
<file path=[Content_Types].xml><?xml version="1.0" encoding="utf-8"?>
<Types xmlns="http://schemas.openxmlformats.org/package/2006/content-types">
  <Default ContentType="image/jpeg" Extension="jpg"/>
  <Default ContentType="application/vnd.openxmlformats-officedocument.spreadsheetml.sheet" Extension="xlsx"/>
  <Default ContentType="application/vnd.openxmlformats-officedocument.vmlDrawing" Extension="vml"/>
  <Default ContentType="application/x-fontdata" Extension="fntdata"/>
  <Default ContentType="application/vnd.openxmlformats-officedocument.oleObject" Extension="bin"/>
  <Default ContentType="application/xml" Extension="xml"/>
  <Default ContentType="image/png" Extension="png"/>
  <Default ContentType="application/vnd.openxmlformats-package.relationships+xml" Extension="rels"/>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xml" PartName="/ppt/slides/slide121.xml"/>
  <Override ContentType="application/vnd.openxmlformats-officedocument.presentationml.slide+xml" PartName="/ppt/slides/slide164.xml"/>
  <Override ContentType="application/vnd.openxmlformats-officedocument.presentationml.slide+xml" PartName="/ppt/slides/slide253.xml"/>
  <Override ContentType="application/vnd.openxmlformats-officedocument.presentationml.slide+xml" PartName="/ppt/slides/slide43.xml"/>
  <Override ContentType="application/vnd.openxmlformats-officedocument.presentationml.slide+xml" PartName="/ppt/slides/slide199.xml"/>
  <Override ContentType="application/vnd.openxmlformats-officedocument.presentationml.slide+xml" PartName="/ppt/slides/slide210.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202.xml"/>
  <Override ContentType="application/vnd.openxmlformats-officedocument.presentationml.slide+xml" PartName="/ppt/slides/slide105.xml"/>
  <Override ContentType="application/vnd.openxmlformats-officedocument.presentationml.slide+xml" PartName="/ppt/slides/slide148.xml"/>
  <Override ContentType="application/vnd.openxmlformats-officedocument.presentationml.slide+xml" PartName="/ppt/slides/slide172.xml"/>
  <Override ContentType="application/vnd.openxmlformats-officedocument.presentationml.slide+xml" PartName="/ppt/slides/slide19.xml"/>
  <Override ContentType="application/vnd.openxmlformats-officedocument.presentationml.slide+xml" PartName="/ppt/slides/slide5.xml"/>
  <Override ContentType="application/vnd.openxmlformats-officedocument.presentationml.slide+xml" PartName="/ppt/slides/slide237.xml"/>
  <Override ContentType="application/vnd.openxmlformats-officedocument.presentationml.slide+xml" PartName="/ppt/slides/slide261.xml"/>
  <Override ContentType="application/vnd.openxmlformats-officedocument.presentationml.slide+xml" PartName="/ppt/slides/slide51.xml"/>
  <Override ContentType="application/vnd.openxmlformats-officedocument.presentationml.slide+xml" PartName="/ppt/slides/slide245.xml"/>
  <Override ContentType="application/vnd.openxmlformats-officedocument.presentationml.slide+xml" PartName="/ppt/slides/slide113.xml"/>
  <Override ContentType="application/vnd.openxmlformats-officedocument.presentationml.slide+xml" PartName="/ppt/slides/slide94.xml"/>
  <Override ContentType="application/vnd.openxmlformats-officedocument.presentationml.slide+xml" PartName="/ppt/slides/slide156.xml"/>
  <Override ContentType="application/vnd.openxmlformats-officedocument.presentationml.slide+xml" PartName="/ppt/slides/slide217.xml"/>
  <Override ContentType="application/vnd.openxmlformats-officedocument.presentationml.slide+xml" PartName="/ppt/slides/slide281.xml"/>
  <Override ContentType="application/vnd.openxmlformats-officedocument.presentationml.slide+xml" PartName="/ppt/slides/slide71.xml"/>
  <Override ContentType="application/vnd.openxmlformats-officedocument.presentationml.slide+xml" PartName="/ppt/slides/slide179.xml"/>
  <Override ContentType="application/vnd.openxmlformats-officedocument.presentationml.slide+xml" PartName="/ppt/slides/slide276.xml"/>
  <Override ContentType="application/vnd.openxmlformats-officedocument.presentationml.slide+xml" PartName="/ppt/slides/slide233.xml"/>
  <Override ContentType="application/vnd.openxmlformats-officedocument.presentationml.slide+xml" PartName="/ppt/slides/slide66.xml"/>
  <Override ContentType="application/vnd.openxmlformats-officedocument.presentationml.slide+xml" PartName="/ppt/slides/slide265.xml"/>
  <Override ContentType="application/vnd.openxmlformats-officedocument.presentationml.slide+xml" PartName="/ppt/slides/slide23.xml"/>
  <Override ContentType="application/vnd.openxmlformats-officedocument.presentationml.slide+xml" PartName="/ppt/slides/slide229.xml"/>
  <Override ContentType="application/vnd.openxmlformats-officedocument.presentationml.slide+xml" PartName="/ppt/slides/slide136.xml"/>
  <Override ContentType="application/vnd.openxmlformats-officedocument.presentationml.slide+xml" PartName="/ppt/slides/slide184.xml"/>
  <Override ContentType="application/vnd.openxmlformats-officedocument.presentationml.slide+xml" PartName="/ppt/slides/slide141.xml"/>
  <Override ContentType="application/vnd.openxmlformats-officedocument.presentationml.slide+xml" PartName="/ppt/slides/slide82.xml"/>
  <Override ContentType="application/vnd.openxmlformats-officedocument.presentationml.slide+xml" PartName="/ppt/slides/slide9.xml"/>
  <Override ContentType="application/vnd.openxmlformats-officedocument.presentationml.slide+xml" PartName="/ppt/slides/slide168.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187.xml"/>
  <Override ContentType="application/vnd.openxmlformats-officedocument.presentationml.slide+xml" PartName="/ppt/slides/slide98.xml"/>
  <Override ContentType="application/vnd.openxmlformats-officedocument.presentationml.slide+xml" PartName="/ppt/slides/slide152.xml"/>
  <Override ContentType="application/vnd.openxmlformats-officedocument.presentationml.slide+xml" PartName="/ppt/slides/slide125.xml"/>
  <Override ContentType="application/vnd.openxmlformats-officedocument.presentationml.slide+xml" PartName="/ppt/slides/slide257.xml"/>
  <Override ContentType="application/vnd.openxmlformats-officedocument.presentationml.slide+xml" PartName="/ppt/slides/slide20.xml"/>
  <Override ContentType="application/vnd.openxmlformats-officedocument.presentationml.slide+xml" PartName="/ppt/slides/slide161.xml"/>
  <Override ContentType="application/vnd.openxmlformats-officedocument.presentationml.slide+xml" PartName="/ppt/slides/slide214.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206.xml"/>
  <Override ContentType="application/vnd.openxmlformats-officedocument.presentationml.slide+xml" PartName="/ppt/slides/slide55.xml"/>
  <Override ContentType="application/vnd.openxmlformats-officedocument.presentationml.slide+xml" PartName="/ppt/slides/slide249.xml"/>
  <Override ContentType="application/vnd.openxmlformats-officedocument.presentationml.slide+xml" PartName="/ppt/slides/slide195.xml"/>
  <Override ContentType="application/vnd.openxmlformats-officedocument.presentationml.slide+xml" PartName="/ppt/slides/slide272.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242.xml"/>
  <Override ContentType="application/vnd.openxmlformats-officedocument.presentationml.slide+xml" PartName="/ppt/slides/slide129.xml"/>
  <Override ContentType="application/vnd.openxmlformats-officedocument.presentationml.slide+xml" PartName="/ppt/slides/slide63.xml"/>
  <Override ContentType="application/vnd.openxmlformats-officedocument.presentationml.slide+xml" PartName="/ppt/slides/slide159.xml"/>
  <Override ContentType="application/vnd.openxmlformats-officedocument.presentationml.slide+xml" PartName="/ppt/slides/slide101.xml"/>
  <Override ContentType="application/vnd.openxmlformats-officedocument.presentationml.slide+xml" PartName="/ppt/slides/slide116.xml"/>
  <Override ContentType="application/vnd.openxmlformats-officedocument.presentationml.slide+xml" PartName="/ppt/slides/slide144.xml"/>
  <Override ContentType="application/vnd.openxmlformats-officedocument.presentationml.slide+xml" PartName="/ppt/slides/slide133.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176.xml"/>
  <Override ContentType="application/vnd.openxmlformats-officedocument.presentationml.slide+xml" PartName="/ppt/slides/slide268.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225.xml"/>
  <Override ContentType="application/vnd.openxmlformats-officedocument.presentationml.slide+xml" PartName="/ppt/slides/slide180.xml"/>
  <Override ContentType="application/vnd.openxmlformats-officedocument.presentationml.slide+xml" PartName="/ppt/slides/slide18.xml"/>
  <Override ContentType="application/vnd.openxmlformats-officedocument.presentationml.slide+xml" PartName="/ppt/slides/slide201.xml"/>
  <Override ContentType="application/vnd.openxmlformats-officedocument.presentationml.slide+xml" PartName="/ppt/slides/slide244.xml"/>
  <Override ContentType="application/vnd.openxmlformats-officedocument.presentationml.slide+xml" PartName="/ppt/slides/slide52.xml"/>
  <Override ContentType="application/vnd.openxmlformats-officedocument.presentationml.slide+xml" PartName="/ppt/slides/slide270.xml"/>
  <Override ContentType="application/vnd.openxmlformats-officedocument.presentationml.slide+xml" PartName="/ppt/slides/slide95.xml"/>
  <Override ContentType="application/vnd.openxmlformats-officedocument.presentationml.slide+xml" PartName="/ppt/slides/slide181.xml"/>
  <Override ContentType="application/vnd.openxmlformats-officedocument.presentationml.slide+xml" PartName="/ppt/slides/slide157.xml"/>
  <Override ContentType="application/vnd.openxmlformats-officedocument.presentationml.slide+xml" PartName="/ppt/slides/slide211.xml"/>
  <Override ContentType="application/vnd.openxmlformats-officedocument.presentationml.slide+xml" PartName="/ppt/slides/slide77.xml"/>
  <Override ContentType="application/vnd.openxmlformats-officedocument.presentationml.slide+xml" PartName="/ppt/slides/slide165.xml"/>
  <Override ContentType="application/vnd.openxmlformats-officedocument.presentationml.slide+xml" PartName="/ppt/slides/slide34.xml"/>
  <Override ContentType="application/vnd.openxmlformats-officedocument.presentationml.slide+xml" PartName="/ppt/slides/slide254.xml"/>
  <Override ContentType="application/vnd.openxmlformats-officedocument.presentationml.slide+xml" PartName="/ppt/slides/slide122.xml"/>
  <Override ContentType="application/vnd.openxmlformats-officedocument.presentationml.slide+xml" PartName="/ppt/slides/slide147.xml"/>
  <Override ContentType="application/vnd.openxmlformats-officedocument.presentationml.slide+xml" PartName="/ppt/slides/slide191.xml"/>
  <Override ContentType="application/vnd.openxmlformats-officedocument.presentationml.slide+xml" PartName="/ppt/slides/slide279.xml"/>
  <Override ContentType="application/vnd.openxmlformats-officedocument.presentationml.slide+xml" PartName="/ppt/slides/slide23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137.xml"/>
  <Override ContentType="application/vnd.openxmlformats-officedocument.presentationml.slide+xml" PartName="/ppt/slides/slide110.xml"/>
  <Override ContentType="application/vnd.openxmlformats-officedocument.presentationml.slide+xml" PartName="/ppt/slides/slide250.xml"/>
  <Override ContentType="application/vnd.openxmlformats-officedocument.presentationml.slide+xml" PartName="/ppt/slides/slide153.xml"/>
  <Override ContentType="application/vnd.openxmlformats-officedocument.presentationml.slide+xml" PartName="/ppt/slides/slide248.xml"/>
  <Override ContentType="application/vnd.openxmlformats-officedocument.presentationml.slide+xml" PartName="/ppt/slides/slide67.xml"/>
  <Override ContentType="application/vnd.openxmlformats-officedocument.presentationml.slide+xml" PartName="/ppt/slides/slide196.xml"/>
  <Override ContentType="application/vnd.openxmlformats-officedocument.presentationml.slide+xml" PartName="/ppt/slides/slide171.xml"/>
  <Override ContentType="application/vnd.openxmlformats-officedocument.presentationml.slide+xml" PartName="/ppt/slides/slide259.xml"/>
  <Override ContentType="application/vnd.openxmlformats-officedocument.presentationml.slide+xml" PartName="/ppt/slides/slide49.xml"/>
  <Override ContentType="application/vnd.openxmlformats-officedocument.presentationml.slide+xml" PartName="/ppt/slides/slide216.xml"/>
  <Override ContentType="application/vnd.openxmlformats-officedocument.presentationml.slide+xml" PartName="/ppt/slides/slide83.xml"/>
  <Override ContentType="application/vnd.openxmlformats-officedocument.presentationml.slide+xml" PartName="/ppt/slides/slide6.xml"/>
  <Override ContentType="application/vnd.openxmlformats-officedocument.presentationml.slide+xml" PartName="/ppt/slides/slide264.xml"/>
  <Override ContentType="application/vnd.openxmlformats-officedocument.presentationml.slide+xml" PartName="/ppt/slides/slide119.xml"/>
  <Override ContentType="application/vnd.openxmlformats-officedocument.presentationml.slide+xml" PartName="/ppt/slides/slide40.xml"/>
  <Override ContentType="application/vnd.openxmlformats-officedocument.presentationml.slide+xml" PartName="/ppt/slides/slide221.xml"/>
  <Override ContentType="application/vnd.openxmlformats-officedocument.presentationml.slide+xml" PartName="/ppt/slides/slide73.xml"/>
  <Override ContentType="application/vnd.openxmlformats-officedocument.presentationml.slide+xml" PartName="/ppt/slides/slide169.xml"/>
  <Override ContentType="application/vnd.openxmlformats-officedocument.presentationml.slide+xml" PartName="/ppt/slides/slide258.xml"/>
  <Override ContentType="application/vnd.openxmlformats-officedocument.presentationml.slide+xml" PartName="/ppt/slides/slide30.xml"/>
  <Override ContentType="application/vnd.openxmlformats-officedocument.presentationml.slide+xml" PartName="/ppt/slides/slide126.xml"/>
  <Override ContentType="application/vnd.openxmlformats-officedocument.presentationml.slide+xml" PartName="/ppt/slides/slide186.xml"/>
  <Override ContentType="application/vnd.openxmlformats-officedocument.presentationml.slide+xml" PartName="/ppt/slides/slide215.xml"/>
  <Override ContentType="application/vnd.openxmlformats-officedocument.presentationml.slide+xml" PartName="/ppt/slides/slide109.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222.xml"/>
  <Override ContentType="application/vnd.openxmlformats-officedocument.presentationml.slide+xml" PartName="/ppt/slides/slide205.xml"/>
  <Override ContentType="application/vnd.openxmlformats-officedocument.presentationml.slide+xml" PartName="/ppt/slides/slide160.xml"/>
  <Override ContentType="application/vnd.openxmlformats-officedocument.presentationml.slide+xml" PartName="/ppt/slides/slide232.xml"/>
  <Override ContentType="application/vnd.openxmlformats-officedocument.presentationml.slide+xml" PartName="/ppt/slides/slide100.xml"/>
  <Override ContentType="application/vnd.openxmlformats-officedocument.presentationml.slide+xml" PartName="/ppt/slides/slide90.xml"/>
  <Override ContentType="application/vnd.openxmlformats-officedocument.presentationml.slide+xml" PartName="/ppt/slides/slide143.xml"/>
  <Override ContentType="application/vnd.openxmlformats-officedocument.presentationml.slide+xml" PartName="/ppt/slides/slide275.xml"/>
  <Override ContentType="application/vnd.openxmlformats-officedocument.presentationml.slide+xml" PartName="/ppt/slides/slide132.xml"/>
  <Override ContentType="application/vnd.openxmlformats-officedocument.presentationml.slide+xml" PartName="/ppt/slides/slide62.xml"/>
  <Override ContentType="application/vnd.openxmlformats-officedocument.presentationml.slide+xml" PartName="/ppt/slides/slide175.xml"/>
  <Override ContentType="application/vnd.openxmlformats-officedocument.presentationml.slide+xml" PartName="/ppt/slides/slide269.xml"/>
  <Override ContentType="application/vnd.openxmlformats-officedocument.presentationml.slide+xml" PartName="/ppt/slides/slide1.xml"/>
  <Override ContentType="application/vnd.openxmlformats-officedocument.presentationml.slide+xml" PartName="/ppt/slides/slide192.xml"/>
  <Override ContentType="application/vnd.openxmlformats-officedocument.presentationml.slide+xml" PartName="/ppt/slides/slide45.xml"/>
  <Override ContentType="application/vnd.openxmlformats-officedocument.presentationml.slide+xml" PartName="/ppt/slides/slide226.xml"/>
  <Override ContentType="application/vnd.openxmlformats-officedocument.presentationml.slide+xml" PartName="/ppt/slides/slide28.xml"/>
  <Override ContentType="application/vnd.openxmlformats-officedocument.presentationml.slide+xml" PartName="/ppt/slides/slide209.xml"/>
  <Override ContentType="application/vnd.openxmlformats-officedocument.presentationml.slide+xml" PartName="/ppt/slides/slide200.xml"/>
  <Override ContentType="application/vnd.openxmlformats-officedocument.presentationml.slide+xml" PartName="/ppt/slides/slide243.xml"/>
  <Override ContentType="application/vnd.openxmlformats-officedocument.presentationml.slide+xml" PartName="/ppt/slides/slide88.xml"/>
  <Override ContentType="application/vnd.openxmlformats-officedocument.presentationml.slide+xml" PartName="/ppt/slides/slide158.xml"/>
  <Override ContentType="application/vnd.openxmlformats-officedocument.presentationml.slide+xml" PartName="/ppt/slides/slide115.xml"/>
  <Override ContentType="application/vnd.openxmlformats-officedocument.presentationml.slide+xml" PartName="/ppt/slides/slide260.xml"/>
  <Override ContentType="application/vnd.openxmlformats-officedocument.presentationml.slide+xml" PartName="/ppt/slides/slide3.xml"/>
  <Override ContentType="application/vnd.openxmlformats-officedocument.presentationml.slide+xml" PartName="/ppt/slides/slide182.xml"/>
  <Override ContentType="application/vnd.openxmlformats-officedocument.presentationml.slide+xml" PartName="/ppt/slides/slide17.xml"/>
  <Override ContentType="application/vnd.openxmlformats-officedocument.presentationml.slide+xml" PartName="/ppt/slides/slide138.xml"/>
  <Override ContentType="application/vnd.openxmlformats-officedocument.presentationml.slide+xml" PartName="/ppt/slides/slide271.xml"/>
  <Override ContentType="application/vnd.openxmlformats-officedocument.presentationml.slide+xml" PartName="/ppt/slides/slide25.xml"/>
  <Override ContentType="application/vnd.openxmlformats-officedocument.presentationml.slide+xml" PartName="/ppt/slides/slide174.xml"/>
  <Override ContentType="application/vnd.openxmlformats-officedocument.presentationml.slide+xml" PartName="/ppt/slides/slide190.xml"/>
  <Override ContentType="application/vnd.openxmlformats-officedocument.presentationml.slide+xml" PartName="/ppt/slides/slide227.xml"/>
  <Override ContentType="application/vnd.openxmlformats-officedocument.presentationml.slide+xml" PartName="/ppt/slides/slide33.xml"/>
  <Override ContentType="application/vnd.openxmlformats-officedocument.presentationml.slide+xml" PartName="/ppt/slides/slide219.xml"/>
  <Override ContentType="application/vnd.openxmlformats-officedocument.presentationml.slide+xml" PartName="/ppt/slides/slide68.xml"/>
  <Override ContentType="application/vnd.openxmlformats-officedocument.presentationml.slide+xml" PartName="/ppt/slides/slide170.xml"/>
  <Override ContentType="application/vnd.openxmlformats-officedocument.presentationml.slide+xml" PartName="/ppt/slides/slide204.xml"/>
  <Override ContentType="application/vnd.openxmlformats-officedocument.presentationml.slide+xml" PartName="/ppt/slides/slide247.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123.xml"/>
  <Override ContentType="application/vnd.openxmlformats-officedocument.presentationml.slide+xml" PartName="/ppt/slides/slide220.xml"/>
  <Override ContentType="application/vnd.openxmlformats-officedocument.presentationml.slide+xml" PartName="/ppt/slides/slide263.xml"/>
  <Override ContentType="application/vnd.openxmlformats-officedocument.presentationml.slide+xml" PartName="/ppt/slides/slide166.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235.xml"/>
  <Override ContentType="application/vnd.openxmlformats-officedocument.presentationml.slide+xml" PartName="/ppt/slides/slide278.xml"/>
  <Override ContentType="application/vnd.openxmlformats-officedocument.presentationml.slide+xml" PartName="/ppt/slides/slide154.xml"/>
  <Override ContentType="application/vnd.openxmlformats-officedocument.presentationml.slide+xml" PartName="/ppt/slides/slide197.xml"/>
  <Override ContentType="application/vnd.openxmlformats-officedocument.presentationml.slide+xml" PartName="/ppt/slides/slide10.xml"/>
  <Override ContentType="application/vnd.openxmlformats-officedocument.presentationml.slide+xml" PartName="/ppt/slides/slide111.xml"/>
  <Override ContentType="application/vnd.openxmlformats-officedocument.presentationml.slide+xml" PartName="/ppt/slides/slide251.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3.xml"/>
  <Override ContentType="application/vnd.openxmlformats-officedocument.presentationml.slide+xml" PartName="/ppt/slides/slide266.xml"/>
  <Override ContentType="application/vnd.openxmlformats-officedocument.presentationml.slide+xml" PartName="/ppt/slides/slide240.xml"/>
  <Override ContentType="application/vnd.openxmlformats-officedocument.presentationml.slide+xml" PartName="/ppt/slides/slide22.xml"/>
  <Override ContentType="application/vnd.openxmlformats-officedocument.presentationml.slide+xml" PartName="/ppt/slides/slide185.xml"/>
  <Override ContentType="application/vnd.openxmlformats-officedocument.presentationml.slide+xml" PartName="/ppt/slides/slide231.xml"/>
  <Override ContentType="application/vnd.openxmlformats-officedocument.presentationml.slide+xml" PartName="/ppt/slides/slide65.xml"/>
  <Override ContentType="application/vnd.openxmlformats-officedocument.presentationml.slide+xml" PartName="/ppt/slides/slide118.xml"/>
  <Override ContentType="application/vnd.openxmlformats-officedocument.presentationml.slide+xml" PartName="/ppt/slides/slide274.xml"/>
  <Override ContentType="application/vnd.openxmlformats-officedocument.presentationml.slide+xml" PartName="/ppt/slides/slide142.xml"/>
  <Override ContentType="application/vnd.openxmlformats-officedocument.presentationml.slide+xml" PartName="/ppt/slides/slide72.xml"/>
  <Override ContentType="application/vnd.openxmlformats-officedocument.presentationml.slide+xml" PartName="/ppt/slides/slide135.xml"/>
  <Override ContentType="application/vnd.openxmlformats-officedocument.presentationml.slide+xml" PartName="/ppt/slides/slide178.xml"/>
  <Override ContentType="application/vnd.openxmlformats-officedocument.presentationml.slide+xml" PartName="/ppt/slides/slide29.xml"/>
  <Override ContentType="application/vnd.openxmlformats-officedocument.presentationml.slide+xml" PartName="/ppt/slides/slide212.xml"/>
  <Override ContentType="application/vnd.openxmlformats-officedocument.presentationml.slide+xml" PartName="/ppt/slides/slide255.xml"/>
  <Override ContentType="application/vnd.openxmlformats-officedocument.presentationml.slide+xml" PartName="/ppt/slides/slide76.xml"/>
  <Override ContentType="application/vnd.openxmlformats-officedocument.presentationml.slide+xml" PartName="/ppt/slides/slide131.xml"/>
  <Override ContentType="application/vnd.openxmlformats-officedocument.presentationml.slide+xml" PartName="/ppt/slides/slide93.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114.xml"/>
  <Override ContentType="application/vnd.openxmlformats-officedocument.presentationml.slide+xml" PartName="/ppt/slides/slide163.xml"/>
  <Override ContentType="application/vnd.openxmlformats-officedocument.presentationml.slide+xml" PartName="/ppt/slides/slide127.xml"/>
  <Override ContentType="application/vnd.openxmlformats-officedocument.presentationml.slide+xml" PartName="/ppt/slides/slide146.xml"/>
  <Override ContentType="application/vnd.openxmlformats-officedocument.presentationml.slide+xml" PartName="/ppt/slides/slide150.xml"/>
  <Override ContentType="application/vnd.openxmlformats-officedocument.presentationml.slide+xml" PartName="/ppt/slides/slide189.xml"/>
  <Override ContentType="application/vnd.openxmlformats-officedocument.presentationml.slide+xml" PartName="/ppt/slides/slide120.xml"/>
  <Override ContentType="application/vnd.openxmlformats-officedocument.presentationml.slide+xml" PartName="/ppt/slides/slide87.xml"/>
  <Override ContentType="application/vnd.openxmlformats-officedocument.presentationml.slide+xml" PartName="/ppt/slides/slide57.xml"/>
  <Override ContentType="application/vnd.openxmlformats-officedocument.presentationml.slide+xml" PartName="/ppt/slides/slide238.xml"/>
  <Override ContentType="application/vnd.openxmlformats-officedocument.presentationml.slide+xml" PartName="/ppt/slides/slide44.xml"/>
  <Override ContentType="application/vnd.openxmlformats-officedocument.presentationml.slide+xml" PartName="/ppt/slides/slide193.xml"/>
  <Override ContentType="application/vnd.openxmlformats-officedocument.presentationml.slide+xml" PartName="/ppt/slides/slide208.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228.xml"/>
  <Override ContentType="application/vnd.openxmlformats-officedocument.presentationml.slide+xml" PartName="/ppt/slides/slide139.xml"/>
  <Override ContentType="application/vnd.openxmlformats-officedocument.presentationml.slide+xml" PartName="/ppt/slides/slide60.xml"/>
  <Override ContentType="application/vnd.openxmlformats-officedocument.presentationml.slide+xml" PartName="/ppt/slides/slide26.xml"/>
  <Override ContentType="application/vnd.openxmlformats-officedocument.presentationml.slide+xml" PartName="/ppt/slides/slide112.xml"/>
  <Override ContentType="application/vnd.openxmlformats-officedocument.presentationml.slide+xml" PartName="/ppt/slides/slide198.xml"/>
  <Override ContentType="application/vnd.openxmlformats-officedocument.presentationml.slide+xml" PartName="/ppt/slides/slide15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218.xml"/>
  <Override ContentType="application/vnd.openxmlformats-officedocument.presentationml.slide+xml" PartName="/ppt/slides/slide130.xml"/>
  <Override ContentType="application/vnd.openxmlformats-officedocument.presentationml.slide+xml" PartName="/ppt/slides/slide173.xml"/>
  <Override ContentType="application/vnd.openxmlformats-officedocument.presentationml.slide+xml" PartName="/ppt/slides/slide16.xml"/>
  <Override ContentType="application/vnd.openxmlformats-officedocument.presentationml.slide+xml" PartName="/ppt/slides/slide262.xml"/>
  <Override ContentType="application/vnd.openxmlformats-officedocument.presentationml.slide+xml" PartName="/ppt/slides/slide97.xml"/>
  <Override ContentType="application/vnd.openxmlformats-officedocument.presentationml.slide+xml" PartName="/ppt/slides/slide140.xml"/>
  <Override ContentType="application/vnd.openxmlformats-officedocument.presentationml.slide+xml" PartName="/ppt/slides/slide277.xml"/>
  <Override ContentType="application/vnd.openxmlformats-officedocument.presentationml.slide+xml" PartName="/ppt/slides/slide11.xml"/>
  <Override ContentType="application/vnd.openxmlformats-officedocument.presentationml.slide+xml" PartName="/ppt/slides/slide280.xml"/>
  <Override ContentType="application/vnd.openxmlformats-officedocument.presentationml.slide+xml" PartName="/ppt/slides/slide183.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246.xml"/>
  <Override ContentType="application/vnd.openxmlformats-officedocument.presentationml.slide+xml" PartName="/ppt/slides/slide149.xml"/>
  <Override ContentType="application/vnd.openxmlformats-officedocument.presentationml.slide+xml" PartName="/ppt/slides/slide203.xml"/>
  <Override ContentType="application/vnd.openxmlformats-officedocument.presentationml.slide+xml" PartName="/ppt/slides/slide252.xml"/>
  <Override ContentType="application/vnd.openxmlformats-officedocument.presentationml.slide+xml" PartName="/ppt/slides/slide124.xml"/>
  <Override ContentType="application/vnd.openxmlformats-officedocument.presentationml.slide+xml" PartName="/ppt/slides/slide106.xml"/>
  <Override ContentType="application/vnd.openxmlformats-officedocument.presentationml.slide+xml" PartName="/ppt/slides/slide167.xml"/>
  <Override ContentType="application/vnd.openxmlformats-officedocument.presentationml.slide+xml" PartName="/ppt/slides/slide70.xml"/>
  <Override ContentType="application/vnd.openxmlformats-officedocument.presentationml.slide+xml" PartName="/ppt/slides/slide234.xml"/>
  <Override ContentType="application/vnd.openxmlformats-officedocument.presentationml.slide+xml" PartName="/ppt/slides/slide194.xml"/>
  <Override ContentType="application/vnd.openxmlformats-officedocument.presentationml.slide+xml" PartName="/ppt/slides/slide151.xml"/>
  <Override ContentType="application/vnd.openxmlformats-officedocument.presentationml.slide+xml" PartName="/ppt/slides/slide177.xml"/>
  <Override ContentType="application/vnd.openxmlformats-officedocument.presentationml.slide+xml" PartName="/ppt/slides/slide134.xml"/>
  <Override ContentType="application/vnd.openxmlformats-officedocument.presentationml.slide+xml" PartName="/ppt/slides/slide207.xml"/>
  <Override ContentType="application/vnd.openxmlformats-officedocument.presentationml.slide+xml" PartName="/ppt/slides/slide224.xml"/>
  <Override ContentType="application/vnd.openxmlformats-officedocument.presentationml.slide+xml" PartName="/ppt/slides/slide47.xml"/>
  <Override ContentType="application/vnd.openxmlformats-officedocument.presentationml.slide+xml" PartName="/ppt/slides/slide267.xml"/>
  <Override ContentType="application/vnd.openxmlformats-officedocument.presentationml.slide+xml" PartName="/ppt/slides/slide241.xml"/>
  <Override ContentType="application/vnd.openxmlformats-officedocument.presentationml.slide+xml" PartName="/ppt/slides/slide21.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8.xml"/>
  <Override ContentType="application/vnd.openxmlformats-officedocument.presentationml.slide+xml" PartName="/ppt/slides/slide117.xml"/>
  <Override ContentType="application/vnd.openxmlformats-officedocument.presentationml.slide+xml" PartName="/ppt/slides/slide145.xml"/>
  <Override ContentType="application/vnd.openxmlformats-officedocument.presentationml.slide+xml" PartName="/ppt/slides/slide188.xml"/>
  <Override ContentType="application/vnd.openxmlformats-officedocument.presentationml.slide+xml" PartName="/ppt/slides/slide162.xml"/>
  <Override ContentType="application/vnd.openxmlformats-officedocument.presentationml.slide+xml" PartName="/ppt/slides/slide32.xml"/>
  <Override ContentType="application/vnd.openxmlformats-officedocument.presentationml.slide+xml" PartName="/ppt/slides/slide75.xml"/>
  <Override ContentType="application/vnd.openxmlformats-officedocument.presentationml.slide+xml" PartName="/ppt/slides/slide213.xml"/>
  <Override ContentType="application/vnd.openxmlformats-officedocument.presentationml.slide+xml" PartName="/ppt/slides/slide58.xml"/>
  <Override ContentType="application/vnd.openxmlformats-officedocument.presentationml.slide+xml" PartName="/ppt/slides/slide239.xml"/>
  <Override ContentType="application/vnd.openxmlformats-officedocument.presentationml.slide+xml" PartName="/ppt/slides/slide15.xml"/>
  <Override ContentType="application/vnd.openxmlformats-officedocument.presentationml.slide+xml" PartName="/ppt/slides/slide230.xml"/>
  <Override ContentType="application/vnd.openxmlformats-officedocument.presentationml.slide+xml" PartName="/ppt/slides/slide256.xml"/>
  <Override ContentType="application/vnd.openxmlformats-officedocument.presentationml.slide+xml" PartName="/ppt/slides/slide128.xml"/>
  <Override ContentType="application/vnd.openxmlformats-officedocument.presentationml.slide+xml" PartName="/ppt/slides/slide273.xml"/>
  <Override ContentType="application/vnd.openxmlformats-officedocument.presentationml.slide+xml" PartName="/ppt/slides/slide92.xml"/>
  <Override ContentType="application/vnd.openxmlformats-officedocument.presentationml.slide+xml" PartName="/ppt/slides/slide102.xml"/>
  <Override ContentType="application/vnd.openxmlformats-officedocument.oleObject" PartName="/ppt/embeddings/oleObject1.bin"/>
  <Override ContentType="application/vnd.openxmlformats-package.core-properties+xml" PartName="/docProps/core.xml"/>
  <Override ContentType="application/vnd.openxmlformats-officedocument.presentationml.presentation.main+xml" PartName="/ppt/presentation.xml"/>
  <Override ContentType="application/vnd.ms-office.chartcolorstyle+xml" PartName="/ppt/charts/colors5.xml"/>
  <Override ContentType="application/vnd.ms-office.chartcolorstyle+xml" PartName="/ppt/charts/colors6.xml"/>
  <Override ContentType="application/vnd.ms-office.chartcolorstyle+xml" PartName="/ppt/charts/colors4.xml"/>
  <Override ContentType="application/vnd.ms-office.chartcolorstyle+xml" PartName="/ppt/charts/colors1.xml"/>
  <Override ContentType="application/vnd.ms-office.chartcolorstyle+xml" PartName="/ppt/charts/colors2.xml"/>
  <Override ContentType="application/vnd.ms-office.chartcolorstyle+xml" PartName="/ppt/charts/colors3.xml"/>
  <Override ContentType="application/vnd.ms-office.chartcolorstyle+xml" PartName="/ppt/charts/colors8.xml"/>
  <Override ContentType="application/vnd.ms-office.chartcolorstyle+xml" PartName="/ppt/charts/colors7.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drawingml.chart+xml" PartName="/ppt/charts/chart9.xml"/>
  <Override ContentType="application/vnd.openxmlformats-officedocument.drawingml.chart+xml" PartName="/ppt/charts/chart2.xml"/>
  <Override ContentType="application/vnd.openxmlformats-officedocument.drawingml.chart+xml" PartName="/ppt/charts/chart7.xml"/>
  <Override ContentType="application/vnd.openxmlformats-officedocument.drawingml.chart+xml" PartName="/ppt/charts/chart4.xml"/>
  <Override ContentType="application/vnd.openxmlformats-officedocument.drawingml.chart+xml" PartName="/ppt/charts/chart6.xml"/>
  <Override ContentType="application/vnd.openxmlformats-officedocument.drawingml.chart+xml" PartName="/ppt/charts/chart1.xml"/>
  <Override ContentType="application/vnd.openxmlformats-officedocument.drawingml.chart+xml" PartName="/ppt/charts/chart10.xml"/>
  <Override ContentType="application/vnd.openxmlformats-officedocument.drawingml.chart+xml" PartName="/ppt/charts/chart12.xml"/>
  <Override ContentType="application/vnd.openxmlformats-officedocument.drawingml.chart+xml" PartName="/ppt/charts/chart3.xml"/>
  <Override ContentType="application/vnd.openxmlformats-officedocument.drawingml.chart+xml" PartName="/ppt/charts/chart8.xml"/>
  <Override ContentType="application/vnd.openxmlformats-officedocument.drawingml.chart+xml" PartName="/ppt/charts/chart5.xml"/>
  <Override ContentType="application/vnd.openxmlformats-officedocument.drawingml.chart+xml" PartName="/ppt/charts/chart11.xml"/>
  <Override ContentType="application/vnd.openxmlformats-officedocument.drawingml.chart+xml" PartName="/ppt/charts/chart13.xml"/>
  <Override ContentType="application/vnd.openxmlformats-officedocument.presentationml.notesSlide+xml" PartName="/ppt/notesSlides/notesSlide67.xml"/>
  <Override ContentType="application/vnd.openxmlformats-officedocument.presentationml.notesSlide+xml" PartName="/ppt/notesSlides/notesSlide168.xml"/>
  <Override ContentType="application/vnd.openxmlformats-officedocument.presentationml.notesSlide+xml" PartName="/ppt/notesSlides/notesSlide222.xml"/>
  <Override ContentType="application/vnd.openxmlformats-officedocument.presentationml.notesSlide+xml" PartName="/ppt/notesSlides/notesSlide257.xml"/>
  <Override ContentType="application/vnd.openxmlformats-officedocument.presentationml.notesSlide+xml" PartName="/ppt/notesSlides/notesSlide265.xml"/>
  <Override ContentType="application/vnd.openxmlformats-officedocument.presentationml.notesSlide+xml" PartName="/ppt/notesSlides/notesSlide125.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117.xml"/>
  <Override ContentType="application/vnd.openxmlformats-officedocument.presentationml.notesSlide+xml" PartName="/ppt/notesSlides/notesSlide249.xml"/>
  <Override ContentType="application/vnd.openxmlformats-officedocument.presentationml.notesSlide+xml" PartName="/ppt/notesSlides/notesSlide273.xml"/>
  <Override ContentType="application/vnd.openxmlformats-officedocument.presentationml.notesSlide+xml" PartName="/ppt/notesSlides/notesSlide206.xml"/>
  <Override ContentType="application/vnd.openxmlformats-officedocument.presentationml.notesSlide+xml" PartName="/ppt/notesSlides/notesSlide230.xml"/>
  <Override ContentType="application/vnd.openxmlformats-officedocument.presentationml.notesSlide+xml" PartName="/ppt/notesSlides/notesSlide91.xml"/>
  <Override ContentType="application/vnd.openxmlformats-officedocument.presentationml.notesSlide+xml" PartName="/ppt/notesSlides/notesSlide133.xml"/>
  <Override ContentType="application/vnd.openxmlformats-officedocument.presentationml.notesSlide+xml" PartName="/ppt/notesSlides/notesSlide176.xml"/>
  <Override ContentType="application/vnd.openxmlformats-officedocument.presentationml.notesSlide+xml" PartName="/ppt/notesSlides/notesSlide109.xml"/>
  <Override ContentType="application/vnd.openxmlformats-officedocument.presentationml.notesSlide+xml" PartName="/ppt/notesSlides/notesSlide24.xml"/>
  <Override ContentType="application/vnd.openxmlformats-officedocument.presentationml.notesSlide+xml" PartName="/ppt/notesSlides/notesSlide16.xml"/>
  <Override ContentType="application/vnd.openxmlformats-officedocument.presentationml.notesSlide+xml" PartName="/ppt/notesSlides/notesSlide214.xml"/>
  <Override ContentType="application/vnd.openxmlformats-officedocument.presentationml.notesSlide+xml" PartName="/ppt/notesSlides/notesSlide1.xml"/>
  <Override ContentType="application/vnd.openxmlformats-officedocument.presentationml.notesSlide+xml" PartName="/ppt/notesSlides/notesSlide196.xml"/>
  <Override ContentType="application/vnd.openxmlformats-officedocument.presentationml.notesSlide+xml" PartName="/ppt/notesSlides/notesSlide250.xml"/>
  <Override ContentType="application/vnd.openxmlformats-officedocument.presentationml.notesSlide+xml" PartName="/ppt/notesSlides/notesSlide105.xml"/>
  <Override ContentType="application/vnd.openxmlformats-officedocument.presentationml.notesSlide+xml" PartName="/ppt/notesSlides/notesSlide148.xml"/>
  <Override ContentType="application/vnd.openxmlformats-officedocument.presentationml.notesSlide+xml" PartName="/ppt/notesSlides/notesSlide202.xml"/>
  <Override ContentType="application/vnd.openxmlformats-officedocument.presentationml.notesSlide+xml" PartName="/ppt/notesSlides/notesSlide39.xml"/>
  <Override ContentType="application/vnd.openxmlformats-officedocument.presentationml.notesSlide+xml" PartName="/ppt/notesSlides/notesSlide137.xml"/>
  <Override ContentType="application/vnd.openxmlformats-officedocument.presentationml.notesSlide+xml" PartName="/ppt/notesSlides/notesSlide277.xml"/>
  <Override ContentType="application/vnd.openxmlformats-officedocument.presentationml.notesSlide+xml" PartName="/ppt/notesSlides/notesSlide87.xml"/>
  <Override ContentType="application/vnd.openxmlformats-officedocument.presentationml.notesSlide+xml" PartName="/ppt/notesSlides/notesSlide44.xml"/>
  <Override ContentType="application/vnd.openxmlformats-officedocument.presentationml.notesSlide+xml" PartName="/ppt/notesSlides/notesSlide234.xml"/>
  <Override ContentType="application/vnd.openxmlformats-officedocument.presentationml.notesSlide+xml" PartName="/ppt/notesSlides/notesSlide141.xml"/>
  <Override ContentType="application/vnd.openxmlformats-officedocument.presentationml.notesSlide+xml" PartName="/ppt/notesSlides/notesSlide153.xml"/>
  <Override ContentType="application/vnd.openxmlformats-officedocument.presentationml.notesSlide+xml" PartName="/ppt/notesSlides/notesSlide110.xml"/>
  <Override ContentType="application/vnd.openxmlformats-officedocument.presentationml.notesSlide+xml" PartName="/ppt/notesSlides/notesSlide184.xml"/>
  <Override ContentType="application/vnd.openxmlformats-officedocument.presentationml.notesSlide+xml" PartName="/ppt/notesSlides/notesSlide75.xml"/>
  <Override ContentType="application/vnd.openxmlformats-officedocument.presentationml.notesSlide+xml" PartName="/ppt/notesSlides/notesSlide281.xml"/>
  <Override ContentType="application/vnd.openxmlformats-officedocument.presentationml.notesSlide+xml" PartName="/ppt/notesSlides/notesSlide229.xml"/>
  <Override ContentType="application/vnd.openxmlformats-officedocument.presentationml.notesSlide+xml" PartName="/ppt/notesSlides/notesSlide180.xml"/>
  <Override ContentType="application/vnd.openxmlformats-officedocument.presentationml.notesSlide+xml" PartName="/ppt/notesSlides/notesSlide172.xml"/>
  <Override ContentType="application/vnd.openxmlformats-officedocument.presentationml.notesSlide+xml" PartName="/ppt/notesSlides/notesSlide261.xml"/>
  <Override ContentType="application/vnd.openxmlformats-officedocument.presentationml.notesSlide+xml" PartName="/ppt/notesSlides/notesSlide9.xml"/>
  <Override ContentType="application/vnd.openxmlformats-officedocument.presentationml.notesSlide+xml" PartName="/ppt/notesSlides/notesSlide63.xml"/>
  <Override ContentType="application/vnd.openxmlformats-officedocument.presentationml.notesSlide+xml" PartName="/ppt/notesSlides/notesSlide270.xml"/>
  <Override ContentType="application/vnd.openxmlformats-officedocument.presentationml.notesSlide+xml" PartName="/ppt/notesSlides/notesSlide20.xml"/>
  <Override ContentType="application/vnd.openxmlformats-officedocument.presentationml.notesSlide+xml" PartName="/ppt/notesSlides/notesSlide210.xml"/>
  <Override ContentType="application/vnd.openxmlformats-officedocument.presentationml.notesSlide+xml" PartName="/ppt/notesSlides/notesSlide129.xml"/>
  <Override ContentType="application/vnd.openxmlformats-officedocument.presentationml.notesSlide+xml" PartName="/ppt/notesSlides/notesSlide60.xml"/>
  <Override ContentType="application/vnd.openxmlformats-officedocument.presentationml.notesSlide+xml" PartName="/ppt/notesSlides/notesSlide253.xml"/>
  <Override ContentType="application/vnd.openxmlformats-officedocument.presentationml.notesSlide+xml" PartName="/ppt/notesSlides/notesSlide144.xml"/>
  <Override ContentType="application/vnd.openxmlformats-officedocument.presentationml.notesSlide+xml" PartName="/ppt/notesSlides/notesSlide48.xml"/>
  <Override ContentType="application/vnd.openxmlformats-officedocument.presentationml.notesSlide+xml" PartName="/ppt/notesSlides/notesSlide238.xml"/>
  <Override ContentType="application/vnd.openxmlformats-officedocument.presentationml.notesSlide+xml" PartName="/ppt/notesSlides/notesSlide157.xml"/>
  <Override ContentType="application/vnd.openxmlformats-officedocument.presentationml.notesSlide+xml" PartName="/ppt/notesSlides/notesSlide114.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52.xml"/>
  <Override ContentType="application/vnd.openxmlformats-officedocument.presentationml.notesSlide+xml" PartName="/ppt/notesSlides/notesSlide35.xml"/>
  <Override ContentType="application/vnd.openxmlformats-officedocument.presentationml.notesSlide+xml" PartName="/ppt/notesSlides/notesSlide161.xml"/>
  <Override ContentType="application/vnd.openxmlformats-officedocument.presentationml.notesSlide+xml" PartName="/ppt/notesSlides/notesSlide5.xml"/>
  <Override ContentType="application/vnd.openxmlformats-officedocument.presentationml.notesSlide+xml" PartName="/ppt/notesSlides/notesSlide187.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225.xml"/>
  <Override ContentType="application/vnd.openxmlformats-officedocument.presentationml.notesSlide+xml" PartName="/ppt/notesSlides/notesSlide242.xml"/>
  <Override ContentType="application/vnd.openxmlformats-officedocument.presentationml.notesSlide+xml" PartName="/ppt/notesSlides/notesSlide268.xml"/>
  <Override ContentType="application/vnd.openxmlformats-officedocument.presentationml.notesSlide+xml" PartName="/ppt/notesSlides/notesSlide274.xml"/>
  <Override ContentType="application/vnd.openxmlformats-officedocument.presentationml.notesSlide+xml" PartName="/ppt/notesSlides/notesSlide84.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24.xml"/>
  <Override ContentType="application/vnd.openxmlformats-officedocument.presentationml.notesSlide+xml" PartName="/ppt/notesSlides/notesSlide256.xml"/>
  <Override ContentType="application/vnd.openxmlformats-officedocument.presentationml.notesSlide+xml" PartName="/ppt/notesSlides/notesSlide213.xml"/>
  <Override ContentType="application/vnd.openxmlformats-officedocument.presentationml.notesSlide+xml" PartName="/ppt/notesSlides/notesSlide223.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177.xml"/>
  <Override ContentType="application/vnd.openxmlformats-officedocument.presentationml.notesSlide+xml" PartName="/ppt/notesSlides/notesSlide231.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266.xml"/>
  <Override ContentType="application/vnd.openxmlformats-officedocument.presentationml.notesSlide+xml" PartName="/ppt/notesSlides/notesSlide90.xml"/>
  <Override ContentType="application/vnd.openxmlformats-officedocument.presentationml.notesSlide+xml" PartName="/ppt/notesSlides/notesSlide134.xml"/>
  <Override ContentType="application/vnd.openxmlformats-officedocument.presentationml.notesSlide+xml" PartName="/ppt/notesSlides/notesSlide4.xml"/>
  <Override ContentType="application/vnd.openxmlformats-officedocument.presentationml.notesSlide+xml" PartName="/ppt/notesSlides/notesSlide203.xml"/>
  <Override ContentType="application/vnd.openxmlformats-officedocument.presentationml.notesSlide+xml" PartName="/ppt/notesSlides/notesSlide13.xml"/>
  <Override ContentType="application/vnd.openxmlformats-officedocument.presentationml.notesSlide+xml" PartName="/ppt/notesSlides/notesSlide246.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152.xml"/>
  <Override ContentType="application/vnd.openxmlformats-officedocument.presentationml.notesSlide+xml" PartName="/ppt/notesSlides/notesSlide195.xml"/>
  <Override ContentType="application/vnd.openxmlformats-officedocument.presentationml.notesSlide+xml" PartName="/ppt/notesSlides/notesSlide280.xml"/>
  <Override ContentType="application/vnd.openxmlformats-officedocument.presentationml.notesSlide+xml" PartName="/ppt/notesSlides/notesSlide183.xml"/>
  <Override ContentType="application/vnd.openxmlformats-officedocument.presentationml.notesSlide+xml" PartName="/ppt/notesSlides/notesSlide217.xml"/>
  <Override ContentType="application/vnd.openxmlformats-officedocument.presentationml.notesSlide+xml" PartName="/ppt/notesSlides/notesSlide61.xml"/>
  <Override ContentType="application/vnd.openxmlformats-officedocument.presentationml.notesSlide+xml" PartName="/ppt/notesSlides/notesSlide118.xml"/>
  <Override ContentType="application/vnd.openxmlformats-officedocument.presentationml.notesSlide+xml" PartName="/ppt/notesSlides/notesSlide167.xml"/>
  <Override ContentType="application/vnd.openxmlformats-officedocument.presentationml.notesSlide+xml" PartName="/ppt/notesSlides/notesSlide140.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51.xml"/>
  <Override ContentType="application/vnd.openxmlformats-officedocument.presentationml.notesSlide+xml" PartName="/ppt/notesSlides/notesSlide149.xml"/>
  <Override ContentType="application/vnd.openxmlformats-officedocument.presentationml.notesSlide+xml" PartName="/ppt/notesSlides/notesSlide252.xml"/>
  <Override ContentType="application/vnd.openxmlformats-officedocument.presentationml.notesSlide+xml" PartName="/ppt/notesSlides/notesSlide62.xml"/>
  <Override ContentType="application/vnd.openxmlformats-officedocument.presentationml.notesSlide+xml" PartName="/ppt/notesSlides/notesSlide235.xml"/>
  <Override ContentType="application/vnd.openxmlformats-officedocument.presentationml.notesSlide+xml" PartName="/ppt/notesSlides/notesSlide45.xml"/>
  <Override ContentType="application/vnd.openxmlformats-officedocument.presentationml.notesSlide+xml" PartName="/ppt/notesSlides/notesSlide28.xml"/>
  <Override ContentType="application/vnd.openxmlformats-officedocument.presentationml.notesSlide+xml" PartName="/ppt/notesSlides/notesSlide139.xml"/>
  <Override ContentType="application/vnd.openxmlformats-officedocument.presentationml.notesSlide+xml" PartName="/ppt/notesSlides/notesSlide278.xml"/>
  <Override ContentType="application/vnd.openxmlformats-officedocument.presentationml.notesSlide+xml" PartName="/ppt/notesSlides/notesSlide228.xml"/>
  <Override ContentType="application/vnd.openxmlformats-officedocument.presentationml.notesSlide+xml" PartName="/ppt/notesSlides/notesSlide55.xml"/>
  <Override ContentType="application/vnd.openxmlformats-officedocument.presentationml.notesSlide+xml" PartName="/ppt/notesSlides/notesSlide156.xml"/>
  <Override ContentType="application/vnd.openxmlformats-officedocument.presentationml.notesSlide+xml" PartName="/ppt/notesSlides/notesSlide12.xml"/>
  <Override ContentType="application/vnd.openxmlformats-officedocument.presentationml.notesSlide+xml" PartName="/ppt/notesSlides/notesSlide113.xml"/>
  <Override ContentType="application/vnd.openxmlformats-officedocument.presentationml.notesSlide+xml" PartName="/ppt/notesSlides/notesSlide199.xml"/>
  <Override ContentType="application/vnd.openxmlformats-officedocument.presentationml.notesSlide+xml" PartName="/ppt/notesSlides/notesSlide245.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190.xml"/>
  <Override ContentType="application/vnd.openxmlformats-officedocument.presentationml.notesSlide+xml" PartName="/ppt/notesSlides/notesSlide218.xml"/>
  <Override ContentType="application/vnd.openxmlformats-officedocument.presentationml.notesSlide+xml" PartName="/ppt/notesSlides/notesSlide262.xml"/>
  <Override ContentType="application/vnd.openxmlformats-officedocument.presentationml.notesSlide+xml" PartName="/ppt/notesSlides/notesSlide8.xml"/>
  <Override ContentType="application/vnd.openxmlformats-officedocument.presentationml.notesSlide+xml" PartName="/ppt/notesSlides/notesSlide130.xml"/>
  <Override ContentType="application/vnd.openxmlformats-officedocument.presentationml.notesSlide+xml" PartName="/ppt/notesSlides/notesSlide38.xml"/>
  <Override ContentType="application/vnd.openxmlformats-officedocument.presentationml.notesSlide+xml" PartName="/ppt/notesSlides/notesSlide173.xml"/>
  <Override ContentType="application/vnd.openxmlformats-officedocument.presentationml.notesSlide+xml" PartName="/ppt/notesSlides/notesSlide128.xml"/>
  <Override ContentType="application/vnd.openxmlformats-officedocument.presentationml.notesSlide+xml" PartName="/ppt/notesSlides/notesSlide267.xml"/>
  <Override ContentType="application/vnd.openxmlformats-officedocument.presentationml.notesSlide+xml" PartName="/ppt/notesSlides/notesSlide224.xml"/>
  <Override ContentType="application/vnd.openxmlformats-officedocument.presentationml.notesSlide+xml" PartName="/ppt/notesSlides/notesSlide241.xml"/>
  <Override ContentType="application/vnd.openxmlformats-officedocument.presentationml.notesSlide+xml" PartName="/ppt/notesSlides/notesSlide162.xml"/>
  <Override ContentType="application/vnd.openxmlformats-officedocument.presentationml.notesSlide+xml" PartName="/ppt/notesSlides/notesSlide49.xml"/>
  <Override ContentType="application/vnd.openxmlformats-officedocument.presentationml.notesSlide+xml" PartName="/ppt/notesSlides/notesSlide145.xml"/>
  <Override ContentType="application/vnd.openxmlformats-officedocument.presentationml.notesSlide+xml" PartName="/ppt/notesSlides/notesSlide207.xml"/>
  <Override ContentType="application/vnd.openxmlformats-officedocument.presentationml.notesSlide+xml" PartName="/ppt/notesSlides/notesSlide102.xml"/>
  <Override ContentType="application/vnd.openxmlformats-officedocument.presentationml.notesSlide+xml" PartName="/ppt/notesSlides/notesSlide8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88.xml"/>
  <Override ContentType="application/vnd.openxmlformats-officedocument.presentationml.notesSlide+xml" PartName="/ppt/notesSlides/notesSlide3.xml"/>
  <Override ContentType="application/vnd.openxmlformats-officedocument.presentationml.notesSlide+xml" PartName="/ppt/notesSlides/notesSlide50.xml"/>
  <Override ContentType="application/vnd.openxmlformats-officedocument.presentationml.notesSlide+xml" PartName="/ppt/notesSlides/notesSlide239.xml"/>
  <Override ContentType="application/vnd.openxmlformats-officedocument.presentationml.notesSlide+xml" PartName="/ppt/notesSlides/notesSlide240.xml"/>
  <Override ContentType="application/vnd.openxmlformats-officedocument.presentationml.notesSlide+xml" PartName="/ppt/notesSlides/notesSlide107.xml"/>
  <Override ContentType="application/vnd.openxmlformats-officedocument.presentationml.notesSlide+xml" PartName="/ppt/notesSlides/notesSlide186.xml"/>
  <Override ContentType="application/vnd.openxmlformats-officedocument.presentationml.notesSlide+xml" PartName="/ppt/notesSlides/notesSlide143.xml"/>
  <Override ContentType="application/vnd.openxmlformats-officedocument.presentationml.notesSlide+xml" PartName="/ppt/notesSlides/notesSlide151.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232.xml"/>
  <Override ContentType="application/vnd.openxmlformats-officedocument.presentationml.notesSlide+xml" PartName="/ppt/notesSlides/notesSlide275.xml"/>
  <Override ContentType="application/vnd.openxmlformats-officedocument.presentationml.notesSlide+xml" PartName="/ppt/notesSlides/notesSlide85.xml"/>
  <Override ContentType="application/vnd.openxmlformats-officedocument.presentationml.notesSlide+xml" PartName="/ppt/notesSlides/notesSlide194.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73.xml"/>
  <Override ContentType="application/vnd.openxmlformats-officedocument.presentationml.notesSlide+xml" PartName="/ppt/notesSlides/notesSlide119.xml"/>
  <Override ContentType="application/vnd.openxmlformats-officedocument.presentationml.notesSlide+xml" PartName="/ppt/notesSlides/notesSlide263.xml"/>
  <Override ContentType="application/vnd.openxmlformats-officedocument.presentationml.notesSlide+xml" PartName="/ppt/notesSlides/notesSlide259.xml"/>
  <Override ContentType="application/vnd.openxmlformats-officedocument.presentationml.notesSlide+xml" PartName="/ppt/notesSlides/notesSlide81.xml"/>
  <Override ContentType="application/vnd.openxmlformats-officedocument.presentationml.notesSlide+xml" PartName="/ppt/notesSlides/notesSlide166.xml"/>
  <Override ContentType="application/vnd.openxmlformats-officedocument.presentationml.notesSlide+xml" PartName="/ppt/notesSlides/notesSlide182.xml"/>
  <Override ContentType="application/vnd.openxmlformats-officedocument.presentationml.notesSlide+xml" PartName="/ppt/notesSlides/notesSlide30.xml"/>
  <Override ContentType="application/vnd.openxmlformats-officedocument.presentationml.notesSlide+xml" PartName="/ppt/notesSlides/notesSlide220.xml"/>
  <Override ContentType="application/vnd.openxmlformats-officedocument.presentationml.notesSlide+xml" PartName="/ppt/notesSlides/notesSlide69.xml"/>
  <Override ContentType="application/vnd.openxmlformats-officedocument.presentationml.notesSlide+xml" PartName="/ppt/notesSlides/notesSlide178.xml"/>
  <Override ContentType="application/vnd.openxmlformats-officedocument.presentationml.notesSlide+xml" PartName="/ppt/notesSlides/notesSlide26.xml"/>
  <Override ContentType="application/vnd.openxmlformats-officedocument.presentationml.notesSlide+xml" PartName="/ppt/notesSlides/notesSlide135.xml"/>
  <Override ContentType="application/vnd.openxmlformats-officedocument.presentationml.notesSlide+xml" PartName="/ppt/notesSlides/notesSlide93.xml"/>
  <Override ContentType="application/vnd.openxmlformats-officedocument.presentationml.notesSlide+xml" PartName="/ppt/notesSlides/notesSlide204.xml"/>
  <Override ContentType="application/vnd.openxmlformats-officedocument.presentationml.notesSlide+xml" PartName="/ppt/notesSlides/notesSlide247.xml"/>
  <Override ContentType="application/vnd.openxmlformats-officedocument.presentationml.notesSlide+xml" PartName="/ppt/notesSlides/notesSlide57.xml"/>
  <Override ContentType="application/vnd.openxmlformats-officedocument.presentationml.notesSlide+xml" PartName="/ppt/notesSlides/notesSlide123.xml"/>
  <Override ContentType="application/vnd.openxmlformats-officedocument.presentationml.notesSlide+xml" PartName="/ppt/notesSlides/notesSlide171.xml"/>
  <Override ContentType="application/vnd.openxmlformats-officedocument.presentationml.notesSlide+xml" PartName="/ppt/notesSlides/notesSlide14.xml"/>
  <Override ContentType="application/vnd.openxmlformats-officedocument.presentationml.notesSlide+xml" PartName="/ppt/notesSlides/notesSlide216.xml"/>
  <Override ContentType="application/vnd.openxmlformats-officedocument.presentationml.notesSlide+xml" PartName="/ppt/notesSlides/notesSlide227.xml"/>
  <Override ContentType="application/vnd.openxmlformats-officedocument.presentationml.notesSlide+xml" PartName="/ppt/notesSlides/notesSlide37.xml"/>
  <Override ContentType="application/vnd.openxmlformats-officedocument.presentationml.notesSlide+xml" PartName="/ppt/notesSlides/notesSlide138.xml"/>
  <Override ContentType="application/vnd.openxmlformats-officedocument.presentationml.notesSlide+xml" PartName="/ppt/notesSlides/notesSlide163.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98.xml"/>
  <Override ContentType="application/vnd.openxmlformats-officedocument.presentationml.notesSlide+xml" PartName="/ppt/notesSlides/notesSlide112.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155.xml"/>
  <Override ContentType="application/vnd.openxmlformats-officedocument.presentationml.notesSlide+xml" PartName="/ppt/notesSlides/notesSlide189.xml"/>
  <Override ContentType="application/vnd.openxmlformats-officedocument.presentationml.notesSlide+xml" PartName="/ppt/notesSlides/notesSlide46.xml"/>
  <Override ContentType="application/vnd.openxmlformats-officedocument.presentationml.notesSlide+xml" PartName="/ppt/notesSlides/notesSlide89.xml"/>
  <Override ContentType="application/vnd.openxmlformats-officedocument.presentationml.notesSlide+xml" PartName="/ppt/notesSlides/notesSlide146.xml"/>
  <Override ContentType="application/vnd.openxmlformats-officedocument.presentationml.notesSlide+xml" PartName="/ppt/notesSlides/notesSlide219.xml"/>
  <Override ContentType="application/vnd.openxmlformats-officedocument.presentationml.notesSlide+xml" PartName="/ppt/notesSlides/notesSlide11.xml"/>
  <Override ContentType="application/vnd.openxmlformats-officedocument.presentationml.notesSlide+xml" PartName="/ppt/notesSlides/notesSlide120.xml"/>
  <Override ContentType="application/vnd.openxmlformats-officedocument.presentationml.notesSlide+xml" PartName="/ppt/notesSlides/notesSlide279.xml"/>
  <Override ContentType="application/vnd.openxmlformats-officedocument.presentationml.notesSlide+xml" PartName="/ppt/notesSlides/notesSlide236.xml"/>
  <Override ContentType="application/vnd.openxmlformats-officedocument.presentationml.notesSlide+xml" PartName="/ppt/notesSlides/notesSlide244.xml"/>
  <Override ContentType="application/vnd.openxmlformats-officedocument.presentationml.notesSlide+xml" PartName="/ppt/notesSlides/notesSlide201.xml"/>
  <Override ContentType="application/vnd.openxmlformats-officedocument.presentationml.notesSlide+xml" PartName="/ppt/notesSlides/notesSlide18.xml"/>
  <Override ContentType="application/vnd.openxmlformats-officedocument.presentationml.notesSlide+xml" PartName="/ppt/notesSlides/notesSlide131.xml"/>
  <Override ContentType="application/vnd.openxmlformats-officedocument.presentationml.notesSlide+xml" PartName="/ppt/notesSlides/notesSlide127.xml"/>
  <Override ContentType="application/vnd.openxmlformats-officedocument.presentationml.notesSlide+xml" PartName="/ppt/notesSlides/notesSlide191.xml"/>
  <Override ContentType="application/vnd.openxmlformats-officedocument.presentationml.notesSlide+xml" PartName="/ppt/notesSlides/notesSlide20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65.xml"/>
  <Override ContentType="application/vnd.openxmlformats-officedocument.presentationml.notesSlide+xml" PartName="/ppt/notesSlides/notesSlide174.xml"/>
  <Override ContentType="application/vnd.openxmlformats-officedocument.presentationml.notesSlide+xml" PartName="/ppt/notesSlides/notesSlide272.xml"/>
  <Override ContentType="application/vnd.openxmlformats-officedocument.presentationml.notesSlide+xml" PartName="/ppt/notesSlides/notesSlide255.xml"/>
  <Override ContentType="application/vnd.openxmlformats-officedocument.presentationml.notesSlide+xml" PartName="/ppt/notesSlides/notesSlide212.xml"/>
  <Override ContentType="application/vnd.openxmlformats-officedocument.presentationml.notesSlide+xml" PartName="/ppt/notesSlides/notesSlide92.xml"/>
  <Override ContentType="application/vnd.openxmlformats-officedocument.presentationml.notesSlide+xml" PartName="/ppt/notesSlides/notesSlide193.xml"/>
  <Override ContentType="application/vnd.openxmlformats-officedocument.presentationml.notesSlide+xml" PartName="/ppt/notesSlides/notesSlide150.xml"/>
  <Override ContentType="application/vnd.openxmlformats-officedocument.presentationml.notesSlide+xml" PartName="/ppt/notesSlides/notesSlide142.xml"/>
  <Override ContentType="application/vnd.openxmlformats-officedocument.presentationml.notesSlide+xml" PartName="/ppt/notesSlides/notesSlide248.xml"/>
  <Override ContentType="application/vnd.openxmlformats-officedocument.presentationml.notesSlide+xml" PartName="/ppt/notesSlides/notesSlide116.xml"/>
  <Override ContentType="application/vnd.openxmlformats-officedocument.presentationml.notesSlide+xml" PartName="/ppt/notesSlides/notesSlide15.xml"/>
  <Override ContentType="application/vnd.openxmlformats-officedocument.presentationml.notesSlide+xml" PartName="/ppt/notesSlides/notesSlide159.xml"/>
  <Override ContentType="application/vnd.openxmlformats-officedocument.presentationml.notesSlide+xml" PartName="/ppt/notesSlides/notesSlide185.xml"/>
  <Override ContentType="application/vnd.openxmlformats-officedocument.presentationml.notesSlide+xml" PartName="/ppt/notesSlides/notesSlide215.xml"/>
  <Override ContentType="application/vnd.openxmlformats-officedocument.presentationml.notesSlide+xml" PartName="/ppt/notesSlides/notesSlide126.xml"/>
  <Override ContentType="application/vnd.openxmlformats-officedocument.presentationml.notesSlide+xml" PartName="/ppt/notesSlides/notesSlide68.xml"/>
  <Override ContentType="application/vnd.openxmlformats-officedocument.presentationml.notesSlide+xml" PartName="/ppt/notesSlides/notesSlide258.xml"/>
  <Override ContentType="application/vnd.openxmlformats-officedocument.presentationml.notesSlide+xml" PartName="/ppt/notesSlides/notesSlide169.xml"/>
  <Override ContentType="application/vnd.openxmlformats-officedocument.presentationml.notesSlide+xml" PartName="/ppt/notesSlides/notesSlide205.xml"/>
  <Override ContentType="application/vnd.openxmlformats-officedocument.presentationml.notesSlide+xml" PartName="/ppt/notesSlides/notesSlide108.xml"/>
  <Override ContentType="application/vnd.openxmlformats-officedocument.presentationml.notesSlide+xml" PartName="/ppt/notesSlides/notesSlide25.xml"/>
  <Override ContentType="application/vnd.openxmlformats-officedocument.presentationml.notesSlide+xml" PartName="/ppt/notesSlides/notesSlide160.xml"/>
  <Override ContentType="application/vnd.openxmlformats-officedocument.presentationml.notesSlide+xml" PartName="/ppt/notesSlides/notesSlide43.xml"/>
  <Override ContentType="application/vnd.openxmlformats-officedocument.presentationml.notesSlide+xml" PartName="/ppt/notesSlides/notesSlide276.xml"/>
  <Override ContentType="application/vnd.openxmlformats-officedocument.presentationml.notesSlide+xml" PartName="/ppt/notesSlides/notesSlide86.xml"/>
  <Override ContentType="application/vnd.openxmlformats-officedocument.presentationml.notesSlide+xml" PartName="/ppt/notesSlides/notesSlide179.xml"/>
  <Override ContentType="application/vnd.openxmlformats-officedocument.presentationml.notesSlide+xml" PartName="/ppt/notesSlides/notesSlide233.xml"/>
  <Override ContentType="application/vnd.openxmlformats-officedocument.presentationml.notesSlide+xml" PartName="/ppt/notesSlides/notesSlide165.xml"/>
  <Override ContentType="application/vnd.openxmlformats-officedocument.presentationml.notesSlide+xml" PartName="/ppt/notesSlides/notesSlide122.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264.xml"/>
  <Override ContentType="application/vnd.openxmlformats-officedocument.presentationml.notesSlide+xml" PartName="/ppt/notesSlides/notesSlide74.xml"/>
  <Override ContentType="application/vnd.openxmlformats-officedocument.presentationml.notesSlide+xml" PartName="/ppt/notesSlides/notesSlide170.xml"/>
  <Override ContentType="application/vnd.openxmlformats-officedocument.presentationml.notesSlide+xml" PartName="/ppt/notesSlides/notesSlide197.xml"/>
  <Override ContentType="application/vnd.openxmlformats-officedocument.presentationml.notesSlide+xml" PartName="/ppt/notesSlides/notesSlide221.xml"/>
  <Override ContentType="application/vnd.openxmlformats-officedocument.presentationml.notesSlide+xml" PartName="/ppt/notesSlides/notesSlide58.xml"/>
  <Override ContentType="application/vnd.openxmlformats-officedocument.presentationml.notesSlide+xml" PartName="/ppt/notesSlides/notesSlide154.xml"/>
  <Override ContentType="application/vnd.openxmlformats-officedocument.presentationml.notesSlide+xml" PartName="/ppt/notesSlides/notesSlide136.xml"/>
  <Override ContentType="application/vnd.openxmlformats-officedocument.presentationml.notesSlide+xml" PartName="/ppt/notesSlides/notesSlide2.xml"/>
  <Override ContentType="application/vnd.openxmlformats-officedocument.presentationml.notesSlide+xml" PartName="/ppt/notesSlides/notesSlide260.xml"/>
  <Override ContentType="application/vnd.openxmlformats-officedocument.presentationml.notesSlide+xml" PartName="/ppt/notesSlides/notesSlide70.xml"/>
  <Override ContentType="application/vnd.openxmlformats-officedocument.presentationml.notesSlide+xml" PartName="/ppt/notesSlides/notesSlide243.xml"/>
  <Override ContentType="application/vnd.openxmlformats-officedocument.presentationml.notesSlide+xml" PartName="/ppt/notesSlides/notesSlide111.xml"/>
  <Override ContentType="application/vnd.openxmlformats-officedocument.presentationml.notesSlide+xml" PartName="/ppt/notesSlides/notesSlide226.xml"/>
  <Override ContentType="application/vnd.openxmlformats-officedocument.presentationml.notesSlide+xml" PartName="/ppt/notesSlides/notesSlide269.xml"/>
  <Override ContentType="application/vnd.openxmlformats-officedocument.presentationml.notesSlide+xml" PartName="/ppt/notesSlides/notesSlide200.xml"/>
  <Override ContentType="application/vnd.openxmlformats-officedocument.presentationml.notesSlide+xml" PartName="/ppt/notesSlides/notesSlide181.xml"/>
  <Override ContentType="application/vnd.openxmlformats-officedocument.presentationml.notesSlide+xml" PartName="/ppt/notesSlides/notesSlide47.xml"/>
  <Override ContentType="application/vnd.openxmlformats-officedocument.presentationml.notesSlide+xml" PartName="/ppt/notesSlides/notesSlide209.xml"/>
  <Override ContentType="application/vnd.openxmlformats-officedocument.presentationml.notesSlide+xml" PartName="/ppt/notesSlides/notesSlide104.xml"/>
  <Override ContentType="application/vnd.openxmlformats-officedocument.presentationml.notesSlide+xml" PartName="/ppt/notesSlides/notesSlide147.xml"/>
  <Override ContentType="application/vnd.openxmlformats-officedocument.presentationml.notesSlide+xml" PartName="/ppt/notesSlides/notesSlide21.xml"/>
  <Override ContentType="application/vnd.openxmlformats-officedocument.presentationml.notesSlide+xml" PartName="/ppt/notesSlides/notesSlide164.xml"/>
  <Override ContentType="application/vnd.openxmlformats-officedocument.presentationml.notesSlide+xml" PartName="/ppt/notesSlides/notesSlide64.xml"/>
  <Override ContentType="application/vnd.openxmlformats-officedocument.presentationml.notesSlide+xml" PartName="/ppt/notesSlides/notesSlide121.xml"/>
  <Override ContentType="application/vnd.openxmlformats-officedocument.presentationml.notesSlide+xml" PartName="/ppt/notesSlides/notesSlide6.xml"/>
  <Override ContentType="application/vnd.openxmlformats-officedocument.presentationml.notesSlide+xml" PartName="/ppt/notesSlides/notesSlide271.xml"/>
  <Override ContentType="application/vnd.openxmlformats-officedocument.presentationml.notesSlide+xml" PartName="/ppt/notesSlides/notesSlide237.xml"/>
  <Override ContentType="application/vnd.openxmlformats-officedocument.presentationml.notesSlide+xml" PartName="/ppt/notesSlides/notesSlide211.xml"/>
  <Override ContentType="application/vnd.openxmlformats-officedocument.presentationml.notesSlide+xml" PartName="/ppt/notesSlides/notesSlide254.xml"/>
  <Override ContentType="application/vnd.openxmlformats-officedocument.presentationml.notesSlide+xml" PartName="/ppt/notesSlides/notesSlide79.xml"/>
  <Override ContentType="application/vnd.openxmlformats-officedocument.presentationml.notesSlide+xml" PartName="/ppt/notesSlides/notesSlide132.xml"/>
  <Override ContentType="application/vnd.openxmlformats-officedocument.presentationml.notesSlide+xml" PartName="/ppt/notesSlides/notesSlide36.xml"/>
  <Override ContentType="application/vnd.openxmlformats-officedocument.presentationml.notesSlide+xml" PartName="/ppt/notesSlides/notesSlide96.xml"/>
  <Override ContentType="application/vnd.openxmlformats-officedocument.presentationml.notesSlide+xml" PartName="/ppt/notesSlides/notesSlide192.xml"/>
  <Override ContentType="application/vnd.openxmlformats-officedocument.presentationml.notesSlide+xml" PartName="/ppt/notesSlides/notesSlide19.xml"/>
  <Override ContentType="application/vnd.openxmlformats-officedocument.presentationml.notesSlide+xml" PartName="/ppt/notesSlides/notesSlide115.xml"/>
  <Override ContentType="application/vnd.openxmlformats-officedocument.presentationml.notesSlide+xml" PartName="/ppt/notesSlides/notesSlide53.xml"/>
  <Override ContentType="application/vnd.openxmlformats-officedocument.presentationml.notesSlide+xml" PartName="/ppt/notesSlides/notesSlide158.xml"/>
  <Override ContentType="application/vnd.openxmlformats-officedocument.presentationml.notesSlide+xml" PartName="/ppt/notesSlides/notesSlide175.xml"/>
  <Override ContentType="application/vnd.openxmlformats-officedocument.presentationml.notesSlide+xml" PartName="/ppt/notesSlides/notesSlide10.xml"/>
  <Override ContentType="application/vnd.openxmlformats-officedocument.custom-properties+xml" PartName="/docProps/custom.xml"/>
  <Override ContentType="application/binary" PartName="/ppt/metadata"/>
  <Override ContentType="application/vnd.openxmlformats-officedocument.presentationml.notesMaster+xml" PartName="/ppt/notesMasters/notesMaster1.xml"/>
  <Override ContentType="application/vnd.openxmlformats-officedocument.drawingml.chartshapes+xml" PartName="/ppt/drawings/drawing1.xml"/>
  <Override ContentType="application/vnd.ms-office.chartstyle+xml" PartName="/ppt/charts/style3.xml"/>
  <Override ContentType="application/vnd.ms-office.chartstyle+xml" PartName="/ppt/charts/style4.xml"/>
  <Override ContentType="application/vnd.ms-office.chartstyle+xml" PartName="/ppt/charts/style5.xml"/>
  <Override ContentType="application/vnd.ms-office.chartstyle+xml" PartName="/ppt/charts/style7.xml"/>
  <Override ContentType="application/vnd.ms-office.chartstyle+xml" PartName="/ppt/charts/style8.xml"/>
  <Override ContentType="application/vnd.ms-office.chartstyle+xml" PartName="/ppt/charts/style1.xml"/>
  <Override ContentType="application/vnd.ms-office.chartstyle+xml" PartName="/ppt/charts/style6.xml"/>
  <Override ContentType="application/vnd.ms-office.chartstyle+xml" PartName="/ppt/charts/style2.xml"/>
  <Override ContentType="application/vnd.openxmlformats-officedocument.presentationml.presProps+xml" PartName="/ppt/presProps.xml"/>
</Types>
</file>

<file path=_rels/.rels><?xml version="1.0" encoding="UTF-8" standalone="yes"?><Relationships xmlns="http://schemas.openxmlformats.org/package/2006/relationships"><Relationship Id="rId1" Type="http://schemas.openxmlformats.org/officeDocument/2006/relationships/custom-properties" Target="docProps/custom.xml"/><Relationship Id="rId2" Type="http://schemas.openxmlformats.org/package/2006/relationships/metadata/core-properties" Target="docProps/core.xml"/><Relationship Id="rId3"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51" r:id="rId5"/>
    <p:sldMasterId id="2147483654" r:id="rId6"/>
    <p:sldMasterId id="2147483657"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 id="305" r:id="rId58"/>
    <p:sldId id="306" r:id="rId59"/>
    <p:sldId id="307" r:id="rId60"/>
    <p:sldId id="308" r:id="rId61"/>
    <p:sldId id="309" r:id="rId62"/>
    <p:sldId id="310" r:id="rId63"/>
    <p:sldId id="311" r:id="rId64"/>
    <p:sldId id="312" r:id="rId65"/>
    <p:sldId id="313" r:id="rId66"/>
    <p:sldId id="314" r:id="rId67"/>
    <p:sldId id="315" r:id="rId68"/>
    <p:sldId id="316" r:id="rId69"/>
    <p:sldId id="317" r:id="rId70"/>
    <p:sldId id="318" r:id="rId71"/>
    <p:sldId id="319" r:id="rId72"/>
    <p:sldId id="320" r:id="rId73"/>
    <p:sldId id="321" r:id="rId74"/>
    <p:sldId id="322" r:id="rId75"/>
    <p:sldId id="323" r:id="rId76"/>
    <p:sldId id="324" r:id="rId77"/>
    <p:sldId id="325" r:id="rId78"/>
    <p:sldId id="326" r:id="rId79"/>
    <p:sldId id="327" r:id="rId80"/>
    <p:sldId id="328" r:id="rId81"/>
    <p:sldId id="329" r:id="rId82"/>
    <p:sldId id="330" r:id="rId83"/>
    <p:sldId id="331" r:id="rId84"/>
    <p:sldId id="332" r:id="rId85"/>
    <p:sldId id="333" r:id="rId86"/>
    <p:sldId id="334" r:id="rId87"/>
    <p:sldId id="335" r:id="rId88"/>
    <p:sldId id="336" r:id="rId89"/>
    <p:sldId id="337" r:id="rId90"/>
    <p:sldId id="338" r:id="rId91"/>
    <p:sldId id="339" r:id="rId92"/>
    <p:sldId id="340" r:id="rId93"/>
    <p:sldId id="341" r:id="rId94"/>
    <p:sldId id="342" r:id="rId95"/>
    <p:sldId id="343" r:id="rId96"/>
    <p:sldId id="344" r:id="rId97"/>
    <p:sldId id="345" r:id="rId98"/>
    <p:sldId id="346" r:id="rId99"/>
    <p:sldId id="347" r:id="rId100"/>
    <p:sldId id="348" r:id="rId101"/>
    <p:sldId id="349" r:id="rId102"/>
    <p:sldId id="350" r:id="rId103"/>
    <p:sldId id="351" r:id="rId104"/>
    <p:sldId id="352" r:id="rId105"/>
    <p:sldId id="353" r:id="rId106"/>
    <p:sldId id="354" r:id="rId107"/>
    <p:sldId id="355" r:id="rId108"/>
    <p:sldId id="356" r:id="rId109"/>
    <p:sldId id="357" r:id="rId110"/>
    <p:sldId id="358" r:id="rId111"/>
    <p:sldId id="359" r:id="rId112"/>
    <p:sldId id="360" r:id="rId113"/>
    <p:sldId id="361" r:id="rId114"/>
    <p:sldId id="362" r:id="rId115"/>
    <p:sldId id="363" r:id="rId116"/>
    <p:sldId id="364" r:id="rId117"/>
    <p:sldId id="365" r:id="rId118"/>
    <p:sldId id="366" r:id="rId119"/>
    <p:sldId id="367" r:id="rId120"/>
    <p:sldId id="368" r:id="rId121"/>
    <p:sldId id="369" r:id="rId122"/>
    <p:sldId id="370" r:id="rId123"/>
    <p:sldId id="371" r:id="rId124"/>
    <p:sldId id="372" r:id="rId125"/>
    <p:sldId id="373" r:id="rId126"/>
    <p:sldId id="374" r:id="rId127"/>
    <p:sldId id="375" r:id="rId128"/>
    <p:sldId id="376" r:id="rId129"/>
    <p:sldId id="377" r:id="rId130"/>
    <p:sldId id="378" r:id="rId131"/>
    <p:sldId id="379" r:id="rId132"/>
    <p:sldId id="380" r:id="rId133"/>
    <p:sldId id="381" r:id="rId134"/>
    <p:sldId id="382" r:id="rId135"/>
    <p:sldId id="383" r:id="rId136"/>
    <p:sldId id="384" r:id="rId137"/>
    <p:sldId id="385" r:id="rId138"/>
    <p:sldId id="386" r:id="rId139"/>
    <p:sldId id="387" r:id="rId140"/>
    <p:sldId id="388" r:id="rId141"/>
    <p:sldId id="389" r:id="rId142"/>
    <p:sldId id="390" r:id="rId143"/>
    <p:sldId id="391" r:id="rId144"/>
    <p:sldId id="392" r:id="rId145"/>
    <p:sldId id="393" r:id="rId146"/>
    <p:sldId id="394" r:id="rId147"/>
    <p:sldId id="395" r:id="rId148"/>
    <p:sldId id="396" r:id="rId149"/>
    <p:sldId id="397" r:id="rId150"/>
    <p:sldId id="398" r:id="rId151"/>
    <p:sldId id="399" r:id="rId152"/>
    <p:sldId id="400" r:id="rId153"/>
    <p:sldId id="401" r:id="rId154"/>
    <p:sldId id="402" r:id="rId155"/>
    <p:sldId id="403" r:id="rId156"/>
    <p:sldId id="404" r:id="rId157"/>
    <p:sldId id="405" r:id="rId158"/>
    <p:sldId id="406" r:id="rId159"/>
    <p:sldId id="407" r:id="rId160"/>
    <p:sldId id="408" r:id="rId161"/>
    <p:sldId id="409" r:id="rId162"/>
    <p:sldId id="410" r:id="rId163"/>
    <p:sldId id="411" r:id="rId164"/>
    <p:sldId id="412" r:id="rId165"/>
    <p:sldId id="413" r:id="rId166"/>
    <p:sldId id="414" r:id="rId167"/>
    <p:sldId id="415" r:id="rId168"/>
    <p:sldId id="416" r:id="rId169"/>
    <p:sldId id="417" r:id="rId170"/>
    <p:sldId id="418" r:id="rId171"/>
    <p:sldId id="419" r:id="rId172"/>
    <p:sldId id="420" r:id="rId173"/>
    <p:sldId id="421" r:id="rId174"/>
    <p:sldId id="422" r:id="rId175"/>
    <p:sldId id="423" r:id="rId176"/>
    <p:sldId id="424" r:id="rId177"/>
    <p:sldId id="425" r:id="rId178"/>
    <p:sldId id="426" r:id="rId179"/>
    <p:sldId id="427" r:id="rId180"/>
    <p:sldId id="428" r:id="rId181"/>
    <p:sldId id="429" r:id="rId182"/>
    <p:sldId id="430" r:id="rId183"/>
    <p:sldId id="431" r:id="rId184"/>
    <p:sldId id="432" r:id="rId185"/>
    <p:sldId id="433" r:id="rId186"/>
    <p:sldId id="434" r:id="rId187"/>
    <p:sldId id="435" r:id="rId188"/>
    <p:sldId id="436" r:id="rId189"/>
    <p:sldId id="437" r:id="rId190"/>
    <p:sldId id="438" r:id="rId191"/>
    <p:sldId id="439" r:id="rId192"/>
    <p:sldId id="440" r:id="rId193"/>
    <p:sldId id="441" r:id="rId194"/>
    <p:sldId id="442" r:id="rId195"/>
    <p:sldId id="443" r:id="rId196"/>
    <p:sldId id="444" r:id="rId197"/>
    <p:sldId id="445" r:id="rId198"/>
    <p:sldId id="446" r:id="rId199"/>
    <p:sldId id="447" r:id="rId200"/>
    <p:sldId id="448" r:id="rId201"/>
    <p:sldId id="449" r:id="rId202"/>
    <p:sldId id="450" r:id="rId203"/>
    <p:sldId id="451" r:id="rId204"/>
    <p:sldId id="452" r:id="rId205"/>
    <p:sldId id="453" r:id="rId206"/>
    <p:sldId id="454" r:id="rId207"/>
    <p:sldId id="455" r:id="rId208"/>
    <p:sldId id="456" r:id="rId209"/>
    <p:sldId id="457" r:id="rId210"/>
    <p:sldId id="458" r:id="rId211"/>
    <p:sldId id="459" r:id="rId212"/>
    <p:sldId id="460" r:id="rId213"/>
    <p:sldId id="461" r:id="rId214"/>
    <p:sldId id="462" r:id="rId215"/>
    <p:sldId id="463" r:id="rId216"/>
    <p:sldId id="464" r:id="rId217"/>
    <p:sldId id="465" r:id="rId218"/>
    <p:sldId id="466" r:id="rId219"/>
    <p:sldId id="467" r:id="rId220"/>
    <p:sldId id="468" r:id="rId221"/>
    <p:sldId id="469" r:id="rId222"/>
    <p:sldId id="470" r:id="rId223"/>
    <p:sldId id="471" r:id="rId224"/>
    <p:sldId id="472" r:id="rId225"/>
    <p:sldId id="473" r:id="rId226"/>
    <p:sldId id="474" r:id="rId227"/>
    <p:sldId id="475" r:id="rId228"/>
    <p:sldId id="476" r:id="rId229"/>
    <p:sldId id="477" r:id="rId230"/>
    <p:sldId id="478" r:id="rId231"/>
    <p:sldId id="479" r:id="rId232"/>
    <p:sldId id="480" r:id="rId233"/>
    <p:sldId id="481" r:id="rId234"/>
    <p:sldId id="482" r:id="rId235"/>
    <p:sldId id="483" r:id="rId236"/>
    <p:sldId id="484" r:id="rId237"/>
    <p:sldId id="485" r:id="rId238"/>
    <p:sldId id="486" r:id="rId239"/>
    <p:sldId id="487" r:id="rId240"/>
    <p:sldId id="488" r:id="rId241"/>
    <p:sldId id="489" r:id="rId242"/>
    <p:sldId id="490" r:id="rId243"/>
    <p:sldId id="491" r:id="rId244"/>
    <p:sldId id="492" r:id="rId245"/>
    <p:sldId id="493" r:id="rId246"/>
    <p:sldId id="494" r:id="rId247"/>
    <p:sldId id="495" r:id="rId248"/>
    <p:sldId id="496" r:id="rId249"/>
    <p:sldId id="497" r:id="rId250"/>
    <p:sldId id="498" r:id="rId251"/>
    <p:sldId id="499" r:id="rId252"/>
    <p:sldId id="500" r:id="rId253"/>
    <p:sldId id="501" r:id="rId254"/>
    <p:sldId id="502" r:id="rId255"/>
    <p:sldId id="503" r:id="rId256"/>
    <p:sldId id="504" r:id="rId257"/>
    <p:sldId id="505" r:id="rId258"/>
    <p:sldId id="506" r:id="rId259"/>
    <p:sldId id="507" r:id="rId260"/>
    <p:sldId id="508" r:id="rId261"/>
    <p:sldId id="509" r:id="rId262"/>
    <p:sldId id="510" r:id="rId263"/>
    <p:sldId id="511" r:id="rId264"/>
    <p:sldId id="512" r:id="rId265"/>
    <p:sldId id="513" r:id="rId266"/>
    <p:sldId id="514" r:id="rId267"/>
    <p:sldId id="515" r:id="rId268"/>
    <p:sldId id="516" r:id="rId269"/>
    <p:sldId id="517" r:id="rId270"/>
    <p:sldId id="518" r:id="rId271"/>
    <p:sldId id="519" r:id="rId272"/>
    <p:sldId id="520" r:id="rId273"/>
    <p:sldId id="521" r:id="rId274"/>
    <p:sldId id="522" r:id="rId275"/>
    <p:sldId id="523" r:id="rId276"/>
    <p:sldId id="524" r:id="rId277"/>
    <p:sldId id="525" r:id="rId278"/>
    <p:sldId id="526" r:id="rId279"/>
    <p:sldId id="527" r:id="rId280"/>
    <p:sldId id="528" r:id="rId281"/>
    <p:sldId id="529" r:id="rId282"/>
    <p:sldId id="530" r:id="rId283"/>
    <p:sldId id="531" r:id="rId284"/>
    <p:sldId id="532" r:id="rId285"/>
    <p:sldId id="533" r:id="rId286"/>
    <p:sldId id="534" r:id="rId287"/>
    <p:sldId id="535" r:id="rId288"/>
    <p:sldId id="536" r:id="rId289"/>
  </p:sldIdLst>
  <p:sldSz cy="6858000" cx="12192000"/>
  <p:notesSz cx="6858000" cy="9144000"/>
  <p:embeddedFontLst>
    <p:embeddedFont>
      <p:font typeface="Libre Franklin"/>
      <p:regular r:id="rId290"/>
      <p:bold r:id="rId291"/>
      <p:italic r:id="rId292"/>
      <p:boldItalic r:id="rId293"/>
    </p:embeddedFont>
    <p:embeddedFont>
      <p:font typeface="Roboto"/>
      <p:regular r:id="rId294"/>
      <p:bold r:id="rId295"/>
      <p:italic r:id="rId296"/>
      <p:boldItalic r:id="rId297"/>
    </p:embeddedFont>
    <p:embeddedFont>
      <p:font typeface="Inter"/>
      <p:regular r:id="rId298"/>
      <p:bold r:id="rId299"/>
      <p:italic r:id="rId300"/>
      <p:boldItalic r:id="rId301"/>
    </p:embeddedFont>
    <p:embeddedFont>
      <p:font typeface="Quattrocento Sans"/>
      <p:regular r:id="rId302"/>
      <p:bold r:id="rId303"/>
      <p:italic r:id="rId304"/>
      <p:boldItalic r:id="rId305"/>
    </p:embeddedFont>
    <p:embeddedFont>
      <p:font typeface="Noto Sans Symbols"/>
      <p:regular r:id="rId306"/>
      <p:bold r:id="rId307"/>
    </p:embeddedFont>
    <p:embeddedFont>
      <p:font typeface="Lustria"/>
      <p:regular r:id="rId30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309" roundtripDataSignature="AMtx7mjwpYgvN96MTvVAgH6yQuszTDfWf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22974F62-E6E8-4F24-A12B-32CE1C81E89C}">
  <a:tblStyle styleId="{22974F62-E6E8-4F24-A12B-32CE1C81E89C}" styleName="Table_0">
    <a:wholeTbl>
      <a:tcTxStyle b="off" i="off">
        <a:font>
          <a:latin typeface="Calibri"/>
          <a:ea typeface="Calibri"/>
          <a:cs typeface="Calibri"/>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7E6E9"/>
          </a:solidFill>
        </a:fill>
      </a:tcStyle>
    </a:wholeTbl>
    <a:band1H>
      <a:tcTxStyle/>
      <a:tcStyle>
        <a:fill>
          <a:solidFill>
            <a:srgbClr val="CDCACF"/>
          </a:solidFill>
        </a:fill>
      </a:tcStyle>
    </a:band1H>
    <a:band2H>
      <a:tcTxStyle/>
    </a:band2H>
    <a:band1V>
      <a:tcTxStyle/>
      <a:tcStyle>
        <a:fill>
          <a:solidFill>
            <a:srgbClr val="CDCACF"/>
          </a:solidFill>
        </a:fill>
      </a:tcStyle>
    </a:band1V>
    <a:band2V>
      <a:tcTxStyle/>
    </a:band2V>
    <a:lastCol>
      <a:tcTxStyle b="on" i="off">
        <a:font>
          <a:latin typeface="Calibri"/>
          <a:ea typeface="Calibri"/>
          <a:cs typeface="Calibri"/>
        </a:font>
        <a:schemeClr val="lt1"/>
      </a:tcTxStyle>
      <a:tcStyle>
        <a:fill>
          <a:solidFill>
            <a:schemeClr val="accent4"/>
          </a:solidFill>
        </a:fill>
      </a:tcStyle>
    </a:lastCol>
    <a:firstCol>
      <a:tcTxStyle b="on" i="off">
        <a:font>
          <a:latin typeface="Calibri"/>
          <a:ea typeface="Calibri"/>
          <a:cs typeface="Calibri"/>
        </a:font>
        <a:schemeClr val="lt1"/>
      </a:tcTxStyle>
      <a:tcStyle>
        <a:fill>
          <a:solidFill>
            <a:schemeClr val="accent4"/>
          </a:solidFill>
        </a:fill>
      </a:tcStyle>
    </a:firstCol>
    <a:lastRow>
      <a:tcTxStyle b="on" i="off">
        <a:font>
          <a:latin typeface="Calibri"/>
          <a:ea typeface="Calibri"/>
          <a:cs typeface="Calibri"/>
        </a:font>
        <a:schemeClr val="lt1"/>
      </a:tcTxStyle>
      <a:tcStyle>
        <a:tcBdr>
          <a:top>
            <a:ln cap="flat" cmpd="sng" w="38100">
              <a:solidFill>
                <a:schemeClr val="lt1"/>
              </a:solidFill>
              <a:prstDash val="solid"/>
              <a:round/>
              <a:headEnd len="sm" w="sm" type="none"/>
              <a:tailEnd len="sm" w="sm" type="none"/>
            </a:ln>
          </a:top>
        </a:tcBdr>
        <a:fill>
          <a:solidFill>
            <a:schemeClr val="accent4"/>
          </a:solidFill>
        </a:fill>
      </a:tcStyle>
    </a:lastRow>
    <a:seCell>
      <a:tcTxStyle/>
    </a:seCell>
    <a:swCell>
      <a:tcTxStyle/>
    </a:swCell>
    <a:firstRow>
      <a:tcTxStyle b="on" i="off">
        <a:font>
          <a:latin typeface="Calibri"/>
          <a:ea typeface="Calibri"/>
          <a:cs typeface="Calibri"/>
        </a:font>
        <a:schemeClr val="lt1"/>
      </a:tcTxStyle>
      <a:tcStyle>
        <a:tcBdr>
          <a:bottom>
            <a:ln cap="flat" cmpd="sng" w="38100">
              <a:solidFill>
                <a:schemeClr val="lt1"/>
              </a:solidFill>
              <a:prstDash val="solid"/>
              <a:round/>
              <a:headEnd len="sm" w="sm" type="none"/>
              <a:tailEnd len="sm" w="sm" type="none"/>
            </a:ln>
          </a:bottom>
        </a:tcBdr>
        <a:fill>
          <a:solidFill>
            <a:schemeClr val="accent4"/>
          </a:solidFill>
        </a:fill>
      </a:tcStyle>
    </a:firstRow>
    <a:neCell>
      <a:tcTxStyle/>
    </a:neCell>
    <a:nwCell>
      <a:tcTxStyle/>
    </a:nwCell>
  </a:tblStyle>
  <a:tblStyle styleId="{F7126037-056A-477B-9917-EF84403CEE12}" styleName="Table_1">
    <a:wholeTbl>
      <a:tcTxStyle b="off" i="off">
        <a:font>
          <a:latin typeface="Calibri"/>
          <a:ea typeface="Calibri"/>
          <a:cs typeface="Calibri"/>
        </a:font>
        <a:schemeClr val="dk1"/>
      </a:tcTxStyle>
      <a:tcStyle>
        <a:tcBdr>
          <a:left>
            <a:ln cap="flat" cmpd="sng" w="9525">
              <a:solidFill>
                <a:srgbClr val="000000">
                  <a:alpha val="0"/>
                </a:srgbClr>
              </a:solidFill>
              <a:prstDash val="solid"/>
              <a:round/>
              <a:headEnd len="sm" w="sm" type="none"/>
              <a:tailEnd len="sm" w="sm" type="none"/>
            </a:ln>
          </a:left>
          <a:right>
            <a:ln cap="flat" cmpd="sng" w="9525">
              <a:solidFill>
                <a:srgbClr val="000000">
                  <a:alpha val="0"/>
                </a:srgbClr>
              </a:solidFill>
              <a:prstDash val="solid"/>
              <a:round/>
              <a:headEnd len="sm" w="sm" type="none"/>
              <a:tailEnd len="sm" w="sm" type="none"/>
            </a:ln>
          </a:right>
          <a:top>
            <a:ln cap="flat" cmpd="sng" w="12700">
              <a:solidFill>
                <a:schemeClr val="accent1"/>
              </a:solidFill>
              <a:prstDash val="solid"/>
              <a:round/>
              <a:headEnd len="sm" w="sm" type="none"/>
              <a:tailEnd len="sm" w="sm" type="none"/>
            </a:ln>
          </a:top>
          <a:bottom>
            <a:ln cap="flat" cmpd="sng" w="12700">
              <a:solidFill>
                <a:schemeClr val="accent1"/>
              </a:solidFill>
              <a:prstDash val="solid"/>
              <a:round/>
              <a:headEnd len="sm" w="sm" type="none"/>
              <a:tailEnd len="sm" w="sm" type="none"/>
            </a:ln>
          </a:bottom>
          <a:insideH>
            <a:ln cap="flat" cmpd="sng" w="9525">
              <a:solidFill>
                <a:srgbClr val="000000">
                  <a:alpha val="0"/>
                </a:srgbClr>
              </a:solidFill>
              <a:prstDash val="solid"/>
              <a:round/>
              <a:headEnd len="sm" w="sm" type="none"/>
              <a:tailEnd len="sm" w="sm" type="none"/>
            </a:ln>
          </a:insideH>
          <a:insideV>
            <a:ln cap="flat" cmpd="sng" w="9525">
              <a:solidFill>
                <a:srgbClr val="000000">
                  <a:alpha val="0"/>
                </a:srgbClr>
              </a:solidFill>
              <a:prstDash val="solid"/>
              <a:round/>
              <a:headEnd len="sm" w="sm" type="none"/>
              <a:tailEnd len="sm" w="sm" type="none"/>
            </a:ln>
          </a:insideV>
        </a:tcBdr>
        <a:fill>
          <a:solidFill>
            <a:srgbClr val="FFFFFF">
              <a:alpha val="0"/>
            </a:srgbClr>
          </a:solidFill>
        </a:fill>
      </a:tcStyle>
    </a:wholeTbl>
    <a:band1H>
      <a:tcTxStyle/>
      <a:tcStyle>
        <a:fill>
          <a:solidFill>
            <a:schemeClr val="accent1">
              <a:alpha val="20000"/>
            </a:schemeClr>
          </a:solidFill>
        </a:fill>
      </a:tcStyle>
    </a:band1H>
    <a:band2H>
      <a:tcTxStyle/>
    </a:band2H>
    <a:band1V>
      <a:tcTxStyle/>
      <a:tcStyle>
        <a:fill>
          <a:solidFill>
            <a:schemeClr val="accent1">
              <a:alpha val="20000"/>
            </a:schemeClr>
          </a:solidFill>
        </a:fill>
      </a:tcStyle>
    </a:band1V>
    <a:band2V>
      <a:tcTxStyle/>
    </a:band2V>
    <a:lastCol>
      <a:tcTxStyle b="on" i="off"/>
    </a:lastCol>
    <a:firstCol>
      <a:tcTxStyle b="on" i="off"/>
    </a:firstCol>
    <a:lastRow>
      <a:tcTxStyle b="on" i="off"/>
      <a:tcStyle>
        <a:tcBdr>
          <a:top>
            <a:ln cap="flat" cmpd="sng" w="12700">
              <a:solidFill>
                <a:schemeClr val="accent1"/>
              </a:solidFill>
              <a:prstDash val="solid"/>
              <a:round/>
              <a:headEnd len="sm" w="sm" type="none"/>
              <a:tailEnd len="sm" w="sm" type="none"/>
            </a:ln>
          </a:top>
        </a:tcBdr>
        <a:fill>
          <a:solidFill>
            <a:srgbClr val="FFFFFF">
              <a:alpha val="0"/>
            </a:srgbClr>
          </a:solidFill>
        </a:fill>
      </a:tcStyle>
    </a:lastRow>
    <a:seCell>
      <a:tcTxStyle/>
    </a:seCell>
    <a:swCell>
      <a:tcTxStyle/>
    </a:swCell>
    <a:firstRow>
      <a:tcTxStyle b="on" i="off"/>
      <a:tcStyle>
        <a:tcBdr>
          <a:bottom>
            <a:ln cap="flat" cmpd="sng" w="12700">
              <a:solidFill>
                <a:schemeClr val="accent1"/>
              </a:solidFill>
              <a:prstDash val="solid"/>
              <a:round/>
              <a:headEnd len="sm" w="sm" type="none"/>
              <a:tailEnd len="sm" w="sm" type="none"/>
            </a:ln>
          </a:bottom>
        </a:tcBdr>
        <a:fill>
          <a:solidFill>
            <a:srgbClr val="FFFFFF">
              <a:alpha val="0"/>
            </a:srgbClr>
          </a:solidFill>
        </a:fill>
      </a:tcStyle>
    </a:firstRow>
    <a:neCell>
      <a:tcTxStyle/>
    </a:neCell>
    <a:nwCell>
      <a:tcTxStyle/>
    </a:nwCell>
  </a:tblStyle>
  <a:tblStyle styleId="{A0BF0AAD-81E2-4729-A6F2-3AC11B6F7D1A}" styleName="Table_2">
    <a:wholeTbl>
      <a:tcTxStyle b="off" i="off">
        <a:font>
          <a:latin typeface="Calibri"/>
          <a:ea typeface="Calibri"/>
          <a:cs typeface="Calibri"/>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CE6E8"/>
          </a:solidFill>
        </a:fill>
      </a:tcStyle>
    </a:wholeTbl>
    <a:band1H>
      <a:tcTxStyle/>
      <a:tcStyle>
        <a:fill>
          <a:solidFill>
            <a:srgbClr val="D8CACF"/>
          </a:solidFill>
        </a:fill>
      </a:tcStyle>
    </a:band1H>
    <a:band2H>
      <a:tcTxStyle/>
    </a:band2H>
    <a:band1V>
      <a:tcTxStyle/>
      <a:tcStyle>
        <a:fill>
          <a:solidFill>
            <a:srgbClr val="D8CACF"/>
          </a:solidFill>
        </a:fill>
      </a:tcStyle>
    </a:band1V>
    <a:band2V>
      <a:tcTxStyle/>
    </a:band2V>
    <a:lastCol>
      <a:tcTxStyle b="on" i="off">
        <a:font>
          <a:latin typeface="Calibri"/>
          <a:ea typeface="Calibri"/>
          <a:cs typeface="Calibri"/>
        </a:font>
        <a:schemeClr val="lt1"/>
      </a:tcTxStyle>
      <a:tcStyle>
        <a:fill>
          <a:solidFill>
            <a:schemeClr val="accent1"/>
          </a:solidFill>
        </a:fill>
      </a:tcStyle>
    </a:lastCol>
    <a:firstCol>
      <a:tcTxStyle b="on" i="off">
        <a:font>
          <a:latin typeface="Calibri"/>
          <a:ea typeface="Calibri"/>
          <a:cs typeface="Calibri"/>
        </a:font>
        <a:schemeClr val="lt1"/>
      </a:tcTxStyle>
      <a:tcStyle>
        <a:fill>
          <a:solidFill>
            <a:schemeClr val="accent1"/>
          </a:solidFill>
        </a:fill>
      </a:tcStyle>
    </a:firstCol>
    <a:lastRow>
      <a:tcTxStyle b="on" i="off">
        <a:font>
          <a:latin typeface="Calibri"/>
          <a:ea typeface="Calibri"/>
          <a:cs typeface="Calibri"/>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a:seCell>
    <a:swCell>
      <a:tcTxStyle/>
    </a:swCell>
    <a:firstRow>
      <a:tcTxStyle b="on" i="off">
        <a:font>
          <a:latin typeface="Calibri"/>
          <a:ea typeface="Calibri"/>
          <a:cs typeface="Calibri"/>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a:neCell>
    <a:nwCell>
      <a:tcTxStyle/>
    </a:nwCell>
  </a:tblStyle>
  <a:tblStyle styleId="{97EE5A1C-B7E9-480A-AA07-71FAED4B8B87}" styleName="Table_3">
    <a:wholeTbl>
      <a:tcTxStyle>
        <a:font>
          <a:latin typeface="Arial"/>
          <a:ea typeface="Arial"/>
          <a:cs typeface="Arial"/>
        </a:font>
        <a:srgbClr val="000000"/>
      </a:tcTx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6986DC2B-7436-42AE-8A95-7868CC3D6B0D}" styleName="Table_4">
    <a:wholeTbl>
      <a:tcTxStyle b="off" i="off">
        <a:font>
          <a:latin typeface="Calibri"/>
          <a:ea typeface="Calibri"/>
          <a:cs typeface="Calibri"/>
        </a:font>
        <a:schemeClr val="dk1"/>
      </a:tcTxStyle>
      <a:tcStyle>
        <a:tcBdr>
          <a:left>
            <a:ln cap="flat" cmpd="sng" w="9525">
              <a:solidFill>
                <a:srgbClr val="000000">
                  <a:alpha val="0"/>
                </a:srgbClr>
              </a:solidFill>
              <a:prstDash val="solid"/>
              <a:round/>
              <a:headEnd len="sm" w="sm" type="none"/>
              <a:tailEnd len="sm" w="sm" type="none"/>
            </a:ln>
          </a:left>
          <a:right>
            <a:ln cap="flat" cmpd="sng" w="9525">
              <a:solidFill>
                <a:srgbClr val="000000">
                  <a:alpha val="0"/>
                </a:srgbClr>
              </a:solidFill>
              <a:prstDash val="solid"/>
              <a:round/>
              <a:headEnd len="sm" w="sm" type="none"/>
              <a:tailEnd len="sm" w="sm" type="none"/>
            </a:ln>
          </a:right>
          <a:top>
            <a:ln cap="flat" cmpd="sng" w="9525">
              <a:solidFill>
                <a:srgbClr val="000000">
                  <a:alpha val="0"/>
                </a:srgbClr>
              </a:solidFill>
              <a:prstDash val="solid"/>
              <a:round/>
              <a:headEnd len="sm" w="sm" type="none"/>
              <a:tailEnd len="sm" w="sm" type="none"/>
            </a:ln>
          </a:top>
          <a:bottom>
            <a:ln cap="flat" cmpd="sng" w="9525">
              <a:solidFill>
                <a:srgbClr val="000000">
                  <a:alpha val="0"/>
                </a:srgbClr>
              </a:solidFill>
              <a:prstDash val="solid"/>
              <a:round/>
              <a:headEnd len="sm" w="sm" type="none"/>
              <a:tailEnd len="sm" w="sm" type="none"/>
            </a:ln>
          </a:bottom>
          <a:insideH>
            <a:ln cap="flat" cmpd="sng" w="9525">
              <a:solidFill>
                <a:srgbClr val="000000">
                  <a:alpha val="0"/>
                </a:srgbClr>
              </a:solidFill>
              <a:prstDash val="solid"/>
              <a:round/>
              <a:headEnd len="sm" w="sm" type="none"/>
              <a:tailEnd len="sm" w="sm" type="none"/>
            </a:ln>
          </a:insideH>
          <a:insideV>
            <a:ln cap="flat" cmpd="sng" w="9525">
              <a:solidFill>
                <a:srgbClr val="000000">
                  <a:alpha val="0"/>
                </a:srgbClr>
              </a:solidFill>
              <a:prstDash val="solid"/>
              <a:round/>
              <a:headEnd len="sm" w="sm" type="none"/>
              <a:tailEnd len="sm" w="sm" type="none"/>
            </a:ln>
          </a:insideV>
        </a:tcBdr>
        <a:fill>
          <a:solidFill>
            <a:srgbClr val="FFFFFF">
              <a:alpha val="0"/>
            </a:srgbClr>
          </a:solidFill>
        </a:fill>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190" Type="http://schemas.openxmlformats.org/officeDocument/2006/relationships/slide" Target="slides/slide182.xml"/><Relationship Id="rId42" Type="http://schemas.openxmlformats.org/officeDocument/2006/relationships/slide" Target="slides/slide34.xml"/><Relationship Id="rId41" Type="http://schemas.openxmlformats.org/officeDocument/2006/relationships/slide" Target="slides/slide33.xml"/><Relationship Id="rId44" Type="http://schemas.openxmlformats.org/officeDocument/2006/relationships/slide" Target="slides/slide36.xml"/><Relationship Id="rId194" Type="http://schemas.openxmlformats.org/officeDocument/2006/relationships/slide" Target="slides/slide186.xml"/><Relationship Id="rId43" Type="http://schemas.openxmlformats.org/officeDocument/2006/relationships/slide" Target="slides/slide35.xml"/><Relationship Id="rId193" Type="http://schemas.openxmlformats.org/officeDocument/2006/relationships/slide" Target="slides/slide185.xml"/><Relationship Id="rId46" Type="http://schemas.openxmlformats.org/officeDocument/2006/relationships/slide" Target="slides/slide38.xml"/><Relationship Id="rId192" Type="http://schemas.openxmlformats.org/officeDocument/2006/relationships/slide" Target="slides/slide184.xml"/><Relationship Id="rId45" Type="http://schemas.openxmlformats.org/officeDocument/2006/relationships/slide" Target="slides/slide37.xml"/><Relationship Id="rId191" Type="http://schemas.openxmlformats.org/officeDocument/2006/relationships/slide" Target="slides/slide183.xml"/><Relationship Id="rId48" Type="http://schemas.openxmlformats.org/officeDocument/2006/relationships/slide" Target="slides/slide40.xml"/><Relationship Id="rId187" Type="http://schemas.openxmlformats.org/officeDocument/2006/relationships/slide" Target="slides/slide179.xml"/><Relationship Id="rId47" Type="http://schemas.openxmlformats.org/officeDocument/2006/relationships/slide" Target="slides/slide39.xml"/><Relationship Id="rId186" Type="http://schemas.openxmlformats.org/officeDocument/2006/relationships/slide" Target="slides/slide178.xml"/><Relationship Id="rId185" Type="http://schemas.openxmlformats.org/officeDocument/2006/relationships/slide" Target="slides/slide177.xml"/><Relationship Id="rId49" Type="http://schemas.openxmlformats.org/officeDocument/2006/relationships/slide" Target="slides/slide41.xml"/><Relationship Id="rId184" Type="http://schemas.openxmlformats.org/officeDocument/2006/relationships/slide" Target="slides/slide176.xml"/><Relationship Id="rId189" Type="http://schemas.openxmlformats.org/officeDocument/2006/relationships/slide" Target="slides/slide181.xml"/><Relationship Id="rId188" Type="http://schemas.openxmlformats.org/officeDocument/2006/relationships/slide" Target="slides/slide180.xml"/><Relationship Id="rId31" Type="http://schemas.openxmlformats.org/officeDocument/2006/relationships/slide" Target="slides/slide23.xml"/><Relationship Id="rId30" Type="http://schemas.openxmlformats.org/officeDocument/2006/relationships/slide" Target="slides/slide22.xml"/><Relationship Id="rId33" Type="http://schemas.openxmlformats.org/officeDocument/2006/relationships/slide" Target="slides/slide25.xml"/><Relationship Id="rId183" Type="http://schemas.openxmlformats.org/officeDocument/2006/relationships/slide" Target="slides/slide175.xml"/><Relationship Id="rId32" Type="http://schemas.openxmlformats.org/officeDocument/2006/relationships/slide" Target="slides/slide24.xml"/><Relationship Id="rId182" Type="http://schemas.openxmlformats.org/officeDocument/2006/relationships/slide" Target="slides/slide174.xml"/><Relationship Id="rId35" Type="http://schemas.openxmlformats.org/officeDocument/2006/relationships/slide" Target="slides/slide27.xml"/><Relationship Id="rId181" Type="http://schemas.openxmlformats.org/officeDocument/2006/relationships/slide" Target="slides/slide173.xml"/><Relationship Id="rId34" Type="http://schemas.openxmlformats.org/officeDocument/2006/relationships/slide" Target="slides/slide26.xml"/><Relationship Id="rId180" Type="http://schemas.openxmlformats.org/officeDocument/2006/relationships/slide" Target="slides/slide172.xml"/><Relationship Id="rId37" Type="http://schemas.openxmlformats.org/officeDocument/2006/relationships/slide" Target="slides/slide29.xml"/><Relationship Id="rId176" Type="http://schemas.openxmlformats.org/officeDocument/2006/relationships/slide" Target="slides/slide168.xml"/><Relationship Id="rId297" Type="http://schemas.openxmlformats.org/officeDocument/2006/relationships/font" Target="fonts/Roboto-boldItalic.fntdata"/><Relationship Id="rId36" Type="http://schemas.openxmlformats.org/officeDocument/2006/relationships/slide" Target="slides/slide28.xml"/><Relationship Id="rId175" Type="http://schemas.openxmlformats.org/officeDocument/2006/relationships/slide" Target="slides/slide167.xml"/><Relationship Id="rId296" Type="http://schemas.openxmlformats.org/officeDocument/2006/relationships/font" Target="fonts/Roboto-italic.fntdata"/><Relationship Id="rId39" Type="http://schemas.openxmlformats.org/officeDocument/2006/relationships/slide" Target="slides/slide31.xml"/><Relationship Id="rId174" Type="http://schemas.openxmlformats.org/officeDocument/2006/relationships/slide" Target="slides/slide166.xml"/><Relationship Id="rId295" Type="http://schemas.openxmlformats.org/officeDocument/2006/relationships/font" Target="fonts/Roboto-bold.fntdata"/><Relationship Id="rId38" Type="http://schemas.openxmlformats.org/officeDocument/2006/relationships/slide" Target="slides/slide30.xml"/><Relationship Id="rId173" Type="http://schemas.openxmlformats.org/officeDocument/2006/relationships/slide" Target="slides/slide165.xml"/><Relationship Id="rId294" Type="http://schemas.openxmlformats.org/officeDocument/2006/relationships/font" Target="fonts/Roboto-regular.fntdata"/><Relationship Id="rId179" Type="http://schemas.openxmlformats.org/officeDocument/2006/relationships/slide" Target="slides/slide171.xml"/><Relationship Id="rId178" Type="http://schemas.openxmlformats.org/officeDocument/2006/relationships/slide" Target="slides/slide170.xml"/><Relationship Id="rId299" Type="http://schemas.openxmlformats.org/officeDocument/2006/relationships/font" Target="fonts/Inter-bold.fntdata"/><Relationship Id="rId177" Type="http://schemas.openxmlformats.org/officeDocument/2006/relationships/slide" Target="slides/slide169.xml"/><Relationship Id="rId298" Type="http://schemas.openxmlformats.org/officeDocument/2006/relationships/font" Target="fonts/Inter-regular.fntdata"/><Relationship Id="rId20" Type="http://schemas.openxmlformats.org/officeDocument/2006/relationships/slide" Target="slides/slide12.xml"/><Relationship Id="rId22" Type="http://schemas.openxmlformats.org/officeDocument/2006/relationships/slide" Target="slides/slide14.xml"/><Relationship Id="rId21" Type="http://schemas.openxmlformats.org/officeDocument/2006/relationships/slide" Target="slides/slide13.xml"/><Relationship Id="rId24" Type="http://schemas.openxmlformats.org/officeDocument/2006/relationships/slide" Target="slides/slide16.xml"/><Relationship Id="rId23" Type="http://schemas.openxmlformats.org/officeDocument/2006/relationships/slide" Target="slides/slide15.xml"/><Relationship Id="rId26" Type="http://schemas.openxmlformats.org/officeDocument/2006/relationships/slide" Target="slides/slide18.xml"/><Relationship Id="rId25" Type="http://schemas.openxmlformats.org/officeDocument/2006/relationships/slide" Target="slides/slide17.xml"/><Relationship Id="rId28" Type="http://schemas.openxmlformats.org/officeDocument/2006/relationships/slide" Target="slides/slide20.xml"/><Relationship Id="rId27" Type="http://schemas.openxmlformats.org/officeDocument/2006/relationships/slide" Target="slides/slide19.xml"/><Relationship Id="rId29" Type="http://schemas.openxmlformats.org/officeDocument/2006/relationships/slide" Target="slides/slide21.xml"/><Relationship Id="rId11" Type="http://schemas.openxmlformats.org/officeDocument/2006/relationships/slide" Target="slides/slide3.xml"/><Relationship Id="rId10" Type="http://schemas.openxmlformats.org/officeDocument/2006/relationships/slide" Target="slides/slide2.xml"/><Relationship Id="rId13" Type="http://schemas.openxmlformats.org/officeDocument/2006/relationships/slide" Target="slides/slide5.xml"/><Relationship Id="rId12" Type="http://schemas.openxmlformats.org/officeDocument/2006/relationships/slide" Target="slides/slide4.xml"/><Relationship Id="rId15" Type="http://schemas.openxmlformats.org/officeDocument/2006/relationships/slide" Target="slides/slide7.xml"/><Relationship Id="rId198" Type="http://schemas.openxmlformats.org/officeDocument/2006/relationships/slide" Target="slides/slide190.xml"/><Relationship Id="rId14" Type="http://schemas.openxmlformats.org/officeDocument/2006/relationships/slide" Target="slides/slide6.xml"/><Relationship Id="rId197" Type="http://schemas.openxmlformats.org/officeDocument/2006/relationships/slide" Target="slides/slide189.xml"/><Relationship Id="rId17" Type="http://schemas.openxmlformats.org/officeDocument/2006/relationships/slide" Target="slides/slide9.xml"/><Relationship Id="rId196" Type="http://schemas.openxmlformats.org/officeDocument/2006/relationships/slide" Target="slides/slide188.xml"/><Relationship Id="rId16" Type="http://schemas.openxmlformats.org/officeDocument/2006/relationships/slide" Target="slides/slide8.xml"/><Relationship Id="rId195" Type="http://schemas.openxmlformats.org/officeDocument/2006/relationships/slide" Target="slides/slide187.xml"/><Relationship Id="rId19" Type="http://schemas.openxmlformats.org/officeDocument/2006/relationships/slide" Target="slides/slide11.xml"/><Relationship Id="rId18" Type="http://schemas.openxmlformats.org/officeDocument/2006/relationships/slide" Target="slides/slide10.xml"/><Relationship Id="rId199" Type="http://schemas.openxmlformats.org/officeDocument/2006/relationships/slide" Target="slides/slide191.xml"/><Relationship Id="rId84" Type="http://schemas.openxmlformats.org/officeDocument/2006/relationships/slide" Target="slides/slide76.xml"/><Relationship Id="rId83" Type="http://schemas.openxmlformats.org/officeDocument/2006/relationships/slide" Target="slides/slide75.xml"/><Relationship Id="rId86" Type="http://schemas.openxmlformats.org/officeDocument/2006/relationships/slide" Target="slides/slide78.xml"/><Relationship Id="rId85" Type="http://schemas.openxmlformats.org/officeDocument/2006/relationships/slide" Target="slides/slide77.xml"/><Relationship Id="rId88" Type="http://schemas.openxmlformats.org/officeDocument/2006/relationships/slide" Target="slides/slide80.xml"/><Relationship Id="rId150" Type="http://schemas.openxmlformats.org/officeDocument/2006/relationships/slide" Target="slides/slide142.xml"/><Relationship Id="rId271" Type="http://schemas.openxmlformats.org/officeDocument/2006/relationships/slide" Target="slides/slide263.xml"/><Relationship Id="rId87" Type="http://schemas.openxmlformats.org/officeDocument/2006/relationships/slide" Target="slides/slide79.xml"/><Relationship Id="rId270" Type="http://schemas.openxmlformats.org/officeDocument/2006/relationships/slide" Target="slides/slide262.xml"/><Relationship Id="rId89" Type="http://schemas.openxmlformats.org/officeDocument/2006/relationships/slide" Target="slides/slide81.xml"/><Relationship Id="rId80" Type="http://schemas.openxmlformats.org/officeDocument/2006/relationships/slide" Target="slides/slide72.xml"/><Relationship Id="rId82" Type="http://schemas.openxmlformats.org/officeDocument/2006/relationships/slide" Target="slides/slide74.xml"/><Relationship Id="rId81" Type="http://schemas.openxmlformats.org/officeDocument/2006/relationships/slide" Target="slides/slide73.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149" Type="http://schemas.openxmlformats.org/officeDocument/2006/relationships/slide" Target="slides/slide141.xml"/><Relationship Id="rId4" Type="http://schemas.openxmlformats.org/officeDocument/2006/relationships/slideMaster" Target="slideMasters/slideMaster1.xml"/><Relationship Id="rId148" Type="http://schemas.openxmlformats.org/officeDocument/2006/relationships/slide" Target="slides/slide140.xml"/><Relationship Id="rId269" Type="http://schemas.openxmlformats.org/officeDocument/2006/relationships/slide" Target="slides/slide261.xml"/><Relationship Id="rId9" Type="http://schemas.openxmlformats.org/officeDocument/2006/relationships/slide" Target="slides/slide1.xml"/><Relationship Id="rId143" Type="http://schemas.openxmlformats.org/officeDocument/2006/relationships/slide" Target="slides/slide135.xml"/><Relationship Id="rId264" Type="http://schemas.openxmlformats.org/officeDocument/2006/relationships/slide" Target="slides/slide256.xml"/><Relationship Id="rId142" Type="http://schemas.openxmlformats.org/officeDocument/2006/relationships/slide" Target="slides/slide134.xml"/><Relationship Id="rId263" Type="http://schemas.openxmlformats.org/officeDocument/2006/relationships/slide" Target="slides/slide255.xml"/><Relationship Id="rId141" Type="http://schemas.openxmlformats.org/officeDocument/2006/relationships/slide" Target="slides/slide133.xml"/><Relationship Id="rId262" Type="http://schemas.openxmlformats.org/officeDocument/2006/relationships/slide" Target="slides/slide254.xml"/><Relationship Id="rId140" Type="http://schemas.openxmlformats.org/officeDocument/2006/relationships/slide" Target="slides/slide132.xml"/><Relationship Id="rId261" Type="http://schemas.openxmlformats.org/officeDocument/2006/relationships/slide" Target="slides/slide253.xml"/><Relationship Id="rId5" Type="http://schemas.openxmlformats.org/officeDocument/2006/relationships/slideMaster" Target="slideMasters/slideMaster2.xml"/><Relationship Id="rId147" Type="http://schemas.openxmlformats.org/officeDocument/2006/relationships/slide" Target="slides/slide139.xml"/><Relationship Id="rId268" Type="http://schemas.openxmlformats.org/officeDocument/2006/relationships/slide" Target="slides/slide260.xml"/><Relationship Id="rId6" Type="http://schemas.openxmlformats.org/officeDocument/2006/relationships/slideMaster" Target="slideMasters/slideMaster3.xml"/><Relationship Id="rId146" Type="http://schemas.openxmlformats.org/officeDocument/2006/relationships/slide" Target="slides/slide138.xml"/><Relationship Id="rId267" Type="http://schemas.openxmlformats.org/officeDocument/2006/relationships/slide" Target="slides/slide259.xml"/><Relationship Id="rId7" Type="http://schemas.openxmlformats.org/officeDocument/2006/relationships/slideMaster" Target="slideMasters/slideMaster4.xml"/><Relationship Id="rId145" Type="http://schemas.openxmlformats.org/officeDocument/2006/relationships/slide" Target="slides/slide137.xml"/><Relationship Id="rId266" Type="http://schemas.openxmlformats.org/officeDocument/2006/relationships/slide" Target="slides/slide258.xml"/><Relationship Id="rId8" Type="http://schemas.openxmlformats.org/officeDocument/2006/relationships/notesMaster" Target="notesMasters/notesMaster1.xml"/><Relationship Id="rId144" Type="http://schemas.openxmlformats.org/officeDocument/2006/relationships/slide" Target="slides/slide136.xml"/><Relationship Id="rId265" Type="http://schemas.openxmlformats.org/officeDocument/2006/relationships/slide" Target="slides/slide257.xml"/><Relationship Id="rId73" Type="http://schemas.openxmlformats.org/officeDocument/2006/relationships/slide" Target="slides/slide65.xml"/><Relationship Id="rId72" Type="http://schemas.openxmlformats.org/officeDocument/2006/relationships/slide" Target="slides/slide64.xml"/><Relationship Id="rId75" Type="http://schemas.openxmlformats.org/officeDocument/2006/relationships/slide" Target="slides/slide67.xml"/><Relationship Id="rId74" Type="http://schemas.openxmlformats.org/officeDocument/2006/relationships/slide" Target="slides/slide66.xml"/><Relationship Id="rId77" Type="http://schemas.openxmlformats.org/officeDocument/2006/relationships/slide" Target="slides/slide69.xml"/><Relationship Id="rId260" Type="http://schemas.openxmlformats.org/officeDocument/2006/relationships/slide" Target="slides/slide252.xml"/><Relationship Id="rId76" Type="http://schemas.openxmlformats.org/officeDocument/2006/relationships/slide" Target="slides/slide68.xml"/><Relationship Id="rId79" Type="http://schemas.openxmlformats.org/officeDocument/2006/relationships/slide" Target="slides/slide71.xml"/><Relationship Id="rId78" Type="http://schemas.openxmlformats.org/officeDocument/2006/relationships/slide" Target="slides/slide70.xml"/><Relationship Id="rId71" Type="http://schemas.openxmlformats.org/officeDocument/2006/relationships/slide" Target="slides/slide63.xml"/><Relationship Id="rId70" Type="http://schemas.openxmlformats.org/officeDocument/2006/relationships/slide" Target="slides/slide62.xml"/><Relationship Id="rId139" Type="http://schemas.openxmlformats.org/officeDocument/2006/relationships/slide" Target="slides/slide131.xml"/><Relationship Id="rId138" Type="http://schemas.openxmlformats.org/officeDocument/2006/relationships/slide" Target="slides/slide130.xml"/><Relationship Id="rId259" Type="http://schemas.openxmlformats.org/officeDocument/2006/relationships/slide" Target="slides/slide251.xml"/><Relationship Id="rId137" Type="http://schemas.openxmlformats.org/officeDocument/2006/relationships/slide" Target="slides/slide129.xml"/><Relationship Id="rId258" Type="http://schemas.openxmlformats.org/officeDocument/2006/relationships/slide" Target="slides/slide250.xml"/><Relationship Id="rId132" Type="http://schemas.openxmlformats.org/officeDocument/2006/relationships/slide" Target="slides/slide124.xml"/><Relationship Id="rId253" Type="http://schemas.openxmlformats.org/officeDocument/2006/relationships/slide" Target="slides/slide245.xml"/><Relationship Id="rId131" Type="http://schemas.openxmlformats.org/officeDocument/2006/relationships/slide" Target="slides/slide123.xml"/><Relationship Id="rId252" Type="http://schemas.openxmlformats.org/officeDocument/2006/relationships/slide" Target="slides/slide244.xml"/><Relationship Id="rId130" Type="http://schemas.openxmlformats.org/officeDocument/2006/relationships/slide" Target="slides/slide122.xml"/><Relationship Id="rId251" Type="http://schemas.openxmlformats.org/officeDocument/2006/relationships/slide" Target="slides/slide243.xml"/><Relationship Id="rId250" Type="http://schemas.openxmlformats.org/officeDocument/2006/relationships/slide" Target="slides/slide242.xml"/><Relationship Id="rId136" Type="http://schemas.openxmlformats.org/officeDocument/2006/relationships/slide" Target="slides/slide128.xml"/><Relationship Id="rId257" Type="http://schemas.openxmlformats.org/officeDocument/2006/relationships/slide" Target="slides/slide249.xml"/><Relationship Id="rId135" Type="http://schemas.openxmlformats.org/officeDocument/2006/relationships/slide" Target="slides/slide127.xml"/><Relationship Id="rId256" Type="http://schemas.openxmlformats.org/officeDocument/2006/relationships/slide" Target="slides/slide248.xml"/><Relationship Id="rId134" Type="http://schemas.openxmlformats.org/officeDocument/2006/relationships/slide" Target="slides/slide126.xml"/><Relationship Id="rId255" Type="http://schemas.openxmlformats.org/officeDocument/2006/relationships/slide" Target="slides/slide247.xml"/><Relationship Id="rId133" Type="http://schemas.openxmlformats.org/officeDocument/2006/relationships/slide" Target="slides/slide125.xml"/><Relationship Id="rId254" Type="http://schemas.openxmlformats.org/officeDocument/2006/relationships/slide" Target="slides/slide246.xml"/><Relationship Id="rId62" Type="http://schemas.openxmlformats.org/officeDocument/2006/relationships/slide" Target="slides/slide54.xml"/><Relationship Id="rId61" Type="http://schemas.openxmlformats.org/officeDocument/2006/relationships/slide" Target="slides/slide53.xml"/><Relationship Id="rId64" Type="http://schemas.openxmlformats.org/officeDocument/2006/relationships/slide" Target="slides/slide56.xml"/><Relationship Id="rId63" Type="http://schemas.openxmlformats.org/officeDocument/2006/relationships/slide" Target="slides/slide55.xml"/><Relationship Id="rId66" Type="http://schemas.openxmlformats.org/officeDocument/2006/relationships/slide" Target="slides/slide58.xml"/><Relationship Id="rId172" Type="http://schemas.openxmlformats.org/officeDocument/2006/relationships/slide" Target="slides/slide164.xml"/><Relationship Id="rId293" Type="http://schemas.openxmlformats.org/officeDocument/2006/relationships/font" Target="fonts/LibreFranklin-boldItalic.fntdata"/><Relationship Id="rId65" Type="http://schemas.openxmlformats.org/officeDocument/2006/relationships/slide" Target="slides/slide57.xml"/><Relationship Id="rId171" Type="http://schemas.openxmlformats.org/officeDocument/2006/relationships/slide" Target="slides/slide163.xml"/><Relationship Id="rId292" Type="http://schemas.openxmlformats.org/officeDocument/2006/relationships/font" Target="fonts/LibreFranklin-italic.fntdata"/><Relationship Id="rId68" Type="http://schemas.openxmlformats.org/officeDocument/2006/relationships/slide" Target="slides/slide60.xml"/><Relationship Id="rId170" Type="http://schemas.openxmlformats.org/officeDocument/2006/relationships/slide" Target="slides/slide162.xml"/><Relationship Id="rId291" Type="http://schemas.openxmlformats.org/officeDocument/2006/relationships/font" Target="fonts/LibreFranklin-bold.fntdata"/><Relationship Id="rId67" Type="http://schemas.openxmlformats.org/officeDocument/2006/relationships/slide" Target="slides/slide59.xml"/><Relationship Id="rId290" Type="http://schemas.openxmlformats.org/officeDocument/2006/relationships/font" Target="fonts/LibreFranklin-regular.fntdata"/><Relationship Id="rId60" Type="http://schemas.openxmlformats.org/officeDocument/2006/relationships/slide" Target="slides/slide52.xml"/><Relationship Id="rId165" Type="http://schemas.openxmlformats.org/officeDocument/2006/relationships/slide" Target="slides/slide157.xml"/><Relationship Id="rId286" Type="http://schemas.openxmlformats.org/officeDocument/2006/relationships/slide" Target="slides/slide278.xml"/><Relationship Id="rId69" Type="http://schemas.openxmlformats.org/officeDocument/2006/relationships/slide" Target="slides/slide61.xml"/><Relationship Id="rId164" Type="http://schemas.openxmlformats.org/officeDocument/2006/relationships/slide" Target="slides/slide156.xml"/><Relationship Id="rId285" Type="http://schemas.openxmlformats.org/officeDocument/2006/relationships/slide" Target="slides/slide277.xml"/><Relationship Id="rId163" Type="http://schemas.openxmlformats.org/officeDocument/2006/relationships/slide" Target="slides/slide155.xml"/><Relationship Id="rId284" Type="http://schemas.openxmlformats.org/officeDocument/2006/relationships/slide" Target="slides/slide276.xml"/><Relationship Id="rId162" Type="http://schemas.openxmlformats.org/officeDocument/2006/relationships/slide" Target="slides/slide154.xml"/><Relationship Id="rId283" Type="http://schemas.openxmlformats.org/officeDocument/2006/relationships/slide" Target="slides/slide275.xml"/><Relationship Id="rId169" Type="http://schemas.openxmlformats.org/officeDocument/2006/relationships/slide" Target="slides/slide161.xml"/><Relationship Id="rId168" Type="http://schemas.openxmlformats.org/officeDocument/2006/relationships/slide" Target="slides/slide160.xml"/><Relationship Id="rId289" Type="http://schemas.openxmlformats.org/officeDocument/2006/relationships/slide" Target="slides/slide281.xml"/><Relationship Id="rId167" Type="http://schemas.openxmlformats.org/officeDocument/2006/relationships/slide" Target="slides/slide159.xml"/><Relationship Id="rId288" Type="http://schemas.openxmlformats.org/officeDocument/2006/relationships/slide" Target="slides/slide280.xml"/><Relationship Id="rId166" Type="http://schemas.openxmlformats.org/officeDocument/2006/relationships/slide" Target="slides/slide158.xml"/><Relationship Id="rId287" Type="http://schemas.openxmlformats.org/officeDocument/2006/relationships/slide" Target="slides/slide279.xml"/><Relationship Id="rId51" Type="http://schemas.openxmlformats.org/officeDocument/2006/relationships/slide" Target="slides/slide43.xml"/><Relationship Id="rId50" Type="http://schemas.openxmlformats.org/officeDocument/2006/relationships/slide" Target="slides/slide42.xml"/><Relationship Id="rId53" Type="http://schemas.openxmlformats.org/officeDocument/2006/relationships/slide" Target="slides/slide45.xml"/><Relationship Id="rId52" Type="http://schemas.openxmlformats.org/officeDocument/2006/relationships/slide" Target="slides/slide44.xml"/><Relationship Id="rId55" Type="http://schemas.openxmlformats.org/officeDocument/2006/relationships/slide" Target="slides/slide47.xml"/><Relationship Id="rId161" Type="http://schemas.openxmlformats.org/officeDocument/2006/relationships/slide" Target="slides/slide153.xml"/><Relationship Id="rId282" Type="http://schemas.openxmlformats.org/officeDocument/2006/relationships/slide" Target="slides/slide274.xml"/><Relationship Id="rId54" Type="http://schemas.openxmlformats.org/officeDocument/2006/relationships/slide" Target="slides/slide46.xml"/><Relationship Id="rId160" Type="http://schemas.openxmlformats.org/officeDocument/2006/relationships/slide" Target="slides/slide152.xml"/><Relationship Id="rId281" Type="http://schemas.openxmlformats.org/officeDocument/2006/relationships/slide" Target="slides/slide273.xml"/><Relationship Id="rId57" Type="http://schemas.openxmlformats.org/officeDocument/2006/relationships/slide" Target="slides/slide49.xml"/><Relationship Id="rId280" Type="http://schemas.openxmlformats.org/officeDocument/2006/relationships/slide" Target="slides/slide272.xml"/><Relationship Id="rId56" Type="http://schemas.openxmlformats.org/officeDocument/2006/relationships/slide" Target="slides/slide48.xml"/><Relationship Id="rId159" Type="http://schemas.openxmlformats.org/officeDocument/2006/relationships/slide" Target="slides/slide151.xml"/><Relationship Id="rId59" Type="http://schemas.openxmlformats.org/officeDocument/2006/relationships/slide" Target="slides/slide51.xml"/><Relationship Id="rId154" Type="http://schemas.openxmlformats.org/officeDocument/2006/relationships/slide" Target="slides/slide146.xml"/><Relationship Id="rId275" Type="http://schemas.openxmlformats.org/officeDocument/2006/relationships/slide" Target="slides/slide267.xml"/><Relationship Id="rId58" Type="http://schemas.openxmlformats.org/officeDocument/2006/relationships/slide" Target="slides/slide50.xml"/><Relationship Id="rId153" Type="http://schemas.openxmlformats.org/officeDocument/2006/relationships/slide" Target="slides/slide145.xml"/><Relationship Id="rId274" Type="http://schemas.openxmlformats.org/officeDocument/2006/relationships/slide" Target="slides/slide266.xml"/><Relationship Id="rId152" Type="http://schemas.openxmlformats.org/officeDocument/2006/relationships/slide" Target="slides/slide144.xml"/><Relationship Id="rId273" Type="http://schemas.openxmlformats.org/officeDocument/2006/relationships/slide" Target="slides/slide265.xml"/><Relationship Id="rId151" Type="http://schemas.openxmlformats.org/officeDocument/2006/relationships/slide" Target="slides/slide143.xml"/><Relationship Id="rId272" Type="http://schemas.openxmlformats.org/officeDocument/2006/relationships/slide" Target="slides/slide264.xml"/><Relationship Id="rId158" Type="http://schemas.openxmlformats.org/officeDocument/2006/relationships/slide" Target="slides/slide150.xml"/><Relationship Id="rId279" Type="http://schemas.openxmlformats.org/officeDocument/2006/relationships/slide" Target="slides/slide271.xml"/><Relationship Id="rId157" Type="http://schemas.openxmlformats.org/officeDocument/2006/relationships/slide" Target="slides/slide149.xml"/><Relationship Id="rId278" Type="http://schemas.openxmlformats.org/officeDocument/2006/relationships/slide" Target="slides/slide270.xml"/><Relationship Id="rId156" Type="http://schemas.openxmlformats.org/officeDocument/2006/relationships/slide" Target="slides/slide148.xml"/><Relationship Id="rId277" Type="http://schemas.openxmlformats.org/officeDocument/2006/relationships/slide" Target="slides/slide269.xml"/><Relationship Id="rId155" Type="http://schemas.openxmlformats.org/officeDocument/2006/relationships/slide" Target="slides/slide147.xml"/><Relationship Id="rId276" Type="http://schemas.openxmlformats.org/officeDocument/2006/relationships/slide" Target="slides/slide268.xml"/><Relationship Id="rId107" Type="http://schemas.openxmlformats.org/officeDocument/2006/relationships/slide" Target="slides/slide99.xml"/><Relationship Id="rId228" Type="http://schemas.openxmlformats.org/officeDocument/2006/relationships/slide" Target="slides/slide220.xml"/><Relationship Id="rId106" Type="http://schemas.openxmlformats.org/officeDocument/2006/relationships/slide" Target="slides/slide98.xml"/><Relationship Id="rId227" Type="http://schemas.openxmlformats.org/officeDocument/2006/relationships/slide" Target="slides/slide219.xml"/><Relationship Id="rId105" Type="http://schemas.openxmlformats.org/officeDocument/2006/relationships/slide" Target="slides/slide97.xml"/><Relationship Id="rId226" Type="http://schemas.openxmlformats.org/officeDocument/2006/relationships/slide" Target="slides/slide218.xml"/><Relationship Id="rId104" Type="http://schemas.openxmlformats.org/officeDocument/2006/relationships/slide" Target="slides/slide96.xml"/><Relationship Id="rId225" Type="http://schemas.openxmlformats.org/officeDocument/2006/relationships/slide" Target="slides/slide217.xml"/><Relationship Id="rId109" Type="http://schemas.openxmlformats.org/officeDocument/2006/relationships/slide" Target="slides/slide101.xml"/><Relationship Id="rId108" Type="http://schemas.openxmlformats.org/officeDocument/2006/relationships/slide" Target="slides/slide100.xml"/><Relationship Id="rId229" Type="http://schemas.openxmlformats.org/officeDocument/2006/relationships/slide" Target="slides/slide221.xml"/><Relationship Id="rId220" Type="http://schemas.openxmlformats.org/officeDocument/2006/relationships/slide" Target="slides/slide212.xml"/><Relationship Id="rId103" Type="http://schemas.openxmlformats.org/officeDocument/2006/relationships/slide" Target="slides/slide95.xml"/><Relationship Id="rId224" Type="http://schemas.openxmlformats.org/officeDocument/2006/relationships/slide" Target="slides/slide216.xml"/><Relationship Id="rId102" Type="http://schemas.openxmlformats.org/officeDocument/2006/relationships/slide" Target="slides/slide94.xml"/><Relationship Id="rId223" Type="http://schemas.openxmlformats.org/officeDocument/2006/relationships/slide" Target="slides/slide215.xml"/><Relationship Id="rId101" Type="http://schemas.openxmlformats.org/officeDocument/2006/relationships/slide" Target="slides/slide93.xml"/><Relationship Id="rId222" Type="http://schemas.openxmlformats.org/officeDocument/2006/relationships/slide" Target="slides/slide214.xml"/><Relationship Id="rId100" Type="http://schemas.openxmlformats.org/officeDocument/2006/relationships/slide" Target="slides/slide92.xml"/><Relationship Id="rId221" Type="http://schemas.openxmlformats.org/officeDocument/2006/relationships/slide" Target="slides/slide213.xml"/><Relationship Id="rId217" Type="http://schemas.openxmlformats.org/officeDocument/2006/relationships/slide" Target="slides/slide209.xml"/><Relationship Id="rId216" Type="http://schemas.openxmlformats.org/officeDocument/2006/relationships/slide" Target="slides/slide208.xml"/><Relationship Id="rId215" Type="http://schemas.openxmlformats.org/officeDocument/2006/relationships/slide" Target="slides/slide207.xml"/><Relationship Id="rId214" Type="http://schemas.openxmlformats.org/officeDocument/2006/relationships/slide" Target="slides/slide206.xml"/><Relationship Id="rId219" Type="http://schemas.openxmlformats.org/officeDocument/2006/relationships/slide" Target="slides/slide211.xml"/><Relationship Id="rId218" Type="http://schemas.openxmlformats.org/officeDocument/2006/relationships/slide" Target="slides/slide210.xml"/><Relationship Id="rId213" Type="http://schemas.openxmlformats.org/officeDocument/2006/relationships/slide" Target="slides/slide205.xml"/><Relationship Id="rId212" Type="http://schemas.openxmlformats.org/officeDocument/2006/relationships/slide" Target="slides/slide204.xml"/><Relationship Id="rId211" Type="http://schemas.openxmlformats.org/officeDocument/2006/relationships/slide" Target="slides/slide203.xml"/><Relationship Id="rId210" Type="http://schemas.openxmlformats.org/officeDocument/2006/relationships/slide" Target="slides/slide202.xml"/><Relationship Id="rId129" Type="http://schemas.openxmlformats.org/officeDocument/2006/relationships/slide" Target="slides/slide121.xml"/><Relationship Id="rId128" Type="http://schemas.openxmlformats.org/officeDocument/2006/relationships/slide" Target="slides/slide120.xml"/><Relationship Id="rId249" Type="http://schemas.openxmlformats.org/officeDocument/2006/relationships/slide" Target="slides/slide241.xml"/><Relationship Id="rId127" Type="http://schemas.openxmlformats.org/officeDocument/2006/relationships/slide" Target="slides/slide119.xml"/><Relationship Id="rId248" Type="http://schemas.openxmlformats.org/officeDocument/2006/relationships/slide" Target="slides/slide240.xml"/><Relationship Id="rId126" Type="http://schemas.openxmlformats.org/officeDocument/2006/relationships/slide" Target="slides/slide118.xml"/><Relationship Id="rId247" Type="http://schemas.openxmlformats.org/officeDocument/2006/relationships/slide" Target="slides/slide239.xml"/><Relationship Id="rId121" Type="http://schemas.openxmlformats.org/officeDocument/2006/relationships/slide" Target="slides/slide113.xml"/><Relationship Id="rId242" Type="http://schemas.openxmlformats.org/officeDocument/2006/relationships/slide" Target="slides/slide234.xml"/><Relationship Id="rId120" Type="http://schemas.openxmlformats.org/officeDocument/2006/relationships/slide" Target="slides/slide112.xml"/><Relationship Id="rId241" Type="http://schemas.openxmlformats.org/officeDocument/2006/relationships/slide" Target="slides/slide233.xml"/><Relationship Id="rId240" Type="http://schemas.openxmlformats.org/officeDocument/2006/relationships/slide" Target="slides/slide232.xml"/><Relationship Id="rId125" Type="http://schemas.openxmlformats.org/officeDocument/2006/relationships/slide" Target="slides/slide117.xml"/><Relationship Id="rId246" Type="http://schemas.openxmlformats.org/officeDocument/2006/relationships/slide" Target="slides/slide238.xml"/><Relationship Id="rId124" Type="http://schemas.openxmlformats.org/officeDocument/2006/relationships/slide" Target="slides/slide116.xml"/><Relationship Id="rId245" Type="http://schemas.openxmlformats.org/officeDocument/2006/relationships/slide" Target="slides/slide237.xml"/><Relationship Id="rId123" Type="http://schemas.openxmlformats.org/officeDocument/2006/relationships/slide" Target="slides/slide115.xml"/><Relationship Id="rId244" Type="http://schemas.openxmlformats.org/officeDocument/2006/relationships/slide" Target="slides/slide236.xml"/><Relationship Id="rId122" Type="http://schemas.openxmlformats.org/officeDocument/2006/relationships/slide" Target="slides/slide114.xml"/><Relationship Id="rId243" Type="http://schemas.openxmlformats.org/officeDocument/2006/relationships/slide" Target="slides/slide235.xml"/><Relationship Id="rId95" Type="http://schemas.openxmlformats.org/officeDocument/2006/relationships/slide" Target="slides/slide87.xml"/><Relationship Id="rId94" Type="http://schemas.openxmlformats.org/officeDocument/2006/relationships/slide" Target="slides/slide86.xml"/><Relationship Id="rId97" Type="http://schemas.openxmlformats.org/officeDocument/2006/relationships/slide" Target="slides/slide89.xml"/><Relationship Id="rId96" Type="http://schemas.openxmlformats.org/officeDocument/2006/relationships/slide" Target="slides/slide88.xml"/><Relationship Id="rId99" Type="http://schemas.openxmlformats.org/officeDocument/2006/relationships/slide" Target="slides/slide91.xml"/><Relationship Id="rId98" Type="http://schemas.openxmlformats.org/officeDocument/2006/relationships/slide" Target="slides/slide90.xml"/><Relationship Id="rId91" Type="http://schemas.openxmlformats.org/officeDocument/2006/relationships/slide" Target="slides/slide83.xml"/><Relationship Id="rId90" Type="http://schemas.openxmlformats.org/officeDocument/2006/relationships/slide" Target="slides/slide82.xml"/><Relationship Id="rId93" Type="http://schemas.openxmlformats.org/officeDocument/2006/relationships/slide" Target="slides/slide85.xml"/><Relationship Id="rId92" Type="http://schemas.openxmlformats.org/officeDocument/2006/relationships/slide" Target="slides/slide84.xml"/><Relationship Id="rId118" Type="http://schemas.openxmlformats.org/officeDocument/2006/relationships/slide" Target="slides/slide110.xml"/><Relationship Id="rId239" Type="http://schemas.openxmlformats.org/officeDocument/2006/relationships/slide" Target="slides/slide231.xml"/><Relationship Id="rId117" Type="http://schemas.openxmlformats.org/officeDocument/2006/relationships/slide" Target="slides/slide109.xml"/><Relationship Id="rId238" Type="http://schemas.openxmlformats.org/officeDocument/2006/relationships/slide" Target="slides/slide230.xml"/><Relationship Id="rId116" Type="http://schemas.openxmlformats.org/officeDocument/2006/relationships/slide" Target="slides/slide108.xml"/><Relationship Id="rId237" Type="http://schemas.openxmlformats.org/officeDocument/2006/relationships/slide" Target="slides/slide229.xml"/><Relationship Id="rId115" Type="http://schemas.openxmlformats.org/officeDocument/2006/relationships/slide" Target="slides/slide107.xml"/><Relationship Id="rId236" Type="http://schemas.openxmlformats.org/officeDocument/2006/relationships/slide" Target="slides/slide228.xml"/><Relationship Id="rId119" Type="http://schemas.openxmlformats.org/officeDocument/2006/relationships/slide" Target="slides/slide111.xml"/><Relationship Id="rId110" Type="http://schemas.openxmlformats.org/officeDocument/2006/relationships/slide" Target="slides/slide102.xml"/><Relationship Id="rId231" Type="http://schemas.openxmlformats.org/officeDocument/2006/relationships/slide" Target="slides/slide223.xml"/><Relationship Id="rId230" Type="http://schemas.openxmlformats.org/officeDocument/2006/relationships/slide" Target="slides/slide222.xml"/><Relationship Id="rId114" Type="http://schemas.openxmlformats.org/officeDocument/2006/relationships/slide" Target="slides/slide106.xml"/><Relationship Id="rId235" Type="http://schemas.openxmlformats.org/officeDocument/2006/relationships/slide" Target="slides/slide227.xml"/><Relationship Id="rId113" Type="http://schemas.openxmlformats.org/officeDocument/2006/relationships/slide" Target="slides/slide105.xml"/><Relationship Id="rId234" Type="http://schemas.openxmlformats.org/officeDocument/2006/relationships/slide" Target="slides/slide226.xml"/><Relationship Id="rId112" Type="http://schemas.openxmlformats.org/officeDocument/2006/relationships/slide" Target="slides/slide104.xml"/><Relationship Id="rId233" Type="http://schemas.openxmlformats.org/officeDocument/2006/relationships/slide" Target="slides/slide225.xml"/><Relationship Id="rId111" Type="http://schemas.openxmlformats.org/officeDocument/2006/relationships/slide" Target="slides/slide103.xml"/><Relationship Id="rId232" Type="http://schemas.openxmlformats.org/officeDocument/2006/relationships/slide" Target="slides/slide224.xml"/><Relationship Id="rId305" Type="http://schemas.openxmlformats.org/officeDocument/2006/relationships/font" Target="fonts/QuattrocentoSans-boldItalic.fntdata"/><Relationship Id="rId304" Type="http://schemas.openxmlformats.org/officeDocument/2006/relationships/font" Target="fonts/QuattrocentoSans-italic.fntdata"/><Relationship Id="rId303" Type="http://schemas.openxmlformats.org/officeDocument/2006/relationships/font" Target="fonts/QuattrocentoSans-bold.fntdata"/><Relationship Id="rId302" Type="http://schemas.openxmlformats.org/officeDocument/2006/relationships/font" Target="fonts/QuattrocentoSans-regular.fntdata"/><Relationship Id="rId309" Type="http://customschemas.google.com/relationships/presentationmetadata" Target="metadata"/><Relationship Id="rId308" Type="http://schemas.openxmlformats.org/officeDocument/2006/relationships/font" Target="fonts/Lustria-regular.fntdata"/><Relationship Id="rId307" Type="http://schemas.openxmlformats.org/officeDocument/2006/relationships/font" Target="fonts/NotoSansSymbols-bold.fntdata"/><Relationship Id="rId306" Type="http://schemas.openxmlformats.org/officeDocument/2006/relationships/font" Target="fonts/NotoSansSymbols-regular.fntdata"/><Relationship Id="rId301" Type="http://schemas.openxmlformats.org/officeDocument/2006/relationships/font" Target="fonts/Inter-boldItalic.fntdata"/><Relationship Id="rId300" Type="http://schemas.openxmlformats.org/officeDocument/2006/relationships/font" Target="fonts/Inter-italic.fntdata"/><Relationship Id="rId206" Type="http://schemas.openxmlformats.org/officeDocument/2006/relationships/slide" Target="slides/slide198.xml"/><Relationship Id="rId205" Type="http://schemas.openxmlformats.org/officeDocument/2006/relationships/slide" Target="slides/slide197.xml"/><Relationship Id="rId204" Type="http://schemas.openxmlformats.org/officeDocument/2006/relationships/slide" Target="slides/slide196.xml"/><Relationship Id="rId203" Type="http://schemas.openxmlformats.org/officeDocument/2006/relationships/slide" Target="slides/slide195.xml"/><Relationship Id="rId209" Type="http://schemas.openxmlformats.org/officeDocument/2006/relationships/slide" Target="slides/slide201.xml"/><Relationship Id="rId208" Type="http://schemas.openxmlformats.org/officeDocument/2006/relationships/slide" Target="slides/slide200.xml"/><Relationship Id="rId207" Type="http://schemas.openxmlformats.org/officeDocument/2006/relationships/slide" Target="slides/slide199.xml"/><Relationship Id="rId202" Type="http://schemas.openxmlformats.org/officeDocument/2006/relationships/slide" Target="slides/slide194.xml"/><Relationship Id="rId201" Type="http://schemas.openxmlformats.org/officeDocument/2006/relationships/slide" Target="slides/slide193.xml"/><Relationship Id="rId200" Type="http://schemas.openxmlformats.org/officeDocument/2006/relationships/slide" Target="slides/slide19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package" Target="../embeddings/Microsoft_Excel_Sheet10.xlsx"/></Relationships>
</file>

<file path=ppt/charts/_rels/chart11.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package" Target="../embeddings/Microsoft_Excel_Sheet11.xlsx"/></Relationships>
</file>

<file path=ppt/charts/_rels/chart12.xml.rels><?xml version="1.0" encoding="UTF-8" standalone="yes"?><Relationships xmlns="http://schemas.openxmlformats.org/package/2006/relationships"><Relationship Id="rId1" Type="http://schemas.microsoft.com/office/2011/relationships/chartStyle" Target="style7.xml"/><Relationship Id="rId2" Type="http://schemas.microsoft.com/office/2011/relationships/chartColorStyle" Target="colors7.xml"/><Relationship Id="rId3" Type="http://schemas.openxmlformats.org/officeDocument/2006/relationships/package" Target="../embeddings/Microsoft_Excel_Sheet12.xlsx"/></Relationships>
</file>

<file path=ppt/charts/_rels/chart13.xml.rels><?xml version="1.0" encoding="UTF-8" standalone="yes"?><Relationships xmlns="http://schemas.openxmlformats.org/package/2006/relationships"><Relationship Id="rId1" Type="http://schemas.microsoft.com/office/2011/relationships/chartStyle" Target="style8.xml"/><Relationship Id="rId2" Type="http://schemas.microsoft.com/office/2011/relationships/chartColorStyle" Target="colors8.xml"/><Relationship Id="rId3" Type="http://schemas.openxmlformats.org/officeDocument/2006/relationships/package" Target="../embeddings/Microsoft_Excel_Sheet13.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5.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7.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Sheet7.xlsx"/><Relationship Id="rId4" Type="http://schemas.openxmlformats.org/officeDocument/2006/relationships/chartUserShapes" Target="../drawings/drawing1.xml"/></Relationships>
</file>

<file path=ppt/charts/_rels/chart8.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Sheet8.xlsx"/></Relationships>
</file>

<file path=ppt/charts/_rels/chart9.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Sheet9.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134030881792772E-2"/>
          <c:y val="0.13670211353666667"/>
          <c:w val="0.93573193823641443"/>
          <c:h val="0.86329788646333339"/>
        </c:manualLayout>
      </c:layout>
      <c:barChart>
        <c:barDir val="col"/>
        <c:grouping val="clustered"/>
        <c:varyColors val="0"/>
        <c:ser>
          <c:idx val="0"/>
          <c:order val="0"/>
          <c:tx>
            <c:strRef>
              <c:f>Sheet1!$B$1</c:f>
              <c:strCache>
                <c:ptCount val="1"/>
                <c:pt idx="0">
                  <c:v>Series 1</c:v>
                </c:pt>
              </c:strCache>
            </c:strRef>
          </c:tx>
          <c:spPr>
            <a:solidFill>
              <a:schemeClr val="bg1"/>
            </a:solidFill>
            <a:ln w="28575">
              <a:solidFill>
                <a:schemeClr val="bg1"/>
              </a:solidFill>
            </a:ln>
            <a:effectLst/>
          </c:spPr>
          <c:invertIfNegative val="0"/>
          <c:dLbls>
            <c:dLbl>
              <c:idx val="0"/>
              <c:layout>
                <c:manualLayout>
                  <c:x val="-2.9210679390664386E-3"/>
                  <c:y val="1.2608235783389807E-2"/>
                </c:manualLayout>
              </c:layout>
              <c:tx>
                <c:rich>
                  <a:bodyPr rot="0" spcFirstLastPara="1" vertOverflow="ellipsis" vert="horz" wrap="none" lIns="38100" tIns="19050" rIns="38100" bIns="19050" anchor="ctr" anchorCtr="1">
                    <a:noAutofit/>
                  </a:bodyPr>
                  <a:lstStyle/>
                  <a:p>
                    <a:pPr>
                      <a:defRPr sz="1800" b="1" i="0" u="none" strike="noStrike" kern="1200" baseline="0">
                        <a:solidFill>
                          <a:schemeClr val="bg1"/>
                        </a:solidFill>
                        <a:latin typeface="+mj-lt"/>
                        <a:ea typeface="+mn-ea"/>
                        <a:cs typeface="Arial" panose="020B0604020202020204" pitchFamily="34" charset="0"/>
                      </a:defRPr>
                    </a:pPr>
                    <a:fld id="{252CABD1-A279-C641-B8CC-5AF8A8E4BD61}" type="VALUE">
                      <a:rPr lang="en-US" sz="1800" b="1" i="0">
                        <a:solidFill>
                          <a:schemeClr val="bg1"/>
                        </a:solidFill>
                        <a:latin typeface="+mj-lt"/>
                        <a:cs typeface="Arial" panose="020B0604020202020204" pitchFamily="34" charset="0"/>
                      </a:rPr>
                      <a:pPr>
                        <a:defRPr sz="1800" b="1" i="0" u="none" strike="noStrike" kern="1200" baseline="0">
                          <a:solidFill>
                            <a:schemeClr val="bg1"/>
                          </a:solidFill>
                          <a:latin typeface="+mj-lt"/>
                          <a:ea typeface="+mn-ea"/>
                          <a:cs typeface="Arial" panose="020B0604020202020204" pitchFamily="34" charset="0"/>
                        </a:defRPr>
                      </a:pPr>
                      <a:t>[VALOR]</a:t>
                    </a:fld>
                    <a:endParaRPr lang="pt-BR"/>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23802553056804315"/>
                      <c:h val="0.14022350382074128"/>
                    </c:manualLayout>
                  </c15:layout>
                  <c15:dlblFieldTable/>
                  <c15:showDataLabelsRange val="0"/>
                </c:ext>
                <c:ext xmlns:c16="http://schemas.microsoft.com/office/drawing/2014/chart" uri="{C3380CC4-5D6E-409C-BE32-E72D297353CC}">
                  <c16:uniqueId val="{00000000-227D-44DE-8BE4-78737AEF3C01}"/>
                </c:ext>
              </c:extLst>
            </c:dLbl>
            <c:dLbl>
              <c:idx val="1"/>
              <c:layout>
                <c:manualLayout>
                  <c:x val="6.2669394542280493E-3"/>
                  <c:y val="-4.5960219350745252E-3"/>
                </c:manualLayout>
              </c:layout>
              <c:tx>
                <c:rich>
                  <a:bodyPr rot="0" spcFirstLastPara="1" vertOverflow="ellipsis" vert="horz" wrap="none" lIns="38100" tIns="19050" rIns="38100" bIns="19050" anchor="ctr" anchorCtr="1">
                    <a:noAutofit/>
                  </a:bodyPr>
                  <a:lstStyle/>
                  <a:p>
                    <a:pPr>
                      <a:defRPr sz="1800" b="1" i="0" u="none" strike="noStrike" kern="1200" baseline="0">
                        <a:solidFill>
                          <a:schemeClr val="bg1"/>
                        </a:solidFill>
                        <a:latin typeface="+mj-lt"/>
                        <a:ea typeface="+mn-ea"/>
                        <a:cs typeface="Arial" panose="020B0604020202020204" pitchFamily="34" charset="0"/>
                      </a:defRPr>
                    </a:pPr>
                    <a:fld id="{B1C0C523-246D-F94C-A7BF-442EA4C83476}" type="VALUE">
                      <a:rPr lang="en-US" sz="1800" b="1" i="0">
                        <a:solidFill>
                          <a:schemeClr val="bg1"/>
                        </a:solidFill>
                        <a:latin typeface="+mj-lt"/>
                        <a:cs typeface="Arial" panose="020B0604020202020204" pitchFamily="34" charset="0"/>
                      </a:rPr>
                      <a:pPr>
                        <a:defRPr sz="1800" b="1" i="0" u="none" strike="noStrike" kern="1200" baseline="0">
                          <a:solidFill>
                            <a:schemeClr val="bg1"/>
                          </a:solidFill>
                          <a:latin typeface="+mj-lt"/>
                          <a:ea typeface="+mn-ea"/>
                          <a:cs typeface="Arial" panose="020B0604020202020204" pitchFamily="34" charset="0"/>
                        </a:defRPr>
                      </a:pPr>
                      <a:t>[VALOR]</a:t>
                    </a:fld>
                    <a:endParaRPr lang="pt-BR"/>
                  </a:p>
                </c:rich>
              </c:tx>
              <c:spPr>
                <a:noFill/>
                <a:ln>
                  <a:noFill/>
                </a:ln>
                <a:effectLst/>
              </c:sp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13510094272091744"/>
                      <c:h val="0.10512936071810429"/>
                    </c:manualLayout>
                  </c15:layout>
                  <c15:dlblFieldTable/>
                  <c15:showDataLabelsRange val="0"/>
                </c:ext>
                <c:ext xmlns:c16="http://schemas.microsoft.com/office/drawing/2014/chart" uri="{C3380CC4-5D6E-409C-BE32-E72D297353CC}">
                  <c16:uniqueId val="{00000001-227D-44DE-8BE4-78737AEF3C01}"/>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bg1"/>
                    </a:solidFill>
                    <a:latin typeface="+mj-lt"/>
                    <a:ea typeface="+mn-ea"/>
                    <a:cs typeface="Arial" panose="020B0604020202020204" pitchFamily="34" charset="0"/>
                  </a:defRPr>
                </a:pPr>
                <a:endParaRPr lang="pt-BR"/>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LDH </c:v>
                </c:pt>
                <c:pt idx="1">
                  <c:v>Category 2</c:v>
                </c:pt>
              </c:strCache>
            </c:strRef>
          </c:cat>
          <c:val>
            <c:numRef>
              <c:f>Sheet1!$B$2:$B$3</c:f>
              <c:numCache>
                <c:formatCode>General</c:formatCode>
                <c:ptCount val="2"/>
                <c:pt idx="0">
                  <c:v>25.1</c:v>
                </c:pt>
                <c:pt idx="1">
                  <c:v>3.8</c:v>
                </c:pt>
              </c:numCache>
            </c:numRef>
          </c:val>
          <c:extLst>
            <c:ext xmlns:c16="http://schemas.microsoft.com/office/drawing/2014/chart" uri="{C3380CC4-5D6E-409C-BE32-E72D297353CC}">
              <c16:uniqueId val="{00000002-227D-44DE-8BE4-78737AEF3C01}"/>
            </c:ext>
          </c:extLst>
        </c:ser>
        <c:dLbls>
          <c:showLegendKey val="0"/>
          <c:showVal val="0"/>
          <c:showCatName val="0"/>
          <c:showSerName val="0"/>
          <c:showPercent val="0"/>
          <c:showBubbleSize val="0"/>
        </c:dLbls>
        <c:gapWidth val="150"/>
        <c:overlap val="100"/>
        <c:axId val="2042496"/>
        <c:axId val="2044288"/>
      </c:barChart>
      <c:catAx>
        <c:axId val="2042496"/>
        <c:scaling>
          <c:orientation val="minMax"/>
        </c:scaling>
        <c:delete val="1"/>
        <c:axPos val="b"/>
        <c:numFmt formatCode="General" sourceLinked="1"/>
        <c:majorTickMark val="none"/>
        <c:minorTickMark val="none"/>
        <c:tickLblPos val="nextTo"/>
        <c:crossAx val="2044288"/>
        <c:crosses val="autoZero"/>
        <c:auto val="1"/>
        <c:lblAlgn val="ctr"/>
        <c:lblOffset val="100"/>
        <c:noMultiLvlLbl val="0"/>
      </c:catAx>
      <c:valAx>
        <c:axId val="2044288"/>
        <c:scaling>
          <c:orientation val="minMax"/>
        </c:scaling>
        <c:delete val="1"/>
        <c:axPos val="l"/>
        <c:numFmt formatCode="General" sourceLinked="1"/>
        <c:majorTickMark val="none"/>
        <c:minorTickMark val="none"/>
        <c:tickLblPos val="nextTo"/>
        <c:crossAx val="20424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Number of patients</c:v>
                </c:pt>
              </c:strCache>
            </c:strRef>
          </c:tx>
          <c:spPr>
            <a:solidFill>
              <a:srgbClr val="2D538A"/>
            </a:solidFill>
            <a:ln w="3175">
              <a:solidFill>
                <a:srgbClr val="E6E6E6"/>
              </a:solidFill>
            </a:ln>
            <a:effectLst>
              <a:outerShdw blurRad="50800" dist="38100" dir="5400000" algn="t" rotWithShape="0">
                <a:srgbClr val="9AAAC6">
                  <a:alpha val="40000"/>
                </a:srgbClr>
              </a:outerShdw>
            </a:effectLst>
          </c:spPr>
          <c:dPt>
            <c:idx val="0"/>
            <c:bubble3D val="0"/>
            <c:spPr>
              <a:gradFill>
                <a:gsLst>
                  <a:gs pos="0">
                    <a:schemeClr val="tx2">
                      <a:lumMod val="90000"/>
                      <a:lumOff val="10000"/>
                    </a:schemeClr>
                  </a:gs>
                  <a:gs pos="100000">
                    <a:schemeClr val="tx2"/>
                  </a:gs>
                </a:gsLst>
                <a:lin ang="7800000" scaled="0"/>
              </a:gradFill>
              <a:ln w="3175">
                <a:solidFill>
                  <a:srgbClr val="E6E6E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1-B30B-4BE4-9A15-2D2AF5A688BC}"/>
              </c:ext>
            </c:extLst>
          </c:dPt>
          <c:dPt>
            <c:idx val="1"/>
            <c:bubble3D val="0"/>
            <c:spPr>
              <a:solidFill>
                <a:schemeClr val="bg1"/>
              </a:solidFill>
              <a:ln w="3175">
                <a:solidFill>
                  <a:srgbClr val="E6E6E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3-B30B-4BE4-9A15-2D2AF5A688BC}"/>
              </c:ext>
            </c:extLst>
          </c:dPt>
          <c:dPt>
            <c:idx val="2"/>
            <c:bubble3D val="0"/>
            <c:spPr>
              <a:solidFill>
                <a:srgbClr val="2D538A"/>
              </a:solidFill>
              <a:ln w="3175">
                <a:solidFill>
                  <a:srgbClr val="E6E6E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5-B30B-4BE4-9A15-2D2AF5A688BC}"/>
              </c:ext>
            </c:extLst>
          </c:dPt>
          <c:dPt>
            <c:idx val="3"/>
            <c:bubble3D val="0"/>
            <c:spPr>
              <a:solidFill>
                <a:srgbClr val="2D538A"/>
              </a:solidFill>
              <a:ln w="3175">
                <a:solidFill>
                  <a:srgbClr val="E6E6E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7-B30B-4BE4-9A15-2D2AF5A688BC}"/>
              </c:ext>
            </c:extLst>
          </c:dPt>
          <c:cat>
            <c:strRef>
              <c:f>Sheet1!$A$2:$A$3</c:f>
              <c:strCache>
                <c:ptCount val="2"/>
                <c:pt idx="0">
                  <c:v>Stabilised Hgb</c:v>
                </c:pt>
                <c:pt idx="1">
                  <c:v>Non-stab Hgb</c:v>
                </c:pt>
              </c:strCache>
            </c:strRef>
          </c:cat>
          <c:val>
            <c:numRef>
              <c:f>Sheet1!$B$2:$B$3</c:f>
              <c:numCache>
                <c:formatCode>General</c:formatCode>
                <c:ptCount val="2"/>
                <c:pt idx="0">
                  <c:v>6</c:v>
                </c:pt>
                <c:pt idx="1">
                  <c:v>2</c:v>
                </c:pt>
              </c:numCache>
            </c:numRef>
          </c:val>
          <c:extLst>
            <c:ext xmlns:c16="http://schemas.microsoft.com/office/drawing/2014/chart" uri="{C3380CC4-5D6E-409C-BE32-E72D297353CC}">
              <c16:uniqueId val="{00000008-B30B-4BE4-9A15-2D2AF5A688B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Number of patients</c:v>
                </c:pt>
              </c:strCache>
            </c:strRef>
          </c:tx>
          <c:spPr>
            <a:solidFill>
              <a:schemeClr val="bg1"/>
            </a:solidFill>
            <a:ln>
              <a:noFill/>
            </a:ln>
            <a:effectLst>
              <a:outerShdw blurRad="50800" dist="38100" dir="5400000" algn="t" rotWithShape="0">
                <a:srgbClr val="9AAAC6">
                  <a:alpha val="40000"/>
                </a:srgbClr>
              </a:outerShdw>
            </a:effectLst>
          </c:spPr>
          <c:dPt>
            <c:idx val="0"/>
            <c:bubble3D val="0"/>
            <c:spPr>
              <a:gradFill>
                <a:gsLst>
                  <a:gs pos="0">
                    <a:schemeClr val="bg2"/>
                  </a:gs>
                  <a:gs pos="100000">
                    <a:schemeClr val="bg2">
                      <a:lumMod val="75000"/>
                    </a:schemeClr>
                  </a:gs>
                </a:gsLst>
              </a:gradFill>
              <a:ln w="19050">
                <a:no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1-53A3-431A-BEB8-5628743210C8}"/>
              </c:ext>
            </c:extLst>
          </c:dPt>
          <c:dPt>
            <c:idx val="1"/>
            <c:bubble3D val="0"/>
            <c:spPr>
              <a:solidFill>
                <a:schemeClr val="bg1"/>
              </a:solidFill>
              <a:ln w="19050">
                <a:no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3-53A3-431A-BEB8-5628743210C8}"/>
              </c:ext>
            </c:extLst>
          </c:dPt>
          <c:dPt>
            <c:idx val="2"/>
            <c:bubble3D val="0"/>
            <c:spPr>
              <a:solidFill>
                <a:schemeClr val="bg1"/>
              </a:solidFill>
              <a:ln w="19050">
                <a:no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5-53A3-431A-BEB8-5628743210C8}"/>
              </c:ext>
            </c:extLst>
          </c:dPt>
          <c:dPt>
            <c:idx val="3"/>
            <c:bubble3D val="0"/>
            <c:spPr>
              <a:solidFill>
                <a:schemeClr val="bg1"/>
              </a:solidFill>
              <a:ln w="19050">
                <a:no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7-53A3-431A-BEB8-5628743210C8}"/>
              </c:ext>
            </c:extLst>
          </c:dPt>
          <c:cat>
            <c:strRef>
              <c:f>Sheet1!$A$2:$A$3</c:f>
              <c:strCache>
                <c:ptCount val="2"/>
                <c:pt idx="0">
                  <c:v>Transfusion-free</c:v>
                </c:pt>
                <c:pt idx="1">
                  <c:v>Remaining</c:v>
                </c:pt>
              </c:strCache>
            </c:strRef>
          </c:cat>
          <c:val>
            <c:numRef>
              <c:f>Sheet1!$B$2:$B$3</c:f>
              <c:numCache>
                <c:formatCode>General</c:formatCode>
                <c:ptCount val="2"/>
                <c:pt idx="0">
                  <c:v>2</c:v>
                </c:pt>
                <c:pt idx="1">
                  <c:v>2</c:v>
                </c:pt>
              </c:numCache>
            </c:numRef>
          </c:val>
          <c:extLst>
            <c:ext xmlns:c16="http://schemas.microsoft.com/office/drawing/2014/chart" uri="{C3380CC4-5D6E-409C-BE32-E72D297353CC}">
              <c16:uniqueId val="{00000008-53A3-431A-BEB8-5628743210C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Number of patients</c:v>
                </c:pt>
              </c:strCache>
            </c:strRef>
          </c:tx>
          <c:spPr>
            <a:solidFill>
              <a:schemeClr val="bg1"/>
            </a:solidFill>
            <a:ln>
              <a:solidFill>
                <a:srgbClr val="F0F1F6"/>
              </a:solidFill>
            </a:ln>
            <a:effectLst>
              <a:outerShdw blurRad="50800" dist="38100" dir="5400000" algn="t" rotWithShape="0">
                <a:srgbClr val="9AAAC6">
                  <a:alpha val="40000"/>
                </a:srgbClr>
              </a:outerShdw>
            </a:effectLst>
          </c:spPr>
          <c:dPt>
            <c:idx val="0"/>
            <c:bubble3D val="0"/>
            <c:spPr>
              <a:solidFill>
                <a:schemeClr val="bg2"/>
              </a:solidFill>
              <a:ln w="19050">
                <a:solidFill>
                  <a:srgbClr val="F0F1F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1-F4BF-486F-A60D-2BFC83A48DAA}"/>
              </c:ext>
            </c:extLst>
          </c:dPt>
          <c:dPt>
            <c:idx val="1"/>
            <c:bubble3D val="0"/>
            <c:spPr>
              <a:solidFill>
                <a:schemeClr val="bg1"/>
              </a:solidFill>
              <a:ln w="3175">
                <a:solidFill>
                  <a:srgbClr val="F0F1F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3-F4BF-486F-A60D-2BFC83A48DAA}"/>
              </c:ext>
            </c:extLst>
          </c:dPt>
          <c:dPt>
            <c:idx val="2"/>
            <c:bubble3D val="0"/>
            <c:spPr>
              <a:solidFill>
                <a:schemeClr val="bg1"/>
              </a:solidFill>
              <a:ln w="19050">
                <a:solidFill>
                  <a:srgbClr val="F0F1F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5-F4BF-486F-A60D-2BFC83A48DAA}"/>
              </c:ext>
            </c:extLst>
          </c:dPt>
          <c:dPt>
            <c:idx val="3"/>
            <c:bubble3D val="0"/>
            <c:spPr>
              <a:solidFill>
                <a:schemeClr val="bg1"/>
              </a:solidFill>
              <a:ln w="19050">
                <a:solidFill>
                  <a:srgbClr val="F0F1F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7-F4BF-486F-A60D-2BFC83A48DAA}"/>
              </c:ext>
            </c:extLst>
          </c:dPt>
          <c:cat>
            <c:strRef>
              <c:f>Sheet1!$A$2:$A$3</c:f>
              <c:strCache>
                <c:ptCount val="2"/>
                <c:pt idx="0">
                  <c:v>BTH</c:v>
                </c:pt>
                <c:pt idx="1">
                  <c:v>No BTH</c:v>
                </c:pt>
              </c:strCache>
            </c:strRef>
          </c:cat>
          <c:val>
            <c:numRef>
              <c:f>Sheet1!$B$2:$B$3</c:f>
              <c:numCache>
                <c:formatCode>General</c:formatCode>
                <c:ptCount val="2"/>
                <c:pt idx="0">
                  <c:v>0</c:v>
                </c:pt>
                <c:pt idx="1">
                  <c:v>4</c:v>
                </c:pt>
              </c:numCache>
            </c:numRef>
          </c:val>
          <c:extLst>
            <c:ext xmlns:c16="http://schemas.microsoft.com/office/drawing/2014/chart" uri="{C3380CC4-5D6E-409C-BE32-E72D297353CC}">
              <c16:uniqueId val="{00000008-F4BF-486F-A60D-2BFC83A48DA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3175">
      <a:noFill/>
    </a:ln>
    <a:effectLst/>
  </c:spPr>
  <c:txPr>
    <a:bodyPr/>
    <a:lstStyle/>
    <a:p>
      <a:pPr>
        <a:defRPr/>
      </a:pPr>
      <a:endParaRPr lang="pt-B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Number of patients</c:v>
                </c:pt>
              </c:strCache>
            </c:strRef>
          </c:tx>
          <c:spPr>
            <a:solidFill>
              <a:srgbClr val="2D538A"/>
            </a:solidFill>
            <a:ln w="3175">
              <a:solidFill>
                <a:srgbClr val="F0F1F6"/>
              </a:solidFill>
            </a:ln>
            <a:effectLst>
              <a:outerShdw blurRad="50800" dist="38100" dir="5400000" algn="t" rotWithShape="0">
                <a:srgbClr val="9AAAC6">
                  <a:alpha val="40000"/>
                </a:srgbClr>
              </a:outerShdw>
            </a:effectLst>
          </c:spPr>
          <c:dPt>
            <c:idx val="0"/>
            <c:bubble3D val="0"/>
            <c:spPr>
              <a:solidFill>
                <a:srgbClr val="2D538A"/>
              </a:solidFill>
              <a:ln w="3175">
                <a:solidFill>
                  <a:srgbClr val="F0F1F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1-AB9C-4D14-999D-CA5B752EDF64}"/>
              </c:ext>
            </c:extLst>
          </c:dPt>
          <c:dPt>
            <c:idx val="1"/>
            <c:bubble3D val="0"/>
            <c:spPr>
              <a:solidFill>
                <a:schemeClr val="bg1"/>
              </a:solidFill>
              <a:ln w="3175">
                <a:solidFill>
                  <a:srgbClr val="F0F1F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3-AB9C-4D14-999D-CA5B752EDF64}"/>
              </c:ext>
            </c:extLst>
          </c:dPt>
          <c:dPt>
            <c:idx val="2"/>
            <c:bubble3D val="0"/>
            <c:spPr>
              <a:solidFill>
                <a:srgbClr val="2D538A"/>
              </a:solidFill>
              <a:ln w="3175">
                <a:solidFill>
                  <a:srgbClr val="F0F1F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5-AB9C-4D14-999D-CA5B752EDF64}"/>
              </c:ext>
            </c:extLst>
          </c:dPt>
          <c:dPt>
            <c:idx val="3"/>
            <c:bubble3D val="0"/>
            <c:spPr>
              <a:solidFill>
                <a:srgbClr val="2D538A"/>
              </a:solidFill>
              <a:ln w="3175">
                <a:solidFill>
                  <a:srgbClr val="F0F1F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7-AB9C-4D14-999D-CA5B752EDF64}"/>
              </c:ext>
            </c:extLst>
          </c:dPt>
          <c:cat>
            <c:strRef>
              <c:f>Sheet1!$A$2:$A$3</c:f>
              <c:strCache>
                <c:ptCount val="2"/>
                <c:pt idx="0">
                  <c:v>BTH</c:v>
                </c:pt>
                <c:pt idx="1">
                  <c:v>No BTH</c:v>
                </c:pt>
              </c:strCache>
            </c:strRef>
          </c:cat>
          <c:val>
            <c:numRef>
              <c:f>Sheet1!$B$2:$B$3</c:f>
              <c:numCache>
                <c:formatCode>General</c:formatCode>
                <c:ptCount val="2"/>
                <c:pt idx="0">
                  <c:v>0</c:v>
                </c:pt>
                <c:pt idx="1">
                  <c:v>8</c:v>
                </c:pt>
              </c:numCache>
            </c:numRef>
          </c:val>
          <c:extLst>
            <c:ext xmlns:c16="http://schemas.microsoft.com/office/drawing/2014/chart" uri="{C3380CC4-5D6E-409C-BE32-E72D297353CC}">
              <c16:uniqueId val="{00000008-AB9C-4D14-999D-CA5B752EDF6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134030881792772E-2"/>
          <c:y val="0.13670211353666667"/>
          <c:w val="0.93573193823641443"/>
          <c:h val="0.86329788646333339"/>
        </c:manualLayout>
      </c:layout>
      <c:barChart>
        <c:barDir val="col"/>
        <c:grouping val="clustered"/>
        <c:varyColors val="0"/>
        <c:ser>
          <c:idx val="0"/>
          <c:order val="0"/>
          <c:tx>
            <c:strRef>
              <c:f>Sheet1!$B$1</c:f>
              <c:strCache>
                <c:ptCount val="1"/>
                <c:pt idx="0">
                  <c:v>Series 1</c:v>
                </c:pt>
              </c:strCache>
            </c:strRef>
          </c:tx>
          <c:spPr>
            <a:solidFill>
              <a:schemeClr val="bg1"/>
            </a:solidFill>
            <a:ln w="28575">
              <a:solidFill>
                <a:schemeClr val="bg1"/>
              </a:solidFill>
            </a:ln>
            <a:effectLst/>
          </c:spPr>
          <c:invertIfNegative val="0"/>
          <c:dLbls>
            <c:dLbl>
              <c:idx val="0"/>
              <c:layout>
                <c:manualLayout>
                  <c:x val="-2.9210679390664386E-3"/>
                  <c:y val="1.2608235783389807E-2"/>
                </c:manualLayout>
              </c:layout>
              <c:tx>
                <c:rich>
                  <a:bodyPr rot="0" spcFirstLastPara="1" vertOverflow="ellipsis" vert="horz" wrap="none" lIns="38100" tIns="19050" rIns="38100" bIns="19050" anchor="ctr" anchorCtr="1">
                    <a:noAutofit/>
                  </a:bodyPr>
                  <a:lstStyle/>
                  <a:p>
                    <a:pPr>
                      <a:defRPr sz="1800" b="1" i="0" u="none" strike="noStrike" kern="1200" baseline="0">
                        <a:solidFill>
                          <a:schemeClr val="bg1"/>
                        </a:solidFill>
                        <a:latin typeface="+mj-lt"/>
                        <a:ea typeface="+mn-ea"/>
                        <a:cs typeface="Arial" panose="020B0604020202020204" pitchFamily="34" charset="0"/>
                      </a:defRPr>
                    </a:pPr>
                    <a:fld id="{252CABD1-A279-C641-B8CC-5AF8A8E4BD61}" type="VALUE">
                      <a:rPr lang="en-US" sz="1800" b="1" i="0">
                        <a:solidFill>
                          <a:schemeClr val="bg1"/>
                        </a:solidFill>
                        <a:latin typeface="+mj-lt"/>
                        <a:cs typeface="Arial" panose="020B0604020202020204" pitchFamily="34" charset="0"/>
                      </a:rPr>
                      <a:pPr>
                        <a:defRPr sz="1800" b="1" i="0" u="none" strike="noStrike" kern="1200" baseline="0">
                          <a:solidFill>
                            <a:schemeClr val="bg1"/>
                          </a:solidFill>
                          <a:latin typeface="+mj-lt"/>
                          <a:ea typeface="+mn-ea"/>
                          <a:cs typeface="Arial" panose="020B0604020202020204" pitchFamily="34" charset="0"/>
                        </a:defRPr>
                      </a:pPr>
                      <a:t>[VALOR]</a:t>
                    </a:fld>
                    <a:endParaRPr lang="pt-BR"/>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23802553056804315"/>
                      <c:h val="0.14022350382074128"/>
                    </c:manualLayout>
                  </c15:layout>
                  <c15:dlblFieldTable/>
                  <c15:showDataLabelsRange val="0"/>
                </c:ext>
                <c:ext xmlns:c16="http://schemas.microsoft.com/office/drawing/2014/chart" uri="{C3380CC4-5D6E-409C-BE32-E72D297353CC}">
                  <c16:uniqueId val="{00000000-227D-44DE-8BE4-78737AEF3C01}"/>
                </c:ext>
              </c:extLst>
            </c:dLbl>
            <c:dLbl>
              <c:idx val="1"/>
              <c:layout>
                <c:manualLayout>
                  <c:x val="6.2669394542280493E-3"/>
                  <c:y val="-4.5960219350745252E-3"/>
                </c:manualLayout>
              </c:layout>
              <c:tx>
                <c:rich>
                  <a:bodyPr rot="0" spcFirstLastPara="1" vertOverflow="ellipsis" vert="horz" wrap="none" lIns="38100" tIns="19050" rIns="38100" bIns="19050" anchor="ctr" anchorCtr="1">
                    <a:noAutofit/>
                  </a:bodyPr>
                  <a:lstStyle/>
                  <a:p>
                    <a:pPr>
                      <a:defRPr sz="1800" b="1" i="0" u="none" strike="noStrike" kern="1200" baseline="0">
                        <a:solidFill>
                          <a:schemeClr val="bg1"/>
                        </a:solidFill>
                        <a:latin typeface="+mj-lt"/>
                        <a:ea typeface="+mn-ea"/>
                        <a:cs typeface="Arial" panose="020B0604020202020204" pitchFamily="34" charset="0"/>
                      </a:defRPr>
                    </a:pPr>
                    <a:fld id="{B1C0C523-246D-F94C-A7BF-442EA4C83476}" type="VALUE">
                      <a:rPr lang="en-US" sz="1800" b="1" i="0">
                        <a:solidFill>
                          <a:schemeClr val="bg1"/>
                        </a:solidFill>
                        <a:latin typeface="+mj-lt"/>
                        <a:cs typeface="Arial" panose="020B0604020202020204" pitchFamily="34" charset="0"/>
                      </a:rPr>
                      <a:pPr>
                        <a:defRPr sz="1800" b="1" i="0" u="none" strike="noStrike" kern="1200" baseline="0">
                          <a:solidFill>
                            <a:schemeClr val="bg1"/>
                          </a:solidFill>
                          <a:latin typeface="+mj-lt"/>
                          <a:ea typeface="+mn-ea"/>
                          <a:cs typeface="Arial" panose="020B0604020202020204" pitchFamily="34" charset="0"/>
                        </a:defRPr>
                      </a:pPr>
                      <a:t>[VALOR]</a:t>
                    </a:fld>
                    <a:endParaRPr lang="pt-BR"/>
                  </a:p>
                </c:rich>
              </c:tx>
              <c:spPr>
                <a:noFill/>
                <a:ln>
                  <a:noFill/>
                </a:ln>
                <a:effectLst/>
              </c:sp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13510094272091744"/>
                      <c:h val="0.10512936071810429"/>
                    </c:manualLayout>
                  </c15:layout>
                  <c15:dlblFieldTable/>
                  <c15:showDataLabelsRange val="0"/>
                </c:ext>
                <c:ext xmlns:c16="http://schemas.microsoft.com/office/drawing/2014/chart" uri="{C3380CC4-5D6E-409C-BE32-E72D297353CC}">
                  <c16:uniqueId val="{00000001-227D-44DE-8BE4-78737AEF3C01}"/>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bg1"/>
                    </a:solidFill>
                    <a:latin typeface="+mj-lt"/>
                    <a:ea typeface="+mn-ea"/>
                    <a:cs typeface="Arial" panose="020B0604020202020204" pitchFamily="34" charset="0"/>
                  </a:defRPr>
                </a:pPr>
                <a:endParaRPr lang="pt-BR"/>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LDH </c:v>
                </c:pt>
                <c:pt idx="1">
                  <c:v>Category 2</c:v>
                </c:pt>
              </c:strCache>
            </c:strRef>
          </c:cat>
          <c:val>
            <c:numRef>
              <c:f>Sheet1!$B$2:$B$3</c:f>
              <c:numCache>
                <c:formatCode>General</c:formatCode>
                <c:ptCount val="2"/>
                <c:pt idx="0">
                  <c:v>16.399999999999999</c:v>
                </c:pt>
                <c:pt idx="1">
                  <c:v>3.7</c:v>
                </c:pt>
              </c:numCache>
            </c:numRef>
          </c:val>
          <c:extLst>
            <c:ext xmlns:c16="http://schemas.microsoft.com/office/drawing/2014/chart" uri="{C3380CC4-5D6E-409C-BE32-E72D297353CC}">
              <c16:uniqueId val="{00000002-227D-44DE-8BE4-78737AEF3C01}"/>
            </c:ext>
          </c:extLst>
        </c:ser>
        <c:dLbls>
          <c:showLegendKey val="0"/>
          <c:showVal val="0"/>
          <c:showCatName val="0"/>
          <c:showSerName val="0"/>
          <c:showPercent val="0"/>
          <c:showBubbleSize val="0"/>
        </c:dLbls>
        <c:gapWidth val="150"/>
        <c:overlap val="100"/>
        <c:axId val="2042496"/>
        <c:axId val="2044288"/>
      </c:barChart>
      <c:catAx>
        <c:axId val="2042496"/>
        <c:scaling>
          <c:orientation val="minMax"/>
        </c:scaling>
        <c:delete val="1"/>
        <c:axPos val="b"/>
        <c:numFmt formatCode="General" sourceLinked="1"/>
        <c:majorTickMark val="none"/>
        <c:minorTickMark val="none"/>
        <c:tickLblPos val="nextTo"/>
        <c:crossAx val="2044288"/>
        <c:crosses val="autoZero"/>
        <c:auto val="1"/>
        <c:lblAlgn val="ctr"/>
        <c:lblOffset val="100"/>
        <c:noMultiLvlLbl val="0"/>
      </c:catAx>
      <c:valAx>
        <c:axId val="2044288"/>
        <c:scaling>
          <c:orientation val="minMax"/>
        </c:scaling>
        <c:delete val="1"/>
        <c:axPos val="l"/>
        <c:numFmt formatCode="General" sourceLinked="1"/>
        <c:majorTickMark val="none"/>
        <c:minorTickMark val="none"/>
        <c:tickLblPos val="nextTo"/>
        <c:crossAx val="20424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682382133995099E-2"/>
          <c:y val="9.3567251461988341E-2"/>
          <c:w val="0.9131513647642614"/>
          <c:h val="0.79824561403509675"/>
        </c:manualLayout>
      </c:layout>
      <c:barChart>
        <c:barDir val="col"/>
        <c:grouping val="clustered"/>
        <c:varyColors val="0"/>
        <c:ser>
          <c:idx val="0"/>
          <c:order val="0"/>
          <c:tx>
            <c:strRef>
              <c:f>Sheet1!$A$2</c:f>
              <c:strCache>
                <c:ptCount val="1"/>
                <c:pt idx="0">
                  <c:v>Relative Risk for VTE vs. Gen population</c:v>
                </c:pt>
              </c:strCache>
            </c:strRef>
          </c:tx>
          <c:spPr>
            <a:gradFill>
              <a:gsLst>
                <a:gs pos="0">
                  <a:schemeClr val="tx2"/>
                </a:gs>
                <a:gs pos="100000">
                  <a:schemeClr val="tx2"/>
                </a:gs>
              </a:gsLst>
              <a:lin ang="7800000" scaled="0"/>
            </a:gradFill>
          </c:spPr>
          <c:invertIfNegative val="0"/>
          <c:dPt>
            <c:idx val="0"/>
            <c:invertIfNegative val="0"/>
            <c:bubble3D val="0"/>
            <c:spPr>
              <a:gradFill>
                <a:gsLst>
                  <a:gs pos="0">
                    <a:schemeClr val="bg2">
                      <a:lumMod val="50000"/>
                    </a:schemeClr>
                  </a:gs>
                  <a:gs pos="100000">
                    <a:schemeClr val="bg2"/>
                  </a:gs>
                </a:gsLst>
                <a:lin ang="7800000" scaled="0"/>
              </a:gradFill>
            </c:spPr>
            <c:extLst>
              <c:ext xmlns:c16="http://schemas.microsoft.com/office/drawing/2014/chart" uri="{C3380CC4-5D6E-409C-BE32-E72D297353CC}">
                <c16:uniqueId val="{00000001-DA8B-4B7E-A31C-4BF7C53C9007}"/>
              </c:ext>
            </c:extLst>
          </c:dPt>
          <c:dLbls>
            <c:dLbl>
              <c:idx val="0"/>
              <c:layout>
                <c:manualLayout>
                  <c:x val="-1.4197480452915E-17"/>
                  <c:y val="0.40208830047749194"/>
                </c:manualLayout>
              </c:layout>
              <c:spPr>
                <a:noFill/>
                <a:ln>
                  <a:noFill/>
                </a:ln>
                <a:effectLst/>
              </c:spPr>
              <c:txPr>
                <a:bodyPr wrap="none" lIns="38100" tIns="19050" rIns="38100" bIns="19050" anchor="ctr">
                  <a:noAutofit/>
                </a:bodyPr>
                <a:lstStyle/>
                <a:p>
                  <a:pPr>
                    <a:defRPr sz="3200">
                      <a:solidFill>
                        <a:schemeClr val="bg1"/>
                      </a:solidFill>
                    </a:defRPr>
                  </a:pPr>
                  <a:endParaRPr lang="pt-BR"/>
                </a:p>
              </c:txPr>
              <c:dLblPos val="outEnd"/>
              <c:showLegendKey val="0"/>
              <c:showVal val="1"/>
              <c:showCatName val="0"/>
              <c:showSerName val="0"/>
              <c:showPercent val="0"/>
              <c:showBubbleSize val="0"/>
              <c:extLst>
                <c:ext xmlns:c15="http://schemas.microsoft.com/office/drawing/2012/chart" uri="{CE6537A1-D6FC-4f65-9D91-7224C49458BB}">
                  <c15:layout>
                    <c:manualLayout>
                      <c:w val="8.0926573441498048E-2"/>
                      <c:h val="0.25711768874070917"/>
                    </c:manualLayout>
                  </c15:layout>
                </c:ext>
                <c:ext xmlns:c16="http://schemas.microsoft.com/office/drawing/2014/chart" uri="{C3380CC4-5D6E-409C-BE32-E72D297353CC}">
                  <c16:uniqueId val="{00000001-DA8B-4B7E-A31C-4BF7C53C9007}"/>
                </c:ext>
              </c:extLst>
            </c:dLbl>
            <c:spPr>
              <a:noFill/>
              <a:ln>
                <a:noFill/>
              </a:ln>
              <a:effectLst/>
            </c:spPr>
            <c:txPr>
              <a:bodyPr wrap="square" lIns="38100" tIns="19050" rIns="38100" bIns="19050" anchor="ctr">
                <a:spAutoFit/>
              </a:bodyPr>
              <a:lstStyle/>
              <a:p>
                <a:pPr>
                  <a:defRPr sz="2000">
                    <a:solidFill>
                      <a:srgbClr val="283C8C"/>
                    </a:solidFill>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Sheet1!$B$1:$G$1</c:f>
              <c:numCache>
                <c:formatCode>General</c:formatCode>
                <c:ptCount val="6"/>
              </c:numCache>
            </c:numRef>
          </c:cat>
          <c:val>
            <c:numRef>
              <c:f>Sheet1!$B$2:$G$2</c:f>
              <c:numCache>
                <c:formatCode>General</c:formatCode>
                <c:ptCount val="6"/>
                <c:pt idx="0">
                  <c:v>62</c:v>
                </c:pt>
                <c:pt idx="1">
                  <c:v>16</c:v>
                </c:pt>
                <c:pt idx="2">
                  <c:v>2</c:v>
                </c:pt>
                <c:pt idx="3">
                  <c:v>6</c:v>
                </c:pt>
                <c:pt idx="4">
                  <c:v>2</c:v>
                </c:pt>
                <c:pt idx="5">
                  <c:v>4</c:v>
                </c:pt>
              </c:numCache>
            </c:numRef>
          </c:val>
          <c:extLst>
            <c:ext xmlns:c16="http://schemas.microsoft.com/office/drawing/2014/chart" uri="{C3380CC4-5D6E-409C-BE32-E72D297353CC}">
              <c16:uniqueId val="{00000002-DA8B-4B7E-A31C-4BF7C53C9007}"/>
            </c:ext>
          </c:extLst>
        </c:ser>
        <c:dLbls>
          <c:showLegendKey val="0"/>
          <c:showVal val="0"/>
          <c:showCatName val="0"/>
          <c:showSerName val="0"/>
          <c:showPercent val="0"/>
          <c:showBubbleSize val="0"/>
        </c:dLbls>
        <c:gapWidth val="60"/>
        <c:axId val="194203008"/>
        <c:axId val="194225280"/>
      </c:barChart>
      <c:catAx>
        <c:axId val="194203008"/>
        <c:scaling>
          <c:orientation val="minMax"/>
        </c:scaling>
        <c:delete val="0"/>
        <c:axPos val="b"/>
        <c:numFmt formatCode="General" sourceLinked="1"/>
        <c:majorTickMark val="none"/>
        <c:minorTickMark val="none"/>
        <c:tickLblPos val="nextTo"/>
        <c:spPr>
          <a:ln w="2735">
            <a:noFill/>
            <a:prstDash val="solid"/>
          </a:ln>
        </c:spPr>
        <c:txPr>
          <a:bodyPr rot="0" vert="horz"/>
          <a:lstStyle/>
          <a:p>
            <a:pPr>
              <a:defRPr/>
            </a:pPr>
            <a:endParaRPr lang="pt-BR"/>
          </a:p>
        </c:txPr>
        <c:crossAx val="194225280"/>
        <c:crosses val="autoZero"/>
        <c:auto val="1"/>
        <c:lblAlgn val="ctr"/>
        <c:lblOffset val="100"/>
        <c:tickLblSkip val="1"/>
        <c:tickMarkSkip val="1"/>
        <c:noMultiLvlLbl val="0"/>
      </c:catAx>
      <c:valAx>
        <c:axId val="194225280"/>
        <c:scaling>
          <c:orientation val="minMax"/>
        </c:scaling>
        <c:delete val="1"/>
        <c:axPos val="l"/>
        <c:numFmt formatCode="General" sourceLinked="0"/>
        <c:majorTickMark val="out"/>
        <c:minorTickMark val="none"/>
        <c:tickLblPos val="nextTo"/>
        <c:crossAx val="194203008"/>
        <c:crosses val="autoZero"/>
        <c:crossBetween val="between"/>
      </c:valAx>
      <c:spPr>
        <a:noFill/>
        <a:ln w="25351">
          <a:noFill/>
        </a:ln>
      </c:spPr>
    </c:plotArea>
    <c:plotVisOnly val="1"/>
    <c:dispBlanksAs val="gap"/>
    <c:showDLblsOverMax val="0"/>
  </c:chart>
  <c:spPr>
    <a:noFill/>
    <a:ln>
      <a:noFill/>
    </a:ln>
  </c:spPr>
  <c:txPr>
    <a:bodyPr/>
    <a:lstStyle/>
    <a:p>
      <a:pPr>
        <a:defRPr sz="1198" b="1" i="0" u="none" strike="noStrike" baseline="0">
          <a:solidFill>
            <a:schemeClr val="tx1"/>
          </a:solidFill>
          <a:latin typeface="Arial"/>
          <a:ea typeface="Arial"/>
          <a:cs typeface="Arial"/>
        </a:defRPr>
      </a:pPr>
      <a:endParaRPr lang="pt-B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74276047005444E-2"/>
          <c:y val="4.27762339035717E-2"/>
          <c:w val="0.92037452328674396"/>
          <c:h val="0.73316416750476798"/>
        </c:manualLayout>
      </c:layout>
      <c:barChart>
        <c:barDir val="col"/>
        <c:grouping val="stacked"/>
        <c:varyColors val="0"/>
        <c:ser>
          <c:idx val="0"/>
          <c:order val="0"/>
          <c:tx>
            <c:strRef>
              <c:f>Sheet1!$B$1</c:f>
              <c:strCache>
                <c:ptCount val="1"/>
                <c:pt idx="0">
                  <c:v>Column1</c:v>
                </c:pt>
              </c:strCache>
            </c:strRef>
          </c:tx>
          <c:spPr>
            <a:solidFill>
              <a:schemeClr val="accent1">
                <a:alpha val="70000"/>
              </a:schemeClr>
            </a:solidFill>
            <a:ln>
              <a:noFill/>
            </a:ln>
            <a:effectLst/>
          </c:spPr>
          <c:invertIfNegative val="0"/>
          <c:cat>
            <c:strRef>
              <c:f>Sheet1!$A$2:$A$3</c:f>
              <c:strCache>
                <c:ptCount val="2"/>
                <c:pt idx="0">
                  <c:v>Pacientes com HPN (N=195)</c:v>
                </c:pt>
                <c:pt idx="1">
                  <c:v>Pacientes com 0 ou 1 transfusão por ano (n=22)</c:v>
                </c:pt>
              </c:strCache>
            </c:strRef>
          </c:cat>
          <c:val>
            <c:numRef>
              <c:f>Sheet1!$B$2:$B$3</c:f>
              <c:numCache>
                <c:formatCode>General</c:formatCode>
                <c:ptCount val="2"/>
              </c:numCache>
            </c:numRef>
          </c:val>
          <c:extLst>
            <c:ext xmlns:c16="http://schemas.microsoft.com/office/drawing/2014/chart" uri="{C3380CC4-5D6E-409C-BE32-E72D297353CC}">
              <c16:uniqueId val="{00000000-B0B3-4217-A9CC-3068262C1BE5}"/>
            </c:ext>
          </c:extLst>
        </c:ser>
        <c:ser>
          <c:idx val="1"/>
          <c:order val="1"/>
          <c:tx>
            <c:strRef>
              <c:f>Sheet1!$C$1</c:f>
              <c:strCache>
                <c:ptCount val="1"/>
                <c:pt idx="0">
                  <c:v>Without Symptom</c:v>
                </c:pt>
              </c:strCache>
            </c:strRef>
          </c:tx>
          <c:spPr>
            <a:gradFill flip="none" rotWithShape="1">
              <a:gsLst>
                <a:gs pos="0">
                  <a:schemeClr val="tx2"/>
                </a:gs>
                <a:gs pos="100000">
                  <a:schemeClr val="tx2">
                    <a:lumMod val="90000"/>
                    <a:lumOff val="10000"/>
                  </a:schemeClr>
                </a:gs>
              </a:gsLst>
              <a:lin ang="5400000" scaled="1"/>
              <a:tileRect/>
            </a:gradFill>
            <a:ln>
              <a:noFill/>
            </a:ln>
            <a:effectLst/>
          </c:spPr>
          <c:invertIfNegative val="0"/>
          <c:dPt>
            <c:idx val="0"/>
            <c:invertIfNegative val="0"/>
            <c:bubble3D val="0"/>
            <c:extLst>
              <c:ext xmlns:c16="http://schemas.microsoft.com/office/drawing/2014/chart" uri="{C3380CC4-5D6E-409C-BE32-E72D297353CC}">
                <c16:uniqueId val="{00000002-B0B3-4217-A9CC-3068262C1BE5}"/>
              </c:ext>
            </c:extLst>
          </c:dPt>
          <c:dPt>
            <c:idx val="1"/>
            <c:invertIfNegative val="0"/>
            <c:bubble3D val="0"/>
            <c:extLst>
              <c:ext xmlns:c16="http://schemas.microsoft.com/office/drawing/2014/chart" uri="{C3380CC4-5D6E-409C-BE32-E72D297353CC}">
                <c16:uniqueId val="{00000004-B0B3-4217-A9CC-3068262C1BE5}"/>
              </c:ext>
            </c:extLst>
          </c:dPt>
          <c:dLbls>
            <c:dLbl>
              <c:idx val="0"/>
              <c:layout>
                <c:manualLayout>
                  <c:x val="2.0024523961531837E-3"/>
                  <c:y val="-0.1475211802729503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0B3-4217-A9CC-3068262C1BE5}"/>
                </c:ext>
              </c:extLst>
            </c:dLbl>
            <c:dLbl>
              <c:idx val="1"/>
              <c:layout>
                <c:manualLayout>
                  <c:x val="6.8626556815533195E-3"/>
                  <c:y val="-7.051459474014115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0B3-4217-A9CC-3068262C1BE5}"/>
                </c:ext>
              </c:extLst>
            </c:dLbl>
            <c:spPr>
              <a:noFill/>
              <a:ln>
                <a:noFill/>
              </a:ln>
              <a:effectLst/>
            </c:spPr>
            <c:txPr>
              <a:bodyPr rot="0" vert="horz"/>
              <a:lstStyle/>
              <a:p>
                <a:pPr>
                  <a:defRPr sz="2800" b="1">
                    <a:solidFill>
                      <a:schemeClr val="bg1"/>
                    </a:solidFill>
                    <a:latin typeface="+mn-lt"/>
                  </a:defRPr>
                </a:pPr>
                <a:endParaRPr lang="pt-BR"/>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Pacientes com HPN (N=195)</c:v>
                </c:pt>
                <c:pt idx="1">
                  <c:v>Pacientes com 0 ou 1 transfusão por ano (n=22)</c:v>
                </c:pt>
              </c:strCache>
            </c:strRef>
          </c:cat>
          <c:val>
            <c:numRef>
              <c:f>Sheet1!$C$2:$C$3</c:f>
              <c:numCache>
                <c:formatCode>0.00</c:formatCode>
                <c:ptCount val="2"/>
                <c:pt idx="0">
                  <c:v>7.37</c:v>
                </c:pt>
                <c:pt idx="1">
                  <c:v>4.87</c:v>
                </c:pt>
              </c:numCache>
            </c:numRef>
          </c:val>
          <c:extLst>
            <c:ext xmlns:c16="http://schemas.microsoft.com/office/drawing/2014/chart" uri="{C3380CC4-5D6E-409C-BE32-E72D297353CC}">
              <c16:uniqueId val="{00000005-B0B3-4217-A9CC-3068262C1BE5}"/>
            </c:ext>
          </c:extLst>
        </c:ser>
        <c:dLbls>
          <c:showLegendKey val="0"/>
          <c:showVal val="0"/>
          <c:showCatName val="0"/>
          <c:showSerName val="0"/>
          <c:showPercent val="0"/>
          <c:showBubbleSize val="0"/>
        </c:dLbls>
        <c:gapWidth val="23"/>
        <c:overlap val="100"/>
        <c:axId val="153666304"/>
        <c:axId val="153667840"/>
      </c:barChart>
      <c:catAx>
        <c:axId val="153666304"/>
        <c:scaling>
          <c:orientation val="minMax"/>
        </c:scaling>
        <c:delete val="0"/>
        <c:axPos val="b"/>
        <c:numFmt formatCode="General" sourceLinked="1"/>
        <c:majorTickMark val="out"/>
        <c:minorTickMark val="none"/>
        <c:tickLblPos val="nextTo"/>
        <c:spPr>
          <a:noFill/>
          <a:ln w="9525" cap="flat" cmpd="sng" algn="ctr">
            <a:noFill/>
            <a:round/>
            <a:headEnd type="none" w="sm" len="sm"/>
            <a:tailEnd type="none" w="sm" len="sm"/>
          </a:ln>
          <a:effectLst/>
        </c:spPr>
        <c:txPr>
          <a:bodyPr rot="-60000000" vert="horz"/>
          <a:lstStyle/>
          <a:p>
            <a:pPr>
              <a:defRPr sz="1200" b="1">
                <a:solidFill>
                  <a:schemeClr val="tx1"/>
                </a:solidFill>
                <a:latin typeface="+mn-lt"/>
              </a:defRPr>
            </a:pPr>
            <a:endParaRPr lang="pt-BR"/>
          </a:p>
        </c:txPr>
        <c:crossAx val="153667840"/>
        <c:crosses val="autoZero"/>
        <c:auto val="1"/>
        <c:lblAlgn val="ctr"/>
        <c:lblOffset val="150"/>
        <c:noMultiLvlLbl val="0"/>
      </c:catAx>
      <c:valAx>
        <c:axId val="153667840"/>
        <c:scaling>
          <c:orientation val="minMax"/>
          <c:max val="14"/>
          <c:min val="0"/>
        </c:scaling>
        <c:delete val="1"/>
        <c:axPos val="l"/>
        <c:numFmt formatCode="#,##0" sourceLinked="0"/>
        <c:majorTickMark val="out"/>
        <c:minorTickMark val="none"/>
        <c:tickLblPos val="nextTo"/>
        <c:crossAx val="153666304"/>
        <c:crosses val="autoZero"/>
        <c:crossBetween val="between"/>
        <c:majorUnit val="2"/>
      </c:valAx>
      <c:spPr>
        <a:noFill/>
        <a:ln>
          <a:noFill/>
        </a:ln>
        <a:effectLst/>
      </c:spPr>
    </c:plotArea>
    <c:plotVisOnly val="1"/>
    <c:dispBlanksAs val="gap"/>
    <c:showDLblsOverMax val="0"/>
  </c:chart>
  <c:spPr>
    <a:noFill/>
    <a:ln>
      <a:noFill/>
    </a:ln>
    <a:effectLst/>
  </c:spPr>
  <c:txPr>
    <a:bodyPr/>
    <a:lstStyle/>
    <a:p>
      <a:pPr>
        <a:defRPr sz="1200">
          <a:solidFill>
            <a:schemeClr val="bg2">
              <a:lumMod val="25000"/>
            </a:schemeClr>
          </a:solidFill>
          <a:latin typeface="Arial" panose="020B0604020202020204" pitchFamily="34" charset="0"/>
          <a:cs typeface="Arial" panose="020B0604020202020204" pitchFamily="34" charset="0"/>
        </a:defRPr>
      </a:pPr>
      <a:endParaRPr lang="pt-B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34004618906951E-2"/>
          <c:y val="0.16594708764959651"/>
          <c:w val="0.96131990762186093"/>
          <c:h val="0.69259572993747887"/>
        </c:manualLayout>
      </c:layout>
      <c:barChart>
        <c:barDir val="col"/>
        <c:grouping val="clustered"/>
        <c:varyColors val="0"/>
        <c:ser>
          <c:idx val="0"/>
          <c:order val="0"/>
          <c:tx>
            <c:strRef>
              <c:f>Sheet1!$B$1</c:f>
              <c:strCache>
                <c:ptCount val="1"/>
                <c:pt idx="0">
                  <c:v>Series 1</c:v>
                </c:pt>
              </c:strCache>
            </c:strRef>
          </c:tx>
          <c:spPr>
            <a:gradFill>
              <a:gsLst>
                <a:gs pos="0">
                  <a:schemeClr val="tx2"/>
                </a:gs>
                <a:gs pos="100000">
                  <a:schemeClr val="tx2">
                    <a:lumMod val="90000"/>
                    <a:lumOff val="10000"/>
                  </a:schemeClr>
                </a:gs>
              </a:gsLst>
              <a:lin ang="7800000" scaled="0"/>
            </a:gradFill>
            <a:ln>
              <a:noFill/>
            </a:ln>
            <a:effectLst/>
          </c:spPr>
          <c:invertIfNegative val="0"/>
          <c:dPt>
            <c:idx val="1"/>
            <c:invertIfNegative val="0"/>
            <c:bubble3D val="0"/>
            <c:spPr>
              <a:gradFill>
                <a:gsLst>
                  <a:gs pos="0">
                    <a:schemeClr val="tx2"/>
                  </a:gs>
                  <a:gs pos="100000">
                    <a:schemeClr val="tx2">
                      <a:lumMod val="90000"/>
                      <a:lumOff val="10000"/>
                    </a:schemeClr>
                  </a:gs>
                </a:gsLst>
                <a:lin ang="7800000" scaled="0"/>
              </a:gradFill>
              <a:ln>
                <a:noFill/>
              </a:ln>
              <a:effectLst/>
            </c:spPr>
            <c:extLst>
              <c:ext xmlns:c16="http://schemas.microsoft.com/office/drawing/2014/chart" uri="{C3380CC4-5D6E-409C-BE32-E72D297353CC}">
                <c16:uniqueId val="{00000001-0B87-4BAB-B3E2-B905D4BF7057}"/>
              </c:ext>
            </c:extLst>
          </c:dPt>
          <c:dPt>
            <c:idx val="2"/>
            <c:invertIfNegative val="0"/>
            <c:bubble3D val="0"/>
            <c:spPr>
              <a:gradFill>
                <a:gsLst>
                  <a:gs pos="0">
                    <a:schemeClr val="tx2"/>
                  </a:gs>
                  <a:gs pos="100000">
                    <a:schemeClr val="tx2">
                      <a:lumMod val="90000"/>
                      <a:lumOff val="10000"/>
                    </a:schemeClr>
                  </a:gs>
                </a:gsLst>
                <a:lin ang="7800000" scaled="0"/>
              </a:gradFill>
              <a:ln>
                <a:noFill/>
              </a:ln>
              <a:effectLst/>
            </c:spPr>
            <c:extLst>
              <c:ext xmlns:c16="http://schemas.microsoft.com/office/drawing/2014/chart" uri="{C3380CC4-5D6E-409C-BE32-E72D297353CC}">
                <c16:uniqueId val="{00000003-0B87-4BAB-B3E2-B905D4BF7057}"/>
              </c:ext>
            </c:extLst>
          </c:dPt>
          <c:dLbls>
            <c:spPr>
              <a:noFill/>
              <a:ln>
                <a:noFill/>
              </a:ln>
              <a:effectLst/>
            </c:spPr>
            <c:txPr>
              <a:bodyPr rot="0" spcFirstLastPara="1" vertOverflow="ellipsis" vert="horz" wrap="square" anchor="ctr" anchorCtr="1"/>
              <a:lstStyle/>
              <a:p>
                <a:pPr>
                  <a:defRPr sz="2400" b="1" i="0" u="none" strike="noStrike" kern="1200" baseline="0">
                    <a:solidFill>
                      <a:schemeClr val="bg1"/>
                    </a:solidFill>
                    <a:latin typeface="+mn-lt"/>
                    <a:ea typeface="+mn-ea"/>
                    <a:cs typeface="Arial" panose="020B0604020202020204" pitchFamily="34" charset="0"/>
                  </a:defRPr>
                </a:pPr>
                <a:endParaRPr lang="pt-BR"/>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Sem DRC (n=69)</c:v>
                </c:pt>
                <c:pt idx="1">
                  <c:v>DRC estágio 1-2 (n=84)</c:v>
                </c:pt>
                <c:pt idx="2">
                  <c:v>DRC estágio 3-5 (n=40)</c:v>
                </c:pt>
              </c:strCache>
            </c:strRef>
          </c:cat>
          <c:val>
            <c:numRef>
              <c:f>Sheet1!$B$2:$B$4</c:f>
              <c:numCache>
                <c:formatCode>0%</c:formatCode>
                <c:ptCount val="3"/>
                <c:pt idx="0">
                  <c:v>0.36</c:v>
                </c:pt>
                <c:pt idx="1">
                  <c:v>0.43</c:v>
                </c:pt>
                <c:pt idx="2">
                  <c:v>0.21</c:v>
                </c:pt>
              </c:numCache>
            </c:numRef>
          </c:val>
          <c:extLst>
            <c:ext xmlns:c16="http://schemas.microsoft.com/office/drawing/2014/chart" uri="{C3380CC4-5D6E-409C-BE32-E72D297353CC}">
              <c16:uniqueId val="{00000005-0B87-4BAB-B3E2-B905D4BF7057}"/>
            </c:ext>
          </c:extLst>
        </c:ser>
        <c:dLbls>
          <c:showLegendKey val="0"/>
          <c:showVal val="0"/>
          <c:showCatName val="0"/>
          <c:showSerName val="0"/>
          <c:showPercent val="0"/>
          <c:showBubbleSize val="0"/>
        </c:dLbls>
        <c:gapWidth val="25"/>
        <c:overlap val="-27"/>
        <c:axId val="156643328"/>
        <c:axId val="156644864"/>
      </c:barChart>
      <c:catAx>
        <c:axId val="156643328"/>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200" b="1" i="0" u="none" strike="noStrike" kern="1200" baseline="0">
                <a:solidFill>
                  <a:schemeClr val="bg2">
                    <a:lumMod val="25000"/>
                  </a:schemeClr>
                </a:solidFill>
                <a:latin typeface="+mn-lt"/>
                <a:ea typeface="+mn-ea"/>
                <a:cs typeface="Arial" panose="020B0604020202020204" pitchFamily="34" charset="0"/>
              </a:defRPr>
            </a:pPr>
            <a:endParaRPr lang="pt-BR"/>
          </a:p>
        </c:txPr>
        <c:crossAx val="156644864"/>
        <c:crosses val="autoZero"/>
        <c:auto val="1"/>
        <c:lblAlgn val="ctr"/>
        <c:lblOffset val="200"/>
        <c:noMultiLvlLbl val="0"/>
      </c:catAx>
      <c:valAx>
        <c:axId val="156644864"/>
        <c:scaling>
          <c:orientation val="minMax"/>
        </c:scaling>
        <c:delete val="1"/>
        <c:axPos val="l"/>
        <c:numFmt formatCode="0%" sourceLinked="1"/>
        <c:majorTickMark val="none"/>
        <c:minorTickMark val="none"/>
        <c:tickLblPos val="nextTo"/>
        <c:crossAx val="1566433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bg2">
              <a:lumMod val="25000"/>
            </a:schemeClr>
          </a:solidFill>
          <a:latin typeface="Arial" panose="020B0604020202020204" pitchFamily="34" charset="0"/>
          <a:cs typeface="Arial" panose="020B0604020202020204" pitchFamily="34" charset="0"/>
        </a:defRPr>
      </a:pPr>
      <a:endParaRPr lang="pt-B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85419734904271"/>
          <c:y val="5.7361553166557569E-2"/>
          <c:w val="0.8599463732605982"/>
          <c:h val="0.66793370307449806"/>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numRef>
              <c:f>Sheet1!$A$2:$A$13</c:f>
              <c:numCache>
                <c:formatCode>General</c:formatCode>
                <c:ptCount val="12"/>
                <c:pt idx="0">
                  <c:v>0</c:v>
                </c:pt>
                <c:pt idx="1">
                  <c:v>6</c:v>
                </c:pt>
                <c:pt idx="2">
                  <c:v>12</c:v>
                </c:pt>
                <c:pt idx="3">
                  <c:v>18</c:v>
                </c:pt>
                <c:pt idx="4">
                  <c:v>24</c:v>
                </c:pt>
                <c:pt idx="5">
                  <c:v>30</c:v>
                </c:pt>
                <c:pt idx="6">
                  <c:v>36</c:v>
                </c:pt>
                <c:pt idx="7">
                  <c:v>42</c:v>
                </c:pt>
                <c:pt idx="8">
                  <c:v>48</c:v>
                </c:pt>
                <c:pt idx="9">
                  <c:v>54</c:v>
                </c:pt>
                <c:pt idx="10">
                  <c:v>60</c:v>
                </c:pt>
                <c:pt idx="11">
                  <c:v>66</c:v>
                </c:pt>
              </c:numCache>
            </c:numRef>
          </c:cat>
          <c:val>
            <c:numRef>
              <c:f>Sheet1!$B$2:$B$13</c:f>
              <c:numCache>
                <c:formatCode>General</c:formatCode>
                <c:ptCount val="12"/>
                <c:pt idx="6">
                  <c:v>0</c:v>
                </c:pt>
              </c:numCache>
            </c:numRef>
          </c:val>
          <c:smooth val="0"/>
          <c:extLst>
            <c:ext xmlns:c16="http://schemas.microsoft.com/office/drawing/2014/chart" uri="{C3380CC4-5D6E-409C-BE32-E72D297353CC}">
              <c16:uniqueId val="{00000000-8CCC-4B59-8A50-08E3779B47A1}"/>
            </c:ext>
          </c:extLst>
        </c:ser>
        <c:dLbls>
          <c:showLegendKey val="0"/>
          <c:showVal val="0"/>
          <c:showCatName val="0"/>
          <c:showSerName val="0"/>
          <c:showPercent val="0"/>
          <c:showBubbleSize val="0"/>
        </c:dLbls>
        <c:smooth val="0"/>
        <c:axId val="170333312"/>
        <c:axId val="170335232"/>
      </c:lineChart>
      <c:catAx>
        <c:axId val="170333312"/>
        <c:scaling>
          <c:orientation val="minMax"/>
        </c:scaling>
        <c:delete val="0"/>
        <c:axPos val="b"/>
        <c:title>
          <c:tx>
            <c:rich>
              <a:bodyPr rot="0" vert="horz"/>
              <a:lstStyle/>
              <a:p>
                <a:pPr>
                  <a:defRPr b="0">
                    <a:latin typeface="+mn-lt"/>
                  </a:defRPr>
                </a:pPr>
                <a:r>
                  <a:rPr lang="en-US" b="0">
                    <a:latin typeface="+mn-lt"/>
                  </a:rPr>
                  <a:t>Tempo (meses)</a:t>
                </a:r>
              </a:p>
            </c:rich>
          </c:tx>
          <c:layout>
            <c:manualLayout>
              <c:xMode val="edge"/>
              <c:yMode val="edge"/>
              <c:x val="0.464127013479332"/>
              <c:y val="0.87111530442343565"/>
            </c:manualLayout>
          </c:layout>
          <c:overlay val="0"/>
          <c:spPr>
            <a:noFill/>
            <a:ln>
              <a:noFill/>
            </a:ln>
            <a:effectLst/>
          </c:spPr>
        </c:title>
        <c:numFmt formatCode="General" sourceLinked="1"/>
        <c:majorTickMark val="out"/>
        <c:minorTickMark val="none"/>
        <c:tickLblPos val="nextTo"/>
        <c:spPr>
          <a:noFill/>
          <a:ln w="9525" cap="flat" cmpd="sng" algn="ctr">
            <a:solidFill>
              <a:schemeClr val="bg1">
                <a:lumMod val="75000"/>
              </a:schemeClr>
            </a:solidFill>
            <a:round/>
          </a:ln>
          <a:effectLst/>
        </c:spPr>
        <c:txPr>
          <a:bodyPr rot="-60000000" vert="horz"/>
          <a:lstStyle/>
          <a:p>
            <a:pPr>
              <a:defRPr sz="1000">
                <a:latin typeface="+mn-lt"/>
              </a:defRPr>
            </a:pPr>
            <a:endParaRPr lang="pt-BR"/>
          </a:p>
        </c:txPr>
        <c:crossAx val="170335232"/>
        <c:crosses val="autoZero"/>
        <c:auto val="0"/>
        <c:lblAlgn val="ctr"/>
        <c:lblOffset val="100"/>
        <c:noMultiLvlLbl val="0"/>
      </c:catAx>
      <c:valAx>
        <c:axId val="170335232"/>
        <c:scaling>
          <c:orientation val="minMax"/>
          <c:max val="100"/>
        </c:scaling>
        <c:delete val="0"/>
        <c:axPos val="l"/>
        <c:title>
          <c:tx>
            <c:rich>
              <a:bodyPr rot="-5400000" vert="horz"/>
              <a:lstStyle/>
              <a:p>
                <a:pPr>
                  <a:defRPr b="0">
                    <a:latin typeface="+mn-lt"/>
                  </a:defRPr>
                </a:pPr>
                <a:r>
                  <a:rPr lang="en-US" b="0">
                    <a:latin typeface="+mn-lt"/>
                  </a:rPr>
                  <a:t>Sobrevida (%)</a:t>
                </a:r>
              </a:p>
            </c:rich>
          </c:tx>
          <c:layout>
            <c:manualLayout>
              <c:xMode val="edge"/>
              <c:yMode val="edge"/>
              <c:x val="1.5131458158595139E-2"/>
              <c:y val="0.20787723428347563"/>
            </c:manualLayout>
          </c:layout>
          <c:overlay val="0"/>
          <c:spPr>
            <a:noFill/>
            <a:ln>
              <a:noFill/>
            </a:ln>
            <a:effectLst/>
          </c:spPr>
        </c:title>
        <c:numFmt formatCode="General" sourceLinked="1"/>
        <c:majorTickMark val="out"/>
        <c:minorTickMark val="none"/>
        <c:tickLblPos val="nextTo"/>
        <c:spPr>
          <a:noFill/>
          <a:ln>
            <a:solidFill>
              <a:schemeClr val="bg1">
                <a:lumMod val="75000"/>
              </a:schemeClr>
            </a:solidFill>
          </a:ln>
          <a:effectLst/>
        </c:spPr>
        <c:txPr>
          <a:bodyPr rot="-60000000" vert="horz"/>
          <a:lstStyle/>
          <a:p>
            <a:pPr>
              <a:defRPr sz="1000">
                <a:latin typeface="+mn-lt"/>
              </a:defRPr>
            </a:pPr>
            <a:endParaRPr lang="pt-BR"/>
          </a:p>
        </c:txPr>
        <c:crossAx val="170333312"/>
        <c:crosses val="autoZero"/>
        <c:crossBetween val="midCat"/>
        <c:majorUnit val="20"/>
      </c:valAx>
      <c:spPr>
        <a:noFill/>
        <a:ln>
          <a:noFill/>
        </a:ln>
        <a:effectLst/>
      </c:spPr>
    </c:plotArea>
    <c:plotVisOnly val="1"/>
    <c:dispBlanksAs val="gap"/>
    <c:showDLblsOverMax val="0"/>
  </c:chart>
  <c:spPr>
    <a:noFill/>
    <a:ln>
      <a:noFill/>
    </a:ln>
    <a:effectLst/>
  </c:spPr>
  <c:txPr>
    <a:bodyPr/>
    <a:lstStyle/>
    <a:p>
      <a:pPr>
        <a:defRPr sz="1400" smtId="4294967295">
          <a:solidFill>
            <a:schemeClr val="tx1"/>
          </a:solidFill>
          <a:latin typeface="Arial" panose="020B0604020202020204" pitchFamily="34" charset="0"/>
          <a:cs typeface="Arial" panose="020B0604020202020204" pitchFamily="34" charset="0"/>
        </a:defRPr>
      </a:pPr>
      <a:endParaRPr lang="pt-B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10 mg</c:v>
                </c:pt>
              </c:strCache>
            </c:strRef>
          </c:tx>
          <c:spPr>
            <a:ln w="19050" cap="rnd">
              <a:noFill/>
              <a:round/>
            </a:ln>
            <a:effectLst/>
          </c:spPr>
          <c:marker>
            <c:symbol val="dash"/>
            <c:size val="30"/>
            <c:spPr>
              <a:solidFill>
                <a:schemeClr val="tx2"/>
              </a:solidFill>
              <a:ln w="9525">
                <a:noFill/>
              </a:ln>
              <a:effectLst/>
            </c:spPr>
          </c:marker>
          <c:cat>
            <c:strRef>
              <c:f>Sheet1!$A$2:$A$8</c:f>
              <c:strCache>
                <c:ptCount val="7"/>
                <c:pt idx="0">
                  <c:v>5 to 10</c:v>
                </c:pt>
                <c:pt idx="1">
                  <c:v>10 to 20</c:v>
                </c:pt>
                <c:pt idx="2">
                  <c:v>20 to 30</c:v>
                </c:pt>
                <c:pt idx="3">
                  <c:v>30 to 40</c:v>
                </c:pt>
                <c:pt idx="4">
                  <c:v>40 to 60</c:v>
                </c:pt>
                <c:pt idx="5">
                  <c:v>60 to 100</c:v>
                </c:pt>
                <c:pt idx="6">
                  <c:v>≥ 100</c:v>
                </c:pt>
              </c:strCache>
            </c:strRef>
          </c:cat>
          <c:val>
            <c:numRef>
              <c:f>Sheet1!$B$2:$B$8</c:f>
              <c:numCache>
                <c:formatCode>General</c:formatCode>
                <c:ptCount val="7"/>
                <c:pt idx="0">
                  <c:v>114</c:v>
                </c:pt>
                <c:pt idx="1">
                  <c:v>114</c:v>
                </c:pt>
                <c:pt idx="2">
                  <c:v>198</c:v>
                </c:pt>
                <c:pt idx="3">
                  <c:v>168</c:v>
                </c:pt>
                <c:pt idx="4">
                  <c:v>138</c:v>
                </c:pt>
                <c:pt idx="5">
                  <c:v>120</c:v>
                </c:pt>
                <c:pt idx="6">
                  <c:v>132</c:v>
                </c:pt>
              </c:numCache>
            </c:numRef>
          </c:val>
          <c:smooth val="0"/>
          <c:extLst>
            <c:ext xmlns:c16="http://schemas.microsoft.com/office/drawing/2014/chart" uri="{C3380CC4-5D6E-409C-BE32-E72D297353CC}">
              <c16:uniqueId val="{00000000-1782-460A-954A-05A4B7EED3F5}"/>
            </c:ext>
          </c:extLst>
        </c:ser>
        <c:ser>
          <c:idx val="1"/>
          <c:order val="1"/>
          <c:tx>
            <c:strRef>
              <c:f>Sheet1!$C$1</c:f>
              <c:strCache>
                <c:ptCount val="1"/>
                <c:pt idx="0">
                  <c:v>100 mg</c:v>
                </c:pt>
              </c:strCache>
            </c:strRef>
          </c:tx>
          <c:spPr>
            <a:ln w="19050" cap="rnd">
              <a:noFill/>
              <a:round/>
            </a:ln>
            <a:effectLst/>
          </c:spPr>
          <c:marker>
            <c:symbol val="dash"/>
            <c:size val="30"/>
            <c:spPr>
              <a:solidFill>
                <a:schemeClr val="bg2"/>
              </a:solidFill>
              <a:ln w="9525">
                <a:noFill/>
              </a:ln>
              <a:effectLst/>
            </c:spPr>
          </c:marker>
          <c:cat>
            <c:strRef>
              <c:f>Sheet1!$A$2:$A$8</c:f>
              <c:strCache>
                <c:ptCount val="7"/>
                <c:pt idx="0">
                  <c:v>5 to 10</c:v>
                </c:pt>
                <c:pt idx="1">
                  <c:v>10 to 20</c:v>
                </c:pt>
                <c:pt idx="2">
                  <c:v>20 to 30</c:v>
                </c:pt>
                <c:pt idx="3">
                  <c:v>30 to 40</c:v>
                </c:pt>
                <c:pt idx="4">
                  <c:v>40 to 60</c:v>
                </c:pt>
                <c:pt idx="5">
                  <c:v>60 to 100</c:v>
                </c:pt>
                <c:pt idx="6">
                  <c:v>≥ 100</c:v>
                </c:pt>
              </c:strCache>
            </c:strRef>
          </c:cat>
          <c:val>
            <c:numRef>
              <c:f>Sheet1!$C$2:$C$8</c:f>
              <c:numCache>
                <c:formatCode>General</c:formatCode>
                <c:ptCount val="7"/>
                <c:pt idx="0" formatCode="0.00">
                  <c:v>48</c:v>
                </c:pt>
                <c:pt idx="1">
                  <c:v>48</c:v>
                </c:pt>
                <c:pt idx="2">
                  <c:v>78</c:v>
                </c:pt>
                <c:pt idx="3">
                  <c:v>66</c:v>
                </c:pt>
                <c:pt idx="4">
                  <c:v>54</c:v>
                </c:pt>
                <c:pt idx="5">
                  <c:v>42</c:v>
                </c:pt>
                <c:pt idx="6">
                  <c:v>30</c:v>
                </c:pt>
              </c:numCache>
            </c:numRef>
          </c:val>
          <c:smooth val="0"/>
          <c:extLst>
            <c:ext xmlns:c16="http://schemas.microsoft.com/office/drawing/2014/chart" uri="{C3380CC4-5D6E-409C-BE32-E72D297353CC}">
              <c16:uniqueId val="{00000001-1782-460A-954A-05A4B7EED3F5}"/>
            </c:ext>
          </c:extLst>
        </c:ser>
        <c:dLbls>
          <c:showLegendKey val="0"/>
          <c:showVal val="0"/>
          <c:showCatName val="0"/>
          <c:showSerName val="0"/>
          <c:showPercent val="0"/>
          <c:showBubbleSize val="0"/>
        </c:dLbls>
        <c:marker val="1"/>
        <c:smooth val="0"/>
        <c:axId val="1837870224"/>
        <c:axId val="1041331264"/>
      </c:lineChart>
      <c:catAx>
        <c:axId val="1837870224"/>
        <c:scaling>
          <c:orientation val="minMax"/>
        </c:scaling>
        <c:delete val="1"/>
        <c:axPos val="b"/>
        <c:numFmt formatCode="General" sourceLinked="1"/>
        <c:majorTickMark val="none"/>
        <c:minorTickMark val="none"/>
        <c:tickLblPos val="nextTo"/>
        <c:crossAx val="1041331264"/>
        <c:crosses val="autoZero"/>
        <c:auto val="1"/>
        <c:lblAlgn val="ctr"/>
        <c:lblOffset val="100"/>
        <c:tickMarkSkip val="1"/>
        <c:noMultiLvlLbl val="0"/>
      </c:catAx>
      <c:valAx>
        <c:axId val="1041331264"/>
        <c:scaling>
          <c:orientation val="minMax"/>
          <c:max val="210"/>
        </c:scaling>
        <c:delete val="0"/>
        <c:axPos val="l"/>
        <c:majorGridlines>
          <c:spPr>
            <a:ln w="9525" cap="flat" cmpd="sng" algn="ctr">
              <a:solidFill>
                <a:schemeClr val="tx1">
                  <a:lumMod val="15000"/>
                  <a:lumOff val="85000"/>
                </a:schemeClr>
              </a:solidFill>
              <a:prstDash val="dash"/>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pt-BR"/>
          </a:p>
        </c:txPr>
        <c:crossAx val="1837870224"/>
        <c:crosses val="autoZero"/>
        <c:crossBetween val="between"/>
        <c:majorUnit val="3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userShapes r:id="rId4"/>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Number of patients</c:v>
                </c:pt>
              </c:strCache>
            </c:strRef>
          </c:tx>
          <c:spPr>
            <a:solidFill>
              <a:schemeClr val="tx2"/>
            </a:solidFill>
            <a:ln w="3175">
              <a:solidFill>
                <a:srgbClr val="E6E6E6"/>
              </a:solidFill>
            </a:ln>
            <a:effectLst>
              <a:outerShdw blurRad="50800" dist="38100" dir="5400000" algn="t" rotWithShape="0">
                <a:srgbClr val="9AAAC6">
                  <a:alpha val="40000"/>
                </a:srgbClr>
              </a:outerShdw>
            </a:effectLst>
          </c:spPr>
          <c:dPt>
            <c:idx val="0"/>
            <c:bubble3D val="0"/>
            <c:spPr>
              <a:gradFill>
                <a:gsLst>
                  <a:gs pos="0">
                    <a:schemeClr val="tx2"/>
                  </a:gs>
                  <a:gs pos="100000">
                    <a:schemeClr val="tx2">
                      <a:lumMod val="90000"/>
                      <a:lumOff val="10000"/>
                    </a:schemeClr>
                  </a:gs>
                </a:gsLst>
                <a:lin ang="7800000" scaled="0"/>
              </a:gradFill>
              <a:ln w="3175">
                <a:solidFill>
                  <a:srgbClr val="E6E6E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1-C438-4856-A180-5AAF20C0E6EA}"/>
              </c:ext>
            </c:extLst>
          </c:dPt>
          <c:dPt>
            <c:idx val="1"/>
            <c:bubble3D val="0"/>
            <c:spPr>
              <a:solidFill>
                <a:schemeClr val="tx2"/>
              </a:solidFill>
              <a:ln w="3175">
                <a:solidFill>
                  <a:srgbClr val="E6E6E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3-C438-4856-A180-5AAF20C0E6EA}"/>
              </c:ext>
            </c:extLst>
          </c:dPt>
          <c:dPt>
            <c:idx val="2"/>
            <c:bubble3D val="0"/>
            <c:spPr>
              <a:solidFill>
                <a:schemeClr val="tx2"/>
              </a:solidFill>
              <a:ln w="3175">
                <a:solidFill>
                  <a:srgbClr val="E6E6E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5-C438-4856-A180-5AAF20C0E6EA}"/>
              </c:ext>
            </c:extLst>
          </c:dPt>
          <c:dPt>
            <c:idx val="3"/>
            <c:bubble3D val="0"/>
            <c:spPr>
              <a:solidFill>
                <a:schemeClr val="tx2"/>
              </a:solidFill>
              <a:ln w="3175">
                <a:solidFill>
                  <a:srgbClr val="E6E6E6"/>
                </a:solid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7-C438-4856-A180-5AAF20C0E6EA}"/>
              </c:ext>
            </c:extLst>
          </c:dPt>
          <c:cat>
            <c:strRef>
              <c:f>Sheet1!$A$2:$A$3</c:f>
              <c:strCache>
                <c:ptCount val="2"/>
                <c:pt idx="0">
                  <c:v>Transfusion free</c:v>
                </c:pt>
                <c:pt idx="1">
                  <c:v>Remaining</c:v>
                </c:pt>
              </c:strCache>
            </c:strRef>
          </c:cat>
          <c:val>
            <c:numRef>
              <c:f>Sheet1!$B$2:$B$3</c:f>
              <c:numCache>
                <c:formatCode>General</c:formatCode>
                <c:ptCount val="2"/>
                <c:pt idx="0">
                  <c:v>8</c:v>
                </c:pt>
                <c:pt idx="1">
                  <c:v>0</c:v>
                </c:pt>
              </c:numCache>
            </c:numRef>
          </c:val>
          <c:extLst>
            <c:ext xmlns:c16="http://schemas.microsoft.com/office/drawing/2014/chart" uri="{C3380CC4-5D6E-409C-BE32-E72D297353CC}">
              <c16:uniqueId val="{00000008-C438-4856-A180-5AAF20C0E6E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Number of patients</c:v>
                </c:pt>
              </c:strCache>
            </c:strRef>
          </c:tx>
          <c:spPr>
            <a:solidFill>
              <a:schemeClr val="bg1"/>
            </a:solidFill>
            <a:ln>
              <a:noFill/>
            </a:ln>
            <a:effectLst>
              <a:outerShdw blurRad="50800" dist="38100" dir="5400000" algn="t" rotWithShape="0">
                <a:srgbClr val="9AAAC6">
                  <a:alpha val="40000"/>
                </a:srgbClr>
              </a:outerShdw>
            </a:effectLst>
          </c:spPr>
          <c:dPt>
            <c:idx val="0"/>
            <c:bubble3D val="0"/>
            <c:spPr>
              <a:solidFill>
                <a:schemeClr val="bg1"/>
              </a:solidFill>
              <a:ln w="19050">
                <a:no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1-CD8D-4E92-8730-FC960BB32884}"/>
              </c:ext>
            </c:extLst>
          </c:dPt>
          <c:dPt>
            <c:idx val="1"/>
            <c:bubble3D val="0"/>
            <c:spPr>
              <a:gradFill>
                <a:gsLst>
                  <a:gs pos="0">
                    <a:schemeClr val="bg2"/>
                  </a:gs>
                  <a:gs pos="100000">
                    <a:schemeClr val="bg2">
                      <a:lumMod val="75000"/>
                    </a:schemeClr>
                  </a:gs>
                </a:gsLst>
                <a:lin ang="7800000" scaled="0"/>
              </a:gradFill>
              <a:ln w="19050">
                <a:no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3-CD8D-4E92-8730-FC960BB32884}"/>
              </c:ext>
            </c:extLst>
          </c:dPt>
          <c:dPt>
            <c:idx val="2"/>
            <c:bubble3D val="0"/>
            <c:spPr>
              <a:solidFill>
                <a:schemeClr val="bg1"/>
              </a:solidFill>
              <a:ln w="19050">
                <a:no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5-CD8D-4E92-8730-FC960BB32884}"/>
              </c:ext>
            </c:extLst>
          </c:dPt>
          <c:dPt>
            <c:idx val="3"/>
            <c:bubble3D val="0"/>
            <c:spPr>
              <a:solidFill>
                <a:schemeClr val="bg1"/>
              </a:solidFill>
              <a:ln w="19050">
                <a:noFill/>
              </a:ln>
              <a:effectLst>
                <a:outerShdw blurRad="50800" dist="38100" dir="5400000" algn="t" rotWithShape="0">
                  <a:srgbClr val="9AAAC6">
                    <a:alpha val="40000"/>
                  </a:srgbClr>
                </a:outerShdw>
              </a:effectLst>
            </c:spPr>
            <c:extLst>
              <c:ext xmlns:c16="http://schemas.microsoft.com/office/drawing/2014/chart" uri="{C3380CC4-5D6E-409C-BE32-E72D297353CC}">
                <c16:uniqueId val="{00000007-CD8D-4E92-8730-FC960BB32884}"/>
              </c:ext>
            </c:extLst>
          </c:dPt>
          <c:cat>
            <c:strRef>
              <c:f>Sheet1!$A$2:$A$3</c:f>
              <c:strCache>
                <c:ptCount val="2"/>
                <c:pt idx="0">
                  <c:v>Transfusion-free</c:v>
                </c:pt>
                <c:pt idx="1">
                  <c:v>Remaining</c:v>
                </c:pt>
              </c:strCache>
            </c:strRef>
          </c:cat>
          <c:val>
            <c:numRef>
              <c:f>Sheet1!$B$2:$B$3</c:f>
              <c:numCache>
                <c:formatCode>General</c:formatCode>
                <c:ptCount val="2"/>
                <c:pt idx="0">
                  <c:v>2</c:v>
                </c:pt>
                <c:pt idx="1">
                  <c:v>2</c:v>
                </c:pt>
              </c:numCache>
            </c:numRef>
          </c:val>
          <c:extLst>
            <c:ext xmlns:c16="http://schemas.microsoft.com/office/drawing/2014/chart" uri="{C3380CC4-5D6E-409C-BE32-E72D297353CC}">
              <c16:uniqueId val="{00000008-CD8D-4E92-8730-FC960BB3288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91.png"/></Relationships>
</file>

<file path=ppt/drawings/drawing1.xml><?xml version="1.0" encoding="utf-8"?>
<c:userShapes xmlns:c="http://schemas.openxmlformats.org/drawingml/2006/chart">
  <cdr:relSizeAnchor xmlns:cdr="http://schemas.openxmlformats.org/drawingml/2006/chartDrawing">
    <cdr:from>
      <cdr:x>0.18457</cdr:x>
      <cdr:y>0</cdr:y>
    </cdr:from>
    <cdr:to>
      <cdr:x>0.18457</cdr:x>
      <cdr:y>0.98893</cdr:y>
    </cdr:to>
    <cdr:cxnSp macro="">
      <cdr:nvCxnSpPr>
        <cdr:cNvPr id="4" name="Straight Connector 3">
          <a:extLst xmlns:a="http://schemas.openxmlformats.org/drawingml/2006/main">
            <a:ext uri="{FF2B5EF4-FFF2-40B4-BE49-F238E27FC236}">
              <a16:creationId xmlns:a16="http://schemas.microsoft.com/office/drawing/2014/main" id="{2DF8CAF9-0377-47B9-A4F9-D5FF6AC3153E}"/>
            </a:ext>
          </a:extLst>
        </cdr:cNvPr>
        <cdr:cNvCxnSpPr/>
      </cdr:nvCxnSpPr>
      <cdr:spPr>
        <a:xfrm xmlns:a="http://schemas.openxmlformats.org/drawingml/2006/main">
          <a:off x="1569279" y="-1206500"/>
          <a:ext cx="0" cy="2895562"/>
        </a:xfrm>
        <a:prstGeom xmlns:a="http://schemas.openxmlformats.org/drawingml/2006/main" prst="line">
          <a:avLst/>
        </a:prstGeom>
        <a:ln xmlns:a="http://schemas.openxmlformats.org/drawingml/2006/main">
          <a:gradFill>
            <a:gsLst>
              <a:gs pos="0">
                <a:schemeClr val="accent1">
                  <a:lumMod val="5000"/>
                  <a:lumOff val="95000"/>
                </a:schemeClr>
              </a:gs>
              <a:gs pos="38000">
                <a:srgbClr val="002F6C"/>
              </a:gs>
              <a:gs pos="71000">
                <a:srgbClr val="002F6C"/>
              </a:gs>
              <a:gs pos="100000">
                <a:schemeClr val="bg1"/>
              </a:gs>
            </a:gsLst>
            <a:lin ang="5400000" scaled="1"/>
          </a:gra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0.319</cdr:x>
      <cdr:y>0</cdr:y>
    </cdr:from>
    <cdr:to>
      <cdr:x>0.319</cdr:x>
      <cdr:y>0.98893</cdr:y>
    </cdr:to>
    <cdr:cxnSp macro="">
      <cdr:nvCxnSpPr>
        <cdr:cNvPr id="7" name="Straight Connector 6">
          <a:extLst xmlns:a="http://schemas.openxmlformats.org/drawingml/2006/main">
            <a:ext uri="{FF2B5EF4-FFF2-40B4-BE49-F238E27FC236}">
              <a16:creationId xmlns:a16="http://schemas.microsoft.com/office/drawing/2014/main" id="{54C2AE1F-7739-4432-AADE-24B44E2EC691}"/>
            </a:ext>
          </a:extLst>
        </cdr:cNvPr>
        <cdr:cNvCxnSpPr/>
      </cdr:nvCxnSpPr>
      <cdr:spPr>
        <a:xfrm xmlns:a="http://schemas.openxmlformats.org/drawingml/2006/main">
          <a:off x="2712279" y="0"/>
          <a:ext cx="0" cy="2895562"/>
        </a:xfrm>
        <a:prstGeom xmlns:a="http://schemas.openxmlformats.org/drawingml/2006/main" prst="line">
          <a:avLst/>
        </a:prstGeom>
        <a:ln xmlns:a="http://schemas.openxmlformats.org/drawingml/2006/main">
          <a:gradFill>
            <a:gsLst>
              <a:gs pos="0">
                <a:schemeClr val="accent1">
                  <a:lumMod val="5000"/>
                  <a:lumOff val="95000"/>
                </a:schemeClr>
              </a:gs>
              <a:gs pos="38000">
                <a:srgbClr val="002F6C"/>
              </a:gs>
              <a:gs pos="71000">
                <a:srgbClr val="002F6C"/>
              </a:gs>
              <a:gs pos="100000">
                <a:schemeClr val="bg1"/>
              </a:gs>
            </a:gsLst>
            <a:lin ang="5400000" scaled="1"/>
          </a:gra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0.45642</cdr:x>
      <cdr:y>0</cdr:y>
    </cdr:from>
    <cdr:to>
      <cdr:x>0.45642</cdr:x>
      <cdr:y>0.98893</cdr:y>
    </cdr:to>
    <cdr:cxnSp macro="">
      <cdr:nvCxnSpPr>
        <cdr:cNvPr id="8" name="Straight Connector 7">
          <a:extLst xmlns:a="http://schemas.openxmlformats.org/drawingml/2006/main">
            <a:ext uri="{FF2B5EF4-FFF2-40B4-BE49-F238E27FC236}">
              <a16:creationId xmlns:a16="http://schemas.microsoft.com/office/drawing/2014/main" id="{F2A46C6A-25B0-4DCF-8781-30FB28AD466B}"/>
            </a:ext>
          </a:extLst>
        </cdr:cNvPr>
        <cdr:cNvCxnSpPr/>
      </cdr:nvCxnSpPr>
      <cdr:spPr>
        <a:xfrm xmlns:a="http://schemas.openxmlformats.org/drawingml/2006/main">
          <a:off x="3880679" y="0"/>
          <a:ext cx="0" cy="2895562"/>
        </a:xfrm>
        <a:prstGeom xmlns:a="http://schemas.openxmlformats.org/drawingml/2006/main" prst="line">
          <a:avLst/>
        </a:prstGeom>
        <a:ln xmlns:a="http://schemas.openxmlformats.org/drawingml/2006/main">
          <a:gradFill>
            <a:gsLst>
              <a:gs pos="0">
                <a:schemeClr val="accent1">
                  <a:lumMod val="5000"/>
                  <a:lumOff val="95000"/>
                </a:schemeClr>
              </a:gs>
              <a:gs pos="38000">
                <a:srgbClr val="002F6C"/>
              </a:gs>
              <a:gs pos="71000">
                <a:srgbClr val="002F6C"/>
              </a:gs>
              <a:gs pos="100000">
                <a:schemeClr val="bg1"/>
              </a:gs>
            </a:gsLst>
            <a:lin ang="5400000" scaled="1"/>
          </a:gra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0.59085</cdr:x>
      <cdr:y>0</cdr:y>
    </cdr:from>
    <cdr:to>
      <cdr:x>0.59085</cdr:x>
      <cdr:y>0.98893</cdr:y>
    </cdr:to>
    <cdr:cxnSp macro="">
      <cdr:nvCxnSpPr>
        <cdr:cNvPr id="9" name="Straight Connector 8">
          <a:extLst xmlns:a="http://schemas.openxmlformats.org/drawingml/2006/main">
            <a:ext uri="{FF2B5EF4-FFF2-40B4-BE49-F238E27FC236}">
              <a16:creationId xmlns:a16="http://schemas.microsoft.com/office/drawing/2014/main" id="{582134F2-4357-4B52-90B5-4D3685A54A34}"/>
            </a:ext>
          </a:extLst>
        </cdr:cNvPr>
        <cdr:cNvCxnSpPr/>
      </cdr:nvCxnSpPr>
      <cdr:spPr>
        <a:xfrm xmlns:a="http://schemas.openxmlformats.org/drawingml/2006/main">
          <a:off x="5023679" y="0"/>
          <a:ext cx="0" cy="2895562"/>
        </a:xfrm>
        <a:prstGeom xmlns:a="http://schemas.openxmlformats.org/drawingml/2006/main" prst="line">
          <a:avLst/>
        </a:prstGeom>
        <a:ln xmlns:a="http://schemas.openxmlformats.org/drawingml/2006/main">
          <a:gradFill>
            <a:gsLst>
              <a:gs pos="0">
                <a:schemeClr val="accent1">
                  <a:lumMod val="5000"/>
                  <a:lumOff val="95000"/>
                </a:schemeClr>
              </a:gs>
              <a:gs pos="38000">
                <a:srgbClr val="002F6C"/>
              </a:gs>
              <a:gs pos="71000">
                <a:srgbClr val="002F6C"/>
              </a:gs>
              <a:gs pos="100000">
                <a:schemeClr val="bg1"/>
              </a:gs>
            </a:gsLst>
            <a:lin ang="5400000" scaled="1"/>
          </a:gra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0.71483</cdr:x>
      <cdr:y>0</cdr:y>
    </cdr:from>
    <cdr:to>
      <cdr:x>0.71483</cdr:x>
      <cdr:y>0.98893</cdr:y>
    </cdr:to>
    <cdr:cxnSp macro="">
      <cdr:nvCxnSpPr>
        <cdr:cNvPr id="10" name="Straight Connector 9">
          <a:extLst xmlns:a="http://schemas.openxmlformats.org/drawingml/2006/main">
            <a:ext uri="{FF2B5EF4-FFF2-40B4-BE49-F238E27FC236}">
              <a16:creationId xmlns:a16="http://schemas.microsoft.com/office/drawing/2014/main" id="{494F0FB0-4C24-435B-B6D4-F1AB972B00F0}"/>
            </a:ext>
          </a:extLst>
        </cdr:cNvPr>
        <cdr:cNvCxnSpPr/>
      </cdr:nvCxnSpPr>
      <cdr:spPr>
        <a:xfrm xmlns:a="http://schemas.openxmlformats.org/drawingml/2006/main">
          <a:off x="6077779" y="0"/>
          <a:ext cx="0" cy="2895562"/>
        </a:xfrm>
        <a:prstGeom xmlns:a="http://schemas.openxmlformats.org/drawingml/2006/main" prst="line">
          <a:avLst/>
        </a:prstGeom>
        <a:ln xmlns:a="http://schemas.openxmlformats.org/drawingml/2006/main">
          <a:gradFill>
            <a:gsLst>
              <a:gs pos="0">
                <a:schemeClr val="accent1">
                  <a:lumMod val="5000"/>
                  <a:lumOff val="95000"/>
                </a:schemeClr>
              </a:gs>
              <a:gs pos="38000">
                <a:srgbClr val="002F6C"/>
              </a:gs>
              <a:gs pos="71000">
                <a:srgbClr val="002F6C"/>
              </a:gs>
              <a:gs pos="100000">
                <a:schemeClr val="bg1"/>
              </a:gs>
            </a:gsLst>
            <a:lin ang="5400000" scaled="1"/>
          </a:gra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0.84478</cdr:x>
      <cdr:y>0</cdr:y>
    </cdr:from>
    <cdr:to>
      <cdr:x>0.84478</cdr:x>
      <cdr:y>0.98893</cdr:y>
    </cdr:to>
    <cdr:cxnSp macro="">
      <cdr:nvCxnSpPr>
        <cdr:cNvPr id="11" name="Straight Connector 10">
          <a:extLst xmlns:a="http://schemas.openxmlformats.org/drawingml/2006/main">
            <a:ext uri="{FF2B5EF4-FFF2-40B4-BE49-F238E27FC236}">
              <a16:creationId xmlns:a16="http://schemas.microsoft.com/office/drawing/2014/main" id="{F3F89FB8-6212-45FB-B8E9-50ECC7B98074}"/>
            </a:ext>
          </a:extLst>
        </cdr:cNvPr>
        <cdr:cNvCxnSpPr/>
      </cdr:nvCxnSpPr>
      <cdr:spPr>
        <a:xfrm xmlns:a="http://schemas.openxmlformats.org/drawingml/2006/main">
          <a:off x="7182679" y="0"/>
          <a:ext cx="0" cy="2895562"/>
        </a:xfrm>
        <a:prstGeom xmlns:a="http://schemas.openxmlformats.org/drawingml/2006/main" prst="line">
          <a:avLst/>
        </a:prstGeom>
        <a:ln xmlns:a="http://schemas.openxmlformats.org/drawingml/2006/main">
          <a:gradFill>
            <a:gsLst>
              <a:gs pos="0">
                <a:schemeClr val="accent1">
                  <a:lumMod val="5000"/>
                  <a:lumOff val="95000"/>
                </a:schemeClr>
              </a:gs>
              <a:gs pos="38000">
                <a:srgbClr val="002F6C"/>
              </a:gs>
              <a:gs pos="71000">
                <a:srgbClr val="002F6C"/>
              </a:gs>
              <a:gs pos="100000">
                <a:schemeClr val="bg1"/>
              </a:gs>
            </a:gsLst>
            <a:lin ang="5400000" scaled="1"/>
          </a:gra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1"/>
            <a:ext cx="2971800" cy="2032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8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1"/>
            <a:ext cx="2971800" cy="203200"/>
          </a:xfrm>
          <a:prstGeom prst="rect">
            <a:avLst/>
          </a:prstGeom>
          <a:noFill/>
          <a:ln>
            <a:noFill/>
          </a:ln>
        </p:spPr>
        <p:txBody>
          <a:bodyPr anchorCtr="0" anchor="t" bIns="45700" lIns="91425" spcFirstLastPara="1" rIns="91425" wrap="square" tIns="45700">
            <a:noAutofit/>
          </a:bodyPr>
          <a:lstStyle>
            <a:lvl1pPr lvl="0" marR="0" rtl="0" algn="r">
              <a:spcBef>
                <a:spcPts val="0"/>
              </a:spcBef>
              <a:spcAft>
                <a:spcPts val="0"/>
              </a:spcAft>
              <a:buSzPts val="1400"/>
              <a:buNone/>
              <a:defRPr b="0" i="0" sz="8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lvl1pPr indent="-228600" lvl="0" marL="457200" marR="0" rtl="0" algn="l">
              <a:spcBef>
                <a:spcPts val="0"/>
              </a:spcBef>
              <a:spcAft>
                <a:spcPts val="0"/>
              </a:spcAft>
              <a:buClr>
                <a:schemeClr val="dk1"/>
              </a:buClr>
              <a:buSzPts val="1000"/>
              <a:buFont typeface="Arial"/>
              <a:buNone/>
              <a:defRPr b="0" i="0" sz="1000" u="none" cap="none" strike="noStrike">
                <a:solidFill>
                  <a:schemeClr val="dk1"/>
                </a:solidFill>
                <a:latin typeface="Calibri"/>
                <a:ea typeface="Calibri"/>
                <a:cs typeface="Calibri"/>
                <a:sym typeface="Calibri"/>
              </a:defRPr>
            </a:lvl1pPr>
            <a:lvl2pPr indent="-292100" lvl="1" marL="914400" marR="0" rtl="0" algn="l">
              <a:spcBef>
                <a:spcPts val="200"/>
              </a:spcBef>
              <a:spcAft>
                <a:spcPts val="0"/>
              </a:spcAft>
              <a:buClr>
                <a:schemeClr val="dk1"/>
              </a:buClr>
              <a:buSzPts val="1000"/>
              <a:buFont typeface="Arial"/>
              <a:buChar char="•"/>
              <a:defRPr b="0" i="0" sz="1000" u="none" cap="none" strike="noStrike">
                <a:solidFill>
                  <a:schemeClr val="dk1"/>
                </a:solidFill>
                <a:latin typeface="Calibri"/>
                <a:ea typeface="Calibri"/>
                <a:cs typeface="Calibri"/>
                <a:sym typeface="Calibri"/>
              </a:defRPr>
            </a:lvl2pPr>
            <a:lvl3pPr indent="-292100" lvl="2" marL="1371600" marR="0" rtl="0" algn="l">
              <a:spcBef>
                <a:spcPts val="200"/>
              </a:spcBef>
              <a:spcAft>
                <a:spcPts val="0"/>
              </a:spcAft>
              <a:buClr>
                <a:schemeClr val="dk1"/>
              </a:buClr>
              <a:buSzPts val="1000"/>
              <a:buFont typeface="Arial"/>
              <a:buChar char="•"/>
              <a:defRPr b="0" i="0" sz="1000" u="none" cap="none" strike="noStrike">
                <a:solidFill>
                  <a:schemeClr val="dk1"/>
                </a:solidFill>
                <a:latin typeface="Calibri"/>
                <a:ea typeface="Calibri"/>
                <a:cs typeface="Calibri"/>
                <a:sym typeface="Calibri"/>
              </a:defRPr>
            </a:lvl3pPr>
            <a:lvl4pPr indent="-292100" lvl="3" marL="1828800" marR="0" rtl="0" algn="l">
              <a:spcBef>
                <a:spcPts val="200"/>
              </a:spcBef>
              <a:spcAft>
                <a:spcPts val="0"/>
              </a:spcAft>
              <a:buClr>
                <a:schemeClr val="dk1"/>
              </a:buClr>
              <a:buSzPts val="1000"/>
              <a:buFont typeface="Arial"/>
              <a:buChar char="•"/>
              <a:defRPr b="0" i="0" sz="1000" u="none" cap="none" strike="noStrike">
                <a:solidFill>
                  <a:schemeClr val="dk1"/>
                </a:solidFill>
                <a:latin typeface="Calibri"/>
                <a:ea typeface="Calibri"/>
                <a:cs typeface="Calibri"/>
                <a:sym typeface="Calibri"/>
              </a:defRPr>
            </a:lvl4pPr>
            <a:lvl5pPr indent="-292100" lvl="4" marL="2286000" marR="0" rtl="0" algn="l">
              <a:spcBef>
                <a:spcPts val="200"/>
              </a:spcBef>
              <a:spcAft>
                <a:spcPts val="0"/>
              </a:spcAft>
              <a:buClr>
                <a:schemeClr val="dk1"/>
              </a:buClr>
              <a:buSzPts val="1000"/>
              <a:buFont typeface="Arial"/>
              <a:buChar char="•"/>
              <a:defRPr b="0" i="0" sz="1000" u="none" cap="none" strike="noStrike">
                <a:solidFill>
                  <a:schemeClr val="dk1"/>
                </a:solidFill>
                <a:latin typeface="Calibri"/>
                <a:ea typeface="Calibri"/>
                <a:cs typeface="Calibri"/>
                <a:sym typeface="Calibri"/>
              </a:defRPr>
            </a:lvl5pPr>
            <a:lvl6pPr indent="-228600" lvl="5" marL="2743200" marR="0" rtl="0" algn="l">
              <a:spcBef>
                <a:spcPts val="200"/>
              </a:spcBef>
              <a:spcAft>
                <a:spcPts val="0"/>
              </a:spcAft>
              <a:buSzPts val="1400"/>
              <a:buNone/>
              <a:defRPr b="0" i="0" sz="1200" u="none" cap="none" strike="noStrike">
                <a:solidFill>
                  <a:schemeClr val="dk1"/>
                </a:solidFill>
                <a:latin typeface="Calibri"/>
                <a:ea typeface="Calibri"/>
                <a:cs typeface="Calibri"/>
                <a:sym typeface="Calibri"/>
              </a:defRPr>
            </a:lvl6pPr>
            <a:lvl7pPr indent="-228600" lvl="6" marL="3200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7pPr>
            <a:lvl8pPr indent="-228600" lvl="7" marL="3657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8pPr>
            <a:lvl9pPr indent="-228600" lvl="8" marL="4114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969829"/>
            <a:ext cx="2971800" cy="174171"/>
          </a:xfrm>
          <a:prstGeom prst="rect">
            <a:avLst/>
          </a:prstGeom>
          <a:noFill/>
          <a:ln>
            <a:noFill/>
          </a:ln>
        </p:spPr>
        <p:txBody>
          <a:bodyPr anchorCtr="0" anchor="b" bIns="45700" lIns="91425" spcFirstLastPara="1" rIns="91425" wrap="square" tIns="45700">
            <a:noAutofit/>
          </a:bodyPr>
          <a:lstStyle>
            <a:lvl1pPr lvl="0" marR="0" rtl="0" algn="l">
              <a:spcBef>
                <a:spcPts val="0"/>
              </a:spcBef>
              <a:spcAft>
                <a:spcPts val="0"/>
              </a:spcAft>
              <a:buSzPts val="1400"/>
              <a:buNone/>
              <a:defRPr b="0" i="0" sz="8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pt-BR" sz="800" u="none" cap="none" strike="noStrike">
                <a:solidFill>
                  <a:schemeClr val="dk1"/>
                </a:solidFill>
                <a:latin typeface="Calibri"/>
                <a:ea typeface="Calibri"/>
                <a:cs typeface="Calibri"/>
                <a:sym typeface="Calibri"/>
              </a:rPr>
              <a:t>‹#›</a:t>
            </a:fld>
            <a:endParaRPr b="0" i="0" sz="8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 name="Shape 92"/>
        <p:cNvGrpSpPr/>
        <p:nvPr/>
      </p:nvGrpSpPr>
      <p:grpSpPr>
        <a:xfrm>
          <a:off x="0" y="0"/>
          <a:ext cx="0" cy="0"/>
          <a:chOff x="0" y="0"/>
          <a:chExt cx="0" cy="0"/>
        </a:xfrm>
      </p:grpSpPr>
      <p:sp>
        <p:nvSpPr>
          <p:cNvPr id="93" name="Google Shape;93;p1: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94" name="Google Shape;94;p1: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1" name="Shape 641"/>
        <p:cNvGrpSpPr/>
        <p:nvPr/>
      </p:nvGrpSpPr>
      <p:grpSpPr>
        <a:xfrm>
          <a:off x="0" y="0"/>
          <a:ext cx="0" cy="0"/>
          <a:chOff x="0" y="0"/>
          <a:chExt cx="0" cy="0"/>
        </a:xfrm>
      </p:grpSpPr>
      <p:sp>
        <p:nvSpPr>
          <p:cNvPr id="642" name="Google Shape;642;p1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43" name="Google Shape;643;p1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Nafa K, Mason PJ, Hillmen P, Luzzatto L, Bessler M. Mutations in the PIG-A gene causing paroxysmal nocturnal hemoglobinuria are mainly of the frameshift type. Blood. 1995 Dec 15;86(12):4650-5</a:t>
            </a:r>
            <a:endParaRPr/>
          </a:p>
          <a:p>
            <a:pPr indent="-218290" lvl="0" marL="218290" rtl="0" algn="l">
              <a:spcBef>
                <a:spcPts val="200"/>
              </a:spcBef>
              <a:spcAft>
                <a:spcPts val="0"/>
              </a:spcAft>
              <a:buClr>
                <a:schemeClr val="dk1"/>
              </a:buClr>
              <a:buSzPts val="1000"/>
              <a:buFont typeface="Calibri"/>
              <a:buAutoNum type="arabicPeriod"/>
            </a:pPr>
            <a:r>
              <a:rPr lang="pt-BR" sz="1000"/>
              <a:t>Araten DJ, Luzzatto L. The mutation rate in PIG-A is normal in patients with paroxysmal nocturnal hemoglobinuria (PNH). Blood. 2006 Jul 15;108(2):734-6.</a:t>
            </a:r>
            <a:endParaRPr/>
          </a:p>
          <a:p>
            <a:pPr indent="-218290" lvl="0" marL="218290" rtl="0" algn="l">
              <a:spcBef>
                <a:spcPts val="200"/>
              </a:spcBef>
              <a:spcAft>
                <a:spcPts val="0"/>
              </a:spcAft>
              <a:buClr>
                <a:schemeClr val="dk1"/>
              </a:buClr>
              <a:buSzPts val="1000"/>
              <a:buFont typeface="Calibri"/>
              <a:buAutoNum type="arabicPeriod"/>
            </a:pPr>
            <a:r>
              <a:rPr lang="pt-BR" sz="1000"/>
              <a:t>Hill A, DeZern AE, Kinoshita T, Brodsky RA. Paroxysmal nocturnal haemoglobinuria. Nat Rev Dis Primers. 2017 May 18;3:17028.</a:t>
            </a:r>
            <a:endParaRPr/>
          </a:p>
          <a:p>
            <a:pPr indent="-218290" lvl="0" marL="218290" rtl="0" algn="l">
              <a:spcBef>
                <a:spcPts val="200"/>
              </a:spcBef>
              <a:spcAft>
                <a:spcPts val="0"/>
              </a:spcAft>
              <a:buClr>
                <a:schemeClr val="dk1"/>
              </a:buClr>
              <a:buSzPts val="1000"/>
              <a:buFont typeface="Calibri"/>
              <a:buAutoNum type="arabicPeriod"/>
            </a:pPr>
            <a:r>
              <a:rPr lang="pt-BR" sz="1000"/>
              <a:t>Alexion. Testing for PNH: Ethiology &amp; Morbidities. Available at: http://www.testingforpnh.com/#. Accessed 6th March 2019.</a:t>
            </a:r>
            <a:endParaRPr/>
          </a:p>
          <a:p>
            <a:pPr indent="-218290" lvl="0" marL="218290" rtl="0" algn="l">
              <a:spcBef>
                <a:spcPts val="200"/>
              </a:spcBef>
              <a:spcAft>
                <a:spcPts val="0"/>
              </a:spcAft>
              <a:buClr>
                <a:schemeClr val="dk1"/>
              </a:buClr>
              <a:buSzPts val="1000"/>
              <a:buFont typeface="Calibri"/>
              <a:buAutoNum type="arabicPeriod"/>
            </a:pPr>
            <a:r>
              <a:rPr lang="pt-BR" sz="1000"/>
              <a:t>Sahin F, Ozkan MC, Mete NG, Yilmaz M, Oruc N, Gurgun A, et al. Multidisciplinary clinical management of paroxysmal nocturnal hemoglobinuria. Am J Blood Res. 2015;5(1):1-9.</a:t>
            </a:r>
            <a:endParaRPr/>
          </a:p>
          <a:p>
            <a:pPr indent="-218290" lvl="0" marL="218290" rtl="0" algn="l">
              <a:spcBef>
                <a:spcPts val="200"/>
              </a:spcBef>
              <a:spcAft>
                <a:spcPts val="0"/>
              </a:spcAft>
              <a:buClr>
                <a:schemeClr val="dk1"/>
              </a:buClr>
              <a:buSzPts val="1000"/>
              <a:buFont typeface="Calibri"/>
              <a:buAutoNum type="arabicPeriod"/>
            </a:pPr>
            <a:r>
              <a:rPr lang="pt-BR" sz="1000"/>
              <a:t>Genetics Home Reference: NIH; U.S. National Library of Medicine. PIGA gene. Last reviewed: May 2007. Available at: https://ghr.nlm.nih.gov/gene/PIGA#location. Accessed 6th March 2019.</a:t>
            </a:r>
            <a:endParaRPr/>
          </a:p>
          <a:p>
            <a:pPr indent="-218290" lvl="0" marL="218290" rtl="0" algn="l">
              <a:spcBef>
                <a:spcPts val="200"/>
              </a:spcBef>
              <a:spcAft>
                <a:spcPts val="0"/>
              </a:spcAft>
              <a:buClr>
                <a:schemeClr val="dk1"/>
              </a:buClr>
              <a:buSzPts val="1000"/>
              <a:buFont typeface="Calibri"/>
              <a:buAutoNum type="arabicPeriod"/>
            </a:pPr>
            <a:r>
              <a:rPr lang="pt-BR" sz="1000"/>
              <a:t>Kinoshita T. Paroxysmal nocturnal hemoglobinuria. eLS. John Wiley &amp; Sons Ltd. 2012.</a:t>
            </a:r>
            <a:endParaRPr/>
          </a:p>
          <a:p>
            <a:pPr indent="-218290" lvl="0" marL="218290" rtl="0" algn="l">
              <a:spcBef>
                <a:spcPts val="200"/>
              </a:spcBef>
              <a:spcAft>
                <a:spcPts val="0"/>
              </a:spcAft>
              <a:buClr>
                <a:schemeClr val="dk1"/>
              </a:buClr>
              <a:buSzPts val="1000"/>
              <a:buFont typeface="Calibri"/>
              <a:buAutoNum type="arabicPeriod"/>
            </a:pPr>
            <a:r>
              <a:rPr lang="pt-BR" sz="1000"/>
              <a:t>Nature Collection. Hemolytic processes in paroxysmal nocturnal hemoglobinuria and its treatment: intravascular and extravascular hemolysis. Published: 31st March. Available at: https://www.nature.com/collections/fichcejehg/video. Bone Marrow Transplantation.</a:t>
            </a:r>
            <a:endParaRPr/>
          </a:p>
          <a:p>
            <a:pPr indent="-218290" lvl="0" marL="218290" rtl="0" algn="l">
              <a:spcBef>
                <a:spcPts val="200"/>
              </a:spcBef>
              <a:spcAft>
                <a:spcPts val="0"/>
              </a:spcAft>
              <a:buClr>
                <a:schemeClr val="dk1"/>
              </a:buClr>
              <a:buSzPts val="1000"/>
              <a:buFont typeface="Calibri"/>
              <a:buAutoNum type="arabicPeriod"/>
            </a:pPr>
            <a:r>
              <a:rPr lang="pt-BR" sz="1000"/>
              <a:t>ScienceDirect Topics. Decay Accelerating Factor - An overview. Available at: https://www.sciencedirect.com/topics/neuroscience/decay-accelerating-factor. Accessed: 02nd June 2019.</a:t>
            </a:r>
            <a:endParaRPr/>
          </a:p>
          <a:p>
            <a:pPr indent="-218290" lvl="0" marL="218290" rtl="0" algn="l">
              <a:spcBef>
                <a:spcPts val="200"/>
              </a:spcBef>
              <a:spcAft>
                <a:spcPts val="0"/>
              </a:spcAft>
              <a:buClr>
                <a:schemeClr val="dk1"/>
              </a:buClr>
              <a:buSzPts val="1000"/>
              <a:buFont typeface="Calibri"/>
              <a:buAutoNum type="arabicPeriod"/>
            </a:pPr>
            <a:r>
              <a:rPr lang="pt-BR" sz="1000"/>
              <a:t>ScienceDirect Topics. CD59 - An overview. Available at: https://www.sciencedirect.com/topics/immunology-and-microbiology/cd59. Accessed: 02nd June 2019.</a:t>
            </a:r>
            <a:endParaRPr/>
          </a:p>
        </p:txBody>
      </p:sp>
      <p:sp>
        <p:nvSpPr>
          <p:cNvPr id="644" name="Google Shape;644;p1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0" name="Shape 5370"/>
        <p:cNvGrpSpPr/>
        <p:nvPr/>
      </p:nvGrpSpPr>
      <p:grpSpPr>
        <a:xfrm>
          <a:off x="0" y="0"/>
          <a:ext cx="0" cy="0"/>
          <a:chOff x="0" y="0"/>
          <a:chExt cx="0" cy="0"/>
        </a:xfrm>
      </p:grpSpPr>
      <p:sp>
        <p:nvSpPr>
          <p:cNvPr id="5371" name="Google Shape;5371;p10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372" name="Google Shape;5372;p10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000"/>
              <a:buFont typeface="Arial"/>
              <a:buNone/>
            </a:pPr>
            <a:r>
              <a:rPr lang="pt-BR"/>
              <a:t>Review slide as stated</a:t>
            </a:r>
            <a:endParaRPr/>
          </a:p>
          <a:p>
            <a:pPr indent="0" lvl="0" marL="0" rtl="0" algn="l">
              <a:spcBef>
                <a:spcPts val="200"/>
              </a:spcBef>
              <a:spcAft>
                <a:spcPts val="0"/>
              </a:spcAft>
              <a:buClr>
                <a:schemeClr val="dk1"/>
              </a:buClr>
              <a:buSzPts val="1000"/>
              <a:buNone/>
            </a:pPr>
            <a:r>
              <a:t/>
            </a:r>
            <a:endParaRPr/>
          </a:p>
        </p:txBody>
      </p:sp>
      <p:sp>
        <p:nvSpPr>
          <p:cNvPr id="5373" name="Google Shape;5373;p10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95" name="Shape 5395"/>
        <p:cNvGrpSpPr/>
        <p:nvPr/>
      </p:nvGrpSpPr>
      <p:grpSpPr>
        <a:xfrm>
          <a:off x="0" y="0"/>
          <a:ext cx="0" cy="0"/>
          <a:chOff x="0" y="0"/>
          <a:chExt cx="0" cy="0"/>
        </a:xfrm>
      </p:grpSpPr>
      <p:sp>
        <p:nvSpPr>
          <p:cNvPr id="5396" name="Google Shape;5396;p10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397" name="Google Shape;5397;p10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000"/>
              <a:buFont typeface="Arial"/>
              <a:buNone/>
            </a:pPr>
            <a:r>
              <a:rPr lang="pt-BR"/>
              <a:t>Review slide as stated</a:t>
            </a:r>
            <a:endParaRPr/>
          </a:p>
          <a:p>
            <a:pPr indent="0" lvl="0" marL="0" rtl="0" algn="l">
              <a:spcBef>
                <a:spcPts val="200"/>
              </a:spcBef>
              <a:spcAft>
                <a:spcPts val="0"/>
              </a:spcAft>
              <a:buClr>
                <a:schemeClr val="dk1"/>
              </a:buClr>
              <a:buSzPts val="1000"/>
              <a:buNone/>
            </a:pPr>
            <a:r>
              <a:t/>
            </a:r>
            <a:endParaRPr/>
          </a:p>
        </p:txBody>
      </p:sp>
      <p:sp>
        <p:nvSpPr>
          <p:cNvPr id="5398" name="Google Shape;5398;p10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23" name="Shape 5423"/>
        <p:cNvGrpSpPr/>
        <p:nvPr/>
      </p:nvGrpSpPr>
      <p:grpSpPr>
        <a:xfrm>
          <a:off x="0" y="0"/>
          <a:ext cx="0" cy="0"/>
          <a:chOff x="0" y="0"/>
          <a:chExt cx="0" cy="0"/>
        </a:xfrm>
      </p:grpSpPr>
      <p:sp>
        <p:nvSpPr>
          <p:cNvPr id="5424" name="Google Shape;5424;p10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425" name="Google Shape;5425;p10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000"/>
              <a:buFont typeface="Arial"/>
              <a:buNone/>
            </a:pPr>
            <a:r>
              <a:rPr lang="pt-BR"/>
              <a:t>Review slide as stated</a:t>
            </a:r>
            <a:endParaRPr/>
          </a:p>
          <a:p>
            <a:pPr indent="0" lvl="0" marL="0" rtl="0" algn="l">
              <a:spcBef>
                <a:spcPts val="200"/>
              </a:spcBef>
              <a:spcAft>
                <a:spcPts val="0"/>
              </a:spcAft>
              <a:buClr>
                <a:schemeClr val="dk1"/>
              </a:buClr>
              <a:buSzPts val="1000"/>
              <a:buNone/>
            </a:pPr>
            <a:r>
              <a:t/>
            </a:r>
            <a:endParaRPr/>
          </a:p>
        </p:txBody>
      </p:sp>
      <p:sp>
        <p:nvSpPr>
          <p:cNvPr id="5426" name="Google Shape;5426;p10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2" name="Shape 5442"/>
        <p:cNvGrpSpPr/>
        <p:nvPr/>
      </p:nvGrpSpPr>
      <p:grpSpPr>
        <a:xfrm>
          <a:off x="0" y="0"/>
          <a:ext cx="0" cy="0"/>
          <a:chOff x="0" y="0"/>
          <a:chExt cx="0" cy="0"/>
        </a:xfrm>
      </p:grpSpPr>
      <p:sp>
        <p:nvSpPr>
          <p:cNvPr id="5443" name="Google Shape;5443;p10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444" name="Google Shape;5444;p10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000"/>
              <a:buFont typeface="Arial"/>
              <a:buNone/>
            </a:pPr>
            <a:r>
              <a:rPr lang="pt-BR"/>
              <a:t>Review slide as stated.</a:t>
            </a:r>
            <a:endParaRPr/>
          </a:p>
          <a:p>
            <a:pPr indent="0" lvl="0" marL="0" rtl="0" algn="l">
              <a:spcBef>
                <a:spcPts val="200"/>
              </a:spcBef>
              <a:spcAft>
                <a:spcPts val="0"/>
              </a:spcAft>
              <a:buClr>
                <a:schemeClr val="dk1"/>
              </a:buClr>
              <a:buSzPts val="1000"/>
              <a:buNone/>
            </a:pPr>
            <a:r>
              <a:t/>
            </a:r>
            <a:endParaRPr/>
          </a:p>
        </p:txBody>
      </p:sp>
      <p:sp>
        <p:nvSpPr>
          <p:cNvPr id="5445" name="Google Shape;5445;p10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1" name="Shape 5501"/>
        <p:cNvGrpSpPr/>
        <p:nvPr/>
      </p:nvGrpSpPr>
      <p:grpSpPr>
        <a:xfrm>
          <a:off x="0" y="0"/>
          <a:ext cx="0" cy="0"/>
          <a:chOff x="0" y="0"/>
          <a:chExt cx="0" cy="0"/>
        </a:xfrm>
      </p:grpSpPr>
      <p:sp>
        <p:nvSpPr>
          <p:cNvPr id="5502" name="Google Shape;5502;p10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503" name="Google Shape;5503;p10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000"/>
              <a:buFont typeface="Arial"/>
              <a:buNone/>
            </a:pPr>
            <a:r>
              <a:rPr lang="pt-BR"/>
              <a:t>Review slide as stated.</a:t>
            </a:r>
            <a:endParaRPr/>
          </a:p>
          <a:p>
            <a:pPr indent="0" lvl="0" marL="0" rtl="0" algn="l">
              <a:spcBef>
                <a:spcPts val="200"/>
              </a:spcBef>
              <a:spcAft>
                <a:spcPts val="0"/>
              </a:spcAft>
              <a:buClr>
                <a:schemeClr val="dk1"/>
              </a:buClr>
              <a:buSzPts val="1000"/>
              <a:buNone/>
            </a:pPr>
            <a:r>
              <a:t/>
            </a:r>
            <a:endParaRPr/>
          </a:p>
        </p:txBody>
      </p:sp>
      <p:sp>
        <p:nvSpPr>
          <p:cNvPr id="5504" name="Google Shape;5504;p10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3" name="Shape 5543"/>
        <p:cNvGrpSpPr/>
        <p:nvPr/>
      </p:nvGrpSpPr>
      <p:grpSpPr>
        <a:xfrm>
          <a:off x="0" y="0"/>
          <a:ext cx="0" cy="0"/>
          <a:chOff x="0" y="0"/>
          <a:chExt cx="0" cy="0"/>
        </a:xfrm>
      </p:grpSpPr>
      <p:sp>
        <p:nvSpPr>
          <p:cNvPr id="5544" name="Google Shape;5544;p10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545" name="Google Shape;5545;p10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000"/>
              <a:buFont typeface="Arial"/>
              <a:buNone/>
            </a:pPr>
            <a:r>
              <a:rPr lang="pt-BR"/>
              <a:t>Review slide as stated.</a:t>
            </a:r>
            <a:endParaRPr/>
          </a:p>
          <a:p>
            <a:pPr indent="0" lvl="0" marL="0" rtl="0" algn="l">
              <a:spcBef>
                <a:spcPts val="200"/>
              </a:spcBef>
              <a:spcAft>
                <a:spcPts val="0"/>
              </a:spcAft>
              <a:buClr>
                <a:schemeClr val="dk1"/>
              </a:buClr>
              <a:buSzPts val="1000"/>
              <a:buNone/>
            </a:pPr>
            <a:r>
              <a:t/>
            </a:r>
            <a:endParaRPr/>
          </a:p>
        </p:txBody>
      </p:sp>
      <p:sp>
        <p:nvSpPr>
          <p:cNvPr id="5546" name="Google Shape;5546;p10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8" name="Shape 5608"/>
        <p:cNvGrpSpPr/>
        <p:nvPr/>
      </p:nvGrpSpPr>
      <p:grpSpPr>
        <a:xfrm>
          <a:off x="0" y="0"/>
          <a:ext cx="0" cy="0"/>
          <a:chOff x="0" y="0"/>
          <a:chExt cx="0" cy="0"/>
        </a:xfrm>
      </p:grpSpPr>
      <p:sp>
        <p:nvSpPr>
          <p:cNvPr id="5609" name="Google Shape;5609;p10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610" name="Google Shape;5610;p10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sz="1000"/>
          </a:p>
          <a:p>
            <a:pPr indent="-218290" lvl="0" marL="218290" rtl="0" algn="l">
              <a:spcBef>
                <a:spcPts val="200"/>
              </a:spcBef>
              <a:spcAft>
                <a:spcPts val="0"/>
              </a:spcAft>
              <a:buClr>
                <a:schemeClr val="dk1"/>
              </a:buClr>
              <a:buSzPts val="1200"/>
              <a:buFont typeface="Calibri"/>
              <a:buAutoNum type="arabicPeriod"/>
            </a:pPr>
            <a:r>
              <a:rPr lang="pt-BR" sz="1200"/>
              <a:t>Roth A, Rottinghaus ST, Hill A, Bachman ES, Kim JS, Schrezenmeier H, et al. Ravulizumab (ALXN1210) in patients with paroxysmal nocturnal hemoglobinuria: results of 2 phase 1b/2 studies. Blood Adv. 2018 Sep 11;2(17):2176-85.</a:t>
            </a:r>
            <a:endParaRPr/>
          </a:p>
          <a:p>
            <a:pPr indent="-218290" lvl="0" marL="218290" rtl="0" algn="l">
              <a:spcBef>
                <a:spcPts val="200"/>
              </a:spcBef>
              <a:spcAft>
                <a:spcPts val="0"/>
              </a:spcAft>
              <a:buClr>
                <a:schemeClr val="dk1"/>
              </a:buClr>
              <a:buSzPts val="1000"/>
              <a:buFont typeface="Calibri"/>
              <a:buAutoNum type="arabicPeriod"/>
            </a:pPr>
            <a:r>
              <a:rPr lang="pt-BR" sz="1000"/>
              <a:t>ClinicalTrials.gov. Identifier NCT02598583: Dose-Escalation Study of ALXN1210 IV in Patients With PNH. Available at: https://clinicaltrials.gov/ct2/show/record/NCT02598583. Accessed: 22nd May 2019.</a:t>
            </a:r>
            <a:endParaRPr/>
          </a:p>
          <a:p>
            <a:pPr indent="-218290" lvl="0" marL="218290" rtl="0" algn="l">
              <a:spcBef>
                <a:spcPts val="200"/>
              </a:spcBef>
              <a:spcAft>
                <a:spcPts val="0"/>
              </a:spcAft>
              <a:buClr>
                <a:schemeClr val="dk1"/>
              </a:buClr>
              <a:buSzPts val="1000"/>
              <a:buFont typeface="Calibri"/>
              <a:buAutoNum type="arabicPeriod"/>
            </a:pPr>
            <a:r>
              <a:rPr lang="pt-BR" sz="1000"/>
              <a:t>ClinicalTrials.gov. Identifier NCT02605993: Open-label, Multiple Ascending Dose Study of Ravulizumab (ALXN1210) in Participants With Paroxysmal Nocturnal Hemoglobinuria (PNH). Available at: https://clinicaltrials.gov/ct2/show/NCT02605993. Accessed: 22nd May 2019.</a:t>
            </a:r>
            <a:endParaRPr/>
          </a:p>
          <a:p>
            <a:pPr indent="-218290" lvl="0" marL="218290" rtl="0" algn="l">
              <a:spcBef>
                <a:spcPts val="200"/>
              </a:spcBef>
              <a:spcAft>
                <a:spcPts val="0"/>
              </a:spcAft>
              <a:buClr>
                <a:schemeClr val="dk1"/>
              </a:buClr>
              <a:buSzPts val="1000"/>
              <a:buFont typeface="Calibri"/>
              <a:buAutoNum type="arabicPeriod"/>
            </a:pPr>
            <a:r>
              <a:rPr lang="pt-BR" sz="1000"/>
              <a:t>Röth A, Hill A, Aguzzi R, Pavani R, Ortiz S, Kulasekararaj AG, et al. An interim analysis of a phase 2 study evaluating the efficacy, safety, and pharmacokinetics of intravenous ravulizumab 100 mg/mL formulation in patients with paroxysmal nocturnal hemoglobinuria [Poster-EP862]. Presented at: 25th Annual Congress of the European Hematology Association; June 11-14, 2020 (virtual meeting).</a:t>
            </a:r>
            <a:endParaRPr/>
          </a:p>
          <a:p>
            <a:pPr indent="-218290" lvl="0" marL="218290" rtl="0" algn="l">
              <a:spcBef>
                <a:spcPts val="200"/>
              </a:spcBef>
              <a:spcAft>
                <a:spcPts val="0"/>
              </a:spcAft>
              <a:buClr>
                <a:schemeClr val="dk1"/>
              </a:buClr>
              <a:buSzPts val="1000"/>
              <a:buFont typeface="Calibri"/>
              <a:buAutoNum type="arabicPeriod"/>
            </a:pPr>
            <a:r>
              <a:rPr lang="pt-BR" sz="1000"/>
              <a:t>Lee JW, Sicre de Fontbrune F, Wong Lee Lee L, Pessoa V, Gualandro S, Fureder W, et al. Ravulizumab (ALXN1210) vs eculizumab in adult patients with PNH naive to complement inhibitors: the 301 study. Blood. 2019 Feb 7;133(6):530-9.</a:t>
            </a:r>
            <a:endParaRPr/>
          </a:p>
          <a:p>
            <a:pPr indent="-218290" lvl="0" marL="218290" rtl="0" algn="l">
              <a:spcBef>
                <a:spcPts val="200"/>
              </a:spcBef>
              <a:spcAft>
                <a:spcPts val="0"/>
              </a:spcAft>
              <a:buClr>
                <a:schemeClr val="dk1"/>
              </a:buClr>
              <a:buSzPts val="1000"/>
              <a:buFont typeface="Calibri"/>
              <a:buAutoNum type="arabicPeriod"/>
            </a:pPr>
            <a:r>
              <a:rPr lang="pt-BR" sz="1000"/>
              <a:t>ClinicalTrials.gov. Identifier NCT02946463: ALXN1210 (Ravulizumab) Versus Eculizumab in Complement Inhibitor Treatment-Naïve Adult Participants With Paroxysmal Nocturnal Hemoglobinuria (PNH). Available at: https://clinicaltrials.gov/ct2/show/NCT02946463. Accessed: 04th April 2019.</a:t>
            </a:r>
            <a:endParaRPr/>
          </a:p>
          <a:p>
            <a:pPr indent="-218290" lvl="0" marL="218290" rtl="0" algn="l">
              <a:spcBef>
                <a:spcPts val="200"/>
              </a:spcBef>
              <a:spcAft>
                <a:spcPts val="0"/>
              </a:spcAft>
              <a:buClr>
                <a:schemeClr val="dk1"/>
              </a:buClr>
              <a:buSzPts val="1000"/>
              <a:buFont typeface="Calibri"/>
              <a:buAutoNum type="arabicPeriod"/>
            </a:pPr>
            <a:r>
              <a:rPr lang="pt-BR" sz="1000"/>
              <a:t>Kulasekararaj AG, Hill A, Rottinghaus ST, Langemeijer S, Wells R, Gonzalez-Fernandez FA, et al. Ravulizumab (ALXN1210) vs eculizumab in C5-inhibitor-experienced adult patients with PNH: the 302 study. Blood. 2019 Feb 7;133(6):540-9.</a:t>
            </a:r>
            <a:endParaRPr/>
          </a:p>
          <a:p>
            <a:pPr indent="-218290" lvl="0" marL="218290" rtl="0" algn="l">
              <a:spcBef>
                <a:spcPts val="200"/>
              </a:spcBef>
              <a:spcAft>
                <a:spcPts val="0"/>
              </a:spcAft>
              <a:buClr>
                <a:schemeClr val="dk1"/>
              </a:buClr>
              <a:buSzPts val="1000"/>
              <a:buFont typeface="Calibri"/>
              <a:buAutoNum type="arabicPeriod"/>
            </a:pPr>
            <a:r>
              <a:rPr lang="pt-BR" sz="1000"/>
              <a:t>ClinicalTrials.gov. Identifier NCT03056040: ALXN1210 Versus Eculizumab in Adult Patients With Paroxysmal Nocturnal Hemoglobinuria (PNH) Currently Treated With Eculizumab. Available at: https://clinicaltrials.gov/ct2/show/results/NCT03056040?term=NCT03056040&amp;rank=1. Accessed: 12 March 2019.</a:t>
            </a:r>
            <a:endParaRPr/>
          </a:p>
          <a:p>
            <a:pPr indent="0" lvl="0" marL="0" rtl="0" algn="l">
              <a:spcBef>
                <a:spcPts val="200"/>
              </a:spcBef>
              <a:spcAft>
                <a:spcPts val="0"/>
              </a:spcAft>
              <a:buClr>
                <a:schemeClr val="dk1"/>
              </a:buClr>
              <a:buSzPts val="1000"/>
              <a:buNone/>
            </a:pPr>
            <a:r>
              <a:t/>
            </a:r>
            <a:endParaRPr/>
          </a:p>
        </p:txBody>
      </p:sp>
      <p:sp>
        <p:nvSpPr>
          <p:cNvPr id="5611" name="Google Shape;5611;p10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4" name="Shape 5644"/>
        <p:cNvGrpSpPr/>
        <p:nvPr/>
      </p:nvGrpSpPr>
      <p:grpSpPr>
        <a:xfrm>
          <a:off x="0" y="0"/>
          <a:ext cx="0" cy="0"/>
          <a:chOff x="0" y="0"/>
          <a:chExt cx="0" cy="0"/>
        </a:xfrm>
      </p:grpSpPr>
      <p:sp>
        <p:nvSpPr>
          <p:cNvPr id="5645" name="Google Shape;5645;p107: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5646" name="Google Shape;5646;p107: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0" name="Shape 5660"/>
        <p:cNvGrpSpPr/>
        <p:nvPr/>
      </p:nvGrpSpPr>
      <p:grpSpPr>
        <a:xfrm>
          <a:off x="0" y="0"/>
          <a:ext cx="0" cy="0"/>
          <a:chOff x="0" y="0"/>
          <a:chExt cx="0" cy="0"/>
        </a:xfrm>
      </p:grpSpPr>
      <p:sp>
        <p:nvSpPr>
          <p:cNvPr id="5661" name="Google Shape;5661;p10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662" name="Google Shape;5662;p10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1" lang="pt-BR" sz="1400"/>
              <a:t>Observação para as afiliadas: </a:t>
            </a:r>
            <a:r>
              <a:rPr b="0" lang="pt-BR" sz="1400"/>
              <a:t>consultar os</a:t>
            </a:r>
            <a:r>
              <a:rPr lang="pt-BR" sz="1400"/>
              <a:t> “principais critérios de elegibilidade”, a “distribuição dos pacientes”, os “dados demográficos” e as “características clínicas basais” do estudo 301 no Apêndice.</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Schrezenmeier H, Kulasekararaj A, Mitchell L, de Fontbrune FS, Devos T, Okamoto S, et al. One-year efficacy of ravulizumab (ALXN1210) in adult patients with paroxysmal nocturnal hemoglobinuria naive to complement inhibitors [oral presentation]. Presented at: 24th Congress of European Hematology Association (EHA); June 13–16, 2019, Amsterdam, Netherlands </a:t>
            </a:r>
            <a:endParaRPr/>
          </a:p>
          <a:p>
            <a:pPr indent="0" lvl="0" marL="0" rtl="0" algn="l">
              <a:spcBef>
                <a:spcPts val="200"/>
              </a:spcBef>
              <a:spcAft>
                <a:spcPts val="0"/>
              </a:spcAft>
              <a:buClr>
                <a:schemeClr val="dk1"/>
              </a:buClr>
              <a:buSzPts val="2000"/>
              <a:buNone/>
            </a:pPr>
            <a:r>
              <a:t/>
            </a:r>
            <a:endParaRPr sz="2000"/>
          </a:p>
          <a:p>
            <a:pPr indent="0" lvl="0" marL="0" rtl="0" algn="l">
              <a:spcBef>
                <a:spcPts val="200"/>
              </a:spcBef>
              <a:spcAft>
                <a:spcPts val="0"/>
              </a:spcAft>
              <a:buClr>
                <a:schemeClr val="dk1"/>
              </a:buClr>
              <a:buSzPts val="1400"/>
              <a:buNone/>
            </a:pPr>
            <a:r>
              <a:t/>
            </a:r>
            <a:endParaRPr sz="1400"/>
          </a:p>
        </p:txBody>
      </p:sp>
      <p:sp>
        <p:nvSpPr>
          <p:cNvPr id="5663" name="Google Shape;5663;p10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2" name="Shape 5692"/>
        <p:cNvGrpSpPr/>
        <p:nvPr/>
      </p:nvGrpSpPr>
      <p:grpSpPr>
        <a:xfrm>
          <a:off x="0" y="0"/>
          <a:ext cx="0" cy="0"/>
          <a:chOff x="0" y="0"/>
          <a:chExt cx="0" cy="0"/>
        </a:xfrm>
      </p:grpSpPr>
      <p:sp>
        <p:nvSpPr>
          <p:cNvPr id="5693" name="Google Shape;5693;p10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694" name="Google Shape;5694;p10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ClinicalTrials.gov. Identifier NCT02946463: ALXN1210 (Ravulizumab) Versus Eculizumab in Complement Inhibitor Treatment-Naïve Adult Participants With Paroxysmal Nocturnal Hemoglobinuria (PNH). Available at: https://clinicaltrials.gov/ct2/show/record/NCT00122304?term=NCT00122304&amp;rank=1. Accessed: 12th March 2019.</a:t>
            </a:r>
            <a:endParaRPr/>
          </a:p>
          <a:p>
            <a:pPr indent="-218290" lvl="0" marL="218290" rtl="0" algn="l">
              <a:spcBef>
                <a:spcPts val="200"/>
              </a:spcBef>
              <a:spcAft>
                <a:spcPts val="0"/>
              </a:spcAft>
              <a:buClr>
                <a:schemeClr val="dk1"/>
              </a:buClr>
              <a:buSzPts val="1000"/>
              <a:buFont typeface="Calibri"/>
              <a:buAutoNum type="arabicPeriod"/>
            </a:pPr>
            <a:r>
              <a:rPr lang="pt-BR" sz="1000"/>
              <a:t>Lee JW, Sicre de Fontbrune F, Wong Lee Lee L, Pessoa V, Gualandro S, Fureder W, et al. Ravulizumab (ALXN1210) vs eculizumab in adult patients with PNH naive to complement inhibitors: the 301 study. Blood. 2019 Feb 7;133(6):530-9.</a:t>
            </a:r>
            <a:endParaRPr/>
          </a:p>
        </p:txBody>
      </p:sp>
      <p:sp>
        <p:nvSpPr>
          <p:cNvPr id="5695" name="Google Shape;5695;p10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4" name="Shape 794"/>
        <p:cNvGrpSpPr/>
        <p:nvPr/>
      </p:nvGrpSpPr>
      <p:grpSpPr>
        <a:xfrm>
          <a:off x="0" y="0"/>
          <a:ext cx="0" cy="0"/>
          <a:chOff x="0" y="0"/>
          <a:chExt cx="0" cy="0"/>
        </a:xfrm>
      </p:grpSpPr>
      <p:sp>
        <p:nvSpPr>
          <p:cNvPr id="795" name="Google Shape;795;p1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96" name="Google Shape;796;p1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sz="1000"/>
          </a:p>
        </p:txBody>
      </p:sp>
      <p:sp>
        <p:nvSpPr>
          <p:cNvPr id="797" name="Google Shape;797;p1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62" name="Shape 5762"/>
        <p:cNvGrpSpPr/>
        <p:nvPr/>
      </p:nvGrpSpPr>
      <p:grpSpPr>
        <a:xfrm>
          <a:off x="0" y="0"/>
          <a:ext cx="0" cy="0"/>
          <a:chOff x="0" y="0"/>
          <a:chExt cx="0" cy="0"/>
        </a:xfrm>
      </p:grpSpPr>
      <p:sp>
        <p:nvSpPr>
          <p:cNvPr id="5763" name="Google Shape;5763;p110: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5764" name="Google Shape;5764;p110: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78" name="Shape 5778"/>
        <p:cNvGrpSpPr/>
        <p:nvPr/>
      </p:nvGrpSpPr>
      <p:grpSpPr>
        <a:xfrm>
          <a:off x="0" y="0"/>
          <a:ext cx="0" cy="0"/>
          <a:chOff x="0" y="0"/>
          <a:chExt cx="0" cy="0"/>
        </a:xfrm>
      </p:grpSpPr>
      <p:sp>
        <p:nvSpPr>
          <p:cNvPr id="5779" name="Google Shape;5779;p11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780" name="Google Shape;5780;p11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Lee JW, Sicre de Fontbrune F, Wong Lee Lee L, Pessoa V, Gualandro S, Fureder W, et al. Ravulizumab (ALXN1210) vs eculizumab in adult patients with PNH naive to complement inhibitors: the 301 study. Blood. 2019 Feb 7;133(6):530-9.</a:t>
            </a:r>
            <a:endParaRPr/>
          </a:p>
        </p:txBody>
      </p:sp>
      <p:sp>
        <p:nvSpPr>
          <p:cNvPr id="5781" name="Google Shape;5781;p11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89" name="Shape 5889"/>
        <p:cNvGrpSpPr/>
        <p:nvPr/>
      </p:nvGrpSpPr>
      <p:grpSpPr>
        <a:xfrm>
          <a:off x="0" y="0"/>
          <a:ext cx="0" cy="0"/>
          <a:chOff x="0" y="0"/>
          <a:chExt cx="0" cy="0"/>
        </a:xfrm>
      </p:grpSpPr>
      <p:sp>
        <p:nvSpPr>
          <p:cNvPr id="5890" name="Google Shape;5890;p11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891" name="Google Shape;5891;p11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Lee JW, Sicre de Fontbrune F, Wong Lee Lee L, Pessoa V, Gualandro S, Fureder W, et al. Ravulizumab (ALXN1210) vs eculizumab in adult patients with PNH naive to complement inhibitors: the 301 study. Blood. 2019 Feb 7;133(6):530-9.</a:t>
            </a:r>
            <a:endParaRPr/>
          </a:p>
        </p:txBody>
      </p:sp>
      <p:sp>
        <p:nvSpPr>
          <p:cNvPr id="5892" name="Google Shape;5892;p11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93" name="Shape 5993"/>
        <p:cNvGrpSpPr/>
        <p:nvPr/>
      </p:nvGrpSpPr>
      <p:grpSpPr>
        <a:xfrm>
          <a:off x="0" y="0"/>
          <a:ext cx="0" cy="0"/>
          <a:chOff x="0" y="0"/>
          <a:chExt cx="0" cy="0"/>
        </a:xfrm>
      </p:grpSpPr>
      <p:sp>
        <p:nvSpPr>
          <p:cNvPr id="5994" name="Google Shape;5994;p11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995" name="Google Shape;5995;p11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000"/>
              <a:buNone/>
            </a:pPr>
            <a:r>
              <a:rPr b="0" lang="pt-BR" sz="1000">
                <a:solidFill>
                  <a:srgbClr val="000000"/>
                </a:solidFill>
              </a:rPr>
              <a:t>Referências</a:t>
            </a:r>
            <a:endParaRPr/>
          </a:p>
          <a:p>
            <a:pPr indent="-225880" lvl="0" marL="225880" rtl="0" algn="l">
              <a:spcBef>
                <a:spcPts val="0"/>
              </a:spcBef>
              <a:spcAft>
                <a:spcPts val="0"/>
              </a:spcAft>
              <a:buClr>
                <a:srgbClr val="000000"/>
              </a:buClr>
              <a:buSzPts val="1000"/>
              <a:buFont typeface="Calibri"/>
              <a:buAutoNum type="arabicPeriod"/>
            </a:pPr>
            <a:r>
              <a:rPr lang="pt-BR" sz="1000">
                <a:solidFill>
                  <a:srgbClr val="000000"/>
                </a:solidFill>
              </a:rPr>
              <a:t>Weitz IC, Kulagin A, Nakao S, Piatek CI, Szer J, Rottinghaus ST, et al. A Phase 3 Study of Ravulizumab (ALXN1210) Versus Eculizumab in Adults with Paroxysmal Nocturnal Hemoglobinuria Naive to Complement Inhibitors: Results of a Subgroup Analysis with Patients Stratified By Baseline Hemolysis Level, Transfusion History, and Demographics. Oral presentation at the ASH 2018 Annual Meeting and Exposition. San Diego, CA. 2018.</a:t>
            </a:r>
            <a:endParaRPr/>
          </a:p>
        </p:txBody>
      </p:sp>
      <p:sp>
        <p:nvSpPr>
          <p:cNvPr id="5996" name="Google Shape;5996;p11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36" name="Shape 6136"/>
        <p:cNvGrpSpPr/>
        <p:nvPr/>
      </p:nvGrpSpPr>
      <p:grpSpPr>
        <a:xfrm>
          <a:off x="0" y="0"/>
          <a:ext cx="0" cy="0"/>
          <a:chOff x="0" y="0"/>
          <a:chExt cx="0" cy="0"/>
        </a:xfrm>
      </p:grpSpPr>
      <p:sp>
        <p:nvSpPr>
          <p:cNvPr id="6137" name="Google Shape;6137;p11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138" name="Google Shape;6138;p11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000"/>
              <a:buNone/>
            </a:pPr>
            <a:r>
              <a:rPr b="0" lang="pt-BR" sz="1000">
                <a:solidFill>
                  <a:srgbClr val="000000"/>
                </a:solidFill>
              </a:rPr>
              <a:t>Referências</a:t>
            </a:r>
            <a:endParaRPr/>
          </a:p>
          <a:p>
            <a:pPr indent="-225880" lvl="0" marL="225880" rtl="0" algn="l">
              <a:spcBef>
                <a:spcPts val="0"/>
              </a:spcBef>
              <a:spcAft>
                <a:spcPts val="0"/>
              </a:spcAft>
              <a:buClr>
                <a:srgbClr val="000000"/>
              </a:buClr>
              <a:buSzPts val="1000"/>
              <a:buFont typeface="Calibri"/>
              <a:buAutoNum type="arabicPeriod"/>
            </a:pPr>
            <a:r>
              <a:rPr lang="pt-BR" sz="1000">
                <a:solidFill>
                  <a:srgbClr val="000000"/>
                </a:solidFill>
              </a:rPr>
              <a:t>Weitz IC, Kulagin A, Nakao S, Piatek CI, Szer J, Rottinghaus ST, et al. A Phase 3 Study of Ravulizumab (ALXN1210) Versus Eculizumab in Adults with Paroxysmal Nocturnal Hemoglobinuria Naive to Complement Inhibitors: Results of a Subgroup Analysis with Patients Stratified By Baseline Hemolysis Level, Transfusion History, and Demographics. Oral presentation at the ASH 2018 Annual Meeting and Exposition. San Diego, CA. 2018.</a:t>
            </a:r>
            <a:endParaRPr/>
          </a:p>
        </p:txBody>
      </p:sp>
      <p:sp>
        <p:nvSpPr>
          <p:cNvPr id="6139" name="Google Shape;6139;p11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80" name="Shape 6280"/>
        <p:cNvGrpSpPr/>
        <p:nvPr/>
      </p:nvGrpSpPr>
      <p:grpSpPr>
        <a:xfrm>
          <a:off x="0" y="0"/>
          <a:ext cx="0" cy="0"/>
          <a:chOff x="0" y="0"/>
          <a:chExt cx="0" cy="0"/>
        </a:xfrm>
      </p:grpSpPr>
      <p:sp>
        <p:nvSpPr>
          <p:cNvPr id="6281" name="Google Shape;6281;p11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282" name="Google Shape;6282;p11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400"/>
              <a:buNone/>
            </a:pPr>
            <a:r>
              <a:rPr b="0" lang="pt-BR" sz="1400">
                <a:solidFill>
                  <a:srgbClr val="000000"/>
                </a:solidFill>
              </a:rPr>
              <a:t>Referências</a:t>
            </a:r>
            <a:endParaRPr/>
          </a:p>
          <a:p>
            <a:pPr indent="-225880" lvl="0" marL="225880" rtl="0" algn="l">
              <a:spcBef>
                <a:spcPts val="0"/>
              </a:spcBef>
              <a:spcAft>
                <a:spcPts val="0"/>
              </a:spcAft>
              <a:buClr>
                <a:srgbClr val="000000"/>
              </a:buClr>
              <a:buSzPts val="1000"/>
              <a:buFont typeface="Calibri"/>
              <a:buAutoNum type="arabicPeriod"/>
            </a:pPr>
            <a:r>
              <a:rPr lang="pt-BR">
                <a:solidFill>
                  <a:srgbClr val="000000"/>
                </a:solidFill>
              </a:rPr>
              <a:t>Weitz IC, Kulagin A, Nakao S, Piatek CI, Szer J, Rottinghaus ST, et al. A Phase 3 Study of Ravulizumab (ALXN1210) Versus Eculizumab in Adults with Paroxysmal Nocturnal Hemoglobinuria Naive to Complement Inhibitors: Results of a Subgroup Analysis with Patients Stratified By Baseline Hemolysis Level, Transfusion History, and Demographics. Oral presentation at the ASH 2018 Annual Meeting and Exposition. San Diego, CA. 2018.</a:t>
            </a:r>
            <a:endParaRPr/>
          </a:p>
        </p:txBody>
      </p:sp>
      <p:sp>
        <p:nvSpPr>
          <p:cNvPr id="6283" name="Google Shape;6283;p11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23" name="Shape 6423"/>
        <p:cNvGrpSpPr/>
        <p:nvPr/>
      </p:nvGrpSpPr>
      <p:grpSpPr>
        <a:xfrm>
          <a:off x="0" y="0"/>
          <a:ext cx="0" cy="0"/>
          <a:chOff x="0" y="0"/>
          <a:chExt cx="0" cy="0"/>
        </a:xfrm>
      </p:grpSpPr>
      <p:sp>
        <p:nvSpPr>
          <p:cNvPr id="6424" name="Google Shape;6424;p11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425" name="Google Shape;6425;p11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218290" lvl="0" marL="218290" rtl="0" algn="l">
              <a:spcBef>
                <a:spcPts val="200"/>
              </a:spcBef>
              <a:spcAft>
                <a:spcPts val="0"/>
              </a:spcAft>
              <a:buClr>
                <a:schemeClr val="dk1"/>
              </a:buClr>
              <a:buSzPts val="1400"/>
              <a:buFont typeface="Calibri"/>
              <a:buAutoNum type="arabicPeriod"/>
            </a:pPr>
            <a:r>
              <a:rPr lang="pt-BR" sz="1400"/>
              <a:t>Peffault De Latour R, Brodsky RA, Ortiz S, Risitano AM, Jang J-H, Hillmen P, et al. Ravulizumab (ALXN1210) Versus Eculizumab in Adults with Paroxysmal Nocturnal Hemoglobinuria: Pharmacokinetics and Pharmacodynamics Observed in Two Phase 3 Randomized, Multicenter Studies [Oral presentation]. Presented at: American Society of Hematlogy (ASH) 60</a:t>
            </a:r>
            <a:r>
              <a:rPr baseline="30000" lang="pt-BR" sz="1400"/>
              <a:t>th</a:t>
            </a:r>
            <a:r>
              <a:rPr lang="pt-BR" sz="1400"/>
              <a:t> Annual Meeting and Exposition; December 1–4, 2018; San Diego, CA.</a:t>
            </a:r>
            <a:endParaRPr/>
          </a:p>
          <a:p>
            <a:pPr indent="-218290" lvl="0" marL="218290" rtl="0" algn="l">
              <a:spcBef>
                <a:spcPts val="200"/>
              </a:spcBef>
              <a:spcAft>
                <a:spcPts val="0"/>
              </a:spcAft>
              <a:buClr>
                <a:schemeClr val="dk1"/>
              </a:buClr>
              <a:buSzPts val="1400"/>
              <a:buFont typeface="Calibri"/>
              <a:buAutoNum type="arabicPeriod"/>
            </a:pPr>
            <a:r>
              <a:rPr lang="pt-BR" sz="1400"/>
              <a:t>Peffault de Latour R, Brodsky RA, Ortiz S, Risitano AM, Jang JH, Hillmen P, et al. Pharmacokinetic and pharmacodynamic effects of ravulizumab and eculizumab on complement component 5 in adults with paroxysmal nocturnal haemoglobinuria: results of two phase 3 randomised, multicentre studies. British Journal of Haematology. doi:10.1111/bjh.16711.</a:t>
            </a:r>
            <a:endParaRPr/>
          </a:p>
        </p:txBody>
      </p:sp>
      <p:sp>
        <p:nvSpPr>
          <p:cNvPr id="6426" name="Google Shape;6426;p11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63" name="Shape 6663"/>
        <p:cNvGrpSpPr/>
        <p:nvPr/>
      </p:nvGrpSpPr>
      <p:grpSpPr>
        <a:xfrm>
          <a:off x="0" y="0"/>
          <a:ext cx="0" cy="0"/>
          <a:chOff x="0" y="0"/>
          <a:chExt cx="0" cy="0"/>
        </a:xfrm>
      </p:grpSpPr>
      <p:sp>
        <p:nvSpPr>
          <p:cNvPr id="6664" name="Google Shape;6664;p11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665" name="Google Shape;6665;p11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218290" lvl="0" marL="218290" rtl="0" algn="l">
              <a:spcBef>
                <a:spcPts val="200"/>
              </a:spcBef>
              <a:spcAft>
                <a:spcPts val="0"/>
              </a:spcAft>
              <a:buClr>
                <a:schemeClr val="dk1"/>
              </a:buClr>
              <a:buSzPts val="1400"/>
              <a:buFont typeface="Calibri"/>
              <a:buAutoNum type="arabicPeriod"/>
            </a:pPr>
            <a:r>
              <a:rPr lang="pt-BR" sz="1400"/>
              <a:t>Lee JW, Sicre de Fontbrune F, Wong Lee Lee L, Pessoa V, Gualandro S, Fureder W, et al. Ravulizumab (ALXN1210) vs eculizumab in adult patients with PNH naive to complement inhibitors: the 301 study. Blood. 2019 Feb 7;133(6):530-9.</a:t>
            </a:r>
            <a:endParaRPr/>
          </a:p>
          <a:p>
            <a:pPr indent="-218290" lvl="0" marL="218290" rtl="0" algn="l">
              <a:spcBef>
                <a:spcPts val="200"/>
              </a:spcBef>
              <a:spcAft>
                <a:spcPts val="0"/>
              </a:spcAft>
              <a:buClr>
                <a:schemeClr val="dk1"/>
              </a:buClr>
              <a:buSzPts val="1400"/>
              <a:buFont typeface="Calibri"/>
              <a:buAutoNum type="arabicPeriod"/>
            </a:pPr>
            <a:r>
              <a:rPr lang="pt-BR" sz="1400"/>
              <a:t>Alexion. Prescribing information for ravulizumabe (ravulizumab-cwvz) injection, for intravenous use. Revised: October 2020. Available at: https://alexion.com/documents/ravulizumabe_uspi. Accessed: 14</a:t>
            </a:r>
            <a:r>
              <a:rPr baseline="30000" lang="pt-BR" sz="1400"/>
              <a:t>th</a:t>
            </a:r>
            <a:r>
              <a:rPr lang="pt-BR" sz="1400"/>
              <a:t> October 2020</a:t>
            </a:r>
            <a:endParaRPr/>
          </a:p>
          <a:p>
            <a:pPr indent="-218290" lvl="0" marL="218290" rtl="0" algn="l">
              <a:spcBef>
                <a:spcPts val="200"/>
              </a:spcBef>
              <a:spcAft>
                <a:spcPts val="0"/>
              </a:spcAft>
              <a:buClr>
                <a:schemeClr val="dk1"/>
              </a:buClr>
              <a:buSzPts val="1400"/>
              <a:buFont typeface="Calibri"/>
              <a:buAutoNum type="arabicPeriod"/>
            </a:pPr>
            <a:r>
              <a:rPr lang="pt-BR" sz="1400"/>
              <a:t>Alexion. Dados de arquivo. Clinical study report: ALXN1210-PNH-301, a Phase III, randomized, open-label, active-controlled study of ALXN1210 versus eculizumab in complement inhibitor-naïve adult patients with paroxysmal nocturnal hemoglobinuria (PNH).  Released: 23</a:t>
            </a:r>
            <a:r>
              <a:rPr baseline="30000" lang="pt-BR" sz="1400"/>
              <a:t>rd</a:t>
            </a:r>
            <a:r>
              <a:rPr lang="pt-BR" sz="1400"/>
              <a:t> May 2018.</a:t>
            </a:r>
            <a:endParaRPr/>
          </a:p>
        </p:txBody>
      </p:sp>
      <p:sp>
        <p:nvSpPr>
          <p:cNvPr id="6666" name="Google Shape;6666;p11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80" name="Shape 6880"/>
        <p:cNvGrpSpPr/>
        <p:nvPr/>
      </p:nvGrpSpPr>
      <p:grpSpPr>
        <a:xfrm>
          <a:off x="0" y="0"/>
          <a:ext cx="0" cy="0"/>
          <a:chOff x="0" y="0"/>
          <a:chExt cx="0" cy="0"/>
        </a:xfrm>
      </p:grpSpPr>
      <p:sp>
        <p:nvSpPr>
          <p:cNvPr id="6881" name="Google Shape;6881;p11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882" name="Google Shape;6882;p11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Font typeface="Calibri"/>
              <a:buNone/>
            </a:pPr>
            <a:r>
              <a:rPr lang="pt-BR" sz="1400"/>
              <a:t>Referências</a:t>
            </a:r>
            <a:endParaRPr/>
          </a:p>
          <a:p>
            <a:pPr indent="-342900" lvl="0" marL="342900" rtl="0" algn="l">
              <a:spcBef>
                <a:spcPts val="200"/>
              </a:spcBef>
              <a:spcAft>
                <a:spcPts val="0"/>
              </a:spcAft>
              <a:buClr>
                <a:schemeClr val="dk1"/>
              </a:buClr>
              <a:buSzPts val="1400"/>
              <a:buFont typeface="Calibri"/>
              <a:buAutoNum type="arabicPeriod"/>
            </a:pPr>
            <a:r>
              <a:rPr lang="pt-BR" sz="1400"/>
              <a:t>Lee JW, Sicre de Fontbrune F, Wong Lee Lee L, Pessoa V, Gualandro S, Fureder W, et al. Ravulizumab (ALXN1210) vs eculizumab in adult patients with PNH naive to complement inhibitors: the 301 study. Blood. 2019 Feb 7;133(6):530-9.</a:t>
            </a:r>
            <a:endParaRPr/>
          </a:p>
          <a:p>
            <a:pPr indent="-342900" lvl="0" marL="342900" rtl="0" algn="l">
              <a:spcBef>
                <a:spcPts val="200"/>
              </a:spcBef>
              <a:spcAft>
                <a:spcPts val="0"/>
              </a:spcAft>
              <a:buClr>
                <a:schemeClr val="dk1"/>
              </a:buClr>
              <a:buSzPts val="1400"/>
              <a:buFont typeface="Calibri"/>
              <a:buAutoNum type="arabicPeriod"/>
            </a:pPr>
            <a:r>
              <a:rPr lang="pt-BR" sz="1400"/>
              <a:t>Brodsky RA, Peffault De Latour R, Rottinghaus ST, Röth A, Risitano AM, Weitz IC, et al. A Prospective Analysis of Breakthrough Hemolysis in 2 Phase 3 Randomized Studies of Ravulizumab (ALXN1210) Versus Eculizumab in Adults with Paroxysmal Nocturnal Hemoglobinuria [Poster]. Presented at: American Society of Hematlogy (ASH) 60th Annual Meeting and Exposition; December 1–4, 2018; San Diego, CA.</a:t>
            </a:r>
            <a:endParaRPr/>
          </a:p>
        </p:txBody>
      </p:sp>
      <p:sp>
        <p:nvSpPr>
          <p:cNvPr id="6883" name="Google Shape;6883;p11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36" name="Shape 6936"/>
        <p:cNvGrpSpPr/>
        <p:nvPr/>
      </p:nvGrpSpPr>
      <p:grpSpPr>
        <a:xfrm>
          <a:off x="0" y="0"/>
          <a:ext cx="0" cy="0"/>
          <a:chOff x="0" y="0"/>
          <a:chExt cx="0" cy="0"/>
        </a:xfrm>
      </p:grpSpPr>
      <p:sp>
        <p:nvSpPr>
          <p:cNvPr id="6937" name="Google Shape;6937;p11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938" name="Google Shape;6938;p11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2000"/>
              <a:buNone/>
            </a:pPr>
            <a:r>
              <a:rPr lang="pt-BR" sz="2000"/>
              <a:t>Referências</a:t>
            </a:r>
            <a:endParaRPr/>
          </a:p>
          <a:p>
            <a:pPr indent="-218290" lvl="0" marL="218290" rtl="0" algn="l">
              <a:spcBef>
                <a:spcPts val="200"/>
              </a:spcBef>
              <a:spcAft>
                <a:spcPts val="0"/>
              </a:spcAft>
              <a:buClr>
                <a:schemeClr val="dk1"/>
              </a:buClr>
              <a:buSzPts val="2000"/>
              <a:buFont typeface="Calibri"/>
              <a:buAutoNum type="arabicPeriod"/>
            </a:pPr>
            <a:r>
              <a:rPr lang="pt-BR" sz="2000"/>
              <a:t>Lee JW, Sicre de Fontbrune F, Wong Lee Lee L, Pessoa V, Gualandro S, Fureder W, et al. Ravulizumab (ALXN1210) vs eculizumab in adult patients with PNH naive to complement inhibitors: the 301 study. Blood. 2019 Feb 7;133(6):530-9.</a:t>
            </a:r>
            <a:endParaRPr/>
          </a:p>
          <a:p>
            <a:pPr indent="-218290" lvl="0" marL="218290" rtl="0" algn="l">
              <a:spcBef>
                <a:spcPts val="200"/>
              </a:spcBef>
              <a:spcAft>
                <a:spcPts val="0"/>
              </a:spcAft>
              <a:buClr>
                <a:schemeClr val="dk1"/>
              </a:buClr>
              <a:buSzPts val="2000"/>
              <a:buFont typeface="Calibri"/>
              <a:buAutoNum type="arabicPeriod"/>
            </a:pPr>
            <a:r>
              <a:rPr lang="pt-BR" sz="2000"/>
              <a:t>Weitz IC, Kulagin A, Nakao S, Piatek CI, Szer J, Rottinghaus ST, et al. A Phase 3 Study of Ravulizumab (ALXN1210) Versus Eculizumab in Adults with Paroxysmal Nocturnal Hemoglobinuria Naive to Complement Inhibitors: Results of a Subgroup Analysis with Patients Stratified By Baseline Hemolysis Level, Transfusion History, and Demographics [Oral presentation]. Presented at:  American Society of Hematlogy (ASH) 60</a:t>
            </a:r>
            <a:r>
              <a:rPr baseline="30000" lang="pt-BR" sz="2000"/>
              <a:t>th</a:t>
            </a:r>
            <a:r>
              <a:rPr lang="pt-BR" sz="2000"/>
              <a:t> Annual Meeting and Exposition; December 1–4, 2018; San Diego, CA.</a:t>
            </a:r>
            <a:endParaRPr/>
          </a:p>
          <a:p>
            <a:pPr indent="-218290" lvl="0" marL="218290" rtl="0" algn="l">
              <a:spcBef>
                <a:spcPts val="200"/>
              </a:spcBef>
              <a:spcAft>
                <a:spcPts val="0"/>
              </a:spcAft>
              <a:buClr>
                <a:schemeClr val="dk1"/>
              </a:buClr>
              <a:buSzPts val="2000"/>
              <a:buFont typeface="Calibri"/>
              <a:buAutoNum type="arabicPeriod"/>
            </a:pPr>
            <a:r>
              <a:rPr lang="pt-BR" sz="2000"/>
              <a:t>Brodsky RA, Peffault De Latour R, Rottinghaus ST, Röth A, Risitano AM, Weitz IC, et al. A Prospective Analysis of Breakthrough Hemolysis in 2 Phase 3 Randomized Studies of Ravulizumab (ALXN1210) Versus Eculizumab in Adults with Paroxysmal Nocturnal Hemoglobinuria [Poster]. Presented at: American Society of Hematlogy (ASH) 60</a:t>
            </a:r>
            <a:r>
              <a:rPr baseline="30000" lang="pt-BR" sz="2000"/>
              <a:t>th</a:t>
            </a:r>
            <a:r>
              <a:rPr lang="pt-BR" sz="2000"/>
              <a:t> Annual Meeting and Exposition; December 1–4, 2018; San Diego, CA.</a:t>
            </a:r>
            <a:endParaRPr/>
          </a:p>
          <a:p>
            <a:pPr indent="-218290" lvl="0" marL="218290" rtl="0" algn="l">
              <a:spcBef>
                <a:spcPts val="200"/>
              </a:spcBef>
              <a:spcAft>
                <a:spcPts val="0"/>
              </a:spcAft>
              <a:buClr>
                <a:schemeClr val="dk1"/>
              </a:buClr>
              <a:buSzPts val="2000"/>
              <a:buFont typeface="Calibri"/>
              <a:buAutoNum type="arabicPeriod"/>
            </a:pPr>
            <a:r>
              <a:rPr lang="pt-BR" sz="2000"/>
              <a:t>Alexion. AMCP Dossier: RAVULIZUMABE</a:t>
            </a:r>
            <a:r>
              <a:rPr baseline="30000" lang="pt-BR" sz="2000"/>
              <a:t>TM</a:t>
            </a:r>
            <a:r>
              <a:rPr lang="pt-BR" sz="2000"/>
              <a:t> (ravulizumab-cwvz) for the treatment of adult patients with paroxysmal nocturnal hemoglobinuria (PNH). 2019.</a:t>
            </a:r>
            <a:endParaRPr/>
          </a:p>
        </p:txBody>
      </p:sp>
      <p:sp>
        <p:nvSpPr>
          <p:cNvPr id="6939" name="Google Shape;6939;p11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 name="Shape 819"/>
        <p:cNvGrpSpPr/>
        <p:nvPr/>
      </p:nvGrpSpPr>
      <p:grpSpPr>
        <a:xfrm>
          <a:off x="0" y="0"/>
          <a:ext cx="0" cy="0"/>
          <a:chOff x="0" y="0"/>
          <a:chExt cx="0" cy="0"/>
        </a:xfrm>
      </p:grpSpPr>
      <p:sp>
        <p:nvSpPr>
          <p:cNvPr id="820" name="Google Shape;820;p1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21" name="Google Shape;821;p1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822" name="Google Shape;822;p1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6" name="Shape 7006"/>
        <p:cNvGrpSpPr/>
        <p:nvPr/>
      </p:nvGrpSpPr>
      <p:grpSpPr>
        <a:xfrm>
          <a:off x="0" y="0"/>
          <a:ext cx="0" cy="0"/>
          <a:chOff x="0" y="0"/>
          <a:chExt cx="0" cy="0"/>
        </a:xfrm>
      </p:grpSpPr>
      <p:sp>
        <p:nvSpPr>
          <p:cNvPr id="7007" name="Google Shape;7007;p120: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7008" name="Google Shape;7008;p120: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23" name="Shape 7023"/>
        <p:cNvGrpSpPr/>
        <p:nvPr/>
      </p:nvGrpSpPr>
      <p:grpSpPr>
        <a:xfrm>
          <a:off x="0" y="0"/>
          <a:ext cx="0" cy="0"/>
          <a:chOff x="0" y="0"/>
          <a:chExt cx="0" cy="0"/>
        </a:xfrm>
      </p:grpSpPr>
      <p:sp>
        <p:nvSpPr>
          <p:cNvPr id="7024" name="Google Shape;7024;p12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025" name="Google Shape;7025;p12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Lee JW, Sicre de Fontbrune F, Wong Lee Lee L, Pessoa V, Gualandro S, Fureder W, et al. Ravulizumab (ALXN1210) vs eculizumab in adult patients with PNH naive to complement inhibitors: the 301 study. Supplementary Appendix. Blood. 2019 Feb 7;133(6):530-9.</a:t>
            </a:r>
            <a:endParaRPr/>
          </a:p>
          <a:p>
            <a:pPr indent="-225880" lvl="0" marL="225880" rtl="0" algn="l">
              <a:spcBef>
                <a:spcPts val="0"/>
              </a:spcBef>
              <a:spcAft>
                <a:spcPts val="0"/>
              </a:spcAft>
              <a:buClr>
                <a:schemeClr val="dk1"/>
              </a:buClr>
              <a:buSzPts val="1400"/>
              <a:buFont typeface="Calibri"/>
              <a:buAutoNum type="arabicPeriod"/>
            </a:pPr>
            <a:r>
              <a:rPr lang="pt-BR" sz="1400"/>
              <a:t>King MT. The interpretation of scores from the EORTC quality of life questionnaire QLQ-C30. Quality of Life Research. 1996 December 01;5(6):555-67.</a:t>
            </a:r>
            <a:endParaRPr/>
          </a:p>
          <a:p>
            <a:pPr indent="-225880" lvl="0" marL="225880" rtl="0" algn="l">
              <a:spcBef>
                <a:spcPts val="0"/>
              </a:spcBef>
              <a:spcAft>
                <a:spcPts val="0"/>
              </a:spcAft>
              <a:buClr>
                <a:schemeClr val="dk1"/>
              </a:buClr>
              <a:buSzPts val="1400"/>
              <a:buFont typeface="Calibri"/>
              <a:buAutoNum type="arabicPeriod"/>
            </a:pPr>
            <a:r>
              <a:rPr lang="pt-BR" sz="1400"/>
              <a:t>Osoba D, Rodrigues G, Myles J, Zee B, Pater J. Interpreting the significance of changes in health-related quality-of-life scores. Journal of Clinical Oncology. 1998;16(1):139-44.</a:t>
            </a:r>
            <a:endParaRPr/>
          </a:p>
        </p:txBody>
      </p:sp>
      <p:sp>
        <p:nvSpPr>
          <p:cNvPr id="7026" name="Google Shape;7026;p12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74" name="Shape 7074"/>
        <p:cNvGrpSpPr/>
        <p:nvPr/>
      </p:nvGrpSpPr>
      <p:grpSpPr>
        <a:xfrm>
          <a:off x="0" y="0"/>
          <a:ext cx="0" cy="0"/>
          <a:chOff x="0" y="0"/>
          <a:chExt cx="0" cy="0"/>
        </a:xfrm>
      </p:grpSpPr>
      <p:sp>
        <p:nvSpPr>
          <p:cNvPr id="7075" name="Google Shape;7075;p122: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7076" name="Google Shape;7076;p122: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91" name="Shape 7091"/>
        <p:cNvGrpSpPr/>
        <p:nvPr/>
      </p:nvGrpSpPr>
      <p:grpSpPr>
        <a:xfrm>
          <a:off x="0" y="0"/>
          <a:ext cx="0" cy="0"/>
          <a:chOff x="0" y="0"/>
          <a:chExt cx="0" cy="0"/>
        </a:xfrm>
      </p:grpSpPr>
      <p:sp>
        <p:nvSpPr>
          <p:cNvPr id="7092" name="Google Shape;7092;p12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093" name="Google Shape;7093;p12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t/>
            </a:r>
            <a:endParaRPr sz="1400"/>
          </a:p>
        </p:txBody>
      </p:sp>
      <p:sp>
        <p:nvSpPr>
          <p:cNvPr id="7094" name="Google Shape;7094;p12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06" name="Shape 7106"/>
        <p:cNvGrpSpPr/>
        <p:nvPr/>
      </p:nvGrpSpPr>
      <p:grpSpPr>
        <a:xfrm>
          <a:off x="0" y="0"/>
          <a:ext cx="0" cy="0"/>
          <a:chOff x="0" y="0"/>
          <a:chExt cx="0" cy="0"/>
        </a:xfrm>
      </p:grpSpPr>
      <p:sp>
        <p:nvSpPr>
          <p:cNvPr id="7107" name="Google Shape;7107;p12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108" name="Google Shape;7108;p12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t/>
            </a:r>
            <a:endParaRPr sz="1400"/>
          </a:p>
        </p:txBody>
      </p:sp>
      <p:sp>
        <p:nvSpPr>
          <p:cNvPr id="7109" name="Google Shape;7109;p12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53" name="Shape 7153"/>
        <p:cNvGrpSpPr/>
        <p:nvPr/>
      </p:nvGrpSpPr>
      <p:grpSpPr>
        <a:xfrm>
          <a:off x="0" y="0"/>
          <a:ext cx="0" cy="0"/>
          <a:chOff x="0" y="0"/>
          <a:chExt cx="0" cy="0"/>
        </a:xfrm>
      </p:grpSpPr>
      <p:sp>
        <p:nvSpPr>
          <p:cNvPr id="7154" name="Google Shape;7154;p125: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7155" name="Google Shape;7155;p125: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70" name="Shape 7170"/>
        <p:cNvGrpSpPr/>
        <p:nvPr/>
      </p:nvGrpSpPr>
      <p:grpSpPr>
        <a:xfrm>
          <a:off x="0" y="0"/>
          <a:ext cx="0" cy="0"/>
          <a:chOff x="0" y="0"/>
          <a:chExt cx="0" cy="0"/>
        </a:xfrm>
      </p:grpSpPr>
      <p:sp>
        <p:nvSpPr>
          <p:cNvPr id="7171" name="Google Shape;7171;p12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172" name="Google Shape;7172;p12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1" lang="pt-BR" sz="1400"/>
              <a:t>Observação para as afiliadas: </a:t>
            </a:r>
            <a:r>
              <a:rPr b="0" lang="pt-BR" sz="1400"/>
              <a:t>consultar os</a:t>
            </a:r>
            <a:r>
              <a:rPr lang="pt-BR" sz="1400"/>
              <a:t> “principais critérios de elegibilidade”, a “distribuição dos pacientes”, os “dados demográficos” e as “características clínicas basais” do estudo 301 no Apêndice.</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Schrezenmeier H, Kulasekararaj A, Mitchell L, de Fontbrune FS, Devos T, Okamoto S, et al. One-year efficacy of ravulizumab (ALXN1210) in adult patients with paroxysmal nocturnal hemoglobinuria naive to complement inhibitors [oral presentation]. Presented at: 24th Congress of European Hematology Association (EHA); June 13–16, 2019, Amsterdam, Netherlands </a:t>
            </a:r>
            <a:endParaRPr/>
          </a:p>
          <a:p>
            <a:pPr indent="0" lvl="0" marL="0" rtl="0" algn="l">
              <a:spcBef>
                <a:spcPts val="200"/>
              </a:spcBef>
              <a:spcAft>
                <a:spcPts val="0"/>
              </a:spcAft>
              <a:buClr>
                <a:schemeClr val="dk1"/>
              </a:buClr>
              <a:buSzPts val="2000"/>
              <a:buNone/>
            </a:pPr>
            <a:r>
              <a:t/>
            </a:r>
            <a:endParaRPr sz="2000"/>
          </a:p>
          <a:p>
            <a:pPr indent="0" lvl="0" marL="0" rtl="0" algn="l">
              <a:spcBef>
                <a:spcPts val="200"/>
              </a:spcBef>
              <a:spcAft>
                <a:spcPts val="0"/>
              </a:spcAft>
              <a:buClr>
                <a:schemeClr val="dk1"/>
              </a:buClr>
              <a:buSzPts val="1400"/>
              <a:buNone/>
            </a:pPr>
            <a:r>
              <a:t/>
            </a:r>
            <a:endParaRPr sz="1400"/>
          </a:p>
        </p:txBody>
      </p:sp>
      <p:sp>
        <p:nvSpPr>
          <p:cNvPr id="7173" name="Google Shape;7173;p12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10" name="Shape 7210"/>
        <p:cNvGrpSpPr/>
        <p:nvPr/>
      </p:nvGrpSpPr>
      <p:grpSpPr>
        <a:xfrm>
          <a:off x="0" y="0"/>
          <a:ext cx="0" cy="0"/>
          <a:chOff x="0" y="0"/>
          <a:chExt cx="0" cy="0"/>
        </a:xfrm>
      </p:grpSpPr>
      <p:sp>
        <p:nvSpPr>
          <p:cNvPr id="7211" name="Google Shape;7211;p12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212" name="Google Shape;7212;p12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1" lang="pt-BR" sz="1400"/>
              <a:t>Observação para as afiliadas: </a:t>
            </a:r>
            <a:r>
              <a:rPr b="0" lang="pt-BR" sz="1400"/>
              <a:t>consultar os</a:t>
            </a:r>
            <a:r>
              <a:rPr lang="pt-BR" sz="1400"/>
              <a:t> “principais critérios de elegibilidade”, a “distribuição dos pacientes”, os “dados demográficos” e as “características clínicas basais” do estudo 301 no Apêndice.</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Schrezenmeier H, Kulasekararaj A, Mitchell L, de Fontbrune FS, Devos T, Okamoto S, et al. One-year efficacy of ravulizumab (ALXN1210) in adult patients with paroxysmal nocturnal hemoglobinuria naive to complement inhibitors [oral presentation]. Presented at: 24th Congress of European Hematology Association (EHA); June 13–16, 2019, Amsterdam, Netherlands </a:t>
            </a:r>
            <a:endParaRPr/>
          </a:p>
        </p:txBody>
      </p:sp>
      <p:sp>
        <p:nvSpPr>
          <p:cNvPr id="7213" name="Google Shape;7213;p12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64" name="Shape 7264"/>
        <p:cNvGrpSpPr/>
        <p:nvPr/>
      </p:nvGrpSpPr>
      <p:grpSpPr>
        <a:xfrm>
          <a:off x="0" y="0"/>
          <a:ext cx="0" cy="0"/>
          <a:chOff x="0" y="0"/>
          <a:chExt cx="0" cy="0"/>
        </a:xfrm>
      </p:grpSpPr>
      <p:sp>
        <p:nvSpPr>
          <p:cNvPr id="7265" name="Google Shape;7265;p12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266" name="Google Shape;7266;p12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1" lang="pt-BR" sz="1400"/>
              <a:t>Observação para as afiliadas: </a:t>
            </a:r>
            <a:r>
              <a:rPr b="0" lang="pt-BR" sz="1400"/>
              <a:t>consultar os</a:t>
            </a:r>
            <a:r>
              <a:rPr lang="pt-BR" sz="1400"/>
              <a:t> “principais critérios de elegibilidade”, a “distribuição dos pacientes”, os “dados demográficos” e as “características clínicas basais” do estudo 301 no Apêndice.</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Schrezenmeier H, Kulasekararaj A, Mitchell L, de Fontbrune FS, Devos T, Okamoto S, et al. One-year efficacy of ravulizumab (ALXN1210) in adult patients with paroxysmal nocturnal hemoglobinuria naive to complement inhibitors [oral presentation]. Presented at: 24th Congress of European Hematology Association (EHA); June 13–16, 2019, Amsterdam, Netherlands </a:t>
            </a:r>
            <a:endParaRPr/>
          </a:p>
        </p:txBody>
      </p:sp>
      <p:sp>
        <p:nvSpPr>
          <p:cNvPr id="7267" name="Google Shape;7267;p12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95" name="Shape 7495"/>
        <p:cNvGrpSpPr/>
        <p:nvPr/>
      </p:nvGrpSpPr>
      <p:grpSpPr>
        <a:xfrm>
          <a:off x="0" y="0"/>
          <a:ext cx="0" cy="0"/>
          <a:chOff x="0" y="0"/>
          <a:chExt cx="0" cy="0"/>
        </a:xfrm>
      </p:grpSpPr>
      <p:sp>
        <p:nvSpPr>
          <p:cNvPr id="7496" name="Google Shape;7496;p12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497" name="Google Shape;7497;p12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1" lang="pt-BR" sz="1400"/>
              <a:t>Observação para as afiliadas: </a:t>
            </a:r>
            <a:r>
              <a:rPr b="0" lang="pt-BR" sz="1400"/>
              <a:t>consultar os</a:t>
            </a:r>
            <a:r>
              <a:rPr lang="pt-BR" sz="1400"/>
              <a:t> “principais critérios de elegibilidade”, a “distribuição dos pacientes”, os “dados demográficos” e as “características clínicas basais” do estudo 301 no Apêndice.</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Schrezenmeier H, Kulasekararaj A, Mitchell L, de Fontbrune FS, Devos T, Okamoto S, et al. One-year efficacy of ravulizumab (ALXN1210) in adult patients with paroxysmal nocturnal hemoglobinuria naive to complement inhibitors [oral presentation]. Presented at: 24th Congress of European Hematology Association (EHA); June 13–16, 2019, Amsterdam, Netherlands</a:t>
            </a:r>
            <a:endParaRPr/>
          </a:p>
        </p:txBody>
      </p:sp>
      <p:sp>
        <p:nvSpPr>
          <p:cNvPr id="7498" name="Google Shape;7498;p12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5" name="Shape 865"/>
        <p:cNvGrpSpPr/>
        <p:nvPr/>
      </p:nvGrpSpPr>
      <p:grpSpPr>
        <a:xfrm>
          <a:off x="0" y="0"/>
          <a:ext cx="0" cy="0"/>
          <a:chOff x="0" y="0"/>
          <a:chExt cx="0" cy="0"/>
        </a:xfrm>
      </p:grpSpPr>
      <p:sp>
        <p:nvSpPr>
          <p:cNvPr id="866" name="Google Shape;866;p1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67" name="Google Shape;867;p1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174697" lvl="0" marL="174697" rtl="0" algn="l">
              <a:spcBef>
                <a:spcPts val="0"/>
              </a:spcBef>
              <a:spcAft>
                <a:spcPts val="0"/>
              </a:spcAft>
              <a:buClr>
                <a:schemeClr val="dk1"/>
              </a:buClr>
              <a:buSzPts val="1000"/>
              <a:buFont typeface="Arial"/>
              <a:buChar char="•"/>
            </a:pPr>
            <a:r>
              <a:rPr lang="pt-BR" sz="1000">
                <a:latin typeface="Arial"/>
                <a:ea typeface="Arial"/>
                <a:cs typeface="Arial"/>
                <a:sym typeface="Arial"/>
              </a:rPr>
              <a:t>Sobre o gráfico: </a:t>
            </a:r>
            <a:r>
              <a:rPr lang="pt-BR" sz="1000">
                <a:solidFill>
                  <a:srgbClr val="7F7F7F"/>
                </a:solidFill>
                <a:latin typeface="Arial"/>
                <a:ea typeface="Arial"/>
                <a:cs typeface="Arial"/>
                <a:sym typeface="Arial"/>
              </a:rPr>
              <a:t>Uma análise retrospectiva de 301 prontuários médicos de pacientes com HPN na Coreia do Sul para descrever o ônus da doença, características clínicas de ET, além dos fatores de risco associados com ET em HPN.</a:t>
            </a:r>
            <a:br>
              <a:rPr lang="pt-BR" sz="1000">
                <a:solidFill>
                  <a:srgbClr val="7F7F7F"/>
                </a:solidFill>
                <a:latin typeface="Arial"/>
                <a:ea typeface="Arial"/>
                <a:cs typeface="Arial"/>
                <a:sym typeface="Arial"/>
              </a:rPr>
            </a:br>
            <a:r>
              <a:rPr lang="pt-BR" sz="1000">
                <a:solidFill>
                  <a:srgbClr val="7F7F7F"/>
                </a:solidFill>
                <a:latin typeface="Arial"/>
                <a:ea typeface="Arial"/>
                <a:cs typeface="Arial"/>
                <a:sym typeface="Arial"/>
              </a:rPr>
              <a:t>Dados apresentados como odds ratios entre pacientes com HPN com e sem sintomas listados em comparação a LDH &lt;1,5x LSNe sem sintomas.</a:t>
            </a:r>
            <a:endParaRPr sz="1000">
              <a:latin typeface="Arial"/>
              <a:ea typeface="Arial"/>
              <a:cs typeface="Arial"/>
              <a:sym typeface="Arial"/>
            </a:endParaRPr>
          </a:p>
          <a:p>
            <a:pPr indent="-174697" lvl="0" marL="174697" rtl="0" algn="l">
              <a:spcBef>
                <a:spcPts val="200"/>
              </a:spcBef>
              <a:spcAft>
                <a:spcPts val="0"/>
              </a:spcAft>
              <a:buClr>
                <a:schemeClr val="dk1"/>
              </a:buClr>
              <a:buSzPts val="1000"/>
              <a:buFont typeface="Arial"/>
              <a:buChar char="•"/>
            </a:pPr>
            <a:r>
              <a:rPr lang="pt-BR" sz="1000">
                <a:latin typeface="Arial"/>
                <a:ea typeface="Arial"/>
                <a:cs typeface="Arial"/>
                <a:sym typeface="Arial"/>
              </a:rPr>
              <a:t>Pacientes com HPN com sinais e sintomas de hemólise têm maior risco de trombose.</a:t>
            </a:r>
            <a:endParaRPr/>
          </a:p>
          <a:p>
            <a:pPr indent="-174697" lvl="0" marL="174697" rtl="0" algn="l">
              <a:spcBef>
                <a:spcPts val="200"/>
              </a:spcBef>
              <a:spcAft>
                <a:spcPts val="0"/>
              </a:spcAft>
              <a:buClr>
                <a:schemeClr val="dk1"/>
              </a:buClr>
              <a:buSzPts val="1000"/>
              <a:buFont typeface="Arial"/>
              <a:buChar char="•"/>
            </a:pPr>
            <a:r>
              <a:rPr lang="pt-BR"/>
              <a:t>Um estudo retrospectivo de 301 pacientes com HPN inscritos no Registro Nacional da Coréia do Sul descobriu que sintomas de HPN, como dor abdominal, dor torácica e dispneia, estão associados ao aumento significativo do risco de trombose em pacientes com HPN.</a:t>
            </a:r>
            <a:endParaRPr/>
          </a:p>
          <a:p>
            <a:pPr indent="-174697" lvl="0" marL="174697" rtl="0" algn="l">
              <a:spcBef>
                <a:spcPts val="200"/>
              </a:spcBef>
              <a:spcAft>
                <a:spcPts val="0"/>
              </a:spcAft>
              <a:buClr>
                <a:schemeClr val="dk1"/>
              </a:buClr>
              <a:buSzPts val="1000"/>
              <a:buFont typeface="Arial"/>
              <a:buChar char="•"/>
            </a:pPr>
            <a:r>
              <a:rPr lang="pt-BR"/>
              <a:t>Além disso, pacientes com hemólise elevada (DHL ≥1,5x LSN) e qualquer um dos sintomas clínicos mencionados tiveram um risco ainda maior de tromboembolismo em comparação com pacientes com hemólise elevada ou sintomas clínicos isolados.</a:t>
            </a:r>
            <a:endParaRPr/>
          </a:p>
          <a:p>
            <a:pPr indent="0" lvl="0" marL="0" rtl="0" algn="l">
              <a:spcBef>
                <a:spcPts val="200"/>
              </a:spcBef>
              <a:spcAft>
                <a:spcPts val="0"/>
              </a:spcAft>
              <a:buClr>
                <a:schemeClr val="dk1"/>
              </a:buClr>
              <a:buSzPts val="1000"/>
              <a:buNone/>
            </a:pPr>
            <a:r>
              <a:rPr b="1" lang="pt-BR"/>
              <a:t>Referência:</a:t>
            </a:r>
            <a:endParaRPr/>
          </a:p>
          <a:p>
            <a:pPr indent="0" lvl="0" marL="0" rtl="0" algn="l">
              <a:spcBef>
                <a:spcPts val="200"/>
              </a:spcBef>
              <a:spcAft>
                <a:spcPts val="0"/>
              </a:spcAft>
              <a:buClr>
                <a:schemeClr val="dk1"/>
              </a:buClr>
              <a:buSzPts val="1050"/>
              <a:buNone/>
            </a:pPr>
            <a:r>
              <a:rPr lang="pt-BR" sz="1050"/>
              <a:t>Lee JW, et al. </a:t>
            </a:r>
            <a:r>
              <a:rPr i="1" lang="pt-BR" sz="1050"/>
              <a:t>Int J Hematol. </a:t>
            </a:r>
            <a:r>
              <a:rPr lang="pt-BR" sz="1050"/>
              <a:t>2013;97(6):749-757. </a:t>
            </a:r>
            <a:endParaRPr/>
          </a:p>
          <a:p>
            <a:pPr indent="0" lvl="0" marL="0" rtl="0" algn="l">
              <a:spcBef>
                <a:spcPts val="200"/>
              </a:spcBef>
              <a:spcAft>
                <a:spcPts val="0"/>
              </a:spcAft>
              <a:buClr>
                <a:schemeClr val="dk1"/>
              </a:buClr>
              <a:buSzPts val="1000"/>
              <a:buNone/>
            </a:pPr>
            <a:r>
              <a:t/>
            </a:r>
            <a:endParaRPr b="0"/>
          </a:p>
          <a:p>
            <a:pPr indent="0" lvl="0" marL="0" rtl="0" algn="l">
              <a:spcBef>
                <a:spcPts val="200"/>
              </a:spcBef>
              <a:spcAft>
                <a:spcPts val="0"/>
              </a:spcAft>
              <a:buClr>
                <a:schemeClr val="dk1"/>
              </a:buClr>
              <a:buSzPts val="1000"/>
              <a:buNone/>
            </a:pPr>
            <a:r>
              <a:rPr lang="pt-BR"/>
              <a:t> </a:t>
            </a:r>
            <a:endParaRPr/>
          </a:p>
          <a:p>
            <a:pPr indent="0" lvl="0" marL="0" rtl="0" algn="l">
              <a:spcBef>
                <a:spcPts val="200"/>
              </a:spcBef>
              <a:spcAft>
                <a:spcPts val="0"/>
              </a:spcAft>
              <a:buClr>
                <a:schemeClr val="dk1"/>
              </a:buClr>
              <a:buSzPts val="1000"/>
              <a:buNone/>
            </a:pPr>
            <a:r>
              <a:t/>
            </a:r>
            <a:endParaRPr/>
          </a:p>
        </p:txBody>
      </p:sp>
      <p:sp>
        <p:nvSpPr>
          <p:cNvPr id="868" name="Google Shape;868;p1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45" name="Shape 7745"/>
        <p:cNvGrpSpPr/>
        <p:nvPr/>
      </p:nvGrpSpPr>
      <p:grpSpPr>
        <a:xfrm>
          <a:off x="0" y="0"/>
          <a:ext cx="0" cy="0"/>
          <a:chOff x="0" y="0"/>
          <a:chExt cx="0" cy="0"/>
        </a:xfrm>
      </p:grpSpPr>
      <p:sp>
        <p:nvSpPr>
          <p:cNvPr id="7746" name="Google Shape;7746;p13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747" name="Google Shape;7747;p13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1" lang="pt-BR" sz="1400"/>
              <a:t>Observação para as afiliadas: </a:t>
            </a:r>
            <a:r>
              <a:rPr b="0" lang="pt-BR" sz="1400"/>
              <a:t>consultar os</a:t>
            </a:r>
            <a:r>
              <a:rPr lang="pt-BR" sz="1400"/>
              <a:t> “principais critérios de elegibilidade”, a “distribuição dos pacientes”, os “dados demográficos” e as “características clínicas basais” do estudo 301 no Apêndice.</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Schrezenmeier H, Kulasekararaj A, Mitchell L, de Fontbrune FS, Devos T, Okamoto S, et al. One-year efficacy of ravulizumab (ALXN1210) in adult patients with paroxysmal nocturnal hemoglobinuria naive to complement inhibitors [oral presentation]. Presented at: 24th Congress of European Hematology Association (EHA); June 13–16, 2019, Amsterdam, Netherlands </a:t>
            </a:r>
            <a:endParaRPr/>
          </a:p>
        </p:txBody>
      </p:sp>
      <p:sp>
        <p:nvSpPr>
          <p:cNvPr id="7748" name="Google Shape;7748;p13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49" name="Shape 7849"/>
        <p:cNvGrpSpPr/>
        <p:nvPr/>
      </p:nvGrpSpPr>
      <p:grpSpPr>
        <a:xfrm>
          <a:off x="0" y="0"/>
          <a:ext cx="0" cy="0"/>
          <a:chOff x="0" y="0"/>
          <a:chExt cx="0" cy="0"/>
        </a:xfrm>
      </p:grpSpPr>
      <p:sp>
        <p:nvSpPr>
          <p:cNvPr id="7850" name="Google Shape;7850;p13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851" name="Google Shape;7851;p13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1" lang="pt-BR" sz="1400"/>
              <a:t>Observação para as afiliadas: </a:t>
            </a:r>
            <a:r>
              <a:rPr b="0" lang="pt-BR" sz="1400"/>
              <a:t>consultar os</a:t>
            </a:r>
            <a:r>
              <a:rPr lang="pt-BR" sz="1400"/>
              <a:t> “principais critérios de elegibilidade”, a “distribuição dos pacientes”, os “dados demográficos” e as “características clínicas basais” do estudo 301 no Apêndice.</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Schrezenmeier H, Kulasekararaj A, Mitchell L, de Fontbrune FS, Devos T, Okamoto S, et al. One-year efficacy of ravulizumab (ALXN1210) in adult patients with paroxysmal nocturnal hemoglobinuria naive to complement inhibitors [oral presentation]. Presented at: 24th Congress of European Hematology Association (EHA); June 13–16, 2019, Amsterdam, Netherlands </a:t>
            </a:r>
            <a:endParaRPr/>
          </a:p>
        </p:txBody>
      </p:sp>
      <p:sp>
        <p:nvSpPr>
          <p:cNvPr id="7852" name="Google Shape;7852;p13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53" name="Shape 8553"/>
        <p:cNvGrpSpPr/>
        <p:nvPr/>
      </p:nvGrpSpPr>
      <p:grpSpPr>
        <a:xfrm>
          <a:off x="0" y="0"/>
          <a:ext cx="0" cy="0"/>
          <a:chOff x="0" y="0"/>
          <a:chExt cx="0" cy="0"/>
        </a:xfrm>
      </p:grpSpPr>
      <p:sp>
        <p:nvSpPr>
          <p:cNvPr id="8554" name="Google Shape;8554;p13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555" name="Google Shape;8555;p13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1" lang="pt-BR" sz="1400"/>
              <a:t>Observação para as afiliadas: </a:t>
            </a:r>
            <a:r>
              <a:rPr b="0" lang="pt-BR" sz="1400"/>
              <a:t>consultar os</a:t>
            </a:r>
            <a:r>
              <a:rPr lang="pt-BR" sz="1400"/>
              <a:t> “principais critérios de elegibilidade”, a “distribuição dos pacientes”, os “dados demográficos” e as “características clínicas basais” do estudo 301 no Apêndice.</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Schrezenmeier H, Kulasekararaj A, Mitchell L, de Fontbrune FS, Devos T, Okamoto S, et al. One-year efficacy of ravulizumab (ALXN1210) in adult patients with paroxysmal nocturnal hemoglobinuria naive to complement inhibitors [oral presentation]. Presented at: 24th Congress of European Hematology Association (EHA); June 13–16, 2019, Amsterdam, Netherlands </a:t>
            </a:r>
            <a:endParaRPr/>
          </a:p>
          <a:p>
            <a:pPr indent="0" lvl="0" marL="0" rtl="0" algn="l">
              <a:spcBef>
                <a:spcPts val="200"/>
              </a:spcBef>
              <a:spcAft>
                <a:spcPts val="0"/>
              </a:spcAft>
              <a:buClr>
                <a:schemeClr val="dk1"/>
              </a:buClr>
              <a:buSzPts val="1400"/>
              <a:buNone/>
            </a:pPr>
            <a:r>
              <a:t/>
            </a:r>
            <a:endParaRPr sz="1400"/>
          </a:p>
        </p:txBody>
      </p:sp>
      <p:sp>
        <p:nvSpPr>
          <p:cNvPr id="8556" name="Google Shape;8556;p13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70" name="Shape 8570"/>
        <p:cNvGrpSpPr/>
        <p:nvPr/>
      </p:nvGrpSpPr>
      <p:grpSpPr>
        <a:xfrm>
          <a:off x="0" y="0"/>
          <a:ext cx="0" cy="0"/>
          <a:chOff x="0" y="0"/>
          <a:chExt cx="0" cy="0"/>
        </a:xfrm>
      </p:grpSpPr>
      <p:sp>
        <p:nvSpPr>
          <p:cNvPr id="8571" name="Google Shape;8571;p133: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8572" name="Google Shape;8572;p133: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86" name="Shape 8586"/>
        <p:cNvGrpSpPr/>
        <p:nvPr/>
      </p:nvGrpSpPr>
      <p:grpSpPr>
        <a:xfrm>
          <a:off x="0" y="0"/>
          <a:ext cx="0" cy="0"/>
          <a:chOff x="0" y="0"/>
          <a:chExt cx="0" cy="0"/>
        </a:xfrm>
      </p:grpSpPr>
      <p:sp>
        <p:nvSpPr>
          <p:cNvPr id="8587" name="Google Shape;8587;p13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588" name="Google Shape;8588;p13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1" lang="pt-BR" sz="1400"/>
              <a:t>Observação para as afiliadas: </a:t>
            </a:r>
            <a:r>
              <a:rPr b="0" lang="pt-BR" sz="1400"/>
              <a:t>consultar os</a:t>
            </a:r>
            <a:r>
              <a:rPr lang="pt-BR" sz="1400"/>
              <a:t> “principais critérios de elegibilidade”, a “distribuição dos pacientes”, os “dados demográficos” e as “características clínicas basais” do estudo 301 no Apêndice.</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Schrezenmeier H, Kulasekararaj A, Mitchell L, de Fontbrune FS, Devos T, Okamoto S, et al. One-year efficacy of ravulizumab (ALXN1210) in adult patients with paroxysmal nocturnal hemoglobinuria naive to complement inhibitors [oral presentation]. Presented at: 24th Congress of European Hematology Association (EHA); June 13–16, 2019, Amsterdam, Netherlands </a:t>
            </a:r>
            <a:endParaRPr/>
          </a:p>
          <a:p>
            <a:pPr indent="0" lvl="0" marL="0" rtl="0" algn="l">
              <a:spcBef>
                <a:spcPts val="200"/>
              </a:spcBef>
              <a:spcAft>
                <a:spcPts val="0"/>
              </a:spcAft>
              <a:buClr>
                <a:schemeClr val="dk1"/>
              </a:buClr>
              <a:buSzPts val="2000"/>
              <a:buNone/>
            </a:pPr>
            <a:r>
              <a:t/>
            </a:r>
            <a:endParaRPr sz="2000"/>
          </a:p>
          <a:p>
            <a:pPr indent="0" lvl="0" marL="0" rtl="0" algn="l">
              <a:spcBef>
                <a:spcPts val="200"/>
              </a:spcBef>
              <a:spcAft>
                <a:spcPts val="0"/>
              </a:spcAft>
              <a:buClr>
                <a:schemeClr val="dk1"/>
              </a:buClr>
              <a:buSzPts val="1400"/>
              <a:buNone/>
            </a:pPr>
            <a:r>
              <a:t/>
            </a:r>
            <a:endParaRPr sz="1400"/>
          </a:p>
        </p:txBody>
      </p:sp>
      <p:sp>
        <p:nvSpPr>
          <p:cNvPr id="8589" name="Google Shape;8589;p13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18" name="Shape 8618"/>
        <p:cNvGrpSpPr/>
        <p:nvPr/>
      </p:nvGrpSpPr>
      <p:grpSpPr>
        <a:xfrm>
          <a:off x="0" y="0"/>
          <a:ext cx="0" cy="0"/>
          <a:chOff x="0" y="0"/>
          <a:chExt cx="0" cy="0"/>
        </a:xfrm>
      </p:grpSpPr>
      <p:sp>
        <p:nvSpPr>
          <p:cNvPr id="8619" name="Google Shape;8619;p13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620" name="Google Shape;8620;p13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ClinicalTrials.gov. Identifier NCT02946463: ALXN1210 (Ravulizumab) Versus Eculizumab in Complement Inhibitor Treatment-Naïve Adult Participants With Paroxysmal Nocturnal Hemoglobinuria (PNH). Available at: https://clinicaltrials.gov/ct2/show/record/NCT00122304?term=NCT00122304&amp;rank=1. Accessed: 12th March 2019.</a:t>
            </a:r>
            <a:endParaRPr/>
          </a:p>
          <a:p>
            <a:pPr indent="-218290" lvl="0" marL="218290" rtl="0" algn="l">
              <a:spcBef>
                <a:spcPts val="200"/>
              </a:spcBef>
              <a:spcAft>
                <a:spcPts val="0"/>
              </a:spcAft>
              <a:buClr>
                <a:schemeClr val="dk1"/>
              </a:buClr>
              <a:buSzPts val="1000"/>
              <a:buFont typeface="Calibri"/>
              <a:buAutoNum type="arabicPeriod"/>
            </a:pPr>
            <a:r>
              <a:rPr lang="pt-BR" sz="1000"/>
              <a:t>Lee JW, Sicre de Fontbrune F, Wong Lee Lee L, Pessoa V, Gualandro S, Fureder W, et al. Ravulizumab (ALXN1210) vs eculizumab in adult patients with PNH naive to complement inhibitors: the 301 study. Blood. 2019 Feb 7;133(6):530-9.</a:t>
            </a:r>
            <a:endParaRPr/>
          </a:p>
        </p:txBody>
      </p:sp>
      <p:sp>
        <p:nvSpPr>
          <p:cNvPr id="8621" name="Google Shape;8621;p13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84" name="Shape 8684"/>
        <p:cNvGrpSpPr/>
        <p:nvPr/>
      </p:nvGrpSpPr>
      <p:grpSpPr>
        <a:xfrm>
          <a:off x="0" y="0"/>
          <a:ext cx="0" cy="0"/>
          <a:chOff x="0" y="0"/>
          <a:chExt cx="0" cy="0"/>
        </a:xfrm>
      </p:grpSpPr>
      <p:sp>
        <p:nvSpPr>
          <p:cNvPr id="8685" name="Google Shape;8685;p136: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8686" name="Google Shape;8686;p136: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00" name="Shape 8700"/>
        <p:cNvGrpSpPr/>
        <p:nvPr/>
      </p:nvGrpSpPr>
      <p:grpSpPr>
        <a:xfrm>
          <a:off x="0" y="0"/>
          <a:ext cx="0" cy="0"/>
          <a:chOff x="0" y="0"/>
          <a:chExt cx="0" cy="0"/>
        </a:xfrm>
      </p:grpSpPr>
      <p:sp>
        <p:nvSpPr>
          <p:cNvPr id="8701" name="Google Shape;8701;p13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702" name="Google Shape;8702;p13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Kulasekararaj AG, Hill A, Rottinghaus ST, Langemeijer S, Wells R, Gonzalez-Fernandez FA, et al. Ravulizumab (ALXN1210) vs eculizumab in C5-inhibitor-experienced adult patients with PNH: the 302 study. Blood. 2019 Feb 7;133(6):540-9.</a:t>
            </a:r>
            <a:endParaRPr/>
          </a:p>
        </p:txBody>
      </p:sp>
      <p:sp>
        <p:nvSpPr>
          <p:cNvPr id="8703" name="Google Shape;8703;p13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16" name="Shape 8816"/>
        <p:cNvGrpSpPr/>
        <p:nvPr/>
      </p:nvGrpSpPr>
      <p:grpSpPr>
        <a:xfrm>
          <a:off x="0" y="0"/>
          <a:ext cx="0" cy="0"/>
          <a:chOff x="0" y="0"/>
          <a:chExt cx="0" cy="0"/>
        </a:xfrm>
      </p:grpSpPr>
      <p:sp>
        <p:nvSpPr>
          <p:cNvPr id="8817" name="Google Shape;8817;p13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818" name="Google Shape;8818;p13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Peffault De Latour R, Brodsky RA, Ortiz S, Risitano AM, Jang J-H, Hillmen P, et al. Ravulizumab (ALXN1210) Versus Eculizumab in Adults with Paroxysmal Nocturnal Hemoglobinuria: Pharmacokinetics and Pharmacodynamics Observed in Two Phase 3 Randomized, Multicenter Studies [Oral presentation]. Presented at: American Society of Hematlogy (ASH) 60th Annual Meeting and Exposition; December 1–4, 2018; San Diego, CA.</a:t>
            </a:r>
            <a:endParaRPr/>
          </a:p>
          <a:p>
            <a:pPr indent="-218290" lvl="0" marL="218290" rtl="0" algn="l">
              <a:spcBef>
                <a:spcPts val="200"/>
              </a:spcBef>
              <a:spcAft>
                <a:spcPts val="0"/>
              </a:spcAft>
              <a:buClr>
                <a:schemeClr val="dk1"/>
              </a:buClr>
              <a:buSzPts val="1000"/>
              <a:buFont typeface="Calibri"/>
              <a:buAutoNum type="arabicPeriod"/>
            </a:pPr>
            <a:r>
              <a:rPr lang="pt-BR" sz="1000"/>
              <a:t>Peffault de Latour R, Brodsky RA, Ortiz S, Risitano AM, Jang JH, Hillmen P, et al. Pharmacokinetic and pharmacodynamic effects of ravulizumab and eculizumab on complement component 5 in adults with paroxysmal nocturnal haemoglobinuria: results of two phase 3 randomised, multicentre studies. British Journal of Haematology. doi:10.1111/bjh.16711.</a:t>
            </a:r>
            <a:endParaRPr/>
          </a:p>
        </p:txBody>
      </p:sp>
      <p:sp>
        <p:nvSpPr>
          <p:cNvPr id="8819" name="Google Shape;8819;p13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73" name="Shape 9073"/>
        <p:cNvGrpSpPr/>
        <p:nvPr/>
      </p:nvGrpSpPr>
      <p:grpSpPr>
        <a:xfrm>
          <a:off x="0" y="0"/>
          <a:ext cx="0" cy="0"/>
          <a:chOff x="0" y="0"/>
          <a:chExt cx="0" cy="0"/>
        </a:xfrm>
      </p:grpSpPr>
      <p:sp>
        <p:nvSpPr>
          <p:cNvPr id="9074" name="Google Shape;9074;p13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075" name="Google Shape;9075;p13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218290" lvl="0" marL="218290" rtl="0" algn="l">
              <a:spcBef>
                <a:spcPts val="200"/>
              </a:spcBef>
              <a:spcAft>
                <a:spcPts val="0"/>
              </a:spcAft>
              <a:buClr>
                <a:schemeClr val="dk1"/>
              </a:buClr>
              <a:buSzPts val="1400"/>
              <a:buFont typeface="Calibri"/>
              <a:buAutoNum type="arabicPeriod"/>
            </a:pPr>
            <a:r>
              <a:rPr lang="pt-BR" sz="1400"/>
              <a:t>Kulasekararaj AG, Hill A, Rottinghaus ST, Langemeijer S, Wells R, Gonzalez-Fernandez FA, et al. Ravulizumab (ALXN1210) vs eculizumab in C5-inhibitor-experienced adult patients with PNH: the 302 study. Blood. 2019 Feb 7;133(6):540-9.</a:t>
            </a:r>
            <a:endParaRPr/>
          </a:p>
          <a:p>
            <a:pPr indent="-218290" lvl="0" marL="218290" rtl="0" algn="l">
              <a:spcBef>
                <a:spcPts val="200"/>
              </a:spcBef>
              <a:spcAft>
                <a:spcPts val="0"/>
              </a:spcAft>
              <a:buClr>
                <a:schemeClr val="dk1"/>
              </a:buClr>
              <a:buSzPts val="1400"/>
              <a:buFont typeface="Calibri"/>
              <a:buAutoNum type="arabicPeriod"/>
            </a:pPr>
            <a:r>
              <a:rPr lang="pt-BR" sz="1400"/>
              <a:t>Alexion. Prescribing information for ravulizumabe (ravulizumab-cwvz) injection, for intravenous use. Revised: October 2020. Available at: https://alexion.com/documents/ravulizumabe_uspi. Accessed: 14th October 2020</a:t>
            </a:r>
            <a:endParaRPr/>
          </a:p>
          <a:p>
            <a:pPr indent="-218290" lvl="0" marL="218290" rtl="0" algn="l">
              <a:spcBef>
                <a:spcPts val="200"/>
              </a:spcBef>
              <a:spcAft>
                <a:spcPts val="0"/>
              </a:spcAft>
              <a:buClr>
                <a:schemeClr val="dk1"/>
              </a:buClr>
              <a:buSzPts val="1400"/>
              <a:buFont typeface="Calibri"/>
              <a:buAutoNum type="arabicPeriod"/>
            </a:pPr>
            <a:r>
              <a:rPr lang="pt-BR" sz="1400"/>
              <a:t>Alexion. Clinical study report: ALXN1210-PNH-302, a Phase III, randomized, open-label, active-controlled study of ALXN1210 versus eculizumab in adult patients with paroxysmal nocturnal hemoglobinuria (PNH) currently treated with eculizumab. Released: 30</a:t>
            </a:r>
            <a:r>
              <a:rPr baseline="30000" lang="pt-BR" sz="1400"/>
              <a:t>th</a:t>
            </a:r>
            <a:r>
              <a:rPr lang="pt-BR" sz="1400"/>
              <a:t> May 2018</a:t>
            </a:r>
            <a:endParaRPr/>
          </a:p>
        </p:txBody>
      </p:sp>
      <p:sp>
        <p:nvSpPr>
          <p:cNvPr id="9076" name="Google Shape;9076;p13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8" name="Shape 908"/>
        <p:cNvGrpSpPr/>
        <p:nvPr/>
      </p:nvGrpSpPr>
      <p:grpSpPr>
        <a:xfrm>
          <a:off x="0" y="0"/>
          <a:ext cx="0" cy="0"/>
          <a:chOff x="0" y="0"/>
          <a:chExt cx="0" cy="0"/>
        </a:xfrm>
      </p:grpSpPr>
      <p:sp>
        <p:nvSpPr>
          <p:cNvPr id="909" name="Google Shape;909;p1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10" name="Google Shape;910;p1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7F7F7F"/>
              </a:buClr>
              <a:buSzPts val="1000"/>
              <a:buFont typeface="Arial"/>
              <a:buNone/>
            </a:pPr>
            <a:r>
              <a:rPr lang="pt-BR" sz="1000">
                <a:solidFill>
                  <a:srgbClr val="7F7F7F"/>
                </a:solidFill>
                <a:latin typeface="Arial"/>
                <a:ea typeface="Arial"/>
                <a:cs typeface="Arial"/>
                <a:sym typeface="Arial"/>
              </a:rPr>
              <a:t>Análise univariada em pacientes com HPN. Pacientes com DHL ≥1,5x LSN (n=17) aparecem com maior incidência de ETs vs pacientes com DHL&lt; 1,5x LSN (n=53); OR 8.57; 95% IC 2,00-36,68.</a:t>
            </a:r>
            <a:endParaRPr/>
          </a:p>
          <a:p>
            <a:pPr indent="0" lvl="0" marL="0" rtl="0" algn="l">
              <a:spcBef>
                <a:spcPts val="0"/>
              </a:spcBef>
              <a:spcAft>
                <a:spcPts val="0"/>
              </a:spcAft>
              <a:buClr>
                <a:schemeClr val="dk1"/>
              </a:buClr>
              <a:buSzPts val="1000"/>
              <a:buNone/>
            </a:pPr>
            <a:r>
              <a:t/>
            </a:r>
            <a:endParaRPr/>
          </a:p>
        </p:txBody>
      </p:sp>
      <p:sp>
        <p:nvSpPr>
          <p:cNvPr id="911" name="Google Shape;911;p1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84" name="Shape 9284"/>
        <p:cNvGrpSpPr/>
        <p:nvPr/>
      </p:nvGrpSpPr>
      <p:grpSpPr>
        <a:xfrm>
          <a:off x="0" y="0"/>
          <a:ext cx="0" cy="0"/>
          <a:chOff x="0" y="0"/>
          <a:chExt cx="0" cy="0"/>
        </a:xfrm>
      </p:grpSpPr>
      <p:sp>
        <p:nvSpPr>
          <p:cNvPr id="9285" name="Google Shape;9285;p14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286" name="Google Shape;9286;p14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Kulasekararaj AG, Hill A, Rottinghaus ST, Langemeijer S, Wells R, Gonzalez-Fernandez FA, et al. Ravulizumab (ALXN1210) vs eculizumab in C5-inhibitor-experienced adult patients with PNH: the 302 study. Blood. 2019 Feb 7;133(6):540-9.</a:t>
            </a:r>
            <a:endParaRPr/>
          </a:p>
          <a:p>
            <a:pPr indent="-225880" lvl="0" marL="225880" rtl="0" algn="l">
              <a:spcBef>
                <a:spcPts val="0"/>
              </a:spcBef>
              <a:spcAft>
                <a:spcPts val="0"/>
              </a:spcAft>
              <a:buClr>
                <a:schemeClr val="dk1"/>
              </a:buClr>
              <a:buSzPts val="1400"/>
              <a:buFont typeface="Calibri"/>
              <a:buAutoNum type="arabicPeriod"/>
            </a:pPr>
            <a:r>
              <a:rPr lang="pt-BR" sz="1400"/>
              <a:t>Brodsky RA, Peffault De Latour R, Rottinghaus ST, Röth A, Risitano AM, Weitz IC, et al. A Prospective Analysis of Breakthrough Hemolysis in 2 Phase 3 Randomized Studies of Ravulizumab (ALXN1210) Versus Eculizumab in Adults with Paroxysmal Nocturnal Hemoglobinuria [Poster]. Presented at: American Society of Hematlogy (ASH) 60</a:t>
            </a:r>
            <a:r>
              <a:rPr baseline="30000" lang="pt-BR" sz="1400"/>
              <a:t>th</a:t>
            </a:r>
            <a:r>
              <a:rPr lang="pt-BR" sz="1400"/>
              <a:t> Annual Meeting and Exposition; December 1–4, 2018; San Diego, CA.</a:t>
            </a:r>
            <a:endParaRPr/>
          </a:p>
        </p:txBody>
      </p:sp>
      <p:sp>
        <p:nvSpPr>
          <p:cNvPr id="9287" name="Google Shape;9287;p14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54" name="Shape 9354"/>
        <p:cNvGrpSpPr/>
        <p:nvPr/>
      </p:nvGrpSpPr>
      <p:grpSpPr>
        <a:xfrm>
          <a:off x="0" y="0"/>
          <a:ext cx="0" cy="0"/>
          <a:chOff x="0" y="0"/>
          <a:chExt cx="0" cy="0"/>
        </a:xfrm>
      </p:grpSpPr>
      <p:sp>
        <p:nvSpPr>
          <p:cNvPr id="9355" name="Google Shape;9355;p141: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9356" name="Google Shape;9356;p141: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71" name="Shape 9371"/>
        <p:cNvGrpSpPr/>
        <p:nvPr/>
      </p:nvGrpSpPr>
      <p:grpSpPr>
        <a:xfrm>
          <a:off x="0" y="0"/>
          <a:ext cx="0" cy="0"/>
          <a:chOff x="0" y="0"/>
          <a:chExt cx="0" cy="0"/>
        </a:xfrm>
      </p:grpSpPr>
      <p:sp>
        <p:nvSpPr>
          <p:cNvPr id="9372" name="Google Shape;9372;p14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373" name="Google Shape;9373;p14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4A5C58"/>
              </a:buClr>
              <a:buSzPts val="2000"/>
              <a:buNone/>
            </a:pPr>
            <a:r>
              <a:rPr lang="pt-BR" sz="2000">
                <a:solidFill>
                  <a:srgbClr val="4A5C58"/>
                </a:solidFill>
              </a:rPr>
              <a:t>Referência</a:t>
            </a:r>
            <a:endParaRPr/>
          </a:p>
          <a:p>
            <a:pPr indent="0" lvl="0" marL="0" rtl="0" algn="l">
              <a:spcBef>
                <a:spcPts val="200"/>
              </a:spcBef>
              <a:spcAft>
                <a:spcPts val="0"/>
              </a:spcAft>
              <a:buClr>
                <a:srgbClr val="4A5C58"/>
              </a:buClr>
              <a:buSzPts val="2000"/>
              <a:buNone/>
            </a:pPr>
            <a:r>
              <a:rPr lang="pt-BR" sz="2000">
                <a:solidFill>
                  <a:srgbClr val="4A5C58"/>
                </a:solidFill>
              </a:rPr>
              <a:t>1. Kaiser K, Yount S, Martens C, Webster K, Shaunfield S, Sparling A, et al. Assessing Preferences for Rare Disease Treatment: Qualitative Development of the Paroxysmal Nocturnal Hemoglobinuria Patient Preference Questionnaire (PNH-PPQ©). Patient Preference and Adherence. 2020;Volume 14:705-15</a:t>
            </a:r>
            <a:endParaRPr sz="2000"/>
          </a:p>
        </p:txBody>
      </p:sp>
      <p:sp>
        <p:nvSpPr>
          <p:cNvPr id="9374" name="Google Shape;9374;p14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9" name="Shape 9439"/>
        <p:cNvGrpSpPr/>
        <p:nvPr/>
      </p:nvGrpSpPr>
      <p:grpSpPr>
        <a:xfrm>
          <a:off x="0" y="0"/>
          <a:ext cx="0" cy="0"/>
          <a:chOff x="0" y="0"/>
          <a:chExt cx="0" cy="0"/>
        </a:xfrm>
      </p:grpSpPr>
      <p:sp>
        <p:nvSpPr>
          <p:cNvPr id="9440" name="Google Shape;9440;p14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441" name="Google Shape;9441;p14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Peipert JD, Kulasekararaj AG, Gaya A, Langemeijer SMC, Yount S, Gonzalez-Fernandez FA, et al. Patient preferences and quality of life implications of ravulizumab (every 8 weeks) and eculizumab (every 2 weeks) for the treatment of paroxysmal nocturnal hemoglobinuria. PLOS ONE. 2020;15(9):e0237497.</a:t>
            </a:r>
            <a:endParaRPr/>
          </a:p>
          <a:p>
            <a:pPr indent="-218290" lvl="0" marL="218290" rtl="0" algn="l">
              <a:spcBef>
                <a:spcPts val="200"/>
              </a:spcBef>
              <a:spcAft>
                <a:spcPts val="0"/>
              </a:spcAft>
              <a:buClr>
                <a:schemeClr val="dk1"/>
              </a:buClr>
              <a:buSzPts val="1000"/>
              <a:buFont typeface="Calibri"/>
              <a:buAutoNum type="arabicPeriod"/>
            </a:pPr>
            <a:r>
              <a:rPr lang="pt-BR" sz="1000"/>
              <a:t>Kulasekararaj AG, Hill A, Rottinghaus ST, Langemeijer S, Wells R, Gonzalez-Fernandez FA, et al. Ravulizumab (ALXN1210) vs eculizumab in C5-inhibitor-experienced adult patients with PNH: the 302 study. Blood. 2019 Feb 7;133(6):540-9.</a:t>
            </a:r>
            <a:endParaRPr/>
          </a:p>
        </p:txBody>
      </p:sp>
      <p:sp>
        <p:nvSpPr>
          <p:cNvPr id="9442" name="Google Shape;9442;p14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08" name="Shape 9508"/>
        <p:cNvGrpSpPr/>
        <p:nvPr/>
      </p:nvGrpSpPr>
      <p:grpSpPr>
        <a:xfrm>
          <a:off x="0" y="0"/>
          <a:ext cx="0" cy="0"/>
          <a:chOff x="0" y="0"/>
          <a:chExt cx="0" cy="0"/>
        </a:xfrm>
      </p:grpSpPr>
      <p:sp>
        <p:nvSpPr>
          <p:cNvPr id="9509" name="Google Shape;9509;p14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510" name="Google Shape;9510;p14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4A5C58"/>
              </a:buClr>
              <a:buSzPts val="1000"/>
              <a:buNone/>
            </a:pPr>
            <a:r>
              <a:rPr lang="pt-BR" sz="1000">
                <a:solidFill>
                  <a:srgbClr val="4A5C58"/>
                </a:solidFill>
              </a:rPr>
              <a:t>Referência</a:t>
            </a:r>
            <a:endParaRPr/>
          </a:p>
          <a:p>
            <a:pPr indent="-225880" lvl="0" marL="225880" rtl="0" algn="l">
              <a:spcBef>
                <a:spcPts val="0"/>
              </a:spcBef>
              <a:spcAft>
                <a:spcPts val="0"/>
              </a:spcAft>
              <a:buClr>
                <a:srgbClr val="4A5C58"/>
              </a:buClr>
              <a:buSzPts val="1000"/>
              <a:buFont typeface="Calibri"/>
              <a:buAutoNum type="arabicPeriod"/>
            </a:pPr>
            <a:r>
              <a:rPr lang="pt-BR" sz="1000">
                <a:solidFill>
                  <a:srgbClr val="4A5C58"/>
                </a:solidFill>
              </a:rPr>
              <a:t>Peipert JD, Kulasekararaj AG, Gaya A, Langemeijer SMC, Yount S, Gonzalez-Fernandez FA, et al. Patient preferences and quality of life implications of ravulizumab (every 8 weeks) and eculizumab (every 2 weeks) for the treatment of paroxysmal nocturnal hemoglobinuria. PLOS ONE. 2020;15(9):e0237497.</a:t>
            </a:r>
            <a:endParaRPr sz="1000"/>
          </a:p>
        </p:txBody>
      </p:sp>
      <p:sp>
        <p:nvSpPr>
          <p:cNvPr id="9511" name="Google Shape;9511;p14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50" name="Shape 9550"/>
        <p:cNvGrpSpPr/>
        <p:nvPr/>
      </p:nvGrpSpPr>
      <p:grpSpPr>
        <a:xfrm>
          <a:off x="0" y="0"/>
          <a:ext cx="0" cy="0"/>
          <a:chOff x="0" y="0"/>
          <a:chExt cx="0" cy="0"/>
        </a:xfrm>
      </p:grpSpPr>
      <p:sp>
        <p:nvSpPr>
          <p:cNvPr id="9551" name="Google Shape;9551;p14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552" name="Google Shape;9552;p14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4A5C58"/>
              </a:buClr>
              <a:buSzPts val="1000"/>
              <a:buNone/>
            </a:pPr>
            <a:r>
              <a:rPr lang="pt-BR" sz="1000">
                <a:solidFill>
                  <a:srgbClr val="4A5C58"/>
                </a:solidFill>
              </a:rPr>
              <a:t>Referência</a:t>
            </a:r>
            <a:endParaRPr/>
          </a:p>
          <a:p>
            <a:pPr indent="-225880" lvl="0" marL="225880" rtl="0" algn="l">
              <a:spcBef>
                <a:spcPts val="0"/>
              </a:spcBef>
              <a:spcAft>
                <a:spcPts val="0"/>
              </a:spcAft>
              <a:buClr>
                <a:srgbClr val="4A5C58"/>
              </a:buClr>
              <a:buSzPts val="1000"/>
              <a:buFont typeface="Calibri"/>
              <a:buAutoNum type="arabicPeriod"/>
            </a:pPr>
            <a:r>
              <a:rPr lang="pt-BR" sz="1000">
                <a:solidFill>
                  <a:srgbClr val="4A5C58"/>
                </a:solidFill>
              </a:rPr>
              <a:t>Peipert JD, Kulasekararaj AG, Gaya A, Langemeijer SMC, Yount S, Gonzalez-Fernandez FA, et al. Patient preferences and quality of life implications of ravulizumab (every 8 weeks) and eculizumab (every 2 weeks) for the treatment of paroxysmal nocturnal hemoglobinuria. PLOS ONE. 2020;15(9):e0237497.</a:t>
            </a:r>
            <a:endParaRPr sz="1000"/>
          </a:p>
        </p:txBody>
      </p:sp>
      <p:sp>
        <p:nvSpPr>
          <p:cNvPr id="9553" name="Google Shape;9553;p14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09" name="Shape 9609"/>
        <p:cNvGrpSpPr/>
        <p:nvPr/>
      </p:nvGrpSpPr>
      <p:grpSpPr>
        <a:xfrm>
          <a:off x="0" y="0"/>
          <a:ext cx="0" cy="0"/>
          <a:chOff x="0" y="0"/>
          <a:chExt cx="0" cy="0"/>
        </a:xfrm>
      </p:grpSpPr>
      <p:sp>
        <p:nvSpPr>
          <p:cNvPr id="9610" name="Google Shape;9610;p14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611" name="Google Shape;9611;p14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4A5C58"/>
              </a:buClr>
              <a:buSzPts val="1400"/>
              <a:buNone/>
            </a:pPr>
            <a:r>
              <a:rPr lang="pt-BR" sz="1400">
                <a:solidFill>
                  <a:srgbClr val="4A5C58"/>
                </a:solidFill>
              </a:rPr>
              <a:t>Referência</a:t>
            </a:r>
            <a:endParaRPr/>
          </a:p>
          <a:p>
            <a:pPr indent="-218290" lvl="0" marL="218290" rtl="0" algn="l">
              <a:spcBef>
                <a:spcPts val="200"/>
              </a:spcBef>
              <a:spcAft>
                <a:spcPts val="0"/>
              </a:spcAft>
              <a:buClr>
                <a:srgbClr val="4A5C58"/>
              </a:buClr>
              <a:buSzPts val="1400"/>
              <a:buFont typeface="Calibri"/>
              <a:buAutoNum type="arabicPeriod"/>
            </a:pPr>
            <a:r>
              <a:rPr lang="pt-BR" sz="1400">
                <a:solidFill>
                  <a:srgbClr val="4A5C58"/>
                </a:solidFill>
              </a:rPr>
              <a:t>Peipert JD, Kulasekararaj AG, Gaya A, Langemeijer SMC, Yount S, Gonzalez-Fernandez FA, et al. Patient preferences and quality of life implications of ravulizumab (every 8 weeks) and eculizumab (every 2 weeks) for the treatment of paroxysmal nocturnal hemoglobinuria. PLOS ONE. 2020;15(9):e0237497.</a:t>
            </a:r>
            <a:endParaRPr sz="1400"/>
          </a:p>
        </p:txBody>
      </p:sp>
      <p:sp>
        <p:nvSpPr>
          <p:cNvPr id="9612" name="Google Shape;9612;p14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25" name="Shape 9725"/>
        <p:cNvGrpSpPr/>
        <p:nvPr/>
      </p:nvGrpSpPr>
      <p:grpSpPr>
        <a:xfrm>
          <a:off x="0" y="0"/>
          <a:ext cx="0" cy="0"/>
          <a:chOff x="0" y="0"/>
          <a:chExt cx="0" cy="0"/>
        </a:xfrm>
      </p:grpSpPr>
      <p:sp>
        <p:nvSpPr>
          <p:cNvPr id="9726" name="Google Shape;9726;p147: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9727" name="Google Shape;9727;p147: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42" name="Shape 9742"/>
        <p:cNvGrpSpPr/>
        <p:nvPr/>
      </p:nvGrpSpPr>
      <p:grpSpPr>
        <a:xfrm>
          <a:off x="0" y="0"/>
          <a:ext cx="0" cy="0"/>
          <a:chOff x="0" y="0"/>
          <a:chExt cx="0" cy="0"/>
        </a:xfrm>
      </p:grpSpPr>
      <p:sp>
        <p:nvSpPr>
          <p:cNvPr id="9743" name="Google Shape;9743;p14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744" name="Google Shape;9744;p14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218290" lvl="0" marL="218290" rtl="0" algn="l">
              <a:spcBef>
                <a:spcPts val="200"/>
              </a:spcBef>
              <a:spcAft>
                <a:spcPts val="0"/>
              </a:spcAft>
              <a:buClr>
                <a:schemeClr val="dk1"/>
              </a:buClr>
              <a:buSzPts val="1400"/>
              <a:buFont typeface="Calibri"/>
              <a:buAutoNum type="arabicPeriod"/>
            </a:pPr>
            <a:r>
              <a:rPr lang="pt-BR" sz="1400"/>
              <a:t>Kulasekararaj AG, Hill A, Rottinghaus ST, Langemeijer S, Wells R, Gonzalez-Fernandez FA, et al. Ravulizumab (ALXN1210) vs eculizumab in C5-inhibitor-experienced adult patients with PNH: the 302 study. Blood. 2019 Feb 7;133(6):540-9.</a:t>
            </a:r>
            <a:endParaRPr/>
          </a:p>
          <a:p>
            <a:pPr indent="-218290" lvl="0" marL="218290" rtl="0" algn="l">
              <a:spcBef>
                <a:spcPts val="200"/>
              </a:spcBef>
              <a:spcAft>
                <a:spcPts val="0"/>
              </a:spcAft>
              <a:buClr>
                <a:schemeClr val="dk1"/>
              </a:buClr>
              <a:buSzPts val="1400"/>
              <a:buFont typeface="Calibri"/>
              <a:buAutoNum type="arabicPeriod"/>
            </a:pPr>
            <a:r>
              <a:rPr lang="pt-BR" sz="1400"/>
              <a:t>Alexion. Dados de arquivo. Clinical study report: ALXN1210-PNH-302, a Phase III, randomized, open-label, active-controlled study of ALXN1210 versus eculizumab in adult patients with paroxysmal nocturnal hemoglobinuria (PNH) currently treated with eculizumab. Released: 30</a:t>
            </a:r>
            <a:r>
              <a:rPr baseline="30000" lang="pt-BR" sz="1400"/>
              <a:t>th</a:t>
            </a:r>
            <a:r>
              <a:rPr lang="pt-BR" sz="1400"/>
              <a:t> May 2018.</a:t>
            </a:r>
            <a:endParaRPr/>
          </a:p>
        </p:txBody>
      </p:sp>
      <p:sp>
        <p:nvSpPr>
          <p:cNvPr id="9745" name="Google Shape;9745;p14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57" name="Shape 9757"/>
        <p:cNvGrpSpPr/>
        <p:nvPr/>
      </p:nvGrpSpPr>
      <p:grpSpPr>
        <a:xfrm>
          <a:off x="0" y="0"/>
          <a:ext cx="0" cy="0"/>
          <a:chOff x="0" y="0"/>
          <a:chExt cx="0" cy="0"/>
        </a:xfrm>
      </p:grpSpPr>
      <p:sp>
        <p:nvSpPr>
          <p:cNvPr id="9758" name="Google Shape;9758;p14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759" name="Google Shape;9759;p14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2000"/>
              <a:buNone/>
            </a:pPr>
            <a:r>
              <a:rPr lang="pt-BR" sz="2000"/>
              <a:t>Referências</a:t>
            </a:r>
            <a:endParaRPr/>
          </a:p>
          <a:p>
            <a:pPr indent="-218290" lvl="0" marL="218290" rtl="0" algn="l">
              <a:spcBef>
                <a:spcPts val="200"/>
              </a:spcBef>
              <a:spcAft>
                <a:spcPts val="0"/>
              </a:spcAft>
              <a:buClr>
                <a:schemeClr val="dk1"/>
              </a:buClr>
              <a:buSzPts val="2000"/>
              <a:buFont typeface="Calibri"/>
              <a:buAutoNum type="arabicPeriod"/>
            </a:pPr>
            <a:r>
              <a:rPr lang="pt-BR" sz="2000"/>
              <a:t>Kulasekararaj AG, Hill A, Rottinghaus ST, Langemeijer S, Wells R, Gonzalez-Fernandez FA, et al. Ravulizumab (ALXN1210) vs eculizumab in C5-inhibitor-experienced adult patients with PNH: the 302 study. Blood. 2019 Feb 7;133(6):540-9.</a:t>
            </a:r>
            <a:endParaRPr/>
          </a:p>
          <a:p>
            <a:pPr indent="-218290" lvl="0" marL="218290" rtl="0" algn="l">
              <a:spcBef>
                <a:spcPts val="200"/>
              </a:spcBef>
              <a:spcAft>
                <a:spcPts val="0"/>
              </a:spcAft>
              <a:buClr>
                <a:schemeClr val="dk1"/>
              </a:buClr>
              <a:buSzPts val="2000"/>
              <a:buFont typeface="Calibri"/>
              <a:buAutoNum type="arabicPeriod"/>
            </a:pPr>
            <a:r>
              <a:rPr lang="pt-BR" sz="2000"/>
              <a:t>Brodsky RA, Peffault De Latour R, Rottinghaus ST, Röth A, Risitano AM, Weitz IC, et al. A Prospective Analysis of Breakthrough Hemolysis in 2 Phase 3 Randomized Studies of Ravulizumab (ALXN1210) Versus Eculizumab in Adults with Paroxysmal Nocturnal Hemoglobinuria [Poster]. Presented at: American Society of Hematlogy (ASH) 60</a:t>
            </a:r>
            <a:r>
              <a:rPr baseline="30000" lang="pt-BR" sz="2000"/>
              <a:t>th</a:t>
            </a:r>
            <a:r>
              <a:rPr lang="pt-BR" sz="2000"/>
              <a:t> Annual Meeting; December 1–4, 2018; San Diego, CA.</a:t>
            </a:r>
            <a:endParaRPr/>
          </a:p>
        </p:txBody>
      </p:sp>
      <p:sp>
        <p:nvSpPr>
          <p:cNvPr id="9760" name="Google Shape;9760;p14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7" name="Shape 937"/>
        <p:cNvGrpSpPr/>
        <p:nvPr/>
      </p:nvGrpSpPr>
      <p:grpSpPr>
        <a:xfrm>
          <a:off x="0" y="0"/>
          <a:ext cx="0" cy="0"/>
          <a:chOff x="0" y="0"/>
          <a:chExt cx="0" cy="0"/>
        </a:xfrm>
      </p:grpSpPr>
      <p:sp>
        <p:nvSpPr>
          <p:cNvPr id="938" name="Google Shape;938;p1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39" name="Google Shape;939;p1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000"/>
              <a:buNone/>
            </a:pPr>
            <a:r>
              <a:rPr b="1" lang="pt-BR" sz="1000">
                <a:solidFill>
                  <a:srgbClr val="000000"/>
                </a:solidFill>
                <a:latin typeface="Arial"/>
                <a:ea typeface="Arial"/>
                <a:cs typeface="Arial"/>
                <a:sym typeface="Arial"/>
              </a:rPr>
              <a:t>Observações</a:t>
            </a:r>
            <a:r>
              <a:rPr lang="pt-BR" sz="1000">
                <a:solidFill>
                  <a:srgbClr val="000000"/>
                </a:solidFill>
                <a:latin typeface="Arial"/>
                <a:ea typeface="Arial"/>
                <a:cs typeface="Arial"/>
                <a:sym typeface="Arial"/>
              </a:rPr>
              <a:t>:</a:t>
            </a:r>
            <a:endParaRPr/>
          </a:p>
          <a:p>
            <a:pPr indent="-161283" lvl="0" marL="161283" rtl="0" algn="l">
              <a:spcBef>
                <a:spcPts val="200"/>
              </a:spcBef>
              <a:spcAft>
                <a:spcPts val="0"/>
              </a:spcAft>
              <a:buClr>
                <a:srgbClr val="000000"/>
              </a:buClr>
              <a:buSzPts val="1000"/>
              <a:buFont typeface="Arial"/>
              <a:buChar char="•"/>
            </a:pPr>
            <a:r>
              <a:rPr lang="pt-BR" sz="1000">
                <a:solidFill>
                  <a:srgbClr val="000000"/>
                </a:solidFill>
                <a:latin typeface="Arial"/>
                <a:ea typeface="Arial"/>
                <a:cs typeface="Arial"/>
                <a:sym typeface="Arial"/>
              </a:rPr>
              <a:t>Foi realizada uma análise retrospectiva de 301 pacientes coreanos com HPN que não tinham recebido eculizumabe para identificar, de forma sistemática, os sinais e sintomas clínicos preditivos de mortalidade.</a:t>
            </a:r>
            <a:endParaRPr/>
          </a:p>
          <a:p>
            <a:pPr indent="-161283" lvl="0" marL="161283" rtl="0" algn="l">
              <a:spcBef>
                <a:spcPts val="0"/>
              </a:spcBef>
              <a:spcAft>
                <a:spcPts val="0"/>
              </a:spcAft>
              <a:buClr>
                <a:srgbClr val="000000"/>
              </a:buClr>
              <a:buSzPts val="1000"/>
              <a:buFont typeface="Arial"/>
              <a:buChar char="•"/>
            </a:pPr>
            <a:r>
              <a:rPr lang="pt-BR" sz="1000">
                <a:solidFill>
                  <a:srgbClr val="000000"/>
                </a:solidFill>
                <a:latin typeface="Arial"/>
                <a:ea typeface="Arial"/>
                <a:cs typeface="Arial"/>
                <a:sym typeface="Arial"/>
              </a:rPr>
              <a:t>Houve um número significativamente maior de óbitos relatados em pacientes com HPN com DHL ≥1,5× LSN ao diagnóstico (N=28; 16,4 %) quando comparado com pacientes com DHL &lt;1.5×LSN (N=2; 3,7%; </a:t>
            </a:r>
            <a:r>
              <a:rPr i="1" lang="pt-BR" sz="1000">
                <a:solidFill>
                  <a:srgbClr val="000000"/>
                </a:solidFill>
                <a:latin typeface="Arial"/>
                <a:ea typeface="Arial"/>
                <a:cs typeface="Arial"/>
                <a:sym typeface="Arial"/>
              </a:rPr>
              <a:t>P</a:t>
            </a:r>
            <a:r>
              <a:rPr lang="pt-BR" sz="1000">
                <a:solidFill>
                  <a:srgbClr val="000000"/>
                </a:solidFill>
                <a:latin typeface="Arial"/>
                <a:ea typeface="Arial"/>
                <a:cs typeface="Arial"/>
                <a:sym typeface="Arial"/>
              </a:rPr>
              <a:t>=0,009)</a:t>
            </a:r>
            <a:endParaRPr/>
          </a:p>
          <a:p>
            <a:pPr indent="-161283" lvl="0" marL="161283" rtl="0" algn="l">
              <a:spcBef>
                <a:spcPts val="200"/>
              </a:spcBef>
              <a:spcAft>
                <a:spcPts val="0"/>
              </a:spcAft>
              <a:buClr>
                <a:srgbClr val="000000"/>
              </a:buClr>
              <a:buSzPts val="1000"/>
              <a:buFont typeface="Arial"/>
              <a:buChar char="•"/>
            </a:pPr>
            <a:r>
              <a:rPr lang="pt-BR" sz="1000">
                <a:solidFill>
                  <a:srgbClr val="000000"/>
                </a:solidFill>
                <a:latin typeface="Arial"/>
                <a:ea typeface="Arial"/>
                <a:cs typeface="Arial"/>
                <a:sym typeface="Arial"/>
              </a:rPr>
              <a:t>Dos pacientes com DHL ≥1,5×LSN, 7 (4,1%) vieram a óbito em 1 ano, enquanto nenhum dos pacientes com DHL &lt;1,5×LSN morreu nesse período. </a:t>
            </a:r>
            <a:endParaRPr/>
          </a:p>
          <a:p>
            <a:pPr indent="0" lvl="0" marL="0" rtl="0" algn="l">
              <a:spcBef>
                <a:spcPts val="200"/>
              </a:spcBef>
              <a:spcAft>
                <a:spcPts val="0"/>
              </a:spcAft>
              <a:buClr>
                <a:schemeClr val="dk1"/>
              </a:buClr>
              <a:buSzPts val="1000"/>
              <a:buNone/>
            </a:pPr>
            <a:r>
              <a:t/>
            </a:r>
            <a:endParaRPr sz="1000">
              <a:latin typeface="Arial"/>
              <a:ea typeface="Arial"/>
              <a:cs typeface="Arial"/>
              <a:sym typeface="Arial"/>
            </a:endParaRPr>
          </a:p>
          <a:p>
            <a:pPr indent="0" lvl="0" marL="0" rtl="0" algn="l">
              <a:spcBef>
                <a:spcPts val="200"/>
              </a:spcBef>
              <a:spcAft>
                <a:spcPts val="0"/>
              </a:spcAft>
              <a:buClr>
                <a:srgbClr val="000000"/>
              </a:buClr>
              <a:buSzPts val="1000"/>
              <a:buNone/>
            </a:pPr>
            <a:r>
              <a:rPr b="1" lang="pt-BR" sz="1000">
                <a:solidFill>
                  <a:srgbClr val="000000"/>
                </a:solidFill>
                <a:latin typeface="Arial"/>
                <a:ea typeface="Arial"/>
                <a:cs typeface="Arial"/>
                <a:sym typeface="Arial"/>
              </a:rPr>
              <a:t>Referência:</a:t>
            </a:r>
            <a:endParaRPr/>
          </a:p>
          <a:p>
            <a:pPr indent="0" lvl="0" marL="0" rtl="0" algn="l">
              <a:spcBef>
                <a:spcPts val="200"/>
              </a:spcBef>
              <a:spcAft>
                <a:spcPts val="0"/>
              </a:spcAft>
              <a:buClr>
                <a:srgbClr val="000000"/>
              </a:buClr>
              <a:buSzPts val="1000"/>
              <a:buNone/>
            </a:pPr>
            <a:r>
              <a:rPr lang="pt-BR" sz="1000">
                <a:solidFill>
                  <a:srgbClr val="000000"/>
                </a:solidFill>
                <a:latin typeface="Arial"/>
                <a:ea typeface="Arial"/>
                <a:cs typeface="Arial"/>
                <a:sym typeface="Arial"/>
              </a:rPr>
              <a:t>Jang JH, et al. </a:t>
            </a:r>
            <a:r>
              <a:rPr i="1" lang="pt-BR" sz="1000">
                <a:solidFill>
                  <a:srgbClr val="000000"/>
                </a:solidFill>
                <a:latin typeface="Arial"/>
                <a:ea typeface="Arial"/>
                <a:cs typeface="Arial"/>
                <a:sym typeface="Arial"/>
              </a:rPr>
              <a:t>J Korean Med Sci </a:t>
            </a:r>
            <a:r>
              <a:rPr lang="pt-BR" sz="1000">
                <a:solidFill>
                  <a:srgbClr val="000000"/>
                </a:solidFill>
                <a:latin typeface="Arial"/>
                <a:ea typeface="Arial"/>
                <a:cs typeface="Arial"/>
                <a:sym typeface="Arial"/>
              </a:rPr>
              <a:t>2016;31:214–221; 4.</a:t>
            </a:r>
            <a:endParaRPr/>
          </a:p>
        </p:txBody>
      </p:sp>
      <p:sp>
        <p:nvSpPr>
          <p:cNvPr id="940" name="Google Shape;940;p1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11" name="Shape 9811"/>
        <p:cNvGrpSpPr/>
        <p:nvPr/>
      </p:nvGrpSpPr>
      <p:grpSpPr>
        <a:xfrm>
          <a:off x="0" y="0"/>
          <a:ext cx="0" cy="0"/>
          <a:chOff x="0" y="0"/>
          <a:chExt cx="0" cy="0"/>
        </a:xfrm>
      </p:grpSpPr>
      <p:sp>
        <p:nvSpPr>
          <p:cNvPr id="9812" name="Google Shape;9812;p15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813" name="Google Shape;9813;p15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2000"/>
              <a:buNone/>
            </a:pPr>
            <a:r>
              <a:rPr lang="pt-BR" sz="2000"/>
              <a:t>Que compõem esta publicação que tem como objetivo descrever o resultado destes dois estudos pivotais no longo prazo, por um período de dois anos. Com foco na avaliação de eficácia e segurança. </a:t>
            </a:r>
            <a:endParaRPr/>
          </a:p>
          <a:p>
            <a:pPr indent="0" lvl="0" marL="0" rtl="0" algn="l">
              <a:spcBef>
                <a:spcPts val="200"/>
              </a:spcBef>
              <a:spcAft>
                <a:spcPts val="0"/>
              </a:spcAft>
              <a:buClr>
                <a:schemeClr val="dk1"/>
              </a:buClr>
              <a:buSzPts val="2000"/>
              <a:buNone/>
            </a:pPr>
            <a:r>
              <a:rPr lang="pt-BR" sz="2000"/>
              <a:t>Os estudos 301 e 302 são estudos de fase 3, randomizados, multicêntricos, com controle ativo, de não inferioridade.</a:t>
            </a:r>
            <a:endParaRPr/>
          </a:p>
          <a:p>
            <a:pPr indent="0" lvl="0" marL="0" rtl="0" algn="l">
              <a:spcBef>
                <a:spcPts val="200"/>
              </a:spcBef>
              <a:spcAft>
                <a:spcPts val="0"/>
              </a:spcAft>
              <a:buClr>
                <a:schemeClr val="dk1"/>
              </a:buClr>
              <a:buSzPts val="2000"/>
              <a:buNone/>
            </a:pPr>
            <a:r>
              <a:rPr lang="pt-BR" sz="2000"/>
              <a:t>Como principais critérios de inclusão pacientes adultos com diagnóstico de HPN, com tamanho do clone HPN de 5%</a:t>
            </a:r>
            <a:endParaRPr/>
          </a:p>
          <a:p>
            <a:pPr indent="0" lvl="0" marL="0" rtl="0" algn="l">
              <a:spcBef>
                <a:spcPts val="200"/>
              </a:spcBef>
              <a:spcAft>
                <a:spcPts val="0"/>
              </a:spcAft>
              <a:buClr>
                <a:schemeClr val="dk1"/>
              </a:buClr>
              <a:buSzPts val="2000"/>
              <a:buNone/>
            </a:pPr>
            <a:r>
              <a:rPr lang="pt-BR" sz="2000"/>
              <a:t>Como principais critérios de exclusão pacientes com histórico de transplante ou infecção por meningococo prévia. </a:t>
            </a:r>
            <a:endParaRPr/>
          </a:p>
          <a:p>
            <a:pPr indent="0" lvl="0" marL="0" rtl="0" algn="l">
              <a:spcBef>
                <a:spcPts val="200"/>
              </a:spcBef>
              <a:spcAft>
                <a:spcPts val="0"/>
              </a:spcAft>
              <a:buClr>
                <a:schemeClr val="dk1"/>
              </a:buClr>
              <a:buSzPts val="2000"/>
              <a:buNone/>
            </a:pPr>
            <a:r>
              <a:t/>
            </a:r>
            <a:endParaRPr sz="2000"/>
          </a:p>
        </p:txBody>
      </p:sp>
      <p:sp>
        <p:nvSpPr>
          <p:cNvPr id="9814" name="Google Shape;9814;p15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34" name="Shape 9834"/>
        <p:cNvGrpSpPr/>
        <p:nvPr/>
      </p:nvGrpSpPr>
      <p:grpSpPr>
        <a:xfrm>
          <a:off x="0" y="0"/>
          <a:ext cx="0" cy="0"/>
          <a:chOff x="0" y="0"/>
          <a:chExt cx="0" cy="0"/>
        </a:xfrm>
      </p:grpSpPr>
      <p:sp>
        <p:nvSpPr>
          <p:cNvPr id="9835" name="Google Shape;9835;p15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836" name="Google Shape;9836;p15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Como principal desfecho analisado, podemos observar, que os níveis médios de DHL diminuíram rapidamente após o início do tratamento e foram mantidos durante todo o período de extensão, tanto no braço ravulizumab (curva amarela) como no braço eculizumab (curva azul). </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A maioria dos pacientes apresentou reduções rápidas e sustentadas de DHL no período de 2 anos de avaliação, com níveis médios permanecendo abaixo de 1,5x limite superior.</a:t>
            </a:r>
            <a:endParaRPr/>
          </a:p>
          <a:p>
            <a:pPr indent="0" lvl="0" marL="0" rtl="0" algn="l">
              <a:spcBef>
                <a:spcPts val="200"/>
              </a:spcBef>
              <a:spcAft>
                <a:spcPts val="0"/>
              </a:spcAft>
              <a:buClr>
                <a:schemeClr val="dk1"/>
              </a:buClr>
              <a:buSzPts val="1400"/>
              <a:buNone/>
            </a:pPr>
            <a:r>
              <a:t/>
            </a:r>
            <a:endParaRPr sz="1400"/>
          </a:p>
        </p:txBody>
      </p:sp>
      <p:sp>
        <p:nvSpPr>
          <p:cNvPr id="9837" name="Google Shape;9837;p15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15" name="Shape 10015"/>
        <p:cNvGrpSpPr/>
        <p:nvPr/>
      </p:nvGrpSpPr>
      <p:grpSpPr>
        <a:xfrm>
          <a:off x="0" y="0"/>
          <a:ext cx="0" cy="0"/>
          <a:chOff x="0" y="0"/>
          <a:chExt cx="0" cy="0"/>
        </a:xfrm>
      </p:grpSpPr>
      <p:sp>
        <p:nvSpPr>
          <p:cNvPr id="10016" name="Google Shape;10016;p15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017" name="Google Shape;10017;p15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400"/>
              <a:buFont typeface="Arial"/>
              <a:buNone/>
            </a:pPr>
            <a:r>
              <a:rPr lang="pt-BR" sz="1400"/>
              <a:t>Da mesma forma, no estudo 302, observou-se que os dois medicamentos conseguem controlar muito bem os níveis de DHL, com um pouco mais de escape no braço eculizumab.</a:t>
            </a:r>
            <a:endParaRPr/>
          </a:p>
          <a:p>
            <a:pPr indent="0" lvl="0" marL="0" rtl="0" algn="l">
              <a:spcBef>
                <a:spcPts val="200"/>
              </a:spcBef>
              <a:spcAft>
                <a:spcPts val="0"/>
              </a:spcAft>
              <a:buClr>
                <a:schemeClr val="dk1"/>
              </a:buClr>
              <a:buSzPts val="1400"/>
              <a:buNone/>
            </a:pPr>
            <a:r>
              <a:t/>
            </a:r>
            <a:endParaRPr sz="1400"/>
          </a:p>
        </p:txBody>
      </p:sp>
      <p:sp>
        <p:nvSpPr>
          <p:cNvPr id="10018" name="Google Shape;10018;p15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96" name="Shape 10196"/>
        <p:cNvGrpSpPr/>
        <p:nvPr/>
      </p:nvGrpSpPr>
      <p:grpSpPr>
        <a:xfrm>
          <a:off x="0" y="0"/>
          <a:ext cx="0" cy="0"/>
          <a:chOff x="0" y="0"/>
          <a:chExt cx="0" cy="0"/>
        </a:xfrm>
      </p:grpSpPr>
      <p:sp>
        <p:nvSpPr>
          <p:cNvPr id="10197" name="Google Shape;10197;p15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198" name="Google Shape;10198;p15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Durante a fase de extensão, a proporção de pacientes de cada estudo com hemólise de escape foi similar. </a:t>
            </a:r>
            <a:endParaRPr/>
          </a:p>
          <a:p>
            <a:pPr indent="0" lvl="0" marL="0" marR="0" rtl="0" algn="l">
              <a:lnSpc>
                <a:spcPct val="100000"/>
              </a:lnSpc>
              <a:spcBef>
                <a:spcPts val="200"/>
              </a:spcBef>
              <a:spcAft>
                <a:spcPts val="0"/>
              </a:spcAft>
              <a:buClr>
                <a:schemeClr val="dk1"/>
              </a:buClr>
              <a:buSzPts val="1400"/>
              <a:buFont typeface="Arial"/>
              <a:buNone/>
            </a:pPr>
            <a:r>
              <a:rPr lang="pt-BR" sz="1400"/>
              <a:t>Sendo a maioria deste eventos associados a eventos de infecção (infecções virais ou bacterianas). </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t/>
            </a:r>
            <a:endParaRPr sz="1400"/>
          </a:p>
        </p:txBody>
      </p:sp>
      <p:sp>
        <p:nvSpPr>
          <p:cNvPr id="10199" name="Google Shape;10199;p15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44" name="Shape 10244"/>
        <p:cNvGrpSpPr/>
        <p:nvPr/>
      </p:nvGrpSpPr>
      <p:grpSpPr>
        <a:xfrm>
          <a:off x="0" y="0"/>
          <a:ext cx="0" cy="0"/>
          <a:chOff x="0" y="0"/>
          <a:chExt cx="0" cy="0"/>
        </a:xfrm>
      </p:grpSpPr>
      <p:sp>
        <p:nvSpPr>
          <p:cNvPr id="10245" name="Google Shape;10245;p15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246" name="Google Shape;10246;p15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No entanto, o número eventos notificados no estudo 301 durante o período de extensão foi mais do dobro do estudo 302. </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Isso pode estar relacionado as diferenças na atividade basal da doença, uma vez que os pacientes do estudo 302, diferentemente dos pacientes do estudo 301, tinham a doença clinicamente estável tendo recebido eculizumab anteriormente a inclusão do estudo.</a:t>
            </a:r>
            <a:endParaRPr/>
          </a:p>
          <a:p>
            <a:pPr indent="0" lvl="0" marL="0" rtl="0" algn="l">
              <a:spcBef>
                <a:spcPts val="200"/>
              </a:spcBef>
              <a:spcAft>
                <a:spcPts val="0"/>
              </a:spcAft>
              <a:buClr>
                <a:schemeClr val="dk1"/>
              </a:buClr>
              <a:buSzPts val="1400"/>
              <a:buNone/>
            </a:pPr>
            <a:r>
              <a:t/>
            </a:r>
            <a:endParaRPr sz="1400"/>
          </a:p>
        </p:txBody>
      </p:sp>
      <p:sp>
        <p:nvSpPr>
          <p:cNvPr id="10247" name="Google Shape;10247;p15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92" name="Shape 10292"/>
        <p:cNvGrpSpPr/>
        <p:nvPr/>
      </p:nvGrpSpPr>
      <p:grpSpPr>
        <a:xfrm>
          <a:off x="0" y="0"/>
          <a:ext cx="0" cy="0"/>
          <a:chOff x="0" y="0"/>
          <a:chExt cx="0" cy="0"/>
        </a:xfrm>
      </p:grpSpPr>
      <p:sp>
        <p:nvSpPr>
          <p:cNvPr id="10293" name="Google Shape;10293;p15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294" name="Google Shape;10294;p15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3C4043"/>
              </a:buClr>
              <a:buSzPts val="1400"/>
              <a:buNone/>
            </a:pPr>
            <a:r>
              <a:rPr b="0" i="0" lang="pt-BR" sz="1400">
                <a:solidFill>
                  <a:srgbClr val="3C4043"/>
                </a:solidFill>
                <a:latin typeface="Roboto"/>
                <a:ea typeface="Roboto"/>
                <a:cs typeface="Roboto"/>
                <a:sym typeface="Roboto"/>
              </a:rPr>
              <a:t>Aproximadamente 90% dos pacientes com HPN tratados com ravulizumabe relataram AEs, a maioria dos quais foram considerados não relacionado ao tratamento do estudo. Entre os mais relatados foram infecção e dor de cabeça. </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A incidência de SAEs </a:t>
            </a:r>
            <a:r>
              <a:rPr b="0" i="0" lang="pt-BR" sz="1400">
                <a:solidFill>
                  <a:srgbClr val="3C4043"/>
                </a:solidFill>
                <a:latin typeface="Roboto"/>
                <a:ea typeface="Roboto"/>
                <a:cs typeface="Roboto"/>
                <a:sym typeface="Roboto"/>
              </a:rPr>
              <a:t>considerados relacionados ao tratamento do estudo foram muito baixos (&lt;3%).</a:t>
            </a:r>
            <a:endParaRPr/>
          </a:p>
          <a:p>
            <a:pPr indent="0" lvl="0" marL="0" rtl="0" algn="l">
              <a:spcBef>
                <a:spcPts val="200"/>
              </a:spcBef>
              <a:spcAft>
                <a:spcPts val="0"/>
              </a:spcAft>
              <a:buClr>
                <a:schemeClr val="dk1"/>
              </a:buClr>
              <a:buSzPts val="1400"/>
              <a:buNone/>
            </a:pPr>
            <a:r>
              <a:t/>
            </a:r>
            <a:endParaRPr b="0" i="0" sz="1400">
              <a:solidFill>
                <a:srgbClr val="3C4043"/>
              </a:solidFill>
              <a:latin typeface="Roboto"/>
              <a:ea typeface="Roboto"/>
              <a:cs typeface="Roboto"/>
              <a:sym typeface="Roboto"/>
            </a:endParaRPr>
          </a:p>
          <a:p>
            <a:pPr indent="0" lvl="0" marL="0" rtl="0" algn="l">
              <a:spcBef>
                <a:spcPts val="200"/>
              </a:spcBef>
              <a:spcAft>
                <a:spcPts val="0"/>
              </a:spcAft>
              <a:buClr>
                <a:srgbClr val="3C4043"/>
              </a:buClr>
              <a:buSzPts val="1400"/>
              <a:buNone/>
            </a:pPr>
            <a:r>
              <a:rPr b="0" i="0" lang="pt-BR" sz="1400">
                <a:solidFill>
                  <a:srgbClr val="3C4043"/>
                </a:solidFill>
                <a:latin typeface="Roboto"/>
                <a:ea typeface="Roboto"/>
                <a:cs typeface="Roboto"/>
                <a:sym typeface="Roboto"/>
              </a:rPr>
              <a:t>Muito importante, nenhuma infecção por meningococo foi reportada durante a fase de extensão dos estudos.</a:t>
            </a:r>
            <a:endParaRPr/>
          </a:p>
          <a:p>
            <a:pPr indent="0" lvl="0" marL="0" rtl="0" algn="l">
              <a:spcBef>
                <a:spcPts val="200"/>
              </a:spcBef>
              <a:spcAft>
                <a:spcPts val="0"/>
              </a:spcAft>
              <a:buClr>
                <a:schemeClr val="dk1"/>
              </a:buClr>
              <a:buSzPts val="1400"/>
              <a:buNone/>
            </a:pPr>
            <a:r>
              <a:t/>
            </a:r>
            <a:endParaRPr b="0" i="0" sz="1400">
              <a:solidFill>
                <a:srgbClr val="3C4043"/>
              </a:solidFill>
              <a:latin typeface="Roboto"/>
              <a:ea typeface="Roboto"/>
              <a:cs typeface="Roboto"/>
              <a:sym typeface="Roboto"/>
            </a:endParaRPr>
          </a:p>
          <a:p>
            <a:pPr indent="0" lvl="0" marL="0" rtl="0" algn="l">
              <a:spcBef>
                <a:spcPts val="200"/>
              </a:spcBef>
              <a:spcAft>
                <a:spcPts val="0"/>
              </a:spcAft>
              <a:buClr>
                <a:srgbClr val="3C4043"/>
              </a:buClr>
              <a:buSzPts val="1400"/>
              <a:buNone/>
            </a:pPr>
            <a:r>
              <a:rPr b="0" i="0" lang="pt-BR" sz="1400">
                <a:solidFill>
                  <a:srgbClr val="3C4043"/>
                </a:solidFill>
                <a:latin typeface="Roboto"/>
                <a:ea typeface="Roboto"/>
                <a:cs typeface="Roboto"/>
                <a:sym typeface="Roboto"/>
              </a:rPr>
              <a:t>Desta forma, Ravulizumab demonstrou um perfil de segurança comparável/consistente ao Eculizumab.</a:t>
            </a:r>
            <a:endParaRPr/>
          </a:p>
          <a:p>
            <a:pPr indent="0" lvl="0" marL="0" rtl="0" algn="l">
              <a:spcBef>
                <a:spcPts val="200"/>
              </a:spcBef>
              <a:spcAft>
                <a:spcPts val="0"/>
              </a:spcAft>
              <a:buClr>
                <a:schemeClr val="dk1"/>
              </a:buClr>
              <a:buSzPts val="1400"/>
              <a:buNone/>
            </a:pPr>
            <a:r>
              <a:t/>
            </a:r>
            <a:endParaRPr b="0" i="0" sz="1400">
              <a:solidFill>
                <a:srgbClr val="3C4043"/>
              </a:solidFill>
              <a:latin typeface="Roboto"/>
              <a:ea typeface="Roboto"/>
              <a:cs typeface="Roboto"/>
              <a:sym typeface="Roboto"/>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t/>
            </a:r>
            <a:endParaRPr sz="1400"/>
          </a:p>
        </p:txBody>
      </p:sp>
      <p:sp>
        <p:nvSpPr>
          <p:cNvPr id="10295" name="Google Shape;10295;p15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18" name="Shape 10318"/>
        <p:cNvGrpSpPr/>
        <p:nvPr/>
      </p:nvGrpSpPr>
      <p:grpSpPr>
        <a:xfrm>
          <a:off x="0" y="0"/>
          <a:ext cx="0" cy="0"/>
          <a:chOff x="0" y="0"/>
          <a:chExt cx="0" cy="0"/>
        </a:xfrm>
      </p:grpSpPr>
      <p:sp>
        <p:nvSpPr>
          <p:cNvPr id="10319" name="Google Shape;10319;p156: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0320" name="Google Shape;10320;p156: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34" name="Shape 10334"/>
        <p:cNvGrpSpPr/>
        <p:nvPr/>
      </p:nvGrpSpPr>
      <p:grpSpPr>
        <a:xfrm>
          <a:off x="0" y="0"/>
          <a:ext cx="0" cy="0"/>
          <a:chOff x="0" y="0"/>
          <a:chExt cx="0" cy="0"/>
        </a:xfrm>
      </p:grpSpPr>
      <p:sp>
        <p:nvSpPr>
          <p:cNvPr id="10335" name="Google Shape;10335;p15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336" name="Google Shape;10336;p15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1" lang="pt-BR" sz="1400"/>
              <a:t>Observação para as afiliadas: </a:t>
            </a:r>
            <a:r>
              <a:rPr b="0" lang="pt-BR" sz="1400"/>
              <a:t>consultar os</a:t>
            </a:r>
            <a:r>
              <a:rPr lang="pt-BR" sz="1400"/>
              <a:t> “principais critérios de elegibilidade”, a “distribuição dos pacientes”, os “dados demográficos” e as “características clínicas basais” do estudo 301 no Apêndice.</a:t>
            </a:r>
            <a:endParaRPr/>
          </a:p>
          <a:p>
            <a:pPr indent="0" lvl="0" marL="0" rtl="0" algn="l">
              <a:spcBef>
                <a:spcPts val="20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lang="pt-BR" sz="1400"/>
              <a:t>Referências</a:t>
            </a:r>
            <a:endParaRPr/>
          </a:p>
          <a:p>
            <a:pPr indent="-225880" lvl="0" marL="225880" rtl="0" algn="l">
              <a:spcBef>
                <a:spcPts val="200"/>
              </a:spcBef>
              <a:spcAft>
                <a:spcPts val="0"/>
              </a:spcAft>
              <a:buClr>
                <a:schemeClr val="dk1"/>
              </a:buClr>
              <a:buSzPts val="1400"/>
              <a:buFont typeface="Calibri"/>
              <a:buAutoNum type="arabicPeriod"/>
            </a:pPr>
            <a:r>
              <a:rPr lang="pt-BR" sz="1400"/>
              <a:t>Schrezenmeier H, Kulasekararaj A, Mitchell L, de Fontbrune FS, Devos T, Okamoto S, et al. One-year efficacy of ravulizumab (ALXN1210) in adult patients with paroxysmal nocturnal hemoglobinuria naive to complement inhibitors [oral presentation]. Presented at: 24th Congress of European Hematology Association (EHA); June 13–16, 2019, Amsterdam, Netherlands </a:t>
            </a:r>
            <a:endParaRPr/>
          </a:p>
          <a:p>
            <a:pPr indent="0" lvl="0" marL="0" rtl="0" algn="l">
              <a:spcBef>
                <a:spcPts val="200"/>
              </a:spcBef>
              <a:spcAft>
                <a:spcPts val="0"/>
              </a:spcAft>
              <a:buClr>
                <a:schemeClr val="dk1"/>
              </a:buClr>
              <a:buSzPts val="2000"/>
              <a:buNone/>
            </a:pPr>
            <a:r>
              <a:t/>
            </a:r>
            <a:endParaRPr sz="2000"/>
          </a:p>
          <a:p>
            <a:pPr indent="0" lvl="0" marL="0" rtl="0" algn="l">
              <a:spcBef>
                <a:spcPts val="200"/>
              </a:spcBef>
              <a:spcAft>
                <a:spcPts val="0"/>
              </a:spcAft>
              <a:buClr>
                <a:schemeClr val="dk1"/>
              </a:buClr>
              <a:buSzPts val="1400"/>
              <a:buNone/>
            </a:pPr>
            <a:r>
              <a:t/>
            </a:r>
            <a:endParaRPr sz="1400"/>
          </a:p>
        </p:txBody>
      </p:sp>
      <p:sp>
        <p:nvSpPr>
          <p:cNvPr id="10337" name="Google Shape;10337;p15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93" name="Shape 10393"/>
        <p:cNvGrpSpPr/>
        <p:nvPr/>
      </p:nvGrpSpPr>
      <p:grpSpPr>
        <a:xfrm>
          <a:off x="0" y="0"/>
          <a:ext cx="0" cy="0"/>
          <a:chOff x="0" y="0"/>
          <a:chExt cx="0" cy="0"/>
        </a:xfrm>
      </p:grpSpPr>
      <p:sp>
        <p:nvSpPr>
          <p:cNvPr id="10394" name="Google Shape;10394;p158: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0395" name="Google Shape;10395;p158: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09" name="Shape 10409"/>
        <p:cNvGrpSpPr/>
        <p:nvPr/>
      </p:nvGrpSpPr>
      <p:grpSpPr>
        <a:xfrm>
          <a:off x="0" y="0"/>
          <a:ext cx="0" cy="0"/>
          <a:chOff x="0" y="0"/>
          <a:chExt cx="0" cy="0"/>
        </a:xfrm>
      </p:grpSpPr>
      <p:sp>
        <p:nvSpPr>
          <p:cNvPr id="10410" name="Google Shape;10410;p15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411" name="Google Shape;10411;p15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218290" lvl="0" marL="218290" rtl="0" algn="l">
              <a:spcBef>
                <a:spcPts val="200"/>
              </a:spcBef>
              <a:spcAft>
                <a:spcPts val="0"/>
              </a:spcAft>
              <a:buClr>
                <a:schemeClr val="dk1"/>
              </a:buClr>
              <a:buSzPts val="1400"/>
              <a:buFont typeface="Calibri"/>
              <a:buAutoNum type="arabicPeriod"/>
            </a:pPr>
            <a:r>
              <a:rPr lang="pt-BR" sz="1400"/>
              <a:t>Alexion. Dados de arquivo. DOF-PNH-ULT-002. 2021 (Alexion. ALXN1210-PNH-304-report-body (Primary Evaluation Period). 17th September 2021)</a:t>
            </a:r>
            <a:endParaRPr/>
          </a:p>
        </p:txBody>
      </p:sp>
      <p:sp>
        <p:nvSpPr>
          <p:cNvPr id="10412" name="Google Shape;10412;p15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 name="Shape 967"/>
        <p:cNvGrpSpPr/>
        <p:nvPr/>
      </p:nvGrpSpPr>
      <p:grpSpPr>
        <a:xfrm>
          <a:off x="0" y="0"/>
          <a:ext cx="0" cy="0"/>
          <a:chOff x="0" y="0"/>
          <a:chExt cx="0" cy="0"/>
        </a:xfrm>
      </p:grpSpPr>
      <p:sp>
        <p:nvSpPr>
          <p:cNvPr id="968" name="Google Shape;968;p16: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969" name="Google Shape;969;p16: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48" name="Shape 10548"/>
        <p:cNvGrpSpPr/>
        <p:nvPr/>
      </p:nvGrpSpPr>
      <p:grpSpPr>
        <a:xfrm>
          <a:off x="0" y="0"/>
          <a:ext cx="0" cy="0"/>
          <a:chOff x="0" y="0"/>
          <a:chExt cx="0" cy="0"/>
        </a:xfrm>
      </p:grpSpPr>
      <p:sp>
        <p:nvSpPr>
          <p:cNvPr id="10549" name="Google Shape;10549;p16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550" name="Google Shape;10550;p16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218290" lvl="0" marL="218290" rtl="0" algn="l">
              <a:spcBef>
                <a:spcPts val="200"/>
              </a:spcBef>
              <a:spcAft>
                <a:spcPts val="0"/>
              </a:spcAft>
              <a:buClr>
                <a:schemeClr val="dk1"/>
              </a:buClr>
              <a:buSzPts val="1400"/>
              <a:buFont typeface="Calibri"/>
              <a:buAutoNum type="arabicPeriod"/>
            </a:pPr>
            <a:r>
              <a:rPr lang="pt-BR" sz="1400"/>
              <a:t>Alexion. Dados de arquivo. DOF-PNH-ULT-002. 2021 (Alexion. ALXN1210-PNH-304-report-body (Primary Evaluation Period). 17th September 2021)</a:t>
            </a:r>
            <a:endParaRPr/>
          </a:p>
        </p:txBody>
      </p:sp>
      <p:sp>
        <p:nvSpPr>
          <p:cNvPr id="10551" name="Google Shape;10551;p16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24" name="Shape 10724"/>
        <p:cNvGrpSpPr/>
        <p:nvPr/>
      </p:nvGrpSpPr>
      <p:grpSpPr>
        <a:xfrm>
          <a:off x="0" y="0"/>
          <a:ext cx="0" cy="0"/>
          <a:chOff x="0" y="0"/>
          <a:chExt cx="0" cy="0"/>
        </a:xfrm>
      </p:grpSpPr>
      <p:sp>
        <p:nvSpPr>
          <p:cNvPr id="10725" name="Google Shape;10725;p16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726" name="Google Shape;10726;p16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Alexion. Dados de arquivo. DOF-PNH-ULT-002. 2021 (Alexion. ALXN1210-PNH-304-report-body (Primary Evaluation Period). 17th September 2021)</a:t>
            </a:r>
            <a:endParaRPr/>
          </a:p>
        </p:txBody>
      </p:sp>
      <p:sp>
        <p:nvSpPr>
          <p:cNvPr id="10727" name="Google Shape;10727;p16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53" name="Shape 10853"/>
        <p:cNvGrpSpPr/>
        <p:nvPr/>
      </p:nvGrpSpPr>
      <p:grpSpPr>
        <a:xfrm>
          <a:off x="0" y="0"/>
          <a:ext cx="0" cy="0"/>
          <a:chOff x="0" y="0"/>
          <a:chExt cx="0" cy="0"/>
        </a:xfrm>
      </p:grpSpPr>
      <p:sp>
        <p:nvSpPr>
          <p:cNvPr id="10854" name="Google Shape;10854;p162: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0855" name="Google Shape;10855;p162: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69" name="Shape 10869"/>
        <p:cNvGrpSpPr/>
        <p:nvPr/>
      </p:nvGrpSpPr>
      <p:grpSpPr>
        <a:xfrm>
          <a:off x="0" y="0"/>
          <a:ext cx="0" cy="0"/>
          <a:chOff x="0" y="0"/>
          <a:chExt cx="0" cy="0"/>
        </a:xfrm>
      </p:grpSpPr>
      <p:sp>
        <p:nvSpPr>
          <p:cNvPr id="10870" name="Google Shape;10870;p16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871" name="Google Shape;10871;p16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218290" lvl="0" marL="218290" rtl="0" algn="l">
              <a:spcBef>
                <a:spcPts val="200"/>
              </a:spcBef>
              <a:spcAft>
                <a:spcPts val="0"/>
              </a:spcAft>
              <a:buClr>
                <a:schemeClr val="dk1"/>
              </a:buClr>
              <a:buSzPts val="1400"/>
              <a:buFont typeface="Calibri"/>
              <a:buAutoNum type="arabicPeriod"/>
            </a:pPr>
            <a:r>
              <a:rPr lang="pt-BR" sz="1400"/>
              <a:t>Alexion. Dados de arquivo. DOF-PNH-ULT-002. 2021 (Alexion. ALXN1210-PNH-304-report-body (Primary Evaluation Period). 17th September 2021)</a:t>
            </a:r>
            <a:endParaRPr/>
          </a:p>
        </p:txBody>
      </p:sp>
      <p:sp>
        <p:nvSpPr>
          <p:cNvPr id="10872" name="Google Shape;10872;p16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05" name="Shape 11005"/>
        <p:cNvGrpSpPr/>
        <p:nvPr/>
      </p:nvGrpSpPr>
      <p:grpSpPr>
        <a:xfrm>
          <a:off x="0" y="0"/>
          <a:ext cx="0" cy="0"/>
          <a:chOff x="0" y="0"/>
          <a:chExt cx="0" cy="0"/>
        </a:xfrm>
      </p:grpSpPr>
      <p:sp>
        <p:nvSpPr>
          <p:cNvPr id="11006" name="Google Shape;11006;p16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007" name="Google Shape;11007;p16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Alexion. Dados de arquivo. DOF-PNH-ULT-002. 2021 (Alexion. ALXN1210-PNH-304-report-body (Primary Evaluation Period). 17th September 2021)</a:t>
            </a:r>
            <a:endParaRPr/>
          </a:p>
        </p:txBody>
      </p:sp>
      <p:sp>
        <p:nvSpPr>
          <p:cNvPr id="11008" name="Google Shape;11008;p16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72" name="Shape 11072"/>
        <p:cNvGrpSpPr/>
        <p:nvPr/>
      </p:nvGrpSpPr>
      <p:grpSpPr>
        <a:xfrm>
          <a:off x="0" y="0"/>
          <a:ext cx="0" cy="0"/>
          <a:chOff x="0" y="0"/>
          <a:chExt cx="0" cy="0"/>
        </a:xfrm>
      </p:grpSpPr>
      <p:sp>
        <p:nvSpPr>
          <p:cNvPr id="11073" name="Google Shape;11073;p16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074" name="Google Shape;11074;p16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Alexion. Dados de arquivo. DOF-PNH-ULT-002. 2021 (Alexion. ALXN1210-PNH-304-report-body (Primary Evaluation Period). 17th September 2021)</a:t>
            </a:r>
            <a:endParaRPr/>
          </a:p>
        </p:txBody>
      </p:sp>
      <p:sp>
        <p:nvSpPr>
          <p:cNvPr id="11075" name="Google Shape;11075;p16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34" name="Shape 11134"/>
        <p:cNvGrpSpPr/>
        <p:nvPr/>
      </p:nvGrpSpPr>
      <p:grpSpPr>
        <a:xfrm>
          <a:off x="0" y="0"/>
          <a:ext cx="0" cy="0"/>
          <a:chOff x="0" y="0"/>
          <a:chExt cx="0" cy="0"/>
        </a:xfrm>
      </p:grpSpPr>
      <p:sp>
        <p:nvSpPr>
          <p:cNvPr id="11135" name="Google Shape;11135;p16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136" name="Google Shape;11136;p16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Alexion. Dados de arquivo. DOF-PNH-ULT-002. 2021 (Alexion. ALXN1210-PNH-304-report-body (Primary Evaluation Period). 17th September 2021)</a:t>
            </a:r>
            <a:endParaRPr/>
          </a:p>
        </p:txBody>
      </p:sp>
      <p:sp>
        <p:nvSpPr>
          <p:cNvPr id="11137" name="Google Shape;11137;p16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93" name="Shape 11193"/>
        <p:cNvGrpSpPr/>
        <p:nvPr/>
      </p:nvGrpSpPr>
      <p:grpSpPr>
        <a:xfrm>
          <a:off x="0" y="0"/>
          <a:ext cx="0" cy="0"/>
          <a:chOff x="0" y="0"/>
          <a:chExt cx="0" cy="0"/>
        </a:xfrm>
      </p:grpSpPr>
      <p:sp>
        <p:nvSpPr>
          <p:cNvPr id="11194" name="Google Shape;11194;p16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195" name="Google Shape;11195;p16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Alexion. Dados de arquivo. DOF-PNH-ULT-002. 2021 (Alexion. ALXN1210-PNH-304-report-body (Primary Evaluation Period). 17th September 2021)</a:t>
            </a:r>
            <a:endParaRPr/>
          </a:p>
        </p:txBody>
      </p:sp>
      <p:sp>
        <p:nvSpPr>
          <p:cNvPr id="11196" name="Google Shape;11196;p16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56" name="Shape 11256"/>
        <p:cNvGrpSpPr/>
        <p:nvPr/>
      </p:nvGrpSpPr>
      <p:grpSpPr>
        <a:xfrm>
          <a:off x="0" y="0"/>
          <a:ext cx="0" cy="0"/>
          <a:chOff x="0" y="0"/>
          <a:chExt cx="0" cy="0"/>
        </a:xfrm>
      </p:grpSpPr>
      <p:sp>
        <p:nvSpPr>
          <p:cNvPr id="11257" name="Google Shape;11257;p16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258" name="Google Shape;11258;p16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Alexion. Dados de arquivo. DOF-PNH-ULT-002. 2021 (Alexion. ALXN1210-PNH-304-report-body (Primary Evaluation Period). 17th September 2021)</a:t>
            </a:r>
            <a:endParaRPr/>
          </a:p>
        </p:txBody>
      </p:sp>
      <p:sp>
        <p:nvSpPr>
          <p:cNvPr id="11259" name="Google Shape;11259;p16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51" name="Shape 11351"/>
        <p:cNvGrpSpPr/>
        <p:nvPr/>
      </p:nvGrpSpPr>
      <p:grpSpPr>
        <a:xfrm>
          <a:off x="0" y="0"/>
          <a:ext cx="0" cy="0"/>
          <a:chOff x="0" y="0"/>
          <a:chExt cx="0" cy="0"/>
        </a:xfrm>
      </p:grpSpPr>
      <p:sp>
        <p:nvSpPr>
          <p:cNvPr id="11352" name="Google Shape;11352;p169: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1353" name="Google Shape;11353;p169: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3" name="Shape 983"/>
        <p:cNvGrpSpPr/>
        <p:nvPr/>
      </p:nvGrpSpPr>
      <p:grpSpPr>
        <a:xfrm>
          <a:off x="0" y="0"/>
          <a:ext cx="0" cy="0"/>
          <a:chOff x="0" y="0"/>
          <a:chExt cx="0" cy="0"/>
        </a:xfrm>
      </p:grpSpPr>
      <p:sp>
        <p:nvSpPr>
          <p:cNvPr id="984" name="Google Shape;984;p1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85" name="Google Shape;985;p1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986" name="Google Shape;986;p1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67" name="Shape 11367"/>
        <p:cNvGrpSpPr/>
        <p:nvPr/>
      </p:nvGrpSpPr>
      <p:grpSpPr>
        <a:xfrm>
          <a:off x="0" y="0"/>
          <a:ext cx="0" cy="0"/>
          <a:chOff x="0" y="0"/>
          <a:chExt cx="0" cy="0"/>
        </a:xfrm>
      </p:grpSpPr>
      <p:sp>
        <p:nvSpPr>
          <p:cNvPr id="11368" name="Google Shape;11368;p17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369" name="Google Shape;11369;p17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00"/>
              <a:buFont typeface="Arial"/>
              <a:buNone/>
            </a:pPr>
            <a:r>
              <a:rPr b="0" i="0" lang="pt-BR" sz="1000" u="none" cap="none" strike="noStrike">
                <a:solidFill>
                  <a:srgbClr val="000000"/>
                </a:solidFill>
                <a:latin typeface="Arial"/>
                <a:ea typeface="Arial"/>
                <a:cs typeface="Arial"/>
                <a:sym typeface="Arial"/>
              </a:rPr>
              <a:t>Referências</a:t>
            </a:r>
            <a:endParaRPr/>
          </a:p>
          <a:p>
            <a:pPr indent="-218290" lvl="0" marL="218290" marR="0" rtl="0" algn="l">
              <a:lnSpc>
                <a:spcPct val="100000"/>
              </a:lnSpc>
              <a:spcBef>
                <a:spcPts val="300"/>
              </a:spcBef>
              <a:spcAft>
                <a:spcPts val="0"/>
              </a:spcAft>
              <a:buClr>
                <a:srgbClr val="000000"/>
              </a:buClr>
              <a:buSzPts val="1000"/>
              <a:buFont typeface="Calibri"/>
              <a:buAutoNum type="arabicPeriod"/>
            </a:pPr>
            <a:r>
              <a:rPr b="0" i="0" lang="pt-BR" sz="1000" u="none" cap="none" strike="noStrike">
                <a:solidFill>
                  <a:srgbClr val="000000"/>
                </a:solidFill>
                <a:latin typeface="Arial"/>
                <a:ea typeface="Arial"/>
                <a:cs typeface="Arial"/>
                <a:sym typeface="Arial"/>
              </a:rPr>
              <a:t>Alexion. Dados de arquivo. DOF-PNH-ULT-002. 2021 (Alexion. ALXN1210-PNH-304-report-body (Primary Evaluation Period). 17th September 2021)</a:t>
            </a:r>
            <a:endParaRPr/>
          </a:p>
          <a:p>
            <a:pPr indent="-218290" lvl="0" marL="218290" marR="0" rtl="0" algn="l">
              <a:lnSpc>
                <a:spcPct val="100000"/>
              </a:lnSpc>
              <a:spcBef>
                <a:spcPts val="300"/>
              </a:spcBef>
              <a:spcAft>
                <a:spcPts val="0"/>
              </a:spcAft>
              <a:buClr>
                <a:schemeClr val="dk1"/>
              </a:buClr>
              <a:buSzPts val="1000"/>
              <a:buFont typeface="Calibri"/>
              <a:buAutoNum type="arabicPeriod"/>
            </a:pPr>
            <a:r>
              <a:rPr lang="pt-BR" sz="1000"/>
              <a:t>Kulagin A et al. E-poster [Abstract EP590]. Poster presented at: 26th Annual Congress of the European Hematology Association; June 9-17, 2021 (virtual meeting).</a:t>
            </a:r>
            <a:endParaRPr/>
          </a:p>
        </p:txBody>
      </p:sp>
      <p:sp>
        <p:nvSpPr>
          <p:cNvPr id="11370" name="Google Shape;11370;p17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79" name="Shape 11379"/>
        <p:cNvGrpSpPr/>
        <p:nvPr/>
      </p:nvGrpSpPr>
      <p:grpSpPr>
        <a:xfrm>
          <a:off x="0" y="0"/>
          <a:ext cx="0" cy="0"/>
          <a:chOff x="0" y="0"/>
          <a:chExt cx="0" cy="0"/>
        </a:xfrm>
      </p:grpSpPr>
      <p:sp>
        <p:nvSpPr>
          <p:cNvPr id="11380" name="Google Shape;11380;p17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381" name="Google Shape;11381;p17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000"/>
              <a:buFont typeface="Arial"/>
              <a:buNone/>
            </a:pPr>
            <a:r>
              <a:rPr b="0" i="0" lang="pt-BR" sz="2000" u="none" cap="none" strike="noStrike">
                <a:solidFill>
                  <a:srgbClr val="000000"/>
                </a:solidFill>
                <a:latin typeface="Arial"/>
                <a:ea typeface="Arial"/>
                <a:cs typeface="Arial"/>
                <a:sym typeface="Arial"/>
              </a:rPr>
              <a:t>Referências</a:t>
            </a:r>
            <a:endParaRPr/>
          </a:p>
          <a:p>
            <a:pPr indent="-218290" lvl="0" marL="218290" marR="0" rtl="0" algn="l">
              <a:lnSpc>
                <a:spcPct val="100000"/>
              </a:lnSpc>
              <a:spcBef>
                <a:spcPts val="600"/>
              </a:spcBef>
              <a:spcAft>
                <a:spcPts val="0"/>
              </a:spcAft>
              <a:buClr>
                <a:srgbClr val="000000"/>
              </a:buClr>
              <a:buSzPts val="2000"/>
              <a:buFont typeface="Calibri"/>
              <a:buAutoNum type="arabicPeriod"/>
            </a:pPr>
            <a:r>
              <a:rPr b="0" i="0" lang="pt-BR" sz="2000" u="none" cap="none" strike="noStrike">
                <a:solidFill>
                  <a:srgbClr val="000000"/>
                </a:solidFill>
                <a:latin typeface="Arial"/>
                <a:ea typeface="Arial"/>
                <a:cs typeface="Arial"/>
                <a:sym typeface="Arial"/>
              </a:rPr>
              <a:t>Alexion. Dados de arquivo. DOF-PNH-ULT-002. 2021 (Alexion. ALXN1210-PNH-304-report-body (Primary Evaluation Period). 17th September 2021)</a:t>
            </a:r>
            <a:endParaRPr/>
          </a:p>
          <a:p>
            <a:pPr indent="-218290" lvl="0" marL="218290" marR="0" rtl="0" algn="l">
              <a:lnSpc>
                <a:spcPct val="100000"/>
              </a:lnSpc>
              <a:spcBef>
                <a:spcPts val="600"/>
              </a:spcBef>
              <a:spcAft>
                <a:spcPts val="0"/>
              </a:spcAft>
              <a:buClr>
                <a:schemeClr val="dk1"/>
              </a:buClr>
              <a:buSzPts val="2000"/>
              <a:buFont typeface="Calibri"/>
              <a:buAutoNum type="arabicPeriod"/>
            </a:pPr>
            <a:r>
              <a:rPr lang="pt-BR" sz="2000"/>
              <a:t>Kulagin A et al. E-poster [Abstract EP590]. Poster presented at: 26th Annual Congress of the European Hematology Association; June 9-17, 2021 (virtual meeting).</a:t>
            </a:r>
            <a:endParaRPr/>
          </a:p>
        </p:txBody>
      </p:sp>
      <p:sp>
        <p:nvSpPr>
          <p:cNvPr id="11382" name="Google Shape;11382;p17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47" name="Shape 11447"/>
        <p:cNvGrpSpPr/>
        <p:nvPr/>
      </p:nvGrpSpPr>
      <p:grpSpPr>
        <a:xfrm>
          <a:off x="0" y="0"/>
          <a:ext cx="0" cy="0"/>
          <a:chOff x="0" y="0"/>
          <a:chExt cx="0" cy="0"/>
        </a:xfrm>
      </p:grpSpPr>
      <p:sp>
        <p:nvSpPr>
          <p:cNvPr id="11448" name="Google Shape;11448;p17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449" name="Google Shape;11449;p17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00"/>
              <a:buFont typeface="Arial"/>
              <a:buNone/>
            </a:pPr>
            <a:r>
              <a:rPr b="0" i="0" lang="pt-BR" sz="1000" u="none" cap="none" strike="noStrike">
                <a:solidFill>
                  <a:srgbClr val="000000"/>
                </a:solidFill>
                <a:latin typeface="Arial"/>
                <a:ea typeface="Arial"/>
                <a:cs typeface="Arial"/>
                <a:sym typeface="Arial"/>
              </a:rPr>
              <a:t>Referências</a:t>
            </a:r>
            <a:endParaRPr/>
          </a:p>
          <a:p>
            <a:pPr indent="-218290" lvl="0" marL="218290" marR="0" rtl="0" algn="l">
              <a:lnSpc>
                <a:spcPct val="100000"/>
              </a:lnSpc>
              <a:spcBef>
                <a:spcPts val="300"/>
              </a:spcBef>
              <a:spcAft>
                <a:spcPts val="0"/>
              </a:spcAft>
              <a:buClr>
                <a:srgbClr val="000000"/>
              </a:buClr>
              <a:buSzPts val="1000"/>
              <a:buFont typeface="Calibri"/>
              <a:buAutoNum type="arabicPeriod"/>
            </a:pPr>
            <a:r>
              <a:rPr b="0" i="0" lang="pt-BR" sz="1000" u="none" cap="none" strike="noStrike">
                <a:solidFill>
                  <a:srgbClr val="000000"/>
                </a:solidFill>
                <a:latin typeface="Arial"/>
                <a:ea typeface="Arial"/>
                <a:cs typeface="Arial"/>
                <a:sym typeface="Arial"/>
              </a:rPr>
              <a:t>Alexion. Dados de arquivo. DOF-PNH-ULT-002. 2021 (Alexion. ALXN1210-PNH-304-report-body (Primary Evaluation Period). 17th September 2021)</a:t>
            </a:r>
            <a:endParaRPr/>
          </a:p>
          <a:p>
            <a:pPr indent="-218290" lvl="0" marL="218290" marR="0" rtl="0" algn="l">
              <a:lnSpc>
                <a:spcPct val="100000"/>
              </a:lnSpc>
              <a:spcBef>
                <a:spcPts val="300"/>
              </a:spcBef>
              <a:spcAft>
                <a:spcPts val="0"/>
              </a:spcAft>
              <a:buClr>
                <a:schemeClr val="dk1"/>
              </a:buClr>
              <a:buSzPts val="1000"/>
              <a:buFont typeface="Calibri"/>
              <a:buAutoNum type="arabicPeriod"/>
            </a:pPr>
            <a:r>
              <a:rPr lang="pt-BR" sz="1000"/>
              <a:t>Kulagin A et al. E-poster [Abstract EP590]. Poster presented at: 26th Annual Congress of the European Hematology Association; June 9-17, 2021 (virtual meeting).</a:t>
            </a:r>
            <a:endParaRPr/>
          </a:p>
        </p:txBody>
      </p:sp>
      <p:sp>
        <p:nvSpPr>
          <p:cNvPr id="11450" name="Google Shape;11450;p17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93" name="Shape 11493"/>
        <p:cNvGrpSpPr/>
        <p:nvPr/>
      </p:nvGrpSpPr>
      <p:grpSpPr>
        <a:xfrm>
          <a:off x="0" y="0"/>
          <a:ext cx="0" cy="0"/>
          <a:chOff x="0" y="0"/>
          <a:chExt cx="0" cy="0"/>
        </a:xfrm>
      </p:grpSpPr>
      <p:sp>
        <p:nvSpPr>
          <p:cNvPr id="11494" name="Google Shape;11494;p173: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1495" name="Google Shape;11495;p173: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09" name="Shape 11509"/>
        <p:cNvGrpSpPr/>
        <p:nvPr/>
      </p:nvGrpSpPr>
      <p:grpSpPr>
        <a:xfrm>
          <a:off x="0" y="0"/>
          <a:ext cx="0" cy="0"/>
          <a:chOff x="0" y="0"/>
          <a:chExt cx="0" cy="0"/>
        </a:xfrm>
      </p:grpSpPr>
      <p:sp>
        <p:nvSpPr>
          <p:cNvPr id="11510" name="Google Shape;11510;p174: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1511" name="Google Shape;11511;p174: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25" name="Shape 11525"/>
        <p:cNvGrpSpPr/>
        <p:nvPr/>
      </p:nvGrpSpPr>
      <p:grpSpPr>
        <a:xfrm>
          <a:off x="0" y="0"/>
          <a:ext cx="0" cy="0"/>
          <a:chOff x="0" y="0"/>
          <a:chExt cx="0" cy="0"/>
        </a:xfrm>
      </p:grpSpPr>
      <p:sp>
        <p:nvSpPr>
          <p:cNvPr id="11526" name="Google Shape;11526;p17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527" name="Google Shape;11527;p17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338819" lvl="0" marL="338819" rtl="0" algn="l">
              <a:spcBef>
                <a:spcPts val="200"/>
              </a:spcBef>
              <a:spcAft>
                <a:spcPts val="0"/>
              </a:spcAft>
              <a:buClr>
                <a:schemeClr val="dk1"/>
              </a:buClr>
              <a:buSzPts val="1400"/>
              <a:buFont typeface="Calibri"/>
              <a:buAutoNum type="arabicPeriod"/>
            </a:pPr>
            <a:r>
              <a:rPr lang="pt-BR" sz="1400"/>
              <a:t>Brodsky RA, Peffault de Latour R, Rottinghaus ST, Röth A, Risitano AM, Weitz IC, et al. Characterization of breakthrough hemolysis events observed in the phase 3 randomized studies of ravulizumab versus eculizumab in adults with paroxysmal nocturnal hemoglobinuria. Haematologica. 2020:haematol.2019.236877.</a:t>
            </a:r>
            <a:endParaRPr/>
          </a:p>
          <a:p>
            <a:pPr indent="-338819" lvl="0" marL="338819" rtl="0" algn="l">
              <a:spcBef>
                <a:spcPts val="200"/>
              </a:spcBef>
              <a:spcAft>
                <a:spcPts val="0"/>
              </a:spcAft>
              <a:buClr>
                <a:schemeClr val="dk1"/>
              </a:buClr>
              <a:buSzPts val="1400"/>
              <a:buFont typeface="Calibri"/>
              <a:buAutoNum type="arabicPeriod"/>
            </a:pPr>
            <a:r>
              <a:rPr lang="pt-BR" sz="1400"/>
              <a:t>Lee JW, Sicre de Fontbrune F, Wong Lee Lee L, Pessoa V, Gualandro S, Fureder W, et al. Ravulizumab (ALXN1210) vs eculizumab in adult patients with PNH naive to complement inhibitors: the 301 study. Blood. 2019 Feb 7;133(6):530-9.</a:t>
            </a:r>
            <a:endParaRPr/>
          </a:p>
          <a:p>
            <a:pPr indent="-338819" lvl="0" marL="338819" rtl="0" algn="l">
              <a:spcBef>
                <a:spcPts val="200"/>
              </a:spcBef>
              <a:spcAft>
                <a:spcPts val="0"/>
              </a:spcAft>
              <a:buClr>
                <a:schemeClr val="dk1"/>
              </a:buClr>
              <a:buSzPts val="1400"/>
              <a:buFont typeface="Calibri"/>
              <a:buAutoNum type="arabicPeriod"/>
            </a:pPr>
            <a:r>
              <a:rPr lang="pt-BR" sz="1400"/>
              <a:t>Kulasekararaj AG, Hill A, Rottinghaus ST, Langemeijer S, Wells R, Gonzalez-Fernandez FA, et al. Ravulizumab (ALXN1210) vs eculizumab in C5-inhibitor-experienced adult patients with PNH: the 302 study. Blood. 2019 Feb 7;133(6):540-9.</a:t>
            </a:r>
            <a:endParaRPr/>
          </a:p>
        </p:txBody>
      </p:sp>
      <p:sp>
        <p:nvSpPr>
          <p:cNvPr id="11528" name="Google Shape;11528;p17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72" name="Shape 11572"/>
        <p:cNvGrpSpPr/>
        <p:nvPr/>
      </p:nvGrpSpPr>
      <p:grpSpPr>
        <a:xfrm>
          <a:off x="0" y="0"/>
          <a:ext cx="0" cy="0"/>
          <a:chOff x="0" y="0"/>
          <a:chExt cx="0" cy="0"/>
        </a:xfrm>
      </p:grpSpPr>
      <p:sp>
        <p:nvSpPr>
          <p:cNvPr id="11573" name="Google Shape;11573;p17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574" name="Google Shape;11574;p17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400"/>
              <a:buFont typeface="Calibri"/>
              <a:buNone/>
            </a:pPr>
            <a:r>
              <a:rPr b="1" lang="pt-BR" sz="1400"/>
              <a:t>Observação para as afiliadas: </a:t>
            </a:r>
            <a:r>
              <a:rPr b="0" lang="pt-BR" sz="1400"/>
              <a:t>informações mais detalhadas sobre os eventos de BTH durante o período de tratamento de 26 semanas nos estudos 301 (pacientes naïve) e 302 (pacientes previamente tratados com inibidor de C5) podem ser encontradas nos slides 50 e 73, respectivamente.</a:t>
            </a:r>
            <a:endParaRPr b="1" sz="1400"/>
          </a:p>
          <a:p>
            <a:pPr indent="0" lvl="0" marL="0" rtl="0" algn="l">
              <a:spcBef>
                <a:spcPts val="0"/>
              </a:spcBef>
              <a:spcAft>
                <a:spcPts val="0"/>
              </a:spcAft>
              <a:buClr>
                <a:schemeClr val="dk1"/>
              </a:buClr>
              <a:buSzPts val="1400"/>
              <a:buNone/>
            </a:pPr>
            <a:r>
              <a:t/>
            </a:r>
            <a:endParaRPr sz="1400"/>
          </a:p>
          <a:p>
            <a:pPr indent="0" lvl="0" marL="0" rtl="0" algn="l">
              <a:spcBef>
                <a:spcPts val="200"/>
              </a:spcBef>
              <a:spcAft>
                <a:spcPts val="0"/>
              </a:spcAft>
              <a:buClr>
                <a:schemeClr val="dk1"/>
              </a:buClr>
              <a:buSzPts val="1400"/>
              <a:buNone/>
            </a:pPr>
            <a:r>
              <a:rPr b="0" lang="pt-BR" sz="1400"/>
              <a:t>Referências</a:t>
            </a:r>
            <a:r>
              <a:rPr b="1" lang="pt-BR" sz="1400"/>
              <a:t> </a:t>
            </a:r>
            <a:endParaRPr sz="1400"/>
          </a:p>
          <a:p>
            <a:pPr indent="-342900" lvl="0" marL="342900" rtl="0" algn="l">
              <a:spcBef>
                <a:spcPts val="200"/>
              </a:spcBef>
              <a:spcAft>
                <a:spcPts val="0"/>
              </a:spcAft>
              <a:buClr>
                <a:schemeClr val="dk1"/>
              </a:buClr>
              <a:buSzPts val="1400"/>
              <a:buFont typeface="Calibri"/>
              <a:buAutoNum type="arabicPeriod"/>
            </a:pPr>
            <a:r>
              <a:rPr lang="pt-BR" sz="1400"/>
              <a:t>Brodsky RA, Peffault de Latour R, Rottinghaus ST, Röth A, Risitano AM, Weitz IC, et al. Characterization of breakthrough hemolysis events observed in the phase 3 randomized studies of ravulizumab versus eculizumab in adults with paroxysmal nocturnal hemoglobinuria. Haematologica. 2020:haematol.2019.236877.</a:t>
            </a:r>
            <a:endParaRPr/>
          </a:p>
        </p:txBody>
      </p:sp>
      <p:sp>
        <p:nvSpPr>
          <p:cNvPr id="11575" name="Google Shape;11575;p17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29" name="Shape 11629"/>
        <p:cNvGrpSpPr/>
        <p:nvPr/>
      </p:nvGrpSpPr>
      <p:grpSpPr>
        <a:xfrm>
          <a:off x="0" y="0"/>
          <a:ext cx="0" cy="0"/>
          <a:chOff x="0" y="0"/>
          <a:chExt cx="0" cy="0"/>
        </a:xfrm>
      </p:grpSpPr>
      <p:sp>
        <p:nvSpPr>
          <p:cNvPr id="11630" name="Google Shape;11630;p17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631" name="Google Shape;11631;p17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0" lang="pt-BR" sz="1400"/>
              <a:t>Referências </a:t>
            </a:r>
            <a:endParaRPr/>
          </a:p>
          <a:p>
            <a:pPr indent="-342900" lvl="0" marL="342900" rtl="0" algn="l">
              <a:spcBef>
                <a:spcPts val="200"/>
              </a:spcBef>
              <a:spcAft>
                <a:spcPts val="0"/>
              </a:spcAft>
              <a:buClr>
                <a:schemeClr val="dk1"/>
              </a:buClr>
              <a:buSzPts val="1400"/>
              <a:buFont typeface="Calibri"/>
              <a:buAutoNum type="arabicPeriod"/>
            </a:pPr>
            <a:r>
              <a:rPr lang="pt-BR" sz="1400"/>
              <a:t>Brodsky RA, Peffault de Latour R, Rottinghaus ST, Röth A, Risitano AM, Weitz IC, et al. Characterization of breakthrough hemolysis events observed in the phase 3 randomized studies of ravulizumab versus eculizumab in adults with paroxysmal nocturnal hemoglobinuria. Haematologica. 2020:haematol.2019.236877.</a:t>
            </a:r>
            <a:endParaRPr/>
          </a:p>
        </p:txBody>
      </p:sp>
      <p:sp>
        <p:nvSpPr>
          <p:cNvPr id="11632" name="Google Shape;11632;p17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83" name="Shape 11683"/>
        <p:cNvGrpSpPr/>
        <p:nvPr/>
      </p:nvGrpSpPr>
      <p:grpSpPr>
        <a:xfrm>
          <a:off x="0" y="0"/>
          <a:ext cx="0" cy="0"/>
          <a:chOff x="0" y="0"/>
          <a:chExt cx="0" cy="0"/>
        </a:xfrm>
      </p:grpSpPr>
      <p:sp>
        <p:nvSpPr>
          <p:cNvPr id="11684" name="Google Shape;11684;p17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685" name="Google Shape;11685;p17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0" lang="pt-BR" sz="1400"/>
              <a:t>Referências </a:t>
            </a:r>
            <a:endParaRPr/>
          </a:p>
          <a:p>
            <a:pPr indent="-342900" lvl="0" marL="342900" rtl="0" algn="l">
              <a:spcBef>
                <a:spcPts val="200"/>
              </a:spcBef>
              <a:spcAft>
                <a:spcPts val="0"/>
              </a:spcAft>
              <a:buClr>
                <a:schemeClr val="dk1"/>
              </a:buClr>
              <a:buSzPts val="1400"/>
              <a:buFont typeface="Calibri"/>
              <a:buAutoNum type="arabicPeriod"/>
            </a:pPr>
            <a:r>
              <a:rPr lang="pt-BR" sz="1400"/>
              <a:t>Brodsky RA, Peffault de Latour R, Rottinghaus ST, Röth A, Risitano AM, Weitz IC, et al. Characterization of breakthrough hemolysis events observed in the phase 3 randomized studies of ravulizumab versus eculizumab in adults with paroxysmal nocturnal hemoglobinuria. Haematologica. 2020:haematol.2019.236877.</a:t>
            </a:r>
            <a:endParaRPr/>
          </a:p>
        </p:txBody>
      </p:sp>
      <p:sp>
        <p:nvSpPr>
          <p:cNvPr id="11686" name="Google Shape;11686;p17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42" name="Shape 11742"/>
        <p:cNvGrpSpPr/>
        <p:nvPr/>
      </p:nvGrpSpPr>
      <p:grpSpPr>
        <a:xfrm>
          <a:off x="0" y="0"/>
          <a:ext cx="0" cy="0"/>
          <a:chOff x="0" y="0"/>
          <a:chExt cx="0" cy="0"/>
        </a:xfrm>
      </p:grpSpPr>
      <p:sp>
        <p:nvSpPr>
          <p:cNvPr id="11743" name="Google Shape;11743;p17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744" name="Google Shape;11744;p17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0" lang="pt-BR" sz="1400"/>
              <a:t>Referências </a:t>
            </a:r>
            <a:endParaRPr/>
          </a:p>
          <a:p>
            <a:pPr indent="-342900" lvl="0" marL="342900" rtl="0" algn="l">
              <a:spcBef>
                <a:spcPts val="200"/>
              </a:spcBef>
              <a:spcAft>
                <a:spcPts val="0"/>
              </a:spcAft>
              <a:buClr>
                <a:schemeClr val="dk1"/>
              </a:buClr>
              <a:buSzPts val="1400"/>
              <a:buFont typeface="Calibri"/>
              <a:buAutoNum type="arabicPeriod"/>
            </a:pPr>
            <a:r>
              <a:rPr lang="pt-BR" sz="1400"/>
              <a:t>Brodsky RA, Peffault de Latour R, Rottinghaus ST, Röth A, Risitano AM, Weitz IC, et al. Characterization of breakthrough hemolysis events observed in the phase 3 randomized studies of ravulizumab versus eculizumab in adults with paroxysmal nocturnal hemoglobinuria. Haematologica. 2020:haematol.2019.236877.</a:t>
            </a:r>
            <a:endParaRPr/>
          </a:p>
        </p:txBody>
      </p:sp>
      <p:sp>
        <p:nvSpPr>
          <p:cNvPr id="11745" name="Google Shape;11745;p17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1" name="Shape 1011"/>
        <p:cNvGrpSpPr/>
        <p:nvPr/>
      </p:nvGrpSpPr>
      <p:grpSpPr>
        <a:xfrm>
          <a:off x="0" y="0"/>
          <a:ext cx="0" cy="0"/>
          <a:chOff x="0" y="0"/>
          <a:chExt cx="0" cy="0"/>
        </a:xfrm>
      </p:grpSpPr>
      <p:sp>
        <p:nvSpPr>
          <p:cNvPr id="1012" name="Google Shape;1012;p1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13" name="Google Shape;1013;p1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FF0000"/>
              </a:buClr>
              <a:buSzPts val="1000"/>
              <a:buNone/>
            </a:pPr>
            <a:r>
              <a:rPr b="1" lang="pt-BR" sz="1000">
                <a:solidFill>
                  <a:srgbClr val="FF0000"/>
                </a:solidFill>
                <a:latin typeface="Calibri"/>
                <a:ea typeface="Calibri"/>
                <a:cs typeface="Calibri"/>
                <a:sym typeface="Calibri"/>
              </a:rPr>
              <a:t>***Harder 2017 p977A***√</a:t>
            </a:r>
            <a:endParaRPr/>
          </a:p>
          <a:p>
            <a:pPr indent="0" lvl="0" marL="0" rtl="0" algn="l">
              <a:spcBef>
                <a:spcPts val="200"/>
              </a:spcBef>
              <a:spcAft>
                <a:spcPts val="0"/>
              </a:spcAft>
              <a:buClr>
                <a:schemeClr val="dk1"/>
              </a:buClr>
              <a:buSzPts val="1000"/>
              <a:buNone/>
            </a:pPr>
            <a:r>
              <a:t/>
            </a:r>
            <a:endParaRPr b="1" sz="1000"/>
          </a:p>
          <a:p>
            <a:pPr indent="0" lvl="0" marL="0" rtl="0" algn="l">
              <a:spcBef>
                <a:spcPts val="200"/>
              </a:spcBef>
              <a:spcAft>
                <a:spcPts val="0"/>
              </a:spcAft>
              <a:buClr>
                <a:srgbClr val="000000"/>
              </a:buClr>
              <a:buSzPts val="1000"/>
              <a:buNone/>
            </a:pPr>
            <a:r>
              <a:rPr b="1" lang="pt-BR" sz="1000">
                <a:solidFill>
                  <a:srgbClr val="000000"/>
                </a:solidFill>
                <a:latin typeface="Calibri"/>
                <a:ea typeface="Calibri"/>
                <a:cs typeface="Calibri"/>
                <a:sym typeface="Calibri"/>
              </a:rPr>
              <a:t>Observações</a:t>
            </a:r>
            <a:r>
              <a:rPr lang="pt-BR" sz="1000">
                <a:solidFill>
                  <a:srgbClr val="000000"/>
                </a:solidFill>
                <a:latin typeface="Calibri"/>
                <a:ea typeface="Calibri"/>
                <a:cs typeface="Calibri"/>
                <a:sym typeface="Calibri"/>
              </a:rPr>
              <a:t>:</a:t>
            </a:r>
            <a:endParaRPr/>
          </a:p>
          <a:p>
            <a:pPr indent="0" lvl="1" marL="0" rtl="0" algn="l">
              <a:spcBef>
                <a:spcPts val="200"/>
              </a:spcBef>
              <a:spcAft>
                <a:spcPts val="0"/>
              </a:spcAft>
              <a:buClr>
                <a:srgbClr val="000000"/>
              </a:buClr>
              <a:buSzPts val="1000"/>
              <a:buChar char="•"/>
            </a:pPr>
            <a:r>
              <a:rPr lang="pt-BR" sz="1000">
                <a:solidFill>
                  <a:srgbClr val="000000"/>
                </a:solidFill>
                <a:latin typeface="Calibri"/>
                <a:ea typeface="Calibri"/>
                <a:cs typeface="Calibri"/>
                <a:sym typeface="Calibri"/>
              </a:rPr>
              <a:t>A hemólise de escape foi definida como elevação simultânea nos níveis séricos de LDH e AST até 1000 U/L ou mais e 90 IU/L ou mais, respectivamente.</a:t>
            </a:r>
            <a:endParaRPr/>
          </a:p>
          <a:p>
            <a:pPr indent="0" lvl="0" marL="0" rtl="0" algn="l">
              <a:spcBef>
                <a:spcPts val="200"/>
              </a:spcBef>
              <a:spcAft>
                <a:spcPts val="0"/>
              </a:spcAft>
              <a:buClr>
                <a:schemeClr val="dk1"/>
              </a:buClr>
              <a:buSzPts val="1000"/>
              <a:buNone/>
            </a:pPr>
            <a:r>
              <a:t/>
            </a:r>
            <a:endParaRPr b="1" sz="1000"/>
          </a:p>
          <a:p>
            <a:pPr indent="0" lvl="0" marL="0" rtl="0" algn="l">
              <a:spcBef>
                <a:spcPts val="200"/>
              </a:spcBef>
              <a:spcAft>
                <a:spcPts val="0"/>
              </a:spcAft>
              <a:buClr>
                <a:srgbClr val="000000"/>
              </a:buClr>
              <a:buSzPts val="1000"/>
              <a:buNone/>
            </a:pPr>
            <a:r>
              <a:rPr b="1" lang="pt-BR" sz="1000">
                <a:solidFill>
                  <a:srgbClr val="000000"/>
                </a:solidFill>
                <a:latin typeface="Calibri"/>
                <a:ea typeface="Calibri"/>
                <a:cs typeface="Calibri"/>
                <a:sym typeface="Calibri"/>
              </a:rPr>
              <a:t>Referência:</a:t>
            </a:r>
            <a:endParaRPr/>
          </a:p>
          <a:p>
            <a:pPr indent="0" lvl="0" marL="0" rtl="0" algn="l">
              <a:spcBef>
                <a:spcPts val="200"/>
              </a:spcBef>
              <a:spcAft>
                <a:spcPts val="0"/>
              </a:spcAft>
              <a:buClr>
                <a:srgbClr val="000000"/>
              </a:buClr>
              <a:buSzPts val="1000"/>
              <a:buNone/>
            </a:pPr>
            <a:r>
              <a:rPr lang="pt-BR" sz="1000">
                <a:solidFill>
                  <a:srgbClr val="000000"/>
                </a:solidFill>
                <a:latin typeface="Calibri"/>
                <a:ea typeface="Calibri"/>
                <a:cs typeface="Calibri"/>
                <a:sym typeface="Calibri"/>
              </a:rPr>
              <a:t>Nakayama H,  et al. </a:t>
            </a:r>
            <a:r>
              <a:rPr i="1" lang="pt-BR" sz="1000">
                <a:solidFill>
                  <a:srgbClr val="000000"/>
                </a:solidFill>
                <a:latin typeface="Calibri"/>
                <a:ea typeface="Calibri"/>
                <a:cs typeface="Calibri"/>
                <a:sym typeface="Calibri"/>
              </a:rPr>
              <a:t>Biol Pharm Bull </a:t>
            </a:r>
            <a:r>
              <a:rPr lang="pt-BR" sz="1000">
                <a:solidFill>
                  <a:srgbClr val="000000"/>
                </a:solidFill>
                <a:latin typeface="Calibri"/>
                <a:ea typeface="Calibri"/>
                <a:cs typeface="Calibri"/>
                <a:sym typeface="Calibri"/>
              </a:rPr>
              <a:t>2016:39;285–288.</a:t>
            </a:r>
            <a:endParaRPr/>
          </a:p>
          <a:p>
            <a:pPr indent="0" lvl="0" marL="0" rtl="0" algn="l">
              <a:spcBef>
                <a:spcPts val="200"/>
              </a:spcBef>
              <a:spcAft>
                <a:spcPts val="0"/>
              </a:spcAft>
              <a:buClr>
                <a:schemeClr val="dk1"/>
              </a:buClr>
              <a:buSzPts val="1000"/>
              <a:buNone/>
            </a:pPr>
            <a:r>
              <a:t/>
            </a:r>
            <a:endParaRPr b="1" sz="1000"/>
          </a:p>
          <a:p>
            <a:pPr indent="0" lvl="0" marL="0" rtl="0" algn="l">
              <a:spcBef>
                <a:spcPts val="200"/>
              </a:spcBef>
              <a:spcAft>
                <a:spcPts val="0"/>
              </a:spcAft>
              <a:buClr>
                <a:schemeClr val="dk1"/>
              </a:buClr>
              <a:buSzPts val="1000"/>
              <a:buNone/>
            </a:pPr>
            <a:r>
              <a:t/>
            </a:r>
            <a:endParaRPr/>
          </a:p>
        </p:txBody>
      </p:sp>
      <p:sp>
        <p:nvSpPr>
          <p:cNvPr id="1014" name="Google Shape;1014;p1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39" name="Shape 11839"/>
        <p:cNvGrpSpPr/>
        <p:nvPr/>
      </p:nvGrpSpPr>
      <p:grpSpPr>
        <a:xfrm>
          <a:off x="0" y="0"/>
          <a:ext cx="0" cy="0"/>
          <a:chOff x="0" y="0"/>
          <a:chExt cx="0" cy="0"/>
        </a:xfrm>
      </p:grpSpPr>
      <p:sp>
        <p:nvSpPr>
          <p:cNvPr id="11840" name="Google Shape;11840;p18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841" name="Google Shape;11841;p18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b="0" lang="pt-BR" sz="1400"/>
              <a:t>Referências </a:t>
            </a:r>
            <a:endParaRPr/>
          </a:p>
          <a:p>
            <a:pPr indent="-342900" lvl="0" marL="342900" rtl="0" algn="l">
              <a:spcBef>
                <a:spcPts val="200"/>
              </a:spcBef>
              <a:spcAft>
                <a:spcPts val="0"/>
              </a:spcAft>
              <a:buClr>
                <a:schemeClr val="dk1"/>
              </a:buClr>
              <a:buSzPts val="1400"/>
              <a:buFont typeface="Calibri"/>
              <a:buAutoNum type="arabicPeriod"/>
            </a:pPr>
            <a:r>
              <a:rPr lang="pt-BR" sz="1400"/>
              <a:t>Brodsky RA, Peffault de Latour R, Rottinghaus ST, Röth A, Risitano AM, Weitz IC, et al. Characterization of breakthrough hemolysis events observed in the phase 3 randomized studies of ravulizumab versus eculizumab in adults with paroxysmal nocturnal hemoglobinuria. Haematologica. 2020:haematol.2019.236877.</a:t>
            </a:r>
            <a:endParaRPr/>
          </a:p>
        </p:txBody>
      </p:sp>
      <p:sp>
        <p:nvSpPr>
          <p:cNvPr id="11842" name="Google Shape;11842;p18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94" name="Shape 11894"/>
        <p:cNvGrpSpPr/>
        <p:nvPr/>
      </p:nvGrpSpPr>
      <p:grpSpPr>
        <a:xfrm>
          <a:off x="0" y="0"/>
          <a:ext cx="0" cy="0"/>
          <a:chOff x="0" y="0"/>
          <a:chExt cx="0" cy="0"/>
        </a:xfrm>
      </p:grpSpPr>
      <p:sp>
        <p:nvSpPr>
          <p:cNvPr id="11895" name="Google Shape;11895;p181: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1896" name="Google Shape;11896;p181: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0" name="Shape 11910"/>
        <p:cNvGrpSpPr/>
        <p:nvPr/>
      </p:nvGrpSpPr>
      <p:grpSpPr>
        <a:xfrm>
          <a:off x="0" y="0"/>
          <a:ext cx="0" cy="0"/>
          <a:chOff x="0" y="0"/>
          <a:chExt cx="0" cy="0"/>
        </a:xfrm>
      </p:grpSpPr>
      <p:sp>
        <p:nvSpPr>
          <p:cNvPr id="11911" name="Google Shape;11911;p18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912" name="Google Shape;11912;p18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t/>
            </a:r>
            <a:endParaRPr sz="1400"/>
          </a:p>
        </p:txBody>
      </p:sp>
      <p:sp>
        <p:nvSpPr>
          <p:cNvPr id="11913" name="Google Shape;11913;p18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36" name="Shape 11936"/>
        <p:cNvGrpSpPr/>
        <p:nvPr/>
      </p:nvGrpSpPr>
      <p:grpSpPr>
        <a:xfrm>
          <a:off x="0" y="0"/>
          <a:ext cx="0" cy="0"/>
          <a:chOff x="0" y="0"/>
          <a:chExt cx="0" cy="0"/>
        </a:xfrm>
      </p:grpSpPr>
      <p:sp>
        <p:nvSpPr>
          <p:cNvPr id="11937" name="Google Shape;11937;p18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938" name="Google Shape;11938;p18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t/>
            </a:r>
            <a:endParaRPr sz="1400"/>
          </a:p>
        </p:txBody>
      </p:sp>
      <p:sp>
        <p:nvSpPr>
          <p:cNvPr id="11939" name="Google Shape;11939;p18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25" name="Shape 12025"/>
        <p:cNvGrpSpPr/>
        <p:nvPr/>
      </p:nvGrpSpPr>
      <p:grpSpPr>
        <a:xfrm>
          <a:off x="0" y="0"/>
          <a:ext cx="0" cy="0"/>
          <a:chOff x="0" y="0"/>
          <a:chExt cx="0" cy="0"/>
        </a:xfrm>
      </p:grpSpPr>
      <p:sp>
        <p:nvSpPr>
          <p:cNvPr id="12026" name="Google Shape;12026;p184: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2027" name="Google Shape;12027;p184: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41" name="Shape 12041"/>
        <p:cNvGrpSpPr/>
        <p:nvPr/>
      </p:nvGrpSpPr>
      <p:grpSpPr>
        <a:xfrm>
          <a:off x="0" y="0"/>
          <a:ext cx="0" cy="0"/>
          <a:chOff x="0" y="0"/>
          <a:chExt cx="0" cy="0"/>
        </a:xfrm>
      </p:grpSpPr>
      <p:sp>
        <p:nvSpPr>
          <p:cNvPr id="12042" name="Google Shape;12042;p18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043" name="Google Shape;12043;p18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Lee JW, Sicre de Fontbrune F, Wong Lee Lee L, Pessoa V, Gualandro S, Fureder W, et al. Ravulizumab (ALXN1210) vs eculizumab in adult patients with PNH naive to complement inhibitors: the 301 study. Blood. 2019 Feb 7;133(6):530-9.</a:t>
            </a:r>
            <a:endParaRPr/>
          </a:p>
          <a:p>
            <a:pPr indent="-218290" lvl="0" marL="218290" rtl="0" algn="l">
              <a:spcBef>
                <a:spcPts val="200"/>
              </a:spcBef>
              <a:spcAft>
                <a:spcPts val="0"/>
              </a:spcAft>
              <a:buClr>
                <a:schemeClr val="dk1"/>
              </a:buClr>
              <a:buSzPts val="1000"/>
              <a:buFont typeface="Calibri"/>
              <a:buAutoNum type="arabicPeriod"/>
            </a:pPr>
            <a:r>
              <a:rPr lang="pt-BR" sz="1000"/>
              <a:t>ClinicalTrials.gov. Identifier NCT02946463: ALXN1210 (Ravulizumab) Versus Eculizumab in Complement Inhibitor Treatment-Naïve Adult Participants With Paroxysmal Nocturnal Hemoglobinuria (PNH). Available at: https://clinicaltrials.gov/ct2/show/NCT02946463. Accessed: 04th April 2019.</a:t>
            </a:r>
            <a:endParaRPr/>
          </a:p>
          <a:p>
            <a:pPr indent="0" lvl="0" marL="0" rtl="0" algn="l">
              <a:spcBef>
                <a:spcPts val="200"/>
              </a:spcBef>
              <a:spcAft>
                <a:spcPts val="0"/>
              </a:spcAft>
              <a:buClr>
                <a:schemeClr val="dk1"/>
              </a:buClr>
              <a:buSzPts val="1000"/>
              <a:buNone/>
            </a:pPr>
            <a:r>
              <a:t/>
            </a:r>
            <a:endParaRPr/>
          </a:p>
        </p:txBody>
      </p:sp>
      <p:sp>
        <p:nvSpPr>
          <p:cNvPr id="12044" name="Google Shape;12044;p18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75" name="Shape 12075"/>
        <p:cNvGrpSpPr/>
        <p:nvPr/>
      </p:nvGrpSpPr>
      <p:grpSpPr>
        <a:xfrm>
          <a:off x="0" y="0"/>
          <a:ext cx="0" cy="0"/>
          <a:chOff x="0" y="0"/>
          <a:chExt cx="0" cy="0"/>
        </a:xfrm>
      </p:grpSpPr>
      <p:sp>
        <p:nvSpPr>
          <p:cNvPr id="12076" name="Google Shape;12076;p18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077" name="Google Shape;12077;p18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Lee JW, Sicre de Fontbrune F, Wong Lee Lee L, Pessoa V, Gualandro S, Fureder W, et al. Ravulizumab (ALXN1210) vs eculizumab in adult patients with PNH naive to complement inhibitors: the 301 study. Blood. 2019 Feb 7;133(6):530-9.</a:t>
            </a:r>
            <a:endParaRPr/>
          </a:p>
          <a:p>
            <a:pPr indent="0" lvl="0" marL="0" rtl="0" algn="l">
              <a:spcBef>
                <a:spcPts val="200"/>
              </a:spcBef>
              <a:spcAft>
                <a:spcPts val="0"/>
              </a:spcAft>
              <a:buClr>
                <a:schemeClr val="dk1"/>
              </a:buClr>
              <a:buSzPts val="1000"/>
              <a:buNone/>
            </a:pPr>
            <a:r>
              <a:t/>
            </a:r>
            <a:endParaRPr/>
          </a:p>
        </p:txBody>
      </p:sp>
      <p:sp>
        <p:nvSpPr>
          <p:cNvPr id="12078" name="Google Shape;12078;p18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08" name="Shape 12108"/>
        <p:cNvGrpSpPr/>
        <p:nvPr/>
      </p:nvGrpSpPr>
      <p:grpSpPr>
        <a:xfrm>
          <a:off x="0" y="0"/>
          <a:ext cx="0" cy="0"/>
          <a:chOff x="0" y="0"/>
          <a:chExt cx="0" cy="0"/>
        </a:xfrm>
      </p:grpSpPr>
      <p:sp>
        <p:nvSpPr>
          <p:cNvPr id="12109" name="Google Shape;12109;p18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10" name="Google Shape;12110;p18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Lee JW, Sicre de Fontbrune F, Wong Lee Lee L, Pessoa V, Gualandro S, Fureder W, et al. Ravulizumab (ALXN1210) vs eculizumab in adult patients with PNH naive to complement inhibitors: the 301 study. Blood. 2019 Feb 7;133(6):530-9.</a:t>
            </a:r>
            <a:endParaRPr/>
          </a:p>
          <a:p>
            <a:pPr indent="0" lvl="0" marL="0" rtl="0" algn="l">
              <a:spcBef>
                <a:spcPts val="200"/>
              </a:spcBef>
              <a:spcAft>
                <a:spcPts val="0"/>
              </a:spcAft>
              <a:buClr>
                <a:schemeClr val="dk1"/>
              </a:buClr>
              <a:buSzPts val="1000"/>
              <a:buNone/>
            </a:pPr>
            <a:r>
              <a:t/>
            </a:r>
            <a:endParaRPr/>
          </a:p>
        </p:txBody>
      </p:sp>
      <p:sp>
        <p:nvSpPr>
          <p:cNvPr id="12111" name="Google Shape;12111;p18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21" name="Shape 12121"/>
        <p:cNvGrpSpPr/>
        <p:nvPr/>
      </p:nvGrpSpPr>
      <p:grpSpPr>
        <a:xfrm>
          <a:off x="0" y="0"/>
          <a:ext cx="0" cy="0"/>
          <a:chOff x="0" y="0"/>
          <a:chExt cx="0" cy="0"/>
        </a:xfrm>
      </p:grpSpPr>
      <p:sp>
        <p:nvSpPr>
          <p:cNvPr id="12122" name="Google Shape;12122;p18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23" name="Google Shape;12123;p18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Lee JW, Sicre de Fontbrune F, Wong Lee Lee L, Pessoa V, Gualandro S, Fureder W, et al. Ravulizumab (ALXN1210) vs eculizumab in adult patients with PNH naive to complement inhibitors: the 301 study. Blood. 2019 Feb 7;133(6):530-9.</a:t>
            </a:r>
            <a:endParaRPr/>
          </a:p>
          <a:p>
            <a:pPr indent="0" lvl="0" marL="0" rtl="0" algn="l">
              <a:spcBef>
                <a:spcPts val="200"/>
              </a:spcBef>
              <a:spcAft>
                <a:spcPts val="0"/>
              </a:spcAft>
              <a:buClr>
                <a:schemeClr val="dk1"/>
              </a:buClr>
              <a:buSzPts val="1000"/>
              <a:buNone/>
            </a:pPr>
            <a:r>
              <a:t/>
            </a:r>
            <a:endParaRPr/>
          </a:p>
        </p:txBody>
      </p:sp>
      <p:sp>
        <p:nvSpPr>
          <p:cNvPr id="12124" name="Google Shape;12124;p18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35" name="Shape 12135"/>
        <p:cNvGrpSpPr/>
        <p:nvPr/>
      </p:nvGrpSpPr>
      <p:grpSpPr>
        <a:xfrm>
          <a:off x="0" y="0"/>
          <a:ext cx="0" cy="0"/>
          <a:chOff x="0" y="0"/>
          <a:chExt cx="0" cy="0"/>
        </a:xfrm>
      </p:grpSpPr>
      <p:sp>
        <p:nvSpPr>
          <p:cNvPr id="12136" name="Google Shape;12136;p189: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2137" name="Google Shape;12137;p189: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2" name="Shape 1032"/>
        <p:cNvGrpSpPr/>
        <p:nvPr/>
      </p:nvGrpSpPr>
      <p:grpSpPr>
        <a:xfrm>
          <a:off x="0" y="0"/>
          <a:ext cx="0" cy="0"/>
          <a:chOff x="0" y="0"/>
          <a:chExt cx="0" cy="0"/>
        </a:xfrm>
      </p:grpSpPr>
      <p:sp>
        <p:nvSpPr>
          <p:cNvPr id="1033" name="Google Shape;1033;p1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34" name="Google Shape;1034;p1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000"/>
              <a:buNone/>
            </a:pPr>
            <a:r>
              <a:rPr lang="pt-BR" sz="1000">
                <a:solidFill>
                  <a:srgbClr val="000000"/>
                </a:solidFill>
              </a:rPr>
              <a:t>Observações:</a:t>
            </a:r>
            <a:endParaRPr/>
          </a:p>
          <a:p>
            <a:pPr indent="-183730" lvl="0" marL="183730" rtl="0" algn="l">
              <a:spcBef>
                <a:spcPts val="200"/>
              </a:spcBef>
              <a:spcAft>
                <a:spcPts val="0"/>
              </a:spcAft>
              <a:buClr>
                <a:srgbClr val="000000"/>
              </a:buClr>
              <a:buSzPts val="1000"/>
              <a:buFont typeface="Arial"/>
              <a:buChar char="•"/>
            </a:pPr>
            <a:r>
              <a:rPr lang="pt-BR" sz="1000">
                <a:solidFill>
                  <a:srgbClr val="000000"/>
                </a:solidFill>
              </a:rPr>
              <a:t>O complemento é ativado por inflamação concorrente ou reação imune a infecções </a:t>
            </a:r>
            <a:endParaRPr/>
          </a:p>
          <a:p>
            <a:pPr indent="-183730" lvl="1" marL="183730" rtl="0" algn="l">
              <a:spcBef>
                <a:spcPts val="850"/>
              </a:spcBef>
              <a:spcAft>
                <a:spcPts val="0"/>
              </a:spcAft>
              <a:buClr>
                <a:schemeClr val="lt1"/>
              </a:buClr>
              <a:buSzPts val="1000"/>
              <a:buFont typeface="Arial"/>
              <a:buChar char="•"/>
            </a:pPr>
            <a:r>
              <a:rPr lang="pt-BR" sz="1000">
                <a:solidFill>
                  <a:srgbClr val="000000"/>
                </a:solidFill>
              </a:rPr>
              <a:t>Reações imunes que normalmente envolvem pouca hemólise podem causar hemólise grave em HPN. Por exemplo, a maioria dos pacientes com mononucleose infecciosa por vírus Epstein-Barr produz um baixo nível de anticorpos contra aglutinina fria de especificidade anti-i. Em HPN, pela sensibilidade característica ao complemento, a presença de anticorpos pode causar hemólise grave.</a:t>
            </a:r>
            <a:endParaRPr/>
          </a:p>
          <a:p>
            <a:pPr indent="-183730" lvl="1" marL="183730" rtl="0" algn="l">
              <a:spcBef>
                <a:spcPts val="850"/>
              </a:spcBef>
              <a:spcAft>
                <a:spcPts val="0"/>
              </a:spcAft>
              <a:buClr>
                <a:schemeClr val="lt1"/>
              </a:buClr>
              <a:buSzPts val="1000"/>
              <a:buFont typeface="Arial"/>
              <a:buChar char="•"/>
            </a:pPr>
            <a:r>
              <a:rPr lang="pt-BR" sz="1000">
                <a:solidFill>
                  <a:srgbClr val="000000"/>
                </a:solidFill>
              </a:rPr>
              <a:t>Imunizações e vacinas são criadas para causar reações imunológicas limitadas, mas, essas reações podem ativar o complemento. Normalmente, a ativação não é suficiente para causar hemólise das hemácias dos pacientes; no entanto, em pacientes com HPN, pela sensibilidade das células ao complemento, pode ocorrer hemólise rápida em alguns casos. Deve-se tomar muito cuidado ao oferecer doses repetidas de vacinas antipneumocócicas preparadas a partir de polissacarídeos, porque se sabe que esse tratamento leva à reação hemolítica grave.</a:t>
            </a:r>
            <a:endParaRPr/>
          </a:p>
          <a:p>
            <a:pPr indent="-183730" lvl="0" marL="183730" rtl="0" algn="l">
              <a:spcBef>
                <a:spcPts val="200"/>
              </a:spcBef>
              <a:spcAft>
                <a:spcPts val="0"/>
              </a:spcAft>
              <a:buClr>
                <a:srgbClr val="000000"/>
              </a:buClr>
              <a:buSzPts val="1000"/>
              <a:buFont typeface="Arial"/>
              <a:buChar char="•"/>
            </a:pPr>
            <a:r>
              <a:rPr lang="pt-BR" sz="1000">
                <a:solidFill>
                  <a:srgbClr val="000000"/>
                </a:solidFill>
              </a:rPr>
              <a:t>A administração de uma transfusão a um paciente com HPN pode causar pico de hemólise das hemácias do paciente. Essa reação muitas vezes é alarmante, porque a hemoglobinúria resultante é vista como sinal de reação incompatível da transfusão com hemólise das células transfundidas.</a:t>
            </a:r>
            <a:endParaRPr/>
          </a:p>
          <a:p>
            <a:pPr indent="63500" lvl="1" marL="0" rtl="0" algn="l">
              <a:spcBef>
                <a:spcPts val="200"/>
              </a:spcBef>
              <a:spcAft>
                <a:spcPts val="0"/>
              </a:spcAft>
              <a:buClr>
                <a:schemeClr val="dk1"/>
              </a:buClr>
              <a:buSzPts val="1000"/>
              <a:buNone/>
            </a:pPr>
            <a:r>
              <a:t/>
            </a:r>
            <a:endParaRPr b="1" baseline="30000" sz="1000"/>
          </a:p>
          <a:p>
            <a:pPr indent="63500" lvl="1" marL="0" rtl="0" algn="l">
              <a:spcBef>
                <a:spcPts val="200"/>
              </a:spcBef>
              <a:spcAft>
                <a:spcPts val="0"/>
              </a:spcAft>
              <a:buClr>
                <a:schemeClr val="dk1"/>
              </a:buClr>
              <a:buSzPts val="1000"/>
              <a:buNone/>
            </a:pPr>
            <a:r>
              <a:t/>
            </a:r>
            <a:endParaRPr b="1" sz="1000"/>
          </a:p>
          <a:p>
            <a:pPr indent="0" lvl="1" marL="0" rtl="0" algn="l">
              <a:spcBef>
                <a:spcPts val="200"/>
              </a:spcBef>
              <a:spcAft>
                <a:spcPts val="0"/>
              </a:spcAft>
              <a:buClr>
                <a:srgbClr val="000000"/>
              </a:buClr>
              <a:buSzPts val="1000"/>
              <a:buChar char="•"/>
            </a:pPr>
            <a:r>
              <a:rPr lang="pt-BR" sz="1000">
                <a:solidFill>
                  <a:srgbClr val="000000"/>
                </a:solidFill>
              </a:rPr>
              <a:t>Referência:</a:t>
            </a:r>
            <a:endParaRPr/>
          </a:p>
          <a:p>
            <a:pPr indent="0" lvl="1" marL="0" rtl="0" algn="l">
              <a:spcBef>
                <a:spcPts val="200"/>
              </a:spcBef>
              <a:spcAft>
                <a:spcPts val="0"/>
              </a:spcAft>
              <a:buClr>
                <a:srgbClr val="000000"/>
              </a:buClr>
              <a:buSzPts val="1000"/>
              <a:buChar char="•"/>
            </a:pPr>
            <a:r>
              <a:rPr lang="pt-BR" sz="1000">
                <a:solidFill>
                  <a:srgbClr val="000000"/>
                </a:solidFill>
              </a:rPr>
              <a:t>Rosse WF and Nishimura J. Int J Hematol 2003;77:113–120</a:t>
            </a:r>
            <a:endParaRPr/>
          </a:p>
          <a:p>
            <a:pPr indent="-120230" lvl="0" marL="183730" rtl="0" algn="l">
              <a:spcBef>
                <a:spcPts val="200"/>
              </a:spcBef>
              <a:spcAft>
                <a:spcPts val="0"/>
              </a:spcAft>
              <a:buClr>
                <a:schemeClr val="dk1"/>
              </a:buClr>
              <a:buSzPts val="1000"/>
              <a:buFont typeface="Arial"/>
              <a:buNone/>
            </a:pPr>
            <a:r>
              <a:t/>
            </a:r>
            <a:endParaRPr sz="1000"/>
          </a:p>
          <a:p>
            <a:pPr indent="-120230" lvl="0" marL="183730" rtl="0" algn="l">
              <a:spcBef>
                <a:spcPts val="200"/>
              </a:spcBef>
              <a:spcAft>
                <a:spcPts val="0"/>
              </a:spcAft>
              <a:buClr>
                <a:schemeClr val="dk1"/>
              </a:buClr>
              <a:buSzPts val="1000"/>
              <a:buFont typeface="Arial"/>
              <a:buNone/>
            </a:pPr>
            <a:r>
              <a:t/>
            </a:r>
            <a:endParaRPr sz="1000"/>
          </a:p>
          <a:p>
            <a:pPr indent="-120230" lvl="0" marL="183730" rtl="0" algn="l">
              <a:spcBef>
                <a:spcPts val="200"/>
              </a:spcBef>
              <a:spcAft>
                <a:spcPts val="0"/>
              </a:spcAft>
              <a:buClr>
                <a:schemeClr val="dk1"/>
              </a:buClr>
              <a:buSzPts val="1000"/>
              <a:buFont typeface="Arial"/>
              <a:buNone/>
            </a:pPr>
            <a:r>
              <a:t/>
            </a:r>
            <a:endParaRPr sz="1000"/>
          </a:p>
          <a:p>
            <a:pPr indent="0" lvl="0" marL="0" rtl="0" algn="l">
              <a:spcBef>
                <a:spcPts val="200"/>
              </a:spcBef>
              <a:spcAft>
                <a:spcPts val="0"/>
              </a:spcAft>
              <a:buClr>
                <a:schemeClr val="dk1"/>
              </a:buClr>
              <a:buSzPts val="1000"/>
              <a:buNone/>
            </a:pPr>
            <a:r>
              <a:t/>
            </a:r>
            <a:endParaRPr sz="1000"/>
          </a:p>
        </p:txBody>
      </p:sp>
      <p:sp>
        <p:nvSpPr>
          <p:cNvPr id="1035" name="Google Shape;1035;p1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51" name="Shape 12151"/>
        <p:cNvGrpSpPr/>
        <p:nvPr/>
      </p:nvGrpSpPr>
      <p:grpSpPr>
        <a:xfrm>
          <a:off x="0" y="0"/>
          <a:ext cx="0" cy="0"/>
          <a:chOff x="0" y="0"/>
          <a:chExt cx="0" cy="0"/>
        </a:xfrm>
      </p:grpSpPr>
      <p:sp>
        <p:nvSpPr>
          <p:cNvPr id="12152" name="Google Shape;12152;p19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53" name="Google Shape;12153;p19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Kulasekararaj AG, Hill A, Rottinghaus ST, Langemeijer S, Wells R, Gonzalez-Fernandez FA, et al. Ravulizumab (ALXN1210) vs eculizumab in C5-inhibitor-experienced adult patients with PNH: the 302 study. Blood. 2019 Feb 7;133(6):540-9.</a:t>
            </a:r>
            <a:endParaRPr/>
          </a:p>
          <a:p>
            <a:pPr indent="-218290" lvl="0" marL="218290" rtl="0" algn="l">
              <a:spcBef>
                <a:spcPts val="200"/>
              </a:spcBef>
              <a:spcAft>
                <a:spcPts val="0"/>
              </a:spcAft>
              <a:buClr>
                <a:schemeClr val="dk1"/>
              </a:buClr>
              <a:buSzPts val="1000"/>
              <a:buFont typeface="Calibri"/>
              <a:buAutoNum type="arabicPeriod"/>
            </a:pPr>
            <a:r>
              <a:rPr lang="pt-BR" sz="1000"/>
              <a:t>ClinicalTrials.gov. Identifier NCT03056040: ALXN1210 Versus Eculizumab in Adult Patients With Paroxysmal Nocturnal Hemoglobinuria (PNH) Currently Treated With Eculizumab. Available at: https://clinicaltrials.gov/ct2/show/results/NCT03056040?term=NCT03056040&amp;rank=1. Accessed: 12 March 2019.</a:t>
            </a:r>
            <a:endParaRPr/>
          </a:p>
        </p:txBody>
      </p:sp>
      <p:sp>
        <p:nvSpPr>
          <p:cNvPr id="12154" name="Google Shape;12154;p19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87" name="Shape 12187"/>
        <p:cNvGrpSpPr/>
        <p:nvPr/>
      </p:nvGrpSpPr>
      <p:grpSpPr>
        <a:xfrm>
          <a:off x="0" y="0"/>
          <a:ext cx="0" cy="0"/>
          <a:chOff x="0" y="0"/>
          <a:chExt cx="0" cy="0"/>
        </a:xfrm>
      </p:grpSpPr>
      <p:sp>
        <p:nvSpPr>
          <p:cNvPr id="12188" name="Google Shape;12188;p19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89" name="Google Shape;12189;p19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Kulasekararaj AG, Hill A, Rottinghaus ST, Langemeijer S, Wells R, Gonzalez-Fernandez FA, et al. Ravulizumab (ALXN1210) vs eculizumab in C5-inhibitor-experienced adult patients with PNH: the 302 study. Blood. 2019 Feb 7;133(6):540-9.</a:t>
            </a:r>
            <a:endParaRPr/>
          </a:p>
        </p:txBody>
      </p:sp>
      <p:sp>
        <p:nvSpPr>
          <p:cNvPr id="12190" name="Google Shape;12190;p19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22" name="Shape 12222"/>
        <p:cNvGrpSpPr/>
        <p:nvPr/>
      </p:nvGrpSpPr>
      <p:grpSpPr>
        <a:xfrm>
          <a:off x="0" y="0"/>
          <a:ext cx="0" cy="0"/>
          <a:chOff x="0" y="0"/>
          <a:chExt cx="0" cy="0"/>
        </a:xfrm>
      </p:grpSpPr>
      <p:sp>
        <p:nvSpPr>
          <p:cNvPr id="12223" name="Google Shape;12223;p19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224" name="Google Shape;12224;p19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a:t>Referências</a:t>
            </a:r>
            <a:endParaRPr/>
          </a:p>
          <a:p>
            <a:pPr indent="-218290" lvl="0" marL="218290" rtl="0" algn="l">
              <a:spcBef>
                <a:spcPts val="200"/>
              </a:spcBef>
              <a:spcAft>
                <a:spcPts val="0"/>
              </a:spcAft>
              <a:buClr>
                <a:schemeClr val="dk1"/>
              </a:buClr>
              <a:buSzPts val="1000"/>
              <a:buFont typeface="Calibri"/>
              <a:buAutoNum type="arabicPeriod"/>
            </a:pPr>
            <a:r>
              <a:rPr lang="pt-BR"/>
              <a:t>Kulasekararaj AG, Hill A, Rottinghaus ST, Langemeijer S, Wells R, Gonzalez-Fernandez FA, et al. Ravulizumab (ALXN1210) vs eculizumab in C5-inhibitor-experienced adult patients with PNH: the 302 study. Blood. 2019 Feb 7;133(6):540-9.</a:t>
            </a:r>
            <a:endParaRPr/>
          </a:p>
        </p:txBody>
      </p:sp>
      <p:sp>
        <p:nvSpPr>
          <p:cNvPr id="12225" name="Google Shape;12225;p19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36" name="Shape 12236"/>
        <p:cNvGrpSpPr/>
        <p:nvPr/>
      </p:nvGrpSpPr>
      <p:grpSpPr>
        <a:xfrm>
          <a:off x="0" y="0"/>
          <a:ext cx="0" cy="0"/>
          <a:chOff x="0" y="0"/>
          <a:chExt cx="0" cy="0"/>
        </a:xfrm>
      </p:grpSpPr>
      <p:sp>
        <p:nvSpPr>
          <p:cNvPr id="12237" name="Google Shape;12237;p19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238" name="Google Shape;12238;p19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Kulasekararaj AG, Hill A, Rottinghaus ST, Langemeijer S, Wells R, Gonzalez-Fernandez FA, et al. Ravulizumab (ALXN1210) vs eculizumab in C5-inhibitor-experienced adult patients with PNH: the 302 study. Blood. 2019 Feb 7;133(6):540-9.</a:t>
            </a:r>
            <a:endParaRPr/>
          </a:p>
        </p:txBody>
      </p:sp>
      <p:sp>
        <p:nvSpPr>
          <p:cNvPr id="12239" name="Google Shape;12239;p19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50" name="Shape 12250"/>
        <p:cNvGrpSpPr/>
        <p:nvPr/>
      </p:nvGrpSpPr>
      <p:grpSpPr>
        <a:xfrm>
          <a:off x="0" y="0"/>
          <a:ext cx="0" cy="0"/>
          <a:chOff x="0" y="0"/>
          <a:chExt cx="0" cy="0"/>
        </a:xfrm>
      </p:grpSpPr>
      <p:sp>
        <p:nvSpPr>
          <p:cNvPr id="12251" name="Google Shape;12251;p194: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2252" name="Google Shape;12252;p194: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66" name="Shape 12266"/>
        <p:cNvGrpSpPr/>
        <p:nvPr/>
      </p:nvGrpSpPr>
      <p:grpSpPr>
        <a:xfrm>
          <a:off x="0" y="0"/>
          <a:ext cx="0" cy="0"/>
          <a:chOff x="0" y="0"/>
          <a:chExt cx="0" cy="0"/>
        </a:xfrm>
      </p:grpSpPr>
      <p:sp>
        <p:nvSpPr>
          <p:cNvPr id="12267" name="Google Shape;12267;p19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268" name="Google Shape;12268;p19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marR="0" rtl="0" algn="l">
              <a:lnSpc>
                <a:spcPct val="100000"/>
              </a:lnSpc>
              <a:spcBef>
                <a:spcPts val="500"/>
              </a:spcBef>
              <a:spcAft>
                <a:spcPts val="0"/>
              </a:spcAft>
              <a:buClr>
                <a:srgbClr val="000000"/>
              </a:buClr>
              <a:buSzPts val="1000"/>
              <a:buFont typeface="Calibri"/>
              <a:buAutoNum type="arabicPeriod"/>
            </a:pPr>
            <a:r>
              <a:rPr b="0" i="0" lang="pt-BR" sz="1000" u="none" cap="none" strike="noStrike">
                <a:solidFill>
                  <a:srgbClr val="000000"/>
                </a:solidFill>
                <a:latin typeface="Arial"/>
                <a:ea typeface="Arial"/>
                <a:cs typeface="Arial"/>
                <a:sym typeface="Arial"/>
              </a:rPr>
              <a:t>Alexion. Dados de arquivo. DOF-PNH-ULT-002. 2021 (Alexion. ALXN1210-PNH-304-report-body (Primary Evaluation Period). 17th September 2021)</a:t>
            </a:r>
            <a:endParaRPr/>
          </a:p>
        </p:txBody>
      </p:sp>
      <p:sp>
        <p:nvSpPr>
          <p:cNvPr id="12269" name="Google Shape;12269;p19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99" name="Shape 12299"/>
        <p:cNvGrpSpPr/>
        <p:nvPr/>
      </p:nvGrpSpPr>
      <p:grpSpPr>
        <a:xfrm>
          <a:off x="0" y="0"/>
          <a:ext cx="0" cy="0"/>
          <a:chOff x="0" y="0"/>
          <a:chExt cx="0" cy="0"/>
        </a:xfrm>
      </p:grpSpPr>
      <p:sp>
        <p:nvSpPr>
          <p:cNvPr id="12300" name="Google Shape;12300;p19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301" name="Google Shape;12301;p19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marR="0" rtl="0" algn="l">
              <a:lnSpc>
                <a:spcPct val="100000"/>
              </a:lnSpc>
              <a:spcBef>
                <a:spcPts val="500"/>
              </a:spcBef>
              <a:spcAft>
                <a:spcPts val="0"/>
              </a:spcAft>
              <a:buClr>
                <a:srgbClr val="000000"/>
              </a:buClr>
              <a:buSzPts val="1000"/>
              <a:buFont typeface="Calibri"/>
              <a:buAutoNum type="arabicPeriod"/>
            </a:pPr>
            <a:r>
              <a:rPr b="0" i="0" lang="pt-BR" sz="1000" u="none" cap="none" strike="noStrike">
                <a:solidFill>
                  <a:srgbClr val="000000"/>
                </a:solidFill>
                <a:latin typeface="Arial"/>
                <a:ea typeface="Arial"/>
                <a:cs typeface="Arial"/>
                <a:sym typeface="Arial"/>
              </a:rPr>
              <a:t>Alexion. Dados de arquivo. DOF-PNH-ULT-002. 2021 (Alexion. ALXN1210-PNH-304-report-body (Primary Evaluation Period). 17th September 2021)</a:t>
            </a:r>
            <a:endParaRPr/>
          </a:p>
        </p:txBody>
      </p:sp>
      <p:sp>
        <p:nvSpPr>
          <p:cNvPr id="12302" name="Google Shape;12302;p19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24" name="Shape 12324"/>
        <p:cNvGrpSpPr/>
        <p:nvPr/>
      </p:nvGrpSpPr>
      <p:grpSpPr>
        <a:xfrm>
          <a:off x="0" y="0"/>
          <a:ext cx="0" cy="0"/>
          <a:chOff x="0" y="0"/>
          <a:chExt cx="0" cy="0"/>
        </a:xfrm>
      </p:grpSpPr>
      <p:sp>
        <p:nvSpPr>
          <p:cNvPr id="12325" name="Google Shape;12325;p19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326" name="Google Shape;12326;p19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marR="0" rtl="0" algn="l">
              <a:lnSpc>
                <a:spcPct val="100000"/>
              </a:lnSpc>
              <a:spcBef>
                <a:spcPts val="500"/>
              </a:spcBef>
              <a:spcAft>
                <a:spcPts val="0"/>
              </a:spcAft>
              <a:buClr>
                <a:srgbClr val="000000"/>
              </a:buClr>
              <a:buSzPts val="1000"/>
              <a:buFont typeface="Calibri"/>
              <a:buAutoNum type="arabicPeriod"/>
            </a:pPr>
            <a:r>
              <a:rPr b="0" i="0" lang="pt-BR" sz="1000" u="none" cap="none" strike="noStrike">
                <a:solidFill>
                  <a:srgbClr val="000000"/>
                </a:solidFill>
                <a:latin typeface="Arial"/>
                <a:ea typeface="Arial"/>
                <a:cs typeface="Arial"/>
                <a:sym typeface="Arial"/>
              </a:rPr>
              <a:t>Alexion. Dados de arquivo. DOF-PNH-ULT-002. 2021 (Alexion. ALXN1210-PNH-304-report-body (Primary Evaluation Period). 17th September 2021).</a:t>
            </a:r>
            <a:endParaRPr/>
          </a:p>
        </p:txBody>
      </p:sp>
      <p:sp>
        <p:nvSpPr>
          <p:cNvPr id="12327" name="Google Shape;12327;p19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37" name="Shape 12337"/>
        <p:cNvGrpSpPr/>
        <p:nvPr/>
      </p:nvGrpSpPr>
      <p:grpSpPr>
        <a:xfrm>
          <a:off x="0" y="0"/>
          <a:ext cx="0" cy="0"/>
          <a:chOff x="0" y="0"/>
          <a:chExt cx="0" cy="0"/>
        </a:xfrm>
      </p:grpSpPr>
      <p:sp>
        <p:nvSpPr>
          <p:cNvPr id="12338" name="Google Shape;12338;p19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339" name="Google Shape;12339;p19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marR="0" rtl="0" algn="l">
              <a:lnSpc>
                <a:spcPct val="100000"/>
              </a:lnSpc>
              <a:spcBef>
                <a:spcPts val="500"/>
              </a:spcBef>
              <a:spcAft>
                <a:spcPts val="0"/>
              </a:spcAft>
              <a:buClr>
                <a:srgbClr val="000000"/>
              </a:buClr>
              <a:buSzPts val="1000"/>
              <a:buFont typeface="Calibri"/>
              <a:buAutoNum type="arabicPeriod"/>
            </a:pPr>
            <a:r>
              <a:rPr b="0" i="0" lang="pt-BR" sz="1000" u="none" cap="none" strike="noStrike">
                <a:solidFill>
                  <a:srgbClr val="000000"/>
                </a:solidFill>
                <a:latin typeface="Arial"/>
                <a:ea typeface="Arial"/>
                <a:cs typeface="Arial"/>
                <a:sym typeface="Arial"/>
              </a:rPr>
              <a:t>Alexion. Dados de arquivo. DOF-PNH-ULT-002. 2021 (Alexion. ALXN1210-PNH-304-report-body (Primary Evaluation Period). 17th September 2021).</a:t>
            </a:r>
            <a:endParaRPr/>
          </a:p>
        </p:txBody>
      </p:sp>
      <p:sp>
        <p:nvSpPr>
          <p:cNvPr id="12340" name="Google Shape;12340;p19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50" name="Shape 12350"/>
        <p:cNvGrpSpPr/>
        <p:nvPr/>
      </p:nvGrpSpPr>
      <p:grpSpPr>
        <a:xfrm>
          <a:off x="0" y="0"/>
          <a:ext cx="0" cy="0"/>
          <a:chOff x="0" y="0"/>
          <a:chExt cx="0" cy="0"/>
        </a:xfrm>
      </p:grpSpPr>
      <p:sp>
        <p:nvSpPr>
          <p:cNvPr id="12351" name="Google Shape;12351;p19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352" name="Google Shape;12352;p19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marR="0" rtl="0" algn="l">
              <a:lnSpc>
                <a:spcPct val="100000"/>
              </a:lnSpc>
              <a:spcBef>
                <a:spcPts val="500"/>
              </a:spcBef>
              <a:spcAft>
                <a:spcPts val="0"/>
              </a:spcAft>
              <a:buClr>
                <a:srgbClr val="000000"/>
              </a:buClr>
              <a:buSzPts val="1000"/>
              <a:buFont typeface="Calibri"/>
              <a:buAutoNum type="arabicPeriod"/>
            </a:pPr>
            <a:r>
              <a:rPr b="0" i="0" lang="pt-BR" sz="1000" u="none" cap="none" strike="noStrike">
                <a:solidFill>
                  <a:srgbClr val="000000"/>
                </a:solidFill>
                <a:latin typeface="Arial"/>
                <a:ea typeface="Arial"/>
                <a:cs typeface="Arial"/>
                <a:sym typeface="Arial"/>
              </a:rPr>
              <a:t>Alexion. Dados de arquivo. DOF-PNH-ULT-002. 2021 (Alexion. ALXN1210-PNH-304-report-body (Primary Evaluation Period). 17th September 2021).</a:t>
            </a:r>
            <a:endParaRPr/>
          </a:p>
        </p:txBody>
      </p:sp>
      <p:sp>
        <p:nvSpPr>
          <p:cNvPr id="12353" name="Google Shape;12353;p19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 name="Shape 107"/>
        <p:cNvGrpSpPr/>
        <p:nvPr/>
      </p:nvGrpSpPr>
      <p:grpSpPr>
        <a:xfrm>
          <a:off x="0" y="0"/>
          <a:ext cx="0" cy="0"/>
          <a:chOff x="0" y="0"/>
          <a:chExt cx="0" cy="0"/>
        </a:xfrm>
      </p:grpSpPr>
      <p:sp>
        <p:nvSpPr>
          <p:cNvPr id="108" name="Google Shape;108;p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9" name="Google Shape;109;p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O complemento é ativado por 3 mecanismos: via da lectina, via clássica e via alternativa </a:t>
            </a:r>
            <a:r>
              <a:rPr b="0" baseline="30000" i="0" lang="pt-BR" sz="1000" u="none" strike="noStrike">
                <a:solidFill>
                  <a:schemeClr val="dk1"/>
                </a:solidFill>
                <a:latin typeface="Calibri"/>
                <a:ea typeface="Calibri"/>
                <a:cs typeface="Calibri"/>
                <a:sym typeface="Calibri"/>
              </a:rPr>
              <a:t>1‐3</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O complemento proximal é responsável pela depuração do complexo imune e opsonização microbiana </a:t>
            </a:r>
            <a:r>
              <a:rPr b="0" baseline="30000" i="0" lang="pt-BR" sz="1000" u="none" strike="noStrike">
                <a:solidFill>
                  <a:schemeClr val="dk1"/>
                </a:solidFill>
                <a:latin typeface="Calibri"/>
                <a:ea typeface="Calibri"/>
                <a:cs typeface="Calibri"/>
                <a:sym typeface="Calibri"/>
              </a:rPr>
              <a:t>2,3</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C3 é um componente fundamental, uma vez que pode ser ativado pelas 3 vias 3</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A clivagem de C3 resulta na formação de C3a (uma anafilatoxina pró‐inflamatória fraca) e C3b2</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A clivagem de C3 pode levar à amplificação da via alternativa³	</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O complemento terminal envolve a formação de C5:</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A clivagem de C5 leva à geração de C5a, uma anafilatoxina protrombótica e</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potente e formação do complexo de ataque à membrana (MAC; C5b‐9).</a:t>
            </a:r>
            <a:r>
              <a:rPr b="0" baseline="30000" i="0" lang="pt-BR" sz="1000" u="none" strike="noStrike">
                <a:solidFill>
                  <a:schemeClr val="dk1"/>
                </a:solidFill>
                <a:latin typeface="Calibri"/>
                <a:ea typeface="Calibri"/>
                <a:cs typeface="Calibri"/>
                <a:sym typeface="Calibri"/>
              </a:rPr>
              <a:t>1‐3</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As proteínas inibidoras naturais, CD55 e CD59, inibem a via, bloqueando a formação do</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complexo de ataque à membrana. O CD55 interfere na função das convertases C3 e C5,</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e o CD59 liga‐se ao C8 e/ou C9, inibindo a formação do MAC</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Na ausência desses inibidores, ocorre atividade crônica descontrolada do complemento,</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levando a consequências devastadoras.²</a:t>
            </a:r>
            <a:endParaRPr/>
          </a:p>
          <a:p>
            <a:pPr indent="0" lvl="0" marL="0" rtl="0" algn="l">
              <a:spcBef>
                <a:spcPts val="200"/>
              </a:spcBef>
              <a:spcAft>
                <a:spcPts val="0"/>
              </a:spcAft>
              <a:buClr>
                <a:schemeClr val="dk1"/>
              </a:buClr>
              <a:buSzPts val="1000"/>
              <a:buNone/>
            </a:pPr>
            <a:r>
              <a:t/>
            </a:r>
            <a:endParaRPr b="0" i="0" sz="1000" u="none" strike="noStrike">
              <a:solidFill>
                <a:schemeClr val="dk1"/>
              </a:solidFill>
              <a:latin typeface="Calibri"/>
              <a:ea typeface="Calibri"/>
              <a:cs typeface="Calibri"/>
              <a:sym typeface="Calibri"/>
            </a:endParaRPr>
          </a:p>
          <a:p>
            <a:pPr indent="0" lvl="0" marL="0" rtl="0" algn="l">
              <a:spcBef>
                <a:spcPts val="200"/>
              </a:spcBef>
              <a:spcAft>
                <a:spcPts val="0"/>
              </a:spcAft>
              <a:buClr>
                <a:schemeClr val="dk1"/>
              </a:buClr>
              <a:buSzPts val="1000"/>
              <a:buNone/>
            </a:pPr>
            <a:r>
              <a:rPr b="1" i="0" lang="pt-BR" sz="1000" u="none" strike="noStrike">
                <a:solidFill>
                  <a:schemeClr val="dk1"/>
                </a:solidFill>
                <a:latin typeface="Calibri"/>
                <a:ea typeface="Calibri"/>
                <a:cs typeface="Calibri"/>
                <a:sym typeface="Calibri"/>
              </a:rPr>
              <a:t>Referências:</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1. WalportMJ. </a:t>
            </a:r>
            <a:r>
              <a:rPr b="0" i="1" lang="pt-BR" sz="1000" u="none" strike="noStrike">
                <a:solidFill>
                  <a:schemeClr val="dk1"/>
                </a:solidFill>
                <a:latin typeface="Calibri"/>
                <a:ea typeface="Calibri"/>
                <a:cs typeface="Calibri"/>
                <a:sym typeface="Calibri"/>
              </a:rPr>
              <a:t>N Engl J Med. </a:t>
            </a:r>
            <a:r>
              <a:rPr b="0" i="0" lang="pt-BR" sz="1000" u="none" strike="noStrike">
                <a:solidFill>
                  <a:schemeClr val="dk1"/>
                </a:solidFill>
                <a:latin typeface="Calibri"/>
                <a:ea typeface="Calibri"/>
                <a:cs typeface="Calibri"/>
                <a:sym typeface="Calibri"/>
              </a:rPr>
              <a:t>2001;344(14):1058‐1066.</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2. Kelly R, et al. </a:t>
            </a:r>
            <a:r>
              <a:rPr b="0" i="1" lang="pt-BR" sz="1000" u="none" strike="noStrike">
                <a:solidFill>
                  <a:schemeClr val="dk1"/>
                </a:solidFill>
                <a:latin typeface="Calibri"/>
                <a:ea typeface="Calibri"/>
                <a:cs typeface="Calibri"/>
                <a:sym typeface="Calibri"/>
              </a:rPr>
              <a:t>Ther Clin Risk Manag. </a:t>
            </a:r>
            <a:r>
              <a:rPr b="0" i="0" lang="pt-BR" sz="1000" u="none" strike="noStrike">
                <a:solidFill>
                  <a:schemeClr val="dk1"/>
                </a:solidFill>
                <a:latin typeface="Calibri"/>
                <a:ea typeface="Calibri"/>
                <a:cs typeface="Calibri"/>
                <a:sym typeface="Calibri"/>
              </a:rPr>
              <a:t>2009;5:911‐921.</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3.Murphy K. Innate immunity: the first lines of defense. In: Scobie J, et al, eds. </a:t>
            </a:r>
            <a:r>
              <a:rPr b="0" i="1" lang="pt-BR" sz="1000" u="none" strike="noStrike">
                <a:solidFill>
                  <a:schemeClr val="dk1"/>
                </a:solidFill>
                <a:latin typeface="Calibri"/>
                <a:ea typeface="Calibri"/>
                <a:cs typeface="Calibri"/>
                <a:sym typeface="Calibri"/>
              </a:rPr>
              <a:t>Janeway’s</a:t>
            </a:r>
            <a:endParaRPr/>
          </a:p>
          <a:p>
            <a:pPr indent="0" lvl="0" marL="0" rtl="0" algn="l">
              <a:spcBef>
                <a:spcPts val="200"/>
              </a:spcBef>
              <a:spcAft>
                <a:spcPts val="0"/>
              </a:spcAft>
              <a:buClr>
                <a:schemeClr val="dk1"/>
              </a:buClr>
              <a:buSzPts val="1000"/>
              <a:buNone/>
            </a:pPr>
            <a:r>
              <a:rPr b="0" i="1" lang="pt-BR" sz="1000" u="none" strike="noStrike">
                <a:solidFill>
                  <a:schemeClr val="dk1"/>
                </a:solidFill>
                <a:latin typeface="Calibri"/>
                <a:ea typeface="Calibri"/>
                <a:cs typeface="Calibri"/>
                <a:sym typeface="Calibri"/>
              </a:rPr>
              <a:t>Immunobiology</a:t>
            </a:r>
            <a:r>
              <a:rPr b="0" i="0" lang="pt-BR" sz="1000" u="none" strike="noStrike">
                <a:solidFill>
                  <a:schemeClr val="dk1"/>
                </a:solidFill>
                <a:latin typeface="Calibri"/>
                <a:ea typeface="Calibri"/>
                <a:cs typeface="Calibri"/>
                <a:sym typeface="Calibri"/>
              </a:rPr>
              <a:t>. 8th ed. New York, NY: Garland Science; 2012:37‐73.</a:t>
            </a:r>
            <a:endParaRPr sz="900"/>
          </a:p>
        </p:txBody>
      </p:sp>
      <p:sp>
        <p:nvSpPr>
          <p:cNvPr id="110" name="Google Shape;110;p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0" name="Shape 1060"/>
        <p:cNvGrpSpPr/>
        <p:nvPr/>
      </p:nvGrpSpPr>
      <p:grpSpPr>
        <a:xfrm>
          <a:off x="0" y="0"/>
          <a:ext cx="0" cy="0"/>
          <a:chOff x="0" y="0"/>
          <a:chExt cx="0" cy="0"/>
        </a:xfrm>
      </p:grpSpPr>
      <p:sp>
        <p:nvSpPr>
          <p:cNvPr id="1061" name="Google Shape;1061;p2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62" name="Google Shape;1062;p2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063" name="Google Shape;1063;p2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63" name="Shape 12363"/>
        <p:cNvGrpSpPr/>
        <p:nvPr/>
      </p:nvGrpSpPr>
      <p:grpSpPr>
        <a:xfrm>
          <a:off x="0" y="0"/>
          <a:ext cx="0" cy="0"/>
          <a:chOff x="0" y="0"/>
          <a:chExt cx="0" cy="0"/>
        </a:xfrm>
      </p:grpSpPr>
      <p:sp>
        <p:nvSpPr>
          <p:cNvPr id="12364" name="Google Shape;12364;p20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365" name="Google Shape;12365;p20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366" name="Google Shape;12366;p20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72" name="Shape 12372"/>
        <p:cNvGrpSpPr/>
        <p:nvPr/>
      </p:nvGrpSpPr>
      <p:grpSpPr>
        <a:xfrm>
          <a:off x="0" y="0"/>
          <a:ext cx="0" cy="0"/>
          <a:chOff x="0" y="0"/>
          <a:chExt cx="0" cy="0"/>
        </a:xfrm>
      </p:grpSpPr>
      <p:sp>
        <p:nvSpPr>
          <p:cNvPr id="12373" name="Google Shape;12373;p20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374" name="Google Shape;12374;p20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375" name="Google Shape;12375;p20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56" name="Shape 12456"/>
        <p:cNvGrpSpPr/>
        <p:nvPr/>
      </p:nvGrpSpPr>
      <p:grpSpPr>
        <a:xfrm>
          <a:off x="0" y="0"/>
          <a:ext cx="0" cy="0"/>
          <a:chOff x="0" y="0"/>
          <a:chExt cx="0" cy="0"/>
        </a:xfrm>
      </p:grpSpPr>
      <p:sp>
        <p:nvSpPr>
          <p:cNvPr id="12457" name="Google Shape;12457;p20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458" name="Google Shape;12458;p20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459" name="Google Shape;12459;p20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41" name="Shape 12541"/>
        <p:cNvGrpSpPr/>
        <p:nvPr/>
      </p:nvGrpSpPr>
      <p:grpSpPr>
        <a:xfrm>
          <a:off x="0" y="0"/>
          <a:ext cx="0" cy="0"/>
          <a:chOff x="0" y="0"/>
          <a:chExt cx="0" cy="0"/>
        </a:xfrm>
      </p:grpSpPr>
      <p:sp>
        <p:nvSpPr>
          <p:cNvPr id="12542" name="Google Shape;12542;p20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543" name="Google Shape;12543;p20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544" name="Google Shape;12544;p20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26" name="Shape 12626"/>
        <p:cNvGrpSpPr/>
        <p:nvPr/>
      </p:nvGrpSpPr>
      <p:grpSpPr>
        <a:xfrm>
          <a:off x="0" y="0"/>
          <a:ext cx="0" cy="0"/>
          <a:chOff x="0" y="0"/>
          <a:chExt cx="0" cy="0"/>
        </a:xfrm>
      </p:grpSpPr>
      <p:sp>
        <p:nvSpPr>
          <p:cNvPr id="12627" name="Google Shape;12627;p20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628" name="Google Shape;12628;p20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629" name="Google Shape;12629;p20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49" name="Shape 12649"/>
        <p:cNvGrpSpPr/>
        <p:nvPr/>
      </p:nvGrpSpPr>
      <p:grpSpPr>
        <a:xfrm>
          <a:off x="0" y="0"/>
          <a:ext cx="0" cy="0"/>
          <a:chOff x="0" y="0"/>
          <a:chExt cx="0" cy="0"/>
        </a:xfrm>
      </p:grpSpPr>
      <p:sp>
        <p:nvSpPr>
          <p:cNvPr id="12650" name="Google Shape;12650;p20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651" name="Google Shape;12651;p20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652" name="Google Shape;12652;p20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58" name="Shape 12658"/>
        <p:cNvGrpSpPr/>
        <p:nvPr/>
      </p:nvGrpSpPr>
      <p:grpSpPr>
        <a:xfrm>
          <a:off x="0" y="0"/>
          <a:ext cx="0" cy="0"/>
          <a:chOff x="0" y="0"/>
          <a:chExt cx="0" cy="0"/>
        </a:xfrm>
      </p:grpSpPr>
      <p:sp>
        <p:nvSpPr>
          <p:cNvPr id="12659" name="Google Shape;12659;p20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660" name="Google Shape;12660;p20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FF0000"/>
              </a:buClr>
              <a:buSzPts val="1000"/>
              <a:buNone/>
            </a:pPr>
            <a:r>
              <a:rPr b="1" lang="pt-BR" sz="1000">
                <a:solidFill>
                  <a:srgbClr val="FF0000"/>
                </a:solidFill>
                <a:latin typeface="Noto Sans Symbols"/>
                <a:ea typeface="Noto Sans Symbols"/>
                <a:cs typeface="Noto Sans Symbols"/>
                <a:sym typeface="Noto Sans Symbols"/>
              </a:rPr>
              <a:t>📫🏳♌⬧♏❒❖♋🡸⬀♏⬧🖳</a:t>
            </a:r>
            <a:endParaRPr/>
          </a:p>
          <a:p>
            <a:pPr indent="0" lvl="0" marL="0" rtl="0" algn="l">
              <a:spcBef>
                <a:spcPts val="200"/>
              </a:spcBef>
              <a:spcAft>
                <a:spcPts val="0"/>
              </a:spcAft>
              <a:buClr>
                <a:schemeClr val="dk1"/>
              </a:buClr>
              <a:buSzPts val="1000"/>
              <a:buNone/>
            </a:pPr>
            <a:r>
              <a:t/>
            </a:r>
            <a:endParaRPr b="1" sz="1000">
              <a:solidFill>
                <a:srgbClr val="FF0000"/>
              </a:solidFill>
              <a:latin typeface="Noto Sans Symbols"/>
              <a:ea typeface="Noto Sans Symbols"/>
              <a:cs typeface="Noto Sans Symbols"/>
              <a:sym typeface="Noto Sans Symbols"/>
            </a:endParaRPr>
          </a:p>
          <a:p>
            <a:pPr indent="0" lvl="0" marL="0" rtl="0" algn="l">
              <a:spcBef>
                <a:spcPts val="200"/>
              </a:spcBef>
              <a:spcAft>
                <a:spcPts val="0"/>
              </a:spcAft>
              <a:buClr>
                <a:srgbClr val="FF0000"/>
              </a:buClr>
              <a:buSzPts val="1000"/>
              <a:buNone/>
            </a:pPr>
            <a:r>
              <a:rPr lang="pt-BR" sz="1000">
                <a:solidFill>
                  <a:srgbClr val="FF0000"/>
                </a:solidFill>
                <a:latin typeface="Noto Sans Symbols"/>
                <a:ea typeface="Noto Sans Symbols"/>
                <a:cs typeface="Noto Sans Symbols"/>
                <a:sym typeface="Noto Sans Symbols"/>
              </a:rPr>
              <a:t>📂📬 ✌ ☟🏱☠ 🡹 </a:t>
            </a:r>
            <a:r>
              <a:rPr lang="pt-BR" sz="1000" u="none" strike="noStrike">
                <a:solidFill>
                  <a:schemeClr val="dk1"/>
                </a:solidFill>
              </a:rPr>
              <a:t>uma doença progressiva e potencialmente fatal que</a:t>
            </a:r>
            <a:endParaRPr/>
          </a:p>
          <a:p>
            <a:pPr indent="0" lvl="0" marL="0" rtl="0" algn="l">
              <a:spcBef>
                <a:spcPts val="200"/>
              </a:spcBef>
              <a:spcAft>
                <a:spcPts val="0"/>
              </a:spcAft>
              <a:buClr>
                <a:schemeClr val="dk1"/>
              </a:buClr>
              <a:buSzPts val="1000"/>
              <a:buNone/>
            </a:pPr>
            <a:r>
              <a:rPr lang="pt-BR" sz="1000" u="none" strike="noStrike">
                <a:solidFill>
                  <a:schemeClr val="dk1"/>
                </a:solidFill>
              </a:rPr>
              <a:t>causa trombose, danos aos órgãos afetados e queda na qualidade de</a:t>
            </a:r>
            <a:endParaRPr/>
          </a:p>
          <a:p>
            <a:pPr indent="0" lvl="0" marL="0" rtl="0" algn="l">
              <a:spcBef>
                <a:spcPts val="200"/>
              </a:spcBef>
              <a:spcAft>
                <a:spcPts val="0"/>
              </a:spcAft>
              <a:buClr>
                <a:schemeClr val="dk1"/>
              </a:buClr>
              <a:buSzPts val="1000"/>
              <a:buNone/>
            </a:pPr>
            <a:r>
              <a:rPr lang="pt-BR" sz="1000" u="none" strike="noStrike">
                <a:solidFill>
                  <a:schemeClr val="dk1"/>
                </a:solidFill>
              </a:rPr>
              <a:t>vida associada a aspectos de saúde1</a:t>
            </a:r>
            <a:endParaRPr/>
          </a:p>
          <a:p>
            <a:pPr indent="0" lvl="0" marL="0" rtl="0" algn="l">
              <a:spcBef>
                <a:spcPts val="200"/>
              </a:spcBef>
              <a:spcAft>
                <a:spcPts val="0"/>
              </a:spcAft>
              <a:buClr>
                <a:schemeClr val="dk1"/>
              </a:buClr>
              <a:buSzPts val="1000"/>
              <a:buNone/>
            </a:pPr>
            <a:r>
              <a:rPr lang="pt-BR" sz="1000" u="none" strike="noStrike">
                <a:solidFill>
                  <a:schemeClr val="dk1"/>
                </a:solidFill>
              </a:rPr>
              <a:t>2. Cabe ressaltar que a morbimortalidade resulta da hiperativação do</a:t>
            </a:r>
            <a:endParaRPr/>
          </a:p>
          <a:p>
            <a:pPr indent="0" lvl="0" marL="0" rtl="0" algn="l">
              <a:spcBef>
                <a:spcPts val="200"/>
              </a:spcBef>
              <a:spcAft>
                <a:spcPts val="0"/>
              </a:spcAft>
              <a:buClr>
                <a:schemeClr val="dk1"/>
              </a:buClr>
              <a:buSzPts val="1000"/>
              <a:buNone/>
            </a:pPr>
            <a:r>
              <a:rPr lang="pt-BR" sz="1000" u="none" strike="noStrike">
                <a:solidFill>
                  <a:schemeClr val="dk1"/>
                </a:solidFill>
              </a:rPr>
              <a:t>sistema complemento, explicitada através da hemólise intravascular</a:t>
            </a:r>
            <a:endParaRPr/>
          </a:p>
          <a:p>
            <a:pPr indent="0" lvl="0" marL="0" rtl="0" algn="l">
              <a:spcBef>
                <a:spcPts val="200"/>
              </a:spcBef>
              <a:spcAft>
                <a:spcPts val="0"/>
              </a:spcAft>
              <a:buClr>
                <a:schemeClr val="dk1"/>
              </a:buClr>
              <a:buSzPts val="1000"/>
              <a:buNone/>
            </a:pPr>
            <a:r>
              <a:rPr lang="pt-BR" sz="1000" u="none" strike="noStrike">
                <a:solidFill>
                  <a:schemeClr val="dk1"/>
                </a:solidFill>
              </a:rPr>
              <a:t>crônica2-4</a:t>
            </a:r>
            <a:endParaRPr/>
          </a:p>
          <a:p>
            <a:pPr indent="0" lvl="0" marL="0" rtl="0" algn="l">
              <a:spcBef>
                <a:spcPts val="200"/>
              </a:spcBef>
              <a:spcAft>
                <a:spcPts val="0"/>
              </a:spcAft>
              <a:buClr>
                <a:schemeClr val="dk1"/>
              </a:buClr>
              <a:buSzPts val="1000"/>
              <a:buNone/>
            </a:pPr>
            <a:r>
              <a:t/>
            </a:r>
            <a:endParaRPr b="1" sz="1000">
              <a:solidFill>
                <a:srgbClr val="FF0000"/>
              </a:solidFill>
              <a:latin typeface="Noto Sans Symbols"/>
              <a:ea typeface="Noto Sans Symbols"/>
              <a:cs typeface="Noto Sans Symbols"/>
              <a:sym typeface="Noto Sans Symbols"/>
            </a:endParaRPr>
          </a:p>
          <a:p>
            <a:pPr indent="0" lvl="0" marL="0" rtl="0" algn="l">
              <a:spcBef>
                <a:spcPts val="200"/>
              </a:spcBef>
              <a:spcAft>
                <a:spcPts val="0"/>
              </a:spcAft>
              <a:buClr>
                <a:schemeClr val="dk1"/>
              </a:buClr>
              <a:buSzPts val="1000"/>
              <a:buNone/>
            </a:pPr>
            <a:r>
              <a:t/>
            </a:r>
            <a:endParaRPr/>
          </a:p>
        </p:txBody>
      </p:sp>
      <p:sp>
        <p:nvSpPr>
          <p:cNvPr id="12661" name="Google Shape;12661;p20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73" name="Shape 12673"/>
        <p:cNvGrpSpPr/>
        <p:nvPr/>
      </p:nvGrpSpPr>
      <p:grpSpPr>
        <a:xfrm>
          <a:off x="0" y="0"/>
          <a:ext cx="0" cy="0"/>
          <a:chOff x="0" y="0"/>
          <a:chExt cx="0" cy="0"/>
        </a:xfrm>
      </p:grpSpPr>
      <p:sp>
        <p:nvSpPr>
          <p:cNvPr id="12674" name="Google Shape;12674;p20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675" name="Google Shape;12675;p20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676" name="Google Shape;12676;p20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11" name="Shape 12711"/>
        <p:cNvGrpSpPr/>
        <p:nvPr/>
      </p:nvGrpSpPr>
      <p:grpSpPr>
        <a:xfrm>
          <a:off x="0" y="0"/>
          <a:ext cx="0" cy="0"/>
          <a:chOff x="0" y="0"/>
          <a:chExt cx="0" cy="0"/>
        </a:xfrm>
      </p:grpSpPr>
      <p:sp>
        <p:nvSpPr>
          <p:cNvPr id="12712" name="Google Shape;12712;p20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713" name="Google Shape;12713;p20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714" name="Google Shape;12714;p20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28" name="Shape 12728"/>
        <p:cNvGrpSpPr/>
        <p:nvPr/>
      </p:nvGrpSpPr>
      <p:grpSpPr>
        <a:xfrm>
          <a:off x="0" y="0"/>
          <a:ext cx="0" cy="0"/>
          <a:chOff x="0" y="0"/>
          <a:chExt cx="0" cy="0"/>
        </a:xfrm>
      </p:grpSpPr>
      <p:sp>
        <p:nvSpPr>
          <p:cNvPr id="12729" name="Google Shape;12729;p20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730" name="Google Shape;12730;p20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731" name="Google Shape;12731;p20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9" name="Shape 1079"/>
        <p:cNvGrpSpPr/>
        <p:nvPr/>
      </p:nvGrpSpPr>
      <p:grpSpPr>
        <a:xfrm>
          <a:off x="0" y="0"/>
          <a:ext cx="0" cy="0"/>
          <a:chOff x="0" y="0"/>
          <a:chExt cx="0" cy="0"/>
        </a:xfrm>
      </p:grpSpPr>
      <p:sp>
        <p:nvSpPr>
          <p:cNvPr id="1080" name="Google Shape;1080;p2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81" name="Google Shape;1081;p2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000"/>
              <a:buFont typeface="Arial"/>
              <a:buNone/>
            </a:pPr>
            <a:r>
              <a:rPr lang="pt-BR" sz="1000"/>
              <a:t>Dois achados embasam a pós-trombose anticoagulante contínua: (1) os níveis significativamente menores de fragmentos de protrombina (35); e (2) um estudo demonstrando que a externalização dos fosfolipídios aniônicos resultando na alteração pró-coagulante das membranas dos glóbulos vermelhos após a ativação do complemento parece ocorrer antes da etapa de inserção de C5b-7 nas membranas das hemáceas, porque soro deficiente em C5 também induziu alteração pró-coagulante de células vermelhas da HPN (36</a:t>
            </a:r>
            <a:endParaRPr sz="1000"/>
          </a:p>
          <a:p>
            <a:pPr indent="0" lvl="0" marL="0" rtl="0" algn="l">
              <a:spcBef>
                <a:spcPts val="200"/>
              </a:spcBef>
              <a:spcAft>
                <a:spcPts val="0"/>
              </a:spcAft>
              <a:buClr>
                <a:schemeClr val="dk1"/>
              </a:buClr>
              <a:buSzPts val="1000"/>
              <a:buNone/>
            </a:pPr>
            <a:r>
              <a:t/>
            </a:r>
            <a:endParaRPr/>
          </a:p>
        </p:txBody>
      </p:sp>
      <p:sp>
        <p:nvSpPr>
          <p:cNvPr id="1082" name="Google Shape;1082;p2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56" name="Shape 12756"/>
        <p:cNvGrpSpPr/>
        <p:nvPr/>
      </p:nvGrpSpPr>
      <p:grpSpPr>
        <a:xfrm>
          <a:off x="0" y="0"/>
          <a:ext cx="0" cy="0"/>
          <a:chOff x="0" y="0"/>
          <a:chExt cx="0" cy="0"/>
        </a:xfrm>
      </p:grpSpPr>
      <p:sp>
        <p:nvSpPr>
          <p:cNvPr id="12757" name="Google Shape;12757;p21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758" name="Google Shape;12758;p21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759" name="Google Shape;12759;p21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17" name="Shape 12817"/>
        <p:cNvGrpSpPr/>
        <p:nvPr/>
      </p:nvGrpSpPr>
      <p:grpSpPr>
        <a:xfrm>
          <a:off x="0" y="0"/>
          <a:ext cx="0" cy="0"/>
          <a:chOff x="0" y="0"/>
          <a:chExt cx="0" cy="0"/>
        </a:xfrm>
      </p:grpSpPr>
      <p:sp>
        <p:nvSpPr>
          <p:cNvPr id="12818" name="Google Shape;12818;p21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819" name="Google Shape;12819;p21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820" name="Google Shape;12820;p21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21" name="Shape 13021"/>
        <p:cNvGrpSpPr/>
        <p:nvPr/>
      </p:nvGrpSpPr>
      <p:grpSpPr>
        <a:xfrm>
          <a:off x="0" y="0"/>
          <a:ext cx="0" cy="0"/>
          <a:chOff x="0" y="0"/>
          <a:chExt cx="0" cy="0"/>
        </a:xfrm>
      </p:grpSpPr>
      <p:sp>
        <p:nvSpPr>
          <p:cNvPr id="13022" name="Google Shape;13022;p212: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3023" name="Google Shape;13023;p212: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37" name="Shape 13037"/>
        <p:cNvGrpSpPr/>
        <p:nvPr/>
      </p:nvGrpSpPr>
      <p:grpSpPr>
        <a:xfrm>
          <a:off x="0" y="0"/>
          <a:ext cx="0" cy="0"/>
          <a:chOff x="0" y="0"/>
          <a:chExt cx="0" cy="0"/>
        </a:xfrm>
      </p:grpSpPr>
      <p:sp>
        <p:nvSpPr>
          <p:cNvPr id="13038" name="Google Shape;13038;p21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039" name="Google Shape;13039;p21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FF0000"/>
              </a:buClr>
              <a:buSzPts val="1000"/>
              <a:buNone/>
            </a:pPr>
            <a:r>
              <a:rPr lang="pt-BR" sz="1000">
                <a:solidFill>
                  <a:srgbClr val="FF0000"/>
                </a:solidFill>
              </a:rPr>
              <a:t>***Peffault de Latour 2012, p1671A</a:t>
            </a:r>
            <a:endParaRPr/>
          </a:p>
          <a:p>
            <a:pPr indent="0" lvl="0" marL="0" rtl="0" algn="l">
              <a:spcBef>
                <a:spcPts val="200"/>
              </a:spcBef>
              <a:spcAft>
                <a:spcPts val="0"/>
              </a:spcAft>
              <a:buClr>
                <a:srgbClr val="FF0000"/>
              </a:buClr>
              <a:buSzPts val="1000"/>
              <a:buNone/>
            </a:pPr>
            <a:r>
              <a:rPr lang="pt-BR" sz="1000">
                <a:solidFill>
                  <a:srgbClr val="FF0000"/>
                </a:solidFill>
              </a:rPr>
              <a:t>Bieri 2008 p821A-D, 822A***</a:t>
            </a:r>
            <a:r>
              <a:rPr b="0" lang="pt-BR" sz="1000">
                <a:solidFill>
                  <a:srgbClr val="92D050"/>
                </a:solidFill>
                <a:latin typeface="Noto Sans Symbols"/>
                <a:ea typeface="Noto Sans Symbols"/>
                <a:cs typeface="Noto Sans Symbols"/>
                <a:sym typeface="Noto Sans Symbols"/>
              </a:rPr>
              <a:t>✔</a:t>
            </a:r>
            <a:endParaRPr/>
          </a:p>
          <a:p>
            <a:pPr indent="0" lvl="0" marL="0" rtl="0" algn="l">
              <a:spcBef>
                <a:spcPts val="200"/>
              </a:spcBef>
              <a:spcAft>
                <a:spcPts val="0"/>
              </a:spcAft>
              <a:buClr>
                <a:srgbClr val="FF0000"/>
              </a:buClr>
              <a:buSzPts val="1000"/>
              <a:buNone/>
            </a:pPr>
            <a:r>
              <a:rPr lang="pt-BR" sz="1000">
                <a:solidFill>
                  <a:srgbClr val="FF0000"/>
                </a:solidFill>
              </a:rPr>
              <a:t>***Bhati 2007 p3785A***</a:t>
            </a:r>
            <a:r>
              <a:rPr b="0" lang="pt-BR" sz="1000">
                <a:solidFill>
                  <a:srgbClr val="92D050"/>
                </a:solidFill>
                <a:latin typeface="Noto Sans Symbols"/>
                <a:ea typeface="Noto Sans Symbols"/>
                <a:cs typeface="Noto Sans Symbols"/>
                <a:sym typeface="Noto Sans Symbols"/>
              </a:rPr>
              <a:t>✔</a:t>
            </a:r>
            <a:endParaRPr/>
          </a:p>
          <a:p>
            <a:pPr indent="0" lvl="0" marL="0" rtl="0" algn="l">
              <a:spcBef>
                <a:spcPts val="200"/>
              </a:spcBef>
              <a:spcAft>
                <a:spcPts val="0"/>
              </a:spcAft>
              <a:buClr>
                <a:schemeClr val="dk1"/>
              </a:buClr>
              <a:buSzPts val="1000"/>
              <a:buNone/>
            </a:pPr>
            <a:r>
              <a:t/>
            </a:r>
            <a:endParaRPr/>
          </a:p>
        </p:txBody>
      </p:sp>
      <p:sp>
        <p:nvSpPr>
          <p:cNvPr id="13040" name="Google Shape;13040;p21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13" name="Shape 13113"/>
        <p:cNvGrpSpPr/>
        <p:nvPr/>
      </p:nvGrpSpPr>
      <p:grpSpPr>
        <a:xfrm>
          <a:off x="0" y="0"/>
          <a:ext cx="0" cy="0"/>
          <a:chOff x="0" y="0"/>
          <a:chExt cx="0" cy="0"/>
        </a:xfrm>
      </p:grpSpPr>
      <p:sp>
        <p:nvSpPr>
          <p:cNvPr id="13114" name="Google Shape;13114;p21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115" name="Google Shape;13115;p21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B0F0"/>
              </a:buClr>
              <a:buSzPts val="1000"/>
              <a:buNone/>
            </a:pPr>
            <a:r>
              <a:rPr lang="pt-BR" sz="1000">
                <a:solidFill>
                  <a:srgbClr val="00B0F0"/>
                </a:solidFill>
              </a:rPr>
              <a:t>Urbano-Ispizua Blood 2011 Abstract 2102 </a:t>
            </a:r>
            <a:r>
              <a:rPr lang="pt-BR" sz="1000" strike="sngStrike">
                <a:solidFill>
                  <a:srgbClr val="00B0F0"/>
                </a:solidFill>
              </a:rPr>
              <a:t>[online]</a:t>
            </a:r>
            <a:r>
              <a:rPr lang="pt-BR" sz="1000" strike="sngStrike">
                <a:solidFill>
                  <a:srgbClr val="00B0F0"/>
                </a:solidFill>
                <a:latin typeface="Noto Sans Symbols"/>
                <a:ea typeface="Noto Sans Symbols"/>
                <a:cs typeface="Noto Sans Symbols"/>
                <a:sym typeface="Noto Sans Symbols"/>
              </a:rPr>
              <a:t>✔</a:t>
            </a:r>
            <a:r>
              <a:rPr lang="pt-BR" sz="1000" strike="sngStrike">
                <a:solidFill>
                  <a:srgbClr val="00B0F0"/>
                </a:solidFill>
              </a:rPr>
              <a:t> </a:t>
            </a:r>
            <a:r>
              <a:rPr lang="pt-BR" sz="1000">
                <a:solidFill>
                  <a:srgbClr val="FF0000"/>
                </a:solidFill>
              </a:rPr>
              <a:t>p1A-B</a:t>
            </a:r>
            <a:endParaRPr/>
          </a:p>
          <a:p>
            <a:pPr indent="0" lvl="0" marL="0" rtl="0" algn="l">
              <a:spcBef>
                <a:spcPts val="200"/>
              </a:spcBef>
              <a:spcAft>
                <a:spcPts val="0"/>
              </a:spcAft>
              <a:buClr>
                <a:srgbClr val="FF0000"/>
              </a:buClr>
              <a:buSzPts val="1000"/>
              <a:buNone/>
            </a:pPr>
            <a:r>
              <a:rPr lang="pt-BR" sz="1000">
                <a:solidFill>
                  <a:srgbClr val="FF0000"/>
                </a:solidFill>
              </a:rPr>
              <a:t>Timeus PLoS ONE 2014 [online]✔ p5A</a:t>
            </a:r>
            <a:endParaRPr/>
          </a:p>
          <a:p>
            <a:pPr indent="0" lvl="0" marL="0" rtl="0" algn="l">
              <a:spcBef>
                <a:spcPts val="200"/>
              </a:spcBef>
              <a:spcAft>
                <a:spcPts val="0"/>
              </a:spcAft>
              <a:buClr>
                <a:srgbClr val="FF0000"/>
              </a:buClr>
              <a:buSzPts val="1000"/>
              <a:buNone/>
            </a:pPr>
            <a:r>
              <a:rPr lang="pt-BR" sz="1000">
                <a:solidFill>
                  <a:srgbClr val="FF0000"/>
                </a:solidFill>
              </a:rPr>
              <a:t>***Urbano-Ispizua 2017 pe78A-B, pe79A-C***√</a:t>
            </a:r>
            <a:endParaRPr/>
          </a:p>
          <a:p>
            <a:pPr indent="0" lvl="0" marL="0" rtl="0" algn="l">
              <a:spcBef>
                <a:spcPts val="200"/>
              </a:spcBef>
              <a:spcAft>
                <a:spcPts val="0"/>
              </a:spcAft>
              <a:buClr>
                <a:srgbClr val="FF0000"/>
              </a:buClr>
              <a:buSzPts val="1000"/>
              <a:buNone/>
            </a:pPr>
            <a:r>
              <a:rPr lang="pt-BR" sz="1000">
                <a:solidFill>
                  <a:srgbClr val="FF0000"/>
                </a:solidFill>
              </a:rPr>
              <a:t>***Sreedharanunni  2015 p2A-B, p3A***√</a:t>
            </a:r>
            <a:endParaRPr/>
          </a:p>
          <a:p>
            <a:pPr indent="0" lvl="0" marL="0" rtl="0" algn="l">
              <a:spcBef>
                <a:spcPts val="200"/>
              </a:spcBef>
              <a:spcAft>
                <a:spcPts val="0"/>
              </a:spcAft>
              <a:buClr>
                <a:srgbClr val="FF0000"/>
              </a:buClr>
              <a:buSzPts val="1000"/>
              <a:buNone/>
            </a:pPr>
            <a:r>
              <a:rPr lang="pt-BR" sz="1000">
                <a:solidFill>
                  <a:srgbClr val="FF0000"/>
                </a:solidFill>
              </a:rPr>
              <a:t>***Narita 2016 p2A***√</a:t>
            </a:r>
            <a:endParaRPr/>
          </a:p>
          <a:p>
            <a:pPr indent="0" lvl="0" marL="0" rtl="0" algn="l">
              <a:spcBef>
                <a:spcPts val="200"/>
              </a:spcBef>
              <a:spcAft>
                <a:spcPts val="0"/>
              </a:spcAft>
              <a:buClr>
                <a:srgbClr val="FF0000"/>
              </a:buClr>
              <a:buSzPts val="1000"/>
              <a:buNone/>
            </a:pPr>
            <a:r>
              <a:rPr lang="pt-BR" sz="1000">
                <a:solidFill>
                  <a:srgbClr val="FF0000"/>
                </a:solidFill>
              </a:rPr>
              <a:t>***Pfeffault de Latour 2016 p94A***√</a:t>
            </a:r>
            <a:endParaRPr/>
          </a:p>
          <a:p>
            <a:pPr indent="0" lvl="0" marL="0" rtl="0" algn="l">
              <a:spcBef>
                <a:spcPts val="200"/>
              </a:spcBef>
              <a:spcAft>
                <a:spcPts val="0"/>
              </a:spcAft>
              <a:buClr>
                <a:srgbClr val="000000"/>
              </a:buClr>
              <a:buSzPts val="1000"/>
              <a:buNone/>
            </a:pPr>
            <a:r>
              <a:rPr lang="pt-BR" sz="1000">
                <a:solidFill>
                  <a:srgbClr val="000000"/>
                </a:solidFill>
              </a:rPr>
              <a:t>Observações:</a:t>
            </a:r>
            <a:endParaRPr/>
          </a:p>
          <a:p>
            <a:pPr indent="0" lvl="0" marL="0" rtl="0" algn="l">
              <a:spcBef>
                <a:spcPts val="200"/>
              </a:spcBef>
              <a:spcAft>
                <a:spcPts val="0"/>
              </a:spcAft>
              <a:buClr>
                <a:srgbClr val="000000"/>
              </a:buClr>
              <a:buSzPts val="1000"/>
              <a:buNone/>
            </a:pPr>
            <a:r>
              <a:rPr lang="pt-BR" sz="1000">
                <a:solidFill>
                  <a:srgbClr val="000000"/>
                </a:solidFill>
              </a:rPr>
              <a:t>Da mesma forma que os pacientes adultos, as crianças com HPN frequentemente apresentam complicações de hemólise crônica, trombose recorrente, falência medular, infecções graves, dor abdominal, fadiga crônica e redução da qualidade de vida associada à saúde, com redução de sobrevida.  </a:t>
            </a:r>
            <a:endParaRPr/>
          </a:p>
          <a:p>
            <a:pPr indent="0" lvl="0" marL="0" rtl="0" algn="l">
              <a:spcBef>
                <a:spcPts val="200"/>
              </a:spcBef>
              <a:spcAft>
                <a:spcPts val="0"/>
              </a:spcAft>
              <a:buClr>
                <a:schemeClr val="dk1"/>
              </a:buClr>
              <a:buSzPts val="1000"/>
              <a:buNone/>
            </a:pPr>
            <a:r>
              <a:t/>
            </a:r>
            <a:endParaRPr sz="1000"/>
          </a:p>
          <a:p>
            <a:pPr indent="0" lvl="0" marL="0" rtl="0" algn="l">
              <a:spcBef>
                <a:spcPts val="200"/>
              </a:spcBef>
              <a:spcAft>
                <a:spcPts val="0"/>
              </a:spcAft>
              <a:buClr>
                <a:srgbClr val="000000"/>
              </a:buClr>
              <a:buSzPts val="1000"/>
              <a:buNone/>
            </a:pPr>
            <a:r>
              <a:rPr lang="pt-BR" sz="1000">
                <a:solidFill>
                  <a:srgbClr val="000000"/>
                </a:solidFill>
              </a:rPr>
              <a:t>Referência:</a:t>
            </a:r>
            <a:endParaRPr/>
          </a:p>
          <a:p>
            <a:pPr indent="0" lvl="0" marL="0" rtl="0" algn="l">
              <a:spcBef>
                <a:spcPts val="200"/>
              </a:spcBef>
              <a:spcAft>
                <a:spcPts val="0"/>
              </a:spcAft>
              <a:buClr>
                <a:srgbClr val="000000"/>
              </a:buClr>
              <a:buSzPts val="1000"/>
              <a:buNone/>
            </a:pPr>
            <a:r>
              <a:rPr lang="pt-BR" sz="1000">
                <a:solidFill>
                  <a:srgbClr val="000000"/>
                </a:solidFill>
              </a:rPr>
              <a:t>Reiss UM, et al. Pediatr Blood Cancer 2014:61;1544–50.</a:t>
            </a:r>
            <a:endParaRPr/>
          </a:p>
          <a:p>
            <a:pPr indent="0" lvl="0" marL="0" rtl="0" algn="l">
              <a:spcBef>
                <a:spcPts val="200"/>
              </a:spcBef>
              <a:spcAft>
                <a:spcPts val="0"/>
              </a:spcAft>
              <a:buClr>
                <a:schemeClr val="dk1"/>
              </a:buClr>
              <a:buSzPts val="1000"/>
              <a:buNone/>
            </a:pPr>
            <a:r>
              <a:t/>
            </a:r>
            <a:endParaRPr sz="1000"/>
          </a:p>
          <a:p>
            <a:pPr indent="0" lvl="0" marL="0" rtl="0" algn="l">
              <a:spcBef>
                <a:spcPts val="200"/>
              </a:spcBef>
              <a:spcAft>
                <a:spcPts val="0"/>
              </a:spcAft>
              <a:buClr>
                <a:schemeClr val="dk1"/>
              </a:buClr>
              <a:buSzPts val="1000"/>
              <a:buNone/>
            </a:pPr>
            <a:r>
              <a:t/>
            </a:r>
            <a:endParaRPr/>
          </a:p>
        </p:txBody>
      </p:sp>
      <p:sp>
        <p:nvSpPr>
          <p:cNvPr id="13116" name="Google Shape;13116;p21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32" name="Shape 13132"/>
        <p:cNvGrpSpPr/>
        <p:nvPr/>
      </p:nvGrpSpPr>
      <p:grpSpPr>
        <a:xfrm>
          <a:off x="0" y="0"/>
          <a:ext cx="0" cy="0"/>
          <a:chOff x="0" y="0"/>
          <a:chExt cx="0" cy="0"/>
        </a:xfrm>
      </p:grpSpPr>
      <p:sp>
        <p:nvSpPr>
          <p:cNvPr id="13133" name="Google Shape;13133;p21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134" name="Google Shape;13134;p21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135" name="Google Shape;13135;p21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48" name="Shape 13148"/>
        <p:cNvGrpSpPr/>
        <p:nvPr/>
      </p:nvGrpSpPr>
      <p:grpSpPr>
        <a:xfrm>
          <a:off x="0" y="0"/>
          <a:ext cx="0" cy="0"/>
          <a:chOff x="0" y="0"/>
          <a:chExt cx="0" cy="0"/>
        </a:xfrm>
      </p:grpSpPr>
      <p:sp>
        <p:nvSpPr>
          <p:cNvPr id="13149" name="Google Shape;13149;p21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150" name="Google Shape;13150;p21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285750" lvl="0" marL="285750" rtl="0" algn="l">
              <a:lnSpc>
                <a:spcPct val="140000"/>
              </a:lnSpc>
              <a:spcBef>
                <a:spcPts val="0"/>
              </a:spcBef>
              <a:spcAft>
                <a:spcPts val="0"/>
              </a:spcAft>
              <a:buClr>
                <a:srgbClr val="DB3040"/>
              </a:buClr>
              <a:buSzPts val="1000"/>
              <a:buFont typeface="Calibri"/>
              <a:buChar char="↗"/>
            </a:pPr>
            <a:r>
              <a:rPr lang="pt-BR" sz="1000">
                <a:solidFill>
                  <a:srgbClr val="3A3838"/>
                </a:solidFill>
                <a:latin typeface="Arial"/>
                <a:ea typeface="Arial"/>
                <a:cs typeface="Arial"/>
                <a:sym typeface="Arial"/>
              </a:rPr>
              <a:t>Muitos estudos de caso publicados investigam se é possível que o eculizumabe atravesse a placenta humana e como isso poderia afetar o sistema complemento do recém-nascido¹. </a:t>
            </a:r>
            <a:endParaRPr/>
          </a:p>
          <a:p>
            <a:pPr indent="-285750" lvl="0" marL="285750" rtl="0" algn="l">
              <a:lnSpc>
                <a:spcPct val="140000"/>
              </a:lnSpc>
              <a:spcBef>
                <a:spcPts val="600"/>
              </a:spcBef>
              <a:spcAft>
                <a:spcPts val="0"/>
              </a:spcAft>
              <a:buClr>
                <a:srgbClr val="DB3040"/>
              </a:buClr>
              <a:buSzPts val="1000"/>
              <a:buFont typeface="Calibri"/>
              <a:buChar char="↗"/>
            </a:pPr>
            <a:r>
              <a:rPr lang="pt-BR" sz="1000">
                <a:solidFill>
                  <a:srgbClr val="3A3838"/>
                </a:solidFill>
                <a:latin typeface="Arial"/>
                <a:ea typeface="Arial"/>
                <a:cs typeface="Arial"/>
                <a:sym typeface="Arial"/>
              </a:rPr>
              <a:t>Algumas pacientes gestantes precisam de doses maiores ou com intervalos menores entre as doses devido à hemólise de escape, principalemente após o segundo trimestre da gestação</a:t>
            </a:r>
            <a:r>
              <a:rPr baseline="30000" lang="pt-BR" sz="1000">
                <a:solidFill>
                  <a:srgbClr val="3A3838"/>
                </a:solidFill>
                <a:latin typeface="Arial"/>
                <a:ea typeface="Arial"/>
                <a:cs typeface="Arial"/>
                <a:sym typeface="Arial"/>
              </a:rPr>
              <a:t>2–6</a:t>
            </a:r>
            <a:r>
              <a:rPr lang="pt-BR" sz="1000">
                <a:solidFill>
                  <a:srgbClr val="3A3838"/>
                </a:solidFill>
                <a:latin typeface="Arial"/>
                <a:ea typeface="Arial"/>
                <a:cs typeface="Arial"/>
                <a:sym typeface="Arial"/>
              </a:rPr>
              <a:t>.</a:t>
            </a:r>
            <a:endParaRPr/>
          </a:p>
          <a:p>
            <a:pPr indent="0" lvl="0" marL="0" rtl="0" algn="l">
              <a:spcBef>
                <a:spcPts val="0"/>
              </a:spcBef>
              <a:spcAft>
                <a:spcPts val="0"/>
              </a:spcAft>
              <a:buClr>
                <a:schemeClr val="dk1"/>
              </a:buClr>
              <a:buSzPts val="1000"/>
              <a:buNone/>
            </a:pPr>
            <a:r>
              <a:t/>
            </a:r>
            <a:endParaRPr b="0" sz="1000">
              <a:solidFill>
                <a:srgbClr val="92D050"/>
              </a:solidFill>
              <a:latin typeface="Noto Sans Symbols"/>
              <a:ea typeface="Noto Sans Symbols"/>
              <a:cs typeface="Noto Sans Symbols"/>
              <a:sym typeface="Noto Sans Symbols"/>
            </a:endParaRPr>
          </a:p>
          <a:p>
            <a:pPr indent="0" lvl="0" marL="0" rtl="0" algn="l">
              <a:spcBef>
                <a:spcPts val="200"/>
              </a:spcBef>
              <a:spcAft>
                <a:spcPts val="0"/>
              </a:spcAft>
              <a:buClr>
                <a:schemeClr val="dk1"/>
              </a:buClr>
              <a:buSzPts val="1000"/>
              <a:buNone/>
            </a:pPr>
            <a:r>
              <a:t/>
            </a:r>
            <a:endParaRPr/>
          </a:p>
        </p:txBody>
      </p:sp>
      <p:sp>
        <p:nvSpPr>
          <p:cNvPr id="13151" name="Google Shape;13151;p21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87" name="Shape 13187"/>
        <p:cNvGrpSpPr/>
        <p:nvPr/>
      </p:nvGrpSpPr>
      <p:grpSpPr>
        <a:xfrm>
          <a:off x="0" y="0"/>
          <a:ext cx="0" cy="0"/>
          <a:chOff x="0" y="0"/>
          <a:chExt cx="0" cy="0"/>
        </a:xfrm>
      </p:grpSpPr>
      <p:sp>
        <p:nvSpPr>
          <p:cNvPr id="13188" name="Google Shape;13188;p21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189" name="Google Shape;13189;p21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190" name="Google Shape;13190;p21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09" name="Shape 13209"/>
        <p:cNvGrpSpPr/>
        <p:nvPr/>
      </p:nvGrpSpPr>
      <p:grpSpPr>
        <a:xfrm>
          <a:off x="0" y="0"/>
          <a:ext cx="0" cy="0"/>
          <a:chOff x="0" y="0"/>
          <a:chExt cx="0" cy="0"/>
        </a:xfrm>
      </p:grpSpPr>
      <p:sp>
        <p:nvSpPr>
          <p:cNvPr id="13210" name="Google Shape;13210;p218: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3211" name="Google Shape;13211;p218: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25" name="Shape 13225"/>
        <p:cNvGrpSpPr/>
        <p:nvPr/>
      </p:nvGrpSpPr>
      <p:grpSpPr>
        <a:xfrm>
          <a:off x="0" y="0"/>
          <a:ext cx="0" cy="0"/>
          <a:chOff x="0" y="0"/>
          <a:chExt cx="0" cy="0"/>
        </a:xfrm>
      </p:grpSpPr>
      <p:sp>
        <p:nvSpPr>
          <p:cNvPr id="13226" name="Google Shape;13226;p21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227" name="Google Shape;13227;p21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228" name="Google Shape;13228;p21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3" name="Shape 1103"/>
        <p:cNvGrpSpPr/>
        <p:nvPr/>
      </p:nvGrpSpPr>
      <p:grpSpPr>
        <a:xfrm>
          <a:off x="0" y="0"/>
          <a:ext cx="0" cy="0"/>
          <a:chOff x="0" y="0"/>
          <a:chExt cx="0" cy="0"/>
        </a:xfrm>
      </p:grpSpPr>
      <p:sp>
        <p:nvSpPr>
          <p:cNvPr id="1104" name="Google Shape;1104;p2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05" name="Google Shape;1105;p2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106" name="Google Shape;1106;p2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78" name="Shape 13278"/>
        <p:cNvGrpSpPr/>
        <p:nvPr/>
      </p:nvGrpSpPr>
      <p:grpSpPr>
        <a:xfrm>
          <a:off x="0" y="0"/>
          <a:ext cx="0" cy="0"/>
          <a:chOff x="0" y="0"/>
          <a:chExt cx="0" cy="0"/>
        </a:xfrm>
      </p:grpSpPr>
      <p:sp>
        <p:nvSpPr>
          <p:cNvPr id="13279" name="Google Shape;13279;p22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280" name="Google Shape;13280;p22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281" name="Google Shape;13281;p22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87" name="Shape 13287"/>
        <p:cNvGrpSpPr/>
        <p:nvPr/>
      </p:nvGrpSpPr>
      <p:grpSpPr>
        <a:xfrm>
          <a:off x="0" y="0"/>
          <a:ext cx="0" cy="0"/>
          <a:chOff x="0" y="0"/>
          <a:chExt cx="0" cy="0"/>
        </a:xfrm>
      </p:grpSpPr>
      <p:sp>
        <p:nvSpPr>
          <p:cNvPr id="13288" name="Google Shape;13288;p22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289" name="Google Shape;13289;p22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290" name="Google Shape;13290;p22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99" name="Shape 13299"/>
        <p:cNvGrpSpPr/>
        <p:nvPr/>
      </p:nvGrpSpPr>
      <p:grpSpPr>
        <a:xfrm>
          <a:off x="0" y="0"/>
          <a:ext cx="0" cy="0"/>
          <a:chOff x="0" y="0"/>
          <a:chExt cx="0" cy="0"/>
        </a:xfrm>
      </p:grpSpPr>
      <p:sp>
        <p:nvSpPr>
          <p:cNvPr id="13300" name="Google Shape;13300;p22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01" name="Google Shape;13301;p22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302" name="Google Shape;13302;p22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10" name="Shape 13310"/>
        <p:cNvGrpSpPr/>
        <p:nvPr/>
      </p:nvGrpSpPr>
      <p:grpSpPr>
        <a:xfrm>
          <a:off x="0" y="0"/>
          <a:ext cx="0" cy="0"/>
          <a:chOff x="0" y="0"/>
          <a:chExt cx="0" cy="0"/>
        </a:xfrm>
      </p:grpSpPr>
      <p:sp>
        <p:nvSpPr>
          <p:cNvPr id="13311" name="Google Shape;13311;p22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12" name="Google Shape;13312;p22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solidFill>
                  <a:schemeClr val="dk1"/>
                </a:solidFill>
              </a:rPr>
              <a:t>Nesta tabela faço um resumo das principais reações adversas descritas durante o uso de eculizumabe.</a:t>
            </a:r>
            <a:endParaRPr/>
          </a:p>
          <a:p>
            <a:pPr indent="0" lvl="0" marL="0" rtl="0" algn="l">
              <a:spcBef>
                <a:spcPts val="200"/>
              </a:spcBef>
              <a:spcAft>
                <a:spcPts val="0"/>
              </a:spcAft>
              <a:buClr>
                <a:schemeClr val="dk1"/>
              </a:buClr>
              <a:buSzPts val="1000"/>
              <a:buNone/>
            </a:pPr>
            <a:r>
              <a:rPr lang="pt-BR" sz="1000">
                <a:solidFill>
                  <a:schemeClr val="dk1"/>
                </a:solidFill>
              </a:rPr>
              <a:t>Estes Dados sao do suporte de segurança, obtidos a partir de 31 ensaior clínicos, com mais de 1500 pacientes. Foi documentado que a cefáleia é o efeito adverso mais frequent da droga. E que costuma ocorrer na fase inicial da administração.</a:t>
            </a:r>
            <a:endParaRPr/>
          </a:p>
          <a:p>
            <a:pPr indent="0" lvl="0" marL="0" rtl="0" algn="l">
              <a:spcBef>
                <a:spcPts val="200"/>
              </a:spcBef>
              <a:spcAft>
                <a:spcPts val="0"/>
              </a:spcAft>
              <a:buClr>
                <a:schemeClr val="dk1"/>
              </a:buClr>
              <a:buSzPts val="1000"/>
              <a:buNone/>
            </a:pPr>
            <a:r>
              <a:t/>
            </a:r>
            <a:endParaRPr sz="1000">
              <a:solidFill>
                <a:schemeClr val="dk1"/>
              </a:solidFill>
            </a:endParaRPr>
          </a:p>
          <a:p>
            <a:pPr indent="0" lvl="0" marL="0" rtl="0" algn="l">
              <a:spcBef>
                <a:spcPts val="200"/>
              </a:spcBef>
              <a:spcAft>
                <a:spcPts val="0"/>
              </a:spcAft>
              <a:buClr>
                <a:schemeClr val="dk1"/>
              </a:buClr>
              <a:buSzPts val="1000"/>
              <a:buNone/>
            </a:pPr>
            <a:r>
              <a:rPr lang="pt-BR" sz="1000">
                <a:solidFill>
                  <a:schemeClr val="dk1"/>
                </a:solidFill>
              </a:rPr>
              <a:t>Resumo do perfil de segurança </a:t>
            </a:r>
            <a:endParaRPr/>
          </a:p>
          <a:p>
            <a:pPr indent="0" lvl="0" marL="0" rtl="0" algn="l">
              <a:spcBef>
                <a:spcPts val="200"/>
              </a:spcBef>
              <a:spcAft>
                <a:spcPts val="0"/>
              </a:spcAft>
              <a:buClr>
                <a:schemeClr val="dk1"/>
              </a:buClr>
              <a:buSzPts val="1000"/>
              <a:buNone/>
            </a:pPr>
            <a:r>
              <a:rPr lang="pt-BR" sz="1000">
                <a:solidFill>
                  <a:schemeClr val="dk1"/>
                </a:solidFill>
              </a:rPr>
              <a:t>Dados de suporte de segurança foram obtidos a partir de 31 ensaios clínicos concluídos que incluíram 1.503 doentes expostos a eculizumab em populações de doença mediada pelo complemento, incluindo HPN, SHUa, MGg refratária e doença do espetro da NMO. A reação adversa mais frequente foi cefaleias (ocorreram principalmente na fase inicial de administração da dose), e a reação adversa mais grave foi a sépsis meningocócica. </a:t>
            </a:r>
            <a:endParaRPr/>
          </a:p>
          <a:p>
            <a:pPr indent="0" lvl="0" marL="0" rtl="0" algn="l">
              <a:spcBef>
                <a:spcPts val="200"/>
              </a:spcBef>
              <a:spcAft>
                <a:spcPts val="0"/>
              </a:spcAft>
              <a:buClr>
                <a:schemeClr val="dk1"/>
              </a:buClr>
              <a:buSzPts val="1000"/>
              <a:buNone/>
            </a:pPr>
            <a:r>
              <a:rPr lang="pt-BR" sz="1000">
                <a:solidFill>
                  <a:schemeClr val="dk1"/>
                </a:solidFill>
              </a:rPr>
              <a:t>Lista tabelada das reações adversas </a:t>
            </a:r>
            <a:endParaRPr/>
          </a:p>
          <a:p>
            <a:pPr indent="0" lvl="0" marL="0" rtl="0" algn="l">
              <a:spcBef>
                <a:spcPts val="200"/>
              </a:spcBef>
              <a:spcAft>
                <a:spcPts val="0"/>
              </a:spcAft>
              <a:buClr>
                <a:schemeClr val="dk1"/>
              </a:buClr>
              <a:buSzPts val="1000"/>
              <a:buNone/>
            </a:pPr>
            <a:r>
              <a:rPr lang="pt-BR" sz="1000">
                <a:solidFill>
                  <a:schemeClr val="dk1"/>
                </a:solidFill>
              </a:rPr>
              <a:t>O Quadro 1 apresenta as reações adversas provenientes da notificação espontânea e dos ensaios clínicos concluídos com eculizumab, incluindo estudos em HPN, SHUa, MGg refratária e doença do espetro da NMO. As reações adversas notificadas com muita frequência (≥1/10), com frequência (≥1/100 e &lt;1/10), com pouca frequência (≥1/1.000 e &lt;1/100) ou raros (≥1/10,000 to &lt;1/1,000) com eculizumab são apresentadas por classes de sistemas de órgãos e termo preferido. Dentro de cada grupo de frequências, as reações adversas são apresentadas por ordem decrescente de gravidade. </a:t>
            </a:r>
            <a:endParaRPr/>
          </a:p>
          <a:p>
            <a:pPr indent="0" lvl="0" marL="0" rtl="0" algn="l">
              <a:spcBef>
                <a:spcPts val="200"/>
              </a:spcBef>
              <a:spcAft>
                <a:spcPts val="0"/>
              </a:spcAft>
              <a:buClr>
                <a:schemeClr val="dk1"/>
              </a:buClr>
              <a:buSzPts val="1000"/>
              <a:buNone/>
            </a:pPr>
            <a:r>
              <a:rPr lang="pt-BR" sz="1000">
                <a:solidFill>
                  <a:schemeClr val="dk1"/>
                </a:solidFill>
              </a:rPr>
              <a:t>Quadro 1: Reações adversas notificadas nos ensaios clínicos com eculizumab, incluindo doentes com HPN, SHUa </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t/>
            </a:r>
            <a:endParaRPr/>
          </a:p>
        </p:txBody>
      </p:sp>
      <p:sp>
        <p:nvSpPr>
          <p:cNvPr id="13313" name="Google Shape;13313;p22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21" name="Shape 13321"/>
        <p:cNvGrpSpPr/>
        <p:nvPr/>
      </p:nvGrpSpPr>
      <p:grpSpPr>
        <a:xfrm>
          <a:off x="0" y="0"/>
          <a:ext cx="0" cy="0"/>
          <a:chOff x="0" y="0"/>
          <a:chExt cx="0" cy="0"/>
        </a:xfrm>
      </p:grpSpPr>
      <p:sp>
        <p:nvSpPr>
          <p:cNvPr id="13322" name="Google Shape;13322;p22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23" name="Google Shape;13323;p22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solidFill>
                  <a:schemeClr val="dk1"/>
                </a:solidFill>
              </a:rPr>
              <a:t>Outras infecções também foram reportadas durante o uso de eculuzumabe.</a:t>
            </a:r>
            <a:endParaRPr/>
          </a:p>
          <a:p>
            <a:pPr indent="0" lvl="0" marL="0" rtl="0" algn="l">
              <a:spcBef>
                <a:spcPts val="200"/>
              </a:spcBef>
              <a:spcAft>
                <a:spcPts val="0"/>
              </a:spcAft>
              <a:buClr>
                <a:schemeClr val="dk1"/>
              </a:buClr>
              <a:buSzPts val="1000"/>
              <a:buNone/>
            </a:pPr>
            <a:r>
              <a:rPr lang="pt-BR" sz="1000">
                <a:solidFill>
                  <a:schemeClr val="dk1"/>
                </a:solidFill>
              </a:rPr>
              <a:t>Mas todos os pacientes que apresentaram infecçoes graves, como por exemplo aspergilose, tinham  condições subjacentes, como uso de imunossupressoras e comorbidades graves. </a:t>
            </a:r>
            <a:endParaRPr/>
          </a:p>
          <a:p>
            <a:pPr indent="0" lvl="0" marL="0" rtl="0" algn="l">
              <a:spcBef>
                <a:spcPts val="200"/>
              </a:spcBef>
              <a:spcAft>
                <a:spcPts val="0"/>
              </a:spcAft>
              <a:buClr>
                <a:schemeClr val="dk1"/>
              </a:buClr>
              <a:buSzPts val="1000"/>
              <a:buNone/>
            </a:pPr>
            <a:r>
              <a:t/>
            </a:r>
            <a:endParaRPr sz="1000">
              <a:solidFill>
                <a:schemeClr val="dk1"/>
              </a:solidFill>
            </a:endParaRPr>
          </a:p>
          <a:p>
            <a:pPr indent="0" lvl="0" marL="0" rtl="0" algn="l">
              <a:spcBef>
                <a:spcPts val="200"/>
              </a:spcBef>
              <a:spcAft>
                <a:spcPts val="0"/>
              </a:spcAft>
              <a:buClr>
                <a:schemeClr val="dk1"/>
              </a:buClr>
              <a:buSzPts val="1000"/>
              <a:buNone/>
            </a:pPr>
            <a:r>
              <a:t/>
            </a:r>
            <a:endParaRPr sz="1000">
              <a:solidFill>
                <a:schemeClr val="dk1"/>
              </a:solidFill>
            </a:endParaRPr>
          </a:p>
          <a:p>
            <a:pPr indent="0" lvl="0" marL="0" rtl="0" algn="l">
              <a:spcBef>
                <a:spcPts val="200"/>
              </a:spcBef>
              <a:spcAft>
                <a:spcPts val="0"/>
              </a:spcAft>
              <a:buClr>
                <a:schemeClr val="dk1"/>
              </a:buClr>
              <a:buSzPts val="1000"/>
              <a:buNone/>
            </a:pPr>
            <a:r>
              <a:rPr lang="pt-BR" sz="1000">
                <a:solidFill>
                  <a:schemeClr val="dk1"/>
                </a:solidFill>
              </a:rPr>
              <a:t>  Among patients experiencing serious infections, the most commonly reported serious nonmeningococcal infections were pneumonia (118%); bacteraemia, sepsis and septic shock (111%); urinary tract infection (41%); staphylococcal infection (26%); and viral infection (not otherwise specified; 25%). All patients with serious, nonmeningococcal infec- tions had severe underlying conditions, comorbidities or treatments that could have compromised their immune systems. </a:t>
            </a:r>
            <a:endParaRPr/>
          </a:p>
          <a:p>
            <a:pPr indent="0" lvl="0" marL="0" rtl="0" algn="l">
              <a:spcBef>
                <a:spcPts val="200"/>
              </a:spcBef>
              <a:spcAft>
                <a:spcPts val="0"/>
              </a:spcAft>
              <a:buClr>
                <a:schemeClr val="dk1"/>
              </a:buClr>
              <a:buSzPts val="1000"/>
              <a:buNone/>
            </a:pPr>
            <a:r>
              <a:rPr lang="pt-BR" sz="1000">
                <a:solidFill>
                  <a:schemeClr val="dk1"/>
                </a:solidFill>
              </a:rPr>
              <a:t>Neisseria infections other than N. meningitidis infections also have been reported, including disseminated gonococcal infections (17%) and sepsis with other Neisse- ria species such as Neisseria cinerea, subflava/sicca, or elon- gata (11 </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t/>
            </a:r>
            <a:endParaRPr/>
          </a:p>
        </p:txBody>
      </p:sp>
      <p:sp>
        <p:nvSpPr>
          <p:cNvPr id="13324" name="Google Shape;13324;p22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43" name="Shape 13343"/>
        <p:cNvGrpSpPr/>
        <p:nvPr/>
      </p:nvGrpSpPr>
      <p:grpSpPr>
        <a:xfrm>
          <a:off x="0" y="0"/>
          <a:ext cx="0" cy="0"/>
          <a:chOff x="0" y="0"/>
          <a:chExt cx="0" cy="0"/>
        </a:xfrm>
      </p:grpSpPr>
      <p:sp>
        <p:nvSpPr>
          <p:cNvPr id="13344" name="Google Shape;13344;p22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45" name="Google Shape;13345;p22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346" name="Google Shape;13346;p22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24" name="Shape 13424"/>
        <p:cNvGrpSpPr/>
        <p:nvPr/>
      </p:nvGrpSpPr>
      <p:grpSpPr>
        <a:xfrm>
          <a:off x="0" y="0"/>
          <a:ext cx="0" cy="0"/>
          <a:chOff x="0" y="0"/>
          <a:chExt cx="0" cy="0"/>
        </a:xfrm>
      </p:grpSpPr>
      <p:sp>
        <p:nvSpPr>
          <p:cNvPr id="13425" name="Google Shape;13425;p22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426" name="Google Shape;13426;p22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427" name="Google Shape;13427;p22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41" name="Shape 13441"/>
        <p:cNvGrpSpPr/>
        <p:nvPr/>
      </p:nvGrpSpPr>
      <p:grpSpPr>
        <a:xfrm>
          <a:off x="0" y="0"/>
          <a:ext cx="0" cy="0"/>
          <a:chOff x="0" y="0"/>
          <a:chExt cx="0" cy="0"/>
        </a:xfrm>
      </p:grpSpPr>
      <p:sp>
        <p:nvSpPr>
          <p:cNvPr id="13442" name="Google Shape;13442;p22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443" name="Google Shape;13443;p22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444" name="Google Shape;13444;p22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60" name="Shape 13460"/>
        <p:cNvGrpSpPr/>
        <p:nvPr/>
      </p:nvGrpSpPr>
      <p:grpSpPr>
        <a:xfrm>
          <a:off x="0" y="0"/>
          <a:ext cx="0" cy="0"/>
          <a:chOff x="0" y="0"/>
          <a:chExt cx="0" cy="0"/>
        </a:xfrm>
      </p:grpSpPr>
      <p:sp>
        <p:nvSpPr>
          <p:cNvPr id="13461" name="Google Shape;13461;p22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462" name="Google Shape;13462;p22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463" name="Google Shape;13463;p22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79" name="Shape 13479"/>
        <p:cNvGrpSpPr/>
        <p:nvPr/>
      </p:nvGrpSpPr>
      <p:grpSpPr>
        <a:xfrm>
          <a:off x="0" y="0"/>
          <a:ext cx="0" cy="0"/>
          <a:chOff x="0" y="0"/>
          <a:chExt cx="0" cy="0"/>
        </a:xfrm>
      </p:grpSpPr>
      <p:sp>
        <p:nvSpPr>
          <p:cNvPr id="13480" name="Google Shape;13480;p22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481" name="Google Shape;13481;p22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482" name="Google Shape;13482;p22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6" name="Shape 1206"/>
        <p:cNvGrpSpPr/>
        <p:nvPr/>
      </p:nvGrpSpPr>
      <p:grpSpPr>
        <a:xfrm>
          <a:off x="0" y="0"/>
          <a:ext cx="0" cy="0"/>
          <a:chOff x="0" y="0"/>
          <a:chExt cx="0" cy="0"/>
        </a:xfrm>
      </p:grpSpPr>
      <p:sp>
        <p:nvSpPr>
          <p:cNvPr id="1207" name="Google Shape;1207;p2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08" name="Google Shape;1208;p2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09" name="Google Shape;1209;p2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93" name="Shape 13493"/>
        <p:cNvGrpSpPr/>
        <p:nvPr/>
      </p:nvGrpSpPr>
      <p:grpSpPr>
        <a:xfrm>
          <a:off x="0" y="0"/>
          <a:ext cx="0" cy="0"/>
          <a:chOff x="0" y="0"/>
          <a:chExt cx="0" cy="0"/>
        </a:xfrm>
      </p:grpSpPr>
      <p:sp>
        <p:nvSpPr>
          <p:cNvPr id="13494" name="Google Shape;13494;p23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495" name="Google Shape;13495;p23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496" name="Google Shape;13496;p23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07" name="Shape 13507"/>
        <p:cNvGrpSpPr/>
        <p:nvPr/>
      </p:nvGrpSpPr>
      <p:grpSpPr>
        <a:xfrm>
          <a:off x="0" y="0"/>
          <a:ext cx="0" cy="0"/>
          <a:chOff x="0" y="0"/>
          <a:chExt cx="0" cy="0"/>
        </a:xfrm>
      </p:grpSpPr>
      <p:sp>
        <p:nvSpPr>
          <p:cNvPr id="13508" name="Google Shape;13508;p23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509" name="Google Shape;13509;p23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510" name="Google Shape;13510;p23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27" name="Shape 13527"/>
        <p:cNvGrpSpPr/>
        <p:nvPr/>
      </p:nvGrpSpPr>
      <p:grpSpPr>
        <a:xfrm>
          <a:off x="0" y="0"/>
          <a:ext cx="0" cy="0"/>
          <a:chOff x="0" y="0"/>
          <a:chExt cx="0" cy="0"/>
        </a:xfrm>
      </p:grpSpPr>
      <p:sp>
        <p:nvSpPr>
          <p:cNvPr id="13528" name="Google Shape;13528;p23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529" name="Google Shape;13529;p23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530" name="Google Shape;13530;p23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69" name="Shape 13569"/>
        <p:cNvGrpSpPr/>
        <p:nvPr/>
      </p:nvGrpSpPr>
      <p:grpSpPr>
        <a:xfrm>
          <a:off x="0" y="0"/>
          <a:ext cx="0" cy="0"/>
          <a:chOff x="0" y="0"/>
          <a:chExt cx="0" cy="0"/>
        </a:xfrm>
      </p:grpSpPr>
      <p:sp>
        <p:nvSpPr>
          <p:cNvPr id="13570" name="Google Shape;13570;p233: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3571" name="Google Shape;13571;p233: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85" name="Shape 13585"/>
        <p:cNvGrpSpPr/>
        <p:nvPr/>
      </p:nvGrpSpPr>
      <p:grpSpPr>
        <a:xfrm>
          <a:off x="0" y="0"/>
          <a:ext cx="0" cy="0"/>
          <a:chOff x="0" y="0"/>
          <a:chExt cx="0" cy="0"/>
        </a:xfrm>
      </p:grpSpPr>
      <p:sp>
        <p:nvSpPr>
          <p:cNvPr id="13586" name="Google Shape;13586;p23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587" name="Google Shape;13587;p23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588" name="Google Shape;13588;p23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04" name="Shape 13604"/>
        <p:cNvGrpSpPr/>
        <p:nvPr/>
      </p:nvGrpSpPr>
      <p:grpSpPr>
        <a:xfrm>
          <a:off x="0" y="0"/>
          <a:ext cx="0" cy="0"/>
          <a:chOff x="0" y="0"/>
          <a:chExt cx="0" cy="0"/>
        </a:xfrm>
      </p:grpSpPr>
      <p:sp>
        <p:nvSpPr>
          <p:cNvPr id="13605" name="Google Shape;13605;p23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606" name="Google Shape;13606;p23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607" name="Google Shape;13607;p23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46" name="Shape 13646"/>
        <p:cNvGrpSpPr/>
        <p:nvPr/>
      </p:nvGrpSpPr>
      <p:grpSpPr>
        <a:xfrm>
          <a:off x="0" y="0"/>
          <a:ext cx="0" cy="0"/>
          <a:chOff x="0" y="0"/>
          <a:chExt cx="0" cy="0"/>
        </a:xfrm>
      </p:grpSpPr>
      <p:sp>
        <p:nvSpPr>
          <p:cNvPr id="13647" name="Google Shape;13647;p23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648" name="Google Shape;13648;p23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649" name="Google Shape;13649;p23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97" name="Shape 13697"/>
        <p:cNvGrpSpPr/>
        <p:nvPr/>
      </p:nvGrpSpPr>
      <p:grpSpPr>
        <a:xfrm>
          <a:off x="0" y="0"/>
          <a:ext cx="0" cy="0"/>
          <a:chOff x="0" y="0"/>
          <a:chExt cx="0" cy="0"/>
        </a:xfrm>
      </p:grpSpPr>
      <p:sp>
        <p:nvSpPr>
          <p:cNvPr id="13698" name="Google Shape;13698;p237: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3699" name="Google Shape;13699;p237: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13" name="Shape 13713"/>
        <p:cNvGrpSpPr/>
        <p:nvPr/>
      </p:nvGrpSpPr>
      <p:grpSpPr>
        <a:xfrm>
          <a:off x="0" y="0"/>
          <a:ext cx="0" cy="0"/>
          <a:chOff x="0" y="0"/>
          <a:chExt cx="0" cy="0"/>
        </a:xfrm>
      </p:grpSpPr>
      <p:sp>
        <p:nvSpPr>
          <p:cNvPr id="13714" name="Google Shape;13714;p23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715" name="Google Shape;13715;p23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342900" lvl="0" marL="342900" rtl="0" algn="l">
              <a:spcBef>
                <a:spcPts val="200"/>
              </a:spcBef>
              <a:spcAft>
                <a:spcPts val="0"/>
              </a:spcAft>
              <a:buClr>
                <a:schemeClr val="dk1"/>
              </a:buClr>
              <a:buSzPts val="1400"/>
              <a:buFont typeface="Calibri"/>
              <a:buAutoNum type="arabicPeriod"/>
            </a:pPr>
            <a:r>
              <a:rPr lang="pt-BR" sz="1400"/>
              <a:t>Patriquin CJ, Kulasekararaj AG, Peffault de la Tour R, Jang JH, Langemeijer S, Maschan A, et al. Use of prophylactic antibiotics in patients with paroxysmal nocturnal hemoglobinuria treated with eculizumab [Poster]. Presented at: 25th Annual Congress of the European Hematology Association; June 11-14, 2020 (virtual meeting).</a:t>
            </a:r>
            <a:endParaRPr/>
          </a:p>
          <a:p>
            <a:pPr indent="-342900" lvl="0" marL="342900" rtl="0" algn="l">
              <a:spcBef>
                <a:spcPts val="200"/>
              </a:spcBef>
              <a:spcAft>
                <a:spcPts val="0"/>
              </a:spcAft>
              <a:buClr>
                <a:schemeClr val="dk1"/>
              </a:buClr>
              <a:buSzPts val="1400"/>
              <a:buFont typeface="Calibri"/>
              <a:buAutoNum type="arabicPeriod"/>
            </a:pPr>
            <a:r>
              <a:rPr lang="pt-BR" sz="1400"/>
              <a:t>ClinicalTrials.gov. Identifier NCT01374360: Paroxysmal Nocturnal Hemoglobinuria (PNH) Registry. Available at: https://clinicaltrials.gov/ct2/show/NCT01374360. Accessed: 02</a:t>
            </a:r>
            <a:r>
              <a:rPr baseline="30000" lang="pt-BR" sz="1400"/>
              <a:t>nd</a:t>
            </a:r>
            <a:r>
              <a:rPr lang="pt-BR" sz="1400"/>
              <a:t> July 2020</a:t>
            </a:r>
            <a:endParaRPr/>
          </a:p>
        </p:txBody>
      </p:sp>
      <p:sp>
        <p:nvSpPr>
          <p:cNvPr id="13716" name="Google Shape;13716;p23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51" name="Shape 13751"/>
        <p:cNvGrpSpPr/>
        <p:nvPr/>
      </p:nvGrpSpPr>
      <p:grpSpPr>
        <a:xfrm>
          <a:off x="0" y="0"/>
          <a:ext cx="0" cy="0"/>
          <a:chOff x="0" y="0"/>
          <a:chExt cx="0" cy="0"/>
        </a:xfrm>
      </p:grpSpPr>
      <p:sp>
        <p:nvSpPr>
          <p:cNvPr id="13752" name="Google Shape;13752;p23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753" name="Google Shape;13753;p23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342900" lvl="0" marL="342900" rtl="0" algn="l">
              <a:spcBef>
                <a:spcPts val="200"/>
              </a:spcBef>
              <a:spcAft>
                <a:spcPts val="0"/>
              </a:spcAft>
              <a:buClr>
                <a:schemeClr val="dk1"/>
              </a:buClr>
              <a:buSzPts val="1400"/>
              <a:buFont typeface="Calibri"/>
              <a:buAutoNum type="arabicPeriod"/>
            </a:pPr>
            <a:r>
              <a:rPr lang="pt-BR" sz="1400"/>
              <a:t>Patriquin CJ, Kulasekararaj AG, Peffault de la Tour R, Jang JH, Langemeijer S, Maschan A, et al. Use of prophylactic antibiotics in patients with paroxysmal nocturnal hemoglobinuria treated with eculizumab [Poster]. Presented at: 25th Annual Congress of the European Hematology Association; June 11-14, 2020 (virtual meeting).</a:t>
            </a:r>
            <a:endParaRPr/>
          </a:p>
          <a:p>
            <a:pPr indent="-342900" lvl="0" marL="342900" rtl="0" algn="l">
              <a:spcBef>
                <a:spcPts val="200"/>
              </a:spcBef>
              <a:spcAft>
                <a:spcPts val="0"/>
              </a:spcAft>
              <a:buClr>
                <a:schemeClr val="dk1"/>
              </a:buClr>
              <a:buSzPts val="1400"/>
              <a:buFont typeface="Calibri"/>
              <a:buAutoNum type="arabicPeriod"/>
            </a:pPr>
            <a:r>
              <a:rPr lang="pt-BR" sz="1400"/>
              <a:t>ClinicalTrials.gov. Identifier NCT01374360: Paroxysmal Nocturnal Hemoglobinuria (PNH) Registry. Available at: https://clinicaltrials.gov/ct2/show/NCT01374360. Accessed: 02</a:t>
            </a:r>
            <a:r>
              <a:rPr baseline="30000" lang="pt-BR" sz="1400"/>
              <a:t>nd</a:t>
            </a:r>
            <a:r>
              <a:rPr lang="pt-BR" sz="1400"/>
              <a:t> July 2020</a:t>
            </a:r>
            <a:endParaRPr/>
          </a:p>
        </p:txBody>
      </p:sp>
      <p:sp>
        <p:nvSpPr>
          <p:cNvPr id="13754" name="Google Shape;13754;p23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3" name="Shape 1263"/>
        <p:cNvGrpSpPr/>
        <p:nvPr/>
      </p:nvGrpSpPr>
      <p:grpSpPr>
        <a:xfrm>
          <a:off x="0" y="0"/>
          <a:ext cx="0" cy="0"/>
          <a:chOff x="0" y="0"/>
          <a:chExt cx="0" cy="0"/>
        </a:xfrm>
      </p:grpSpPr>
      <p:sp>
        <p:nvSpPr>
          <p:cNvPr id="1264" name="Google Shape;1264;p2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65" name="Google Shape;1265;p2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266" name="Google Shape;1266;p2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85" name="Shape 13985"/>
        <p:cNvGrpSpPr/>
        <p:nvPr/>
      </p:nvGrpSpPr>
      <p:grpSpPr>
        <a:xfrm>
          <a:off x="0" y="0"/>
          <a:ext cx="0" cy="0"/>
          <a:chOff x="0" y="0"/>
          <a:chExt cx="0" cy="0"/>
        </a:xfrm>
      </p:grpSpPr>
      <p:sp>
        <p:nvSpPr>
          <p:cNvPr id="13986" name="Google Shape;13986;p24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987" name="Google Shape;13987;p24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342900" lvl="0" marL="342900" rtl="0" algn="l">
              <a:spcBef>
                <a:spcPts val="200"/>
              </a:spcBef>
              <a:spcAft>
                <a:spcPts val="0"/>
              </a:spcAft>
              <a:buClr>
                <a:schemeClr val="dk1"/>
              </a:buClr>
              <a:buSzPts val="1400"/>
              <a:buFont typeface="Calibri"/>
              <a:buAutoNum type="arabicPeriod"/>
            </a:pPr>
            <a:r>
              <a:rPr lang="pt-BR" sz="1400"/>
              <a:t>Patriquin CJ, Kulasekararaj AG, Peffault de la Tour R, Jang JH, Langemeijer S, Maschan A, et al. Use of prophylactic antibiotics in patients with paroxysmal nocturnal hemoglobinuria treated with eculizumab [Poster]. Presented at: 25th Annual Congress of the European Hematology Association; June 11-14, 2020 (virtual meeting).</a:t>
            </a:r>
            <a:endParaRPr/>
          </a:p>
          <a:p>
            <a:pPr indent="-342900" lvl="0" marL="342900" rtl="0" algn="l">
              <a:spcBef>
                <a:spcPts val="200"/>
              </a:spcBef>
              <a:spcAft>
                <a:spcPts val="0"/>
              </a:spcAft>
              <a:buClr>
                <a:schemeClr val="dk1"/>
              </a:buClr>
              <a:buSzPts val="1400"/>
              <a:buFont typeface="Calibri"/>
              <a:buAutoNum type="arabicPeriod"/>
            </a:pPr>
            <a:r>
              <a:rPr lang="pt-BR" sz="1400"/>
              <a:t>ClinicalTrials.gov. Identifier NCT01374360: Paroxysmal Nocturnal Hemoglobinuria (PNH) Registry. Available at: https://clinicaltrials.gov/ct2/show/NCT01374360. Accessed: 02</a:t>
            </a:r>
            <a:r>
              <a:rPr baseline="30000" lang="pt-BR" sz="1400"/>
              <a:t>nd</a:t>
            </a:r>
            <a:r>
              <a:rPr lang="pt-BR" sz="1400"/>
              <a:t> July 2020</a:t>
            </a:r>
            <a:endParaRPr/>
          </a:p>
        </p:txBody>
      </p:sp>
      <p:sp>
        <p:nvSpPr>
          <p:cNvPr id="13988" name="Google Shape;13988;p24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01" name="Shape 14001"/>
        <p:cNvGrpSpPr/>
        <p:nvPr/>
      </p:nvGrpSpPr>
      <p:grpSpPr>
        <a:xfrm>
          <a:off x="0" y="0"/>
          <a:ext cx="0" cy="0"/>
          <a:chOff x="0" y="0"/>
          <a:chExt cx="0" cy="0"/>
        </a:xfrm>
      </p:grpSpPr>
      <p:sp>
        <p:nvSpPr>
          <p:cNvPr id="14002" name="Google Shape;14002;p241: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4003" name="Google Shape;14003;p241: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17" name="Shape 14017"/>
        <p:cNvGrpSpPr/>
        <p:nvPr/>
      </p:nvGrpSpPr>
      <p:grpSpPr>
        <a:xfrm>
          <a:off x="0" y="0"/>
          <a:ext cx="0" cy="0"/>
          <a:chOff x="0" y="0"/>
          <a:chExt cx="0" cy="0"/>
        </a:xfrm>
      </p:grpSpPr>
      <p:sp>
        <p:nvSpPr>
          <p:cNvPr id="14018" name="Google Shape;14018;p24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019" name="Google Shape;14019;p24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000"/>
              <a:buNone/>
            </a:pPr>
            <a:r>
              <a:rPr lang="pt-BR" sz="1000">
                <a:solidFill>
                  <a:srgbClr val="000000"/>
                </a:solidFill>
              </a:rPr>
              <a:t>Observações</a:t>
            </a:r>
            <a:endParaRPr sz="1000"/>
          </a:p>
          <a:p>
            <a:pPr indent="0" lvl="0" marL="0" rtl="0" algn="l">
              <a:spcBef>
                <a:spcPts val="200"/>
              </a:spcBef>
              <a:spcAft>
                <a:spcPts val="0"/>
              </a:spcAft>
              <a:buClr>
                <a:srgbClr val="000000"/>
              </a:buClr>
              <a:buSzPts val="1000"/>
              <a:buNone/>
            </a:pPr>
            <a:r>
              <a:rPr lang="pt-BR" sz="1000">
                <a:solidFill>
                  <a:srgbClr val="000000"/>
                </a:solidFill>
              </a:rPr>
              <a:t>Referências:</a:t>
            </a:r>
            <a:endParaRPr/>
          </a:p>
          <a:p>
            <a:pPr indent="0" lvl="0" marL="0" rtl="0" algn="l">
              <a:spcBef>
                <a:spcPts val="200"/>
              </a:spcBef>
              <a:spcAft>
                <a:spcPts val="0"/>
              </a:spcAft>
              <a:buClr>
                <a:srgbClr val="000000"/>
              </a:buClr>
              <a:buSzPts val="1000"/>
              <a:buNone/>
            </a:pPr>
            <a:r>
              <a:rPr lang="pt-BR" sz="1000">
                <a:solidFill>
                  <a:srgbClr val="000000"/>
                </a:solidFill>
              </a:rPr>
              <a:t>1.  Darwish Murad S, et al. Ann Intern Med 2009;151:167–175;</a:t>
            </a:r>
            <a:endParaRPr/>
          </a:p>
          <a:p>
            <a:pPr indent="0" lvl="0" marL="0" rtl="0" algn="l">
              <a:spcBef>
                <a:spcPts val="200"/>
              </a:spcBef>
              <a:spcAft>
                <a:spcPts val="0"/>
              </a:spcAft>
              <a:buClr>
                <a:srgbClr val="000000"/>
              </a:buClr>
              <a:buSzPts val="1000"/>
              <a:buNone/>
            </a:pPr>
            <a:r>
              <a:rPr lang="pt-BR" sz="1000">
                <a:solidFill>
                  <a:srgbClr val="000000"/>
                </a:solidFill>
              </a:rPr>
              <a:t>2.  Qi A, et al. Journal of Gastroenterology and Hepatology 2013;28:148–152; </a:t>
            </a:r>
            <a:endParaRPr/>
          </a:p>
          <a:p>
            <a:pPr indent="0" lvl="0" marL="0" rtl="0" algn="l">
              <a:spcBef>
                <a:spcPts val="200"/>
              </a:spcBef>
              <a:spcAft>
                <a:spcPts val="0"/>
              </a:spcAft>
              <a:buClr>
                <a:srgbClr val="000000"/>
              </a:buClr>
              <a:buSzPts val="1000"/>
              <a:buNone/>
            </a:pPr>
            <a:r>
              <a:rPr lang="pt-BR" sz="1000">
                <a:solidFill>
                  <a:srgbClr val="000000"/>
                </a:solidFill>
              </a:rPr>
              <a:t>3.  Ahluwalia J, et al. European Journal of Haematology 2014;92:435–443. </a:t>
            </a:r>
            <a:br>
              <a:rPr lang="pt-BR" sz="1000"/>
            </a:br>
            <a:endParaRPr sz="1000"/>
          </a:p>
          <a:p>
            <a:pPr indent="0" lvl="0" marL="0" rtl="0" algn="l">
              <a:spcBef>
                <a:spcPts val="200"/>
              </a:spcBef>
              <a:spcAft>
                <a:spcPts val="0"/>
              </a:spcAft>
              <a:buClr>
                <a:schemeClr val="dk1"/>
              </a:buClr>
              <a:buSzPts val="1000"/>
              <a:buNone/>
            </a:pPr>
            <a:r>
              <a:t/>
            </a:r>
            <a:endParaRPr/>
          </a:p>
        </p:txBody>
      </p:sp>
      <p:sp>
        <p:nvSpPr>
          <p:cNvPr id="14020" name="Google Shape;14020;p24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37" name="Shape 14037"/>
        <p:cNvGrpSpPr/>
        <p:nvPr/>
      </p:nvGrpSpPr>
      <p:grpSpPr>
        <a:xfrm>
          <a:off x="0" y="0"/>
          <a:ext cx="0" cy="0"/>
          <a:chOff x="0" y="0"/>
          <a:chExt cx="0" cy="0"/>
        </a:xfrm>
      </p:grpSpPr>
      <p:sp>
        <p:nvSpPr>
          <p:cNvPr id="14038" name="Google Shape;14038;p24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039" name="Google Shape;14039;p24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000"/>
              <a:buNone/>
            </a:pPr>
            <a:r>
              <a:rPr lang="pt-BR" sz="1000">
                <a:solidFill>
                  <a:srgbClr val="000000"/>
                </a:solidFill>
              </a:rPr>
              <a:t>Observações:</a:t>
            </a:r>
            <a:endParaRPr/>
          </a:p>
          <a:p>
            <a:pPr indent="-183730" lvl="0" marL="183730" rtl="0" algn="l">
              <a:spcBef>
                <a:spcPts val="200"/>
              </a:spcBef>
              <a:spcAft>
                <a:spcPts val="0"/>
              </a:spcAft>
              <a:buClr>
                <a:srgbClr val="000000"/>
              </a:buClr>
              <a:buSzPts val="1000"/>
              <a:buFont typeface="Arial"/>
              <a:buChar char="•"/>
            </a:pPr>
            <a:r>
              <a:rPr lang="pt-BR" sz="1000">
                <a:solidFill>
                  <a:srgbClr val="000000"/>
                </a:solidFill>
              </a:rPr>
              <a:t>Distúrbios mieloproliferativos são a causa básica mais comum de SBC e podem ser identificados em aproximadamente metade de todos os pacientes com SBC</a:t>
            </a:r>
            <a:r>
              <a:rPr baseline="30000" lang="pt-BR" sz="1000">
                <a:solidFill>
                  <a:srgbClr val="000000"/>
                </a:solidFill>
              </a:rPr>
              <a:t>1</a:t>
            </a:r>
            <a:r>
              <a:rPr lang="pt-BR" sz="1000">
                <a:solidFill>
                  <a:srgbClr val="000000"/>
                </a:solidFill>
              </a:rPr>
              <a:t> </a:t>
            </a:r>
            <a:endParaRPr/>
          </a:p>
          <a:p>
            <a:pPr indent="-183730" lvl="0" marL="183730" rtl="0" algn="l">
              <a:spcBef>
                <a:spcPts val="200"/>
              </a:spcBef>
              <a:spcAft>
                <a:spcPts val="0"/>
              </a:spcAft>
              <a:buClr>
                <a:srgbClr val="000000"/>
              </a:buClr>
              <a:buSzPts val="1000"/>
              <a:buFont typeface="Arial"/>
              <a:buChar char="•"/>
            </a:pPr>
            <a:r>
              <a:rPr lang="pt-BR" sz="1000">
                <a:solidFill>
                  <a:srgbClr val="000000"/>
                </a:solidFill>
              </a:rPr>
              <a:t>Recomenda-se fazer triagem de rotina para HPN em pacientes com SBC ou trombose de veia porta em países ocidentais pois os sinais diagnósticos podem não ser muito específicos – ex.: anemia leve</a:t>
            </a:r>
            <a:r>
              <a:rPr baseline="30000" lang="pt-BR" sz="1000">
                <a:solidFill>
                  <a:srgbClr val="000000"/>
                </a:solidFill>
              </a:rPr>
              <a:t>2</a:t>
            </a:r>
            <a:r>
              <a:rPr lang="pt-BR" sz="1000">
                <a:solidFill>
                  <a:srgbClr val="000000"/>
                </a:solidFill>
              </a:rPr>
              <a:t> (HPN é muito rara em pacientes chineses com SBC ou TVP</a:t>
            </a:r>
            <a:r>
              <a:rPr baseline="30000" lang="pt-BR" sz="1000">
                <a:solidFill>
                  <a:srgbClr val="000000"/>
                </a:solidFill>
              </a:rPr>
              <a:t>3</a:t>
            </a:r>
            <a:r>
              <a:rPr lang="pt-BR" sz="1000">
                <a:solidFill>
                  <a:srgbClr val="000000"/>
                </a:solidFill>
              </a:rPr>
              <a:t>)</a:t>
            </a:r>
            <a:endParaRPr/>
          </a:p>
          <a:p>
            <a:pPr indent="0" lvl="0" marL="0" rtl="0" algn="l">
              <a:spcBef>
                <a:spcPts val="200"/>
              </a:spcBef>
              <a:spcAft>
                <a:spcPts val="0"/>
              </a:spcAft>
              <a:buClr>
                <a:schemeClr val="dk1"/>
              </a:buClr>
              <a:buSzPts val="1000"/>
              <a:buNone/>
            </a:pPr>
            <a:r>
              <a:t/>
            </a:r>
            <a:endParaRPr sz="1000"/>
          </a:p>
          <a:p>
            <a:pPr indent="0" lvl="0" marL="0" rtl="0" algn="l">
              <a:spcBef>
                <a:spcPts val="200"/>
              </a:spcBef>
              <a:spcAft>
                <a:spcPts val="0"/>
              </a:spcAft>
              <a:buClr>
                <a:srgbClr val="000000"/>
              </a:buClr>
              <a:buSzPts val="1000"/>
              <a:buNone/>
            </a:pPr>
            <a:r>
              <a:rPr lang="pt-BR" sz="1000">
                <a:solidFill>
                  <a:srgbClr val="000000"/>
                </a:solidFill>
              </a:rPr>
              <a:t>Referências:</a:t>
            </a:r>
            <a:endParaRPr/>
          </a:p>
          <a:p>
            <a:pPr indent="0" lvl="0" marL="0" rtl="0" algn="l">
              <a:spcBef>
                <a:spcPts val="200"/>
              </a:spcBef>
              <a:spcAft>
                <a:spcPts val="0"/>
              </a:spcAft>
              <a:buClr>
                <a:srgbClr val="000000"/>
              </a:buClr>
              <a:buSzPts val="1000"/>
              <a:buNone/>
            </a:pPr>
            <a:r>
              <a:rPr lang="pt-BR" sz="1000">
                <a:solidFill>
                  <a:srgbClr val="000000"/>
                </a:solidFill>
              </a:rPr>
              <a:t>1.  Darwish Murad S, et al. Ann Intern Med 2009;151:167–175;</a:t>
            </a:r>
            <a:endParaRPr/>
          </a:p>
          <a:p>
            <a:pPr indent="0" lvl="0" marL="0" rtl="0" algn="l">
              <a:spcBef>
                <a:spcPts val="200"/>
              </a:spcBef>
              <a:spcAft>
                <a:spcPts val="0"/>
              </a:spcAft>
              <a:buClr>
                <a:srgbClr val="000000"/>
              </a:buClr>
              <a:buSzPts val="1000"/>
              <a:buNone/>
            </a:pPr>
            <a:r>
              <a:rPr lang="pt-BR" sz="1000">
                <a:solidFill>
                  <a:srgbClr val="000000"/>
                </a:solidFill>
              </a:rPr>
              <a:t>2.  Qi A, et al. Journal of Gastroenterology and Hepatology 2013;28:148–152; </a:t>
            </a:r>
            <a:endParaRPr/>
          </a:p>
          <a:p>
            <a:pPr indent="0" lvl="0" marL="0" rtl="0" algn="l">
              <a:spcBef>
                <a:spcPts val="200"/>
              </a:spcBef>
              <a:spcAft>
                <a:spcPts val="0"/>
              </a:spcAft>
              <a:buClr>
                <a:srgbClr val="000000"/>
              </a:buClr>
              <a:buSzPts val="1000"/>
              <a:buNone/>
            </a:pPr>
            <a:r>
              <a:rPr lang="pt-BR" sz="1000">
                <a:solidFill>
                  <a:srgbClr val="000000"/>
                </a:solidFill>
              </a:rPr>
              <a:t>3.  Ahluwalia J, et al. European Journal of Haematology 2014;92:435–443. </a:t>
            </a:r>
            <a:br>
              <a:rPr lang="pt-BR" sz="1000"/>
            </a:br>
            <a:endParaRPr sz="1000"/>
          </a:p>
          <a:p>
            <a:pPr indent="0" lvl="0" marL="0" rtl="0" algn="l">
              <a:spcBef>
                <a:spcPts val="200"/>
              </a:spcBef>
              <a:spcAft>
                <a:spcPts val="0"/>
              </a:spcAft>
              <a:buClr>
                <a:schemeClr val="dk1"/>
              </a:buClr>
              <a:buSzPts val="1000"/>
              <a:buNone/>
            </a:pPr>
            <a:r>
              <a:t/>
            </a:r>
            <a:endParaRPr/>
          </a:p>
        </p:txBody>
      </p:sp>
      <p:sp>
        <p:nvSpPr>
          <p:cNvPr id="14040" name="Google Shape;14040;p24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57" name="Shape 14057"/>
        <p:cNvGrpSpPr/>
        <p:nvPr/>
      </p:nvGrpSpPr>
      <p:grpSpPr>
        <a:xfrm>
          <a:off x="0" y="0"/>
          <a:ext cx="0" cy="0"/>
          <a:chOff x="0" y="0"/>
          <a:chExt cx="0" cy="0"/>
        </a:xfrm>
      </p:grpSpPr>
      <p:sp>
        <p:nvSpPr>
          <p:cNvPr id="14058" name="Google Shape;14058;p24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059" name="Google Shape;14059;p24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4060" name="Google Shape;14060;p24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79" name="Shape 14079"/>
        <p:cNvGrpSpPr/>
        <p:nvPr/>
      </p:nvGrpSpPr>
      <p:grpSpPr>
        <a:xfrm>
          <a:off x="0" y="0"/>
          <a:ext cx="0" cy="0"/>
          <a:chOff x="0" y="0"/>
          <a:chExt cx="0" cy="0"/>
        </a:xfrm>
      </p:grpSpPr>
      <p:sp>
        <p:nvSpPr>
          <p:cNvPr id="14080" name="Google Shape;14080;p24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081" name="Google Shape;14081;p24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000"/>
              <a:buNone/>
            </a:pPr>
            <a:r>
              <a:rPr lang="pt-BR" sz="1000">
                <a:solidFill>
                  <a:srgbClr val="000000"/>
                </a:solidFill>
              </a:rPr>
              <a:t>Observações:</a:t>
            </a:r>
            <a:endParaRPr/>
          </a:p>
          <a:p>
            <a:pPr indent="-183730" lvl="0" marL="183730" rtl="0" algn="l">
              <a:spcBef>
                <a:spcPts val="200"/>
              </a:spcBef>
              <a:spcAft>
                <a:spcPts val="0"/>
              </a:spcAft>
              <a:buClr>
                <a:srgbClr val="000000"/>
              </a:buClr>
              <a:buSzPts val="1000"/>
              <a:buFont typeface="Arial"/>
              <a:buChar char="•"/>
            </a:pPr>
            <a:r>
              <a:rPr lang="pt-BR" sz="1000">
                <a:solidFill>
                  <a:srgbClr val="000000"/>
                </a:solidFill>
              </a:rPr>
              <a:t>Distúrbios mieloproliferativos são a causa básica mais comum de SBC e podem ser identificados em aproximadamente metade de todos os pacientes com SBC</a:t>
            </a:r>
            <a:r>
              <a:rPr baseline="30000" lang="pt-BR" sz="1000">
                <a:solidFill>
                  <a:srgbClr val="000000"/>
                </a:solidFill>
              </a:rPr>
              <a:t>1</a:t>
            </a:r>
            <a:r>
              <a:rPr lang="pt-BR" sz="1000">
                <a:solidFill>
                  <a:srgbClr val="000000"/>
                </a:solidFill>
              </a:rPr>
              <a:t> </a:t>
            </a:r>
            <a:endParaRPr/>
          </a:p>
          <a:p>
            <a:pPr indent="-183730" lvl="0" marL="183730" rtl="0" algn="l">
              <a:spcBef>
                <a:spcPts val="200"/>
              </a:spcBef>
              <a:spcAft>
                <a:spcPts val="0"/>
              </a:spcAft>
              <a:buClr>
                <a:srgbClr val="000000"/>
              </a:buClr>
              <a:buSzPts val="1000"/>
              <a:buFont typeface="Arial"/>
              <a:buChar char="•"/>
            </a:pPr>
            <a:r>
              <a:rPr lang="pt-BR" sz="1000">
                <a:solidFill>
                  <a:srgbClr val="000000"/>
                </a:solidFill>
              </a:rPr>
              <a:t>Recomenda-se fazer triagem de rotina para HPN em pacientes com SBC ou trombose de veia porta em países ocidentais pois os sinais diagnósticos podem não ser muito específicos – ex.: anemia leve</a:t>
            </a:r>
            <a:r>
              <a:rPr baseline="30000" lang="pt-BR" sz="1000">
                <a:solidFill>
                  <a:srgbClr val="000000"/>
                </a:solidFill>
              </a:rPr>
              <a:t>2</a:t>
            </a:r>
            <a:r>
              <a:rPr lang="pt-BR" sz="1000">
                <a:solidFill>
                  <a:srgbClr val="000000"/>
                </a:solidFill>
              </a:rPr>
              <a:t> (HPN é muito rara em pacientes chineses com SBC ou TVP</a:t>
            </a:r>
            <a:r>
              <a:rPr baseline="30000" lang="pt-BR" sz="1000">
                <a:solidFill>
                  <a:srgbClr val="000000"/>
                </a:solidFill>
              </a:rPr>
              <a:t>3</a:t>
            </a:r>
            <a:r>
              <a:rPr lang="pt-BR" sz="1000">
                <a:solidFill>
                  <a:srgbClr val="000000"/>
                </a:solidFill>
              </a:rPr>
              <a:t>)</a:t>
            </a:r>
            <a:endParaRPr/>
          </a:p>
          <a:p>
            <a:pPr indent="0" lvl="0" marL="0" rtl="0" algn="l">
              <a:spcBef>
                <a:spcPts val="200"/>
              </a:spcBef>
              <a:spcAft>
                <a:spcPts val="0"/>
              </a:spcAft>
              <a:buClr>
                <a:schemeClr val="dk1"/>
              </a:buClr>
              <a:buSzPts val="1000"/>
              <a:buNone/>
            </a:pPr>
            <a:r>
              <a:t/>
            </a:r>
            <a:endParaRPr sz="1000"/>
          </a:p>
          <a:p>
            <a:pPr indent="0" lvl="0" marL="0" rtl="0" algn="l">
              <a:spcBef>
                <a:spcPts val="200"/>
              </a:spcBef>
              <a:spcAft>
                <a:spcPts val="0"/>
              </a:spcAft>
              <a:buClr>
                <a:srgbClr val="000000"/>
              </a:buClr>
              <a:buSzPts val="1000"/>
              <a:buNone/>
            </a:pPr>
            <a:r>
              <a:rPr lang="pt-BR" sz="1000">
                <a:solidFill>
                  <a:srgbClr val="000000"/>
                </a:solidFill>
              </a:rPr>
              <a:t>Referências:</a:t>
            </a:r>
            <a:endParaRPr/>
          </a:p>
          <a:p>
            <a:pPr indent="0" lvl="0" marL="0" rtl="0" algn="l">
              <a:spcBef>
                <a:spcPts val="200"/>
              </a:spcBef>
              <a:spcAft>
                <a:spcPts val="0"/>
              </a:spcAft>
              <a:buClr>
                <a:srgbClr val="000000"/>
              </a:buClr>
              <a:buSzPts val="1000"/>
              <a:buNone/>
            </a:pPr>
            <a:r>
              <a:rPr lang="pt-BR" sz="1000">
                <a:solidFill>
                  <a:srgbClr val="000000"/>
                </a:solidFill>
              </a:rPr>
              <a:t>1.  Darwish Murad S, et al. Ann Intern Med 2009;151:167–175;</a:t>
            </a:r>
            <a:endParaRPr/>
          </a:p>
          <a:p>
            <a:pPr indent="0" lvl="0" marL="0" rtl="0" algn="l">
              <a:spcBef>
                <a:spcPts val="200"/>
              </a:spcBef>
              <a:spcAft>
                <a:spcPts val="0"/>
              </a:spcAft>
              <a:buClr>
                <a:srgbClr val="000000"/>
              </a:buClr>
              <a:buSzPts val="1000"/>
              <a:buNone/>
            </a:pPr>
            <a:r>
              <a:rPr lang="pt-BR" sz="1000">
                <a:solidFill>
                  <a:srgbClr val="000000"/>
                </a:solidFill>
              </a:rPr>
              <a:t>2.  Qi A, et al. Journal of Gastroenterology and Hepatology 2013;28:148–152; </a:t>
            </a:r>
            <a:endParaRPr/>
          </a:p>
          <a:p>
            <a:pPr indent="0" lvl="0" marL="0" rtl="0" algn="l">
              <a:spcBef>
                <a:spcPts val="200"/>
              </a:spcBef>
              <a:spcAft>
                <a:spcPts val="0"/>
              </a:spcAft>
              <a:buClr>
                <a:srgbClr val="000000"/>
              </a:buClr>
              <a:buSzPts val="1000"/>
              <a:buNone/>
            </a:pPr>
            <a:r>
              <a:rPr lang="pt-BR" sz="1000">
                <a:solidFill>
                  <a:srgbClr val="000000"/>
                </a:solidFill>
              </a:rPr>
              <a:t>3.  Ahluwalia J, et al. European Journal of Haematology 2014;92:435–443. </a:t>
            </a:r>
            <a:br>
              <a:rPr lang="pt-BR" sz="1000"/>
            </a:br>
            <a:endParaRPr sz="1000"/>
          </a:p>
        </p:txBody>
      </p:sp>
      <p:sp>
        <p:nvSpPr>
          <p:cNvPr id="14082" name="Google Shape;14082;p24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97" name="Shape 14097"/>
        <p:cNvGrpSpPr/>
        <p:nvPr/>
      </p:nvGrpSpPr>
      <p:grpSpPr>
        <a:xfrm>
          <a:off x="0" y="0"/>
          <a:ext cx="0" cy="0"/>
          <a:chOff x="0" y="0"/>
          <a:chExt cx="0" cy="0"/>
        </a:xfrm>
      </p:grpSpPr>
      <p:sp>
        <p:nvSpPr>
          <p:cNvPr id="14098" name="Google Shape;14098;p24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099" name="Google Shape;14099;p24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000"/>
              <a:buNone/>
            </a:pPr>
            <a:r>
              <a:rPr lang="pt-BR" sz="1000">
                <a:solidFill>
                  <a:srgbClr val="000000"/>
                </a:solidFill>
              </a:rPr>
              <a:t>Observações:</a:t>
            </a:r>
            <a:endParaRPr/>
          </a:p>
          <a:p>
            <a:pPr indent="-183730" lvl="0" marL="183730" rtl="0" algn="l">
              <a:spcBef>
                <a:spcPts val="200"/>
              </a:spcBef>
              <a:spcAft>
                <a:spcPts val="0"/>
              </a:spcAft>
              <a:buClr>
                <a:srgbClr val="000000"/>
              </a:buClr>
              <a:buSzPts val="1000"/>
              <a:buFont typeface="Arial"/>
              <a:buChar char="•"/>
            </a:pPr>
            <a:r>
              <a:rPr lang="pt-BR" sz="1000">
                <a:solidFill>
                  <a:srgbClr val="000000"/>
                </a:solidFill>
              </a:rPr>
              <a:t>Distúrbios mieloproliferativos são a causa básica mais comum de SBC e podem ser identificados em aproximadamente metade de todos os pacientes com SBC</a:t>
            </a:r>
            <a:r>
              <a:rPr baseline="30000" lang="pt-BR" sz="1000">
                <a:solidFill>
                  <a:srgbClr val="000000"/>
                </a:solidFill>
              </a:rPr>
              <a:t>1</a:t>
            </a:r>
            <a:r>
              <a:rPr lang="pt-BR" sz="1000">
                <a:solidFill>
                  <a:srgbClr val="000000"/>
                </a:solidFill>
              </a:rPr>
              <a:t> </a:t>
            </a:r>
            <a:endParaRPr/>
          </a:p>
          <a:p>
            <a:pPr indent="-183730" lvl="0" marL="183730" rtl="0" algn="l">
              <a:spcBef>
                <a:spcPts val="200"/>
              </a:spcBef>
              <a:spcAft>
                <a:spcPts val="0"/>
              </a:spcAft>
              <a:buClr>
                <a:srgbClr val="000000"/>
              </a:buClr>
              <a:buSzPts val="1000"/>
              <a:buFont typeface="Arial"/>
              <a:buChar char="•"/>
            </a:pPr>
            <a:r>
              <a:rPr lang="pt-BR" sz="1000">
                <a:solidFill>
                  <a:srgbClr val="000000"/>
                </a:solidFill>
              </a:rPr>
              <a:t>Recomenda-se fazer triagem de rotina para HPN em pacientes com SBC ou trombose de veia porta em países ocidentais pois os sinais diagnósticos podem não ser muito específicos – ex.: anemia leve</a:t>
            </a:r>
            <a:r>
              <a:rPr baseline="30000" lang="pt-BR" sz="1000">
                <a:solidFill>
                  <a:srgbClr val="000000"/>
                </a:solidFill>
              </a:rPr>
              <a:t>2</a:t>
            </a:r>
            <a:r>
              <a:rPr lang="pt-BR" sz="1000">
                <a:solidFill>
                  <a:srgbClr val="000000"/>
                </a:solidFill>
              </a:rPr>
              <a:t> (HPN é muito rara em pacientes chineses com SBC ou TVP</a:t>
            </a:r>
            <a:r>
              <a:rPr baseline="30000" lang="pt-BR" sz="1000">
                <a:solidFill>
                  <a:srgbClr val="000000"/>
                </a:solidFill>
              </a:rPr>
              <a:t>3</a:t>
            </a:r>
            <a:r>
              <a:rPr lang="pt-BR" sz="1000">
                <a:solidFill>
                  <a:srgbClr val="000000"/>
                </a:solidFill>
              </a:rPr>
              <a:t>)</a:t>
            </a:r>
            <a:endParaRPr/>
          </a:p>
          <a:p>
            <a:pPr indent="0" lvl="0" marL="0" rtl="0" algn="l">
              <a:spcBef>
                <a:spcPts val="200"/>
              </a:spcBef>
              <a:spcAft>
                <a:spcPts val="0"/>
              </a:spcAft>
              <a:buClr>
                <a:schemeClr val="dk1"/>
              </a:buClr>
              <a:buSzPts val="1000"/>
              <a:buNone/>
            </a:pPr>
            <a:r>
              <a:t/>
            </a:r>
            <a:endParaRPr sz="1000"/>
          </a:p>
          <a:p>
            <a:pPr indent="0" lvl="0" marL="0" rtl="0" algn="l">
              <a:spcBef>
                <a:spcPts val="200"/>
              </a:spcBef>
              <a:spcAft>
                <a:spcPts val="0"/>
              </a:spcAft>
              <a:buClr>
                <a:srgbClr val="000000"/>
              </a:buClr>
              <a:buSzPts val="1000"/>
              <a:buNone/>
            </a:pPr>
            <a:r>
              <a:rPr lang="pt-BR" sz="1000">
                <a:solidFill>
                  <a:srgbClr val="000000"/>
                </a:solidFill>
              </a:rPr>
              <a:t>Referências:</a:t>
            </a:r>
            <a:endParaRPr/>
          </a:p>
          <a:p>
            <a:pPr indent="0" lvl="0" marL="0" rtl="0" algn="l">
              <a:spcBef>
                <a:spcPts val="200"/>
              </a:spcBef>
              <a:spcAft>
                <a:spcPts val="0"/>
              </a:spcAft>
              <a:buClr>
                <a:srgbClr val="000000"/>
              </a:buClr>
              <a:buSzPts val="1000"/>
              <a:buNone/>
            </a:pPr>
            <a:r>
              <a:rPr lang="pt-BR" sz="1000">
                <a:solidFill>
                  <a:srgbClr val="000000"/>
                </a:solidFill>
              </a:rPr>
              <a:t>1.  Darwish Murad S, et al. Ann Intern Med 2009;151:167–175;</a:t>
            </a:r>
            <a:endParaRPr/>
          </a:p>
          <a:p>
            <a:pPr indent="0" lvl="0" marL="0" rtl="0" algn="l">
              <a:spcBef>
                <a:spcPts val="200"/>
              </a:spcBef>
              <a:spcAft>
                <a:spcPts val="0"/>
              </a:spcAft>
              <a:buClr>
                <a:srgbClr val="000000"/>
              </a:buClr>
              <a:buSzPts val="1000"/>
              <a:buNone/>
            </a:pPr>
            <a:r>
              <a:rPr lang="pt-BR" sz="1000">
                <a:solidFill>
                  <a:srgbClr val="000000"/>
                </a:solidFill>
              </a:rPr>
              <a:t>2.  Qi A, et al. Journal of Gastroenterology and Hepatology 2013;28:148–152; </a:t>
            </a:r>
            <a:endParaRPr/>
          </a:p>
          <a:p>
            <a:pPr indent="0" lvl="0" marL="0" rtl="0" algn="l">
              <a:spcBef>
                <a:spcPts val="200"/>
              </a:spcBef>
              <a:spcAft>
                <a:spcPts val="0"/>
              </a:spcAft>
              <a:buClr>
                <a:srgbClr val="000000"/>
              </a:buClr>
              <a:buSzPts val="1000"/>
              <a:buNone/>
            </a:pPr>
            <a:r>
              <a:rPr lang="pt-BR" sz="1000">
                <a:solidFill>
                  <a:srgbClr val="000000"/>
                </a:solidFill>
              </a:rPr>
              <a:t>3.  Ahluwalia J, et al. European Journal of Haematology 2014;92:435–443. </a:t>
            </a:r>
            <a:br>
              <a:rPr lang="pt-BR" sz="1000"/>
            </a:br>
            <a:endParaRPr sz="1000"/>
          </a:p>
          <a:p>
            <a:pPr indent="0" lvl="0" marL="0" rtl="0" algn="l">
              <a:spcBef>
                <a:spcPts val="200"/>
              </a:spcBef>
              <a:spcAft>
                <a:spcPts val="0"/>
              </a:spcAft>
              <a:buClr>
                <a:schemeClr val="dk1"/>
              </a:buClr>
              <a:buSzPts val="1000"/>
              <a:buNone/>
            </a:pPr>
            <a:r>
              <a:t/>
            </a:r>
            <a:endParaRPr/>
          </a:p>
        </p:txBody>
      </p:sp>
      <p:sp>
        <p:nvSpPr>
          <p:cNvPr id="14100" name="Google Shape;14100;p24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16" name="Shape 14116"/>
        <p:cNvGrpSpPr/>
        <p:nvPr/>
      </p:nvGrpSpPr>
      <p:grpSpPr>
        <a:xfrm>
          <a:off x="0" y="0"/>
          <a:ext cx="0" cy="0"/>
          <a:chOff x="0" y="0"/>
          <a:chExt cx="0" cy="0"/>
        </a:xfrm>
      </p:grpSpPr>
      <p:sp>
        <p:nvSpPr>
          <p:cNvPr id="14117" name="Google Shape;14117;p24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118" name="Google Shape;14118;p24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b="0" i="0" lang="pt-BR" u="none"/>
              <a:t>Revise o slide conforme indicado</a:t>
            </a:r>
            <a:endParaRPr/>
          </a:p>
        </p:txBody>
      </p:sp>
      <p:sp>
        <p:nvSpPr>
          <p:cNvPr id="14119" name="Google Shape;14119;p24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81" name="Shape 14181"/>
        <p:cNvGrpSpPr/>
        <p:nvPr/>
      </p:nvGrpSpPr>
      <p:grpSpPr>
        <a:xfrm>
          <a:off x="0" y="0"/>
          <a:ext cx="0" cy="0"/>
          <a:chOff x="0" y="0"/>
          <a:chExt cx="0" cy="0"/>
        </a:xfrm>
      </p:grpSpPr>
      <p:sp>
        <p:nvSpPr>
          <p:cNvPr id="14182" name="Google Shape;14182;p24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183" name="Google Shape;14183;p24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b="0" i="0" lang="pt-BR" u="none"/>
              <a:t>Revise o slide conforme indicado</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rPr b="0" i="0" lang="pt-BR" u="none"/>
              <a:t>Legenda</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rPr b="0" i="1" lang="pt-BR" u="none"/>
              <a:t>Terminal</a:t>
            </a:r>
            <a:r>
              <a:rPr b="0" i="0" lang="pt-BR" u="none"/>
              <a:t> – Terminal</a:t>
            </a:r>
            <a:endParaRPr/>
          </a:p>
          <a:p>
            <a:pPr indent="0" lvl="0" marL="0" rtl="0" algn="l">
              <a:spcBef>
                <a:spcPts val="200"/>
              </a:spcBef>
              <a:spcAft>
                <a:spcPts val="0"/>
              </a:spcAft>
              <a:buClr>
                <a:schemeClr val="dk1"/>
              </a:buClr>
              <a:buSzPts val="1000"/>
              <a:buNone/>
            </a:pPr>
            <a:r>
              <a:rPr b="0" i="1" lang="pt-BR" u="none"/>
              <a:t>CELL LYSIS (MAC) </a:t>
            </a:r>
            <a:r>
              <a:rPr b="0" i="0" lang="pt-BR" u="none"/>
              <a:t>– LISE CELULAR (MAC)</a:t>
            </a:r>
            <a:endParaRPr/>
          </a:p>
        </p:txBody>
      </p:sp>
      <p:sp>
        <p:nvSpPr>
          <p:cNvPr id="14184" name="Google Shape;14184;p24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44" name="Shape 14444"/>
        <p:cNvGrpSpPr/>
        <p:nvPr/>
      </p:nvGrpSpPr>
      <p:grpSpPr>
        <a:xfrm>
          <a:off x="0" y="0"/>
          <a:ext cx="0" cy="0"/>
          <a:chOff x="0" y="0"/>
          <a:chExt cx="0" cy="0"/>
        </a:xfrm>
      </p:grpSpPr>
      <p:sp>
        <p:nvSpPr>
          <p:cNvPr id="14445" name="Google Shape;14445;p24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446" name="Google Shape;14446;p24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4447" name="Google Shape;14447;p24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2" name="Shape 1292"/>
        <p:cNvGrpSpPr/>
        <p:nvPr/>
      </p:nvGrpSpPr>
      <p:grpSpPr>
        <a:xfrm>
          <a:off x="0" y="0"/>
          <a:ext cx="0" cy="0"/>
          <a:chOff x="0" y="0"/>
          <a:chExt cx="0" cy="0"/>
        </a:xfrm>
      </p:grpSpPr>
      <p:sp>
        <p:nvSpPr>
          <p:cNvPr id="1293" name="Google Shape;1293;p25: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294" name="Google Shape;1294;p25: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96" name="Shape 14496"/>
        <p:cNvGrpSpPr/>
        <p:nvPr/>
      </p:nvGrpSpPr>
      <p:grpSpPr>
        <a:xfrm>
          <a:off x="0" y="0"/>
          <a:ext cx="0" cy="0"/>
          <a:chOff x="0" y="0"/>
          <a:chExt cx="0" cy="0"/>
        </a:xfrm>
      </p:grpSpPr>
      <p:sp>
        <p:nvSpPr>
          <p:cNvPr id="14497" name="Google Shape;14497;p25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498" name="Google Shape;14498;p25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b="0" i="0" lang="pt-BR" u="none"/>
              <a:t>Revise o slide conforme indicado</a:t>
            </a:r>
            <a:endParaRPr/>
          </a:p>
        </p:txBody>
      </p:sp>
      <p:sp>
        <p:nvSpPr>
          <p:cNvPr id="14499" name="Google Shape;14499;p25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25" name="Shape 14725"/>
        <p:cNvGrpSpPr/>
        <p:nvPr/>
      </p:nvGrpSpPr>
      <p:grpSpPr>
        <a:xfrm>
          <a:off x="0" y="0"/>
          <a:ext cx="0" cy="0"/>
          <a:chOff x="0" y="0"/>
          <a:chExt cx="0" cy="0"/>
        </a:xfrm>
      </p:grpSpPr>
      <p:sp>
        <p:nvSpPr>
          <p:cNvPr id="14726" name="Google Shape;14726;p25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727" name="Google Shape;14727;p25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b="0" i="0" lang="pt-BR" u="none"/>
              <a:t>Revise o slide conforme indicado</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rPr b="0" i="0" lang="pt-BR" u="none"/>
              <a:t>Legenda</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rPr b="0" i="1" lang="pt-BR" u="none"/>
              <a:t>Classical/Lectin Pathway </a:t>
            </a:r>
            <a:r>
              <a:rPr b="0" i="0" lang="pt-BR" u="none"/>
              <a:t>– Via clássica/lectina</a:t>
            </a:r>
            <a:endParaRPr/>
          </a:p>
          <a:p>
            <a:pPr indent="0" lvl="0" marL="0" rtl="0" algn="l">
              <a:spcBef>
                <a:spcPts val="200"/>
              </a:spcBef>
              <a:spcAft>
                <a:spcPts val="0"/>
              </a:spcAft>
              <a:buClr>
                <a:schemeClr val="dk1"/>
              </a:buClr>
              <a:buSzPts val="1000"/>
              <a:buNone/>
            </a:pPr>
            <a:r>
              <a:rPr b="0" i="1" lang="pt-BR" u="none"/>
              <a:t>Proximal</a:t>
            </a:r>
            <a:r>
              <a:rPr b="0" i="0" lang="pt-BR" u="none"/>
              <a:t> – Proximal</a:t>
            </a:r>
            <a:endParaRPr/>
          </a:p>
          <a:p>
            <a:pPr indent="0" lvl="0" marL="0" rtl="0" algn="l">
              <a:spcBef>
                <a:spcPts val="200"/>
              </a:spcBef>
              <a:spcAft>
                <a:spcPts val="0"/>
              </a:spcAft>
              <a:buClr>
                <a:schemeClr val="dk1"/>
              </a:buClr>
              <a:buSzPts val="1000"/>
              <a:buNone/>
            </a:pPr>
            <a:r>
              <a:rPr b="0" i="1" lang="pt-BR" u="none"/>
              <a:t>OPSONIZATION </a:t>
            </a:r>
            <a:r>
              <a:rPr b="0" i="0" lang="pt-BR" u="none"/>
              <a:t>– OPSONIZAÇÃO</a:t>
            </a:r>
            <a:endParaRPr/>
          </a:p>
          <a:p>
            <a:pPr indent="0" lvl="0" marL="0" rtl="0" algn="l">
              <a:spcBef>
                <a:spcPts val="200"/>
              </a:spcBef>
              <a:spcAft>
                <a:spcPts val="0"/>
              </a:spcAft>
              <a:buClr>
                <a:schemeClr val="dk1"/>
              </a:buClr>
              <a:buSzPts val="1000"/>
              <a:buNone/>
            </a:pPr>
            <a:r>
              <a:rPr b="0" i="1" lang="pt-BR" u="none"/>
              <a:t>Amplification Loop </a:t>
            </a:r>
            <a:r>
              <a:rPr b="0" i="0" lang="pt-BR" u="none"/>
              <a:t>– Amplificação por loop</a:t>
            </a:r>
            <a:endParaRPr/>
          </a:p>
          <a:p>
            <a:pPr indent="0" lvl="0" marL="0" rtl="0" algn="l">
              <a:spcBef>
                <a:spcPts val="200"/>
              </a:spcBef>
              <a:spcAft>
                <a:spcPts val="0"/>
              </a:spcAft>
              <a:buClr>
                <a:schemeClr val="dk1"/>
              </a:buClr>
              <a:buSzPts val="1000"/>
              <a:buNone/>
            </a:pPr>
            <a:r>
              <a:rPr b="0" i="1" lang="pt-BR" u="none"/>
              <a:t>Terminal</a:t>
            </a:r>
            <a:r>
              <a:rPr b="0" i="0" lang="pt-BR" u="none"/>
              <a:t> – Terminal</a:t>
            </a:r>
            <a:endParaRPr/>
          </a:p>
          <a:p>
            <a:pPr indent="0" lvl="0" marL="0" rtl="0" algn="l">
              <a:spcBef>
                <a:spcPts val="200"/>
              </a:spcBef>
              <a:spcAft>
                <a:spcPts val="0"/>
              </a:spcAft>
              <a:buClr>
                <a:schemeClr val="dk1"/>
              </a:buClr>
              <a:buSzPts val="1000"/>
              <a:buNone/>
            </a:pPr>
            <a:r>
              <a:rPr b="0" i="1" lang="pt-BR" u="none"/>
              <a:t>INFLAMMATORY RESPONSE </a:t>
            </a:r>
            <a:r>
              <a:rPr b="0" i="0" lang="pt-BR" u="none"/>
              <a:t>– RESPOSTA INFLAMATÓRIA</a:t>
            </a:r>
            <a:endParaRPr/>
          </a:p>
          <a:p>
            <a:pPr indent="0" lvl="0" marL="0" rtl="0" algn="l">
              <a:spcBef>
                <a:spcPts val="200"/>
              </a:spcBef>
              <a:spcAft>
                <a:spcPts val="0"/>
              </a:spcAft>
              <a:buClr>
                <a:schemeClr val="dk1"/>
              </a:buClr>
              <a:buSzPts val="1000"/>
              <a:buNone/>
            </a:pPr>
            <a:r>
              <a:rPr b="0" i="1" lang="pt-BR" u="none"/>
              <a:t>CELL LYSIS (MAC) </a:t>
            </a:r>
            <a:r>
              <a:rPr b="0" i="0" lang="pt-BR" u="none"/>
              <a:t>– LISE CELULAR (MAC)</a:t>
            </a:r>
            <a:endParaRPr/>
          </a:p>
          <a:p>
            <a:pPr indent="0" lvl="0" marL="0" rtl="0" algn="l">
              <a:spcBef>
                <a:spcPts val="200"/>
              </a:spcBef>
              <a:spcAft>
                <a:spcPts val="0"/>
              </a:spcAft>
              <a:buClr>
                <a:schemeClr val="dk1"/>
              </a:buClr>
              <a:buSzPts val="1000"/>
              <a:buNone/>
            </a:pPr>
            <a:r>
              <a:rPr b="0" i="1" lang="pt-BR" u="none"/>
              <a:t>Shaded box represents a cell or tissue surface (solid phase) –</a:t>
            </a:r>
            <a:r>
              <a:rPr b="0" i="0" lang="pt-BR" u="none"/>
              <a:t> A caixa realçada representa a superfície de uma célula ou tecido (fase sólida)</a:t>
            </a:r>
            <a:endParaRPr/>
          </a:p>
          <a:p>
            <a:pPr indent="0" lvl="0" marL="0" rtl="0" algn="l">
              <a:spcBef>
                <a:spcPts val="200"/>
              </a:spcBef>
              <a:spcAft>
                <a:spcPts val="0"/>
              </a:spcAft>
              <a:buClr>
                <a:schemeClr val="dk1"/>
              </a:buClr>
              <a:buSzPts val="1000"/>
              <a:buNone/>
            </a:pPr>
            <a:r>
              <a:rPr b="0" i="1" lang="pt-BR" u="none"/>
              <a:t>Alternative Pathway </a:t>
            </a:r>
            <a:r>
              <a:rPr b="0" i="0" lang="pt-BR" u="none"/>
              <a:t>– Via Alternativa </a:t>
            </a:r>
            <a:endParaRPr/>
          </a:p>
        </p:txBody>
      </p:sp>
      <p:sp>
        <p:nvSpPr>
          <p:cNvPr id="14728" name="Google Shape;14728;p25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54" name="Shape 14954"/>
        <p:cNvGrpSpPr/>
        <p:nvPr/>
      </p:nvGrpSpPr>
      <p:grpSpPr>
        <a:xfrm>
          <a:off x="0" y="0"/>
          <a:ext cx="0" cy="0"/>
          <a:chOff x="0" y="0"/>
          <a:chExt cx="0" cy="0"/>
        </a:xfrm>
      </p:grpSpPr>
      <p:sp>
        <p:nvSpPr>
          <p:cNvPr id="14955" name="Google Shape;14955;p25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956" name="Google Shape;14956;p25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b="0" i="0" lang="pt-BR" u="none"/>
              <a:t>Revise o slide conforme indicado</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800"/>
              <a:buNone/>
            </a:pPr>
            <a:r>
              <a:rPr b="0" i="0" lang="pt-BR" sz="800" u="none"/>
              <a:t>Legenda</a:t>
            </a:r>
            <a:endParaRPr/>
          </a:p>
          <a:p>
            <a:pPr indent="0" lvl="0" marL="0" rtl="0" algn="l">
              <a:spcBef>
                <a:spcPts val="200"/>
              </a:spcBef>
              <a:spcAft>
                <a:spcPts val="0"/>
              </a:spcAft>
              <a:buClr>
                <a:schemeClr val="dk1"/>
              </a:buClr>
              <a:buSzPts val="800"/>
              <a:buNone/>
            </a:pPr>
            <a:r>
              <a:t/>
            </a:r>
            <a:endParaRPr sz="800"/>
          </a:p>
          <a:p>
            <a:pPr indent="0" lvl="0" marL="0" rtl="0" algn="l">
              <a:spcBef>
                <a:spcPts val="200"/>
              </a:spcBef>
              <a:spcAft>
                <a:spcPts val="0"/>
              </a:spcAft>
              <a:buClr>
                <a:schemeClr val="dk1"/>
              </a:buClr>
              <a:buSzPts val="800"/>
              <a:buNone/>
            </a:pPr>
            <a:r>
              <a:rPr b="0" i="0" lang="pt-BR" sz="800" u="none"/>
              <a:t>Via de complemento simplificada</a:t>
            </a:r>
            <a:endParaRPr/>
          </a:p>
          <a:p>
            <a:pPr indent="0" lvl="0" marL="0" rtl="0" algn="l">
              <a:spcBef>
                <a:spcPts val="200"/>
              </a:spcBef>
              <a:spcAft>
                <a:spcPts val="0"/>
              </a:spcAft>
              <a:buClr>
                <a:schemeClr val="dk1"/>
              </a:buClr>
              <a:buSzPts val="800"/>
              <a:buNone/>
            </a:pPr>
            <a:r>
              <a:rPr b="0" i="0" lang="pt-BR" sz="800" u="none"/>
              <a:t>Via clássica/lectina</a:t>
            </a:r>
            <a:endParaRPr/>
          </a:p>
          <a:p>
            <a:pPr indent="0" lvl="0" marL="0" rtl="0" algn="l">
              <a:spcBef>
                <a:spcPts val="200"/>
              </a:spcBef>
              <a:spcAft>
                <a:spcPts val="0"/>
              </a:spcAft>
              <a:buClr>
                <a:schemeClr val="dk1"/>
              </a:buClr>
              <a:buSzPts val="800"/>
              <a:buNone/>
            </a:pPr>
            <a:r>
              <a:rPr b="0" i="0" lang="pt-BR" sz="800" u="none"/>
              <a:t>Proximal</a:t>
            </a:r>
            <a:endParaRPr/>
          </a:p>
          <a:p>
            <a:pPr indent="0" lvl="0" marL="0" rtl="0" algn="l">
              <a:spcBef>
                <a:spcPts val="200"/>
              </a:spcBef>
              <a:spcAft>
                <a:spcPts val="0"/>
              </a:spcAft>
              <a:buClr>
                <a:schemeClr val="dk1"/>
              </a:buClr>
              <a:buSzPts val="800"/>
              <a:buNone/>
            </a:pPr>
            <a:r>
              <a:rPr b="0" i="0" lang="pt-BR" sz="800" u="none"/>
              <a:t>Amplificação por loop </a:t>
            </a:r>
            <a:endParaRPr/>
          </a:p>
          <a:p>
            <a:pPr indent="0" lvl="0" marL="0" rtl="0" algn="l">
              <a:spcBef>
                <a:spcPts val="200"/>
              </a:spcBef>
              <a:spcAft>
                <a:spcPts val="0"/>
              </a:spcAft>
              <a:buClr>
                <a:schemeClr val="dk1"/>
              </a:buClr>
              <a:buSzPts val="800"/>
              <a:buNone/>
            </a:pPr>
            <a:r>
              <a:rPr b="0" i="0" lang="pt-BR" sz="800" u="none"/>
              <a:t>OPSONIZAÇÃO</a:t>
            </a:r>
            <a:endParaRPr/>
          </a:p>
          <a:p>
            <a:pPr indent="0" lvl="0" marL="0" rtl="0" algn="l">
              <a:spcBef>
                <a:spcPts val="200"/>
              </a:spcBef>
              <a:spcAft>
                <a:spcPts val="0"/>
              </a:spcAft>
              <a:buClr>
                <a:schemeClr val="dk1"/>
              </a:buClr>
              <a:buSzPts val="800"/>
              <a:buNone/>
            </a:pPr>
            <a:r>
              <a:rPr b="0" i="0" lang="pt-BR" sz="800" u="none"/>
              <a:t>Terminal</a:t>
            </a:r>
            <a:endParaRPr/>
          </a:p>
          <a:p>
            <a:pPr indent="0" lvl="0" marL="0" rtl="0" algn="l">
              <a:spcBef>
                <a:spcPts val="200"/>
              </a:spcBef>
              <a:spcAft>
                <a:spcPts val="0"/>
              </a:spcAft>
              <a:buClr>
                <a:schemeClr val="dk1"/>
              </a:buClr>
              <a:buSzPts val="800"/>
              <a:buNone/>
            </a:pPr>
            <a:r>
              <a:rPr b="0" i="0" lang="pt-BR" sz="800" u="none"/>
              <a:t>RESPOSTA INFLAMATÓRIA</a:t>
            </a:r>
            <a:endParaRPr/>
          </a:p>
          <a:p>
            <a:pPr indent="0" lvl="0" marL="0" rtl="0" algn="l">
              <a:spcBef>
                <a:spcPts val="200"/>
              </a:spcBef>
              <a:spcAft>
                <a:spcPts val="0"/>
              </a:spcAft>
              <a:buClr>
                <a:schemeClr val="dk1"/>
              </a:buClr>
              <a:buSzPts val="800"/>
              <a:buNone/>
            </a:pPr>
            <a:r>
              <a:rPr b="0" i="0" lang="pt-BR" sz="800" u="none"/>
              <a:t>LISE CELULAR (MAC) </a:t>
            </a:r>
            <a:endParaRPr/>
          </a:p>
          <a:p>
            <a:pPr indent="0" lvl="0" marL="0" rtl="0" algn="l">
              <a:spcBef>
                <a:spcPts val="200"/>
              </a:spcBef>
              <a:spcAft>
                <a:spcPts val="0"/>
              </a:spcAft>
              <a:buClr>
                <a:schemeClr val="dk1"/>
              </a:buClr>
              <a:buSzPts val="800"/>
              <a:buNone/>
            </a:pPr>
            <a:r>
              <a:rPr b="0" i="0" lang="pt-BR" sz="800" u="none"/>
              <a:t>A caixa realçada representa a superfície de uma célula ou tecido (fase sólida)</a:t>
            </a:r>
            <a:endParaRPr/>
          </a:p>
          <a:p>
            <a:pPr indent="0" lvl="0" marL="0" rtl="0" algn="l">
              <a:spcBef>
                <a:spcPts val="200"/>
              </a:spcBef>
              <a:spcAft>
                <a:spcPts val="0"/>
              </a:spcAft>
              <a:buClr>
                <a:schemeClr val="dk1"/>
              </a:buClr>
              <a:buSzPts val="800"/>
              <a:buNone/>
            </a:pPr>
            <a:r>
              <a:rPr b="0" i="0" lang="pt-BR" sz="800" u="none"/>
              <a:t>Via alternativa</a:t>
            </a:r>
            <a:endParaRPr/>
          </a:p>
        </p:txBody>
      </p:sp>
      <p:sp>
        <p:nvSpPr>
          <p:cNvPr id="14957" name="Google Shape;14957;p25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91" name="Shape 14991"/>
        <p:cNvGrpSpPr/>
        <p:nvPr/>
      </p:nvGrpSpPr>
      <p:grpSpPr>
        <a:xfrm>
          <a:off x="0" y="0"/>
          <a:ext cx="0" cy="0"/>
          <a:chOff x="0" y="0"/>
          <a:chExt cx="0" cy="0"/>
        </a:xfrm>
      </p:grpSpPr>
      <p:sp>
        <p:nvSpPr>
          <p:cNvPr id="14992" name="Google Shape;14992;p25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993" name="Google Shape;14993;p25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4994" name="Google Shape;14994;p25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44" name="Shape 15044"/>
        <p:cNvGrpSpPr/>
        <p:nvPr/>
      </p:nvGrpSpPr>
      <p:grpSpPr>
        <a:xfrm>
          <a:off x="0" y="0"/>
          <a:ext cx="0" cy="0"/>
          <a:chOff x="0" y="0"/>
          <a:chExt cx="0" cy="0"/>
        </a:xfrm>
      </p:grpSpPr>
      <p:sp>
        <p:nvSpPr>
          <p:cNvPr id="15045" name="Google Shape;15045;p25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046" name="Google Shape;15046;p25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5047" name="Google Shape;15047;p25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70" name="Shape 15070"/>
        <p:cNvGrpSpPr/>
        <p:nvPr/>
      </p:nvGrpSpPr>
      <p:grpSpPr>
        <a:xfrm>
          <a:off x="0" y="0"/>
          <a:ext cx="0" cy="0"/>
          <a:chOff x="0" y="0"/>
          <a:chExt cx="0" cy="0"/>
        </a:xfrm>
      </p:grpSpPr>
      <p:sp>
        <p:nvSpPr>
          <p:cNvPr id="15071" name="Google Shape;15071;p25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072" name="Google Shape;15072;p25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5073" name="Google Shape;15073;p25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53" name="Shape 15153"/>
        <p:cNvGrpSpPr/>
        <p:nvPr/>
      </p:nvGrpSpPr>
      <p:grpSpPr>
        <a:xfrm>
          <a:off x="0" y="0"/>
          <a:ext cx="0" cy="0"/>
          <a:chOff x="0" y="0"/>
          <a:chExt cx="0" cy="0"/>
        </a:xfrm>
      </p:grpSpPr>
      <p:sp>
        <p:nvSpPr>
          <p:cNvPr id="15154" name="Google Shape;15154;p25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155" name="Google Shape;15155;p25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5156" name="Google Shape;15156;p25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33" name="Shape 15233"/>
        <p:cNvGrpSpPr/>
        <p:nvPr/>
      </p:nvGrpSpPr>
      <p:grpSpPr>
        <a:xfrm>
          <a:off x="0" y="0"/>
          <a:ext cx="0" cy="0"/>
          <a:chOff x="0" y="0"/>
          <a:chExt cx="0" cy="0"/>
        </a:xfrm>
      </p:grpSpPr>
      <p:sp>
        <p:nvSpPr>
          <p:cNvPr id="15234" name="Google Shape;15234;p25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235" name="Google Shape;15235;p25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5236" name="Google Shape;15236;p25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24" name="Shape 15424"/>
        <p:cNvGrpSpPr/>
        <p:nvPr/>
      </p:nvGrpSpPr>
      <p:grpSpPr>
        <a:xfrm>
          <a:off x="0" y="0"/>
          <a:ext cx="0" cy="0"/>
          <a:chOff x="0" y="0"/>
          <a:chExt cx="0" cy="0"/>
        </a:xfrm>
      </p:grpSpPr>
      <p:sp>
        <p:nvSpPr>
          <p:cNvPr id="15425" name="Google Shape;15425;p25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426" name="Google Shape;15426;p25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5427" name="Google Shape;15427;p25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04" name="Shape 15604"/>
        <p:cNvGrpSpPr/>
        <p:nvPr/>
      </p:nvGrpSpPr>
      <p:grpSpPr>
        <a:xfrm>
          <a:off x="0" y="0"/>
          <a:ext cx="0" cy="0"/>
          <a:chOff x="0" y="0"/>
          <a:chExt cx="0" cy="0"/>
        </a:xfrm>
      </p:grpSpPr>
      <p:sp>
        <p:nvSpPr>
          <p:cNvPr id="15605" name="Google Shape;15605;p25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606" name="Google Shape;15606;p25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5607" name="Google Shape;15607;p25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8" name="Shape 1308"/>
        <p:cNvGrpSpPr/>
        <p:nvPr/>
      </p:nvGrpSpPr>
      <p:grpSpPr>
        <a:xfrm>
          <a:off x="0" y="0"/>
          <a:ext cx="0" cy="0"/>
          <a:chOff x="0" y="0"/>
          <a:chExt cx="0" cy="0"/>
        </a:xfrm>
      </p:grpSpPr>
      <p:sp>
        <p:nvSpPr>
          <p:cNvPr id="1309" name="Google Shape;1309;p2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10" name="Google Shape;1310;p2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311" name="Google Shape;1311;p2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93" name="Shape 15693"/>
        <p:cNvGrpSpPr/>
        <p:nvPr/>
      </p:nvGrpSpPr>
      <p:grpSpPr>
        <a:xfrm>
          <a:off x="0" y="0"/>
          <a:ext cx="0" cy="0"/>
          <a:chOff x="0" y="0"/>
          <a:chExt cx="0" cy="0"/>
        </a:xfrm>
      </p:grpSpPr>
      <p:sp>
        <p:nvSpPr>
          <p:cNvPr id="15694" name="Google Shape;15694;p260: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5695" name="Google Shape;15695;p260: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09" name="Shape 15709"/>
        <p:cNvGrpSpPr/>
        <p:nvPr/>
      </p:nvGrpSpPr>
      <p:grpSpPr>
        <a:xfrm>
          <a:off x="0" y="0"/>
          <a:ext cx="0" cy="0"/>
          <a:chOff x="0" y="0"/>
          <a:chExt cx="0" cy="0"/>
        </a:xfrm>
      </p:grpSpPr>
      <p:sp>
        <p:nvSpPr>
          <p:cNvPr id="15710" name="Google Shape;15710;p26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711" name="Google Shape;15711;p26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400"/>
              <a:buNone/>
            </a:pPr>
            <a:r>
              <a:rPr lang="pt-BR" sz="1400"/>
              <a:t>Referências</a:t>
            </a:r>
            <a:endParaRPr/>
          </a:p>
          <a:p>
            <a:pPr indent="-342900" lvl="0" marL="342900" rtl="0" algn="l">
              <a:spcBef>
                <a:spcPts val="200"/>
              </a:spcBef>
              <a:spcAft>
                <a:spcPts val="0"/>
              </a:spcAft>
              <a:buClr>
                <a:schemeClr val="dk1"/>
              </a:buClr>
              <a:buSzPts val="1400"/>
              <a:buFont typeface="Calibri"/>
              <a:buAutoNum type="arabicPeriod"/>
            </a:pPr>
            <a:r>
              <a:rPr lang="pt-BR" sz="1400"/>
              <a:t>Kulasekararaj A, Risitano A, Maciejewski J, Notaro R, Browett P, Jong Wook Lee JW, et al. Effects of oral, Factor D inhibitor Danicopana on transfusion rates in transfusion dependent paroxysmal nocturnal hemoglobinuria (PNH) patients with a sub-optimal response to eculizumab: Phase 2 study [Poster]. Presented at: 25</a:t>
            </a:r>
            <a:r>
              <a:rPr baseline="30000" lang="pt-BR" sz="1400"/>
              <a:t>th</a:t>
            </a:r>
            <a:r>
              <a:rPr lang="pt-BR" sz="1400"/>
              <a:t> Annual Congress of the European Hematology Association; June 11-14, 2020 (virtual meeting).</a:t>
            </a:r>
            <a:endParaRPr/>
          </a:p>
          <a:p>
            <a:pPr indent="0" lvl="0" marL="0" rtl="0" algn="l">
              <a:spcBef>
                <a:spcPts val="200"/>
              </a:spcBef>
              <a:spcAft>
                <a:spcPts val="0"/>
              </a:spcAft>
              <a:buClr>
                <a:schemeClr val="dk1"/>
              </a:buClr>
              <a:buSzPts val="1400"/>
              <a:buNone/>
            </a:pPr>
            <a:r>
              <a:t/>
            </a:r>
            <a:endParaRPr sz="1400"/>
          </a:p>
        </p:txBody>
      </p:sp>
      <p:sp>
        <p:nvSpPr>
          <p:cNvPr id="15712" name="Google Shape;15712;p26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74" name="Shape 15774"/>
        <p:cNvGrpSpPr/>
        <p:nvPr/>
      </p:nvGrpSpPr>
      <p:grpSpPr>
        <a:xfrm>
          <a:off x="0" y="0"/>
          <a:ext cx="0" cy="0"/>
          <a:chOff x="0" y="0"/>
          <a:chExt cx="0" cy="0"/>
        </a:xfrm>
      </p:grpSpPr>
      <p:sp>
        <p:nvSpPr>
          <p:cNvPr id="15775" name="Google Shape;15775;p26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776" name="Google Shape;15776;p26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342900" lvl="0" marL="342900" rtl="0" algn="l">
              <a:spcBef>
                <a:spcPts val="200"/>
              </a:spcBef>
              <a:spcAft>
                <a:spcPts val="0"/>
              </a:spcAft>
              <a:buClr>
                <a:schemeClr val="dk1"/>
              </a:buClr>
              <a:buSzPts val="1000"/>
              <a:buFont typeface="Calibri"/>
              <a:buAutoNum type="arabicPeriod"/>
            </a:pPr>
            <a:r>
              <a:rPr lang="pt-BR" sz="1000"/>
              <a:t>Kulasekararaj A, Risitano A, Maciejewski J, Notaro R, Browett P, Jong Wook Lee JW, et al. Effects of oral, Factor D inhibitor Danicopana on transfusion rates in transfusion dependent paroxysmal nocturnal hemoglobinuria (PNH) patients with a sub-optimal response to eculizumab: Phase 2 study [Poster]. Presented at: 25</a:t>
            </a:r>
            <a:r>
              <a:rPr baseline="30000" lang="pt-BR" sz="1000"/>
              <a:t>th</a:t>
            </a:r>
            <a:r>
              <a:rPr lang="pt-BR" sz="1000"/>
              <a:t> Annual Congress of the European Hematology Association; June 11-14, 2020 (virtual meeting).</a:t>
            </a:r>
            <a:endParaRPr/>
          </a:p>
        </p:txBody>
      </p:sp>
      <p:sp>
        <p:nvSpPr>
          <p:cNvPr id="15777" name="Google Shape;15777;p26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66" name="Shape 15866"/>
        <p:cNvGrpSpPr/>
        <p:nvPr/>
      </p:nvGrpSpPr>
      <p:grpSpPr>
        <a:xfrm>
          <a:off x="0" y="0"/>
          <a:ext cx="0" cy="0"/>
          <a:chOff x="0" y="0"/>
          <a:chExt cx="0" cy="0"/>
        </a:xfrm>
      </p:grpSpPr>
      <p:sp>
        <p:nvSpPr>
          <p:cNvPr id="15867" name="Google Shape;15867;p263: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5868" name="Google Shape;15868;p263: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82" name="Shape 15882"/>
        <p:cNvGrpSpPr/>
        <p:nvPr/>
      </p:nvGrpSpPr>
      <p:grpSpPr>
        <a:xfrm>
          <a:off x="0" y="0"/>
          <a:ext cx="0" cy="0"/>
          <a:chOff x="0" y="0"/>
          <a:chExt cx="0" cy="0"/>
        </a:xfrm>
      </p:grpSpPr>
      <p:sp>
        <p:nvSpPr>
          <p:cNvPr id="15883" name="Google Shape;15883;p26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884" name="Google Shape;15884;p26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5885" name="Google Shape;15885;p26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39" name="Shape 15939"/>
        <p:cNvGrpSpPr/>
        <p:nvPr/>
      </p:nvGrpSpPr>
      <p:grpSpPr>
        <a:xfrm>
          <a:off x="0" y="0"/>
          <a:ext cx="0" cy="0"/>
          <a:chOff x="0" y="0"/>
          <a:chExt cx="0" cy="0"/>
        </a:xfrm>
      </p:grpSpPr>
      <p:sp>
        <p:nvSpPr>
          <p:cNvPr id="15940" name="Google Shape;15940;p26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941" name="Google Shape;15941;p26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5942" name="Google Shape;15942;p26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05" name="Shape 16005"/>
        <p:cNvGrpSpPr/>
        <p:nvPr/>
      </p:nvGrpSpPr>
      <p:grpSpPr>
        <a:xfrm>
          <a:off x="0" y="0"/>
          <a:ext cx="0" cy="0"/>
          <a:chOff x="0" y="0"/>
          <a:chExt cx="0" cy="0"/>
        </a:xfrm>
      </p:grpSpPr>
      <p:sp>
        <p:nvSpPr>
          <p:cNvPr id="16006" name="Google Shape;16006;p26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007" name="Google Shape;16007;p26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008" name="Google Shape;16008;p26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37" name="Shape 16037"/>
        <p:cNvGrpSpPr/>
        <p:nvPr/>
      </p:nvGrpSpPr>
      <p:grpSpPr>
        <a:xfrm>
          <a:off x="0" y="0"/>
          <a:ext cx="0" cy="0"/>
          <a:chOff x="0" y="0"/>
          <a:chExt cx="0" cy="0"/>
        </a:xfrm>
      </p:grpSpPr>
      <p:sp>
        <p:nvSpPr>
          <p:cNvPr id="16038" name="Google Shape;16038;p26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039" name="Google Shape;16039;p26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040" name="Google Shape;16040;p26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68" name="Shape 16068"/>
        <p:cNvGrpSpPr/>
        <p:nvPr/>
      </p:nvGrpSpPr>
      <p:grpSpPr>
        <a:xfrm>
          <a:off x="0" y="0"/>
          <a:ext cx="0" cy="0"/>
          <a:chOff x="0" y="0"/>
          <a:chExt cx="0" cy="0"/>
        </a:xfrm>
      </p:grpSpPr>
      <p:sp>
        <p:nvSpPr>
          <p:cNvPr id="16069" name="Google Shape;16069;p26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070" name="Google Shape;16070;p26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071" name="Google Shape;16071;p26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88" name="Shape 16088"/>
        <p:cNvGrpSpPr/>
        <p:nvPr/>
      </p:nvGrpSpPr>
      <p:grpSpPr>
        <a:xfrm>
          <a:off x="0" y="0"/>
          <a:ext cx="0" cy="0"/>
          <a:chOff x="0" y="0"/>
          <a:chExt cx="0" cy="0"/>
        </a:xfrm>
      </p:grpSpPr>
      <p:sp>
        <p:nvSpPr>
          <p:cNvPr id="16089" name="Google Shape;16089;p26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090" name="Google Shape;16090;p26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091" name="Google Shape;16091;p26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1" name="Shape 1411"/>
        <p:cNvGrpSpPr/>
        <p:nvPr/>
      </p:nvGrpSpPr>
      <p:grpSpPr>
        <a:xfrm>
          <a:off x="0" y="0"/>
          <a:ext cx="0" cy="0"/>
          <a:chOff x="0" y="0"/>
          <a:chExt cx="0" cy="0"/>
        </a:xfrm>
      </p:grpSpPr>
      <p:sp>
        <p:nvSpPr>
          <p:cNvPr id="1412" name="Google Shape;1412;p2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13" name="Google Shape;1413;p2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414" name="Google Shape;1414;p2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54" name="Shape 16254"/>
        <p:cNvGrpSpPr/>
        <p:nvPr/>
      </p:nvGrpSpPr>
      <p:grpSpPr>
        <a:xfrm>
          <a:off x="0" y="0"/>
          <a:ext cx="0" cy="0"/>
          <a:chOff x="0" y="0"/>
          <a:chExt cx="0" cy="0"/>
        </a:xfrm>
      </p:grpSpPr>
      <p:sp>
        <p:nvSpPr>
          <p:cNvPr id="16255" name="Google Shape;16255;p27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256" name="Google Shape;16256;p27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257" name="Google Shape;16257;p27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16" name="Shape 16316"/>
        <p:cNvGrpSpPr/>
        <p:nvPr/>
      </p:nvGrpSpPr>
      <p:grpSpPr>
        <a:xfrm>
          <a:off x="0" y="0"/>
          <a:ext cx="0" cy="0"/>
          <a:chOff x="0" y="0"/>
          <a:chExt cx="0" cy="0"/>
        </a:xfrm>
      </p:grpSpPr>
      <p:sp>
        <p:nvSpPr>
          <p:cNvPr id="16317" name="Google Shape;16317;p27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318" name="Google Shape;16318;p27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319" name="Google Shape;16319;p27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97" name="Shape 16397"/>
        <p:cNvGrpSpPr/>
        <p:nvPr/>
      </p:nvGrpSpPr>
      <p:grpSpPr>
        <a:xfrm>
          <a:off x="0" y="0"/>
          <a:ext cx="0" cy="0"/>
          <a:chOff x="0" y="0"/>
          <a:chExt cx="0" cy="0"/>
        </a:xfrm>
      </p:grpSpPr>
      <p:sp>
        <p:nvSpPr>
          <p:cNvPr id="16398" name="Google Shape;16398;p27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399" name="Google Shape;16399;p27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400" name="Google Shape;16400;p27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23" name="Shape 16423"/>
        <p:cNvGrpSpPr/>
        <p:nvPr/>
      </p:nvGrpSpPr>
      <p:grpSpPr>
        <a:xfrm>
          <a:off x="0" y="0"/>
          <a:ext cx="0" cy="0"/>
          <a:chOff x="0" y="0"/>
          <a:chExt cx="0" cy="0"/>
        </a:xfrm>
      </p:grpSpPr>
      <p:sp>
        <p:nvSpPr>
          <p:cNvPr id="16424" name="Google Shape;16424;p27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425" name="Google Shape;16425;p27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426" name="Google Shape;16426;p27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50" name="Shape 16450"/>
        <p:cNvGrpSpPr/>
        <p:nvPr/>
      </p:nvGrpSpPr>
      <p:grpSpPr>
        <a:xfrm>
          <a:off x="0" y="0"/>
          <a:ext cx="0" cy="0"/>
          <a:chOff x="0" y="0"/>
          <a:chExt cx="0" cy="0"/>
        </a:xfrm>
      </p:grpSpPr>
      <p:sp>
        <p:nvSpPr>
          <p:cNvPr id="16451" name="Google Shape;16451;p274: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6452" name="Google Shape;16452;p274: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66" name="Shape 16466"/>
        <p:cNvGrpSpPr/>
        <p:nvPr/>
      </p:nvGrpSpPr>
      <p:grpSpPr>
        <a:xfrm>
          <a:off x="0" y="0"/>
          <a:ext cx="0" cy="0"/>
          <a:chOff x="0" y="0"/>
          <a:chExt cx="0" cy="0"/>
        </a:xfrm>
      </p:grpSpPr>
      <p:sp>
        <p:nvSpPr>
          <p:cNvPr id="16467" name="Google Shape;16467;p27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468" name="Google Shape;16468;p27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469" name="Google Shape;16469;p27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13" name="Shape 16513"/>
        <p:cNvGrpSpPr/>
        <p:nvPr/>
      </p:nvGrpSpPr>
      <p:grpSpPr>
        <a:xfrm>
          <a:off x="0" y="0"/>
          <a:ext cx="0" cy="0"/>
          <a:chOff x="0" y="0"/>
          <a:chExt cx="0" cy="0"/>
        </a:xfrm>
      </p:grpSpPr>
      <p:sp>
        <p:nvSpPr>
          <p:cNvPr id="16514" name="Google Shape;16514;p27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515" name="Google Shape;16515;p27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516" name="Google Shape;16516;p27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45" name="Shape 16545"/>
        <p:cNvGrpSpPr/>
        <p:nvPr/>
      </p:nvGrpSpPr>
      <p:grpSpPr>
        <a:xfrm>
          <a:off x="0" y="0"/>
          <a:ext cx="0" cy="0"/>
          <a:chOff x="0" y="0"/>
          <a:chExt cx="0" cy="0"/>
        </a:xfrm>
      </p:grpSpPr>
      <p:sp>
        <p:nvSpPr>
          <p:cNvPr id="16546" name="Google Shape;16546;p27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547" name="Google Shape;16547;p27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548" name="Google Shape;16548;p27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62" name="Shape 16562"/>
        <p:cNvGrpSpPr/>
        <p:nvPr/>
      </p:nvGrpSpPr>
      <p:grpSpPr>
        <a:xfrm>
          <a:off x="0" y="0"/>
          <a:ext cx="0" cy="0"/>
          <a:chOff x="0" y="0"/>
          <a:chExt cx="0" cy="0"/>
        </a:xfrm>
      </p:grpSpPr>
      <p:sp>
        <p:nvSpPr>
          <p:cNvPr id="16563" name="Google Shape;16563;p27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564" name="Google Shape;16564;p27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6565" name="Google Shape;16565;p27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91" name="Shape 16591"/>
        <p:cNvGrpSpPr/>
        <p:nvPr/>
      </p:nvGrpSpPr>
      <p:grpSpPr>
        <a:xfrm>
          <a:off x="0" y="0"/>
          <a:ext cx="0" cy="0"/>
          <a:chOff x="0" y="0"/>
          <a:chExt cx="0" cy="0"/>
        </a:xfrm>
      </p:grpSpPr>
      <p:sp>
        <p:nvSpPr>
          <p:cNvPr id="16592" name="Google Shape;16592;p27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593" name="Google Shape;16593;p27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B0F0"/>
              </a:buClr>
              <a:buSzPts val="1000"/>
              <a:buNone/>
            </a:pPr>
            <a:r>
              <a:rPr lang="pt-BR" sz="1000">
                <a:solidFill>
                  <a:srgbClr val="00B0F0"/>
                </a:solidFill>
                <a:latin typeface="Calibri"/>
                <a:ea typeface="Calibri"/>
                <a:cs typeface="Calibri"/>
                <a:sym typeface="Calibri"/>
              </a:rPr>
              <a:t>Urbano-Ispizua Blood 2011 Abstract 2102 </a:t>
            </a:r>
            <a:r>
              <a:rPr lang="pt-BR" sz="1000" strike="sngStrike">
                <a:solidFill>
                  <a:srgbClr val="00B0F0"/>
                </a:solidFill>
                <a:latin typeface="Calibri"/>
                <a:ea typeface="Calibri"/>
                <a:cs typeface="Calibri"/>
                <a:sym typeface="Calibri"/>
              </a:rPr>
              <a:t>[online]</a:t>
            </a:r>
            <a:r>
              <a:rPr lang="pt-BR" sz="1000" strike="sngStrike">
                <a:solidFill>
                  <a:srgbClr val="00B0F0"/>
                </a:solidFill>
                <a:latin typeface="Noto Sans Symbols"/>
                <a:ea typeface="Noto Sans Symbols"/>
                <a:cs typeface="Noto Sans Symbols"/>
                <a:sym typeface="Noto Sans Symbols"/>
              </a:rPr>
              <a:t>✔</a:t>
            </a:r>
            <a:r>
              <a:rPr lang="pt-BR" sz="1000" strike="sngStrike">
                <a:solidFill>
                  <a:srgbClr val="00B0F0"/>
                </a:solidFill>
                <a:latin typeface="Calibri"/>
                <a:ea typeface="Calibri"/>
                <a:cs typeface="Calibri"/>
                <a:sym typeface="Calibri"/>
              </a:rPr>
              <a:t> </a:t>
            </a:r>
            <a:r>
              <a:rPr b="1" lang="pt-BR" sz="1000">
                <a:solidFill>
                  <a:srgbClr val="FF0000"/>
                </a:solidFill>
                <a:latin typeface="Calibri"/>
                <a:ea typeface="Calibri"/>
                <a:cs typeface="Calibri"/>
                <a:sym typeface="Calibri"/>
              </a:rPr>
              <a:t>p1A-B</a:t>
            </a:r>
            <a:endParaRPr/>
          </a:p>
          <a:p>
            <a:pPr indent="0" lvl="0" marL="0" rtl="0" algn="l">
              <a:spcBef>
                <a:spcPts val="200"/>
              </a:spcBef>
              <a:spcAft>
                <a:spcPts val="0"/>
              </a:spcAft>
              <a:buClr>
                <a:srgbClr val="FF0000"/>
              </a:buClr>
              <a:buSzPts val="1000"/>
              <a:buNone/>
            </a:pPr>
            <a:r>
              <a:rPr b="1" lang="pt-BR" sz="1000">
                <a:solidFill>
                  <a:srgbClr val="FF0000"/>
                </a:solidFill>
                <a:latin typeface="Calibri"/>
                <a:ea typeface="Calibri"/>
                <a:cs typeface="Calibri"/>
                <a:sym typeface="Calibri"/>
              </a:rPr>
              <a:t>Timeus PLoS ONE 2014 [online]✔ p5A</a:t>
            </a:r>
            <a:endParaRPr/>
          </a:p>
          <a:p>
            <a:pPr indent="0" lvl="0" marL="0" rtl="0" algn="l">
              <a:spcBef>
                <a:spcPts val="200"/>
              </a:spcBef>
              <a:spcAft>
                <a:spcPts val="0"/>
              </a:spcAft>
              <a:buClr>
                <a:srgbClr val="FF0000"/>
              </a:buClr>
              <a:buSzPts val="1000"/>
              <a:buNone/>
            </a:pPr>
            <a:r>
              <a:rPr b="1" lang="pt-BR" sz="1000">
                <a:solidFill>
                  <a:srgbClr val="FF0000"/>
                </a:solidFill>
                <a:latin typeface="Calibri"/>
                <a:ea typeface="Calibri"/>
                <a:cs typeface="Calibri"/>
                <a:sym typeface="Calibri"/>
              </a:rPr>
              <a:t>***Urbano-Ispizua 2017 pe78A-B, pe79A-C***√</a:t>
            </a:r>
            <a:endParaRPr/>
          </a:p>
          <a:p>
            <a:pPr indent="0" lvl="0" marL="0" rtl="0" algn="l">
              <a:spcBef>
                <a:spcPts val="200"/>
              </a:spcBef>
              <a:spcAft>
                <a:spcPts val="0"/>
              </a:spcAft>
              <a:buClr>
                <a:srgbClr val="FF0000"/>
              </a:buClr>
              <a:buSzPts val="1000"/>
              <a:buNone/>
            </a:pPr>
            <a:r>
              <a:rPr b="1" lang="pt-BR" sz="1000">
                <a:solidFill>
                  <a:srgbClr val="FF0000"/>
                </a:solidFill>
                <a:latin typeface="Calibri"/>
                <a:ea typeface="Calibri"/>
                <a:cs typeface="Calibri"/>
                <a:sym typeface="Calibri"/>
              </a:rPr>
              <a:t>***Sreedharanunni  2015 p2A-B, p3A***√</a:t>
            </a:r>
            <a:endParaRPr/>
          </a:p>
          <a:p>
            <a:pPr indent="0" lvl="0" marL="0" rtl="0" algn="l">
              <a:spcBef>
                <a:spcPts val="200"/>
              </a:spcBef>
              <a:spcAft>
                <a:spcPts val="0"/>
              </a:spcAft>
              <a:buClr>
                <a:srgbClr val="FF0000"/>
              </a:buClr>
              <a:buSzPts val="1000"/>
              <a:buNone/>
            </a:pPr>
            <a:r>
              <a:rPr b="1" lang="pt-BR" sz="1000">
                <a:solidFill>
                  <a:srgbClr val="FF0000"/>
                </a:solidFill>
                <a:latin typeface="Calibri"/>
                <a:ea typeface="Calibri"/>
                <a:cs typeface="Calibri"/>
                <a:sym typeface="Calibri"/>
              </a:rPr>
              <a:t>***Narita 2016 p2A***√</a:t>
            </a:r>
            <a:endParaRPr/>
          </a:p>
          <a:p>
            <a:pPr indent="0" lvl="0" marL="0" rtl="0" algn="l">
              <a:spcBef>
                <a:spcPts val="200"/>
              </a:spcBef>
              <a:spcAft>
                <a:spcPts val="0"/>
              </a:spcAft>
              <a:buClr>
                <a:srgbClr val="FF0000"/>
              </a:buClr>
              <a:buSzPts val="1000"/>
              <a:buNone/>
            </a:pPr>
            <a:r>
              <a:rPr b="1" lang="pt-BR" sz="1000">
                <a:solidFill>
                  <a:srgbClr val="FF0000"/>
                </a:solidFill>
                <a:latin typeface="Calibri"/>
                <a:ea typeface="Calibri"/>
                <a:cs typeface="Calibri"/>
                <a:sym typeface="Calibri"/>
              </a:rPr>
              <a:t>***Pfeffault de Latour 2016 p94A***√</a:t>
            </a:r>
            <a:endParaRPr/>
          </a:p>
          <a:p>
            <a:pPr indent="0" lvl="0" marL="0" rtl="0" algn="l">
              <a:spcBef>
                <a:spcPts val="200"/>
              </a:spcBef>
              <a:spcAft>
                <a:spcPts val="0"/>
              </a:spcAft>
              <a:buClr>
                <a:srgbClr val="000000"/>
              </a:buClr>
              <a:buSzPts val="1000"/>
              <a:buNone/>
            </a:pPr>
            <a:r>
              <a:rPr b="1" lang="pt-BR" sz="1000">
                <a:solidFill>
                  <a:srgbClr val="000000"/>
                </a:solidFill>
                <a:latin typeface="Calibri"/>
                <a:ea typeface="Calibri"/>
                <a:cs typeface="Calibri"/>
                <a:sym typeface="Calibri"/>
              </a:rPr>
              <a:t>Observações</a:t>
            </a:r>
            <a:r>
              <a:rPr lang="pt-BR" sz="1000">
                <a:solidFill>
                  <a:srgbClr val="000000"/>
                </a:solidFill>
                <a:latin typeface="Calibri"/>
                <a:ea typeface="Calibri"/>
                <a:cs typeface="Calibri"/>
                <a:sym typeface="Calibri"/>
              </a:rPr>
              <a:t>:</a:t>
            </a:r>
            <a:endParaRPr/>
          </a:p>
          <a:p>
            <a:pPr indent="0" lvl="0" marL="0" rtl="0" algn="l">
              <a:spcBef>
                <a:spcPts val="200"/>
              </a:spcBef>
              <a:spcAft>
                <a:spcPts val="0"/>
              </a:spcAft>
              <a:buClr>
                <a:srgbClr val="000000"/>
              </a:buClr>
              <a:buSzPts val="1000"/>
              <a:buNone/>
            </a:pPr>
            <a:r>
              <a:rPr lang="pt-BR" sz="1000">
                <a:solidFill>
                  <a:srgbClr val="000000"/>
                </a:solidFill>
                <a:latin typeface="Calibri"/>
                <a:ea typeface="Calibri"/>
                <a:cs typeface="Calibri"/>
                <a:sym typeface="Calibri"/>
              </a:rPr>
              <a:t>Da mesma forma que os pacientes adultos, as crianças com HPN frequentemente apresentam complicações de hemólise crônica, trombose recorrente, falência medular, infecções graves, dor abdominal, fadiga crônica e redução da qualidade de vida associada à saúde, com redução de sobrevida.  </a:t>
            </a:r>
            <a:endParaRPr/>
          </a:p>
          <a:p>
            <a:pPr indent="0" lvl="0" marL="0" rtl="0" algn="l">
              <a:spcBef>
                <a:spcPts val="200"/>
              </a:spcBef>
              <a:spcAft>
                <a:spcPts val="0"/>
              </a:spcAft>
              <a:buClr>
                <a:schemeClr val="dk1"/>
              </a:buClr>
              <a:buSzPts val="1000"/>
              <a:buNone/>
            </a:pPr>
            <a:r>
              <a:t/>
            </a:r>
            <a:endParaRPr sz="1000"/>
          </a:p>
          <a:p>
            <a:pPr indent="0" lvl="0" marL="0" rtl="0" algn="l">
              <a:spcBef>
                <a:spcPts val="200"/>
              </a:spcBef>
              <a:spcAft>
                <a:spcPts val="0"/>
              </a:spcAft>
              <a:buClr>
                <a:srgbClr val="000000"/>
              </a:buClr>
              <a:buSzPts val="1000"/>
              <a:buNone/>
            </a:pPr>
            <a:r>
              <a:rPr b="1" lang="pt-BR" sz="1000">
                <a:solidFill>
                  <a:srgbClr val="000000"/>
                </a:solidFill>
                <a:latin typeface="Calibri"/>
                <a:ea typeface="Calibri"/>
                <a:cs typeface="Calibri"/>
                <a:sym typeface="Calibri"/>
              </a:rPr>
              <a:t>Referência:</a:t>
            </a:r>
            <a:endParaRPr/>
          </a:p>
          <a:p>
            <a:pPr indent="0" lvl="0" marL="0" rtl="0" algn="l">
              <a:spcBef>
                <a:spcPts val="200"/>
              </a:spcBef>
              <a:spcAft>
                <a:spcPts val="0"/>
              </a:spcAft>
              <a:buClr>
                <a:srgbClr val="000000"/>
              </a:buClr>
              <a:buSzPts val="1000"/>
              <a:buNone/>
            </a:pPr>
            <a:r>
              <a:rPr lang="pt-BR" sz="1000">
                <a:solidFill>
                  <a:srgbClr val="000000"/>
                </a:solidFill>
                <a:latin typeface="Calibri"/>
                <a:ea typeface="Calibri"/>
                <a:cs typeface="Calibri"/>
                <a:sym typeface="Calibri"/>
              </a:rPr>
              <a:t>Reiss UM, et al. </a:t>
            </a:r>
            <a:r>
              <a:rPr i="1" lang="pt-BR" sz="1000">
                <a:solidFill>
                  <a:srgbClr val="000000"/>
                </a:solidFill>
                <a:latin typeface="Calibri"/>
                <a:ea typeface="Calibri"/>
                <a:cs typeface="Calibri"/>
                <a:sym typeface="Calibri"/>
              </a:rPr>
              <a:t>Pediatr Blood Cancer </a:t>
            </a:r>
            <a:r>
              <a:rPr lang="pt-BR" sz="1000">
                <a:solidFill>
                  <a:srgbClr val="000000"/>
                </a:solidFill>
                <a:latin typeface="Calibri"/>
                <a:ea typeface="Calibri"/>
                <a:cs typeface="Calibri"/>
                <a:sym typeface="Calibri"/>
              </a:rPr>
              <a:t>2014:61;1544–50.</a:t>
            </a:r>
            <a:endParaRPr/>
          </a:p>
          <a:p>
            <a:pPr indent="0" lvl="0" marL="0" rtl="0" algn="l">
              <a:spcBef>
                <a:spcPts val="200"/>
              </a:spcBef>
              <a:spcAft>
                <a:spcPts val="0"/>
              </a:spcAft>
              <a:buClr>
                <a:schemeClr val="dk1"/>
              </a:buClr>
              <a:buSzPts val="1000"/>
              <a:buNone/>
            </a:pPr>
            <a:r>
              <a:t/>
            </a:r>
            <a:endParaRPr sz="1000"/>
          </a:p>
          <a:p>
            <a:pPr indent="0" lvl="0" marL="0" rtl="0" algn="l">
              <a:spcBef>
                <a:spcPts val="200"/>
              </a:spcBef>
              <a:spcAft>
                <a:spcPts val="0"/>
              </a:spcAft>
              <a:buClr>
                <a:schemeClr val="dk1"/>
              </a:buClr>
              <a:buSzPts val="1000"/>
              <a:buNone/>
            </a:pPr>
            <a:r>
              <a:t/>
            </a:r>
            <a:endParaRPr/>
          </a:p>
        </p:txBody>
      </p:sp>
      <p:sp>
        <p:nvSpPr>
          <p:cNvPr id="16594" name="Google Shape;16594;p27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8" name="Shape 1468"/>
        <p:cNvGrpSpPr/>
        <p:nvPr/>
      </p:nvGrpSpPr>
      <p:grpSpPr>
        <a:xfrm>
          <a:off x="0" y="0"/>
          <a:ext cx="0" cy="0"/>
          <a:chOff x="0" y="0"/>
          <a:chExt cx="0" cy="0"/>
        </a:xfrm>
      </p:grpSpPr>
      <p:sp>
        <p:nvSpPr>
          <p:cNvPr id="1469" name="Google Shape;1469;p2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70" name="Google Shape;1470;p2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471" name="Google Shape;1471;p2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17" name="Shape 16617"/>
        <p:cNvGrpSpPr/>
        <p:nvPr/>
      </p:nvGrpSpPr>
      <p:grpSpPr>
        <a:xfrm>
          <a:off x="0" y="0"/>
          <a:ext cx="0" cy="0"/>
          <a:chOff x="0" y="0"/>
          <a:chExt cx="0" cy="0"/>
        </a:xfrm>
      </p:grpSpPr>
      <p:sp>
        <p:nvSpPr>
          <p:cNvPr id="16618" name="Google Shape;16618;p28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619" name="Google Shape;16619;p28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B0F0"/>
              </a:buClr>
              <a:buSzPts val="1000"/>
              <a:buNone/>
            </a:pPr>
            <a:r>
              <a:rPr lang="pt-BR" sz="1000">
                <a:solidFill>
                  <a:srgbClr val="00B0F0"/>
                </a:solidFill>
                <a:latin typeface="Calibri"/>
                <a:ea typeface="Calibri"/>
                <a:cs typeface="Calibri"/>
                <a:sym typeface="Calibri"/>
              </a:rPr>
              <a:t>Urbano-Ispizua Blood 2011 Abstract 2102 </a:t>
            </a:r>
            <a:r>
              <a:rPr lang="pt-BR" sz="1000" strike="sngStrike">
                <a:solidFill>
                  <a:srgbClr val="00B0F0"/>
                </a:solidFill>
                <a:latin typeface="Calibri"/>
                <a:ea typeface="Calibri"/>
                <a:cs typeface="Calibri"/>
                <a:sym typeface="Calibri"/>
              </a:rPr>
              <a:t>[online]</a:t>
            </a:r>
            <a:r>
              <a:rPr lang="pt-BR" sz="1000" strike="sngStrike">
                <a:solidFill>
                  <a:srgbClr val="00B0F0"/>
                </a:solidFill>
                <a:latin typeface="Noto Sans Symbols"/>
                <a:ea typeface="Noto Sans Symbols"/>
                <a:cs typeface="Noto Sans Symbols"/>
                <a:sym typeface="Noto Sans Symbols"/>
              </a:rPr>
              <a:t>✔</a:t>
            </a:r>
            <a:r>
              <a:rPr lang="pt-BR" sz="1000" strike="sngStrike">
                <a:solidFill>
                  <a:srgbClr val="00B0F0"/>
                </a:solidFill>
                <a:latin typeface="Calibri"/>
                <a:ea typeface="Calibri"/>
                <a:cs typeface="Calibri"/>
                <a:sym typeface="Calibri"/>
              </a:rPr>
              <a:t> </a:t>
            </a:r>
            <a:r>
              <a:rPr b="1" lang="pt-BR" sz="1000">
                <a:solidFill>
                  <a:srgbClr val="FF0000"/>
                </a:solidFill>
                <a:latin typeface="Calibri"/>
                <a:ea typeface="Calibri"/>
                <a:cs typeface="Calibri"/>
                <a:sym typeface="Calibri"/>
              </a:rPr>
              <a:t>p1A-B</a:t>
            </a:r>
            <a:endParaRPr/>
          </a:p>
          <a:p>
            <a:pPr indent="0" lvl="0" marL="0" rtl="0" algn="l">
              <a:spcBef>
                <a:spcPts val="200"/>
              </a:spcBef>
              <a:spcAft>
                <a:spcPts val="0"/>
              </a:spcAft>
              <a:buClr>
                <a:srgbClr val="FF0000"/>
              </a:buClr>
              <a:buSzPts val="1000"/>
              <a:buNone/>
            </a:pPr>
            <a:r>
              <a:rPr b="1" lang="pt-BR" sz="1000">
                <a:solidFill>
                  <a:srgbClr val="FF0000"/>
                </a:solidFill>
                <a:latin typeface="Calibri"/>
                <a:ea typeface="Calibri"/>
                <a:cs typeface="Calibri"/>
                <a:sym typeface="Calibri"/>
              </a:rPr>
              <a:t>Timeus PLoS ONE 2014 [online]✔ p5A</a:t>
            </a:r>
            <a:endParaRPr/>
          </a:p>
          <a:p>
            <a:pPr indent="0" lvl="0" marL="0" rtl="0" algn="l">
              <a:spcBef>
                <a:spcPts val="200"/>
              </a:spcBef>
              <a:spcAft>
                <a:spcPts val="0"/>
              </a:spcAft>
              <a:buClr>
                <a:srgbClr val="FF0000"/>
              </a:buClr>
              <a:buSzPts val="1000"/>
              <a:buNone/>
            </a:pPr>
            <a:r>
              <a:rPr b="1" lang="pt-BR" sz="1000">
                <a:solidFill>
                  <a:srgbClr val="FF0000"/>
                </a:solidFill>
                <a:latin typeface="Calibri"/>
                <a:ea typeface="Calibri"/>
                <a:cs typeface="Calibri"/>
                <a:sym typeface="Calibri"/>
              </a:rPr>
              <a:t>***Urbano-Ispizua 2017 pe78A-B, pe79A-C***√</a:t>
            </a:r>
            <a:endParaRPr/>
          </a:p>
          <a:p>
            <a:pPr indent="0" lvl="0" marL="0" rtl="0" algn="l">
              <a:spcBef>
                <a:spcPts val="200"/>
              </a:spcBef>
              <a:spcAft>
                <a:spcPts val="0"/>
              </a:spcAft>
              <a:buClr>
                <a:srgbClr val="FF0000"/>
              </a:buClr>
              <a:buSzPts val="1000"/>
              <a:buNone/>
            </a:pPr>
            <a:r>
              <a:rPr b="1" lang="pt-BR" sz="1000">
                <a:solidFill>
                  <a:srgbClr val="FF0000"/>
                </a:solidFill>
                <a:latin typeface="Calibri"/>
                <a:ea typeface="Calibri"/>
                <a:cs typeface="Calibri"/>
                <a:sym typeface="Calibri"/>
              </a:rPr>
              <a:t>***Sreedharanunni  2015 p2A-B, p3A***√</a:t>
            </a:r>
            <a:endParaRPr/>
          </a:p>
          <a:p>
            <a:pPr indent="0" lvl="0" marL="0" rtl="0" algn="l">
              <a:spcBef>
                <a:spcPts val="200"/>
              </a:spcBef>
              <a:spcAft>
                <a:spcPts val="0"/>
              </a:spcAft>
              <a:buClr>
                <a:srgbClr val="FF0000"/>
              </a:buClr>
              <a:buSzPts val="1000"/>
              <a:buNone/>
            </a:pPr>
            <a:r>
              <a:rPr b="1" lang="pt-BR" sz="1000">
                <a:solidFill>
                  <a:srgbClr val="FF0000"/>
                </a:solidFill>
                <a:latin typeface="Calibri"/>
                <a:ea typeface="Calibri"/>
                <a:cs typeface="Calibri"/>
                <a:sym typeface="Calibri"/>
              </a:rPr>
              <a:t>***Narita 2016 p2A***√</a:t>
            </a:r>
            <a:endParaRPr/>
          </a:p>
          <a:p>
            <a:pPr indent="0" lvl="0" marL="0" rtl="0" algn="l">
              <a:spcBef>
                <a:spcPts val="200"/>
              </a:spcBef>
              <a:spcAft>
                <a:spcPts val="0"/>
              </a:spcAft>
              <a:buClr>
                <a:srgbClr val="FF0000"/>
              </a:buClr>
              <a:buSzPts val="1000"/>
              <a:buNone/>
            </a:pPr>
            <a:r>
              <a:rPr b="1" lang="pt-BR" sz="1000">
                <a:solidFill>
                  <a:srgbClr val="FF0000"/>
                </a:solidFill>
                <a:latin typeface="Calibri"/>
                <a:ea typeface="Calibri"/>
                <a:cs typeface="Calibri"/>
                <a:sym typeface="Calibri"/>
              </a:rPr>
              <a:t>***Pfeffault de Latour 2016 p94A***√</a:t>
            </a:r>
            <a:endParaRPr/>
          </a:p>
          <a:p>
            <a:pPr indent="0" lvl="0" marL="0" rtl="0" algn="l">
              <a:spcBef>
                <a:spcPts val="200"/>
              </a:spcBef>
              <a:spcAft>
                <a:spcPts val="0"/>
              </a:spcAft>
              <a:buClr>
                <a:srgbClr val="000000"/>
              </a:buClr>
              <a:buSzPts val="1000"/>
              <a:buNone/>
            </a:pPr>
            <a:r>
              <a:rPr b="1" lang="pt-BR" sz="1000">
                <a:solidFill>
                  <a:srgbClr val="000000"/>
                </a:solidFill>
                <a:latin typeface="Calibri"/>
                <a:ea typeface="Calibri"/>
                <a:cs typeface="Calibri"/>
                <a:sym typeface="Calibri"/>
              </a:rPr>
              <a:t>Observações</a:t>
            </a:r>
            <a:r>
              <a:rPr lang="pt-BR" sz="1000">
                <a:solidFill>
                  <a:srgbClr val="000000"/>
                </a:solidFill>
                <a:latin typeface="Calibri"/>
                <a:ea typeface="Calibri"/>
                <a:cs typeface="Calibri"/>
                <a:sym typeface="Calibri"/>
              </a:rPr>
              <a:t>:</a:t>
            </a:r>
            <a:endParaRPr/>
          </a:p>
          <a:p>
            <a:pPr indent="0" lvl="0" marL="0" rtl="0" algn="l">
              <a:spcBef>
                <a:spcPts val="200"/>
              </a:spcBef>
              <a:spcAft>
                <a:spcPts val="0"/>
              </a:spcAft>
              <a:buClr>
                <a:srgbClr val="000000"/>
              </a:buClr>
              <a:buSzPts val="1000"/>
              <a:buNone/>
            </a:pPr>
            <a:r>
              <a:rPr lang="pt-BR" sz="1000">
                <a:solidFill>
                  <a:srgbClr val="000000"/>
                </a:solidFill>
                <a:latin typeface="Calibri"/>
                <a:ea typeface="Calibri"/>
                <a:cs typeface="Calibri"/>
                <a:sym typeface="Calibri"/>
              </a:rPr>
              <a:t>Da mesma forma que os pacientes adultos, as crianças com HPN frequentemente apresentam complicações de hemólise crônica, trombose recorrente, falência medular, infecções graves, dor abdominal, fadiga crônica e redução da qualidade de vida associada à saúde, com redução de sobrevida.  </a:t>
            </a:r>
            <a:endParaRPr/>
          </a:p>
          <a:p>
            <a:pPr indent="0" lvl="0" marL="0" rtl="0" algn="l">
              <a:spcBef>
                <a:spcPts val="200"/>
              </a:spcBef>
              <a:spcAft>
                <a:spcPts val="0"/>
              </a:spcAft>
              <a:buClr>
                <a:schemeClr val="dk1"/>
              </a:buClr>
              <a:buSzPts val="1000"/>
              <a:buNone/>
            </a:pPr>
            <a:r>
              <a:t/>
            </a:r>
            <a:endParaRPr sz="1000"/>
          </a:p>
          <a:p>
            <a:pPr indent="0" lvl="0" marL="0" rtl="0" algn="l">
              <a:spcBef>
                <a:spcPts val="200"/>
              </a:spcBef>
              <a:spcAft>
                <a:spcPts val="0"/>
              </a:spcAft>
              <a:buClr>
                <a:srgbClr val="000000"/>
              </a:buClr>
              <a:buSzPts val="1000"/>
              <a:buNone/>
            </a:pPr>
            <a:r>
              <a:rPr b="1" lang="pt-BR" sz="1000">
                <a:solidFill>
                  <a:srgbClr val="000000"/>
                </a:solidFill>
                <a:latin typeface="Calibri"/>
                <a:ea typeface="Calibri"/>
                <a:cs typeface="Calibri"/>
                <a:sym typeface="Calibri"/>
              </a:rPr>
              <a:t>Referência:</a:t>
            </a:r>
            <a:endParaRPr/>
          </a:p>
          <a:p>
            <a:pPr indent="0" lvl="0" marL="0" rtl="0" algn="l">
              <a:spcBef>
                <a:spcPts val="200"/>
              </a:spcBef>
              <a:spcAft>
                <a:spcPts val="0"/>
              </a:spcAft>
              <a:buClr>
                <a:srgbClr val="000000"/>
              </a:buClr>
              <a:buSzPts val="1000"/>
              <a:buNone/>
            </a:pPr>
            <a:r>
              <a:rPr lang="pt-BR" sz="1000">
                <a:solidFill>
                  <a:srgbClr val="000000"/>
                </a:solidFill>
                <a:latin typeface="Calibri"/>
                <a:ea typeface="Calibri"/>
                <a:cs typeface="Calibri"/>
                <a:sym typeface="Calibri"/>
              </a:rPr>
              <a:t>Reiss UM, et al. </a:t>
            </a:r>
            <a:r>
              <a:rPr i="1" lang="pt-BR" sz="1000">
                <a:solidFill>
                  <a:srgbClr val="000000"/>
                </a:solidFill>
                <a:latin typeface="Calibri"/>
                <a:ea typeface="Calibri"/>
                <a:cs typeface="Calibri"/>
                <a:sym typeface="Calibri"/>
              </a:rPr>
              <a:t>Pediatr Blood Cancer </a:t>
            </a:r>
            <a:r>
              <a:rPr lang="pt-BR" sz="1000">
                <a:solidFill>
                  <a:srgbClr val="000000"/>
                </a:solidFill>
                <a:latin typeface="Calibri"/>
                <a:ea typeface="Calibri"/>
                <a:cs typeface="Calibri"/>
                <a:sym typeface="Calibri"/>
              </a:rPr>
              <a:t>2014:61;1544–50.</a:t>
            </a:r>
            <a:endParaRPr/>
          </a:p>
          <a:p>
            <a:pPr indent="0" lvl="0" marL="0" rtl="0" algn="l">
              <a:spcBef>
                <a:spcPts val="200"/>
              </a:spcBef>
              <a:spcAft>
                <a:spcPts val="0"/>
              </a:spcAft>
              <a:buClr>
                <a:schemeClr val="dk1"/>
              </a:buClr>
              <a:buSzPts val="1000"/>
              <a:buNone/>
            </a:pPr>
            <a:r>
              <a:t/>
            </a:r>
            <a:endParaRPr sz="1000"/>
          </a:p>
          <a:p>
            <a:pPr indent="0" lvl="0" marL="0" rtl="0" algn="l">
              <a:spcBef>
                <a:spcPts val="200"/>
              </a:spcBef>
              <a:spcAft>
                <a:spcPts val="0"/>
              </a:spcAft>
              <a:buClr>
                <a:schemeClr val="dk1"/>
              </a:buClr>
              <a:buSzPts val="1000"/>
              <a:buNone/>
            </a:pPr>
            <a:r>
              <a:t/>
            </a:r>
            <a:endParaRPr/>
          </a:p>
        </p:txBody>
      </p:sp>
      <p:sp>
        <p:nvSpPr>
          <p:cNvPr id="16620" name="Google Shape;16620;p28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38" name="Shape 16638"/>
        <p:cNvGrpSpPr/>
        <p:nvPr/>
      </p:nvGrpSpPr>
      <p:grpSpPr>
        <a:xfrm>
          <a:off x="0" y="0"/>
          <a:ext cx="0" cy="0"/>
          <a:chOff x="0" y="0"/>
          <a:chExt cx="0" cy="0"/>
        </a:xfrm>
      </p:grpSpPr>
      <p:sp>
        <p:nvSpPr>
          <p:cNvPr id="16639" name="Google Shape;16639;p28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640" name="Google Shape;16640;p28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a:t>A perda de ferro na urina pela hemossiderinúria é uma característica peculiar da HPN. Isso significa que os pacientes podem, às vezes, receber grande número de transfusões sem sofrer sobrecarga de ferro. Uma das consequências do eculizumabe na HPN é que esse mecanismo protetor é perdido pela falta de hemólise intravascular. Mesmo que os pacientes não precisem de transfusão, podem apresentar nível significativo de hemólise extravascular e leve anemia, resultando em acúmulo de ferro. Por conseguinte, é muito importante monitorizar regularmente os níveis de ferritina dos pacientes durante o tratamento com eculizumabe. Se os pacientes ficarem sobrecarregados com ferro, a terapia de quelação de ferro pode se tornar necessária.</a:t>
            </a:r>
            <a:endParaRPr/>
          </a:p>
          <a:p>
            <a:pPr indent="0" lvl="0" marL="0" rtl="0" algn="l">
              <a:spcBef>
                <a:spcPts val="200"/>
              </a:spcBef>
              <a:spcAft>
                <a:spcPts val="0"/>
              </a:spcAft>
              <a:buClr>
                <a:schemeClr val="dk1"/>
              </a:buClr>
              <a:buSzPts val="1000"/>
              <a:buNone/>
            </a:pPr>
            <a:r>
              <a:t/>
            </a:r>
            <a:endParaRPr/>
          </a:p>
        </p:txBody>
      </p:sp>
      <p:sp>
        <p:nvSpPr>
          <p:cNvPr id="16641" name="Google Shape;16641;p28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7" name="Shape 1497"/>
        <p:cNvGrpSpPr/>
        <p:nvPr/>
      </p:nvGrpSpPr>
      <p:grpSpPr>
        <a:xfrm>
          <a:off x="0" y="0"/>
          <a:ext cx="0" cy="0"/>
          <a:chOff x="0" y="0"/>
          <a:chExt cx="0" cy="0"/>
        </a:xfrm>
      </p:grpSpPr>
      <p:sp>
        <p:nvSpPr>
          <p:cNvPr id="1498" name="Google Shape;1498;p2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99" name="Google Shape;1499;p2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500" name="Google Shape;1500;p2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 name="Shape 115"/>
        <p:cNvGrpSpPr/>
        <p:nvPr/>
      </p:nvGrpSpPr>
      <p:grpSpPr>
        <a:xfrm>
          <a:off x="0" y="0"/>
          <a:ext cx="0" cy="0"/>
          <a:chOff x="0" y="0"/>
          <a:chExt cx="0" cy="0"/>
        </a:xfrm>
      </p:grpSpPr>
      <p:sp>
        <p:nvSpPr>
          <p:cNvPr id="116" name="Google Shape;116;p3: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17" name="Google Shape;117;p3: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0" name="Shape 1520"/>
        <p:cNvGrpSpPr/>
        <p:nvPr/>
      </p:nvGrpSpPr>
      <p:grpSpPr>
        <a:xfrm>
          <a:off x="0" y="0"/>
          <a:ext cx="0" cy="0"/>
          <a:chOff x="0" y="0"/>
          <a:chExt cx="0" cy="0"/>
        </a:xfrm>
      </p:grpSpPr>
      <p:sp>
        <p:nvSpPr>
          <p:cNvPr id="1521" name="Google Shape;1521;p3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22" name="Google Shape;1522;p3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523" name="Google Shape;1523;p3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9" name="Shape 1569"/>
        <p:cNvGrpSpPr/>
        <p:nvPr/>
      </p:nvGrpSpPr>
      <p:grpSpPr>
        <a:xfrm>
          <a:off x="0" y="0"/>
          <a:ext cx="0" cy="0"/>
          <a:chOff x="0" y="0"/>
          <a:chExt cx="0" cy="0"/>
        </a:xfrm>
      </p:grpSpPr>
      <p:sp>
        <p:nvSpPr>
          <p:cNvPr id="1570" name="Google Shape;1570;p3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571" name="Google Shape;1571;p3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572" name="Google Shape;1572;p3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2" name="Shape 1582"/>
        <p:cNvGrpSpPr/>
        <p:nvPr/>
      </p:nvGrpSpPr>
      <p:grpSpPr>
        <a:xfrm>
          <a:off x="0" y="0"/>
          <a:ext cx="0" cy="0"/>
          <a:chOff x="0" y="0"/>
          <a:chExt cx="0" cy="0"/>
        </a:xfrm>
      </p:grpSpPr>
      <p:sp>
        <p:nvSpPr>
          <p:cNvPr id="1583" name="Google Shape;1583;p32: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584" name="Google Shape;1584;p32: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8" name="Shape 1598"/>
        <p:cNvGrpSpPr/>
        <p:nvPr/>
      </p:nvGrpSpPr>
      <p:grpSpPr>
        <a:xfrm>
          <a:off x="0" y="0"/>
          <a:ext cx="0" cy="0"/>
          <a:chOff x="0" y="0"/>
          <a:chExt cx="0" cy="0"/>
        </a:xfrm>
      </p:grpSpPr>
      <p:sp>
        <p:nvSpPr>
          <p:cNvPr id="1599" name="Google Shape;1599;p3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00" name="Google Shape;1600;p3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174697" lvl="0" marL="174697" rtl="0" algn="l">
              <a:spcBef>
                <a:spcPts val="0"/>
              </a:spcBef>
              <a:spcAft>
                <a:spcPts val="0"/>
              </a:spcAft>
              <a:buClr>
                <a:schemeClr val="dk1"/>
              </a:buClr>
              <a:buSzPts val="1000"/>
              <a:buFont typeface="Arial"/>
              <a:buChar char="•"/>
            </a:pPr>
            <a:r>
              <a:rPr lang="pt-BR" sz="1000"/>
              <a:t>Os sinais e sintomas da HPN têm impacto significativo na morbidades e mortalidade.</a:t>
            </a:r>
            <a:r>
              <a:rPr baseline="30000" lang="pt-BR" sz="1000"/>
              <a:t>1,2</a:t>
            </a:r>
            <a:endParaRPr/>
          </a:p>
          <a:p>
            <a:pPr indent="-174697" lvl="0" marL="174697" rtl="0" algn="l">
              <a:spcBef>
                <a:spcPts val="200"/>
              </a:spcBef>
              <a:spcAft>
                <a:spcPts val="0"/>
              </a:spcAft>
              <a:buClr>
                <a:schemeClr val="dk1"/>
              </a:buClr>
              <a:buSzPts val="1000"/>
              <a:buFont typeface="Arial"/>
              <a:buChar char="•"/>
            </a:pPr>
            <a:r>
              <a:rPr lang="pt-BR" sz="1000"/>
              <a:t>Fadiga e anemia são observadas em mais de 80% dos pacientes com HPN, seguidos por disfagia e hemoglobinúria, presentes em mais de 60% dos pacientes.</a:t>
            </a:r>
            <a:r>
              <a:rPr baseline="30000" lang="pt-BR" sz="1000"/>
              <a:t>3,4</a:t>
            </a:r>
            <a:r>
              <a:rPr lang="pt-BR" sz="1000"/>
              <a:t> </a:t>
            </a:r>
            <a:endParaRPr/>
          </a:p>
          <a:p>
            <a:pPr indent="-174697" lvl="0" marL="174697" rtl="0" algn="l">
              <a:spcBef>
                <a:spcPts val="200"/>
              </a:spcBef>
              <a:spcAft>
                <a:spcPts val="0"/>
              </a:spcAft>
              <a:buClr>
                <a:schemeClr val="dk1"/>
              </a:buClr>
              <a:buSzPts val="1000"/>
              <a:buFont typeface="Arial"/>
              <a:buChar char="•"/>
            </a:pPr>
            <a:r>
              <a:rPr lang="pt-BR" sz="1000"/>
              <a:t>Dor abdominal, disfunção erétil e disfagia são menos evidentes, afetando 44%, 38% e 24% dos pacientes com HPN, respectivamente.</a:t>
            </a:r>
            <a:r>
              <a:rPr baseline="30000" lang="pt-BR" sz="1000"/>
              <a:t>3</a:t>
            </a:r>
            <a:endParaRPr/>
          </a:p>
          <a:p>
            <a:pPr indent="-174697" lvl="0" marL="174697" rtl="0" algn="l">
              <a:spcBef>
                <a:spcPts val="200"/>
              </a:spcBef>
              <a:spcAft>
                <a:spcPts val="0"/>
              </a:spcAft>
              <a:buClr>
                <a:schemeClr val="dk1"/>
              </a:buClr>
              <a:buSzPts val="1000"/>
              <a:buFont typeface="Arial"/>
              <a:buChar char="•"/>
            </a:pPr>
            <a:r>
              <a:rPr lang="pt-BR" sz="1000"/>
              <a:t>Além disso, pacientes com HPN têm alto risco de desenvolver tromboses. De fato, 40 a 67% das mortes na HPN são devidas à trombose venosa. A segunda principal causa de morte, responsável por 8 a 18% das mortes por HPN, é a insuficiência renal.</a:t>
            </a:r>
            <a:r>
              <a:rPr baseline="30000" lang="pt-BR" sz="1000"/>
              <a:t>5</a:t>
            </a:r>
            <a:endParaRPr/>
          </a:p>
          <a:p>
            <a:pPr indent="-174697" lvl="0" marL="174697" rtl="0" algn="l">
              <a:spcBef>
                <a:spcPts val="200"/>
              </a:spcBef>
              <a:spcAft>
                <a:spcPts val="0"/>
              </a:spcAft>
              <a:buClr>
                <a:schemeClr val="dk1"/>
              </a:buClr>
              <a:buSzPts val="1000"/>
              <a:buFont typeface="Arial"/>
              <a:buChar char="•"/>
            </a:pPr>
            <a:r>
              <a:rPr lang="pt-BR" sz="1000"/>
              <a:t>Por fim, 47% dos pacientes sofrem de hipertensão pulmonar</a:t>
            </a:r>
            <a:r>
              <a:rPr baseline="30000" lang="pt-BR" sz="1000"/>
              <a:t>7</a:t>
            </a:r>
            <a:endParaRPr/>
          </a:p>
          <a:p>
            <a:pPr indent="-111197" lvl="0" marL="174697" rtl="0" algn="l">
              <a:spcBef>
                <a:spcPts val="200"/>
              </a:spcBef>
              <a:spcAft>
                <a:spcPts val="0"/>
              </a:spcAft>
              <a:buClr>
                <a:schemeClr val="dk1"/>
              </a:buClr>
              <a:buSzPts val="1000"/>
              <a:buFont typeface="Arial"/>
              <a:buNone/>
            </a:pPr>
            <a:r>
              <a:t/>
            </a:r>
            <a:endParaRPr sz="1000"/>
          </a:p>
          <a:p>
            <a:pPr indent="0" lvl="0" marL="0" rtl="0" algn="l">
              <a:spcBef>
                <a:spcPts val="200"/>
              </a:spcBef>
              <a:spcAft>
                <a:spcPts val="0"/>
              </a:spcAft>
              <a:buClr>
                <a:schemeClr val="dk1"/>
              </a:buClr>
              <a:buSzPts val="1000"/>
              <a:buNone/>
            </a:pPr>
            <a:r>
              <a:rPr b="1" lang="pt-BR" sz="1000"/>
              <a:t>Referências:</a:t>
            </a:r>
            <a:endParaRPr/>
          </a:p>
          <a:p>
            <a:pPr indent="-232929" lvl="0" marL="232929" rtl="0" algn="l">
              <a:spcBef>
                <a:spcPts val="200"/>
              </a:spcBef>
              <a:spcAft>
                <a:spcPts val="0"/>
              </a:spcAft>
              <a:buClr>
                <a:schemeClr val="dk1"/>
              </a:buClr>
              <a:buSzPts val="1000"/>
              <a:buFont typeface="Arial"/>
              <a:buAutoNum type="arabicPeriod"/>
            </a:pPr>
            <a:r>
              <a:rPr lang="pt-BR"/>
              <a:t>Weitz I, et al. </a:t>
            </a:r>
            <a:r>
              <a:rPr i="1" lang="pt-BR"/>
              <a:t>Intern Med J. </a:t>
            </a:r>
            <a:r>
              <a:rPr lang="pt-BR"/>
              <a:t>2013;43(3):298-307. </a:t>
            </a:r>
            <a:endParaRPr/>
          </a:p>
          <a:p>
            <a:pPr indent="-232929" lvl="0" marL="232929" rtl="0" algn="l">
              <a:spcBef>
                <a:spcPts val="200"/>
              </a:spcBef>
              <a:spcAft>
                <a:spcPts val="0"/>
              </a:spcAft>
              <a:buClr>
                <a:schemeClr val="dk1"/>
              </a:buClr>
              <a:buSzPts val="1000"/>
              <a:buFont typeface="Arial"/>
              <a:buAutoNum type="arabicPeriod"/>
            </a:pPr>
            <a:r>
              <a:rPr lang="pt-BR"/>
              <a:t>Jang JH, et al. </a:t>
            </a:r>
            <a:r>
              <a:rPr i="1" lang="pt-BR"/>
              <a:t>J Korean Med Sci. </a:t>
            </a:r>
            <a:r>
              <a:rPr lang="pt-BR"/>
              <a:t>2016;31(2):214-221.</a:t>
            </a:r>
            <a:endParaRPr/>
          </a:p>
          <a:p>
            <a:pPr indent="-232929" lvl="0" marL="232929" rtl="0" algn="l">
              <a:spcBef>
                <a:spcPts val="200"/>
              </a:spcBef>
              <a:spcAft>
                <a:spcPts val="0"/>
              </a:spcAft>
              <a:buClr>
                <a:schemeClr val="dk1"/>
              </a:buClr>
              <a:buSzPts val="1000"/>
              <a:buFont typeface="Arial"/>
              <a:buAutoNum type="arabicPeriod"/>
            </a:pPr>
            <a:r>
              <a:rPr lang="pt-BR"/>
              <a:t>Scherezenmeier H, et al. </a:t>
            </a:r>
            <a:r>
              <a:rPr i="1" lang="pt-BR"/>
              <a:t>Haematologica</a:t>
            </a:r>
            <a:r>
              <a:rPr lang="pt-BR"/>
              <a:t>. 2014;99(5):922-929 and Supplemental Information.</a:t>
            </a:r>
            <a:endParaRPr/>
          </a:p>
          <a:p>
            <a:pPr indent="-232929" lvl="0" marL="232929" rtl="0" algn="l">
              <a:spcBef>
                <a:spcPts val="200"/>
              </a:spcBef>
              <a:spcAft>
                <a:spcPts val="0"/>
              </a:spcAft>
              <a:buClr>
                <a:schemeClr val="dk1"/>
              </a:buClr>
              <a:buSzPts val="1000"/>
              <a:buFont typeface="Arial"/>
              <a:buAutoNum type="arabicPeriod"/>
            </a:pPr>
            <a:r>
              <a:rPr lang="pt-BR"/>
              <a:t>Nishimura J, et al. </a:t>
            </a:r>
            <a:r>
              <a:rPr i="1" lang="pt-BR"/>
              <a:t>Medicine (Baltimore)</a:t>
            </a:r>
            <a:r>
              <a:rPr lang="pt-BR"/>
              <a:t>. 2004;83(3):193-207. </a:t>
            </a:r>
            <a:endParaRPr b="1"/>
          </a:p>
          <a:p>
            <a:pPr indent="-232929" lvl="0" marL="232929" rtl="0" algn="l">
              <a:spcBef>
                <a:spcPts val="200"/>
              </a:spcBef>
              <a:spcAft>
                <a:spcPts val="0"/>
              </a:spcAft>
              <a:buClr>
                <a:schemeClr val="dk1"/>
              </a:buClr>
              <a:buSzPts val="1000"/>
              <a:buFont typeface="Arial"/>
              <a:buAutoNum type="arabicPeriod"/>
            </a:pPr>
            <a:r>
              <a:rPr lang="pt-BR"/>
              <a:t>Hillmen P, et al. </a:t>
            </a:r>
            <a:r>
              <a:rPr i="1" lang="pt-BR"/>
              <a:t>Br J Haematol. </a:t>
            </a:r>
            <a:r>
              <a:rPr lang="pt-BR"/>
              <a:t>2013;162(1):62-73. </a:t>
            </a:r>
            <a:endParaRPr b="1"/>
          </a:p>
          <a:p>
            <a:pPr indent="-232929" lvl="0" marL="232929" rtl="0" algn="l">
              <a:spcBef>
                <a:spcPts val="200"/>
              </a:spcBef>
              <a:spcAft>
                <a:spcPts val="0"/>
              </a:spcAft>
              <a:buClr>
                <a:schemeClr val="dk1"/>
              </a:buClr>
              <a:buSzPts val="1000"/>
              <a:buFont typeface="Arial"/>
              <a:buAutoNum type="arabicPeriod"/>
            </a:pPr>
            <a:r>
              <a:rPr lang="pt-BR"/>
              <a:t>Sharma VR. </a:t>
            </a:r>
            <a:r>
              <a:rPr i="1" lang="pt-BR"/>
              <a:t>Clin Adv Hematol Oncol. </a:t>
            </a:r>
            <a:r>
              <a:rPr lang="pt-BR"/>
              <a:t>2013;11 Suppl 13(9):2-8.</a:t>
            </a:r>
            <a:endParaRPr/>
          </a:p>
          <a:p>
            <a:pPr indent="-232929" lvl="0" marL="232929" rtl="0" algn="l">
              <a:spcBef>
                <a:spcPts val="200"/>
              </a:spcBef>
              <a:spcAft>
                <a:spcPts val="0"/>
              </a:spcAft>
              <a:buClr>
                <a:schemeClr val="dk1"/>
              </a:buClr>
              <a:buSzPts val="1000"/>
              <a:buFont typeface="Arial"/>
              <a:buAutoNum type="arabicPeriod"/>
            </a:pPr>
            <a:r>
              <a:rPr lang="pt-BR"/>
              <a:t>Hill A, Rother RP, et al. </a:t>
            </a:r>
            <a:r>
              <a:rPr i="1" lang="pt-BR"/>
              <a:t>Br J Haematol. </a:t>
            </a:r>
            <a:r>
              <a:rPr lang="pt-BR"/>
              <a:t>2010;149(3):414-425.</a:t>
            </a:r>
            <a:endParaRPr/>
          </a:p>
          <a:p>
            <a:pPr indent="0" lvl="0" marL="0" rtl="0" algn="l">
              <a:spcBef>
                <a:spcPts val="200"/>
              </a:spcBef>
              <a:spcAft>
                <a:spcPts val="0"/>
              </a:spcAft>
              <a:buClr>
                <a:schemeClr val="dk1"/>
              </a:buClr>
              <a:buSzPts val="1000"/>
              <a:buNone/>
            </a:pPr>
            <a:r>
              <a:rPr b="1" lang="pt-BR" sz="1000"/>
              <a:t> </a:t>
            </a:r>
            <a:endParaRPr/>
          </a:p>
        </p:txBody>
      </p:sp>
      <p:sp>
        <p:nvSpPr>
          <p:cNvPr id="1601" name="Google Shape;1601;p3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8" name="Shape 1658"/>
        <p:cNvGrpSpPr/>
        <p:nvPr/>
      </p:nvGrpSpPr>
      <p:grpSpPr>
        <a:xfrm>
          <a:off x="0" y="0"/>
          <a:ext cx="0" cy="0"/>
          <a:chOff x="0" y="0"/>
          <a:chExt cx="0" cy="0"/>
        </a:xfrm>
      </p:grpSpPr>
      <p:sp>
        <p:nvSpPr>
          <p:cNvPr id="1659" name="Google Shape;1659;p34: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1660" name="Google Shape;1660;p34: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4" name="Shape 1674"/>
        <p:cNvGrpSpPr/>
        <p:nvPr/>
      </p:nvGrpSpPr>
      <p:grpSpPr>
        <a:xfrm>
          <a:off x="0" y="0"/>
          <a:ext cx="0" cy="0"/>
          <a:chOff x="0" y="0"/>
          <a:chExt cx="0" cy="0"/>
        </a:xfrm>
      </p:grpSpPr>
      <p:sp>
        <p:nvSpPr>
          <p:cNvPr id="1675" name="Google Shape;1675;p3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676" name="Google Shape;1676;p3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174696" lvl="1" marL="640556" rtl="0" algn="l">
              <a:spcBef>
                <a:spcPts val="0"/>
              </a:spcBef>
              <a:spcAft>
                <a:spcPts val="0"/>
              </a:spcAft>
              <a:buClr>
                <a:schemeClr val="dk1"/>
              </a:buClr>
              <a:buSzPts val="1000"/>
              <a:buFont typeface="Arial"/>
              <a:buChar char="•"/>
            </a:pPr>
            <a:r>
              <a:rPr lang="pt-BR" sz="1000"/>
              <a:t>Na HPN, a ativação crônica descontrolada do complemento leva à hemólise intravascular, a causa subjacente das morbidades associadas à HPN, como a trombose.</a:t>
            </a:r>
            <a:r>
              <a:rPr baseline="30000" lang="pt-BR" sz="1000"/>
              <a:t>1</a:t>
            </a:r>
            <a:endParaRPr/>
          </a:p>
          <a:p>
            <a:pPr indent="-174696" lvl="1" marL="640556" rtl="0" algn="l">
              <a:spcBef>
                <a:spcPts val="200"/>
              </a:spcBef>
              <a:spcAft>
                <a:spcPts val="0"/>
              </a:spcAft>
              <a:buClr>
                <a:schemeClr val="dk1"/>
              </a:buClr>
              <a:buSzPts val="1000"/>
              <a:buFont typeface="Arial"/>
              <a:buChar char="•"/>
            </a:pPr>
            <a:r>
              <a:rPr lang="pt-BR" sz="1000"/>
              <a:t>Uma importante consequência da hemólise intravascular causada pelo complexo de ataque à membrana (MAC; c5b-9) é a liberação de hemoglobina. A hemoglobina livre tem grande afinidade com o óxido nítrico e é um potente eliminador de NO. A liberação de grandes quantidades de hemoglobina livres da hemácias HPN diminui o NO e reduz sua disponibilidade sistêmica.</a:t>
            </a:r>
            <a:r>
              <a:rPr baseline="30000" lang="pt-BR" sz="1000"/>
              <a:t>1</a:t>
            </a:r>
            <a:endParaRPr/>
          </a:p>
          <a:p>
            <a:pPr indent="-174696" lvl="1" marL="640556" rtl="0" algn="l">
              <a:spcBef>
                <a:spcPts val="200"/>
              </a:spcBef>
              <a:spcAft>
                <a:spcPts val="0"/>
              </a:spcAft>
              <a:buClr>
                <a:schemeClr val="dk1"/>
              </a:buClr>
              <a:buSzPts val="1000"/>
              <a:buFont typeface="Arial"/>
              <a:buChar char="•"/>
            </a:pPr>
            <a:r>
              <a:rPr lang="pt-BR" sz="1000"/>
              <a:t>A depleção de NO é importante, porque o NO é  um importante regulador da fisiologia vascular. Ele mantém o tônus normal da parede do vaso e limita a ativação plaquetária. Especificamente, o NO é responsável pela função plaquetária - inibindo a agregação e adesão plaquetária e interagindo com os componentes da cascata de coagulação para regular negativamente a formação de coágulo.</a:t>
            </a:r>
            <a:r>
              <a:rPr baseline="30000" lang="pt-BR" sz="1000"/>
              <a:t>1</a:t>
            </a:r>
            <a:endParaRPr/>
          </a:p>
          <a:p>
            <a:pPr indent="-174696" lvl="1" marL="640556" rtl="0" algn="l">
              <a:spcBef>
                <a:spcPts val="200"/>
              </a:spcBef>
              <a:spcAft>
                <a:spcPts val="0"/>
              </a:spcAft>
              <a:buClr>
                <a:schemeClr val="dk1"/>
              </a:buClr>
              <a:buSzPts val="1000"/>
              <a:buFont typeface="Arial"/>
              <a:buChar char="•"/>
            </a:pPr>
            <a:r>
              <a:rPr lang="pt-BR" sz="1000"/>
              <a:t>Como resultado da hemólise intravascular e da depleção do NO pela hemoglobina livre, ocorre contração da musculatura lisa, vasoconstrição, inflamação e ativação e agregação plaquetária, hipercoagulação e ativação de leucócitos, bem como ativaçãp das células endoteliais. Essas consequências são, em última análise, responsáveis ​​pela morbidade e mortalidade prematura associada à HPN, incluindo a trombose.</a:t>
            </a:r>
            <a:r>
              <a:rPr baseline="30000" lang="pt-BR" sz="1000"/>
              <a:t>1-6</a:t>
            </a:r>
            <a:endParaRPr/>
          </a:p>
          <a:p>
            <a:pPr indent="-44500" lvl="1" marL="465859" rtl="0" algn="l">
              <a:spcBef>
                <a:spcPts val="200"/>
              </a:spcBef>
              <a:spcAft>
                <a:spcPts val="0"/>
              </a:spcAft>
              <a:buClr>
                <a:schemeClr val="dk1"/>
              </a:buClr>
              <a:buSzPts val="1000"/>
              <a:buNone/>
            </a:pPr>
            <a:r>
              <a:t/>
            </a:r>
            <a:endParaRPr sz="1000"/>
          </a:p>
          <a:p>
            <a:pPr indent="-108000" lvl="1" marL="465859" rtl="0" algn="l">
              <a:spcBef>
                <a:spcPts val="200"/>
              </a:spcBef>
              <a:spcAft>
                <a:spcPts val="0"/>
              </a:spcAft>
              <a:buClr>
                <a:schemeClr val="dk1"/>
              </a:buClr>
              <a:buSzPts val="1000"/>
              <a:buChar char="•"/>
            </a:pPr>
            <a:r>
              <a:rPr b="1" lang="pt-BR" sz="1000"/>
              <a:t>Referências:</a:t>
            </a:r>
            <a:endParaRPr/>
          </a:p>
          <a:p>
            <a:pPr indent="-232929" lvl="1" marL="698788" rtl="0" algn="l">
              <a:spcBef>
                <a:spcPts val="200"/>
              </a:spcBef>
              <a:spcAft>
                <a:spcPts val="0"/>
              </a:spcAft>
              <a:buClr>
                <a:schemeClr val="dk1"/>
              </a:buClr>
              <a:buSzPts val="1000"/>
              <a:buFont typeface="Calibri"/>
              <a:buAutoNum type="arabicPeriod"/>
            </a:pPr>
            <a:r>
              <a:rPr lang="pt-BR" sz="1000"/>
              <a:t>Rother RP, et al. </a:t>
            </a:r>
            <a:r>
              <a:rPr i="1" lang="pt-BR" sz="1000"/>
              <a:t>JAMA</a:t>
            </a:r>
            <a:r>
              <a:rPr lang="pt-BR" sz="1000"/>
              <a:t>. 2005;293(13):1653-1662.</a:t>
            </a:r>
            <a:endParaRPr/>
          </a:p>
          <a:p>
            <a:pPr indent="-232929" lvl="1" marL="698788" rtl="0" algn="l">
              <a:spcBef>
                <a:spcPts val="200"/>
              </a:spcBef>
              <a:spcAft>
                <a:spcPts val="0"/>
              </a:spcAft>
              <a:buClr>
                <a:schemeClr val="dk1"/>
              </a:buClr>
              <a:buSzPts val="1000"/>
              <a:buFont typeface="Calibri"/>
              <a:buAutoNum type="arabicPeriod"/>
            </a:pPr>
            <a:r>
              <a:rPr lang="pt-BR" sz="1000"/>
              <a:t>McKeage K. </a:t>
            </a:r>
            <a:r>
              <a:rPr i="1" lang="pt-BR" sz="1000"/>
              <a:t>Drugs.</a:t>
            </a:r>
            <a:r>
              <a:rPr lang="pt-BR" sz="1000"/>
              <a:t> 2011;71(17):2327-2345.</a:t>
            </a:r>
            <a:endParaRPr/>
          </a:p>
          <a:p>
            <a:pPr indent="-232929" lvl="1" marL="698788" rtl="0" algn="l">
              <a:spcBef>
                <a:spcPts val="200"/>
              </a:spcBef>
              <a:spcAft>
                <a:spcPts val="0"/>
              </a:spcAft>
              <a:buClr>
                <a:schemeClr val="dk1"/>
              </a:buClr>
              <a:buSzPts val="1000"/>
              <a:buFont typeface="Calibri"/>
              <a:buAutoNum type="arabicPeriod"/>
            </a:pPr>
            <a:r>
              <a:rPr lang="pt-BR" sz="1000"/>
              <a:t>Hill A, et al. </a:t>
            </a:r>
            <a:r>
              <a:rPr i="1" lang="pt-BR" sz="1000"/>
              <a:t>Br J Haematol.</a:t>
            </a:r>
            <a:r>
              <a:rPr lang="pt-BR" sz="1000"/>
              <a:t> 2007;137(3):181-192.</a:t>
            </a:r>
            <a:endParaRPr/>
          </a:p>
          <a:p>
            <a:pPr indent="-232929" lvl="1" marL="698788" rtl="0" algn="l">
              <a:spcBef>
                <a:spcPts val="200"/>
              </a:spcBef>
              <a:spcAft>
                <a:spcPts val="0"/>
              </a:spcAft>
              <a:buClr>
                <a:schemeClr val="dk1"/>
              </a:buClr>
              <a:buSzPts val="1000"/>
              <a:buFont typeface="Calibri"/>
              <a:buAutoNum type="arabicPeriod"/>
            </a:pPr>
            <a:r>
              <a:rPr lang="pt-BR" sz="1000"/>
              <a:t>Weitz IC. </a:t>
            </a:r>
            <a:r>
              <a:rPr i="1" lang="pt-BR" sz="1000"/>
              <a:t>Thromb Res.</a:t>
            </a:r>
            <a:r>
              <a:rPr lang="pt-BR" sz="1000"/>
              <a:t> 2010;125(suppl 2):S106-S107.</a:t>
            </a:r>
            <a:endParaRPr/>
          </a:p>
          <a:p>
            <a:pPr indent="-232929" lvl="1" marL="698788" rtl="0" algn="l">
              <a:spcBef>
                <a:spcPts val="200"/>
              </a:spcBef>
              <a:spcAft>
                <a:spcPts val="0"/>
              </a:spcAft>
              <a:buClr>
                <a:schemeClr val="dk1"/>
              </a:buClr>
              <a:buSzPts val="1000"/>
              <a:buFont typeface="Calibri"/>
              <a:buAutoNum type="arabicPeriod"/>
            </a:pPr>
            <a:r>
              <a:rPr lang="pt-BR" sz="1000"/>
              <a:t>Helley D, et al. </a:t>
            </a:r>
            <a:r>
              <a:rPr i="1" lang="pt-BR" sz="1000"/>
              <a:t>Haematologica.</a:t>
            </a:r>
            <a:r>
              <a:rPr lang="pt-BR" sz="1000"/>
              <a:t> 2010;95(4):574-581. </a:t>
            </a:r>
            <a:endParaRPr/>
          </a:p>
          <a:p>
            <a:pPr indent="-232929" lvl="1" marL="698788" rtl="0" algn="l">
              <a:spcBef>
                <a:spcPts val="200"/>
              </a:spcBef>
              <a:spcAft>
                <a:spcPts val="0"/>
              </a:spcAft>
              <a:buClr>
                <a:schemeClr val="dk1"/>
              </a:buClr>
              <a:buSzPts val="1000"/>
              <a:buFont typeface="Calibri"/>
              <a:buAutoNum type="arabicPeriod"/>
            </a:pPr>
            <a:r>
              <a:rPr lang="pt-BR" sz="1000"/>
              <a:t>Markiewski MM, et al. </a:t>
            </a:r>
            <a:r>
              <a:rPr i="1" lang="pt-BR" sz="1000"/>
              <a:t>Trends Immunol.</a:t>
            </a:r>
            <a:r>
              <a:rPr lang="pt-BR" sz="1000"/>
              <a:t> 2007;28(4):184-192.</a:t>
            </a:r>
            <a:endParaRPr/>
          </a:p>
          <a:p>
            <a:pPr indent="-44500" lvl="1" marL="465859" rtl="0" algn="l">
              <a:spcBef>
                <a:spcPts val="200"/>
              </a:spcBef>
              <a:spcAft>
                <a:spcPts val="0"/>
              </a:spcAft>
              <a:buClr>
                <a:schemeClr val="dk1"/>
              </a:buClr>
              <a:buSzPts val="1000"/>
              <a:buNone/>
            </a:pPr>
            <a:r>
              <a:t/>
            </a:r>
            <a:endParaRPr sz="1000"/>
          </a:p>
          <a:p>
            <a:pPr indent="-111196" lvl="1" marL="640556" rtl="0" algn="l">
              <a:spcBef>
                <a:spcPts val="200"/>
              </a:spcBef>
              <a:spcAft>
                <a:spcPts val="0"/>
              </a:spcAft>
              <a:buClr>
                <a:schemeClr val="dk1"/>
              </a:buClr>
              <a:buSzPts val="1000"/>
              <a:buFont typeface="Arial"/>
              <a:buNone/>
            </a:pPr>
            <a:r>
              <a:t/>
            </a:r>
            <a:endParaRPr sz="1000"/>
          </a:p>
          <a:p>
            <a:pPr indent="-111197" lvl="0" marL="174697" rtl="0" algn="l">
              <a:spcBef>
                <a:spcPts val="200"/>
              </a:spcBef>
              <a:spcAft>
                <a:spcPts val="0"/>
              </a:spcAft>
              <a:buClr>
                <a:schemeClr val="dk1"/>
              </a:buClr>
              <a:buSzPts val="1000"/>
              <a:buFont typeface="Arial"/>
              <a:buNone/>
            </a:pPr>
            <a:r>
              <a:t/>
            </a:r>
            <a:endParaRPr sz="1000"/>
          </a:p>
          <a:p>
            <a:pPr indent="0" lvl="0" marL="0" rtl="0" algn="l">
              <a:spcBef>
                <a:spcPts val="200"/>
              </a:spcBef>
              <a:spcAft>
                <a:spcPts val="0"/>
              </a:spcAft>
              <a:buClr>
                <a:schemeClr val="dk1"/>
              </a:buClr>
              <a:buSzPts val="1000"/>
              <a:buNone/>
            </a:pPr>
            <a:r>
              <a:rPr lang="pt-BR" sz="1000"/>
              <a:t>Ty </a:t>
            </a:r>
            <a:endParaRPr/>
          </a:p>
        </p:txBody>
      </p:sp>
      <p:sp>
        <p:nvSpPr>
          <p:cNvPr id="1677" name="Google Shape;1677;p3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2" name="Shape 1862"/>
        <p:cNvGrpSpPr/>
        <p:nvPr/>
      </p:nvGrpSpPr>
      <p:grpSpPr>
        <a:xfrm>
          <a:off x="0" y="0"/>
          <a:ext cx="0" cy="0"/>
          <a:chOff x="0" y="0"/>
          <a:chExt cx="0" cy="0"/>
        </a:xfrm>
      </p:grpSpPr>
      <p:sp>
        <p:nvSpPr>
          <p:cNvPr id="1863" name="Google Shape;1863;p3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864" name="Google Shape;1864;p3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865" name="Google Shape;1865;p3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8" name="Shape 1978"/>
        <p:cNvGrpSpPr/>
        <p:nvPr/>
      </p:nvGrpSpPr>
      <p:grpSpPr>
        <a:xfrm>
          <a:off x="0" y="0"/>
          <a:ext cx="0" cy="0"/>
          <a:chOff x="0" y="0"/>
          <a:chExt cx="0" cy="0"/>
        </a:xfrm>
      </p:grpSpPr>
      <p:sp>
        <p:nvSpPr>
          <p:cNvPr id="1979" name="Google Shape;1979;p3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80" name="Google Shape;1980;p3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1981" name="Google Shape;1981;p3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2" name="Shape 2022"/>
        <p:cNvGrpSpPr/>
        <p:nvPr/>
      </p:nvGrpSpPr>
      <p:grpSpPr>
        <a:xfrm>
          <a:off x="0" y="0"/>
          <a:ext cx="0" cy="0"/>
          <a:chOff x="0" y="0"/>
          <a:chExt cx="0" cy="0"/>
        </a:xfrm>
      </p:grpSpPr>
      <p:sp>
        <p:nvSpPr>
          <p:cNvPr id="2023" name="Google Shape;2023;p3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24" name="Google Shape;2024;p3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025" name="Google Shape;2025;p3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8" name="Shape 2078"/>
        <p:cNvGrpSpPr/>
        <p:nvPr/>
      </p:nvGrpSpPr>
      <p:grpSpPr>
        <a:xfrm>
          <a:off x="0" y="0"/>
          <a:ext cx="0" cy="0"/>
          <a:chOff x="0" y="0"/>
          <a:chExt cx="0" cy="0"/>
        </a:xfrm>
      </p:grpSpPr>
      <p:sp>
        <p:nvSpPr>
          <p:cNvPr id="2079" name="Google Shape;2079;p3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80" name="Google Shape;2080;p3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000"/>
              <a:buNone/>
            </a:pPr>
            <a:r>
              <a:rPr lang="pt-BR" sz="1000">
                <a:solidFill>
                  <a:srgbClr val="000000"/>
                </a:solidFill>
              </a:rPr>
              <a:t>Observações:</a:t>
            </a:r>
            <a:endParaRPr/>
          </a:p>
          <a:p>
            <a:pPr indent="-183730" lvl="0" marL="183730" rtl="0" algn="l">
              <a:spcBef>
                <a:spcPts val="200"/>
              </a:spcBef>
              <a:spcAft>
                <a:spcPts val="0"/>
              </a:spcAft>
              <a:buClr>
                <a:srgbClr val="000000"/>
              </a:buClr>
              <a:buSzPts val="1000"/>
              <a:buFont typeface="Arial"/>
              <a:buChar char="•"/>
            </a:pPr>
            <a:r>
              <a:rPr lang="pt-BR" sz="1000">
                <a:solidFill>
                  <a:srgbClr val="000000"/>
                </a:solidFill>
              </a:rPr>
              <a:t>Distúrbios mieloproliferativos são a causa básica mais comum de SBC e podem ser identificados em aproximadamente metade de todos os pacientes com SBC</a:t>
            </a:r>
            <a:r>
              <a:rPr baseline="30000" lang="pt-BR" sz="1000">
                <a:solidFill>
                  <a:srgbClr val="000000"/>
                </a:solidFill>
              </a:rPr>
              <a:t>1</a:t>
            </a:r>
            <a:r>
              <a:rPr lang="pt-BR" sz="1000">
                <a:solidFill>
                  <a:srgbClr val="000000"/>
                </a:solidFill>
              </a:rPr>
              <a:t> </a:t>
            </a:r>
            <a:endParaRPr/>
          </a:p>
          <a:p>
            <a:pPr indent="-183730" lvl="0" marL="183730" rtl="0" algn="l">
              <a:spcBef>
                <a:spcPts val="200"/>
              </a:spcBef>
              <a:spcAft>
                <a:spcPts val="0"/>
              </a:spcAft>
              <a:buClr>
                <a:srgbClr val="000000"/>
              </a:buClr>
              <a:buSzPts val="1000"/>
              <a:buFont typeface="Arial"/>
              <a:buChar char="•"/>
            </a:pPr>
            <a:r>
              <a:rPr lang="pt-BR" sz="1000">
                <a:solidFill>
                  <a:srgbClr val="000000"/>
                </a:solidFill>
              </a:rPr>
              <a:t>Recomenda-se fazer triagem de rotina para HPN em pacientes com SBC ou trombose de veia porta em países ocidentais pois os sinais diagnósticos podem não ser muito específicos – ex.: anemia leve</a:t>
            </a:r>
            <a:r>
              <a:rPr baseline="30000" lang="pt-BR" sz="1000">
                <a:solidFill>
                  <a:srgbClr val="000000"/>
                </a:solidFill>
              </a:rPr>
              <a:t>2</a:t>
            </a:r>
            <a:r>
              <a:rPr lang="pt-BR" sz="1000">
                <a:solidFill>
                  <a:srgbClr val="000000"/>
                </a:solidFill>
              </a:rPr>
              <a:t> (HPN é muito rara em pacientes chineses com SBC ou TVP</a:t>
            </a:r>
            <a:r>
              <a:rPr baseline="30000" lang="pt-BR" sz="1000">
                <a:solidFill>
                  <a:srgbClr val="000000"/>
                </a:solidFill>
              </a:rPr>
              <a:t>3</a:t>
            </a:r>
            <a:r>
              <a:rPr lang="pt-BR" sz="1000">
                <a:solidFill>
                  <a:srgbClr val="000000"/>
                </a:solidFill>
              </a:rPr>
              <a:t>)</a:t>
            </a:r>
            <a:endParaRPr/>
          </a:p>
          <a:p>
            <a:pPr indent="0" lvl="0" marL="0" rtl="0" algn="l">
              <a:spcBef>
                <a:spcPts val="200"/>
              </a:spcBef>
              <a:spcAft>
                <a:spcPts val="0"/>
              </a:spcAft>
              <a:buClr>
                <a:schemeClr val="dk1"/>
              </a:buClr>
              <a:buSzPts val="1000"/>
              <a:buNone/>
            </a:pPr>
            <a:r>
              <a:t/>
            </a:r>
            <a:endParaRPr sz="1000"/>
          </a:p>
          <a:p>
            <a:pPr indent="0" lvl="0" marL="0" rtl="0" algn="l">
              <a:spcBef>
                <a:spcPts val="200"/>
              </a:spcBef>
              <a:spcAft>
                <a:spcPts val="0"/>
              </a:spcAft>
              <a:buClr>
                <a:srgbClr val="000000"/>
              </a:buClr>
              <a:buSzPts val="1000"/>
              <a:buNone/>
            </a:pPr>
            <a:r>
              <a:rPr lang="pt-BR" sz="1000">
                <a:solidFill>
                  <a:srgbClr val="000000"/>
                </a:solidFill>
              </a:rPr>
              <a:t>Referências:</a:t>
            </a:r>
            <a:endParaRPr/>
          </a:p>
          <a:p>
            <a:pPr indent="0" lvl="0" marL="0" rtl="0" algn="l">
              <a:spcBef>
                <a:spcPts val="200"/>
              </a:spcBef>
              <a:spcAft>
                <a:spcPts val="0"/>
              </a:spcAft>
              <a:buClr>
                <a:srgbClr val="000000"/>
              </a:buClr>
              <a:buSzPts val="1000"/>
              <a:buNone/>
            </a:pPr>
            <a:r>
              <a:rPr lang="pt-BR" sz="1000">
                <a:solidFill>
                  <a:srgbClr val="000000"/>
                </a:solidFill>
              </a:rPr>
              <a:t>1.  Darwish Murad S, et al. Ann Intern Med 2009;151:167–175;</a:t>
            </a:r>
            <a:endParaRPr/>
          </a:p>
          <a:p>
            <a:pPr indent="0" lvl="0" marL="0" rtl="0" algn="l">
              <a:spcBef>
                <a:spcPts val="200"/>
              </a:spcBef>
              <a:spcAft>
                <a:spcPts val="0"/>
              </a:spcAft>
              <a:buClr>
                <a:srgbClr val="000000"/>
              </a:buClr>
              <a:buSzPts val="1000"/>
              <a:buNone/>
            </a:pPr>
            <a:r>
              <a:rPr lang="pt-BR" sz="1000">
                <a:solidFill>
                  <a:srgbClr val="000000"/>
                </a:solidFill>
              </a:rPr>
              <a:t>2.  Qi A, et al. Journal of Gastroenterology and Hepatology 2013;28:148–152; </a:t>
            </a:r>
            <a:endParaRPr/>
          </a:p>
          <a:p>
            <a:pPr indent="0" lvl="0" marL="0" rtl="0" algn="l">
              <a:spcBef>
                <a:spcPts val="200"/>
              </a:spcBef>
              <a:spcAft>
                <a:spcPts val="0"/>
              </a:spcAft>
              <a:buClr>
                <a:srgbClr val="000000"/>
              </a:buClr>
              <a:buSzPts val="1000"/>
              <a:buNone/>
            </a:pPr>
            <a:r>
              <a:rPr lang="pt-BR" sz="1000">
                <a:solidFill>
                  <a:srgbClr val="000000"/>
                </a:solidFill>
              </a:rPr>
              <a:t>3.  Ahluwalia J, et al. European Journal of Haematology 2014;92:435–443. </a:t>
            </a:r>
            <a:br>
              <a:rPr lang="pt-BR" sz="1000"/>
            </a:br>
            <a:endParaRPr sz="1000"/>
          </a:p>
          <a:p>
            <a:pPr indent="0" lvl="0" marL="0" rtl="0" algn="l">
              <a:spcBef>
                <a:spcPts val="200"/>
              </a:spcBef>
              <a:spcAft>
                <a:spcPts val="0"/>
              </a:spcAft>
              <a:buClr>
                <a:schemeClr val="dk1"/>
              </a:buClr>
              <a:buSzPts val="1000"/>
              <a:buNone/>
            </a:pPr>
            <a:r>
              <a:t/>
            </a:r>
            <a:endParaRPr/>
          </a:p>
        </p:txBody>
      </p:sp>
      <p:sp>
        <p:nvSpPr>
          <p:cNvPr id="2081" name="Google Shape;2081;p3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 name="Shape 131"/>
        <p:cNvGrpSpPr/>
        <p:nvPr/>
      </p:nvGrpSpPr>
      <p:grpSpPr>
        <a:xfrm>
          <a:off x="0" y="0"/>
          <a:ext cx="0" cy="0"/>
          <a:chOff x="0" y="0"/>
          <a:chExt cx="0" cy="0"/>
        </a:xfrm>
      </p:grpSpPr>
      <p:sp>
        <p:nvSpPr>
          <p:cNvPr id="132" name="Google Shape;132;p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 name="Google Shape;133;p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338819" lvl="0" marL="338819" rtl="0" algn="l">
              <a:spcBef>
                <a:spcPts val="200"/>
              </a:spcBef>
              <a:spcAft>
                <a:spcPts val="0"/>
              </a:spcAft>
              <a:buClr>
                <a:schemeClr val="dk1"/>
              </a:buClr>
              <a:buSzPts val="1000"/>
              <a:buFont typeface="Calibri"/>
              <a:buAutoNum type="arabicPeriod"/>
            </a:pPr>
            <a:r>
              <a:rPr lang="pt-BR" sz="1000"/>
              <a:t>Schrezenmeier H, Muus P, Socie G, Szer J, Urbano-Ispizua A, Maciejewski JP, et al. Baseline characteristics and disease burden in patients in the International Paroxysmal Nocturnal Hemoglobinuria Registry. Haematologica. 2014 May;99(5):922-9.</a:t>
            </a:r>
            <a:endParaRPr/>
          </a:p>
          <a:p>
            <a:pPr indent="-338819" lvl="0" marL="338819" rtl="0" algn="l">
              <a:spcBef>
                <a:spcPts val="200"/>
              </a:spcBef>
              <a:spcAft>
                <a:spcPts val="0"/>
              </a:spcAft>
              <a:buClr>
                <a:schemeClr val="dk1"/>
              </a:buClr>
              <a:buSzPts val="1000"/>
              <a:buFont typeface="Calibri"/>
              <a:buAutoNum type="arabicPeriod"/>
            </a:pPr>
            <a:r>
              <a:rPr lang="pt-BR" sz="1000"/>
              <a:t>Socie G, Mary JY, de Gramont A, Rio B, Leporrier M, Rose C, et al. Paroxysmal nocturnal haemoglobinuria: long-term follow-up and prognostic factors. French Society of Haematology. Lancet. 1996 Aug 31;348(9027):573-7.</a:t>
            </a:r>
            <a:endParaRPr/>
          </a:p>
          <a:p>
            <a:pPr indent="-338819" lvl="0" marL="338819" rtl="0" algn="l">
              <a:spcBef>
                <a:spcPts val="200"/>
              </a:spcBef>
              <a:spcAft>
                <a:spcPts val="0"/>
              </a:spcAft>
              <a:buClr>
                <a:schemeClr val="dk1"/>
              </a:buClr>
              <a:buSzPts val="1000"/>
              <a:buFont typeface="Calibri"/>
              <a:buAutoNum type="arabicPeriod"/>
            </a:pPr>
            <a:r>
              <a:rPr lang="pt-BR" sz="1000"/>
              <a:t>Nishimura J, Kanakura Y, Ware RE, Shichishima T, Nakakuma H, Ninomiya H, et al. Clinical course and flow cytometric analysis of paroxysmal nocturnal hemoglobinuria in the United States and Japan. Medicine (Baltimore). 2004 May;83(3):193-207.</a:t>
            </a:r>
            <a:endParaRPr/>
          </a:p>
          <a:p>
            <a:pPr indent="-338819" lvl="0" marL="338819" rtl="0" algn="l">
              <a:spcBef>
                <a:spcPts val="200"/>
              </a:spcBef>
              <a:spcAft>
                <a:spcPts val="0"/>
              </a:spcAft>
              <a:buClr>
                <a:schemeClr val="dk1"/>
              </a:buClr>
              <a:buSzPts val="1000"/>
              <a:buFont typeface="Calibri"/>
              <a:buAutoNum type="arabicPeriod"/>
            </a:pPr>
            <a:r>
              <a:rPr lang="pt-BR" sz="1000"/>
              <a:t>Jang JH, Kim JS, Yoon SS, Lee JH, Kim YK, Jo DY, et al. Predictive Factors of Mortality in Population of Patients with Paroxysmal Nocturnal Hemoglobinuria (PNH): Results from a Korean PNH Registry. J Korean Med Sci. 2016 Feb;31(2):214-21.</a:t>
            </a:r>
            <a:endParaRPr/>
          </a:p>
          <a:p>
            <a:pPr indent="-338819" lvl="0" marL="338819" rtl="0" algn="l">
              <a:spcBef>
                <a:spcPts val="200"/>
              </a:spcBef>
              <a:spcAft>
                <a:spcPts val="0"/>
              </a:spcAft>
              <a:buClr>
                <a:schemeClr val="dk1"/>
              </a:buClr>
              <a:buSzPts val="1000"/>
              <a:buFont typeface="Calibri"/>
              <a:buAutoNum type="arabicPeriod"/>
            </a:pPr>
            <a:r>
              <a:rPr lang="pt-BR" sz="1000"/>
              <a:t>Nafa K, Mason PJ, Hillmen P, Luzzatto L, Bessler M. Mutations in the PIG-A gene causing paroxysmal nocturnal hemoglobinuria are mainly of the frameshift type. Blood. 1995 Dec 15;86(12):4650-5.</a:t>
            </a:r>
            <a:endParaRPr/>
          </a:p>
          <a:p>
            <a:pPr indent="-338819" lvl="0" marL="338819" rtl="0" algn="l">
              <a:spcBef>
                <a:spcPts val="200"/>
              </a:spcBef>
              <a:spcAft>
                <a:spcPts val="0"/>
              </a:spcAft>
              <a:buClr>
                <a:schemeClr val="dk1"/>
              </a:buClr>
              <a:buSzPts val="1000"/>
              <a:buFont typeface="Calibri"/>
              <a:buAutoNum type="arabicPeriod"/>
            </a:pPr>
            <a:r>
              <a:rPr lang="pt-BR" sz="1000"/>
              <a:t>Gulbis B, Eleftheriou A, Angastiniotis M, Ball S, Surralles J, Castella M, et al. Epidemiology of rare anaemias in Europe. Adv Exp Med Biol. 2010;686:375-96.</a:t>
            </a:r>
            <a:endParaRPr/>
          </a:p>
          <a:p>
            <a:pPr indent="-338819" lvl="0" marL="338819" rtl="0" algn="l">
              <a:spcBef>
                <a:spcPts val="200"/>
              </a:spcBef>
              <a:spcAft>
                <a:spcPts val="0"/>
              </a:spcAft>
              <a:buClr>
                <a:schemeClr val="dk1"/>
              </a:buClr>
              <a:buSzPts val="1000"/>
              <a:buFont typeface="Calibri"/>
              <a:buAutoNum type="arabicPeriod"/>
            </a:pPr>
            <a:r>
              <a:rPr lang="pt-BR" sz="1000"/>
              <a:t>Hill A, DeZern AE, Kinoshita T, Brodsky RA. Paroxysmal nocturnal haemoglobinuria. Nat Rev Dis Primers. 2017 May 18;3:17028.</a:t>
            </a:r>
            <a:endParaRPr/>
          </a:p>
          <a:p>
            <a:pPr indent="-338819" lvl="0" marL="338819" rtl="0" algn="l">
              <a:spcBef>
                <a:spcPts val="200"/>
              </a:spcBef>
              <a:spcAft>
                <a:spcPts val="0"/>
              </a:spcAft>
              <a:buClr>
                <a:schemeClr val="dk1"/>
              </a:buClr>
              <a:buSzPts val="1000"/>
              <a:buFont typeface="Calibri"/>
              <a:buAutoNum type="arabicPeriod"/>
            </a:pPr>
            <a:r>
              <a:rPr lang="pt-BR" sz="1000"/>
              <a:t>Hill A, Platts PJ, Smith A, Richards SJ, Cullen MJ, Hill QA, et al. The incidence and prevalence of paroxysmal nocturnal hemoglobinuria (PNH) and survival of patients in Yorkshire. Blood. 2006;108(11):294A-A.</a:t>
            </a:r>
            <a:endParaRPr/>
          </a:p>
          <a:p>
            <a:pPr indent="-338819" lvl="0" marL="338819" rtl="0" algn="l">
              <a:spcBef>
                <a:spcPts val="200"/>
              </a:spcBef>
              <a:spcAft>
                <a:spcPts val="0"/>
              </a:spcAft>
              <a:buClr>
                <a:schemeClr val="dk1"/>
              </a:buClr>
              <a:buSzPts val="1000"/>
              <a:buFont typeface="Calibri"/>
              <a:buAutoNum type="arabicPeriod"/>
            </a:pPr>
            <a:r>
              <a:rPr lang="pt-BR" sz="1000"/>
              <a:t>Parker C, Omine M, Richards S, Nishimura J, Bessler M, Ware R, et al. Diagnosis and management of paroxysmal nocturnal hemoglobinuria. Blood. 2005 Dec 1;106(12):3699-709.</a:t>
            </a:r>
            <a:endParaRPr/>
          </a:p>
          <a:p>
            <a:pPr indent="0" lvl="0" marL="0" rtl="0" algn="l">
              <a:spcBef>
                <a:spcPts val="200"/>
              </a:spcBef>
              <a:spcAft>
                <a:spcPts val="0"/>
              </a:spcAft>
              <a:buClr>
                <a:schemeClr val="dk1"/>
              </a:buClr>
              <a:buSzPts val="1000"/>
              <a:buNone/>
            </a:pPr>
            <a:r>
              <a:t/>
            </a:r>
            <a:endParaRPr/>
          </a:p>
        </p:txBody>
      </p:sp>
      <p:sp>
        <p:nvSpPr>
          <p:cNvPr id="134" name="Google Shape;134;p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2" name="Shape 2102"/>
        <p:cNvGrpSpPr/>
        <p:nvPr/>
      </p:nvGrpSpPr>
      <p:grpSpPr>
        <a:xfrm>
          <a:off x="0" y="0"/>
          <a:ext cx="0" cy="0"/>
          <a:chOff x="0" y="0"/>
          <a:chExt cx="0" cy="0"/>
        </a:xfrm>
      </p:grpSpPr>
      <p:sp>
        <p:nvSpPr>
          <p:cNvPr id="2103" name="Google Shape;2103;p4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04" name="Google Shape;2104;p4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105" name="Google Shape;2105;p4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3" name="Shape 2183"/>
        <p:cNvGrpSpPr/>
        <p:nvPr/>
      </p:nvGrpSpPr>
      <p:grpSpPr>
        <a:xfrm>
          <a:off x="0" y="0"/>
          <a:ext cx="0" cy="0"/>
          <a:chOff x="0" y="0"/>
          <a:chExt cx="0" cy="0"/>
        </a:xfrm>
      </p:grpSpPr>
      <p:sp>
        <p:nvSpPr>
          <p:cNvPr id="2184" name="Google Shape;2184;p4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85" name="Google Shape;2185;p4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186" name="Google Shape;2186;p4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6" name="Shape 2276"/>
        <p:cNvGrpSpPr/>
        <p:nvPr/>
      </p:nvGrpSpPr>
      <p:grpSpPr>
        <a:xfrm>
          <a:off x="0" y="0"/>
          <a:ext cx="0" cy="0"/>
          <a:chOff x="0" y="0"/>
          <a:chExt cx="0" cy="0"/>
        </a:xfrm>
      </p:grpSpPr>
      <p:sp>
        <p:nvSpPr>
          <p:cNvPr id="2277" name="Google Shape;2277;p4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78" name="Google Shape;2278;p4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188181" lvl="0" marL="188181" marR="0" rtl="0" algn="l">
              <a:lnSpc>
                <a:spcPct val="100000"/>
              </a:lnSpc>
              <a:spcBef>
                <a:spcPts val="0"/>
              </a:spcBef>
              <a:spcAft>
                <a:spcPts val="0"/>
              </a:spcAft>
              <a:buClr>
                <a:srgbClr val="FFFFFF"/>
              </a:buClr>
              <a:buSzPts val="1000"/>
              <a:buFont typeface="Arial"/>
              <a:buChar char="•"/>
            </a:pPr>
            <a:r>
              <a:rPr b="1" lang="pt-BR" sz="1000">
                <a:solidFill>
                  <a:srgbClr val="FFFFFF"/>
                </a:solidFill>
                <a:latin typeface="Arial"/>
                <a:ea typeface="Arial"/>
                <a:cs typeface="Arial"/>
                <a:sym typeface="Arial"/>
              </a:rPr>
              <a:t>Mesmo pacientes com anemia leve/moderada (0 ou 1 transfusões necessárias por ano) correm risco de trombose¹</a:t>
            </a:r>
            <a:endParaRPr/>
          </a:p>
          <a:p>
            <a:pPr indent="0" lvl="0" marL="0" rtl="0" algn="l">
              <a:spcBef>
                <a:spcPts val="0"/>
              </a:spcBef>
              <a:spcAft>
                <a:spcPts val="0"/>
              </a:spcAft>
              <a:buClr>
                <a:schemeClr val="dk1"/>
              </a:buClr>
              <a:buSzPts val="1000"/>
              <a:buFont typeface="Arial"/>
              <a:buNone/>
            </a:pPr>
            <a:r>
              <a:t/>
            </a:r>
            <a:endParaRPr/>
          </a:p>
          <a:p>
            <a:pPr indent="-188181" lvl="0" marL="188181" rtl="0" algn="l">
              <a:spcBef>
                <a:spcPts val="200"/>
              </a:spcBef>
              <a:spcAft>
                <a:spcPts val="0"/>
              </a:spcAft>
              <a:buClr>
                <a:schemeClr val="dk1"/>
              </a:buClr>
              <a:buSzPts val="1000"/>
              <a:buFont typeface="Arial"/>
              <a:buChar char="•"/>
            </a:pPr>
            <a:r>
              <a:rPr lang="pt-BR"/>
              <a:t>Pacientes com HPN estão sob risco de trombose, independentemente do histórico transfusional.</a:t>
            </a:r>
            <a:endParaRPr/>
          </a:p>
          <a:p>
            <a:pPr indent="-188181" lvl="0" marL="188181" rtl="0" algn="l">
              <a:spcBef>
                <a:spcPts val="200"/>
              </a:spcBef>
              <a:spcAft>
                <a:spcPts val="0"/>
              </a:spcAft>
              <a:buClr>
                <a:schemeClr val="dk1"/>
              </a:buClr>
              <a:buSzPts val="1000"/>
              <a:buFont typeface="Arial"/>
              <a:buChar char="•"/>
            </a:pPr>
            <a:r>
              <a:rPr lang="pt-BR"/>
              <a:t>Os pacientes que não receberam transfusões ou uma transfusão no ano anterior tiveram taxa de ET de 4,87, em comparação com 7,37 na população total de pacientes com HPN.</a:t>
            </a:r>
            <a:endParaRPr/>
          </a:p>
          <a:p>
            <a:pPr indent="-188181" lvl="0" marL="188181" rtl="0" algn="l">
              <a:spcBef>
                <a:spcPts val="200"/>
              </a:spcBef>
              <a:spcAft>
                <a:spcPts val="0"/>
              </a:spcAft>
              <a:buClr>
                <a:srgbClr val="FFFFFF"/>
              </a:buClr>
              <a:buSzPts val="1000"/>
              <a:buFont typeface="Arial"/>
              <a:buChar char="•"/>
            </a:pPr>
            <a:r>
              <a:rPr b="0" lang="pt-BR" sz="1000">
                <a:solidFill>
                  <a:srgbClr val="FFFFFF"/>
                </a:solidFill>
                <a:latin typeface="Quattrocento Sans"/>
                <a:ea typeface="Quattrocento Sans"/>
                <a:cs typeface="Quattrocento Sans"/>
                <a:sym typeface="Quattrocento Sans"/>
              </a:rPr>
              <a:t>Mesmo pacientes com anemia leve/moderada (0 ou 1 transfusões necessárias por ano) correm risco de trombose¹</a:t>
            </a:r>
            <a:endParaRPr/>
          </a:p>
          <a:p>
            <a:pPr indent="-124681" lvl="0" marL="188181" rtl="0" algn="l">
              <a:spcBef>
                <a:spcPts val="200"/>
              </a:spcBef>
              <a:spcAft>
                <a:spcPts val="0"/>
              </a:spcAft>
              <a:buClr>
                <a:schemeClr val="dk1"/>
              </a:buClr>
              <a:buSzPts val="1000"/>
              <a:buFont typeface="Arial"/>
              <a:buNone/>
            </a:pPr>
            <a:r>
              <a:t/>
            </a:r>
            <a:endParaRPr/>
          </a:p>
          <a:p>
            <a:pPr indent="-124681" lvl="0" marL="188181" rtl="0" algn="l">
              <a:spcBef>
                <a:spcPts val="200"/>
              </a:spcBef>
              <a:spcAft>
                <a:spcPts val="0"/>
              </a:spcAft>
              <a:buClr>
                <a:schemeClr val="dk1"/>
              </a:buClr>
              <a:buSzPts val="1000"/>
              <a:buFont typeface="Arial"/>
              <a:buNone/>
            </a:pPr>
            <a:r>
              <a:t/>
            </a:r>
            <a:endParaRPr/>
          </a:p>
          <a:p>
            <a:pPr indent="0" lvl="0" marL="0" rtl="0" algn="l">
              <a:spcBef>
                <a:spcPts val="200"/>
              </a:spcBef>
              <a:spcAft>
                <a:spcPts val="0"/>
              </a:spcAft>
              <a:buClr>
                <a:schemeClr val="dk1"/>
              </a:buClr>
              <a:buSzPts val="1000"/>
              <a:buNone/>
            </a:pPr>
            <a:r>
              <a:rPr b="1" lang="pt-BR"/>
              <a:t>Referência:</a:t>
            </a:r>
            <a:endParaRPr/>
          </a:p>
          <a:p>
            <a:pPr indent="0" lvl="0" marL="0" rtl="0" algn="l">
              <a:spcBef>
                <a:spcPts val="200"/>
              </a:spcBef>
              <a:spcAft>
                <a:spcPts val="0"/>
              </a:spcAft>
              <a:buClr>
                <a:schemeClr val="dk1"/>
              </a:buClr>
              <a:buSzPts val="1000"/>
              <a:buNone/>
            </a:pPr>
            <a:r>
              <a:rPr lang="pt-BR"/>
              <a:t>Hillmen P, et al. </a:t>
            </a:r>
            <a:r>
              <a:rPr i="1" lang="pt-BR"/>
              <a:t>Blood</a:t>
            </a:r>
            <a:r>
              <a:rPr lang="pt-BR"/>
              <a:t>. 2007;110(12):4123-4128. </a:t>
            </a:r>
            <a:endParaRPr/>
          </a:p>
          <a:p>
            <a:pPr indent="0" lvl="0" marL="0" rtl="0" algn="l">
              <a:spcBef>
                <a:spcPts val="200"/>
              </a:spcBef>
              <a:spcAft>
                <a:spcPts val="0"/>
              </a:spcAft>
              <a:buClr>
                <a:schemeClr val="dk1"/>
              </a:buClr>
              <a:buSzPts val="1000"/>
              <a:buNone/>
            </a:pPr>
            <a:r>
              <a:t/>
            </a:r>
            <a:endParaRPr baseline="30000"/>
          </a:p>
          <a:p>
            <a:pPr indent="0" lvl="0" marL="0" rtl="0" algn="l">
              <a:spcBef>
                <a:spcPts val="200"/>
              </a:spcBef>
              <a:spcAft>
                <a:spcPts val="0"/>
              </a:spcAft>
              <a:buClr>
                <a:schemeClr val="dk1"/>
              </a:buClr>
              <a:buSzPts val="1000"/>
              <a:buNone/>
            </a:pPr>
            <a:r>
              <a:t/>
            </a:r>
            <a:endParaRPr/>
          </a:p>
        </p:txBody>
      </p:sp>
      <p:sp>
        <p:nvSpPr>
          <p:cNvPr id="2279" name="Google Shape;2279;p4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4" name="Shape 2294"/>
        <p:cNvGrpSpPr/>
        <p:nvPr/>
      </p:nvGrpSpPr>
      <p:grpSpPr>
        <a:xfrm>
          <a:off x="0" y="0"/>
          <a:ext cx="0" cy="0"/>
          <a:chOff x="0" y="0"/>
          <a:chExt cx="0" cy="0"/>
        </a:xfrm>
      </p:grpSpPr>
      <p:sp>
        <p:nvSpPr>
          <p:cNvPr id="2295" name="Google Shape;2295;p4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96" name="Google Shape;2296;p4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297" name="Google Shape;2297;p4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3" name="Shape 2313"/>
        <p:cNvGrpSpPr/>
        <p:nvPr/>
      </p:nvGrpSpPr>
      <p:grpSpPr>
        <a:xfrm>
          <a:off x="0" y="0"/>
          <a:ext cx="0" cy="0"/>
          <a:chOff x="0" y="0"/>
          <a:chExt cx="0" cy="0"/>
        </a:xfrm>
      </p:grpSpPr>
      <p:sp>
        <p:nvSpPr>
          <p:cNvPr id="2314" name="Google Shape;2314;p4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15" name="Google Shape;2315;p4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316" name="Google Shape;2316;p4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4" name="Shape 2334"/>
        <p:cNvGrpSpPr/>
        <p:nvPr/>
      </p:nvGrpSpPr>
      <p:grpSpPr>
        <a:xfrm>
          <a:off x="0" y="0"/>
          <a:ext cx="0" cy="0"/>
          <a:chOff x="0" y="0"/>
          <a:chExt cx="0" cy="0"/>
        </a:xfrm>
      </p:grpSpPr>
      <p:sp>
        <p:nvSpPr>
          <p:cNvPr id="2335" name="Google Shape;2335;p45: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2336" name="Google Shape;2336;p45: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0" name="Shape 2350"/>
        <p:cNvGrpSpPr/>
        <p:nvPr/>
      </p:nvGrpSpPr>
      <p:grpSpPr>
        <a:xfrm>
          <a:off x="0" y="0"/>
          <a:ext cx="0" cy="0"/>
          <a:chOff x="0" y="0"/>
          <a:chExt cx="0" cy="0"/>
        </a:xfrm>
      </p:grpSpPr>
      <p:sp>
        <p:nvSpPr>
          <p:cNvPr id="2351" name="Google Shape;2351;p4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52" name="Google Shape;2352;p4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174697" lvl="0" marL="174697" rtl="0" algn="l">
              <a:lnSpc>
                <a:spcPct val="113000"/>
              </a:lnSpc>
              <a:spcBef>
                <a:spcPts val="0"/>
              </a:spcBef>
              <a:spcAft>
                <a:spcPts val="0"/>
              </a:spcAft>
              <a:buClr>
                <a:schemeClr val="dk1"/>
              </a:buClr>
              <a:buSzPts val="1000"/>
              <a:buFont typeface="Arial"/>
              <a:buChar char="•"/>
            </a:pPr>
            <a:r>
              <a:rPr lang="pt-BR" sz="1000"/>
              <a:t>A hemólise intravascular mediada por complemento libera hemoglobina das hemácias. A hemoglobina livre de células liga-se irreversivelmente ao óxido nítrico (NO), resultando em depleção de NO e tornando-o indisponível para desempenhar suas funções habituais.</a:t>
            </a:r>
            <a:r>
              <a:rPr baseline="30000" lang="pt-BR" sz="1000"/>
              <a:t>1</a:t>
            </a:r>
            <a:r>
              <a:rPr lang="pt-BR" sz="1000"/>
              <a:t> </a:t>
            </a:r>
            <a:endParaRPr/>
          </a:p>
          <a:p>
            <a:pPr indent="-174697" lvl="0" marL="174697" rtl="0" algn="l">
              <a:lnSpc>
                <a:spcPct val="113000"/>
              </a:lnSpc>
              <a:spcBef>
                <a:spcPts val="200"/>
              </a:spcBef>
              <a:spcAft>
                <a:spcPts val="0"/>
              </a:spcAft>
              <a:buClr>
                <a:schemeClr val="dk1"/>
              </a:buClr>
              <a:buSzPts val="1000"/>
              <a:buFont typeface="Arial"/>
              <a:buChar char="•"/>
            </a:pPr>
            <a:r>
              <a:rPr lang="pt-BR" sz="1000"/>
              <a:t>O NO é um regulador crítico do tônus vascular, particularmente nas arteríolas renais. Consequentemente, sua depleção prejudica o fluxo sanguíneo renal e reduz a taxa de filtração glomerular (TFG).</a:t>
            </a:r>
            <a:r>
              <a:rPr baseline="30000" lang="pt-BR" sz="1000"/>
              <a:t>1</a:t>
            </a:r>
            <a:endParaRPr/>
          </a:p>
          <a:p>
            <a:pPr indent="-174697" lvl="0" marL="174697" rtl="0" algn="l">
              <a:lnSpc>
                <a:spcPct val="113000"/>
              </a:lnSpc>
              <a:spcBef>
                <a:spcPts val="200"/>
              </a:spcBef>
              <a:spcAft>
                <a:spcPts val="0"/>
              </a:spcAft>
              <a:buClr>
                <a:schemeClr val="dk1"/>
              </a:buClr>
              <a:buSzPts val="1000"/>
              <a:buFont typeface="Arial"/>
              <a:buChar char="•"/>
            </a:pPr>
            <a:r>
              <a:rPr lang="pt-BR" sz="1000"/>
              <a:t>A toxicidade renal é resultado da deposição de hemoglobina</a:t>
            </a:r>
            <a:r>
              <a:rPr baseline="30000" lang="pt-BR" sz="1000"/>
              <a:t>2</a:t>
            </a:r>
            <a:r>
              <a:rPr lang="pt-BR" sz="1000"/>
              <a:t>:</a:t>
            </a:r>
            <a:endParaRPr baseline="30000" sz="1000"/>
          </a:p>
          <a:p>
            <a:pPr indent="-232928" lvl="0" marL="559030" rtl="0" algn="l">
              <a:lnSpc>
                <a:spcPct val="113000"/>
              </a:lnSpc>
              <a:spcBef>
                <a:spcPts val="200"/>
              </a:spcBef>
              <a:spcAft>
                <a:spcPts val="0"/>
              </a:spcAft>
              <a:buClr>
                <a:schemeClr val="dk1"/>
              </a:buClr>
              <a:buSzPts val="1000"/>
              <a:buFont typeface="Arial"/>
              <a:buChar char="–"/>
            </a:pPr>
            <a:r>
              <a:rPr lang="pt-BR" sz="1000"/>
              <a:t>O organismo não consegue lidar com a quantidade de hemoglobina livre liberada pela hemólise. O excesso de hemoglobina livre é armazenado no rim como a proteína de armazenamento de ferro, hemossiderina. Uma vez que a capacidade de filtragem dos rins esteja suficientemente prejudicada, a hemoglobina passa diretamente para a urina, causando hemoglobinúria.</a:t>
            </a:r>
            <a:r>
              <a:rPr baseline="30000" lang="pt-BR" sz="1000"/>
              <a:t>2</a:t>
            </a:r>
            <a:endParaRPr/>
          </a:p>
          <a:p>
            <a:pPr indent="-232928" lvl="0" marL="559030" rtl="0" algn="l">
              <a:lnSpc>
                <a:spcPct val="113000"/>
              </a:lnSpc>
              <a:spcBef>
                <a:spcPts val="200"/>
              </a:spcBef>
              <a:spcAft>
                <a:spcPts val="0"/>
              </a:spcAft>
              <a:buClr>
                <a:schemeClr val="dk1"/>
              </a:buClr>
              <a:buSzPts val="1000"/>
              <a:buFont typeface="Arial"/>
              <a:buChar char="–"/>
            </a:pPr>
            <a:r>
              <a:rPr lang="pt-BR" sz="1000"/>
              <a:t>A deposição de hemossiderina pode levar à degeneração das estruturas renais e à fibrose dos tecidos circundantes, que afetam negativamente a função renal. </a:t>
            </a:r>
            <a:r>
              <a:rPr baseline="30000" lang="pt-BR" sz="1000"/>
              <a:t>3</a:t>
            </a:r>
            <a:endParaRPr/>
          </a:p>
          <a:p>
            <a:pPr indent="-174697" lvl="0" marL="174697" rtl="0" algn="l">
              <a:spcBef>
                <a:spcPts val="200"/>
              </a:spcBef>
              <a:spcAft>
                <a:spcPts val="0"/>
              </a:spcAft>
              <a:buClr>
                <a:schemeClr val="dk1"/>
              </a:buClr>
              <a:buSzPts val="1000"/>
              <a:buFont typeface="Arial"/>
              <a:buChar char="•"/>
            </a:pPr>
            <a:r>
              <a:rPr lang="pt-BR" sz="1000"/>
              <a:t>Além do acúmulo de hemoglobina e hemossiderina, outras causas de lesão renal que podem levar à insuficiência renal na HPN incluem</a:t>
            </a:r>
            <a:r>
              <a:rPr baseline="30000" lang="pt-BR" sz="1000"/>
              <a:t>3,4</a:t>
            </a:r>
            <a:r>
              <a:rPr lang="pt-BR" sz="1000"/>
              <a:t>:</a:t>
            </a:r>
            <a:endParaRPr/>
          </a:p>
          <a:p>
            <a:pPr indent="0" lvl="0" marL="0" rtl="0" algn="l">
              <a:spcBef>
                <a:spcPts val="200"/>
              </a:spcBef>
              <a:spcAft>
                <a:spcPts val="0"/>
              </a:spcAft>
              <a:buClr>
                <a:schemeClr val="dk1"/>
              </a:buClr>
              <a:buSzPts val="1000"/>
              <a:buNone/>
            </a:pPr>
            <a:r>
              <a:rPr lang="pt-BR" sz="1000"/>
              <a:t>         –   Tromboses arteriais e renais, que bloqueiam a entrega de oxigênio ao tecido renal</a:t>
            </a:r>
            <a:r>
              <a:rPr baseline="30000" lang="pt-BR" sz="1000"/>
              <a:t>3,4</a:t>
            </a:r>
            <a:endParaRPr/>
          </a:p>
          <a:p>
            <a:pPr indent="0" lvl="0" marL="0" rtl="0" algn="l">
              <a:spcBef>
                <a:spcPts val="200"/>
              </a:spcBef>
              <a:spcAft>
                <a:spcPts val="0"/>
              </a:spcAft>
              <a:buClr>
                <a:schemeClr val="dk1"/>
              </a:buClr>
              <a:buSzPts val="1000"/>
              <a:buNone/>
            </a:pPr>
            <a:r>
              <a:rPr lang="pt-BR" sz="1000"/>
              <a:t>         –   Necrose, morte do tecido pela depleção de NO, causando redução da circulação sanguínea e liberação de oxigênio para o rim</a:t>
            </a:r>
            <a:r>
              <a:rPr baseline="30000" lang="pt-BR" sz="1000"/>
              <a:t>3,4</a:t>
            </a:r>
            <a:endParaRPr/>
          </a:p>
          <a:p>
            <a:pPr indent="-111197" lvl="0" marL="174697" rtl="0" algn="l">
              <a:lnSpc>
                <a:spcPct val="113000"/>
              </a:lnSpc>
              <a:spcBef>
                <a:spcPts val="200"/>
              </a:spcBef>
              <a:spcAft>
                <a:spcPts val="0"/>
              </a:spcAft>
              <a:buClr>
                <a:schemeClr val="dk1"/>
              </a:buClr>
              <a:buSzPts val="1000"/>
              <a:buFont typeface="Arial"/>
              <a:buNone/>
            </a:pPr>
            <a:r>
              <a:t/>
            </a:r>
            <a:endParaRPr baseline="30000" sz="1000">
              <a:solidFill>
                <a:schemeClr val="accent3"/>
              </a:solidFill>
            </a:endParaRPr>
          </a:p>
          <a:p>
            <a:pPr indent="0" lvl="0" marL="0" rtl="0" algn="l">
              <a:spcBef>
                <a:spcPts val="200"/>
              </a:spcBef>
              <a:spcAft>
                <a:spcPts val="0"/>
              </a:spcAft>
              <a:buClr>
                <a:schemeClr val="dk1"/>
              </a:buClr>
              <a:buSzPts val="900"/>
              <a:buNone/>
            </a:pPr>
            <a:r>
              <a:rPr b="1" lang="pt-BR" sz="900"/>
              <a:t>Referências:</a:t>
            </a:r>
            <a:endParaRPr/>
          </a:p>
          <a:p>
            <a:pPr indent="-232929" lvl="0" marL="232929" rtl="0" algn="l">
              <a:spcBef>
                <a:spcPts val="200"/>
              </a:spcBef>
              <a:spcAft>
                <a:spcPts val="0"/>
              </a:spcAft>
              <a:buClr>
                <a:schemeClr val="dk1"/>
              </a:buClr>
              <a:buSzPts val="900"/>
              <a:buFont typeface="Calibri"/>
              <a:buAutoNum type="arabicPeriod"/>
            </a:pPr>
            <a:r>
              <a:rPr lang="pt-BR" sz="900"/>
              <a:t>Hillmen P, et al. </a:t>
            </a:r>
            <a:r>
              <a:rPr i="1" lang="pt-BR" sz="900"/>
              <a:t>Am J Hematol. </a:t>
            </a:r>
            <a:r>
              <a:rPr lang="pt-BR" sz="900"/>
              <a:t>2010;85(8):553-559.</a:t>
            </a:r>
            <a:endParaRPr/>
          </a:p>
          <a:p>
            <a:pPr indent="-232929" lvl="0" marL="232929" rtl="0" algn="l">
              <a:spcBef>
                <a:spcPts val="200"/>
              </a:spcBef>
              <a:spcAft>
                <a:spcPts val="0"/>
              </a:spcAft>
              <a:buClr>
                <a:schemeClr val="dk1"/>
              </a:buClr>
              <a:buSzPts val="900"/>
              <a:buFont typeface="Calibri"/>
              <a:buAutoNum type="arabicPeriod"/>
            </a:pPr>
            <a:r>
              <a:rPr lang="pt-BR" sz="900"/>
              <a:t>Wyrick-Glatzel J, et al. </a:t>
            </a:r>
            <a:r>
              <a:rPr i="1" lang="pt-BR" sz="900"/>
              <a:t>Lab Medicine</a:t>
            </a:r>
            <a:r>
              <a:rPr lang="pt-BR" sz="900"/>
              <a:t>. 2006;37(4):237-243.</a:t>
            </a:r>
            <a:endParaRPr/>
          </a:p>
          <a:p>
            <a:pPr indent="-232929" lvl="0" marL="232929" rtl="0" algn="l">
              <a:spcBef>
                <a:spcPts val="200"/>
              </a:spcBef>
              <a:spcAft>
                <a:spcPts val="0"/>
              </a:spcAft>
              <a:buClr>
                <a:schemeClr val="dk1"/>
              </a:buClr>
              <a:buSzPts val="900"/>
              <a:buFont typeface="Calibri"/>
              <a:buAutoNum type="arabicPeriod"/>
            </a:pPr>
            <a:r>
              <a:rPr lang="pt-BR" sz="900"/>
              <a:t>Varol U, et al. </a:t>
            </a:r>
            <a:r>
              <a:rPr i="1" lang="pt-BR" sz="900"/>
              <a:t>Int J Hematol Oncol. </a:t>
            </a:r>
            <a:r>
              <a:rPr lang="pt-BR" sz="900"/>
              <a:t>2008;3(18):175-179.</a:t>
            </a:r>
            <a:endParaRPr/>
          </a:p>
          <a:p>
            <a:pPr indent="-232929" lvl="0" marL="232929" rtl="0" algn="l">
              <a:spcBef>
                <a:spcPts val="200"/>
              </a:spcBef>
              <a:spcAft>
                <a:spcPts val="0"/>
              </a:spcAft>
              <a:buClr>
                <a:schemeClr val="dk1"/>
              </a:buClr>
              <a:buSzPts val="900"/>
              <a:buFont typeface="Calibri"/>
              <a:buAutoNum type="arabicPeriod"/>
            </a:pPr>
            <a:r>
              <a:rPr lang="pt-BR" sz="900"/>
              <a:t>Kelly R, et al. </a:t>
            </a:r>
            <a:r>
              <a:rPr i="1" lang="pt-BR" sz="900"/>
              <a:t>Ther Clin Risk Manag. </a:t>
            </a:r>
            <a:r>
              <a:rPr lang="pt-BR" sz="900"/>
              <a:t>2009;5:911-921.</a:t>
            </a:r>
            <a:endParaRPr/>
          </a:p>
          <a:p>
            <a:pPr indent="-175779" lvl="0" marL="232929" rtl="0" algn="l">
              <a:spcBef>
                <a:spcPts val="200"/>
              </a:spcBef>
              <a:spcAft>
                <a:spcPts val="0"/>
              </a:spcAft>
              <a:buClr>
                <a:schemeClr val="dk1"/>
              </a:buClr>
              <a:buSzPts val="900"/>
              <a:buFont typeface="Calibri"/>
              <a:buNone/>
            </a:pPr>
            <a:r>
              <a:t/>
            </a:r>
            <a:endParaRPr sz="900"/>
          </a:p>
        </p:txBody>
      </p:sp>
      <p:sp>
        <p:nvSpPr>
          <p:cNvPr id="2353" name="Google Shape;2353;p4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2" name="Shape 2412"/>
        <p:cNvGrpSpPr/>
        <p:nvPr/>
      </p:nvGrpSpPr>
      <p:grpSpPr>
        <a:xfrm>
          <a:off x="0" y="0"/>
          <a:ext cx="0" cy="0"/>
          <a:chOff x="0" y="0"/>
          <a:chExt cx="0" cy="0"/>
        </a:xfrm>
      </p:grpSpPr>
      <p:sp>
        <p:nvSpPr>
          <p:cNvPr id="2413" name="Google Shape;2413;p4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14" name="Google Shape;2414;p4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171450" lvl="1" marL="171450" marR="0" rtl="0" algn="l">
              <a:lnSpc>
                <a:spcPct val="100000"/>
              </a:lnSpc>
              <a:spcBef>
                <a:spcPts val="0"/>
              </a:spcBef>
              <a:spcAft>
                <a:spcPts val="0"/>
              </a:spcAft>
              <a:buClr>
                <a:schemeClr val="dk1"/>
              </a:buClr>
              <a:buSzPts val="1200"/>
              <a:buFont typeface="Arial"/>
              <a:buChar char="•"/>
            </a:pPr>
            <a:r>
              <a:rPr lang="pt-BR" sz="1200"/>
              <a:t>Os estágios da DRC, conforme definidos pela Iniciativa de Qualidade de Desfechos da Doença Renal, incluem: Estágio 1 (TFG &gt;90 ml/min/1,73 m</a:t>
            </a:r>
            <a:r>
              <a:rPr baseline="30000" lang="pt-BR" sz="1200"/>
              <a:t>2</a:t>
            </a:r>
            <a:r>
              <a:rPr lang="pt-BR" sz="1200"/>
              <a:t>); Estágio 2 (TFG 60-89 ml/min/1,73 m</a:t>
            </a:r>
            <a:r>
              <a:rPr baseline="30000" lang="pt-BR" sz="1200"/>
              <a:t>2</a:t>
            </a:r>
            <a:r>
              <a:rPr lang="pt-BR" sz="1200"/>
              <a:t>); Estágio 3a (TFG 45-59 ml/min/1,73 m</a:t>
            </a:r>
            <a:r>
              <a:rPr baseline="30000" lang="pt-BR" sz="1200"/>
              <a:t>2</a:t>
            </a:r>
            <a:r>
              <a:rPr lang="pt-BR" sz="1200"/>
              <a:t>); Estágio 3b (TFG 30-44 ml/min/1,73 m</a:t>
            </a:r>
            <a:r>
              <a:rPr baseline="30000" lang="pt-BR" sz="1200"/>
              <a:t>2</a:t>
            </a:r>
            <a:r>
              <a:rPr lang="pt-BR" sz="1200"/>
              <a:t>); Estágio 4 (TFG 15-29 ml/min/1,73 m</a:t>
            </a:r>
            <a:r>
              <a:rPr baseline="30000" lang="pt-BR" sz="1200"/>
              <a:t>2</a:t>
            </a:r>
            <a:r>
              <a:rPr lang="pt-BR" sz="1200"/>
              <a:t>); e Estágio 5 (TFG &lt;15 ml/min/1,73 m</a:t>
            </a:r>
            <a:r>
              <a:rPr baseline="30000" lang="pt-BR" sz="1200"/>
              <a:t>2</a:t>
            </a:r>
            <a:r>
              <a:rPr lang="pt-BR" sz="1200"/>
              <a:t>).</a:t>
            </a:r>
            <a:r>
              <a:rPr baseline="30000" lang="pt-BR"/>
              <a:t> 1</a:t>
            </a:r>
            <a:endParaRPr baseline="30000" sz="1200"/>
          </a:p>
          <a:p>
            <a:pPr indent="0" lvl="0" marL="0" rtl="0" algn="l">
              <a:spcBef>
                <a:spcPts val="0"/>
              </a:spcBef>
              <a:spcAft>
                <a:spcPts val="0"/>
              </a:spcAft>
              <a:buClr>
                <a:schemeClr val="dk1"/>
              </a:buClr>
              <a:buSzPts val="1200"/>
              <a:buFont typeface="Arial"/>
              <a:buNone/>
            </a:pPr>
            <a:r>
              <a:t/>
            </a:r>
            <a:endParaRPr sz="1200"/>
          </a:p>
          <a:p>
            <a:pPr indent="0" lvl="0" marL="0" rtl="0" algn="l">
              <a:spcBef>
                <a:spcPts val="200"/>
              </a:spcBef>
              <a:spcAft>
                <a:spcPts val="0"/>
              </a:spcAft>
              <a:buClr>
                <a:schemeClr val="dk1"/>
              </a:buClr>
              <a:buSzPts val="1200"/>
              <a:buFont typeface="Arial"/>
              <a:buNone/>
            </a:pPr>
            <a:r>
              <a:rPr lang="pt-BR" sz="1200"/>
              <a:t>Referência:</a:t>
            </a:r>
            <a:endParaRPr/>
          </a:p>
          <a:p>
            <a:pPr indent="0" lvl="0" marL="0" rtl="0" algn="l">
              <a:spcBef>
                <a:spcPts val="200"/>
              </a:spcBef>
              <a:spcAft>
                <a:spcPts val="0"/>
              </a:spcAft>
              <a:buClr>
                <a:schemeClr val="dk1"/>
              </a:buClr>
              <a:buSzPts val="1200"/>
              <a:buNone/>
            </a:pPr>
            <a:r>
              <a:rPr lang="pt-BR" sz="1200"/>
              <a:t>1- National Kidney Foundation Website. https://www.kidney.org/atoz/content/gfr. 2017. Accessed November 2, 2018.</a:t>
            </a:r>
            <a:endParaRPr/>
          </a:p>
        </p:txBody>
      </p:sp>
      <p:sp>
        <p:nvSpPr>
          <p:cNvPr id="2415" name="Google Shape;2415;p4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6" name="Shape 2436"/>
        <p:cNvGrpSpPr/>
        <p:nvPr/>
      </p:nvGrpSpPr>
      <p:grpSpPr>
        <a:xfrm>
          <a:off x="0" y="0"/>
          <a:ext cx="0" cy="0"/>
          <a:chOff x="0" y="0"/>
          <a:chExt cx="0" cy="0"/>
        </a:xfrm>
      </p:grpSpPr>
      <p:sp>
        <p:nvSpPr>
          <p:cNvPr id="2437" name="Google Shape;2437;p4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38" name="Google Shape;2438;p4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CE2434"/>
              </a:buClr>
              <a:buSzPts val="1000"/>
              <a:buFont typeface="Arial"/>
              <a:buNone/>
            </a:pPr>
            <a:r>
              <a:rPr b="1" lang="pt-BR" sz="1000">
                <a:solidFill>
                  <a:srgbClr val="CE2434"/>
                </a:solidFill>
                <a:latin typeface="Arial"/>
                <a:ea typeface="Arial"/>
                <a:cs typeface="Arial"/>
                <a:sym typeface="Arial"/>
              </a:rPr>
              <a:t>Descrição do estudo: </a:t>
            </a:r>
            <a:r>
              <a:rPr lang="pt-BR" sz="1000">
                <a:solidFill>
                  <a:srgbClr val="252E2C"/>
                </a:solidFill>
                <a:latin typeface="Arial"/>
                <a:ea typeface="Arial"/>
                <a:cs typeface="Arial"/>
                <a:sym typeface="Arial"/>
              </a:rPr>
              <a:t>estudo clínico envolvendo 195 pacientes com HPN que apresentavam dinais de disfunção ou lesão renal, evidenciada por exame de urina em amostra isolada com proteinúria ou achados anormais em exames de imagem</a:t>
            </a:r>
            <a:endParaRPr/>
          </a:p>
          <a:p>
            <a:pPr indent="0" lvl="0" marL="0" rtl="0" algn="l">
              <a:spcBef>
                <a:spcPts val="0"/>
              </a:spcBef>
              <a:spcAft>
                <a:spcPts val="0"/>
              </a:spcAft>
              <a:buClr>
                <a:schemeClr val="dk1"/>
              </a:buClr>
              <a:buSzPts val="1000"/>
              <a:buNone/>
            </a:pPr>
            <a:r>
              <a:t/>
            </a:r>
            <a:endParaRPr baseline="30000"/>
          </a:p>
        </p:txBody>
      </p:sp>
      <p:sp>
        <p:nvSpPr>
          <p:cNvPr id="2439" name="Google Shape;2439;p4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5" name="Shape 2455"/>
        <p:cNvGrpSpPr/>
        <p:nvPr/>
      </p:nvGrpSpPr>
      <p:grpSpPr>
        <a:xfrm>
          <a:off x="0" y="0"/>
          <a:ext cx="0" cy="0"/>
          <a:chOff x="0" y="0"/>
          <a:chExt cx="0" cy="0"/>
        </a:xfrm>
      </p:grpSpPr>
      <p:sp>
        <p:nvSpPr>
          <p:cNvPr id="2456" name="Google Shape;2456;p4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57" name="Google Shape;2457;p4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174697" lvl="0" marL="174697" rtl="0" algn="l">
              <a:lnSpc>
                <a:spcPct val="113000"/>
              </a:lnSpc>
              <a:spcBef>
                <a:spcPts val="0"/>
              </a:spcBef>
              <a:spcAft>
                <a:spcPts val="0"/>
              </a:spcAft>
              <a:buClr>
                <a:schemeClr val="dk1"/>
              </a:buClr>
              <a:buSzPts val="1000"/>
              <a:buFont typeface="Arial"/>
              <a:buChar char="•"/>
            </a:pPr>
            <a:r>
              <a:rPr lang="pt-BR" sz="1000"/>
              <a:t>A hemólise intravascular mediada por complemento libera hemoglobina das hemácias. A hemoglobina livre de células liga-se irreversivelmente ao óxido nítrico (NO), resultando em depleção de NO e tornando-o indisponível para desempenhar suas funções habituais.</a:t>
            </a:r>
            <a:r>
              <a:rPr baseline="30000" lang="pt-BR" sz="1000"/>
              <a:t>1</a:t>
            </a:r>
            <a:r>
              <a:rPr lang="pt-BR" sz="1000"/>
              <a:t> </a:t>
            </a:r>
            <a:endParaRPr/>
          </a:p>
          <a:p>
            <a:pPr indent="-174697" lvl="0" marL="174697" rtl="0" algn="l">
              <a:lnSpc>
                <a:spcPct val="113000"/>
              </a:lnSpc>
              <a:spcBef>
                <a:spcPts val="200"/>
              </a:spcBef>
              <a:spcAft>
                <a:spcPts val="0"/>
              </a:spcAft>
              <a:buClr>
                <a:schemeClr val="dk1"/>
              </a:buClr>
              <a:buSzPts val="1000"/>
              <a:buFont typeface="Arial"/>
              <a:buChar char="•"/>
            </a:pPr>
            <a:r>
              <a:rPr lang="pt-BR" sz="1000"/>
              <a:t>O NO é um regulador crítico do tônus vascular, particularmente nas arteríolas renais. Consequentemente, sua depleção prejudica o fluxo sanguíneo renal e reduz a taxa de filtração glomerular (TFG).</a:t>
            </a:r>
            <a:r>
              <a:rPr baseline="30000" lang="pt-BR" sz="1000"/>
              <a:t>1</a:t>
            </a:r>
            <a:endParaRPr/>
          </a:p>
          <a:p>
            <a:pPr indent="-174697" lvl="0" marL="174697" rtl="0" algn="l">
              <a:lnSpc>
                <a:spcPct val="113000"/>
              </a:lnSpc>
              <a:spcBef>
                <a:spcPts val="200"/>
              </a:spcBef>
              <a:spcAft>
                <a:spcPts val="0"/>
              </a:spcAft>
              <a:buClr>
                <a:schemeClr val="dk1"/>
              </a:buClr>
              <a:buSzPts val="1000"/>
              <a:buFont typeface="Arial"/>
              <a:buChar char="•"/>
            </a:pPr>
            <a:r>
              <a:rPr lang="pt-BR" sz="1000"/>
              <a:t>A toxicidade renal é resultado da deposição de hemoglobina</a:t>
            </a:r>
            <a:r>
              <a:rPr baseline="30000" lang="pt-BR" sz="1000"/>
              <a:t>2</a:t>
            </a:r>
            <a:r>
              <a:rPr lang="pt-BR" sz="1000"/>
              <a:t>:</a:t>
            </a:r>
            <a:endParaRPr baseline="30000" sz="1000"/>
          </a:p>
          <a:p>
            <a:pPr indent="-232928" lvl="0" marL="559030" rtl="0" algn="l">
              <a:lnSpc>
                <a:spcPct val="113000"/>
              </a:lnSpc>
              <a:spcBef>
                <a:spcPts val="200"/>
              </a:spcBef>
              <a:spcAft>
                <a:spcPts val="0"/>
              </a:spcAft>
              <a:buClr>
                <a:schemeClr val="dk1"/>
              </a:buClr>
              <a:buSzPts val="1000"/>
              <a:buFont typeface="Arial"/>
              <a:buChar char="–"/>
            </a:pPr>
            <a:r>
              <a:rPr lang="pt-BR" sz="1000"/>
              <a:t>O organismo não consegue lidar com a quantidade de hemoglobina livre liberada pela hemólise. O excesso de hemoglobina livre é armazenado no rim como a proteína de armazenamento de ferro, hemossiderina. Uma vez que a capacidade de filtragem dos rins esteja suficientemente prejudicada, a hemoglobina passa diretamente para a urina, causando hemoglobinúria.</a:t>
            </a:r>
            <a:r>
              <a:rPr baseline="30000" lang="pt-BR" sz="1000"/>
              <a:t>2</a:t>
            </a:r>
            <a:endParaRPr/>
          </a:p>
          <a:p>
            <a:pPr indent="-232928" lvl="0" marL="559030" rtl="0" algn="l">
              <a:lnSpc>
                <a:spcPct val="113000"/>
              </a:lnSpc>
              <a:spcBef>
                <a:spcPts val="200"/>
              </a:spcBef>
              <a:spcAft>
                <a:spcPts val="0"/>
              </a:spcAft>
              <a:buClr>
                <a:schemeClr val="dk1"/>
              </a:buClr>
              <a:buSzPts val="1000"/>
              <a:buFont typeface="Arial"/>
              <a:buChar char="–"/>
            </a:pPr>
            <a:r>
              <a:rPr lang="pt-BR" sz="1000"/>
              <a:t>A deposição de hemossiderina pode levar à degeneração das estruturas renais e à fibrose dos tecidos circundantes, que afetam negativamente a função renal. </a:t>
            </a:r>
            <a:r>
              <a:rPr baseline="30000" lang="pt-BR" sz="1000"/>
              <a:t>3</a:t>
            </a:r>
            <a:endParaRPr/>
          </a:p>
          <a:p>
            <a:pPr indent="-174697" lvl="0" marL="174697" rtl="0" algn="l">
              <a:spcBef>
                <a:spcPts val="200"/>
              </a:spcBef>
              <a:spcAft>
                <a:spcPts val="0"/>
              </a:spcAft>
              <a:buClr>
                <a:schemeClr val="dk1"/>
              </a:buClr>
              <a:buSzPts val="1000"/>
              <a:buFont typeface="Arial"/>
              <a:buChar char="•"/>
            </a:pPr>
            <a:r>
              <a:rPr lang="pt-BR" sz="1000"/>
              <a:t>Além do acúmulo de hemoglobina e hemossiderina, outras causas de lesão renal que podem levar à insuficiência renal na HPN incluem</a:t>
            </a:r>
            <a:r>
              <a:rPr baseline="30000" lang="pt-BR" sz="1000"/>
              <a:t>3,4</a:t>
            </a:r>
            <a:r>
              <a:rPr lang="pt-BR" sz="1000"/>
              <a:t>:</a:t>
            </a:r>
            <a:endParaRPr/>
          </a:p>
          <a:p>
            <a:pPr indent="0" lvl="0" marL="0" rtl="0" algn="l">
              <a:spcBef>
                <a:spcPts val="200"/>
              </a:spcBef>
              <a:spcAft>
                <a:spcPts val="0"/>
              </a:spcAft>
              <a:buClr>
                <a:schemeClr val="dk1"/>
              </a:buClr>
              <a:buSzPts val="1000"/>
              <a:buNone/>
            </a:pPr>
            <a:r>
              <a:rPr lang="pt-BR" sz="1000"/>
              <a:t>         –   Tromboses arteriais e renais, que bloqueiam a entrega de oxigênio ao tecido renal</a:t>
            </a:r>
            <a:r>
              <a:rPr baseline="30000" lang="pt-BR" sz="1000"/>
              <a:t>3,4</a:t>
            </a:r>
            <a:endParaRPr/>
          </a:p>
          <a:p>
            <a:pPr indent="0" lvl="0" marL="0" rtl="0" algn="l">
              <a:spcBef>
                <a:spcPts val="200"/>
              </a:spcBef>
              <a:spcAft>
                <a:spcPts val="0"/>
              </a:spcAft>
              <a:buClr>
                <a:schemeClr val="dk1"/>
              </a:buClr>
              <a:buSzPts val="1000"/>
              <a:buNone/>
            </a:pPr>
            <a:r>
              <a:rPr lang="pt-BR" sz="1000"/>
              <a:t>         –   Necrose, morte do tecido pela depleção de NO, causando redução da circulação sanguínea e liberação de oxigênio para o rim</a:t>
            </a:r>
            <a:r>
              <a:rPr baseline="30000" lang="pt-BR" sz="1000"/>
              <a:t>3,4</a:t>
            </a:r>
            <a:endParaRPr/>
          </a:p>
          <a:p>
            <a:pPr indent="-111197" lvl="0" marL="174697" rtl="0" algn="l">
              <a:lnSpc>
                <a:spcPct val="113000"/>
              </a:lnSpc>
              <a:spcBef>
                <a:spcPts val="200"/>
              </a:spcBef>
              <a:spcAft>
                <a:spcPts val="0"/>
              </a:spcAft>
              <a:buClr>
                <a:schemeClr val="dk1"/>
              </a:buClr>
              <a:buSzPts val="1000"/>
              <a:buFont typeface="Arial"/>
              <a:buNone/>
            </a:pPr>
            <a:r>
              <a:t/>
            </a:r>
            <a:endParaRPr baseline="30000" sz="1000">
              <a:solidFill>
                <a:schemeClr val="accent3"/>
              </a:solidFill>
            </a:endParaRPr>
          </a:p>
          <a:p>
            <a:pPr indent="0" lvl="0" marL="0" rtl="0" algn="l">
              <a:spcBef>
                <a:spcPts val="200"/>
              </a:spcBef>
              <a:spcAft>
                <a:spcPts val="0"/>
              </a:spcAft>
              <a:buClr>
                <a:schemeClr val="dk1"/>
              </a:buClr>
              <a:buSzPts val="900"/>
              <a:buNone/>
            </a:pPr>
            <a:r>
              <a:rPr b="1" lang="pt-BR" sz="900"/>
              <a:t>Referências:</a:t>
            </a:r>
            <a:endParaRPr/>
          </a:p>
          <a:p>
            <a:pPr indent="-232929" lvl="0" marL="232929" rtl="0" algn="l">
              <a:spcBef>
                <a:spcPts val="200"/>
              </a:spcBef>
              <a:spcAft>
                <a:spcPts val="0"/>
              </a:spcAft>
              <a:buClr>
                <a:schemeClr val="dk1"/>
              </a:buClr>
              <a:buSzPts val="900"/>
              <a:buFont typeface="Calibri"/>
              <a:buAutoNum type="arabicPeriod"/>
            </a:pPr>
            <a:r>
              <a:rPr lang="pt-BR" sz="900"/>
              <a:t>Hillmen P, et al. </a:t>
            </a:r>
            <a:r>
              <a:rPr i="1" lang="pt-BR" sz="900"/>
              <a:t>Am J Hematol. </a:t>
            </a:r>
            <a:r>
              <a:rPr lang="pt-BR" sz="900"/>
              <a:t>2010;85(8):553-559.</a:t>
            </a:r>
            <a:endParaRPr/>
          </a:p>
          <a:p>
            <a:pPr indent="-232929" lvl="0" marL="232929" rtl="0" algn="l">
              <a:spcBef>
                <a:spcPts val="200"/>
              </a:spcBef>
              <a:spcAft>
                <a:spcPts val="0"/>
              </a:spcAft>
              <a:buClr>
                <a:schemeClr val="dk1"/>
              </a:buClr>
              <a:buSzPts val="900"/>
              <a:buFont typeface="Calibri"/>
              <a:buAutoNum type="arabicPeriod"/>
            </a:pPr>
            <a:r>
              <a:rPr lang="pt-BR" sz="900"/>
              <a:t>Wyrick-Glatzel J, et al. </a:t>
            </a:r>
            <a:r>
              <a:rPr i="1" lang="pt-BR" sz="900"/>
              <a:t>Lab Medicine</a:t>
            </a:r>
            <a:r>
              <a:rPr lang="pt-BR" sz="900"/>
              <a:t>. 2006;37(4):237-243.</a:t>
            </a:r>
            <a:endParaRPr/>
          </a:p>
          <a:p>
            <a:pPr indent="-232929" lvl="0" marL="232929" rtl="0" algn="l">
              <a:spcBef>
                <a:spcPts val="200"/>
              </a:spcBef>
              <a:spcAft>
                <a:spcPts val="0"/>
              </a:spcAft>
              <a:buClr>
                <a:schemeClr val="dk1"/>
              </a:buClr>
              <a:buSzPts val="900"/>
              <a:buFont typeface="Calibri"/>
              <a:buAutoNum type="arabicPeriod"/>
            </a:pPr>
            <a:r>
              <a:rPr lang="pt-BR" sz="900"/>
              <a:t>Varol U, et al. </a:t>
            </a:r>
            <a:r>
              <a:rPr i="1" lang="pt-BR" sz="900"/>
              <a:t>Int J Hematol Oncol. </a:t>
            </a:r>
            <a:r>
              <a:rPr lang="pt-BR" sz="900"/>
              <a:t>2008;3(18):175-179.</a:t>
            </a:r>
            <a:endParaRPr/>
          </a:p>
          <a:p>
            <a:pPr indent="-232929" lvl="0" marL="232929" rtl="0" algn="l">
              <a:spcBef>
                <a:spcPts val="200"/>
              </a:spcBef>
              <a:spcAft>
                <a:spcPts val="0"/>
              </a:spcAft>
              <a:buClr>
                <a:schemeClr val="dk1"/>
              </a:buClr>
              <a:buSzPts val="900"/>
              <a:buFont typeface="Calibri"/>
              <a:buAutoNum type="arabicPeriod"/>
            </a:pPr>
            <a:r>
              <a:rPr lang="pt-BR" sz="900"/>
              <a:t>Kelly R, et al. </a:t>
            </a:r>
            <a:r>
              <a:rPr i="1" lang="pt-BR" sz="900"/>
              <a:t>Ther Clin Risk Manag. </a:t>
            </a:r>
            <a:r>
              <a:rPr lang="pt-BR" sz="900"/>
              <a:t>2009;5:911-921.</a:t>
            </a:r>
            <a:endParaRPr/>
          </a:p>
          <a:p>
            <a:pPr indent="-175779" lvl="0" marL="232929" rtl="0" algn="l">
              <a:spcBef>
                <a:spcPts val="200"/>
              </a:spcBef>
              <a:spcAft>
                <a:spcPts val="0"/>
              </a:spcAft>
              <a:buClr>
                <a:schemeClr val="dk1"/>
              </a:buClr>
              <a:buSzPts val="900"/>
              <a:buFont typeface="Calibri"/>
              <a:buNone/>
            </a:pPr>
            <a:r>
              <a:t/>
            </a:r>
            <a:endParaRPr sz="900"/>
          </a:p>
        </p:txBody>
      </p:sp>
      <p:sp>
        <p:nvSpPr>
          <p:cNvPr id="2458" name="Google Shape;2458;p4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 name="Shape 178"/>
        <p:cNvGrpSpPr/>
        <p:nvPr/>
      </p:nvGrpSpPr>
      <p:grpSpPr>
        <a:xfrm>
          <a:off x="0" y="0"/>
          <a:ext cx="0" cy="0"/>
          <a:chOff x="0" y="0"/>
          <a:chExt cx="0" cy="0"/>
        </a:xfrm>
      </p:grpSpPr>
      <p:sp>
        <p:nvSpPr>
          <p:cNvPr id="179" name="Google Shape;179;p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80" name="Google Shape;180;p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Mancuso S, Sucato G, Carlisi M, Santoro M, Tarantino G, Iannitto E, et al. Paroxysmal nocturnal hemoglobinuria: When delay in diagnosis and long therapy occurs. Hematol Rep. 2018 Mar 2;10(1):7523.</a:t>
            </a:r>
            <a:endParaRPr/>
          </a:p>
          <a:p>
            <a:pPr indent="-218290" lvl="0" marL="218290" rtl="0" algn="l">
              <a:spcBef>
                <a:spcPts val="200"/>
              </a:spcBef>
              <a:spcAft>
                <a:spcPts val="0"/>
              </a:spcAft>
              <a:buClr>
                <a:schemeClr val="dk1"/>
              </a:buClr>
              <a:buSzPts val="1000"/>
              <a:buFont typeface="Calibri"/>
              <a:buAutoNum type="arabicPeriod"/>
            </a:pPr>
            <a:r>
              <a:rPr lang="pt-BR" sz="1000"/>
              <a:t>Curran KJ, Kernan NA, Prockop SE, Scaradavou A, Small TN, Kobos R, et al. Paroxysmal nocturnal hemoglobinuria in pediatric patients. Pediatr Blood Cancer. 2012 Sep;59(3):525-9.</a:t>
            </a:r>
            <a:endParaRPr/>
          </a:p>
          <a:p>
            <a:pPr indent="-218290" lvl="0" marL="218290" rtl="0" algn="l">
              <a:spcBef>
                <a:spcPts val="200"/>
              </a:spcBef>
              <a:spcAft>
                <a:spcPts val="0"/>
              </a:spcAft>
              <a:buClr>
                <a:schemeClr val="dk1"/>
              </a:buClr>
              <a:buSzPts val="1000"/>
              <a:buFont typeface="Calibri"/>
              <a:buAutoNum type="arabicPeriod"/>
            </a:pPr>
            <a:r>
              <a:rPr lang="pt-BR" sz="1000"/>
              <a:t>Mercuri A, Farruggia P, Timeus F, Lombardi L, Onofrillo D, Putti MC, et al. A retrospective study of paroxysmal nocturnal hemoglobinuria in pediatric and adolescent patients. Blood Cells Mol Dis. 2017 May;64:45-50.</a:t>
            </a:r>
            <a:endParaRPr/>
          </a:p>
          <a:p>
            <a:pPr indent="-218290" lvl="0" marL="218290" rtl="0" algn="l">
              <a:spcBef>
                <a:spcPts val="200"/>
              </a:spcBef>
              <a:spcAft>
                <a:spcPts val="0"/>
              </a:spcAft>
              <a:buClr>
                <a:schemeClr val="dk1"/>
              </a:buClr>
              <a:buSzPts val="1000"/>
              <a:buFont typeface="Calibri"/>
              <a:buAutoNum type="arabicPeriod"/>
            </a:pPr>
            <a:r>
              <a:rPr lang="pt-BR" sz="1000"/>
              <a:t>Shammo JM, Mitchell RL, Ogborn K, Salkeld E, Chisolm S. Path to Diagnosis of Paroxysmal Nocturnal Hemoglobinuria: The Results of an Exploratory Study Conducted By the Aplastic Anemia and Myelodysplastic Syndrome International Foundation and the National Organization for Rare Disorders Utilizing an Internet-Based Survey. Blood. 2015;126(23):3264-.</a:t>
            </a:r>
            <a:endParaRPr/>
          </a:p>
          <a:p>
            <a:pPr indent="-218290" lvl="0" marL="218290" rtl="0" algn="l">
              <a:spcBef>
                <a:spcPts val="200"/>
              </a:spcBef>
              <a:spcAft>
                <a:spcPts val="0"/>
              </a:spcAft>
              <a:buClr>
                <a:schemeClr val="dk1"/>
              </a:buClr>
              <a:buSzPts val="1000"/>
              <a:buFont typeface="Calibri"/>
              <a:buAutoNum type="arabicPeriod"/>
            </a:pPr>
            <a:r>
              <a:rPr lang="pt-BR" sz="1000"/>
              <a:t>Roth A, Maciejewski J, Nishimura JI, Jain D, Weitz JI. Screening and diagnostic clinical algorithm for paroxysmal nocturnal hemoglobinuria: Expert consensus. Eur J Haematol. 2018 Jul;101(1):3-11.</a:t>
            </a:r>
            <a:endParaRPr/>
          </a:p>
          <a:p>
            <a:pPr indent="0" lvl="0" marL="0" rtl="0" algn="l">
              <a:spcBef>
                <a:spcPts val="200"/>
              </a:spcBef>
              <a:spcAft>
                <a:spcPts val="0"/>
              </a:spcAft>
              <a:buClr>
                <a:schemeClr val="dk1"/>
              </a:buClr>
              <a:buSzPts val="1000"/>
              <a:buNone/>
            </a:pPr>
            <a:r>
              <a:t/>
            </a:r>
            <a:endParaRPr/>
          </a:p>
        </p:txBody>
      </p:sp>
      <p:sp>
        <p:nvSpPr>
          <p:cNvPr id="181" name="Google Shape;181;p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3" name="Shape 2513"/>
        <p:cNvGrpSpPr/>
        <p:nvPr/>
      </p:nvGrpSpPr>
      <p:grpSpPr>
        <a:xfrm>
          <a:off x="0" y="0"/>
          <a:ext cx="0" cy="0"/>
          <a:chOff x="0" y="0"/>
          <a:chExt cx="0" cy="0"/>
        </a:xfrm>
      </p:grpSpPr>
      <p:sp>
        <p:nvSpPr>
          <p:cNvPr id="2514" name="Google Shape;2514;p5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515" name="Google Shape;2515;p5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516" name="Google Shape;2516;p5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1" name="Shape 2531"/>
        <p:cNvGrpSpPr/>
        <p:nvPr/>
      </p:nvGrpSpPr>
      <p:grpSpPr>
        <a:xfrm>
          <a:off x="0" y="0"/>
          <a:ext cx="0" cy="0"/>
          <a:chOff x="0" y="0"/>
          <a:chExt cx="0" cy="0"/>
        </a:xfrm>
      </p:grpSpPr>
      <p:sp>
        <p:nvSpPr>
          <p:cNvPr id="2532" name="Google Shape;2532;p51: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2533" name="Google Shape;2533;p51: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7" name="Shape 2547"/>
        <p:cNvGrpSpPr/>
        <p:nvPr/>
      </p:nvGrpSpPr>
      <p:grpSpPr>
        <a:xfrm>
          <a:off x="0" y="0"/>
          <a:ext cx="0" cy="0"/>
          <a:chOff x="0" y="0"/>
          <a:chExt cx="0" cy="0"/>
        </a:xfrm>
      </p:grpSpPr>
      <p:sp>
        <p:nvSpPr>
          <p:cNvPr id="2548" name="Google Shape;2548;p5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549" name="Google Shape;2549;p5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550" name="Google Shape;2550;p5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0" name="Shape 2620"/>
        <p:cNvGrpSpPr/>
        <p:nvPr/>
      </p:nvGrpSpPr>
      <p:grpSpPr>
        <a:xfrm>
          <a:off x="0" y="0"/>
          <a:ext cx="0" cy="0"/>
          <a:chOff x="0" y="0"/>
          <a:chExt cx="0" cy="0"/>
        </a:xfrm>
      </p:grpSpPr>
      <p:sp>
        <p:nvSpPr>
          <p:cNvPr id="2621" name="Google Shape;2621;p5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622" name="Google Shape;2622;p5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623" name="Google Shape;2623;p5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8" name="Shape 2688"/>
        <p:cNvGrpSpPr/>
        <p:nvPr/>
      </p:nvGrpSpPr>
      <p:grpSpPr>
        <a:xfrm>
          <a:off x="0" y="0"/>
          <a:ext cx="0" cy="0"/>
          <a:chOff x="0" y="0"/>
          <a:chExt cx="0" cy="0"/>
        </a:xfrm>
      </p:grpSpPr>
      <p:sp>
        <p:nvSpPr>
          <p:cNvPr id="2689" name="Google Shape;2689;p5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690" name="Google Shape;2690;p5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691" name="Google Shape;2691;p5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2" name="Shape 2732"/>
        <p:cNvGrpSpPr/>
        <p:nvPr/>
      </p:nvGrpSpPr>
      <p:grpSpPr>
        <a:xfrm>
          <a:off x="0" y="0"/>
          <a:ext cx="0" cy="0"/>
          <a:chOff x="0" y="0"/>
          <a:chExt cx="0" cy="0"/>
        </a:xfrm>
      </p:grpSpPr>
      <p:sp>
        <p:nvSpPr>
          <p:cNvPr id="2733" name="Google Shape;2733;p5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734" name="Google Shape;2734;p5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735" name="Google Shape;2735;p5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6" name="Shape 2756"/>
        <p:cNvGrpSpPr/>
        <p:nvPr/>
      </p:nvGrpSpPr>
      <p:grpSpPr>
        <a:xfrm>
          <a:off x="0" y="0"/>
          <a:ext cx="0" cy="0"/>
          <a:chOff x="0" y="0"/>
          <a:chExt cx="0" cy="0"/>
        </a:xfrm>
      </p:grpSpPr>
      <p:sp>
        <p:nvSpPr>
          <p:cNvPr id="2757" name="Google Shape;2757;p5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758" name="Google Shape;2758;p5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759" name="Google Shape;2759;p5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3" name="Shape 2843"/>
        <p:cNvGrpSpPr/>
        <p:nvPr/>
      </p:nvGrpSpPr>
      <p:grpSpPr>
        <a:xfrm>
          <a:off x="0" y="0"/>
          <a:ext cx="0" cy="0"/>
          <a:chOff x="0" y="0"/>
          <a:chExt cx="0" cy="0"/>
        </a:xfrm>
      </p:grpSpPr>
      <p:sp>
        <p:nvSpPr>
          <p:cNvPr id="2844" name="Google Shape;2844;p5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845" name="Google Shape;2845;p5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846" name="Google Shape;2846;p5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3" name="Shape 2903"/>
        <p:cNvGrpSpPr/>
        <p:nvPr/>
      </p:nvGrpSpPr>
      <p:grpSpPr>
        <a:xfrm>
          <a:off x="0" y="0"/>
          <a:ext cx="0" cy="0"/>
          <a:chOff x="0" y="0"/>
          <a:chExt cx="0" cy="0"/>
        </a:xfrm>
      </p:grpSpPr>
      <p:sp>
        <p:nvSpPr>
          <p:cNvPr id="2904" name="Google Shape;2904;p5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905" name="Google Shape;2905;p5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906" name="Google Shape;2906;p5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5" name="Shape 2965"/>
        <p:cNvGrpSpPr/>
        <p:nvPr/>
      </p:nvGrpSpPr>
      <p:grpSpPr>
        <a:xfrm>
          <a:off x="0" y="0"/>
          <a:ext cx="0" cy="0"/>
          <a:chOff x="0" y="0"/>
          <a:chExt cx="0" cy="0"/>
        </a:xfrm>
      </p:grpSpPr>
      <p:sp>
        <p:nvSpPr>
          <p:cNvPr id="2966" name="Google Shape;2966;p59: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2967" name="Google Shape;2967;p59: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 name="Shape 249"/>
        <p:cNvGrpSpPr/>
        <p:nvPr/>
      </p:nvGrpSpPr>
      <p:grpSpPr>
        <a:xfrm>
          <a:off x="0" y="0"/>
          <a:ext cx="0" cy="0"/>
          <a:chOff x="0" y="0"/>
          <a:chExt cx="0" cy="0"/>
        </a:xfrm>
      </p:grpSpPr>
      <p:sp>
        <p:nvSpPr>
          <p:cNvPr id="250" name="Google Shape;250;p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51" name="Google Shape;251;p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Parker CJ. Management of paroxysmal nocturnal hemoglobinuria in the era of complement inhibitory therapy. Hematology Am Soc Hematol Educ Program. 2011;2011:21-9.</a:t>
            </a:r>
            <a:endParaRPr/>
          </a:p>
          <a:p>
            <a:pPr indent="-218290" lvl="0" marL="218290" rtl="0" algn="l">
              <a:spcBef>
                <a:spcPts val="200"/>
              </a:spcBef>
              <a:spcAft>
                <a:spcPts val="0"/>
              </a:spcAft>
              <a:buClr>
                <a:schemeClr val="dk1"/>
              </a:buClr>
              <a:buSzPts val="1000"/>
              <a:buFont typeface="Calibri"/>
              <a:buAutoNum type="arabicPeriod"/>
            </a:pPr>
            <a:r>
              <a:rPr lang="pt-BR" sz="1000"/>
              <a:t>Sahin F, Akay OM, Ayer M, Dal MS, Ertop S, Ilhan O, et al. Pesg PNH diagnosis, follow-up and treatment guidelines. Am J Blood Res. 2016;6(2):19-27.</a:t>
            </a:r>
            <a:endParaRPr/>
          </a:p>
          <a:p>
            <a:pPr indent="0" lvl="0" marL="0" rtl="0" algn="l">
              <a:spcBef>
                <a:spcPts val="200"/>
              </a:spcBef>
              <a:spcAft>
                <a:spcPts val="0"/>
              </a:spcAft>
              <a:buClr>
                <a:schemeClr val="dk1"/>
              </a:buClr>
              <a:buSzPts val="1000"/>
              <a:buNone/>
            </a:pPr>
            <a:r>
              <a:t/>
            </a:r>
            <a:endParaRPr/>
          </a:p>
        </p:txBody>
      </p:sp>
      <p:sp>
        <p:nvSpPr>
          <p:cNvPr id="252" name="Google Shape;252;p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1" name="Shape 2981"/>
        <p:cNvGrpSpPr/>
        <p:nvPr/>
      </p:nvGrpSpPr>
      <p:grpSpPr>
        <a:xfrm>
          <a:off x="0" y="0"/>
          <a:ext cx="0" cy="0"/>
          <a:chOff x="0" y="0"/>
          <a:chExt cx="0" cy="0"/>
        </a:xfrm>
      </p:grpSpPr>
      <p:sp>
        <p:nvSpPr>
          <p:cNvPr id="2982" name="Google Shape;2982;p6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983" name="Google Shape;2983;p6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2984" name="Google Shape;2984;p6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6" name="Shape 3036"/>
        <p:cNvGrpSpPr/>
        <p:nvPr/>
      </p:nvGrpSpPr>
      <p:grpSpPr>
        <a:xfrm>
          <a:off x="0" y="0"/>
          <a:ext cx="0" cy="0"/>
          <a:chOff x="0" y="0"/>
          <a:chExt cx="0" cy="0"/>
        </a:xfrm>
      </p:grpSpPr>
      <p:sp>
        <p:nvSpPr>
          <p:cNvPr id="3037" name="Google Shape;3037;p6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38" name="Google Shape;3038;p6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174697" lvl="0" marL="174697" rtl="0" algn="l">
              <a:spcBef>
                <a:spcPts val="0"/>
              </a:spcBef>
              <a:spcAft>
                <a:spcPts val="0"/>
              </a:spcAft>
              <a:buClr>
                <a:schemeClr val="dk1"/>
              </a:buClr>
              <a:buSzPts val="1000"/>
              <a:buFont typeface="Arial"/>
              <a:buChar char="•"/>
            </a:pPr>
            <a:r>
              <a:rPr lang="pt-BR">
                <a:latin typeface="Arial"/>
                <a:ea typeface="Arial"/>
                <a:cs typeface="Arial"/>
                <a:sym typeface="Arial"/>
              </a:rPr>
              <a:t>Este diagrama de Venn destaca a sobreposição de consequências entre a HPN e as síndromes de insuficiência da medula óssea</a:t>
            </a:r>
            <a:r>
              <a:rPr baseline="30000" lang="pt-BR">
                <a:latin typeface="Arial"/>
                <a:ea typeface="Arial"/>
                <a:cs typeface="Arial"/>
                <a:sym typeface="Arial"/>
              </a:rPr>
              <a:t>1-5</a:t>
            </a:r>
            <a:endParaRPr/>
          </a:p>
          <a:p>
            <a:pPr indent="-174696" lvl="1" marL="640556" rtl="0" algn="l">
              <a:spcBef>
                <a:spcPts val="200"/>
              </a:spcBef>
              <a:spcAft>
                <a:spcPts val="0"/>
              </a:spcAft>
              <a:buClr>
                <a:schemeClr val="dk1"/>
              </a:buClr>
              <a:buSzPts val="1000"/>
              <a:buFont typeface="Arial"/>
              <a:buChar char="•"/>
            </a:pPr>
            <a:r>
              <a:rPr lang="pt-BR">
                <a:latin typeface="Arial"/>
                <a:ea typeface="Arial"/>
                <a:cs typeface="Arial"/>
                <a:sym typeface="Arial"/>
              </a:rPr>
              <a:t>O círculo à esquerda mostra os sinais e sintomas da HPN</a:t>
            </a:r>
            <a:endParaRPr/>
          </a:p>
          <a:p>
            <a:pPr indent="-174696" lvl="1" marL="640556" rtl="0" algn="l">
              <a:spcBef>
                <a:spcPts val="200"/>
              </a:spcBef>
              <a:spcAft>
                <a:spcPts val="0"/>
              </a:spcAft>
              <a:buClr>
                <a:schemeClr val="dk1"/>
              </a:buClr>
              <a:buSzPts val="1000"/>
              <a:buFont typeface="Arial"/>
              <a:buChar char="•"/>
            </a:pPr>
            <a:r>
              <a:rPr lang="pt-BR">
                <a:latin typeface="Arial"/>
                <a:ea typeface="Arial"/>
                <a:cs typeface="Arial"/>
                <a:sym typeface="Arial"/>
              </a:rPr>
              <a:t>O círculo à direita mostra sinais e sintomas de anemia aplástica</a:t>
            </a:r>
            <a:endParaRPr/>
          </a:p>
          <a:p>
            <a:pPr indent="-174696" lvl="1" marL="640556" rtl="0" algn="l">
              <a:spcBef>
                <a:spcPts val="200"/>
              </a:spcBef>
              <a:spcAft>
                <a:spcPts val="0"/>
              </a:spcAft>
              <a:buClr>
                <a:schemeClr val="dk1"/>
              </a:buClr>
              <a:buSzPts val="1000"/>
              <a:buFont typeface="Arial"/>
              <a:buChar char="•"/>
            </a:pPr>
            <a:r>
              <a:rPr lang="pt-BR">
                <a:latin typeface="Arial"/>
                <a:ea typeface="Arial"/>
                <a:cs typeface="Arial"/>
                <a:sym typeface="Arial"/>
              </a:rPr>
              <a:t>A área em que os círculos se sobrepõem no meio são sinais e sintomas que podem ser de HPN ou anemia aplástica</a:t>
            </a:r>
            <a:endParaRPr/>
          </a:p>
          <a:p>
            <a:pPr indent="-174697" lvl="0" marL="183546" rtl="0" algn="l">
              <a:spcBef>
                <a:spcPts val="200"/>
              </a:spcBef>
              <a:spcAft>
                <a:spcPts val="0"/>
              </a:spcAft>
              <a:buClr>
                <a:schemeClr val="dk1"/>
              </a:buClr>
              <a:buSzPts val="1000"/>
              <a:buFont typeface="Arial"/>
              <a:buChar char="•"/>
            </a:pPr>
            <a:r>
              <a:rPr lang="pt-BR">
                <a:latin typeface="Arial"/>
                <a:ea typeface="Arial"/>
                <a:cs typeface="Arial"/>
                <a:sym typeface="Arial"/>
              </a:rPr>
              <a:t>Como as causas subjacentes são diferentes, a maioria das consequências das duas doenças é distinta</a:t>
            </a:r>
            <a:r>
              <a:rPr baseline="30000" lang="pt-BR">
                <a:latin typeface="Arial"/>
                <a:ea typeface="Arial"/>
                <a:cs typeface="Arial"/>
                <a:sym typeface="Arial"/>
              </a:rPr>
              <a:t>1-5</a:t>
            </a:r>
            <a:endParaRPr/>
          </a:p>
          <a:p>
            <a:pPr indent="-174697" lvl="0" marL="174697" rtl="0" algn="l">
              <a:spcBef>
                <a:spcPts val="200"/>
              </a:spcBef>
              <a:spcAft>
                <a:spcPts val="0"/>
              </a:spcAft>
              <a:buClr>
                <a:schemeClr val="dk1"/>
              </a:buClr>
              <a:buSzPts val="1000"/>
              <a:buFont typeface="Arial"/>
              <a:buChar char="•"/>
            </a:pPr>
            <a:r>
              <a:rPr lang="pt-BR">
                <a:latin typeface="Arial"/>
                <a:ea typeface="Arial"/>
                <a:cs typeface="Arial"/>
                <a:sym typeface="Arial"/>
              </a:rPr>
              <a:t>Os sintomas sobrepostos incluem anemia, fadiga e dispneia</a:t>
            </a:r>
            <a:r>
              <a:rPr baseline="30000" lang="pt-BR">
                <a:latin typeface="Arial"/>
                <a:ea typeface="Arial"/>
                <a:cs typeface="Arial"/>
                <a:sym typeface="Arial"/>
              </a:rPr>
              <a:t>2,4,5</a:t>
            </a:r>
            <a:endParaRPr/>
          </a:p>
          <a:p>
            <a:pPr indent="-174696" lvl="1" marL="640556" rtl="0" algn="l">
              <a:spcBef>
                <a:spcPts val="200"/>
              </a:spcBef>
              <a:spcAft>
                <a:spcPts val="0"/>
              </a:spcAft>
              <a:buClr>
                <a:schemeClr val="dk1"/>
              </a:buClr>
              <a:buSzPts val="1000"/>
              <a:buFont typeface="Arial"/>
              <a:buChar char="•"/>
            </a:pPr>
            <a:r>
              <a:rPr lang="pt-BR">
                <a:latin typeface="Arial"/>
                <a:ea typeface="Arial"/>
                <a:cs typeface="Arial"/>
                <a:sym typeface="Arial"/>
              </a:rPr>
              <a:t>Pacientes com anemia aplástica e sinais ou sintomas de HPN devem ser testados para clones de HPN</a:t>
            </a:r>
            <a:r>
              <a:rPr baseline="30000" lang="pt-BR">
                <a:latin typeface="Arial"/>
                <a:ea typeface="Arial"/>
                <a:cs typeface="Arial"/>
                <a:sym typeface="Arial"/>
              </a:rPr>
              <a:t>6</a:t>
            </a:r>
            <a:endParaRPr/>
          </a:p>
          <a:p>
            <a:pPr indent="-174697" lvl="0" marL="174697" rtl="0" algn="l">
              <a:spcBef>
                <a:spcPts val="200"/>
              </a:spcBef>
              <a:spcAft>
                <a:spcPts val="0"/>
              </a:spcAft>
              <a:buClr>
                <a:schemeClr val="dk1"/>
              </a:buClr>
              <a:buSzPts val="1000"/>
              <a:buFont typeface="Arial"/>
              <a:buChar char="•"/>
            </a:pPr>
            <a:r>
              <a:rPr b="1" lang="pt-BR">
                <a:latin typeface="Arial"/>
                <a:ea typeface="Arial"/>
                <a:cs typeface="Arial"/>
                <a:sym typeface="Arial"/>
              </a:rPr>
              <a:t>Pacientes com HPN e anemia aplástica podem apresentar sintomas das duas patologias</a:t>
            </a:r>
            <a:r>
              <a:rPr baseline="30000" lang="pt-BR">
                <a:latin typeface="Arial"/>
                <a:ea typeface="Arial"/>
                <a:cs typeface="Arial"/>
                <a:sym typeface="Arial"/>
              </a:rPr>
              <a:t>7,8</a:t>
            </a:r>
            <a:endParaRPr>
              <a:latin typeface="Arial"/>
              <a:ea typeface="Arial"/>
              <a:cs typeface="Arial"/>
              <a:sym typeface="Arial"/>
            </a:endParaRPr>
          </a:p>
          <a:p>
            <a:pPr indent="0" lvl="0" marL="0" rtl="0" algn="l">
              <a:spcBef>
                <a:spcPts val="200"/>
              </a:spcBef>
              <a:spcAft>
                <a:spcPts val="0"/>
              </a:spcAft>
              <a:buClr>
                <a:schemeClr val="dk1"/>
              </a:buClr>
              <a:buSzPts val="1000"/>
              <a:buNone/>
            </a:pPr>
            <a:r>
              <a:t/>
            </a:r>
            <a:endParaRPr>
              <a:latin typeface="Arial"/>
              <a:ea typeface="Arial"/>
              <a:cs typeface="Arial"/>
              <a:sym typeface="Arial"/>
            </a:endParaRPr>
          </a:p>
          <a:p>
            <a:pPr indent="0" lvl="0" marL="0" rtl="0" algn="l">
              <a:spcBef>
                <a:spcPts val="200"/>
              </a:spcBef>
              <a:spcAft>
                <a:spcPts val="0"/>
              </a:spcAft>
              <a:buClr>
                <a:srgbClr val="262626"/>
              </a:buClr>
              <a:buSzPts val="1000"/>
              <a:buNone/>
            </a:pPr>
            <a:r>
              <a:rPr b="1" lang="pt-BR">
                <a:solidFill>
                  <a:srgbClr val="262626"/>
                </a:solidFill>
                <a:latin typeface="Arial"/>
                <a:ea typeface="Arial"/>
                <a:cs typeface="Arial"/>
                <a:sym typeface="Arial"/>
              </a:rPr>
              <a:t>Referências: 1. </a:t>
            </a:r>
            <a:r>
              <a:rPr lang="pt-BR">
                <a:solidFill>
                  <a:srgbClr val="262626"/>
                </a:solidFill>
                <a:latin typeface="Arial"/>
                <a:ea typeface="Arial"/>
                <a:cs typeface="Arial"/>
                <a:sym typeface="Arial"/>
              </a:rPr>
              <a:t>Hill A, et al. </a:t>
            </a:r>
            <a:r>
              <a:rPr i="1" lang="pt-BR">
                <a:solidFill>
                  <a:srgbClr val="262626"/>
                </a:solidFill>
                <a:latin typeface="Arial"/>
                <a:ea typeface="Arial"/>
                <a:cs typeface="Arial"/>
                <a:sym typeface="Arial"/>
              </a:rPr>
              <a:t>Blood</a:t>
            </a:r>
            <a:r>
              <a:rPr lang="pt-BR">
                <a:solidFill>
                  <a:srgbClr val="262626"/>
                </a:solidFill>
                <a:latin typeface="Arial"/>
                <a:ea typeface="Arial"/>
                <a:cs typeface="Arial"/>
                <a:sym typeface="Arial"/>
              </a:rPr>
              <a:t>. 2013;121:4985-4996. </a:t>
            </a:r>
            <a:r>
              <a:rPr b="1" lang="pt-BR">
                <a:solidFill>
                  <a:srgbClr val="262626"/>
                </a:solidFill>
                <a:latin typeface="Arial"/>
                <a:ea typeface="Arial"/>
                <a:cs typeface="Arial"/>
                <a:sym typeface="Arial"/>
              </a:rPr>
              <a:t>2. </a:t>
            </a:r>
            <a:r>
              <a:rPr lang="pt-BR">
                <a:solidFill>
                  <a:srgbClr val="262626"/>
                </a:solidFill>
                <a:latin typeface="Arial"/>
                <a:ea typeface="Arial"/>
                <a:cs typeface="Arial"/>
                <a:sym typeface="Arial"/>
              </a:rPr>
              <a:t>Hill A, et al. </a:t>
            </a:r>
            <a:r>
              <a:rPr i="1" lang="pt-BR">
                <a:solidFill>
                  <a:srgbClr val="262626"/>
                </a:solidFill>
                <a:latin typeface="Arial"/>
                <a:ea typeface="Arial"/>
                <a:cs typeface="Arial"/>
                <a:sym typeface="Arial"/>
              </a:rPr>
              <a:t>Br J Haematol</a:t>
            </a:r>
            <a:r>
              <a:rPr lang="pt-BR">
                <a:solidFill>
                  <a:srgbClr val="262626"/>
                </a:solidFill>
                <a:latin typeface="Arial"/>
                <a:ea typeface="Arial"/>
                <a:cs typeface="Arial"/>
                <a:sym typeface="Arial"/>
              </a:rPr>
              <a:t>. 2012;158:409-414. </a:t>
            </a:r>
            <a:r>
              <a:rPr b="1" lang="pt-BR">
                <a:solidFill>
                  <a:srgbClr val="262626"/>
                </a:solidFill>
                <a:latin typeface="Arial"/>
                <a:ea typeface="Arial"/>
                <a:cs typeface="Arial"/>
                <a:sym typeface="Arial"/>
              </a:rPr>
              <a:t>3.</a:t>
            </a:r>
            <a:r>
              <a:rPr lang="pt-BR">
                <a:solidFill>
                  <a:srgbClr val="262626"/>
                </a:solidFill>
                <a:latin typeface="Arial"/>
                <a:ea typeface="Arial"/>
                <a:cs typeface="Arial"/>
                <a:sym typeface="Arial"/>
              </a:rPr>
              <a:t> Rother RP, et al. </a:t>
            </a:r>
            <a:r>
              <a:rPr i="1" lang="pt-BR">
                <a:solidFill>
                  <a:srgbClr val="262626"/>
                </a:solidFill>
                <a:latin typeface="Arial"/>
                <a:ea typeface="Arial"/>
                <a:cs typeface="Arial"/>
                <a:sym typeface="Arial"/>
              </a:rPr>
              <a:t>JAMA</a:t>
            </a:r>
            <a:r>
              <a:rPr lang="pt-BR">
                <a:solidFill>
                  <a:srgbClr val="262626"/>
                </a:solidFill>
                <a:latin typeface="Arial"/>
                <a:ea typeface="Arial"/>
                <a:cs typeface="Arial"/>
                <a:sym typeface="Arial"/>
              </a:rPr>
              <a:t>. 2005;293:1653-1662. </a:t>
            </a:r>
            <a:endParaRPr/>
          </a:p>
          <a:p>
            <a:pPr indent="0" lvl="0" marL="0" rtl="0" algn="l">
              <a:spcBef>
                <a:spcPts val="200"/>
              </a:spcBef>
              <a:spcAft>
                <a:spcPts val="0"/>
              </a:spcAft>
              <a:buClr>
                <a:srgbClr val="262626"/>
              </a:buClr>
              <a:buSzPts val="1000"/>
              <a:buNone/>
            </a:pPr>
            <a:r>
              <a:rPr b="1" lang="pt-BR">
                <a:solidFill>
                  <a:srgbClr val="262626"/>
                </a:solidFill>
                <a:latin typeface="Arial"/>
                <a:ea typeface="Arial"/>
                <a:cs typeface="Arial"/>
                <a:sym typeface="Arial"/>
              </a:rPr>
              <a:t>4. </a:t>
            </a:r>
            <a:r>
              <a:rPr lang="pt-BR">
                <a:solidFill>
                  <a:srgbClr val="262626"/>
                </a:solidFill>
                <a:latin typeface="Arial"/>
                <a:ea typeface="Arial"/>
                <a:cs typeface="Arial"/>
                <a:sym typeface="Arial"/>
              </a:rPr>
              <a:t>Rachidi S, et al. </a:t>
            </a:r>
            <a:r>
              <a:rPr i="1" lang="pt-BR">
                <a:solidFill>
                  <a:srgbClr val="262626"/>
                </a:solidFill>
                <a:latin typeface="Arial"/>
                <a:ea typeface="Arial"/>
                <a:cs typeface="Arial"/>
                <a:sym typeface="Arial"/>
              </a:rPr>
              <a:t>Eur J Intern Med</a:t>
            </a:r>
            <a:r>
              <a:rPr lang="pt-BR">
                <a:solidFill>
                  <a:srgbClr val="262626"/>
                </a:solidFill>
                <a:latin typeface="Arial"/>
                <a:ea typeface="Arial"/>
                <a:cs typeface="Arial"/>
                <a:sym typeface="Arial"/>
              </a:rPr>
              <a:t>. 2010;21:260-267. </a:t>
            </a:r>
            <a:r>
              <a:rPr b="1" lang="pt-BR">
                <a:solidFill>
                  <a:srgbClr val="262626"/>
                </a:solidFill>
                <a:latin typeface="Arial"/>
                <a:ea typeface="Arial"/>
                <a:cs typeface="Arial"/>
                <a:sym typeface="Arial"/>
              </a:rPr>
              <a:t>5.</a:t>
            </a:r>
            <a:r>
              <a:rPr lang="pt-BR">
                <a:solidFill>
                  <a:srgbClr val="262626"/>
                </a:solidFill>
                <a:latin typeface="Arial"/>
                <a:ea typeface="Arial"/>
                <a:cs typeface="Arial"/>
                <a:sym typeface="Arial"/>
              </a:rPr>
              <a:t> Brodsky RA, et al. </a:t>
            </a:r>
            <a:r>
              <a:rPr i="1" lang="pt-BR">
                <a:solidFill>
                  <a:srgbClr val="262626"/>
                </a:solidFill>
                <a:latin typeface="Arial"/>
                <a:ea typeface="Arial"/>
                <a:cs typeface="Arial"/>
                <a:sym typeface="Arial"/>
              </a:rPr>
              <a:t>Lancet</a:t>
            </a:r>
            <a:r>
              <a:rPr lang="pt-BR">
                <a:solidFill>
                  <a:srgbClr val="262626"/>
                </a:solidFill>
                <a:latin typeface="Arial"/>
                <a:ea typeface="Arial"/>
                <a:cs typeface="Arial"/>
                <a:sym typeface="Arial"/>
              </a:rPr>
              <a:t>. 2005;365:1647-1656. </a:t>
            </a:r>
            <a:r>
              <a:rPr b="1" lang="pt-BR">
                <a:solidFill>
                  <a:srgbClr val="262626"/>
                </a:solidFill>
                <a:latin typeface="Arial"/>
                <a:ea typeface="Arial"/>
                <a:cs typeface="Arial"/>
                <a:sym typeface="Arial"/>
              </a:rPr>
              <a:t>6.</a:t>
            </a:r>
            <a:r>
              <a:rPr lang="pt-BR">
                <a:solidFill>
                  <a:srgbClr val="262626"/>
                </a:solidFill>
                <a:latin typeface="Arial"/>
                <a:ea typeface="Arial"/>
                <a:cs typeface="Arial"/>
                <a:sym typeface="Arial"/>
              </a:rPr>
              <a:t> Killick SB, et al. </a:t>
            </a:r>
            <a:r>
              <a:rPr i="1" lang="pt-BR">
                <a:solidFill>
                  <a:srgbClr val="262626"/>
                </a:solidFill>
                <a:latin typeface="Arial"/>
                <a:ea typeface="Arial"/>
                <a:cs typeface="Arial"/>
                <a:sym typeface="Arial"/>
              </a:rPr>
              <a:t>Br J Haematol</a:t>
            </a:r>
            <a:r>
              <a:rPr lang="pt-BR">
                <a:solidFill>
                  <a:srgbClr val="262626"/>
                </a:solidFill>
                <a:latin typeface="Arial"/>
                <a:ea typeface="Arial"/>
                <a:cs typeface="Arial"/>
                <a:sym typeface="Arial"/>
              </a:rPr>
              <a:t>. 2016;172:187-207. </a:t>
            </a:r>
            <a:endParaRPr/>
          </a:p>
          <a:p>
            <a:pPr indent="0" lvl="0" marL="0" rtl="0" algn="l">
              <a:spcBef>
                <a:spcPts val="200"/>
              </a:spcBef>
              <a:spcAft>
                <a:spcPts val="0"/>
              </a:spcAft>
              <a:buClr>
                <a:srgbClr val="262626"/>
              </a:buClr>
              <a:buSzPts val="1000"/>
              <a:buNone/>
            </a:pPr>
            <a:r>
              <a:rPr b="1" lang="pt-BR">
                <a:solidFill>
                  <a:srgbClr val="262626"/>
                </a:solidFill>
                <a:latin typeface="Arial"/>
                <a:ea typeface="Arial"/>
                <a:cs typeface="Arial"/>
                <a:sym typeface="Arial"/>
              </a:rPr>
              <a:t>7. </a:t>
            </a:r>
            <a:r>
              <a:rPr lang="pt-BR">
                <a:solidFill>
                  <a:srgbClr val="262626"/>
                </a:solidFill>
                <a:latin typeface="Arial"/>
                <a:ea typeface="Arial"/>
                <a:cs typeface="Arial"/>
                <a:sym typeface="Arial"/>
              </a:rPr>
              <a:t>Peffault de Latour R, et al. </a:t>
            </a:r>
            <a:r>
              <a:rPr i="1" lang="pt-BR">
                <a:solidFill>
                  <a:srgbClr val="262626"/>
                </a:solidFill>
                <a:latin typeface="Arial"/>
                <a:ea typeface="Arial"/>
                <a:cs typeface="Arial"/>
                <a:sym typeface="Arial"/>
              </a:rPr>
              <a:t>Blood</a:t>
            </a:r>
            <a:r>
              <a:rPr lang="pt-BR">
                <a:solidFill>
                  <a:srgbClr val="262626"/>
                </a:solidFill>
                <a:latin typeface="Arial"/>
                <a:ea typeface="Arial"/>
                <a:cs typeface="Arial"/>
                <a:sym typeface="Arial"/>
              </a:rPr>
              <a:t>. 2008;112:3009-3106.  </a:t>
            </a:r>
            <a:r>
              <a:rPr b="1" lang="pt-BR">
                <a:solidFill>
                  <a:srgbClr val="262626"/>
                </a:solidFill>
                <a:latin typeface="Arial"/>
                <a:ea typeface="Arial"/>
                <a:cs typeface="Arial"/>
                <a:sym typeface="Arial"/>
              </a:rPr>
              <a:t>8. </a:t>
            </a:r>
            <a:r>
              <a:rPr lang="pt-BR">
                <a:solidFill>
                  <a:srgbClr val="262626"/>
                </a:solidFill>
                <a:latin typeface="Arial"/>
                <a:ea typeface="Arial"/>
                <a:cs typeface="Arial"/>
                <a:sym typeface="Arial"/>
              </a:rPr>
              <a:t>Kim JS, et al. </a:t>
            </a:r>
            <a:r>
              <a:rPr i="1" lang="pt-BR">
                <a:solidFill>
                  <a:srgbClr val="262626"/>
                </a:solidFill>
                <a:latin typeface="Arial"/>
                <a:ea typeface="Arial"/>
                <a:cs typeface="Arial"/>
                <a:sym typeface="Arial"/>
              </a:rPr>
              <a:t>Ann Hematol</a:t>
            </a:r>
            <a:r>
              <a:rPr lang="pt-BR">
                <a:solidFill>
                  <a:srgbClr val="262626"/>
                </a:solidFill>
                <a:latin typeface="Arial"/>
                <a:ea typeface="Arial"/>
                <a:cs typeface="Arial"/>
                <a:sym typeface="Arial"/>
              </a:rPr>
              <a:t>. 2016;95:125-133. </a:t>
            </a:r>
            <a:endParaRPr>
              <a:solidFill>
                <a:srgbClr val="262626"/>
              </a:solidFill>
              <a:latin typeface="Arial"/>
              <a:ea typeface="Arial"/>
              <a:cs typeface="Arial"/>
              <a:sym typeface="Arial"/>
            </a:endParaRPr>
          </a:p>
          <a:p>
            <a:pPr indent="0" lvl="0" marL="0" rtl="0" algn="l">
              <a:spcBef>
                <a:spcPts val="200"/>
              </a:spcBef>
              <a:spcAft>
                <a:spcPts val="0"/>
              </a:spcAft>
              <a:buClr>
                <a:schemeClr val="dk1"/>
              </a:buClr>
              <a:buSzPts val="1000"/>
              <a:buNone/>
            </a:pPr>
            <a:r>
              <a:t/>
            </a:r>
            <a:endParaRPr>
              <a:solidFill>
                <a:srgbClr val="262626"/>
              </a:solidFill>
              <a:latin typeface="Arial"/>
              <a:ea typeface="Arial"/>
              <a:cs typeface="Arial"/>
              <a:sym typeface="Arial"/>
            </a:endParaRPr>
          </a:p>
          <a:p>
            <a:pPr indent="0" lvl="0" marL="0" rtl="0" algn="l">
              <a:spcBef>
                <a:spcPts val="200"/>
              </a:spcBef>
              <a:spcAft>
                <a:spcPts val="0"/>
              </a:spcAft>
              <a:buClr>
                <a:schemeClr val="dk1"/>
              </a:buClr>
              <a:buSzPts val="1000"/>
              <a:buNone/>
            </a:pPr>
            <a:r>
              <a:t/>
            </a:r>
            <a:endParaRPr>
              <a:latin typeface="Arial"/>
              <a:ea typeface="Arial"/>
              <a:cs typeface="Arial"/>
              <a:sym typeface="Arial"/>
            </a:endParaRPr>
          </a:p>
          <a:p>
            <a:pPr indent="0" lvl="0" marL="0" rtl="0" algn="l">
              <a:spcBef>
                <a:spcPts val="200"/>
              </a:spcBef>
              <a:spcAft>
                <a:spcPts val="0"/>
              </a:spcAft>
              <a:buClr>
                <a:schemeClr val="dk1"/>
              </a:buClr>
              <a:buSzPts val="1000"/>
              <a:buNone/>
            </a:pPr>
            <a:r>
              <a:t/>
            </a:r>
            <a:endParaRPr>
              <a:latin typeface="Arial"/>
              <a:ea typeface="Arial"/>
              <a:cs typeface="Arial"/>
              <a:sym typeface="Arial"/>
            </a:endParaRPr>
          </a:p>
          <a:p>
            <a:pPr indent="0" lvl="0" marL="0" rtl="0" algn="l">
              <a:spcBef>
                <a:spcPts val="200"/>
              </a:spcBef>
              <a:spcAft>
                <a:spcPts val="0"/>
              </a:spcAft>
              <a:buClr>
                <a:schemeClr val="dk1"/>
              </a:buClr>
              <a:buSzPts val="1000"/>
              <a:buNone/>
            </a:pPr>
            <a:r>
              <a:t/>
            </a:r>
            <a:endParaRPr>
              <a:latin typeface="Arial"/>
              <a:ea typeface="Arial"/>
              <a:cs typeface="Arial"/>
              <a:sym typeface="Arial"/>
            </a:endParaRPr>
          </a:p>
          <a:p>
            <a:pPr indent="0" lvl="0" marL="0" rtl="0" algn="l">
              <a:spcBef>
                <a:spcPts val="200"/>
              </a:spcBef>
              <a:spcAft>
                <a:spcPts val="0"/>
              </a:spcAft>
              <a:buClr>
                <a:schemeClr val="dk1"/>
              </a:buClr>
              <a:buSzPts val="1000"/>
              <a:buNone/>
            </a:pPr>
            <a:r>
              <a:t/>
            </a:r>
            <a:endParaRPr/>
          </a:p>
        </p:txBody>
      </p:sp>
      <p:sp>
        <p:nvSpPr>
          <p:cNvPr id="3039" name="Google Shape;3039;p6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7" name="Shape 3067"/>
        <p:cNvGrpSpPr/>
        <p:nvPr/>
      </p:nvGrpSpPr>
      <p:grpSpPr>
        <a:xfrm>
          <a:off x="0" y="0"/>
          <a:ext cx="0" cy="0"/>
          <a:chOff x="0" y="0"/>
          <a:chExt cx="0" cy="0"/>
        </a:xfrm>
      </p:grpSpPr>
      <p:sp>
        <p:nvSpPr>
          <p:cNvPr id="3068" name="Google Shape;3068;p6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69" name="Google Shape;3069;p6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174697" lvl="0" marL="174697" marR="0" rtl="0" algn="l">
              <a:lnSpc>
                <a:spcPct val="100000"/>
              </a:lnSpc>
              <a:spcBef>
                <a:spcPts val="0"/>
              </a:spcBef>
              <a:spcAft>
                <a:spcPts val="0"/>
              </a:spcAft>
              <a:buClr>
                <a:srgbClr val="7F7F7F"/>
              </a:buClr>
              <a:buSzPts val="1000"/>
              <a:buFont typeface="Arial"/>
              <a:buChar char="•"/>
            </a:pPr>
            <a:r>
              <a:rPr lang="pt-BR" sz="1000">
                <a:solidFill>
                  <a:srgbClr val="7F7F7F"/>
                </a:solidFill>
                <a:latin typeface="Arial"/>
                <a:ea typeface="Arial"/>
                <a:cs typeface="Arial"/>
                <a:sym typeface="Arial"/>
              </a:rPr>
              <a:t> * BCHS British Committee for Standards in Haematology. aProteÍnas ancoradas no GPI, tais como CD14, CD16 e CD24; FLAER (proaerolisina fluorescente) para glóbulos brancos; e CD55 e CD59 para análise de glóbulos vermelhos. bRecomendações de triagem específicas são de uma classificação Grade 2C de acordo com os critérios GRADE para nível de evidência </a:t>
            </a:r>
            <a:endParaRPr/>
          </a:p>
          <a:p>
            <a:pPr indent="-111197" lvl="0" marL="174697" rtl="0" algn="l">
              <a:spcBef>
                <a:spcPts val="0"/>
              </a:spcBef>
              <a:spcAft>
                <a:spcPts val="0"/>
              </a:spcAft>
              <a:buClr>
                <a:schemeClr val="dk1"/>
              </a:buClr>
              <a:buSzPts val="1000"/>
              <a:buFont typeface="Arial"/>
              <a:buNone/>
            </a:pPr>
            <a:r>
              <a:t/>
            </a:r>
            <a:endParaRPr sz="1000">
              <a:latin typeface="Arial"/>
              <a:ea typeface="Arial"/>
              <a:cs typeface="Arial"/>
              <a:sym typeface="Arial"/>
            </a:endParaRPr>
          </a:p>
          <a:p>
            <a:pPr indent="-174697" lvl="0" marL="174697" rtl="0" algn="l">
              <a:spcBef>
                <a:spcPts val="200"/>
              </a:spcBef>
              <a:spcAft>
                <a:spcPts val="0"/>
              </a:spcAft>
              <a:buClr>
                <a:schemeClr val="dk1"/>
              </a:buClr>
              <a:buSzPts val="1000"/>
              <a:buFont typeface="Arial"/>
              <a:buChar char="•"/>
            </a:pPr>
            <a:r>
              <a:rPr lang="pt-BR" sz="1000">
                <a:latin typeface="Arial"/>
                <a:ea typeface="Arial"/>
                <a:cs typeface="Arial"/>
                <a:sym typeface="Arial"/>
              </a:rPr>
              <a:t>Este slide é adaptado das diretrizes sobre o diagnóstico e monitoramento da anemia aplástica em adultos do </a:t>
            </a:r>
            <a:r>
              <a:rPr i="1" lang="pt-BR" sz="1000">
                <a:latin typeface="Arial"/>
                <a:ea typeface="Arial"/>
                <a:cs typeface="Arial"/>
                <a:sym typeface="Arial"/>
              </a:rPr>
              <a:t>British Committee for Standards in Haematology</a:t>
            </a:r>
            <a:r>
              <a:rPr lang="pt-BR" sz="1000">
                <a:latin typeface="Arial"/>
                <a:ea typeface="Arial"/>
                <a:cs typeface="Arial"/>
                <a:sym typeface="Arial"/>
              </a:rPr>
              <a:t>.</a:t>
            </a:r>
            <a:r>
              <a:rPr baseline="30000" lang="pt-BR" sz="1000">
                <a:latin typeface="Arial"/>
                <a:ea typeface="Arial"/>
                <a:cs typeface="Arial"/>
                <a:sym typeface="Arial"/>
              </a:rPr>
              <a:t>1</a:t>
            </a:r>
            <a:endParaRPr/>
          </a:p>
          <a:p>
            <a:pPr indent="-174697" lvl="0" marL="174697" rtl="0" algn="l">
              <a:spcBef>
                <a:spcPts val="200"/>
              </a:spcBef>
              <a:spcAft>
                <a:spcPts val="0"/>
              </a:spcAft>
              <a:buClr>
                <a:schemeClr val="dk1"/>
              </a:buClr>
              <a:buSzPts val="1000"/>
              <a:buFont typeface="Arial"/>
              <a:buChar char="•"/>
            </a:pPr>
            <a:r>
              <a:rPr lang="pt-BR" sz="1000">
                <a:latin typeface="Arial"/>
                <a:ea typeface="Arial"/>
                <a:cs typeface="Arial"/>
                <a:sym typeface="Arial"/>
              </a:rPr>
              <a:t>Todos os pacientes com anemia aplástica devem ser rastreados para HPN usando citometria de fluxo no sangue periférico</a:t>
            </a:r>
            <a:r>
              <a:rPr baseline="30000" lang="pt-BR" sz="1000">
                <a:latin typeface="Arial"/>
                <a:ea typeface="Arial"/>
                <a:cs typeface="Arial"/>
                <a:sym typeface="Arial"/>
              </a:rPr>
              <a:t>1</a:t>
            </a:r>
            <a:endParaRPr/>
          </a:p>
          <a:p>
            <a:pPr indent="-174696" lvl="1" marL="640556" rtl="0" algn="l">
              <a:spcBef>
                <a:spcPts val="200"/>
              </a:spcBef>
              <a:spcAft>
                <a:spcPts val="0"/>
              </a:spcAft>
              <a:buClr>
                <a:schemeClr val="dk1"/>
              </a:buClr>
              <a:buSzPts val="1000"/>
              <a:buFont typeface="Arial"/>
              <a:buChar char="•"/>
            </a:pPr>
            <a:r>
              <a:rPr lang="pt-BR" sz="1000">
                <a:latin typeface="Arial"/>
                <a:ea typeface="Arial"/>
                <a:cs typeface="Arial"/>
                <a:sym typeface="Arial"/>
              </a:rPr>
              <a:t>Usado para detectar a deficiência de proteínas ancoradas a GPI, como CD14, CD16, CD24, bem como FLAER para leucócitos no plasma, e CD55 e CD59 para análise de hemáceas</a:t>
            </a:r>
            <a:r>
              <a:rPr baseline="30000" lang="pt-BR" sz="1000">
                <a:latin typeface="Arial"/>
                <a:ea typeface="Arial"/>
                <a:cs typeface="Arial"/>
                <a:sym typeface="Arial"/>
              </a:rPr>
              <a:t>1</a:t>
            </a:r>
            <a:endParaRPr/>
          </a:p>
          <a:p>
            <a:pPr indent="-174696" lvl="2" marL="1106415" rtl="0" algn="l">
              <a:spcBef>
                <a:spcPts val="200"/>
              </a:spcBef>
              <a:spcAft>
                <a:spcPts val="0"/>
              </a:spcAft>
              <a:buClr>
                <a:schemeClr val="dk1"/>
              </a:buClr>
              <a:buSzPts val="1000"/>
              <a:buFont typeface="Arial"/>
              <a:buChar char="•"/>
            </a:pPr>
            <a:r>
              <a:rPr lang="pt-BR" sz="1000">
                <a:latin typeface="Arial"/>
                <a:ea typeface="Arial"/>
                <a:cs typeface="Arial"/>
                <a:sym typeface="Arial"/>
              </a:rPr>
              <a:t>Granulócitos usando combinações de FLAER / CD24 fornecem a estimativa mais precisa do tamanho do clone de HPN</a:t>
            </a:r>
            <a:r>
              <a:rPr baseline="30000" lang="pt-BR" sz="1000">
                <a:latin typeface="Arial"/>
                <a:ea typeface="Arial"/>
                <a:cs typeface="Arial"/>
                <a:sym typeface="Arial"/>
              </a:rPr>
              <a:t>2-5</a:t>
            </a:r>
            <a:endParaRPr/>
          </a:p>
          <a:p>
            <a:pPr indent="-174696" lvl="1" marL="640556" rtl="0" algn="l">
              <a:spcBef>
                <a:spcPts val="200"/>
              </a:spcBef>
              <a:spcAft>
                <a:spcPts val="0"/>
              </a:spcAft>
              <a:buClr>
                <a:schemeClr val="dk1"/>
              </a:buClr>
              <a:buSzPts val="1000"/>
              <a:buFont typeface="Arial"/>
              <a:buChar char="•"/>
            </a:pPr>
            <a:r>
              <a:rPr lang="pt-BR" sz="1000">
                <a:latin typeface="Arial"/>
                <a:ea typeface="Arial"/>
                <a:cs typeface="Arial"/>
                <a:sym typeface="Arial"/>
              </a:rPr>
              <a:t>Um clone de HPN pode às vezes ser detectado na medula óssea; no entanto, não é recomendado realizar citometria de fluxo para HPN em amostras de medula óssea</a:t>
            </a:r>
            <a:r>
              <a:rPr baseline="30000" lang="pt-BR" sz="1000">
                <a:latin typeface="Arial"/>
                <a:ea typeface="Arial"/>
                <a:cs typeface="Arial"/>
                <a:sym typeface="Arial"/>
              </a:rPr>
              <a:t>2</a:t>
            </a:r>
            <a:endParaRPr/>
          </a:p>
          <a:p>
            <a:pPr indent="-174696" lvl="2" marL="1106415" rtl="0" algn="l">
              <a:spcBef>
                <a:spcPts val="200"/>
              </a:spcBef>
              <a:spcAft>
                <a:spcPts val="0"/>
              </a:spcAft>
              <a:buClr>
                <a:schemeClr val="dk1"/>
              </a:buClr>
              <a:buSzPts val="1000"/>
              <a:buFont typeface="Arial"/>
              <a:buChar char="•"/>
            </a:pPr>
            <a:r>
              <a:rPr lang="pt-BR" sz="1000">
                <a:latin typeface="Arial"/>
                <a:ea typeface="Arial"/>
                <a:cs typeface="Arial"/>
                <a:sym typeface="Arial"/>
              </a:rPr>
              <a:t>As células da medula óssea são imaturas e, portanto, podem não ter ancoragem GPI, levando à interpretação confusa e a diagnóstico incorreto</a:t>
            </a:r>
            <a:r>
              <a:rPr baseline="30000" lang="pt-BR" sz="1000">
                <a:latin typeface="Arial"/>
                <a:ea typeface="Arial"/>
                <a:cs typeface="Arial"/>
                <a:sym typeface="Arial"/>
              </a:rPr>
              <a:t>2</a:t>
            </a:r>
            <a:endParaRPr baseline="30000" sz="1000">
              <a:latin typeface="Arial"/>
              <a:ea typeface="Arial"/>
              <a:cs typeface="Arial"/>
              <a:sym typeface="Arial"/>
            </a:endParaRPr>
          </a:p>
          <a:p>
            <a:pPr indent="-174697" lvl="0" marL="174697" rtl="0" algn="l">
              <a:spcBef>
                <a:spcPts val="200"/>
              </a:spcBef>
              <a:spcAft>
                <a:spcPts val="0"/>
              </a:spcAft>
              <a:buClr>
                <a:schemeClr val="dk1"/>
              </a:buClr>
              <a:buSzPts val="1000"/>
              <a:buFont typeface="Arial"/>
              <a:buChar char="•"/>
            </a:pPr>
            <a:r>
              <a:rPr lang="pt-BR" sz="1000">
                <a:latin typeface="Arial"/>
                <a:ea typeface="Arial"/>
                <a:cs typeface="Arial"/>
                <a:sym typeface="Arial"/>
              </a:rPr>
              <a:t>Se um paciente tiver um clone de HPN, recomenda-se que seja testado novamente para o tamanho do clone da HPN de 3 em 3 meses durante pelo menos 2 anos.</a:t>
            </a:r>
            <a:r>
              <a:rPr baseline="30000" lang="pt-BR" sz="1000">
                <a:latin typeface="Arial"/>
                <a:ea typeface="Arial"/>
                <a:cs typeface="Arial"/>
                <a:sym typeface="Arial"/>
              </a:rPr>
              <a:t>1</a:t>
            </a:r>
            <a:endParaRPr/>
          </a:p>
          <a:p>
            <a:pPr indent="-174696" lvl="1" marL="640556" rtl="0" algn="l">
              <a:spcBef>
                <a:spcPts val="200"/>
              </a:spcBef>
              <a:spcAft>
                <a:spcPts val="0"/>
              </a:spcAft>
              <a:buClr>
                <a:schemeClr val="dk1"/>
              </a:buClr>
              <a:buSzPts val="1000"/>
              <a:buFont typeface="Arial"/>
              <a:buChar char="•"/>
            </a:pPr>
            <a:r>
              <a:rPr lang="pt-BR" sz="1000">
                <a:latin typeface="Arial"/>
                <a:ea typeface="Arial"/>
                <a:cs typeface="Arial"/>
                <a:sym typeface="Arial"/>
              </a:rPr>
              <a:t>A frequência dos testes pode ser reduzida após 2 anos apenas se o tamanho do clone de HPN permanecer estável</a:t>
            </a:r>
            <a:r>
              <a:rPr baseline="30000" lang="pt-BR" sz="1000">
                <a:latin typeface="Arial"/>
                <a:ea typeface="Arial"/>
                <a:cs typeface="Arial"/>
                <a:sym typeface="Arial"/>
              </a:rPr>
              <a:t>1</a:t>
            </a:r>
            <a:endParaRPr/>
          </a:p>
          <a:p>
            <a:pPr indent="-111196" lvl="1" marL="640556" rtl="0" algn="l">
              <a:spcBef>
                <a:spcPts val="200"/>
              </a:spcBef>
              <a:spcAft>
                <a:spcPts val="0"/>
              </a:spcAft>
              <a:buClr>
                <a:schemeClr val="dk1"/>
              </a:buClr>
              <a:buSzPts val="1000"/>
              <a:buFont typeface="Arial"/>
              <a:buNone/>
            </a:pPr>
            <a:r>
              <a:t/>
            </a:r>
            <a:endParaRPr sz="1000">
              <a:latin typeface="Arial"/>
              <a:ea typeface="Arial"/>
              <a:cs typeface="Arial"/>
              <a:sym typeface="Arial"/>
            </a:endParaRPr>
          </a:p>
          <a:p>
            <a:pPr indent="0" lvl="0" marL="0" rtl="0" algn="l">
              <a:spcBef>
                <a:spcPts val="200"/>
              </a:spcBef>
              <a:spcAft>
                <a:spcPts val="0"/>
              </a:spcAft>
              <a:buClr>
                <a:schemeClr val="dk1"/>
              </a:buClr>
              <a:buSzPts val="1000"/>
              <a:buNone/>
            </a:pPr>
            <a:r>
              <a:rPr b="1" lang="pt-BR" sz="1000">
                <a:latin typeface="Arial"/>
                <a:ea typeface="Arial"/>
                <a:cs typeface="Arial"/>
                <a:sym typeface="Arial"/>
              </a:rPr>
              <a:t>Referências:</a:t>
            </a:r>
            <a:r>
              <a:rPr lang="pt-BR" sz="1000">
                <a:latin typeface="Arial"/>
                <a:ea typeface="Arial"/>
                <a:cs typeface="Arial"/>
                <a:sym typeface="Arial"/>
              </a:rPr>
              <a:t> </a:t>
            </a:r>
            <a:r>
              <a:rPr b="1" lang="pt-BR" sz="1000">
                <a:latin typeface="Arial"/>
                <a:ea typeface="Arial"/>
                <a:cs typeface="Arial"/>
                <a:sym typeface="Arial"/>
              </a:rPr>
              <a:t>1.</a:t>
            </a:r>
            <a:r>
              <a:rPr lang="pt-BR" sz="1000">
                <a:latin typeface="Arial"/>
                <a:ea typeface="Arial"/>
                <a:cs typeface="Arial"/>
                <a:sym typeface="Arial"/>
              </a:rPr>
              <a:t> </a:t>
            </a:r>
            <a:r>
              <a:rPr lang="pt-BR" sz="1000">
                <a:solidFill>
                  <a:srgbClr val="262626"/>
                </a:solidFill>
                <a:latin typeface="Arial"/>
                <a:ea typeface="Arial"/>
                <a:cs typeface="Arial"/>
                <a:sym typeface="Arial"/>
              </a:rPr>
              <a:t>Killick SB, et al. </a:t>
            </a:r>
            <a:r>
              <a:rPr i="1" lang="pt-BR" sz="1000">
                <a:solidFill>
                  <a:srgbClr val="262626"/>
                </a:solidFill>
                <a:latin typeface="Arial"/>
                <a:ea typeface="Arial"/>
                <a:cs typeface="Arial"/>
                <a:sym typeface="Arial"/>
              </a:rPr>
              <a:t>Br J Haematol</a:t>
            </a:r>
            <a:r>
              <a:rPr lang="pt-BR" sz="1000">
                <a:solidFill>
                  <a:srgbClr val="262626"/>
                </a:solidFill>
                <a:latin typeface="Arial"/>
                <a:ea typeface="Arial"/>
                <a:cs typeface="Arial"/>
                <a:sym typeface="Arial"/>
              </a:rPr>
              <a:t>. 2016;172:187-207.</a:t>
            </a:r>
            <a:r>
              <a:rPr b="1" lang="pt-BR" sz="1000">
                <a:latin typeface="Arial"/>
                <a:ea typeface="Arial"/>
                <a:cs typeface="Arial"/>
                <a:sym typeface="Arial"/>
              </a:rPr>
              <a:t> 2.</a:t>
            </a:r>
            <a:r>
              <a:rPr lang="pt-BR" sz="1000">
                <a:latin typeface="Arial"/>
                <a:ea typeface="Arial"/>
                <a:cs typeface="Arial"/>
                <a:sym typeface="Arial"/>
              </a:rPr>
              <a:t> Borowitz MJ, et al; for Clinical Cytometry Society. </a:t>
            </a:r>
            <a:r>
              <a:rPr i="1" lang="pt-BR" sz="1000">
                <a:latin typeface="Arial"/>
                <a:ea typeface="Arial"/>
                <a:cs typeface="Arial"/>
                <a:sym typeface="Arial"/>
              </a:rPr>
              <a:t>Cytometry Part B</a:t>
            </a:r>
            <a:r>
              <a:rPr lang="pt-BR" sz="1000">
                <a:latin typeface="Arial"/>
                <a:ea typeface="Arial"/>
                <a:cs typeface="Arial"/>
                <a:sym typeface="Arial"/>
              </a:rPr>
              <a:t>. 2010;78B:211-230. </a:t>
            </a:r>
            <a:r>
              <a:rPr b="1" lang="pt-BR" sz="1000">
                <a:latin typeface="Arial"/>
                <a:ea typeface="Arial"/>
                <a:cs typeface="Arial"/>
                <a:sym typeface="Arial"/>
              </a:rPr>
              <a:t>3.</a:t>
            </a:r>
            <a:r>
              <a:rPr lang="pt-BR" sz="1000">
                <a:latin typeface="Arial"/>
                <a:ea typeface="Arial"/>
                <a:cs typeface="Arial"/>
                <a:sym typeface="Arial"/>
              </a:rPr>
              <a:t> Parker C, et al; for International PNH Interest Group. </a:t>
            </a:r>
            <a:r>
              <a:rPr i="1" lang="pt-BR" sz="1000">
                <a:latin typeface="Arial"/>
                <a:ea typeface="Arial"/>
                <a:cs typeface="Arial"/>
                <a:sym typeface="Arial"/>
              </a:rPr>
              <a:t>Blood</a:t>
            </a:r>
            <a:r>
              <a:rPr lang="pt-BR" sz="1000">
                <a:latin typeface="Arial"/>
                <a:ea typeface="Arial"/>
                <a:cs typeface="Arial"/>
                <a:sym typeface="Arial"/>
              </a:rPr>
              <a:t>. 2005;106:3699-3709. </a:t>
            </a:r>
            <a:r>
              <a:rPr b="1" lang="pt-BR" sz="1000">
                <a:latin typeface="Arial"/>
                <a:ea typeface="Arial"/>
                <a:cs typeface="Arial"/>
                <a:sym typeface="Arial"/>
              </a:rPr>
              <a:t>4.</a:t>
            </a:r>
            <a:r>
              <a:rPr lang="pt-BR" sz="1000">
                <a:latin typeface="Arial"/>
                <a:ea typeface="Arial"/>
                <a:cs typeface="Arial"/>
                <a:sym typeface="Arial"/>
              </a:rPr>
              <a:t> Brodsky RA. </a:t>
            </a:r>
            <a:r>
              <a:rPr i="1" lang="pt-BR" sz="1000">
                <a:latin typeface="Arial"/>
                <a:ea typeface="Arial"/>
                <a:cs typeface="Arial"/>
                <a:sym typeface="Arial"/>
              </a:rPr>
              <a:t>Blood</a:t>
            </a:r>
            <a:r>
              <a:rPr lang="pt-BR" sz="1000">
                <a:latin typeface="Arial"/>
                <a:ea typeface="Arial"/>
                <a:cs typeface="Arial"/>
                <a:sym typeface="Arial"/>
              </a:rPr>
              <a:t>. 2009;113:6522-6527. </a:t>
            </a:r>
            <a:r>
              <a:rPr b="1" lang="pt-BR" sz="1000">
                <a:latin typeface="Arial"/>
                <a:ea typeface="Arial"/>
                <a:cs typeface="Arial"/>
                <a:sym typeface="Arial"/>
              </a:rPr>
              <a:t>5.</a:t>
            </a:r>
            <a:r>
              <a:rPr lang="pt-BR" sz="1000">
                <a:latin typeface="Arial"/>
                <a:ea typeface="Arial"/>
                <a:cs typeface="Arial"/>
                <a:sym typeface="Arial"/>
              </a:rPr>
              <a:t> Sutherland DR, et al. </a:t>
            </a:r>
            <a:r>
              <a:rPr i="1" lang="pt-BR" sz="1000">
                <a:latin typeface="Arial"/>
                <a:ea typeface="Arial"/>
                <a:cs typeface="Arial"/>
                <a:sym typeface="Arial"/>
              </a:rPr>
              <a:t>Cytometry Part B</a:t>
            </a:r>
            <a:r>
              <a:rPr lang="pt-BR" sz="1000">
                <a:latin typeface="Arial"/>
                <a:ea typeface="Arial"/>
                <a:cs typeface="Arial"/>
                <a:sym typeface="Arial"/>
              </a:rPr>
              <a:t>. 2012;82B:195-208.</a:t>
            </a:r>
            <a:endParaRPr/>
          </a:p>
          <a:p>
            <a:pPr indent="0" lvl="0" marL="0" rtl="0" algn="l">
              <a:spcBef>
                <a:spcPts val="200"/>
              </a:spcBef>
              <a:spcAft>
                <a:spcPts val="0"/>
              </a:spcAft>
              <a:buClr>
                <a:schemeClr val="dk1"/>
              </a:buClr>
              <a:buSzPts val="1000"/>
              <a:buNone/>
            </a:pPr>
            <a:r>
              <a:t/>
            </a:r>
            <a:endParaRPr sz="1000">
              <a:latin typeface="Arial"/>
              <a:ea typeface="Arial"/>
              <a:cs typeface="Arial"/>
              <a:sym typeface="Arial"/>
            </a:endParaRPr>
          </a:p>
          <a:p>
            <a:pPr indent="0" lvl="0" marL="0" rtl="0" algn="l">
              <a:spcBef>
                <a:spcPts val="200"/>
              </a:spcBef>
              <a:spcAft>
                <a:spcPts val="0"/>
              </a:spcAft>
              <a:buClr>
                <a:schemeClr val="dk1"/>
              </a:buClr>
              <a:buSzPts val="1000"/>
              <a:buNone/>
            </a:pPr>
            <a:r>
              <a:t/>
            </a:r>
            <a:endParaRPr/>
          </a:p>
        </p:txBody>
      </p:sp>
      <p:sp>
        <p:nvSpPr>
          <p:cNvPr id="3070" name="Google Shape;3070;p6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3" name="Shape 3143"/>
        <p:cNvGrpSpPr/>
        <p:nvPr/>
      </p:nvGrpSpPr>
      <p:grpSpPr>
        <a:xfrm>
          <a:off x="0" y="0"/>
          <a:ext cx="0" cy="0"/>
          <a:chOff x="0" y="0"/>
          <a:chExt cx="0" cy="0"/>
        </a:xfrm>
      </p:grpSpPr>
      <p:sp>
        <p:nvSpPr>
          <p:cNvPr id="3144" name="Google Shape;3144;p6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145" name="Google Shape;3145;p6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3146" name="Google Shape;3146;p6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9" name="Shape 3219"/>
        <p:cNvGrpSpPr/>
        <p:nvPr/>
      </p:nvGrpSpPr>
      <p:grpSpPr>
        <a:xfrm>
          <a:off x="0" y="0"/>
          <a:ext cx="0" cy="0"/>
          <a:chOff x="0" y="0"/>
          <a:chExt cx="0" cy="0"/>
        </a:xfrm>
      </p:grpSpPr>
      <p:sp>
        <p:nvSpPr>
          <p:cNvPr id="3220" name="Google Shape;3220;p6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221" name="Google Shape;3221;p6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3222" name="Google Shape;3222;p6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7" name="Shape 3267"/>
        <p:cNvGrpSpPr/>
        <p:nvPr/>
      </p:nvGrpSpPr>
      <p:grpSpPr>
        <a:xfrm>
          <a:off x="0" y="0"/>
          <a:ext cx="0" cy="0"/>
          <a:chOff x="0" y="0"/>
          <a:chExt cx="0" cy="0"/>
        </a:xfrm>
      </p:grpSpPr>
      <p:sp>
        <p:nvSpPr>
          <p:cNvPr id="3268" name="Google Shape;3268;p6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269" name="Google Shape;3269;p6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3270" name="Google Shape;3270;p6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1" name="Shape 3311"/>
        <p:cNvGrpSpPr/>
        <p:nvPr/>
      </p:nvGrpSpPr>
      <p:grpSpPr>
        <a:xfrm>
          <a:off x="0" y="0"/>
          <a:ext cx="0" cy="0"/>
          <a:chOff x="0" y="0"/>
          <a:chExt cx="0" cy="0"/>
        </a:xfrm>
      </p:grpSpPr>
      <p:sp>
        <p:nvSpPr>
          <p:cNvPr id="3312" name="Google Shape;3312;p6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313" name="Google Shape;3313;p6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FF0000"/>
              </a:buClr>
              <a:buSzPts val="1000"/>
              <a:buFont typeface="Arial"/>
              <a:buNone/>
            </a:pPr>
            <a:r>
              <a:rPr b="1" i="0" lang="pt-BR" sz="1000" cap="none" strike="noStrike">
                <a:solidFill>
                  <a:srgbClr val="FF0000"/>
                </a:solidFill>
                <a:latin typeface="Arial"/>
                <a:ea typeface="Arial"/>
                <a:cs typeface="Arial"/>
                <a:sym typeface="Arial"/>
              </a:rPr>
              <a:t>***Parker 2016 p213A***</a:t>
            </a:r>
            <a:r>
              <a:rPr b="1" i="0" lang="pt-BR" sz="1000" cap="none" strike="noStrike">
                <a:solidFill>
                  <a:srgbClr val="92D050"/>
                </a:solidFill>
                <a:latin typeface="Noto Sans Symbols"/>
                <a:ea typeface="Noto Sans Symbols"/>
                <a:cs typeface="Noto Sans Symbols"/>
                <a:sym typeface="Noto Sans Symbols"/>
              </a:rPr>
              <a:t>✔</a:t>
            </a:r>
            <a:endParaRPr/>
          </a:p>
          <a:p>
            <a:pPr indent="0" lvl="0" marL="0" rtl="0" algn="l">
              <a:spcBef>
                <a:spcPts val="200"/>
              </a:spcBef>
              <a:spcAft>
                <a:spcPts val="0"/>
              </a:spcAft>
              <a:buClr>
                <a:schemeClr val="dk1"/>
              </a:buClr>
              <a:buSzPts val="1000"/>
              <a:buNone/>
            </a:pPr>
            <a:r>
              <a:t/>
            </a:r>
            <a:endParaRPr/>
          </a:p>
        </p:txBody>
      </p:sp>
      <p:sp>
        <p:nvSpPr>
          <p:cNvPr id="3314" name="Google Shape;3314;p6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3" name="Shape 3353"/>
        <p:cNvGrpSpPr/>
        <p:nvPr/>
      </p:nvGrpSpPr>
      <p:grpSpPr>
        <a:xfrm>
          <a:off x="0" y="0"/>
          <a:ext cx="0" cy="0"/>
          <a:chOff x="0" y="0"/>
          <a:chExt cx="0" cy="0"/>
        </a:xfrm>
      </p:grpSpPr>
      <p:sp>
        <p:nvSpPr>
          <p:cNvPr id="3354" name="Google Shape;3354;p6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355" name="Google Shape;3355;p6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3356" name="Google Shape;3356;p6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03" name="Shape 3403"/>
        <p:cNvGrpSpPr/>
        <p:nvPr/>
      </p:nvGrpSpPr>
      <p:grpSpPr>
        <a:xfrm>
          <a:off x="0" y="0"/>
          <a:ext cx="0" cy="0"/>
          <a:chOff x="0" y="0"/>
          <a:chExt cx="0" cy="0"/>
        </a:xfrm>
      </p:grpSpPr>
      <p:sp>
        <p:nvSpPr>
          <p:cNvPr id="3404" name="Google Shape;3404;p6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05" name="Google Shape;3405;p6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3406" name="Google Shape;3406;p6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0" name="Shape 3460"/>
        <p:cNvGrpSpPr/>
        <p:nvPr/>
      </p:nvGrpSpPr>
      <p:grpSpPr>
        <a:xfrm>
          <a:off x="0" y="0"/>
          <a:ext cx="0" cy="0"/>
          <a:chOff x="0" y="0"/>
          <a:chExt cx="0" cy="0"/>
        </a:xfrm>
      </p:grpSpPr>
      <p:sp>
        <p:nvSpPr>
          <p:cNvPr id="3461" name="Google Shape;3461;p69: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3462" name="Google Shape;3462;p69: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 name="Shape 263"/>
        <p:cNvGrpSpPr/>
        <p:nvPr/>
      </p:nvGrpSpPr>
      <p:grpSpPr>
        <a:xfrm>
          <a:off x="0" y="0"/>
          <a:ext cx="0" cy="0"/>
          <a:chOff x="0" y="0"/>
          <a:chExt cx="0" cy="0"/>
        </a:xfrm>
      </p:grpSpPr>
      <p:sp>
        <p:nvSpPr>
          <p:cNvPr id="264" name="Google Shape;264;p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65" name="Google Shape;265;p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u="none" strike="noStrike">
                <a:solidFill>
                  <a:schemeClr val="dk1"/>
                </a:solidFill>
              </a:rPr>
              <a:t>A HPN resulta de uma mutação somática no gene PIG‐A que leva à redução da expressão ou deficiência completa de proteínas ancoradas a GPI na superfície das</a:t>
            </a:r>
            <a:endParaRPr/>
          </a:p>
          <a:p>
            <a:pPr indent="0" lvl="0" marL="0" rtl="0" algn="l">
              <a:spcBef>
                <a:spcPts val="200"/>
              </a:spcBef>
              <a:spcAft>
                <a:spcPts val="0"/>
              </a:spcAft>
              <a:buClr>
                <a:schemeClr val="dk1"/>
              </a:buClr>
              <a:buSzPts val="1000"/>
              <a:buNone/>
            </a:pPr>
            <a:r>
              <a:rPr lang="pt-BR" sz="1000" u="none" strike="noStrike">
                <a:solidFill>
                  <a:schemeClr val="dk1"/>
                </a:solidFill>
              </a:rPr>
              <a:t>células sanguíneas¹</a:t>
            </a:r>
            <a:endParaRPr/>
          </a:p>
          <a:p>
            <a:pPr indent="0" lvl="0" marL="0" rtl="0" algn="l">
              <a:spcBef>
                <a:spcPts val="200"/>
              </a:spcBef>
              <a:spcAft>
                <a:spcPts val="0"/>
              </a:spcAft>
              <a:buClr>
                <a:schemeClr val="dk1"/>
              </a:buClr>
              <a:buSzPts val="1000"/>
              <a:buNone/>
            </a:pPr>
            <a:r>
              <a:rPr lang="pt-BR" sz="1000" u="none" strike="noStrike">
                <a:solidFill>
                  <a:schemeClr val="dk1"/>
                </a:solidFill>
              </a:rPr>
              <a:t>• As manifestações clínicas da HPN resultam da expansão clonal e seleção de clones da HPN, o que é proposto para ocorrer através dos seguintes</a:t>
            </a:r>
            <a:endParaRPr/>
          </a:p>
          <a:p>
            <a:pPr indent="0" lvl="0" marL="0" rtl="0" algn="l">
              <a:spcBef>
                <a:spcPts val="200"/>
              </a:spcBef>
              <a:spcAft>
                <a:spcPts val="0"/>
              </a:spcAft>
              <a:buClr>
                <a:schemeClr val="dk1"/>
              </a:buClr>
              <a:buSzPts val="1000"/>
              <a:buNone/>
            </a:pPr>
            <a:r>
              <a:rPr lang="pt-BR" sz="1000" u="none" strike="noStrike">
                <a:solidFill>
                  <a:schemeClr val="dk1"/>
                </a:solidFill>
              </a:rPr>
              <a:t>passos</a:t>
            </a:r>
            <a:r>
              <a:rPr baseline="30000" lang="pt-BR" sz="1000" u="none" strike="noStrike">
                <a:solidFill>
                  <a:schemeClr val="dk1"/>
                </a:solidFill>
              </a:rPr>
              <a:t>2,3</a:t>
            </a:r>
            <a:r>
              <a:rPr lang="pt-BR" sz="1000" u="none" strike="noStrike">
                <a:solidFill>
                  <a:schemeClr val="dk1"/>
                </a:solidFill>
              </a:rPr>
              <a:t>:</a:t>
            </a:r>
            <a:endParaRPr/>
          </a:p>
          <a:p>
            <a:pPr indent="0" lvl="0" marL="0" rtl="0" algn="l">
              <a:spcBef>
                <a:spcPts val="200"/>
              </a:spcBef>
              <a:spcAft>
                <a:spcPts val="0"/>
              </a:spcAft>
              <a:buClr>
                <a:schemeClr val="dk1"/>
              </a:buClr>
              <a:buSzPts val="1000"/>
              <a:buNone/>
            </a:pPr>
            <a:r>
              <a:rPr lang="pt-BR" sz="1000" u="none" strike="noStrike">
                <a:solidFill>
                  <a:schemeClr val="dk1"/>
                </a:solidFill>
              </a:rPr>
              <a:t>• Uma ou mais células‐tronco hematopoéticas desenvolvem uma mutação do gene PIG‐A somática </a:t>
            </a:r>
            <a:r>
              <a:rPr baseline="30000" lang="pt-BR" sz="1000" u="none" strike="noStrike">
                <a:solidFill>
                  <a:schemeClr val="dk1"/>
                </a:solidFill>
              </a:rPr>
              <a:t>2,3</a:t>
            </a:r>
            <a:endParaRPr/>
          </a:p>
          <a:p>
            <a:pPr indent="0" lvl="0" marL="0" rtl="0" algn="l">
              <a:spcBef>
                <a:spcPts val="200"/>
              </a:spcBef>
              <a:spcAft>
                <a:spcPts val="0"/>
              </a:spcAft>
              <a:buClr>
                <a:schemeClr val="dk1"/>
              </a:buClr>
              <a:buSzPts val="1000"/>
              <a:buNone/>
            </a:pPr>
            <a:r>
              <a:rPr lang="pt-BR" sz="1000" u="none" strike="noStrike">
                <a:solidFill>
                  <a:schemeClr val="dk1"/>
                </a:solidFill>
              </a:rPr>
              <a:t>• As células deficientes em proteína ancoradas por GPI sobrevivem preferencialmente ao ataque imunológico no contexto de disfunção</a:t>
            </a:r>
            <a:endParaRPr/>
          </a:p>
          <a:p>
            <a:pPr indent="0" lvl="0" marL="0" rtl="0" algn="l">
              <a:spcBef>
                <a:spcPts val="200"/>
              </a:spcBef>
              <a:spcAft>
                <a:spcPts val="0"/>
              </a:spcAft>
              <a:buClr>
                <a:schemeClr val="dk1"/>
              </a:buClr>
              <a:buSzPts val="1000"/>
              <a:buNone/>
            </a:pPr>
            <a:r>
              <a:rPr lang="pt-BR" sz="1000" u="none" strike="noStrike">
                <a:solidFill>
                  <a:schemeClr val="dk1"/>
                </a:solidFill>
              </a:rPr>
              <a:t>da medula óssea. A sobrevivência de células deficientes em proteína ancorada em GPI, em seguida, proliferam para compensar a perda</a:t>
            </a:r>
            <a:endParaRPr/>
          </a:p>
          <a:p>
            <a:pPr indent="0" lvl="0" marL="0" rtl="0" algn="l">
              <a:spcBef>
                <a:spcPts val="200"/>
              </a:spcBef>
              <a:spcAft>
                <a:spcPts val="0"/>
              </a:spcAft>
              <a:buClr>
                <a:schemeClr val="dk1"/>
              </a:buClr>
              <a:buSzPts val="1000"/>
              <a:buNone/>
            </a:pPr>
            <a:r>
              <a:rPr lang="pt-BR" sz="1000" u="none" strike="noStrike">
                <a:solidFill>
                  <a:schemeClr val="dk1"/>
                </a:solidFill>
              </a:rPr>
              <a:t>de células hematopoiéticas.</a:t>
            </a:r>
            <a:r>
              <a:rPr baseline="30000" lang="pt-BR" sz="1000" u="none" strike="noStrike">
                <a:solidFill>
                  <a:schemeClr val="dk1"/>
                </a:solidFill>
              </a:rPr>
              <a:t> 2,3</a:t>
            </a:r>
            <a:endParaRPr/>
          </a:p>
          <a:p>
            <a:pPr indent="0" lvl="0" marL="0" rtl="0" algn="l">
              <a:spcBef>
                <a:spcPts val="200"/>
              </a:spcBef>
              <a:spcAft>
                <a:spcPts val="0"/>
              </a:spcAft>
              <a:buClr>
                <a:schemeClr val="dk1"/>
              </a:buClr>
              <a:buSzPts val="1000"/>
              <a:buNone/>
            </a:pPr>
            <a:r>
              <a:rPr lang="pt-BR" sz="1000" u="none" strike="noStrike">
                <a:solidFill>
                  <a:schemeClr val="dk1"/>
                </a:solidFill>
              </a:rPr>
              <a:t>• Essa proliferação aumenta a chance de ocorrer uma segunda anormalidade genética, anormalidade esta que pode conferir</a:t>
            </a:r>
            <a:endParaRPr/>
          </a:p>
          <a:p>
            <a:pPr indent="0" lvl="0" marL="0" rtl="0" algn="l">
              <a:spcBef>
                <a:spcPts val="200"/>
              </a:spcBef>
              <a:spcAft>
                <a:spcPts val="0"/>
              </a:spcAft>
              <a:buClr>
                <a:schemeClr val="dk1"/>
              </a:buClr>
              <a:buSzPts val="1000"/>
              <a:buNone/>
            </a:pPr>
            <a:r>
              <a:rPr lang="pt-BR" sz="1000" u="none" strike="noStrike">
                <a:solidFill>
                  <a:schemeClr val="dk1"/>
                </a:solidFill>
              </a:rPr>
              <a:t>propensão à expansão clonal adicional. Todas as células nas linhagens de células‐tronco hematopoiéticas são afetadas.</a:t>
            </a:r>
            <a:r>
              <a:rPr baseline="30000" lang="pt-BR" sz="1000" u="none" strike="noStrike">
                <a:solidFill>
                  <a:schemeClr val="dk1"/>
                </a:solidFill>
              </a:rPr>
              <a:t> 2,3</a:t>
            </a:r>
            <a:endParaRPr/>
          </a:p>
          <a:p>
            <a:pPr indent="0" lvl="0" marL="0" rtl="0" algn="l">
              <a:spcBef>
                <a:spcPts val="200"/>
              </a:spcBef>
              <a:spcAft>
                <a:spcPts val="0"/>
              </a:spcAft>
              <a:buClr>
                <a:schemeClr val="dk1"/>
              </a:buClr>
              <a:buSzPts val="1000"/>
              <a:buNone/>
            </a:pPr>
            <a:r>
              <a:t/>
            </a:r>
            <a:endParaRPr sz="1000" u="none" strike="noStrike">
              <a:solidFill>
                <a:schemeClr val="dk1"/>
              </a:solidFill>
            </a:endParaRPr>
          </a:p>
          <a:p>
            <a:pPr indent="0" lvl="0" marL="0" rtl="0" algn="l">
              <a:spcBef>
                <a:spcPts val="200"/>
              </a:spcBef>
              <a:spcAft>
                <a:spcPts val="0"/>
              </a:spcAft>
              <a:buClr>
                <a:schemeClr val="dk1"/>
              </a:buClr>
              <a:buSzPts val="1000"/>
              <a:buNone/>
            </a:pPr>
            <a:r>
              <a:rPr lang="pt-BR" sz="1000" u="none" strike="noStrike">
                <a:solidFill>
                  <a:schemeClr val="dk1"/>
                </a:solidFill>
              </a:rPr>
              <a:t>Referências:</a:t>
            </a:r>
            <a:endParaRPr/>
          </a:p>
          <a:p>
            <a:pPr indent="0" lvl="0" marL="0" rtl="0" algn="l">
              <a:spcBef>
                <a:spcPts val="200"/>
              </a:spcBef>
              <a:spcAft>
                <a:spcPts val="0"/>
              </a:spcAft>
              <a:buClr>
                <a:schemeClr val="dk1"/>
              </a:buClr>
              <a:buSzPts val="1000"/>
              <a:buNone/>
            </a:pPr>
            <a:r>
              <a:rPr lang="pt-BR" sz="1000" u="none" strike="noStrike">
                <a:solidFill>
                  <a:schemeClr val="dk1"/>
                </a:solidFill>
              </a:rPr>
              <a:t>1. Brodsky RA. haematology: Basic Principles and Practice. 4th ed.</a:t>
            </a:r>
            <a:endParaRPr/>
          </a:p>
          <a:p>
            <a:pPr indent="0" lvl="0" marL="0" rtl="0" algn="l">
              <a:spcBef>
                <a:spcPts val="200"/>
              </a:spcBef>
              <a:spcAft>
                <a:spcPts val="0"/>
              </a:spcAft>
              <a:buClr>
                <a:schemeClr val="dk1"/>
              </a:buClr>
              <a:buSzPts val="1000"/>
              <a:buNone/>
            </a:pPr>
            <a:r>
              <a:rPr lang="pt-BR" sz="1000" u="none" strike="noStrike">
                <a:solidFill>
                  <a:schemeClr val="dk1"/>
                </a:solidFill>
              </a:rPr>
              <a:t>Philadelphia, PA: Elsevier Churchill Livingstone; 2005:419‐427.</a:t>
            </a:r>
            <a:endParaRPr/>
          </a:p>
          <a:p>
            <a:pPr indent="0" lvl="0" marL="0" rtl="0" algn="l">
              <a:spcBef>
                <a:spcPts val="200"/>
              </a:spcBef>
              <a:spcAft>
                <a:spcPts val="0"/>
              </a:spcAft>
              <a:buClr>
                <a:schemeClr val="dk1"/>
              </a:buClr>
              <a:buSzPts val="1000"/>
              <a:buNone/>
            </a:pPr>
            <a:r>
              <a:rPr lang="pt-BR" sz="1000" u="none" strike="noStrike">
                <a:solidFill>
                  <a:schemeClr val="dk1"/>
                </a:solidFill>
              </a:rPr>
              <a:t>2. Hill A, et al. Br J Haematol. 2007;137(3):181‐192.</a:t>
            </a:r>
            <a:endParaRPr/>
          </a:p>
          <a:p>
            <a:pPr indent="0" lvl="0" marL="0" rtl="0" algn="l">
              <a:spcBef>
                <a:spcPts val="200"/>
              </a:spcBef>
              <a:spcAft>
                <a:spcPts val="0"/>
              </a:spcAft>
              <a:buClr>
                <a:schemeClr val="dk1"/>
              </a:buClr>
              <a:buSzPts val="1000"/>
              <a:buNone/>
            </a:pPr>
            <a:r>
              <a:rPr lang="pt-BR" sz="1000" u="none" strike="noStrike">
                <a:solidFill>
                  <a:schemeClr val="dk1"/>
                </a:solidFill>
              </a:rPr>
              <a:t>3. Hill A, et al. Nat Rev Dis Primers. 2017;3(17028):1‐14.</a:t>
            </a:r>
            <a:endParaRPr/>
          </a:p>
          <a:p>
            <a:pPr indent="0" lvl="0" marL="0" rtl="0" algn="l">
              <a:spcBef>
                <a:spcPts val="200"/>
              </a:spcBef>
              <a:spcAft>
                <a:spcPts val="0"/>
              </a:spcAft>
              <a:buClr>
                <a:schemeClr val="dk1"/>
              </a:buClr>
              <a:buSzPts val="1000"/>
              <a:buNone/>
            </a:pPr>
            <a:r>
              <a:rPr lang="pt-BR" sz="1000" u="none" strike="noStrike">
                <a:solidFill>
                  <a:schemeClr val="dk1"/>
                </a:solidFill>
              </a:rPr>
              <a:t>9</a:t>
            </a:r>
            <a:endParaRPr b="0"/>
          </a:p>
        </p:txBody>
      </p:sp>
      <p:sp>
        <p:nvSpPr>
          <p:cNvPr id="266" name="Google Shape;266;p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6" name="Shape 3476"/>
        <p:cNvGrpSpPr/>
        <p:nvPr/>
      </p:nvGrpSpPr>
      <p:grpSpPr>
        <a:xfrm>
          <a:off x="0" y="0"/>
          <a:ext cx="0" cy="0"/>
          <a:chOff x="0" y="0"/>
          <a:chExt cx="0" cy="0"/>
        </a:xfrm>
      </p:grpSpPr>
      <p:sp>
        <p:nvSpPr>
          <p:cNvPr id="3477" name="Google Shape;3477;p7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78" name="Google Shape;3478;p7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FF0000"/>
              </a:buClr>
              <a:buSzPts val="1000"/>
              <a:buNone/>
            </a:pPr>
            <a:r>
              <a:rPr lang="pt-BR" sz="1000">
                <a:solidFill>
                  <a:srgbClr val="FF0000"/>
                </a:solidFill>
              </a:rPr>
              <a:t>***Peffault de Latour 2012, p1671A</a:t>
            </a:r>
            <a:endParaRPr/>
          </a:p>
          <a:p>
            <a:pPr indent="0" lvl="0" marL="0" rtl="0" algn="l">
              <a:spcBef>
                <a:spcPts val="200"/>
              </a:spcBef>
              <a:spcAft>
                <a:spcPts val="0"/>
              </a:spcAft>
              <a:buClr>
                <a:srgbClr val="FF0000"/>
              </a:buClr>
              <a:buSzPts val="1000"/>
              <a:buNone/>
            </a:pPr>
            <a:r>
              <a:rPr lang="pt-BR" sz="1000">
                <a:solidFill>
                  <a:srgbClr val="FF0000"/>
                </a:solidFill>
              </a:rPr>
              <a:t>Bieri 2008 p821A-D, 822A***</a:t>
            </a:r>
            <a:r>
              <a:rPr b="0" lang="pt-BR" sz="1000">
                <a:solidFill>
                  <a:srgbClr val="92D050"/>
                </a:solidFill>
                <a:latin typeface="Noto Sans Symbols"/>
                <a:ea typeface="Noto Sans Symbols"/>
                <a:cs typeface="Noto Sans Symbols"/>
                <a:sym typeface="Noto Sans Symbols"/>
              </a:rPr>
              <a:t>✔</a:t>
            </a:r>
            <a:endParaRPr/>
          </a:p>
          <a:p>
            <a:pPr indent="0" lvl="0" marL="0" rtl="0" algn="l">
              <a:spcBef>
                <a:spcPts val="200"/>
              </a:spcBef>
              <a:spcAft>
                <a:spcPts val="0"/>
              </a:spcAft>
              <a:buClr>
                <a:srgbClr val="FF0000"/>
              </a:buClr>
              <a:buSzPts val="1000"/>
              <a:buNone/>
            </a:pPr>
            <a:r>
              <a:rPr lang="pt-BR" sz="1000">
                <a:solidFill>
                  <a:srgbClr val="FF0000"/>
                </a:solidFill>
              </a:rPr>
              <a:t>***Bhati 2007 p3785A***</a:t>
            </a:r>
            <a:r>
              <a:rPr b="0" lang="pt-BR" sz="1000">
                <a:solidFill>
                  <a:srgbClr val="92D050"/>
                </a:solidFill>
                <a:latin typeface="Noto Sans Symbols"/>
                <a:ea typeface="Noto Sans Symbols"/>
                <a:cs typeface="Noto Sans Symbols"/>
                <a:sym typeface="Noto Sans Symbols"/>
              </a:rPr>
              <a:t>✔</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t/>
            </a:r>
            <a:endParaRPr/>
          </a:p>
        </p:txBody>
      </p:sp>
      <p:sp>
        <p:nvSpPr>
          <p:cNvPr id="3479" name="Google Shape;3479;p7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8" name="Shape 3498"/>
        <p:cNvGrpSpPr/>
        <p:nvPr/>
      </p:nvGrpSpPr>
      <p:grpSpPr>
        <a:xfrm>
          <a:off x="0" y="0"/>
          <a:ext cx="0" cy="0"/>
          <a:chOff x="0" y="0"/>
          <a:chExt cx="0" cy="0"/>
        </a:xfrm>
      </p:grpSpPr>
      <p:sp>
        <p:nvSpPr>
          <p:cNvPr id="3499" name="Google Shape;3499;p7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00" name="Google Shape;3500;p7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3501" name="Google Shape;3501;p7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20" name="Shape 3520"/>
        <p:cNvGrpSpPr/>
        <p:nvPr/>
      </p:nvGrpSpPr>
      <p:grpSpPr>
        <a:xfrm>
          <a:off x="0" y="0"/>
          <a:ext cx="0" cy="0"/>
          <a:chOff x="0" y="0"/>
          <a:chExt cx="0" cy="0"/>
        </a:xfrm>
      </p:grpSpPr>
      <p:sp>
        <p:nvSpPr>
          <p:cNvPr id="3521" name="Google Shape;3521;p7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22" name="Google Shape;3522;p7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3523" name="Google Shape;3523;p7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56" name="Shape 3656"/>
        <p:cNvGrpSpPr/>
        <p:nvPr/>
      </p:nvGrpSpPr>
      <p:grpSpPr>
        <a:xfrm>
          <a:off x="0" y="0"/>
          <a:ext cx="0" cy="0"/>
          <a:chOff x="0" y="0"/>
          <a:chExt cx="0" cy="0"/>
        </a:xfrm>
      </p:grpSpPr>
      <p:sp>
        <p:nvSpPr>
          <p:cNvPr id="3657" name="Google Shape;3657;p73: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3658" name="Google Shape;3658;p73: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2" name="Shape 3672"/>
        <p:cNvGrpSpPr/>
        <p:nvPr/>
      </p:nvGrpSpPr>
      <p:grpSpPr>
        <a:xfrm>
          <a:off x="0" y="0"/>
          <a:ext cx="0" cy="0"/>
          <a:chOff x="0" y="0"/>
          <a:chExt cx="0" cy="0"/>
        </a:xfrm>
      </p:grpSpPr>
      <p:sp>
        <p:nvSpPr>
          <p:cNvPr id="3673" name="Google Shape;3673;p7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674" name="Google Shape;3674;p7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Rother RP, Rollins SA, Mojcik CF, Brodsky RA, Bell L. Discovery and development of the complement inhibitor eculizumab for the treatment of paroxysmal nocturnal hemoglobinuria. Nature Biotechnology. 2007 11/07/online;25:1256.</a:t>
            </a:r>
            <a:endParaRPr/>
          </a:p>
          <a:p>
            <a:pPr indent="-218290" lvl="0" marL="218290" rtl="0" algn="l">
              <a:spcBef>
                <a:spcPts val="200"/>
              </a:spcBef>
              <a:spcAft>
                <a:spcPts val="0"/>
              </a:spcAft>
              <a:buClr>
                <a:schemeClr val="dk1"/>
              </a:buClr>
              <a:buSzPts val="1000"/>
              <a:buFont typeface="Calibri"/>
              <a:buAutoNum type="arabicPeriod"/>
            </a:pPr>
            <a:r>
              <a:rPr lang="pt-BR" sz="1000"/>
              <a:t>Risitano AM, Rotoli B. Paroxysmal nocturnal hemoglobinuria: pathophysiology, natural history and treatment options in the era of biological agents. Biologics. 2008 Jun;2(2):205-22.</a:t>
            </a:r>
            <a:endParaRPr/>
          </a:p>
          <a:p>
            <a:pPr indent="-218290" lvl="0" marL="218290" rtl="0" algn="l">
              <a:spcBef>
                <a:spcPts val="200"/>
              </a:spcBef>
              <a:spcAft>
                <a:spcPts val="0"/>
              </a:spcAft>
              <a:buClr>
                <a:schemeClr val="dk1"/>
              </a:buClr>
              <a:buSzPts val="1000"/>
              <a:buFont typeface="Calibri"/>
              <a:buAutoNum type="arabicPeriod"/>
            </a:pPr>
            <a:r>
              <a:rPr lang="pt-BR" sz="1000"/>
              <a:t>Food and Drug Administration (FDA). Prescribing information for SOLIRIS (eculizumab) injection, for intravenous use. Revised in June 2019. Available at: https://www.accessdata.fda.gov/drugsatfda_docs/label/2019/125166s431lbl.pdf. Accessed 21</a:t>
            </a:r>
            <a:r>
              <a:rPr baseline="30000" lang="pt-BR" sz="1000"/>
              <a:t>st</a:t>
            </a:r>
            <a:r>
              <a:rPr lang="pt-BR" sz="1000"/>
              <a:t> August 2019 </a:t>
            </a:r>
            <a:endParaRPr/>
          </a:p>
          <a:p>
            <a:pPr indent="-218290" lvl="0" marL="218290" rtl="0" algn="l">
              <a:spcBef>
                <a:spcPts val="200"/>
              </a:spcBef>
              <a:spcAft>
                <a:spcPts val="0"/>
              </a:spcAft>
              <a:buClr>
                <a:schemeClr val="dk1"/>
              </a:buClr>
              <a:buSzPts val="1000"/>
              <a:buFont typeface="Calibri"/>
              <a:buAutoNum type="arabicPeriod"/>
            </a:pPr>
            <a:r>
              <a:rPr lang="pt-BR" sz="1000"/>
              <a:t>European Medicine Agency (EMA). EPAR. Product Information for eculizumabe 300 mg concentrate for solution for infusion. Last updated: 04</a:t>
            </a:r>
            <a:r>
              <a:rPr baseline="30000" lang="pt-BR" sz="1000"/>
              <a:t>th</a:t>
            </a:r>
            <a:r>
              <a:rPr lang="pt-BR" sz="1000"/>
              <a:t> September 2019. Available at: https://www.ema.europa.eu/en/documents/product-information/soliris-epar-product-information_en.pdf. Accessed: 10</a:t>
            </a:r>
            <a:r>
              <a:rPr baseline="30000" lang="pt-BR" sz="1000"/>
              <a:t>th</a:t>
            </a:r>
            <a:r>
              <a:rPr lang="pt-BR" sz="1000"/>
              <a:t> September August 2019.</a:t>
            </a:r>
            <a:endParaRPr/>
          </a:p>
          <a:p>
            <a:pPr indent="-218290" lvl="0" marL="218290" rtl="0" algn="l">
              <a:spcBef>
                <a:spcPts val="200"/>
              </a:spcBef>
              <a:spcAft>
                <a:spcPts val="0"/>
              </a:spcAft>
              <a:buClr>
                <a:schemeClr val="dk1"/>
              </a:buClr>
              <a:buSzPts val="1000"/>
              <a:buFont typeface="Calibri"/>
              <a:buAutoNum type="arabicPeriod"/>
            </a:pPr>
            <a:r>
              <a:rPr lang="pt-BR" sz="1000"/>
              <a:t>Sahin F, Ozkan MC, Mete NG, Yilmaz M, Oruc N, Gurgun A, et al. Multidisciplinary clinical management of paroxysmal nocturnal hemoglobinuria. Am J Blood Res. 2015;5(1):1-9.</a:t>
            </a:r>
            <a:endParaRPr/>
          </a:p>
          <a:p>
            <a:pPr indent="-218290" lvl="0" marL="218290" rtl="0" algn="l">
              <a:spcBef>
                <a:spcPts val="200"/>
              </a:spcBef>
              <a:spcAft>
                <a:spcPts val="0"/>
              </a:spcAft>
              <a:buClr>
                <a:schemeClr val="dk1"/>
              </a:buClr>
              <a:buSzPts val="1000"/>
              <a:buFont typeface="Calibri"/>
              <a:buAutoNum type="arabicPeriod"/>
            </a:pPr>
            <a:r>
              <a:rPr lang="pt-BR" sz="1000"/>
              <a:t>Parker CJ. Management of paroxysmal nocturnal hemoglobinuria in the era of complement inhibitory therapy. Hematology Am Soc Hematol Educ Program. 2011;2011:21-9.</a:t>
            </a:r>
            <a:endParaRPr/>
          </a:p>
          <a:p>
            <a:pPr indent="-218290" lvl="0" marL="218290" rtl="0" algn="l">
              <a:spcBef>
                <a:spcPts val="200"/>
              </a:spcBef>
              <a:spcAft>
                <a:spcPts val="0"/>
              </a:spcAft>
              <a:buClr>
                <a:schemeClr val="dk1"/>
              </a:buClr>
              <a:buSzPts val="1000"/>
              <a:buFont typeface="Calibri"/>
              <a:buAutoNum type="arabicPeriod"/>
            </a:pPr>
            <a:r>
              <a:rPr lang="pt-BR" sz="1000"/>
              <a:t>Hill A, DeZern AE, Kinoshita T, Brodsky RA. Paroxysmal nocturnal haemoglobinuria. Nat Rev Dis Primers. 2017 May 18;3:17028.</a:t>
            </a:r>
            <a:endParaRPr/>
          </a:p>
        </p:txBody>
      </p:sp>
      <p:sp>
        <p:nvSpPr>
          <p:cNvPr id="3675" name="Google Shape;3675;p7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0" name="Shape 3710"/>
        <p:cNvGrpSpPr/>
        <p:nvPr/>
      </p:nvGrpSpPr>
      <p:grpSpPr>
        <a:xfrm>
          <a:off x="0" y="0"/>
          <a:ext cx="0" cy="0"/>
          <a:chOff x="0" y="0"/>
          <a:chExt cx="0" cy="0"/>
        </a:xfrm>
      </p:grpSpPr>
      <p:sp>
        <p:nvSpPr>
          <p:cNvPr id="3711" name="Google Shape;3711;p7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712" name="Google Shape;3712;p7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Parker CJ. Management of paroxysmal nocturnal hemoglobinuria in the era of complement inhibitory therapy. Hematology Am Soc Hematol Educ Program. 2011;2011:21-9.</a:t>
            </a:r>
            <a:endParaRPr/>
          </a:p>
          <a:p>
            <a:pPr indent="-218290" lvl="0" marL="218290" rtl="0" algn="l">
              <a:spcBef>
                <a:spcPts val="200"/>
              </a:spcBef>
              <a:spcAft>
                <a:spcPts val="0"/>
              </a:spcAft>
              <a:buClr>
                <a:schemeClr val="dk1"/>
              </a:buClr>
              <a:buSzPts val="1000"/>
              <a:buFont typeface="Calibri"/>
              <a:buAutoNum type="arabicPeriod"/>
            </a:pPr>
            <a:r>
              <a:rPr lang="pt-BR" sz="1000"/>
              <a:t>Scheinberg P, Marte M, Nunez O, Young NS. Paroxysmal nocturnal hemoglobinuria clones in severe aplastic anemia patients treated with horse anti-thymocyte globulin plus cyclosporine. Haematologica. 2010;95(7):1075-80.</a:t>
            </a:r>
            <a:endParaRPr/>
          </a:p>
          <a:p>
            <a:pPr indent="0" lvl="0" marL="0" rtl="0" algn="l">
              <a:spcBef>
                <a:spcPts val="200"/>
              </a:spcBef>
              <a:spcAft>
                <a:spcPts val="0"/>
              </a:spcAft>
              <a:buClr>
                <a:schemeClr val="dk1"/>
              </a:buClr>
              <a:buSzPts val="1000"/>
              <a:buNone/>
            </a:pPr>
            <a:r>
              <a:t/>
            </a:r>
            <a:endParaRPr/>
          </a:p>
        </p:txBody>
      </p:sp>
      <p:sp>
        <p:nvSpPr>
          <p:cNvPr id="3713" name="Google Shape;3713;p7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3F4444"/>
              </a:buClr>
              <a:buSzPts val="800"/>
              <a:buFont typeface="Calibri"/>
              <a:buNone/>
            </a:pPr>
            <a:fld id="{00000000-1234-1234-1234-123412341234}" type="slidenum">
              <a:rPr b="0" i="0" lang="pt-BR" sz="800" u="none" cap="none" strike="noStrike">
                <a:solidFill>
                  <a:srgbClr val="3F4444"/>
                </a:solidFill>
                <a:latin typeface="Calibri"/>
                <a:ea typeface="Calibri"/>
                <a:cs typeface="Calibri"/>
                <a:sym typeface="Calibri"/>
              </a:rPr>
              <a:t>‹#›</a:t>
            </a:fld>
            <a:endParaRPr b="0" i="0" sz="800" u="none" cap="none" strike="noStrike">
              <a:solidFill>
                <a:srgbClr val="3F4444"/>
              </a:solidFill>
              <a:latin typeface="Calibri"/>
              <a:ea typeface="Calibri"/>
              <a:cs typeface="Calibri"/>
              <a:sym typeface="Calibri"/>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48" name="Shape 3748"/>
        <p:cNvGrpSpPr/>
        <p:nvPr/>
      </p:nvGrpSpPr>
      <p:grpSpPr>
        <a:xfrm>
          <a:off x="0" y="0"/>
          <a:ext cx="0" cy="0"/>
          <a:chOff x="0" y="0"/>
          <a:chExt cx="0" cy="0"/>
        </a:xfrm>
      </p:grpSpPr>
      <p:sp>
        <p:nvSpPr>
          <p:cNvPr id="3749" name="Google Shape;3749;p7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750" name="Google Shape;3750;p7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sz="1000"/>
          </a:p>
          <a:p>
            <a:pPr indent="-218290" lvl="0" marL="218290" rtl="0" algn="l">
              <a:spcBef>
                <a:spcPts val="200"/>
              </a:spcBef>
              <a:spcAft>
                <a:spcPts val="0"/>
              </a:spcAft>
              <a:buClr>
                <a:schemeClr val="dk1"/>
              </a:buClr>
              <a:buSzPts val="1000"/>
              <a:buFont typeface="Calibri"/>
              <a:buAutoNum type="arabicPeriod"/>
            </a:pPr>
            <a:r>
              <a:rPr lang="pt-BR" sz="1000"/>
              <a:t>Kelly RJ, Hill A, Arnold LM, Brooksbank GL, Richards SJ, Cullen M, et al. Long-term treatment with eculizumab in paroxysmal nocturnal hemoglobinuria: sustained efficacy and improved survival. Blood. 2011 Jun 23;117(25):6786-92.</a:t>
            </a:r>
            <a:endParaRPr/>
          </a:p>
          <a:p>
            <a:pPr indent="-218290" lvl="0" marL="218290" rtl="0" algn="l">
              <a:spcBef>
                <a:spcPts val="200"/>
              </a:spcBef>
              <a:spcAft>
                <a:spcPts val="0"/>
              </a:spcAft>
              <a:buClr>
                <a:schemeClr val="dk1"/>
              </a:buClr>
              <a:buSzPts val="1000"/>
              <a:buFont typeface="Calibri"/>
              <a:buAutoNum type="arabicPeriod"/>
            </a:pPr>
            <a:r>
              <a:rPr lang="pt-BR" sz="1000"/>
              <a:t>Hillmen P, Lewis SM, Bessler M, Luzzatto L, Dacie JV. Natural history of paroxysmal nocturnal hemoglobinuria. N Engl J Med. 1995 Nov 9;333(19):1253-8.</a:t>
            </a:r>
            <a:endParaRPr/>
          </a:p>
          <a:p>
            <a:pPr indent="-218290" lvl="0" marL="218290" rtl="0" algn="l">
              <a:spcBef>
                <a:spcPts val="200"/>
              </a:spcBef>
              <a:spcAft>
                <a:spcPts val="0"/>
              </a:spcAft>
              <a:buClr>
                <a:schemeClr val="dk1"/>
              </a:buClr>
              <a:buSzPts val="1000"/>
              <a:buFont typeface="Calibri"/>
              <a:buAutoNum type="arabicPeriod"/>
            </a:pPr>
            <a:r>
              <a:rPr lang="pt-BR" sz="1000"/>
              <a:t>Hillmen P, Muus P, Roth A, Elebute MO, Risitano AM, Schrezenmeier H, et al. Long-term safety and efficacy of sustained eculizumab treatment in patients with paroxysmal nocturnal haemoglobinuria. Br J Haematol. 2013 Jul;162(1):62-73.</a:t>
            </a:r>
            <a:endParaRPr/>
          </a:p>
        </p:txBody>
      </p:sp>
      <p:sp>
        <p:nvSpPr>
          <p:cNvPr id="3751" name="Google Shape;3751;p7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7" name="Shape 3807"/>
        <p:cNvGrpSpPr/>
        <p:nvPr/>
      </p:nvGrpSpPr>
      <p:grpSpPr>
        <a:xfrm>
          <a:off x="0" y="0"/>
          <a:ext cx="0" cy="0"/>
          <a:chOff x="0" y="0"/>
          <a:chExt cx="0" cy="0"/>
        </a:xfrm>
      </p:grpSpPr>
      <p:sp>
        <p:nvSpPr>
          <p:cNvPr id="3808" name="Google Shape;3808;p7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809" name="Google Shape;3809;p7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Höchsmann  B, Sicre de Fontbrune F, Lee JW, Kulagin A, Hillmen P, Wilson A, et al. Effect of eculizumab in paroxysmal nocturnal hemoglobinuria (PNH) patients with or without high disease activity: results from the international PNH registry [oral presentation]. Presented at: Congress of the European Hematology Association; June 22-25, 2017; Madrid. 2017.</a:t>
            </a:r>
            <a:endParaRPr/>
          </a:p>
          <a:p>
            <a:pPr indent="-218290" lvl="0" marL="218290" rtl="0" algn="l">
              <a:spcBef>
                <a:spcPts val="200"/>
              </a:spcBef>
              <a:spcAft>
                <a:spcPts val="0"/>
              </a:spcAft>
              <a:buClr>
                <a:schemeClr val="dk1"/>
              </a:buClr>
              <a:buSzPts val="1000"/>
              <a:buFont typeface="Calibri"/>
              <a:buAutoNum type="arabicPeriod"/>
            </a:pPr>
            <a:r>
              <a:rPr lang="pt-BR" sz="1000"/>
              <a:t>Hill A, Roeth A, Socié G, Caby-Tosi M-P, Wilson A, Gustovic P, et al. Interim Analysis of Safety Outcomes during Treatment with Eculizumab: Results from the International Paroxysmal Nocturnal Hemoglobinuria Registry [Poster]. Presented at: 54</a:t>
            </a:r>
            <a:r>
              <a:rPr baseline="30000" lang="pt-BR" sz="1000"/>
              <a:t>th </a:t>
            </a:r>
            <a:r>
              <a:rPr lang="pt-BR" sz="1000"/>
              <a:t>American Society of Hematology (ASH) Annual meeting; December 9-12, 2017; Atlanta; GA.</a:t>
            </a:r>
            <a:endParaRPr/>
          </a:p>
          <a:p>
            <a:pPr indent="-218290" lvl="0" marL="218290" rtl="0" algn="l">
              <a:spcBef>
                <a:spcPts val="200"/>
              </a:spcBef>
              <a:spcAft>
                <a:spcPts val="0"/>
              </a:spcAft>
              <a:buClr>
                <a:schemeClr val="dk1"/>
              </a:buClr>
              <a:buSzPts val="1000"/>
              <a:buFont typeface="Calibri"/>
              <a:buAutoNum type="arabicPeriod"/>
            </a:pPr>
            <a:r>
              <a:rPr lang="pt-BR" sz="1000"/>
              <a:t>Almeida AM, Bedrosian C, Cole A, Muus P, Schrezenmeier H, Szer J, et al. Clinical benefit of eculizumab in patients with no transfusion history in the International Paroxysmal Nocturnal Haemoglobinuria Registry. Intern Med J. 2017 Sep;47(9):1026-34.</a:t>
            </a:r>
            <a:endParaRPr/>
          </a:p>
          <a:p>
            <a:pPr indent="-218290" lvl="0" marL="218290" rtl="0" algn="l">
              <a:spcBef>
                <a:spcPts val="200"/>
              </a:spcBef>
              <a:spcAft>
                <a:spcPts val="0"/>
              </a:spcAft>
              <a:buClr>
                <a:schemeClr val="dk1"/>
              </a:buClr>
              <a:buSzPts val="1000"/>
              <a:buFont typeface="Calibri"/>
              <a:buAutoNum type="arabicPeriod"/>
            </a:pPr>
            <a:r>
              <a:rPr lang="pt-BR" sz="1000"/>
              <a:t>Muus  P, Langemeijer S, Höchsmann B, Hill A, Arnold L, Tjønnfjord G, et al. Patient-reported outcomes and healthcare resource utilization before and during treatment with eculizumab: results from the international paroxysmal nocturnal hemoglobinuria registry [Poster P369]. Presented at: Congress of the European Hematology Association (EHA); June 22-25, 2017; Madrid. 2017.</a:t>
            </a:r>
            <a:endParaRPr/>
          </a:p>
        </p:txBody>
      </p:sp>
      <p:sp>
        <p:nvSpPr>
          <p:cNvPr id="3810" name="Google Shape;3810;p7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1" name="Shape 3851"/>
        <p:cNvGrpSpPr/>
        <p:nvPr/>
      </p:nvGrpSpPr>
      <p:grpSpPr>
        <a:xfrm>
          <a:off x="0" y="0"/>
          <a:ext cx="0" cy="0"/>
          <a:chOff x="0" y="0"/>
          <a:chExt cx="0" cy="0"/>
        </a:xfrm>
      </p:grpSpPr>
      <p:sp>
        <p:nvSpPr>
          <p:cNvPr id="3852" name="Google Shape;3852;p7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853" name="Google Shape;3853;p7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FF0000"/>
              </a:buClr>
              <a:buSzPts val="1000"/>
              <a:buNone/>
            </a:pPr>
            <a:r>
              <a:rPr lang="pt-BR" sz="1000">
                <a:solidFill>
                  <a:srgbClr val="FF0000"/>
                </a:solidFill>
              </a:rPr>
              <a:t>***Peffault de Latour 2012, p1671A</a:t>
            </a:r>
            <a:endParaRPr/>
          </a:p>
          <a:p>
            <a:pPr indent="0" lvl="0" marL="0" rtl="0" algn="l">
              <a:spcBef>
                <a:spcPts val="200"/>
              </a:spcBef>
              <a:spcAft>
                <a:spcPts val="0"/>
              </a:spcAft>
              <a:buClr>
                <a:srgbClr val="FF0000"/>
              </a:buClr>
              <a:buSzPts val="1000"/>
              <a:buNone/>
            </a:pPr>
            <a:r>
              <a:rPr lang="pt-BR" sz="1000">
                <a:solidFill>
                  <a:srgbClr val="FF0000"/>
                </a:solidFill>
              </a:rPr>
              <a:t>Bieri 2008 p821A-D, 822A***</a:t>
            </a:r>
            <a:r>
              <a:rPr b="0" lang="pt-BR" sz="1000">
                <a:solidFill>
                  <a:srgbClr val="92D050"/>
                </a:solidFill>
                <a:latin typeface="Noto Sans Symbols"/>
                <a:ea typeface="Noto Sans Symbols"/>
                <a:cs typeface="Noto Sans Symbols"/>
                <a:sym typeface="Noto Sans Symbols"/>
              </a:rPr>
              <a:t>✔</a:t>
            </a:r>
            <a:endParaRPr/>
          </a:p>
          <a:p>
            <a:pPr indent="0" lvl="0" marL="0" rtl="0" algn="l">
              <a:spcBef>
                <a:spcPts val="200"/>
              </a:spcBef>
              <a:spcAft>
                <a:spcPts val="0"/>
              </a:spcAft>
              <a:buClr>
                <a:srgbClr val="FF0000"/>
              </a:buClr>
              <a:buSzPts val="1000"/>
              <a:buNone/>
            </a:pPr>
            <a:r>
              <a:rPr lang="pt-BR" sz="1000">
                <a:solidFill>
                  <a:srgbClr val="FF0000"/>
                </a:solidFill>
              </a:rPr>
              <a:t>***Bhati 2007 p3785A***</a:t>
            </a:r>
            <a:r>
              <a:rPr b="0" lang="pt-BR" sz="1000">
                <a:solidFill>
                  <a:srgbClr val="92D050"/>
                </a:solidFill>
                <a:latin typeface="Noto Sans Symbols"/>
                <a:ea typeface="Noto Sans Symbols"/>
                <a:cs typeface="Noto Sans Symbols"/>
                <a:sym typeface="Noto Sans Symbols"/>
              </a:rPr>
              <a:t>✔</a:t>
            </a:r>
            <a:endParaRPr/>
          </a:p>
          <a:p>
            <a:pPr indent="0" lvl="0" marL="0" rtl="0" algn="l">
              <a:spcBef>
                <a:spcPts val="200"/>
              </a:spcBef>
              <a:spcAft>
                <a:spcPts val="0"/>
              </a:spcAft>
              <a:buClr>
                <a:schemeClr val="dk1"/>
              </a:buClr>
              <a:buSzPts val="1000"/>
              <a:buNone/>
            </a:pPr>
            <a:r>
              <a:t/>
            </a:r>
            <a:endParaRPr/>
          </a:p>
        </p:txBody>
      </p:sp>
      <p:sp>
        <p:nvSpPr>
          <p:cNvPr id="3854" name="Google Shape;3854;p7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0" name="Shape 3920"/>
        <p:cNvGrpSpPr/>
        <p:nvPr/>
      </p:nvGrpSpPr>
      <p:grpSpPr>
        <a:xfrm>
          <a:off x="0" y="0"/>
          <a:ext cx="0" cy="0"/>
          <a:chOff x="0" y="0"/>
          <a:chExt cx="0" cy="0"/>
        </a:xfrm>
      </p:grpSpPr>
      <p:sp>
        <p:nvSpPr>
          <p:cNvPr id="3921" name="Google Shape;3921;p7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922" name="Google Shape;3922;p7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3923" name="Google Shape;3923;p7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 name="Shape 438"/>
        <p:cNvGrpSpPr/>
        <p:nvPr/>
      </p:nvGrpSpPr>
      <p:grpSpPr>
        <a:xfrm>
          <a:off x="0" y="0"/>
          <a:ext cx="0" cy="0"/>
          <a:chOff x="0" y="0"/>
          <a:chExt cx="0" cy="0"/>
        </a:xfrm>
      </p:grpSpPr>
      <p:sp>
        <p:nvSpPr>
          <p:cNvPr id="439" name="Google Shape;439;p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40" name="Google Shape;440;p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b="0"/>
          </a:p>
        </p:txBody>
      </p:sp>
      <p:sp>
        <p:nvSpPr>
          <p:cNvPr id="441" name="Google Shape;441;p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3" name="Shape 3973"/>
        <p:cNvGrpSpPr/>
        <p:nvPr/>
      </p:nvGrpSpPr>
      <p:grpSpPr>
        <a:xfrm>
          <a:off x="0" y="0"/>
          <a:ext cx="0" cy="0"/>
          <a:chOff x="0" y="0"/>
          <a:chExt cx="0" cy="0"/>
        </a:xfrm>
      </p:grpSpPr>
      <p:sp>
        <p:nvSpPr>
          <p:cNvPr id="3974" name="Google Shape;3974;p80: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975" name="Google Shape;3975;p80: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3976" name="Google Shape;3976;p80: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30" name="Shape 4030"/>
        <p:cNvGrpSpPr/>
        <p:nvPr/>
      </p:nvGrpSpPr>
      <p:grpSpPr>
        <a:xfrm>
          <a:off x="0" y="0"/>
          <a:ext cx="0" cy="0"/>
          <a:chOff x="0" y="0"/>
          <a:chExt cx="0" cy="0"/>
        </a:xfrm>
      </p:grpSpPr>
      <p:sp>
        <p:nvSpPr>
          <p:cNvPr id="4031" name="Google Shape;4031;p8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032" name="Google Shape;4032;p8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700"/>
              <a:buNone/>
            </a:pPr>
            <a:r>
              <a:rPr lang="pt-BR" sz="1700">
                <a:solidFill>
                  <a:srgbClr val="000000"/>
                </a:solidFill>
              </a:rPr>
              <a:t>Observações:</a:t>
            </a:r>
            <a:endParaRPr/>
          </a:p>
          <a:p>
            <a:pPr indent="0" lvl="0" marL="0" rtl="0" algn="l">
              <a:spcBef>
                <a:spcPts val="200"/>
              </a:spcBef>
              <a:spcAft>
                <a:spcPts val="0"/>
              </a:spcAft>
              <a:buClr>
                <a:srgbClr val="000000"/>
              </a:buClr>
              <a:buSzPts val="1700"/>
              <a:buNone/>
            </a:pPr>
            <a:r>
              <a:rPr lang="pt-BR" sz="1700">
                <a:solidFill>
                  <a:srgbClr val="000000"/>
                </a:solidFill>
              </a:rPr>
              <a:t>Quatro dos 195 pacientes vieram a óbito durante o tratamento com </a:t>
            </a:r>
            <a:r>
              <a:rPr b="1" lang="pt-BR" sz="1800">
                <a:solidFill>
                  <a:srgbClr val="FFFFFF"/>
                </a:solidFill>
                <a:latin typeface="Arial"/>
                <a:ea typeface="Arial"/>
                <a:cs typeface="Arial"/>
                <a:sym typeface="Arial"/>
              </a:rPr>
              <a:t>eculizumabe</a:t>
            </a:r>
            <a:r>
              <a:rPr lang="pt-BR" sz="1800"/>
              <a:t> (</a:t>
            </a:r>
            <a:r>
              <a:rPr lang="pt-BR" sz="1700">
                <a:solidFill>
                  <a:srgbClr val="000000"/>
                </a:solidFill>
              </a:rPr>
              <a:t>eculizumabe).</a:t>
            </a:r>
            <a:endParaRPr/>
          </a:p>
          <a:p>
            <a:pPr indent="0" lvl="0" marL="0" rtl="0" algn="l">
              <a:spcBef>
                <a:spcPts val="200"/>
              </a:spcBef>
              <a:spcAft>
                <a:spcPts val="0"/>
              </a:spcAft>
              <a:buClr>
                <a:srgbClr val="000000"/>
              </a:buClr>
              <a:buSzPts val="1700"/>
              <a:buNone/>
            </a:pPr>
            <a:r>
              <a:rPr lang="pt-BR" sz="1700">
                <a:solidFill>
                  <a:srgbClr val="000000"/>
                </a:solidFill>
              </a:rPr>
              <a:t>Três mortes foram causadas por quadros concomitantes, incluindo:</a:t>
            </a:r>
            <a:endParaRPr/>
          </a:p>
          <a:p>
            <a:pPr indent="-107950" lvl="1" marL="252000" rtl="0" algn="l">
              <a:spcBef>
                <a:spcPts val="200"/>
              </a:spcBef>
              <a:spcAft>
                <a:spcPts val="0"/>
              </a:spcAft>
              <a:buClr>
                <a:srgbClr val="000000"/>
              </a:buClr>
              <a:buSzPts val="1700"/>
              <a:buChar char="•"/>
            </a:pPr>
            <a:r>
              <a:rPr lang="pt-BR" sz="1700">
                <a:solidFill>
                  <a:srgbClr val="000000"/>
                </a:solidFill>
              </a:rPr>
              <a:t>Leucemia mielomonocítica crônica em um paciente de 71 anos que tinha histórico de mielodisplasia e faleceu após 208 dias de terapia com eculizumabe.</a:t>
            </a:r>
            <a:endParaRPr/>
          </a:p>
          <a:p>
            <a:pPr indent="-107950" lvl="1" marL="252000" rtl="0" algn="l">
              <a:spcBef>
                <a:spcPts val="200"/>
              </a:spcBef>
              <a:spcAft>
                <a:spcPts val="0"/>
              </a:spcAft>
              <a:buClr>
                <a:srgbClr val="000000"/>
              </a:buClr>
              <a:buSzPts val="1700"/>
              <a:buChar char="•"/>
            </a:pPr>
            <a:r>
              <a:rPr lang="pt-BR" sz="1700">
                <a:solidFill>
                  <a:srgbClr val="000000"/>
                </a:solidFill>
              </a:rPr>
              <a:t>Metástases de adenocarcinoma preexistente de estômago em um paciente de 63 anos que faleceu após 609 dias de terapia.</a:t>
            </a:r>
            <a:endParaRPr/>
          </a:p>
          <a:p>
            <a:pPr indent="-107950" lvl="1" marL="252000" rtl="0" algn="l">
              <a:spcBef>
                <a:spcPts val="200"/>
              </a:spcBef>
              <a:spcAft>
                <a:spcPts val="0"/>
              </a:spcAft>
              <a:buClr>
                <a:srgbClr val="000000"/>
              </a:buClr>
              <a:buSzPts val="1700"/>
              <a:buChar char="•"/>
            </a:pPr>
            <a:r>
              <a:rPr lang="pt-BR" sz="1700">
                <a:solidFill>
                  <a:srgbClr val="000000"/>
                </a:solidFill>
              </a:rPr>
              <a:t>Herniação cerebral em um paciente de 31 anos que faleceu após 60 dias de terapia.</a:t>
            </a:r>
            <a:endParaRPr/>
          </a:p>
          <a:p>
            <a:pPr indent="-107950" lvl="2" marL="396000" rtl="0" algn="l">
              <a:spcBef>
                <a:spcPts val="200"/>
              </a:spcBef>
              <a:spcAft>
                <a:spcPts val="0"/>
              </a:spcAft>
              <a:buClr>
                <a:srgbClr val="000000"/>
              </a:buClr>
              <a:buSzPts val="1700"/>
              <a:buChar char="•"/>
            </a:pPr>
            <a:r>
              <a:rPr lang="pt-BR" sz="1700">
                <a:solidFill>
                  <a:srgbClr val="000000"/>
                </a:solidFill>
              </a:rPr>
              <a:t>Durante o atendimento hospitalar de uma embolia pulmonar após uma série de hospitalizações por um prolapso de disco, pneumonia e insuficiência renal, o paciente começou a hiperventilar e as pupilas ficaram dilatadas. Uma tomografia do cérebro revelou um acentuado infarto hemorrágico à esquerda da artéria cerebral média com sinais claros de herniação cerebral e  início de bloqueio do fluido cerebroespinhal. A última avaliação dos níveis de DHL, quase 4 semanas antes do evento, indicou que estavam abaixo do estado hemolítico crônico basal do paciente, levando o investigador a concluir que não havia hemólise grave naquele momento.</a:t>
            </a:r>
            <a:endParaRPr/>
          </a:p>
          <a:p>
            <a:pPr indent="0" lvl="0" marL="0" rtl="0" algn="l">
              <a:spcBef>
                <a:spcPts val="200"/>
              </a:spcBef>
              <a:spcAft>
                <a:spcPts val="0"/>
              </a:spcAft>
              <a:buClr>
                <a:srgbClr val="000000"/>
              </a:buClr>
              <a:buSzPts val="1700"/>
              <a:buNone/>
            </a:pPr>
            <a:r>
              <a:rPr lang="pt-BR" sz="1700">
                <a:solidFill>
                  <a:srgbClr val="000000"/>
                </a:solidFill>
              </a:rPr>
              <a:t>O quarto óbito foi de um paciente de 35 anos com anemia aplástica não confirmada que tinha recebido terapia por 720 dias e teve uma trombose arteriovenosa no intestino delgado.</a:t>
            </a:r>
            <a:endParaRPr/>
          </a:p>
          <a:p>
            <a:pPr indent="-107950" lvl="1" marL="252000" rtl="0" algn="l">
              <a:spcBef>
                <a:spcPts val="200"/>
              </a:spcBef>
              <a:spcAft>
                <a:spcPts val="0"/>
              </a:spcAft>
              <a:buClr>
                <a:srgbClr val="000000"/>
              </a:buClr>
              <a:buSzPts val="1700"/>
              <a:buChar char="•"/>
            </a:pPr>
            <a:r>
              <a:rPr lang="pt-BR" sz="1700">
                <a:solidFill>
                  <a:srgbClr val="000000"/>
                </a:solidFill>
              </a:rPr>
              <a:t>O investigador decidiu interromper o tratamento com eculizumabe por anemia aplástica do paciente. O paciente teve um episódio trombótico 19 dias após a última dose de eculizumabe e foi a óbito com sintomas clínicos de sepse após ressecção do intestino delgado. Mais detalhes relativos a esse paciente foram relatados anteriormente (van Bijnen et al. Br J Haematol. 2012;157:762–763).</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rgbClr val="000000"/>
              </a:buClr>
              <a:buSzPts val="1700"/>
              <a:buNone/>
            </a:pPr>
            <a:r>
              <a:rPr lang="pt-BR" sz="1700">
                <a:solidFill>
                  <a:srgbClr val="000000"/>
                </a:solidFill>
              </a:rPr>
              <a:t>Referência:</a:t>
            </a:r>
            <a:endParaRPr/>
          </a:p>
          <a:p>
            <a:pPr indent="0" lvl="0" marL="0" rtl="0" algn="l">
              <a:spcBef>
                <a:spcPts val="200"/>
              </a:spcBef>
              <a:spcAft>
                <a:spcPts val="0"/>
              </a:spcAft>
              <a:buClr>
                <a:srgbClr val="000000"/>
              </a:buClr>
              <a:buSzPts val="1700"/>
              <a:buNone/>
            </a:pPr>
            <a:r>
              <a:rPr lang="pt-BR" sz="1700">
                <a:solidFill>
                  <a:srgbClr val="000000"/>
                </a:solidFill>
              </a:rPr>
              <a:t>Hillmen P, et al. Br J Haematol 2013;162:62–73.</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t/>
            </a:r>
            <a:endParaRPr/>
          </a:p>
        </p:txBody>
      </p:sp>
      <p:sp>
        <p:nvSpPr>
          <p:cNvPr id="4033" name="Google Shape;4033;p8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88" name="Shape 4088"/>
        <p:cNvGrpSpPr/>
        <p:nvPr/>
      </p:nvGrpSpPr>
      <p:grpSpPr>
        <a:xfrm>
          <a:off x="0" y="0"/>
          <a:ext cx="0" cy="0"/>
          <a:chOff x="0" y="0"/>
          <a:chExt cx="0" cy="0"/>
        </a:xfrm>
      </p:grpSpPr>
      <p:sp>
        <p:nvSpPr>
          <p:cNvPr id="4089" name="Google Shape;4089;p8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090" name="Google Shape;4090;p8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2800"/>
              <a:buNone/>
            </a:pPr>
            <a:r>
              <a:rPr lang="pt-BR" sz="2800"/>
              <a:t>The number of patients at risk at 10 years is not provided in the study: Hill A </a:t>
            </a:r>
            <a:r>
              <a:rPr i="1" lang="pt-BR" sz="2800"/>
              <a:t>et al.</a:t>
            </a:r>
            <a:r>
              <a:rPr lang="pt-BR" sz="2800"/>
              <a:t> Presented at the 54th Annual Meeting of the American Society of Hematology (ASH). December 8-11, 2012, Atlanta, Georgia; Abstract #3472.</a:t>
            </a:r>
            <a:endParaRPr/>
          </a:p>
        </p:txBody>
      </p:sp>
      <p:sp>
        <p:nvSpPr>
          <p:cNvPr id="4091" name="Google Shape;4091;p8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98" name="Shape 4498"/>
        <p:cNvGrpSpPr/>
        <p:nvPr/>
      </p:nvGrpSpPr>
      <p:grpSpPr>
        <a:xfrm>
          <a:off x="0" y="0"/>
          <a:ext cx="0" cy="0"/>
          <a:chOff x="0" y="0"/>
          <a:chExt cx="0" cy="0"/>
        </a:xfrm>
      </p:grpSpPr>
      <p:sp>
        <p:nvSpPr>
          <p:cNvPr id="4499" name="Google Shape;4499;p8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500" name="Google Shape;4500;p8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FF0000"/>
              </a:buClr>
              <a:buSzPts val="1000"/>
              <a:buNone/>
            </a:pPr>
            <a:r>
              <a:rPr lang="pt-BR" sz="1000">
                <a:solidFill>
                  <a:srgbClr val="FF0000"/>
                </a:solidFill>
              </a:rPr>
              <a:t>***Peffault de Latour 2012, p1671A</a:t>
            </a:r>
            <a:endParaRPr/>
          </a:p>
          <a:p>
            <a:pPr indent="0" lvl="0" marL="0" rtl="0" algn="l">
              <a:spcBef>
                <a:spcPts val="200"/>
              </a:spcBef>
              <a:spcAft>
                <a:spcPts val="0"/>
              </a:spcAft>
              <a:buClr>
                <a:srgbClr val="FF0000"/>
              </a:buClr>
              <a:buSzPts val="1000"/>
              <a:buNone/>
            </a:pPr>
            <a:r>
              <a:rPr lang="pt-BR" sz="1000">
                <a:solidFill>
                  <a:srgbClr val="FF0000"/>
                </a:solidFill>
              </a:rPr>
              <a:t>Bieri 2008 p821A-D, 822A***</a:t>
            </a:r>
            <a:r>
              <a:rPr b="0" lang="pt-BR" sz="1000">
                <a:solidFill>
                  <a:srgbClr val="92D050"/>
                </a:solidFill>
                <a:latin typeface="Noto Sans Symbols"/>
                <a:ea typeface="Noto Sans Symbols"/>
                <a:cs typeface="Noto Sans Symbols"/>
                <a:sym typeface="Noto Sans Symbols"/>
              </a:rPr>
              <a:t>✔</a:t>
            </a:r>
            <a:endParaRPr/>
          </a:p>
          <a:p>
            <a:pPr indent="0" lvl="0" marL="0" rtl="0" algn="l">
              <a:spcBef>
                <a:spcPts val="200"/>
              </a:spcBef>
              <a:spcAft>
                <a:spcPts val="0"/>
              </a:spcAft>
              <a:buClr>
                <a:srgbClr val="FF0000"/>
              </a:buClr>
              <a:buSzPts val="1000"/>
              <a:buNone/>
            </a:pPr>
            <a:r>
              <a:rPr lang="pt-BR" sz="1000">
                <a:solidFill>
                  <a:srgbClr val="FF0000"/>
                </a:solidFill>
              </a:rPr>
              <a:t>***Bhati 2007 p3785A***</a:t>
            </a:r>
            <a:r>
              <a:rPr b="0" lang="pt-BR" sz="1000">
                <a:solidFill>
                  <a:srgbClr val="92D050"/>
                </a:solidFill>
                <a:latin typeface="Noto Sans Symbols"/>
                <a:ea typeface="Noto Sans Symbols"/>
                <a:cs typeface="Noto Sans Symbols"/>
                <a:sym typeface="Noto Sans Symbols"/>
              </a:rPr>
              <a:t>✔</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t/>
            </a:r>
            <a:endParaRPr/>
          </a:p>
        </p:txBody>
      </p:sp>
      <p:sp>
        <p:nvSpPr>
          <p:cNvPr id="4501" name="Google Shape;4501;p8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21" name="Shape 4521"/>
        <p:cNvGrpSpPr/>
        <p:nvPr/>
      </p:nvGrpSpPr>
      <p:grpSpPr>
        <a:xfrm>
          <a:off x="0" y="0"/>
          <a:ext cx="0" cy="0"/>
          <a:chOff x="0" y="0"/>
          <a:chExt cx="0" cy="0"/>
        </a:xfrm>
      </p:grpSpPr>
      <p:sp>
        <p:nvSpPr>
          <p:cNvPr id="4522" name="Google Shape;4522;p8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523" name="Google Shape;4523;p8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4524" name="Google Shape;4524;p8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37" name="Shape 4537"/>
        <p:cNvGrpSpPr/>
        <p:nvPr/>
      </p:nvGrpSpPr>
      <p:grpSpPr>
        <a:xfrm>
          <a:off x="0" y="0"/>
          <a:ext cx="0" cy="0"/>
          <a:chOff x="0" y="0"/>
          <a:chExt cx="0" cy="0"/>
        </a:xfrm>
      </p:grpSpPr>
      <p:sp>
        <p:nvSpPr>
          <p:cNvPr id="4538" name="Google Shape;4538;p8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539" name="Google Shape;4539;p8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4540" name="Google Shape;4540;p8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3" name="Shape 4603"/>
        <p:cNvGrpSpPr/>
        <p:nvPr/>
      </p:nvGrpSpPr>
      <p:grpSpPr>
        <a:xfrm>
          <a:off x="0" y="0"/>
          <a:ext cx="0" cy="0"/>
          <a:chOff x="0" y="0"/>
          <a:chExt cx="0" cy="0"/>
        </a:xfrm>
      </p:grpSpPr>
      <p:sp>
        <p:nvSpPr>
          <p:cNvPr id="4604" name="Google Shape;4604;p8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605" name="Google Shape;4605;p8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4606" name="Google Shape;4606;p8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46" name="Shape 4646"/>
        <p:cNvGrpSpPr/>
        <p:nvPr/>
      </p:nvGrpSpPr>
      <p:grpSpPr>
        <a:xfrm>
          <a:off x="0" y="0"/>
          <a:ext cx="0" cy="0"/>
          <a:chOff x="0" y="0"/>
          <a:chExt cx="0" cy="0"/>
        </a:xfrm>
      </p:grpSpPr>
      <p:sp>
        <p:nvSpPr>
          <p:cNvPr id="4647" name="Google Shape;4647;p8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648" name="Google Shape;4648;p8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rgbClr val="000000"/>
              </a:buClr>
              <a:buSzPts val="1000"/>
              <a:buNone/>
            </a:pPr>
            <a:r>
              <a:rPr b="1" lang="pt-BR" sz="1000">
                <a:solidFill>
                  <a:srgbClr val="000000"/>
                </a:solidFill>
                <a:latin typeface="Arial"/>
                <a:ea typeface="Arial"/>
                <a:cs typeface="Arial"/>
                <a:sym typeface="Arial"/>
              </a:rPr>
              <a:t>Observações</a:t>
            </a:r>
            <a:r>
              <a:rPr lang="pt-BR" sz="1000">
                <a:solidFill>
                  <a:srgbClr val="000000"/>
                </a:solidFill>
                <a:latin typeface="Arial"/>
                <a:ea typeface="Arial"/>
                <a:cs typeface="Arial"/>
                <a:sym typeface="Arial"/>
              </a:rPr>
              <a:t>:</a:t>
            </a:r>
            <a:endParaRPr/>
          </a:p>
          <a:p>
            <a:pPr indent="-161267" lvl="0" marL="161267" rtl="0" algn="l">
              <a:spcBef>
                <a:spcPts val="200"/>
              </a:spcBef>
              <a:spcAft>
                <a:spcPts val="0"/>
              </a:spcAft>
              <a:buClr>
                <a:srgbClr val="000000"/>
              </a:buClr>
              <a:buSzPts val="1000"/>
              <a:buFont typeface="Arial"/>
              <a:buChar char="•"/>
            </a:pPr>
            <a:r>
              <a:rPr lang="pt-BR" sz="1000">
                <a:solidFill>
                  <a:srgbClr val="000000"/>
                </a:solidFill>
                <a:latin typeface="Arial"/>
                <a:ea typeface="Arial"/>
                <a:cs typeface="Arial"/>
                <a:sym typeface="Arial"/>
              </a:rPr>
              <a:t>A solução diluída de eculizumabe (eculizumabe) deve ser administrada por infusão endovenosa durante 25-45 minutos em adultos e durante 1-4 horas em pacientes pediátricos, através de infusão gravitacional, com bomba do tipo seringa ou bomba de infusão. Não é necessário proteger a solução diluída de eculizumabe da luz durante a administração do medicamento ao paciente.</a:t>
            </a:r>
            <a:endParaRPr/>
          </a:p>
          <a:p>
            <a:pPr indent="-161267" lvl="0" marL="161267" rtl="0" algn="l">
              <a:spcBef>
                <a:spcPts val="200"/>
              </a:spcBef>
              <a:spcAft>
                <a:spcPts val="0"/>
              </a:spcAft>
              <a:buClr>
                <a:srgbClr val="000000"/>
              </a:buClr>
              <a:buSzPts val="1000"/>
              <a:buFont typeface="Arial"/>
              <a:buChar char="•"/>
            </a:pPr>
            <a:r>
              <a:rPr lang="pt-BR" sz="1000">
                <a:solidFill>
                  <a:srgbClr val="000000"/>
                </a:solidFill>
                <a:latin typeface="Arial"/>
                <a:ea typeface="Arial"/>
                <a:cs typeface="Arial"/>
                <a:sym typeface="Arial"/>
              </a:rPr>
              <a:t>Os pacientes devem ficar em observação durante uma hora após o término da infusão. Se ocorrer um evento adverso durante a administração de eculizumabe (eculizumabe), a infusão deve ter sua velocidade reduzida ou interrompida, de acordo com o critério do médico. Se a velocidade da infusão for diminuída, o tempo total de infusão não pode exceder duas horas em adultos e adolescentes (com idade entre 12 e menos de 18 anos) e quatro horas em crianças com menos de 12 anos de idade.</a:t>
            </a:r>
            <a:endParaRPr/>
          </a:p>
          <a:p>
            <a:pPr indent="0" lvl="0" marL="0" rtl="0" algn="l">
              <a:spcBef>
                <a:spcPts val="200"/>
              </a:spcBef>
              <a:spcAft>
                <a:spcPts val="0"/>
              </a:spcAft>
              <a:buClr>
                <a:schemeClr val="dk1"/>
              </a:buClr>
              <a:buSzPts val="1000"/>
              <a:buNone/>
            </a:pPr>
            <a:r>
              <a:t/>
            </a:r>
            <a:endParaRPr sz="1000">
              <a:latin typeface="Arial"/>
              <a:ea typeface="Arial"/>
              <a:cs typeface="Arial"/>
              <a:sym typeface="Arial"/>
            </a:endParaRPr>
          </a:p>
          <a:p>
            <a:pPr indent="0" lvl="0" marL="0" rtl="0" algn="l">
              <a:spcBef>
                <a:spcPts val="200"/>
              </a:spcBef>
              <a:spcAft>
                <a:spcPts val="0"/>
              </a:spcAft>
              <a:buClr>
                <a:srgbClr val="000000"/>
              </a:buClr>
              <a:buSzPts val="1000"/>
              <a:buNone/>
            </a:pPr>
            <a:r>
              <a:rPr b="1" lang="pt-BR" sz="1000">
                <a:solidFill>
                  <a:srgbClr val="000000"/>
                </a:solidFill>
                <a:latin typeface="Arial"/>
                <a:ea typeface="Arial"/>
                <a:cs typeface="Arial"/>
                <a:sym typeface="Arial"/>
              </a:rPr>
              <a:t>Referência:</a:t>
            </a:r>
            <a:endParaRPr/>
          </a:p>
          <a:p>
            <a:pPr indent="0" lvl="0" marL="0" marR="0" rtl="0" algn="l">
              <a:lnSpc>
                <a:spcPct val="100000"/>
              </a:lnSpc>
              <a:spcBef>
                <a:spcPts val="200"/>
              </a:spcBef>
              <a:spcAft>
                <a:spcPts val="0"/>
              </a:spcAft>
              <a:buClr>
                <a:srgbClr val="000000"/>
              </a:buClr>
              <a:buSzPts val="1000"/>
              <a:buFont typeface="Arial"/>
              <a:buNone/>
            </a:pPr>
            <a:r>
              <a:rPr lang="pt-BR" sz="1000">
                <a:solidFill>
                  <a:srgbClr val="000000"/>
                </a:solidFill>
                <a:latin typeface="Arial"/>
                <a:ea typeface="Arial"/>
                <a:cs typeface="Arial"/>
                <a:sym typeface="Arial"/>
              </a:rPr>
              <a:t>eculizumabe (eculizumabe) </a:t>
            </a:r>
            <a:r>
              <a:rPr lang="pt-BR" sz="1000"/>
              <a:t>Bula do Profissional de Saúde. Bulário Eletrônico. Agência Nacional de Vigilância Sanitária (Anvisa).</a:t>
            </a:r>
            <a:endParaRPr sz="1000">
              <a:solidFill>
                <a:srgbClr val="000000"/>
              </a:solidFill>
              <a:latin typeface="Arial"/>
              <a:ea typeface="Arial"/>
              <a:cs typeface="Arial"/>
              <a:sym typeface="Arial"/>
            </a:endParaRPr>
          </a:p>
          <a:p>
            <a:pPr indent="0" lvl="0" marL="0" rtl="0" algn="l">
              <a:spcBef>
                <a:spcPts val="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t/>
            </a:r>
            <a:endParaRPr/>
          </a:p>
        </p:txBody>
      </p:sp>
      <p:sp>
        <p:nvSpPr>
          <p:cNvPr id="4649" name="Google Shape;4649;p8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71" name="Shape 4671"/>
        <p:cNvGrpSpPr/>
        <p:nvPr/>
      </p:nvGrpSpPr>
      <p:grpSpPr>
        <a:xfrm>
          <a:off x="0" y="0"/>
          <a:ext cx="0" cy="0"/>
          <a:chOff x="0" y="0"/>
          <a:chExt cx="0" cy="0"/>
        </a:xfrm>
      </p:grpSpPr>
      <p:sp>
        <p:nvSpPr>
          <p:cNvPr id="4672" name="Google Shape;4672;p8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673" name="Google Shape;4673;p8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000"/>
              <a:buFont typeface="Calibri"/>
              <a:buNone/>
            </a:pPr>
            <a:r>
              <a:rPr lang="pt-BR"/>
              <a:t>CH50 &gt; 10% está associado a C5 funcional e DHL elevado (hemólise)</a:t>
            </a:r>
            <a:endParaRPr/>
          </a:p>
          <a:p>
            <a:pPr indent="0" lvl="0" marL="0" rtl="0" algn="l">
              <a:spcBef>
                <a:spcPts val="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t/>
            </a:r>
            <a:endParaRPr/>
          </a:p>
        </p:txBody>
      </p:sp>
      <p:sp>
        <p:nvSpPr>
          <p:cNvPr id="4674" name="Google Shape;4674;p8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8" name="Shape 4718"/>
        <p:cNvGrpSpPr/>
        <p:nvPr/>
      </p:nvGrpSpPr>
      <p:grpSpPr>
        <a:xfrm>
          <a:off x="0" y="0"/>
          <a:ext cx="0" cy="0"/>
          <a:chOff x="0" y="0"/>
          <a:chExt cx="0" cy="0"/>
        </a:xfrm>
      </p:grpSpPr>
      <p:sp>
        <p:nvSpPr>
          <p:cNvPr id="4719" name="Google Shape;4719;p8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20" name="Google Shape;4720;p8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a:t>A perda de ferro na urina pela hemossiderinúria é uma característica peculiar da HPN. Isso significa que os pacientes podem, às vezes, receber grande número de transfusões sem sofrer sobrecarga de ferro. Uma das consequências do eculizumabe na HPN é que esse mecanismo protetor é perdido pela falta de hemólise intravascular. Mesmo que os pacientes não precisem de transfusão, podem apresentar nível significativo de hemólise extravascular e leve anemia, resultando em acúmulo de ferro. Por conseguinte, é muito importante monitorizar regularmente os níveis de ferritina dos pacientes durante o tratamento com eculizumabe. Se os pacientes ficarem sobrecarregados com ferro, a terapia de quelação de ferro pode se tornar necessária.</a:t>
            </a:r>
            <a:endParaRPr/>
          </a:p>
          <a:p>
            <a:pPr indent="0" lvl="0" marL="0" rtl="0" algn="l">
              <a:spcBef>
                <a:spcPts val="200"/>
              </a:spcBef>
              <a:spcAft>
                <a:spcPts val="0"/>
              </a:spcAft>
              <a:buClr>
                <a:schemeClr val="dk1"/>
              </a:buClr>
              <a:buSzPts val="1000"/>
              <a:buNone/>
            </a:pPr>
            <a:r>
              <a:t/>
            </a:r>
            <a:endParaRPr/>
          </a:p>
          <a:p>
            <a:pPr indent="0" lvl="0" marL="0" rtl="0" algn="l">
              <a:spcBef>
                <a:spcPts val="200"/>
              </a:spcBef>
              <a:spcAft>
                <a:spcPts val="0"/>
              </a:spcAft>
              <a:buClr>
                <a:schemeClr val="dk1"/>
              </a:buClr>
              <a:buSzPts val="1000"/>
              <a:buNone/>
            </a:pPr>
            <a:r>
              <a:t/>
            </a:r>
            <a:endParaRPr/>
          </a:p>
        </p:txBody>
      </p:sp>
      <p:sp>
        <p:nvSpPr>
          <p:cNvPr id="4721" name="Google Shape;4721;p8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4" name="Shape 604"/>
        <p:cNvGrpSpPr/>
        <p:nvPr/>
      </p:nvGrpSpPr>
      <p:grpSpPr>
        <a:xfrm>
          <a:off x="0" y="0"/>
          <a:ext cx="0" cy="0"/>
          <a:chOff x="0" y="0"/>
          <a:chExt cx="0" cy="0"/>
        </a:xfrm>
      </p:grpSpPr>
      <p:sp>
        <p:nvSpPr>
          <p:cNvPr id="605" name="Google Shape;605;p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06" name="Google Shape;606;p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O complemento é ativado por 3 mecanismos: via da lectina, via clássica e via alternativa </a:t>
            </a:r>
            <a:r>
              <a:rPr b="0" baseline="30000" i="0" lang="pt-BR" sz="1000" u="none" strike="noStrike">
                <a:solidFill>
                  <a:schemeClr val="dk1"/>
                </a:solidFill>
                <a:latin typeface="Calibri"/>
                <a:ea typeface="Calibri"/>
                <a:cs typeface="Calibri"/>
                <a:sym typeface="Calibri"/>
              </a:rPr>
              <a:t>1‐3</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O complemento proximal é responsável pela depuração do complexo imune e opsonização microbiana </a:t>
            </a:r>
            <a:r>
              <a:rPr b="0" baseline="30000" i="0" lang="pt-BR" sz="1000" u="none" strike="noStrike">
                <a:solidFill>
                  <a:schemeClr val="dk1"/>
                </a:solidFill>
                <a:latin typeface="Calibri"/>
                <a:ea typeface="Calibri"/>
                <a:cs typeface="Calibri"/>
                <a:sym typeface="Calibri"/>
              </a:rPr>
              <a:t>2,3</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C3 é um componente fundamental, uma vez que pode ser ativado pelas 3 vias 3</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A clivagem de C3 resulta na formação de C3a (uma anafilatoxina pró‐inflamatória fraca) e C3b2</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A clivagem de C3 pode levar à amplificação da via alternativa³	</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O complemento terminal envolve a formação de C5:</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A clivagem de C5 leva à geração de C5a, uma anafilatoxina protrombótica e</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potente e formação do complexo de ataque à membrana (MAC; C5b‐9).</a:t>
            </a:r>
            <a:r>
              <a:rPr b="0" baseline="30000" i="0" lang="pt-BR" sz="1000" u="none" strike="noStrike">
                <a:solidFill>
                  <a:schemeClr val="dk1"/>
                </a:solidFill>
                <a:latin typeface="Calibri"/>
                <a:ea typeface="Calibri"/>
                <a:cs typeface="Calibri"/>
                <a:sym typeface="Calibri"/>
              </a:rPr>
              <a:t>1‐3</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As proteínas inibidoras naturais, CD55 e CD59, inibem a via, bloqueando a formação do</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complexo de ataque à membrana. O CD55 interfere na função das convertases C3 e C5,</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e o CD59 liga‐se ao C8 e/ou C9, inibindo a formação do MAC</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 Na ausência desses inibidores, ocorre atividade crônica descontrolada do complemento,</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levando a consequências devastadoras.²</a:t>
            </a:r>
            <a:endParaRPr/>
          </a:p>
          <a:p>
            <a:pPr indent="0" lvl="0" marL="0" rtl="0" algn="l">
              <a:spcBef>
                <a:spcPts val="200"/>
              </a:spcBef>
              <a:spcAft>
                <a:spcPts val="0"/>
              </a:spcAft>
              <a:buClr>
                <a:schemeClr val="dk1"/>
              </a:buClr>
              <a:buSzPts val="1000"/>
              <a:buNone/>
            </a:pPr>
            <a:r>
              <a:t/>
            </a:r>
            <a:endParaRPr b="0" i="0" sz="1000" u="none" strike="noStrike">
              <a:solidFill>
                <a:schemeClr val="dk1"/>
              </a:solidFill>
              <a:latin typeface="Calibri"/>
              <a:ea typeface="Calibri"/>
              <a:cs typeface="Calibri"/>
              <a:sym typeface="Calibri"/>
            </a:endParaRPr>
          </a:p>
          <a:p>
            <a:pPr indent="0" lvl="0" marL="0" rtl="0" algn="l">
              <a:spcBef>
                <a:spcPts val="200"/>
              </a:spcBef>
              <a:spcAft>
                <a:spcPts val="0"/>
              </a:spcAft>
              <a:buClr>
                <a:schemeClr val="dk1"/>
              </a:buClr>
              <a:buSzPts val="1000"/>
              <a:buNone/>
            </a:pPr>
            <a:r>
              <a:rPr b="1" i="0" lang="pt-BR" sz="1000" u="none" strike="noStrike">
                <a:solidFill>
                  <a:schemeClr val="dk1"/>
                </a:solidFill>
                <a:latin typeface="Calibri"/>
                <a:ea typeface="Calibri"/>
                <a:cs typeface="Calibri"/>
                <a:sym typeface="Calibri"/>
              </a:rPr>
              <a:t>Referências:</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1. WalportMJ. </a:t>
            </a:r>
            <a:r>
              <a:rPr b="0" i="1" lang="pt-BR" sz="1000" u="none" strike="noStrike">
                <a:solidFill>
                  <a:schemeClr val="dk1"/>
                </a:solidFill>
                <a:latin typeface="Calibri"/>
                <a:ea typeface="Calibri"/>
                <a:cs typeface="Calibri"/>
                <a:sym typeface="Calibri"/>
              </a:rPr>
              <a:t>N Engl J Med. </a:t>
            </a:r>
            <a:r>
              <a:rPr b="0" i="0" lang="pt-BR" sz="1000" u="none" strike="noStrike">
                <a:solidFill>
                  <a:schemeClr val="dk1"/>
                </a:solidFill>
                <a:latin typeface="Calibri"/>
                <a:ea typeface="Calibri"/>
                <a:cs typeface="Calibri"/>
                <a:sym typeface="Calibri"/>
              </a:rPr>
              <a:t>2001;344(14):1058‐1066.</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2. Kelly R, et al. </a:t>
            </a:r>
            <a:r>
              <a:rPr b="0" i="1" lang="pt-BR" sz="1000" u="none" strike="noStrike">
                <a:solidFill>
                  <a:schemeClr val="dk1"/>
                </a:solidFill>
                <a:latin typeface="Calibri"/>
                <a:ea typeface="Calibri"/>
                <a:cs typeface="Calibri"/>
                <a:sym typeface="Calibri"/>
              </a:rPr>
              <a:t>Ther Clin Risk Manag. </a:t>
            </a:r>
            <a:r>
              <a:rPr b="0" i="0" lang="pt-BR" sz="1000" u="none" strike="noStrike">
                <a:solidFill>
                  <a:schemeClr val="dk1"/>
                </a:solidFill>
                <a:latin typeface="Calibri"/>
                <a:ea typeface="Calibri"/>
                <a:cs typeface="Calibri"/>
                <a:sym typeface="Calibri"/>
              </a:rPr>
              <a:t>2009;5:911‐921.</a:t>
            </a:r>
            <a:endParaRPr/>
          </a:p>
          <a:p>
            <a:pPr indent="0" lvl="0" marL="0" rtl="0" algn="l">
              <a:spcBef>
                <a:spcPts val="200"/>
              </a:spcBef>
              <a:spcAft>
                <a:spcPts val="0"/>
              </a:spcAft>
              <a:buClr>
                <a:schemeClr val="dk1"/>
              </a:buClr>
              <a:buSzPts val="1000"/>
              <a:buNone/>
            </a:pPr>
            <a:r>
              <a:rPr b="0" i="0" lang="pt-BR" sz="1000" u="none" strike="noStrike">
                <a:solidFill>
                  <a:schemeClr val="dk1"/>
                </a:solidFill>
                <a:latin typeface="Calibri"/>
                <a:ea typeface="Calibri"/>
                <a:cs typeface="Calibri"/>
                <a:sym typeface="Calibri"/>
              </a:rPr>
              <a:t>3.Murphy K. Innate immunity: the first lines of defense. In: Scobie J, et al, eds. </a:t>
            </a:r>
            <a:r>
              <a:rPr b="0" i="1" lang="pt-BR" sz="1000" u="none" strike="noStrike">
                <a:solidFill>
                  <a:schemeClr val="dk1"/>
                </a:solidFill>
                <a:latin typeface="Calibri"/>
                <a:ea typeface="Calibri"/>
                <a:cs typeface="Calibri"/>
                <a:sym typeface="Calibri"/>
              </a:rPr>
              <a:t>Janeway’s</a:t>
            </a:r>
            <a:endParaRPr/>
          </a:p>
          <a:p>
            <a:pPr indent="0" lvl="0" marL="0" rtl="0" algn="l">
              <a:spcBef>
                <a:spcPts val="200"/>
              </a:spcBef>
              <a:spcAft>
                <a:spcPts val="0"/>
              </a:spcAft>
              <a:buClr>
                <a:schemeClr val="dk1"/>
              </a:buClr>
              <a:buSzPts val="1000"/>
              <a:buNone/>
            </a:pPr>
            <a:r>
              <a:rPr b="0" i="1" lang="pt-BR" sz="1000" u="none" strike="noStrike">
                <a:solidFill>
                  <a:schemeClr val="dk1"/>
                </a:solidFill>
                <a:latin typeface="Calibri"/>
                <a:ea typeface="Calibri"/>
                <a:cs typeface="Calibri"/>
                <a:sym typeface="Calibri"/>
              </a:rPr>
              <a:t>Immunobiology</a:t>
            </a:r>
            <a:r>
              <a:rPr b="0" i="0" lang="pt-BR" sz="1000" u="none" strike="noStrike">
                <a:solidFill>
                  <a:schemeClr val="dk1"/>
                </a:solidFill>
                <a:latin typeface="Calibri"/>
                <a:ea typeface="Calibri"/>
                <a:cs typeface="Calibri"/>
                <a:sym typeface="Calibri"/>
              </a:rPr>
              <a:t>. 8th ed. New York, NY: Garland Science; 2012:37‐73.</a:t>
            </a:r>
            <a:endParaRPr sz="900"/>
          </a:p>
        </p:txBody>
      </p:sp>
      <p:sp>
        <p:nvSpPr>
          <p:cNvPr id="607" name="Google Shape;607;p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3" name="Shape 4813"/>
        <p:cNvGrpSpPr/>
        <p:nvPr/>
      </p:nvGrpSpPr>
      <p:grpSpPr>
        <a:xfrm>
          <a:off x="0" y="0"/>
          <a:ext cx="0" cy="0"/>
          <a:chOff x="0" y="0"/>
          <a:chExt cx="0" cy="0"/>
        </a:xfrm>
      </p:grpSpPr>
      <p:sp>
        <p:nvSpPr>
          <p:cNvPr id="4814" name="Google Shape;4814;p90:notes"/>
          <p:cNvSpPr txBox="1"/>
          <p:nvPr>
            <p:ph idx="1" type="body"/>
          </p:nvPr>
        </p:nvSpPr>
        <p:spPr>
          <a:xfrm>
            <a:off x="116114" y="3296783"/>
            <a:ext cx="6625772" cy="5629503"/>
          </a:xfrm>
          <a:prstGeom prst="rect">
            <a:avLst/>
          </a:prstGeom>
        </p:spPr>
        <p:txBody>
          <a:bodyPr anchorCtr="0" anchor="t" bIns="0" lIns="0" spcFirstLastPara="1" rIns="0" wrap="square" tIns="0">
            <a:noAutofit/>
          </a:bodyPr>
          <a:lstStyle/>
          <a:p>
            <a:pPr indent="0" lvl="0" marL="0" rtl="0" algn="l">
              <a:spcBef>
                <a:spcPts val="0"/>
              </a:spcBef>
              <a:spcAft>
                <a:spcPts val="200"/>
              </a:spcAft>
              <a:buNone/>
            </a:pPr>
            <a:r>
              <a:t/>
            </a:r>
            <a:endParaRPr/>
          </a:p>
        </p:txBody>
      </p:sp>
      <p:sp>
        <p:nvSpPr>
          <p:cNvPr id="4815" name="Google Shape;4815;p90:notes"/>
          <p:cNvSpPr/>
          <p:nvPr>
            <p:ph idx="2" type="sldImg"/>
          </p:nvPr>
        </p:nvSpPr>
        <p:spPr>
          <a:xfrm>
            <a:off x="850498" y="299584"/>
            <a:ext cx="5157004" cy="290081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29" name="Shape 4829"/>
        <p:cNvGrpSpPr/>
        <p:nvPr/>
      </p:nvGrpSpPr>
      <p:grpSpPr>
        <a:xfrm>
          <a:off x="0" y="0"/>
          <a:ext cx="0" cy="0"/>
          <a:chOff x="0" y="0"/>
          <a:chExt cx="0" cy="0"/>
        </a:xfrm>
      </p:grpSpPr>
      <p:sp>
        <p:nvSpPr>
          <p:cNvPr id="4830" name="Google Shape;4830;p91: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31" name="Google Shape;4831;p91: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218290" lvl="0" marL="218290" rtl="0" algn="l">
              <a:spcBef>
                <a:spcPts val="200"/>
              </a:spcBef>
              <a:spcAft>
                <a:spcPts val="0"/>
              </a:spcAft>
              <a:buClr>
                <a:schemeClr val="dk1"/>
              </a:buClr>
              <a:buSzPts val="1000"/>
              <a:buFont typeface="Calibri"/>
              <a:buAutoNum type="arabicPeriod"/>
            </a:pPr>
            <a:r>
              <a:rPr lang="pt-BR" sz="1000"/>
              <a:t>Sahelijo L, Mujeebuddin A, Mitchell D, Larouche R, Yu Z-X, Zhang Y, et al. First in Human Single-Ascending Dose Study: Safety, Biomarker, Pharmacokinetics and Exposure-Response Relationships of ALXN1210, a Humanized Monoclonal Antibody to C5, with Marked Half-Life Extension and Potential for Significantly Longer Dosing Intervals. Blood. 2015;126(23):4777-.</a:t>
            </a:r>
            <a:endParaRPr/>
          </a:p>
          <a:p>
            <a:pPr indent="-218290" lvl="0" marL="218290" rtl="0" algn="l">
              <a:spcBef>
                <a:spcPts val="200"/>
              </a:spcBef>
              <a:spcAft>
                <a:spcPts val="0"/>
              </a:spcAft>
              <a:buClr>
                <a:schemeClr val="dk1"/>
              </a:buClr>
              <a:buSzPts val="1000"/>
              <a:buFont typeface="Calibri"/>
              <a:buAutoNum type="arabicPeriod"/>
            </a:pPr>
            <a:r>
              <a:rPr lang="pt-BR" sz="1000"/>
              <a:t>Sheridan D, Yu ZX, Zhang Y, Patel R, Sun F, Lasaro MA, et al. Design and preclinical characterization of ALXN1210: A novel anti-C5 antibody with extended duration of action. PLoS One. 2018;13(4):e0195909.</a:t>
            </a:r>
            <a:endParaRPr/>
          </a:p>
          <a:p>
            <a:pPr indent="-218290" lvl="0" marL="218290" rtl="0" algn="l">
              <a:spcBef>
                <a:spcPts val="200"/>
              </a:spcBef>
              <a:spcAft>
                <a:spcPts val="0"/>
              </a:spcAft>
              <a:buClr>
                <a:schemeClr val="dk1"/>
              </a:buClr>
              <a:buSzPts val="1000"/>
              <a:buFont typeface="Calibri"/>
              <a:buAutoNum type="arabicPeriod"/>
            </a:pPr>
            <a:r>
              <a:rPr lang="pt-BR" sz="1000"/>
              <a:t>Risitano AM, Marotta S. Toward complement inhibition 2.0: Next generation anticomplement agents for paroxysmal nocturnal hemoglobinuria. Am J Hematol. 2018 Aug;93(4):564-77.</a:t>
            </a:r>
            <a:endParaRPr/>
          </a:p>
          <a:p>
            <a:pPr indent="-218290" lvl="0" marL="218290" rtl="0" algn="l">
              <a:spcBef>
                <a:spcPts val="200"/>
              </a:spcBef>
              <a:spcAft>
                <a:spcPts val="0"/>
              </a:spcAft>
              <a:buClr>
                <a:schemeClr val="dk1"/>
              </a:buClr>
              <a:buSzPts val="1000"/>
              <a:buFont typeface="Calibri"/>
              <a:buAutoNum type="arabicPeriod"/>
            </a:pPr>
            <a:r>
              <a:rPr lang="pt-BR" sz="1000"/>
              <a:t>Alexion. Prescribing information for ravulizumabe (ravulizumab-cwvz) injection, for intravenous use. Revised: October 2020. Available at: https://alexion.com/documents/ravulizumabe_uspi. Accessed: 14</a:t>
            </a:r>
            <a:r>
              <a:rPr baseline="30000" lang="pt-BR" sz="1000"/>
              <a:t>th</a:t>
            </a:r>
            <a:r>
              <a:rPr lang="pt-BR" sz="1000"/>
              <a:t> October 2020</a:t>
            </a:r>
            <a:endParaRPr/>
          </a:p>
          <a:p>
            <a:pPr indent="-218290" lvl="0" marL="218290" rtl="0" algn="l">
              <a:spcBef>
                <a:spcPts val="200"/>
              </a:spcBef>
              <a:spcAft>
                <a:spcPts val="0"/>
              </a:spcAft>
              <a:buClr>
                <a:schemeClr val="dk1"/>
              </a:buClr>
              <a:buSzPts val="1000"/>
              <a:buFont typeface="Calibri"/>
              <a:buAutoNum type="arabicPeriod"/>
            </a:pPr>
            <a:r>
              <a:rPr lang="pt-BR" sz="1000"/>
              <a:t>Food and Drug Administration (FDA). Prescribing information for eculizumabe (eculizumab) injection, for intravenous use. Revised in June 2019. Available at: https://www.accessdata.fda.gov/drugsatfda_docs/label/2019/125166s431lbl.pdf. Accessed 21</a:t>
            </a:r>
            <a:r>
              <a:rPr baseline="30000" lang="pt-BR" sz="1000"/>
              <a:t>st</a:t>
            </a:r>
            <a:r>
              <a:rPr lang="pt-BR" sz="1000"/>
              <a:t> August 2019 </a:t>
            </a:r>
            <a:endParaRPr/>
          </a:p>
          <a:p>
            <a:pPr indent="-218290" lvl="0" marL="218290" rtl="0" algn="l">
              <a:spcBef>
                <a:spcPts val="200"/>
              </a:spcBef>
              <a:spcAft>
                <a:spcPts val="0"/>
              </a:spcAft>
              <a:buClr>
                <a:schemeClr val="dk1"/>
              </a:buClr>
              <a:buSzPts val="1000"/>
              <a:buFont typeface="Calibri"/>
              <a:buAutoNum type="arabicPeriod"/>
            </a:pPr>
            <a:r>
              <a:rPr lang="pt-BR" sz="1000"/>
              <a:t>Lee JW, Sicre de Fontbrune F, Wong Lee Lee L, Pessoa V, Gualandro S, Fureder W, et al. Ravulizumab (ALXN1210) vs eculizumab in adult patients with PNH naive to complement inhibitors: the 301 study. Blood. 2019 Feb 7;133(6):530-9.</a:t>
            </a:r>
            <a:endParaRPr/>
          </a:p>
          <a:p>
            <a:pPr indent="-218290" lvl="0" marL="218290" rtl="0" algn="l">
              <a:spcBef>
                <a:spcPts val="200"/>
              </a:spcBef>
              <a:spcAft>
                <a:spcPts val="0"/>
              </a:spcAft>
              <a:buClr>
                <a:schemeClr val="dk1"/>
              </a:buClr>
              <a:buSzPts val="1000"/>
              <a:buFont typeface="Calibri"/>
              <a:buAutoNum type="arabicPeriod"/>
            </a:pPr>
            <a:r>
              <a:rPr lang="pt-BR" sz="1000"/>
              <a:t>Kulasekararaj AG, Hill A, Rottinghaus ST, Langemeijer S, Wells R, Gonzalez-Fernandez FA, et al. Ravulizumab (ALXN1210) vs eculizumab in C5-inhibitor-experienced adult patients with PNH: the 302 study. Blood. 2019 Feb 7;133(6):540-9.</a:t>
            </a:r>
            <a:endParaRPr/>
          </a:p>
          <a:p>
            <a:pPr indent="-218290" lvl="0" marL="218290" rtl="0" algn="l">
              <a:spcBef>
                <a:spcPts val="200"/>
              </a:spcBef>
              <a:spcAft>
                <a:spcPts val="0"/>
              </a:spcAft>
              <a:buClr>
                <a:schemeClr val="dk1"/>
              </a:buClr>
              <a:buSzPts val="1000"/>
              <a:buFont typeface="Calibri"/>
              <a:buAutoNum type="arabicPeriod"/>
            </a:pPr>
            <a:r>
              <a:rPr lang="pt-BR" sz="1000"/>
              <a:t>Alexion. Dados de arquivo. DOF-aHUS-ULT-009. 2020.</a:t>
            </a:r>
            <a:endParaRPr/>
          </a:p>
          <a:p>
            <a:pPr indent="-218290" lvl="0" marL="218290" rtl="0" algn="l">
              <a:spcBef>
                <a:spcPts val="200"/>
              </a:spcBef>
              <a:spcAft>
                <a:spcPts val="0"/>
              </a:spcAft>
              <a:buClr>
                <a:schemeClr val="dk1"/>
              </a:buClr>
              <a:buSzPts val="1000"/>
              <a:buFont typeface="Calibri"/>
              <a:buAutoNum type="arabicPeriod"/>
            </a:pPr>
            <a:r>
              <a:rPr lang="pt-BR" sz="1000"/>
              <a:t>Lee JW, Kulasekararaj AG. Ravulizumab for the treatment of paroxysmal nocturnal hemoglobinuria. Expert Opinion on Biological Therapy. 2020;20(3):227-37.</a:t>
            </a:r>
            <a:endParaRPr/>
          </a:p>
        </p:txBody>
      </p:sp>
      <p:sp>
        <p:nvSpPr>
          <p:cNvPr id="4832" name="Google Shape;4832;p91: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86" name="Shape 4886"/>
        <p:cNvGrpSpPr/>
        <p:nvPr/>
      </p:nvGrpSpPr>
      <p:grpSpPr>
        <a:xfrm>
          <a:off x="0" y="0"/>
          <a:ext cx="0" cy="0"/>
          <a:chOff x="0" y="0"/>
          <a:chExt cx="0" cy="0"/>
        </a:xfrm>
      </p:grpSpPr>
      <p:sp>
        <p:nvSpPr>
          <p:cNvPr id="4887" name="Google Shape;4887;p92: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88" name="Google Shape;4888;p92: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sz="1000"/>
              <a:t>Referências</a:t>
            </a:r>
            <a:endParaRPr/>
          </a:p>
          <a:p>
            <a:pPr indent="0" lvl="0" marL="0" rtl="0" algn="l">
              <a:spcBef>
                <a:spcPts val="200"/>
              </a:spcBef>
              <a:spcAft>
                <a:spcPts val="0"/>
              </a:spcAft>
              <a:buClr>
                <a:schemeClr val="dk1"/>
              </a:buClr>
              <a:buSzPts val="1000"/>
              <a:buNone/>
            </a:pPr>
            <a:r>
              <a:rPr lang="pt-BR" sz="1000"/>
              <a:t>1. Sheridan D, Yu ZX, Zhang Y, Patel R, Sun F, Lasaro MA, et al. Design and preclinical characterization of ALXN1210: A novel anti-C5 antibody with extended duration of action. PLoS One. 2018;13(4):e0195909.</a:t>
            </a:r>
            <a:endParaRPr/>
          </a:p>
        </p:txBody>
      </p:sp>
      <p:sp>
        <p:nvSpPr>
          <p:cNvPr id="4889" name="Google Shape;4889;p92: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7" name="Shape 5017"/>
        <p:cNvGrpSpPr/>
        <p:nvPr/>
      </p:nvGrpSpPr>
      <p:grpSpPr>
        <a:xfrm>
          <a:off x="0" y="0"/>
          <a:ext cx="0" cy="0"/>
          <a:chOff x="0" y="0"/>
          <a:chExt cx="0" cy="0"/>
        </a:xfrm>
      </p:grpSpPr>
      <p:sp>
        <p:nvSpPr>
          <p:cNvPr id="5018" name="Google Shape;5018;p93: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019" name="Google Shape;5019;p93: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a:t>Review slide as stated</a:t>
            </a:r>
            <a:endParaRPr/>
          </a:p>
          <a:p>
            <a:pPr indent="0" lvl="0" marL="0" rtl="0" algn="l">
              <a:spcBef>
                <a:spcPts val="200"/>
              </a:spcBef>
              <a:spcAft>
                <a:spcPts val="0"/>
              </a:spcAft>
              <a:buClr>
                <a:schemeClr val="dk1"/>
              </a:buClr>
              <a:buSzPts val="1000"/>
              <a:buNone/>
            </a:pPr>
            <a:r>
              <a:t/>
            </a:r>
            <a:endParaRPr/>
          </a:p>
        </p:txBody>
      </p:sp>
      <p:sp>
        <p:nvSpPr>
          <p:cNvPr id="5020" name="Google Shape;5020;p93: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9" name="Shape 5069"/>
        <p:cNvGrpSpPr/>
        <p:nvPr/>
      </p:nvGrpSpPr>
      <p:grpSpPr>
        <a:xfrm>
          <a:off x="0" y="0"/>
          <a:ext cx="0" cy="0"/>
          <a:chOff x="0" y="0"/>
          <a:chExt cx="0" cy="0"/>
        </a:xfrm>
      </p:grpSpPr>
      <p:sp>
        <p:nvSpPr>
          <p:cNvPr id="5070" name="Google Shape;5070;p94: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071" name="Google Shape;5071;p94: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rPr lang="pt-BR"/>
              <a:t>Review slide as stated</a:t>
            </a:r>
            <a:endParaRPr/>
          </a:p>
          <a:p>
            <a:pPr indent="0" lvl="0" marL="0" rtl="0" algn="l">
              <a:spcBef>
                <a:spcPts val="200"/>
              </a:spcBef>
              <a:spcAft>
                <a:spcPts val="0"/>
              </a:spcAft>
              <a:buClr>
                <a:schemeClr val="dk1"/>
              </a:buClr>
              <a:buSzPts val="1000"/>
              <a:buNone/>
            </a:pPr>
            <a:r>
              <a:t/>
            </a:r>
            <a:endParaRPr/>
          </a:p>
        </p:txBody>
      </p:sp>
      <p:sp>
        <p:nvSpPr>
          <p:cNvPr id="5072" name="Google Shape;5072;p94: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7" name="Shape 5147"/>
        <p:cNvGrpSpPr/>
        <p:nvPr/>
      </p:nvGrpSpPr>
      <p:grpSpPr>
        <a:xfrm>
          <a:off x="0" y="0"/>
          <a:ext cx="0" cy="0"/>
          <a:chOff x="0" y="0"/>
          <a:chExt cx="0" cy="0"/>
        </a:xfrm>
      </p:grpSpPr>
      <p:sp>
        <p:nvSpPr>
          <p:cNvPr id="5148" name="Google Shape;5148;p95: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149" name="Google Shape;5149;p95: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5150" name="Google Shape;5150;p95: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04" name="Shape 5204"/>
        <p:cNvGrpSpPr/>
        <p:nvPr/>
      </p:nvGrpSpPr>
      <p:grpSpPr>
        <a:xfrm>
          <a:off x="0" y="0"/>
          <a:ext cx="0" cy="0"/>
          <a:chOff x="0" y="0"/>
          <a:chExt cx="0" cy="0"/>
        </a:xfrm>
      </p:grpSpPr>
      <p:sp>
        <p:nvSpPr>
          <p:cNvPr id="5205" name="Google Shape;5205;p96: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206" name="Google Shape;5206;p96: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5207" name="Google Shape;5207;p96: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51" name="Shape 5251"/>
        <p:cNvGrpSpPr/>
        <p:nvPr/>
      </p:nvGrpSpPr>
      <p:grpSpPr>
        <a:xfrm>
          <a:off x="0" y="0"/>
          <a:ext cx="0" cy="0"/>
          <a:chOff x="0" y="0"/>
          <a:chExt cx="0" cy="0"/>
        </a:xfrm>
      </p:grpSpPr>
      <p:sp>
        <p:nvSpPr>
          <p:cNvPr id="5252" name="Google Shape;5252;p97: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253" name="Google Shape;5253;p97: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5254" name="Google Shape;5254;p97: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8" name="Shape 5298"/>
        <p:cNvGrpSpPr/>
        <p:nvPr/>
      </p:nvGrpSpPr>
      <p:grpSpPr>
        <a:xfrm>
          <a:off x="0" y="0"/>
          <a:ext cx="0" cy="0"/>
          <a:chOff x="0" y="0"/>
          <a:chExt cx="0" cy="0"/>
        </a:xfrm>
      </p:grpSpPr>
      <p:sp>
        <p:nvSpPr>
          <p:cNvPr id="5299" name="Google Shape;5299;p98: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300" name="Google Shape;5300;p98: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Clr>
                <a:schemeClr val="dk1"/>
              </a:buClr>
              <a:buSzPts val="1000"/>
              <a:buNone/>
            </a:pPr>
            <a:r>
              <a:t/>
            </a:r>
            <a:endParaRPr/>
          </a:p>
        </p:txBody>
      </p:sp>
      <p:sp>
        <p:nvSpPr>
          <p:cNvPr id="5301" name="Google Shape;5301;p98: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5" name="Shape 5345"/>
        <p:cNvGrpSpPr/>
        <p:nvPr/>
      </p:nvGrpSpPr>
      <p:grpSpPr>
        <a:xfrm>
          <a:off x="0" y="0"/>
          <a:ext cx="0" cy="0"/>
          <a:chOff x="0" y="0"/>
          <a:chExt cx="0" cy="0"/>
        </a:xfrm>
      </p:grpSpPr>
      <p:sp>
        <p:nvSpPr>
          <p:cNvPr id="5346" name="Google Shape;5346;p99:notes"/>
          <p:cNvSpPr/>
          <p:nvPr>
            <p:ph idx="2" type="sldImg"/>
          </p:nvPr>
        </p:nvSpPr>
        <p:spPr>
          <a:xfrm>
            <a:off x="850900" y="300038"/>
            <a:ext cx="5156200" cy="2900362"/>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347" name="Google Shape;5347;p99:notes"/>
          <p:cNvSpPr txBox="1"/>
          <p:nvPr>
            <p:ph idx="1" type="body"/>
          </p:nvPr>
        </p:nvSpPr>
        <p:spPr>
          <a:xfrm>
            <a:off x="116114" y="3296783"/>
            <a:ext cx="6625772" cy="562950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000"/>
              <a:buFont typeface="Arial"/>
              <a:buNone/>
            </a:pPr>
            <a:r>
              <a:rPr lang="pt-BR"/>
              <a:t>Review slide as stated</a:t>
            </a:r>
            <a:endParaRPr/>
          </a:p>
          <a:p>
            <a:pPr indent="0" lvl="0" marL="0" rtl="0" algn="l">
              <a:spcBef>
                <a:spcPts val="200"/>
              </a:spcBef>
              <a:spcAft>
                <a:spcPts val="0"/>
              </a:spcAft>
              <a:buClr>
                <a:schemeClr val="dk1"/>
              </a:buClr>
              <a:buSzPts val="1000"/>
              <a:buNone/>
            </a:pPr>
            <a:r>
              <a:t/>
            </a:r>
            <a:endParaRPr/>
          </a:p>
        </p:txBody>
      </p:sp>
      <p:sp>
        <p:nvSpPr>
          <p:cNvPr id="5348" name="Google Shape;5348;p99:notes"/>
          <p:cNvSpPr txBox="1"/>
          <p:nvPr>
            <p:ph idx="12" type="sldNum"/>
          </p:nvPr>
        </p:nvSpPr>
        <p:spPr>
          <a:xfrm>
            <a:off x="3884613" y="8969829"/>
            <a:ext cx="2971800" cy="17417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2.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2.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 Id="rId3" Type="http://schemas.openxmlformats.org/officeDocument/2006/relationships/image" Target="../media/image2.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53.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lank">
  <p:cSld name="1_Blank">
    <p:spTree>
      <p:nvGrpSpPr>
        <p:cNvPr id="10" name="Shape 10"/>
        <p:cNvGrpSpPr/>
        <p:nvPr/>
      </p:nvGrpSpPr>
      <p:grpSpPr>
        <a:xfrm>
          <a:off x="0" y="0"/>
          <a:ext cx="0" cy="0"/>
          <a:chOff x="0" y="0"/>
          <a:chExt cx="0" cy="0"/>
        </a:xfrm>
      </p:grpSpPr>
      <p:pic>
        <p:nvPicPr>
          <p:cNvPr id="11" name="Google Shape;11;p283"/>
          <p:cNvPicPr preferRelativeResize="0"/>
          <p:nvPr/>
        </p:nvPicPr>
        <p:blipFill rotWithShape="1">
          <a:blip r:embed="rId2">
            <a:alphaModFix/>
          </a:blip>
          <a:srcRect b="0" l="0" r="0" t="0"/>
          <a:stretch/>
        </p:blipFill>
        <p:spPr>
          <a:xfrm>
            <a:off x="0" y="2046031"/>
            <a:ext cx="9729786" cy="4811969"/>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Divider" showMasterSp="0">
  <p:cSld name="Section Divider">
    <p:spTree>
      <p:nvGrpSpPr>
        <p:cNvPr id="59" name="Shape 59"/>
        <p:cNvGrpSpPr/>
        <p:nvPr/>
      </p:nvGrpSpPr>
      <p:grpSpPr>
        <a:xfrm>
          <a:off x="0" y="0"/>
          <a:ext cx="0" cy="0"/>
          <a:chOff x="0" y="0"/>
          <a:chExt cx="0" cy="0"/>
        </a:xfrm>
      </p:grpSpPr>
      <p:sp>
        <p:nvSpPr>
          <p:cNvPr id="60" name="Google Shape;60;p295"/>
          <p:cNvSpPr txBox="1"/>
          <p:nvPr>
            <p:ph type="title"/>
          </p:nvPr>
        </p:nvSpPr>
        <p:spPr>
          <a:xfrm>
            <a:off x="1" y="0"/>
            <a:ext cx="5562601" cy="6858000"/>
          </a:xfrm>
          <a:prstGeom prst="rect">
            <a:avLst/>
          </a:prstGeom>
          <a:solidFill>
            <a:schemeClr val="accent1"/>
          </a:solidFill>
          <a:ln>
            <a:noFill/>
          </a:ln>
        </p:spPr>
        <p:txBody>
          <a:bodyPr anchorCtr="0" anchor="b" bIns="2880000" lIns="396000" spcFirstLastPara="1" rIns="0" wrap="square" tIns="2160000">
            <a:normAutofit/>
          </a:bodyPr>
          <a:lstStyle>
            <a:lvl1pPr lvl="0" algn="l">
              <a:lnSpc>
                <a:spcPct val="100000"/>
              </a:lnSpc>
              <a:spcBef>
                <a:spcPts val="0"/>
              </a:spcBef>
              <a:spcAft>
                <a:spcPts val="0"/>
              </a:spcAft>
              <a:buClr>
                <a:schemeClr val="lt1"/>
              </a:buClr>
              <a:buSzPts val="4000"/>
              <a:buFont typeface="Lustria"/>
              <a:buNone/>
              <a:defRPr sz="40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1" name="Google Shape;61;p295"/>
          <p:cNvSpPr txBox="1"/>
          <p:nvPr>
            <p:ph idx="1" type="body"/>
          </p:nvPr>
        </p:nvSpPr>
        <p:spPr>
          <a:xfrm>
            <a:off x="428626" y="4267200"/>
            <a:ext cx="3678918" cy="1896645"/>
          </a:xfrm>
          <a:prstGeom prst="rect">
            <a:avLst/>
          </a:prstGeom>
          <a:noFill/>
          <a:ln>
            <a:noFill/>
          </a:ln>
        </p:spPr>
        <p:txBody>
          <a:bodyPr anchorCtr="0" anchor="t" bIns="45700" lIns="0" spcFirstLastPara="1" rIns="91425" wrap="square" tIns="45700">
            <a:noAutofit/>
          </a:bodyPr>
          <a:lstStyle>
            <a:lvl1pPr indent="-228600" lvl="0" marL="457200" algn="l">
              <a:lnSpc>
                <a:spcPct val="100000"/>
              </a:lnSpc>
              <a:spcBef>
                <a:spcPts val="600"/>
              </a:spcBef>
              <a:spcAft>
                <a:spcPts val="0"/>
              </a:spcAft>
              <a:buClr>
                <a:schemeClr val="lt1"/>
              </a:buClr>
              <a:buSzPts val="2400"/>
              <a:buNone/>
              <a:defRPr>
                <a:solidFill>
                  <a:schemeClr val="lt1"/>
                </a:solidFill>
              </a:defRPr>
            </a:lvl1pPr>
            <a:lvl2pPr indent="-342900" lvl="1" marL="914400" algn="l">
              <a:lnSpc>
                <a:spcPct val="100000"/>
              </a:lnSpc>
              <a:spcBef>
                <a:spcPts val="600"/>
              </a:spcBef>
              <a:spcAft>
                <a:spcPts val="0"/>
              </a:spcAft>
              <a:buClr>
                <a:schemeClr val="dk1"/>
              </a:buClr>
              <a:buSzPts val="1800"/>
              <a:buChar char="•"/>
              <a:defRPr/>
            </a:lvl2pPr>
            <a:lvl3pPr indent="-342900" lvl="2" marL="1371600" algn="l">
              <a:lnSpc>
                <a:spcPct val="100000"/>
              </a:lnSpc>
              <a:spcBef>
                <a:spcPts val="800"/>
              </a:spcBef>
              <a:spcAft>
                <a:spcPts val="0"/>
              </a:spcAft>
              <a:buClr>
                <a:schemeClr val="dk1"/>
              </a:buClr>
              <a:buSzPts val="1800"/>
              <a:buChar char="•"/>
              <a:defRPr/>
            </a:lvl3pPr>
            <a:lvl4pPr indent="-342900" lvl="3" marL="1828800" algn="l">
              <a:lnSpc>
                <a:spcPct val="100000"/>
              </a:lnSpc>
              <a:spcBef>
                <a:spcPts val="800"/>
              </a:spcBef>
              <a:spcAft>
                <a:spcPts val="0"/>
              </a:spcAft>
              <a:buClr>
                <a:schemeClr val="dk1"/>
              </a:buClr>
              <a:buSzPts val="1800"/>
              <a:buChar char="•"/>
              <a:defRPr/>
            </a:lvl4pPr>
            <a:lvl5pPr indent="-355600" lvl="4" marL="2286000" algn="l">
              <a:lnSpc>
                <a:spcPct val="100000"/>
              </a:lnSpc>
              <a:spcBef>
                <a:spcPts val="800"/>
              </a:spcBef>
              <a:spcAft>
                <a:spcPts val="0"/>
              </a:spcAft>
              <a:buClr>
                <a:schemeClr val="dk1"/>
              </a:buClr>
              <a:buSzPts val="2000"/>
              <a:buChar char="•"/>
              <a:defRPr/>
            </a:lvl5pPr>
            <a:lvl6pPr indent="-342900" lvl="5" marL="2743200" algn="l">
              <a:lnSpc>
                <a:spcPct val="90000"/>
              </a:lnSpc>
              <a:spcBef>
                <a:spcPts val="8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2" name="Google Shape;62;p295"/>
          <p:cNvSpPr/>
          <p:nvPr>
            <p:ph idx="2" type="body"/>
          </p:nvPr>
        </p:nvSpPr>
        <p:spPr>
          <a:xfrm>
            <a:off x="428095" y="863767"/>
            <a:ext cx="1203158" cy="1203158"/>
          </a:xfrm>
          <a:prstGeom prst="ellipse">
            <a:avLst/>
          </a:prstGeom>
          <a:solidFill>
            <a:schemeClr val="lt1"/>
          </a:solidFill>
          <a:ln>
            <a:noFill/>
          </a:ln>
        </p:spPr>
        <p:txBody>
          <a:bodyPr anchorCtr="0" anchor="ctr" bIns="0" lIns="91425" spcFirstLastPara="1" rIns="91425" wrap="square" tIns="45700">
            <a:normAutofit/>
          </a:bodyPr>
          <a:lstStyle>
            <a:lvl1pPr indent="-228600" lvl="0" marL="457200" algn="ctr">
              <a:lnSpc>
                <a:spcPct val="100000"/>
              </a:lnSpc>
              <a:spcBef>
                <a:spcPts val="600"/>
              </a:spcBef>
              <a:spcAft>
                <a:spcPts val="0"/>
              </a:spcAft>
              <a:buClr>
                <a:schemeClr val="accent1"/>
              </a:buClr>
              <a:buSzPts val="6000"/>
              <a:buNone/>
              <a:defRPr b="1" sz="6000">
                <a:solidFill>
                  <a:schemeClr val="accent1"/>
                </a:solidFill>
              </a:defRPr>
            </a:lvl1pPr>
            <a:lvl2pPr indent="-381000" lvl="1" marL="914400" algn="l">
              <a:lnSpc>
                <a:spcPct val="100000"/>
              </a:lnSpc>
              <a:spcBef>
                <a:spcPts val="600"/>
              </a:spcBef>
              <a:spcAft>
                <a:spcPts val="0"/>
              </a:spcAft>
              <a:buClr>
                <a:schemeClr val="accent1"/>
              </a:buClr>
              <a:buSzPts val="2400"/>
              <a:buChar char="•"/>
              <a:defRPr>
                <a:solidFill>
                  <a:schemeClr val="accent1"/>
                </a:solidFill>
              </a:defRPr>
            </a:lvl2pPr>
            <a:lvl3pPr indent="-355600" lvl="2" marL="1371600" algn="l">
              <a:lnSpc>
                <a:spcPct val="100000"/>
              </a:lnSpc>
              <a:spcBef>
                <a:spcPts val="800"/>
              </a:spcBef>
              <a:spcAft>
                <a:spcPts val="0"/>
              </a:spcAft>
              <a:buClr>
                <a:schemeClr val="accent1"/>
              </a:buClr>
              <a:buSzPts val="2000"/>
              <a:buChar char="•"/>
              <a:defRPr>
                <a:solidFill>
                  <a:schemeClr val="accent1"/>
                </a:solidFill>
              </a:defRPr>
            </a:lvl3pPr>
            <a:lvl4pPr indent="-355600" lvl="3" marL="1828800" algn="l">
              <a:lnSpc>
                <a:spcPct val="100000"/>
              </a:lnSpc>
              <a:spcBef>
                <a:spcPts val="800"/>
              </a:spcBef>
              <a:spcAft>
                <a:spcPts val="0"/>
              </a:spcAft>
              <a:buClr>
                <a:schemeClr val="accent1"/>
              </a:buClr>
              <a:buSzPts val="2000"/>
              <a:buChar char="•"/>
              <a:defRPr>
                <a:solidFill>
                  <a:schemeClr val="accent1"/>
                </a:solidFill>
              </a:defRPr>
            </a:lvl4pPr>
            <a:lvl5pPr indent="-355600" lvl="4" marL="2286000" algn="l">
              <a:lnSpc>
                <a:spcPct val="100000"/>
              </a:lnSpc>
              <a:spcBef>
                <a:spcPts val="800"/>
              </a:spcBef>
              <a:spcAft>
                <a:spcPts val="0"/>
              </a:spcAft>
              <a:buClr>
                <a:schemeClr val="accent1"/>
              </a:buClr>
              <a:buSzPts val="2000"/>
              <a:buChar char="•"/>
              <a:defRPr>
                <a:solidFill>
                  <a:schemeClr val="accent1"/>
                </a:solidFill>
              </a:defRPr>
            </a:lvl5pPr>
            <a:lvl6pPr indent="-342900" lvl="5" marL="2743200" algn="l">
              <a:lnSpc>
                <a:spcPct val="90000"/>
              </a:lnSpc>
              <a:spcBef>
                <a:spcPts val="8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3" name="Google Shape;63;p295"/>
          <p:cNvSpPr/>
          <p:nvPr>
            <p:ph idx="3" type="pic"/>
          </p:nvPr>
        </p:nvSpPr>
        <p:spPr>
          <a:xfrm>
            <a:off x="3694792" y="-1"/>
            <a:ext cx="8497208" cy="6858001"/>
          </a:xfrm>
          <a:prstGeom prst="rect">
            <a:avLst/>
          </a:prstGeom>
          <a:noFill/>
          <a:ln>
            <a:noFill/>
          </a:ln>
        </p:spPr>
      </p:sp>
      <p:sp>
        <p:nvSpPr>
          <p:cNvPr id="64" name="Google Shape;64;p295"/>
          <p:cNvSpPr txBox="1"/>
          <p:nvPr>
            <p:ph idx="10" type="dt"/>
          </p:nvPr>
        </p:nvSpPr>
        <p:spPr>
          <a:xfrm>
            <a:off x="10137663" y="6456258"/>
            <a:ext cx="1279358" cy="309145"/>
          </a:xfrm>
          <a:prstGeom prst="rect">
            <a:avLst/>
          </a:prstGeom>
          <a:noFill/>
          <a:ln>
            <a:noFill/>
          </a:ln>
        </p:spPr>
        <p:txBody>
          <a:bodyPr anchorCtr="0" anchor="b" bIns="72000" lIns="91425" spcFirstLastPara="1" rIns="91425" wrap="square" tIns="45700">
            <a:noAutofit/>
          </a:bodyPr>
          <a:lstStyle>
            <a:lvl1pPr lvl="0" algn="r">
              <a:lnSpc>
                <a:spcPct val="100000"/>
              </a:lnSpc>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5" name="Google Shape;65;p295"/>
          <p:cNvSpPr txBox="1"/>
          <p:nvPr/>
        </p:nvSpPr>
        <p:spPr>
          <a:xfrm>
            <a:off x="11597151" y="6303999"/>
            <a:ext cx="294812" cy="355098"/>
          </a:xfrm>
          <a:prstGeom prst="rect">
            <a:avLst/>
          </a:prstGeom>
          <a:blipFill rotWithShape="1">
            <a:blip r:embed="rId2">
              <a:alphaModFix/>
            </a:blip>
            <a:stretch>
              <a:fillRect b="0" l="0" r="0" t="0"/>
            </a:stretch>
          </a:blip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2"/>
              </a:buClr>
              <a:buSzPts val="1600"/>
              <a:buFont typeface="Arial"/>
              <a:buNone/>
            </a:pPr>
            <a:r>
              <a:rPr lang="pt-BR" sz="1600">
                <a:solidFill>
                  <a:schemeClr val="dk2"/>
                </a:solidFill>
                <a:latin typeface="Calibri"/>
                <a:ea typeface="Calibri"/>
                <a:cs typeface="Calibri"/>
                <a:sym typeface="Calibri"/>
              </a:rPr>
              <a:t>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Key Statement">
  <p:cSld name="Key Statement">
    <p:bg>
      <p:bgPr>
        <a:solidFill>
          <a:schemeClr val="accent1"/>
        </a:solidFill>
      </p:bgPr>
    </p:bg>
    <p:spTree>
      <p:nvGrpSpPr>
        <p:cNvPr id="66" name="Shape 66"/>
        <p:cNvGrpSpPr/>
        <p:nvPr/>
      </p:nvGrpSpPr>
      <p:grpSpPr>
        <a:xfrm>
          <a:off x="0" y="0"/>
          <a:ext cx="0" cy="0"/>
          <a:chOff x="0" y="0"/>
          <a:chExt cx="0" cy="0"/>
        </a:xfrm>
      </p:grpSpPr>
      <p:sp>
        <p:nvSpPr>
          <p:cNvPr id="67" name="Google Shape;67;p296"/>
          <p:cNvSpPr/>
          <p:nvPr>
            <p:ph type="title"/>
          </p:nvPr>
        </p:nvSpPr>
        <p:spPr>
          <a:xfrm>
            <a:off x="3288323" y="555585"/>
            <a:ext cx="5615354" cy="5614274"/>
          </a:xfrm>
          <a:prstGeom prst="ellipse">
            <a:avLst/>
          </a:prstGeom>
          <a:solidFill>
            <a:schemeClr val="lt1"/>
          </a:solidFill>
          <a:ln>
            <a:noFill/>
          </a:ln>
        </p:spPr>
        <p:txBody>
          <a:bodyPr anchorCtr="0" anchor="ctr" bIns="0" lIns="0" spcFirstLastPara="1" rIns="0" wrap="square" tIns="0">
            <a:normAutofit/>
          </a:bodyPr>
          <a:lstStyle>
            <a:lvl1pPr lvl="0" algn="ctr">
              <a:lnSpc>
                <a:spcPct val="100000"/>
              </a:lnSpc>
              <a:spcBef>
                <a:spcPts val="0"/>
              </a:spcBef>
              <a:spcAft>
                <a:spcPts val="0"/>
              </a:spcAft>
              <a:buClr>
                <a:schemeClr val="accent1"/>
              </a:buClr>
              <a:buSzPts val="4000"/>
              <a:buFont typeface="Lustria"/>
              <a:buNone/>
              <a:defRPr sz="4000">
                <a:solidFill>
                  <a:schemeClr val="accen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8" name="Google Shape;68;p296"/>
          <p:cNvSpPr txBox="1"/>
          <p:nvPr>
            <p:ph idx="12" type="sldNum"/>
          </p:nvPr>
        </p:nvSpPr>
        <p:spPr>
          <a:xfrm>
            <a:off x="0" y="6456258"/>
            <a:ext cx="407988" cy="309145"/>
          </a:xfrm>
          <a:prstGeom prst="rect">
            <a:avLst/>
          </a:prstGeom>
          <a:noFill/>
          <a:ln>
            <a:noFill/>
          </a:ln>
        </p:spPr>
        <p:txBody>
          <a:bodyPr anchorCtr="0" anchor="b" bIns="72000" lIns="0" spcFirstLastPara="1" rIns="0" wrap="square" tIns="0">
            <a:noAutofit/>
          </a:bodyPr>
          <a:lstStyle>
            <a:lvl1pPr indent="0" lvl="0" marL="0" algn="r">
              <a:lnSpc>
                <a:spcPct val="100000"/>
              </a:lnSpc>
              <a:spcBef>
                <a:spcPts val="0"/>
              </a:spcBef>
              <a:spcAft>
                <a:spcPts val="0"/>
              </a:spcAft>
              <a:buNone/>
              <a:defRPr sz="1050">
                <a:solidFill>
                  <a:schemeClr val="lt1"/>
                </a:solidFill>
                <a:latin typeface="Calibri"/>
                <a:ea typeface="Calibri"/>
                <a:cs typeface="Calibri"/>
                <a:sym typeface="Calibri"/>
              </a:defRPr>
            </a:lvl1pPr>
            <a:lvl2pPr indent="0" lvl="1" marL="0" algn="r">
              <a:lnSpc>
                <a:spcPct val="100000"/>
              </a:lnSpc>
              <a:spcBef>
                <a:spcPts val="0"/>
              </a:spcBef>
              <a:spcAft>
                <a:spcPts val="0"/>
              </a:spcAft>
              <a:buNone/>
              <a:defRPr sz="1050">
                <a:solidFill>
                  <a:schemeClr val="lt1"/>
                </a:solidFill>
                <a:latin typeface="Calibri"/>
                <a:ea typeface="Calibri"/>
                <a:cs typeface="Calibri"/>
                <a:sym typeface="Calibri"/>
              </a:defRPr>
            </a:lvl2pPr>
            <a:lvl3pPr indent="0" lvl="2" marL="0" algn="r">
              <a:lnSpc>
                <a:spcPct val="100000"/>
              </a:lnSpc>
              <a:spcBef>
                <a:spcPts val="0"/>
              </a:spcBef>
              <a:spcAft>
                <a:spcPts val="0"/>
              </a:spcAft>
              <a:buNone/>
              <a:defRPr sz="1050">
                <a:solidFill>
                  <a:schemeClr val="lt1"/>
                </a:solidFill>
                <a:latin typeface="Calibri"/>
                <a:ea typeface="Calibri"/>
                <a:cs typeface="Calibri"/>
                <a:sym typeface="Calibri"/>
              </a:defRPr>
            </a:lvl3pPr>
            <a:lvl4pPr indent="0" lvl="3" marL="0" algn="r">
              <a:lnSpc>
                <a:spcPct val="100000"/>
              </a:lnSpc>
              <a:spcBef>
                <a:spcPts val="0"/>
              </a:spcBef>
              <a:spcAft>
                <a:spcPts val="0"/>
              </a:spcAft>
              <a:buNone/>
              <a:defRPr sz="1050">
                <a:solidFill>
                  <a:schemeClr val="lt1"/>
                </a:solidFill>
                <a:latin typeface="Calibri"/>
                <a:ea typeface="Calibri"/>
                <a:cs typeface="Calibri"/>
                <a:sym typeface="Calibri"/>
              </a:defRPr>
            </a:lvl4pPr>
            <a:lvl5pPr indent="0" lvl="4" marL="0" algn="r">
              <a:lnSpc>
                <a:spcPct val="100000"/>
              </a:lnSpc>
              <a:spcBef>
                <a:spcPts val="0"/>
              </a:spcBef>
              <a:spcAft>
                <a:spcPts val="0"/>
              </a:spcAft>
              <a:buNone/>
              <a:defRPr sz="1050">
                <a:solidFill>
                  <a:schemeClr val="lt1"/>
                </a:solidFill>
                <a:latin typeface="Calibri"/>
                <a:ea typeface="Calibri"/>
                <a:cs typeface="Calibri"/>
                <a:sym typeface="Calibri"/>
              </a:defRPr>
            </a:lvl5pPr>
            <a:lvl6pPr indent="0" lvl="5" marL="0" algn="r">
              <a:lnSpc>
                <a:spcPct val="100000"/>
              </a:lnSpc>
              <a:spcBef>
                <a:spcPts val="0"/>
              </a:spcBef>
              <a:spcAft>
                <a:spcPts val="0"/>
              </a:spcAft>
              <a:buNone/>
              <a:defRPr sz="1050">
                <a:solidFill>
                  <a:schemeClr val="lt1"/>
                </a:solidFill>
                <a:latin typeface="Calibri"/>
                <a:ea typeface="Calibri"/>
                <a:cs typeface="Calibri"/>
                <a:sym typeface="Calibri"/>
              </a:defRPr>
            </a:lvl6pPr>
            <a:lvl7pPr indent="0" lvl="6" marL="0" algn="r">
              <a:lnSpc>
                <a:spcPct val="100000"/>
              </a:lnSpc>
              <a:spcBef>
                <a:spcPts val="0"/>
              </a:spcBef>
              <a:spcAft>
                <a:spcPts val="0"/>
              </a:spcAft>
              <a:buNone/>
              <a:defRPr sz="1050">
                <a:solidFill>
                  <a:schemeClr val="lt1"/>
                </a:solidFill>
                <a:latin typeface="Calibri"/>
                <a:ea typeface="Calibri"/>
                <a:cs typeface="Calibri"/>
                <a:sym typeface="Calibri"/>
              </a:defRPr>
            </a:lvl7pPr>
            <a:lvl8pPr indent="0" lvl="7" marL="0" algn="r">
              <a:lnSpc>
                <a:spcPct val="100000"/>
              </a:lnSpc>
              <a:spcBef>
                <a:spcPts val="0"/>
              </a:spcBef>
              <a:spcAft>
                <a:spcPts val="0"/>
              </a:spcAft>
              <a:buNone/>
              <a:defRPr sz="1050">
                <a:solidFill>
                  <a:schemeClr val="lt1"/>
                </a:solidFill>
                <a:latin typeface="Calibri"/>
                <a:ea typeface="Calibri"/>
                <a:cs typeface="Calibri"/>
                <a:sym typeface="Calibri"/>
              </a:defRPr>
            </a:lvl8pPr>
            <a:lvl9pPr indent="0" lvl="8" marL="0" algn="r">
              <a:lnSpc>
                <a:spcPct val="100000"/>
              </a:lnSpc>
              <a:spcBef>
                <a:spcPts val="0"/>
              </a:spcBef>
              <a:spcAft>
                <a:spcPts val="0"/>
              </a:spcAft>
              <a:buNone/>
              <a:defRPr sz="1050">
                <a:solidFill>
                  <a:schemeClr val="lt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pt-BR"/>
              <a:t>‹#›</a:t>
            </a:fld>
            <a:endParaRPr/>
          </a:p>
        </p:txBody>
      </p:sp>
      <p:sp>
        <p:nvSpPr>
          <p:cNvPr id="69" name="Google Shape;69;p296"/>
          <p:cNvSpPr txBox="1"/>
          <p:nvPr>
            <p:ph idx="10" type="dt"/>
          </p:nvPr>
        </p:nvSpPr>
        <p:spPr>
          <a:xfrm>
            <a:off x="10137663" y="6456258"/>
            <a:ext cx="1279358" cy="309145"/>
          </a:xfrm>
          <a:prstGeom prst="rect">
            <a:avLst/>
          </a:prstGeom>
          <a:noFill/>
          <a:ln>
            <a:noFill/>
          </a:ln>
        </p:spPr>
        <p:txBody>
          <a:bodyPr anchorCtr="0" anchor="b" bIns="72000" lIns="91425" spcFirstLastPara="1" rIns="91425" wrap="square" tIns="45700">
            <a:noAutofit/>
          </a:bodyPr>
          <a:lstStyle>
            <a:lvl1pPr lvl="0" algn="r">
              <a:lnSpc>
                <a:spcPct val="100000"/>
              </a:lnSpc>
              <a:spcBef>
                <a:spcPts val="0"/>
              </a:spcBef>
              <a:spcAft>
                <a:spcPts val="0"/>
              </a:spcAft>
              <a:buSzPts val="1400"/>
              <a:buNone/>
              <a:defRPr>
                <a:solidFill>
                  <a:schemeClr val="lt1"/>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mente Título">
  <p:cSld name="Somente Título">
    <p:spTree>
      <p:nvGrpSpPr>
        <p:cNvPr id="70" name="Shape 70"/>
        <p:cNvGrpSpPr/>
        <p:nvPr/>
      </p:nvGrpSpPr>
      <p:grpSpPr>
        <a:xfrm>
          <a:off x="0" y="0"/>
          <a:ext cx="0" cy="0"/>
          <a:chOff x="0" y="0"/>
          <a:chExt cx="0" cy="0"/>
        </a:xfrm>
      </p:grpSpPr>
      <p:sp>
        <p:nvSpPr>
          <p:cNvPr id="71" name="Google Shape;71;p297"/>
          <p:cNvSpPr txBox="1"/>
          <p:nvPr>
            <p:ph type="title"/>
          </p:nvPr>
        </p:nvSpPr>
        <p:spPr>
          <a:xfrm>
            <a:off x="407987" y="404812"/>
            <a:ext cx="11376025" cy="1007427"/>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accent1"/>
              </a:buClr>
              <a:buSzPts val="3600"/>
              <a:buFont typeface="Lustria"/>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2" name="Google Shape;72;p297"/>
          <p:cNvSpPr txBox="1"/>
          <p:nvPr>
            <p:ph idx="12" type="sldNum"/>
          </p:nvPr>
        </p:nvSpPr>
        <p:spPr>
          <a:xfrm>
            <a:off x="0" y="6456258"/>
            <a:ext cx="407988" cy="309145"/>
          </a:xfrm>
          <a:prstGeom prst="rect">
            <a:avLst/>
          </a:prstGeom>
          <a:noFill/>
          <a:ln>
            <a:noFill/>
          </a:ln>
        </p:spPr>
        <p:txBody>
          <a:bodyPr anchorCtr="0" anchor="b" bIns="72000" lIns="0" spcFirstLastPara="1" rIns="0" wrap="square" tIns="0">
            <a:noAutofit/>
          </a:bodyPr>
          <a:lstStyle>
            <a:lvl1pPr indent="0" lvl="0" marL="0" algn="r">
              <a:lnSpc>
                <a:spcPct val="100000"/>
              </a:lnSpc>
              <a:spcBef>
                <a:spcPts val="0"/>
              </a:spcBef>
              <a:spcAft>
                <a:spcPts val="0"/>
              </a:spcAft>
              <a:buNone/>
              <a:defRPr sz="1050">
                <a:solidFill>
                  <a:schemeClr val="dk1"/>
                </a:solidFill>
                <a:latin typeface="Calibri"/>
                <a:ea typeface="Calibri"/>
                <a:cs typeface="Calibri"/>
                <a:sym typeface="Calibri"/>
              </a:defRPr>
            </a:lvl1pPr>
            <a:lvl2pPr indent="0" lvl="1" marL="0" algn="r">
              <a:lnSpc>
                <a:spcPct val="100000"/>
              </a:lnSpc>
              <a:spcBef>
                <a:spcPts val="0"/>
              </a:spcBef>
              <a:spcAft>
                <a:spcPts val="0"/>
              </a:spcAft>
              <a:buNone/>
              <a:defRPr sz="1050">
                <a:solidFill>
                  <a:schemeClr val="dk1"/>
                </a:solidFill>
                <a:latin typeface="Calibri"/>
                <a:ea typeface="Calibri"/>
                <a:cs typeface="Calibri"/>
                <a:sym typeface="Calibri"/>
              </a:defRPr>
            </a:lvl2pPr>
            <a:lvl3pPr indent="0" lvl="2" marL="0" algn="r">
              <a:lnSpc>
                <a:spcPct val="100000"/>
              </a:lnSpc>
              <a:spcBef>
                <a:spcPts val="0"/>
              </a:spcBef>
              <a:spcAft>
                <a:spcPts val="0"/>
              </a:spcAft>
              <a:buNone/>
              <a:defRPr sz="1050">
                <a:solidFill>
                  <a:schemeClr val="dk1"/>
                </a:solidFill>
                <a:latin typeface="Calibri"/>
                <a:ea typeface="Calibri"/>
                <a:cs typeface="Calibri"/>
                <a:sym typeface="Calibri"/>
              </a:defRPr>
            </a:lvl3pPr>
            <a:lvl4pPr indent="0" lvl="3" marL="0" algn="r">
              <a:lnSpc>
                <a:spcPct val="100000"/>
              </a:lnSpc>
              <a:spcBef>
                <a:spcPts val="0"/>
              </a:spcBef>
              <a:spcAft>
                <a:spcPts val="0"/>
              </a:spcAft>
              <a:buNone/>
              <a:defRPr sz="1050">
                <a:solidFill>
                  <a:schemeClr val="dk1"/>
                </a:solidFill>
                <a:latin typeface="Calibri"/>
                <a:ea typeface="Calibri"/>
                <a:cs typeface="Calibri"/>
                <a:sym typeface="Calibri"/>
              </a:defRPr>
            </a:lvl4pPr>
            <a:lvl5pPr indent="0" lvl="4" marL="0" algn="r">
              <a:lnSpc>
                <a:spcPct val="100000"/>
              </a:lnSpc>
              <a:spcBef>
                <a:spcPts val="0"/>
              </a:spcBef>
              <a:spcAft>
                <a:spcPts val="0"/>
              </a:spcAft>
              <a:buNone/>
              <a:defRPr sz="1050">
                <a:solidFill>
                  <a:schemeClr val="dk1"/>
                </a:solidFill>
                <a:latin typeface="Calibri"/>
                <a:ea typeface="Calibri"/>
                <a:cs typeface="Calibri"/>
                <a:sym typeface="Calibri"/>
              </a:defRPr>
            </a:lvl5pPr>
            <a:lvl6pPr indent="0" lvl="5" marL="0" algn="r">
              <a:lnSpc>
                <a:spcPct val="100000"/>
              </a:lnSpc>
              <a:spcBef>
                <a:spcPts val="0"/>
              </a:spcBef>
              <a:spcAft>
                <a:spcPts val="0"/>
              </a:spcAft>
              <a:buNone/>
              <a:defRPr sz="1050">
                <a:solidFill>
                  <a:schemeClr val="dk1"/>
                </a:solidFill>
                <a:latin typeface="Calibri"/>
                <a:ea typeface="Calibri"/>
                <a:cs typeface="Calibri"/>
                <a:sym typeface="Calibri"/>
              </a:defRPr>
            </a:lvl6pPr>
            <a:lvl7pPr indent="0" lvl="6" marL="0" algn="r">
              <a:lnSpc>
                <a:spcPct val="100000"/>
              </a:lnSpc>
              <a:spcBef>
                <a:spcPts val="0"/>
              </a:spcBef>
              <a:spcAft>
                <a:spcPts val="0"/>
              </a:spcAft>
              <a:buNone/>
              <a:defRPr sz="1050">
                <a:solidFill>
                  <a:schemeClr val="dk1"/>
                </a:solidFill>
                <a:latin typeface="Calibri"/>
                <a:ea typeface="Calibri"/>
                <a:cs typeface="Calibri"/>
                <a:sym typeface="Calibri"/>
              </a:defRPr>
            </a:lvl7pPr>
            <a:lvl8pPr indent="0" lvl="7" marL="0" algn="r">
              <a:lnSpc>
                <a:spcPct val="100000"/>
              </a:lnSpc>
              <a:spcBef>
                <a:spcPts val="0"/>
              </a:spcBef>
              <a:spcAft>
                <a:spcPts val="0"/>
              </a:spcAft>
              <a:buNone/>
              <a:defRPr sz="1050">
                <a:solidFill>
                  <a:schemeClr val="dk1"/>
                </a:solidFill>
                <a:latin typeface="Calibri"/>
                <a:ea typeface="Calibri"/>
                <a:cs typeface="Calibri"/>
                <a:sym typeface="Calibri"/>
              </a:defRPr>
            </a:lvl8pPr>
            <a:lvl9pPr indent="0" lvl="8" marL="0" algn="r">
              <a:lnSpc>
                <a:spcPct val="100000"/>
              </a:lnSpc>
              <a:spcBef>
                <a:spcPts val="0"/>
              </a:spcBef>
              <a:spcAft>
                <a:spcPts val="0"/>
              </a:spcAft>
              <a:buNone/>
              <a:defRPr sz="1050">
                <a:solidFill>
                  <a:schemeClr val="dk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pt-BR"/>
              <a:t>‹#›</a:t>
            </a:fld>
            <a:endParaRPr/>
          </a:p>
        </p:txBody>
      </p:sp>
      <p:sp>
        <p:nvSpPr>
          <p:cNvPr id="73" name="Google Shape;73;p297"/>
          <p:cNvSpPr txBox="1"/>
          <p:nvPr>
            <p:ph idx="1" type="body"/>
          </p:nvPr>
        </p:nvSpPr>
        <p:spPr>
          <a:xfrm>
            <a:off x="497481" y="6250152"/>
            <a:ext cx="9550800" cy="561048"/>
          </a:xfrm>
          <a:prstGeom prst="rect">
            <a:avLst/>
          </a:prstGeom>
          <a:noFill/>
          <a:ln>
            <a:noFill/>
          </a:ln>
        </p:spPr>
        <p:txBody>
          <a:bodyPr anchorCtr="0" anchor="b" bIns="0" lIns="0" spcFirstLastPara="1" rIns="0" wrap="square" tIns="0">
            <a:normAutofit/>
          </a:bodyPr>
          <a:lstStyle>
            <a:lvl1pPr indent="-228600" lvl="0" marL="457200" algn="l">
              <a:lnSpc>
                <a:spcPct val="100000"/>
              </a:lnSpc>
              <a:spcBef>
                <a:spcPts val="600"/>
              </a:spcBef>
              <a:spcAft>
                <a:spcPts val="0"/>
              </a:spcAft>
              <a:buClr>
                <a:schemeClr val="dk1"/>
              </a:buClr>
              <a:buSzPts val="800"/>
              <a:buNone/>
              <a:defRPr sz="800"/>
            </a:lvl1pPr>
            <a:lvl2pPr indent="-342900" lvl="1" marL="914400" algn="l">
              <a:lnSpc>
                <a:spcPct val="100000"/>
              </a:lnSpc>
              <a:spcBef>
                <a:spcPts val="300"/>
              </a:spcBef>
              <a:spcAft>
                <a:spcPts val="0"/>
              </a:spcAft>
              <a:buClr>
                <a:schemeClr val="dk1"/>
              </a:buClr>
              <a:buSzPts val="1800"/>
              <a:buChar char="•"/>
              <a:defRPr/>
            </a:lvl2pPr>
            <a:lvl3pPr indent="-342900" lvl="2" marL="1371600" algn="l">
              <a:lnSpc>
                <a:spcPct val="100000"/>
              </a:lnSpc>
              <a:spcBef>
                <a:spcPts val="800"/>
              </a:spcBef>
              <a:spcAft>
                <a:spcPts val="0"/>
              </a:spcAft>
              <a:buClr>
                <a:schemeClr val="dk1"/>
              </a:buClr>
              <a:buSzPts val="1800"/>
              <a:buChar char="•"/>
              <a:defRPr/>
            </a:lvl3pPr>
            <a:lvl4pPr indent="-342900" lvl="3" marL="1828800" algn="l">
              <a:lnSpc>
                <a:spcPct val="100000"/>
              </a:lnSpc>
              <a:spcBef>
                <a:spcPts val="800"/>
              </a:spcBef>
              <a:spcAft>
                <a:spcPts val="0"/>
              </a:spcAft>
              <a:buClr>
                <a:schemeClr val="dk1"/>
              </a:buClr>
              <a:buSzPts val="1800"/>
              <a:buChar char="•"/>
              <a:defRPr/>
            </a:lvl4pPr>
            <a:lvl5pPr indent="-342900" lvl="4" marL="2286000" algn="l">
              <a:lnSpc>
                <a:spcPct val="100000"/>
              </a:lnSpc>
              <a:spcBef>
                <a:spcPts val="800"/>
              </a:spcBef>
              <a:spcAft>
                <a:spcPts val="0"/>
              </a:spcAft>
              <a:buClr>
                <a:schemeClr val="dk1"/>
              </a:buClr>
              <a:buSzPts val="1800"/>
              <a:buChar char="•"/>
              <a:defRPr/>
            </a:lvl5pPr>
            <a:lvl6pPr indent="-342900" lvl="5" marL="2743200" algn="l">
              <a:lnSpc>
                <a:spcPct val="90000"/>
              </a:lnSpc>
              <a:spcBef>
                <a:spcPts val="8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 name="Google Shape;74;p297"/>
          <p:cNvSpPr txBox="1"/>
          <p:nvPr>
            <p:ph idx="10" type="dt"/>
          </p:nvPr>
        </p:nvSpPr>
        <p:spPr>
          <a:xfrm>
            <a:off x="10137663" y="6456258"/>
            <a:ext cx="1279358" cy="309145"/>
          </a:xfrm>
          <a:prstGeom prst="rect">
            <a:avLst/>
          </a:prstGeom>
          <a:noFill/>
          <a:ln>
            <a:noFill/>
          </a:ln>
        </p:spPr>
        <p:txBody>
          <a:bodyPr anchorCtr="0" anchor="b" bIns="72000" lIns="91425" spcFirstLastPara="1" rIns="91425" wrap="square" tIns="45700">
            <a:noAutofit/>
          </a:bodyPr>
          <a:lstStyle>
            <a:lvl1pPr lvl="0" algn="r">
              <a:lnSpc>
                <a:spcPct val="100000"/>
              </a:lnSpc>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extLst>
    <p:ext uri="{DCECCB84-F9BA-43D5-87BE-67443E8EF086}">
      <p15:sldGuideLst>
        <p15:guide id="1" pos="1391">
          <p15:clr>
            <a:srgbClr val="A4A3A4"/>
          </p15:clr>
        </p15:guide>
        <p15:guide id="2" pos="1463">
          <p15:clr>
            <a:srgbClr val="A4A3A4"/>
          </p15:clr>
        </p15:guide>
        <p15:guide id="3" pos="2598">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2">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 Branco">
  <p:cSld name="Em Branco">
    <p:spTree>
      <p:nvGrpSpPr>
        <p:cNvPr id="75" name="Shape 75"/>
        <p:cNvGrpSpPr/>
        <p:nvPr/>
      </p:nvGrpSpPr>
      <p:grpSpPr>
        <a:xfrm>
          <a:off x="0" y="0"/>
          <a:ext cx="0" cy="0"/>
          <a:chOff x="0" y="0"/>
          <a:chExt cx="0" cy="0"/>
        </a:xfrm>
      </p:grpSpPr>
      <p:sp>
        <p:nvSpPr>
          <p:cNvPr id="76" name="Google Shape;76;p298"/>
          <p:cNvSpPr txBox="1"/>
          <p:nvPr>
            <p:ph idx="12" type="sldNum"/>
          </p:nvPr>
        </p:nvSpPr>
        <p:spPr>
          <a:xfrm>
            <a:off x="0" y="6456258"/>
            <a:ext cx="407988" cy="309145"/>
          </a:xfrm>
          <a:prstGeom prst="rect">
            <a:avLst/>
          </a:prstGeom>
          <a:noFill/>
          <a:ln>
            <a:noFill/>
          </a:ln>
        </p:spPr>
        <p:txBody>
          <a:bodyPr anchorCtr="0" anchor="b" bIns="72000" lIns="0" spcFirstLastPara="1" rIns="0" wrap="square" tIns="0">
            <a:noAutofit/>
          </a:bodyPr>
          <a:lstStyle>
            <a:lvl1pPr indent="0" lvl="0" marL="0" algn="r">
              <a:lnSpc>
                <a:spcPct val="100000"/>
              </a:lnSpc>
              <a:spcBef>
                <a:spcPts val="0"/>
              </a:spcBef>
              <a:spcAft>
                <a:spcPts val="0"/>
              </a:spcAft>
              <a:buNone/>
              <a:defRPr sz="1050">
                <a:solidFill>
                  <a:schemeClr val="dk1"/>
                </a:solidFill>
                <a:latin typeface="Calibri"/>
                <a:ea typeface="Calibri"/>
                <a:cs typeface="Calibri"/>
                <a:sym typeface="Calibri"/>
              </a:defRPr>
            </a:lvl1pPr>
            <a:lvl2pPr indent="0" lvl="1" marL="0" algn="r">
              <a:lnSpc>
                <a:spcPct val="100000"/>
              </a:lnSpc>
              <a:spcBef>
                <a:spcPts val="0"/>
              </a:spcBef>
              <a:spcAft>
                <a:spcPts val="0"/>
              </a:spcAft>
              <a:buNone/>
              <a:defRPr sz="1050">
                <a:solidFill>
                  <a:schemeClr val="dk1"/>
                </a:solidFill>
                <a:latin typeface="Calibri"/>
                <a:ea typeface="Calibri"/>
                <a:cs typeface="Calibri"/>
                <a:sym typeface="Calibri"/>
              </a:defRPr>
            </a:lvl2pPr>
            <a:lvl3pPr indent="0" lvl="2" marL="0" algn="r">
              <a:lnSpc>
                <a:spcPct val="100000"/>
              </a:lnSpc>
              <a:spcBef>
                <a:spcPts val="0"/>
              </a:spcBef>
              <a:spcAft>
                <a:spcPts val="0"/>
              </a:spcAft>
              <a:buNone/>
              <a:defRPr sz="1050">
                <a:solidFill>
                  <a:schemeClr val="dk1"/>
                </a:solidFill>
                <a:latin typeface="Calibri"/>
                <a:ea typeface="Calibri"/>
                <a:cs typeface="Calibri"/>
                <a:sym typeface="Calibri"/>
              </a:defRPr>
            </a:lvl3pPr>
            <a:lvl4pPr indent="0" lvl="3" marL="0" algn="r">
              <a:lnSpc>
                <a:spcPct val="100000"/>
              </a:lnSpc>
              <a:spcBef>
                <a:spcPts val="0"/>
              </a:spcBef>
              <a:spcAft>
                <a:spcPts val="0"/>
              </a:spcAft>
              <a:buNone/>
              <a:defRPr sz="1050">
                <a:solidFill>
                  <a:schemeClr val="dk1"/>
                </a:solidFill>
                <a:latin typeface="Calibri"/>
                <a:ea typeface="Calibri"/>
                <a:cs typeface="Calibri"/>
                <a:sym typeface="Calibri"/>
              </a:defRPr>
            </a:lvl4pPr>
            <a:lvl5pPr indent="0" lvl="4" marL="0" algn="r">
              <a:lnSpc>
                <a:spcPct val="100000"/>
              </a:lnSpc>
              <a:spcBef>
                <a:spcPts val="0"/>
              </a:spcBef>
              <a:spcAft>
                <a:spcPts val="0"/>
              </a:spcAft>
              <a:buNone/>
              <a:defRPr sz="1050">
                <a:solidFill>
                  <a:schemeClr val="dk1"/>
                </a:solidFill>
                <a:latin typeface="Calibri"/>
                <a:ea typeface="Calibri"/>
                <a:cs typeface="Calibri"/>
                <a:sym typeface="Calibri"/>
              </a:defRPr>
            </a:lvl5pPr>
            <a:lvl6pPr indent="0" lvl="5" marL="0" algn="r">
              <a:lnSpc>
                <a:spcPct val="100000"/>
              </a:lnSpc>
              <a:spcBef>
                <a:spcPts val="0"/>
              </a:spcBef>
              <a:spcAft>
                <a:spcPts val="0"/>
              </a:spcAft>
              <a:buNone/>
              <a:defRPr sz="1050">
                <a:solidFill>
                  <a:schemeClr val="dk1"/>
                </a:solidFill>
                <a:latin typeface="Calibri"/>
                <a:ea typeface="Calibri"/>
                <a:cs typeface="Calibri"/>
                <a:sym typeface="Calibri"/>
              </a:defRPr>
            </a:lvl6pPr>
            <a:lvl7pPr indent="0" lvl="6" marL="0" algn="r">
              <a:lnSpc>
                <a:spcPct val="100000"/>
              </a:lnSpc>
              <a:spcBef>
                <a:spcPts val="0"/>
              </a:spcBef>
              <a:spcAft>
                <a:spcPts val="0"/>
              </a:spcAft>
              <a:buNone/>
              <a:defRPr sz="1050">
                <a:solidFill>
                  <a:schemeClr val="dk1"/>
                </a:solidFill>
                <a:latin typeface="Calibri"/>
                <a:ea typeface="Calibri"/>
                <a:cs typeface="Calibri"/>
                <a:sym typeface="Calibri"/>
              </a:defRPr>
            </a:lvl7pPr>
            <a:lvl8pPr indent="0" lvl="7" marL="0" algn="r">
              <a:lnSpc>
                <a:spcPct val="100000"/>
              </a:lnSpc>
              <a:spcBef>
                <a:spcPts val="0"/>
              </a:spcBef>
              <a:spcAft>
                <a:spcPts val="0"/>
              </a:spcAft>
              <a:buNone/>
              <a:defRPr sz="1050">
                <a:solidFill>
                  <a:schemeClr val="dk1"/>
                </a:solidFill>
                <a:latin typeface="Calibri"/>
                <a:ea typeface="Calibri"/>
                <a:cs typeface="Calibri"/>
                <a:sym typeface="Calibri"/>
              </a:defRPr>
            </a:lvl8pPr>
            <a:lvl9pPr indent="0" lvl="8" marL="0" algn="r">
              <a:lnSpc>
                <a:spcPct val="100000"/>
              </a:lnSpc>
              <a:spcBef>
                <a:spcPts val="0"/>
              </a:spcBef>
              <a:spcAft>
                <a:spcPts val="0"/>
              </a:spcAft>
              <a:buNone/>
              <a:defRPr sz="1050">
                <a:solidFill>
                  <a:schemeClr val="dk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pt-BR"/>
              <a:t>‹#›</a:t>
            </a:fld>
            <a:endParaRPr/>
          </a:p>
        </p:txBody>
      </p:sp>
      <p:sp>
        <p:nvSpPr>
          <p:cNvPr id="77" name="Google Shape;77;p298"/>
          <p:cNvSpPr txBox="1"/>
          <p:nvPr>
            <p:ph idx="1" type="body"/>
          </p:nvPr>
        </p:nvSpPr>
        <p:spPr>
          <a:xfrm>
            <a:off x="497481" y="6250152"/>
            <a:ext cx="9550800" cy="561048"/>
          </a:xfrm>
          <a:prstGeom prst="rect">
            <a:avLst/>
          </a:prstGeom>
          <a:noFill/>
          <a:ln>
            <a:noFill/>
          </a:ln>
        </p:spPr>
        <p:txBody>
          <a:bodyPr anchorCtr="0" anchor="b" bIns="0" lIns="0" spcFirstLastPara="1" rIns="0" wrap="square" tIns="0">
            <a:normAutofit/>
          </a:bodyPr>
          <a:lstStyle>
            <a:lvl1pPr indent="-228600" lvl="0" marL="457200" algn="l">
              <a:lnSpc>
                <a:spcPct val="100000"/>
              </a:lnSpc>
              <a:spcBef>
                <a:spcPts val="600"/>
              </a:spcBef>
              <a:spcAft>
                <a:spcPts val="0"/>
              </a:spcAft>
              <a:buClr>
                <a:schemeClr val="dk1"/>
              </a:buClr>
              <a:buSzPts val="800"/>
              <a:buNone/>
              <a:defRPr sz="800"/>
            </a:lvl1pPr>
            <a:lvl2pPr indent="-342900" lvl="1" marL="914400" algn="l">
              <a:lnSpc>
                <a:spcPct val="100000"/>
              </a:lnSpc>
              <a:spcBef>
                <a:spcPts val="300"/>
              </a:spcBef>
              <a:spcAft>
                <a:spcPts val="0"/>
              </a:spcAft>
              <a:buClr>
                <a:schemeClr val="dk1"/>
              </a:buClr>
              <a:buSzPts val="1800"/>
              <a:buChar char="•"/>
              <a:defRPr/>
            </a:lvl2pPr>
            <a:lvl3pPr indent="-342900" lvl="2" marL="1371600" algn="l">
              <a:lnSpc>
                <a:spcPct val="100000"/>
              </a:lnSpc>
              <a:spcBef>
                <a:spcPts val="800"/>
              </a:spcBef>
              <a:spcAft>
                <a:spcPts val="0"/>
              </a:spcAft>
              <a:buClr>
                <a:schemeClr val="dk1"/>
              </a:buClr>
              <a:buSzPts val="1800"/>
              <a:buChar char="•"/>
              <a:defRPr/>
            </a:lvl3pPr>
            <a:lvl4pPr indent="-342900" lvl="3" marL="1828800" algn="l">
              <a:lnSpc>
                <a:spcPct val="100000"/>
              </a:lnSpc>
              <a:spcBef>
                <a:spcPts val="800"/>
              </a:spcBef>
              <a:spcAft>
                <a:spcPts val="0"/>
              </a:spcAft>
              <a:buClr>
                <a:schemeClr val="dk1"/>
              </a:buClr>
              <a:buSzPts val="1800"/>
              <a:buChar char="•"/>
              <a:defRPr/>
            </a:lvl4pPr>
            <a:lvl5pPr indent="-342900" lvl="4" marL="2286000" algn="l">
              <a:lnSpc>
                <a:spcPct val="100000"/>
              </a:lnSpc>
              <a:spcBef>
                <a:spcPts val="800"/>
              </a:spcBef>
              <a:spcAft>
                <a:spcPts val="0"/>
              </a:spcAft>
              <a:buClr>
                <a:schemeClr val="dk1"/>
              </a:buClr>
              <a:buSzPts val="1800"/>
              <a:buChar char="•"/>
              <a:defRPr/>
            </a:lvl5pPr>
            <a:lvl6pPr indent="-342900" lvl="5" marL="2743200" algn="l">
              <a:lnSpc>
                <a:spcPct val="90000"/>
              </a:lnSpc>
              <a:spcBef>
                <a:spcPts val="8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 name="Google Shape;78;p298"/>
          <p:cNvSpPr txBox="1"/>
          <p:nvPr>
            <p:ph idx="10" type="dt"/>
          </p:nvPr>
        </p:nvSpPr>
        <p:spPr>
          <a:xfrm>
            <a:off x="10137663" y="6456258"/>
            <a:ext cx="1279358" cy="309145"/>
          </a:xfrm>
          <a:prstGeom prst="rect">
            <a:avLst/>
          </a:prstGeom>
          <a:noFill/>
          <a:ln>
            <a:noFill/>
          </a:ln>
        </p:spPr>
        <p:txBody>
          <a:bodyPr anchorCtr="0" anchor="b" bIns="72000" lIns="91425" spcFirstLastPara="1" rIns="91425" wrap="square" tIns="45700">
            <a:noAutofit/>
          </a:bodyPr>
          <a:lstStyle>
            <a:lvl1pPr lvl="0" algn="r">
              <a:lnSpc>
                <a:spcPct val="100000"/>
              </a:lnSpc>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fidentiality Notice">
  <p:cSld name="Confidentiality Notice">
    <p:spTree>
      <p:nvGrpSpPr>
        <p:cNvPr id="79" name="Shape 79"/>
        <p:cNvGrpSpPr/>
        <p:nvPr/>
      </p:nvGrpSpPr>
      <p:grpSpPr>
        <a:xfrm>
          <a:off x="0" y="0"/>
          <a:ext cx="0" cy="0"/>
          <a:chOff x="0" y="0"/>
          <a:chExt cx="0" cy="0"/>
        </a:xfrm>
      </p:grpSpPr>
      <p:sp>
        <p:nvSpPr>
          <p:cNvPr descr="Confidentiality Notice&#10;" id="80" name="Google Shape;80;p299"/>
          <p:cNvSpPr txBox="1"/>
          <p:nvPr/>
        </p:nvSpPr>
        <p:spPr>
          <a:xfrm>
            <a:off x="419100" y="4864100"/>
            <a:ext cx="9156700" cy="1028700"/>
          </a:xfrm>
          <a:prstGeom prst="rect">
            <a:avLst/>
          </a:prstGeom>
          <a:noFill/>
          <a:ln>
            <a:noFill/>
          </a:ln>
        </p:spPr>
        <p:txBody>
          <a:bodyPr anchorCtr="0" anchor="t" bIns="45700" lIns="91425" spcFirstLastPara="1" rIns="91425" wrap="square" tIns="45700">
            <a:noAutofit/>
          </a:bodyPr>
          <a:lstStyle/>
          <a:p>
            <a:pPr indent="0" lvl="0" marL="12700" marR="0" rtl="0" algn="l">
              <a:lnSpc>
                <a:spcPct val="100000"/>
              </a:lnSpc>
              <a:spcBef>
                <a:spcPts val="0"/>
              </a:spcBef>
              <a:spcAft>
                <a:spcPts val="0"/>
              </a:spcAft>
              <a:buNone/>
            </a:pPr>
            <a:r>
              <a:rPr b="1" lang="pt-BR" sz="1200">
                <a:solidFill>
                  <a:schemeClr val="dk1"/>
                </a:solidFill>
                <a:latin typeface="Calibri"/>
                <a:ea typeface="Calibri"/>
                <a:cs typeface="Calibri"/>
                <a:sym typeface="Calibri"/>
              </a:rPr>
              <a:t>Confidentiality Notice</a:t>
            </a:r>
            <a:endParaRPr sz="1200">
              <a:solidFill>
                <a:schemeClr val="dk1"/>
              </a:solidFill>
              <a:latin typeface="Calibri"/>
              <a:ea typeface="Calibri"/>
              <a:cs typeface="Calibri"/>
              <a:sym typeface="Calibri"/>
            </a:endParaRPr>
          </a:p>
          <a:p>
            <a:pPr indent="0" lvl="0" marL="26669" marR="5080" rtl="0" algn="l">
              <a:lnSpc>
                <a:spcPct val="100000"/>
              </a:lnSpc>
              <a:spcBef>
                <a:spcPts val="780"/>
              </a:spcBef>
              <a:spcAft>
                <a:spcPts val="0"/>
              </a:spcAft>
              <a:buNone/>
            </a:pPr>
            <a:r>
              <a:rPr lang="pt-BR" sz="1200">
                <a:solidFill>
                  <a:schemeClr val="dk1"/>
                </a:solidFill>
                <a:latin typeface="Calibri"/>
                <a:ea typeface="Calibri"/>
                <a:cs typeface="Calibri"/>
                <a:sym typeface="Calibri"/>
              </a:rPr>
              <a:t>This file is private and may contain confidential and proprietary information. If you have received this file in error, please notify us and remove  it from your system and note that you must not copy, distribute or take any action in reliance on it. Any unauthorized use or disclosure of the  contents of this file is not permitted and may be unlawful. AstraZeneca PLC, 1 Francis Crick Avenue, Cambridge Biomedical Campus,  Cambridge, CB2 0AA, UK, T: +44(0)203 749 5000, </a:t>
            </a:r>
            <a:r>
              <a:rPr lang="pt-BR" sz="1200" u="none">
                <a:solidFill>
                  <a:schemeClr val="dk1"/>
                </a:solidFill>
                <a:latin typeface="Calibri"/>
                <a:ea typeface="Calibri"/>
                <a:cs typeface="Calibri"/>
                <a:sym typeface="Calibri"/>
              </a:rPr>
              <a:t>www.astrazeneca.com</a:t>
            </a:r>
            <a:endParaRPr sz="1200">
              <a:solidFill>
                <a:schemeClr val="dk1"/>
              </a:solidFill>
              <a:latin typeface="Calibri"/>
              <a:ea typeface="Calibri"/>
              <a:cs typeface="Calibri"/>
              <a:sym typeface="Calibri"/>
            </a:endParaRPr>
          </a:p>
        </p:txBody>
      </p:sp>
      <p:sp>
        <p:nvSpPr>
          <p:cNvPr id="81" name="Google Shape;81;p299"/>
          <p:cNvSpPr txBox="1"/>
          <p:nvPr>
            <p:ph idx="12" type="sldNum"/>
          </p:nvPr>
        </p:nvSpPr>
        <p:spPr>
          <a:xfrm>
            <a:off x="0" y="6456258"/>
            <a:ext cx="407988" cy="309145"/>
          </a:xfrm>
          <a:prstGeom prst="rect">
            <a:avLst/>
          </a:prstGeom>
          <a:noFill/>
          <a:ln>
            <a:noFill/>
          </a:ln>
        </p:spPr>
        <p:txBody>
          <a:bodyPr anchorCtr="0" anchor="b" bIns="72000" lIns="0" spcFirstLastPara="1" rIns="0" wrap="square" tIns="0">
            <a:noAutofit/>
          </a:bodyPr>
          <a:lstStyle>
            <a:lvl1pPr indent="0" lvl="0" marL="0" algn="r">
              <a:lnSpc>
                <a:spcPct val="100000"/>
              </a:lnSpc>
              <a:spcBef>
                <a:spcPts val="0"/>
              </a:spcBef>
              <a:spcAft>
                <a:spcPts val="0"/>
              </a:spcAft>
              <a:buNone/>
              <a:defRPr sz="1050">
                <a:solidFill>
                  <a:schemeClr val="dk1"/>
                </a:solidFill>
                <a:latin typeface="Calibri"/>
                <a:ea typeface="Calibri"/>
                <a:cs typeface="Calibri"/>
                <a:sym typeface="Calibri"/>
              </a:defRPr>
            </a:lvl1pPr>
            <a:lvl2pPr indent="0" lvl="1" marL="0" algn="r">
              <a:lnSpc>
                <a:spcPct val="100000"/>
              </a:lnSpc>
              <a:spcBef>
                <a:spcPts val="0"/>
              </a:spcBef>
              <a:spcAft>
                <a:spcPts val="0"/>
              </a:spcAft>
              <a:buNone/>
              <a:defRPr sz="1050">
                <a:solidFill>
                  <a:schemeClr val="dk1"/>
                </a:solidFill>
                <a:latin typeface="Calibri"/>
                <a:ea typeface="Calibri"/>
                <a:cs typeface="Calibri"/>
                <a:sym typeface="Calibri"/>
              </a:defRPr>
            </a:lvl2pPr>
            <a:lvl3pPr indent="0" lvl="2" marL="0" algn="r">
              <a:lnSpc>
                <a:spcPct val="100000"/>
              </a:lnSpc>
              <a:spcBef>
                <a:spcPts val="0"/>
              </a:spcBef>
              <a:spcAft>
                <a:spcPts val="0"/>
              </a:spcAft>
              <a:buNone/>
              <a:defRPr sz="1050">
                <a:solidFill>
                  <a:schemeClr val="dk1"/>
                </a:solidFill>
                <a:latin typeface="Calibri"/>
                <a:ea typeface="Calibri"/>
                <a:cs typeface="Calibri"/>
                <a:sym typeface="Calibri"/>
              </a:defRPr>
            </a:lvl3pPr>
            <a:lvl4pPr indent="0" lvl="3" marL="0" algn="r">
              <a:lnSpc>
                <a:spcPct val="100000"/>
              </a:lnSpc>
              <a:spcBef>
                <a:spcPts val="0"/>
              </a:spcBef>
              <a:spcAft>
                <a:spcPts val="0"/>
              </a:spcAft>
              <a:buNone/>
              <a:defRPr sz="1050">
                <a:solidFill>
                  <a:schemeClr val="dk1"/>
                </a:solidFill>
                <a:latin typeface="Calibri"/>
                <a:ea typeface="Calibri"/>
                <a:cs typeface="Calibri"/>
                <a:sym typeface="Calibri"/>
              </a:defRPr>
            </a:lvl4pPr>
            <a:lvl5pPr indent="0" lvl="4" marL="0" algn="r">
              <a:lnSpc>
                <a:spcPct val="100000"/>
              </a:lnSpc>
              <a:spcBef>
                <a:spcPts val="0"/>
              </a:spcBef>
              <a:spcAft>
                <a:spcPts val="0"/>
              </a:spcAft>
              <a:buNone/>
              <a:defRPr sz="1050">
                <a:solidFill>
                  <a:schemeClr val="dk1"/>
                </a:solidFill>
                <a:latin typeface="Calibri"/>
                <a:ea typeface="Calibri"/>
                <a:cs typeface="Calibri"/>
                <a:sym typeface="Calibri"/>
              </a:defRPr>
            </a:lvl5pPr>
            <a:lvl6pPr indent="0" lvl="5" marL="0" algn="r">
              <a:lnSpc>
                <a:spcPct val="100000"/>
              </a:lnSpc>
              <a:spcBef>
                <a:spcPts val="0"/>
              </a:spcBef>
              <a:spcAft>
                <a:spcPts val="0"/>
              </a:spcAft>
              <a:buNone/>
              <a:defRPr sz="1050">
                <a:solidFill>
                  <a:schemeClr val="dk1"/>
                </a:solidFill>
                <a:latin typeface="Calibri"/>
                <a:ea typeface="Calibri"/>
                <a:cs typeface="Calibri"/>
                <a:sym typeface="Calibri"/>
              </a:defRPr>
            </a:lvl6pPr>
            <a:lvl7pPr indent="0" lvl="6" marL="0" algn="r">
              <a:lnSpc>
                <a:spcPct val="100000"/>
              </a:lnSpc>
              <a:spcBef>
                <a:spcPts val="0"/>
              </a:spcBef>
              <a:spcAft>
                <a:spcPts val="0"/>
              </a:spcAft>
              <a:buNone/>
              <a:defRPr sz="1050">
                <a:solidFill>
                  <a:schemeClr val="dk1"/>
                </a:solidFill>
                <a:latin typeface="Calibri"/>
                <a:ea typeface="Calibri"/>
                <a:cs typeface="Calibri"/>
                <a:sym typeface="Calibri"/>
              </a:defRPr>
            </a:lvl7pPr>
            <a:lvl8pPr indent="0" lvl="7" marL="0" algn="r">
              <a:lnSpc>
                <a:spcPct val="100000"/>
              </a:lnSpc>
              <a:spcBef>
                <a:spcPts val="0"/>
              </a:spcBef>
              <a:spcAft>
                <a:spcPts val="0"/>
              </a:spcAft>
              <a:buNone/>
              <a:defRPr sz="1050">
                <a:solidFill>
                  <a:schemeClr val="dk1"/>
                </a:solidFill>
                <a:latin typeface="Calibri"/>
                <a:ea typeface="Calibri"/>
                <a:cs typeface="Calibri"/>
                <a:sym typeface="Calibri"/>
              </a:defRPr>
            </a:lvl8pPr>
            <a:lvl9pPr indent="0" lvl="8" marL="0" algn="r">
              <a:lnSpc>
                <a:spcPct val="100000"/>
              </a:lnSpc>
              <a:spcBef>
                <a:spcPts val="0"/>
              </a:spcBef>
              <a:spcAft>
                <a:spcPts val="0"/>
              </a:spcAft>
              <a:buNone/>
              <a:defRPr sz="1050">
                <a:solidFill>
                  <a:schemeClr val="dk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pt-BR"/>
              <a:t>‹#›</a:t>
            </a:fld>
            <a:endParaRPr/>
          </a:p>
        </p:txBody>
      </p:sp>
      <p:sp>
        <p:nvSpPr>
          <p:cNvPr id="82" name="Google Shape;82;p299"/>
          <p:cNvSpPr txBox="1"/>
          <p:nvPr>
            <p:ph idx="10" type="dt"/>
          </p:nvPr>
        </p:nvSpPr>
        <p:spPr>
          <a:xfrm>
            <a:off x="10137663" y="6456258"/>
            <a:ext cx="1279358" cy="309145"/>
          </a:xfrm>
          <a:prstGeom prst="rect">
            <a:avLst/>
          </a:prstGeom>
          <a:noFill/>
          <a:ln>
            <a:noFill/>
          </a:ln>
        </p:spPr>
        <p:txBody>
          <a:bodyPr anchorCtr="0" anchor="b" bIns="72000" lIns="91425" spcFirstLastPara="1" rIns="91425" wrap="square" tIns="45700">
            <a:noAutofit/>
          </a:bodyPr>
          <a:lstStyle>
            <a:lvl1pPr lvl="0" algn="r">
              <a:lnSpc>
                <a:spcPct val="100000"/>
              </a:lnSpc>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p:cSld name="END">
    <p:bg>
      <p:bgPr>
        <a:solidFill>
          <a:schemeClr val="dk1"/>
        </a:solidFill>
      </p:bgPr>
    </p:bg>
    <p:spTree>
      <p:nvGrpSpPr>
        <p:cNvPr id="83" name="Shape 83"/>
        <p:cNvGrpSpPr/>
        <p:nvPr/>
      </p:nvGrpSpPr>
      <p:grpSpPr>
        <a:xfrm>
          <a:off x="0" y="0"/>
          <a:ext cx="0" cy="0"/>
          <a:chOff x="0" y="0"/>
          <a:chExt cx="0" cy="0"/>
        </a:xfrm>
      </p:grpSpPr>
      <p:sp>
        <p:nvSpPr>
          <p:cNvPr id="84" name="Google Shape;84;p300"/>
          <p:cNvSpPr txBox="1"/>
          <p:nvPr/>
        </p:nvSpPr>
        <p:spPr>
          <a:xfrm>
            <a:off x="1257304" y="769811"/>
            <a:ext cx="9677394" cy="5318379"/>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Clr>
                <a:schemeClr val="lt1"/>
              </a:buClr>
              <a:buSzPts val="9600"/>
              <a:buFont typeface="Lustria"/>
              <a:buNone/>
            </a:pPr>
            <a:r>
              <a:rPr lang="pt-BR" sz="9600">
                <a:solidFill>
                  <a:schemeClr val="lt1"/>
                </a:solidFill>
                <a:latin typeface="Lustria"/>
                <a:ea typeface="Lustria"/>
                <a:cs typeface="Lustria"/>
                <a:sym typeface="Lustria"/>
              </a:rPr>
              <a:t>Do not use layouts</a:t>
            </a:r>
            <a:br>
              <a:rPr lang="pt-BR" sz="9600">
                <a:solidFill>
                  <a:schemeClr val="lt1"/>
                </a:solidFill>
                <a:latin typeface="Lustria"/>
                <a:ea typeface="Lustria"/>
                <a:cs typeface="Lustria"/>
                <a:sym typeface="Lustria"/>
              </a:rPr>
            </a:br>
            <a:r>
              <a:rPr lang="pt-BR" sz="9600">
                <a:solidFill>
                  <a:schemeClr val="lt1"/>
                </a:solidFill>
                <a:latin typeface="Lustria"/>
                <a:ea typeface="Lustria"/>
                <a:cs typeface="Lustria"/>
                <a:sym typeface="Lustria"/>
              </a:rPr>
              <a:t>in this section appearing after this point. </a:t>
            </a:r>
            <a:endParaRPr/>
          </a:p>
        </p:txBody>
      </p:sp>
      <p:sp>
        <p:nvSpPr>
          <p:cNvPr id="85" name="Google Shape;85;p300"/>
          <p:cNvSpPr/>
          <p:nvPr/>
        </p:nvSpPr>
        <p:spPr>
          <a:xfrm>
            <a:off x="152400" y="152400"/>
            <a:ext cx="0" cy="0"/>
          </a:xfrm>
          <a:prstGeom prst="rect">
            <a:avLst/>
          </a:prstGeom>
          <a:no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None/>
            </a:pPr>
            <a:r>
              <a:t/>
            </a:r>
            <a:endParaRPr sz="450">
              <a:solidFill>
                <a:schemeClr val="lt1"/>
              </a:solidFill>
              <a:latin typeface="Calibri"/>
              <a:ea typeface="Calibri"/>
              <a:cs typeface="Calibri"/>
              <a:sym typeface="Calibri"/>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86" name="Shape 86"/>
        <p:cNvGrpSpPr/>
        <p:nvPr/>
      </p:nvGrpSpPr>
      <p:grpSpPr>
        <a:xfrm>
          <a:off x="0" y="0"/>
          <a:ext cx="0" cy="0"/>
          <a:chOff x="0" y="0"/>
          <a:chExt cx="0" cy="0"/>
        </a:xfrm>
      </p:grpSpPr>
      <p:sp>
        <p:nvSpPr>
          <p:cNvPr id="87" name="Google Shape;87;p301"/>
          <p:cNvSpPr txBox="1"/>
          <p:nvPr>
            <p:ph type="title"/>
          </p:nvPr>
        </p:nvSpPr>
        <p:spPr>
          <a:xfrm>
            <a:off x="407987" y="404812"/>
            <a:ext cx="11376025" cy="1007427"/>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8" name="Google Shape;88;p301"/>
          <p:cNvSpPr txBox="1"/>
          <p:nvPr>
            <p:ph idx="1" type="body"/>
          </p:nvPr>
        </p:nvSpPr>
        <p:spPr>
          <a:xfrm>
            <a:off x="407987" y="1557338"/>
            <a:ext cx="11376025" cy="4636800"/>
          </a:xfrm>
          <a:prstGeom prst="rect">
            <a:avLst/>
          </a:prstGeom>
          <a:noFill/>
          <a:ln>
            <a:noFill/>
          </a:ln>
        </p:spPr>
        <p:txBody>
          <a:bodyPr anchorCtr="0" anchor="t" bIns="45700" lIns="91425" spcFirstLastPara="1" rIns="91425" wrap="square" tIns="45700">
            <a:noAutofit/>
          </a:bodyPr>
          <a:lstStyle>
            <a:lvl1pPr indent="-342900" lvl="0" marL="457200" algn="l">
              <a:lnSpc>
                <a:spcPct val="100000"/>
              </a:lnSpc>
              <a:spcBef>
                <a:spcPts val="600"/>
              </a:spcBef>
              <a:spcAft>
                <a:spcPts val="0"/>
              </a:spcAft>
              <a:buClr>
                <a:schemeClr val="dk1"/>
              </a:buClr>
              <a:buSzPts val="1800"/>
              <a:buChar char="•"/>
              <a:defRPr/>
            </a:lvl1pPr>
            <a:lvl2pPr indent="-342900" lvl="1" marL="914400" algn="l">
              <a:lnSpc>
                <a:spcPct val="100000"/>
              </a:lnSpc>
              <a:spcBef>
                <a:spcPts val="600"/>
              </a:spcBef>
              <a:spcAft>
                <a:spcPts val="0"/>
              </a:spcAft>
              <a:buClr>
                <a:schemeClr val="dk1"/>
              </a:buClr>
              <a:buSzPts val="1800"/>
              <a:buChar char="•"/>
              <a:defRPr/>
            </a:lvl2pPr>
            <a:lvl3pPr indent="-342900" lvl="2" marL="1371600" algn="l">
              <a:lnSpc>
                <a:spcPct val="100000"/>
              </a:lnSpc>
              <a:spcBef>
                <a:spcPts val="800"/>
              </a:spcBef>
              <a:spcAft>
                <a:spcPts val="0"/>
              </a:spcAft>
              <a:buClr>
                <a:schemeClr val="dk1"/>
              </a:buClr>
              <a:buSzPts val="1800"/>
              <a:buChar char="•"/>
              <a:defRPr/>
            </a:lvl3pPr>
            <a:lvl4pPr indent="-342900" lvl="3" marL="1828800" algn="l">
              <a:lnSpc>
                <a:spcPct val="100000"/>
              </a:lnSpc>
              <a:spcBef>
                <a:spcPts val="800"/>
              </a:spcBef>
              <a:spcAft>
                <a:spcPts val="0"/>
              </a:spcAft>
              <a:buClr>
                <a:schemeClr val="dk1"/>
              </a:buClr>
              <a:buSzPts val="1800"/>
              <a:buChar char="•"/>
              <a:defRPr/>
            </a:lvl4pPr>
            <a:lvl5pPr indent="-342900" lvl="4" marL="2286000" algn="l">
              <a:lnSpc>
                <a:spcPct val="100000"/>
              </a:lnSpc>
              <a:spcBef>
                <a:spcPts val="800"/>
              </a:spcBef>
              <a:spcAft>
                <a:spcPts val="0"/>
              </a:spcAft>
              <a:buClr>
                <a:schemeClr val="dk1"/>
              </a:buClr>
              <a:buSzPts val="1800"/>
              <a:buChar char="•"/>
              <a:defRPr/>
            </a:lvl5pPr>
            <a:lvl6pPr indent="-342900" lvl="5" marL="2743200" algn="l">
              <a:lnSpc>
                <a:spcPct val="90000"/>
              </a:lnSpc>
              <a:spcBef>
                <a:spcPts val="8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9" name="Google Shape;89;p301"/>
          <p:cNvSpPr txBox="1"/>
          <p:nvPr>
            <p:ph idx="10" type="dt"/>
          </p:nvPr>
        </p:nvSpPr>
        <p:spPr>
          <a:xfrm>
            <a:off x="10137663" y="6456258"/>
            <a:ext cx="1279358" cy="309145"/>
          </a:xfrm>
          <a:prstGeom prst="rect">
            <a:avLst/>
          </a:prstGeom>
          <a:noFill/>
          <a:ln>
            <a:noFill/>
          </a:ln>
        </p:spPr>
        <p:txBody>
          <a:bodyPr anchorCtr="0" anchor="b" bIns="72000" lIns="91425" spcFirstLastPara="1" rIns="91425" wrap="square" tIns="45700">
            <a:noAutofit/>
          </a:bodyPr>
          <a:lstStyle>
            <a:lvl1pPr lvl="0" algn="r">
              <a:lnSpc>
                <a:spcPct val="100000"/>
              </a:lnSpc>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0" name="Google Shape;90;p301"/>
          <p:cNvSpPr txBox="1"/>
          <p:nvPr>
            <p:ph idx="11" type="ftr"/>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91" name="Google Shape;91;p301"/>
          <p:cNvSpPr txBox="1"/>
          <p:nvPr>
            <p:ph idx="12" type="sldNum"/>
          </p:nvPr>
        </p:nvSpPr>
        <p:spPr>
          <a:xfrm>
            <a:off x="0" y="6456258"/>
            <a:ext cx="407988" cy="309145"/>
          </a:xfrm>
          <a:prstGeom prst="rect">
            <a:avLst/>
          </a:prstGeom>
          <a:noFill/>
          <a:ln>
            <a:noFill/>
          </a:ln>
        </p:spPr>
        <p:txBody>
          <a:bodyPr anchorCtr="0" anchor="b" bIns="72000" lIns="0" spcFirstLastPara="1" rIns="0" wrap="square" tIns="0">
            <a:noAutofit/>
          </a:bodyPr>
          <a:lstStyle>
            <a:lvl1pPr indent="0" lvl="0" marL="0" algn="r">
              <a:lnSpc>
                <a:spcPct val="100000"/>
              </a:lnSpc>
              <a:spcBef>
                <a:spcPts val="0"/>
              </a:spcBef>
              <a:spcAft>
                <a:spcPts val="0"/>
              </a:spcAft>
              <a:buNone/>
              <a:defRPr/>
            </a:lvl1pPr>
            <a:lvl2pPr indent="0" lvl="1" marL="0" algn="r">
              <a:lnSpc>
                <a:spcPct val="100000"/>
              </a:lnSpc>
              <a:spcBef>
                <a:spcPts val="0"/>
              </a:spcBef>
              <a:spcAft>
                <a:spcPts val="0"/>
              </a:spcAft>
              <a:buNone/>
              <a:defRPr/>
            </a:lvl2pPr>
            <a:lvl3pPr indent="0" lvl="2" marL="0" algn="r">
              <a:lnSpc>
                <a:spcPct val="100000"/>
              </a:lnSpc>
              <a:spcBef>
                <a:spcPts val="0"/>
              </a:spcBef>
              <a:spcAft>
                <a:spcPts val="0"/>
              </a:spcAft>
              <a:buNone/>
              <a:defRPr/>
            </a:lvl3pPr>
            <a:lvl4pPr indent="0" lvl="3" marL="0" algn="r">
              <a:lnSpc>
                <a:spcPct val="100000"/>
              </a:lnSpc>
              <a:spcBef>
                <a:spcPts val="0"/>
              </a:spcBef>
              <a:spcAft>
                <a:spcPts val="0"/>
              </a:spcAft>
              <a:buNone/>
              <a:defRPr/>
            </a:lvl4pPr>
            <a:lvl5pPr indent="0" lvl="4" marL="0" algn="r">
              <a:lnSpc>
                <a:spcPct val="100000"/>
              </a:lnSpc>
              <a:spcBef>
                <a:spcPts val="0"/>
              </a:spcBef>
              <a:spcAft>
                <a:spcPts val="0"/>
              </a:spcAft>
              <a:buNone/>
              <a:defRPr/>
            </a:lvl5pPr>
            <a:lvl6pPr indent="0" lvl="5" marL="0" algn="r">
              <a:lnSpc>
                <a:spcPct val="100000"/>
              </a:lnSpc>
              <a:spcBef>
                <a:spcPts val="0"/>
              </a:spcBef>
              <a:spcAft>
                <a:spcPts val="0"/>
              </a:spcAft>
              <a:buNone/>
              <a:defRPr/>
            </a:lvl6pPr>
            <a:lvl7pPr indent="0" lvl="6" marL="0" algn="r">
              <a:lnSpc>
                <a:spcPct val="100000"/>
              </a:lnSpc>
              <a:spcBef>
                <a:spcPts val="0"/>
              </a:spcBef>
              <a:spcAft>
                <a:spcPts val="0"/>
              </a:spcAft>
              <a:buNone/>
              <a:defRPr/>
            </a:lvl7pPr>
            <a:lvl8pPr indent="0" lvl="7" marL="0" algn="r">
              <a:lnSpc>
                <a:spcPct val="100000"/>
              </a:lnSpc>
              <a:spcBef>
                <a:spcPts val="0"/>
              </a:spcBef>
              <a:spcAft>
                <a:spcPts val="0"/>
              </a:spcAft>
              <a:buNone/>
              <a:defRPr/>
            </a:lvl8pPr>
            <a:lvl9pPr indent="0" lvl="8" marL="0" algn="r">
              <a:lnSpc>
                <a:spcPct val="100000"/>
              </a:lnSpc>
              <a:spcBef>
                <a:spcPts val="0"/>
              </a:spcBef>
              <a:spcAft>
                <a:spcPts val="0"/>
              </a:spcAft>
              <a:buNone/>
              <a:defRPr/>
            </a:lvl9pPr>
          </a:lstStyle>
          <a:p>
            <a:pPr indent="0" lvl="0" marL="0" rtl="0" algn="r">
              <a:spcBef>
                <a:spcPts val="0"/>
              </a:spcBef>
              <a:spcAft>
                <a:spcPts val="0"/>
              </a:spcAft>
              <a:buNone/>
            </a:pPr>
            <a:fld id="{00000000-1234-1234-1234-123412341234}" type="slidenum">
              <a:rPr lang="pt-BR"/>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2" name="Shape 12"/>
        <p:cNvGrpSpPr/>
        <p:nvPr/>
      </p:nvGrpSpPr>
      <p:grpSpPr>
        <a:xfrm>
          <a:off x="0" y="0"/>
          <a:ext cx="0" cy="0"/>
          <a:chOff x="0" y="0"/>
          <a:chExt cx="0" cy="0"/>
        </a:xfrm>
      </p:grpSpPr>
      <p:pic>
        <p:nvPicPr>
          <p:cNvPr id="13" name="Google Shape;13;p284"/>
          <p:cNvPicPr preferRelativeResize="0"/>
          <p:nvPr/>
        </p:nvPicPr>
        <p:blipFill rotWithShape="1">
          <a:blip r:embed="rId2">
            <a:alphaModFix/>
          </a:blip>
          <a:srcRect b="0" l="0" r="0" t="0"/>
          <a:stretch/>
        </p:blipFill>
        <p:spPr>
          <a:xfrm>
            <a:off x="0" y="2046031"/>
            <a:ext cx="9729786" cy="4811969"/>
          </a:xfrm>
          <a:prstGeom prst="rect">
            <a:avLst/>
          </a:prstGeom>
          <a:noFill/>
          <a:ln>
            <a:noFill/>
          </a:ln>
        </p:spPr>
      </p:pic>
      <p:sp>
        <p:nvSpPr>
          <p:cNvPr id="14" name="Google Shape;14;p28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lvl1pPr indent="-228600" lvl="0" marL="457200" marR="0" rtl="0" algn="l">
              <a:lnSpc>
                <a:spcPct val="90000"/>
              </a:lnSpc>
              <a:spcBef>
                <a:spcPts val="0"/>
              </a:spcBef>
              <a:spcAft>
                <a:spcPts val="0"/>
              </a:spcAft>
              <a:buClr>
                <a:schemeClr val="dk1"/>
              </a:buClr>
              <a:buSzPts val="800"/>
              <a:buFont typeface="Arial"/>
              <a:buNone/>
              <a:defRPr b="0" i="0" sz="800" u="none" cap="none" strike="noStrike">
                <a:solidFill>
                  <a:schemeClr val="dk1"/>
                </a:solidFill>
                <a:latin typeface="Calibri"/>
                <a:ea typeface="Calibri"/>
                <a:cs typeface="Calibri"/>
                <a:sym typeface="Calibri"/>
              </a:defRPr>
            </a:lvl1pPr>
            <a:lvl2pPr indent="-381000" lvl="1" marL="914400" marR="0" rtl="0" algn="l">
              <a:lnSpc>
                <a:spcPct val="100000"/>
              </a:lnSpc>
              <a:spcBef>
                <a:spcPts val="3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55600" lvl="3" marL="18288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4pPr>
            <a:lvl5pPr indent="-355600" lvl="4" marL="22860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5pPr>
            <a:lvl6pPr indent="-342900" lvl="5" marL="2743200" marR="0" rtl="0" algn="l">
              <a:lnSpc>
                <a:spcPct val="90000"/>
              </a:lnSpc>
              <a:spcBef>
                <a:spcPts val="8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5" name="Google Shape;15;p284"/>
          <p:cNvSpPr txBox="1"/>
          <p:nvPr/>
        </p:nvSpPr>
        <p:spPr>
          <a:xfrm>
            <a:off x="11597151" y="6303999"/>
            <a:ext cx="294812" cy="355098"/>
          </a:xfrm>
          <a:prstGeom prst="rect">
            <a:avLst/>
          </a:prstGeom>
          <a:blipFill rotWithShape="1">
            <a:blip r:embed="rId3">
              <a:alphaModFix/>
            </a:blip>
            <a:stretch>
              <a:fillRect b="0" l="0" r="0" t="0"/>
            </a:stretch>
          </a:blip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Clr>
                <a:schemeClr val="dk2"/>
              </a:buClr>
              <a:buSzPts val="1600"/>
              <a:buFont typeface="Arial"/>
              <a:buNone/>
            </a:pPr>
            <a:r>
              <a:rPr lang="pt-BR" sz="1600">
                <a:solidFill>
                  <a:schemeClr val="dk2"/>
                </a:solidFill>
                <a:latin typeface="Calibri"/>
                <a:ea typeface="Calibri"/>
                <a:cs typeface="Calibri"/>
                <a:sym typeface="Calibri"/>
              </a:rPr>
              <a:t> </a:t>
            </a:r>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7" name="Shape 17"/>
        <p:cNvGrpSpPr/>
        <p:nvPr/>
      </p:nvGrpSpPr>
      <p:grpSpPr>
        <a:xfrm>
          <a:off x="0" y="0"/>
          <a:ext cx="0" cy="0"/>
          <a:chOff x="0" y="0"/>
          <a:chExt cx="0" cy="0"/>
        </a:xfrm>
      </p:grpSpPr>
      <p:pic>
        <p:nvPicPr>
          <p:cNvPr id="18" name="Google Shape;18;p286"/>
          <p:cNvPicPr preferRelativeResize="0"/>
          <p:nvPr/>
        </p:nvPicPr>
        <p:blipFill rotWithShape="1">
          <a:blip r:embed="rId2">
            <a:alphaModFix/>
          </a:blip>
          <a:srcRect b="0" l="0" r="0" t="0"/>
          <a:stretch/>
        </p:blipFill>
        <p:spPr>
          <a:xfrm>
            <a:off x="0" y="2046031"/>
            <a:ext cx="9729786" cy="4811969"/>
          </a:xfrm>
          <a:prstGeom prst="rect">
            <a:avLst/>
          </a:prstGeom>
          <a:noFill/>
          <a:ln>
            <a:noFill/>
          </a:ln>
        </p:spPr>
      </p:pic>
      <p:sp>
        <p:nvSpPr>
          <p:cNvPr id="19" name="Google Shape;19;p28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lvl1pPr indent="-228600" lvl="0" marL="457200" marR="0" rtl="0" algn="l">
              <a:lnSpc>
                <a:spcPct val="90000"/>
              </a:lnSpc>
              <a:spcBef>
                <a:spcPts val="0"/>
              </a:spcBef>
              <a:spcAft>
                <a:spcPts val="0"/>
              </a:spcAft>
              <a:buClr>
                <a:schemeClr val="dk1"/>
              </a:buClr>
              <a:buSzPts val="800"/>
              <a:buFont typeface="Arial"/>
              <a:buNone/>
              <a:defRPr b="0" i="0" sz="800" u="none" cap="none" strike="noStrike">
                <a:solidFill>
                  <a:schemeClr val="dk1"/>
                </a:solidFill>
                <a:latin typeface="Calibri"/>
                <a:ea typeface="Calibri"/>
                <a:cs typeface="Calibri"/>
                <a:sym typeface="Calibri"/>
              </a:defRPr>
            </a:lvl1pPr>
            <a:lvl2pPr indent="-381000" lvl="1" marL="914400" marR="0" rtl="0" algn="l">
              <a:lnSpc>
                <a:spcPct val="100000"/>
              </a:lnSpc>
              <a:spcBef>
                <a:spcPts val="3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55600" lvl="3" marL="18288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4pPr>
            <a:lvl5pPr indent="-355600" lvl="4" marL="22860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5pPr>
            <a:lvl6pPr indent="-342900" lvl="5" marL="2743200" marR="0" rtl="0" algn="l">
              <a:lnSpc>
                <a:spcPct val="90000"/>
              </a:lnSpc>
              <a:spcBef>
                <a:spcPts val="8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20" name="Google Shape;20;p286"/>
          <p:cNvSpPr txBox="1"/>
          <p:nvPr/>
        </p:nvSpPr>
        <p:spPr>
          <a:xfrm>
            <a:off x="11597151" y="6303999"/>
            <a:ext cx="294812" cy="355098"/>
          </a:xfrm>
          <a:prstGeom prst="rect">
            <a:avLst/>
          </a:prstGeom>
          <a:blipFill rotWithShape="1">
            <a:blip r:embed="rId3">
              <a:alphaModFix/>
            </a:blip>
            <a:stretch>
              <a:fillRect b="0" l="0" r="0" t="0"/>
            </a:stretch>
          </a:blip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Clr>
                <a:schemeClr val="dk2"/>
              </a:buClr>
              <a:buSzPts val="1600"/>
              <a:buFont typeface="Arial"/>
              <a:buNone/>
            </a:pPr>
            <a:r>
              <a:rPr lang="pt-BR" sz="1600">
                <a:solidFill>
                  <a:schemeClr val="dk2"/>
                </a:solidFill>
                <a:latin typeface="Calibri"/>
                <a:ea typeface="Calibri"/>
                <a:cs typeface="Calibri"/>
                <a:sym typeface="Calibri"/>
              </a:rPr>
              <a:t> </a:t>
            </a:r>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lank">
  <p:cSld name="1_Blank">
    <p:spTree>
      <p:nvGrpSpPr>
        <p:cNvPr id="21" name="Shape 21"/>
        <p:cNvGrpSpPr/>
        <p:nvPr/>
      </p:nvGrpSpPr>
      <p:grpSpPr>
        <a:xfrm>
          <a:off x="0" y="0"/>
          <a:ext cx="0" cy="0"/>
          <a:chOff x="0" y="0"/>
          <a:chExt cx="0" cy="0"/>
        </a:xfrm>
      </p:grpSpPr>
      <p:pic>
        <p:nvPicPr>
          <p:cNvPr id="22" name="Google Shape;22;p287"/>
          <p:cNvPicPr preferRelativeResize="0"/>
          <p:nvPr/>
        </p:nvPicPr>
        <p:blipFill rotWithShape="1">
          <a:blip r:embed="rId2">
            <a:alphaModFix/>
          </a:blip>
          <a:srcRect b="0" l="0" r="0" t="0"/>
          <a:stretch/>
        </p:blipFill>
        <p:spPr>
          <a:xfrm>
            <a:off x="0" y="2046031"/>
            <a:ext cx="9729786" cy="4811969"/>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24" name="Shape 24"/>
        <p:cNvGrpSpPr/>
        <p:nvPr/>
      </p:nvGrpSpPr>
      <p:grpSpPr>
        <a:xfrm>
          <a:off x="0" y="0"/>
          <a:ext cx="0" cy="0"/>
          <a:chOff x="0" y="0"/>
          <a:chExt cx="0" cy="0"/>
        </a:xfrm>
      </p:grpSpPr>
      <p:pic>
        <p:nvPicPr>
          <p:cNvPr id="25" name="Google Shape;25;p289"/>
          <p:cNvPicPr preferRelativeResize="0"/>
          <p:nvPr/>
        </p:nvPicPr>
        <p:blipFill rotWithShape="1">
          <a:blip r:embed="rId2">
            <a:alphaModFix/>
          </a:blip>
          <a:srcRect b="0" l="0" r="0" t="0"/>
          <a:stretch/>
        </p:blipFill>
        <p:spPr>
          <a:xfrm>
            <a:off x="0" y="2046031"/>
            <a:ext cx="9729786" cy="4811969"/>
          </a:xfrm>
          <a:prstGeom prst="rect">
            <a:avLst/>
          </a:prstGeom>
          <a:noFill/>
          <a:ln>
            <a:noFill/>
          </a:ln>
        </p:spPr>
      </p:pic>
      <p:sp>
        <p:nvSpPr>
          <p:cNvPr id="26" name="Google Shape;26;p28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lvl1pPr indent="-228600" lvl="0" marL="457200" marR="0" rtl="0" algn="l">
              <a:lnSpc>
                <a:spcPct val="90000"/>
              </a:lnSpc>
              <a:spcBef>
                <a:spcPts val="0"/>
              </a:spcBef>
              <a:spcAft>
                <a:spcPts val="0"/>
              </a:spcAft>
              <a:buClr>
                <a:schemeClr val="dk1"/>
              </a:buClr>
              <a:buSzPts val="800"/>
              <a:buFont typeface="Arial"/>
              <a:buNone/>
              <a:defRPr b="0" i="0" sz="800" u="none" cap="none" strike="noStrike">
                <a:solidFill>
                  <a:schemeClr val="dk1"/>
                </a:solidFill>
                <a:latin typeface="Calibri"/>
                <a:ea typeface="Calibri"/>
                <a:cs typeface="Calibri"/>
                <a:sym typeface="Calibri"/>
              </a:defRPr>
            </a:lvl1pPr>
            <a:lvl2pPr indent="-381000" lvl="1" marL="914400" marR="0" rtl="0" algn="l">
              <a:lnSpc>
                <a:spcPct val="100000"/>
              </a:lnSpc>
              <a:spcBef>
                <a:spcPts val="3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55600" lvl="3" marL="18288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4pPr>
            <a:lvl5pPr indent="-355600" lvl="4" marL="22860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5pPr>
            <a:lvl6pPr indent="-342900" lvl="5" marL="2743200" marR="0" rtl="0" algn="l">
              <a:lnSpc>
                <a:spcPct val="90000"/>
              </a:lnSpc>
              <a:spcBef>
                <a:spcPts val="8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27" name="Google Shape;27;p289"/>
          <p:cNvSpPr txBox="1"/>
          <p:nvPr/>
        </p:nvSpPr>
        <p:spPr>
          <a:xfrm>
            <a:off x="11597151" y="6303999"/>
            <a:ext cx="294812" cy="355098"/>
          </a:xfrm>
          <a:prstGeom prst="rect">
            <a:avLst/>
          </a:prstGeom>
          <a:blipFill rotWithShape="1">
            <a:blip r:embed="rId3">
              <a:alphaModFix/>
            </a:blip>
            <a:stretch>
              <a:fillRect b="0" l="0" r="0" t="0"/>
            </a:stretch>
          </a:blip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Clr>
                <a:schemeClr val="dk2"/>
              </a:buClr>
              <a:buSzPts val="1600"/>
              <a:buFont typeface="Arial"/>
              <a:buNone/>
            </a:pPr>
            <a:r>
              <a:rPr lang="pt-BR" sz="1600">
                <a:solidFill>
                  <a:schemeClr val="dk2"/>
                </a:solidFill>
                <a:latin typeface="Calibri"/>
                <a:ea typeface="Calibri"/>
                <a:cs typeface="Calibri"/>
                <a:sym typeface="Calibri"/>
              </a:rPr>
              <a:t> </a:t>
            </a:r>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lank">
  <p:cSld name="1_Blank">
    <p:spTree>
      <p:nvGrpSpPr>
        <p:cNvPr id="28" name="Shape 28"/>
        <p:cNvGrpSpPr/>
        <p:nvPr/>
      </p:nvGrpSpPr>
      <p:grpSpPr>
        <a:xfrm>
          <a:off x="0" y="0"/>
          <a:ext cx="0" cy="0"/>
          <a:chOff x="0" y="0"/>
          <a:chExt cx="0" cy="0"/>
        </a:xfrm>
      </p:grpSpPr>
      <p:pic>
        <p:nvPicPr>
          <p:cNvPr id="29" name="Google Shape;29;p290"/>
          <p:cNvPicPr preferRelativeResize="0"/>
          <p:nvPr/>
        </p:nvPicPr>
        <p:blipFill rotWithShape="1">
          <a:blip r:embed="rId2">
            <a:alphaModFix/>
          </a:blip>
          <a:srcRect b="0" l="0" r="0" t="0"/>
          <a:stretch/>
        </p:blipFill>
        <p:spPr>
          <a:xfrm>
            <a:off x="0" y="2046031"/>
            <a:ext cx="9729786" cy="4811969"/>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de Título">
  <p:cSld name="Slide de Título">
    <p:spTree>
      <p:nvGrpSpPr>
        <p:cNvPr id="36" name="Shape 36"/>
        <p:cNvGrpSpPr/>
        <p:nvPr/>
      </p:nvGrpSpPr>
      <p:grpSpPr>
        <a:xfrm>
          <a:off x="0" y="0"/>
          <a:ext cx="0" cy="0"/>
          <a:chOff x="0" y="0"/>
          <a:chExt cx="0" cy="0"/>
        </a:xfrm>
      </p:grpSpPr>
      <p:sp>
        <p:nvSpPr>
          <p:cNvPr id="37" name="Google Shape;37;p292"/>
          <p:cNvSpPr txBox="1"/>
          <p:nvPr>
            <p:ph type="title"/>
          </p:nvPr>
        </p:nvSpPr>
        <p:spPr>
          <a:xfrm>
            <a:off x="407987" y="1486304"/>
            <a:ext cx="5185093" cy="2649135"/>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chemeClr val="accent1"/>
              </a:buClr>
              <a:buSzPts val="4000"/>
              <a:buFont typeface="Lustria"/>
              <a:buNone/>
              <a:defRPr sz="4000">
                <a:solidFill>
                  <a:schemeClr val="accen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 name="Google Shape;38;p292"/>
          <p:cNvSpPr txBox="1"/>
          <p:nvPr>
            <p:ph idx="1" type="body"/>
          </p:nvPr>
        </p:nvSpPr>
        <p:spPr>
          <a:xfrm>
            <a:off x="407988" y="4328932"/>
            <a:ext cx="5184775" cy="1203767"/>
          </a:xfrm>
          <a:prstGeom prst="rect">
            <a:avLst/>
          </a:prstGeom>
          <a:noFill/>
          <a:ln>
            <a:noFill/>
          </a:ln>
        </p:spPr>
        <p:txBody>
          <a:bodyPr anchorCtr="0" anchor="t" bIns="45700" lIns="0" spcFirstLastPara="1" rIns="91425" wrap="square" tIns="45700">
            <a:normAutofit/>
          </a:bodyPr>
          <a:lstStyle>
            <a:lvl1pPr indent="-228600" lvl="0" marL="457200" algn="l">
              <a:lnSpc>
                <a:spcPct val="100000"/>
              </a:lnSpc>
              <a:spcBef>
                <a:spcPts val="600"/>
              </a:spcBef>
              <a:spcAft>
                <a:spcPts val="0"/>
              </a:spcAft>
              <a:buClr>
                <a:schemeClr val="dk1"/>
              </a:buClr>
              <a:buSzPts val="2400"/>
              <a:buNone/>
              <a:defRPr sz="2400">
                <a:solidFill>
                  <a:schemeClr val="dk1"/>
                </a:solidFill>
              </a:defRPr>
            </a:lvl1pPr>
            <a:lvl2pPr indent="-342900" lvl="1" marL="914400" algn="l">
              <a:lnSpc>
                <a:spcPct val="100000"/>
              </a:lnSpc>
              <a:spcBef>
                <a:spcPts val="600"/>
              </a:spcBef>
              <a:spcAft>
                <a:spcPts val="0"/>
              </a:spcAft>
              <a:buClr>
                <a:schemeClr val="dk1"/>
              </a:buClr>
              <a:buSzPts val="1800"/>
              <a:buChar char="•"/>
              <a:defRPr/>
            </a:lvl2pPr>
            <a:lvl3pPr indent="-342900" lvl="2" marL="1371600" algn="l">
              <a:lnSpc>
                <a:spcPct val="100000"/>
              </a:lnSpc>
              <a:spcBef>
                <a:spcPts val="800"/>
              </a:spcBef>
              <a:spcAft>
                <a:spcPts val="0"/>
              </a:spcAft>
              <a:buClr>
                <a:schemeClr val="dk1"/>
              </a:buClr>
              <a:buSzPts val="1800"/>
              <a:buChar char="•"/>
              <a:defRPr/>
            </a:lvl3pPr>
            <a:lvl4pPr indent="-342900" lvl="3" marL="1828800" algn="l">
              <a:lnSpc>
                <a:spcPct val="100000"/>
              </a:lnSpc>
              <a:spcBef>
                <a:spcPts val="800"/>
              </a:spcBef>
              <a:spcAft>
                <a:spcPts val="0"/>
              </a:spcAft>
              <a:buClr>
                <a:schemeClr val="dk1"/>
              </a:buClr>
              <a:buSzPts val="1800"/>
              <a:buChar char="•"/>
              <a:defRPr/>
            </a:lvl4pPr>
            <a:lvl5pPr indent="-342900" lvl="4" marL="2286000" algn="l">
              <a:lnSpc>
                <a:spcPct val="100000"/>
              </a:lnSpc>
              <a:spcBef>
                <a:spcPts val="800"/>
              </a:spcBef>
              <a:spcAft>
                <a:spcPts val="0"/>
              </a:spcAft>
              <a:buClr>
                <a:schemeClr val="dk1"/>
              </a:buClr>
              <a:buSzPts val="1800"/>
              <a:buChar char="•"/>
              <a:defRPr/>
            </a:lvl5pPr>
            <a:lvl6pPr indent="-342900" lvl="5" marL="2743200" algn="l">
              <a:lnSpc>
                <a:spcPct val="90000"/>
              </a:lnSpc>
              <a:spcBef>
                <a:spcPts val="8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 name="Google Shape;39;p292"/>
          <p:cNvSpPr txBox="1"/>
          <p:nvPr>
            <p:ph idx="10" type="dt"/>
          </p:nvPr>
        </p:nvSpPr>
        <p:spPr>
          <a:xfrm>
            <a:off x="407987" y="5887668"/>
            <a:ext cx="1279358" cy="309145"/>
          </a:xfrm>
          <a:prstGeom prst="rect">
            <a:avLst/>
          </a:prstGeom>
          <a:noFill/>
          <a:ln>
            <a:noFill/>
          </a:ln>
        </p:spPr>
        <p:txBody>
          <a:bodyPr anchorCtr="0" anchor="b" bIns="72000" lIns="0" spcFirstLastPara="1" rIns="91425" wrap="square" tIns="45700">
            <a:noAutofit/>
          </a:bodyPr>
          <a:lstStyle>
            <a:lvl1pPr lvl="0" algn="l">
              <a:lnSpc>
                <a:spcPct val="100000"/>
              </a:lnSpc>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0" name="Google Shape;40;p292"/>
          <p:cNvSpPr txBox="1"/>
          <p:nvPr>
            <p:ph idx="2" type="body"/>
          </p:nvPr>
        </p:nvSpPr>
        <p:spPr>
          <a:xfrm>
            <a:off x="407988" y="6420976"/>
            <a:ext cx="5184775" cy="234286"/>
          </a:xfrm>
          <a:prstGeom prst="rect">
            <a:avLst/>
          </a:prstGeom>
          <a:noFill/>
          <a:ln>
            <a:noFill/>
          </a:ln>
        </p:spPr>
        <p:txBody>
          <a:bodyPr anchorCtr="0" anchor="ctr" bIns="36000" lIns="0" spcFirstLastPara="1" rIns="0" wrap="square" tIns="36000">
            <a:spAutoFit/>
          </a:bodyPr>
          <a:lstStyle>
            <a:lvl1pPr indent="-228600" lvl="0" marL="457200" algn="l">
              <a:lnSpc>
                <a:spcPct val="100000"/>
              </a:lnSpc>
              <a:spcBef>
                <a:spcPts val="600"/>
              </a:spcBef>
              <a:spcAft>
                <a:spcPts val="0"/>
              </a:spcAft>
              <a:buClr>
                <a:schemeClr val="dk1"/>
              </a:buClr>
              <a:buSzPts val="1050"/>
              <a:buNone/>
              <a:defRPr sz="1050"/>
            </a:lvl1pPr>
            <a:lvl2pPr indent="-228600" lvl="1" marL="914400" algn="l">
              <a:lnSpc>
                <a:spcPct val="100000"/>
              </a:lnSpc>
              <a:spcBef>
                <a:spcPts val="600"/>
              </a:spcBef>
              <a:spcAft>
                <a:spcPts val="0"/>
              </a:spcAft>
              <a:buClr>
                <a:schemeClr val="dk1"/>
              </a:buClr>
              <a:buSzPts val="1050"/>
              <a:buNone/>
              <a:defRPr sz="1050"/>
            </a:lvl2pPr>
            <a:lvl3pPr indent="-228600" lvl="2" marL="1371600" algn="l">
              <a:lnSpc>
                <a:spcPct val="100000"/>
              </a:lnSpc>
              <a:spcBef>
                <a:spcPts val="800"/>
              </a:spcBef>
              <a:spcAft>
                <a:spcPts val="0"/>
              </a:spcAft>
              <a:buClr>
                <a:schemeClr val="dk1"/>
              </a:buClr>
              <a:buSzPts val="1050"/>
              <a:buNone/>
              <a:defRPr sz="1050"/>
            </a:lvl3pPr>
            <a:lvl4pPr indent="-228600" lvl="3" marL="1828800" algn="l">
              <a:lnSpc>
                <a:spcPct val="100000"/>
              </a:lnSpc>
              <a:spcBef>
                <a:spcPts val="800"/>
              </a:spcBef>
              <a:spcAft>
                <a:spcPts val="0"/>
              </a:spcAft>
              <a:buClr>
                <a:schemeClr val="dk1"/>
              </a:buClr>
              <a:buSzPts val="1050"/>
              <a:buNone/>
              <a:defRPr sz="1050"/>
            </a:lvl4pPr>
            <a:lvl5pPr indent="-228600" lvl="4" marL="2286000" algn="l">
              <a:lnSpc>
                <a:spcPct val="100000"/>
              </a:lnSpc>
              <a:spcBef>
                <a:spcPts val="800"/>
              </a:spcBef>
              <a:spcAft>
                <a:spcPts val="0"/>
              </a:spcAft>
              <a:buClr>
                <a:schemeClr val="dk1"/>
              </a:buClr>
              <a:buSzPts val="1050"/>
              <a:buNone/>
              <a:defRPr sz="1050"/>
            </a:lvl5pPr>
            <a:lvl6pPr indent="-342900" lvl="5" marL="2743200" algn="l">
              <a:lnSpc>
                <a:spcPct val="90000"/>
              </a:lnSpc>
              <a:spcBef>
                <a:spcPts val="8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 name="Google Shape;41;p292"/>
          <p:cNvSpPr/>
          <p:nvPr>
            <p:ph idx="3" type="pic"/>
          </p:nvPr>
        </p:nvSpPr>
        <p:spPr>
          <a:xfrm>
            <a:off x="6188475" y="0"/>
            <a:ext cx="6004761" cy="6865200"/>
          </a:xfrm>
          <a:prstGeom prst="rect">
            <a:avLst/>
          </a:prstGeom>
          <a:solidFill>
            <a:schemeClr val="accent1"/>
          </a:solidFill>
          <a:ln>
            <a:noFill/>
          </a:ln>
        </p:spPr>
      </p:sp>
      <p:pic>
        <p:nvPicPr>
          <p:cNvPr id="42" name="Google Shape;42;p292"/>
          <p:cNvPicPr preferRelativeResize="0"/>
          <p:nvPr/>
        </p:nvPicPr>
        <p:blipFill rotWithShape="1">
          <a:blip r:embed="rId2">
            <a:alphaModFix/>
          </a:blip>
          <a:srcRect b="0" l="0" r="0" t="0"/>
          <a:stretch/>
        </p:blipFill>
        <p:spPr>
          <a:xfrm>
            <a:off x="412276" y="576767"/>
            <a:ext cx="2405987" cy="651957"/>
          </a:xfrm>
          <a:prstGeom prst="rect">
            <a:avLst/>
          </a:prstGeom>
          <a:noFill/>
          <a:ln>
            <a:noFill/>
          </a:ln>
        </p:spPr>
      </p:pic>
      <p:sp>
        <p:nvSpPr>
          <p:cNvPr id="43" name="Google Shape;43;p292"/>
          <p:cNvSpPr/>
          <p:nvPr/>
        </p:nvSpPr>
        <p:spPr>
          <a:xfrm>
            <a:off x="342900" y="404813"/>
            <a:ext cx="2794000" cy="920488"/>
          </a:xfrm>
          <a:prstGeom prst="rect">
            <a:avLst/>
          </a:prstGeom>
          <a:solidFill>
            <a:schemeClr val="lt1">
              <a:alpha val="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sz="2400">
              <a:solidFill>
                <a:schemeClr val="lt1"/>
              </a:solidFill>
              <a:latin typeface="Lustria"/>
              <a:ea typeface="Lustria"/>
              <a:cs typeface="Lustria"/>
              <a:sym typeface="Lustria"/>
            </a:endParaRPr>
          </a:p>
        </p:txBody>
      </p:sp>
      <p:sp>
        <p:nvSpPr>
          <p:cNvPr id="44" name="Google Shape;44;p292"/>
          <p:cNvSpPr/>
          <p:nvPr/>
        </p:nvSpPr>
        <p:spPr>
          <a:xfrm>
            <a:off x="-2087955" y="1"/>
            <a:ext cx="2064161" cy="6858000"/>
          </a:xfrm>
          <a:custGeom>
            <a:rect b="b" l="l" r="r" t="t"/>
            <a:pathLst>
              <a:path extrusionOk="0" h="6858000" w="2064161">
                <a:moveTo>
                  <a:pt x="0" y="0"/>
                </a:moveTo>
                <a:lnTo>
                  <a:pt x="2002971" y="0"/>
                </a:lnTo>
                <a:lnTo>
                  <a:pt x="2002971" y="6447122"/>
                </a:lnTo>
                <a:lnTo>
                  <a:pt x="2064161" y="6538118"/>
                </a:lnTo>
                <a:lnTo>
                  <a:pt x="2002971" y="6629114"/>
                </a:lnTo>
                <a:lnTo>
                  <a:pt x="2002971" y="6858000"/>
                </a:lnTo>
                <a:lnTo>
                  <a:pt x="0" y="6858000"/>
                </a:lnTo>
                <a:close/>
              </a:path>
            </a:pathLst>
          </a:custGeom>
          <a:solidFill>
            <a:schemeClr val="lt1"/>
          </a:solidFill>
          <a:ln>
            <a:noFill/>
          </a:ln>
        </p:spPr>
        <p:txBody>
          <a:bodyPr anchorCtr="0" anchor="b" bIns="216000" lIns="144000" spcFirstLastPara="1" rIns="144000" wrap="square" tIns="45700">
            <a:noAutofit/>
          </a:bodyPr>
          <a:lstStyle/>
          <a:p>
            <a:pPr indent="0" lvl="0" marL="0" marR="0" rtl="0" algn="l">
              <a:lnSpc>
                <a:spcPct val="100000"/>
              </a:lnSpc>
              <a:spcBef>
                <a:spcPts val="0"/>
              </a:spcBef>
              <a:spcAft>
                <a:spcPts val="0"/>
              </a:spcAft>
              <a:buNone/>
            </a:pPr>
            <a:r>
              <a:rPr lang="pt-BR" sz="1400">
                <a:solidFill>
                  <a:schemeClr val="dk1"/>
                </a:solidFill>
                <a:latin typeface="Calibri"/>
                <a:ea typeface="Calibri"/>
                <a:cs typeface="Calibri"/>
                <a:sym typeface="Calibri"/>
              </a:rPr>
              <a:t>Please ensure you have added the correct confidentiality statement. </a:t>
            </a:r>
            <a:endParaRPr/>
          </a:p>
          <a:p>
            <a:pPr indent="0" lvl="0" marL="0" marR="0" rtl="0" algn="l">
              <a:lnSpc>
                <a:spcPct val="100000"/>
              </a:lnSpc>
              <a:spcBef>
                <a:spcPts val="600"/>
              </a:spcBef>
              <a:spcAft>
                <a:spcPts val="0"/>
              </a:spcAft>
              <a:buNone/>
            </a:pPr>
            <a:r>
              <a:rPr lang="pt-BR" sz="1400">
                <a:solidFill>
                  <a:schemeClr val="dk1"/>
                </a:solidFill>
                <a:latin typeface="Calibri"/>
                <a:ea typeface="Calibri"/>
                <a:cs typeface="Calibri"/>
                <a:sym typeface="Calibri"/>
              </a:rPr>
              <a:t>Type the correct statement: </a:t>
            </a:r>
            <a:br>
              <a:rPr lang="pt-BR" sz="1400">
                <a:solidFill>
                  <a:schemeClr val="accent1"/>
                </a:solidFill>
                <a:latin typeface="Calibri"/>
                <a:ea typeface="Calibri"/>
                <a:cs typeface="Calibri"/>
                <a:sym typeface="Calibri"/>
              </a:rPr>
            </a:br>
            <a:r>
              <a:rPr lang="pt-BR" sz="1400">
                <a:solidFill>
                  <a:schemeClr val="accent1"/>
                </a:solidFill>
                <a:latin typeface="Calibri"/>
                <a:ea typeface="Calibri"/>
                <a:cs typeface="Calibri"/>
                <a:sym typeface="Calibri"/>
              </a:rPr>
              <a:t>‘</a:t>
            </a:r>
            <a:r>
              <a:rPr b="1" i="1" lang="pt-BR" sz="1400">
                <a:solidFill>
                  <a:schemeClr val="accent1"/>
                </a:solidFill>
                <a:latin typeface="Calibri"/>
                <a:ea typeface="Calibri"/>
                <a:cs typeface="Calibri"/>
                <a:sym typeface="Calibri"/>
              </a:rPr>
              <a:t>Company Restricted’ </a:t>
            </a:r>
            <a:r>
              <a:rPr b="0" lang="pt-BR" sz="1400">
                <a:solidFill>
                  <a:schemeClr val="dk1"/>
                </a:solidFill>
                <a:latin typeface="Calibri"/>
                <a:ea typeface="Calibri"/>
                <a:cs typeface="Calibri"/>
                <a:sym typeface="Calibri"/>
              </a:rPr>
              <a:t>or</a:t>
            </a:r>
            <a:r>
              <a:rPr b="1" lang="pt-BR" sz="1400">
                <a:solidFill>
                  <a:schemeClr val="accent1"/>
                </a:solidFill>
                <a:latin typeface="Calibri"/>
                <a:ea typeface="Calibri"/>
                <a:cs typeface="Calibri"/>
                <a:sym typeface="Calibri"/>
              </a:rPr>
              <a:t> ‘</a:t>
            </a:r>
            <a:r>
              <a:rPr b="1" i="1" lang="pt-BR" sz="1400">
                <a:solidFill>
                  <a:schemeClr val="accent1"/>
                </a:solidFill>
                <a:latin typeface="Calibri"/>
                <a:ea typeface="Calibri"/>
                <a:cs typeface="Calibri"/>
                <a:sym typeface="Calibri"/>
              </a:rPr>
              <a:t>Strictly Confidential’ </a:t>
            </a:r>
            <a:r>
              <a:rPr b="0" i="1" lang="pt-BR" sz="1400">
                <a:solidFill>
                  <a:schemeClr val="dk1"/>
                </a:solidFill>
                <a:latin typeface="Calibri"/>
                <a:ea typeface="Calibri"/>
                <a:cs typeface="Calibri"/>
                <a:sym typeface="Calibri"/>
              </a:rPr>
              <a:t>.</a:t>
            </a:r>
            <a:r>
              <a:rPr b="1" i="1" lang="pt-BR" sz="1400">
                <a:solidFill>
                  <a:schemeClr val="accent1"/>
                </a:solidFill>
                <a:latin typeface="Calibri"/>
                <a:ea typeface="Calibri"/>
                <a:cs typeface="Calibri"/>
                <a:sym typeface="Calibri"/>
              </a:rPr>
              <a:t> </a:t>
            </a:r>
            <a:r>
              <a:rPr b="0" i="0" lang="pt-BR" sz="1400">
                <a:solidFill>
                  <a:schemeClr val="dk1"/>
                </a:solidFill>
                <a:latin typeface="Calibri"/>
                <a:ea typeface="Calibri"/>
                <a:cs typeface="Calibri"/>
                <a:sym typeface="Calibri"/>
              </a:rPr>
              <a:t>No statement is needed </a:t>
            </a:r>
            <a:br>
              <a:rPr b="0" i="0" lang="pt-BR" sz="1400">
                <a:solidFill>
                  <a:schemeClr val="dk1"/>
                </a:solidFill>
                <a:latin typeface="Calibri"/>
                <a:ea typeface="Calibri"/>
                <a:cs typeface="Calibri"/>
                <a:sym typeface="Calibri"/>
              </a:rPr>
            </a:br>
            <a:r>
              <a:rPr b="0" i="0" lang="pt-BR" sz="1400">
                <a:solidFill>
                  <a:schemeClr val="dk1"/>
                </a:solidFill>
                <a:latin typeface="Calibri"/>
                <a:ea typeface="Calibri"/>
                <a:cs typeface="Calibri"/>
                <a:sym typeface="Calibri"/>
              </a:rPr>
              <a:t>for public information. </a:t>
            </a:r>
            <a:endParaRPr b="0" sz="1400">
              <a:solidFill>
                <a:schemeClr val="dk1"/>
              </a:solidFill>
              <a:latin typeface="Calibri"/>
              <a:ea typeface="Calibri"/>
              <a:cs typeface="Calibri"/>
              <a:sym typeface="Calibri"/>
            </a:endParaRPr>
          </a:p>
        </p:txBody>
      </p:sp>
      <p:sp>
        <p:nvSpPr>
          <p:cNvPr id="45" name="Google Shape;45;p292"/>
          <p:cNvSpPr/>
          <p:nvPr/>
        </p:nvSpPr>
        <p:spPr>
          <a:xfrm>
            <a:off x="-1944694" y="3878333"/>
            <a:ext cx="419968" cy="419968"/>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1" lang="pt-BR" sz="2400">
                <a:solidFill>
                  <a:schemeClr val="lt1"/>
                </a:solidFill>
                <a:latin typeface="Calibri"/>
                <a:ea typeface="Calibri"/>
                <a:cs typeface="Calibri"/>
                <a:sym typeface="Calibri"/>
              </a:rPr>
              <a:t>!</a:t>
            </a:r>
            <a:endParaRPr/>
          </a:p>
        </p:txBody>
      </p:sp>
    </p:spTree>
  </p:cSld>
  <p:clrMapOvr>
    <a:masterClrMapping/>
  </p:clrMapOvr>
  <p:extLst>
    <p:ext uri="{DCECCB84-F9BA-43D5-87BE-67443E8EF086}">
      <p15:sldGuideLst>
        <p15:guide id="1" pos="3522">
          <p15:clr>
            <a:srgbClr val="C35EA4"/>
          </p15:clr>
        </p15:guide>
      </p15:sldGuideLst>
    </p:ext>
  </p:extLs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ítulo e Conteúdo">
  <p:cSld name="Título e Conteúdo">
    <p:spTree>
      <p:nvGrpSpPr>
        <p:cNvPr id="46" name="Shape 46"/>
        <p:cNvGrpSpPr/>
        <p:nvPr/>
      </p:nvGrpSpPr>
      <p:grpSpPr>
        <a:xfrm>
          <a:off x="0" y="0"/>
          <a:ext cx="0" cy="0"/>
          <a:chOff x="0" y="0"/>
          <a:chExt cx="0" cy="0"/>
        </a:xfrm>
      </p:grpSpPr>
      <p:sp>
        <p:nvSpPr>
          <p:cNvPr id="47" name="Google Shape;47;p293"/>
          <p:cNvSpPr txBox="1"/>
          <p:nvPr>
            <p:ph type="title"/>
          </p:nvPr>
        </p:nvSpPr>
        <p:spPr>
          <a:xfrm>
            <a:off x="407987" y="404812"/>
            <a:ext cx="11376025" cy="1007427"/>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accent1"/>
              </a:buClr>
              <a:buSzPts val="3600"/>
              <a:buFont typeface="Lustria"/>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 name="Google Shape;48;p293"/>
          <p:cNvSpPr txBox="1"/>
          <p:nvPr>
            <p:ph idx="1" type="body"/>
          </p:nvPr>
        </p:nvSpPr>
        <p:spPr>
          <a:xfrm>
            <a:off x="407988" y="1567814"/>
            <a:ext cx="11376024" cy="4635235"/>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600"/>
              </a:spcBef>
              <a:spcAft>
                <a:spcPts val="0"/>
              </a:spcAft>
              <a:buClr>
                <a:schemeClr val="dk1"/>
              </a:buClr>
              <a:buSzPts val="2400"/>
              <a:buChar char="•"/>
              <a:defRPr/>
            </a:lvl1pPr>
            <a:lvl2pPr indent="-381000" lvl="1" marL="914400" algn="l">
              <a:lnSpc>
                <a:spcPct val="100000"/>
              </a:lnSpc>
              <a:spcBef>
                <a:spcPts val="600"/>
              </a:spcBef>
              <a:spcAft>
                <a:spcPts val="0"/>
              </a:spcAft>
              <a:buClr>
                <a:schemeClr val="dk1"/>
              </a:buClr>
              <a:buSzPts val="2400"/>
              <a:buChar char="•"/>
              <a:defRPr/>
            </a:lvl2pPr>
            <a:lvl3pPr indent="-355600" lvl="2" marL="1371600" algn="l">
              <a:lnSpc>
                <a:spcPct val="100000"/>
              </a:lnSpc>
              <a:spcBef>
                <a:spcPts val="800"/>
              </a:spcBef>
              <a:spcAft>
                <a:spcPts val="0"/>
              </a:spcAft>
              <a:buClr>
                <a:schemeClr val="dk1"/>
              </a:buClr>
              <a:buSzPts val="2000"/>
              <a:buChar char="•"/>
              <a:defRPr/>
            </a:lvl3pPr>
            <a:lvl4pPr indent="-355600" lvl="3" marL="1828800" algn="l">
              <a:lnSpc>
                <a:spcPct val="100000"/>
              </a:lnSpc>
              <a:spcBef>
                <a:spcPts val="800"/>
              </a:spcBef>
              <a:spcAft>
                <a:spcPts val="0"/>
              </a:spcAft>
              <a:buClr>
                <a:schemeClr val="dk1"/>
              </a:buClr>
              <a:buSzPts val="2000"/>
              <a:buChar char="•"/>
              <a:defRPr/>
            </a:lvl4pPr>
            <a:lvl5pPr indent="-355600" lvl="4" marL="2286000" algn="l">
              <a:lnSpc>
                <a:spcPct val="100000"/>
              </a:lnSpc>
              <a:spcBef>
                <a:spcPts val="800"/>
              </a:spcBef>
              <a:spcAft>
                <a:spcPts val="0"/>
              </a:spcAft>
              <a:buClr>
                <a:schemeClr val="dk1"/>
              </a:buClr>
              <a:buSzPts val="2000"/>
              <a:buChar char="•"/>
              <a:defRPr/>
            </a:lvl5pPr>
            <a:lvl6pPr indent="-342900" lvl="5" marL="2743200" algn="l">
              <a:lnSpc>
                <a:spcPct val="90000"/>
              </a:lnSpc>
              <a:spcBef>
                <a:spcPts val="8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 name="Google Shape;49;p293"/>
          <p:cNvSpPr txBox="1"/>
          <p:nvPr>
            <p:ph idx="12" type="sldNum"/>
          </p:nvPr>
        </p:nvSpPr>
        <p:spPr>
          <a:xfrm>
            <a:off x="0" y="6456258"/>
            <a:ext cx="407988" cy="309145"/>
          </a:xfrm>
          <a:prstGeom prst="rect">
            <a:avLst/>
          </a:prstGeom>
          <a:noFill/>
          <a:ln>
            <a:noFill/>
          </a:ln>
        </p:spPr>
        <p:txBody>
          <a:bodyPr anchorCtr="0" anchor="b" bIns="72000" lIns="0" spcFirstLastPara="1" rIns="0" wrap="square" tIns="0">
            <a:noAutofit/>
          </a:bodyPr>
          <a:lstStyle>
            <a:lvl1pPr indent="0" lvl="0" marL="0" algn="r">
              <a:lnSpc>
                <a:spcPct val="100000"/>
              </a:lnSpc>
              <a:spcBef>
                <a:spcPts val="0"/>
              </a:spcBef>
              <a:spcAft>
                <a:spcPts val="0"/>
              </a:spcAft>
              <a:buNone/>
              <a:defRPr sz="1050">
                <a:solidFill>
                  <a:schemeClr val="dk1"/>
                </a:solidFill>
                <a:latin typeface="Calibri"/>
                <a:ea typeface="Calibri"/>
                <a:cs typeface="Calibri"/>
                <a:sym typeface="Calibri"/>
              </a:defRPr>
            </a:lvl1pPr>
            <a:lvl2pPr indent="0" lvl="1" marL="0" algn="r">
              <a:lnSpc>
                <a:spcPct val="100000"/>
              </a:lnSpc>
              <a:spcBef>
                <a:spcPts val="0"/>
              </a:spcBef>
              <a:spcAft>
                <a:spcPts val="0"/>
              </a:spcAft>
              <a:buNone/>
              <a:defRPr sz="1050">
                <a:solidFill>
                  <a:schemeClr val="dk1"/>
                </a:solidFill>
                <a:latin typeface="Calibri"/>
                <a:ea typeface="Calibri"/>
                <a:cs typeface="Calibri"/>
                <a:sym typeface="Calibri"/>
              </a:defRPr>
            </a:lvl2pPr>
            <a:lvl3pPr indent="0" lvl="2" marL="0" algn="r">
              <a:lnSpc>
                <a:spcPct val="100000"/>
              </a:lnSpc>
              <a:spcBef>
                <a:spcPts val="0"/>
              </a:spcBef>
              <a:spcAft>
                <a:spcPts val="0"/>
              </a:spcAft>
              <a:buNone/>
              <a:defRPr sz="1050">
                <a:solidFill>
                  <a:schemeClr val="dk1"/>
                </a:solidFill>
                <a:latin typeface="Calibri"/>
                <a:ea typeface="Calibri"/>
                <a:cs typeface="Calibri"/>
                <a:sym typeface="Calibri"/>
              </a:defRPr>
            </a:lvl3pPr>
            <a:lvl4pPr indent="0" lvl="3" marL="0" algn="r">
              <a:lnSpc>
                <a:spcPct val="100000"/>
              </a:lnSpc>
              <a:spcBef>
                <a:spcPts val="0"/>
              </a:spcBef>
              <a:spcAft>
                <a:spcPts val="0"/>
              </a:spcAft>
              <a:buNone/>
              <a:defRPr sz="1050">
                <a:solidFill>
                  <a:schemeClr val="dk1"/>
                </a:solidFill>
                <a:latin typeface="Calibri"/>
                <a:ea typeface="Calibri"/>
                <a:cs typeface="Calibri"/>
                <a:sym typeface="Calibri"/>
              </a:defRPr>
            </a:lvl4pPr>
            <a:lvl5pPr indent="0" lvl="4" marL="0" algn="r">
              <a:lnSpc>
                <a:spcPct val="100000"/>
              </a:lnSpc>
              <a:spcBef>
                <a:spcPts val="0"/>
              </a:spcBef>
              <a:spcAft>
                <a:spcPts val="0"/>
              </a:spcAft>
              <a:buNone/>
              <a:defRPr sz="1050">
                <a:solidFill>
                  <a:schemeClr val="dk1"/>
                </a:solidFill>
                <a:latin typeface="Calibri"/>
                <a:ea typeface="Calibri"/>
                <a:cs typeface="Calibri"/>
                <a:sym typeface="Calibri"/>
              </a:defRPr>
            </a:lvl5pPr>
            <a:lvl6pPr indent="0" lvl="5" marL="0" algn="r">
              <a:lnSpc>
                <a:spcPct val="100000"/>
              </a:lnSpc>
              <a:spcBef>
                <a:spcPts val="0"/>
              </a:spcBef>
              <a:spcAft>
                <a:spcPts val="0"/>
              </a:spcAft>
              <a:buNone/>
              <a:defRPr sz="1050">
                <a:solidFill>
                  <a:schemeClr val="dk1"/>
                </a:solidFill>
                <a:latin typeface="Calibri"/>
                <a:ea typeface="Calibri"/>
                <a:cs typeface="Calibri"/>
                <a:sym typeface="Calibri"/>
              </a:defRPr>
            </a:lvl6pPr>
            <a:lvl7pPr indent="0" lvl="6" marL="0" algn="r">
              <a:lnSpc>
                <a:spcPct val="100000"/>
              </a:lnSpc>
              <a:spcBef>
                <a:spcPts val="0"/>
              </a:spcBef>
              <a:spcAft>
                <a:spcPts val="0"/>
              </a:spcAft>
              <a:buNone/>
              <a:defRPr sz="1050">
                <a:solidFill>
                  <a:schemeClr val="dk1"/>
                </a:solidFill>
                <a:latin typeface="Calibri"/>
                <a:ea typeface="Calibri"/>
                <a:cs typeface="Calibri"/>
                <a:sym typeface="Calibri"/>
              </a:defRPr>
            </a:lvl7pPr>
            <a:lvl8pPr indent="0" lvl="7" marL="0" algn="r">
              <a:lnSpc>
                <a:spcPct val="100000"/>
              </a:lnSpc>
              <a:spcBef>
                <a:spcPts val="0"/>
              </a:spcBef>
              <a:spcAft>
                <a:spcPts val="0"/>
              </a:spcAft>
              <a:buNone/>
              <a:defRPr sz="1050">
                <a:solidFill>
                  <a:schemeClr val="dk1"/>
                </a:solidFill>
                <a:latin typeface="Calibri"/>
                <a:ea typeface="Calibri"/>
                <a:cs typeface="Calibri"/>
                <a:sym typeface="Calibri"/>
              </a:defRPr>
            </a:lvl8pPr>
            <a:lvl9pPr indent="0" lvl="8" marL="0" algn="r">
              <a:lnSpc>
                <a:spcPct val="100000"/>
              </a:lnSpc>
              <a:spcBef>
                <a:spcPts val="0"/>
              </a:spcBef>
              <a:spcAft>
                <a:spcPts val="0"/>
              </a:spcAft>
              <a:buNone/>
              <a:defRPr sz="1050">
                <a:solidFill>
                  <a:schemeClr val="dk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pt-BR"/>
              <a:t>‹#›</a:t>
            </a:fld>
            <a:endParaRPr/>
          </a:p>
        </p:txBody>
      </p:sp>
      <p:sp>
        <p:nvSpPr>
          <p:cNvPr id="50" name="Google Shape;50;p293"/>
          <p:cNvSpPr txBox="1"/>
          <p:nvPr>
            <p:ph idx="2" type="body"/>
          </p:nvPr>
        </p:nvSpPr>
        <p:spPr>
          <a:xfrm>
            <a:off x="497481" y="6250152"/>
            <a:ext cx="9550800" cy="561048"/>
          </a:xfrm>
          <a:prstGeom prst="rect">
            <a:avLst/>
          </a:prstGeom>
          <a:noFill/>
          <a:ln>
            <a:noFill/>
          </a:ln>
        </p:spPr>
        <p:txBody>
          <a:bodyPr anchorCtr="0" anchor="b" bIns="0" lIns="0" spcFirstLastPara="1" rIns="0" wrap="square" tIns="0">
            <a:noAutofit/>
          </a:bodyPr>
          <a:lstStyle>
            <a:lvl1pPr indent="-228600" lvl="0" marL="457200" algn="l">
              <a:lnSpc>
                <a:spcPct val="100000"/>
              </a:lnSpc>
              <a:spcBef>
                <a:spcPts val="600"/>
              </a:spcBef>
              <a:spcAft>
                <a:spcPts val="0"/>
              </a:spcAft>
              <a:buClr>
                <a:schemeClr val="dk1"/>
              </a:buClr>
              <a:buSzPts val="800"/>
              <a:buNone/>
              <a:defRPr sz="800">
                <a:solidFill>
                  <a:schemeClr val="dk1"/>
                </a:solidFill>
              </a:defRPr>
            </a:lvl1pPr>
            <a:lvl2pPr indent="-342900" lvl="1" marL="914400" algn="l">
              <a:lnSpc>
                <a:spcPct val="100000"/>
              </a:lnSpc>
              <a:spcBef>
                <a:spcPts val="300"/>
              </a:spcBef>
              <a:spcAft>
                <a:spcPts val="0"/>
              </a:spcAft>
              <a:buClr>
                <a:schemeClr val="dk1"/>
              </a:buClr>
              <a:buSzPts val="1800"/>
              <a:buChar char="•"/>
              <a:defRPr/>
            </a:lvl2pPr>
            <a:lvl3pPr indent="-342900" lvl="2" marL="1371600" algn="l">
              <a:lnSpc>
                <a:spcPct val="100000"/>
              </a:lnSpc>
              <a:spcBef>
                <a:spcPts val="800"/>
              </a:spcBef>
              <a:spcAft>
                <a:spcPts val="0"/>
              </a:spcAft>
              <a:buClr>
                <a:schemeClr val="dk1"/>
              </a:buClr>
              <a:buSzPts val="1800"/>
              <a:buChar char="•"/>
              <a:defRPr/>
            </a:lvl3pPr>
            <a:lvl4pPr indent="-342900" lvl="3" marL="1828800" algn="l">
              <a:lnSpc>
                <a:spcPct val="100000"/>
              </a:lnSpc>
              <a:spcBef>
                <a:spcPts val="800"/>
              </a:spcBef>
              <a:spcAft>
                <a:spcPts val="0"/>
              </a:spcAft>
              <a:buClr>
                <a:schemeClr val="dk1"/>
              </a:buClr>
              <a:buSzPts val="1800"/>
              <a:buChar char="•"/>
              <a:defRPr/>
            </a:lvl4pPr>
            <a:lvl5pPr indent="-342900" lvl="4" marL="2286000" algn="l">
              <a:lnSpc>
                <a:spcPct val="100000"/>
              </a:lnSpc>
              <a:spcBef>
                <a:spcPts val="800"/>
              </a:spcBef>
              <a:spcAft>
                <a:spcPts val="0"/>
              </a:spcAft>
              <a:buClr>
                <a:schemeClr val="dk1"/>
              </a:buClr>
              <a:buSzPts val="1800"/>
              <a:buChar char="•"/>
              <a:defRPr/>
            </a:lvl5pPr>
            <a:lvl6pPr indent="-342900" lvl="5" marL="2743200" algn="l">
              <a:lnSpc>
                <a:spcPct val="90000"/>
              </a:lnSpc>
              <a:spcBef>
                <a:spcPts val="8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1" name="Google Shape;51;p293"/>
          <p:cNvSpPr txBox="1"/>
          <p:nvPr>
            <p:ph idx="10" type="dt"/>
          </p:nvPr>
        </p:nvSpPr>
        <p:spPr>
          <a:xfrm>
            <a:off x="10137663" y="6456258"/>
            <a:ext cx="1279358" cy="309145"/>
          </a:xfrm>
          <a:prstGeom prst="rect">
            <a:avLst/>
          </a:prstGeom>
          <a:noFill/>
          <a:ln>
            <a:noFill/>
          </a:ln>
        </p:spPr>
        <p:txBody>
          <a:bodyPr anchorCtr="0" anchor="b" bIns="72000" lIns="91425" spcFirstLastPara="1" rIns="91425" wrap="square" tIns="45700">
            <a:noAutofit/>
          </a:bodyPr>
          <a:lstStyle>
            <a:lvl1pPr lvl="0" algn="r">
              <a:lnSpc>
                <a:spcPct val="100000"/>
              </a:lnSpc>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extLst>
    <p:ext uri="{DCECCB84-F9BA-43D5-87BE-67443E8EF086}">
      <p15:sldGuideLst>
        <p15:guide id="1" pos="1391">
          <p15:clr>
            <a:srgbClr val="A4A3A4"/>
          </p15:clr>
        </p15:guide>
        <p15:guide id="2" pos="1463">
          <p15:clr>
            <a:srgbClr val="A4A3A4"/>
          </p15:clr>
        </p15:guide>
        <p15:guide id="3" pos="2598">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2">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in Lens">
  <p:cSld name="Title in Lens">
    <p:spTree>
      <p:nvGrpSpPr>
        <p:cNvPr id="52" name="Shape 52"/>
        <p:cNvGrpSpPr/>
        <p:nvPr/>
      </p:nvGrpSpPr>
      <p:grpSpPr>
        <a:xfrm>
          <a:off x="0" y="0"/>
          <a:ext cx="0" cy="0"/>
          <a:chOff x="0" y="0"/>
          <a:chExt cx="0" cy="0"/>
        </a:xfrm>
      </p:grpSpPr>
      <p:sp>
        <p:nvSpPr>
          <p:cNvPr id="53" name="Google Shape;53;p294"/>
          <p:cNvSpPr txBox="1"/>
          <p:nvPr>
            <p:ph type="title"/>
          </p:nvPr>
        </p:nvSpPr>
        <p:spPr>
          <a:xfrm>
            <a:off x="1" y="-1"/>
            <a:ext cx="3875391" cy="4330700"/>
          </a:xfrm>
          <a:prstGeom prst="rect">
            <a:avLst/>
          </a:prstGeom>
          <a:solidFill>
            <a:schemeClr val="accent1"/>
          </a:solidFill>
          <a:ln>
            <a:noFill/>
          </a:ln>
        </p:spPr>
        <p:txBody>
          <a:bodyPr anchorCtr="0" anchor="ctr" bIns="360000" lIns="396000" spcFirstLastPara="1" rIns="90000" wrap="square" tIns="360000">
            <a:normAutofit/>
          </a:bodyPr>
          <a:lstStyle>
            <a:lvl1pPr lvl="0" algn="l">
              <a:lnSpc>
                <a:spcPct val="100000"/>
              </a:lnSpc>
              <a:spcBef>
                <a:spcPts val="0"/>
              </a:spcBef>
              <a:spcAft>
                <a:spcPts val="0"/>
              </a:spcAft>
              <a:buClr>
                <a:schemeClr val="lt1"/>
              </a:buClr>
              <a:buSzPts val="4000"/>
              <a:buFont typeface="Lustria"/>
              <a:buNone/>
              <a:defRPr sz="40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4" name="Google Shape;54;p294"/>
          <p:cNvSpPr txBox="1"/>
          <p:nvPr>
            <p:ph idx="1" type="body"/>
          </p:nvPr>
        </p:nvSpPr>
        <p:spPr>
          <a:xfrm>
            <a:off x="4238625" y="404813"/>
            <a:ext cx="7545387" cy="5796000"/>
          </a:xfrm>
          <a:prstGeom prst="rect">
            <a:avLst/>
          </a:prstGeom>
          <a:noFill/>
          <a:ln>
            <a:noFill/>
          </a:ln>
        </p:spPr>
        <p:txBody>
          <a:bodyPr anchorCtr="0" anchor="t" bIns="45700" lIns="91425" spcFirstLastPara="1" rIns="91425" wrap="square" tIns="45700">
            <a:noAutofit/>
          </a:bodyPr>
          <a:lstStyle>
            <a:lvl1pPr indent="-381000" lvl="0" marL="457200" algn="l">
              <a:lnSpc>
                <a:spcPct val="100000"/>
              </a:lnSpc>
              <a:spcBef>
                <a:spcPts val="600"/>
              </a:spcBef>
              <a:spcAft>
                <a:spcPts val="0"/>
              </a:spcAft>
              <a:buClr>
                <a:schemeClr val="dk1"/>
              </a:buClr>
              <a:buSzPts val="2400"/>
              <a:buChar char="•"/>
              <a:defRPr/>
            </a:lvl1pPr>
            <a:lvl2pPr indent="-381000" lvl="1" marL="914400" algn="l">
              <a:lnSpc>
                <a:spcPct val="100000"/>
              </a:lnSpc>
              <a:spcBef>
                <a:spcPts val="600"/>
              </a:spcBef>
              <a:spcAft>
                <a:spcPts val="0"/>
              </a:spcAft>
              <a:buClr>
                <a:schemeClr val="dk1"/>
              </a:buClr>
              <a:buSzPts val="2400"/>
              <a:buChar char="•"/>
              <a:defRPr sz="2400">
                <a:solidFill>
                  <a:schemeClr val="dk1"/>
                </a:solidFill>
                <a:latin typeface="Calibri"/>
                <a:ea typeface="Calibri"/>
                <a:cs typeface="Calibri"/>
                <a:sym typeface="Calibri"/>
              </a:defRPr>
            </a:lvl2pPr>
            <a:lvl3pPr indent="-355600" lvl="2" marL="1371600" algn="l">
              <a:lnSpc>
                <a:spcPct val="100000"/>
              </a:lnSpc>
              <a:spcBef>
                <a:spcPts val="800"/>
              </a:spcBef>
              <a:spcAft>
                <a:spcPts val="0"/>
              </a:spcAft>
              <a:buClr>
                <a:schemeClr val="dk1"/>
              </a:buClr>
              <a:buSzPts val="2000"/>
              <a:buChar char="•"/>
              <a:defRPr sz="2000">
                <a:solidFill>
                  <a:schemeClr val="dk1"/>
                </a:solidFill>
                <a:latin typeface="Calibri"/>
                <a:ea typeface="Calibri"/>
                <a:cs typeface="Calibri"/>
                <a:sym typeface="Calibri"/>
              </a:defRPr>
            </a:lvl3pPr>
            <a:lvl4pPr indent="-355600" lvl="3" marL="1828800" algn="l">
              <a:lnSpc>
                <a:spcPct val="100000"/>
              </a:lnSpc>
              <a:spcBef>
                <a:spcPts val="800"/>
              </a:spcBef>
              <a:spcAft>
                <a:spcPts val="0"/>
              </a:spcAft>
              <a:buClr>
                <a:schemeClr val="dk1"/>
              </a:buClr>
              <a:buSzPts val="2000"/>
              <a:buChar char="•"/>
              <a:defRPr sz="2000">
                <a:solidFill>
                  <a:schemeClr val="dk1"/>
                </a:solidFill>
                <a:latin typeface="Calibri"/>
                <a:ea typeface="Calibri"/>
                <a:cs typeface="Calibri"/>
                <a:sym typeface="Calibri"/>
              </a:defRPr>
            </a:lvl4pPr>
            <a:lvl5pPr indent="-355600" lvl="4" marL="2286000" algn="l">
              <a:lnSpc>
                <a:spcPct val="100000"/>
              </a:lnSpc>
              <a:spcBef>
                <a:spcPts val="800"/>
              </a:spcBef>
              <a:spcAft>
                <a:spcPts val="0"/>
              </a:spcAft>
              <a:buClr>
                <a:schemeClr val="dk1"/>
              </a:buClr>
              <a:buSzPts val="2000"/>
              <a:buChar char="•"/>
              <a:defRPr/>
            </a:lvl5pPr>
            <a:lvl6pPr indent="-342900" lvl="5" marL="2743200" algn="l">
              <a:lnSpc>
                <a:spcPct val="90000"/>
              </a:lnSpc>
              <a:spcBef>
                <a:spcPts val="8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5" name="Google Shape;55;p294"/>
          <p:cNvSpPr txBox="1"/>
          <p:nvPr>
            <p:ph idx="12" type="sldNum"/>
          </p:nvPr>
        </p:nvSpPr>
        <p:spPr>
          <a:xfrm>
            <a:off x="0" y="6456258"/>
            <a:ext cx="407988" cy="309145"/>
          </a:xfrm>
          <a:prstGeom prst="rect">
            <a:avLst/>
          </a:prstGeom>
          <a:noFill/>
          <a:ln>
            <a:noFill/>
          </a:ln>
        </p:spPr>
        <p:txBody>
          <a:bodyPr anchorCtr="0" anchor="b" bIns="72000" lIns="0" spcFirstLastPara="1" rIns="0" wrap="square" tIns="0">
            <a:noAutofit/>
          </a:bodyPr>
          <a:lstStyle>
            <a:lvl1pPr indent="0" lvl="0" marL="0" algn="r">
              <a:lnSpc>
                <a:spcPct val="100000"/>
              </a:lnSpc>
              <a:spcBef>
                <a:spcPts val="0"/>
              </a:spcBef>
              <a:spcAft>
                <a:spcPts val="0"/>
              </a:spcAft>
              <a:buNone/>
              <a:defRPr sz="1050">
                <a:solidFill>
                  <a:schemeClr val="dk1"/>
                </a:solidFill>
                <a:latin typeface="Calibri"/>
                <a:ea typeface="Calibri"/>
                <a:cs typeface="Calibri"/>
                <a:sym typeface="Calibri"/>
              </a:defRPr>
            </a:lvl1pPr>
            <a:lvl2pPr indent="0" lvl="1" marL="0" algn="r">
              <a:lnSpc>
                <a:spcPct val="100000"/>
              </a:lnSpc>
              <a:spcBef>
                <a:spcPts val="0"/>
              </a:spcBef>
              <a:spcAft>
                <a:spcPts val="0"/>
              </a:spcAft>
              <a:buNone/>
              <a:defRPr sz="1050">
                <a:solidFill>
                  <a:schemeClr val="dk1"/>
                </a:solidFill>
                <a:latin typeface="Calibri"/>
                <a:ea typeface="Calibri"/>
                <a:cs typeface="Calibri"/>
                <a:sym typeface="Calibri"/>
              </a:defRPr>
            </a:lvl2pPr>
            <a:lvl3pPr indent="0" lvl="2" marL="0" algn="r">
              <a:lnSpc>
                <a:spcPct val="100000"/>
              </a:lnSpc>
              <a:spcBef>
                <a:spcPts val="0"/>
              </a:spcBef>
              <a:spcAft>
                <a:spcPts val="0"/>
              </a:spcAft>
              <a:buNone/>
              <a:defRPr sz="1050">
                <a:solidFill>
                  <a:schemeClr val="dk1"/>
                </a:solidFill>
                <a:latin typeface="Calibri"/>
                <a:ea typeface="Calibri"/>
                <a:cs typeface="Calibri"/>
                <a:sym typeface="Calibri"/>
              </a:defRPr>
            </a:lvl3pPr>
            <a:lvl4pPr indent="0" lvl="3" marL="0" algn="r">
              <a:lnSpc>
                <a:spcPct val="100000"/>
              </a:lnSpc>
              <a:spcBef>
                <a:spcPts val="0"/>
              </a:spcBef>
              <a:spcAft>
                <a:spcPts val="0"/>
              </a:spcAft>
              <a:buNone/>
              <a:defRPr sz="1050">
                <a:solidFill>
                  <a:schemeClr val="dk1"/>
                </a:solidFill>
                <a:latin typeface="Calibri"/>
                <a:ea typeface="Calibri"/>
                <a:cs typeface="Calibri"/>
                <a:sym typeface="Calibri"/>
              </a:defRPr>
            </a:lvl4pPr>
            <a:lvl5pPr indent="0" lvl="4" marL="0" algn="r">
              <a:lnSpc>
                <a:spcPct val="100000"/>
              </a:lnSpc>
              <a:spcBef>
                <a:spcPts val="0"/>
              </a:spcBef>
              <a:spcAft>
                <a:spcPts val="0"/>
              </a:spcAft>
              <a:buNone/>
              <a:defRPr sz="1050">
                <a:solidFill>
                  <a:schemeClr val="dk1"/>
                </a:solidFill>
                <a:latin typeface="Calibri"/>
                <a:ea typeface="Calibri"/>
                <a:cs typeface="Calibri"/>
                <a:sym typeface="Calibri"/>
              </a:defRPr>
            </a:lvl5pPr>
            <a:lvl6pPr indent="0" lvl="5" marL="0" algn="r">
              <a:lnSpc>
                <a:spcPct val="100000"/>
              </a:lnSpc>
              <a:spcBef>
                <a:spcPts val="0"/>
              </a:spcBef>
              <a:spcAft>
                <a:spcPts val="0"/>
              </a:spcAft>
              <a:buNone/>
              <a:defRPr sz="1050">
                <a:solidFill>
                  <a:schemeClr val="dk1"/>
                </a:solidFill>
                <a:latin typeface="Calibri"/>
                <a:ea typeface="Calibri"/>
                <a:cs typeface="Calibri"/>
                <a:sym typeface="Calibri"/>
              </a:defRPr>
            </a:lvl6pPr>
            <a:lvl7pPr indent="0" lvl="6" marL="0" algn="r">
              <a:lnSpc>
                <a:spcPct val="100000"/>
              </a:lnSpc>
              <a:spcBef>
                <a:spcPts val="0"/>
              </a:spcBef>
              <a:spcAft>
                <a:spcPts val="0"/>
              </a:spcAft>
              <a:buNone/>
              <a:defRPr sz="1050">
                <a:solidFill>
                  <a:schemeClr val="dk1"/>
                </a:solidFill>
                <a:latin typeface="Calibri"/>
                <a:ea typeface="Calibri"/>
                <a:cs typeface="Calibri"/>
                <a:sym typeface="Calibri"/>
              </a:defRPr>
            </a:lvl7pPr>
            <a:lvl8pPr indent="0" lvl="7" marL="0" algn="r">
              <a:lnSpc>
                <a:spcPct val="100000"/>
              </a:lnSpc>
              <a:spcBef>
                <a:spcPts val="0"/>
              </a:spcBef>
              <a:spcAft>
                <a:spcPts val="0"/>
              </a:spcAft>
              <a:buNone/>
              <a:defRPr sz="1050">
                <a:solidFill>
                  <a:schemeClr val="dk1"/>
                </a:solidFill>
                <a:latin typeface="Calibri"/>
                <a:ea typeface="Calibri"/>
                <a:cs typeface="Calibri"/>
                <a:sym typeface="Calibri"/>
              </a:defRPr>
            </a:lvl8pPr>
            <a:lvl9pPr indent="0" lvl="8" marL="0" algn="r">
              <a:lnSpc>
                <a:spcPct val="100000"/>
              </a:lnSpc>
              <a:spcBef>
                <a:spcPts val="0"/>
              </a:spcBef>
              <a:spcAft>
                <a:spcPts val="0"/>
              </a:spcAft>
              <a:buNone/>
              <a:defRPr sz="1050">
                <a:solidFill>
                  <a:schemeClr val="dk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pt-BR"/>
              <a:t>‹#›</a:t>
            </a:fld>
            <a:endParaRPr/>
          </a:p>
        </p:txBody>
      </p:sp>
      <p:sp>
        <p:nvSpPr>
          <p:cNvPr id="56" name="Google Shape;56;p294"/>
          <p:cNvSpPr txBox="1"/>
          <p:nvPr>
            <p:ph idx="2" type="body"/>
          </p:nvPr>
        </p:nvSpPr>
        <p:spPr>
          <a:xfrm>
            <a:off x="497481" y="6250152"/>
            <a:ext cx="9550800" cy="561048"/>
          </a:xfrm>
          <a:prstGeom prst="rect">
            <a:avLst/>
          </a:prstGeom>
          <a:noFill/>
          <a:ln>
            <a:noFill/>
          </a:ln>
        </p:spPr>
        <p:txBody>
          <a:bodyPr anchorCtr="0" anchor="b" bIns="0" lIns="0" spcFirstLastPara="1" rIns="0" wrap="square" tIns="0">
            <a:normAutofit/>
          </a:bodyPr>
          <a:lstStyle>
            <a:lvl1pPr indent="-228600" lvl="0" marL="457200" algn="l">
              <a:lnSpc>
                <a:spcPct val="100000"/>
              </a:lnSpc>
              <a:spcBef>
                <a:spcPts val="600"/>
              </a:spcBef>
              <a:spcAft>
                <a:spcPts val="0"/>
              </a:spcAft>
              <a:buClr>
                <a:schemeClr val="dk1"/>
              </a:buClr>
              <a:buSzPts val="800"/>
              <a:buNone/>
              <a:defRPr sz="800"/>
            </a:lvl1pPr>
            <a:lvl2pPr indent="-342900" lvl="1" marL="914400" algn="l">
              <a:lnSpc>
                <a:spcPct val="100000"/>
              </a:lnSpc>
              <a:spcBef>
                <a:spcPts val="300"/>
              </a:spcBef>
              <a:spcAft>
                <a:spcPts val="0"/>
              </a:spcAft>
              <a:buClr>
                <a:schemeClr val="dk1"/>
              </a:buClr>
              <a:buSzPts val="1800"/>
              <a:buChar char="•"/>
              <a:defRPr/>
            </a:lvl2pPr>
            <a:lvl3pPr indent="-342900" lvl="2" marL="1371600" algn="l">
              <a:lnSpc>
                <a:spcPct val="100000"/>
              </a:lnSpc>
              <a:spcBef>
                <a:spcPts val="800"/>
              </a:spcBef>
              <a:spcAft>
                <a:spcPts val="0"/>
              </a:spcAft>
              <a:buClr>
                <a:schemeClr val="dk1"/>
              </a:buClr>
              <a:buSzPts val="1800"/>
              <a:buChar char="•"/>
              <a:defRPr/>
            </a:lvl3pPr>
            <a:lvl4pPr indent="-342900" lvl="3" marL="1828800" algn="l">
              <a:lnSpc>
                <a:spcPct val="100000"/>
              </a:lnSpc>
              <a:spcBef>
                <a:spcPts val="800"/>
              </a:spcBef>
              <a:spcAft>
                <a:spcPts val="0"/>
              </a:spcAft>
              <a:buClr>
                <a:schemeClr val="dk1"/>
              </a:buClr>
              <a:buSzPts val="1800"/>
              <a:buChar char="•"/>
              <a:defRPr/>
            </a:lvl4pPr>
            <a:lvl5pPr indent="-342900" lvl="4" marL="2286000" algn="l">
              <a:lnSpc>
                <a:spcPct val="100000"/>
              </a:lnSpc>
              <a:spcBef>
                <a:spcPts val="800"/>
              </a:spcBef>
              <a:spcAft>
                <a:spcPts val="0"/>
              </a:spcAft>
              <a:buClr>
                <a:schemeClr val="dk1"/>
              </a:buClr>
              <a:buSzPts val="1800"/>
              <a:buChar char="•"/>
              <a:defRPr/>
            </a:lvl5pPr>
            <a:lvl6pPr indent="-342900" lvl="5" marL="2743200" algn="l">
              <a:lnSpc>
                <a:spcPct val="90000"/>
              </a:lnSpc>
              <a:spcBef>
                <a:spcPts val="8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7" name="Google Shape;57;p294"/>
          <p:cNvSpPr txBox="1"/>
          <p:nvPr>
            <p:ph idx="10" type="dt"/>
          </p:nvPr>
        </p:nvSpPr>
        <p:spPr>
          <a:xfrm>
            <a:off x="10137663" y="6456258"/>
            <a:ext cx="1279358" cy="309145"/>
          </a:xfrm>
          <a:prstGeom prst="rect">
            <a:avLst/>
          </a:prstGeom>
          <a:noFill/>
          <a:ln>
            <a:noFill/>
          </a:ln>
        </p:spPr>
        <p:txBody>
          <a:bodyPr anchorCtr="0" anchor="b" bIns="72000" lIns="91425" spcFirstLastPara="1" rIns="91425" wrap="square" tIns="45700">
            <a:noAutofit/>
          </a:bodyPr>
          <a:lstStyle>
            <a:lvl1pPr lvl="0" algn="r">
              <a:lnSpc>
                <a:spcPct val="100000"/>
              </a:lnSpc>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58" name="Google Shape;58;p294"/>
          <p:cNvCxnSpPr/>
          <p:nvPr/>
        </p:nvCxnSpPr>
        <p:spPr>
          <a:xfrm>
            <a:off x="3540125" y="3730171"/>
            <a:ext cx="0" cy="2479560"/>
          </a:xfrm>
          <a:prstGeom prst="straightConnector1">
            <a:avLst/>
          </a:prstGeom>
          <a:noFill/>
          <a:ln cap="flat" cmpd="sng" w="12700">
            <a:solidFill>
              <a:schemeClr val="dk1"/>
            </a:solidFill>
            <a:prstDash val="solid"/>
            <a:miter lim="800000"/>
            <a:headEnd len="sm" w="sm" type="none"/>
            <a:tailEnd len="sm" w="sm" type="none"/>
          </a:ln>
        </p:spPr>
      </p:cxnSp>
    </p:spTree>
  </p:cSld>
  <p:clrMapOvr>
    <a:masterClrMapping/>
  </p:clrMapOvr>
  <p:extLst>
    <p:ext uri="{DCECCB84-F9BA-43D5-87BE-67443E8EF086}">
      <p15:sldGuideLst>
        <p15:guide id="1" pos="2230">
          <p15:clr>
            <a:srgbClr val="C35EA4"/>
          </p15:clr>
        </p15:guide>
        <p15:guide id="2" pos="2661">
          <p15:clr>
            <a:srgbClr val="C35EA4"/>
          </p15:clr>
        </p15:guide>
      </p15:sldGuideLst>
    </p:ext>
  </p:extLst>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theme" Target="../theme/theme2.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slideLayout" Target="../slideLayouts/slideLayout4.xml"/><Relationship Id="rId3" Type="http://schemas.openxmlformats.org/officeDocument/2006/relationships/theme" Target="../theme/theme4.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slideLayout" Target="../slideLayouts/slideLayout6.xml"/><Relationship Id="rId3" Type="http://schemas.openxmlformats.org/officeDocument/2006/relationships/theme" Target="../theme/theme5.xml"/></Relationships>
</file>

<file path=ppt/slideMasters/_rels/slideMaster4.xml.rels><?xml version="1.0" encoding="UTF-8" standalone="yes"?><Relationships xmlns="http://schemas.openxmlformats.org/package/2006/relationships"><Relationship Id="rId1" Type="http://schemas.openxmlformats.org/officeDocument/2006/relationships/image" Target="../media/image2.png"/><Relationship Id="rId2" Type="http://schemas.openxmlformats.org/officeDocument/2006/relationships/slideLayout" Target="../slideLayouts/slideLayout7.xml"/><Relationship Id="rId3" Type="http://schemas.openxmlformats.org/officeDocument/2006/relationships/slideLayout" Target="../slideLayouts/slideLayout8.xml"/><Relationship Id="rId4" Type="http://schemas.openxmlformats.org/officeDocument/2006/relationships/slideLayout" Target="../slideLayouts/slideLayout9.xml"/><Relationship Id="rId11" Type="http://schemas.openxmlformats.org/officeDocument/2006/relationships/slideLayout" Target="../slideLayouts/slideLayout16.xml"/><Relationship Id="rId10" Type="http://schemas.openxmlformats.org/officeDocument/2006/relationships/slideLayout" Target="../slideLayouts/slideLayout15.xml"/><Relationship Id="rId12" Type="http://schemas.openxmlformats.org/officeDocument/2006/relationships/theme" Target="../theme/theme1.xml"/><Relationship Id="rId9" Type="http://schemas.openxmlformats.org/officeDocument/2006/relationships/slideLayout" Target="../slideLayouts/slideLayout14.xml"/><Relationship Id="rId5" Type="http://schemas.openxmlformats.org/officeDocument/2006/relationships/slideLayout" Target="../slideLayouts/slideLayout10.xml"/><Relationship Id="rId6" Type="http://schemas.openxmlformats.org/officeDocument/2006/relationships/slideLayout" Target="../slideLayouts/slideLayout11.xml"/><Relationship Id="rId7" Type="http://schemas.openxmlformats.org/officeDocument/2006/relationships/slideLayout" Target="../slideLayouts/slideLayout12.xml"/><Relationship Id="rId8"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Tree>
  </p:cSld>
  <p:clrMap accent1="accent1" accent2="accent2" accent3="accent3" accent4="accent4" accent5="accent5" accent6="accent6" bg1="lt1" bg2="dk2" tx1="dk1" tx2="lt2" folHlink="folHlink" hlink="hlink"/>
  <p:sldLayoutIdLst>
    <p:sldLayoutId id="2147483649" r:id="rId1"/>
    <p:sldLayoutId id="2147483650" r:id="rId2"/>
  </p:sldLayoutIdLst>
  <mc:AlternateContent>
    <mc:Choice Requires="p14">
      <p:transition spd="slow" p14:dur="700">
        <p:fade/>
      </p:transition>
    </mc:Choice>
    <mc:Fallback>
      <p:transition spd="slow">
        <p:fade/>
      </p:transition>
    </mc:Fallback>
  </mc:AlternateConten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57">
          <p15:clr>
            <a:srgbClr val="C35EA4"/>
          </p15:clr>
        </p15:guide>
        <p15:guide id="2" pos="7423">
          <p15:clr>
            <a:srgbClr val="C35EA4"/>
          </p15:clr>
        </p15:guide>
        <p15:guide id="3" orient="horz" pos="3906">
          <p15:clr>
            <a:srgbClr val="C35EA4"/>
          </p15:clr>
        </p15:guide>
        <p15:guide id="4" orient="horz" pos="255">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6" name="Shape 16"/>
        <p:cNvGrpSpPr/>
        <p:nvPr/>
      </p:nvGrpSpPr>
      <p:grpSpPr>
        <a:xfrm>
          <a:off x="0" y="0"/>
          <a:ext cx="0" cy="0"/>
          <a:chOff x="0" y="0"/>
          <a:chExt cx="0" cy="0"/>
        </a:xfrm>
      </p:grpSpPr>
    </p:spTree>
  </p:cSld>
  <p:clrMap accent1="accent1" accent2="accent2" accent3="accent3" accent4="accent4" accent5="accent5" accent6="accent6" bg1="lt1" bg2="dk2" tx1="dk1" tx2="lt2" folHlink="folHlink" hlink="hlink"/>
  <p:sldLayoutIdLst>
    <p:sldLayoutId id="2147483652" r:id="rId1"/>
    <p:sldLayoutId id="2147483653" r:id="rId2"/>
  </p:sldLayoutIdLst>
  <mc:AlternateContent>
    <mc:Choice Requires="p14">
      <p:transition spd="slow" p14:dur="700">
        <p:fade/>
      </p:transition>
    </mc:Choice>
    <mc:Fallback>
      <p:transition spd="slow">
        <p:fade/>
      </p:transition>
    </mc:Fallback>
  </mc:AlternateConten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57">
          <p15:clr>
            <a:srgbClr val="C35EA4"/>
          </p15:clr>
        </p15:guide>
        <p15:guide id="2" pos="7423">
          <p15:clr>
            <a:srgbClr val="C35EA4"/>
          </p15:clr>
        </p15:guide>
        <p15:guide id="3" orient="horz" pos="3906">
          <p15:clr>
            <a:srgbClr val="C35EA4"/>
          </p15:clr>
        </p15:guide>
        <p15:guide id="4" orient="horz" pos="255">
          <p15:clr>
            <a:srgbClr val="C35EA4"/>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3" name="Shape 23"/>
        <p:cNvGrpSpPr/>
        <p:nvPr/>
      </p:nvGrpSpPr>
      <p:grpSpPr>
        <a:xfrm>
          <a:off x="0" y="0"/>
          <a:ext cx="0" cy="0"/>
          <a:chOff x="0" y="0"/>
          <a:chExt cx="0" cy="0"/>
        </a:xfrm>
      </p:grpSpPr>
    </p:spTree>
  </p:cSld>
  <p:clrMap accent1="accent1" accent2="accent2" accent3="accent3" accent4="accent4" accent5="accent5" accent6="accent6" bg1="lt1" bg2="dk2" tx1="dk1" tx2="lt2" folHlink="folHlink" hlink="hlink"/>
  <p:sldLayoutIdLst>
    <p:sldLayoutId id="2147483655" r:id="rId1"/>
    <p:sldLayoutId id="2147483656" r:id="rId2"/>
  </p:sldLayoutIdLst>
  <mc:AlternateContent>
    <mc:Choice Requires="p14">
      <p:transition spd="slow" p14:dur="700">
        <p:fade/>
      </p:transition>
    </mc:Choice>
    <mc:Fallback>
      <p:transition spd="slow">
        <p:fade/>
      </p:transition>
    </mc:Fallback>
  </mc:AlternateConten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57">
          <p15:clr>
            <a:srgbClr val="C35EA4"/>
          </p15:clr>
        </p15:guide>
        <p15:guide id="2" pos="7423">
          <p15:clr>
            <a:srgbClr val="C35EA4"/>
          </p15:clr>
        </p15:guide>
        <p15:guide id="3" orient="horz" pos="3906">
          <p15:clr>
            <a:srgbClr val="C35EA4"/>
          </p15:clr>
        </p15:guide>
        <p15:guide id="4" orient="horz" pos="255">
          <p15:clr>
            <a:srgbClr val="C35EA4"/>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0" name="Shape 30"/>
        <p:cNvGrpSpPr/>
        <p:nvPr/>
      </p:nvGrpSpPr>
      <p:grpSpPr>
        <a:xfrm>
          <a:off x="0" y="0"/>
          <a:ext cx="0" cy="0"/>
          <a:chOff x="0" y="0"/>
          <a:chExt cx="0" cy="0"/>
        </a:xfrm>
      </p:grpSpPr>
      <p:sp>
        <p:nvSpPr>
          <p:cNvPr id="31" name="Google Shape;31;p291"/>
          <p:cNvSpPr txBox="1"/>
          <p:nvPr>
            <p:ph type="title"/>
          </p:nvPr>
        </p:nvSpPr>
        <p:spPr>
          <a:xfrm>
            <a:off x="407987" y="404812"/>
            <a:ext cx="11376025" cy="1007427"/>
          </a:xfrm>
          <a:prstGeom prst="rect">
            <a:avLst/>
          </a:prstGeom>
          <a:noFill/>
          <a:ln>
            <a:noFill/>
          </a:ln>
        </p:spPr>
        <p:txBody>
          <a:bodyPr anchorCtr="0" anchor="t" bIns="0" lIns="0" spcFirstLastPara="1" rIns="0" wrap="square" tIns="0">
            <a:normAutofit/>
          </a:bodyPr>
          <a:lstStyle>
            <a:lvl1pPr lvl="0" marR="0" rtl="0" algn="l">
              <a:lnSpc>
                <a:spcPct val="100000"/>
              </a:lnSpc>
              <a:spcBef>
                <a:spcPts val="0"/>
              </a:spcBef>
              <a:spcAft>
                <a:spcPts val="0"/>
              </a:spcAft>
              <a:buClr>
                <a:schemeClr val="accent1"/>
              </a:buClr>
              <a:buSzPts val="3600"/>
              <a:buFont typeface="Lustria"/>
              <a:buNone/>
              <a:defRPr b="0" i="0" sz="3600" u="none" cap="none" strike="noStrike">
                <a:solidFill>
                  <a:schemeClr val="accent1"/>
                </a:solidFill>
                <a:latin typeface="Lustria"/>
                <a:ea typeface="Lustria"/>
                <a:cs typeface="Lustria"/>
                <a:sym typeface="Lustri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32" name="Google Shape;32;p291"/>
          <p:cNvSpPr txBox="1"/>
          <p:nvPr>
            <p:ph idx="1" type="body"/>
          </p:nvPr>
        </p:nvSpPr>
        <p:spPr>
          <a:xfrm>
            <a:off x="407987" y="1557338"/>
            <a:ext cx="11376025" cy="4636800"/>
          </a:xfrm>
          <a:prstGeom prst="rect">
            <a:avLst/>
          </a:prstGeom>
          <a:noFill/>
          <a:ln>
            <a:noFill/>
          </a:ln>
        </p:spPr>
        <p:txBody>
          <a:bodyPr anchorCtr="0" anchor="t" bIns="45700" lIns="91425" spcFirstLastPara="1" rIns="91425" wrap="square" tIns="45700">
            <a:noAutofit/>
          </a:bodyPr>
          <a:lstStyle>
            <a:lvl1pPr indent="-381000" lvl="0" marL="457200" marR="0" rtl="0" algn="l">
              <a:lnSpc>
                <a:spcPct val="100000"/>
              </a:lnSpc>
              <a:spcBef>
                <a:spcPts val="6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1pPr>
            <a:lvl2pPr indent="-381000" lvl="1" marL="914400" marR="0" rtl="0" algn="l">
              <a:lnSpc>
                <a:spcPct val="100000"/>
              </a:lnSpc>
              <a:spcBef>
                <a:spcPts val="6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55600" lvl="3" marL="18288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4pPr>
            <a:lvl5pPr indent="-355600" lvl="4" marL="2286000" marR="0" rtl="0" algn="l">
              <a:lnSpc>
                <a:spcPct val="100000"/>
              </a:lnSpc>
              <a:spcBef>
                <a:spcPts val="8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5pPr>
            <a:lvl6pPr indent="-342900" lvl="5" marL="2743200" marR="0" rtl="0" algn="l">
              <a:lnSpc>
                <a:spcPct val="90000"/>
              </a:lnSpc>
              <a:spcBef>
                <a:spcPts val="8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33" name="Google Shape;33;p291"/>
          <p:cNvSpPr txBox="1"/>
          <p:nvPr>
            <p:ph idx="10" type="dt"/>
          </p:nvPr>
        </p:nvSpPr>
        <p:spPr>
          <a:xfrm>
            <a:off x="10137663" y="6456258"/>
            <a:ext cx="1279358" cy="309145"/>
          </a:xfrm>
          <a:prstGeom prst="rect">
            <a:avLst/>
          </a:prstGeom>
          <a:noFill/>
          <a:ln>
            <a:noFill/>
          </a:ln>
        </p:spPr>
        <p:txBody>
          <a:bodyPr anchorCtr="0" anchor="b" bIns="72000" lIns="91425" spcFirstLastPara="1" rIns="91425" wrap="square" tIns="45700">
            <a:noAutofit/>
          </a:bodyPr>
          <a:lstStyle>
            <a:lvl1pPr lvl="0" marR="0" rtl="0" algn="r">
              <a:lnSpc>
                <a:spcPct val="100000"/>
              </a:lnSpc>
              <a:spcBef>
                <a:spcPts val="0"/>
              </a:spcBef>
              <a:spcAft>
                <a:spcPts val="0"/>
              </a:spcAft>
              <a:buSzPts val="1400"/>
              <a:buNone/>
              <a:defRPr sz="1050">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34" name="Google Shape;34;p291"/>
          <p:cNvSpPr txBox="1"/>
          <p:nvPr>
            <p:ph idx="12" type="sldNum"/>
          </p:nvPr>
        </p:nvSpPr>
        <p:spPr>
          <a:xfrm>
            <a:off x="0" y="6456258"/>
            <a:ext cx="407988" cy="309145"/>
          </a:xfrm>
          <a:prstGeom prst="rect">
            <a:avLst/>
          </a:prstGeom>
          <a:noFill/>
          <a:ln>
            <a:noFill/>
          </a:ln>
        </p:spPr>
        <p:txBody>
          <a:bodyPr anchorCtr="0" anchor="b" bIns="72000" lIns="0" spcFirstLastPara="1" rIns="0" wrap="square" tIns="0">
            <a:noAutofit/>
          </a:bodyPr>
          <a:lstStyle>
            <a:lvl1pPr indent="0" lvl="0" marL="0" marR="0" rtl="0" algn="r">
              <a:lnSpc>
                <a:spcPct val="100000"/>
              </a:lnSpc>
              <a:spcBef>
                <a:spcPts val="0"/>
              </a:spcBef>
              <a:spcAft>
                <a:spcPts val="0"/>
              </a:spcAft>
              <a:buNone/>
              <a:defRPr sz="1050">
                <a:solidFill>
                  <a:schemeClr val="dk1"/>
                </a:solidFill>
                <a:latin typeface="Calibri"/>
                <a:ea typeface="Calibri"/>
                <a:cs typeface="Calibri"/>
                <a:sym typeface="Calibri"/>
              </a:defRPr>
            </a:lvl1pPr>
            <a:lvl2pPr indent="0" lvl="1" marL="0" marR="0" rtl="0" algn="r">
              <a:lnSpc>
                <a:spcPct val="100000"/>
              </a:lnSpc>
              <a:spcBef>
                <a:spcPts val="0"/>
              </a:spcBef>
              <a:spcAft>
                <a:spcPts val="0"/>
              </a:spcAft>
              <a:buNone/>
              <a:defRPr sz="1050">
                <a:solidFill>
                  <a:schemeClr val="dk1"/>
                </a:solidFill>
                <a:latin typeface="Calibri"/>
                <a:ea typeface="Calibri"/>
                <a:cs typeface="Calibri"/>
                <a:sym typeface="Calibri"/>
              </a:defRPr>
            </a:lvl2pPr>
            <a:lvl3pPr indent="0" lvl="2" marL="0" marR="0" rtl="0" algn="r">
              <a:lnSpc>
                <a:spcPct val="100000"/>
              </a:lnSpc>
              <a:spcBef>
                <a:spcPts val="0"/>
              </a:spcBef>
              <a:spcAft>
                <a:spcPts val="0"/>
              </a:spcAft>
              <a:buNone/>
              <a:defRPr sz="1050">
                <a:solidFill>
                  <a:schemeClr val="dk1"/>
                </a:solidFill>
                <a:latin typeface="Calibri"/>
                <a:ea typeface="Calibri"/>
                <a:cs typeface="Calibri"/>
                <a:sym typeface="Calibri"/>
              </a:defRPr>
            </a:lvl3pPr>
            <a:lvl4pPr indent="0" lvl="3" marL="0" marR="0" rtl="0" algn="r">
              <a:lnSpc>
                <a:spcPct val="100000"/>
              </a:lnSpc>
              <a:spcBef>
                <a:spcPts val="0"/>
              </a:spcBef>
              <a:spcAft>
                <a:spcPts val="0"/>
              </a:spcAft>
              <a:buNone/>
              <a:defRPr sz="1050">
                <a:solidFill>
                  <a:schemeClr val="dk1"/>
                </a:solidFill>
                <a:latin typeface="Calibri"/>
                <a:ea typeface="Calibri"/>
                <a:cs typeface="Calibri"/>
                <a:sym typeface="Calibri"/>
              </a:defRPr>
            </a:lvl4pPr>
            <a:lvl5pPr indent="0" lvl="4" marL="0" marR="0" rtl="0" algn="r">
              <a:lnSpc>
                <a:spcPct val="100000"/>
              </a:lnSpc>
              <a:spcBef>
                <a:spcPts val="0"/>
              </a:spcBef>
              <a:spcAft>
                <a:spcPts val="0"/>
              </a:spcAft>
              <a:buNone/>
              <a:defRPr sz="1050">
                <a:solidFill>
                  <a:schemeClr val="dk1"/>
                </a:solidFill>
                <a:latin typeface="Calibri"/>
                <a:ea typeface="Calibri"/>
                <a:cs typeface="Calibri"/>
                <a:sym typeface="Calibri"/>
              </a:defRPr>
            </a:lvl5pPr>
            <a:lvl6pPr indent="0" lvl="5" marL="0" marR="0" rtl="0" algn="r">
              <a:lnSpc>
                <a:spcPct val="100000"/>
              </a:lnSpc>
              <a:spcBef>
                <a:spcPts val="0"/>
              </a:spcBef>
              <a:spcAft>
                <a:spcPts val="0"/>
              </a:spcAft>
              <a:buNone/>
              <a:defRPr sz="1050">
                <a:solidFill>
                  <a:schemeClr val="dk1"/>
                </a:solidFill>
                <a:latin typeface="Calibri"/>
                <a:ea typeface="Calibri"/>
                <a:cs typeface="Calibri"/>
                <a:sym typeface="Calibri"/>
              </a:defRPr>
            </a:lvl6pPr>
            <a:lvl7pPr indent="0" lvl="6" marL="0" marR="0" rtl="0" algn="r">
              <a:lnSpc>
                <a:spcPct val="100000"/>
              </a:lnSpc>
              <a:spcBef>
                <a:spcPts val="0"/>
              </a:spcBef>
              <a:spcAft>
                <a:spcPts val="0"/>
              </a:spcAft>
              <a:buNone/>
              <a:defRPr sz="1050">
                <a:solidFill>
                  <a:schemeClr val="dk1"/>
                </a:solidFill>
                <a:latin typeface="Calibri"/>
                <a:ea typeface="Calibri"/>
                <a:cs typeface="Calibri"/>
                <a:sym typeface="Calibri"/>
              </a:defRPr>
            </a:lvl7pPr>
            <a:lvl8pPr indent="0" lvl="7" marL="0" marR="0" rtl="0" algn="r">
              <a:lnSpc>
                <a:spcPct val="100000"/>
              </a:lnSpc>
              <a:spcBef>
                <a:spcPts val="0"/>
              </a:spcBef>
              <a:spcAft>
                <a:spcPts val="0"/>
              </a:spcAft>
              <a:buNone/>
              <a:defRPr sz="1050">
                <a:solidFill>
                  <a:schemeClr val="dk1"/>
                </a:solidFill>
                <a:latin typeface="Calibri"/>
                <a:ea typeface="Calibri"/>
                <a:cs typeface="Calibri"/>
                <a:sym typeface="Calibri"/>
              </a:defRPr>
            </a:lvl8pPr>
            <a:lvl9pPr indent="0" lvl="8" marL="0" marR="0" rtl="0" algn="r">
              <a:lnSpc>
                <a:spcPct val="100000"/>
              </a:lnSpc>
              <a:spcBef>
                <a:spcPts val="0"/>
              </a:spcBef>
              <a:spcAft>
                <a:spcPts val="0"/>
              </a:spcAft>
              <a:buNone/>
              <a:defRPr sz="1050">
                <a:solidFill>
                  <a:schemeClr val="dk1"/>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pt-BR"/>
              <a:t>‹#›</a:t>
            </a:fld>
            <a:endParaRPr/>
          </a:p>
        </p:txBody>
      </p:sp>
      <p:sp>
        <p:nvSpPr>
          <p:cNvPr id="35" name="Google Shape;35;p291"/>
          <p:cNvSpPr txBox="1"/>
          <p:nvPr/>
        </p:nvSpPr>
        <p:spPr>
          <a:xfrm>
            <a:off x="11597151" y="6303999"/>
            <a:ext cx="294812" cy="355098"/>
          </a:xfrm>
          <a:prstGeom prst="rect">
            <a:avLst/>
          </a:prstGeom>
          <a:blipFill rotWithShape="1">
            <a:blip r:embed="rId1">
              <a:alphaModFix/>
            </a:blip>
            <a:stretch>
              <a:fillRect b="0" l="0" r="0" t="0"/>
            </a:stretch>
          </a:blip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2"/>
              </a:buClr>
              <a:buSzPts val="1600"/>
              <a:buFont typeface="Arial"/>
              <a:buNone/>
            </a:pPr>
            <a:r>
              <a:rPr lang="pt-BR" sz="1600">
                <a:solidFill>
                  <a:schemeClr val="dk2"/>
                </a:solidFill>
                <a:latin typeface="Calibri"/>
                <a:ea typeface="Calibri"/>
                <a:cs typeface="Calibri"/>
                <a:sym typeface="Calibri"/>
              </a:rPr>
              <a:t> </a:t>
            </a:r>
            <a:endParaRPr/>
          </a:p>
        </p:txBody>
      </p:sp>
    </p:spTree>
  </p:cSld>
  <p:clrMap accent1="accent1" accent2="accent2" accent3="accent3" accent4="accent4" accent5="accent5" accent6="accent6" bg1="lt1" bg2="dk2" tx1="dk1" tx2="lt2" folHlink="folHlink" hlink="hlink"/>
  <p:sldLayoutIdLst>
    <p:sldLayoutId id="2147483658" r:id="rId2"/>
    <p:sldLayoutId id="2147483659" r:id="rId3"/>
    <p:sldLayoutId id="2147483660" r:id="rId4"/>
    <p:sldLayoutId id="2147483661" r:id="rId5"/>
    <p:sldLayoutId id="2147483662" r:id="rId6"/>
    <p:sldLayoutId id="2147483663" r:id="rId7"/>
    <p:sldLayoutId id="2147483664" r:id="rId8"/>
    <p:sldLayoutId id="2147483665" r:id="rId9"/>
    <p:sldLayoutId id="2147483666" r:id="rId10"/>
    <p:sldLayoutId id="2147483667" r:id="rId1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57">
          <p15:clr>
            <a:srgbClr val="C35EA4"/>
          </p15:clr>
        </p15:guide>
        <p15:guide id="2" pos="7423">
          <p15:clr>
            <a:srgbClr val="C35EA4"/>
          </p15:clr>
        </p15:guide>
        <p15:guide id="3" orient="horz" pos="3906">
          <p15:clr>
            <a:srgbClr val="C35EA4"/>
          </p15:clr>
        </p15:guide>
        <p15:guide id="4" orient="horz" pos="255">
          <p15:clr>
            <a:srgbClr val="C35E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37.png"/><Relationship Id="rId4" Type="http://schemas.openxmlformats.org/officeDocument/2006/relationships/image" Target="../media/image14.png"/><Relationship Id="rId5" Type="http://schemas.openxmlformats.org/officeDocument/2006/relationships/image" Target="../media/image6.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0.xml"/><Relationship Id="rId3" Type="http://schemas.openxmlformats.org/officeDocument/2006/relationships/image" Target="../media/image157.jp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1.xml"/><Relationship Id="rId3" Type="http://schemas.openxmlformats.org/officeDocument/2006/relationships/image" Target="../media/image157.jp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2.xml"/><Relationship Id="rId3" Type="http://schemas.openxmlformats.org/officeDocument/2006/relationships/image" Target="../media/image157.jp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7.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 Id="rId3" Type="http://schemas.openxmlformats.org/officeDocument/2006/relationships/image" Target="../media/image51.png"/><Relationship Id="rId4" Type="http://schemas.openxmlformats.org/officeDocument/2006/relationships/image" Target="../media/image29.png"/><Relationship Id="rId5" Type="http://schemas.openxmlformats.org/officeDocument/2006/relationships/image" Target="../media/image20.png"/><Relationship Id="rId6" Type="http://schemas.openxmlformats.org/officeDocument/2006/relationships/image" Target="../media/image35.png"/><Relationship Id="rId7" Type="http://schemas.openxmlformats.org/officeDocument/2006/relationships/image" Target="../media/image25.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10.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9.xml"/><Relationship Id="rId3" Type="http://schemas.openxmlformats.org/officeDocument/2006/relationships/image" Target="../media/image16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 Id="rId3" Type="http://schemas.openxmlformats.org/officeDocument/2006/relationships/image" Target="../media/image26.png"/><Relationship Id="rId4" Type="http://schemas.openxmlformats.org/officeDocument/2006/relationships/image" Target="../media/image22.png"/><Relationship Id="rId5" Type="http://schemas.openxmlformats.org/officeDocument/2006/relationships/image" Target="../media/image23.jp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0.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2.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5.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0.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33.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5.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36.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xml"/><Relationship Id="rId3" Type="http://schemas.openxmlformats.org/officeDocument/2006/relationships/chart" Target="../charts/chart1.xml"/><Relationship Id="rId4" Type="http://schemas.openxmlformats.org/officeDocument/2006/relationships/image" Target="../media/image50.png"/><Relationship Id="rId5" Type="http://schemas.openxmlformats.org/officeDocument/2006/relationships/image" Target="../media/image27.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1.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2.xml"/><Relationship Id="rId3" Type="http://schemas.openxmlformats.org/officeDocument/2006/relationships/image" Target="../media/image170.png"/><Relationship Id="rId4" Type="http://schemas.openxmlformats.org/officeDocument/2006/relationships/image" Target="../media/image168.pn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4.xml"/><Relationship Id="rId3" Type="http://schemas.openxmlformats.org/officeDocument/2006/relationships/image" Target="../media/image167.png"/><Relationship Id="rId4" Type="http://schemas.openxmlformats.org/officeDocument/2006/relationships/image" Target="../media/image166.pn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7.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9.xml"/><Relationship Id="rId3" Type="http://schemas.openxmlformats.org/officeDocument/2006/relationships/image" Target="../media/image164.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xml"/><Relationship Id="rId3" Type="http://schemas.openxmlformats.org/officeDocument/2006/relationships/chart" Target="../charts/chart2.xml"/><Relationship Id="rId4" Type="http://schemas.openxmlformats.org/officeDocument/2006/relationships/image" Target="../media/image30.jp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0.xml"/><Relationship Id="rId3" Type="http://schemas.openxmlformats.org/officeDocument/2006/relationships/image" Target="../media/image173.png"/><Relationship Id="rId4" Type="http://schemas.openxmlformats.org/officeDocument/2006/relationships/image" Target="../media/image171.pn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1.xml"/><Relationship Id="rId3" Type="http://schemas.openxmlformats.org/officeDocument/2006/relationships/image" Target="../media/image172.pn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2.xml"/><Relationship Id="rId3" Type="http://schemas.openxmlformats.org/officeDocument/2006/relationships/image" Target="../media/image176.pn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3.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5.xml"/><Relationship Id="rId3" Type="http://schemas.openxmlformats.org/officeDocument/2006/relationships/image" Target="../media/image175.jp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6.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7.xml"/><Relationship Id="rId3" Type="http://schemas.openxmlformats.org/officeDocument/2006/relationships/image" Target="../media/image174.png"/></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8.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6.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62.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3.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4.xml"/><Relationship Id="rId3" Type="http://schemas.openxmlformats.org/officeDocument/2006/relationships/chart" Target="../charts/chart8.xml"/><Relationship Id="rId4" Type="http://schemas.openxmlformats.org/officeDocument/2006/relationships/chart" Target="../charts/chart9.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5.xml"/><Relationship Id="rId3" Type="http://schemas.openxmlformats.org/officeDocument/2006/relationships/chart" Target="../charts/chart10.xml"/><Relationship Id="rId4" Type="http://schemas.openxmlformats.org/officeDocument/2006/relationships/chart" Target="../charts/chart1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7.xml"/><Relationship Id="rId3" Type="http://schemas.openxmlformats.org/officeDocument/2006/relationships/chart" Target="../charts/chart12.xml"/><Relationship Id="rId4" Type="http://schemas.openxmlformats.org/officeDocument/2006/relationships/chart" Target="../charts/chart13.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8.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69.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0.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1.xml"/><Relationship Id="rId3" Type="http://schemas.openxmlformats.org/officeDocument/2006/relationships/image" Target="../media/image164.png"/></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73.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74.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8.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 Id="rId3" Type="http://schemas.openxmlformats.org/officeDocument/2006/relationships/image" Target="../media/image44.png"/></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0.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81.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3.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84.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5.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89.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 Id="rId3" Type="http://schemas.openxmlformats.org/officeDocument/2006/relationships/image" Target="../media/image43.png"/><Relationship Id="rId4" Type="http://schemas.openxmlformats.org/officeDocument/2006/relationships/image" Target="../media/image36.png"/><Relationship Id="rId5" Type="http://schemas.openxmlformats.org/officeDocument/2006/relationships/image" Target="../media/image32.png"/><Relationship Id="rId6" Type="http://schemas.openxmlformats.org/officeDocument/2006/relationships/image" Target="../media/image33.png"/><Relationship Id="rId7" Type="http://schemas.openxmlformats.org/officeDocument/2006/relationships/image" Target="../media/image48.pn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0.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94.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5.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8.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xml"/><Relationship Id="rId3" Type="http://schemas.openxmlformats.org/officeDocument/2006/relationships/image" Target="../media/image49.png"/><Relationship Id="rId4" Type="http://schemas.openxmlformats.org/officeDocument/2006/relationships/image" Target="../media/image37.png"/></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0.xml"/><Relationship Id="rId3" Type="http://schemas.openxmlformats.org/officeDocument/2006/relationships/image" Target="../media/image181.pn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3.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4.xml"/><Relationship Id="rId3" Type="http://schemas.openxmlformats.org/officeDocument/2006/relationships/image" Target="../media/image179.pn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5.xml"/><Relationship Id="rId3" Type="http://schemas.openxmlformats.org/officeDocument/2006/relationships/image" Target="../media/image182.pn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6.xml"/><Relationship Id="rId3" Type="http://schemas.openxmlformats.org/officeDocument/2006/relationships/image" Target="../media/image178.png"/></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8.xml"/><Relationship Id="rId3" Type="http://schemas.openxmlformats.org/officeDocument/2006/relationships/image" Target="../media/image188.pn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 Id="rId3" Type="http://schemas.openxmlformats.org/officeDocument/2006/relationships/image" Target="../media/image55.png"/><Relationship Id="rId4" Type="http://schemas.openxmlformats.org/officeDocument/2006/relationships/image" Target="../media/image38.png"/><Relationship Id="rId5" Type="http://schemas.openxmlformats.org/officeDocument/2006/relationships/image" Target="../media/image41.png"/><Relationship Id="rId6" Type="http://schemas.openxmlformats.org/officeDocument/2006/relationships/image" Target="../media/image42.png"/></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0.xml"/><Relationship Id="rId3" Type="http://schemas.openxmlformats.org/officeDocument/2006/relationships/image" Target="../media/image180.png"/><Relationship Id="rId4" Type="http://schemas.openxmlformats.org/officeDocument/2006/relationships/image" Target="../media/image177.png"/></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1.xml"/><Relationship Id="rId3" Type="http://schemas.openxmlformats.org/officeDocument/2006/relationships/vmlDrawing" Target="../drawings/vmlDrawing1.vml"/><Relationship Id="rId4" Type="http://schemas.openxmlformats.org/officeDocument/2006/relationships/oleObject" Target="../embeddings/oleObject1.bin"/><Relationship Id="rId5" Type="http://schemas.openxmlformats.org/officeDocument/2006/relationships/oleObject" Target="../embeddings/oleObject1.bin"/><Relationship Id="rId6" Type="http://schemas.openxmlformats.org/officeDocument/2006/relationships/image" Target="../media/image191.png"/><Relationship Id="rId7" Type="http://schemas.openxmlformats.org/officeDocument/2006/relationships/image" Target="../media/image187.jpg"/></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12.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3.xml"/><Relationship Id="rId3" Type="http://schemas.openxmlformats.org/officeDocument/2006/relationships/image" Target="../media/image189.pn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4.xml"/><Relationship Id="rId3" Type="http://schemas.openxmlformats.org/officeDocument/2006/relationships/image" Target="../media/image183.png"/></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5.xml"/><Relationship Id="rId3" Type="http://schemas.openxmlformats.org/officeDocument/2006/relationships/image" Target="../media/image192.pn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6.xml"/><Relationship Id="rId3" Type="http://schemas.openxmlformats.org/officeDocument/2006/relationships/image" Target="../media/image185.png"/></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7.xml"/><Relationship Id="rId3" Type="http://schemas.openxmlformats.org/officeDocument/2006/relationships/image" Target="../media/image236.png"/><Relationship Id="rId4" Type="http://schemas.openxmlformats.org/officeDocument/2006/relationships/image" Target="../media/image184.png"/><Relationship Id="rId5" Type="http://schemas.openxmlformats.org/officeDocument/2006/relationships/image" Target="../media/image186.png"/></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18.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9.xml"/></Relationships>
</file>

<file path=ppt/slides/_rels/slide22.xml.rels><?xml version="1.0" encoding="UTF-8" standalone="yes"?><Relationships xmlns="http://schemas.openxmlformats.org/package/2006/relationships"><Relationship Id="rId11" Type="http://schemas.openxmlformats.org/officeDocument/2006/relationships/image" Target="../media/image60.png"/><Relationship Id="rId10" Type="http://schemas.openxmlformats.org/officeDocument/2006/relationships/image" Target="../media/image61.png"/><Relationship Id="rId13" Type="http://schemas.openxmlformats.org/officeDocument/2006/relationships/image" Target="../media/image80.png"/><Relationship Id="rId12" Type="http://schemas.openxmlformats.org/officeDocument/2006/relationships/image" Target="../media/image65.png"/><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image" Target="../media/image54.png"/><Relationship Id="rId4" Type="http://schemas.openxmlformats.org/officeDocument/2006/relationships/image" Target="../media/image52.png"/><Relationship Id="rId9" Type="http://schemas.openxmlformats.org/officeDocument/2006/relationships/image" Target="../media/image57.png"/><Relationship Id="rId15" Type="http://schemas.openxmlformats.org/officeDocument/2006/relationships/image" Target="../media/image70.png"/><Relationship Id="rId14" Type="http://schemas.openxmlformats.org/officeDocument/2006/relationships/image" Target="../media/image66.png"/><Relationship Id="rId17" Type="http://schemas.openxmlformats.org/officeDocument/2006/relationships/image" Target="../media/image68.png"/><Relationship Id="rId16" Type="http://schemas.openxmlformats.org/officeDocument/2006/relationships/image" Target="../media/image64.png"/><Relationship Id="rId5" Type="http://schemas.openxmlformats.org/officeDocument/2006/relationships/image" Target="../media/image47.png"/><Relationship Id="rId6" Type="http://schemas.openxmlformats.org/officeDocument/2006/relationships/image" Target="../media/image46.png"/><Relationship Id="rId7" Type="http://schemas.openxmlformats.org/officeDocument/2006/relationships/image" Target="../media/image58.png"/><Relationship Id="rId8" Type="http://schemas.openxmlformats.org/officeDocument/2006/relationships/image" Target="../media/image56.pn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0.xml"/><Relationship Id="rId3" Type="http://schemas.openxmlformats.org/officeDocument/2006/relationships/image" Target="../media/image190.pn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1.xml"/><Relationship Id="rId3" Type="http://schemas.openxmlformats.org/officeDocument/2006/relationships/image" Target="../media/image196.png"/></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3.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4.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5.xml"/><Relationship Id="rId3" Type="http://schemas.openxmlformats.org/officeDocument/2006/relationships/image" Target="../media/image193.png"/></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6.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7.xml"/><Relationship Id="rId3" Type="http://schemas.openxmlformats.org/officeDocument/2006/relationships/hyperlink" Target="https://www.ncbi.nlm.nih.gov/pmc/articles/PMC6594003/#bjh15790-note-0018" TargetMode="External"/><Relationship Id="rId4" Type="http://schemas.openxmlformats.org/officeDocument/2006/relationships/hyperlink" Target="https://www.ncbi.nlm.nih.gov/pmc/articles/PMC6594003/#bjh15790-note-0019" TargetMode="External"/><Relationship Id="rId9" Type="http://schemas.openxmlformats.org/officeDocument/2006/relationships/hyperlink" Target="https://www.ncbi.nlm.nih.gov/pmc/articles/PMC6594003/#bjh15790-note-0021" TargetMode="External"/><Relationship Id="rId5" Type="http://schemas.openxmlformats.org/officeDocument/2006/relationships/hyperlink" Target="https://www.ncbi.nlm.nih.gov/pmc/articles/PMC6594003/#bjh15790-note-0020" TargetMode="External"/><Relationship Id="rId6" Type="http://schemas.openxmlformats.org/officeDocument/2006/relationships/hyperlink" Target="https://www.ncbi.nlm.nih.gov/pmc/articles/PMC6594003/#bjh15790-note-0021" TargetMode="External"/><Relationship Id="rId7" Type="http://schemas.openxmlformats.org/officeDocument/2006/relationships/hyperlink" Target="https://www.ncbi.nlm.nih.gov/pmc/articles/PMC6594003/#bjh15790-note-0019" TargetMode="External"/><Relationship Id="rId8" Type="http://schemas.openxmlformats.org/officeDocument/2006/relationships/hyperlink" Target="https://www.ncbi.nlm.nih.gov/pmc/articles/PMC6594003/#bjh15790-note-0020" TargetMode="Externa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8.xml"/><Relationship Id="rId3" Type="http://schemas.openxmlformats.org/officeDocument/2006/relationships/hyperlink" Target="https://www.ncbi.nlm.nih.gov/pmc/articles/PMC6594003/#bjh15790-note-0024" TargetMode="Externa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9.xml"/><Relationship Id="rId3" Type="http://schemas.openxmlformats.org/officeDocument/2006/relationships/hyperlink" Target="https://www.ncbi.nlm.nih.gov/pmc/articles/PMC6594003/#bjh15790-note-0028" TargetMode="External"/><Relationship Id="rId4" Type="http://schemas.openxmlformats.org/officeDocument/2006/relationships/hyperlink" Target="https://www.ncbi.nlm.nih.gov/pmc/articles/PMC6594003/#bjh15790-note-0029" TargetMode="External"/><Relationship Id="rId5" Type="http://schemas.openxmlformats.org/officeDocument/2006/relationships/hyperlink" Target="https://www.ncbi.nlm.nih.gov/pmc/articles/PMC6594003/#bjh15790-note-0030" TargetMode="External"/><Relationship Id="rId6" Type="http://schemas.openxmlformats.org/officeDocument/2006/relationships/hyperlink" Target="https://www.ncbi.nlm.nih.gov/pmc/articles/PMC6594003/#bjh15790-note-0031" TargetMode="External"/><Relationship Id="rId7" Type="http://schemas.openxmlformats.org/officeDocument/2006/relationships/hyperlink" Target="https://www.ncbi.nlm.nih.gov/pmc/articles/PMC6594003/#bjh15790-note-0029" TargetMode="External"/><Relationship Id="rId8" Type="http://schemas.openxmlformats.org/officeDocument/2006/relationships/image" Target="../media/image203.png"/></Relationships>
</file>

<file path=ppt/slides/_rels/slide23.xml.rels><?xml version="1.0" encoding="UTF-8" standalone="yes"?><Relationships xmlns="http://schemas.openxmlformats.org/package/2006/relationships"><Relationship Id="rId11" Type="http://schemas.openxmlformats.org/officeDocument/2006/relationships/image" Target="../media/image82.png"/><Relationship Id="rId10" Type="http://schemas.openxmlformats.org/officeDocument/2006/relationships/image" Target="../media/image77.png"/><Relationship Id="rId12" Type="http://schemas.openxmlformats.org/officeDocument/2006/relationships/image" Target="../media/image74.png"/><Relationship Id="rId1" Type="http://schemas.openxmlformats.org/officeDocument/2006/relationships/slideLayout" Target="../slideLayouts/slideLayout2.xml"/><Relationship Id="rId2" Type="http://schemas.openxmlformats.org/officeDocument/2006/relationships/notesSlide" Target="../notesSlides/notesSlide23.xml"/><Relationship Id="rId3" Type="http://schemas.openxmlformats.org/officeDocument/2006/relationships/image" Target="../media/image52.png"/><Relationship Id="rId4" Type="http://schemas.openxmlformats.org/officeDocument/2006/relationships/image" Target="../media/image76.png"/><Relationship Id="rId9" Type="http://schemas.openxmlformats.org/officeDocument/2006/relationships/image" Target="../media/image73.png"/><Relationship Id="rId5" Type="http://schemas.openxmlformats.org/officeDocument/2006/relationships/image" Target="../media/image69.png"/><Relationship Id="rId6" Type="http://schemas.openxmlformats.org/officeDocument/2006/relationships/image" Target="../media/image71.png"/><Relationship Id="rId7" Type="http://schemas.openxmlformats.org/officeDocument/2006/relationships/image" Target="../media/image78.png"/><Relationship Id="rId8" Type="http://schemas.openxmlformats.org/officeDocument/2006/relationships/image" Target="../media/image88.png"/></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0.xml"/><Relationship Id="rId3" Type="http://schemas.openxmlformats.org/officeDocument/2006/relationships/hyperlink" Target="https://www.ncbi.nlm.nih.gov/pmc/articles/PMC6594003/#bjh15790-note-0034" TargetMode="External"/><Relationship Id="rId4" Type="http://schemas.openxmlformats.org/officeDocument/2006/relationships/hyperlink" Target="https://www.ncbi.nlm.nih.gov/pmc/articles/PMC6594003/#bjh15790-note-0035" TargetMode="External"/><Relationship Id="rId5" Type="http://schemas.openxmlformats.org/officeDocument/2006/relationships/hyperlink" Target="https://www.ncbi.nlm.nih.gov/pmc/articles/PMC6594003/#bjh15790-note-0035" TargetMode="External"/><Relationship Id="rId6" Type="http://schemas.openxmlformats.org/officeDocument/2006/relationships/image" Target="../media/image194.jpg"/></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1.xml"/><Relationship Id="rId3" Type="http://schemas.openxmlformats.org/officeDocument/2006/relationships/image" Target="../media/image195.png"/></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33.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4.xml"/><Relationship Id="rId3" Type="http://schemas.openxmlformats.org/officeDocument/2006/relationships/image" Target="../media/image199.png"/></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5.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37.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8.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 Id="rId3" Type="http://schemas.openxmlformats.org/officeDocument/2006/relationships/image" Target="../media/image75.png"/><Relationship Id="rId4" Type="http://schemas.openxmlformats.org/officeDocument/2006/relationships/image" Target="../media/image79.png"/><Relationship Id="rId5" Type="http://schemas.openxmlformats.org/officeDocument/2006/relationships/image" Target="../media/image52.png"/><Relationship Id="rId6" Type="http://schemas.openxmlformats.org/officeDocument/2006/relationships/image" Target="../media/image96.png"/><Relationship Id="rId7" Type="http://schemas.openxmlformats.org/officeDocument/2006/relationships/image" Target="../media/image90.png"/><Relationship Id="rId8" Type="http://schemas.openxmlformats.org/officeDocument/2006/relationships/image" Target="../media/image92.png"/></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0.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41.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2.xml"/><Relationship Id="rId3" Type="http://schemas.openxmlformats.org/officeDocument/2006/relationships/image" Target="../media/image197.png"/></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3.xml"/><Relationship Id="rId3" Type="http://schemas.openxmlformats.org/officeDocument/2006/relationships/image" Target="../media/image201.png"/></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4.xml"/><Relationship Id="rId3" Type="http://schemas.openxmlformats.org/officeDocument/2006/relationships/image" Target="../media/image197.png"/></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5.xml"/><Relationship Id="rId3" Type="http://schemas.openxmlformats.org/officeDocument/2006/relationships/image" Target="../media/image201.png"/></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6.xml"/><Relationship Id="rId3" Type="http://schemas.openxmlformats.org/officeDocument/2006/relationships/image" Target="../media/image201.png"/></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4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48.xml"/><Relationship Id="rId3" Type="http://schemas.openxmlformats.org/officeDocument/2006/relationships/image" Target="../media/image202.png"/><Relationship Id="rId4" Type="http://schemas.openxmlformats.org/officeDocument/2006/relationships/image" Target="../media/image54.png"/><Relationship Id="rId5" Type="http://schemas.openxmlformats.org/officeDocument/2006/relationships/image" Target="../media/image205.png"/><Relationship Id="rId6" Type="http://schemas.openxmlformats.org/officeDocument/2006/relationships/image" Target="../media/image52.png"/><Relationship Id="rId7" Type="http://schemas.openxmlformats.org/officeDocument/2006/relationships/image" Target="../media/image210.png"/></Relationships>
</file>

<file path=ppt/slides/_rels/slide249.xml.rels><?xml version="1.0" encoding="UTF-8" standalone="yes"?><Relationships xmlns="http://schemas.openxmlformats.org/package/2006/relationships"><Relationship Id="rId11" Type="http://schemas.openxmlformats.org/officeDocument/2006/relationships/image" Target="../media/image82.png"/><Relationship Id="rId10" Type="http://schemas.openxmlformats.org/officeDocument/2006/relationships/image" Target="../media/image77.png"/><Relationship Id="rId12" Type="http://schemas.openxmlformats.org/officeDocument/2006/relationships/image" Target="../media/image74.png"/><Relationship Id="rId1" Type="http://schemas.openxmlformats.org/officeDocument/2006/relationships/slideLayout" Target="../slideLayouts/slideLayout3.xml"/><Relationship Id="rId2" Type="http://schemas.openxmlformats.org/officeDocument/2006/relationships/notesSlide" Target="../notesSlides/notesSlide249.xml"/><Relationship Id="rId3" Type="http://schemas.openxmlformats.org/officeDocument/2006/relationships/image" Target="../media/image52.png"/><Relationship Id="rId4" Type="http://schemas.openxmlformats.org/officeDocument/2006/relationships/image" Target="../media/image76.png"/><Relationship Id="rId9" Type="http://schemas.openxmlformats.org/officeDocument/2006/relationships/image" Target="../media/image73.png"/><Relationship Id="rId5" Type="http://schemas.openxmlformats.org/officeDocument/2006/relationships/image" Target="../media/image69.png"/><Relationship Id="rId6" Type="http://schemas.openxmlformats.org/officeDocument/2006/relationships/image" Target="../media/image71.png"/><Relationship Id="rId7" Type="http://schemas.openxmlformats.org/officeDocument/2006/relationships/image" Target="../media/image78.png"/><Relationship Id="rId8" Type="http://schemas.openxmlformats.org/officeDocument/2006/relationships/image" Target="../media/image88.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5.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0.xml"/><Relationship Id="rId3" Type="http://schemas.openxmlformats.org/officeDocument/2006/relationships/image" Target="../media/image202.png"/></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1.xml"/><Relationship Id="rId3" Type="http://schemas.openxmlformats.org/officeDocument/2006/relationships/image" Target="../media/image202.png"/></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2.xml"/><Relationship Id="rId3" Type="http://schemas.openxmlformats.org/officeDocument/2006/relationships/image" Target="../media/image215.png"/><Relationship Id="rId4" Type="http://schemas.openxmlformats.org/officeDocument/2006/relationships/image" Target="../media/image207.png"/><Relationship Id="rId5" Type="http://schemas.openxmlformats.org/officeDocument/2006/relationships/image" Target="../media/image235.png"/><Relationship Id="rId6" Type="http://schemas.openxmlformats.org/officeDocument/2006/relationships/image" Target="../media/image206.png"/></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3.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4.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5.xml"/><Relationship Id="rId3" Type="http://schemas.openxmlformats.org/officeDocument/2006/relationships/image" Target="../media/image209.png"/><Relationship Id="rId4" Type="http://schemas.openxmlformats.org/officeDocument/2006/relationships/image" Target="../media/image211.png"/><Relationship Id="rId5" Type="http://schemas.openxmlformats.org/officeDocument/2006/relationships/image" Target="../media/image217.png"/><Relationship Id="rId6" Type="http://schemas.openxmlformats.org/officeDocument/2006/relationships/image" Target="../media/image227.png"/></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6.xml"/><Relationship Id="rId3" Type="http://schemas.openxmlformats.org/officeDocument/2006/relationships/image" Target="../media/image209.png"/><Relationship Id="rId4" Type="http://schemas.openxmlformats.org/officeDocument/2006/relationships/image" Target="../media/image216.png"/><Relationship Id="rId5" Type="http://schemas.openxmlformats.org/officeDocument/2006/relationships/image" Target="../media/image227.png"/><Relationship Id="rId6" Type="http://schemas.openxmlformats.org/officeDocument/2006/relationships/image" Target="../media/image217.png"/></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7.xml"/><Relationship Id="rId3" Type="http://schemas.openxmlformats.org/officeDocument/2006/relationships/image" Target="../media/image214.png"/><Relationship Id="rId4" Type="http://schemas.openxmlformats.org/officeDocument/2006/relationships/image" Target="../media/image217.png"/></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8.xml"/><Relationship Id="rId3" Type="http://schemas.openxmlformats.org/officeDocument/2006/relationships/image" Target="../media/image233.png"/><Relationship Id="rId4" Type="http://schemas.openxmlformats.org/officeDocument/2006/relationships/image" Target="../media/image217.png"/></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9.xml"/><Relationship Id="rId3" Type="http://schemas.openxmlformats.org/officeDocument/2006/relationships/image" Target="../media/image228.png"/><Relationship Id="rId4" Type="http://schemas.openxmlformats.org/officeDocument/2006/relationships/image" Target="../media/image218.png"/><Relationship Id="rId5" Type="http://schemas.openxmlformats.org/officeDocument/2006/relationships/image" Target="../media/image220.png"/><Relationship Id="rId6" Type="http://schemas.openxmlformats.org/officeDocument/2006/relationships/image" Target="../media/image230.png"/><Relationship Id="rId7" Type="http://schemas.openxmlformats.org/officeDocument/2006/relationships/image" Target="../media/image221.png"/><Relationship Id="rId8" Type="http://schemas.openxmlformats.org/officeDocument/2006/relationships/image" Target="../media/image222.png"/></Relationships>
</file>

<file path=ppt/slides/_rels/slide26.xml.rels><?xml version="1.0" encoding="UTF-8" standalone="yes"?><Relationships xmlns="http://schemas.openxmlformats.org/package/2006/relationships"><Relationship Id="rId11" Type="http://schemas.openxmlformats.org/officeDocument/2006/relationships/image" Target="../media/image60.png"/><Relationship Id="rId10" Type="http://schemas.openxmlformats.org/officeDocument/2006/relationships/image" Target="../media/image61.png"/><Relationship Id="rId13" Type="http://schemas.openxmlformats.org/officeDocument/2006/relationships/image" Target="../media/image80.png"/><Relationship Id="rId12" Type="http://schemas.openxmlformats.org/officeDocument/2006/relationships/image" Target="../media/image65.png"/><Relationship Id="rId1" Type="http://schemas.openxmlformats.org/officeDocument/2006/relationships/slideLayout" Target="../slideLayouts/slideLayout2.xml"/><Relationship Id="rId2" Type="http://schemas.openxmlformats.org/officeDocument/2006/relationships/notesSlide" Target="../notesSlides/notesSlide26.xml"/><Relationship Id="rId3" Type="http://schemas.openxmlformats.org/officeDocument/2006/relationships/image" Target="../media/image54.png"/><Relationship Id="rId4" Type="http://schemas.openxmlformats.org/officeDocument/2006/relationships/image" Target="../media/image52.png"/><Relationship Id="rId9" Type="http://schemas.openxmlformats.org/officeDocument/2006/relationships/image" Target="../media/image57.png"/><Relationship Id="rId15" Type="http://schemas.openxmlformats.org/officeDocument/2006/relationships/image" Target="../media/image70.png"/><Relationship Id="rId14" Type="http://schemas.openxmlformats.org/officeDocument/2006/relationships/image" Target="../media/image66.png"/><Relationship Id="rId17" Type="http://schemas.openxmlformats.org/officeDocument/2006/relationships/image" Target="../media/image68.png"/><Relationship Id="rId16" Type="http://schemas.openxmlformats.org/officeDocument/2006/relationships/image" Target="../media/image64.png"/><Relationship Id="rId5" Type="http://schemas.openxmlformats.org/officeDocument/2006/relationships/image" Target="../media/image47.png"/><Relationship Id="rId6" Type="http://schemas.openxmlformats.org/officeDocument/2006/relationships/image" Target="../media/image46.png"/><Relationship Id="rId7" Type="http://schemas.openxmlformats.org/officeDocument/2006/relationships/image" Target="../media/image58.png"/><Relationship Id="rId8" Type="http://schemas.openxmlformats.org/officeDocument/2006/relationships/image" Target="../media/image56.png"/></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60.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1.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63.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4.xml"/><Relationship Id="rId3" Type="http://schemas.openxmlformats.org/officeDocument/2006/relationships/image" Target="../media/image231.png"/></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5.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6.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8.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9.xml"/></Relationships>
</file>

<file path=ppt/slides/_rels/slide27.xml.rels><?xml version="1.0" encoding="UTF-8" standalone="yes"?><Relationships xmlns="http://schemas.openxmlformats.org/package/2006/relationships"><Relationship Id="rId11" Type="http://schemas.openxmlformats.org/officeDocument/2006/relationships/image" Target="../media/image82.png"/><Relationship Id="rId10" Type="http://schemas.openxmlformats.org/officeDocument/2006/relationships/image" Target="../media/image77.png"/><Relationship Id="rId12" Type="http://schemas.openxmlformats.org/officeDocument/2006/relationships/image" Target="../media/image74.png"/><Relationship Id="rId1" Type="http://schemas.openxmlformats.org/officeDocument/2006/relationships/slideLayout" Target="../slideLayouts/slideLayout2.xml"/><Relationship Id="rId2" Type="http://schemas.openxmlformats.org/officeDocument/2006/relationships/notesSlide" Target="../notesSlides/notesSlide27.xml"/><Relationship Id="rId3" Type="http://schemas.openxmlformats.org/officeDocument/2006/relationships/image" Target="../media/image52.png"/><Relationship Id="rId4" Type="http://schemas.openxmlformats.org/officeDocument/2006/relationships/image" Target="../media/image76.png"/><Relationship Id="rId9" Type="http://schemas.openxmlformats.org/officeDocument/2006/relationships/image" Target="../media/image73.png"/><Relationship Id="rId5" Type="http://schemas.openxmlformats.org/officeDocument/2006/relationships/image" Target="../media/image69.png"/><Relationship Id="rId6" Type="http://schemas.openxmlformats.org/officeDocument/2006/relationships/image" Target="../media/image71.png"/><Relationship Id="rId7" Type="http://schemas.openxmlformats.org/officeDocument/2006/relationships/image" Target="../media/image78.png"/><Relationship Id="rId8" Type="http://schemas.openxmlformats.org/officeDocument/2006/relationships/image" Target="../media/image88.png"/></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0.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1.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3.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74.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5.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6.xml"/><Relationship Id="rId3" Type="http://schemas.openxmlformats.org/officeDocument/2006/relationships/image" Target="../media/image232.png"/></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7.xml"/><Relationship Id="rId3" Type="http://schemas.openxmlformats.org/officeDocument/2006/relationships/image" Target="../media/image229.png"/></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8.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9.xml"/><Relationship Id="rId3" Type="http://schemas.openxmlformats.org/officeDocument/2006/relationships/image" Target="../media/image22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 Id="rId3" Type="http://schemas.openxmlformats.org/officeDocument/2006/relationships/image" Target="../media/image75.png"/><Relationship Id="rId4" Type="http://schemas.openxmlformats.org/officeDocument/2006/relationships/image" Target="../media/image79.png"/><Relationship Id="rId5" Type="http://schemas.openxmlformats.org/officeDocument/2006/relationships/image" Target="../media/image52.png"/><Relationship Id="rId6" Type="http://schemas.openxmlformats.org/officeDocument/2006/relationships/image" Target="../media/image96.png"/><Relationship Id="rId7" Type="http://schemas.openxmlformats.org/officeDocument/2006/relationships/image" Target="../media/image90.png"/><Relationship Id="rId8" Type="http://schemas.openxmlformats.org/officeDocument/2006/relationships/image" Target="../media/image92.png"/></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80.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8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2.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3.xml"/><Relationship Id="rId3" Type="http://schemas.openxmlformats.org/officeDocument/2006/relationships/image" Target="../media/image128.png"/><Relationship Id="rId4" Type="http://schemas.openxmlformats.org/officeDocument/2006/relationships/image" Target="../media/image152.png"/><Relationship Id="rId5" Type="http://schemas.openxmlformats.org/officeDocument/2006/relationships/image" Target="../media/image111.png"/><Relationship Id="rId6" Type="http://schemas.openxmlformats.org/officeDocument/2006/relationships/image" Target="../media/image109.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4.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35.xml.rels><?xml version="1.0" encoding="UTF-8" standalone="yes"?><Relationships xmlns="http://schemas.openxmlformats.org/package/2006/relationships"><Relationship Id="rId11" Type="http://schemas.openxmlformats.org/officeDocument/2006/relationships/image" Target="../media/image116.png"/><Relationship Id="rId10" Type="http://schemas.openxmlformats.org/officeDocument/2006/relationships/image" Target="../media/image131.png"/><Relationship Id="rId13" Type="http://schemas.openxmlformats.org/officeDocument/2006/relationships/image" Target="../media/image115.png"/><Relationship Id="rId12" Type="http://schemas.openxmlformats.org/officeDocument/2006/relationships/image" Target="../media/image135.png"/><Relationship Id="rId1" Type="http://schemas.openxmlformats.org/officeDocument/2006/relationships/slideLayout" Target="../slideLayouts/slideLayout2.xml"/><Relationship Id="rId2" Type="http://schemas.openxmlformats.org/officeDocument/2006/relationships/notesSlide" Target="../notesSlides/notesSlide35.xml"/><Relationship Id="rId3" Type="http://schemas.openxmlformats.org/officeDocument/2006/relationships/image" Target="../media/image51.png"/><Relationship Id="rId4" Type="http://schemas.openxmlformats.org/officeDocument/2006/relationships/image" Target="../media/image29.png"/><Relationship Id="rId9" Type="http://schemas.openxmlformats.org/officeDocument/2006/relationships/image" Target="../media/image118.png"/><Relationship Id="rId15" Type="http://schemas.openxmlformats.org/officeDocument/2006/relationships/image" Target="../media/image20.png"/><Relationship Id="rId14" Type="http://schemas.openxmlformats.org/officeDocument/2006/relationships/image" Target="../media/image120.png"/><Relationship Id="rId5" Type="http://schemas.openxmlformats.org/officeDocument/2006/relationships/image" Target="../media/image114.png"/><Relationship Id="rId6" Type="http://schemas.openxmlformats.org/officeDocument/2006/relationships/image" Target="../media/image117.png"/><Relationship Id="rId7" Type="http://schemas.openxmlformats.org/officeDocument/2006/relationships/image" Target="../media/image124.png"/><Relationship Id="rId8" Type="http://schemas.openxmlformats.org/officeDocument/2006/relationships/image" Target="../media/image113.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6.xml"/><Relationship Id="rId3" Type="http://schemas.openxmlformats.org/officeDocument/2006/relationships/image" Target="../media/image129.png"/><Relationship Id="rId4" Type="http://schemas.openxmlformats.org/officeDocument/2006/relationships/image" Target="../media/image11.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7.xml"/><Relationship Id="rId3" Type="http://schemas.openxmlformats.org/officeDocument/2006/relationships/chart" Target="../charts/chart3.xml"/><Relationship Id="rId4" Type="http://schemas.openxmlformats.org/officeDocument/2006/relationships/image" Target="../media/image11.png"/><Relationship Id="rId5" Type="http://schemas.openxmlformats.org/officeDocument/2006/relationships/image" Target="../media/image122.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8.xml"/><Relationship Id="rId3" Type="http://schemas.openxmlformats.org/officeDocument/2006/relationships/image" Target="../media/image123.jp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9.xml"/><Relationship Id="rId3" Type="http://schemas.openxmlformats.org/officeDocument/2006/relationships/image" Target="../media/image126.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1.xml"/><Relationship Id="rId3" Type="http://schemas.openxmlformats.org/officeDocument/2006/relationships/image" Target="../media/image11.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2.xml"/><Relationship Id="rId3" Type="http://schemas.openxmlformats.org/officeDocument/2006/relationships/chart" Target="../charts/chart4.xml"/><Relationship Id="rId4" Type="http://schemas.openxmlformats.org/officeDocument/2006/relationships/image" Target="../media/image130.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4.xml"/><Relationship Id="rId3" Type="http://schemas.openxmlformats.org/officeDocument/2006/relationships/image" Target="../media/image138.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5.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46.xml.rels><?xml version="1.0" encoding="UTF-8" standalone="yes"?><Relationships xmlns="http://schemas.openxmlformats.org/package/2006/relationships"><Relationship Id="rId10" Type="http://schemas.openxmlformats.org/officeDocument/2006/relationships/image" Target="../media/image117.png"/><Relationship Id="rId1" Type="http://schemas.openxmlformats.org/officeDocument/2006/relationships/slideLayout" Target="../slideLayouts/slideLayout2.xml"/><Relationship Id="rId2" Type="http://schemas.openxmlformats.org/officeDocument/2006/relationships/notesSlide" Target="../notesSlides/notesSlide46.xml"/><Relationship Id="rId3" Type="http://schemas.openxmlformats.org/officeDocument/2006/relationships/image" Target="../media/image51.png"/><Relationship Id="rId4" Type="http://schemas.openxmlformats.org/officeDocument/2006/relationships/image" Target="../media/image29.png"/><Relationship Id="rId9" Type="http://schemas.openxmlformats.org/officeDocument/2006/relationships/image" Target="../media/image114.png"/><Relationship Id="rId5" Type="http://schemas.openxmlformats.org/officeDocument/2006/relationships/image" Target="../media/image20.png"/><Relationship Id="rId6" Type="http://schemas.openxmlformats.org/officeDocument/2006/relationships/image" Target="../media/image134.png"/><Relationship Id="rId7" Type="http://schemas.openxmlformats.org/officeDocument/2006/relationships/image" Target="../media/image132.png"/><Relationship Id="rId8" Type="http://schemas.openxmlformats.org/officeDocument/2006/relationships/image" Target="../media/image139.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7.xml"/><Relationship Id="rId3" Type="http://schemas.openxmlformats.org/officeDocument/2006/relationships/image" Target="../media/image140.png"/><Relationship Id="rId4" Type="http://schemas.openxmlformats.org/officeDocument/2006/relationships/image" Target="../media/image146.png"/><Relationship Id="rId5" Type="http://schemas.openxmlformats.org/officeDocument/2006/relationships/image" Target="../media/image142.png"/><Relationship Id="rId6" Type="http://schemas.openxmlformats.org/officeDocument/2006/relationships/image" Target="../media/image133.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8.xml"/><Relationship Id="rId3" Type="http://schemas.openxmlformats.org/officeDocument/2006/relationships/image" Target="../media/image149.png"/><Relationship Id="rId4" Type="http://schemas.openxmlformats.org/officeDocument/2006/relationships/chart" Target="../charts/chart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9.xml"/><Relationship Id="rId3" Type="http://schemas.openxmlformats.org/officeDocument/2006/relationships/image" Target="../media/image51.png"/><Relationship Id="rId4" Type="http://schemas.openxmlformats.org/officeDocument/2006/relationships/image" Target="../media/image29.png"/><Relationship Id="rId9" Type="http://schemas.openxmlformats.org/officeDocument/2006/relationships/image" Target="../media/image141.jpg"/><Relationship Id="rId5" Type="http://schemas.openxmlformats.org/officeDocument/2006/relationships/image" Target="../media/image114.png"/><Relationship Id="rId6" Type="http://schemas.openxmlformats.org/officeDocument/2006/relationships/image" Target="../media/image117.png"/><Relationship Id="rId7" Type="http://schemas.openxmlformats.org/officeDocument/2006/relationships/image" Target="../media/image134.png"/><Relationship Id="rId8" Type="http://schemas.openxmlformats.org/officeDocument/2006/relationships/image" Target="../media/image13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0.xml"/><Relationship Id="rId3" Type="http://schemas.openxmlformats.org/officeDocument/2006/relationships/image" Target="../media/image234.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1.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2.xml"/><Relationship Id="rId3" Type="http://schemas.openxmlformats.org/officeDocument/2006/relationships/image" Target="../media/image148.jp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6.xml"/><Relationship Id="rId3" Type="http://schemas.openxmlformats.org/officeDocument/2006/relationships/image" Target="../media/image150.png"/><Relationship Id="rId4" Type="http://schemas.openxmlformats.org/officeDocument/2006/relationships/image" Target="../media/image144.png"/><Relationship Id="rId5" Type="http://schemas.openxmlformats.org/officeDocument/2006/relationships/image" Target="../media/image143.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7.xml"/><Relationship Id="rId3" Type="http://schemas.openxmlformats.org/officeDocument/2006/relationships/image" Target="../media/image155.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9.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3.xml"/><Relationship Id="rId3" Type="http://schemas.openxmlformats.org/officeDocument/2006/relationships/image" Target="../media/image147.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9.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7.xml.rels><?xml version="1.0" encoding="UTF-8" standalone="yes"?><Relationships xmlns="http://schemas.openxmlformats.org/package/2006/relationships"><Relationship Id="rId11" Type="http://schemas.openxmlformats.org/officeDocument/2006/relationships/image" Target="../media/image40.png"/><Relationship Id="rId10" Type="http://schemas.openxmlformats.org/officeDocument/2006/relationships/image" Target="../media/image34.png"/><Relationship Id="rId13" Type="http://schemas.openxmlformats.org/officeDocument/2006/relationships/image" Target="../media/image24.png"/><Relationship Id="rId12" Type="http://schemas.openxmlformats.org/officeDocument/2006/relationships/image" Target="../media/image17.png"/><Relationship Id="rId1" Type="http://schemas.openxmlformats.org/officeDocument/2006/relationships/slideLayout" Target="../slideLayouts/slideLayout2.xml"/><Relationship Id="rId2" Type="http://schemas.openxmlformats.org/officeDocument/2006/relationships/notesSlide" Target="../notesSlides/notesSlide7.xml"/><Relationship Id="rId3" Type="http://schemas.openxmlformats.org/officeDocument/2006/relationships/image" Target="../media/image11.png"/><Relationship Id="rId4" Type="http://schemas.openxmlformats.org/officeDocument/2006/relationships/image" Target="../media/image9.png"/><Relationship Id="rId9" Type="http://schemas.openxmlformats.org/officeDocument/2006/relationships/image" Target="../media/image21.png"/><Relationship Id="rId14" Type="http://schemas.openxmlformats.org/officeDocument/2006/relationships/image" Target="../media/image28.png"/><Relationship Id="rId5" Type="http://schemas.openxmlformats.org/officeDocument/2006/relationships/image" Target="../media/image8.png"/><Relationship Id="rId6" Type="http://schemas.openxmlformats.org/officeDocument/2006/relationships/image" Target="../media/image19.png"/><Relationship Id="rId7" Type="http://schemas.openxmlformats.org/officeDocument/2006/relationships/image" Target="../media/image10.png"/><Relationship Id="rId8" Type="http://schemas.openxmlformats.org/officeDocument/2006/relationships/image" Target="../media/image7.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0.xml"/><Relationship Id="rId3" Type="http://schemas.openxmlformats.org/officeDocument/2006/relationships/image" Target="../media/image145.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1.xml"/><Relationship Id="rId3" Type="http://schemas.openxmlformats.org/officeDocument/2006/relationships/image" Target="../media/image156.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2.xml"/><Relationship Id="rId3" Type="http://schemas.openxmlformats.org/officeDocument/2006/relationships/image" Target="../media/image158.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3.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4.xml"/><Relationship Id="rId3" Type="http://schemas.openxmlformats.org/officeDocument/2006/relationships/image" Target="../media/image162.jp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9.xml"/><Relationship Id="rId3" Type="http://schemas.openxmlformats.org/officeDocument/2006/relationships/image" Target="../media/image151.png"/><Relationship Id="rId4" Type="http://schemas.openxmlformats.org/officeDocument/2006/relationships/image" Target="../media/image165.png"/><Relationship Id="rId5" Type="http://schemas.openxmlformats.org/officeDocument/2006/relationships/image" Target="../media/image154.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 Id="rId3" Type="http://schemas.openxmlformats.org/officeDocument/2006/relationships/image" Target="../media/image31.png"/><Relationship Id="rId4" Type="http://schemas.openxmlformats.org/officeDocument/2006/relationships/image" Target="../media/image18.png"/><Relationship Id="rId5" Type="http://schemas.openxmlformats.org/officeDocument/2006/relationships/image" Target="../media/image7.png"/><Relationship Id="rId6" Type="http://schemas.openxmlformats.org/officeDocument/2006/relationships/image" Target="../media/image11.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1.xml"/><Relationship Id="rId3" Type="http://schemas.openxmlformats.org/officeDocument/2006/relationships/chart" Target="../charts/chart6.xml"/><Relationship Id="rId4" Type="http://schemas.openxmlformats.org/officeDocument/2006/relationships/image" Target="../media/image161.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3.xml"/><Relationship Id="rId3" Type="http://schemas.openxmlformats.org/officeDocument/2006/relationships/image" Target="../media/image159.jp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4.xml"/><Relationship Id="rId3" Type="http://schemas.openxmlformats.org/officeDocument/2006/relationships/image" Target="../media/image163.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0.xml"/><Relationship Id="rId3" Type="http://schemas.openxmlformats.org/officeDocument/2006/relationships/image" Target="../media/image39.jpg"/><Relationship Id="rId4" Type="http://schemas.openxmlformats.org/officeDocument/2006/relationships/image" Target="../media/image14.png"/><Relationship Id="rId5" Type="http://schemas.openxmlformats.org/officeDocument/2006/relationships/image" Target="../media/image6.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3.xml"/><Relationship Id="rId3" Type="http://schemas.openxmlformats.org/officeDocument/2006/relationships/chart" Target="../charts/char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9.xml"/><Relationship Id="rId3" Type="http://schemas.openxmlformats.org/officeDocument/2006/relationships/image" Target="../media/image157.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 name="Shape 95"/>
        <p:cNvGrpSpPr/>
        <p:nvPr/>
      </p:nvGrpSpPr>
      <p:grpSpPr>
        <a:xfrm>
          <a:off x="0" y="0"/>
          <a:ext cx="0" cy="0"/>
          <a:chOff x="0" y="0"/>
          <a:chExt cx="0" cy="0"/>
        </a:xfrm>
      </p:grpSpPr>
      <p:pic>
        <p:nvPicPr>
          <p:cNvPr id="96" name="Google Shape;96;p1"/>
          <p:cNvPicPr preferRelativeResize="0"/>
          <p:nvPr/>
        </p:nvPicPr>
        <p:blipFill rotWithShape="1">
          <a:blip r:embed="rId3">
            <a:alphaModFix/>
          </a:blip>
          <a:srcRect b="0" l="0" r="0" t="0"/>
          <a:stretch/>
        </p:blipFill>
        <p:spPr>
          <a:xfrm>
            <a:off x="0" y="0"/>
            <a:ext cx="12191990" cy="6857999"/>
          </a:xfrm>
          <a:prstGeom prst="rect">
            <a:avLst/>
          </a:prstGeom>
          <a:noFill/>
          <a:ln>
            <a:noFill/>
          </a:ln>
        </p:spPr>
      </p:pic>
      <p:sp>
        <p:nvSpPr>
          <p:cNvPr id="97" name="Google Shape;97;p1"/>
          <p:cNvSpPr/>
          <p:nvPr/>
        </p:nvSpPr>
        <p:spPr>
          <a:xfrm flipH="1">
            <a:off x="5" y="5056338"/>
            <a:ext cx="12191995" cy="1803237"/>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sp>
        <p:nvSpPr>
          <p:cNvPr id="98" name="Google Shape;98;p1"/>
          <p:cNvSpPr/>
          <p:nvPr/>
        </p:nvSpPr>
        <p:spPr>
          <a:xfrm rot="10800000">
            <a:off x="-5" y="1576"/>
            <a:ext cx="12191995" cy="5054762"/>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pic>
        <p:nvPicPr>
          <p:cNvPr id="99" name="Google Shape;99;p1"/>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sp>
        <p:nvSpPr>
          <p:cNvPr id="100" name="Google Shape;100;p1"/>
          <p:cNvSpPr/>
          <p:nvPr/>
        </p:nvSpPr>
        <p:spPr>
          <a:xfrm>
            <a:off x="1653138" y="3997166"/>
            <a:ext cx="8885725" cy="1299995"/>
          </a:xfrm>
          <a:prstGeom prst="roundRect">
            <a:avLst>
              <a:gd fmla="val 0" name="adj"/>
            </a:avLst>
          </a:prstGeom>
          <a:gradFill>
            <a:gsLst>
              <a:gs pos="0">
                <a:srgbClr val="F1E2EB">
                  <a:alpha val="74901"/>
                </a:srgbClr>
              </a:gs>
              <a:gs pos="37000">
                <a:srgbClr val="F7F7F7"/>
              </a:gs>
              <a:gs pos="99000">
                <a:srgbClr val="FFFFFF">
                  <a:alpha val="75686"/>
                </a:srgbClr>
              </a:gs>
              <a:gs pos="100000">
                <a:srgbClr val="FFFFFF">
                  <a:alpha val="75686"/>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01" name="Google Shape;101;p1"/>
          <p:cNvSpPr txBox="1"/>
          <p:nvPr/>
        </p:nvSpPr>
        <p:spPr>
          <a:xfrm>
            <a:off x="1728579" y="4128412"/>
            <a:ext cx="8734842" cy="68326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None/>
            </a:pPr>
            <a:r>
              <a:rPr b="1" i="0" lang="pt-BR" sz="4800" u="none" cap="none" strike="noStrike">
                <a:solidFill>
                  <a:schemeClr val="accent1"/>
                </a:solidFill>
                <a:latin typeface="Lustria"/>
                <a:ea typeface="Lustria"/>
                <a:cs typeface="Lustria"/>
                <a:sym typeface="Lustria"/>
              </a:rPr>
              <a:t>HEMOGLOBINÚRIA</a:t>
            </a:r>
            <a:endParaRPr b="1" i="0" sz="6000" u="none" cap="none" strike="noStrike">
              <a:solidFill>
                <a:schemeClr val="accent1"/>
              </a:solidFill>
              <a:latin typeface="Lustria"/>
              <a:ea typeface="Lustria"/>
              <a:cs typeface="Lustria"/>
              <a:sym typeface="Lustria"/>
            </a:endParaRPr>
          </a:p>
        </p:txBody>
      </p:sp>
      <p:sp>
        <p:nvSpPr>
          <p:cNvPr id="102" name="Google Shape;102;p1"/>
          <p:cNvSpPr txBox="1"/>
          <p:nvPr/>
        </p:nvSpPr>
        <p:spPr>
          <a:xfrm>
            <a:off x="3902324" y="4773941"/>
            <a:ext cx="4387355"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0" i="0" lang="pt-BR" sz="2800" u="none" cap="none" strike="noStrike">
                <a:solidFill>
                  <a:srgbClr val="003865"/>
                </a:solidFill>
                <a:latin typeface="Calibri"/>
                <a:ea typeface="Calibri"/>
                <a:cs typeface="Calibri"/>
                <a:sym typeface="Calibri"/>
              </a:rPr>
              <a:t>PAROXÍSTICA NOTURNA</a:t>
            </a:r>
            <a:endParaRPr/>
          </a:p>
        </p:txBody>
      </p:sp>
      <p:pic>
        <p:nvPicPr>
          <p:cNvPr id="103" name="Google Shape;103;p1"/>
          <p:cNvPicPr preferRelativeResize="0"/>
          <p:nvPr/>
        </p:nvPicPr>
        <p:blipFill rotWithShape="1">
          <a:blip r:embed="rId5">
            <a:alphaModFix/>
          </a:blip>
          <a:srcRect b="0" l="0" r="0" t="0"/>
          <a:stretch/>
        </p:blipFill>
        <p:spPr>
          <a:xfrm>
            <a:off x="4924866" y="6045157"/>
            <a:ext cx="2342268" cy="568087"/>
          </a:xfrm>
          <a:prstGeom prst="rect">
            <a:avLst/>
          </a:prstGeom>
          <a:noFill/>
          <a:ln>
            <a:noFill/>
          </a:ln>
        </p:spPr>
      </p:pic>
      <p:sp>
        <p:nvSpPr>
          <p:cNvPr id="104" name="Google Shape;104;p1"/>
          <p:cNvSpPr txBox="1"/>
          <p:nvPr/>
        </p:nvSpPr>
        <p:spPr>
          <a:xfrm>
            <a:off x="138336" y="6329411"/>
            <a:ext cx="2286000"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pt-BR" sz="1000" u="none" cap="none" strike="noStrike">
                <a:solidFill>
                  <a:srgbClr val="600000"/>
                </a:solidFill>
                <a:latin typeface="Calibri"/>
                <a:ea typeface="Calibri"/>
                <a:cs typeface="Calibri"/>
                <a:sym typeface="Calibri"/>
              </a:rPr>
              <a:t>BR-BR-34859. Material destinado a profissionais de saúde. Setembro/2024</a:t>
            </a:r>
            <a:endParaRPr sz="1000">
              <a:solidFill>
                <a:srgbClr val="600000"/>
              </a:solidFill>
              <a:latin typeface="Calibri"/>
              <a:ea typeface="Calibri"/>
              <a:cs typeface="Calibri"/>
              <a:sym typeface="Calibri"/>
            </a:endParaRPr>
          </a:p>
        </p:txBody>
      </p:sp>
      <p:sp>
        <p:nvSpPr>
          <p:cNvPr id="105" name="Google Shape;105;p1"/>
          <p:cNvSpPr/>
          <p:nvPr/>
        </p:nvSpPr>
        <p:spPr>
          <a:xfrm>
            <a:off x="1653138" y="5422292"/>
            <a:ext cx="8885725" cy="375829"/>
          </a:xfrm>
          <a:prstGeom prst="roundRect">
            <a:avLst>
              <a:gd fmla="val 0" name="adj"/>
            </a:avLst>
          </a:prstGeom>
          <a:gradFill>
            <a:gsLst>
              <a:gs pos="0">
                <a:srgbClr val="F1E2EB">
                  <a:alpha val="74901"/>
                </a:srgbClr>
              </a:gs>
              <a:gs pos="37000">
                <a:srgbClr val="F7F7F7"/>
              </a:gs>
              <a:gs pos="99000">
                <a:srgbClr val="FFFFFF">
                  <a:alpha val="75686"/>
                </a:srgbClr>
              </a:gs>
              <a:gs pos="100000">
                <a:srgbClr val="FFFFFF">
                  <a:alpha val="75686"/>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06" name="Google Shape;106;p1"/>
          <p:cNvSpPr/>
          <p:nvPr/>
        </p:nvSpPr>
        <p:spPr>
          <a:xfrm>
            <a:off x="2799898" y="5475078"/>
            <a:ext cx="6115030" cy="30777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accent1"/>
              </a:buClr>
              <a:buSzPts val="1400"/>
              <a:buFont typeface="Lustria"/>
              <a:buNone/>
            </a:pPr>
            <a:r>
              <a:rPr i="0" lang="pt-BR" sz="1400" u="none" cap="none" strike="noStrike">
                <a:solidFill>
                  <a:schemeClr val="accent1"/>
                </a:solidFill>
                <a:latin typeface="Lustria"/>
                <a:ea typeface="Lustria"/>
                <a:cs typeface="Lustria"/>
                <a:sym typeface="Lustria"/>
              </a:rPr>
              <a:t>Nome do médico</a:t>
            </a:r>
            <a:endParaRPr i="0" sz="1800" u="none" cap="none" strike="noStrike">
              <a:solidFill>
                <a:schemeClr val="accent1"/>
              </a:solidFill>
              <a:latin typeface="Lustria"/>
              <a:ea typeface="Lustria"/>
              <a:cs typeface="Lustria"/>
              <a:sym typeface="Lustria"/>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7"/>
                                        </p:tgtEl>
                                        <p:attrNameLst>
                                          <p:attrName>style.visibility</p:attrName>
                                        </p:attrNameLst>
                                      </p:cBhvr>
                                      <p:to>
                                        <p:strVal val="visible"/>
                                      </p:to>
                                    </p:set>
                                    <p:animEffect filter="fade" transition="in">
                                      <p:cBhvr>
                                        <p:cTn dur="500"/>
                                        <p:tgtEl>
                                          <p:spTgt spid="97"/>
                                        </p:tgtEl>
                                      </p:cBhvr>
                                    </p:animEffect>
                                  </p:childTnLst>
                                </p:cTn>
                              </p:par>
                              <p:par>
                                <p:cTn fill="hold" nodeType="withEffect" presetClass="entr" presetID="10" presetSubtype="0">
                                  <p:stCondLst>
                                    <p:cond delay="0"/>
                                  </p:stCondLst>
                                  <p:childTnLst>
                                    <p:set>
                                      <p:cBhvr>
                                        <p:cTn dur="1" fill="hold">
                                          <p:stCondLst>
                                            <p:cond delay="0"/>
                                          </p:stCondLst>
                                        </p:cTn>
                                        <p:tgtEl>
                                          <p:spTgt spid="98"/>
                                        </p:tgtEl>
                                        <p:attrNameLst>
                                          <p:attrName>style.visibility</p:attrName>
                                        </p:attrNameLst>
                                      </p:cBhvr>
                                      <p:to>
                                        <p:strVal val="visible"/>
                                      </p:to>
                                    </p:set>
                                    <p:animEffect filter="fade" transition="in">
                                      <p:cBhvr>
                                        <p:cTn dur="500"/>
                                        <p:tgtEl>
                                          <p:spTgt spid="98"/>
                                        </p:tgtEl>
                                      </p:cBhvr>
                                    </p:animEffect>
                                  </p:childTnLst>
                                </p:cTn>
                              </p:par>
                              <p:par>
                                <p:cTn fill="hold" nodeType="withEffect" presetClass="entr" presetID="10" presetSubtype="0">
                                  <p:stCondLst>
                                    <p:cond delay="500"/>
                                  </p:stCondLst>
                                  <p:childTnLst>
                                    <p:set>
                                      <p:cBhvr>
                                        <p:cTn dur="1" fill="hold">
                                          <p:stCondLst>
                                            <p:cond delay="0"/>
                                          </p:stCondLst>
                                        </p:cTn>
                                        <p:tgtEl>
                                          <p:spTgt spid="106"/>
                                        </p:tgtEl>
                                        <p:attrNameLst>
                                          <p:attrName>style.visibility</p:attrName>
                                        </p:attrNameLst>
                                      </p:cBhvr>
                                      <p:to>
                                        <p:strVal val="visible"/>
                                      </p:to>
                                    </p:set>
                                    <p:animEffect filter="fade" transition="in">
                                      <p:cBhvr>
                                        <p:cTn dur="500"/>
                                        <p:tgtEl>
                                          <p:spTgt spid="10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5" name="Shape 645"/>
        <p:cNvGrpSpPr/>
        <p:nvPr/>
      </p:nvGrpSpPr>
      <p:grpSpPr>
        <a:xfrm>
          <a:off x="0" y="0"/>
          <a:ext cx="0" cy="0"/>
          <a:chOff x="0" y="0"/>
          <a:chExt cx="0" cy="0"/>
        </a:xfrm>
      </p:grpSpPr>
      <p:sp>
        <p:nvSpPr>
          <p:cNvPr id="646" name="Google Shape;646;p10"/>
          <p:cNvSpPr/>
          <p:nvPr/>
        </p:nvSpPr>
        <p:spPr>
          <a:xfrm flipH="1">
            <a:off x="507357" y="1669392"/>
            <a:ext cx="11236965" cy="428973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647" name="Google Shape;647;p10"/>
          <p:cNvSpPr txBox="1"/>
          <p:nvPr/>
        </p:nvSpPr>
        <p:spPr>
          <a:xfrm>
            <a:off x="296269" y="385036"/>
            <a:ext cx="1157188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A HPN resulta de mutações somáticas adquiridas no gene PIG-A, em uma ou mais células-tronco hematopoiéticas da medula óssea</a:t>
            </a:r>
            <a:r>
              <a:rPr b="1" baseline="30000" lang="pt-BR" sz="2800">
                <a:solidFill>
                  <a:schemeClr val="accent1"/>
                </a:solidFill>
                <a:latin typeface="Lustria"/>
                <a:ea typeface="Lustria"/>
                <a:cs typeface="Lustria"/>
                <a:sym typeface="Lustria"/>
              </a:rPr>
              <a:t>1-3</a:t>
            </a:r>
            <a:endParaRPr/>
          </a:p>
        </p:txBody>
      </p:sp>
      <p:sp>
        <p:nvSpPr>
          <p:cNvPr id="648" name="Google Shape;648;p1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CD55 = fator acelerador do decaimento do complemento 55; CD59 = grupo (cluster) de diferenciação 59; GPI = glicofosfatidil-inositol; CTHP = célula-tronco hematopoiética; MAC = Complexo de Ataque à Membrana; PIG-A = âncora da biossíntese de osfatidil-inositol glicano, classe A.</a:t>
            </a:r>
            <a:endParaRPr/>
          </a:p>
          <a:p>
            <a:pPr indent="0" lvl="0" marL="0" rtl="0" algn="l">
              <a:lnSpc>
                <a:spcPct val="90000"/>
              </a:lnSpc>
              <a:spcBef>
                <a:spcPts val="300"/>
              </a:spcBef>
              <a:spcAft>
                <a:spcPts val="0"/>
              </a:spcAft>
              <a:buClr>
                <a:schemeClr val="dk1"/>
              </a:buClr>
              <a:buSzPts val="700"/>
              <a:buNone/>
            </a:pPr>
            <a:r>
              <a:rPr lang="pt-BR" sz="700"/>
              <a:t>Referências: 1. Nafa K et al. Blood. 1995 Dec 15;86(12):4650-5; 2. Araten DJ et al. Blood. 2006 Jul 15;108(2):734-6; 3. Hill A et al. Nat Rev Dis Primers. 2017 May 18;3:17028; 4. Alexion. http://www.testingforpnh.com/#; 5. Sahin F et al. Am J Blood Res. 2015;5(1):1-9; 6. Genetics Home Reference: NIH; U.S. National Library of Medicine. https://ghr.nlm.nih.gov/gene/PIGA#location; 7. Kinoshita T et al. eLS. John Wiley &amp; Sons Ltd. 2012; 8. Nature Collection. Available at: https://www.nature.com/collections/fichcejehg/video. 9. ScienceDirect Topics. Decay Accelerating Factor; 10. ScienceDirect Topics. CD59.</a:t>
            </a:r>
            <a:endParaRPr/>
          </a:p>
          <a:p>
            <a:pPr indent="0" lvl="0" marL="0" rtl="0" algn="l">
              <a:lnSpc>
                <a:spcPct val="90000"/>
              </a:lnSpc>
              <a:spcBef>
                <a:spcPts val="300"/>
              </a:spcBef>
              <a:spcAft>
                <a:spcPts val="0"/>
              </a:spcAft>
              <a:buClr>
                <a:schemeClr val="dk1"/>
              </a:buClr>
              <a:buSzPts val="700"/>
              <a:buNone/>
            </a:pPr>
            <a:r>
              <a:rPr lang="pt-BR" sz="700"/>
              <a:t>Fontes:  Alexion4,  Sahin 20155, Genetics Home Reference: NIH; U.S. National Library of Medicine6, Kinoshita 20127, Nature Collection 20208</a:t>
            </a:r>
            <a:endParaRPr/>
          </a:p>
        </p:txBody>
      </p:sp>
      <p:sp>
        <p:nvSpPr>
          <p:cNvPr id="649" name="Google Shape;649;p10"/>
          <p:cNvSpPr txBox="1"/>
          <p:nvPr/>
        </p:nvSpPr>
        <p:spPr>
          <a:xfrm>
            <a:off x="296269" y="1041696"/>
            <a:ext cx="2199192"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Fisiopatologia</a:t>
            </a:r>
            <a:endParaRPr baseline="30000" sz="2800">
              <a:solidFill>
                <a:srgbClr val="003865"/>
              </a:solidFill>
              <a:latin typeface="Calibri"/>
              <a:ea typeface="Calibri"/>
              <a:cs typeface="Calibri"/>
              <a:sym typeface="Calibri"/>
            </a:endParaRPr>
          </a:p>
        </p:txBody>
      </p:sp>
      <p:grpSp>
        <p:nvGrpSpPr>
          <p:cNvPr id="650" name="Google Shape;650;p10"/>
          <p:cNvGrpSpPr/>
          <p:nvPr/>
        </p:nvGrpSpPr>
        <p:grpSpPr>
          <a:xfrm>
            <a:off x="1270887" y="1968519"/>
            <a:ext cx="4100445" cy="3691484"/>
            <a:chOff x="1459" y="105"/>
            <a:chExt cx="4542" cy="4089"/>
          </a:xfrm>
        </p:grpSpPr>
        <p:sp>
          <p:nvSpPr>
            <p:cNvPr id="651" name="Google Shape;651;p10"/>
            <p:cNvSpPr/>
            <p:nvPr/>
          </p:nvSpPr>
          <p:spPr>
            <a:xfrm>
              <a:off x="2084" y="1475"/>
              <a:ext cx="3917" cy="2719"/>
            </a:xfrm>
            <a:custGeom>
              <a:rect b="b" l="l" r="r" t="t"/>
              <a:pathLst>
                <a:path extrusionOk="0" h="383" w="552">
                  <a:moveTo>
                    <a:pt x="552" y="279"/>
                  </a:moveTo>
                  <a:cubicBezTo>
                    <a:pt x="534" y="210"/>
                    <a:pt x="509" y="90"/>
                    <a:pt x="526" y="1"/>
                  </a:cubicBezTo>
                  <a:cubicBezTo>
                    <a:pt x="526" y="1"/>
                    <a:pt x="526" y="0"/>
                    <a:pt x="526" y="0"/>
                  </a:cubicBezTo>
                  <a:cubicBezTo>
                    <a:pt x="522" y="5"/>
                    <a:pt x="519" y="8"/>
                    <a:pt x="515" y="12"/>
                  </a:cubicBezTo>
                  <a:cubicBezTo>
                    <a:pt x="507" y="20"/>
                    <a:pt x="500" y="27"/>
                    <a:pt x="497" y="42"/>
                  </a:cubicBezTo>
                  <a:cubicBezTo>
                    <a:pt x="493" y="61"/>
                    <a:pt x="499" y="75"/>
                    <a:pt x="506" y="92"/>
                  </a:cubicBezTo>
                  <a:cubicBezTo>
                    <a:pt x="514" y="109"/>
                    <a:pt x="522" y="129"/>
                    <a:pt x="517" y="154"/>
                  </a:cubicBezTo>
                  <a:cubicBezTo>
                    <a:pt x="515" y="164"/>
                    <a:pt x="511" y="174"/>
                    <a:pt x="506" y="182"/>
                  </a:cubicBezTo>
                  <a:cubicBezTo>
                    <a:pt x="506" y="182"/>
                    <a:pt x="506" y="182"/>
                    <a:pt x="506" y="182"/>
                  </a:cubicBezTo>
                  <a:cubicBezTo>
                    <a:pt x="504" y="186"/>
                    <a:pt x="501" y="190"/>
                    <a:pt x="498" y="194"/>
                  </a:cubicBezTo>
                  <a:cubicBezTo>
                    <a:pt x="498" y="194"/>
                    <a:pt x="498" y="194"/>
                    <a:pt x="498" y="194"/>
                  </a:cubicBezTo>
                  <a:cubicBezTo>
                    <a:pt x="486" y="208"/>
                    <a:pt x="470" y="219"/>
                    <a:pt x="456" y="228"/>
                  </a:cubicBezTo>
                  <a:cubicBezTo>
                    <a:pt x="456" y="228"/>
                    <a:pt x="456" y="228"/>
                    <a:pt x="456" y="228"/>
                  </a:cubicBezTo>
                  <a:cubicBezTo>
                    <a:pt x="455" y="229"/>
                    <a:pt x="454" y="229"/>
                    <a:pt x="453" y="230"/>
                  </a:cubicBezTo>
                  <a:cubicBezTo>
                    <a:pt x="453" y="230"/>
                    <a:pt x="453" y="230"/>
                    <a:pt x="453" y="230"/>
                  </a:cubicBezTo>
                  <a:cubicBezTo>
                    <a:pt x="450" y="231"/>
                    <a:pt x="448" y="233"/>
                    <a:pt x="445" y="234"/>
                  </a:cubicBezTo>
                  <a:cubicBezTo>
                    <a:pt x="445" y="234"/>
                    <a:pt x="445" y="234"/>
                    <a:pt x="445" y="234"/>
                  </a:cubicBezTo>
                  <a:cubicBezTo>
                    <a:pt x="444" y="235"/>
                    <a:pt x="443" y="235"/>
                    <a:pt x="443" y="235"/>
                  </a:cubicBezTo>
                  <a:cubicBezTo>
                    <a:pt x="442" y="235"/>
                    <a:pt x="442" y="236"/>
                    <a:pt x="442" y="236"/>
                  </a:cubicBezTo>
                  <a:cubicBezTo>
                    <a:pt x="441" y="236"/>
                    <a:pt x="440" y="236"/>
                    <a:pt x="440" y="237"/>
                  </a:cubicBezTo>
                  <a:cubicBezTo>
                    <a:pt x="440" y="237"/>
                    <a:pt x="439" y="237"/>
                    <a:pt x="439" y="237"/>
                  </a:cubicBezTo>
                  <a:cubicBezTo>
                    <a:pt x="438" y="237"/>
                    <a:pt x="438" y="238"/>
                    <a:pt x="437" y="238"/>
                  </a:cubicBezTo>
                  <a:cubicBezTo>
                    <a:pt x="437" y="238"/>
                    <a:pt x="437" y="238"/>
                    <a:pt x="436" y="238"/>
                  </a:cubicBezTo>
                  <a:cubicBezTo>
                    <a:pt x="435" y="239"/>
                    <a:pt x="434" y="239"/>
                    <a:pt x="433" y="240"/>
                  </a:cubicBezTo>
                  <a:cubicBezTo>
                    <a:pt x="433" y="240"/>
                    <a:pt x="432" y="240"/>
                    <a:pt x="432" y="241"/>
                  </a:cubicBezTo>
                  <a:cubicBezTo>
                    <a:pt x="431" y="241"/>
                    <a:pt x="431" y="241"/>
                    <a:pt x="431" y="241"/>
                  </a:cubicBezTo>
                  <a:cubicBezTo>
                    <a:pt x="430" y="241"/>
                    <a:pt x="430" y="242"/>
                    <a:pt x="429" y="242"/>
                  </a:cubicBezTo>
                  <a:cubicBezTo>
                    <a:pt x="429" y="242"/>
                    <a:pt x="429" y="242"/>
                    <a:pt x="428" y="242"/>
                  </a:cubicBezTo>
                  <a:cubicBezTo>
                    <a:pt x="428" y="243"/>
                    <a:pt x="427" y="243"/>
                    <a:pt x="427" y="243"/>
                  </a:cubicBezTo>
                  <a:cubicBezTo>
                    <a:pt x="426" y="243"/>
                    <a:pt x="426" y="243"/>
                    <a:pt x="426" y="243"/>
                  </a:cubicBezTo>
                  <a:cubicBezTo>
                    <a:pt x="425" y="244"/>
                    <a:pt x="424" y="244"/>
                    <a:pt x="424" y="244"/>
                  </a:cubicBezTo>
                  <a:cubicBezTo>
                    <a:pt x="386" y="262"/>
                    <a:pt x="340" y="271"/>
                    <a:pt x="291" y="271"/>
                  </a:cubicBezTo>
                  <a:cubicBezTo>
                    <a:pt x="286" y="271"/>
                    <a:pt x="280" y="271"/>
                    <a:pt x="274" y="270"/>
                  </a:cubicBezTo>
                  <a:cubicBezTo>
                    <a:pt x="223" y="268"/>
                    <a:pt x="170" y="257"/>
                    <a:pt x="120" y="237"/>
                  </a:cubicBezTo>
                  <a:cubicBezTo>
                    <a:pt x="117" y="236"/>
                    <a:pt x="115" y="235"/>
                    <a:pt x="112" y="234"/>
                  </a:cubicBezTo>
                  <a:cubicBezTo>
                    <a:pt x="111" y="233"/>
                    <a:pt x="110" y="233"/>
                    <a:pt x="109" y="232"/>
                  </a:cubicBezTo>
                  <a:cubicBezTo>
                    <a:pt x="108" y="232"/>
                    <a:pt x="106" y="231"/>
                    <a:pt x="104" y="230"/>
                  </a:cubicBezTo>
                  <a:cubicBezTo>
                    <a:pt x="103" y="230"/>
                    <a:pt x="102" y="229"/>
                    <a:pt x="101" y="229"/>
                  </a:cubicBezTo>
                  <a:cubicBezTo>
                    <a:pt x="100" y="228"/>
                    <a:pt x="98" y="227"/>
                    <a:pt x="97" y="227"/>
                  </a:cubicBezTo>
                  <a:cubicBezTo>
                    <a:pt x="95" y="226"/>
                    <a:pt x="94" y="226"/>
                    <a:pt x="93" y="225"/>
                  </a:cubicBezTo>
                  <a:cubicBezTo>
                    <a:pt x="92" y="224"/>
                    <a:pt x="90" y="224"/>
                    <a:pt x="89" y="223"/>
                  </a:cubicBezTo>
                  <a:cubicBezTo>
                    <a:pt x="87" y="222"/>
                    <a:pt x="84" y="221"/>
                    <a:pt x="82" y="220"/>
                  </a:cubicBezTo>
                  <a:cubicBezTo>
                    <a:pt x="81" y="219"/>
                    <a:pt x="80" y="219"/>
                    <a:pt x="79" y="218"/>
                  </a:cubicBezTo>
                  <a:cubicBezTo>
                    <a:pt x="77" y="217"/>
                    <a:pt x="76" y="217"/>
                    <a:pt x="75" y="216"/>
                  </a:cubicBezTo>
                  <a:cubicBezTo>
                    <a:pt x="74" y="215"/>
                    <a:pt x="73" y="215"/>
                    <a:pt x="72" y="214"/>
                  </a:cubicBezTo>
                  <a:cubicBezTo>
                    <a:pt x="70" y="214"/>
                    <a:pt x="69" y="213"/>
                    <a:pt x="68" y="212"/>
                  </a:cubicBezTo>
                  <a:cubicBezTo>
                    <a:pt x="42" y="198"/>
                    <a:pt x="20" y="182"/>
                    <a:pt x="0" y="165"/>
                  </a:cubicBezTo>
                  <a:cubicBezTo>
                    <a:pt x="171" y="383"/>
                    <a:pt x="171" y="383"/>
                    <a:pt x="171" y="383"/>
                  </a:cubicBezTo>
                </a:path>
              </a:pathLst>
            </a:custGeom>
            <a:gradFill>
              <a:gsLst>
                <a:gs pos="0">
                  <a:srgbClr val="C3CBDA"/>
                </a:gs>
                <a:gs pos="65000">
                  <a:srgbClr val="C3CBDA"/>
                </a:gs>
                <a:gs pos="100000">
                  <a:srgbClr val="B4BDD0"/>
                </a:gs>
              </a:gsLst>
              <a:path path="circle">
                <a:fillToRect b="50%" l="50%" r="50%" t="50%"/>
              </a:path>
              <a:tileRect/>
            </a:gradFill>
            <a:ln cap="flat" cmpd="sng" w="34925">
              <a:solidFill>
                <a:srgbClr val="DFE4EA"/>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652" name="Google Shape;652;p10"/>
            <p:cNvSpPr/>
            <p:nvPr/>
          </p:nvSpPr>
          <p:spPr>
            <a:xfrm>
              <a:off x="1459" y="105"/>
              <a:ext cx="4442" cy="3294"/>
            </a:xfrm>
            <a:custGeom>
              <a:rect b="b" l="l" r="r" t="t"/>
              <a:pathLst>
                <a:path extrusionOk="0" h="464" w="626">
                  <a:moveTo>
                    <a:pt x="379" y="464"/>
                  </a:moveTo>
                  <a:cubicBezTo>
                    <a:pt x="374" y="464"/>
                    <a:pt x="368" y="464"/>
                    <a:pt x="362" y="463"/>
                  </a:cubicBezTo>
                  <a:cubicBezTo>
                    <a:pt x="311" y="461"/>
                    <a:pt x="258" y="450"/>
                    <a:pt x="208" y="430"/>
                  </a:cubicBezTo>
                  <a:cubicBezTo>
                    <a:pt x="118" y="394"/>
                    <a:pt x="51" y="337"/>
                    <a:pt x="25" y="273"/>
                  </a:cubicBezTo>
                  <a:cubicBezTo>
                    <a:pt x="18" y="256"/>
                    <a:pt x="0" y="212"/>
                    <a:pt x="13" y="160"/>
                  </a:cubicBezTo>
                  <a:cubicBezTo>
                    <a:pt x="26" y="111"/>
                    <a:pt x="59" y="82"/>
                    <a:pt x="75" y="68"/>
                  </a:cubicBezTo>
                  <a:cubicBezTo>
                    <a:pt x="151" y="2"/>
                    <a:pt x="248" y="1"/>
                    <a:pt x="284" y="1"/>
                  </a:cubicBezTo>
                  <a:cubicBezTo>
                    <a:pt x="345" y="0"/>
                    <a:pt x="411" y="12"/>
                    <a:pt x="470" y="33"/>
                  </a:cubicBezTo>
                  <a:cubicBezTo>
                    <a:pt x="526" y="53"/>
                    <a:pt x="572" y="80"/>
                    <a:pt x="599" y="108"/>
                  </a:cubicBezTo>
                  <a:cubicBezTo>
                    <a:pt x="617" y="128"/>
                    <a:pt x="626" y="147"/>
                    <a:pt x="624" y="166"/>
                  </a:cubicBezTo>
                  <a:cubicBezTo>
                    <a:pt x="624" y="166"/>
                    <a:pt x="624" y="166"/>
                    <a:pt x="624" y="166"/>
                  </a:cubicBezTo>
                  <a:cubicBezTo>
                    <a:pt x="623" y="185"/>
                    <a:pt x="612" y="196"/>
                    <a:pt x="603" y="205"/>
                  </a:cubicBezTo>
                  <a:cubicBezTo>
                    <a:pt x="595" y="213"/>
                    <a:pt x="588" y="220"/>
                    <a:pt x="585" y="235"/>
                  </a:cubicBezTo>
                  <a:cubicBezTo>
                    <a:pt x="581" y="254"/>
                    <a:pt x="587" y="268"/>
                    <a:pt x="594" y="285"/>
                  </a:cubicBezTo>
                  <a:cubicBezTo>
                    <a:pt x="602" y="302"/>
                    <a:pt x="610" y="322"/>
                    <a:pt x="605" y="347"/>
                  </a:cubicBezTo>
                  <a:cubicBezTo>
                    <a:pt x="595" y="399"/>
                    <a:pt x="537" y="426"/>
                    <a:pt x="512" y="437"/>
                  </a:cubicBezTo>
                  <a:cubicBezTo>
                    <a:pt x="474" y="455"/>
                    <a:pt x="428" y="464"/>
                    <a:pt x="379" y="464"/>
                  </a:cubicBezTo>
                  <a:close/>
                  <a:moveTo>
                    <a:pt x="289" y="41"/>
                  </a:moveTo>
                  <a:cubicBezTo>
                    <a:pt x="288" y="41"/>
                    <a:pt x="286" y="41"/>
                    <a:pt x="285" y="41"/>
                  </a:cubicBezTo>
                  <a:cubicBezTo>
                    <a:pt x="252" y="41"/>
                    <a:pt x="166" y="42"/>
                    <a:pt x="101" y="98"/>
                  </a:cubicBezTo>
                  <a:cubicBezTo>
                    <a:pt x="87" y="110"/>
                    <a:pt x="61" y="133"/>
                    <a:pt x="52" y="170"/>
                  </a:cubicBezTo>
                  <a:cubicBezTo>
                    <a:pt x="42" y="209"/>
                    <a:pt x="56" y="243"/>
                    <a:pt x="62" y="258"/>
                  </a:cubicBezTo>
                  <a:cubicBezTo>
                    <a:pt x="83" y="311"/>
                    <a:pt x="144" y="361"/>
                    <a:pt x="223" y="393"/>
                  </a:cubicBezTo>
                  <a:cubicBezTo>
                    <a:pt x="269" y="411"/>
                    <a:pt x="317" y="421"/>
                    <a:pt x="364" y="423"/>
                  </a:cubicBezTo>
                  <a:cubicBezTo>
                    <a:pt x="413" y="425"/>
                    <a:pt x="458" y="418"/>
                    <a:pt x="495" y="401"/>
                  </a:cubicBezTo>
                  <a:cubicBezTo>
                    <a:pt x="515" y="392"/>
                    <a:pt x="560" y="371"/>
                    <a:pt x="566" y="340"/>
                  </a:cubicBezTo>
                  <a:cubicBezTo>
                    <a:pt x="568" y="327"/>
                    <a:pt x="564" y="315"/>
                    <a:pt x="557" y="300"/>
                  </a:cubicBezTo>
                  <a:cubicBezTo>
                    <a:pt x="550" y="282"/>
                    <a:pt x="540" y="258"/>
                    <a:pt x="546" y="227"/>
                  </a:cubicBezTo>
                  <a:cubicBezTo>
                    <a:pt x="552" y="200"/>
                    <a:pt x="565" y="187"/>
                    <a:pt x="575" y="177"/>
                  </a:cubicBezTo>
                  <a:cubicBezTo>
                    <a:pt x="582" y="169"/>
                    <a:pt x="584" y="167"/>
                    <a:pt x="584" y="163"/>
                  </a:cubicBezTo>
                  <a:cubicBezTo>
                    <a:pt x="585" y="156"/>
                    <a:pt x="579" y="146"/>
                    <a:pt x="570" y="136"/>
                  </a:cubicBezTo>
                  <a:cubicBezTo>
                    <a:pt x="526" y="90"/>
                    <a:pt x="407" y="41"/>
                    <a:pt x="289" y="41"/>
                  </a:cubicBezTo>
                  <a:close/>
                </a:path>
              </a:pathLst>
            </a:custGeom>
            <a:solidFill>
              <a:srgbClr val="FFFFFF"/>
            </a:solidFill>
            <a:ln cap="flat" cmpd="sng" w="25400">
              <a:solidFill>
                <a:srgbClr val="DFE4EA"/>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cxnSp>
          <p:nvCxnSpPr>
            <p:cNvPr id="653" name="Google Shape;653;p10"/>
            <p:cNvCxnSpPr/>
            <p:nvPr/>
          </p:nvCxnSpPr>
          <p:spPr>
            <a:xfrm>
              <a:off x="6001" y="3455"/>
              <a:ext cx="0" cy="0"/>
            </a:xfrm>
            <a:prstGeom prst="straightConnector1">
              <a:avLst/>
            </a:prstGeom>
            <a:noFill/>
            <a:ln cap="flat" cmpd="sng" w="9525">
              <a:solidFill>
                <a:srgbClr val="000000"/>
              </a:solidFill>
              <a:prstDash val="solid"/>
              <a:round/>
              <a:headEnd len="med" w="med" type="none"/>
              <a:tailEnd len="med" w="med" type="none"/>
            </a:ln>
          </p:spPr>
        </p:cxnSp>
        <p:cxnSp>
          <p:nvCxnSpPr>
            <p:cNvPr id="654" name="Google Shape;654;p10"/>
            <p:cNvCxnSpPr/>
            <p:nvPr/>
          </p:nvCxnSpPr>
          <p:spPr>
            <a:xfrm>
              <a:off x="6001" y="3455"/>
              <a:ext cx="0" cy="0"/>
            </a:xfrm>
            <a:prstGeom prst="straightConnector1">
              <a:avLst/>
            </a:prstGeom>
            <a:noFill/>
            <a:ln cap="flat" cmpd="sng" w="34925">
              <a:solidFill>
                <a:srgbClr val="D8D8D8"/>
              </a:solidFill>
              <a:prstDash val="solid"/>
              <a:miter lim="800000"/>
              <a:headEnd len="med" w="med" type="none"/>
              <a:tailEnd len="med" w="med" type="none"/>
            </a:ln>
          </p:spPr>
        </p:cxnSp>
      </p:grpSp>
      <p:sp>
        <p:nvSpPr>
          <p:cNvPr id="655" name="Google Shape;655;p10"/>
          <p:cNvSpPr/>
          <p:nvPr/>
        </p:nvSpPr>
        <p:spPr>
          <a:xfrm>
            <a:off x="3608311" y="5726985"/>
            <a:ext cx="1901486" cy="188630"/>
          </a:xfrm>
          <a:prstGeom prst="rect">
            <a:avLst/>
          </a:prstGeom>
          <a:noFill/>
          <a:ln>
            <a:noFill/>
          </a:ln>
        </p:spPr>
        <p:txBody>
          <a:bodyPr anchorCtr="0" anchor="b" bIns="45700" lIns="91425" spcFirstLastPara="1" rIns="91425" wrap="square" tIns="4570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†Que codifica uma proteína necessária à síntese da âncora de GPI.</a:t>
            </a:r>
            <a:endParaRPr/>
          </a:p>
        </p:txBody>
      </p:sp>
      <p:grpSp>
        <p:nvGrpSpPr>
          <p:cNvPr id="656" name="Google Shape;656;p10"/>
          <p:cNvGrpSpPr/>
          <p:nvPr/>
        </p:nvGrpSpPr>
        <p:grpSpPr>
          <a:xfrm>
            <a:off x="581025" y="1854026"/>
            <a:ext cx="2278153" cy="3962278"/>
            <a:chOff x="581025" y="1854026"/>
            <a:chExt cx="2278153" cy="3962278"/>
          </a:xfrm>
        </p:grpSpPr>
        <p:sp>
          <p:nvSpPr>
            <p:cNvPr id="657" name="Google Shape;657;p10"/>
            <p:cNvSpPr/>
            <p:nvPr/>
          </p:nvSpPr>
          <p:spPr>
            <a:xfrm>
              <a:off x="581025" y="1854026"/>
              <a:ext cx="726855" cy="3962278"/>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658" name="Google Shape;658;p10"/>
            <p:cNvSpPr/>
            <p:nvPr/>
          </p:nvSpPr>
          <p:spPr>
            <a:xfrm>
              <a:off x="2369911" y="3388830"/>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59" name="Google Shape;659;p10"/>
            <p:cNvSpPr/>
            <p:nvPr/>
          </p:nvSpPr>
          <p:spPr>
            <a:xfrm>
              <a:off x="2210171" y="3719732"/>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60" name="Google Shape;660;p10"/>
            <p:cNvSpPr/>
            <p:nvPr/>
          </p:nvSpPr>
          <p:spPr>
            <a:xfrm>
              <a:off x="2022649" y="3460246"/>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61" name="Google Shape;661;p10"/>
            <p:cNvSpPr/>
            <p:nvPr/>
          </p:nvSpPr>
          <p:spPr>
            <a:xfrm>
              <a:off x="1789649" y="3272488"/>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62" name="Google Shape;662;p10"/>
            <p:cNvSpPr/>
            <p:nvPr/>
          </p:nvSpPr>
          <p:spPr>
            <a:xfrm>
              <a:off x="2088351" y="2870861"/>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63" name="Google Shape;663;p10"/>
            <p:cNvSpPr/>
            <p:nvPr/>
          </p:nvSpPr>
          <p:spPr>
            <a:xfrm>
              <a:off x="2155036" y="3206184"/>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64" name="Google Shape;664;p10"/>
            <p:cNvSpPr/>
            <p:nvPr/>
          </p:nvSpPr>
          <p:spPr>
            <a:xfrm>
              <a:off x="2278539" y="3174747"/>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65" name="Google Shape;665;p10"/>
            <p:cNvSpPr/>
            <p:nvPr/>
          </p:nvSpPr>
          <p:spPr>
            <a:xfrm>
              <a:off x="2539895" y="2579641"/>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66" name="Google Shape;666;p10"/>
            <p:cNvSpPr/>
            <p:nvPr/>
          </p:nvSpPr>
          <p:spPr>
            <a:xfrm>
              <a:off x="2578521" y="3167570"/>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67" name="Google Shape;667;p10"/>
            <p:cNvSpPr/>
            <p:nvPr/>
          </p:nvSpPr>
          <p:spPr>
            <a:xfrm>
              <a:off x="2464831" y="2840487"/>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68" name="Google Shape;668;p10"/>
            <p:cNvSpPr/>
            <p:nvPr/>
          </p:nvSpPr>
          <p:spPr>
            <a:xfrm>
              <a:off x="2178629" y="2587374"/>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69" name="Google Shape;669;p10"/>
            <p:cNvSpPr/>
            <p:nvPr/>
          </p:nvSpPr>
          <p:spPr>
            <a:xfrm>
              <a:off x="2395903" y="3696337"/>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70" name="Google Shape;670;p10"/>
            <p:cNvSpPr/>
            <p:nvPr/>
          </p:nvSpPr>
          <p:spPr>
            <a:xfrm>
              <a:off x="1872958" y="2713801"/>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71" name="Google Shape;671;p10"/>
            <p:cNvSpPr/>
            <p:nvPr/>
          </p:nvSpPr>
          <p:spPr>
            <a:xfrm>
              <a:off x="1931330" y="3003147"/>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672" name="Google Shape;672;p10"/>
            <p:cNvGrpSpPr/>
            <p:nvPr/>
          </p:nvGrpSpPr>
          <p:grpSpPr>
            <a:xfrm>
              <a:off x="654827" y="1899130"/>
              <a:ext cx="682437" cy="3903517"/>
              <a:chOff x="5143856" y="798990"/>
              <a:chExt cx="935886" cy="5353236"/>
            </a:xfrm>
          </p:grpSpPr>
          <p:grpSp>
            <p:nvGrpSpPr>
              <p:cNvPr id="673" name="Google Shape;673;p10"/>
              <p:cNvGrpSpPr/>
              <p:nvPr/>
            </p:nvGrpSpPr>
            <p:grpSpPr>
              <a:xfrm>
                <a:off x="5143856" y="798990"/>
                <a:ext cx="485962" cy="5353236"/>
                <a:chOff x="3833" y="137"/>
                <a:chExt cx="381" cy="4197"/>
              </a:xfrm>
            </p:grpSpPr>
            <p:sp>
              <p:nvSpPr>
                <p:cNvPr id="674" name="Google Shape;674;p10"/>
                <p:cNvSpPr/>
                <p:nvPr/>
              </p:nvSpPr>
              <p:spPr>
                <a:xfrm>
                  <a:off x="3837" y="1897"/>
                  <a:ext cx="143" cy="96"/>
                </a:xfrm>
                <a:prstGeom prst="rect">
                  <a:avLst/>
                </a:prstGeom>
                <a:solidFill>
                  <a:srgbClr val="C6C6C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75" name="Google Shape;675;p10"/>
                <p:cNvSpPr/>
                <p:nvPr/>
              </p:nvSpPr>
              <p:spPr>
                <a:xfrm>
                  <a:off x="3837" y="286"/>
                  <a:ext cx="143" cy="88"/>
                </a:xfrm>
                <a:prstGeom prst="rect">
                  <a:avLst/>
                </a:prstGeom>
                <a:solidFill>
                  <a:srgbClr val="C6C6C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76" name="Google Shape;676;p10"/>
                <p:cNvSpPr/>
                <p:nvPr/>
              </p:nvSpPr>
              <p:spPr>
                <a:xfrm>
                  <a:off x="3837" y="555"/>
                  <a:ext cx="143" cy="79"/>
                </a:xfrm>
                <a:prstGeom prst="rect">
                  <a:avLst/>
                </a:prstGeom>
                <a:solidFill>
                  <a:srgbClr val="C6C6C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77" name="Google Shape;677;p10"/>
                <p:cNvSpPr/>
                <p:nvPr/>
              </p:nvSpPr>
              <p:spPr>
                <a:xfrm>
                  <a:off x="3837" y="785"/>
                  <a:ext cx="143" cy="47"/>
                </a:xfrm>
                <a:prstGeom prst="rect">
                  <a:avLst/>
                </a:prstGeom>
                <a:solidFill>
                  <a:srgbClr val="C6C6C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78" name="Google Shape;678;p10"/>
                <p:cNvSpPr/>
                <p:nvPr/>
              </p:nvSpPr>
              <p:spPr>
                <a:xfrm>
                  <a:off x="3837" y="899"/>
                  <a:ext cx="143" cy="94"/>
                </a:xfrm>
                <a:prstGeom prst="rect">
                  <a:avLst/>
                </a:prstGeom>
                <a:solidFill>
                  <a:srgbClr val="3C3C3B"/>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79" name="Google Shape;679;p10"/>
                <p:cNvSpPr/>
                <p:nvPr/>
              </p:nvSpPr>
              <p:spPr>
                <a:xfrm>
                  <a:off x="3837" y="1034"/>
                  <a:ext cx="143" cy="127"/>
                </a:xfrm>
                <a:prstGeom prst="rect">
                  <a:avLst/>
                </a:prstGeom>
                <a:solidFill>
                  <a:srgbClr val="3C3C3B"/>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80" name="Google Shape;680;p10"/>
                <p:cNvSpPr/>
                <p:nvPr/>
              </p:nvSpPr>
              <p:spPr>
                <a:xfrm>
                  <a:off x="3837" y="1312"/>
                  <a:ext cx="143" cy="96"/>
                </a:xfrm>
                <a:prstGeom prst="rect">
                  <a:avLst/>
                </a:prstGeom>
                <a:solidFill>
                  <a:srgbClr val="57575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81" name="Google Shape;681;p10"/>
                <p:cNvSpPr/>
                <p:nvPr/>
              </p:nvSpPr>
              <p:spPr>
                <a:xfrm>
                  <a:off x="3837" y="1566"/>
                  <a:ext cx="143" cy="88"/>
                </a:xfrm>
                <a:prstGeom prst="rect">
                  <a:avLst/>
                </a:prstGeom>
                <a:solidFill>
                  <a:srgbClr val="C6C6C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82" name="Google Shape;682;p10"/>
                <p:cNvSpPr/>
                <p:nvPr/>
              </p:nvSpPr>
              <p:spPr>
                <a:xfrm>
                  <a:off x="3837" y="2150"/>
                  <a:ext cx="143" cy="75"/>
                </a:xfrm>
                <a:prstGeom prst="rect">
                  <a:avLst/>
                </a:prstGeom>
                <a:solidFill>
                  <a:srgbClr val="C6C6C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83" name="Google Shape;683;p10"/>
                <p:cNvSpPr/>
                <p:nvPr/>
              </p:nvSpPr>
              <p:spPr>
                <a:xfrm>
                  <a:off x="3837" y="2304"/>
                  <a:ext cx="143" cy="133"/>
                </a:xfrm>
                <a:prstGeom prst="rect">
                  <a:avLst/>
                </a:prstGeom>
                <a:solidFill>
                  <a:srgbClr val="3C3C3B"/>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84" name="Google Shape;684;p10"/>
                <p:cNvSpPr/>
                <p:nvPr/>
              </p:nvSpPr>
              <p:spPr>
                <a:xfrm>
                  <a:off x="3837" y="2475"/>
                  <a:ext cx="143" cy="147"/>
                </a:xfrm>
                <a:prstGeom prst="rect">
                  <a:avLst/>
                </a:prstGeom>
                <a:solidFill>
                  <a:srgbClr val="3C3C3B"/>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85" name="Google Shape;685;p10"/>
                <p:cNvSpPr/>
                <p:nvPr/>
              </p:nvSpPr>
              <p:spPr>
                <a:xfrm>
                  <a:off x="3837" y="2660"/>
                  <a:ext cx="143" cy="120"/>
                </a:xfrm>
                <a:prstGeom prst="rect">
                  <a:avLst/>
                </a:prstGeom>
                <a:solidFill>
                  <a:srgbClr val="57575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86" name="Google Shape;686;p10"/>
                <p:cNvSpPr/>
                <p:nvPr/>
              </p:nvSpPr>
              <p:spPr>
                <a:xfrm>
                  <a:off x="3837" y="2911"/>
                  <a:ext cx="143" cy="71"/>
                </a:xfrm>
                <a:prstGeom prst="rect">
                  <a:avLst/>
                </a:prstGeom>
                <a:solidFill>
                  <a:srgbClr val="C6C6C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87" name="Google Shape;687;p10"/>
                <p:cNvSpPr/>
                <p:nvPr/>
              </p:nvSpPr>
              <p:spPr>
                <a:xfrm>
                  <a:off x="3837" y="3082"/>
                  <a:ext cx="143" cy="131"/>
                </a:xfrm>
                <a:prstGeom prst="rect">
                  <a:avLst/>
                </a:prstGeom>
                <a:solidFill>
                  <a:srgbClr val="57575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88" name="Google Shape;688;p10"/>
                <p:cNvSpPr/>
                <p:nvPr/>
              </p:nvSpPr>
              <p:spPr>
                <a:xfrm>
                  <a:off x="3837" y="3361"/>
                  <a:ext cx="143" cy="215"/>
                </a:xfrm>
                <a:prstGeom prst="rect">
                  <a:avLst/>
                </a:prstGeom>
                <a:solidFill>
                  <a:srgbClr val="3C3C3B"/>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89" name="Google Shape;689;p10"/>
                <p:cNvSpPr/>
                <p:nvPr/>
              </p:nvSpPr>
              <p:spPr>
                <a:xfrm>
                  <a:off x="3837" y="3673"/>
                  <a:ext cx="143" cy="67"/>
                </a:xfrm>
                <a:prstGeom prst="rect">
                  <a:avLst/>
                </a:prstGeom>
                <a:solidFill>
                  <a:srgbClr val="C6C6C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90" name="Google Shape;690;p10"/>
                <p:cNvSpPr/>
                <p:nvPr/>
              </p:nvSpPr>
              <p:spPr>
                <a:xfrm>
                  <a:off x="3837" y="3841"/>
                  <a:ext cx="143" cy="101"/>
                </a:xfrm>
                <a:prstGeom prst="rect">
                  <a:avLst/>
                </a:prstGeom>
                <a:solidFill>
                  <a:srgbClr val="57575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91" name="Google Shape;691;p10"/>
                <p:cNvSpPr/>
                <p:nvPr/>
              </p:nvSpPr>
              <p:spPr>
                <a:xfrm>
                  <a:off x="3837" y="3981"/>
                  <a:ext cx="143" cy="128"/>
                </a:xfrm>
                <a:prstGeom prst="rect">
                  <a:avLst/>
                </a:prstGeom>
                <a:solidFill>
                  <a:srgbClr val="3C3C3B"/>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92" name="Google Shape;692;p10"/>
                <p:cNvSpPr/>
                <p:nvPr/>
              </p:nvSpPr>
              <p:spPr>
                <a:xfrm>
                  <a:off x="3845" y="1694"/>
                  <a:ext cx="127" cy="36"/>
                </a:xfrm>
                <a:custGeom>
                  <a:rect b="b" l="l" r="r" t="t"/>
                  <a:pathLst>
                    <a:path extrusionOk="0" h="25" w="87">
                      <a:moveTo>
                        <a:pt x="0" y="0"/>
                      </a:moveTo>
                      <a:cubicBezTo>
                        <a:pt x="8" y="15"/>
                        <a:pt x="25" y="25"/>
                        <a:pt x="44" y="25"/>
                      </a:cubicBezTo>
                      <a:cubicBezTo>
                        <a:pt x="63" y="25"/>
                        <a:pt x="79" y="15"/>
                        <a:pt x="87" y="0"/>
                      </a:cubicBezTo>
                      <a:lnTo>
                        <a:pt x="0" y="0"/>
                      </a:lnTo>
                      <a:close/>
                    </a:path>
                  </a:pathLst>
                </a:custGeom>
                <a:solidFill>
                  <a:srgbClr val="BE1622">
                    <a:alpha val="43921"/>
                  </a:srgbClr>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93" name="Google Shape;693;p10"/>
                <p:cNvSpPr/>
                <p:nvPr/>
              </p:nvSpPr>
              <p:spPr>
                <a:xfrm>
                  <a:off x="3837" y="1736"/>
                  <a:ext cx="143" cy="98"/>
                </a:xfrm>
                <a:custGeom>
                  <a:rect b="b" l="l" r="r" t="t"/>
                  <a:pathLst>
                    <a:path extrusionOk="0" h="67" w="97">
                      <a:moveTo>
                        <a:pt x="97" y="67"/>
                      </a:moveTo>
                      <a:cubicBezTo>
                        <a:pt x="97" y="47"/>
                        <a:pt x="97" y="47"/>
                        <a:pt x="97" y="47"/>
                      </a:cubicBezTo>
                      <a:cubicBezTo>
                        <a:pt x="97" y="21"/>
                        <a:pt x="76" y="0"/>
                        <a:pt x="49" y="0"/>
                      </a:cubicBezTo>
                      <a:cubicBezTo>
                        <a:pt x="22" y="0"/>
                        <a:pt x="0" y="21"/>
                        <a:pt x="0" y="47"/>
                      </a:cubicBezTo>
                      <a:cubicBezTo>
                        <a:pt x="0" y="67"/>
                        <a:pt x="0" y="67"/>
                        <a:pt x="0" y="67"/>
                      </a:cubicBezTo>
                      <a:lnTo>
                        <a:pt x="97" y="67"/>
                      </a:lnTo>
                      <a:close/>
                    </a:path>
                  </a:pathLst>
                </a:custGeom>
                <a:solidFill>
                  <a:srgbClr val="BE1622">
                    <a:alpha val="43921"/>
                  </a:srgbClr>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94" name="Google Shape;694;p10"/>
                <p:cNvSpPr/>
                <p:nvPr/>
              </p:nvSpPr>
              <p:spPr>
                <a:xfrm>
                  <a:off x="3833" y="137"/>
                  <a:ext cx="155" cy="1600"/>
                </a:xfrm>
                <a:custGeom>
                  <a:rect b="b" l="l" r="r" t="t"/>
                  <a:pathLst>
                    <a:path extrusionOk="0" h="1094" w="106">
                      <a:moveTo>
                        <a:pt x="53" y="1094"/>
                      </a:moveTo>
                      <a:cubicBezTo>
                        <a:pt x="24" y="1094"/>
                        <a:pt x="0" y="1070"/>
                        <a:pt x="0" y="1041"/>
                      </a:cubicBezTo>
                      <a:cubicBezTo>
                        <a:pt x="0" y="52"/>
                        <a:pt x="0" y="52"/>
                        <a:pt x="0" y="52"/>
                      </a:cubicBezTo>
                      <a:cubicBezTo>
                        <a:pt x="0" y="23"/>
                        <a:pt x="24" y="0"/>
                        <a:pt x="53" y="0"/>
                      </a:cubicBezTo>
                      <a:cubicBezTo>
                        <a:pt x="82" y="0"/>
                        <a:pt x="106" y="23"/>
                        <a:pt x="106" y="52"/>
                      </a:cubicBezTo>
                      <a:cubicBezTo>
                        <a:pt x="106" y="1041"/>
                        <a:pt x="106" y="1041"/>
                        <a:pt x="106" y="1041"/>
                      </a:cubicBezTo>
                      <a:cubicBezTo>
                        <a:pt x="106" y="1070"/>
                        <a:pt x="82" y="1094"/>
                        <a:pt x="53" y="1094"/>
                      </a:cubicBezTo>
                      <a:close/>
                      <a:moveTo>
                        <a:pt x="53" y="5"/>
                      </a:moveTo>
                      <a:cubicBezTo>
                        <a:pt x="27" y="5"/>
                        <a:pt x="5" y="26"/>
                        <a:pt x="5" y="52"/>
                      </a:cubicBezTo>
                      <a:cubicBezTo>
                        <a:pt x="5" y="1041"/>
                        <a:pt x="5" y="1041"/>
                        <a:pt x="5" y="1041"/>
                      </a:cubicBezTo>
                      <a:cubicBezTo>
                        <a:pt x="5" y="1067"/>
                        <a:pt x="27" y="1089"/>
                        <a:pt x="53" y="1089"/>
                      </a:cubicBezTo>
                      <a:cubicBezTo>
                        <a:pt x="79" y="1089"/>
                        <a:pt x="100" y="1067"/>
                        <a:pt x="100" y="1041"/>
                      </a:cubicBezTo>
                      <a:cubicBezTo>
                        <a:pt x="100" y="52"/>
                        <a:pt x="100" y="52"/>
                        <a:pt x="100" y="52"/>
                      </a:cubicBezTo>
                      <a:cubicBezTo>
                        <a:pt x="100" y="26"/>
                        <a:pt x="79" y="5"/>
                        <a:pt x="53" y="5"/>
                      </a:cubicBezTo>
                      <a:close/>
                    </a:path>
                  </a:pathLst>
                </a:custGeom>
                <a:solidFill>
                  <a:srgbClr val="000000"/>
                </a:solidFill>
                <a:ln cap="flat" cmpd="sng" w="9525">
                  <a:solidFill>
                    <a:srgbClr val="E3510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95" name="Google Shape;695;p10"/>
                <p:cNvSpPr/>
                <p:nvPr/>
              </p:nvSpPr>
              <p:spPr>
                <a:xfrm>
                  <a:off x="3833" y="1730"/>
                  <a:ext cx="155" cy="2604"/>
                </a:xfrm>
                <a:custGeom>
                  <a:rect b="b" l="l" r="r" t="t"/>
                  <a:pathLst>
                    <a:path extrusionOk="0" h="1780" w="106">
                      <a:moveTo>
                        <a:pt x="53" y="1780"/>
                      </a:moveTo>
                      <a:cubicBezTo>
                        <a:pt x="24" y="1780"/>
                        <a:pt x="0" y="1756"/>
                        <a:pt x="0" y="1727"/>
                      </a:cubicBezTo>
                      <a:cubicBezTo>
                        <a:pt x="0" y="52"/>
                        <a:pt x="0" y="52"/>
                        <a:pt x="0" y="52"/>
                      </a:cubicBezTo>
                      <a:cubicBezTo>
                        <a:pt x="0" y="23"/>
                        <a:pt x="24" y="0"/>
                        <a:pt x="53" y="0"/>
                      </a:cubicBezTo>
                      <a:cubicBezTo>
                        <a:pt x="82" y="0"/>
                        <a:pt x="106" y="23"/>
                        <a:pt x="106" y="52"/>
                      </a:cubicBezTo>
                      <a:cubicBezTo>
                        <a:pt x="106" y="1727"/>
                        <a:pt x="106" y="1727"/>
                        <a:pt x="106" y="1727"/>
                      </a:cubicBezTo>
                      <a:cubicBezTo>
                        <a:pt x="106" y="1756"/>
                        <a:pt x="82" y="1780"/>
                        <a:pt x="53" y="1780"/>
                      </a:cubicBezTo>
                      <a:close/>
                      <a:moveTo>
                        <a:pt x="53" y="5"/>
                      </a:moveTo>
                      <a:cubicBezTo>
                        <a:pt x="27" y="5"/>
                        <a:pt x="5" y="26"/>
                        <a:pt x="5" y="52"/>
                      </a:cubicBezTo>
                      <a:cubicBezTo>
                        <a:pt x="5" y="1727"/>
                        <a:pt x="5" y="1727"/>
                        <a:pt x="5" y="1727"/>
                      </a:cubicBezTo>
                      <a:cubicBezTo>
                        <a:pt x="5" y="1753"/>
                        <a:pt x="27" y="1774"/>
                        <a:pt x="53" y="1774"/>
                      </a:cubicBezTo>
                      <a:cubicBezTo>
                        <a:pt x="79" y="1774"/>
                        <a:pt x="100" y="1753"/>
                        <a:pt x="100" y="1727"/>
                      </a:cubicBezTo>
                      <a:cubicBezTo>
                        <a:pt x="100" y="52"/>
                        <a:pt x="100" y="52"/>
                        <a:pt x="100" y="52"/>
                      </a:cubicBezTo>
                      <a:cubicBezTo>
                        <a:pt x="100" y="26"/>
                        <a:pt x="79" y="5"/>
                        <a:pt x="53" y="5"/>
                      </a:cubicBezTo>
                      <a:close/>
                    </a:path>
                  </a:pathLst>
                </a:custGeom>
                <a:solidFill>
                  <a:srgbClr val="000000"/>
                </a:solidFill>
                <a:ln cap="flat" cmpd="sng" w="9525">
                  <a:solidFill>
                    <a:srgbClr val="E3510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sp>
              <p:nvSpPr>
                <p:cNvPr id="696" name="Google Shape;696;p10"/>
                <p:cNvSpPr/>
                <p:nvPr/>
              </p:nvSpPr>
              <p:spPr>
                <a:xfrm>
                  <a:off x="4002" y="209"/>
                  <a:ext cx="212" cy="3936"/>
                </a:xfrm>
                <a:custGeom>
                  <a:rect b="b" l="l" r="r" t="t"/>
                  <a:pathLst>
                    <a:path extrusionOk="0" h="3936" w="212">
                      <a:moveTo>
                        <a:pt x="1" y="2487"/>
                      </a:moveTo>
                      <a:lnTo>
                        <a:pt x="26" y="2487"/>
                      </a:lnTo>
                      <a:moveTo>
                        <a:pt x="0" y="2367"/>
                      </a:moveTo>
                      <a:lnTo>
                        <a:pt x="24" y="2367"/>
                      </a:lnTo>
                      <a:moveTo>
                        <a:pt x="1" y="10"/>
                      </a:moveTo>
                      <a:lnTo>
                        <a:pt x="36" y="10"/>
                      </a:lnTo>
                      <a:moveTo>
                        <a:pt x="1" y="130"/>
                      </a:moveTo>
                      <a:lnTo>
                        <a:pt x="36" y="130"/>
                      </a:lnTo>
                      <a:moveTo>
                        <a:pt x="1" y="251"/>
                      </a:moveTo>
                      <a:lnTo>
                        <a:pt x="36" y="251"/>
                      </a:lnTo>
                      <a:moveTo>
                        <a:pt x="1" y="371"/>
                      </a:moveTo>
                      <a:lnTo>
                        <a:pt x="86" y="371"/>
                      </a:lnTo>
                      <a:moveTo>
                        <a:pt x="1" y="491"/>
                      </a:moveTo>
                      <a:lnTo>
                        <a:pt x="36" y="491"/>
                      </a:lnTo>
                      <a:moveTo>
                        <a:pt x="1" y="655"/>
                      </a:moveTo>
                      <a:lnTo>
                        <a:pt x="36" y="655"/>
                      </a:lnTo>
                      <a:moveTo>
                        <a:pt x="1" y="806"/>
                      </a:moveTo>
                      <a:lnTo>
                        <a:pt x="86" y="806"/>
                      </a:lnTo>
                      <a:moveTo>
                        <a:pt x="1" y="986"/>
                      </a:moveTo>
                      <a:lnTo>
                        <a:pt x="86" y="986"/>
                      </a:lnTo>
                      <a:moveTo>
                        <a:pt x="1" y="1136"/>
                      </a:moveTo>
                      <a:lnTo>
                        <a:pt x="86" y="1136"/>
                      </a:lnTo>
                      <a:moveTo>
                        <a:pt x="1" y="1255"/>
                      </a:moveTo>
                      <a:lnTo>
                        <a:pt x="36" y="1255"/>
                      </a:lnTo>
                      <a:moveTo>
                        <a:pt x="1" y="1391"/>
                      </a:moveTo>
                      <a:lnTo>
                        <a:pt x="36" y="1391"/>
                      </a:lnTo>
                      <a:moveTo>
                        <a:pt x="1" y="1511"/>
                      </a:moveTo>
                      <a:lnTo>
                        <a:pt x="86" y="1511"/>
                      </a:lnTo>
                      <a:moveTo>
                        <a:pt x="1" y="1653"/>
                      </a:moveTo>
                      <a:lnTo>
                        <a:pt x="86" y="1653"/>
                      </a:lnTo>
                      <a:moveTo>
                        <a:pt x="1" y="1818"/>
                      </a:moveTo>
                      <a:lnTo>
                        <a:pt x="86" y="1818"/>
                      </a:lnTo>
                      <a:moveTo>
                        <a:pt x="1" y="1969"/>
                      </a:moveTo>
                      <a:lnTo>
                        <a:pt x="86" y="1969"/>
                      </a:lnTo>
                      <a:moveTo>
                        <a:pt x="1" y="2118"/>
                      </a:moveTo>
                      <a:lnTo>
                        <a:pt x="86" y="2118"/>
                      </a:lnTo>
                      <a:moveTo>
                        <a:pt x="1" y="2247"/>
                      </a:moveTo>
                      <a:lnTo>
                        <a:pt x="86" y="2247"/>
                      </a:lnTo>
                      <a:moveTo>
                        <a:pt x="1" y="2607"/>
                      </a:moveTo>
                      <a:lnTo>
                        <a:pt x="86" y="2607"/>
                      </a:lnTo>
                      <a:moveTo>
                        <a:pt x="1" y="2734"/>
                      </a:moveTo>
                      <a:lnTo>
                        <a:pt x="86" y="2734"/>
                      </a:lnTo>
                      <a:moveTo>
                        <a:pt x="1" y="2906"/>
                      </a:moveTo>
                      <a:lnTo>
                        <a:pt x="192" y="2906"/>
                      </a:lnTo>
                      <a:moveTo>
                        <a:pt x="1" y="3034"/>
                      </a:moveTo>
                      <a:lnTo>
                        <a:pt x="192" y="3034"/>
                      </a:lnTo>
                      <a:moveTo>
                        <a:pt x="1" y="3183"/>
                      </a:moveTo>
                      <a:lnTo>
                        <a:pt x="192" y="3183"/>
                      </a:lnTo>
                      <a:moveTo>
                        <a:pt x="1" y="3926"/>
                      </a:moveTo>
                      <a:lnTo>
                        <a:pt x="192" y="3926"/>
                      </a:lnTo>
                      <a:moveTo>
                        <a:pt x="1" y="3395"/>
                      </a:moveTo>
                      <a:lnTo>
                        <a:pt x="87" y="3395"/>
                      </a:lnTo>
                      <a:moveTo>
                        <a:pt x="1" y="3559"/>
                      </a:moveTo>
                      <a:lnTo>
                        <a:pt x="87" y="3559"/>
                      </a:lnTo>
                      <a:moveTo>
                        <a:pt x="1" y="3679"/>
                      </a:moveTo>
                      <a:lnTo>
                        <a:pt x="87" y="3679"/>
                      </a:lnTo>
                      <a:moveTo>
                        <a:pt x="1" y="3797"/>
                      </a:moveTo>
                      <a:lnTo>
                        <a:pt x="87" y="3797"/>
                      </a:lnTo>
                      <a:moveTo>
                        <a:pt x="54" y="0"/>
                      </a:moveTo>
                      <a:lnTo>
                        <a:pt x="33" y="0"/>
                      </a:lnTo>
                      <a:lnTo>
                        <a:pt x="33" y="20"/>
                      </a:lnTo>
                      <a:lnTo>
                        <a:pt x="54" y="20"/>
                      </a:lnTo>
                      <a:moveTo>
                        <a:pt x="54" y="120"/>
                      </a:moveTo>
                      <a:lnTo>
                        <a:pt x="33" y="120"/>
                      </a:lnTo>
                      <a:lnTo>
                        <a:pt x="33" y="140"/>
                      </a:lnTo>
                      <a:lnTo>
                        <a:pt x="54" y="140"/>
                      </a:lnTo>
                      <a:moveTo>
                        <a:pt x="54" y="241"/>
                      </a:moveTo>
                      <a:lnTo>
                        <a:pt x="33" y="241"/>
                      </a:lnTo>
                      <a:lnTo>
                        <a:pt x="33" y="260"/>
                      </a:lnTo>
                      <a:lnTo>
                        <a:pt x="54" y="260"/>
                      </a:lnTo>
                      <a:moveTo>
                        <a:pt x="105" y="361"/>
                      </a:moveTo>
                      <a:lnTo>
                        <a:pt x="85" y="361"/>
                      </a:lnTo>
                      <a:lnTo>
                        <a:pt x="85" y="382"/>
                      </a:lnTo>
                      <a:lnTo>
                        <a:pt x="105" y="382"/>
                      </a:lnTo>
                      <a:moveTo>
                        <a:pt x="54" y="481"/>
                      </a:moveTo>
                      <a:lnTo>
                        <a:pt x="33" y="481"/>
                      </a:lnTo>
                      <a:lnTo>
                        <a:pt x="33" y="502"/>
                      </a:lnTo>
                      <a:lnTo>
                        <a:pt x="54" y="502"/>
                      </a:lnTo>
                      <a:moveTo>
                        <a:pt x="54" y="645"/>
                      </a:moveTo>
                      <a:lnTo>
                        <a:pt x="33" y="645"/>
                      </a:lnTo>
                      <a:lnTo>
                        <a:pt x="33" y="665"/>
                      </a:lnTo>
                      <a:lnTo>
                        <a:pt x="54" y="665"/>
                      </a:lnTo>
                      <a:moveTo>
                        <a:pt x="105" y="796"/>
                      </a:moveTo>
                      <a:lnTo>
                        <a:pt x="85" y="796"/>
                      </a:lnTo>
                      <a:lnTo>
                        <a:pt x="85" y="816"/>
                      </a:lnTo>
                      <a:lnTo>
                        <a:pt x="105" y="816"/>
                      </a:lnTo>
                      <a:moveTo>
                        <a:pt x="104" y="976"/>
                      </a:moveTo>
                      <a:lnTo>
                        <a:pt x="83" y="976"/>
                      </a:lnTo>
                      <a:lnTo>
                        <a:pt x="83" y="996"/>
                      </a:lnTo>
                      <a:lnTo>
                        <a:pt x="104" y="996"/>
                      </a:lnTo>
                      <a:moveTo>
                        <a:pt x="105" y="1126"/>
                      </a:moveTo>
                      <a:lnTo>
                        <a:pt x="85" y="1126"/>
                      </a:lnTo>
                      <a:lnTo>
                        <a:pt x="85" y="1147"/>
                      </a:lnTo>
                      <a:lnTo>
                        <a:pt x="105" y="1147"/>
                      </a:lnTo>
                      <a:moveTo>
                        <a:pt x="57" y="1246"/>
                      </a:moveTo>
                      <a:lnTo>
                        <a:pt x="36" y="1246"/>
                      </a:lnTo>
                      <a:lnTo>
                        <a:pt x="36" y="1267"/>
                      </a:lnTo>
                      <a:lnTo>
                        <a:pt x="57" y="1267"/>
                      </a:lnTo>
                      <a:moveTo>
                        <a:pt x="55" y="1381"/>
                      </a:moveTo>
                      <a:lnTo>
                        <a:pt x="35" y="1381"/>
                      </a:lnTo>
                      <a:lnTo>
                        <a:pt x="35" y="1401"/>
                      </a:lnTo>
                      <a:lnTo>
                        <a:pt x="55" y="1401"/>
                      </a:lnTo>
                      <a:moveTo>
                        <a:pt x="105" y="1643"/>
                      </a:moveTo>
                      <a:lnTo>
                        <a:pt x="85" y="1643"/>
                      </a:lnTo>
                      <a:lnTo>
                        <a:pt x="85" y="1663"/>
                      </a:lnTo>
                      <a:lnTo>
                        <a:pt x="105" y="1663"/>
                      </a:lnTo>
                      <a:moveTo>
                        <a:pt x="105" y="1501"/>
                      </a:moveTo>
                      <a:lnTo>
                        <a:pt x="85" y="1501"/>
                      </a:lnTo>
                      <a:lnTo>
                        <a:pt x="85" y="1521"/>
                      </a:lnTo>
                      <a:lnTo>
                        <a:pt x="105" y="1521"/>
                      </a:lnTo>
                      <a:moveTo>
                        <a:pt x="104" y="1808"/>
                      </a:moveTo>
                      <a:lnTo>
                        <a:pt x="83" y="1808"/>
                      </a:lnTo>
                      <a:lnTo>
                        <a:pt x="83" y="1828"/>
                      </a:lnTo>
                      <a:lnTo>
                        <a:pt x="104" y="1828"/>
                      </a:lnTo>
                      <a:moveTo>
                        <a:pt x="107" y="1957"/>
                      </a:moveTo>
                      <a:lnTo>
                        <a:pt x="86" y="1957"/>
                      </a:lnTo>
                      <a:lnTo>
                        <a:pt x="86" y="1978"/>
                      </a:lnTo>
                      <a:lnTo>
                        <a:pt x="107" y="1978"/>
                      </a:lnTo>
                      <a:moveTo>
                        <a:pt x="105" y="2106"/>
                      </a:moveTo>
                      <a:lnTo>
                        <a:pt x="85" y="2106"/>
                      </a:lnTo>
                      <a:lnTo>
                        <a:pt x="85" y="2127"/>
                      </a:lnTo>
                      <a:lnTo>
                        <a:pt x="105" y="2127"/>
                      </a:lnTo>
                      <a:moveTo>
                        <a:pt x="105" y="2236"/>
                      </a:moveTo>
                      <a:lnTo>
                        <a:pt x="85" y="2236"/>
                      </a:lnTo>
                      <a:lnTo>
                        <a:pt x="85" y="2257"/>
                      </a:lnTo>
                      <a:lnTo>
                        <a:pt x="105" y="2257"/>
                      </a:lnTo>
                      <a:moveTo>
                        <a:pt x="45" y="2355"/>
                      </a:moveTo>
                      <a:lnTo>
                        <a:pt x="24" y="2355"/>
                      </a:lnTo>
                      <a:lnTo>
                        <a:pt x="24" y="2375"/>
                      </a:lnTo>
                      <a:lnTo>
                        <a:pt x="45" y="2375"/>
                      </a:lnTo>
                      <a:moveTo>
                        <a:pt x="45" y="2476"/>
                      </a:moveTo>
                      <a:lnTo>
                        <a:pt x="24" y="2476"/>
                      </a:lnTo>
                      <a:lnTo>
                        <a:pt x="24" y="2497"/>
                      </a:lnTo>
                      <a:lnTo>
                        <a:pt x="45" y="2497"/>
                      </a:lnTo>
                      <a:moveTo>
                        <a:pt x="105" y="2596"/>
                      </a:moveTo>
                      <a:lnTo>
                        <a:pt x="85" y="2596"/>
                      </a:lnTo>
                      <a:lnTo>
                        <a:pt x="85" y="2617"/>
                      </a:lnTo>
                      <a:lnTo>
                        <a:pt x="105" y="2617"/>
                      </a:lnTo>
                      <a:moveTo>
                        <a:pt x="105" y="2724"/>
                      </a:moveTo>
                      <a:lnTo>
                        <a:pt x="85" y="2724"/>
                      </a:lnTo>
                      <a:lnTo>
                        <a:pt x="85" y="2744"/>
                      </a:lnTo>
                      <a:lnTo>
                        <a:pt x="105" y="2744"/>
                      </a:lnTo>
                      <a:moveTo>
                        <a:pt x="211" y="2896"/>
                      </a:moveTo>
                      <a:lnTo>
                        <a:pt x="192" y="2896"/>
                      </a:lnTo>
                      <a:lnTo>
                        <a:pt x="192" y="2917"/>
                      </a:lnTo>
                      <a:lnTo>
                        <a:pt x="211" y="2917"/>
                      </a:lnTo>
                      <a:moveTo>
                        <a:pt x="211" y="3022"/>
                      </a:moveTo>
                      <a:lnTo>
                        <a:pt x="192" y="3022"/>
                      </a:lnTo>
                      <a:lnTo>
                        <a:pt x="192" y="3042"/>
                      </a:lnTo>
                      <a:lnTo>
                        <a:pt x="211" y="3042"/>
                      </a:lnTo>
                      <a:moveTo>
                        <a:pt x="211" y="3173"/>
                      </a:moveTo>
                      <a:lnTo>
                        <a:pt x="190" y="3173"/>
                      </a:lnTo>
                      <a:lnTo>
                        <a:pt x="190" y="3193"/>
                      </a:lnTo>
                      <a:lnTo>
                        <a:pt x="211" y="3193"/>
                      </a:lnTo>
                      <a:moveTo>
                        <a:pt x="107" y="3385"/>
                      </a:moveTo>
                      <a:lnTo>
                        <a:pt x="86" y="3385"/>
                      </a:lnTo>
                      <a:lnTo>
                        <a:pt x="86" y="3405"/>
                      </a:lnTo>
                      <a:lnTo>
                        <a:pt x="107" y="3405"/>
                      </a:lnTo>
                      <a:moveTo>
                        <a:pt x="108" y="3547"/>
                      </a:moveTo>
                      <a:lnTo>
                        <a:pt x="87" y="3547"/>
                      </a:lnTo>
                      <a:lnTo>
                        <a:pt x="87" y="3566"/>
                      </a:lnTo>
                      <a:lnTo>
                        <a:pt x="108" y="3566"/>
                      </a:lnTo>
                      <a:moveTo>
                        <a:pt x="107" y="3787"/>
                      </a:moveTo>
                      <a:lnTo>
                        <a:pt x="86" y="3787"/>
                      </a:lnTo>
                      <a:lnTo>
                        <a:pt x="86" y="3806"/>
                      </a:lnTo>
                      <a:lnTo>
                        <a:pt x="107" y="3806"/>
                      </a:lnTo>
                      <a:moveTo>
                        <a:pt x="108" y="3669"/>
                      </a:moveTo>
                      <a:lnTo>
                        <a:pt x="87" y="3669"/>
                      </a:lnTo>
                      <a:lnTo>
                        <a:pt x="87" y="3689"/>
                      </a:lnTo>
                      <a:lnTo>
                        <a:pt x="108" y="3689"/>
                      </a:lnTo>
                      <a:moveTo>
                        <a:pt x="212" y="3916"/>
                      </a:moveTo>
                      <a:lnTo>
                        <a:pt x="192" y="3916"/>
                      </a:lnTo>
                      <a:lnTo>
                        <a:pt x="192" y="3936"/>
                      </a:lnTo>
                      <a:lnTo>
                        <a:pt x="212" y="3936"/>
                      </a:lnTo>
                    </a:path>
                  </a:pathLst>
                </a:custGeom>
                <a:noFill/>
                <a:ln cap="flat" cmpd="sng" w="12700">
                  <a:solidFill>
                    <a:srgbClr val="E35105"/>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chemeClr val="dk1"/>
                    </a:solidFill>
                    <a:latin typeface="Calibri"/>
                    <a:ea typeface="Calibri"/>
                    <a:cs typeface="Calibri"/>
                    <a:sym typeface="Calibri"/>
                  </a:endParaRPr>
                </a:p>
              </p:txBody>
            </p:sp>
          </p:grpSp>
          <p:grpSp>
            <p:nvGrpSpPr>
              <p:cNvPr id="697" name="Google Shape;697;p10"/>
              <p:cNvGrpSpPr/>
              <p:nvPr/>
            </p:nvGrpSpPr>
            <p:grpSpPr>
              <a:xfrm>
                <a:off x="5505699" y="839394"/>
                <a:ext cx="574043" cy="5094702"/>
                <a:chOff x="5505699" y="839394"/>
                <a:chExt cx="574043" cy="5094702"/>
              </a:xfrm>
            </p:grpSpPr>
            <p:sp>
              <p:nvSpPr>
                <p:cNvPr id="698" name="Google Shape;698;p10"/>
                <p:cNvSpPr/>
                <p:nvPr/>
              </p:nvSpPr>
              <p:spPr>
                <a:xfrm>
                  <a:off x="5505699" y="839394"/>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p22.33</a:t>
                  </a:r>
                  <a:endParaRPr/>
                </a:p>
              </p:txBody>
            </p:sp>
            <p:sp>
              <p:nvSpPr>
                <p:cNvPr id="699" name="Google Shape;699;p10"/>
                <p:cNvSpPr/>
                <p:nvPr/>
              </p:nvSpPr>
              <p:spPr>
                <a:xfrm>
                  <a:off x="5505699" y="1003810"/>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p22.32</a:t>
                  </a:r>
                  <a:endParaRPr/>
                </a:p>
              </p:txBody>
            </p:sp>
            <p:sp>
              <p:nvSpPr>
                <p:cNvPr id="700" name="Google Shape;700;p10"/>
                <p:cNvSpPr/>
                <p:nvPr/>
              </p:nvSpPr>
              <p:spPr>
                <a:xfrm>
                  <a:off x="5505699" y="1143704"/>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p22.31</a:t>
                  </a:r>
                  <a:endParaRPr/>
                </a:p>
              </p:txBody>
            </p:sp>
            <p:sp>
              <p:nvSpPr>
                <p:cNvPr id="701" name="Google Shape;701;p10"/>
                <p:cNvSpPr/>
                <p:nvPr/>
              </p:nvSpPr>
              <p:spPr>
                <a:xfrm>
                  <a:off x="5505699" y="1289726"/>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lt2"/>
                    </a:buClr>
                    <a:buSzPts val="700"/>
                    <a:buFont typeface="Calibri"/>
                    <a:buNone/>
                  </a:pPr>
                  <a:r>
                    <a:rPr b="1" i="0" lang="pt-BR" sz="700" u="none" cap="none" strike="noStrike">
                      <a:solidFill>
                        <a:schemeClr val="lt2"/>
                      </a:solidFill>
                      <a:latin typeface="Calibri"/>
                      <a:ea typeface="Calibri"/>
                      <a:cs typeface="Calibri"/>
                      <a:sym typeface="Calibri"/>
                    </a:rPr>
                    <a:t>p22.2</a:t>
                  </a:r>
                  <a:endParaRPr/>
                </a:p>
              </p:txBody>
            </p:sp>
            <p:sp>
              <p:nvSpPr>
                <p:cNvPr id="702" name="Google Shape;702;p10"/>
                <p:cNvSpPr/>
                <p:nvPr/>
              </p:nvSpPr>
              <p:spPr>
                <a:xfrm>
                  <a:off x="5505699" y="1492773"/>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p22.13</a:t>
                  </a:r>
                  <a:endParaRPr/>
                </a:p>
              </p:txBody>
            </p:sp>
            <p:sp>
              <p:nvSpPr>
                <p:cNvPr id="703" name="Google Shape;703;p10"/>
                <p:cNvSpPr/>
                <p:nvPr/>
              </p:nvSpPr>
              <p:spPr>
                <a:xfrm>
                  <a:off x="5505699" y="1657189"/>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p22.11</a:t>
                  </a:r>
                  <a:endParaRPr/>
                </a:p>
              </p:txBody>
            </p:sp>
            <p:sp>
              <p:nvSpPr>
                <p:cNvPr id="704" name="Google Shape;704;p10"/>
                <p:cNvSpPr/>
                <p:nvPr/>
              </p:nvSpPr>
              <p:spPr>
                <a:xfrm>
                  <a:off x="5505699" y="1845942"/>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p21.2</a:t>
                  </a:r>
                  <a:endParaRPr/>
                </a:p>
              </p:txBody>
            </p:sp>
            <p:sp>
              <p:nvSpPr>
                <p:cNvPr id="705" name="Google Shape;705;p10"/>
                <p:cNvSpPr/>
                <p:nvPr/>
              </p:nvSpPr>
              <p:spPr>
                <a:xfrm>
                  <a:off x="5505699" y="2090955"/>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p11.4</a:t>
                  </a:r>
                  <a:endParaRPr/>
                </a:p>
              </p:txBody>
            </p:sp>
            <p:sp>
              <p:nvSpPr>
                <p:cNvPr id="706" name="Google Shape;706;p10"/>
                <p:cNvSpPr/>
                <p:nvPr/>
              </p:nvSpPr>
              <p:spPr>
                <a:xfrm>
                  <a:off x="5505699" y="2283578"/>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p11.3</a:t>
                  </a:r>
                  <a:endParaRPr/>
                </a:p>
              </p:txBody>
            </p:sp>
            <p:sp>
              <p:nvSpPr>
                <p:cNvPr id="707" name="Google Shape;707;p10"/>
                <p:cNvSpPr/>
                <p:nvPr/>
              </p:nvSpPr>
              <p:spPr>
                <a:xfrm>
                  <a:off x="5505699" y="2431368"/>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p11.23</a:t>
                  </a:r>
                  <a:endParaRPr/>
                </a:p>
              </p:txBody>
            </p:sp>
            <p:sp>
              <p:nvSpPr>
                <p:cNvPr id="708" name="Google Shape;708;p10"/>
                <p:cNvSpPr/>
                <p:nvPr/>
              </p:nvSpPr>
              <p:spPr>
                <a:xfrm>
                  <a:off x="5505699" y="2587888"/>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p11.22</a:t>
                  </a:r>
                  <a:endParaRPr/>
                </a:p>
              </p:txBody>
            </p:sp>
            <p:sp>
              <p:nvSpPr>
                <p:cNvPr id="709" name="Google Shape;709;p10"/>
                <p:cNvSpPr/>
                <p:nvPr/>
              </p:nvSpPr>
              <p:spPr>
                <a:xfrm>
                  <a:off x="5505699" y="2733910"/>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p11.1</a:t>
                  </a:r>
                  <a:endParaRPr/>
                </a:p>
              </p:txBody>
            </p:sp>
            <p:sp>
              <p:nvSpPr>
                <p:cNvPr id="710" name="Google Shape;710;p10"/>
                <p:cNvSpPr/>
                <p:nvPr/>
              </p:nvSpPr>
              <p:spPr>
                <a:xfrm>
                  <a:off x="5505699" y="2941473"/>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q11.2</a:t>
                  </a:r>
                  <a:endParaRPr/>
                </a:p>
              </p:txBody>
            </p:sp>
            <p:sp>
              <p:nvSpPr>
                <p:cNvPr id="711" name="Google Shape;711;p10"/>
                <p:cNvSpPr/>
                <p:nvPr/>
              </p:nvSpPr>
              <p:spPr>
                <a:xfrm>
                  <a:off x="5505699" y="3156498"/>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q13.1</a:t>
                  </a:r>
                  <a:endParaRPr/>
                </a:p>
              </p:txBody>
            </p:sp>
            <p:sp>
              <p:nvSpPr>
                <p:cNvPr id="712" name="Google Shape;712;p10"/>
                <p:cNvSpPr/>
                <p:nvPr/>
              </p:nvSpPr>
              <p:spPr>
                <a:xfrm>
                  <a:off x="5505699" y="3340501"/>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q13.2</a:t>
                  </a:r>
                  <a:endParaRPr/>
                </a:p>
              </p:txBody>
            </p:sp>
            <p:sp>
              <p:nvSpPr>
                <p:cNvPr id="713" name="Google Shape;713;p10"/>
                <p:cNvSpPr/>
                <p:nvPr/>
              </p:nvSpPr>
              <p:spPr>
                <a:xfrm>
                  <a:off x="5505699" y="3524607"/>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q21.1</a:t>
                  </a:r>
                  <a:endParaRPr/>
                </a:p>
              </p:txBody>
            </p:sp>
            <p:sp>
              <p:nvSpPr>
                <p:cNvPr id="714" name="Google Shape;714;p10"/>
                <p:cNvSpPr/>
                <p:nvPr/>
              </p:nvSpPr>
              <p:spPr>
                <a:xfrm>
                  <a:off x="5505699" y="3704361"/>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q21.2</a:t>
                  </a:r>
                  <a:endParaRPr/>
                </a:p>
              </p:txBody>
            </p:sp>
            <p:sp>
              <p:nvSpPr>
                <p:cNvPr id="715" name="Google Shape;715;p10"/>
                <p:cNvSpPr/>
                <p:nvPr/>
              </p:nvSpPr>
              <p:spPr>
                <a:xfrm>
                  <a:off x="5505699" y="3868777"/>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q21.31</a:t>
                  </a:r>
                  <a:endParaRPr/>
                </a:p>
              </p:txBody>
            </p:sp>
            <p:sp>
              <p:nvSpPr>
                <p:cNvPr id="716" name="Google Shape;716;p10"/>
                <p:cNvSpPr/>
                <p:nvPr/>
              </p:nvSpPr>
              <p:spPr>
                <a:xfrm>
                  <a:off x="5505699" y="4008671"/>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q21.33</a:t>
                  </a:r>
                  <a:endParaRPr/>
                </a:p>
              </p:txBody>
            </p:sp>
            <p:sp>
              <p:nvSpPr>
                <p:cNvPr id="717" name="Google Shape;717;p10"/>
                <p:cNvSpPr/>
                <p:nvPr/>
              </p:nvSpPr>
              <p:spPr>
                <a:xfrm>
                  <a:off x="5505699" y="4154693"/>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q22.1</a:t>
                  </a:r>
                  <a:endParaRPr/>
                </a:p>
              </p:txBody>
            </p:sp>
            <p:sp>
              <p:nvSpPr>
                <p:cNvPr id="718" name="Google Shape;718;p10"/>
                <p:cNvSpPr/>
                <p:nvPr/>
              </p:nvSpPr>
              <p:spPr>
                <a:xfrm>
                  <a:off x="5647742" y="4525327"/>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q23</a:t>
                  </a:r>
                  <a:endParaRPr/>
                </a:p>
              </p:txBody>
            </p:sp>
            <p:sp>
              <p:nvSpPr>
                <p:cNvPr id="719" name="Google Shape;719;p10"/>
                <p:cNvSpPr/>
                <p:nvPr/>
              </p:nvSpPr>
              <p:spPr>
                <a:xfrm>
                  <a:off x="5647742" y="4689743"/>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q24</a:t>
                  </a:r>
                  <a:endParaRPr/>
                </a:p>
              </p:txBody>
            </p:sp>
            <p:sp>
              <p:nvSpPr>
                <p:cNvPr id="720" name="Google Shape;720;p10"/>
                <p:cNvSpPr/>
                <p:nvPr/>
              </p:nvSpPr>
              <p:spPr>
                <a:xfrm>
                  <a:off x="5647742" y="4883949"/>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q25</a:t>
                  </a:r>
                  <a:endParaRPr/>
                </a:p>
              </p:txBody>
            </p:sp>
            <p:sp>
              <p:nvSpPr>
                <p:cNvPr id="721" name="Google Shape;721;p10"/>
                <p:cNvSpPr/>
                <p:nvPr/>
              </p:nvSpPr>
              <p:spPr>
                <a:xfrm>
                  <a:off x="5505699" y="5152244"/>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q26.1</a:t>
                  </a:r>
                  <a:endParaRPr/>
                </a:p>
              </p:txBody>
            </p:sp>
            <p:sp>
              <p:nvSpPr>
                <p:cNvPr id="722" name="Google Shape;722;p10"/>
                <p:cNvSpPr/>
                <p:nvPr/>
              </p:nvSpPr>
              <p:spPr>
                <a:xfrm>
                  <a:off x="5505699" y="4311804"/>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q22.2</a:t>
                  </a:r>
                  <a:endParaRPr/>
                </a:p>
              </p:txBody>
            </p:sp>
            <p:sp>
              <p:nvSpPr>
                <p:cNvPr id="723" name="Google Shape;723;p10"/>
                <p:cNvSpPr/>
                <p:nvPr/>
              </p:nvSpPr>
              <p:spPr>
                <a:xfrm>
                  <a:off x="5505699" y="5365663"/>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q26.3</a:t>
                  </a:r>
                  <a:endParaRPr/>
                </a:p>
              </p:txBody>
            </p:sp>
            <p:sp>
              <p:nvSpPr>
                <p:cNvPr id="724" name="Google Shape;724;p10"/>
                <p:cNvSpPr/>
                <p:nvPr/>
              </p:nvSpPr>
              <p:spPr>
                <a:xfrm>
                  <a:off x="5505699" y="5530079"/>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q27.1</a:t>
                  </a:r>
                  <a:endParaRPr/>
                </a:p>
              </p:txBody>
            </p:sp>
            <p:sp>
              <p:nvSpPr>
                <p:cNvPr id="725" name="Google Shape;725;p10"/>
                <p:cNvSpPr/>
                <p:nvPr/>
              </p:nvSpPr>
              <p:spPr>
                <a:xfrm>
                  <a:off x="5505699" y="5686599"/>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q27.3</a:t>
                  </a:r>
                  <a:endParaRPr/>
                </a:p>
              </p:txBody>
            </p:sp>
            <p:sp>
              <p:nvSpPr>
                <p:cNvPr id="726" name="Google Shape;726;p10"/>
                <p:cNvSpPr/>
                <p:nvPr/>
              </p:nvSpPr>
              <p:spPr>
                <a:xfrm>
                  <a:off x="5647742" y="5835883"/>
                  <a:ext cx="432000" cy="98213"/>
                </a:xfrm>
                <a:prstGeom prst="rect">
                  <a:avLst/>
                </a:prstGeom>
                <a:noFill/>
                <a:ln>
                  <a:noFill/>
                </a:ln>
              </p:spPr>
              <p:txBody>
                <a:bodyPr anchorCtr="0" anchor="ctr" bIns="0" lIns="3600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q28</a:t>
                  </a:r>
                  <a:endParaRPr/>
                </a:p>
              </p:txBody>
            </p:sp>
          </p:grpSp>
        </p:grpSp>
      </p:grpSp>
      <p:grpSp>
        <p:nvGrpSpPr>
          <p:cNvPr id="727" name="Google Shape;727;p10"/>
          <p:cNvGrpSpPr/>
          <p:nvPr/>
        </p:nvGrpSpPr>
        <p:grpSpPr>
          <a:xfrm>
            <a:off x="3522501" y="2507724"/>
            <a:ext cx="1347717" cy="2064698"/>
            <a:chOff x="3522501" y="2507724"/>
            <a:chExt cx="1347717" cy="2064698"/>
          </a:xfrm>
        </p:grpSpPr>
        <p:sp>
          <p:nvSpPr>
            <p:cNvPr id="728" name="Google Shape;728;p10"/>
            <p:cNvSpPr/>
            <p:nvPr/>
          </p:nvSpPr>
          <p:spPr>
            <a:xfrm>
              <a:off x="3996429" y="3978217"/>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29" name="Google Shape;729;p10"/>
            <p:cNvSpPr/>
            <p:nvPr/>
          </p:nvSpPr>
          <p:spPr>
            <a:xfrm>
              <a:off x="3814324" y="3697560"/>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30" name="Google Shape;730;p10"/>
            <p:cNvSpPr/>
            <p:nvPr/>
          </p:nvSpPr>
          <p:spPr>
            <a:xfrm>
              <a:off x="3814323" y="3350720"/>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31" name="Google Shape;731;p10"/>
            <p:cNvSpPr/>
            <p:nvPr/>
          </p:nvSpPr>
          <p:spPr>
            <a:xfrm>
              <a:off x="3526840" y="3401235"/>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32" name="Google Shape;732;p10"/>
            <p:cNvSpPr/>
            <p:nvPr/>
          </p:nvSpPr>
          <p:spPr>
            <a:xfrm>
              <a:off x="3715772" y="3035686"/>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33" name="Google Shape;733;p10"/>
            <p:cNvSpPr/>
            <p:nvPr/>
          </p:nvSpPr>
          <p:spPr>
            <a:xfrm>
              <a:off x="4101806" y="3569011"/>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34" name="Google Shape;734;p10"/>
            <p:cNvSpPr/>
            <p:nvPr/>
          </p:nvSpPr>
          <p:spPr>
            <a:xfrm>
              <a:off x="4094980" y="3053423"/>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35" name="Google Shape;735;p10"/>
            <p:cNvSpPr/>
            <p:nvPr/>
          </p:nvSpPr>
          <p:spPr>
            <a:xfrm>
              <a:off x="3901240" y="2754863"/>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36" name="Google Shape;736;p10"/>
            <p:cNvSpPr/>
            <p:nvPr/>
          </p:nvSpPr>
          <p:spPr>
            <a:xfrm>
              <a:off x="4277086" y="2708388"/>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37" name="Google Shape;737;p10"/>
            <p:cNvSpPr/>
            <p:nvPr/>
          </p:nvSpPr>
          <p:spPr>
            <a:xfrm>
              <a:off x="4315712" y="3296317"/>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38" name="Google Shape;738;p10"/>
            <p:cNvSpPr/>
            <p:nvPr/>
          </p:nvSpPr>
          <p:spPr>
            <a:xfrm>
              <a:off x="4427991" y="2996778"/>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39" name="Google Shape;739;p10"/>
            <p:cNvSpPr/>
            <p:nvPr/>
          </p:nvSpPr>
          <p:spPr>
            <a:xfrm>
              <a:off x="4062457" y="2507724"/>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40" name="Google Shape;740;p10"/>
            <p:cNvSpPr/>
            <p:nvPr/>
          </p:nvSpPr>
          <p:spPr>
            <a:xfrm>
              <a:off x="4314674" y="3904071"/>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41" name="Google Shape;741;p10"/>
            <p:cNvSpPr/>
            <p:nvPr/>
          </p:nvSpPr>
          <p:spPr>
            <a:xfrm>
              <a:off x="4441604" y="3620512"/>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42" name="Google Shape;742;p10"/>
            <p:cNvSpPr/>
            <p:nvPr/>
          </p:nvSpPr>
          <p:spPr>
            <a:xfrm>
              <a:off x="3715772" y="4092680"/>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43" name="Google Shape;743;p10"/>
            <p:cNvSpPr/>
            <p:nvPr/>
          </p:nvSpPr>
          <p:spPr>
            <a:xfrm>
              <a:off x="4041568" y="4291765"/>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44" name="Google Shape;744;p10"/>
            <p:cNvSpPr/>
            <p:nvPr/>
          </p:nvSpPr>
          <p:spPr>
            <a:xfrm>
              <a:off x="3522501" y="3831864"/>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45" name="Google Shape;745;p10"/>
            <p:cNvSpPr/>
            <p:nvPr/>
          </p:nvSpPr>
          <p:spPr>
            <a:xfrm>
              <a:off x="4197384" y="2839373"/>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46" name="Google Shape;746;p10"/>
            <p:cNvSpPr/>
            <p:nvPr/>
          </p:nvSpPr>
          <p:spPr>
            <a:xfrm>
              <a:off x="3578933" y="4143195"/>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47" name="Google Shape;747;p10"/>
            <p:cNvSpPr/>
            <p:nvPr/>
          </p:nvSpPr>
          <p:spPr>
            <a:xfrm>
              <a:off x="4140247" y="4136801"/>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48" name="Google Shape;748;p10"/>
            <p:cNvSpPr/>
            <p:nvPr/>
          </p:nvSpPr>
          <p:spPr>
            <a:xfrm>
              <a:off x="4002824" y="3413665"/>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49" name="Google Shape;749;p10"/>
            <p:cNvSpPr/>
            <p:nvPr/>
          </p:nvSpPr>
          <p:spPr>
            <a:xfrm>
              <a:off x="4448429" y="3422363"/>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50" name="Google Shape;750;p10"/>
            <p:cNvSpPr/>
            <p:nvPr/>
          </p:nvSpPr>
          <p:spPr>
            <a:xfrm>
              <a:off x="3542955" y="3505893"/>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51" name="Google Shape;751;p10"/>
            <p:cNvSpPr/>
            <p:nvPr/>
          </p:nvSpPr>
          <p:spPr>
            <a:xfrm>
              <a:off x="4446977" y="2834080"/>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52" name="Google Shape;752;p10"/>
            <p:cNvSpPr/>
            <p:nvPr/>
          </p:nvSpPr>
          <p:spPr>
            <a:xfrm>
              <a:off x="3545845" y="3434280"/>
              <a:ext cx="1154230" cy="372396"/>
            </a:xfrm>
            <a:prstGeom prst="roundRect">
              <a:avLst>
                <a:gd fmla="val 0" name="adj"/>
              </a:avLst>
            </a:prstGeom>
            <a:solidFill>
              <a:srgbClr val="FFFFFF">
                <a:alpha val="69803"/>
              </a:srgbClr>
            </a:solid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2F6C"/>
                </a:buClr>
                <a:buSzPts val="1200"/>
                <a:buFont typeface="Lustria"/>
                <a:buNone/>
              </a:pPr>
              <a:r>
                <a:rPr b="0" i="0" lang="pt-BR" sz="1200" u="none" cap="none" strike="noStrike">
                  <a:solidFill>
                    <a:srgbClr val="002F6C"/>
                  </a:solidFill>
                  <a:latin typeface="Lustria"/>
                  <a:ea typeface="Lustria"/>
                  <a:cs typeface="Lustria"/>
                  <a:sym typeface="Lustria"/>
                </a:rPr>
                <a:t>Expansão do clone mutante</a:t>
              </a:r>
              <a:endParaRPr/>
            </a:p>
          </p:txBody>
        </p:sp>
        <p:sp>
          <p:nvSpPr>
            <p:cNvPr id="753" name="Google Shape;753;p10"/>
            <p:cNvSpPr/>
            <p:nvPr/>
          </p:nvSpPr>
          <p:spPr>
            <a:xfrm>
              <a:off x="4589561" y="2832462"/>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54" name="Google Shape;754;p10"/>
            <p:cNvSpPr/>
            <p:nvPr/>
          </p:nvSpPr>
          <p:spPr>
            <a:xfrm>
              <a:off x="4379958" y="2557390"/>
              <a:ext cx="280657" cy="280657"/>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55" name="Google Shape;755;p10"/>
            <p:cNvSpPr/>
            <p:nvPr/>
          </p:nvSpPr>
          <p:spPr>
            <a:xfrm>
              <a:off x="4471969" y="3988533"/>
              <a:ext cx="280657" cy="280657"/>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756" name="Google Shape;756;p10"/>
          <p:cNvGrpSpPr/>
          <p:nvPr/>
        </p:nvGrpSpPr>
        <p:grpSpPr>
          <a:xfrm>
            <a:off x="10108242" y="1994534"/>
            <a:ext cx="1829352" cy="3584032"/>
            <a:chOff x="10108242" y="1994534"/>
            <a:chExt cx="1829352" cy="3584032"/>
          </a:xfrm>
        </p:grpSpPr>
        <p:sp>
          <p:nvSpPr>
            <p:cNvPr id="757" name="Google Shape;757;p10"/>
            <p:cNvSpPr/>
            <p:nvPr/>
          </p:nvSpPr>
          <p:spPr>
            <a:xfrm>
              <a:off x="10108242" y="1994534"/>
              <a:ext cx="1829352" cy="3584032"/>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758" name="Google Shape;758;p10"/>
            <p:cNvSpPr/>
            <p:nvPr/>
          </p:nvSpPr>
          <p:spPr>
            <a:xfrm>
              <a:off x="10323067" y="2169109"/>
              <a:ext cx="338781" cy="422039"/>
            </a:xfrm>
            <a:custGeom>
              <a:rect b="b" l="l" r="r" t="t"/>
              <a:pathLst>
                <a:path extrusionOk="0" h="434" w="348">
                  <a:moveTo>
                    <a:pt x="328" y="0"/>
                  </a:moveTo>
                  <a:cubicBezTo>
                    <a:pt x="317" y="0"/>
                    <a:pt x="308" y="8"/>
                    <a:pt x="308" y="20"/>
                  </a:cubicBezTo>
                  <a:cubicBezTo>
                    <a:pt x="308" y="152"/>
                    <a:pt x="308" y="152"/>
                    <a:pt x="308" y="152"/>
                  </a:cubicBezTo>
                  <a:cubicBezTo>
                    <a:pt x="40" y="152"/>
                    <a:pt x="40" y="152"/>
                    <a:pt x="40" y="152"/>
                  </a:cubicBezTo>
                  <a:cubicBezTo>
                    <a:pt x="40" y="20"/>
                    <a:pt x="40" y="20"/>
                    <a:pt x="40" y="20"/>
                  </a:cubicBezTo>
                  <a:cubicBezTo>
                    <a:pt x="40" y="8"/>
                    <a:pt x="31" y="0"/>
                    <a:pt x="20" y="0"/>
                  </a:cubicBezTo>
                  <a:cubicBezTo>
                    <a:pt x="9" y="0"/>
                    <a:pt x="0" y="8"/>
                    <a:pt x="0" y="20"/>
                  </a:cubicBezTo>
                  <a:cubicBezTo>
                    <a:pt x="0" y="172"/>
                    <a:pt x="0" y="172"/>
                    <a:pt x="0" y="172"/>
                  </a:cubicBezTo>
                  <a:cubicBezTo>
                    <a:pt x="0" y="183"/>
                    <a:pt x="9" y="192"/>
                    <a:pt x="20" y="192"/>
                  </a:cubicBezTo>
                  <a:cubicBezTo>
                    <a:pt x="154" y="192"/>
                    <a:pt x="154" y="192"/>
                    <a:pt x="154" y="192"/>
                  </a:cubicBezTo>
                  <a:cubicBezTo>
                    <a:pt x="154" y="414"/>
                    <a:pt x="154" y="414"/>
                    <a:pt x="154" y="414"/>
                  </a:cubicBezTo>
                  <a:cubicBezTo>
                    <a:pt x="154" y="425"/>
                    <a:pt x="163" y="434"/>
                    <a:pt x="174" y="434"/>
                  </a:cubicBezTo>
                  <a:cubicBezTo>
                    <a:pt x="185" y="434"/>
                    <a:pt x="194" y="425"/>
                    <a:pt x="194" y="414"/>
                  </a:cubicBezTo>
                  <a:cubicBezTo>
                    <a:pt x="194" y="192"/>
                    <a:pt x="194" y="192"/>
                    <a:pt x="194" y="192"/>
                  </a:cubicBezTo>
                  <a:cubicBezTo>
                    <a:pt x="328" y="192"/>
                    <a:pt x="328" y="192"/>
                    <a:pt x="328" y="192"/>
                  </a:cubicBezTo>
                  <a:cubicBezTo>
                    <a:pt x="339" y="192"/>
                    <a:pt x="348" y="183"/>
                    <a:pt x="348" y="172"/>
                  </a:cubicBezTo>
                  <a:cubicBezTo>
                    <a:pt x="348" y="20"/>
                    <a:pt x="348" y="20"/>
                    <a:pt x="348" y="20"/>
                  </a:cubicBezTo>
                  <a:cubicBezTo>
                    <a:pt x="348" y="8"/>
                    <a:pt x="339" y="0"/>
                    <a:pt x="328"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759" name="Google Shape;759;p10"/>
            <p:cNvSpPr/>
            <p:nvPr/>
          </p:nvSpPr>
          <p:spPr>
            <a:xfrm>
              <a:off x="10338074" y="3878539"/>
              <a:ext cx="338781" cy="422039"/>
            </a:xfrm>
            <a:custGeom>
              <a:rect b="b" l="l" r="r" t="t"/>
              <a:pathLst>
                <a:path extrusionOk="0" h="434" w="348">
                  <a:moveTo>
                    <a:pt x="328" y="0"/>
                  </a:moveTo>
                  <a:cubicBezTo>
                    <a:pt x="317" y="0"/>
                    <a:pt x="308" y="8"/>
                    <a:pt x="308" y="20"/>
                  </a:cubicBezTo>
                  <a:cubicBezTo>
                    <a:pt x="308" y="152"/>
                    <a:pt x="308" y="152"/>
                    <a:pt x="308" y="152"/>
                  </a:cubicBezTo>
                  <a:cubicBezTo>
                    <a:pt x="40" y="152"/>
                    <a:pt x="40" y="152"/>
                    <a:pt x="40" y="152"/>
                  </a:cubicBezTo>
                  <a:cubicBezTo>
                    <a:pt x="40" y="20"/>
                    <a:pt x="40" y="20"/>
                    <a:pt x="40" y="20"/>
                  </a:cubicBezTo>
                  <a:cubicBezTo>
                    <a:pt x="40" y="8"/>
                    <a:pt x="31" y="0"/>
                    <a:pt x="20" y="0"/>
                  </a:cubicBezTo>
                  <a:cubicBezTo>
                    <a:pt x="9" y="0"/>
                    <a:pt x="0" y="8"/>
                    <a:pt x="0" y="20"/>
                  </a:cubicBezTo>
                  <a:cubicBezTo>
                    <a:pt x="0" y="172"/>
                    <a:pt x="0" y="172"/>
                    <a:pt x="0" y="172"/>
                  </a:cubicBezTo>
                  <a:cubicBezTo>
                    <a:pt x="0" y="183"/>
                    <a:pt x="9" y="192"/>
                    <a:pt x="20" y="192"/>
                  </a:cubicBezTo>
                  <a:cubicBezTo>
                    <a:pt x="154" y="192"/>
                    <a:pt x="154" y="192"/>
                    <a:pt x="154" y="192"/>
                  </a:cubicBezTo>
                  <a:cubicBezTo>
                    <a:pt x="154" y="414"/>
                    <a:pt x="154" y="414"/>
                    <a:pt x="154" y="414"/>
                  </a:cubicBezTo>
                  <a:cubicBezTo>
                    <a:pt x="154" y="425"/>
                    <a:pt x="163" y="434"/>
                    <a:pt x="174" y="434"/>
                  </a:cubicBezTo>
                  <a:cubicBezTo>
                    <a:pt x="185" y="434"/>
                    <a:pt x="194" y="425"/>
                    <a:pt x="194" y="414"/>
                  </a:cubicBezTo>
                  <a:cubicBezTo>
                    <a:pt x="194" y="192"/>
                    <a:pt x="194" y="192"/>
                    <a:pt x="194" y="192"/>
                  </a:cubicBezTo>
                  <a:cubicBezTo>
                    <a:pt x="328" y="192"/>
                    <a:pt x="328" y="192"/>
                    <a:pt x="328" y="192"/>
                  </a:cubicBezTo>
                  <a:cubicBezTo>
                    <a:pt x="339" y="192"/>
                    <a:pt x="348" y="183"/>
                    <a:pt x="348" y="172"/>
                  </a:cubicBezTo>
                  <a:cubicBezTo>
                    <a:pt x="348" y="20"/>
                    <a:pt x="348" y="20"/>
                    <a:pt x="348" y="20"/>
                  </a:cubicBezTo>
                  <a:cubicBezTo>
                    <a:pt x="348" y="8"/>
                    <a:pt x="339" y="0"/>
                    <a:pt x="328" y="0"/>
                  </a:cubicBezTo>
                  <a:close/>
                </a:path>
              </a:pathLst>
            </a:custGeom>
            <a:solidFill>
              <a:srgbClr val="2AB8CA"/>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760" name="Google Shape;760;p10"/>
            <p:cNvSpPr txBox="1"/>
            <p:nvPr/>
          </p:nvSpPr>
          <p:spPr>
            <a:xfrm>
              <a:off x="10571457" y="2386519"/>
              <a:ext cx="468000" cy="21544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400">
                  <a:solidFill>
                    <a:schemeClr val="accent1"/>
                  </a:solidFill>
                  <a:latin typeface="Calibri"/>
                  <a:ea typeface="Calibri"/>
                  <a:cs typeface="Calibri"/>
                  <a:sym typeface="Calibri"/>
                </a:rPr>
                <a:t>CD55</a:t>
              </a:r>
              <a:endParaRPr b="1" sz="1600">
                <a:solidFill>
                  <a:schemeClr val="accent1"/>
                </a:solidFill>
                <a:latin typeface="Calibri"/>
                <a:ea typeface="Calibri"/>
                <a:cs typeface="Calibri"/>
                <a:sym typeface="Calibri"/>
              </a:endParaRPr>
            </a:p>
          </p:txBody>
        </p:sp>
        <p:sp>
          <p:nvSpPr>
            <p:cNvPr id="761" name="Google Shape;761;p10"/>
            <p:cNvSpPr txBox="1"/>
            <p:nvPr/>
          </p:nvSpPr>
          <p:spPr>
            <a:xfrm>
              <a:off x="10590707" y="4098742"/>
              <a:ext cx="468000" cy="21544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400">
                  <a:solidFill>
                    <a:schemeClr val="accent6"/>
                  </a:solidFill>
                  <a:latin typeface="Calibri"/>
                  <a:ea typeface="Calibri"/>
                  <a:cs typeface="Calibri"/>
                  <a:sym typeface="Calibri"/>
                </a:rPr>
                <a:t>CD59</a:t>
              </a:r>
              <a:endParaRPr/>
            </a:p>
          </p:txBody>
        </p:sp>
        <p:sp>
          <p:nvSpPr>
            <p:cNvPr id="762" name="Google Shape;762;p10"/>
            <p:cNvSpPr txBox="1"/>
            <p:nvPr/>
          </p:nvSpPr>
          <p:spPr>
            <a:xfrm>
              <a:off x="10211795" y="4304227"/>
              <a:ext cx="1547069"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Protege as células da lise mediada pelo complemento ao interferir na formação de MAC, por sua ligação a sítios em C8 e C9, bloqueando assim o recrutamento e a incorporação de unidades C9 ao complexo C5b-9</a:t>
              </a:r>
              <a:r>
                <a:rPr baseline="30000" lang="pt-BR" sz="900">
                  <a:solidFill>
                    <a:schemeClr val="dk1"/>
                  </a:solidFill>
                  <a:latin typeface="Calibri"/>
                  <a:ea typeface="Calibri"/>
                  <a:cs typeface="Calibri"/>
                  <a:sym typeface="Calibri"/>
                </a:rPr>
                <a:t>10</a:t>
              </a:r>
              <a:endParaRPr/>
            </a:p>
          </p:txBody>
        </p:sp>
        <p:sp>
          <p:nvSpPr>
            <p:cNvPr id="763" name="Google Shape;763;p10"/>
            <p:cNvSpPr txBox="1"/>
            <p:nvPr/>
          </p:nvSpPr>
          <p:spPr>
            <a:xfrm>
              <a:off x="10218768" y="2625635"/>
              <a:ext cx="1541042" cy="92333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Protege as células da lise mediada pelo complemento ao inibir a formação e a aceleração do decaimento das enzimas C3 e C5 convertases</a:t>
              </a:r>
              <a:r>
                <a:rPr baseline="30000" lang="pt-BR" sz="900">
                  <a:solidFill>
                    <a:schemeClr val="dk1"/>
                  </a:solidFill>
                  <a:latin typeface="Calibri"/>
                  <a:ea typeface="Calibri"/>
                  <a:cs typeface="Calibri"/>
                  <a:sym typeface="Calibri"/>
                </a:rPr>
                <a:t>9</a:t>
              </a:r>
              <a:endParaRPr baseline="30000" sz="1000">
                <a:solidFill>
                  <a:schemeClr val="dk1"/>
                </a:solidFill>
                <a:latin typeface="Calibri"/>
                <a:ea typeface="Calibri"/>
                <a:cs typeface="Calibri"/>
                <a:sym typeface="Calibri"/>
              </a:endParaRPr>
            </a:p>
          </p:txBody>
        </p:sp>
      </p:grpSp>
      <p:sp>
        <p:nvSpPr>
          <p:cNvPr id="764" name="Google Shape;764;p10"/>
          <p:cNvSpPr txBox="1"/>
          <p:nvPr/>
        </p:nvSpPr>
        <p:spPr>
          <a:xfrm>
            <a:off x="5776246" y="5537572"/>
            <a:ext cx="4361529" cy="370739"/>
          </a:xfrm>
          <a:prstGeom prst="rect">
            <a:avLst/>
          </a:prstGeom>
          <a:noFill/>
          <a:ln>
            <a:noFill/>
          </a:ln>
        </p:spPr>
        <p:txBody>
          <a:bodyPr anchorCtr="0" anchor="b" bIns="45700" lIns="91425" spcFirstLastPara="1" rIns="91425" wrap="square" tIns="4570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‡Outras linhagens de células-tronco hematopoiéticas, como plaquetas, granulócitos, monócitos e linfócitos também são afetadas pela mutação em </a:t>
            </a:r>
            <a:r>
              <a:rPr i="1" lang="pt-BR" sz="800">
                <a:solidFill>
                  <a:schemeClr val="dk1"/>
                </a:solidFill>
                <a:latin typeface="Calibri"/>
                <a:ea typeface="Calibri"/>
                <a:cs typeface="Calibri"/>
                <a:sym typeface="Calibri"/>
              </a:rPr>
              <a:t>PIG-A</a:t>
            </a:r>
            <a:r>
              <a:rPr lang="pt-BR" sz="800">
                <a:solidFill>
                  <a:schemeClr val="dk1"/>
                </a:solidFill>
                <a:latin typeface="Calibri"/>
                <a:ea typeface="Calibri"/>
                <a:cs typeface="Calibri"/>
                <a:sym typeface="Calibri"/>
              </a:rPr>
              <a:t>, tornando-se deficientes de GPI.</a:t>
            </a:r>
            <a:endParaRPr/>
          </a:p>
        </p:txBody>
      </p:sp>
      <p:sp>
        <p:nvSpPr>
          <p:cNvPr id="765" name="Google Shape;765;p10"/>
          <p:cNvSpPr/>
          <p:nvPr/>
        </p:nvSpPr>
        <p:spPr>
          <a:xfrm>
            <a:off x="1238250" y="2292103"/>
            <a:ext cx="1221036" cy="841621"/>
          </a:xfrm>
          <a:custGeom>
            <a:rect b="b" l="l" r="r" t="t"/>
            <a:pathLst>
              <a:path extrusionOk="0" h="952500" w="1190625">
                <a:moveTo>
                  <a:pt x="1190625" y="952500"/>
                </a:moveTo>
                <a:lnTo>
                  <a:pt x="1190625" y="0"/>
                </a:lnTo>
                <a:lnTo>
                  <a:pt x="0" y="0"/>
                </a:lnTo>
              </a:path>
            </a:pathLst>
          </a:custGeom>
          <a:noFill/>
          <a:ln cap="flat" cmpd="sng" w="19050">
            <a:solidFill>
              <a:schemeClr val="lt2"/>
            </a:solidFill>
            <a:prstDash val="solid"/>
            <a:miter lim="800000"/>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66" name="Google Shape;766;p10"/>
          <p:cNvSpPr txBox="1"/>
          <p:nvPr/>
        </p:nvSpPr>
        <p:spPr>
          <a:xfrm>
            <a:off x="1517806" y="2016368"/>
            <a:ext cx="2025149" cy="461665"/>
          </a:xfrm>
          <a:prstGeom prst="rect">
            <a:avLst/>
          </a:prstGeom>
          <a:solidFill>
            <a:srgbClr val="FFFFFF"/>
          </a:solidFill>
          <a:ln cap="flat" cmpd="sng" w="9525">
            <a:solidFill>
              <a:schemeClr val="lt2"/>
            </a:solidFill>
            <a:prstDash val="solid"/>
            <a:round/>
            <a:headEnd len="sm" w="sm" type="none"/>
            <a:tailEnd len="sm" w="sm" type="none"/>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2F6C"/>
              </a:buClr>
              <a:buSzPts val="1200"/>
              <a:buFont typeface="Lustria"/>
              <a:buNone/>
            </a:pPr>
            <a:r>
              <a:rPr b="0" i="0" lang="pt-BR" sz="1200" u="none" cap="none" strike="noStrike">
                <a:solidFill>
                  <a:srgbClr val="002F6C"/>
                </a:solidFill>
                <a:latin typeface="Lustria"/>
                <a:ea typeface="Lustria"/>
                <a:cs typeface="Lustria"/>
                <a:sym typeface="Lustria"/>
              </a:rPr>
              <a:t>Mutação somática no gene </a:t>
            </a:r>
            <a:r>
              <a:rPr b="0" i="1" lang="pt-BR" sz="1200" u="none" cap="none" strike="noStrike">
                <a:solidFill>
                  <a:srgbClr val="002F6C"/>
                </a:solidFill>
                <a:latin typeface="Lustria"/>
                <a:ea typeface="Lustria"/>
                <a:cs typeface="Lustria"/>
                <a:sym typeface="Lustria"/>
              </a:rPr>
              <a:t>PIG-A</a:t>
            </a:r>
            <a:r>
              <a:rPr b="0" baseline="30000" i="0" lang="pt-BR" sz="1200" u="none" cap="none" strike="noStrike">
                <a:solidFill>
                  <a:srgbClr val="002F6C"/>
                </a:solidFill>
                <a:latin typeface="Lustria"/>
                <a:ea typeface="Lustria"/>
                <a:cs typeface="Lustria"/>
                <a:sym typeface="Lustria"/>
              </a:rPr>
              <a:t>†</a:t>
            </a:r>
            <a:r>
              <a:rPr b="0" i="0" lang="pt-BR" sz="1200" u="none" cap="none" strike="noStrike">
                <a:solidFill>
                  <a:srgbClr val="002F6C"/>
                </a:solidFill>
                <a:latin typeface="Lustria"/>
                <a:ea typeface="Lustria"/>
                <a:cs typeface="Lustria"/>
                <a:sym typeface="Lustria"/>
              </a:rPr>
              <a:t>, em uma CTHP</a:t>
            </a:r>
            <a:endParaRPr/>
          </a:p>
        </p:txBody>
      </p:sp>
      <p:cxnSp>
        <p:nvCxnSpPr>
          <p:cNvPr id="767" name="Google Shape;767;p10"/>
          <p:cNvCxnSpPr/>
          <p:nvPr/>
        </p:nvCxnSpPr>
        <p:spPr>
          <a:xfrm>
            <a:off x="2943225" y="3363995"/>
            <a:ext cx="579276" cy="0"/>
          </a:xfrm>
          <a:prstGeom prst="straightConnector1">
            <a:avLst/>
          </a:prstGeom>
          <a:noFill/>
          <a:ln cap="flat" cmpd="sng" w="38100">
            <a:solidFill>
              <a:srgbClr val="A5A5A5"/>
            </a:solidFill>
            <a:prstDash val="solid"/>
            <a:miter lim="800000"/>
            <a:headEnd len="sm" w="sm" type="none"/>
            <a:tailEnd len="med" w="med" type="triangle"/>
          </a:ln>
        </p:spPr>
      </p:cxnSp>
      <p:grpSp>
        <p:nvGrpSpPr>
          <p:cNvPr id="768" name="Google Shape;768;p10"/>
          <p:cNvGrpSpPr/>
          <p:nvPr/>
        </p:nvGrpSpPr>
        <p:grpSpPr>
          <a:xfrm>
            <a:off x="4382463" y="3820546"/>
            <a:ext cx="5610251" cy="1109859"/>
            <a:chOff x="4382463" y="3554112"/>
            <a:chExt cx="5610251" cy="1109859"/>
          </a:xfrm>
        </p:grpSpPr>
        <p:sp>
          <p:nvSpPr>
            <p:cNvPr id="769" name="Google Shape;769;p10"/>
            <p:cNvSpPr/>
            <p:nvPr/>
          </p:nvSpPr>
          <p:spPr>
            <a:xfrm>
              <a:off x="5872284" y="3621987"/>
              <a:ext cx="999886" cy="999886"/>
            </a:xfrm>
            <a:prstGeom prst="ellipse">
              <a:avLst/>
            </a:prstGeom>
            <a:gradFill>
              <a:gsLst>
                <a:gs pos="0">
                  <a:srgbClr val="B92755"/>
                </a:gs>
                <a:gs pos="50000">
                  <a:srgbClr val="B92755"/>
                </a:gs>
                <a:gs pos="100000">
                  <a:srgbClr val="C3687C"/>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70" name="Google Shape;770;p10"/>
            <p:cNvSpPr txBox="1"/>
            <p:nvPr/>
          </p:nvSpPr>
          <p:spPr>
            <a:xfrm>
              <a:off x="8744524" y="3653682"/>
              <a:ext cx="1248190" cy="87788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000">
                  <a:solidFill>
                    <a:schemeClr val="dk1"/>
                  </a:solidFill>
                  <a:latin typeface="Calibri"/>
                  <a:ea typeface="Calibri"/>
                  <a:cs typeface="Calibri"/>
                  <a:sym typeface="Calibri"/>
                </a:rPr>
                <a:t>Ausência de proteínas reguladoras ancoradas em GPI na superfície celular</a:t>
              </a:r>
              <a:endParaRPr/>
            </a:p>
          </p:txBody>
        </p:sp>
        <p:grpSp>
          <p:nvGrpSpPr>
            <p:cNvPr id="771" name="Google Shape;771;p10"/>
            <p:cNvGrpSpPr/>
            <p:nvPr/>
          </p:nvGrpSpPr>
          <p:grpSpPr>
            <a:xfrm>
              <a:off x="7624594" y="3554112"/>
              <a:ext cx="1187438" cy="1109859"/>
              <a:chOff x="7985123" y="3688515"/>
              <a:chExt cx="1072908" cy="1002812"/>
            </a:xfrm>
          </p:grpSpPr>
          <p:sp>
            <p:nvSpPr>
              <p:cNvPr id="772" name="Google Shape;772;p10"/>
              <p:cNvSpPr/>
              <p:nvPr/>
            </p:nvSpPr>
            <p:spPr>
              <a:xfrm>
                <a:off x="7985123" y="3710561"/>
                <a:ext cx="1072908" cy="980766"/>
              </a:xfrm>
              <a:custGeom>
                <a:rect b="b" l="l" r="r" t="t"/>
                <a:pathLst>
                  <a:path extrusionOk="0" h="533" w="584">
                    <a:moveTo>
                      <a:pt x="410" y="455"/>
                    </a:moveTo>
                    <a:cubicBezTo>
                      <a:pt x="284" y="533"/>
                      <a:pt x="130" y="512"/>
                      <a:pt x="65" y="408"/>
                    </a:cubicBezTo>
                    <a:cubicBezTo>
                      <a:pt x="0" y="304"/>
                      <a:pt x="50" y="156"/>
                      <a:pt x="175" y="78"/>
                    </a:cubicBezTo>
                    <a:cubicBezTo>
                      <a:pt x="301" y="0"/>
                      <a:pt x="455" y="21"/>
                      <a:pt x="520" y="125"/>
                    </a:cubicBezTo>
                    <a:cubicBezTo>
                      <a:pt x="584" y="229"/>
                      <a:pt x="535" y="377"/>
                      <a:pt x="410" y="455"/>
                    </a:cubicBezTo>
                  </a:path>
                </a:pathLst>
              </a:custGeom>
              <a:solidFill>
                <a:srgbClr val="C3687C"/>
              </a:solidFill>
              <a:ln>
                <a:noFill/>
              </a:ln>
              <a:effectLst>
                <a:outerShdw blurRad="139700" sx="91000" rotWithShape="0" sy="91000">
                  <a:srgbClr val="001E60">
                    <a:alpha val="9803"/>
                  </a:srgbClr>
                </a:outerShdw>
              </a:effectLst>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773" name="Google Shape;773;p10"/>
              <p:cNvSpPr/>
              <p:nvPr/>
            </p:nvSpPr>
            <p:spPr>
              <a:xfrm>
                <a:off x="8016214" y="3688515"/>
                <a:ext cx="1012423" cy="980766"/>
              </a:xfrm>
              <a:custGeom>
                <a:rect b="b" l="l" r="r" t="t"/>
                <a:pathLst>
                  <a:path extrusionOk="0" h="533" w="551">
                    <a:moveTo>
                      <a:pt x="233" y="525"/>
                    </a:moveTo>
                    <a:cubicBezTo>
                      <a:pt x="153" y="525"/>
                      <a:pt x="80" y="490"/>
                      <a:pt x="39" y="425"/>
                    </a:cubicBezTo>
                    <a:cubicBezTo>
                      <a:pt x="6" y="372"/>
                      <a:pt x="0" y="307"/>
                      <a:pt x="22" y="242"/>
                    </a:cubicBezTo>
                    <a:cubicBezTo>
                      <a:pt x="43" y="177"/>
                      <a:pt x="90" y="120"/>
                      <a:pt x="153" y="81"/>
                    </a:cubicBezTo>
                    <a:cubicBezTo>
                      <a:pt x="283" y="0"/>
                      <a:pt x="444" y="23"/>
                      <a:pt x="512" y="131"/>
                    </a:cubicBezTo>
                    <a:cubicBezTo>
                      <a:pt x="545" y="185"/>
                      <a:pt x="551" y="250"/>
                      <a:pt x="529" y="315"/>
                    </a:cubicBezTo>
                    <a:cubicBezTo>
                      <a:pt x="508" y="380"/>
                      <a:pt x="461" y="437"/>
                      <a:pt x="398" y="476"/>
                    </a:cubicBezTo>
                    <a:cubicBezTo>
                      <a:pt x="346" y="509"/>
                      <a:pt x="288" y="525"/>
                      <a:pt x="233" y="525"/>
                    </a:cubicBezTo>
                    <a:close/>
                    <a:moveTo>
                      <a:pt x="318" y="54"/>
                    </a:moveTo>
                    <a:cubicBezTo>
                      <a:pt x="267" y="54"/>
                      <a:pt x="213" y="68"/>
                      <a:pt x="164" y="99"/>
                    </a:cubicBezTo>
                    <a:cubicBezTo>
                      <a:pt x="105" y="135"/>
                      <a:pt x="62" y="188"/>
                      <a:pt x="42" y="248"/>
                    </a:cubicBezTo>
                    <a:cubicBezTo>
                      <a:pt x="22" y="308"/>
                      <a:pt x="28" y="366"/>
                      <a:pt x="57" y="414"/>
                    </a:cubicBezTo>
                    <a:cubicBezTo>
                      <a:pt x="119" y="513"/>
                      <a:pt x="267" y="533"/>
                      <a:pt x="387" y="458"/>
                    </a:cubicBezTo>
                    <a:cubicBezTo>
                      <a:pt x="446" y="421"/>
                      <a:pt x="489" y="368"/>
                      <a:pt x="509" y="308"/>
                    </a:cubicBezTo>
                    <a:cubicBezTo>
                      <a:pt x="529" y="249"/>
                      <a:pt x="523" y="190"/>
                      <a:pt x="494" y="143"/>
                    </a:cubicBezTo>
                    <a:cubicBezTo>
                      <a:pt x="457" y="84"/>
                      <a:pt x="391" y="54"/>
                      <a:pt x="318" y="54"/>
                    </a:cubicBezTo>
                    <a:close/>
                    <a:moveTo>
                      <a:pt x="320" y="350"/>
                    </a:moveTo>
                    <a:cubicBezTo>
                      <a:pt x="356" y="327"/>
                      <a:pt x="384" y="295"/>
                      <a:pt x="398" y="259"/>
                    </a:cubicBezTo>
                    <a:cubicBezTo>
                      <a:pt x="413" y="223"/>
                      <a:pt x="411" y="187"/>
                      <a:pt x="393" y="158"/>
                    </a:cubicBezTo>
                    <a:cubicBezTo>
                      <a:pt x="390" y="153"/>
                      <a:pt x="384" y="151"/>
                      <a:pt x="379" y="155"/>
                    </a:cubicBezTo>
                    <a:cubicBezTo>
                      <a:pt x="374" y="158"/>
                      <a:pt x="372" y="164"/>
                      <a:pt x="375" y="169"/>
                    </a:cubicBezTo>
                    <a:cubicBezTo>
                      <a:pt x="389" y="192"/>
                      <a:pt x="391" y="221"/>
                      <a:pt x="379" y="251"/>
                    </a:cubicBezTo>
                    <a:cubicBezTo>
                      <a:pt x="366" y="283"/>
                      <a:pt x="341" y="311"/>
                      <a:pt x="308" y="332"/>
                    </a:cubicBezTo>
                    <a:cubicBezTo>
                      <a:pt x="276" y="352"/>
                      <a:pt x="239" y="362"/>
                      <a:pt x="206" y="359"/>
                    </a:cubicBezTo>
                    <a:cubicBezTo>
                      <a:pt x="173" y="356"/>
                      <a:pt x="148" y="342"/>
                      <a:pt x="133" y="320"/>
                    </a:cubicBezTo>
                    <a:cubicBezTo>
                      <a:pt x="116" y="292"/>
                      <a:pt x="118" y="254"/>
                      <a:pt x="140" y="218"/>
                    </a:cubicBezTo>
                    <a:cubicBezTo>
                      <a:pt x="142" y="213"/>
                      <a:pt x="141" y="206"/>
                      <a:pt x="136" y="203"/>
                    </a:cubicBezTo>
                    <a:cubicBezTo>
                      <a:pt x="131" y="201"/>
                      <a:pt x="124" y="202"/>
                      <a:pt x="121" y="207"/>
                    </a:cubicBezTo>
                    <a:cubicBezTo>
                      <a:pt x="96" y="250"/>
                      <a:pt x="94" y="296"/>
                      <a:pt x="115" y="331"/>
                    </a:cubicBezTo>
                    <a:cubicBezTo>
                      <a:pt x="133" y="359"/>
                      <a:pt x="165" y="377"/>
                      <a:pt x="204" y="380"/>
                    </a:cubicBezTo>
                    <a:cubicBezTo>
                      <a:pt x="208" y="381"/>
                      <a:pt x="212" y="381"/>
                      <a:pt x="217" y="381"/>
                    </a:cubicBezTo>
                    <a:cubicBezTo>
                      <a:pt x="251" y="381"/>
                      <a:pt x="287" y="370"/>
                      <a:pt x="320" y="350"/>
                    </a:cubicBezTo>
                    <a:close/>
                  </a:path>
                </a:pathLst>
              </a:custGeom>
              <a:solidFill>
                <a:srgbClr val="B92755"/>
              </a:solidFill>
              <a:ln>
                <a:noFill/>
              </a:ln>
              <a:effectLst>
                <a:outerShdw blurRad="139700" sx="91000" rotWithShape="0" sy="91000">
                  <a:srgbClr val="001E60">
                    <a:alpha val="9803"/>
                  </a:srgbClr>
                </a:outerShdw>
              </a:effectLst>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cxnSp>
          <p:nvCxnSpPr>
            <p:cNvPr id="774" name="Google Shape;774;p10"/>
            <p:cNvCxnSpPr/>
            <p:nvPr/>
          </p:nvCxnSpPr>
          <p:spPr>
            <a:xfrm>
              <a:off x="4382463" y="4112521"/>
              <a:ext cx="1422368" cy="0"/>
            </a:xfrm>
            <a:prstGeom prst="straightConnector1">
              <a:avLst/>
            </a:prstGeom>
            <a:noFill/>
            <a:ln cap="flat" cmpd="sng" w="19050">
              <a:solidFill>
                <a:srgbClr val="B92755"/>
              </a:solidFill>
              <a:prstDash val="dot"/>
              <a:miter lim="800000"/>
              <a:headEnd len="sm" w="sm" type="none"/>
              <a:tailEnd len="med" w="med" type="triangle"/>
            </a:ln>
          </p:spPr>
        </p:cxnSp>
        <p:cxnSp>
          <p:nvCxnSpPr>
            <p:cNvPr id="775" name="Google Shape;775;p10"/>
            <p:cNvCxnSpPr/>
            <p:nvPr/>
          </p:nvCxnSpPr>
          <p:spPr>
            <a:xfrm>
              <a:off x="6881486" y="4112521"/>
              <a:ext cx="738944" cy="0"/>
            </a:xfrm>
            <a:prstGeom prst="straightConnector1">
              <a:avLst/>
            </a:prstGeom>
            <a:noFill/>
            <a:ln cap="flat" cmpd="sng" w="19050">
              <a:solidFill>
                <a:srgbClr val="B92755"/>
              </a:solidFill>
              <a:prstDash val="dot"/>
              <a:miter lim="800000"/>
              <a:headEnd len="sm" w="sm" type="none"/>
              <a:tailEnd len="med" w="med" type="triangle"/>
            </a:ln>
          </p:spPr>
        </p:cxnSp>
        <p:sp>
          <p:nvSpPr>
            <p:cNvPr id="776" name="Google Shape;776;p10"/>
            <p:cNvSpPr/>
            <p:nvPr/>
          </p:nvSpPr>
          <p:spPr>
            <a:xfrm>
              <a:off x="6031782" y="3837853"/>
              <a:ext cx="691659" cy="40173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050">
                  <a:solidFill>
                    <a:schemeClr val="lt1"/>
                  </a:solidFill>
                  <a:latin typeface="Calibri"/>
                  <a:ea typeface="Calibri"/>
                  <a:cs typeface="Calibri"/>
                  <a:sym typeface="Calibri"/>
                </a:rPr>
                <a:t>Clones de </a:t>
              </a:r>
              <a:br>
                <a:rPr b="1" lang="pt-BR" sz="1050">
                  <a:solidFill>
                    <a:schemeClr val="lt1"/>
                  </a:solidFill>
                  <a:latin typeface="Calibri"/>
                  <a:ea typeface="Calibri"/>
                  <a:cs typeface="Calibri"/>
                  <a:sym typeface="Calibri"/>
                </a:rPr>
              </a:br>
              <a:r>
                <a:rPr b="1" lang="pt-BR" sz="1050">
                  <a:solidFill>
                    <a:schemeClr val="lt1"/>
                  </a:solidFill>
                  <a:latin typeface="Calibri"/>
                  <a:ea typeface="Calibri"/>
                  <a:cs typeface="Calibri"/>
                  <a:sym typeface="Calibri"/>
                </a:rPr>
                <a:t>CTHP</a:t>
              </a:r>
              <a:endParaRPr/>
            </a:p>
            <a:p>
              <a:pPr indent="0" lvl="0" marL="0" marR="0" rtl="0" algn="ctr">
                <a:spcBef>
                  <a:spcPts val="0"/>
                </a:spcBef>
                <a:spcAft>
                  <a:spcPts val="0"/>
                </a:spcAft>
                <a:buNone/>
              </a:pPr>
              <a:r>
                <a:rPr b="1" lang="pt-BR" sz="1050">
                  <a:solidFill>
                    <a:schemeClr val="lt1"/>
                  </a:solidFill>
                  <a:latin typeface="Calibri"/>
                  <a:ea typeface="Calibri"/>
                  <a:cs typeface="Calibri"/>
                  <a:sym typeface="Calibri"/>
                </a:rPr>
                <a:t>com HPN</a:t>
              </a:r>
              <a:r>
                <a:rPr b="1" baseline="30000" lang="pt-BR" sz="1050">
                  <a:solidFill>
                    <a:schemeClr val="lt1"/>
                  </a:solidFill>
                  <a:latin typeface="Calibri"/>
                  <a:ea typeface="Calibri"/>
                  <a:cs typeface="Calibri"/>
                  <a:sym typeface="Calibri"/>
                </a:rPr>
                <a:t>‡</a:t>
              </a:r>
              <a:endParaRPr b="1" sz="1050">
                <a:solidFill>
                  <a:schemeClr val="lt1"/>
                </a:solidFill>
                <a:latin typeface="Calibri"/>
                <a:ea typeface="Calibri"/>
                <a:cs typeface="Calibri"/>
                <a:sym typeface="Calibri"/>
              </a:endParaRPr>
            </a:p>
          </p:txBody>
        </p:sp>
        <p:sp>
          <p:nvSpPr>
            <p:cNvPr id="777" name="Google Shape;777;p10"/>
            <p:cNvSpPr/>
            <p:nvPr/>
          </p:nvSpPr>
          <p:spPr>
            <a:xfrm>
              <a:off x="7853896" y="3940168"/>
              <a:ext cx="739305" cy="37073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050">
                  <a:solidFill>
                    <a:schemeClr val="lt1"/>
                  </a:solidFill>
                  <a:latin typeface="Calibri"/>
                  <a:ea typeface="Calibri"/>
                  <a:cs typeface="Calibri"/>
                  <a:sym typeface="Calibri"/>
                </a:rPr>
                <a:t>Hemácias</a:t>
              </a:r>
              <a:endParaRPr/>
            </a:p>
            <a:p>
              <a:pPr indent="0" lvl="0" marL="0" marR="0" rtl="0" algn="ctr">
                <a:spcBef>
                  <a:spcPts val="0"/>
                </a:spcBef>
                <a:spcAft>
                  <a:spcPts val="0"/>
                </a:spcAft>
                <a:buNone/>
              </a:pPr>
              <a:r>
                <a:rPr b="1" lang="pt-BR" sz="1050">
                  <a:solidFill>
                    <a:schemeClr val="lt1"/>
                  </a:solidFill>
                  <a:latin typeface="Calibri"/>
                  <a:ea typeface="Calibri"/>
                  <a:cs typeface="Calibri"/>
                  <a:sym typeface="Calibri"/>
                </a:rPr>
                <a:t>com HPN</a:t>
              </a:r>
              <a:endParaRPr/>
            </a:p>
          </p:txBody>
        </p:sp>
      </p:grpSp>
      <p:grpSp>
        <p:nvGrpSpPr>
          <p:cNvPr id="778" name="Google Shape;778;p10"/>
          <p:cNvGrpSpPr/>
          <p:nvPr/>
        </p:nvGrpSpPr>
        <p:grpSpPr>
          <a:xfrm>
            <a:off x="4700075" y="1785898"/>
            <a:ext cx="5309245" cy="1857748"/>
            <a:chOff x="4700075" y="1785898"/>
            <a:chExt cx="5309245" cy="1857748"/>
          </a:xfrm>
        </p:grpSpPr>
        <p:sp>
          <p:nvSpPr>
            <p:cNvPr id="779" name="Google Shape;779;p10"/>
            <p:cNvSpPr/>
            <p:nvPr/>
          </p:nvSpPr>
          <p:spPr>
            <a:xfrm>
              <a:off x="5851480" y="2195752"/>
              <a:ext cx="999886" cy="999886"/>
            </a:xfrm>
            <a:prstGeom prst="ellipse">
              <a:avLst/>
            </a:prstGeom>
            <a:gradFill>
              <a:gsLst>
                <a:gs pos="0">
                  <a:srgbClr val="0083A5"/>
                </a:gs>
                <a:gs pos="50000">
                  <a:srgbClr val="0083A5"/>
                </a:gs>
                <a:gs pos="100000">
                  <a:srgbClr val="009DC6"/>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80" name="Google Shape;780;p10"/>
            <p:cNvSpPr/>
            <p:nvPr/>
          </p:nvSpPr>
          <p:spPr>
            <a:xfrm>
              <a:off x="8866810" y="2063487"/>
              <a:ext cx="1142510" cy="55399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050">
                  <a:solidFill>
                    <a:schemeClr val="accent6"/>
                  </a:solidFill>
                  <a:latin typeface="Calibri"/>
                  <a:ea typeface="Calibri"/>
                  <a:cs typeface="Calibri"/>
                  <a:sym typeface="Calibri"/>
                </a:rPr>
                <a:t>Proteína reguladora ancorada em GPI</a:t>
              </a:r>
              <a:endParaRPr/>
            </a:p>
          </p:txBody>
        </p:sp>
        <p:grpSp>
          <p:nvGrpSpPr>
            <p:cNvPr id="781" name="Google Shape;781;p10"/>
            <p:cNvGrpSpPr/>
            <p:nvPr/>
          </p:nvGrpSpPr>
          <p:grpSpPr>
            <a:xfrm>
              <a:off x="7316699" y="2030880"/>
              <a:ext cx="557325" cy="1612766"/>
              <a:chOff x="8256483" y="1448173"/>
              <a:chExt cx="715697" cy="2071061"/>
            </a:xfrm>
          </p:grpSpPr>
          <p:sp>
            <p:nvSpPr>
              <p:cNvPr id="782" name="Google Shape;782;p10"/>
              <p:cNvSpPr/>
              <p:nvPr/>
            </p:nvSpPr>
            <p:spPr>
              <a:xfrm>
                <a:off x="8280725" y="2806291"/>
                <a:ext cx="691455" cy="712943"/>
              </a:xfrm>
              <a:custGeom>
                <a:rect b="b" l="l" r="r" t="t"/>
                <a:pathLst>
                  <a:path extrusionOk="0" h="263" w="255">
                    <a:moveTo>
                      <a:pt x="68" y="78"/>
                    </a:moveTo>
                    <a:cubicBezTo>
                      <a:pt x="73" y="72"/>
                      <a:pt x="80" y="71"/>
                      <a:pt x="85" y="74"/>
                    </a:cubicBezTo>
                    <a:cubicBezTo>
                      <a:pt x="142" y="114"/>
                      <a:pt x="142" y="114"/>
                      <a:pt x="142" y="114"/>
                    </a:cubicBezTo>
                    <a:cubicBezTo>
                      <a:pt x="233" y="7"/>
                      <a:pt x="233" y="7"/>
                      <a:pt x="233" y="7"/>
                    </a:cubicBezTo>
                    <a:cubicBezTo>
                      <a:pt x="238" y="2"/>
                      <a:pt x="246" y="0"/>
                      <a:pt x="250" y="3"/>
                    </a:cubicBezTo>
                    <a:cubicBezTo>
                      <a:pt x="255" y="7"/>
                      <a:pt x="255" y="14"/>
                      <a:pt x="251" y="19"/>
                    </a:cubicBezTo>
                    <a:cubicBezTo>
                      <a:pt x="159" y="126"/>
                      <a:pt x="159" y="126"/>
                      <a:pt x="159" y="126"/>
                    </a:cubicBezTo>
                    <a:cubicBezTo>
                      <a:pt x="216" y="167"/>
                      <a:pt x="216" y="167"/>
                      <a:pt x="216" y="167"/>
                    </a:cubicBezTo>
                    <a:cubicBezTo>
                      <a:pt x="221" y="170"/>
                      <a:pt x="221" y="177"/>
                      <a:pt x="217" y="182"/>
                    </a:cubicBezTo>
                    <a:cubicBezTo>
                      <a:pt x="154" y="256"/>
                      <a:pt x="154" y="256"/>
                      <a:pt x="154" y="256"/>
                    </a:cubicBezTo>
                    <a:cubicBezTo>
                      <a:pt x="149" y="262"/>
                      <a:pt x="142" y="263"/>
                      <a:pt x="137" y="260"/>
                    </a:cubicBezTo>
                    <a:cubicBezTo>
                      <a:pt x="132" y="257"/>
                      <a:pt x="132" y="250"/>
                      <a:pt x="137" y="244"/>
                    </a:cubicBezTo>
                    <a:cubicBezTo>
                      <a:pt x="191" y="180"/>
                      <a:pt x="191" y="180"/>
                      <a:pt x="191" y="180"/>
                    </a:cubicBezTo>
                    <a:cubicBezTo>
                      <a:pt x="77" y="99"/>
                      <a:pt x="77" y="99"/>
                      <a:pt x="77" y="99"/>
                    </a:cubicBezTo>
                    <a:cubicBezTo>
                      <a:pt x="22" y="164"/>
                      <a:pt x="22" y="164"/>
                      <a:pt x="22" y="164"/>
                    </a:cubicBezTo>
                    <a:cubicBezTo>
                      <a:pt x="17" y="169"/>
                      <a:pt x="10" y="171"/>
                      <a:pt x="5" y="167"/>
                    </a:cubicBezTo>
                    <a:cubicBezTo>
                      <a:pt x="1" y="164"/>
                      <a:pt x="0" y="157"/>
                      <a:pt x="5" y="152"/>
                    </a:cubicBezTo>
                    <a:lnTo>
                      <a:pt x="68" y="7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783" name="Google Shape;783;p10"/>
              <p:cNvSpPr/>
              <p:nvPr/>
            </p:nvSpPr>
            <p:spPr>
              <a:xfrm>
                <a:off x="8256483" y="1448173"/>
                <a:ext cx="699169" cy="598894"/>
              </a:xfrm>
              <a:custGeom>
                <a:rect b="b" l="l" r="r" t="t"/>
                <a:pathLst>
                  <a:path extrusionOk="0" h="221" w="258">
                    <a:moveTo>
                      <a:pt x="132" y="7"/>
                    </a:moveTo>
                    <a:cubicBezTo>
                      <a:pt x="137" y="1"/>
                      <a:pt x="144" y="0"/>
                      <a:pt x="149" y="3"/>
                    </a:cubicBezTo>
                    <a:cubicBezTo>
                      <a:pt x="214" y="49"/>
                      <a:pt x="214" y="49"/>
                      <a:pt x="214" y="49"/>
                    </a:cubicBezTo>
                    <a:cubicBezTo>
                      <a:pt x="219" y="52"/>
                      <a:pt x="219" y="59"/>
                      <a:pt x="214" y="65"/>
                    </a:cubicBezTo>
                    <a:cubicBezTo>
                      <a:pt x="159" y="129"/>
                      <a:pt x="159" y="129"/>
                      <a:pt x="159" y="129"/>
                    </a:cubicBezTo>
                    <a:cubicBezTo>
                      <a:pt x="254" y="196"/>
                      <a:pt x="254" y="196"/>
                      <a:pt x="254" y="196"/>
                    </a:cubicBezTo>
                    <a:cubicBezTo>
                      <a:pt x="258" y="199"/>
                      <a:pt x="258" y="206"/>
                      <a:pt x="254" y="212"/>
                    </a:cubicBezTo>
                    <a:cubicBezTo>
                      <a:pt x="249" y="217"/>
                      <a:pt x="242" y="219"/>
                      <a:pt x="237" y="215"/>
                    </a:cubicBezTo>
                    <a:cubicBezTo>
                      <a:pt x="142" y="149"/>
                      <a:pt x="142" y="149"/>
                      <a:pt x="142" y="149"/>
                    </a:cubicBezTo>
                    <a:cubicBezTo>
                      <a:pt x="87" y="214"/>
                      <a:pt x="87" y="214"/>
                      <a:pt x="87" y="214"/>
                    </a:cubicBezTo>
                    <a:cubicBezTo>
                      <a:pt x="83" y="219"/>
                      <a:pt x="75" y="221"/>
                      <a:pt x="70" y="217"/>
                    </a:cubicBezTo>
                    <a:cubicBezTo>
                      <a:pt x="5" y="171"/>
                      <a:pt x="5" y="171"/>
                      <a:pt x="5" y="171"/>
                    </a:cubicBezTo>
                    <a:cubicBezTo>
                      <a:pt x="0" y="168"/>
                      <a:pt x="0" y="161"/>
                      <a:pt x="5" y="156"/>
                    </a:cubicBezTo>
                    <a:cubicBezTo>
                      <a:pt x="9" y="150"/>
                      <a:pt x="17" y="149"/>
                      <a:pt x="22" y="152"/>
                    </a:cubicBezTo>
                    <a:cubicBezTo>
                      <a:pt x="78" y="192"/>
                      <a:pt x="78" y="192"/>
                      <a:pt x="78" y="192"/>
                    </a:cubicBezTo>
                    <a:cubicBezTo>
                      <a:pt x="189" y="62"/>
                      <a:pt x="189" y="62"/>
                      <a:pt x="189" y="62"/>
                    </a:cubicBezTo>
                    <a:cubicBezTo>
                      <a:pt x="132" y="22"/>
                      <a:pt x="132" y="22"/>
                      <a:pt x="132" y="22"/>
                    </a:cubicBezTo>
                    <a:cubicBezTo>
                      <a:pt x="128" y="19"/>
                      <a:pt x="127" y="12"/>
                      <a:pt x="132" y="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grpSp>
          <p:nvGrpSpPr>
            <p:cNvPr id="784" name="Google Shape;784;p10"/>
            <p:cNvGrpSpPr/>
            <p:nvPr/>
          </p:nvGrpSpPr>
          <p:grpSpPr>
            <a:xfrm>
              <a:off x="8502998" y="1785898"/>
              <a:ext cx="557325" cy="1612766"/>
              <a:chOff x="4573" y="-5"/>
              <a:chExt cx="1299" cy="3759"/>
            </a:xfrm>
          </p:grpSpPr>
          <p:sp>
            <p:nvSpPr>
              <p:cNvPr id="785" name="Google Shape;785;p10"/>
              <p:cNvSpPr/>
              <p:nvPr/>
            </p:nvSpPr>
            <p:spPr>
              <a:xfrm>
                <a:off x="4603" y="2667"/>
                <a:ext cx="1269" cy="1087"/>
              </a:xfrm>
              <a:custGeom>
                <a:rect b="b" l="l" r="r" t="t"/>
                <a:pathLst>
                  <a:path extrusionOk="0" h="221" w="258">
                    <a:moveTo>
                      <a:pt x="5" y="9"/>
                    </a:moveTo>
                    <a:cubicBezTo>
                      <a:pt x="9" y="4"/>
                      <a:pt x="17" y="2"/>
                      <a:pt x="21" y="6"/>
                    </a:cubicBezTo>
                    <a:cubicBezTo>
                      <a:pt x="116" y="72"/>
                      <a:pt x="116" y="72"/>
                      <a:pt x="116" y="72"/>
                    </a:cubicBezTo>
                    <a:cubicBezTo>
                      <a:pt x="171" y="7"/>
                      <a:pt x="171" y="7"/>
                      <a:pt x="171" y="7"/>
                    </a:cubicBezTo>
                    <a:cubicBezTo>
                      <a:pt x="176" y="2"/>
                      <a:pt x="184" y="0"/>
                      <a:pt x="188" y="4"/>
                    </a:cubicBezTo>
                    <a:cubicBezTo>
                      <a:pt x="254" y="49"/>
                      <a:pt x="254" y="49"/>
                      <a:pt x="254" y="49"/>
                    </a:cubicBezTo>
                    <a:cubicBezTo>
                      <a:pt x="258" y="53"/>
                      <a:pt x="258" y="60"/>
                      <a:pt x="254" y="65"/>
                    </a:cubicBezTo>
                    <a:cubicBezTo>
                      <a:pt x="249" y="71"/>
                      <a:pt x="242" y="72"/>
                      <a:pt x="237" y="69"/>
                    </a:cubicBezTo>
                    <a:cubicBezTo>
                      <a:pt x="180" y="29"/>
                      <a:pt x="180" y="29"/>
                      <a:pt x="180" y="29"/>
                    </a:cubicBezTo>
                    <a:cubicBezTo>
                      <a:pt x="70" y="159"/>
                      <a:pt x="70" y="159"/>
                      <a:pt x="70" y="159"/>
                    </a:cubicBezTo>
                    <a:cubicBezTo>
                      <a:pt x="126" y="199"/>
                      <a:pt x="126" y="199"/>
                      <a:pt x="126" y="199"/>
                    </a:cubicBezTo>
                    <a:cubicBezTo>
                      <a:pt x="131" y="202"/>
                      <a:pt x="131" y="209"/>
                      <a:pt x="127" y="214"/>
                    </a:cubicBezTo>
                    <a:cubicBezTo>
                      <a:pt x="122" y="220"/>
                      <a:pt x="115" y="221"/>
                      <a:pt x="110" y="218"/>
                    </a:cubicBezTo>
                    <a:cubicBezTo>
                      <a:pt x="45" y="172"/>
                      <a:pt x="45" y="172"/>
                      <a:pt x="45" y="172"/>
                    </a:cubicBezTo>
                    <a:cubicBezTo>
                      <a:pt x="40" y="169"/>
                      <a:pt x="40" y="162"/>
                      <a:pt x="44" y="156"/>
                    </a:cubicBezTo>
                    <a:cubicBezTo>
                      <a:pt x="100" y="91"/>
                      <a:pt x="100" y="91"/>
                      <a:pt x="100" y="91"/>
                    </a:cubicBezTo>
                    <a:cubicBezTo>
                      <a:pt x="5" y="25"/>
                      <a:pt x="5" y="25"/>
                      <a:pt x="5" y="25"/>
                    </a:cubicBezTo>
                    <a:cubicBezTo>
                      <a:pt x="0" y="22"/>
                      <a:pt x="0" y="15"/>
                      <a:pt x="5" y="9"/>
                    </a:cubicBezTo>
                    <a:close/>
                  </a:path>
                </a:pathLst>
              </a:custGeom>
              <a:solidFill>
                <a:srgbClr val="2AB8CA"/>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786" name="Google Shape;786;p10"/>
              <p:cNvSpPr/>
              <p:nvPr/>
            </p:nvSpPr>
            <p:spPr>
              <a:xfrm>
                <a:off x="4573" y="-5"/>
                <a:ext cx="1255" cy="1294"/>
              </a:xfrm>
              <a:custGeom>
                <a:rect b="b" l="l" r="r" t="t"/>
                <a:pathLst>
                  <a:path extrusionOk="0" h="263" w="255">
                    <a:moveTo>
                      <a:pt x="102" y="7"/>
                    </a:moveTo>
                    <a:cubicBezTo>
                      <a:pt x="106" y="1"/>
                      <a:pt x="114" y="0"/>
                      <a:pt x="119" y="3"/>
                    </a:cubicBezTo>
                    <a:cubicBezTo>
                      <a:pt x="123" y="6"/>
                      <a:pt x="124" y="13"/>
                      <a:pt x="119" y="19"/>
                    </a:cubicBezTo>
                    <a:cubicBezTo>
                      <a:pt x="64" y="83"/>
                      <a:pt x="64" y="83"/>
                      <a:pt x="64" y="83"/>
                    </a:cubicBezTo>
                    <a:cubicBezTo>
                      <a:pt x="179" y="164"/>
                      <a:pt x="179" y="164"/>
                      <a:pt x="179" y="164"/>
                    </a:cubicBezTo>
                    <a:cubicBezTo>
                      <a:pt x="234" y="99"/>
                      <a:pt x="234" y="99"/>
                      <a:pt x="234" y="99"/>
                    </a:cubicBezTo>
                    <a:cubicBezTo>
                      <a:pt x="238" y="94"/>
                      <a:pt x="246" y="92"/>
                      <a:pt x="250" y="96"/>
                    </a:cubicBezTo>
                    <a:cubicBezTo>
                      <a:pt x="255" y="99"/>
                      <a:pt x="255" y="106"/>
                      <a:pt x="251" y="111"/>
                    </a:cubicBezTo>
                    <a:cubicBezTo>
                      <a:pt x="188" y="185"/>
                      <a:pt x="188" y="185"/>
                      <a:pt x="188" y="185"/>
                    </a:cubicBezTo>
                    <a:cubicBezTo>
                      <a:pt x="183" y="191"/>
                      <a:pt x="175" y="192"/>
                      <a:pt x="171" y="189"/>
                    </a:cubicBezTo>
                    <a:cubicBezTo>
                      <a:pt x="113" y="149"/>
                      <a:pt x="113" y="149"/>
                      <a:pt x="113" y="149"/>
                    </a:cubicBezTo>
                    <a:cubicBezTo>
                      <a:pt x="22" y="256"/>
                      <a:pt x="22" y="256"/>
                      <a:pt x="22" y="256"/>
                    </a:cubicBezTo>
                    <a:cubicBezTo>
                      <a:pt x="18" y="261"/>
                      <a:pt x="10" y="263"/>
                      <a:pt x="5" y="259"/>
                    </a:cubicBezTo>
                    <a:cubicBezTo>
                      <a:pt x="1" y="256"/>
                      <a:pt x="0" y="249"/>
                      <a:pt x="5" y="244"/>
                    </a:cubicBezTo>
                    <a:cubicBezTo>
                      <a:pt x="96" y="137"/>
                      <a:pt x="96" y="137"/>
                      <a:pt x="96" y="137"/>
                    </a:cubicBezTo>
                    <a:cubicBezTo>
                      <a:pt x="39" y="96"/>
                      <a:pt x="39" y="96"/>
                      <a:pt x="39" y="96"/>
                    </a:cubicBezTo>
                    <a:cubicBezTo>
                      <a:pt x="34" y="93"/>
                      <a:pt x="34" y="86"/>
                      <a:pt x="39" y="81"/>
                    </a:cubicBezTo>
                    <a:lnTo>
                      <a:pt x="102" y="7"/>
                    </a:lnTo>
                    <a:close/>
                  </a:path>
                </a:pathLst>
              </a:custGeom>
              <a:solidFill>
                <a:srgbClr val="2AB8CA"/>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cxnSp>
          <p:nvCxnSpPr>
            <p:cNvPr id="787" name="Google Shape;787;p10"/>
            <p:cNvCxnSpPr/>
            <p:nvPr/>
          </p:nvCxnSpPr>
          <p:spPr>
            <a:xfrm>
              <a:off x="4700075" y="2677674"/>
              <a:ext cx="1104756" cy="0"/>
            </a:xfrm>
            <a:prstGeom prst="straightConnector1">
              <a:avLst/>
            </a:prstGeom>
            <a:noFill/>
            <a:ln cap="flat" cmpd="sng" w="19050">
              <a:solidFill>
                <a:srgbClr val="009EC7"/>
              </a:solidFill>
              <a:prstDash val="dot"/>
              <a:miter lim="800000"/>
              <a:headEnd len="sm" w="sm" type="none"/>
              <a:tailEnd len="med" w="med" type="triangle"/>
            </a:ln>
          </p:spPr>
        </p:cxnSp>
        <p:cxnSp>
          <p:nvCxnSpPr>
            <p:cNvPr id="788" name="Google Shape;788;p10"/>
            <p:cNvCxnSpPr/>
            <p:nvPr/>
          </p:nvCxnSpPr>
          <p:spPr>
            <a:xfrm>
              <a:off x="6818442" y="2677674"/>
              <a:ext cx="801988" cy="0"/>
            </a:xfrm>
            <a:prstGeom prst="straightConnector1">
              <a:avLst/>
            </a:prstGeom>
            <a:noFill/>
            <a:ln cap="flat" cmpd="sng" w="19050">
              <a:solidFill>
                <a:srgbClr val="009EC7"/>
              </a:solidFill>
              <a:prstDash val="dot"/>
              <a:miter lim="800000"/>
              <a:headEnd len="sm" w="sm" type="none"/>
              <a:tailEnd len="med" w="med" type="triangle"/>
            </a:ln>
          </p:spPr>
        </p:cxnSp>
        <p:sp>
          <p:nvSpPr>
            <p:cNvPr id="789" name="Google Shape;789;p10"/>
            <p:cNvSpPr/>
            <p:nvPr/>
          </p:nvSpPr>
          <p:spPr>
            <a:xfrm>
              <a:off x="6024390" y="2427449"/>
              <a:ext cx="691656" cy="37274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050">
                  <a:solidFill>
                    <a:schemeClr val="lt1"/>
                  </a:solidFill>
                  <a:latin typeface="Calibri"/>
                  <a:ea typeface="Calibri"/>
                  <a:cs typeface="Calibri"/>
                  <a:sym typeface="Calibri"/>
                </a:rPr>
                <a:t>Clones de </a:t>
              </a:r>
              <a:endParaRPr/>
            </a:p>
            <a:p>
              <a:pPr indent="0" lvl="0" marL="0" marR="0" rtl="0" algn="ctr">
                <a:spcBef>
                  <a:spcPts val="0"/>
                </a:spcBef>
                <a:spcAft>
                  <a:spcPts val="0"/>
                </a:spcAft>
                <a:buNone/>
              </a:pPr>
              <a:r>
                <a:rPr b="1" lang="pt-BR" sz="1050">
                  <a:solidFill>
                    <a:schemeClr val="lt1"/>
                  </a:solidFill>
                  <a:latin typeface="Calibri"/>
                  <a:ea typeface="Calibri"/>
                  <a:cs typeface="Calibri"/>
                  <a:sym typeface="Calibri"/>
                </a:rPr>
                <a:t>CTHP</a:t>
              </a:r>
              <a:endParaRPr/>
            </a:p>
            <a:p>
              <a:pPr indent="0" lvl="0" marL="0" marR="0" rtl="0" algn="ctr">
                <a:spcBef>
                  <a:spcPts val="0"/>
                </a:spcBef>
                <a:spcAft>
                  <a:spcPts val="0"/>
                </a:spcAft>
                <a:buNone/>
              </a:pPr>
              <a:r>
                <a:rPr b="1" lang="pt-BR" sz="1050">
                  <a:solidFill>
                    <a:schemeClr val="lt1"/>
                  </a:solidFill>
                  <a:latin typeface="Calibri"/>
                  <a:ea typeface="Calibri"/>
                  <a:cs typeface="Calibri"/>
                  <a:sym typeface="Calibri"/>
                </a:rPr>
                <a:t>normais</a:t>
              </a:r>
              <a:endParaRPr/>
            </a:p>
          </p:txBody>
        </p:sp>
        <p:grpSp>
          <p:nvGrpSpPr>
            <p:cNvPr id="790" name="Google Shape;790;p10"/>
            <p:cNvGrpSpPr/>
            <p:nvPr/>
          </p:nvGrpSpPr>
          <p:grpSpPr>
            <a:xfrm>
              <a:off x="7620430" y="2151779"/>
              <a:ext cx="1187438" cy="1109859"/>
              <a:chOff x="9078913" y="1985964"/>
              <a:chExt cx="3013075" cy="2816225"/>
            </a:xfrm>
          </p:grpSpPr>
          <p:sp>
            <p:nvSpPr>
              <p:cNvPr id="791" name="Google Shape;791;p10"/>
              <p:cNvSpPr/>
              <p:nvPr/>
            </p:nvSpPr>
            <p:spPr>
              <a:xfrm>
                <a:off x="9078913" y="2047876"/>
                <a:ext cx="3013075" cy="2754313"/>
              </a:xfrm>
              <a:custGeom>
                <a:rect b="b" l="l" r="r" t="t"/>
                <a:pathLst>
                  <a:path extrusionOk="0" h="533" w="584">
                    <a:moveTo>
                      <a:pt x="410" y="455"/>
                    </a:moveTo>
                    <a:cubicBezTo>
                      <a:pt x="284" y="533"/>
                      <a:pt x="130" y="512"/>
                      <a:pt x="65" y="408"/>
                    </a:cubicBezTo>
                    <a:cubicBezTo>
                      <a:pt x="0" y="304"/>
                      <a:pt x="50" y="156"/>
                      <a:pt x="175" y="78"/>
                    </a:cubicBezTo>
                    <a:cubicBezTo>
                      <a:pt x="301" y="0"/>
                      <a:pt x="455" y="21"/>
                      <a:pt x="520" y="125"/>
                    </a:cubicBezTo>
                    <a:cubicBezTo>
                      <a:pt x="584" y="229"/>
                      <a:pt x="535" y="377"/>
                      <a:pt x="410" y="455"/>
                    </a:cubicBezTo>
                  </a:path>
                </a:pathLst>
              </a:custGeom>
              <a:solidFill>
                <a:srgbClr val="C3687C"/>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792" name="Google Shape;792;p10"/>
              <p:cNvSpPr/>
              <p:nvPr/>
            </p:nvSpPr>
            <p:spPr>
              <a:xfrm>
                <a:off x="9166226" y="1985964"/>
                <a:ext cx="2843213" cy="2754313"/>
              </a:xfrm>
              <a:custGeom>
                <a:rect b="b" l="l" r="r" t="t"/>
                <a:pathLst>
                  <a:path extrusionOk="0" h="533" w="551">
                    <a:moveTo>
                      <a:pt x="233" y="525"/>
                    </a:moveTo>
                    <a:cubicBezTo>
                      <a:pt x="153" y="525"/>
                      <a:pt x="80" y="490"/>
                      <a:pt x="39" y="425"/>
                    </a:cubicBezTo>
                    <a:cubicBezTo>
                      <a:pt x="6" y="372"/>
                      <a:pt x="0" y="307"/>
                      <a:pt x="22" y="242"/>
                    </a:cubicBezTo>
                    <a:cubicBezTo>
                      <a:pt x="43" y="177"/>
                      <a:pt x="90" y="120"/>
                      <a:pt x="153" y="81"/>
                    </a:cubicBezTo>
                    <a:cubicBezTo>
                      <a:pt x="283" y="0"/>
                      <a:pt x="444" y="23"/>
                      <a:pt x="512" y="131"/>
                    </a:cubicBezTo>
                    <a:cubicBezTo>
                      <a:pt x="545" y="185"/>
                      <a:pt x="551" y="250"/>
                      <a:pt x="529" y="315"/>
                    </a:cubicBezTo>
                    <a:cubicBezTo>
                      <a:pt x="508" y="380"/>
                      <a:pt x="461" y="437"/>
                      <a:pt x="398" y="476"/>
                    </a:cubicBezTo>
                    <a:cubicBezTo>
                      <a:pt x="346" y="509"/>
                      <a:pt x="288" y="525"/>
                      <a:pt x="233" y="525"/>
                    </a:cubicBezTo>
                    <a:close/>
                    <a:moveTo>
                      <a:pt x="318" y="54"/>
                    </a:moveTo>
                    <a:cubicBezTo>
                      <a:pt x="267" y="54"/>
                      <a:pt x="213" y="68"/>
                      <a:pt x="164" y="99"/>
                    </a:cubicBezTo>
                    <a:cubicBezTo>
                      <a:pt x="105" y="135"/>
                      <a:pt x="62" y="188"/>
                      <a:pt x="42" y="248"/>
                    </a:cubicBezTo>
                    <a:cubicBezTo>
                      <a:pt x="22" y="308"/>
                      <a:pt x="28" y="366"/>
                      <a:pt x="57" y="414"/>
                    </a:cubicBezTo>
                    <a:cubicBezTo>
                      <a:pt x="119" y="513"/>
                      <a:pt x="267" y="533"/>
                      <a:pt x="387" y="458"/>
                    </a:cubicBezTo>
                    <a:cubicBezTo>
                      <a:pt x="446" y="421"/>
                      <a:pt x="489" y="368"/>
                      <a:pt x="509" y="308"/>
                    </a:cubicBezTo>
                    <a:cubicBezTo>
                      <a:pt x="529" y="249"/>
                      <a:pt x="523" y="190"/>
                      <a:pt x="494" y="143"/>
                    </a:cubicBezTo>
                    <a:cubicBezTo>
                      <a:pt x="457" y="84"/>
                      <a:pt x="391" y="54"/>
                      <a:pt x="318" y="54"/>
                    </a:cubicBezTo>
                    <a:close/>
                    <a:moveTo>
                      <a:pt x="320" y="350"/>
                    </a:moveTo>
                    <a:cubicBezTo>
                      <a:pt x="356" y="327"/>
                      <a:pt x="384" y="295"/>
                      <a:pt x="398" y="259"/>
                    </a:cubicBezTo>
                    <a:cubicBezTo>
                      <a:pt x="413" y="223"/>
                      <a:pt x="411" y="187"/>
                      <a:pt x="393" y="158"/>
                    </a:cubicBezTo>
                    <a:cubicBezTo>
                      <a:pt x="390" y="153"/>
                      <a:pt x="384" y="151"/>
                      <a:pt x="379" y="155"/>
                    </a:cubicBezTo>
                    <a:cubicBezTo>
                      <a:pt x="374" y="158"/>
                      <a:pt x="372" y="164"/>
                      <a:pt x="375" y="169"/>
                    </a:cubicBezTo>
                    <a:cubicBezTo>
                      <a:pt x="389" y="192"/>
                      <a:pt x="391" y="221"/>
                      <a:pt x="379" y="251"/>
                    </a:cubicBezTo>
                    <a:cubicBezTo>
                      <a:pt x="366" y="283"/>
                      <a:pt x="341" y="311"/>
                      <a:pt x="308" y="332"/>
                    </a:cubicBezTo>
                    <a:cubicBezTo>
                      <a:pt x="276" y="352"/>
                      <a:pt x="239" y="362"/>
                      <a:pt x="206" y="359"/>
                    </a:cubicBezTo>
                    <a:cubicBezTo>
                      <a:pt x="173" y="356"/>
                      <a:pt x="148" y="342"/>
                      <a:pt x="133" y="320"/>
                    </a:cubicBezTo>
                    <a:cubicBezTo>
                      <a:pt x="116" y="292"/>
                      <a:pt x="118" y="254"/>
                      <a:pt x="140" y="218"/>
                    </a:cubicBezTo>
                    <a:cubicBezTo>
                      <a:pt x="142" y="213"/>
                      <a:pt x="141" y="206"/>
                      <a:pt x="136" y="203"/>
                    </a:cubicBezTo>
                    <a:cubicBezTo>
                      <a:pt x="131" y="201"/>
                      <a:pt x="124" y="202"/>
                      <a:pt x="121" y="207"/>
                    </a:cubicBezTo>
                    <a:cubicBezTo>
                      <a:pt x="96" y="250"/>
                      <a:pt x="94" y="296"/>
                      <a:pt x="115" y="331"/>
                    </a:cubicBezTo>
                    <a:cubicBezTo>
                      <a:pt x="133" y="359"/>
                      <a:pt x="165" y="377"/>
                      <a:pt x="204" y="380"/>
                    </a:cubicBezTo>
                    <a:cubicBezTo>
                      <a:pt x="208" y="381"/>
                      <a:pt x="212" y="381"/>
                      <a:pt x="217" y="381"/>
                    </a:cubicBezTo>
                    <a:cubicBezTo>
                      <a:pt x="251" y="381"/>
                      <a:pt x="287" y="370"/>
                      <a:pt x="320" y="350"/>
                    </a:cubicBezTo>
                    <a:close/>
                  </a:path>
                </a:pathLst>
              </a:custGeom>
              <a:solidFill>
                <a:srgbClr val="B9275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sp>
          <p:nvSpPr>
            <p:cNvPr id="793" name="Google Shape;793;p10"/>
            <p:cNvSpPr/>
            <p:nvPr/>
          </p:nvSpPr>
          <p:spPr>
            <a:xfrm>
              <a:off x="7782431" y="2528734"/>
              <a:ext cx="902811" cy="38748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050">
                  <a:solidFill>
                    <a:schemeClr val="lt1"/>
                  </a:solidFill>
                  <a:latin typeface="Calibri"/>
                  <a:ea typeface="Calibri"/>
                  <a:cs typeface="Calibri"/>
                  <a:sym typeface="Calibri"/>
                </a:rPr>
                <a:t>Hemácias</a:t>
              </a:r>
              <a:endParaRPr/>
            </a:p>
            <a:p>
              <a:pPr indent="0" lvl="0" marL="0" marR="0" rtl="0" algn="ctr">
                <a:spcBef>
                  <a:spcPts val="0"/>
                </a:spcBef>
                <a:spcAft>
                  <a:spcPts val="0"/>
                </a:spcAft>
                <a:buNone/>
              </a:pPr>
              <a:r>
                <a:rPr b="1" lang="pt-BR" sz="1050">
                  <a:solidFill>
                    <a:schemeClr val="lt1"/>
                  </a:solidFill>
                  <a:latin typeface="Calibri"/>
                  <a:ea typeface="Calibri"/>
                  <a:cs typeface="Calibri"/>
                  <a:sym typeface="Calibri"/>
                </a:rPr>
                <a:t>normais</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46"/>
                                        </p:tgtEl>
                                        <p:attrNameLst>
                                          <p:attrName>style.visibility</p:attrName>
                                        </p:attrNameLst>
                                      </p:cBhvr>
                                      <p:to>
                                        <p:strVal val="visible"/>
                                      </p:to>
                                    </p:set>
                                    <p:animEffect filter="fade" transition="in">
                                      <p:cBhvr>
                                        <p:cTn dur="500"/>
                                        <p:tgtEl>
                                          <p:spTgt spid="646"/>
                                        </p:tgtEl>
                                      </p:cBhvr>
                                    </p:animEffect>
                                  </p:childTnLst>
                                </p:cTn>
                              </p:par>
                              <p:par>
                                <p:cTn fill="hold" nodeType="withEffect" presetClass="entr" presetID="10" presetSubtype="0">
                                  <p:stCondLst>
                                    <p:cond delay="0"/>
                                  </p:stCondLst>
                                  <p:childTnLst>
                                    <p:set>
                                      <p:cBhvr>
                                        <p:cTn dur="1" fill="hold">
                                          <p:stCondLst>
                                            <p:cond delay="0"/>
                                          </p:stCondLst>
                                        </p:cTn>
                                        <p:tgtEl>
                                          <p:spTgt spid="655"/>
                                        </p:tgtEl>
                                        <p:attrNameLst>
                                          <p:attrName>style.visibility</p:attrName>
                                        </p:attrNameLst>
                                      </p:cBhvr>
                                      <p:to>
                                        <p:strVal val="visible"/>
                                      </p:to>
                                    </p:set>
                                    <p:animEffect filter="fade" transition="in">
                                      <p:cBhvr>
                                        <p:cTn dur="500"/>
                                        <p:tgtEl>
                                          <p:spTgt spid="655"/>
                                        </p:tgtEl>
                                      </p:cBhvr>
                                    </p:animEffect>
                                  </p:childTnLst>
                                </p:cTn>
                              </p:par>
                              <p:par>
                                <p:cTn fill="hold" nodeType="withEffect" presetClass="entr" presetID="10" presetSubtype="0">
                                  <p:stCondLst>
                                    <p:cond delay="0"/>
                                  </p:stCondLst>
                                  <p:childTnLst>
                                    <p:set>
                                      <p:cBhvr>
                                        <p:cTn dur="1" fill="hold">
                                          <p:stCondLst>
                                            <p:cond delay="0"/>
                                          </p:stCondLst>
                                        </p:cTn>
                                        <p:tgtEl>
                                          <p:spTgt spid="764"/>
                                        </p:tgtEl>
                                        <p:attrNameLst>
                                          <p:attrName>style.visibility</p:attrName>
                                        </p:attrNameLst>
                                      </p:cBhvr>
                                      <p:to>
                                        <p:strVal val="visible"/>
                                      </p:to>
                                    </p:set>
                                    <p:animEffect filter="fade" transition="in">
                                      <p:cBhvr>
                                        <p:cTn dur="500"/>
                                        <p:tgtEl>
                                          <p:spTgt spid="764"/>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656"/>
                                        </p:tgtEl>
                                        <p:attrNameLst>
                                          <p:attrName>style.visibility</p:attrName>
                                        </p:attrNameLst>
                                      </p:cBhvr>
                                      <p:to>
                                        <p:strVal val="visible"/>
                                      </p:to>
                                    </p:set>
                                    <p:animEffect filter="fade" transition="in">
                                      <p:cBhvr>
                                        <p:cTn dur="500"/>
                                        <p:tgtEl>
                                          <p:spTgt spid="656"/>
                                        </p:tgtEl>
                                      </p:cBhvr>
                                    </p:animEffect>
                                  </p:childTnLst>
                                </p:cTn>
                              </p:par>
                              <p:par>
                                <p:cTn fill="hold" nodeType="withEffect" presetClass="entr" presetID="10" presetSubtype="0">
                                  <p:stCondLst>
                                    <p:cond delay="0"/>
                                  </p:stCondLst>
                                  <p:childTnLst>
                                    <p:set>
                                      <p:cBhvr>
                                        <p:cTn dur="1" fill="hold">
                                          <p:stCondLst>
                                            <p:cond delay="0"/>
                                          </p:stCondLst>
                                        </p:cTn>
                                        <p:tgtEl>
                                          <p:spTgt spid="650"/>
                                        </p:tgtEl>
                                        <p:attrNameLst>
                                          <p:attrName>style.visibility</p:attrName>
                                        </p:attrNameLst>
                                      </p:cBhvr>
                                      <p:to>
                                        <p:strVal val="visible"/>
                                      </p:to>
                                    </p:set>
                                    <p:animEffect filter="fade" transition="in">
                                      <p:cBhvr>
                                        <p:cTn dur="500"/>
                                        <p:tgtEl>
                                          <p:spTgt spid="65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765"/>
                                        </p:tgtEl>
                                        <p:attrNameLst>
                                          <p:attrName>style.visibility</p:attrName>
                                        </p:attrNameLst>
                                      </p:cBhvr>
                                      <p:to>
                                        <p:strVal val="visible"/>
                                      </p:to>
                                    </p:set>
                                    <p:animEffect filter="fade" transition="in">
                                      <p:cBhvr>
                                        <p:cTn dur="500"/>
                                        <p:tgtEl>
                                          <p:spTgt spid="765"/>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766"/>
                                        </p:tgtEl>
                                        <p:attrNameLst>
                                          <p:attrName>style.visibility</p:attrName>
                                        </p:attrNameLst>
                                      </p:cBhvr>
                                      <p:to>
                                        <p:strVal val="visible"/>
                                      </p:to>
                                    </p:set>
                                    <p:animEffect filter="fade" transition="in">
                                      <p:cBhvr>
                                        <p:cTn dur="500"/>
                                        <p:tgtEl>
                                          <p:spTgt spid="766"/>
                                        </p:tgtEl>
                                      </p:cBhvr>
                                    </p:animEffect>
                                  </p:childTnLst>
                                </p:cTn>
                              </p:par>
                            </p:childTnLst>
                          </p:cTn>
                        </p:par>
                        <p:par>
                          <p:cTn fill="hold">
                            <p:stCondLst>
                              <p:cond delay="2000"/>
                            </p:stCondLst>
                            <p:childTnLst>
                              <p:par>
                                <p:cTn fill="hold" nodeType="afterEffect" presetClass="entr" presetID="10" presetSubtype="0">
                                  <p:stCondLst>
                                    <p:cond delay="500"/>
                                  </p:stCondLst>
                                  <p:childTnLst>
                                    <p:set>
                                      <p:cBhvr>
                                        <p:cTn dur="1" fill="hold">
                                          <p:stCondLst>
                                            <p:cond delay="0"/>
                                          </p:stCondLst>
                                        </p:cTn>
                                        <p:tgtEl>
                                          <p:spTgt spid="767"/>
                                        </p:tgtEl>
                                        <p:attrNameLst>
                                          <p:attrName>style.visibility</p:attrName>
                                        </p:attrNameLst>
                                      </p:cBhvr>
                                      <p:to>
                                        <p:strVal val="visible"/>
                                      </p:to>
                                    </p:set>
                                    <p:animEffect filter="fade" transition="in">
                                      <p:cBhvr>
                                        <p:cTn dur="500"/>
                                        <p:tgtEl>
                                          <p:spTgt spid="767"/>
                                        </p:tgtEl>
                                      </p:cBhvr>
                                    </p:animEffect>
                                  </p:childTnLst>
                                </p:cTn>
                              </p:par>
                            </p:childTnLst>
                          </p:cTn>
                        </p:par>
                        <p:par>
                          <p:cTn fill="hold">
                            <p:stCondLst>
                              <p:cond delay="2500"/>
                            </p:stCondLst>
                            <p:childTnLst>
                              <p:par>
                                <p:cTn fill="hold" nodeType="afterEffect" presetClass="entr" presetID="10" presetSubtype="0">
                                  <p:stCondLst>
                                    <p:cond delay="500"/>
                                  </p:stCondLst>
                                  <p:childTnLst>
                                    <p:set>
                                      <p:cBhvr>
                                        <p:cTn dur="1" fill="hold">
                                          <p:stCondLst>
                                            <p:cond delay="0"/>
                                          </p:stCondLst>
                                        </p:cTn>
                                        <p:tgtEl>
                                          <p:spTgt spid="727"/>
                                        </p:tgtEl>
                                        <p:attrNameLst>
                                          <p:attrName>style.visibility</p:attrName>
                                        </p:attrNameLst>
                                      </p:cBhvr>
                                      <p:to>
                                        <p:strVal val="visible"/>
                                      </p:to>
                                    </p:set>
                                    <p:animEffect filter="fade" transition="in">
                                      <p:cBhvr>
                                        <p:cTn dur="500"/>
                                        <p:tgtEl>
                                          <p:spTgt spid="727"/>
                                        </p:tgtEl>
                                      </p:cBhvr>
                                    </p:animEffect>
                                  </p:childTnLst>
                                </p:cTn>
                              </p:par>
                            </p:childTnLst>
                          </p:cTn>
                        </p:par>
                        <p:par>
                          <p:cTn fill="hold">
                            <p:stCondLst>
                              <p:cond delay="3000"/>
                            </p:stCondLst>
                            <p:childTnLst>
                              <p:par>
                                <p:cTn fill="hold" nodeType="afterEffect" presetClass="entr" presetID="10" presetSubtype="0">
                                  <p:stCondLst>
                                    <p:cond delay="500"/>
                                  </p:stCondLst>
                                  <p:childTnLst>
                                    <p:set>
                                      <p:cBhvr>
                                        <p:cTn dur="1" fill="hold">
                                          <p:stCondLst>
                                            <p:cond delay="0"/>
                                          </p:stCondLst>
                                        </p:cTn>
                                        <p:tgtEl>
                                          <p:spTgt spid="778"/>
                                        </p:tgtEl>
                                        <p:attrNameLst>
                                          <p:attrName>style.visibility</p:attrName>
                                        </p:attrNameLst>
                                      </p:cBhvr>
                                      <p:to>
                                        <p:strVal val="visible"/>
                                      </p:to>
                                    </p:set>
                                    <p:animEffect filter="fade" transition="in">
                                      <p:cBhvr>
                                        <p:cTn dur="500"/>
                                        <p:tgtEl>
                                          <p:spTgt spid="778"/>
                                        </p:tgtEl>
                                      </p:cBhvr>
                                    </p:animEffect>
                                  </p:childTnLst>
                                </p:cTn>
                              </p:par>
                            </p:childTnLst>
                          </p:cTn>
                        </p:par>
                        <p:par>
                          <p:cTn fill="hold">
                            <p:stCondLst>
                              <p:cond delay="3500"/>
                            </p:stCondLst>
                            <p:childTnLst>
                              <p:par>
                                <p:cTn fill="hold" nodeType="afterEffect" presetClass="entr" presetID="10" presetSubtype="0">
                                  <p:stCondLst>
                                    <p:cond delay="500"/>
                                  </p:stCondLst>
                                  <p:childTnLst>
                                    <p:set>
                                      <p:cBhvr>
                                        <p:cTn dur="1" fill="hold">
                                          <p:stCondLst>
                                            <p:cond delay="0"/>
                                          </p:stCondLst>
                                        </p:cTn>
                                        <p:tgtEl>
                                          <p:spTgt spid="768"/>
                                        </p:tgtEl>
                                        <p:attrNameLst>
                                          <p:attrName>style.visibility</p:attrName>
                                        </p:attrNameLst>
                                      </p:cBhvr>
                                      <p:to>
                                        <p:strVal val="visible"/>
                                      </p:to>
                                    </p:set>
                                    <p:animEffect filter="fade" transition="in">
                                      <p:cBhvr>
                                        <p:cTn dur="500"/>
                                        <p:tgtEl>
                                          <p:spTgt spid="768"/>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756"/>
                                        </p:tgtEl>
                                        <p:attrNameLst>
                                          <p:attrName>style.visibility</p:attrName>
                                        </p:attrNameLst>
                                      </p:cBhvr>
                                      <p:to>
                                        <p:strVal val="visible"/>
                                      </p:to>
                                    </p:set>
                                    <p:animEffect filter="fade" transition="in">
                                      <p:cBhvr>
                                        <p:cTn dur="500"/>
                                        <p:tgtEl>
                                          <p:spTgt spid="75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4" name="Shape 5374"/>
        <p:cNvGrpSpPr/>
        <p:nvPr/>
      </p:nvGrpSpPr>
      <p:grpSpPr>
        <a:xfrm>
          <a:off x="0" y="0"/>
          <a:ext cx="0" cy="0"/>
          <a:chOff x="0" y="0"/>
          <a:chExt cx="0" cy="0"/>
        </a:xfrm>
      </p:grpSpPr>
      <p:sp>
        <p:nvSpPr>
          <p:cNvPr id="5375" name="Google Shape;5375;p100"/>
          <p:cNvSpPr/>
          <p:nvPr/>
        </p:nvSpPr>
        <p:spPr>
          <a:xfrm flipH="1">
            <a:off x="526886" y="1695924"/>
            <a:ext cx="9368814" cy="439784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pic>
        <p:nvPicPr>
          <p:cNvPr descr="Garrafa de plástico&#10;&#10;Descrição gerada automaticamente com confiança média" id="5376" name="Google Shape;5376;p100"/>
          <p:cNvPicPr preferRelativeResize="0"/>
          <p:nvPr/>
        </p:nvPicPr>
        <p:blipFill rotWithShape="1">
          <a:blip r:embed="rId3">
            <a:alphaModFix/>
          </a:blip>
          <a:srcRect b="0" l="0" r="0" t="0"/>
          <a:stretch/>
        </p:blipFill>
        <p:spPr>
          <a:xfrm>
            <a:off x="8971529" y="331087"/>
            <a:ext cx="2693585" cy="549423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5377" name="Google Shape;5377;p100"/>
          <p:cNvSpPr txBox="1"/>
          <p:nvPr/>
        </p:nvSpPr>
        <p:spPr>
          <a:xfrm>
            <a:off x="296270" y="385036"/>
            <a:ext cx="8793200"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Preparação e administração de ravulizumabe 100 mg/mL </a:t>
            </a:r>
            <a:endParaRPr/>
          </a:p>
        </p:txBody>
      </p:sp>
      <p:sp>
        <p:nvSpPr>
          <p:cNvPr id="5378" name="Google Shape;5378;p10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Bula Ultomirs ANVISA </a:t>
            </a:r>
            <a:endParaRPr/>
          </a:p>
        </p:txBody>
      </p:sp>
      <p:sp>
        <p:nvSpPr>
          <p:cNvPr id="5379" name="Google Shape;5379;p100"/>
          <p:cNvSpPr/>
          <p:nvPr/>
        </p:nvSpPr>
        <p:spPr>
          <a:xfrm>
            <a:off x="-685799" y="1862514"/>
            <a:ext cx="10007599" cy="140138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380" name="Google Shape;5380;p100"/>
          <p:cNvSpPr/>
          <p:nvPr/>
        </p:nvSpPr>
        <p:spPr>
          <a:xfrm>
            <a:off x="3470948" y="2085253"/>
            <a:ext cx="922042" cy="92204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5381" name="Google Shape;5381;p100"/>
          <p:cNvGrpSpPr/>
          <p:nvPr/>
        </p:nvGrpSpPr>
        <p:grpSpPr>
          <a:xfrm>
            <a:off x="3611085" y="2235734"/>
            <a:ext cx="579915" cy="563955"/>
            <a:chOff x="-1491033" y="2625541"/>
            <a:chExt cx="571176" cy="555457"/>
          </a:xfrm>
        </p:grpSpPr>
        <p:sp>
          <p:nvSpPr>
            <p:cNvPr id="5382" name="Google Shape;5382;p100"/>
            <p:cNvSpPr/>
            <p:nvPr/>
          </p:nvSpPr>
          <p:spPr>
            <a:xfrm>
              <a:off x="-1243715" y="2625541"/>
              <a:ext cx="228600" cy="475640"/>
            </a:xfrm>
            <a:custGeom>
              <a:rect b="b" l="l" r="r" t="t"/>
              <a:pathLst>
                <a:path extrusionOk="0" h="475640" w="228600">
                  <a:moveTo>
                    <a:pt x="57150" y="304440"/>
                  </a:moveTo>
                  <a:lnTo>
                    <a:pt x="76200" y="304440"/>
                  </a:lnTo>
                  <a:cubicBezTo>
                    <a:pt x="76200" y="322137"/>
                    <a:pt x="88384" y="336921"/>
                    <a:pt x="104765" y="341184"/>
                  </a:cubicBezTo>
                  <a:cubicBezTo>
                    <a:pt x="104314" y="375280"/>
                    <a:pt x="115205" y="409763"/>
                    <a:pt x="135216" y="437434"/>
                  </a:cubicBezTo>
                  <a:cubicBezTo>
                    <a:pt x="122116" y="480152"/>
                    <a:pt x="187722" y="491974"/>
                    <a:pt x="190500" y="447314"/>
                  </a:cubicBezTo>
                  <a:cubicBezTo>
                    <a:pt x="191076" y="426079"/>
                    <a:pt x="166219" y="411505"/>
                    <a:pt x="148113" y="422456"/>
                  </a:cubicBezTo>
                  <a:cubicBezTo>
                    <a:pt x="132069" y="398679"/>
                    <a:pt x="123346" y="369809"/>
                    <a:pt x="123791" y="341198"/>
                  </a:cubicBezTo>
                  <a:cubicBezTo>
                    <a:pt x="140194" y="336950"/>
                    <a:pt x="152400" y="322153"/>
                    <a:pt x="152400" y="304440"/>
                  </a:cubicBezTo>
                  <a:lnTo>
                    <a:pt x="171450" y="304440"/>
                  </a:lnTo>
                  <a:cubicBezTo>
                    <a:pt x="202964" y="304440"/>
                    <a:pt x="228600" y="278804"/>
                    <a:pt x="228600" y="247290"/>
                  </a:cubicBezTo>
                  <a:lnTo>
                    <a:pt x="228600" y="104415"/>
                  </a:lnTo>
                  <a:cubicBezTo>
                    <a:pt x="228600" y="75849"/>
                    <a:pt x="207514" y="52183"/>
                    <a:pt x="180101" y="47992"/>
                  </a:cubicBezTo>
                  <a:cubicBezTo>
                    <a:pt x="167255" y="-16021"/>
                    <a:pt x="61316" y="-15974"/>
                    <a:pt x="48499" y="47992"/>
                  </a:cubicBezTo>
                  <a:cubicBezTo>
                    <a:pt x="21087" y="52183"/>
                    <a:pt x="0" y="75849"/>
                    <a:pt x="0" y="104415"/>
                  </a:cubicBezTo>
                  <a:lnTo>
                    <a:pt x="0" y="247290"/>
                  </a:lnTo>
                  <a:cubicBezTo>
                    <a:pt x="0" y="278804"/>
                    <a:pt x="25636" y="304440"/>
                    <a:pt x="57150" y="304440"/>
                  </a:cubicBezTo>
                  <a:close/>
                  <a:moveTo>
                    <a:pt x="159614" y="451571"/>
                  </a:moveTo>
                  <a:cubicBezTo>
                    <a:pt x="163485" y="448024"/>
                    <a:pt x="163752" y="442019"/>
                    <a:pt x="160223" y="438135"/>
                  </a:cubicBezTo>
                  <a:cubicBezTo>
                    <a:pt x="165877" y="436527"/>
                    <a:pt x="171538" y="441593"/>
                    <a:pt x="171450" y="447315"/>
                  </a:cubicBezTo>
                  <a:cubicBezTo>
                    <a:pt x="171743" y="455762"/>
                    <a:pt x="160377" y="460124"/>
                    <a:pt x="154985" y="453737"/>
                  </a:cubicBezTo>
                  <a:cubicBezTo>
                    <a:pt x="156649" y="453414"/>
                    <a:pt x="158271" y="452797"/>
                    <a:pt x="159614" y="451571"/>
                  </a:cubicBezTo>
                  <a:close/>
                  <a:moveTo>
                    <a:pt x="114300" y="323490"/>
                  </a:moveTo>
                  <a:cubicBezTo>
                    <a:pt x="103794" y="323490"/>
                    <a:pt x="95250" y="314946"/>
                    <a:pt x="95250" y="304440"/>
                  </a:cubicBezTo>
                  <a:lnTo>
                    <a:pt x="133350" y="304440"/>
                  </a:lnTo>
                  <a:cubicBezTo>
                    <a:pt x="133350" y="314946"/>
                    <a:pt x="124806" y="323490"/>
                    <a:pt x="114300" y="323490"/>
                  </a:cubicBezTo>
                  <a:close/>
                  <a:moveTo>
                    <a:pt x="114300" y="18690"/>
                  </a:moveTo>
                  <a:cubicBezTo>
                    <a:pt x="136452" y="18690"/>
                    <a:pt x="155116" y="30852"/>
                    <a:pt x="160418" y="47265"/>
                  </a:cubicBezTo>
                  <a:lnTo>
                    <a:pt x="68182" y="47265"/>
                  </a:lnTo>
                  <a:cubicBezTo>
                    <a:pt x="73484" y="30852"/>
                    <a:pt x="92148" y="18690"/>
                    <a:pt x="114300" y="18690"/>
                  </a:cubicBezTo>
                  <a:close/>
                  <a:moveTo>
                    <a:pt x="19050" y="104415"/>
                  </a:moveTo>
                  <a:cubicBezTo>
                    <a:pt x="19050" y="83407"/>
                    <a:pt x="36142" y="66315"/>
                    <a:pt x="57150" y="66315"/>
                  </a:cubicBezTo>
                  <a:lnTo>
                    <a:pt x="171450" y="66315"/>
                  </a:lnTo>
                  <a:cubicBezTo>
                    <a:pt x="192458" y="66315"/>
                    <a:pt x="209550" y="83407"/>
                    <a:pt x="209550" y="104415"/>
                  </a:cubicBezTo>
                  <a:lnTo>
                    <a:pt x="209550" y="247290"/>
                  </a:lnTo>
                  <a:cubicBezTo>
                    <a:pt x="209550" y="268298"/>
                    <a:pt x="192458" y="285390"/>
                    <a:pt x="171450" y="285390"/>
                  </a:cubicBezTo>
                  <a:lnTo>
                    <a:pt x="57150" y="285390"/>
                  </a:lnTo>
                  <a:cubicBezTo>
                    <a:pt x="36142" y="285390"/>
                    <a:pt x="19050" y="268298"/>
                    <a:pt x="19050" y="247290"/>
                  </a:cubicBezTo>
                  <a:lnTo>
                    <a:pt x="19050" y="10441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83" name="Google Shape;5383;p100"/>
            <p:cNvSpPr/>
            <p:nvPr/>
          </p:nvSpPr>
          <p:spPr>
            <a:xfrm>
              <a:off x="-1200534" y="2729956"/>
              <a:ext cx="142556" cy="142874"/>
            </a:xfrm>
            <a:custGeom>
              <a:rect b="b" l="l" r="r" t="t"/>
              <a:pathLst>
                <a:path extrusionOk="0" h="142874" w="142556">
                  <a:moveTo>
                    <a:pt x="28257" y="100012"/>
                  </a:moveTo>
                  <a:lnTo>
                    <a:pt x="42544" y="100012"/>
                  </a:lnTo>
                  <a:lnTo>
                    <a:pt x="42544" y="114300"/>
                  </a:lnTo>
                  <a:cubicBezTo>
                    <a:pt x="42544" y="130057"/>
                    <a:pt x="55362" y="142875"/>
                    <a:pt x="71119" y="142875"/>
                  </a:cubicBezTo>
                  <a:cubicBezTo>
                    <a:pt x="86876" y="142875"/>
                    <a:pt x="99694" y="130057"/>
                    <a:pt x="99694" y="114300"/>
                  </a:cubicBezTo>
                  <a:lnTo>
                    <a:pt x="99694" y="100012"/>
                  </a:lnTo>
                  <a:lnTo>
                    <a:pt x="113982" y="100012"/>
                  </a:lnTo>
                  <a:cubicBezTo>
                    <a:pt x="129739" y="100012"/>
                    <a:pt x="142557" y="87195"/>
                    <a:pt x="142557" y="71437"/>
                  </a:cubicBezTo>
                  <a:cubicBezTo>
                    <a:pt x="142557" y="55680"/>
                    <a:pt x="129739" y="42862"/>
                    <a:pt x="113982" y="42862"/>
                  </a:cubicBezTo>
                  <a:lnTo>
                    <a:pt x="99694" y="42862"/>
                  </a:lnTo>
                  <a:lnTo>
                    <a:pt x="99694" y="28575"/>
                  </a:lnTo>
                  <a:cubicBezTo>
                    <a:pt x="99694" y="12818"/>
                    <a:pt x="86876" y="0"/>
                    <a:pt x="71119" y="0"/>
                  </a:cubicBezTo>
                  <a:cubicBezTo>
                    <a:pt x="55362" y="0"/>
                    <a:pt x="42544" y="12818"/>
                    <a:pt x="42544" y="28575"/>
                  </a:cubicBezTo>
                  <a:lnTo>
                    <a:pt x="42544" y="42862"/>
                  </a:lnTo>
                  <a:lnTo>
                    <a:pt x="28257" y="42862"/>
                  </a:lnTo>
                  <a:cubicBezTo>
                    <a:pt x="-9426" y="43849"/>
                    <a:pt x="-9411" y="99033"/>
                    <a:pt x="28257" y="100012"/>
                  </a:cubicBezTo>
                  <a:close/>
                  <a:moveTo>
                    <a:pt x="28257" y="61912"/>
                  </a:moveTo>
                  <a:lnTo>
                    <a:pt x="52069" y="61912"/>
                  </a:lnTo>
                  <a:cubicBezTo>
                    <a:pt x="57329" y="61912"/>
                    <a:pt x="61594" y="57648"/>
                    <a:pt x="61594" y="52387"/>
                  </a:cubicBezTo>
                  <a:lnTo>
                    <a:pt x="61594" y="28575"/>
                  </a:lnTo>
                  <a:cubicBezTo>
                    <a:pt x="61811" y="16084"/>
                    <a:pt x="80419" y="16039"/>
                    <a:pt x="80644" y="28575"/>
                  </a:cubicBezTo>
                  <a:lnTo>
                    <a:pt x="80644" y="52387"/>
                  </a:lnTo>
                  <a:cubicBezTo>
                    <a:pt x="80644" y="57648"/>
                    <a:pt x="84909" y="61912"/>
                    <a:pt x="90169" y="61912"/>
                  </a:cubicBezTo>
                  <a:lnTo>
                    <a:pt x="113982" y="61912"/>
                  </a:lnTo>
                  <a:cubicBezTo>
                    <a:pt x="126487" y="62136"/>
                    <a:pt x="126507" y="80737"/>
                    <a:pt x="113981" y="80962"/>
                  </a:cubicBezTo>
                  <a:cubicBezTo>
                    <a:pt x="113982" y="80962"/>
                    <a:pt x="90169" y="80962"/>
                    <a:pt x="90169" y="80962"/>
                  </a:cubicBezTo>
                  <a:cubicBezTo>
                    <a:pt x="84909" y="80962"/>
                    <a:pt x="80644" y="85227"/>
                    <a:pt x="80644" y="90487"/>
                  </a:cubicBezTo>
                  <a:lnTo>
                    <a:pt x="80644" y="114300"/>
                  </a:lnTo>
                  <a:cubicBezTo>
                    <a:pt x="80429" y="126796"/>
                    <a:pt x="61817" y="126831"/>
                    <a:pt x="61594" y="114299"/>
                  </a:cubicBezTo>
                  <a:cubicBezTo>
                    <a:pt x="61594" y="114300"/>
                    <a:pt x="61594" y="90487"/>
                    <a:pt x="61594" y="90487"/>
                  </a:cubicBezTo>
                  <a:cubicBezTo>
                    <a:pt x="61594" y="85227"/>
                    <a:pt x="57329" y="80962"/>
                    <a:pt x="52069" y="80962"/>
                  </a:cubicBezTo>
                  <a:lnTo>
                    <a:pt x="28257" y="80962"/>
                  </a:lnTo>
                  <a:cubicBezTo>
                    <a:pt x="15766" y="80746"/>
                    <a:pt x="15720" y="62138"/>
                    <a:pt x="28257" y="6191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84" name="Google Shape;5384;p100"/>
            <p:cNvSpPr/>
            <p:nvPr/>
          </p:nvSpPr>
          <p:spPr>
            <a:xfrm>
              <a:off x="-1491033" y="2872823"/>
              <a:ext cx="571176" cy="308175"/>
            </a:xfrm>
            <a:custGeom>
              <a:rect b="b" l="l" r="r" t="t"/>
              <a:pathLst>
                <a:path extrusionOk="0" h="308175" w="571176">
                  <a:moveTo>
                    <a:pt x="519864" y="111290"/>
                  </a:moveTo>
                  <a:lnTo>
                    <a:pt x="394323" y="120908"/>
                  </a:lnTo>
                  <a:cubicBezTo>
                    <a:pt x="381920" y="122065"/>
                    <a:pt x="383205" y="140652"/>
                    <a:pt x="395775" y="139902"/>
                  </a:cubicBezTo>
                  <a:cubicBezTo>
                    <a:pt x="395774" y="139902"/>
                    <a:pt x="521283" y="130289"/>
                    <a:pt x="521283" y="130289"/>
                  </a:cubicBezTo>
                  <a:cubicBezTo>
                    <a:pt x="529398" y="129698"/>
                    <a:pt x="537105" y="132400"/>
                    <a:pt x="543021" y="137893"/>
                  </a:cubicBezTo>
                  <a:cubicBezTo>
                    <a:pt x="548886" y="143348"/>
                    <a:pt x="552118" y="150767"/>
                    <a:pt x="552118" y="158789"/>
                  </a:cubicBezTo>
                  <a:lnTo>
                    <a:pt x="552118" y="228892"/>
                  </a:lnTo>
                  <a:cubicBezTo>
                    <a:pt x="552495" y="245117"/>
                    <a:pt x="537467" y="259015"/>
                    <a:pt x="521320" y="257401"/>
                  </a:cubicBezTo>
                  <a:cubicBezTo>
                    <a:pt x="521320" y="257402"/>
                    <a:pt x="341534" y="243547"/>
                    <a:pt x="341534" y="243547"/>
                  </a:cubicBezTo>
                  <a:cubicBezTo>
                    <a:pt x="355568" y="213594"/>
                    <a:pt x="355458" y="173283"/>
                    <a:pt x="341258" y="143384"/>
                  </a:cubicBezTo>
                  <a:cubicBezTo>
                    <a:pt x="350490" y="139030"/>
                    <a:pt x="346624" y="124426"/>
                    <a:pt x="336265" y="125391"/>
                  </a:cubicBezTo>
                  <a:cubicBezTo>
                    <a:pt x="336266" y="125391"/>
                    <a:pt x="331365" y="125791"/>
                    <a:pt x="331365" y="125791"/>
                  </a:cubicBezTo>
                  <a:cubicBezTo>
                    <a:pt x="315629" y="102707"/>
                    <a:pt x="292097" y="86178"/>
                    <a:pt x="264643" y="81199"/>
                  </a:cubicBezTo>
                  <a:lnTo>
                    <a:pt x="225854" y="12091"/>
                  </a:lnTo>
                  <a:cubicBezTo>
                    <a:pt x="222766" y="6580"/>
                    <a:pt x="217710" y="2603"/>
                    <a:pt x="211622" y="892"/>
                  </a:cubicBezTo>
                  <a:cubicBezTo>
                    <a:pt x="205539" y="-815"/>
                    <a:pt x="199153" y="-57"/>
                    <a:pt x="193647" y="3036"/>
                  </a:cubicBezTo>
                  <a:cubicBezTo>
                    <a:pt x="168730" y="16349"/>
                    <a:pt x="159208" y="50230"/>
                    <a:pt x="173542" y="74571"/>
                  </a:cubicBezTo>
                  <a:cubicBezTo>
                    <a:pt x="173541" y="74571"/>
                    <a:pt x="187043" y="98621"/>
                    <a:pt x="187043" y="98621"/>
                  </a:cubicBezTo>
                  <a:lnTo>
                    <a:pt x="61580" y="98621"/>
                  </a:lnTo>
                  <a:cubicBezTo>
                    <a:pt x="37418" y="98020"/>
                    <a:pt x="20548" y="125492"/>
                    <a:pt x="31698" y="146729"/>
                  </a:cubicBezTo>
                  <a:cubicBezTo>
                    <a:pt x="-10580" y="153869"/>
                    <a:pt x="-10552" y="214836"/>
                    <a:pt x="31698" y="221962"/>
                  </a:cubicBezTo>
                  <a:cubicBezTo>
                    <a:pt x="20553" y="243205"/>
                    <a:pt x="37414" y="270669"/>
                    <a:pt x="61581" y="270070"/>
                  </a:cubicBezTo>
                  <a:cubicBezTo>
                    <a:pt x="61580" y="270071"/>
                    <a:pt x="106075" y="270071"/>
                    <a:pt x="106075" y="270071"/>
                  </a:cubicBezTo>
                  <a:cubicBezTo>
                    <a:pt x="99351" y="288109"/>
                    <a:pt x="113666" y="308539"/>
                    <a:pt x="133018" y="308170"/>
                  </a:cubicBezTo>
                  <a:cubicBezTo>
                    <a:pt x="133018" y="308171"/>
                    <a:pt x="247318" y="308171"/>
                    <a:pt x="247318" y="308171"/>
                  </a:cubicBezTo>
                  <a:cubicBezTo>
                    <a:pt x="281730" y="308171"/>
                    <a:pt x="312226" y="289898"/>
                    <a:pt x="331338" y="261868"/>
                  </a:cubicBezTo>
                  <a:lnTo>
                    <a:pt x="519855" y="276396"/>
                  </a:lnTo>
                  <a:cubicBezTo>
                    <a:pt x="532982" y="277420"/>
                    <a:pt x="546197" y="272861"/>
                    <a:pt x="555890" y="263871"/>
                  </a:cubicBezTo>
                  <a:cubicBezTo>
                    <a:pt x="565601" y="254881"/>
                    <a:pt x="571168" y="242133"/>
                    <a:pt x="571168" y="228892"/>
                  </a:cubicBezTo>
                  <a:lnTo>
                    <a:pt x="571168" y="158789"/>
                  </a:lnTo>
                  <a:cubicBezTo>
                    <a:pt x="571710" y="131782"/>
                    <a:pt x="546762" y="108789"/>
                    <a:pt x="519864" y="111290"/>
                  </a:cubicBezTo>
                  <a:close/>
                  <a:moveTo>
                    <a:pt x="37768" y="203396"/>
                  </a:moveTo>
                  <a:cubicBezTo>
                    <a:pt x="12651" y="202739"/>
                    <a:pt x="12650" y="165950"/>
                    <a:pt x="37769" y="165296"/>
                  </a:cubicBezTo>
                  <a:cubicBezTo>
                    <a:pt x="37768" y="165296"/>
                    <a:pt x="132851" y="165296"/>
                    <a:pt x="132851" y="165296"/>
                  </a:cubicBezTo>
                  <a:cubicBezTo>
                    <a:pt x="129385" y="177628"/>
                    <a:pt x="128911" y="190787"/>
                    <a:pt x="131273" y="203396"/>
                  </a:cubicBezTo>
                  <a:lnTo>
                    <a:pt x="37768" y="203396"/>
                  </a:lnTo>
                  <a:close/>
                  <a:moveTo>
                    <a:pt x="247318" y="289121"/>
                  </a:moveTo>
                  <a:lnTo>
                    <a:pt x="133018" y="289121"/>
                  </a:lnTo>
                  <a:cubicBezTo>
                    <a:pt x="120495" y="288886"/>
                    <a:pt x="120505" y="270299"/>
                    <a:pt x="133019" y="270071"/>
                  </a:cubicBezTo>
                  <a:cubicBezTo>
                    <a:pt x="133018" y="270071"/>
                    <a:pt x="180643" y="270071"/>
                    <a:pt x="180643" y="270071"/>
                  </a:cubicBezTo>
                  <a:cubicBezTo>
                    <a:pt x="193139" y="269863"/>
                    <a:pt x="193181" y="251236"/>
                    <a:pt x="180642" y="251021"/>
                  </a:cubicBezTo>
                  <a:cubicBezTo>
                    <a:pt x="180643" y="251021"/>
                    <a:pt x="61580" y="251021"/>
                    <a:pt x="61580" y="251021"/>
                  </a:cubicBezTo>
                  <a:cubicBezTo>
                    <a:pt x="42850" y="250709"/>
                    <a:pt x="42772" y="222777"/>
                    <a:pt x="61581" y="222446"/>
                  </a:cubicBezTo>
                  <a:cubicBezTo>
                    <a:pt x="61580" y="222446"/>
                    <a:pt x="137468" y="222446"/>
                    <a:pt x="137468" y="222446"/>
                  </a:cubicBezTo>
                  <a:cubicBezTo>
                    <a:pt x="141159" y="228961"/>
                    <a:pt x="144326" y="239744"/>
                    <a:pt x="153123" y="240064"/>
                  </a:cubicBezTo>
                  <a:cubicBezTo>
                    <a:pt x="160696" y="240281"/>
                    <a:pt x="165550" y="230778"/>
                    <a:pt x="160709" y="224790"/>
                  </a:cubicBezTo>
                  <a:cubicBezTo>
                    <a:pt x="145412" y="204573"/>
                    <a:pt x="144645" y="174672"/>
                    <a:pt x="158886" y="153692"/>
                  </a:cubicBezTo>
                  <a:cubicBezTo>
                    <a:pt x="166327" y="140624"/>
                    <a:pt x="146508" y="132049"/>
                    <a:pt x="141301" y="146246"/>
                  </a:cubicBezTo>
                  <a:lnTo>
                    <a:pt x="61580" y="146246"/>
                  </a:lnTo>
                  <a:cubicBezTo>
                    <a:pt x="42816" y="145914"/>
                    <a:pt x="42797" y="118004"/>
                    <a:pt x="61581" y="117671"/>
                  </a:cubicBezTo>
                  <a:cubicBezTo>
                    <a:pt x="61580" y="117671"/>
                    <a:pt x="186749" y="117671"/>
                    <a:pt x="186749" y="117671"/>
                  </a:cubicBezTo>
                  <a:cubicBezTo>
                    <a:pt x="184254" y="150375"/>
                    <a:pt x="211932" y="180094"/>
                    <a:pt x="244691" y="180987"/>
                  </a:cubicBezTo>
                  <a:cubicBezTo>
                    <a:pt x="250192" y="180997"/>
                    <a:pt x="254406" y="177011"/>
                    <a:pt x="254638" y="171905"/>
                  </a:cubicBezTo>
                  <a:cubicBezTo>
                    <a:pt x="254875" y="166649"/>
                    <a:pt x="250806" y="162194"/>
                    <a:pt x="245555" y="161957"/>
                  </a:cubicBezTo>
                  <a:cubicBezTo>
                    <a:pt x="219125" y="161293"/>
                    <a:pt x="199827" y="134405"/>
                    <a:pt x="207101" y="109266"/>
                  </a:cubicBezTo>
                  <a:cubicBezTo>
                    <a:pt x="209910" y="106306"/>
                    <a:pt x="210708" y="101867"/>
                    <a:pt x="208623" y="98151"/>
                  </a:cubicBezTo>
                  <a:lnTo>
                    <a:pt x="190154" y="65251"/>
                  </a:lnTo>
                  <a:cubicBezTo>
                    <a:pt x="181117" y="49145"/>
                    <a:pt x="186866" y="28686"/>
                    <a:pt x="202967" y="19649"/>
                  </a:cubicBezTo>
                  <a:cubicBezTo>
                    <a:pt x="205784" y="18447"/>
                    <a:pt x="207447" y="18966"/>
                    <a:pt x="209241" y="21411"/>
                  </a:cubicBezTo>
                  <a:cubicBezTo>
                    <a:pt x="209241" y="21412"/>
                    <a:pt x="250294" y="94556"/>
                    <a:pt x="250294" y="94556"/>
                  </a:cubicBezTo>
                  <a:cubicBezTo>
                    <a:pt x="251769" y="97179"/>
                    <a:pt x="254392" y="98951"/>
                    <a:pt x="257373" y="99342"/>
                  </a:cubicBezTo>
                  <a:cubicBezTo>
                    <a:pt x="363176" y="116576"/>
                    <a:pt x="355100" y="285183"/>
                    <a:pt x="247318" y="28912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5385" name="Google Shape;5385;p100"/>
          <p:cNvSpPr txBox="1"/>
          <p:nvPr/>
        </p:nvSpPr>
        <p:spPr>
          <a:xfrm>
            <a:off x="4582239" y="2130777"/>
            <a:ext cx="4129961"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lt1"/>
                </a:solidFill>
                <a:latin typeface="Calibri"/>
                <a:ea typeface="Calibri"/>
                <a:cs typeface="Calibri"/>
                <a:sym typeface="Calibri"/>
              </a:rPr>
              <a:t>ravulizumabe 100 mg/ml é uma </a:t>
            </a:r>
            <a:r>
              <a:rPr b="1" lang="pt-BR" sz="1600">
                <a:solidFill>
                  <a:schemeClr val="lt1"/>
                </a:solidFill>
                <a:latin typeface="Calibri"/>
                <a:ea typeface="Calibri"/>
                <a:cs typeface="Calibri"/>
                <a:sym typeface="Calibri"/>
              </a:rPr>
              <a:t>solução estéril e isenta de conservante</a:t>
            </a:r>
            <a:r>
              <a:rPr lang="pt-BR" sz="1600">
                <a:solidFill>
                  <a:schemeClr val="lt1"/>
                </a:solidFill>
                <a:latin typeface="Calibri"/>
                <a:ea typeface="Calibri"/>
                <a:cs typeface="Calibri"/>
                <a:sym typeface="Calibri"/>
              </a:rPr>
              <a:t>s que é fornecida em frascos para injetáveis de dose única</a:t>
            </a:r>
            <a:endParaRPr/>
          </a:p>
        </p:txBody>
      </p:sp>
      <p:sp>
        <p:nvSpPr>
          <p:cNvPr id="5386" name="Google Shape;5386;p100"/>
          <p:cNvSpPr txBox="1"/>
          <p:nvPr/>
        </p:nvSpPr>
        <p:spPr>
          <a:xfrm>
            <a:off x="1234588" y="3381066"/>
            <a:ext cx="7477611" cy="1077218"/>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dk1"/>
                </a:solidFill>
                <a:latin typeface="Calibri"/>
                <a:ea typeface="Calibri"/>
                <a:cs typeface="Calibri"/>
                <a:sym typeface="Calibri"/>
              </a:rPr>
              <a:t>Retirar o volume calculado de </a:t>
            </a:r>
            <a:r>
              <a:rPr b="1" lang="pt-BR" sz="1600">
                <a:solidFill>
                  <a:schemeClr val="dk1"/>
                </a:solidFill>
                <a:latin typeface="Calibri"/>
                <a:ea typeface="Calibri"/>
                <a:cs typeface="Calibri"/>
                <a:sym typeface="Calibri"/>
              </a:rPr>
              <a:t>ravulizumabe </a:t>
            </a:r>
            <a:r>
              <a:rPr lang="pt-BR" sz="1600">
                <a:solidFill>
                  <a:schemeClr val="dk1"/>
                </a:solidFill>
                <a:latin typeface="Calibri"/>
                <a:ea typeface="Calibri"/>
                <a:cs typeface="Calibri"/>
                <a:sym typeface="Calibri"/>
              </a:rPr>
              <a:t>do número adequado de frascos para injetáveis e diluir num saco de perfusão utilizando injeção de cloreto de sódio a 0,9%, USP </a:t>
            </a:r>
            <a:r>
              <a:rPr b="1" lang="pt-BR" sz="1600">
                <a:solidFill>
                  <a:schemeClr val="dk1"/>
                </a:solidFill>
                <a:latin typeface="Calibri"/>
                <a:ea typeface="Calibri"/>
                <a:cs typeface="Calibri"/>
                <a:sym typeface="Calibri"/>
              </a:rPr>
              <a:t>até uma concentração final de 50 mg/ml </a:t>
            </a:r>
            <a:r>
              <a:rPr lang="pt-BR" sz="1600">
                <a:solidFill>
                  <a:schemeClr val="dk1"/>
                </a:solidFill>
                <a:latin typeface="Calibri"/>
                <a:ea typeface="Calibri"/>
                <a:cs typeface="Calibri"/>
                <a:sym typeface="Calibri"/>
              </a:rPr>
              <a:t>para os frascos para injetáveis de 3 ml e 11 ml de </a:t>
            </a:r>
            <a:r>
              <a:rPr b="1" lang="pt-BR" sz="1600">
                <a:solidFill>
                  <a:schemeClr val="dk1"/>
                </a:solidFill>
                <a:latin typeface="Calibri"/>
                <a:ea typeface="Calibri"/>
                <a:cs typeface="Calibri"/>
                <a:sym typeface="Calibri"/>
              </a:rPr>
              <a:t>ravulizumabe</a:t>
            </a:r>
            <a:r>
              <a:rPr lang="pt-BR" sz="1600">
                <a:solidFill>
                  <a:schemeClr val="dk1"/>
                </a:solidFill>
                <a:latin typeface="Calibri"/>
                <a:ea typeface="Calibri"/>
                <a:cs typeface="Calibri"/>
                <a:sym typeface="Calibri"/>
              </a:rPr>
              <a:t> 100 mg/ml</a:t>
            </a:r>
            <a:r>
              <a:rPr baseline="30000" lang="pt-BR" sz="1600">
                <a:solidFill>
                  <a:schemeClr val="dk1"/>
                </a:solidFill>
                <a:latin typeface="Calibri"/>
                <a:ea typeface="Calibri"/>
                <a:cs typeface="Calibri"/>
                <a:sym typeface="Calibri"/>
              </a:rPr>
              <a:t>1</a:t>
            </a:r>
            <a:r>
              <a:rPr lang="pt-BR" sz="1600">
                <a:solidFill>
                  <a:schemeClr val="dk1"/>
                </a:solidFill>
                <a:latin typeface="Calibri"/>
                <a:ea typeface="Calibri"/>
                <a:cs typeface="Calibri"/>
                <a:sym typeface="Calibri"/>
              </a:rPr>
              <a:t> </a:t>
            </a:r>
            <a:endParaRPr/>
          </a:p>
        </p:txBody>
      </p:sp>
      <p:sp>
        <p:nvSpPr>
          <p:cNvPr id="5387" name="Google Shape;5387;p100"/>
          <p:cNvSpPr/>
          <p:nvPr/>
        </p:nvSpPr>
        <p:spPr>
          <a:xfrm>
            <a:off x="746196" y="3639353"/>
            <a:ext cx="488392" cy="488394"/>
          </a:xfrm>
          <a:prstGeom prst="ellipse">
            <a:avLst/>
          </a:prstGeom>
          <a:solidFill>
            <a:schemeClr val="lt1"/>
          </a:solidFill>
          <a:ln cap="flat" cmpd="sng" w="12700">
            <a:solidFill>
              <a:schemeClr val="dk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dk2"/>
                </a:solidFill>
                <a:latin typeface="Calibri"/>
                <a:ea typeface="Calibri"/>
                <a:cs typeface="Calibri"/>
                <a:sym typeface="Calibri"/>
              </a:rPr>
              <a:t>3</a:t>
            </a:r>
            <a:endParaRPr b="1" sz="1800">
              <a:solidFill>
                <a:schemeClr val="dk2"/>
              </a:solidFill>
              <a:latin typeface="Calibri"/>
              <a:ea typeface="Calibri"/>
              <a:cs typeface="Calibri"/>
              <a:sym typeface="Calibri"/>
            </a:endParaRPr>
          </a:p>
        </p:txBody>
      </p:sp>
      <p:grpSp>
        <p:nvGrpSpPr>
          <p:cNvPr id="5388" name="Google Shape;5388;p100"/>
          <p:cNvGrpSpPr/>
          <p:nvPr/>
        </p:nvGrpSpPr>
        <p:grpSpPr>
          <a:xfrm>
            <a:off x="1234587" y="4661655"/>
            <a:ext cx="7626592" cy="1200329"/>
            <a:chOff x="1234587" y="4661655"/>
            <a:chExt cx="7626592" cy="1200329"/>
          </a:xfrm>
        </p:grpSpPr>
        <p:sp>
          <p:nvSpPr>
            <p:cNvPr id="5389" name="Google Shape;5389;p100"/>
            <p:cNvSpPr txBox="1"/>
            <p:nvPr/>
          </p:nvSpPr>
          <p:spPr>
            <a:xfrm>
              <a:off x="1234587" y="4701561"/>
              <a:ext cx="2132169" cy="1015663"/>
            </a:xfrm>
            <a:prstGeom prst="rect">
              <a:avLst/>
            </a:prstGeom>
            <a:noFill/>
            <a:ln>
              <a:noFill/>
            </a:ln>
          </p:spPr>
          <p:txBody>
            <a:bodyPr anchorCtr="0" anchor="t" bIns="45700" lIns="91425" spcFirstLastPara="1" rIns="91425" wrap="square" tIns="45700">
              <a:spAutoFit/>
            </a:bodyPr>
            <a:lstStyle/>
            <a:p>
              <a:pPr indent="0" lvl="1" marL="0" marR="0" rtl="0" algn="l">
                <a:spcBef>
                  <a:spcPts val="0"/>
                </a:spcBef>
                <a:spcAft>
                  <a:spcPts val="0"/>
                </a:spcAft>
                <a:buNone/>
              </a:pPr>
              <a:r>
                <a:rPr b="0" i="0" lang="pt-BR" sz="1200" u="none" cap="none" strike="noStrike">
                  <a:solidFill>
                    <a:schemeClr val="dk1"/>
                  </a:solidFill>
                  <a:latin typeface="Calibri"/>
                  <a:ea typeface="Calibri"/>
                  <a:cs typeface="Calibri"/>
                  <a:sym typeface="Calibri"/>
                </a:rPr>
                <a:t>Os </a:t>
              </a:r>
              <a:r>
                <a:rPr b="1" i="0" lang="pt-BR" sz="1200" u="none" cap="none" strike="noStrike">
                  <a:solidFill>
                    <a:schemeClr val="dk1"/>
                  </a:solidFill>
                  <a:latin typeface="Calibri"/>
                  <a:ea typeface="Calibri"/>
                  <a:cs typeface="Calibri"/>
                  <a:sym typeface="Calibri"/>
                </a:rPr>
                <a:t>2 tamanhos de frascos para injetáveis </a:t>
              </a:r>
              <a:r>
                <a:rPr b="0" i="0" lang="pt-BR" sz="1200" u="none" cap="none" strike="noStrike">
                  <a:solidFill>
                    <a:schemeClr val="dk1"/>
                  </a:solidFill>
                  <a:latin typeface="Calibri"/>
                  <a:ea typeface="Calibri"/>
                  <a:cs typeface="Calibri"/>
                  <a:sym typeface="Calibri"/>
                </a:rPr>
                <a:t>(3 ml e 11 ml) da formulação de </a:t>
              </a:r>
              <a:r>
                <a:rPr b="1" i="0" lang="pt-BR" sz="1200" u="none" cap="none" strike="noStrike">
                  <a:solidFill>
                    <a:schemeClr val="dk1"/>
                  </a:solidFill>
                  <a:latin typeface="Calibri"/>
                  <a:ea typeface="Calibri"/>
                  <a:cs typeface="Calibri"/>
                  <a:sym typeface="Calibri"/>
                </a:rPr>
                <a:t>ravulizumabe</a:t>
              </a:r>
              <a:r>
                <a:rPr b="0" i="0" lang="pt-BR" sz="1200" u="none" cap="none" strike="noStrike">
                  <a:solidFill>
                    <a:schemeClr val="dk1"/>
                  </a:solidFill>
                  <a:latin typeface="Calibri"/>
                  <a:ea typeface="Calibri"/>
                  <a:cs typeface="Calibri"/>
                  <a:sym typeface="Calibri"/>
                </a:rPr>
                <a:t> </a:t>
              </a:r>
              <a:br>
                <a:rPr b="0" i="0" lang="pt-BR" sz="1200" u="none" cap="none" strike="noStrike">
                  <a:solidFill>
                    <a:schemeClr val="dk1"/>
                  </a:solidFill>
                  <a:latin typeface="Calibri"/>
                  <a:ea typeface="Calibri"/>
                  <a:cs typeface="Calibri"/>
                  <a:sym typeface="Calibri"/>
                </a:rPr>
              </a:br>
              <a:r>
                <a:rPr b="1" i="0" lang="pt-BR" sz="1200" u="none" cap="none" strike="noStrike">
                  <a:solidFill>
                    <a:schemeClr val="dk1"/>
                  </a:solidFill>
                  <a:latin typeface="Calibri"/>
                  <a:ea typeface="Calibri"/>
                  <a:cs typeface="Calibri"/>
                  <a:sym typeface="Calibri"/>
                </a:rPr>
                <a:t>100 mg/ml </a:t>
              </a:r>
              <a:r>
                <a:rPr b="1" i="0" lang="pt-BR" sz="1200" u="none" cap="none" strike="noStrike">
                  <a:solidFill>
                    <a:schemeClr val="dk2"/>
                  </a:solidFill>
                  <a:latin typeface="Calibri"/>
                  <a:ea typeface="Calibri"/>
                  <a:cs typeface="Calibri"/>
                  <a:sym typeface="Calibri"/>
                </a:rPr>
                <a:t>podem ser misturados</a:t>
              </a:r>
              <a:r>
                <a:rPr b="1" baseline="30000" i="0" lang="pt-BR" sz="1200" u="none" cap="none" strike="noStrike">
                  <a:solidFill>
                    <a:schemeClr val="dk2"/>
                  </a:solidFill>
                  <a:latin typeface="Calibri"/>
                  <a:ea typeface="Calibri"/>
                  <a:cs typeface="Calibri"/>
                  <a:sym typeface="Calibri"/>
                </a:rPr>
                <a:t>2</a:t>
              </a:r>
              <a:endParaRPr b="1" i="0" sz="1200" u="none" cap="none" strike="noStrike">
                <a:solidFill>
                  <a:schemeClr val="dk2"/>
                </a:solidFill>
                <a:latin typeface="Calibri"/>
                <a:ea typeface="Calibri"/>
                <a:cs typeface="Calibri"/>
                <a:sym typeface="Calibri"/>
              </a:endParaRPr>
            </a:p>
          </p:txBody>
        </p:sp>
        <p:sp>
          <p:nvSpPr>
            <p:cNvPr id="5390" name="Google Shape;5390;p100"/>
            <p:cNvSpPr txBox="1"/>
            <p:nvPr/>
          </p:nvSpPr>
          <p:spPr>
            <a:xfrm>
              <a:off x="3575138" y="4698320"/>
              <a:ext cx="2315884" cy="1015663"/>
            </a:xfrm>
            <a:prstGeom prst="rect">
              <a:avLst/>
            </a:prstGeom>
            <a:noFill/>
            <a:ln>
              <a:noFill/>
            </a:ln>
          </p:spPr>
          <p:txBody>
            <a:bodyPr anchorCtr="0" anchor="t" bIns="45700" lIns="91425" spcFirstLastPara="1" rIns="91425" wrap="square" tIns="45700">
              <a:spAutoFit/>
            </a:bodyPr>
            <a:lstStyle/>
            <a:p>
              <a:pPr indent="0" lvl="1" marL="0" marR="0" rtl="0" algn="l">
                <a:spcBef>
                  <a:spcPts val="0"/>
                </a:spcBef>
                <a:spcAft>
                  <a:spcPts val="0"/>
                </a:spcAft>
                <a:buNone/>
              </a:pPr>
              <a:r>
                <a:rPr b="1" i="0" lang="pt-BR" sz="1200" u="none" cap="none" strike="noStrike">
                  <a:solidFill>
                    <a:schemeClr val="dk1"/>
                  </a:solidFill>
                  <a:latin typeface="Calibri"/>
                  <a:ea typeface="Calibri"/>
                  <a:cs typeface="Calibri"/>
                  <a:sym typeface="Calibri"/>
                </a:rPr>
                <a:t>ravulizumabe</a:t>
              </a:r>
              <a:r>
                <a:rPr b="0" i="0" lang="pt-BR" sz="1200" u="none" cap="none" strike="noStrike">
                  <a:solidFill>
                    <a:schemeClr val="dk1"/>
                  </a:solidFill>
                  <a:latin typeface="Calibri"/>
                  <a:ea typeface="Calibri"/>
                  <a:cs typeface="Calibri"/>
                  <a:sym typeface="Calibri"/>
                </a:rPr>
                <a:t> </a:t>
              </a:r>
              <a:r>
                <a:rPr b="1" i="0" lang="pt-BR" sz="1200" u="none" cap="none" strike="noStrike">
                  <a:solidFill>
                    <a:schemeClr val="dk1"/>
                  </a:solidFill>
                  <a:latin typeface="Calibri"/>
                  <a:ea typeface="Calibri"/>
                  <a:cs typeface="Calibri"/>
                  <a:sym typeface="Calibri"/>
                </a:rPr>
                <a:t>100 mg/ml </a:t>
              </a:r>
              <a:r>
                <a:rPr b="0" i="0" lang="pt-BR" sz="1200" u="none" cap="none" strike="noStrike">
                  <a:solidFill>
                    <a:schemeClr val="dk1"/>
                  </a:solidFill>
                  <a:latin typeface="Calibri"/>
                  <a:ea typeface="Calibri"/>
                  <a:cs typeface="Calibri"/>
                  <a:sym typeface="Calibri"/>
                </a:rPr>
                <a:t>(frascos para injetáveis de 3 ml e 11 ml) e </a:t>
              </a:r>
              <a:r>
                <a:rPr b="1" i="0" lang="pt-BR" sz="1200" u="none" cap="none" strike="noStrike">
                  <a:solidFill>
                    <a:schemeClr val="dk1"/>
                  </a:solidFill>
                  <a:latin typeface="Calibri"/>
                  <a:ea typeface="Calibri"/>
                  <a:cs typeface="Calibri"/>
                  <a:sym typeface="Calibri"/>
                </a:rPr>
                <a:t>ravulizumabe 10 mg/ml </a:t>
              </a:r>
              <a:r>
                <a:rPr b="0" i="0" lang="pt-BR" sz="1200" u="none" cap="none" strike="noStrike">
                  <a:solidFill>
                    <a:schemeClr val="dk1"/>
                  </a:solidFill>
                  <a:latin typeface="Calibri"/>
                  <a:ea typeface="Calibri"/>
                  <a:cs typeface="Calibri"/>
                  <a:sym typeface="Calibri"/>
                </a:rPr>
                <a:t>(frascos para injetáveis de 30 ml)</a:t>
              </a:r>
              <a:br>
                <a:rPr b="0" i="0" lang="pt-BR" sz="1200" u="none" cap="none" strike="noStrike">
                  <a:solidFill>
                    <a:schemeClr val="dk1"/>
                  </a:solidFill>
                  <a:latin typeface="Calibri"/>
                  <a:ea typeface="Calibri"/>
                  <a:cs typeface="Calibri"/>
                  <a:sym typeface="Calibri"/>
                </a:rPr>
              </a:br>
              <a:r>
                <a:rPr b="1" i="0" lang="pt-BR" sz="1200" u="none" cap="none" strike="noStrike">
                  <a:solidFill>
                    <a:schemeClr val="lt2"/>
                  </a:solidFill>
                  <a:latin typeface="Calibri"/>
                  <a:ea typeface="Calibri"/>
                  <a:cs typeface="Calibri"/>
                  <a:sym typeface="Calibri"/>
                </a:rPr>
                <a:t>não devem ser misturados</a:t>
              </a:r>
              <a:r>
                <a:rPr b="1" baseline="30000" i="0" lang="pt-BR" sz="1200" u="none" cap="none" strike="noStrike">
                  <a:solidFill>
                    <a:schemeClr val="lt2"/>
                  </a:solidFill>
                  <a:latin typeface="Calibri"/>
                  <a:ea typeface="Calibri"/>
                  <a:cs typeface="Calibri"/>
                  <a:sym typeface="Calibri"/>
                </a:rPr>
                <a:t>1</a:t>
              </a:r>
              <a:endParaRPr b="1" i="0" sz="1200" u="none" cap="none" strike="noStrike">
                <a:solidFill>
                  <a:schemeClr val="lt2"/>
                </a:solidFill>
                <a:latin typeface="Calibri"/>
                <a:ea typeface="Calibri"/>
                <a:cs typeface="Calibri"/>
                <a:sym typeface="Calibri"/>
              </a:endParaRPr>
            </a:p>
          </p:txBody>
        </p:sp>
        <p:sp>
          <p:nvSpPr>
            <p:cNvPr id="5391" name="Google Shape;5391;p100"/>
            <p:cNvSpPr txBox="1"/>
            <p:nvPr/>
          </p:nvSpPr>
          <p:spPr>
            <a:xfrm>
              <a:off x="6004546" y="4661655"/>
              <a:ext cx="2856633" cy="1200329"/>
            </a:xfrm>
            <a:prstGeom prst="rect">
              <a:avLst/>
            </a:prstGeom>
            <a:noFill/>
            <a:ln>
              <a:noFill/>
            </a:ln>
          </p:spPr>
          <p:txBody>
            <a:bodyPr anchorCtr="0" anchor="t" bIns="45700" lIns="91425" spcFirstLastPara="1" rIns="91425" wrap="square" tIns="45700">
              <a:spAutoFit/>
            </a:bodyPr>
            <a:lstStyle/>
            <a:p>
              <a:pPr indent="0" lvl="1" marL="0" marR="0" rtl="0" algn="l">
                <a:spcBef>
                  <a:spcPts val="0"/>
                </a:spcBef>
                <a:spcAft>
                  <a:spcPts val="0"/>
                </a:spcAft>
                <a:buNone/>
              </a:pPr>
              <a:r>
                <a:rPr b="0" i="0" lang="pt-BR" sz="1200" u="none" cap="none" strike="noStrike">
                  <a:solidFill>
                    <a:schemeClr val="dk1"/>
                  </a:solidFill>
                  <a:latin typeface="Calibri"/>
                  <a:ea typeface="Calibri"/>
                  <a:cs typeface="Calibri"/>
                  <a:sym typeface="Calibri"/>
                </a:rPr>
                <a:t>A configuração do </a:t>
              </a:r>
              <a:r>
                <a:rPr b="1" i="0" lang="pt-BR" sz="1200" u="none" cap="none" strike="noStrike">
                  <a:solidFill>
                    <a:schemeClr val="dk1"/>
                  </a:solidFill>
                  <a:latin typeface="Calibri"/>
                  <a:ea typeface="Calibri"/>
                  <a:cs typeface="Calibri"/>
                  <a:sym typeface="Calibri"/>
                </a:rPr>
                <a:t>medicamento de 11 mL </a:t>
              </a:r>
              <a:r>
                <a:rPr b="0" i="0" lang="pt-BR" sz="1200" u="none" cap="none" strike="noStrike">
                  <a:solidFill>
                    <a:schemeClr val="dk1"/>
                  </a:solidFill>
                  <a:latin typeface="Calibri"/>
                  <a:ea typeface="Calibri"/>
                  <a:cs typeface="Calibri"/>
                  <a:sym typeface="Calibri"/>
                </a:rPr>
                <a:t>é preenchida com um </a:t>
              </a:r>
              <a:r>
                <a:rPr b="1" i="0" lang="pt-BR" sz="1200" u="none" cap="none" strike="noStrike">
                  <a:solidFill>
                    <a:schemeClr val="dk1"/>
                  </a:solidFill>
                  <a:latin typeface="Calibri"/>
                  <a:ea typeface="Calibri"/>
                  <a:cs typeface="Calibri"/>
                  <a:sym typeface="Calibri"/>
                </a:rPr>
                <a:t>overfill de 0,75 mL </a:t>
              </a:r>
              <a:r>
                <a:rPr b="0" i="0" lang="pt-BR" sz="1200" u="none" cap="none" strike="noStrike">
                  <a:solidFill>
                    <a:schemeClr val="dk1"/>
                  </a:solidFill>
                  <a:latin typeface="Calibri"/>
                  <a:ea typeface="Calibri"/>
                  <a:cs typeface="Calibri"/>
                  <a:sym typeface="Calibri"/>
                </a:rPr>
                <a:t>e a configuração do </a:t>
              </a:r>
              <a:r>
                <a:rPr b="1" i="0" lang="pt-BR" sz="1200" u="none" cap="none" strike="noStrike">
                  <a:solidFill>
                    <a:schemeClr val="dk1"/>
                  </a:solidFill>
                  <a:latin typeface="Calibri"/>
                  <a:ea typeface="Calibri"/>
                  <a:cs typeface="Calibri"/>
                  <a:sym typeface="Calibri"/>
                </a:rPr>
                <a:t>medicamento de 3 mL </a:t>
              </a:r>
              <a:r>
                <a:rPr b="0" i="0" lang="pt-BR" sz="1200" u="none" cap="none" strike="noStrike">
                  <a:solidFill>
                    <a:schemeClr val="dk1"/>
                  </a:solidFill>
                  <a:latin typeface="Calibri"/>
                  <a:ea typeface="Calibri"/>
                  <a:cs typeface="Calibri"/>
                  <a:sym typeface="Calibri"/>
                </a:rPr>
                <a:t>é preenchida com um </a:t>
              </a:r>
              <a:r>
                <a:rPr b="1" i="0" lang="pt-BR" sz="1200" u="none" cap="none" strike="noStrike">
                  <a:solidFill>
                    <a:schemeClr val="dk1"/>
                  </a:solidFill>
                  <a:latin typeface="Calibri"/>
                  <a:ea typeface="Calibri"/>
                  <a:cs typeface="Calibri"/>
                  <a:sym typeface="Calibri"/>
                </a:rPr>
                <a:t>overfill de 0,48 mL </a:t>
              </a:r>
              <a:r>
                <a:rPr b="0" i="0" lang="pt-BR" sz="1200" u="none" cap="none" strike="noStrike">
                  <a:solidFill>
                    <a:schemeClr val="dk1"/>
                  </a:solidFill>
                  <a:latin typeface="Calibri"/>
                  <a:ea typeface="Calibri"/>
                  <a:cs typeface="Calibri"/>
                  <a:sym typeface="Calibri"/>
                </a:rPr>
                <a:t>para garantir um volume extraível adequado no frasco para injetáveis</a:t>
              </a:r>
              <a:r>
                <a:rPr b="0" baseline="30000" i="0" lang="pt-BR" sz="1200" u="none" cap="none" strike="noStrike">
                  <a:solidFill>
                    <a:schemeClr val="dk1"/>
                  </a:solidFill>
                  <a:latin typeface="Calibri"/>
                  <a:ea typeface="Calibri"/>
                  <a:cs typeface="Calibri"/>
                  <a:sym typeface="Calibri"/>
                </a:rPr>
                <a:t>2</a:t>
              </a:r>
              <a:endParaRPr b="0" i="0" sz="1200" u="none" cap="none" strike="noStrike">
                <a:solidFill>
                  <a:schemeClr val="dk1"/>
                </a:solidFill>
                <a:latin typeface="Calibri"/>
                <a:ea typeface="Calibri"/>
                <a:cs typeface="Calibri"/>
                <a:sym typeface="Calibri"/>
              </a:endParaRPr>
            </a:p>
          </p:txBody>
        </p:sp>
        <p:cxnSp>
          <p:nvCxnSpPr>
            <p:cNvPr id="5392" name="Google Shape;5392;p100"/>
            <p:cNvCxnSpPr/>
            <p:nvPr/>
          </p:nvCxnSpPr>
          <p:spPr>
            <a:xfrm>
              <a:off x="3470948" y="4698320"/>
              <a:ext cx="0" cy="1127002"/>
            </a:xfrm>
            <a:prstGeom prst="straightConnector1">
              <a:avLst/>
            </a:prstGeom>
            <a:noFill/>
            <a:ln cap="flat" cmpd="sng" w="12700">
              <a:solidFill>
                <a:schemeClr val="lt2"/>
              </a:solidFill>
              <a:prstDash val="solid"/>
              <a:miter lim="800000"/>
              <a:headEnd len="sm" w="sm" type="none"/>
              <a:tailEnd len="sm" w="sm" type="none"/>
            </a:ln>
          </p:spPr>
        </p:cxnSp>
        <p:cxnSp>
          <p:nvCxnSpPr>
            <p:cNvPr id="5393" name="Google Shape;5393;p100"/>
            <p:cNvCxnSpPr/>
            <p:nvPr/>
          </p:nvCxnSpPr>
          <p:spPr>
            <a:xfrm>
              <a:off x="5875322" y="4698320"/>
              <a:ext cx="0" cy="1127002"/>
            </a:xfrm>
            <a:prstGeom prst="straightConnector1">
              <a:avLst/>
            </a:prstGeom>
            <a:noFill/>
            <a:ln cap="flat" cmpd="sng" w="12700">
              <a:solidFill>
                <a:schemeClr val="lt2"/>
              </a:solidFill>
              <a:prstDash val="solid"/>
              <a:miter lim="800000"/>
              <a:headEnd len="sm" w="sm" type="none"/>
              <a:tailEnd len="sm" w="sm" type="none"/>
            </a:ln>
          </p:spPr>
        </p:cxnSp>
      </p:grpSp>
      <p:sp>
        <p:nvSpPr>
          <p:cNvPr id="5394" name="Google Shape;5394;p100"/>
          <p:cNvSpPr txBox="1"/>
          <p:nvPr/>
        </p:nvSpPr>
        <p:spPr>
          <a:xfrm>
            <a:off x="90719" y="2140677"/>
            <a:ext cx="3221630" cy="830997"/>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2000">
                <a:solidFill>
                  <a:schemeClr val="lt1"/>
                </a:solidFill>
                <a:latin typeface="Lustria"/>
                <a:ea typeface="Lustria"/>
                <a:cs typeface="Lustria"/>
                <a:sym typeface="Lustria"/>
              </a:rPr>
              <a:t>Administrar apenas como </a:t>
            </a:r>
            <a:r>
              <a:rPr b="1" lang="pt-BR" sz="2800">
                <a:solidFill>
                  <a:schemeClr val="lt1"/>
                </a:solidFill>
                <a:latin typeface="Lustria"/>
                <a:ea typeface="Lustria"/>
                <a:cs typeface="Lustria"/>
                <a:sym typeface="Lustria"/>
              </a:rPr>
              <a:t>infusão intravenosa</a:t>
            </a:r>
            <a:endParaRPr sz="2000">
              <a:solidFill>
                <a:schemeClr val="lt1"/>
              </a:solidFill>
              <a:latin typeface="Lustria"/>
              <a:ea typeface="Lustria"/>
              <a:cs typeface="Lustria"/>
              <a:sym typeface="Lustria"/>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387"/>
                                        </p:tgtEl>
                                        <p:attrNameLst>
                                          <p:attrName>style.visibility</p:attrName>
                                        </p:attrNameLst>
                                      </p:cBhvr>
                                      <p:to>
                                        <p:strVal val="visible"/>
                                      </p:to>
                                    </p:set>
                                    <p:animEffect filter="fade" transition="in">
                                      <p:cBhvr>
                                        <p:cTn dur="500"/>
                                        <p:tgtEl>
                                          <p:spTgt spid="5387"/>
                                        </p:tgtEl>
                                      </p:cBhvr>
                                    </p:animEffect>
                                  </p:childTnLst>
                                </p:cTn>
                              </p:par>
                              <p:par>
                                <p:cTn fill="hold" nodeType="withEffect" presetClass="entr" presetID="10" presetSubtype="0">
                                  <p:stCondLst>
                                    <p:cond delay="250"/>
                                  </p:stCondLst>
                                  <p:childTnLst>
                                    <p:set>
                                      <p:cBhvr>
                                        <p:cTn dur="1" fill="hold">
                                          <p:stCondLst>
                                            <p:cond delay="0"/>
                                          </p:stCondLst>
                                        </p:cTn>
                                        <p:tgtEl>
                                          <p:spTgt spid="5386"/>
                                        </p:tgtEl>
                                        <p:attrNameLst>
                                          <p:attrName>style.visibility</p:attrName>
                                        </p:attrNameLst>
                                      </p:cBhvr>
                                      <p:to>
                                        <p:strVal val="visible"/>
                                      </p:to>
                                    </p:set>
                                    <p:animEffect filter="fade" transition="in">
                                      <p:cBhvr>
                                        <p:cTn dur="500"/>
                                        <p:tgtEl>
                                          <p:spTgt spid="5386"/>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5388"/>
                                        </p:tgtEl>
                                        <p:attrNameLst>
                                          <p:attrName>style.visibility</p:attrName>
                                        </p:attrNameLst>
                                      </p:cBhvr>
                                      <p:to>
                                        <p:strVal val="visible"/>
                                      </p:to>
                                    </p:set>
                                    <p:animEffect filter="fade" transition="in">
                                      <p:cBhvr>
                                        <p:cTn dur="500"/>
                                        <p:tgtEl>
                                          <p:spTgt spid="5388"/>
                                        </p:tgtEl>
                                      </p:cBhvr>
                                    </p:animEffect>
                                  </p:childTnLst>
                                </p:cTn>
                              </p:par>
                              <p:par>
                                <p:cTn fill="hold" nodeType="withEffect" presetClass="entr" presetID="10" presetSubtype="0">
                                  <p:stCondLst>
                                    <p:cond delay="0"/>
                                  </p:stCondLst>
                                  <p:childTnLst>
                                    <p:set>
                                      <p:cBhvr>
                                        <p:cTn dur="1" fill="hold">
                                          <p:stCondLst>
                                            <p:cond delay="0"/>
                                          </p:stCondLst>
                                        </p:cTn>
                                        <p:tgtEl>
                                          <p:spTgt spid="5375"/>
                                        </p:tgtEl>
                                        <p:attrNameLst>
                                          <p:attrName>style.visibility</p:attrName>
                                        </p:attrNameLst>
                                      </p:cBhvr>
                                      <p:to>
                                        <p:strVal val="visible"/>
                                      </p:to>
                                    </p:set>
                                    <p:animEffect filter="fade" transition="in">
                                      <p:cBhvr>
                                        <p:cTn dur="500"/>
                                        <p:tgtEl>
                                          <p:spTgt spid="537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9" name="Shape 5399"/>
        <p:cNvGrpSpPr/>
        <p:nvPr/>
      </p:nvGrpSpPr>
      <p:grpSpPr>
        <a:xfrm>
          <a:off x="0" y="0"/>
          <a:ext cx="0" cy="0"/>
          <a:chOff x="0" y="0"/>
          <a:chExt cx="0" cy="0"/>
        </a:xfrm>
      </p:grpSpPr>
      <p:sp>
        <p:nvSpPr>
          <p:cNvPr id="5400" name="Google Shape;5400;p101"/>
          <p:cNvSpPr/>
          <p:nvPr/>
        </p:nvSpPr>
        <p:spPr>
          <a:xfrm flipH="1">
            <a:off x="1102500" y="1695924"/>
            <a:ext cx="8793200" cy="439784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pic>
        <p:nvPicPr>
          <p:cNvPr descr="Garrafa de plástico&#10;&#10;Descrição gerada automaticamente com confiança média" id="5401" name="Google Shape;5401;p101"/>
          <p:cNvPicPr preferRelativeResize="0"/>
          <p:nvPr/>
        </p:nvPicPr>
        <p:blipFill rotWithShape="1">
          <a:blip r:embed="rId3">
            <a:alphaModFix/>
          </a:blip>
          <a:srcRect b="0" l="0" r="0" t="0"/>
          <a:stretch/>
        </p:blipFill>
        <p:spPr>
          <a:xfrm>
            <a:off x="8971529" y="331087"/>
            <a:ext cx="2693585" cy="549423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5402" name="Google Shape;5402;p101"/>
          <p:cNvSpPr txBox="1"/>
          <p:nvPr/>
        </p:nvSpPr>
        <p:spPr>
          <a:xfrm>
            <a:off x="296270" y="385036"/>
            <a:ext cx="8793200"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Preparação e administração de ravulizumabe 100 mg/mL </a:t>
            </a:r>
            <a:endParaRPr/>
          </a:p>
        </p:txBody>
      </p:sp>
      <p:sp>
        <p:nvSpPr>
          <p:cNvPr id="5403" name="Google Shape;5403;p10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Bula Ultomirs ANVISA </a:t>
            </a:r>
            <a:endParaRPr/>
          </a:p>
        </p:txBody>
      </p:sp>
      <p:sp>
        <p:nvSpPr>
          <p:cNvPr id="5404" name="Google Shape;5404;p101"/>
          <p:cNvSpPr/>
          <p:nvPr/>
        </p:nvSpPr>
        <p:spPr>
          <a:xfrm>
            <a:off x="-685799" y="1862514"/>
            <a:ext cx="10007599" cy="140138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405" name="Google Shape;5405;p101"/>
          <p:cNvSpPr/>
          <p:nvPr/>
        </p:nvSpPr>
        <p:spPr>
          <a:xfrm>
            <a:off x="3470948" y="2085253"/>
            <a:ext cx="922042" cy="92204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5406" name="Google Shape;5406;p101"/>
          <p:cNvGrpSpPr/>
          <p:nvPr/>
        </p:nvGrpSpPr>
        <p:grpSpPr>
          <a:xfrm>
            <a:off x="3611085" y="2235734"/>
            <a:ext cx="579915" cy="563955"/>
            <a:chOff x="-1491033" y="2625541"/>
            <a:chExt cx="571176" cy="555457"/>
          </a:xfrm>
        </p:grpSpPr>
        <p:sp>
          <p:nvSpPr>
            <p:cNvPr id="5407" name="Google Shape;5407;p101"/>
            <p:cNvSpPr/>
            <p:nvPr/>
          </p:nvSpPr>
          <p:spPr>
            <a:xfrm>
              <a:off x="-1243715" y="2625541"/>
              <a:ext cx="228600" cy="475640"/>
            </a:xfrm>
            <a:custGeom>
              <a:rect b="b" l="l" r="r" t="t"/>
              <a:pathLst>
                <a:path extrusionOk="0" h="475640" w="228600">
                  <a:moveTo>
                    <a:pt x="57150" y="304440"/>
                  </a:moveTo>
                  <a:lnTo>
                    <a:pt x="76200" y="304440"/>
                  </a:lnTo>
                  <a:cubicBezTo>
                    <a:pt x="76200" y="322137"/>
                    <a:pt x="88384" y="336921"/>
                    <a:pt x="104765" y="341184"/>
                  </a:cubicBezTo>
                  <a:cubicBezTo>
                    <a:pt x="104314" y="375280"/>
                    <a:pt x="115205" y="409763"/>
                    <a:pt x="135216" y="437434"/>
                  </a:cubicBezTo>
                  <a:cubicBezTo>
                    <a:pt x="122116" y="480152"/>
                    <a:pt x="187722" y="491974"/>
                    <a:pt x="190500" y="447314"/>
                  </a:cubicBezTo>
                  <a:cubicBezTo>
                    <a:pt x="191076" y="426079"/>
                    <a:pt x="166219" y="411505"/>
                    <a:pt x="148113" y="422456"/>
                  </a:cubicBezTo>
                  <a:cubicBezTo>
                    <a:pt x="132069" y="398679"/>
                    <a:pt x="123346" y="369809"/>
                    <a:pt x="123791" y="341198"/>
                  </a:cubicBezTo>
                  <a:cubicBezTo>
                    <a:pt x="140194" y="336950"/>
                    <a:pt x="152400" y="322153"/>
                    <a:pt x="152400" y="304440"/>
                  </a:cubicBezTo>
                  <a:lnTo>
                    <a:pt x="171450" y="304440"/>
                  </a:lnTo>
                  <a:cubicBezTo>
                    <a:pt x="202964" y="304440"/>
                    <a:pt x="228600" y="278804"/>
                    <a:pt x="228600" y="247290"/>
                  </a:cubicBezTo>
                  <a:lnTo>
                    <a:pt x="228600" y="104415"/>
                  </a:lnTo>
                  <a:cubicBezTo>
                    <a:pt x="228600" y="75849"/>
                    <a:pt x="207514" y="52183"/>
                    <a:pt x="180101" y="47992"/>
                  </a:cubicBezTo>
                  <a:cubicBezTo>
                    <a:pt x="167255" y="-16021"/>
                    <a:pt x="61316" y="-15974"/>
                    <a:pt x="48499" y="47992"/>
                  </a:cubicBezTo>
                  <a:cubicBezTo>
                    <a:pt x="21087" y="52183"/>
                    <a:pt x="0" y="75849"/>
                    <a:pt x="0" y="104415"/>
                  </a:cubicBezTo>
                  <a:lnTo>
                    <a:pt x="0" y="247290"/>
                  </a:lnTo>
                  <a:cubicBezTo>
                    <a:pt x="0" y="278804"/>
                    <a:pt x="25636" y="304440"/>
                    <a:pt x="57150" y="304440"/>
                  </a:cubicBezTo>
                  <a:close/>
                  <a:moveTo>
                    <a:pt x="159614" y="451571"/>
                  </a:moveTo>
                  <a:cubicBezTo>
                    <a:pt x="163485" y="448024"/>
                    <a:pt x="163752" y="442019"/>
                    <a:pt x="160223" y="438135"/>
                  </a:cubicBezTo>
                  <a:cubicBezTo>
                    <a:pt x="165877" y="436527"/>
                    <a:pt x="171538" y="441593"/>
                    <a:pt x="171450" y="447315"/>
                  </a:cubicBezTo>
                  <a:cubicBezTo>
                    <a:pt x="171743" y="455762"/>
                    <a:pt x="160377" y="460124"/>
                    <a:pt x="154985" y="453737"/>
                  </a:cubicBezTo>
                  <a:cubicBezTo>
                    <a:pt x="156649" y="453414"/>
                    <a:pt x="158271" y="452797"/>
                    <a:pt x="159614" y="451571"/>
                  </a:cubicBezTo>
                  <a:close/>
                  <a:moveTo>
                    <a:pt x="114300" y="323490"/>
                  </a:moveTo>
                  <a:cubicBezTo>
                    <a:pt x="103794" y="323490"/>
                    <a:pt x="95250" y="314946"/>
                    <a:pt x="95250" y="304440"/>
                  </a:cubicBezTo>
                  <a:lnTo>
                    <a:pt x="133350" y="304440"/>
                  </a:lnTo>
                  <a:cubicBezTo>
                    <a:pt x="133350" y="314946"/>
                    <a:pt x="124806" y="323490"/>
                    <a:pt x="114300" y="323490"/>
                  </a:cubicBezTo>
                  <a:close/>
                  <a:moveTo>
                    <a:pt x="114300" y="18690"/>
                  </a:moveTo>
                  <a:cubicBezTo>
                    <a:pt x="136452" y="18690"/>
                    <a:pt x="155116" y="30852"/>
                    <a:pt x="160418" y="47265"/>
                  </a:cubicBezTo>
                  <a:lnTo>
                    <a:pt x="68182" y="47265"/>
                  </a:lnTo>
                  <a:cubicBezTo>
                    <a:pt x="73484" y="30852"/>
                    <a:pt x="92148" y="18690"/>
                    <a:pt x="114300" y="18690"/>
                  </a:cubicBezTo>
                  <a:close/>
                  <a:moveTo>
                    <a:pt x="19050" y="104415"/>
                  </a:moveTo>
                  <a:cubicBezTo>
                    <a:pt x="19050" y="83407"/>
                    <a:pt x="36142" y="66315"/>
                    <a:pt x="57150" y="66315"/>
                  </a:cubicBezTo>
                  <a:lnTo>
                    <a:pt x="171450" y="66315"/>
                  </a:lnTo>
                  <a:cubicBezTo>
                    <a:pt x="192458" y="66315"/>
                    <a:pt x="209550" y="83407"/>
                    <a:pt x="209550" y="104415"/>
                  </a:cubicBezTo>
                  <a:lnTo>
                    <a:pt x="209550" y="247290"/>
                  </a:lnTo>
                  <a:cubicBezTo>
                    <a:pt x="209550" y="268298"/>
                    <a:pt x="192458" y="285390"/>
                    <a:pt x="171450" y="285390"/>
                  </a:cubicBezTo>
                  <a:lnTo>
                    <a:pt x="57150" y="285390"/>
                  </a:lnTo>
                  <a:cubicBezTo>
                    <a:pt x="36142" y="285390"/>
                    <a:pt x="19050" y="268298"/>
                    <a:pt x="19050" y="247290"/>
                  </a:cubicBezTo>
                  <a:lnTo>
                    <a:pt x="19050" y="10441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408" name="Google Shape;5408;p101"/>
            <p:cNvSpPr/>
            <p:nvPr/>
          </p:nvSpPr>
          <p:spPr>
            <a:xfrm>
              <a:off x="-1200534" y="2729956"/>
              <a:ext cx="142556" cy="142874"/>
            </a:xfrm>
            <a:custGeom>
              <a:rect b="b" l="l" r="r" t="t"/>
              <a:pathLst>
                <a:path extrusionOk="0" h="142874" w="142556">
                  <a:moveTo>
                    <a:pt x="28257" y="100012"/>
                  </a:moveTo>
                  <a:lnTo>
                    <a:pt x="42544" y="100012"/>
                  </a:lnTo>
                  <a:lnTo>
                    <a:pt x="42544" y="114300"/>
                  </a:lnTo>
                  <a:cubicBezTo>
                    <a:pt x="42544" y="130057"/>
                    <a:pt x="55362" y="142875"/>
                    <a:pt x="71119" y="142875"/>
                  </a:cubicBezTo>
                  <a:cubicBezTo>
                    <a:pt x="86876" y="142875"/>
                    <a:pt x="99694" y="130057"/>
                    <a:pt x="99694" y="114300"/>
                  </a:cubicBezTo>
                  <a:lnTo>
                    <a:pt x="99694" y="100012"/>
                  </a:lnTo>
                  <a:lnTo>
                    <a:pt x="113982" y="100012"/>
                  </a:lnTo>
                  <a:cubicBezTo>
                    <a:pt x="129739" y="100012"/>
                    <a:pt x="142557" y="87195"/>
                    <a:pt x="142557" y="71437"/>
                  </a:cubicBezTo>
                  <a:cubicBezTo>
                    <a:pt x="142557" y="55680"/>
                    <a:pt x="129739" y="42862"/>
                    <a:pt x="113982" y="42862"/>
                  </a:cubicBezTo>
                  <a:lnTo>
                    <a:pt x="99694" y="42862"/>
                  </a:lnTo>
                  <a:lnTo>
                    <a:pt x="99694" y="28575"/>
                  </a:lnTo>
                  <a:cubicBezTo>
                    <a:pt x="99694" y="12818"/>
                    <a:pt x="86876" y="0"/>
                    <a:pt x="71119" y="0"/>
                  </a:cubicBezTo>
                  <a:cubicBezTo>
                    <a:pt x="55362" y="0"/>
                    <a:pt x="42544" y="12818"/>
                    <a:pt x="42544" y="28575"/>
                  </a:cubicBezTo>
                  <a:lnTo>
                    <a:pt x="42544" y="42862"/>
                  </a:lnTo>
                  <a:lnTo>
                    <a:pt x="28257" y="42862"/>
                  </a:lnTo>
                  <a:cubicBezTo>
                    <a:pt x="-9426" y="43849"/>
                    <a:pt x="-9411" y="99033"/>
                    <a:pt x="28257" y="100012"/>
                  </a:cubicBezTo>
                  <a:close/>
                  <a:moveTo>
                    <a:pt x="28257" y="61912"/>
                  </a:moveTo>
                  <a:lnTo>
                    <a:pt x="52069" y="61912"/>
                  </a:lnTo>
                  <a:cubicBezTo>
                    <a:pt x="57329" y="61912"/>
                    <a:pt x="61594" y="57648"/>
                    <a:pt x="61594" y="52387"/>
                  </a:cubicBezTo>
                  <a:lnTo>
                    <a:pt x="61594" y="28575"/>
                  </a:lnTo>
                  <a:cubicBezTo>
                    <a:pt x="61811" y="16084"/>
                    <a:pt x="80419" y="16039"/>
                    <a:pt x="80644" y="28575"/>
                  </a:cubicBezTo>
                  <a:lnTo>
                    <a:pt x="80644" y="52387"/>
                  </a:lnTo>
                  <a:cubicBezTo>
                    <a:pt x="80644" y="57648"/>
                    <a:pt x="84909" y="61912"/>
                    <a:pt x="90169" y="61912"/>
                  </a:cubicBezTo>
                  <a:lnTo>
                    <a:pt x="113982" y="61912"/>
                  </a:lnTo>
                  <a:cubicBezTo>
                    <a:pt x="126487" y="62136"/>
                    <a:pt x="126507" y="80737"/>
                    <a:pt x="113981" y="80962"/>
                  </a:cubicBezTo>
                  <a:cubicBezTo>
                    <a:pt x="113982" y="80962"/>
                    <a:pt x="90169" y="80962"/>
                    <a:pt x="90169" y="80962"/>
                  </a:cubicBezTo>
                  <a:cubicBezTo>
                    <a:pt x="84909" y="80962"/>
                    <a:pt x="80644" y="85227"/>
                    <a:pt x="80644" y="90487"/>
                  </a:cubicBezTo>
                  <a:lnTo>
                    <a:pt x="80644" y="114300"/>
                  </a:lnTo>
                  <a:cubicBezTo>
                    <a:pt x="80429" y="126796"/>
                    <a:pt x="61817" y="126831"/>
                    <a:pt x="61594" y="114299"/>
                  </a:cubicBezTo>
                  <a:cubicBezTo>
                    <a:pt x="61594" y="114300"/>
                    <a:pt x="61594" y="90487"/>
                    <a:pt x="61594" y="90487"/>
                  </a:cubicBezTo>
                  <a:cubicBezTo>
                    <a:pt x="61594" y="85227"/>
                    <a:pt x="57329" y="80962"/>
                    <a:pt x="52069" y="80962"/>
                  </a:cubicBezTo>
                  <a:lnTo>
                    <a:pt x="28257" y="80962"/>
                  </a:lnTo>
                  <a:cubicBezTo>
                    <a:pt x="15766" y="80746"/>
                    <a:pt x="15720" y="62138"/>
                    <a:pt x="28257" y="6191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409" name="Google Shape;5409;p101"/>
            <p:cNvSpPr/>
            <p:nvPr/>
          </p:nvSpPr>
          <p:spPr>
            <a:xfrm>
              <a:off x="-1491033" y="2872823"/>
              <a:ext cx="571176" cy="308175"/>
            </a:xfrm>
            <a:custGeom>
              <a:rect b="b" l="l" r="r" t="t"/>
              <a:pathLst>
                <a:path extrusionOk="0" h="308175" w="571176">
                  <a:moveTo>
                    <a:pt x="519864" y="111290"/>
                  </a:moveTo>
                  <a:lnTo>
                    <a:pt x="394323" y="120908"/>
                  </a:lnTo>
                  <a:cubicBezTo>
                    <a:pt x="381920" y="122065"/>
                    <a:pt x="383205" y="140652"/>
                    <a:pt x="395775" y="139902"/>
                  </a:cubicBezTo>
                  <a:cubicBezTo>
                    <a:pt x="395774" y="139902"/>
                    <a:pt x="521283" y="130289"/>
                    <a:pt x="521283" y="130289"/>
                  </a:cubicBezTo>
                  <a:cubicBezTo>
                    <a:pt x="529398" y="129698"/>
                    <a:pt x="537105" y="132400"/>
                    <a:pt x="543021" y="137893"/>
                  </a:cubicBezTo>
                  <a:cubicBezTo>
                    <a:pt x="548886" y="143348"/>
                    <a:pt x="552118" y="150767"/>
                    <a:pt x="552118" y="158789"/>
                  </a:cubicBezTo>
                  <a:lnTo>
                    <a:pt x="552118" y="228892"/>
                  </a:lnTo>
                  <a:cubicBezTo>
                    <a:pt x="552495" y="245117"/>
                    <a:pt x="537467" y="259015"/>
                    <a:pt x="521320" y="257401"/>
                  </a:cubicBezTo>
                  <a:cubicBezTo>
                    <a:pt x="521320" y="257402"/>
                    <a:pt x="341534" y="243547"/>
                    <a:pt x="341534" y="243547"/>
                  </a:cubicBezTo>
                  <a:cubicBezTo>
                    <a:pt x="355568" y="213594"/>
                    <a:pt x="355458" y="173283"/>
                    <a:pt x="341258" y="143384"/>
                  </a:cubicBezTo>
                  <a:cubicBezTo>
                    <a:pt x="350490" y="139030"/>
                    <a:pt x="346624" y="124426"/>
                    <a:pt x="336265" y="125391"/>
                  </a:cubicBezTo>
                  <a:cubicBezTo>
                    <a:pt x="336266" y="125391"/>
                    <a:pt x="331365" y="125791"/>
                    <a:pt x="331365" y="125791"/>
                  </a:cubicBezTo>
                  <a:cubicBezTo>
                    <a:pt x="315629" y="102707"/>
                    <a:pt x="292097" y="86178"/>
                    <a:pt x="264643" y="81199"/>
                  </a:cubicBezTo>
                  <a:lnTo>
                    <a:pt x="225854" y="12091"/>
                  </a:lnTo>
                  <a:cubicBezTo>
                    <a:pt x="222766" y="6580"/>
                    <a:pt x="217710" y="2603"/>
                    <a:pt x="211622" y="892"/>
                  </a:cubicBezTo>
                  <a:cubicBezTo>
                    <a:pt x="205539" y="-815"/>
                    <a:pt x="199153" y="-57"/>
                    <a:pt x="193647" y="3036"/>
                  </a:cubicBezTo>
                  <a:cubicBezTo>
                    <a:pt x="168730" y="16349"/>
                    <a:pt x="159208" y="50230"/>
                    <a:pt x="173542" y="74571"/>
                  </a:cubicBezTo>
                  <a:cubicBezTo>
                    <a:pt x="173541" y="74571"/>
                    <a:pt x="187043" y="98621"/>
                    <a:pt x="187043" y="98621"/>
                  </a:cubicBezTo>
                  <a:lnTo>
                    <a:pt x="61580" y="98621"/>
                  </a:lnTo>
                  <a:cubicBezTo>
                    <a:pt x="37418" y="98020"/>
                    <a:pt x="20548" y="125492"/>
                    <a:pt x="31698" y="146729"/>
                  </a:cubicBezTo>
                  <a:cubicBezTo>
                    <a:pt x="-10580" y="153869"/>
                    <a:pt x="-10552" y="214836"/>
                    <a:pt x="31698" y="221962"/>
                  </a:cubicBezTo>
                  <a:cubicBezTo>
                    <a:pt x="20553" y="243205"/>
                    <a:pt x="37414" y="270669"/>
                    <a:pt x="61581" y="270070"/>
                  </a:cubicBezTo>
                  <a:cubicBezTo>
                    <a:pt x="61580" y="270071"/>
                    <a:pt x="106075" y="270071"/>
                    <a:pt x="106075" y="270071"/>
                  </a:cubicBezTo>
                  <a:cubicBezTo>
                    <a:pt x="99351" y="288109"/>
                    <a:pt x="113666" y="308539"/>
                    <a:pt x="133018" y="308170"/>
                  </a:cubicBezTo>
                  <a:cubicBezTo>
                    <a:pt x="133018" y="308171"/>
                    <a:pt x="247318" y="308171"/>
                    <a:pt x="247318" y="308171"/>
                  </a:cubicBezTo>
                  <a:cubicBezTo>
                    <a:pt x="281730" y="308171"/>
                    <a:pt x="312226" y="289898"/>
                    <a:pt x="331338" y="261868"/>
                  </a:cubicBezTo>
                  <a:lnTo>
                    <a:pt x="519855" y="276396"/>
                  </a:lnTo>
                  <a:cubicBezTo>
                    <a:pt x="532982" y="277420"/>
                    <a:pt x="546197" y="272861"/>
                    <a:pt x="555890" y="263871"/>
                  </a:cubicBezTo>
                  <a:cubicBezTo>
                    <a:pt x="565601" y="254881"/>
                    <a:pt x="571168" y="242133"/>
                    <a:pt x="571168" y="228892"/>
                  </a:cubicBezTo>
                  <a:lnTo>
                    <a:pt x="571168" y="158789"/>
                  </a:lnTo>
                  <a:cubicBezTo>
                    <a:pt x="571710" y="131782"/>
                    <a:pt x="546762" y="108789"/>
                    <a:pt x="519864" y="111290"/>
                  </a:cubicBezTo>
                  <a:close/>
                  <a:moveTo>
                    <a:pt x="37768" y="203396"/>
                  </a:moveTo>
                  <a:cubicBezTo>
                    <a:pt x="12651" y="202739"/>
                    <a:pt x="12650" y="165950"/>
                    <a:pt x="37769" y="165296"/>
                  </a:cubicBezTo>
                  <a:cubicBezTo>
                    <a:pt x="37768" y="165296"/>
                    <a:pt x="132851" y="165296"/>
                    <a:pt x="132851" y="165296"/>
                  </a:cubicBezTo>
                  <a:cubicBezTo>
                    <a:pt x="129385" y="177628"/>
                    <a:pt x="128911" y="190787"/>
                    <a:pt x="131273" y="203396"/>
                  </a:cubicBezTo>
                  <a:lnTo>
                    <a:pt x="37768" y="203396"/>
                  </a:lnTo>
                  <a:close/>
                  <a:moveTo>
                    <a:pt x="247318" y="289121"/>
                  </a:moveTo>
                  <a:lnTo>
                    <a:pt x="133018" y="289121"/>
                  </a:lnTo>
                  <a:cubicBezTo>
                    <a:pt x="120495" y="288886"/>
                    <a:pt x="120505" y="270299"/>
                    <a:pt x="133019" y="270071"/>
                  </a:cubicBezTo>
                  <a:cubicBezTo>
                    <a:pt x="133018" y="270071"/>
                    <a:pt x="180643" y="270071"/>
                    <a:pt x="180643" y="270071"/>
                  </a:cubicBezTo>
                  <a:cubicBezTo>
                    <a:pt x="193139" y="269863"/>
                    <a:pt x="193181" y="251236"/>
                    <a:pt x="180642" y="251021"/>
                  </a:cubicBezTo>
                  <a:cubicBezTo>
                    <a:pt x="180643" y="251021"/>
                    <a:pt x="61580" y="251021"/>
                    <a:pt x="61580" y="251021"/>
                  </a:cubicBezTo>
                  <a:cubicBezTo>
                    <a:pt x="42850" y="250709"/>
                    <a:pt x="42772" y="222777"/>
                    <a:pt x="61581" y="222446"/>
                  </a:cubicBezTo>
                  <a:cubicBezTo>
                    <a:pt x="61580" y="222446"/>
                    <a:pt x="137468" y="222446"/>
                    <a:pt x="137468" y="222446"/>
                  </a:cubicBezTo>
                  <a:cubicBezTo>
                    <a:pt x="141159" y="228961"/>
                    <a:pt x="144326" y="239744"/>
                    <a:pt x="153123" y="240064"/>
                  </a:cubicBezTo>
                  <a:cubicBezTo>
                    <a:pt x="160696" y="240281"/>
                    <a:pt x="165550" y="230778"/>
                    <a:pt x="160709" y="224790"/>
                  </a:cubicBezTo>
                  <a:cubicBezTo>
                    <a:pt x="145412" y="204573"/>
                    <a:pt x="144645" y="174672"/>
                    <a:pt x="158886" y="153692"/>
                  </a:cubicBezTo>
                  <a:cubicBezTo>
                    <a:pt x="166327" y="140624"/>
                    <a:pt x="146508" y="132049"/>
                    <a:pt x="141301" y="146246"/>
                  </a:cubicBezTo>
                  <a:lnTo>
                    <a:pt x="61580" y="146246"/>
                  </a:lnTo>
                  <a:cubicBezTo>
                    <a:pt x="42816" y="145914"/>
                    <a:pt x="42797" y="118004"/>
                    <a:pt x="61581" y="117671"/>
                  </a:cubicBezTo>
                  <a:cubicBezTo>
                    <a:pt x="61580" y="117671"/>
                    <a:pt x="186749" y="117671"/>
                    <a:pt x="186749" y="117671"/>
                  </a:cubicBezTo>
                  <a:cubicBezTo>
                    <a:pt x="184254" y="150375"/>
                    <a:pt x="211932" y="180094"/>
                    <a:pt x="244691" y="180987"/>
                  </a:cubicBezTo>
                  <a:cubicBezTo>
                    <a:pt x="250192" y="180997"/>
                    <a:pt x="254406" y="177011"/>
                    <a:pt x="254638" y="171905"/>
                  </a:cubicBezTo>
                  <a:cubicBezTo>
                    <a:pt x="254875" y="166649"/>
                    <a:pt x="250806" y="162194"/>
                    <a:pt x="245555" y="161957"/>
                  </a:cubicBezTo>
                  <a:cubicBezTo>
                    <a:pt x="219125" y="161293"/>
                    <a:pt x="199827" y="134405"/>
                    <a:pt x="207101" y="109266"/>
                  </a:cubicBezTo>
                  <a:cubicBezTo>
                    <a:pt x="209910" y="106306"/>
                    <a:pt x="210708" y="101867"/>
                    <a:pt x="208623" y="98151"/>
                  </a:cubicBezTo>
                  <a:lnTo>
                    <a:pt x="190154" y="65251"/>
                  </a:lnTo>
                  <a:cubicBezTo>
                    <a:pt x="181117" y="49145"/>
                    <a:pt x="186866" y="28686"/>
                    <a:pt x="202967" y="19649"/>
                  </a:cubicBezTo>
                  <a:cubicBezTo>
                    <a:pt x="205784" y="18447"/>
                    <a:pt x="207447" y="18966"/>
                    <a:pt x="209241" y="21411"/>
                  </a:cubicBezTo>
                  <a:cubicBezTo>
                    <a:pt x="209241" y="21412"/>
                    <a:pt x="250294" y="94556"/>
                    <a:pt x="250294" y="94556"/>
                  </a:cubicBezTo>
                  <a:cubicBezTo>
                    <a:pt x="251769" y="97179"/>
                    <a:pt x="254392" y="98951"/>
                    <a:pt x="257373" y="99342"/>
                  </a:cubicBezTo>
                  <a:cubicBezTo>
                    <a:pt x="363176" y="116576"/>
                    <a:pt x="355100" y="285183"/>
                    <a:pt x="247318" y="28912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5410" name="Google Shape;5410;p101"/>
          <p:cNvSpPr txBox="1"/>
          <p:nvPr/>
        </p:nvSpPr>
        <p:spPr>
          <a:xfrm>
            <a:off x="4582239" y="2130777"/>
            <a:ext cx="4129961"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lt1"/>
                </a:solidFill>
                <a:latin typeface="Calibri"/>
                <a:ea typeface="Calibri"/>
                <a:cs typeface="Calibri"/>
                <a:sym typeface="Calibri"/>
              </a:rPr>
              <a:t>ravulizumabe 100 mg/ml é uma </a:t>
            </a:r>
            <a:r>
              <a:rPr b="1" lang="pt-BR" sz="1600">
                <a:solidFill>
                  <a:schemeClr val="lt1"/>
                </a:solidFill>
                <a:latin typeface="Calibri"/>
                <a:ea typeface="Calibri"/>
                <a:cs typeface="Calibri"/>
                <a:sym typeface="Calibri"/>
              </a:rPr>
              <a:t>solução estéril e isenta de conservante</a:t>
            </a:r>
            <a:r>
              <a:rPr lang="pt-BR" sz="1600">
                <a:solidFill>
                  <a:schemeClr val="lt1"/>
                </a:solidFill>
                <a:latin typeface="Calibri"/>
                <a:ea typeface="Calibri"/>
                <a:cs typeface="Calibri"/>
                <a:sym typeface="Calibri"/>
              </a:rPr>
              <a:t>s que é fornecida em frascos para injetáveis de dose única</a:t>
            </a:r>
            <a:endParaRPr/>
          </a:p>
        </p:txBody>
      </p:sp>
      <p:sp>
        <p:nvSpPr>
          <p:cNvPr id="5411" name="Google Shape;5411;p101"/>
          <p:cNvSpPr txBox="1"/>
          <p:nvPr/>
        </p:nvSpPr>
        <p:spPr>
          <a:xfrm>
            <a:off x="1798039" y="3238838"/>
            <a:ext cx="6695300"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dk1"/>
                </a:solidFill>
                <a:latin typeface="Calibri"/>
                <a:ea typeface="Calibri"/>
                <a:cs typeface="Calibri"/>
                <a:sym typeface="Calibri"/>
              </a:rPr>
              <a:t>Administrar a solução preparada imediatamente após a preparação</a:t>
            </a:r>
            <a:r>
              <a:rPr lang="pt-BR" sz="1600">
                <a:solidFill>
                  <a:schemeClr val="dk1"/>
                </a:solidFill>
                <a:latin typeface="Calibri"/>
                <a:ea typeface="Calibri"/>
                <a:cs typeface="Calibri"/>
                <a:sym typeface="Calibri"/>
              </a:rPr>
              <a:t>. Consulte as tabelas de referência de administração para a duração mínima da infusão.</a:t>
            </a:r>
            <a:br>
              <a:rPr lang="pt-BR" sz="1600">
                <a:solidFill>
                  <a:schemeClr val="dk1"/>
                </a:solidFill>
                <a:latin typeface="Calibri"/>
                <a:ea typeface="Calibri"/>
                <a:cs typeface="Calibri"/>
                <a:sym typeface="Calibri"/>
              </a:rPr>
            </a:br>
            <a:r>
              <a:rPr lang="pt-BR" sz="1600">
                <a:solidFill>
                  <a:schemeClr val="dk1"/>
                </a:solidFill>
                <a:latin typeface="Calibri"/>
                <a:ea typeface="Calibri"/>
                <a:cs typeface="Calibri"/>
                <a:sym typeface="Calibri"/>
              </a:rPr>
              <a:t>A infusão deve ser </a:t>
            </a:r>
            <a:r>
              <a:rPr b="1" lang="pt-BR" sz="1600">
                <a:solidFill>
                  <a:schemeClr val="dk1"/>
                </a:solidFill>
                <a:latin typeface="Calibri"/>
                <a:ea typeface="Calibri"/>
                <a:cs typeface="Calibri"/>
                <a:sym typeface="Calibri"/>
              </a:rPr>
              <a:t>administrada através de um filtro de 0,2 ou 0,22 mícron</a:t>
            </a:r>
            <a:endParaRPr sz="1600">
              <a:solidFill>
                <a:schemeClr val="dk1"/>
              </a:solidFill>
              <a:latin typeface="Calibri"/>
              <a:ea typeface="Calibri"/>
              <a:cs typeface="Calibri"/>
              <a:sym typeface="Calibri"/>
            </a:endParaRPr>
          </a:p>
        </p:txBody>
      </p:sp>
      <p:sp>
        <p:nvSpPr>
          <p:cNvPr id="5412" name="Google Shape;5412;p101"/>
          <p:cNvSpPr/>
          <p:nvPr/>
        </p:nvSpPr>
        <p:spPr>
          <a:xfrm>
            <a:off x="1298918" y="3416516"/>
            <a:ext cx="488392" cy="488394"/>
          </a:xfrm>
          <a:prstGeom prst="ellipse">
            <a:avLst/>
          </a:prstGeom>
          <a:solidFill>
            <a:schemeClr val="lt1"/>
          </a:solidFill>
          <a:ln cap="flat" cmpd="sng" w="12700">
            <a:solidFill>
              <a:schemeClr val="dk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dk2"/>
                </a:solidFill>
                <a:latin typeface="Calibri"/>
                <a:ea typeface="Calibri"/>
                <a:cs typeface="Calibri"/>
                <a:sym typeface="Calibri"/>
              </a:rPr>
              <a:t>4</a:t>
            </a:r>
            <a:endParaRPr b="1" sz="1800">
              <a:solidFill>
                <a:schemeClr val="dk2"/>
              </a:solidFill>
              <a:latin typeface="Calibri"/>
              <a:ea typeface="Calibri"/>
              <a:cs typeface="Calibri"/>
              <a:sym typeface="Calibri"/>
            </a:endParaRPr>
          </a:p>
        </p:txBody>
      </p:sp>
      <p:grpSp>
        <p:nvGrpSpPr>
          <p:cNvPr id="5413" name="Google Shape;5413;p101"/>
          <p:cNvGrpSpPr/>
          <p:nvPr/>
        </p:nvGrpSpPr>
        <p:grpSpPr>
          <a:xfrm>
            <a:off x="1298918" y="4209858"/>
            <a:ext cx="7441824" cy="1282953"/>
            <a:chOff x="1460633" y="4326610"/>
            <a:chExt cx="7441824" cy="1282953"/>
          </a:xfrm>
        </p:grpSpPr>
        <p:sp>
          <p:nvSpPr>
            <p:cNvPr id="5414" name="Google Shape;5414;p101"/>
            <p:cNvSpPr txBox="1"/>
            <p:nvPr/>
          </p:nvSpPr>
          <p:spPr>
            <a:xfrm>
              <a:off x="1544205" y="4401994"/>
              <a:ext cx="1892338" cy="1147030"/>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1" marL="0" marR="0" rtl="0" algn="l">
                <a:spcBef>
                  <a:spcPts val="0"/>
                </a:spcBef>
                <a:spcAft>
                  <a:spcPts val="0"/>
                </a:spcAft>
                <a:buNone/>
              </a:pPr>
              <a:r>
                <a:rPr b="1" i="0" lang="pt-BR" sz="1400" u="none" cap="none" strike="noStrike">
                  <a:solidFill>
                    <a:schemeClr val="lt1"/>
                  </a:solidFill>
                  <a:latin typeface="Calibri"/>
                  <a:ea typeface="Calibri"/>
                  <a:cs typeface="Calibri"/>
                  <a:sym typeface="Calibri"/>
                </a:rPr>
                <a:t>Após diluição</a:t>
              </a:r>
              <a:r>
                <a:rPr b="0" i="0" lang="pt-BR" sz="1400" u="none" cap="none" strike="noStrike">
                  <a:solidFill>
                    <a:schemeClr val="lt1"/>
                  </a:solidFill>
                  <a:latin typeface="Calibri"/>
                  <a:ea typeface="Calibri"/>
                  <a:cs typeface="Calibri"/>
                  <a:sym typeface="Calibri"/>
                </a:rPr>
                <a:t>, o medicamento deve ser utilizado </a:t>
              </a:r>
              <a:r>
                <a:rPr b="1" i="0" lang="pt-BR" sz="1400" u="none" cap="none" strike="noStrike">
                  <a:solidFill>
                    <a:schemeClr val="lt1"/>
                  </a:solidFill>
                  <a:latin typeface="Calibri"/>
                  <a:ea typeface="Calibri"/>
                  <a:cs typeface="Calibri"/>
                  <a:sym typeface="Calibri"/>
                </a:rPr>
                <a:t>imediatamente</a:t>
              </a:r>
              <a:endParaRPr b="1" i="0" sz="1400" u="none" cap="none" strike="noStrike">
                <a:solidFill>
                  <a:schemeClr val="lt1"/>
                </a:solidFill>
                <a:latin typeface="Calibri"/>
                <a:ea typeface="Calibri"/>
                <a:cs typeface="Calibri"/>
                <a:sym typeface="Calibri"/>
              </a:endParaRPr>
            </a:p>
          </p:txBody>
        </p:sp>
        <p:sp>
          <p:nvSpPr>
            <p:cNvPr id="5415" name="Google Shape;5415;p101"/>
            <p:cNvSpPr txBox="1"/>
            <p:nvPr/>
          </p:nvSpPr>
          <p:spPr>
            <a:xfrm>
              <a:off x="3521866" y="4383196"/>
              <a:ext cx="3125353"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Se a solução para perfusão diluída de ravulizumabe não for utilizada imediatamente</a:t>
              </a:r>
              <a:r>
                <a:rPr lang="pt-BR" sz="1200">
                  <a:solidFill>
                    <a:schemeClr val="dk1"/>
                  </a:solidFill>
                  <a:latin typeface="Calibri"/>
                  <a:ea typeface="Calibri"/>
                  <a:cs typeface="Calibri"/>
                  <a:sym typeface="Calibri"/>
                </a:rPr>
                <a:t>, </a:t>
              </a:r>
              <a:r>
                <a:rPr b="1" lang="pt-BR" sz="1200">
                  <a:solidFill>
                    <a:schemeClr val="dk2"/>
                  </a:solidFill>
                  <a:latin typeface="Calibri"/>
                  <a:ea typeface="Calibri"/>
                  <a:cs typeface="Calibri"/>
                  <a:sym typeface="Calibri"/>
                </a:rPr>
                <a:t>a armazenagem sob refrigeração a 2 °C - 8 °C </a:t>
              </a:r>
              <a:r>
                <a:rPr lang="pt-BR" sz="1200">
                  <a:solidFill>
                    <a:schemeClr val="dk1"/>
                  </a:solidFill>
                  <a:latin typeface="Calibri"/>
                  <a:ea typeface="Calibri"/>
                  <a:cs typeface="Calibri"/>
                  <a:sym typeface="Calibri"/>
                </a:rPr>
                <a:t>(36 °F - 46 °F) não deve exceder 24 horas, tendo em conta o tempo de infusão esperado</a:t>
              </a:r>
              <a:endParaRPr/>
            </a:p>
          </p:txBody>
        </p:sp>
        <p:sp>
          <p:nvSpPr>
            <p:cNvPr id="5416" name="Google Shape;5416;p101"/>
            <p:cNvSpPr txBox="1"/>
            <p:nvPr/>
          </p:nvSpPr>
          <p:spPr>
            <a:xfrm>
              <a:off x="6787125" y="4431477"/>
              <a:ext cx="2035484" cy="1015663"/>
            </a:xfrm>
            <a:prstGeom prst="rect">
              <a:avLst/>
            </a:prstGeom>
            <a:noFill/>
            <a:ln>
              <a:noFill/>
            </a:ln>
          </p:spPr>
          <p:txBody>
            <a:bodyPr anchorCtr="0" anchor="t" bIns="45700" lIns="91425" spcFirstLastPara="1" rIns="91425" wrap="square" tIns="45700">
              <a:spAutoFit/>
            </a:bodyPr>
            <a:lstStyle/>
            <a:p>
              <a:pPr indent="0" lvl="1" marL="0" marR="0" rtl="0" algn="l">
                <a:spcBef>
                  <a:spcPts val="0"/>
                </a:spcBef>
                <a:spcAft>
                  <a:spcPts val="0"/>
                </a:spcAft>
                <a:buNone/>
              </a:pPr>
              <a:r>
                <a:rPr b="0" i="0" lang="pt-BR" sz="1200" u="none" cap="none" strike="noStrike">
                  <a:solidFill>
                    <a:schemeClr val="dk1"/>
                  </a:solidFill>
                  <a:latin typeface="Calibri"/>
                  <a:ea typeface="Calibri"/>
                  <a:cs typeface="Calibri"/>
                  <a:sym typeface="Calibri"/>
                </a:rPr>
                <a:t>Uma vez retirado da refrigeração, administrar a solução para perfusão diluída de </a:t>
              </a:r>
              <a:r>
                <a:rPr b="1" i="0" lang="pt-BR" sz="1200" u="none" cap="none" strike="noStrike">
                  <a:solidFill>
                    <a:schemeClr val="dk1"/>
                  </a:solidFill>
                  <a:latin typeface="Calibri"/>
                  <a:ea typeface="Calibri"/>
                  <a:cs typeface="Calibri"/>
                  <a:sym typeface="Calibri"/>
                </a:rPr>
                <a:t>ravulizumabe</a:t>
              </a:r>
              <a:r>
                <a:rPr b="0" i="0" lang="pt-BR" sz="1200" u="none" cap="none" strike="noStrike">
                  <a:solidFill>
                    <a:schemeClr val="dk1"/>
                  </a:solidFill>
                  <a:latin typeface="Calibri"/>
                  <a:ea typeface="Calibri"/>
                  <a:cs typeface="Calibri"/>
                  <a:sym typeface="Calibri"/>
                </a:rPr>
                <a:t> 100 mg/ml no </a:t>
              </a:r>
              <a:r>
                <a:rPr b="1" i="0" lang="pt-BR" sz="1200" u="none" cap="none" strike="noStrike">
                  <a:solidFill>
                    <a:schemeClr val="dk1"/>
                  </a:solidFill>
                  <a:latin typeface="Calibri"/>
                  <a:ea typeface="Calibri"/>
                  <a:cs typeface="Calibri"/>
                  <a:sym typeface="Calibri"/>
                </a:rPr>
                <a:t>prazo de 4 horas</a:t>
              </a:r>
              <a:endParaRPr/>
            </a:p>
          </p:txBody>
        </p:sp>
        <p:cxnSp>
          <p:nvCxnSpPr>
            <p:cNvPr id="5417" name="Google Shape;5417;p101"/>
            <p:cNvCxnSpPr/>
            <p:nvPr/>
          </p:nvCxnSpPr>
          <p:spPr>
            <a:xfrm>
              <a:off x="6647219" y="4431477"/>
              <a:ext cx="0" cy="1084080"/>
            </a:xfrm>
            <a:prstGeom prst="straightConnector1">
              <a:avLst/>
            </a:prstGeom>
            <a:noFill/>
            <a:ln cap="flat" cmpd="sng" w="12700">
              <a:solidFill>
                <a:schemeClr val="accent1"/>
              </a:solidFill>
              <a:prstDash val="solid"/>
              <a:miter lim="800000"/>
              <a:headEnd len="sm" w="sm" type="none"/>
              <a:tailEnd len="sm" w="sm" type="none"/>
            </a:ln>
          </p:spPr>
        </p:cxnSp>
        <p:sp>
          <p:nvSpPr>
            <p:cNvPr id="5418" name="Google Shape;5418;p101"/>
            <p:cNvSpPr/>
            <p:nvPr/>
          </p:nvSpPr>
          <p:spPr>
            <a:xfrm>
              <a:off x="1460633" y="4326610"/>
              <a:ext cx="7441824" cy="1282953"/>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5419" name="Google Shape;5419;p101"/>
          <p:cNvGrpSpPr/>
          <p:nvPr/>
        </p:nvGrpSpPr>
        <p:grpSpPr>
          <a:xfrm>
            <a:off x="2296301" y="5710683"/>
            <a:ext cx="7950398" cy="726177"/>
            <a:chOff x="2296301" y="5710683"/>
            <a:chExt cx="7950398" cy="726177"/>
          </a:xfrm>
        </p:grpSpPr>
        <p:sp>
          <p:nvSpPr>
            <p:cNvPr id="5420" name="Google Shape;5420;p101"/>
            <p:cNvSpPr/>
            <p:nvPr/>
          </p:nvSpPr>
          <p:spPr>
            <a:xfrm>
              <a:off x="2296301" y="5710683"/>
              <a:ext cx="7950398" cy="726177"/>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421" name="Google Shape;5421;p101"/>
            <p:cNvSpPr txBox="1"/>
            <p:nvPr/>
          </p:nvSpPr>
          <p:spPr>
            <a:xfrm>
              <a:off x="2428320" y="5778651"/>
              <a:ext cx="7818378" cy="598177"/>
            </a:xfrm>
            <a:prstGeom prst="rect">
              <a:avLst/>
            </a:prstGeom>
            <a:noFill/>
            <a:ln>
              <a:noFill/>
            </a:ln>
          </p:spPr>
          <p:txBody>
            <a:bodyPr anchorCtr="0" anchor="t" bIns="45700" lIns="91425" spcFirstLastPara="1" rIns="91425" wrap="square" tIns="45700">
              <a:spAutoFit/>
            </a:bodyPr>
            <a:lstStyle/>
            <a:p>
              <a:pPr indent="0" lvl="0" marL="0" marR="0" rtl="0" algn="l">
                <a:lnSpc>
                  <a:spcPct val="92857"/>
                </a:lnSpc>
                <a:spcBef>
                  <a:spcPts val="0"/>
                </a:spcBef>
                <a:spcAft>
                  <a:spcPts val="0"/>
                </a:spcAft>
                <a:buNone/>
              </a:pPr>
              <a:r>
                <a:rPr b="1" lang="pt-BR" sz="1400">
                  <a:solidFill>
                    <a:schemeClr val="lt1"/>
                  </a:solidFill>
                  <a:latin typeface="Calibri"/>
                  <a:ea typeface="Calibri"/>
                  <a:cs typeface="Calibri"/>
                  <a:sym typeface="Calibri"/>
                </a:rPr>
                <a:t>Se ocorrer uma reação adversa durante a administração de ravulizumabe</a:t>
              </a:r>
              <a:r>
                <a:rPr lang="pt-BR" sz="1400">
                  <a:solidFill>
                    <a:schemeClr val="lt1"/>
                  </a:solidFill>
                  <a:latin typeface="Calibri"/>
                  <a:ea typeface="Calibri"/>
                  <a:cs typeface="Calibri"/>
                  <a:sym typeface="Calibri"/>
                </a:rPr>
                <a:t>, </a:t>
              </a:r>
              <a:r>
                <a:rPr b="1" lang="pt-BR" sz="1400">
                  <a:solidFill>
                    <a:schemeClr val="lt1"/>
                  </a:solidFill>
                  <a:latin typeface="Calibri"/>
                  <a:ea typeface="Calibri"/>
                  <a:cs typeface="Calibri"/>
                  <a:sym typeface="Calibri"/>
                </a:rPr>
                <a:t>a infusão pode ser retardada ou interrompida </a:t>
              </a:r>
              <a:r>
                <a:rPr lang="pt-BR" sz="1400">
                  <a:solidFill>
                    <a:schemeClr val="lt1"/>
                  </a:solidFill>
                  <a:latin typeface="Calibri"/>
                  <a:ea typeface="Calibri"/>
                  <a:cs typeface="Calibri"/>
                  <a:sym typeface="Calibri"/>
                </a:rPr>
                <a:t>a critério do médico. </a:t>
              </a:r>
              <a:r>
                <a:rPr b="1" lang="pt-BR" sz="1400">
                  <a:solidFill>
                    <a:schemeClr val="lt1"/>
                  </a:solidFill>
                  <a:latin typeface="Calibri"/>
                  <a:ea typeface="Calibri"/>
                  <a:cs typeface="Calibri"/>
                  <a:sym typeface="Calibri"/>
                </a:rPr>
                <a:t>Monitorize o doente durante, pelo menos, 1 hora </a:t>
              </a:r>
              <a:r>
                <a:rPr lang="pt-BR" sz="1400">
                  <a:solidFill>
                    <a:schemeClr val="lt1"/>
                  </a:solidFill>
                  <a:latin typeface="Calibri"/>
                  <a:ea typeface="Calibri"/>
                  <a:cs typeface="Calibri"/>
                  <a:sym typeface="Calibri"/>
                </a:rPr>
                <a:t>após a conclusão da infusão quanto a sinais ou sintomas de uma reação relacionada com a infusão</a:t>
              </a:r>
              <a:endParaRPr/>
            </a:p>
          </p:txBody>
        </p:sp>
      </p:grpSp>
      <p:sp>
        <p:nvSpPr>
          <p:cNvPr id="5422" name="Google Shape;5422;p101"/>
          <p:cNvSpPr txBox="1"/>
          <p:nvPr/>
        </p:nvSpPr>
        <p:spPr>
          <a:xfrm>
            <a:off x="90719" y="2140677"/>
            <a:ext cx="3221630" cy="830997"/>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2000">
                <a:solidFill>
                  <a:schemeClr val="lt1"/>
                </a:solidFill>
                <a:latin typeface="Lustria"/>
                <a:ea typeface="Lustria"/>
                <a:cs typeface="Lustria"/>
                <a:sym typeface="Lustria"/>
              </a:rPr>
              <a:t>Administrar apenas como </a:t>
            </a:r>
            <a:r>
              <a:rPr b="1" lang="pt-BR" sz="2800">
                <a:solidFill>
                  <a:schemeClr val="lt1"/>
                </a:solidFill>
                <a:latin typeface="Lustria"/>
                <a:ea typeface="Lustria"/>
                <a:cs typeface="Lustria"/>
                <a:sym typeface="Lustria"/>
              </a:rPr>
              <a:t>infusão intravenosa</a:t>
            </a:r>
            <a:endParaRPr sz="2000">
              <a:solidFill>
                <a:schemeClr val="lt1"/>
              </a:solidFill>
              <a:latin typeface="Lustria"/>
              <a:ea typeface="Lustria"/>
              <a:cs typeface="Lustria"/>
              <a:sym typeface="Lustria"/>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412"/>
                                        </p:tgtEl>
                                        <p:attrNameLst>
                                          <p:attrName>style.visibility</p:attrName>
                                        </p:attrNameLst>
                                      </p:cBhvr>
                                      <p:to>
                                        <p:strVal val="visible"/>
                                      </p:to>
                                    </p:set>
                                    <p:animEffect filter="fade" transition="in">
                                      <p:cBhvr>
                                        <p:cTn dur="500"/>
                                        <p:tgtEl>
                                          <p:spTgt spid="5412"/>
                                        </p:tgtEl>
                                      </p:cBhvr>
                                    </p:animEffect>
                                  </p:childTnLst>
                                </p:cTn>
                              </p:par>
                              <p:par>
                                <p:cTn fill="hold" nodeType="withEffect" presetClass="entr" presetID="10" presetSubtype="0">
                                  <p:stCondLst>
                                    <p:cond delay="250"/>
                                  </p:stCondLst>
                                  <p:childTnLst>
                                    <p:set>
                                      <p:cBhvr>
                                        <p:cTn dur="1" fill="hold">
                                          <p:stCondLst>
                                            <p:cond delay="0"/>
                                          </p:stCondLst>
                                        </p:cTn>
                                        <p:tgtEl>
                                          <p:spTgt spid="5411"/>
                                        </p:tgtEl>
                                        <p:attrNameLst>
                                          <p:attrName>style.visibility</p:attrName>
                                        </p:attrNameLst>
                                      </p:cBhvr>
                                      <p:to>
                                        <p:strVal val="visible"/>
                                      </p:to>
                                    </p:set>
                                    <p:animEffect filter="fade" transition="in">
                                      <p:cBhvr>
                                        <p:cTn dur="500"/>
                                        <p:tgtEl>
                                          <p:spTgt spid="541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413"/>
                                        </p:tgtEl>
                                        <p:attrNameLst>
                                          <p:attrName>style.visibility</p:attrName>
                                        </p:attrNameLst>
                                      </p:cBhvr>
                                      <p:to>
                                        <p:strVal val="visible"/>
                                      </p:to>
                                    </p:set>
                                    <p:animEffect filter="fade" transition="in">
                                      <p:cBhvr>
                                        <p:cTn dur="500"/>
                                        <p:tgtEl>
                                          <p:spTgt spid="5413"/>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5419"/>
                                        </p:tgtEl>
                                        <p:attrNameLst>
                                          <p:attrName>style.visibility</p:attrName>
                                        </p:attrNameLst>
                                      </p:cBhvr>
                                      <p:to>
                                        <p:strVal val="visible"/>
                                      </p:to>
                                    </p:set>
                                    <p:animEffect filter="fade" transition="in">
                                      <p:cBhvr>
                                        <p:cTn dur="500"/>
                                        <p:tgtEl>
                                          <p:spTgt spid="541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7" name="Shape 5427"/>
        <p:cNvGrpSpPr/>
        <p:nvPr/>
      </p:nvGrpSpPr>
      <p:grpSpPr>
        <a:xfrm>
          <a:off x="0" y="0"/>
          <a:ext cx="0" cy="0"/>
          <a:chOff x="0" y="0"/>
          <a:chExt cx="0" cy="0"/>
        </a:xfrm>
      </p:grpSpPr>
      <p:sp>
        <p:nvSpPr>
          <p:cNvPr id="5428" name="Google Shape;5428;p102"/>
          <p:cNvSpPr/>
          <p:nvPr/>
        </p:nvSpPr>
        <p:spPr>
          <a:xfrm flipH="1">
            <a:off x="1102500" y="1695924"/>
            <a:ext cx="8793200" cy="439784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pic>
        <p:nvPicPr>
          <p:cNvPr descr="Garrafa de plástico&#10;&#10;Descrição gerada automaticamente com confiança média" id="5429" name="Google Shape;5429;p102"/>
          <p:cNvPicPr preferRelativeResize="0"/>
          <p:nvPr/>
        </p:nvPicPr>
        <p:blipFill rotWithShape="1">
          <a:blip r:embed="rId3">
            <a:alphaModFix/>
          </a:blip>
          <a:srcRect b="0" l="0" r="0" t="0"/>
          <a:stretch/>
        </p:blipFill>
        <p:spPr>
          <a:xfrm>
            <a:off x="8971529" y="331087"/>
            <a:ext cx="2693585" cy="549423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5430" name="Google Shape;5430;p102"/>
          <p:cNvSpPr txBox="1"/>
          <p:nvPr/>
        </p:nvSpPr>
        <p:spPr>
          <a:xfrm>
            <a:off x="296270" y="385036"/>
            <a:ext cx="8793200"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Armazenamento</a:t>
            </a:r>
            <a:endParaRPr/>
          </a:p>
        </p:txBody>
      </p:sp>
      <p:sp>
        <p:nvSpPr>
          <p:cNvPr id="5431" name="Google Shape;5431;p10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Bula Ultomirs ANVISA </a:t>
            </a:r>
            <a:endParaRPr/>
          </a:p>
        </p:txBody>
      </p:sp>
      <p:sp>
        <p:nvSpPr>
          <p:cNvPr id="5432" name="Google Shape;5432;p102"/>
          <p:cNvSpPr/>
          <p:nvPr/>
        </p:nvSpPr>
        <p:spPr>
          <a:xfrm>
            <a:off x="-685799" y="1862514"/>
            <a:ext cx="10007599" cy="140138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aphicFrame>
        <p:nvGraphicFramePr>
          <p:cNvPr id="5433" name="Google Shape;5433;p102"/>
          <p:cNvGraphicFramePr/>
          <p:nvPr/>
        </p:nvGraphicFramePr>
        <p:xfrm>
          <a:off x="1287845" y="3429000"/>
          <a:ext cx="3000000" cy="3000000"/>
        </p:xfrm>
        <a:graphic>
          <a:graphicData uri="http://schemas.openxmlformats.org/drawingml/2006/table">
            <a:tbl>
              <a:tblPr bandRow="1" firstRow="1">
                <a:noFill/>
                <a:tableStyleId>{A0BF0AAD-81E2-4729-A6F2-3AC11B6F7D1A}</a:tableStyleId>
              </a:tblPr>
              <a:tblGrid>
                <a:gridCol w="1862450"/>
                <a:gridCol w="1218250"/>
                <a:gridCol w="1981550"/>
                <a:gridCol w="2387525"/>
              </a:tblGrid>
              <a:tr h="609600">
                <a:tc>
                  <a:txBody>
                    <a:bodyPr/>
                    <a:lstStyle/>
                    <a:p>
                      <a:pPr indent="0" lvl="0" marL="0" marR="0" rtl="0" algn="l">
                        <a:spcBef>
                          <a:spcPts val="0"/>
                        </a:spcBef>
                        <a:spcAft>
                          <a:spcPts val="0"/>
                        </a:spcAft>
                        <a:buNone/>
                      </a:pPr>
                      <a:r>
                        <a:rPr b="1" lang="pt-BR" sz="1600">
                          <a:solidFill>
                            <a:schemeClr val="lt1"/>
                          </a:solidFill>
                        </a:rPr>
                        <a:t>Concentração </a:t>
                      </a:r>
                      <a:endParaRPr sz="1600">
                        <a:solidFill>
                          <a:schemeClr val="lt1"/>
                        </a:solidFill>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spcBef>
                          <a:spcPts val="0"/>
                        </a:spcBef>
                        <a:spcAft>
                          <a:spcPts val="0"/>
                        </a:spcAft>
                        <a:buNone/>
                      </a:pPr>
                      <a:r>
                        <a:rPr b="1" lang="pt-BR" sz="1600">
                          <a:solidFill>
                            <a:schemeClr val="lt1"/>
                          </a:solidFill>
                        </a:rPr>
                        <a:t>Volume</a:t>
                      </a:r>
                      <a:endParaRPr sz="1600">
                        <a:solidFill>
                          <a:schemeClr val="lt1"/>
                        </a:solidFill>
                      </a:endParaRPr>
                    </a:p>
                  </a:txBody>
                  <a:tcPr marT="60950" marB="60950" marR="121925" marL="121925"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spcBef>
                          <a:spcPts val="0"/>
                        </a:spcBef>
                        <a:spcAft>
                          <a:spcPts val="0"/>
                        </a:spcAft>
                        <a:buNone/>
                      </a:pPr>
                      <a:r>
                        <a:rPr b="1" lang="pt-BR" sz="1600">
                          <a:solidFill>
                            <a:schemeClr val="lt1"/>
                          </a:solidFill>
                        </a:rPr>
                        <a:t>Força por frasco </a:t>
                      </a:r>
                      <a:endParaRPr sz="1600">
                        <a:solidFill>
                          <a:schemeClr val="lt1"/>
                        </a:solidFill>
                      </a:endParaRPr>
                    </a:p>
                  </a:txBody>
                  <a:tcPr marT="60950" marB="60950" marR="121925" marL="121925"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spcBef>
                          <a:spcPts val="0"/>
                        </a:spcBef>
                        <a:spcAft>
                          <a:spcPts val="0"/>
                        </a:spcAft>
                        <a:buNone/>
                      </a:pPr>
                      <a:r>
                        <a:rPr b="1" lang="pt-BR" sz="1600">
                          <a:solidFill>
                            <a:schemeClr val="lt1"/>
                          </a:solidFill>
                        </a:rPr>
                        <a:t>Código Nacional de Medicamentos  (NDC) </a:t>
                      </a:r>
                      <a:endParaRPr sz="1600">
                        <a:solidFill>
                          <a:schemeClr val="lt1"/>
                        </a:solidFill>
                      </a:endParaRPr>
                    </a:p>
                  </a:txBody>
                  <a:tcPr marT="60950" marB="60950" marR="121925" marL="121925"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215900">
                <a:tc>
                  <a:txBody>
                    <a:bodyPr/>
                    <a:lstStyle/>
                    <a:p>
                      <a:pPr indent="0" lvl="0" marL="0" marR="0" rtl="0" algn="l">
                        <a:spcBef>
                          <a:spcPts val="0"/>
                        </a:spcBef>
                        <a:spcAft>
                          <a:spcPts val="0"/>
                        </a:spcAft>
                        <a:buNone/>
                      </a:pPr>
                      <a:r>
                        <a:rPr lang="pt-BR" sz="1600">
                          <a:solidFill>
                            <a:schemeClr val="dk1"/>
                          </a:solidFill>
                        </a:rPr>
                        <a:t>100 mg/m	</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solidFill>
                            <a:schemeClr val="dk1"/>
                          </a:solidFill>
                        </a:rPr>
                        <a:t>3 mL</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solidFill>
                            <a:schemeClr val="dk1"/>
                          </a:solidFill>
                        </a:rPr>
                        <a:t>300 mg</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solidFill>
                            <a:schemeClr val="dk1"/>
                          </a:solidFill>
                        </a:rPr>
                        <a:t>NDC 25682-025-01 </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65750">
                <a:tc>
                  <a:txBody>
                    <a:bodyPr/>
                    <a:lstStyle/>
                    <a:p>
                      <a:pPr indent="0" lvl="0" marL="0" marR="0" rtl="0" algn="l">
                        <a:spcBef>
                          <a:spcPts val="0"/>
                        </a:spcBef>
                        <a:spcAft>
                          <a:spcPts val="0"/>
                        </a:spcAft>
                        <a:buNone/>
                      </a:pPr>
                      <a:r>
                        <a:rPr lang="pt-BR" sz="1600">
                          <a:solidFill>
                            <a:schemeClr val="dk1"/>
                          </a:solidFill>
                        </a:rPr>
                        <a:t>100 mg/mL </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solidFill>
                            <a:schemeClr val="dk1"/>
                          </a:solidFill>
                        </a:rPr>
                        <a:t>11 mL </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solidFill>
                            <a:schemeClr val="dk1"/>
                          </a:solidFill>
                        </a:rPr>
                        <a:t>1,100 mg </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solidFill>
                            <a:schemeClr val="dk1"/>
                          </a:solidFill>
                        </a:rPr>
                        <a:t>NDC 25682-028-01 </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bl>
          </a:graphicData>
        </a:graphic>
      </p:graphicFrame>
      <p:grpSp>
        <p:nvGrpSpPr>
          <p:cNvPr id="5434" name="Google Shape;5434;p102"/>
          <p:cNvGrpSpPr/>
          <p:nvPr/>
        </p:nvGrpSpPr>
        <p:grpSpPr>
          <a:xfrm>
            <a:off x="1287846" y="4935220"/>
            <a:ext cx="7564055" cy="966807"/>
            <a:chOff x="1287846" y="4935220"/>
            <a:chExt cx="7564055" cy="966807"/>
          </a:xfrm>
        </p:grpSpPr>
        <p:sp>
          <p:nvSpPr>
            <p:cNvPr id="5435" name="Google Shape;5435;p102"/>
            <p:cNvSpPr txBox="1"/>
            <p:nvPr/>
          </p:nvSpPr>
          <p:spPr>
            <a:xfrm>
              <a:off x="1287846" y="4935220"/>
              <a:ext cx="3602010" cy="95410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Conservar</a:t>
              </a:r>
              <a:r>
                <a:rPr lang="pt-BR" sz="1400">
                  <a:solidFill>
                    <a:schemeClr val="dk1"/>
                  </a:solidFill>
                  <a:latin typeface="Calibri"/>
                  <a:ea typeface="Calibri"/>
                  <a:cs typeface="Calibri"/>
                  <a:sym typeface="Calibri"/>
                </a:rPr>
                <a:t> frascos para injetáveis de ravulizumab refrigerados a </a:t>
              </a:r>
              <a:r>
                <a:rPr b="1" lang="pt-BR" sz="1400">
                  <a:solidFill>
                    <a:schemeClr val="dk1"/>
                  </a:solidFill>
                  <a:latin typeface="Calibri"/>
                  <a:ea typeface="Calibri"/>
                  <a:cs typeface="Calibri"/>
                  <a:sym typeface="Calibri"/>
                </a:rPr>
                <a:t>2°C-8°C </a:t>
              </a:r>
              <a:r>
                <a:rPr lang="pt-BR" sz="1400">
                  <a:solidFill>
                    <a:schemeClr val="dk1"/>
                  </a:solidFill>
                  <a:latin typeface="Calibri"/>
                  <a:ea typeface="Calibri"/>
                  <a:cs typeface="Calibri"/>
                  <a:sym typeface="Calibri"/>
                </a:rPr>
                <a:t>(36°F-46°F) na embalagem de origem para proteger da luz. </a:t>
              </a:r>
              <a:r>
                <a:rPr b="1" lang="pt-BR" sz="1400">
                  <a:solidFill>
                    <a:schemeClr val="dk1"/>
                  </a:solidFill>
                  <a:latin typeface="Calibri"/>
                  <a:ea typeface="Calibri"/>
                  <a:cs typeface="Calibri"/>
                  <a:sym typeface="Calibri"/>
                </a:rPr>
                <a:t>Não congelar. Não agite.</a:t>
              </a:r>
              <a:endParaRPr/>
            </a:p>
          </p:txBody>
        </p:sp>
        <p:sp>
          <p:nvSpPr>
            <p:cNvPr id="5436" name="Google Shape;5436;p102"/>
            <p:cNvSpPr txBox="1"/>
            <p:nvPr/>
          </p:nvSpPr>
          <p:spPr>
            <a:xfrm>
              <a:off x="5382401" y="4935220"/>
              <a:ext cx="3469500" cy="95410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Consulte Dosagem e Administração no USPI </a:t>
              </a:r>
              <a:r>
                <a:rPr lang="pt-BR" sz="1400">
                  <a:solidFill>
                    <a:schemeClr val="dk1"/>
                  </a:solidFill>
                  <a:latin typeface="Calibri"/>
                  <a:ea typeface="Calibri"/>
                  <a:cs typeface="Calibri"/>
                  <a:sym typeface="Calibri"/>
                </a:rPr>
                <a:t>para obter </a:t>
              </a:r>
              <a:r>
                <a:rPr b="1" lang="pt-BR" sz="1400">
                  <a:solidFill>
                    <a:schemeClr val="dk1"/>
                  </a:solidFill>
                  <a:latin typeface="Calibri"/>
                  <a:ea typeface="Calibri"/>
                  <a:cs typeface="Calibri"/>
                  <a:sym typeface="Calibri"/>
                </a:rPr>
                <a:t>informações sobre a estabilidade e armazenamento de soluções diluídas </a:t>
              </a:r>
              <a:r>
                <a:rPr lang="pt-BR" sz="1400">
                  <a:solidFill>
                    <a:schemeClr val="dk1"/>
                  </a:solidFill>
                  <a:latin typeface="Calibri"/>
                  <a:ea typeface="Calibri"/>
                  <a:cs typeface="Calibri"/>
                  <a:sym typeface="Calibri"/>
                </a:rPr>
                <a:t>de ravulizumab </a:t>
              </a:r>
              <a:endParaRPr/>
            </a:p>
          </p:txBody>
        </p:sp>
        <p:cxnSp>
          <p:nvCxnSpPr>
            <p:cNvPr id="5437" name="Google Shape;5437;p102"/>
            <p:cNvCxnSpPr/>
            <p:nvPr/>
          </p:nvCxnSpPr>
          <p:spPr>
            <a:xfrm>
              <a:off x="5075804" y="5053029"/>
              <a:ext cx="0" cy="848998"/>
            </a:xfrm>
            <a:prstGeom prst="straightConnector1">
              <a:avLst/>
            </a:prstGeom>
            <a:noFill/>
            <a:ln cap="flat" cmpd="sng" w="12700">
              <a:solidFill>
                <a:schemeClr val="accent1"/>
              </a:solidFill>
              <a:prstDash val="solid"/>
              <a:miter lim="800000"/>
              <a:headEnd len="sm" w="sm" type="none"/>
              <a:tailEnd len="sm" w="sm" type="none"/>
            </a:ln>
          </p:spPr>
        </p:cxnSp>
      </p:grpSp>
      <p:grpSp>
        <p:nvGrpSpPr>
          <p:cNvPr id="5438" name="Google Shape;5438;p102"/>
          <p:cNvGrpSpPr/>
          <p:nvPr/>
        </p:nvGrpSpPr>
        <p:grpSpPr>
          <a:xfrm>
            <a:off x="407988" y="2071579"/>
            <a:ext cx="8908647" cy="923330"/>
            <a:chOff x="407988" y="2071579"/>
            <a:chExt cx="8908647" cy="923330"/>
          </a:xfrm>
        </p:grpSpPr>
        <p:sp>
          <p:nvSpPr>
            <p:cNvPr id="5439" name="Google Shape;5439;p102"/>
            <p:cNvSpPr txBox="1"/>
            <p:nvPr/>
          </p:nvSpPr>
          <p:spPr>
            <a:xfrm>
              <a:off x="407988" y="2071579"/>
              <a:ext cx="2533814" cy="92333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Calibri"/>
                  <a:ea typeface="Calibri"/>
                  <a:cs typeface="Calibri"/>
                  <a:sym typeface="Calibri"/>
                </a:rPr>
                <a:t>ravulizumab 100 mg/mL </a:t>
              </a:r>
              <a:r>
                <a:rPr lang="pt-BR" sz="1800">
                  <a:solidFill>
                    <a:schemeClr val="lt1"/>
                  </a:solidFill>
                  <a:latin typeface="Calibri"/>
                  <a:ea typeface="Calibri"/>
                  <a:cs typeface="Calibri"/>
                  <a:sym typeface="Calibri"/>
                </a:rPr>
                <a:t>é uma </a:t>
              </a:r>
              <a:r>
                <a:rPr b="1" lang="pt-BR" sz="1800">
                  <a:solidFill>
                    <a:schemeClr val="lt1"/>
                  </a:solidFill>
                  <a:latin typeface="Calibri"/>
                  <a:ea typeface="Calibri"/>
                  <a:cs typeface="Calibri"/>
                  <a:sym typeface="Calibri"/>
                </a:rPr>
                <a:t>cor translúcida, clara a amarelada</a:t>
              </a:r>
              <a:endParaRPr sz="1800">
                <a:solidFill>
                  <a:schemeClr val="lt1"/>
                </a:solidFill>
                <a:latin typeface="Calibri"/>
                <a:ea typeface="Calibri"/>
                <a:cs typeface="Calibri"/>
                <a:sym typeface="Calibri"/>
              </a:endParaRPr>
            </a:p>
          </p:txBody>
        </p:sp>
        <p:sp>
          <p:nvSpPr>
            <p:cNvPr id="5440" name="Google Shape;5440;p102"/>
            <p:cNvSpPr txBox="1"/>
            <p:nvPr/>
          </p:nvSpPr>
          <p:spPr>
            <a:xfrm>
              <a:off x="3697907" y="2071579"/>
              <a:ext cx="5618728" cy="92333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800">
                  <a:solidFill>
                    <a:schemeClr val="lt1"/>
                  </a:solidFill>
                  <a:latin typeface="Calibri"/>
                  <a:ea typeface="Calibri"/>
                  <a:cs typeface="Calibri"/>
                  <a:sym typeface="Calibri"/>
                </a:rPr>
                <a:t>O produto está disponível como uma </a:t>
              </a:r>
              <a:r>
                <a:rPr b="1" lang="pt-BR" sz="1800">
                  <a:solidFill>
                    <a:schemeClr val="lt1"/>
                  </a:solidFill>
                  <a:latin typeface="Calibri"/>
                  <a:ea typeface="Calibri"/>
                  <a:cs typeface="Calibri"/>
                  <a:sym typeface="Calibri"/>
                </a:rPr>
                <a:t>solução isenta de conservantes</a:t>
              </a:r>
              <a:r>
                <a:rPr lang="pt-BR" sz="1800">
                  <a:solidFill>
                    <a:schemeClr val="lt1"/>
                  </a:solidFill>
                  <a:latin typeface="Calibri"/>
                  <a:ea typeface="Calibri"/>
                  <a:cs typeface="Calibri"/>
                  <a:sym typeface="Calibri"/>
                </a:rPr>
                <a:t> e é fornecido como frasco para injetáveis de </a:t>
              </a:r>
              <a:r>
                <a:rPr b="1" lang="pt-BR" sz="1800">
                  <a:solidFill>
                    <a:schemeClr val="lt1"/>
                  </a:solidFill>
                  <a:latin typeface="Calibri"/>
                  <a:ea typeface="Calibri"/>
                  <a:cs typeface="Calibri"/>
                  <a:sym typeface="Calibri"/>
                </a:rPr>
                <a:t>dose única por embalagem </a:t>
              </a:r>
              <a:r>
                <a:rPr lang="pt-BR" sz="1800">
                  <a:solidFill>
                    <a:schemeClr val="lt1"/>
                  </a:solidFill>
                  <a:latin typeface="Calibri"/>
                  <a:ea typeface="Calibri"/>
                  <a:cs typeface="Calibri"/>
                  <a:sym typeface="Calibri"/>
                </a:rPr>
                <a:t>com as seguintes dosagens: </a:t>
              </a:r>
              <a:endParaRPr/>
            </a:p>
          </p:txBody>
        </p:sp>
        <p:sp>
          <p:nvSpPr>
            <p:cNvPr id="5441" name="Google Shape;5441;p102"/>
            <p:cNvSpPr/>
            <p:nvPr/>
          </p:nvSpPr>
          <p:spPr>
            <a:xfrm>
              <a:off x="2941802" y="2231756"/>
              <a:ext cx="548563" cy="652362"/>
            </a:xfrm>
            <a:custGeom>
              <a:rect b="b" l="l" r="r" t="t"/>
              <a:pathLst>
                <a:path extrusionOk="0" h="892931" w="750855">
                  <a:moveTo>
                    <a:pt x="433784" y="238629"/>
                  </a:moveTo>
                  <a:lnTo>
                    <a:pt x="490003" y="275762"/>
                  </a:lnTo>
                  <a:lnTo>
                    <a:pt x="504216" y="254293"/>
                  </a:lnTo>
                  <a:cubicBezTo>
                    <a:pt x="508123" y="248377"/>
                    <a:pt x="509239" y="241419"/>
                    <a:pt x="507937" y="234983"/>
                  </a:cubicBezTo>
                  <a:cubicBezTo>
                    <a:pt x="506635" y="228509"/>
                    <a:pt x="502840" y="222556"/>
                    <a:pt x="496924" y="218650"/>
                  </a:cubicBezTo>
                  <a:lnTo>
                    <a:pt x="483679" y="209869"/>
                  </a:lnTo>
                  <a:cubicBezTo>
                    <a:pt x="477763" y="205962"/>
                    <a:pt x="470805" y="204846"/>
                    <a:pt x="464369" y="206185"/>
                  </a:cubicBezTo>
                  <a:cubicBezTo>
                    <a:pt x="457895" y="207487"/>
                    <a:pt x="451941" y="211283"/>
                    <a:pt x="448035" y="217198"/>
                  </a:cubicBezTo>
                  <a:close/>
                  <a:moveTo>
                    <a:pt x="650220" y="122100"/>
                  </a:moveTo>
                  <a:cubicBezTo>
                    <a:pt x="655838" y="122100"/>
                    <a:pt x="660936" y="119831"/>
                    <a:pt x="664619" y="116147"/>
                  </a:cubicBezTo>
                  <a:cubicBezTo>
                    <a:pt x="668303" y="112464"/>
                    <a:pt x="670610" y="107366"/>
                    <a:pt x="670610" y="101748"/>
                  </a:cubicBezTo>
                  <a:cubicBezTo>
                    <a:pt x="670610" y="95200"/>
                    <a:pt x="659001" y="76559"/>
                    <a:pt x="650220" y="62643"/>
                  </a:cubicBezTo>
                  <a:cubicBezTo>
                    <a:pt x="641439" y="76521"/>
                    <a:pt x="629831" y="95200"/>
                    <a:pt x="629831" y="101748"/>
                  </a:cubicBezTo>
                  <a:cubicBezTo>
                    <a:pt x="629831" y="107367"/>
                    <a:pt x="632101" y="112464"/>
                    <a:pt x="635784" y="116147"/>
                  </a:cubicBezTo>
                  <a:cubicBezTo>
                    <a:pt x="639505" y="119831"/>
                    <a:pt x="644602" y="122100"/>
                    <a:pt x="650220" y="122100"/>
                  </a:cubicBezTo>
                  <a:close/>
                  <a:moveTo>
                    <a:pt x="677493" y="128984"/>
                  </a:moveTo>
                  <a:cubicBezTo>
                    <a:pt x="670498" y="135979"/>
                    <a:pt x="660862" y="140295"/>
                    <a:pt x="650183" y="140295"/>
                  </a:cubicBezTo>
                  <a:cubicBezTo>
                    <a:pt x="639542" y="140295"/>
                    <a:pt x="629868" y="135979"/>
                    <a:pt x="622873" y="128984"/>
                  </a:cubicBezTo>
                  <a:cubicBezTo>
                    <a:pt x="615878" y="121989"/>
                    <a:pt x="611562" y="112352"/>
                    <a:pt x="611562" y="101674"/>
                  </a:cubicBezTo>
                  <a:cubicBezTo>
                    <a:pt x="611562" y="89656"/>
                    <a:pt x="625924" y="66960"/>
                    <a:pt x="635933" y="51072"/>
                  </a:cubicBezTo>
                  <a:cubicBezTo>
                    <a:pt x="638537" y="46979"/>
                    <a:pt x="640807" y="43333"/>
                    <a:pt x="642258" y="40915"/>
                  </a:cubicBezTo>
                  <a:cubicBezTo>
                    <a:pt x="643002" y="39575"/>
                    <a:pt x="644118" y="38422"/>
                    <a:pt x="645569" y="37566"/>
                  </a:cubicBezTo>
                  <a:cubicBezTo>
                    <a:pt x="649885" y="35036"/>
                    <a:pt x="655467" y="36487"/>
                    <a:pt x="657997" y="40803"/>
                  </a:cubicBezTo>
                  <a:cubicBezTo>
                    <a:pt x="659411" y="43221"/>
                    <a:pt x="661755" y="46905"/>
                    <a:pt x="664396" y="51072"/>
                  </a:cubicBezTo>
                  <a:cubicBezTo>
                    <a:pt x="674442" y="66960"/>
                    <a:pt x="688767" y="89656"/>
                    <a:pt x="688767" y="101673"/>
                  </a:cubicBezTo>
                  <a:cubicBezTo>
                    <a:pt x="688804" y="112389"/>
                    <a:pt x="684488" y="122026"/>
                    <a:pt x="677493" y="128984"/>
                  </a:cubicBezTo>
                  <a:close/>
                  <a:moveTo>
                    <a:pt x="572642" y="543540"/>
                  </a:moveTo>
                  <a:lnTo>
                    <a:pt x="700601" y="543540"/>
                  </a:lnTo>
                  <a:cubicBezTo>
                    <a:pt x="705624" y="543540"/>
                    <a:pt x="709717" y="547633"/>
                    <a:pt x="709717" y="552656"/>
                  </a:cubicBezTo>
                  <a:lnTo>
                    <a:pt x="709717" y="758968"/>
                  </a:lnTo>
                  <a:cubicBezTo>
                    <a:pt x="709717" y="763990"/>
                    <a:pt x="705624" y="768083"/>
                    <a:pt x="700601" y="768083"/>
                  </a:cubicBezTo>
                  <a:lnTo>
                    <a:pt x="572642" y="768083"/>
                  </a:lnTo>
                  <a:cubicBezTo>
                    <a:pt x="567619" y="768083"/>
                    <a:pt x="563526" y="763990"/>
                    <a:pt x="563526" y="758968"/>
                  </a:cubicBezTo>
                  <a:lnTo>
                    <a:pt x="563526" y="552656"/>
                  </a:lnTo>
                  <a:cubicBezTo>
                    <a:pt x="563526" y="547596"/>
                    <a:pt x="567619" y="543540"/>
                    <a:pt x="572642" y="543540"/>
                  </a:cubicBezTo>
                  <a:close/>
                  <a:moveTo>
                    <a:pt x="691514" y="561772"/>
                  </a:moveTo>
                  <a:lnTo>
                    <a:pt x="581757" y="561772"/>
                  </a:lnTo>
                  <a:lnTo>
                    <a:pt x="581757" y="749891"/>
                  </a:lnTo>
                  <a:lnTo>
                    <a:pt x="691514" y="749891"/>
                  </a:lnTo>
                  <a:close/>
                  <a:moveTo>
                    <a:pt x="522407" y="787915"/>
                  </a:moveTo>
                  <a:cubicBezTo>
                    <a:pt x="522407" y="792938"/>
                    <a:pt x="526500" y="797030"/>
                    <a:pt x="531523" y="797030"/>
                  </a:cubicBezTo>
                  <a:lnTo>
                    <a:pt x="741740" y="797030"/>
                  </a:lnTo>
                  <a:cubicBezTo>
                    <a:pt x="746763" y="797030"/>
                    <a:pt x="750855" y="792938"/>
                    <a:pt x="750855" y="787915"/>
                  </a:cubicBezTo>
                  <a:lnTo>
                    <a:pt x="750855" y="550161"/>
                  </a:lnTo>
                  <a:cubicBezTo>
                    <a:pt x="750855" y="549938"/>
                    <a:pt x="750855" y="549677"/>
                    <a:pt x="750818" y="549454"/>
                  </a:cubicBezTo>
                  <a:cubicBezTo>
                    <a:pt x="749181" y="528991"/>
                    <a:pt x="744902" y="509457"/>
                    <a:pt x="735489" y="491746"/>
                  </a:cubicBezTo>
                  <a:cubicBezTo>
                    <a:pt x="726671" y="475077"/>
                    <a:pt x="713462" y="460232"/>
                    <a:pt x="694002" y="447953"/>
                  </a:cubicBezTo>
                  <a:lnTo>
                    <a:pt x="694002" y="433628"/>
                  </a:lnTo>
                  <a:lnTo>
                    <a:pt x="706504" y="433628"/>
                  </a:lnTo>
                  <a:cubicBezTo>
                    <a:pt x="712048" y="433628"/>
                    <a:pt x="717071" y="431359"/>
                    <a:pt x="720717" y="427750"/>
                  </a:cubicBezTo>
                  <a:cubicBezTo>
                    <a:pt x="724363" y="424103"/>
                    <a:pt x="726633" y="419080"/>
                    <a:pt x="726633" y="413536"/>
                  </a:cubicBezTo>
                  <a:lnTo>
                    <a:pt x="726633" y="340797"/>
                  </a:lnTo>
                  <a:cubicBezTo>
                    <a:pt x="726633" y="335253"/>
                    <a:pt x="724363" y="330230"/>
                    <a:pt x="720717" y="326584"/>
                  </a:cubicBezTo>
                  <a:cubicBezTo>
                    <a:pt x="717071" y="322937"/>
                    <a:pt x="712048" y="320705"/>
                    <a:pt x="706504" y="320705"/>
                  </a:cubicBezTo>
                  <a:lnTo>
                    <a:pt x="563181" y="320668"/>
                  </a:lnTo>
                  <a:cubicBezTo>
                    <a:pt x="557637" y="320668"/>
                    <a:pt x="552614" y="322937"/>
                    <a:pt x="548968" y="326546"/>
                  </a:cubicBezTo>
                  <a:cubicBezTo>
                    <a:pt x="545322" y="330193"/>
                    <a:pt x="543052" y="335216"/>
                    <a:pt x="543052" y="340760"/>
                  </a:cubicBezTo>
                  <a:lnTo>
                    <a:pt x="543052" y="413499"/>
                  </a:lnTo>
                  <a:cubicBezTo>
                    <a:pt x="543052" y="419043"/>
                    <a:pt x="545322" y="424066"/>
                    <a:pt x="548968" y="427712"/>
                  </a:cubicBezTo>
                  <a:cubicBezTo>
                    <a:pt x="552614" y="431359"/>
                    <a:pt x="557637" y="433591"/>
                    <a:pt x="563181" y="433591"/>
                  </a:cubicBezTo>
                  <a:lnTo>
                    <a:pt x="579255" y="433591"/>
                  </a:lnTo>
                  <a:lnTo>
                    <a:pt x="579255" y="447916"/>
                  </a:lnTo>
                  <a:cubicBezTo>
                    <a:pt x="559795" y="460194"/>
                    <a:pt x="546624" y="475040"/>
                    <a:pt x="537769" y="491709"/>
                  </a:cubicBezTo>
                  <a:cubicBezTo>
                    <a:pt x="528430" y="509308"/>
                    <a:pt x="524151" y="528693"/>
                    <a:pt x="522476" y="549007"/>
                  </a:cubicBezTo>
                  <a:cubicBezTo>
                    <a:pt x="522439" y="549380"/>
                    <a:pt x="522402" y="549752"/>
                    <a:pt x="522402" y="550124"/>
                  </a:cubicBezTo>
                  <a:close/>
                  <a:moveTo>
                    <a:pt x="540602" y="550418"/>
                  </a:moveTo>
                  <a:lnTo>
                    <a:pt x="540602" y="778761"/>
                  </a:lnTo>
                  <a:lnTo>
                    <a:pt x="732626" y="778761"/>
                  </a:lnTo>
                  <a:lnTo>
                    <a:pt x="732626" y="550418"/>
                  </a:lnTo>
                  <a:cubicBezTo>
                    <a:pt x="731137" y="532336"/>
                    <a:pt x="727417" y="515295"/>
                    <a:pt x="719417" y="500189"/>
                  </a:cubicBezTo>
                  <a:cubicBezTo>
                    <a:pt x="711530" y="485306"/>
                    <a:pt x="699363" y="472061"/>
                    <a:pt x="680908" y="461234"/>
                  </a:cubicBezTo>
                  <a:cubicBezTo>
                    <a:pt x="677894" y="459746"/>
                    <a:pt x="675810" y="456657"/>
                    <a:pt x="675810" y="453048"/>
                  </a:cubicBezTo>
                  <a:lnTo>
                    <a:pt x="675810" y="433626"/>
                  </a:lnTo>
                  <a:lnTo>
                    <a:pt x="597452" y="433626"/>
                  </a:lnTo>
                  <a:lnTo>
                    <a:pt x="597452" y="453048"/>
                  </a:lnTo>
                  <a:lnTo>
                    <a:pt x="597415" y="453048"/>
                  </a:lnTo>
                  <a:cubicBezTo>
                    <a:pt x="597415" y="456174"/>
                    <a:pt x="595778" y="459225"/>
                    <a:pt x="592876" y="460899"/>
                  </a:cubicBezTo>
                  <a:cubicBezTo>
                    <a:pt x="574123" y="471800"/>
                    <a:pt x="561808" y="485158"/>
                    <a:pt x="553808" y="500190"/>
                  </a:cubicBezTo>
                  <a:cubicBezTo>
                    <a:pt x="545846" y="515295"/>
                    <a:pt x="542087" y="532374"/>
                    <a:pt x="540600" y="550419"/>
                  </a:cubicBezTo>
                  <a:close/>
                  <a:moveTo>
                    <a:pt x="706508" y="338897"/>
                  </a:moveTo>
                  <a:cubicBezTo>
                    <a:pt x="707029" y="338897"/>
                    <a:pt x="707476" y="339120"/>
                    <a:pt x="707810" y="339455"/>
                  </a:cubicBezTo>
                  <a:cubicBezTo>
                    <a:pt x="708145" y="339790"/>
                    <a:pt x="708369" y="340273"/>
                    <a:pt x="708369" y="340794"/>
                  </a:cubicBezTo>
                  <a:lnTo>
                    <a:pt x="708369" y="413534"/>
                  </a:lnTo>
                  <a:cubicBezTo>
                    <a:pt x="708369" y="414055"/>
                    <a:pt x="708145" y="414501"/>
                    <a:pt x="707810" y="414836"/>
                  </a:cubicBezTo>
                  <a:cubicBezTo>
                    <a:pt x="707476" y="415171"/>
                    <a:pt x="706992" y="415394"/>
                    <a:pt x="706508" y="415394"/>
                  </a:cubicBezTo>
                  <a:lnTo>
                    <a:pt x="563147" y="415394"/>
                  </a:lnTo>
                  <a:cubicBezTo>
                    <a:pt x="562627" y="415394"/>
                    <a:pt x="562180" y="415171"/>
                    <a:pt x="561845" y="414836"/>
                  </a:cubicBezTo>
                  <a:cubicBezTo>
                    <a:pt x="561510" y="414501"/>
                    <a:pt x="561287" y="414017"/>
                    <a:pt x="561287" y="413534"/>
                  </a:cubicBezTo>
                  <a:lnTo>
                    <a:pt x="561287" y="340794"/>
                  </a:lnTo>
                  <a:cubicBezTo>
                    <a:pt x="561287" y="340273"/>
                    <a:pt x="561510" y="339827"/>
                    <a:pt x="561845" y="339455"/>
                  </a:cubicBezTo>
                  <a:cubicBezTo>
                    <a:pt x="562180" y="339120"/>
                    <a:pt x="562664" y="338897"/>
                    <a:pt x="563147" y="338897"/>
                  </a:cubicBezTo>
                  <a:close/>
                  <a:moveTo>
                    <a:pt x="174261" y="548332"/>
                  </a:moveTo>
                  <a:lnTo>
                    <a:pt x="193496" y="519236"/>
                  </a:lnTo>
                  <a:lnTo>
                    <a:pt x="213477" y="532445"/>
                  </a:lnTo>
                  <a:cubicBezTo>
                    <a:pt x="217681" y="535198"/>
                    <a:pt x="223299" y="534082"/>
                    <a:pt x="226090" y="529877"/>
                  </a:cubicBezTo>
                  <a:cubicBezTo>
                    <a:pt x="228881" y="525673"/>
                    <a:pt x="227727" y="520055"/>
                    <a:pt x="223523" y="517264"/>
                  </a:cubicBezTo>
                  <a:lnTo>
                    <a:pt x="203542" y="504056"/>
                  </a:lnTo>
                  <a:lnTo>
                    <a:pt x="225196" y="471314"/>
                  </a:lnTo>
                  <a:lnTo>
                    <a:pt x="272710" y="502717"/>
                  </a:lnTo>
                  <a:cubicBezTo>
                    <a:pt x="276914" y="505470"/>
                    <a:pt x="282532" y="504354"/>
                    <a:pt x="285323" y="500150"/>
                  </a:cubicBezTo>
                  <a:cubicBezTo>
                    <a:pt x="288076" y="495945"/>
                    <a:pt x="286960" y="490327"/>
                    <a:pt x="282756" y="487537"/>
                  </a:cubicBezTo>
                  <a:lnTo>
                    <a:pt x="235205" y="456134"/>
                  </a:lnTo>
                  <a:lnTo>
                    <a:pt x="256859" y="423391"/>
                  </a:lnTo>
                  <a:lnTo>
                    <a:pt x="276840" y="436600"/>
                  </a:lnTo>
                  <a:cubicBezTo>
                    <a:pt x="281044" y="439353"/>
                    <a:pt x="286662" y="438237"/>
                    <a:pt x="289453" y="434032"/>
                  </a:cubicBezTo>
                  <a:cubicBezTo>
                    <a:pt x="292206" y="429828"/>
                    <a:pt x="291090" y="424210"/>
                    <a:pt x="286885" y="421419"/>
                  </a:cubicBezTo>
                  <a:lnTo>
                    <a:pt x="266905" y="408211"/>
                  </a:lnTo>
                  <a:lnTo>
                    <a:pt x="288559" y="375469"/>
                  </a:lnTo>
                  <a:lnTo>
                    <a:pt x="336072" y="406872"/>
                  </a:lnTo>
                  <a:cubicBezTo>
                    <a:pt x="340277" y="409662"/>
                    <a:pt x="345895" y="408509"/>
                    <a:pt x="348686" y="404305"/>
                  </a:cubicBezTo>
                  <a:cubicBezTo>
                    <a:pt x="351439" y="400100"/>
                    <a:pt x="350323" y="394482"/>
                    <a:pt x="346118" y="391692"/>
                  </a:cubicBezTo>
                  <a:lnTo>
                    <a:pt x="298568" y="360289"/>
                  </a:lnTo>
                  <a:lnTo>
                    <a:pt x="320222" y="327546"/>
                  </a:lnTo>
                  <a:lnTo>
                    <a:pt x="340202" y="340755"/>
                  </a:lnTo>
                  <a:cubicBezTo>
                    <a:pt x="344407" y="343508"/>
                    <a:pt x="350024" y="342392"/>
                    <a:pt x="352815" y="338187"/>
                  </a:cubicBezTo>
                  <a:cubicBezTo>
                    <a:pt x="355569" y="333983"/>
                    <a:pt x="354452" y="328365"/>
                    <a:pt x="350248" y="325574"/>
                  </a:cubicBezTo>
                  <a:lnTo>
                    <a:pt x="330267" y="312366"/>
                  </a:lnTo>
                  <a:lnTo>
                    <a:pt x="351921" y="279624"/>
                  </a:lnTo>
                  <a:lnTo>
                    <a:pt x="399435" y="311027"/>
                  </a:lnTo>
                  <a:cubicBezTo>
                    <a:pt x="403639" y="313780"/>
                    <a:pt x="409257" y="312664"/>
                    <a:pt x="412048" y="308460"/>
                  </a:cubicBezTo>
                  <a:cubicBezTo>
                    <a:pt x="414801" y="304255"/>
                    <a:pt x="413685" y="298638"/>
                    <a:pt x="409481" y="295847"/>
                  </a:cubicBezTo>
                  <a:lnTo>
                    <a:pt x="361930" y="264444"/>
                  </a:lnTo>
                  <a:lnTo>
                    <a:pt x="375138" y="244426"/>
                  </a:lnTo>
                  <a:cubicBezTo>
                    <a:pt x="378041" y="240036"/>
                    <a:pt x="382468" y="237245"/>
                    <a:pt x="387230" y="236278"/>
                  </a:cubicBezTo>
                  <a:cubicBezTo>
                    <a:pt x="392030" y="235310"/>
                    <a:pt x="397165" y="236129"/>
                    <a:pt x="401555" y="239031"/>
                  </a:cubicBezTo>
                  <a:lnTo>
                    <a:pt x="502387" y="305632"/>
                  </a:lnTo>
                  <a:cubicBezTo>
                    <a:pt x="506777" y="308534"/>
                    <a:pt x="509568" y="312961"/>
                    <a:pt x="510535" y="317724"/>
                  </a:cubicBezTo>
                  <a:cubicBezTo>
                    <a:pt x="511502" y="322523"/>
                    <a:pt x="510684" y="327658"/>
                    <a:pt x="507782" y="332048"/>
                  </a:cubicBezTo>
                  <a:lnTo>
                    <a:pt x="265713" y="698275"/>
                  </a:lnTo>
                  <a:lnTo>
                    <a:pt x="133068" y="610616"/>
                  </a:lnTo>
                  <a:lnTo>
                    <a:pt x="164210" y="563474"/>
                  </a:lnTo>
                  <a:lnTo>
                    <a:pt x="211724" y="594877"/>
                  </a:lnTo>
                  <a:cubicBezTo>
                    <a:pt x="215928" y="597631"/>
                    <a:pt x="221546" y="596514"/>
                    <a:pt x="224337" y="592310"/>
                  </a:cubicBezTo>
                  <a:cubicBezTo>
                    <a:pt x="227090" y="588106"/>
                    <a:pt x="225974" y="582488"/>
                    <a:pt x="221770" y="579697"/>
                  </a:cubicBezTo>
                  <a:close/>
                  <a:moveTo>
                    <a:pt x="492681" y="194088"/>
                  </a:moveTo>
                  <a:lnTo>
                    <a:pt x="618259" y="4074"/>
                  </a:lnTo>
                  <a:cubicBezTo>
                    <a:pt x="621012" y="-131"/>
                    <a:pt x="626668" y="-1247"/>
                    <a:pt x="630872" y="1507"/>
                  </a:cubicBezTo>
                  <a:cubicBezTo>
                    <a:pt x="635077" y="4260"/>
                    <a:pt x="636193" y="9915"/>
                    <a:pt x="633439" y="14120"/>
                  </a:cubicBezTo>
                  <a:lnTo>
                    <a:pt x="507900" y="204134"/>
                  </a:lnTo>
                  <a:cubicBezTo>
                    <a:pt x="517425" y="210794"/>
                    <a:pt x="523564" y="220691"/>
                    <a:pt x="525722" y="231370"/>
                  </a:cubicBezTo>
                  <a:cubicBezTo>
                    <a:pt x="527992" y="242382"/>
                    <a:pt x="526057" y="254289"/>
                    <a:pt x="519397" y="264372"/>
                  </a:cubicBezTo>
                  <a:lnTo>
                    <a:pt x="505221" y="285840"/>
                  </a:lnTo>
                  <a:lnTo>
                    <a:pt x="512365" y="290565"/>
                  </a:lnTo>
                  <a:cubicBezTo>
                    <a:pt x="520922" y="296221"/>
                    <a:pt x="526392" y="304853"/>
                    <a:pt x="528289" y="314192"/>
                  </a:cubicBezTo>
                  <a:cubicBezTo>
                    <a:pt x="530187" y="323531"/>
                    <a:pt x="528550" y="333615"/>
                    <a:pt x="522894" y="342172"/>
                  </a:cubicBezTo>
                  <a:lnTo>
                    <a:pt x="280712" y="708589"/>
                  </a:lnTo>
                  <a:cubicBezTo>
                    <a:pt x="286516" y="713724"/>
                    <a:pt x="290274" y="720533"/>
                    <a:pt x="291763" y="727788"/>
                  </a:cubicBezTo>
                  <a:cubicBezTo>
                    <a:pt x="293511" y="736345"/>
                    <a:pt x="292098" y="745536"/>
                    <a:pt x="287112" y="753423"/>
                  </a:cubicBezTo>
                  <a:cubicBezTo>
                    <a:pt x="286889" y="753833"/>
                    <a:pt x="286628" y="754242"/>
                    <a:pt x="286330" y="754614"/>
                  </a:cubicBezTo>
                  <a:cubicBezTo>
                    <a:pt x="281047" y="762279"/>
                    <a:pt x="273122" y="767227"/>
                    <a:pt x="264564" y="768976"/>
                  </a:cubicBezTo>
                  <a:cubicBezTo>
                    <a:pt x="255783" y="770762"/>
                    <a:pt x="246332" y="769236"/>
                    <a:pt x="238333" y="763953"/>
                  </a:cubicBezTo>
                  <a:lnTo>
                    <a:pt x="198745" y="737796"/>
                  </a:lnTo>
                  <a:lnTo>
                    <a:pt x="148813" y="813364"/>
                  </a:lnTo>
                  <a:lnTo>
                    <a:pt x="158450" y="819726"/>
                  </a:lnTo>
                  <a:cubicBezTo>
                    <a:pt x="166375" y="824972"/>
                    <a:pt x="171435" y="832972"/>
                    <a:pt x="173221" y="841641"/>
                  </a:cubicBezTo>
                  <a:cubicBezTo>
                    <a:pt x="175007" y="850311"/>
                    <a:pt x="173482" y="859686"/>
                    <a:pt x="168235" y="867612"/>
                  </a:cubicBezTo>
                  <a:lnTo>
                    <a:pt x="154171" y="888858"/>
                  </a:lnTo>
                  <a:cubicBezTo>
                    <a:pt x="151417" y="893062"/>
                    <a:pt x="145762" y="894178"/>
                    <a:pt x="141558" y="891425"/>
                  </a:cubicBezTo>
                  <a:lnTo>
                    <a:pt x="4074" y="800602"/>
                  </a:lnTo>
                  <a:cubicBezTo>
                    <a:pt x="-131" y="797849"/>
                    <a:pt x="-1247" y="792193"/>
                    <a:pt x="1507" y="787989"/>
                  </a:cubicBezTo>
                  <a:lnTo>
                    <a:pt x="15236" y="767228"/>
                  </a:lnTo>
                  <a:cubicBezTo>
                    <a:pt x="15459" y="766855"/>
                    <a:pt x="15682" y="766483"/>
                    <a:pt x="15943" y="766149"/>
                  </a:cubicBezTo>
                  <a:cubicBezTo>
                    <a:pt x="21189" y="758558"/>
                    <a:pt x="29003" y="753684"/>
                    <a:pt x="37486" y="751972"/>
                  </a:cubicBezTo>
                  <a:cubicBezTo>
                    <a:pt x="45932" y="750261"/>
                    <a:pt x="55048" y="751638"/>
                    <a:pt x="62824" y="756549"/>
                  </a:cubicBezTo>
                  <a:cubicBezTo>
                    <a:pt x="63196" y="756772"/>
                    <a:pt x="63568" y="756995"/>
                    <a:pt x="63940" y="757256"/>
                  </a:cubicBezTo>
                  <a:lnTo>
                    <a:pt x="73056" y="763283"/>
                  </a:lnTo>
                  <a:lnTo>
                    <a:pt x="122988" y="687716"/>
                  </a:lnTo>
                  <a:lnTo>
                    <a:pt x="83400" y="661559"/>
                  </a:lnTo>
                  <a:cubicBezTo>
                    <a:pt x="75401" y="656276"/>
                    <a:pt x="70266" y="648165"/>
                    <a:pt x="68480" y="639421"/>
                  </a:cubicBezTo>
                  <a:cubicBezTo>
                    <a:pt x="66731" y="630864"/>
                    <a:pt x="68145" y="621673"/>
                    <a:pt x="73131" y="613786"/>
                  </a:cubicBezTo>
                  <a:cubicBezTo>
                    <a:pt x="73354" y="613376"/>
                    <a:pt x="73615" y="612967"/>
                    <a:pt x="73912" y="612595"/>
                  </a:cubicBezTo>
                  <a:cubicBezTo>
                    <a:pt x="79196" y="604930"/>
                    <a:pt x="87121" y="599982"/>
                    <a:pt x="95679" y="598233"/>
                  </a:cubicBezTo>
                  <a:cubicBezTo>
                    <a:pt x="102934" y="596745"/>
                    <a:pt x="110673" y="597564"/>
                    <a:pt x="117668" y="600875"/>
                  </a:cubicBezTo>
                  <a:lnTo>
                    <a:pt x="214928" y="453685"/>
                  </a:lnTo>
                  <a:lnTo>
                    <a:pt x="359813" y="234420"/>
                  </a:lnTo>
                  <a:cubicBezTo>
                    <a:pt x="365468" y="225862"/>
                    <a:pt x="374100" y="220392"/>
                    <a:pt x="383440" y="218495"/>
                  </a:cubicBezTo>
                  <a:cubicBezTo>
                    <a:pt x="392779" y="216597"/>
                    <a:pt x="402862" y="218234"/>
                    <a:pt x="411419" y="223890"/>
                  </a:cubicBezTo>
                  <a:lnTo>
                    <a:pt x="418526" y="228578"/>
                  </a:lnTo>
                  <a:lnTo>
                    <a:pt x="432367" y="207630"/>
                  </a:lnTo>
                  <a:cubicBezTo>
                    <a:pt x="432590" y="207258"/>
                    <a:pt x="432813" y="206886"/>
                    <a:pt x="433073" y="206551"/>
                  </a:cubicBezTo>
                  <a:cubicBezTo>
                    <a:pt x="439734" y="196804"/>
                    <a:pt x="449742" y="190552"/>
                    <a:pt x="460569" y="188357"/>
                  </a:cubicBezTo>
                  <a:cubicBezTo>
                    <a:pt x="471322" y="186199"/>
                    <a:pt x="482819" y="187910"/>
                    <a:pt x="492679" y="194087"/>
                  </a:cubicBezTo>
                  <a:close/>
                  <a:moveTo>
                    <a:pt x="21718" y="790439"/>
                  </a:moveTo>
                  <a:lnTo>
                    <a:pt x="144019" y="871253"/>
                  </a:lnTo>
                  <a:lnTo>
                    <a:pt x="153060" y="857561"/>
                  </a:lnTo>
                  <a:cubicBezTo>
                    <a:pt x="155553" y="853803"/>
                    <a:pt x="156260" y="849375"/>
                    <a:pt x="155404" y="845245"/>
                  </a:cubicBezTo>
                  <a:cubicBezTo>
                    <a:pt x="154548" y="841115"/>
                    <a:pt x="152167" y="837320"/>
                    <a:pt x="148409" y="834864"/>
                  </a:cubicBezTo>
                  <a:lnTo>
                    <a:pt x="130066" y="822735"/>
                  </a:lnTo>
                  <a:lnTo>
                    <a:pt x="70683" y="783482"/>
                  </a:lnTo>
                  <a:lnTo>
                    <a:pt x="53456" y="772096"/>
                  </a:lnTo>
                  <a:cubicBezTo>
                    <a:pt x="49698" y="769604"/>
                    <a:pt x="45271" y="768897"/>
                    <a:pt x="41141" y="769753"/>
                  </a:cubicBezTo>
                  <a:cubicBezTo>
                    <a:pt x="37010" y="770608"/>
                    <a:pt x="33215" y="772989"/>
                    <a:pt x="30760" y="776747"/>
                  </a:cubicBezTo>
                  <a:close/>
                  <a:moveTo>
                    <a:pt x="147667" y="704007"/>
                  </a:moveTo>
                  <a:lnTo>
                    <a:pt x="138216" y="697794"/>
                  </a:lnTo>
                  <a:lnTo>
                    <a:pt x="88284" y="773361"/>
                  </a:lnTo>
                  <a:lnTo>
                    <a:pt x="133640" y="803312"/>
                  </a:lnTo>
                  <a:lnTo>
                    <a:pt x="183572" y="727745"/>
                  </a:lnTo>
                  <a:close/>
                  <a:moveTo>
                    <a:pt x="263310" y="718480"/>
                  </a:moveTo>
                  <a:lnTo>
                    <a:pt x="115482" y="620811"/>
                  </a:lnTo>
                  <a:lnTo>
                    <a:pt x="111947" y="618467"/>
                  </a:lnTo>
                  <a:cubicBezTo>
                    <a:pt x="108115" y="615937"/>
                    <a:pt x="103576" y="615193"/>
                    <a:pt x="99371" y="616048"/>
                  </a:cubicBezTo>
                  <a:cubicBezTo>
                    <a:pt x="95167" y="616904"/>
                    <a:pt x="91297" y="619360"/>
                    <a:pt x="88730" y="623229"/>
                  </a:cubicBezTo>
                  <a:cubicBezTo>
                    <a:pt x="86200" y="627062"/>
                    <a:pt x="85456" y="631601"/>
                    <a:pt x="86312" y="635805"/>
                  </a:cubicBezTo>
                  <a:cubicBezTo>
                    <a:pt x="87167" y="640010"/>
                    <a:pt x="89623" y="643879"/>
                    <a:pt x="93455" y="646447"/>
                  </a:cubicBezTo>
                  <a:lnTo>
                    <a:pt x="140634" y="677626"/>
                  </a:lnTo>
                  <a:lnTo>
                    <a:pt x="170920" y="697643"/>
                  </a:lnTo>
                  <a:lnTo>
                    <a:pt x="248348" y="748803"/>
                  </a:lnTo>
                  <a:cubicBezTo>
                    <a:pt x="252180" y="751333"/>
                    <a:pt x="256720" y="752077"/>
                    <a:pt x="260924" y="751222"/>
                  </a:cubicBezTo>
                  <a:cubicBezTo>
                    <a:pt x="265128" y="750366"/>
                    <a:pt x="268998" y="747910"/>
                    <a:pt x="271565" y="744078"/>
                  </a:cubicBezTo>
                  <a:cubicBezTo>
                    <a:pt x="274095" y="740246"/>
                    <a:pt x="274839" y="735706"/>
                    <a:pt x="273984" y="731502"/>
                  </a:cubicBezTo>
                  <a:cubicBezTo>
                    <a:pt x="273128" y="727298"/>
                    <a:pt x="270672" y="723428"/>
                    <a:pt x="266803" y="72086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5432"/>
                                        </p:tgtEl>
                                        <p:attrNameLst>
                                          <p:attrName>style.visibility</p:attrName>
                                        </p:attrNameLst>
                                      </p:cBhvr>
                                      <p:to>
                                        <p:strVal val="visible"/>
                                      </p:to>
                                    </p:set>
                                    <p:anim calcmode="lin" valueType="num">
                                      <p:cBhvr additive="base">
                                        <p:cTn dur="500"/>
                                        <p:tgtEl>
                                          <p:spTgt spid="5432"/>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5438"/>
                                        </p:tgtEl>
                                        <p:attrNameLst>
                                          <p:attrName>style.visibility</p:attrName>
                                        </p:attrNameLst>
                                      </p:cBhvr>
                                      <p:to>
                                        <p:strVal val="visible"/>
                                      </p:to>
                                    </p:set>
                                    <p:animEffect filter="fade" transition="in">
                                      <p:cBhvr>
                                        <p:cTn dur="500"/>
                                        <p:tgtEl>
                                          <p:spTgt spid="5438"/>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5433"/>
                                        </p:tgtEl>
                                        <p:attrNameLst>
                                          <p:attrName>style.visibility</p:attrName>
                                        </p:attrNameLst>
                                      </p:cBhvr>
                                      <p:to>
                                        <p:strVal val="visible"/>
                                      </p:to>
                                    </p:set>
                                    <p:animEffect filter="fade" transition="in">
                                      <p:cBhvr>
                                        <p:cTn dur="500"/>
                                        <p:tgtEl>
                                          <p:spTgt spid="543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434"/>
                                        </p:tgtEl>
                                        <p:attrNameLst>
                                          <p:attrName>style.visibility</p:attrName>
                                        </p:attrNameLst>
                                      </p:cBhvr>
                                      <p:to>
                                        <p:strVal val="visible"/>
                                      </p:to>
                                    </p:set>
                                    <p:animEffect filter="fade" transition="in">
                                      <p:cBhvr>
                                        <p:cTn dur="500"/>
                                        <p:tgtEl>
                                          <p:spTgt spid="543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6" name="Shape 5446"/>
        <p:cNvGrpSpPr/>
        <p:nvPr/>
      </p:nvGrpSpPr>
      <p:grpSpPr>
        <a:xfrm>
          <a:off x="0" y="0"/>
          <a:ext cx="0" cy="0"/>
          <a:chOff x="0" y="0"/>
          <a:chExt cx="0" cy="0"/>
        </a:xfrm>
      </p:grpSpPr>
      <p:grpSp>
        <p:nvGrpSpPr>
          <p:cNvPr id="5447" name="Google Shape;5447;p103"/>
          <p:cNvGrpSpPr/>
          <p:nvPr/>
        </p:nvGrpSpPr>
        <p:grpSpPr>
          <a:xfrm>
            <a:off x="590868" y="1539433"/>
            <a:ext cx="6734617" cy="4532119"/>
            <a:chOff x="590868" y="1539433"/>
            <a:chExt cx="6734617" cy="4532119"/>
          </a:xfrm>
        </p:grpSpPr>
        <p:sp>
          <p:nvSpPr>
            <p:cNvPr id="5448" name="Google Shape;5448;p103"/>
            <p:cNvSpPr/>
            <p:nvPr/>
          </p:nvSpPr>
          <p:spPr>
            <a:xfrm flipH="1">
              <a:off x="590868" y="1539433"/>
              <a:ext cx="6734617"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449" name="Google Shape;5449;p103"/>
            <p:cNvSpPr txBox="1"/>
            <p:nvPr/>
          </p:nvSpPr>
          <p:spPr>
            <a:xfrm>
              <a:off x="1141509" y="1991147"/>
              <a:ext cx="2785909" cy="1163395"/>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lang="pt-BR" sz="2800">
                  <a:solidFill>
                    <a:schemeClr val="accent1"/>
                  </a:solidFill>
                  <a:latin typeface="Lustria"/>
                  <a:ea typeface="Lustria"/>
                  <a:cs typeface="Lustria"/>
                  <a:sym typeface="Lustria"/>
                </a:rPr>
                <a:t>Infecções Meningocócicas Graves </a:t>
              </a:r>
              <a:endParaRPr/>
            </a:p>
          </p:txBody>
        </p:sp>
        <p:sp>
          <p:nvSpPr>
            <p:cNvPr id="5450" name="Google Shape;5450;p103"/>
            <p:cNvSpPr txBox="1"/>
            <p:nvPr/>
          </p:nvSpPr>
          <p:spPr>
            <a:xfrm>
              <a:off x="1152609" y="3224722"/>
              <a:ext cx="1828642" cy="2492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i="0" lang="pt-BR" sz="1800" u="none" cap="none" strike="noStrike">
                  <a:solidFill>
                    <a:schemeClr val="dk2"/>
                  </a:solidFill>
                  <a:latin typeface="Lustria"/>
                  <a:ea typeface="Lustria"/>
                  <a:cs typeface="Lustria"/>
                  <a:sym typeface="Lustria"/>
                </a:rPr>
                <a:t>Risco e Prevenção</a:t>
              </a:r>
              <a:endParaRPr/>
            </a:p>
          </p:txBody>
        </p:sp>
        <p:sp>
          <p:nvSpPr>
            <p:cNvPr id="5451" name="Google Shape;5451;p103"/>
            <p:cNvSpPr txBox="1"/>
            <p:nvPr/>
          </p:nvSpPr>
          <p:spPr>
            <a:xfrm>
              <a:off x="1152610" y="3836154"/>
              <a:ext cx="3585038" cy="1772793"/>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rgbClr val="3F4444"/>
                  </a:solidFill>
                  <a:latin typeface="Calibri"/>
                  <a:ea typeface="Calibri"/>
                  <a:cs typeface="Calibri"/>
                  <a:sym typeface="Calibri"/>
                </a:rPr>
                <a:t>Infecções meningocócicas com risco de vida ocorreram em pacientes tratados com ravulizumabe. </a:t>
              </a:r>
              <a:r>
                <a:rPr b="1" i="0" lang="pt-BR" sz="1600" u="none" cap="none" strike="noStrike">
                  <a:solidFill>
                    <a:srgbClr val="3F4444"/>
                  </a:solidFill>
                  <a:latin typeface="Calibri"/>
                  <a:ea typeface="Calibri"/>
                  <a:cs typeface="Calibri"/>
                  <a:sym typeface="Calibri"/>
                </a:rPr>
                <a:t>O uso de ravulizumabe aumenta a suscetibilidade de um paciente a infecções meningocócicas graves</a:t>
              </a:r>
              <a:r>
                <a:rPr i="0" lang="pt-BR" sz="1600" u="none" cap="none" strike="noStrike">
                  <a:solidFill>
                    <a:srgbClr val="3F4444"/>
                  </a:solidFill>
                  <a:latin typeface="Calibri"/>
                  <a:ea typeface="Calibri"/>
                  <a:cs typeface="Calibri"/>
                  <a:sym typeface="Calibri"/>
                </a:rPr>
                <a:t> (septicemia e / ou meningite). Doença meningocócica devido a qualquer sorogrupo pode ocorrer. </a:t>
              </a:r>
              <a:endParaRPr baseline="30000" i="0" sz="1600" u="none" cap="none" strike="noStrike">
                <a:solidFill>
                  <a:srgbClr val="3F4444"/>
                </a:solidFill>
                <a:latin typeface="Calibri"/>
                <a:ea typeface="Calibri"/>
                <a:cs typeface="Calibri"/>
                <a:sym typeface="Calibri"/>
              </a:endParaRPr>
            </a:p>
          </p:txBody>
        </p:sp>
        <p:cxnSp>
          <p:nvCxnSpPr>
            <p:cNvPr id="5452" name="Google Shape;5452;p103"/>
            <p:cNvCxnSpPr/>
            <p:nvPr/>
          </p:nvCxnSpPr>
          <p:spPr>
            <a:xfrm>
              <a:off x="1119195" y="3659815"/>
              <a:ext cx="3618452" cy="0"/>
            </a:xfrm>
            <a:prstGeom prst="straightConnector1">
              <a:avLst/>
            </a:prstGeom>
            <a:noFill/>
            <a:ln cap="flat" cmpd="sng" w="12700">
              <a:solidFill>
                <a:schemeClr val="accent1"/>
              </a:solidFill>
              <a:prstDash val="solid"/>
              <a:miter lim="800000"/>
              <a:headEnd len="sm" w="sm" type="none"/>
              <a:tailEnd len="sm" w="sm" type="none"/>
            </a:ln>
          </p:spPr>
        </p:cxnSp>
        <p:grpSp>
          <p:nvGrpSpPr>
            <p:cNvPr id="5453" name="Google Shape;5453;p103"/>
            <p:cNvGrpSpPr/>
            <p:nvPr/>
          </p:nvGrpSpPr>
          <p:grpSpPr>
            <a:xfrm>
              <a:off x="3904694" y="1996238"/>
              <a:ext cx="790127" cy="686002"/>
              <a:chOff x="5594299" y="4765040"/>
              <a:chExt cx="724482" cy="629008"/>
            </a:xfrm>
          </p:grpSpPr>
          <p:sp>
            <p:nvSpPr>
              <p:cNvPr id="5454" name="Google Shape;5454;p103"/>
              <p:cNvSpPr/>
              <p:nvPr/>
            </p:nvSpPr>
            <p:spPr>
              <a:xfrm>
                <a:off x="5594299" y="5062220"/>
                <a:ext cx="724482" cy="331828"/>
              </a:xfrm>
              <a:custGeom>
                <a:rect b="b" l="l" r="r" t="t"/>
                <a:pathLst>
                  <a:path extrusionOk="0" h="418553" w="913825">
                    <a:moveTo>
                      <a:pt x="912862" y="196636"/>
                    </a:moveTo>
                    <a:cubicBezTo>
                      <a:pt x="906501" y="164274"/>
                      <a:pt x="875180" y="143133"/>
                      <a:pt x="842787" y="149328"/>
                    </a:cubicBezTo>
                    <a:lnTo>
                      <a:pt x="637500" y="188511"/>
                    </a:lnTo>
                    <a:cubicBezTo>
                      <a:pt x="628700" y="159925"/>
                      <a:pt x="602283" y="140423"/>
                      <a:pt x="572373" y="140434"/>
                    </a:cubicBezTo>
                    <a:lnTo>
                      <a:pt x="509312" y="140434"/>
                    </a:lnTo>
                    <a:cubicBezTo>
                      <a:pt x="485679" y="139935"/>
                      <a:pt x="464014" y="127162"/>
                      <a:pt x="452135" y="106726"/>
                    </a:cubicBezTo>
                    <a:cubicBezTo>
                      <a:pt x="434627" y="78273"/>
                      <a:pt x="403552" y="61008"/>
                      <a:pt x="370145" y="61171"/>
                    </a:cubicBezTo>
                    <a:lnTo>
                      <a:pt x="237115" y="61171"/>
                    </a:lnTo>
                    <a:lnTo>
                      <a:pt x="237115" y="17049"/>
                    </a:lnTo>
                    <a:cubicBezTo>
                      <a:pt x="237115" y="7633"/>
                      <a:pt x="229482" y="0"/>
                      <a:pt x="220066" y="0"/>
                    </a:cubicBezTo>
                    <a:lnTo>
                      <a:pt x="17049" y="0"/>
                    </a:lnTo>
                    <a:cubicBezTo>
                      <a:pt x="7633" y="0"/>
                      <a:pt x="0" y="7633"/>
                      <a:pt x="0" y="17049"/>
                    </a:cubicBezTo>
                    <a:lnTo>
                      <a:pt x="0" y="401505"/>
                    </a:lnTo>
                    <a:cubicBezTo>
                      <a:pt x="0" y="410925"/>
                      <a:pt x="7633" y="418554"/>
                      <a:pt x="17049" y="418554"/>
                    </a:cubicBezTo>
                    <a:lnTo>
                      <a:pt x="220066" y="418554"/>
                    </a:lnTo>
                    <a:cubicBezTo>
                      <a:pt x="229482" y="418554"/>
                      <a:pt x="237115" y="410925"/>
                      <a:pt x="237115" y="401505"/>
                    </a:cubicBezTo>
                    <a:lnTo>
                      <a:pt x="237115" y="355512"/>
                    </a:lnTo>
                    <a:lnTo>
                      <a:pt x="490529" y="392591"/>
                    </a:lnTo>
                    <a:cubicBezTo>
                      <a:pt x="528371" y="398076"/>
                      <a:pt x="566991" y="393584"/>
                      <a:pt x="602564" y="379565"/>
                    </a:cubicBezTo>
                    <a:lnTo>
                      <a:pt x="877187" y="261393"/>
                    </a:lnTo>
                    <a:cubicBezTo>
                      <a:pt x="902955" y="251024"/>
                      <a:pt x="917870" y="223956"/>
                      <a:pt x="912862" y="196636"/>
                    </a:cubicBezTo>
                    <a:close/>
                    <a:moveTo>
                      <a:pt x="203017" y="384456"/>
                    </a:moveTo>
                    <a:lnTo>
                      <a:pt x="34098" y="384456"/>
                    </a:lnTo>
                    <a:lnTo>
                      <a:pt x="34098" y="34098"/>
                    </a:lnTo>
                    <a:lnTo>
                      <a:pt x="203017" y="34098"/>
                    </a:lnTo>
                    <a:close/>
                    <a:moveTo>
                      <a:pt x="864181" y="229867"/>
                    </a:moveTo>
                    <a:lnTo>
                      <a:pt x="863850" y="230003"/>
                    </a:lnTo>
                    <a:lnTo>
                      <a:pt x="589587" y="348030"/>
                    </a:lnTo>
                    <a:cubicBezTo>
                      <a:pt x="559680" y="359750"/>
                      <a:pt x="527236" y="363481"/>
                      <a:pt x="495449" y="358853"/>
                    </a:cubicBezTo>
                    <a:lnTo>
                      <a:pt x="237115" y="321054"/>
                    </a:lnTo>
                    <a:lnTo>
                      <a:pt x="237115" y="95269"/>
                    </a:lnTo>
                    <a:lnTo>
                      <a:pt x="370145" y="95269"/>
                    </a:lnTo>
                    <a:cubicBezTo>
                      <a:pt x="391732" y="95162"/>
                      <a:pt x="411815" y="106317"/>
                      <a:pt x="423132" y="124700"/>
                    </a:cubicBezTo>
                    <a:cubicBezTo>
                      <a:pt x="441217" y="155189"/>
                      <a:pt x="473866" y="174068"/>
                      <a:pt x="509312" y="174531"/>
                    </a:cubicBezTo>
                    <a:lnTo>
                      <a:pt x="572393" y="174531"/>
                    </a:lnTo>
                    <a:cubicBezTo>
                      <a:pt x="588750" y="174531"/>
                      <a:pt x="605740" y="186349"/>
                      <a:pt x="605740" y="201809"/>
                    </a:cubicBezTo>
                    <a:lnTo>
                      <a:pt x="605740" y="208522"/>
                    </a:lnTo>
                    <a:cubicBezTo>
                      <a:pt x="605051" y="227582"/>
                      <a:pt x="589352" y="242653"/>
                      <a:pt x="570278" y="242561"/>
                    </a:cubicBezTo>
                    <a:lnTo>
                      <a:pt x="350894" y="242561"/>
                    </a:lnTo>
                    <a:cubicBezTo>
                      <a:pt x="341478" y="242561"/>
                      <a:pt x="333845" y="250194"/>
                      <a:pt x="333845" y="259610"/>
                    </a:cubicBezTo>
                    <a:cubicBezTo>
                      <a:pt x="333845" y="269026"/>
                      <a:pt x="341478" y="276659"/>
                      <a:pt x="350894" y="276659"/>
                    </a:cubicBezTo>
                    <a:lnTo>
                      <a:pt x="570298" y="276659"/>
                    </a:lnTo>
                    <a:cubicBezTo>
                      <a:pt x="602189" y="276618"/>
                      <a:pt x="629793" y="254481"/>
                      <a:pt x="636759" y="223359"/>
                    </a:cubicBezTo>
                    <a:lnTo>
                      <a:pt x="848847" y="182871"/>
                    </a:lnTo>
                    <a:cubicBezTo>
                      <a:pt x="862632" y="180168"/>
                      <a:pt x="876076" y="188856"/>
                      <a:pt x="879281" y="202530"/>
                    </a:cubicBezTo>
                    <a:cubicBezTo>
                      <a:pt x="881405" y="214077"/>
                      <a:pt x="875082" y="225516"/>
                      <a:pt x="864181" y="2298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5455" name="Google Shape;5455;p103"/>
              <p:cNvSpPr/>
              <p:nvPr/>
            </p:nvSpPr>
            <p:spPr>
              <a:xfrm>
                <a:off x="5913869" y="4765040"/>
                <a:ext cx="312763" cy="312762"/>
              </a:xfrm>
              <a:custGeom>
                <a:rect b="b" l="l" r="r" t="t"/>
                <a:pathLst>
                  <a:path extrusionOk="0" h="2438400" w="2438400">
                    <a:moveTo>
                      <a:pt x="1320800" y="2438400"/>
                    </a:moveTo>
                    <a:lnTo>
                      <a:pt x="1117600" y="2438400"/>
                    </a:lnTo>
                    <a:cubicBezTo>
                      <a:pt x="949554" y="2438400"/>
                      <a:pt x="812800" y="2301646"/>
                      <a:pt x="812800" y="2133600"/>
                    </a:cubicBezTo>
                    <a:lnTo>
                      <a:pt x="812800" y="1625600"/>
                    </a:lnTo>
                    <a:lnTo>
                      <a:pt x="304800" y="1625600"/>
                    </a:lnTo>
                    <a:cubicBezTo>
                      <a:pt x="136754" y="1625600"/>
                      <a:pt x="0" y="1488846"/>
                      <a:pt x="0" y="1320800"/>
                    </a:cubicBezTo>
                    <a:lnTo>
                      <a:pt x="0" y="1117600"/>
                    </a:lnTo>
                    <a:cubicBezTo>
                      <a:pt x="0" y="949554"/>
                      <a:pt x="136754" y="812800"/>
                      <a:pt x="304800" y="812800"/>
                    </a:cubicBezTo>
                    <a:lnTo>
                      <a:pt x="812800" y="812800"/>
                    </a:lnTo>
                    <a:lnTo>
                      <a:pt x="812800" y="304800"/>
                    </a:lnTo>
                    <a:cubicBezTo>
                      <a:pt x="812800" y="136754"/>
                      <a:pt x="949554" y="0"/>
                      <a:pt x="1117600" y="0"/>
                    </a:cubicBezTo>
                    <a:lnTo>
                      <a:pt x="1320800" y="0"/>
                    </a:lnTo>
                    <a:cubicBezTo>
                      <a:pt x="1488846" y="0"/>
                      <a:pt x="1625600" y="136754"/>
                      <a:pt x="1625600" y="304800"/>
                    </a:cubicBezTo>
                    <a:lnTo>
                      <a:pt x="1625600" y="812800"/>
                    </a:lnTo>
                    <a:lnTo>
                      <a:pt x="2133600" y="812800"/>
                    </a:lnTo>
                    <a:cubicBezTo>
                      <a:pt x="2301646" y="812800"/>
                      <a:pt x="2438400" y="949554"/>
                      <a:pt x="2438400" y="1117600"/>
                    </a:cubicBezTo>
                    <a:lnTo>
                      <a:pt x="2438400" y="1320800"/>
                    </a:lnTo>
                    <a:cubicBezTo>
                      <a:pt x="2438400" y="1488846"/>
                      <a:pt x="2301646" y="1625600"/>
                      <a:pt x="2133600" y="1625600"/>
                    </a:cubicBezTo>
                    <a:lnTo>
                      <a:pt x="1625600" y="1625600"/>
                    </a:lnTo>
                    <a:lnTo>
                      <a:pt x="1625600" y="2133600"/>
                    </a:lnTo>
                    <a:cubicBezTo>
                      <a:pt x="1625600" y="2301646"/>
                      <a:pt x="1488846" y="2438400"/>
                      <a:pt x="1320800" y="2438400"/>
                    </a:cubicBezTo>
                    <a:close/>
                    <a:moveTo>
                      <a:pt x="304800" y="1016000"/>
                    </a:moveTo>
                    <a:cubicBezTo>
                      <a:pt x="248920" y="1016000"/>
                      <a:pt x="203200" y="1061517"/>
                      <a:pt x="203200" y="1117600"/>
                    </a:cubicBezTo>
                    <a:lnTo>
                      <a:pt x="203200" y="1320800"/>
                    </a:lnTo>
                    <a:cubicBezTo>
                      <a:pt x="203200" y="1376883"/>
                      <a:pt x="248920" y="1422400"/>
                      <a:pt x="304800" y="1422400"/>
                    </a:cubicBezTo>
                    <a:lnTo>
                      <a:pt x="914400" y="1422400"/>
                    </a:lnTo>
                    <a:cubicBezTo>
                      <a:pt x="970483" y="1422400"/>
                      <a:pt x="1016000" y="1467917"/>
                      <a:pt x="1016000" y="1524000"/>
                    </a:cubicBezTo>
                    <a:lnTo>
                      <a:pt x="1016000" y="2133600"/>
                    </a:lnTo>
                    <a:cubicBezTo>
                      <a:pt x="1016000" y="2189683"/>
                      <a:pt x="1061720" y="2235200"/>
                      <a:pt x="1117600" y="2235200"/>
                    </a:cubicBezTo>
                    <a:lnTo>
                      <a:pt x="1320800" y="2235200"/>
                    </a:lnTo>
                    <a:cubicBezTo>
                      <a:pt x="1376680" y="2235200"/>
                      <a:pt x="1422400" y="2189683"/>
                      <a:pt x="1422400" y="2133600"/>
                    </a:cubicBezTo>
                    <a:lnTo>
                      <a:pt x="1422400" y="1524000"/>
                    </a:lnTo>
                    <a:cubicBezTo>
                      <a:pt x="1422400" y="1467917"/>
                      <a:pt x="1467917" y="1422400"/>
                      <a:pt x="1524000" y="1422400"/>
                    </a:cubicBezTo>
                    <a:lnTo>
                      <a:pt x="2133600" y="1422400"/>
                    </a:lnTo>
                    <a:cubicBezTo>
                      <a:pt x="2189480" y="1422400"/>
                      <a:pt x="2235200" y="1376883"/>
                      <a:pt x="2235200" y="1320800"/>
                    </a:cubicBezTo>
                    <a:lnTo>
                      <a:pt x="2235200" y="1117600"/>
                    </a:lnTo>
                    <a:cubicBezTo>
                      <a:pt x="2235200" y="1061517"/>
                      <a:pt x="2189480" y="1016000"/>
                      <a:pt x="2133600" y="1016000"/>
                    </a:cubicBezTo>
                    <a:lnTo>
                      <a:pt x="1524000" y="1016000"/>
                    </a:lnTo>
                    <a:cubicBezTo>
                      <a:pt x="1467917" y="1016000"/>
                      <a:pt x="1422400" y="970483"/>
                      <a:pt x="1422400" y="914400"/>
                    </a:cubicBezTo>
                    <a:lnTo>
                      <a:pt x="1422400" y="304800"/>
                    </a:lnTo>
                    <a:cubicBezTo>
                      <a:pt x="1422400" y="248717"/>
                      <a:pt x="1376680" y="203200"/>
                      <a:pt x="1320800" y="203200"/>
                    </a:cubicBezTo>
                    <a:lnTo>
                      <a:pt x="1117600" y="203200"/>
                    </a:lnTo>
                    <a:cubicBezTo>
                      <a:pt x="1061720" y="203200"/>
                      <a:pt x="1016000" y="248717"/>
                      <a:pt x="1016000" y="304800"/>
                    </a:cubicBezTo>
                    <a:lnTo>
                      <a:pt x="1016000" y="914400"/>
                    </a:lnTo>
                    <a:cubicBezTo>
                      <a:pt x="1016000" y="970483"/>
                      <a:pt x="970483" y="1016000"/>
                      <a:pt x="914400" y="10160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sp>
        <p:nvSpPr>
          <p:cNvPr id="5456" name="Google Shape;5456;p103"/>
          <p:cNvSpPr txBox="1"/>
          <p:nvPr/>
        </p:nvSpPr>
        <p:spPr>
          <a:xfrm>
            <a:off x="296269" y="385036"/>
            <a:ext cx="5261056"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Informações de segurança</a:t>
            </a:r>
            <a:endParaRPr b="1" baseline="30000" sz="3500">
              <a:solidFill>
                <a:schemeClr val="accent1"/>
              </a:solidFill>
              <a:latin typeface="Lustria"/>
              <a:ea typeface="Lustria"/>
              <a:cs typeface="Lustria"/>
              <a:sym typeface="Lustria"/>
            </a:endParaRPr>
          </a:p>
        </p:txBody>
      </p:sp>
      <p:sp>
        <p:nvSpPr>
          <p:cNvPr id="5457" name="Google Shape;5457;p103"/>
          <p:cNvSpPr txBox="1"/>
          <p:nvPr/>
        </p:nvSpPr>
        <p:spPr>
          <a:xfrm>
            <a:off x="296269" y="792070"/>
            <a:ext cx="4069960"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Advertências e precauções</a:t>
            </a:r>
            <a:endParaRPr sz="2800">
              <a:solidFill>
                <a:srgbClr val="003865"/>
              </a:solidFill>
              <a:latin typeface="Calibri"/>
              <a:ea typeface="Calibri"/>
              <a:cs typeface="Calibri"/>
              <a:sym typeface="Calibri"/>
            </a:endParaRPr>
          </a:p>
        </p:txBody>
      </p:sp>
      <p:sp>
        <p:nvSpPr>
          <p:cNvPr id="5458" name="Google Shape;5458;p10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Bula Ultomirs ANVISA </a:t>
            </a:r>
            <a:endParaRPr/>
          </a:p>
        </p:txBody>
      </p:sp>
      <p:grpSp>
        <p:nvGrpSpPr>
          <p:cNvPr id="5459" name="Google Shape;5459;p103"/>
          <p:cNvGrpSpPr/>
          <p:nvPr/>
        </p:nvGrpSpPr>
        <p:grpSpPr>
          <a:xfrm>
            <a:off x="5222241" y="1227055"/>
            <a:ext cx="6410960" cy="1356083"/>
            <a:chOff x="5222241" y="1227055"/>
            <a:chExt cx="6410960" cy="1356083"/>
          </a:xfrm>
        </p:grpSpPr>
        <p:sp>
          <p:nvSpPr>
            <p:cNvPr id="5460" name="Google Shape;5460;p103"/>
            <p:cNvSpPr/>
            <p:nvPr/>
          </p:nvSpPr>
          <p:spPr>
            <a:xfrm>
              <a:off x="5222241" y="1227055"/>
              <a:ext cx="6410960" cy="135608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5461" name="Google Shape;5461;p103"/>
            <p:cNvCxnSpPr/>
            <p:nvPr/>
          </p:nvCxnSpPr>
          <p:spPr>
            <a:xfrm>
              <a:off x="6576607" y="1441546"/>
              <a:ext cx="0" cy="927100"/>
            </a:xfrm>
            <a:prstGeom prst="straightConnector1">
              <a:avLst/>
            </a:prstGeom>
            <a:noFill/>
            <a:ln cap="flat" cmpd="sng" w="12700">
              <a:solidFill>
                <a:schemeClr val="lt1"/>
              </a:solidFill>
              <a:prstDash val="solid"/>
              <a:miter lim="800000"/>
              <a:headEnd len="sm" w="sm" type="none"/>
              <a:tailEnd len="sm" w="sm" type="none"/>
            </a:ln>
          </p:spPr>
        </p:cxnSp>
        <p:grpSp>
          <p:nvGrpSpPr>
            <p:cNvPr id="5462" name="Google Shape;5462;p103"/>
            <p:cNvGrpSpPr/>
            <p:nvPr/>
          </p:nvGrpSpPr>
          <p:grpSpPr>
            <a:xfrm>
              <a:off x="5475652" y="1406240"/>
              <a:ext cx="867998" cy="868002"/>
              <a:chOff x="5475652" y="1406240"/>
              <a:chExt cx="867998" cy="868002"/>
            </a:xfrm>
          </p:grpSpPr>
          <p:sp>
            <p:nvSpPr>
              <p:cNvPr id="5463" name="Google Shape;5463;p103"/>
              <p:cNvSpPr/>
              <p:nvPr/>
            </p:nvSpPr>
            <p:spPr>
              <a:xfrm>
                <a:off x="5475652" y="1406240"/>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5464" name="Google Shape;5464;p103"/>
              <p:cNvGrpSpPr/>
              <p:nvPr/>
            </p:nvGrpSpPr>
            <p:grpSpPr>
              <a:xfrm>
                <a:off x="5637271" y="1568872"/>
                <a:ext cx="544760" cy="542738"/>
                <a:chOff x="3657632" y="1000127"/>
                <a:chExt cx="4876359" cy="4858272"/>
              </a:xfrm>
            </p:grpSpPr>
            <p:sp>
              <p:nvSpPr>
                <p:cNvPr id="5465" name="Google Shape;5465;p103"/>
                <p:cNvSpPr/>
                <p:nvPr/>
              </p:nvSpPr>
              <p:spPr>
                <a:xfrm>
                  <a:off x="3657632" y="3068635"/>
                  <a:ext cx="2230680" cy="2789764"/>
                </a:xfrm>
                <a:custGeom>
                  <a:rect b="b" l="l" r="r" t="t"/>
                  <a:pathLst>
                    <a:path extrusionOk="0" h="2789764" w="2230680">
                      <a:moveTo>
                        <a:pt x="2159380" y="2627791"/>
                      </a:moveTo>
                      <a:cubicBezTo>
                        <a:pt x="966374" y="2480630"/>
                        <a:pt x="101218" y="1429736"/>
                        <a:pt x="166083" y="246827"/>
                      </a:cubicBezTo>
                      <a:lnTo>
                        <a:pt x="280669" y="346172"/>
                      </a:lnTo>
                      <a:cubicBezTo>
                        <a:pt x="314578" y="375605"/>
                        <a:pt x="365918" y="371985"/>
                        <a:pt x="395255" y="338076"/>
                      </a:cubicBezTo>
                      <a:cubicBezTo>
                        <a:pt x="424687" y="304167"/>
                        <a:pt x="421067" y="252828"/>
                        <a:pt x="387158" y="223491"/>
                      </a:cubicBezTo>
                      <a:lnTo>
                        <a:pt x="152558" y="19941"/>
                      </a:lnTo>
                      <a:cubicBezTo>
                        <a:pt x="103504" y="-22636"/>
                        <a:pt x="26637" y="6892"/>
                        <a:pt x="18636" y="71376"/>
                      </a:cubicBezTo>
                      <a:cubicBezTo>
                        <a:pt x="-146337" y="1408401"/>
                        <a:pt x="802258" y="2624172"/>
                        <a:pt x="2139473" y="2789145"/>
                      </a:cubicBezTo>
                      <a:cubicBezTo>
                        <a:pt x="2184336" y="2794669"/>
                        <a:pt x="2224626" y="2762665"/>
                        <a:pt x="2230056" y="2718469"/>
                      </a:cubicBezTo>
                      <a:cubicBezTo>
                        <a:pt x="2235580" y="2673892"/>
                        <a:pt x="2203862" y="2633411"/>
                        <a:pt x="2159380" y="2627886"/>
                      </a:cubicBezTo>
                      <a:lnTo>
                        <a:pt x="2159380" y="262788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466" name="Google Shape;5466;p103"/>
                <p:cNvSpPr/>
                <p:nvPr/>
              </p:nvSpPr>
              <p:spPr>
                <a:xfrm>
                  <a:off x="6920981" y="2437690"/>
                  <a:ext cx="1613010" cy="3251639"/>
                </a:xfrm>
                <a:custGeom>
                  <a:rect b="b" l="l" r="r" t="t"/>
                  <a:pathLst>
                    <a:path extrusionOk="0" h="3251639" w="1613010">
                      <a:moveTo>
                        <a:pt x="1418918" y="49573"/>
                      </a:moveTo>
                      <a:cubicBezTo>
                        <a:pt x="1401392" y="8235"/>
                        <a:pt x="1353672" y="-11006"/>
                        <a:pt x="1312429" y="6425"/>
                      </a:cubicBezTo>
                      <a:cubicBezTo>
                        <a:pt x="1271090" y="23951"/>
                        <a:pt x="1251850" y="71671"/>
                        <a:pt x="1269281" y="112914"/>
                      </a:cubicBezTo>
                      <a:cubicBezTo>
                        <a:pt x="1749722" y="1246580"/>
                        <a:pt x="1240134" y="2527312"/>
                        <a:pt x="170191" y="3046424"/>
                      </a:cubicBezTo>
                      <a:lnTo>
                        <a:pt x="162476" y="2860020"/>
                      </a:lnTo>
                      <a:cubicBezTo>
                        <a:pt x="160666" y="2815157"/>
                        <a:pt x="122756" y="2780296"/>
                        <a:pt x="77894" y="2782200"/>
                      </a:cubicBezTo>
                      <a:cubicBezTo>
                        <a:pt x="33126" y="2784010"/>
                        <a:pt x="-1831" y="2821920"/>
                        <a:pt x="74" y="2866782"/>
                      </a:cubicBezTo>
                      <a:lnTo>
                        <a:pt x="12743" y="3173678"/>
                      </a:lnTo>
                      <a:cubicBezTo>
                        <a:pt x="15124" y="3230256"/>
                        <a:pt x="73322" y="3267309"/>
                        <a:pt x="125614" y="3245115"/>
                      </a:cubicBezTo>
                      <a:cubicBezTo>
                        <a:pt x="1366055" y="2719431"/>
                        <a:pt x="1944603" y="1290109"/>
                        <a:pt x="1418823" y="4947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467" name="Google Shape;5467;p103"/>
                <p:cNvSpPr/>
                <p:nvPr/>
              </p:nvSpPr>
              <p:spPr>
                <a:xfrm>
                  <a:off x="4133157" y="1000127"/>
                  <a:ext cx="3462833" cy="1100351"/>
                </a:xfrm>
                <a:custGeom>
                  <a:rect b="b" l="l" r="r" t="t"/>
                  <a:pathLst>
                    <a:path extrusionOk="0" h="1100351" w="3462833">
                      <a:moveTo>
                        <a:pt x="146140" y="1068036"/>
                      </a:moveTo>
                      <a:cubicBezTo>
                        <a:pt x="867277" y="112202"/>
                        <a:pt x="2202397" y="-113636"/>
                        <a:pt x="3193282" y="524730"/>
                      </a:cubicBezTo>
                      <a:lnTo>
                        <a:pt x="3053456" y="563306"/>
                      </a:lnTo>
                      <a:cubicBezTo>
                        <a:pt x="3010212" y="575212"/>
                        <a:pt x="2984780" y="619980"/>
                        <a:pt x="2996687" y="663223"/>
                      </a:cubicBezTo>
                      <a:cubicBezTo>
                        <a:pt x="3007640" y="703038"/>
                        <a:pt x="3046407" y="727707"/>
                        <a:pt x="3086222" y="722183"/>
                      </a:cubicBezTo>
                      <a:cubicBezTo>
                        <a:pt x="3093746" y="721135"/>
                        <a:pt x="3067648" y="727993"/>
                        <a:pt x="3403214" y="635601"/>
                      </a:cubicBezTo>
                      <a:cubicBezTo>
                        <a:pt x="3468079" y="617694"/>
                        <a:pt x="3484271" y="532921"/>
                        <a:pt x="3430550" y="492440"/>
                      </a:cubicBezTo>
                      <a:cubicBezTo>
                        <a:pt x="2355082" y="-319090"/>
                        <a:pt x="827939" y="-105444"/>
                        <a:pt x="16409" y="970119"/>
                      </a:cubicBezTo>
                      <a:cubicBezTo>
                        <a:pt x="-10642" y="1005933"/>
                        <a:pt x="-3498" y="1056891"/>
                        <a:pt x="32316" y="1083942"/>
                      </a:cubicBezTo>
                      <a:cubicBezTo>
                        <a:pt x="68130" y="1110993"/>
                        <a:pt x="119089" y="1103850"/>
                        <a:pt x="146140" y="1068036"/>
                      </a:cubicBezTo>
                      <a:lnTo>
                        <a:pt x="146140" y="106803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5468" name="Google Shape;5468;p103"/>
                <p:cNvGrpSpPr/>
                <p:nvPr/>
              </p:nvGrpSpPr>
              <p:grpSpPr>
                <a:xfrm>
                  <a:off x="4538567" y="1971484"/>
                  <a:ext cx="3102306" cy="3077527"/>
                  <a:chOff x="4538567" y="1971484"/>
                  <a:chExt cx="3102306" cy="3077527"/>
                </a:xfrm>
              </p:grpSpPr>
              <p:sp>
                <p:nvSpPr>
                  <p:cNvPr id="5469" name="Google Shape;5469;p103"/>
                  <p:cNvSpPr/>
                  <p:nvPr/>
                </p:nvSpPr>
                <p:spPr>
                  <a:xfrm>
                    <a:off x="4538567" y="2861131"/>
                    <a:ext cx="2211919" cy="2187880"/>
                  </a:xfrm>
                  <a:custGeom>
                    <a:rect b="b" l="l" r="r" t="t"/>
                    <a:pathLst>
                      <a:path extrusionOk="0" h="2187880" w="2211919">
                        <a:moveTo>
                          <a:pt x="1830419" y="51614"/>
                        </a:moveTo>
                        <a:cubicBezTo>
                          <a:pt x="1761649" y="-17252"/>
                          <a:pt x="1649635" y="-17157"/>
                          <a:pt x="1580769" y="51614"/>
                        </a:cubicBezTo>
                        <a:lnTo>
                          <a:pt x="659702" y="972681"/>
                        </a:lnTo>
                        <a:cubicBezTo>
                          <a:pt x="645605" y="986778"/>
                          <a:pt x="637794" y="1005542"/>
                          <a:pt x="637794" y="1025545"/>
                        </a:cubicBezTo>
                        <a:cubicBezTo>
                          <a:pt x="637794" y="1045547"/>
                          <a:pt x="645605" y="1064216"/>
                          <a:pt x="659702" y="1078409"/>
                        </a:cubicBezTo>
                        <a:cubicBezTo>
                          <a:pt x="688848" y="1107555"/>
                          <a:pt x="736187" y="1107555"/>
                          <a:pt x="765334" y="1078409"/>
                        </a:cubicBezTo>
                        <a:lnTo>
                          <a:pt x="1686401" y="157341"/>
                        </a:lnTo>
                        <a:cubicBezTo>
                          <a:pt x="1696593" y="147149"/>
                          <a:pt x="1714500" y="147149"/>
                          <a:pt x="1724692" y="157341"/>
                        </a:cubicBezTo>
                        <a:lnTo>
                          <a:pt x="2055019" y="487668"/>
                        </a:lnTo>
                        <a:cubicBezTo>
                          <a:pt x="2065592" y="498241"/>
                          <a:pt x="2065592" y="515386"/>
                          <a:pt x="2055019" y="525959"/>
                        </a:cubicBezTo>
                        <a:lnTo>
                          <a:pt x="1803463" y="777514"/>
                        </a:lnTo>
                        <a:lnTo>
                          <a:pt x="1676591" y="650641"/>
                        </a:lnTo>
                        <a:cubicBezTo>
                          <a:pt x="1647444" y="621494"/>
                          <a:pt x="1600105" y="621494"/>
                          <a:pt x="1570958" y="650641"/>
                        </a:cubicBezTo>
                        <a:cubicBezTo>
                          <a:pt x="1556861" y="664738"/>
                          <a:pt x="1549051" y="683502"/>
                          <a:pt x="1549051" y="703504"/>
                        </a:cubicBezTo>
                        <a:cubicBezTo>
                          <a:pt x="1549051" y="723507"/>
                          <a:pt x="1556861" y="742271"/>
                          <a:pt x="1570958" y="756368"/>
                        </a:cubicBezTo>
                        <a:lnTo>
                          <a:pt x="1697831" y="883241"/>
                        </a:lnTo>
                        <a:lnTo>
                          <a:pt x="1382935" y="1198138"/>
                        </a:lnTo>
                        <a:lnTo>
                          <a:pt x="1319689" y="1134892"/>
                        </a:lnTo>
                        <a:cubicBezTo>
                          <a:pt x="1305592" y="1120795"/>
                          <a:pt x="1286828" y="1112984"/>
                          <a:pt x="1266825" y="1112984"/>
                        </a:cubicBezTo>
                        <a:cubicBezTo>
                          <a:pt x="1246823" y="1112984"/>
                          <a:pt x="1228154" y="1120795"/>
                          <a:pt x="1213961" y="1134892"/>
                        </a:cubicBezTo>
                        <a:cubicBezTo>
                          <a:pt x="1199864" y="1148989"/>
                          <a:pt x="1192054" y="1167753"/>
                          <a:pt x="1192054" y="1187755"/>
                        </a:cubicBezTo>
                        <a:cubicBezTo>
                          <a:pt x="1192054" y="1207758"/>
                          <a:pt x="1199864" y="1226427"/>
                          <a:pt x="1213961" y="1240619"/>
                        </a:cubicBezTo>
                        <a:lnTo>
                          <a:pt x="1277207" y="1303865"/>
                        </a:lnTo>
                        <a:lnTo>
                          <a:pt x="994886" y="1586186"/>
                        </a:lnTo>
                        <a:lnTo>
                          <a:pt x="475298" y="1066597"/>
                        </a:lnTo>
                        <a:cubicBezTo>
                          <a:pt x="461201" y="1052501"/>
                          <a:pt x="442436" y="1044690"/>
                          <a:pt x="422434" y="1044690"/>
                        </a:cubicBezTo>
                        <a:cubicBezTo>
                          <a:pt x="402431" y="1044690"/>
                          <a:pt x="383762" y="1052501"/>
                          <a:pt x="369570" y="1066597"/>
                        </a:cubicBezTo>
                        <a:cubicBezTo>
                          <a:pt x="355473" y="1080695"/>
                          <a:pt x="347663" y="1099459"/>
                          <a:pt x="347663" y="1119461"/>
                        </a:cubicBezTo>
                        <a:cubicBezTo>
                          <a:pt x="347663" y="1139464"/>
                          <a:pt x="355473" y="1158133"/>
                          <a:pt x="369570" y="1172325"/>
                        </a:cubicBezTo>
                        <a:lnTo>
                          <a:pt x="533400" y="1336251"/>
                        </a:lnTo>
                        <a:lnTo>
                          <a:pt x="164783" y="1704868"/>
                        </a:lnTo>
                        <a:lnTo>
                          <a:pt x="127635" y="1667720"/>
                        </a:lnTo>
                        <a:cubicBezTo>
                          <a:pt x="113538" y="1653623"/>
                          <a:pt x="94774" y="1645813"/>
                          <a:pt x="74771" y="1645813"/>
                        </a:cubicBezTo>
                        <a:cubicBezTo>
                          <a:pt x="54769" y="1645813"/>
                          <a:pt x="36100" y="1653623"/>
                          <a:pt x="21908" y="1667720"/>
                        </a:cubicBezTo>
                        <a:cubicBezTo>
                          <a:pt x="7810" y="1681817"/>
                          <a:pt x="0" y="1700582"/>
                          <a:pt x="0" y="1720584"/>
                        </a:cubicBezTo>
                        <a:cubicBezTo>
                          <a:pt x="0" y="1740587"/>
                          <a:pt x="7810" y="1759255"/>
                          <a:pt x="21908" y="1773448"/>
                        </a:cubicBezTo>
                        <a:lnTo>
                          <a:pt x="414433" y="2165973"/>
                        </a:lnTo>
                        <a:cubicBezTo>
                          <a:pt x="428530" y="2180070"/>
                          <a:pt x="447294" y="2187881"/>
                          <a:pt x="467297" y="2187881"/>
                        </a:cubicBezTo>
                        <a:lnTo>
                          <a:pt x="467297" y="2187881"/>
                        </a:lnTo>
                        <a:cubicBezTo>
                          <a:pt x="487299" y="2187881"/>
                          <a:pt x="505968" y="2180070"/>
                          <a:pt x="520160" y="2165973"/>
                        </a:cubicBezTo>
                        <a:cubicBezTo>
                          <a:pt x="534257" y="2151876"/>
                          <a:pt x="542068" y="2133112"/>
                          <a:pt x="542068" y="2113110"/>
                        </a:cubicBezTo>
                        <a:cubicBezTo>
                          <a:pt x="542068" y="2093107"/>
                          <a:pt x="534257" y="2074438"/>
                          <a:pt x="520160" y="2060246"/>
                        </a:cubicBezTo>
                        <a:lnTo>
                          <a:pt x="507587" y="2047672"/>
                        </a:lnTo>
                        <a:lnTo>
                          <a:pt x="758190" y="1797070"/>
                        </a:lnTo>
                        <a:cubicBezTo>
                          <a:pt x="772287" y="1782973"/>
                          <a:pt x="780098" y="1764209"/>
                          <a:pt x="780098" y="1744206"/>
                        </a:cubicBezTo>
                        <a:cubicBezTo>
                          <a:pt x="780098" y="1724204"/>
                          <a:pt x="772287" y="1705535"/>
                          <a:pt x="758190" y="1691342"/>
                        </a:cubicBezTo>
                        <a:cubicBezTo>
                          <a:pt x="744093" y="1677150"/>
                          <a:pt x="725329" y="1669435"/>
                          <a:pt x="705326" y="1669435"/>
                        </a:cubicBezTo>
                        <a:cubicBezTo>
                          <a:pt x="685324" y="1669435"/>
                          <a:pt x="666655" y="1677245"/>
                          <a:pt x="652463" y="1691342"/>
                        </a:cubicBezTo>
                        <a:lnTo>
                          <a:pt x="401860" y="1941945"/>
                        </a:lnTo>
                        <a:lnTo>
                          <a:pt x="270320" y="1810405"/>
                        </a:lnTo>
                        <a:lnTo>
                          <a:pt x="638937" y="1441787"/>
                        </a:lnTo>
                        <a:lnTo>
                          <a:pt x="1039940" y="1842790"/>
                        </a:lnTo>
                        <a:cubicBezTo>
                          <a:pt x="1054037" y="1856887"/>
                          <a:pt x="1072801" y="1864697"/>
                          <a:pt x="1092803" y="1864697"/>
                        </a:cubicBezTo>
                        <a:cubicBezTo>
                          <a:pt x="1123093" y="1864697"/>
                          <a:pt x="1150144" y="1846505"/>
                          <a:pt x="1161764" y="1818406"/>
                        </a:cubicBezTo>
                        <a:cubicBezTo>
                          <a:pt x="1173575" y="1790021"/>
                          <a:pt x="1167384" y="1758875"/>
                          <a:pt x="1145572" y="1737158"/>
                        </a:cubicBezTo>
                        <a:lnTo>
                          <a:pt x="1100233" y="1691819"/>
                        </a:lnTo>
                        <a:lnTo>
                          <a:pt x="2160270" y="631781"/>
                        </a:lnTo>
                        <a:cubicBezTo>
                          <a:pt x="2229136" y="563011"/>
                          <a:pt x="2229136" y="450997"/>
                          <a:pt x="2160270" y="382131"/>
                        </a:cubicBezTo>
                        <a:lnTo>
                          <a:pt x="1829943" y="518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470" name="Google Shape;5470;p103"/>
                  <p:cNvSpPr/>
                  <p:nvPr/>
                </p:nvSpPr>
                <p:spPr>
                  <a:xfrm>
                    <a:off x="6420278" y="1971484"/>
                    <a:ext cx="1220295" cy="1220247"/>
                  </a:xfrm>
                  <a:custGeom>
                    <a:rect b="b" l="l" r="r" t="t"/>
                    <a:pathLst>
                      <a:path extrusionOk="0" h="1220247" w="1220295">
                        <a:moveTo>
                          <a:pt x="403908" y="922115"/>
                        </a:moveTo>
                        <a:lnTo>
                          <a:pt x="1198388" y="127635"/>
                        </a:lnTo>
                        <a:cubicBezTo>
                          <a:pt x="1212485" y="113538"/>
                          <a:pt x="1220295" y="94774"/>
                          <a:pt x="1220295" y="74771"/>
                        </a:cubicBezTo>
                        <a:cubicBezTo>
                          <a:pt x="1220295" y="54769"/>
                          <a:pt x="1212485" y="36100"/>
                          <a:pt x="1198388" y="21907"/>
                        </a:cubicBezTo>
                        <a:cubicBezTo>
                          <a:pt x="1184291" y="7810"/>
                          <a:pt x="1165527" y="0"/>
                          <a:pt x="1145524" y="0"/>
                        </a:cubicBezTo>
                        <a:cubicBezTo>
                          <a:pt x="1125522" y="0"/>
                          <a:pt x="1106757" y="7810"/>
                          <a:pt x="1092661" y="21907"/>
                        </a:cubicBezTo>
                        <a:lnTo>
                          <a:pt x="298180" y="816388"/>
                        </a:lnTo>
                        <a:lnTo>
                          <a:pt x="296466" y="814673"/>
                        </a:lnTo>
                        <a:cubicBezTo>
                          <a:pt x="220742" y="738949"/>
                          <a:pt x="97584" y="738949"/>
                          <a:pt x="21860" y="814673"/>
                        </a:cubicBezTo>
                        <a:cubicBezTo>
                          <a:pt x="-7287" y="843820"/>
                          <a:pt x="-7287" y="891254"/>
                          <a:pt x="21860" y="920306"/>
                        </a:cubicBezTo>
                        <a:cubicBezTo>
                          <a:pt x="35957" y="934403"/>
                          <a:pt x="54721" y="942213"/>
                          <a:pt x="74724" y="942213"/>
                        </a:cubicBezTo>
                        <a:cubicBezTo>
                          <a:pt x="94726" y="942213"/>
                          <a:pt x="113395" y="934403"/>
                          <a:pt x="127587" y="920306"/>
                        </a:cubicBezTo>
                        <a:cubicBezTo>
                          <a:pt x="145018" y="902875"/>
                          <a:pt x="173403" y="902875"/>
                          <a:pt x="190833" y="920306"/>
                        </a:cubicBezTo>
                        <a:lnTo>
                          <a:pt x="299990" y="1029462"/>
                        </a:lnTo>
                        <a:cubicBezTo>
                          <a:pt x="317421" y="1046893"/>
                          <a:pt x="317421" y="1075277"/>
                          <a:pt x="299990" y="1092708"/>
                        </a:cubicBezTo>
                        <a:cubicBezTo>
                          <a:pt x="278273" y="1114425"/>
                          <a:pt x="272082" y="1145572"/>
                          <a:pt x="283797" y="1173956"/>
                        </a:cubicBezTo>
                        <a:cubicBezTo>
                          <a:pt x="295418" y="1202055"/>
                          <a:pt x="322469" y="1220248"/>
                          <a:pt x="352758" y="1220248"/>
                        </a:cubicBezTo>
                        <a:cubicBezTo>
                          <a:pt x="372666" y="1220248"/>
                          <a:pt x="391430" y="1212437"/>
                          <a:pt x="405622" y="1198340"/>
                        </a:cubicBezTo>
                        <a:cubicBezTo>
                          <a:pt x="442198" y="1161764"/>
                          <a:pt x="462391" y="1112996"/>
                          <a:pt x="462391" y="1061085"/>
                        </a:cubicBezTo>
                        <a:cubicBezTo>
                          <a:pt x="462391" y="1009174"/>
                          <a:pt x="442198" y="960406"/>
                          <a:pt x="405622" y="923830"/>
                        </a:cubicBezTo>
                        <a:lnTo>
                          <a:pt x="403908" y="92211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471" name="Google Shape;5471;p103"/>
                  <p:cNvSpPr/>
                  <p:nvPr/>
                </p:nvSpPr>
                <p:spPr>
                  <a:xfrm>
                    <a:off x="7098974" y="2707258"/>
                    <a:ext cx="541899" cy="656495"/>
                  </a:xfrm>
                  <a:custGeom>
                    <a:rect b="b" l="l" r="r" t="t"/>
                    <a:pathLst>
                      <a:path extrusionOk="0" h="656495" w="541899">
                        <a:moveTo>
                          <a:pt x="481306" y="215964"/>
                        </a:moveTo>
                        <a:cubicBezTo>
                          <a:pt x="468734" y="200438"/>
                          <a:pt x="450922" y="190723"/>
                          <a:pt x="431014" y="188627"/>
                        </a:cubicBezTo>
                        <a:cubicBezTo>
                          <a:pt x="411202" y="186532"/>
                          <a:pt x="391676" y="192247"/>
                          <a:pt x="376151" y="204820"/>
                        </a:cubicBezTo>
                        <a:cubicBezTo>
                          <a:pt x="360625" y="217393"/>
                          <a:pt x="350909" y="235204"/>
                          <a:pt x="348814" y="255017"/>
                        </a:cubicBezTo>
                        <a:cubicBezTo>
                          <a:pt x="346718" y="274829"/>
                          <a:pt x="352433" y="294355"/>
                          <a:pt x="365006" y="309880"/>
                        </a:cubicBezTo>
                        <a:cubicBezTo>
                          <a:pt x="404154" y="358172"/>
                          <a:pt x="400439" y="427800"/>
                          <a:pt x="356529" y="471805"/>
                        </a:cubicBezTo>
                        <a:cubicBezTo>
                          <a:pt x="309285" y="519050"/>
                          <a:pt x="232418" y="519050"/>
                          <a:pt x="185174" y="471805"/>
                        </a:cubicBezTo>
                        <a:cubicBezTo>
                          <a:pt x="141169" y="427800"/>
                          <a:pt x="137549" y="358267"/>
                          <a:pt x="176697" y="309880"/>
                        </a:cubicBezTo>
                        <a:lnTo>
                          <a:pt x="329002" y="121667"/>
                        </a:lnTo>
                        <a:cubicBezTo>
                          <a:pt x="354910" y="89663"/>
                          <a:pt x="349957" y="42514"/>
                          <a:pt x="317953" y="16606"/>
                        </a:cubicBezTo>
                        <a:cubicBezTo>
                          <a:pt x="285949" y="-9302"/>
                          <a:pt x="238800" y="-4349"/>
                          <a:pt x="212892" y="27655"/>
                        </a:cubicBezTo>
                        <a:lnTo>
                          <a:pt x="60587" y="215774"/>
                        </a:lnTo>
                        <a:cubicBezTo>
                          <a:pt x="-5612" y="297498"/>
                          <a:pt x="-18566" y="407131"/>
                          <a:pt x="26678" y="501905"/>
                        </a:cubicBezTo>
                        <a:cubicBezTo>
                          <a:pt x="72208" y="597250"/>
                          <a:pt x="165743" y="656495"/>
                          <a:pt x="270994" y="656495"/>
                        </a:cubicBezTo>
                        <a:cubicBezTo>
                          <a:pt x="376246" y="656495"/>
                          <a:pt x="469781" y="597345"/>
                          <a:pt x="515216" y="502000"/>
                        </a:cubicBezTo>
                        <a:cubicBezTo>
                          <a:pt x="560459" y="407131"/>
                          <a:pt x="547505" y="297498"/>
                          <a:pt x="481402" y="21577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sp>
          <p:nvSpPr>
            <p:cNvPr id="5472" name="Google Shape;5472;p103"/>
            <p:cNvSpPr txBox="1"/>
            <p:nvPr/>
          </p:nvSpPr>
          <p:spPr>
            <a:xfrm>
              <a:off x="6786481" y="1813358"/>
              <a:ext cx="4652987" cy="4431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chemeClr val="lt1"/>
                  </a:solidFill>
                  <a:latin typeface="Calibri"/>
                  <a:ea typeface="Calibri"/>
                  <a:cs typeface="Calibri"/>
                  <a:sym typeface="Calibri"/>
                </a:rPr>
                <a:t>de acordo com as recomendações mais atuais do ACIP para pacientes com deficiências do complemento. </a:t>
              </a:r>
              <a:endParaRPr baseline="30000" i="0" sz="1600" u="none" cap="none" strike="noStrike">
                <a:solidFill>
                  <a:schemeClr val="lt1"/>
                </a:solidFill>
                <a:latin typeface="Calibri"/>
                <a:ea typeface="Calibri"/>
                <a:cs typeface="Calibri"/>
                <a:sym typeface="Calibri"/>
              </a:endParaRPr>
            </a:p>
          </p:txBody>
        </p:sp>
        <p:sp>
          <p:nvSpPr>
            <p:cNvPr id="5473" name="Google Shape;5473;p103"/>
            <p:cNvSpPr txBox="1"/>
            <p:nvPr/>
          </p:nvSpPr>
          <p:spPr>
            <a:xfrm>
              <a:off x="6786482" y="1553636"/>
              <a:ext cx="4605420" cy="2492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Vacinar ou revacinar a doença meningocócica</a:t>
              </a:r>
              <a:endParaRPr b="1" i="0" sz="1800" u="none" cap="none" strike="noStrike">
                <a:solidFill>
                  <a:srgbClr val="FFFFFF"/>
                </a:solidFill>
                <a:latin typeface="Lustria"/>
                <a:ea typeface="Lustria"/>
                <a:cs typeface="Lustria"/>
                <a:sym typeface="Lustria"/>
              </a:endParaRPr>
            </a:p>
          </p:txBody>
        </p:sp>
      </p:grpSp>
      <p:grpSp>
        <p:nvGrpSpPr>
          <p:cNvPr id="5474" name="Google Shape;5474;p103"/>
          <p:cNvGrpSpPr/>
          <p:nvPr/>
        </p:nvGrpSpPr>
        <p:grpSpPr>
          <a:xfrm>
            <a:off x="5222241" y="2751055"/>
            <a:ext cx="6410960" cy="1356083"/>
            <a:chOff x="5222241" y="2751055"/>
            <a:chExt cx="6410960" cy="1356083"/>
          </a:xfrm>
        </p:grpSpPr>
        <p:sp>
          <p:nvSpPr>
            <p:cNvPr id="5475" name="Google Shape;5475;p103"/>
            <p:cNvSpPr/>
            <p:nvPr/>
          </p:nvSpPr>
          <p:spPr>
            <a:xfrm>
              <a:off x="5222241" y="2751055"/>
              <a:ext cx="6410960" cy="135608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5476" name="Google Shape;5476;p103"/>
            <p:cNvCxnSpPr/>
            <p:nvPr/>
          </p:nvCxnSpPr>
          <p:spPr>
            <a:xfrm>
              <a:off x="6576607" y="2965546"/>
              <a:ext cx="0" cy="927100"/>
            </a:xfrm>
            <a:prstGeom prst="straightConnector1">
              <a:avLst/>
            </a:prstGeom>
            <a:noFill/>
            <a:ln cap="flat" cmpd="sng" w="12700">
              <a:solidFill>
                <a:schemeClr val="lt1"/>
              </a:solidFill>
              <a:prstDash val="solid"/>
              <a:miter lim="800000"/>
              <a:headEnd len="sm" w="sm" type="none"/>
              <a:tailEnd len="sm" w="sm" type="none"/>
            </a:ln>
          </p:spPr>
        </p:cxnSp>
        <p:grpSp>
          <p:nvGrpSpPr>
            <p:cNvPr id="5477" name="Google Shape;5477;p103"/>
            <p:cNvGrpSpPr/>
            <p:nvPr/>
          </p:nvGrpSpPr>
          <p:grpSpPr>
            <a:xfrm>
              <a:off x="5475652" y="3025892"/>
              <a:ext cx="867998" cy="868002"/>
              <a:chOff x="5475652" y="3025892"/>
              <a:chExt cx="867998" cy="868002"/>
            </a:xfrm>
          </p:grpSpPr>
          <p:sp>
            <p:nvSpPr>
              <p:cNvPr id="5478" name="Google Shape;5478;p103"/>
              <p:cNvSpPr/>
              <p:nvPr/>
            </p:nvSpPr>
            <p:spPr>
              <a:xfrm>
                <a:off x="5475652" y="3025892"/>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5479" name="Google Shape;5479;p103"/>
              <p:cNvGrpSpPr/>
              <p:nvPr/>
            </p:nvGrpSpPr>
            <p:grpSpPr>
              <a:xfrm>
                <a:off x="5664336" y="3217671"/>
                <a:ext cx="490630" cy="484444"/>
                <a:chOff x="3895725" y="1256461"/>
                <a:chExt cx="4400550" cy="4345076"/>
              </a:xfrm>
            </p:grpSpPr>
            <p:sp>
              <p:nvSpPr>
                <p:cNvPr id="5480" name="Google Shape;5480;p103"/>
                <p:cNvSpPr/>
                <p:nvPr/>
              </p:nvSpPr>
              <p:spPr>
                <a:xfrm>
                  <a:off x="3895725" y="1256461"/>
                  <a:ext cx="4400550" cy="4345076"/>
                </a:xfrm>
                <a:custGeom>
                  <a:rect b="b" l="l" r="r" t="t"/>
                  <a:pathLst>
                    <a:path extrusionOk="0" h="4345076" w="4400550">
                      <a:moveTo>
                        <a:pt x="3902659" y="0"/>
                      </a:moveTo>
                      <a:lnTo>
                        <a:pt x="1491691" y="0"/>
                      </a:lnTo>
                      <a:cubicBezTo>
                        <a:pt x="1230173" y="0"/>
                        <a:pt x="1015594" y="202768"/>
                        <a:pt x="995705" y="459181"/>
                      </a:cubicBezTo>
                      <a:cubicBezTo>
                        <a:pt x="739216" y="479146"/>
                        <a:pt x="536524" y="693725"/>
                        <a:pt x="536524" y="955091"/>
                      </a:cubicBezTo>
                      <a:lnTo>
                        <a:pt x="536524" y="2568016"/>
                      </a:lnTo>
                      <a:cubicBezTo>
                        <a:pt x="219989" y="2717521"/>
                        <a:pt x="0" y="3038932"/>
                        <a:pt x="0" y="3411627"/>
                      </a:cubicBezTo>
                      <a:cubicBezTo>
                        <a:pt x="0" y="3926357"/>
                        <a:pt x="418719" y="4345077"/>
                        <a:pt x="933450" y="4345077"/>
                      </a:cubicBezTo>
                      <a:cubicBezTo>
                        <a:pt x="1206703" y="4345077"/>
                        <a:pt x="1452067" y="4226357"/>
                        <a:pt x="1622984" y="4038676"/>
                      </a:cubicBezTo>
                      <a:lnTo>
                        <a:pt x="3445459" y="4038676"/>
                      </a:lnTo>
                      <a:cubicBezTo>
                        <a:pt x="3706901" y="4038676"/>
                        <a:pt x="3921481" y="3835984"/>
                        <a:pt x="3941369" y="3579495"/>
                      </a:cubicBezTo>
                      <a:cubicBezTo>
                        <a:pt x="4197782" y="3559607"/>
                        <a:pt x="4400550" y="3344952"/>
                        <a:pt x="4400550" y="3083509"/>
                      </a:cubicBezTo>
                      <a:lnTo>
                        <a:pt x="4400550" y="497891"/>
                      </a:lnTo>
                      <a:cubicBezTo>
                        <a:pt x="4400550" y="223418"/>
                        <a:pt x="4177132" y="0"/>
                        <a:pt x="3902659" y="0"/>
                      </a:cubicBezTo>
                      <a:close/>
                      <a:moveTo>
                        <a:pt x="1034491" y="609600"/>
                      </a:moveTo>
                      <a:lnTo>
                        <a:pt x="1450924" y="609600"/>
                      </a:lnTo>
                      <a:lnTo>
                        <a:pt x="1450924" y="762000"/>
                      </a:lnTo>
                      <a:cubicBezTo>
                        <a:pt x="1450924" y="804139"/>
                        <a:pt x="1484986" y="838200"/>
                        <a:pt x="1527124" y="838200"/>
                      </a:cubicBezTo>
                      <a:cubicBezTo>
                        <a:pt x="1569263" y="838200"/>
                        <a:pt x="1603324" y="804139"/>
                        <a:pt x="1603324" y="762000"/>
                      </a:cubicBezTo>
                      <a:lnTo>
                        <a:pt x="1603324" y="609600"/>
                      </a:lnTo>
                      <a:lnTo>
                        <a:pt x="2876550" y="609600"/>
                      </a:lnTo>
                      <a:lnTo>
                        <a:pt x="2876550" y="762000"/>
                      </a:lnTo>
                      <a:cubicBezTo>
                        <a:pt x="2876550" y="804139"/>
                        <a:pt x="2910611" y="838200"/>
                        <a:pt x="2952750" y="838200"/>
                      </a:cubicBezTo>
                      <a:cubicBezTo>
                        <a:pt x="2994889" y="838200"/>
                        <a:pt x="3028950" y="804139"/>
                        <a:pt x="3028950" y="762000"/>
                      </a:cubicBezTo>
                      <a:lnTo>
                        <a:pt x="3028950" y="609600"/>
                      </a:lnTo>
                      <a:lnTo>
                        <a:pt x="3445459" y="609600"/>
                      </a:lnTo>
                      <a:cubicBezTo>
                        <a:pt x="3635959" y="609600"/>
                        <a:pt x="3790950" y="764591"/>
                        <a:pt x="3790950" y="955091"/>
                      </a:cubicBezTo>
                      <a:lnTo>
                        <a:pt x="3790950" y="1371600"/>
                      </a:lnTo>
                      <a:lnTo>
                        <a:pt x="688924" y="1371600"/>
                      </a:lnTo>
                      <a:lnTo>
                        <a:pt x="688924" y="955091"/>
                      </a:lnTo>
                      <a:cubicBezTo>
                        <a:pt x="688924" y="764591"/>
                        <a:pt x="843915" y="609600"/>
                        <a:pt x="1034491" y="609600"/>
                      </a:cubicBezTo>
                      <a:close/>
                      <a:moveTo>
                        <a:pt x="933450" y="4192677"/>
                      </a:moveTo>
                      <a:cubicBezTo>
                        <a:pt x="502768" y="4192677"/>
                        <a:pt x="152400" y="3842309"/>
                        <a:pt x="152400" y="3411627"/>
                      </a:cubicBezTo>
                      <a:cubicBezTo>
                        <a:pt x="152400" y="2980944"/>
                        <a:pt x="502768" y="2630577"/>
                        <a:pt x="933450" y="2630577"/>
                      </a:cubicBezTo>
                      <a:cubicBezTo>
                        <a:pt x="1364132" y="2630577"/>
                        <a:pt x="1714500" y="2980944"/>
                        <a:pt x="1714500" y="3411627"/>
                      </a:cubicBezTo>
                      <a:cubicBezTo>
                        <a:pt x="1714500" y="3842309"/>
                        <a:pt x="1364132" y="4192677"/>
                        <a:pt x="933450" y="4192677"/>
                      </a:cubicBezTo>
                      <a:close/>
                      <a:moveTo>
                        <a:pt x="3790950" y="3540633"/>
                      </a:moveTo>
                      <a:cubicBezTo>
                        <a:pt x="3790950" y="3731209"/>
                        <a:pt x="3635959" y="3886200"/>
                        <a:pt x="3445459" y="3886200"/>
                      </a:cubicBezTo>
                      <a:lnTo>
                        <a:pt x="1735836" y="3886200"/>
                      </a:lnTo>
                      <a:cubicBezTo>
                        <a:pt x="1818513" y="3746906"/>
                        <a:pt x="1866900" y="3584981"/>
                        <a:pt x="1866900" y="3411550"/>
                      </a:cubicBezTo>
                      <a:cubicBezTo>
                        <a:pt x="1866900" y="2896819"/>
                        <a:pt x="1448181" y="2478100"/>
                        <a:pt x="933450" y="2478100"/>
                      </a:cubicBezTo>
                      <a:cubicBezTo>
                        <a:pt x="848716" y="2478100"/>
                        <a:pt x="767029" y="2490445"/>
                        <a:pt x="688924" y="2511705"/>
                      </a:cubicBezTo>
                      <a:lnTo>
                        <a:pt x="688924" y="1524000"/>
                      </a:lnTo>
                      <a:lnTo>
                        <a:pt x="3790950" y="1524000"/>
                      </a:lnTo>
                      <a:close/>
                      <a:moveTo>
                        <a:pt x="4248150" y="3083433"/>
                      </a:moveTo>
                      <a:cubicBezTo>
                        <a:pt x="4248150" y="3260065"/>
                        <a:pt x="4114495" y="3404464"/>
                        <a:pt x="3943350" y="3424885"/>
                      </a:cubicBezTo>
                      <a:lnTo>
                        <a:pt x="3943350" y="955091"/>
                      </a:lnTo>
                      <a:cubicBezTo>
                        <a:pt x="3943350" y="680542"/>
                        <a:pt x="3719932" y="457200"/>
                        <a:pt x="3445459" y="457200"/>
                      </a:cubicBezTo>
                      <a:lnTo>
                        <a:pt x="3028950" y="457200"/>
                      </a:lnTo>
                      <a:lnTo>
                        <a:pt x="3028950" y="304800"/>
                      </a:lnTo>
                      <a:cubicBezTo>
                        <a:pt x="3028950" y="262661"/>
                        <a:pt x="2994889" y="228600"/>
                        <a:pt x="2952750" y="228600"/>
                      </a:cubicBezTo>
                      <a:cubicBezTo>
                        <a:pt x="2910611" y="228600"/>
                        <a:pt x="2876550" y="262661"/>
                        <a:pt x="2876550" y="304800"/>
                      </a:cubicBezTo>
                      <a:lnTo>
                        <a:pt x="2876550" y="457200"/>
                      </a:lnTo>
                      <a:lnTo>
                        <a:pt x="1603324" y="457200"/>
                      </a:lnTo>
                      <a:lnTo>
                        <a:pt x="1603324" y="304800"/>
                      </a:lnTo>
                      <a:cubicBezTo>
                        <a:pt x="1603324" y="262661"/>
                        <a:pt x="1569263" y="228600"/>
                        <a:pt x="1527124" y="228600"/>
                      </a:cubicBezTo>
                      <a:cubicBezTo>
                        <a:pt x="1484986" y="228600"/>
                        <a:pt x="1450924" y="262661"/>
                        <a:pt x="1450924" y="304800"/>
                      </a:cubicBezTo>
                      <a:lnTo>
                        <a:pt x="1450924" y="457200"/>
                      </a:lnTo>
                      <a:lnTo>
                        <a:pt x="1150239" y="457200"/>
                      </a:lnTo>
                      <a:cubicBezTo>
                        <a:pt x="1170661" y="286055"/>
                        <a:pt x="1315060" y="152400"/>
                        <a:pt x="1491691" y="152400"/>
                      </a:cubicBezTo>
                      <a:lnTo>
                        <a:pt x="3902659" y="152400"/>
                      </a:lnTo>
                      <a:cubicBezTo>
                        <a:pt x="4093159" y="152400"/>
                        <a:pt x="4248150" y="307391"/>
                        <a:pt x="4248150" y="49789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5481" name="Google Shape;5481;p103"/>
                <p:cNvSpPr/>
                <p:nvPr/>
              </p:nvSpPr>
              <p:spPr>
                <a:xfrm>
                  <a:off x="4840300" y="3313861"/>
                  <a:ext cx="609600" cy="152399"/>
                </a:xfrm>
                <a:custGeom>
                  <a:rect b="b" l="l" r="r" t="t"/>
                  <a:pathLst>
                    <a:path extrusionOk="0" h="152399" w="609600">
                      <a:moveTo>
                        <a:pt x="533400" y="0"/>
                      </a:moveTo>
                      <a:lnTo>
                        <a:pt x="76200" y="0"/>
                      </a:lnTo>
                      <a:cubicBezTo>
                        <a:pt x="34061" y="0"/>
                        <a:pt x="0" y="34061"/>
                        <a:pt x="0" y="76200"/>
                      </a:cubicBezTo>
                      <a:cubicBezTo>
                        <a:pt x="0" y="118339"/>
                        <a:pt x="34061" y="152400"/>
                        <a:pt x="76200" y="152400"/>
                      </a:cubicBezTo>
                      <a:lnTo>
                        <a:pt x="533400" y="152400"/>
                      </a:lnTo>
                      <a:cubicBezTo>
                        <a:pt x="575539" y="152400"/>
                        <a:pt x="609600" y="118339"/>
                        <a:pt x="609600" y="76200"/>
                      </a:cubicBezTo>
                      <a:cubicBezTo>
                        <a:pt x="609600" y="34061"/>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5482" name="Google Shape;5482;p103"/>
                <p:cNvSpPr/>
                <p:nvPr/>
              </p:nvSpPr>
              <p:spPr>
                <a:xfrm>
                  <a:off x="5830900" y="3313861"/>
                  <a:ext cx="609600" cy="152399"/>
                </a:xfrm>
                <a:custGeom>
                  <a:rect b="b" l="l" r="r" t="t"/>
                  <a:pathLst>
                    <a:path extrusionOk="0" h="152399" w="609600">
                      <a:moveTo>
                        <a:pt x="533400" y="0"/>
                      </a:moveTo>
                      <a:lnTo>
                        <a:pt x="76200" y="0"/>
                      </a:lnTo>
                      <a:cubicBezTo>
                        <a:pt x="34061" y="0"/>
                        <a:pt x="0" y="34061"/>
                        <a:pt x="0" y="76200"/>
                      </a:cubicBezTo>
                      <a:cubicBezTo>
                        <a:pt x="0" y="118339"/>
                        <a:pt x="34061" y="152400"/>
                        <a:pt x="76200" y="152400"/>
                      </a:cubicBezTo>
                      <a:lnTo>
                        <a:pt x="533400" y="152400"/>
                      </a:lnTo>
                      <a:cubicBezTo>
                        <a:pt x="575539" y="152400"/>
                        <a:pt x="609600" y="118339"/>
                        <a:pt x="609600" y="76200"/>
                      </a:cubicBezTo>
                      <a:cubicBezTo>
                        <a:pt x="609600" y="34061"/>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5483" name="Google Shape;5483;p103"/>
                <p:cNvSpPr/>
                <p:nvPr/>
              </p:nvSpPr>
              <p:spPr>
                <a:xfrm>
                  <a:off x="5830900" y="38472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5484" name="Google Shape;5484;p103"/>
                <p:cNvSpPr/>
                <p:nvPr/>
              </p:nvSpPr>
              <p:spPr>
                <a:xfrm>
                  <a:off x="5830900" y="43806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5485" name="Google Shape;5485;p103"/>
                <p:cNvSpPr/>
                <p:nvPr/>
              </p:nvSpPr>
              <p:spPr>
                <a:xfrm>
                  <a:off x="6821500" y="3313861"/>
                  <a:ext cx="609600" cy="152399"/>
                </a:xfrm>
                <a:custGeom>
                  <a:rect b="b" l="l" r="r" t="t"/>
                  <a:pathLst>
                    <a:path extrusionOk="0" h="152399" w="609600">
                      <a:moveTo>
                        <a:pt x="533400" y="0"/>
                      </a:moveTo>
                      <a:lnTo>
                        <a:pt x="76200" y="0"/>
                      </a:lnTo>
                      <a:cubicBezTo>
                        <a:pt x="34061" y="0"/>
                        <a:pt x="0" y="34061"/>
                        <a:pt x="0" y="76200"/>
                      </a:cubicBezTo>
                      <a:cubicBezTo>
                        <a:pt x="0" y="118339"/>
                        <a:pt x="34061" y="152400"/>
                        <a:pt x="76200" y="152400"/>
                      </a:cubicBezTo>
                      <a:lnTo>
                        <a:pt x="533400" y="152400"/>
                      </a:lnTo>
                      <a:cubicBezTo>
                        <a:pt x="575539" y="152400"/>
                        <a:pt x="609600" y="118339"/>
                        <a:pt x="609600" y="76200"/>
                      </a:cubicBezTo>
                      <a:cubicBezTo>
                        <a:pt x="609600" y="34061"/>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5486" name="Google Shape;5486;p103"/>
                <p:cNvSpPr/>
                <p:nvPr/>
              </p:nvSpPr>
              <p:spPr>
                <a:xfrm>
                  <a:off x="6821500" y="38472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5487" name="Google Shape;5487;p103"/>
                <p:cNvSpPr/>
                <p:nvPr/>
              </p:nvSpPr>
              <p:spPr>
                <a:xfrm>
                  <a:off x="6821500" y="43806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5488" name="Google Shape;5488;p103"/>
                <p:cNvSpPr/>
                <p:nvPr/>
              </p:nvSpPr>
              <p:spPr>
                <a:xfrm>
                  <a:off x="4725924" y="4306138"/>
                  <a:ext cx="381000" cy="457200"/>
                </a:xfrm>
                <a:custGeom>
                  <a:rect b="b" l="l" r="r" t="t"/>
                  <a:pathLst>
                    <a:path extrusionOk="0" h="457200" w="381000">
                      <a:moveTo>
                        <a:pt x="304800" y="304800"/>
                      </a:moveTo>
                      <a:lnTo>
                        <a:pt x="152400" y="304800"/>
                      </a:lnTo>
                      <a:lnTo>
                        <a:pt x="152400" y="76200"/>
                      </a:lnTo>
                      <a:cubicBezTo>
                        <a:pt x="152400" y="34061"/>
                        <a:pt x="118339" y="0"/>
                        <a:pt x="76200" y="0"/>
                      </a:cubicBezTo>
                      <a:cubicBezTo>
                        <a:pt x="34061" y="0"/>
                        <a:pt x="0" y="34061"/>
                        <a:pt x="0" y="76200"/>
                      </a:cubicBezTo>
                      <a:lnTo>
                        <a:pt x="0" y="381000"/>
                      </a:lnTo>
                      <a:cubicBezTo>
                        <a:pt x="0" y="423138"/>
                        <a:pt x="34061" y="457200"/>
                        <a:pt x="76200" y="457200"/>
                      </a:cubicBezTo>
                      <a:lnTo>
                        <a:pt x="304800" y="457200"/>
                      </a:lnTo>
                      <a:cubicBezTo>
                        <a:pt x="346939" y="457200"/>
                        <a:pt x="381000" y="423138"/>
                        <a:pt x="381000" y="381000"/>
                      </a:cubicBezTo>
                      <a:cubicBezTo>
                        <a:pt x="381000" y="338861"/>
                        <a:pt x="346862" y="304800"/>
                        <a:pt x="304800" y="30480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sp>
          <p:nvSpPr>
            <p:cNvPr id="5489" name="Google Shape;5489;p103"/>
            <p:cNvSpPr txBox="1"/>
            <p:nvPr/>
          </p:nvSpPr>
          <p:spPr>
            <a:xfrm>
              <a:off x="6786480" y="3452007"/>
              <a:ext cx="3282079" cy="4431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chemeClr val="lt1"/>
                  </a:solidFill>
                  <a:latin typeface="Calibri"/>
                  <a:ea typeface="Calibri"/>
                  <a:cs typeface="Calibri"/>
                  <a:sym typeface="Calibri"/>
                </a:rPr>
                <a:t>pelo menos </a:t>
              </a:r>
              <a:r>
                <a:rPr b="1" i="0" lang="pt-BR" sz="1600" u="none" cap="none" strike="noStrike">
                  <a:solidFill>
                    <a:schemeClr val="lt1"/>
                  </a:solidFill>
                  <a:latin typeface="Calibri"/>
                  <a:ea typeface="Calibri"/>
                  <a:cs typeface="Calibri"/>
                  <a:sym typeface="Calibri"/>
                </a:rPr>
                <a:t>2 semanas antes da primeira dose </a:t>
              </a:r>
              <a:r>
                <a:rPr i="0" lang="pt-BR" sz="1600" u="none" cap="none" strike="noStrike">
                  <a:solidFill>
                    <a:schemeClr val="lt1"/>
                  </a:solidFill>
                  <a:latin typeface="Calibri"/>
                  <a:ea typeface="Calibri"/>
                  <a:cs typeface="Calibri"/>
                  <a:sym typeface="Calibri"/>
                </a:rPr>
                <a:t>de ravulizumabe. </a:t>
              </a:r>
              <a:endParaRPr baseline="30000" i="0" sz="1600" u="none" cap="none" strike="noStrike">
                <a:solidFill>
                  <a:schemeClr val="lt1"/>
                </a:solidFill>
                <a:latin typeface="Calibri"/>
                <a:ea typeface="Calibri"/>
                <a:cs typeface="Calibri"/>
                <a:sym typeface="Calibri"/>
              </a:endParaRPr>
            </a:p>
          </p:txBody>
        </p:sp>
        <p:sp>
          <p:nvSpPr>
            <p:cNvPr id="5490" name="Google Shape;5490;p103"/>
            <p:cNvSpPr txBox="1"/>
            <p:nvPr/>
          </p:nvSpPr>
          <p:spPr>
            <a:xfrm>
              <a:off x="6786481" y="2962987"/>
              <a:ext cx="3689416" cy="4985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Imunizar doentes sem antecedentes de vacinação meningocócica</a:t>
              </a:r>
              <a:endParaRPr b="1" i="0" sz="1800" u="none" cap="none" strike="noStrike">
                <a:solidFill>
                  <a:srgbClr val="FFFFFF"/>
                </a:solidFill>
                <a:latin typeface="Lustria"/>
                <a:ea typeface="Lustria"/>
                <a:cs typeface="Lustria"/>
                <a:sym typeface="Lustria"/>
              </a:endParaRPr>
            </a:p>
          </p:txBody>
        </p:sp>
      </p:grpSp>
      <p:grpSp>
        <p:nvGrpSpPr>
          <p:cNvPr id="5491" name="Google Shape;5491;p103"/>
          <p:cNvGrpSpPr/>
          <p:nvPr/>
        </p:nvGrpSpPr>
        <p:grpSpPr>
          <a:xfrm>
            <a:off x="5222241" y="4317089"/>
            <a:ext cx="6410960" cy="1524911"/>
            <a:chOff x="5222241" y="4317089"/>
            <a:chExt cx="6410960" cy="1524911"/>
          </a:xfrm>
        </p:grpSpPr>
        <p:sp>
          <p:nvSpPr>
            <p:cNvPr id="5492" name="Google Shape;5492;p103"/>
            <p:cNvSpPr/>
            <p:nvPr/>
          </p:nvSpPr>
          <p:spPr>
            <a:xfrm>
              <a:off x="5222241" y="4317089"/>
              <a:ext cx="6410960" cy="152491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5493" name="Google Shape;5493;p103"/>
            <p:cNvCxnSpPr/>
            <p:nvPr/>
          </p:nvCxnSpPr>
          <p:spPr>
            <a:xfrm>
              <a:off x="6576607" y="4558284"/>
              <a:ext cx="0" cy="1042521"/>
            </a:xfrm>
            <a:prstGeom prst="straightConnector1">
              <a:avLst/>
            </a:prstGeom>
            <a:noFill/>
            <a:ln cap="flat" cmpd="sng" w="12700">
              <a:solidFill>
                <a:schemeClr val="lt1"/>
              </a:solidFill>
              <a:prstDash val="solid"/>
              <a:miter lim="800000"/>
              <a:headEnd len="sm" w="sm" type="none"/>
              <a:tailEnd len="sm" w="sm" type="none"/>
            </a:ln>
          </p:spPr>
        </p:cxnSp>
        <p:grpSp>
          <p:nvGrpSpPr>
            <p:cNvPr id="5494" name="Google Shape;5494;p103"/>
            <p:cNvGrpSpPr/>
            <p:nvPr/>
          </p:nvGrpSpPr>
          <p:grpSpPr>
            <a:xfrm>
              <a:off x="5475652" y="4645544"/>
              <a:ext cx="867998" cy="868002"/>
              <a:chOff x="5475652" y="4645544"/>
              <a:chExt cx="867998" cy="868002"/>
            </a:xfrm>
          </p:grpSpPr>
          <p:sp>
            <p:nvSpPr>
              <p:cNvPr id="5495" name="Google Shape;5495;p103"/>
              <p:cNvSpPr/>
              <p:nvPr/>
            </p:nvSpPr>
            <p:spPr>
              <a:xfrm>
                <a:off x="5475652" y="4645544"/>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5496" name="Google Shape;5496;p103"/>
              <p:cNvGrpSpPr/>
              <p:nvPr/>
            </p:nvGrpSpPr>
            <p:grpSpPr>
              <a:xfrm>
                <a:off x="5658140" y="4828033"/>
                <a:ext cx="503022" cy="503024"/>
                <a:chOff x="3657600" y="990600"/>
                <a:chExt cx="4876789" cy="4876800"/>
              </a:xfrm>
            </p:grpSpPr>
            <p:sp>
              <p:nvSpPr>
                <p:cNvPr id="5497" name="Google Shape;5497;p103"/>
                <p:cNvSpPr/>
                <p:nvPr/>
              </p:nvSpPr>
              <p:spPr>
                <a:xfrm>
                  <a:off x="3657600" y="990600"/>
                  <a:ext cx="4876789" cy="4876800"/>
                </a:xfrm>
                <a:custGeom>
                  <a:rect b="b" l="l" r="r" t="t"/>
                  <a:pathLst>
                    <a:path extrusionOk="0" h="4876800" w="4876789">
                      <a:moveTo>
                        <a:pt x="4470400" y="406400"/>
                      </a:moveTo>
                      <a:lnTo>
                        <a:pt x="3830320" y="406400"/>
                      </a:lnTo>
                      <a:lnTo>
                        <a:pt x="3830320" y="325120"/>
                      </a:lnTo>
                      <a:cubicBezTo>
                        <a:pt x="3830320" y="145847"/>
                        <a:pt x="3684473" y="0"/>
                        <a:pt x="3505200" y="0"/>
                      </a:cubicBezTo>
                      <a:lnTo>
                        <a:pt x="3403600" y="0"/>
                      </a:lnTo>
                      <a:cubicBezTo>
                        <a:pt x="3224327" y="0"/>
                        <a:pt x="3078480" y="145847"/>
                        <a:pt x="3078480" y="325120"/>
                      </a:cubicBezTo>
                      <a:lnTo>
                        <a:pt x="3078480" y="406400"/>
                      </a:lnTo>
                      <a:lnTo>
                        <a:pt x="1798320" y="406400"/>
                      </a:lnTo>
                      <a:lnTo>
                        <a:pt x="1798320" y="325120"/>
                      </a:lnTo>
                      <a:cubicBezTo>
                        <a:pt x="1798320" y="145847"/>
                        <a:pt x="1652473" y="0"/>
                        <a:pt x="1473200" y="0"/>
                      </a:cubicBezTo>
                      <a:lnTo>
                        <a:pt x="1371600" y="0"/>
                      </a:lnTo>
                      <a:cubicBezTo>
                        <a:pt x="1192327" y="0"/>
                        <a:pt x="1046480" y="145847"/>
                        <a:pt x="1046480" y="325120"/>
                      </a:cubicBezTo>
                      <a:lnTo>
                        <a:pt x="1046480" y="406400"/>
                      </a:lnTo>
                      <a:lnTo>
                        <a:pt x="406400" y="406400"/>
                      </a:lnTo>
                      <a:cubicBezTo>
                        <a:pt x="182311" y="406400"/>
                        <a:pt x="0" y="588711"/>
                        <a:pt x="0" y="812800"/>
                      </a:cubicBezTo>
                      <a:lnTo>
                        <a:pt x="0" y="4470400"/>
                      </a:lnTo>
                      <a:cubicBezTo>
                        <a:pt x="0" y="4694489"/>
                        <a:pt x="182311" y="4876800"/>
                        <a:pt x="406400" y="4876800"/>
                      </a:cubicBezTo>
                      <a:lnTo>
                        <a:pt x="3253496" y="4876800"/>
                      </a:lnTo>
                      <a:cubicBezTo>
                        <a:pt x="3298383" y="4876800"/>
                        <a:pt x="3334776" y="4840407"/>
                        <a:pt x="3334776" y="4795520"/>
                      </a:cubicBezTo>
                      <a:cubicBezTo>
                        <a:pt x="3334776" y="4750633"/>
                        <a:pt x="3298383" y="4714240"/>
                        <a:pt x="3253496" y="4714240"/>
                      </a:cubicBezTo>
                      <a:lnTo>
                        <a:pt x="406400" y="4714240"/>
                      </a:lnTo>
                      <a:cubicBezTo>
                        <a:pt x="271953" y="4714240"/>
                        <a:pt x="162560" y="4604848"/>
                        <a:pt x="162560" y="4470400"/>
                      </a:cubicBezTo>
                      <a:lnTo>
                        <a:pt x="162560" y="812800"/>
                      </a:lnTo>
                      <a:cubicBezTo>
                        <a:pt x="162560" y="678353"/>
                        <a:pt x="271953" y="568960"/>
                        <a:pt x="406400" y="568960"/>
                      </a:cubicBezTo>
                      <a:lnTo>
                        <a:pt x="1046480" y="568960"/>
                      </a:lnTo>
                      <a:lnTo>
                        <a:pt x="1046480" y="751840"/>
                      </a:lnTo>
                      <a:cubicBezTo>
                        <a:pt x="1046480" y="903051"/>
                        <a:pt x="1150254" y="1030488"/>
                        <a:pt x="1290320" y="1066668"/>
                      </a:cubicBezTo>
                      <a:lnTo>
                        <a:pt x="1290320" y="1076960"/>
                      </a:lnTo>
                      <a:cubicBezTo>
                        <a:pt x="1290320" y="1121847"/>
                        <a:pt x="1326713" y="1158240"/>
                        <a:pt x="1371600" y="1158240"/>
                      </a:cubicBezTo>
                      <a:cubicBezTo>
                        <a:pt x="1416487" y="1158240"/>
                        <a:pt x="1452880" y="1121847"/>
                        <a:pt x="1452880" y="1076960"/>
                      </a:cubicBezTo>
                      <a:lnTo>
                        <a:pt x="1452880" y="914400"/>
                      </a:lnTo>
                      <a:cubicBezTo>
                        <a:pt x="1452880" y="869513"/>
                        <a:pt x="1416487" y="833120"/>
                        <a:pt x="1371600" y="833120"/>
                      </a:cubicBezTo>
                      <a:cubicBezTo>
                        <a:pt x="1333754" y="833120"/>
                        <a:pt x="1302045" y="859018"/>
                        <a:pt x="1292992" y="894029"/>
                      </a:cubicBezTo>
                      <a:cubicBezTo>
                        <a:pt x="1242995" y="866282"/>
                        <a:pt x="1209040" y="812973"/>
                        <a:pt x="1209040" y="751840"/>
                      </a:cubicBezTo>
                      <a:lnTo>
                        <a:pt x="1209040" y="325120"/>
                      </a:lnTo>
                      <a:cubicBezTo>
                        <a:pt x="1209040" y="235488"/>
                        <a:pt x="1281969" y="162560"/>
                        <a:pt x="1371600" y="162560"/>
                      </a:cubicBezTo>
                      <a:lnTo>
                        <a:pt x="1473200" y="162560"/>
                      </a:lnTo>
                      <a:cubicBezTo>
                        <a:pt x="1562832" y="162560"/>
                        <a:pt x="1635760" y="235488"/>
                        <a:pt x="1635760" y="325120"/>
                      </a:cubicBezTo>
                      <a:lnTo>
                        <a:pt x="1635760" y="406400"/>
                      </a:lnTo>
                      <a:lnTo>
                        <a:pt x="1505316" y="406400"/>
                      </a:lnTo>
                      <a:cubicBezTo>
                        <a:pt x="1460429" y="406400"/>
                        <a:pt x="1424036" y="442793"/>
                        <a:pt x="1424036" y="487680"/>
                      </a:cubicBezTo>
                      <a:cubicBezTo>
                        <a:pt x="1424036" y="532567"/>
                        <a:pt x="1460429" y="568960"/>
                        <a:pt x="1505316" y="568960"/>
                      </a:cubicBezTo>
                      <a:lnTo>
                        <a:pt x="3078480" y="568960"/>
                      </a:lnTo>
                      <a:lnTo>
                        <a:pt x="3078480" y="751840"/>
                      </a:lnTo>
                      <a:cubicBezTo>
                        <a:pt x="3078480" y="903051"/>
                        <a:pt x="3182254" y="1030488"/>
                        <a:pt x="3322320" y="1066668"/>
                      </a:cubicBezTo>
                      <a:lnTo>
                        <a:pt x="3322320" y="1076960"/>
                      </a:lnTo>
                      <a:cubicBezTo>
                        <a:pt x="3322320" y="1121847"/>
                        <a:pt x="3358713" y="1158240"/>
                        <a:pt x="3403600" y="1158240"/>
                      </a:cubicBezTo>
                      <a:cubicBezTo>
                        <a:pt x="3448487" y="1158240"/>
                        <a:pt x="3484880" y="1121847"/>
                        <a:pt x="3484880" y="1076960"/>
                      </a:cubicBezTo>
                      <a:lnTo>
                        <a:pt x="3484880" y="914400"/>
                      </a:lnTo>
                      <a:cubicBezTo>
                        <a:pt x="3484880" y="869513"/>
                        <a:pt x="3448487" y="833120"/>
                        <a:pt x="3403600" y="833120"/>
                      </a:cubicBezTo>
                      <a:cubicBezTo>
                        <a:pt x="3365754" y="833120"/>
                        <a:pt x="3334045" y="859018"/>
                        <a:pt x="3324992" y="894029"/>
                      </a:cubicBezTo>
                      <a:cubicBezTo>
                        <a:pt x="3274995" y="866282"/>
                        <a:pt x="3241040" y="812973"/>
                        <a:pt x="3241040" y="751840"/>
                      </a:cubicBezTo>
                      <a:lnTo>
                        <a:pt x="3241040" y="325120"/>
                      </a:lnTo>
                      <a:cubicBezTo>
                        <a:pt x="3241040" y="235488"/>
                        <a:pt x="3313969" y="162560"/>
                        <a:pt x="3403600" y="162560"/>
                      </a:cubicBezTo>
                      <a:lnTo>
                        <a:pt x="3505200" y="162560"/>
                      </a:lnTo>
                      <a:cubicBezTo>
                        <a:pt x="3594832" y="162560"/>
                        <a:pt x="3667760" y="235488"/>
                        <a:pt x="3667760" y="325120"/>
                      </a:cubicBezTo>
                      <a:lnTo>
                        <a:pt x="3667760" y="406400"/>
                      </a:lnTo>
                      <a:lnTo>
                        <a:pt x="3570092" y="406400"/>
                      </a:lnTo>
                      <a:cubicBezTo>
                        <a:pt x="3525205" y="406400"/>
                        <a:pt x="3488812" y="442793"/>
                        <a:pt x="3488812" y="487680"/>
                      </a:cubicBezTo>
                      <a:cubicBezTo>
                        <a:pt x="3488812" y="532567"/>
                        <a:pt x="3525205" y="568960"/>
                        <a:pt x="3570092" y="568960"/>
                      </a:cubicBezTo>
                      <a:lnTo>
                        <a:pt x="4470400" y="568960"/>
                      </a:lnTo>
                      <a:cubicBezTo>
                        <a:pt x="4604858" y="568960"/>
                        <a:pt x="4714240" y="678353"/>
                        <a:pt x="4714240" y="812800"/>
                      </a:cubicBezTo>
                      <a:lnTo>
                        <a:pt x="4714240" y="1351280"/>
                      </a:lnTo>
                      <a:lnTo>
                        <a:pt x="689244" y="1351280"/>
                      </a:lnTo>
                      <a:cubicBezTo>
                        <a:pt x="644357" y="1351280"/>
                        <a:pt x="607964" y="1387673"/>
                        <a:pt x="607964" y="1432560"/>
                      </a:cubicBezTo>
                      <a:cubicBezTo>
                        <a:pt x="607964" y="1477447"/>
                        <a:pt x="644357" y="1513840"/>
                        <a:pt x="689244" y="1513840"/>
                      </a:cubicBezTo>
                      <a:lnTo>
                        <a:pt x="4714240" y="1513840"/>
                      </a:lnTo>
                      <a:lnTo>
                        <a:pt x="4714240" y="3745860"/>
                      </a:lnTo>
                      <a:lnTo>
                        <a:pt x="3860800" y="4599300"/>
                      </a:lnTo>
                      <a:lnTo>
                        <a:pt x="3860800" y="4104640"/>
                      </a:lnTo>
                      <a:cubicBezTo>
                        <a:pt x="3860800" y="3970193"/>
                        <a:pt x="3970193" y="3860800"/>
                        <a:pt x="4104640" y="3860800"/>
                      </a:cubicBezTo>
                      <a:lnTo>
                        <a:pt x="4315379" y="3860800"/>
                      </a:lnTo>
                      <a:cubicBezTo>
                        <a:pt x="4360266" y="3860800"/>
                        <a:pt x="4396659" y="3824407"/>
                        <a:pt x="4396659" y="3779520"/>
                      </a:cubicBezTo>
                      <a:cubicBezTo>
                        <a:pt x="4396659" y="3734633"/>
                        <a:pt x="4360266" y="3698240"/>
                        <a:pt x="4315379" y="3698240"/>
                      </a:cubicBezTo>
                      <a:lnTo>
                        <a:pt x="4104640" y="3698240"/>
                      </a:lnTo>
                      <a:cubicBezTo>
                        <a:pt x="3880551" y="3698240"/>
                        <a:pt x="3698240" y="3880551"/>
                        <a:pt x="3698240" y="4104640"/>
                      </a:cubicBezTo>
                      <a:cubicBezTo>
                        <a:pt x="3698240" y="4863216"/>
                        <a:pt x="3697143" y="4800905"/>
                        <a:pt x="3700780" y="4815353"/>
                      </a:cubicBezTo>
                      <a:cubicBezTo>
                        <a:pt x="3715929" y="4875835"/>
                        <a:pt x="3791519" y="4897486"/>
                        <a:pt x="3836365" y="4853564"/>
                      </a:cubicBezTo>
                      <a:cubicBezTo>
                        <a:pt x="3841252" y="4848769"/>
                        <a:pt x="4839188" y="3850803"/>
                        <a:pt x="4852985" y="3836995"/>
                      </a:cubicBezTo>
                      <a:cubicBezTo>
                        <a:pt x="4868236" y="3821745"/>
                        <a:pt x="4876790" y="3801080"/>
                        <a:pt x="4876790" y="3779520"/>
                      </a:cubicBezTo>
                      <a:lnTo>
                        <a:pt x="4876790" y="812800"/>
                      </a:lnTo>
                      <a:cubicBezTo>
                        <a:pt x="4876800" y="588711"/>
                        <a:pt x="4694489" y="406400"/>
                        <a:pt x="4470400" y="40640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498" name="Google Shape;5498;p103"/>
                <p:cNvSpPr/>
                <p:nvPr/>
              </p:nvSpPr>
              <p:spPr>
                <a:xfrm>
                  <a:off x="5374640" y="2931160"/>
                  <a:ext cx="1442720" cy="2194560"/>
                </a:xfrm>
                <a:custGeom>
                  <a:rect b="b" l="l" r="r" t="t"/>
                  <a:pathLst>
                    <a:path extrusionOk="0" h="2194560" w="1442720">
                      <a:moveTo>
                        <a:pt x="1111829" y="447040"/>
                      </a:moveTo>
                      <a:lnTo>
                        <a:pt x="259557" y="447040"/>
                      </a:lnTo>
                      <a:cubicBezTo>
                        <a:pt x="116434" y="447040"/>
                        <a:pt x="0" y="563474"/>
                        <a:pt x="0" y="706598"/>
                      </a:cubicBezTo>
                      <a:lnTo>
                        <a:pt x="0" y="1935003"/>
                      </a:lnTo>
                      <a:cubicBezTo>
                        <a:pt x="0" y="2078127"/>
                        <a:pt x="116434" y="2194560"/>
                        <a:pt x="259557" y="2194560"/>
                      </a:cubicBezTo>
                      <a:lnTo>
                        <a:pt x="1183163" y="2194560"/>
                      </a:lnTo>
                      <a:cubicBezTo>
                        <a:pt x="1326287" y="2194560"/>
                        <a:pt x="1442720" y="2078127"/>
                        <a:pt x="1442720" y="1935003"/>
                      </a:cubicBezTo>
                      <a:lnTo>
                        <a:pt x="1442720" y="808218"/>
                      </a:lnTo>
                      <a:cubicBezTo>
                        <a:pt x="1442720" y="763331"/>
                        <a:pt x="1406327" y="726938"/>
                        <a:pt x="1361440" y="726938"/>
                      </a:cubicBezTo>
                      <a:cubicBezTo>
                        <a:pt x="1316553" y="726938"/>
                        <a:pt x="1280160" y="763331"/>
                        <a:pt x="1280160" y="808218"/>
                      </a:cubicBezTo>
                      <a:lnTo>
                        <a:pt x="1280160" y="873760"/>
                      </a:lnTo>
                      <a:lnTo>
                        <a:pt x="458836" y="873760"/>
                      </a:lnTo>
                      <a:cubicBezTo>
                        <a:pt x="413949" y="873760"/>
                        <a:pt x="377556" y="910153"/>
                        <a:pt x="377556" y="955040"/>
                      </a:cubicBezTo>
                      <a:cubicBezTo>
                        <a:pt x="377556" y="999927"/>
                        <a:pt x="413949" y="1036320"/>
                        <a:pt x="458836" y="1036320"/>
                      </a:cubicBezTo>
                      <a:lnTo>
                        <a:pt x="1280160" y="1036320"/>
                      </a:lnTo>
                      <a:lnTo>
                        <a:pt x="1280160" y="1935003"/>
                      </a:lnTo>
                      <a:cubicBezTo>
                        <a:pt x="1280160" y="1988495"/>
                        <a:pt x="1236645" y="2032000"/>
                        <a:pt x="1183163" y="2032000"/>
                      </a:cubicBezTo>
                      <a:lnTo>
                        <a:pt x="259557" y="2032000"/>
                      </a:lnTo>
                      <a:cubicBezTo>
                        <a:pt x="206075" y="2032000"/>
                        <a:pt x="162560" y="1988495"/>
                        <a:pt x="162560" y="1935003"/>
                      </a:cubicBezTo>
                      <a:lnTo>
                        <a:pt x="162560" y="1767840"/>
                      </a:lnTo>
                      <a:lnTo>
                        <a:pt x="1031078" y="1767840"/>
                      </a:lnTo>
                      <a:cubicBezTo>
                        <a:pt x="1075964" y="1767840"/>
                        <a:pt x="1112358" y="1731447"/>
                        <a:pt x="1112358" y="1686560"/>
                      </a:cubicBezTo>
                      <a:cubicBezTo>
                        <a:pt x="1112358" y="1641673"/>
                        <a:pt x="1075964" y="1605280"/>
                        <a:pt x="1031078" y="1605280"/>
                      </a:cubicBezTo>
                      <a:lnTo>
                        <a:pt x="162560" y="1605280"/>
                      </a:lnTo>
                      <a:lnTo>
                        <a:pt x="162560" y="706598"/>
                      </a:lnTo>
                      <a:cubicBezTo>
                        <a:pt x="162560" y="653105"/>
                        <a:pt x="206075" y="609600"/>
                        <a:pt x="259557" y="609600"/>
                      </a:cubicBezTo>
                      <a:lnTo>
                        <a:pt x="1111829" y="609600"/>
                      </a:lnTo>
                      <a:cubicBezTo>
                        <a:pt x="1255065" y="609600"/>
                        <a:pt x="1371600" y="493065"/>
                        <a:pt x="1371600" y="349829"/>
                      </a:cubicBezTo>
                      <a:lnTo>
                        <a:pt x="1371600" y="259781"/>
                      </a:lnTo>
                      <a:cubicBezTo>
                        <a:pt x="1371600" y="116535"/>
                        <a:pt x="1255065" y="0"/>
                        <a:pt x="1111829" y="0"/>
                      </a:cubicBezTo>
                      <a:lnTo>
                        <a:pt x="330901" y="0"/>
                      </a:lnTo>
                      <a:cubicBezTo>
                        <a:pt x="187655" y="0"/>
                        <a:pt x="71120" y="116535"/>
                        <a:pt x="71120" y="259771"/>
                      </a:cubicBezTo>
                      <a:cubicBezTo>
                        <a:pt x="71120" y="304658"/>
                        <a:pt x="107513" y="341051"/>
                        <a:pt x="152400" y="341051"/>
                      </a:cubicBezTo>
                      <a:cubicBezTo>
                        <a:pt x="197287" y="341051"/>
                        <a:pt x="233680" y="304658"/>
                        <a:pt x="233680" y="259771"/>
                      </a:cubicBezTo>
                      <a:cubicBezTo>
                        <a:pt x="233680" y="206167"/>
                        <a:pt x="277287" y="162560"/>
                        <a:pt x="330891" y="162560"/>
                      </a:cubicBezTo>
                      <a:lnTo>
                        <a:pt x="1111819" y="162560"/>
                      </a:lnTo>
                      <a:cubicBezTo>
                        <a:pt x="1165423" y="162560"/>
                        <a:pt x="1209030" y="206167"/>
                        <a:pt x="1209030" y="259771"/>
                      </a:cubicBezTo>
                      <a:lnTo>
                        <a:pt x="1209030" y="349819"/>
                      </a:lnTo>
                      <a:cubicBezTo>
                        <a:pt x="1209040" y="403433"/>
                        <a:pt x="1165433" y="447040"/>
                        <a:pt x="1111829" y="44704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5499" name="Google Shape;5499;p103"/>
            <p:cNvSpPr txBox="1"/>
            <p:nvPr/>
          </p:nvSpPr>
          <p:spPr>
            <a:xfrm>
              <a:off x="6786480" y="4991656"/>
              <a:ext cx="4308239" cy="6647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chemeClr val="lt1"/>
                  </a:solidFill>
                  <a:latin typeface="Calibri"/>
                  <a:ea typeface="Calibri"/>
                  <a:cs typeface="Calibri"/>
                  <a:sym typeface="Calibri"/>
                </a:rPr>
                <a:t>administrar a(s) vacina(s) meningocócica(s) o mais rapidamente possível e fornecer 2 semanas de profilaxia medicamentosa antibacteriana. </a:t>
              </a:r>
              <a:endParaRPr baseline="30000" i="0" sz="1600" u="none" cap="none" strike="noStrike">
                <a:solidFill>
                  <a:schemeClr val="lt1"/>
                </a:solidFill>
                <a:latin typeface="Calibri"/>
                <a:ea typeface="Calibri"/>
                <a:cs typeface="Calibri"/>
                <a:sym typeface="Calibri"/>
              </a:endParaRPr>
            </a:p>
          </p:txBody>
        </p:sp>
        <p:sp>
          <p:nvSpPr>
            <p:cNvPr id="5500" name="Google Shape;5500;p103"/>
            <p:cNvSpPr txBox="1"/>
            <p:nvPr/>
          </p:nvSpPr>
          <p:spPr>
            <a:xfrm>
              <a:off x="6786480" y="4502636"/>
              <a:ext cx="4206633" cy="4985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Se ravulizumabe tiver de ser iniciado imediatamente num doente não vacinado, </a:t>
              </a:r>
              <a:endParaRPr b="1" i="0" sz="1800" u="none" cap="none" strike="noStrike">
                <a:solidFill>
                  <a:srgbClr val="FFFFFF"/>
                </a:solidFill>
                <a:latin typeface="Lustria"/>
                <a:ea typeface="Lustria"/>
                <a:cs typeface="Lustria"/>
                <a:sym typeface="Lustria"/>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447"/>
                                        </p:tgtEl>
                                        <p:attrNameLst>
                                          <p:attrName>style.visibility</p:attrName>
                                        </p:attrNameLst>
                                      </p:cBhvr>
                                      <p:to>
                                        <p:strVal val="visible"/>
                                      </p:to>
                                    </p:set>
                                    <p:animEffect filter="fade" transition="in">
                                      <p:cBhvr>
                                        <p:cTn dur="500"/>
                                        <p:tgtEl>
                                          <p:spTgt spid="5447"/>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5459"/>
                                        </p:tgtEl>
                                        <p:attrNameLst>
                                          <p:attrName>style.visibility</p:attrName>
                                        </p:attrNameLst>
                                      </p:cBhvr>
                                      <p:to>
                                        <p:strVal val="visible"/>
                                      </p:to>
                                    </p:set>
                                    <p:animEffect filter="fade" transition="in">
                                      <p:cBhvr>
                                        <p:cTn dur="500"/>
                                        <p:tgtEl>
                                          <p:spTgt spid="5459"/>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5474"/>
                                        </p:tgtEl>
                                        <p:attrNameLst>
                                          <p:attrName>style.visibility</p:attrName>
                                        </p:attrNameLst>
                                      </p:cBhvr>
                                      <p:to>
                                        <p:strVal val="visible"/>
                                      </p:to>
                                    </p:set>
                                    <p:animEffect filter="fade" transition="in">
                                      <p:cBhvr>
                                        <p:cTn dur="500"/>
                                        <p:tgtEl>
                                          <p:spTgt spid="5474"/>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5491"/>
                                        </p:tgtEl>
                                        <p:attrNameLst>
                                          <p:attrName>style.visibility</p:attrName>
                                        </p:attrNameLst>
                                      </p:cBhvr>
                                      <p:to>
                                        <p:strVal val="visible"/>
                                      </p:to>
                                    </p:set>
                                    <p:animEffect filter="fade" transition="in">
                                      <p:cBhvr>
                                        <p:cTn dur="500"/>
                                        <p:tgtEl>
                                          <p:spTgt spid="549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5" name="Shape 5505"/>
        <p:cNvGrpSpPr/>
        <p:nvPr/>
      </p:nvGrpSpPr>
      <p:grpSpPr>
        <a:xfrm>
          <a:off x="0" y="0"/>
          <a:ext cx="0" cy="0"/>
          <a:chOff x="0" y="0"/>
          <a:chExt cx="0" cy="0"/>
        </a:xfrm>
      </p:grpSpPr>
      <p:sp>
        <p:nvSpPr>
          <p:cNvPr id="5506" name="Google Shape;5506;p104"/>
          <p:cNvSpPr/>
          <p:nvPr/>
        </p:nvSpPr>
        <p:spPr>
          <a:xfrm flipH="1">
            <a:off x="590868" y="1539433"/>
            <a:ext cx="6734617"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507" name="Google Shape;5507;p104"/>
          <p:cNvSpPr txBox="1"/>
          <p:nvPr/>
        </p:nvSpPr>
        <p:spPr>
          <a:xfrm>
            <a:off x="296269" y="385036"/>
            <a:ext cx="5261056"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Informações de segurança</a:t>
            </a:r>
            <a:endParaRPr b="1" baseline="30000" sz="3500">
              <a:solidFill>
                <a:schemeClr val="accent1"/>
              </a:solidFill>
              <a:latin typeface="Lustria"/>
              <a:ea typeface="Lustria"/>
              <a:cs typeface="Lustria"/>
              <a:sym typeface="Lustria"/>
            </a:endParaRPr>
          </a:p>
        </p:txBody>
      </p:sp>
      <p:sp>
        <p:nvSpPr>
          <p:cNvPr id="5508" name="Google Shape;5508;p104"/>
          <p:cNvSpPr txBox="1"/>
          <p:nvPr/>
        </p:nvSpPr>
        <p:spPr>
          <a:xfrm>
            <a:off x="296269" y="792070"/>
            <a:ext cx="4069960"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Advertências e precauções</a:t>
            </a:r>
            <a:endParaRPr sz="2800">
              <a:solidFill>
                <a:srgbClr val="003865"/>
              </a:solidFill>
              <a:latin typeface="Calibri"/>
              <a:ea typeface="Calibri"/>
              <a:cs typeface="Calibri"/>
              <a:sym typeface="Calibri"/>
            </a:endParaRPr>
          </a:p>
        </p:txBody>
      </p:sp>
      <p:sp>
        <p:nvSpPr>
          <p:cNvPr id="5509" name="Google Shape;5509;p104"/>
          <p:cNvSpPr txBox="1"/>
          <p:nvPr/>
        </p:nvSpPr>
        <p:spPr>
          <a:xfrm>
            <a:off x="1141509" y="1991147"/>
            <a:ext cx="2785909" cy="1163395"/>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lang="pt-BR" sz="2800">
                <a:solidFill>
                  <a:schemeClr val="accent1"/>
                </a:solidFill>
                <a:latin typeface="Lustria"/>
                <a:ea typeface="Lustria"/>
                <a:cs typeface="Lustria"/>
                <a:sym typeface="Lustria"/>
              </a:rPr>
              <a:t>Infecções Meningocócicas Graves </a:t>
            </a:r>
            <a:endParaRPr/>
          </a:p>
        </p:txBody>
      </p:sp>
      <p:sp>
        <p:nvSpPr>
          <p:cNvPr id="5510" name="Google Shape;5510;p104"/>
          <p:cNvSpPr txBox="1"/>
          <p:nvPr/>
        </p:nvSpPr>
        <p:spPr>
          <a:xfrm>
            <a:off x="1152609" y="3224722"/>
            <a:ext cx="1828642" cy="2492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i="0" lang="pt-BR" sz="1800" u="none" cap="none" strike="noStrike">
                <a:solidFill>
                  <a:schemeClr val="dk2"/>
                </a:solidFill>
                <a:latin typeface="Lustria"/>
                <a:ea typeface="Lustria"/>
                <a:cs typeface="Lustria"/>
                <a:sym typeface="Lustria"/>
              </a:rPr>
              <a:t>Risco e Prevenção</a:t>
            </a:r>
            <a:endParaRPr/>
          </a:p>
        </p:txBody>
      </p:sp>
      <p:sp>
        <p:nvSpPr>
          <p:cNvPr id="5511" name="Google Shape;5511;p104"/>
          <p:cNvSpPr txBox="1"/>
          <p:nvPr/>
        </p:nvSpPr>
        <p:spPr>
          <a:xfrm>
            <a:off x="1152610" y="3836154"/>
            <a:ext cx="3585038" cy="177279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pt-BR" sz="1600">
                <a:solidFill>
                  <a:schemeClr val="dk1"/>
                </a:solidFill>
                <a:latin typeface="Calibri"/>
                <a:ea typeface="Calibri"/>
                <a:cs typeface="Calibri"/>
                <a:sym typeface="Calibri"/>
              </a:rPr>
              <a:t>Em estudos clínicos, </a:t>
            </a:r>
            <a:r>
              <a:rPr b="1" lang="pt-BR" sz="1600">
                <a:solidFill>
                  <a:schemeClr val="dk1"/>
                </a:solidFill>
                <a:latin typeface="Calibri"/>
                <a:ea typeface="Calibri"/>
                <a:cs typeface="Calibri"/>
                <a:sym typeface="Calibri"/>
              </a:rPr>
              <a:t>59 doentes com HPN foram tratados com ravulizumabe menos de 2 semanas após a vacinação meningocócica</a:t>
            </a:r>
            <a:r>
              <a:rPr lang="pt-BR" sz="1600">
                <a:solidFill>
                  <a:schemeClr val="dk1"/>
                </a:solidFill>
                <a:latin typeface="Calibri"/>
                <a:ea typeface="Calibri"/>
                <a:cs typeface="Calibri"/>
                <a:sym typeface="Calibri"/>
              </a:rPr>
              <a:t>. Todos esses pacientes </a:t>
            </a:r>
            <a:r>
              <a:rPr b="1" lang="pt-BR" sz="1600">
                <a:solidFill>
                  <a:schemeClr val="dk1"/>
                </a:solidFill>
                <a:latin typeface="Calibri"/>
                <a:ea typeface="Calibri"/>
                <a:cs typeface="Calibri"/>
                <a:sym typeface="Calibri"/>
              </a:rPr>
              <a:t>receberam antibióticos </a:t>
            </a:r>
            <a:r>
              <a:rPr lang="pt-BR" sz="1600">
                <a:solidFill>
                  <a:schemeClr val="dk1"/>
                </a:solidFill>
                <a:latin typeface="Calibri"/>
                <a:ea typeface="Calibri"/>
                <a:cs typeface="Calibri"/>
                <a:sym typeface="Calibri"/>
              </a:rPr>
              <a:t>para profilaxia da infecção meningocócica até pelo menos 2 semanas após a vacinação meningocócica. </a:t>
            </a:r>
            <a:endParaRPr/>
          </a:p>
        </p:txBody>
      </p:sp>
      <p:cxnSp>
        <p:nvCxnSpPr>
          <p:cNvPr id="5512" name="Google Shape;5512;p104"/>
          <p:cNvCxnSpPr/>
          <p:nvPr/>
        </p:nvCxnSpPr>
        <p:spPr>
          <a:xfrm>
            <a:off x="1119195" y="3659815"/>
            <a:ext cx="3618452" cy="0"/>
          </a:xfrm>
          <a:prstGeom prst="straightConnector1">
            <a:avLst/>
          </a:prstGeom>
          <a:noFill/>
          <a:ln cap="flat" cmpd="sng" w="12700">
            <a:solidFill>
              <a:schemeClr val="accent1"/>
            </a:solidFill>
            <a:prstDash val="solid"/>
            <a:miter lim="800000"/>
            <a:headEnd len="sm" w="sm" type="none"/>
            <a:tailEnd len="sm" w="sm" type="none"/>
          </a:ln>
        </p:spPr>
      </p:cxnSp>
      <p:grpSp>
        <p:nvGrpSpPr>
          <p:cNvPr id="5513" name="Google Shape;5513;p104"/>
          <p:cNvGrpSpPr/>
          <p:nvPr/>
        </p:nvGrpSpPr>
        <p:grpSpPr>
          <a:xfrm>
            <a:off x="3904694" y="1996238"/>
            <a:ext cx="790127" cy="686002"/>
            <a:chOff x="5594299" y="4765040"/>
            <a:chExt cx="724482" cy="629008"/>
          </a:xfrm>
        </p:grpSpPr>
        <p:sp>
          <p:nvSpPr>
            <p:cNvPr id="5514" name="Google Shape;5514;p104"/>
            <p:cNvSpPr/>
            <p:nvPr/>
          </p:nvSpPr>
          <p:spPr>
            <a:xfrm>
              <a:off x="5594299" y="5062220"/>
              <a:ext cx="724482" cy="331828"/>
            </a:xfrm>
            <a:custGeom>
              <a:rect b="b" l="l" r="r" t="t"/>
              <a:pathLst>
                <a:path extrusionOk="0" h="418553" w="913825">
                  <a:moveTo>
                    <a:pt x="912862" y="196636"/>
                  </a:moveTo>
                  <a:cubicBezTo>
                    <a:pt x="906501" y="164274"/>
                    <a:pt x="875180" y="143133"/>
                    <a:pt x="842787" y="149328"/>
                  </a:cubicBezTo>
                  <a:lnTo>
                    <a:pt x="637500" y="188511"/>
                  </a:lnTo>
                  <a:cubicBezTo>
                    <a:pt x="628700" y="159925"/>
                    <a:pt x="602283" y="140423"/>
                    <a:pt x="572373" y="140434"/>
                  </a:cubicBezTo>
                  <a:lnTo>
                    <a:pt x="509312" y="140434"/>
                  </a:lnTo>
                  <a:cubicBezTo>
                    <a:pt x="485679" y="139935"/>
                    <a:pt x="464014" y="127162"/>
                    <a:pt x="452135" y="106726"/>
                  </a:cubicBezTo>
                  <a:cubicBezTo>
                    <a:pt x="434627" y="78273"/>
                    <a:pt x="403552" y="61008"/>
                    <a:pt x="370145" y="61171"/>
                  </a:cubicBezTo>
                  <a:lnTo>
                    <a:pt x="237115" y="61171"/>
                  </a:lnTo>
                  <a:lnTo>
                    <a:pt x="237115" y="17049"/>
                  </a:lnTo>
                  <a:cubicBezTo>
                    <a:pt x="237115" y="7633"/>
                    <a:pt x="229482" y="0"/>
                    <a:pt x="220066" y="0"/>
                  </a:cubicBezTo>
                  <a:lnTo>
                    <a:pt x="17049" y="0"/>
                  </a:lnTo>
                  <a:cubicBezTo>
                    <a:pt x="7633" y="0"/>
                    <a:pt x="0" y="7633"/>
                    <a:pt x="0" y="17049"/>
                  </a:cubicBezTo>
                  <a:lnTo>
                    <a:pt x="0" y="401505"/>
                  </a:lnTo>
                  <a:cubicBezTo>
                    <a:pt x="0" y="410925"/>
                    <a:pt x="7633" y="418554"/>
                    <a:pt x="17049" y="418554"/>
                  </a:cubicBezTo>
                  <a:lnTo>
                    <a:pt x="220066" y="418554"/>
                  </a:lnTo>
                  <a:cubicBezTo>
                    <a:pt x="229482" y="418554"/>
                    <a:pt x="237115" y="410925"/>
                    <a:pt x="237115" y="401505"/>
                  </a:cubicBezTo>
                  <a:lnTo>
                    <a:pt x="237115" y="355512"/>
                  </a:lnTo>
                  <a:lnTo>
                    <a:pt x="490529" y="392591"/>
                  </a:lnTo>
                  <a:cubicBezTo>
                    <a:pt x="528371" y="398076"/>
                    <a:pt x="566991" y="393584"/>
                    <a:pt x="602564" y="379565"/>
                  </a:cubicBezTo>
                  <a:lnTo>
                    <a:pt x="877187" y="261393"/>
                  </a:lnTo>
                  <a:cubicBezTo>
                    <a:pt x="902955" y="251024"/>
                    <a:pt x="917870" y="223956"/>
                    <a:pt x="912862" y="196636"/>
                  </a:cubicBezTo>
                  <a:close/>
                  <a:moveTo>
                    <a:pt x="203017" y="384456"/>
                  </a:moveTo>
                  <a:lnTo>
                    <a:pt x="34098" y="384456"/>
                  </a:lnTo>
                  <a:lnTo>
                    <a:pt x="34098" y="34098"/>
                  </a:lnTo>
                  <a:lnTo>
                    <a:pt x="203017" y="34098"/>
                  </a:lnTo>
                  <a:close/>
                  <a:moveTo>
                    <a:pt x="864181" y="229867"/>
                  </a:moveTo>
                  <a:lnTo>
                    <a:pt x="863850" y="230003"/>
                  </a:lnTo>
                  <a:lnTo>
                    <a:pt x="589587" y="348030"/>
                  </a:lnTo>
                  <a:cubicBezTo>
                    <a:pt x="559680" y="359750"/>
                    <a:pt x="527236" y="363481"/>
                    <a:pt x="495449" y="358853"/>
                  </a:cubicBezTo>
                  <a:lnTo>
                    <a:pt x="237115" y="321054"/>
                  </a:lnTo>
                  <a:lnTo>
                    <a:pt x="237115" y="95269"/>
                  </a:lnTo>
                  <a:lnTo>
                    <a:pt x="370145" y="95269"/>
                  </a:lnTo>
                  <a:cubicBezTo>
                    <a:pt x="391732" y="95162"/>
                    <a:pt x="411815" y="106317"/>
                    <a:pt x="423132" y="124700"/>
                  </a:cubicBezTo>
                  <a:cubicBezTo>
                    <a:pt x="441217" y="155189"/>
                    <a:pt x="473866" y="174068"/>
                    <a:pt x="509312" y="174531"/>
                  </a:cubicBezTo>
                  <a:lnTo>
                    <a:pt x="572393" y="174531"/>
                  </a:lnTo>
                  <a:cubicBezTo>
                    <a:pt x="588750" y="174531"/>
                    <a:pt x="605740" y="186349"/>
                    <a:pt x="605740" y="201809"/>
                  </a:cubicBezTo>
                  <a:lnTo>
                    <a:pt x="605740" y="208522"/>
                  </a:lnTo>
                  <a:cubicBezTo>
                    <a:pt x="605051" y="227582"/>
                    <a:pt x="589352" y="242653"/>
                    <a:pt x="570278" y="242561"/>
                  </a:cubicBezTo>
                  <a:lnTo>
                    <a:pt x="350894" y="242561"/>
                  </a:lnTo>
                  <a:cubicBezTo>
                    <a:pt x="341478" y="242561"/>
                    <a:pt x="333845" y="250194"/>
                    <a:pt x="333845" y="259610"/>
                  </a:cubicBezTo>
                  <a:cubicBezTo>
                    <a:pt x="333845" y="269026"/>
                    <a:pt x="341478" y="276659"/>
                    <a:pt x="350894" y="276659"/>
                  </a:cubicBezTo>
                  <a:lnTo>
                    <a:pt x="570298" y="276659"/>
                  </a:lnTo>
                  <a:cubicBezTo>
                    <a:pt x="602189" y="276618"/>
                    <a:pt x="629793" y="254481"/>
                    <a:pt x="636759" y="223359"/>
                  </a:cubicBezTo>
                  <a:lnTo>
                    <a:pt x="848847" y="182871"/>
                  </a:lnTo>
                  <a:cubicBezTo>
                    <a:pt x="862632" y="180168"/>
                    <a:pt x="876076" y="188856"/>
                    <a:pt x="879281" y="202530"/>
                  </a:cubicBezTo>
                  <a:cubicBezTo>
                    <a:pt x="881405" y="214077"/>
                    <a:pt x="875082" y="225516"/>
                    <a:pt x="864181" y="22986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5515" name="Google Shape;5515;p104"/>
            <p:cNvSpPr/>
            <p:nvPr/>
          </p:nvSpPr>
          <p:spPr>
            <a:xfrm>
              <a:off x="5913869" y="4765040"/>
              <a:ext cx="312763" cy="312762"/>
            </a:xfrm>
            <a:custGeom>
              <a:rect b="b" l="l" r="r" t="t"/>
              <a:pathLst>
                <a:path extrusionOk="0" h="2438400" w="2438400">
                  <a:moveTo>
                    <a:pt x="1320800" y="2438400"/>
                  </a:moveTo>
                  <a:lnTo>
                    <a:pt x="1117600" y="2438400"/>
                  </a:lnTo>
                  <a:cubicBezTo>
                    <a:pt x="949554" y="2438400"/>
                    <a:pt x="812800" y="2301646"/>
                    <a:pt x="812800" y="2133600"/>
                  </a:cubicBezTo>
                  <a:lnTo>
                    <a:pt x="812800" y="1625600"/>
                  </a:lnTo>
                  <a:lnTo>
                    <a:pt x="304800" y="1625600"/>
                  </a:lnTo>
                  <a:cubicBezTo>
                    <a:pt x="136754" y="1625600"/>
                    <a:pt x="0" y="1488846"/>
                    <a:pt x="0" y="1320800"/>
                  </a:cubicBezTo>
                  <a:lnTo>
                    <a:pt x="0" y="1117600"/>
                  </a:lnTo>
                  <a:cubicBezTo>
                    <a:pt x="0" y="949554"/>
                    <a:pt x="136754" y="812800"/>
                    <a:pt x="304800" y="812800"/>
                  </a:cubicBezTo>
                  <a:lnTo>
                    <a:pt x="812800" y="812800"/>
                  </a:lnTo>
                  <a:lnTo>
                    <a:pt x="812800" y="304800"/>
                  </a:lnTo>
                  <a:cubicBezTo>
                    <a:pt x="812800" y="136754"/>
                    <a:pt x="949554" y="0"/>
                    <a:pt x="1117600" y="0"/>
                  </a:cubicBezTo>
                  <a:lnTo>
                    <a:pt x="1320800" y="0"/>
                  </a:lnTo>
                  <a:cubicBezTo>
                    <a:pt x="1488846" y="0"/>
                    <a:pt x="1625600" y="136754"/>
                    <a:pt x="1625600" y="304800"/>
                  </a:cubicBezTo>
                  <a:lnTo>
                    <a:pt x="1625600" y="812800"/>
                  </a:lnTo>
                  <a:lnTo>
                    <a:pt x="2133600" y="812800"/>
                  </a:lnTo>
                  <a:cubicBezTo>
                    <a:pt x="2301646" y="812800"/>
                    <a:pt x="2438400" y="949554"/>
                    <a:pt x="2438400" y="1117600"/>
                  </a:cubicBezTo>
                  <a:lnTo>
                    <a:pt x="2438400" y="1320800"/>
                  </a:lnTo>
                  <a:cubicBezTo>
                    <a:pt x="2438400" y="1488846"/>
                    <a:pt x="2301646" y="1625600"/>
                    <a:pt x="2133600" y="1625600"/>
                  </a:cubicBezTo>
                  <a:lnTo>
                    <a:pt x="1625600" y="1625600"/>
                  </a:lnTo>
                  <a:lnTo>
                    <a:pt x="1625600" y="2133600"/>
                  </a:lnTo>
                  <a:cubicBezTo>
                    <a:pt x="1625600" y="2301646"/>
                    <a:pt x="1488846" y="2438400"/>
                    <a:pt x="1320800" y="2438400"/>
                  </a:cubicBezTo>
                  <a:close/>
                  <a:moveTo>
                    <a:pt x="304800" y="1016000"/>
                  </a:moveTo>
                  <a:cubicBezTo>
                    <a:pt x="248920" y="1016000"/>
                    <a:pt x="203200" y="1061517"/>
                    <a:pt x="203200" y="1117600"/>
                  </a:cubicBezTo>
                  <a:lnTo>
                    <a:pt x="203200" y="1320800"/>
                  </a:lnTo>
                  <a:cubicBezTo>
                    <a:pt x="203200" y="1376883"/>
                    <a:pt x="248920" y="1422400"/>
                    <a:pt x="304800" y="1422400"/>
                  </a:cubicBezTo>
                  <a:lnTo>
                    <a:pt x="914400" y="1422400"/>
                  </a:lnTo>
                  <a:cubicBezTo>
                    <a:pt x="970483" y="1422400"/>
                    <a:pt x="1016000" y="1467917"/>
                    <a:pt x="1016000" y="1524000"/>
                  </a:cubicBezTo>
                  <a:lnTo>
                    <a:pt x="1016000" y="2133600"/>
                  </a:lnTo>
                  <a:cubicBezTo>
                    <a:pt x="1016000" y="2189683"/>
                    <a:pt x="1061720" y="2235200"/>
                    <a:pt x="1117600" y="2235200"/>
                  </a:cubicBezTo>
                  <a:lnTo>
                    <a:pt x="1320800" y="2235200"/>
                  </a:lnTo>
                  <a:cubicBezTo>
                    <a:pt x="1376680" y="2235200"/>
                    <a:pt x="1422400" y="2189683"/>
                    <a:pt x="1422400" y="2133600"/>
                  </a:cubicBezTo>
                  <a:lnTo>
                    <a:pt x="1422400" y="1524000"/>
                  </a:lnTo>
                  <a:cubicBezTo>
                    <a:pt x="1422400" y="1467917"/>
                    <a:pt x="1467917" y="1422400"/>
                    <a:pt x="1524000" y="1422400"/>
                  </a:cubicBezTo>
                  <a:lnTo>
                    <a:pt x="2133600" y="1422400"/>
                  </a:lnTo>
                  <a:cubicBezTo>
                    <a:pt x="2189480" y="1422400"/>
                    <a:pt x="2235200" y="1376883"/>
                    <a:pt x="2235200" y="1320800"/>
                  </a:cubicBezTo>
                  <a:lnTo>
                    <a:pt x="2235200" y="1117600"/>
                  </a:lnTo>
                  <a:cubicBezTo>
                    <a:pt x="2235200" y="1061517"/>
                    <a:pt x="2189480" y="1016000"/>
                    <a:pt x="2133600" y="1016000"/>
                  </a:cubicBezTo>
                  <a:lnTo>
                    <a:pt x="1524000" y="1016000"/>
                  </a:lnTo>
                  <a:cubicBezTo>
                    <a:pt x="1467917" y="1016000"/>
                    <a:pt x="1422400" y="970483"/>
                    <a:pt x="1422400" y="914400"/>
                  </a:cubicBezTo>
                  <a:lnTo>
                    <a:pt x="1422400" y="304800"/>
                  </a:lnTo>
                  <a:cubicBezTo>
                    <a:pt x="1422400" y="248717"/>
                    <a:pt x="1376680" y="203200"/>
                    <a:pt x="1320800" y="203200"/>
                  </a:cubicBezTo>
                  <a:lnTo>
                    <a:pt x="1117600" y="203200"/>
                  </a:lnTo>
                  <a:cubicBezTo>
                    <a:pt x="1061720" y="203200"/>
                    <a:pt x="1016000" y="248717"/>
                    <a:pt x="1016000" y="304800"/>
                  </a:cubicBezTo>
                  <a:lnTo>
                    <a:pt x="1016000" y="914400"/>
                  </a:lnTo>
                  <a:cubicBezTo>
                    <a:pt x="1016000" y="970483"/>
                    <a:pt x="970483" y="1016000"/>
                    <a:pt x="914400" y="10160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
        <p:nvSpPr>
          <p:cNvPr id="5516" name="Google Shape;5516;p10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Bula Ultomirs ANVISA </a:t>
            </a:r>
            <a:endParaRPr/>
          </a:p>
        </p:txBody>
      </p:sp>
      <p:grpSp>
        <p:nvGrpSpPr>
          <p:cNvPr id="5517" name="Google Shape;5517;p104"/>
          <p:cNvGrpSpPr/>
          <p:nvPr/>
        </p:nvGrpSpPr>
        <p:grpSpPr>
          <a:xfrm>
            <a:off x="5222241" y="1227055"/>
            <a:ext cx="6526323" cy="1356083"/>
            <a:chOff x="5222241" y="1227055"/>
            <a:chExt cx="6526323" cy="1356083"/>
          </a:xfrm>
        </p:grpSpPr>
        <p:sp>
          <p:nvSpPr>
            <p:cNvPr id="5518" name="Google Shape;5518;p104"/>
            <p:cNvSpPr/>
            <p:nvPr/>
          </p:nvSpPr>
          <p:spPr>
            <a:xfrm>
              <a:off x="5222241" y="1227055"/>
              <a:ext cx="6410960" cy="135608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5519" name="Google Shape;5519;p104"/>
            <p:cNvCxnSpPr/>
            <p:nvPr/>
          </p:nvCxnSpPr>
          <p:spPr>
            <a:xfrm>
              <a:off x="6576607" y="1441546"/>
              <a:ext cx="0" cy="927100"/>
            </a:xfrm>
            <a:prstGeom prst="straightConnector1">
              <a:avLst/>
            </a:prstGeom>
            <a:noFill/>
            <a:ln cap="flat" cmpd="sng" w="12700">
              <a:solidFill>
                <a:schemeClr val="lt1"/>
              </a:solidFill>
              <a:prstDash val="solid"/>
              <a:miter lim="800000"/>
              <a:headEnd len="sm" w="sm" type="none"/>
              <a:tailEnd len="sm" w="sm" type="none"/>
            </a:ln>
          </p:spPr>
        </p:cxnSp>
        <p:sp>
          <p:nvSpPr>
            <p:cNvPr id="5520" name="Google Shape;5520;p104"/>
            <p:cNvSpPr/>
            <p:nvPr/>
          </p:nvSpPr>
          <p:spPr>
            <a:xfrm>
              <a:off x="5475652" y="1471095"/>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5521" name="Google Shape;5521;p104"/>
            <p:cNvSpPr txBox="1"/>
            <p:nvPr/>
          </p:nvSpPr>
          <p:spPr>
            <a:xfrm>
              <a:off x="6786482" y="1698005"/>
              <a:ext cx="4534662"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pt-BR" sz="1600">
                  <a:solidFill>
                    <a:schemeClr val="lt1"/>
                  </a:solidFill>
                  <a:latin typeface="Calibri"/>
                  <a:ea typeface="Calibri"/>
                  <a:cs typeface="Calibri"/>
                  <a:sym typeface="Calibri"/>
                </a:rPr>
                <a:t>para a prevenção de infecções meningocócicas em pacientes que recebem ravulizumabe </a:t>
              </a:r>
              <a:r>
                <a:rPr b="1" lang="pt-BR" sz="1600">
                  <a:solidFill>
                    <a:schemeClr val="lt1"/>
                  </a:solidFill>
                  <a:latin typeface="Calibri"/>
                  <a:ea typeface="Calibri"/>
                  <a:cs typeface="Calibri"/>
                  <a:sym typeface="Calibri"/>
                </a:rPr>
                <a:t>não foram estabelecidos</a:t>
              </a:r>
              <a:r>
                <a:rPr lang="pt-BR" sz="1600">
                  <a:solidFill>
                    <a:schemeClr val="lt1"/>
                  </a:solidFill>
                  <a:latin typeface="Calibri"/>
                  <a:ea typeface="Calibri"/>
                  <a:cs typeface="Calibri"/>
                  <a:sym typeface="Calibri"/>
                </a:rPr>
                <a:t>. </a:t>
              </a:r>
              <a:endParaRPr/>
            </a:p>
          </p:txBody>
        </p:sp>
        <p:sp>
          <p:nvSpPr>
            <p:cNvPr id="5522" name="Google Shape;5522;p104"/>
            <p:cNvSpPr txBox="1"/>
            <p:nvPr/>
          </p:nvSpPr>
          <p:spPr>
            <a:xfrm>
              <a:off x="6786481" y="1438283"/>
              <a:ext cx="4962083" cy="2492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Os benefícios e riscos da profilaxia antibiótica </a:t>
              </a:r>
              <a:endParaRPr b="1" i="0" sz="1800" u="none" cap="none" strike="noStrike">
                <a:solidFill>
                  <a:srgbClr val="FFFFFF"/>
                </a:solidFill>
                <a:latin typeface="Lustria"/>
                <a:ea typeface="Lustria"/>
                <a:cs typeface="Lustria"/>
                <a:sym typeface="Lustria"/>
              </a:endParaRPr>
            </a:p>
          </p:txBody>
        </p:sp>
        <p:sp>
          <p:nvSpPr>
            <p:cNvPr id="5523" name="Google Shape;5523;p104"/>
            <p:cNvSpPr/>
            <p:nvPr/>
          </p:nvSpPr>
          <p:spPr>
            <a:xfrm>
              <a:off x="5598530" y="1593624"/>
              <a:ext cx="622241" cy="622943"/>
            </a:xfrm>
            <a:custGeom>
              <a:rect b="b" l="l" r="r" t="t"/>
              <a:pathLst>
                <a:path extrusionOk="0" h="857250" w="856285">
                  <a:moveTo>
                    <a:pt x="155903" y="642995"/>
                  </a:moveTo>
                  <a:lnTo>
                    <a:pt x="155903" y="688086"/>
                  </a:lnTo>
                  <a:cubicBezTo>
                    <a:pt x="155903" y="694230"/>
                    <a:pt x="150922" y="699202"/>
                    <a:pt x="144788" y="699202"/>
                  </a:cubicBezTo>
                  <a:cubicBezTo>
                    <a:pt x="138644" y="699202"/>
                    <a:pt x="133672" y="694220"/>
                    <a:pt x="133672" y="688086"/>
                  </a:cubicBezTo>
                  <a:lnTo>
                    <a:pt x="133672" y="642995"/>
                  </a:lnTo>
                  <a:cubicBezTo>
                    <a:pt x="133672" y="636851"/>
                    <a:pt x="138653" y="631879"/>
                    <a:pt x="144788" y="631879"/>
                  </a:cubicBezTo>
                  <a:cubicBezTo>
                    <a:pt x="150922" y="631879"/>
                    <a:pt x="155903" y="636861"/>
                    <a:pt x="155903" y="642995"/>
                  </a:cubicBezTo>
                  <a:close/>
                  <a:moveTo>
                    <a:pt x="144788" y="740655"/>
                  </a:moveTo>
                  <a:cubicBezTo>
                    <a:pt x="138644" y="740655"/>
                    <a:pt x="133672" y="745636"/>
                    <a:pt x="133672" y="751770"/>
                  </a:cubicBezTo>
                  <a:lnTo>
                    <a:pt x="133672" y="796862"/>
                  </a:lnTo>
                  <a:cubicBezTo>
                    <a:pt x="133672" y="803005"/>
                    <a:pt x="138653" y="807977"/>
                    <a:pt x="144788" y="807977"/>
                  </a:cubicBezTo>
                  <a:cubicBezTo>
                    <a:pt x="150931" y="807977"/>
                    <a:pt x="155903" y="802996"/>
                    <a:pt x="155903" y="796862"/>
                  </a:cubicBezTo>
                  <a:lnTo>
                    <a:pt x="155903" y="751770"/>
                  </a:lnTo>
                  <a:cubicBezTo>
                    <a:pt x="155903" y="745627"/>
                    <a:pt x="150922" y="740655"/>
                    <a:pt x="144788" y="740655"/>
                  </a:cubicBezTo>
                  <a:close/>
                  <a:moveTo>
                    <a:pt x="221711" y="708812"/>
                  </a:moveTo>
                  <a:lnTo>
                    <a:pt x="176620" y="708812"/>
                  </a:lnTo>
                  <a:cubicBezTo>
                    <a:pt x="170476" y="708812"/>
                    <a:pt x="165504" y="713794"/>
                    <a:pt x="165504" y="719928"/>
                  </a:cubicBezTo>
                  <a:cubicBezTo>
                    <a:pt x="165504" y="726062"/>
                    <a:pt x="170486" y="731044"/>
                    <a:pt x="176620" y="731044"/>
                  </a:cubicBezTo>
                  <a:lnTo>
                    <a:pt x="221711" y="731044"/>
                  </a:lnTo>
                  <a:cubicBezTo>
                    <a:pt x="227855" y="731044"/>
                    <a:pt x="232827" y="726062"/>
                    <a:pt x="232827" y="719928"/>
                  </a:cubicBezTo>
                  <a:cubicBezTo>
                    <a:pt x="232827" y="713794"/>
                    <a:pt x="227855" y="708812"/>
                    <a:pt x="221711" y="708812"/>
                  </a:cubicBezTo>
                  <a:close/>
                  <a:moveTo>
                    <a:pt x="112936" y="708812"/>
                  </a:moveTo>
                  <a:lnTo>
                    <a:pt x="67845" y="708812"/>
                  </a:lnTo>
                  <a:cubicBezTo>
                    <a:pt x="61701" y="708812"/>
                    <a:pt x="56729" y="713794"/>
                    <a:pt x="56729" y="719928"/>
                  </a:cubicBezTo>
                  <a:cubicBezTo>
                    <a:pt x="56729" y="726062"/>
                    <a:pt x="61710" y="731044"/>
                    <a:pt x="67845" y="731044"/>
                  </a:cubicBezTo>
                  <a:lnTo>
                    <a:pt x="112936" y="731044"/>
                  </a:lnTo>
                  <a:cubicBezTo>
                    <a:pt x="119080" y="731044"/>
                    <a:pt x="124052" y="726062"/>
                    <a:pt x="124052" y="719928"/>
                  </a:cubicBezTo>
                  <a:cubicBezTo>
                    <a:pt x="124052" y="713794"/>
                    <a:pt x="119080" y="708812"/>
                    <a:pt x="112936" y="708812"/>
                  </a:cubicBezTo>
                  <a:close/>
                  <a:moveTo>
                    <a:pt x="707296" y="399545"/>
                  </a:moveTo>
                  <a:lnTo>
                    <a:pt x="392352" y="714489"/>
                  </a:lnTo>
                  <a:cubicBezTo>
                    <a:pt x="390256" y="716585"/>
                    <a:pt x="387427" y="717747"/>
                    <a:pt x="384494" y="717747"/>
                  </a:cubicBezTo>
                  <a:cubicBezTo>
                    <a:pt x="384217" y="717747"/>
                    <a:pt x="383951" y="717737"/>
                    <a:pt x="383675" y="717718"/>
                  </a:cubicBezTo>
                  <a:cubicBezTo>
                    <a:pt x="380446" y="717480"/>
                    <a:pt x="377483" y="715851"/>
                    <a:pt x="375559" y="713251"/>
                  </a:cubicBezTo>
                  <a:cubicBezTo>
                    <a:pt x="345260" y="672360"/>
                    <a:pt x="329239" y="623764"/>
                    <a:pt x="329239" y="572719"/>
                  </a:cubicBezTo>
                  <a:cubicBezTo>
                    <a:pt x="329239" y="442436"/>
                    <a:pt x="435233" y="336442"/>
                    <a:pt x="565516" y="336442"/>
                  </a:cubicBezTo>
                  <a:cubicBezTo>
                    <a:pt x="616561" y="336442"/>
                    <a:pt x="665148" y="352454"/>
                    <a:pt x="706048" y="382753"/>
                  </a:cubicBezTo>
                  <a:cubicBezTo>
                    <a:pt x="708648" y="384677"/>
                    <a:pt x="710277" y="387639"/>
                    <a:pt x="710515" y="390868"/>
                  </a:cubicBezTo>
                  <a:cubicBezTo>
                    <a:pt x="710763" y="394097"/>
                    <a:pt x="709582" y="397259"/>
                    <a:pt x="707296" y="399545"/>
                  </a:cubicBezTo>
                  <a:close/>
                  <a:moveTo>
                    <a:pt x="473810" y="601580"/>
                  </a:moveTo>
                  <a:lnTo>
                    <a:pt x="594387" y="481013"/>
                  </a:lnTo>
                  <a:cubicBezTo>
                    <a:pt x="585128" y="478088"/>
                    <a:pt x="575470" y="476593"/>
                    <a:pt x="565526" y="476593"/>
                  </a:cubicBezTo>
                  <a:cubicBezTo>
                    <a:pt x="512519" y="476593"/>
                    <a:pt x="469400" y="519713"/>
                    <a:pt x="469400" y="572719"/>
                  </a:cubicBezTo>
                  <a:cubicBezTo>
                    <a:pt x="469400" y="582663"/>
                    <a:pt x="470895" y="592322"/>
                    <a:pt x="473810" y="601580"/>
                  </a:cubicBezTo>
                  <a:close/>
                  <a:moveTo>
                    <a:pt x="682179" y="393221"/>
                  </a:moveTo>
                  <a:cubicBezTo>
                    <a:pt x="647479" y="370580"/>
                    <a:pt x="607417" y="358673"/>
                    <a:pt x="565526" y="358673"/>
                  </a:cubicBezTo>
                  <a:cubicBezTo>
                    <a:pt x="447502" y="358673"/>
                    <a:pt x="351490" y="454695"/>
                    <a:pt x="351490" y="572710"/>
                  </a:cubicBezTo>
                  <a:cubicBezTo>
                    <a:pt x="351490" y="614601"/>
                    <a:pt x="363396" y="654663"/>
                    <a:pt x="386037" y="689362"/>
                  </a:cubicBezTo>
                  <a:lnTo>
                    <a:pt x="456531" y="618868"/>
                  </a:lnTo>
                  <a:cubicBezTo>
                    <a:pt x="451778" y="607686"/>
                    <a:pt x="448845" y="595951"/>
                    <a:pt x="447721" y="583825"/>
                  </a:cubicBezTo>
                  <a:lnTo>
                    <a:pt x="410811" y="583825"/>
                  </a:lnTo>
                  <a:lnTo>
                    <a:pt x="410811" y="599913"/>
                  </a:lnTo>
                  <a:cubicBezTo>
                    <a:pt x="410811" y="606057"/>
                    <a:pt x="405830" y="611029"/>
                    <a:pt x="399696" y="611029"/>
                  </a:cubicBezTo>
                  <a:cubicBezTo>
                    <a:pt x="393561" y="611029"/>
                    <a:pt x="388580" y="606047"/>
                    <a:pt x="388580" y="599913"/>
                  </a:cubicBezTo>
                  <a:lnTo>
                    <a:pt x="388580" y="545506"/>
                  </a:lnTo>
                  <a:cubicBezTo>
                    <a:pt x="388580" y="539363"/>
                    <a:pt x="393561" y="534391"/>
                    <a:pt x="399696" y="534391"/>
                  </a:cubicBezTo>
                  <a:cubicBezTo>
                    <a:pt x="405830" y="534391"/>
                    <a:pt x="410811" y="539372"/>
                    <a:pt x="410811" y="545506"/>
                  </a:cubicBezTo>
                  <a:lnTo>
                    <a:pt x="410811" y="561594"/>
                  </a:lnTo>
                  <a:lnTo>
                    <a:pt x="447702" y="561594"/>
                  </a:lnTo>
                  <a:cubicBezTo>
                    <a:pt x="449978" y="537296"/>
                    <a:pt x="459617" y="515102"/>
                    <a:pt x="474381" y="497291"/>
                  </a:cubicBezTo>
                  <a:lnTo>
                    <a:pt x="448264" y="471173"/>
                  </a:lnTo>
                  <a:lnTo>
                    <a:pt x="436891" y="482546"/>
                  </a:lnTo>
                  <a:cubicBezTo>
                    <a:pt x="434719" y="484718"/>
                    <a:pt x="431871" y="485804"/>
                    <a:pt x="429033" y="485804"/>
                  </a:cubicBezTo>
                  <a:cubicBezTo>
                    <a:pt x="426185" y="485804"/>
                    <a:pt x="423346" y="484718"/>
                    <a:pt x="421174" y="482546"/>
                  </a:cubicBezTo>
                  <a:cubicBezTo>
                    <a:pt x="416831" y="478203"/>
                    <a:pt x="416831" y="471164"/>
                    <a:pt x="421174" y="466820"/>
                  </a:cubicBezTo>
                  <a:lnTo>
                    <a:pt x="459646" y="428349"/>
                  </a:lnTo>
                  <a:cubicBezTo>
                    <a:pt x="463989" y="424005"/>
                    <a:pt x="471028" y="424005"/>
                    <a:pt x="475372" y="428349"/>
                  </a:cubicBezTo>
                  <a:cubicBezTo>
                    <a:pt x="479715" y="432692"/>
                    <a:pt x="479715" y="439731"/>
                    <a:pt x="475372" y="444075"/>
                  </a:cubicBezTo>
                  <a:lnTo>
                    <a:pt x="463999" y="455447"/>
                  </a:lnTo>
                  <a:lnTo>
                    <a:pt x="490116" y="481565"/>
                  </a:lnTo>
                  <a:cubicBezTo>
                    <a:pt x="507928" y="466801"/>
                    <a:pt x="530121" y="457162"/>
                    <a:pt x="554420" y="454885"/>
                  </a:cubicBezTo>
                  <a:lnTo>
                    <a:pt x="554420" y="417995"/>
                  </a:lnTo>
                  <a:lnTo>
                    <a:pt x="538332" y="417995"/>
                  </a:lnTo>
                  <a:cubicBezTo>
                    <a:pt x="532188" y="417995"/>
                    <a:pt x="527216" y="413014"/>
                    <a:pt x="527216" y="406879"/>
                  </a:cubicBezTo>
                  <a:cubicBezTo>
                    <a:pt x="527216" y="400745"/>
                    <a:pt x="532198" y="395764"/>
                    <a:pt x="538332" y="395764"/>
                  </a:cubicBezTo>
                  <a:lnTo>
                    <a:pt x="592739" y="395764"/>
                  </a:lnTo>
                  <a:cubicBezTo>
                    <a:pt x="598882" y="395764"/>
                    <a:pt x="603854" y="400745"/>
                    <a:pt x="603854" y="406879"/>
                  </a:cubicBezTo>
                  <a:cubicBezTo>
                    <a:pt x="603854" y="413014"/>
                    <a:pt x="598873" y="417995"/>
                    <a:pt x="592739" y="417995"/>
                  </a:cubicBezTo>
                  <a:lnTo>
                    <a:pt x="576642" y="417995"/>
                  </a:lnTo>
                  <a:lnTo>
                    <a:pt x="576642" y="454904"/>
                  </a:lnTo>
                  <a:cubicBezTo>
                    <a:pt x="588767" y="456019"/>
                    <a:pt x="600492" y="458953"/>
                    <a:pt x="611684" y="463715"/>
                  </a:cubicBezTo>
                  <a:lnTo>
                    <a:pt x="682179" y="393221"/>
                  </a:lnTo>
                  <a:close/>
                  <a:moveTo>
                    <a:pt x="747368" y="427720"/>
                  </a:moveTo>
                  <a:cubicBezTo>
                    <a:pt x="750597" y="427958"/>
                    <a:pt x="753559" y="429587"/>
                    <a:pt x="755483" y="432187"/>
                  </a:cubicBezTo>
                  <a:cubicBezTo>
                    <a:pt x="785782" y="473078"/>
                    <a:pt x="801803" y="521675"/>
                    <a:pt x="801803" y="572719"/>
                  </a:cubicBezTo>
                  <a:cubicBezTo>
                    <a:pt x="801803" y="703002"/>
                    <a:pt x="695809" y="808996"/>
                    <a:pt x="565526" y="808996"/>
                  </a:cubicBezTo>
                  <a:cubicBezTo>
                    <a:pt x="514491" y="808996"/>
                    <a:pt x="465894" y="792975"/>
                    <a:pt x="424994" y="762676"/>
                  </a:cubicBezTo>
                  <a:cubicBezTo>
                    <a:pt x="422394" y="760752"/>
                    <a:pt x="420765" y="757790"/>
                    <a:pt x="420527" y="754561"/>
                  </a:cubicBezTo>
                  <a:cubicBezTo>
                    <a:pt x="420289" y="751332"/>
                    <a:pt x="421470" y="748170"/>
                    <a:pt x="423756" y="745884"/>
                  </a:cubicBezTo>
                  <a:lnTo>
                    <a:pt x="738690" y="430949"/>
                  </a:lnTo>
                  <a:cubicBezTo>
                    <a:pt x="740976" y="428654"/>
                    <a:pt x="744148" y="427482"/>
                    <a:pt x="747368" y="427720"/>
                  </a:cubicBezTo>
                  <a:close/>
                  <a:moveTo>
                    <a:pt x="657233" y="543849"/>
                  </a:moveTo>
                  <a:lnTo>
                    <a:pt x="536656" y="664426"/>
                  </a:lnTo>
                  <a:cubicBezTo>
                    <a:pt x="545914" y="667350"/>
                    <a:pt x="555572" y="668846"/>
                    <a:pt x="565516" y="668846"/>
                  </a:cubicBezTo>
                  <a:cubicBezTo>
                    <a:pt x="618523" y="668846"/>
                    <a:pt x="661643" y="625726"/>
                    <a:pt x="661643" y="572719"/>
                  </a:cubicBezTo>
                  <a:cubicBezTo>
                    <a:pt x="661652" y="562766"/>
                    <a:pt x="660147" y="553117"/>
                    <a:pt x="657233" y="543849"/>
                  </a:cubicBezTo>
                  <a:close/>
                  <a:moveTo>
                    <a:pt x="745015" y="456067"/>
                  </a:moveTo>
                  <a:lnTo>
                    <a:pt x="674520" y="526561"/>
                  </a:lnTo>
                  <a:cubicBezTo>
                    <a:pt x="679283" y="537743"/>
                    <a:pt x="682207" y="549478"/>
                    <a:pt x="683331" y="561594"/>
                  </a:cubicBezTo>
                  <a:lnTo>
                    <a:pt x="720240" y="561594"/>
                  </a:lnTo>
                  <a:lnTo>
                    <a:pt x="720240" y="545506"/>
                  </a:lnTo>
                  <a:cubicBezTo>
                    <a:pt x="720240" y="539363"/>
                    <a:pt x="725222" y="534391"/>
                    <a:pt x="731356" y="534391"/>
                  </a:cubicBezTo>
                  <a:cubicBezTo>
                    <a:pt x="737490" y="534391"/>
                    <a:pt x="742472" y="539372"/>
                    <a:pt x="742472" y="545506"/>
                  </a:cubicBezTo>
                  <a:lnTo>
                    <a:pt x="742472" y="599913"/>
                  </a:lnTo>
                  <a:cubicBezTo>
                    <a:pt x="742472" y="606057"/>
                    <a:pt x="737490" y="611029"/>
                    <a:pt x="731356" y="611029"/>
                  </a:cubicBezTo>
                  <a:cubicBezTo>
                    <a:pt x="725222" y="611029"/>
                    <a:pt x="720240" y="606047"/>
                    <a:pt x="720240" y="599913"/>
                  </a:cubicBezTo>
                  <a:lnTo>
                    <a:pt x="720240" y="583825"/>
                  </a:lnTo>
                  <a:lnTo>
                    <a:pt x="683350" y="583825"/>
                  </a:lnTo>
                  <a:cubicBezTo>
                    <a:pt x="681074" y="608124"/>
                    <a:pt x="671434" y="630317"/>
                    <a:pt x="656671" y="648129"/>
                  </a:cubicBezTo>
                  <a:lnTo>
                    <a:pt x="682788" y="674246"/>
                  </a:lnTo>
                  <a:lnTo>
                    <a:pt x="694161" y="662873"/>
                  </a:lnTo>
                  <a:cubicBezTo>
                    <a:pt x="698504" y="658530"/>
                    <a:pt x="705543" y="658530"/>
                    <a:pt x="709887" y="662873"/>
                  </a:cubicBezTo>
                  <a:cubicBezTo>
                    <a:pt x="714230" y="667217"/>
                    <a:pt x="714230" y="674256"/>
                    <a:pt x="709887" y="678599"/>
                  </a:cubicBezTo>
                  <a:lnTo>
                    <a:pt x="671415" y="717071"/>
                  </a:lnTo>
                  <a:cubicBezTo>
                    <a:pt x="669244" y="719242"/>
                    <a:pt x="666396" y="720328"/>
                    <a:pt x="663557" y="720328"/>
                  </a:cubicBezTo>
                  <a:cubicBezTo>
                    <a:pt x="660709" y="720328"/>
                    <a:pt x="657871" y="719242"/>
                    <a:pt x="655699" y="717071"/>
                  </a:cubicBezTo>
                  <a:cubicBezTo>
                    <a:pt x="651356" y="712727"/>
                    <a:pt x="651356" y="705688"/>
                    <a:pt x="655699" y="701345"/>
                  </a:cubicBezTo>
                  <a:lnTo>
                    <a:pt x="667072" y="689972"/>
                  </a:lnTo>
                  <a:lnTo>
                    <a:pt x="640954" y="663854"/>
                  </a:lnTo>
                  <a:cubicBezTo>
                    <a:pt x="623143" y="678618"/>
                    <a:pt x="600949" y="688258"/>
                    <a:pt x="576651" y="690534"/>
                  </a:cubicBezTo>
                  <a:lnTo>
                    <a:pt x="576651" y="727424"/>
                  </a:lnTo>
                  <a:lnTo>
                    <a:pt x="592739" y="727424"/>
                  </a:lnTo>
                  <a:cubicBezTo>
                    <a:pt x="598882" y="727424"/>
                    <a:pt x="603854" y="732406"/>
                    <a:pt x="603854" y="738540"/>
                  </a:cubicBezTo>
                  <a:cubicBezTo>
                    <a:pt x="603854" y="744674"/>
                    <a:pt x="598873" y="749656"/>
                    <a:pt x="592739" y="749656"/>
                  </a:cubicBezTo>
                  <a:lnTo>
                    <a:pt x="538332" y="749656"/>
                  </a:lnTo>
                  <a:cubicBezTo>
                    <a:pt x="532188" y="749656"/>
                    <a:pt x="527216" y="744674"/>
                    <a:pt x="527216" y="738540"/>
                  </a:cubicBezTo>
                  <a:cubicBezTo>
                    <a:pt x="527216" y="732406"/>
                    <a:pt x="532198" y="727424"/>
                    <a:pt x="538332" y="727424"/>
                  </a:cubicBezTo>
                  <a:lnTo>
                    <a:pt x="554420" y="727424"/>
                  </a:lnTo>
                  <a:lnTo>
                    <a:pt x="554420" y="690515"/>
                  </a:lnTo>
                  <a:cubicBezTo>
                    <a:pt x="542294" y="689400"/>
                    <a:pt x="530569" y="686467"/>
                    <a:pt x="519387" y="681704"/>
                  </a:cubicBezTo>
                  <a:lnTo>
                    <a:pt x="448892" y="752199"/>
                  </a:lnTo>
                  <a:cubicBezTo>
                    <a:pt x="483592" y="774840"/>
                    <a:pt x="523663" y="786746"/>
                    <a:pt x="565545" y="786746"/>
                  </a:cubicBezTo>
                  <a:cubicBezTo>
                    <a:pt x="683569" y="786746"/>
                    <a:pt x="779581" y="690724"/>
                    <a:pt x="779581" y="572700"/>
                  </a:cubicBezTo>
                  <a:cubicBezTo>
                    <a:pt x="779562" y="530828"/>
                    <a:pt x="767656" y="490766"/>
                    <a:pt x="745015" y="456067"/>
                  </a:cubicBezTo>
                  <a:close/>
                  <a:moveTo>
                    <a:pt x="850057" y="572719"/>
                  </a:moveTo>
                  <a:cubicBezTo>
                    <a:pt x="850057" y="729605"/>
                    <a:pt x="722412" y="857250"/>
                    <a:pt x="565526" y="857250"/>
                  </a:cubicBezTo>
                  <a:cubicBezTo>
                    <a:pt x="408630" y="857250"/>
                    <a:pt x="280986" y="729605"/>
                    <a:pt x="280986" y="572719"/>
                  </a:cubicBezTo>
                  <a:cubicBezTo>
                    <a:pt x="280986" y="560603"/>
                    <a:pt x="281748" y="548669"/>
                    <a:pt x="283224" y="536953"/>
                  </a:cubicBezTo>
                  <a:lnTo>
                    <a:pt x="255792" y="557022"/>
                  </a:lnTo>
                  <a:cubicBezTo>
                    <a:pt x="227217" y="577920"/>
                    <a:pt x="193975" y="587988"/>
                    <a:pt x="161018" y="587997"/>
                  </a:cubicBezTo>
                  <a:cubicBezTo>
                    <a:pt x="111402" y="587997"/>
                    <a:pt x="62444" y="565185"/>
                    <a:pt x="30973" y="522170"/>
                  </a:cubicBezTo>
                  <a:cubicBezTo>
                    <a:pt x="-21395" y="450580"/>
                    <a:pt x="-5765" y="349729"/>
                    <a:pt x="65825" y="297351"/>
                  </a:cubicBezTo>
                  <a:lnTo>
                    <a:pt x="208434" y="193024"/>
                  </a:lnTo>
                  <a:cubicBezTo>
                    <a:pt x="208434" y="193024"/>
                    <a:pt x="208443" y="193015"/>
                    <a:pt x="208443" y="193015"/>
                  </a:cubicBezTo>
                  <a:cubicBezTo>
                    <a:pt x="208443" y="193015"/>
                    <a:pt x="208453" y="193005"/>
                    <a:pt x="208453" y="193005"/>
                  </a:cubicBezTo>
                  <a:lnTo>
                    <a:pt x="261802" y="153981"/>
                  </a:lnTo>
                  <a:cubicBezTo>
                    <a:pt x="261802" y="153981"/>
                    <a:pt x="261812" y="153972"/>
                    <a:pt x="261812" y="153972"/>
                  </a:cubicBezTo>
                  <a:cubicBezTo>
                    <a:pt x="261812" y="153972"/>
                    <a:pt x="261821" y="153962"/>
                    <a:pt x="261821" y="153962"/>
                  </a:cubicBezTo>
                  <a:lnTo>
                    <a:pt x="404458" y="49635"/>
                  </a:lnTo>
                  <a:cubicBezTo>
                    <a:pt x="476048" y="-2734"/>
                    <a:pt x="576899" y="12897"/>
                    <a:pt x="629277" y="84496"/>
                  </a:cubicBezTo>
                  <a:cubicBezTo>
                    <a:pt x="676425" y="148952"/>
                    <a:pt x="668405" y="237192"/>
                    <a:pt x="614046" y="292351"/>
                  </a:cubicBezTo>
                  <a:cubicBezTo>
                    <a:pt x="747901" y="315430"/>
                    <a:pt x="850057" y="432359"/>
                    <a:pt x="850057" y="572719"/>
                  </a:cubicBezTo>
                  <a:close/>
                  <a:moveTo>
                    <a:pt x="289139" y="505073"/>
                  </a:moveTo>
                  <a:cubicBezTo>
                    <a:pt x="319571" y="380733"/>
                    <a:pt x="431938" y="288179"/>
                    <a:pt x="565526" y="288179"/>
                  </a:cubicBezTo>
                  <a:cubicBezTo>
                    <a:pt x="571917" y="288179"/>
                    <a:pt x="578261" y="288417"/>
                    <a:pt x="584557" y="288827"/>
                  </a:cubicBezTo>
                  <a:cubicBezTo>
                    <a:pt x="643402" y="243059"/>
                    <a:pt x="655623" y="158163"/>
                    <a:pt x="611332" y="97612"/>
                  </a:cubicBezTo>
                  <a:cubicBezTo>
                    <a:pt x="566202" y="35919"/>
                    <a:pt x="479286" y="22441"/>
                    <a:pt x="417593" y="67570"/>
                  </a:cubicBezTo>
                  <a:lnTo>
                    <a:pt x="283938" y="165354"/>
                  </a:lnTo>
                  <a:lnTo>
                    <a:pt x="385303" y="303914"/>
                  </a:lnTo>
                  <a:cubicBezTo>
                    <a:pt x="388932" y="308867"/>
                    <a:pt x="387846" y="315830"/>
                    <a:pt x="382893" y="319459"/>
                  </a:cubicBezTo>
                  <a:cubicBezTo>
                    <a:pt x="380912" y="320907"/>
                    <a:pt x="378617" y="321602"/>
                    <a:pt x="376340" y="321602"/>
                  </a:cubicBezTo>
                  <a:cubicBezTo>
                    <a:pt x="372911" y="321602"/>
                    <a:pt x="369530" y="320021"/>
                    <a:pt x="367358" y="317049"/>
                  </a:cubicBezTo>
                  <a:lnTo>
                    <a:pt x="265984" y="178479"/>
                  </a:lnTo>
                  <a:lnTo>
                    <a:pt x="230560" y="204397"/>
                  </a:lnTo>
                  <a:lnTo>
                    <a:pt x="334773" y="346862"/>
                  </a:lnTo>
                  <a:cubicBezTo>
                    <a:pt x="338402" y="351815"/>
                    <a:pt x="337316" y="358778"/>
                    <a:pt x="332363" y="362398"/>
                  </a:cubicBezTo>
                  <a:cubicBezTo>
                    <a:pt x="330382" y="363846"/>
                    <a:pt x="328087" y="364541"/>
                    <a:pt x="325810" y="364541"/>
                  </a:cubicBezTo>
                  <a:cubicBezTo>
                    <a:pt x="322381" y="364541"/>
                    <a:pt x="319000" y="362960"/>
                    <a:pt x="316828" y="359988"/>
                  </a:cubicBezTo>
                  <a:lnTo>
                    <a:pt x="212615" y="217522"/>
                  </a:lnTo>
                  <a:lnTo>
                    <a:pt x="78970" y="315297"/>
                  </a:lnTo>
                  <a:cubicBezTo>
                    <a:pt x="17276" y="360426"/>
                    <a:pt x="3798" y="447342"/>
                    <a:pt x="48937" y="509035"/>
                  </a:cubicBezTo>
                  <a:cubicBezTo>
                    <a:pt x="94067" y="570728"/>
                    <a:pt x="180983" y="584206"/>
                    <a:pt x="242676" y="539067"/>
                  </a:cubicBezTo>
                  <a:lnTo>
                    <a:pt x="289139" y="505073"/>
                  </a:lnTo>
                  <a:close/>
                  <a:moveTo>
                    <a:pt x="827816" y="572719"/>
                  </a:moveTo>
                  <a:cubicBezTo>
                    <a:pt x="827816" y="428092"/>
                    <a:pt x="710153" y="310420"/>
                    <a:pt x="565526" y="310420"/>
                  </a:cubicBezTo>
                  <a:cubicBezTo>
                    <a:pt x="420898" y="310420"/>
                    <a:pt x="303226" y="428082"/>
                    <a:pt x="303226" y="572719"/>
                  </a:cubicBezTo>
                  <a:cubicBezTo>
                    <a:pt x="303226" y="717356"/>
                    <a:pt x="420889" y="835019"/>
                    <a:pt x="565526" y="835019"/>
                  </a:cubicBezTo>
                  <a:cubicBezTo>
                    <a:pt x="710153" y="835009"/>
                    <a:pt x="827816" y="717347"/>
                    <a:pt x="827816" y="572719"/>
                  </a:cubicBezTo>
                  <a:close/>
                  <a:moveTo>
                    <a:pt x="426785" y="132950"/>
                  </a:moveTo>
                  <a:cubicBezTo>
                    <a:pt x="471066" y="100555"/>
                    <a:pt x="528397" y="103327"/>
                    <a:pt x="554591" y="139122"/>
                  </a:cubicBezTo>
                  <a:cubicBezTo>
                    <a:pt x="556772" y="142103"/>
                    <a:pt x="560144" y="143675"/>
                    <a:pt x="563573" y="143675"/>
                  </a:cubicBezTo>
                  <a:cubicBezTo>
                    <a:pt x="565850" y="143675"/>
                    <a:pt x="568145" y="142980"/>
                    <a:pt x="570126" y="141532"/>
                  </a:cubicBezTo>
                  <a:cubicBezTo>
                    <a:pt x="575079" y="137903"/>
                    <a:pt x="576156" y="130950"/>
                    <a:pt x="572536" y="125987"/>
                  </a:cubicBezTo>
                  <a:cubicBezTo>
                    <a:pt x="539103" y="80296"/>
                    <a:pt x="467837" y="75362"/>
                    <a:pt x="413659" y="114995"/>
                  </a:cubicBezTo>
                  <a:cubicBezTo>
                    <a:pt x="408706" y="118624"/>
                    <a:pt x="407620" y="125578"/>
                    <a:pt x="411249" y="130531"/>
                  </a:cubicBezTo>
                  <a:cubicBezTo>
                    <a:pt x="414869" y="135493"/>
                    <a:pt x="421822" y="136569"/>
                    <a:pt x="426785" y="132950"/>
                  </a:cubicBezTo>
                  <a:close/>
                  <a:moveTo>
                    <a:pt x="768237" y="183318"/>
                  </a:moveTo>
                  <a:cubicBezTo>
                    <a:pt x="774381" y="183318"/>
                    <a:pt x="779353" y="178337"/>
                    <a:pt x="779353" y="172202"/>
                  </a:cubicBezTo>
                  <a:lnTo>
                    <a:pt x="779353" y="127111"/>
                  </a:lnTo>
                  <a:cubicBezTo>
                    <a:pt x="779353" y="120968"/>
                    <a:pt x="774371" y="115995"/>
                    <a:pt x="768237" y="115995"/>
                  </a:cubicBezTo>
                  <a:cubicBezTo>
                    <a:pt x="762103" y="115995"/>
                    <a:pt x="757121" y="120977"/>
                    <a:pt x="757121" y="127111"/>
                  </a:cubicBezTo>
                  <a:lnTo>
                    <a:pt x="757121" y="172202"/>
                  </a:lnTo>
                  <a:cubicBezTo>
                    <a:pt x="757112" y="178346"/>
                    <a:pt x="762093" y="183318"/>
                    <a:pt x="768237" y="183318"/>
                  </a:cubicBezTo>
                  <a:close/>
                  <a:moveTo>
                    <a:pt x="768237" y="292094"/>
                  </a:moveTo>
                  <a:cubicBezTo>
                    <a:pt x="774381" y="292094"/>
                    <a:pt x="779353" y="287112"/>
                    <a:pt x="779353" y="280978"/>
                  </a:cubicBezTo>
                  <a:lnTo>
                    <a:pt x="779353" y="235887"/>
                  </a:lnTo>
                  <a:cubicBezTo>
                    <a:pt x="779353" y="229743"/>
                    <a:pt x="774371" y="224771"/>
                    <a:pt x="768237" y="224771"/>
                  </a:cubicBezTo>
                  <a:cubicBezTo>
                    <a:pt x="762103" y="224771"/>
                    <a:pt x="757121" y="229753"/>
                    <a:pt x="757121" y="235887"/>
                  </a:cubicBezTo>
                  <a:lnTo>
                    <a:pt x="757121" y="280978"/>
                  </a:lnTo>
                  <a:cubicBezTo>
                    <a:pt x="757112" y="287112"/>
                    <a:pt x="762093" y="292094"/>
                    <a:pt x="768237" y="292094"/>
                  </a:cubicBezTo>
                  <a:close/>
                  <a:moveTo>
                    <a:pt x="845170" y="192929"/>
                  </a:moveTo>
                  <a:lnTo>
                    <a:pt x="800079" y="192929"/>
                  </a:lnTo>
                  <a:cubicBezTo>
                    <a:pt x="793935" y="192929"/>
                    <a:pt x="788963" y="197910"/>
                    <a:pt x="788963" y="204045"/>
                  </a:cubicBezTo>
                  <a:cubicBezTo>
                    <a:pt x="788963" y="210188"/>
                    <a:pt x="793945" y="215160"/>
                    <a:pt x="800079" y="215160"/>
                  </a:cubicBezTo>
                  <a:lnTo>
                    <a:pt x="845170" y="215160"/>
                  </a:lnTo>
                  <a:cubicBezTo>
                    <a:pt x="851314" y="215160"/>
                    <a:pt x="856286" y="210179"/>
                    <a:pt x="856286" y="204045"/>
                  </a:cubicBezTo>
                  <a:cubicBezTo>
                    <a:pt x="856286" y="197901"/>
                    <a:pt x="851304" y="192929"/>
                    <a:pt x="845170" y="192929"/>
                  </a:cubicBezTo>
                  <a:close/>
                  <a:moveTo>
                    <a:pt x="691303" y="215160"/>
                  </a:moveTo>
                  <a:lnTo>
                    <a:pt x="736395" y="215160"/>
                  </a:lnTo>
                  <a:cubicBezTo>
                    <a:pt x="742538" y="215160"/>
                    <a:pt x="747510" y="210179"/>
                    <a:pt x="747510" y="204045"/>
                  </a:cubicBezTo>
                  <a:cubicBezTo>
                    <a:pt x="747510" y="197901"/>
                    <a:pt x="742529" y="192929"/>
                    <a:pt x="736395" y="192929"/>
                  </a:cubicBezTo>
                  <a:lnTo>
                    <a:pt x="691303" y="192929"/>
                  </a:lnTo>
                  <a:cubicBezTo>
                    <a:pt x="685160" y="192929"/>
                    <a:pt x="680188" y="197910"/>
                    <a:pt x="680188" y="204045"/>
                  </a:cubicBezTo>
                  <a:cubicBezTo>
                    <a:pt x="680188" y="210188"/>
                    <a:pt x="685160" y="215160"/>
                    <a:pt x="691303" y="215160"/>
                  </a:cubicBezTo>
                  <a:close/>
                  <a:moveTo>
                    <a:pt x="112383" y="67323"/>
                  </a:moveTo>
                  <a:cubicBezTo>
                    <a:pt x="118527" y="67323"/>
                    <a:pt x="123499" y="62341"/>
                    <a:pt x="123499" y="56207"/>
                  </a:cubicBezTo>
                  <a:lnTo>
                    <a:pt x="123499" y="11116"/>
                  </a:lnTo>
                  <a:cubicBezTo>
                    <a:pt x="123509" y="4982"/>
                    <a:pt x="118527" y="0"/>
                    <a:pt x="112383" y="0"/>
                  </a:cubicBezTo>
                  <a:cubicBezTo>
                    <a:pt x="106240" y="0"/>
                    <a:pt x="101268" y="4982"/>
                    <a:pt x="101268" y="11116"/>
                  </a:cubicBezTo>
                  <a:lnTo>
                    <a:pt x="101268" y="56197"/>
                  </a:lnTo>
                  <a:cubicBezTo>
                    <a:pt x="101268" y="62341"/>
                    <a:pt x="106249" y="67323"/>
                    <a:pt x="112383" y="67323"/>
                  </a:cubicBezTo>
                  <a:close/>
                  <a:moveTo>
                    <a:pt x="112383" y="176098"/>
                  </a:moveTo>
                  <a:cubicBezTo>
                    <a:pt x="118527" y="176098"/>
                    <a:pt x="123499" y="171117"/>
                    <a:pt x="123499" y="164983"/>
                  </a:cubicBezTo>
                  <a:lnTo>
                    <a:pt x="123499" y="119891"/>
                  </a:lnTo>
                  <a:cubicBezTo>
                    <a:pt x="123499" y="113748"/>
                    <a:pt x="118518" y="108776"/>
                    <a:pt x="112383" y="108776"/>
                  </a:cubicBezTo>
                  <a:cubicBezTo>
                    <a:pt x="106240" y="108776"/>
                    <a:pt x="101268" y="113757"/>
                    <a:pt x="101268" y="119891"/>
                  </a:cubicBezTo>
                  <a:lnTo>
                    <a:pt x="101268" y="164983"/>
                  </a:lnTo>
                  <a:cubicBezTo>
                    <a:pt x="101268" y="171117"/>
                    <a:pt x="106249" y="176098"/>
                    <a:pt x="112383" y="176098"/>
                  </a:cubicBezTo>
                  <a:close/>
                  <a:moveTo>
                    <a:pt x="144235" y="99165"/>
                  </a:moveTo>
                  <a:lnTo>
                    <a:pt x="189326" y="99165"/>
                  </a:lnTo>
                  <a:cubicBezTo>
                    <a:pt x="195470" y="99165"/>
                    <a:pt x="200442" y="94183"/>
                    <a:pt x="200442" y="88049"/>
                  </a:cubicBezTo>
                  <a:cubicBezTo>
                    <a:pt x="200442" y="81905"/>
                    <a:pt x="195461" y="76933"/>
                    <a:pt x="189326" y="76933"/>
                  </a:cubicBezTo>
                  <a:lnTo>
                    <a:pt x="144235" y="76933"/>
                  </a:lnTo>
                  <a:cubicBezTo>
                    <a:pt x="138091" y="76933"/>
                    <a:pt x="133119" y="81915"/>
                    <a:pt x="133119" y="88049"/>
                  </a:cubicBezTo>
                  <a:cubicBezTo>
                    <a:pt x="133110" y="94193"/>
                    <a:pt x="138091" y="99165"/>
                    <a:pt x="144235" y="99165"/>
                  </a:cubicBezTo>
                  <a:close/>
                  <a:moveTo>
                    <a:pt x="35460" y="99165"/>
                  </a:moveTo>
                  <a:lnTo>
                    <a:pt x="80551" y="99165"/>
                  </a:lnTo>
                  <a:cubicBezTo>
                    <a:pt x="86695" y="99165"/>
                    <a:pt x="91667" y="94183"/>
                    <a:pt x="91667" y="88049"/>
                  </a:cubicBezTo>
                  <a:cubicBezTo>
                    <a:pt x="91667" y="81905"/>
                    <a:pt x="86685" y="76933"/>
                    <a:pt x="80551" y="76933"/>
                  </a:cubicBezTo>
                  <a:lnTo>
                    <a:pt x="35460" y="76933"/>
                  </a:lnTo>
                  <a:cubicBezTo>
                    <a:pt x="29316" y="76933"/>
                    <a:pt x="24344" y="81915"/>
                    <a:pt x="24344" y="88049"/>
                  </a:cubicBezTo>
                  <a:cubicBezTo>
                    <a:pt x="24334" y="94193"/>
                    <a:pt x="29316" y="99165"/>
                    <a:pt x="35460" y="9916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524" name="Google Shape;5524;p104"/>
          <p:cNvGrpSpPr/>
          <p:nvPr/>
        </p:nvGrpSpPr>
        <p:grpSpPr>
          <a:xfrm>
            <a:off x="5222241" y="2751055"/>
            <a:ext cx="6410960" cy="1717808"/>
            <a:chOff x="5222241" y="2751055"/>
            <a:chExt cx="6410960" cy="1717808"/>
          </a:xfrm>
        </p:grpSpPr>
        <p:sp>
          <p:nvSpPr>
            <p:cNvPr id="5525" name="Google Shape;5525;p104"/>
            <p:cNvSpPr/>
            <p:nvPr/>
          </p:nvSpPr>
          <p:spPr>
            <a:xfrm>
              <a:off x="5222241" y="2751055"/>
              <a:ext cx="6410960" cy="171780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5526" name="Google Shape;5526;p104"/>
            <p:cNvCxnSpPr/>
            <p:nvPr/>
          </p:nvCxnSpPr>
          <p:spPr>
            <a:xfrm>
              <a:off x="6576607" y="2965546"/>
              <a:ext cx="0" cy="1398810"/>
            </a:xfrm>
            <a:prstGeom prst="straightConnector1">
              <a:avLst/>
            </a:prstGeom>
            <a:noFill/>
            <a:ln cap="flat" cmpd="sng" w="12700">
              <a:solidFill>
                <a:schemeClr val="lt1"/>
              </a:solidFill>
              <a:prstDash val="solid"/>
              <a:miter lim="800000"/>
              <a:headEnd len="sm" w="sm" type="none"/>
              <a:tailEnd len="sm" w="sm" type="none"/>
            </a:ln>
          </p:spPr>
        </p:cxnSp>
        <p:sp>
          <p:nvSpPr>
            <p:cNvPr id="5527" name="Google Shape;5527;p104"/>
            <p:cNvSpPr/>
            <p:nvPr/>
          </p:nvSpPr>
          <p:spPr>
            <a:xfrm>
              <a:off x="5475652" y="3231472"/>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5528" name="Google Shape;5528;p104"/>
            <p:cNvSpPr txBox="1"/>
            <p:nvPr/>
          </p:nvSpPr>
          <p:spPr>
            <a:xfrm>
              <a:off x="6786480" y="3699559"/>
              <a:ext cx="4694311" cy="6647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chemeClr val="lt1"/>
                  </a:solidFill>
                  <a:latin typeface="Calibri"/>
                  <a:ea typeface="Calibri"/>
                  <a:cs typeface="Calibri"/>
                  <a:sym typeface="Calibri"/>
                </a:rPr>
                <a:t>durante o tratamento com ravulizumabe; todos os 3 haviam sido vacinados. Estes 3 doentes recuperaram durante a continuação do tratamento com ravulizumabe. </a:t>
              </a:r>
              <a:endParaRPr/>
            </a:p>
          </p:txBody>
        </p:sp>
        <p:sp>
          <p:nvSpPr>
            <p:cNvPr id="5529" name="Google Shape;5529;p104"/>
            <p:cNvSpPr txBox="1"/>
            <p:nvPr/>
          </p:nvSpPr>
          <p:spPr>
            <a:xfrm>
              <a:off x="6786480" y="2905544"/>
              <a:ext cx="4694311" cy="7478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Em estudos clínicos de HPN, 3 dos 261 doentes com HPN desenvolveram infeções/sépsis meningocócicas graves </a:t>
              </a:r>
              <a:endParaRPr b="1" i="0" sz="1800" u="none" cap="none" strike="noStrike">
                <a:solidFill>
                  <a:srgbClr val="FFFFFF"/>
                </a:solidFill>
                <a:latin typeface="Lustria"/>
                <a:ea typeface="Lustria"/>
                <a:cs typeface="Lustria"/>
                <a:sym typeface="Lustria"/>
              </a:endParaRPr>
            </a:p>
          </p:txBody>
        </p:sp>
        <p:grpSp>
          <p:nvGrpSpPr>
            <p:cNvPr id="5530" name="Google Shape;5530;p104"/>
            <p:cNvGrpSpPr/>
            <p:nvPr/>
          </p:nvGrpSpPr>
          <p:grpSpPr>
            <a:xfrm>
              <a:off x="5649271" y="3374065"/>
              <a:ext cx="571500" cy="571500"/>
              <a:chOff x="11898663" y="1162145"/>
              <a:chExt cx="571500" cy="571500"/>
            </a:xfrm>
          </p:grpSpPr>
          <p:sp>
            <p:nvSpPr>
              <p:cNvPr id="5531" name="Google Shape;5531;p104"/>
              <p:cNvSpPr/>
              <p:nvPr/>
            </p:nvSpPr>
            <p:spPr>
              <a:xfrm>
                <a:off x="11898663" y="1162145"/>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32" name="Google Shape;5532;p104"/>
              <p:cNvSpPr/>
              <p:nvPr/>
            </p:nvSpPr>
            <p:spPr>
              <a:xfrm>
                <a:off x="11936763" y="1200245"/>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33" name="Google Shape;5533;p104"/>
              <p:cNvSpPr/>
              <p:nvPr/>
            </p:nvSpPr>
            <p:spPr>
              <a:xfrm>
                <a:off x="11936763" y="1409795"/>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34" name="Google Shape;5534;p104"/>
              <p:cNvSpPr/>
              <p:nvPr/>
            </p:nvSpPr>
            <p:spPr>
              <a:xfrm>
                <a:off x="11936763" y="1447895"/>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35" name="Google Shape;5535;p104"/>
              <p:cNvSpPr/>
              <p:nvPr/>
            </p:nvSpPr>
            <p:spPr>
              <a:xfrm>
                <a:off x="12032013" y="1447895"/>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5536" name="Google Shape;5536;p104"/>
          <p:cNvGrpSpPr/>
          <p:nvPr/>
        </p:nvGrpSpPr>
        <p:grpSpPr>
          <a:xfrm>
            <a:off x="5222241" y="4651352"/>
            <a:ext cx="6410960" cy="1190647"/>
            <a:chOff x="5222241" y="4651352"/>
            <a:chExt cx="6410960" cy="1190647"/>
          </a:xfrm>
        </p:grpSpPr>
        <p:sp>
          <p:nvSpPr>
            <p:cNvPr id="5537" name="Google Shape;5537;p104"/>
            <p:cNvSpPr/>
            <p:nvPr/>
          </p:nvSpPr>
          <p:spPr>
            <a:xfrm>
              <a:off x="5222241" y="4651352"/>
              <a:ext cx="6410960" cy="1190647"/>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5538" name="Google Shape;5538;p104"/>
            <p:cNvCxnSpPr/>
            <p:nvPr/>
          </p:nvCxnSpPr>
          <p:spPr>
            <a:xfrm>
              <a:off x="6576607" y="4828033"/>
              <a:ext cx="0" cy="860032"/>
            </a:xfrm>
            <a:prstGeom prst="straightConnector1">
              <a:avLst/>
            </a:prstGeom>
            <a:noFill/>
            <a:ln cap="flat" cmpd="sng" w="12700">
              <a:solidFill>
                <a:schemeClr val="lt1"/>
              </a:solidFill>
              <a:prstDash val="solid"/>
              <a:miter lim="800000"/>
              <a:headEnd len="sm" w="sm" type="none"/>
              <a:tailEnd len="sm" w="sm" type="none"/>
            </a:ln>
          </p:spPr>
        </p:cxnSp>
        <p:sp>
          <p:nvSpPr>
            <p:cNvPr id="5539" name="Google Shape;5539;p104"/>
            <p:cNvSpPr/>
            <p:nvPr/>
          </p:nvSpPr>
          <p:spPr>
            <a:xfrm>
              <a:off x="5475652" y="4807191"/>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5540" name="Google Shape;5540;p104"/>
            <p:cNvSpPr txBox="1"/>
            <p:nvPr/>
          </p:nvSpPr>
          <p:spPr>
            <a:xfrm>
              <a:off x="6786480" y="5164972"/>
              <a:ext cx="4308239" cy="4431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chemeClr val="lt1"/>
                  </a:solidFill>
                  <a:latin typeface="Calibri"/>
                  <a:ea typeface="Calibri"/>
                  <a:cs typeface="Calibri"/>
                  <a:sym typeface="Calibri"/>
                </a:rPr>
                <a:t>em pacientes que estão em tratamento para infecção meningocócica grave. </a:t>
              </a:r>
              <a:endParaRPr baseline="30000" i="0" sz="1600" u="none" cap="none" strike="noStrike">
                <a:solidFill>
                  <a:schemeClr val="lt1"/>
                </a:solidFill>
                <a:latin typeface="Calibri"/>
                <a:ea typeface="Calibri"/>
                <a:cs typeface="Calibri"/>
                <a:sym typeface="Calibri"/>
              </a:endParaRPr>
            </a:p>
          </p:txBody>
        </p:sp>
        <p:sp>
          <p:nvSpPr>
            <p:cNvPr id="5541" name="Google Shape;5541;p104"/>
            <p:cNvSpPr txBox="1"/>
            <p:nvPr/>
          </p:nvSpPr>
          <p:spPr>
            <a:xfrm>
              <a:off x="6786480" y="4884134"/>
              <a:ext cx="4534662" cy="2492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Considere a descontinuação de ravulizumabe </a:t>
              </a:r>
              <a:endParaRPr b="1" i="0" sz="1800" u="none" cap="none" strike="noStrike">
                <a:solidFill>
                  <a:srgbClr val="FFFFFF"/>
                </a:solidFill>
                <a:latin typeface="Lustria"/>
                <a:ea typeface="Lustria"/>
                <a:cs typeface="Lustria"/>
                <a:sym typeface="Lustria"/>
              </a:endParaRPr>
            </a:p>
          </p:txBody>
        </p:sp>
        <p:sp>
          <p:nvSpPr>
            <p:cNvPr id="5542" name="Google Shape;5542;p104"/>
            <p:cNvSpPr/>
            <p:nvPr/>
          </p:nvSpPr>
          <p:spPr>
            <a:xfrm>
              <a:off x="5639857" y="4987150"/>
              <a:ext cx="539153" cy="506278"/>
            </a:xfrm>
            <a:custGeom>
              <a:rect b="b" l="l" r="r" t="t"/>
              <a:pathLst>
                <a:path extrusionOk="0" h="733425" w="781050">
                  <a:moveTo>
                    <a:pt x="733425" y="47625"/>
                  </a:moveTo>
                  <a:lnTo>
                    <a:pt x="675132" y="47625"/>
                  </a:lnTo>
                  <a:lnTo>
                    <a:pt x="675132" y="25432"/>
                  </a:lnTo>
                  <a:cubicBezTo>
                    <a:pt x="675092" y="11366"/>
                    <a:pt x="663671" y="-13"/>
                    <a:pt x="649605" y="0"/>
                  </a:cubicBezTo>
                  <a:lnTo>
                    <a:pt x="645795" y="0"/>
                  </a:lnTo>
                  <a:cubicBezTo>
                    <a:pt x="631729" y="-13"/>
                    <a:pt x="620308" y="11366"/>
                    <a:pt x="620268" y="25432"/>
                  </a:cubicBezTo>
                  <a:lnTo>
                    <a:pt x="620268" y="47625"/>
                  </a:lnTo>
                  <a:lnTo>
                    <a:pt x="503682" y="47625"/>
                  </a:lnTo>
                  <a:lnTo>
                    <a:pt x="503682" y="25432"/>
                  </a:lnTo>
                  <a:cubicBezTo>
                    <a:pt x="503642" y="11366"/>
                    <a:pt x="492221" y="-13"/>
                    <a:pt x="478155" y="0"/>
                  </a:cubicBezTo>
                  <a:lnTo>
                    <a:pt x="474345" y="0"/>
                  </a:lnTo>
                  <a:cubicBezTo>
                    <a:pt x="460279" y="-13"/>
                    <a:pt x="448858" y="11366"/>
                    <a:pt x="448818" y="25432"/>
                  </a:cubicBezTo>
                  <a:lnTo>
                    <a:pt x="448818" y="47625"/>
                  </a:lnTo>
                  <a:lnTo>
                    <a:pt x="332232" y="47625"/>
                  </a:lnTo>
                  <a:lnTo>
                    <a:pt x="332232" y="25432"/>
                  </a:lnTo>
                  <a:cubicBezTo>
                    <a:pt x="332192" y="11366"/>
                    <a:pt x="320771" y="-13"/>
                    <a:pt x="306705" y="0"/>
                  </a:cubicBezTo>
                  <a:lnTo>
                    <a:pt x="302895" y="0"/>
                  </a:lnTo>
                  <a:cubicBezTo>
                    <a:pt x="288829" y="-13"/>
                    <a:pt x="277408" y="11366"/>
                    <a:pt x="277368" y="25432"/>
                  </a:cubicBezTo>
                  <a:lnTo>
                    <a:pt x="277368" y="47625"/>
                  </a:lnTo>
                  <a:lnTo>
                    <a:pt x="160782" y="47625"/>
                  </a:lnTo>
                  <a:lnTo>
                    <a:pt x="160782" y="25432"/>
                  </a:lnTo>
                  <a:cubicBezTo>
                    <a:pt x="160742" y="11366"/>
                    <a:pt x="149321" y="-13"/>
                    <a:pt x="135255" y="0"/>
                  </a:cubicBezTo>
                  <a:lnTo>
                    <a:pt x="131445" y="0"/>
                  </a:lnTo>
                  <a:cubicBezTo>
                    <a:pt x="117379" y="-13"/>
                    <a:pt x="105958" y="11366"/>
                    <a:pt x="105918" y="25432"/>
                  </a:cubicBezTo>
                  <a:lnTo>
                    <a:pt x="105918" y="47625"/>
                  </a:lnTo>
                  <a:lnTo>
                    <a:pt x="47625" y="47625"/>
                  </a:lnTo>
                  <a:cubicBezTo>
                    <a:pt x="21335" y="47656"/>
                    <a:pt x="31" y="68960"/>
                    <a:pt x="0" y="95250"/>
                  </a:cubicBezTo>
                  <a:lnTo>
                    <a:pt x="0" y="662323"/>
                  </a:lnTo>
                  <a:cubicBezTo>
                    <a:pt x="44" y="701573"/>
                    <a:pt x="31852" y="733382"/>
                    <a:pt x="71102" y="733425"/>
                  </a:cubicBezTo>
                  <a:lnTo>
                    <a:pt x="709944" y="733425"/>
                  </a:lnTo>
                  <a:cubicBezTo>
                    <a:pt x="749196" y="733384"/>
                    <a:pt x="781006" y="701575"/>
                    <a:pt x="781050" y="662323"/>
                  </a:cubicBezTo>
                  <a:lnTo>
                    <a:pt x="781050" y="95250"/>
                  </a:lnTo>
                  <a:cubicBezTo>
                    <a:pt x="781019" y="68960"/>
                    <a:pt x="759715" y="47656"/>
                    <a:pt x="733425" y="47625"/>
                  </a:cubicBezTo>
                  <a:close/>
                  <a:moveTo>
                    <a:pt x="673875" y="115797"/>
                  </a:moveTo>
                  <a:cubicBezTo>
                    <a:pt x="673884" y="116083"/>
                    <a:pt x="673894" y="116384"/>
                    <a:pt x="673894" y="116681"/>
                  </a:cubicBezTo>
                  <a:cubicBezTo>
                    <a:pt x="673894" y="131148"/>
                    <a:pt x="662166" y="142875"/>
                    <a:pt x="647700" y="142875"/>
                  </a:cubicBezTo>
                  <a:cubicBezTo>
                    <a:pt x="633234" y="142875"/>
                    <a:pt x="621506" y="131148"/>
                    <a:pt x="621506" y="116681"/>
                  </a:cubicBezTo>
                  <a:cubicBezTo>
                    <a:pt x="621506" y="116384"/>
                    <a:pt x="621516" y="116086"/>
                    <a:pt x="621525" y="115797"/>
                  </a:cubicBezTo>
                  <a:cubicBezTo>
                    <a:pt x="621660" y="116209"/>
                    <a:pt x="621866" y="116583"/>
                    <a:pt x="622021" y="116985"/>
                  </a:cubicBezTo>
                  <a:cubicBezTo>
                    <a:pt x="622217" y="117496"/>
                    <a:pt x="622420" y="117995"/>
                    <a:pt x="622648" y="118489"/>
                  </a:cubicBezTo>
                  <a:cubicBezTo>
                    <a:pt x="623094" y="119440"/>
                    <a:pt x="623598" y="120363"/>
                    <a:pt x="624157" y="121251"/>
                  </a:cubicBezTo>
                  <a:cubicBezTo>
                    <a:pt x="624400" y="121640"/>
                    <a:pt x="624613" y="122042"/>
                    <a:pt x="624876" y="122417"/>
                  </a:cubicBezTo>
                  <a:cubicBezTo>
                    <a:pt x="625723" y="123645"/>
                    <a:pt x="626677" y="124795"/>
                    <a:pt x="627725" y="125856"/>
                  </a:cubicBezTo>
                  <a:cubicBezTo>
                    <a:pt x="627814" y="125944"/>
                    <a:pt x="627916" y="126014"/>
                    <a:pt x="628011" y="126101"/>
                  </a:cubicBezTo>
                  <a:cubicBezTo>
                    <a:pt x="628996" y="127054"/>
                    <a:pt x="630056" y="127925"/>
                    <a:pt x="631181" y="128708"/>
                  </a:cubicBezTo>
                  <a:cubicBezTo>
                    <a:pt x="631574" y="128983"/>
                    <a:pt x="631991" y="129214"/>
                    <a:pt x="632401" y="129470"/>
                  </a:cubicBezTo>
                  <a:cubicBezTo>
                    <a:pt x="633284" y="130020"/>
                    <a:pt x="634200" y="130516"/>
                    <a:pt x="635144" y="130954"/>
                  </a:cubicBezTo>
                  <a:cubicBezTo>
                    <a:pt x="635628" y="131177"/>
                    <a:pt x="636114" y="131385"/>
                    <a:pt x="636614" y="131577"/>
                  </a:cubicBezTo>
                  <a:cubicBezTo>
                    <a:pt x="637612" y="131958"/>
                    <a:pt x="638633" y="132274"/>
                    <a:pt x="639670" y="132525"/>
                  </a:cubicBezTo>
                  <a:cubicBezTo>
                    <a:pt x="640142" y="132641"/>
                    <a:pt x="640598" y="132783"/>
                    <a:pt x="641079" y="132873"/>
                  </a:cubicBezTo>
                  <a:cubicBezTo>
                    <a:pt x="642633" y="133178"/>
                    <a:pt x="644212" y="133338"/>
                    <a:pt x="645795" y="133350"/>
                  </a:cubicBezTo>
                  <a:lnTo>
                    <a:pt x="649605" y="133350"/>
                  </a:lnTo>
                  <a:cubicBezTo>
                    <a:pt x="651188" y="133338"/>
                    <a:pt x="652767" y="133179"/>
                    <a:pt x="654321" y="132874"/>
                  </a:cubicBezTo>
                  <a:cubicBezTo>
                    <a:pt x="654797" y="132784"/>
                    <a:pt x="655258" y="132642"/>
                    <a:pt x="655730" y="132526"/>
                  </a:cubicBezTo>
                  <a:cubicBezTo>
                    <a:pt x="656768" y="132275"/>
                    <a:pt x="657788" y="131959"/>
                    <a:pt x="658786" y="131578"/>
                  </a:cubicBezTo>
                  <a:cubicBezTo>
                    <a:pt x="659286" y="131388"/>
                    <a:pt x="659772" y="131178"/>
                    <a:pt x="660256" y="130955"/>
                  </a:cubicBezTo>
                  <a:cubicBezTo>
                    <a:pt x="661200" y="130517"/>
                    <a:pt x="662116" y="130021"/>
                    <a:pt x="662999" y="129470"/>
                  </a:cubicBezTo>
                  <a:cubicBezTo>
                    <a:pt x="663409" y="129217"/>
                    <a:pt x="663826" y="128986"/>
                    <a:pt x="664219" y="128708"/>
                  </a:cubicBezTo>
                  <a:cubicBezTo>
                    <a:pt x="665344" y="127926"/>
                    <a:pt x="666404" y="127054"/>
                    <a:pt x="667389" y="126102"/>
                  </a:cubicBezTo>
                  <a:cubicBezTo>
                    <a:pt x="667479" y="126015"/>
                    <a:pt x="667580" y="125945"/>
                    <a:pt x="667675" y="125857"/>
                  </a:cubicBezTo>
                  <a:cubicBezTo>
                    <a:pt x="668723" y="124796"/>
                    <a:pt x="669677" y="123646"/>
                    <a:pt x="670524" y="122418"/>
                  </a:cubicBezTo>
                  <a:cubicBezTo>
                    <a:pt x="670787" y="122043"/>
                    <a:pt x="671000" y="121641"/>
                    <a:pt x="671243" y="121252"/>
                  </a:cubicBezTo>
                  <a:cubicBezTo>
                    <a:pt x="671802" y="120364"/>
                    <a:pt x="672306" y="119441"/>
                    <a:pt x="672752" y="118490"/>
                  </a:cubicBezTo>
                  <a:cubicBezTo>
                    <a:pt x="672980" y="117996"/>
                    <a:pt x="673183" y="117497"/>
                    <a:pt x="673379" y="116986"/>
                  </a:cubicBezTo>
                  <a:cubicBezTo>
                    <a:pt x="673534" y="116586"/>
                    <a:pt x="673740" y="116205"/>
                    <a:pt x="673875" y="115797"/>
                  </a:cubicBezTo>
                  <a:close/>
                  <a:moveTo>
                    <a:pt x="639318" y="25432"/>
                  </a:moveTo>
                  <a:cubicBezTo>
                    <a:pt x="639390" y="21900"/>
                    <a:pt x="642263" y="19069"/>
                    <a:pt x="645795" y="19050"/>
                  </a:cubicBezTo>
                  <a:lnTo>
                    <a:pt x="649605" y="19050"/>
                  </a:lnTo>
                  <a:cubicBezTo>
                    <a:pt x="653137" y="19069"/>
                    <a:pt x="656010" y="21900"/>
                    <a:pt x="656082" y="25432"/>
                  </a:cubicBezTo>
                  <a:lnTo>
                    <a:pt x="656082" y="107918"/>
                  </a:lnTo>
                  <a:cubicBezTo>
                    <a:pt x="656010" y="111450"/>
                    <a:pt x="653137" y="114281"/>
                    <a:pt x="649605" y="114300"/>
                  </a:cubicBezTo>
                  <a:lnTo>
                    <a:pt x="645795" y="114300"/>
                  </a:lnTo>
                  <a:cubicBezTo>
                    <a:pt x="642263" y="114281"/>
                    <a:pt x="639390" y="111450"/>
                    <a:pt x="639318" y="107918"/>
                  </a:cubicBezTo>
                  <a:lnTo>
                    <a:pt x="639318" y="25432"/>
                  </a:lnTo>
                  <a:close/>
                  <a:moveTo>
                    <a:pt x="502425" y="115797"/>
                  </a:moveTo>
                  <a:cubicBezTo>
                    <a:pt x="502434" y="116083"/>
                    <a:pt x="502444" y="116384"/>
                    <a:pt x="502444" y="116681"/>
                  </a:cubicBezTo>
                  <a:cubicBezTo>
                    <a:pt x="502444" y="131148"/>
                    <a:pt x="490716" y="142875"/>
                    <a:pt x="476250" y="142875"/>
                  </a:cubicBezTo>
                  <a:cubicBezTo>
                    <a:pt x="461784" y="142875"/>
                    <a:pt x="450056" y="131148"/>
                    <a:pt x="450056" y="116681"/>
                  </a:cubicBezTo>
                  <a:cubicBezTo>
                    <a:pt x="450056" y="116384"/>
                    <a:pt x="450066" y="116086"/>
                    <a:pt x="450075" y="115797"/>
                  </a:cubicBezTo>
                  <a:cubicBezTo>
                    <a:pt x="450210" y="116209"/>
                    <a:pt x="450416" y="116583"/>
                    <a:pt x="450571" y="116985"/>
                  </a:cubicBezTo>
                  <a:cubicBezTo>
                    <a:pt x="450767" y="117496"/>
                    <a:pt x="450970" y="117995"/>
                    <a:pt x="451198" y="118489"/>
                  </a:cubicBezTo>
                  <a:cubicBezTo>
                    <a:pt x="451644" y="119440"/>
                    <a:pt x="452148" y="120363"/>
                    <a:pt x="452707" y="121251"/>
                  </a:cubicBezTo>
                  <a:cubicBezTo>
                    <a:pt x="452950" y="121640"/>
                    <a:pt x="453163" y="122042"/>
                    <a:pt x="453426" y="122417"/>
                  </a:cubicBezTo>
                  <a:cubicBezTo>
                    <a:pt x="454273" y="123645"/>
                    <a:pt x="455227" y="124795"/>
                    <a:pt x="456275" y="125856"/>
                  </a:cubicBezTo>
                  <a:cubicBezTo>
                    <a:pt x="456364" y="125944"/>
                    <a:pt x="456466" y="126014"/>
                    <a:pt x="456561" y="126101"/>
                  </a:cubicBezTo>
                  <a:cubicBezTo>
                    <a:pt x="457546" y="127054"/>
                    <a:pt x="458606" y="127925"/>
                    <a:pt x="459731" y="128708"/>
                  </a:cubicBezTo>
                  <a:cubicBezTo>
                    <a:pt x="460124" y="128983"/>
                    <a:pt x="460541" y="129214"/>
                    <a:pt x="460951" y="129470"/>
                  </a:cubicBezTo>
                  <a:cubicBezTo>
                    <a:pt x="461834" y="130020"/>
                    <a:pt x="462750" y="130516"/>
                    <a:pt x="463694" y="130954"/>
                  </a:cubicBezTo>
                  <a:cubicBezTo>
                    <a:pt x="464178" y="131177"/>
                    <a:pt x="464664" y="131385"/>
                    <a:pt x="465164" y="131577"/>
                  </a:cubicBezTo>
                  <a:cubicBezTo>
                    <a:pt x="466162" y="131958"/>
                    <a:pt x="467183" y="132274"/>
                    <a:pt x="468220" y="132525"/>
                  </a:cubicBezTo>
                  <a:cubicBezTo>
                    <a:pt x="468697" y="132641"/>
                    <a:pt x="469148" y="132783"/>
                    <a:pt x="469629" y="132873"/>
                  </a:cubicBezTo>
                  <a:cubicBezTo>
                    <a:pt x="471183" y="133178"/>
                    <a:pt x="472762" y="133338"/>
                    <a:pt x="474345" y="133350"/>
                  </a:cubicBezTo>
                  <a:lnTo>
                    <a:pt x="478155" y="133350"/>
                  </a:lnTo>
                  <a:cubicBezTo>
                    <a:pt x="479738" y="133338"/>
                    <a:pt x="481317" y="133179"/>
                    <a:pt x="482871" y="132874"/>
                  </a:cubicBezTo>
                  <a:cubicBezTo>
                    <a:pt x="483347" y="132784"/>
                    <a:pt x="483808" y="132642"/>
                    <a:pt x="484280" y="132526"/>
                  </a:cubicBezTo>
                  <a:cubicBezTo>
                    <a:pt x="485317" y="132275"/>
                    <a:pt x="486338" y="131959"/>
                    <a:pt x="487336" y="131578"/>
                  </a:cubicBezTo>
                  <a:cubicBezTo>
                    <a:pt x="487836" y="131388"/>
                    <a:pt x="488322" y="131178"/>
                    <a:pt x="488806" y="130955"/>
                  </a:cubicBezTo>
                  <a:cubicBezTo>
                    <a:pt x="489750" y="130517"/>
                    <a:pt x="490666" y="130021"/>
                    <a:pt x="491549" y="129470"/>
                  </a:cubicBezTo>
                  <a:cubicBezTo>
                    <a:pt x="491959" y="129217"/>
                    <a:pt x="492376" y="128986"/>
                    <a:pt x="492769" y="128708"/>
                  </a:cubicBezTo>
                  <a:cubicBezTo>
                    <a:pt x="493894" y="127926"/>
                    <a:pt x="494954" y="127054"/>
                    <a:pt x="495939" y="126102"/>
                  </a:cubicBezTo>
                  <a:cubicBezTo>
                    <a:pt x="496029" y="126015"/>
                    <a:pt x="496130" y="125945"/>
                    <a:pt x="496225" y="125857"/>
                  </a:cubicBezTo>
                  <a:cubicBezTo>
                    <a:pt x="497273" y="124796"/>
                    <a:pt x="498227" y="123646"/>
                    <a:pt x="499074" y="122418"/>
                  </a:cubicBezTo>
                  <a:cubicBezTo>
                    <a:pt x="499337" y="122043"/>
                    <a:pt x="499550" y="121641"/>
                    <a:pt x="499793" y="121252"/>
                  </a:cubicBezTo>
                  <a:cubicBezTo>
                    <a:pt x="500352" y="120364"/>
                    <a:pt x="500856" y="119441"/>
                    <a:pt x="501302" y="118490"/>
                  </a:cubicBezTo>
                  <a:cubicBezTo>
                    <a:pt x="501530" y="117996"/>
                    <a:pt x="501733" y="117497"/>
                    <a:pt x="501929" y="116986"/>
                  </a:cubicBezTo>
                  <a:cubicBezTo>
                    <a:pt x="502084" y="116586"/>
                    <a:pt x="502290" y="116205"/>
                    <a:pt x="502425" y="115797"/>
                  </a:cubicBezTo>
                  <a:close/>
                  <a:moveTo>
                    <a:pt x="467868" y="25432"/>
                  </a:moveTo>
                  <a:cubicBezTo>
                    <a:pt x="467940" y="21900"/>
                    <a:pt x="470813" y="19069"/>
                    <a:pt x="474345" y="19050"/>
                  </a:cubicBezTo>
                  <a:lnTo>
                    <a:pt x="478155" y="19050"/>
                  </a:lnTo>
                  <a:cubicBezTo>
                    <a:pt x="481687" y="19069"/>
                    <a:pt x="484560" y="21900"/>
                    <a:pt x="484632" y="25432"/>
                  </a:cubicBezTo>
                  <a:lnTo>
                    <a:pt x="484632" y="107918"/>
                  </a:lnTo>
                  <a:cubicBezTo>
                    <a:pt x="484560" y="111450"/>
                    <a:pt x="481687" y="114281"/>
                    <a:pt x="478155" y="114300"/>
                  </a:cubicBezTo>
                  <a:lnTo>
                    <a:pt x="474345" y="114300"/>
                  </a:lnTo>
                  <a:cubicBezTo>
                    <a:pt x="470813" y="114281"/>
                    <a:pt x="467940" y="111450"/>
                    <a:pt x="467868" y="107918"/>
                  </a:cubicBezTo>
                  <a:lnTo>
                    <a:pt x="467868" y="25432"/>
                  </a:lnTo>
                  <a:close/>
                  <a:moveTo>
                    <a:pt x="330975" y="115797"/>
                  </a:moveTo>
                  <a:cubicBezTo>
                    <a:pt x="330984" y="116083"/>
                    <a:pt x="330994" y="116384"/>
                    <a:pt x="330994" y="116681"/>
                  </a:cubicBezTo>
                  <a:cubicBezTo>
                    <a:pt x="330994" y="131148"/>
                    <a:pt x="319266" y="142875"/>
                    <a:pt x="304800" y="142875"/>
                  </a:cubicBezTo>
                  <a:cubicBezTo>
                    <a:pt x="290334" y="142875"/>
                    <a:pt x="278606" y="131148"/>
                    <a:pt x="278606" y="116681"/>
                  </a:cubicBezTo>
                  <a:cubicBezTo>
                    <a:pt x="278606" y="116384"/>
                    <a:pt x="278616" y="116086"/>
                    <a:pt x="278625" y="115797"/>
                  </a:cubicBezTo>
                  <a:cubicBezTo>
                    <a:pt x="278760" y="116209"/>
                    <a:pt x="278966" y="116583"/>
                    <a:pt x="279121" y="116985"/>
                  </a:cubicBezTo>
                  <a:cubicBezTo>
                    <a:pt x="279317" y="117496"/>
                    <a:pt x="279520" y="117995"/>
                    <a:pt x="279748" y="118489"/>
                  </a:cubicBezTo>
                  <a:cubicBezTo>
                    <a:pt x="280194" y="119440"/>
                    <a:pt x="280698" y="120363"/>
                    <a:pt x="281257" y="121251"/>
                  </a:cubicBezTo>
                  <a:cubicBezTo>
                    <a:pt x="281500" y="121640"/>
                    <a:pt x="281713" y="122042"/>
                    <a:pt x="281976" y="122417"/>
                  </a:cubicBezTo>
                  <a:cubicBezTo>
                    <a:pt x="282823" y="123645"/>
                    <a:pt x="283777" y="124795"/>
                    <a:pt x="284825" y="125856"/>
                  </a:cubicBezTo>
                  <a:cubicBezTo>
                    <a:pt x="284914" y="125944"/>
                    <a:pt x="285016" y="126014"/>
                    <a:pt x="285111" y="126101"/>
                  </a:cubicBezTo>
                  <a:cubicBezTo>
                    <a:pt x="286096" y="127054"/>
                    <a:pt x="287156" y="127925"/>
                    <a:pt x="288281" y="128708"/>
                  </a:cubicBezTo>
                  <a:cubicBezTo>
                    <a:pt x="288674" y="128983"/>
                    <a:pt x="289091" y="129214"/>
                    <a:pt x="289501" y="129470"/>
                  </a:cubicBezTo>
                  <a:cubicBezTo>
                    <a:pt x="290384" y="130020"/>
                    <a:pt x="291300" y="130516"/>
                    <a:pt x="292244" y="130954"/>
                  </a:cubicBezTo>
                  <a:cubicBezTo>
                    <a:pt x="292728" y="131177"/>
                    <a:pt x="293214" y="131385"/>
                    <a:pt x="293714" y="131577"/>
                  </a:cubicBezTo>
                  <a:cubicBezTo>
                    <a:pt x="294712" y="131958"/>
                    <a:pt x="295733" y="132274"/>
                    <a:pt x="296770" y="132525"/>
                  </a:cubicBezTo>
                  <a:cubicBezTo>
                    <a:pt x="297247" y="132641"/>
                    <a:pt x="297698" y="132783"/>
                    <a:pt x="298179" y="132873"/>
                  </a:cubicBezTo>
                  <a:cubicBezTo>
                    <a:pt x="299733" y="133178"/>
                    <a:pt x="301312" y="133338"/>
                    <a:pt x="302895" y="133350"/>
                  </a:cubicBezTo>
                  <a:lnTo>
                    <a:pt x="306705" y="133350"/>
                  </a:lnTo>
                  <a:cubicBezTo>
                    <a:pt x="308288" y="133338"/>
                    <a:pt x="309867" y="133179"/>
                    <a:pt x="311421" y="132874"/>
                  </a:cubicBezTo>
                  <a:cubicBezTo>
                    <a:pt x="311897" y="132784"/>
                    <a:pt x="312358" y="132642"/>
                    <a:pt x="312830" y="132526"/>
                  </a:cubicBezTo>
                  <a:cubicBezTo>
                    <a:pt x="313867" y="132275"/>
                    <a:pt x="314888" y="131959"/>
                    <a:pt x="315886" y="131578"/>
                  </a:cubicBezTo>
                  <a:cubicBezTo>
                    <a:pt x="316386" y="131388"/>
                    <a:pt x="316872" y="131178"/>
                    <a:pt x="317356" y="130955"/>
                  </a:cubicBezTo>
                  <a:cubicBezTo>
                    <a:pt x="318300" y="130517"/>
                    <a:pt x="319216" y="130021"/>
                    <a:pt x="320099" y="129470"/>
                  </a:cubicBezTo>
                  <a:cubicBezTo>
                    <a:pt x="320509" y="129217"/>
                    <a:pt x="320926" y="128986"/>
                    <a:pt x="321319" y="128708"/>
                  </a:cubicBezTo>
                  <a:cubicBezTo>
                    <a:pt x="322444" y="127926"/>
                    <a:pt x="323504" y="127054"/>
                    <a:pt x="324489" y="126102"/>
                  </a:cubicBezTo>
                  <a:cubicBezTo>
                    <a:pt x="324579" y="126015"/>
                    <a:pt x="324680" y="125945"/>
                    <a:pt x="324775" y="125857"/>
                  </a:cubicBezTo>
                  <a:cubicBezTo>
                    <a:pt x="325823" y="124796"/>
                    <a:pt x="326777" y="123646"/>
                    <a:pt x="327624" y="122418"/>
                  </a:cubicBezTo>
                  <a:cubicBezTo>
                    <a:pt x="327887" y="122043"/>
                    <a:pt x="328100" y="121641"/>
                    <a:pt x="328343" y="121252"/>
                  </a:cubicBezTo>
                  <a:cubicBezTo>
                    <a:pt x="328902" y="120364"/>
                    <a:pt x="329406" y="119441"/>
                    <a:pt x="329852" y="118490"/>
                  </a:cubicBezTo>
                  <a:cubicBezTo>
                    <a:pt x="330080" y="117996"/>
                    <a:pt x="330283" y="117497"/>
                    <a:pt x="330479" y="116986"/>
                  </a:cubicBezTo>
                  <a:cubicBezTo>
                    <a:pt x="330634" y="116586"/>
                    <a:pt x="330840" y="116205"/>
                    <a:pt x="330975" y="115797"/>
                  </a:cubicBezTo>
                  <a:close/>
                  <a:moveTo>
                    <a:pt x="296418" y="25432"/>
                  </a:moveTo>
                  <a:cubicBezTo>
                    <a:pt x="296490" y="21900"/>
                    <a:pt x="299363" y="19069"/>
                    <a:pt x="302895" y="19050"/>
                  </a:cubicBezTo>
                  <a:lnTo>
                    <a:pt x="306705" y="19050"/>
                  </a:lnTo>
                  <a:cubicBezTo>
                    <a:pt x="310237" y="19069"/>
                    <a:pt x="313110" y="21900"/>
                    <a:pt x="313182" y="25432"/>
                  </a:cubicBezTo>
                  <a:lnTo>
                    <a:pt x="313182" y="107918"/>
                  </a:lnTo>
                  <a:cubicBezTo>
                    <a:pt x="313110" y="111450"/>
                    <a:pt x="310237" y="114281"/>
                    <a:pt x="306705" y="114300"/>
                  </a:cubicBezTo>
                  <a:lnTo>
                    <a:pt x="302895" y="114300"/>
                  </a:lnTo>
                  <a:cubicBezTo>
                    <a:pt x="299363" y="114281"/>
                    <a:pt x="296490" y="111450"/>
                    <a:pt x="296418" y="107918"/>
                  </a:cubicBezTo>
                  <a:lnTo>
                    <a:pt x="296418" y="25432"/>
                  </a:lnTo>
                  <a:close/>
                  <a:moveTo>
                    <a:pt x="159525" y="115797"/>
                  </a:moveTo>
                  <a:cubicBezTo>
                    <a:pt x="159534" y="116083"/>
                    <a:pt x="159544" y="116384"/>
                    <a:pt x="159544" y="116681"/>
                  </a:cubicBezTo>
                  <a:cubicBezTo>
                    <a:pt x="159544" y="131148"/>
                    <a:pt x="147816" y="142875"/>
                    <a:pt x="133350" y="142875"/>
                  </a:cubicBezTo>
                  <a:cubicBezTo>
                    <a:pt x="118884" y="142875"/>
                    <a:pt x="107156" y="131148"/>
                    <a:pt x="107156" y="116681"/>
                  </a:cubicBezTo>
                  <a:cubicBezTo>
                    <a:pt x="107156" y="116384"/>
                    <a:pt x="107166" y="116086"/>
                    <a:pt x="107175" y="115797"/>
                  </a:cubicBezTo>
                  <a:cubicBezTo>
                    <a:pt x="107310" y="116209"/>
                    <a:pt x="107516" y="116583"/>
                    <a:pt x="107671" y="116985"/>
                  </a:cubicBezTo>
                  <a:cubicBezTo>
                    <a:pt x="107867" y="117496"/>
                    <a:pt x="108070" y="117995"/>
                    <a:pt x="108298" y="118489"/>
                  </a:cubicBezTo>
                  <a:cubicBezTo>
                    <a:pt x="108744" y="119440"/>
                    <a:pt x="109248" y="120363"/>
                    <a:pt x="109807" y="121251"/>
                  </a:cubicBezTo>
                  <a:cubicBezTo>
                    <a:pt x="110050" y="121640"/>
                    <a:pt x="110263" y="122042"/>
                    <a:pt x="110526" y="122417"/>
                  </a:cubicBezTo>
                  <a:cubicBezTo>
                    <a:pt x="111373" y="123645"/>
                    <a:pt x="112327" y="124795"/>
                    <a:pt x="113375" y="125856"/>
                  </a:cubicBezTo>
                  <a:cubicBezTo>
                    <a:pt x="113464" y="125944"/>
                    <a:pt x="113566" y="126014"/>
                    <a:pt x="113661" y="126101"/>
                  </a:cubicBezTo>
                  <a:cubicBezTo>
                    <a:pt x="114646" y="127054"/>
                    <a:pt x="115706" y="127925"/>
                    <a:pt x="116831" y="128708"/>
                  </a:cubicBezTo>
                  <a:cubicBezTo>
                    <a:pt x="117224" y="128983"/>
                    <a:pt x="117641" y="129214"/>
                    <a:pt x="118051" y="129470"/>
                  </a:cubicBezTo>
                  <a:cubicBezTo>
                    <a:pt x="118934" y="130020"/>
                    <a:pt x="119850" y="130516"/>
                    <a:pt x="120794" y="130954"/>
                  </a:cubicBezTo>
                  <a:cubicBezTo>
                    <a:pt x="121278" y="131177"/>
                    <a:pt x="121764" y="131385"/>
                    <a:pt x="122264" y="131577"/>
                  </a:cubicBezTo>
                  <a:cubicBezTo>
                    <a:pt x="123262" y="131958"/>
                    <a:pt x="124283" y="132274"/>
                    <a:pt x="125320" y="132525"/>
                  </a:cubicBezTo>
                  <a:cubicBezTo>
                    <a:pt x="125792" y="132641"/>
                    <a:pt x="126248" y="132783"/>
                    <a:pt x="126729" y="132873"/>
                  </a:cubicBezTo>
                  <a:cubicBezTo>
                    <a:pt x="128283" y="133178"/>
                    <a:pt x="129862" y="133338"/>
                    <a:pt x="131445" y="133350"/>
                  </a:cubicBezTo>
                  <a:lnTo>
                    <a:pt x="135255" y="133350"/>
                  </a:lnTo>
                  <a:cubicBezTo>
                    <a:pt x="136838" y="133338"/>
                    <a:pt x="138417" y="133179"/>
                    <a:pt x="139971" y="132874"/>
                  </a:cubicBezTo>
                  <a:cubicBezTo>
                    <a:pt x="140447" y="132784"/>
                    <a:pt x="140908" y="132642"/>
                    <a:pt x="141380" y="132526"/>
                  </a:cubicBezTo>
                  <a:cubicBezTo>
                    <a:pt x="142417" y="132275"/>
                    <a:pt x="143438" y="131959"/>
                    <a:pt x="144436" y="131578"/>
                  </a:cubicBezTo>
                  <a:cubicBezTo>
                    <a:pt x="144936" y="131388"/>
                    <a:pt x="145422" y="131178"/>
                    <a:pt x="145906" y="130955"/>
                  </a:cubicBezTo>
                  <a:cubicBezTo>
                    <a:pt x="146850" y="130517"/>
                    <a:pt x="147766" y="130021"/>
                    <a:pt x="148649" y="129470"/>
                  </a:cubicBezTo>
                  <a:cubicBezTo>
                    <a:pt x="149059" y="129217"/>
                    <a:pt x="149476" y="128986"/>
                    <a:pt x="149869" y="128708"/>
                  </a:cubicBezTo>
                  <a:cubicBezTo>
                    <a:pt x="150994" y="127926"/>
                    <a:pt x="152054" y="127054"/>
                    <a:pt x="153039" y="126102"/>
                  </a:cubicBezTo>
                  <a:cubicBezTo>
                    <a:pt x="153129" y="126015"/>
                    <a:pt x="153234" y="125945"/>
                    <a:pt x="153325" y="125857"/>
                  </a:cubicBezTo>
                  <a:cubicBezTo>
                    <a:pt x="154373" y="124796"/>
                    <a:pt x="155327" y="123646"/>
                    <a:pt x="156174" y="122418"/>
                  </a:cubicBezTo>
                  <a:cubicBezTo>
                    <a:pt x="156437" y="122043"/>
                    <a:pt x="156650" y="121641"/>
                    <a:pt x="156893" y="121252"/>
                  </a:cubicBezTo>
                  <a:cubicBezTo>
                    <a:pt x="157452" y="120364"/>
                    <a:pt x="157956" y="119441"/>
                    <a:pt x="158402" y="118490"/>
                  </a:cubicBezTo>
                  <a:cubicBezTo>
                    <a:pt x="158630" y="117996"/>
                    <a:pt x="158833" y="117497"/>
                    <a:pt x="159029" y="116986"/>
                  </a:cubicBezTo>
                  <a:cubicBezTo>
                    <a:pt x="159184" y="116586"/>
                    <a:pt x="159390" y="116205"/>
                    <a:pt x="159525" y="115797"/>
                  </a:cubicBezTo>
                  <a:close/>
                  <a:moveTo>
                    <a:pt x="124968" y="25432"/>
                  </a:moveTo>
                  <a:cubicBezTo>
                    <a:pt x="125040" y="21900"/>
                    <a:pt x="127913" y="19069"/>
                    <a:pt x="131445" y="19050"/>
                  </a:cubicBezTo>
                  <a:lnTo>
                    <a:pt x="135255" y="19050"/>
                  </a:lnTo>
                  <a:cubicBezTo>
                    <a:pt x="138787" y="19069"/>
                    <a:pt x="141660" y="21900"/>
                    <a:pt x="141732" y="25432"/>
                  </a:cubicBezTo>
                  <a:lnTo>
                    <a:pt x="141732" y="107918"/>
                  </a:lnTo>
                  <a:cubicBezTo>
                    <a:pt x="141660" y="111450"/>
                    <a:pt x="138787" y="114281"/>
                    <a:pt x="135255" y="114300"/>
                  </a:cubicBezTo>
                  <a:lnTo>
                    <a:pt x="131445" y="114300"/>
                  </a:lnTo>
                  <a:cubicBezTo>
                    <a:pt x="127913" y="114281"/>
                    <a:pt x="125040" y="111450"/>
                    <a:pt x="124968" y="107918"/>
                  </a:cubicBezTo>
                  <a:lnTo>
                    <a:pt x="124968" y="25432"/>
                  </a:lnTo>
                  <a:close/>
                  <a:moveTo>
                    <a:pt x="19050" y="95250"/>
                  </a:moveTo>
                  <a:cubicBezTo>
                    <a:pt x="19067" y="79476"/>
                    <a:pt x="31851" y="66692"/>
                    <a:pt x="47625" y="66675"/>
                  </a:cubicBezTo>
                  <a:lnTo>
                    <a:pt x="105918" y="66675"/>
                  </a:lnTo>
                  <a:lnTo>
                    <a:pt x="105918" y="80677"/>
                  </a:lnTo>
                  <a:cubicBezTo>
                    <a:pt x="86047" y="95827"/>
                    <a:pt x="82221" y="124217"/>
                    <a:pt x="97371" y="144088"/>
                  </a:cubicBezTo>
                  <a:cubicBezTo>
                    <a:pt x="112521" y="163958"/>
                    <a:pt x="140911" y="167785"/>
                    <a:pt x="160782" y="152635"/>
                  </a:cubicBezTo>
                  <a:cubicBezTo>
                    <a:pt x="180653" y="137484"/>
                    <a:pt x="184479" y="109094"/>
                    <a:pt x="169329" y="89224"/>
                  </a:cubicBezTo>
                  <a:cubicBezTo>
                    <a:pt x="166875" y="86005"/>
                    <a:pt x="164000" y="83131"/>
                    <a:pt x="160782" y="80677"/>
                  </a:cubicBezTo>
                  <a:lnTo>
                    <a:pt x="160782" y="66675"/>
                  </a:lnTo>
                  <a:lnTo>
                    <a:pt x="277368" y="66675"/>
                  </a:lnTo>
                  <a:lnTo>
                    <a:pt x="277368" y="80677"/>
                  </a:lnTo>
                  <a:cubicBezTo>
                    <a:pt x="257497" y="95827"/>
                    <a:pt x="253671" y="124217"/>
                    <a:pt x="268821" y="144088"/>
                  </a:cubicBezTo>
                  <a:cubicBezTo>
                    <a:pt x="283971" y="163958"/>
                    <a:pt x="312361" y="167785"/>
                    <a:pt x="332232" y="152635"/>
                  </a:cubicBezTo>
                  <a:cubicBezTo>
                    <a:pt x="352103" y="137484"/>
                    <a:pt x="355929" y="109094"/>
                    <a:pt x="340779" y="89224"/>
                  </a:cubicBezTo>
                  <a:cubicBezTo>
                    <a:pt x="338325" y="86005"/>
                    <a:pt x="335450" y="83131"/>
                    <a:pt x="332232" y="80677"/>
                  </a:cubicBezTo>
                  <a:lnTo>
                    <a:pt x="332232" y="66675"/>
                  </a:lnTo>
                  <a:lnTo>
                    <a:pt x="448818" y="66675"/>
                  </a:lnTo>
                  <a:lnTo>
                    <a:pt x="448818" y="80677"/>
                  </a:lnTo>
                  <a:cubicBezTo>
                    <a:pt x="428947" y="95827"/>
                    <a:pt x="425121" y="124217"/>
                    <a:pt x="440271" y="144088"/>
                  </a:cubicBezTo>
                  <a:cubicBezTo>
                    <a:pt x="455421" y="163958"/>
                    <a:pt x="483811" y="167785"/>
                    <a:pt x="503682" y="152635"/>
                  </a:cubicBezTo>
                  <a:cubicBezTo>
                    <a:pt x="523553" y="137484"/>
                    <a:pt x="527379" y="109094"/>
                    <a:pt x="512229" y="89224"/>
                  </a:cubicBezTo>
                  <a:cubicBezTo>
                    <a:pt x="509775" y="86005"/>
                    <a:pt x="506900" y="83131"/>
                    <a:pt x="503682" y="80677"/>
                  </a:cubicBezTo>
                  <a:lnTo>
                    <a:pt x="503682" y="66675"/>
                  </a:lnTo>
                  <a:lnTo>
                    <a:pt x="620268" y="66675"/>
                  </a:lnTo>
                  <a:lnTo>
                    <a:pt x="620268" y="80677"/>
                  </a:lnTo>
                  <a:cubicBezTo>
                    <a:pt x="600397" y="95827"/>
                    <a:pt x="596571" y="124217"/>
                    <a:pt x="611721" y="144088"/>
                  </a:cubicBezTo>
                  <a:cubicBezTo>
                    <a:pt x="626871" y="163958"/>
                    <a:pt x="655261" y="167785"/>
                    <a:pt x="675132" y="152635"/>
                  </a:cubicBezTo>
                  <a:cubicBezTo>
                    <a:pt x="695003" y="137484"/>
                    <a:pt x="698829" y="109094"/>
                    <a:pt x="683679" y="89224"/>
                  </a:cubicBezTo>
                  <a:cubicBezTo>
                    <a:pt x="681225" y="86005"/>
                    <a:pt x="678350" y="83131"/>
                    <a:pt x="675132" y="80677"/>
                  </a:cubicBezTo>
                  <a:lnTo>
                    <a:pt x="675132" y="66675"/>
                  </a:lnTo>
                  <a:lnTo>
                    <a:pt x="733425" y="66675"/>
                  </a:lnTo>
                  <a:cubicBezTo>
                    <a:pt x="749199" y="66692"/>
                    <a:pt x="761983" y="79476"/>
                    <a:pt x="762000" y="95250"/>
                  </a:cubicBezTo>
                  <a:lnTo>
                    <a:pt x="762000" y="200025"/>
                  </a:lnTo>
                  <a:lnTo>
                    <a:pt x="19050" y="200025"/>
                  </a:lnTo>
                  <a:close/>
                  <a:moveTo>
                    <a:pt x="71152" y="714375"/>
                  </a:moveTo>
                  <a:cubicBezTo>
                    <a:pt x="42391" y="714341"/>
                    <a:pt x="19084" y="691034"/>
                    <a:pt x="19050" y="662273"/>
                  </a:cubicBezTo>
                  <a:lnTo>
                    <a:pt x="19050" y="219075"/>
                  </a:lnTo>
                  <a:lnTo>
                    <a:pt x="762000" y="219075"/>
                  </a:lnTo>
                  <a:lnTo>
                    <a:pt x="762000" y="476250"/>
                  </a:lnTo>
                  <a:cubicBezTo>
                    <a:pt x="762887" y="485938"/>
                    <a:pt x="758954" y="495443"/>
                    <a:pt x="751480" y="501671"/>
                  </a:cubicBezTo>
                  <a:cubicBezTo>
                    <a:pt x="734643" y="514424"/>
                    <a:pt x="700227" y="508518"/>
                    <a:pt x="688396" y="505188"/>
                  </a:cubicBezTo>
                  <a:cubicBezTo>
                    <a:pt x="683374" y="503762"/>
                    <a:pt x="678142" y="506646"/>
                    <a:pt x="676666" y="511653"/>
                  </a:cubicBezTo>
                  <a:cubicBezTo>
                    <a:pt x="676238" y="513103"/>
                    <a:pt x="631993" y="657588"/>
                    <a:pt x="490975" y="709045"/>
                  </a:cubicBezTo>
                  <a:cubicBezTo>
                    <a:pt x="481378" y="712571"/>
                    <a:pt x="471234" y="714376"/>
                    <a:pt x="461010" y="714375"/>
                  </a:cubicBezTo>
                  <a:close/>
                  <a:moveTo>
                    <a:pt x="758666" y="519461"/>
                  </a:moveTo>
                  <a:cubicBezTo>
                    <a:pt x="742580" y="619269"/>
                    <a:pt x="668090" y="667194"/>
                    <a:pt x="553191" y="699657"/>
                  </a:cubicBezTo>
                  <a:cubicBezTo>
                    <a:pt x="643821" y="643460"/>
                    <a:pt x="682014" y="553773"/>
                    <a:pt x="692100" y="525587"/>
                  </a:cubicBezTo>
                  <a:cubicBezTo>
                    <a:pt x="707067" y="528549"/>
                    <a:pt x="737488" y="532116"/>
                    <a:pt x="758666" y="519461"/>
                  </a:cubicBezTo>
                  <a:close/>
                  <a:moveTo>
                    <a:pt x="762000" y="662323"/>
                  </a:moveTo>
                  <a:cubicBezTo>
                    <a:pt x="761970" y="691058"/>
                    <a:pt x="738683" y="714345"/>
                    <a:pt x="709948" y="714375"/>
                  </a:cubicBezTo>
                  <a:lnTo>
                    <a:pt x="570872" y="714375"/>
                  </a:lnTo>
                  <a:cubicBezTo>
                    <a:pt x="664418" y="686452"/>
                    <a:pt x="731234" y="647280"/>
                    <a:pt x="762000" y="577487"/>
                  </a:cubicBezTo>
                  <a:close/>
                  <a:moveTo>
                    <a:pt x="529996" y="647681"/>
                  </a:moveTo>
                  <a:cubicBezTo>
                    <a:pt x="518985" y="647701"/>
                    <a:pt x="508420" y="643332"/>
                    <a:pt x="500639" y="635542"/>
                  </a:cubicBezTo>
                  <a:lnTo>
                    <a:pt x="390525" y="525429"/>
                  </a:lnTo>
                  <a:lnTo>
                    <a:pt x="280416" y="635542"/>
                  </a:lnTo>
                  <a:cubicBezTo>
                    <a:pt x="264266" y="651813"/>
                    <a:pt x="237983" y="651911"/>
                    <a:pt x="221712" y="635761"/>
                  </a:cubicBezTo>
                  <a:cubicBezTo>
                    <a:pt x="205442" y="619611"/>
                    <a:pt x="205344" y="593328"/>
                    <a:pt x="221494" y="577057"/>
                  </a:cubicBezTo>
                  <a:cubicBezTo>
                    <a:pt x="221567" y="576984"/>
                    <a:pt x="221639" y="576911"/>
                    <a:pt x="221712" y="576839"/>
                  </a:cubicBezTo>
                  <a:lnTo>
                    <a:pt x="331821" y="466725"/>
                  </a:lnTo>
                  <a:lnTo>
                    <a:pt x="221708" y="356616"/>
                  </a:lnTo>
                  <a:cubicBezTo>
                    <a:pt x="205496" y="340404"/>
                    <a:pt x="205496" y="314120"/>
                    <a:pt x="221708" y="297908"/>
                  </a:cubicBezTo>
                  <a:cubicBezTo>
                    <a:pt x="237920" y="281696"/>
                    <a:pt x="264204" y="281696"/>
                    <a:pt x="280416" y="297908"/>
                  </a:cubicBezTo>
                  <a:lnTo>
                    <a:pt x="390525" y="408021"/>
                  </a:lnTo>
                  <a:lnTo>
                    <a:pt x="500634" y="297913"/>
                  </a:lnTo>
                  <a:cubicBezTo>
                    <a:pt x="516845" y="281701"/>
                    <a:pt x="543128" y="281700"/>
                    <a:pt x="559340" y="297910"/>
                  </a:cubicBezTo>
                  <a:cubicBezTo>
                    <a:pt x="575552" y="314121"/>
                    <a:pt x="575553" y="340404"/>
                    <a:pt x="559342" y="356616"/>
                  </a:cubicBezTo>
                  <a:lnTo>
                    <a:pt x="449229" y="466725"/>
                  </a:lnTo>
                  <a:lnTo>
                    <a:pt x="559342" y="576839"/>
                  </a:lnTo>
                  <a:cubicBezTo>
                    <a:pt x="575553" y="593035"/>
                    <a:pt x="575564" y="619306"/>
                    <a:pt x="559368" y="635516"/>
                  </a:cubicBezTo>
                  <a:cubicBezTo>
                    <a:pt x="551581" y="643310"/>
                    <a:pt x="541013" y="647687"/>
                    <a:pt x="529996" y="647681"/>
                  </a:cubicBezTo>
                  <a:close/>
                  <a:moveTo>
                    <a:pt x="390525" y="502434"/>
                  </a:moveTo>
                  <a:cubicBezTo>
                    <a:pt x="393052" y="502431"/>
                    <a:pt x="395475" y="503436"/>
                    <a:pt x="397259" y="505225"/>
                  </a:cubicBezTo>
                  <a:lnTo>
                    <a:pt x="514108" y="622078"/>
                  </a:lnTo>
                  <a:cubicBezTo>
                    <a:pt x="522880" y="630850"/>
                    <a:pt x="537102" y="630850"/>
                    <a:pt x="545874" y="622078"/>
                  </a:cubicBezTo>
                  <a:cubicBezTo>
                    <a:pt x="554646" y="613306"/>
                    <a:pt x="554646" y="599084"/>
                    <a:pt x="545874" y="590312"/>
                  </a:cubicBezTo>
                  <a:lnTo>
                    <a:pt x="429025" y="473459"/>
                  </a:lnTo>
                  <a:cubicBezTo>
                    <a:pt x="425307" y="469740"/>
                    <a:pt x="425307" y="463710"/>
                    <a:pt x="429025" y="459991"/>
                  </a:cubicBezTo>
                  <a:lnTo>
                    <a:pt x="545878" y="343142"/>
                  </a:lnTo>
                  <a:cubicBezTo>
                    <a:pt x="554650" y="334370"/>
                    <a:pt x="554650" y="320148"/>
                    <a:pt x="545878" y="311376"/>
                  </a:cubicBezTo>
                  <a:cubicBezTo>
                    <a:pt x="537106" y="302604"/>
                    <a:pt x="522884" y="302604"/>
                    <a:pt x="514112" y="311376"/>
                  </a:cubicBezTo>
                  <a:lnTo>
                    <a:pt x="397259" y="428225"/>
                  </a:lnTo>
                  <a:cubicBezTo>
                    <a:pt x="393540" y="431943"/>
                    <a:pt x="387510" y="431943"/>
                    <a:pt x="383791" y="428225"/>
                  </a:cubicBezTo>
                  <a:lnTo>
                    <a:pt x="266942" y="311372"/>
                  </a:lnTo>
                  <a:cubicBezTo>
                    <a:pt x="258170" y="302600"/>
                    <a:pt x="243948" y="302600"/>
                    <a:pt x="235176" y="311372"/>
                  </a:cubicBezTo>
                  <a:cubicBezTo>
                    <a:pt x="226404" y="320144"/>
                    <a:pt x="226404" y="334366"/>
                    <a:pt x="235176" y="343138"/>
                  </a:cubicBezTo>
                  <a:lnTo>
                    <a:pt x="352025" y="459991"/>
                  </a:lnTo>
                  <a:cubicBezTo>
                    <a:pt x="355743" y="463710"/>
                    <a:pt x="355743" y="469740"/>
                    <a:pt x="352025" y="473459"/>
                  </a:cubicBezTo>
                  <a:lnTo>
                    <a:pt x="235172" y="590308"/>
                  </a:lnTo>
                  <a:cubicBezTo>
                    <a:pt x="226400" y="599080"/>
                    <a:pt x="226400" y="613302"/>
                    <a:pt x="235172" y="622074"/>
                  </a:cubicBezTo>
                  <a:cubicBezTo>
                    <a:pt x="243944" y="630846"/>
                    <a:pt x="258166" y="630846"/>
                    <a:pt x="266938" y="622074"/>
                  </a:cubicBezTo>
                  <a:lnTo>
                    <a:pt x="383791" y="505225"/>
                  </a:lnTo>
                  <a:cubicBezTo>
                    <a:pt x="385575" y="503436"/>
                    <a:pt x="387998" y="502431"/>
                    <a:pt x="390525" y="50243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511"/>
                                        </p:tgtEl>
                                        <p:attrNameLst>
                                          <p:attrName>style.visibility</p:attrName>
                                        </p:attrNameLst>
                                      </p:cBhvr>
                                      <p:to>
                                        <p:strVal val="visible"/>
                                      </p:to>
                                    </p:set>
                                    <p:animEffect filter="fade" transition="in">
                                      <p:cBhvr>
                                        <p:cTn dur="500"/>
                                        <p:tgtEl>
                                          <p:spTgt spid="551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517"/>
                                        </p:tgtEl>
                                        <p:attrNameLst>
                                          <p:attrName>style.visibility</p:attrName>
                                        </p:attrNameLst>
                                      </p:cBhvr>
                                      <p:to>
                                        <p:strVal val="visible"/>
                                      </p:to>
                                    </p:set>
                                    <p:animEffect filter="fade" transition="in">
                                      <p:cBhvr>
                                        <p:cTn dur="500"/>
                                        <p:tgtEl>
                                          <p:spTgt spid="5517"/>
                                        </p:tgtEl>
                                      </p:cBhvr>
                                    </p:animEffect>
                                  </p:childTnLst>
                                </p:cTn>
                              </p:par>
                              <p:par>
                                <p:cTn fill="hold" nodeType="withEffect" presetClass="entr" presetID="10" presetSubtype="0">
                                  <p:stCondLst>
                                    <p:cond delay="250"/>
                                  </p:stCondLst>
                                  <p:childTnLst>
                                    <p:set>
                                      <p:cBhvr>
                                        <p:cTn dur="1" fill="hold">
                                          <p:stCondLst>
                                            <p:cond delay="0"/>
                                          </p:stCondLst>
                                        </p:cTn>
                                        <p:tgtEl>
                                          <p:spTgt spid="5524"/>
                                        </p:tgtEl>
                                        <p:attrNameLst>
                                          <p:attrName>style.visibility</p:attrName>
                                        </p:attrNameLst>
                                      </p:cBhvr>
                                      <p:to>
                                        <p:strVal val="visible"/>
                                      </p:to>
                                    </p:set>
                                    <p:animEffect filter="fade" transition="in">
                                      <p:cBhvr>
                                        <p:cTn dur="500"/>
                                        <p:tgtEl>
                                          <p:spTgt spid="5524"/>
                                        </p:tgtEl>
                                      </p:cBhvr>
                                    </p:animEffect>
                                  </p:childTnLst>
                                </p:cTn>
                              </p:par>
                              <p:par>
                                <p:cTn fill="hold" nodeType="withEffect" presetClass="entr" presetID="10" presetSubtype="0">
                                  <p:stCondLst>
                                    <p:cond delay="500"/>
                                  </p:stCondLst>
                                  <p:childTnLst>
                                    <p:set>
                                      <p:cBhvr>
                                        <p:cTn dur="1" fill="hold">
                                          <p:stCondLst>
                                            <p:cond delay="0"/>
                                          </p:stCondLst>
                                        </p:cTn>
                                        <p:tgtEl>
                                          <p:spTgt spid="5536"/>
                                        </p:tgtEl>
                                        <p:attrNameLst>
                                          <p:attrName>style.visibility</p:attrName>
                                        </p:attrNameLst>
                                      </p:cBhvr>
                                      <p:to>
                                        <p:strVal val="visible"/>
                                      </p:to>
                                    </p:set>
                                    <p:animEffect filter="fade" transition="in">
                                      <p:cBhvr>
                                        <p:cTn dur="500"/>
                                        <p:tgtEl>
                                          <p:spTgt spid="553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7" name="Shape 5547"/>
        <p:cNvGrpSpPr/>
        <p:nvPr/>
      </p:nvGrpSpPr>
      <p:grpSpPr>
        <a:xfrm>
          <a:off x="0" y="0"/>
          <a:ext cx="0" cy="0"/>
          <a:chOff x="0" y="0"/>
          <a:chExt cx="0" cy="0"/>
        </a:xfrm>
      </p:grpSpPr>
      <p:sp>
        <p:nvSpPr>
          <p:cNvPr id="5548" name="Google Shape;5548;p105"/>
          <p:cNvSpPr/>
          <p:nvPr/>
        </p:nvSpPr>
        <p:spPr>
          <a:xfrm flipH="1">
            <a:off x="590866" y="1996194"/>
            <a:ext cx="6734617" cy="376017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549" name="Google Shape;5549;p105"/>
          <p:cNvSpPr txBox="1"/>
          <p:nvPr/>
        </p:nvSpPr>
        <p:spPr>
          <a:xfrm>
            <a:off x="296269" y="385036"/>
            <a:ext cx="5261056"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Informações de segurança</a:t>
            </a:r>
            <a:endParaRPr b="1" baseline="30000" sz="3500">
              <a:solidFill>
                <a:schemeClr val="accent1"/>
              </a:solidFill>
              <a:latin typeface="Lustria"/>
              <a:ea typeface="Lustria"/>
              <a:cs typeface="Lustria"/>
              <a:sym typeface="Lustria"/>
            </a:endParaRPr>
          </a:p>
        </p:txBody>
      </p:sp>
      <p:sp>
        <p:nvSpPr>
          <p:cNvPr id="5550" name="Google Shape;5550;p105"/>
          <p:cNvSpPr txBox="1"/>
          <p:nvPr/>
        </p:nvSpPr>
        <p:spPr>
          <a:xfrm>
            <a:off x="296269" y="792070"/>
            <a:ext cx="4069960"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Advertências e precauções</a:t>
            </a:r>
            <a:endParaRPr sz="2800">
              <a:solidFill>
                <a:srgbClr val="003865"/>
              </a:solidFill>
              <a:latin typeface="Calibri"/>
              <a:ea typeface="Calibri"/>
              <a:cs typeface="Calibri"/>
              <a:sym typeface="Calibri"/>
            </a:endParaRPr>
          </a:p>
        </p:txBody>
      </p:sp>
      <p:sp>
        <p:nvSpPr>
          <p:cNvPr id="5551" name="Google Shape;5551;p105"/>
          <p:cNvSpPr txBox="1"/>
          <p:nvPr/>
        </p:nvSpPr>
        <p:spPr>
          <a:xfrm>
            <a:off x="1141509" y="2491237"/>
            <a:ext cx="2785909" cy="3877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lang="pt-BR" sz="2800">
                <a:solidFill>
                  <a:schemeClr val="accent1"/>
                </a:solidFill>
                <a:latin typeface="Lustria"/>
                <a:ea typeface="Lustria"/>
                <a:cs typeface="Lustria"/>
                <a:sym typeface="Lustria"/>
              </a:rPr>
              <a:t>Outras Infecções </a:t>
            </a:r>
            <a:endParaRPr/>
          </a:p>
        </p:txBody>
      </p:sp>
      <p:sp>
        <p:nvSpPr>
          <p:cNvPr id="5552" name="Google Shape;5552;p105"/>
          <p:cNvSpPr txBox="1"/>
          <p:nvPr/>
        </p:nvSpPr>
        <p:spPr>
          <a:xfrm>
            <a:off x="1152610" y="3607088"/>
            <a:ext cx="3585038" cy="172354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pt-BR" sz="1600">
                <a:solidFill>
                  <a:schemeClr val="dk1"/>
                </a:solidFill>
                <a:latin typeface="Calibri"/>
                <a:ea typeface="Calibri"/>
                <a:cs typeface="Calibri"/>
                <a:sym typeface="Calibri"/>
              </a:rPr>
              <a:t>Os pacientes podem ter </a:t>
            </a:r>
            <a:r>
              <a:rPr b="1" lang="pt-BR" sz="1600">
                <a:solidFill>
                  <a:schemeClr val="dk1"/>
                </a:solidFill>
                <a:latin typeface="Calibri"/>
                <a:ea typeface="Calibri"/>
                <a:cs typeface="Calibri"/>
                <a:sym typeface="Calibri"/>
              </a:rPr>
              <a:t>maior suscetibilidade </a:t>
            </a:r>
            <a:r>
              <a:rPr lang="pt-BR" sz="1600">
                <a:solidFill>
                  <a:schemeClr val="dk1"/>
                </a:solidFill>
                <a:latin typeface="Calibri"/>
                <a:ea typeface="Calibri"/>
                <a:cs typeface="Calibri"/>
                <a:sym typeface="Calibri"/>
              </a:rPr>
              <a:t>a infecções bacterianas encapsuladas, especialmente infecções causadas por </a:t>
            </a:r>
            <a:r>
              <a:rPr b="1" lang="pt-BR" sz="1600">
                <a:solidFill>
                  <a:schemeClr val="dk1"/>
                </a:solidFill>
                <a:latin typeface="Calibri"/>
                <a:ea typeface="Calibri"/>
                <a:cs typeface="Calibri"/>
                <a:sym typeface="Calibri"/>
              </a:rPr>
              <a:t>Neisseria meningitidis</a:t>
            </a:r>
            <a:r>
              <a:rPr lang="pt-BR" sz="1600">
                <a:solidFill>
                  <a:schemeClr val="dk1"/>
                </a:solidFill>
                <a:latin typeface="Calibri"/>
                <a:ea typeface="Calibri"/>
                <a:cs typeface="Calibri"/>
                <a:sym typeface="Calibri"/>
              </a:rPr>
              <a:t>, mas também </a:t>
            </a:r>
            <a:r>
              <a:rPr b="1" lang="pt-BR" sz="1600">
                <a:solidFill>
                  <a:schemeClr val="dk1"/>
                </a:solidFill>
                <a:latin typeface="Calibri"/>
                <a:ea typeface="Calibri"/>
                <a:cs typeface="Calibri"/>
                <a:sym typeface="Calibri"/>
              </a:rPr>
              <a:t>Streptococcus pneumoniae, Haemophilus influenzae</a:t>
            </a:r>
            <a:r>
              <a:rPr lang="pt-BR" sz="1600">
                <a:solidFill>
                  <a:schemeClr val="dk1"/>
                </a:solidFill>
                <a:latin typeface="Calibri"/>
                <a:ea typeface="Calibri"/>
                <a:cs typeface="Calibri"/>
                <a:sym typeface="Calibri"/>
              </a:rPr>
              <a:t> e, em menor grau, </a:t>
            </a:r>
            <a:r>
              <a:rPr b="1" lang="pt-BR" sz="1600">
                <a:solidFill>
                  <a:schemeClr val="dk1"/>
                </a:solidFill>
                <a:latin typeface="Calibri"/>
                <a:ea typeface="Calibri"/>
                <a:cs typeface="Calibri"/>
                <a:sym typeface="Calibri"/>
              </a:rPr>
              <a:t>Neisseria gonorrhoeae</a:t>
            </a:r>
            <a:r>
              <a:rPr lang="pt-BR" sz="1600">
                <a:solidFill>
                  <a:schemeClr val="dk1"/>
                </a:solidFill>
                <a:latin typeface="Calibri"/>
                <a:ea typeface="Calibri"/>
                <a:cs typeface="Calibri"/>
                <a:sym typeface="Calibri"/>
              </a:rPr>
              <a:t>. </a:t>
            </a:r>
            <a:endParaRPr/>
          </a:p>
        </p:txBody>
      </p:sp>
      <p:sp>
        <p:nvSpPr>
          <p:cNvPr id="5553" name="Google Shape;5553;p10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Bula Ultomirs ANVISA </a:t>
            </a:r>
            <a:endParaRPr/>
          </a:p>
        </p:txBody>
      </p:sp>
      <p:grpSp>
        <p:nvGrpSpPr>
          <p:cNvPr id="5554" name="Google Shape;5554;p105"/>
          <p:cNvGrpSpPr/>
          <p:nvPr/>
        </p:nvGrpSpPr>
        <p:grpSpPr>
          <a:xfrm>
            <a:off x="3946464" y="2259672"/>
            <a:ext cx="915971" cy="865257"/>
            <a:chOff x="-1596354" y="-83367"/>
            <a:chExt cx="865312" cy="817402"/>
          </a:xfrm>
        </p:grpSpPr>
        <p:sp>
          <p:nvSpPr>
            <p:cNvPr id="5555" name="Google Shape;5555;p105"/>
            <p:cNvSpPr/>
            <p:nvPr/>
          </p:nvSpPr>
          <p:spPr>
            <a:xfrm>
              <a:off x="-1402158" y="323825"/>
              <a:ext cx="102552" cy="102552"/>
            </a:xfrm>
            <a:custGeom>
              <a:rect b="b" l="l" r="r" t="t"/>
              <a:pathLst>
                <a:path extrusionOk="0" h="102552" w="102552">
                  <a:moveTo>
                    <a:pt x="51276" y="0"/>
                  </a:moveTo>
                  <a:cubicBezTo>
                    <a:pt x="22622" y="0"/>
                    <a:pt x="0" y="22622"/>
                    <a:pt x="0" y="51276"/>
                  </a:cubicBezTo>
                  <a:cubicBezTo>
                    <a:pt x="0" y="79931"/>
                    <a:pt x="22622" y="102552"/>
                    <a:pt x="51276" y="102552"/>
                  </a:cubicBezTo>
                  <a:cubicBezTo>
                    <a:pt x="79931" y="102552"/>
                    <a:pt x="102552" y="79931"/>
                    <a:pt x="102552" y="51276"/>
                  </a:cubicBezTo>
                  <a:cubicBezTo>
                    <a:pt x="102552" y="22622"/>
                    <a:pt x="79931" y="0"/>
                    <a:pt x="51276" y="0"/>
                  </a:cubicBezTo>
                  <a:close/>
                  <a:moveTo>
                    <a:pt x="51276" y="70882"/>
                  </a:moveTo>
                  <a:cubicBezTo>
                    <a:pt x="39211" y="70882"/>
                    <a:pt x="30163" y="61833"/>
                    <a:pt x="30163" y="49768"/>
                  </a:cubicBezTo>
                  <a:cubicBezTo>
                    <a:pt x="30163" y="37703"/>
                    <a:pt x="39211" y="28654"/>
                    <a:pt x="51276" y="28654"/>
                  </a:cubicBezTo>
                  <a:cubicBezTo>
                    <a:pt x="63341" y="28654"/>
                    <a:pt x="72390" y="37703"/>
                    <a:pt x="72390" y="49768"/>
                  </a:cubicBezTo>
                  <a:cubicBezTo>
                    <a:pt x="72390" y="61833"/>
                    <a:pt x="61833" y="70882"/>
                    <a:pt x="51276" y="7088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56" name="Google Shape;5556;p105"/>
            <p:cNvSpPr/>
            <p:nvPr/>
          </p:nvSpPr>
          <p:spPr>
            <a:xfrm>
              <a:off x="-1292065" y="254452"/>
              <a:ext cx="102552" cy="102552"/>
            </a:xfrm>
            <a:custGeom>
              <a:rect b="b" l="l" r="r" t="t"/>
              <a:pathLst>
                <a:path extrusionOk="0" h="102552" w="102552">
                  <a:moveTo>
                    <a:pt x="51276" y="0"/>
                  </a:moveTo>
                  <a:cubicBezTo>
                    <a:pt x="22622" y="0"/>
                    <a:pt x="0" y="22622"/>
                    <a:pt x="0" y="51276"/>
                  </a:cubicBezTo>
                  <a:cubicBezTo>
                    <a:pt x="0" y="79931"/>
                    <a:pt x="22622" y="102552"/>
                    <a:pt x="51276" y="102552"/>
                  </a:cubicBezTo>
                  <a:cubicBezTo>
                    <a:pt x="79931" y="102552"/>
                    <a:pt x="102553" y="79931"/>
                    <a:pt x="102553" y="51276"/>
                  </a:cubicBezTo>
                  <a:cubicBezTo>
                    <a:pt x="102553" y="22622"/>
                    <a:pt x="79931" y="0"/>
                    <a:pt x="51276" y="0"/>
                  </a:cubicBezTo>
                  <a:close/>
                  <a:moveTo>
                    <a:pt x="51276" y="70882"/>
                  </a:moveTo>
                  <a:cubicBezTo>
                    <a:pt x="39211" y="70882"/>
                    <a:pt x="30163" y="61833"/>
                    <a:pt x="30163" y="49768"/>
                  </a:cubicBezTo>
                  <a:cubicBezTo>
                    <a:pt x="30163" y="37703"/>
                    <a:pt x="39211" y="28654"/>
                    <a:pt x="51276" y="28654"/>
                  </a:cubicBezTo>
                  <a:cubicBezTo>
                    <a:pt x="63341" y="28654"/>
                    <a:pt x="72390" y="37703"/>
                    <a:pt x="72390" y="49768"/>
                  </a:cubicBezTo>
                  <a:cubicBezTo>
                    <a:pt x="72390" y="61833"/>
                    <a:pt x="63341" y="70882"/>
                    <a:pt x="51276" y="7088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57" name="Google Shape;5557;p105"/>
            <p:cNvSpPr/>
            <p:nvPr/>
          </p:nvSpPr>
          <p:spPr>
            <a:xfrm>
              <a:off x="-1596354" y="40298"/>
              <a:ext cx="586894" cy="594201"/>
            </a:xfrm>
            <a:custGeom>
              <a:rect b="b" l="l" r="r" t="t"/>
              <a:pathLst>
                <a:path extrusionOk="0" h="594201" w="586894">
                  <a:moveTo>
                    <a:pt x="518443" y="435848"/>
                  </a:moveTo>
                  <a:cubicBezTo>
                    <a:pt x="524475" y="438864"/>
                    <a:pt x="530508" y="438864"/>
                    <a:pt x="536540" y="438864"/>
                  </a:cubicBezTo>
                  <a:cubicBezTo>
                    <a:pt x="557654" y="438864"/>
                    <a:pt x="575751" y="425291"/>
                    <a:pt x="583292" y="405686"/>
                  </a:cubicBezTo>
                  <a:cubicBezTo>
                    <a:pt x="593849" y="380048"/>
                    <a:pt x="580276" y="349885"/>
                    <a:pt x="554638" y="339328"/>
                  </a:cubicBezTo>
                  <a:cubicBezTo>
                    <a:pt x="548605" y="336312"/>
                    <a:pt x="542573" y="336312"/>
                    <a:pt x="536540" y="336312"/>
                  </a:cubicBezTo>
                  <a:cubicBezTo>
                    <a:pt x="521459" y="336312"/>
                    <a:pt x="507886" y="343853"/>
                    <a:pt x="497329" y="354409"/>
                  </a:cubicBezTo>
                  <a:lnTo>
                    <a:pt x="467166" y="342344"/>
                  </a:lnTo>
                  <a:cubicBezTo>
                    <a:pt x="470183" y="330279"/>
                    <a:pt x="471691" y="318214"/>
                    <a:pt x="471691" y="304641"/>
                  </a:cubicBezTo>
                  <a:cubicBezTo>
                    <a:pt x="471691" y="265430"/>
                    <a:pt x="458118" y="230743"/>
                    <a:pt x="437004" y="202089"/>
                  </a:cubicBezTo>
                  <a:lnTo>
                    <a:pt x="458118" y="190024"/>
                  </a:lnTo>
                  <a:cubicBezTo>
                    <a:pt x="467166" y="199073"/>
                    <a:pt x="479232" y="203597"/>
                    <a:pt x="492805" y="203597"/>
                  </a:cubicBezTo>
                  <a:cubicBezTo>
                    <a:pt x="501853" y="203597"/>
                    <a:pt x="510902" y="200581"/>
                    <a:pt x="518443" y="196056"/>
                  </a:cubicBezTo>
                  <a:cubicBezTo>
                    <a:pt x="530508" y="188516"/>
                    <a:pt x="538048" y="177959"/>
                    <a:pt x="541065" y="164386"/>
                  </a:cubicBezTo>
                  <a:cubicBezTo>
                    <a:pt x="544081" y="150813"/>
                    <a:pt x="542573" y="137239"/>
                    <a:pt x="535032" y="126682"/>
                  </a:cubicBezTo>
                  <a:cubicBezTo>
                    <a:pt x="525983" y="111601"/>
                    <a:pt x="509394" y="102552"/>
                    <a:pt x="491296" y="102552"/>
                  </a:cubicBezTo>
                  <a:cubicBezTo>
                    <a:pt x="482248" y="102552"/>
                    <a:pt x="473199" y="105569"/>
                    <a:pt x="465658" y="110093"/>
                  </a:cubicBezTo>
                  <a:cubicBezTo>
                    <a:pt x="453593" y="117634"/>
                    <a:pt x="446053" y="128191"/>
                    <a:pt x="443036" y="141764"/>
                  </a:cubicBezTo>
                  <a:cubicBezTo>
                    <a:pt x="441528" y="149304"/>
                    <a:pt x="441528" y="156845"/>
                    <a:pt x="443036" y="164386"/>
                  </a:cubicBezTo>
                  <a:lnTo>
                    <a:pt x="415890" y="180975"/>
                  </a:lnTo>
                  <a:cubicBezTo>
                    <a:pt x="388744" y="155337"/>
                    <a:pt x="352549" y="138748"/>
                    <a:pt x="313338" y="135731"/>
                  </a:cubicBezTo>
                  <a:lnTo>
                    <a:pt x="320878" y="101044"/>
                  </a:lnTo>
                  <a:cubicBezTo>
                    <a:pt x="323895" y="101044"/>
                    <a:pt x="326911" y="101044"/>
                    <a:pt x="328419" y="101044"/>
                  </a:cubicBezTo>
                  <a:cubicBezTo>
                    <a:pt x="346516" y="101044"/>
                    <a:pt x="363106" y="91996"/>
                    <a:pt x="372155" y="76914"/>
                  </a:cubicBezTo>
                  <a:cubicBezTo>
                    <a:pt x="385728" y="52784"/>
                    <a:pt x="378187" y="21114"/>
                    <a:pt x="354057" y="7541"/>
                  </a:cubicBezTo>
                  <a:cubicBezTo>
                    <a:pt x="346516" y="3016"/>
                    <a:pt x="337468" y="0"/>
                    <a:pt x="328419" y="0"/>
                  </a:cubicBezTo>
                  <a:cubicBezTo>
                    <a:pt x="310321" y="0"/>
                    <a:pt x="293732" y="9049"/>
                    <a:pt x="284683" y="24130"/>
                  </a:cubicBezTo>
                  <a:cubicBezTo>
                    <a:pt x="272618" y="43736"/>
                    <a:pt x="277143" y="69374"/>
                    <a:pt x="292224" y="85963"/>
                  </a:cubicBezTo>
                  <a:lnTo>
                    <a:pt x="281667" y="135731"/>
                  </a:lnTo>
                  <a:cubicBezTo>
                    <a:pt x="245472" y="138748"/>
                    <a:pt x="212293" y="153829"/>
                    <a:pt x="186655" y="177959"/>
                  </a:cubicBezTo>
                  <a:lnTo>
                    <a:pt x="158001" y="156845"/>
                  </a:lnTo>
                  <a:cubicBezTo>
                    <a:pt x="161017" y="149304"/>
                    <a:pt x="162525" y="140256"/>
                    <a:pt x="161017" y="131207"/>
                  </a:cubicBezTo>
                  <a:cubicBezTo>
                    <a:pt x="159509" y="117634"/>
                    <a:pt x="151968" y="105569"/>
                    <a:pt x="141411" y="98028"/>
                  </a:cubicBezTo>
                  <a:cubicBezTo>
                    <a:pt x="132363" y="91996"/>
                    <a:pt x="121806" y="87471"/>
                    <a:pt x="111249" y="87471"/>
                  </a:cubicBezTo>
                  <a:cubicBezTo>
                    <a:pt x="94660" y="87471"/>
                    <a:pt x="79578" y="95012"/>
                    <a:pt x="70530" y="108585"/>
                  </a:cubicBezTo>
                  <a:cubicBezTo>
                    <a:pt x="53940" y="131207"/>
                    <a:pt x="58465" y="162877"/>
                    <a:pt x="81086" y="179467"/>
                  </a:cubicBezTo>
                  <a:cubicBezTo>
                    <a:pt x="90135" y="185499"/>
                    <a:pt x="100692" y="190024"/>
                    <a:pt x="111249" y="190024"/>
                  </a:cubicBezTo>
                  <a:cubicBezTo>
                    <a:pt x="121806" y="190024"/>
                    <a:pt x="130855" y="187008"/>
                    <a:pt x="139903" y="180975"/>
                  </a:cubicBezTo>
                  <a:lnTo>
                    <a:pt x="167050" y="200581"/>
                  </a:lnTo>
                  <a:cubicBezTo>
                    <a:pt x="144428" y="227727"/>
                    <a:pt x="130855" y="262414"/>
                    <a:pt x="129346" y="300117"/>
                  </a:cubicBezTo>
                  <a:lnTo>
                    <a:pt x="96168" y="306149"/>
                  </a:lnTo>
                  <a:cubicBezTo>
                    <a:pt x="87119" y="286544"/>
                    <a:pt x="64497" y="274479"/>
                    <a:pt x="41875" y="279003"/>
                  </a:cubicBezTo>
                  <a:cubicBezTo>
                    <a:pt x="28302" y="282019"/>
                    <a:pt x="16237" y="289560"/>
                    <a:pt x="8696" y="300117"/>
                  </a:cubicBezTo>
                  <a:cubicBezTo>
                    <a:pt x="1156" y="310674"/>
                    <a:pt x="-1860" y="324247"/>
                    <a:pt x="1156" y="337820"/>
                  </a:cubicBezTo>
                  <a:cubicBezTo>
                    <a:pt x="5680" y="361950"/>
                    <a:pt x="26794" y="380048"/>
                    <a:pt x="50924" y="380048"/>
                  </a:cubicBezTo>
                  <a:cubicBezTo>
                    <a:pt x="53940" y="380048"/>
                    <a:pt x="56956" y="380048"/>
                    <a:pt x="59973" y="378539"/>
                  </a:cubicBezTo>
                  <a:cubicBezTo>
                    <a:pt x="82595" y="374015"/>
                    <a:pt x="97676" y="357426"/>
                    <a:pt x="100692" y="336312"/>
                  </a:cubicBezTo>
                  <a:lnTo>
                    <a:pt x="130855" y="330279"/>
                  </a:lnTo>
                  <a:cubicBezTo>
                    <a:pt x="136887" y="374015"/>
                    <a:pt x="158001" y="413226"/>
                    <a:pt x="191180" y="440373"/>
                  </a:cubicBezTo>
                  <a:lnTo>
                    <a:pt x="167050" y="466011"/>
                  </a:lnTo>
                  <a:cubicBezTo>
                    <a:pt x="147444" y="456962"/>
                    <a:pt x="121806" y="459978"/>
                    <a:pt x="106725" y="476567"/>
                  </a:cubicBezTo>
                  <a:cubicBezTo>
                    <a:pt x="87119" y="497681"/>
                    <a:pt x="88627" y="529352"/>
                    <a:pt x="109741" y="548958"/>
                  </a:cubicBezTo>
                  <a:cubicBezTo>
                    <a:pt x="118790" y="558006"/>
                    <a:pt x="130855" y="562531"/>
                    <a:pt x="144428" y="562531"/>
                  </a:cubicBezTo>
                  <a:cubicBezTo>
                    <a:pt x="158001" y="562531"/>
                    <a:pt x="171574" y="556498"/>
                    <a:pt x="182131" y="545941"/>
                  </a:cubicBezTo>
                  <a:cubicBezTo>
                    <a:pt x="197212" y="529352"/>
                    <a:pt x="200228" y="506730"/>
                    <a:pt x="189671" y="487124"/>
                  </a:cubicBezTo>
                  <a:lnTo>
                    <a:pt x="218326" y="456962"/>
                  </a:lnTo>
                  <a:cubicBezTo>
                    <a:pt x="243964" y="472043"/>
                    <a:pt x="272618" y="479584"/>
                    <a:pt x="302781" y="479584"/>
                  </a:cubicBezTo>
                  <a:cubicBezTo>
                    <a:pt x="319370" y="479584"/>
                    <a:pt x="334451" y="476567"/>
                    <a:pt x="348025" y="473551"/>
                  </a:cubicBezTo>
                  <a:lnTo>
                    <a:pt x="366122" y="506730"/>
                  </a:lnTo>
                  <a:cubicBezTo>
                    <a:pt x="349533" y="521811"/>
                    <a:pt x="345008" y="545941"/>
                    <a:pt x="355565" y="567055"/>
                  </a:cubicBezTo>
                  <a:cubicBezTo>
                    <a:pt x="364614" y="583644"/>
                    <a:pt x="381203" y="594201"/>
                    <a:pt x="400809" y="594201"/>
                  </a:cubicBezTo>
                  <a:cubicBezTo>
                    <a:pt x="408350" y="594201"/>
                    <a:pt x="417398" y="592693"/>
                    <a:pt x="424939" y="588169"/>
                  </a:cubicBezTo>
                  <a:cubicBezTo>
                    <a:pt x="449069" y="574596"/>
                    <a:pt x="459626" y="544433"/>
                    <a:pt x="446053" y="518795"/>
                  </a:cubicBezTo>
                  <a:cubicBezTo>
                    <a:pt x="437004" y="502206"/>
                    <a:pt x="420415" y="491649"/>
                    <a:pt x="400809" y="491649"/>
                  </a:cubicBezTo>
                  <a:cubicBezTo>
                    <a:pt x="397793" y="491649"/>
                    <a:pt x="396285" y="491649"/>
                    <a:pt x="393268" y="493157"/>
                  </a:cubicBezTo>
                  <a:lnTo>
                    <a:pt x="376679" y="462994"/>
                  </a:lnTo>
                  <a:cubicBezTo>
                    <a:pt x="414382" y="444897"/>
                    <a:pt x="444545" y="413226"/>
                    <a:pt x="461134" y="374015"/>
                  </a:cubicBezTo>
                  <a:lnTo>
                    <a:pt x="488280" y="384572"/>
                  </a:lnTo>
                  <a:cubicBezTo>
                    <a:pt x="483756" y="405686"/>
                    <a:pt x="495821" y="428308"/>
                    <a:pt x="518443" y="435848"/>
                  </a:cubicBezTo>
                  <a:close/>
                  <a:moveTo>
                    <a:pt x="156493" y="524828"/>
                  </a:moveTo>
                  <a:cubicBezTo>
                    <a:pt x="148952" y="532368"/>
                    <a:pt x="135379" y="533876"/>
                    <a:pt x="127838" y="526336"/>
                  </a:cubicBezTo>
                  <a:cubicBezTo>
                    <a:pt x="118790" y="518795"/>
                    <a:pt x="118790" y="505222"/>
                    <a:pt x="126330" y="497681"/>
                  </a:cubicBezTo>
                  <a:cubicBezTo>
                    <a:pt x="130855" y="493157"/>
                    <a:pt x="135379" y="491649"/>
                    <a:pt x="141411" y="491649"/>
                  </a:cubicBezTo>
                  <a:cubicBezTo>
                    <a:pt x="145936" y="491649"/>
                    <a:pt x="151968" y="493157"/>
                    <a:pt x="154985" y="497681"/>
                  </a:cubicBezTo>
                  <a:cubicBezTo>
                    <a:pt x="164033" y="503714"/>
                    <a:pt x="164033" y="515779"/>
                    <a:pt x="156493" y="524828"/>
                  </a:cubicBezTo>
                  <a:close/>
                  <a:moveTo>
                    <a:pt x="415890" y="532368"/>
                  </a:moveTo>
                  <a:cubicBezTo>
                    <a:pt x="421923" y="542925"/>
                    <a:pt x="417398" y="554990"/>
                    <a:pt x="406841" y="561023"/>
                  </a:cubicBezTo>
                  <a:cubicBezTo>
                    <a:pt x="396285" y="565547"/>
                    <a:pt x="384220" y="562531"/>
                    <a:pt x="378187" y="551974"/>
                  </a:cubicBezTo>
                  <a:cubicBezTo>
                    <a:pt x="372155" y="541417"/>
                    <a:pt x="376679" y="529352"/>
                    <a:pt x="387236" y="523319"/>
                  </a:cubicBezTo>
                  <a:cubicBezTo>
                    <a:pt x="390252" y="521811"/>
                    <a:pt x="393268" y="520303"/>
                    <a:pt x="396285" y="520303"/>
                  </a:cubicBezTo>
                  <a:cubicBezTo>
                    <a:pt x="405333" y="521811"/>
                    <a:pt x="412874" y="526336"/>
                    <a:pt x="415890" y="532368"/>
                  </a:cubicBezTo>
                  <a:close/>
                  <a:moveTo>
                    <a:pt x="471691" y="149304"/>
                  </a:moveTo>
                  <a:cubicBezTo>
                    <a:pt x="473199" y="143272"/>
                    <a:pt x="476215" y="138748"/>
                    <a:pt x="480740" y="137239"/>
                  </a:cubicBezTo>
                  <a:cubicBezTo>
                    <a:pt x="483756" y="135731"/>
                    <a:pt x="488280" y="134223"/>
                    <a:pt x="491296" y="134223"/>
                  </a:cubicBezTo>
                  <a:cubicBezTo>
                    <a:pt x="498837" y="134223"/>
                    <a:pt x="504870" y="137239"/>
                    <a:pt x="509394" y="144780"/>
                  </a:cubicBezTo>
                  <a:cubicBezTo>
                    <a:pt x="512410" y="149304"/>
                    <a:pt x="512410" y="155337"/>
                    <a:pt x="512410" y="159861"/>
                  </a:cubicBezTo>
                  <a:cubicBezTo>
                    <a:pt x="512410" y="164386"/>
                    <a:pt x="507886" y="170418"/>
                    <a:pt x="503361" y="171926"/>
                  </a:cubicBezTo>
                  <a:cubicBezTo>
                    <a:pt x="494313" y="177959"/>
                    <a:pt x="480740" y="174943"/>
                    <a:pt x="474707" y="164386"/>
                  </a:cubicBezTo>
                  <a:cubicBezTo>
                    <a:pt x="471691" y="161369"/>
                    <a:pt x="471691" y="155337"/>
                    <a:pt x="471691" y="149304"/>
                  </a:cubicBezTo>
                  <a:close/>
                  <a:moveTo>
                    <a:pt x="310321" y="40719"/>
                  </a:moveTo>
                  <a:cubicBezTo>
                    <a:pt x="313338" y="34687"/>
                    <a:pt x="320878" y="30163"/>
                    <a:pt x="328419" y="30163"/>
                  </a:cubicBezTo>
                  <a:cubicBezTo>
                    <a:pt x="331435" y="30163"/>
                    <a:pt x="335960" y="31671"/>
                    <a:pt x="338976" y="33179"/>
                  </a:cubicBezTo>
                  <a:cubicBezTo>
                    <a:pt x="348025" y="39211"/>
                    <a:pt x="352549" y="51276"/>
                    <a:pt x="346516" y="61833"/>
                  </a:cubicBezTo>
                  <a:cubicBezTo>
                    <a:pt x="340484" y="70882"/>
                    <a:pt x="328419" y="75406"/>
                    <a:pt x="317862" y="69374"/>
                  </a:cubicBezTo>
                  <a:cubicBezTo>
                    <a:pt x="308813" y="63341"/>
                    <a:pt x="304289" y="51276"/>
                    <a:pt x="310321" y="40719"/>
                  </a:cubicBezTo>
                  <a:close/>
                  <a:moveTo>
                    <a:pt x="97676" y="155337"/>
                  </a:moveTo>
                  <a:cubicBezTo>
                    <a:pt x="88627" y="147796"/>
                    <a:pt x="87119" y="135731"/>
                    <a:pt x="93151" y="126682"/>
                  </a:cubicBezTo>
                  <a:cubicBezTo>
                    <a:pt x="97676" y="120650"/>
                    <a:pt x="103708" y="117634"/>
                    <a:pt x="109741" y="117634"/>
                  </a:cubicBezTo>
                  <a:cubicBezTo>
                    <a:pt x="114265" y="117634"/>
                    <a:pt x="118790" y="119142"/>
                    <a:pt x="121806" y="122158"/>
                  </a:cubicBezTo>
                  <a:cubicBezTo>
                    <a:pt x="126330" y="125174"/>
                    <a:pt x="129346" y="129699"/>
                    <a:pt x="129346" y="135731"/>
                  </a:cubicBezTo>
                  <a:cubicBezTo>
                    <a:pt x="130855" y="141764"/>
                    <a:pt x="129346" y="146288"/>
                    <a:pt x="124822" y="150813"/>
                  </a:cubicBezTo>
                  <a:cubicBezTo>
                    <a:pt x="120298" y="159861"/>
                    <a:pt x="106725" y="161369"/>
                    <a:pt x="97676" y="155337"/>
                  </a:cubicBezTo>
                  <a:close/>
                  <a:moveTo>
                    <a:pt x="53940" y="348377"/>
                  </a:moveTo>
                  <a:cubicBezTo>
                    <a:pt x="41875" y="349885"/>
                    <a:pt x="31318" y="342344"/>
                    <a:pt x="29810" y="331788"/>
                  </a:cubicBezTo>
                  <a:cubicBezTo>
                    <a:pt x="28302" y="325755"/>
                    <a:pt x="29810" y="321231"/>
                    <a:pt x="32826" y="316706"/>
                  </a:cubicBezTo>
                  <a:cubicBezTo>
                    <a:pt x="35843" y="312182"/>
                    <a:pt x="40367" y="309166"/>
                    <a:pt x="46400" y="307658"/>
                  </a:cubicBezTo>
                  <a:cubicBezTo>
                    <a:pt x="47908" y="307658"/>
                    <a:pt x="49416" y="307658"/>
                    <a:pt x="49416" y="307658"/>
                  </a:cubicBezTo>
                  <a:cubicBezTo>
                    <a:pt x="59973" y="307658"/>
                    <a:pt x="67513" y="315198"/>
                    <a:pt x="69021" y="324247"/>
                  </a:cubicBezTo>
                  <a:cubicBezTo>
                    <a:pt x="72038" y="334804"/>
                    <a:pt x="64497" y="345361"/>
                    <a:pt x="53940" y="348377"/>
                  </a:cubicBezTo>
                  <a:close/>
                  <a:moveTo>
                    <a:pt x="299765" y="449421"/>
                  </a:moveTo>
                  <a:cubicBezTo>
                    <a:pt x="221342" y="449421"/>
                    <a:pt x="158001" y="386080"/>
                    <a:pt x="158001" y="307658"/>
                  </a:cubicBezTo>
                  <a:cubicBezTo>
                    <a:pt x="158001" y="229235"/>
                    <a:pt x="221342" y="165894"/>
                    <a:pt x="299765" y="165894"/>
                  </a:cubicBezTo>
                  <a:cubicBezTo>
                    <a:pt x="378187" y="165894"/>
                    <a:pt x="441528" y="229235"/>
                    <a:pt x="441528" y="307658"/>
                  </a:cubicBezTo>
                  <a:cubicBezTo>
                    <a:pt x="441528" y="386080"/>
                    <a:pt x="378187" y="449421"/>
                    <a:pt x="299765" y="449421"/>
                  </a:cubicBezTo>
                  <a:close/>
                  <a:moveTo>
                    <a:pt x="516935" y="381556"/>
                  </a:moveTo>
                  <a:cubicBezTo>
                    <a:pt x="519951" y="374015"/>
                    <a:pt x="527491" y="367983"/>
                    <a:pt x="536540" y="367983"/>
                  </a:cubicBezTo>
                  <a:cubicBezTo>
                    <a:pt x="539557" y="367983"/>
                    <a:pt x="541065" y="367983"/>
                    <a:pt x="544081" y="369491"/>
                  </a:cubicBezTo>
                  <a:cubicBezTo>
                    <a:pt x="554638" y="374015"/>
                    <a:pt x="560670" y="386080"/>
                    <a:pt x="556146" y="396637"/>
                  </a:cubicBezTo>
                  <a:cubicBezTo>
                    <a:pt x="551622" y="407194"/>
                    <a:pt x="539557" y="413226"/>
                    <a:pt x="529000" y="408702"/>
                  </a:cubicBezTo>
                  <a:cubicBezTo>
                    <a:pt x="518443" y="404178"/>
                    <a:pt x="512410" y="392113"/>
                    <a:pt x="516935" y="381556"/>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58" name="Google Shape;5558;p105"/>
            <p:cNvSpPr/>
            <p:nvPr/>
          </p:nvSpPr>
          <p:spPr>
            <a:xfrm>
              <a:off x="-985915" y="191110"/>
              <a:ext cx="254873" cy="450929"/>
            </a:xfrm>
            <a:custGeom>
              <a:rect b="b" l="l" r="r" t="t"/>
              <a:pathLst>
                <a:path extrusionOk="0" h="450929" w="254873">
                  <a:moveTo>
                    <a:pt x="129699" y="0"/>
                  </a:moveTo>
                  <a:lnTo>
                    <a:pt x="125174" y="0"/>
                  </a:lnTo>
                  <a:cubicBezTo>
                    <a:pt x="55801" y="0"/>
                    <a:pt x="0" y="55801"/>
                    <a:pt x="0" y="125174"/>
                  </a:cubicBezTo>
                  <a:lnTo>
                    <a:pt x="0" y="325755"/>
                  </a:lnTo>
                  <a:cubicBezTo>
                    <a:pt x="0" y="395129"/>
                    <a:pt x="55801" y="450929"/>
                    <a:pt x="125174" y="450929"/>
                  </a:cubicBezTo>
                  <a:lnTo>
                    <a:pt x="129699" y="450929"/>
                  </a:lnTo>
                  <a:cubicBezTo>
                    <a:pt x="199073" y="450929"/>
                    <a:pt x="254873" y="395129"/>
                    <a:pt x="254873" y="325755"/>
                  </a:cubicBezTo>
                  <a:lnTo>
                    <a:pt x="254873" y="125174"/>
                  </a:lnTo>
                  <a:cubicBezTo>
                    <a:pt x="254873" y="55801"/>
                    <a:pt x="199073" y="0"/>
                    <a:pt x="129699" y="0"/>
                  </a:cubicBezTo>
                  <a:close/>
                  <a:moveTo>
                    <a:pt x="224711" y="327263"/>
                  </a:moveTo>
                  <a:cubicBezTo>
                    <a:pt x="224711" y="380048"/>
                    <a:pt x="182483" y="422275"/>
                    <a:pt x="129699" y="422275"/>
                  </a:cubicBezTo>
                  <a:lnTo>
                    <a:pt x="125174" y="422275"/>
                  </a:lnTo>
                  <a:cubicBezTo>
                    <a:pt x="72390" y="422275"/>
                    <a:pt x="30163" y="380048"/>
                    <a:pt x="30163" y="327263"/>
                  </a:cubicBezTo>
                  <a:lnTo>
                    <a:pt x="30163" y="125174"/>
                  </a:lnTo>
                  <a:cubicBezTo>
                    <a:pt x="30163" y="72390"/>
                    <a:pt x="72390" y="30163"/>
                    <a:pt x="125174" y="30163"/>
                  </a:cubicBezTo>
                  <a:lnTo>
                    <a:pt x="129699" y="30163"/>
                  </a:lnTo>
                  <a:cubicBezTo>
                    <a:pt x="182483" y="30163"/>
                    <a:pt x="224711" y="72390"/>
                    <a:pt x="224711" y="125174"/>
                  </a:cubicBezTo>
                  <a:lnTo>
                    <a:pt x="224711" y="327263"/>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59" name="Google Shape;5559;p105"/>
            <p:cNvSpPr/>
            <p:nvPr/>
          </p:nvSpPr>
          <p:spPr>
            <a:xfrm>
              <a:off x="-933079" y="450508"/>
              <a:ext cx="100941" cy="101044"/>
            </a:xfrm>
            <a:custGeom>
              <a:rect b="b" l="l" r="r" t="t"/>
              <a:pathLst>
                <a:path extrusionOk="0" h="101044" w="100941">
                  <a:moveTo>
                    <a:pt x="49716" y="0"/>
                  </a:moveTo>
                  <a:cubicBezTo>
                    <a:pt x="40668" y="0"/>
                    <a:pt x="31619" y="3016"/>
                    <a:pt x="24078" y="7541"/>
                  </a:cubicBezTo>
                  <a:cubicBezTo>
                    <a:pt x="12013" y="15081"/>
                    <a:pt x="4473" y="25638"/>
                    <a:pt x="1456" y="39211"/>
                  </a:cubicBezTo>
                  <a:cubicBezTo>
                    <a:pt x="-1560" y="52784"/>
                    <a:pt x="-52" y="66357"/>
                    <a:pt x="7489" y="76914"/>
                  </a:cubicBezTo>
                  <a:cubicBezTo>
                    <a:pt x="16538" y="91996"/>
                    <a:pt x="33127" y="101044"/>
                    <a:pt x="51225" y="101044"/>
                  </a:cubicBezTo>
                  <a:cubicBezTo>
                    <a:pt x="60273" y="101044"/>
                    <a:pt x="69322" y="98028"/>
                    <a:pt x="76863" y="93504"/>
                  </a:cubicBezTo>
                  <a:cubicBezTo>
                    <a:pt x="88928" y="85963"/>
                    <a:pt x="96468" y="75406"/>
                    <a:pt x="99485" y="61833"/>
                  </a:cubicBezTo>
                  <a:cubicBezTo>
                    <a:pt x="102501" y="48260"/>
                    <a:pt x="100993" y="34687"/>
                    <a:pt x="93452" y="24130"/>
                  </a:cubicBezTo>
                  <a:cubicBezTo>
                    <a:pt x="84403" y="9049"/>
                    <a:pt x="67814" y="0"/>
                    <a:pt x="49716" y="0"/>
                  </a:cubicBezTo>
                  <a:close/>
                  <a:moveTo>
                    <a:pt x="70830" y="55801"/>
                  </a:moveTo>
                  <a:cubicBezTo>
                    <a:pt x="69322" y="61833"/>
                    <a:pt x="66306" y="66357"/>
                    <a:pt x="61781" y="67866"/>
                  </a:cubicBezTo>
                  <a:cubicBezTo>
                    <a:pt x="52733" y="73898"/>
                    <a:pt x="39160" y="70882"/>
                    <a:pt x="33127" y="60325"/>
                  </a:cubicBezTo>
                  <a:cubicBezTo>
                    <a:pt x="30111" y="55801"/>
                    <a:pt x="30111" y="49768"/>
                    <a:pt x="30111" y="45244"/>
                  </a:cubicBezTo>
                  <a:cubicBezTo>
                    <a:pt x="30111" y="40719"/>
                    <a:pt x="34635" y="34687"/>
                    <a:pt x="39160" y="33179"/>
                  </a:cubicBezTo>
                  <a:cubicBezTo>
                    <a:pt x="42176" y="31671"/>
                    <a:pt x="46700" y="30163"/>
                    <a:pt x="49716" y="30163"/>
                  </a:cubicBezTo>
                  <a:cubicBezTo>
                    <a:pt x="57257" y="30163"/>
                    <a:pt x="63290" y="33179"/>
                    <a:pt x="67814" y="40719"/>
                  </a:cubicBezTo>
                  <a:cubicBezTo>
                    <a:pt x="70830" y="45244"/>
                    <a:pt x="72338" y="51276"/>
                    <a:pt x="70830" y="5580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60" name="Google Shape;5560;p105"/>
            <p:cNvSpPr/>
            <p:nvPr/>
          </p:nvSpPr>
          <p:spPr>
            <a:xfrm>
              <a:off x="-890852" y="298187"/>
              <a:ext cx="101232" cy="101044"/>
            </a:xfrm>
            <a:custGeom>
              <a:rect b="b" l="l" r="r" t="t"/>
              <a:pathLst>
                <a:path extrusionOk="0" h="101044" w="101232">
                  <a:moveTo>
                    <a:pt x="49716" y="0"/>
                  </a:moveTo>
                  <a:cubicBezTo>
                    <a:pt x="40668" y="0"/>
                    <a:pt x="31619" y="3016"/>
                    <a:pt x="24078" y="7541"/>
                  </a:cubicBezTo>
                  <a:cubicBezTo>
                    <a:pt x="12013" y="15081"/>
                    <a:pt x="4473" y="25638"/>
                    <a:pt x="1456" y="39211"/>
                  </a:cubicBezTo>
                  <a:cubicBezTo>
                    <a:pt x="-1560" y="52784"/>
                    <a:pt x="-52" y="66357"/>
                    <a:pt x="7489" y="76914"/>
                  </a:cubicBezTo>
                  <a:cubicBezTo>
                    <a:pt x="16538" y="91996"/>
                    <a:pt x="33127" y="101044"/>
                    <a:pt x="51225" y="101044"/>
                  </a:cubicBezTo>
                  <a:cubicBezTo>
                    <a:pt x="60273" y="101044"/>
                    <a:pt x="69322" y="98028"/>
                    <a:pt x="76863" y="93504"/>
                  </a:cubicBezTo>
                  <a:cubicBezTo>
                    <a:pt x="100993" y="78422"/>
                    <a:pt x="108533" y="48260"/>
                    <a:pt x="93452" y="24130"/>
                  </a:cubicBezTo>
                  <a:cubicBezTo>
                    <a:pt x="84403" y="10557"/>
                    <a:pt x="67814" y="0"/>
                    <a:pt x="49716" y="0"/>
                  </a:cubicBezTo>
                  <a:close/>
                  <a:moveTo>
                    <a:pt x="60273" y="69374"/>
                  </a:moveTo>
                  <a:cubicBezTo>
                    <a:pt x="51225" y="75406"/>
                    <a:pt x="37651" y="72390"/>
                    <a:pt x="31619" y="61833"/>
                  </a:cubicBezTo>
                  <a:cubicBezTo>
                    <a:pt x="28603" y="57309"/>
                    <a:pt x="28603" y="51276"/>
                    <a:pt x="28603" y="46752"/>
                  </a:cubicBezTo>
                  <a:cubicBezTo>
                    <a:pt x="30111" y="40719"/>
                    <a:pt x="33127" y="36195"/>
                    <a:pt x="37651" y="34687"/>
                  </a:cubicBezTo>
                  <a:cubicBezTo>
                    <a:pt x="40668" y="33179"/>
                    <a:pt x="45192" y="31671"/>
                    <a:pt x="48208" y="31671"/>
                  </a:cubicBezTo>
                  <a:cubicBezTo>
                    <a:pt x="55749" y="31671"/>
                    <a:pt x="61781" y="34687"/>
                    <a:pt x="66306" y="42228"/>
                  </a:cubicBezTo>
                  <a:cubicBezTo>
                    <a:pt x="73846" y="51276"/>
                    <a:pt x="70830" y="63341"/>
                    <a:pt x="60273" y="6937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61" name="Google Shape;5561;p105"/>
            <p:cNvSpPr/>
            <p:nvPr/>
          </p:nvSpPr>
          <p:spPr>
            <a:xfrm>
              <a:off x="-1100533" y="640531"/>
              <a:ext cx="93503" cy="93503"/>
            </a:xfrm>
            <a:custGeom>
              <a:rect b="b" l="l" r="r" t="t"/>
              <a:pathLst>
                <a:path extrusionOk="0" h="93503" w="93503">
                  <a:moveTo>
                    <a:pt x="46752" y="0"/>
                  </a:moveTo>
                  <a:cubicBezTo>
                    <a:pt x="21114" y="0"/>
                    <a:pt x="0" y="21114"/>
                    <a:pt x="0" y="46752"/>
                  </a:cubicBezTo>
                  <a:cubicBezTo>
                    <a:pt x="0" y="72390"/>
                    <a:pt x="21114" y="93504"/>
                    <a:pt x="46752" y="93504"/>
                  </a:cubicBezTo>
                  <a:cubicBezTo>
                    <a:pt x="72390" y="93504"/>
                    <a:pt x="93504" y="72390"/>
                    <a:pt x="93504" y="46752"/>
                  </a:cubicBezTo>
                  <a:cubicBezTo>
                    <a:pt x="93504" y="21114"/>
                    <a:pt x="72390" y="0"/>
                    <a:pt x="46752" y="0"/>
                  </a:cubicBezTo>
                  <a:close/>
                  <a:moveTo>
                    <a:pt x="46752" y="63341"/>
                  </a:moveTo>
                  <a:cubicBezTo>
                    <a:pt x="37703" y="63341"/>
                    <a:pt x="30163" y="55801"/>
                    <a:pt x="30163" y="46752"/>
                  </a:cubicBezTo>
                  <a:cubicBezTo>
                    <a:pt x="30163" y="37703"/>
                    <a:pt x="37703" y="30163"/>
                    <a:pt x="46752" y="30163"/>
                  </a:cubicBezTo>
                  <a:cubicBezTo>
                    <a:pt x="55801" y="30163"/>
                    <a:pt x="63341" y="37703"/>
                    <a:pt x="63341" y="46752"/>
                  </a:cubicBezTo>
                  <a:cubicBezTo>
                    <a:pt x="63341" y="55801"/>
                    <a:pt x="55801" y="63341"/>
                    <a:pt x="46752" y="6334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62" name="Google Shape;5562;p105"/>
            <p:cNvSpPr/>
            <p:nvPr/>
          </p:nvSpPr>
          <p:spPr>
            <a:xfrm>
              <a:off x="-919558" y="-23042"/>
              <a:ext cx="93503" cy="93503"/>
            </a:xfrm>
            <a:custGeom>
              <a:rect b="b" l="l" r="r" t="t"/>
              <a:pathLst>
                <a:path extrusionOk="0" h="93503" w="93503">
                  <a:moveTo>
                    <a:pt x="46752" y="93504"/>
                  </a:moveTo>
                  <a:cubicBezTo>
                    <a:pt x="72390" y="93504"/>
                    <a:pt x="93504" y="72390"/>
                    <a:pt x="93504" y="46752"/>
                  </a:cubicBezTo>
                  <a:cubicBezTo>
                    <a:pt x="93504" y="21114"/>
                    <a:pt x="72390" y="0"/>
                    <a:pt x="46752" y="0"/>
                  </a:cubicBezTo>
                  <a:cubicBezTo>
                    <a:pt x="21114" y="0"/>
                    <a:pt x="0" y="21114"/>
                    <a:pt x="0" y="46752"/>
                  </a:cubicBezTo>
                  <a:cubicBezTo>
                    <a:pt x="0" y="72390"/>
                    <a:pt x="21114" y="93504"/>
                    <a:pt x="46752" y="93504"/>
                  </a:cubicBezTo>
                  <a:close/>
                  <a:moveTo>
                    <a:pt x="46752" y="30163"/>
                  </a:moveTo>
                  <a:cubicBezTo>
                    <a:pt x="55801" y="30163"/>
                    <a:pt x="63341" y="37703"/>
                    <a:pt x="63341" y="46752"/>
                  </a:cubicBezTo>
                  <a:cubicBezTo>
                    <a:pt x="63341" y="55801"/>
                    <a:pt x="55801" y="63341"/>
                    <a:pt x="46752" y="63341"/>
                  </a:cubicBezTo>
                  <a:cubicBezTo>
                    <a:pt x="37703" y="63341"/>
                    <a:pt x="30163" y="55801"/>
                    <a:pt x="30163" y="46752"/>
                  </a:cubicBezTo>
                  <a:cubicBezTo>
                    <a:pt x="30163" y="37703"/>
                    <a:pt x="37703" y="30163"/>
                    <a:pt x="46752" y="30163"/>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63" name="Google Shape;5563;p105"/>
            <p:cNvSpPr/>
            <p:nvPr/>
          </p:nvSpPr>
          <p:spPr>
            <a:xfrm>
              <a:off x="-1477564" y="-83367"/>
              <a:ext cx="108585" cy="108584"/>
            </a:xfrm>
            <a:custGeom>
              <a:rect b="b" l="l" r="r" t="t"/>
              <a:pathLst>
                <a:path extrusionOk="0" h="108584" w="108585">
                  <a:moveTo>
                    <a:pt x="54293" y="108585"/>
                  </a:moveTo>
                  <a:cubicBezTo>
                    <a:pt x="84455" y="108585"/>
                    <a:pt x="108585" y="84455"/>
                    <a:pt x="108585" y="54292"/>
                  </a:cubicBezTo>
                  <a:cubicBezTo>
                    <a:pt x="108585" y="24130"/>
                    <a:pt x="84455" y="0"/>
                    <a:pt x="54293" y="0"/>
                  </a:cubicBezTo>
                  <a:cubicBezTo>
                    <a:pt x="24130" y="0"/>
                    <a:pt x="0" y="24130"/>
                    <a:pt x="0" y="54292"/>
                  </a:cubicBezTo>
                  <a:cubicBezTo>
                    <a:pt x="0" y="84455"/>
                    <a:pt x="24130" y="108585"/>
                    <a:pt x="54293" y="108585"/>
                  </a:cubicBezTo>
                  <a:close/>
                  <a:moveTo>
                    <a:pt x="54293" y="30163"/>
                  </a:moveTo>
                  <a:cubicBezTo>
                    <a:pt x="67866" y="30163"/>
                    <a:pt x="78423" y="40719"/>
                    <a:pt x="78423" y="54292"/>
                  </a:cubicBezTo>
                  <a:cubicBezTo>
                    <a:pt x="78423" y="67866"/>
                    <a:pt x="66357" y="78423"/>
                    <a:pt x="54293" y="78423"/>
                  </a:cubicBezTo>
                  <a:cubicBezTo>
                    <a:pt x="40719" y="78423"/>
                    <a:pt x="30163" y="67866"/>
                    <a:pt x="30163" y="54292"/>
                  </a:cubicBezTo>
                  <a:cubicBezTo>
                    <a:pt x="30163" y="40719"/>
                    <a:pt x="40719" y="30163"/>
                    <a:pt x="54293" y="30163"/>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64" name="Google Shape;5564;p105"/>
            <p:cNvSpPr/>
            <p:nvPr/>
          </p:nvSpPr>
          <p:spPr>
            <a:xfrm>
              <a:off x="-1530349" y="673710"/>
              <a:ext cx="30162" cy="30162"/>
            </a:xfrm>
            <a:custGeom>
              <a:rect b="b" l="l" r="r" t="t"/>
              <a:pathLst>
                <a:path extrusionOk="0" h="30162" w="30162">
                  <a:moveTo>
                    <a:pt x="0" y="0"/>
                  </a:moveTo>
                  <a:lnTo>
                    <a:pt x="30163" y="0"/>
                  </a:lnTo>
                  <a:lnTo>
                    <a:pt x="30163" y="30163"/>
                  </a:lnTo>
                  <a:lnTo>
                    <a:pt x="0" y="30163"/>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65" name="Google Shape;5565;p105"/>
            <p:cNvSpPr/>
            <p:nvPr/>
          </p:nvSpPr>
          <p:spPr>
            <a:xfrm>
              <a:off x="-1319211" y="703873"/>
              <a:ext cx="30162" cy="30162"/>
            </a:xfrm>
            <a:custGeom>
              <a:rect b="b" l="l" r="r" t="t"/>
              <a:pathLst>
                <a:path extrusionOk="0" h="30162" w="30162">
                  <a:moveTo>
                    <a:pt x="0" y="0"/>
                  </a:moveTo>
                  <a:lnTo>
                    <a:pt x="30163" y="0"/>
                  </a:lnTo>
                  <a:lnTo>
                    <a:pt x="30163" y="30163"/>
                  </a:lnTo>
                  <a:lnTo>
                    <a:pt x="0" y="30163"/>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66" name="Google Shape;5566;p105"/>
            <p:cNvSpPr/>
            <p:nvPr/>
          </p:nvSpPr>
          <p:spPr>
            <a:xfrm>
              <a:off x="-972342" y="130785"/>
              <a:ext cx="30162" cy="30162"/>
            </a:xfrm>
            <a:custGeom>
              <a:rect b="b" l="l" r="r" t="t"/>
              <a:pathLst>
                <a:path extrusionOk="0" h="30162" w="30162">
                  <a:moveTo>
                    <a:pt x="0" y="0"/>
                  </a:moveTo>
                  <a:lnTo>
                    <a:pt x="30163" y="0"/>
                  </a:lnTo>
                  <a:lnTo>
                    <a:pt x="30163" y="30163"/>
                  </a:lnTo>
                  <a:lnTo>
                    <a:pt x="0" y="30163"/>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67" name="Google Shape;5567;p105"/>
            <p:cNvSpPr/>
            <p:nvPr/>
          </p:nvSpPr>
          <p:spPr>
            <a:xfrm>
              <a:off x="-1138236" y="10135"/>
              <a:ext cx="30162" cy="30162"/>
            </a:xfrm>
            <a:custGeom>
              <a:rect b="b" l="l" r="r" t="t"/>
              <a:pathLst>
                <a:path extrusionOk="0" h="30162" w="30162">
                  <a:moveTo>
                    <a:pt x="0" y="0"/>
                  </a:moveTo>
                  <a:lnTo>
                    <a:pt x="30163" y="0"/>
                  </a:lnTo>
                  <a:lnTo>
                    <a:pt x="30163" y="30163"/>
                  </a:lnTo>
                  <a:lnTo>
                    <a:pt x="0" y="30163"/>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cxnSp>
        <p:nvCxnSpPr>
          <p:cNvPr id="5568" name="Google Shape;5568;p105"/>
          <p:cNvCxnSpPr/>
          <p:nvPr/>
        </p:nvCxnSpPr>
        <p:spPr>
          <a:xfrm>
            <a:off x="1119195" y="3410952"/>
            <a:ext cx="3618452" cy="0"/>
          </a:xfrm>
          <a:prstGeom prst="straightConnector1">
            <a:avLst/>
          </a:prstGeom>
          <a:noFill/>
          <a:ln cap="flat" cmpd="sng" w="12700">
            <a:solidFill>
              <a:schemeClr val="accent1"/>
            </a:solidFill>
            <a:prstDash val="solid"/>
            <a:miter lim="800000"/>
            <a:headEnd len="sm" w="sm" type="none"/>
            <a:tailEnd len="sm" w="sm" type="none"/>
          </a:ln>
        </p:spPr>
      </p:cxnSp>
      <p:grpSp>
        <p:nvGrpSpPr>
          <p:cNvPr id="5569" name="Google Shape;5569;p105"/>
          <p:cNvGrpSpPr/>
          <p:nvPr/>
        </p:nvGrpSpPr>
        <p:grpSpPr>
          <a:xfrm>
            <a:off x="5222241" y="1227055"/>
            <a:ext cx="6526323" cy="1356083"/>
            <a:chOff x="5222241" y="1227055"/>
            <a:chExt cx="6526323" cy="1356083"/>
          </a:xfrm>
        </p:grpSpPr>
        <p:sp>
          <p:nvSpPr>
            <p:cNvPr id="5570" name="Google Shape;5570;p105"/>
            <p:cNvSpPr/>
            <p:nvPr/>
          </p:nvSpPr>
          <p:spPr>
            <a:xfrm>
              <a:off x="5222241" y="1227055"/>
              <a:ext cx="6410960" cy="1356083"/>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cxnSp>
          <p:nvCxnSpPr>
            <p:cNvPr id="5571" name="Google Shape;5571;p105"/>
            <p:cNvCxnSpPr/>
            <p:nvPr/>
          </p:nvCxnSpPr>
          <p:spPr>
            <a:xfrm>
              <a:off x="6576607" y="1441546"/>
              <a:ext cx="0" cy="927100"/>
            </a:xfrm>
            <a:prstGeom prst="straightConnector1">
              <a:avLst/>
            </a:prstGeom>
            <a:noFill/>
            <a:ln cap="flat" cmpd="sng" w="12700">
              <a:solidFill>
                <a:schemeClr val="lt1"/>
              </a:solidFill>
              <a:prstDash val="solid"/>
              <a:miter lim="800000"/>
              <a:headEnd len="sm" w="sm" type="none"/>
              <a:tailEnd len="sm" w="sm" type="none"/>
            </a:ln>
          </p:spPr>
        </p:cxnSp>
        <p:sp>
          <p:nvSpPr>
            <p:cNvPr id="5572" name="Google Shape;5572;p105"/>
            <p:cNvSpPr/>
            <p:nvPr/>
          </p:nvSpPr>
          <p:spPr>
            <a:xfrm>
              <a:off x="5475652" y="1463216"/>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5573" name="Google Shape;5573;p105"/>
            <p:cNvSpPr txBox="1"/>
            <p:nvPr/>
          </p:nvSpPr>
          <p:spPr>
            <a:xfrm>
              <a:off x="6786482" y="1698005"/>
              <a:ext cx="4534662"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pt-BR" sz="1600">
                  <a:solidFill>
                    <a:schemeClr val="lt1"/>
                  </a:solidFill>
                  <a:latin typeface="Calibri"/>
                  <a:ea typeface="Calibri"/>
                  <a:cs typeface="Calibri"/>
                  <a:sym typeface="Calibri"/>
                </a:rPr>
                <a:t>podem estar em maior risco de desenvolver infeções graves devido a Streptococcus pneumoniae e Haemophilus influenzae tipo b (Hib). </a:t>
              </a:r>
              <a:endParaRPr/>
            </a:p>
          </p:txBody>
        </p:sp>
        <p:sp>
          <p:nvSpPr>
            <p:cNvPr id="5574" name="Google Shape;5574;p105"/>
            <p:cNvSpPr txBox="1"/>
            <p:nvPr/>
          </p:nvSpPr>
          <p:spPr>
            <a:xfrm>
              <a:off x="6786481" y="1438283"/>
              <a:ext cx="4962083" cy="2492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As crianças tratadas com ravulizumabe </a:t>
              </a:r>
              <a:endParaRPr b="1" i="0" sz="1800" u="none" cap="none" strike="noStrike">
                <a:solidFill>
                  <a:srgbClr val="FFFFFF"/>
                </a:solidFill>
                <a:latin typeface="Lustria"/>
                <a:ea typeface="Lustria"/>
                <a:cs typeface="Lustria"/>
                <a:sym typeface="Lustria"/>
              </a:endParaRPr>
            </a:p>
          </p:txBody>
        </p:sp>
        <p:grpSp>
          <p:nvGrpSpPr>
            <p:cNvPr id="5575" name="Google Shape;5575;p105"/>
            <p:cNvGrpSpPr/>
            <p:nvPr/>
          </p:nvGrpSpPr>
          <p:grpSpPr>
            <a:xfrm>
              <a:off x="5537418" y="1642048"/>
              <a:ext cx="724013" cy="474916"/>
              <a:chOff x="11830074" y="1115503"/>
              <a:chExt cx="724013" cy="474916"/>
            </a:xfrm>
          </p:grpSpPr>
          <p:grpSp>
            <p:nvGrpSpPr>
              <p:cNvPr id="5576" name="Google Shape;5576;p105"/>
              <p:cNvGrpSpPr/>
              <p:nvPr/>
            </p:nvGrpSpPr>
            <p:grpSpPr>
              <a:xfrm>
                <a:off x="11830074" y="1251289"/>
                <a:ext cx="410657" cy="113673"/>
                <a:chOff x="11830074" y="1251289"/>
                <a:chExt cx="410657" cy="113673"/>
              </a:xfrm>
            </p:grpSpPr>
            <p:sp>
              <p:nvSpPr>
                <p:cNvPr id="5577" name="Google Shape;5577;p105"/>
                <p:cNvSpPr/>
                <p:nvPr/>
              </p:nvSpPr>
              <p:spPr>
                <a:xfrm>
                  <a:off x="11830074" y="1251289"/>
                  <a:ext cx="125814" cy="113673"/>
                </a:xfrm>
                <a:custGeom>
                  <a:rect b="b" l="l" r="r" t="t"/>
                  <a:pathLst>
                    <a:path extrusionOk="0" h="113673" w="125814">
                      <a:moveTo>
                        <a:pt x="29830" y="113578"/>
                      </a:moveTo>
                      <a:cubicBezTo>
                        <a:pt x="21639" y="113578"/>
                        <a:pt x="14019" y="112816"/>
                        <a:pt x="7732" y="111673"/>
                      </a:cubicBezTo>
                      <a:cubicBezTo>
                        <a:pt x="3065" y="110816"/>
                        <a:pt x="-269" y="106530"/>
                        <a:pt x="17" y="101767"/>
                      </a:cubicBezTo>
                      <a:cubicBezTo>
                        <a:pt x="1827" y="69954"/>
                        <a:pt x="14781" y="-3579"/>
                        <a:pt x="94410" y="136"/>
                      </a:cubicBezTo>
                      <a:cubicBezTo>
                        <a:pt x="99649" y="421"/>
                        <a:pt x="103744" y="4803"/>
                        <a:pt x="103459" y="10137"/>
                      </a:cubicBezTo>
                      <a:cubicBezTo>
                        <a:pt x="103173" y="15376"/>
                        <a:pt x="98696" y="19376"/>
                        <a:pt x="93457" y="19186"/>
                      </a:cubicBezTo>
                      <a:cubicBezTo>
                        <a:pt x="63073" y="17662"/>
                        <a:pt x="26306" y="29854"/>
                        <a:pt x="19639" y="94052"/>
                      </a:cubicBezTo>
                      <a:cubicBezTo>
                        <a:pt x="40498" y="95767"/>
                        <a:pt x="92981" y="94719"/>
                        <a:pt x="107078" y="42998"/>
                      </a:cubicBezTo>
                      <a:cubicBezTo>
                        <a:pt x="108507" y="37950"/>
                        <a:pt x="113746" y="34902"/>
                        <a:pt x="118794" y="36331"/>
                      </a:cubicBezTo>
                      <a:cubicBezTo>
                        <a:pt x="123842" y="37759"/>
                        <a:pt x="126890" y="42998"/>
                        <a:pt x="125461" y="48046"/>
                      </a:cubicBezTo>
                      <a:cubicBezTo>
                        <a:pt x="111269" y="100243"/>
                        <a:pt x="64597" y="113674"/>
                        <a:pt x="29830" y="11367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78" name="Google Shape;5578;p105"/>
                <p:cNvSpPr/>
                <p:nvPr/>
              </p:nvSpPr>
              <p:spPr>
                <a:xfrm>
                  <a:off x="12116318" y="1251424"/>
                  <a:ext cx="124413" cy="113538"/>
                </a:xfrm>
                <a:custGeom>
                  <a:rect b="b" l="l" r="r" t="t"/>
                  <a:pathLst>
                    <a:path extrusionOk="0" h="113538" w="124413">
                      <a:moveTo>
                        <a:pt x="94583" y="113443"/>
                      </a:moveTo>
                      <a:cubicBezTo>
                        <a:pt x="60865" y="113443"/>
                        <a:pt x="15430" y="100775"/>
                        <a:pt x="0" y="51817"/>
                      </a:cubicBezTo>
                      <a:lnTo>
                        <a:pt x="18193" y="46102"/>
                      </a:lnTo>
                      <a:cubicBezTo>
                        <a:pt x="33528" y="94584"/>
                        <a:pt x="84296" y="95536"/>
                        <a:pt x="104680" y="93917"/>
                      </a:cubicBezTo>
                      <a:cubicBezTo>
                        <a:pt x="101727" y="65533"/>
                        <a:pt x="92774" y="44863"/>
                        <a:pt x="77915" y="32671"/>
                      </a:cubicBezTo>
                      <a:cubicBezTo>
                        <a:pt x="60293" y="18193"/>
                        <a:pt x="37624" y="17717"/>
                        <a:pt x="21717" y="20003"/>
                      </a:cubicBezTo>
                      <a:lnTo>
                        <a:pt x="19145" y="1144"/>
                      </a:lnTo>
                      <a:cubicBezTo>
                        <a:pt x="38862" y="-1523"/>
                        <a:pt x="67151" y="-857"/>
                        <a:pt x="90011" y="18003"/>
                      </a:cubicBezTo>
                      <a:cubicBezTo>
                        <a:pt x="110680" y="35053"/>
                        <a:pt x="122301" y="63247"/>
                        <a:pt x="124397" y="101728"/>
                      </a:cubicBezTo>
                      <a:cubicBezTo>
                        <a:pt x="124682" y="106490"/>
                        <a:pt x="121349" y="110776"/>
                        <a:pt x="116681" y="111634"/>
                      </a:cubicBezTo>
                      <a:cubicBezTo>
                        <a:pt x="110395" y="112777"/>
                        <a:pt x="102870" y="113539"/>
                        <a:pt x="94679" y="113539"/>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5579" name="Google Shape;5579;p105"/>
              <p:cNvSpPr/>
              <p:nvPr/>
            </p:nvSpPr>
            <p:spPr>
              <a:xfrm>
                <a:off x="12003923" y="1430590"/>
                <a:ext cx="61531" cy="61531"/>
              </a:xfrm>
              <a:custGeom>
                <a:rect b="b" l="l" r="r" t="t"/>
                <a:pathLst>
                  <a:path extrusionOk="0" h="61531" w="61531">
                    <a:moveTo>
                      <a:pt x="30766" y="61531"/>
                    </a:moveTo>
                    <a:cubicBezTo>
                      <a:pt x="13811" y="61531"/>
                      <a:pt x="0" y="47720"/>
                      <a:pt x="0" y="30766"/>
                    </a:cubicBezTo>
                    <a:cubicBezTo>
                      <a:pt x="0" y="13811"/>
                      <a:pt x="13811" y="0"/>
                      <a:pt x="30766" y="0"/>
                    </a:cubicBezTo>
                    <a:cubicBezTo>
                      <a:pt x="47720" y="0"/>
                      <a:pt x="61531" y="13811"/>
                      <a:pt x="61531" y="30766"/>
                    </a:cubicBezTo>
                    <a:cubicBezTo>
                      <a:pt x="61531" y="47720"/>
                      <a:pt x="47720" y="61531"/>
                      <a:pt x="30766" y="61531"/>
                    </a:cubicBezTo>
                    <a:close/>
                    <a:moveTo>
                      <a:pt x="30766" y="18955"/>
                    </a:moveTo>
                    <a:cubicBezTo>
                      <a:pt x="24289" y="18955"/>
                      <a:pt x="19050" y="24193"/>
                      <a:pt x="19050" y="30670"/>
                    </a:cubicBezTo>
                    <a:cubicBezTo>
                      <a:pt x="19050" y="37147"/>
                      <a:pt x="24289" y="42386"/>
                      <a:pt x="30766" y="42386"/>
                    </a:cubicBezTo>
                    <a:cubicBezTo>
                      <a:pt x="37243" y="42386"/>
                      <a:pt x="42481" y="37147"/>
                      <a:pt x="42481" y="30670"/>
                    </a:cubicBezTo>
                    <a:cubicBezTo>
                      <a:pt x="42481" y="24193"/>
                      <a:pt x="37243" y="18955"/>
                      <a:pt x="30766" y="1895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80" name="Google Shape;5580;p105"/>
              <p:cNvSpPr/>
              <p:nvPr/>
            </p:nvSpPr>
            <p:spPr>
              <a:xfrm>
                <a:off x="12003923" y="1524983"/>
                <a:ext cx="61531" cy="61531"/>
              </a:xfrm>
              <a:custGeom>
                <a:rect b="b" l="l" r="r" t="t"/>
                <a:pathLst>
                  <a:path extrusionOk="0" h="61531" w="61531">
                    <a:moveTo>
                      <a:pt x="30766" y="61531"/>
                    </a:moveTo>
                    <a:cubicBezTo>
                      <a:pt x="13811" y="61531"/>
                      <a:pt x="0" y="47720"/>
                      <a:pt x="0" y="30766"/>
                    </a:cubicBezTo>
                    <a:cubicBezTo>
                      <a:pt x="0" y="13811"/>
                      <a:pt x="13811" y="0"/>
                      <a:pt x="30766" y="0"/>
                    </a:cubicBezTo>
                    <a:cubicBezTo>
                      <a:pt x="47720" y="0"/>
                      <a:pt x="61531" y="13811"/>
                      <a:pt x="61531" y="30766"/>
                    </a:cubicBezTo>
                    <a:cubicBezTo>
                      <a:pt x="61531" y="47720"/>
                      <a:pt x="47720" y="61531"/>
                      <a:pt x="30766" y="61531"/>
                    </a:cubicBezTo>
                    <a:close/>
                    <a:moveTo>
                      <a:pt x="30766" y="18955"/>
                    </a:moveTo>
                    <a:cubicBezTo>
                      <a:pt x="24289" y="18955"/>
                      <a:pt x="19050" y="24194"/>
                      <a:pt x="19050" y="30671"/>
                    </a:cubicBezTo>
                    <a:cubicBezTo>
                      <a:pt x="19050" y="37148"/>
                      <a:pt x="24289" y="42386"/>
                      <a:pt x="30766" y="42386"/>
                    </a:cubicBezTo>
                    <a:cubicBezTo>
                      <a:pt x="37243" y="42386"/>
                      <a:pt x="42481" y="37148"/>
                      <a:pt x="42481" y="30671"/>
                    </a:cubicBezTo>
                    <a:cubicBezTo>
                      <a:pt x="42481" y="24194"/>
                      <a:pt x="37243" y="18955"/>
                      <a:pt x="30766" y="1895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81" name="Google Shape;5581;p105"/>
              <p:cNvSpPr/>
              <p:nvPr/>
            </p:nvSpPr>
            <p:spPr>
              <a:xfrm>
                <a:off x="11875240" y="1342579"/>
                <a:ext cx="320040" cy="245078"/>
              </a:xfrm>
              <a:custGeom>
                <a:rect b="b" l="l" r="r" t="t"/>
                <a:pathLst>
                  <a:path extrusionOk="0" h="245078" w="320040">
                    <a:moveTo>
                      <a:pt x="310515" y="245078"/>
                    </a:moveTo>
                    <a:cubicBezTo>
                      <a:pt x="305276" y="245078"/>
                      <a:pt x="300990" y="240792"/>
                      <a:pt x="300990" y="235553"/>
                    </a:cubicBezTo>
                    <a:lnTo>
                      <a:pt x="300990" y="137731"/>
                    </a:lnTo>
                    <a:cubicBezTo>
                      <a:pt x="300990" y="72295"/>
                      <a:pt x="247745" y="19050"/>
                      <a:pt x="182309" y="19050"/>
                    </a:cubicBezTo>
                    <a:lnTo>
                      <a:pt x="137732" y="19050"/>
                    </a:lnTo>
                    <a:cubicBezTo>
                      <a:pt x="72295" y="19050"/>
                      <a:pt x="19050" y="72295"/>
                      <a:pt x="19050" y="137731"/>
                    </a:cubicBezTo>
                    <a:lnTo>
                      <a:pt x="19050" y="235553"/>
                    </a:lnTo>
                    <a:cubicBezTo>
                      <a:pt x="19050" y="240792"/>
                      <a:pt x="14764" y="245078"/>
                      <a:pt x="9525" y="245078"/>
                    </a:cubicBezTo>
                    <a:cubicBezTo>
                      <a:pt x="4286" y="245078"/>
                      <a:pt x="0" y="240792"/>
                      <a:pt x="0" y="235553"/>
                    </a:cubicBezTo>
                    <a:lnTo>
                      <a:pt x="0" y="137731"/>
                    </a:lnTo>
                    <a:cubicBezTo>
                      <a:pt x="0" y="61817"/>
                      <a:pt x="61817" y="0"/>
                      <a:pt x="137732" y="0"/>
                    </a:cubicBezTo>
                    <a:lnTo>
                      <a:pt x="182309" y="0"/>
                    </a:lnTo>
                    <a:cubicBezTo>
                      <a:pt x="258223" y="0"/>
                      <a:pt x="320040" y="61817"/>
                      <a:pt x="320040" y="137731"/>
                    </a:cubicBezTo>
                    <a:lnTo>
                      <a:pt x="320040" y="235553"/>
                    </a:lnTo>
                    <a:cubicBezTo>
                      <a:pt x="320040" y="240792"/>
                      <a:pt x="315754" y="245078"/>
                      <a:pt x="310515" y="245078"/>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82" name="Google Shape;5582;p105"/>
              <p:cNvSpPr/>
              <p:nvPr/>
            </p:nvSpPr>
            <p:spPr>
              <a:xfrm>
                <a:off x="11917055" y="1115503"/>
                <a:ext cx="236410" cy="236410"/>
              </a:xfrm>
              <a:custGeom>
                <a:rect b="b" l="l" r="r" t="t"/>
                <a:pathLst>
                  <a:path extrusionOk="0" h="236410" w="236410">
                    <a:moveTo>
                      <a:pt x="118205" y="236411"/>
                    </a:moveTo>
                    <a:cubicBezTo>
                      <a:pt x="53054" y="236411"/>
                      <a:pt x="0" y="183356"/>
                      <a:pt x="0" y="118205"/>
                    </a:cubicBezTo>
                    <a:cubicBezTo>
                      <a:pt x="0" y="53054"/>
                      <a:pt x="53054" y="0"/>
                      <a:pt x="118205" y="0"/>
                    </a:cubicBezTo>
                    <a:cubicBezTo>
                      <a:pt x="183356" y="0"/>
                      <a:pt x="236411" y="53054"/>
                      <a:pt x="236411" y="118205"/>
                    </a:cubicBezTo>
                    <a:cubicBezTo>
                      <a:pt x="236411" y="183356"/>
                      <a:pt x="183356" y="236411"/>
                      <a:pt x="118205" y="236411"/>
                    </a:cubicBezTo>
                    <a:close/>
                    <a:moveTo>
                      <a:pt x="118205" y="19050"/>
                    </a:moveTo>
                    <a:cubicBezTo>
                      <a:pt x="63532" y="19050"/>
                      <a:pt x="19050" y="63532"/>
                      <a:pt x="19050" y="118205"/>
                    </a:cubicBezTo>
                    <a:cubicBezTo>
                      <a:pt x="19050" y="172879"/>
                      <a:pt x="63532" y="217361"/>
                      <a:pt x="118205" y="217361"/>
                    </a:cubicBezTo>
                    <a:cubicBezTo>
                      <a:pt x="172879" y="217361"/>
                      <a:pt x="217361" y="172879"/>
                      <a:pt x="217361" y="118205"/>
                    </a:cubicBezTo>
                    <a:cubicBezTo>
                      <a:pt x="217361" y="63532"/>
                      <a:pt x="172879" y="19050"/>
                      <a:pt x="118205" y="1905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83" name="Google Shape;5583;p105"/>
              <p:cNvSpPr/>
              <p:nvPr/>
            </p:nvSpPr>
            <p:spPr>
              <a:xfrm>
                <a:off x="12009258" y="1123687"/>
                <a:ext cx="142152" cy="135929"/>
              </a:xfrm>
              <a:custGeom>
                <a:rect b="b" l="l" r="r" t="t"/>
                <a:pathLst>
                  <a:path extrusionOk="0" h="135929" w="142152">
                    <a:moveTo>
                      <a:pt x="132682" y="135930"/>
                    </a:moveTo>
                    <a:cubicBezTo>
                      <a:pt x="130110" y="135930"/>
                      <a:pt x="127443" y="134882"/>
                      <a:pt x="125538" y="132787"/>
                    </a:cubicBezTo>
                    <a:cubicBezTo>
                      <a:pt x="104298" y="108974"/>
                      <a:pt x="92868" y="106212"/>
                      <a:pt x="77056" y="102497"/>
                    </a:cubicBezTo>
                    <a:cubicBezTo>
                      <a:pt x="67436" y="100211"/>
                      <a:pt x="56577" y="97544"/>
                      <a:pt x="42195" y="90400"/>
                    </a:cubicBezTo>
                    <a:cubicBezTo>
                      <a:pt x="-4192" y="67159"/>
                      <a:pt x="-3430" y="25249"/>
                      <a:pt x="3428" y="6295"/>
                    </a:cubicBezTo>
                    <a:cubicBezTo>
                      <a:pt x="5238" y="1342"/>
                      <a:pt x="10667" y="-1230"/>
                      <a:pt x="15620" y="580"/>
                    </a:cubicBezTo>
                    <a:cubicBezTo>
                      <a:pt x="20573" y="2389"/>
                      <a:pt x="23145" y="7819"/>
                      <a:pt x="21335" y="12772"/>
                    </a:cubicBezTo>
                    <a:cubicBezTo>
                      <a:pt x="19906" y="16772"/>
                      <a:pt x="8857" y="52491"/>
                      <a:pt x="50672" y="73351"/>
                    </a:cubicBezTo>
                    <a:cubicBezTo>
                      <a:pt x="63054" y="79542"/>
                      <a:pt x="72389" y="81828"/>
                      <a:pt x="81438" y="83923"/>
                    </a:cubicBezTo>
                    <a:cubicBezTo>
                      <a:pt x="99154" y="88210"/>
                      <a:pt x="114489" y="91829"/>
                      <a:pt x="139731" y="120118"/>
                    </a:cubicBezTo>
                    <a:cubicBezTo>
                      <a:pt x="143255" y="124024"/>
                      <a:pt x="142874" y="130024"/>
                      <a:pt x="138969" y="133549"/>
                    </a:cubicBezTo>
                    <a:cubicBezTo>
                      <a:pt x="137159" y="135168"/>
                      <a:pt x="134873" y="135930"/>
                      <a:pt x="132587" y="13593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84" name="Google Shape;5584;p105"/>
              <p:cNvSpPr/>
              <p:nvPr/>
            </p:nvSpPr>
            <p:spPr>
              <a:xfrm>
                <a:off x="11926501" y="1129791"/>
                <a:ext cx="100950" cy="121443"/>
              </a:xfrm>
              <a:custGeom>
                <a:rect b="b" l="l" r="r" t="t"/>
                <a:pathLst>
                  <a:path extrusionOk="0" h="121443" w="100950">
                    <a:moveTo>
                      <a:pt x="9509" y="121349"/>
                    </a:moveTo>
                    <a:cubicBezTo>
                      <a:pt x="5223" y="121349"/>
                      <a:pt x="1317" y="118396"/>
                      <a:pt x="270" y="114109"/>
                    </a:cubicBezTo>
                    <a:cubicBezTo>
                      <a:pt x="-969" y="108966"/>
                      <a:pt x="2175" y="103823"/>
                      <a:pt x="7318" y="102584"/>
                    </a:cubicBezTo>
                    <a:cubicBezTo>
                      <a:pt x="82851" y="84201"/>
                      <a:pt x="81994" y="12764"/>
                      <a:pt x="81899" y="9716"/>
                    </a:cubicBezTo>
                    <a:cubicBezTo>
                      <a:pt x="81804" y="4477"/>
                      <a:pt x="85899" y="95"/>
                      <a:pt x="91138" y="0"/>
                    </a:cubicBezTo>
                    <a:lnTo>
                      <a:pt x="91424" y="0"/>
                    </a:lnTo>
                    <a:cubicBezTo>
                      <a:pt x="96567" y="0"/>
                      <a:pt x="100758" y="4096"/>
                      <a:pt x="100949" y="9239"/>
                    </a:cubicBezTo>
                    <a:cubicBezTo>
                      <a:pt x="100949" y="10096"/>
                      <a:pt x="102568" y="99060"/>
                      <a:pt x="11795" y="121158"/>
                    </a:cubicBezTo>
                    <a:cubicBezTo>
                      <a:pt x="11033" y="121349"/>
                      <a:pt x="10271" y="121444"/>
                      <a:pt x="9509" y="12144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85" name="Google Shape;5585;p105"/>
              <p:cNvSpPr/>
              <p:nvPr/>
            </p:nvSpPr>
            <p:spPr>
              <a:xfrm>
                <a:off x="12252621" y="1359248"/>
                <a:ext cx="301466" cy="231171"/>
              </a:xfrm>
              <a:custGeom>
                <a:rect b="b" l="l" r="r" t="t"/>
                <a:pathLst>
                  <a:path extrusionOk="0" h="231171" w="301466">
                    <a:moveTo>
                      <a:pt x="291941" y="231172"/>
                    </a:moveTo>
                    <a:cubicBezTo>
                      <a:pt x="286703" y="231172"/>
                      <a:pt x="282416" y="226886"/>
                      <a:pt x="282416" y="221647"/>
                    </a:cubicBezTo>
                    <a:lnTo>
                      <a:pt x="282416" y="129826"/>
                    </a:lnTo>
                    <a:cubicBezTo>
                      <a:pt x="282416" y="68771"/>
                      <a:pt x="232696" y="19050"/>
                      <a:pt x="171640" y="19050"/>
                    </a:cubicBezTo>
                    <a:lnTo>
                      <a:pt x="129826" y="19050"/>
                    </a:lnTo>
                    <a:cubicBezTo>
                      <a:pt x="68771" y="19050"/>
                      <a:pt x="19050" y="68771"/>
                      <a:pt x="19050" y="129826"/>
                    </a:cubicBezTo>
                    <a:lnTo>
                      <a:pt x="19050" y="221647"/>
                    </a:lnTo>
                    <a:cubicBezTo>
                      <a:pt x="19050" y="226886"/>
                      <a:pt x="14764" y="231172"/>
                      <a:pt x="9525" y="231172"/>
                    </a:cubicBezTo>
                    <a:cubicBezTo>
                      <a:pt x="4286" y="231172"/>
                      <a:pt x="0" y="226886"/>
                      <a:pt x="0" y="221647"/>
                    </a:cubicBezTo>
                    <a:lnTo>
                      <a:pt x="0" y="129826"/>
                    </a:lnTo>
                    <a:cubicBezTo>
                      <a:pt x="0" y="58293"/>
                      <a:pt x="58198" y="0"/>
                      <a:pt x="129826" y="0"/>
                    </a:cubicBezTo>
                    <a:lnTo>
                      <a:pt x="171640" y="0"/>
                    </a:lnTo>
                    <a:cubicBezTo>
                      <a:pt x="243173" y="0"/>
                      <a:pt x="301466" y="58198"/>
                      <a:pt x="301466" y="129826"/>
                    </a:cubicBezTo>
                    <a:lnTo>
                      <a:pt x="301466" y="221647"/>
                    </a:lnTo>
                    <a:cubicBezTo>
                      <a:pt x="301466" y="226886"/>
                      <a:pt x="297180" y="231172"/>
                      <a:pt x="291941" y="23117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86" name="Google Shape;5586;p105"/>
              <p:cNvSpPr/>
              <p:nvPr/>
            </p:nvSpPr>
            <p:spPr>
              <a:xfrm>
                <a:off x="12291863" y="1146174"/>
                <a:ext cx="223075" cy="223075"/>
              </a:xfrm>
              <a:custGeom>
                <a:rect b="b" l="l" r="r" t="t"/>
                <a:pathLst>
                  <a:path extrusionOk="0" h="223075" w="223075">
                    <a:moveTo>
                      <a:pt x="111538" y="223075"/>
                    </a:moveTo>
                    <a:cubicBezTo>
                      <a:pt x="50006" y="223075"/>
                      <a:pt x="0" y="173069"/>
                      <a:pt x="0" y="111538"/>
                    </a:cubicBezTo>
                    <a:cubicBezTo>
                      <a:pt x="0" y="50006"/>
                      <a:pt x="50006" y="0"/>
                      <a:pt x="111538" y="0"/>
                    </a:cubicBezTo>
                    <a:cubicBezTo>
                      <a:pt x="173069" y="0"/>
                      <a:pt x="223076" y="50006"/>
                      <a:pt x="223076" y="111538"/>
                    </a:cubicBezTo>
                    <a:cubicBezTo>
                      <a:pt x="223076" y="173069"/>
                      <a:pt x="173069" y="223075"/>
                      <a:pt x="111538" y="223075"/>
                    </a:cubicBezTo>
                    <a:close/>
                    <a:moveTo>
                      <a:pt x="111538" y="19145"/>
                    </a:moveTo>
                    <a:cubicBezTo>
                      <a:pt x="60579" y="19145"/>
                      <a:pt x="19050" y="60579"/>
                      <a:pt x="19050" y="111633"/>
                    </a:cubicBezTo>
                    <a:cubicBezTo>
                      <a:pt x="19050" y="162687"/>
                      <a:pt x="60484" y="204121"/>
                      <a:pt x="111538" y="204121"/>
                    </a:cubicBezTo>
                    <a:cubicBezTo>
                      <a:pt x="162592" y="204121"/>
                      <a:pt x="204026" y="162687"/>
                      <a:pt x="204026" y="111633"/>
                    </a:cubicBezTo>
                    <a:cubicBezTo>
                      <a:pt x="204026" y="60579"/>
                      <a:pt x="162592" y="19145"/>
                      <a:pt x="111538" y="1914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87" name="Google Shape;5587;p105"/>
              <p:cNvSpPr/>
              <p:nvPr/>
            </p:nvSpPr>
            <p:spPr>
              <a:xfrm>
                <a:off x="12294475" y="1230456"/>
                <a:ext cx="218034" cy="53354"/>
              </a:xfrm>
              <a:custGeom>
                <a:rect b="b" l="l" r="r" t="t"/>
                <a:pathLst>
                  <a:path extrusionOk="0" h="53354" w="218034">
                    <a:moveTo>
                      <a:pt x="9486" y="53354"/>
                    </a:moveTo>
                    <a:cubicBezTo>
                      <a:pt x="7581" y="53354"/>
                      <a:pt x="5676" y="52783"/>
                      <a:pt x="4056" y="51640"/>
                    </a:cubicBezTo>
                    <a:cubicBezTo>
                      <a:pt x="-230" y="48592"/>
                      <a:pt x="-1278" y="42686"/>
                      <a:pt x="1675" y="38400"/>
                    </a:cubicBezTo>
                    <a:cubicBezTo>
                      <a:pt x="2532" y="37067"/>
                      <a:pt x="24249" y="6396"/>
                      <a:pt x="57777" y="872"/>
                    </a:cubicBezTo>
                    <a:cubicBezTo>
                      <a:pt x="76161" y="-2176"/>
                      <a:pt x="94258" y="2777"/>
                      <a:pt x="111498" y="15635"/>
                    </a:cubicBezTo>
                    <a:cubicBezTo>
                      <a:pt x="127215" y="27256"/>
                      <a:pt x="135882" y="23160"/>
                      <a:pt x="149122" y="16874"/>
                    </a:cubicBezTo>
                    <a:cubicBezTo>
                      <a:pt x="165219" y="9349"/>
                      <a:pt x="185127" y="-81"/>
                      <a:pt x="214749" y="25541"/>
                    </a:cubicBezTo>
                    <a:cubicBezTo>
                      <a:pt x="218750" y="28970"/>
                      <a:pt x="219131" y="34971"/>
                      <a:pt x="215702" y="38972"/>
                    </a:cubicBezTo>
                    <a:cubicBezTo>
                      <a:pt x="212273" y="42972"/>
                      <a:pt x="206272" y="43353"/>
                      <a:pt x="202272" y="39924"/>
                    </a:cubicBezTo>
                    <a:cubicBezTo>
                      <a:pt x="182079" y="22398"/>
                      <a:pt x="171696" y="27256"/>
                      <a:pt x="157218" y="34114"/>
                    </a:cubicBezTo>
                    <a:cubicBezTo>
                      <a:pt x="142836" y="40877"/>
                      <a:pt x="124929" y="49354"/>
                      <a:pt x="100068" y="30971"/>
                    </a:cubicBezTo>
                    <a:cubicBezTo>
                      <a:pt x="87114" y="21350"/>
                      <a:pt x="73875" y="17540"/>
                      <a:pt x="60825" y="19636"/>
                    </a:cubicBezTo>
                    <a:cubicBezTo>
                      <a:pt x="35203" y="23827"/>
                      <a:pt x="17296" y="48973"/>
                      <a:pt x="17106" y="49259"/>
                    </a:cubicBezTo>
                    <a:cubicBezTo>
                      <a:pt x="15201" y="51926"/>
                      <a:pt x="12248" y="53354"/>
                      <a:pt x="9295" y="5335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88" name="Google Shape;5588;p105"/>
              <p:cNvSpPr/>
              <p:nvPr/>
            </p:nvSpPr>
            <p:spPr>
              <a:xfrm>
                <a:off x="12281196" y="1531079"/>
                <a:ext cx="242982" cy="19050"/>
              </a:xfrm>
              <a:custGeom>
                <a:rect b="b" l="l" r="r" t="t"/>
                <a:pathLst>
                  <a:path extrusionOk="0" h="19050" w="242982">
                    <a:moveTo>
                      <a:pt x="233458" y="19050"/>
                    </a:moveTo>
                    <a:lnTo>
                      <a:pt x="9525" y="19050"/>
                    </a:lnTo>
                    <a:cubicBezTo>
                      <a:pt x="4286" y="19050"/>
                      <a:pt x="0" y="14764"/>
                      <a:pt x="0" y="9525"/>
                    </a:cubicBezTo>
                    <a:cubicBezTo>
                      <a:pt x="0" y="4286"/>
                      <a:pt x="4286" y="0"/>
                      <a:pt x="9525" y="0"/>
                    </a:cubicBezTo>
                    <a:lnTo>
                      <a:pt x="233458" y="0"/>
                    </a:lnTo>
                    <a:cubicBezTo>
                      <a:pt x="238696" y="0"/>
                      <a:pt x="242983" y="4286"/>
                      <a:pt x="242983" y="9525"/>
                    </a:cubicBezTo>
                    <a:cubicBezTo>
                      <a:pt x="242983" y="14764"/>
                      <a:pt x="238696" y="19050"/>
                      <a:pt x="233458" y="1905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89" name="Google Shape;5589;p105"/>
              <p:cNvSpPr/>
              <p:nvPr/>
            </p:nvSpPr>
            <p:spPr>
              <a:xfrm>
                <a:off x="12281196" y="1461547"/>
                <a:ext cx="242982" cy="19050"/>
              </a:xfrm>
              <a:custGeom>
                <a:rect b="b" l="l" r="r" t="t"/>
                <a:pathLst>
                  <a:path extrusionOk="0" h="19050" w="242982">
                    <a:moveTo>
                      <a:pt x="233458" y="19050"/>
                    </a:moveTo>
                    <a:lnTo>
                      <a:pt x="9525" y="19050"/>
                    </a:lnTo>
                    <a:cubicBezTo>
                      <a:pt x="4286" y="19050"/>
                      <a:pt x="0" y="14764"/>
                      <a:pt x="0" y="9525"/>
                    </a:cubicBezTo>
                    <a:cubicBezTo>
                      <a:pt x="0" y="4286"/>
                      <a:pt x="4286" y="0"/>
                      <a:pt x="9525" y="0"/>
                    </a:cubicBezTo>
                    <a:lnTo>
                      <a:pt x="233458" y="0"/>
                    </a:lnTo>
                    <a:cubicBezTo>
                      <a:pt x="238696" y="0"/>
                      <a:pt x="242983" y="4286"/>
                      <a:pt x="242983" y="9525"/>
                    </a:cubicBezTo>
                    <a:cubicBezTo>
                      <a:pt x="242983" y="14764"/>
                      <a:pt x="238696" y="19050"/>
                      <a:pt x="233458" y="1905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90" name="Google Shape;5590;p105"/>
              <p:cNvSpPr/>
              <p:nvPr/>
            </p:nvSpPr>
            <p:spPr>
              <a:xfrm>
                <a:off x="12315295" y="1372741"/>
                <a:ext cx="172624" cy="52705"/>
              </a:xfrm>
              <a:custGeom>
                <a:rect b="b" l="l" r="r" t="t"/>
                <a:pathLst>
                  <a:path extrusionOk="0" h="52705" w="172624">
                    <a:moveTo>
                      <a:pt x="85725" y="52705"/>
                    </a:moveTo>
                    <a:cubicBezTo>
                      <a:pt x="46196" y="52705"/>
                      <a:pt x="12192" y="38227"/>
                      <a:pt x="1048" y="16606"/>
                    </a:cubicBezTo>
                    <a:cubicBezTo>
                      <a:pt x="-1334" y="11938"/>
                      <a:pt x="476" y="6223"/>
                      <a:pt x="5143" y="3747"/>
                    </a:cubicBezTo>
                    <a:cubicBezTo>
                      <a:pt x="9811" y="1366"/>
                      <a:pt x="15526" y="3175"/>
                      <a:pt x="18002" y="7843"/>
                    </a:cubicBezTo>
                    <a:cubicBezTo>
                      <a:pt x="24574" y="20606"/>
                      <a:pt x="50006" y="33655"/>
                      <a:pt x="85725" y="33655"/>
                    </a:cubicBezTo>
                    <a:cubicBezTo>
                      <a:pt x="123349" y="33655"/>
                      <a:pt x="149066" y="19463"/>
                      <a:pt x="154210" y="6128"/>
                    </a:cubicBezTo>
                    <a:cubicBezTo>
                      <a:pt x="156115" y="1175"/>
                      <a:pt x="161544" y="-1206"/>
                      <a:pt x="166497" y="604"/>
                    </a:cubicBezTo>
                    <a:cubicBezTo>
                      <a:pt x="171450" y="2509"/>
                      <a:pt x="173831" y="8033"/>
                      <a:pt x="172021" y="12891"/>
                    </a:cubicBezTo>
                    <a:cubicBezTo>
                      <a:pt x="163068" y="36322"/>
                      <a:pt x="127540" y="52610"/>
                      <a:pt x="85725" y="5261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5591" name="Google Shape;5591;p105"/>
              <p:cNvGrpSpPr/>
              <p:nvPr/>
            </p:nvGrpSpPr>
            <p:grpSpPr>
              <a:xfrm>
                <a:off x="11916151" y="1350562"/>
                <a:ext cx="237170" cy="102030"/>
                <a:chOff x="11916151" y="1350562"/>
                <a:chExt cx="237170" cy="102030"/>
              </a:xfrm>
            </p:grpSpPr>
            <p:sp>
              <p:nvSpPr>
                <p:cNvPr id="5592" name="Google Shape;5592;p105"/>
                <p:cNvSpPr/>
                <p:nvPr/>
              </p:nvSpPr>
              <p:spPr>
                <a:xfrm>
                  <a:off x="11916151" y="1350590"/>
                  <a:ext cx="124242" cy="102002"/>
                </a:xfrm>
                <a:custGeom>
                  <a:rect b="b" l="l" r="r" t="t"/>
                  <a:pathLst>
                    <a:path extrusionOk="0" h="102002" w="124242">
                      <a:moveTo>
                        <a:pt x="52053" y="102003"/>
                      </a:moveTo>
                      <a:cubicBezTo>
                        <a:pt x="49290" y="102003"/>
                        <a:pt x="46719" y="100860"/>
                        <a:pt x="44909" y="98764"/>
                      </a:cubicBezTo>
                      <a:lnTo>
                        <a:pt x="2332" y="49806"/>
                      </a:lnTo>
                      <a:cubicBezTo>
                        <a:pt x="-1097" y="45805"/>
                        <a:pt x="-716" y="39804"/>
                        <a:pt x="3285" y="36375"/>
                      </a:cubicBezTo>
                      <a:cubicBezTo>
                        <a:pt x="7285" y="32946"/>
                        <a:pt x="13286" y="33327"/>
                        <a:pt x="16715" y="37328"/>
                      </a:cubicBezTo>
                      <a:lnTo>
                        <a:pt x="51576" y="77428"/>
                      </a:lnTo>
                      <a:lnTo>
                        <a:pt x="107107" y="3800"/>
                      </a:lnTo>
                      <a:cubicBezTo>
                        <a:pt x="110250" y="-391"/>
                        <a:pt x="116251" y="-1248"/>
                        <a:pt x="120442" y="1895"/>
                      </a:cubicBezTo>
                      <a:cubicBezTo>
                        <a:pt x="124633" y="5038"/>
                        <a:pt x="125490" y="11039"/>
                        <a:pt x="122347" y="15230"/>
                      </a:cubicBezTo>
                      <a:lnTo>
                        <a:pt x="59673" y="98193"/>
                      </a:lnTo>
                      <a:cubicBezTo>
                        <a:pt x="57958" y="100479"/>
                        <a:pt x="55291" y="101907"/>
                        <a:pt x="52434" y="102003"/>
                      </a:cubicBezTo>
                      <a:cubicBezTo>
                        <a:pt x="52338" y="102003"/>
                        <a:pt x="52243" y="102003"/>
                        <a:pt x="52148" y="102003"/>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593" name="Google Shape;5593;p105"/>
                <p:cNvSpPr/>
                <p:nvPr/>
              </p:nvSpPr>
              <p:spPr>
                <a:xfrm>
                  <a:off x="12029051" y="1350562"/>
                  <a:ext cx="124270" cy="102030"/>
                </a:xfrm>
                <a:custGeom>
                  <a:rect b="b" l="l" r="r" t="t"/>
                  <a:pathLst>
                    <a:path extrusionOk="0" h="102030" w="124270">
                      <a:moveTo>
                        <a:pt x="72122" y="102031"/>
                      </a:moveTo>
                      <a:cubicBezTo>
                        <a:pt x="72122" y="102031"/>
                        <a:pt x="71932" y="102031"/>
                        <a:pt x="71837" y="102031"/>
                      </a:cubicBezTo>
                      <a:cubicBezTo>
                        <a:pt x="68979" y="102031"/>
                        <a:pt x="66312" y="100507"/>
                        <a:pt x="64598" y="98221"/>
                      </a:cubicBezTo>
                      <a:lnTo>
                        <a:pt x="1923" y="15258"/>
                      </a:lnTo>
                      <a:cubicBezTo>
                        <a:pt x="-1220" y="11067"/>
                        <a:pt x="-458" y="5066"/>
                        <a:pt x="3828" y="1923"/>
                      </a:cubicBezTo>
                      <a:cubicBezTo>
                        <a:pt x="8019" y="-1220"/>
                        <a:pt x="14020" y="-458"/>
                        <a:pt x="17163" y="3828"/>
                      </a:cubicBezTo>
                      <a:lnTo>
                        <a:pt x="72694" y="77456"/>
                      </a:lnTo>
                      <a:lnTo>
                        <a:pt x="107555" y="37356"/>
                      </a:lnTo>
                      <a:cubicBezTo>
                        <a:pt x="110984" y="33356"/>
                        <a:pt x="117080" y="32975"/>
                        <a:pt x="120986" y="36404"/>
                      </a:cubicBezTo>
                      <a:cubicBezTo>
                        <a:pt x="124986" y="39833"/>
                        <a:pt x="125367" y="45833"/>
                        <a:pt x="121938" y="49834"/>
                      </a:cubicBezTo>
                      <a:lnTo>
                        <a:pt x="79361" y="98792"/>
                      </a:lnTo>
                      <a:cubicBezTo>
                        <a:pt x="77552" y="100888"/>
                        <a:pt x="74885" y="102031"/>
                        <a:pt x="72218" y="10203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grpSp>
        <p:nvGrpSpPr>
          <p:cNvPr id="5594" name="Google Shape;5594;p105"/>
          <p:cNvGrpSpPr/>
          <p:nvPr/>
        </p:nvGrpSpPr>
        <p:grpSpPr>
          <a:xfrm>
            <a:off x="5222241" y="2734858"/>
            <a:ext cx="6410960" cy="1398810"/>
            <a:chOff x="5222241" y="2898391"/>
            <a:chExt cx="6410960" cy="1398810"/>
          </a:xfrm>
        </p:grpSpPr>
        <p:sp>
          <p:nvSpPr>
            <p:cNvPr id="5595" name="Google Shape;5595;p105"/>
            <p:cNvSpPr/>
            <p:nvPr/>
          </p:nvSpPr>
          <p:spPr>
            <a:xfrm>
              <a:off x="5222241" y="2898391"/>
              <a:ext cx="6410960" cy="1398810"/>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cxnSp>
          <p:nvCxnSpPr>
            <p:cNvPr id="5596" name="Google Shape;5596;p105"/>
            <p:cNvCxnSpPr/>
            <p:nvPr/>
          </p:nvCxnSpPr>
          <p:spPr>
            <a:xfrm>
              <a:off x="6576607" y="3112882"/>
              <a:ext cx="0" cy="1028396"/>
            </a:xfrm>
            <a:prstGeom prst="straightConnector1">
              <a:avLst/>
            </a:prstGeom>
            <a:noFill/>
            <a:ln cap="flat" cmpd="sng" w="12700">
              <a:solidFill>
                <a:schemeClr val="lt1"/>
              </a:solidFill>
              <a:prstDash val="solid"/>
              <a:miter lim="800000"/>
              <a:headEnd len="sm" w="sm" type="none"/>
              <a:tailEnd len="sm" w="sm" type="none"/>
            </a:ln>
          </p:spPr>
        </p:cxnSp>
        <p:sp>
          <p:nvSpPr>
            <p:cNvPr id="5597" name="Google Shape;5597;p105"/>
            <p:cNvSpPr/>
            <p:nvPr/>
          </p:nvSpPr>
          <p:spPr>
            <a:xfrm>
              <a:off x="5475652" y="3164736"/>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5598" name="Google Shape;5598;p105"/>
            <p:cNvSpPr txBox="1"/>
            <p:nvPr/>
          </p:nvSpPr>
          <p:spPr>
            <a:xfrm>
              <a:off x="6786480" y="3919679"/>
              <a:ext cx="4694311" cy="2215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chemeClr val="lt1"/>
                  </a:solidFill>
                  <a:latin typeface="Calibri"/>
                  <a:ea typeface="Calibri"/>
                  <a:cs typeface="Calibri"/>
                  <a:sym typeface="Calibri"/>
                </a:rPr>
                <a:t>de acordo com as diretrizes da ACIP. </a:t>
              </a:r>
              <a:endParaRPr/>
            </a:p>
          </p:txBody>
        </p:sp>
        <p:sp>
          <p:nvSpPr>
            <p:cNvPr id="5599" name="Google Shape;5599;p105"/>
            <p:cNvSpPr txBox="1"/>
            <p:nvPr/>
          </p:nvSpPr>
          <p:spPr>
            <a:xfrm>
              <a:off x="6786480" y="3125664"/>
              <a:ext cx="4694311" cy="7478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Administrar vacinas para a prevenção de infecções por Streptococcus pneumoniae e Haemophilus influenzae tipo b (Hib) </a:t>
              </a:r>
              <a:endParaRPr b="1" i="0" sz="1800" u="none" cap="none" strike="noStrike">
                <a:solidFill>
                  <a:srgbClr val="FFFFFF"/>
                </a:solidFill>
                <a:latin typeface="Lustria"/>
                <a:ea typeface="Lustria"/>
                <a:cs typeface="Lustria"/>
                <a:sym typeface="Lustria"/>
              </a:endParaRPr>
            </a:p>
          </p:txBody>
        </p:sp>
        <p:sp>
          <p:nvSpPr>
            <p:cNvPr id="5600" name="Google Shape;5600;p105"/>
            <p:cNvSpPr/>
            <p:nvPr/>
          </p:nvSpPr>
          <p:spPr>
            <a:xfrm>
              <a:off x="5582584" y="3269851"/>
              <a:ext cx="517538" cy="615466"/>
            </a:xfrm>
            <a:custGeom>
              <a:rect b="b" l="l" r="r" t="t"/>
              <a:pathLst>
                <a:path extrusionOk="0" h="892931" w="750855">
                  <a:moveTo>
                    <a:pt x="433784" y="238629"/>
                  </a:moveTo>
                  <a:lnTo>
                    <a:pt x="490003" y="275762"/>
                  </a:lnTo>
                  <a:lnTo>
                    <a:pt x="504216" y="254293"/>
                  </a:lnTo>
                  <a:cubicBezTo>
                    <a:pt x="508123" y="248377"/>
                    <a:pt x="509239" y="241419"/>
                    <a:pt x="507937" y="234983"/>
                  </a:cubicBezTo>
                  <a:cubicBezTo>
                    <a:pt x="506635" y="228509"/>
                    <a:pt x="502840" y="222556"/>
                    <a:pt x="496924" y="218650"/>
                  </a:cubicBezTo>
                  <a:lnTo>
                    <a:pt x="483679" y="209869"/>
                  </a:lnTo>
                  <a:cubicBezTo>
                    <a:pt x="477763" y="205962"/>
                    <a:pt x="470805" y="204846"/>
                    <a:pt x="464369" y="206185"/>
                  </a:cubicBezTo>
                  <a:cubicBezTo>
                    <a:pt x="457895" y="207487"/>
                    <a:pt x="451941" y="211283"/>
                    <a:pt x="448035" y="217198"/>
                  </a:cubicBezTo>
                  <a:close/>
                  <a:moveTo>
                    <a:pt x="650220" y="122100"/>
                  </a:moveTo>
                  <a:cubicBezTo>
                    <a:pt x="655838" y="122100"/>
                    <a:pt x="660936" y="119831"/>
                    <a:pt x="664619" y="116147"/>
                  </a:cubicBezTo>
                  <a:cubicBezTo>
                    <a:pt x="668303" y="112464"/>
                    <a:pt x="670610" y="107366"/>
                    <a:pt x="670610" y="101748"/>
                  </a:cubicBezTo>
                  <a:cubicBezTo>
                    <a:pt x="670610" y="95200"/>
                    <a:pt x="659001" y="76559"/>
                    <a:pt x="650220" y="62643"/>
                  </a:cubicBezTo>
                  <a:cubicBezTo>
                    <a:pt x="641439" y="76521"/>
                    <a:pt x="629831" y="95200"/>
                    <a:pt x="629831" y="101748"/>
                  </a:cubicBezTo>
                  <a:cubicBezTo>
                    <a:pt x="629831" y="107367"/>
                    <a:pt x="632101" y="112464"/>
                    <a:pt x="635784" y="116147"/>
                  </a:cubicBezTo>
                  <a:cubicBezTo>
                    <a:pt x="639505" y="119831"/>
                    <a:pt x="644602" y="122100"/>
                    <a:pt x="650220" y="122100"/>
                  </a:cubicBezTo>
                  <a:close/>
                  <a:moveTo>
                    <a:pt x="677493" y="128984"/>
                  </a:moveTo>
                  <a:cubicBezTo>
                    <a:pt x="670498" y="135979"/>
                    <a:pt x="660862" y="140295"/>
                    <a:pt x="650183" y="140295"/>
                  </a:cubicBezTo>
                  <a:cubicBezTo>
                    <a:pt x="639542" y="140295"/>
                    <a:pt x="629868" y="135979"/>
                    <a:pt x="622873" y="128984"/>
                  </a:cubicBezTo>
                  <a:cubicBezTo>
                    <a:pt x="615878" y="121989"/>
                    <a:pt x="611562" y="112352"/>
                    <a:pt x="611562" y="101674"/>
                  </a:cubicBezTo>
                  <a:cubicBezTo>
                    <a:pt x="611562" y="89656"/>
                    <a:pt x="625924" y="66960"/>
                    <a:pt x="635933" y="51072"/>
                  </a:cubicBezTo>
                  <a:cubicBezTo>
                    <a:pt x="638537" y="46979"/>
                    <a:pt x="640807" y="43333"/>
                    <a:pt x="642258" y="40915"/>
                  </a:cubicBezTo>
                  <a:cubicBezTo>
                    <a:pt x="643002" y="39575"/>
                    <a:pt x="644118" y="38422"/>
                    <a:pt x="645569" y="37566"/>
                  </a:cubicBezTo>
                  <a:cubicBezTo>
                    <a:pt x="649885" y="35036"/>
                    <a:pt x="655467" y="36487"/>
                    <a:pt x="657997" y="40803"/>
                  </a:cubicBezTo>
                  <a:cubicBezTo>
                    <a:pt x="659411" y="43221"/>
                    <a:pt x="661755" y="46905"/>
                    <a:pt x="664396" y="51072"/>
                  </a:cubicBezTo>
                  <a:cubicBezTo>
                    <a:pt x="674442" y="66960"/>
                    <a:pt x="688767" y="89656"/>
                    <a:pt x="688767" y="101673"/>
                  </a:cubicBezTo>
                  <a:cubicBezTo>
                    <a:pt x="688804" y="112389"/>
                    <a:pt x="684488" y="122026"/>
                    <a:pt x="677493" y="128984"/>
                  </a:cubicBezTo>
                  <a:close/>
                  <a:moveTo>
                    <a:pt x="572642" y="543540"/>
                  </a:moveTo>
                  <a:lnTo>
                    <a:pt x="700601" y="543540"/>
                  </a:lnTo>
                  <a:cubicBezTo>
                    <a:pt x="705624" y="543540"/>
                    <a:pt x="709717" y="547633"/>
                    <a:pt x="709717" y="552656"/>
                  </a:cubicBezTo>
                  <a:lnTo>
                    <a:pt x="709717" y="758968"/>
                  </a:lnTo>
                  <a:cubicBezTo>
                    <a:pt x="709717" y="763990"/>
                    <a:pt x="705624" y="768083"/>
                    <a:pt x="700601" y="768083"/>
                  </a:cubicBezTo>
                  <a:lnTo>
                    <a:pt x="572642" y="768083"/>
                  </a:lnTo>
                  <a:cubicBezTo>
                    <a:pt x="567619" y="768083"/>
                    <a:pt x="563526" y="763990"/>
                    <a:pt x="563526" y="758968"/>
                  </a:cubicBezTo>
                  <a:lnTo>
                    <a:pt x="563526" y="552656"/>
                  </a:lnTo>
                  <a:cubicBezTo>
                    <a:pt x="563526" y="547596"/>
                    <a:pt x="567619" y="543540"/>
                    <a:pt x="572642" y="543540"/>
                  </a:cubicBezTo>
                  <a:close/>
                  <a:moveTo>
                    <a:pt x="691514" y="561772"/>
                  </a:moveTo>
                  <a:lnTo>
                    <a:pt x="581757" y="561772"/>
                  </a:lnTo>
                  <a:lnTo>
                    <a:pt x="581757" y="749891"/>
                  </a:lnTo>
                  <a:lnTo>
                    <a:pt x="691514" y="749891"/>
                  </a:lnTo>
                  <a:close/>
                  <a:moveTo>
                    <a:pt x="522407" y="787915"/>
                  </a:moveTo>
                  <a:cubicBezTo>
                    <a:pt x="522407" y="792938"/>
                    <a:pt x="526500" y="797030"/>
                    <a:pt x="531523" y="797030"/>
                  </a:cubicBezTo>
                  <a:lnTo>
                    <a:pt x="741740" y="797030"/>
                  </a:lnTo>
                  <a:cubicBezTo>
                    <a:pt x="746763" y="797030"/>
                    <a:pt x="750855" y="792938"/>
                    <a:pt x="750855" y="787915"/>
                  </a:cubicBezTo>
                  <a:lnTo>
                    <a:pt x="750855" y="550161"/>
                  </a:lnTo>
                  <a:cubicBezTo>
                    <a:pt x="750855" y="549938"/>
                    <a:pt x="750855" y="549677"/>
                    <a:pt x="750818" y="549454"/>
                  </a:cubicBezTo>
                  <a:cubicBezTo>
                    <a:pt x="749181" y="528991"/>
                    <a:pt x="744902" y="509457"/>
                    <a:pt x="735489" y="491746"/>
                  </a:cubicBezTo>
                  <a:cubicBezTo>
                    <a:pt x="726671" y="475077"/>
                    <a:pt x="713462" y="460232"/>
                    <a:pt x="694002" y="447953"/>
                  </a:cubicBezTo>
                  <a:lnTo>
                    <a:pt x="694002" y="433628"/>
                  </a:lnTo>
                  <a:lnTo>
                    <a:pt x="706504" y="433628"/>
                  </a:lnTo>
                  <a:cubicBezTo>
                    <a:pt x="712048" y="433628"/>
                    <a:pt x="717071" y="431359"/>
                    <a:pt x="720717" y="427750"/>
                  </a:cubicBezTo>
                  <a:cubicBezTo>
                    <a:pt x="724363" y="424103"/>
                    <a:pt x="726633" y="419080"/>
                    <a:pt x="726633" y="413536"/>
                  </a:cubicBezTo>
                  <a:lnTo>
                    <a:pt x="726633" y="340797"/>
                  </a:lnTo>
                  <a:cubicBezTo>
                    <a:pt x="726633" y="335253"/>
                    <a:pt x="724363" y="330230"/>
                    <a:pt x="720717" y="326584"/>
                  </a:cubicBezTo>
                  <a:cubicBezTo>
                    <a:pt x="717071" y="322937"/>
                    <a:pt x="712048" y="320705"/>
                    <a:pt x="706504" y="320705"/>
                  </a:cubicBezTo>
                  <a:lnTo>
                    <a:pt x="563181" y="320668"/>
                  </a:lnTo>
                  <a:cubicBezTo>
                    <a:pt x="557637" y="320668"/>
                    <a:pt x="552614" y="322937"/>
                    <a:pt x="548968" y="326546"/>
                  </a:cubicBezTo>
                  <a:cubicBezTo>
                    <a:pt x="545322" y="330193"/>
                    <a:pt x="543052" y="335216"/>
                    <a:pt x="543052" y="340760"/>
                  </a:cubicBezTo>
                  <a:lnTo>
                    <a:pt x="543052" y="413499"/>
                  </a:lnTo>
                  <a:cubicBezTo>
                    <a:pt x="543052" y="419043"/>
                    <a:pt x="545322" y="424066"/>
                    <a:pt x="548968" y="427712"/>
                  </a:cubicBezTo>
                  <a:cubicBezTo>
                    <a:pt x="552614" y="431359"/>
                    <a:pt x="557637" y="433591"/>
                    <a:pt x="563181" y="433591"/>
                  </a:cubicBezTo>
                  <a:lnTo>
                    <a:pt x="579255" y="433591"/>
                  </a:lnTo>
                  <a:lnTo>
                    <a:pt x="579255" y="447916"/>
                  </a:lnTo>
                  <a:cubicBezTo>
                    <a:pt x="559795" y="460194"/>
                    <a:pt x="546624" y="475040"/>
                    <a:pt x="537769" y="491709"/>
                  </a:cubicBezTo>
                  <a:cubicBezTo>
                    <a:pt x="528430" y="509308"/>
                    <a:pt x="524151" y="528693"/>
                    <a:pt x="522476" y="549007"/>
                  </a:cubicBezTo>
                  <a:cubicBezTo>
                    <a:pt x="522439" y="549380"/>
                    <a:pt x="522402" y="549752"/>
                    <a:pt x="522402" y="550124"/>
                  </a:cubicBezTo>
                  <a:close/>
                  <a:moveTo>
                    <a:pt x="540602" y="550418"/>
                  </a:moveTo>
                  <a:lnTo>
                    <a:pt x="540602" y="778761"/>
                  </a:lnTo>
                  <a:lnTo>
                    <a:pt x="732626" y="778761"/>
                  </a:lnTo>
                  <a:lnTo>
                    <a:pt x="732626" y="550418"/>
                  </a:lnTo>
                  <a:cubicBezTo>
                    <a:pt x="731137" y="532336"/>
                    <a:pt x="727417" y="515295"/>
                    <a:pt x="719417" y="500189"/>
                  </a:cubicBezTo>
                  <a:cubicBezTo>
                    <a:pt x="711530" y="485306"/>
                    <a:pt x="699363" y="472061"/>
                    <a:pt x="680908" y="461234"/>
                  </a:cubicBezTo>
                  <a:cubicBezTo>
                    <a:pt x="677894" y="459746"/>
                    <a:pt x="675810" y="456657"/>
                    <a:pt x="675810" y="453048"/>
                  </a:cubicBezTo>
                  <a:lnTo>
                    <a:pt x="675810" y="433626"/>
                  </a:lnTo>
                  <a:lnTo>
                    <a:pt x="597452" y="433626"/>
                  </a:lnTo>
                  <a:lnTo>
                    <a:pt x="597452" y="453048"/>
                  </a:lnTo>
                  <a:lnTo>
                    <a:pt x="597415" y="453048"/>
                  </a:lnTo>
                  <a:cubicBezTo>
                    <a:pt x="597415" y="456174"/>
                    <a:pt x="595778" y="459225"/>
                    <a:pt x="592876" y="460899"/>
                  </a:cubicBezTo>
                  <a:cubicBezTo>
                    <a:pt x="574123" y="471800"/>
                    <a:pt x="561808" y="485158"/>
                    <a:pt x="553808" y="500190"/>
                  </a:cubicBezTo>
                  <a:cubicBezTo>
                    <a:pt x="545846" y="515295"/>
                    <a:pt x="542087" y="532374"/>
                    <a:pt x="540600" y="550419"/>
                  </a:cubicBezTo>
                  <a:close/>
                  <a:moveTo>
                    <a:pt x="706508" y="338897"/>
                  </a:moveTo>
                  <a:cubicBezTo>
                    <a:pt x="707029" y="338897"/>
                    <a:pt x="707476" y="339120"/>
                    <a:pt x="707810" y="339455"/>
                  </a:cubicBezTo>
                  <a:cubicBezTo>
                    <a:pt x="708145" y="339790"/>
                    <a:pt x="708369" y="340273"/>
                    <a:pt x="708369" y="340794"/>
                  </a:cubicBezTo>
                  <a:lnTo>
                    <a:pt x="708369" y="413534"/>
                  </a:lnTo>
                  <a:cubicBezTo>
                    <a:pt x="708369" y="414055"/>
                    <a:pt x="708145" y="414501"/>
                    <a:pt x="707810" y="414836"/>
                  </a:cubicBezTo>
                  <a:cubicBezTo>
                    <a:pt x="707476" y="415171"/>
                    <a:pt x="706992" y="415394"/>
                    <a:pt x="706508" y="415394"/>
                  </a:cubicBezTo>
                  <a:lnTo>
                    <a:pt x="563147" y="415394"/>
                  </a:lnTo>
                  <a:cubicBezTo>
                    <a:pt x="562627" y="415394"/>
                    <a:pt x="562180" y="415171"/>
                    <a:pt x="561845" y="414836"/>
                  </a:cubicBezTo>
                  <a:cubicBezTo>
                    <a:pt x="561510" y="414501"/>
                    <a:pt x="561287" y="414017"/>
                    <a:pt x="561287" y="413534"/>
                  </a:cubicBezTo>
                  <a:lnTo>
                    <a:pt x="561287" y="340794"/>
                  </a:lnTo>
                  <a:cubicBezTo>
                    <a:pt x="561287" y="340273"/>
                    <a:pt x="561510" y="339827"/>
                    <a:pt x="561845" y="339455"/>
                  </a:cubicBezTo>
                  <a:cubicBezTo>
                    <a:pt x="562180" y="339120"/>
                    <a:pt x="562664" y="338897"/>
                    <a:pt x="563147" y="338897"/>
                  </a:cubicBezTo>
                  <a:close/>
                  <a:moveTo>
                    <a:pt x="174261" y="548332"/>
                  </a:moveTo>
                  <a:lnTo>
                    <a:pt x="193496" y="519236"/>
                  </a:lnTo>
                  <a:lnTo>
                    <a:pt x="213477" y="532445"/>
                  </a:lnTo>
                  <a:cubicBezTo>
                    <a:pt x="217681" y="535198"/>
                    <a:pt x="223299" y="534082"/>
                    <a:pt x="226090" y="529877"/>
                  </a:cubicBezTo>
                  <a:cubicBezTo>
                    <a:pt x="228881" y="525673"/>
                    <a:pt x="227727" y="520055"/>
                    <a:pt x="223523" y="517264"/>
                  </a:cubicBezTo>
                  <a:lnTo>
                    <a:pt x="203542" y="504056"/>
                  </a:lnTo>
                  <a:lnTo>
                    <a:pt x="225196" y="471314"/>
                  </a:lnTo>
                  <a:lnTo>
                    <a:pt x="272710" y="502717"/>
                  </a:lnTo>
                  <a:cubicBezTo>
                    <a:pt x="276914" y="505470"/>
                    <a:pt x="282532" y="504354"/>
                    <a:pt x="285323" y="500150"/>
                  </a:cubicBezTo>
                  <a:cubicBezTo>
                    <a:pt x="288076" y="495945"/>
                    <a:pt x="286960" y="490327"/>
                    <a:pt x="282756" y="487537"/>
                  </a:cubicBezTo>
                  <a:lnTo>
                    <a:pt x="235205" y="456134"/>
                  </a:lnTo>
                  <a:lnTo>
                    <a:pt x="256859" y="423391"/>
                  </a:lnTo>
                  <a:lnTo>
                    <a:pt x="276840" y="436600"/>
                  </a:lnTo>
                  <a:cubicBezTo>
                    <a:pt x="281044" y="439353"/>
                    <a:pt x="286662" y="438237"/>
                    <a:pt x="289453" y="434032"/>
                  </a:cubicBezTo>
                  <a:cubicBezTo>
                    <a:pt x="292206" y="429828"/>
                    <a:pt x="291090" y="424210"/>
                    <a:pt x="286885" y="421419"/>
                  </a:cubicBezTo>
                  <a:lnTo>
                    <a:pt x="266905" y="408211"/>
                  </a:lnTo>
                  <a:lnTo>
                    <a:pt x="288559" y="375469"/>
                  </a:lnTo>
                  <a:lnTo>
                    <a:pt x="336072" y="406872"/>
                  </a:lnTo>
                  <a:cubicBezTo>
                    <a:pt x="340277" y="409662"/>
                    <a:pt x="345895" y="408509"/>
                    <a:pt x="348686" y="404305"/>
                  </a:cubicBezTo>
                  <a:cubicBezTo>
                    <a:pt x="351439" y="400100"/>
                    <a:pt x="350323" y="394482"/>
                    <a:pt x="346118" y="391692"/>
                  </a:cubicBezTo>
                  <a:lnTo>
                    <a:pt x="298568" y="360289"/>
                  </a:lnTo>
                  <a:lnTo>
                    <a:pt x="320222" y="327546"/>
                  </a:lnTo>
                  <a:lnTo>
                    <a:pt x="340202" y="340755"/>
                  </a:lnTo>
                  <a:cubicBezTo>
                    <a:pt x="344407" y="343508"/>
                    <a:pt x="350024" y="342392"/>
                    <a:pt x="352815" y="338187"/>
                  </a:cubicBezTo>
                  <a:cubicBezTo>
                    <a:pt x="355569" y="333983"/>
                    <a:pt x="354452" y="328365"/>
                    <a:pt x="350248" y="325574"/>
                  </a:cubicBezTo>
                  <a:lnTo>
                    <a:pt x="330267" y="312366"/>
                  </a:lnTo>
                  <a:lnTo>
                    <a:pt x="351921" y="279624"/>
                  </a:lnTo>
                  <a:lnTo>
                    <a:pt x="399435" y="311027"/>
                  </a:lnTo>
                  <a:cubicBezTo>
                    <a:pt x="403639" y="313780"/>
                    <a:pt x="409257" y="312664"/>
                    <a:pt x="412048" y="308460"/>
                  </a:cubicBezTo>
                  <a:cubicBezTo>
                    <a:pt x="414801" y="304255"/>
                    <a:pt x="413685" y="298638"/>
                    <a:pt x="409481" y="295847"/>
                  </a:cubicBezTo>
                  <a:lnTo>
                    <a:pt x="361930" y="264444"/>
                  </a:lnTo>
                  <a:lnTo>
                    <a:pt x="375138" y="244426"/>
                  </a:lnTo>
                  <a:cubicBezTo>
                    <a:pt x="378041" y="240036"/>
                    <a:pt x="382468" y="237245"/>
                    <a:pt x="387230" y="236278"/>
                  </a:cubicBezTo>
                  <a:cubicBezTo>
                    <a:pt x="392030" y="235310"/>
                    <a:pt x="397165" y="236129"/>
                    <a:pt x="401555" y="239031"/>
                  </a:cubicBezTo>
                  <a:lnTo>
                    <a:pt x="502387" y="305632"/>
                  </a:lnTo>
                  <a:cubicBezTo>
                    <a:pt x="506777" y="308534"/>
                    <a:pt x="509568" y="312961"/>
                    <a:pt x="510535" y="317724"/>
                  </a:cubicBezTo>
                  <a:cubicBezTo>
                    <a:pt x="511502" y="322523"/>
                    <a:pt x="510684" y="327658"/>
                    <a:pt x="507782" y="332048"/>
                  </a:cubicBezTo>
                  <a:lnTo>
                    <a:pt x="265713" y="698275"/>
                  </a:lnTo>
                  <a:lnTo>
                    <a:pt x="133068" y="610616"/>
                  </a:lnTo>
                  <a:lnTo>
                    <a:pt x="164210" y="563474"/>
                  </a:lnTo>
                  <a:lnTo>
                    <a:pt x="211724" y="594877"/>
                  </a:lnTo>
                  <a:cubicBezTo>
                    <a:pt x="215928" y="597631"/>
                    <a:pt x="221546" y="596514"/>
                    <a:pt x="224337" y="592310"/>
                  </a:cubicBezTo>
                  <a:cubicBezTo>
                    <a:pt x="227090" y="588106"/>
                    <a:pt x="225974" y="582488"/>
                    <a:pt x="221770" y="579697"/>
                  </a:cubicBezTo>
                  <a:close/>
                  <a:moveTo>
                    <a:pt x="492681" y="194088"/>
                  </a:moveTo>
                  <a:lnTo>
                    <a:pt x="618259" y="4074"/>
                  </a:lnTo>
                  <a:cubicBezTo>
                    <a:pt x="621012" y="-131"/>
                    <a:pt x="626668" y="-1247"/>
                    <a:pt x="630872" y="1507"/>
                  </a:cubicBezTo>
                  <a:cubicBezTo>
                    <a:pt x="635077" y="4260"/>
                    <a:pt x="636193" y="9915"/>
                    <a:pt x="633439" y="14120"/>
                  </a:cubicBezTo>
                  <a:lnTo>
                    <a:pt x="507900" y="204134"/>
                  </a:lnTo>
                  <a:cubicBezTo>
                    <a:pt x="517425" y="210794"/>
                    <a:pt x="523564" y="220691"/>
                    <a:pt x="525722" y="231370"/>
                  </a:cubicBezTo>
                  <a:cubicBezTo>
                    <a:pt x="527992" y="242382"/>
                    <a:pt x="526057" y="254289"/>
                    <a:pt x="519397" y="264372"/>
                  </a:cubicBezTo>
                  <a:lnTo>
                    <a:pt x="505221" y="285840"/>
                  </a:lnTo>
                  <a:lnTo>
                    <a:pt x="512365" y="290565"/>
                  </a:lnTo>
                  <a:cubicBezTo>
                    <a:pt x="520922" y="296221"/>
                    <a:pt x="526392" y="304853"/>
                    <a:pt x="528289" y="314192"/>
                  </a:cubicBezTo>
                  <a:cubicBezTo>
                    <a:pt x="530187" y="323531"/>
                    <a:pt x="528550" y="333615"/>
                    <a:pt x="522894" y="342172"/>
                  </a:cubicBezTo>
                  <a:lnTo>
                    <a:pt x="280712" y="708589"/>
                  </a:lnTo>
                  <a:cubicBezTo>
                    <a:pt x="286516" y="713724"/>
                    <a:pt x="290274" y="720533"/>
                    <a:pt x="291763" y="727788"/>
                  </a:cubicBezTo>
                  <a:cubicBezTo>
                    <a:pt x="293511" y="736345"/>
                    <a:pt x="292098" y="745536"/>
                    <a:pt x="287112" y="753423"/>
                  </a:cubicBezTo>
                  <a:cubicBezTo>
                    <a:pt x="286889" y="753833"/>
                    <a:pt x="286628" y="754242"/>
                    <a:pt x="286330" y="754614"/>
                  </a:cubicBezTo>
                  <a:cubicBezTo>
                    <a:pt x="281047" y="762279"/>
                    <a:pt x="273122" y="767227"/>
                    <a:pt x="264564" y="768976"/>
                  </a:cubicBezTo>
                  <a:cubicBezTo>
                    <a:pt x="255783" y="770762"/>
                    <a:pt x="246332" y="769236"/>
                    <a:pt x="238333" y="763953"/>
                  </a:cubicBezTo>
                  <a:lnTo>
                    <a:pt x="198745" y="737796"/>
                  </a:lnTo>
                  <a:lnTo>
                    <a:pt x="148813" y="813364"/>
                  </a:lnTo>
                  <a:lnTo>
                    <a:pt x="158450" y="819726"/>
                  </a:lnTo>
                  <a:cubicBezTo>
                    <a:pt x="166375" y="824972"/>
                    <a:pt x="171435" y="832972"/>
                    <a:pt x="173221" y="841641"/>
                  </a:cubicBezTo>
                  <a:cubicBezTo>
                    <a:pt x="175007" y="850311"/>
                    <a:pt x="173482" y="859686"/>
                    <a:pt x="168235" y="867612"/>
                  </a:cubicBezTo>
                  <a:lnTo>
                    <a:pt x="154171" y="888858"/>
                  </a:lnTo>
                  <a:cubicBezTo>
                    <a:pt x="151417" y="893062"/>
                    <a:pt x="145762" y="894178"/>
                    <a:pt x="141558" y="891425"/>
                  </a:cubicBezTo>
                  <a:lnTo>
                    <a:pt x="4074" y="800602"/>
                  </a:lnTo>
                  <a:cubicBezTo>
                    <a:pt x="-131" y="797849"/>
                    <a:pt x="-1247" y="792193"/>
                    <a:pt x="1507" y="787989"/>
                  </a:cubicBezTo>
                  <a:lnTo>
                    <a:pt x="15236" y="767228"/>
                  </a:lnTo>
                  <a:cubicBezTo>
                    <a:pt x="15459" y="766855"/>
                    <a:pt x="15682" y="766483"/>
                    <a:pt x="15943" y="766149"/>
                  </a:cubicBezTo>
                  <a:cubicBezTo>
                    <a:pt x="21189" y="758558"/>
                    <a:pt x="29003" y="753684"/>
                    <a:pt x="37486" y="751972"/>
                  </a:cubicBezTo>
                  <a:cubicBezTo>
                    <a:pt x="45932" y="750261"/>
                    <a:pt x="55048" y="751638"/>
                    <a:pt x="62824" y="756549"/>
                  </a:cubicBezTo>
                  <a:cubicBezTo>
                    <a:pt x="63196" y="756772"/>
                    <a:pt x="63568" y="756995"/>
                    <a:pt x="63940" y="757256"/>
                  </a:cubicBezTo>
                  <a:lnTo>
                    <a:pt x="73056" y="763283"/>
                  </a:lnTo>
                  <a:lnTo>
                    <a:pt x="122988" y="687716"/>
                  </a:lnTo>
                  <a:lnTo>
                    <a:pt x="83400" y="661559"/>
                  </a:lnTo>
                  <a:cubicBezTo>
                    <a:pt x="75401" y="656276"/>
                    <a:pt x="70266" y="648165"/>
                    <a:pt x="68480" y="639421"/>
                  </a:cubicBezTo>
                  <a:cubicBezTo>
                    <a:pt x="66731" y="630864"/>
                    <a:pt x="68145" y="621673"/>
                    <a:pt x="73131" y="613786"/>
                  </a:cubicBezTo>
                  <a:cubicBezTo>
                    <a:pt x="73354" y="613376"/>
                    <a:pt x="73615" y="612967"/>
                    <a:pt x="73912" y="612595"/>
                  </a:cubicBezTo>
                  <a:cubicBezTo>
                    <a:pt x="79196" y="604930"/>
                    <a:pt x="87121" y="599982"/>
                    <a:pt x="95679" y="598233"/>
                  </a:cubicBezTo>
                  <a:cubicBezTo>
                    <a:pt x="102934" y="596745"/>
                    <a:pt x="110673" y="597564"/>
                    <a:pt x="117668" y="600875"/>
                  </a:cubicBezTo>
                  <a:lnTo>
                    <a:pt x="214928" y="453685"/>
                  </a:lnTo>
                  <a:lnTo>
                    <a:pt x="359813" y="234420"/>
                  </a:lnTo>
                  <a:cubicBezTo>
                    <a:pt x="365468" y="225862"/>
                    <a:pt x="374100" y="220392"/>
                    <a:pt x="383440" y="218495"/>
                  </a:cubicBezTo>
                  <a:cubicBezTo>
                    <a:pt x="392779" y="216597"/>
                    <a:pt x="402862" y="218234"/>
                    <a:pt x="411419" y="223890"/>
                  </a:cubicBezTo>
                  <a:lnTo>
                    <a:pt x="418526" y="228578"/>
                  </a:lnTo>
                  <a:lnTo>
                    <a:pt x="432367" y="207630"/>
                  </a:lnTo>
                  <a:cubicBezTo>
                    <a:pt x="432590" y="207258"/>
                    <a:pt x="432813" y="206886"/>
                    <a:pt x="433073" y="206551"/>
                  </a:cubicBezTo>
                  <a:cubicBezTo>
                    <a:pt x="439734" y="196804"/>
                    <a:pt x="449742" y="190552"/>
                    <a:pt x="460569" y="188357"/>
                  </a:cubicBezTo>
                  <a:cubicBezTo>
                    <a:pt x="471322" y="186199"/>
                    <a:pt x="482819" y="187910"/>
                    <a:pt x="492679" y="194087"/>
                  </a:cubicBezTo>
                  <a:close/>
                  <a:moveTo>
                    <a:pt x="21718" y="790439"/>
                  </a:moveTo>
                  <a:lnTo>
                    <a:pt x="144019" y="871253"/>
                  </a:lnTo>
                  <a:lnTo>
                    <a:pt x="153060" y="857561"/>
                  </a:lnTo>
                  <a:cubicBezTo>
                    <a:pt x="155553" y="853803"/>
                    <a:pt x="156260" y="849375"/>
                    <a:pt x="155404" y="845245"/>
                  </a:cubicBezTo>
                  <a:cubicBezTo>
                    <a:pt x="154548" y="841115"/>
                    <a:pt x="152167" y="837320"/>
                    <a:pt x="148409" y="834864"/>
                  </a:cubicBezTo>
                  <a:lnTo>
                    <a:pt x="130066" y="822735"/>
                  </a:lnTo>
                  <a:lnTo>
                    <a:pt x="70683" y="783482"/>
                  </a:lnTo>
                  <a:lnTo>
                    <a:pt x="53456" y="772096"/>
                  </a:lnTo>
                  <a:cubicBezTo>
                    <a:pt x="49698" y="769604"/>
                    <a:pt x="45271" y="768897"/>
                    <a:pt x="41141" y="769753"/>
                  </a:cubicBezTo>
                  <a:cubicBezTo>
                    <a:pt x="37010" y="770608"/>
                    <a:pt x="33215" y="772989"/>
                    <a:pt x="30760" y="776747"/>
                  </a:cubicBezTo>
                  <a:close/>
                  <a:moveTo>
                    <a:pt x="147667" y="704007"/>
                  </a:moveTo>
                  <a:lnTo>
                    <a:pt x="138216" y="697794"/>
                  </a:lnTo>
                  <a:lnTo>
                    <a:pt x="88284" y="773361"/>
                  </a:lnTo>
                  <a:lnTo>
                    <a:pt x="133640" y="803312"/>
                  </a:lnTo>
                  <a:lnTo>
                    <a:pt x="183572" y="727745"/>
                  </a:lnTo>
                  <a:close/>
                  <a:moveTo>
                    <a:pt x="263310" y="718480"/>
                  </a:moveTo>
                  <a:lnTo>
                    <a:pt x="115482" y="620811"/>
                  </a:lnTo>
                  <a:lnTo>
                    <a:pt x="111947" y="618467"/>
                  </a:lnTo>
                  <a:cubicBezTo>
                    <a:pt x="108115" y="615937"/>
                    <a:pt x="103576" y="615193"/>
                    <a:pt x="99371" y="616048"/>
                  </a:cubicBezTo>
                  <a:cubicBezTo>
                    <a:pt x="95167" y="616904"/>
                    <a:pt x="91297" y="619360"/>
                    <a:pt x="88730" y="623229"/>
                  </a:cubicBezTo>
                  <a:cubicBezTo>
                    <a:pt x="86200" y="627062"/>
                    <a:pt x="85456" y="631601"/>
                    <a:pt x="86312" y="635805"/>
                  </a:cubicBezTo>
                  <a:cubicBezTo>
                    <a:pt x="87167" y="640010"/>
                    <a:pt x="89623" y="643879"/>
                    <a:pt x="93455" y="646447"/>
                  </a:cubicBezTo>
                  <a:lnTo>
                    <a:pt x="140634" y="677626"/>
                  </a:lnTo>
                  <a:lnTo>
                    <a:pt x="170920" y="697643"/>
                  </a:lnTo>
                  <a:lnTo>
                    <a:pt x="248348" y="748803"/>
                  </a:lnTo>
                  <a:cubicBezTo>
                    <a:pt x="252180" y="751333"/>
                    <a:pt x="256720" y="752077"/>
                    <a:pt x="260924" y="751222"/>
                  </a:cubicBezTo>
                  <a:cubicBezTo>
                    <a:pt x="265128" y="750366"/>
                    <a:pt x="268998" y="747910"/>
                    <a:pt x="271565" y="744078"/>
                  </a:cubicBezTo>
                  <a:cubicBezTo>
                    <a:pt x="274095" y="740246"/>
                    <a:pt x="274839" y="735706"/>
                    <a:pt x="273984" y="731502"/>
                  </a:cubicBezTo>
                  <a:cubicBezTo>
                    <a:pt x="273128" y="727298"/>
                    <a:pt x="270672" y="723428"/>
                    <a:pt x="266803" y="72086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601" name="Google Shape;5601;p105"/>
          <p:cNvGrpSpPr/>
          <p:nvPr/>
        </p:nvGrpSpPr>
        <p:grpSpPr>
          <a:xfrm>
            <a:off x="5222241" y="4275934"/>
            <a:ext cx="6410960" cy="1190647"/>
            <a:chOff x="5222241" y="4651352"/>
            <a:chExt cx="6410960" cy="1190647"/>
          </a:xfrm>
        </p:grpSpPr>
        <p:sp>
          <p:nvSpPr>
            <p:cNvPr id="5602" name="Google Shape;5602;p105"/>
            <p:cNvSpPr/>
            <p:nvPr/>
          </p:nvSpPr>
          <p:spPr>
            <a:xfrm>
              <a:off x="5222241" y="4651352"/>
              <a:ext cx="6410960" cy="1190647"/>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cxnSp>
          <p:nvCxnSpPr>
            <p:cNvPr id="5603" name="Google Shape;5603;p105"/>
            <p:cNvCxnSpPr/>
            <p:nvPr/>
          </p:nvCxnSpPr>
          <p:spPr>
            <a:xfrm>
              <a:off x="6576607" y="4828033"/>
              <a:ext cx="0" cy="860032"/>
            </a:xfrm>
            <a:prstGeom prst="straightConnector1">
              <a:avLst/>
            </a:prstGeom>
            <a:noFill/>
            <a:ln cap="flat" cmpd="sng" w="12700">
              <a:solidFill>
                <a:schemeClr val="lt1"/>
              </a:solidFill>
              <a:prstDash val="solid"/>
              <a:miter lim="800000"/>
              <a:headEnd len="sm" w="sm" type="none"/>
              <a:tailEnd len="sm" w="sm" type="none"/>
            </a:ln>
          </p:spPr>
        </p:cxnSp>
        <p:sp>
          <p:nvSpPr>
            <p:cNvPr id="5604" name="Google Shape;5604;p105"/>
            <p:cNvSpPr/>
            <p:nvPr/>
          </p:nvSpPr>
          <p:spPr>
            <a:xfrm>
              <a:off x="5475652" y="4807191"/>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5605" name="Google Shape;5605;p105"/>
            <p:cNvSpPr txBox="1"/>
            <p:nvPr/>
          </p:nvSpPr>
          <p:spPr>
            <a:xfrm>
              <a:off x="6786480" y="5427859"/>
              <a:ext cx="4308239" cy="2215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chemeClr val="lt1"/>
                  </a:solidFill>
                  <a:latin typeface="Calibri"/>
                  <a:ea typeface="Calibri"/>
                  <a:cs typeface="Calibri"/>
                  <a:sym typeface="Calibri"/>
                </a:rPr>
                <a:t>monitorize atentamente o agravamento da infeção. </a:t>
              </a:r>
              <a:endParaRPr baseline="30000" i="0" sz="1600" u="none" cap="none" strike="noStrike">
                <a:solidFill>
                  <a:schemeClr val="lt1"/>
                </a:solidFill>
                <a:latin typeface="Calibri"/>
                <a:ea typeface="Calibri"/>
                <a:cs typeface="Calibri"/>
                <a:sym typeface="Calibri"/>
              </a:endParaRPr>
            </a:p>
          </p:txBody>
        </p:sp>
        <p:sp>
          <p:nvSpPr>
            <p:cNvPr id="5606" name="Google Shape;5606;p105"/>
            <p:cNvSpPr txBox="1"/>
            <p:nvPr/>
          </p:nvSpPr>
          <p:spPr>
            <a:xfrm>
              <a:off x="6786480" y="4884134"/>
              <a:ext cx="4534662" cy="4985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Se ravulizumabe for administrado a doentes com infeções sistêmicas ativas, </a:t>
              </a:r>
              <a:endParaRPr b="1" i="0" sz="1800" u="none" cap="none" strike="noStrike">
                <a:solidFill>
                  <a:srgbClr val="FFFFFF"/>
                </a:solidFill>
                <a:latin typeface="Lustria"/>
                <a:ea typeface="Lustria"/>
                <a:cs typeface="Lustria"/>
                <a:sym typeface="Lustria"/>
              </a:endParaRPr>
            </a:p>
          </p:txBody>
        </p:sp>
        <p:sp>
          <p:nvSpPr>
            <p:cNvPr id="5607" name="Google Shape;5607;p105"/>
            <p:cNvSpPr/>
            <p:nvPr/>
          </p:nvSpPr>
          <p:spPr>
            <a:xfrm>
              <a:off x="5625877" y="5004566"/>
              <a:ext cx="527826" cy="528258"/>
            </a:xfrm>
            <a:custGeom>
              <a:rect b="b" l="l" r="r" t="t"/>
              <a:pathLst>
                <a:path extrusionOk="0" h="905430" w="904689">
                  <a:moveTo>
                    <a:pt x="721336" y="35944"/>
                  </a:moveTo>
                  <a:cubicBezTo>
                    <a:pt x="728703" y="35944"/>
                    <a:pt x="735326" y="38921"/>
                    <a:pt x="740163" y="43758"/>
                  </a:cubicBezTo>
                  <a:cubicBezTo>
                    <a:pt x="745000" y="48594"/>
                    <a:pt x="747940" y="55217"/>
                    <a:pt x="747940" y="62585"/>
                  </a:cubicBezTo>
                  <a:cubicBezTo>
                    <a:pt x="747940" y="69952"/>
                    <a:pt x="744963" y="76575"/>
                    <a:pt x="740163" y="81412"/>
                  </a:cubicBezTo>
                  <a:cubicBezTo>
                    <a:pt x="735363" y="86249"/>
                    <a:pt x="728704" y="89225"/>
                    <a:pt x="721336" y="89225"/>
                  </a:cubicBezTo>
                  <a:cubicBezTo>
                    <a:pt x="713969" y="89225"/>
                    <a:pt x="707346" y="86249"/>
                    <a:pt x="702509" y="81412"/>
                  </a:cubicBezTo>
                  <a:cubicBezTo>
                    <a:pt x="697672" y="76575"/>
                    <a:pt x="694733" y="69952"/>
                    <a:pt x="694733" y="62585"/>
                  </a:cubicBezTo>
                  <a:cubicBezTo>
                    <a:pt x="694733" y="55218"/>
                    <a:pt x="697709" y="48594"/>
                    <a:pt x="702509" y="43758"/>
                  </a:cubicBezTo>
                  <a:cubicBezTo>
                    <a:pt x="707346" y="38958"/>
                    <a:pt x="714006" y="35944"/>
                    <a:pt x="721336" y="35944"/>
                  </a:cubicBezTo>
                  <a:close/>
                  <a:moveTo>
                    <a:pt x="557478" y="784657"/>
                  </a:moveTo>
                  <a:lnTo>
                    <a:pt x="774428" y="784657"/>
                  </a:lnTo>
                  <a:lnTo>
                    <a:pt x="837011" y="893042"/>
                  </a:lnTo>
                  <a:lnTo>
                    <a:pt x="837011" y="893079"/>
                  </a:lnTo>
                  <a:cubicBezTo>
                    <a:pt x="840396" y="898958"/>
                    <a:pt x="845903" y="902939"/>
                    <a:pt x="852005" y="904538"/>
                  </a:cubicBezTo>
                  <a:cubicBezTo>
                    <a:pt x="858107" y="906176"/>
                    <a:pt x="864842" y="905469"/>
                    <a:pt x="870720" y="902083"/>
                  </a:cubicBezTo>
                  <a:lnTo>
                    <a:pt x="870720" y="902046"/>
                  </a:lnTo>
                  <a:lnTo>
                    <a:pt x="892299" y="889581"/>
                  </a:lnTo>
                  <a:cubicBezTo>
                    <a:pt x="898215" y="886158"/>
                    <a:pt x="902197" y="880689"/>
                    <a:pt x="903833" y="874587"/>
                  </a:cubicBezTo>
                  <a:cubicBezTo>
                    <a:pt x="905359" y="868820"/>
                    <a:pt x="904838" y="862458"/>
                    <a:pt x="901824" y="856765"/>
                  </a:cubicBezTo>
                  <a:cubicBezTo>
                    <a:pt x="901675" y="856467"/>
                    <a:pt x="901526" y="856169"/>
                    <a:pt x="901340" y="855872"/>
                  </a:cubicBezTo>
                  <a:lnTo>
                    <a:pt x="860227" y="784657"/>
                  </a:lnTo>
                  <a:lnTo>
                    <a:pt x="892746" y="784657"/>
                  </a:lnTo>
                  <a:cubicBezTo>
                    <a:pt x="899332" y="784657"/>
                    <a:pt x="904689" y="779299"/>
                    <a:pt x="904689" y="772714"/>
                  </a:cubicBezTo>
                  <a:lnTo>
                    <a:pt x="904689" y="270308"/>
                  </a:lnTo>
                  <a:cubicBezTo>
                    <a:pt x="904689" y="263722"/>
                    <a:pt x="899331" y="258365"/>
                    <a:pt x="892746" y="258365"/>
                  </a:cubicBezTo>
                  <a:lnTo>
                    <a:pt x="807430" y="258365"/>
                  </a:lnTo>
                  <a:lnTo>
                    <a:pt x="807430" y="11943"/>
                  </a:lnTo>
                  <a:cubicBezTo>
                    <a:pt x="807430" y="5358"/>
                    <a:pt x="802073" y="0"/>
                    <a:pt x="795487" y="0"/>
                  </a:cubicBezTo>
                  <a:lnTo>
                    <a:pt x="108458" y="0"/>
                  </a:lnTo>
                  <a:cubicBezTo>
                    <a:pt x="101873" y="0"/>
                    <a:pt x="96515" y="5358"/>
                    <a:pt x="96515" y="11943"/>
                  </a:cubicBezTo>
                  <a:lnTo>
                    <a:pt x="96515" y="258365"/>
                  </a:lnTo>
                  <a:lnTo>
                    <a:pt x="11943" y="258365"/>
                  </a:lnTo>
                  <a:cubicBezTo>
                    <a:pt x="5358" y="258365"/>
                    <a:pt x="0" y="263723"/>
                    <a:pt x="0" y="270308"/>
                  </a:cubicBezTo>
                  <a:lnTo>
                    <a:pt x="0" y="772714"/>
                  </a:lnTo>
                  <a:cubicBezTo>
                    <a:pt x="0" y="779299"/>
                    <a:pt x="5358" y="784657"/>
                    <a:pt x="11943" y="784657"/>
                  </a:cubicBezTo>
                  <a:lnTo>
                    <a:pt x="347214" y="784657"/>
                  </a:lnTo>
                  <a:lnTo>
                    <a:pt x="323922" y="831240"/>
                  </a:lnTo>
                  <a:lnTo>
                    <a:pt x="294826" y="831240"/>
                  </a:lnTo>
                  <a:cubicBezTo>
                    <a:pt x="285785" y="831240"/>
                    <a:pt x="277599" y="834924"/>
                    <a:pt x="271646" y="840877"/>
                  </a:cubicBezTo>
                  <a:cubicBezTo>
                    <a:pt x="265730" y="846792"/>
                    <a:pt x="262010" y="855015"/>
                    <a:pt x="262010" y="864057"/>
                  </a:cubicBezTo>
                  <a:lnTo>
                    <a:pt x="262010" y="893487"/>
                  </a:lnTo>
                  <a:cubicBezTo>
                    <a:pt x="262010" y="900073"/>
                    <a:pt x="267368" y="905430"/>
                    <a:pt x="273953" y="905430"/>
                  </a:cubicBezTo>
                  <a:lnTo>
                    <a:pt x="630693" y="905430"/>
                  </a:lnTo>
                  <a:cubicBezTo>
                    <a:pt x="637279" y="905430"/>
                    <a:pt x="642637" y="900073"/>
                    <a:pt x="642637" y="893487"/>
                  </a:cubicBezTo>
                  <a:lnTo>
                    <a:pt x="642637" y="864057"/>
                  </a:lnTo>
                  <a:cubicBezTo>
                    <a:pt x="642637" y="855015"/>
                    <a:pt x="638953" y="846830"/>
                    <a:pt x="633000" y="840877"/>
                  </a:cubicBezTo>
                  <a:cubicBezTo>
                    <a:pt x="627084" y="834961"/>
                    <a:pt x="618861" y="831240"/>
                    <a:pt x="609820" y="831240"/>
                  </a:cubicBezTo>
                  <a:lnTo>
                    <a:pt x="580724" y="831240"/>
                  </a:lnTo>
                  <a:close/>
                  <a:moveTo>
                    <a:pt x="554166" y="831240"/>
                  </a:moveTo>
                  <a:lnTo>
                    <a:pt x="350493" y="831240"/>
                  </a:lnTo>
                  <a:lnTo>
                    <a:pt x="373784" y="784657"/>
                  </a:lnTo>
                  <a:lnTo>
                    <a:pt x="530909" y="784657"/>
                  </a:lnTo>
                  <a:close/>
                  <a:moveTo>
                    <a:pt x="609828" y="855127"/>
                  </a:moveTo>
                  <a:cubicBezTo>
                    <a:pt x="612284" y="855127"/>
                    <a:pt x="614479" y="856131"/>
                    <a:pt x="616116" y="857768"/>
                  </a:cubicBezTo>
                  <a:cubicBezTo>
                    <a:pt x="617753" y="859405"/>
                    <a:pt x="618758" y="861600"/>
                    <a:pt x="618758" y="864056"/>
                  </a:cubicBezTo>
                  <a:lnTo>
                    <a:pt x="618758" y="881543"/>
                  </a:lnTo>
                  <a:lnTo>
                    <a:pt x="285907" y="881543"/>
                  </a:lnTo>
                  <a:lnTo>
                    <a:pt x="285907" y="864056"/>
                  </a:lnTo>
                  <a:cubicBezTo>
                    <a:pt x="285907" y="861601"/>
                    <a:pt x="286911" y="859405"/>
                    <a:pt x="288548" y="857768"/>
                  </a:cubicBezTo>
                  <a:cubicBezTo>
                    <a:pt x="290186" y="856131"/>
                    <a:pt x="292381" y="855127"/>
                    <a:pt x="294837" y="855127"/>
                  </a:cubicBezTo>
                  <a:close/>
                  <a:moveTo>
                    <a:pt x="289026" y="384906"/>
                  </a:moveTo>
                  <a:cubicBezTo>
                    <a:pt x="282441" y="384906"/>
                    <a:pt x="277083" y="379548"/>
                    <a:pt x="277083" y="372962"/>
                  </a:cubicBezTo>
                  <a:cubicBezTo>
                    <a:pt x="277083" y="366377"/>
                    <a:pt x="282441" y="361019"/>
                    <a:pt x="289026" y="361019"/>
                  </a:cubicBezTo>
                  <a:lnTo>
                    <a:pt x="375645" y="361019"/>
                  </a:lnTo>
                  <a:cubicBezTo>
                    <a:pt x="381412" y="361019"/>
                    <a:pt x="386212" y="365075"/>
                    <a:pt x="387328" y="370507"/>
                  </a:cubicBezTo>
                  <a:lnTo>
                    <a:pt x="412815" y="465571"/>
                  </a:lnTo>
                  <a:cubicBezTo>
                    <a:pt x="434172" y="400272"/>
                    <a:pt x="476513" y="269899"/>
                    <a:pt x="487639" y="228418"/>
                  </a:cubicBezTo>
                  <a:cubicBezTo>
                    <a:pt x="489350" y="222055"/>
                    <a:pt x="495861" y="218260"/>
                    <a:pt x="502223" y="219972"/>
                  </a:cubicBezTo>
                  <a:cubicBezTo>
                    <a:pt x="506539" y="221125"/>
                    <a:pt x="509665" y="224511"/>
                    <a:pt x="510707" y="228566"/>
                  </a:cubicBezTo>
                  <a:lnTo>
                    <a:pt x="551969" y="382529"/>
                  </a:lnTo>
                  <a:lnTo>
                    <a:pt x="614961" y="382529"/>
                  </a:lnTo>
                  <a:cubicBezTo>
                    <a:pt x="621546" y="382529"/>
                    <a:pt x="626904" y="387886"/>
                    <a:pt x="626904" y="394472"/>
                  </a:cubicBezTo>
                  <a:cubicBezTo>
                    <a:pt x="626904" y="401058"/>
                    <a:pt x="621546" y="406415"/>
                    <a:pt x="614961" y="406415"/>
                  </a:cubicBezTo>
                  <a:lnTo>
                    <a:pt x="542816" y="406415"/>
                  </a:lnTo>
                  <a:cubicBezTo>
                    <a:pt x="537533" y="406415"/>
                    <a:pt x="532733" y="402918"/>
                    <a:pt x="531282" y="397560"/>
                  </a:cubicBezTo>
                  <a:lnTo>
                    <a:pt x="498615" y="275630"/>
                  </a:lnTo>
                  <a:cubicBezTo>
                    <a:pt x="472979" y="359495"/>
                    <a:pt x="423158" y="510555"/>
                    <a:pt x="422973" y="511117"/>
                  </a:cubicBezTo>
                  <a:cubicBezTo>
                    <a:pt x="421745" y="514801"/>
                    <a:pt x="418768" y="517814"/>
                    <a:pt x="414713" y="518893"/>
                  </a:cubicBezTo>
                  <a:cubicBezTo>
                    <a:pt x="408350" y="520605"/>
                    <a:pt x="401802" y="516810"/>
                    <a:pt x="400128" y="510447"/>
                  </a:cubicBezTo>
                  <a:lnTo>
                    <a:pt x="366493" y="384908"/>
                  </a:lnTo>
                  <a:close/>
                  <a:moveTo>
                    <a:pt x="780050" y="696288"/>
                  </a:moveTo>
                  <a:cubicBezTo>
                    <a:pt x="812271" y="674335"/>
                    <a:pt x="834037" y="642226"/>
                    <a:pt x="843525" y="606805"/>
                  </a:cubicBezTo>
                  <a:cubicBezTo>
                    <a:pt x="853905" y="568073"/>
                    <a:pt x="849590" y="525359"/>
                    <a:pt x="828121" y="487781"/>
                  </a:cubicBezTo>
                  <a:cubicBezTo>
                    <a:pt x="828010" y="487520"/>
                    <a:pt x="827861" y="487297"/>
                    <a:pt x="827749" y="487036"/>
                  </a:cubicBezTo>
                  <a:cubicBezTo>
                    <a:pt x="821870" y="476879"/>
                    <a:pt x="815025" y="467577"/>
                    <a:pt x="807434" y="459280"/>
                  </a:cubicBezTo>
                  <a:lnTo>
                    <a:pt x="807434" y="282248"/>
                  </a:lnTo>
                  <a:lnTo>
                    <a:pt x="880806" y="282248"/>
                  </a:lnTo>
                  <a:lnTo>
                    <a:pt x="880806" y="760803"/>
                  </a:lnTo>
                  <a:lnTo>
                    <a:pt x="846464" y="760803"/>
                  </a:lnTo>
                  <a:lnTo>
                    <a:pt x="831321" y="734609"/>
                  </a:lnTo>
                  <a:cubicBezTo>
                    <a:pt x="830986" y="733902"/>
                    <a:pt x="830577" y="733195"/>
                    <a:pt x="830056" y="732563"/>
                  </a:cubicBezTo>
                  <a:cubicBezTo>
                    <a:pt x="826633" y="727354"/>
                    <a:pt x="821498" y="723894"/>
                    <a:pt x="815917" y="722368"/>
                  </a:cubicBezTo>
                  <a:cubicBezTo>
                    <a:pt x="810299" y="720880"/>
                    <a:pt x="804122" y="721364"/>
                    <a:pt x="798579" y="724117"/>
                  </a:cubicBezTo>
                  <a:cubicBezTo>
                    <a:pt x="797946" y="724378"/>
                    <a:pt x="797314" y="724712"/>
                    <a:pt x="796718" y="725084"/>
                  </a:cubicBezTo>
                  <a:close/>
                  <a:moveTo>
                    <a:pt x="776068" y="737029"/>
                  </a:moveTo>
                  <a:cubicBezTo>
                    <a:pt x="775882" y="737141"/>
                    <a:pt x="775733" y="737215"/>
                    <a:pt x="775547" y="737327"/>
                  </a:cubicBezTo>
                  <a:cubicBezTo>
                    <a:pt x="769669" y="740712"/>
                    <a:pt x="765687" y="746219"/>
                    <a:pt x="764088" y="752321"/>
                  </a:cubicBezTo>
                  <a:cubicBezTo>
                    <a:pt x="763344" y="755074"/>
                    <a:pt x="763083" y="757939"/>
                    <a:pt x="763344" y="760804"/>
                  </a:cubicBezTo>
                  <a:lnTo>
                    <a:pt x="23851" y="760804"/>
                  </a:lnTo>
                  <a:lnTo>
                    <a:pt x="23851" y="282249"/>
                  </a:lnTo>
                  <a:lnTo>
                    <a:pt x="96517" y="282249"/>
                  </a:lnTo>
                  <a:lnTo>
                    <a:pt x="96517" y="660791"/>
                  </a:lnTo>
                  <a:cubicBezTo>
                    <a:pt x="96517" y="667377"/>
                    <a:pt x="101874" y="672735"/>
                    <a:pt x="108460" y="672735"/>
                  </a:cubicBezTo>
                  <a:lnTo>
                    <a:pt x="574814" y="672735"/>
                  </a:lnTo>
                  <a:cubicBezTo>
                    <a:pt x="595464" y="695282"/>
                    <a:pt x="621806" y="710835"/>
                    <a:pt x="650233" y="718463"/>
                  </a:cubicBezTo>
                  <a:cubicBezTo>
                    <a:pt x="685654" y="727950"/>
                    <a:pt x="724348" y="725160"/>
                    <a:pt x="759437" y="708231"/>
                  </a:cubicBezTo>
                  <a:close/>
                  <a:moveTo>
                    <a:pt x="588512" y="652309"/>
                  </a:moveTo>
                  <a:cubicBezTo>
                    <a:pt x="583526" y="646393"/>
                    <a:pt x="579024" y="639956"/>
                    <a:pt x="575005" y="633036"/>
                  </a:cubicBezTo>
                  <a:lnTo>
                    <a:pt x="575005" y="632999"/>
                  </a:lnTo>
                  <a:cubicBezTo>
                    <a:pt x="556513" y="600963"/>
                    <a:pt x="552756" y="564426"/>
                    <a:pt x="561648" y="531272"/>
                  </a:cubicBezTo>
                  <a:cubicBezTo>
                    <a:pt x="570541" y="498157"/>
                    <a:pt x="592046" y="468391"/>
                    <a:pt x="624082" y="449900"/>
                  </a:cubicBezTo>
                  <a:cubicBezTo>
                    <a:pt x="624268" y="449788"/>
                    <a:pt x="624454" y="449676"/>
                    <a:pt x="624640" y="449565"/>
                  </a:cubicBezTo>
                  <a:cubicBezTo>
                    <a:pt x="656527" y="431370"/>
                    <a:pt x="692803" y="427724"/>
                    <a:pt x="725767" y="436542"/>
                  </a:cubicBezTo>
                  <a:cubicBezTo>
                    <a:pt x="748463" y="442607"/>
                    <a:pt x="769560" y="454624"/>
                    <a:pt x="786526" y="471889"/>
                  </a:cubicBezTo>
                  <a:cubicBezTo>
                    <a:pt x="786786" y="472186"/>
                    <a:pt x="787084" y="472484"/>
                    <a:pt x="787382" y="472781"/>
                  </a:cubicBezTo>
                  <a:cubicBezTo>
                    <a:pt x="794674" y="480335"/>
                    <a:pt x="801185" y="488855"/>
                    <a:pt x="806729" y="498306"/>
                  </a:cubicBezTo>
                  <a:cubicBezTo>
                    <a:pt x="806989" y="498864"/>
                    <a:pt x="807324" y="499385"/>
                    <a:pt x="807659" y="499868"/>
                  </a:cubicBezTo>
                  <a:cubicBezTo>
                    <a:pt x="825704" y="531680"/>
                    <a:pt x="829313" y="567845"/>
                    <a:pt x="820496" y="600662"/>
                  </a:cubicBezTo>
                  <a:cubicBezTo>
                    <a:pt x="811678" y="633515"/>
                    <a:pt x="790507" y="662984"/>
                    <a:pt x="758993" y="681513"/>
                  </a:cubicBezTo>
                  <a:cubicBezTo>
                    <a:pt x="758360" y="681811"/>
                    <a:pt x="757728" y="682183"/>
                    <a:pt x="757170" y="682555"/>
                  </a:cubicBezTo>
                  <a:cubicBezTo>
                    <a:pt x="725358" y="700600"/>
                    <a:pt x="689193" y="704172"/>
                    <a:pt x="656376" y="695391"/>
                  </a:cubicBezTo>
                  <a:cubicBezTo>
                    <a:pt x="631038" y="688583"/>
                    <a:pt x="607672" y="674444"/>
                    <a:pt x="589813" y="653831"/>
                  </a:cubicBezTo>
                  <a:cubicBezTo>
                    <a:pt x="589403" y="653273"/>
                    <a:pt x="588994" y="652789"/>
                    <a:pt x="588510" y="652306"/>
                  </a:cubicBezTo>
                  <a:close/>
                  <a:moveTo>
                    <a:pt x="783555" y="438034"/>
                  </a:moveTo>
                  <a:cubicBezTo>
                    <a:pt x="767891" y="426723"/>
                    <a:pt x="750366" y="418463"/>
                    <a:pt x="731911" y="413515"/>
                  </a:cubicBezTo>
                  <a:cubicBezTo>
                    <a:pt x="693290" y="403172"/>
                    <a:pt x="650726" y="407413"/>
                    <a:pt x="613220" y="428733"/>
                  </a:cubicBezTo>
                  <a:cubicBezTo>
                    <a:pt x="612588" y="429031"/>
                    <a:pt x="611955" y="429366"/>
                    <a:pt x="611360" y="429775"/>
                  </a:cubicBezTo>
                  <a:cubicBezTo>
                    <a:pt x="574041" y="451579"/>
                    <a:pt x="548964" y="486404"/>
                    <a:pt x="538583" y="525177"/>
                  </a:cubicBezTo>
                  <a:cubicBezTo>
                    <a:pt x="528240" y="563799"/>
                    <a:pt x="532481" y="606363"/>
                    <a:pt x="553801" y="643869"/>
                  </a:cubicBezTo>
                  <a:cubicBezTo>
                    <a:pt x="554136" y="644575"/>
                    <a:pt x="554508" y="645282"/>
                    <a:pt x="554992" y="645952"/>
                  </a:cubicBezTo>
                  <a:cubicBezTo>
                    <a:pt x="555587" y="646919"/>
                    <a:pt x="556145" y="647924"/>
                    <a:pt x="556741" y="648891"/>
                  </a:cubicBezTo>
                  <a:lnTo>
                    <a:pt x="120410" y="648854"/>
                  </a:lnTo>
                  <a:lnTo>
                    <a:pt x="120410" y="123712"/>
                  </a:lnTo>
                  <a:lnTo>
                    <a:pt x="783550" y="123712"/>
                  </a:lnTo>
                  <a:close/>
                  <a:moveTo>
                    <a:pt x="783555" y="99821"/>
                  </a:moveTo>
                  <a:lnTo>
                    <a:pt x="783555" y="23844"/>
                  </a:lnTo>
                  <a:lnTo>
                    <a:pt x="120415" y="23844"/>
                  </a:lnTo>
                  <a:lnTo>
                    <a:pt x="120415" y="99784"/>
                  </a:lnTo>
                  <a:close/>
                  <a:moveTo>
                    <a:pt x="550345" y="35937"/>
                  </a:moveTo>
                  <a:cubicBezTo>
                    <a:pt x="557675" y="35937"/>
                    <a:pt x="564335" y="38913"/>
                    <a:pt x="569172" y="43750"/>
                  </a:cubicBezTo>
                  <a:cubicBezTo>
                    <a:pt x="574009" y="48587"/>
                    <a:pt x="576985" y="55209"/>
                    <a:pt x="576985" y="62577"/>
                  </a:cubicBezTo>
                  <a:cubicBezTo>
                    <a:pt x="576985" y="69944"/>
                    <a:pt x="574009" y="76567"/>
                    <a:pt x="569172" y="81404"/>
                  </a:cubicBezTo>
                  <a:cubicBezTo>
                    <a:pt x="564335" y="86241"/>
                    <a:pt x="557713" y="89218"/>
                    <a:pt x="550345" y="89218"/>
                  </a:cubicBezTo>
                  <a:cubicBezTo>
                    <a:pt x="542978" y="89218"/>
                    <a:pt x="536355" y="86241"/>
                    <a:pt x="531518" y="81404"/>
                  </a:cubicBezTo>
                  <a:cubicBezTo>
                    <a:pt x="526681" y="76567"/>
                    <a:pt x="523742" y="69945"/>
                    <a:pt x="523742" y="62577"/>
                  </a:cubicBezTo>
                  <a:cubicBezTo>
                    <a:pt x="523742" y="55210"/>
                    <a:pt x="526718" y="48587"/>
                    <a:pt x="531518" y="43750"/>
                  </a:cubicBezTo>
                  <a:cubicBezTo>
                    <a:pt x="536318" y="38950"/>
                    <a:pt x="542977" y="35937"/>
                    <a:pt x="550345" y="35937"/>
                  </a:cubicBezTo>
                  <a:close/>
                  <a:moveTo>
                    <a:pt x="635847" y="35937"/>
                  </a:moveTo>
                  <a:cubicBezTo>
                    <a:pt x="643177" y="35937"/>
                    <a:pt x="649837" y="38913"/>
                    <a:pt x="654674" y="43750"/>
                  </a:cubicBezTo>
                  <a:cubicBezTo>
                    <a:pt x="659511" y="48587"/>
                    <a:pt x="662450" y="55209"/>
                    <a:pt x="662450" y="62577"/>
                  </a:cubicBezTo>
                  <a:cubicBezTo>
                    <a:pt x="662450" y="69944"/>
                    <a:pt x="659474" y="76567"/>
                    <a:pt x="654674" y="81404"/>
                  </a:cubicBezTo>
                  <a:cubicBezTo>
                    <a:pt x="649837" y="86241"/>
                    <a:pt x="643215" y="89218"/>
                    <a:pt x="635847" y="89218"/>
                  </a:cubicBezTo>
                  <a:cubicBezTo>
                    <a:pt x="628479" y="89218"/>
                    <a:pt x="621857" y="86241"/>
                    <a:pt x="617020" y="81404"/>
                  </a:cubicBezTo>
                  <a:cubicBezTo>
                    <a:pt x="612183" y="76567"/>
                    <a:pt x="609244" y="69945"/>
                    <a:pt x="609244" y="62577"/>
                  </a:cubicBezTo>
                  <a:cubicBezTo>
                    <a:pt x="609244" y="55210"/>
                    <a:pt x="612220" y="48587"/>
                    <a:pt x="617020" y="43750"/>
                  </a:cubicBezTo>
                  <a:cubicBezTo>
                    <a:pt x="621820" y="38950"/>
                    <a:pt x="628479" y="35937"/>
                    <a:pt x="635847" y="35937"/>
                  </a:cubicBezTo>
                  <a:close/>
                  <a:moveTo>
                    <a:pt x="809088" y="745435"/>
                  </a:moveTo>
                  <a:cubicBezTo>
                    <a:pt x="809274" y="745323"/>
                    <a:pt x="809534" y="745323"/>
                    <a:pt x="809757" y="745398"/>
                  </a:cubicBezTo>
                  <a:cubicBezTo>
                    <a:pt x="809981" y="745472"/>
                    <a:pt x="810204" y="745584"/>
                    <a:pt x="810278" y="745732"/>
                  </a:cubicBezTo>
                  <a:lnTo>
                    <a:pt x="810316" y="745770"/>
                  </a:lnTo>
                  <a:lnTo>
                    <a:pt x="810278" y="745770"/>
                  </a:lnTo>
                  <a:lnTo>
                    <a:pt x="828844" y="777916"/>
                  </a:lnTo>
                  <a:cubicBezTo>
                    <a:pt x="829105" y="778437"/>
                    <a:pt x="829365" y="778921"/>
                    <a:pt x="829700" y="779405"/>
                  </a:cubicBezTo>
                  <a:lnTo>
                    <a:pt x="880749" y="867808"/>
                  </a:lnTo>
                  <a:lnTo>
                    <a:pt x="880823" y="867920"/>
                  </a:lnTo>
                  <a:cubicBezTo>
                    <a:pt x="880860" y="868069"/>
                    <a:pt x="880860" y="868255"/>
                    <a:pt x="880823" y="868441"/>
                  </a:cubicBezTo>
                  <a:cubicBezTo>
                    <a:pt x="880749" y="868664"/>
                    <a:pt x="880637" y="868887"/>
                    <a:pt x="880488" y="868962"/>
                  </a:cubicBezTo>
                  <a:lnTo>
                    <a:pt x="859838" y="880905"/>
                  </a:lnTo>
                  <a:cubicBezTo>
                    <a:pt x="859429" y="881091"/>
                    <a:pt x="859019" y="881314"/>
                    <a:pt x="858647" y="881538"/>
                  </a:cubicBezTo>
                  <a:cubicBezTo>
                    <a:pt x="858498" y="881575"/>
                    <a:pt x="858350" y="881575"/>
                    <a:pt x="858164" y="881500"/>
                  </a:cubicBezTo>
                  <a:cubicBezTo>
                    <a:pt x="858015" y="881463"/>
                    <a:pt x="857866" y="881389"/>
                    <a:pt x="857754" y="881277"/>
                  </a:cubicBezTo>
                  <a:cubicBezTo>
                    <a:pt x="857568" y="880979"/>
                    <a:pt x="857419" y="880682"/>
                    <a:pt x="857196" y="880384"/>
                  </a:cubicBezTo>
                  <a:lnTo>
                    <a:pt x="792009" y="767494"/>
                  </a:lnTo>
                  <a:cubicBezTo>
                    <a:pt x="791749" y="766973"/>
                    <a:pt x="791488" y="766489"/>
                    <a:pt x="791153" y="766005"/>
                  </a:cubicBezTo>
                  <a:lnTo>
                    <a:pt x="787135" y="759048"/>
                  </a:lnTo>
                  <a:cubicBezTo>
                    <a:pt x="787023" y="758862"/>
                    <a:pt x="787023" y="758638"/>
                    <a:pt x="787098" y="758415"/>
                  </a:cubicBezTo>
                  <a:cubicBezTo>
                    <a:pt x="787172" y="758192"/>
                    <a:pt x="787284" y="758006"/>
                    <a:pt x="787470" y="757894"/>
                  </a:cubicBezTo>
                  <a:cubicBezTo>
                    <a:pt x="787693" y="757783"/>
                    <a:pt x="787879" y="757634"/>
                    <a:pt x="788065" y="75752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548"/>
                                        </p:tgtEl>
                                        <p:attrNameLst>
                                          <p:attrName>style.visibility</p:attrName>
                                        </p:attrNameLst>
                                      </p:cBhvr>
                                      <p:to>
                                        <p:strVal val="visible"/>
                                      </p:to>
                                    </p:set>
                                    <p:animEffect filter="fade" transition="in">
                                      <p:cBhvr>
                                        <p:cTn dur="500"/>
                                        <p:tgtEl>
                                          <p:spTgt spid="5548"/>
                                        </p:tgtEl>
                                      </p:cBhvr>
                                    </p:animEffect>
                                  </p:childTnLst>
                                </p:cTn>
                              </p:par>
                              <p:par>
                                <p:cTn fill="hold" nodeType="withEffect" presetClass="entr" presetID="10" presetSubtype="0">
                                  <p:stCondLst>
                                    <p:cond delay="0"/>
                                  </p:stCondLst>
                                  <p:childTnLst>
                                    <p:set>
                                      <p:cBhvr>
                                        <p:cTn dur="1" fill="hold">
                                          <p:stCondLst>
                                            <p:cond delay="0"/>
                                          </p:stCondLst>
                                        </p:cTn>
                                        <p:tgtEl>
                                          <p:spTgt spid="5551"/>
                                        </p:tgtEl>
                                        <p:attrNameLst>
                                          <p:attrName>style.visibility</p:attrName>
                                        </p:attrNameLst>
                                      </p:cBhvr>
                                      <p:to>
                                        <p:strVal val="visible"/>
                                      </p:to>
                                    </p:set>
                                    <p:animEffect filter="fade" transition="in">
                                      <p:cBhvr>
                                        <p:cTn dur="500"/>
                                        <p:tgtEl>
                                          <p:spTgt spid="5551"/>
                                        </p:tgtEl>
                                      </p:cBhvr>
                                    </p:animEffect>
                                  </p:childTnLst>
                                </p:cTn>
                              </p:par>
                              <p:par>
                                <p:cTn fill="hold" nodeType="withEffect" presetClass="entr" presetID="10" presetSubtype="0">
                                  <p:stCondLst>
                                    <p:cond delay="0"/>
                                  </p:stCondLst>
                                  <p:childTnLst>
                                    <p:set>
                                      <p:cBhvr>
                                        <p:cTn dur="1" fill="hold">
                                          <p:stCondLst>
                                            <p:cond delay="0"/>
                                          </p:stCondLst>
                                        </p:cTn>
                                        <p:tgtEl>
                                          <p:spTgt spid="5554"/>
                                        </p:tgtEl>
                                        <p:attrNameLst>
                                          <p:attrName>style.visibility</p:attrName>
                                        </p:attrNameLst>
                                      </p:cBhvr>
                                      <p:to>
                                        <p:strVal val="visible"/>
                                      </p:to>
                                    </p:set>
                                    <p:animEffect filter="fade" transition="in">
                                      <p:cBhvr>
                                        <p:cTn dur="500"/>
                                        <p:tgtEl>
                                          <p:spTgt spid="5554"/>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568"/>
                                        </p:tgtEl>
                                        <p:attrNameLst>
                                          <p:attrName>style.visibility</p:attrName>
                                        </p:attrNameLst>
                                      </p:cBhvr>
                                      <p:to>
                                        <p:strVal val="visible"/>
                                      </p:to>
                                    </p:set>
                                    <p:animEffect filter="fade" transition="in">
                                      <p:cBhvr>
                                        <p:cTn dur="500"/>
                                        <p:tgtEl>
                                          <p:spTgt spid="5568"/>
                                        </p:tgtEl>
                                      </p:cBhvr>
                                    </p:animEffect>
                                  </p:childTnLst>
                                </p:cTn>
                              </p:par>
                              <p:par>
                                <p:cTn fill="hold" nodeType="withEffect" presetClass="entr" presetID="10" presetSubtype="0">
                                  <p:stCondLst>
                                    <p:cond delay="0"/>
                                  </p:stCondLst>
                                  <p:childTnLst>
                                    <p:set>
                                      <p:cBhvr>
                                        <p:cTn dur="1" fill="hold">
                                          <p:stCondLst>
                                            <p:cond delay="0"/>
                                          </p:stCondLst>
                                        </p:cTn>
                                        <p:tgtEl>
                                          <p:spTgt spid="5552"/>
                                        </p:tgtEl>
                                        <p:attrNameLst>
                                          <p:attrName>style.visibility</p:attrName>
                                        </p:attrNameLst>
                                      </p:cBhvr>
                                      <p:to>
                                        <p:strVal val="visible"/>
                                      </p:to>
                                    </p:set>
                                    <p:animEffect filter="fade" transition="in">
                                      <p:cBhvr>
                                        <p:cTn dur="500"/>
                                        <p:tgtEl>
                                          <p:spTgt spid="5552"/>
                                        </p:tgtEl>
                                      </p:cBhvr>
                                    </p:animEffect>
                                  </p:childTnLst>
                                </p:cTn>
                              </p:par>
                              <p:par>
                                <p:cTn fill="hold" nodeType="withEffect" presetClass="entr" presetID="10" presetSubtype="0">
                                  <p:stCondLst>
                                    <p:cond delay="250"/>
                                  </p:stCondLst>
                                  <p:childTnLst>
                                    <p:set>
                                      <p:cBhvr>
                                        <p:cTn dur="1" fill="hold">
                                          <p:stCondLst>
                                            <p:cond delay="0"/>
                                          </p:stCondLst>
                                        </p:cTn>
                                        <p:tgtEl>
                                          <p:spTgt spid="5569"/>
                                        </p:tgtEl>
                                        <p:attrNameLst>
                                          <p:attrName>style.visibility</p:attrName>
                                        </p:attrNameLst>
                                      </p:cBhvr>
                                      <p:to>
                                        <p:strVal val="visible"/>
                                      </p:to>
                                    </p:set>
                                    <p:animEffect filter="fade" transition="in">
                                      <p:cBhvr>
                                        <p:cTn dur="500"/>
                                        <p:tgtEl>
                                          <p:spTgt spid="5569"/>
                                        </p:tgtEl>
                                      </p:cBhvr>
                                    </p:animEffect>
                                  </p:childTnLst>
                                </p:cTn>
                              </p:par>
                              <p:par>
                                <p:cTn fill="hold" nodeType="withEffect" presetClass="entr" presetID="10" presetSubtype="0">
                                  <p:stCondLst>
                                    <p:cond delay="500"/>
                                  </p:stCondLst>
                                  <p:childTnLst>
                                    <p:set>
                                      <p:cBhvr>
                                        <p:cTn dur="1" fill="hold">
                                          <p:stCondLst>
                                            <p:cond delay="0"/>
                                          </p:stCondLst>
                                        </p:cTn>
                                        <p:tgtEl>
                                          <p:spTgt spid="5594"/>
                                        </p:tgtEl>
                                        <p:attrNameLst>
                                          <p:attrName>style.visibility</p:attrName>
                                        </p:attrNameLst>
                                      </p:cBhvr>
                                      <p:to>
                                        <p:strVal val="visible"/>
                                      </p:to>
                                    </p:set>
                                    <p:animEffect filter="fade" transition="in">
                                      <p:cBhvr>
                                        <p:cTn dur="500"/>
                                        <p:tgtEl>
                                          <p:spTgt spid="5594"/>
                                        </p:tgtEl>
                                      </p:cBhvr>
                                    </p:animEffect>
                                  </p:childTnLst>
                                </p:cTn>
                              </p:par>
                              <p:par>
                                <p:cTn fill="hold" nodeType="withEffect" presetClass="entr" presetID="10" presetSubtype="0">
                                  <p:stCondLst>
                                    <p:cond delay="750"/>
                                  </p:stCondLst>
                                  <p:childTnLst>
                                    <p:set>
                                      <p:cBhvr>
                                        <p:cTn dur="1" fill="hold">
                                          <p:stCondLst>
                                            <p:cond delay="0"/>
                                          </p:stCondLst>
                                        </p:cTn>
                                        <p:tgtEl>
                                          <p:spTgt spid="5601"/>
                                        </p:tgtEl>
                                        <p:attrNameLst>
                                          <p:attrName>style.visibility</p:attrName>
                                        </p:attrNameLst>
                                      </p:cBhvr>
                                      <p:to>
                                        <p:strVal val="visible"/>
                                      </p:to>
                                    </p:set>
                                    <p:animEffect filter="fade" transition="in">
                                      <p:cBhvr>
                                        <p:cTn dur="500"/>
                                        <p:tgtEl>
                                          <p:spTgt spid="560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12" name="Shape 5612"/>
        <p:cNvGrpSpPr/>
        <p:nvPr/>
      </p:nvGrpSpPr>
      <p:grpSpPr>
        <a:xfrm>
          <a:off x="0" y="0"/>
          <a:ext cx="0" cy="0"/>
          <a:chOff x="0" y="0"/>
          <a:chExt cx="0" cy="0"/>
        </a:xfrm>
      </p:grpSpPr>
      <p:sp>
        <p:nvSpPr>
          <p:cNvPr id="5613" name="Google Shape;5613;p106"/>
          <p:cNvSpPr/>
          <p:nvPr/>
        </p:nvSpPr>
        <p:spPr>
          <a:xfrm flipH="1">
            <a:off x="1374920" y="2176932"/>
            <a:ext cx="9517681" cy="340598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614" name="Google Shape;5614;p106"/>
          <p:cNvSpPr txBox="1"/>
          <p:nvPr/>
        </p:nvSpPr>
        <p:spPr>
          <a:xfrm>
            <a:off x="296269" y="385036"/>
            <a:ext cx="11164775"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Programa de estudos clínicos de ravulizumabe (ALXN1210) em linhas gerais</a:t>
            </a:r>
            <a:endParaRPr/>
          </a:p>
        </p:txBody>
      </p:sp>
      <p:sp>
        <p:nvSpPr>
          <p:cNvPr id="5615" name="Google Shape;5615;p10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Referências: 1. Roth A et al. Blood Adv. 2018 Sep 11;2(17):2176-85; 2. NCT02598583; 3. NCT02605993; 4. Röth A et al. Poster presented at: 25th Annual Congress of the European Hematology Association; June 11-14, 2020 (virtual meeting);  5. Lee JW et al. Blood. 2019 Feb 7;133(6):530-9; 6. NCT02946463; 7. Kulasekararaj AG et al. Blood. 2019 Feb 7;133(6):540-9; 8. NCT03056040. 9. Alexion. Dados de arquivo. DOF-PNH-ULT-001. 2021. 10. NCT03748823; 11. Alexion. Dados de arquivo. DOF-PNH-ULT-002. 2021; 12. NCT03406507. </a:t>
            </a:r>
            <a:endParaRPr/>
          </a:p>
        </p:txBody>
      </p:sp>
      <p:sp>
        <p:nvSpPr>
          <p:cNvPr id="5616" name="Google Shape;5616;p106"/>
          <p:cNvSpPr txBox="1"/>
          <p:nvPr/>
        </p:nvSpPr>
        <p:spPr>
          <a:xfrm>
            <a:off x="296269" y="1321990"/>
            <a:ext cx="245112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a:t>
            </a:r>
            <a:endParaRPr/>
          </a:p>
        </p:txBody>
      </p:sp>
      <p:cxnSp>
        <p:nvCxnSpPr>
          <p:cNvPr id="5617" name="Google Shape;5617;p106"/>
          <p:cNvCxnSpPr/>
          <p:nvPr/>
        </p:nvCxnSpPr>
        <p:spPr>
          <a:xfrm>
            <a:off x="7848600" y="2677908"/>
            <a:ext cx="0" cy="2762924"/>
          </a:xfrm>
          <a:prstGeom prst="straightConnector1">
            <a:avLst/>
          </a:prstGeom>
          <a:noFill/>
          <a:ln cap="flat" cmpd="sng" w="19050">
            <a:solidFill>
              <a:schemeClr val="lt2"/>
            </a:solidFill>
            <a:prstDash val="dot"/>
            <a:miter lim="800000"/>
            <a:headEnd len="sm" w="sm" type="none"/>
            <a:tailEnd len="sm" w="sm" type="none"/>
          </a:ln>
        </p:spPr>
      </p:cxnSp>
      <p:grpSp>
        <p:nvGrpSpPr>
          <p:cNvPr id="5618" name="Google Shape;5618;p106"/>
          <p:cNvGrpSpPr/>
          <p:nvPr/>
        </p:nvGrpSpPr>
        <p:grpSpPr>
          <a:xfrm>
            <a:off x="7983750" y="5100779"/>
            <a:ext cx="2852586" cy="680106"/>
            <a:chOff x="8110750" y="5298747"/>
            <a:chExt cx="2852586" cy="680106"/>
          </a:xfrm>
        </p:grpSpPr>
        <p:sp>
          <p:nvSpPr>
            <p:cNvPr id="5619" name="Google Shape;5619;p106"/>
            <p:cNvSpPr/>
            <p:nvPr/>
          </p:nvSpPr>
          <p:spPr>
            <a:xfrm>
              <a:off x="8110750" y="5326099"/>
              <a:ext cx="2852586" cy="625402"/>
            </a:xfrm>
            <a:prstGeom prst="roundRect">
              <a:avLst>
                <a:gd fmla="val 0" name="adj"/>
              </a:avLst>
            </a:prstGeom>
            <a:solidFill>
              <a:schemeClr val="lt1"/>
            </a:solidFill>
            <a:ln cap="flat" cmpd="sng" w="12700">
              <a:solidFill>
                <a:schemeClr val="lt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620" name="Google Shape;5620;p106"/>
            <p:cNvSpPr/>
            <p:nvPr/>
          </p:nvSpPr>
          <p:spPr>
            <a:xfrm>
              <a:off x="8274475" y="5298747"/>
              <a:ext cx="2444595" cy="680106"/>
            </a:xfrm>
            <a:prstGeom prst="roundRect">
              <a:avLst>
                <a:gd fmla="val 0" name="adj"/>
              </a:avLst>
            </a:prstGeom>
            <a:noFill/>
            <a:ln>
              <a:noFill/>
            </a:ln>
          </p:spPr>
          <p:txBody>
            <a:bodyPr anchorCtr="0" anchor="ctr" bIns="45700" lIns="91425" spcFirstLastPara="1" rIns="91425" wrap="square" tIns="45700">
              <a:noAutofit/>
            </a:bodyPr>
            <a:lstStyle/>
            <a:p>
              <a:pPr indent="0" lvl="0" marL="72000" marR="0" rtl="0" algn="ctr">
                <a:spcBef>
                  <a:spcPts val="0"/>
                </a:spcBef>
                <a:spcAft>
                  <a:spcPts val="0"/>
                </a:spcAft>
                <a:buNone/>
              </a:pPr>
              <a:r>
                <a:rPr lang="pt-BR" sz="1400">
                  <a:solidFill>
                    <a:schemeClr val="lt2"/>
                  </a:solidFill>
                  <a:latin typeface="Calibri"/>
                  <a:ea typeface="Calibri"/>
                  <a:cs typeface="Calibri"/>
                  <a:sym typeface="Calibri"/>
                </a:rPr>
                <a:t>Avaliação de eficácia clínica &amp; segurança</a:t>
              </a:r>
              <a:endParaRPr/>
            </a:p>
          </p:txBody>
        </p:sp>
      </p:grpSp>
      <p:grpSp>
        <p:nvGrpSpPr>
          <p:cNvPr id="5621" name="Google Shape;5621;p106"/>
          <p:cNvGrpSpPr/>
          <p:nvPr/>
        </p:nvGrpSpPr>
        <p:grpSpPr>
          <a:xfrm>
            <a:off x="1374921" y="5124732"/>
            <a:ext cx="6363694" cy="680106"/>
            <a:chOff x="1501921" y="5322700"/>
            <a:chExt cx="6363694" cy="680106"/>
          </a:xfrm>
        </p:grpSpPr>
        <p:sp>
          <p:nvSpPr>
            <p:cNvPr id="5622" name="Google Shape;5622;p106"/>
            <p:cNvSpPr/>
            <p:nvPr/>
          </p:nvSpPr>
          <p:spPr>
            <a:xfrm>
              <a:off x="1695338" y="5326099"/>
              <a:ext cx="6170277" cy="625402"/>
            </a:xfrm>
            <a:prstGeom prst="roundRect">
              <a:avLst>
                <a:gd fmla="val 0" name="adj"/>
              </a:avLst>
            </a:prstGeom>
            <a:solidFill>
              <a:schemeClr val="lt1"/>
            </a:solidFill>
            <a:ln cap="flat" cmpd="sng" w="12700">
              <a:solidFill>
                <a:schemeClr val="dk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623" name="Google Shape;5623;p106"/>
            <p:cNvSpPr/>
            <p:nvPr/>
          </p:nvSpPr>
          <p:spPr>
            <a:xfrm>
              <a:off x="1501921" y="5322700"/>
              <a:ext cx="3015294" cy="680106"/>
            </a:xfrm>
            <a:prstGeom prst="roundRect">
              <a:avLst>
                <a:gd fmla="val 0" name="adj"/>
              </a:avLst>
            </a:prstGeom>
            <a:noFill/>
            <a:ln>
              <a:noFill/>
            </a:ln>
          </p:spPr>
          <p:txBody>
            <a:bodyPr anchorCtr="0" anchor="ctr" bIns="45700" lIns="91425" spcFirstLastPara="1" rIns="91425" wrap="square" tIns="45700">
              <a:noAutofit/>
            </a:bodyPr>
            <a:lstStyle/>
            <a:p>
              <a:pPr indent="0" lvl="0" marL="108000" marR="0" rtl="0" algn="ctr">
                <a:spcBef>
                  <a:spcPts val="0"/>
                </a:spcBef>
                <a:spcAft>
                  <a:spcPts val="0"/>
                </a:spcAft>
                <a:buNone/>
              </a:pPr>
              <a:r>
                <a:rPr lang="pt-BR" sz="1400">
                  <a:solidFill>
                    <a:schemeClr val="dk2"/>
                  </a:solidFill>
                  <a:latin typeface="Calibri"/>
                  <a:ea typeface="Calibri"/>
                  <a:cs typeface="Calibri"/>
                  <a:sym typeface="Calibri"/>
                </a:rPr>
                <a:t>Estudos de definição de dose</a:t>
              </a:r>
              <a:endParaRPr/>
            </a:p>
          </p:txBody>
        </p:sp>
        <p:sp>
          <p:nvSpPr>
            <p:cNvPr id="5624" name="Google Shape;5624;p106"/>
            <p:cNvSpPr/>
            <p:nvPr/>
          </p:nvSpPr>
          <p:spPr>
            <a:xfrm>
              <a:off x="4663498" y="5322700"/>
              <a:ext cx="3015294" cy="680106"/>
            </a:xfrm>
            <a:prstGeom prst="roundRect">
              <a:avLst>
                <a:gd fmla="val 0" name="adj"/>
              </a:avLst>
            </a:prstGeom>
            <a:noFill/>
            <a:ln>
              <a:noFill/>
            </a:ln>
          </p:spPr>
          <p:txBody>
            <a:bodyPr anchorCtr="0" anchor="ctr" bIns="45700" lIns="91425" spcFirstLastPara="1" rIns="91425" wrap="square" tIns="45700">
              <a:noAutofit/>
            </a:bodyPr>
            <a:lstStyle/>
            <a:p>
              <a:pPr indent="0" lvl="0" marL="108000" marR="0" rtl="0" algn="ctr">
                <a:spcBef>
                  <a:spcPts val="0"/>
                </a:spcBef>
                <a:spcAft>
                  <a:spcPts val="0"/>
                </a:spcAft>
                <a:buNone/>
              </a:pPr>
              <a:r>
                <a:rPr lang="pt-BR" sz="1400">
                  <a:solidFill>
                    <a:schemeClr val="dk2"/>
                  </a:solidFill>
                  <a:latin typeface="Calibri"/>
                  <a:ea typeface="Calibri"/>
                  <a:cs typeface="Calibri"/>
                  <a:sym typeface="Calibri"/>
                </a:rPr>
                <a:t>Avaliação preliminar de eficácia clínica &amp; segurança</a:t>
              </a:r>
              <a:endParaRPr/>
            </a:p>
          </p:txBody>
        </p:sp>
        <p:cxnSp>
          <p:nvCxnSpPr>
            <p:cNvPr id="5625" name="Google Shape;5625;p106"/>
            <p:cNvCxnSpPr/>
            <p:nvPr/>
          </p:nvCxnSpPr>
          <p:spPr>
            <a:xfrm>
              <a:off x="4517215" y="5476467"/>
              <a:ext cx="0" cy="324665"/>
            </a:xfrm>
            <a:prstGeom prst="straightConnector1">
              <a:avLst/>
            </a:prstGeom>
            <a:noFill/>
            <a:ln cap="flat" cmpd="sng" w="12700">
              <a:solidFill>
                <a:schemeClr val="dk2"/>
              </a:solidFill>
              <a:prstDash val="solid"/>
              <a:miter lim="800000"/>
              <a:headEnd len="sm" w="sm" type="none"/>
              <a:tailEnd len="sm" w="sm" type="none"/>
            </a:ln>
          </p:spPr>
        </p:cxnSp>
      </p:grpSp>
      <p:grpSp>
        <p:nvGrpSpPr>
          <p:cNvPr id="5626" name="Google Shape;5626;p106"/>
          <p:cNvGrpSpPr/>
          <p:nvPr/>
        </p:nvGrpSpPr>
        <p:grpSpPr>
          <a:xfrm>
            <a:off x="1908417" y="3235826"/>
            <a:ext cx="2019300" cy="1122555"/>
            <a:chOff x="2035417" y="3433794"/>
            <a:chExt cx="2019300" cy="1122555"/>
          </a:xfrm>
        </p:grpSpPr>
        <p:sp>
          <p:nvSpPr>
            <p:cNvPr id="5627" name="Google Shape;5627;p106"/>
            <p:cNvSpPr txBox="1"/>
            <p:nvPr/>
          </p:nvSpPr>
          <p:spPr>
            <a:xfrm>
              <a:off x="2035417" y="3971574"/>
              <a:ext cx="2019300" cy="58477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600">
                  <a:solidFill>
                    <a:schemeClr val="dk1"/>
                  </a:solidFill>
                  <a:latin typeface="Calibri"/>
                  <a:ea typeface="Calibri"/>
                  <a:cs typeface="Calibri"/>
                  <a:sym typeface="Calibri"/>
                </a:rPr>
                <a:t>ALXN1210-PNH-103 </a:t>
              </a:r>
              <a:br>
                <a:rPr b="1" lang="pt-BR" sz="1600">
                  <a:solidFill>
                    <a:schemeClr val="dk1"/>
                  </a:solidFill>
                  <a:latin typeface="Calibri"/>
                  <a:ea typeface="Calibri"/>
                  <a:cs typeface="Calibri"/>
                  <a:sym typeface="Calibri"/>
                </a:rPr>
              </a:br>
              <a:r>
                <a:rPr lang="pt-BR" sz="1600">
                  <a:solidFill>
                    <a:schemeClr val="dk1"/>
                  </a:solidFill>
                  <a:latin typeface="Calibri"/>
                  <a:ea typeface="Calibri"/>
                  <a:cs typeface="Calibri"/>
                  <a:sym typeface="Calibri"/>
                </a:rPr>
                <a:t>(NCT02598583)</a:t>
              </a:r>
              <a:r>
                <a:rPr baseline="30000" lang="pt-BR" sz="1600">
                  <a:solidFill>
                    <a:schemeClr val="dk1"/>
                  </a:solidFill>
                  <a:latin typeface="Calibri"/>
                  <a:ea typeface="Calibri"/>
                  <a:cs typeface="Calibri"/>
                  <a:sym typeface="Calibri"/>
                </a:rPr>
                <a:t>1,2</a:t>
              </a:r>
              <a:endParaRPr/>
            </a:p>
          </p:txBody>
        </p:sp>
        <p:sp>
          <p:nvSpPr>
            <p:cNvPr id="5628" name="Google Shape;5628;p106"/>
            <p:cNvSpPr/>
            <p:nvPr/>
          </p:nvSpPr>
          <p:spPr>
            <a:xfrm>
              <a:off x="2711115" y="3433794"/>
              <a:ext cx="434865" cy="506386"/>
            </a:xfrm>
            <a:custGeom>
              <a:rect b="b" l="l" r="r" t="t"/>
              <a:pathLst>
                <a:path extrusionOk="0" h="753892" w="647413">
                  <a:moveTo>
                    <a:pt x="646706" y="245949"/>
                  </a:moveTo>
                  <a:lnTo>
                    <a:pt x="646706" y="245874"/>
                  </a:lnTo>
                  <a:cubicBezTo>
                    <a:pt x="627210" y="202677"/>
                    <a:pt x="594505" y="164763"/>
                    <a:pt x="549561" y="133060"/>
                  </a:cubicBezTo>
                  <a:lnTo>
                    <a:pt x="532706" y="46777"/>
                  </a:lnTo>
                  <a:cubicBezTo>
                    <a:pt x="532334" y="44768"/>
                    <a:pt x="531144" y="43019"/>
                    <a:pt x="529432" y="41903"/>
                  </a:cubicBezTo>
                  <a:cubicBezTo>
                    <a:pt x="527721" y="40787"/>
                    <a:pt x="525674" y="40415"/>
                    <a:pt x="523665" y="40824"/>
                  </a:cubicBezTo>
                  <a:lnTo>
                    <a:pt x="462459" y="54218"/>
                  </a:lnTo>
                  <a:lnTo>
                    <a:pt x="447912" y="5365"/>
                  </a:lnTo>
                  <a:cubicBezTo>
                    <a:pt x="447316" y="3431"/>
                    <a:pt x="446014" y="1793"/>
                    <a:pt x="444228" y="863"/>
                  </a:cubicBezTo>
                  <a:cubicBezTo>
                    <a:pt x="442442" y="-67"/>
                    <a:pt x="440359" y="-253"/>
                    <a:pt x="438424" y="342"/>
                  </a:cubicBezTo>
                  <a:lnTo>
                    <a:pt x="5255" y="137969"/>
                  </a:lnTo>
                  <a:cubicBezTo>
                    <a:pt x="1349" y="139234"/>
                    <a:pt x="-846" y="143364"/>
                    <a:pt x="307" y="147308"/>
                  </a:cubicBezTo>
                  <a:lnTo>
                    <a:pt x="179386" y="748497"/>
                  </a:lnTo>
                  <a:cubicBezTo>
                    <a:pt x="179424" y="748646"/>
                    <a:pt x="179535" y="748758"/>
                    <a:pt x="179610" y="748907"/>
                  </a:cubicBezTo>
                  <a:cubicBezTo>
                    <a:pt x="179721" y="749242"/>
                    <a:pt x="179907" y="749502"/>
                    <a:pt x="180056" y="749837"/>
                  </a:cubicBezTo>
                  <a:cubicBezTo>
                    <a:pt x="180317" y="750358"/>
                    <a:pt x="180651" y="750842"/>
                    <a:pt x="181024" y="751251"/>
                  </a:cubicBezTo>
                  <a:cubicBezTo>
                    <a:pt x="181247" y="751511"/>
                    <a:pt x="181470" y="751734"/>
                    <a:pt x="181693" y="751921"/>
                  </a:cubicBezTo>
                  <a:cubicBezTo>
                    <a:pt x="182140" y="752330"/>
                    <a:pt x="182661" y="752627"/>
                    <a:pt x="183182" y="752925"/>
                  </a:cubicBezTo>
                  <a:cubicBezTo>
                    <a:pt x="183442" y="753074"/>
                    <a:pt x="183665" y="753223"/>
                    <a:pt x="183963" y="753334"/>
                  </a:cubicBezTo>
                  <a:cubicBezTo>
                    <a:pt x="184819" y="753669"/>
                    <a:pt x="185712" y="753892"/>
                    <a:pt x="186642" y="753892"/>
                  </a:cubicBezTo>
                  <a:lnTo>
                    <a:pt x="639860" y="753892"/>
                  </a:lnTo>
                  <a:cubicBezTo>
                    <a:pt x="644028" y="753892"/>
                    <a:pt x="647413" y="750507"/>
                    <a:pt x="647413" y="746339"/>
                  </a:cubicBezTo>
                  <a:lnTo>
                    <a:pt x="647413" y="248877"/>
                  </a:lnTo>
                  <a:cubicBezTo>
                    <a:pt x="647413" y="247798"/>
                    <a:pt x="647153" y="246794"/>
                    <a:pt x="646781" y="245863"/>
                  </a:cubicBezTo>
                  <a:close/>
                  <a:moveTo>
                    <a:pt x="550266" y="152149"/>
                  </a:moveTo>
                  <a:cubicBezTo>
                    <a:pt x="584571" y="178120"/>
                    <a:pt x="610615" y="208035"/>
                    <a:pt x="627842" y="241446"/>
                  </a:cubicBezTo>
                  <a:lnTo>
                    <a:pt x="550266" y="241595"/>
                  </a:lnTo>
                  <a:close/>
                  <a:moveTo>
                    <a:pt x="533560" y="129863"/>
                  </a:moveTo>
                  <a:lnTo>
                    <a:pt x="187278" y="129863"/>
                  </a:lnTo>
                  <a:lnTo>
                    <a:pt x="519348" y="57272"/>
                  </a:lnTo>
                  <a:lnTo>
                    <a:pt x="533525" y="129863"/>
                  </a:lnTo>
                  <a:close/>
                  <a:moveTo>
                    <a:pt x="179049" y="576795"/>
                  </a:moveTo>
                  <a:lnTo>
                    <a:pt x="90868" y="150923"/>
                  </a:lnTo>
                  <a:lnTo>
                    <a:pt x="183179" y="130756"/>
                  </a:lnTo>
                  <a:cubicBezTo>
                    <a:pt x="180723" y="132021"/>
                    <a:pt x="179012" y="134477"/>
                    <a:pt x="179012" y="137416"/>
                  </a:cubicBezTo>
                  <a:lnTo>
                    <a:pt x="179012" y="576833"/>
                  </a:lnTo>
                  <a:close/>
                  <a:moveTo>
                    <a:pt x="435662" y="17087"/>
                  </a:moveTo>
                  <a:lnTo>
                    <a:pt x="447717" y="57494"/>
                  </a:lnTo>
                  <a:lnTo>
                    <a:pt x="80414" y="137787"/>
                  </a:lnTo>
                  <a:cubicBezTo>
                    <a:pt x="76358" y="138680"/>
                    <a:pt x="73791" y="142624"/>
                    <a:pt x="74646" y="146679"/>
                  </a:cubicBezTo>
                  <a:lnTo>
                    <a:pt x="179088" y="651171"/>
                  </a:lnTo>
                  <a:lnTo>
                    <a:pt x="179088" y="694666"/>
                  </a:lnTo>
                  <a:lnTo>
                    <a:pt x="16868" y="150141"/>
                  </a:lnTo>
                  <a:lnTo>
                    <a:pt x="435673" y="17048"/>
                  </a:lnTo>
                  <a:close/>
                  <a:moveTo>
                    <a:pt x="194155" y="738863"/>
                  </a:moveTo>
                  <a:lnTo>
                    <a:pt x="194155" y="144931"/>
                  </a:lnTo>
                  <a:lnTo>
                    <a:pt x="535198" y="144931"/>
                  </a:lnTo>
                  <a:lnTo>
                    <a:pt x="535198" y="249144"/>
                  </a:lnTo>
                  <a:cubicBezTo>
                    <a:pt x="535198" y="251154"/>
                    <a:pt x="536017" y="253051"/>
                    <a:pt x="537393" y="254465"/>
                  </a:cubicBezTo>
                  <a:cubicBezTo>
                    <a:pt x="538807" y="255879"/>
                    <a:pt x="540742" y="256660"/>
                    <a:pt x="542714" y="256660"/>
                  </a:cubicBezTo>
                  <a:lnTo>
                    <a:pt x="542751" y="256660"/>
                  </a:lnTo>
                  <a:lnTo>
                    <a:pt x="632308" y="256474"/>
                  </a:lnTo>
                  <a:lnTo>
                    <a:pt x="632308" y="738830"/>
                  </a:lnTo>
                  <a:lnTo>
                    <a:pt x="194158" y="738830"/>
                  </a:lnTo>
                  <a:close/>
                  <a:moveTo>
                    <a:pt x="297406" y="262241"/>
                  </a:moveTo>
                  <a:cubicBezTo>
                    <a:pt x="297406" y="258893"/>
                    <a:pt x="300123" y="256214"/>
                    <a:pt x="303434" y="256214"/>
                  </a:cubicBezTo>
                  <a:lnTo>
                    <a:pt x="494048" y="256214"/>
                  </a:lnTo>
                  <a:cubicBezTo>
                    <a:pt x="497397" y="256214"/>
                    <a:pt x="500076" y="258930"/>
                    <a:pt x="500076" y="262241"/>
                  </a:cubicBezTo>
                  <a:cubicBezTo>
                    <a:pt x="500076" y="265553"/>
                    <a:pt x="497360" y="268269"/>
                    <a:pt x="494048" y="268269"/>
                  </a:cubicBezTo>
                  <a:lnTo>
                    <a:pt x="303434" y="268269"/>
                  </a:lnTo>
                  <a:cubicBezTo>
                    <a:pt x="300085" y="268269"/>
                    <a:pt x="297406" y="265590"/>
                    <a:pt x="297406" y="262241"/>
                  </a:cubicBezTo>
                  <a:close/>
                  <a:moveTo>
                    <a:pt x="561573" y="362139"/>
                  </a:moveTo>
                  <a:cubicBezTo>
                    <a:pt x="561573" y="365488"/>
                    <a:pt x="558857" y="368167"/>
                    <a:pt x="555545" y="368167"/>
                  </a:cubicBezTo>
                  <a:lnTo>
                    <a:pt x="275377" y="368167"/>
                  </a:lnTo>
                  <a:cubicBezTo>
                    <a:pt x="272028" y="368167"/>
                    <a:pt x="269349" y="365451"/>
                    <a:pt x="269349" y="362139"/>
                  </a:cubicBezTo>
                  <a:cubicBezTo>
                    <a:pt x="269349" y="358828"/>
                    <a:pt x="272066" y="356112"/>
                    <a:pt x="275377" y="356112"/>
                  </a:cubicBezTo>
                  <a:lnTo>
                    <a:pt x="555545" y="356112"/>
                  </a:lnTo>
                  <a:cubicBezTo>
                    <a:pt x="558894" y="356112"/>
                    <a:pt x="561573" y="358828"/>
                    <a:pt x="561573" y="362139"/>
                  </a:cubicBezTo>
                  <a:close/>
                  <a:moveTo>
                    <a:pt x="561573" y="443809"/>
                  </a:moveTo>
                  <a:cubicBezTo>
                    <a:pt x="561573" y="447157"/>
                    <a:pt x="558857" y="449836"/>
                    <a:pt x="555545" y="449836"/>
                  </a:cubicBezTo>
                  <a:lnTo>
                    <a:pt x="275377" y="449836"/>
                  </a:lnTo>
                  <a:cubicBezTo>
                    <a:pt x="272028" y="449836"/>
                    <a:pt x="269349" y="447120"/>
                    <a:pt x="269349" y="443809"/>
                  </a:cubicBezTo>
                  <a:cubicBezTo>
                    <a:pt x="269349" y="440497"/>
                    <a:pt x="272066" y="437781"/>
                    <a:pt x="275377" y="437781"/>
                  </a:cubicBezTo>
                  <a:lnTo>
                    <a:pt x="555545" y="437781"/>
                  </a:lnTo>
                  <a:cubicBezTo>
                    <a:pt x="558894" y="437781"/>
                    <a:pt x="561573" y="440497"/>
                    <a:pt x="561573" y="443809"/>
                  </a:cubicBezTo>
                  <a:close/>
                  <a:moveTo>
                    <a:pt x="561573" y="525478"/>
                  </a:moveTo>
                  <a:cubicBezTo>
                    <a:pt x="561573" y="528827"/>
                    <a:pt x="558857" y="531506"/>
                    <a:pt x="555545" y="531506"/>
                  </a:cubicBezTo>
                  <a:lnTo>
                    <a:pt x="275377" y="531506"/>
                  </a:lnTo>
                  <a:cubicBezTo>
                    <a:pt x="272028" y="531506"/>
                    <a:pt x="269349" y="528789"/>
                    <a:pt x="269349" y="525478"/>
                  </a:cubicBezTo>
                  <a:cubicBezTo>
                    <a:pt x="269349" y="522167"/>
                    <a:pt x="272028" y="519451"/>
                    <a:pt x="275377" y="519451"/>
                  </a:cubicBezTo>
                  <a:lnTo>
                    <a:pt x="555545" y="519451"/>
                  </a:lnTo>
                  <a:cubicBezTo>
                    <a:pt x="558894" y="519451"/>
                    <a:pt x="561573" y="522167"/>
                    <a:pt x="561573" y="525478"/>
                  </a:cubicBezTo>
                  <a:close/>
                  <a:moveTo>
                    <a:pt x="561573" y="607147"/>
                  </a:moveTo>
                  <a:cubicBezTo>
                    <a:pt x="561573" y="610496"/>
                    <a:pt x="558894" y="613175"/>
                    <a:pt x="555545" y="613175"/>
                  </a:cubicBezTo>
                  <a:lnTo>
                    <a:pt x="275377" y="613175"/>
                  </a:lnTo>
                  <a:cubicBezTo>
                    <a:pt x="272028" y="613175"/>
                    <a:pt x="269349" y="610459"/>
                    <a:pt x="269349" y="607147"/>
                  </a:cubicBezTo>
                  <a:cubicBezTo>
                    <a:pt x="269349" y="603836"/>
                    <a:pt x="272066" y="601120"/>
                    <a:pt x="275377" y="601120"/>
                  </a:cubicBezTo>
                  <a:lnTo>
                    <a:pt x="555545" y="601120"/>
                  </a:lnTo>
                  <a:cubicBezTo>
                    <a:pt x="558894" y="601120"/>
                    <a:pt x="561573" y="603836"/>
                    <a:pt x="561573" y="60714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629" name="Google Shape;5629;p106"/>
          <p:cNvGrpSpPr/>
          <p:nvPr/>
        </p:nvGrpSpPr>
        <p:grpSpPr>
          <a:xfrm>
            <a:off x="5145881" y="3235826"/>
            <a:ext cx="2019300" cy="1122555"/>
            <a:chOff x="5272881" y="3433794"/>
            <a:chExt cx="2019300" cy="1122555"/>
          </a:xfrm>
        </p:grpSpPr>
        <p:sp>
          <p:nvSpPr>
            <p:cNvPr id="5630" name="Google Shape;5630;p106"/>
            <p:cNvSpPr txBox="1"/>
            <p:nvPr/>
          </p:nvSpPr>
          <p:spPr>
            <a:xfrm>
              <a:off x="5272881" y="3971574"/>
              <a:ext cx="2019300" cy="58477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600">
                  <a:solidFill>
                    <a:schemeClr val="dk1"/>
                  </a:solidFill>
                  <a:latin typeface="Calibri"/>
                  <a:ea typeface="Calibri"/>
                  <a:cs typeface="Calibri"/>
                  <a:sym typeface="Calibri"/>
                </a:rPr>
                <a:t>ALXN1210-PNH-201 </a:t>
              </a:r>
              <a:br>
                <a:rPr b="1" lang="pt-BR" sz="1600">
                  <a:solidFill>
                    <a:schemeClr val="dk1"/>
                  </a:solidFill>
                  <a:latin typeface="Calibri"/>
                  <a:ea typeface="Calibri"/>
                  <a:cs typeface="Calibri"/>
                  <a:sym typeface="Calibri"/>
                </a:rPr>
              </a:br>
              <a:r>
                <a:rPr lang="pt-BR" sz="1600">
                  <a:solidFill>
                    <a:schemeClr val="dk1"/>
                  </a:solidFill>
                  <a:latin typeface="Calibri"/>
                  <a:ea typeface="Calibri"/>
                  <a:cs typeface="Calibri"/>
                  <a:sym typeface="Calibri"/>
                </a:rPr>
                <a:t>(NCT02605993)</a:t>
              </a:r>
              <a:r>
                <a:rPr baseline="30000" lang="pt-BR" sz="1600">
                  <a:solidFill>
                    <a:schemeClr val="dk1"/>
                  </a:solidFill>
                  <a:latin typeface="Calibri"/>
                  <a:ea typeface="Calibri"/>
                  <a:cs typeface="Calibri"/>
                  <a:sym typeface="Calibri"/>
                </a:rPr>
                <a:t>1,3,4</a:t>
              </a:r>
              <a:endParaRPr/>
            </a:p>
          </p:txBody>
        </p:sp>
        <p:sp>
          <p:nvSpPr>
            <p:cNvPr id="5631" name="Google Shape;5631;p106"/>
            <p:cNvSpPr/>
            <p:nvPr/>
          </p:nvSpPr>
          <p:spPr>
            <a:xfrm>
              <a:off x="6028975" y="3433794"/>
              <a:ext cx="434865" cy="506386"/>
            </a:xfrm>
            <a:custGeom>
              <a:rect b="b" l="l" r="r" t="t"/>
              <a:pathLst>
                <a:path extrusionOk="0" h="753892" w="647413">
                  <a:moveTo>
                    <a:pt x="646706" y="245949"/>
                  </a:moveTo>
                  <a:lnTo>
                    <a:pt x="646706" y="245874"/>
                  </a:lnTo>
                  <a:cubicBezTo>
                    <a:pt x="627210" y="202677"/>
                    <a:pt x="594505" y="164763"/>
                    <a:pt x="549561" y="133060"/>
                  </a:cubicBezTo>
                  <a:lnTo>
                    <a:pt x="532706" y="46777"/>
                  </a:lnTo>
                  <a:cubicBezTo>
                    <a:pt x="532334" y="44768"/>
                    <a:pt x="531144" y="43019"/>
                    <a:pt x="529432" y="41903"/>
                  </a:cubicBezTo>
                  <a:cubicBezTo>
                    <a:pt x="527721" y="40787"/>
                    <a:pt x="525674" y="40415"/>
                    <a:pt x="523665" y="40824"/>
                  </a:cubicBezTo>
                  <a:lnTo>
                    <a:pt x="462459" y="54218"/>
                  </a:lnTo>
                  <a:lnTo>
                    <a:pt x="447912" y="5365"/>
                  </a:lnTo>
                  <a:cubicBezTo>
                    <a:pt x="447316" y="3431"/>
                    <a:pt x="446014" y="1793"/>
                    <a:pt x="444228" y="863"/>
                  </a:cubicBezTo>
                  <a:cubicBezTo>
                    <a:pt x="442442" y="-67"/>
                    <a:pt x="440359" y="-253"/>
                    <a:pt x="438424" y="342"/>
                  </a:cubicBezTo>
                  <a:lnTo>
                    <a:pt x="5255" y="137969"/>
                  </a:lnTo>
                  <a:cubicBezTo>
                    <a:pt x="1349" y="139234"/>
                    <a:pt x="-846" y="143364"/>
                    <a:pt x="307" y="147308"/>
                  </a:cubicBezTo>
                  <a:lnTo>
                    <a:pt x="179386" y="748497"/>
                  </a:lnTo>
                  <a:cubicBezTo>
                    <a:pt x="179424" y="748646"/>
                    <a:pt x="179535" y="748758"/>
                    <a:pt x="179610" y="748907"/>
                  </a:cubicBezTo>
                  <a:cubicBezTo>
                    <a:pt x="179721" y="749242"/>
                    <a:pt x="179907" y="749502"/>
                    <a:pt x="180056" y="749837"/>
                  </a:cubicBezTo>
                  <a:cubicBezTo>
                    <a:pt x="180317" y="750358"/>
                    <a:pt x="180651" y="750842"/>
                    <a:pt x="181024" y="751251"/>
                  </a:cubicBezTo>
                  <a:cubicBezTo>
                    <a:pt x="181247" y="751511"/>
                    <a:pt x="181470" y="751734"/>
                    <a:pt x="181693" y="751921"/>
                  </a:cubicBezTo>
                  <a:cubicBezTo>
                    <a:pt x="182140" y="752330"/>
                    <a:pt x="182661" y="752627"/>
                    <a:pt x="183182" y="752925"/>
                  </a:cubicBezTo>
                  <a:cubicBezTo>
                    <a:pt x="183442" y="753074"/>
                    <a:pt x="183665" y="753223"/>
                    <a:pt x="183963" y="753334"/>
                  </a:cubicBezTo>
                  <a:cubicBezTo>
                    <a:pt x="184819" y="753669"/>
                    <a:pt x="185712" y="753892"/>
                    <a:pt x="186642" y="753892"/>
                  </a:cubicBezTo>
                  <a:lnTo>
                    <a:pt x="639860" y="753892"/>
                  </a:lnTo>
                  <a:cubicBezTo>
                    <a:pt x="644028" y="753892"/>
                    <a:pt x="647413" y="750507"/>
                    <a:pt x="647413" y="746339"/>
                  </a:cubicBezTo>
                  <a:lnTo>
                    <a:pt x="647413" y="248877"/>
                  </a:lnTo>
                  <a:cubicBezTo>
                    <a:pt x="647413" y="247798"/>
                    <a:pt x="647153" y="246794"/>
                    <a:pt x="646781" y="245863"/>
                  </a:cubicBezTo>
                  <a:close/>
                  <a:moveTo>
                    <a:pt x="550266" y="152149"/>
                  </a:moveTo>
                  <a:cubicBezTo>
                    <a:pt x="584571" y="178120"/>
                    <a:pt x="610615" y="208035"/>
                    <a:pt x="627842" y="241446"/>
                  </a:cubicBezTo>
                  <a:lnTo>
                    <a:pt x="550266" y="241595"/>
                  </a:lnTo>
                  <a:close/>
                  <a:moveTo>
                    <a:pt x="533560" y="129863"/>
                  </a:moveTo>
                  <a:lnTo>
                    <a:pt x="187278" y="129863"/>
                  </a:lnTo>
                  <a:lnTo>
                    <a:pt x="519348" y="57272"/>
                  </a:lnTo>
                  <a:lnTo>
                    <a:pt x="533525" y="129863"/>
                  </a:lnTo>
                  <a:close/>
                  <a:moveTo>
                    <a:pt x="179049" y="576795"/>
                  </a:moveTo>
                  <a:lnTo>
                    <a:pt x="90868" y="150923"/>
                  </a:lnTo>
                  <a:lnTo>
                    <a:pt x="183179" y="130756"/>
                  </a:lnTo>
                  <a:cubicBezTo>
                    <a:pt x="180723" y="132021"/>
                    <a:pt x="179012" y="134477"/>
                    <a:pt x="179012" y="137416"/>
                  </a:cubicBezTo>
                  <a:lnTo>
                    <a:pt x="179012" y="576833"/>
                  </a:lnTo>
                  <a:close/>
                  <a:moveTo>
                    <a:pt x="435662" y="17087"/>
                  </a:moveTo>
                  <a:lnTo>
                    <a:pt x="447717" y="57494"/>
                  </a:lnTo>
                  <a:lnTo>
                    <a:pt x="80414" y="137787"/>
                  </a:lnTo>
                  <a:cubicBezTo>
                    <a:pt x="76358" y="138680"/>
                    <a:pt x="73791" y="142624"/>
                    <a:pt x="74646" y="146679"/>
                  </a:cubicBezTo>
                  <a:lnTo>
                    <a:pt x="179088" y="651171"/>
                  </a:lnTo>
                  <a:lnTo>
                    <a:pt x="179088" y="694666"/>
                  </a:lnTo>
                  <a:lnTo>
                    <a:pt x="16868" y="150141"/>
                  </a:lnTo>
                  <a:lnTo>
                    <a:pt x="435673" y="17048"/>
                  </a:lnTo>
                  <a:close/>
                  <a:moveTo>
                    <a:pt x="194155" y="738863"/>
                  </a:moveTo>
                  <a:lnTo>
                    <a:pt x="194155" y="144931"/>
                  </a:lnTo>
                  <a:lnTo>
                    <a:pt x="535198" y="144931"/>
                  </a:lnTo>
                  <a:lnTo>
                    <a:pt x="535198" y="249144"/>
                  </a:lnTo>
                  <a:cubicBezTo>
                    <a:pt x="535198" y="251154"/>
                    <a:pt x="536017" y="253051"/>
                    <a:pt x="537393" y="254465"/>
                  </a:cubicBezTo>
                  <a:cubicBezTo>
                    <a:pt x="538807" y="255879"/>
                    <a:pt x="540742" y="256660"/>
                    <a:pt x="542714" y="256660"/>
                  </a:cubicBezTo>
                  <a:lnTo>
                    <a:pt x="542751" y="256660"/>
                  </a:lnTo>
                  <a:lnTo>
                    <a:pt x="632308" y="256474"/>
                  </a:lnTo>
                  <a:lnTo>
                    <a:pt x="632308" y="738830"/>
                  </a:lnTo>
                  <a:lnTo>
                    <a:pt x="194158" y="738830"/>
                  </a:lnTo>
                  <a:close/>
                  <a:moveTo>
                    <a:pt x="297406" y="262241"/>
                  </a:moveTo>
                  <a:cubicBezTo>
                    <a:pt x="297406" y="258893"/>
                    <a:pt x="300123" y="256214"/>
                    <a:pt x="303434" y="256214"/>
                  </a:cubicBezTo>
                  <a:lnTo>
                    <a:pt x="494048" y="256214"/>
                  </a:lnTo>
                  <a:cubicBezTo>
                    <a:pt x="497397" y="256214"/>
                    <a:pt x="500076" y="258930"/>
                    <a:pt x="500076" y="262241"/>
                  </a:cubicBezTo>
                  <a:cubicBezTo>
                    <a:pt x="500076" y="265553"/>
                    <a:pt x="497360" y="268269"/>
                    <a:pt x="494048" y="268269"/>
                  </a:cubicBezTo>
                  <a:lnTo>
                    <a:pt x="303434" y="268269"/>
                  </a:lnTo>
                  <a:cubicBezTo>
                    <a:pt x="300085" y="268269"/>
                    <a:pt x="297406" y="265590"/>
                    <a:pt x="297406" y="262241"/>
                  </a:cubicBezTo>
                  <a:close/>
                  <a:moveTo>
                    <a:pt x="561573" y="362139"/>
                  </a:moveTo>
                  <a:cubicBezTo>
                    <a:pt x="561573" y="365488"/>
                    <a:pt x="558857" y="368167"/>
                    <a:pt x="555545" y="368167"/>
                  </a:cubicBezTo>
                  <a:lnTo>
                    <a:pt x="275377" y="368167"/>
                  </a:lnTo>
                  <a:cubicBezTo>
                    <a:pt x="272028" y="368167"/>
                    <a:pt x="269349" y="365451"/>
                    <a:pt x="269349" y="362139"/>
                  </a:cubicBezTo>
                  <a:cubicBezTo>
                    <a:pt x="269349" y="358828"/>
                    <a:pt x="272066" y="356112"/>
                    <a:pt x="275377" y="356112"/>
                  </a:cubicBezTo>
                  <a:lnTo>
                    <a:pt x="555545" y="356112"/>
                  </a:lnTo>
                  <a:cubicBezTo>
                    <a:pt x="558894" y="356112"/>
                    <a:pt x="561573" y="358828"/>
                    <a:pt x="561573" y="362139"/>
                  </a:cubicBezTo>
                  <a:close/>
                  <a:moveTo>
                    <a:pt x="561573" y="443809"/>
                  </a:moveTo>
                  <a:cubicBezTo>
                    <a:pt x="561573" y="447157"/>
                    <a:pt x="558857" y="449836"/>
                    <a:pt x="555545" y="449836"/>
                  </a:cubicBezTo>
                  <a:lnTo>
                    <a:pt x="275377" y="449836"/>
                  </a:lnTo>
                  <a:cubicBezTo>
                    <a:pt x="272028" y="449836"/>
                    <a:pt x="269349" y="447120"/>
                    <a:pt x="269349" y="443809"/>
                  </a:cubicBezTo>
                  <a:cubicBezTo>
                    <a:pt x="269349" y="440497"/>
                    <a:pt x="272066" y="437781"/>
                    <a:pt x="275377" y="437781"/>
                  </a:cubicBezTo>
                  <a:lnTo>
                    <a:pt x="555545" y="437781"/>
                  </a:lnTo>
                  <a:cubicBezTo>
                    <a:pt x="558894" y="437781"/>
                    <a:pt x="561573" y="440497"/>
                    <a:pt x="561573" y="443809"/>
                  </a:cubicBezTo>
                  <a:close/>
                  <a:moveTo>
                    <a:pt x="561573" y="525478"/>
                  </a:moveTo>
                  <a:cubicBezTo>
                    <a:pt x="561573" y="528827"/>
                    <a:pt x="558857" y="531506"/>
                    <a:pt x="555545" y="531506"/>
                  </a:cubicBezTo>
                  <a:lnTo>
                    <a:pt x="275377" y="531506"/>
                  </a:lnTo>
                  <a:cubicBezTo>
                    <a:pt x="272028" y="531506"/>
                    <a:pt x="269349" y="528789"/>
                    <a:pt x="269349" y="525478"/>
                  </a:cubicBezTo>
                  <a:cubicBezTo>
                    <a:pt x="269349" y="522167"/>
                    <a:pt x="272028" y="519451"/>
                    <a:pt x="275377" y="519451"/>
                  </a:cubicBezTo>
                  <a:lnTo>
                    <a:pt x="555545" y="519451"/>
                  </a:lnTo>
                  <a:cubicBezTo>
                    <a:pt x="558894" y="519451"/>
                    <a:pt x="561573" y="522167"/>
                    <a:pt x="561573" y="525478"/>
                  </a:cubicBezTo>
                  <a:close/>
                  <a:moveTo>
                    <a:pt x="561573" y="607147"/>
                  </a:moveTo>
                  <a:cubicBezTo>
                    <a:pt x="561573" y="610496"/>
                    <a:pt x="558894" y="613175"/>
                    <a:pt x="555545" y="613175"/>
                  </a:cubicBezTo>
                  <a:lnTo>
                    <a:pt x="275377" y="613175"/>
                  </a:lnTo>
                  <a:cubicBezTo>
                    <a:pt x="272028" y="613175"/>
                    <a:pt x="269349" y="610459"/>
                    <a:pt x="269349" y="607147"/>
                  </a:cubicBezTo>
                  <a:cubicBezTo>
                    <a:pt x="269349" y="603836"/>
                    <a:pt x="272066" y="601120"/>
                    <a:pt x="275377" y="601120"/>
                  </a:cubicBezTo>
                  <a:lnTo>
                    <a:pt x="555545" y="601120"/>
                  </a:lnTo>
                  <a:cubicBezTo>
                    <a:pt x="558894" y="601120"/>
                    <a:pt x="561573" y="603836"/>
                    <a:pt x="561573" y="60714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632" name="Google Shape;5632;p106"/>
          <p:cNvGrpSpPr/>
          <p:nvPr/>
        </p:nvGrpSpPr>
        <p:grpSpPr>
          <a:xfrm>
            <a:off x="8097155" y="2677908"/>
            <a:ext cx="2486649" cy="2446824"/>
            <a:chOff x="8224155" y="2875876"/>
            <a:chExt cx="2486649" cy="2446824"/>
          </a:xfrm>
        </p:grpSpPr>
        <p:sp>
          <p:nvSpPr>
            <p:cNvPr id="5633" name="Google Shape;5633;p106"/>
            <p:cNvSpPr txBox="1"/>
            <p:nvPr/>
          </p:nvSpPr>
          <p:spPr>
            <a:xfrm>
              <a:off x="8691504" y="2875876"/>
              <a:ext cx="2019300" cy="244682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600">
                  <a:solidFill>
                    <a:schemeClr val="dk1"/>
                  </a:solidFill>
                  <a:latin typeface="Calibri"/>
                  <a:ea typeface="Calibri"/>
                  <a:cs typeface="Calibri"/>
                  <a:sym typeface="Calibri"/>
                </a:rPr>
                <a:t>ALXN1210-PNH-301 </a:t>
              </a:r>
              <a:br>
                <a:rPr lang="pt-BR" sz="1600">
                  <a:solidFill>
                    <a:schemeClr val="dk1"/>
                  </a:solidFill>
                  <a:latin typeface="Calibri"/>
                  <a:ea typeface="Calibri"/>
                  <a:cs typeface="Calibri"/>
                  <a:sym typeface="Calibri"/>
                </a:rPr>
              </a:br>
              <a:r>
                <a:rPr lang="pt-BR" sz="1600">
                  <a:solidFill>
                    <a:schemeClr val="dk1"/>
                  </a:solidFill>
                  <a:latin typeface="Calibri"/>
                  <a:ea typeface="Calibri"/>
                  <a:cs typeface="Calibri"/>
                  <a:sym typeface="Calibri"/>
                </a:rPr>
                <a:t>(NCT02946463)5,6</a:t>
              </a:r>
              <a:endParaRPr/>
            </a:p>
            <a:p>
              <a:pPr indent="0" lvl="0" marL="0" marR="0" rtl="0" algn="ctr">
                <a:spcBef>
                  <a:spcPts val="1000"/>
                </a:spcBef>
                <a:spcAft>
                  <a:spcPts val="0"/>
                </a:spcAft>
                <a:buNone/>
              </a:pPr>
              <a:r>
                <a:rPr b="1" lang="pt-BR" sz="1600">
                  <a:solidFill>
                    <a:schemeClr val="dk1"/>
                  </a:solidFill>
                  <a:latin typeface="Calibri"/>
                  <a:ea typeface="Calibri"/>
                  <a:cs typeface="Calibri"/>
                  <a:sym typeface="Calibri"/>
                </a:rPr>
                <a:t>ALXN1210-PNH-302 </a:t>
              </a:r>
              <a:br>
                <a:rPr lang="pt-BR" sz="1600">
                  <a:solidFill>
                    <a:schemeClr val="dk1"/>
                  </a:solidFill>
                  <a:latin typeface="Calibri"/>
                  <a:ea typeface="Calibri"/>
                  <a:cs typeface="Calibri"/>
                  <a:sym typeface="Calibri"/>
                </a:rPr>
              </a:br>
              <a:r>
                <a:rPr lang="pt-BR" sz="1600">
                  <a:solidFill>
                    <a:schemeClr val="dk1"/>
                  </a:solidFill>
                  <a:latin typeface="Calibri"/>
                  <a:ea typeface="Calibri"/>
                  <a:cs typeface="Calibri"/>
                  <a:sym typeface="Calibri"/>
                </a:rPr>
                <a:t>(NCT03056040)7,8</a:t>
              </a:r>
              <a:endParaRPr/>
            </a:p>
            <a:p>
              <a:pPr indent="0" lvl="0" marL="0" marR="0" rtl="0" algn="ctr">
                <a:spcBef>
                  <a:spcPts val="1000"/>
                </a:spcBef>
                <a:spcAft>
                  <a:spcPts val="0"/>
                </a:spcAft>
                <a:buNone/>
              </a:pPr>
              <a:r>
                <a:rPr b="1" lang="pt-BR" sz="1600">
                  <a:solidFill>
                    <a:schemeClr val="dk1"/>
                  </a:solidFill>
                  <a:latin typeface="Calibri"/>
                  <a:ea typeface="Calibri"/>
                  <a:cs typeface="Calibri"/>
                  <a:sym typeface="Calibri"/>
                </a:rPr>
                <a:t>ALXN1210-PNH-303</a:t>
              </a:r>
              <a:br>
                <a:rPr lang="pt-BR" sz="1600">
                  <a:solidFill>
                    <a:schemeClr val="dk1"/>
                  </a:solidFill>
                  <a:latin typeface="Calibri"/>
                  <a:ea typeface="Calibri"/>
                  <a:cs typeface="Calibri"/>
                  <a:sym typeface="Calibri"/>
                </a:rPr>
              </a:br>
              <a:r>
                <a:rPr lang="pt-BR" sz="1600">
                  <a:solidFill>
                    <a:schemeClr val="dk1"/>
                  </a:solidFill>
                  <a:latin typeface="Calibri"/>
                  <a:ea typeface="Calibri"/>
                  <a:cs typeface="Calibri"/>
                  <a:sym typeface="Calibri"/>
                </a:rPr>
                <a:t>(NCT03748823)9-10</a:t>
              </a:r>
              <a:endParaRPr/>
            </a:p>
            <a:p>
              <a:pPr indent="0" lvl="0" marL="0" marR="0" rtl="0" algn="ctr">
                <a:spcBef>
                  <a:spcPts val="1000"/>
                </a:spcBef>
                <a:spcAft>
                  <a:spcPts val="0"/>
                </a:spcAft>
                <a:buNone/>
              </a:pPr>
              <a:r>
                <a:rPr b="1" lang="pt-BR" sz="1600">
                  <a:solidFill>
                    <a:schemeClr val="dk1"/>
                  </a:solidFill>
                  <a:latin typeface="Calibri"/>
                  <a:ea typeface="Calibri"/>
                  <a:cs typeface="Calibri"/>
                  <a:sym typeface="Calibri"/>
                </a:rPr>
                <a:t>ALXN1210-PNH-304</a:t>
              </a:r>
              <a:br>
                <a:rPr lang="pt-BR" sz="1600">
                  <a:solidFill>
                    <a:schemeClr val="dk1"/>
                  </a:solidFill>
                  <a:latin typeface="Calibri"/>
                  <a:ea typeface="Calibri"/>
                  <a:cs typeface="Calibri"/>
                  <a:sym typeface="Calibri"/>
                </a:rPr>
              </a:br>
              <a:r>
                <a:rPr lang="pt-BR" sz="1600">
                  <a:solidFill>
                    <a:schemeClr val="dk1"/>
                  </a:solidFill>
                  <a:latin typeface="Calibri"/>
                  <a:ea typeface="Calibri"/>
                  <a:cs typeface="Calibri"/>
                  <a:sym typeface="Calibri"/>
                </a:rPr>
                <a:t>(NCT03406507)11-12</a:t>
              </a:r>
              <a:endParaRPr/>
            </a:p>
          </p:txBody>
        </p:sp>
        <p:sp>
          <p:nvSpPr>
            <p:cNvPr id="5634" name="Google Shape;5634;p106"/>
            <p:cNvSpPr/>
            <p:nvPr/>
          </p:nvSpPr>
          <p:spPr>
            <a:xfrm>
              <a:off x="8224155" y="3751165"/>
              <a:ext cx="434865" cy="506386"/>
            </a:xfrm>
            <a:custGeom>
              <a:rect b="b" l="l" r="r" t="t"/>
              <a:pathLst>
                <a:path extrusionOk="0" h="753892" w="647413">
                  <a:moveTo>
                    <a:pt x="646706" y="245949"/>
                  </a:moveTo>
                  <a:lnTo>
                    <a:pt x="646706" y="245874"/>
                  </a:lnTo>
                  <a:cubicBezTo>
                    <a:pt x="627210" y="202677"/>
                    <a:pt x="594505" y="164763"/>
                    <a:pt x="549561" y="133060"/>
                  </a:cubicBezTo>
                  <a:lnTo>
                    <a:pt x="532706" y="46777"/>
                  </a:lnTo>
                  <a:cubicBezTo>
                    <a:pt x="532334" y="44768"/>
                    <a:pt x="531144" y="43019"/>
                    <a:pt x="529432" y="41903"/>
                  </a:cubicBezTo>
                  <a:cubicBezTo>
                    <a:pt x="527721" y="40787"/>
                    <a:pt x="525674" y="40415"/>
                    <a:pt x="523665" y="40824"/>
                  </a:cubicBezTo>
                  <a:lnTo>
                    <a:pt x="462459" y="54218"/>
                  </a:lnTo>
                  <a:lnTo>
                    <a:pt x="447912" y="5365"/>
                  </a:lnTo>
                  <a:cubicBezTo>
                    <a:pt x="447316" y="3431"/>
                    <a:pt x="446014" y="1793"/>
                    <a:pt x="444228" y="863"/>
                  </a:cubicBezTo>
                  <a:cubicBezTo>
                    <a:pt x="442442" y="-67"/>
                    <a:pt x="440359" y="-253"/>
                    <a:pt x="438424" y="342"/>
                  </a:cubicBezTo>
                  <a:lnTo>
                    <a:pt x="5255" y="137969"/>
                  </a:lnTo>
                  <a:cubicBezTo>
                    <a:pt x="1349" y="139234"/>
                    <a:pt x="-846" y="143364"/>
                    <a:pt x="307" y="147308"/>
                  </a:cubicBezTo>
                  <a:lnTo>
                    <a:pt x="179386" y="748497"/>
                  </a:lnTo>
                  <a:cubicBezTo>
                    <a:pt x="179424" y="748646"/>
                    <a:pt x="179535" y="748758"/>
                    <a:pt x="179610" y="748907"/>
                  </a:cubicBezTo>
                  <a:cubicBezTo>
                    <a:pt x="179721" y="749242"/>
                    <a:pt x="179907" y="749502"/>
                    <a:pt x="180056" y="749837"/>
                  </a:cubicBezTo>
                  <a:cubicBezTo>
                    <a:pt x="180317" y="750358"/>
                    <a:pt x="180651" y="750842"/>
                    <a:pt x="181024" y="751251"/>
                  </a:cubicBezTo>
                  <a:cubicBezTo>
                    <a:pt x="181247" y="751511"/>
                    <a:pt x="181470" y="751734"/>
                    <a:pt x="181693" y="751921"/>
                  </a:cubicBezTo>
                  <a:cubicBezTo>
                    <a:pt x="182140" y="752330"/>
                    <a:pt x="182661" y="752627"/>
                    <a:pt x="183182" y="752925"/>
                  </a:cubicBezTo>
                  <a:cubicBezTo>
                    <a:pt x="183442" y="753074"/>
                    <a:pt x="183665" y="753223"/>
                    <a:pt x="183963" y="753334"/>
                  </a:cubicBezTo>
                  <a:cubicBezTo>
                    <a:pt x="184819" y="753669"/>
                    <a:pt x="185712" y="753892"/>
                    <a:pt x="186642" y="753892"/>
                  </a:cubicBezTo>
                  <a:lnTo>
                    <a:pt x="639860" y="753892"/>
                  </a:lnTo>
                  <a:cubicBezTo>
                    <a:pt x="644028" y="753892"/>
                    <a:pt x="647413" y="750507"/>
                    <a:pt x="647413" y="746339"/>
                  </a:cubicBezTo>
                  <a:lnTo>
                    <a:pt x="647413" y="248877"/>
                  </a:lnTo>
                  <a:cubicBezTo>
                    <a:pt x="647413" y="247798"/>
                    <a:pt x="647153" y="246794"/>
                    <a:pt x="646781" y="245863"/>
                  </a:cubicBezTo>
                  <a:close/>
                  <a:moveTo>
                    <a:pt x="550266" y="152149"/>
                  </a:moveTo>
                  <a:cubicBezTo>
                    <a:pt x="584571" y="178120"/>
                    <a:pt x="610615" y="208035"/>
                    <a:pt x="627842" y="241446"/>
                  </a:cubicBezTo>
                  <a:lnTo>
                    <a:pt x="550266" y="241595"/>
                  </a:lnTo>
                  <a:close/>
                  <a:moveTo>
                    <a:pt x="533560" y="129863"/>
                  </a:moveTo>
                  <a:lnTo>
                    <a:pt x="187278" y="129863"/>
                  </a:lnTo>
                  <a:lnTo>
                    <a:pt x="519348" y="57272"/>
                  </a:lnTo>
                  <a:lnTo>
                    <a:pt x="533525" y="129863"/>
                  </a:lnTo>
                  <a:close/>
                  <a:moveTo>
                    <a:pt x="179049" y="576795"/>
                  </a:moveTo>
                  <a:lnTo>
                    <a:pt x="90868" y="150923"/>
                  </a:lnTo>
                  <a:lnTo>
                    <a:pt x="183179" y="130756"/>
                  </a:lnTo>
                  <a:cubicBezTo>
                    <a:pt x="180723" y="132021"/>
                    <a:pt x="179012" y="134477"/>
                    <a:pt x="179012" y="137416"/>
                  </a:cubicBezTo>
                  <a:lnTo>
                    <a:pt x="179012" y="576833"/>
                  </a:lnTo>
                  <a:close/>
                  <a:moveTo>
                    <a:pt x="435662" y="17087"/>
                  </a:moveTo>
                  <a:lnTo>
                    <a:pt x="447717" y="57494"/>
                  </a:lnTo>
                  <a:lnTo>
                    <a:pt x="80414" y="137787"/>
                  </a:lnTo>
                  <a:cubicBezTo>
                    <a:pt x="76358" y="138680"/>
                    <a:pt x="73791" y="142624"/>
                    <a:pt x="74646" y="146679"/>
                  </a:cubicBezTo>
                  <a:lnTo>
                    <a:pt x="179088" y="651171"/>
                  </a:lnTo>
                  <a:lnTo>
                    <a:pt x="179088" y="694666"/>
                  </a:lnTo>
                  <a:lnTo>
                    <a:pt x="16868" y="150141"/>
                  </a:lnTo>
                  <a:lnTo>
                    <a:pt x="435673" y="17048"/>
                  </a:lnTo>
                  <a:close/>
                  <a:moveTo>
                    <a:pt x="194155" y="738863"/>
                  </a:moveTo>
                  <a:lnTo>
                    <a:pt x="194155" y="144931"/>
                  </a:lnTo>
                  <a:lnTo>
                    <a:pt x="535198" y="144931"/>
                  </a:lnTo>
                  <a:lnTo>
                    <a:pt x="535198" y="249144"/>
                  </a:lnTo>
                  <a:cubicBezTo>
                    <a:pt x="535198" y="251154"/>
                    <a:pt x="536017" y="253051"/>
                    <a:pt x="537393" y="254465"/>
                  </a:cubicBezTo>
                  <a:cubicBezTo>
                    <a:pt x="538807" y="255879"/>
                    <a:pt x="540742" y="256660"/>
                    <a:pt x="542714" y="256660"/>
                  </a:cubicBezTo>
                  <a:lnTo>
                    <a:pt x="542751" y="256660"/>
                  </a:lnTo>
                  <a:lnTo>
                    <a:pt x="632308" y="256474"/>
                  </a:lnTo>
                  <a:lnTo>
                    <a:pt x="632308" y="738830"/>
                  </a:lnTo>
                  <a:lnTo>
                    <a:pt x="194158" y="738830"/>
                  </a:lnTo>
                  <a:close/>
                  <a:moveTo>
                    <a:pt x="297406" y="262241"/>
                  </a:moveTo>
                  <a:cubicBezTo>
                    <a:pt x="297406" y="258893"/>
                    <a:pt x="300123" y="256214"/>
                    <a:pt x="303434" y="256214"/>
                  </a:cubicBezTo>
                  <a:lnTo>
                    <a:pt x="494048" y="256214"/>
                  </a:lnTo>
                  <a:cubicBezTo>
                    <a:pt x="497397" y="256214"/>
                    <a:pt x="500076" y="258930"/>
                    <a:pt x="500076" y="262241"/>
                  </a:cubicBezTo>
                  <a:cubicBezTo>
                    <a:pt x="500076" y="265553"/>
                    <a:pt x="497360" y="268269"/>
                    <a:pt x="494048" y="268269"/>
                  </a:cubicBezTo>
                  <a:lnTo>
                    <a:pt x="303434" y="268269"/>
                  </a:lnTo>
                  <a:cubicBezTo>
                    <a:pt x="300085" y="268269"/>
                    <a:pt x="297406" y="265590"/>
                    <a:pt x="297406" y="262241"/>
                  </a:cubicBezTo>
                  <a:close/>
                  <a:moveTo>
                    <a:pt x="561573" y="362139"/>
                  </a:moveTo>
                  <a:cubicBezTo>
                    <a:pt x="561573" y="365488"/>
                    <a:pt x="558857" y="368167"/>
                    <a:pt x="555545" y="368167"/>
                  </a:cubicBezTo>
                  <a:lnTo>
                    <a:pt x="275377" y="368167"/>
                  </a:lnTo>
                  <a:cubicBezTo>
                    <a:pt x="272028" y="368167"/>
                    <a:pt x="269349" y="365451"/>
                    <a:pt x="269349" y="362139"/>
                  </a:cubicBezTo>
                  <a:cubicBezTo>
                    <a:pt x="269349" y="358828"/>
                    <a:pt x="272066" y="356112"/>
                    <a:pt x="275377" y="356112"/>
                  </a:cubicBezTo>
                  <a:lnTo>
                    <a:pt x="555545" y="356112"/>
                  </a:lnTo>
                  <a:cubicBezTo>
                    <a:pt x="558894" y="356112"/>
                    <a:pt x="561573" y="358828"/>
                    <a:pt x="561573" y="362139"/>
                  </a:cubicBezTo>
                  <a:close/>
                  <a:moveTo>
                    <a:pt x="561573" y="443809"/>
                  </a:moveTo>
                  <a:cubicBezTo>
                    <a:pt x="561573" y="447157"/>
                    <a:pt x="558857" y="449836"/>
                    <a:pt x="555545" y="449836"/>
                  </a:cubicBezTo>
                  <a:lnTo>
                    <a:pt x="275377" y="449836"/>
                  </a:lnTo>
                  <a:cubicBezTo>
                    <a:pt x="272028" y="449836"/>
                    <a:pt x="269349" y="447120"/>
                    <a:pt x="269349" y="443809"/>
                  </a:cubicBezTo>
                  <a:cubicBezTo>
                    <a:pt x="269349" y="440497"/>
                    <a:pt x="272066" y="437781"/>
                    <a:pt x="275377" y="437781"/>
                  </a:cubicBezTo>
                  <a:lnTo>
                    <a:pt x="555545" y="437781"/>
                  </a:lnTo>
                  <a:cubicBezTo>
                    <a:pt x="558894" y="437781"/>
                    <a:pt x="561573" y="440497"/>
                    <a:pt x="561573" y="443809"/>
                  </a:cubicBezTo>
                  <a:close/>
                  <a:moveTo>
                    <a:pt x="561573" y="525478"/>
                  </a:moveTo>
                  <a:cubicBezTo>
                    <a:pt x="561573" y="528827"/>
                    <a:pt x="558857" y="531506"/>
                    <a:pt x="555545" y="531506"/>
                  </a:cubicBezTo>
                  <a:lnTo>
                    <a:pt x="275377" y="531506"/>
                  </a:lnTo>
                  <a:cubicBezTo>
                    <a:pt x="272028" y="531506"/>
                    <a:pt x="269349" y="528789"/>
                    <a:pt x="269349" y="525478"/>
                  </a:cubicBezTo>
                  <a:cubicBezTo>
                    <a:pt x="269349" y="522167"/>
                    <a:pt x="272028" y="519451"/>
                    <a:pt x="275377" y="519451"/>
                  </a:cubicBezTo>
                  <a:lnTo>
                    <a:pt x="555545" y="519451"/>
                  </a:lnTo>
                  <a:cubicBezTo>
                    <a:pt x="558894" y="519451"/>
                    <a:pt x="561573" y="522167"/>
                    <a:pt x="561573" y="525478"/>
                  </a:cubicBezTo>
                  <a:close/>
                  <a:moveTo>
                    <a:pt x="561573" y="607147"/>
                  </a:moveTo>
                  <a:cubicBezTo>
                    <a:pt x="561573" y="610496"/>
                    <a:pt x="558894" y="613175"/>
                    <a:pt x="555545" y="613175"/>
                  </a:cubicBezTo>
                  <a:lnTo>
                    <a:pt x="275377" y="613175"/>
                  </a:lnTo>
                  <a:cubicBezTo>
                    <a:pt x="272028" y="613175"/>
                    <a:pt x="269349" y="610459"/>
                    <a:pt x="269349" y="607147"/>
                  </a:cubicBezTo>
                  <a:cubicBezTo>
                    <a:pt x="269349" y="603836"/>
                    <a:pt x="272066" y="601120"/>
                    <a:pt x="275377" y="601120"/>
                  </a:cubicBezTo>
                  <a:lnTo>
                    <a:pt x="555545" y="601120"/>
                  </a:lnTo>
                  <a:cubicBezTo>
                    <a:pt x="558894" y="601120"/>
                    <a:pt x="561573" y="603836"/>
                    <a:pt x="561573" y="607147"/>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635" name="Google Shape;5635;p106"/>
          <p:cNvGrpSpPr/>
          <p:nvPr/>
        </p:nvGrpSpPr>
        <p:grpSpPr>
          <a:xfrm>
            <a:off x="1159416" y="1908783"/>
            <a:ext cx="10015259" cy="702815"/>
            <a:chOff x="1286416" y="2106751"/>
            <a:chExt cx="10015259" cy="702815"/>
          </a:xfrm>
        </p:grpSpPr>
        <p:sp>
          <p:nvSpPr>
            <p:cNvPr id="5636" name="Google Shape;5636;p106"/>
            <p:cNvSpPr/>
            <p:nvPr/>
          </p:nvSpPr>
          <p:spPr>
            <a:xfrm>
              <a:off x="1286416" y="2145459"/>
              <a:ext cx="3154986" cy="625402"/>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637" name="Google Shape;5637;p106"/>
            <p:cNvSpPr/>
            <p:nvPr/>
          </p:nvSpPr>
          <p:spPr>
            <a:xfrm>
              <a:off x="8146689" y="2145459"/>
              <a:ext cx="3154986" cy="625402"/>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638" name="Google Shape;5638;p106"/>
            <p:cNvSpPr/>
            <p:nvPr/>
          </p:nvSpPr>
          <p:spPr>
            <a:xfrm>
              <a:off x="4710633" y="2145459"/>
              <a:ext cx="3154986" cy="625402"/>
            </a:xfrm>
            <a:prstGeom prst="roundRect">
              <a:avLst>
                <a:gd fmla="val 0" name="adj"/>
              </a:avLst>
            </a:prstGeom>
            <a:gradFill>
              <a:gsLst>
                <a:gs pos="0">
                  <a:schemeClr val="lt2"/>
                </a:gs>
                <a:gs pos="100000">
                  <a:schemeClr val="dk2"/>
                </a:gs>
              </a:gsLst>
              <a:lin ang="108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639" name="Google Shape;5639;p106"/>
            <p:cNvSpPr txBox="1"/>
            <p:nvPr/>
          </p:nvSpPr>
          <p:spPr>
            <a:xfrm>
              <a:off x="2195488" y="2227327"/>
              <a:ext cx="1336841"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400">
                  <a:solidFill>
                    <a:schemeClr val="lt1"/>
                  </a:solidFill>
                  <a:latin typeface="Lustria"/>
                  <a:ea typeface="Lustria"/>
                  <a:cs typeface="Lustria"/>
                  <a:sym typeface="Lustria"/>
                </a:rPr>
                <a:t>FASE Ib</a:t>
              </a:r>
              <a:endParaRPr b="1" sz="2400">
                <a:solidFill>
                  <a:schemeClr val="lt1"/>
                </a:solidFill>
                <a:latin typeface="Lustria"/>
                <a:ea typeface="Lustria"/>
                <a:cs typeface="Lustria"/>
                <a:sym typeface="Lustria"/>
              </a:endParaRPr>
            </a:p>
          </p:txBody>
        </p:sp>
        <p:sp>
          <p:nvSpPr>
            <p:cNvPr id="5640" name="Google Shape;5640;p106"/>
            <p:cNvSpPr txBox="1"/>
            <p:nvPr/>
          </p:nvSpPr>
          <p:spPr>
            <a:xfrm>
              <a:off x="5647135" y="2227327"/>
              <a:ext cx="129516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400">
                  <a:solidFill>
                    <a:schemeClr val="lt1"/>
                  </a:solidFill>
                  <a:latin typeface="Lustria"/>
                  <a:ea typeface="Lustria"/>
                  <a:cs typeface="Lustria"/>
                  <a:sym typeface="Lustria"/>
                </a:rPr>
                <a:t>FASE II</a:t>
              </a:r>
              <a:endParaRPr/>
            </a:p>
          </p:txBody>
        </p:sp>
        <p:sp>
          <p:nvSpPr>
            <p:cNvPr id="5641" name="Google Shape;5641;p106"/>
            <p:cNvSpPr txBox="1"/>
            <p:nvPr/>
          </p:nvSpPr>
          <p:spPr>
            <a:xfrm>
              <a:off x="9076600" y="2227327"/>
              <a:ext cx="1413785"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400">
                  <a:solidFill>
                    <a:schemeClr val="lt1"/>
                  </a:solidFill>
                  <a:latin typeface="Lustria"/>
                  <a:ea typeface="Lustria"/>
                  <a:cs typeface="Lustria"/>
                  <a:sym typeface="Lustria"/>
                </a:rPr>
                <a:t>FASE III</a:t>
              </a:r>
              <a:endParaRPr/>
            </a:p>
          </p:txBody>
        </p:sp>
        <p:sp>
          <p:nvSpPr>
            <p:cNvPr id="5642" name="Google Shape;5642;p106"/>
            <p:cNvSpPr/>
            <p:nvPr/>
          </p:nvSpPr>
          <p:spPr>
            <a:xfrm rot="5400000">
              <a:off x="4229781" y="2382441"/>
              <a:ext cx="702815" cy="151435"/>
            </a:xfrm>
            <a:prstGeom prst="triangle">
              <a:avLst>
                <a:gd fmla="val 50000" name="adj"/>
              </a:avLst>
            </a:prstGeom>
            <a:solidFill>
              <a:srgbClr val="BFBFBF"/>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5643" name="Google Shape;5643;p106"/>
            <p:cNvSpPr/>
            <p:nvPr/>
          </p:nvSpPr>
          <p:spPr>
            <a:xfrm rot="5400000">
              <a:off x="7672976" y="2382441"/>
              <a:ext cx="702815" cy="151435"/>
            </a:xfrm>
            <a:prstGeom prst="triangle">
              <a:avLst>
                <a:gd fmla="val 50000" name="adj"/>
              </a:avLst>
            </a:prstGeom>
            <a:solidFill>
              <a:srgbClr val="BFBFBF"/>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613"/>
                                        </p:tgtEl>
                                        <p:attrNameLst>
                                          <p:attrName>style.visibility</p:attrName>
                                        </p:attrNameLst>
                                      </p:cBhvr>
                                      <p:to>
                                        <p:strVal val="visible"/>
                                      </p:to>
                                    </p:set>
                                    <p:animEffect filter="fade" transition="in">
                                      <p:cBhvr>
                                        <p:cTn dur="500"/>
                                        <p:tgtEl>
                                          <p:spTgt spid="5613"/>
                                        </p:tgtEl>
                                      </p:cBhvr>
                                    </p:animEffect>
                                  </p:childTnLst>
                                </p:cTn>
                              </p:par>
                              <p:par>
                                <p:cTn fill="hold" nodeType="withEffect" presetClass="entr" presetID="2" presetSubtype="8">
                                  <p:stCondLst>
                                    <p:cond delay="0"/>
                                  </p:stCondLst>
                                  <p:childTnLst>
                                    <p:set>
                                      <p:cBhvr>
                                        <p:cTn dur="1" fill="hold">
                                          <p:stCondLst>
                                            <p:cond delay="0"/>
                                          </p:stCondLst>
                                        </p:cTn>
                                        <p:tgtEl>
                                          <p:spTgt spid="5635"/>
                                        </p:tgtEl>
                                        <p:attrNameLst>
                                          <p:attrName>style.visibility</p:attrName>
                                        </p:attrNameLst>
                                      </p:cBhvr>
                                      <p:to>
                                        <p:strVal val="visible"/>
                                      </p:to>
                                    </p:set>
                                    <p:anim calcmode="lin" valueType="num">
                                      <p:cBhvr additive="base">
                                        <p:cTn dur="500"/>
                                        <p:tgtEl>
                                          <p:spTgt spid="5635"/>
                                        </p:tgtEl>
                                        <p:attrNameLst>
                                          <p:attrName>ppt_x</p:attrName>
                                        </p:attrNameLst>
                                      </p:cBhvr>
                                      <p:tavLst>
                                        <p:tav fmla="" tm="0">
                                          <p:val>
                                            <p:strVal val="#ppt_x-1"/>
                                          </p:val>
                                        </p:tav>
                                        <p:tav fmla="" tm="100000">
                                          <p:val>
                                            <p:strVal val="#ppt_x"/>
                                          </p:val>
                                        </p:tav>
                                      </p:tavLst>
                                    </p:anim>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5626"/>
                                        </p:tgtEl>
                                        <p:attrNameLst>
                                          <p:attrName>style.visibility</p:attrName>
                                        </p:attrNameLst>
                                      </p:cBhvr>
                                      <p:to>
                                        <p:strVal val="visible"/>
                                      </p:to>
                                    </p:set>
                                    <p:animEffect filter="fade" transition="in">
                                      <p:cBhvr>
                                        <p:cTn dur="500"/>
                                        <p:tgtEl>
                                          <p:spTgt spid="5626"/>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5629"/>
                                        </p:tgtEl>
                                        <p:attrNameLst>
                                          <p:attrName>style.visibility</p:attrName>
                                        </p:attrNameLst>
                                      </p:cBhvr>
                                      <p:to>
                                        <p:strVal val="visible"/>
                                      </p:to>
                                    </p:set>
                                    <p:animEffect filter="fade" transition="in">
                                      <p:cBhvr>
                                        <p:cTn dur="500"/>
                                        <p:tgtEl>
                                          <p:spTgt spid="5629"/>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5632"/>
                                        </p:tgtEl>
                                        <p:attrNameLst>
                                          <p:attrName>style.visibility</p:attrName>
                                        </p:attrNameLst>
                                      </p:cBhvr>
                                      <p:to>
                                        <p:strVal val="visible"/>
                                      </p:to>
                                    </p:set>
                                    <p:animEffect filter="fade" transition="in">
                                      <p:cBhvr>
                                        <p:cTn dur="500"/>
                                        <p:tgtEl>
                                          <p:spTgt spid="5632"/>
                                        </p:tgtEl>
                                      </p:cBhvr>
                                    </p:animEffect>
                                  </p:childTnLst>
                                </p:cTn>
                              </p:par>
                              <p:par>
                                <p:cTn fill="hold" nodeType="withEffect" presetClass="entr" presetID="10" presetSubtype="0">
                                  <p:stCondLst>
                                    <p:cond delay="500"/>
                                  </p:stCondLst>
                                  <p:childTnLst>
                                    <p:set>
                                      <p:cBhvr>
                                        <p:cTn dur="1" fill="hold">
                                          <p:stCondLst>
                                            <p:cond delay="0"/>
                                          </p:stCondLst>
                                        </p:cTn>
                                        <p:tgtEl>
                                          <p:spTgt spid="5617"/>
                                        </p:tgtEl>
                                        <p:attrNameLst>
                                          <p:attrName>style.visibility</p:attrName>
                                        </p:attrNameLst>
                                      </p:cBhvr>
                                      <p:to>
                                        <p:strVal val="visible"/>
                                      </p:to>
                                    </p:set>
                                    <p:animEffect filter="fade" transition="in">
                                      <p:cBhvr>
                                        <p:cTn dur="500"/>
                                        <p:tgtEl>
                                          <p:spTgt spid="5617"/>
                                        </p:tgtEl>
                                      </p:cBhvr>
                                    </p:animEffect>
                                  </p:childTnLst>
                                </p:cTn>
                              </p:par>
                            </p:childTnLst>
                          </p:cTn>
                        </p:par>
                        <p:par>
                          <p:cTn fill="hold">
                            <p:stCondLst>
                              <p:cond delay="2000"/>
                            </p:stCondLst>
                            <p:childTnLst>
                              <p:par>
                                <p:cTn fill="hold" nodeType="afterEffect" presetClass="entr" presetID="10" presetSubtype="0">
                                  <p:stCondLst>
                                    <p:cond delay="250"/>
                                  </p:stCondLst>
                                  <p:childTnLst>
                                    <p:set>
                                      <p:cBhvr>
                                        <p:cTn dur="1" fill="hold">
                                          <p:stCondLst>
                                            <p:cond delay="0"/>
                                          </p:stCondLst>
                                        </p:cTn>
                                        <p:tgtEl>
                                          <p:spTgt spid="5621"/>
                                        </p:tgtEl>
                                        <p:attrNameLst>
                                          <p:attrName>style.visibility</p:attrName>
                                        </p:attrNameLst>
                                      </p:cBhvr>
                                      <p:to>
                                        <p:strVal val="visible"/>
                                      </p:to>
                                    </p:set>
                                    <p:animEffect filter="fade" transition="in">
                                      <p:cBhvr>
                                        <p:cTn dur="500"/>
                                        <p:tgtEl>
                                          <p:spTgt spid="5621"/>
                                        </p:tgtEl>
                                      </p:cBhvr>
                                    </p:animEffect>
                                  </p:childTnLst>
                                </p:cTn>
                              </p:par>
                            </p:childTnLst>
                          </p:cTn>
                        </p:par>
                        <p:par>
                          <p:cTn fill="hold">
                            <p:stCondLst>
                              <p:cond delay="2500"/>
                            </p:stCondLst>
                            <p:childTnLst>
                              <p:par>
                                <p:cTn fill="hold" nodeType="afterEffect" presetClass="entr" presetID="10" presetSubtype="0">
                                  <p:stCondLst>
                                    <p:cond delay="250"/>
                                  </p:stCondLst>
                                  <p:childTnLst>
                                    <p:set>
                                      <p:cBhvr>
                                        <p:cTn dur="1" fill="hold">
                                          <p:stCondLst>
                                            <p:cond delay="0"/>
                                          </p:stCondLst>
                                        </p:cTn>
                                        <p:tgtEl>
                                          <p:spTgt spid="5618"/>
                                        </p:tgtEl>
                                        <p:attrNameLst>
                                          <p:attrName>style.visibility</p:attrName>
                                        </p:attrNameLst>
                                      </p:cBhvr>
                                      <p:to>
                                        <p:strVal val="visible"/>
                                      </p:to>
                                    </p:set>
                                    <p:animEffect filter="fade" transition="in">
                                      <p:cBhvr>
                                        <p:cTn dur="500"/>
                                        <p:tgtEl>
                                          <p:spTgt spid="56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7" name="Shape 5647"/>
        <p:cNvGrpSpPr/>
        <p:nvPr/>
      </p:nvGrpSpPr>
      <p:grpSpPr>
        <a:xfrm>
          <a:off x="0" y="0"/>
          <a:ext cx="0" cy="0"/>
          <a:chOff x="0" y="0"/>
          <a:chExt cx="0" cy="0"/>
        </a:xfrm>
      </p:grpSpPr>
      <p:pic>
        <p:nvPicPr>
          <p:cNvPr id="5648" name="Google Shape;5648;p107"/>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5649" name="Google Shape;5649;p107"/>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5650" name="Google Shape;5650;p107"/>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5651" name="Google Shape;5651;p107"/>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5652" name="Google Shape;5652;p107"/>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5653" name="Google Shape;5653;p107"/>
          <p:cNvSpPr/>
          <p:nvPr/>
        </p:nvSpPr>
        <p:spPr>
          <a:xfrm>
            <a:off x="5130143" y="2438818"/>
            <a:ext cx="6714025" cy="270843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400">
                <a:solidFill>
                  <a:srgbClr val="FFFFFF"/>
                </a:solidFill>
                <a:latin typeface="Lustria"/>
                <a:ea typeface="Lustria"/>
                <a:cs typeface="Lustria"/>
                <a:sym typeface="Lustria"/>
              </a:rPr>
              <a:t>ESTUDO DE FASE III COM PACIENTES NAÏVE</a:t>
            </a:r>
            <a:endParaRPr/>
          </a:p>
          <a:p>
            <a:pPr indent="0" lvl="0" marL="0" marR="0" rtl="0" algn="l">
              <a:spcBef>
                <a:spcPts val="1200"/>
              </a:spcBef>
              <a:spcAft>
                <a:spcPts val="0"/>
              </a:spcAft>
              <a:buNone/>
            </a:pPr>
            <a:r>
              <a:rPr b="1" lang="pt-BR" sz="2800">
                <a:solidFill>
                  <a:srgbClr val="FFFFFF"/>
                </a:solidFill>
                <a:latin typeface="Lustria"/>
                <a:ea typeface="Lustria"/>
                <a:cs typeface="Lustria"/>
                <a:sym typeface="Lustria"/>
              </a:rPr>
              <a:t>(ALXN1210-PNH-301)</a:t>
            </a:r>
            <a:endParaRPr b="1" sz="3600">
              <a:solidFill>
                <a:srgbClr val="FFFFFF"/>
              </a:solidFill>
              <a:latin typeface="Lustria"/>
              <a:ea typeface="Lustria"/>
              <a:cs typeface="Lustria"/>
              <a:sym typeface="Lustria"/>
            </a:endParaRPr>
          </a:p>
        </p:txBody>
      </p:sp>
      <p:grpSp>
        <p:nvGrpSpPr>
          <p:cNvPr id="5654" name="Google Shape;5654;p107"/>
          <p:cNvGrpSpPr/>
          <p:nvPr/>
        </p:nvGrpSpPr>
        <p:grpSpPr>
          <a:xfrm>
            <a:off x="5257989" y="1299286"/>
            <a:ext cx="983316" cy="983316"/>
            <a:chOff x="-951397" y="1963883"/>
            <a:chExt cx="571500" cy="571500"/>
          </a:xfrm>
        </p:grpSpPr>
        <p:sp>
          <p:nvSpPr>
            <p:cNvPr id="5655" name="Google Shape;5655;p107"/>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656" name="Google Shape;5656;p107"/>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657" name="Google Shape;5657;p107"/>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658" name="Google Shape;5658;p107"/>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659" name="Google Shape;5659;p107"/>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649"/>
                                        </p:tgtEl>
                                        <p:attrNameLst>
                                          <p:attrName>style.visibility</p:attrName>
                                        </p:attrNameLst>
                                      </p:cBhvr>
                                      <p:to>
                                        <p:strVal val="visible"/>
                                      </p:to>
                                    </p:set>
                                    <p:animEffect filter="fade" transition="in">
                                      <p:cBhvr>
                                        <p:cTn dur="500"/>
                                        <p:tgtEl>
                                          <p:spTgt spid="5649"/>
                                        </p:tgtEl>
                                      </p:cBhvr>
                                    </p:animEffect>
                                  </p:childTnLst>
                                </p:cTn>
                              </p:par>
                              <p:par>
                                <p:cTn fill="hold" nodeType="withEffect" presetClass="entr" presetID="10" presetSubtype="0">
                                  <p:stCondLst>
                                    <p:cond delay="0"/>
                                  </p:stCondLst>
                                  <p:childTnLst>
                                    <p:set>
                                      <p:cBhvr>
                                        <p:cTn dur="1" fill="hold">
                                          <p:stCondLst>
                                            <p:cond delay="0"/>
                                          </p:stCondLst>
                                        </p:cTn>
                                        <p:tgtEl>
                                          <p:spTgt spid="5650"/>
                                        </p:tgtEl>
                                        <p:attrNameLst>
                                          <p:attrName>style.visibility</p:attrName>
                                        </p:attrNameLst>
                                      </p:cBhvr>
                                      <p:to>
                                        <p:strVal val="visible"/>
                                      </p:to>
                                    </p:set>
                                    <p:animEffect filter="fade" transition="in">
                                      <p:cBhvr>
                                        <p:cTn dur="500"/>
                                        <p:tgtEl>
                                          <p:spTgt spid="5650"/>
                                        </p:tgtEl>
                                      </p:cBhvr>
                                    </p:animEffect>
                                  </p:childTnLst>
                                </p:cTn>
                              </p:par>
                              <p:par>
                                <p:cTn fill="hold" nodeType="withEffect" presetClass="entr" presetID="10" presetSubtype="0">
                                  <p:stCondLst>
                                    <p:cond delay="500"/>
                                  </p:stCondLst>
                                  <p:childTnLst>
                                    <p:set>
                                      <p:cBhvr>
                                        <p:cTn dur="1" fill="hold">
                                          <p:stCondLst>
                                            <p:cond delay="0"/>
                                          </p:stCondLst>
                                        </p:cTn>
                                        <p:tgtEl>
                                          <p:spTgt spid="5653"/>
                                        </p:tgtEl>
                                        <p:attrNameLst>
                                          <p:attrName>style.visibility</p:attrName>
                                        </p:attrNameLst>
                                      </p:cBhvr>
                                      <p:to>
                                        <p:strVal val="visible"/>
                                      </p:to>
                                    </p:set>
                                    <p:animEffect filter="fade" transition="in">
                                      <p:cBhvr>
                                        <p:cTn dur="500"/>
                                        <p:tgtEl>
                                          <p:spTgt spid="5653"/>
                                        </p:tgtEl>
                                      </p:cBhvr>
                                    </p:animEffect>
                                  </p:childTnLst>
                                </p:cTn>
                              </p:par>
                              <p:par>
                                <p:cTn fill="hold" nodeType="withEffect" presetClass="entr" presetID="10" presetSubtype="0">
                                  <p:stCondLst>
                                    <p:cond delay="500"/>
                                  </p:stCondLst>
                                  <p:childTnLst>
                                    <p:set>
                                      <p:cBhvr>
                                        <p:cTn dur="1" fill="hold">
                                          <p:stCondLst>
                                            <p:cond delay="0"/>
                                          </p:stCondLst>
                                        </p:cTn>
                                        <p:tgtEl>
                                          <p:spTgt spid="5654"/>
                                        </p:tgtEl>
                                        <p:attrNameLst>
                                          <p:attrName>style.visibility</p:attrName>
                                        </p:attrNameLst>
                                      </p:cBhvr>
                                      <p:to>
                                        <p:strVal val="visible"/>
                                      </p:to>
                                    </p:set>
                                    <p:animEffect filter="fade" transition="in">
                                      <p:cBhvr>
                                        <p:cTn dur="500"/>
                                        <p:tgtEl>
                                          <p:spTgt spid="565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4" name="Shape 5664"/>
        <p:cNvGrpSpPr/>
        <p:nvPr/>
      </p:nvGrpSpPr>
      <p:grpSpPr>
        <a:xfrm>
          <a:off x="0" y="0"/>
          <a:ext cx="0" cy="0"/>
          <a:chOff x="0" y="0"/>
          <a:chExt cx="0" cy="0"/>
        </a:xfrm>
      </p:grpSpPr>
      <p:sp>
        <p:nvSpPr>
          <p:cNvPr id="5665" name="Google Shape;5665;p108"/>
          <p:cNvSpPr/>
          <p:nvPr/>
        </p:nvSpPr>
        <p:spPr>
          <a:xfrm flipH="1">
            <a:off x="407986" y="2365144"/>
            <a:ext cx="11126789" cy="349818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5666" name="Google Shape;5666;p108"/>
          <p:cNvSpPr txBox="1"/>
          <p:nvPr/>
        </p:nvSpPr>
        <p:spPr>
          <a:xfrm>
            <a:off x="296269" y="385036"/>
            <a:ext cx="11667131" cy="68326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Avaliação clínica de ravulizumabe vs. eculizumabe em pacientes adultos com HPN, virgens de inibidores do complemento C5</a:t>
            </a:r>
            <a:endParaRPr/>
          </a:p>
        </p:txBody>
      </p:sp>
      <p:sp>
        <p:nvSpPr>
          <p:cNvPr id="5667" name="Google Shape;5667;p108"/>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 fase de extensão do estudo ALXN1210-PNH-301 está em andamento. Dados do período inicial de 26 semanas da fase de extensão já estão disponíveis.</a:t>
            </a:r>
            <a:endParaRPr/>
          </a:p>
          <a:p>
            <a:pPr indent="0" lvl="0" marL="0" rtl="0" algn="l">
              <a:lnSpc>
                <a:spcPct val="90000"/>
              </a:lnSpc>
              <a:spcBef>
                <a:spcPts val="0"/>
              </a:spcBef>
              <a:spcAft>
                <a:spcPts val="0"/>
              </a:spcAft>
              <a:buClr>
                <a:schemeClr val="dk1"/>
              </a:buClr>
              <a:buSzPts val="700"/>
              <a:buNone/>
            </a:pPr>
            <a:r>
              <a:rPr lang="pt-BR" sz="700"/>
              <a:t>Abreviações: DHL = desidrogenase láctica; CH = concentrado de hemácias; LSN = limite superior da normalidade.</a:t>
            </a:r>
            <a:endParaRPr/>
          </a:p>
          <a:p>
            <a:pPr indent="0" lvl="0" marL="0" rtl="0" algn="l">
              <a:lnSpc>
                <a:spcPct val="90000"/>
              </a:lnSpc>
              <a:spcBef>
                <a:spcPts val="0"/>
              </a:spcBef>
              <a:spcAft>
                <a:spcPts val="0"/>
              </a:spcAft>
              <a:buClr>
                <a:schemeClr val="dk1"/>
              </a:buClr>
              <a:buSzPts val="700"/>
              <a:buNone/>
            </a:pPr>
            <a:r>
              <a:rPr lang="pt-BR" sz="700"/>
              <a:t>Referências: 1. NCT02946463; 2. Lee JW et al. Blood. 2019 Feb 7;133(6):530-9. </a:t>
            </a:r>
            <a:endParaRPr/>
          </a:p>
        </p:txBody>
      </p:sp>
      <p:sp>
        <p:nvSpPr>
          <p:cNvPr id="5668" name="Google Shape;5668;p108"/>
          <p:cNvSpPr txBox="1"/>
          <p:nvPr/>
        </p:nvSpPr>
        <p:spPr>
          <a:xfrm>
            <a:off x="296269" y="994668"/>
            <a:ext cx="7098675"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Estudo clínico NCT02946463</a:t>
            </a:r>
            <a:r>
              <a:rPr baseline="30000" lang="pt-BR" sz="1800">
                <a:solidFill>
                  <a:schemeClr val="dk2"/>
                </a:solidFill>
                <a:latin typeface="Calibri"/>
                <a:ea typeface="Calibri"/>
                <a:cs typeface="Calibri"/>
                <a:sym typeface="Calibri"/>
              </a:rPr>
              <a:t>1,2</a:t>
            </a:r>
            <a:r>
              <a:rPr lang="pt-BR" sz="2400">
                <a:solidFill>
                  <a:schemeClr val="dk2"/>
                </a:solidFill>
                <a:latin typeface="Calibri"/>
                <a:ea typeface="Calibri"/>
                <a:cs typeface="Calibri"/>
                <a:sym typeface="Calibri"/>
              </a:rPr>
              <a:t> - (ALXN1210-PNH-301) </a:t>
            </a:r>
            <a:endParaRPr/>
          </a:p>
        </p:txBody>
      </p:sp>
      <p:cxnSp>
        <p:nvCxnSpPr>
          <p:cNvPr id="5669" name="Google Shape;5669;p108"/>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5670" name="Google Shape;5670;p108"/>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5671" name="Google Shape;5671;p108"/>
          <p:cNvSpPr/>
          <p:nvPr/>
        </p:nvSpPr>
        <p:spPr>
          <a:xfrm>
            <a:off x="-698500" y="1805184"/>
            <a:ext cx="11760200" cy="1094484"/>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5672" name="Google Shape;5672;p108"/>
          <p:cNvGrpSpPr/>
          <p:nvPr/>
        </p:nvGrpSpPr>
        <p:grpSpPr>
          <a:xfrm>
            <a:off x="468166" y="1523034"/>
            <a:ext cx="10399617" cy="1652782"/>
            <a:chOff x="468166" y="1523034"/>
            <a:chExt cx="10399617" cy="1652782"/>
          </a:xfrm>
        </p:grpSpPr>
        <p:grpSp>
          <p:nvGrpSpPr>
            <p:cNvPr id="5673" name="Google Shape;5673;p108"/>
            <p:cNvGrpSpPr/>
            <p:nvPr/>
          </p:nvGrpSpPr>
          <p:grpSpPr>
            <a:xfrm>
              <a:off x="468166" y="1523034"/>
              <a:ext cx="10399617" cy="1652782"/>
              <a:chOff x="468166" y="1523034"/>
              <a:chExt cx="10399617" cy="1652782"/>
            </a:xfrm>
          </p:grpSpPr>
          <p:sp>
            <p:nvSpPr>
              <p:cNvPr id="5674" name="Google Shape;5674;p108"/>
              <p:cNvSpPr txBox="1"/>
              <p:nvPr/>
            </p:nvSpPr>
            <p:spPr>
              <a:xfrm>
                <a:off x="2427022" y="2030376"/>
                <a:ext cx="8440761" cy="58477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lt1"/>
                    </a:solidFill>
                    <a:latin typeface="Lustria"/>
                    <a:ea typeface="Lustria"/>
                    <a:cs typeface="Lustria"/>
                    <a:sym typeface="Lustria"/>
                  </a:rPr>
                  <a:t>Estudo clínico fase III, aberto, randomizado 1:1, de não inferioridade, multicêntrico </a:t>
                </a:r>
                <a:br>
                  <a:rPr lang="pt-BR" sz="1600">
                    <a:solidFill>
                      <a:schemeClr val="lt1"/>
                    </a:solidFill>
                    <a:latin typeface="Lustria"/>
                    <a:ea typeface="Lustria"/>
                    <a:cs typeface="Lustria"/>
                    <a:sym typeface="Lustria"/>
                  </a:rPr>
                </a:br>
                <a:r>
                  <a:rPr lang="pt-BR" sz="1600">
                    <a:solidFill>
                      <a:schemeClr val="lt1"/>
                    </a:solidFill>
                    <a:latin typeface="Lustria"/>
                    <a:ea typeface="Lustria"/>
                    <a:cs typeface="Lustria"/>
                    <a:sym typeface="Lustria"/>
                  </a:rPr>
                  <a:t>(123 centros em 25 países), controlado com fármaco ativo</a:t>
                </a:r>
                <a:endParaRPr/>
              </a:p>
            </p:txBody>
          </p:sp>
          <p:grpSp>
            <p:nvGrpSpPr>
              <p:cNvPr id="5675" name="Google Shape;5675;p108"/>
              <p:cNvGrpSpPr/>
              <p:nvPr/>
            </p:nvGrpSpPr>
            <p:grpSpPr>
              <a:xfrm>
                <a:off x="468166" y="1523034"/>
                <a:ext cx="1764939" cy="1652782"/>
                <a:chOff x="468166" y="1523034"/>
                <a:chExt cx="1764939" cy="1652782"/>
              </a:xfrm>
            </p:grpSpPr>
            <p:sp>
              <p:nvSpPr>
                <p:cNvPr id="5676" name="Google Shape;5676;p108"/>
                <p:cNvSpPr/>
                <p:nvPr/>
              </p:nvSpPr>
              <p:spPr>
                <a:xfrm>
                  <a:off x="524249" y="1523034"/>
                  <a:ext cx="1652774" cy="165278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5677" name="Google Shape;5677;p108"/>
                <p:cNvSpPr/>
                <p:nvPr/>
              </p:nvSpPr>
              <p:spPr>
                <a:xfrm>
                  <a:off x="468166" y="2277606"/>
                  <a:ext cx="1764939" cy="63092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Estudo clínico NCT02946463</a:t>
                  </a:r>
                  <a:r>
                    <a:rPr b="1" baseline="30000" lang="pt-BR" sz="1000">
                      <a:solidFill>
                        <a:schemeClr val="dk2"/>
                      </a:solidFill>
                      <a:latin typeface="Calibri"/>
                      <a:ea typeface="Calibri"/>
                      <a:cs typeface="Calibri"/>
                      <a:sym typeface="Calibri"/>
                    </a:rPr>
                    <a:t>1,2 </a:t>
                  </a:r>
                  <a:endParaRPr baseline="30000" sz="1000">
                    <a:solidFill>
                      <a:schemeClr val="lt2"/>
                    </a:solidFill>
                    <a:latin typeface="Calibri"/>
                    <a:ea typeface="Calibri"/>
                    <a:cs typeface="Calibri"/>
                    <a:sym typeface="Calibri"/>
                  </a:endParaRPr>
                </a:p>
              </p:txBody>
            </p:sp>
          </p:grpSp>
        </p:grpSp>
        <p:sp>
          <p:nvSpPr>
            <p:cNvPr id="5678" name="Google Shape;5678;p108"/>
            <p:cNvSpPr txBox="1"/>
            <p:nvPr/>
          </p:nvSpPr>
          <p:spPr>
            <a:xfrm>
              <a:off x="524249" y="1979874"/>
              <a:ext cx="1577952"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800">
                  <a:solidFill>
                    <a:schemeClr val="lt2"/>
                  </a:solidFill>
                  <a:latin typeface="Lustria"/>
                  <a:ea typeface="Lustria"/>
                  <a:cs typeface="Lustria"/>
                  <a:sym typeface="Lustria"/>
                </a:rPr>
                <a:t>ravulizumabe</a:t>
              </a:r>
              <a:endParaRPr b="1" sz="1600">
                <a:solidFill>
                  <a:schemeClr val="lt2"/>
                </a:solidFill>
                <a:latin typeface="Lustria"/>
                <a:ea typeface="Lustria"/>
                <a:cs typeface="Lustria"/>
                <a:sym typeface="Lustria"/>
              </a:endParaRPr>
            </a:p>
          </p:txBody>
        </p:sp>
      </p:grpSp>
      <p:grpSp>
        <p:nvGrpSpPr>
          <p:cNvPr id="5679" name="Google Shape;5679;p108"/>
          <p:cNvGrpSpPr/>
          <p:nvPr/>
        </p:nvGrpSpPr>
        <p:grpSpPr>
          <a:xfrm>
            <a:off x="884765" y="3162580"/>
            <a:ext cx="10385949" cy="1345920"/>
            <a:chOff x="884765" y="3162580"/>
            <a:chExt cx="10385949" cy="1345920"/>
          </a:xfrm>
        </p:grpSpPr>
        <p:sp>
          <p:nvSpPr>
            <p:cNvPr id="5680" name="Google Shape;5680;p108"/>
            <p:cNvSpPr/>
            <p:nvPr/>
          </p:nvSpPr>
          <p:spPr>
            <a:xfrm>
              <a:off x="884765" y="3553717"/>
              <a:ext cx="3308664" cy="717353"/>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pt-BR" sz="1400">
                  <a:solidFill>
                    <a:schemeClr val="lt2"/>
                  </a:solidFill>
                  <a:latin typeface="Calibri"/>
                  <a:ea typeface="Calibri"/>
                  <a:cs typeface="Calibri"/>
                  <a:sym typeface="Calibri"/>
                </a:rPr>
                <a:t>Adultos (&gt;18 anos) </a:t>
              </a:r>
              <a:r>
                <a:rPr lang="pt-BR" sz="1400">
                  <a:solidFill>
                    <a:schemeClr val="dk1"/>
                  </a:solidFill>
                  <a:latin typeface="Calibri"/>
                  <a:ea typeface="Calibri"/>
                  <a:cs typeface="Calibri"/>
                  <a:sym typeface="Calibri"/>
                </a:rPr>
                <a:t>com diagnóstico de </a:t>
              </a:r>
              <a:r>
                <a:rPr b="1" lang="pt-BR" sz="1400">
                  <a:solidFill>
                    <a:schemeClr val="lt2"/>
                  </a:solidFill>
                  <a:latin typeface="Calibri"/>
                  <a:ea typeface="Calibri"/>
                  <a:cs typeface="Calibri"/>
                  <a:sym typeface="Calibri"/>
                </a:rPr>
                <a:t>HPN documentado</a:t>
              </a:r>
              <a:r>
                <a:rPr lang="pt-BR" sz="1400">
                  <a:solidFill>
                    <a:schemeClr val="dk1"/>
                  </a:solidFill>
                  <a:latin typeface="Calibri"/>
                  <a:ea typeface="Calibri"/>
                  <a:cs typeface="Calibri"/>
                  <a:sym typeface="Calibri"/>
                </a:rPr>
                <a:t>; virgens de tratamento com inibidores do complemento C5</a:t>
              </a:r>
              <a:endParaRPr/>
            </a:p>
          </p:txBody>
        </p:sp>
        <p:sp>
          <p:nvSpPr>
            <p:cNvPr id="5681" name="Google Shape;5681;p108"/>
            <p:cNvSpPr/>
            <p:nvPr/>
          </p:nvSpPr>
          <p:spPr>
            <a:xfrm>
              <a:off x="5254566" y="3162580"/>
              <a:ext cx="2877873" cy="68993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Pacientes estratificados pelo </a:t>
              </a:r>
              <a:r>
                <a:rPr b="1" lang="pt-BR" sz="1400">
                  <a:solidFill>
                    <a:schemeClr val="dk1"/>
                  </a:solidFill>
                  <a:latin typeface="Calibri"/>
                  <a:ea typeface="Calibri"/>
                  <a:cs typeface="Calibri"/>
                  <a:sym typeface="Calibri"/>
                </a:rPr>
                <a:t>“histórico transfusional” (0, 1 a 14, ou &gt;14 unidades de CH </a:t>
              </a:r>
              <a:r>
                <a:rPr lang="pt-BR" sz="1400">
                  <a:solidFill>
                    <a:schemeClr val="dk1"/>
                  </a:solidFill>
                  <a:latin typeface="Calibri"/>
                  <a:ea typeface="Calibri"/>
                  <a:cs typeface="Calibri"/>
                  <a:sym typeface="Calibri"/>
                </a:rPr>
                <a:t>no ano prévio à primeira dose do fármaco do estudo) e “nível de DHL na triagem” (1,5 a &lt;3x LSN ou ≥3x LSN) </a:t>
              </a:r>
              <a:endParaRPr/>
            </a:p>
          </p:txBody>
        </p:sp>
        <p:sp>
          <p:nvSpPr>
            <p:cNvPr id="5682" name="Google Shape;5682;p108"/>
            <p:cNvSpPr/>
            <p:nvPr/>
          </p:nvSpPr>
          <p:spPr>
            <a:xfrm>
              <a:off x="8392839" y="3195040"/>
              <a:ext cx="2877875" cy="71735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Triagem de </a:t>
              </a:r>
              <a:r>
                <a:rPr b="1" lang="pt-BR" sz="1400">
                  <a:solidFill>
                    <a:schemeClr val="dk1"/>
                  </a:solidFill>
                  <a:latin typeface="Calibri"/>
                  <a:ea typeface="Calibri"/>
                  <a:cs typeface="Calibri"/>
                  <a:sym typeface="Calibri"/>
                </a:rPr>
                <a:t>4 semanas + 26 semanas </a:t>
              </a:r>
              <a:r>
                <a:rPr lang="pt-BR" sz="1400">
                  <a:solidFill>
                    <a:schemeClr val="dk1"/>
                  </a:solidFill>
                  <a:latin typeface="Calibri"/>
                  <a:ea typeface="Calibri"/>
                  <a:cs typeface="Calibri"/>
                  <a:sym typeface="Calibri"/>
                </a:rPr>
                <a:t>de tratamento randomizado + </a:t>
              </a:r>
              <a:r>
                <a:rPr b="1" lang="pt-BR" sz="1400">
                  <a:solidFill>
                    <a:schemeClr val="dk1"/>
                  </a:solidFill>
                  <a:latin typeface="Calibri"/>
                  <a:ea typeface="Calibri"/>
                  <a:cs typeface="Calibri"/>
                  <a:sym typeface="Calibri"/>
                </a:rPr>
                <a:t>extensão de 2 anos </a:t>
              </a:r>
              <a:r>
                <a:rPr lang="pt-BR" sz="1400">
                  <a:solidFill>
                    <a:schemeClr val="dk1"/>
                  </a:solidFill>
                  <a:latin typeface="Calibri"/>
                  <a:ea typeface="Calibri"/>
                  <a:cs typeface="Calibri"/>
                  <a:sym typeface="Calibri"/>
                </a:rPr>
                <a:t>(durante a qual todos os pacientes receberam ravulizumabe)</a:t>
              </a:r>
              <a:endParaRPr/>
            </a:p>
          </p:txBody>
        </p:sp>
        <p:cxnSp>
          <p:nvCxnSpPr>
            <p:cNvPr id="5683" name="Google Shape;5683;p108"/>
            <p:cNvCxnSpPr/>
            <p:nvPr/>
          </p:nvCxnSpPr>
          <p:spPr>
            <a:xfrm>
              <a:off x="8182117" y="3162580"/>
              <a:ext cx="0" cy="1345920"/>
            </a:xfrm>
            <a:prstGeom prst="straightConnector1">
              <a:avLst/>
            </a:prstGeom>
            <a:noFill/>
            <a:ln cap="flat" cmpd="sng" w="12700">
              <a:solidFill>
                <a:schemeClr val="lt2"/>
              </a:solidFill>
              <a:prstDash val="solid"/>
              <a:miter lim="800000"/>
              <a:headEnd len="sm" w="sm" type="none"/>
              <a:tailEnd len="sm" w="sm" type="none"/>
            </a:ln>
          </p:spPr>
        </p:cxnSp>
        <p:sp>
          <p:nvSpPr>
            <p:cNvPr id="5684" name="Google Shape;5684;p108"/>
            <p:cNvSpPr/>
            <p:nvPr/>
          </p:nvSpPr>
          <p:spPr>
            <a:xfrm>
              <a:off x="4189835" y="3381081"/>
              <a:ext cx="1012451" cy="101245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5685" name="Google Shape;5685;p108"/>
            <p:cNvSpPr/>
            <p:nvPr/>
          </p:nvSpPr>
          <p:spPr>
            <a:xfrm>
              <a:off x="4369263" y="3611813"/>
              <a:ext cx="687203" cy="559073"/>
            </a:xfrm>
            <a:custGeom>
              <a:rect b="b" l="l" r="r" t="t"/>
              <a:pathLst>
                <a:path extrusionOk="0" h="736226" w="904957">
                  <a:moveTo>
                    <a:pt x="452488" y="211189"/>
                  </a:moveTo>
                  <a:cubicBezTo>
                    <a:pt x="477045" y="211189"/>
                    <a:pt x="499332" y="221161"/>
                    <a:pt x="515406" y="237271"/>
                  </a:cubicBezTo>
                  <a:cubicBezTo>
                    <a:pt x="531516" y="253382"/>
                    <a:pt x="541488" y="275631"/>
                    <a:pt x="541488" y="300226"/>
                  </a:cubicBezTo>
                  <a:cubicBezTo>
                    <a:pt x="541488" y="324782"/>
                    <a:pt x="531516" y="347033"/>
                    <a:pt x="515406" y="363143"/>
                  </a:cubicBezTo>
                  <a:cubicBezTo>
                    <a:pt x="499295" y="379291"/>
                    <a:pt x="477046" y="389263"/>
                    <a:pt x="452451" y="389263"/>
                  </a:cubicBezTo>
                  <a:cubicBezTo>
                    <a:pt x="427895" y="389263"/>
                    <a:pt x="405607" y="379291"/>
                    <a:pt x="389497" y="363181"/>
                  </a:cubicBezTo>
                  <a:lnTo>
                    <a:pt x="388715" y="362325"/>
                  </a:lnTo>
                  <a:cubicBezTo>
                    <a:pt x="373089" y="346288"/>
                    <a:pt x="363452" y="324373"/>
                    <a:pt x="363452" y="300227"/>
                  </a:cubicBezTo>
                  <a:cubicBezTo>
                    <a:pt x="363452" y="275670"/>
                    <a:pt x="373424" y="253383"/>
                    <a:pt x="389535" y="237272"/>
                  </a:cubicBezTo>
                  <a:cubicBezTo>
                    <a:pt x="405608" y="221199"/>
                    <a:pt x="427895" y="211190"/>
                    <a:pt x="452452" y="211190"/>
                  </a:cubicBezTo>
                  <a:close/>
                  <a:moveTo>
                    <a:pt x="717474" y="1"/>
                  </a:moveTo>
                  <a:cubicBezTo>
                    <a:pt x="738050" y="1"/>
                    <a:pt x="756690" y="8372"/>
                    <a:pt x="770197" y="21842"/>
                  </a:cubicBezTo>
                  <a:lnTo>
                    <a:pt x="771015" y="22735"/>
                  </a:lnTo>
                  <a:cubicBezTo>
                    <a:pt x="784038" y="36167"/>
                    <a:pt x="792037" y="54472"/>
                    <a:pt x="792037" y="74564"/>
                  </a:cubicBezTo>
                  <a:cubicBezTo>
                    <a:pt x="792037" y="95102"/>
                    <a:pt x="783665" y="113743"/>
                    <a:pt x="770196" y="127249"/>
                  </a:cubicBezTo>
                  <a:cubicBezTo>
                    <a:pt x="756727" y="140792"/>
                    <a:pt x="738049" y="149127"/>
                    <a:pt x="717473" y="149127"/>
                  </a:cubicBezTo>
                  <a:cubicBezTo>
                    <a:pt x="696936" y="149127"/>
                    <a:pt x="678294" y="140755"/>
                    <a:pt x="664789" y="127286"/>
                  </a:cubicBezTo>
                  <a:cubicBezTo>
                    <a:pt x="651245" y="113742"/>
                    <a:pt x="642911" y="95102"/>
                    <a:pt x="642911" y="74563"/>
                  </a:cubicBezTo>
                  <a:cubicBezTo>
                    <a:pt x="642911" y="53987"/>
                    <a:pt x="651282" y="35310"/>
                    <a:pt x="664752" y="21840"/>
                  </a:cubicBezTo>
                  <a:lnTo>
                    <a:pt x="665645" y="21022"/>
                  </a:lnTo>
                  <a:cubicBezTo>
                    <a:pt x="679077" y="7999"/>
                    <a:pt x="697382" y="0"/>
                    <a:pt x="717511" y="0"/>
                  </a:cubicBezTo>
                  <a:close/>
                  <a:moveTo>
                    <a:pt x="749993" y="42045"/>
                  </a:moveTo>
                  <a:cubicBezTo>
                    <a:pt x="741696" y="33748"/>
                    <a:pt x="730199" y="28576"/>
                    <a:pt x="717474" y="28576"/>
                  </a:cubicBezTo>
                  <a:cubicBezTo>
                    <a:pt x="705084" y="28576"/>
                    <a:pt x="693810" y="33450"/>
                    <a:pt x="685550" y="41376"/>
                  </a:cubicBezTo>
                  <a:lnTo>
                    <a:pt x="684917" y="42045"/>
                  </a:lnTo>
                  <a:cubicBezTo>
                    <a:pt x="676620" y="50342"/>
                    <a:pt x="671448" y="61876"/>
                    <a:pt x="671448" y="74565"/>
                  </a:cubicBezTo>
                  <a:cubicBezTo>
                    <a:pt x="671448" y="87289"/>
                    <a:pt x="676583" y="98787"/>
                    <a:pt x="684880" y="107121"/>
                  </a:cubicBezTo>
                  <a:cubicBezTo>
                    <a:pt x="693177" y="115418"/>
                    <a:pt x="704711" y="120553"/>
                    <a:pt x="717437" y="120553"/>
                  </a:cubicBezTo>
                  <a:cubicBezTo>
                    <a:pt x="730124" y="120553"/>
                    <a:pt x="741622" y="115381"/>
                    <a:pt x="749956" y="107084"/>
                  </a:cubicBezTo>
                  <a:cubicBezTo>
                    <a:pt x="758290" y="98786"/>
                    <a:pt x="763425" y="87290"/>
                    <a:pt x="763425" y="74565"/>
                  </a:cubicBezTo>
                  <a:cubicBezTo>
                    <a:pt x="763425" y="62174"/>
                    <a:pt x="758551" y="50901"/>
                    <a:pt x="750626" y="42678"/>
                  </a:cubicBezTo>
                  <a:lnTo>
                    <a:pt x="749956" y="42045"/>
                  </a:lnTo>
                  <a:close/>
                  <a:moveTo>
                    <a:pt x="187532" y="1"/>
                  </a:moveTo>
                  <a:cubicBezTo>
                    <a:pt x="208070" y="1"/>
                    <a:pt x="226712" y="8372"/>
                    <a:pt x="240217" y="21879"/>
                  </a:cubicBezTo>
                  <a:cubicBezTo>
                    <a:pt x="253724" y="35311"/>
                    <a:pt x="262095" y="53989"/>
                    <a:pt x="262095" y="74563"/>
                  </a:cubicBezTo>
                  <a:cubicBezTo>
                    <a:pt x="262095" y="95101"/>
                    <a:pt x="253724" y="113743"/>
                    <a:pt x="240254" y="127248"/>
                  </a:cubicBezTo>
                  <a:cubicBezTo>
                    <a:pt x="226785" y="140792"/>
                    <a:pt x="208107" y="149126"/>
                    <a:pt x="187532" y="149126"/>
                  </a:cubicBezTo>
                  <a:cubicBezTo>
                    <a:pt x="166956" y="149126"/>
                    <a:pt x="148278" y="140755"/>
                    <a:pt x="134809" y="127285"/>
                  </a:cubicBezTo>
                  <a:lnTo>
                    <a:pt x="133990" y="126392"/>
                  </a:lnTo>
                  <a:cubicBezTo>
                    <a:pt x="120968" y="112960"/>
                    <a:pt x="112969" y="94655"/>
                    <a:pt x="112969" y="74526"/>
                  </a:cubicBezTo>
                  <a:cubicBezTo>
                    <a:pt x="112969" y="53988"/>
                    <a:pt x="121303" y="35384"/>
                    <a:pt x="134809" y="21878"/>
                  </a:cubicBezTo>
                  <a:lnTo>
                    <a:pt x="134884" y="21804"/>
                  </a:lnTo>
                  <a:cubicBezTo>
                    <a:pt x="148390" y="8335"/>
                    <a:pt x="166993" y="0"/>
                    <a:pt x="187494" y="0"/>
                  </a:cubicBezTo>
                  <a:close/>
                  <a:moveTo>
                    <a:pt x="220052" y="42008"/>
                  </a:moveTo>
                  <a:cubicBezTo>
                    <a:pt x="211792" y="33711"/>
                    <a:pt x="200258" y="28576"/>
                    <a:pt x="187532" y="28576"/>
                  </a:cubicBezTo>
                  <a:cubicBezTo>
                    <a:pt x="174808" y="28576"/>
                    <a:pt x="163273" y="33710"/>
                    <a:pt x="155013" y="41970"/>
                  </a:cubicBezTo>
                  <a:cubicBezTo>
                    <a:pt x="146679" y="50304"/>
                    <a:pt x="141544" y="61801"/>
                    <a:pt x="141544" y="74526"/>
                  </a:cubicBezTo>
                  <a:cubicBezTo>
                    <a:pt x="141544" y="86916"/>
                    <a:pt x="146418" y="98190"/>
                    <a:pt x="154344" y="106450"/>
                  </a:cubicBezTo>
                  <a:lnTo>
                    <a:pt x="155013" y="107083"/>
                  </a:lnTo>
                  <a:cubicBezTo>
                    <a:pt x="163310" y="115380"/>
                    <a:pt x="174844" y="120552"/>
                    <a:pt x="187533" y="120552"/>
                  </a:cubicBezTo>
                  <a:cubicBezTo>
                    <a:pt x="200220" y="120552"/>
                    <a:pt x="211755" y="115380"/>
                    <a:pt x="220052" y="107083"/>
                  </a:cubicBezTo>
                  <a:cubicBezTo>
                    <a:pt x="228386" y="98786"/>
                    <a:pt x="233521" y="87289"/>
                    <a:pt x="233521" y="74564"/>
                  </a:cubicBezTo>
                  <a:cubicBezTo>
                    <a:pt x="233521" y="61876"/>
                    <a:pt x="228349" y="50341"/>
                    <a:pt x="220052" y="42007"/>
                  </a:cubicBezTo>
                  <a:close/>
                  <a:moveTo>
                    <a:pt x="361546" y="24149"/>
                  </a:moveTo>
                  <a:cubicBezTo>
                    <a:pt x="384316" y="24149"/>
                    <a:pt x="404966" y="33376"/>
                    <a:pt x="419849" y="48296"/>
                  </a:cubicBezTo>
                  <a:cubicBezTo>
                    <a:pt x="434769" y="63216"/>
                    <a:pt x="443997" y="83829"/>
                    <a:pt x="443997" y="106600"/>
                  </a:cubicBezTo>
                  <a:cubicBezTo>
                    <a:pt x="443997" y="129370"/>
                    <a:pt x="434770" y="150021"/>
                    <a:pt x="419849" y="164903"/>
                  </a:cubicBezTo>
                  <a:cubicBezTo>
                    <a:pt x="404929" y="179823"/>
                    <a:pt x="384316" y="189051"/>
                    <a:pt x="361546" y="189051"/>
                  </a:cubicBezTo>
                  <a:cubicBezTo>
                    <a:pt x="338775" y="189051"/>
                    <a:pt x="318125" y="179824"/>
                    <a:pt x="303242" y="164903"/>
                  </a:cubicBezTo>
                  <a:cubicBezTo>
                    <a:pt x="288322" y="149983"/>
                    <a:pt x="279094" y="129370"/>
                    <a:pt x="279094" y="106600"/>
                  </a:cubicBezTo>
                  <a:cubicBezTo>
                    <a:pt x="279094" y="83829"/>
                    <a:pt x="288322" y="63179"/>
                    <a:pt x="303242" y="48296"/>
                  </a:cubicBezTo>
                  <a:cubicBezTo>
                    <a:pt x="318162" y="33376"/>
                    <a:pt x="338775" y="24149"/>
                    <a:pt x="361546" y="24149"/>
                  </a:cubicBezTo>
                  <a:close/>
                  <a:moveTo>
                    <a:pt x="399646" y="68499"/>
                  </a:moveTo>
                  <a:cubicBezTo>
                    <a:pt x="389898" y="58751"/>
                    <a:pt x="376429" y="52724"/>
                    <a:pt x="361546" y="52724"/>
                  </a:cubicBezTo>
                  <a:cubicBezTo>
                    <a:pt x="346663" y="52724"/>
                    <a:pt x="333156" y="58751"/>
                    <a:pt x="323446" y="68499"/>
                  </a:cubicBezTo>
                  <a:cubicBezTo>
                    <a:pt x="313698" y="78247"/>
                    <a:pt x="307670" y="91716"/>
                    <a:pt x="307670" y="106599"/>
                  </a:cubicBezTo>
                  <a:cubicBezTo>
                    <a:pt x="307670" y="121482"/>
                    <a:pt x="313698" y="134988"/>
                    <a:pt x="323446" y="144699"/>
                  </a:cubicBezTo>
                  <a:cubicBezTo>
                    <a:pt x="333194" y="154447"/>
                    <a:pt x="346663" y="160474"/>
                    <a:pt x="361546" y="160474"/>
                  </a:cubicBezTo>
                  <a:cubicBezTo>
                    <a:pt x="376429" y="160474"/>
                    <a:pt x="389935" y="154447"/>
                    <a:pt x="399646" y="144699"/>
                  </a:cubicBezTo>
                  <a:cubicBezTo>
                    <a:pt x="409394" y="134951"/>
                    <a:pt x="415421" y="121482"/>
                    <a:pt x="415421" y="106599"/>
                  </a:cubicBezTo>
                  <a:cubicBezTo>
                    <a:pt x="415421" y="91716"/>
                    <a:pt x="409393" y="78210"/>
                    <a:pt x="399646" y="68499"/>
                  </a:cubicBezTo>
                  <a:close/>
                  <a:moveTo>
                    <a:pt x="543454" y="24149"/>
                  </a:moveTo>
                  <a:cubicBezTo>
                    <a:pt x="566225" y="24149"/>
                    <a:pt x="586875" y="33376"/>
                    <a:pt x="601758" y="48296"/>
                  </a:cubicBezTo>
                  <a:cubicBezTo>
                    <a:pt x="616678" y="63216"/>
                    <a:pt x="625905" y="83829"/>
                    <a:pt x="625905" y="106600"/>
                  </a:cubicBezTo>
                  <a:cubicBezTo>
                    <a:pt x="625905" y="129370"/>
                    <a:pt x="616678" y="150021"/>
                    <a:pt x="601758" y="164903"/>
                  </a:cubicBezTo>
                  <a:lnTo>
                    <a:pt x="600902" y="165685"/>
                  </a:lnTo>
                  <a:cubicBezTo>
                    <a:pt x="586056" y="180121"/>
                    <a:pt x="565778" y="189050"/>
                    <a:pt x="543455" y="189050"/>
                  </a:cubicBezTo>
                  <a:cubicBezTo>
                    <a:pt x="520721" y="189050"/>
                    <a:pt x="500108" y="179786"/>
                    <a:pt x="485188" y="164903"/>
                  </a:cubicBezTo>
                  <a:cubicBezTo>
                    <a:pt x="470231" y="149946"/>
                    <a:pt x="460966" y="129295"/>
                    <a:pt x="460966" y="106599"/>
                  </a:cubicBezTo>
                  <a:cubicBezTo>
                    <a:pt x="460966" y="83866"/>
                    <a:pt x="470231" y="63253"/>
                    <a:pt x="485114" y="48333"/>
                  </a:cubicBezTo>
                  <a:cubicBezTo>
                    <a:pt x="500034" y="33376"/>
                    <a:pt x="520684" y="24111"/>
                    <a:pt x="543418" y="24111"/>
                  </a:cubicBezTo>
                  <a:close/>
                  <a:moveTo>
                    <a:pt x="581554" y="68499"/>
                  </a:moveTo>
                  <a:cubicBezTo>
                    <a:pt x="571806" y="58751"/>
                    <a:pt x="558337" y="52724"/>
                    <a:pt x="543454" y="52724"/>
                  </a:cubicBezTo>
                  <a:cubicBezTo>
                    <a:pt x="528571" y="52724"/>
                    <a:pt x="515065" y="58751"/>
                    <a:pt x="505354" y="68499"/>
                  </a:cubicBezTo>
                  <a:cubicBezTo>
                    <a:pt x="495606" y="78210"/>
                    <a:pt x="489579" y="91716"/>
                    <a:pt x="489579" y="106599"/>
                  </a:cubicBezTo>
                  <a:cubicBezTo>
                    <a:pt x="489579" y="121482"/>
                    <a:pt x="495606" y="134988"/>
                    <a:pt x="505354" y="144736"/>
                  </a:cubicBezTo>
                  <a:cubicBezTo>
                    <a:pt x="515102" y="154447"/>
                    <a:pt x="528608" y="160511"/>
                    <a:pt x="543491" y="160511"/>
                  </a:cubicBezTo>
                  <a:cubicBezTo>
                    <a:pt x="558076" y="160511"/>
                    <a:pt x="571285" y="154744"/>
                    <a:pt x="580996" y="145406"/>
                  </a:cubicBezTo>
                  <a:lnTo>
                    <a:pt x="581629" y="144736"/>
                  </a:lnTo>
                  <a:cubicBezTo>
                    <a:pt x="591376" y="134988"/>
                    <a:pt x="597404" y="121482"/>
                    <a:pt x="597404" y="106636"/>
                  </a:cubicBezTo>
                  <a:cubicBezTo>
                    <a:pt x="597404" y="91753"/>
                    <a:pt x="591376" y="78247"/>
                    <a:pt x="581629" y="68536"/>
                  </a:cubicBezTo>
                  <a:close/>
                  <a:moveTo>
                    <a:pt x="102513" y="152587"/>
                  </a:moveTo>
                  <a:cubicBezTo>
                    <a:pt x="123051" y="152587"/>
                    <a:pt x="141692" y="160958"/>
                    <a:pt x="155198" y="174465"/>
                  </a:cubicBezTo>
                  <a:cubicBezTo>
                    <a:pt x="168704" y="187897"/>
                    <a:pt x="177076" y="206574"/>
                    <a:pt x="177076" y="227149"/>
                  </a:cubicBezTo>
                  <a:cubicBezTo>
                    <a:pt x="177076" y="247687"/>
                    <a:pt x="168704" y="266328"/>
                    <a:pt x="155235" y="279834"/>
                  </a:cubicBezTo>
                  <a:cubicBezTo>
                    <a:pt x="141766" y="293378"/>
                    <a:pt x="123088" y="301712"/>
                    <a:pt x="102512" y="301712"/>
                  </a:cubicBezTo>
                  <a:cubicBezTo>
                    <a:pt x="81936" y="301712"/>
                    <a:pt x="63259" y="293340"/>
                    <a:pt x="49790" y="279871"/>
                  </a:cubicBezTo>
                  <a:lnTo>
                    <a:pt x="48971" y="278978"/>
                  </a:lnTo>
                  <a:cubicBezTo>
                    <a:pt x="35948" y="265546"/>
                    <a:pt x="27949" y="247241"/>
                    <a:pt x="27949" y="227112"/>
                  </a:cubicBezTo>
                  <a:cubicBezTo>
                    <a:pt x="27949" y="206574"/>
                    <a:pt x="36284" y="187970"/>
                    <a:pt x="49790" y="174464"/>
                  </a:cubicBezTo>
                  <a:lnTo>
                    <a:pt x="49865" y="174390"/>
                  </a:lnTo>
                  <a:cubicBezTo>
                    <a:pt x="63371" y="160920"/>
                    <a:pt x="81974" y="152586"/>
                    <a:pt x="102475" y="152586"/>
                  </a:cubicBezTo>
                  <a:close/>
                  <a:moveTo>
                    <a:pt x="135033" y="194594"/>
                  </a:moveTo>
                  <a:cubicBezTo>
                    <a:pt x="126773" y="186297"/>
                    <a:pt x="115239" y="181162"/>
                    <a:pt x="102513" y="181162"/>
                  </a:cubicBezTo>
                  <a:cubicBezTo>
                    <a:pt x="89789" y="181162"/>
                    <a:pt x="78254" y="186296"/>
                    <a:pt x="69994" y="194556"/>
                  </a:cubicBezTo>
                  <a:cubicBezTo>
                    <a:pt x="61660" y="202890"/>
                    <a:pt x="56525" y="214387"/>
                    <a:pt x="56525" y="227112"/>
                  </a:cubicBezTo>
                  <a:cubicBezTo>
                    <a:pt x="56525" y="239502"/>
                    <a:pt x="61399" y="250776"/>
                    <a:pt x="69324" y="259036"/>
                  </a:cubicBezTo>
                  <a:lnTo>
                    <a:pt x="69994" y="259669"/>
                  </a:lnTo>
                  <a:cubicBezTo>
                    <a:pt x="78291" y="267966"/>
                    <a:pt x="89825" y="273138"/>
                    <a:pt x="102513" y="273138"/>
                  </a:cubicBezTo>
                  <a:cubicBezTo>
                    <a:pt x="115201" y="273138"/>
                    <a:pt x="126735" y="267966"/>
                    <a:pt x="135033" y="259669"/>
                  </a:cubicBezTo>
                  <a:cubicBezTo>
                    <a:pt x="143367" y="251371"/>
                    <a:pt x="148502" y="239875"/>
                    <a:pt x="148502" y="227149"/>
                  </a:cubicBezTo>
                  <a:cubicBezTo>
                    <a:pt x="148502" y="214462"/>
                    <a:pt x="143330" y="202927"/>
                    <a:pt x="135033" y="194593"/>
                  </a:cubicBezTo>
                  <a:close/>
                  <a:moveTo>
                    <a:pt x="802411" y="152587"/>
                  </a:moveTo>
                  <a:cubicBezTo>
                    <a:pt x="822987" y="152587"/>
                    <a:pt x="841628" y="160958"/>
                    <a:pt x="855134" y="174427"/>
                  </a:cubicBezTo>
                  <a:lnTo>
                    <a:pt x="855953" y="175320"/>
                  </a:lnTo>
                  <a:cubicBezTo>
                    <a:pt x="868975" y="188753"/>
                    <a:pt x="876974" y="207058"/>
                    <a:pt x="876974" y="227150"/>
                  </a:cubicBezTo>
                  <a:cubicBezTo>
                    <a:pt x="876974" y="247688"/>
                    <a:pt x="868603" y="266329"/>
                    <a:pt x="855133" y="279834"/>
                  </a:cubicBezTo>
                  <a:cubicBezTo>
                    <a:pt x="841664" y="293378"/>
                    <a:pt x="822987" y="301712"/>
                    <a:pt x="802411" y="301712"/>
                  </a:cubicBezTo>
                  <a:cubicBezTo>
                    <a:pt x="781873" y="301712"/>
                    <a:pt x="763232" y="293341"/>
                    <a:pt x="749726" y="279872"/>
                  </a:cubicBezTo>
                  <a:cubicBezTo>
                    <a:pt x="736182" y="266328"/>
                    <a:pt x="727848" y="247688"/>
                    <a:pt x="727848" y="227149"/>
                  </a:cubicBezTo>
                  <a:cubicBezTo>
                    <a:pt x="727848" y="206573"/>
                    <a:pt x="736220" y="187895"/>
                    <a:pt x="749689" y="174426"/>
                  </a:cubicBezTo>
                  <a:lnTo>
                    <a:pt x="750582" y="173607"/>
                  </a:lnTo>
                  <a:cubicBezTo>
                    <a:pt x="764014" y="160585"/>
                    <a:pt x="782319" y="152586"/>
                    <a:pt x="802448" y="152586"/>
                  </a:cubicBezTo>
                  <a:close/>
                  <a:moveTo>
                    <a:pt x="834931" y="194631"/>
                  </a:moveTo>
                  <a:cubicBezTo>
                    <a:pt x="826633" y="186334"/>
                    <a:pt x="815137" y="181162"/>
                    <a:pt x="802411" y="181162"/>
                  </a:cubicBezTo>
                  <a:cubicBezTo>
                    <a:pt x="790021" y="181162"/>
                    <a:pt x="778747" y="186036"/>
                    <a:pt x="770487" y="193961"/>
                  </a:cubicBezTo>
                  <a:lnTo>
                    <a:pt x="769855" y="194631"/>
                  </a:lnTo>
                  <a:cubicBezTo>
                    <a:pt x="761558" y="202928"/>
                    <a:pt x="756385" y="214462"/>
                    <a:pt x="756385" y="227150"/>
                  </a:cubicBezTo>
                  <a:cubicBezTo>
                    <a:pt x="756385" y="239875"/>
                    <a:pt x="761520" y="251372"/>
                    <a:pt x="769818" y="259707"/>
                  </a:cubicBezTo>
                  <a:cubicBezTo>
                    <a:pt x="778115" y="268004"/>
                    <a:pt x="789649" y="273139"/>
                    <a:pt x="802374" y="273139"/>
                  </a:cubicBezTo>
                  <a:cubicBezTo>
                    <a:pt x="815061" y="273139"/>
                    <a:pt x="826559" y="267967"/>
                    <a:pt x="834893" y="259670"/>
                  </a:cubicBezTo>
                  <a:cubicBezTo>
                    <a:pt x="843228" y="251372"/>
                    <a:pt x="848363" y="239876"/>
                    <a:pt x="848363" y="227150"/>
                  </a:cubicBezTo>
                  <a:cubicBezTo>
                    <a:pt x="848363" y="214760"/>
                    <a:pt x="843489" y="203486"/>
                    <a:pt x="835563" y="195263"/>
                  </a:cubicBezTo>
                  <a:lnTo>
                    <a:pt x="834893" y="194631"/>
                  </a:lnTo>
                  <a:close/>
                  <a:moveTo>
                    <a:pt x="703333" y="358232"/>
                  </a:moveTo>
                  <a:cubicBezTo>
                    <a:pt x="706942" y="346773"/>
                    <a:pt x="713305" y="336466"/>
                    <a:pt x="721639" y="328131"/>
                  </a:cubicBezTo>
                  <a:lnTo>
                    <a:pt x="722532" y="327313"/>
                  </a:lnTo>
                  <a:cubicBezTo>
                    <a:pt x="735852" y="314402"/>
                    <a:pt x="754009" y="306403"/>
                    <a:pt x="773915" y="306403"/>
                  </a:cubicBezTo>
                  <a:lnTo>
                    <a:pt x="830991" y="306403"/>
                  </a:lnTo>
                  <a:cubicBezTo>
                    <a:pt x="851343" y="306403"/>
                    <a:pt x="869834" y="314737"/>
                    <a:pt x="883229" y="328131"/>
                  </a:cubicBezTo>
                  <a:cubicBezTo>
                    <a:pt x="896624" y="341525"/>
                    <a:pt x="904958" y="360018"/>
                    <a:pt x="904958" y="380370"/>
                  </a:cubicBezTo>
                  <a:lnTo>
                    <a:pt x="904958" y="537237"/>
                  </a:lnTo>
                  <a:cubicBezTo>
                    <a:pt x="904958" y="545125"/>
                    <a:pt x="898558" y="551525"/>
                    <a:pt x="890670" y="551525"/>
                  </a:cubicBezTo>
                  <a:lnTo>
                    <a:pt x="750024" y="551525"/>
                  </a:lnTo>
                  <a:lnTo>
                    <a:pt x="750024" y="648899"/>
                  </a:lnTo>
                  <a:cubicBezTo>
                    <a:pt x="750024" y="656787"/>
                    <a:pt x="743625" y="663186"/>
                    <a:pt x="735737" y="663186"/>
                  </a:cubicBezTo>
                  <a:cubicBezTo>
                    <a:pt x="727849" y="663186"/>
                    <a:pt x="721449" y="656787"/>
                    <a:pt x="721449" y="648899"/>
                  </a:cubicBezTo>
                  <a:lnTo>
                    <a:pt x="721449" y="431986"/>
                  </a:lnTo>
                  <a:cubicBezTo>
                    <a:pt x="721449" y="417326"/>
                    <a:pt x="715459" y="404006"/>
                    <a:pt x="705823" y="394370"/>
                  </a:cubicBezTo>
                  <a:cubicBezTo>
                    <a:pt x="696186" y="384733"/>
                    <a:pt x="682865" y="378743"/>
                    <a:pt x="668206" y="378743"/>
                  </a:cubicBezTo>
                  <a:lnTo>
                    <a:pt x="603653" y="378743"/>
                  </a:lnTo>
                  <a:cubicBezTo>
                    <a:pt x="589700" y="378743"/>
                    <a:pt x="576938" y="384175"/>
                    <a:pt x="567413" y="393031"/>
                  </a:cubicBezTo>
                  <a:cubicBezTo>
                    <a:pt x="559078" y="400807"/>
                    <a:pt x="553200" y="411225"/>
                    <a:pt x="551154" y="422908"/>
                  </a:cubicBezTo>
                  <a:cubicBezTo>
                    <a:pt x="566558" y="438832"/>
                    <a:pt x="576120" y="460487"/>
                    <a:pt x="576120" y="484225"/>
                  </a:cubicBezTo>
                  <a:lnTo>
                    <a:pt x="576120" y="634577"/>
                  </a:lnTo>
                  <a:lnTo>
                    <a:pt x="626163" y="634577"/>
                  </a:lnTo>
                  <a:cubicBezTo>
                    <a:pt x="634051" y="634577"/>
                    <a:pt x="640451" y="640977"/>
                    <a:pt x="640451" y="648864"/>
                  </a:cubicBezTo>
                  <a:cubicBezTo>
                    <a:pt x="640451" y="656752"/>
                    <a:pt x="634051" y="663152"/>
                    <a:pt x="626163" y="663152"/>
                  </a:cubicBezTo>
                  <a:lnTo>
                    <a:pt x="576120" y="663152"/>
                  </a:lnTo>
                  <a:lnTo>
                    <a:pt x="576120" y="721939"/>
                  </a:lnTo>
                  <a:cubicBezTo>
                    <a:pt x="576120" y="729827"/>
                    <a:pt x="569720" y="736227"/>
                    <a:pt x="561832" y="736227"/>
                  </a:cubicBezTo>
                  <a:lnTo>
                    <a:pt x="343091" y="736227"/>
                  </a:lnTo>
                  <a:cubicBezTo>
                    <a:pt x="335203" y="736227"/>
                    <a:pt x="328803" y="729827"/>
                    <a:pt x="328803" y="721939"/>
                  </a:cubicBezTo>
                  <a:lnTo>
                    <a:pt x="328803" y="663152"/>
                  </a:lnTo>
                  <a:lnTo>
                    <a:pt x="169221" y="663152"/>
                  </a:lnTo>
                  <a:cubicBezTo>
                    <a:pt x="161333" y="663152"/>
                    <a:pt x="154934" y="656752"/>
                    <a:pt x="154934" y="648864"/>
                  </a:cubicBezTo>
                  <a:lnTo>
                    <a:pt x="154934" y="551490"/>
                  </a:lnTo>
                  <a:lnTo>
                    <a:pt x="14288" y="551490"/>
                  </a:lnTo>
                  <a:cubicBezTo>
                    <a:pt x="6400" y="551490"/>
                    <a:pt x="0" y="545091"/>
                    <a:pt x="0" y="537203"/>
                  </a:cubicBezTo>
                  <a:lnTo>
                    <a:pt x="0" y="476370"/>
                  </a:lnTo>
                  <a:cubicBezTo>
                    <a:pt x="0" y="468482"/>
                    <a:pt x="6400" y="462082"/>
                    <a:pt x="14288" y="462082"/>
                  </a:cubicBezTo>
                  <a:cubicBezTo>
                    <a:pt x="22175" y="462082"/>
                    <a:pt x="28575" y="468482"/>
                    <a:pt x="28575" y="476370"/>
                  </a:cubicBezTo>
                  <a:lnTo>
                    <a:pt x="28575" y="522915"/>
                  </a:lnTo>
                  <a:lnTo>
                    <a:pt x="154934" y="522915"/>
                  </a:lnTo>
                  <a:lnTo>
                    <a:pt x="154934" y="431981"/>
                  </a:lnTo>
                  <a:cubicBezTo>
                    <a:pt x="154934" y="410885"/>
                    <a:pt x="163045" y="391574"/>
                    <a:pt x="176291" y="377027"/>
                  </a:cubicBezTo>
                  <a:cubicBezTo>
                    <a:pt x="175472" y="365864"/>
                    <a:pt x="170561" y="355781"/>
                    <a:pt x="163082" y="348303"/>
                  </a:cubicBezTo>
                  <a:cubicBezTo>
                    <a:pt x="154860" y="340080"/>
                    <a:pt x="143511" y="334946"/>
                    <a:pt x="131047" y="334946"/>
                  </a:cubicBezTo>
                  <a:lnTo>
                    <a:pt x="73971" y="334946"/>
                  </a:lnTo>
                  <a:cubicBezTo>
                    <a:pt x="63367" y="334946"/>
                    <a:pt x="53545" y="338630"/>
                    <a:pt x="45843" y="344768"/>
                  </a:cubicBezTo>
                  <a:cubicBezTo>
                    <a:pt x="37918" y="351056"/>
                    <a:pt x="32114" y="359949"/>
                    <a:pt x="29769" y="370069"/>
                  </a:cubicBezTo>
                  <a:cubicBezTo>
                    <a:pt x="27983" y="377733"/>
                    <a:pt x="20319" y="382496"/>
                    <a:pt x="12617" y="380710"/>
                  </a:cubicBezTo>
                  <a:cubicBezTo>
                    <a:pt x="4952" y="378924"/>
                    <a:pt x="190" y="371259"/>
                    <a:pt x="1975" y="363557"/>
                  </a:cubicBezTo>
                  <a:cubicBezTo>
                    <a:pt x="5808" y="347074"/>
                    <a:pt x="15221" y="332638"/>
                    <a:pt x="28095" y="322407"/>
                  </a:cubicBezTo>
                  <a:cubicBezTo>
                    <a:pt x="40745" y="312361"/>
                    <a:pt x="56744" y="306333"/>
                    <a:pt x="73971" y="306333"/>
                  </a:cubicBezTo>
                  <a:lnTo>
                    <a:pt x="131047" y="306333"/>
                  </a:lnTo>
                  <a:cubicBezTo>
                    <a:pt x="151399" y="306333"/>
                    <a:pt x="169891" y="314667"/>
                    <a:pt x="183286" y="328062"/>
                  </a:cubicBezTo>
                  <a:cubicBezTo>
                    <a:pt x="191583" y="336359"/>
                    <a:pt x="197983" y="346665"/>
                    <a:pt x="201592" y="358162"/>
                  </a:cubicBezTo>
                  <a:cubicBezTo>
                    <a:pt x="212270" y="353028"/>
                    <a:pt x="224177" y="350163"/>
                    <a:pt x="236752" y="350163"/>
                  </a:cubicBezTo>
                  <a:lnTo>
                    <a:pt x="301343" y="350163"/>
                  </a:lnTo>
                  <a:cubicBezTo>
                    <a:pt x="322775" y="350163"/>
                    <a:pt x="342346" y="358535"/>
                    <a:pt x="356967" y="372152"/>
                  </a:cubicBezTo>
                  <a:cubicBezTo>
                    <a:pt x="366567" y="381082"/>
                    <a:pt x="374046" y="392319"/>
                    <a:pt x="378473" y="404932"/>
                  </a:cubicBezTo>
                  <a:cubicBezTo>
                    <a:pt x="390156" y="399202"/>
                    <a:pt x="403253" y="396002"/>
                    <a:pt x="417094" y="396002"/>
                  </a:cubicBezTo>
                  <a:lnTo>
                    <a:pt x="487862" y="396002"/>
                  </a:lnTo>
                  <a:cubicBezTo>
                    <a:pt x="501703" y="396002"/>
                    <a:pt x="514800" y="399202"/>
                    <a:pt x="526483" y="404932"/>
                  </a:cubicBezTo>
                  <a:cubicBezTo>
                    <a:pt x="530948" y="392319"/>
                    <a:pt x="538389" y="381119"/>
                    <a:pt x="547989" y="372189"/>
                  </a:cubicBezTo>
                  <a:cubicBezTo>
                    <a:pt x="562611" y="358572"/>
                    <a:pt x="582219" y="350200"/>
                    <a:pt x="603613" y="350200"/>
                  </a:cubicBezTo>
                  <a:lnTo>
                    <a:pt x="668166" y="350200"/>
                  </a:lnTo>
                  <a:cubicBezTo>
                    <a:pt x="680705" y="350200"/>
                    <a:pt x="692649" y="353102"/>
                    <a:pt x="703327" y="358200"/>
                  </a:cubicBezTo>
                  <a:close/>
                  <a:moveTo>
                    <a:pt x="749953" y="522986"/>
                  </a:moveTo>
                  <a:lnTo>
                    <a:pt x="876312" y="522986"/>
                  </a:lnTo>
                  <a:lnTo>
                    <a:pt x="876312" y="380406"/>
                  </a:lnTo>
                  <a:cubicBezTo>
                    <a:pt x="876312" y="367942"/>
                    <a:pt x="871177" y="356594"/>
                    <a:pt x="862955" y="348371"/>
                  </a:cubicBezTo>
                  <a:cubicBezTo>
                    <a:pt x="854733" y="340148"/>
                    <a:pt x="843384" y="335014"/>
                    <a:pt x="830920" y="335014"/>
                  </a:cubicBezTo>
                  <a:lnTo>
                    <a:pt x="773844" y="335014"/>
                  </a:lnTo>
                  <a:cubicBezTo>
                    <a:pt x="761678" y="335014"/>
                    <a:pt x="750552" y="339851"/>
                    <a:pt x="742441" y="347664"/>
                  </a:cubicBezTo>
                  <a:lnTo>
                    <a:pt x="741808" y="348334"/>
                  </a:lnTo>
                  <a:cubicBezTo>
                    <a:pt x="734330" y="355813"/>
                    <a:pt x="729381" y="365896"/>
                    <a:pt x="728600" y="377095"/>
                  </a:cubicBezTo>
                  <a:cubicBezTo>
                    <a:pt x="741846" y="391679"/>
                    <a:pt x="749957" y="410953"/>
                    <a:pt x="749957" y="432012"/>
                  </a:cubicBezTo>
                  <a:close/>
                  <a:moveTo>
                    <a:pt x="28587" y="422821"/>
                  </a:moveTo>
                  <a:cubicBezTo>
                    <a:pt x="28587" y="430709"/>
                    <a:pt x="22187" y="437109"/>
                    <a:pt x="14299" y="437109"/>
                  </a:cubicBezTo>
                  <a:cubicBezTo>
                    <a:pt x="6412" y="437109"/>
                    <a:pt x="12" y="430709"/>
                    <a:pt x="12" y="422821"/>
                  </a:cubicBezTo>
                  <a:lnTo>
                    <a:pt x="12" y="420514"/>
                  </a:lnTo>
                  <a:cubicBezTo>
                    <a:pt x="12" y="412627"/>
                    <a:pt x="6412" y="406227"/>
                    <a:pt x="14299" y="406227"/>
                  </a:cubicBezTo>
                  <a:cubicBezTo>
                    <a:pt x="22187" y="406227"/>
                    <a:pt x="28587" y="412627"/>
                    <a:pt x="28587" y="420514"/>
                  </a:cubicBezTo>
                  <a:close/>
                  <a:moveTo>
                    <a:pt x="269017" y="180124"/>
                  </a:moveTo>
                  <a:cubicBezTo>
                    <a:pt x="291787" y="180124"/>
                    <a:pt x="312438" y="189352"/>
                    <a:pt x="327320" y="204272"/>
                  </a:cubicBezTo>
                  <a:cubicBezTo>
                    <a:pt x="342240" y="219192"/>
                    <a:pt x="351468" y="239805"/>
                    <a:pt x="351468" y="262576"/>
                  </a:cubicBezTo>
                  <a:cubicBezTo>
                    <a:pt x="351468" y="285346"/>
                    <a:pt x="342241" y="305996"/>
                    <a:pt x="327320" y="320879"/>
                  </a:cubicBezTo>
                  <a:cubicBezTo>
                    <a:pt x="312400" y="335799"/>
                    <a:pt x="291787" y="345027"/>
                    <a:pt x="269017" y="345027"/>
                  </a:cubicBezTo>
                  <a:cubicBezTo>
                    <a:pt x="246246" y="345027"/>
                    <a:pt x="225596" y="335799"/>
                    <a:pt x="210713" y="320879"/>
                  </a:cubicBezTo>
                  <a:cubicBezTo>
                    <a:pt x="195794" y="305959"/>
                    <a:pt x="186566" y="285346"/>
                    <a:pt x="186566" y="262576"/>
                  </a:cubicBezTo>
                  <a:cubicBezTo>
                    <a:pt x="186566" y="239805"/>
                    <a:pt x="195793" y="219155"/>
                    <a:pt x="210713" y="204272"/>
                  </a:cubicBezTo>
                  <a:cubicBezTo>
                    <a:pt x="225633" y="189352"/>
                    <a:pt x="246246" y="180124"/>
                    <a:pt x="269017" y="180124"/>
                  </a:cubicBezTo>
                  <a:close/>
                  <a:moveTo>
                    <a:pt x="307117" y="224475"/>
                  </a:moveTo>
                  <a:cubicBezTo>
                    <a:pt x="297369" y="214727"/>
                    <a:pt x="283900" y="208699"/>
                    <a:pt x="269017" y="208699"/>
                  </a:cubicBezTo>
                  <a:cubicBezTo>
                    <a:pt x="254134" y="208699"/>
                    <a:pt x="240628" y="214727"/>
                    <a:pt x="230917" y="224475"/>
                  </a:cubicBezTo>
                  <a:cubicBezTo>
                    <a:pt x="221169" y="234222"/>
                    <a:pt x="215142" y="247692"/>
                    <a:pt x="215142" y="262575"/>
                  </a:cubicBezTo>
                  <a:cubicBezTo>
                    <a:pt x="215142" y="277457"/>
                    <a:pt x="221169" y="290964"/>
                    <a:pt x="230917" y="300675"/>
                  </a:cubicBezTo>
                  <a:cubicBezTo>
                    <a:pt x="240665" y="310423"/>
                    <a:pt x="254134" y="316450"/>
                    <a:pt x="269017" y="316450"/>
                  </a:cubicBezTo>
                  <a:cubicBezTo>
                    <a:pt x="283900" y="316450"/>
                    <a:pt x="297406" y="310422"/>
                    <a:pt x="307117" y="300675"/>
                  </a:cubicBezTo>
                  <a:cubicBezTo>
                    <a:pt x="316865" y="290927"/>
                    <a:pt x="322892" y="277457"/>
                    <a:pt x="322892" y="262575"/>
                  </a:cubicBezTo>
                  <a:cubicBezTo>
                    <a:pt x="322892" y="247692"/>
                    <a:pt x="316865" y="234185"/>
                    <a:pt x="307117" y="224475"/>
                  </a:cubicBezTo>
                  <a:close/>
                  <a:moveTo>
                    <a:pt x="635844" y="180124"/>
                  </a:moveTo>
                  <a:cubicBezTo>
                    <a:pt x="658614" y="180124"/>
                    <a:pt x="679264" y="189352"/>
                    <a:pt x="694147" y="204272"/>
                  </a:cubicBezTo>
                  <a:cubicBezTo>
                    <a:pt x="709067" y="219192"/>
                    <a:pt x="718295" y="239805"/>
                    <a:pt x="718295" y="262576"/>
                  </a:cubicBezTo>
                  <a:cubicBezTo>
                    <a:pt x="718295" y="285346"/>
                    <a:pt x="709068" y="305996"/>
                    <a:pt x="694147" y="320879"/>
                  </a:cubicBezTo>
                  <a:lnTo>
                    <a:pt x="693292" y="321660"/>
                  </a:lnTo>
                  <a:cubicBezTo>
                    <a:pt x="678446" y="336096"/>
                    <a:pt x="658168" y="345026"/>
                    <a:pt x="635844" y="345026"/>
                  </a:cubicBezTo>
                  <a:cubicBezTo>
                    <a:pt x="613111" y="345026"/>
                    <a:pt x="592498" y="335762"/>
                    <a:pt x="577578" y="320878"/>
                  </a:cubicBezTo>
                  <a:cubicBezTo>
                    <a:pt x="562621" y="305921"/>
                    <a:pt x="553356" y="285271"/>
                    <a:pt x="553356" y="262575"/>
                  </a:cubicBezTo>
                  <a:cubicBezTo>
                    <a:pt x="553356" y="239842"/>
                    <a:pt x="562621" y="219229"/>
                    <a:pt x="577504" y="204309"/>
                  </a:cubicBezTo>
                  <a:cubicBezTo>
                    <a:pt x="592424" y="189351"/>
                    <a:pt x="613074" y="180086"/>
                    <a:pt x="635807" y="180086"/>
                  </a:cubicBezTo>
                  <a:close/>
                  <a:moveTo>
                    <a:pt x="673944" y="224475"/>
                  </a:moveTo>
                  <a:cubicBezTo>
                    <a:pt x="664196" y="214727"/>
                    <a:pt x="650727" y="208699"/>
                    <a:pt x="635844" y="208699"/>
                  </a:cubicBezTo>
                  <a:cubicBezTo>
                    <a:pt x="620961" y="208699"/>
                    <a:pt x="607455" y="214727"/>
                    <a:pt x="597744" y="224475"/>
                  </a:cubicBezTo>
                  <a:cubicBezTo>
                    <a:pt x="587996" y="234185"/>
                    <a:pt x="581968" y="247692"/>
                    <a:pt x="581968" y="262575"/>
                  </a:cubicBezTo>
                  <a:cubicBezTo>
                    <a:pt x="581968" y="277457"/>
                    <a:pt x="587996" y="290964"/>
                    <a:pt x="597744" y="300712"/>
                  </a:cubicBezTo>
                  <a:cubicBezTo>
                    <a:pt x="607492" y="310423"/>
                    <a:pt x="620998" y="316487"/>
                    <a:pt x="635881" y="316487"/>
                  </a:cubicBezTo>
                  <a:cubicBezTo>
                    <a:pt x="650466" y="316487"/>
                    <a:pt x="663675" y="310720"/>
                    <a:pt x="673386" y="301381"/>
                  </a:cubicBezTo>
                  <a:lnTo>
                    <a:pt x="674018" y="300712"/>
                  </a:lnTo>
                  <a:cubicBezTo>
                    <a:pt x="683766" y="290964"/>
                    <a:pt x="689793" y="277457"/>
                    <a:pt x="689793" y="262612"/>
                  </a:cubicBezTo>
                  <a:cubicBezTo>
                    <a:pt x="689793" y="247729"/>
                    <a:pt x="683766" y="234222"/>
                    <a:pt x="674018" y="224512"/>
                  </a:cubicBezTo>
                  <a:close/>
                  <a:moveTo>
                    <a:pt x="681981" y="634678"/>
                  </a:moveTo>
                  <a:cubicBezTo>
                    <a:pt x="689868" y="634678"/>
                    <a:pt x="696268" y="641078"/>
                    <a:pt x="696268" y="648966"/>
                  </a:cubicBezTo>
                  <a:cubicBezTo>
                    <a:pt x="696268" y="656854"/>
                    <a:pt x="689868" y="663253"/>
                    <a:pt x="681981" y="663253"/>
                  </a:cubicBezTo>
                  <a:lnTo>
                    <a:pt x="679674" y="663253"/>
                  </a:lnTo>
                  <a:cubicBezTo>
                    <a:pt x="671786" y="663253"/>
                    <a:pt x="665386" y="656854"/>
                    <a:pt x="665386" y="648966"/>
                  </a:cubicBezTo>
                  <a:cubicBezTo>
                    <a:pt x="665386" y="641078"/>
                    <a:pt x="671786" y="634678"/>
                    <a:pt x="679674" y="634678"/>
                  </a:cubicBezTo>
                  <a:close/>
                  <a:moveTo>
                    <a:pt x="353701" y="423004"/>
                  </a:moveTo>
                  <a:cubicBezTo>
                    <a:pt x="351692" y="411321"/>
                    <a:pt x="345814" y="400903"/>
                    <a:pt x="337442" y="393127"/>
                  </a:cubicBezTo>
                  <a:cubicBezTo>
                    <a:pt x="327954" y="384272"/>
                    <a:pt x="315193" y="378840"/>
                    <a:pt x="301240" y="378840"/>
                  </a:cubicBezTo>
                  <a:lnTo>
                    <a:pt x="236649" y="378840"/>
                  </a:lnTo>
                  <a:cubicBezTo>
                    <a:pt x="222026" y="378840"/>
                    <a:pt x="208706" y="384830"/>
                    <a:pt x="199032" y="394466"/>
                  </a:cubicBezTo>
                  <a:cubicBezTo>
                    <a:pt x="189396" y="404103"/>
                    <a:pt x="183406" y="417423"/>
                    <a:pt x="183406" y="432082"/>
                  </a:cubicBezTo>
                  <a:lnTo>
                    <a:pt x="183406" y="634708"/>
                  </a:lnTo>
                  <a:lnTo>
                    <a:pt x="328700" y="634708"/>
                  </a:lnTo>
                  <a:lnTo>
                    <a:pt x="328700" y="484356"/>
                  </a:lnTo>
                  <a:cubicBezTo>
                    <a:pt x="328700" y="460580"/>
                    <a:pt x="338262" y="438926"/>
                    <a:pt x="353666" y="423038"/>
                  </a:cubicBezTo>
                  <a:close/>
                  <a:moveTo>
                    <a:pt x="495129" y="257545"/>
                  </a:moveTo>
                  <a:cubicBezTo>
                    <a:pt x="484227" y="246644"/>
                    <a:pt x="469083" y="239835"/>
                    <a:pt x="452415" y="239835"/>
                  </a:cubicBezTo>
                  <a:cubicBezTo>
                    <a:pt x="435746" y="239835"/>
                    <a:pt x="420603" y="246606"/>
                    <a:pt x="409701" y="257545"/>
                  </a:cubicBezTo>
                  <a:cubicBezTo>
                    <a:pt x="398762" y="268484"/>
                    <a:pt x="391990" y="283591"/>
                    <a:pt x="391990" y="300296"/>
                  </a:cubicBezTo>
                  <a:cubicBezTo>
                    <a:pt x="391990" y="316668"/>
                    <a:pt x="398464" y="331550"/>
                    <a:pt x="408994" y="342415"/>
                  </a:cubicBezTo>
                  <a:lnTo>
                    <a:pt x="409664" y="343048"/>
                  </a:lnTo>
                  <a:cubicBezTo>
                    <a:pt x="420602" y="353986"/>
                    <a:pt x="435709" y="360758"/>
                    <a:pt x="452415" y="360758"/>
                  </a:cubicBezTo>
                  <a:cubicBezTo>
                    <a:pt x="469084" y="360758"/>
                    <a:pt x="484226" y="353987"/>
                    <a:pt x="495166" y="343048"/>
                  </a:cubicBezTo>
                  <a:cubicBezTo>
                    <a:pt x="506104" y="332146"/>
                    <a:pt x="512877" y="317002"/>
                    <a:pt x="512877" y="300297"/>
                  </a:cubicBezTo>
                  <a:cubicBezTo>
                    <a:pt x="512877" y="283628"/>
                    <a:pt x="506105" y="268485"/>
                    <a:pt x="495166" y="257545"/>
                  </a:cubicBezTo>
                  <a:close/>
                  <a:moveTo>
                    <a:pt x="487799" y="424642"/>
                  </a:moveTo>
                  <a:lnTo>
                    <a:pt x="417031" y="424642"/>
                  </a:lnTo>
                  <a:cubicBezTo>
                    <a:pt x="400622" y="424642"/>
                    <a:pt x="385702" y="431377"/>
                    <a:pt x="374875" y="442167"/>
                  </a:cubicBezTo>
                  <a:cubicBezTo>
                    <a:pt x="364048" y="452956"/>
                    <a:pt x="357351" y="467876"/>
                    <a:pt x="357351" y="484322"/>
                  </a:cubicBezTo>
                  <a:lnTo>
                    <a:pt x="357351" y="707750"/>
                  </a:lnTo>
                  <a:lnTo>
                    <a:pt x="547518" y="707750"/>
                  </a:lnTo>
                  <a:lnTo>
                    <a:pt x="547518" y="484322"/>
                  </a:lnTo>
                  <a:cubicBezTo>
                    <a:pt x="547518" y="468249"/>
                    <a:pt x="541081" y="453589"/>
                    <a:pt x="530663" y="442799"/>
                  </a:cubicBezTo>
                  <a:lnTo>
                    <a:pt x="529993" y="442167"/>
                  </a:lnTo>
                  <a:cubicBezTo>
                    <a:pt x="519166" y="431339"/>
                    <a:pt x="504246" y="424642"/>
                    <a:pt x="487838" y="42464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686" name="Google Shape;5686;p108"/>
          <p:cNvGrpSpPr/>
          <p:nvPr/>
        </p:nvGrpSpPr>
        <p:grpSpPr>
          <a:xfrm>
            <a:off x="884765" y="4699772"/>
            <a:ext cx="12221634" cy="865828"/>
            <a:chOff x="884765" y="4699772"/>
            <a:chExt cx="12221634" cy="865828"/>
          </a:xfrm>
        </p:grpSpPr>
        <p:grpSp>
          <p:nvGrpSpPr>
            <p:cNvPr id="5687" name="Google Shape;5687;p108"/>
            <p:cNvGrpSpPr/>
            <p:nvPr/>
          </p:nvGrpSpPr>
          <p:grpSpPr>
            <a:xfrm>
              <a:off x="884765" y="4699772"/>
              <a:ext cx="12221634" cy="865828"/>
              <a:chOff x="884765" y="4699772"/>
              <a:chExt cx="12221634" cy="865828"/>
            </a:xfrm>
          </p:grpSpPr>
          <p:sp>
            <p:nvSpPr>
              <p:cNvPr id="5688" name="Google Shape;5688;p108"/>
              <p:cNvSpPr/>
              <p:nvPr/>
            </p:nvSpPr>
            <p:spPr>
              <a:xfrm>
                <a:off x="884765" y="4699772"/>
                <a:ext cx="12221634" cy="86582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689" name="Google Shape;5689;p108"/>
              <p:cNvSpPr/>
              <p:nvPr/>
            </p:nvSpPr>
            <p:spPr>
              <a:xfrm>
                <a:off x="1331188" y="4825054"/>
                <a:ext cx="4704862" cy="61814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600">
                    <a:solidFill>
                      <a:schemeClr val="lt1"/>
                    </a:solidFill>
                    <a:latin typeface="Calibri"/>
                    <a:ea typeface="Calibri"/>
                    <a:cs typeface="Calibri"/>
                    <a:sym typeface="Calibri"/>
                  </a:rPr>
                  <a:t>Objetivo primário: </a:t>
                </a:r>
                <a:r>
                  <a:rPr lang="pt-BR" sz="1600">
                    <a:solidFill>
                      <a:schemeClr val="lt1"/>
                    </a:solidFill>
                    <a:latin typeface="Calibri"/>
                    <a:ea typeface="Calibri"/>
                    <a:cs typeface="Calibri"/>
                    <a:sym typeface="Calibri"/>
                  </a:rPr>
                  <a:t>confirmar a não inferioridade do tratamento com ravulizumabe vs. eculizumabe </a:t>
                </a:r>
                <a:endParaRPr/>
              </a:p>
            </p:txBody>
          </p:sp>
          <p:sp>
            <p:nvSpPr>
              <p:cNvPr id="5690" name="Google Shape;5690;p108"/>
              <p:cNvSpPr/>
              <p:nvPr/>
            </p:nvSpPr>
            <p:spPr>
              <a:xfrm>
                <a:off x="6718705" y="4843023"/>
                <a:ext cx="4937109" cy="57932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600">
                    <a:solidFill>
                      <a:schemeClr val="lt1"/>
                    </a:solidFill>
                    <a:latin typeface="Calibri"/>
                    <a:ea typeface="Calibri"/>
                    <a:cs typeface="Calibri"/>
                    <a:sym typeface="Calibri"/>
                  </a:rPr>
                  <a:t>Desfechos primários de eficácia: </a:t>
                </a:r>
                <a:r>
                  <a:rPr lang="pt-BR" sz="1600">
                    <a:solidFill>
                      <a:schemeClr val="lt1"/>
                    </a:solidFill>
                    <a:latin typeface="Calibri"/>
                    <a:ea typeface="Calibri"/>
                    <a:cs typeface="Calibri"/>
                    <a:sym typeface="Calibri"/>
                  </a:rPr>
                  <a:t>“transfusões evitadas” e “normalização dos níveis de DHL”</a:t>
                </a:r>
                <a:endParaRPr/>
              </a:p>
            </p:txBody>
          </p:sp>
        </p:grpSp>
        <p:sp>
          <p:nvSpPr>
            <p:cNvPr id="5691" name="Google Shape;5691;p108"/>
            <p:cNvSpPr/>
            <p:nvPr/>
          </p:nvSpPr>
          <p:spPr>
            <a:xfrm>
              <a:off x="6036050" y="4880371"/>
              <a:ext cx="504624" cy="504630"/>
            </a:xfrm>
            <a:custGeom>
              <a:rect b="b" l="l" r="r" t="t"/>
              <a:pathLst>
                <a:path extrusionOk="0" h="863213" w="863203">
                  <a:moveTo>
                    <a:pt x="574140" y="59689"/>
                  </a:moveTo>
                  <a:lnTo>
                    <a:pt x="629430" y="4362"/>
                  </a:lnTo>
                  <a:cubicBezTo>
                    <a:pt x="633336" y="492"/>
                    <a:pt x="639029" y="-959"/>
                    <a:pt x="644275" y="641"/>
                  </a:cubicBezTo>
                  <a:cubicBezTo>
                    <a:pt x="649521" y="2241"/>
                    <a:pt x="653465" y="6594"/>
                    <a:pt x="654544" y="11989"/>
                  </a:cubicBezTo>
                  <a:lnTo>
                    <a:pt x="667492" y="76655"/>
                  </a:lnTo>
                  <a:lnTo>
                    <a:pt x="732159" y="89604"/>
                  </a:lnTo>
                  <a:cubicBezTo>
                    <a:pt x="737554" y="90683"/>
                    <a:pt x="741906" y="94627"/>
                    <a:pt x="743507" y="99873"/>
                  </a:cubicBezTo>
                  <a:cubicBezTo>
                    <a:pt x="745107" y="105119"/>
                    <a:pt x="743655" y="110811"/>
                    <a:pt x="739786" y="114718"/>
                  </a:cubicBezTo>
                  <a:lnTo>
                    <a:pt x="684459" y="170008"/>
                  </a:lnTo>
                  <a:cubicBezTo>
                    <a:pt x="711732" y="212052"/>
                    <a:pt x="730745" y="259937"/>
                    <a:pt x="739191" y="311321"/>
                  </a:cubicBezTo>
                  <a:lnTo>
                    <a:pt x="748492" y="302019"/>
                  </a:lnTo>
                  <a:cubicBezTo>
                    <a:pt x="751283" y="299229"/>
                    <a:pt x="755078" y="297666"/>
                    <a:pt x="759022" y="297666"/>
                  </a:cubicBezTo>
                  <a:lnTo>
                    <a:pt x="848319" y="297666"/>
                  </a:lnTo>
                  <a:cubicBezTo>
                    <a:pt x="853491" y="297666"/>
                    <a:pt x="858254" y="300345"/>
                    <a:pt x="860969" y="304735"/>
                  </a:cubicBezTo>
                  <a:cubicBezTo>
                    <a:pt x="863686" y="309126"/>
                    <a:pt x="863946" y="314596"/>
                    <a:pt x="861639" y="319209"/>
                  </a:cubicBezTo>
                  <a:lnTo>
                    <a:pt x="835185" y="372080"/>
                  </a:lnTo>
                  <a:lnTo>
                    <a:pt x="861639" y="424951"/>
                  </a:lnTo>
                  <a:cubicBezTo>
                    <a:pt x="863946" y="429565"/>
                    <a:pt x="863685" y="435034"/>
                    <a:pt x="860969" y="439425"/>
                  </a:cubicBezTo>
                  <a:cubicBezTo>
                    <a:pt x="858253" y="443815"/>
                    <a:pt x="853491" y="446494"/>
                    <a:pt x="848319" y="446494"/>
                  </a:cubicBezTo>
                  <a:lnTo>
                    <a:pt x="759022" y="446494"/>
                  </a:lnTo>
                  <a:cubicBezTo>
                    <a:pt x="755078" y="446494"/>
                    <a:pt x="751283" y="444931"/>
                    <a:pt x="748492" y="442141"/>
                  </a:cubicBezTo>
                  <a:lnTo>
                    <a:pt x="739191" y="432839"/>
                  </a:lnTo>
                  <a:cubicBezTo>
                    <a:pt x="723415" y="528756"/>
                    <a:pt x="670878" y="612366"/>
                    <a:pt x="596573" y="668735"/>
                  </a:cubicBezTo>
                  <a:lnTo>
                    <a:pt x="667936" y="811534"/>
                  </a:lnTo>
                  <a:cubicBezTo>
                    <a:pt x="673480" y="822585"/>
                    <a:pt x="672922" y="835756"/>
                    <a:pt x="666373" y="846285"/>
                  </a:cubicBezTo>
                  <a:cubicBezTo>
                    <a:pt x="659899" y="856815"/>
                    <a:pt x="648403" y="863214"/>
                    <a:pt x="636013" y="863214"/>
                  </a:cubicBezTo>
                  <a:lnTo>
                    <a:pt x="563533" y="863214"/>
                  </a:lnTo>
                  <a:cubicBezTo>
                    <a:pt x="549989" y="863214"/>
                    <a:pt x="537636" y="855549"/>
                    <a:pt x="531609" y="843457"/>
                  </a:cubicBezTo>
                  <a:lnTo>
                    <a:pt x="511704" y="803682"/>
                  </a:lnTo>
                  <a:lnTo>
                    <a:pt x="232431" y="803682"/>
                  </a:lnTo>
                  <a:lnTo>
                    <a:pt x="212525" y="843457"/>
                  </a:lnTo>
                  <a:cubicBezTo>
                    <a:pt x="206498" y="855549"/>
                    <a:pt x="194145" y="863214"/>
                    <a:pt x="180601" y="863214"/>
                  </a:cubicBezTo>
                  <a:lnTo>
                    <a:pt x="108122" y="863214"/>
                  </a:lnTo>
                  <a:cubicBezTo>
                    <a:pt x="95732" y="863214"/>
                    <a:pt x="84235" y="856814"/>
                    <a:pt x="77761" y="846285"/>
                  </a:cubicBezTo>
                  <a:cubicBezTo>
                    <a:pt x="71212" y="835755"/>
                    <a:pt x="70654" y="822584"/>
                    <a:pt x="76198" y="811534"/>
                  </a:cubicBezTo>
                  <a:lnTo>
                    <a:pt x="147561" y="668735"/>
                  </a:lnTo>
                  <a:cubicBezTo>
                    <a:pt x="57929" y="600758"/>
                    <a:pt x="0" y="493151"/>
                    <a:pt x="0" y="372079"/>
                  </a:cubicBezTo>
                  <a:cubicBezTo>
                    <a:pt x="0" y="166730"/>
                    <a:pt x="166726" y="13"/>
                    <a:pt x="372066" y="13"/>
                  </a:cubicBezTo>
                  <a:cubicBezTo>
                    <a:pt x="446554" y="13"/>
                    <a:pt x="515941" y="21929"/>
                    <a:pt x="574138" y="59693"/>
                  </a:cubicBezTo>
                  <a:close/>
                  <a:moveTo>
                    <a:pt x="172270" y="685919"/>
                  </a:moveTo>
                  <a:lnTo>
                    <a:pt x="102805" y="824813"/>
                  </a:lnTo>
                  <a:cubicBezTo>
                    <a:pt x="101874" y="826673"/>
                    <a:pt x="101986" y="828868"/>
                    <a:pt x="103065" y="830617"/>
                  </a:cubicBezTo>
                  <a:cubicBezTo>
                    <a:pt x="104144" y="832366"/>
                    <a:pt x="106079" y="833445"/>
                    <a:pt x="108125" y="833445"/>
                  </a:cubicBezTo>
                  <a:lnTo>
                    <a:pt x="180605" y="833445"/>
                  </a:lnTo>
                  <a:cubicBezTo>
                    <a:pt x="182837" y="833445"/>
                    <a:pt x="184921" y="832180"/>
                    <a:pt x="185925" y="830171"/>
                  </a:cubicBezTo>
                  <a:lnTo>
                    <a:pt x="240843" y="720300"/>
                  </a:lnTo>
                  <a:cubicBezTo>
                    <a:pt x="216695" y="711184"/>
                    <a:pt x="193739" y="699650"/>
                    <a:pt x="172270" y="685920"/>
                  </a:cubicBezTo>
                  <a:close/>
                  <a:moveTo>
                    <a:pt x="571873" y="685919"/>
                  </a:moveTo>
                  <a:cubicBezTo>
                    <a:pt x="550442" y="699649"/>
                    <a:pt x="527447" y="711183"/>
                    <a:pt x="503300" y="720299"/>
                  </a:cubicBezTo>
                  <a:lnTo>
                    <a:pt x="558218" y="830170"/>
                  </a:lnTo>
                  <a:cubicBezTo>
                    <a:pt x="559222" y="832179"/>
                    <a:pt x="561306" y="833444"/>
                    <a:pt x="563538" y="833444"/>
                  </a:cubicBezTo>
                  <a:lnTo>
                    <a:pt x="636018" y="833444"/>
                  </a:lnTo>
                  <a:cubicBezTo>
                    <a:pt x="638064" y="833444"/>
                    <a:pt x="639999" y="832365"/>
                    <a:pt x="641078" y="830616"/>
                  </a:cubicBezTo>
                  <a:cubicBezTo>
                    <a:pt x="642157" y="828868"/>
                    <a:pt x="642269" y="826672"/>
                    <a:pt x="641338" y="824812"/>
                  </a:cubicBezTo>
                  <a:close/>
                  <a:moveTo>
                    <a:pt x="269378" y="729787"/>
                  </a:moveTo>
                  <a:cubicBezTo>
                    <a:pt x="302009" y="739126"/>
                    <a:pt x="336462" y="744149"/>
                    <a:pt x="372067" y="744149"/>
                  </a:cubicBezTo>
                  <a:cubicBezTo>
                    <a:pt x="407671" y="744149"/>
                    <a:pt x="442128" y="739126"/>
                    <a:pt x="474756" y="729787"/>
                  </a:cubicBezTo>
                  <a:lnTo>
                    <a:pt x="496820" y="773914"/>
                  </a:lnTo>
                  <a:lnTo>
                    <a:pt x="247312" y="773914"/>
                  </a:lnTo>
                  <a:close/>
                  <a:moveTo>
                    <a:pt x="565548" y="89754"/>
                  </a:moveTo>
                  <a:cubicBezTo>
                    <a:pt x="510482" y="51914"/>
                    <a:pt x="443847" y="29776"/>
                    <a:pt x="372076" y="29776"/>
                  </a:cubicBezTo>
                  <a:cubicBezTo>
                    <a:pt x="183139" y="29776"/>
                    <a:pt x="29767" y="183148"/>
                    <a:pt x="29767" y="372086"/>
                  </a:cubicBezTo>
                  <a:cubicBezTo>
                    <a:pt x="29767" y="561024"/>
                    <a:pt x="183139" y="714395"/>
                    <a:pt x="372076" y="714395"/>
                  </a:cubicBezTo>
                  <a:cubicBezTo>
                    <a:pt x="549480" y="714395"/>
                    <a:pt x="695517" y="579188"/>
                    <a:pt x="712671" y="406319"/>
                  </a:cubicBezTo>
                  <a:lnTo>
                    <a:pt x="693324" y="386972"/>
                  </a:lnTo>
                  <a:lnTo>
                    <a:pt x="654480" y="386972"/>
                  </a:lnTo>
                  <a:cubicBezTo>
                    <a:pt x="646704" y="536133"/>
                    <a:pt x="523140" y="654862"/>
                    <a:pt x="372083" y="654862"/>
                  </a:cubicBezTo>
                  <a:cubicBezTo>
                    <a:pt x="216035" y="654862"/>
                    <a:pt x="89305" y="528132"/>
                    <a:pt x="89305" y="372084"/>
                  </a:cubicBezTo>
                  <a:cubicBezTo>
                    <a:pt x="89305" y="216036"/>
                    <a:pt x="216035" y="89306"/>
                    <a:pt x="372083" y="89306"/>
                  </a:cubicBezTo>
                  <a:cubicBezTo>
                    <a:pt x="444785" y="89306"/>
                    <a:pt x="511091" y="116764"/>
                    <a:pt x="561202" y="161934"/>
                  </a:cubicBezTo>
                  <a:lnTo>
                    <a:pt x="565555" y="157543"/>
                  </a:lnTo>
                  <a:close/>
                  <a:moveTo>
                    <a:pt x="540098" y="182996"/>
                  </a:moveTo>
                  <a:cubicBezTo>
                    <a:pt x="495413" y="143258"/>
                    <a:pt x="436552" y="119074"/>
                    <a:pt x="372068" y="119074"/>
                  </a:cubicBezTo>
                  <a:cubicBezTo>
                    <a:pt x="232431" y="119074"/>
                    <a:pt x="119065" y="232441"/>
                    <a:pt x="119065" y="372077"/>
                  </a:cubicBezTo>
                  <a:cubicBezTo>
                    <a:pt x="119065" y="511714"/>
                    <a:pt x="232431" y="625080"/>
                    <a:pt x="372068" y="625080"/>
                  </a:cubicBezTo>
                  <a:cubicBezTo>
                    <a:pt x="506723" y="625080"/>
                    <a:pt x="616927" y="519677"/>
                    <a:pt x="624633" y="386955"/>
                  </a:cubicBezTo>
                  <a:lnTo>
                    <a:pt x="564990" y="386955"/>
                  </a:lnTo>
                  <a:cubicBezTo>
                    <a:pt x="557363" y="486777"/>
                    <a:pt x="473833" y="565549"/>
                    <a:pt x="372071" y="565549"/>
                  </a:cubicBezTo>
                  <a:cubicBezTo>
                    <a:pt x="265286" y="565549"/>
                    <a:pt x="178599" y="478856"/>
                    <a:pt x="178599" y="372077"/>
                  </a:cubicBezTo>
                  <a:cubicBezTo>
                    <a:pt x="178599" y="265298"/>
                    <a:pt x="265292" y="178605"/>
                    <a:pt x="372071" y="178605"/>
                  </a:cubicBezTo>
                  <a:cubicBezTo>
                    <a:pt x="420105" y="178605"/>
                    <a:pt x="464084" y="196168"/>
                    <a:pt x="497905" y="225188"/>
                  </a:cubicBezTo>
                  <a:close/>
                  <a:moveTo>
                    <a:pt x="476810" y="246284"/>
                  </a:moveTo>
                  <a:cubicBezTo>
                    <a:pt x="448420" y="222621"/>
                    <a:pt x="411883" y="208370"/>
                    <a:pt x="372073" y="208370"/>
                  </a:cubicBezTo>
                  <a:cubicBezTo>
                    <a:pt x="281734" y="208370"/>
                    <a:pt x="208357" y="281742"/>
                    <a:pt x="208357" y="372086"/>
                  </a:cubicBezTo>
                  <a:cubicBezTo>
                    <a:pt x="208357" y="462430"/>
                    <a:pt x="281729" y="535802"/>
                    <a:pt x="372073" y="535802"/>
                  </a:cubicBezTo>
                  <a:cubicBezTo>
                    <a:pt x="457425" y="535802"/>
                    <a:pt x="527597" y="470354"/>
                    <a:pt x="535112" y="386973"/>
                  </a:cubicBezTo>
                  <a:lnTo>
                    <a:pt x="475208" y="386973"/>
                  </a:lnTo>
                  <a:cubicBezTo>
                    <a:pt x="467953" y="437426"/>
                    <a:pt x="424533" y="476270"/>
                    <a:pt x="372072" y="476270"/>
                  </a:cubicBezTo>
                  <a:cubicBezTo>
                    <a:pt x="314586" y="476270"/>
                    <a:pt x="267887" y="429576"/>
                    <a:pt x="267887" y="372086"/>
                  </a:cubicBezTo>
                  <a:cubicBezTo>
                    <a:pt x="267887" y="314596"/>
                    <a:pt x="314582" y="267901"/>
                    <a:pt x="372072" y="267901"/>
                  </a:cubicBezTo>
                  <a:cubicBezTo>
                    <a:pt x="395437" y="267901"/>
                    <a:pt x="417055" y="275640"/>
                    <a:pt x="434431" y="288663"/>
                  </a:cubicBezTo>
                  <a:close/>
                  <a:moveTo>
                    <a:pt x="413111" y="310020"/>
                  </a:moveTo>
                  <a:cubicBezTo>
                    <a:pt x="401316" y="302207"/>
                    <a:pt x="387253" y="297667"/>
                    <a:pt x="372072" y="297667"/>
                  </a:cubicBezTo>
                  <a:cubicBezTo>
                    <a:pt x="330995" y="297667"/>
                    <a:pt x="297658" y="331005"/>
                    <a:pt x="297658" y="372081"/>
                  </a:cubicBezTo>
                  <a:cubicBezTo>
                    <a:pt x="297658" y="413158"/>
                    <a:pt x="330995" y="446495"/>
                    <a:pt x="372072" y="446495"/>
                  </a:cubicBezTo>
                  <a:cubicBezTo>
                    <a:pt x="408050" y="446495"/>
                    <a:pt x="438077" y="420897"/>
                    <a:pt x="444997" y="386964"/>
                  </a:cubicBezTo>
                  <a:lnTo>
                    <a:pt x="372072" y="386964"/>
                  </a:lnTo>
                  <a:cubicBezTo>
                    <a:pt x="366044" y="386964"/>
                    <a:pt x="360612" y="383318"/>
                    <a:pt x="358305" y="377774"/>
                  </a:cubicBezTo>
                  <a:cubicBezTo>
                    <a:pt x="355998" y="372230"/>
                    <a:pt x="357301" y="365830"/>
                    <a:pt x="361542" y="361552"/>
                  </a:cubicBezTo>
                  <a:close/>
                  <a:moveTo>
                    <a:pt x="824248" y="327433"/>
                  </a:moveTo>
                  <a:lnTo>
                    <a:pt x="805235" y="365421"/>
                  </a:lnTo>
                  <a:cubicBezTo>
                    <a:pt x="803152" y="369626"/>
                    <a:pt x="803152" y="374537"/>
                    <a:pt x="805235" y="378741"/>
                  </a:cubicBezTo>
                  <a:lnTo>
                    <a:pt x="824248" y="416730"/>
                  </a:lnTo>
                  <a:lnTo>
                    <a:pt x="765201" y="416730"/>
                  </a:lnTo>
                  <a:lnTo>
                    <a:pt x="720552" y="372081"/>
                  </a:lnTo>
                  <a:lnTo>
                    <a:pt x="765201" y="327433"/>
                  </a:lnTo>
                  <a:close/>
                  <a:moveTo>
                    <a:pt x="654398" y="178605"/>
                  </a:moveTo>
                  <a:lnTo>
                    <a:pt x="586607" y="178605"/>
                  </a:lnTo>
                  <a:lnTo>
                    <a:pt x="582217" y="182958"/>
                  </a:lnTo>
                  <a:cubicBezTo>
                    <a:pt x="624261" y="229652"/>
                    <a:pt x="650976" y="290371"/>
                    <a:pt x="654472" y="357199"/>
                  </a:cubicBezTo>
                  <a:lnTo>
                    <a:pt x="693316" y="357199"/>
                  </a:lnTo>
                  <a:lnTo>
                    <a:pt x="712663" y="337851"/>
                  </a:lnTo>
                  <a:cubicBezTo>
                    <a:pt x="706859" y="279138"/>
                    <a:pt x="686172" y="224818"/>
                    <a:pt x="654397" y="178603"/>
                  </a:cubicBezTo>
                  <a:close/>
                  <a:moveTo>
                    <a:pt x="497865" y="267343"/>
                  </a:moveTo>
                  <a:lnTo>
                    <a:pt x="455486" y="309722"/>
                  </a:lnTo>
                  <a:cubicBezTo>
                    <a:pt x="465718" y="323340"/>
                    <a:pt x="472676" y="339562"/>
                    <a:pt x="475206" y="357198"/>
                  </a:cubicBezTo>
                  <a:lnTo>
                    <a:pt x="535109" y="357198"/>
                  </a:lnTo>
                  <a:cubicBezTo>
                    <a:pt x="532058" y="323191"/>
                    <a:pt x="518552" y="292161"/>
                    <a:pt x="497865" y="267343"/>
                  </a:cubicBezTo>
                  <a:close/>
                  <a:moveTo>
                    <a:pt x="408009" y="357198"/>
                  </a:moveTo>
                  <a:lnTo>
                    <a:pt x="434129" y="331042"/>
                  </a:lnTo>
                  <a:cubicBezTo>
                    <a:pt x="439338" y="338855"/>
                    <a:pt x="443059" y="347710"/>
                    <a:pt x="444993" y="357198"/>
                  </a:cubicBezTo>
                  <a:close/>
                  <a:moveTo>
                    <a:pt x="561152" y="204055"/>
                  </a:moveTo>
                  <a:lnTo>
                    <a:pt x="518960" y="246248"/>
                  </a:lnTo>
                  <a:cubicBezTo>
                    <a:pt x="544968" y="276535"/>
                    <a:pt x="561748" y="315007"/>
                    <a:pt x="564984" y="357195"/>
                  </a:cubicBezTo>
                  <a:lnTo>
                    <a:pt x="624627" y="357195"/>
                  </a:lnTo>
                  <a:cubicBezTo>
                    <a:pt x="621241" y="298558"/>
                    <a:pt x="597838" y="245277"/>
                    <a:pt x="561151" y="204052"/>
                  </a:cubicBezTo>
                  <a:close/>
                  <a:moveTo>
                    <a:pt x="630804" y="45074"/>
                  </a:moveTo>
                  <a:lnTo>
                    <a:pt x="640255" y="92215"/>
                  </a:lnTo>
                  <a:cubicBezTo>
                    <a:pt x="641445" y="98131"/>
                    <a:pt x="646022" y="102707"/>
                    <a:pt x="651938" y="103898"/>
                  </a:cubicBezTo>
                  <a:lnTo>
                    <a:pt x="699079" y="113349"/>
                  </a:lnTo>
                  <a:lnTo>
                    <a:pt x="663546" y="148845"/>
                  </a:lnTo>
                  <a:lnTo>
                    <a:pt x="595308" y="148845"/>
                  </a:lnTo>
                  <a:lnTo>
                    <a:pt x="595308" y="8060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671"/>
                                        </p:tgtEl>
                                        <p:attrNameLst>
                                          <p:attrName>style.visibility</p:attrName>
                                        </p:attrNameLst>
                                      </p:cBhvr>
                                      <p:to>
                                        <p:strVal val="visible"/>
                                      </p:to>
                                    </p:set>
                                    <p:animEffect filter="fade" transition="in">
                                      <p:cBhvr>
                                        <p:cTn dur="500"/>
                                        <p:tgtEl>
                                          <p:spTgt spid="5671"/>
                                        </p:tgtEl>
                                      </p:cBhvr>
                                    </p:animEffect>
                                  </p:childTnLst>
                                </p:cTn>
                              </p:par>
                              <p:par>
                                <p:cTn fill="hold" nodeType="withEffect" presetClass="entr" presetID="10" presetSubtype="0">
                                  <p:stCondLst>
                                    <p:cond delay="250"/>
                                  </p:stCondLst>
                                  <p:childTnLst>
                                    <p:set>
                                      <p:cBhvr>
                                        <p:cTn dur="1" fill="hold">
                                          <p:stCondLst>
                                            <p:cond delay="0"/>
                                          </p:stCondLst>
                                        </p:cTn>
                                        <p:tgtEl>
                                          <p:spTgt spid="5672"/>
                                        </p:tgtEl>
                                        <p:attrNameLst>
                                          <p:attrName>style.visibility</p:attrName>
                                        </p:attrNameLst>
                                      </p:cBhvr>
                                      <p:to>
                                        <p:strVal val="visible"/>
                                      </p:to>
                                    </p:set>
                                    <p:animEffect filter="fade" transition="in">
                                      <p:cBhvr>
                                        <p:cTn dur="500"/>
                                        <p:tgtEl>
                                          <p:spTgt spid="567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679"/>
                                        </p:tgtEl>
                                        <p:attrNameLst>
                                          <p:attrName>style.visibility</p:attrName>
                                        </p:attrNameLst>
                                      </p:cBhvr>
                                      <p:to>
                                        <p:strVal val="visible"/>
                                      </p:to>
                                    </p:set>
                                    <p:animEffect filter="fade" transition="in">
                                      <p:cBhvr>
                                        <p:cTn dur="500"/>
                                        <p:tgtEl>
                                          <p:spTgt spid="5679"/>
                                        </p:tgtEl>
                                      </p:cBhvr>
                                    </p:animEffect>
                                  </p:childTnLst>
                                </p:cTn>
                              </p:par>
                              <p:par>
                                <p:cTn fill="hold" nodeType="withEffect" presetClass="entr" presetID="10" presetSubtype="0">
                                  <p:stCondLst>
                                    <p:cond delay="500"/>
                                  </p:stCondLst>
                                  <p:childTnLst>
                                    <p:set>
                                      <p:cBhvr>
                                        <p:cTn dur="1" fill="hold">
                                          <p:stCondLst>
                                            <p:cond delay="0"/>
                                          </p:stCondLst>
                                        </p:cTn>
                                        <p:tgtEl>
                                          <p:spTgt spid="5665"/>
                                        </p:tgtEl>
                                        <p:attrNameLst>
                                          <p:attrName>style.visibility</p:attrName>
                                        </p:attrNameLst>
                                      </p:cBhvr>
                                      <p:to>
                                        <p:strVal val="visible"/>
                                      </p:to>
                                    </p:set>
                                    <p:animEffect filter="fade" transition="in">
                                      <p:cBhvr>
                                        <p:cTn dur="500"/>
                                        <p:tgtEl>
                                          <p:spTgt spid="5665"/>
                                        </p:tgtEl>
                                      </p:cBhvr>
                                    </p:animEffect>
                                  </p:childTnLst>
                                </p:cTn>
                              </p:par>
                            </p:childTnLst>
                          </p:cTn>
                        </p:par>
                        <p:par>
                          <p:cTn fill="hold">
                            <p:stCondLst>
                              <p:cond delay="1000"/>
                            </p:stCondLst>
                            <p:childTnLst>
                              <p:par>
                                <p:cTn fill="hold" nodeType="afterEffect" presetClass="entr" presetID="2" presetSubtype="2">
                                  <p:stCondLst>
                                    <p:cond delay="0"/>
                                  </p:stCondLst>
                                  <p:childTnLst>
                                    <p:set>
                                      <p:cBhvr>
                                        <p:cTn dur="1" fill="hold">
                                          <p:stCondLst>
                                            <p:cond delay="0"/>
                                          </p:stCondLst>
                                        </p:cTn>
                                        <p:tgtEl>
                                          <p:spTgt spid="5686"/>
                                        </p:tgtEl>
                                        <p:attrNameLst>
                                          <p:attrName>style.visibility</p:attrName>
                                        </p:attrNameLst>
                                      </p:cBhvr>
                                      <p:to>
                                        <p:strVal val="visible"/>
                                      </p:to>
                                    </p:set>
                                    <p:anim calcmode="lin" valueType="num">
                                      <p:cBhvr additive="base">
                                        <p:cTn dur="500"/>
                                        <p:tgtEl>
                                          <p:spTgt spid="5686"/>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96" name="Shape 5696"/>
        <p:cNvGrpSpPr/>
        <p:nvPr/>
      </p:nvGrpSpPr>
      <p:grpSpPr>
        <a:xfrm>
          <a:off x="0" y="0"/>
          <a:ext cx="0" cy="0"/>
          <a:chOff x="0" y="0"/>
          <a:chExt cx="0" cy="0"/>
        </a:xfrm>
      </p:grpSpPr>
      <p:sp>
        <p:nvSpPr>
          <p:cNvPr id="5697" name="Google Shape;5697;p109"/>
          <p:cNvSpPr/>
          <p:nvPr/>
        </p:nvSpPr>
        <p:spPr>
          <a:xfrm flipH="1">
            <a:off x="407986" y="1771654"/>
            <a:ext cx="11050588" cy="454412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698" name="Google Shape;5698;p109"/>
          <p:cNvSpPr/>
          <p:nvPr/>
        </p:nvSpPr>
        <p:spPr>
          <a:xfrm>
            <a:off x="1097633" y="4580920"/>
            <a:ext cx="9513217" cy="1525736"/>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5699" name="Google Shape;5699;p109"/>
          <p:cNvSpPr txBox="1"/>
          <p:nvPr/>
        </p:nvSpPr>
        <p:spPr>
          <a:xfrm>
            <a:off x="296270" y="385036"/>
            <a:ext cx="11349632"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Desenho do estudo fase III de ravulizumabe em pacientes virgens de inibidor do complemento C5</a:t>
            </a:r>
            <a:r>
              <a:rPr b="1" baseline="30000" lang="pt-BR" sz="2800">
                <a:solidFill>
                  <a:schemeClr val="accent1"/>
                </a:solidFill>
                <a:latin typeface="Lustria"/>
                <a:ea typeface="Lustria"/>
                <a:cs typeface="Lustria"/>
                <a:sym typeface="Lustria"/>
              </a:rPr>
              <a:t>1,2</a:t>
            </a:r>
            <a:endParaRPr/>
          </a:p>
        </p:txBody>
      </p:sp>
      <p:sp>
        <p:nvSpPr>
          <p:cNvPr id="5700" name="Google Shape;5700;p109"/>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IV = intravenoso; DHL = desidrogenase láctica; CH = concentrado de hemácias; LSN = limite superior da normalidade.</a:t>
            </a:r>
            <a:endParaRPr/>
          </a:p>
          <a:p>
            <a:pPr indent="0" lvl="0" marL="0" rtl="0" algn="l">
              <a:lnSpc>
                <a:spcPct val="90000"/>
              </a:lnSpc>
              <a:spcBef>
                <a:spcPts val="0"/>
              </a:spcBef>
              <a:spcAft>
                <a:spcPts val="0"/>
              </a:spcAft>
              <a:buClr>
                <a:schemeClr val="dk1"/>
              </a:buClr>
              <a:buSzPts val="800"/>
              <a:buNone/>
            </a:pPr>
            <a:r>
              <a:rPr lang="pt-BR"/>
              <a:t>Referências: 1. NCT02946463; 2. Lee JW et al. Blood. 2019 Feb 7;133(6):530-9.</a:t>
            </a:r>
            <a:endParaRPr/>
          </a:p>
        </p:txBody>
      </p:sp>
      <p:sp>
        <p:nvSpPr>
          <p:cNvPr id="5701" name="Google Shape;5701;p109"/>
          <p:cNvSpPr txBox="1"/>
          <p:nvPr/>
        </p:nvSpPr>
        <p:spPr>
          <a:xfrm>
            <a:off x="296269" y="1124864"/>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graphicFrame>
        <p:nvGraphicFramePr>
          <p:cNvPr id="5702" name="Google Shape;5702;p109"/>
          <p:cNvGraphicFramePr/>
          <p:nvPr/>
        </p:nvGraphicFramePr>
        <p:xfrm>
          <a:off x="1325347" y="4682637"/>
          <a:ext cx="3000000" cy="3000000"/>
        </p:xfrm>
        <a:graphic>
          <a:graphicData uri="http://schemas.openxmlformats.org/drawingml/2006/table">
            <a:tbl>
              <a:tblPr bandRow="1" firstRow="1">
                <a:noFill/>
                <a:tableStyleId>{A0BF0AAD-81E2-4729-A6F2-3AC11B6F7D1A}</a:tableStyleId>
              </a:tblPr>
              <a:tblGrid>
                <a:gridCol w="1004075"/>
                <a:gridCol w="994275"/>
                <a:gridCol w="965450"/>
                <a:gridCol w="1488200"/>
              </a:tblGrid>
              <a:tr h="396225">
                <a:tc rowSpan="4">
                  <a:txBody>
                    <a:bodyPr/>
                    <a:lstStyle/>
                    <a:p>
                      <a:pPr indent="0" lvl="0" marL="0" marR="0" rtl="0" algn="l">
                        <a:spcBef>
                          <a:spcPts val="0"/>
                        </a:spcBef>
                        <a:spcAft>
                          <a:spcPts val="0"/>
                        </a:spcAft>
                        <a:buNone/>
                      </a:pPr>
                      <a:r>
                        <a:rPr baseline="30000" lang="pt-BR" sz="1050">
                          <a:solidFill>
                            <a:schemeClr val="lt2"/>
                          </a:solidFill>
                          <a:latin typeface="Calibri"/>
                          <a:ea typeface="Calibri"/>
                          <a:cs typeface="Calibri"/>
                          <a:sym typeface="Calibri"/>
                        </a:rPr>
                        <a:t>‡</a:t>
                      </a:r>
                      <a:r>
                        <a:rPr lang="pt-BR" sz="1050">
                          <a:solidFill>
                            <a:schemeClr val="lt2"/>
                          </a:solidFill>
                          <a:latin typeface="Calibri"/>
                          <a:ea typeface="Calibri"/>
                          <a:cs typeface="Calibri"/>
                          <a:sym typeface="Calibri"/>
                        </a:rPr>
                        <a:t>ravulizumabe</a:t>
                      </a:r>
                      <a:br>
                        <a:rPr lang="pt-BR" sz="1050">
                          <a:solidFill>
                            <a:schemeClr val="lt2"/>
                          </a:solidFill>
                          <a:latin typeface="Calibri"/>
                          <a:ea typeface="Calibri"/>
                          <a:cs typeface="Calibri"/>
                          <a:sym typeface="Calibri"/>
                        </a:rPr>
                      </a:br>
                      <a:r>
                        <a:rPr lang="pt-BR" sz="1050">
                          <a:solidFill>
                            <a:schemeClr val="lt2"/>
                          </a:solidFill>
                          <a:latin typeface="Calibri"/>
                          <a:ea typeface="Calibri"/>
                          <a:cs typeface="Calibri"/>
                          <a:sym typeface="Calibri"/>
                        </a:rPr>
                        <a:t>(infusão IV)</a:t>
                      </a:r>
                      <a:endParaRPr/>
                    </a:p>
                  </a:txBody>
                  <a:tcPr marT="60950" marB="60950" marR="85925" marL="859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900">
                          <a:latin typeface="Calibri"/>
                          <a:ea typeface="Calibri"/>
                          <a:cs typeface="Calibri"/>
                          <a:sym typeface="Calibri"/>
                        </a:rPr>
                        <a:t>Peso corporal dos pacientes</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gradFill>
                      <a:gsLst>
                        <a:gs pos="0">
                          <a:srgbClr val="770000"/>
                        </a:gs>
                        <a:gs pos="50000">
                          <a:srgbClr val="AC0000"/>
                        </a:gs>
                        <a:gs pos="100000">
                          <a:srgbClr val="CE0000"/>
                        </a:gs>
                      </a:gsLst>
                      <a:lin ang="2700000" scaled="0"/>
                    </a:gradFill>
                  </a:tcPr>
                </a:tc>
                <a:tc>
                  <a:txBody>
                    <a:bodyPr/>
                    <a:lstStyle/>
                    <a:p>
                      <a:pPr indent="0" lvl="0" marL="0" marR="0" rtl="0" algn="l">
                        <a:spcBef>
                          <a:spcPts val="0"/>
                        </a:spcBef>
                        <a:spcAft>
                          <a:spcPts val="0"/>
                        </a:spcAft>
                        <a:buNone/>
                      </a:pPr>
                      <a:r>
                        <a:rPr lang="pt-BR" sz="900">
                          <a:latin typeface="Calibri"/>
                          <a:ea typeface="Calibri"/>
                          <a:cs typeface="Calibri"/>
                          <a:sym typeface="Calibri"/>
                        </a:rPr>
                        <a:t>Dose de ataque – dia 1</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gradFill>
                      <a:gsLst>
                        <a:gs pos="0">
                          <a:srgbClr val="770000"/>
                        </a:gs>
                        <a:gs pos="50000">
                          <a:srgbClr val="AC0000"/>
                        </a:gs>
                        <a:gs pos="100000">
                          <a:srgbClr val="CE0000"/>
                        </a:gs>
                      </a:gsLst>
                      <a:lin ang="2700000" scaled="0"/>
                    </a:gradFill>
                  </a:tcPr>
                </a:tc>
                <a:tc>
                  <a:txBody>
                    <a:bodyPr/>
                    <a:lstStyle/>
                    <a:p>
                      <a:pPr indent="0" lvl="0" marL="0" marR="0" rtl="0" algn="l">
                        <a:spcBef>
                          <a:spcPts val="0"/>
                        </a:spcBef>
                        <a:spcAft>
                          <a:spcPts val="0"/>
                        </a:spcAft>
                        <a:buNone/>
                      </a:pPr>
                      <a:r>
                        <a:rPr lang="pt-BR" sz="900">
                          <a:latin typeface="Calibri"/>
                          <a:ea typeface="Calibri"/>
                          <a:cs typeface="Calibri"/>
                          <a:sym typeface="Calibri"/>
                        </a:rPr>
                        <a:t>Dose de manutenção – dia 15 e depois a cada</a:t>
                      </a:r>
                      <a:br>
                        <a:rPr lang="pt-BR" sz="900">
                          <a:latin typeface="Calibri"/>
                          <a:ea typeface="Calibri"/>
                          <a:cs typeface="Calibri"/>
                          <a:sym typeface="Calibri"/>
                        </a:rPr>
                      </a:br>
                      <a:r>
                        <a:rPr lang="pt-BR" sz="900">
                          <a:latin typeface="Calibri"/>
                          <a:ea typeface="Calibri"/>
                          <a:cs typeface="Calibri"/>
                          <a:sym typeface="Calibri"/>
                        </a:rPr>
                        <a:t>8 semanas</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gradFill>
                      <a:gsLst>
                        <a:gs pos="0">
                          <a:srgbClr val="770000"/>
                        </a:gs>
                        <a:gs pos="50000">
                          <a:srgbClr val="AC0000"/>
                        </a:gs>
                        <a:gs pos="100000">
                          <a:srgbClr val="CE0000"/>
                        </a:gs>
                      </a:gsLst>
                      <a:lin ang="2700000" scaled="0"/>
                    </a:gradFill>
                  </a:tcPr>
                </a:tc>
              </a:tr>
              <a:tr h="268050">
                <a:tc vMerge="1"/>
                <a:tc>
                  <a:txBody>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≥40 a &lt;60 kg</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2.400 mg</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3.000 mg</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68050">
                <a:tc vMerge="1"/>
                <a:tc>
                  <a:txBody>
                    <a:bodyPr/>
                    <a:lstStyle/>
                    <a:p>
                      <a:pPr indent="0" lvl="0" marL="0" marR="0" rtl="0" algn="l">
                        <a:lnSpc>
                          <a:spcPct val="100000"/>
                        </a:lnSpc>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≥60 a &lt;100 kg</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2.700 mg</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3.300 mg</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14300">
                <a:tc vMerge="1"/>
                <a:tc>
                  <a:txBody>
                    <a:bodyPr/>
                    <a:lstStyle/>
                    <a:p>
                      <a:pPr indent="0" lvl="0" marL="0" marR="0" rtl="0" algn="l">
                        <a:lnSpc>
                          <a:spcPct val="100000"/>
                        </a:lnSpc>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≥100 kg</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3.000 mg</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3.600 mg</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aphicFrame>
        <p:nvGraphicFramePr>
          <p:cNvPr id="5703" name="Google Shape;5703;p109"/>
          <p:cNvGraphicFramePr/>
          <p:nvPr/>
        </p:nvGraphicFramePr>
        <p:xfrm>
          <a:off x="6309329" y="4678211"/>
          <a:ext cx="3000000" cy="3000000"/>
        </p:xfrm>
        <a:graphic>
          <a:graphicData uri="http://schemas.openxmlformats.org/drawingml/2006/table">
            <a:tbl>
              <a:tblPr bandRow="1" firstRow="1">
                <a:noFill/>
                <a:tableStyleId>{A0BF0AAD-81E2-4729-A6F2-3AC11B6F7D1A}</a:tableStyleId>
              </a:tblPr>
              <a:tblGrid>
                <a:gridCol w="1026050"/>
                <a:gridCol w="1562575"/>
                <a:gridCol w="1455700"/>
              </a:tblGrid>
              <a:tr h="356100">
                <a:tc rowSpan="2">
                  <a:txBody>
                    <a:bodyPr/>
                    <a:lstStyle/>
                    <a:p>
                      <a:pPr indent="0" lvl="0" marL="0" marR="0" rtl="0" algn="l">
                        <a:spcBef>
                          <a:spcPts val="0"/>
                        </a:spcBef>
                        <a:spcAft>
                          <a:spcPts val="0"/>
                        </a:spcAft>
                        <a:buNone/>
                      </a:pPr>
                      <a:r>
                        <a:rPr baseline="30000" lang="pt-BR" sz="1050">
                          <a:solidFill>
                            <a:schemeClr val="dk2"/>
                          </a:solidFill>
                          <a:latin typeface="Calibri"/>
                          <a:ea typeface="Calibri"/>
                          <a:cs typeface="Calibri"/>
                          <a:sym typeface="Calibri"/>
                        </a:rPr>
                        <a:t>§</a:t>
                      </a:r>
                      <a:r>
                        <a:rPr lang="pt-BR" sz="1050">
                          <a:solidFill>
                            <a:schemeClr val="dk2"/>
                          </a:solidFill>
                          <a:latin typeface="Calibri"/>
                          <a:ea typeface="Calibri"/>
                          <a:cs typeface="Calibri"/>
                          <a:sym typeface="Calibri"/>
                        </a:rPr>
                        <a:t>eculizumabe </a:t>
                      </a:r>
                      <a:br>
                        <a:rPr lang="pt-BR" sz="1050">
                          <a:solidFill>
                            <a:schemeClr val="dk2"/>
                          </a:solidFill>
                          <a:latin typeface="Calibri"/>
                          <a:ea typeface="Calibri"/>
                          <a:cs typeface="Calibri"/>
                          <a:sym typeface="Calibri"/>
                        </a:rPr>
                      </a:br>
                      <a:r>
                        <a:rPr lang="pt-BR" sz="1050">
                          <a:solidFill>
                            <a:schemeClr val="dk2"/>
                          </a:solidFill>
                          <a:latin typeface="Calibri"/>
                          <a:ea typeface="Calibri"/>
                          <a:cs typeface="Calibri"/>
                          <a:sym typeface="Calibri"/>
                        </a:rPr>
                        <a:t>(infusão IV)</a:t>
                      </a:r>
                      <a:endParaRPr/>
                    </a:p>
                  </a:txBody>
                  <a:tcPr marT="60950" marB="60950" marR="121925" marL="1219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900">
                          <a:solidFill>
                            <a:schemeClr val="lt1"/>
                          </a:solidFill>
                          <a:latin typeface="Calibri"/>
                          <a:ea typeface="Calibri"/>
                          <a:cs typeface="Calibri"/>
                          <a:sym typeface="Calibri"/>
                        </a:rPr>
                        <a:t>Dose de indução:</a:t>
                      </a:r>
                      <a:endParaRPr/>
                    </a:p>
                    <a:p>
                      <a:pPr indent="0" lvl="0" marL="0" marR="0" rtl="0" algn="l">
                        <a:spcBef>
                          <a:spcPts val="0"/>
                        </a:spcBef>
                        <a:spcAft>
                          <a:spcPts val="0"/>
                        </a:spcAft>
                        <a:buNone/>
                      </a:pPr>
                      <a:r>
                        <a:rPr lang="pt-BR" sz="900">
                          <a:solidFill>
                            <a:schemeClr val="lt1"/>
                          </a:solidFill>
                          <a:latin typeface="Calibri"/>
                          <a:ea typeface="Calibri"/>
                          <a:cs typeface="Calibri"/>
                          <a:sym typeface="Calibri"/>
                        </a:rPr>
                        <a:t>dias 1, 8, 15 e 22</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gradFill>
                      <a:gsLst>
                        <a:gs pos="0">
                          <a:srgbClr val="004E8D"/>
                        </a:gs>
                        <a:gs pos="100000">
                          <a:schemeClr val="dk2"/>
                        </a:gs>
                      </a:gsLst>
                      <a:lin ang="16200000" scaled="0"/>
                    </a:gradFill>
                  </a:tcPr>
                </a:tc>
                <a:tc>
                  <a:txBody>
                    <a:bodyPr/>
                    <a:lstStyle/>
                    <a:p>
                      <a:pPr indent="0" lvl="0" marL="0" marR="0" rtl="0" algn="l">
                        <a:spcBef>
                          <a:spcPts val="0"/>
                        </a:spcBef>
                        <a:spcAft>
                          <a:spcPts val="0"/>
                        </a:spcAft>
                        <a:buNone/>
                      </a:pPr>
                      <a:r>
                        <a:rPr lang="pt-BR" sz="900">
                          <a:solidFill>
                            <a:schemeClr val="lt1"/>
                          </a:solidFill>
                          <a:latin typeface="Calibri"/>
                          <a:ea typeface="Calibri"/>
                          <a:cs typeface="Calibri"/>
                          <a:sym typeface="Calibri"/>
                        </a:rPr>
                        <a:t>Dose de manutenção:</a:t>
                      </a:r>
                      <a:endParaRPr/>
                    </a:p>
                    <a:p>
                      <a:pPr indent="0" lvl="0" marL="0" marR="0" rtl="0" algn="l">
                        <a:spcBef>
                          <a:spcPts val="0"/>
                        </a:spcBef>
                        <a:spcAft>
                          <a:spcPts val="0"/>
                        </a:spcAft>
                        <a:buNone/>
                      </a:pPr>
                      <a:r>
                        <a:rPr lang="pt-BR" sz="900">
                          <a:solidFill>
                            <a:schemeClr val="lt1"/>
                          </a:solidFill>
                          <a:latin typeface="Calibri"/>
                          <a:ea typeface="Calibri"/>
                          <a:cs typeface="Calibri"/>
                          <a:sym typeface="Calibri"/>
                        </a:rPr>
                        <a:t>dia 29 e depois a cada 2 semanas</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gradFill>
                      <a:gsLst>
                        <a:gs pos="0">
                          <a:srgbClr val="004E8D"/>
                        </a:gs>
                        <a:gs pos="100000">
                          <a:schemeClr val="dk2"/>
                        </a:gs>
                      </a:gsLst>
                      <a:lin ang="16200000" scaled="0"/>
                    </a:gradFill>
                  </a:tcPr>
                </a:tc>
              </a:tr>
              <a:tr h="262575">
                <a:tc vMerge="1"/>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600 mg</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900 mg</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pSp>
        <p:nvGrpSpPr>
          <p:cNvPr id="5704" name="Google Shape;5704;p109"/>
          <p:cNvGrpSpPr/>
          <p:nvPr/>
        </p:nvGrpSpPr>
        <p:grpSpPr>
          <a:xfrm>
            <a:off x="537509" y="1637406"/>
            <a:ext cx="10565001" cy="2839172"/>
            <a:chOff x="537509" y="1637406"/>
            <a:chExt cx="10565001" cy="2839172"/>
          </a:xfrm>
        </p:grpSpPr>
        <p:sp>
          <p:nvSpPr>
            <p:cNvPr id="5705" name="Google Shape;5705;p109"/>
            <p:cNvSpPr/>
            <p:nvPr/>
          </p:nvSpPr>
          <p:spPr>
            <a:xfrm>
              <a:off x="599709" y="1914077"/>
              <a:ext cx="1752144" cy="2209053"/>
            </a:xfrm>
            <a:prstGeom prst="rect">
              <a:avLst/>
            </a:prstGeom>
            <a:solidFill>
              <a:srgbClr val="D6EDFF">
                <a:alpha val="20000"/>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706" name="Google Shape;5706;p109"/>
            <p:cNvSpPr/>
            <p:nvPr/>
          </p:nvSpPr>
          <p:spPr>
            <a:xfrm>
              <a:off x="2463275" y="1914077"/>
              <a:ext cx="4670206" cy="2209053"/>
            </a:xfrm>
            <a:prstGeom prst="rect">
              <a:avLst/>
            </a:prstGeom>
            <a:solidFill>
              <a:srgbClr val="FFBFBF">
                <a:alpha val="20000"/>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707" name="Google Shape;5707;p109"/>
            <p:cNvSpPr/>
            <p:nvPr/>
          </p:nvSpPr>
          <p:spPr>
            <a:xfrm>
              <a:off x="7256676" y="1914077"/>
              <a:ext cx="3845834" cy="2209053"/>
            </a:xfrm>
            <a:prstGeom prst="rect">
              <a:avLst/>
            </a:prstGeom>
            <a:solidFill>
              <a:srgbClr val="FFBFBF">
                <a:alpha val="20000"/>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708" name="Google Shape;5708;p109"/>
            <p:cNvSpPr/>
            <p:nvPr/>
          </p:nvSpPr>
          <p:spPr>
            <a:xfrm>
              <a:off x="610696" y="1637406"/>
              <a:ext cx="1755074" cy="297861"/>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530">
                <a:solidFill>
                  <a:srgbClr val="FFFFFF"/>
                </a:solidFill>
                <a:latin typeface="Calibri"/>
                <a:ea typeface="Calibri"/>
                <a:cs typeface="Calibri"/>
                <a:sym typeface="Calibri"/>
              </a:endParaRPr>
            </a:p>
          </p:txBody>
        </p:sp>
        <p:sp>
          <p:nvSpPr>
            <p:cNvPr id="5709" name="Google Shape;5709;p109"/>
            <p:cNvSpPr/>
            <p:nvPr/>
          </p:nvSpPr>
          <p:spPr>
            <a:xfrm>
              <a:off x="2467382" y="1637406"/>
              <a:ext cx="4679507" cy="297861"/>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530">
                <a:solidFill>
                  <a:srgbClr val="FFFFFF"/>
                </a:solidFill>
                <a:latin typeface="Calibri"/>
                <a:ea typeface="Calibri"/>
                <a:cs typeface="Calibri"/>
                <a:sym typeface="Calibri"/>
              </a:endParaRPr>
            </a:p>
          </p:txBody>
        </p:sp>
        <p:sp>
          <p:nvSpPr>
            <p:cNvPr id="5710" name="Google Shape;5710;p109"/>
            <p:cNvSpPr/>
            <p:nvPr/>
          </p:nvSpPr>
          <p:spPr>
            <a:xfrm>
              <a:off x="7258105" y="1637406"/>
              <a:ext cx="3844405" cy="297861"/>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530">
                <a:solidFill>
                  <a:srgbClr val="FFFFFF"/>
                </a:solidFill>
                <a:latin typeface="Calibri"/>
                <a:ea typeface="Calibri"/>
                <a:cs typeface="Calibri"/>
                <a:sym typeface="Calibri"/>
              </a:endParaRPr>
            </a:p>
          </p:txBody>
        </p:sp>
        <p:sp>
          <p:nvSpPr>
            <p:cNvPr id="5711" name="Google Shape;5711;p109"/>
            <p:cNvSpPr txBox="1"/>
            <p:nvPr/>
          </p:nvSpPr>
          <p:spPr>
            <a:xfrm>
              <a:off x="537509" y="4123130"/>
              <a:ext cx="5055117" cy="353448"/>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chemeClr val="dk1"/>
                </a:buClr>
                <a:buSzPts val="800"/>
                <a:buFont typeface="Noto Sans Symbols"/>
                <a:buNone/>
              </a:pPr>
              <a:r>
                <a:rPr b="1" lang="pt-BR" sz="800">
                  <a:solidFill>
                    <a:schemeClr val="dk1"/>
                  </a:solidFill>
                  <a:latin typeface="Calibri"/>
                  <a:ea typeface="Calibri"/>
                  <a:cs typeface="Calibri"/>
                  <a:sym typeface="Calibri"/>
                </a:rPr>
                <a:t>†Estratificados por: </a:t>
              </a:r>
              <a:r>
                <a:rPr lang="pt-BR" sz="800">
                  <a:solidFill>
                    <a:schemeClr val="dk1"/>
                  </a:solidFill>
                  <a:latin typeface="Calibri"/>
                  <a:ea typeface="Calibri"/>
                  <a:cs typeface="Calibri"/>
                  <a:sym typeface="Calibri"/>
                </a:rPr>
                <a:t>nível de DHL na triagem (1,5 a &lt;3x LSN ou ≥3x LSN); histórico transfusional (0, 1–14, ou &gt;14 unidades de CH no ano prévio à primeira dose do fármaco do estudo)</a:t>
              </a:r>
              <a:endParaRPr/>
            </a:p>
          </p:txBody>
        </p:sp>
        <p:sp>
          <p:nvSpPr>
            <p:cNvPr id="5712" name="Google Shape;5712;p109"/>
            <p:cNvSpPr txBox="1"/>
            <p:nvPr/>
          </p:nvSpPr>
          <p:spPr>
            <a:xfrm>
              <a:off x="610695" y="1648456"/>
              <a:ext cx="1745466" cy="25391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pt-BR" sz="1050">
                  <a:solidFill>
                    <a:srgbClr val="FFFFFF"/>
                  </a:solidFill>
                  <a:latin typeface="Calibri"/>
                  <a:ea typeface="Calibri"/>
                  <a:cs typeface="Calibri"/>
                  <a:sym typeface="Calibri"/>
                </a:rPr>
                <a:t>Triagem de até 4 semanas</a:t>
              </a:r>
              <a:endParaRPr/>
            </a:p>
          </p:txBody>
        </p:sp>
        <p:sp>
          <p:nvSpPr>
            <p:cNvPr id="5713" name="Google Shape;5713;p109"/>
            <p:cNvSpPr txBox="1"/>
            <p:nvPr/>
          </p:nvSpPr>
          <p:spPr>
            <a:xfrm>
              <a:off x="2973453" y="1660161"/>
              <a:ext cx="3692779" cy="25391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pt-BR" sz="1050">
                  <a:solidFill>
                    <a:srgbClr val="FFFFFF"/>
                  </a:solidFill>
                  <a:latin typeface="Calibri"/>
                  <a:ea typeface="Calibri"/>
                  <a:cs typeface="Calibri"/>
                  <a:sym typeface="Calibri"/>
                </a:rPr>
                <a:t>Período de tratamento randomizado: 26 semanas</a:t>
              </a:r>
              <a:endParaRPr/>
            </a:p>
          </p:txBody>
        </p:sp>
        <p:sp>
          <p:nvSpPr>
            <p:cNvPr id="5714" name="Google Shape;5714;p109"/>
            <p:cNvSpPr txBox="1"/>
            <p:nvPr/>
          </p:nvSpPr>
          <p:spPr>
            <a:xfrm>
              <a:off x="7258107" y="1660161"/>
              <a:ext cx="3844403" cy="25391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pt-BR" sz="1050">
                  <a:solidFill>
                    <a:schemeClr val="lt1"/>
                  </a:solidFill>
                  <a:latin typeface="Calibri"/>
                  <a:ea typeface="Calibri"/>
                  <a:cs typeface="Calibri"/>
                  <a:sym typeface="Calibri"/>
                </a:rPr>
                <a:t>Período de extensão (N=243): 2 anos</a:t>
              </a:r>
              <a:endParaRPr/>
            </a:p>
          </p:txBody>
        </p:sp>
        <p:sp>
          <p:nvSpPr>
            <p:cNvPr id="5715" name="Google Shape;5715;p109"/>
            <p:cNvSpPr txBox="1"/>
            <p:nvPr/>
          </p:nvSpPr>
          <p:spPr>
            <a:xfrm>
              <a:off x="6537458" y="3778098"/>
              <a:ext cx="1319283" cy="345032"/>
            </a:xfrm>
            <a:prstGeom prst="rect">
              <a:avLst/>
            </a:prstGeom>
            <a:solidFill>
              <a:schemeClr val="lt1"/>
            </a:solidFill>
            <a:ln cap="flat" cmpd="sng" w="9525">
              <a:solidFill>
                <a:srgbClr val="BFBFB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dk1"/>
                  </a:solidFill>
                  <a:latin typeface="Calibri"/>
                  <a:ea typeface="Calibri"/>
                  <a:cs typeface="Calibri"/>
                  <a:sym typeface="Calibri"/>
                </a:rPr>
                <a:t>Desfecho primário: Semana 26 (Dia 183)</a:t>
              </a:r>
              <a:endParaRPr/>
            </a:p>
          </p:txBody>
        </p:sp>
        <p:sp>
          <p:nvSpPr>
            <p:cNvPr id="5716" name="Google Shape;5716;p109"/>
            <p:cNvSpPr txBox="1"/>
            <p:nvPr/>
          </p:nvSpPr>
          <p:spPr>
            <a:xfrm>
              <a:off x="2463069" y="1947082"/>
              <a:ext cx="1631053" cy="442563"/>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rgbClr val="2AB8CA"/>
                  </a:solidFill>
                  <a:latin typeface="Calibri"/>
                  <a:ea typeface="Calibri"/>
                  <a:cs typeface="Calibri"/>
                  <a:sym typeface="Calibri"/>
                </a:rPr>
                <a:t>Dose de ataque</a:t>
              </a:r>
              <a:r>
                <a:rPr b="1" baseline="30000" lang="pt-BR" sz="900">
                  <a:solidFill>
                    <a:srgbClr val="2AB8CA"/>
                  </a:solidFill>
                  <a:latin typeface="Calibri"/>
                  <a:ea typeface="Calibri"/>
                  <a:cs typeface="Calibri"/>
                  <a:sym typeface="Calibri"/>
                </a:rPr>
                <a:t>‡</a:t>
              </a:r>
              <a:r>
                <a:rPr b="1" lang="pt-BR" sz="900">
                  <a:solidFill>
                    <a:srgbClr val="2AB8CA"/>
                  </a:solidFill>
                  <a:latin typeface="Calibri"/>
                  <a:ea typeface="Calibri"/>
                  <a:cs typeface="Calibri"/>
                  <a:sym typeface="Calibri"/>
                </a:rPr>
                <a:t> de ravulizumabe</a:t>
              </a:r>
              <a:r>
                <a:rPr b="1" baseline="30000" lang="pt-BR" sz="900">
                  <a:solidFill>
                    <a:srgbClr val="2AB8CA"/>
                  </a:solidFill>
                  <a:latin typeface="Calibri"/>
                  <a:ea typeface="Calibri"/>
                  <a:cs typeface="Calibri"/>
                  <a:sym typeface="Calibri"/>
                </a:rPr>
                <a:t> </a:t>
              </a:r>
              <a:r>
                <a:rPr b="1" lang="pt-BR" sz="900">
                  <a:solidFill>
                    <a:srgbClr val="2AB8CA"/>
                  </a:solidFill>
                  <a:latin typeface="Calibri"/>
                  <a:ea typeface="Calibri"/>
                  <a:cs typeface="Calibri"/>
                  <a:sym typeface="Calibri"/>
                </a:rPr>
                <a:t>: dia 1</a:t>
              </a:r>
              <a:endParaRPr/>
            </a:p>
          </p:txBody>
        </p:sp>
        <p:sp>
          <p:nvSpPr>
            <p:cNvPr id="5717" name="Google Shape;5717;p109"/>
            <p:cNvSpPr txBox="1"/>
            <p:nvPr/>
          </p:nvSpPr>
          <p:spPr>
            <a:xfrm>
              <a:off x="7310512" y="1947082"/>
              <a:ext cx="3791998" cy="433785"/>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Dose de manutenção</a:t>
              </a:r>
              <a:r>
                <a:rPr b="1" baseline="30000" lang="pt-BR" sz="900">
                  <a:solidFill>
                    <a:schemeClr val="lt2"/>
                  </a:solidFill>
                  <a:latin typeface="Calibri"/>
                  <a:ea typeface="Calibri"/>
                  <a:cs typeface="Calibri"/>
                  <a:sym typeface="Calibri"/>
                </a:rPr>
                <a:t>‡</a:t>
              </a:r>
              <a:r>
                <a:rPr b="1" lang="pt-BR" sz="900">
                  <a:solidFill>
                    <a:schemeClr val="lt2"/>
                  </a:solidFill>
                  <a:latin typeface="Calibri"/>
                  <a:ea typeface="Calibri"/>
                  <a:cs typeface="Calibri"/>
                  <a:sym typeface="Calibri"/>
                </a:rPr>
                <a:t> de ravulizumabe</a:t>
              </a:r>
              <a:r>
                <a:rPr b="1" baseline="30000" lang="pt-BR" sz="900">
                  <a:solidFill>
                    <a:schemeClr val="lt2"/>
                  </a:solidFill>
                  <a:latin typeface="Calibri"/>
                  <a:ea typeface="Calibri"/>
                  <a:cs typeface="Calibri"/>
                  <a:sym typeface="Calibri"/>
                </a:rPr>
                <a:t> </a:t>
              </a:r>
              <a:r>
                <a:rPr b="1" lang="pt-BR" sz="900">
                  <a:solidFill>
                    <a:schemeClr val="lt2"/>
                  </a:solidFill>
                  <a:latin typeface="Calibri"/>
                  <a:ea typeface="Calibri"/>
                  <a:cs typeface="Calibri"/>
                  <a:sym typeface="Calibri"/>
                </a:rPr>
                <a:t>mantida:</a:t>
              </a:r>
              <a:br>
                <a:rPr b="1" baseline="30000" lang="pt-BR" sz="900">
                  <a:solidFill>
                    <a:schemeClr val="lt2"/>
                  </a:solidFill>
                  <a:latin typeface="Calibri"/>
                  <a:ea typeface="Calibri"/>
                  <a:cs typeface="Calibri"/>
                  <a:sym typeface="Calibri"/>
                </a:rPr>
              </a:br>
              <a:r>
                <a:rPr lang="pt-BR" sz="900">
                  <a:solidFill>
                    <a:schemeClr val="lt2"/>
                  </a:solidFill>
                  <a:latin typeface="Calibri"/>
                  <a:ea typeface="Calibri"/>
                  <a:cs typeface="Calibri"/>
                  <a:sym typeface="Calibri"/>
                </a:rPr>
                <a:t>a cada 8 semanas</a:t>
              </a:r>
              <a:endParaRPr/>
            </a:p>
          </p:txBody>
        </p:sp>
        <p:sp>
          <p:nvSpPr>
            <p:cNvPr id="5718" name="Google Shape;5718;p109"/>
            <p:cNvSpPr txBox="1"/>
            <p:nvPr/>
          </p:nvSpPr>
          <p:spPr>
            <a:xfrm>
              <a:off x="4409802" y="1947082"/>
              <a:ext cx="2365648" cy="438914"/>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Dose de manutenção</a:t>
              </a:r>
              <a:r>
                <a:rPr b="1" baseline="30000" lang="pt-BR" sz="900">
                  <a:solidFill>
                    <a:schemeClr val="lt2"/>
                  </a:solidFill>
                  <a:latin typeface="Calibri"/>
                  <a:ea typeface="Calibri"/>
                  <a:cs typeface="Calibri"/>
                  <a:sym typeface="Calibri"/>
                </a:rPr>
                <a:t>‡</a:t>
              </a:r>
              <a:r>
                <a:rPr b="1" lang="pt-BR" sz="900">
                  <a:solidFill>
                    <a:schemeClr val="lt2"/>
                  </a:solidFill>
                  <a:latin typeface="Calibri"/>
                  <a:ea typeface="Calibri"/>
                  <a:cs typeface="Calibri"/>
                  <a:sym typeface="Calibri"/>
                </a:rPr>
                <a:t> de ravulizumabe: dia 15 e a cada 8 semanas</a:t>
              </a:r>
              <a:endParaRPr sz="900">
                <a:solidFill>
                  <a:schemeClr val="lt2"/>
                </a:solidFill>
                <a:latin typeface="Calibri"/>
                <a:ea typeface="Calibri"/>
                <a:cs typeface="Calibri"/>
                <a:sym typeface="Calibri"/>
              </a:endParaRPr>
            </a:p>
          </p:txBody>
        </p:sp>
        <p:sp>
          <p:nvSpPr>
            <p:cNvPr id="5719" name="Google Shape;5719;p109"/>
            <p:cNvSpPr txBox="1"/>
            <p:nvPr/>
          </p:nvSpPr>
          <p:spPr>
            <a:xfrm>
              <a:off x="10467783" y="3778098"/>
              <a:ext cx="634727" cy="345038"/>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dk1"/>
                  </a:solidFill>
                  <a:latin typeface="Calibri"/>
                  <a:ea typeface="Calibri"/>
                  <a:cs typeface="Calibri"/>
                  <a:sym typeface="Calibri"/>
                </a:rPr>
                <a:t>2ª </a:t>
              </a:r>
              <a:br>
                <a:rPr b="1" lang="pt-BR" sz="900">
                  <a:solidFill>
                    <a:schemeClr val="dk1"/>
                  </a:solidFill>
                  <a:latin typeface="Calibri"/>
                  <a:ea typeface="Calibri"/>
                  <a:cs typeface="Calibri"/>
                  <a:sym typeface="Calibri"/>
                </a:rPr>
              </a:br>
              <a:r>
                <a:rPr b="1" lang="pt-BR" sz="900">
                  <a:solidFill>
                    <a:schemeClr val="dk1"/>
                  </a:solidFill>
                  <a:latin typeface="Calibri"/>
                  <a:ea typeface="Calibri"/>
                  <a:cs typeface="Calibri"/>
                  <a:sym typeface="Calibri"/>
                </a:rPr>
                <a:t>análise</a:t>
              </a:r>
              <a:endParaRPr/>
            </a:p>
          </p:txBody>
        </p:sp>
        <p:cxnSp>
          <p:nvCxnSpPr>
            <p:cNvPr id="5720" name="Google Shape;5720;p109"/>
            <p:cNvCxnSpPr>
              <a:endCxn id="5721" idx="0"/>
            </p:cNvCxnSpPr>
            <p:nvPr/>
          </p:nvCxnSpPr>
          <p:spPr>
            <a:xfrm>
              <a:off x="685949" y="2854549"/>
              <a:ext cx="1227000" cy="0"/>
            </a:xfrm>
            <a:prstGeom prst="straightConnector1">
              <a:avLst/>
            </a:prstGeom>
            <a:noFill/>
            <a:ln cap="flat" cmpd="sng" w="38100">
              <a:solidFill>
                <a:schemeClr val="dk1"/>
              </a:solidFill>
              <a:prstDash val="solid"/>
              <a:round/>
              <a:headEnd len="sm" w="sm" type="none"/>
              <a:tailEnd len="sm" w="sm" type="none"/>
            </a:ln>
          </p:spPr>
        </p:cxnSp>
        <p:cxnSp>
          <p:nvCxnSpPr>
            <p:cNvPr id="5722" name="Google Shape;5722;p109"/>
            <p:cNvCxnSpPr/>
            <p:nvPr/>
          </p:nvCxnSpPr>
          <p:spPr>
            <a:xfrm>
              <a:off x="2631667" y="2479352"/>
              <a:ext cx="4711102" cy="0"/>
            </a:xfrm>
            <a:prstGeom prst="straightConnector1">
              <a:avLst/>
            </a:prstGeom>
            <a:noFill/>
            <a:ln cap="flat" cmpd="sng" w="38100">
              <a:solidFill>
                <a:schemeClr val="lt2"/>
              </a:solidFill>
              <a:prstDash val="solid"/>
              <a:round/>
              <a:headEnd len="med" w="med" type="none"/>
              <a:tailEnd len="med" w="med" type="triangle"/>
            </a:ln>
          </p:spPr>
        </p:cxnSp>
        <p:cxnSp>
          <p:nvCxnSpPr>
            <p:cNvPr id="5723" name="Google Shape;5723;p109"/>
            <p:cNvCxnSpPr/>
            <p:nvPr/>
          </p:nvCxnSpPr>
          <p:spPr>
            <a:xfrm>
              <a:off x="7383803" y="2485268"/>
              <a:ext cx="3682097" cy="0"/>
            </a:xfrm>
            <a:prstGeom prst="straightConnector1">
              <a:avLst/>
            </a:prstGeom>
            <a:noFill/>
            <a:ln cap="flat" cmpd="sng" w="38100">
              <a:solidFill>
                <a:schemeClr val="lt2"/>
              </a:solidFill>
              <a:prstDash val="solid"/>
              <a:round/>
              <a:headEnd len="med" w="med" type="none"/>
              <a:tailEnd len="med" w="med" type="triangle"/>
            </a:ln>
          </p:spPr>
        </p:cxnSp>
        <p:cxnSp>
          <p:nvCxnSpPr>
            <p:cNvPr id="5724" name="Google Shape;5724;p109"/>
            <p:cNvCxnSpPr/>
            <p:nvPr/>
          </p:nvCxnSpPr>
          <p:spPr>
            <a:xfrm>
              <a:off x="7441842" y="3265382"/>
              <a:ext cx="3624058" cy="0"/>
            </a:xfrm>
            <a:prstGeom prst="straightConnector1">
              <a:avLst/>
            </a:prstGeom>
            <a:noFill/>
            <a:ln cap="flat" cmpd="sng" w="38100">
              <a:solidFill>
                <a:schemeClr val="lt2"/>
              </a:solidFill>
              <a:prstDash val="solid"/>
              <a:round/>
              <a:headEnd len="med" w="med" type="none"/>
              <a:tailEnd len="med" w="med" type="triangle"/>
            </a:ln>
          </p:spPr>
        </p:cxnSp>
        <p:cxnSp>
          <p:nvCxnSpPr>
            <p:cNvPr id="5725" name="Google Shape;5725;p109"/>
            <p:cNvCxnSpPr/>
            <p:nvPr/>
          </p:nvCxnSpPr>
          <p:spPr>
            <a:xfrm>
              <a:off x="2659048" y="3261459"/>
              <a:ext cx="4575528" cy="0"/>
            </a:xfrm>
            <a:prstGeom prst="straightConnector1">
              <a:avLst/>
            </a:prstGeom>
            <a:noFill/>
            <a:ln cap="flat" cmpd="sng" w="38100">
              <a:solidFill>
                <a:schemeClr val="dk2"/>
              </a:solidFill>
              <a:prstDash val="solid"/>
              <a:round/>
              <a:headEnd len="med" w="med" type="none"/>
              <a:tailEnd len="med" w="med" type="triangle"/>
            </a:ln>
          </p:spPr>
        </p:cxnSp>
        <p:sp>
          <p:nvSpPr>
            <p:cNvPr id="5726" name="Google Shape;5726;p109"/>
            <p:cNvSpPr txBox="1"/>
            <p:nvPr/>
          </p:nvSpPr>
          <p:spPr>
            <a:xfrm>
              <a:off x="592696" y="2322578"/>
              <a:ext cx="1496676" cy="472258"/>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dk2"/>
                  </a:solidFill>
                  <a:latin typeface="Calibri"/>
                  <a:ea typeface="Calibri"/>
                  <a:cs typeface="Calibri"/>
                  <a:sym typeface="Calibri"/>
                </a:rPr>
                <a:t>Pacientes que preenchem os critérios de elegibilidade</a:t>
              </a:r>
              <a:endParaRPr/>
            </a:p>
          </p:txBody>
        </p:sp>
        <p:sp>
          <p:nvSpPr>
            <p:cNvPr id="5727" name="Google Shape;5727;p109"/>
            <p:cNvSpPr txBox="1"/>
            <p:nvPr/>
          </p:nvSpPr>
          <p:spPr>
            <a:xfrm>
              <a:off x="593742" y="3363537"/>
              <a:ext cx="1495630" cy="391643"/>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dk2"/>
                  </a:solidFill>
                  <a:latin typeface="Calibri"/>
                  <a:ea typeface="Calibri"/>
                  <a:cs typeface="Calibri"/>
                  <a:sym typeface="Calibri"/>
                </a:rPr>
                <a:t>Estratificação</a:t>
              </a:r>
              <a:r>
                <a:rPr b="1" baseline="30000" lang="pt-BR" sz="900">
                  <a:solidFill>
                    <a:schemeClr val="dk2"/>
                  </a:solidFill>
                  <a:latin typeface="Calibri"/>
                  <a:ea typeface="Calibri"/>
                  <a:cs typeface="Calibri"/>
                  <a:sym typeface="Calibri"/>
                </a:rPr>
                <a:t>†</a:t>
              </a:r>
              <a:r>
                <a:rPr b="1" lang="pt-BR" sz="900">
                  <a:solidFill>
                    <a:schemeClr val="dk2"/>
                  </a:solidFill>
                  <a:latin typeface="Calibri"/>
                  <a:ea typeface="Calibri"/>
                  <a:cs typeface="Calibri"/>
                  <a:sym typeface="Calibri"/>
                </a:rPr>
                <a:t> Randomização 1:1</a:t>
              </a:r>
              <a:endParaRPr/>
            </a:p>
          </p:txBody>
        </p:sp>
        <p:sp>
          <p:nvSpPr>
            <p:cNvPr id="5728" name="Google Shape;5728;p109"/>
            <p:cNvSpPr txBox="1"/>
            <p:nvPr/>
          </p:nvSpPr>
          <p:spPr>
            <a:xfrm>
              <a:off x="8801955" y="3424607"/>
              <a:ext cx="2175931" cy="438914"/>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Dose de manutenção</a:t>
              </a:r>
              <a:r>
                <a:rPr b="1" baseline="30000" lang="pt-BR" sz="900">
                  <a:solidFill>
                    <a:schemeClr val="lt2"/>
                  </a:solidFill>
                  <a:latin typeface="Calibri"/>
                  <a:ea typeface="Calibri"/>
                  <a:cs typeface="Calibri"/>
                  <a:sym typeface="Calibri"/>
                </a:rPr>
                <a:t>‡</a:t>
              </a:r>
              <a:r>
                <a:rPr b="1" lang="pt-BR" sz="900">
                  <a:solidFill>
                    <a:schemeClr val="lt2"/>
                  </a:solidFill>
                  <a:latin typeface="Calibri"/>
                  <a:ea typeface="Calibri"/>
                  <a:cs typeface="Calibri"/>
                  <a:sym typeface="Calibri"/>
                </a:rPr>
                <a:t> de ravulizumabe: dia 197 e a cada 8 semanas</a:t>
              </a:r>
              <a:endParaRPr sz="900">
                <a:solidFill>
                  <a:schemeClr val="lt2"/>
                </a:solidFill>
                <a:latin typeface="Calibri"/>
                <a:ea typeface="Calibri"/>
                <a:cs typeface="Calibri"/>
                <a:sym typeface="Calibri"/>
              </a:endParaRPr>
            </a:p>
          </p:txBody>
        </p:sp>
        <p:sp>
          <p:nvSpPr>
            <p:cNvPr id="5729" name="Google Shape;5729;p109"/>
            <p:cNvSpPr txBox="1"/>
            <p:nvPr/>
          </p:nvSpPr>
          <p:spPr>
            <a:xfrm>
              <a:off x="7234576" y="3425348"/>
              <a:ext cx="1567379" cy="438914"/>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rgbClr val="2AB8CA"/>
                  </a:solidFill>
                  <a:latin typeface="Calibri"/>
                  <a:ea typeface="Calibri"/>
                  <a:cs typeface="Calibri"/>
                  <a:sym typeface="Calibri"/>
                </a:rPr>
                <a:t>Dose de ataque</a:t>
              </a:r>
              <a:r>
                <a:rPr b="1" baseline="30000" lang="pt-BR" sz="900">
                  <a:solidFill>
                    <a:srgbClr val="2AB8CA"/>
                  </a:solidFill>
                  <a:latin typeface="Calibri"/>
                  <a:ea typeface="Calibri"/>
                  <a:cs typeface="Calibri"/>
                  <a:sym typeface="Calibri"/>
                </a:rPr>
                <a:t>‡</a:t>
              </a:r>
              <a:r>
                <a:rPr b="1" lang="pt-BR" sz="900">
                  <a:solidFill>
                    <a:srgbClr val="2AB8CA"/>
                  </a:solidFill>
                  <a:latin typeface="Calibri"/>
                  <a:ea typeface="Calibri"/>
                  <a:cs typeface="Calibri"/>
                  <a:sym typeface="Calibri"/>
                </a:rPr>
                <a:t> de ravulizumabe</a:t>
              </a:r>
              <a:r>
                <a:rPr b="1" baseline="30000" lang="pt-BR" sz="900">
                  <a:solidFill>
                    <a:srgbClr val="2AB8CA"/>
                  </a:solidFill>
                  <a:latin typeface="Calibri"/>
                  <a:ea typeface="Calibri"/>
                  <a:cs typeface="Calibri"/>
                  <a:sym typeface="Calibri"/>
                </a:rPr>
                <a:t> </a:t>
              </a:r>
              <a:r>
                <a:rPr b="1" lang="pt-BR" sz="900">
                  <a:solidFill>
                    <a:srgbClr val="2AB8CA"/>
                  </a:solidFill>
                  <a:latin typeface="Calibri"/>
                  <a:ea typeface="Calibri"/>
                  <a:cs typeface="Calibri"/>
                  <a:sym typeface="Calibri"/>
                </a:rPr>
                <a:t>: dia 183</a:t>
              </a:r>
              <a:endParaRPr/>
            </a:p>
          </p:txBody>
        </p:sp>
        <p:sp>
          <p:nvSpPr>
            <p:cNvPr id="5730" name="Google Shape;5730;p109"/>
            <p:cNvSpPr txBox="1"/>
            <p:nvPr/>
          </p:nvSpPr>
          <p:spPr>
            <a:xfrm>
              <a:off x="1145209" y="3001735"/>
              <a:ext cx="1011925" cy="265350"/>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dk2"/>
                  </a:solidFill>
                  <a:latin typeface="Calibri"/>
                  <a:ea typeface="Calibri"/>
                  <a:cs typeface="Calibri"/>
                  <a:sym typeface="Calibri"/>
                </a:rPr>
                <a:t>N=246</a:t>
              </a:r>
              <a:endParaRPr/>
            </a:p>
          </p:txBody>
        </p:sp>
        <p:sp>
          <p:nvSpPr>
            <p:cNvPr id="5731" name="Google Shape;5731;p109"/>
            <p:cNvSpPr txBox="1"/>
            <p:nvPr/>
          </p:nvSpPr>
          <p:spPr>
            <a:xfrm>
              <a:off x="8986458" y="2327307"/>
              <a:ext cx="760906" cy="328276"/>
            </a:xfrm>
            <a:prstGeom prst="rect">
              <a:avLst/>
            </a:prstGeom>
            <a:solidFill>
              <a:schemeClr val="lt1"/>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a cada 8 semanas</a:t>
              </a:r>
              <a:endParaRPr/>
            </a:p>
          </p:txBody>
        </p:sp>
        <p:grpSp>
          <p:nvGrpSpPr>
            <p:cNvPr id="5732" name="Google Shape;5732;p109"/>
            <p:cNvGrpSpPr/>
            <p:nvPr/>
          </p:nvGrpSpPr>
          <p:grpSpPr>
            <a:xfrm>
              <a:off x="2014561" y="2479352"/>
              <a:ext cx="649036" cy="787971"/>
              <a:chOff x="1887069" y="2750636"/>
              <a:chExt cx="643178" cy="787971"/>
            </a:xfrm>
          </p:grpSpPr>
          <p:cxnSp>
            <p:nvCxnSpPr>
              <p:cNvPr id="5733" name="Google Shape;5733;p109"/>
              <p:cNvCxnSpPr/>
              <p:nvPr/>
            </p:nvCxnSpPr>
            <p:spPr>
              <a:xfrm flipH="1">
                <a:off x="1887069" y="2750636"/>
                <a:ext cx="643178" cy="318088"/>
              </a:xfrm>
              <a:prstGeom prst="straightConnector1">
                <a:avLst/>
              </a:prstGeom>
              <a:noFill/>
              <a:ln cap="rnd" cmpd="sng" w="38100">
                <a:solidFill>
                  <a:schemeClr val="dk1"/>
                </a:solidFill>
                <a:prstDash val="solid"/>
                <a:round/>
                <a:headEnd len="sm" w="sm" type="none"/>
                <a:tailEnd len="sm" w="sm" type="none"/>
              </a:ln>
            </p:spPr>
          </p:cxnSp>
          <p:cxnSp>
            <p:nvCxnSpPr>
              <p:cNvPr id="5734" name="Google Shape;5734;p109"/>
              <p:cNvCxnSpPr/>
              <p:nvPr/>
            </p:nvCxnSpPr>
            <p:spPr>
              <a:xfrm rot="10800000">
                <a:off x="1887069" y="3188151"/>
                <a:ext cx="631767" cy="350456"/>
              </a:xfrm>
              <a:prstGeom prst="straightConnector1">
                <a:avLst/>
              </a:prstGeom>
              <a:noFill/>
              <a:ln cap="rnd" cmpd="sng" w="38100">
                <a:solidFill>
                  <a:schemeClr val="dk1"/>
                </a:solidFill>
                <a:prstDash val="solid"/>
                <a:round/>
                <a:headEnd len="sm" w="sm" type="none"/>
                <a:tailEnd len="sm" w="sm" type="none"/>
              </a:ln>
            </p:spPr>
          </p:cxnSp>
        </p:grpSp>
        <p:sp>
          <p:nvSpPr>
            <p:cNvPr id="5735" name="Google Shape;5735;p109"/>
            <p:cNvSpPr txBox="1"/>
            <p:nvPr/>
          </p:nvSpPr>
          <p:spPr>
            <a:xfrm>
              <a:off x="4049691" y="2568342"/>
              <a:ext cx="927638" cy="279793"/>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dk1"/>
                  </a:solidFill>
                  <a:latin typeface="Calibri"/>
                  <a:ea typeface="Calibri"/>
                  <a:cs typeface="Calibri"/>
                  <a:sym typeface="Calibri"/>
                </a:rPr>
                <a:t>(n=125)</a:t>
              </a:r>
              <a:endParaRPr/>
            </a:p>
          </p:txBody>
        </p:sp>
        <p:sp>
          <p:nvSpPr>
            <p:cNvPr id="5736" name="Google Shape;5736;p109"/>
            <p:cNvSpPr txBox="1"/>
            <p:nvPr/>
          </p:nvSpPr>
          <p:spPr>
            <a:xfrm>
              <a:off x="4213132" y="2952199"/>
              <a:ext cx="600756" cy="279793"/>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dk1"/>
                  </a:solidFill>
                  <a:latin typeface="Calibri"/>
                  <a:ea typeface="Calibri"/>
                  <a:cs typeface="Calibri"/>
                  <a:sym typeface="Calibri"/>
                </a:rPr>
                <a:t>(n=121)</a:t>
              </a:r>
              <a:endParaRPr/>
            </a:p>
          </p:txBody>
        </p:sp>
        <p:sp>
          <p:nvSpPr>
            <p:cNvPr id="5737" name="Google Shape;5737;p109"/>
            <p:cNvSpPr txBox="1"/>
            <p:nvPr/>
          </p:nvSpPr>
          <p:spPr>
            <a:xfrm>
              <a:off x="2510919" y="3431427"/>
              <a:ext cx="1262736" cy="538129"/>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chemeClr val="lt1"/>
                </a:buClr>
                <a:buSzPts val="900"/>
                <a:buFont typeface="Noto Sans Symbols"/>
                <a:buNone/>
              </a:pPr>
              <a:r>
                <a:rPr b="1" lang="pt-BR" sz="900">
                  <a:solidFill>
                    <a:schemeClr val="dk1"/>
                  </a:solidFill>
                  <a:latin typeface="Calibri"/>
                  <a:ea typeface="Calibri"/>
                  <a:cs typeface="Calibri"/>
                  <a:sym typeface="Calibri"/>
                </a:rPr>
                <a:t>Dose de indução</a:t>
              </a:r>
              <a:r>
                <a:rPr b="1" baseline="30000" lang="pt-BR" sz="900">
                  <a:solidFill>
                    <a:schemeClr val="dk1"/>
                  </a:solidFill>
                  <a:latin typeface="Calibri"/>
                  <a:ea typeface="Calibri"/>
                  <a:cs typeface="Calibri"/>
                  <a:sym typeface="Calibri"/>
                </a:rPr>
                <a:t>§</a:t>
              </a:r>
              <a:r>
                <a:rPr b="1" lang="pt-BR" sz="900">
                  <a:solidFill>
                    <a:schemeClr val="dk1"/>
                  </a:solidFill>
                  <a:latin typeface="Calibri"/>
                  <a:ea typeface="Calibri"/>
                  <a:cs typeface="Calibri"/>
                  <a:sym typeface="Calibri"/>
                </a:rPr>
                <a:t> de eculizumabe:</a:t>
              </a:r>
              <a:r>
                <a:rPr b="1" baseline="30000" lang="pt-BR" sz="900">
                  <a:solidFill>
                    <a:schemeClr val="dk1"/>
                  </a:solidFill>
                  <a:latin typeface="Calibri"/>
                  <a:ea typeface="Calibri"/>
                  <a:cs typeface="Calibri"/>
                  <a:sym typeface="Calibri"/>
                </a:rPr>
                <a:t>  </a:t>
              </a:r>
              <a:br>
                <a:rPr b="1" baseline="30000" lang="pt-BR" sz="900">
                  <a:solidFill>
                    <a:schemeClr val="dk1"/>
                  </a:solidFill>
                  <a:latin typeface="Calibri"/>
                  <a:ea typeface="Calibri"/>
                  <a:cs typeface="Calibri"/>
                  <a:sym typeface="Calibri"/>
                </a:rPr>
              </a:br>
              <a:r>
                <a:rPr lang="pt-BR" sz="900">
                  <a:solidFill>
                    <a:schemeClr val="dk1"/>
                  </a:solidFill>
                  <a:latin typeface="Calibri"/>
                  <a:ea typeface="Calibri"/>
                  <a:cs typeface="Calibri"/>
                  <a:sym typeface="Calibri"/>
                </a:rPr>
                <a:t>dias 1, 8, 15 e 22</a:t>
              </a:r>
              <a:endParaRPr/>
            </a:p>
          </p:txBody>
        </p:sp>
        <p:sp>
          <p:nvSpPr>
            <p:cNvPr id="5721" name="Google Shape;5721;p109"/>
            <p:cNvSpPr/>
            <p:nvPr/>
          </p:nvSpPr>
          <p:spPr>
            <a:xfrm rot="-5400000">
              <a:off x="1914313" y="2770384"/>
              <a:ext cx="165600" cy="168329"/>
            </a:xfrm>
            <a:prstGeom prst="roundRect">
              <a:avLst>
                <a:gd fmla="val 16667" name="adj"/>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rgbClr val="104575"/>
                </a:solidFill>
                <a:latin typeface="Calibri"/>
                <a:ea typeface="Calibri"/>
                <a:cs typeface="Calibri"/>
                <a:sym typeface="Calibri"/>
              </a:endParaRPr>
            </a:p>
          </p:txBody>
        </p:sp>
        <p:sp>
          <p:nvSpPr>
            <p:cNvPr id="5738" name="Google Shape;5738;p109"/>
            <p:cNvSpPr/>
            <p:nvPr/>
          </p:nvSpPr>
          <p:spPr>
            <a:xfrm>
              <a:off x="2560302"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39" name="Google Shape;5739;p109"/>
            <p:cNvSpPr/>
            <p:nvPr/>
          </p:nvSpPr>
          <p:spPr>
            <a:xfrm>
              <a:off x="2738753"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40" name="Google Shape;5740;p109"/>
            <p:cNvSpPr/>
            <p:nvPr/>
          </p:nvSpPr>
          <p:spPr>
            <a:xfrm>
              <a:off x="2917205"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41" name="Google Shape;5741;p109"/>
            <p:cNvSpPr/>
            <p:nvPr/>
          </p:nvSpPr>
          <p:spPr>
            <a:xfrm>
              <a:off x="3095656"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42" name="Google Shape;5742;p109"/>
            <p:cNvSpPr/>
            <p:nvPr/>
          </p:nvSpPr>
          <p:spPr>
            <a:xfrm>
              <a:off x="3274109"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43" name="Google Shape;5743;p109"/>
            <p:cNvSpPr/>
            <p:nvPr/>
          </p:nvSpPr>
          <p:spPr>
            <a:xfrm>
              <a:off x="3631010"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44" name="Google Shape;5744;p109"/>
            <p:cNvSpPr/>
            <p:nvPr/>
          </p:nvSpPr>
          <p:spPr>
            <a:xfrm>
              <a:off x="3987913"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45" name="Google Shape;5745;p109"/>
            <p:cNvSpPr/>
            <p:nvPr/>
          </p:nvSpPr>
          <p:spPr>
            <a:xfrm>
              <a:off x="4344816"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46" name="Google Shape;5746;p109"/>
            <p:cNvSpPr/>
            <p:nvPr/>
          </p:nvSpPr>
          <p:spPr>
            <a:xfrm>
              <a:off x="4701718"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47" name="Google Shape;5747;p109"/>
            <p:cNvSpPr/>
            <p:nvPr/>
          </p:nvSpPr>
          <p:spPr>
            <a:xfrm>
              <a:off x="5058621"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48" name="Google Shape;5748;p109"/>
            <p:cNvSpPr/>
            <p:nvPr/>
          </p:nvSpPr>
          <p:spPr>
            <a:xfrm>
              <a:off x="5415524"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49" name="Google Shape;5749;p109"/>
            <p:cNvSpPr/>
            <p:nvPr/>
          </p:nvSpPr>
          <p:spPr>
            <a:xfrm>
              <a:off x="5772427"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50" name="Google Shape;5750;p109"/>
            <p:cNvSpPr/>
            <p:nvPr/>
          </p:nvSpPr>
          <p:spPr>
            <a:xfrm>
              <a:off x="6129329"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51" name="Google Shape;5751;p109"/>
            <p:cNvSpPr/>
            <p:nvPr/>
          </p:nvSpPr>
          <p:spPr>
            <a:xfrm>
              <a:off x="6486232"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52" name="Google Shape;5752;p109"/>
            <p:cNvSpPr/>
            <p:nvPr/>
          </p:nvSpPr>
          <p:spPr>
            <a:xfrm>
              <a:off x="6843135" y="3174343"/>
              <a:ext cx="180000"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5753" name="Google Shape;5753;p109"/>
            <p:cNvSpPr/>
            <p:nvPr/>
          </p:nvSpPr>
          <p:spPr>
            <a:xfrm>
              <a:off x="2917095" y="2379102"/>
              <a:ext cx="180000" cy="180000"/>
            </a:xfrm>
            <a:prstGeom prst="ellipse">
              <a:avLst/>
            </a:prstGeom>
            <a:gradFill>
              <a:gsLst>
                <a:gs pos="0">
                  <a:srgbClr val="770000"/>
                </a:gs>
                <a:gs pos="50000">
                  <a:srgbClr val="AC0000"/>
                </a:gs>
                <a:gs pos="100000">
                  <a:srgbClr val="CE0000"/>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lt2"/>
                  </a:solidFill>
                  <a:latin typeface="Calibri"/>
                  <a:ea typeface="Calibri"/>
                  <a:cs typeface="Calibri"/>
                  <a:sym typeface="Calibri"/>
                </a:rPr>
                <a:t>3</a:t>
              </a:r>
              <a:endParaRPr/>
            </a:p>
          </p:txBody>
        </p:sp>
        <p:sp>
          <p:nvSpPr>
            <p:cNvPr id="5754" name="Google Shape;5754;p109"/>
            <p:cNvSpPr/>
            <p:nvPr/>
          </p:nvSpPr>
          <p:spPr>
            <a:xfrm>
              <a:off x="4344267" y="2387811"/>
              <a:ext cx="180000" cy="180000"/>
            </a:xfrm>
            <a:prstGeom prst="ellipse">
              <a:avLst/>
            </a:prstGeom>
            <a:gradFill>
              <a:gsLst>
                <a:gs pos="0">
                  <a:srgbClr val="770000"/>
                </a:gs>
                <a:gs pos="50000">
                  <a:srgbClr val="AC0000"/>
                </a:gs>
                <a:gs pos="100000">
                  <a:srgbClr val="CE0000"/>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lt2"/>
                  </a:solidFill>
                  <a:latin typeface="Calibri"/>
                  <a:ea typeface="Calibri"/>
                  <a:cs typeface="Calibri"/>
                  <a:sym typeface="Calibri"/>
                </a:rPr>
                <a:t>11</a:t>
              </a:r>
              <a:endParaRPr/>
            </a:p>
          </p:txBody>
        </p:sp>
        <p:sp>
          <p:nvSpPr>
            <p:cNvPr id="5755" name="Google Shape;5755;p109"/>
            <p:cNvSpPr/>
            <p:nvPr/>
          </p:nvSpPr>
          <p:spPr>
            <a:xfrm>
              <a:off x="5771439" y="2387811"/>
              <a:ext cx="180000" cy="180000"/>
            </a:xfrm>
            <a:prstGeom prst="ellipse">
              <a:avLst/>
            </a:prstGeom>
            <a:gradFill>
              <a:gsLst>
                <a:gs pos="0">
                  <a:srgbClr val="770000"/>
                </a:gs>
                <a:gs pos="50000">
                  <a:srgbClr val="AC0000"/>
                </a:gs>
                <a:gs pos="100000">
                  <a:srgbClr val="CE0000"/>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lt2"/>
                  </a:solidFill>
                  <a:latin typeface="Calibri"/>
                  <a:ea typeface="Calibri"/>
                  <a:cs typeface="Calibri"/>
                  <a:sym typeface="Calibri"/>
                </a:rPr>
                <a:t>19</a:t>
              </a:r>
              <a:endParaRPr/>
            </a:p>
          </p:txBody>
        </p:sp>
        <p:sp>
          <p:nvSpPr>
            <p:cNvPr id="5756" name="Google Shape;5756;p109"/>
            <p:cNvSpPr/>
            <p:nvPr/>
          </p:nvSpPr>
          <p:spPr>
            <a:xfrm>
              <a:off x="7020214" y="2387811"/>
              <a:ext cx="180000" cy="180000"/>
            </a:xfrm>
            <a:prstGeom prst="ellipse">
              <a:avLst/>
            </a:prstGeom>
            <a:gradFill>
              <a:gsLst>
                <a:gs pos="0">
                  <a:srgbClr val="770000"/>
                </a:gs>
                <a:gs pos="50000">
                  <a:srgbClr val="AC0000"/>
                </a:gs>
                <a:gs pos="100000">
                  <a:srgbClr val="CE0000"/>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lt2"/>
                  </a:solidFill>
                  <a:latin typeface="Calibri"/>
                  <a:ea typeface="Calibri"/>
                  <a:cs typeface="Calibri"/>
                  <a:sym typeface="Calibri"/>
                </a:rPr>
                <a:t>26</a:t>
              </a:r>
              <a:endParaRPr/>
            </a:p>
          </p:txBody>
        </p:sp>
        <p:sp>
          <p:nvSpPr>
            <p:cNvPr id="5757" name="Google Shape;5757;p109"/>
            <p:cNvSpPr/>
            <p:nvPr/>
          </p:nvSpPr>
          <p:spPr>
            <a:xfrm>
              <a:off x="7658761" y="3174343"/>
              <a:ext cx="180000" cy="180000"/>
            </a:xfrm>
            <a:prstGeom prst="ellipse">
              <a:avLst/>
            </a:prstGeom>
            <a:gradFill>
              <a:gsLst>
                <a:gs pos="0">
                  <a:srgbClr val="770000"/>
                </a:gs>
                <a:gs pos="50000">
                  <a:srgbClr val="AC0000"/>
                </a:gs>
                <a:gs pos="100000">
                  <a:srgbClr val="CE0000"/>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lt2"/>
                  </a:solidFill>
                  <a:latin typeface="Calibri"/>
                  <a:ea typeface="Calibri"/>
                  <a:cs typeface="Calibri"/>
                  <a:sym typeface="Calibri"/>
                </a:rPr>
                <a:t>3</a:t>
              </a:r>
              <a:endParaRPr/>
            </a:p>
          </p:txBody>
        </p:sp>
        <p:sp>
          <p:nvSpPr>
            <p:cNvPr id="5758" name="Google Shape;5758;p109"/>
            <p:cNvSpPr/>
            <p:nvPr/>
          </p:nvSpPr>
          <p:spPr>
            <a:xfrm>
              <a:off x="2560302" y="2387811"/>
              <a:ext cx="180000" cy="180000"/>
            </a:xfrm>
            <a:prstGeom prst="ellipse">
              <a:avLst/>
            </a:prstGeom>
            <a:gradFill>
              <a:gsLst>
                <a:gs pos="0">
                  <a:srgbClr val="367787"/>
                </a:gs>
                <a:gs pos="50000">
                  <a:srgbClr val="4EACC4"/>
                </a:gs>
                <a:gs pos="100000">
                  <a:srgbClr val="5ECFEB"/>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rgbClr val="A7D5D0"/>
                </a:solidFill>
                <a:latin typeface="Calibri"/>
                <a:ea typeface="Calibri"/>
                <a:cs typeface="Calibri"/>
                <a:sym typeface="Calibri"/>
              </a:endParaRPr>
            </a:p>
          </p:txBody>
        </p:sp>
        <p:sp>
          <p:nvSpPr>
            <p:cNvPr id="5759" name="Google Shape;5759;p109"/>
            <p:cNvSpPr/>
            <p:nvPr/>
          </p:nvSpPr>
          <p:spPr>
            <a:xfrm>
              <a:off x="7301968" y="3174343"/>
              <a:ext cx="180000" cy="180000"/>
            </a:xfrm>
            <a:prstGeom prst="ellipse">
              <a:avLst/>
            </a:prstGeom>
            <a:gradFill>
              <a:gsLst>
                <a:gs pos="0">
                  <a:srgbClr val="367787"/>
                </a:gs>
                <a:gs pos="50000">
                  <a:srgbClr val="4EACC4"/>
                </a:gs>
                <a:gs pos="100000">
                  <a:srgbClr val="5ECFEB"/>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rgbClr val="A7D5D0"/>
                </a:solidFill>
                <a:latin typeface="Calibri"/>
                <a:ea typeface="Calibri"/>
                <a:cs typeface="Calibri"/>
                <a:sym typeface="Calibri"/>
              </a:endParaRPr>
            </a:p>
          </p:txBody>
        </p:sp>
        <p:sp>
          <p:nvSpPr>
            <p:cNvPr id="5760" name="Google Shape;5760;p109"/>
            <p:cNvSpPr txBox="1"/>
            <p:nvPr/>
          </p:nvSpPr>
          <p:spPr>
            <a:xfrm>
              <a:off x="3884871" y="3431427"/>
              <a:ext cx="2175930" cy="538129"/>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chemeClr val="lt1"/>
                </a:buClr>
                <a:buSzPts val="900"/>
                <a:buFont typeface="Noto Sans Symbols"/>
                <a:buNone/>
              </a:pPr>
              <a:r>
                <a:rPr b="1" lang="pt-BR" sz="900">
                  <a:solidFill>
                    <a:schemeClr val="dk1"/>
                  </a:solidFill>
                  <a:latin typeface="Calibri"/>
                  <a:ea typeface="Calibri"/>
                  <a:cs typeface="Calibri"/>
                  <a:sym typeface="Calibri"/>
                </a:rPr>
                <a:t>Dose de manutenção</a:t>
              </a:r>
              <a:r>
                <a:rPr b="1" baseline="30000" lang="pt-BR" sz="900">
                  <a:solidFill>
                    <a:schemeClr val="dk1"/>
                  </a:solidFill>
                  <a:latin typeface="Calibri"/>
                  <a:ea typeface="Calibri"/>
                  <a:cs typeface="Calibri"/>
                  <a:sym typeface="Calibri"/>
                </a:rPr>
                <a:t>§</a:t>
              </a:r>
              <a:r>
                <a:rPr b="1" lang="pt-BR" sz="900">
                  <a:solidFill>
                    <a:schemeClr val="dk1"/>
                  </a:solidFill>
                  <a:latin typeface="Calibri"/>
                  <a:ea typeface="Calibri"/>
                  <a:cs typeface="Calibri"/>
                  <a:sym typeface="Calibri"/>
                </a:rPr>
                <a:t> de eculizumabe:</a:t>
              </a:r>
              <a:r>
                <a:rPr b="1" baseline="30000" lang="pt-BR" sz="900">
                  <a:solidFill>
                    <a:schemeClr val="dk1"/>
                  </a:solidFill>
                  <a:latin typeface="Calibri"/>
                  <a:ea typeface="Calibri"/>
                  <a:cs typeface="Calibri"/>
                  <a:sym typeface="Calibri"/>
                </a:rPr>
                <a:t>  </a:t>
              </a:r>
              <a:br>
                <a:rPr b="1" baseline="30000" lang="pt-BR" sz="900">
                  <a:solidFill>
                    <a:schemeClr val="dk1"/>
                  </a:solidFill>
                  <a:latin typeface="Calibri"/>
                  <a:ea typeface="Calibri"/>
                  <a:cs typeface="Calibri"/>
                  <a:sym typeface="Calibri"/>
                </a:rPr>
              </a:br>
              <a:r>
                <a:rPr lang="pt-BR" sz="900">
                  <a:solidFill>
                    <a:schemeClr val="dk1"/>
                  </a:solidFill>
                  <a:latin typeface="Calibri"/>
                  <a:ea typeface="Calibri"/>
                  <a:cs typeface="Calibri"/>
                  <a:sym typeface="Calibri"/>
                </a:rPr>
                <a:t>dia 29 e a cada 2 semanas</a:t>
              </a:r>
              <a:endParaRPr/>
            </a:p>
          </p:txBody>
        </p:sp>
        <p:sp>
          <p:nvSpPr>
            <p:cNvPr id="5761" name="Google Shape;5761;p109"/>
            <p:cNvSpPr txBox="1"/>
            <p:nvPr/>
          </p:nvSpPr>
          <p:spPr>
            <a:xfrm>
              <a:off x="8986458" y="3103668"/>
              <a:ext cx="760906" cy="328276"/>
            </a:xfrm>
            <a:prstGeom prst="rect">
              <a:avLst/>
            </a:prstGeom>
            <a:solidFill>
              <a:schemeClr val="lt1"/>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a cada 8 semanas</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697"/>
                                        </p:tgtEl>
                                        <p:attrNameLst>
                                          <p:attrName>style.visibility</p:attrName>
                                        </p:attrNameLst>
                                      </p:cBhvr>
                                      <p:to>
                                        <p:strVal val="visible"/>
                                      </p:to>
                                    </p:set>
                                    <p:animEffect filter="fade" transition="in">
                                      <p:cBhvr>
                                        <p:cTn dur="500"/>
                                        <p:tgtEl>
                                          <p:spTgt spid="5697"/>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5698"/>
                                        </p:tgtEl>
                                        <p:attrNameLst>
                                          <p:attrName>style.visibility</p:attrName>
                                        </p:attrNameLst>
                                      </p:cBhvr>
                                      <p:to>
                                        <p:strVal val="visible"/>
                                      </p:to>
                                    </p:set>
                                    <p:animEffect filter="fade" transition="in">
                                      <p:cBhvr>
                                        <p:cTn dur="500"/>
                                        <p:tgtEl>
                                          <p:spTgt spid="5698"/>
                                        </p:tgtEl>
                                      </p:cBhvr>
                                    </p:animEffect>
                                  </p:childTnLst>
                                </p:cTn>
                              </p:par>
                              <p:par>
                                <p:cTn fill="hold" nodeType="withEffect" presetClass="entr" presetID="10" presetSubtype="0">
                                  <p:stCondLst>
                                    <p:cond delay="250"/>
                                  </p:stCondLst>
                                  <p:childTnLst>
                                    <p:set>
                                      <p:cBhvr>
                                        <p:cTn dur="1" fill="hold">
                                          <p:stCondLst>
                                            <p:cond delay="0"/>
                                          </p:stCondLst>
                                        </p:cTn>
                                        <p:tgtEl>
                                          <p:spTgt spid="5704"/>
                                        </p:tgtEl>
                                        <p:attrNameLst>
                                          <p:attrName>style.visibility</p:attrName>
                                        </p:attrNameLst>
                                      </p:cBhvr>
                                      <p:to>
                                        <p:strVal val="visible"/>
                                      </p:to>
                                    </p:set>
                                    <p:animEffect filter="fade" transition="in">
                                      <p:cBhvr>
                                        <p:cTn dur="500"/>
                                        <p:tgtEl>
                                          <p:spTgt spid="5704"/>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702"/>
                                        </p:tgtEl>
                                        <p:attrNameLst>
                                          <p:attrName>style.visibility</p:attrName>
                                        </p:attrNameLst>
                                      </p:cBhvr>
                                      <p:to>
                                        <p:strVal val="visible"/>
                                      </p:to>
                                    </p:set>
                                    <p:animEffect filter="fade" transition="in">
                                      <p:cBhvr>
                                        <p:cTn dur="500"/>
                                        <p:tgtEl>
                                          <p:spTgt spid="5702"/>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5703"/>
                                        </p:tgtEl>
                                        <p:attrNameLst>
                                          <p:attrName>style.visibility</p:attrName>
                                        </p:attrNameLst>
                                      </p:cBhvr>
                                      <p:to>
                                        <p:strVal val="visible"/>
                                      </p:to>
                                    </p:set>
                                    <p:animEffect filter="fade" transition="in">
                                      <p:cBhvr>
                                        <p:cTn dur="500"/>
                                        <p:tgtEl>
                                          <p:spTgt spid="57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8" name="Shape 798"/>
        <p:cNvGrpSpPr/>
        <p:nvPr/>
      </p:nvGrpSpPr>
      <p:grpSpPr>
        <a:xfrm>
          <a:off x="0" y="0"/>
          <a:ext cx="0" cy="0"/>
          <a:chOff x="0" y="0"/>
          <a:chExt cx="0" cy="0"/>
        </a:xfrm>
      </p:grpSpPr>
      <p:pic>
        <p:nvPicPr>
          <p:cNvPr descr="Uma imagem contendo mesa, no interior, vermelho, superfície&#10;&#10;Descrição gerada automaticamente" id="799" name="Google Shape;799;p11"/>
          <p:cNvPicPr preferRelativeResize="0"/>
          <p:nvPr/>
        </p:nvPicPr>
        <p:blipFill rotWithShape="1">
          <a:blip r:embed="rId3">
            <a:alphaModFix/>
          </a:blip>
          <a:srcRect b="0" l="0" r="0" t="0"/>
          <a:stretch/>
        </p:blipFill>
        <p:spPr>
          <a:xfrm>
            <a:off x="1524" y="2297011"/>
            <a:ext cx="12188952" cy="3915105"/>
          </a:xfrm>
          <a:prstGeom prst="rect">
            <a:avLst/>
          </a:prstGeom>
          <a:noFill/>
          <a:ln>
            <a:noFill/>
          </a:ln>
        </p:spPr>
      </p:pic>
      <p:pic>
        <p:nvPicPr>
          <p:cNvPr descr="Uma imagem contendo vermelho, mesa, monitor, laranja&#10;&#10;Descrição gerada automaticamente" id="800" name="Google Shape;800;p11"/>
          <p:cNvPicPr preferRelativeResize="0"/>
          <p:nvPr/>
        </p:nvPicPr>
        <p:blipFill rotWithShape="1">
          <a:blip r:embed="rId4">
            <a:alphaModFix/>
          </a:blip>
          <a:srcRect b="0" l="0" r="0" t="0"/>
          <a:stretch/>
        </p:blipFill>
        <p:spPr>
          <a:xfrm>
            <a:off x="1524" y="2297011"/>
            <a:ext cx="12188952" cy="3915104"/>
          </a:xfrm>
          <a:prstGeom prst="rect">
            <a:avLst/>
          </a:prstGeom>
          <a:noFill/>
          <a:ln>
            <a:noFill/>
          </a:ln>
        </p:spPr>
      </p:pic>
      <p:sp>
        <p:nvSpPr>
          <p:cNvPr id="801" name="Google Shape;801;p11"/>
          <p:cNvSpPr txBox="1"/>
          <p:nvPr/>
        </p:nvSpPr>
        <p:spPr>
          <a:xfrm>
            <a:off x="296269" y="385036"/>
            <a:ext cx="11571881" cy="43704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A ativação descontrolada do complemento leva à hemólise </a:t>
            </a:r>
            <a:endParaRPr b="1" baseline="30000" sz="2800">
              <a:solidFill>
                <a:schemeClr val="accent1"/>
              </a:solidFill>
              <a:latin typeface="Lustria"/>
              <a:ea typeface="Lustria"/>
              <a:cs typeface="Lustria"/>
              <a:sym typeface="Lustria"/>
            </a:endParaRPr>
          </a:p>
        </p:txBody>
      </p:sp>
      <p:sp>
        <p:nvSpPr>
          <p:cNvPr id="802" name="Google Shape;802;p1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1. Kelly R, et al. Ther Clin Risk Manag. 2009;5:911-921. 2. Hill A, et al. Blood. 2013;121(25):4985-4996. 3. Rother RP, et al. JAMA. 2005;293(13):1653-1662. 4. Brodsky RA. haematology: Basic Principles and Practices. 4th ed. Philadelphia, PA: Elsevier Churchill Livingstone; 2005:419-427. 5. Bessler M, Hiken J. haematology Am Soc Hematol Educ Program. 2008:104-110. </a:t>
            </a:r>
            <a:endParaRPr/>
          </a:p>
        </p:txBody>
      </p:sp>
      <p:sp>
        <p:nvSpPr>
          <p:cNvPr id="803" name="Google Shape;803;p11"/>
          <p:cNvSpPr txBox="1"/>
          <p:nvPr/>
        </p:nvSpPr>
        <p:spPr>
          <a:xfrm>
            <a:off x="296269" y="708321"/>
            <a:ext cx="767440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e às consequências que ameaçam a vida na HPN</a:t>
            </a:r>
            <a:r>
              <a:rPr baseline="30000" lang="pt-BR" sz="2800">
                <a:solidFill>
                  <a:srgbClr val="003865"/>
                </a:solidFill>
                <a:latin typeface="Calibri"/>
                <a:ea typeface="Calibri"/>
                <a:cs typeface="Calibri"/>
                <a:sym typeface="Calibri"/>
              </a:rPr>
              <a:t>1,2</a:t>
            </a:r>
            <a:endParaRPr baseline="30000" sz="2800">
              <a:solidFill>
                <a:srgbClr val="003865"/>
              </a:solidFill>
              <a:latin typeface="Calibri"/>
              <a:ea typeface="Calibri"/>
              <a:cs typeface="Calibri"/>
              <a:sym typeface="Calibri"/>
            </a:endParaRPr>
          </a:p>
        </p:txBody>
      </p:sp>
      <p:pic>
        <p:nvPicPr>
          <p:cNvPr id="804" name="Google Shape;804;p11"/>
          <p:cNvPicPr preferRelativeResize="0"/>
          <p:nvPr/>
        </p:nvPicPr>
        <p:blipFill rotWithShape="1">
          <a:blip r:embed="rId5">
            <a:alphaModFix/>
          </a:blip>
          <a:srcRect b="0" l="0" r="0" t="0"/>
          <a:stretch/>
        </p:blipFill>
        <p:spPr>
          <a:xfrm>
            <a:off x="7564700" y="4113941"/>
            <a:ext cx="2680079" cy="1670826"/>
          </a:xfrm>
          <a:prstGeom prst="rect">
            <a:avLst/>
          </a:prstGeom>
          <a:noFill/>
          <a:ln>
            <a:noFill/>
          </a:ln>
          <a:effectLst>
            <a:outerShdw blurRad="254000" rotWithShape="0" algn="tl" dir="2700000" dist="203200">
              <a:srgbClr val="000000">
                <a:alpha val="40000"/>
              </a:srgbClr>
            </a:outerShdw>
          </a:effectLst>
        </p:spPr>
      </p:pic>
      <p:sp>
        <p:nvSpPr>
          <p:cNvPr id="805" name="Google Shape;805;p11"/>
          <p:cNvSpPr txBox="1"/>
          <p:nvPr/>
        </p:nvSpPr>
        <p:spPr>
          <a:xfrm>
            <a:off x="730546" y="2903036"/>
            <a:ext cx="1962143" cy="770380"/>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500"/>
              <a:buFont typeface="Calibri"/>
              <a:buNone/>
            </a:pPr>
            <a:r>
              <a:rPr b="0" i="0" lang="pt-BR" sz="1500" u="none" cap="none" strike="noStrike">
                <a:solidFill>
                  <a:srgbClr val="FFFFFF"/>
                </a:solidFill>
                <a:latin typeface="Calibri"/>
                <a:ea typeface="Calibri"/>
                <a:cs typeface="Calibri"/>
                <a:sym typeface="Calibri"/>
              </a:rPr>
              <a:t>Ativação descontrolada </a:t>
            </a:r>
            <a:br>
              <a:rPr b="0" i="0" lang="pt-BR" sz="1500" u="none" cap="none" strike="noStrike">
                <a:solidFill>
                  <a:srgbClr val="FFFFFF"/>
                </a:solidFill>
                <a:latin typeface="Calibri"/>
                <a:ea typeface="Calibri"/>
                <a:cs typeface="Calibri"/>
                <a:sym typeface="Calibri"/>
              </a:rPr>
            </a:br>
            <a:r>
              <a:rPr b="0" i="0" lang="pt-BR" sz="1500" u="none" cap="none" strike="noStrike">
                <a:solidFill>
                  <a:srgbClr val="FFFFFF"/>
                </a:solidFill>
                <a:latin typeface="Calibri"/>
                <a:ea typeface="Calibri"/>
                <a:cs typeface="Calibri"/>
                <a:sym typeface="Calibri"/>
              </a:rPr>
              <a:t>do complemento</a:t>
            </a:r>
            <a:endParaRPr/>
          </a:p>
        </p:txBody>
      </p:sp>
      <p:sp>
        <p:nvSpPr>
          <p:cNvPr id="806" name="Google Shape;806;p11"/>
          <p:cNvSpPr txBox="1"/>
          <p:nvPr/>
        </p:nvSpPr>
        <p:spPr>
          <a:xfrm>
            <a:off x="3849786" y="2469393"/>
            <a:ext cx="2654135" cy="1937816"/>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500"/>
              <a:buFont typeface="Calibri"/>
              <a:buNone/>
            </a:pPr>
            <a:r>
              <a:rPr b="0" i="0" lang="pt-BR" sz="1500" u="none" cap="none" strike="noStrike">
                <a:solidFill>
                  <a:srgbClr val="FFFFFF"/>
                </a:solidFill>
                <a:latin typeface="Calibri"/>
                <a:ea typeface="Calibri"/>
                <a:cs typeface="Calibri"/>
                <a:sym typeface="Calibri"/>
              </a:rPr>
              <a:t>Ativação de plaquetas, leucócitos e células endoteliais</a:t>
            </a:r>
            <a:endParaRPr/>
          </a:p>
          <a:p>
            <a:pPr indent="0" lvl="0" marL="0" marR="0" rtl="0" algn="ctr">
              <a:lnSpc>
                <a:spcPct val="85000"/>
              </a:lnSpc>
              <a:spcBef>
                <a:spcPts val="1500"/>
              </a:spcBef>
              <a:spcAft>
                <a:spcPts val="0"/>
              </a:spcAft>
              <a:buClr>
                <a:srgbClr val="FFFFFF"/>
              </a:buClr>
              <a:buSzPts val="1500"/>
              <a:buFont typeface="Calibri"/>
              <a:buNone/>
            </a:pPr>
            <a:r>
              <a:rPr b="0" i="0" lang="pt-BR" sz="1500" u="none" cap="none" strike="noStrike">
                <a:solidFill>
                  <a:srgbClr val="FFFFFF"/>
                </a:solidFill>
                <a:latin typeface="Calibri"/>
                <a:ea typeface="Calibri"/>
                <a:cs typeface="Calibri"/>
                <a:sym typeface="Calibri"/>
              </a:rPr>
              <a:t>Hemólise intravascular</a:t>
            </a:r>
            <a:br>
              <a:rPr b="0" i="0" lang="pt-BR" sz="1500" u="none" cap="none" strike="noStrike">
                <a:solidFill>
                  <a:srgbClr val="FFFFFF"/>
                </a:solidFill>
                <a:latin typeface="Calibri"/>
                <a:ea typeface="Calibri"/>
                <a:cs typeface="Calibri"/>
                <a:sym typeface="Calibri"/>
              </a:rPr>
            </a:br>
            <a:r>
              <a:rPr b="0" i="0" lang="pt-BR" sz="1500" u="none" cap="none" strike="noStrike">
                <a:solidFill>
                  <a:srgbClr val="FFFFFF"/>
                </a:solidFill>
                <a:latin typeface="Calibri"/>
                <a:ea typeface="Calibri"/>
                <a:cs typeface="Calibri"/>
                <a:sym typeface="Calibri"/>
              </a:rPr>
              <a:t> e hemoglobina livre</a:t>
            </a:r>
            <a:endParaRPr/>
          </a:p>
          <a:p>
            <a:pPr indent="0" lvl="0" marL="0" marR="0" rtl="0" algn="ctr">
              <a:lnSpc>
                <a:spcPct val="85000"/>
              </a:lnSpc>
              <a:spcBef>
                <a:spcPts val="1500"/>
              </a:spcBef>
              <a:spcAft>
                <a:spcPts val="0"/>
              </a:spcAft>
              <a:buClr>
                <a:srgbClr val="FFFFFF"/>
              </a:buClr>
              <a:buSzPts val="1500"/>
              <a:buFont typeface="Calibri"/>
              <a:buNone/>
            </a:pPr>
            <a:r>
              <a:rPr b="0" i="0" lang="pt-BR" sz="1500" u="none" cap="none" strike="noStrike">
                <a:solidFill>
                  <a:srgbClr val="FFFFFF"/>
                </a:solidFill>
                <a:latin typeface="Calibri"/>
                <a:ea typeface="Calibri"/>
                <a:cs typeface="Calibri"/>
                <a:sym typeface="Calibri"/>
              </a:rPr>
              <a:t>Depleção óxido nítrico (</a:t>
            </a:r>
            <a:r>
              <a:rPr lang="pt-BR" sz="1500">
                <a:solidFill>
                  <a:srgbClr val="FFFFFF"/>
                </a:solidFill>
                <a:latin typeface="Calibri"/>
                <a:ea typeface="Calibri"/>
                <a:cs typeface="Calibri"/>
                <a:sym typeface="Calibri"/>
              </a:rPr>
              <a:t>ON</a:t>
            </a:r>
            <a:r>
              <a:rPr b="0" i="0" lang="pt-BR" sz="1500" u="none" cap="none" strike="noStrike">
                <a:solidFill>
                  <a:srgbClr val="FFFFFF"/>
                </a:solidFill>
                <a:latin typeface="Calibri"/>
                <a:ea typeface="Calibri"/>
                <a:cs typeface="Calibri"/>
                <a:sym typeface="Calibri"/>
              </a:rPr>
              <a:t>)</a:t>
            </a:r>
            <a:endParaRPr/>
          </a:p>
          <a:p>
            <a:pPr indent="0" lvl="0" marL="0" marR="0" rtl="0" algn="ctr">
              <a:lnSpc>
                <a:spcPct val="85000"/>
              </a:lnSpc>
              <a:spcBef>
                <a:spcPts val="1500"/>
              </a:spcBef>
              <a:spcAft>
                <a:spcPts val="0"/>
              </a:spcAft>
              <a:buClr>
                <a:srgbClr val="FFFFFF"/>
              </a:buClr>
              <a:buSzPts val="1500"/>
              <a:buFont typeface="Calibri"/>
              <a:buNone/>
            </a:pPr>
            <a:r>
              <a:rPr b="0" i="0" lang="pt-BR" sz="1500" u="none" cap="none" strike="noStrike">
                <a:solidFill>
                  <a:srgbClr val="FFFFFF"/>
                </a:solidFill>
                <a:latin typeface="Calibri"/>
                <a:ea typeface="Calibri"/>
                <a:cs typeface="Calibri"/>
                <a:sym typeface="Calibri"/>
              </a:rPr>
              <a:t>Vasoconstrição</a:t>
            </a:r>
            <a:endParaRPr/>
          </a:p>
        </p:txBody>
      </p:sp>
      <p:sp>
        <p:nvSpPr>
          <p:cNvPr id="807" name="Google Shape;807;p11"/>
          <p:cNvSpPr txBox="1"/>
          <p:nvPr/>
        </p:nvSpPr>
        <p:spPr>
          <a:xfrm>
            <a:off x="9776197" y="4634885"/>
            <a:ext cx="1962143" cy="600334"/>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600"/>
              <a:buFont typeface="Calibri"/>
              <a:buNone/>
            </a:pPr>
            <a:r>
              <a:rPr b="0" i="0" lang="pt-BR" sz="1600" u="none" cap="none" strike="noStrike">
                <a:solidFill>
                  <a:srgbClr val="FFFFFF"/>
                </a:solidFill>
                <a:latin typeface="Calibri"/>
                <a:ea typeface="Calibri"/>
                <a:cs typeface="Calibri"/>
                <a:sym typeface="Calibri"/>
              </a:rPr>
              <a:t>Lesão </a:t>
            </a:r>
            <a:br>
              <a:rPr b="0" i="0" lang="pt-BR" sz="1600" u="none" cap="none" strike="noStrike">
                <a:solidFill>
                  <a:srgbClr val="FFFFFF"/>
                </a:solidFill>
                <a:latin typeface="Calibri"/>
                <a:ea typeface="Calibri"/>
                <a:cs typeface="Calibri"/>
                <a:sym typeface="Calibri"/>
              </a:rPr>
            </a:br>
            <a:r>
              <a:rPr b="0" i="0" lang="pt-BR" sz="1600" u="none" cap="none" strike="noStrike">
                <a:solidFill>
                  <a:srgbClr val="FFFFFF"/>
                </a:solidFill>
                <a:latin typeface="Calibri"/>
                <a:ea typeface="Calibri"/>
                <a:cs typeface="Calibri"/>
                <a:sym typeface="Calibri"/>
              </a:rPr>
              <a:t>em órgão-alvo</a:t>
            </a:r>
            <a:endParaRPr/>
          </a:p>
        </p:txBody>
      </p:sp>
      <p:sp>
        <p:nvSpPr>
          <p:cNvPr id="808" name="Google Shape;808;p11"/>
          <p:cNvSpPr txBox="1"/>
          <p:nvPr/>
        </p:nvSpPr>
        <p:spPr>
          <a:xfrm>
            <a:off x="8701669" y="2431434"/>
            <a:ext cx="2354504" cy="940427"/>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Tromboses</a:t>
            </a:r>
            <a:br>
              <a:rPr b="0" i="1" lang="pt-BR" sz="1600" u="none" cap="none" strike="noStrike">
                <a:solidFill>
                  <a:srgbClr val="FFFFFF"/>
                </a:solidFill>
                <a:latin typeface="Calibri"/>
                <a:ea typeface="Calibri"/>
                <a:cs typeface="Calibri"/>
                <a:sym typeface="Calibri"/>
              </a:rPr>
            </a:br>
            <a:r>
              <a:rPr b="0" i="0" lang="pt-BR" sz="1400" u="none" cap="none" strike="noStrike">
                <a:solidFill>
                  <a:srgbClr val="FFFFFF"/>
                </a:solidFill>
                <a:latin typeface="Calibri"/>
                <a:ea typeface="Calibri"/>
                <a:cs typeface="Calibri"/>
                <a:sym typeface="Calibri"/>
              </a:rPr>
              <a:t>Hepáticas (Budd-Chiari), cerebral, intra-abdominal, pulmonar, e/ou renal</a:t>
            </a:r>
            <a:endParaRPr/>
          </a:p>
        </p:txBody>
      </p:sp>
      <p:sp>
        <p:nvSpPr>
          <p:cNvPr id="809" name="Google Shape;809;p11"/>
          <p:cNvSpPr txBox="1"/>
          <p:nvPr/>
        </p:nvSpPr>
        <p:spPr>
          <a:xfrm>
            <a:off x="8458421" y="3404758"/>
            <a:ext cx="2841000" cy="940427"/>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Distonias de músculo liso</a:t>
            </a:r>
            <a:br>
              <a:rPr b="1" i="1" lang="pt-BR" sz="1600" u="none" cap="none" strike="noStrike">
                <a:solidFill>
                  <a:srgbClr val="FFFFFF"/>
                </a:solidFill>
                <a:latin typeface="Calibri"/>
                <a:ea typeface="Calibri"/>
                <a:cs typeface="Calibri"/>
                <a:sym typeface="Calibri"/>
              </a:rPr>
            </a:br>
            <a:r>
              <a:rPr b="0" i="0" lang="pt-BR" sz="1400" u="none" cap="none" strike="noStrike">
                <a:solidFill>
                  <a:srgbClr val="FFFFFF"/>
                </a:solidFill>
                <a:latin typeface="Calibri"/>
                <a:ea typeface="Calibri"/>
                <a:cs typeface="Calibri"/>
                <a:sym typeface="Calibri"/>
              </a:rPr>
              <a:t>Contribuindo para sintomas como dispneia, dor abdominal, disfagia e disfunção erétil</a:t>
            </a:r>
            <a:endParaRPr/>
          </a:p>
        </p:txBody>
      </p:sp>
      <p:sp>
        <p:nvSpPr>
          <p:cNvPr id="810" name="Google Shape;810;p11"/>
          <p:cNvSpPr/>
          <p:nvPr/>
        </p:nvSpPr>
        <p:spPr>
          <a:xfrm>
            <a:off x="407989" y="1675085"/>
            <a:ext cx="11376024" cy="4388205"/>
          </a:xfrm>
          <a:prstGeom prst="roundRect">
            <a:avLst>
              <a:gd fmla="val 0" name="adj"/>
            </a:avLst>
          </a:prstGeom>
          <a:no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811" name="Google Shape;811;p11"/>
          <p:cNvSpPr/>
          <p:nvPr/>
        </p:nvSpPr>
        <p:spPr>
          <a:xfrm>
            <a:off x="707010" y="1395090"/>
            <a:ext cx="10765411" cy="407705"/>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12" name="Google Shape;812;p11"/>
          <p:cNvSpPr txBox="1"/>
          <p:nvPr/>
        </p:nvSpPr>
        <p:spPr>
          <a:xfrm>
            <a:off x="580813" y="1529666"/>
            <a:ext cx="2516967" cy="809622"/>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000000"/>
              </a:buClr>
              <a:buSzPts val="1600"/>
              <a:buFont typeface="Lustria"/>
              <a:buNone/>
            </a:pPr>
            <a:r>
              <a:rPr b="0" i="0" lang="pt-BR" sz="1600" u="none" cap="none" strike="noStrike">
                <a:solidFill>
                  <a:srgbClr val="000000"/>
                </a:solidFill>
                <a:latin typeface="Lustria"/>
                <a:ea typeface="Lustria"/>
                <a:cs typeface="Lustria"/>
                <a:sym typeface="Lustria"/>
              </a:rPr>
              <a:t>Falta das </a:t>
            </a:r>
            <a:r>
              <a:rPr b="1" i="0" lang="pt-BR" sz="1600" u="none" cap="none" strike="noStrike">
                <a:solidFill>
                  <a:schemeClr val="lt2"/>
                </a:solidFill>
                <a:latin typeface="Lustria"/>
                <a:ea typeface="Lustria"/>
                <a:cs typeface="Lustria"/>
                <a:sym typeface="Lustria"/>
              </a:rPr>
              <a:t>proteínas reguladoras </a:t>
            </a:r>
            <a:br>
              <a:rPr b="1" i="0" lang="pt-BR" sz="1600" u="none" cap="none" strike="noStrike">
                <a:solidFill>
                  <a:srgbClr val="0161A5"/>
                </a:solidFill>
                <a:latin typeface="Lustria"/>
                <a:ea typeface="Lustria"/>
                <a:cs typeface="Lustria"/>
                <a:sym typeface="Lustria"/>
              </a:rPr>
            </a:br>
            <a:r>
              <a:rPr b="0" i="0" lang="pt-BR" sz="1600" u="none" cap="none" strike="noStrike">
                <a:solidFill>
                  <a:srgbClr val="000000"/>
                </a:solidFill>
                <a:latin typeface="Lustria"/>
                <a:ea typeface="Lustria"/>
                <a:cs typeface="Lustria"/>
                <a:sym typeface="Lustria"/>
              </a:rPr>
              <a:t>do complemento</a:t>
            </a:r>
            <a:r>
              <a:rPr b="0" baseline="30000" i="0" lang="pt-BR" sz="1600" u="none" cap="none" strike="noStrike">
                <a:solidFill>
                  <a:srgbClr val="000000"/>
                </a:solidFill>
                <a:latin typeface="Lustria"/>
                <a:ea typeface="Lustria"/>
                <a:cs typeface="Lustria"/>
                <a:sym typeface="Lustria"/>
              </a:rPr>
              <a:t>1,2</a:t>
            </a:r>
            <a:endParaRPr/>
          </a:p>
        </p:txBody>
      </p:sp>
      <p:sp>
        <p:nvSpPr>
          <p:cNvPr id="813" name="Google Shape;813;p11"/>
          <p:cNvSpPr txBox="1"/>
          <p:nvPr/>
        </p:nvSpPr>
        <p:spPr>
          <a:xfrm>
            <a:off x="4044254" y="1529666"/>
            <a:ext cx="2516967" cy="809622"/>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000000"/>
              </a:buClr>
              <a:buSzPts val="1600"/>
              <a:buFont typeface="Lustria"/>
              <a:buNone/>
            </a:pPr>
            <a:r>
              <a:rPr b="0" i="0" lang="pt-BR" sz="1600" u="none" cap="none" strike="noStrike">
                <a:solidFill>
                  <a:srgbClr val="000000"/>
                </a:solidFill>
                <a:latin typeface="Lustria"/>
                <a:ea typeface="Lustria"/>
                <a:cs typeface="Lustria"/>
                <a:sym typeface="Lustria"/>
              </a:rPr>
              <a:t>Efeito da </a:t>
            </a:r>
            <a:r>
              <a:rPr b="1" i="0" lang="pt-BR" sz="1600" u="none" cap="none" strike="noStrike">
                <a:solidFill>
                  <a:schemeClr val="lt2"/>
                </a:solidFill>
                <a:latin typeface="Lustria"/>
                <a:ea typeface="Lustria"/>
                <a:cs typeface="Lustria"/>
                <a:sym typeface="Lustria"/>
              </a:rPr>
              <a:t>ativação descontrolada </a:t>
            </a:r>
            <a:br>
              <a:rPr b="1" i="0" lang="pt-BR" sz="1600" u="none" cap="none" strike="noStrike">
                <a:solidFill>
                  <a:srgbClr val="000000"/>
                </a:solidFill>
                <a:latin typeface="Lustria"/>
                <a:ea typeface="Lustria"/>
                <a:cs typeface="Lustria"/>
                <a:sym typeface="Lustria"/>
              </a:rPr>
            </a:br>
            <a:r>
              <a:rPr b="0" i="0" lang="pt-BR" sz="1600" u="none" cap="none" strike="noStrike">
                <a:solidFill>
                  <a:srgbClr val="000000"/>
                </a:solidFill>
                <a:latin typeface="Lustria"/>
                <a:ea typeface="Lustria"/>
                <a:cs typeface="Lustria"/>
                <a:sym typeface="Lustria"/>
              </a:rPr>
              <a:t>do complemento</a:t>
            </a:r>
            <a:r>
              <a:rPr b="0" baseline="30000" i="0" lang="pt-BR" sz="1600" u="none" cap="none" strike="noStrike">
                <a:solidFill>
                  <a:srgbClr val="000000"/>
                </a:solidFill>
                <a:latin typeface="Lustria"/>
                <a:ea typeface="Lustria"/>
                <a:cs typeface="Lustria"/>
                <a:sym typeface="Lustria"/>
              </a:rPr>
              <a:t>3</a:t>
            </a:r>
            <a:endParaRPr/>
          </a:p>
        </p:txBody>
      </p:sp>
      <p:sp>
        <p:nvSpPr>
          <p:cNvPr id="814" name="Google Shape;814;p11"/>
          <p:cNvSpPr txBox="1"/>
          <p:nvPr/>
        </p:nvSpPr>
        <p:spPr>
          <a:xfrm>
            <a:off x="8491176" y="1529666"/>
            <a:ext cx="2665044" cy="809622"/>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000000"/>
              </a:buClr>
              <a:buSzPts val="1600"/>
              <a:buFont typeface="Lustria"/>
              <a:buNone/>
            </a:pPr>
            <a:r>
              <a:rPr b="0" i="0" lang="pt-BR" sz="1600" u="none" cap="none" strike="noStrike">
                <a:solidFill>
                  <a:srgbClr val="000000"/>
                </a:solidFill>
                <a:latin typeface="Lustria"/>
                <a:ea typeface="Lustria"/>
                <a:cs typeface="Lustria"/>
                <a:sym typeface="Lustria"/>
              </a:rPr>
              <a:t>Causas das </a:t>
            </a:r>
            <a:r>
              <a:rPr b="1" i="0" lang="pt-BR" sz="1600" u="none" cap="none" strike="noStrike">
                <a:solidFill>
                  <a:schemeClr val="lt2"/>
                </a:solidFill>
                <a:latin typeface="Lustria"/>
                <a:ea typeface="Lustria"/>
                <a:cs typeface="Lustria"/>
                <a:sym typeface="Lustria"/>
              </a:rPr>
              <a:t>morbidades </a:t>
            </a:r>
            <a:br>
              <a:rPr b="1" i="0" lang="pt-BR" sz="1600" u="none" cap="none" strike="noStrike">
                <a:solidFill>
                  <a:schemeClr val="lt2"/>
                </a:solidFill>
                <a:latin typeface="Lustria"/>
                <a:ea typeface="Lustria"/>
                <a:cs typeface="Lustria"/>
                <a:sym typeface="Lustria"/>
              </a:rPr>
            </a:br>
            <a:r>
              <a:rPr b="1" i="0" lang="pt-BR" sz="1600" u="none" cap="none" strike="noStrike">
                <a:solidFill>
                  <a:schemeClr val="lt2"/>
                </a:solidFill>
                <a:latin typeface="Lustria"/>
                <a:ea typeface="Lustria"/>
                <a:cs typeface="Lustria"/>
                <a:sym typeface="Lustria"/>
              </a:rPr>
              <a:t>e mortalidade </a:t>
            </a:r>
            <a:r>
              <a:rPr b="0" i="0" lang="pt-BR" sz="1600" u="none" cap="none" strike="noStrike">
                <a:solidFill>
                  <a:srgbClr val="000000"/>
                </a:solidFill>
                <a:latin typeface="Lustria"/>
                <a:ea typeface="Lustria"/>
                <a:cs typeface="Lustria"/>
                <a:sym typeface="Lustria"/>
              </a:rPr>
              <a:t>prematura nos pacientes com</a:t>
            </a:r>
            <a:r>
              <a:rPr b="0" baseline="30000" i="0" lang="pt-BR" sz="1600" u="none" cap="none" strike="noStrike">
                <a:solidFill>
                  <a:srgbClr val="000000"/>
                </a:solidFill>
                <a:latin typeface="Lustria"/>
                <a:ea typeface="Lustria"/>
                <a:cs typeface="Lustria"/>
                <a:sym typeface="Lustria"/>
              </a:rPr>
              <a:t>3-5</a:t>
            </a:r>
            <a:endParaRPr/>
          </a:p>
        </p:txBody>
      </p:sp>
      <p:pic>
        <p:nvPicPr>
          <p:cNvPr descr="Uma imagem contendo comida&#10;&#10;Descrição gerada automaticamente" id="815" name="Google Shape;815;p11"/>
          <p:cNvPicPr preferRelativeResize="0"/>
          <p:nvPr/>
        </p:nvPicPr>
        <p:blipFill rotWithShape="1">
          <a:blip r:embed="rId6">
            <a:alphaModFix/>
          </a:blip>
          <a:srcRect b="0" l="0" r="0" t="0"/>
          <a:stretch/>
        </p:blipFill>
        <p:spPr>
          <a:xfrm>
            <a:off x="977487" y="3795340"/>
            <a:ext cx="1344833" cy="1465868"/>
          </a:xfrm>
          <a:prstGeom prst="rect">
            <a:avLst/>
          </a:prstGeom>
          <a:noFill/>
          <a:ln>
            <a:noFill/>
          </a:ln>
        </p:spPr>
      </p:pic>
      <p:pic>
        <p:nvPicPr>
          <p:cNvPr descr="XIVIVO_Lysis.png" id="816" name="Google Shape;816;p11"/>
          <p:cNvPicPr preferRelativeResize="0"/>
          <p:nvPr/>
        </p:nvPicPr>
        <p:blipFill rotWithShape="1">
          <a:blip r:embed="rId7">
            <a:alphaModFix/>
          </a:blip>
          <a:srcRect b="0" l="35190" r="0" t="5888"/>
          <a:stretch/>
        </p:blipFill>
        <p:spPr>
          <a:xfrm>
            <a:off x="4522405" y="4272861"/>
            <a:ext cx="1616936" cy="1698612"/>
          </a:xfrm>
          <a:prstGeom prst="rect">
            <a:avLst/>
          </a:prstGeom>
          <a:noFill/>
          <a:ln>
            <a:noFill/>
          </a:ln>
          <a:effectLst>
            <a:outerShdw blurRad="254000" rotWithShape="0" algn="tl" dir="2700000" dist="203200">
              <a:srgbClr val="000000">
                <a:alpha val="40000"/>
              </a:srgbClr>
            </a:outerShdw>
          </a:effectLst>
        </p:spPr>
      </p:pic>
      <p:cxnSp>
        <p:nvCxnSpPr>
          <p:cNvPr id="817" name="Google Shape;817;p11"/>
          <p:cNvCxnSpPr/>
          <p:nvPr/>
        </p:nvCxnSpPr>
        <p:spPr>
          <a:xfrm>
            <a:off x="3189138" y="1602557"/>
            <a:ext cx="0" cy="4182210"/>
          </a:xfrm>
          <a:prstGeom prst="straightConnector1">
            <a:avLst/>
          </a:prstGeom>
          <a:noFill/>
          <a:ln cap="flat" cmpd="sng" w="9525">
            <a:solidFill>
              <a:srgbClr val="D8D8D8"/>
            </a:solidFill>
            <a:prstDash val="solid"/>
            <a:miter lim="800000"/>
            <a:headEnd len="sm" w="sm" type="none"/>
            <a:tailEnd len="sm" w="sm" type="none"/>
          </a:ln>
        </p:spPr>
      </p:cxnSp>
      <p:cxnSp>
        <p:nvCxnSpPr>
          <p:cNvPr id="818" name="Google Shape;818;p11"/>
          <p:cNvCxnSpPr/>
          <p:nvPr/>
        </p:nvCxnSpPr>
        <p:spPr>
          <a:xfrm>
            <a:off x="7551588" y="1602557"/>
            <a:ext cx="0" cy="4182210"/>
          </a:xfrm>
          <a:prstGeom prst="straightConnector1">
            <a:avLst/>
          </a:prstGeom>
          <a:noFill/>
          <a:ln cap="flat" cmpd="sng" w="9525">
            <a:solidFill>
              <a:srgbClr val="D8D8D8"/>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799"/>
                                        </p:tgtEl>
                                        <p:attrNameLst>
                                          <p:attrName>style.visibility</p:attrName>
                                        </p:attrNameLst>
                                      </p:cBhvr>
                                      <p:to>
                                        <p:strVal val="visible"/>
                                      </p:to>
                                    </p:set>
                                    <p:animEffect filter="fade" transition="in">
                                      <p:cBhvr>
                                        <p:cTn dur="750"/>
                                        <p:tgtEl>
                                          <p:spTgt spid="799"/>
                                        </p:tgtEl>
                                      </p:cBhvr>
                                    </p:animEffect>
                                  </p:childTnLst>
                                </p:cTn>
                              </p:par>
                            </p:childTnLst>
                          </p:cTn>
                        </p:par>
                        <p:par>
                          <p:cTn fill="hold">
                            <p:stCondLst>
                              <p:cond delay="750"/>
                            </p:stCondLst>
                            <p:childTnLst>
                              <p:par>
                                <p:cTn fill="hold" nodeType="afterEffect" presetClass="entr" presetID="10" presetSubtype="0">
                                  <p:stCondLst>
                                    <p:cond delay="0"/>
                                  </p:stCondLst>
                                  <p:childTnLst>
                                    <p:set>
                                      <p:cBhvr>
                                        <p:cTn dur="1" fill="hold">
                                          <p:stCondLst>
                                            <p:cond delay="0"/>
                                          </p:stCondLst>
                                        </p:cTn>
                                        <p:tgtEl>
                                          <p:spTgt spid="800"/>
                                        </p:tgtEl>
                                        <p:attrNameLst>
                                          <p:attrName>style.visibility</p:attrName>
                                        </p:attrNameLst>
                                      </p:cBhvr>
                                      <p:to>
                                        <p:strVal val="visible"/>
                                      </p:to>
                                    </p:set>
                                    <p:animEffect filter="fade" transition="in">
                                      <p:cBhvr>
                                        <p:cTn dur="1250"/>
                                        <p:tgtEl>
                                          <p:spTgt spid="800"/>
                                        </p:tgtEl>
                                      </p:cBhvr>
                                    </p:animEffect>
                                  </p:childTnLst>
                                </p:cTn>
                              </p:par>
                              <p:par>
                                <p:cTn fill="hold" nodeType="withEffect" presetClass="entr" presetID="10" presetSubtype="0">
                                  <p:stCondLst>
                                    <p:cond delay="0"/>
                                  </p:stCondLst>
                                  <p:childTnLst>
                                    <p:set>
                                      <p:cBhvr>
                                        <p:cTn dur="1" fill="hold">
                                          <p:stCondLst>
                                            <p:cond delay="0"/>
                                          </p:stCondLst>
                                        </p:cTn>
                                        <p:tgtEl>
                                          <p:spTgt spid="811"/>
                                        </p:tgtEl>
                                        <p:attrNameLst>
                                          <p:attrName>style.visibility</p:attrName>
                                        </p:attrNameLst>
                                      </p:cBhvr>
                                      <p:to>
                                        <p:strVal val="visible"/>
                                      </p:to>
                                    </p:set>
                                    <p:animEffect filter="fade" transition="in">
                                      <p:cBhvr>
                                        <p:cTn dur="500"/>
                                        <p:tgtEl>
                                          <p:spTgt spid="811"/>
                                        </p:tgtEl>
                                      </p:cBhvr>
                                    </p:animEffect>
                                  </p:childTnLst>
                                </p:cTn>
                              </p:par>
                              <p:par>
                                <p:cTn fill="hold" nodeType="withEffect" presetClass="entr" presetID="10" presetSubtype="0">
                                  <p:stCondLst>
                                    <p:cond delay="250"/>
                                  </p:stCondLst>
                                  <p:childTnLst>
                                    <p:set>
                                      <p:cBhvr>
                                        <p:cTn dur="1" fill="hold">
                                          <p:stCondLst>
                                            <p:cond delay="0"/>
                                          </p:stCondLst>
                                        </p:cTn>
                                        <p:tgtEl>
                                          <p:spTgt spid="810"/>
                                        </p:tgtEl>
                                        <p:attrNameLst>
                                          <p:attrName>style.visibility</p:attrName>
                                        </p:attrNameLst>
                                      </p:cBhvr>
                                      <p:to>
                                        <p:strVal val="visible"/>
                                      </p:to>
                                    </p:set>
                                    <p:animEffect filter="fade" transition="in">
                                      <p:cBhvr>
                                        <p:cTn dur="500"/>
                                        <p:tgtEl>
                                          <p:spTgt spid="810"/>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812"/>
                                        </p:tgtEl>
                                        <p:attrNameLst>
                                          <p:attrName>style.visibility</p:attrName>
                                        </p:attrNameLst>
                                      </p:cBhvr>
                                      <p:to>
                                        <p:strVal val="visible"/>
                                      </p:to>
                                    </p:set>
                                    <p:animEffect filter="fade" transition="in">
                                      <p:cBhvr>
                                        <p:cTn dur="500"/>
                                        <p:tgtEl>
                                          <p:spTgt spid="812"/>
                                        </p:tgtEl>
                                      </p:cBhvr>
                                    </p:animEffect>
                                  </p:childTnLst>
                                </p:cTn>
                              </p:par>
                              <p:par>
                                <p:cTn fill="hold" nodeType="withEffect" presetClass="entr" presetID="10" presetSubtype="0">
                                  <p:stCondLst>
                                    <p:cond delay="0"/>
                                  </p:stCondLst>
                                  <p:childTnLst>
                                    <p:set>
                                      <p:cBhvr>
                                        <p:cTn dur="1" fill="hold">
                                          <p:stCondLst>
                                            <p:cond delay="0"/>
                                          </p:stCondLst>
                                        </p:cTn>
                                        <p:tgtEl>
                                          <p:spTgt spid="805"/>
                                        </p:tgtEl>
                                        <p:attrNameLst>
                                          <p:attrName>style.visibility</p:attrName>
                                        </p:attrNameLst>
                                      </p:cBhvr>
                                      <p:to>
                                        <p:strVal val="visible"/>
                                      </p:to>
                                    </p:set>
                                    <p:animEffect filter="fade" transition="in">
                                      <p:cBhvr>
                                        <p:cTn dur="500"/>
                                        <p:tgtEl>
                                          <p:spTgt spid="805"/>
                                        </p:tgtEl>
                                      </p:cBhvr>
                                    </p:animEffect>
                                  </p:childTnLst>
                                </p:cTn>
                              </p:par>
                              <p:par>
                                <p:cTn fill="hold" nodeType="withEffect" presetClass="entr" presetID="10" presetSubtype="0">
                                  <p:stCondLst>
                                    <p:cond delay="0"/>
                                  </p:stCondLst>
                                  <p:childTnLst>
                                    <p:set>
                                      <p:cBhvr>
                                        <p:cTn dur="1" fill="hold">
                                          <p:stCondLst>
                                            <p:cond delay="0"/>
                                          </p:stCondLst>
                                        </p:cTn>
                                        <p:tgtEl>
                                          <p:spTgt spid="815"/>
                                        </p:tgtEl>
                                        <p:attrNameLst>
                                          <p:attrName>style.visibility</p:attrName>
                                        </p:attrNameLst>
                                      </p:cBhvr>
                                      <p:to>
                                        <p:strVal val="visible"/>
                                      </p:to>
                                    </p:set>
                                    <p:animEffect filter="fade" transition="in">
                                      <p:cBhvr>
                                        <p:cTn dur="500"/>
                                        <p:tgtEl>
                                          <p:spTgt spid="815"/>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817"/>
                                        </p:tgtEl>
                                        <p:attrNameLst>
                                          <p:attrName>style.visibility</p:attrName>
                                        </p:attrNameLst>
                                      </p:cBhvr>
                                      <p:to>
                                        <p:strVal val="visible"/>
                                      </p:to>
                                    </p:set>
                                    <p:animEffect filter="fade" transition="in">
                                      <p:cBhvr>
                                        <p:cTn dur="750"/>
                                        <p:tgtEl>
                                          <p:spTgt spid="817"/>
                                        </p:tgtEl>
                                      </p:cBhvr>
                                    </p:animEffect>
                                  </p:childTnLst>
                                </p:cTn>
                              </p:par>
                              <p:par>
                                <p:cTn fill="hold" nodeType="withEffect" presetClass="entr" presetID="10" presetSubtype="0">
                                  <p:stCondLst>
                                    <p:cond delay="250"/>
                                  </p:stCondLst>
                                  <p:childTnLst>
                                    <p:set>
                                      <p:cBhvr>
                                        <p:cTn dur="1" fill="hold">
                                          <p:stCondLst>
                                            <p:cond delay="0"/>
                                          </p:stCondLst>
                                        </p:cTn>
                                        <p:tgtEl>
                                          <p:spTgt spid="813"/>
                                        </p:tgtEl>
                                        <p:attrNameLst>
                                          <p:attrName>style.visibility</p:attrName>
                                        </p:attrNameLst>
                                      </p:cBhvr>
                                      <p:to>
                                        <p:strVal val="visible"/>
                                      </p:to>
                                    </p:set>
                                    <p:animEffect filter="fade" transition="in">
                                      <p:cBhvr>
                                        <p:cTn dur="500"/>
                                        <p:tgtEl>
                                          <p:spTgt spid="813"/>
                                        </p:tgtEl>
                                      </p:cBhvr>
                                    </p:animEffect>
                                  </p:childTnLst>
                                </p:cTn>
                              </p:par>
                              <p:par>
                                <p:cTn fill="hold" nodeType="withEffect" presetClass="entr" presetID="10" presetSubtype="0">
                                  <p:stCondLst>
                                    <p:cond delay="250"/>
                                  </p:stCondLst>
                                  <p:childTnLst>
                                    <p:set>
                                      <p:cBhvr>
                                        <p:cTn dur="1" fill="hold">
                                          <p:stCondLst>
                                            <p:cond delay="0"/>
                                          </p:stCondLst>
                                        </p:cTn>
                                        <p:tgtEl>
                                          <p:spTgt spid="806"/>
                                        </p:tgtEl>
                                        <p:attrNameLst>
                                          <p:attrName>style.visibility</p:attrName>
                                        </p:attrNameLst>
                                      </p:cBhvr>
                                      <p:to>
                                        <p:strVal val="visible"/>
                                      </p:to>
                                    </p:set>
                                    <p:animEffect filter="fade" transition="in">
                                      <p:cBhvr>
                                        <p:cTn dur="500"/>
                                        <p:tgtEl>
                                          <p:spTgt spid="806"/>
                                        </p:tgtEl>
                                      </p:cBhvr>
                                    </p:animEffect>
                                  </p:childTnLst>
                                </p:cTn>
                              </p:par>
                              <p:par>
                                <p:cTn fill="hold" nodeType="withEffect" presetClass="entr" presetID="10" presetSubtype="0">
                                  <p:stCondLst>
                                    <p:cond delay="250"/>
                                  </p:stCondLst>
                                  <p:childTnLst>
                                    <p:set>
                                      <p:cBhvr>
                                        <p:cTn dur="1" fill="hold">
                                          <p:stCondLst>
                                            <p:cond delay="0"/>
                                          </p:stCondLst>
                                        </p:cTn>
                                        <p:tgtEl>
                                          <p:spTgt spid="816"/>
                                        </p:tgtEl>
                                        <p:attrNameLst>
                                          <p:attrName>style.visibility</p:attrName>
                                        </p:attrNameLst>
                                      </p:cBhvr>
                                      <p:to>
                                        <p:strVal val="visible"/>
                                      </p:to>
                                    </p:set>
                                    <p:animEffect filter="fade" transition="in">
                                      <p:cBhvr>
                                        <p:cTn dur="500"/>
                                        <p:tgtEl>
                                          <p:spTgt spid="816"/>
                                        </p:tgtEl>
                                      </p:cBhvr>
                                    </p:animEffect>
                                  </p:childTnLst>
                                </p:cTn>
                              </p:par>
                            </p:childTnLst>
                          </p:cTn>
                        </p:par>
                        <p:par>
                          <p:cTn fill="hold">
                            <p:stCondLst>
                              <p:cond delay="3250"/>
                            </p:stCondLst>
                            <p:childTnLst>
                              <p:par>
                                <p:cTn fill="hold" nodeType="afterEffect" presetClass="entr" presetID="10" presetSubtype="0">
                                  <p:stCondLst>
                                    <p:cond delay="0"/>
                                  </p:stCondLst>
                                  <p:childTnLst>
                                    <p:set>
                                      <p:cBhvr>
                                        <p:cTn dur="1" fill="hold">
                                          <p:stCondLst>
                                            <p:cond delay="0"/>
                                          </p:stCondLst>
                                        </p:cTn>
                                        <p:tgtEl>
                                          <p:spTgt spid="818"/>
                                        </p:tgtEl>
                                        <p:attrNameLst>
                                          <p:attrName>style.visibility</p:attrName>
                                        </p:attrNameLst>
                                      </p:cBhvr>
                                      <p:to>
                                        <p:strVal val="visible"/>
                                      </p:to>
                                    </p:set>
                                    <p:animEffect filter="fade" transition="in">
                                      <p:cBhvr>
                                        <p:cTn dur="750"/>
                                        <p:tgtEl>
                                          <p:spTgt spid="818"/>
                                        </p:tgtEl>
                                      </p:cBhvr>
                                    </p:animEffect>
                                  </p:childTnLst>
                                </p:cTn>
                              </p:par>
                              <p:par>
                                <p:cTn fill="hold" nodeType="withEffect" presetClass="entr" presetID="10" presetSubtype="0">
                                  <p:stCondLst>
                                    <p:cond delay="250"/>
                                  </p:stCondLst>
                                  <p:childTnLst>
                                    <p:set>
                                      <p:cBhvr>
                                        <p:cTn dur="1" fill="hold">
                                          <p:stCondLst>
                                            <p:cond delay="0"/>
                                          </p:stCondLst>
                                        </p:cTn>
                                        <p:tgtEl>
                                          <p:spTgt spid="814"/>
                                        </p:tgtEl>
                                        <p:attrNameLst>
                                          <p:attrName>style.visibility</p:attrName>
                                        </p:attrNameLst>
                                      </p:cBhvr>
                                      <p:to>
                                        <p:strVal val="visible"/>
                                      </p:to>
                                    </p:set>
                                    <p:animEffect filter="fade" transition="in">
                                      <p:cBhvr>
                                        <p:cTn dur="500"/>
                                        <p:tgtEl>
                                          <p:spTgt spid="814"/>
                                        </p:tgtEl>
                                      </p:cBhvr>
                                    </p:animEffect>
                                  </p:childTnLst>
                                </p:cTn>
                              </p:par>
                              <p:par>
                                <p:cTn fill="hold" nodeType="withEffect" presetClass="entr" presetID="10" presetSubtype="0">
                                  <p:stCondLst>
                                    <p:cond delay="250"/>
                                  </p:stCondLst>
                                  <p:childTnLst>
                                    <p:set>
                                      <p:cBhvr>
                                        <p:cTn dur="1" fill="hold">
                                          <p:stCondLst>
                                            <p:cond delay="0"/>
                                          </p:stCondLst>
                                        </p:cTn>
                                        <p:tgtEl>
                                          <p:spTgt spid="808"/>
                                        </p:tgtEl>
                                        <p:attrNameLst>
                                          <p:attrName>style.visibility</p:attrName>
                                        </p:attrNameLst>
                                      </p:cBhvr>
                                      <p:to>
                                        <p:strVal val="visible"/>
                                      </p:to>
                                    </p:set>
                                    <p:animEffect filter="fade" transition="in">
                                      <p:cBhvr>
                                        <p:cTn dur="500"/>
                                        <p:tgtEl>
                                          <p:spTgt spid="808"/>
                                        </p:tgtEl>
                                      </p:cBhvr>
                                    </p:animEffect>
                                  </p:childTnLst>
                                </p:cTn>
                              </p:par>
                              <p:par>
                                <p:cTn fill="hold" nodeType="withEffect" presetClass="entr" presetID="10" presetSubtype="0">
                                  <p:stCondLst>
                                    <p:cond delay="250"/>
                                  </p:stCondLst>
                                  <p:childTnLst>
                                    <p:set>
                                      <p:cBhvr>
                                        <p:cTn dur="1" fill="hold">
                                          <p:stCondLst>
                                            <p:cond delay="0"/>
                                          </p:stCondLst>
                                        </p:cTn>
                                        <p:tgtEl>
                                          <p:spTgt spid="809"/>
                                        </p:tgtEl>
                                        <p:attrNameLst>
                                          <p:attrName>style.visibility</p:attrName>
                                        </p:attrNameLst>
                                      </p:cBhvr>
                                      <p:to>
                                        <p:strVal val="visible"/>
                                      </p:to>
                                    </p:set>
                                    <p:animEffect filter="fade" transition="in">
                                      <p:cBhvr>
                                        <p:cTn dur="500"/>
                                        <p:tgtEl>
                                          <p:spTgt spid="809"/>
                                        </p:tgtEl>
                                      </p:cBhvr>
                                    </p:animEffect>
                                  </p:childTnLst>
                                </p:cTn>
                              </p:par>
                              <p:par>
                                <p:cTn fill="hold" nodeType="withEffect" presetClass="entr" presetID="10" presetSubtype="0">
                                  <p:stCondLst>
                                    <p:cond delay="250"/>
                                  </p:stCondLst>
                                  <p:childTnLst>
                                    <p:set>
                                      <p:cBhvr>
                                        <p:cTn dur="1" fill="hold">
                                          <p:stCondLst>
                                            <p:cond delay="0"/>
                                          </p:stCondLst>
                                        </p:cTn>
                                        <p:tgtEl>
                                          <p:spTgt spid="807"/>
                                        </p:tgtEl>
                                        <p:attrNameLst>
                                          <p:attrName>style.visibility</p:attrName>
                                        </p:attrNameLst>
                                      </p:cBhvr>
                                      <p:to>
                                        <p:strVal val="visible"/>
                                      </p:to>
                                    </p:set>
                                    <p:animEffect filter="fade" transition="in">
                                      <p:cBhvr>
                                        <p:cTn dur="500"/>
                                        <p:tgtEl>
                                          <p:spTgt spid="807"/>
                                        </p:tgtEl>
                                      </p:cBhvr>
                                    </p:animEffect>
                                  </p:childTnLst>
                                </p:cTn>
                              </p:par>
                              <p:par>
                                <p:cTn fill="hold" nodeType="withEffect" presetClass="entr" presetID="10" presetSubtype="0">
                                  <p:stCondLst>
                                    <p:cond delay="250"/>
                                  </p:stCondLst>
                                  <p:childTnLst>
                                    <p:set>
                                      <p:cBhvr>
                                        <p:cTn dur="1" fill="hold">
                                          <p:stCondLst>
                                            <p:cond delay="0"/>
                                          </p:stCondLst>
                                        </p:cTn>
                                        <p:tgtEl>
                                          <p:spTgt spid="804"/>
                                        </p:tgtEl>
                                        <p:attrNameLst>
                                          <p:attrName>style.visibility</p:attrName>
                                        </p:attrNameLst>
                                      </p:cBhvr>
                                      <p:to>
                                        <p:strVal val="visible"/>
                                      </p:to>
                                    </p:set>
                                    <p:animEffect filter="fade" transition="in">
                                      <p:cBhvr>
                                        <p:cTn dur="500"/>
                                        <p:tgtEl>
                                          <p:spTgt spid="8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65" name="Shape 5765"/>
        <p:cNvGrpSpPr/>
        <p:nvPr/>
      </p:nvGrpSpPr>
      <p:grpSpPr>
        <a:xfrm>
          <a:off x="0" y="0"/>
          <a:ext cx="0" cy="0"/>
          <a:chOff x="0" y="0"/>
          <a:chExt cx="0" cy="0"/>
        </a:xfrm>
      </p:grpSpPr>
      <p:pic>
        <p:nvPicPr>
          <p:cNvPr id="5766" name="Google Shape;5766;p110"/>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5767" name="Google Shape;5767;p110"/>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5768" name="Google Shape;5768;p110"/>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5769" name="Google Shape;5769;p110"/>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5770" name="Google Shape;5770;p110"/>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5771" name="Google Shape;5771;p110"/>
          <p:cNvSpPr/>
          <p:nvPr/>
        </p:nvSpPr>
        <p:spPr>
          <a:xfrm>
            <a:off x="5130143" y="2724791"/>
            <a:ext cx="6714025" cy="233910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5400">
                <a:solidFill>
                  <a:srgbClr val="FFFFFF"/>
                </a:solidFill>
                <a:latin typeface="Lustria"/>
                <a:ea typeface="Lustria"/>
                <a:cs typeface="Lustria"/>
                <a:sym typeface="Lustria"/>
              </a:rPr>
              <a:t>EFICÁCIA CLÍNICA</a:t>
            </a:r>
            <a:endParaRPr/>
          </a:p>
          <a:p>
            <a:pPr indent="0" lvl="0" marL="0" marR="0" rtl="0" algn="l">
              <a:spcBef>
                <a:spcPts val="1200"/>
              </a:spcBef>
              <a:spcAft>
                <a:spcPts val="0"/>
              </a:spcAft>
              <a:buNone/>
            </a:pPr>
            <a:r>
              <a:rPr b="1" lang="pt-BR" sz="2800">
                <a:solidFill>
                  <a:srgbClr val="FFFFFF"/>
                </a:solidFill>
                <a:latin typeface="Lustria"/>
                <a:ea typeface="Lustria"/>
                <a:cs typeface="Lustria"/>
                <a:sym typeface="Lustria"/>
              </a:rPr>
              <a:t>(ALXN1210-PNH-301)</a:t>
            </a:r>
            <a:endParaRPr b="1" sz="3600">
              <a:solidFill>
                <a:srgbClr val="FFFFFF"/>
              </a:solidFill>
              <a:latin typeface="Lustria"/>
              <a:ea typeface="Lustria"/>
              <a:cs typeface="Lustria"/>
              <a:sym typeface="Lustria"/>
            </a:endParaRPr>
          </a:p>
        </p:txBody>
      </p:sp>
      <p:grpSp>
        <p:nvGrpSpPr>
          <p:cNvPr id="5772" name="Google Shape;5772;p110"/>
          <p:cNvGrpSpPr/>
          <p:nvPr/>
        </p:nvGrpSpPr>
        <p:grpSpPr>
          <a:xfrm>
            <a:off x="5257989" y="1585259"/>
            <a:ext cx="983316" cy="983316"/>
            <a:chOff x="-951397" y="1963883"/>
            <a:chExt cx="571500" cy="571500"/>
          </a:xfrm>
        </p:grpSpPr>
        <p:sp>
          <p:nvSpPr>
            <p:cNvPr id="5773" name="Google Shape;5773;p110"/>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774" name="Google Shape;5774;p110"/>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775" name="Google Shape;5775;p110"/>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776" name="Google Shape;5776;p110"/>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777" name="Google Shape;5777;p110"/>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767"/>
                                        </p:tgtEl>
                                        <p:attrNameLst>
                                          <p:attrName>style.visibility</p:attrName>
                                        </p:attrNameLst>
                                      </p:cBhvr>
                                      <p:to>
                                        <p:strVal val="visible"/>
                                      </p:to>
                                    </p:set>
                                    <p:animEffect filter="fade" transition="in">
                                      <p:cBhvr>
                                        <p:cTn dur="500"/>
                                        <p:tgtEl>
                                          <p:spTgt spid="5767"/>
                                        </p:tgtEl>
                                      </p:cBhvr>
                                    </p:animEffect>
                                  </p:childTnLst>
                                </p:cTn>
                              </p:par>
                              <p:par>
                                <p:cTn fill="hold" nodeType="withEffect" presetClass="entr" presetID="10" presetSubtype="0">
                                  <p:stCondLst>
                                    <p:cond delay="0"/>
                                  </p:stCondLst>
                                  <p:childTnLst>
                                    <p:set>
                                      <p:cBhvr>
                                        <p:cTn dur="1" fill="hold">
                                          <p:stCondLst>
                                            <p:cond delay="0"/>
                                          </p:stCondLst>
                                        </p:cTn>
                                        <p:tgtEl>
                                          <p:spTgt spid="5768"/>
                                        </p:tgtEl>
                                        <p:attrNameLst>
                                          <p:attrName>style.visibility</p:attrName>
                                        </p:attrNameLst>
                                      </p:cBhvr>
                                      <p:to>
                                        <p:strVal val="visible"/>
                                      </p:to>
                                    </p:set>
                                    <p:animEffect filter="fade" transition="in">
                                      <p:cBhvr>
                                        <p:cTn dur="500"/>
                                        <p:tgtEl>
                                          <p:spTgt spid="5768"/>
                                        </p:tgtEl>
                                      </p:cBhvr>
                                    </p:animEffect>
                                  </p:childTnLst>
                                </p:cTn>
                              </p:par>
                              <p:par>
                                <p:cTn fill="hold" nodeType="withEffect" presetClass="entr" presetID="10" presetSubtype="0">
                                  <p:stCondLst>
                                    <p:cond delay="500"/>
                                  </p:stCondLst>
                                  <p:childTnLst>
                                    <p:set>
                                      <p:cBhvr>
                                        <p:cTn dur="1" fill="hold">
                                          <p:stCondLst>
                                            <p:cond delay="0"/>
                                          </p:stCondLst>
                                        </p:cTn>
                                        <p:tgtEl>
                                          <p:spTgt spid="5771"/>
                                        </p:tgtEl>
                                        <p:attrNameLst>
                                          <p:attrName>style.visibility</p:attrName>
                                        </p:attrNameLst>
                                      </p:cBhvr>
                                      <p:to>
                                        <p:strVal val="visible"/>
                                      </p:to>
                                    </p:set>
                                    <p:animEffect filter="fade" transition="in">
                                      <p:cBhvr>
                                        <p:cTn dur="500"/>
                                        <p:tgtEl>
                                          <p:spTgt spid="5771"/>
                                        </p:tgtEl>
                                      </p:cBhvr>
                                    </p:animEffect>
                                  </p:childTnLst>
                                </p:cTn>
                              </p:par>
                              <p:par>
                                <p:cTn fill="hold" nodeType="withEffect" presetClass="entr" presetID="10" presetSubtype="0">
                                  <p:stCondLst>
                                    <p:cond delay="500"/>
                                  </p:stCondLst>
                                  <p:childTnLst>
                                    <p:set>
                                      <p:cBhvr>
                                        <p:cTn dur="1" fill="hold">
                                          <p:stCondLst>
                                            <p:cond delay="0"/>
                                          </p:stCondLst>
                                        </p:cTn>
                                        <p:tgtEl>
                                          <p:spTgt spid="5772"/>
                                        </p:tgtEl>
                                        <p:attrNameLst>
                                          <p:attrName>style.visibility</p:attrName>
                                        </p:attrNameLst>
                                      </p:cBhvr>
                                      <p:to>
                                        <p:strVal val="visible"/>
                                      </p:to>
                                    </p:set>
                                    <p:animEffect filter="fade" transition="in">
                                      <p:cBhvr>
                                        <p:cTn dur="500"/>
                                        <p:tgtEl>
                                          <p:spTgt spid="577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82" name="Shape 5782"/>
        <p:cNvGrpSpPr/>
        <p:nvPr/>
      </p:nvGrpSpPr>
      <p:grpSpPr>
        <a:xfrm>
          <a:off x="0" y="0"/>
          <a:ext cx="0" cy="0"/>
          <a:chOff x="0" y="0"/>
          <a:chExt cx="0" cy="0"/>
        </a:xfrm>
      </p:grpSpPr>
      <p:sp>
        <p:nvSpPr>
          <p:cNvPr id="5783" name="Google Shape;5783;p111"/>
          <p:cNvSpPr/>
          <p:nvPr/>
        </p:nvSpPr>
        <p:spPr>
          <a:xfrm flipH="1">
            <a:off x="407986" y="4020684"/>
            <a:ext cx="11050588" cy="198532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784" name="Google Shape;5784;p111"/>
          <p:cNvSpPr/>
          <p:nvPr/>
        </p:nvSpPr>
        <p:spPr>
          <a:xfrm flipH="1">
            <a:off x="407986" y="1771654"/>
            <a:ext cx="11050588" cy="212796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785" name="Google Shape;5785;p111"/>
          <p:cNvSpPr txBox="1"/>
          <p:nvPr/>
        </p:nvSpPr>
        <p:spPr>
          <a:xfrm>
            <a:off x="296270" y="385036"/>
            <a:ext cx="11349632"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ravulizumabe não é inferior ao eculizumabe em “evitar transfusões” </a:t>
            </a:r>
            <a:br>
              <a:rPr b="1" lang="pt-BR" sz="2800">
                <a:solidFill>
                  <a:schemeClr val="accent1"/>
                </a:solidFill>
                <a:latin typeface="Lustria"/>
                <a:ea typeface="Lustria"/>
                <a:cs typeface="Lustria"/>
                <a:sym typeface="Lustria"/>
              </a:rPr>
            </a:br>
            <a:r>
              <a:rPr b="1" lang="pt-BR" sz="2800">
                <a:solidFill>
                  <a:schemeClr val="accent1"/>
                </a:solidFill>
                <a:latin typeface="Lustria"/>
                <a:ea typeface="Lustria"/>
                <a:cs typeface="Lustria"/>
                <a:sym typeface="Lustria"/>
              </a:rPr>
              <a:t>e “normalização da DHL”, em pacientes naïve</a:t>
            </a:r>
            <a:endParaRPr b="1" baseline="30000" sz="2800">
              <a:solidFill>
                <a:schemeClr val="accent1"/>
              </a:solidFill>
              <a:latin typeface="Lustria"/>
              <a:ea typeface="Lustria"/>
              <a:cs typeface="Lustria"/>
              <a:sym typeface="Lustria"/>
            </a:endParaRPr>
          </a:p>
        </p:txBody>
      </p:sp>
      <p:sp>
        <p:nvSpPr>
          <p:cNvPr id="5786" name="Google Shape;5786;p111"/>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t/>
            </a:r>
            <a:endParaRPr/>
          </a:p>
          <a:p>
            <a:pPr indent="0" lvl="0" marL="0" rtl="0" algn="l">
              <a:lnSpc>
                <a:spcPct val="90000"/>
              </a:lnSpc>
              <a:spcBef>
                <a:spcPts val="0"/>
              </a:spcBef>
              <a:spcAft>
                <a:spcPts val="0"/>
              </a:spcAft>
              <a:buClr>
                <a:schemeClr val="dk1"/>
              </a:buClr>
              <a:buSzPts val="800"/>
              <a:buNone/>
            </a:pPr>
            <a:r>
              <a:rPr lang="pt-BR"/>
              <a:t>Abreviações: IC = intervalo de confiança; DHL = desidrogenase láctica; OR = razão de chances (odds ratio)</a:t>
            </a:r>
            <a:endParaRPr/>
          </a:p>
          <a:p>
            <a:pPr indent="0" lvl="0" marL="0" rtl="0" algn="l">
              <a:lnSpc>
                <a:spcPct val="90000"/>
              </a:lnSpc>
              <a:spcBef>
                <a:spcPts val="0"/>
              </a:spcBef>
              <a:spcAft>
                <a:spcPts val="0"/>
              </a:spcAft>
              <a:buClr>
                <a:schemeClr val="dk1"/>
              </a:buClr>
              <a:buSzPts val="800"/>
              <a:buNone/>
            </a:pPr>
            <a:r>
              <a:rPr lang="pt-BR"/>
              <a:t>Referências: 1. Lee JW et al. Blood. 2019 Feb 7;133(6):530-9.</a:t>
            </a:r>
            <a:endParaRPr/>
          </a:p>
        </p:txBody>
      </p:sp>
      <p:sp>
        <p:nvSpPr>
          <p:cNvPr id="5787" name="Google Shape;5787;p111"/>
          <p:cNvSpPr txBox="1"/>
          <p:nvPr/>
        </p:nvSpPr>
        <p:spPr>
          <a:xfrm>
            <a:off x="296269" y="1124864"/>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sp>
        <p:nvSpPr>
          <p:cNvPr id="5788" name="Google Shape;5788;p111"/>
          <p:cNvSpPr txBox="1"/>
          <p:nvPr/>
        </p:nvSpPr>
        <p:spPr>
          <a:xfrm>
            <a:off x="515601" y="6093236"/>
            <a:ext cx="6393841" cy="260412"/>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†Diferença = diferença estimada entre os tratamentos (ravulizumabe – eculizumabe).</a:t>
            </a:r>
            <a:br>
              <a:rPr lang="pt-BR" sz="800">
                <a:solidFill>
                  <a:schemeClr val="dk1"/>
                </a:solidFill>
                <a:latin typeface="Calibri"/>
                <a:ea typeface="Calibri"/>
                <a:cs typeface="Calibri"/>
                <a:sym typeface="Calibri"/>
              </a:rPr>
            </a:br>
            <a:r>
              <a:rPr lang="pt-BR" sz="800">
                <a:solidFill>
                  <a:schemeClr val="dk1"/>
                </a:solidFill>
                <a:latin typeface="Calibri"/>
                <a:ea typeface="Calibri"/>
                <a:cs typeface="Calibri"/>
                <a:sym typeface="Calibri"/>
              </a:rPr>
              <a:t>‡Teste da hipótese de não inferioridade avaliado por comparação do limite em negrito do IC de 95% com a margem de não inferioridade.</a:t>
            </a:r>
            <a:endParaRPr sz="1800">
              <a:solidFill>
                <a:schemeClr val="dk1"/>
              </a:solidFill>
              <a:latin typeface="Calibri"/>
              <a:ea typeface="Calibri"/>
              <a:cs typeface="Calibri"/>
              <a:sym typeface="Calibri"/>
            </a:endParaRPr>
          </a:p>
        </p:txBody>
      </p:sp>
      <p:grpSp>
        <p:nvGrpSpPr>
          <p:cNvPr id="5789" name="Google Shape;5789;p111"/>
          <p:cNvGrpSpPr/>
          <p:nvPr/>
        </p:nvGrpSpPr>
        <p:grpSpPr>
          <a:xfrm>
            <a:off x="543059" y="2172393"/>
            <a:ext cx="4260966" cy="1703191"/>
            <a:chOff x="543059" y="2172393"/>
            <a:chExt cx="4260966" cy="1703191"/>
          </a:xfrm>
        </p:grpSpPr>
        <p:grpSp>
          <p:nvGrpSpPr>
            <p:cNvPr id="5790" name="Google Shape;5790;p111"/>
            <p:cNvGrpSpPr/>
            <p:nvPr/>
          </p:nvGrpSpPr>
          <p:grpSpPr>
            <a:xfrm>
              <a:off x="952405" y="2394475"/>
              <a:ext cx="3716602" cy="802582"/>
              <a:chOff x="2319528" y="2538945"/>
              <a:chExt cx="3716602" cy="2523119"/>
            </a:xfrm>
          </p:grpSpPr>
          <p:cxnSp>
            <p:nvCxnSpPr>
              <p:cNvPr id="5791" name="Google Shape;5791;p111"/>
              <p:cNvCxnSpPr/>
              <p:nvPr/>
            </p:nvCxnSpPr>
            <p:spPr>
              <a:xfrm rot="10800000">
                <a:off x="4639137"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792" name="Google Shape;5792;p111"/>
              <p:cNvCxnSpPr/>
              <p:nvPr/>
            </p:nvCxnSpPr>
            <p:spPr>
              <a:xfrm rot="10800000">
                <a:off x="5112205"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793" name="Google Shape;5793;p111"/>
              <p:cNvCxnSpPr/>
              <p:nvPr/>
            </p:nvCxnSpPr>
            <p:spPr>
              <a:xfrm rot="10800000">
                <a:off x="5569405"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794" name="Google Shape;5794;p111"/>
              <p:cNvCxnSpPr/>
              <p:nvPr/>
            </p:nvCxnSpPr>
            <p:spPr>
              <a:xfrm rot="10800000">
                <a:off x="6036130"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795" name="Google Shape;5795;p111"/>
              <p:cNvCxnSpPr/>
              <p:nvPr/>
            </p:nvCxnSpPr>
            <p:spPr>
              <a:xfrm rot="10800000">
                <a:off x="2319528"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796" name="Google Shape;5796;p111"/>
              <p:cNvCxnSpPr/>
              <p:nvPr/>
            </p:nvCxnSpPr>
            <p:spPr>
              <a:xfrm rot="10800000">
                <a:off x="2792596"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797" name="Google Shape;5797;p111"/>
              <p:cNvCxnSpPr/>
              <p:nvPr/>
            </p:nvCxnSpPr>
            <p:spPr>
              <a:xfrm rot="10800000">
                <a:off x="3249796"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798" name="Google Shape;5798;p111"/>
              <p:cNvCxnSpPr/>
              <p:nvPr/>
            </p:nvCxnSpPr>
            <p:spPr>
              <a:xfrm rot="10800000">
                <a:off x="3716521"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799" name="Google Shape;5799;p111"/>
              <p:cNvCxnSpPr/>
              <p:nvPr/>
            </p:nvCxnSpPr>
            <p:spPr>
              <a:xfrm rot="10800000">
                <a:off x="4171869" y="2538945"/>
                <a:ext cx="0" cy="2523119"/>
              </a:xfrm>
              <a:prstGeom prst="straightConnector1">
                <a:avLst/>
              </a:prstGeom>
              <a:noFill/>
              <a:ln cap="flat" cmpd="sng" w="19050">
                <a:solidFill>
                  <a:srgbClr val="BFBFBF"/>
                </a:solidFill>
                <a:prstDash val="solid"/>
                <a:miter lim="800000"/>
                <a:headEnd len="sm" w="sm" type="none"/>
                <a:tailEnd len="sm" w="sm" type="none"/>
              </a:ln>
            </p:spPr>
          </p:cxnSp>
        </p:grpSp>
        <p:cxnSp>
          <p:nvCxnSpPr>
            <p:cNvPr id="5800" name="Google Shape;5800;p111"/>
            <p:cNvCxnSpPr/>
            <p:nvPr/>
          </p:nvCxnSpPr>
          <p:spPr>
            <a:xfrm>
              <a:off x="2370684" y="2831354"/>
              <a:ext cx="2071138" cy="0"/>
            </a:xfrm>
            <a:prstGeom prst="straightConnector1">
              <a:avLst/>
            </a:prstGeom>
            <a:noFill/>
            <a:ln cap="flat" cmpd="sng" w="19050">
              <a:solidFill>
                <a:schemeClr val="dk1"/>
              </a:solidFill>
              <a:prstDash val="solid"/>
              <a:miter lim="800000"/>
              <a:headEnd len="sm" w="sm" type="none"/>
              <a:tailEnd len="sm" w="sm" type="none"/>
            </a:ln>
          </p:spPr>
        </p:cxnSp>
        <p:cxnSp>
          <p:nvCxnSpPr>
            <p:cNvPr id="5801" name="Google Shape;5801;p111"/>
            <p:cNvCxnSpPr/>
            <p:nvPr/>
          </p:nvCxnSpPr>
          <p:spPr>
            <a:xfrm rot="10800000">
              <a:off x="2370684" y="2741780"/>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5802" name="Google Shape;5802;p111"/>
            <p:cNvCxnSpPr/>
            <p:nvPr/>
          </p:nvCxnSpPr>
          <p:spPr>
            <a:xfrm rot="10800000">
              <a:off x="4441822" y="2741780"/>
              <a:ext cx="0" cy="179148"/>
            </a:xfrm>
            <a:prstGeom prst="straightConnector1">
              <a:avLst/>
            </a:prstGeom>
            <a:noFill/>
            <a:ln cap="flat" cmpd="sng" w="19050">
              <a:solidFill>
                <a:schemeClr val="dk1"/>
              </a:solidFill>
              <a:prstDash val="solid"/>
              <a:miter lim="800000"/>
              <a:headEnd len="sm" w="sm" type="none"/>
              <a:tailEnd len="sm" w="sm" type="none"/>
            </a:ln>
          </p:spPr>
        </p:cxnSp>
        <p:sp>
          <p:nvSpPr>
            <p:cNvPr id="5803" name="Google Shape;5803;p111"/>
            <p:cNvSpPr/>
            <p:nvPr/>
          </p:nvSpPr>
          <p:spPr>
            <a:xfrm>
              <a:off x="3375907" y="2761617"/>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2"/>
                </a:solidFill>
                <a:latin typeface="Calibri"/>
                <a:ea typeface="Calibri"/>
                <a:cs typeface="Calibri"/>
                <a:sym typeface="Calibri"/>
              </a:endParaRPr>
            </a:p>
          </p:txBody>
        </p:sp>
        <p:sp>
          <p:nvSpPr>
            <p:cNvPr id="5804" name="Google Shape;5804;p111"/>
            <p:cNvSpPr/>
            <p:nvPr/>
          </p:nvSpPr>
          <p:spPr>
            <a:xfrm>
              <a:off x="872593" y="2771239"/>
              <a:ext cx="139465" cy="120228"/>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805" name="Google Shape;5805;p111"/>
            <p:cNvSpPr txBox="1"/>
            <p:nvPr/>
          </p:nvSpPr>
          <p:spPr>
            <a:xfrm>
              <a:off x="543059" y="2172393"/>
              <a:ext cx="2760000" cy="28099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TRANSFUSÕES EVITADAS, %</a:t>
              </a:r>
              <a:endParaRPr/>
            </a:p>
          </p:txBody>
        </p:sp>
        <p:sp>
          <p:nvSpPr>
            <p:cNvPr id="5806" name="Google Shape;5806;p111"/>
            <p:cNvSpPr txBox="1"/>
            <p:nvPr/>
          </p:nvSpPr>
          <p:spPr>
            <a:xfrm>
              <a:off x="820610" y="3306664"/>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-20</a:t>
              </a:r>
              <a:endParaRPr/>
            </a:p>
          </p:txBody>
        </p:sp>
        <p:sp>
          <p:nvSpPr>
            <p:cNvPr id="5807" name="Google Shape;5807;p111"/>
            <p:cNvSpPr txBox="1"/>
            <p:nvPr/>
          </p:nvSpPr>
          <p:spPr>
            <a:xfrm>
              <a:off x="1293542" y="3306664"/>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-15</a:t>
              </a:r>
              <a:endParaRPr/>
            </a:p>
          </p:txBody>
        </p:sp>
        <p:sp>
          <p:nvSpPr>
            <p:cNvPr id="5808" name="Google Shape;5808;p111"/>
            <p:cNvSpPr txBox="1"/>
            <p:nvPr/>
          </p:nvSpPr>
          <p:spPr>
            <a:xfrm>
              <a:off x="1774305" y="3306664"/>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-10</a:t>
              </a:r>
              <a:endParaRPr/>
            </a:p>
          </p:txBody>
        </p:sp>
        <p:sp>
          <p:nvSpPr>
            <p:cNvPr id="5809" name="Google Shape;5809;p111"/>
            <p:cNvSpPr txBox="1"/>
            <p:nvPr/>
          </p:nvSpPr>
          <p:spPr>
            <a:xfrm>
              <a:off x="2214547" y="3306664"/>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-5</a:t>
              </a:r>
              <a:endParaRPr/>
            </a:p>
          </p:txBody>
        </p:sp>
        <p:sp>
          <p:nvSpPr>
            <p:cNvPr id="5810" name="Google Shape;5810;p111"/>
            <p:cNvSpPr txBox="1"/>
            <p:nvPr/>
          </p:nvSpPr>
          <p:spPr>
            <a:xfrm>
              <a:off x="2701714" y="3306664"/>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0</a:t>
              </a:r>
              <a:endParaRPr/>
            </a:p>
          </p:txBody>
        </p:sp>
        <p:sp>
          <p:nvSpPr>
            <p:cNvPr id="5811" name="Google Shape;5811;p111"/>
            <p:cNvSpPr txBox="1"/>
            <p:nvPr/>
          </p:nvSpPr>
          <p:spPr>
            <a:xfrm>
              <a:off x="3164443" y="3306664"/>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5</a:t>
              </a:r>
              <a:endParaRPr/>
            </a:p>
          </p:txBody>
        </p:sp>
        <p:sp>
          <p:nvSpPr>
            <p:cNvPr id="5812" name="Google Shape;5812;p111"/>
            <p:cNvSpPr txBox="1"/>
            <p:nvPr/>
          </p:nvSpPr>
          <p:spPr>
            <a:xfrm>
              <a:off x="3629565" y="3306664"/>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10</a:t>
              </a:r>
              <a:endParaRPr/>
            </a:p>
          </p:txBody>
        </p:sp>
        <p:sp>
          <p:nvSpPr>
            <p:cNvPr id="5813" name="Google Shape;5813;p111"/>
            <p:cNvSpPr txBox="1"/>
            <p:nvPr/>
          </p:nvSpPr>
          <p:spPr>
            <a:xfrm>
              <a:off x="4102462" y="3306664"/>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15</a:t>
              </a:r>
              <a:endParaRPr/>
            </a:p>
          </p:txBody>
        </p:sp>
        <p:sp>
          <p:nvSpPr>
            <p:cNvPr id="5814" name="Google Shape;5814;p111"/>
            <p:cNvSpPr txBox="1"/>
            <p:nvPr/>
          </p:nvSpPr>
          <p:spPr>
            <a:xfrm>
              <a:off x="4564010" y="3306664"/>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100">
                  <a:solidFill>
                    <a:schemeClr val="dk1"/>
                  </a:solidFill>
                  <a:latin typeface="Calibri"/>
                  <a:ea typeface="Calibri"/>
                  <a:cs typeface="Calibri"/>
                  <a:sym typeface="Calibri"/>
                </a:rPr>
                <a:t>20</a:t>
              </a:r>
              <a:endParaRPr/>
            </a:p>
          </p:txBody>
        </p:sp>
        <p:grpSp>
          <p:nvGrpSpPr>
            <p:cNvPr id="5815" name="Google Shape;5815;p111"/>
            <p:cNvGrpSpPr/>
            <p:nvPr/>
          </p:nvGrpSpPr>
          <p:grpSpPr>
            <a:xfrm>
              <a:off x="952405" y="3630325"/>
              <a:ext cx="3716602" cy="245259"/>
              <a:chOff x="2319528" y="3463628"/>
              <a:chExt cx="3716602" cy="246903"/>
            </a:xfrm>
          </p:grpSpPr>
          <p:sp>
            <p:nvSpPr>
              <p:cNvPr id="5816" name="Google Shape;5816;p111"/>
              <p:cNvSpPr txBox="1"/>
              <p:nvPr/>
            </p:nvSpPr>
            <p:spPr>
              <a:xfrm>
                <a:off x="2319528" y="3463628"/>
                <a:ext cx="1847962" cy="24019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Favorece eculizumabe</a:t>
                </a:r>
                <a:endParaRPr b="1" sz="1000">
                  <a:solidFill>
                    <a:schemeClr val="dk2"/>
                  </a:solidFill>
                  <a:latin typeface="Calibri"/>
                  <a:ea typeface="Calibri"/>
                  <a:cs typeface="Calibri"/>
                  <a:sym typeface="Calibri"/>
                </a:endParaRPr>
              </a:p>
            </p:txBody>
          </p:sp>
          <p:sp>
            <p:nvSpPr>
              <p:cNvPr id="5817" name="Google Shape;5817;p111"/>
              <p:cNvSpPr txBox="1"/>
              <p:nvPr/>
            </p:nvSpPr>
            <p:spPr>
              <a:xfrm>
                <a:off x="4171870" y="3463628"/>
                <a:ext cx="1864260" cy="24690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lt2"/>
                    </a:solidFill>
                    <a:latin typeface="Calibri"/>
                    <a:ea typeface="Calibri"/>
                    <a:cs typeface="Calibri"/>
                    <a:sym typeface="Calibri"/>
                  </a:rPr>
                  <a:t>Favorece ravulizumabe</a:t>
                </a:r>
                <a:endParaRPr b="1" baseline="30000" sz="1000">
                  <a:solidFill>
                    <a:schemeClr val="lt2"/>
                  </a:solidFill>
                  <a:latin typeface="Calibri"/>
                  <a:ea typeface="Calibri"/>
                  <a:cs typeface="Calibri"/>
                  <a:sym typeface="Calibri"/>
                </a:endParaRPr>
              </a:p>
            </p:txBody>
          </p:sp>
        </p:grpSp>
        <p:sp>
          <p:nvSpPr>
            <p:cNvPr id="5818" name="Google Shape;5818;p111"/>
            <p:cNvSpPr/>
            <p:nvPr/>
          </p:nvSpPr>
          <p:spPr>
            <a:xfrm>
              <a:off x="2898187" y="3525138"/>
              <a:ext cx="1843815" cy="97007"/>
            </a:xfrm>
            <a:prstGeom prst="rightArrow">
              <a:avLst>
                <a:gd fmla="val 50000" name="adj1"/>
                <a:gd fmla="val 50000"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819" name="Google Shape;5819;p111"/>
            <p:cNvSpPr/>
            <p:nvPr/>
          </p:nvSpPr>
          <p:spPr>
            <a:xfrm flipH="1">
              <a:off x="905524" y="3525138"/>
              <a:ext cx="1843815" cy="97007"/>
            </a:xfrm>
            <a:prstGeom prst="rightArrow">
              <a:avLst>
                <a:gd fmla="val 50000" name="adj1"/>
                <a:gd fmla="val 50000" name="adj2"/>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5820" name="Google Shape;5820;p111"/>
          <p:cNvGrpSpPr/>
          <p:nvPr/>
        </p:nvGrpSpPr>
        <p:grpSpPr>
          <a:xfrm>
            <a:off x="543059" y="4206428"/>
            <a:ext cx="4260966" cy="1696096"/>
            <a:chOff x="543059" y="4206428"/>
            <a:chExt cx="4260966" cy="1696096"/>
          </a:xfrm>
        </p:grpSpPr>
        <p:grpSp>
          <p:nvGrpSpPr>
            <p:cNvPr id="5821" name="Google Shape;5821;p111"/>
            <p:cNvGrpSpPr/>
            <p:nvPr/>
          </p:nvGrpSpPr>
          <p:grpSpPr>
            <a:xfrm>
              <a:off x="952405" y="4479883"/>
              <a:ext cx="3716602" cy="802582"/>
              <a:chOff x="2319528" y="2538945"/>
              <a:chExt cx="3716602" cy="2523119"/>
            </a:xfrm>
          </p:grpSpPr>
          <p:cxnSp>
            <p:nvCxnSpPr>
              <p:cNvPr id="5822" name="Google Shape;5822;p111"/>
              <p:cNvCxnSpPr/>
              <p:nvPr/>
            </p:nvCxnSpPr>
            <p:spPr>
              <a:xfrm rot="10800000">
                <a:off x="5112205"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823" name="Google Shape;5823;p111"/>
              <p:cNvCxnSpPr/>
              <p:nvPr/>
            </p:nvCxnSpPr>
            <p:spPr>
              <a:xfrm rot="10800000">
                <a:off x="6036130"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824" name="Google Shape;5824;p111"/>
              <p:cNvCxnSpPr/>
              <p:nvPr/>
            </p:nvCxnSpPr>
            <p:spPr>
              <a:xfrm rot="10800000">
                <a:off x="2319528"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825" name="Google Shape;5825;p111"/>
              <p:cNvCxnSpPr/>
              <p:nvPr/>
            </p:nvCxnSpPr>
            <p:spPr>
              <a:xfrm rot="10800000">
                <a:off x="3249796"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826" name="Google Shape;5826;p111"/>
              <p:cNvCxnSpPr/>
              <p:nvPr/>
            </p:nvCxnSpPr>
            <p:spPr>
              <a:xfrm rot="10800000">
                <a:off x="4171869" y="2538945"/>
                <a:ext cx="0" cy="2523119"/>
              </a:xfrm>
              <a:prstGeom prst="straightConnector1">
                <a:avLst/>
              </a:prstGeom>
              <a:noFill/>
              <a:ln cap="flat" cmpd="sng" w="19050">
                <a:solidFill>
                  <a:srgbClr val="BFBFBF"/>
                </a:solidFill>
                <a:prstDash val="solid"/>
                <a:miter lim="800000"/>
                <a:headEnd len="sm" w="sm" type="none"/>
                <a:tailEnd len="sm" w="sm" type="none"/>
              </a:ln>
            </p:spPr>
          </p:cxnSp>
        </p:grpSp>
        <p:cxnSp>
          <p:nvCxnSpPr>
            <p:cNvPr id="5827" name="Google Shape;5827;p111"/>
            <p:cNvCxnSpPr/>
            <p:nvPr/>
          </p:nvCxnSpPr>
          <p:spPr>
            <a:xfrm>
              <a:off x="2370684" y="4916762"/>
              <a:ext cx="1851785" cy="0"/>
            </a:xfrm>
            <a:prstGeom prst="straightConnector1">
              <a:avLst/>
            </a:prstGeom>
            <a:noFill/>
            <a:ln cap="flat" cmpd="sng" w="19050">
              <a:solidFill>
                <a:schemeClr val="dk1"/>
              </a:solidFill>
              <a:prstDash val="solid"/>
              <a:miter lim="800000"/>
              <a:headEnd len="sm" w="sm" type="none"/>
              <a:tailEnd len="sm" w="sm" type="none"/>
            </a:ln>
          </p:spPr>
        </p:cxnSp>
        <p:cxnSp>
          <p:nvCxnSpPr>
            <p:cNvPr id="5828" name="Google Shape;5828;p111"/>
            <p:cNvCxnSpPr/>
            <p:nvPr/>
          </p:nvCxnSpPr>
          <p:spPr>
            <a:xfrm rot="10800000">
              <a:off x="2370684" y="4827188"/>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5829" name="Google Shape;5829;p111"/>
            <p:cNvCxnSpPr/>
            <p:nvPr/>
          </p:nvCxnSpPr>
          <p:spPr>
            <a:xfrm rot="10800000">
              <a:off x="4230054" y="4827188"/>
              <a:ext cx="0" cy="179148"/>
            </a:xfrm>
            <a:prstGeom prst="straightConnector1">
              <a:avLst/>
            </a:prstGeom>
            <a:noFill/>
            <a:ln cap="flat" cmpd="sng" w="19050">
              <a:solidFill>
                <a:schemeClr val="dk1"/>
              </a:solidFill>
              <a:prstDash val="solid"/>
              <a:miter lim="800000"/>
              <a:headEnd len="sm" w="sm" type="none"/>
              <a:tailEnd len="sm" w="sm" type="none"/>
            </a:ln>
          </p:spPr>
        </p:cxnSp>
        <p:sp>
          <p:nvSpPr>
            <p:cNvPr id="5830" name="Google Shape;5830;p111"/>
            <p:cNvSpPr/>
            <p:nvPr/>
          </p:nvSpPr>
          <p:spPr>
            <a:xfrm>
              <a:off x="3099335" y="4847025"/>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2"/>
                </a:solidFill>
                <a:latin typeface="Calibri"/>
                <a:ea typeface="Calibri"/>
                <a:cs typeface="Calibri"/>
                <a:sym typeface="Calibri"/>
              </a:endParaRPr>
            </a:p>
          </p:txBody>
        </p:sp>
        <p:sp>
          <p:nvSpPr>
            <p:cNvPr id="5831" name="Google Shape;5831;p111"/>
            <p:cNvSpPr txBox="1"/>
            <p:nvPr/>
          </p:nvSpPr>
          <p:spPr>
            <a:xfrm>
              <a:off x="543059" y="4206428"/>
              <a:ext cx="2687014" cy="28099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NORMALIZAÇÃO DA DHL, %</a:t>
              </a:r>
              <a:endParaRPr/>
            </a:p>
          </p:txBody>
        </p:sp>
        <p:sp>
          <p:nvSpPr>
            <p:cNvPr id="5832" name="Google Shape;5832;p111"/>
            <p:cNvSpPr txBox="1"/>
            <p:nvPr/>
          </p:nvSpPr>
          <p:spPr>
            <a:xfrm>
              <a:off x="820610" y="5392072"/>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0</a:t>
              </a:r>
              <a:endParaRPr/>
            </a:p>
          </p:txBody>
        </p:sp>
        <p:sp>
          <p:nvSpPr>
            <p:cNvPr id="5833" name="Google Shape;5833;p111"/>
            <p:cNvSpPr txBox="1"/>
            <p:nvPr/>
          </p:nvSpPr>
          <p:spPr>
            <a:xfrm>
              <a:off x="2701714" y="5392072"/>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a:t>
              </a:r>
              <a:endParaRPr/>
            </a:p>
          </p:txBody>
        </p:sp>
        <p:sp>
          <p:nvSpPr>
            <p:cNvPr id="5834" name="Google Shape;5834;p111"/>
            <p:cNvSpPr txBox="1"/>
            <p:nvPr/>
          </p:nvSpPr>
          <p:spPr>
            <a:xfrm>
              <a:off x="4564010" y="5392072"/>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2</a:t>
              </a:r>
              <a:endParaRPr/>
            </a:p>
          </p:txBody>
        </p:sp>
        <p:grpSp>
          <p:nvGrpSpPr>
            <p:cNvPr id="5835" name="Google Shape;5835;p111"/>
            <p:cNvGrpSpPr/>
            <p:nvPr/>
          </p:nvGrpSpPr>
          <p:grpSpPr>
            <a:xfrm>
              <a:off x="952405" y="5706518"/>
              <a:ext cx="3716602" cy="196006"/>
              <a:chOff x="2319528" y="5426252"/>
              <a:chExt cx="3716602" cy="246903"/>
            </a:xfrm>
          </p:grpSpPr>
          <p:sp>
            <p:nvSpPr>
              <p:cNvPr id="5836" name="Google Shape;5836;p111"/>
              <p:cNvSpPr txBox="1"/>
              <p:nvPr/>
            </p:nvSpPr>
            <p:spPr>
              <a:xfrm>
                <a:off x="2319528" y="5426252"/>
                <a:ext cx="1847962" cy="24019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Favorece eculizumabe</a:t>
                </a:r>
                <a:endParaRPr b="1" sz="1000">
                  <a:solidFill>
                    <a:schemeClr val="dk2"/>
                  </a:solidFill>
                  <a:latin typeface="Calibri"/>
                  <a:ea typeface="Calibri"/>
                  <a:cs typeface="Calibri"/>
                  <a:sym typeface="Calibri"/>
                </a:endParaRPr>
              </a:p>
            </p:txBody>
          </p:sp>
          <p:sp>
            <p:nvSpPr>
              <p:cNvPr id="5837" name="Google Shape;5837;p111"/>
              <p:cNvSpPr txBox="1"/>
              <p:nvPr/>
            </p:nvSpPr>
            <p:spPr>
              <a:xfrm>
                <a:off x="4171870" y="5426252"/>
                <a:ext cx="1864260" cy="24690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lt2"/>
                    </a:solidFill>
                    <a:latin typeface="Calibri"/>
                    <a:ea typeface="Calibri"/>
                    <a:cs typeface="Calibri"/>
                    <a:sym typeface="Calibri"/>
                  </a:rPr>
                  <a:t>Favorece ravulizumabe</a:t>
                </a:r>
                <a:endParaRPr b="1" baseline="30000" sz="1000">
                  <a:solidFill>
                    <a:schemeClr val="lt2"/>
                  </a:solidFill>
                  <a:latin typeface="Calibri"/>
                  <a:ea typeface="Calibri"/>
                  <a:cs typeface="Calibri"/>
                  <a:sym typeface="Calibri"/>
                </a:endParaRPr>
              </a:p>
            </p:txBody>
          </p:sp>
        </p:grpSp>
        <p:sp>
          <p:nvSpPr>
            <p:cNvPr id="5838" name="Google Shape;5838;p111"/>
            <p:cNvSpPr/>
            <p:nvPr/>
          </p:nvSpPr>
          <p:spPr>
            <a:xfrm>
              <a:off x="1624433" y="4856647"/>
              <a:ext cx="139465" cy="120228"/>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839" name="Google Shape;5839;p111"/>
            <p:cNvSpPr/>
            <p:nvPr/>
          </p:nvSpPr>
          <p:spPr>
            <a:xfrm>
              <a:off x="2898187" y="5584566"/>
              <a:ext cx="1843815" cy="97007"/>
            </a:xfrm>
            <a:prstGeom prst="rightArrow">
              <a:avLst>
                <a:gd fmla="val 50000" name="adj1"/>
                <a:gd fmla="val 50000"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840" name="Google Shape;5840;p111"/>
            <p:cNvSpPr/>
            <p:nvPr/>
          </p:nvSpPr>
          <p:spPr>
            <a:xfrm flipH="1">
              <a:off x="905524" y="5584566"/>
              <a:ext cx="1843815" cy="97007"/>
            </a:xfrm>
            <a:prstGeom prst="rightArrow">
              <a:avLst>
                <a:gd fmla="val 50000" name="adj1"/>
                <a:gd fmla="val 50000" name="adj2"/>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5841" name="Google Shape;5841;p111"/>
          <p:cNvGrpSpPr/>
          <p:nvPr/>
        </p:nvGrpSpPr>
        <p:grpSpPr>
          <a:xfrm>
            <a:off x="5324287" y="1864443"/>
            <a:ext cx="5339008" cy="405936"/>
            <a:chOff x="5324287" y="1864443"/>
            <a:chExt cx="5339008" cy="405936"/>
          </a:xfrm>
        </p:grpSpPr>
        <p:sp>
          <p:nvSpPr>
            <p:cNvPr id="5842" name="Google Shape;5842;p111"/>
            <p:cNvSpPr/>
            <p:nvPr/>
          </p:nvSpPr>
          <p:spPr>
            <a:xfrm>
              <a:off x="7923936" y="1874300"/>
              <a:ext cx="151038"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843" name="Google Shape;5843;p111"/>
            <p:cNvSpPr/>
            <p:nvPr/>
          </p:nvSpPr>
          <p:spPr>
            <a:xfrm>
              <a:off x="5340361" y="1880308"/>
              <a:ext cx="151038" cy="120235"/>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5844" name="Google Shape;5844;p111"/>
            <p:cNvGrpSpPr/>
            <p:nvPr/>
          </p:nvGrpSpPr>
          <p:grpSpPr>
            <a:xfrm>
              <a:off x="5324287" y="2130667"/>
              <a:ext cx="173693" cy="120235"/>
              <a:chOff x="7806275" y="5346457"/>
              <a:chExt cx="238984" cy="179148"/>
            </a:xfrm>
          </p:grpSpPr>
          <p:cxnSp>
            <p:nvCxnSpPr>
              <p:cNvPr id="5845" name="Google Shape;5845;p111"/>
              <p:cNvCxnSpPr/>
              <p:nvPr/>
            </p:nvCxnSpPr>
            <p:spPr>
              <a:xfrm>
                <a:off x="7806275" y="5436031"/>
                <a:ext cx="232456" cy="0"/>
              </a:xfrm>
              <a:prstGeom prst="straightConnector1">
                <a:avLst/>
              </a:prstGeom>
              <a:noFill/>
              <a:ln cap="flat" cmpd="sng" w="19050">
                <a:solidFill>
                  <a:schemeClr val="dk1"/>
                </a:solidFill>
                <a:prstDash val="solid"/>
                <a:miter lim="800000"/>
                <a:headEnd len="sm" w="sm" type="none"/>
                <a:tailEnd len="sm" w="sm" type="none"/>
              </a:ln>
            </p:spPr>
          </p:cxnSp>
          <p:cxnSp>
            <p:nvCxnSpPr>
              <p:cNvPr id="5846" name="Google Shape;5846;p111"/>
              <p:cNvCxnSpPr/>
              <p:nvPr/>
            </p:nvCxnSpPr>
            <p:spPr>
              <a:xfrm rot="10800000">
                <a:off x="7806275" y="5346457"/>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5847" name="Google Shape;5847;p111"/>
              <p:cNvCxnSpPr/>
              <p:nvPr/>
            </p:nvCxnSpPr>
            <p:spPr>
              <a:xfrm rot="10800000">
                <a:off x="8045259" y="5346457"/>
                <a:ext cx="0" cy="179148"/>
              </a:xfrm>
              <a:prstGeom prst="straightConnector1">
                <a:avLst/>
              </a:prstGeom>
              <a:noFill/>
              <a:ln cap="flat" cmpd="sng" w="19050">
                <a:solidFill>
                  <a:schemeClr val="dk1"/>
                </a:solidFill>
                <a:prstDash val="solid"/>
                <a:miter lim="800000"/>
                <a:headEnd len="sm" w="sm" type="none"/>
                <a:tailEnd len="sm" w="sm" type="none"/>
              </a:ln>
            </p:spPr>
          </p:cxnSp>
        </p:grpSp>
        <p:sp>
          <p:nvSpPr>
            <p:cNvPr id="5848" name="Google Shape;5848;p111"/>
            <p:cNvSpPr txBox="1"/>
            <p:nvPr/>
          </p:nvSpPr>
          <p:spPr>
            <a:xfrm>
              <a:off x="8178039" y="1864443"/>
              <a:ext cx="2485256" cy="15918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Valor observado (estimativa pontual do estudo)</a:t>
              </a:r>
              <a:endParaRPr/>
            </a:p>
          </p:txBody>
        </p:sp>
        <p:sp>
          <p:nvSpPr>
            <p:cNvPr id="5849" name="Google Shape;5849;p111"/>
            <p:cNvSpPr txBox="1"/>
            <p:nvPr/>
          </p:nvSpPr>
          <p:spPr>
            <a:xfrm>
              <a:off x="5592091" y="1880308"/>
              <a:ext cx="2485256" cy="15918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Margem de não inferioridade para o desfecho</a:t>
              </a:r>
              <a:endParaRPr/>
            </a:p>
          </p:txBody>
        </p:sp>
        <p:sp>
          <p:nvSpPr>
            <p:cNvPr id="5850" name="Google Shape;5850;p111"/>
            <p:cNvSpPr txBox="1"/>
            <p:nvPr/>
          </p:nvSpPr>
          <p:spPr>
            <a:xfrm>
              <a:off x="5589718" y="2111191"/>
              <a:ext cx="2485256" cy="15918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Intervalo de confiança de 95%</a:t>
              </a:r>
              <a:endParaRPr/>
            </a:p>
          </p:txBody>
        </p:sp>
      </p:grpSp>
      <p:sp>
        <p:nvSpPr>
          <p:cNvPr id="5851" name="Google Shape;5851;p111"/>
          <p:cNvSpPr/>
          <p:nvPr/>
        </p:nvSpPr>
        <p:spPr>
          <a:xfrm>
            <a:off x="-285616" y="1636436"/>
            <a:ext cx="5477203" cy="476393"/>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852" name="Google Shape;5852;p111"/>
          <p:cNvSpPr txBox="1"/>
          <p:nvPr/>
        </p:nvSpPr>
        <p:spPr>
          <a:xfrm>
            <a:off x="1142748" y="1720743"/>
            <a:ext cx="3935750" cy="307777"/>
          </a:xfrm>
          <a:prstGeom prst="rect">
            <a:avLst/>
          </a:prstGeom>
          <a:noFill/>
          <a:ln>
            <a:noFill/>
          </a:ln>
        </p:spPr>
        <p:txBody>
          <a:bodyPr anchorCtr="0" anchor="t" bIns="45700" lIns="0" spcFirstLastPara="1" rIns="91425" wrap="square" tIns="45700">
            <a:noAutofit/>
          </a:bodyPr>
          <a:lstStyle/>
          <a:p>
            <a:pPr indent="0" lvl="0" marL="0" marR="0" rtl="0" algn="r">
              <a:spcBef>
                <a:spcPts val="0"/>
              </a:spcBef>
              <a:spcAft>
                <a:spcPts val="0"/>
              </a:spcAft>
              <a:buNone/>
            </a:pPr>
            <a:r>
              <a:rPr b="1" lang="pt-BR" sz="1600">
                <a:solidFill>
                  <a:schemeClr val="lt1"/>
                </a:solidFill>
                <a:latin typeface="Calibri"/>
                <a:ea typeface="Calibri"/>
                <a:cs typeface="Calibri"/>
                <a:sym typeface="Calibri"/>
              </a:rPr>
              <a:t>Desfechos primários de eficácia</a:t>
            </a:r>
            <a:r>
              <a:rPr b="1" baseline="30000" lang="pt-BR" sz="1600">
                <a:solidFill>
                  <a:schemeClr val="lt1"/>
                </a:solidFill>
                <a:latin typeface="Calibri"/>
                <a:ea typeface="Calibri"/>
                <a:cs typeface="Calibri"/>
                <a:sym typeface="Calibri"/>
              </a:rPr>
              <a:t>1</a:t>
            </a:r>
            <a:endParaRPr/>
          </a:p>
        </p:txBody>
      </p:sp>
      <p:grpSp>
        <p:nvGrpSpPr>
          <p:cNvPr id="5853" name="Google Shape;5853;p111"/>
          <p:cNvGrpSpPr/>
          <p:nvPr/>
        </p:nvGrpSpPr>
        <p:grpSpPr>
          <a:xfrm>
            <a:off x="4616120" y="2394475"/>
            <a:ext cx="7023921" cy="1089742"/>
            <a:chOff x="4616120" y="2394475"/>
            <a:chExt cx="7023921" cy="1089742"/>
          </a:xfrm>
        </p:grpSpPr>
        <p:grpSp>
          <p:nvGrpSpPr>
            <p:cNvPr id="5854" name="Google Shape;5854;p111"/>
            <p:cNvGrpSpPr/>
            <p:nvPr/>
          </p:nvGrpSpPr>
          <p:grpSpPr>
            <a:xfrm>
              <a:off x="4616120" y="2394475"/>
              <a:ext cx="7023921" cy="1089742"/>
              <a:chOff x="4616120" y="2394475"/>
              <a:chExt cx="7023921" cy="1089742"/>
            </a:xfrm>
          </p:grpSpPr>
          <p:sp>
            <p:nvSpPr>
              <p:cNvPr id="5855" name="Google Shape;5855;p111"/>
              <p:cNvSpPr txBox="1"/>
              <p:nvPr/>
            </p:nvSpPr>
            <p:spPr>
              <a:xfrm>
                <a:off x="5060139" y="3168374"/>
                <a:ext cx="811300"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400">
                    <a:solidFill>
                      <a:srgbClr val="4D4D4D"/>
                    </a:solidFill>
                    <a:latin typeface="Calibri"/>
                    <a:ea typeface="Calibri"/>
                    <a:cs typeface="Calibri"/>
                    <a:sym typeface="Calibri"/>
                  </a:rPr>
                  <a:t>73,6</a:t>
                </a:r>
                <a:endParaRPr/>
              </a:p>
            </p:txBody>
          </p:sp>
          <p:sp>
            <p:nvSpPr>
              <p:cNvPr id="5856" name="Google Shape;5856;p111"/>
              <p:cNvSpPr txBox="1"/>
              <p:nvPr/>
            </p:nvSpPr>
            <p:spPr>
              <a:xfrm>
                <a:off x="6304776" y="3168374"/>
                <a:ext cx="811300"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400">
                    <a:solidFill>
                      <a:srgbClr val="4C4C4C"/>
                    </a:solidFill>
                    <a:latin typeface="Calibri"/>
                    <a:ea typeface="Calibri"/>
                    <a:cs typeface="Calibri"/>
                    <a:sym typeface="Calibri"/>
                  </a:rPr>
                  <a:t>66,1</a:t>
                </a:r>
                <a:endParaRPr/>
              </a:p>
            </p:txBody>
          </p:sp>
          <p:sp>
            <p:nvSpPr>
              <p:cNvPr id="5857" name="Google Shape;5857;p111"/>
              <p:cNvSpPr txBox="1"/>
              <p:nvPr/>
            </p:nvSpPr>
            <p:spPr>
              <a:xfrm>
                <a:off x="6865723" y="3168374"/>
                <a:ext cx="233171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400">
                    <a:solidFill>
                      <a:srgbClr val="4C4C4C"/>
                    </a:solidFill>
                    <a:latin typeface="Calibri"/>
                    <a:ea typeface="Calibri"/>
                    <a:cs typeface="Calibri"/>
                    <a:sym typeface="Calibri"/>
                  </a:rPr>
                  <a:t>6,8 (</a:t>
                </a:r>
                <a:r>
                  <a:rPr b="1" lang="pt-BR" sz="1400">
                    <a:solidFill>
                      <a:srgbClr val="4C4C4C"/>
                    </a:solidFill>
                    <a:latin typeface="Calibri"/>
                    <a:ea typeface="Calibri"/>
                    <a:cs typeface="Calibri"/>
                    <a:sym typeface="Calibri"/>
                  </a:rPr>
                  <a:t>–4,66</a:t>
                </a:r>
                <a:r>
                  <a:rPr lang="pt-BR" sz="1400">
                    <a:solidFill>
                      <a:srgbClr val="4C4C4C"/>
                    </a:solidFill>
                    <a:latin typeface="Calibri"/>
                    <a:ea typeface="Calibri"/>
                    <a:cs typeface="Calibri"/>
                    <a:sym typeface="Calibri"/>
                  </a:rPr>
                  <a:t> a 18,14)</a:t>
                </a:r>
                <a:endParaRPr/>
              </a:p>
            </p:txBody>
          </p:sp>
          <p:sp>
            <p:nvSpPr>
              <p:cNvPr id="5858" name="Google Shape;5858;p111"/>
              <p:cNvSpPr txBox="1"/>
              <p:nvPr/>
            </p:nvSpPr>
            <p:spPr>
              <a:xfrm>
                <a:off x="4616120" y="2537695"/>
                <a:ext cx="1699338"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ravulizumabe</a:t>
                </a:r>
                <a:endParaRPr b="1" baseline="30000" sz="1400">
                  <a:solidFill>
                    <a:schemeClr val="lt2"/>
                  </a:solidFill>
                  <a:latin typeface="Calibri"/>
                  <a:ea typeface="Calibri"/>
                  <a:cs typeface="Calibri"/>
                  <a:sym typeface="Calibri"/>
                </a:endParaRPr>
              </a:p>
              <a:p>
                <a:pPr indent="0" lvl="0" marL="0" marR="0" rtl="0" algn="ctr">
                  <a:spcBef>
                    <a:spcPts val="0"/>
                  </a:spcBef>
                  <a:spcAft>
                    <a:spcPts val="0"/>
                  </a:spcAft>
                  <a:buNone/>
                </a:pPr>
                <a:r>
                  <a:rPr b="1" lang="pt-BR" sz="1400">
                    <a:solidFill>
                      <a:schemeClr val="lt2"/>
                    </a:solidFill>
                    <a:latin typeface="Calibri"/>
                    <a:ea typeface="Calibri"/>
                    <a:cs typeface="Calibri"/>
                    <a:sym typeface="Calibri"/>
                  </a:rPr>
                  <a:t>(</a:t>
                </a:r>
                <a:r>
                  <a:rPr b="1" i="1" lang="pt-BR" sz="1400">
                    <a:solidFill>
                      <a:schemeClr val="lt2"/>
                    </a:solidFill>
                    <a:latin typeface="Calibri"/>
                    <a:ea typeface="Calibri"/>
                    <a:cs typeface="Calibri"/>
                    <a:sym typeface="Calibri"/>
                  </a:rPr>
                  <a:t>n</a:t>
                </a:r>
                <a:r>
                  <a:rPr b="1" lang="pt-BR" sz="1400">
                    <a:solidFill>
                      <a:schemeClr val="lt2"/>
                    </a:solidFill>
                    <a:latin typeface="Calibri"/>
                    <a:ea typeface="Calibri"/>
                    <a:cs typeface="Calibri"/>
                    <a:sym typeface="Calibri"/>
                  </a:rPr>
                  <a:t>=125)</a:t>
                </a:r>
                <a:endParaRPr/>
              </a:p>
            </p:txBody>
          </p:sp>
          <p:sp>
            <p:nvSpPr>
              <p:cNvPr id="5859" name="Google Shape;5859;p111"/>
              <p:cNvSpPr txBox="1"/>
              <p:nvPr/>
            </p:nvSpPr>
            <p:spPr>
              <a:xfrm>
                <a:off x="6032245" y="2537695"/>
                <a:ext cx="1356362"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400">
                    <a:solidFill>
                      <a:schemeClr val="dk2"/>
                    </a:solidFill>
                    <a:latin typeface="Calibri"/>
                    <a:ea typeface="Calibri"/>
                    <a:cs typeface="Calibri"/>
                    <a:sym typeface="Calibri"/>
                  </a:rPr>
                  <a:t>eculizumabe</a:t>
                </a:r>
                <a:endParaRPr b="1" sz="1400">
                  <a:solidFill>
                    <a:schemeClr val="dk2"/>
                  </a:solidFill>
                  <a:latin typeface="Calibri"/>
                  <a:ea typeface="Calibri"/>
                  <a:cs typeface="Calibri"/>
                  <a:sym typeface="Calibri"/>
                </a:endParaRPr>
              </a:p>
              <a:p>
                <a:pPr indent="0" lvl="0" marL="0" marR="0" rtl="0" algn="ctr">
                  <a:spcBef>
                    <a:spcPts val="0"/>
                  </a:spcBef>
                  <a:spcAft>
                    <a:spcPts val="0"/>
                  </a:spcAft>
                  <a:buNone/>
                </a:pPr>
                <a:r>
                  <a:rPr b="1" lang="pt-BR" sz="1400">
                    <a:solidFill>
                      <a:schemeClr val="dk2"/>
                    </a:solidFill>
                    <a:latin typeface="Calibri"/>
                    <a:ea typeface="Calibri"/>
                    <a:cs typeface="Calibri"/>
                    <a:sym typeface="Calibri"/>
                  </a:rPr>
                  <a:t>(</a:t>
                </a:r>
                <a:r>
                  <a:rPr b="1" i="1" lang="pt-BR" sz="1400">
                    <a:solidFill>
                      <a:schemeClr val="dk2"/>
                    </a:solidFill>
                    <a:latin typeface="Calibri"/>
                    <a:ea typeface="Calibri"/>
                    <a:cs typeface="Calibri"/>
                    <a:sym typeface="Calibri"/>
                  </a:rPr>
                  <a:t>n</a:t>
                </a:r>
                <a:r>
                  <a:rPr b="1" lang="pt-BR" sz="1400">
                    <a:solidFill>
                      <a:schemeClr val="dk2"/>
                    </a:solidFill>
                    <a:latin typeface="Calibri"/>
                    <a:ea typeface="Calibri"/>
                    <a:cs typeface="Calibri"/>
                    <a:sym typeface="Calibri"/>
                  </a:rPr>
                  <a:t>=121)</a:t>
                </a:r>
                <a:endParaRPr/>
              </a:p>
            </p:txBody>
          </p:sp>
          <p:sp>
            <p:nvSpPr>
              <p:cNvPr id="5860" name="Google Shape;5860;p111"/>
              <p:cNvSpPr txBox="1"/>
              <p:nvPr/>
            </p:nvSpPr>
            <p:spPr>
              <a:xfrm>
                <a:off x="7101236" y="2537695"/>
                <a:ext cx="1860693"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Diferença</a:t>
                </a:r>
                <a:r>
                  <a:rPr b="1" baseline="30000" lang="pt-BR" sz="1400">
                    <a:solidFill>
                      <a:schemeClr val="dk1"/>
                    </a:solidFill>
                    <a:latin typeface="Calibri"/>
                    <a:ea typeface="Calibri"/>
                    <a:cs typeface="Calibri"/>
                    <a:sym typeface="Calibri"/>
                  </a:rPr>
                  <a:t>†</a:t>
                </a:r>
                <a:endParaRPr b="1" sz="1400">
                  <a:solidFill>
                    <a:schemeClr val="dk1"/>
                  </a:solidFill>
                  <a:latin typeface="Calibri"/>
                  <a:ea typeface="Calibri"/>
                  <a:cs typeface="Calibri"/>
                  <a:sym typeface="Calibri"/>
                </a:endParaRPr>
              </a:p>
              <a:p>
                <a:pPr indent="0" lvl="0" marL="0" marR="0" rtl="0" algn="ctr">
                  <a:spcBef>
                    <a:spcPts val="0"/>
                  </a:spcBef>
                  <a:spcAft>
                    <a:spcPts val="0"/>
                  </a:spcAft>
                  <a:buNone/>
                </a:pPr>
                <a:r>
                  <a:rPr b="1" lang="pt-BR" sz="1400">
                    <a:solidFill>
                      <a:schemeClr val="dk1"/>
                    </a:solidFill>
                    <a:latin typeface="Calibri"/>
                    <a:ea typeface="Calibri"/>
                    <a:cs typeface="Calibri"/>
                    <a:sym typeface="Calibri"/>
                  </a:rPr>
                  <a:t>(IC de 95%)</a:t>
                </a:r>
                <a:endParaRPr/>
              </a:p>
            </p:txBody>
          </p:sp>
          <p:sp>
            <p:nvSpPr>
              <p:cNvPr id="5861" name="Google Shape;5861;p111"/>
              <p:cNvSpPr txBox="1"/>
              <p:nvPr/>
            </p:nvSpPr>
            <p:spPr>
              <a:xfrm>
                <a:off x="8543641" y="2537695"/>
                <a:ext cx="1860693"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Margem de</a:t>
                </a:r>
                <a:endParaRPr/>
              </a:p>
              <a:p>
                <a:pPr indent="0" lvl="0" marL="0" marR="0" rtl="0" algn="ctr">
                  <a:spcBef>
                    <a:spcPts val="0"/>
                  </a:spcBef>
                  <a:spcAft>
                    <a:spcPts val="0"/>
                  </a:spcAft>
                  <a:buNone/>
                </a:pPr>
                <a:r>
                  <a:rPr b="1" lang="pt-BR" sz="1400">
                    <a:solidFill>
                      <a:schemeClr val="dk1"/>
                    </a:solidFill>
                    <a:latin typeface="Calibri"/>
                    <a:ea typeface="Calibri"/>
                    <a:cs typeface="Calibri"/>
                    <a:sym typeface="Calibri"/>
                  </a:rPr>
                  <a:t>não inferioridade</a:t>
                </a:r>
                <a:endParaRPr/>
              </a:p>
            </p:txBody>
          </p:sp>
          <p:sp>
            <p:nvSpPr>
              <p:cNvPr id="5862" name="Google Shape;5862;p111"/>
              <p:cNvSpPr txBox="1"/>
              <p:nvPr/>
            </p:nvSpPr>
            <p:spPr>
              <a:xfrm>
                <a:off x="9919592" y="2599713"/>
                <a:ext cx="1534944" cy="360000"/>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Conclusão</a:t>
                </a:r>
                <a:r>
                  <a:rPr b="1" baseline="30000" lang="pt-BR" sz="1400">
                    <a:solidFill>
                      <a:schemeClr val="dk1"/>
                    </a:solidFill>
                    <a:latin typeface="Calibri"/>
                    <a:ea typeface="Calibri"/>
                    <a:cs typeface="Calibri"/>
                    <a:sym typeface="Calibri"/>
                  </a:rPr>
                  <a:t>‡</a:t>
                </a:r>
                <a:endParaRPr/>
              </a:p>
            </p:txBody>
          </p:sp>
          <p:sp>
            <p:nvSpPr>
              <p:cNvPr id="5863" name="Google Shape;5863;p111"/>
              <p:cNvSpPr txBox="1"/>
              <p:nvPr/>
            </p:nvSpPr>
            <p:spPr>
              <a:xfrm>
                <a:off x="8270028" y="3180572"/>
                <a:ext cx="233171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400">
                    <a:solidFill>
                      <a:srgbClr val="4C4C4C"/>
                    </a:solidFill>
                    <a:latin typeface="Calibri"/>
                    <a:ea typeface="Calibri"/>
                    <a:cs typeface="Calibri"/>
                    <a:sym typeface="Calibri"/>
                  </a:rPr>
                  <a:t>–20%</a:t>
                </a:r>
                <a:endParaRPr/>
              </a:p>
            </p:txBody>
          </p:sp>
          <p:sp>
            <p:nvSpPr>
              <p:cNvPr id="5864" name="Google Shape;5864;p111"/>
              <p:cNvSpPr txBox="1"/>
              <p:nvPr/>
            </p:nvSpPr>
            <p:spPr>
              <a:xfrm>
                <a:off x="9716534" y="3190266"/>
                <a:ext cx="1923507"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400">
                    <a:solidFill>
                      <a:srgbClr val="4C4C4C"/>
                    </a:solidFill>
                    <a:latin typeface="Calibri"/>
                    <a:ea typeface="Calibri"/>
                    <a:cs typeface="Calibri"/>
                    <a:sym typeface="Calibri"/>
                  </a:rPr>
                  <a:t>Não inferior</a:t>
                </a:r>
                <a:endParaRPr/>
              </a:p>
            </p:txBody>
          </p:sp>
          <p:sp>
            <p:nvSpPr>
              <p:cNvPr id="5865" name="Google Shape;5865;p111"/>
              <p:cNvSpPr/>
              <p:nvPr/>
            </p:nvSpPr>
            <p:spPr>
              <a:xfrm>
                <a:off x="4903370" y="2394475"/>
                <a:ext cx="6468020" cy="1089742"/>
              </a:xfrm>
              <a:prstGeom prst="rect">
                <a:avLst/>
              </a:pr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cxnSp>
            <p:nvCxnSpPr>
              <p:cNvPr id="5866" name="Google Shape;5866;p111"/>
              <p:cNvCxnSpPr/>
              <p:nvPr/>
            </p:nvCxnSpPr>
            <p:spPr>
              <a:xfrm>
                <a:off x="4928770" y="3054074"/>
                <a:ext cx="6405794" cy="0"/>
              </a:xfrm>
              <a:prstGeom prst="straightConnector1">
                <a:avLst/>
              </a:prstGeom>
              <a:noFill/>
              <a:ln cap="flat" cmpd="sng" w="12700">
                <a:solidFill>
                  <a:srgbClr val="BFBFBF"/>
                </a:solidFill>
                <a:prstDash val="solid"/>
                <a:miter lim="800000"/>
                <a:headEnd len="sm" w="sm" type="none"/>
                <a:tailEnd len="sm" w="sm" type="none"/>
              </a:ln>
            </p:spPr>
          </p:cxnSp>
        </p:grpSp>
        <p:cxnSp>
          <p:nvCxnSpPr>
            <p:cNvPr id="5867" name="Google Shape;5867;p111"/>
            <p:cNvCxnSpPr/>
            <p:nvPr/>
          </p:nvCxnSpPr>
          <p:spPr>
            <a:xfrm>
              <a:off x="6096000" y="2453383"/>
              <a:ext cx="0" cy="951799"/>
            </a:xfrm>
            <a:prstGeom prst="straightConnector1">
              <a:avLst/>
            </a:prstGeom>
            <a:noFill/>
            <a:ln cap="flat" cmpd="sng" w="12700">
              <a:solidFill>
                <a:srgbClr val="D8D8D8"/>
              </a:solidFill>
              <a:prstDash val="solid"/>
              <a:miter lim="800000"/>
              <a:headEnd len="sm" w="sm" type="none"/>
              <a:tailEnd len="sm" w="sm" type="none"/>
            </a:ln>
          </p:spPr>
        </p:cxnSp>
        <p:cxnSp>
          <p:nvCxnSpPr>
            <p:cNvPr id="5868" name="Google Shape;5868;p111"/>
            <p:cNvCxnSpPr/>
            <p:nvPr/>
          </p:nvCxnSpPr>
          <p:spPr>
            <a:xfrm>
              <a:off x="7251700" y="2453383"/>
              <a:ext cx="0" cy="951799"/>
            </a:xfrm>
            <a:prstGeom prst="straightConnector1">
              <a:avLst/>
            </a:prstGeom>
            <a:noFill/>
            <a:ln cap="flat" cmpd="sng" w="12700">
              <a:solidFill>
                <a:srgbClr val="D8D8D8"/>
              </a:solidFill>
              <a:prstDash val="solid"/>
              <a:miter lim="800000"/>
              <a:headEnd len="sm" w="sm" type="none"/>
              <a:tailEnd len="sm" w="sm" type="none"/>
            </a:ln>
          </p:spPr>
        </p:cxnSp>
        <p:cxnSp>
          <p:nvCxnSpPr>
            <p:cNvPr id="5869" name="Google Shape;5869;p111"/>
            <p:cNvCxnSpPr/>
            <p:nvPr/>
          </p:nvCxnSpPr>
          <p:spPr>
            <a:xfrm>
              <a:off x="8750300" y="2453383"/>
              <a:ext cx="0" cy="951799"/>
            </a:xfrm>
            <a:prstGeom prst="straightConnector1">
              <a:avLst/>
            </a:prstGeom>
            <a:noFill/>
            <a:ln cap="flat" cmpd="sng" w="12700">
              <a:solidFill>
                <a:srgbClr val="D8D8D8"/>
              </a:solidFill>
              <a:prstDash val="solid"/>
              <a:miter lim="800000"/>
              <a:headEnd len="sm" w="sm" type="none"/>
              <a:tailEnd len="sm" w="sm" type="none"/>
            </a:ln>
          </p:spPr>
        </p:cxnSp>
        <p:cxnSp>
          <p:nvCxnSpPr>
            <p:cNvPr id="5870" name="Google Shape;5870;p111"/>
            <p:cNvCxnSpPr/>
            <p:nvPr/>
          </p:nvCxnSpPr>
          <p:spPr>
            <a:xfrm>
              <a:off x="10160000" y="2453383"/>
              <a:ext cx="0" cy="951799"/>
            </a:xfrm>
            <a:prstGeom prst="straightConnector1">
              <a:avLst/>
            </a:prstGeom>
            <a:noFill/>
            <a:ln cap="flat" cmpd="sng" w="12700">
              <a:solidFill>
                <a:srgbClr val="D8D8D8"/>
              </a:solidFill>
              <a:prstDash val="solid"/>
              <a:miter lim="800000"/>
              <a:headEnd len="sm" w="sm" type="none"/>
              <a:tailEnd len="sm" w="sm" type="none"/>
            </a:ln>
          </p:spPr>
        </p:cxnSp>
      </p:grpSp>
      <p:grpSp>
        <p:nvGrpSpPr>
          <p:cNvPr id="5871" name="Google Shape;5871;p111"/>
          <p:cNvGrpSpPr/>
          <p:nvPr/>
        </p:nvGrpSpPr>
        <p:grpSpPr>
          <a:xfrm>
            <a:off x="4616120" y="4451468"/>
            <a:ext cx="7023921" cy="1089742"/>
            <a:chOff x="4616120" y="4451468"/>
            <a:chExt cx="7023921" cy="1089742"/>
          </a:xfrm>
        </p:grpSpPr>
        <p:grpSp>
          <p:nvGrpSpPr>
            <p:cNvPr id="5872" name="Google Shape;5872;p111"/>
            <p:cNvGrpSpPr/>
            <p:nvPr/>
          </p:nvGrpSpPr>
          <p:grpSpPr>
            <a:xfrm>
              <a:off x="4616120" y="4451468"/>
              <a:ext cx="7023921" cy="1089742"/>
              <a:chOff x="4616120" y="4451468"/>
              <a:chExt cx="7023921" cy="1089742"/>
            </a:xfrm>
          </p:grpSpPr>
          <p:sp>
            <p:nvSpPr>
              <p:cNvPr id="5873" name="Google Shape;5873;p111"/>
              <p:cNvSpPr txBox="1"/>
              <p:nvPr/>
            </p:nvSpPr>
            <p:spPr>
              <a:xfrm>
                <a:off x="5060139" y="5222500"/>
                <a:ext cx="811300"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400">
                    <a:solidFill>
                      <a:srgbClr val="4C4C4C"/>
                    </a:solidFill>
                    <a:latin typeface="Calibri"/>
                    <a:ea typeface="Calibri"/>
                    <a:cs typeface="Calibri"/>
                    <a:sym typeface="Calibri"/>
                  </a:rPr>
                  <a:t>53,6</a:t>
                </a:r>
                <a:endParaRPr/>
              </a:p>
            </p:txBody>
          </p:sp>
          <p:sp>
            <p:nvSpPr>
              <p:cNvPr id="5874" name="Google Shape;5874;p111"/>
              <p:cNvSpPr txBox="1"/>
              <p:nvPr/>
            </p:nvSpPr>
            <p:spPr>
              <a:xfrm>
                <a:off x="6304776" y="5222500"/>
                <a:ext cx="811300"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400">
                    <a:solidFill>
                      <a:srgbClr val="4C4C4C"/>
                    </a:solidFill>
                    <a:latin typeface="Calibri"/>
                    <a:ea typeface="Calibri"/>
                    <a:cs typeface="Calibri"/>
                    <a:sym typeface="Calibri"/>
                  </a:rPr>
                  <a:t>49,4</a:t>
                </a:r>
                <a:endParaRPr/>
              </a:p>
            </p:txBody>
          </p:sp>
          <p:sp>
            <p:nvSpPr>
              <p:cNvPr id="5875" name="Google Shape;5875;p111"/>
              <p:cNvSpPr txBox="1"/>
              <p:nvPr/>
            </p:nvSpPr>
            <p:spPr>
              <a:xfrm>
                <a:off x="6865723" y="5222500"/>
                <a:ext cx="233171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400">
                    <a:solidFill>
                      <a:srgbClr val="4C4C4C"/>
                    </a:solidFill>
                    <a:latin typeface="Calibri"/>
                    <a:ea typeface="Calibri"/>
                    <a:cs typeface="Calibri"/>
                    <a:sym typeface="Calibri"/>
                  </a:rPr>
                  <a:t>1,19 (</a:t>
                </a:r>
                <a:r>
                  <a:rPr b="1" lang="pt-BR" sz="1400">
                    <a:solidFill>
                      <a:srgbClr val="4C4C4C"/>
                    </a:solidFill>
                    <a:latin typeface="Calibri"/>
                    <a:ea typeface="Calibri"/>
                    <a:cs typeface="Calibri"/>
                    <a:sym typeface="Calibri"/>
                  </a:rPr>
                  <a:t>0,8</a:t>
                </a:r>
                <a:r>
                  <a:rPr lang="pt-BR" sz="1400">
                    <a:solidFill>
                      <a:srgbClr val="4C4C4C"/>
                    </a:solidFill>
                    <a:latin typeface="Calibri"/>
                    <a:ea typeface="Calibri"/>
                    <a:cs typeface="Calibri"/>
                    <a:sym typeface="Calibri"/>
                  </a:rPr>
                  <a:t> a 1,77)</a:t>
                </a:r>
                <a:endParaRPr/>
              </a:p>
            </p:txBody>
          </p:sp>
          <p:sp>
            <p:nvSpPr>
              <p:cNvPr id="5876" name="Google Shape;5876;p111"/>
              <p:cNvSpPr txBox="1"/>
              <p:nvPr/>
            </p:nvSpPr>
            <p:spPr>
              <a:xfrm>
                <a:off x="4616120" y="4644603"/>
                <a:ext cx="1699338"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ravulizumabe</a:t>
                </a:r>
                <a:endParaRPr b="1" baseline="30000" sz="1400">
                  <a:solidFill>
                    <a:schemeClr val="lt2"/>
                  </a:solidFill>
                  <a:latin typeface="Calibri"/>
                  <a:ea typeface="Calibri"/>
                  <a:cs typeface="Calibri"/>
                  <a:sym typeface="Calibri"/>
                </a:endParaRPr>
              </a:p>
              <a:p>
                <a:pPr indent="0" lvl="0" marL="0" marR="0" rtl="0" algn="ctr">
                  <a:spcBef>
                    <a:spcPts val="0"/>
                  </a:spcBef>
                  <a:spcAft>
                    <a:spcPts val="0"/>
                  </a:spcAft>
                  <a:buNone/>
                </a:pPr>
                <a:r>
                  <a:rPr b="1" lang="pt-BR" sz="1400">
                    <a:solidFill>
                      <a:schemeClr val="lt2"/>
                    </a:solidFill>
                    <a:latin typeface="Calibri"/>
                    <a:ea typeface="Calibri"/>
                    <a:cs typeface="Calibri"/>
                    <a:sym typeface="Calibri"/>
                  </a:rPr>
                  <a:t>(</a:t>
                </a:r>
                <a:r>
                  <a:rPr b="1" i="1" lang="pt-BR" sz="1400">
                    <a:solidFill>
                      <a:schemeClr val="lt2"/>
                    </a:solidFill>
                    <a:latin typeface="Calibri"/>
                    <a:ea typeface="Calibri"/>
                    <a:cs typeface="Calibri"/>
                    <a:sym typeface="Calibri"/>
                  </a:rPr>
                  <a:t>n</a:t>
                </a:r>
                <a:r>
                  <a:rPr b="1" lang="pt-BR" sz="1400">
                    <a:solidFill>
                      <a:schemeClr val="lt2"/>
                    </a:solidFill>
                    <a:latin typeface="Calibri"/>
                    <a:ea typeface="Calibri"/>
                    <a:cs typeface="Calibri"/>
                    <a:sym typeface="Calibri"/>
                  </a:rPr>
                  <a:t>=125)</a:t>
                </a:r>
                <a:endParaRPr/>
              </a:p>
            </p:txBody>
          </p:sp>
          <p:sp>
            <p:nvSpPr>
              <p:cNvPr id="5877" name="Google Shape;5877;p111"/>
              <p:cNvSpPr txBox="1"/>
              <p:nvPr/>
            </p:nvSpPr>
            <p:spPr>
              <a:xfrm>
                <a:off x="6032245" y="4644603"/>
                <a:ext cx="1356362"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400">
                    <a:solidFill>
                      <a:schemeClr val="dk2"/>
                    </a:solidFill>
                    <a:latin typeface="Calibri"/>
                    <a:ea typeface="Calibri"/>
                    <a:cs typeface="Calibri"/>
                    <a:sym typeface="Calibri"/>
                  </a:rPr>
                  <a:t>eculizumabe</a:t>
                </a:r>
                <a:endParaRPr b="1" sz="1400">
                  <a:solidFill>
                    <a:schemeClr val="dk2"/>
                  </a:solidFill>
                  <a:latin typeface="Calibri"/>
                  <a:ea typeface="Calibri"/>
                  <a:cs typeface="Calibri"/>
                  <a:sym typeface="Calibri"/>
                </a:endParaRPr>
              </a:p>
              <a:p>
                <a:pPr indent="0" lvl="0" marL="0" marR="0" rtl="0" algn="ctr">
                  <a:spcBef>
                    <a:spcPts val="0"/>
                  </a:spcBef>
                  <a:spcAft>
                    <a:spcPts val="0"/>
                  </a:spcAft>
                  <a:buNone/>
                </a:pPr>
                <a:r>
                  <a:rPr b="1" lang="pt-BR" sz="1400">
                    <a:solidFill>
                      <a:schemeClr val="dk2"/>
                    </a:solidFill>
                    <a:latin typeface="Calibri"/>
                    <a:ea typeface="Calibri"/>
                    <a:cs typeface="Calibri"/>
                    <a:sym typeface="Calibri"/>
                  </a:rPr>
                  <a:t>(</a:t>
                </a:r>
                <a:r>
                  <a:rPr b="1" i="1" lang="pt-BR" sz="1400">
                    <a:solidFill>
                      <a:schemeClr val="dk2"/>
                    </a:solidFill>
                    <a:latin typeface="Calibri"/>
                    <a:ea typeface="Calibri"/>
                    <a:cs typeface="Calibri"/>
                    <a:sym typeface="Calibri"/>
                  </a:rPr>
                  <a:t>n</a:t>
                </a:r>
                <a:r>
                  <a:rPr b="1" lang="pt-BR" sz="1400">
                    <a:solidFill>
                      <a:schemeClr val="dk2"/>
                    </a:solidFill>
                    <a:latin typeface="Calibri"/>
                    <a:ea typeface="Calibri"/>
                    <a:cs typeface="Calibri"/>
                    <a:sym typeface="Calibri"/>
                  </a:rPr>
                  <a:t>=121)</a:t>
                </a:r>
                <a:endParaRPr/>
              </a:p>
            </p:txBody>
          </p:sp>
          <p:sp>
            <p:nvSpPr>
              <p:cNvPr id="5878" name="Google Shape;5878;p111"/>
              <p:cNvSpPr txBox="1"/>
              <p:nvPr/>
            </p:nvSpPr>
            <p:spPr>
              <a:xfrm>
                <a:off x="7101236" y="4711774"/>
                <a:ext cx="1860693" cy="360000"/>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OR (IC de 95%)</a:t>
                </a:r>
                <a:endParaRPr/>
              </a:p>
            </p:txBody>
          </p:sp>
          <p:sp>
            <p:nvSpPr>
              <p:cNvPr id="5879" name="Google Shape;5879;p111"/>
              <p:cNvSpPr txBox="1"/>
              <p:nvPr/>
            </p:nvSpPr>
            <p:spPr>
              <a:xfrm>
                <a:off x="8505541" y="4644603"/>
                <a:ext cx="1860693"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Margem de</a:t>
                </a:r>
                <a:endParaRPr/>
              </a:p>
              <a:p>
                <a:pPr indent="0" lvl="0" marL="0" marR="0" rtl="0" algn="ctr">
                  <a:spcBef>
                    <a:spcPts val="0"/>
                  </a:spcBef>
                  <a:spcAft>
                    <a:spcPts val="0"/>
                  </a:spcAft>
                  <a:buNone/>
                </a:pPr>
                <a:r>
                  <a:rPr b="1" lang="pt-BR" sz="1400">
                    <a:solidFill>
                      <a:schemeClr val="dk1"/>
                    </a:solidFill>
                    <a:latin typeface="Calibri"/>
                    <a:ea typeface="Calibri"/>
                    <a:cs typeface="Calibri"/>
                    <a:sym typeface="Calibri"/>
                  </a:rPr>
                  <a:t>não inferioridade</a:t>
                </a:r>
                <a:endParaRPr/>
              </a:p>
            </p:txBody>
          </p:sp>
          <p:sp>
            <p:nvSpPr>
              <p:cNvPr id="5880" name="Google Shape;5880;p111"/>
              <p:cNvSpPr txBox="1"/>
              <p:nvPr/>
            </p:nvSpPr>
            <p:spPr>
              <a:xfrm>
                <a:off x="9950018" y="4707270"/>
                <a:ext cx="1534944" cy="360000"/>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Conclusão</a:t>
                </a:r>
                <a:endParaRPr/>
              </a:p>
            </p:txBody>
          </p:sp>
          <p:sp>
            <p:nvSpPr>
              <p:cNvPr id="5881" name="Google Shape;5881;p111"/>
              <p:cNvSpPr txBox="1"/>
              <p:nvPr/>
            </p:nvSpPr>
            <p:spPr>
              <a:xfrm>
                <a:off x="8270028" y="5241183"/>
                <a:ext cx="233171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400">
                    <a:solidFill>
                      <a:srgbClr val="4C4C4C"/>
                    </a:solidFill>
                    <a:latin typeface="Calibri"/>
                    <a:ea typeface="Calibri"/>
                    <a:cs typeface="Calibri"/>
                    <a:sym typeface="Calibri"/>
                  </a:rPr>
                  <a:t>0,39</a:t>
                </a:r>
                <a:endParaRPr/>
              </a:p>
            </p:txBody>
          </p:sp>
          <p:sp>
            <p:nvSpPr>
              <p:cNvPr id="5882" name="Google Shape;5882;p111"/>
              <p:cNvSpPr txBox="1"/>
              <p:nvPr/>
            </p:nvSpPr>
            <p:spPr>
              <a:xfrm>
                <a:off x="9716534" y="5250877"/>
                <a:ext cx="1923507"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400">
                    <a:solidFill>
                      <a:srgbClr val="4C4C4C"/>
                    </a:solidFill>
                    <a:latin typeface="Calibri"/>
                    <a:ea typeface="Calibri"/>
                    <a:cs typeface="Calibri"/>
                    <a:sym typeface="Calibri"/>
                  </a:rPr>
                  <a:t>Não inferior</a:t>
                </a:r>
                <a:endParaRPr/>
              </a:p>
            </p:txBody>
          </p:sp>
          <p:sp>
            <p:nvSpPr>
              <p:cNvPr id="5883" name="Google Shape;5883;p111"/>
              <p:cNvSpPr/>
              <p:nvPr/>
            </p:nvSpPr>
            <p:spPr>
              <a:xfrm>
                <a:off x="4903370" y="4451468"/>
                <a:ext cx="6468020" cy="1089742"/>
              </a:xfrm>
              <a:prstGeom prst="rect">
                <a:avLst/>
              </a:pr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cxnSp>
            <p:nvCxnSpPr>
              <p:cNvPr id="5884" name="Google Shape;5884;p111"/>
              <p:cNvCxnSpPr/>
              <p:nvPr/>
            </p:nvCxnSpPr>
            <p:spPr>
              <a:xfrm>
                <a:off x="4928770" y="5136844"/>
                <a:ext cx="6405794" cy="0"/>
              </a:xfrm>
              <a:prstGeom prst="straightConnector1">
                <a:avLst/>
              </a:prstGeom>
              <a:noFill/>
              <a:ln cap="flat" cmpd="sng" w="12700">
                <a:solidFill>
                  <a:srgbClr val="BFBFBF"/>
                </a:solidFill>
                <a:prstDash val="solid"/>
                <a:miter lim="800000"/>
                <a:headEnd len="sm" w="sm" type="none"/>
                <a:tailEnd len="sm" w="sm" type="none"/>
              </a:ln>
            </p:spPr>
          </p:cxnSp>
        </p:grpSp>
        <p:cxnSp>
          <p:nvCxnSpPr>
            <p:cNvPr id="5885" name="Google Shape;5885;p111"/>
            <p:cNvCxnSpPr/>
            <p:nvPr/>
          </p:nvCxnSpPr>
          <p:spPr>
            <a:xfrm>
              <a:off x="6096000" y="4549071"/>
              <a:ext cx="0" cy="951799"/>
            </a:xfrm>
            <a:prstGeom prst="straightConnector1">
              <a:avLst/>
            </a:prstGeom>
            <a:noFill/>
            <a:ln cap="flat" cmpd="sng" w="12700">
              <a:solidFill>
                <a:srgbClr val="D8D8D8"/>
              </a:solidFill>
              <a:prstDash val="solid"/>
              <a:miter lim="800000"/>
              <a:headEnd len="sm" w="sm" type="none"/>
              <a:tailEnd len="sm" w="sm" type="none"/>
            </a:ln>
          </p:spPr>
        </p:cxnSp>
        <p:cxnSp>
          <p:nvCxnSpPr>
            <p:cNvPr id="5886" name="Google Shape;5886;p111"/>
            <p:cNvCxnSpPr/>
            <p:nvPr/>
          </p:nvCxnSpPr>
          <p:spPr>
            <a:xfrm>
              <a:off x="7251700" y="4549071"/>
              <a:ext cx="0" cy="951799"/>
            </a:xfrm>
            <a:prstGeom prst="straightConnector1">
              <a:avLst/>
            </a:prstGeom>
            <a:noFill/>
            <a:ln cap="flat" cmpd="sng" w="12700">
              <a:solidFill>
                <a:srgbClr val="D8D8D8"/>
              </a:solidFill>
              <a:prstDash val="solid"/>
              <a:miter lim="800000"/>
              <a:headEnd len="sm" w="sm" type="none"/>
              <a:tailEnd len="sm" w="sm" type="none"/>
            </a:ln>
          </p:spPr>
        </p:cxnSp>
        <p:cxnSp>
          <p:nvCxnSpPr>
            <p:cNvPr id="5887" name="Google Shape;5887;p111"/>
            <p:cNvCxnSpPr/>
            <p:nvPr/>
          </p:nvCxnSpPr>
          <p:spPr>
            <a:xfrm>
              <a:off x="8750300" y="4549071"/>
              <a:ext cx="0" cy="951799"/>
            </a:xfrm>
            <a:prstGeom prst="straightConnector1">
              <a:avLst/>
            </a:prstGeom>
            <a:noFill/>
            <a:ln cap="flat" cmpd="sng" w="12700">
              <a:solidFill>
                <a:srgbClr val="D8D8D8"/>
              </a:solidFill>
              <a:prstDash val="solid"/>
              <a:miter lim="800000"/>
              <a:headEnd len="sm" w="sm" type="none"/>
              <a:tailEnd len="sm" w="sm" type="none"/>
            </a:ln>
          </p:spPr>
        </p:cxnSp>
        <p:cxnSp>
          <p:nvCxnSpPr>
            <p:cNvPr id="5888" name="Google Shape;5888;p111"/>
            <p:cNvCxnSpPr/>
            <p:nvPr/>
          </p:nvCxnSpPr>
          <p:spPr>
            <a:xfrm>
              <a:off x="10160000" y="4549071"/>
              <a:ext cx="0" cy="951799"/>
            </a:xfrm>
            <a:prstGeom prst="straightConnector1">
              <a:avLst/>
            </a:prstGeom>
            <a:noFill/>
            <a:ln cap="flat" cmpd="sng" w="12700">
              <a:solidFill>
                <a:srgbClr val="D8D8D8"/>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851"/>
                                        </p:tgtEl>
                                        <p:attrNameLst>
                                          <p:attrName>style.visibility</p:attrName>
                                        </p:attrNameLst>
                                      </p:cBhvr>
                                      <p:to>
                                        <p:strVal val="visible"/>
                                      </p:to>
                                    </p:set>
                                    <p:animEffect filter="fade" transition="in">
                                      <p:cBhvr>
                                        <p:cTn dur="500"/>
                                        <p:tgtEl>
                                          <p:spTgt spid="5851"/>
                                        </p:tgtEl>
                                      </p:cBhvr>
                                    </p:animEffect>
                                  </p:childTnLst>
                                </p:cTn>
                              </p:par>
                              <p:par>
                                <p:cTn fill="hold" nodeType="withEffect" presetClass="entr" presetID="10" presetSubtype="0">
                                  <p:stCondLst>
                                    <p:cond delay="0"/>
                                  </p:stCondLst>
                                  <p:childTnLst>
                                    <p:set>
                                      <p:cBhvr>
                                        <p:cTn dur="1" fill="hold">
                                          <p:stCondLst>
                                            <p:cond delay="0"/>
                                          </p:stCondLst>
                                        </p:cTn>
                                        <p:tgtEl>
                                          <p:spTgt spid="5852"/>
                                        </p:tgtEl>
                                        <p:attrNameLst>
                                          <p:attrName>style.visibility</p:attrName>
                                        </p:attrNameLst>
                                      </p:cBhvr>
                                      <p:to>
                                        <p:strVal val="visible"/>
                                      </p:to>
                                    </p:set>
                                    <p:animEffect filter="fade" transition="in">
                                      <p:cBhvr>
                                        <p:cTn dur="500"/>
                                        <p:tgtEl>
                                          <p:spTgt spid="585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784"/>
                                        </p:tgtEl>
                                        <p:attrNameLst>
                                          <p:attrName>style.visibility</p:attrName>
                                        </p:attrNameLst>
                                      </p:cBhvr>
                                      <p:to>
                                        <p:strVal val="visible"/>
                                      </p:to>
                                    </p:set>
                                    <p:animEffect filter="fade" transition="in">
                                      <p:cBhvr>
                                        <p:cTn dur="500"/>
                                        <p:tgtEl>
                                          <p:spTgt spid="5784"/>
                                        </p:tgtEl>
                                      </p:cBhvr>
                                    </p:animEffect>
                                  </p:childTnLst>
                                </p:cTn>
                              </p:par>
                              <p:par>
                                <p:cTn fill="hold" nodeType="withEffect" presetClass="entr" presetID="10" presetSubtype="0">
                                  <p:stCondLst>
                                    <p:cond delay="250"/>
                                  </p:stCondLst>
                                  <p:childTnLst>
                                    <p:set>
                                      <p:cBhvr>
                                        <p:cTn dur="1" fill="hold">
                                          <p:stCondLst>
                                            <p:cond delay="0"/>
                                          </p:stCondLst>
                                        </p:cTn>
                                        <p:tgtEl>
                                          <p:spTgt spid="5841"/>
                                        </p:tgtEl>
                                        <p:attrNameLst>
                                          <p:attrName>style.visibility</p:attrName>
                                        </p:attrNameLst>
                                      </p:cBhvr>
                                      <p:to>
                                        <p:strVal val="visible"/>
                                      </p:to>
                                    </p:set>
                                    <p:animEffect filter="fade" transition="in">
                                      <p:cBhvr>
                                        <p:cTn dur="500"/>
                                        <p:tgtEl>
                                          <p:spTgt spid="5841"/>
                                        </p:tgtEl>
                                      </p:cBhvr>
                                    </p:animEffect>
                                  </p:childTnLst>
                                </p:cTn>
                              </p:par>
                              <p:par>
                                <p:cTn fill="hold" nodeType="withEffect" presetClass="entr" presetID="10" presetSubtype="0">
                                  <p:stCondLst>
                                    <p:cond delay="0"/>
                                  </p:stCondLst>
                                  <p:childTnLst>
                                    <p:set>
                                      <p:cBhvr>
                                        <p:cTn dur="1" fill="hold">
                                          <p:stCondLst>
                                            <p:cond delay="0"/>
                                          </p:stCondLst>
                                        </p:cTn>
                                        <p:tgtEl>
                                          <p:spTgt spid="5789"/>
                                        </p:tgtEl>
                                        <p:attrNameLst>
                                          <p:attrName>style.visibility</p:attrName>
                                        </p:attrNameLst>
                                      </p:cBhvr>
                                      <p:to>
                                        <p:strVal val="visible"/>
                                      </p:to>
                                    </p:set>
                                    <p:animEffect filter="fade" transition="in">
                                      <p:cBhvr>
                                        <p:cTn dur="500"/>
                                        <p:tgtEl>
                                          <p:spTgt spid="5789"/>
                                        </p:tgtEl>
                                      </p:cBhvr>
                                    </p:animEffect>
                                  </p:childTnLst>
                                </p:cTn>
                              </p:par>
                              <p:par>
                                <p:cTn fill="hold" nodeType="withEffect" presetClass="entr" presetID="10" presetSubtype="0">
                                  <p:stCondLst>
                                    <p:cond delay="0"/>
                                  </p:stCondLst>
                                  <p:childTnLst>
                                    <p:set>
                                      <p:cBhvr>
                                        <p:cTn dur="1" fill="hold">
                                          <p:stCondLst>
                                            <p:cond delay="0"/>
                                          </p:stCondLst>
                                        </p:cTn>
                                        <p:tgtEl>
                                          <p:spTgt spid="5853"/>
                                        </p:tgtEl>
                                        <p:attrNameLst>
                                          <p:attrName>style.visibility</p:attrName>
                                        </p:attrNameLst>
                                      </p:cBhvr>
                                      <p:to>
                                        <p:strVal val="visible"/>
                                      </p:to>
                                    </p:set>
                                    <p:animEffect filter="fade" transition="in">
                                      <p:cBhvr>
                                        <p:cTn dur="500"/>
                                        <p:tgtEl>
                                          <p:spTgt spid="585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783"/>
                                        </p:tgtEl>
                                        <p:attrNameLst>
                                          <p:attrName>style.visibility</p:attrName>
                                        </p:attrNameLst>
                                      </p:cBhvr>
                                      <p:to>
                                        <p:strVal val="visible"/>
                                      </p:to>
                                    </p:set>
                                    <p:animEffect filter="fade" transition="in">
                                      <p:cBhvr>
                                        <p:cTn dur="500"/>
                                        <p:tgtEl>
                                          <p:spTgt spid="5783"/>
                                        </p:tgtEl>
                                      </p:cBhvr>
                                    </p:animEffect>
                                  </p:childTnLst>
                                </p:cTn>
                              </p:par>
                              <p:par>
                                <p:cTn fill="hold" nodeType="withEffect" presetClass="entr" presetID="10" presetSubtype="0">
                                  <p:stCondLst>
                                    <p:cond delay="250"/>
                                  </p:stCondLst>
                                  <p:childTnLst>
                                    <p:set>
                                      <p:cBhvr>
                                        <p:cTn dur="1" fill="hold">
                                          <p:stCondLst>
                                            <p:cond delay="0"/>
                                          </p:stCondLst>
                                        </p:cTn>
                                        <p:tgtEl>
                                          <p:spTgt spid="5820"/>
                                        </p:tgtEl>
                                        <p:attrNameLst>
                                          <p:attrName>style.visibility</p:attrName>
                                        </p:attrNameLst>
                                      </p:cBhvr>
                                      <p:to>
                                        <p:strVal val="visible"/>
                                      </p:to>
                                    </p:set>
                                    <p:animEffect filter="fade" transition="in">
                                      <p:cBhvr>
                                        <p:cTn dur="500"/>
                                        <p:tgtEl>
                                          <p:spTgt spid="5820"/>
                                        </p:tgtEl>
                                      </p:cBhvr>
                                    </p:animEffect>
                                  </p:childTnLst>
                                </p:cTn>
                              </p:par>
                              <p:par>
                                <p:cTn fill="hold" nodeType="withEffect" presetClass="entr" presetID="10" presetSubtype="0">
                                  <p:stCondLst>
                                    <p:cond delay="250"/>
                                  </p:stCondLst>
                                  <p:childTnLst>
                                    <p:set>
                                      <p:cBhvr>
                                        <p:cTn dur="1" fill="hold">
                                          <p:stCondLst>
                                            <p:cond delay="0"/>
                                          </p:stCondLst>
                                        </p:cTn>
                                        <p:tgtEl>
                                          <p:spTgt spid="5871"/>
                                        </p:tgtEl>
                                        <p:attrNameLst>
                                          <p:attrName>style.visibility</p:attrName>
                                        </p:attrNameLst>
                                      </p:cBhvr>
                                      <p:to>
                                        <p:strVal val="visible"/>
                                      </p:to>
                                    </p:set>
                                    <p:animEffect filter="fade" transition="in">
                                      <p:cBhvr>
                                        <p:cTn dur="500"/>
                                        <p:tgtEl>
                                          <p:spTgt spid="587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3" name="Shape 5893"/>
        <p:cNvGrpSpPr/>
        <p:nvPr/>
      </p:nvGrpSpPr>
      <p:grpSpPr>
        <a:xfrm>
          <a:off x="0" y="0"/>
          <a:ext cx="0" cy="0"/>
          <a:chOff x="0" y="0"/>
          <a:chExt cx="0" cy="0"/>
        </a:xfrm>
      </p:grpSpPr>
      <p:sp>
        <p:nvSpPr>
          <p:cNvPr id="5894" name="Google Shape;5894;p112"/>
          <p:cNvSpPr/>
          <p:nvPr/>
        </p:nvSpPr>
        <p:spPr>
          <a:xfrm flipH="1">
            <a:off x="407986" y="1771654"/>
            <a:ext cx="11237916" cy="396148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895" name="Google Shape;5895;p112"/>
          <p:cNvSpPr txBox="1"/>
          <p:nvPr/>
        </p:nvSpPr>
        <p:spPr>
          <a:xfrm>
            <a:off x="296270" y="385036"/>
            <a:ext cx="11349632" cy="68326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A não inferioridade de ravulizumabe em relação ao eculizumabe é confirmada em todos os desfechos secundários de eficácia, em pacientes naïve</a:t>
            </a:r>
            <a:endParaRPr b="1" baseline="30000" sz="2400">
              <a:solidFill>
                <a:schemeClr val="accent1"/>
              </a:solidFill>
              <a:latin typeface="Lustria"/>
              <a:ea typeface="Lustria"/>
              <a:cs typeface="Lustria"/>
              <a:sym typeface="Lustria"/>
            </a:endParaRPr>
          </a:p>
        </p:txBody>
      </p:sp>
      <p:sp>
        <p:nvSpPr>
          <p:cNvPr id="5896" name="Google Shape;5896;p112"/>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IC = intervalo de confiança; Diferença = diferença entre os tratamentos; FACIT = escala de Avaliação Funcional da Terapia de Doenças Crônicas; DHL = desidrogenase láctica.</a:t>
            </a:r>
            <a:endParaRPr/>
          </a:p>
          <a:p>
            <a:pPr indent="0" lvl="0" marL="0" rtl="0" algn="l">
              <a:lnSpc>
                <a:spcPct val="90000"/>
              </a:lnSpc>
              <a:spcBef>
                <a:spcPts val="0"/>
              </a:spcBef>
              <a:spcAft>
                <a:spcPts val="0"/>
              </a:spcAft>
              <a:buClr>
                <a:schemeClr val="dk1"/>
              </a:buClr>
              <a:buSzPts val="700"/>
              <a:buNone/>
            </a:pPr>
            <a:r>
              <a:rPr lang="pt-BR" sz="700"/>
              <a:t>Referências: 1. Lee JW et al. Blood. 2019 Feb 7;133(6):530-9.</a:t>
            </a:r>
            <a:endParaRPr/>
          </a:p>
        </p:txBody>
      </p:sp>
      <p:sp>
        <p:nvSpPr>
          <p:cNvPr id="5897" name="Google Shape;5897;p112"/>
          <p:cNvSpPr txBox="1"/>
          <p:nvPr/>
        </p:nvSpPr>
        <p:spPr>
          <a:xfrm>
            <a:off x="296269" y="1124864"/>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sp>
        <p:nvSpPr>
          <p:cNvPr id="5898" name="Google Shape;5898;p112"/>
          <p:cNvSpPr txBox="1"/>
          <p:nvPr/>
        </p:nvSpPr>
        <p:spPr>
          <a:xfrm>
            <a:off x="515602" y="5752465"/>
            <a:ext cx="9895248" cy="59454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700">
              <a:solidFill>
                <a:schemeClr val="dk1"/>
              </a:solidFill>
              <a:latin typeface="Calibri"/>
              <a:ea typeface="Calibri"/>
              <a:cs typeface="Calibri"/>
              <a:sym typeface="Calibri"/>
            </a:endParaRPr>
          </a:p>
          <a:p>
            <a:pPr indent="0" lvl="0" marL="0" marR="0" rtl="0" algn="l">
              <a:spcBef>
                <a:spcPts val="0"/>
              </a:spcBef>
              <a:spcAft>
                <a:spcPts val="0"/>
              </a:spcAft>
              <a:buNone/>
            </a:pPr>
            <a:r>
              <a:rPr lang="pt-BR" sz="700">
                <a:solidFill>
                  <a:schemeClr val="dk1"/>
                </a:solidFill>
                <a:latin typeface="Calibri"/>
                <a:ea typeface="Calibri"/>
                <a:cs typeface="Calibri"/>
                <a:sym typeface="Calibri"/>
              </a:rPr>
              <a:t>†Nos desfechos de alteração percentual da DHL, hemólise de escape e estabilização da hemoglobina, a diferença (IC de 95%) baseou-se nas diferenças estimadas das porcentagens com os respectivos IC de 95%. No escore FACIT–Fadiga, a diferença (IC de 95%) baseou-se nas diferenças estimadas da alteração em relação ao valor basal, com os respectivos IC de 95%. </a:t>
            </a:r>
            <a:endParaRPr/>
          </a:p>
          <a:p>
            <a:pPr indent="0" lvl="0" marL="0" marR="0" rtl="0" algn="l">
              <a:spcBef>
                <a:spcPts val="0"/>
              </a:spcBef>
              <a:spcAft>
                <a:spcPts val="0"/>
              </a:spcAft>
              <a:buNone/>
            </a:pPr>
            <a:r>
              <a:rPr lang="pt-BR" sz="700">
                <a:solidFill>
                  <a:schemeClr val="dk1"/>
                </a:solidFill>
                <a:latin typeface="Calibri"/>
                <a:ea typeface="Calibri"/>
                <a:cs typeface="Calibri"/>
                <a:sym typeface="Calibri"/>
              </a:rPr>
              <a:t>‡Diferença estimada entre os tratamentos, ravulizumabe – eculizumabe, exceto na “alteração da DHL (%)” e “hemólise de escape (%)”, que foram estimadas pela diferença eculizumabe – ravulizumabe. </a:t>
            </a:r>
            <a:endParaRPr/>
          </a:p>
          <a:p>
            <a:pPr indent="0" lvl="0" marL="0" marR="0" rtl="0" algn="l">
              <a:spcBef>
                <a:spcPts val="0"/>
              </a:spcBef>
              <a:spcAft>
                <a:spcPts val="0"/>
              </a:spcAft>
              <a:buNone/>
            </a:pPr>
            <a:r>
              <a:rPr lang="pt-BR" sz="700">
                <a:solidFill>
                  <a:schemeClr val="dk1"/>
                </a:solidFill>
                <a:latin typeface="Calibri"/>
                <a:ea typeface="Calibri"/>
                <a:cs typeface="Calibri"/>
                <a:sym typeface="Calibri"/>
              </a:rPr>
              <a:t>§O escore FACIT-Fadiga varia entre 0 e 52, e escores mais altos indicam menos fadiga.</a:t>
            </a:r>
            <a:endParaRPr/>
          </a:p>
          <a:p>
            <a:pPr indent="0" lvl="0" marL="0" marR="0" rtl="0" algn="l">
              <a:spcBef>
                <a:spcPts val="0"/>
              </a:spcBef>
              <a:spcAft>
                <a:spcPts val="0"/>
              </a:spcAft>
              <a:buNone/>
            </a:pPr>
            <a:r>
              <a:rPr lang="pt-BR" sz="700">
                <a:solidFill>
                  <a:schemeClr val="dk1"/>
                </a:solidFill>
                <a:latin typeface="Calibri"/>
                <a:ea typeface="Calibri"/>
                <a:cs typeface="Calibri"/>
                <a:sym typeface="Calibri"/>
              </a:rPr>
              <a:t>¶Como a não inferioridade foi atingida em todos os principais desfechos secundários, realizou-se um teste hierárquico de superioridade para a hemólise de escape, que resultou em p&lt;0,06. </a:t>
            </a:r>
            <a:endParaRPr/>
          </a:p>
          <a:p>
            <a:pPr indent="0" lvl="0" marL="0" marR="0" rtl="0" algn="l">
              <a:spcBef>
                <a:spcPts val="0"/>
              </a:spcBef>
              <a:spcAft>
                <a:spcPts val="0"/>
              </a:spcAft>
              <a:buNone/>
            </a:pPr>
            <a:r>
              <a:rPr lang="pt-BR" sz="700">
                <a:solidFill>
                  <a:schemeClr val="dk1"/>
                </a:solidFill>
                <a:latin typeface="Calibri"/>
                <a:ea typeface="Calibri"/>
                <a:cs typeface="Calibri"/>
                <a:sym typeface="Calibri"/>
              </a:rPr>
              <a:t>††Teste da hipótese de não inferioridade avaliado por comparação do limite em negrito do IC de 95% com a margem de não inferioridade.</a:t>
            </a:r>
            <a:endParaRPr/>
          </a:p>
        </p:txBody>
      </p:sp>
      <p:grpSp>
        <p:nvGrpSpPr>
          <p:cNvPr id="5899" name="Google Shape;5899;p112"/>
          <p:cNvGrpSpPr/>
          <p:nvPr/>
        </p:nvGrpSpPr>
        <p:grpSpPr>
          <a:xfrm>
            <a:off x="5324287" y="1864443"/>
            <a:ext cx="5339008" cy="405936"/>
            <a:chOff x="5324287" y="1864443"/>
            <a:chExt cx="5339008" cy="405936"/>
          </a:xfrm>
        </p:grpSpPr>
        <p:sp>
          <p:nvSpPr>
            <p:cNvPr id="5900" name="Google Shape;5900;p112"/>
            <p:cNvSpPr/>
            <p:nvPr/>
          </p:nvSpPr>
          <p:spPr>
            <a:xfrm>
              <a:off x="7923936" y="1874300"/>
              <a:ext cx="151038"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901" name="Google Shape;5901;p112"/>
            <p:cNvSpPr/>
            <p:nvPr/>
          </p:nvSpPr>
          <p:spPr>
            <a:xfrm>
              <a:off x="5340361" y="1880308"/>
              <a:ext cx="151038" cy="120235"/>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5902" name="Google Shape;5902;p112"/>
            <p:cNvGrpSpPr/>
            <p:nvPr/>
          </p:nvGrpSpPr>
          <p:grpSpPr>
            <a:xfrm>
              <a:off x="5324287" y="2130667"/>
              <a:ext cx="173693" cy="120235"/>
              <a:chOff x="7806275" y="5346457"/>
              <a:chExt cx="238984" cy="179148"/>
            </a:xfrm>
          </p:grpSpPr>
          <p:cxnSp>
            <p:nvCxnSpPr>
              <p:cNvPr id="5903" name="Google Shape;5903;p112"/>
              <p:cNvCxnSpPr/>
              <p:nvPr/>
            </p:nvCxnSpPr>
            <p:spPr>
              <a:xfrm>
                <a:off x="7806275" y="5436031"/>
                <a:ext cx="232456" cy="0"/>
              </a:xfrm>
              <a:prstGeom prst="straightConnector1">
                <a:avLst/>
              </a:prstGeom>
              <a:noFill/>
              <a:ln cap="flat" cmpd="sng" w="19050">
                <a:solidFill>
                  <a:schemeClr val="dk1"/>
                </a:solidFill>
                <a:prstDash val="solid"/>
                <a:miter lim="800000"/>
                <a:headEnd len="sm" w="sm" type="none"/>
                <a:tailEnd len="sm" w="sm" type="none"/>
              </a:ln>
            </p:spPr>
          </p:cxnSp>
          <p:cxnSp>
            <p:nvCxnSpPr>
              <p:cNvPr id="5904" name="Google Shape;5904;p112"/>
              <p:cNvCxnSpPr/>
              <p:nvPr/>
            </p:nvCxnSpPr>
            <p:spPr>
              <a:xfrm rot="10800000">
                <a:off x="7806275" y="5346457"/>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5905" name="Google Shape;5905;p112"/>
              <p:cNvCxnSpPr/>
              <p:nvPr/>
            </p:nvCxnSpPr>
            <p:spPr>
              <a:xfrm rot="10800000">
                <a:off x="8045259" y="5346457"/>
                <a:ext cx="0" cy="179148"/>
              </a:xfrm>
              <a:prstGeom prst="straightConnector1">
                <a:avLst/>
              </a:prstGeom>
              <a:noFill/>
              <a:ln cap="flat" cmpd="sng" w="19050">
                <a:solidFill>
                  <a:schemeClr val="dk1"/>
                </a:solidFill>
                <a:prstDash val="solid"/>
                <a:miter lim="800000"/>
                <a:headEnd len="sm" w="sm" type="none"/>
                <a:tailEnd len="sm" w="sm" type="none"/>
              </a:ln>
            </p:spPr>
          </p:cxnSp>
        </p:grpSp>
        <p:sp>
          <p:nvSpPr>
            <p:cNvPr id="5906" name="Google Shape;5906;p112"/>
            <p:cNvSpPr txBox="1"/>
            <p:nvPr/>
          </p:nvSpPr>
          <p:spPr>
            <a:xfrm>
              <a:off x="8178039" y="1864443"/>
              <a:ext cx="2485256" cy="15918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Valor observado (estimativa pontual do estudo)</a:t>
              </a:r>
              <a:endParaRPr/>
            </a:p>
          </p:txBody>
        </p:sp>
        <p:sp>
          <p:nvSpPr>
            <p:cNvPr id="5907" name="Google Shape;5907;p112"/>
            <p:cNvSpPr txBox="1"/>
            <p:nvPr/>
          </p:nvSpPr>
          <p:spPr>
            <a:xfrm>
              <a:off x="5592091" y="1880308"/>
              <a:ext cx="2485256" cy="15918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Margem de não inferioridade para o desfecho</a:t>
              </a:r>
              <a:endParaRPr/>
            </a:p>
          </p:txBody>
        </p:sp>
        <p:sp>
          <p:nvSpPr>
            <p:cNvPr id="5908" name="Google Shape;5908;p112"/>
            <p:cNvSpPr txBox="1"/>
            <p:nvPr/>
          </p:nvSpPr>
          <p:spPr>
            <a:xfrm>
              <a:off x="5589718" y="2111191"/>
              <a:ext cx="2485256" cy="15918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Intervalo de confiança de 95%</a:t>
              </a:r>
              <a:endParaRPr/>
            </a:p>
          </p:txBody>
        </p:sp>
      </p:grpSp>
      <p:sp>
        <p:nvSpPr>
          <p:cNvPr id="5909" name="Google Shape;5909;p112"/>
          <p:cNvSpPr/>
          <p:nvPr/>
        </p:nvSpPr>
        <p:spPr>
          <a:xfrm>
            <a:off x="-285616" y="1636436"/>
            <a:ext cx="5477203" cy="476393"/>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910" name="Google Shape;5910;p112"/>
          <p:cNvSpPr txBox="1"/>
          <p:nvPr/>
        </p:nvSpPr>
        <p:spPr>
          <a:xfrm>
            <a:off x="1142748" y="1720743"/>
            <a:ext cx="3935750" cy="307777"/>
          </a:xfrm>
          <a:prstGeom prst="rect">
            <a:avLst/>
          </a:prstGeom>
          <a:noFill/>
          <a:ln>
            <a:noFill/>
          </a:ln>
        </p:spPr>
        <p:txBody>
          <a:bodyPr anchorCtr="0" anchor="t" bIns="45700" lIns="0" spcFirstLastPara="1" rIns="91425" wrap="square" tIns="45700">
            <a:noAutofit/>
          </a:bodyPr>
          <a:lstStyle/>
          <a:p>
            <a:pPr indent="0" lvl="0" marL="0" marR="0" rtl="0" algn="r">
              <a:spcBef>
                <a:spcPts val="0"/>
              </a:spcBef>
              <a:spcAft>
                <a:spcPts val="0"/>
              </a:spcAft>
              <a:buNone/>
            </a:pPr>
            <a:r>
              <a:rPr b="1" lang="pt-BR" sz="1600">
                <a:solidFill>
                  <a:schemeClr val="lt1"/>
                </a:solidFill>
                <a:latin typeface="Calibri"/>
                <a:ea typeface="Calibri"/>
                <a:cs typeface="Calibri"/>
                <a:sym typeface="Calibri"/>
              </a:rPr>
              <a:t>Desfechos secundários de eficácia</a:t>
            </a:r>
            <a:r>
              <a:rPr b="1" baseline="30000" lang="pt-BR" sz="1600">
                <a:solidFill>
                  <a:schemeClr val="lt1"/>
                </a:solidFill>
                <a:latin typeface="Calibri"/>
                <a:ea typeface="Calibri"/>
                <a:cs typeface="Calibri"/>
                <a:sym typeface="Calibri"/>
              </a:rPr>
              <a:t>1</a:t>
            </a:r>
            <a:endParaRPr/>
          </a:p>
        </p:txBody>
      </p:sp>
      <p:grpSp>
        <p:nvGrpSpPr>
          <p:cNvPr id="5911" name="Google Shape;5911;p112"/>
          <p:cNvGrpSpPr/>
          <p:nvPr/>
        </p:nvGrpSpPr>
        <p:grpSpPr>
          <a:xfrm>
            <a:off x="251296" y="2689581"/>
            <a:ext cx="5617360" cy="2951209"/>
            <a:chOff x="107376" y="2796037"/>
            <a:chExt cx="5617360" cy="2951209"/>
          </a:xfrm>
        </p:grpSpPr>
        <p:grpSp>
          <p:nvGrpSpPr>
            <p:cNvPr id="5912" name="Google Shape;5912;p112"/>
            <p:cNvGrpSpPr/>
            <p:nvPr/>
          </p:nvGrpSpPr>
          <p:grpSpPr>
            <a:xfrm>
              <a:off x="1873116" y="2796037"/>
              <a:ext cx="3716602" cy="2097287"/>
              <a:chOff x="2319528" y="2756454"/>
              <a:chExt cx="3716602" cy="2305611"/>
            </a:xfrm>
          </p:grpSpPr>
          <p:cxnSp>
            <p:nvCxnSpPr>
              <p:cNvPr id="5913" name="Google Shape;5913;p112"/>
              <p:cNvCxnSpPr/>
              <p:nvPr/>
            </p:nvCxnSpPr>
            <p:spPr>
              <a:xfrm rot="10800000">
                <a:off x="4639137"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914" name="Google Shape;5914;p112"/>
              <p:cNvCxnSpPr/>
              <p:nvPr/>
            </p:nvCxnSpPr>
            <p:spPr>
              <a:xfrm rot="10800000">
                <a:off x="5112205"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915" name="Google Shape;5915;p112"/>
              <p:cNvCxnSpPr/>
              <p:nvPr/>
            </p:nvCxnSpPr>
            <p:spPr>
              <a:xfrm rot="10800000">
                <a:off x="5569405"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916" name="Google Shape;5916;p112"/>
              <p:cNvCxnSpPr/>
              <p:nvPr/>
            </p:nvCxnSpPr>
            <p:spPr>
              <a:xfrm rot="10800000">
                <a:off x="6036130"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917" name="Google Shape;5917;p112"/>
              <p:cNvCxnSpPr/>
              <p:nvPr/>
            </p:nvCxnSpPr>
            <p:spPr>
              <a:xfrm rot="10800000">
                <a:off x="2319528"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918" name="Google Shape;5918;p112"/>
              <p:cNvCxnSpPr/>
              <p:nvPr/>
            </p:nvCxnSpPr>
            <p:spPr>
              <a:xfrm rot="10800000">
                <a:off x="2792596"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919" name="Google Shape;5919;p112"/>
              <p:cNvCxnSpPr/>
              <p:nvPr/>
            </p:nvCxnSpPr>
            <p:spPr>
              <a:xfrm rot="10800000">
                <a:off x="3249796"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920" name="Google Shape;5920;p112"/>
              <p:cNvCxnSpPr/>
              <p:nvPr/>
            </p:nvCxnSpPr>
            <p:spPr>
              <a:xfrm rot="10800000">
                <a:off x="3716521" y="2756454"/>
                <a:ext cx="0" cy="2305610"/>
              </a:xfrm>
              <a:prstGeom prst="straightConnector1">
                <a:avLst/>
              </a:prstGeom>
              <a:noFill/>
              <a:ln cap="flat" cmpd="sng" w="19050">
                <a:solidFill>
                  <a:srgbClr val="F2F2F2"/>
                </a:solidFill>
                <a:prstDash val="solid"/>
                <a:miter lim="800000"/>
                <a:headEnd len="sm" w="sm" type="none"/>
                <a:tailEnd len="sm" w="sm" type="none"/>
              </a:ln>
            </p:spPr>
          </p:cxnSp>
          <p:cxnSp>
            <p:nvCxnSpPr>
              <p:cNvPr id="5921" name="Google Shape;5921;p112"/>
              <p:cNvCxnSpPr/>
              <p:nvPr/>
            </p:nvCxnSpPr>
            <p:spPr>
              <a:xfrm rot="10800000">
                <a:off x="4171869" y="2756454"/>
                <a:ext cx="0" cy="2305611"/>
              </a:xfrm>
              <a:prstGeom prst="straightConnector1">
                <a:avLst/>
              </a:prstGeom>
              <a:noFill/>
              <a:ln cap="flat" cmpd="sng" w="19050">
                <a:solidFill>
                  <a:srgbClr val="F2F2F2"/>
                </a:solidFill>
                <a:prstDash val="solid"/>
                <a:miter lim="800000"/>
                <a:headEnd len="sm" w="sm" type="none"/>
                <a:tailEnd len="sm" w="sm" type="none"/>
              </a:ln>
            </p:spPr>
          </p:cxnSp>
        </p:grpSp>
        <p:sp>
          <p:nvSpPr>
            <p:cNvPr id="5922" name="Google Shape;5922;p112"/>
            <p:cNvSpPr txBox="1"/>
            <p:nvPr/>
          </p:nvSpPr>
          <p:spPr>
            <a:xfrm>
              <a:off x="1741321" y="5043896"/>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-20</a:t>
              </a:r>
              <a:endParaRPr/>
            </a:p>
          </p:txBody>
        </p:sp>
        <p:sp>
          <p:nvSpPr>
            <p:cNvPr id="5923" name="Google Shape;5923;p112"/>
            <p:cNvSpPr txBox="1"/>
            <p:nvPr/>
          </p:nvSpPr>
          <p:spPr>
            <a:xfrm>
              <a:off x="2214253" y="5043896"/>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-15</a:t>
              </a:r>
              <a:endParaRPr/>
            </a:p>
          </p:txBody>
        </p:sp>
        <p:sp>
          <p:nvSpPr>
            <p:cNvPr id="5924" name="Google Shape;5924;p112"/>
            <p:cNvSpPr txBox="1"/>
            <p:nvPr/>
          </p:nvSpPr>
          <p:spPr>
            <a:xfrm>
              <a:off x="2695016" y="5043896"/>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-10</a:t>
              </a:r>
              <a:endParaRPr/>
            </a:p>
          </p:txBody>
        </p:sp>
        <p:sp>
          <p:nvSpPr>
            <p:cNvPr id="5925" name="Google Shape;5925;p112"/>
            <p:cNvSpPr txBox="1"/>
            <p:nvPr/>
          </p:nvSpPr>
          <p:spPr>
            <a:xfrm>
              <a:off x="3135258" y="5043896"/>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-5</a:t>
              </a:r>
              <a:endParaRPr/>
            </a:p>
          </p:txBody>
        </p:sp>
        <p:sp>
          <p:nvSpPr>
            <p:cNvPr id="5926" name="Google Shape;5926;p112"/>
            <p:cNvSpPr txBox="1"/>
            <p:nvPr/>
          </p:nvSpPr>
          <p:spPr>
            <a:xfrm>
              <a:off x="3622425" y="5043896"/>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0</a:t>
              </a:r>
              <a:endParaRPr/>
            </a:p>
          </p:txBody>
        </p:sp>
        <p:sp>
          <p:nvSpPr>
            <p:cNvPr id="5927" name="Google Shape;5927;p112"/>
            <p:cNvSpPr txBox="1"/>
            <p:nvPr/>
          </p:nvSpPr>
          <p:spPr>
            <a:xfrm>
              <a:off x="4085154" y="5043896"/>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5</a:t>
              </a:r>
              <a:endParaRPr/>
            </a:p>
          </p:txBody>
        </p:sp>
        <p:sp>
          <p:nvSpPr>
            <p:cNvPr id="5928" name="Google Shape;5928;p112"/>
            <p:cNvSpPr txBox="1"/>
            <p:nvPr/>
          </p:nvSpPr>
          <p:spPr>
            <a:xfrm>
              <a:off x="4550276" y="5043896"/>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10</a:t>
              </a:r>
              <a:endParaRPr/>
            </a:p>
          </p:txBody>
        </p:sp>
        <p:sp>
          <p:nvSpPr>
            <p:cNvPr id="5929" name="Google Shape;5929;p112"/>
            <p:cNvSpPr txBox="1"/>
            <p:nvPr/>
          </p:nvSpPr>
          <p:spPr>
            <a:xfrm>
              <a:off x="5023173" y="5043896"/>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15</a:t>
              </a:r>
              <a:endParaRPr/>
            </a:p>
          </p:txBody>
        </p:sp>
        <p:sp>
          <p:nvSpPr>
            <p:cNvPr id="5930" name="Google Shape;5930;p112"/>
            <p:cNvSpPr txBox="1"/>
            <p:nvPr/>
          </p:nvSpPr>
          <p:spPr>
            <a:xfrm>
              <a:off x="5484721" y="5043896"/>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20</a:t>
              </a:r>
              <a:endParaRPr/>
            </a:p>
          </p:txBody>
        </p:sp>
        <p:grpSp>
          <p:nvGrpSpPr>
            <p:cNvPr id="5931" name="Google Shape;5931;p112"/>
            <p:cNvGrpSpPr/>
            <p:nvPr/>
          </p:nvGrpSpPr>
          <p:grpSpPr>
            <a:xfrm>
              <a:off x="1873116" y="5500343"/>
              <a:ext cx="3716602" cy="246903"/>
              <a:chOff x="2319528" y="5073637"/>
              <a:chExt cx="3716602" cy="246903"/>
            </a:xfrm>
          </p:grpSpPr>
          <p:sp>
            <p:nvSpPr>
              <p:cNvPr id="5932" name="Google Shape;5932;p112"/>
              <p:cNvSpPr txBox="1"/>
              <p:nvPr/>
            </p:nvSpPr>
            <p:spPr>
              <a:xfrm>
                <a:off x="2319528" y="5073637"/>
                <a:ext cx="1847962" cy="24019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Favorece eculizumabe</a:t>
                </a:r>
                <a:endParaRPr b="1" sz="1000">
                  <a:solidFill>
                    <a:schemeClr val="dk2"/>
                  </a:solidFill>
                  <a:latin typeface="Calibri"/>
                  <a:ea typeface="Calibri"/>
                  <a:cs typeface="Calibri"/>
                  <a:sym typeface="Calibri"/>
                </a:endParaRPr>
              </a:p>
            </p:txBody>
          </p:sp>
          <p:sp>
            <p:nvSpPr>
              <p:cNvPr id="5933" name="Google Shape;5933;p112"/>
              <p:cNvSpPr txBox="1"/>
              <p:nvPr/>
            </p:nvSpPr>
            <p:spPr>
              <a:xfrm>
                <a:off x="4171870" y="5073637"/>
                <a:ext cx="1864260" cy="24690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lt2"/>
                    </a:solidFill>
                    <a:latin typeface="Calibri"/>
                    <a:ea typeface="Calibri"/>
                    <a:cs typeface="Calibri"/>
                    <a:sym typeface="Calibri"/>
                  </a:rPr>
                  <a:t>Favorece ravulizumabe</a:t>
                </a:r>
                <a:endParaRPr b="1" baseline="30000" sz="1000">
                  <a:solidFill>
                    <a:schemeClr val="lt2"/>
                  </a:solidFill>
                  <a:latin typeface="Calibri"/>
                  <a:ea typeface="Calibri"/>
                  <a:cs typeface="Calibri"/>
                  <a:sym typeface="Calibri"/>
                </a:endParaRPr>
              </a:p>
            </p:txBody>
          </p:sp>
        </p:grpSp>
        <p:cxnSp>
          <p:nvCxnSpPr>
            <p:cNvPr id="5934" name="Google Shape;5934;p112"/>
            <p:cNvCxnSpPr/>
            <p:nvPr/>
          </p:nvCxnSpPr>
          <p:spPr>
            <a:xfrm>
              <a:off x="3422898" y="3146456"/>
              <a:ext cx="792000" cy="0"/>
            </a:xfrm>
            <a:prstGeom prst="straightConnector1">
              <a:avLst/>
            </a:prstGeom>
            <a:noFill/>
            <a:ln cap="flat" cmpd="sng" w="19050">
              <a:solidFill>
                <a:schemeClr val="dk1"/>
              </a:solidFill>
              <a:prstDash val="solid"/>
              <a:miter lim="800000"/>
              <a:headEnd len="sm" w="sm" type="none"/>
              <a:tailEnd len="sm" w="sm" type="none"/>
            </a:ln>
          </p:spPr>
        </p:cxnSp>
        <p:cxnSp>
          <p:nvCxnSpPr>
            <p:cNvPr id="5935" name="Google Shape;5935;p112"/>
            <p:cNvCxnSpPr/>
            <p:nvPr/>
          </p:nvCxnSpPr>
          <p:spPr>
            <a:xfrm rot="10800000">
              <a:off x="4224211" y="3056882"/>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5936" name="Google Shape;5936;p112"/>
            <p:cNvCxnSpPr/>
            <p:nvPr/>
          </p:nvCxnSpPr>
          <p:spPr>
            <a:xfrm rot="10800000">
              <a:off x="3415885" y="3056882"/>
              <a:ext cx="0" cy="179148"/>
            </a:xfrm>
            <a:prstGeom prst="straightConnector1">
              <a:avLst/>
            </a:prstGeom>
            <a:noFill/>
            <a:ln cap="flat" cmpd="sng" w="19050">
              <a:solidFill>
                <a:schemeClr val="dk1"/>
              </a:solidFill>
              <a:prstDash val="solid"/>
              <a:miter lim="800000"/>
              <a:headEnd len="sm" w="sm" type="none"/>
              <a:tailEnd len="sm" w="sm" type="none"/>
            </a:ln>
          </p:spPr>
        </p:cxnSp>
        <p:sp>
          <p:nvSpPr>
            <p:cNvPr id="5937" name="Google Shape;5937;p112"/>
            <p:cNvSpPr/>
            <p:nvPr/>
          </p:nvSpPr>
          <p:spPr>
            <a:xfrm>
              <a:off x="3768780" y="3076277"/>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938" name="Google Shape;5938;p112"/>
            <p:cNvSpPr/>
            <p:nvPr/>
          </p:nvSpPr>
          <p:spPr>
            <a:xfrm>
              <a:off x="1808427" y="3092720"/>
              <a:ext cx="139465" cy="120228"/>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939" name="Google Shape;5939;p112"/>
            <p:cNvSpPr txBox="1"/>
            <p:nvPr/>
          </p:nvSpPr>
          <p:spPr>
            <a:xfrm>
              <a:off x="296268" y="2996769"/>
              <a:ext cx="1420523" cy="312129"/>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b="1" lang="pt-BR" sz="1000">
                  <a:solidFill>
                    <a:schemeClr val="dk1"/>
                  </a:solidFill>
                  <a:latin typeface="Calibri"/>
                  <a:ea typeface="Calibri"/>
                  <a:cs typeface="Calibri"/>
                  <a:sym typeface="Calibri"/>
                </a:rPr>
                <a:t>ALTERAÇÃO PERCENTUAL </a:t>
              </a:r>
              <a:endParaRPr/>
            </a:p>
            <a:p>
              <a:pPr indent="0" lvl="0" marL="0" marR="0" rtl="0" algn="r">
                <a:spcBef>
                  <a:spcPts val="0"/>
                </a:spcBef>
                <a:spcAft>
                  <a:spcPts val="0"/>
                </a:spcAft>
                <a:buNone/>
              </a:pPr>
              <a:r>
                <a:rPr b="1" lang="pt-BR" sz="1000">
                  <a:solidFill>
                    <a:schemeClr val="dk1"/>
                  </a:solidFill>
                  <a:latin typeface="Calibri"/>
                  <a:ea typeface="Calibri"/>
                  <a:cs typeface="Calibri"/>
                  <a:sym typeface="Calibri"/>
                </a:rPr>
                <a:t>DA DHL, %</a:t>
              </a:r>
              <a:endParaRPr/>
            </a:p>
          </p:txBody>
        </p:sp>
        <p:cxnSp>
          <p:nvCxnSpPr>
            <p:cNvPr id="5940" name="Google Shape;5940;p112"/>
            <p:cNvCxnSpPr/>
            <p:nvPr/>
          </p:nvCxnSpPr>
          <p:spPr>
            <a:xfrm>
              <a:off x="3670050" y="3667135"/>
              <a:ext cx="324000" cy="0"/>
            </a:xfrm>
            <a:prstGeom prst="straightConnector1">
              <a:avLst/>
            </a:prstGeom>
            <a:noFill/>
            <a:ln cap="flat" cmpd="sng" w="19050">
              <a:solidFill>
                <a:schemeClr val="dk1"/>
              </a:solidFill>
              <a:prstDash val="solid"/>
              <a:miter lim="800000"/>
              <a:headEnd len="sm" w="sm" type="none"/>
              <a:tailEnd len="sm" w="sm" type="none"/>
            </a:ln>
          </p:spPr>
        </p:cxnSp>
        <p:cxnSp>
          <p:nvCxnSpPr>
            <p:cNvPr id="5941" name="Google Shape;5941;p112"/>
            <p:cNvCxnSpPr/>
            <p:nvPr/>
          </p:nvCxnSpPr>
          <p:spPr>
            <a:xfrm rot="10800000">
              <a:off x="3661160" y="3577561"/>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5942" name="Google Shape;5942;p112"/>
            <p:cNvCxnSpPr/>
            <p:nvPr/>
          </p:nvCxnSpPr>
          <p:spPr>
            <a:xfrm rot="10800000">
              <a:off x="3991851" y="3577561"/>
              <a:ext cx="0" cy="179148"/>
            </a:xfrm>
            <a:prstGeom prst="straightConnector1">
              <a:avLst/>
            </a:prstGeom>
            <a:noFill/>
            <a:ln cap="flat" cmpd="sng" w="19050">
              <a:solidFill>
                <a:schemeClr val="dk1"/>
              </a:solidFill>
              <a:prstDash val="solid"/>
              <a:miter lim="800000"/>
              <a:headEnd len="sm" w="sm" type="none"/>
              <a:tailEnd len="sm" w="sm" type="none"/>
            </a:ln>
          </p:spPr>
        </p:cxnSp>
        <p:sp>
          <p:nvSpPr>
            <p:cNvPr id="5943" name="Google Shape;5943;p112"/>
            <p:cNvSpPr/>
            <p:nvPr/>
          </p:nvSpPr>
          <p:spPr>
            <a:xfrm>
              <a:off x="3760717" y="3600504"/>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944" name="Google Shape;5944;p112"/>
            <p:cNvSpPr/>
            <p:nvPr/>
          </p:nvSpPr>
          <p:spPr>
            <a:xfrm>
              <a:off x="3194788" y="3617792"/>
              <a:ext cx="139465" cy="120228"/>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945" name="Google Shape;5945;p112"/>
            <p:cNvSpPr txBox="1"/>
            <p:nvPr/>
          </p:nvSpPr>
          <p:spPr>
            <a:xfrm>
              <a:off x="107376" y="3499167"/>
              <a:ext cx="1609416" cy="310099"/>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b="1" lang="pt-BR" sz="1000">
                  <a:solidFill>
                    <a:schemeClr val="dk1"/>
                  </a:solidFill>
                  <a:latin typeface="Calibri"/>
                  <a:ea typeface="Calibri"/>
                  <a:cs typeface="Calibri"/>
                  <a:sym typeface="Calibri"/>
                </a:rPr>
                <a:t>ALTERAÇÃO NO ESCORE</a:t>
              </a:r>
              <a:br>
                <a:rPr b="1" lang="pt-BR" sz="1000">
                  <a:solidFill>
                    <a:schemeClr val="dk1"/>
                  </a:solidFill>
                  <a:latin typeface="Calibri"/>
                  <a:ea typeface="Calibri"/>
                  <a:cs typeface="Calibri"/>
                  <a:sym typeface="Calibri"/>
                </a:rPr>
              </a:br>
              <a:r>
                <a:rPr b="1" lang="pt-BR" sz="1000">
                  <a:solidFill>
                    <a:schemeClr val="dk1"/>
                  </a:solidFill>
                  <a:latin typeface="Calibri"/>
                  <a:ea typeface="Calibri"/>
                  <a:cs typeface="Calibri"/>
                  <a:sym typeface="Calibri"/>
                </a:rPr>
                <a:t>FACIT-FADIGA</a:t>
              </a:r>
              <a:r>
                <a:rPr b="1" baseline="30000" lang="pt-BR" sz="1000">
                  <a:solidFill>
                    <a:schemeClr val="dk1"/>
                  </a:solidFill>
                  <a:latin typeface="Calibri"/>
                  <a:ea typeface="Calibri"/>
                  <a:cs typeface="Calibri"/>
                  <a:sym typeface="Calibri"/>
                </a:rPr>
                <a:t>§</a:t>
              </a:r>
              <a:endParaRPr b="1" baseline="30000" sz="1000">
                <a:solidFill>
                  <a:schemeClr val="dk1"/>
                </a:solidFill>
                <a:latin typeface="Calibri"/>
                <a:ea typeface="Calibri"/>
                <a:cs typeface="Calibri"/>
                <a:sym typeface="Calibri"/>
              </a:endParaRPr>
            </a:p>
          </p:txBody>
        </p:sp>
        <p:cxnSp>
          <p:nvCxnSpPr>
            <p:cNvPr id="5946" name="Google Shape;5946;p112"/>
            <p:cNvCxnSpPr/>
            <p:nvPr/>
          </p:nvCxnSpPr>
          <p:spPr>
            <a:xfrm>
              <a:off x="3721984" y="4218786"/>
              <a:ext cx="1332000" cy="0"/>
            </a:xfrm>
            <a:prstGeom prst="straightConnector1">
              <a:avLst/>
            </a:prstGeom>
            <a:noFill/>
            <a:ln cap="flat" cmpd="sng" w="19050">
              <a:solidFill>
                <a:schemeClr val="dk1"/>
              </a:solidFill>
              <a:prstDash val="solid"/>
              <a:miter lim="800000"/>
              <a:headEnd len="sm" w="sm" type="none"/>
              <a:tailEnd len="sm" w="sm" type="none"/>
            </a:ln>
          </p:spPr>
        </p:cxnSp>
        <p:sp>
          <p:nvSpPr>
            <p:cNvPr id="5947" name="Google Shape;5947;p112"/>
            <p:cNvSpPr/>
            <p:nvPr/>
          </p:nvSpPr>
          <p:spPr>
            <a:xfrm>
              <a:off x="4343300" y="4148607"/>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948" name="Google Shape;5948;p112"/>
            <p:cNvSpPr/>
            <p:nvPr/>
          </p:nvSpPr>
          <p:spPr>
            <a:xfrm>
              <a:off x="1789624" y="4126776"/>
              <a:ext cx="139465" cy="120228"/>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949" name="Google Shape;5949;p112"/>
            <p:cNvSpPr txBox="1"/>
            <p:nvPr/>
          </p:nvSpPr>
          <p:spPr>
            <a:xfrm>
              <a:off x="598519" y="4030045"/>
              <a:ext cx="1118273" cy="27167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b="1" lang="pt-BR" sz="1000">
                  <a:solidFill>
                    <a:schemeClr val="dk1"/>
                  </a:solidFill>
                  <a:latin typeface="Calibri"/>
                  <a:ea typeface="Calibri"/>
                  <a:cs typeface="Calibri"/>
                  <a:sym typeface="Calibri"/>
                </a:rPr>
                <a:t>HEMÓLISE DE ESCAPE,%</a:t>
              </a:r>
              <a:endParaRPr/>
            </a:p>
          </p:txBody>
        </p:sp>
        <p:cxnSp>
          <p:nvCxnSpPr>
            <p:cNvPr id="5950" name="Google Shape;5950;p112"/>
            <p:cNvCxnSpPr/>
            <p:nvPr/>
          </p:nvCxnSpPr>
          <p:spPr>
            <a:xfrm rot="10800000">
              <a:off x="5046793" y="4122567"/>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5951" name="Google Shape;5951;p112"/>
            <p:cNvCxnSpPr/>
            <p:nvPr/>
          </p:nvCxnSpPr>
          <p:spPr>
            <a:xfrm rot="10800000">
              <a:off x="3716374" y="4122567"/>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5952" name="Google Shape;5952;p112"/>
            <p:cNvCxnSpPr/>
            <p:nvPr/>
          </p:nvCxnSpPr>
          <p:spPr>
            <a:xfrm>
              <a:off x="2908299" y="4707127"/>
              <a:ext cx="2160000" cy="0"/>
            </a:xfrm>
            <a:prstGeom prst="straightConnector1">
              <a:avLst/>
            </a:prstGeom>
            <a:noFill/>
            <a:ln cap="flat" cmpd="sng" w="19050">
              <a:solidFill>
                <a:schemeClr val="dk1"/>
              </a:solidFill>
              <a:prstDash val="solid"/>
              <a:miter lim="800000"/>
              <a:headEnd len="sm" w="sm" type="none"/>
              <a:tailEnd len="sm" w="sm" type="none"/>
            </a:ln>
          </p:spPr>
        </p:cxnSp>
        <p:cxnSp>
          <p:nvCxnSpPr>
            <p:cNvPr id="5953" name="Google Shape;5953;p112"/>
            <p:cNvCxnSpPr/>
            <p:nvPr/>
          </p:nvCxnSpPr>
          <p:spPr>
            <a:xfrm rot="10800000">
              <a:off x="2908299" y="4617553"/>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5954" name="Google Shape;5954;p112"/>
            <p:cNvCxnSpPr/>
            <p:nvPr/>
          </p:nvCxnSpPr>
          <p:spPr>
            <a:xfrm rot="10800000">
              <a:off x="5075368" y="4617553"/>
              <a:ext cx="0" cy="179148"/>
            </a:xfrm>
            <a:prstGeom prst="straightConnector1">
              <a:avLst/>
            </a:prstGeom>
            <a:noFill/>
            <a:ln cap="flat" cmpd="sng" w="19050">
              <a:solidFill>
                <a:schemeClr val="dk1"/>
              </a:solidFill>
              <a:prstDash val="solid"/>
              <a:miter lim="800000"/>
              <a:headEnd len="sm" w="sm" type="none"/>
              <a:tailEnd len="sm" w="sm" type="none"/>
            </a:ln>
          </p:spPr>
        </p:cxnSp>
        <p:sp>
          <p:nvSpPr>
            <p:cNvPr id="5955" name="Google Shape;5955;p112"/>
            <p:cNvSpPr/>
            <p:nvPr/>
          </p:nvSpPr>
          <p:spPr>
            <a:xfrm>
              <a:off x="3931640" y="4637390"/>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956" name="Google Shape;5956;p112"/>
            <p:cNvSpPr/>
            <p:nvPr/>
          </p:nvSpPr>
          <p:spPr>
            <a:xfrm>
              <a:off x="1793304" y="4647012"/>
              <a:ext cx="139465" cy="120228"/>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957" name="Google Shape;5957;p112"/>
            <p:cNvSpPr txBox="1"/>
            <p:nvPr/>
          </p:nvSpPr>
          <p:spPr>
            <a:xfrm>
              <a:off x="598519" y="4539259"/>
              <a:ext cx="1118273" cy="27167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b="1" lang="pt-BR" sz="1000">
                  <a:solidFill>
                    <a:schemeClr val="dk1"/>
                  </a:solidFill>
                  <a:latin typeface="Calibri"/>
                  <a:ea typeface="Calibri"/>
                  <a:cs typeface="Calibri"/>
                  <a:sym typeface="Calibri"/>
                </a:rPr>
                <a:t>ESTABILIZAÇÃO DA HEMOGLOBINA, %</a:t>
              </a:r>
              <a:endParaRPr/>
            </a:p>
          </p:txBody>
        </p:sp>
        <p:grpSp>
          <p:nvGrpSpPr>
            <p:cNvPr id="5958" name="Google Shape;5958;p112"/>
            <p:cNvGrpSpPr/>
            <p:nvPr/>
          </p:nvGrpSpPr>
          <p:grpSpPr>
            <a:xfrm>
              <a:off x="1826235" y="5333077"/>
              <a:ext cx="3836478" cy="97007"/>
              <a:chOff x="2272647" y="4906371"/>
              <a:chExt cx="3836478" cy="97007"/>
            </a:xfrm>
          </p:grpSpPr>
          <p:sp>
            <p:nvSpPr>
              <p:cNvPr id="5959" name="Google Shape;5959;p112"/>
              <p:cNvSpPr/>
              <p:nvPr/>
            </p:nvSpPr>
            <p:spPr>
              <a:xfrm>
                <a:off x="4265310" y="4906371"/>
                <a:ext cx="1843815" cy="97007"/>
              </a:xfrm>
              <a:prstGeom prst="rightArrow">
                <a:avLst>
                  <a:gd fmla="val 50000" name="adj1"/>
                  <a:gd fmla="val 50000"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960" name="Google Shape;5960;p112"/>
              <p:cNvSpPr/>
              <p:nvPr/>
            </p:nvSpPr>
            <p:spPr>
              <a:xfrm flipH="1">
                <a:off x="2272647" y="4906371"/>
                <a:ext cx="1843815" cy="97007"/>
              </a:xfrm>
              <a:prstGeom prst="rightArrow">
                <a:avLst>
                  <a:gd fmla="val 50000" name="adj1"/>
                  <a:gd fmla="val 50000" name="adj2"/>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grpSp>
        <p:nvGrpSpPr>
          <p:cNvPr id="5961" name="Google Shape;5961;p112"/>
          <p:cNvGrpSpPr/>
          <p:nvPr/>
        </p:nvGrpSpPr>
        <p:grpSpPr>
          <a:xfrm>
            <a:off x="5970192" y="2403363"/>
            <a:ext cx="5790941" cy="2383503"/>
            <a:chOff x="5816596" y="2403363"/>
            <a:chExt cx="5790941" cy="2383503"/>
          </a:xfrm>
        </p:grpSpPr>
        <p:sp>
          <p:nvSpPr>
            <p:cNvPr id="5962" name="Google Shape;5962;p112"/>
            <p:cNvSpPr txBox="1"/>
            <p:nvPr/>
          </p:nvSpPr>
          <p:spPr>
            <a:xfrm>
              <a:off x="7999455" y="2479853"/>
              <a:ext cx="1070856"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Diferença</a:t>
              </a:r>
              <a:endParaRPr/>
            </a:p>
            <a:p>
              <a:pPr indent="0" lvl="0" marL="0" marR="0" rtl="0" algn="ctr">
                <a:spcBef>
                  <a:spcPts val="0"/>
                </a:spcBef>
                <a:spcAft>
                  <a:spcPts val="0"/>
                </a:spcAft>
                <a:buNone/>
              </a:pPr>
              <a:r>
                <a:rPr b="1" lang="pt-BR" sz="1200">
                  <a:solidFill>
                    <a:schemeClr val="dk1"/>
                  </a:solidFill>
                  <a:latin typeface="Calibri"/>
                  <a:ea typeface="Calibri"/>
                  <a:cs typeface="Calibri"/>
                  <a:sym typeface="Calibri"/>
                </a:rPr>
                <a:t>(IC de 95%)</a:t>
              </a:r>
              <a:r>
                <a:rPr b="1" baseline="30000" lang="pt-BR" sz="1200">
                  <a:solidFill>
                    <a:schemeClr val="dk1"/>
                  </a:solidFill>
                  <a:latin typeface="Calibri"/>
                  <a:ea typeface="Calibri"/>
                  <a:cs typeface="Calibri"/>
                  <a:sym typeface="Calibri"/>
                </a:rPr>
                <a:t>†</a:t>
              </a:r>
              <a:endParaRPr/>
            </a:p>
          </p:txBody>
        </p:sp>
        <p:sp>
          <p:nvSpPr>
            <p:cNvPr id="5963" name="Google Shape;5963;p112"/>
            <p:cNvSpPr txBox="1"/>
            <p:nvPr/>
          </p:nvSpPr>
          <p:spPr>
            <a:xfrm>
              <a:off x="5819866" y="2479853"/>
              <a:ext cx="1035248"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ravulizumabe</a:t>
              </a:r>
              <a:endParaRPr b="1" baseline="30000" sz="1200">
                <a:solidFill>
                  <a:schemeClr val="lt2"/>
                </a:solidFill>
                <a:latin typeface="Calibri"/>
                <a:ea typeface="Calibri"/>
                <a:cs typeface="Calibri"/>
                <a:sym typeface="Calibri"/>
              </a:endParaRPr>
            </a:p>
            <a:p>
              <a:pPr indent="0" lvl="0" marL="0" marR="0" rtl="0" algn="ctr">
                <a:spcBef>
                  <a:spcPts val="0"/>
                </a:spcBef>
                <a:spcAft>
                  <a:spcPts val="0"/>
                </a:spcAft>
                <a:buNone/>
              </a:pPr>
              <a:r>
                <a:rPr b="1" lang="pt-BR" sz="1200">
                  <a:solidFill>
                    <a:schemeClr val="lt2"/>
                  </a:solidFill>
                  <a:latin typeface="Calibri"/>
                  <a:ea typeface="Calibri"/>
                  <a:cs typeface="Calibri"/>
                  <a:sym typeface="Calibri"/>
                </a:rPr>
                <a:t>(</a:t>
              </a:r>
              <a:r>
                <a:rPr b="1" i="1" lang="pt-BR" sz="1200">
                  <a:solidFill>
                    <a:schemeClr val="lt2"/>
                  </a:solidFill>
                  <a:latin typeface="Calibri"/>
                  <a:ea typeface="Calibri"/>
                  <a:cs typeface="Calibri"/>
                  <a:sym typeface="Calibri"/>
                </a:rPr>
                <a:t>n</a:t>
              </a:r>
              <a:r>
                <a:rPr b="1" lang="pt-BR" sz="1200">
                  <a:solidFill>
                    <a:schemeClr val="lt2"/>
                  </a:solidFill>
                  <a:latin typeface="Calibri"/>
                  <a:ea typeface="Calibri"/>
                  <a:cs typeface="Calibri"/>
                  <a:sym typeface="Calibri"/>
                </a:rPr>
                <a:t>=125)</a:t>
              </a:r>
              <a:endParaRPr/>
            </a:p>
          </p:txBody>
        </p:sp>
        <p:sp>
          <p:nvSpPr>
            <p:cNvPr id="5964" name="Google Shape;5964;p112"/>
            <p:cNvSpPr txBox="1"/>
            <p:nvPr/>
          </p:nvSpPr>
          <p:spPr>
            <a:xfrm>
              <a:off x="6936007" y="2479853"/>
              <a:ext cx="902542"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eculizumabe</a:t>
              </a:r>
              <a:endParaRPr b="1" sz="1200">
                <a:solidFill>
                  <a:schemeClr val="dk2"/>
                </a:solidFill>
                <a:latin typeface="Calibri"/>
                <a:ea typeface="Calibri"/>
                <a:cs typeface="Calibri"/>
                <a:sym typeface="Calibri"/>
              </a:endParaRPr>
            </a:p>
            <a:p>
              <a:pPr indent="0" lvl="0" marL="0" marR="0" rtl="0" algn="ctr">
                <a:spcBef>
                  <a:spcPts val="0"/>
                </a:spcBef>
                <a:spcAft>
                  <a:spcPts val="0"/>
                </a:spcAft>
                <a:buNone/>
              </a:pPr>
              <a:r>
                <a:rPr b="1" lang="pt-BR" sz="1200">
                  <a:solidFill>
                    <a:schemeClr val="dk2"/>
                  </a:solidFill>
                  <a:latin typeface="Calibri"/>
                  <a:ea typeface="Calibri"/>
                  <a:cs typeface="Calibri"/>
                  <a:sym typeface="Calibri"/>
                </a:rPr>
                <a:t>(</a:t>
              </a:r>
              <a:r>
                <a:rPr b="1" i="1" lang="pt-BR" sz="1200">
                  <a:solidFill>
                    <a:schemeClr val="dk2"/>
                  </a:solidFill>
                  <a:latin typeface="Calibri"/>
                  <a:ea typeface="Calibri"/>
                  <a:cs typeface="Calibri"/>
                  <a:sym typeface="Calibri"/>
                </a:rPr>
                <a:t>n</a:t>
              </a:r>
              <a:r>
                <a:rPr b="1" lang="pt-BR" sz="1200">
                  <a:solidFill>
                    <a:schemeClr val="dk2"/>
                  </a:solidFill>
                  <a:latin typeface="Calibri"/>
                  <a:ea typeface="Calibri"/>
                  <a:cs typeface="Calibri"/>
                  <a:sym typeface="Calibri"/>
                </a:rPr>
                <a:t>=121)</a:t>
              </a:r>
              <a:endParaRPr/>
            </a:p>
          </p:txBody>
        </p:sp>
        <p:sp>
          <p:nvSpPr>
            <p:cNvPr id="5965" name="Google Shape;5965;p112"/>
            <p:cNvSpPr txBox="1"/>
            <p:nvPr/>
          </p:nvSpPr>
          <p:spPr>
            <a:xfrm>
              <a:off x="9207365" y="2479853"/>
              <a:ext cx="1203484"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Margem de</a:t>
              </a:r>
              <a:endParaRPr/>
            </a:p>
            <a:p>
              <a:pPr indent="0" lvl="0" marL="0" marR="0" rtl="0" algn="ctr">
                <a:spcBef>
                  <a:spcPts val="0"/>
                </a:spcBef>
                <a:spcAft>
                  <a:spcPts val="0"/>
                </a:spcAft>
                <a:buNone/>
              </a:pPr>
              <a:r>
                <a:rPr b="1" lang="pt-BR" sz="1200">
                  <a:solidFill>
                    <a:schemeClr val="dk1"/>
                  </a:solidFill>
                  <a:latin typeface="Calibri"/>
                  <a:ea typeface="Calibri"/>
                  <a:cs typeface="Calibri"/>
                  <a:sym typeface="Calibri"/>
                </a:rPr>
                <a:t>não inferioridade</a:t>
              </a:r>
              <a:endParaRPr/>
            </a:p>
          </p:txBody>
        </p:sp>
        <p:sp>
          <p:nvSpPr>
            <p:cNvPr id="5966" name="Google Shape;5966;p112"/>
            <p:cNvSpPr txBox="1"/>
            <p:nvPr/>
          </p:nvSpPr>
          <p:spPr>
            <a:xfrm>
              <a:off x="10400489" y="2632958"/>
              <a:ext cx="992212" cy="209478"/>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Conclusão</a:t>
              </a:r>
              <a:r>
                <a:rPr b="1" baseline="30000" lang="pt-BR" sz="1200">
                  <a:solidFill>
                    <a:schemeClr val="dk1"/>
                  </a:solidFill>
                  <a:latin typeface="Calibri"/>
                  <a:ea typeface="Calibri"/>
                  <a:cs typeface="Calibri"/>
                  <a:sym typeface="Calibri"/>
                </a:rPr>
                <a:t>††</a:t>
              </a:r>
              <a:endParaRPr/>
            </a:p>
          </p:txBody>
        </p:sp>
        <p:sp>
          <p:nvSpPr>
            <p:cNvPr id="5967" name="Google Shape;5967;p112"/>
            <p:cNvSpPr txBox="1"/>
            <p:nvPr/>
          </p:nvSpPr>
          <p:spPr>
            <a:xfrm>
              <a:off x="6098731" y="2949575"/>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–76,84</a:t>
              </a:r>
              <a:endParaRPr/>
            </a:p>
          </p:txBody>
        </p:sp>
        <p:sp>
          <p:nvSpPr>
            <p:cNvPr id="5968" name="Google Shape;5968;p112"/>
            <p:cNvSpPr txBox="1"/>
            <p:nvPr/>
          </p:nvSpPr>
          <p:spPr>
            <a:xfrm>
              <a:off x="7129423" y="2949575"/>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–76,02</a:t>
              </a:r>
              <a:endParaRPr/>
            </a:p>
          </p:txBody>
        </p:sp>
        <p:sp>
          <p:nvSpPr>
            <p:cNvPr id="5969" name="Google Shape;5969;p112"/>
            <p:cNvSpPr txBox="1"/>
            <p:nvPr/>
          </p:nvSpPr>
          <p:spPr>
            <a:xfrm>
              <a:off x="7851732" y="2949575"/>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0,83 (</a:t>
              </a:r>
              <a:r>
                <a:rPr b="1" lang="pt-BR" sz="1200">
                  <a:solidFill>
                    <a:schemeClr val="dk1"/>
                  </a:solidFill>
                  <a:latin typeface="Calibri"/>
                  <a:ea typeface="Calibri"/>
                  <a:cs typeface="Calibri"/>
                  <a:sym typeface="Calibri"/>
                </a:rPr>
                <a:t>–3,56</a:t>
              </a:r>
              <a:r>
                <a:rPr lang="pt-BR" sz="1200">
                  <a:solidFill>
                    <a:schemeClr val="dk1"/>
                  </a:solidFill>
                  <a:latin typeface="Calibri"/>
                  <a:ea typeface="Calibri"/>
                  <a:cs typeface="Calibri"/>
                  <a:sym typeface="Calibri"/>
                </a:rPr>
                <a:t> a 5,21)</a:t>
              </a:r>
              <a:r>
                <a:rPr baseline="30000" lang="pt-BR" sz="1200">
                  <a:solidFill>
                    <a:schemeClr val="dk1"/>
                  </a:solidFill>
                  <a:latin typeface="Calibri"/>
                  <a:ea typeface="Calibri"/>
                  <a:cs typeface="Calibri"/>
                  <a:sym typeface="Calibri"/>
                </a:rPr>
                <a:t>‡</a:t>
              </a:r>
              <a:endParaRPr/>
            </a:p>
          </p:txBody>
        </p:sp>
        <p:sp>
          <p:nvSpPr>
            <p:cNvPr id="5970" name="Google Shape;5970;p112"/>
            <p:cNvSpPr txBox="1"/>
            <p:nvPr/>
          </p:nvSpPr>
          <p:spPr>
            <a:xfrm>
              <a:off x="9113466" y="2952913"/>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–20%</a:t>
              </a:r>
              <a:endParaRPr/>
            </a:p>
          </p:txBody>
        </p:sp>
        <p:sp>
          <p:nvSpPr>
            <p:cNvPr id="5971" name="Google Shape;5971;p112"/>
            <p:cNvSpPr txBox="1"/>
            <p:nvPr/>
          </p:nvSpPr>
          <p:spPr>
            <a:xfrm>
              <a:off x="10245165" y="2962607"/>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Não inferior</a:t>
              </a:r>
              <a:endParaRPr/>
            </a:p>
          </p:txBody>
        </p:sp>
        <p:sp>
          <p:nvSpPr>
            <p:cNvPr id="5972" name="Google Shape;5972;p112"/>
            <p:cNvSpPr txBox="1"/>
            <p:nvPr/>
          </p:nvSpPr>
          <p:spPr>
            <a:xfrm>
              <a:off x="6098731" y="3464751"/>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7,07</a:t>
              </a:r>
              <a:endParaRPr/>
            </a:p>
          </p:txBody>
        </p:sp>
        <p:sp>
          <p:nvSpPr>
            <p:cNvPr id="5973" name="Google Shape;5973;p112"/>
            <p:cNvSpPr txBox="1"/>
            <p:nvPr/>
          </p:nvSpPr>
          <p:spPr>
            <a:xfrm>
              <a:off x="7129423" y="3464751"/>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6,40</a:t>
              </a:r>
              <a:endParaRPr/>
            </a:p>
          </p:txBody>
        </p:sp>
        <p:sp>
          <p:nvSpPr>
            <p:cNvPr id="5974" name="Google Shape;5974;p112"/>
            <p:cNvSpPr txBox="1"/>
            <p:nvPr/>
          </p:nvSpPr>
          <p:spPr>
            <a:xfrm>
              <a:off x="7851732" y="3464751"/>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0,67 (</a:t>
              </a:r>
              <a:r>
                <a:rPr b="1" lang="pt-BR" sz="1200">
                  <a:solidFill>
                    <a:schemeClr val="dk1"/>
                  </a:solidFill>
                  <a:latin typeface="Calibri"/>
                  <a:ea typeface="Calibri"/>
                  <a:cs typeface="Calibri"/>
                  <a:sym typeface="Calibri"/>
                </a:rPr>
                <a:t>–1,21</a:t>
              </a:r>
              <a:r>
                <a:rPr lang="pt-BR" sz="1200">
                  <a:solidFill>
                    <a:schemeClr val="dk1"/>
                  </a:solidFill>
                  <a:latin typeface="Calibri"/>
                  <a:ea typeface="Calibri"/>
                  <a:cs typeface="Calibri"/>
                  <a:sym typeface="Calibri"/>
                </a:rPr>
                <a:t> a 2,55)</a:t>
              </a:r>
              <a:endParaRPr/>
            </a:p>
          </p:txBody>
        </p:sp>
        <p:sp>
          <p:nvSpPr>
            <p:cNvPr id="5975" name="Google Shape;5975;p112"/>
            <p:cNvSpPr txBox="1"/>
            <p:nvPr/>
          </p:nvSpPr>
          <p:spPr>
            <a:xfrm>
              <a:off x="9113466" y="3458705"/>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–5,0</a:t>
              </a:r>
              <a:endParaRPr/>
            </a:p>
          </p:txBody>
        </p:sp>
        <p:sp>
          <p:nvSpPr>
            <p:cNvPr id="5976" name="Google Shape;5976;p112"/>
            <p:cNvSpPr txBox="1"/>
            <p:nvPr/>
          </p:nvSpPr>
          <p:spPr>
            <a:xfrm>
              <a:off x="10245165" y="3464974"/>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Não inferior</a:t>
              </a:r>
              <a:endParaRPr/>
            </a:p>
          </p:txBody>
        </p:sp>
        <p:sp>
          <p:nvSpPr>
            <p:cNvPr id="5977" name="Google Shape;5977;p112"/>
            <p:cNvSpPr txBox="1"/>
            <p:nvPr/>
          </p:nvSpPr>
          <p:spPr>
            <a:xfrm>
              <a:off x="6098731" y="3979927"/>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4,0</a:t>
              </a:r>
              <a:endParaRPr/>
            </a:p>
          </p:txBody>
        </p:sp>
        <p:sp>
          <p:nvSpPr>
            <p:cNvPr id="5978" name="Google Shape;5978;p112"/>
            <p:cNvSpPr txBox="1"/>
            <p:nvPr/>
          </p:nvSpPr>
          <p:spPr>
            <a:xfrm>
              <a:off x="7129423" y="3979927"/>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10,7</a:t>
              </a:r>
              <a:endParaRPr/>
            </a:p>
          </p:txBody>
        </p:sp>
        <p:sp>
          <p:nvSpPr>
            <p:cNvPr id="5979" name="Google Shape;5979;p112"/>
            <p:cNvSpPr txBox="1"/>
            <p:nvPr/>
          </p:nvSpPr>
          <p:spPr>
            <a:xfrm>
              <a:off x="7851732" y="3979927"/>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6,7 (</a:t>
              </a:r>
              <a:r>
                <a:rPr b="1" lang="pt-BR" sz="1200">
                  <a:solidFill>
                    <a:schemeClr val="dk1"/>
                  </a:solidFill>
                  <a:latin typeface="Calibri"/>
                  <a:ea typeface="Calibri"/>
                  <a:cs typeface="Calibri"/>
                  <a:sym typeface="Calibri"/>
                </a:rPr>
                <a:t>–0,18</a:t>
              </a:r>
              <a:r>
                <a:rPr lang="pt-BR" sz="1200">
                  <a:solidFill>
                    <a:schemeClr val="dk1"/>
                  </a:solidFill>
                  <a:latin typeface="Calibri"/>
                  <a:ea typeface="Calibri"/>
                  <a:cs typeface="Calibri"/>
                  <a:sym typeface="Calibri"/>
                </a:rPr>
                <a:t> a 14,21)</a:t>
              </a:r>
              <a:r>
                <a:rPr baseline="30000" lang="pt-BR" sz="1200">
                  <a:solidFill>
                    <a:schemeClr val="dk1"/>
                  </a:solidFill>
                  <a:latin typeface="Calibri"/>
                  <a:ea typeface="Calibri"/>
                  <a:cs typeface="Calibri"/>
                  <a:sym typeface="Calibri"/>
                </a:rPr>
                <a:t>‡¶</a:t>
              </a:r>
              <a:endParaRPr/>
            </a:p>
          </p:txBody>
        </p:sp>
        <p:sp>
          <p:nvSpPr>
            <p:cNvPr id="5980" name="Google Shape;5980;p112"/>
            <p:cNvSpPr txBox="1"/>
            <p:nvPr/>
          </p:nvSpPr>
          <p:spPr>
            <a:xfrm>
              <a:off x="9133900" y="3964497"/>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–20%</a:t>
              </a:r>
              <a:endParaRPr/>
            </a:p>
          </p:txBody>
        </p:sp>
        <p:sp>
          <p:nvSpPr>
            <p:cNvPr id="5981" name="Google Shape;5981;p112"/>
            <p:cNvSpPr txBox="1"/>
            <p:nvPr/>
          </p:nvSpPr>
          <p:spPr>
            <a:xfrm>
              <a:off x="10265599" y="3967341"/>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Não inferior</a:t>
              </a:r>
              <a:endParaRPr/>
            </a:p>
          </p:txBody>
        </p:sp>
        <p:sp>
          <p:nvSpPr>
            <p:cNvPr id="5982" name="Google Shape;5982;p112"/>
            <p:cNvSpPr txBox="1"/>
            <p:nvPr/>
          </p:nvSpPr>
          <p:spPr>
            <a:xfrm>
              <a:off x="6098731" y="4495104"/>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68,0</a:t>
              </a:r>
              <a:endParaRPr/>
            </a:p>
          </p:txBody>
        </p:sp>
        <p:sp>
          <p:nvSpPr>
            <p:cNvPr id="5983" name="Google Shape;5983;p112"/>
            <p:cNvSpPr txBox="1"/>
            <p:nvPr/>
          </p:nvSpPr>
          <p:spPr>
            <a:xfrm>
              <a:off x="7129423" y="4495104"/>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64,5</a:t>
              </a:r>
              <a:endParaRPr/>
            </a:p>
          </p:txBody>
        </p:sp>
        <p:sp>
          <p:nvSpPr>
            <p:cNvPr id="5984" name="Google Shape;5984;p112"/>
            <p:cNvSpPr txBox="1"/>
            <p:nvPr/>
          </p:nvSpPr>
          <p:spPr>
            <a:xfrm>
              <a:off x="7851732" y="4495104"/>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2,9 (</a:t>
              </a:r>
              <a:r>
                <a:rPr b="1" lang="pt-BR" sz="1200">
                  <a:solidFill>
                    <a:schemeClr val="dk1"/>
                  </a:solidFill>
                  <a:latin typeface="Calibri"/>
                  <a:ea typeface="Calibri"/>
                  <a:cs typeface="Calibri"/>
                  <a:sym typeface="Calibri"/>
                </a:rPr>
                <a:t>–8,80</a:t>
              </a:r>
              <a:r>
                <a:rPr lang="pt-BR" sz="1200">
                  <a:solidFill>
                    <a:schemeClr val="dk1"/>
                  </a:solidFill>
                  <a:latin typeface="Calibri"/>
                  <a:ea typeface="Calibri"/>
                  <a:cs typeface="Calibri"/>
                  <a:sym typeface="Calibri"/>
                </a:rPr>
                <a:t> a 14,64)</a:t>
              </a:r>
              <a:endParaRPr/>
            </a:p>
          </p:txBody>
        </p:sp>
        <p:sp>
          <p:nvSpPr>
            <p:cNvPr id="5985" name="Google Shape;5985;p112"/>
            <p:cNvSpPr txBox="1"/>
            <p:nvPr/>
          </p:nvSpPr>
          <p:spPr>
            <a:xfrm>
              <a:off x="9113466" y="4470289"/>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–20%</a:t>
              </a:r>
              <a:endParaRPr/>
            </a:p>
          </p:txBody>
        </p:sp>
        <p:sp>
          <p:nvSpPr>
            <p:cNvPr id="5986" name="Google Shape;5986;p112"/>
            <p:cNvSpPr txBox="1"/>
            <p:nvPr/>
          </p:nvSpPr>
          <p:spPr>
            <a:xfrm>
              <a:off x="10245165" y="4469709"/>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Não inferior</a:t>
              </a:r>
              <a:endParaRPr/>
            </a:p>
          </p:txBody>
        </p:sp>
        <p:sp>
          <p:nvSpPr>
            <p:cNvPr id="5987" name="Google Shape;5987;p112"/>
            <p:cNvSpPr/>
            <p:nvPr/>
          </p:nvSpPr>
          <p:spPr>
            <a:xfrm>
              <a:off x="5816596" y="2403363"/>
              <a:ext cx="5554794" cy="2383503"/>
            </a:xfrm>
            <a:prstGeom prst="rect">
              <a:avLst/>
            </a:pr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2000">
                <a:solidFill>
                  <a:schemeClr val="lt1"/>
                </a:solidFill>
                <a:latin typeface="Calibri"/>
                <a:ea typeface="Calibri"/>
                <a:cs typeface="Calibri"/>
                <a:sym typeface="Calibri"/>
              </a:endParaRPr>
            </a:p>
          </p:txBody>
        </p:sp>
        <p:cxnSp>
          <p:nvCxnSpPr>
            <p:cNvPr id="5988" name="Google Shape;5988;p112"/>
            <p:cNvCxnSpPr/>
            <p:nvPr/>
          </p:nvCxnSpPr>
          <p:spPr>
            <a:xfrm>
              <a:off x="5894830" y="2871418"/>
              <a:ext cx="5439734" cy="0"/>
            </a:xfrm>
            <a:prstGeom prst="straightConnector1">
              <a:avLst/>
            </a:prstGeom>
            <a:noFill/>
            <a:ln cap="flat" cmpd="sng" w="12700">
              <a:solidFill>
                <a:srgbClr val="BFBFBF"/>
              </a:solidFill>
              <a:prstDash val="solid"/>
              <a:miter lim="800000"/>
              <a:headEnd len="sm" w="sm" type="none"/>
              <a:tailEnd len="sm" w="sm" type="none"/>
            </a:ln>
          </p:spPr>
        </p:cxnSp>
        <p:cxnSp>
          <p:nvCxnSpPr>
            <p:cNvPr id="5989" name="Google Shape;5989;p112"/>
            <p:cNvCxnSpPr/>
            <p:nvPr/>
          </p:nvCxnSpPr>
          <p:spPr>
            <a:xfrm>
              <a:off x="6867814" y="2440912"/>
              <a:ext cx="0" cy="2263561"/>
            </a:xfrm>
            <a:prstGeom prst="straightConnector1">
              <a:avLst/>
            </a:prstGeom>
            <a:noFill/>
            <a:ln cap="flat" cmpd="sng" w="12700">
              <a:solidFill>
                <a:srgbClr val="D8D8D8"/>
              </a:solidFill>
              <a:prstDash val="solid"/>
              <a:miter lim="800000"/>
              <a:headEnd len="sm" w="sm" type="none"/>
              <a:tailEnd len="sm" w="sm" type="none"/>
            </a:ln>
          </p:spPr>
        </p:cxnSp>
        <p:cxnSp>
          <p:nvCxnSpPr>
            <p:cNvPr id="5990" name="Google Shape;5990;p112"/>
            <p:cNvCxnSpPr/>
            <p:nvPr/>
          </p:nvCxnSpPr>
          <p:spPr>
            <a:xfrm>
              <a:off x="7838549" y="2440912"/>
              <a:ext cx="0" cy="2263561"/>
            </a:xfrm>
            <a:prstGeom prst="straightConnector1">
              <a:avLst/>
            </a:prstGeom>
            <a:noFill/>
            <a:ln cap="flat" cmpd="sng" w="12700">
              <a:solidFill>
                <a:srgbClr val="D8D8D8"/>
              </a:solidFill>
              <a:prstDash val="solid"/>
              <a:miter lim="800000"/>
              <a:headEnd len="sm" w="sm" type="none"/>
              <a:tailEnd len="sm" w="sm" type="none"/>
            </a:ln>
          </p:spPr>
        </p:cxnSp>
        <p:cxnSp>
          <p:nvCxnSpPr>
            <p:cNvPr id="5991" name="Google Shape;5991;p112"/>
            <p:cNvCxnSpPr/>
            <p:nvPr/>
          </p:nvCxnSpPr>
          <p:spPr>
            <a:xfrm>
              <a:off x="9209019" y="2440912"/>
              <a:ext cx="0" cy="2263561"/>
            </a:xfrm>
            <a:prstGeom prst="straightConnector1">
              <a:avLst/>
            </a:prstGeom>
            <a:noFill/>
            <a:ln cap="flat" cmpd="sng" w="12700">
              <a:solidFill>
                <a:srgbClr val="D8D8D8"/>
              </a:solidFill>
              <a:prstDash val="solid"/>
              <a:miter lim="800000"/>
              <a:headEnd len="sm" w="sm" type="none"/>
              <a:tailEnd len="sm" w="sm" type="none"/>
            </a:ln>
          </p:spPr>
        </p:cxnSp>
        <p:cxnSp>
          <p:nvCxnSpPr>
            <p:cNvPr id="5992" name="Google Shape;5992;p112"/>
            <p:cNvCxnSpPr/>
            <p:nvPr/>
          </p:nvCxnSpPr>
          <p:spPr>
            <a:xfrm>
              <a:off x="10398149" y="2440912"/>
              <a:ext cx="0" cy="2263561"/>
            </a:xfrm>
            <a:prstGeom prst="straightConnector1">
              <a:avLst/>
            </a:prstGeom>
            <a:noFill/>
            <a:ln cap="flat" cmpd="sng" w="12700">
              <a:solidFill>
                <a:srgbClr val="D8D8D8"/>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909"/>
                                        </p:tgtEl>
                                        <p:attrNameLst>
                                          <p:attrName>style.visibility</p:attrName>
                                        </p:attrNameLst>
                                      </p:cBhvr>
                                      <p:to>
                                        <p:strVal val="visible"/>
                                      </p:to>
                                    </p:set>
                                    <p:animEffect filter="fade" transition="in">
                                      <p:cBhvr>
                                        <p:cTn dur="500"/>
                                        <p:tgtEl>
                                          <p:spTgt spid="5909"/>
                                        </p:tgtEl>
                                      </p:cBhvr>
                                    </p:animEffect>
                                  </p:childTnLst>
                                </p:cTn>
                              </p:par>
                              <p:par>
                                <p:cTn fill="hold" nodeType="withEffect" presetClass="entr" presetID="10" presetSubtype="0">
                                  <p:stCondLst>
                                    <p:cond delay="0"/>
                                  </p:stCondLst>
                                  <p:childTnLst>
                                    <p:set>
                                      <p:cBhvr>
                                        <p:cTn dur="1" fill="hold">
                                          <p:stCondLst>
                                            <p:cond delay="0"/>
                                          </p:stCondLst>
                                        </p:cTn>
                                        <p:tgtEl>
                                          <p:spTgt spid="5910"/>
                                        </p:tgtEl>
                                        <p:attrNameLst>
                                          <p:attrName>style.visibility</p:attrName>
                                        </p:attrNameLst>
                                      </p:cBhvr>
                                      <p:to>
                                        <p:strVal val="visible"/>
                                      </p:to>
                                    </p:set>
                                    <p:animEffect filter="fade" transition="in">
                                      <p:cBhvr>
                                        <p:cTn dur="500"/>
                                        <p:tgtEl>
                                          <p:spTgt spid="591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894"/>
                                        </p:tgtEl>
                                        <p:attrNameLst>
                                          <p:attrName>style.visibility</p:attrName>
                                        </p:attrNameLst>
                                      </p:cBhvr>
                                      <p:to>
                                        <p:strVal val="visible"/>
                                      </p:to>
                                    </p:set>
                                    <p:animEffect filter="fade" transition="in">
                                      <p:cBhvr>
                                        <p:cTn dur="500"/>
                                        <p:tgtEl>
                                          <p:spTgt spid="5894"/>
                                        </p:tgtEl>
                                      </p:cBhvr>
                                    </p:animEffect>
                                  </p:childTnLst>
                                </p:cTn>
                              </p:par>
                              <p:par>
                                <p:cTn fill="hold" nodeType="withEffect" presetClass="entr" presetID="10" presetSubtype="0">
                                  <p:stCondLst>
                                    <p:cond delay="250"/>
                                  </p:stCondLst>
                                  <p:childTnLst>
                                    <p:set>
                                      <p:cBhvr>
                                        <p:cTn dur="1" fill="hold">
                                          <p:stCondLst>
                                            <p:cond delay="0"/>
                                          </p:stCondLst>
                                        </p:cTn>
                                        <p:tgtEl>
                                          <p:spTgt spid="5899"/>
                                        </p:tgtEl>
                                        <p:attrNameLst>
                                          <p:attrName>style.visibility</p:attrName>
                                        </p:attrNameLst>
                                      </p:cBhvr>
                                      <p:to>
                                        <p:strVal val="visible"/>
                                      </p:to>
                                    </p:set>
                                    <p:animEffect filter="fade" transition="in">
                                      <p:cBhvr>
                                        <p:cTn dur="500"/>
                                        <p:tgtEl>
                                          <p:spTgt spid="5899"/>
                                        </p:tgtEl>
                                      </p:cBhvr>
                                    </p:animEffect>
                                  </p:childTnLst>
                                </p:cTn>
                              </p:par>
                              <p:par>
                                <p:cTn fill="hold" nodeType="withEffect" presetClass="entr" presetID="10" presetSubtype="0">
                                  <p:stCondLst>
                                    <p:cond delay="250"/>
                                  </p:stCondLst>
                                  <p:childTnLst>
                                    <p:set>
                                      <p:cBhvr>
                                        <p:cTn dur="1" fill="hold">
                                          <p:stCondLst>
                                            <p:cond delay="0"/>
                                          </p:stCondLst>
                                        </p:cTn>
                                        <p:tgtEl>
                                          <p:spTgt spid="5911"/>
                                        </p:tgtEl>
                                        <p:attrNameLst>
                                          <p:attrName>style.visibility</p:attrName>
                                        </p:attrNameLst>
                                      </p:cBhvr>
                                      <p:to>
                                        <p:strVal val="visible"/>
                                      </p:to>
                                    </p:set>
                                    <p:animEffect filter="fade" transition="in">
                                      <p:cBhvr>
                                        <p:cTn dur="500"/>
                                        <p:tgtEl>
                                          <p:spTgt spid="5911"/>
                                        </p:tgtEl>
                                      </p:cBhvr>
                                    </p:animEffect>
                                  </p:childTnLst>
                                </p:cTn>
                              </p:par>
                              <p:par>
                                <p:cTn fill="hold" nodeType="withEffect" presetClass="entr" presetID="10" presetSubtype="0">
                                  <p:stCondLst>
                                    <p:cond delay="500"/>
                                  </p:stCondLst>
                                  <p:childTnLst>
                                    <p:set>
                                      <p:cBhvr>
                                        <p:cTn dur="1" fill="hold">
                                          <p:stCondLst>
                                            <p:cond delay="0"/>
                                          </p:stCondLst>
                                        </p:cTn>
                                        <p:tgtEl>
                                          <p:spTgt spid="5961"/>
                                        </p:tgtEl>
                                        <p:attrNameLst>
                                          <p:attrName>style.visibility</p:attrName>
                                        </p:attrNameLst>
                                      </p:cBhvr>
                                      <p:to>
                                        <p:strVal val="visible"/>
                                      </p:to>
                                    </p:set>
                                    <p:animEffect filter="fade" transition="in">
                                      <p:cBhvr>
                                        <p:cTn dur="500"/>
                                        <p:tgtEl>
                                          <p:spTgt spid="59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7" name="Shape 5997"/>
        <p:cNvGrpSpPr/>
        <p:nvPr/>
      </p:nvGrpSpPr>
      <p:grpSpPr>
        <a:xfrm>
          <a:off x="0" y="0"/>
          <a:ext cx="0" cy="0"/>
          <a:chOff x="0" y="0"/>
          <a:chExt cx="0" cy="0"/>
        </a:xfrm>
      </p:grpSpPr>
      <p:sp>
        <p:nvSpPr>
          <p:cNvPr id="5998" name="Google Shape;5998;p113"/>
          <p:cNvSpPr/>
          <p:nvPr/>
        </p:nvSpPr>
        <p:spPr>
          <a:xfrm flipH="1">
            <a:off x="407986" y="1860583"/>
            <a:ext cx="11237916" cy="439270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999" name="Google Shape;5999;p113"/>
          <p:cNvSpPr txBox="1"/>
          <p:nvPr/>
        </p:nvSpPr>
        <p:spPr>
          <a:xfrm>
            <a:off x="296269" y="385036"/>
            <a:ext cx="11237917"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Os benefícios de ravulizumabe vs. eculizumabe em pacientes naïve são consistentes, independente do nível basal de hemólise, histórico transfusional e dados demográficos</a:t>
            </a:r>
            <a:endParaRPr b="1" baseline="30000" sz="2400">
              <a:solidFill>
                <a:schemeClr val="accent1"/>
              </a:solidFill>
              <a:latin typeface="Lustria"/>
              <a:ea typeface="Lustria"/>
              <a:cs typeface="Lustria"/>
              <a:sym typeface="Lustria"/>
            </a:endParaRPr>
          </a:p>
        </p:txBody>
      </p:sp>
      <p:sp>
        <p:nvSpPr>
          <p:cNvPr id="6000" name="Google Shape;6000;p113"/>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CH = concentrado de hemácias; IC = intervalo de confiança; DHL = desidrogenase láctica; OR = razão de chances (odds ratio); LSN = limite superior da normalidade.</a:t>
            </a:r>
            <a:endParaRPr/>
          </a:p>
          <a:p>
            <a:pPr indent="0" lvl="0" marL="0" rtl="0" algn="l">
              <a:lnSpc>
                <a:spcPct val="90000"/>
              </a:lnSpc>
              <a:spcBef>
                <a:spcPts val="0"/>
              </a:spcBef>
              <a:spcAft>
                <a:spcPts val="0"/>
              </a:spcAft>
              <a:buClr>
                <a:schemeClr val="dk1"/>
              </a:buClr>
              <a:buSzPts val="700"/>
              <a:buNone/>
            </a:pPr>
            <a:r>
              <a:rPr lang="pt-BR" sz="700"/>
              <a:t>Referências: 1. Weitz IC et al. Oral presentation at the ASH 2018 Annual Meeting and Exposition. San Diego, CA. 2018.</a:t>
            </a:r>
            <a:endParaRPr/>
          </a:p>
        </p:txBody>
      </p:sp>
      <p:sp>
        <p:nvSpPr>
          <p:cNvPr id="6001" name="Google Shape;6001;p113"/>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sp>
        <p:nvSpPr>
          <p:cNvPr id="6002" name="Google Shape;6002;p113"/>
          <p:cNvSpPr/>
          <p:nvPr/>
        </p:nvSpPr>
        <p:spPr>
          <a:xfrm>
            <a:off x="-285616" y="1709968"/>
            <a:ext cx="5477203" cy="346823"/>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6003" name="Google Shape;6003;p113"/>
          <p:cNvSpPr txBox="1"/>
          <p:nvPr/>
        </p:nvSpPr>
        <p:spPr>
          <a:xfrm>
            <a:off x="546098" y="1713715"/>
            <a:ext cx="4532400" cy="307777"/>
          </a:xfrm>
          <a:prstGeom prst="rect">
            <a:avLst/>
          </a:prstGeom>
          <a:noFill/>
          <a:ln>
            <a:noFill/>
          </a:ln>
        </p:spPr>
        <p:txBody>
          <a:bodyPr anchorCtr="0" anchor="t" bIns="45700" lIns="0" spcFirstLastPara="1" rIns="91425" wrap="square" tIns="45700">
            <a:noAutofit/>
          </a:bodyPr>
          <a:lstStyle/>
          <a:p>
            <a:pPr indent="0" lvl="0" marL="0" marR="0" rtl="0" algn="r">
              <a:spcBef>
                <a:spcPts val="0"/>
              </a:spcBef>
              <a:spcAft>
                <a:spcPts val="0"/>
              </a:spcAft>
              <a:buNone/>
            </a:pPr>
            <a:r>
              <a:rPr b="1" lang="pt-BR" sz="1600">
                <a:solidFill>
                  <a:schemeClr val="lt1"/>
                </a:solidFill>
                <a:latin typeface="Calibri"/>
                <a:ea typeface="Calibri"/>
                <a:cs typeface="Calibri"/>
                <a:sym typeface="Calibri"/>
              </a:rPr>
              <a:t>Desfechos primários de eficácia por subgrupo</a:t>
            </a:r>
            <a:r>
              <a:rPr b="1" baseline="30000" lang="pt-BR" sz="1600">
                <a:solidFill>
                  <a:schemeClr val="lt1"/>
                </a:solidFill>
                <a:latin typeface="Calibri"/>
                <a:ea typeface="Calibri"/>
                <a:cs typeface="Calibri"/>
                <a:sym typeface="Calibri"/>
              </a:rPr>
              <a:t>1</a:t>
            </a:r>
            <a:r>
              <a:rPr b="1" lang="pt-BR" sz="1600">
                <a:solidFill>
                  <a:schemeClr val="lt1"/>
                </a:solidFill>
                <a:latin typeface="Calibri"/>
                <a:ea typeface="Calibri"/>
                <a:cs typeface="Calibri"/>
                <a:sym typeface="Calibri"/>
              </a:rPr>
              <a:t> </a:t>
            </a:r>
            <a:endParaRPr/>
          </a:p>
        </p:txBody>
      </p:sp>
      <p:grpSp>
        <p:nvGrpSpPr>
          <p:cNvPr id="6004" name="Google Shape;6004;p113"/>
          <p:cNvGrpSpPr/>
          <p:nvPr/>
        </p:nvGrpSpPr>
        <p:grpSpPr>
          <a:xfrm>
            <a:off x="5313722" y="1909564"/>
            <a:ext cx="5559516" cy="215444"/>
            <a:chOff x="6431201" y="6072173"/>
            <a:chExt cx="5559516" cy="215444"/>
          </a:xfrm>
        </p:grpSpPr>
        <p:grpSp>
          <p:nvGrpSpPr>
            <p:cNvPr id="6005" name="Google Shape;6005;p113"/>
            <p:cNvGrpSpPr/>
            <p:nvPr/>
          </p:nvGrpSpPr>
          <p:grpSpPr>
            <a:xfrm>
              <a:off x="6431201" y="6072173"/>
              <a:ext cx="785991" cy="215444"/>
              <a:chOff x="6431201" y="6072173"/>
              <a:chExt cx="785991" cy="215444"/>
            </a:xfrm>
          </p:grpSpPr>
          <p:sp>
            <p:nvSpPr>
              <p:cNvPr id="6006" name="Google Shape;6006;p113"/>
              <p:cNvSpPr txBox="1"/>
              <p:nvPr/>
            </p:nvSpPr>
            <p:spPr>
              <a:xfrm>
                <a:off x="6537633" y="6072173"/>
                <a:ext cx="679559" cy="215444"/>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IC de 95%</a:t>
                </a:r>
                <a:endParaRPr/>
              </a:p>
            </p:txBody>
          </p:sp>
          <p:cxnSp>
            <p:nvCxnSpPr>
              <p:cNvPr id="6007" name="Google Shape;6007;p113"/>
              <p:cNvCxnSpPr/>
              <p:nvPr/>
            </p:nvCxnSpPr>
            <p:spPr>
              <a:xfrm>
                <a:off x="6431201" y="6179895"/>
                <a:ext cx="146978" cy="0"/>
              </a:xfrm>
              <a:prstGeom prst="straightConnector1">
                <a:avLst/>
              </a:prstGeom>
              <a:noFill/>
              <a:ln cap="rnd" cmpd="sng" w="12700">
                <a:solidFill>
                  <a:schemeClr val="dk2"/>
                </a:solidFill>
                <a:prstDash val="solid"/>
                <a:miter lim="800000"/>
                <a:headEnd len="sm" w="sm" type="none"/>
                <a:tailEnd len="sm" w="sm" type="none"/>
              </a:ln>
            </p:spPr>
          </p:cxnSp>
        </p:grpSp>
        <p:grpSp>
          <p:nvGrpSpPr>
            <p:cNvPr id="6008" name="Google Shape;6008;p113"/>
            <p:cNvGrpSpPr/>
            <p:nvPr/>
          </p:nvGrpSpPr>
          <p:grpSpPr>
            <a:xfrm>
              <a:off x="7264290" y="6072173"/>
              <a:ext cx="1550831" cy="215444"/>
              <a:chOff x="7190684" y="6072173"/>
              <a:chExt cx="1550831" cy="215444"/>
            </a:xfrm>
          </p:grpSpPr>
          <p:sp>
            <p:nvSpPr>
              <p:cNvPr id="6009" name="Google Shape;6009;p113"/>
              <p:cNvSpPr txBox="1"/>
              <p:nvPr/>
            </p:nvSpPr>
            <p:spPr>
              <a:xfrm>
                <a:off x="7242246" y="6072173"/>
                <a:ext cx="1499269" cy="215444"/>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Margem de não inferioridade</a:t>
                </a:r>
                <a:endParaRPr/>
              </a:p>
            </p:txBody>
          </p:sp>
          <p:sp>
            <p:nvSpPr>
              <p:cNvPr id="6010" name="Google Shape;6010;p113"/>
              <p:cNvSpPr/>
              <p:nvPr/>
            </p:nvSpPr>
            <p:spPr>
              <a:xfrm>
                <a:off x="7190684" y="6137305"/>
                <a:ext cx="106476" cy="85181"/>
              </a:xfrm>
              <a:prstGeom prst="triangle">
                <a:avLst>
                  <a:gd fmla="val 50000" name="adj"/>
                </a:avLst>
              </a:prstGeom>
              <a:solidFill>
                <a:schemeClr val="accent3"/>
              </a:solidFill>
              <a:ln cap="flat" cmpd="sng" w="952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400"/>
                  <a:buFont typeface="Calibri"/>
                  <a:buNone/>
                </a:pPr>
                <a:r>
                  <a:t/>
                </a:r>
                <a:endParaRPr b="1" i="0" sz="2400" u="none" cap="none" strike="noStrike">
                  <a:solidFill>
                    <a:schemeClr val="dk1"/>
                  </a:solidFill>
                  <a:latin typeface="Calibri"/>
                  <a:ea typeface="Calibri"/>
                  <a:cs typeface="Calibri"/>
                  <a:sym typeface="Calibri"/>
                </a:endParaRPr>
              </a:p>
            </p:txBody>
          </p:sp>
        </p:grpSp>
        <p:grpSp>
          <p:nvGrpSpPr>
            <p:cNvPr id="6011" name="Google Shape;6011;p113"/>
            <p:cNvGrpSpPr/>
            <p:nvPr/>
          </p:nvGrpSpPr>
          <p:grpSpPr>
            <a:xfrm>
              <a:off x="10764644" y="6113087"/>
              <a:ext cx="711251" cy="133616"/>
              <a:chOff x="10736924" y="6113087"/>
              <a:chExt cx="711251" cy="133616"/>
            </a:xfrm>
          </p:grpSpPr>
          <p:sp>
            <p:nvSpPr>
              <p:cNvPr id="6012" name="Google Shape;6012;p113"/>
              <p:cNvSpPr/>
              <p:nvPr/>
            </p:nvSpPr>
            <p:spPr>
              <a:xfrm>
                <a:off x="10840492" y="6113087"/>
                <a:ext cx="607683" cy="133616"/>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N=151–200</a:t>
                </a:r>
                <a:endParaRPr b="1" i="0" sz="800" u="none" cap="none" strike="noStrike">
                  <a:solidFill>
                    <a:schemeClr val="dk1"/>
                  </a:solidFill>
                  <a:latin typeface="Calibri"/>
                  <a:ea typeface="Calibri"/>
                  <a:cs typeface="Calibri"/>
                  <a:sym typeface="Calibri"/>
                </a:endParaRPr>
              </a:p>
            </p:txBody>
          </p:sp>
          <p:sp>
            <p:nvSpPr>
              <p:cNvPr id="6013" name="Google Shape;6013;p113"/>
              <p:cNvSpPr/>
              <p:nvPr/>
            </p:nvSpPr>
            <p:spPr>
              <a:xfrm>
                <a:off x="10736924" y="6140454"/>
                <a:ext cx="78801" cy="78883"/>
              </a:xfrm>
              <a:custGeom>
                <a:rect b="b" l="l" r="r" t="t"/>
                <a:pathLst>
                  <a:path extrusionOk="0" h="77207" w="77126">
                    <a:moveTo>
                      <a:pt x="0" y="0"/>
                    </a:moveTo>
                    <a:lnTo>
                      <a:pt x="78669" y="0"/>
                    </a:lnTo>
                    <a:lnTo>
                      <a:pt x="78669" y="78751"/>
                    </a:lnTo>
                    <a:lnTo>
                      <a:pt x="0" y="7875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014" name="Google Shape;6014;p113"/>
            <p:cNvGrpSpPr/>
            <p:nvPr/>
          </p:nvGrpSpPr>
          <p:grpSpPr>
            <a:xfrm>
              <a:off x="11522994" y="6128000"/>
              <a:ext cx="467723" cy="103791"/>
              <a:chOff x="11522994" y="6128000"/>
              <a:chExt cx="467723" cy="103791"/>
            </a:xfrm>
          </p:grpSpPr>
          <p:sp>
            <p:nvSpPr>
              <p:cNvPr id="6015" name="Google Shape;6015;p113"/>
              <p:cNvSpPr/>
              <p:nvPr/>
            </p:nvSpPr>
            <p:spPr>
              <a:xfrm>
                <a:off x="11642322" y="6128000"/>
                <a:ext cx="348395" cy="103791"/>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&gt;200</a:t>
                </a:r>
                <a:endParaRPr b="1" i="0" sz="800" u="none" cap="none" strike="noStrike">
                  <a:solidFill>
                    <a:schemeClr val="dk1"/>
                  </a:solidFill>
                  <a:latin typeface="Calibri"/>
                  <a:ea typeface="Calibri"/>
                  <a:cs typeface="Calibri"/>
                  <a:sym typeface="Calibri"/>
                </a:endParaRPr>
              </a:p>
            </p:txBody>
          </p:sp>
          <p:sp>
            <p:nvSpPr>
              <p:cNvPr id="6016" name="Google Shape;6016;p113"/>
              <p:cNvSpPr/>
              <p:nvPr/>
            </p:nvSpPr>
            <p:spPr>
              <a:xfrm>
                <a:off x="11522994" y="6132566"/>
                <a:ext cx="94561" cy="94659"/>
              </a:xfrm>
              <a:custGeom>
                <a:rect b="b" l="l" r="r" t="t"/>
                <a:pathLst>
                  <a:path extrusionOk="0" h="92648" w="92552">
                    <a:moveTo>
                      <a:pt x="0" y="0"/>
                    </a:moveTo>
                    <a:lnTo>
                      <a:pt x="94609" y="0"/>
                    </a:lnTo>
                    <a:lnTo>
                      <a:pt x="94609" y="94707"/>
                    </a:lnTo>
                    <a:lnTo>
                      <a:pt x="0" y="9470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017" name="Google Shape;6017;p113"/>
            <p:cNvGrpSpPr/>
            <p:nvPr/>
          </p:nvGrpSpPr>
          <p:grpSpPr>
            <a:xfrm>
              <a:off x="9989944" y="6099038"/>
              <a:ext cx="727602" cy="161714"/>
              <a:chOff x="9929498" y="6099038"/>
              <a:chExt cx="727602" cy="161714"/>
            </a:xfrm>
          </p:grpSpPr>
          <p:sp>
            <p:nvSpPr>
              <p:cNvPr id="6018" name="Google Shape;6018;p113"/>
              <p:cNvSpPr/>
              <p:nvPr/>
            </p:nvSpPr>
            <p:spPr>
              <a:xfrm>
                <a:off x="10017306" y="6099038"/>
                <a:ext cx="639794" cy="161714"/>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 101–150</a:t>
                </a:r>
                <a:endParaRPr b="1" i="0" sz="800" u="none" cap="none" strike="noStrike">
                  <a:solidFill>
                    <a:schemeClr val="dk1"/>
                  </a:solidFill>
                  <a:latin typeface="Calibri"/>
                  <a:ea typeface="Calibri"/>
                  <a:cs typeface="Calibri"/>
                  <a:sym typeface="Calibri"/>
                </a:endParaRPr>
              </a:p>
            </p:txBody>
          </p:sp>
          <p:sp>
            <p:nvSpPr>
              <p:cNvPr id="6019" name="Google Shape;6019;p113"/>
              <p:cNvSpPr/>
              <p:nvPr/>
            </p:nvSpPr>
            <p:spPr>
              <a:xfrm>
                <a:off x="9929498" y="6148342"/>
                <a:ext cx="63041" cy="63107"/>
              </a:xfrm>
              <a:custGeom>
                <a:rect b="b" l="l" r="r" t="t"/>
                <a:pathLst>
                  <a:path extrusionOk="0" h="61765" w="61701">
                    <a:moveTo>
                      <a:pt x="0" y="0"/>
                    </a:moveTo>
                    <a:lnTo>
                      <a:pt x="63758" y="0"/>
                    </a:lnTo>
                    <a:lnTo>
                      <a:pt x="63758" y="63824"/>
                    </a:lnTo>
                    <a:lnTo>
                      <a:pt x="0" y="6382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020" name="Google Shape;6020;p113"/>
            <p:cNvGrpSpPr/>
            <p:nvPr/>
          </p:nvGrpSpPr>
          <p:grpSpPr>
            <a:xfrm>
              <a:off x="8862219" y="6113087"/>
              <a:ext cx="388509" cy="133616"/>
              <a:chOff x="8693029" y="6113087"/>
              <a:chExt cx="388509" cy="133616"/>
            </a:xfrm>
          </p:grpSpPr>
          <p:sp>
            <p:nvSpPr>
              <p:cNvPr id="6021" name="Google Shape;6021;p113"/>
              <p:cNvSpPr/>
              <p:nvPr/>
            </p:nvSpPr>
            <p:spPr>
              <a:xfrm>
                <a:off x="8749317" y="6113087"/>
                <a:ext cx="332221" cy="133616"/>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&lt;50</a:t>
                </a:r>
                <a:endParaRPr b="1" i="0" sz="800" u="none" cap="none" strike="noStrike">
                  <a:solidFill>
                    <a:schemeClr val="dk1"/>
                  </a:solidFill>
                  <a:latin typeface="Calibri"/>
                  <a:ea typeface="Calibri"/>
                  <a:cs typeface="Calibri"/>
                  <a:sym typeface="Calibri"/>
                </a:endParaRPr>
              </a:p>
            </p:txBody>
          </p:sp>
          <p:sp>
            <p:nvSpPr>
              <p:cNvPr id="6022" name="Google Shape;6022;p113"/>
              <p:cNvSpPr/>
              <p:nvPr/>
            </p:nvSpPr>
            <p:spPr>
              <a:xfrm>
                <a:off x="8693029" y="6164119"/>
                <a:ext cx="31521" cy="31553"/>
              </a:xfrm>
              <a:custGeom>
                <a:rect b="b" l="l" r="r" t="t"/>
                <a:pathLst>
                  <a:path extrusionOk="0" h="30882" w="30850">
                    <a:moveTo>
                      <a:pt x="0" y="0"/>
                    </a:moveTo>
                    <a:lnTo>
                      <a:pt x="31365" y="0"/>
                    </a:lnTo>
                    <a:lnTo>
                      <a:pt x="31365" y="31398"/>
                    </a:lnTo>
                    <a:lnTo>
                      <a:pt x="0" y="313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023" name="Google Shape;6023;p113"/>
            <p:cNvGrpSpPr/>
            <p:nvPr/>
          </p:nvGrpSpPr>
          <p:grpSpPr>
            <a:xfrm>
              <a:off x="9297826" y="6099038"/>
              <a:ext cx="645020" cy="161714"/>
              <a:chOff x="9157130" y="6099038"/>
              <a:chExt cx="645020" cy="161714"/>
            </a:xfrm>
          </p:grpSpPr>
          <p:sp>
            <p:nvSpPr>
              <p:cNvPr id="6024" name="Google Shape;6024;p113"/>
              <p:cNvSpPr/>
              <p:nvPr/>
            </p:nvSpPr>
            <p:spPr>
              <a:xfrm>
                <a:off x="9229178" y="6099038"/>
                <a:ext cx="572972" cy="161714"/>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 51–100</a:t>
                </a:r>
                <a:endParaRPr b="1" i="0" sz="800" u="none" cap="none" strike="noStrike">
                  <a:solidFill>
                    <a:schemeClr val="dk1"/>
                  </a:solidFill>
                  <a:latin typeface="Calibri"/>
                  <a:ea typeface="Calibri"/>
                  <a:cs typeface="Calibri"/>
                  <a:sym typeface="Calibri"/>
                </a:endParaRPr>
              </a:p>
            </p:txBody>
          </p:sp>
          <p:sp>
            <p:nvSpPr>
              <p:cNvPr id="6025" name="Google Shape;6025;p113"/>
              <p:cNvSpPr/>
              <p:nvPr/>
            </p:nvSpPr>
            <p:spPr>
              <a:xfrm>
                <a:off x="9157130" y="6156230"/>
                <a:ext cx="47281" cy="47330"/>
              </a:xfrm>
              <a:custGeom>
                <a:rect b="b" l="l" r="r" t="t"/>
                <a:pathLst>
                  <a:path extrusionOk="0" h="46324" w="46276">
                    <a:moveTo>
                      <a:pt x="0" y="0"/>
                    </a:moveTo>
                    <a:lnTo>
                      <a:pt x="47304" y="0"/>
                    </a:lnTo>
                    <a:lnTo>
                      <a:pt x="47304" y="47354"/>
                    </a:lnTo>
                    <a:lnTo>
                      <a:pt x="0" y="4735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sp>
        <p:nvSpPr>
          <p:cNvPr id="6026" name="Google Shape;6026;p113"/>
          <p:cNvSpPr/>
          <p:nvPr/>
        </p:nvSpPr>
        <p:spPr>
          <a:xfrm>
            <a:off x="546098" y="2727679"/>
            <a:ext cx="11023831" cy="513930"/>
          </a:xfrm>
          <a:prstGeom prst="rect">
            <a:avLst/>
          </a:prstGeom>
          <a:solidFill>
            <a:srgbClr val="F2F2F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027" name="Google Shape;6027;p113"/>
          <p:cNvSpPr/>
          <p:nvPr/>
        </p:nvSpPr>
        <p:spPr>
          <a:xfrm>
            <a:off x="546098" y="3632753"/>
            <a:ext cx="11023831" cy="365705"/>
          </a:xfrm>
          <a:prstGeom prst="rect">
            <a:avLst/>
          </a:prstGeom>
          <a:solidFill>
            <a:srgbClr val="F2F2F2"/>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chemeClr val="lt1"/>
              </a:solidFill>
              <a:latin typeface="Calibri"/>
              <a:ea typeface="Calibri"/>
              <a:cs typeface="Calibri"/>
              <a:sym typeface="Calibri"/>
            </a:endParaRPr>
          </a:p>
        </p:txBody>
      </p:sp>
      <p:sp>
        <p:nvSpPr>
          <p:cNvPr id="6028" name="Google Shape;6028;p113"/>
          <p:cNvSpPr/>
          <p:nvPr/>
        </p:nvSpPr>
        <p:spPr>
          <a:xfrm>
            <a:off x="546098" y="4430341"/>
            <a:ext cx="11023831" cy="490645"/>
          </a:xfrm>
          <a:prstGeom prst="rect">
            <a:avLst/>
          </a:prstGeom>
          <a:solidFill>
            <a:srgbClr val="F2F2F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aphicFrame>
        <p:nvGraphicFramePr>
          <p:cNvPr id="6029" name="Google Shape;6029;p113"/>
          <p:cNvGraphicFramePr/>
          <p:nvPr/>
        </p:nvGraphicFramePr>
        <p:xfrm>
          <a:off x="87550" y="2717963"/>
          <a:ext cx="3000000" cy="3000000"/>
        </p:xfrm>
        <a:graphic>
          <a:graphicData uri="http://schemas.openxmlformats.org/drawingml/2006/table">
            <a:tbl>
              <a:tblPr bandRow="1" firstRow="1">
                <a:noFill/>
                <a:tableStyleId>{A0BF0AAD-81E2-4729-A6F2-3AC11B6F7D1A}</a:tableStyleId>
              </a:tblPr>
              <a:tblGrid>
                <a:gridCol w="2437350"/>
                <a:gridCol w="2456675"/>
                <a:gridCol w="1581150"/>
                <a:gridCol w="3274225"/>
                <a:gridCol w="1764500"/>
              </a:tblGrid>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Transfusão prévia de CH</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600" u="none" strike="noStrike">
                          <a:solidFill>
                            <a:schemeClr val="dk1"/>
                          </a:solidFill>
                          <a:latin typeface="Calibri"/>
                          <a:ea typeface="Calibri"/>
                          <a:cs typeface="Calibri"/>
                          <a:sym typeface="Calibri"/>
                        </a:rPr>
                        <a:t>Diferença entre os tratamentos (IC de 95%)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600" u="none" strike="noStrike">
                          <a:solidFill>
                            <a:schemeClr val="dk1"/>
                          </a:solidFill>
                          <a:latin typeface="Calibri"/>
                          <a:ea typeface="Calibri"/>
                          <a:cs typeface="Calibri"/>
                          <a:sym typeface="Calibri"/>
                        </a:rPr>
                        <a:t>Razão de chances (IC de</a:t>
                      </a:r>
                      <a:r>
                        <a:rPr b="1" i="0" lang="pt-BR" sz="600" u="none" strike="noStrike">
                          <a:solidFill>
                            <a:schemeClr val="dk1"/>
                          </a:solidFill>
                          <a:latin typeface="Calibri"/>
                          <a:ea typeface="Calibri"/>
                          <a:cs typeface="Calibri"/>
                          <a:sym typeface="Calibri"/>
                        </a:rPr>
                        <a:t> </a:t>
                      </a:r>
                      <a:r>
                        <a:rPr b="1" i="0" lang="pt-BR" sz="600" u="none" strike="noStrike">
                          <a:solidFill>
                            <a:schemeClr val="dk1"/>
                          </a:solidFill>
                          <a:latin typeface="Calibri"/>
                          <a:ea typeface="Calibri"/>
                          <a:cs typeface="Calibri"/>
                          <a:sym typeface="Calibri"/>
                        </a:rPr>
                        <a:t>95%)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0 unidades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4,8 (–24,78 a 33,47)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0,59 (0,22 a 1,57)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1 a 14 unidades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3,9 (–11,89 a 19,72)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1,42 (0,86 a 2,35)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&gt;14 unidades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18,5 (–11,49 a 44,57)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1,16 (0,46 a 2,89)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Estratificação por DHL observada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DHL 1,5–&lt;3x LSN</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20,1 (–13,37 a 51,04)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1,71 (0,56 a 5,23)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DHL ≥3x LSN</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5,3 (–8,28 a 18,52)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1,13 (0,73 a 1,73)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Sexo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Masculino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1,5 (–15,60 a 18,40)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1,74 (0,99 a 3,04)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Feminino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15,9 (–2,72 a 33,69)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0,66 (0,36 a 1,19)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Idade na primeira infusão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18–65 anos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5,7 (–7,75 a 18,99)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1,23 (0,80 a 1,88)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&gt;65 anos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11,1 (–24,19 a 44,56)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0,88 (0,28 a 2,76)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Raça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Asiáticos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9,8 (–7,60 a 26,70)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0,99 (0,56 a 1,73)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Brancos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10,4 (–9,79 a 30,17)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1,00 (0,51 a 1,98)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Outros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–4,6 (–44,17 a 35,23)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3,58 (0,80 a 16,01)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Região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América do Norte</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–40,0 (–85,52 a 26,16)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600"/>
                        <a:buFont typeface="Calibri"/>
                        <a:buNone/>
                      </a:pPr>
                      <a:r>
                        <a:rPr b="0" i="0" lang="pt-BR" sz="600" u="none" strike="noStrike">
                          <a:solidFill>
                            <a:schemeClr val="dk1"/>
                          </a:solidFill>
                          <a:latin typeface="Calibri"/>
                          <a:ea typeface="Calibri"/>
                          <a:cs typeface="Calibri"/>
                          <a:sym typeface="Calibri"/>
                        </a:rPr>
                        <a:t> 1,65 (0,28 a 9,72)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Europa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11,3 (–9,57 a 31,05)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600"/>
                        <a:buFont typeface="Calibri"/>
                        <a:buNone/>
                      </a:pPr>
                      <a:r>
                        <a:rPr b="0" i="0" lang="pt-BR" sz="600" u="none" strike="noStrike">
                          <a:solidFill>
                            <a:schemeClr val="dk1"/>
                          </a:solidFill>
                          <a:latin typeface="Calibri"/>
                          <a:ea typeface="Calibri"/>
                          <a:cs typeface="Calibri"/>
                          <a:sym typeface="Calibri"/>
                        </a:rPr>
                        <a:t>1,17 (0,59 a 2,31)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Japão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25,6 (–8,45 a 55,70)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600"/>
                        <a:buFont typeface="Calibri"/>
                        <a:buNone/>
                      </a:pPr>
                      <a:r>
                        <a:rPr b="0" i="0" lang="pt-BR" sz="600" u="none" strike="noStrike">
                          <a:solidFill>
                            <a:schemeClr val="dk1"/>
                          </a:solidFill>
                          <a:latin typeface="Calibri"/>
                          <a:ea typeface="Calibri"/>
                          <a:cs typeface="Calibri"/>
                          <a:sym typeface="Calibri"/>
                        </a:rPr>
                        <a:t>0,60 (0,13 a 2,66)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Restante</a:t>
                      </a:r>
                      <a:r>
                        <a:rPr b="0" i="0" lang="pt-BR" sz="600" u="none" strike="noStrike">
                          <a:solidFill>
                            <a:schemeClr val="dk1"/>
                          </a:solidFill>
                          <a:latin typeface="Calibri"/>
                          <a:ea typeface="Calibri"/>
                          <a:cs typeface="Calibri"/>
                          <a:sym typeface="Calibri"/>
                        </a:rPr>
                        <a:t> da Ásia-Pacífico</a:t>
                      </a:r>
                      <a:endParaRPr b="0" i="0" sz="600" u="none" strike="noStrike">
                        <a:solidFill>
                          <a:schemeClr val="dk1"/>
                        </a:solidFill>
                        <a:latin typeface="Calibri"/>
                        <a:ea typeface="Calibri"/>
                        <a:cs typeface="Calibri"/>
                        <a:sym typeface="Calibri"/>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4,8 (–16,03 a 25,29)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1,12 (0,58 a 2,15)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América Latina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4,3 (–37,46 a 44,08)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5,63 (1,02 a 31,02)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700" u="none" strike="noStrike">
                          <a:solidFill>
                            <a:schemeClr val="lt2"/>
                          </a:solidFill>
                          <a:latin typeface="Calibri"/>
                          <a:ea typeface="Calibri"/>
                          <a:cs typeface="Calibri"/>
                          <a:sym typeface="Calibri"/>
                        </a:rPr>
                        <a:t>Total</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1" i="0" sz="700" u="none" strike="noStrike">
                        <a:solidFill>
                          <a:schemeClr val="lt2"/>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700" u="none" strike="noStrike">
                          <a:solidFill>
                            <a:schemeClr val="lt2"/>
                          </a:solidFill>
                          <a:latin typeface="Calibri"/>
                          <a:ea typeface="Calibri"/>
                          <a:cs typeface="Calibri"/>
                          <a:sym typeface="Calibri"/>
                        </a:rPr>
                        <a:t>6,8 (–4,66 a 18,14)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1" i="0" sz="700" u="none" strike="noStrike">
                        <a:solidFill>
                          <a:schemeClr val="lt2"/>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700" u="none" strike="noStrike">
                          <a:solidFill>
                            <a:schemeClr val="lt2"/>
                          </a:solidFill>
                          <a:latin typeface="Calibri"/>
                          <a:ea typeface="Calibri"/>
                          <a:cs typeface="Calibri"/>
                          <a:sym typeface="Calibri"/>
                        </a:rPr>
                        <a:t>1,19 (0,80 a 1,77)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6030" name="Google Shape;6030;p113"/>
          <p:cNvSpPr txBox="1"/>
          <p:nvPr/>
        </p:nvSpPr>
        <p:spPr>
          <a:xfrm>
            <a:off x="2769533" y="2522916"/>
            <a:ext cx="1518732" cy="30081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2AB8CA"/>
              </a:buClr>
              <a:buSzPts val="900"/>
              <a:buFont typeface="Calibri"/>
              <a:buNone/>
            </a:pPr>
            <a:r>
              <a:rPr b="1" i="0" lang="pt-BR" sz="900" u="none" cap="none" strike="noStrike">
                <a:solidFill>
                  <a:srgbClr val="2AB8CA"/>
                </a:solidFill>
                <a:latin typeface="Calibri"/>
                <a:ea typeface="Calibri"/>
                <a:cs typeface="Calibri"/>
                <a:sym typeface="Calibri"/>
              </a:rPr>
              <a:t>Transfusões Evitadas (%)</a:t>
            </a:r>
            <a:endParaRPr/>
          </a:p>
        </p:txBody>
      </p:sp>
      <p:sp>
        <p:nvSpPr>
          <p:cNvPr id="6031" name="Google Shape;6031;p113"/>
          <p:cNvSpPr txBox="1"/>
          <p:nvPr/>
        </p:nvSpPr>
        <p:spPr>
          <a:xfrm>
            <a:off x="7896746" y="2492899"/>
            <a:ext cx="1699047" cy="331208"/>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2AB8CA"/>
              </a:buClr>
              <a:buSzPts val="900"/>
              <a:buFont typeface="Calibri"/>
              <a:buNone/>
            </a:pPr>
            <a:r>
              <a:rPr b="1" i="0" lang="pt-BR" sz="900" u="none" cap="none" strike="noStrike">
                <a:solidFill>
                  <a:srgbClr val="2AB8CA"/>
                </a:solidFill>
                <a:latin typeface="Calibri"/>
                <a:ea typeface="Calibri"/>
                <a:cs typeface="Calibri"/>
                <a:sym typeface="Calibri"/>
              </a:rPr>
              <a:t>Normalização da DHL (OR)</a:t>
            </a:r>
            <a:endParaRPr/>
          </a:p>
        </p:txBody>
      </p:sp>
      <p:sp>
        <p:nvSpPr>
          <p:cNvPr id="6032" name="Google Shape;6032;p113"/>
          <p:cNvSpPr/>
          <p:nvPr/>
        </p:nvSpPr>
        <p:spPr>
          <a:xfrm>
            <a:off x="566975" y="2177193"/>
            <a:ext cx="1759722" cy="566496"/>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2AB8CA"/>
              </a:buClr>
              <a:buSzPts val="900"/>
              <a:buFont typeface="Calibri"/>
              <a:buNone/>
            </a:pPr>
            <a:r>
              <a:rPr b="1" i="0" lang="pt-BR" sz="900" u="none" cap="none" strike="noStrike">
                <a:solidFill>
                  <a:srgbClr val="2AB8CA"/>
                </a:solidFill>
                <a:latin typeface="Calibri"/>
                <a:ea typeface="Calibri"/>
                <a:cs typeface="Calibri"/>
                <a:sym typeface="Calibri"/>
              </a:rPr>
              <a:t>Estimativas pontuais de 15/17 subgrupos favoreceram ravulizumabe </a:t>
            </a:r>
            <a:r>
              <a:rPr b="1" i="1" lang="pt-BR" sz="900" u="none" cap="none" strike="noStrike">
                <a:solidFill>
                  <a:srgbClr val="2AB8CA"/>
                </a:solidFill>
                <a:latin typeface="Calibri"/>
                <a:ea typeface="Calibri"/>
                <a:cs typeface="Calibri"/>
                <a:sym typeface="Calibri"/>
              </a:rPr>
              <a:t>vs.</a:t>
            </a:r>
            <a:r>
              <a:rPr b="1" i="0" lang="pt-BR" sz="900" u="none" cap="none" strike="noStrike">
                <a:solidFill>
                  <a:srgbClr val="2AB8CA"/>
                </a:solidFill>
                <a:latin typeface="Calibri"/>
                <a:ea typeface="Calibri"/>
                <a:cs typeface="Calibri"/>
                <a:sym typeface="Calibri"/>
              </a:rPr>
              <a:t> eculizumabe</a:t>
            </a:r>
            <a:endParaRPr b="1" i="0" sz="900" u="none" cap="none" strike="noStrike">
              <a:solidFill>
                <a:srgbClr val="2AB8CA"/>
              </a:solidFill>
              <a:latin typeface="Calibri"/>
              <a:ea typeface="Calibri"/>
              <a:cs typeface="Calibri"/>
              <a:sym typeface="Calibri"/>
            </a:endParaRPr>
          </a:p>
        </p:txBody>
      </p:sp>
      <p:sp>
        <p:nvSpPr>
          <p:cNvPr id="6033" name="Google Shape;6033;p113"/>
          <p:cNvSpPr/>
          <p:nvPr/>
        </p:nvSpPr>
        <p:spPr>
          <a:xfrm>
            <a:off x="4242323" y="3026348"/>
            <a:ext cx="691261" cy="60959"/>
          </a:xfrm>
          <a:prstGeom prst="roundRect">
            <a:avLst>
              <a:gd fmla="val 7285"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400"/>
              <a:buFont typeface="Calibri"/>
              <a:buNone/>
            </a:pPr>
            <a:r>
              <a:t/>
            </a:r>
            <a:endParaRPr b="0" i="0" sz="2400" u="none" cap="none" strike="noStrike">
              <a:solidFill>
                <a:schemeClr val="dk1"/>
              </a:solidFill>
              <a:latin typeface="Calibri"/>
              <a:ea typeface="Calibri"/>
              <a:cs typeface="Calibri"/>
              <a:sym typeface="Calibri"/>
            </a:endParaRPr>
          </a:p>
        </p:txBody>
      </p:sp>
      <p:sp>
        <p:nvSpPr>
          <p:cNvPr id="6034" name="Google Shape;6034;p113"/>
          <p:cNvSpPr/>
          <p:nvPr/>
        </p:nvSpPr>
        <p:spPr>
          <a:xfrm>
            <a:off x="7653762" y="2995783"/>
            <a:ext cx="463539" cy="60959"/>
          </a:xfrm>
          <a:prstGeom prst="roundRect">
            <a:avLst>
              <a:gd fmla="val 10421"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400"/>
              <a:buFont typeface="Calibri"/>
              <a:buNone/>
            </a:pPr>
            <a:r>
              <a:t/>
            </a:r>
            <a:endParaRPr b="0" i="0" sz="2400" u="none" cap="none" strike="noStrike">
              <a:solidFill>
                <a:schemeClr val="dk1"/>
              </a:solidFill>
              <a:latin typeface="Calibri"/>
              <a:ea typeface="Calibri"/>
              <a:cs typeface="Calibri"/>
              <a:sym typeface="Calibri"/>
            </a:endParaRPr>
          </a:p>
        </p:txBody>
      </p:sp>
      <p:sp>
        <p:nvSpPr>
          <p:cNvPr id="6035" name="Google Shape;6035;p113"/>
          <p:cNvSpPr/>
          <p:nvPr/>
        </p:nvSpPr>
        <p:spPr>
          <a:xfrm>
            <a:off x="9889669" y="2179667"/>
            <a:ext cx="1623999" cy="53911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2AB8CA"/>
              </a:buClr>
              <a:buSzPts val="900"/>
              <a:buFont typeface="Calibri"/>
              <a:buNone/>
            </a:pPr>
            <a:r>
              <a:rPr b="1" i="0" lang="pt-BR" sz="900" u="none" cap="none" strike="noStrike">
                <a:solidFill>
                  <a:srgbClr val="2AB8CA"/>
                </a:solidFill>
                <a:latin typeface="Calibri"/>
                <a:ea typeface="Calibri"/>
                <a:cs typeface="Calibri"/>
                <a:sym typeface="Calibri"/>
              </a:rPr>
              <a:t>Estimativas pontuais de 11/17 subgrupos favoreceram </a:t>
            </a:r>
            <a:r>
              <a:rPr b="1" i="0" lang="pt-BR" sz="900" u="none" cap="none" strike="noStrike">
                <a:solidFill>
                  <a:srgbClr val="2AB8CA"/>
                </a:solidFill>
                <a:latin typeface="Calibri"/>
                <a:ea typeface="Calibri"/>
                <a:cs typeface="Calibri"/>
                <a:sym typeface="Calibri"/>
              </a:rPr>
              <a:t>ravulizumabe </a:t>
            </a:r>
            <a:r>
              <a:rPr b="1" i="1" lang="pt-BR" sz="900" u="none" cap="none" strike="noStrike">
                <a:solidFill>
                  <a:srgbClr val="2AB8CA"/>
                </a:solidFill>
                <a:latin typeface="Calibri"/>
                <a:ea typeface="Calibri"/>
                <a:cs typeface="Calibri"/>
                <a:sym typeface="Calibri"/>
              </a:rPr>
              <a:t>vs.</a:t>
            </a:r>
            <a:r>
              <a:rPr b="1" i="0" lang="pt-BR" sz="900" u="none" cap="none" strike="noStrike">
                <a:solidFill>
                  <a:srgbClr val="2AB8CA"/>
                </a:solidFill>
                <a:latin typeface="Calibri"/>
                <a:ea typeface="Calibri"/>
                <a:cs typeface="Calibri"/>
                <a:sym typeface="Calibri"/>
              </a:rPr>
              <a:t> eculizumabe</a:t>
            </a:r>
            <a:endParaRPr b="1" i="0" sz="900" u="none" cap="none" strike="noStrike">
              <a:solidFill>
                <a:srgbClr val="2AB8CA"/>
              </a:solidFill>
              <a:latin typeface="Calibri"/>
              <a:ea typeface="Calibri"/>
              <a:cs typeface="Calibri"/>
              <a:sym typeface="Calibri"/>
            </a:endParaRPr>
          </a:p>
        </p:txBody>
      </p:sp>
      <p:grpSp>
        <p:nvGrpSpPr>
          <p:cNvPr id="6036" name="Google Shape;6036;p113"/>
          <p:cNvGrpSpPr/>
          <p:nvPr/>
        </p:nvGrpSpPr>
        <p:grpSpPr>
          <a:xfrm>
            <a:off x="3494733" y="2727679"/>
            <a:ext cx="5236323" cy="2955575"/>
            <a:chOff x="3399677" y="2882587"/>
            <a:chExt cx="5236323" cy="1231135"/>
          </a:xfrm>
        </p:grpSpPr>
        <p:cxnSp>
          <p:nvCxnSpPr>
            <p:cNvPr id="6037" name="Google Shape;6037;p113"/>
            <p:cNvCxnSpPr/>
            <p:nvPr/>
          </p:nvCxnSpPr>
          <p:spPr>
            <a:xfrm rot="10800000">
              <a:off x="8636000" y="2882587"/>
              <a:ext cx="0" cy="1231135"/>
            </a:xfrm>
            <a:prstGeom prst="straightConnector1">
              <a:avLst/>
            </a:prstGeom>
            <a:noFill/>
            <a:ln cap="flat" cmpd="sng" w="12700">
              <a:solidFill>
                <a:srgbClr val="333333"/>
              </a:solidFill>
              <a:prstDash val="solid"/>
              <a:miter lim="800000"/>
              <a:headEnd len="sm" w="sm" type="none"/>
              <a:tailEnd len="sm" w="sm" type="none"/>
            </a:ln>
          </p:spPr>
        </p:cxnSp>
        <p:cxnSp>
          <p:nvCxnSpPr>
            <p:cNvPr id="6038" name="Google Shape;6038;p113"/>
            <p:cNvCxnSpPr/>
            <p:nvPr/>
          </p:nvCxnSpPr>
          <p:spPr>
            <a:xfrm rot="10800000">
              <a:off x="3399677" y="2882587"/>
              <a:ext cx="0" cy="1231135"/>
            </a:xfrm>
            <a:prstGeom prst="straightConnector1">
              <a:avLst/>
            </a:prstGeom>
            <a:noFill/>
            <a:ln cap="flat" cmpd="sng" w="12700">
              <a:solidFill>
                <a:srgbClr val="333333"/>
              </a:solidFill>
              <a:prstDash val="solid"/>
              <a:miter lim="800000"/>
              <a:headEnd len="sm" w="sm" type="none"/>
              <a:tailEnd len="sm" w="sm" type="none"/>
            </a:ln>
          </p:spPr>
        </p:cxnSp>
      </p:grpSp>
      <p:sp>
        <p:nvSpPr>
          <p:cNvPr id="6039" name="Google Shape;6039;p113"/>
          <p:cNvSpPr/>
          <p:nvPr/>
        </p:nvSpPr>
        <p:spPr>
          <a:xfrm>
            <a:off x="3553229" y="2910197"/>
            <a:ext cx="27336" cy="27364"/>
          </a:xfrm>
          <a:custGeom>
            <a:rect b="b" l="l" r="r" t="t"/>
            <a:pathLst>
              <a:path extrusionOk="0" h="27364" w="27335">
                <a:moveTo>
                  <a:pt x="0" y="0"/>
                </a:moveTo>
                <a:lnTo>
                  <a:pt x="32256" y="0"/>
                </a:lnTo>
                <a:lnTo>
                  <a:pt x="32256" y="32290"/>
                </a:lnTo>
                <a:lnTo>
                  <a:pt x="0" y="3229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40" name="Google Shape;6040;p113"/>
          <p:cNvSpPr/>
          <p:nvPr/>
        </p:nvSpPr>
        <p:spPr>
          <a:xfrm>
            <a:off x="3516053" y="3008160"/>
            <a:ext cx="76540" cy="76619"/>
          </a:xfrm>
          <a:custGeom>
            <a:rect b="b" l="l" r="r" t="t"/>
            <a:pathLst>
              <a:path extrusionOk="0" h="76619" w="76539">
                <a:moveTo>
                  <a:pt x="0" y="0"/>
                </a:moveTo>
                <a:lnTo>
                  <a:pt x="81460" y="0"/>
                </a:lnTo>
                <a:lnTo>
                  <a:pt x="81460" y="81545"/>
                </a:lnTo>
                <a:lnTo>
                  <a:pt x="0" y="8154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41" name="Google Shape;6041;p113"/>
          <p:cNvSpPr/>
          <p:nvPr/>
        </p:nvSpPr>
        <p:spPr>
          <a:xfrm>
            <a:off x="3755512" y="3156473"/>
            <a:ext cx="27336" cy="27364"/>
          </a:xfrm>
          <a:custGeom>
            <a:rect b="b" l="l" r="r" t="t"/>
            <a:pathLst>
              <a:path extrusionOk="0" h="27364" w="27335">
                <a:moveTo>
                  <a:pt x="0" y="0"/>
                </a:moveTo>
                <a:lnTo>
                  <a:pt x="32256" y="0"/>
                </a:lnTo>
                <a:lnTo>
                  <a:pt x="32256" y="32290"/>
                </a:lnTo>
                <a:lnTo>
                  <a:pt x="0" y="3229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42" name="Google Shape;6042;p113"/>
          <p:cNvSpPr/>
          <p:nvPr/>
        </p:nvSpPr>
        <p:spPr>
          <a:xfrm>
            <a:off x="3779021" y="3402203"/>
            <a:ext cx="27336" cy="27364"/>
          </a:xfrm>
          <a:custGeom>
            <a:rect b="b" l="l" r="r" t="t"/>
            <a:pathLst>
              <a:path extrusionOk="0" h="27364" w="27335">
                <a:moveTo>
                  <a:pt x="0" y="0"/>
                </a:moveTo>
                <a:lnTo>
                  <a:pt x="32256" y="0"/>
                </a:lnTo>
                <a:lnTo>
                  <a:pt x="32256" y="32290"/>
                </a:lnTo>
                <a:lnTo>
                  <a:pt x="0" y="3229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43" name="Google Shape;6043;p113"/>
          <p:cNvSpPr/>
          <p:nvPr/>
        </p:nvSpPr>
        <p:spPr>
          <a:xfrm>
            <a:off x="3527534" y="3492504"/>
            <a:ext cx="92941" cy="93038"/>
          </a:xfrm>
          <a:custGeom>
            <a:rect b="b" l="l" r="r" t="t"/>
            <a:pathLst>
              <a:path extrusionOk="0" h="93037" w="92940">
                <a:moveTo>
                  <a:pt x="0" y="0"/>
                </a:moveTo>
                <a:lnTo>
                  <a:pt x="97861" y="0"/>
                </a:lnTo>
                <a:lnTo>
                  <a:pt x="97861" y="97963"/>
                </a:lnTo>
                <a:lnTo>
                  <a:pt x="0" y="9796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44" name="Google Shape;6044;p113"/>
          <p:cNvSpPr/>
          <p:nvPr/>
        </p:nvSpPr>
        <p:spPr>
          <a:xfrm>
            <a:off x="3488170" y="3754104"/>
            <a:ext cx="60138" cy="65674"/>
          </a:xfrm>
          <a:custGeom>
            <a:rect b="b" l="l" r="r" t="t"/>
            <a:pathLst>
              <a:path extrusionOk="0" h="65673" w="60138">
                <a:moveTo>
                  <a:pt x="0" y="0"/>
                </a:moveTo>
                <a:lnTo>
                  <a:pt x="64512" y="0"/>
                </a:lnTo>
                <a:lnTo>
                  <a:pt x="64512" y="65674"/>
                </a:lnTo>
                <a:lnTo>
                  <a:pt x="0" y="6567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45" name="Google Shape;6045;p113"/>
          <p:cNvSpPr/>
          <p:nvPr/>
        </p:nvSpPr>
        <p:spPr>
          <a:xfrm>
            <a:off x="3700841" y="3877790"/>
            <a:ext cx="60138" cy="65674"/>
          </a:xfrm>
          <a:custGeom>
            <a:rect b="b" l="l" r="r" t="t"/>
            <a:pathLst>
              <a:path extrusionOk="0" h="65673" w="60138">
                <a:moveTo>
                  <a:pt x="0" y="0"/>
                </a:moveTo>
                <a:lnTo>
                  <a:pt x="64512" y="0"/>
                </a:lnTo>
                <a:lnTo>
                  <a:pt x="64512" y="65674"/>
                </a:lnTo>
                <a:lnTo>
                  <a:pt x="0" y="6567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46" name="Google Shape;6046;p113"/>
          <p:cNvSpPr/>
          <p:nvPr/>
        </p:nvSpPr>
        <p:spPr>
          <a:xfrm>
            <a:off x="3533548" y="4107101"/>
            <a:ext cx="92941" cy="93038"/>
          </a:xfrm>
          <a:custGeom>
            <a:rect b="b" l="l" r="r" t="t"/>
            <a:pathLst>
              <a:path extrusionOk="0" h="93037" w="92940">
                <a:moveTo>
                  <a:pt x="0" y="0"/>
                </a:moveTo>
                <a:lnTo>
                  <a:pt x="97862" y="0"/>
                </a:lnTo>
                <a:lnTo>
                  <a:pt x="97862" y="97963"/>
                </a:lnTo>
                <a:lnTo>
                  <a:pt x="0" y="9796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47" name="Google Shape;6047;p113"/>
          <p:cNvSpPr/>
          <p:nvPr/>
        </p:nvSpPr>
        <p:spPr>
          <a:xfrm>
            <a:off x="3646170" y="4263076"/>
            <a:ext cx="27336" cy="27364"/>
          </a:xfrm>
          <a:custGeom>
            <a:rect b="b" l="l" r="r" t="t"/>
            <a:pathLst>
              <a:path extrusionOk="0" h="27364" w="27335">
                <a:moveTo>
                  <a:pt x="0" y="0"/>
                </a:moveTo>
                <a:lnTo>
                  <a:pt x="32256" y="0"/>
                </a:lnTo>
                <a:lnTo>
                  <a:pt x="32256" y="32290"/>
                </a:lnTo>
                <a:lnTo>
                  <a:pt x="0" y="3229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48" name="Google Shape;6048;p113"/>
          <p:cNvSpPr/>
          <p:nvPr/>
        </p:nvSpPr>
        <p:spPr>
          <a:xfrm>
            <a:off x="3610634" y="4492387"/>
            <a:ext cx="60138" cy="65674"/>
          </a:xfrm>
          <a:custGeom>
            <a:rect b="b" l="l" r="r" t="t"/>
            <a:pathLst>
              <a:path extrusionOk="0" h="65673" w="60138">
                <a:moveTo>
                  <a:pt x="0" y="0"/>
                </a:moveTo>
                <a:lnTo>
                  <a:pt x="64512" y="0"/>
                </a:lnTo>
                <a:lnTo>
                  <a:pt x="64512" y="65674"/>
                </a:lnTo>
                <a:lnTo>
                  <a:pt x="0" y="6567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49" name="Google Shape;6049;p113"/>
          <p:cNvSpPr/>
          <p:nvPr/>
        </p:nvSpPr>
        <p:spPr>
          <a:xfrm>
            <a:off x="3627582" y="4623734"/>
            <a:ext cx="49204" cy="49255"/>
          </a:xfrm>
          <a:custGeom>
            <a:rect b="b" l="l" r="r" t="t"/>
            <a:pathLst>
              <a:path extrusionOk="0" h="49255" w="49204">
                <a:moveTo>
                  <a:pt x="0" y="0"/>
                </a:moveTo>
                <a:lnTo>
                  <a:pt x="49204" y="0"/>
                </a:lnTo>
                <a:lnTo>
                  <a:pt x="49204" y="49255"/>
                </a:lnTo>
                <a:lnTo>
                  <a:pt x="0" y="4925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50" name="Google Shape;6050;p113"/>
          <p:cNvSpPr/>
          <p:nvPr/>
        </p:nvSpPr>
        <p:spPr>
          <a:xfrm>
            <a:off x="3413818" y="4755082"/>
            <a:ext cx="32803" cy="27364"/>
          </a:xfrm>
          <a:custGeom>
            <a:rect b="b" l="l" r="r" t="t"/>
            <a:pathLst>
              <a:path extrusionOk="0" h="27364" w="32802">
                <a:moveTo>
                  <a:pt x="0" y="0"/>
                </a:moveTo>
                <a:lnTo>
                  <a:pt x="33349" y="0"/>
                </a:lnTo>
                <a:lnTo>
                  <a:pt x="33349" y="32290"/>
                </a:lnTo>
                <a:lnTo>
                  <a:pt x="0" y="3229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51" name="Google Shape;6051;p113"/>
          <p:cNvSpPr/>
          <p:nvPr/>
        </p:nvSpPr>
        <p:spPr>
          <a:xfrm>
            <a:off x="2891708" y="5095138"/>
            <a:ext cx="27336" cy="27364"/>
          </a:xfrm>
          <a:custGeom>
            <a:rect b="b" l="l" r="r" t="t"/>
            <a:pathLst>
              <a:path extrusionOk="0" h="27364" w="27335">
                <a:moveTo>
                  <a:pt x="0" y="0"/>
                </a:moveTo>
                <a:lnTo>
                  <a:pt x="32256" y="0"/>
                </a:lnTo>
                <a:lnTo>
                  <a:pt x="32256" y="32290"/>
                </a:lnTo>
                <a:lnTo>
                  <a:pt x="0" y="3229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52" name="Google Shape;6052;p113"/>
          <p:cNvSpPr/>
          <p:nvPr/>
        </p:nvSpPr>
        <p:spPr>
          <a:xfrm>
            <a:off x="3641250" y="5210068"/>
            <a:ext cx="49204" cy="49255"/>
          </a:xfrm>
          <a:custGeom>
            <a:rect b="b" l="l" r="r" t="t"/>
            <a:pathLst>
              <a:path extrusionOk="0" h="49255" w="49204">
                <a:moveTo>
                  <a:pt x="0" y="0"/>
                </a:moveTo>
                <a:lnTo>
                  <a:pt x="49204" y="0"/>
                </a:lnTo>
                <a:lnTo>
                  <a:pt x="49204" y="49255"/>
                </a:lnTo>
                <a:lnTo>
                  <a:pt x="0" y="4925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53" name="Google Shape;6053;p113"/>
          <p:cNvSpPr/>
          <p:nvPr/>
        </p:nvSpPr>
        <p:spPr>
          <a:xfrm>
            <a:off x="3860481" y="5341415"/>
            <a:ext cx="27336" cy="27364"/>
          </a:xfrm>
          <a:custGeom>
            <a:rect b="b" l="l" r="r" t="t"/>
            <a:pathLst>
              <a:path extrusionOk="0" h="27364" w="27335">
                <a:moveTo>
                  <a:pt x="0" y="0"/>
                </a:moveTo>
                <a:lnTo>
                  <a:pt x="32256" y="0"/>
                </a:lnTo>
                <a:lnTo>
                  <a:pt x="32256" y="32290"/>
                </a:lnTo>
                <a:lnTo>
                  <a:pt x="0" y="3229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54" name="Google Shape;6054;p113"/>
          <p:cNvSpPr/>
          <p:nvPr/>
        </p:nvSpPr>
        <p:spPr>
          <a:xfrm>
            <a:off x="3545028" y="5455797"/>
            <a:ext cx="49204" cy="49255"/>
          </a:xfrm>
          <a:custGeom>
            <a:rect b="b" l="l" r="r" t="t"/>
            <a:pathLst>
              <a:path extrusionOk="0" h="49255" w="49204">
                <a:moveTo>
                  <a:pt x="0" y="0"/>
                </a:moveTo>
                <a:lnTo>
                  <a:pt x="49204" y="0"/>
                </a:lnTo>
                <a:lnTo>
                  <a:pt x="49204" y="49255"/>
                </a:lnTo>
                <a:lnTo>
                  <a:pt x="0" y="4925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55" name="Google Shape;6055;p113"/>
          <p:cNvSpPr/>
          <p:nvPr/>
        </p:nvSpPr>
        <p:spPr>
          <a:xfrm>
            <a:off x="3546122" y="5587144"/>
            <a:ext cx="27336" cy="27364"/>
          </a:xfrm>
          <a:custGeom>
            <a:rect b="b" l="l" r="r" t="t"/>
            <a:pathLst>
              <a:path extrusionOk="0" h="27364" w="27335">
                <a:moveTo>
                  <a:pt x="0" y="0"/>
                </a:moveTo>
                <a:lnTo>
                  <a:pt x="32256" y="0"/>
                </a:lnTo>
                <a:lnTo>
                  <a:pt x="32256" y="32290"/>
                </a:lnTo>
                <a:lnTo>
                  <a:pt x="0" y="3229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56" name="Google Shape;6056;p113"/>
          <p:cNvSpPr/>
          <p:nvPr/>
        </p:nvSpPr>
        <p:spPr>
          <a:xfrm>
            <a:off x="3428032" y="5727634"/>
            <a:ext cx="322560" cy="71147"/>
          </a:xfrm>
          <a:custGeom>
            <a:rect b="b" l="l" r="r" t="t"/>
            <a:pathLst>
              <a:path extrusionOk="0" h="71146" w="322559">
                <a:moveTo>
                  <a:pt x="0" y="36121"/>
                </a:moveTo>
                <a:lnTo>
                  <a:pt x="163467" y="0"/>
                </a:lnTo>
                <a:lnTo>
                  <a:pt x="326934" y="36121"/>
                </a:lnTo>
                <a:lnTo>
                  <a:pt x="163467" y="72241"/>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57" name="Google Shape;6057;p113"/>
          <p:cNvSpPr/>
          <p:nvPr/>
        </p:nvSpPr>
        <p:spPr>
          <a:xfrm>
            <a:off x="8443295" y="2834865"/>
            <a:ext cx="31521" cy="31553"/>
          </a:xfrm>
          <a:custGeom>
            <a:rect b="b" l="l" r="r" t="t"/>
            <a:pathLst>
              <a:path extrusionOk="0" h="30882" w="30850">
                <a:moveTo>
                  <a:pt x="0" y="0"/>
                </a:moveTo>
                <a:lnTo>
                  <a:pt x="32393" y="0"/>
                </a:lnTo>
                <a:lnTo>
                  <a:pt x="32393" y="31398"/>
                </a:lnTo>
                <a:lnTo>
                  <a:pt x="0" y="3139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58" name="Google Shape;6058;p113"/>
          <p:cNvSpPr/>
          <p:nvPr/>
        </p:nvSpPr>
        <p:spPr>
          <a:xfrm>
            <a:off x="8863568" y="2947273"/>
            <a:ext cx="78801" cy="78883"/>
          </a:xfrm>
          <a:custGeom>
            <a:rect b="b" l="l" r="r" t="t"/>
            <a:pathLst>
              <a:path extrusionOk="0" h="77207" w="77126">
                <a:moveTo>
                  <a:pt x="0" y="0"/>
                </a:moveTo>
                <a:lnTo>
                  <a:pt x="78669" y="0"/>
                </a:lnTo>
                <a:lnTo>
                  <a:pt x="78669" y="78751"/>
                </a:lnTo>
                <a:lnTo>
                  <a:pt x="0" y="7875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59" name="Google Shape;6059;p113"/>
          <p:cNvSpPr/>
          <p:nvPr/>
        </p:nvSpPr>
        <p:spPr>
          <a:xfrm>
            <a:off x="8785291" y="3112226"/>
            <a:ext cx="31521" cy="31553"/>
          </a:xfrm>
          <a:custGeom>
            <a:rect b="b" l="l" r="r" t="t"/>
            <a:pathLst>
              <a:path extrusionOk="0" h="30882" w="30850">
                <a:moveTo>
                  <a:pt x="0" y="0"/>
                </a:moveTo>
                <a:lnTo>
                  <a:pt x="32393" y="0"/>
                </a:lnTo>
                <a:lnTo>
                  <a:pt x="32393" y="31398"/>
                </a:lnTo>
                <a:lnTo>
                  <a:pt x="0" y="3139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60" name="Google Shape;6060;p113"/>
          <p:cNvSpPr/>
          <p:nvPr/>
        </p:nvSpPr>
        <p:spPr>
          <a:xfrm>
            <a:off x="8981769" y="3355712"/>
            <a:ext cx="31521" cy="31553"/>
          </a:xfrm>
          <a:custGeom>
            <a:rect b="b" l="l" r="r" t="t"/>
            <a:pathLst>
              <a:path extrusionOk="0" h="30882" w="30850">
                <a:moveTo>
                  <a:pt x="0" y="0"/>
                </a:moveTo>
                <a:lnTo>
                  <a:pt x="32393" y="0"/>
                </a:lnTo>
                <a:lnTo>
                  <a:pt x="32393" y="32427"/>
                </a:lnTo>
                <a:lnTo>
                  <a:pt x="0" y="3242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61" name="Google Shape;6061;p113"/>
          <p:cNvSpPr/>
          <p:nvPr/>
        </p:nvSpPr>
        <p:spPr>
          <a:xfrm>
            <a:off x="8739587" y="3459706"/>
            <a:ext cx="94561" cy="94659"/>
          </a:xfrm>
          <a:custGeom>
            <a:rect b="b" l="l" r="r" t="t"/>
            <a:pathLst>
              <a:path extrusionOk="0" h="92648" w="92552">
                <a:moveTo>
                  <a:pt x="0" y="0"/>
                </a:moveTo>
                <a:lnTo>
                  <a:pt x="94609" y="0"/>
                </a:lnTo>
                <a:lnTo>
                  <a:pt x="94609" y="94707"/>
                </a:lnTo>
                <a:lnTo>
                  <a:pt x="0" y="9470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62" name="Google Shape;6062;p113"/>
          <p:cNvSpPr/>
          <p:nvPr/>
        </p:nvSpPr>
        <p:spPr>
          <a:xfrm>
            <a:off x="8974940" y="3733562"/>
            <a:ext cx="63041" cy="63107"/>
          </a:xfrm>
          <a:custGeom>
            <a:rect b="b" l="l" r="r" t="t"/>
            <a:pathLst>
              <a:path extrusionOk="0" h="61765" w="61701">
                <a:moveTo>
                  <a:pt x="0" y="0"/>
                </a:moveTo>
                <a:lnTo>
                  <a:pt x="62730" y="0"/>
                </a:lnTo>
                <a:lnTo>
                  <a:pt x="62730" y="63824"/>
                </a:lnTo>
                <a:lnTo>
                  <a:pt x="0" y="63824"/>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63" name="Google Shape;6063;p113"/>
          <p:cNvSpPr/>
          <p:nvPr/>
        </p:nvSpPr>
        <p:spPr>
          <a:xfrm>
            <a:off x="8484271" y="3856094"/>
            <a:ext cx="63041" cy="63107"/>
          </a:xfrm>
          <a:custGeom>
            <a:rect b="b" l="l" r="r" t="t"/>
            <a:pathLst>
              <a:path extrusionOk="0" h="61765" w="61701">
                <a:moveTo>
                  <a:pt x="0" y="0"/>
                </a:moveTo>
                <a:lnTo>
                  <a:pt x="63758" y="0"/>
                </a:lnTo>
                <a:lnTo>
                  <a:pt x="63758" y="62795"/>
                </a:lnTo>
                <a:lnTo>
                  <a:pt x="0" y="6279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64" name="Google Shape;6064;p113"/>
          <p:cNvSpPr/>
          <p:nvPr/>
        </p:nvSpPr>
        <p:spPr>
          <a:xfrm>
            <a:off x="8783191" y="4103327"/>
            <a:ext cx="94561" cy="94659"/>
          </a:xfrm>
          <a:custGeom>
            <a:rect b="b" l="l" r="r" t="t"/>
            <a:pathLst>
              <a:path extrusionOk="0" h="92648" w="92552">
                <a:moveTo>
                  <a:pt x="0" y="0"/>
                </a:moveTo>
                <a:lnTo>
                  <a:pt x="94609" y="0"/>
                </a:lnTo>
                <a:lnTo>
                  <a:pt x="94609" y="94707"/>
                </a:lnTo>
                <a:lnTo>
                  <a:pt x="0" y="9470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65" name="Google Shape;6065;p113"/>
          <p:cNvSpPr/>
          <p:nvPr/>
        </p:nvSpPr>
        <p:spPr>
          <a:xfrm>
            <a:off x="8646076" y="4266790"/>
            <a:ext cx="31521" cy="31553"/>
          </a:xfrm>
          <a:custGeom>
            <a:rect b="b" l="l" r="r" t="t"/>
            <a:pathLst>
              <a:path extrusionOk="0" h="30882" w="30850">
                <a:moveTo>
                  <a:pt x="0" y="0"/>
                </a:moveTo>
                <a:lnTo>
                  <a:pt x="31365" y="0"/>
                </a:lnTo>
                <a:lnTo>
                  <a:pt x="31365" y="31398"/>
                </a:lnTo>
                <a:lnTo>
                  <a:pt x="0" y="3139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66" name="Google Shape;6066;p113"/>
          <p:cNvSpPr/>
          <p:nvPr/>
        </p:nvSpPr>
        <p:spPr>
          <a:xfrm>
            <a:off x="8689680" y="4497303"/>
            <a:ext cx="63041" cy="63107"/>
          </a:xfrm>
          <a:custGeom>
            <a:rect b="b" l="l" r="r" t="t"/>
            <a:pathLst>
              <a:path extrusionOk="0" h="61765" w="61701">
                <a:moveTo>
                  <a:pt x="0" y="0"/>
                </a:moveTo>
                <a:lnTo>
                  <a:pt x="63758" y="0"/>
                </a:lnTo>
                <a:lnTo>
                  <a:pt x="63758" y="63824"/>
                </a:lnTo>
                <a:lnTo>
                  <a:pt x="0" y="63824"/>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67" name="Google Shape;6067;p113"/>
          <p:cNvSpPr/>
          <p:nvPr/>
        </p:nvSpPr>
        <p:spPr>
          <a:xfrm>
            <a:off x="8702813" y="4640740"/>
            <a:ext cx="47281" cy="47330"/>
          </a:xfrm>
          <a:custGeom>
            <a:rect b="b" l="l" r="r" t="t"/>
            <a:pathLst>
              <a:path extrusionOk="0" h="46324" w="46276">
                <a:moveTo>
                  <a:pt x="0" y="0"/>
                </a:moveTo>
                <a:lnTo>
                  <a:pt x="47304" y="0"/>
                </a:lnTo>
                <a:lnTo>
                  <a:pt x="47304" y="47354"/>
                </a:lnTo>
                <a:lnTo>
                  <a:pt x="0" y="47354"/>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68" name="Google Shape;6068;p113"/>
          <p:cNvSpPr/>
          <p:nvPr/>
        </p:nvSpPr>
        <p:spPr>
          <a:xfrm>
            <a:off x="9355811" y="4775323"/>
            <a:ext cx="31521" cy="31553"/>
          </a:xfrm>
          <a:custGeom>
            <a:rect b="b" l="l" r="r" t="t"/>
            <a:pathLst>
              <a:path extrusionOk="0" h="30882" w="30850">
                <a:moveTo>
                  <a:pt x="0" y="0"/>
                </a:moveTo>
                <a:lnTo>
                  <a:pt x="32393" y="0"/>
                </a:lnTo>
                <a:lnTo>
                  <a:pt x="32393" y="31398"/>
                </a:lnTo>
                <a:lnTo>
                  <a:pt x="0" y="3139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69" name="Google Shape;6069;p113"/>
          <p:cNvSpPr/>
          <p:nvPr/>
        </p:nvSpPr>
        <p:spPr>
          <a:xfrm>
            <a:off x="8964433" y="5100617"/>
            <a:ext cx="31521" cy="31553"/>
          </a:xfrm>
          <a:custGeom>
            <a:rect b="b" l="l" r="r" t="t"/>
            <a:pathLst>
              <a:path extrusionOk="0" h="30882" w="30850">
                <a:moveTo>
                  <a:pt x="0" y="0"/>
                </a:moveTo>
                <a:lnTo>
                  <a:pt x="31365" y="0"/>
                </a:lnTo>
                <a:lnTo>
                  <a:pt x="31365" y="31398"/>
                </a:lnTo>
                <a:lnTo>
                  <a:pt x="0" y="3139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70" name="Google Shape;6070;p113"/>
          <p:cNvSpPr/>
          <p:nvPr/>
        </p:nvSpPr>
        <p:spPr>
          <a:xfrm>
            <a:off x="8782665" y="5214209"/>
            <a:ext cx="47281" cy="47330"/>
          </a:xfrm>
          <a:custGeom>
            <a:rect b="b" l="l" r="r" t="t"/>
            <a:pathLst>
              <a:path extrusionOk="0" h="46324" w="46276">
                <a:moveTo>
                  <a:pt x="0" y="0"/>
                </a:moveTo>
                <a:lnTo>
                  <a:pt x="47304" y="0"/>
                </a:lnTo>
                <a:lnTo>
                  <a:pt x="47304" y="47354"/>
                </a:lnTo>
                <a:lnTo>
                  <a:pt x="0" y="47354"/>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71" name="Google Shape;6071;p113"/>
          <p:cNvSpPr/>
          <p:nvPr/>
        </p:nvSpPr>
        <p:spPr>
          <a:xfrm>
            <a:off x="8452226" y="5344104"/>
            <a:ext cx="31521" cy="31553"/>
          </a:xfrm>
          <a:custGeom>
            <a:rect b="b" l="l" r="r" t="t"/>
            <a:pathLst>
              <a:path extrusionOk="0" h="30882" w="30850">
                <a:moveTo>
                  <a:pt x="0" y="0"/>
                </a:moveTo>
                <a:lnTo>
                  <a:pt x="31365" y="0"/>
                </a:lnTo>
                <a:lnTo>
                  <a:pt x="31365" y="32427"/>
                </a:lnTo>
                <a:lnTo>
                  <a:pt x="0" y="3242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72" name="Google Shape;6072;p113"/>
          <p:cNvSpPr/>
          <p:nvPr/>
        </p:nvSpPr>
        <p:spPr>
          <a:xfrm>
            <a:off x="8760076" y="5458747"/>
            <a:ext cx="47281" cy="47330"/>
          </a:xfrm>
          <a:custGeom>
            <a:rect b="b" l="l" r="r" t="t"/>
            <a:pathLst>
              <a:path extrusionOk="0" h="46324" w="46276">
                <a:moveTo>
                  <a:pt x="0" y="0"/>
                </a:moveTo>
                <a:lnTo>
                  <a:pt x="47304" y="0"/>
                </a:lnTo>
                <a:lnTo>
                  <a:pt x="47304" y="47354"/>
                </a:lnTo>
                <a:lnTo>
                  <a:pt x="0" y="47354"/>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73" name="Google Shape;6073;p113"/>
          <p:cNvSpPr/>
          <p:nvPr/>
        </p:nvSpPr>
        <p:spPr>
          <a:xfrm>
            <a:off x="9585386" y="5602708"/>
            <a:ext cx="31521" cy="31553"/>
          </a:xfrm>
          <a:custGeom>
            <a:rect b="b" l="l" r="r" t="t"/>
            <a:pathLst>
              <a:path extrusionOk="0" h="30882" w="30850">
                <a:moveTo>
                  <a:pt x="0" y="0"/>
                </a:moveTo>
                <a:lnTo>
                  <a:pt x="31365" y="0"/>
                </a:lnTo>
                <a:lnTo>
                  <a:pt x="31365" y="31398"/>
                </a:lnTo>
                <a:lnTo>
                  <a:pt x="0" y="3139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6074" name="Google Shape;6074;p113"/>
          <p:cNvSpPr/>
          <p:nvPr/>
        </p:nvSpPr>
        <p:spPr>
          <a:xfrm>
            <a:off x="8625063" y="5731422"/>
            <a:ext cx="383499" cy="68366"/>
          </a:xfrm>
          <a:custGeom>
            <a:rect b="b" l="l" r="r" t="t"/>
            <a:pathLst>
              <a:path extrusionOk="0" h="66912" w="375349">
                <a:moveTo>
                  <a:pt x="0" y="35000"/>
                </a:moveTo>
                <a:lnTo>
                  <a:pt x="188703" y="0"/>
                </a:lnTo>
                <a:lnTo>
                  <a:pt x="376892" y="35000"/>
                </a:lnTo>
                <a:lnTo>
                  <a:pt x="188703" y="70001"/>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chemeClr val="dk1"/>
              </a:solidFill>
              <a:latin typeface="Calibri"/>
              <a:ea typeface="Calibri"/>
              <a:cs typeface="Calibri"/>
              <a:sym typeface="Calibri"/>
            </a:endParaRPr>
          </a:p>
        </p:txBody>
      </p:sp>
      <p:grpSp>
        <p:nvGrpSpPr>
          <p:cNvPr id="6075" name="Google Shape;6075;p113"/>
          <p:cNvGrpSpPr/>
          <p:nvPr/>
        </p:nvGrpSpPr>
        <p:grpSpPr>
          <a:xfrm>
            <a:off x="1864748" y="5902761"/>
            <a:ext cx="3273151" cy="334687"/>
            <a:chOff x="1777199" y="5654844"/>
            <a:chExt cx="3273151" cy="334687"/>
          </a:xfrm>
        </p:grpSpPr>
        <p:sp>
          <p:nvSpPr>
            <p:cNvPr id="6076" name="Google Shape;6076;p113"/>
            <p:cNvSpPr txBox="1"/>
            <p:nvPr/>
          </p:nvSpPr>
          <p:spPr>
            <a:xfrm>
              <a:off x="1777199"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-100</a:t>
              </a:r>
              <a:endParaRPr/>
            </a:p>
          </p:txBody>
        </p:sp>
        <p:sp>
          <p:nvSpPr>
            <p:cNvPr id="6077" name="Google Shape;6077;p113"/>
            <p:cNvSpPr txBox="1"/>
            <p:nvPr/>
          </p:nvSpPr>
          <p:spPr>
            <a:xfrm>
              <a:off x="2074784"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-80</a:t>
              </a:r>
              <a:endParaRPr/>
            </a:p>
          </p:txBody>
        </p:sp>
        <p:sp>
          <p:nvSpPr>
            <p:cNvPr id="6078" name="Google Shape;6078;p113"/>
            <p:cNvSpPr txBox="1"/>
            <p:nvPr/>
          </p:nvSpPr>
          <p:spPr>
            <a:xfrm>
              <a:off x="2361548"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-60</a:t>
              </a:r>
              <a:endParaRPr/>
            </a:p>
          </p:txBody>
        </p:sp>
        <p:sp>
          <p:nvSpPr>
            <p:cNvPr id="6079" name="Google Shape;6079;p113"/>
            <p:cNvSpPr txBox="1"/>
            <p:nvPr/>
          </p:nvSpPr>
          <p:spPr>
            <a:xfrm>
              <a:off x="2653723"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-40</a:t>
              </a:r>
              <a:endParaRPr/>
            </a:p>
          </p:txBody>
        </p:sp>
        <p:sp>
          <p:nvSpPr>
            <p:cNvPr id="6080" name="Google Shape;6080;p113"/>
            <p:cNvSpPr txBox="1"/>
            <p:nvPr/>
          </p:nvSpPr>
          <p:spPr>
            <a:xfrm>
              <a:off x="2951308"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-20</a:t>
              </a:r>
              <a:endParaRPr/>
            </a:p>
          </p:txBody>
        </p:sp>
        <p:sp>
          <p:nvSpPr>
            <p:cNvPr id="6081" name="Google Shape;6081;p113"/>
            <p:cNvSpPr txBox="1"/>
            <p:nvPr/>
          </p:nvSpPr>
          <p:spPr>
            <a:xfrm>
              <a:off x="3238073"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0</a:t>
              </a:r>
              <a:endParaRPr/>
            </a:p>
          </p:txBody>
        </p:sp>
        <p:sp>
          <p:nvSpPr>
            <p:cNvPr id="6082" name="Google Shape;6082;p113"/>
            <p:cNvSpPr txBox="1"/>
            <p:nvPr/>
          </p:nvSpPr>
          <p:spPr>
            <a:xfrm>
              <a:off x="3551891"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20</a:t>
              </a:r>
              <a:endParaRPr/>
            </a:p>
          </p:txBody>
        </p:sp>
        <p:sp>
          <p:nvSpPr>
            <p:cNvPr id="6083" name="Google Shape;6083;p113"/>
            <p:cNvSpPr txBox="1"/>
            <p:nvPr/>
          </p:nvSpPr>
          <p:spPr>
            <a:xfrm>
              <a:off x="3838656"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40</a:t>
              </a:r>
              <a:endParaRPr/>
            </a:p>
          </p:txBody>
        </p:sp>
        <p:sp>
          <p:nvSpPr>
            <p:cNvPr id="6084" name="Google Shape;6084;p113"/>
            <p:cNvSpPr txBox="1"/>
            <p:nvPr/>
          </p:nvSpPr>
          <p:spPr>
            <a:xfrm>
              <a:off x="4130831"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60</a:t>
              </a:r>
              <a:endParaRPr/>
            </a:p>
          </p:txBody>
        </p:sp>
        <p:sp>
          <p:nvSpPr>
            <p:cNvPr id="6085" name="Google Shape;6085;p113"/>
            <p:cNvSpPr txBox="1"/>
            <p:nvPr/>
          </p:nvSpPr>
          <p:spPr>
            <a:xfrm>
              <a:off x="4423006"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80</a:t>
              </a:r>
              <a:endParaRPr/>
            </a:p>
          </p:txBody>
        </p:sp>
        <p:sp>
          <p:nvSpPr>
            <p:cNvPr id="6086" name="Google Shape;6086;p113"/>
            <p:cNvSpPr txBox="1"/>
            <p:nvPr/>
          </p:nvSpPr>
          <p:spPr>
            <a:xfrm>
              <a:off x="4726002"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100</a:t>
              </a:r>
              <a:endParaRPr/>
            </a:p>
          </p:txBody>
        </p:sp>
        <p:sp>
          <p:nvSpPr>
            <p:cNvPr id="6087" name="Google Shape;6087;p113"/>
            <p:cNvSpPr txBox="1"/>
            <p:nvPr/>
          </p:nvSpPr>
          <p:spPr>
            <a:xfrm>
              <a:off x="1883672" y="5789476"/>
              <a:ext cx="1207053" cy="200055"/>
            </a:xfrm>
            <a:prstGeom prst="rect">
              <a:avLst/>
            </a:prstGeom>
            <a:noFill/>
            <a:ln>
              <a:noFill/>
            </a:ln>
          </p:spPr>
          <p:txBody>
            <a:bodyPr anchorCtr="0" anchor="t" bIns="45700" lIns="0" spcFirstLastPara="1" rIns="0" wrap="square" tIns="0">
              <a:noAutofit/>
            </a:bodyPr>
            <a:lstStyle/>
            <a:p>
              <a:pPr indent="0" lvl="0" marL="0" marR="0" rtl="0" algn="l">
                <a:lnSpc>
                  <a:spcPct val="100000"/>
                </a:lnSpc>
                <a:spcBef>
                  <a:spcPts val="0"/>
                </a:spcBef>
                <a:spcAft>
                  <a:spcPts val="0"/>
                </a:spcAft>
                <a:buClr>
                  <a:schemeClr val="dk2"/>
                </a:buClr>
                <a:buSzPts val="800"/>
                <a:buFont typeface="Calibri"/>
                <a:buNone/>
              </a:pPr>
              <a:r>
                <a:rPr b="1" i="0" lang="pt-BR" sz="800" u="none" cap="none" strike="noStrike">
                  <a:solidFill>
                    <a:schemeClr val="dk2"/>
                  </a:solidFill>
                  <a:latin typeface="Calibri"/>
                  <a:ea typeface="Calibri"/>
                  <a:cs typeface="Calibri"/>
                  <a:sym typeface="Calibri"/>
                </a:rPr>
                <a:t>Favorece eculizumabe</a:t>
              </a:r>
              <a:endParaRPr b="1" baseline="30000" i="0" sz="800" u="none" cap="none" strike="noStrike">
                <a:solidFill>
                  <a:schemeClr val="dk2"/>
                </a:solidFill>
                <a:latin typeface="Calibri"/>
                <a:ea typeface="Calibri"/>
                <a:cs typeface="Calibri"/>
                <a:sym typeface="Calibri"/>
              </a:endParaRPr>
            </a:p>
          </p:txBody>
        </p:sp>
        <p:sp>
          <p:nvSpPr>
            <p:cNvPr id="6088" name="Google Shape;6088;p113"/>
            <p:cNvSpPr txBox="1"/>
            <p:nvPr/>
          </p:nvSpPr>
          <p:spPr>
            <a:xfrm>
              <a:off x="3801908" y="5789476"/>
              <a:ext cx="1089483" cy="200055"/>
            </a:xfrm>
            <a:prstGeom prst="rect">
              <a:avLst/>
            </a:prstGeom>
            <a:noFill/>
            <a:ln>
              <a:noFill/>
            </a:ln>
          </p:spPr>
          <p:txBody>
            <a:bodyPr anchorCtr="0" anchor="t" bIns="45700" lIns="0" spcFirstLastPara="1" rIns="0" wrap="square" tIns="0">
              <a:noAutofit/>
            </a:bodyPr>
            <a:lstStyle/>
            <a:p>
              <a:pPr indent="0" lvl="0" marL="0" marR="0" rtl="0" algn="r">
                <a:lnSpc>
                  <a:spcPct val="100000"/>
                </a:lnSpc>
                <a:spcBef>
                  <a:spcPts val="0"/>
                </a:spcBef>
                <a:spcAft>
                  <a:spcPts val="0"/>
                </a:spcAft>
                <a:buClr>
                  <a:schemeClr val="lt2"/>
                </a:buClr>
                <a:buSzPts val="800"/>
                <a:buFont typeface="Calibri"/>
                <a:buNone/>
              </a:pPr>
              <a:r>
                <a:rPr b="1" i="0" lang="pt-BR" sz="800" u="none" cap="none" strike="noStrike">
                  <a:solidFill>
                    <a:schemeClr val="lt2"/>
                  </a:solidFill>
                  <a:latin typeface="Calibri"/>
                  <a:ea typeface="Calibri"/>
                  <a:cs typeface="Calibri"/>
                  <a:sym typeface="Calibri"/>
                </a:rPr>
                <a:t>Favorece ravulizumabe </a:t>
              </a:r>
              <a:endParaRPr b="1" baseline="30000" i="0" sz="800" u="none" cap="none" strike="noStrike">
                <a:solidFill>
                  <a:schemeClr val="lt2"/>
                </a:solidFill>
                <a:latin typeface="Calibri"/>
                <a:ea typeface="Calibri"/>
                <a:cs typeface="Calibri"/>
                <a:sym typeface="Calibri"/>
              </a:endParaRPr>
            </a:p>
          </p:txBody>
        </p:sp>
      </p:grpSp>
      <p:grpSp>
        <p:nvGrpSpPr>
          <p:cNvPr id="6089" name="Google Shape;6089;p113"/>
          <p:cNvGrpSpPr/>
          <p:nvPr/>
        </p:nvGrpSpPr>
        <p:grpSpPr>
          <a:xfrm>
            <a:off x="7400916" y="5905613"/>
            <a:ext cx="3008030" cy="162000"/>
            <a:chOff x="7313367" y="5657696"/>
            <a:chExt cx="3008030" cy="162000"/>
          </a:xfrm>
        </p:grpSpPr>
        <p:sp>
          <p:nvSpPr>
            <p:cNvPr id="6090" name="Google Shape;6090;p113"/>
            <p:cNvSpPr txBox="1"/>
            <p:nvPr/>
          </p:nvSpPr>
          <p:spPr>
            <a:xfrm>
              <a:off x="7313367" y="5657696"/>
              <a:ext cx="324348" cy="1620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0.1</a:t>
              </a:r>
              <a:endParaRPr/>
            </a:p>
          </p:txBody>
        </p:sp>
        <p:sp>
          <p:nvSpPr>
            <p:cNvPr id="6091" name="Google Shape;6091;p113"/>
            <p:cNvSpPr txBox="1"/>
            <p:nvPr/>
          </p:nvSpPr>
          <p:spPr>
            <a:xfrm>
              <a:off x="8005931" y="5657696"/>
              <a:ext cx="324348" cy="1620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0.39</a:t>
              </a:r>
              <a:endParaRPr/>
            </a:p>
          </p:txBody>
        </p:sp>
        <p:sp>
          <p:nvSpPr>
            <p:cNvPr id="6092" name="Google Shape;6092;p113"/>
            <p:cNvSpPr txBox="1"/>
            <p:nvPr/>
          </p:nvSpPr>
          <p:spPr>
            <a:xfrm>
              <a:off x="8487478" y="5657696"/>
              <a:ext cx="324348" cy="1620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1</a:t>
              </a:r>
              <a:endParaRPr/>
            </a:p>
          </p:txBody>
        </p:sp>
        <p:sp>
          <p:nvSpPr>
            <p:cNvPr id="6093" name="Google Shape;6093;p113"/>
            <p:cNvSpPr txBox="1"/>
            <p:nvPr/>
          </p:nvSpPr>
          <p:spPr>
            <a:xfrm>
              <a:off x="9639946" y="5657696"/>
              <a:ext cx="324348" cy="1620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10</a:t>
              </a:r>
              <a:endParaRPr/>
            </a:p>
          </p:txBody>
        </p:sp>
        <p:sp>
          <p:nvSpPr>
            <p:cNvPr id="6094" name="Google Shape;6094;p113"/>
            <p:cNvSpPr txBox="1"/>
            <p:nvPr/>
          </p:nvSpPr>
          <p:spPr>
            <a:xfrm>
              <a:off x="9997049" y="5657696"/>
              <a:ext cx="324348" cy="1620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20</a:t>
              </a:r>
              <a:endParaRPr/>
            </a:p>
          </p:txBody>
        </p:sp>
      </p:grpSp>
      <p:sp>
        <p:nvSpPr>
          <p:cNvPr id="6095" name="Google Shape;6095;p113"/>
          <p:cNvSpPr/>
          <p:nvPr/>
        </p:nvSpPr>
        <p:spPr>
          <a:xfrm>
            <a:off x="8187711" y="5718389"/>
            <a:ext cx="106476" cy="85181"/>
          </a:xfrm>
          <a:prstGeom prst="triangle">
            <a:avLst>
              <a:gd fmla="val 50000" name="adj"/>
            </a:avLst>
          </a:prstGeom>
          <a:solidFill>
            <a:schemeClr val="lt2"/>
          </a:solidFill>
          <a:ln cap="flat" cmpd="sng" w="9525">
            <a:solidFill>
              <a:srgbClr val="F2F2F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400"/>
              <a:buFont typeface="Calibri"/>
              <a:buNone/>
            </a:pPr>
            <a:r>
              <a:t/>
            </a:r>
            <a:endParaRPr b="0" i="0" sz="2400" u="none" cap="none" strike="noStrike">
              <a:solidFill>
                <a:schemeClr val="dk1"/>
              </a:solidFill>
              <a:latin typeface="Calibri"/>
              <a:ea typeface="Calibri"/>
              <a:cs typeface="Calibri"/>
              <a:sym typeface="Calibri"/>
            </a:endParaRPr>
          </a:p>
        </p:txBody>
      </p:sp>
      <p:sp>
        <p:nvSpPr>
          <p:cNvPr id="6096" name="Google Shape;6096;p113"/>
          <p:cNvSpPr/>
          <p:nvPr/>
        </p:nvSpPr>
        <p:spPr>
          <a:xfrm>
            <a:off x="3161370" y="5712433"/>
            <a:ext cx="106476" cy="85181"/>
          </a:xfrm>
          <a:prstGeom prst="triangle">
            <a:avLst>
              <a:gd fmla="val 50000" name="adj"/>
            </a:avLst>
          </a:prstGeom>
          <a:solidFill>
            <a:schemeClr val="lt2"/>
          </a:solidFill>
          <a:ln cap="flat" cmpd="sng" w="9525">
            <a:solidFill>
              <a:srgbClr val="F2F2F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400"/>
              <a:buFont typeface="Calibri"/>
              <a:buNone/>
            </a:pPr>
            <a:r>
              <a:t/>
            </a:r>
            <a:endParaRPr b="0" i="0" sz="2400" u="none" cap="none" strike="noStrike">
              <a:solidFill>
                <a:schemeClr val="dk1"/>
              </a:solidFill>
              <a:latin typeface="Calibri"/>
              <a:ea typeface="Calibri"/>
              <a:cs typeface="Calibri"/>
              <a:sym typeface="Calibri"/>
            </a:endParaRPr>
          </a:p>
        </p:txBody>
      </p:sp>
      <p:sp>
        <p:nvSpPr>
          <p:cNvPr id="6097" name="Google Shape;6097;p113"/>
          <p:cNvSpPr txBox="1"/>
          <p:nvPr/>
        </p:nvSpPr>
        <p:spPr>
          <a:xfrm>
            <a:off x="7304742" y="6037393"/>
            <a:ext cx="1207053" cy="200055"/>
          </a:xfrm>
          <a:prstGeom prst="rect">
            <a:avLst/>
          </a:prstGeom>
          <a:noFill/>
          <a:ln>
            <a:noFill/>
          </a:ln>
        </p:spPr>
        <p:txBody>
          <a:bodyPr anchorCtr="0" anchor="t" bIns="45700" lIns="0" spcFirstLastPara="1" rIns="0" wrap="square" tIns="0">
            <a:noAutofit/>
          </a:bodyPr>
          <a:lstStyle/>
          <a:p>
            <a:pPr indent="0" lvl="0" marL="0" marR="0" rtl="0" algn="l">
              <a:lnSpc>
                <a:spcPct val="100000"/>
              </a:lnSpc>
              <a:spcBef>
                <a:spcPts val="0"/>
              </a:spcBef>
              <a:spcAft>
                <a:spcPts val="0"/>
              </a:spcAft>
              <a:buClr>
                <a:schemeClr val="dk2"/>
              </a:buClr>
              <a:buSzPts val="800"/>
              <a:buFont typeface="Calibri"/>
              <a:buNone/>
            </a:pPr>
            <a:r>
              <a:rPr b="1" i="0" lang="pt-BR" sz="800" u="none" cap="none" strike="noStrike">
                <a:solidFill>
                  <a:schemeClr val="dk2"/>
                </a:solidFill>
                <a:latin typeface="Calibri"/>
                <a:ea typeface="Calibri"/>
                <a:cs typeface="Calibri"/>
                <a:sym typeface="Calibri"/>
              </a:rPr>
              <a:t>Favorece eculizumabe</a:t>
            </a:r>
            <a:endParaRPr b="1" baseline="30000" i="0" sz="800" u="none" cap="none" strike="noStrike">
              <a:solidFill>
                <a:schemeClr val="dk2"/>
              </a:solidFill>
              <a:latin typeface="Calibri"/>
              <a:ea typeface="Calibri"/>
              <a:cs typeface="Calibri"/>
              <a:sym typeface="Calibri"/>
            </a:endParaRPr>
          </a:p>
        </p:txBody>
      </p:sp>
      <p:sp>
        <p:nvSpPr>
          <p:cNvPr id="6098" name="Google Shape;6098;p113"/>
          <p:cNvSpPr txBox="1"/>
          <p:nvPr/>
        </p:nvSpPr>
        <p:spPr>
          <a:xfrm>
            <a:off x="9227484" y="6037393"/>
            <a:ext cx="1089483" cy="200055"/>
          </a:xfrm>
          <a:prstGeom prst="rect">
            <a:avLst/>
          </a:prstGeom>
          <a:noFill/>
          <a:ln>
            <a:noFill/>
          </a:ln>
        </p:spPr>
        <p:txBody>
          <a:bodyPr anchorCtr="0" anchor="t" bIns="45700" lIns="0" spcFirstLastPara="1" rIns="0" wrap="square" tIns="0">
            <a:noAutofit/>
          </a:bodyPr>
          <a:lstStyle/>
          <a:p>
            <a:pPr indent="0" lvl="0" marL="0" marR="0" rtl="0" algn="r">
              <a:lnSpc>
                <a:spcPct val="100000"/>
              </a:lnSpc>
              <a:spcBef>
                <a:spcPts val="0"/>
              </a:spcBef>
              <a:spcAft>
                <a:spcPts val="0"/>
              </a:spcAft>
              <a:buClr>
                <a:schemeClr val="lt2"/>
              </a:buClr>
              <a:buSzPts val="800"/>
              <a:buFont typeface="Calibri"/>
              <a:buNone/>
            </a:pPr>
            <a:r>
              <a:rPr b="1" i="0" lang="pt-BR" sz="800" u="none" cap="none" strike="noStrike">
                <a:solidFill>
                  <a:schemeClr val="lt2"/>
                </a:solidFill>
                <a:latin typeface="Calibri"/>
                <a:ea typeface="Calibri"/>
                <a:cs typeface="Calibri"/>
                <a:sym typeface="Calibri"/>
              </a:rPr>
              <a:t>Favorece ravulizumabe</a:t>
            </a:r>
            <a:endParaRPr b="1" baseline="30000" i="0" sz="800" u="none" cap="none" strike="noStrike">
              <a:solidFill>
                <a:schemeClr val="lt2"/>
              </a:solidFill>
              <a:latin typeface="Calibri"/>
              <a:ea typeface="Calibri"/>
              <a:cs typeface="Calibri"/>
              <a:sym typeface="Calibri"/>
            </a:endParaRPr>
          </a:p>
        </p:txBody>
      </p:sp>
      <p:sp>
        <p:nvSpPr>
          <p:cNvPr id="6099" name="Google Shape;6099;p113"/>
          <p:cNvSpPr/>
          <p:nvPr/>
        </p:nvSpPr>
        <p:spPr>
          <a:xfrm>
            <a:off x="2409825" y="2286000"/>
            <a:ext cx="1095375" cy="174071"/>
          </a:xfrm>
          <a:custGeom>
            <a:rect b="b" l="l" r="r" t="t"/>
            <a:pathLst>
              <a:path extrusionOk="0" h="85725" w="1095375">
                <a:moveTo>
                  <a:pt x="1095375" y="85725"/>
                </a:moveTo>
                <a:lnTo>
                  <a:pt x="1095375" y="0"/>
                </a:lnTo>
                <a:lnTo>
                  <a:pt x="0" y="0"/>
                </a:lnTo>
              </a:path>
            </a:pathLst>
          </a:custGeom>
          <a:noFill/>
          <a:ln cap="flat" cmpd="sng" w="12700">
            <a:solidFill>
              <a:srgbClr val="2AB8CA"/>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100" name="Google Shape;6100;p113"/>
          <p:cNvSpPr/>
          <p:nvPr/>
        </p:nvSpPr>
        <p:spPr>
          <a:xfrm flipH="1">
            <a:off x="8736959" y="2286000"/>
            <a:ext cx="1095375" cy="174071"/>
          </a:xfrm>
          <a:custGeom>
            <a:rect b="b" l="l" r="r" t="t"/>
            <a:pathLst>
              <a:path extrusionOk="0" h="85725" w="1095375">
                <a:moveTo>
                  <a:pt x="1095375" y="85725"/>
                </a:moveTo>
                <a:lnTo>
                  <a:pt x="1095375" y="0"/>
                </a:lnTo>
                <a:lnTo>
                  <a:pt x="0" y="0"/>
                </a:lnTo>
              </a:path>
            </a:pathLst>
          </a:custGeom>
          <a:noFill/>
          <a:ln cap="flat" cmpd="sng" w="12700">
            <a:solidFill>
              <a:srgbClr val="2AB8CA"/>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cxnSp>
        <p:nvCxnSpPr>
          <p:cNvPr id="6101" name="Google Shape;6101;p113"/>
          <p:cNvCxnSpPr/>
          <p:nvPr/>
        </p:nvCxnSpPr>
        <p:spPr>
          <a:xfrm>
            <a:off x="3141555" y="2923628"/>
            <a:ext cx="849590" cy="0"/>
          </a:xfrm>
          <a:prstGeom prst="straightConnector1">
            <a:avLst/>
          </a:prstGeom>
          <a:noFill/>
          <a:ln cap="flat" cmpd="sng" w="9525">
            <a:solidFill>
              <a:schemeClr val="dk2"/>
            </a:solidFill>
            <a:prstDash val="solid"/>
            <a:miter lim="800000"/>
            <a:headEnd len="sm" w="sm" type="none"/>
            <a:tailEnd len="sm" w="sm" type="none"/>
          </a:ln>
        </p:spPr>
      </p:cxnSp>
      <p:cxnSp>
        <p:nvCxnSpPr>
          <p:cNvPr id="6102" name="Google Shape;6102;p113"/>
          <p:cNvCxnSpPr/>
          <p:nvPr/>
        </p:nvCxnSpPr>
        <p:spPr>
          <a:xfrm>
            <a:off x="3323064" y="3045206"/>
            <a:ext cx="464705" cy="0"/>
          </a:xfrm>
          <a:prstGeom prst="straightConnector1">
            <a:avLst/>
          </a:prstGeom>
          <a:noFill/>
          <a:ln cap="flat" cmpd="sng" w="9525">
            <a:solidFill>
              <a:schemeClr val="dk2"/>
            </a:solidFill>
            <a:prstDash val="solid"/>
            <a:miter lim="800000"/>
            <a:headEnd len="sm" w="sm" type="none"/>
            <a:tailEnd len="sm" w="sm" type="none"/>
          </a:ln>
        </p:spPr>
      </p:cxnSp>
      <p:cxnSp>
        <p:nvCxnSpPr>
          <p:cNvPr id="6103" name="Google Shape;6103;p113"/>
          <p:cNvCxnSpPr/>
          <p:nvPr/>
        </p:nvCxnSpPr>
        <p:spPr>
          <a:xfrm>
            <a:off x="3325797" y="3169173"/>
            <a:ext cx="822801" cy="0"/>
          </a:xfrm>
          <a:prstGeom prst="straightConnector1">
            <a:avLst/>
          </a:prstGeom>
          <a:noFill/>
          <a:ln cap="flat" cmpd="sng" w="9525">
            <a:solidFill>
              <a:schemeClr val="dk2"/>
            </a:solidFill>
            <a:prstDash val="solid"/>
            <a:miter lim="800000"/>
            <a:headEnd len="sm" w="sm" type="none"/>
            <a:tailEnd len="sm" w="sm" type="none"/>
          </a:ln>
        </p:spPr>
      </p:cxnSp>
      <p:cxnSp>
        <p:nvCxnSpPr>
          <p:cNvPr id="6104" name="Google Shape;6104;p113"/>
          <p:cNvCxnSpPr/>
          <p:nvPr/>
        </p:nvCxnSpPr>
        <p:spPr>
          <a:xfrm>
            <a:off x="3301195" y="3416363"/>
            <a:ext cx="949358" cy="0"/>
          </a:xfrm>
          <a:prstGeom prst="straightConnector1">
            <a:avLst/>
          </a:prstGeom>
          <a:noFill/>
          <a:ln cap="flat" cmpd="sng" w="9525">
            <a:solidFill>
              <a:schemeClr val="dk2"/>
            </a:solidFill>
            <a:prstDash val="solid"/>
            <a:miter lim="800000"/>
            <a:headEnd len="sm" w="sm" type="none"/>
            <a:tailEnd len="sm" w="sm" type="none"/>
          </a:ln>
        </p:spPr>
      </p:cxnSp>
      <p:cxnSp>
        <p:nvCxnSpPr>
          <p:cNvPr id="6105" name="Google Shape;6105;p113"/>
          <p:cNvCxnSpPr/>
          <p:nvPr/>
        </p:nvCxnSpPr>
        <p:spPr>
          <a:xfrm>
            <a:off x="3378281" y="3537266"/>
            <a:ext cx="390899" cy="0"/>
          </a:xfrm>
          <a:prstGeom prst="straightConnector1">
            <a:avLst/>
          </a:prstGeom>
          <a:noFill/>
          <a:ln cap="flat" cmpd="sng" w="9525">
            <a:solidFill>
              <a:schemeClr val="dk2"/>
            </a:solidFill>
            <a:prstDash val="solid"/>
            <a:miter lim="800000"/>
            <a:headEnd len="sm" w="sm" type="none"/>
            <a:tailEnd len="sm" w="sm" type="none"/>
          </a:ln>
        </p:spPr>
      </p:cxnSp>
      <p:cxnSp>
        <p:nvCxnSpPr>
          <p:cNvPr id="6106" name="Google Shape;6106;p113"/>
          <p:cNvCxnSpPr/>
          <p:nvPr/>
        </p:nvCxnSpPr>
        <p:spPr>
          <a:xfrm>
            <a:off x="3264018" y="3780990"/>
            <a:ext cx="505162" cy="0"/>
          </a:xfrm>
          <a:prstGeom prst="straightConnector1">
            <a:avLst/>
          </a:prstGeom>
          <a:noFill/>
          <a:ln cap="flat" cmpd="sng" w="9525">
            <a:solidFill>
              <a:schemeClr val="dk2"/>
            </a:solidFill>
            <a:prstDash val="solid"/>
            <a:miter lim="800000"/>
            <a:headEnd len="sm" w="sm" type="none"/>
            <a:tailEnd len="sm" w="sm" type="none"/>
          </a:ln>
        </p:spPr>
      </p:cxnSp>
      <p:cxnSp>
        <p:nvCxnSpPr>
          <p:cNvPr id="6107" name="Google Shape;6107;p113"/>
          <p:cNvCxnSpPr/>
          <p:nvPr/>
        </p:nvCxnSpPr>
        <p:spPr>
          <a:xfrm>
            <a:off x="3458101" y="3904270"/>
            <a:ext cx="533044" cy="0"/>
          </a:xfrm>
          <a:prstGeom prst="straightConnector1">
            <a:avLst/>
          </a:prstGeom>
          <a:noFill/>
          <a:ln cap="flat" cmpd="sng" w="9525">
            <a:solidFill>
              <a:schemeClr val="dk2"/>
            </a:solidFill>
            <a:prstDash val="solid"/>
            <a:miter lim="800000"/>
            <a:headEnd len="sm" w="sm" type="none"/>
            <a:tailEnd len="sm" w="sm" type="none"/>
          </a:ln>
        </p:spPr>
      </p:cxnSp>
      <p:cxnSp>
        <p:nvCxnSpPr>
          <p:cNvPr id="6108" name="Google Shape;6108;p113"/>
          <p:cNvCxnSpPr/>
          <p:nvPr/>
        </p:nvCxnSpPr>
        <p:spPr>
          <a:xfrm>
            <a:off x="3384842" y="4153147"/>
            <a:ext cx="391032" cy="0"/>
          </a:xfrm>
          <a:prstGeom prst="straightConnector1">
            <a:avLst/>
          </a:prstGeom>
          <a:noFill/>
          <a:ln cap="flat" cmpd="sng" w="9525">
            <a:solidFill>
              <a:schemeClr val="dk2"/>
            </a:solidFill>
            <a:prstDash val="solid"/>
            <a:miter lim="800000"/>
            <a:headEnd len="sm" w="sm" type="none"/>
            <a:tailEnd len="sm" w="sm" type="none"/>
          </a:ln>
        </p:spPr>
      </p:cxnSp>
      <p:cxnSp>
        <p:nvCxnSpPr>
          <p:cNvPr id="6109" name="Google Shape;6109;p113"/>
          <p:cNvCxnSpPr/>
          <p:nvPr/>
        </p:nvCxnSpPr>
        <p:spPr>
          <a:xfrm>
            <a:off x="3141555" y="4275776"/>
            <a:ext cx="1007043" cy="0"/>
          </a:xfrm>
          <a:prstGeom prst="straightConnector1">
            <a:avLst/>
          </a:prstGeom>
          <a:noFill/>
          <a:ln cap="flat" cmpd="sng" w="9525">
            <a:solidFill>
              <a:schemeClr val="dk2"/>
            </a:solidFill>
            <a:prstDash val="solid"/>
            <a:miter lim="800000"/>
            <a:headEnd len="sm" w="sm" type="none"/>
            <a:tailEnd len="sm" w="sm" type="none"/>
          </a:ln>
        </p:spPr>
      </p:cxnSp>
      <p:cxnSp>
        <p:nvCxnSpPr>
          <p:cNvPr id="6110" name="Google Shape;6110;p113"/>
          <p:cNvCxnSpPr/>
          <p:nvPr/>
        </p:nvCxnSpPr>
        <p:spPr>
          <a:xfrm>
            <a:off x="3384842" y="4524137"/>
            <a:ext cx="504615" cy="0"/>
          </a:xfrm>
          <a:prstGeom prst="straightConnector1">
            <a:avLst/>
          </a:prstGeom>
          <a:noFill/>
          <a:ln cap="flat" cmpd="sng" w="9525">
            <a:solidFill>
              <a:schemeClr val="dk2"/>
            </a:solidFill>
            <a:prstDash val="solid"/>
            <a:miter lim="800000"/>
            <a:headEnd len="sm" w="sm" type="none"/>
            <a:tailEnd len="sm" w="sm" type="none"/>
          </a:ln>
        </p:spPr>
      </p:cxnSp>
      <p:cxnSp>
        <p:nvCxnSpPr>
          <p:cNvPr id="6111" name="Google Shape;6111;p113"/>
          <p:cNvCxnSpPr/>
          <p:nvPr/>
        </p:nvCxnSpPr>
        <p:spPr>
          <a:xfrm>
            <a:off x="3349124" y="4645721"/>
            <a:ext cx="603751" cy="0"/>
          </a:xfrm>
          <a:prstGeom prst="straightConnector1">
            <a:avLst/>
          </a:prstGeom>
          <a:noFill/>
          <a:ln cap="flat" cmpd="sng" w="9525">
            <a:solidFill>
              <a:schemeClr val="dk2"/>
            </a:solidFill>
            <a:prstDash val="solid"/>
            <a:miter lim="800000"/>
            <a:headEnd len="sm" w="sm" type="none"/>
            <a:tailEnd len="sm" w="sm" type="none"/>
          </a:ln>
        </p:spPr>
      </p:cxnSp>
      <p:cxnSp>
        <p:nvCxnSpPr>
          <p:cNvPr id="6112" name="Google Shape;6112;p113"/>
          <p:cNvCxnSpPr/>
          <p:nvPr/>
        </p:nvCxnSpPr>
        <p:spPr>
          <a:xfrm>
            <a:off x="2847856" y="4768478"/>
            <a:ext cx="1168984" cy="0"/>
          </a:xfrm>
          <a:prstGeom prst="straightConnector1">
            <a:avLst/>
          </a:prstGeom>
          <a:noFill/>
          <a:ln cap="flat" cmpd="sng" w="9525">
            <a:solidFill>
              <a:schemeClr val="dk2"/>
            </a:solidFill>
            <a:prstDash val="solid"/>
            <a:miter lim="800000"/>
            <a:headEnd len="sm" w="sm" type="none"/>
            <a:tailEnd len="sm" w="sm" type="none"/>
          </a:ln>
        </p:spPr>
      </p:cxnSp>
      <p:cxnSp>
        <p:nvCxnSpPr>
          <p:cNvPr id="6113" name="Google Shape;6113;p113"/>
          <p:cNvCxnSpPr/>
          <p:nvPr/>
        </p:nvCxnSpPr>
        <p:spPr>
          <a:xfrm>
            <a:off x="2236747" y="5108203"/>
            <a:ext cx="1652710" cy="0"/>
          </a:xfrm>
          <a:prstGeom prst="straightConnector1">
            <a:avLst/>
          </a:prstGeom>
          <a:noFill/>
          <a:ln cap="flat" cmpd="sng" w="9525">
            <a:solidFill>
              <a:schemeClr val="dk2"/>
            </a:solidFill>
            <a:prstDash val="solid"/>
            <a:miter lim="800000"/>
            <a:headEnd len="sm" w="sm" type="none"/>
            <a:tailEnd len="sm" w="sm" type="none"/>
          </a:ln>
        </p:spPr>
      </p:cxnSp>
      <p:cxnSp>
        <p:nvCxnSpPr>
          <p:cNvPr id="6114" name="Google Shape;6114;p113"/>
          <p:cNvCxnSpPr/>
          <p:nvPr/>
        </p:nvCxnSpPr>
        <p:spPr>
          <a:xfrm>
            <a:off x="3357522" y="5232293"/>
            <a:ext cx="595353" cy="0"/>
          </a:xfrm>
          <a:prstGeom prst="straightConnector1">
            <a:avLst/>
          </a:prstGeom>
          <a:noFill/>
          <a:ln cap="flat" cmpd="sng" w="9525">
            <a:solidFill>
              <a:schemeClr val="dk2"/>
            </a:solidFill>
            <a:prstDash val="solid"/>
            <a:miter lim="800000"/>
            <a:headEnd len="sm" w="sm" type="none"/>
            <a:tailEnd len="sm" w="sm" type="none"/>
          </a:ln>
        </p:spPr>
      </p:cxnSp>
      <p:cxnSp>
        <p:nvCxnSpPr>
          <p:cNvPr id="6115" name="Google Shape;6115;p113"/>
          <p:cNvCxnSpPr/>
          <p:nvPr/>
        </p:nvCxnSpPr>
        <p:spPr>
          <a:xfrm>
            <a:off x="3373095" y="5357183"/>
            <a:ext cx="946624" cy="0"/>
          </a:xfrm>
          <a:prstGeom prst="straightConnector1">
            <a:avLst/>
          </a:prstGeom>
          <a:noFill/>
          <a:ln cap="flat" cmpd="sng" w="9525">
            <a:solidFill>
              <a:schemeClr val="dk2"/>
            </a:solidFill>
            <a:prstDash val="solid"/>
            <a:miter lim="800000"/>
            <a:headEnd len="sm" w="sm" type="none"/>
            <a:tailEnd len="sm" w="sm" type="none"/>
          </a:ln>
        </p:spPr>
      </p:cxnSp>
      <p:cxnSp>
        <p:nvCxnSpPr>
          <p:cNvPr id="6116" name="Google Shape;6116;p113"/>
          <p:cNvCxnSpPr/>
          <p:nvPr/>
        </p:nvCxnSpPr>
        <p:spPr>
          <a:xfrm>
            <a:off x="3260441" y="5478022"/>
            <a:ext cx="600040" cy="0"/>
          </a:xfrm>
          <a:prstGeom prst="straightConnector1">
            <a:avLst/>
          </a:prstGeom>
          <a:noFill/>
          <a:ln cap="flat" cmpd="sng" w="9525">
            <a:solidFill>
              <a:schemeClr val="dk2"/>
            </a:solidFill>
            <a:prstDash val="solid"/>
            <a:miter lim="800000"/>
            <a:headEnd len="sm" w="sm" type="none"/>
            <a:tailEnd len="sm" w="sm" type="none"/>
          </a:ln>
        </p:spPr>
      </p:cxnSp>
      <p:cxnSp>
        <p:nvCxnSpPr>
          <p:cNvPr id="6117" name="Google Shape;6117;p113"/>
          <p:cNvCxnSpPr/>
          <p:nvPr/>
        </p:nvCxnSpPr>
        <p:spPr>
          <a:xfrm>
            <a:off x="2938849" y="5599844"/>
            <a:ext cx="1209749" cy="0"/>
          </a:xfrm>
          <a:prstGeom prst="straightConnector1">
            <a:avLst/>
          </a:prstGeom>
          <a:noFill/>
          <a:ln cap="flat" cmpd="sng" w="9525">
            <a:solidFill>
              <a:schemeClr val="dk2"/>
            </a:solidFill>
            <a:prstDash val="solid"/>
            <a:miter lim="800000"/>
            <a:headEnd len="sm" w="sm" type="none"/>
            <a:tailEnd len="sm" w="sm" type="none"/>
          </a:ln>
        </p:spPr>
      </p:cxnSp>
      <p:cxnSp>
        <p:nvCxnSpPr>
          <p:cNvPr id="6118" name="Google Shape;6118;p113"/>
          <p:cNvCxnSpPr/>
          <p:nvPr/>
        </p:nvCxnSpPr>
        <p:spPr>
          <a:xfrm>
            <a:off x="7951722" y="2849126"/>
            <a:ext cx="1002205" cy="0"/>
          </a:xfrm>
          <a:prstGeom prst="straightConnector1">
            <a:avLst/>
          </a:prstGeom>
          <a:noFill/>
          <a:ln cap="flat" cmpd="sng" w="9525">
            <a:solidFill>
              <a:schemeClr val="dk2"/>
            </a:solidFill>
            <a:prstDash val="solid"/>
            <a:miter lim="800000"/>
            <a:headEnd len="sm" w="sm" type="none"/>
            <a:tailEnd len="sm" w="sm" type="none"/>
          </a:ln>
        </p:spPr>
      </p:cxnSp>
      <p:cxnSp>
        <p:nvCxnSpPr>
          <p:cNvPr id="6119" name="Google Shape;6119;p113"/>
          <p:cNvCxnSpPr/>
          <p:nvPr/>
        </p:nvCxnSpPr>
        <p:spPr>
          <a:xfrm>
            <a:off x="8652483" y="2983349"/>
            <a:ext cx="502649" cy="0"/>
          </a:xfrm>
          <a:prstGeom prst="straightConnector1">
            <a:avLst/>
          </a:prstGeom>
          <a:noFill/>
          <a:ln cap="flat" cmpd="sng" w="9525">
            <a:solidFill>
              <a:schemeClr val="dk2"/>
            </a:solidFill>
            <a:prstDash val="solid"/>
            <a:miter lim="800000"/>
            <a:headEnd len="sm" w="sm" type="none"/>
            <a:tailEnd len="sm" w="sm" type="none"/>
          </a:ln>
        </p:spPr>
      </p:cxnSp>
      <p:cxnSp>
        <p:nvCxnSpPr>
          <p:cNvPr id="6120" name="Google Shape;6120;p113"/>
          <p:cNvCxnSpPr/>
          <p:nvPr/>
        </p:nvCxnSpPr>
        <p:spPr>
          <a:xfrm>
            <a:off x="8336625" y="3124926"/>
            <a:ext cx="927253" cy="0"/>
          </a:xfrm>
          <a:prstGeom prst="straightConnector1">
            <a:avLst/>
          </a:prstGeom>
          <a:noFill/>
          <a:ln cap="flat" cmpd="sng" w="9525">
            <a:solidFill>
              <a:schemeClr val="dk2"/>
            </a:solidFill>
            <a:prstDash val="solid"/>
            <a:miter lim="800000"/>
            <a:headEnd len="sm" w="sm" type="none"/>
            <a:tailEnd len="sm" w="sm" type="none"/>
          </a:ln>
        </p:spPr>
      </p:cxnSp>
      <p:cxnSp>
        <p:nvCxnSpPr>
          <p:cNvPr id="6121" name="Google Shape;6121;p113"/>
          <p:cNvCxnSpPr/>
          <p:nvPr/>
        </p:nvCxnSpPr>
        <p:spPr>
          <a:xfrm>
            <a:off x="8428558" y="3372313"/>
            <a:ext cx="1134762" cy="0"/>
          </a:xfrm>
          <a:prstGeom prst="straightConnector1">
            <a:avLst/>
          </a:prstGeom>
          <a:noFill/>
          <a:ln cap="flat" cmpd="sng" w="9525">
            <a:solidFill>
              <a:schemeClr val="dk2"/>
            </a:solidFill>
            <a:prstDash val="solid"/>
            <a:miter lim="800000"/>
            <a:headEnd len="sm" w="sm" type="none"/>
            <a:tailEnd len="sm" w="sm" type="none"/>
          </a:ln>
        </p:spPr>
      </p:cxnSp>
      <p:cxnSp>
        <p:nvCxnSpPr>
          <p:cNvPr id="6122" name="Google Shape;6122;p113"/>
          <p:cNvCxnSpPr/>
          <p:nvPr/>
        </p:nvCxnSpPr>
        <p:spPr>
          <a:xfrm>
            <a:off x="8567276" y="3504886"/>
            <a:ext cx="446014" cy="0"/>
          </a:xfrm>
          <a:prstGeom prst="straightConnector1">
            <a:avLst/>
          </a:prstGeom>
          <a:noFill/>
          <a:ln cap="flat" cmpd="sng" w="9525">
            <a:solidFill>
              <a:schemeClr val="dk2"/>
            </a:solidFill>
            <a:prstDash val="solid"/>
            <a:miter lim="800000"/>
            <a:headEnd len="sm" w="sm" type="none"/>
            <a:tailEnd len="sm" w="sm" type="none"/>
          </a:ln>
        </p:spPr>
      </p:cxnSp>
      <p:cxnSp>
        <p:nvCxnSpPr>
          <p:cNvPr id="6123" name="Google Shape;6123;p113"/>
          <p:cNvCxnSpPr/>
          <p:nvPr/>
        </p:nvCxnSpPr>
        <p:spPr>
          <a:xfrm>
            <a:off x="8709118" y="3761819"/>
            <a:ext cx="579451" cy="0"/>
          </a:xfrm>
          <a:prstGeom prst="straightConnector1">
            <a:avLst/>
          </a:prstGeom>
          <a:noFill/>
          <a:ln cap="flat" cmpd="sng" w="9525">
            <a:solidFill>
              <a:schemeClr val="dk2"/>
            </a:solidFill>
            <a:prstDash val="solid"/>
            <a:miter lim="800000"/>
            <a:headEnd len="sm" w="sm" type="none"/>
            <a:tailEnd len="sm" w="sm" type="none"/>
          </a:ln>
        </p:spPr>
      </p:cxnSp>
      <p:cxnSp>
        <p:nvCxnSpPr>
          <p:cNvPr id="6124" name="Google Shape;6124;p113"/>
          <p:cNvCxnSpPr/>
          <p:nvPr/>
        </p:nvCxnSpPr>
        <p:spPr>
          <a:xfrm>
            <a:off x="8209021" y="3884669"/>
            <a:ext cx="605165" cy="0"/>
          </a:xfrm>
          <a:prstGeom prst="straightConnector1">
            <a:avLst/>
          </a:prstGeom>
          <a:noFill/>
          <a:ln cap="flat" cmpd="sng" w="9525">
            <a:solidFill>
              <a:schemeClr val="dk2"/>
            </a:solidFill>
            <a:prstDash val="solid"/>
            <a:miter lim="800000"/>
            <a:headEnd len="sm" w="sm" type="none"/>
            <a:tailEnd len="sm" w="sm" type="none"/>
          </a:ln>
        </p:spPr>
      </p:cxnSp>
      <p:cxnSp>
        <p:nvCxnSpPr>
          <p:cNvPr id="6125" name="Google Shape;6125;p113"/>
          <p:cNvCxnSpPr/>
          <p:nvPr/>
        </p:nvCxnSpPr>
        <p:spPr>
          <a:xfrm>
            <a:off x="8613008" y="4146246"/>
            <a:ext cx="431802" cy="0"/>
          </a:xfrm>
          <a:prstGeom prst="straightConnector1">
            <a:avLst/>
          </a:prstGeom>
          <a:noFill/>
          <a:ln cap="flat" cmpd="sng" w="9525">
            <a:solidFill>
              <a:schemeClr val="dk2"/>
            </a:solidFill>
            <a:prstDash val="solid"/>
            <a:miter lim="800000"/>
            <a:headEnd len="sm" w="sm" type="none"/>
            <a:tailEnd len="sm" w="sm" type="none"/>
          </a:ln>
        </p:spPr>
      </p:cxnSp>
      <p:cxnSp>
        <p:nvCxnSpPr>
          <p:cNvPr id="6126" name="Google Shape;6126;p113"/>
          <p:cNvCxnSpPr/>
          <p:nvPr/>
        </p:nvCxnSpPr>
        <p:spPr>
          <a:xfrm>
            <a:off x="8082911" y="4278951"/>
            <a:ext cx="1155750" cy="0"/>
          </a:xfrm>
          <a:prstGeom prst="straightConnector1">
            <a:avLst/>
          </a:prstGeom>
          <a:noFill/>
          <a:ln cap="flat" cmpd="sng" w="9525">
            <a:solidFill>
              <a:schemeClr val="dk2"/>
            </a:solidFill>
            <a:prstDash val="solid"/>
            <a:miter lim="800000"/>
            <a:headEnd len="sm" w="sm" type="none"/>
            <a:tailEnd len="sm" w="sm" type="none"/>
          </a:ln>
        </p:spPr>
      </p:cxnSp>
      <p:cxnSp>
        <p:nvCxnSpPr>
          <p:cNvPr id="6127" name="Google Shape;6127;p113"/>
          <p:cNvCxnSpPr/>
          <p:nvPr/>
        </p:nvCxnSpPr>
        <p:spPr>
          <a:xfrm>
            <a:off x="8428558" y="4527312"/>
            <a:ext cx="567381" cy="0"/>
          </a:xfrm>
          <a:prstGeom prst="straightConnector1">
            <a:avLst/>
          </a:prstGeom>
          <a:noFill/>
          <a:ln cap="flat" cmpd="sng" w="9525">
            <a:solidFill>
              <a:schemeClr val="dk2"/>
            </a:solidFill>
            <a:prstDash val="solid"/>
            <a:miter lim="800000"/>
            <a:headEnd len="sm" w="sm" type="none"/>
            <a:tailEnd len="sm" w="sm" type="none"/>
          </a:ln>
        </p:spPr>
      </p:cxnSp>
      <p:cxnSp>
        <p:nvCxnSpPr>
          <p:cNvPr id="6128" name="Google Shape;6128;p113"/>
          <p:cNvCxnSpPr/>
          <p:nvPr/>
        </p:nvCxnSpPr>
        <p:spPr>
          <a:xfrm>
            <a:off x="8386033" y="4665009"/>
            <a:ext cx="682943" cy="0"/>
          </a:xfrm>
          <a:prstGeom prst="straightConnector1">
            <a:avLst/>
          </a:prstGeom>
          <a:noFill/>
          <a:ln cap="flat" cmpd="sng" w="9525">
            <a:solidFill>
              <a:schemeClr val="dk2"/>
            </a:solidFill>
            <a:prstDash val="solid"/>
            <a:miter lim="800000"/>
            <a:headEnd len="sm" w="sm" type="none"/>
            <a:tailEnd len="sm" w="sm" type="none"/>
          </a:ln>
        </p:spPr>
      </p:cxnSp>
      <p:cxnSp>
        <p:nvCxnSpPr>
          <p:cNvPr id="6129" name="Google Shape;6129;p113"/>
          <p:cNvCxnSpPr/>
          <p:nvPr/>
        </p:nvCxnSpPr>
        <p:spPr>
          <a:xfrm>
            <a:off x="8612455" y="4786832"/>
            <a:ext cx="1514556" cy="0"/>
          </a:xfrm>
          <a:prstGeom prst="straightConnector1">
            <a:avLst/>
          </a:prstGeom>
          <a:noFill/>
          <a:ln cap="flat" cmpd="sng" w="9525">
            <a:solidFill>
              <a:schemeClr val="dk2"/>
            </a:solidFill>
            <a:prstDash val="solid"/>
            <a:miter lim="800000"/>
            <a:headEnd len="sm" w="sm" type="none"/>
            <a:tailEnd len="sm" w="sm" type="none"/>
          </a:ln>
        </p:spPr>
      </p:cxnSp>
      <p:cxnSp>
        <p:nvCxnSpPr>
          <p:cNvPr id="6130" name="Google Shape;6130;p113"/>
          <p:cNvCxnSpPr/>
          <p:nvPr/>
        </p:nvCxnSpPr>
        <p:spPr>
          <a:xfrm>
            <a:off x="8082911" y="5110310"/>
            <a:ext cx="1791412" cy="0"/>
          </a:xfrm>
          <a:prstGeom prst="straightConnector1">
            <a:avLst/>
          </a:prstGeom>
          <a:noFill/>
          <a:ln cap="flat" cmpd="sng" w="9525">
            <a:solidFill>
              <a:schemeClr val="dk2"/>
            </a:solidFill>
            <a:prstDash val="solid"/>
            <a:miter lim="800000"/>
            <a:headEnd len="sm" w="sm" type="none"/>
            <a:tailEnd len="sm" w="sm" type="none"/>
          </a:ln>
        </p:spPr>
      </p:cxnSp>
      <p:cxnSp>
        <p:nvCxnSpPr>
          <p:cNvPr id="6131" name="Google Shape;6131;p113"/>
          <p:cNvCxnSpPr/>
          <p:nvPr/>
        </p:nvCxnSpPr>
        <p:spPr>
          <a:xfrm>
            <a:off x="8455360" y="5235650"/>
            <a:ext cx="692942" cy="0"/>
          </a:xfrm>
          <a:prstGeom prst="straightConnector1">
            <a:avLst/>
          </a:prstGeom>
          <a:noFill/>
          <a:ln cap="flat" cmpd="sng" w="9525">
            <a:solidFill>
              <a:schemeClr val="dk2"/>
            </a:solidFill>
            <a:prstDash val="solid"/>
            <a:miter lim="800000"/>
            <a:headEnd len="sm" w="sm" type="none"/>
            <a:tailEnd len="sm" w="sm" type="none"/>
          </a:ln>
        </p:spPr>
      </p:cxnSp>
      <p:cxnSp>
        <p:nvCxnSpPr>
          <p:cNvPr id="6132" name="Google Shape;6132;p113"/>
          <p:cNvCxnSpPr/>
          <p:nvPr/>
        </p:nvCxnSpPr>
        <p:spPr>
          <a:xfrm>
            <a:off x="7693091" y="5355097"/>
            <a:ext cx="1534393" cy="0"/>
          </a:xfrm>
          <a:prstGeom prst="straightConnector1">
            <a:avLst/>
          </a:prstGeom>
          <a:noFill/>
          <a:ln cap="flat" cmpd="sng" w="9525">
            <a:solidFill>
              <a:schemeClr val="dk2"/>
            </a:solidFill>
            <a:prstDash val="solid"/>
            <a:miter lim="800000"/>
            <a:headEnd len="sm" w="sm" type="none"/>
            <a:tailEnd len="sm" w="sm" type="none"/>
          </a:ln>
        </p:spPr>
      </p:cxnSp>
      <p:cxnSp>
        <p:nvCxnSpPr>
          <p:cNvPr id="6133" name="Google Shape;6133;p113"/>
          <p:cNvCxnSpPr/>
          <p:nvPr/>
        </p:nvCxnSpPr>
        <p:spPr>
          <a:xfrm>
            <a:off x="8450773" y="5480526"/>
            <a:ext cx="657078" cy="0"/>
          </a:xfrm>
          <a:prstGeom prst="straightConnector1">
            <a:avLst/>
          </a:prstGeom>
          <a:noFill/>
          <a:ln cap="flat" cmpd="sng" w="9525">
            <a:solidFill>
              <a:schemeClr val="dk2"/>
            </a:solidFill>
            <a:prstDash val="solid"/>
            <a:miter lim="800000"/>
            <a:headEnd len="sm" w="sm" type="none"/>
            <a:tailEnd len="sm" w="sm" type="none"/>
          </a:ln>
        </p:spPr>
      </p:cxnSp>
      <p:cxnSp>
        <p:nvCxnSpPr>
          <p:cNvPr id="6134" name="Google Shape;6134;p113"/>
          <p:cNvCxnSpPr/>
          <p:nvPr/>
        </p:nvCxnSpPr>
        <p:spPr>
          <a:xfrm>
            <a:off x="8731056" y="5621213"/>
            <a:ext cx="1729022" cy="0"/>
          </a:xfrm>
          <a:prstGeom prst="straightConnector1">
            <a:avLst/>
          </a:prstGeom>
          <a:noFill/>
          <a:ln cap="flat" cmpd="sng" w="9525">
            <a:solidFill>
              <a:schemeClr val="dk2"/>
            </a:solidFill>
            <a:prstDash val="solid"/>
            <a:miter lim="800000"/>
            <a:headEnd len="sm" w="sm" type="none"/>
            <a:tailEnd len="sm" w="sm" type="none"/>
          </a:ln>
        </p:spPr>
      </p:cxnSp>
      <p:cxnSp>
        <p:nvCxnSpPr>
          <p:cNvPr id="6135" name="Google Shape;6135;p113"/>
          <p:cNvCxnSpPr/>
          <p:nvPr/>
        </p:nvCxnSpPr>
        <p:spPr>
          <a:xfrm>
            <a:off x="546098" y="5693383"/>
            <a:ext cx="10988088" cy="0"/>
          </a:xfrm>
          <a:prstGeom prst="straightConnector1">
            <a:avLst/>
          </a:prstGeom>
          <a:noFill/>
          <a:ln cap="flat" cmpd="sng" w="12700">
            <a:solidFill>
              <a:schemeClr val="lt2"/>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002"/>
                                        </p:tgtEl>
                                        <p:attrNameLst>
                                          <p:attrName>style.visibility</p:attrName>
                                        </p:attrNameLst>
                                      </p:cBhvr>
                                      <p:to>
                                        <p:strVal val="visible"/>
                                      </p:to>
                                    </p:set>
                                    <p:animEffect filter="fade" transition="in">
                                      <p:cBhvr>
                                        <p:cTn dur="500"/>
                                        <p:tgtEl>
                                          <p:spTgt spid="600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998"/>
                                        </p:tgtEl>
                                        <p:attrNameLst>
                                          <p:attrName>style.visibility</p:attrName>
                                        </p:attrNameLst>
                                      </p:cBhvr>
                                      <p:to>
                                        <p:strVal val="visible"/>
                                      </p:to>
                                    </p:set>
                                    <p:animEffect filter="fade" transition="in">
                                      <p:cBhvr>
                                        <p:cTn dur="500"/>
                                        <p:tgtEl>
                                          <p:spTgt spid="5998"/>
                                        </p:tgtEl>
                                      </p:cBhvr>
                                    </p:animEffect>
                                  </p:childTnLst>
                                </p:cTn>
                              </p:par>
                              <p:par>
                                <p:cTn fill="hold" nodeType="withEffect" presetClass="entr" presetID="10" presetSubtype="0">
                                  <p:stCondLst>
                                    <p:cond delay="0"/>
                                  </p:stCondLst>
                                  <p:childTnLst>
                                    <p:set>
                                      <p:cBhvr>
                                        <p:cTn dur="1" fill="hold">
                                          <p:stCondLst>
                                            <p:cond delay="0"/>
                                          </p:stCondLst>
                                        </p:cTn>
                                        <p:tgtEl>
                                          <p:spTgt spid="6004"/>
                                        </p:tgtEl>
                                        <p:attrNameLst>
                                          <p:attrName>style.visibility</p:attrName>
                                        </p:attrNameLst>
                                      </p:cBhvr>
                                      <p:to>
                                        <p:strVal val="visible"/>
                                      </p:to>
                                    </p:set>
                                    <p:animEffect filter="fade" transition="in">
                                      <p:cBhvr>
                                        <p:cTn dur="500"/>
                                        <p:tgtEl>
                                          <p:spTgt spid="6004"/>
                                        </p:tgtEl>
                                      </p:cBhvr>
                                    </p:animEffect>
                                  </p:childTnLst>
                                </p:cTn>
                              </p:par>
                              <p:par>
                                <p:cTn fill="hold" nodeType="withEffect" presetClass="entr" presetID="10" presetSubtype="0">
                                  <p:stCondLst>
                                    <p:cond delay="0"/>
                                  </p:stCondLst>
                                  <p:childTnLst>
                                    <p:set>
                                      <p:cBhvr>
                                        <p:cTn dur="1" fill="hold">
                                          <p:stCondLst>
                                            <p:cond delay="0"/>
                                          </p:stCondLst>
                                        </p:cTn>
                                        <p:tgtEl>
                                          <p:spTgt spid="6003"/>
                                        </p:tgtEl>
                                        <p:attrNameLst>
                                          <p:attrName>style.visibility</p:attrName>
                                        </p:attrNameLst>
                                      </p:cBhvr>
                                      <p:to>
                                        <p:strVal val="visible"/>
                                      </p:to>
                                    </p:set>
                                    <p:animEffect filter="fade" transition="in">
                                      <p:cBhvr>
                                        <p:cTn dur="500"/>
                                        <p:tgtEl>
                                          <p:spTgt spid="60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40" name="Shape 6140"/>
        <p:cNvGrpSpPr/>
        <p:nvPr/>
      </p:nvGrpSpPr>
      <p:grpSpPr>
        <a:xfrm>
          <a:off x="0" y="0"/>
          <a:ext cx="0" cy="0"/>
          <a:chOff x="0" y="0"/>
          <a:chExt cx="0" cy="0"/>
        </a:xfrm>
      </p:grpSpPr>
      <p:sp>
        <p:nvSpPr>
          <p:cNvPr id="6141" name="Google Shape;6141;p114"/>
          <p:cNvSpPr/>
          <p:nvPr/>
        </p:nvSpPr>
        <p:spPr>
          <a:xfrm flipH="1">
            <a:off x="407986" y="1860583"/>
            <a:ext cx="11237916" cy="439270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6142" name="Google Shape;6142;p114"/>
          <p:cNvSpPr txBox="1"/>
          <p:nvPr/>
        </p:nvSpPr>
        <p:spPr>
          <a:xfrm>
            <a:off x="296269" y="385036"/>
            <a:ext cx="11237917"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Os benefícios de ravulizumabe vs. eculizumabe em pacientes naïve são consistentes, independente do nível basal de hemólise, histórico transfusional e dados demográficos</a:t>
            </a:r>
            <a:endParaRPr b="1" baseline="30000" sz="2400">
              <a:solidFill>
                <a:schemeClr val="accent1"/>
              </a:solidFill>
              <a:latin typeface="Lustria"/>
              <a:ea typeface="Lustria"/>
              <a:cs typeface="Lustria"/>
              <a:sym typeface="Lustria"/>
            </a:endParaRPr>
          </a:p>
        </p:txBody>
      </p:sp>
      <p:sp>
        <p:nvSpPr>
          <p:cNvPr id="6143" name="Google Shape;6143;p114"/>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†LNS de DHL: 246 U/L. ‡O escore FACIT-Fadiga varia entre 0 e 52, e escores mais altos indicam menos fadiga. </a:t>
            </a:r>
            <a:endParaRPr/>
          </a:p>
          <a:p>
            <a:pPr indent="0" lvl="0" marL="0" rtl="0" algn="l">
              <a:lnSpc>
                <a:spcPct val="90000"/>
              </a:lnSpc>
              <a:spcBef>
                <a:spcPts val="0"/>
              </a:spcBef>
              <a:spcAft>
                <a:spcPts val="0"/>
              </a:spcAft>
              <a:buClr>
                <a:schemeClr val="dk1"/>
              </a:buClr>
              <a:buSzPts val="700"/>
              <a:buNone/>
            </a:pPr>
            <a:r>
              <a:rPr lang="pt-BR" sz="700"/>
              <a:t>Abreviações: CH = concentrado de hemácias; IC = intervalo de confiança; FACIT = escala de Avaliação Funcional da Terapia de Doenças Crônicas; DHL = desidrogenase láctica; LSN = limite superior da normalidade. </a:t>
            </a:r>
            <a:endParaRPr/>
          </a:p>
          <a:p>
            <a:pPr indent="0" lvl="0" marL="0" rtl="0" algn="l">
              <a:lnSpc>
                <a:spcPct val="90000"/>
              </a:lnSpc>
              <a:spcBef>
                <a:spcPts val="0"/>
              </a:spcBef>
              <a:spcAft>
                <a:spcPts val="0"/>
              </a:spcAft>
              <a:buClr>
                <a:schemeClr val="dk1"/>
              </a:buClr>
              <a:buSzPts val="700"/>
              <a:buNone/>
            </a:pPr>
            <a:r>
              <a:rPr lang="pt-BR" sz="700"/>
              <a:t>Referências: 1. Weitz IC et al. Blood. 2018;132(Suppl 1):627-; 2. Weitz IC et al. Oral presentation at the ASH 2018 Annual Meeting and Exposition. San Diego, CA. 2018.</a:t>
            </a:r>
            <a:endParaRPr/>
          </a:p>
        </p:txBody>
      </p:sp>
      <p:sp>
        <p:nvSpPr>
          <p:cNvPr id="6144" name="Google Shape;6144;p114"/>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sp>
        <p:nvSpPr>
          <p:cNvPr id="6145" name="Google Shape;6145;p114"/>
          <p:cNvSpPr/>
          <p:nvPr/>
        </p:nvSpPr>
        <p:spPr>
          <a:xfrm>
            <a:off x="-285616" y="1766347"/>
            <a:ext cx="5477203" cy="346823"/>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6146" name="Google Shape;6146;p114"/>
          <p:cNvSpPr txBox="1"/>
          <p:nvPr/>
        </p:nvSpPr>
        <p:spPr>
          <a:xfrm>
            <a:off x="546098" y="1770094"/>
            <a:ext cx="4532400" cy="307777"/>
          </a:xfrm>
          <a:prstGeom prst="rect">
            <a:avLst/>
          </a:prstGeom>
          <a:noFill/>
          <a:ln>
            <a:noFill/>
          </a:ln>
        </p:spPr>
        <p:txBody>
          <a:bodyPr anchorCtr="0" anchor="t" bIns="45700" lIns="0" spcFirstLastPara="1" rIns="91425" wrap="square" tIns="45700">
            <a:noAutofit/>
          </a:bodyPr>
          <a:lstStyle/>
          <a:p>
            <a:pPr indent="0" lvl="0" marL="0" marR="0" rtl="0" algn="r">
              <a:spcBef>
                <a:spcPts val="0"/>
              </a:spcBef>
              <a:spcAft>
                <a:spcPts val="0"/>
              </a:spcAft>
              <a:buNone/>
            </a:pPr>
            <a:r>
              <a:rPr b="1" lang="pt-BR" sz="1600">
                <a:solidFill>
                  <a:schemeClr val="lt1"/>
                </a:solidFill>
                <a:latin typeface="Calibri"/>
                <a:ea typeface="Calibri"/>
                <a:cs typeface="Calibri"/>
                <a:sym typeface="Calibri"/>
              </a:rPr>
              <a:t>Desfechos secundários de eficácia por subgrupo</a:t>
            </a:r>
            <a:r>
              <a:rPr b="1" baseline="30000" lang="pt-BR" sz="1600">
                <a:solidFill>
                  <a:schemeClr val="lt1"/>
                </a:solidFill>
                <a:latin typeface="Calibri"/>
                <a:ea typeface="Calibri"/>
                <a:cs typeface="Calibri"/>
                <a:sym typeface="Calibri"/>
              </a:rPr>
              <a:t>1</a:t>
            </a:r>
            <a:r>
              <a:rPr b="1" lang="pt-BR" sz="1600">
                <a:solidFill>
                  <a:schemeClr val="lt1"/>
                </a:solidFill>
                <a:latin typeface="Calibri"/>
                <a:ea typeface="Calibri"/>
                <a:cs typeface="Calibri"/>
                <a:sym typeface="Calibri"/>
              </a:rPr>
              <a:t> </a:t>
            </a:r>
            <a:endParaRPr/>
          </a:p>
        </p:txBody>
      </p:sp>
      <p:grpSp>
        <p:nvGrpSpPr>
          <p:cNvPr id="6147" name="Google Shape;6147;p114"/>
          <p:cNvGrpSpPr/>
          <p:nvPr/>
        </p:nvGrpSpPr>
        <p:grpSpPr>
          <a:xfrm>
            <a:off x="5313722" y="1909564"/>
            <a:ext cx="5559516" cy="215444"/>
            <a:chOff x="6431201" y="6072173"/>
            <a:chExt cx="5559516" cy="215444"/>
          </a:xfrm>
        </p:grpSpPr>
        <p:grpSp>
          <p:nvGrpSpPr>
            <p:cNvPr id="6148" name="Google Shape;6148;p114"/>
            <p:cNvGrpSpPr/>
            <p:nvPr/>
          </p:nvGrpSpPr>
          <p:grpSpPr>
            <a:xfrm>
              <a:off x="6431201" y="6072173"/>
              <a:ext cx="785991" cy="215444"/>
              <a:chOff x="6431201" y="6072173"/>
              <a:chExt cx="785991" cy="215444"/>
            </a:xfrm>
          </p:grpSpPr>
          <p:sp>
            <p:nvSpPr>
              <p:cNvPr id="6149" name="Google Shape;6149;p114"/>
              <p:cNvSpPr txBox="1"/>
              <p:nvPr/>
            </p:nvSpPr>
            <p:spPr>
              <a:xfrm>
                <a:off x="6537633" y="6072173"/>
                <a:ext cx="679559" cy="215444"/>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IC de 95%</a:t>
                </a:r>
                <a:endParaRPr/>
              </a:p>
            </p:txBody>
          </p:sp>
          <p:cxnSp>
            <p:nvCxnSpPr>
              <p:cNvPr id="6150" name="Google Shape;6150;p114"/>
              <p:cNvCxnSpPr/>
              <p:nvPr/>
            </p:nvCxnSpPr>
            <p:spPr>
              <a:xfrm>
                <a:off x="6431201" y="6179895"/>
                <a:ext cx="146978" cy="0"/>
              </a:xfrm>
              <a:prstGeom prst="straightConnector1">
                <a:avLst/>
              </a:prstGeom>
              <a:noFill/>
              <a:ln cap="rnd" cmpd="sng" w="12700">
                <a:solidFill>
                  <a:schemeClr val="dk2"/>
                </a:solidFill>
                <a:prstDash val="solid"/>
                <a:miter lim="800000"/>
                <a:headEnd len="sm" w="sm" type="none"/>
                <a:tailEnd len="sm" w="sm" type="none"/>
              </a:ln>
            </p:spPr>
          </p:cxnSp>
        </p:grpSp>
        <p:grpSp>
          <p:nvGrpSpPr>
            <p:cNvPr id="6151" name="Google Shape;6151;p114"/>
            <p:cNvGrpSpPr/>
            <p:nvPr/>
          </p:nvGrpSpPr>
          <p:grpSpPr>
            <a:xfrm>
              <a:off x="7264290" y="6072173"/>
              <a:ext cx="1550831" cy="215444"/>
              <a:chOff x="7190684" y="6072173"/>
              <a:chExt cx="1550831" cy="215444"/>
            </a:xfrm>
          </p:grpSpPr>
          <p:sp>
            <p:nvSpPr>
              <p:cNvPr id="6152" name="Google Shape;6152;p114"/>
              <p:cNvSpPr txBox="1"/>
              <p:nvPr/>
            </p:nvSpPr>
            <p:spPr>
              <a:xfrm>
                <a:off x="7242246" y="6072173"/>
                <a:ext cx="1499269" cy="215444"/>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Margem de não inferioridade</a:t>
                </a:r>
                <a:endParaRPr/>
              </a:p>
            </p:txBody>
          </p:sp>
          <p:sp>
            <p:nvSpPr>
              <p:cNvPr id="6153" name="Google Shape;6153;p114"/>
              <p:cNvSpPr/>
              <p:nvPr/>
            </p:nvSpPr>
            <p:spPr>
              <a:xfrm>
                <a:off x="7190684" y="6137305"/>
                <a:ext cx="106476" cy="85181"/>
              </a:xfrm>
              <a:prstGeom prst="triangle">
                <a:avLst>
                  <a:gd fmla="val 50000" name="adj"/>
                </a:avLst>
              </a:prstGeom>
              <a:solidFill>
                <a:schemeClr val="accent3"/>
              </a:solidFill>
              <a:ln cap="flat" cmpd="sng" w="952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400"/>
                  <a:buFont typeface="Calibri"/>
                  <a:buNone/>
                </a:pPr>
                <a:r>
                  <a:t/>
                </a:r>
                <a:endParaRPr b="1" i="0" sz="2400" u="none" cap="none" strike="noStrike">
                  <a:solidFill>
                    <a:schemeClr val="dk1"/>
                  </a:solidFill>
                  <a:latin typeface="Calibri"/>
                  <a:ea typeface="Calibri"/>
                  <a:cs typeface="Calibri"/>
                  <a:sym typeface="Calibri"/>
                </a:endParaRPr>
              </a:p>
            </p:txBody>
          </p:sp>
        </p:grpSp>
        <p:grpSp>
          <p:nvGrpSpPr>
            <p:cNvPr id="6154" name="Google Shape;6154;p114"/>
            <p:cNvGrpSpPr/>
            <p:nvPr/>
          </p:nvGrpSpPr>
          <p:grpSpPr>
            <a:xfrm>
              <a:off x="10764644" y="6113087"/>
              <a:ext cx="711251" cy="133616"/>
              <a:chOff x="10736924" y="6113087"/>
              <a:chExt cx="711251" cy="133616"/>
            </a:xfrm>
          </p:grpSpPr>
          <p:sp>
            <p:nvSpPr>
              <p:cNvPr id="6155" name="Google Shape;6155;p114"/>
              <p:cNvSpPr/>
              <p:nvPr/>
            </p:nvSpPr>
            <p:spPr>
              <a:xfrm>
                <a:off x="10840492" y="6113087"/>
                <a:ext cx="607683" cy="133616"/>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N=151–200</a:t>
                </a:r>
                <a:endParaRPr b="1" i="0" sz="800" u="none" cap="none" strike="noStrike">
                  <a:solidFill>
                    <a:schemeClr val="dk1"/>
                  </a:solidFill>
                  <a:latin typeface="Calibri"/>
                  <a:ea typeface="Calibri"/>
                  <a:cs typeface="Calibri"/>
                  <a:sym typeface="Calibri"/>
                </a:endParaRPr>
              </a:p>
            </p:txBody>
          </p:sp>
          <p:sp>
            <p:nvSpPr>
              <p:cNvPr id="6156" name="Google Shape;6156;p114"/>
              <p:cNvSpPr/>
              <p:nvPr/>
            </p:nvSpPr>
            <p:spPr>
              <a:xfrm>
                <a:off x="10736924" y="6140454"/>
                <a:ext cx="78801" cy="78883"/>
              </a:xfrm>
              <a:custGeom>
                <a:rect b="b" l="l" r="r" t="t"/>
                <a:pathLst>
                  <a:path extrusionOk="0" h="77207" w="77126">
                    <a:moveTo>
                      <a:pt x="0" y="0"/>
                    </a:moveTo>
                    <a:lnTo>
                      <a:pt x="78669" y="0"/>
                    </a:lnTo>
                    <a:lnTo>
                      <a:pt x="78669" y="78751"/>
                    </a:lnTo>
                    <a:lnTo>
                      <a:pt x="0" y="7875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157" name="Google Shape;6157;p114"/>
            <p:cNvGrpSpPr/>
            <p:nvPr/>
          </p:nvGrpSpPr>
          <p:grpSpPr>
            <a:xfrm>
              <a:off x="11522994" y="6128000"/>
              <a:ext cx="467723" cy="103791"/>
              <a:chOff x="11522994" y="6128000"/>
              <a:chExt cx="467723" cy="103791"/>
            </a:xfrm>
          </p:grpSpPr>
          <p:sp>
            <p:nvSpPr>
              <p:cNvPr id="6158" name="Google Shape;6158;p114"/>
              <p:cNvSpPr/>
              <p:nvPr/>
            </p:nvSpPr>
            <p:spPr>
              <a:xfrm>
                <a:off x="11642322" y="6128000"/>
                <a:ext cx="348395" cy="103791"/>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&gt;200</a:t>
                </a:r>
                <a:endParaRPr b="1" i="0" sz="800" u="none" cap="none" strike="noStrike">
                  <a:solidFill>
                    <a:schemeClr val="dk1"/>
                  </a:solidFill>
                  <a:latin typeface="Calibri"/>
                  <a:ea typeface="Calibri"/>
                  <a:cs typeface="Calibri"/>
                  <a:sym typeface="Calibri"/>
                </a:endParaRPr>
              </a:p>
            </p:txBody>
          </p:sp>
          <p:sp>
            <p:nvSpPr>
              <p:cNvPr id="6159" name="Google Shape;6159;p114"/>
              <p:cNvSpPr/>
              <p:nvPr/>
            </p:nvSpPr>
            <p:spPr>
              <a:xfrm>
                <a:off x="11522994" y="6132566"/>
                <a:ext cx="94561" cy="94659"/>
              </a:xfrm>
              <a:custGeom>
                <a:rect b="b" l="l" r="r" t="t"/>
                <a:pathLst>
                  <a:path extrusionOk="0" h="92648" w="92552">
                    <a:moveTo>
                      <a:pt x="0" y="0"/>
                    </a:moveTo>
                    <a:lnTo>
                      <a:pt x="94609" y="0"/>
                    </a:lnTo>
                    <a:lnTo>
                      <a:pt x="94609" y="94707"/>
                    </a:lnTo>
                    <a:lnTo>
                      <a:pt x="0" y="9470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160" name="Google Shape;6160;p114"/>
            <p:cNvGrpSpPr/>
            <p:nvPr/>
          </p:nvGrpSpPr>
          <p:grpSpPr>
            <a:xfrm>
              <a:off x="9989944" y="6099038"/>
              <a:ext cx="727602" cy="161714"/>
              <a:chOff x="9929498" y="6099038"/>
              <a:chExt cx="727602" cy="161714"/>
            </a:xfrm>
          </p:grpSpPr>
          <p:sp>
            <p:nvSpPr>
              <p:cNvPr id="6161" name="Google Shape;6161;p114"/>
              <p:cNvSpPr/>
              <p:nvPr/>
            </p:nvSpPr>
            <p:spPr>
              <a:xfrm>
                <a:off x="10017306" y="6099038"/>
                <a:ext cx="639794" cy="161714"/>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 101–150</a:t>
                </a:r>
                <a:endParaRPr b="1" i="0" sz="800" u="none" cap="none" strike="noStrike">
                  <a:solidFill>
                    <a:schemeClr val="dk1"/>
                  </a:solidFill>
                  <a:latin typeface="Calibri"/>
                  <a:ea typeface="Calibri"/>
                  <a:cs typeface="Calibri"/>
                  <a:sym typeface="Calibri"/>
                </a:endParaRPr>
              </a:p>
            </p:txBody>
          </p:sp>
          <p:sp>
            <p:nvSpPr>
              <p:cNvPr id="6162" name="Google Shape;6162;p114"/>
              <p:cNvSpPr/>
              <p:nvPr/>
            </p:nvSpPr>
            <p:spPr>
              <a:xfrm>
                <a:off x="9929498" y="6148342"/>
                <a:ext cx="63041" cy="63107"/>
              </a:xfrm>
              <a:custGeom>
                <a:rect b="b" l="l" r="r" t="t"/>
                <a:pathLst>
                  <a:path extrusionOk="0" h="61765" w="61701">
                    <a:moveTo>
                      <a:pt x="0" y="0"/>
                    </a:moveTo>
                    <a:lnTo>
                      <a:pt x="63758" y="0"/>
                    </a:lnTo>
                    <a:lnTo>
                      <a:pt x="63758" y="63824"/>
                    </a:lnTo>
                    <a:lnTo>
                      <a:pt x="0" y="6382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163" name="Google Shape;6163;p114"/>
            <p:cNvGrpSpPr/>
            <p:nvPr/>
          </p:nvGrpSpPr>
          <p:grpSpPr>
            <a:xfrm>
              <a:off x="8862219" y="6113087"/>
              <a:ext cx="388509" cy="133616"/>
              <a:chOff x="8693029" y="6113087"/>
              <a:chExt cx="388509" cy="133616"/>
            </a:xfrm>
          </p:grpSpPr>
          <p:sp>
            <p:nvSpPr>
              <p:cNvPr id="6164" name="Google Shape;6164;p114"/>
              <p:cNvSpPr/>
              <p:nvPr/>
            </p:nvSpPr>
            <p:spPr>
              <a:xfrm>
                <a:off x="8749317" y="6113087"/>
                <a:ext cx="332221" cy="133616"/>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&lt;50</a:t>
                </a:r>
                <a:endParaRPr b="1" i="0" sz="800" u="none" cap="none" strike="noStrike">
                  <a:solidFill>
                    <a:schemeClr val="dk1"/>
                  </a:solidFill>
                  <a:latin typeface="Calibri"/>
                  <a:ea typeface="Calibri"/>
                  <a:cs typeface="Calibri"/>
                  <a:sym typeface="Calibri"/>
                </a:endParaRPr>
              </a:p>
            </p:txBody>
          </p:sp>
          <p:sp>
            <p:nvSpPr>
              <p:cNvPr id="6165" name="Google Shape;6165;p114"/>
              <p:cNvSpPr/>
              <p:nvPr/>
            </p:nvSpPr>
            <p:spPr>
              <a:xfrm>
                <a:off x="8693029" y="6164119"/>
                <a:ext cx="31521" cy="31553"/>
              </a:xfrm>
              <a:custGeom>
                <a:rect b="b" l="l" r="r" t="t"/>
                <a:pathLst>
                  <a:path extrusionOk="0" h="30882" w="30850">
                    <a:moveTo>
                      <a:pt x="0" y="0"/>
                    </a:moveTo>
                    <a:lnTo>
                      <a:pt x="31365" y="0"/>
                    </a:lnTo>
                    <a:lnTo>
                      <a:pt x="31365" y="31398"/>
                    </a:lnTo>
                    <a:lnTo>
                      <a:pt x="0" y="313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166" name="Google Shape;6166;p114"/>
            <p:cNvGrpSpPr/>
            <p:nvPr/>
          </p:nvGrpSpPr>
          <p:grpSpPr>
            <a:xfrm>
              <a:off x="9297826" y="6099038"/>
              <a:ext cx="645020" cy="161714"/>
              <a:chOff x="9157130" y="6099038"/>
              <a:chExt cx="645020" cy="161714"/>
            </a:xfrm>
          </p:grpSpPr>
          <p:sp>
            <p:nvSpPr>
              <p:cNvPr id="6167" name="Google Shape;6167;p114"/>
              <p:cNvSpPr/>
              <p:nvPr/>
            </p:nvSpPr>
            <p:spPr>
              <a:xfrm>
                <a:off x="9229178" y="6099038"/>
                <a:ext cx="572972" cy="161714"/>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 51–100</a:t>
                </a:r>
                <a:endParaRPr b="1" i="0" sz="800" u="none" cap="none" strike="noStrike">
                  <a:solidFill>
                    <a:schemeClr val="dk1"/>
                  </a:solidFill>
                  <a:latin typeface="Calibri"/>
                  <a:ea typeface="Calibri"/>
                  <a:cs typeface="Calibri"/>
                  <a:sym typeface="Calibri"/>
                </a:endParaRPr>
              </a:p>
            </p:txBody>
          </p:sp>
          <p:sp>
            <p:nvSpPr>
              <p:cNvPr id="6168" name="Google Shape;6168;p114"/>
              <p:cNvSpPr/>
              <p:nvPr/>
            </p:nvSpPr>
            <p:spPr>
              <a:xfrm>
                <a:off x="9157130" y="6156230"/>
                <a:ext cx="47281" cy="47330"/>
              </a:xfrm>
              <a:custGeom>
                <a:rect b="b" l="l" r="r" t="t"/>
                <a:pathLst>
                  <a:path extrusionOk="0" h="46324" w="46276">
                    <a:moveTo>
                      <a:pt x="0" y="0"/>
                    </a:moveTo>
                    <a:lnTo>
                      <a:pt x="47304" y="0"/>
                    </a:lnTo>
                    <a:lnTo>
                      <a:pt x="47304" y="47354"/>
                    </a:lnTo>
                    <a:lnTo>
                      <a:pt x="0" y="4735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sp>
        <p:nvSpPr>
          <p:cNvPr id="6169" name="Google Shape;6169;p114"/>
          <p:cNvSpPr/>
          <p:nvPr/>
        </p:nvSpPr>
        <p:spPr>
          <a:xfrm>
            <a:off x="1209675" y="2573569"/>
            <a:ext cx="10300765" cy="521350"/>
          </a:xfrm>
          <a:prstGeom prst="rect">
            <a:avLst/>
          </a:prstGeom>
          <a:solidFill>
            <a:srgbClr val="F2F2F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170" name="Google Shape;6170;p114"/>
          <p:cNvSpPr/>
          <p:nvPr/>
        </p:nvSpPr>
        <p:spPr>
          <a:xfrm>
            <a:off x="1209675" y="3487770"/>
            <a:ext cx="10300765" cy="390139"/>
          </a:xfrm>
          <a:prstGeom prst="rect">
            <a:avLst/>
          </a:prstGeom>
          <a:solidFill>
            <a:srgbClr val="F2F2F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171" name="Google Shape;6171;p114"/>
          <p:cNvSpPr/>
          <p:nvPr/>
        </p:nvSpPr>
        <p:spPr>
          <a:xfrm>
            <a:off x="1209675" y="4278376"/>
            <a:ext cx="10300765" cy="494547"/>
          </a:xfrm>
          <a:prstGeom prst="rect">
            <a:avLst/>
          </a:prstGeom>
          <a:solidFill>
            <a:srgbClr val="F2F2F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172" name="Google Shape;6172;p114"/>
          <p:cNvSpPr txBox="1"/>
          <p:nvPr/>
        </p:nvSpPr>
        <p:spPr>
          <a:xfrm>
            <a:off x="2461485" y="2224057"/>
            <a:ext cx="1894856"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900">
                <a:solidFill>
                  <a:srgbClr val="2AB8CA"/>
                </a:solidFill>
                <a:latin typeface="Calibri"/>
                <a:ea typeface="Calibri"/>
                <a:cs typeface="Calibri"/>
                <a:sym typeface="Calibri"/>
              </a:rPr>
              <a:t>Alteração da DHL</a:t>
            </a:r>
            <a:endParaRPr/>
          </a:p>
          <a:p>
            <a:pPr indent="0" lvl="0" marL="0" marR="0" rtl="0" algn="ctr">
              <a:spcBef>
                <a:spcPts val="0"/>
              </a:spcBef>
              <a:spcAft>
                <a:spcPts val="0"/>
              </a:spcAft>
              <a:buNone/>
            </a:pPr>
            <a:r>
              <a:rPr b="1" lang="pt-BR" sz="900">
                <a:solidFill>
                  <a:srgbClr val="2AB8CA"/>
                </a:solidFill>
                <a:latin typeface="Calibri"/>
                <a:ea typeface="Calibri"/>
                <a:cs typeface="Calibri"/>
                <a:sym typeface="Calibri"/>
              </a:rPr>
              <a:t>em relação ao valor basal (%)</a:t>
            </a:r>
            <a:r>
              <a:rPr b="1" baseline="30000" lang="pt-BR" sz="900">
                <a:solidFill>
                  <a:srgbClr val="2AB8CA"/>
                </a:solidFill>
                <a:latin typeface="Calibri"/>
                <a:ea typeface="Calibri"/>
                <a:cs typeface="Calibri"/>
                <a:sym typeface="Calibri"/>
              </a:rPr>
              <a:t>†</a:t>
            </a:r>
            <a:endParaRPr/>
          </a:p>
        </p:txBody>
      </p:sp>
      <p:sp>
        <p:nvSpPr>
          <p:cNvPr id="6173" name="Google Shape;6173;p114"/>
          <p:cNvSpPr txBox="1"/>
          <p:nvPr/>
        </p:nvSpPr>
        <p:spPr>
          <a:xfrm>
            <a:off x="7612511" y="2224057"/>
            <a:ext cx="2099736"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900">
                <a:solidFill>
                  <a:srgbClr val="2AB8CA"/>
                </a:solidFill>
                <a:latin typeface="Calibri"/>
                <a:ea typeface="Calibri"/>
                <a:cs typeface="Calibri"/>
                <a:sym typeface="Calibri"/>
              </a:rPr>
              <a:t>Alteração do escore FACIT-fadiga</a:t>
            </a:r>
            <a:r>
              <a:rPr b="1" baseline="30000" lang="pt-BR" sz="900">
                <a:solidFill>
                  <a:srgbClr val="2AB8CA"/>
                </a:solidFill>
                <a:latin typeface="Calibri"/>
                <a:ea typeface="Calibri"/>
                <a:cs typeface="Calibri"/>
                <a:sym typeface="Calibri"/>
              </a:rPr>
              <a:t>‡</a:t>
            </a:r>
            <a:endParaRPr b="1" sz="900">
              <a:solidFill>
                <a:srgbClr val="2AB8CA"/>
              </a:solidFill>
              <a:latin typeface="Calibri"/>
              <a:ea typeface="Calibri"/>
              <a:cs typeface="Calibri"/>
              <a:sym typeface="Calibri"/>
            </a:endParaRPr>
          </a:p>
          <a:p>
            <a:pPr indent="0" lvl="0" marL="0" marR="0" rtl="0" algn="ctr">
              <a:spcBef>
                <a:spcPts val="0"/>
              </a:spcBef>
              <a:spcAft>
                <a:spcPts val="0"/>
              </a:spcAft>
              <a:buNone/>
            </a:pPr>
            <a:r>
              <a:rPr b="1" lang="pt-BR" sz="900">
                <a:solidFill>
                  <a:srgbClr val="2AB8CA"/>
                </a:solidFill>
                <a:latin typeface="Calibri"/>
                <a:ea typeface="Calibri"/>
                <a:cs typeface="Calibri"/>
                <a:sym typeface="Calibri"/>
              </a:rPr>
              <a:t>em relação ao valor basal</a:t>
            </a:r>
            <a:endParaRPr/>
          </a:p>
        </p:txBody>
      </p:sp>
      <p:graphicFrame>
        <p:nvGraphicFramePr>
          <p:cNvPr id="6174" name="Google Shape;6174;p114"/>
          <p:cNvGraphicFramePr/>
          <p:nvPr/>
        </p:nvGraphicFramePr>
        <p:xfrm>
          <a:off x="771525" y="2573569"/>
          <a:ext cx="3000000" cy="3000000"/>
        </p:xfrm>
        <a:graphic>
          <a:graphicData uri="http://schemas.openxmlformats.org/drawingml/2006/table">
            <a:tbl>
              <a:tblPr bandRow="1" firstRow="1">
                <a:noFill/>
                <a:tableStyleId>{A0BF0AAD-81E2-4729-A6F2-3AC11B6F7D1A}</a:tableStyleId>
              </a:tblPr>
              <a:tblGrid>
                <a:gridCol w="1666875"/>
                <a:gridCol w="2438400"/>
                <a:gridCol w="2438400"/>
                <a:gridCol w="2438400"/>
                <a:gridCol w="1800225"/>
              </a:tblGrid>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Transfusão prévia de CH</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600" u="none" strike="noStrike">
                          <a:solidFill>
                            <a:schemeClr val="dk1"/>
                          </a:solidFill>
                          <a:latin typeface="Calibri"/>
                          <a:ea typeface="Calibri"/>
                          <a:cs typeface="Calibri"/>
                          <a:sym typeface="Calibri"/>
                        </a:rPr>
                        <a:t>Diferença entre os tratamentos (IC de 95%)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600" u="none" strike="noStrike">
                          <a:solidFill>
                            <a:schemeClr val="dk1"/>
                          </a:solidFill>
                          <a:latin typeface="Calibri"/>
                          <a:ea typeface="Calibri"/>
                          <a:cs typeface="Calibri"/>
                          <a:sym typeface="Calibri"/>
                        </a:rPr>
                        <a:t>Diferença entre os tratamentos (IC de 95%)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0 unidades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-–0,33 (–6,23 a 5,58)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 –0,07 (–4,15 a 4,01) </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1 a 14 unidades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–1,61 (–5,66 a 2,44)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0,00 (–2,21 a 2,21)</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&gt;14 unidades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11,06 (–6,96 a 29,07)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4,07 (–1,65 a 9,79)</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Estratificação por DHL observada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600" u="none" strike="noStrike">
                          <a:solidFill>
                            <a:schemeClr val="dk1"/>
                          </a:solidFill>
                          <a:latin typeface="Times New Roman"/>
                          <a:ea typeface="Times New Roman"/>
                          <a:cs typeface="Times New Roman"/>
                          <a:sym typeface="Times New Roman"/>
                        </a:rPr>
                        <a:t> </a:t>
                      </a:r>
                      <a:endParaRPr/>
                    </a:p>
                  </a:txBody>
                  <a:tcPr marT="9525" marB="0" marR="9525" marL="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DHL 1,5–&lt;3x LSN</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–6,12 (–22,24 a 10,01)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–1,26 (–7,08 a 4,57)</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DHL ≥3x LSN</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2,26 (–2,03 a 6,55)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1,04 (–0,95 a 3,02)</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Sexo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600" u="none" strike="noStrike">
                          <a:solidFill>
                            <a:schemeClr val="dk1"/>
                          </a:solidFill>
                          <a:latin typeface="Times New Roman"/>
                          <a:ea typeface="Times New Roman"/>
                          <a:cs typeface="Times New Roman"/>
                          <a:sym typeface="Times New Roman"/>
                        </a:rPr>
                        <a:t> </a:t>
                      </a:r>
                      <a:endParaRPr/>
                    </a:p>
                  </a:txBody>
                  <a:tcPr marT="9525" marB="0" marR="9525" marL="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Masculino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3,04 (–4,46 a 10,53)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1,23 (–1,13 a 3,58)</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Feminino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–1,90 (–5,59 a 1,79)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–0,01 (–3,00 a 2,98)</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Idade na primeira infusão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600" u="none" strike="noStrike">
                          <a:solidFill>
                            <a:schemeClr val="dk1"/>
                          </a:solidFill>
                          <a:latin typeface="Times New Roman"/>
                          <a:ea typeface="Times New Roman"/>
                          <a:cs typeface="Times New Roman"/>
                          <a:sym typeface="Times New Roman"/>
                        </a:rPr>
                        <a:t> </a:t>
                      </a:r>
                      <a:endParaRPr/>
                    </a:p>
                  </a:txBody>
                  <a:tcPr marT="9525" marB="0" marR="9525" marL="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18–65 anos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0,70 (–2,13 a 3,54)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0,52 (–1,41 a 2,45)</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&gt;65 anos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2,08 (–5,28 a 9,45)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1,62 (–4,55 a 7,79) </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Raça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600" u="none" strike="noStrike">
                          <a:solidFill>
                            <a:schemeClr val="dk1"/>
                          </a:solidFill>
                          <a:latin typeface="Times New Roman"/>
                          <a:ea typeface="Times New Roman"/>
                          <a:cs typeface="Times New Roman"/>
                          <a:sym typeface="Times New Roman"/>
                        </a:rPr>
                        <a:t> </a:t>
                      </a:r>
                      <a:endParaRPr/>
                    </a:p>
                  </a:txBody>
                  <a:tcPr marT="9525" marB="0" marR="9525" marL="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Asiáticos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3,02 (–0,09 a 6,12)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0,97 (–1,70 a 3,63)</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Brancos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–1,60 (–6,54 a 3,34)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0,78 (–2,23 a 3,79)</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Outros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–1,52 (–8,84 a 5,80)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–0,14 (–5,24 a 4,96)</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600" u="none" strike="noStrike">
                          <a:solidFill>
                            <a:schemeClr val="dk1"/>
                          </a:solidFill>
                          <a:latin typeface="Calibri"/>
                          <a:ea typeface="Calibri"/>
                          <a:cs typeface="Calibri"/>
                          <a:sym typeface="Calibri"/>
                        </a:rPr>
                        <a:t>Região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600" u="none" strike="noStrike">
                          <a:solidFill>
                            <a:schemeClr val="dk1"/>
                          </a:solidFill>
                          <a:latin typeface="Times New Roman"/>
                          <a:ea typeface="Times New Roman"/>
                          <a:cs typeface="Times New Roman"/>
                          <a:sym typeface="Times New Roman"/>
                        </a:rPr>
                        <a:t> </a:t>
                      </a:r>
                      <a:endParaRPr/>
                    </a:p>
                  </a:txBody>
                  <a:tcPr marT="9525" marB="0" marR="9525" marL="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América do Norte</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1,99 (–22,02 a 26,00)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–5,32 (–13,31 a 2,67)</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Europa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0,08 (–5,16 a 5,31)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1,08 (–1,86 a 4,02)</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Japão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–3,70 (–7,92 a 0,51)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1,68 (–2,39 a 5,75)</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Restante</a:t>
                      </a:r>
                      <a:r>
                        <a:rPr b="0" i="0" lang="pt-BR" sz="600" u="none" strike="noStrike">
                          <a:solidFill>
                            <a:schemeClr val="dk1"/>
                          </a:solidFill>
                          <a:latin typeface="Calibri"/>
                          <a:ea typeface="Calibri"/>
                          <a:cs typeface="Calibri"/>
                          <a:sym typeface="Calibri"/>
                        </a:rPr>
                        <a:t> da Ásia-Pacífico</a:t>
                      </a:r>
                      <a:endParaRPr b="0" i="0" sz="600" u="none" strike="noStrike">
                        <a:solidFill>
                          <a:schemeClr val="dk1"/>
                        </a:solidFill>
                        <a:latin typeface="Calibri"/>
                        <a:ea typeface="Calibri"/>
                        <a:cs typeface="Calibri"/>
                        <a:sym typeface="Calibri"/>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4,62 (0,75 a 8,49)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1,27 (–1,93 a 4,48)</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600" u="none" strike="noStrike">
                          <a:solidFill>
                            <a:schemeClr val="dk1"/>
                          </a:solidFill>
                          <a:latin typeface="Calibri"/>
                          <a:ea typeface="Calibri"/>
                          <a:cs typeface="Calibri"/>
                          <a:sym typeface="Calibri"/>
                        </a:rPr>
                        <a:t>América Latina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Calibri"/>
                          <a:ea typeface="Calibri"/>
                          <a:cs typeface="Calibri"/>
                          <a:sym typeface="Calibri"/>
                        </a:rPr>
                        <a:t>–2,29 (–10,39 a 5,82)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6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600" u="none" strike="noStrike">
                          <a:solidFill>
                            <a:schemeClr val="dk1"/>
                          </a:solidFill>
                          <a:latin typeface="Libre Franklin"/>
                          <a:ea typeface="Libre Franklin"/>
                          <a:cs typeface="Libre Franklin"/>
                          <a:sym typeface="Libre Franklin"/>
                        </a:rPr>
                        <a:t>–1,97 (–7,14 a 3,21)</a:t>
                      </a:r>
                      <a:endParaRPr/>
                    </a:p>
                  </a:txBody>
                  <a:tcPr marT="9525" marB="0" marR="9525"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700" u="none" strike="noStrike">
                          <a:solidFill>
                            <a:schemeClr val="lt2"/>
                          </a:solidFill>
                          <a:latin typeface="Calibri"/>
                          <a:ea typeface="Calibri"/>
                          <a:cs typeface="Calibri"/>
                          <a:sym typeface="Calibri"/>
                        </a:rPr>
                        <a:t>Total</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1" i="0" sz="700" u="none" strike="noStrike">
                        <a:solidFill>
                          <a:schemeClr val="lt2"/>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700" u="none" strike="noStrike">
                          <a:solidFill>
                            <a:schemeClr val="lt2"/>
                          </a:solidFill>
                          <a:latin typeface="Calibri"/>
                          <a:ea typeface="Calibri"/>
                          <a:cs typeface="Calibri"/>
                          <a:sym typeface="Calibri"/>
                        </a:rPr>
                        <a:t>0,83 (–3,56 a 5,21)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1" i="0" sz="700" u="none" strike="noStrike">
                        <a:solidFill>
                          <a:schemeClr val="lt2"/>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700" u="none" strike="noStrike">
                          <a:solidFill>
                            <a:schemeClr val="lt2"/>
                          </a:solidFill>
                          <a:latin typeface="Calibri"/>
                          <a:ea typeface="Calibri"/>
                          <a:cs typeface="Calibri"/>
                          <a:sym typeface="Calibri"/>
                        </a:rPr>
                        <a:t>0,67 (–1,21 a 2,55)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6175" name="Google Shape;6175;p114"/>
          <p:cNvSpPr/>
          <p:nvPr/>
        </p:nvSpPr>
        <p:spPr>
          <a:xfrm>
            <a:off x="4154774" y="2881954"/>
            <a:ext cx="691261" cy="60959"/>
          </a:xfrm>
          <a:prstGeom prst="roundRect">
            <a:avLst>
              <a:gd fmla="val 7285"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400"/>
              <a:buFont typeface="Calibri"/>
              <a:buNone/>
            </a:pPr>
            <a:r>
              <a:t/>
            </a:r>
            <a:endParaRPr b="0" i="0" sz="2400" u="none" cap="none" strike="noStrike">
              <a:solidFill>
                <a:schemeClr val="dk1"/>
              </a:solidFill>
              <a:latin typeface="Calibri"/>
              <a:ea typeface="Calibri"/>
              <a:cs typeface="Calibri"/>
              <a:sym typeface="Calibri"/>
            </a:endParaRPr>
          </a:p>
        </p:txBody>
      </p:sp>
      <p:grpSp>
        <p:nvGrpSpPr>
          <p:cNvPr id="6176" name="Google Shape;6176;p114"/>
          <p:cNvGrpSpPr/>
          <p:nvPr/>
        </p:nvGrpSpPr>
        <p:grpSpPr>
          <a:xfrm>
            <a:off x="3407184" y="2583285"/>
            <a:ext cx="5236323" cy="2955575"/>
            <a:chOff x="3399677" y="2882587"/>
            <a:chExt cx="5236323" cy="1231135"/>
          </a:xfrm>
        </p:grpSpPr>
        <p:cxnSp>
          <p:nvCxnSpPr>
            <p:cNvPr id="6177" name="Google Shape;6177;p114"/>
            <p:cNvCxnSpPr/>
            <p:nvPr/>
          </p:nvCxnSpPr>
          <p:spPr>
            <a:xfrm rot="10800000">
              <a:off x="8636000" y="2882587"/>
              <a:ext cx="0" cy="1231135"/>
            </a:xfrm>
            <a:prstGeom prst="straightConnector1">
              <a:avLst/>
            </a:prstGeom>
            <a:noFill/>
            <a:ln cap="flat" cmpd="sng" w="12700">
              <a:solidFill>
                <a:srgbClr val="333333"/>
              </a:solidFill>
              <a:prstDash val="solid"/>
              <a:miter lim="800000"/>
              <a:headEnd len="sm" w="sm" type="none"/>
              <a:tailEnd len="sm" w="sm" type="none"/>
            </a:ln>
          </p:spPr>
        </p:cxnSp>
        <p:cxnSp>
          <p:nvCxnSpPr>
            <p:cNvPr id="6178" name="Google Shape;6178;p114"/>
            <p:cNvCxnSpPr/>
            <p:nvPr/>
          </p:nvCxnSpPr>
          <p:spPr>
            <a:xfrm rot="10800000">
              <a:off x="3399677" y="2882587"/>
              <a:ext cx="0" cy="1231135"/>
            </a:xfrm>
            <a:prstGeom prst="straightConnector1">
              <a:avLst/>
            </a:prstGeom>
            <a:noFill/>
            <a:ln cap="flat" cmpd="sng" w="12700">
              <a:solidFill>
                <a:srgbClr val="333333"/>
              </a:solidFill>
              <a:prstDash val="solid"/>
              <a:miter lim="800000"/>
              <a:headEnd len="sm" w="sm" type="none"/>
              <a:tailEnd len="sm" w="sm" type="none"/>
            </a:ln>
          </p:spPr>
        </p:cxnSp>
      </p:grpSp>
      <p:grpSp>
        <p:nvGrpSpPr>
          <p:cNvPr id="6179" name="Google Shape;6179;p114"/>
          <p:cNvGrpSpPr/>
          <p:nvPr/>
        </p:nvGrpSpPr>
        <p:grpSpPr>
          <a:xfrm>
            <a:off x="1777199" y="5758367"/>
            <a:ext cx="3273151" cy="160634"/>
            <a:chOff x="1777199" y="5654844"/>
            <a:chExt cx="3273151" cy="160634"/>
          </a:xfrm>
        </p:grpSpPr>
        <p:sp>
          <p:nvSpPr>
            <p:cNvPr id="6180" name="Google Shape;6180;p114"/>
            <p:cNvSpPr txBox="1"/>
            <p:nvPr/>
          </p:nvSpPr>
          <p:spPr>
            <a:xfrm>
              <a:off x="1777199"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-100</a:t>
              </a:r>
              <a:endParaRPr/>
            </a:p>
          </p:txBody>
        </p:sp>
        <p:sp>
          <p:nvSpPr>
            <p:cNvPr id="6181" name="Google Shape;6181;p114"/>
            <p:cNvSpPr txBox="1"/>
            <p:nvPr/>
          </p:nvSpPr>
          <p:spPr>
            <a:xfrm>
              <a:off x="2074784"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-80</a:t>
              </a:r>
              <a:endParaRPr/>
            </a:p>
          </p:txBody>
        </p:sp>
        <p:sp>
          <p:nvSpPr>
            <p:cNvPr id="6182" name="Google Shape;6182;p114"/>
            <p:cNvSpPr txBox="1"/>
            <p:nvPr/>
          </p:nvSpPr>
          <p:spPr>
            <a:xfrm>
              <a:off x="2361548"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-60</a:t>
              </a:r>
              <a:endParaRPr/>
            </a:p>
          </p:txBody>
        </p:sp>
        <p:sp>
          <p:nvSpPr>
            <p:cNvPr id="6183" name="Google Shape;6183;p114"/>
            <p:cNvSpPr txBox="1"/>
            <p:nvPr/>
          </p:nvSpPr>
          <p:spPr>
            <a:xfrm>
              <a:off x="2653723"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-40</a:t>
              </a:r>
              <a:endParaRPr/>
            </a:p>
          </p:txBody>
        </p:sp>
        <p:sp>
          <p:nvSpPr>
            <p:cNvPr id="6184" name="Google Shape;6184;p114"/>
            <p:cNvSpPr txBox="1"/>
            <p:nvPr/>
          </p:nvSpPr>
          <p:spPr>
            <a:xfrm>
              <a:off x="2951308"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-20</a:t>
              </a:r>
              <a:endParaRPr/>
            </a:p>
          </p:txBody>
        </p:sp>
        <p:sp>
          <p:nvSpPr>
            <p:cNvPr id="6185" name="Google Shape;6185;p114"/>
            <p:cNvSpPr txBox="1"/>
            <p:nvPr/>
          </p:nvSpPr>
          <p:spPr>
            <a:xfrm>
              <a:off x="3238073"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0</a:t>
              </a:r>
              <a:endParaRPr/>
            </a:p>
          </p:txBody>
        </p:sp>
        <p:sp>
          <p:nvSpPr>
            <p:cNvPr id="6186" name="Google Shape;6186;p114"/>
            <p:cNvSpPr txBox="1"/>
            <p:nvPr/>
          </p:nvSpPr>
          <p:spPr>
            <a:xfrm>
              <a:off x="3551891"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20</a:t>
              </a:r>
              <a:endParaRPr/>
            </a:p>
          </p:txBody>
        </p:sp>
        <p:sp>
          <p:nvSpPr>
            <p:cNvPr id="6187" name="Google Shape;6187;p114"/>
            <p:cNvSpPr txBox="1"/>
            <p:nvPr/>
          </p:nvSpPr>
          <p:spPr>
            <a:xfrm>
              <a:off x="3838656"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40</a:t>
              </a:r>
              <a:endParaRPr/>
            </a:p>
          </p:txBody>
        </p:sp>
        <p:sp>
          <p:nvSpPr>
            <p:cNvPr id="6188" name="Google Shape;6188;p114"/>
            <p:cNvSpPr txBox="1"/>
            <p:nvPr/>
          </p:nvSpPr>
          <p:spPr>
            <a:xfrm>
              <a:off x="4130831"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60</a:t>
              </a:r>
              <a:endParaRPr/>
            </a:p>
          </p:txBody>
        </p:sp>
        <p:sp>
          <p:nvSpPr>
            <p:cNvPr id="6189" name="Google Shape;6189;p114"/>
            <p:cNvSpPr txBox="1"/>
            <p:nvPr/>
          </p:nvSpPr>
          <p:spPr>
            <a:xfrm>
              <a:off x="4423006"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80</a:t>
              </a:r>
              <a:endParaRPr/>
            </a:p>
          </p:txBody>
        </p:sp>
        <p:sp>
          <p:nvSpPr>
            <p:cNvPr id="6190" name="Google Shape;6190;p114"/>
            <p:cNvSpPr txBox="1"/>
            <p:nvPr/>
          </p:nvSpPr>
          <p:spPr>
            <a:xfrm>
              <a:off x="4726002"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100</a:t>
              </a:r>
              <a:endParaRPr/>
            </a:p>
          </p:txBody>
        </p:sp>
      </p:grpSp>
      <p:sp>
        <p:nvSpPr>
          <p:cNvPr id="6191" name="Google Shape;6191;p114"/>
          <p:cNvSpPr txBox="1"/>
          <p:nvPr/>
        </p:nvSpPr>
        <p:spPr>
          <a:xfrm>
            <a:off x="1883672" y="5892999"/>
            <a:ext cx="1207053" cy="200055"/>
          </a:xfrm>
          <a:prstGeom prst="rect">
            <a:avLst/>
          </a:prstGeom>
          <a:noFill/>
          <a:ln>
            <a:noFill/>
          </a:ln>
        </p:spPr>
        <p:txBody>
          <a:bodyPr anchorCtr="0" anchor="t" bIns="45700" lIns="0" spcFirstLastPara="1" rIns="0" wrap="square" tIns="0">
            <a:noAutofit/>
          </a:bodyPr>
          <a:lstStyle/>
          <a:p>
            <a:pPr indent="0" lvl="0" marL="0" marR="0" rtl="0" algn="l">
              <a:lnSpc>
                <a:spcPct val="100000"/>
              </a:lnSpc>
              <a:spcBef>
                <a:spcPts val="0"/>
              </a:spcBef>
              <a:spcAft>
                <a:spcPts val="0"/>
              </a:spcAft>
              <a:buClr>
                <a:schemeClr val="dk2"/>
              </a:buClr>
              <a:buSzPts val="800"/>
              <a:buFont typeface="Calibri"/>
              <a:buNone/>
            </a:pPr>
            <a:r>
              <a:rPr b="1" i="0" lang="pt-BR" sz="800" u="none" cap="none" strike="noStrike">
                <a:solidFill>
                  <a:schemeClr val="dk2"/>
                </a:solidFill>
                <a:latin typeface="Calibri"/>
                <a:ea typeface="Calibri"/>
                <a:cs typeface="Calibri"/>
                <a:sym typeface="Calibri"/>
              </a:rPr>
              <a:t>Favorece eculizumabe</a:t>
            </a:r>
            <a:endParaRPr b="1" baseline="30000" i="0" sz="800" u="none" cap="none" strike="noStrike">
              <a:solidFill>
                <a:schemeClr val="dk2"/>
              </a:solidFill>
              <a:latin typeface="Calibri"/>
              <a:ea typeface="Calibri"/>
              <a:cs typeface="Calibri"/>
              <a:sym typeface="Calibri"/>
            </a:endParaRPr>
          </a:p>
        </p:txBody>
      </p:sp>
      <p:sp>
        <p:nvSpPr>
          <p:cNvPr id="6192" name="Google Shape;6192;p114"/>
          <p:cNvSpPr txBox="1"/>
          <p:nvPr/>
        </p:nvSpPr>
        <p:spPr>
          <a:xfrm>
            <a:off x="3801908" y="5892999"/>
            <a:ext cx="1089483" cy="200055"/>
          </a:xfrm>
          <a:prstGeom prst="rect">
            <a:avLst/>
          </a:prstGeom>
          <a:noFill/>
          <a:ln>
            <a:noFill/>
          </a:ln>
        </p:spPr>
        <p:txBody>
          <a:bodyPr anchorCtr="0" anchor="t" bIns="45700" lIns="0" spcFirstLastPara="1" rIns="0" wrap="square" tIns="0">
            <a:noAutofit/>
          </a:bodyPr>
          <a:lstStyle/>
          <a:p>
            <a:pPr indent="0" lvl="0" marL="0" marR="0" rtl="0" algn="r">
              <a:lnSpc>
                <a:spcPct val="100000"/>
              </a:lnSpc>
              <a:spcBef>
                <a:spcPts val="0"/>
              </a:spcBef>
              <a:spcAft>
                <a:spcPts val="0"/>
              </a:spcAft>
              <a:buClr>
                <a:schemeClr val="lt2"/>
              </a:buClr>
              <a:buSzPts val="800"/>
              <a:buFont typeface="Calibri"/>
              <a:buNone/>
            </a:pPr>
            <a:r>
              <a:rPr b="1" i="0" lang="pt-BR" sz="800" u="none" cap="none" strike="noStrike">
                <a:solidFill>
                  <a:schemeClr val="lt2"/>
                </a:solidFill>
                <a:latin typeface="Calibri"/>
                <a:ea typeface="Calibri"/>
                <a:cs typeface="Calibri"/>
                <a:sym typeface="Calibri"/>
              </a:rPr>
              <a:t>Favorece ravulizumabe </a:t>
            </a:r>
            <a:endParaRPr b="1" baseline="30000" i="0" sz="800" u="none" cap="none" strike="noStrike">
              <a:solidFill>
                <a:schemeClr val="lt2"/>
              </a:solidFill>
              <a:latin typeface="Calibri"/>
              <a:ea typeface="Calibri"/>
              <a:cs typeface="Calibri"/>
              <a:sym typeface="Calibri"/>
            </a:endParaRPr>
          </a:p>
        </p:txBody>
      </p:sp>
      <p:sp>
        <p:nvSpPr>
          <p:cNvPr id="6193" name="Google Shape;6193;p114"/>
          <p:cNvSpPr txBox="1"/>
          <p:nvPr/>
        </p:nvSpPr>
        <p:spPr>
          <a:xfrm>
            <a:off x="7217193" y="5892999"/>
            <a:ext cx="1207053" cy="200055"/>
          </a:xfrm>
          <a:prstGeom prst="rect">
            <a:avLst/>
          </a:prstGeom>
          <a:noFill/>
          <a:ln>
            <a:noFill/>
          </a:ln>
        </p:spPr>
        <p:txBody>
          <a:bodyPr anchorCtr="0" anchor="t" bIns="45700" lIns="0" spcFirstLastPara="1" rIns="0" wrap="square" tIns="0">
            <a:noAutofit/>
          </a:bodyPr>
          <a:lstStyle/>
          <a:p>
            <a:pPr indent="0" lvl="0" marL="0" marR="0" rtl="0" algn="l">
              <a:lnSpc>
                <a:spcPct val="100000"/>
              </a:lnSpc>
              <a:spcBef>
                <a:spcPts val="0"/>
              </a:spcBef>
              <a:spcAft>
                <a:spcPts val="0"/>
              </a:spcAft>
              <a:buClr>
                <a:schemeClr val="dk2"/>
              </a:buClr>
              <a:buSzPts val="800"/>
              <a:buFont typeface="Calibri"/>
              <a:buNone/>
            </a:pPr>
            <a:r>
              <a:rPr b="1" i="0" lang="pt-BR" sz="800" u="none" cap="none" strike="noStrike">
                <a:solidFill>
                  <a:schemeClr val="dk2"/>
                </a:solidFill>
                <a:latin typeface="Calibri"/>
                <a:ea typeface="Calibri"/>
                <a:cs typeface="Calibri"/>
                <a:sym typeface="Calibri"/>
              </a:rPr>
              <a:t>Favorece eculizumabe</a:t>
            </a:r>
            <a:endParaRPr b="1" baseline="30000" i="0" sz="800" u="none" cap="none" strike="noStrike">
              <a:solidFill>
                <a:schemeClr val="dk2"/>
              </a:solidFill>
              <a:latin typeface="Calibri"/>
              <a:ea typeface="Calibri"/>
              <a:cs typeface="Calibri"/>
              <a:sym typeface="Calibri"/>
            </a:endParaRPr>
          </a:p>
        </p:txBody>
      </p:sp>
      <p:sp>
        <p:nvSpPr>
          <p:cNvPr id="6194" name="Google Shape;6194;p114"/>
          <p:cNvSpPr txBox="1"/>
          <p:nvPr/>
        </p:nvSpPr>
        <p:spPr>
          <a:xfrm>
            <a:off x="9139935" y="5892999"/>
            <a:ext cx="1089483" cy="200055"/>
          </a:xfrm>
          <a:prstGeom prst="rect">
            <a:avLst/>
          </a:prstGeom>
          <a:noFill/>
          <a:ln>
            <a:noFill/>
          </a:ln>
        </p:spPr>
        <p:txBody>
          <a:bodyPr anchorCtr="0" anchor="t" bIns="45700" lIns="0" spcFirstLastPara="1" rIns="0" wrap="square" tIns="0">
            <a:noAutofit/>
          </a:bodyPr>
          <a:lstStyle/>
          <a:p>
            <a:pPr indent="0" lvl="0" marL="0" marR="0" rtl="0" algn="r">
              <a:lnSpc>
                <a:spcPct val="100000"/>
              </a:lnSpc>
              <a:spcBef>
                <a:spcPts val="0"/>
              </a:spcBef>
              <a:spcAft>
                <a:spcPts val="0"/>
              </a:spcAft>
              <a:buClr>
                <a:schemeClr val="lt2"/>
              </a:buClr>
              <a:buSzPts val="800"/>
              <a:buFont typeface="Calibri"/>
              <a:buNone/>
            </a:pPr>
            <a:r>
              <a:rPr b="1" i="0" lang="pt-BR" sz="800" u="none" cap="none" strike="noStrike">
                <a:solidFill>
                  <a:schemeClr val="lt2"/>
                </a:solidFill>
                <a:latin typeface="Calibri"/>
                <a:ea typeface="Calibri"/>
                <a:cs typeface="Calibri"/>
                <a:sym typeface="Calibri"/>
              </a:rPr>
              <a:t>Favorece ravulizumabe</a:t>
            </a:r>
            <a:endParaRPr b="1" baseline="30000" i="0" sz="800" u="none" cap="none" strike="noStrike">
              <a:solidFill>
                <a:schemeClr val="lt2"/>
              </a:solidFill>
              <a:latin typeface="Calibri"/>
              <a:ea typeface="Calibri"/>
              <a:cs typeface="Calibri"/>
              <a:sym typeface="Calibri"/>
            </a:endParaRPr>
          </a:p>
        </p:txBody>
      </p:sp>
      <p:sp>
        <p:nvSpPr>
          <p:cNvPr id="6195" name="Google Shape;6195;p114"/>
          <p:cNvSpPr/>
          <p:nvPr/>
        </p:nvSpPr>
        <p:spPr>
          <a:xfrm>
            <a:off x="3381869" y="4059278"/>
            <a:ext cx="78326" cy="8599"/>
          </a:xfrm>
          <a:custGeom>
            <a:rect b="b" l="l" r="r" t="t"/>
            <a:pathLst>
              <a:path extrusionOk="0" h="120000" w="95074">
                <a:moveTo>
                  <a:pt x="0" y="0"/>
                </a:moveTo>
                <a:lnTo>
                  <a:pt x="49059" y="0"/>
                </a:lnTo>
                <a:lnTo>
                  <a:pt x="98117" y="0"/>
                </a:lnTo>
              </a:path>
            </a:pathLst>
          </a:custGeom>
          <a:noFill/>
          <a:ln cap="flat" cmpd="sng" w="15950">
            <a:solidFill>
              <a:srgbClr val="283C8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96" name="Google Shape;6196;p114"/>
          <p:cNvSpPr/>
          <p:nvPr/>
        </p:nvSpPr>
        <p:spPr>
          <a:xfrm>
            <a:off x="3392209" y="2740542"/>
            <a:ext cx="23498" cy="34396"/>
          </a:xfrm>
          <a:custGeom>
            <a:rect b="b" l="l" r="r" t="t"/>
            <a:pathLst>
              <a:path extrusionOk="0" h="38032" w="28522">
                <a:moveTo>
                  <a:pt x="0" y="0"/>
                </a:moveTo>
                <a:lnTo>
                  <a:pt x="37650" y="0"/>
                </a:lnTo>
                <a:lnTo>
                  <a:pt x="37650" y="38793"/>
                </a:lnTo>
                <a:lnTo>
                  <a:pt x="0" y="387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97" name="Google Shape;6197;p114"/>
          <p:cNvSpPr/>
          <p:nvPr/>
        </p:nvSpPr>
        <p:spPr>
          <a:xfrm>
            <a:off x="3358372" y="2854047"/>
            <a:ext cx="62661" cy="68792"/>
          </a:xfrm>
          <a:custGeom>
            <a:rect b="b" l="l" r="r" t="t"/>
            <a:pathLst>
              <a:path extrusionOk="0" h="76064" w="76059">
                <a:moveTo>
                  <a:pt x="0" y="0"/>
                </a:moveTo>
                <a:lnTo>
                  <a:pt x="76440" y="0"/>
                </a:lnTo>
                <a:lnTo>
                  <a:pt x="76440" y="76445"/>
                </a:lnTo>
                <a:lnTo>
                  <a:pt x="0" y="7644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98" name="Google Shape;6198;p114"/>
          <p:cNvSpPr/>
          <p:nvPr/>
        </p:nvSpPr>
        <p:spPr>
          <a:xfrm>
            <a:off x="3552934" y="3001606"/>
            <a:ext cx="31331" cy="25797"/>
          </a:xfrm>
          <a:custGeom>
            <a:rect b="b" l="l" r="r" t="t"/>
            <a:pathLst>
              <a:path extrusionOk="0" h="28524" w="38029">
                <a:moveTo>
                  <a:pt x="0" y="0"/>
                </a:moveTo>
                <a:lnTo>
                  <a:pt x="38791" y="0"/>
                </a:lnTo>
                <a:lnTo>
                  <a:pt x="38791" y="37652"/>
                </a:lnTo>
                <a:lnTo>
                  <a:pt x="0" y="3765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99" name="Google Shape;6199;p114"/>
          <p:cNvSpPr/>
          <p:nvPr/>
        </p:nvSpPr>
        <p:spPr>
          <a:xfrm>
            <a:off x="3310436" y="3261639"/>
            <a:ext cx="23498" cy="25797"/>
          </a:xfrm>
          <a:custGeom>
            <a:rect b="b" l="l" r="r" t="t"/>
            <a:pathLst>
              <a:path extrusionOk="0" h="28524" w="28522">
                <a:moveTo>
                  <a:pt x="0" y="0"/>
                </a:moveTo>
                <a:lnTo>
                  <a:pt x="37650" y="0"/>
                </a:lnTo>
                <a:lnTo>
                  <a:pt x="37650" y="37652"/>
                </a:lnTo>
                <a:lnTo>
                  <a:pt x="0" y="3765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0" name="Google Shape;6200;p114"/>
          <p:cNvSpPr/>
          <p:nvPr/>
        </p:nvSpPr>
        <p:spPr>
          <a:xfrm>
            <a:off x="3396908" y="3357603"/>
            <a:ext cx="93992" cy="103187"/>
          </a:xfrm>
          <a:custGeom>
            <a:rect b="b" l="l" r="r" t="t"/>
            <a:pathLst>
              <a:path extrusionOk="0" h="114096" w="114089">
                <a:moveTo>
                  <a:pt x="0" y="0"/>
                </a:moveTo>
                <a:lnTo>
                  <a:pt x="114089" y="0"/>
                </a:lnTo>
                <a:lnTo>
                  <a:pt x="114089" y="114096"/>
                </a:lnTo>
                <a:lnTo>
                  <a:pt x="0" y="11409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1" name="Google Shape;6201;p114"/>
          <p:cNvSpPr/>
          <p:nvPr/>
        </p:nvSpPr>
        <p:spPr>
          <a:xfrm>
            <a:off x="3424165" y="3634145"/>
            <a:ext cx="62661" cy="68792"/>
          </a:xfrm>
          <a:custGeom>
            <a:rect b="b" l="l" r="r" t="t"/>
            <a:pathLst>
              <a:path extrusionOk="0" h="76064" w="76059">
                <a:moveTo>
                  <a:pt x="0" y="0"/>
                </a:moveTo>
                <a:lnTo>
                  <a:pt x="76440" y="0"/>
                </a:lnTo>
                <a:lnTo>
                  <a:pt x="76440" y="76444"/>
                </a:lnTo>
                <a:lnTo>
                  <a:pt x="0" y="7644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2" name="Google Shape;6202;p114"/>
          <p:cNvSpPr/>
          <p:nvPr/>
        </p:nvSpPr>
        <p:spPr>
          <a:xfrm>
            <a:off x="3353672" y="3765193"/>
            <a:ext cx="62661" cy="60193"/>
          </a:xfrm>
          <a:custGeom>
            <a:rect b="b" l="l" r="r" t="t"/>
            <a:pathLst>
              <a:path extrusionOk="0" h="66556" w="76059">
                <a:moveTo>
                  <a:pt x="0" y="0"/>
                </a:moveTo>
                <a:lnTo>
                  <a:pt x="76440" y="0"/>
                </a:lnTo>
                <a:lnTo>
                  <a:pt x="76440" y="75304"/>
                </a:lnTo>
                <a:lnTo>
                  <a:pt x="0" y="75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3" name="Google Shape;6203;p114"/>
          <p:cNvSpPr/>
          <p:nvPr/>
        </p:nvSpPr>
        <p:spPr>
          <a:xfrm>
            <a:off x="3375290" y="4007684"/>
            <a:ext cx="93992" cy="103187"/>
          </a:xfrm>
          <a:custGeom>
            <a:rect b="b" l="l" r="r" t="t"/>
            <a:pathLst>
              <a:path extrusionOk="0" h="114096" w="114089">
                <a:moveTo>
                  <a:pt x="0" y="0"/>
                </a:moveTo>
                <a:lnTo>
                  <a:pt x="114089" y="0"/>
                </a:lnTo>
                <a:lnTo>
                  <a:pt x="114089" y="114096"/>
                </a:lnTo>
                <a:lnTo>
                  <a:pt x="0" y="11409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4" name="Google Shape;6204;p114"/>
          <p:cNvSpPr/>
          <p:nvPr/>
        </p:nvSpPr>
        <p:spPr>
          <a:xfrm>
            <a:off x="3426045" y="4172784"/>
            <a:ext cx="23498" cy="25797"/>
          </a:xfrm>
          <a:custGeom>
            <a:rect b="b" l="l" r="r" t="t"/>
            <a:pathLst>
              <a:path extrusionOk="0" h="28524" w="28522">
                <a:moveTo>
                  <a:pt x="0" y="0"/>
                </a:moveTo>
                <a:lnTo>
                  <a:pt x="37650" y="0"/>
                </a:lnTo>
                <a:lnTo>
                  <a:pt x="37650" y="37652"/>
                </a:lnTo>
                <a:lnTo>
                  <a:pt x="0" y="3765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5" name="Google Shape;6205;p114"/>
          <p:cNvSpPr/>
          <p:nvPr/>
        </p:nvSpPr>
        <p:spPr>
          <a:xfrm>
            <a:off x="3424165" y="4415275"/>
            <a:ext cx="54828" cy="68792"/>
          </a:xfrm>
          <a:custGeom>
            <a:rect b="b" l="l" r="r" t="t"/>
            <a:pathLst>
              <a:path extrusionOk="0" h="76064" w="66552">
                <a:moveTo>
                  <a:pt x="0" y="0"/>
                </a:moveTo>
                <a:lnTo>
                  <a:pt x="75299" y="0"/>
                </a:lnTo>
                <a:lnTo>
                  <a:pt x="75299" y="76444"/>
                </a:lnTo>
                <a:lnTo>
                  <a:pt x="0" y="7644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6" name="Google Shape;6206;p114"/>
          <p:cNvSpPr/>
          <p:nvPr/>
        </p:nvSpPr>
        <p:spPr>
          <a:xfrm>
            <a:off x="3365891" y="4553546"/>
            <a:ext cx="46996" cy="51594"/>
          </a:xfrm>
          <a:custGeom>
            <a:rect b="b" l="l" r="r" t="t"/>
            <a:pathLst>
              <a:path extrusionOk="0" h="57048" w="57044">
                <a:moveTo>
                  <a:pt x="0" y="0"/>
                </a:moveTo>
                <a:lnTo>
                  <a:pt x="57045" y="0"/>
                </a:lnTo>
                <a:lnTo>
                  <a:pt x="57045" y="57048"/>
                </a:lnTo>
                <a:lnTo>
                  <a:pt x="0" y="5704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7" name="Google Shape;6207;p114"/>
          <p:cNvSpPr/>
          <p:nvPr/>
        </p:nvSpPr>
        <p:spPr>
          <a:xfrm>
            <a:off x="3375290" y="4692849"/>
            <a:ext cx="23498" cy="25797"/>
          </a:xfrm>
          <a:custGeom>
            <a:rect b="b" l="l" r="r" t="t"/>
            <a:pathLst>
              <a:path extrusionOk="0" h="28524" w="28522">
                <a:moveTo>
                  <a:pt x="0" y="0"/>
                </a:moveTo>
                <a:lnTo>
                  <a:pt x="37650" y="0"/>
                </a:lnTo>
                <a:lnTo>
                  <a:pt x="37650" y="37652"/>
                </a:lnTo>
                <a:lnTo>
                  <a:pt x="0" y="3765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8" name="Google Shape;6208;p114"/>
          <p:cNvSpPr/>
          <p:nvPr/>
        </p:nvSpPr>
        <p:spPr>
          <a:xfrm>
            <a:off x="3425105" y="4952881"/>
            <a:ext cx="23498" cy="25797"/>
          </a:xfrm>
          <a:custGeom>
            <a:rect b="b" l="l" r="r" t="t"/>
            <a:pathLst>
              <a:path extrusionOk="0" h="28524" w="28522">
                <a:moveTo>
                  <a:pt x="0" y="0"/>
                </a:moveTo>
                <a:lnTo>
                  <a:pt x="37650" y="0"/>
                </a:lnTo>
                <a:lnTo>
                  <a:pt x="37650" y="37652"/>
                </a:lnTo>
                <a:lnTo>
                  <a:pt x="0" y="3765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9" name="Google Shape;6209;p114"/>
          <p:cNvSpPr/>
          <p:nvPr/>
        </p:nvSpPr>
        <p:spPr>
          <a:xfrm>
            <a:off x="3390329" y="5074643"/>
            <a:ext cx="46996" cy="51594"/>
          </a:xfrm>
          <a:custGeom>
            <a:rect b="b" l="l" r="r" t="t"/>
            <a:pathLst>
              <a:path extrusionOk="0" h="57048" w="57044">
                <a:moveTo>
                  <a:pt x="0" y="0"/>
                </a:moveTo>
                <a:lnTo>
                  <a:pt x="57045" y="0"/>
                </a:lnTo>
                <a:lnTo>
                  <a:pt x="57045" y="57048"/>
                </a:lnTo>
                <a:lnTo>
                  <a:pt x="0" y="5704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10" name="Google Shape;6210;p114"/>
          <p:cNvSpPr/>
          <p:nvPr/>
        </p:nvSpPr>
        <p:spPr>
          <a:xfrm>
            <a:off x="3344273" y="5212914"/>
            <a:ext cx="23498" cy="34396"/>
          </a:xfrm>
          <a:custGeom>
            <a:rect b="b" l="l" r="r" t="t"/>
            <a:pathLst>
              <a:path extrusionOk="0" h="38032" w="28522">
                <a:moveTo>
                  <a:pt x="0" y="0"/>
                </a:moveTo>
                <a:lnTo>
                  <a:pt x="37650" y="0"/>
                </a:lnTo>
                <a:lnTo>
                  <a:pt x="37650" y="38793"/>
                </a:lnTo>
                <a:lnTo>
                  <a:pt x="0" y="387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11" name="Google Shape;6211;p114"/>
          <p:cNvSpPr/>
          <p:nvPr/>
        </p:nvSpPr>
        <p:spPr>
          <a:xfrm>
            <a:off x="3454243" y="5334675"/>
            <a:ext cx="46996" cy="51594"/>
          </a:xfrm>
          <a:custGeom>
            <a:rect b="b" l="l" r="r" t="t"/>
            <a:pathLst>
              <a:path extrusionOk="0" h="57048" w="57044">
                <a:moveTo>
                  <a:pt x="0" y="0"/>
                </a:moveTo>
                <a:lnTo>
                  <a:pt x="57045" y="0"/>
                </a:lnTo>
                <a:lnTo>
                  <a:pt x="57045" y="57048"/>
                </a:lnTo>
                <a:lnTo>
                  <a:pt x="0" y="5704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12" name="Google Shape;6212;p114"/>
          <p:cNvSpPr/>
          <p:nvPr/>
        </p:nvSpPr>
        <p:spPr>
          <a:xfrm>
            <a:off x="3364011" y="5472946"/>
            <a:ext cx="31331" cy="34396"/>
          </a:xfrm>
          <a:custGeom>
            <a:rect b="b" l="l" r="r" t="t"/>
            <a:pathLst>
              <a:path extrusionOk="0" h="38032" w="38029">
                <a:moveTo>
                  <a:pt x="0" y="0"/>
                </a:moveTo>
                <a:lnTo>
                  <a:pt x="38790" y="0"/>
                </a:lnTo>
                <a:lnTo>
                  <a:pt x="38790" y="38793"/>
                </a:lnTo>
                <a:lnTo>
                  <a:pt x="0" y="387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13" name="Google Shape;6213;p114"/>
          <p:cNvSpPr/>
          <p:nvPr/>
        </p:nvSpPr>
        <p:spPr>
          <a:xfrm>
            <a:off x="3352340" y="5586281"/>
            <a:ext cx="125322" cy="77390"/>
          </a:xfrm>
          <a:custGeom>
            <a:rect b="b" l="l" r="r" t="t"/>
            <a:pathLst>
              <a:path extrusionOk="0" h="85572" w="152119">
                <a:moveTo>
                  <a:pt x="0" y="46209"/>
                </a:moveTo>
                <a:lnTo>
                  <a:pt x="79292" y="0"/>
                </a:lnTo>
                <a:lnTo>
                  <a:pt x="158584" y="46209"/>
                </a:lnTo>
                <a:lnTo>
                  <a:pt x="79292" y="92418"/>
                </a:lnTo>
                <a:lnTo>
                  <a:pt x="0" y="46209"/>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14" name="Google Shape;6214;p114"/>
          <p:cNvSpPr/>
          <p:nvPr/>
        </p:nvSpPr>
        <p:spPr>
          <a:xfrm>
            <a:off x="3077259" y="5588023"/>
            <a:ext cx="86159" cy="51594"/>
          </a:xfrm>
          <a:custGeom>
            <a:rect b="b" l="l" r="r" t="t"/>
            <a:pathLst>
              <a:path extrusionOk="0" h="57048" w="104582">
                <a:moveTo>
                  <a:pt x="0" y="65035"/>
                </a:moveTo>
                <a:lnTo>
                  <a:pt x="54288" y="0"/>
                </a:lnTo>
                <a:lnTo>
                  <a:pt x="108575" y="65035"/>
                </a:lnTo>
                <a:lnTo>
                  <a:pt x="0" y="65035"/>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15" name="Google Shape;6215;p114"/>
          <p:cNvSpPr/>
          <p:nvPr/>
        </p:nvSpPr>
        <p:spPr>
          <a:xfrm>
            <a:off x="8630943" y="3444019"/>
            <a:ext cx="55409" cy="8444"/>
          </a:xfrm>
          <a:custGeom>
            <a:rect b="b" l="l" r="r" t="t"/>
            <a:pathLst>
              <a:path extrusionOk="0" h="120000" w="66552">
                <a:moveTo>
                  <a:pt x="0" y="0"/>
                </a:moveTo>
                <a:lnTo>
                  <a:pt x="34227" y="0"/>
                </a:lnTo>
                <a:lnTo>
                  <a:pt x="68454" y="0"/>
                </a:lnTo>
              </a:path>
            </a:pathLst>
          </a:custGeom>
          <a:noFill/>
          <a:ln cap="flat" cmpd="sng" w="15950">
            <a:solidFill>
              <a:srgbClr val="283C8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16" name="Google Shape;6216;p114"/>
          <p:cNvSpPr/>
          <p:nvPr/>
        </p:nvSpPr>
        <p:spPr>
          <a:xfrm>
            <a:off x="8624294" y="4083367"/>
            <a:ext cx="55409" cy="8444"/>
          </a:xfrm>
          <a:custGeom>
            <a:rect b="b" l="l" r="r" t="t"/>
            <a:pathLst>
              <a:path extrusionOk="0" h="120000" w="66552">
                <a:moveTo>
                  <a:pt x="0" y="0"/>
                </a:moveTo>
                <a:lnTo>
                  <a:pt x="33086" y="0"/>
                </a:lnTo>
                <a:lnTo>
                  <a:pt x="67313" y="0"/>
                </a:lnTo>
              </a:path>
            </a:pathLst>
          </a:custGeom>
          <a:noFill/>
          <a:ln cap="flat" cmpd="sng" w="15950">
            <a:solidFill>
              <a:srgbClr val="283C8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17" name="Google Shape;6217;p114"/>
          <p:cNvSpPr/>
          <p:nvPr/>
        </p:nvSpPr>
        <p:spPr>
          <a:xfrm>
            <a:off x="8628093" y="2787448"/>
            <a:ext cx="23746" cy="25331"/>
          </a:xfrm>
          <a:custGeom>
            <a:rect b="b" l="l" r="r" t="t"/>
            <a:pathLst>
              <a:path extrusionOk="0" h="28524" w="28522">
                <a:moveTo>
                  <a:pt x="0" y="0"/>
                </a:moveTo>
                <a:lnTo>
                  <a:pt x="37650" y="0"/>
                </a:lnTo>
                <a:lnTo>
                  <a:pt x="37650" y="37652"/>
                </a:lnTo>
                <a:lnTo>
                  <a:pt x="0" y="3765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18" name="Google Shape;6218;p114"/>
          <p:cNvSpPr/>
          <p:nvPr/>
        </p:nvSpPr>
        <p:spPr>
          <a:xfrm>
            <a:off x="8686985" y="3042781"/>
            <a:ext cx="31662" cy="33774"/>
          </a:xfrm>
          <a:custGeom>
            <a:rect b="b" l="l" r="r" t="t"/>
            <a:pathLst>
              <a:path extrusionOk="0" h="38032" w="38029">
                <a:moveTo>
                  <a:pt x="0" y="0"/>
                </a:moveTo>
                <a:lnTo>
                  <a:pt x="38790" y="0"/>
                </a:lnTo>
                <a:lnTo>
                  <a:pt x="38790" y="38793"/>
                </a:lnTo>
                <a:lnTo>
                  <a:pt x="0" y="387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19" name="Google Shape;6219;p114"/>
          <p:cNvSpPr/>
          <p:nvPr/>
        </p:nvSpPr>
        <p:spPr>
          <a:xfrm>
            <a:off x="8610995" y="3299128"/>
            <a:ext cx="23746" cy="25331"/>
          </a:xfrm>
          <a:custGeom>
            <a:rect b="b" l="l" r="r" t="t"/>
            <a:pathLst>
              <a:path extrusionOk="0" h="28524" w="28522">
                <a:moveTo>
                  <a:pt x="0" y="0"/>
                </a:moveTo>
                <a:lnTo>
                  <a:pt x="37650" y="0"/>
                </a:lnTo>
                <a:lnTo>
                  <a:pt x="37650" y="37652"/>
                </a:lnTo>
                <a:lnTo>
                  <a:pt x="0" y="3765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20" name="Google Shape;6220;p114"/>
          <p:cNvSpPr/>
          <p:nvPr/>
        </p:nvSpPr>
        <p:spPr>
          <a:xfrm>
            <a:off x="8611945" y="3393358"/>
            <a:ext cx="94987" cy="101323"/>
          </a:xfrm>
          <a:custGeom>
            <a:rect b="b" l="l" r="r" t="t"/>
            <a:pathLst>
              <a:path extrusionOk="0" h="114096" w="114089">
                <a:moveTo>
                  <a:pt x="0" y="0"/>
                </a:moveTo>
                <a:lnTo>
                  <a:pt x="114090" y="0"/>
                </a:lnTo>
                <a:lnTo>
                  <a:pt x="114090" y="114096"/>
                </a:lnTo>
                <a:lnTo>
                  <a:pt x="0" y="11409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21" name="Google Shape;6221;p114"/>
          <p:cNvSpPr/>
          <p:nvPr/>
        </p:nvSpPr>
        <p:spPr>
          <a:xfrm>
            <a:off x="8630943" y="3665916"/>
            <a:ext cx="63325" cy="59105"/>
          </a:xfrm>
          <a:custGeom>
            <a:rect b="b" l="l" r="r" t="t"/>
            <a:pathLst>
              <a:path extrusionOk="0" h="66556" w="76059">
                <a:moveTo>
                  <a:pt x="0" y="0"/>
                </a:moveTo>
                <a:lnTo>
                  <a:pt x="76440" y="0"/>
                </a:lnTo>
                <a:lnTo>
                  <a:pt x="76440" y="75304"/>
                </a:lnTo>
                <a:lnTo>
                  <a:pt x="0" y="75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22" name="Google Shape;6222;p114"/>
          <p:cNvSpPr/>
          <p:nvPr/>
        </p:nvSpPr>
        <p:spPr>
          <a:xfrm>
            <a:off x="8612895" y="3793583"/>
            <a:ext cx="63325" cy="67548"/>
          </a:xfrm>
          <a:custGeom>
            <a:rect b="b" l="l" r="r" t="t"/>
            <a:pathLst>
              <a:path extrusionOk="0" h="76064" w="76059">
                <a:moveTo>
                  <a:pt x="0" y="0"/>
                </a:moveTo>
                <a:lnTo>
                  <a:pt x="76440" y="0"/>
                </a:lnTo>
                <a:lnTo>
                  <a:pt x="76440" y="76444"/>
                </a:lnTo>
                <a:lnTo>
                  <a:pt x="0" y="7644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23" name="Google Shape;6223;p114"/>
          <p:cNvSpPr/>
          <p:nvPr/>
        </p:nvSpPr>
        <p:spPr>
          <a:xfrm>
            <a:off x="8604347" y="4032706"/>
            <a:ext cx="94987" cy="101323"/>
          </a:xfrm>
          <a:custGeom>
            <a:rect b="b" l="l" r="r" t="t"/>
            <a:pathLst>
              <a:path extrusionOk="0" h="114096" w="114089">
                <a:moveTo>
                  <a:pt x="0" y="0"/>
                </a:moveTo>
                <a:lnTo>
                  <a:pt x="114089" y="0"/>
                </a:lnTo>
                <a:lnTo>
                  <a:pt x="114089" y="114096"/>
                </a:lnTo>
                <a:lnTo>
                  <a:pt x="0" y="11409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24" name="Google Shape;6224;p114"/>
          <p:cNvSpPr/>
          <p:nvPr/>
        </p:nvSpPr>
        <p:spPr>
          <a:xfrm>
            <a:off x="8651840" y="4193809"/>
            <a:ext cx="31662" cy="33774"/>
          </a:xfrm>
          <a:custGeom>
            <a:rect b="b" l="l" r="r" t="t"/>
            <a:pathLst>
              <a:path extrusionOk="0" h="38032" w="38029">
                <a:moveTo>
                  <a:pt x="0" y="0"/>
                </a:moveTo>
                <a:lnTo>
                  <a:pt x="38790" y="0"/>
                </a:lnTo>
                <a:lnTo>
                  <a:pt x="38790" y="38793"/>
                </a:lnTo>
                <a:lnTo>
                  <a:pt x="0" y="387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25" name="Google Shape;6225;p114"/>
          <p:cNvSpPr/>
          <p:nvPr/>
        </p:nvSpPr>
        <p:spPr>
          <a:xfrm>
            <a:off x="8627144" y="4432930"/>
            <a:ext cx="63325" cy="67548"/>
          </a:xfrm>
          <a:custGeom>
            <a:rect b="b" l="l" r="r" t="t"/>
            <a:pathLst>
              <a:path extrusionOk="0" h="76064" w="76059">
                <a:moveTo>
                  <a:pt x="0" y="0"/>
                </a:moveTo>
                <a:lnTo>
                  <a:pt x="76440" y="0"/>
                </a:lnTo>
                <a:lnTo>
                  <a:pt x="76440" y="76444"/>
                </a:lnTo>
                <a:lnTo>
                  <a:pt x="0" y="7644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26" name="Google Shape;6226;p114"/>
          <p:cNvSpPr/>
          <p:nvPr/>
        </p:nvSpPr>
        <p:spPr>
          <a:xfrm>
            <a:off x="8631893" y="4569716"/>
            <a:ext cx="47494" cy="50661"/>
          </a:xfrm>
          <a:custGeom>
            <a:rect b="b" l="l" r="r" t="t"/>
            <a:pathLst>
              <a:path extrusionOk="0" h="57048" w="57044">
                <a:moveTo>
                  <a:pt x="0" y="0"/>
                </a:moveTo>
                <a:lnTo>
                  <a:pt x="57045" y="0"/>
                </a:lnTo>
                <a:lnTo>
                  <a:pt x="57045" y="57048"/>
                </a:lnTo>
                <a:lnTo>
                  <a:pt x="0" y="5704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27" name="Google Shape;6227;p114"/>
          <p:cNvSpPr/>
          <p:nvPr/>
        </p:nvSpPr>
        <p:spPr>
          <a:xfrm>
            <a:off x="8627144" y="4705489"/>
            <a:ext cx="23746" cy="33774"/>
          </a:xfrm>
          <a:custGeom>
            <a:rect b="b" l="l" r="r" t="t"/>
            <a:pathLst>
              <a:path extrusionOk="0" h="38032" w="28522">
                <a:moveTo>
                  <a:pt x="0" y="0"/>
                </a:moveTo>
                <a:lnTo>
                  <a:pt x="37650" y="0"/>
                </a:lnTo>
                <a:lnTo>
                  <a:pt x="37650" y="38793"/>
                </a:lnTo>
                <a:lnTo>
                  <a:pt x="0" y="387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28" name="Google Shape;6228;p114"/>
          <p:cNvSpPr/>
          <p:nvPr/>
        </p:nvSpPr>
        <p:spPr>
          <a:xfrm>
            <a:off x="8553054" y="4961835"/>
            <a:ext cx="23746" cy="25331"/>
          </a:xfrm>
          <a:custGeom>
            <a:rect b="b" l="l" r="r" t="t"/>
            <a:pathLst>
              <a:path extrusionOk="0" h="28524" w="28522">
                <a:moveTo>
                  <a:pt x="0" y="0"/>
                </a:moveTo>
                <a:lnTo>
                  <a:pt x="37650" y="0"/>
                </a:lnTo>
                <a:lnTo>
                  <a:pt x="37650" y="37652"/>
                </a:lnTo>
                <a:lnTo>
                  <a:pt x="0" y="3765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29" name="Google Shape;6229;p114"/>
          <p:cNvSpPr/>
          <p:nvPr/>
        </p:nvSpPr>
        <p:spPr>
          <a:xfrm>
            <a:off x="8636642" y="5081397"/>
            <a:ext cx="47494" cy="50661"/>
          </a:xfrm>
          <a:custGeom>
            <a:rect b="b" l="l" r="r" t="t"/>
            <a:pathLst>
              <a:path extrusionOk="0" h="57048" w="57044">
                <a:moveTo>
                  <a:pt x="0" y="0"/>
                </a:moveTo>
                <a:lnTo>
                  <a:pt x="57045" y="0"/>
                </a:lnTo>
                <a:lnTo>
                  <a:pt x="57045" y="57048"/>
                </a:lnTo>
                <a:lnTo>
                  <a:pt x="0" y="5704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30" name="Google Shape;6230;p114"/>
          <p:cNvSpPr/>
          <p:nvPr/>
        </p:nvSpPr>
        <p:spPr>
          <a:xfrm>
            <a:off x="8652790" y="5217169"/>
            <a:ext cx="31662" cy="33774"/>
          </a:xfrm>
          <a:custGeom>
            <a:rect b="b" l="l" r="r" t="t"/>
            <a:pathLst>
              <a:path extrusionOk="0" h="38032" w="38029">
                <a:moveTo>
                  <a:pt x="0" y="0"/>
                </a:moveTo>
                <a:lnTo>
                  <a:pt x="38790" y="0"/>
                </a:lnTo>
                <a:lnTo>
                  <a:pt x="38790" y="38792"/>
                </a:lnTo>
                <a:lnTo>
                  <a:pt x="0" y="3879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31" name="Google Shape;6231;p114"/>
          <p:cNvSpPr/>
          <p:nvPr/>
        </p:nvSpPr>
        <p:spPr>
          <a:xfrm>
            <a:off x="8639492" y="5336730"/>
            <a:ext cx="47494" cy="50661"/>
          </a:xfrm>
          <a:custGeom>
            <a:rect b="b" l="l" r="r" t="t"/>
            <a:pathLst>
              <a:path extrusionOk="0" h="57048" w="57044">
                <a:moveTo>
                  <a:pt x="0" y="0"/>
                </a:moveTo>
                <a:lnTo>
                  <a:pt x="57045" y="0"/>
                </a:lnTo>
                <a:lnTo>
                  <a:pt x="57045" y="57048"/>
                </a:lnTo>
                <a:lnTo>
                  <a:pt x="0" y="5704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32" name="Google Shape;6232;p114"/>
          <p:cNvSpPr/>
          <p:nvPr/>
        </p:nvSpPr>
        <p:spPr>
          <a:xfrm>
            <a:off x="8600548" y="5473515"/>
            <a:ext cx="31662" cy="25331"/>
          </a:xfrm>
          <a:custGeom>
            <a:rect b="b" l="l" r="r" t="t"/>
            <a:pathLst>
              <a:path extrusionOk="0" h="28524" w="38029">
                <a:moveTo>
                  <a:pt x="0" y="0"/>
                </a:moveTo>
                <a:lnTo>
                  <a:pt x="38790" y="0"/>
                </a:lnTo>
                <a:lnTo>
                  <a:pt x="38790" y="37652"/>
                </a:lnTo>
                <a:lnTo>
                  <a:pt x="0" y="3765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33" name="Google Shape;6233;p114"/>
          <p:cNvSpPr/>
          <p:nvPr/>
        </p:nvSpPr>
        <p:spPr>
          <a:xfrm>
            <a:off x="8619544" y="5574167"/>
            <a:ext cx="71240" cy="67548"/>
          </a:xfrm>
          <a:custGeom>
            <a:rect b="b" l="l" r="r" t="t"/>
            <a:pathLst>
              <a:path extrusionOk="0" h="76064" w="85567">
                <a:moveTo>
                  <a:pt x="0" y="41930"/>
                </a:moveTo>
                <a:lnTo>
                  <a:pt x="44305" y="0"/>
                </a:lnTo>
                <a:lnTo>
                  <a:pt x="88705" y="41930"/>
                </a:lnTo>
                <a:lnTo>
                  <a:pt x="44305" y="83956"/>
                </a:lnTo>
                <a:lnTo>
                  <a:pt x="0" y="4193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34" name="Google Shape;6234;p114"/>
          <p:cNvSpPr/>
          <p:nvPr/>
        </p:nvSpPr>
        <p:spPr>
          <a:xfrm>
            <a:off x="8529149" y="5578641"/>
            <a:ext cx="79156" cy="59105"/>
          </a:xfrm>
          <a:custGeom>
            <a:rect b="b" l="l" r="r" t="t"/>
            <a:pathLst>
              <a:path extrusionOk="0" h="66556" w="95074">
                <a:moveTo>
                  <a:pt x="0" y="68458"/>
                </a:moveTo>
                <a:lnTo>
                  <a:pt x="49344" y="0"/>
                </a:lnTo>
                <a:lnTo>
                  <a:pt x="98687" y="68458"/>
                </a:lnTo>
                <a:lnTo>
                  <a:pt x="0" y="6845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235" name="Google Shape;6235;p114"/>
          <p:cNvGrpSpPr/>
          <p:nvPr/>
        </p:nvGrpSpPr>
        <p:grpSpPr>
          <a:xfrm>
            <a:off x="7012869" y="5746357"/>
            <a:ext cx="3277332" cy="160634"/>
            <a:chOff x="6575937" y="5372568"/>
            <a:chExt cx="3277332" cy="160634"/>
          </a:xfrm>
        </p:grpSpPr>
        <p:sp>
          <p:nvSpPr>
            <p:cNvPr id="6236" name="Google Shape;6236;p114"/>
            <p:cNvSpPr txBox="1"/>
            <p:nvPr/>
          </p:nvSpPr>
          <p:spPr>
            <a:xfrm>
              <a:off x="6575937"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-100</a:t>
              </a:r>
              <a:endParaRPr/>
            </a:p>
          </p:txBody>
        </p:sp>
        <p:sp>
          <p:nvSpPr>
            <p:cNvPr id="6237" name="Google Shape;6237;p114"/>
            <p:cNvSpPr txBox="1"/>
            <p:nvPr/>
          </p:nvSpPr>
          <p:spPr>
            <a:xfrm>
              <a:off x="6915381"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-80</a:t>
              </a:r>
              <a:endParaRPr/>
            </a:p>
          </p:txBody>
        </p:sp>
        <p:sp>
          <p:nvSpPr>
            <p:cNvPr id="6238" name="Google Shape;6238;p114"/>
            <p:cNvSpPr txBox="1"/>
            <p:nvPr/>
          </p:nvSpPr>
          <p:spPr>
            <a:xfrm>
              <a:off x="7175579"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-60</a:t>
              </a:r>
              <a:endParaRPr/>
            </a:p>
          </p:txBody>
        </p:sp>
        <p:sp>
          <p:nvSpPr>
            <p:cNvPr id="6239" name="Google Shape;6239;p114"/>
            <p:cNvSpPr txBox="1"/>
            <p:nvPr/>
          </p:nvSpPr>
          <p:spPr>
            <a:xfrm>
              <a:off x="7441695"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-40</a:t>
              </a:r>
              <a:endParaRPr/>
            </a:p>
          </p:txBody>
        </p:sp>
        <p:sp>
          <p:nvSpPr>
            <p:cNvPr id="6240" name="Google Shape;6240;p114"/>
            <p:cNvSpPr txBox="1"/>
            <p:nvPr/>
          </p:nvSpPr>
          <p:spPr>
            <a:xfrm>
              <a:off x="7721837"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-20</a:t>
              </a:r>
              <a:endParaRPr/>
            </a:p>
          </p:txBody>
        </p:sp>
        <p:sp>
          <p:nvSpPr>
            <p:cNvPr id="6241" name="Google Shape;6241;p114"/>
            <p:cNvSpPr txBox="1"/>
            <p:nvPr/>
          </p:nvSpPr>
          <p:spPr>
            <a:xfrm>
              <a:off x="8018443"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0</a:t>
              </a:r>
              <a:endParaRPr/>
            </a:p>
          </p:txBody>
        </p:sp>
        <p:sp>
          <p:nvSpPr>
            <p:cNvPr id="6242" name="Google Shape;6242;p114"/>
            <p:cNvSpPr txBox="1"/>
            <p:nvPr/>
          </p:nvSpPr>
          <p:spPr>
            <a:xfrm>
              <a:off x="8313002"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20</a:t>
              </a:r>
              <a:endParaRPr/>
            </a:p>
          </p:txBody>
        </p:sp>
        <p:sp>
          <p:nvSpPr>
            <p:cNvPr id="6243" name="Google Shape;6243;p114"/>
            <p:cNvSpPr txBox="1"/>
            <p:nvPr/>
          </p:nvSpPr>
          <p:spPr>
            <a:xfrm>
              <a:off x="8562776"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40</a:t>
              </a:r>
              <a:endParaRPr/>
            </a:p>
          </p:txBody>
        </p:sp>
        <p:sp>
          <p:nvSpPr>
            <p:cNvPr id="6244" name="Google Shape;6244;p114"/>
            <p:cNvSpPr txBox="1"/>
            <p:nvPr/>
          </p:nvSpPr>
          <p:spPr>
            <a:xfrm>
              <a:off x="8874982"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60</a:t>
              </a:r>
              <a:endParaRPr/>
            </a:p>
          </p:txBody>
        </p:sp>
        <p:sp>
          <p:nvSpPr>
            <p:cNvPr id="6245" name="Google Shape;6245;p114"/>
            <p:cNvSpPr txBox="1"/>
            <p:nvPr/>
          </p:nvSpPr>
          <p:spPr>
            <a:xfrm>
              <a:off x="9107108"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80</a:t>
              </a:r>
              <a:endParaRPr/>
            </a:p>
          </p:txBody>
        </p:sp>
        <p:sp>
          <p:nvSpPr>
            <p:cNvPr id="6246" name="Google Shape;6246;p114"/>
            <p:cNvSpPr txBox="1"/>
            <p:nvPr/>
          </p:nvSpPr>
          <p:spPr>
            <a:xfrm>
              <a:off x="9421240"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100</a:t>
              </a:r>
              <a:endParaRPr/>
            </a:p>
          </p:txBody>
        </p:sp>
      </p:grpSp>
      <p:cxnSp>
        <p:nvCxnSpPr>
          <p:cNvPr id="6247" name="Google Shape;6247;p114"/>
          <p:cNvCxnSpPr/>
          <p:nvPr/>
        </p:nvCxnSpPr>
        <p:spPr>
          <a:xfrm>
            <a:off x="3328276" y="2751141"/>
            <a:ext cx="167698" cy="0"/>
          </a:xfrm>
          <a:prstGeom prst="straightConnector1">
            <a:avLst/>
          </a:prstGeom>
          <a:noFill/>
          <a:ln cap="flat" cmpd="sng" w="9525">
            <a:solidFill>
              <a:schemeClr val="dk2"/>
            </a:solidFill>
            <a:prstDash val="solid"/>
            <a:miter lim="800000"/>
            <a:headEnd len="sm" w="sm" type="none"/>
            <a:tailEnd len="sm" w="sm" type="none"/>
          </a:ln>
        </p:spPr>
      </p:cxnSp>
      <p:cxnSp>
        <p:nvCxnSpPr>
          <p:cNvPr id="6248" name="Google Shape;6248;p114"/>
          <p:cNvCxnSpPr/>
          <p:nvPr/>
        </p:nvCxnSpPr>
        <p:spPr>
          <a:xfrm>
            <a:off x="3324508" y="2890563"/>
            <a:ext cx="117202" cy="0"/>
          </a:xfrm>
          <a:prstGeom prst="straightConnector1">
            <a:avLst/>
          </a:prstGeom>
          <a:noFill/>
          <a:ln cap="flat" cmpd="sng" w="9525">
            <a:solidFill>
              <a:schemeClr val="dk2"/>
            </a:solidFill>
            <a:prstDash val="solid"/>
            <a:miter lim="800000"/>
            <a:headEnd len="sm" w="sm" type="none"/>
            <a:tailEnd len="sm" w="sm" type="none"/>
          </a:ln>
        </p:spPr>
      </p:cxnSp>
      <p:cxnSp>
        <p:nvCxnSpPr>
          <p:cNvPr id="6249" name="Google Shape;6249;p114"/>
          <p:cNvCxnSpPr/>
          <p:nvPr/>
        </p:nvCxnSpPr>
        <p:spPr>
          <a:xfrm>
            <a:off x="3316689" y="3017468"/>
            <a:ext cx="506627" cy="0"/>
          </a:xfrm>
          <a:prstGeom prst="straightConnector1">
            <a:avLst/>
          </a:prstGeom>
          <a:noFill/>
          <a:ln cap="flat" cmpd="sng" w="9525">
            <a:solidFill>
              <a:schemeClr val="dk2"/>
            </a:solidFill>
            <a:prstDash val="solid"/>
            <a:miter lim="800000"/>
            <a:headEnd len="sm" w="sm" type="none"/>
            <a:tailEnd len="sm" w="sm" type="none"/>
          </a:ln>
        </p:spPr>
      </p:cxnSp>
      <p:cxnSp>
        <p:nvCxnSpPr>
          <p:cNvPr id="6250" name="Google Shape;6250;p114"/>
          <p:cNvCxnSpPr/>
          <p:nvPr/>
        </p:nvCxnSpPr>
        <p:spPr>
          <a:xfrm>
            <a:off x="3090725" y="3277818"/>
            <a:ext cx="460643" cy="0"/>
          </a:xfrm>
          <a:prstGeom prst="straightConnector1">
            <a:avLst/>
          </a:prstGeom>
          <a:noFill/>
          <a:ln cap="flat" cmpd="sng" w="9525">
            <a:solidFill>
              <a:schemeClr val="dk2"/>
            </a:solidFill>
            <a:prstDash val="solid"/>
            <a:miter lim="800000"/>
            <a:headEnd len="sm" w="sm" type="none"/>
            <a:tailEnd len="sm" w="sm" type="none"/>
          </a:ln>
        </p:spPr>
      </p:cxnSp>
      <p:cxnSp>
        <p:nvCxnSpPr>
          <p:cNvPr id="6251" name="Google Shape;6251;p114"/>
          <p:cNvCxnSpPr/>
          <p:nvPr/>
        </p:nvCxnSpPr>
        <p:spPr>
          <a:xfrm>
            <a:off x="3378013" y="3407551"/>
            <a:ext cx="117961" cy="0"/>
          </a:xfrm>
          <a:prstGeom prst="straightConnector1">
            <a:avLst/>
          </a:prstGeom>
          <a:noFill/>
          <a:ln cap="flat" cmpd="sng" w="9525">
            <a:solidFill>
              <a:schemeClr val="dk2"/>
            </a:solidFill>
            <a:prstDash val="solid"/>
            <a:miter lim="800000"/>
            <a:headEnd len="sm" w="sm" type="none"/>
            <a:tailEnd len="sm" w="sm" type="none"/>
          </a:ln>
        </p:spPr>
      </p:cxnSp>
      <p:cxnSp>
        <p:nvCxnSpPr>
          <p:cNvPr id="6252" name="Google Shape;6252;p114"/>
          <p:cNvCxnSpPr/>
          <p:nvPr/>
        </p:nvCxnSpPr>
        <p:spPr>
          <a:xfrm>
            <a:off x="3342556" y="3664726"/>
            <a:ext cx="217897" cy="0"/>
          </a:xfrm>
          <a:prstGeom prst="straightConnector1">
            <a:avLst/>
          </a:prstGeom>
          <a:noFill/>
          <a:ln cap="flat" cmpd="sng" w="9525">
            <a:solidFill>
              <a:schemeClr val="dk2"/>
            </a:solidFill>
            <a:prstDash val="solid"/>
            <a:miter lim="800000"/>
            <a:headEnd len="sm" w="sm" type="none"/>
            <a:tailEnd len="sm" w="sm" type="none"/>
          </a:ln>
        </p:spPr>
      </p:cxnSp>
      <p:cxnSp>
        <p:nvCxnSpPr>
          <p:cNvPr id="6253" name="Google Shape;6253;p114"/>
          <p:cNvCxnSpPr/>
          <p:nvPr/>
        </p:nvCxnSpPr>
        <p:spPr>
          <a:xfrm>
            <a:off x="3328276" y="3798822"/>
            <a:ext cx="106542" cy="0"/>
          </a:xfrm>
          <a:prstGeom prst="straightConnector1">
            <a:avLst/>
          </a:prstGeom>
          <a:noFill/>
          <a:ln cap="flat" cmpd="sng" w="9525">
            <a:solidFill>
              <a:schemeClr val="dk2"/>
            </a:solidFill>
            <a:prstDash val="solid"/>
            <a:miter lim="800000"/>
            <a:headEnd len="sm" w="sm" type="none"/>
            <a:tailEnd len="sm" w="sm" type="none"/>
          </a:ln>
        </p:spPr>
      </p:cxnSp>
      <p:cxnSp>
        <p:nvCxnSpPr>
          <p:cNvPr id="6254" name="Google Shape;6254;p114"/>
          <p:cNvCxnSpPr/>
          <p:nvPr/>
        </p:nvCxnSpPr>
        <p:spPr>
          <a:xfrm>
            <a:off x="3328598" y="4183176"/>
            <a:ext cx="212743" cy="0"/>
          </a:xfrm>
          <a:prstGeom prst="straightConnector1">
            <a:avLst/>
          </a:prstGeom>
          <a:noFill/>
          <a:ln cap="flat" cmpd="sng" w="9525">
            <a:solidFill>
              <a:schemeClr val="dk2"/>
            </a:solidFill>
            <a:prstDash val="solid"/>
            <a:miter lim="800000"/>
            <a:headEnd len="sm" w="sm" type="none"/>
            <a:tailEnd len="sm" w="sm" type="none"/>
          </a:ln>
        </p:spPr>
      </p:cxnSp>
      <p:cxnSp>
        <p:nvCxnSpPr>
          <p:cNvPr id="6255" name="Google Shape;6255;p114"/>
          <p:cNvCxnSpPr/>
          <p:nvPr/>
        </p:nvCxnSpPr>
        <p:spPr>
          <a:xfrm>
            <a:off x="3399664" y="4446701"/>
            <a:ext cx="96310" cy="0"/>
          </a:xfrm>
          <a:prstGeom prst="straightConnector1">
            <a:avLst/>
          </a:prstGeom>
          <a:noFill/>
          <a:ln cap="flat" cmpd="sng" w="9525">
            <a:solidFill>
              <a:schemeClr val="dk2"/>
            </a:solidFill>
            <a:prstDash val="solid"/>
            <a:miter lim="800000"/>
            <a:headEnd len="sm" w="sm" type="none"/>
            <a:tailEnd len="sm" w="sm" type="none"/>
          </a:ln>
        </p:spPr>
      </p:cxnSp>
      <p:cxnSp>
        <p:nvCxnSpPr>
          <p:cNvPr id="6256" name="Google Shape;6256;p114"/>
          <p:cNvCxnSpPr/>
          <p:nvPr/>
        </p:nvCxnSpPr>
        <p:spPr>
          <a:xfrm>
            <a:off x="3317608" y="4573701"/>
            <a:ext cx="142587" cy="0"/>
          </a:xfrm>
          <a:prstGeom prst="straightConnector1">
            <a:avLst/>
          </a:prstGeom>
          <a:noFill/>
          <a:ln cap="flat" cmpd="sng" w="9525">
            <a:solidFill>
              <a:schemeClr val="dk2"/>
            </a:solidFill>
            <a:prstDash val="solid"/>
            <a:miter lim="800000"/>
            <a:headEnd len="sm" w="sm" type="none"/>
            <a:tailEnd len="sm" w="sm" type="none"/>
          </a:ln>
        </p:spPr>
      </p:cxnSp>
      <p:cxnSp>
        <p:nvCxnSpPr>
          <p:cNvPr id="6257" name="Google Shape;6257;p114"/>
          <p:cNvCxnSpPr/>
          <p:nvPr/>
        </p:nvCxnSpPr>
        <p:spPr>
          <a:xfrm>
            <a:off x="3286938" y="4707051"/>
            <a:ext cx="209036" cy="0"/>
          </a:xfrm>
          <a:prstGeom prst="straightConnector1">
            <a:avLst/>
          </a:prstGeom>
          <a:noFill/>
          <a:ln cap="flat" cmpd="sng" w="9525">
            <a:solidFill>
              <a:schemeClr val="dk2"/>
            </a:solidFill>
            <a:prstDash val="solid"/>
            <a:miter lim="800000"/>
            <a:headEnd len="sm" w="sm" type="none"/>
            <a:tailEnd len="sm" w="sm" type="none"/>
          </a:ln>
        </p:spPr>
      </p:cxnSp>
      <p:cxnSp>
        <p:nvCxnSpPr>
          <p:cNvPr id="6258" name="Google Shape;6258;p114"/>
          <p:cNvCxnSpPr/>
          <p:nvPr/>
        </p:nvCxnSpPr>
        <p:spPr>
          <a:xfrm>
            <a:off x="3097076" y="4964226"/>
            <a:ext cx="677363" cy="0"/>
          </a:xfrm>
          <a:prstGeom prst="straightConnector1">
            <a:avLst/>
          </a:prstGeom>
          <a:noFill/>
          <a:ln cap="flat" cmpd="sng" w="9525">
            <a:solidFill>
              <a:schemeClr val="dk2"/>
            </a:solidFill>
            <a:prstDash val="solid"/>
            <a:miter lim="800000"/>
            <a:headEnd len="sm" w="sm" type="none"/>
            <a:tailEnd len="sm" w="sm" type="none"/>
          </a:ln>
        </p:spPr>
      </p:cxnSp>
      <p:cxnSp>
        <p:nvCxnSpPr>
          <p:cNvPr id="6259" name="Google Shape;6259;p114"/>
          <p:cNvCxnSpPr/>
          <p:nvPr/>
        </p:nvCxnSpPr>
        <p:spPr>
          <a:xfrm>
            <a:off x="3332305" y="5094401"/>
            <a:ext cx="154521" cy="0"/>
          </a:xfrm>
          <a:prstGeom prst="straightConnector1">
            <a:avLst/>
          </a:prstGeom>
          <a:noFill/>
          <a:ln cap="flat" cmpd="sng" w="9525">
            <a:solidFill>
              <a:schemeClr val="dk2"/>
            </a:solidFill>
            <a:prstDash val="solid"/>
            <a:miter lim="800000"/>
            <a:headEnd len="sm" w="sm" type="none"/>
            <a:tailEnd len="sm" w="sm" type="none"/>
          </a:ln>
        </p:spPr>
      </p:cxnSp>
      <p:cxnSp>
        <p:nvCxnSpPr>
          <p:cNvPr id="6260" name="Google Shape;6260;p114"/>
          <p:cNvCxnSpPr/>
          <p:nvPr/>
        </p:nvCxnSpPr>
        <p:spPr>
          <a:xfrm>
            <a:off x="3294082" y="5224576"/>
            <a:ext cx="129143" cy="0"/>
          </a:xfrm>
          <a:prstGeom prst="straightConnector1">
            <a:avLst/>
          </a:prstGeom>
          <a:noFill/>
          <a:ln cap="flat" cmpd="sng" w="9525">
            <a:solidFill>
              <a:schemeClr val="dk2"/>
            </a:solidFill>
            <a:prstDash val="solid"/>
            <a:miter lim="800000"/>
            <a:headEnd len="sm" w="sm" type="none"/>
            <a:tailEnd len="sm" w="sm" type="none"/>
          </a:ln>
        </p:spPr>
      </p:cxnSp>
      <p:cxnSp>
        <p:nvCxnSpPr>
          <p:cNvPr id="6261" name="Google Shape;6261;p114"/>
          <p:cNvCxnSpPr/>
          <p:nvPr/>
        </p:nvCxnSpPr>
        <p:spPr>
          <a:xfrm>
            <a:off x="3423702" y="5354751"/>
            <a:ext cx="101347" cy="0"/>
          </a:xfrm>
          <a:prstGeom prst="straightConnector1">
            <a:avLst/>
          </a:prstGeom>
          <a:noFill/>
          <a:ln cap="flat" cmpd="sng" w="9525">
            <a:solidFill>
              <a:schemeClr val="dk2"/>
            </a:solidFill>
            <a:prstDash val="solid"/>
            <a:miter lim="800000"/>
            <a:headEnd len="sm" w="sm" type="none"/>
            <a:tailEnd len="sm" w="sm" type="none"/>
          </a:ln>
        </p:spPr>
      </p:cxnSp>
      <p:cxnSp>
        <p:nvCxnSpPr>
          <p:cNvPr id="6262" name="Google Shape;6262;p114"/>
          <p:cNvCxnSpPr/>
          <p:nvPr/>
        </p:nvCxnSpPr>
        <p:spPr>
          <a:xfrm>
            <a:off x="3265320" y="5488101"/>
            <a:ext cx="230654" cy="0"/>
          </a:xfrm>
          <a:prstGeom prst="straightConnector1">
            <a:avLst/>
          </a:prstGeom>
          <a:noFill/>
          <a:ln cap="flat" cmpd="sng" w="9525">
            <a:solidFill>
              <a:schemeClr val="dk2"/>
            </a:solidFill>
            <a:prstDash val="solid"/>
            <a:miter lim="800000"/>
            <a:headEnd len="sm" w="sm" type="none"/>
            <a:tailEnd len="sm" w="sm" type="none"/>
          </a:ln>
        </p:spPr>
      </p:cxnSp>
      <p:cxnSp>
        <p:nvCxnSpPr>
          <p:cNvPr id="6263" name="Google Shape;6263;p114"/>
          <p:cNvCxnSpPr/>
          <p:nvPr/>
        </p:nvCxnSpPr>
        <p:spPr>
          <a:xfrm>
            <a:off x="8580191" y="2805911"/>
            <a:ext cx="127916" cy="0"/>
          </a:xfrm>
          <a:prstGeom prst="straightConnector1">
            <a:avLst/>
          </a:prstGeom>
          <a:noFill/>
          <a:ln cap="flat" cmpd="sng" w="9525">
            <a:solidFill>
              <a:schemeClr val="dk2"/>
            </a:solidFill>
            <a:prstDash val="solid"/>
            <a:miter lim="800000"/>
            <a:headEnd len="sm" w="sm" type="none"/>
            <a:tailEnd len="sm" w="sm" type="none"/>
          </a:ln>
        </p:spPr>
      </p:cxnSp>
      <p:cxnSp>
        <p:nvCxnSpPr>
          <p:cNvPr id="6264" name="Google Shape;6264;p114"/>
          <p:cNvCxnSpPr/>
          <p:nvPr/>
        </p:nvCxnSpPr>
        <p:spPr>
          <a:xfrm>
            <a:off x="8626511" y="3059158"/>
            <a:ext cx="153244" cy="0"/>
          </a:xfrm>
          <a:prstGeom prst="straightConnector1">
            <a:avLst/>
          </a:prstGeom>
          <a:noFill/>
          <a:ln cap="flat" cmpd="sng" w="9525">
            <a:solidFill>
              <a:schemeClr val="dk2"/>
            </a:solidFill>
            <a:prstDash val="solid"/>
            <a:miter lim="800000"/>
            <a:headEnd len="sm" w="sm" type="none"/>
            <a:tailEnd len="sm" w="sm" type="none"/>
          </a:ln>
        </p:spPr>
      </p:cxnSp>
      <p:cxnSp>
        <p:nvCxnSpPr>
          <p:cNvPr id="6265" name="Google Shape;6265;p114"/>
          <p:cNvCxnSpPr/>
          <p:nvPr/>
        </p:nvCxnSpPr>
        <p:spPr>
          <a:xfrm>
            <a:off x="8541023" y="3315165"/>
            <a:ext cx="180789" cy="0"/>
          </a:xfrm>
          <a:prstGeom prst="straightConnector1">
            <a:avLst/>
          </a:prstGeom>
          <a:noFill/>
          <a:ln cap="flat" cmpd="sng" w="9525">
            <a:solidFill>
              <a:schemeClr val="dk2"/>
            </a:solidFill>
            <a:prstDash val="solid"/>
            <a:miter lim="800000"/>
            <a:headEnd len="sm" w="sm" type="none"/>
            <a:tailEnd len="sm" w="sm" type="none"/>
          </a:ln>
        </p:spPr>
      </p:cxnSp>
      <p:cxnSp>
        <p:nvCxnSpPr>
          <p:cNvPr id="6266" name="Google Shape;6266;p114"/>
          <p:cNvCxnSpPr/>
          <p:nvPr/>
        </p:nvCxnSpPr>
        <p:spPr>
          <a:xfrm>
            <a:off x="8617645" y="3698060"/>
            <a:ext cx="94987" cy="0"/>
          </a:xfrm>
          <a:prstGeom prst="straightConnector1">
            <a:avLst/>
          </a:prstGeom>
          <a:noFill/>
          <a:ln cap="flat" cmpd="sng" w="9525">
            <a:solidFill>
              <a:schemeClr val="dk2"/>
            </a:solidFill>
            <a:prstDash val="solid"/>
            <a:miter lim="800000"/>
            <a:headEnd len="sm" w="sm" type="none"/>
            <a:tailEnd len="sm" w="sm" type="none"/>
          </a:ln>
        </p:spPr>
      </p:cxnSp>
      <p:cxnSp>
        <p:nvCxnSpPr>
          <p:cNvPr id="6267" name="Google Shape;6267;p114"/>
          <p:cNvCxnSpPr/>
          <p:nvPr/>
        </p:nvCxnSpPr>
        <p:spPr>
          <a:xfrm>
            <a:off x="8600548" y="3823254"/>
            <a:ext cx="94987" cy="0"/>
          </a:xfrm>
          <a:prstGeom prst="straightConnector1">
            <a:avLst/>
          </a:prstGeom>
          <a:noFill/>
          <a:ln cap="flat" cmpd="sng" w="9525">
            <a:solidFill>
              <a:schemeClr val="dk2"/>
            </a:solidFill>
            <a:prstDash val="solid"/>
            <a:miter lim="800000"/>
            <a:headEnd len="sm" w="sm" type="none"/>
            <a:tailEnd len="sm" w="sm" type="none"/>
          </a:ln>
        </p:spPr>
      </p:cxnSp>
      <p:cxnSp>
        <p:nvCxnSpPr>
          <p:cNvPr id="6268" name="Google Shape;6268;p114"/>
          <p:cNvCxnSpPr/>
          <p:nvPr/>
        </p:nvCxnSpPr>
        <p:spPr>
          <a:xfrm>
            <a:off x="8580917" y="4206989"/>
            <a:ext cx="169017" cy="0"/>
          </a:xfrm>
          <a:prstGeom prst="straightConnector1">
            <a:avLst/>
          </a:prstGeom>
          <a:noFill/>
          <a:ln cap="flat" cmpd="sng" w="9525">
            <a:solidFill>
              <a:schemeClr val="dk2"/>
            </a:solidFill>
            <a:prstDash val="solid"/>
            <a:miter lim="800000"/>
            <a:headEnd len="sm" w="sm" type="none"/>
            <a:tailEnd len="sm" w="sm" type="none"/>
          </a:ln>
        </p:spPr>
      </p:cxnSp>
      <p:cxnSp>
        <p:nvCxnSpPr>
          <p:cNvPr id="6269" name="Google Shape;6269;p114"/>
          <p:cNvCxnSpPr/>
          <p:nvPr/>
        </p:nvCxnSpPr>
        <p:spPr>
          <a:xfrm>
            <a:off x="8617645" y="4465282"/>
            <a:ext cx="87071" cy="0"/>
          </a:xfrm>
          <a:prstGeom prst="straightConnector1">
            <a:avLst/>
          </a:prstGeom>
          <a:noFill/>
          <a:ln cap="flat" cmpd="sng" w="9525">
            <a:solidFill>
              <a:schemeClr val="dk2"/>
            </a:solidFill>
            <a:prstDash val="solid"/>
            <a:miter lim="800000"/>
            <a:headEnd len="sm" w="sm" type="none"/>
            <a:tailEnd len="sm" w="sm" type="none"/>
          </a:ln>
        </p:spPr>
      </p:cxnSp>
      <p:cxnSp>
        <p:nvCxnSpPr>
          <p:cNvPr id="6270" name="Google Shape;6270;p114"/>
          <p:cNvCxnSpPr/>
          <p:nvPr/>
        </p:nvCxnSpPr>
        <p:spPr>
          <a:xfrm>
            <a:off x="8610680" y="4594029"/>
            <a:ext cx="87071" cy="0"/>
          </a:xfrm>
          <a:prstGeom prst="straightConnector1">
            <a:avLst/>
          </a:prstGeom>
          <a:noFill/>
          <a:ln cap="flat" cmpd="sng" w="9525">
            <a:solidFill>
              <a:schemeClr val="dk2"/>
            </a:solidFill>
            <a:prstDash val="solid"/>
            <a:miter lim="800000"/>
            <a:headEnd len="sm" w="sm" type="none"/>
            <a:tailEnd len="sm" w="sm" type="none"/>
          </a:ln>
        </p:spPr>
      </p:cxnSp>
      <p:cxnSp>
        <p:nvCxnSpPr>
          <p:cNvPr id="6271" name="Google Shape;6271;p114"/>
          <p:cNvCxnSpPr/>
          <p:nvPr/>
        </p:nvCxnSpPr>
        <p:spPr>
          <a:xfrm>
            <a:off x="8574109" y="4719041"/>
            <a:ext cx="138523" cy="0"/>
          </a:xfrm>
          <a:prstGeom prst="straightConnector1">
            <a:avLst/>
          </a:prstGeom>
          <a:noFill/>
          <a:ln cap="flat" cmpd="sng" w="9525">
            <a:solidFill>
              <a:schemeClr val="dk2"/>
            </a:solidFill>
            <a:prstDash val="solid"/>
            <a:miter lim="800000"/>
            <a:headEnd len="sm" w="sm" type="none"/>
            <a:tailEnd len="sm" w="sm" type="none"/>
          </a:ln>
        </p:spPr>
      </p:cxnSp>
      <p:cxnSp>
        <p:nvCxnSpPr>
          <p:cNvPr id="6272" name="Google Shape;6272;p114"/>
          <p:cNvCxnSpPr/>
          <p:nvPr/>
        </p:nvCxnSpPr>
        <p:spPr>
          <a:xfrm>
            <a:off x="8455080" y="4976221"/>
            <a:ext cx="220824" cy="0"/>
          </a:xfrm>
          <a:prstGeom prst="straightConnector1">
            <a:avLst/>
          </a:prstGeom>
          <a:noFill/>
          <a:ln cap="flat" cmpd="sng" w="9525">
            <a:solidFill>
              <a:schemeClr val="dk2"/>
            </a:solidFill>
            <a:prstDash val="solid"/>
            <a:miter lim="800000"/>
            <a:headEnd len="sm" w="sm" type="none"/>
            <a:tailEnd len="sm" w="sm" type="none"/>
          </a:ln>
        </p:spPr>
      </p:cxnSp>
      <p:cxnSp>
        <p:nvCxnSpPr>
          <p:cNvPr id="6273" name="Google Shape;6273;p114"/>
          <p:cNvCxnSpPr/>
          <p:nvPr/>
        </p:nvCxnSpPr>
        <p:spPr>
          <a:xfrm>
            <a:off x="8616730" y="5105997"/>
            <a:ext cx="87071" cy="0"/>
          </a:xfrm>
          <a:prstGeom prst="straightConnector1">
            <a:avLst/>
          </a:prstGeom>
          <a:noFill/>
          <a:ln cap="flat" cmpd="sng" w="9525">
            <a:solidFill>
              <a:schemeClr val="dk2"/>
            </a:solidFill>
            <a:prstDash val="solid"/>
            <a:miter lim="800000"/>
            <a:headEnd len="sm" w="sm" type="none"/>
            <a:tailEnd len="sm" w="sm" type="none"/>
          </a:ln>
        </p:spPr>
      </p:cxnSp>
      <p:cxnSp>
        <p:nvCxnSpPr>
          <p:cNvPr id="6274" name="Google Shape;6274;p114"/>
          <p:cNvCxnSpPr/>
          <p:nvPr/>
        </p:nvCxnSpPr>
        <p:spPr>
          <a:xfrm>
            <a:off x="8607354" y="5234581"/>
            <a:ext cx="114458" cy="0"/>
          </a:xfrm>
          <a:prstGeom prst="straightConnector1">
            <a:avLst/>
          </a:prstGeom>
          <a:noFill/>
          <a:ln cap="flat" cmpd="sng" w="9525">
            <a:solidFill>
              <a:schemeClr val="dk2"/>
            </a:solidFill>
            <a:prstDash val="solid"/>
            <a:miter lim="800000"/>
            <a:headEnd len="sm" w="sm" type="none"/>
            <a:tailEnd len="sm" w="sm" type="none"/>
          </a:ln>
        </p:spPr>
      </p:cxnSp>
      <p:cxnSp>
        <p:nvCxnSpPr>
          <p:cNvPr id="6275" name="Google Shape;6275;p114"/>
          <p:cNvCxnSpPr/>
          <p:nvPr/>
        </p:nvCxnSpPr>
        <p:spPr>
          <a:xfrm>
            <a:off x="8616730" y="5362490"/>
            <a:ext cx="87986" cy="0"/>
          </a:xfrm>
          <a:prstGeom prst="straightConnector1">
            <a:avLst/>
          </a:prstGeom>
          <a:noFill/>
          <a:ln cap="flat" cmpd="sng" w="9525">
            <a:solidFill>
              <a:schemeClr val="dk2"/>
            </a:solidFill>
            <a:prstDash val="solid"/>
            <a:miter lim="800000"/>
            <a:headEnd len="sm" w="sm" type="none"/>
            <a:tailEnd len="sm" w="sm" type="none"/>
          </a:ln>
        </p:spPr>
      </p:cxnSp>
      <p:cxnSp>
        <p:nvCxnSpPr>
          <p:cNvPr id="6276" name="Google Shape;6276;p114"/>
          <p:cNvCxnSpPr/>
          <p:nvPr/>
        </p:nvCxnSpPr>
        <p:spPr>
          <a:xfrm>
            <a:off x="8542957" y="5488696"/>
            <a:ext cx="147512" cy="0"/>
          </a:xfrm>
          <a:prstGeom prst="straightConnector1">
            <a:avLst/>
          </a:prstGeom>
          <a:noFill/>
          <a:ln cap="flat" cmpd="sng" w="9525">
            <a:solidFill>
              <a:schemeClr val="dk2"/>
            </a:solidFill>
            <a:prstDash val="solid"/>
            <a:miter lim="800000"/>
            <a:headEnd len="sm" w="sm" type="none"/>
            <a:tailEnd len="sm" w="sm" type="none"/>
          </a:ln>
        </p:spPr>
      </p:cxnSp>
      <p:sp>
        <p:nvSpPr>
          <p:cNvPr id="6277" name="Google Shape;6277;p114"/>
          <p:cNvSpPr/>
          <p:nvPr/>
        </p:nvSpPr>
        <p:spPr>
          <a:xfrm>
            <a:off x="8612895" y="2897889"/>
            <a:ext cx="63325" cy="67548"/>
          </a:xfrm>
          <a:custGeom>
            <a:rect b="b" l="l" r="r" t="t"/>
            <a:pathLst>
              <a:path extrusionOk="0" h="76064" w="76059">
                <a:moveTo>
                  <a:pt x="0" y="0"/>
                </a:moveTo>
                <a:lnTo>
                  <a:pt x="76440" y="0"/>
                </a:lnTo>
                <a:lnTo>
                  <a:pt x="76440" y="76445"/>
                </a:lnTo>
                <a:lnTo>
                  <a:pt x="0" y="7644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6278" name="Google Shape;6278;p114"/>
          <p:cNvCxnSpPr/>
          <p:nvPr/>
        </p:nvCxnSpPr>
        <p:spPr>
          <a:xfrm>
            <a:off x="1209675" y="5555117"/>
            <a:ext cx="10029825" cy="0"/>
          </a:xfrm>
          <a:prstGeom prst="straightConnector1">
            <a:avLst/>
          </a:prstGeom>
          <a:noFill/>
          <a:ln cap="flat" cmpd="sng" w="12700">
            <a:solidFill>
              <a:schemeClr val="lt2"/>
            </a:solidFill>
            <a:prstDash val="solid"/>
            <a:miter lim="800000"/>
            <a:headEnd len="sm" w="sm" type="none"/>
            <a:tailEnd len="sm" w="sm" type="none"/>
          </a:ln>
        </p:spPr>
      </p:cxnSp>
      <p:sp>
        <p:nvSpPr>
          <p:cNvPr id="6279" name="Google Shape;6279;p114"/>
          <p:cNvSpPr/>
          <p:nvPr/>
        </p:nvSpPr>
        <p:spPr>
          <a:xfrm>
            <a:off x="3449543" y="5992507"/>
            <a:ext cx="1536962" cy="200055"/>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700">
                <a:solidFill>
                  <a:schemeClr val="dk1"/>
                </a:solidFill>
                <a:latin typeface="Calibri"/>
                <a:ea typeface="Calibri"/>
                <a:cs typeface="Calibri"/>
                <a:sym typeface="Calibri"/>
              </a:rPr>
              <a:t>(8/17 subgrupos)</a:t>
            </a:r>
            <a:endParaRPr b="1" sz="1600">
              <a:solidFill>
                <a:schemeClr val="dk1"/>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145"/>
                                        </p:tgtEl>
                                        <p:attrNameLst>
                                          <p:attrName>style.visibility</p:attrName>
                                        </p:attrNameLst>
                                      </p:cBhvr>
                                      <p:to>
                                        <p:strVal val="visible"/>
                                      </p:to>
                                    </p:set>
                                    <p:animEffect filter="fade" transition="in">
                                      <p:cBhvr>
                                        <p:cTn dur="500"/>
                                        <p:tgtEl>
                                          <p:spTgt spid="6145"/>
                                        </p:tgtEl>
                                      </p:cBhvr>
                                    </p:animEffect>
                                  </p:childTnLst>
                                </p:cTn>
                              </p:par>
                              <p:par>
                                <p:cTn fill="hold" nodeType="withEffect" presetClass="entr" presetID="10" presetSubtype="0">
                                  <p:stCondLst>
                                    <p:cond delay="0"/>
                                  </p:stCondLst>
                                  <p:childTnLst>
                                    <p:set>
                                      <p:cBhvr>
                                        <p:cTn dur="1" fill="hold">
                                          <p:stCondLst>
                                            <p:cond delay="0"/>
                                          </p:stCondLst>
                                        </p:cTn>
                                        <p:tgtEl>
                                          <p:spTgt spid="6146"/>
                                        </p:tgtEl>
                                        <p:attrNameLst>
                                          <p:attrName>style.visibility</p:attrName>
                                        </p:attrNameLst>
                                      </p:cBhvr>
                                      <p:to>
                                        <p:strVal val="visible"/>
                                      </p:to>
                                    </p:set>
                                    <p:animEffect filter="fade" transition="in">
                                      <p:cBhvr>
                                        <p:cTn dur="500"/>
                                        <p:tgtEl>
                                          <p:spTgt spid="614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84" name="Shape 6284"/>
        <p:cNvGrpSpPr/>
        <p:nvPr/>
      </p:nvGrpSpPr>
      <p:grpSpPr>
        <a:xfrm>
          <a:off x="0" y="0"/>
          <a:ext cx="0" cy="0"/>
          <a:chOff x="0" y="0"/>
          <a:chExt cx="0" cy="0"/>
        </a:xfrm>
      </p:grpSpPr>
      <p:sp>
        <p:nvSpPr>
          <p:cNvPr id="6285" name="Google Shape;6285;p115"/>
          <p:cNvSpPr/>
          <p:nvPr/>
        </p:nvSpPr>
        <p:spPr>
          <a:xfrm flipH="1">
            <a:off x="407986" y="1860583"/>
            <a:ext cx="11237916" cy="439270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6286" name="Google Shape;6286;p115"/>
          <p:cNvSpPr txBox="1"/>
          <p:nvPr/>
        </p:nvSpPr>
        <p:spPr>
          <a:xfrm>
            <a:off x="296269" y="385036"/>
            <a:ext cx="10765961"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Os benefícios de ravulizumabe vs. eculizumabe em pacientes naïve são consistentes, independente do nível basal de hemólise, histórico transfusional e dados demográficos</a:t>
            </a:r>
            <a:endParaRPr b="1" baseline="30000" sz="2400">
              <a:solidFill>
                <a:schemeClr val="accent1"/>
              </a:solidFill>
              <a:latin typeface="Lustria"/>
              <a:ea typeface="Lustria"/>
              <a:cs typeface="Lustria"/>
              <a:sym typeface="Lustria"/>
            </a:endParaRPr>
          </a:p>
        </p:txBody>
      </p:sp>
      <p:sp>
        <p:nvSpPr>
          <p:cNvPr id="6287" name="Google Shape;6287;p115"/>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§Definida pelos pacientes sem redução ≥2 g/dL no nível de hemoglobina em relação ao valor basal, na ausência de transfusão, até a semana 26.</a:t>
            </a:r>
            <a:endParaRPr/>
          </a:p>
          <a:p>
            <a:pPr indent="0" lvl="0" marL="0" rtl="0" algn="l">
              <a:lnSpc>
                <a:spcPct val="90000"/>
              </a:lnSpc>
              <a:spcBef>
                <a:spcPts val="0"/>
              </a:spcBef>
              <a:spcAft>
                <a:spcPts val="0"/>
              </a:spcAft>
              <a:buClr>
                <a:schemeClr val="dk1"/>
              </a:buClr>
              <a:buSzPts val="700"/>
              <a:buNone/>
            </a:pPr>
            <a:r>
              <a:rPr lang="pt-BR" sz="700"/>
              <a:t>Abreviações: CH = concentrado de hemácias; IC = intervalo de confiança; FACIT = escala de Avaliação Funcional da Terapia de Doenças Crônicas; DHL = desidrogenase láctica; LSN = limite superior da normalidade. </a:t>
            </a:r>
            <a:endParaRPr/>
          </a:p>
          <a:p>
            <a:pPr indent="0" lvl="0" marL="0" rtl="0" algn="l">
              <a:lnSpc>
                <a:spcPct val="90000"/>
              </a:lnSpc>
              <a:spcBef>
                <a:spcPts val="0"/>
              </a:spcBef>
              <a:spcAft>
                <a:spcPts val="0"/>
              </a:spcAft>
              <a:buClr>
                <a:schemeClr val="dk1"/>
              </a:buClr>
              <a:buSzPts val="700"/>
              <a:buNone/>
            </a:pPr>
            <a:r>
              <a:rPr lang="pt-BR" sz="700"/>
              <a:t>Referências: 1. Weitz IC et al. Oral presentation at the ASH 2018 Annual Meeting and Exposition. San Diego, CA. 2018.</a:t>
            </a:r>
            <a:endParaRPr/>
          </a:p>
        </p:txBody>
      </p:sp>
      <p:sp>
        <p:nvSpPr>
          <p:cNvPr id="6288" name="Google Shape;6288;p115"/>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sp>
        <p:nvSpPr>
          <p:cNvPr id="6289" name="Google Shape;6289;p115"/>
          <p:cNvSpPr/>
          <p:nvPr/>
        </p:nvSpPr>
        <p:spPr>
          <a:xfrm>
            <a:off x="-285616" y="1766347"/>
            <a:ext cx="5477203" cy="346823"/>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6290" name="Google Shape;6290;p115"/>
          <p:cNvSpPr txBox="1"/>
          <p:nvPr/>
        </p:nvSpPr>
        <p:spPr>
          <a:xfrm>
            <a:off x="546098" y="1770094"/>
            <a:ext cx="4532400" cy="307777"/>
          </a:xfrm>
          <a:prstGeom prst="rect">
            <a:avLst/>
          </a:prstGeom>
          <a:noFill/>
          <a:ln>
            <a:noFill/>
          </a:ln>
        </p:spPr>
        <p:txBody>
          <a:bodyPr anchorCtr="0" anchor="t" bIns="45700" lIns="0" spcFirstLastPara="1" rIns="91425" wrap="square" tIns="45700">
            <a:noAutofit/>
          </a:bodyPr>
          <a:lstStyle/>
          <a:p>
            <a:pPr indent="0" lvl="0" marL="0" marR="0" rtl="0" algn="r">
              <a:spcBef>
                <a:spcPts val="0"/>
              </a:spcBef>
              <a:spcAft>
                <a:spcPts val="0"/>
              </a:spcAft>
              <a:buNone/>
            </a:pPr>
            <a:r>
              <a:rPr b="1" lang="pt-BR" sz="1600">
                <a:solidFill>
                  <a:schemeClr val="lt1"/>
                </a:solidFill>
                <a:latin typeface="Calibri"/>
                <a:ea typeface="Calibri"/>
                <a:cs typeface="Calibri"/>
                <a:sym typeface="Calibri"/>
              </a:rPr>
              <a:t>Desfechos secundários de eficácia por subgrupo</a:t>
            </a:r>
            <a:r>
              <a:rPr b="1" baseline="30000" lang="pt-BR" sz="1600">
                <a:solidFill>
                  <a:schemeClr val="lt1"/>
                </a:solidFill>
                <a:latin typeface="Calibri"/>
                <a:ea typeface="Calibri"/>
                <a:cs typeface="Calibri"/>
                <a:sym typeface="Calibri"/>
              </a:rPr>
              <a:t>1</a:t>
            </a:r>
            <a:r>
              <a:rPr b="1" lang="pt-BR" sz="1600">
                <a:solidFill>
                  <a:schemeClr val="lt1"/>
                </a:solidFill>
                <a:latin typeface="Calibri"/>
                <a:ea typeface="Calibri"/>
                <a:cs typeface="Calibri"/>
                <a:sym typeface="Calibri"/>
              </a:rPr>
              <a:t> </a:t>
            </a:r>
            <a:endParaRPr/>
          </a:p>
        </p:txBody>
      </p:sp>
      <p:grpSp>
        <p:nvGrpSpPr>
          <p:cNvPr id="6291" name="Google Shape;6291;p115"/>
          <p:cNvGrpSpPr/>
          <p:nvPr/>
        </p:nvGrpSpPr>
        <p:grpSpPr>
          <a:xfrm>
            <a:off x="5313722" y="1909564"/>
            <a:ext cx="5559516" cy="215444"/>
            <a:chOff x="6431201" y="6072173"/>
            <a:chExt cx="5559516" cy="215444"/>
          </a:xfrm>
        </p:grpSpPr>
        <p:grpSp>
          <p:nvGrpSpPr>
            <p:cNvPr id="6292" name="Google Shape;6292;p115"/>
            <p:cNvGrpSpPr/>
            <p:nvPr/>
          </p:nvGrpSpPr>
          <p:grpSpPr>
            <a:xfrm>
              <a:off x="6431201" y="6072173"/>
              <a:ext cx="785991" cy="215444"/>
              <a:chOff x="6431201" y="6072173"/>
              <a:chExt cx="785991" cy="215444"/>
            </a:xfrm>
          </p:grpSpPr>
          <p:sp>
            <p:nvSpPr>
              <p:cNvPr id="6293" name="Google Shape;6293;p115"/>
              <p:cNvSpPr txBox="1"/>
              <p:nvPr/>
            </p:nvSpPr>
            <p:spPr>
              <a:xfrm>
                <a:off x="6537633" y="6072173"/>
                <a:ext cx="679559" cy="215444"/>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IC de 95%</a:t>
                </a:r>
                <a:endParaRPr/>
              </a:p>
            </p:txBody>
          </p:sp>
          <p:cxnSp>
            <p:nvCxnSpPr>
              <p:cNvPr id="6294" name="Google Shape;6294;p115"/>
              <p:cNvCxnSpPr/>
              <p:nvPr/>
            </p:nvCxnSpPr>
            <p:spPr>
              <a:xfrm>
                <a:off x="6431201" y="6179895"/>
                <a:ext cx="146978" cy="0"/>
              </a:xfrm>
              <a:prstGeom prst="straightConnector1">
                <a:avLst/>
              </a:prstGeom>
              <a:noFill/>
              <a:ln cap="rnd" cmpd="sng" w="12700">
                <a:solidFill>
                  <a:schemeClr val="dk2"/>
                </a:solidFill>
                <a:prstDash val="solid"/>
                <a:miter lim="800000"/>
                <a:headEnd len="sm" w="sm" type="none"/>
                <a:tailEnd len="sm" w="sm" type="none"/>
              </a:ln>
            </p:spPr>
          </p:cxnSp>
        </p:grpSp>
        <p:grpSp>
          <p:nvGrpSpPr>
            <p:cNvPr id="6295" name="Google Shape;6295;p115"/>
            <p:cNvGrpSpPr/>
            <p:nvPr/>
          </p:nvGrpSpPr>
          <p:grpSpPr>
            <a:xfrm>
              <a:off x="7264290" y="6072173"/>
              <a:ext cx="1550831" cy="215444"/>
              <a:chOff x="7190684" y="6072173"/>
              <a:chExt cx="1550831" cy="215444"/>
            </a:xfrm>
          </p:grpSpPr>
          <p:sp>
            <p:nvSpPr>
              <p:cNvPr id="6296" name="Google Shape;6296;p115"/>
              <p:cNvSpPr txBox="1"/>
              <p:nvPr/>
            </p:nvSpPr>
            <p:spPr>
              <a:xfrm>
                <a:off x="7242246" y="6072173"/>
                <a:ext cx="1499269" cy="215444"/>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Margem de não inferioridade</a:t>
                </a:r>
                <a:endParaRPr/>
              </a:p>
            </p:txBody>
          </p:sp>
          <p:sp>
            <p:nvSpPr>
              <p:cNvPr id="6297" name="Google Shape;6297;p115"/>
              <p:cNvSpPr/>
              <p:nvPr/>
            </p:nvSpPr>
            <p:spPr>
              <a:xfrm>
                <a:off x="7190684" y="6137305"/>
                <a:ext cx="106476" cy="85181"/>
              </a:xfrm>
              <a:prstGeom prst="triangle">
                <a:avLst>
                  <a:gd fmla="val 50000" name="adj"/>
                </a:avLst>
              </a:prstGeom>
              <a:solidFill>
                <a:schemeClr val="accent3"/>
              </a:solidFill>
              <a:ln cap="flat" cmpd="sng" w="952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400"/>
                  <a:buFont typeface="Calibri"/>
                  <a:buNone/>
                </a:pPr>
                <a:r>
                  <a:t/>
                </a:r>
                <a:endParaRPr b="1" i="0" sz="2400" u="none" cap="none" strike="noStrike">
                  <a:solidFill>
                    <a:schemeClr val="dk1"/>
                  </a:solidFill>
                  <a:latin typeface="Calibri"/>
                  <a:ea typeface="Calibri"/>
                  <a:cs typeface="Calibri"/>
                  <a:sym typeface="Calibri"/>
                </a:endParaRPr>
              </a:p>
            </p:txBody>
          </p:sp>
        </p:grpSp>
        <p:grpSp>
          <p:nvGrpSpPr>
            <p:cNvPr id="6298" name="Google Shape;6298;p115"/>
            <p:cNvGrpSpPr/>
            <p:nvPr/>
          </p:nvGrpSpPr>
          <p:grpSpPr>
            <a:xfrm>
              <a:off x="10764644" y="6113087"/>
              <a:ext cx="711251" cy="133616"/>
              <a:chOff x="10736924" y="6113087"/>
              <a:chExt cx="711251" cy="133616"/>
            </a:xfrm>
          </p:grpSpPr>
          <p:sp>
            <p:nvSpPr>
              <p:cNvPr id="6299" name="Google Shape;6299;p115"/>
              <p:cNvSpPr/>
              <p:nvPr/>
            </p:nvSpPr>
            <p:spPr>
              <a:xfrm>
                <a:off x="10840492" y="6113087"/>
                <a:ext cx="607683" cy="133616"/>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N=151–200</a:t>
                </a:r>
                <a:endParaRPr b="1" i="0" sz="800" u="none" cap="none" strike="noStrike">
                  <a:solidFill>
                    <a:schemeClr val="dk1"/>
                  </a:solidFill>
                  <a:latin typeface="Calibri"/>
                  <a:ea typeface="Calibri"/>
                  <a:cs typeface="Calibri"/>
                  <a:sym typeface="Calibri"/>
                </a:endParaRPr>
              </a:p>
            </p:txBody>
          </p:sp>
          <p:sp>
            <p:nvSpPr>
              <p:cNvPr id="6300" name="Google Shape;6300;p115"/>
              <p:cNvSpPr/>
              <p:nvPr/>
            </p:nvSpPr>
            <p:spPr>
              <a:xfrm>
                <a:off x="10736924" y="6140454"/>
                <a:ext cx="78801" cy="78883"/>
              </a:xfrm>
              <a:custGeom>
                <a:rect b="b" l="l" r="r" t="t"/>
                <a:pathLst>
                  <a:path extrusionOk="0" h="77207" w="77126">
                    <a:moveTo>
                      <a:pt x="0" y="0"/>
                    </a:moveTo>
                    <a:lnTo>
                      <a:pt x="78669" y="0"/>
                    </a:lnTo>
                    <a:lnTo>
                      <a:pt x="78669" y="78751"/>
                    </a:lnTo>
                    <a:lnTo>
                      <a:pt x="0" y="7875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301" name="Google Shape;6301;p115"/>
            <p:cNvGrpSpPr/>
            <p:nvPr/>
          </p:nvGrpSpPr>
          <p:grpSpPr>
            <a:xfrm>
              <a:off x="11522994" y="6128000"/>
              <a:ext cx="467723" cy="103791"/>
              <a:chOff x="11522994" y="6128000"/>
              <a:chExt cx="467723" cy="103791"/>
            </a:xfrm>
          </p:grpSpPr>
          <p:sp>
            <p:nvSpPr>
              <p:cNvPr id="6302" name="Google Shape;6302;p115"/>
              <p:cNvSpPr/>
              <p:nvPr/>
            </p:nvSpPr>
            <p:spPr>
              <a:xfrm>
                <a:off x="11642322" y="6128000"/>
                <a:ext cx="348395" cy="103791"/>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&gt;200</a:t>
                </a:r>
                <a:endParaRPr b="1" i="0" sz="800" u="none" cap="none" strike="noStrike">
                  <a:solidFill>
                    <a:schemeClr val="dk1"/>
                  </a:solidFill>
                  <a:latin typeface="Calibri"/>
                  <a:ea typeface="Calibri"/>
                  <a:cs typeface="Calibri"/>
                  <a:sym typeface="Calibri"/>
                </a:endParaRPr>
              </a:p>
            </p:txBody>
          </p:sp>
          <p:sp>
            <p:nvSpPr>
              <p:cNvPr id="6303" name="Google Shape;6303;p115"/>
              <p:cNvSpPr/>
              <p:nvPr/>
            </p:nvSpPr>
            <p:spPr>
              <a:xfrm>
                <a:off x="11522994" y="6132566"/>
                <a:ext cx="94561" cy="94659"/>
              </a:xfrm>
              <a:custGeom>
                <a:rect b="b" l="l" r="r" t="t"/>
                <a:pathLst>
                  <a:path extrusionOk="0" h="92648" w="92552">
                    <a:moveTo>
                      <a:pt x="0" y="0"/>
                    </a:moveTo>
                    <a:lnTo>
                      <a:pt x="94609" y="0"/>
                    </a:lnTo>
                    <a:lnTo>
                      <a:pt x="94609" y="94707"/>
                    </a:lnTo>
                    <a:lnTo>
                      <a:pt x="0" y="9470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304" name="Google Shape;6304;p115"/>
            <p:cNvGrpSpPr/>
            <p:nvPr/>
          </p:nvGrpSpPr>
          <p:grpSpPr>
            <a:xfrm>
              <a:off x="9989944" y="6099038"/>
              <a:ext cx="727602" cy="161714"/>
              <a:chOff x="9929498" y="6099038"/>
              <a:chExt cx="727602" cy="161714"/>
            </a:xfrm>
          </p:grpSpPr>
          <p:sp>
            <p:nvSpPr>
              <p:cNvPr id="6305" name="Google Shape;6305;p115"/>
              <p:cNvSpPr/>
              <p:nvPr/>
            </p:nvSpPr>
            <p:spPr>
              <a:xfrm>
                <a:off x="10017306" y="6099038"/>
                <a:ext cx="639794" cy="161714"/>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 101–150</a:t>
                </a:r>
                <a:endParaRPr b="1" i="0" sz="800" u="none" cap="none" strike="noStrike">
                  <a:solidFill>
                    <a:schemeClr val="dk1"/>
                  </a:solidFill>
                  <a:latin typeface="Calibri"/>
                  <a:ea typeface="Calibri"/>
                  <a:cs typeface="Calibri"/>
                  <a:sym typeface="Calibri"/>
                </a:endParaRPr>
              </a:p>
            </p:txBody>
          </p:sp>
          <p:sp>
            <p:nvSpPr>
              <p:cNvPr id="6306" name="Google Shape;6306;p115"/>
              <p:cNvSpPr/>
              <p:nvPr/>
            </p:nvSpPr>
            <p:spPr>
              <a:xfrm>
                <a:off x="9929498" y="6148342"/>
                <a:ext cx="63041" cy="63107"/>
              </a:xfrm>
              <a:custGeom>
                <a:rect b="b" l="l" r="r" t="t"/>
                <a:pathLst>
                  <a:path extrusionOk="0" h="61765" w="61701">
                    <a:moveTo>
                      <a:pt x="0" y="0"/>
                    </a:moveTo>
                    <a:lnTo>
                      <a:pt x="63758" y="0"/>
                    </a:lnTo>
                    <a:lnTo>
                      <a:pt x="63758" y="63824"/>
                    </a:lnTo>
                    <a:lnTo>
                      <a:pt x="0" y="6382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307" name="Google Shape;6307;p115"/>
            <p:cNvGrpSpPr/>
            <p:nvPr/>
          </p:nvGrpSpPr>
          <p:grpSpPr>
            <a:xfrm>
              <a:off x="8862219" y="6113087"/>
              <a:ext cx="388509" cy="133616"/>
              <a:chOff x="8693029" y="6113087"/>
              <a:chExt cx="388509" cy="133616"/>
            </a:xfrm>
          </p:grpSpPr>
          <p:sp>
            <p:nvSpPr>
              <p:cNvPr id="6308" name="Google Shape;6308;p115"/>
              <p:cNvSpPr/>
              <p:nvPr/>
            </p:nvSpPr>
            <p:spPr>
              <a:xfrm>
                <a:off x="8749317" y="6113087"/>
                <a:ext cx="332221" cy="133616"/>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&lt;50</a:t>
                </a:r>
                <a:endParaRPr b="1" i="0" sz="800" u="none" cap="none" strike="noStrike">
                  <a:solidFill>
                    <a:schemeClr val="dk1"/>
                  </a:solidFill>
                  <a:latin typeface="Calibri"/>
                  <a:ea typeface="Calibri"/>
                  <a:cs typeface="Calibri"/>
                  <a:sym typeface="Calibri"/>
                </a:endParaRPr>
              </a:p>
            </p:txBody>
          </p:sp>
          <p:sp>
            <p:nvSpPr>
              <p:cNvPr id="6309" name="Google Shape;6309;p115"/>
              <p:cNvSpPr/>
              <p:nvPr/>
            </p:nvSpPr>
            <p:spPr>
              <a:xfrm>
                <a:off x="8693029" y="6164119"/>
                <a:ext cx="31521" cy="31553"/>
              </a:xfrm>
              <a:custGeom>
                <a:rect b="b" l="l" r="r" t="t"/>
                <a:pathLst>
                  <a:path extrusionOk="0" h="30882" w="30850">
                    <a:moveTo>
                      <a:pt x="0" y="0"/>
                    </a:moveTo>
                    <a:lnTo>
                      <a:pt x="31365" y="0"/>
                    </a:lnTo>
                    <a:lnTo>
                      <a:pt x="31365" y="31398"/>
                    </a:lnTo>
                    <a:lnTo>
                      <a:pt x="0" y="313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nvGrpSpPr>
            <p:cNvPr id="6310" name="Google Shape;6310;p115"/>
            <p:cNvGrpSpPr/>
            <p:nvPr/>
          </p:nvGrpSpPr>
          <p:grpSpPr>
            <a:xfrm>
              <a:off x="9297826" y="6099038"/>
              <a:ext cx="645020" cy="161714"/>
              <a:chOff x="9157130" y="6099038"/>
              <a:chExt cx="645020" cy="161714"/>
            </a:xfrm>
          </p:grpSpPr>
          <p:sp>
            <p:nvSpPr>
              <p:cNvPr id="6311" name="Google Shape;6311;p115"/>
              <p:cNvSpPr/>
              <p:nvPr/>
            </p:nvSpPr>
            <p:spPr>
              <a:xfrm>
                <a:off x="9229178" y="6099038"/>
                <a:ext cx="572972" cy="161714"/>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N = 51–100</a:t>
                </a:r>
                <a:endParaRPr b="1" i="0" sz="800" u="none" cap="none" strike="noStrike">
                  <a:solidFill>
                    <a:schemeClr val="dk1"/>
                  </a:solidFill>
                  <a:latin typeface="Calibri"/>
                  <a:ea typeface="Calibri"/>
                  <a:cs typeface="Calibri"/>
                  <a:sym typeface="Calibri"/>
                </a:endParaRPr>
              </a:p>
            </p:txBody>
          </p:sp>
          <p:sp>
            <p:nvSpPr>
              <p:cNvPr id="6312" name="Google Shape;6312;p115"/>
              <p:cNvSpPr/>
              <p:nvPr/>
            </p:nvSpPr>
            <p:spPr>
              <a:xfrm>
                <a:off x="9157130" y="6156230"/>
                <a:ext cx="47281" cy="47330"/>
              </a:xfrm>
              <a:custGeom>
                <a:rect b="b" l="l" r="r" t="t"/>
                <a:pathLst>
                  <a:path extrusionOk="0" h="46324" w="46276">
                    <a:moveTo>
                      <a:pt x="0" y="0"/>
                    </a:moveTo>
                    <a:lnTo>
                      <a:pt x="47304" y="0"/>
                    </a:lnTo>
                    <a:lnTo>
                      <a:pt x="47304" y="47354"/>
                    </a:lnTo>
                    <a:lnTo>
                      <a:pt x="0" y="4735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1" i="0" sz="800" u="none" cap="none" strike="noStrike">
                  <a:solidFill>
                    <a:schemeClr val="dk1"/>
                  </a:solidFill>
                  <a:latin typeface="Calibri"/>
                  <a:ea typeface="Calibri"/>
                  <a:cs typeface="Calibri"/>
                  <a:sym typeface="Calibri"/>
                </a:endParaRPr>
              </a:p>
            </p:txBody>
          </p:sp>
        </p:grpSp>
      </p:grpSp>
      <p:sp>
        <p:nvSpPr>
          <p:cNvPr id="6313" name="Google Shape;6313;p115"/>
          <p:cNvSpPr/>
          <p:nvPr/>
        </p:nvSpPr>
        <p:spPr>
          <a:xfrm>
            <a:off x="850900" y="2495499"/>
            <a:ext cx="10512423" cy="527622"/>
          </a:xfrm>
          <a:prstGeom prst="rect">
            <a:avLst/>
          </a:prstGeom>
          <a:solidFill>
            <a:srgbClr val="F2F2F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314" name="Google Shape;6314;p115"/>
          <p:cNvSpPr/>
          <p:nvPr/>
        </p:nvSpPr>
        <p:spPr>
          <a:xfrm>
            <a:off x="850900" y="3524010"/>
            <a:ext cx="10512423" cy="364922"/>
          </a:xfrm>
          <a:prstGeom prst="rect">
            <a:avLst/>
          </a:prstGeom>
          <a:solidFill>
            <a:srgbClr val="F2F2F2"/>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chemeClr val="lt1"/>
              </a:solidFill>
              <a:latin typeface="Calibri"/>
              <a:ea typeface="Calibri"/>
              <a:cs typeface="Calibri"/>
              <a:sym typeface="Calibri"/>
            </a:endParaRPr>
          </a:p>
        </p:txBody>
      </p:sp>
      <p:sp>
        <p:nvSpPr>
          <p:cNvPr id="6315" name="Google Shape;6315;p115"/>
          <p:cNvSpPr/>
          <p:nvPr/>
        </p:nvSpPr>
        <p:spPr>
          <a:xfrm>
            <a:off x="850900" y="4294041"/>
            <a:ext cx="10512423" cy="499237"/>
          </a:xfrm>
          <a:prstGeom prst="rect">
            <a:avLst/>
          </a:prstGeom>
          <a:solidFill>
            <a:srgbClr val="F2F2F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316" name="Google Shape;6316;p115"/>
          <p:cNvSpPr txBox="1"/>
          <p:nvPr/>
        </p:nvSpPr>
        <p:spPr>
          <a:xfrm>
            <a:off x="1927459" y="2264667"/>
            <a:ext cx="2200903" cy="2308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900">
                <a:solidFill>
                  <a:srgbClr val="2AB8CA"/>
                </a:solidFill>
                <a:latin typeface="Arial"/>
                <a:ea typeface="Arial"/>
                <a:cs typeface="Arial"/>
                <a:sym typeface="Arial"/>
              </a:rPr>
              <a:t>Hemólise de escape (%)</a:t>
            </a:r>
            <a:endParaRPr/>
          </a:p>
        </p:txBody>
      </p:sp>
      <p:sp>
        <p:nvSpPr>
          <p:cNvPr id="6317" name="Google Shape;6317;p115"/>
          <p:cNvSpPr txBox="1"/>
          <p:nvPr/>
        </p:nvSpPr>
        <p:spPr>
          <a:xfrm>
            <a:off x="6924916" y="2264667"/>
            <a:ext cx="2712922" cy="2308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900">
                <a:solidFill>
                  <a:srgbClr val="2AB8CA"/>
                </a:solidFill>
                <a:latin typeface="Arial"/>
                <a:ea typeface="Arial"/>
                <a:cs typeface="Arial"/>
                <a:sym typeface="Arial"/>
              </a:rPr>
              <a:t>Estabilização da hemoglobina</a:t>
            </a:r>
            <a:r>
              <a:rPr b="1" baseline="30000" lang="pt-BR" sz="900">
                <a:solidFill>
                  <a:srgbClr val="2AB8CA"/>
                </a:solidFill>
                <a:latin typeface="Arial"/>
                <a:ea typeface="Arial"/>
                <a:cs typeface="Arial"/>
                <a:sym typeface="Arial"/>
              </a:rPr>
              <a:t>§</a:t>
            </a:r>
            <a:r>
              <a:rPr b="1" lang="pt-BR" sz="900">
                <a:solidFill>
                  <a:srgbClr val="2AB8CA"/>
                </a:solidFill>
                <a:latin typeface="Arial"/>
                <a:ea typeface="Arial"/>
                <a:cs typeface="Arial"/>
                <a:sym typeface="Arial"/>
              </a:rPr>
              <a:t> (%)</a:t>
            </a:r>
            <a:endParaRPr/>
          </a:p>
        </p:txBody>
      </p:sp>
      <p:graphicFrame>
        <p:nvGraphicFramePr>
          <p:cNvPr id="6318" name="Google Shape;6318;p115"/>
          <p:cNvGraphicFramePr/>
          <p:nvPr/>
        </p:nvGraphicFramePr>
        <p:xfrm>
          <a:off x="546098" y="2520131"/>
          <a:ext cx="3000000" cy="3000000"/>
        </p:xfrm>
        <a:graphic>
          <a:graphicData uri="http://schemas.openxmlformats.org/drawingml/2006/table">
            <a:tbl>
              <a:tblPr bandRow="1" firstRow="1">
                <a:noFill/>
                <a:tableStyleId>{A0BF0AAD-81E2-4729-A6F2-3AC11B6F7D1A}</a:tableStyleId>
              </a:tblPr>
              <a:tblGrid>
                <a:gridCol w="1511300"/>
                <a:gridCol w="2438400"/>
                <a:gridCol w="2438400"/>
                <a:gridCol w="2438400"/>
                <a:gridCol w="1990725"/>
              </a:tblGrid>
              <a:tr h="129600">
                <a:tc>
                  <a:txBody>
                    <a:bodyPr/>
                    <a:lstStyle/>
                    <a:p>
                      <a:pPr indent="0" lvl="0" marL="0" marR="0" rtl="0" algn="l">
                        <a:spcBef>
                          <a:spcPts val="0"/>
                        </a:spcBef>
                        <a:spcAft>
                          <a:spcPts val="0"/>
                        </a:spcAft>
                        <a:buNone/>
                      </a:pPr>
                      <a:r>
                        <a:rPr b="1" i="0" lang="pt-BR" sz="700" u="none" strike="noStrike">
                          <a:solidFill>
                            <a:schemeClr val="dk1"/>
                          </a:solidFill>
                          <a:latin typeface="Calibri"/>
                          <a:ea typeface="Calibri"/>
                          <a:cs typeface="Calibri"/>
                          <a:sym typeface="Calibri"/>
                        </a:rPr>
                        <a:t>Transfusão prévia de CH</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700" u="none" strike="noStrike">
                          <a:solidFill>
                            <a:schemeClr val="dk1"/>
                          </a:solidFill>
                          <a:latin typeface="Calibri"/>
                          <a:ea typeface="Calibri"/>
                          <a:cs typeface="Calibri"/>
                          <a:sym typeface="Calibri"/>
                        </a:rPr>
                        <a:t>Diferença entre os tratamentos (IC de 95%)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700" u="none" strike="noStrike">
                          <a:solidFill>
                            <a:schemeClr val="dk1"/>
                          </a:solidFill>
                          <a:latin typeface="Calibri"/>
                          <a:ea typeface="Calibri"/>
                          <a:cs typeface="Calibri"/>
                          <a:sym typeface="Calibri"/>
                        </a:rPr>
                        <a:t>Diferença entre os tratamentos (IC de 95%)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0 unidades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–4,5 (–33,47 a 24,78)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0,2 (–29,16 a 29,16)</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1 a 14 unidades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9,4 (–6,26 a 24,99)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0,3 (–15,29 a 16,18)</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&gt;14 unidades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8,2 (–19,84 a 35,85)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14,1 (–15,69 a 40,30)</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700" u="none" strike="noStrike">
                          <a:solidFill>
                            <a:schemeClr val="dk1"/>
                          </a:solidFill>
                          <a:latin typeface="Calibri"/>
                          <a:ea typeface="Calibri"/>
                          <a:cs typeface="Calibri"/>
                          <a:sym typeface="Calibri"/>
                        </a:rPr>
                        <a:t>Estratificação por DHL observada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 </a:t>
                      </a:r>
                      <a:endParaRPr/>
                    </a:p>
                  </a:txBody>
                  <a:tcPr marT="0" marB="0" marR="0" marL="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DHL 1,5–&lt;3x LSN</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–4,9 (–37,72 a 29,41)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3,5 (–30,10 a 35,61)</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DHL ≥3x LSN</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8,6 (–4,81 a 22,16)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3,5 (–10,15 a 16,67)</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700" u="none" strike="noStrike">
                          <a:solidFill>
                            <a:schemeClr val="dk1"/>
                          </a:solidFill>
                          <a:latin typeface="Calibri"/>
                          <a:ea typeface="Calibri"/>
                          <a:cs typeface="Calibri"/>
                          <a:sym typeface="Calibri"/>
                        </a:rPr>
                        <a:t>Sexo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 </a:t>
                      </a:r>
                      <a:endParaRPr/>
                    </a:p>
                  </a:txBody>
                  <a:tcPr marT="0" marB="0" marR="0" marL="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Masculino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8,5 (–8,66 a 25,00)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–4,9 (–21,81 a 11,93)</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Feminino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4,6 (–13,94 a 22,92)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14,2 (–4,39 a 32,12)</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700" u="none" strike="noStrike">
                          <a:solidFill>
                            <a:schemeClr val="dk1"/>
                          </a:solidFill>
                          <a:latin typeface="Calibri"/>
                          <a:ea typeface="Calibri"/>
                          <a:cs typeface="Calibri"/>
                          <a:sym typeface="Calibri"/>
                        </a:rPr>
                        <a:t>Idade na primeira infusão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 </a:t>
                      </a:r>
                      <a:endParaRPr/>
                    </a:p>
                  </a:txBody>
                  <a:tcPr marT="0" marB="0" marR="0" marL="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18–65 anos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8,1 (–5,36 a 21,30)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3,1 (–10,32 a 16,41)</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&gt;65 anos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–4,8 (–38,18 a 29,76)</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700" u="none" strike="noStrike">
                          <a:solidFill>
                            <a:schemeClr val="dk1"/>
                          </a:solidFill>
                          <a:latin typeface="Calibri"/>
                          <a:ea typeface="Calibri"/>
                          <a:cs typeface="Calibri"/>
                          <a:sym typeface="Calibri"/>
                        </a:rPr>
                        <a:t>Raça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 </a:t>
                      </a:r>
                      <a:endParaRPr/>
                    </a:p>
                  </a:txBody>
                  <a:tcPr marT="0" marB="0" marR="0" marL="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Asiáticos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2,9  (–14,49 a 19,96)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6,4 (–11,05 a 23,41)</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Brancos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9,1  (–11,30 a 28,71)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3,5 (–16,67 a 23,47)</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Outros</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15,4  (–25,71 a 52,58)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5,4 (–35,23 a 44,17)</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700" u="none" strike="noStrike">
                          <a:solidFill>
                            <a:schemeClr val="dk1"/>
                          </a:solidFill>
                          <a:latin typeface="Calibri"/>
                          <a:ea typeface="Calibri"/>
                          <a:cs typeface="Calibri"/>
                          <a:sym typeface="Calibri"/>
                        </a:rPr>
                        <a:t>Região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 </a:t>
                      </a:r>
                      <a:endParaRPr/>
                    </a:p>
                  </a:txBody>
                  <a:tcPr marT="0" marB="0" marR="0" marL="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América do Norte</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5,0  (–58,04 a 65,45)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–40,0 (–85,52 a 26,16)</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Europa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8,5  (–11,94 a 28,82)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6,8 (–13,98 a 26,86)</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Japão</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15,1 (–19,11 a 46,91)</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Restante</a:t>
                      </a:r>
                      <a:r>
                        <a:rPr b="0" i="0" lang="pt-BR" sz="700" u="none" strike="noStrike">
                          <a:solidFill>
                            <a:schemeClr val="dk1"/>
                          </a:solidFill>
                          <a:latin typeface="Calibri"/>
                          <a:ea typeface="Calibri"/>
                          <a:cs typeface="Calibri"/>
                          <a:sym typeface="Calibri"/>
                        </a:rPr>
                        <a:t> da Ásia-Pacífico</a:t>
                      </a:r>
                      <a:endParaRPr b="0" i="0" sz="700" u="none" strike="noStrike">
                        <a:solidFill>
                          <a:schemeClr val="dk1"/>
                        </a:solidFill>
                        <a:latin typeface="Calibri"/>
                        <a:ea typeface="Calibri"/>
                        <a:cs typeface="Calibri"/>
                        <a:sym typeface="Calibri"/>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0,9  (–19,69 a 21,51)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5,4 (–15,35 a 25,80)</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0" i="0" lang="pt-BR" sz="700" u="none" strike="noStrike">
                          <a:solidFill>
                            <a:schemeClr val="dk1"/>
                          </a:solidFill>
                          <a:latin typeface="Calibri"/>
                          <a:ea typeface="Calibri"/>
                          <a:cs typeface="Calibri"/>
                          <a:sym typeface="Calibri"/>
                        </a:rPr>
                        <a:t>América Latina</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27,4  (–16,27 a 62,73)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700" u="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700" u="none" strike="noStrike">
                          <a:solidFill>
                            <a:schemeClr val="dk1"/>
                          </a:solidFill>
                          <a:latin typeface="Calibri"/>
                          <a:ea typeface="Calibri"/>
                          <a:cs typeface="Calibri"/>
                          <a:sym typeface="Calibri"/>
                        </a:rPr>
                        <a:t>–6,8 (–47,36 a 34,03)</a:t>
                      </a:r>
                      <a:endParaRPr/>
                    </a:p>
                  </a:txBody>
                  <a:tcPr marT="0" marB="0" marR="0" marL="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29600">
                <a:tc>
                  <a:txBody>
                    <a:bodyPr/>
                    <a:lstStyle/>
                    <a:p>
                      <a:pPr indent="0" lvl="0" marL="0" marR="0" rtl="0" algn="l">
                        <a:spcBef>
                          <a:spcPts val="0"/>
                        </a:spcBef>
                        <a:spcAft>
                          <a:spcPts val="0"/>
                        </a:spcAft>
                        <a:buNone/>
                      </a:pPr>
                      <a:r>
                        <a:rPr b="1" i="0" lang="pt-BR" sz="800" u="none" strike="noStrike">
                          <a:solidFill>
                            <a:schemeClr val="lt2"/>
                          </a:solidFill>
                          <a:latin typeface="Calibri"/>
                          <a:ea typeface="Calibri"/>
                          <a:cs typeface="Calibri"/>
                          <a:sym typeface="Calibri"/>
                        </a:rPr>
                        <a:t>Total</a:t>
                      </a:r>
                      <a:endParaRPr/>
                    </a:p>
                  </a:txBody>
                  <a:tcPr marT="0" marB="0" marR="0" marL="50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1" i="0" sz="800" u="none" strike="noStrike">
                        <a:solidFill>
                          <a:schemeClr val="lt2"/>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800" u="none" strike="noStrike">
                          <a:solidFill>
                            <a:schemeClr val="lt2"/>
                          </a:solidFill>
                          <a:latin typeface="Calibri"/>
                          <a:ea typeface="Calibri"/>
                          <a:cs typeface="Calibri"/>
                          <a:sym typeface="Calibri"/>
                        </a:rPr>
                        <a:t>6,7 (–0,18 a 14,21)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1" i="0" sz="800" u="none" strike="noStrike">
                        <a:solidFill>
                          <a:schemeClr val="lt2"/>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800" u="none" strike="noStrike">
                          <a:solidFill>
                            <a:schemeClr val="lt2"/>
                          </a:solidFill>
                          <a:latin typeface="Calibri"/>
                          <a:ea typeface="Calibri"/>
                          <a:cs typeface="Calibri"/>
                          <a:sym typeface="Calibri"/>
                        </a:rPr>
                        <a:t>2,9 (–8,80 a 14,64)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6319" name="Google Shape;6319;p115"/>
          <p:cNvGrpSpPr/>
          <p:nvPr/>
        </p:nvGrpSpPr>
        <p:grpSpPr>
          <a:xfrm>
            <a:off x="1396197" y="5771604"/>
            <a:ext cx="3273151" cy="160634"/>
            <a:chOff x="1777199" y="5654844"/>
            <a:chExt cx="3273151" cy="160634"/>
          </a:xfrm>
        </p:grpSpPr>
        <p:sp>
          <p:nvSpPr>
            <p:cNvPr id="6320" name="Google Shape;6320;p115"/>
            <p:cNvSpPr txBox="1"/>
            <p:nvPr/>
          </p:nvSpPr>
          <p:spPr>
            <a:xfrm>
              <a:off x="1777199"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757070"/>
                </a:buClr>
                <a:buSzPts val="600"/>
                <a:buFont typeface="Calibri"/>
                <a:buNone/>
              </a:pPr>
              <a:r>
                <a:rPr b="0" i="0" lang="pt-BR" sz="600" u="none" cap="none" strike="noStrike">
                  <a:solidFill>
                    <a:srgbClr val="757070"/>
                  </a:solidFill>
                  <a:latin typeface="Calibri"/>
                  <a:ea typeface="Calibri"/>
                  <a:cs typeface="Calibri"/>
                  <a:sym typeface="Calibri"/>
                </a:rPr>
                <a:t>-100</a:t>
              </a:r>
              <a:endParaRPr/>
            </a:p>
          </p:txBody>
        </p:sp>
        <p:sp>
          <p:nvSpPr>
            <p:cNvPr id="6321" name="Google Shape;6321;p115"/>
            <p:cNvSpPr txBox="1"/>
            <p:nvPr/>
          </p:nvSpPr>
          <p:spPr>
            <a:xfrm>
              <a:off x="2074784"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757070"/>
                </a:buClr>
                <a:buSzPts val="600"/>
                <a:buFont typeface="Calibri"/>
                <a:buNone/>
              </a:pPr>
              <a:r>
                <a:rPr b="0" i="0" lang="pt-BR" sz="600" u="none" cap="none" strike="noStrike">
                  <a:solidFill>
                    <a:srgbClr val="757070"/>
                  </a:solidFill>
                  <a:latin typeface="Calibri"/>
                  <a:ea typeface="Calibri"/>
                  <a:cs typeface="Calibri"/>
                  <a:sym typeface="Calibri"/>
                </a:rPr>
                <a:t>-80</a:t>
              </a:r>
              <a:endParaRPr/>
            </a:p>
          </p:txBody>
        </p:sp>
        <p:sp>
          <p:nvSpPr>
            <p:cNvPr id="6322" name="Google Shape;6322;p115"/>
            <p:cNvSpPr txBox="1"/>
            <p:nvPr/>
          </p:nvSpPr>
          <p:spPr>
            <a:xfrm>
              <a:off x="2361548"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757070"/>
                </a:buClr>
                <a:buSzPts val="600"/>
                <a:buFont typeface="Calibri"/>
                <a:buNone/>
              </a:pPr>
              <a:r>
                <a:rPr b="0" i="0" lang="pt-BR" sz="600" u="none" cap="none" strike="noStrike">
                  <a:solidFill>
                    <a:srgbClr val="757070"/>
                  </a:solidFill>
                  <a:latin typeface="Calibri"/>
                  <a:ea typeface="Calibri"/>
                  <a:cs typeface="Calibri"/>
                  <a:sym typeface="Calibri"/>
                </a:rPr>
                <a:t>-60</a:t>
              </a:r>
              <a:endParaRPr/>
            </a:p>
          </p:txBody>
        </p:sp>
        <p:sp>
          <p:nvSpPr>
            <p:cNvPr id="6323" name="Google Shape;6323;p115"/>
            <p:cNvSpPr txBox="1"/>
            <p:nvPr/>
          </p:nvSpPr>
          <p:spPr>
            <a:xfrm>
              <a:off x="2653723"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757070"/>
                </a:buClr>
                <a:buSzPts val="600"/>
                <a:buFont typeface="Calibri"/>
                <a:buNone/>
              </a:pPr>
              <a:r>
                <a:rPr b="0" i="0" lang="pt-BR" sz="600" u="none" cap="none" strike="noStrike">
                  <a:solidFill>
                    <a:srgbClr val="757070"/>
                  </a:solidFill>
                  <a:latin typeface="Calibri"/>
                  <a:ea typeface="Calibri"/>
                  <a:cs typeface="Calibri"/>
                  <a:sym typeface="Calibri"/>
                </a:rPr>
                <a:t>-40</a:t>
              </a:r>
              <a:endParaRPr/>
            </a:p>
          </p:txBody>
        </p:sp>
        <p:sp>
          <p:nvSpPr>
            <p:cNvPr id="6324" name="Google Shape;6324;p115"/>
            <p:cNvSpPr txBox="1"/>
            <p:nvPr/>
          </p:nvSpPr>
          <p:spPr>
            <a:xfrm>
              <a:off x="2951308"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757070"/>
                </a:buClr>
                <a:buSzPts val="600"/>
                <a:buFont typeface="Calibri"/>
                <a:buNone/>
              </a:pPr>
              <a:r>
                <a:rPr b="0" i="0" lang="pt-BR" sz="600" u="none" cap="none" strike="noStrike">
                  <a:solidFill>
                    <a:srgbClr val="757070"/>
                  </a:solidFill>
                  <a:latin typeface="Calibri"/>
                  <a:ea typeface="Calibri"/>
                  <a:cs typeface="Calibri"/>
                  <a:sym typeface="Calibri"/>
                </a:rPr>
                <a:t>-20</a:t>
              </a:r>
              <a:endParaRPr/>
            </a:p>
          </p:txBody>
        </p:sp>
        <p:sp>
          <p:nvSpPr>
            <p:cNvPr id="6325" name="Google Shape;6325;p115"/>
            <p:cNvSpPr txBox="1"/>
            <p:nvPr/>
          </p:nvSpPr>
          <p:spPr>
            <a:xfrm>
              <a:off x="3238073"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757070"/>
                </a:buClr>
                <a:buSzPts val="600"/>
                <a:buFont typeface="Calibri"/>
                <a:buNone/>
              </a:pPr>
              <a:r>
                <a:rPr b="0" i="0" lang="pt-BR" sz="600" u="none" cap="none" strike="noStrike">
                  <a:solidFill>
                    <a:srgbClr val="757070"/>
                  </a:solidFill>
                  <a:latin typeface="Calibri"/>
                  <a:ea typeface="Calibri"/>
                  <a:cs typeface="Calibri"/>
                  <a:sym typeface="Calibri"/>
                </a:rPr>
                <a:t>0</a:t>
              </a:r>
              <a:endParaRPr/>
            </a:p>
          </p:txBody>
        </p:sp>
        <p:sp>
          <p:nvSpPr>
            <p:cNvPr id="6326" name="Google Shape;6326;p115"/>
            <p:cNvSpPr txBox="1"/>
            <p:nvPr/>
          </p:nvSpPr>
          <p:spPr>
            <a:xfrm>
              <a:off x="3551891"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757070"/>
                </a:buClr>
                <a:buSzPts val="600"/>
                <a:buFont typeface="Calibri"/>
                <a:buNone/>
              </a:pPr>
              <a:r>
                <a:rPr b="0" i="0" lang="pt-BR" sz="600" u="none" cap="none" strike="noStrike">
                  <a:solidFill>
                    <a:srgbClr val="757070"/>
                  </a:solidFill>
                  <a:latin typeface="Calibri"/>
                  <a:ea typeface="Calibri"/>
                  <a:cs typeface="Calibri"/>
                  <a:sym typeface="Calibri"/>
                </a:rPr>
                <a:t>20</a:t>
              </a:r>
              <a:endParaRPr/>
            </a:p>
          </p:txBody>
        </p:sp>
        <p:sp>
          <p:nvSpPr>
            <p:cNvPr id="6327" name="Google Shape;6327;p115"/>
            <p:cNvSpPr txBox="1"/>
            <p:nvPr/>
          </p:nvSpPr>
          <p:spPr>
            <a:xfrm>
              <a:off x="3838656"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757070"/>
                </a:buClr>
                <a:buSzPts val="600"/>
                <a:buFont typeface="Calibri"/>
                <a:buNone/>
              </a:pPr>
              <a:r>
                <a:rPr b="0" i="0" lang="pt-BR" sz="600" u="none" cap="none" strike="noStrike">
                  <a:solidFill>
                    <a:srgbClr val="757070"/>
                  </a:solidFill>
                  <a:latin typeface="Calibri"/>
                  <a:ea typeface="Calibri"/>
                  <a:cs typeface="Calibri"/>
                  <a:sym typeface="Calibri"/>
                </a:rPr>
                <a:t>40</a:t>
              </a:r>
              <a:endParaRPr/>
            </a:p>
          </p:txBody>
        </p:sp>
        <p:sp>
          <p:nvSpPr>
            <p:cNvPr id="6328" name="Google Shape;6328;p115"/>
            <p:cNvSpPr txBox="1"/>
            <p:nvPr/>
          </p:nvSpPr>
          <p:spPr>
            <a:xfrm>
              <a:off x="4130831"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757070"/>
                </a:buClr>
                <a:buSzPts val="600"/>
                <a:buFont typeface="Calibri"/>
                <a:buNone/>
              </a:pPr>
              <a:r>
                <a:rPr b="0" i="0" lang="pt-BR" sz="600" u="none" cap="none" strike="noStrike">
                  <a:solidFill>
                    <a:srgbClr val="757070"/>
                  </a:solidFill>
                  <a:latin typeface="Calibri"/>
                  <a:ea typeface="Calibri"/>
                  <a:cs typeface="Calibri"/>
                  <a:sym typeface="Calibri"/>
                </a:rPr>
                <a:t>60</a:t>
              </a:r>
              <a:endParaRPr/>
            </a:p>
          </p:txBody>
        </p:sp>
        <p:sp>
          <p:nvSpPr>
            <p:cNvPr id="6329" name="Google Shape;6329;p115"/>
            <p:cNvSpPr txBox="1"/>
            <p:nvPr/>
          </p:nvSpPr>
          <p:spPr>
            <a:xfrm>
              <a:off x="4423006"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757070"/>
                </a:buClr>
                <a:buSzPts val="600"/>
                <a:buFont typeface="Calibri"/>
                <a:buNone/>
              </a:pPr>
              <a:r>
                <a:rPr b="0" i="0" lang="pt-BR" sz="600" u="none" cap="none" strike="noStrike">
                  <a:solidFill>
                    <a:srgbClr val="757070"/>
                  </a:solidFill>
                  <a:latin typeface="Calibri"/>
                  <a:ea typeface="Calibri"/>
                  <a:cs typeface="Calibri"/>
                  <a:sym typeface="Calibri"/>
                </a:rPr>
                <a:t>80</a:t>
              </a:r>
              <a:endParaRPr/>
            </a:p>
          </p:txBody>
        </p:sp>
        <p:sp>
          <p:nvSpPr>
            <p:cNvPr id="6330" name="Google Shape;6330;p115"/>
            <p:cNvSpPr txBox="1"/>
            <p:nvPr/>
          </p:nvSpPr>
          <p:spPr>
            <a:xfrm>
              <a:off x="4726002" y="5654844"/>
              <a:ext cx="324348" cy="1606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757070"/>
                </a:buClr>
                <a:buSzPts val="600"/>
                <a:buFont typeface="Calibri"/>
                <a:buNone/>
              </a:pPr>
              <a:r>
                <a:rPr b="0" i="0" lang="pt-BR" sz="600" u="none" cap="none" strike="noStrike">
                  <a:solidFill>
                    <a:srgbClr val="757070"/>
                  </a:solidFill>
                  <a:latin typeface="Calibri"/>
                  <a:ea typeface="Calibri"/>
                  <a:cs typeface="Calibri"/>
                  <a:sym typeface="Calibri"/>
                </a:rPr>
                <a:t>100</a:t>
              </a:r>
              <a:endParaRPr/>
            </a:p>
          </p:txBody>
        </p:sp>
      </p:grpSp>
      <p:sp>
        <p:nvSpPr>
          <p:cNvPr id="6331" name="Google Shape;6331;p115"/>
          <p:cNvSpPr txBox="1"/>
          <p:nvPr/>
        </p:nvSpPr>
        <p:spPr>
          <a:xfrm>
            <a:off x="1502670" y="5906236"/>
            <a:ext cx="1207053" cy="200055"/>
          </a:xfrm>
          <a:prstGeom prst="rect">
            <a:avLst/>
          </a:prstGeom>
          <a:noFill/>
          <a:ln>
            <a:noFill/>
          </a:ln>
        </p:spPr>
        <p:txBody>
          <a:bodyPr anchorCtr="0" anchor="t" bIns="45700" lIns="0" spcFirstLastPara="1" rIns="0" wrap="square" tIns="0">
            <a:noAutofit/>
          </a:bodyPr>
          <a:lstStyle/>
          <a:p>
            <a:pPr indent="0" lvl="0" marL="0" marR="0" rtl="0" algn="l">
              <a:lnSpc>
                <a:spcPct val="100000"/>
              </a:lnSpc>
              <a:spcBef>
                <a:spcPts val="0"/>
              </a:spcBef>
              <a:spcAft>
                <a:spcPts val="0"/>
              </a:spcAft>
              <a:buClr>
                <a:schemeClr val="dk2"/>
              </a:buClr>
              <a:buSzPts val="800"/>
              <a:buFont typeface="Arial"/>
              <a:buNone/>
            </a:pPr>
            <a:r>
              <a:rPr b="1" i="0" lang="pt-BR" sz="800" u="none" cap="none" strike="noStrike">
                <a:solidFill>
                  <a:schemeClr val="dk2"/>
                </a:solidFill>
                <a:latin typeface="Arial"/>
                <a:ea typeface="Arial"/>
                <a:cs typeface="Arial"/>
                <a:sym typeface="Arial"/>
              </a:rPr>
              <a:t>Favorece eculizumabe</a:t>
            </a:r>
            <a:endParaRPr b="1" baseline="30000" i="0" sz="800" u="none" cap="none" strike="noStrike">
              <a:solidFill>
                <a:schemeClr val="dk2"/>
              </a:solidFill>
              <a:latin typeface="Arial"/>
              <a:ea typeface="Arial"/>
              <a:cs typeface="Arial"/>
              <a:sym typeface="Arial"/>
            </a:endParaRPr>
          </a:p>
        </p:txBody>
      </p:sp>
      <p:sp>
        <p:nvSpPr>
          <p:cNvPr id="6332" name="Google Shape;6332;p115"/>
          <p:cNvSpPr txBox="1"/>
          <p:nvPr/>
        </p:nvSpPr>
        <p:spPr>
          <a:xfrm>
            <a:off x="3420906" y="5906236"/>
            <a:ext cx="1089483" cy="200055"/>
          </a:xfrm>
          <a:prstGeom prst="rect">
            <a:avLst/>
          </a:prstGeom>
          <a:noFill/>
          <a:ln>
            <a:noFill/>
          </a:ln>
        </p:spPr>
        <p:txBody>
          <a:bodyPr anchorCtr="0" anchor="t" bIns="45700" lIns="0" spcFirstLastPara="1" rIns="0" wrap="square" tIns="0">
            <a:noAutofit/>
          </a:bodyPr>
          <a:lstStyle/>
          <a:p>
            <a:pPr indent="0" lvl="0" marL="0" marR="0" rtl="0" algn="r">
              <a:lnSpc>
                <a:spcPct val="100000"/>
              </a:lnSpc>
              <a:spcBef>
                <a:spcPts val="0"/>
              </a:spcBef>
              <a:spcAft>
                <a:spcPts val="0"/>
              </a:spcAft>
              <a:buClr>
                <a:schemeClr val="lt2"/>
              </a:buClr>
              <a:buSzPts val="800"/>
              <a:buFont typeface="Calibri"/>
              <a:buNone/>
            </a:pPr>
            <a:r>
              <a:rPr b="1" i="0" lang="pt-BR" sz="800" u="none" cap="none" strike="noStrike">
                <a:solidFill>
                  <a:schemeClr val="lt2"/>
                </a:solidFill>
                <a:latin typeface="Calibri"/>
                <a:ea typeface="Calibri"/>
                <a:cs typeface="Calibri"/>
                <a:sym typeface="Calibri"/>
              </a:rPr>
              <a:t>Favorece </a:t>
            </a:r>
            <a:r>
              <a:rPr b="1" i="0" lang="pt-BR" sz="800" u="none" cap="none" strike="noStrike">
                <a:solidFill>
                  <a:schemeClr val="lt2"/>
                </a:solidFill>
                <a:latin typeface="Arial"/>
                <a:ea typeface="Arial"/>
                <a:cs typeface="Arial"/>
                <a:sym typeface="Arial"/>
              </a:rPr>
              <a:t>ravulizumabe </a:t>
            </a:r>
            <a:endParaRPr b="1" baseline="30000" i="0" sz="800" u="none" cap="none" strike="noStrike">
              <a:solidFill>
                <a:schemeClr val="lt2"/>
              </a:solidFill>
              <a:latin typeface="Calibri"/>
              <a:ea typeface="Calibri"/>
              <a:cs typeface="Calibri"/>
              <a:sym typeface="Calibri"/>
            </a:endParaRPr>
          </a:p>
        </p:txBody>
      </p:sp>
      <p:sp>
        <p:nvSpPr>
          <p:cNvPr id="6333" name="Google Shape;6333;p115"/>
          <p:cNvSpPr txBox="1"/>
          <p:nvPr/>
        </p:nvSpPr>
        <p:spPr>
          <a:xfrm>
            <a:off x="6836191" y="5906236"/>
            <a:ext cx="1207053" cy="200055"/>
          </a:xfrm>
          <a:prstGeom prst="rect">
            <a:avLst/>
          </a:prstGeom>
          <a:noFill/>
          <a:ln>
            <a:noFill/>
          </a:ln>
        </p:spPr>
        <p:txBody>
          <a:bodyPr anchorCtr="0" anchor="t" bIns="45700" lIns="0" spcFirstLastPara="1" rIns="0" wrap="square" tIns="0">
            <a:noAutofit/>
          </a:bodyPr>
          <a:lstStyle/>
          <a:p>
            <a:pPr indent="0" lvl="0" marL="0" marR="0" rtl="0" algn="l">
              <a:lnSpc>
                <a:spcPct val="100000"/>
              </a:lnSpc>
              <a:spcBef>
                <a:spcPts val="0"/>
              </a:spcBef>
              <a:spcAft>
                <a:spcPts val="0"/>
              </a:spcAft>
              <a:buClr>
                <a:schemeClr val="dk2"/>
              </a:buClr>
              <a:buSzPts val="800"/>
              <a:buFont typeface="Arial"/>
              <a:buNone/>
            </a:pPr>
            <a:r>
              <a:rPr b="1" i="0" lang="pt-BR" sz="800" u="none" cap="none" strike="noStrike">
                <a:solidFill>
                  <a:schemeClr val="dk2"/>
                </a:solidFill>
                <a:latin typeface="Arial"/>
                <a:ea typeface="Arial"/>
                <a:cs typeface="Arial"/>
                <a:sym typeface="Arial"/>
              </a:rPr>
              <a:t>Favorece eculizumabe</a:t>
            </a:r>
            <a:endParaRPr b="1" baseline="30000" i="0" sz="800" u="none" cap="none" strike="noStrike">
              <a:solidFill>
                <a:schemeClr val="dk2"/>
              </a:solidFill>
              <a:latin typeface="Arial"/>
              <a:ea typeface="Arial"/>
              <a:cs typeface="Arial"/>
              <a:sym typeface="Arial"/>
            </a:endParaRPr>
          </a:p>
        </p:txBody>
      </p:sp>
      <p:sp>
        <p:nvSpPr>
          <p:cNvPr id="6334" name="Google Shape;6334;p115"/>
          <p:cNvSpPr txBox="1"/>
          <p:nvPr/>
        </p:nvSpPr>
        <p:spPr>
          <a:xfrm>
            <a:off x="8629635" y="5906236"/>
            <a:ext cx="1089483" cy="200055"/>
          </a:xfrm>
          <a:prstGeom prst="rect">
            <a:avLst/>
          </a:prstGeom>
          <a:noFill/>
          <a:ln>
            <a:noFill/>
          </a:ln>
        </p:spPr>
        <p:txBody>
          <a:bodyPr anchorCtr="0" anchor="t" bIns="45700" lIns="0" spcFirstLastPara="1" rIns="0" wrap="square" tIns="0">
            <a:noAutofit/>
          </a:bodyPr>
          <a:lstStyle/>
          <a:p>
            <a:pPr indent="0" lvl="0" marL="0" marR="0" rtl="0" algn="r">
              <a:lnSpc>
                <a:spcPct val="100000"/>
              </a:lnSpc>
              <a:spcBef>
                <a:spcPts val="0"/>
              </a:spcBef>
              <a:spcAft>
                <a:spcPts val="0"/>
              </a:spcAft>
              <a:buClr>
                <a:schemeClr val="lt2"/>
              </a:buClr>
              <a:buSzPts val="800"/>
              <a:buFont typeface="Calibri"/>
              <a:buNone/>
            </a:pPr>
            <a:r>
              <a:rPr b="1" i="0" lang="pt-BR" sz="800" u="none" cap="none" strike="noStrike">
                <a:solidFill>
                  <a:schemeClr val="lt2"/>
                </a:solidFill>
                <a:latin typeface="Calibri"/>
                <a:ea typeface="Calibri"/>
                <a:cs typeface="Calibri"/>
                <a:sym typeface="Calibri"/>
              </a:rPr>
              <a:t>Favorece </a:t>
            </a:r>
            <a:r>
              <a:rPr b="1" i="0" lang="pt-BR" sz="800" u="none" cap="none" strike="noStrike">
                <a:solidFill>
                  <a:schemeClr val="lt2"/>
                </a:solidFill>
                <a:latin typeface="Arial"/>
                <a:ea typeface="Arial"/>
                <a:cs typeface="Arial"/>
                <a:sym typeface="Arial"/>
              </a:rPr>
              <a:t>ravulizumabe</a:t>
            </a:r>
            <a:endParaRPr b="1" baseline="30000" i="0" sz="800" u="none" cap="none" strike="noStrike">
              <a:solidFill>
                <a:schemeClr val="lt2"/>
              </a:solidFill>
              <a:latin typeface="Calibri"/>
              <a:ea typeface="Calibri"/>
              <a:cs typeface="Calibri"/>
              <a:sym typeface="Calibri"/>
            </a:endParaRPr>
          </a:p>
        </p:txBody>
      </p:sp>
      <p:grpSp>
        <p:nvGrpSpPr>
          <p:cNvPr id="6335" name="Google Shape;6335;p115"/>
          <p:cNvGrpSpPr/>
          <p:nvPr/>
        </p:nvGrpSpPr>
        <p:grpSpPr>
          <a:xfrm>
            <a:off x="6631867" y="5759594"/>
            <a:ext cx="3277332" cy="160634"/>
            <a:chOff x="6575937" y="5372568"/>
            <a:chExt cx="3277332" cy="160634"/>
          </a:xfrm>
        </p:grpSpPr>
        <p:sp>
          <p:nvSpPr>
            <p:cNvPr id="6336" name="Google Shape;6336;p115"/>
            <p:cNvSpPr txBox="1"/>
            <p:nvPr/>
          </p:nvSpPr>
          <p:spPr>
            <a:xfrm>
              <a:off x="6575937"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-100</a:t>
              </a:r>
              <a:endParaRPr/>
            </a:p>
          </p:txBody>
        </p:sp>
        <p:sp>
          <p:nvSpPr>
            <p:cNvPr id="6337" name="Google Shape;6337;p115"/>
            <p:cNvSpPr txBox="1"/>
            <p:nvPr/>
          </p:nvSpPr>
          <p:spPr>
            <a:xfrm>
              <a:off x="6915381"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-80</a:t>
              </a:r>
              <a:endParaRPr/>
            </a:p>
          </p:txBody>
        </p:sp>
        <p:sp>
          <p:nvSpPr>
            <p:cNvPr id="6338" name="Google Shape;6338;p115"/>
            <p:cNvSpPr txBox="1"/>
            <p:nvPr/>
          </p:nvSpPr>
          <p:spPr>
            <a:xfrm>
              <a:off x="7175579"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-60</a:t>
              </a:r>
              <a:endParaRPr/>
            </a:p>
          </p:txBody>
        </p:sp>
        <p:sp>
          <p:nvSpPr>
            <p:cNvPr id="6339" name="Google Shape;6339;p115"/>
            <p:cNvSpPr txBox="1"/>
            <p:nvPr/>
          </p:nvSpPr>
          <p:spPr>
            <a:xfrm>
              <a:off x="7441695"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-40</a:t>
              </a:r>
              <a:endParaRPr/>
            </a:p>
          </p:txBody>
        </p:sp>
        <p:sp>
          <p:nvSpPr>
            <p:cNvPr id="6340" name="Google Shape;6340;p115"/>
            <p:cNvSpPr txBox="1"/>
            <p:nvPr/>
          </p:nvSpPr>
          <p:spPr>
            <a:xfrm>
              <a:off x="7721837"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-20</a:t>
              </a:r>
              <a:endParaRPr/>
            </a:p>
          </p:txBody>
        </p:sp>
        <p:sp>
          <p:nvSpPr>
            <p:cNvPr id="6341" name="Google Shape;6341;p115"/>
            <p:cNvSpPr txBox="1"/>
            <p:nvPr/>
          </p:nvSpPr>
          <p:spPr>
            <a:xfrm>
              <a:off x="8018443"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0</a:t>
              </a:r>
              <a:endParaRPr/>
            </a:p>
          </p:txBody>
        </p:sp>
        <p:sp>
          <p:nvSpPr>
            <p:cNvPr id="6342" name="Google Shape;6342;p115"/>
            <p:cNvSpPr txBox="1"/>
            <p:nvPr/>
          </p:nvSpPr>
          <p:spPr>
            <a:xfrm>
              <a:off x="8313002"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20</a:t>
              </a:r>
              <a:endParaRPr/>
            </a:p>
          </p:txBody>
        </p:sp>
        <p:sp>
          <p:nvSpPr>
            <p:cNvPr id="6343" name="Google Shape;6343;p115"/>
            <p:cNvSpPr txBox="1"/>
            <p:nvPr/>
          </p:nvSpPr>
          <p:spPr>
            <a:xfrm>
              <a:off x="8562776"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40</a:t>
              </a:r>
              <a:endParaRPr/>
            </a:p>
          </p:txBody>
        </p:sp>
        <p:sp>
          <p:nvSpPr>
            <p:cNvPr id="6344" name="Google Shape;6344;p115"/>
            <p:cNvSpPr txBox="1"/>
            <p:nvPr/>
          </p:nvSpPr>
          <p:spPr>
            <a:xfrm>
              <a:off x="8874982"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60</a:t>
              </a:r>
              <a:endParaRPr/>
            </a:p>
          </p:txBody>
        </p:sp>
        <p:sp>
          <p:nvSpPr>
            <p:cNvPr id="6345" name="Google Shape;6345;p115"/>
            <p:cNvSpPr txBox="1"/>
            <p:nvPr/>
          </p:nvSpPr>
          <p:spPr>
            <a:xfrm>
              <a:off x="9107108"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80</a:t>
              </a:r>
              <a:endParaRPr/>
            </a:p>
          </p:txBody>
        </p:sp>
        <p:sp>
          <p:nvSpPr>
            <p:cNvPr id="6346" name="Google Shape;6346;p115"/>
            <p:cNvSpPr txBox="1"/>
            <p:nvPr/>
          </p:nvSpPr>
          <p:spPr>
            <a:xfrm>
              <a:off x="9421240" y="5372568"/>
              <a:ext cx="432029" cy="1606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100</a:t>
              </a:r>
              <a:endParaRPr/>
            </a:p>
          </p:txBody>
        </p:sp>
      </p:grpSp>
      <p:sp>
        <p:nvSpPr>
          <p:cNvPr id="6347" name="Google Shape;6347;p115"/>
          <p:cNvSpPr/>
          <p:nvPr/>
        </p:nvSpPr>
        <p:spPr>
          <a:xfrm>
            <a:off x="3103045" y="6010772"/>
            <a:ext cx="1527038" cy="200055"/>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700">
                <a:solidFill>
                  <a:schemeClr val="dk1"/>
                </a:solidFill>
                <a:latin typeface="Calibri"/>
                <a:ea typeface="Calibri"/>
                <a:cs typeface="Calibri"/>
                <a:sym typeface="Calibri"/>
              </a:rPr>
              <a:t>(13/17 subgrupos)</a:t>
            </a:r>
            <a:endParaRPr b="1" sz="1600">
              <a:solidFill>
                <a:schemeClr val="dk1"/>
              </a:solidFill>
              <a:latin typeface="Calibri"/>
              <a:ea typeface="Calibri"/>
              <a:cs typeface="Calibri"/>
              <a:sym typeface="Calibri"/>
            </a:endParaRPr>
          </a:p>
        </p:txBody>
      </p:sp>
      <p:sp>
        <p:nvSpPr>
          <p:cNvPr id="6348" name="Google Shape;6348;p115"/>
          <p:cNvSpPr/>
          <p:nvPr/>
        </p:nvSpPr>
        <p:spPr>
          <a:xfrm>
            <a:off x="8282160" y="6019783"/>
            <a:ext cx="1527038" cy="200055"/>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700">
                <a:solidFill>
                  <a:schemeClr val="dk1"/>
                </a:solidFill>
                <a:latin typeface="Calibri"/>
                <a:ea typeface="Calibri"/>
                <a:cs typeface="Calibri"/>
                <a:sym typeface="Calibri"/>
              </a:rPr>
              <a:t>(13/17 subgrupos)</a:t>
            </a:r>
            <a:endParaRPr b="1" sz="1600">
              <a:solidFill>
                <a:schemeClr val="dk1"/>
              </a:solidFill>
              <a:latin typeface="Calibri"/>
              <a:ea typeface="Calibri"/>
              <a:cs typeface="Calibri"/>
              <a:sym typeface="Calibri"/>
            </a:endParaRPr>
          </a:p>
        </p:txBody>
      </p:sp>
      <p:grpSp>
        <p:nvGrpSpPr>
          <p:cNvPr id="6349" name="Google Shape;6349;p115"/>
          <p:cNvGrpSpPr/>
          <p:nvPr/>
        </p:nvGrpSpPr>
        <p:grpSpPr>
          <a:xfrm>
            <a:off x="3026182" y="2529847"/>
            <a:ext cx="5236323" cy="2955575"/>
            <a:chOff x="3399677" y="2882587"/>
            <a:chExt cx="5236323" cy="1231135"/>
          </a:xfrm>
        </p:grpSpPr>
        <p:cxnSp>
          <p:nvCxnSpPr>
            <p:cNvPr id="6350" name="Google Shape;6350;p115"/>
            <p:cNvCxnSpPr/>
            <p:nvPr/>
          </p:nvCxnSpPr>
          <p:spPr>
            <a:xfrm rot="10800000">
              <a:off x="8636000" y="2882587"/>
              <a:ext cx="0" cy="1231135"/>
            </a:xfrm>
            <a:prstGeom prst="straightConnector1">
              <a:avLst/>
            </a:prstGeom>
            <a:noFill/>
            <a:ln cap="flat" cmpd="sng" w="12700">
              <a:solidFill>
                <a:srgbClr val="333333"/>
              </a:solidFill>
              <a:prstDash val="solid"/>
              <a:miter lim="800000"/>
              <a:headEnd len="sm" w="sm" type="none"/>
              <a:tailEnd len="sm" w="sm" type="none"/>
            </a:ln>
          </p:spPr>
        </p:cxnSp>
        <p:cxnSp>
          <p:nvCxnSpPr>
            <p:cNvPr id="6351" name="Google Shape;6351;p115"/>
            <p:cNvCxnSpPr/>
            <p:nvPr/>
          </p:nvCxnSpPr>
          <p:spPr>
            <a:xfrm rot="10800000">
              <a:off x="3399677" y="2882587"/>
              <a:ext cx="0" cy="1231135"/>
            </a:xfrm>
            <a:prstGeom prst="straightConnector1">
              <a:avLst/>
            </a:prstGeom>
            <a:noFill/>
            <a:ln cap="flat" cmpd="sng" w="12700">
              <a:solidFill>
                <a:srgbClr val="333333"/>
              </a:solidFill>
              <a:prstDash val="solid"/>
              <a:miter lim="800000"/>
              <a:headEnd len="sm" w="sm" type="none"/>
              <a:tailEnd len="sm" w="sm" type="none"/>
            </a:ln>
          </p:spPr>
        </p:cxnSp>
      </p:grpSp>
      <p:sp>
        <p:nvSpPr>
          <p:cNvPr id="6352" name="Google Shape;6352;p115"/>
          <p:cNvSpPr/>
          <p:nvPr/>
        </p:nvSpPr>
        <p:spPr>
          <a:xfrm>
            <a:off x="8249976" y="2695187"/>
            <a:ext cx="23434" cy="25302"/>
          </a:xfrm>
          <a:custGeom>
            <a:rect b="b" l="l" r="r" t="t"/>
            <a:pathLst>
              <a:path extrusionOk="0" h="28549" w="28502">
                <a:moveTo>
                  <a:pt x="0" y="0"/>
                </a:moveTo>
                <a:lnTo>
                  <a:pt x="37623" y="0"/>
                </a:lnTo>
                <a:lnTo>
                  <a:pt x="37623" y="37685"/>
                </a:lnTo>
                <a:lnTo>
                  <a:pt x="0" y="3768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53" name="Google Shape;6353;p115"/>
          <p:cNvSpPr/>
          <p:nvPr/>
        </p:nvSpPr>
        <p:spPr>
          <a:xfrm>
            <a:off x="8227479" y="2798418"/>
            <a:ext cx="78115" cy="75905"/>
          </a:xfrm>
          <a:custGeom>
            <a:rect b="b" l="l" r="r" t="t"/>
            <a:pathLst>
              <a:path extrusionOk="0" h="85648" w="95007">
                <a:moveTo>
                  <a:pt x="0" y="0"/>
                </a:moveTo>
                <a:lnTo>
                  <a:pt x="95768" y="0"/>
                </a:lnTo>
                <a:lnTo>
                  <a:pt x="95768" y="94785"/>
                </a:lnTo>
                <a:lnTo>
                  <a:pt x="0" y="9478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54" name="Google Shape;6354;p115"/>
          <p:cNvSpPr/>
          <p:nvPr/>
        </p:nvSpPr>
        <p:spPr>
          <a:xfrm>
            <a:off x="8445889" y="2951239"/>
            <a:ext cx="31246" cy="25302"/>
          </a:xfrm>
          <a:custGeom>
            <a:rect b="b" l="l" r="r" t="t"/>
            <a:pathLst>
              <a:path extrusionOk="0" h="28549" w="38003">
                <a:moveTo>
                  <a:pt x="0" y="0"/>
                </a:moveTo>
                <a:lnTo>
                  <a:pt x="38763" y="0"/>
                </a:lnTo>
                <a:lnTo>
                  <a:pt x="38763" y="37685"/>
                </a:lnTo>
                <a:lnTo>
                  <a:pt x="0" y="3768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55" name="Google Shape;6355;p115"/>
          <p:cNvSpPr/>
          <p:nvPr/>
        </p:nvSpPr>
        <p:spPr>
          <a:xfrm>
            <a:off x="8296845" y="3207291"/>
            <a:ext cx="23434" cy="25302"/>
          </a:xfrm>
          <a:custGeom>
            <a:rect b="b" l="l" r="r" t="t"/>
            <a:pathLst>
              <a:path extrusionOk="0" h="28549" w="28502">
                <a:moveTo>
                  <a:pt x="0" y="0"/>
                </a:moveTo>
                <a:lnTo>
                  <a:pt x="37623" y="0"/>
                </a:lnTo>
                <a:lnTo>
                  <a:pt x="37623" y="37685"/>
                </a:lnTo>
                <a:lnTo>
                  <a:pt x="0" y="3768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56" name="Google Shape;6356;p115"/>
          <p:cNvSpPr/>
          <p:nvPr/>
        </p:nvSpPr>
        <p:spPr>
          <a:xfrm>
            <a:off x="8264974" y="3301413"/>
            <a:ext cx="93738" cy="101206"/>
          </a:xfrm>
          <a:custGeom>
            <a:rect b="b" l="l" r="r" t="t"/>
            <a:pathLst>
              <a:path extrusionOk="0" h="114198" w="114009">
                <a:moveTo>
                  <a:pt x="0" y="0"/>
                </a:moveTo>
                <a:lnTo>
                  <a:pt x="114009" y="0"/>
                </a:lnTo>
                <a:lnTo>
                  <a:pt x="114009" y="114198"/>
                </a:lnTo>
                <a:lnTo>
                  <a:pt x="0" y="1141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57" name="Google Shape;6357;p115"/>
          <p:cNvSpPr/>
          <p:nvPr/>
        </p:nvSpPr>
        <p:spPr>
          <a:xfrm>
            <a:off x="8161862" y="3574670"/>
            <a:ext cx="62492" cy="67471"/>
          </a:xfrm>
          <a:custGeom>
            <a:rect b="b" l="l" r="r" t="t"/>
            <a:pathLst>
              <a:path extrusionOk="0" h="76132" w="76006">
                <a:moveTo>
                  <a:pt x="0" y="0"/>
                </a:moveTo>
                <a:lnTo>
                  <a:pt x="76386" y="0"/>
                </a:lnTo>
                <a:lnTo>
                  <a:pt x="76386" y="76513"/>
                </a:lnTo>
                <a:lnTo>
                  <a:pt x="0" y="7651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58" name="Google Shape;6358;p115"/>
          <p:cNvSpPr/>
          <p:nvPr/>
        </p:nvSpPr>
        <p:spPr>
          <a:xfrm>
            <a:off x="8431827" y="3702190"/>
            <a:ext cx="62492" cy="67471"/>
          </a:xfrm>
          <a:custGeom>
            <a:rect b="b" l="l" r="r" t="t"/>
            <a:pathLst>
              <a:path extrusionOk="0" h="76132" w="76006">
                <a:moveTo>
                  <a:pt x="0" y="0"/>
                </a:moveTo>
                <a:lnTo>
                  <a:pt x="76386" y="0"/>
                </a:lnTo>
                <a:lnTo>
                  <a:pt x="76386" y="76513"/>
                </a:lnTo>
                <a:lnTo>
                  <a:pt x="0" y="7651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59" name="Google Shape;6359;p115"/>
          <p:cNvSpPr/>
          <p:nvPr/>
        </p:nvSpPr>
        <p:spPr>
          <a:xfrm>
            <a:off x="8259349" y="3942049"/>
            <a:ext cx="93738" cy="101206"/>
          </a:xfrm>
          <a:custGeom>
            <a:rect b="b" l="l" r="r" t="t"/>
            <a:pathLst>
              <a:path extrusionOk="0" h="114198" w="114009">
                <a:moveTo>
                  <a:pt x="0" y="0"/>
                </a:moveTo>
                <a:lnTo>
                  <a:pt x="114009" y="0"/>
                </a:lnTo>
                <a:lnTo>
                  <a:pt x="114009" y="114198"/>
                </a:lnTo>
                <a:lnTo>
                  <a:pt x="0" y="1141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60" name="Google Shape;6360;p115"/>
          <p:cNvSpPr/>
          <p:nvPr/>
        </p:nvSpPr>
        <p:spPr>
          <a:xfrm>
            <a:off x="8179673" y="4103979"/>
            <a:ext cx="23434" cy="25302"/>
          </a:xfrm>
          <a:custGeom>
            <a:rect b="b" l="l" r="r" t="t"/>
            <a:pathLst>
              <a:path extrusionOk="0" h="28549" w="28502">
                <a:moveTo>
                  <a:pt x="0" y="0"/>
                </a:moveTo>
                <a:lnTo>
                  <a:pt x="37623" y="0"/>
                </a:lnTo>
                <a:lnTo>
                  <a:pt x="37623" y="37686"/>
                </a:lnTo>
                <a:lnTo>
                  <a:pt x="0" y="3768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61" name="Google Shape;6361;p115"/>
          <p:cNvSpPr/>
          <p:nvPr/>
        </p:nvSpPr>
        <p:spPr>
          <a:xfrm>
            <a:off x="8322154" y="4342826"/>
            <a:ext cx="54680" cy="67471"/>
          </a:xfrm>
          <a:custGeom>
            <a:rect b="b" l="l" r="r" t="t"/>
            <a:pathLst>
              <a:path extrusionOk="0" h="76132" w="66505">
                <a:moveTo>
                  <a:pt x="0" y="0"/>
                </a:moveTo>
                <a:lnTo>
                  <a:pt x="75246" y="0"/>
                </a:lnTo>
                <a:lnTo>
                  <a:pt x="75246" y="76513"/>
                </a:lnTo>
                <a:lnTo>
                  <a:pt x="0" y="7651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62" name="Google Shape;6362;p115"/>
          <p:cNvSpPr/>
          <p:nvPr/>
        </p:nvSpPr>
        <p:spPr>
          <a:xfrm>
            <a:off x="8288408" y="4479454"/>
            <a:ext cx="46869" cy="50603"/>
          </a:xfrm>
          <a:custGeom>
            <a:rect b="b" l="l" r="r" t="t"/>
            <a:pathLst>
              <a:path extrusionOk="0" h="57099" w="57004">
                <a:moveTo>
                  <a:pt x="0" y="0"/>
                </a:moveTo>
                <a:lnTo>
                  <a:pt x="57005" y="0"/>
                </a:lnTo>
                <a:lnTo>
                  <a:pt x="57005" y="57099"/>
                </a:lnTo>
                <a:lnTo>
                  <a:pt x="0" y="5709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63" name="Google Shape;6363;p115"/>
          <p:cNvSpPr/>
          <p:nvPr/>
        </p:nvSpPr>
        <p:spPr>
          <a:xfrm>
            <a:off x="8323092" y="4616083"/>
            <a:ext cx="31246" cy="25302"/>
          </a:xfrm>
          <a:custGeom>
            <a:rect b="b" l="l" r="r" t="t"/>
            <a:pathLst>
              <a:path extrusionOk="0" h="28549" w="38003">
                <a:moveTo>
                  <a:pt x="0" y="0"/>
                </a:moveTo>
                <a:lnTo>
                  <a:pt x="38763" y="0"/>
                </a:lnTo>
                <a:lnTo>
                  <a:pt x="38763" y="37686"/>
                </a:lnTo>
                <a:lnTo>
                  <a:pt x="0" y="3768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64" name="Google Shape;6364;p115"/>
          <p:cNvSpPr/>
          <p:nvPr/>
        </p:nvSpPr>
        <p:spPr>
          <a:xfrm>
            <a:off x="7681924" y="4871123"/>
            <a:ext cx="31246" cy="33735"/>
          </a:xfrm>
          <a:custGeom>
            <a:rect b="b" l="l" r="r" t="t"/>
            <a:pathLst>
              <a:path extrusionOk="0" h="38066" w="38003">
                <a:moveTo>
                  <a:pt x="0" y="0"/>
                </a:moveTo>
                <a:lnTo>
                  <a:pt x="38763" y="0"/>
                </a:lnTo>
                <a:lnTo>
                  <a:pt x="38763" y="38827"/>
                </a:lnTo>
                <a:lnTo>
                  <a:pt x="0" y="3882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65" name="Google Shape;6365;p115"/>
          <p:cNvSpPr/>
          <p:nvPr/>
        </p:nvSpPr>
        <p:spPr>
          <a:xfrm>
            <a:off x="8335278" y="4991558"/>
            <a:ext cx="46869" cy="50603"/>
          </a:xfrm>
          <a:custGeom>
            <a:rect b="b" l="l" r="r" t="t"/>
            <a:pathLst>
              <a:path extrusionOk="0" h="57099" w="57004">
                <a:moveTo>
                  <a:pt x="0" y="0"/>
                </a:moveTo>
                <a:lnTo>
                  <a:pt x="57005" y="0"/>
                </a:lnTo>
                <a:lnTo>
                  <a:pt x="57005" y="57099"/>
                </a:lnTo>
                <a:lnTo>
                  <a:pt x="0" y="5709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66" name="Google Shape;6366;p115"/>
          <p:cNvSpPr/>
          <p:nvPr/>
        </p:nvSpPr>
        <p:spPr>
          <a:xfrm>
            <a:off x="8460886" y="5127175"/>
            <a:ext cx="23434" cy="33735"/>
          </a:xfrm>
          <a:custGeom>
            <a:rect b="b" l="l" r="r" t="t"/>
            <a:pathLst>
              <a:path extrusionOk="0" h="38066" w="28502">
                <a:moveTo>
                  <a:pt x="0" y="0"/>
                </a:moveTo>
                <a:lnTo>
                  <a:pt x="37623" y="0"/>
                </a:lnTo>
                <a:lnTo>
                  <a:pt x="37623" y="38827"/>
                </a:lnTo>
                <a:lnTo>
                  <a:pt x="0" y="3882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67" name="Google Shape;6367;p115"/>
          <p:cNvSpPr/>
          <p:nvPr/>
        </p:nvSpPr>
        <p:spPr>
          <a:xfrm>
            <a:off x="8315593" y="5247610"/>
            <a:ext cx="46869" cy="50603"/>
          </a:xfrm>
          <a:custGeom>
            <a:rect b="b" l="l" r="r" t="t"/>
            <a:pathLst>
              <a:path extrusionOk="0" h="57099" w="57004">
                <a:moveTo>
                  <a:pt x="0" y="0"/>
                </a:moveTo>
                <a:lnTo>
                  <a:pt x="57005" y="0"/>
                </a:lnTo>
                <a:lnTo>
                  <a:pt x="57005" y="57099"/>
                </a:lnTo>
                <a:lnTo>
                  <a:pt x="0" y="5709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68" name="Google Shape;6368;p115"/>
          <p:cNvSpPr/>
          <p:nvPr/>
        </p:nvSpPr>
        <p:spPr>
          <a:xfrm>
            <a:off x="8151551" y="5383227"/>
            <a:ext cx="23434" cy="33735"/>
          </a:xfrm>
          <a:custGeom>
            <a:rect b="b" l="l" r="r" t="t"/>
            <a:pathLst>
              <a:path extrusionOk="0" h="38066" w="28502">
                <a:moveTo>
                  <a:pt x="0" y="0"/>
                </a:moveTo>
                <a:lnTo>
                  <a:pt x="37623" y="0"/>
                </a:lnTo>
                <a:lnTo>
                  <a:pt x="37623" y="38827"/>
                </a:lnTo>
                <a:lnTo>
                  <a:pt x="0" y="3882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69" name="Google Shape;6369;p115"/>
          <p:cNvSpPr/>
          <p:nvPr/>
        </p:nvSpPr>
        <p:spPr>
          <a:xfrm>
            <a:off x="8120071" y="5623954"/>
            <a:ext cx="328083" cy="67471"/>
          </a:xfrm>
          <a:custGeom>
            <a:rect b="b" l="l" r="r" t="t"/>
            <a:pathLst>
              <a:path extrusionOk="0" h="76132" w="399032">
                <a:moveTo>
                  <a:pt x="0" y="42063"/>
                </a:moveTo>
                <a:lnTo>
                  <a:pt x="202841" y="0"/>
                </a:lnTo>
                <a:lnTo>
                  <a:pt x="405588" y="42063"/>
                </a:lnTo>
                <a:lnTo>
                  <a:pt x="202841" y="84031"/>
                </a:lnTo>
                <a:lnTo>
                  <a:pt x="0" y="42063"/>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70" name="Google Shape;6370;p115"/>
          <p:cNvSpPr/>
          <p:nvPr/>
        </p:nvSpPr>
        <p:spPr>
          <a:xfrm>
            <a:off x="7948452" y="5633230"/>
            <a:ext cx="78115" cy="59037"/>
          </a:xfrm>
          <a:custGeom>
            <a:rect b="b" l="l" r="r" t="t"/>
            <a:pathLst>
              <a:path extrusionOk="0" h="66615" w="95007">
                <a:moveTo>
                  <a:pt x="0" y="68519"/>
                </a:moveTo>
                <a:lnTo>
                  <a:pt x="49309" y="0"/>
                </a:lnTo>
                <a:lnTo>
                  <a:pt x="98618" y="68519"/>
                </a:lnTo>
                <a:lnTo>
                  <a:pt x="0" y="68519"/>
                </a:lnTo>
                <a:close/>
              </a:path>
            </a:pathLst>
          </a:custGeom>
          <a:solidFill>
            <a:schemeClr val="lt2"/>
          </a:solidFill>
          <a:ln cap="flat" cmpd="sng" w="952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71" name="Google Shape;6371;p115"/>
          <p:cNvSpPr/>
          <p:nvPr/>
        </p:nvSpPr>
        <p:spPr>
          <a:xfrm>
            <a:off x="2948468" y="2702299"/>
            <a:ext cx="23328" cy="34054"/>
          </a:xfrm>
          <a:custGeom>
            <a:rect b="b" l="l" r="r" t="t"/>
            <a:pathLst>
              <a:path extrusionOk="0" h="38100" w="28522">
                <a:moveTo>
                  <a:pt x="0" y="0"/>
                </a:moveTo>
                <a:lnTo>
                  <a:pt x="37650" y="0"/>
                </a:lnTo>
                <a:lnTo>
                  <a:pt x="37650" y="38862"/>
                </a:lnTo>
                <a:lnTo>
                  <a:pt x="0" y="3886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72" name="Google Shape;6372;p115"/>
          <p:cNvSpPr/>
          <p:nvPr/>
        </p:nvSpPr>
        <p:spPr>
          <a:xfrm>
            <a:off x="3121097" y="2805482"/>
            <a:ext cx="69985" cy="76621"/>
          </a:xfrm>
          <a:custGeom>
            <a:rect b="b" l="l" r="r" t="t"/>
            <a:pathLst>
              <a:path extrusionOk="0" h="85725" w="85567">
                <a:moveTo>
                  <a:pt x="0" y="0"/>
                </a:moveTo>
                <a:lnTo>
                  <a:pt x="94694" y="0"/>
                </a:lnTo>
                <a:lnTo>
                  <a:pt x="94694" y="94869"/>
                </a:lnTo>
                <a:lnTo>
                  <a:pt x="0" y="9486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73" name="Google Shape;6373;p115"/>
          <p:cNvSpPr/>
          <p:nvPr/>
        </p:nvSpPr>
        <p:spPr>
          <a:xfrm>
            <a:off x="3127629" y="2958725"/>
            <a:ext cx="23328" cy="25540"/>
          </a:xfrm>
          <a:custGeom>
            <a:rect b="b" l="l" r="r" t="t"/>
            <a:pathLst>
              <a:path extrusionOk="0" h="28575" w="28522">
                <a:moveTo>
                  <a:pt x="0" y="0"/>
                </a:moveTo>
                <a:lnTo>
                  <a:pt x="37650" y="0"/>
                </a:lnTo>
                <a:lnTo>
                  <a:pt x="37650" y="37719"/>
                </a:lnTo>
                <a:lnTo>
                  <a:pt x="0" y="3771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74" name="Google Shape;6374;p115"/>
          <p:cNvSpPr/>
          <p:nvPr/>
        </p:nvSpPr>
        <p:spPr>
          <a:xfrm>
            <a:off x="2942869" y="3215151"/>
            <a:ext cx="23328" cy="25540"/>
          </a:xfrm>
          <a:custGeom>
            <a:rect b="b" l="l" r="r" t="t"/>
            <a:pathLst>
              <a:path extrusionOk="0" h="28575" w="28522">
                <a:moveTo>
                  <a:pt x="0" y="0"/>
                </a:moveTo>
                <a:lnTo>
                  <a:pt x="37650" y="0"/>
                </a:lnTo>
                <a:lnTo>
                  <a:pt x="37650" y="37719"/>
                </a:lnTo>
                <a:lnTo>
                  <a:pt x="0" y="3771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75" name="Google Shape;6375;p115"/>
          <p:cNvSpPr/>
          <p:nvPr/>
        </p:nvSpPr>
        <p:spPr>
          <a:xfrm>
            <a:off x="3101501" y="3309140"/>
            <a:ext cx="93313" cy="102162"/>
          </a:xfrm>
          <a:custGeom>
            <a:rect b="b" l="l" r="r" t="t"/>
            <a:pathLst>
              <a:path extrusionOk="0" h="114300" w="114089">
                <a:moveTo>
                  <a:pt x="0" y="0"/>
                </a:moveTo>
                <a:lnTo>
                  <a:pt x="114089" y="0"/>
                </a:lnTo>
                <a:lnTo>
                  <a:pt x="114089" y="114300"/>
                </a:lnTo>
                <a:lnTo>
                  <a:pt x="0" y="11430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76" name="Google Shape;6376;p115"/>
          <p:cNvSpPr/>
          <p:nvPr/>
        </p:nvSpPr>
        <p:spPr>
          <a:xfrm>
            <a:off x="3115498" y="3581912"/>
            <a:ext cx="62209" cy="68108"/>
          </a:xfrm>
          <a:custGeom>
            <a:rect b="b" l="l" r="r" t="t"/>
            <a:pathLst>
              <a:path extrusionOk="0" h="76200" w="76059">
                <a:moveTo>
                  <a:pt x="0" y="0"/>
                </a:moveTo>
                <a:lnTo>
                  <a:pt x="76440" y="0"/>
                </a:lnTo>
                <a:lnTo>
                  <a:pt x="76440" y="76581"/>
                </a:lnTo>
                <a:lnTo>
                  <a:pt x="0" y="765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77" name="Google Shape;6377;p115"/>
          <p:cNvSpPr/>
          <p:nvPr/>
        </p:nvSpPr>
        <p:spPr>
          <a:xfrm>
            <a:off x="3061377" y="3709615"/>
            <a:ext cx="54432" cy="68108"/>
          </a:xfrm>
          <a:custGeom>
            <a:rect b="b" l="l" r="r" t="t"/>
            <a:pathLst>
              <a:path extrusionOk="0" h="76200" w="66552">
                <a:moveTo>
                  <a:pt x="0" y="0"/>
                </a:moveTo>
                <a:lnTo>
                  <a:pt x="75299" y="0"/>
                </a:lnTo>
                <a:lnTo>
                  <a:pt x="75299" y="76581"/>
                </a:lnTo>
                <a:lnTo>
                  <a:pt x="0" y="765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78" name="Google Shape;6378;p115"/>
          <p:cNvSpPr/>
          <p:nvPr/>
        </p:nvSpPr>
        <p:spPr>
          <a:xfrm>
            <a:off x="3094969" y="3948673"/>
            <a:ext cx="93313" cy="102162"/>
          </a:xfrm>
          <a:custGeom>
            <a:rect b="b" l="l" r="r" t="t"/>
            <a:pathLst>
              <a:path extrusionOk="0" h="114300" w="114089">
                <a:moveTo>
                  <a:pt x="0" y="0"/>
                </a:moveTo>
                <a:lnTo>
                  <a:pt x="114090" y="0"/>
                </a:lnTo>
                <a:lnTo>
                  <a:pt x="114090" y="114300"/>
                </a:lnTo>
                <a:lnTo>
                  <a:pt x="0" y="11430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79" name="Google Shape;6379;p115"/>
          <p:cNvSpPr/>
          <p:nvPr/>
        </p:nvSpPr>
        <p:spPr>
          <a:xfrm>
            <a:off x="3011920" y="4111111"/>
            <a:ext cx="23328" cy="25540"/>
          </a:xfrm>
          <a:custGeom>
            <a:rect b="b" l="l" r="r" t="t"/>
            <a:pathLst>
              <a:path extrusionOk="0" h="28575" w="28522">
                <a:moveTo>
                  <a:pt x="0" y="0"/>
                </a:moveTo>
                <a:lnTo>
                  <a:pt x="37650" y="0"/>
                </a:lnTo>
                <a:lnTo>
                  <a:pt x="37650" y="37719"/>
                </a:lnTo>
                <a:lnTo>
                  <a:pt x="0" y="3771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80" name="Google Shape;6380;p115"/>
          <p:cNvSpPr/>
          <p:nvPr/>
        </p:nvSpPr>
        <p:spPr>
          <a:xfrm>
            <a:off x="3037116" y="4350169"/>
            <a:ext cx="62209" cy="68108"/>
          </a:xfrm>
          <a:custGeom>
            <a:rect b="b" l="l" r="r" t="t"/>
            <a:pathLst>
              <a:path extrusionOk="0" h="76200" w="76059">
                <a:moveTo>
                  <a:pt x="0" y="0"/>
                </a:moveTo>
                <a:lnTo>
                  <a:pt x="76440" y="0"/>
                </a:lnTo>
                <a:lnTo>
                  <a:pt x="76440" y="76581"/>
                </a:lnTo>
                <a:lnTo>
                  <a:pt x="0" y="765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81" name="Google Shape;6381;p115"/>
          <p:cNvSpPr/>
          <p:nvPr/>
        </p:nvSpPr>
        <p:spPr>
          <a:xfrm>
            <a:off x="3132295" y="4487066"/>
            <a:ext cx="46657" cy="51081"/>
          </a:xfrm>
          <a:custGeom>
            <a:rect b="b" l="l" r="r" t="t"/>
            <a:pathLst>
              <a:path extrusionOk="0" h="57150" w="57044">
                <a:moveTo>
                  <a:pt x="0" y="0"/>
                </a:moveTo>
                <a:lnTo>
                  <a:pt x="57045" y="0"/>
                </a:lnTo>
                <a:lnTo>
                  <a:pt x="57045" y="57150"/>
                </a:lnTo>
                <a:lnTo>
                  <a:pt x="0" y="5715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82" name="Google Shape;6382;p115"/>
          <p:cNvSpPr/>
          <p:nvPr/>
        </p:nvSpPr>
        <p:spPr>
          <a:xfrm>
            <a:off x="3228407" y="4622942"/>
            <a:ext cx="23328" cy="34054"/>
          </a:xfrm>
          <a:custGeom>
            <a:rect b="b" l="l" r="r" t="t"/>
            <a:pathLst>
              <a:path extrusionOk="0" h="38100" w="28522">
                <a:moveTo>
                  <a:pt x="0" y="0"/>
                </a:moveTo>
                <a:lnTo>
                  <a:pt x="37650" y="0"/>
                </a:lnTo>
                <a:lnTo>
                  <a:pt x="37650" y="38862"/>
                </a:lnTo>
                <a:lnTo>
                  <a:pt x="0" y="3886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83" name="Google Shape;6383;p115"/>
          <p:cNvSpPr/>
          <p:nvPr/>
        </p:nvSpPr>
        <p:spPr>
          <a:xfrm>
            <a:off x="3081906" y="4879368"/>
            <a:ext cx="31104" cy="25540"/>
          </a:xfrm>
          <a:custGeom>
            <a:rect b="b" l="l" r="r" t="t"/>
            <a:pathLst>
              <a:path extrusionOk="0" h="28575" w="38029">
                <a:moveTo>
                  <a:pt x="0" y="0"/>
                </a:moveTo>
                <a:lnTo>
                  <a:pt x="38790" y="0"/>
                </a:lnTo>
                <a:lnTo>
                  <a:pt x="38790" y="37719"/>
                </a:lnTo>
                <a:lnTo>
                  <a:pt x="0" y="3771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84" name="Google Shape;6384;p115"/>
          <p:cNvSpPr/>
          <p:nvPr/>
        </p:nvSpPr>
        <p:spPr>
          <a:xfrm>
            <a:off x="3123897" y="4998897"/>
            <a:ext cx="46657" cy="51081"/>
          </a:xfrm>
          <a:custGeom>
            <a:rect b="b" l="l" r="r" t="t"/>
            <a:pathLst>
              <a:path extrusionOk="0" h="57150" w="57044">
                <a:moveTo>
                  <a:pt x="0" y="0"/>
                </a:moveTo>
                <a:lnTo>
                  <a:pt x="57045" y="0"/>
                </a:lnTo>
                <a:lnTo>
                  <a:pt x="57045" y="57150"/>
                </a:lnTo>
                <a:lnTo>
                  <a:pt x="0" y="5715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85" name="Google Shape;6385;p115"/>
          <p:cNvSpPr/>
          <p:nvPr/>
        </p:nvSpPr>
        <p:spPr>
          <a:xfrm>
            <a:off x="3011920" y="5134772"/>
            <a:ext cx="23328" cy="34054"/>
          </a:xfrm>
          <a:custGeom>
            <a:rect b="b" l="l" r="r" t="t"/>
            <a:pathLst>
              <a:path extrusionOk="0" h="38100" w="28522">
                <a:moveTo>
                  <a:pt x="0" y="0"/>
                </a:moveTo>
                <a:lnTo>
                  <a:pt x="37650" y="0"/>
                </a:lnTo>
                <a:lnTo>
                  <a:pt x="37650" y="38862"/>
                </a:lnTo>
                <a:lnTo>
                  <a:pt x="0" y="3886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86" name="Google Shape;6386;p115"/>
          <p:cNvSpPr/>
          <p:nvPr/>
        </p:nvSpPr>
        <p:spPr>
          <a:xfrm>
            <a:off x="3016586" y="5254302"/>
            <a:ext cx="46657" cy="51081"/>
          </a:xfrm>
          <a:custGeom>
            <a:rect b="b" l="l" r="r" t="t"/>
            <a:pathLst>
              <a:path extrusionOk="0" h="57150" w="57044">
                <a:moveTo>
                  <a:pt x="0" y="0"/>
                </a:moveTo>
                <a:lnTo>
                  <a:pt x="57045" y="0"/>
                </a:lnTo>
                <a:lnTo>
                  <a:pt x="57045" y="57150"/>
                </a:lnTo>
                <a:lnTo>
                  <a:pt x="0" y="5715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87" name="Google Shape;6387;p115"/>
          <p:cNvSpPr/>
          <p:nvPr/>
        </p:nvSpPr>
        <p:spPr>
          <a:xfrm>
            <a:off x="3397304" y="5391199"/>
            <a:ext cx="23328" cy="25540"/>
          </a:xfrm>
          <a:custGeom>
            <a:rect b="b" l="l" r="r" t="t"/>
            <a:pathLst>
              <a:path extrusionOk="0" h="28575" w="28522">
                <a:moveTo>
                  <a:pt x="0" y="0"/>
                </a:moveTo>
                <a:lnTo>
                  <a:pt x="37650" y="0"/>
                </a:lnTo>
                <a:lnTo>
                  <a:pt x="37650" y="37719"/>
                </a:lnTo>
                <a:lnTo>
                  <a:pt x="0" y="3771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88" name="Google Shape;6388;p115"/>
          <p:cNvSpPr/>
          <p:nvPr/>
        </p:nvSpPr>
        <p:spPr>
          <a:xfrm>
            <a:off x="2970863" y="5638708"/>
            <a:ext cx="217731" cy="68108"/>
          </a:xfrm>
          <a:custGeom>
            <a:rect b="b" l="l" r="r" t="t"/>
            <a:pathLst>
              <a:path extrusionOk="0" h="76200" w="266208">
                <a:moveTo>
                  <a:pt x="0" y="42005"/>
                </a:moveTo>
                <a:lnTo>
                  <a:pt x="134435" y="0"/>
                </a:lnTo>
                <a:lnTo>
                  <a:pt x="268871" y="42005"/>
                </a:lnTo>
                <a:lnTo>
                  <a:pt x="134435" y="84106"/>
                </a:lnTo>
                <a:lnTo>
                  <a:pt x="0" y="4200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89" name="Google Shape;6389;p115"/>
          <p:cNvSpPr/>
          <p:nvPr/>
        </p:nvSpPr>
        <p:spPr>
          <a:xfrm>
            <a:off x="2707643" y="5632663"/>
            <a:ext cx="77761" cy="59594"/>
          </a:xfrm>
          <a:custGeom>
            <a:rect b="b" l="l" r="r" t="t"/>
            <a:pathLst>
              <a:path extrusionOk="0" h="66675" w="95074">
                <a:moveTo>
                  <a:pt x="0" y="68580"/>
                </a:moveTo>
                <a:lnTo>
                  <a:pt x="49344" y="0"/>
                </a:lnTo>
                <a:lnTo>
                  <a:pt x="98687" y="68580"/>
                </a:lnTo>
                <a:lnTo>
                  <a:pt x="0" y="68580"/>
                </a:lnTo>
                <a:close/>
              </a:path>
            </a:pathLst>
          </a:custGeom>
          <a:solidFill>
            <a:schemeClr val="lt2"/>
          </a:solidFill>
          <a:ln cap="flat" cmpd="sng" w="952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6390" name="Google Shape;6390;p115"/>
          <p:cNvCxnSpPr/>
          <p:nvPr/>
        </p:nvCxnSpPr>
        <p:spPr>
          <a:xfrm>
            <a:off x="2554750" y="2719811"/>
            <a:ext cx="817359" cy="0"/>
          </a:xfrm>
          <a:prstGeom prst="straightConnector1">
            <a:avLst/>
          </a:prstGeom>
          <a:noFill/>
          <a:ln cap="flat" cmpd="sng" w="9525">
            <a:solidFill>
              <a:schemeClr val="dk2"/>
            </a:solidFill>
            <a:prstDash val="solid"/>
            <a:miter lim="800000"/>
            <a:headEnd len="sm" w="sm" type="none"/>
            <a:tailEnd len="sm" w="sm" type="none"/>
          </a:ln>
        </p:spPr>
      </p:cxnSp>
      <p:cxnSp>
        <p:nvCxnSpPr>
          <p:cNvPr id="6391" name="Google Shape;6391;p115"/>
          <p:cNvCxnSpPr/>
          <p:nvPr/>
        </p:nvCxnSpPr>
        <p:spPr>
          <a:xfrm>
            <a:off x="2939136" y="2846466"/>
            <a:ext cx="432973" cy="0"/>
          </a:xfrm>
          <a:prstGeom prst="straightConnector1">
            <a:avLst/>
          </a:prstGeom>
          <a:noFill/>
          <a:ln cap="flat" cmpd="sng" w="9525">
            <a:solidFill>
              <a:schemeClr val="dk2"/>
            </a:solidFill>
            <a:prstDash val="solid"/>
            <a:miter lim="800000"/>
            <a:headEnd len="sm" w="sm" type="none"/>
            <a:tailEnd len="sm" w="sm" type="none"/>
          </a:ln>
        </p:spPr>
      </p:cxnSp>
      <p:cxnSp>
        <p:nvCxnSpPr>
          <p:cNvPr id="6392" name="Google Shape;6392;p115"/>
          <p:cNvCxnSpPr/>
          <p:nvPr/>
        </p:nvCxnSpPr>
        <p:spPr>
          <a:xfrm>
            <a:off x="2743178" y="2973542"/>
            <a:ext cx="783209" cy="0"/>
          </a:xfrm>
          <a:prstGeom prst="straightConnector1">
            <a:avLst/>
          </a:prstGeom>
          <a:noFill/>
          <a:ln cap="flat" cmpd="sng" w="9525">
            <a:solidFill>
              <a:schemeClr val="dk2"/>
            </a:solidFill>
            <a:prstDash val="solid"/>
            <a:miter lim="800000"/>
            <a:headEnd len="sm" w="sm" type="none"/>
            <a:tailEnd len="sm" w="sm" type="none"/>
          </a:ln>
        </p:spPr>
      </p:cxnSp>
      <p:cxnSp>
        <p:nvCxnSpPr>
          <p:cNvPr id="6393" name="Google Shape;6393;p115"/>
          <p:cNvCxnSpPr/>
          <p:nvPr/>
        </p:nvCxnSpPr>
        <p:spPr>
          <a:xfrm>
            <a:off x="2503049" y="3231085"/>
            <a:ext cx="934690" cy="0"/>
          </a:xfrm>
          <a:prstGeom prst="straightConnector1">
            <a:avLst/>
          </a:prstGeom>
          <a:noFill/>
          <a:ln cap="flat" cmpd="sng" w="9525">
            <a:solidFill>
              <a:schemeClr val="dk2"/>
            </a:solidFill>
            <a:prstDash val="solid"/>
            <a:miter lim="800000"/>
            <a:headEnd len="sm" w="sm" type="none"/>
            <a:tailEnd len="sm" w="sm" type="none"/>
          </a:ln>
        </p:spPr>
      </p:cxnSp>
      <p:cxnSp>
        <p:nvCxnSpPr>
          <p:cNvPr id="6394" name="Google Shape;6394;p115"/>
          <p:cNvCxnSpPr/>
          <p:nvPr/>
        </p:nvCxnSpPr>
        <p:spPr>
          <a:xfrm>
            <a:off x="2960129" y="3354397"/>
            <a:ext cx="384920" cy="0"/>
          </a:xfrm>
          <a:prstGeom prst="straightConnector1">
            <a:avLst/>
          </a:prstGeom>
          <a:noFill/>
          <a:ln cap="flat" cmpd="sng" w="9525">
            <a:solidFill>
              <a:schemeClr val="dk2"/>
            </a:solidFill>
            <a:prstDash val="solid"/>
            <a:miter lim="800000"/>
            <a:headEnd len="sm" w="sm" type="none"/>
            <a:tailEnd len="sm" w="sm" type="none"/>
          </a:ln>
        </p:spPr>
      </p:cxnSp>
      <p:cxnSp>
        <p:nvCxnSpPr>
          <p:cNvPr id="6395" name="Google Shape;6395;p115"/>
          <p:cNvCxnSpPr/>
          <p:nvPr/>
        </p:nvCxnSpPr>
        <p:spPr>
          <a:xfrm>
            <a:off x="2913833" y="3616502"/>
            <a:ext cx="458276" cy="0"/>
          </a:xfrm>
          <a:prstGeom prst="straightConnector1">
            <a:avLst/>
          </a:prstGeom>
          <a:noFill/>
          <a:ln cap="flat" cmpd="sng" w="9525">
            <a:solidFill>
              <a:schemeClr val="dk2"/>
            </a:solidFill>
            <a:prstDash val="solid"/>
            <a:miter lim="800000"/>
            <a:headEnd len="sm" w="sm" type="none"/>
            <a:tailEnd len="sm" w="sm" type="none"/>
          </a:ln>
        </p:spPr>
      </p:cxnSp>
      <p:cxnSp>
        <p:nvCxnSpPr>
          <p:cNvPr id="6396" name="Google Shape;6396;p115"/>
          <p:cNvCxnSpPr/>
          <p:nvPr/>
        </p:nvCxnSpPr>
        <p:spPr>
          <a:xfrm>
            <a:off x="2827055" y="3740708"/>
            <a:ext cx="517994" cy="0"/>
          </a:xfrm>
          <a:prstGeom prst="straightConnector1">
            <a:avLst/>
          </a:prstGeom>
          <a:noFill/>
          <a:ln cap="flat" cmpd="sng" w="9525">
            <a:solidFill>
              <a:schemeClr val="dk2"/>
            </a:solidFill>
            <a:prstDash val="solid"/>
            <a:miter lim="800000"/>
            <a:headEnd len="sm" w="sm" type="none"/>
            <a:tailEnd len="sm" w="sm" type="none"/>
          </a:ln>
        </p:spPr>
      </p:cxnSp>
      <p:cxnSp>
        <p:nvCxnSpPr>
          <p:cNvPr id="6397" name="Google Shape;6397;p115"/>
          <p:cNvCxnSpPr/>
          <p:nvPr/>
        </p:nvCxnSpPr>
        <p:spPr>
          <a:xfrm>
            <a:off x="2948468" y="3998495"/>
            <a:ext cx="384449" cy="0"/>
          </a:xfrm>
          <a:prstGeom prst="straightConnector1">
            <a:avLst/>
          </a:prstGeom>
          <a:noFill/>
          <a:ln cap="flat" cmpd="sng" w="9525">
            <a:solidFill>
              <a:schemeClr val="dk2"/>
            </a:solidFill>
            <a:prstDash val="solid"/>
            <a:miter lim="800000"/>
            <a:headEnd len="sm" w="sm" type="none"/>
            <a:tailEnd len="sm" w="sm" type="none"/>
          </a:ln>
        </p:spPr>
      </p:cxnSp>
      <p:cxnSp>
        <p:nvCxnSpPr>
          <p:cNvPr id="6398" name="Google Shape;6398;p115"/>
          <p:cNvCxnSpPr/>
          <p:nvPr/>
        </p:nvCxnSpPr>
        <p:spPr>
          <a:xfrm>
            <a:off x="2823429" y="4384448"/>
            <a:ext cx="482117" cy="0"/>
          </a:xfrm>
          <a:prstGeom prst="straightConnector1">
            <a:avLst/>
          </a:prstGeom>
          <a:noFill/>
          <a:ln cap="flat" cmpd="sng" w="9525">
            <a:solidFill>
              <a:schemeClr val="dk2"/>
            </a:solidFill>
            <a:prstDash val="solid"/>
            <a:miter lim="800000"/>
            <a:headEnd len="sm" w="sm" type="none"/>
            <a:tailEnd len="sm" w="sm" type="none"/>
          </a:ln>
        </p:spPr>
      </p:cxnSp>
      <p:cxnSp>
        <p:nvCxnSpPr>
          <p:cNvPr id="6399" name="Google Shape;6399;p115"/>
          <p:cNvCxnSpPr/>
          <p:nvPr/>
        </p:nvCxnSpPr>
        <p:spPr>
          <a:xfrm>
            <a:off x="2871951" y="4513190"/>
            <a:ext cx="548681" cy="0"/>
          </a:xfrm>
          <a:prstGeom prst="straightConnector1">
            <a:avLst/>
          </a:prstGeom>
          <a:noFill/>
          <a:ln cap="flat" cmpd="sng" w="9525">
            <a:solidFill>
              <a:schemeClr val="dk2"/>
            </a:solidFill>
            <a:prstDash val="solid"/>
            <a:miter lim="800000"/>
            <a:headEnd len="sm" w="sm" type="none"/>
            <a:tailEnd len="sm" w="sm" type="none"/>
          </a:ln>
        </p:spPr>
      </p:cxnSp>
      <p:cxnSp>
        <p:nvCxnSpPr>
          <p:cNvPr id="6400" name="Google Shape;6400;p115"/>
          <p:cNvCxnSpPr/>
          <p:nvPr/>
        </p:nvCxnSpPr>
        <p:spPr>
          <a:xfrm>
            <a:off x="2674095" y="4640710"/>
            <a:ext cx="1088063" cy="0"/>
          </a:xfrm>
          <a:prstGeom prst="straightConnector1">
            <a:avLst/>
          </a:prstGeom>
          <a:noFill/>
          <a:ln cap="flat" cmpd="sng" w="9525">
            <a:solidFill>
              <a:schemeClr val="dk2"/>
            </a:solidFill>
            <a:prstDash val="solid"/>
            <a:miter lim="800000"/>
            <a:headEnd len="sm" w="sm" type="none"/>
            <a:tailEnd len="sm" w="sm" type="none"/>
          </a:ln>
        </p:spPr>
      </p:cxnSp>
      <p:cxnSp>
        <p:nvCxnSpPr>
          <p:cNvPr id="6401" name="Google Shape;6401;p115"/>
          <p:cNvCxnSpPr/>
          <p:nvPr/>
        </p:nvCxnSpPr>
        <p:spPr>
          <a:xfrm>
            <a:off x="2217483" y="4896761"/>
            <a:ext cx="1727879" cy="0"/>
          </a:xfrm>
          <a:prstGeom prst="straightConnector1">
            <a:avLst/>
          </a:prstGeom>
          <a:noFill/>
          <a:ln cap="flat" cmpd="sng" w="9525">
            <a:solidFill>
              <a:schemeClr val="dk2"/>
            </a:solidFill>
            <a:prstDash val="solid"/>
            <a:miter lim="800000"/>
            <a:headEnd len="sm" w="sm" type="none"/>
            <a:tailEnd len="sm" w="sm" type="none"/>
          </a:ln>
        </p:spPr>
      </p:cxnSp>
      <p:cxnSp>
        <p:nvCxnSpPr>
          <p:cNvPr id="6402" name="Google Shape;6402;p115"/>
          <p:cNvCxnSpPr/>
          <p:nvPr/>
        </p:nvCxnSpPr>
        <p:spPr>
          <a:xfrm>
            <a:off x="2858894" y="5023994"/>
            <a:ext cx="578845" cy="0"/>
          </a:xfrm>
          <a:prstGeom prst="straightConnector1">
            <a:avLst/>
          </a:prstGeom>
          <a:noFill/>
          <a:ln cap="flat" cmpd="sng" w="9525">
            <a:solidFill>
              <a:schemeClr val="dk2"/>
            </a:solidFill>
            <a:prstDash val="solid"/>
            <a:miter lim="800000"/>
            <a:headEnd len="sm" w="sm" type="none"/>
            <a:tailEnd len="sm" w="sm" type="none"/>
          </a:ln>
        </p:spPr>
      </p:cxnSp>
      <p:cxnSp>
        <p:nvCxnSpPr>
          <p:cNvPr id="6403" name="Google Shape;6403;p115"/>
          <p:cNvCxnSpPr/>
          <p:nvPr/>
        </p:nvCxnSpPr>
        <p:spPr>
          <a:xfrm>
            <a:off x="2746607" y="5281345"/>
            <a:ext cx="578845" cy="0"/>
          </a:xfrm>
          <a:prstGeom prst="straightConnector1">
            <a:avLst/>
          </a:prstGeom>
          <a:noFill/>
          <a:ln cap="flat" cmpd="sng" w="9525">
            <a:solidFill>
              <a:schemeClr val="dk2"/>
            </a:solidFill>
            <a:prstDash val="solid"/>
            <a:miter lim="800000"/>
            <a:headEnd len="sm" w="sm" type="none"/>
            <a:tailEnd len="sm" w="sm" type="none"/>
          </a:ln>
        </p:spPr>
      </p:cxnSp>
      <p:cxnSp>
        <p:nvCxnSpPr>
          <p:cNvPr id="6404" name="Google Shape;6404;p115"/>
          <p:cNvCxnSpPr/>
          <p:nvPr/>
        </p:nvCxnSpPr>
        <p:spPr>
          <a:xfrm>
            <a:off x="2798233" y="5408865"/>
            <a:ext cx="1104205" cy="0"/>
          </a:xfrm>
          <a:prstGeom prst="straightConnector1">
            <a:avLst/>
          </a:prstGeom>
          <a:noFill/>
          <a:ln cap="flat" cmpd="sng" w="9525">
            <a:solidFill>
              <a:schemeClr val="dk2"/>
            </a:solidFill>
            <a:prstDash val="solid"/>
            <a:miter lim="800000"/>
            <a:headEnd len="sm" w="sm" type="none"/>
            <a:tailEnd len="sm" w="sm" type="none"/>
          </a:ln>
        </p:spPr>
      </p:cxnSp>
      <p:cxnSp>
        <p:nvCxnSpPr>
          <p:cNvPr id="6405" name="Google Shape;6405;p115"/>
          <p:cNvCxnSpPr/>
          <p:nvPr/>
        </p:nvCxnSpPr>
        <p:spPr>
          <a:xfrm>
            <a:off x="7856276" y="2710825"/>
            <a:ext cx="817359" cy="0"/>
          </a:xfrm>
          <a:prstGeom prst="straightConnector1">
            <a:avLst/>
          </a:prstGeom>
          <a:noFill/>
          <a:ln cap="flat" cmpd="sng" w="9525">
            <a:solidFill>
              <a:schemeClr val="dk2"/>
            </a:solidFill>
            <a:prstDash val="solid"/>
            <a:miter lim="800000"/>
            <a:headEnd len="sm" w="sm" type="none"/>
            <a:tailEnd len="sm" w="sm" type="none"/>
          </a:ln>
        </p:spPr>
      </p:cxnSp>
      <p:cxnSp>
        <p:nvCxnSpPr>
          <p:cNvPr id="6406" name="Google Shape;6406;p115"/>
          <p:cNvCxnSpPr/>
          <p:nvPr/>
        </p:nvCxnSpPr>
        <p:spPr>
          <a:xfrm>
            <a:off x="8055001" y="2840285"/>
            <a:ext cx="451401" cy="0"/>
          </a:xfrm>
          <a:prstGeom prst="straightConnector1">
            <a:avLst/>
          </a:prstGeom>
          <a:noFill/>
          <a:ln cap="flat" cmpd="sng" w="9525">
            <a:solidFill>
              <a:schemeClr val="dk2"/>
            </a:solidFill>
            <a:prstDash val="solid"/>
            <a:miter lim="800000"/>
            <a:headEnd len="sm" w="sm" type="none"/>
            <a:tailEnd len="sm" w="sm" type="none"/>
          </a:ln>
        </p:spPr>
      </p:cxnSp>
      <p:cxnSp>
        <p:nvCxnSpPr>
          <p:cNvPr id="6407" name="Google Shape;6407;p115"/>
          <p:cNvCxnSpPr/>
          <p:nvPr/>
        </p:nvCxnSpPr>
        <p:spPr>
          <a:xfrm>
            <a:off x="8040940" y="2965868"/>
            <a:ext cx="784427" cy="0"/>
          </a:xfrm>
          <a:prstGeom prst="straightConnector1">
            <a:avLst/>
          </a:prstGeom>
          <a:noFill/>
          <a:ln cap="flat" cmpd="sng" w="9525">
            <a:solidFill>
              <a:schemeClr val="dk2"/>
            </a:solidFill>
            <a:prstDash val="solid"/>
            <a:miter lim="800000"/>
            <a:headEnd len="sm" w="sm" type="none"/>
            <a:tailEnd len="sm" w="sm" type="none"/>
          </a:ln>
        </p:spPr>
      </p:cxnSp>
      <p:cxnSp>
        <p:nvCxnSpPr>
          <p:cNvPr id="6408" name="Google Shape;6408;p115"/>
          <p:cNvCxnSpPr/>
          <p:nvPr/>
        </p:nvCxnSpPr>
        <p:spPr>
          <a:xfrm>
            <a:off x="7837811" y="3224675"/>
            <a:ext cx="921122" cy="0"/>
          </a:xfrm>
          <a:prstGeom prst="straightConnector1">
            <a:avLst/>
          </a:prstGeom>
          <a:noFill/>
          <a:ln cap="flat" cmpd="sng" w="9525">
            <a:solidFill>
              <a:schemeClr val="dk2"/>
            </a:solidFill>
            <a:prstDash val="solid"/>
            <a:miter lim="800000"/>
            <a:headEnd len="sm" w="sm" type="none"/>
            <a:tailEnd len="sm" w="sm" type="none"/>
          </a:ln>
        </p:spPr>
      </p:cxnSp>
      <p:cxnSp>
        <p:nvCxnSpPr>
          <p:cNvPr id="6409" name="Google Shape;6409;p115"/>
          <p:cNvCxnSpPr/>
          <p:nvPr/>
        </p:nvCxnSpPr>
        <p:spPr>
          <a:xfrm>
            <a:off x="8119065" y="3354397"/>
            <a:ext cx="387337" cy="0"/>
          </a:xfrm>
          <a:prstGeom prst="straightConnector1">
            <a:avLst/>
          </a:prstGeom>
          <a:noFill/>
          <a:ln cap="flat" cmpd="sng" w="9525">
            <a:solidFill>
              <a:schemeClr val="dk2"/>
            </a:solidFill>
            <a:prstDash val="solid"/>
            <a:miter lim="800000"/>
            <a:headEnd len="sm" w="sm" type="none"/>
            <a:tailEnd len="sm" w="sm" type="none"/>
          </a:ln>
        </p:spPr>
      </p:cxnSp>
      <p:cxnSp>
        <p:nvCxnSpPr>
          <p:cNvPr id="6410" name="Google Shape;6410;p115"/>
          <p:cNvCxnSpPr/>
          <p:nvPr/>
        </p:nvCxnSpPr>
        <p:spPr>
          <a:xfrm>
            <a:off x="7957882" y="3606978"/>
            <a:ext cx="465510" cy="0"/>
          </a:xfrm>
          <a:prstGeom prst="straightConnector1">
            <a:avLst/>
          </a:prstGeom>
          <a:noFill/>
          <a:ln cap="flat" cmpd="sng" w="9525">
            <a:solidFill>
              <a:schemeClr val="dk2"/>
            </a:solidFill>
            <a:prstDash val="solid"/>
            <a:miter lim="800000"/>
            <a:headEnd len="sm" w="sm" type="none"/>
            <a:tailEnd len="sm" w="sm" type="none"/>
          </a:ln>
        </p:spPr>
      </p:cxnSp>
      <p:cxnSp>
        <p:nvCxnSpPr>
          <p:cNvPr id="6411" name="Google Shape;6411;p115"/>
          <p:cNvCxnSpPr/>
          <p:nvPr/>
        </p:nvCxnSpPr>
        <p:spPr>
          <a:xfrm>
            <a:off x="8200295" y="3735330"/>
            <a:ext cx="515559" cy="0"/>
          </a:xfrm>
          <a:prstGeom prst="straightConnector1">
            <a:avLst/>
          </a:prstGeom>
          <a:noFill/>
          <a:ln cap="flat" cmpd="sng" w="9525">
            <a:solidFill>
              <a:schemeClr val="dk2"/>
            </a:solidFill>
            <a:prstDash val="solid"/>
            <a:miter lim="800000"/>
            <a:headEnd len="sm" w="sm" type="none"/>
            <a:tailEnd len="sm" w="sm" type="none"/>
          </a:ln>
        </p:spPr>
      </p:cxnSp>
      <p:cxnSp>
        <p:nvCxnSpPr>
          <p:cNvPr id="6412" name="Google Shape;6412;p115"/>
          <p:cNvCxnSpPr/>
          <p:nvPr/>
        </p:nvCxnSpPr>
        <p:spPr>
          <a:xfrm>
            <a:off x="8116868" y="3993733"/>
            <a:ext cx="374952" cy="0"/>
          </a:xfrm>
          <a:prstGeom prst="straightConnector1">
            <a:avLst/>
          </a:prstGeom>
          <a:noFill/>
          <a:ln cap="flat" cmpd="sng" w="9525">
            <a:solidFill>
              <a:schemeClr val="dk2"/>
            </a:solidFill>
            <a:prstDash val="solid"/>
            <a:miter lim="800000"/>
            <a:headEnd len="sm" w="sm" type="none"/>
            <a:tailEnd len="sm" w="sm" type="none"/>
          </a:ln>
        </p:spPr>
      </p:cxnSp>
      <p:cxnSp>
        <p:nvCxnSpPr>
          <p:cNvPr id="6413" name="Google Shape;6413;p115"/>
          <p:cNvCxnSpPr/>
          <p:nvPr/>
        </p:nvCxnSpPr>
        <p:spPr>
          <a:xfrm>
            <a:off x="7723169" y="4120646"/>
            <a:ext cx="950466" cy="0"/>
          </a:xfrm>
          <a:prstGeom prst="straightConnector1">
            <a:avLst/>
          </a:prstGeom>
          <a:noFill/>
          <a:ln cap="flat" cmpd="sng" w="9525">
            <a:solidFill>
              <a:schemeClr val="dk2"/>
            </a:solidFill>
            <a:prstDash val="solid"/>
            <a:miter lim="800000"/>
            <a:headEnd len="sm" w="sm" type="none"/>
            <a:tailEnd len="sm" w="sm" type="none"/>
          </a:ln>
        </p:spPr>
      </p:cxnSp>
      <p:cxnSp>
        <p:nvCxnSpPr>
          <p:cNvPr id="6414" name="Google Shape;6414;p115"/>
          <p:cNvCxnSpPr/>
          <p:nvPr/>
        </p:nvCxnSpPr>
        <p:spPr>
          <a:xfrm>
            <a:off x="8101450" y="4377305"/>
            <a:ext cx="487858" cy="0"/>
          </a:xfrm>
          <a:prstGeom prst="straightConnector1">
            <a:avLst/>
          </a:prstGeom>
          <a:noFill/>
          <a:ln cap="flat" cmpd="sng" w="9525">
            <a:solidFill>
              <a:schemeClr val="dk2"/>
            </a:solidFill>
            <a:prstDash val="solid"/>
            <a:miter lim="800000"/>
            <a:headEnd len="sm" w="sm" type="none"/>
            <a:tailEnd len="sm" w="sm" type="none"/>
          </a:ln>
        </p:spPr>
      </p:cxnSp>
      <p:cxnSp>
        <p:nvCxnSpPr>
          <p:cNvPr id="6415" name="Google Shape;6415;p115"/>
          <p:cNvCxnSpPr/>
          <p:nvPr/>
        </p:nvCxnSpPr>
        <p:spPr>
          <a:xfrm>
            <a:off x="8029481" y="4503666"/>
            <a:ext cx="559827" cy="0"/>
          </a:xfrm>
          <a:prstGeom prst="straightConnector1">
            <a:avLst/>
          </a:prstGeom>
          <a:noFill/>
          <a:ln cap="flat" cmpd="sng" w="9525">
            <a:solidFill>
              <a:schemeClr val="dk2"/>
            </a:solidFill>
            <a:prstDash val="solid"/>
            <a:miter lim="800000"/>
            <a:headEnd len="sm" w="sm" type="none"/>
            <a:tailEnd len="sm" w="sm" type="none"/>
          </a:ln>
        </p:spPr>
      </p:cxnSp>
      <p:cxnSp>
        <p:nvCxnSpPr>
          <p:cNvPr id="6416" name="Google Shape;6416;p115"/>
          <p:cNvCxnSpPr/>
          <p:nvPr/>
        </p:nvCxnSpPr>
        <p:spPr>
          <a:xfrm>
            <a:off x="7765351" y="4632466"/>
            <a:ext cx="1117044" cy="0"/>
          </a:xfrm>
          <a:prstGeom prst="straightConnector1">
            <a:avLst/>
          </a:prstGeom>
          <a:noFill/>
          <a:ln cap="flat" cmpd="sng" w="9525">
            <a:solidFill>
              <a:schemeClr val="dk2"/>
            </a:solidFill>
            <a:prstDash val="solid"/>
            <a:miter lim="800000"/>
            <a:headEnd len="sm" w="sm" type="none"/>
            <a:tailEnd len="sm" w="sm" type="none"/>
          </a:ln>
        </p:spPr>
      </p:cxnSp>
      <p:cxnSp>
        <p:nvCxnSpPr>
          <p:cNvPr id="6417" name="Google Shape;6417;p115"/>
          <p:cNvCxnSpPr/>
          <p:nvPr/>
        </p:nvCxnSpPr>
        <p:spPr>
          <a:xfrm>
            <a:off x="7063896" y="4887790"/>
            <a:ext cx="1571656" cy="0"/>
          </a:xfrm>
          <a:prstGeom prst="straightConnector1">
            <a:avLst/>
          </a:prstGeom>
          <a:noFill/>
          <a:ln cap="flat" cmpd="sng" w="9525">
            <a:solidFill>
              <a:schemeClr val="dk2"/>
            </a:solidFill>
            <a:prstDash val="solid"/>
            <a:miter lim="800000"/>
            <a:headEnd len="sm" w="sm" type="none"/>
            <a:tailEnd len="sm" w="sm" type="none"/>
          </a:ln>
        </p:spPr>
      </p:cxnSp>
      <p:cxnSp>
        <p:nvCxnSpPr>
          <p:cNvPr id="6418" name="Google Shape;6418;p115"/>
          <p:cNvCxnSpPr/>
          <p:nvPr/>
        </p:nvCxnSpPr>
        <p:spPr>
          <a:xfrm>
            <a:off x="8055001" y="5015935"/>
            <a:ext cx="587103" cy="0"/>
          </a:xfrm>
          <a:prstGeom prst="straightConnector1">
            <a:avLst/>
          </a:prstGeom>
          <a:noFill/>
          <a:ln cap="flat" cmpd="sng" w="9525">
            <a:solidFill>
              <a:schemeClr val="dk2"/>
            </a:solidFill>
            <a:prstDash val="solid"/>
            <a:miter lim="800000"/>
            <a:headEnd len="sm" w="sm" type="none"/>
            <a:tailEnd len="sm" w="sm" type="none"/>
          </a:ln>
        </p:spPr>
      </p:cxnSp>
      <p:cxnSp>
        <p:nvCxnSpPr>
          <p:cNvPr id="6419" name="Google Shape;6419;p115"/>
          <p:cNvCxnSpPr/>
          <p:nvPr/>
        </p:nvCxnSpPr>
        <p:spPr>
          <a:xfrm>
            <a:off x="7993134" y="5142485"/>
            <a:ext cx="929568" cy="0"/>
          </a:xfrm>
          <a:prstGeom prst="straightConnector1">
            <a:avLst/>
          </a:prstGeom>
          <a:noFill/>
          <a:ln cap="flat" cmpd="sng" w="9525">
            <a:solidFill>
              <a:schemeClr val="dk2"/>
            </a:solidFill>
            <a:prstDash val="solid"/>
            <a:miter lim="800000"/>
            <a:headEnd len="sm" w="sm" type="none"/>
            <a:tailEnd len="sm" w="sm" type="none"/>
          </a:ln>
        </p:spPr>
      </p:cxnSp>
      <p:cxnSp>
        <p:nvCxnSpPr>
          <p:cNvPr id="6420" name="Google Shape;6420;p115"/>
          <p:cNvCxnSpPr/>
          <p:nvPr/>
        </p:nvCxnSpPr>
        <p:spPr>
          <a:xfrm>
            <a:off x="8040940" y="5271821"/>
            <a:ext cx="594612" cy="0"/>
          </a:xfrm>
          <a:prstGeom prst="straightConnector1">
            <a:avLst/>
          </a:prstGeom>
          <a:noFill/>
          <a:ln cap="flat" cmpd="sng" w="9525">
            <a:solidFill>
              <a:schemeClr val="dk2"/>
            </a:solidFill>
            <a:prstDash val="solid"/>
            <a:miter lim="800000"/>
            <a:headEnd len="sm" w="sm" type="none"/>
            <a:tailEnd len="sm" w="sm" type="none"/>
          </a:ln>
        </p:spPr>
      </p:cxnSp>
      <p:cxnSp>
        <p:nvCxnSpPr>
          <p:cNvPr id="6421" name="Google Shape;6421;p115"/>
          <p:cNvCxnSpPr/>
          <p:nvPr/>
        </p:nvCxnSpPr>
        <p:spPr>
          <a:xfrm>
            <a:off x="7599421" y="5400723"/>
            <a:ext cx="1142679" cy="0"/>
          </a:xfrm>
          <a:prstGeom prst="straightConnector1">
            <a:avLst/>
          </a:prstGeom>
          <a:noFill/>
          <a:ln cap="flat" cmpd="sng" w="9525">
            <a:solidFill>
              <a:schemeClr val="dk2"/>
            </a:solidFill>
            <a:prstDash val="solid"/>
            <a:miter lim="800000"/>
            <a:headEnd len="sm" w="sm" type="none"/>
            <a:tailEnd len="sm" w="sm" type="none"/>
          </a:ln>
        </p:spPr>
      </p:cxnSp>
      <p:cxnSp>
        <p:nvCxnSpPr>
          <p:cNvPr id="6422" name="Google Shape;6422;p115"/>
          <p:cNvCxnSpPr/>
          <p:nvPr/>
        </p:nvCxnSpPr>
        <p:spPr>
          <a:xfrm>
            <a:off x="939800" y="5577571"/>
            <a:ext cx="10122430" cy="0"/>
          </a:xfrm>
          <a:prstGeom prst="straightConnector1">
            <a:avLst/>
          </a:prstGeom>
          <a:noFill/>
          <a:ln cap="flat" cmpd="sng" w="12700">
            <a:solidFill>
              <a:schemeClr val="lt2"/>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289"/>
                                        </p:tgtEl>
                                        <p:attrNameLst>
                                          <p:attrName>style.visibility</p:attrName>
                                        </p:attrNameLst>
                                      </p:cBhvr>
                                      <p:to>
                                        <p:strVal val="visible"/>
                                      </p:to>
                                    </p:set>
                                    <p:animEffect filter="fade" transition="in">
                                      <p:cBhvr>
                                        <p:cTn dur="500"/>
                                        <p:tgtEl>
                                          <p:spTgt spid="6289"/>
                                        </p:tgtEl>
                                      </p:cBhvr>
                                    </p:animEffect>
                                  </p:childTnLst>
                                </p:cTn>
                              </p:par>
                              <p:par>
                                <p:cTn fill="hold" nodeType="withEffect" presetClass="entr" presetID="10" presetSubtype="0">
                                  <p:stCondLst>
                                    <p:cond delay="0"/>
                                  </p:stCondLst>
                                  <p:childTnLst>
                                    <p:set>
                                      <p:cBhvr>
                                        <p:cTn dur="1" fill="hold">
                                          <p:stCondLst>
                                            <p:cond delay="0"/>
                                          </p:stCondLst>
                                        </p:cTn>
                                        <p:tgtEl>
                                          <p:spTgt spid="6290"/>
                                        </p:tgtEl>
                                        <p:attrNameLst>
                                          <p:attrName>style.visibility</p:attrName>
                                        </p:attrNameLst>
                                      </p:cBhvr>
                                      <p:to>
                                        <p:strVal val="visible"/>
                                      </p:to>
                                    </p:set>
                                    <p:animEffect filter="fade" transition="in">
                                      <p:cBhvr>
                                        <p:cTn dur="500"/>
                                        <p:tgtEl>
                                          <p:spTgt spid="629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6285"/>
                                        </p:tgtEl>
                                        <p:attrNameLst>
                                          <p:attrName>style.visibility</p:attrName>
                                        </p:attrNameLst>
                                      </p:cBhvr>
                                      <p:to>
                                        <p:strVal val="visible"/>
                                      </p:to>
                                    </p:set>
                                    <p:animEffect filter="fade" transition="in">
                                      <p:cBhvr>
                                        <p:cTn dur="500"/>
                                        <p:tgtEl>
                                          <p:spTgt spid="628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27" name="Shape 6427"/>
        <p:cNvGrpSpPr/>
        <p:nvPr/>
      </p:nvGrpSpPr>
      <p:grpSpPr>
        <a:xfrm>
          <a:off x="0" y="0"/>
          <a:ext cx="0" cy="0"/>
          <a:chOff x="0" y="0"/>
          <a:chExt cx="0" cy="0"/>
        </a:xfrm>
      </p:grpSpPr>
      <p:sp>
        <p:nvSpPr>
          <p:cNvPr id="6428" name="Google Shape;6428;p116"/>
          <p:cNvSpPr/>
          <p:nvPr/>
        </p:nvSpPr>
        <p:spPr>
          <a:xfrm flipH="1">
            <a:off x="407986" y="1860583"/>
            <a:ext cx="11237916" cy="439270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6429" name="Google Shape;6429;p116"/>
          <p:cNvSpPr txBox="1"/>
          <p:nvPr/>
        </p:nvSpPr>
        <p:spPr>
          <a:xfrm>
            <a:off x="296269" y="385036"/>
            <a:ext cx="10486031"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Concentrações séricas de ravulizumabe em estado de equilíbrio foram atingidas após a primeira dose e se mantiveram por todo o período de tratamento de 183 dias</a:t>
            </a:r>
            <a:r>
              <a:rPr b="1" baseline="30000" lang="pt-BR" sz="2400">
                <a:solidFill>
                  <a:schemeClr val="accent1"/>
                </a:solidFill>
                <a:latin typeface="Lustria"/>
                <a:ea typeface="Lustria"/>
                <a:cs typeface="Lustria"/>
                <a:sym typeface="Lustria"/>
              </a:rPr>
              <a:t>1,2</a:t>
            </a:r>
            <a:endParaRPr/>
          </a:p>
        </p:txBody>
      </p:sp>
      <p:sp>
        <p:nvSpPr>
          <p:cNvPr id="6430" name="Google Shape;6430;p116"/>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Referências: 1. Peffault De Latour et al. Oral presentation at the ASH 60th Annual Meeting and Exposition. San Diego, CA. 2018; 2. Peffault de Latour R et al. British Journal of Haematology. doi:10.1111/bjh.16711.</a:t>
            </a:r>
            <a:endParaRPr/>
          </a:p>
        </p:txBody>
      </p:sp>
      <p:sp>
        <p:nvSpPr>
          <p:cNvPr id="6431" name="Google Shape;6431;p116"/>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6432" name="Google Shape;6432;p116"/>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6433" name="Google Shape;6433;p116"/>
          <p:cNvCxnSpPr/>
          <p:nvPr/>
        </p:nvCxnSpPr>
        <p:spPr>
          <a:xfrm>
            <a:off x="6825585" y="6500774"/>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6434" name="Google Shape;6434;p116"/>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6435" name="Google Shape;6435;p116"/>
          <p:cNvCxnSpPr/>
          <p:nvPr/>
        </p:nvCxnSpPr>
        <p:spPr>
          <a:xfrm>
            <a:off x="6825585" y="6500774"/>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6436" name="Google Shape;6436;p116"/>
          <p:cNvSpPr/>
          <p:nvPr/>
        </p:nvSpPr>
        <p:spPr>
          <a:xfrm>
            <a:off x="874126" y="5553166"/>
            <a:ext cx="201613"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t/>
            </a:r>
            <a:endParaRPr b="1" sz="900">
              <a:solidFill>
                <a:schemeClr val="dk1"/>
              </a:solidFill>
              <a:latin typeface="Calibri"/>
              <a:ea typeface="Calibri"/>
              <a:cs typeface="Calibri"/>
              <a:sym typeface="Calibri"/>
            </a:endParaRPr>
          </a:p>
        </p:txBody>
      </p:sp>
      <p:sp>
        <p:nvSpPr>
          <p:cNvPr id="6437" name="Google Shape;6437;p116"/>
          <p:cNvSpPr/>
          <p:nvPr/>
        </p:nvSpPr>
        <p:spPr>
          <a:xfrm>
            <a:off x="718551" y="2008005"/>
            <a:ext cx="357188"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b="1" lang="pt-BR" sz="900">
                <a:solidFill>
                  <a:schemeClr val="dk1"/>
                </a:solidFill>
                <a:latin typeface="Calibri"/>
                <a:ea typeface="Calibri"/>
                <a:cs typeface="Calibri"/>
                <a:sym typeface="Calibri"/>
              </a:rPr>
              <a:t>2000</a:t>
            </a:r>
            <a:endParaRPr b="1" sz="900">
              <a:solidFill>
                <a:schemeClr val="dk1"/>
              </a:solidFill>
              <a:latin typeface="Calibri"/>
              <a:ea typeface="Calibri"/>
              <a:cs typeface="Calibri"/>
              <a:sym typeface="Calibri"/>
            </a:endParaRPr>
          </a:p>
        </p:txBody>
      </p:sp>
      <p:sp>
        <p:nvSpPr>
          <p:cNvPr id="6438" name="Google Shape;6438;p116"/>
          <p:cNvSpPr/>
          <p:nvPr/>
        </p:nvSpPr>
        <p:spPr>
          <a:xfrm>
            <a:off x="698450" y="4560541"/>
            <a:ext cx="377289"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b="1" lang="pt-BR" sz="900">
                <a:solidFill>
                  <a:schemeClr val="dk1"/>
                </a:solidFill>
                <a:latin typeface="Calibri"/>
                <a:ea typeface="Calibri"/>
                <a:cs typeface="Calibri"/>
                <a:sym typeface="Calibri"/>
              </a:rPr>
              <a:t>500</a:t>
            </a:r>
            <a:endParaRPr b="1" sz="900">
              <a:solidFill>
                <a:schemeClr val="dk1"/>
              </a:solidFill>
              <a:latin typeface="Calibri"/>
              <a:ea typeface="Calibri"/>
              <a:cs typeface="Calibri"/>
              <a:sym typeface="Calibri"/>
            </a:endParaRPr>
          </a:p>
        </p:txBody>
      </p:sp>
      <p:sp>
        <p:nvSpPr>
          <p:cNvPr id="6439" name="Google Shape;6439;p116"/>
          <p:cNvSpPr/>
          <p:nvPr/>
        </p:nvSpPr>
        <p:spPr>
          <a:xfrm>
            <a:off x="698450" y="3717960"/>
            <a:ext cx="377289"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b="1" lang="pt-BR" sz="900">
                <a:solidFill>
                  <a:schemeClr val="dk1"/>
                </a:solidFill>
                <a:latin typeface="Calibri"/>
                <a:ea typeface="Calibri"/>
                <a:cs typeface="Calibri"/>
                <a:sym typeface="Calibri"/>
              </a:rPr>
              <a:t>1000</a:t>
            </a:r>
            <a:endParaRPr b="1" sz="900">
              <a:solidFill>
                <a:schemeClr val="dk1"/>
              </a:solidFill>
              <a:latin typeface="Calibri"/>
              <a:ea typeface="Calibri"/>
              <a:cs typeface="Calibri"/>
              <a:sym typeface="Calibri"/>
            </a:endParaRPr>
          </a:p>
        </p:txBody>
      </p:sp>
      <p:sp>
        <p:nvSpPr>
          <p:cNvPr id="6440" name="Google Shape;6440;p116"/>
          <p:cNvSpPr/>
          <p:nvPr/>
        </p:nvSpPr>
        <p:spPr>
          <a:xfrm>
            <a:off x="698451" y="2859956"/>
            <a:ext cx="377290"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b="1" lang="pt-BR" sz="900">
                <a:solidFill>
                  <a:schemeClr val="dk1"/>
                </a:solidFill>
                <a:latin typeface="Calibri"/>
                <a:ea typeface="Calibri"/>
                <a:cs typeface="Calibri"/>
                <a:sym typeface="Calibri"/>
              </a:rPr>
              <a:t>1500</a:t>
            </a:r>
            <a:endParaRPr b="1" sz="900">
              <a:solidFill>
                <a:schemeClr val="dk1"/>
              </a:solidFill>
              <a:latin typeface="Calibri"/>
              <a:ea typeface="Calibri"/>
              <a:cs typeface="Calibri"/>
              <a:sym typeface="Calibri"/>
            </a:endParaRPr>
          </a:p>
        </p:txBody>
      </p:sp>
      <p:sp>
        <p:nvSpPr>
          <p:cNvPr id="6441" name="Google Shape;6441;p116"/>
          <p:cNvSpPr/>
          <p:nvPr/>
        </p:nvSpPr>
        <p:spPr>
          <a:xfrm>
            <a:off x="4255799" y="5926841"/>
            <a:ext cx="3703512" cy="22011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dk1"/>
              </a:buClr>
              <a:buSzPts val="900"/>
              <a:buFont typeface="Calibri"/>
              <a:buNone/>
            </a:pPr>
            <a:r>
              <a:rPr b="1" lang="pt-BR" sz="900">
                <a:solidFill>
                  <a:schemeClr val="dk1"/>
                </a:solidFill>
                <a:latin typeface="Calibri"/>
                <a:ea typeface="Calibri"/>
                <a:cs typeface="Calibri"/>
                <a:sym typeface="Calibri"/>
              </a:rPr>
              <a:t>Visita (dias)</a:t>
            </a:r>
            <a:endParaRPr b="1" sz="900">
              <a:solidFill>
                <a:schemeClr val="dk1"/>
              </a:solidFill>
              <a:latin typeface="Calibri"/>
              <a:ea typeface="Calibri"/>
              <a:cs typeface="Calibri"/>
              <a:sym typeface="Calibri"/>
            </a:endParaRPr>
          </a:p>
        </p:txBody>
      </p:sp>
      <p:sp>
        <p:nvSpPr>
          <p:cNvPr id="6442" name="Google Shape;6442;p116"/>
          <p:cNvSpPr txBox="1"/>
          <p:nvPr/>
        </p:nvSpPr>
        <p:spPr>
          <a:xfrm rot="-5400000">
            <a:off x="-1107916" y="3689499"/>
            <a:ext cx="3575504" cy="2308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Concentração sérica (μg/mL) </a:t>
            </a:r>
            <a:endParaRPr/>
          </a:p>
        </p:txBody>
      </p:sp>
      <p:grpSp>
        <p:nvGrpSpPr>
          <p:cNvPr id="6443" name="Google Shape;6443;p116"/>
          <p:cNvGrpSpPr/>
          <p:nvPr/>
        </p:nvGrpSpPr>
        <p:grpSpPr>
          <a:xfrm>
            <a:off x="1157551" y="2111880"/>
            <a:ext cx="10488855" cy="3407810"/>
            <a:chOff x="1196540" y="3471804"/>
            <a:chExt cx="7630175" cy="1395650"/>
          </a:xfrm>
        </p:grpSpPr>
        <p:cxnSp>
          <p:nvCxnSpPr>
            <p:cNvPr id="6444" name="Google Shape;6444;p116"/>
            <p:cNvCxnSpPr/>
            <p:nvPr/>
          </p:nvCxnSpPr>
          <p:spPr>
            <a:xfrm>
              <a:off x="1196540" y="3820716"/>
              <a:ext cx="7630175" cy="0"/>
            </a:xfrm>
            <a:prstGeom prst="straightConnector1">
              <a:avLst/>
            </a:prstGeom>
            <a:noFill/>
            <a:ln cap="flat" cmpd="sng" w="12700">
              <a:solidFill>
                <a:srgbClr val="D8D8D8"/>
              </a:solidFill>
              <a:prstDash val="solid"/>
              <a:miter lim="800000"/>
              <a:headEnd len="med" w="med" type="none"/>
              <a:tailEnd len="med" w="med" type="none"/>
            </a:ln>
          </p:spPr>
        </p:cxnSp>
        <p:cxnSp>
          <p:nvCxnSpPr>
            <p:cNvPr id="6445" name="Google Shape;6445;p116"/>
            <p:cNvCxnSpPr/>
            <p:nvPr/>
          </p:nvCxnSpPr>
          <p:spPr>
            <a:xfrm>
              <a:off x="1196540" y="3471804"/>
              <a:ext cx="7630175" cy="0"/>
            </a:xfrm>
            <a:prstGeom prst="straightConnector1">
              <a:avLst/>
            </a:prstGeom>
            <a:noFill/>
            <a:ln cap="flat" cmpd="sng" w="12700">
              <a:solidFill>
                <a:srgbClr val="D8D8D8"/>
              </a:solidFill>
              <a:prstDash val="solid"/>
              <a:miter lim="800000"/>
              <a:headEnd len="med" w="med" type="none"/>
              <a:tailEnd len="med" w="med" type="none"/>
            </a:ln>
          </p:spPr>
        </p:cxnSp>
        <p:cxnSp>
          <p:nvCxnSpPr>
            <p:cNvPr id="6446" name="Google Shape;6446;p116"/>
            <p:cNvCxnSpPr/>
            <p:nvPr/>
          </p:nvCxnSpPr>
          <p:spPr>
            <a:xfrm>
              <a:off x="1196540" y="4169628"/>
              <a:ext cx="7630175" cy="0"/>
            </a:xfrm>
            <a:prstGeom prst="straightConnector1">
              <a:avLst/>
            </a:prstGeom>
            <a:noFill/>
            <a:ln cap="flat" cmpd="sng" w="12700">
              <a:solidFill>
                <a:srgbClr val="D8D8D8"/>
              </a:solidFill>
              <a:prstDash val="solid"/>
              <a:miter lim="800000"/>
              <a:headEnd len="med" w="med" type="none"/>
              <a:tailEnd len="med" w="med" type="none"/>
            </a:ln>
          </p:spPr>
        </p:cxnSp>
        <p:cxnSp>
          <p:nvCxnSpPr>
            <p:cNvPr id="6447" name="Google Shape;6447;p116"/>
            <p:cNvCxnSpPr/>
            <p:nvPr/>
          </p:nvCxnSpPr>
          <p:spPr>
            <a:xfrm>
              <a:off x="1196540" y="4518540"/>
              <a:ext cx="7630175" cy="0"/>
            </a:xfrm>
            <a:prstGeom prst="straightConnector1">
              <a:avLst/>
            </a:prstGeom>
            <a:noFill/>
            <a:ln cap="flat" cmpd="sng" w="12700">
              <a:solidFill>
                <a:srgbClr val="D8D8D8"/>
              </a:solidFill>
              <a:prstDash val="solid"/>
              <a:miter lim="800000"/>
              <a:headEnd len="med" w="med" type="none"/>
              <a:tailEnd len="med" w="med" type="none"/>
            </a:ln>
          </p:spPr>
        </p:cxnSp>
        <p:cxnSp>
          <p:nvCxnSpPr>
            <p:cNvPr id="6448" name="Google Shape;6448;p116"/>
            <p:cNvCxnSpPr/>
            <p:nvPr/>
          </p:nvCxnSpPr>
          <p:spPr>
            <a:xfrm>
              <a:off x="1196540" y="4867454"/>
              <a:ext cx="7630175" cy="0"/>
            </a:xfrm>
            <a:prstGeom prst="straightConnector1">
              <a:avLst/>
            </a:prstGeom>
            <a:noFill/>
            <a:ln cap="flat" cmpd="sng" w="12700">
              <a:solidFill>
                <a:srgbClr val="D8D8D8"/>
              </a:solidFill>
              <a:prstDash val="solid"/>
              <a:miter lim="800000"/>
              <a:headEnd len="med" w="med" type="none"/>
              <a:tailEnd len="med" w="med" type="none"/>
            </a:ln>
          </p:spPr>
        </p:cxnSp>
      </p:grpSp>
      <p:sp>
        <p:nvSpPr>
          <p:cNvPr id="6449" name="Google Shape;6449;p116"/>
          <p:cNvSpPr/>
          <p:nvPr/>
        </p:nvSpPr>
        <p:spPr>
          <a:xfrm>
            <a:off x="10578992" y="2263970"/>
            <a:ext cx="815975" cy="1651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pt-BR" sz="1000">
                <a:solidFill>
                  <a:schemeClr val="dk1"/>
                </a:solidFill>
                <a:latin typeface="Calibri"/>
                <a:ea typeface="Calibri"/>
                <a:cs typeface="Calibri"/>
                <a:sym typeface="Calibri"/>
              </a:rPr>
              <a:t>ravulizumabe</a:t>
            </a:r>
            <a:endParaRPr b="1" baseline="30000" sz="1000">
              <a:solidFill>
                <a:schemeClr val="dk1"/>
              </a:solidFill>
              <a:latin typeface="Calibri"/>
              <a:ea typeface="Calibri"/>
              <a:cs typeface="Calibri"/>
              <a:sym typeface="Calibri"/>
            </a:endParaRPr>
          </a:p>
        </p:txBody>
      </p:sp>
      <p:cxnSp>
        <p:nvCxnSpPr>
          <p:cNvPr id="6450" name="Google Shape;6450;p116"/>
          <p:cNvCxnSpPr/>
          <p:nvPr/>
        </p:nvCxnSpPr>
        <p:spPr>
          <a:xfrm>
            <a:off x="10109054" y="2348108"/>
            <a:ext cx="431219" cy="0"/>
          </a:xfrm>
          <a:prstGeom prst="straightConnector1">
            <a:avLst/>
          </a:prstGeom>
          <a:noFill/>
          <a:ln cap="flat" cmpd="sng" w="19050">
            <a:solidFill>
              <a:schemeClr val="lt2"/>
            </a:solidFill>
            <a:prstDash val="solid"/>
            <a:miter lim="800000"/>
            <a:headEnd len="sm" w="sm" type="none"/>
            <a:tailEnd len="sm" w="sm" type="none"/>
          </a:ln>
        </p:spPr>
      </p:cxnSp>
      <p:sp>
        <p:nvSpPr>
          <p:cNvPr id="6451" name="Google Shape;6451;p116"/>
          <p:cNvSpPr/>
          <p:nvPr/>
        </p:nvSpPr>
        <p:spPr>
          <a:xfrm>
            <a:off x="10270663" y="2292520"/>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800">
              <a:solidFill>
                <a:schemeClr val="dk1"/>
              </a:solidFill>
              <a:latin typeface="Calibri"/>
              <a:ea typeface="Calibri"/>
              <a:cs typeface="Calibri"/>
              <a:sym typeface="Calibri"/>
            </a:endParaRPr>
          </a:p>
        </p:txBody>
      </p:sp>
      <p:sp>
        <p:nvSpPr>
          <p:cNvPr id="6452" name="Google Shape;6452;p116"/>
          <p:cNvSpPr/>
          <p:nvPr/>
        </p:nvSpPr>
        <p:spPr>
          <a:xfrm>
            <a:off x="9267180" y="2263970"/>
            <a:ext cx="601663" cy="1651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000"/>
              <a:buFont typeface="Calibri"/>
              <a:buNone/>
            </a:pPr>
            <a:r>
              <a:rPr b="1" lang="pt-BR" sz="1000">
                <a:solidFill>
                  <a:schemeClr val="dk1"/>
                </a:solidFill>
                <a:latin typeface="Calibri"/>
                <a:ea typeface="Calibri"/>
                <a:cs typeface="Calibri"/>
                <a:sym typeface="Calibri"/>
              </a:rPr>
              <a:t>eculizumab</a:t>
            </a:r>
            <a:endParaRPr b="1" baseline="30000" sz="1000">
              <a:solidFill>
                <a:schemeClr val="dk1"/>
              </a:solidFill>
              <a:latin typeface="Calibri"/>
              <a:ea typeface="Calibri"/>
              <a:cs typeface="Calibri"/>
              <a:sym typeface="Calibri"/>
            </a:endParaRPr>
          </a:p>
        </p:txBody>
      </p:sp>
      <p:cxnSp>
        <p:nvCxnSpPr>
          <p:cNvPr id="6453" name="Google Shape;6453;p116"/>
          <p:cNvCxnSpPr/>
          <p:nvPr/>
        </p:nvCxnSpPr>
        <p:spPr>
          <a:xfrm>
            <a:off x="8798249" y="2357634"/>
            <a:ext cx="431219" cy="0"/>
          </a:xfrm>
          <a:prstGeom prst="straightConnector1">
            <a:avLst/>
          </a:prstGeom>
          <a:noFill/>
          <a:ln cap="flat" cmpd="sng" w="19050">
            <a:solidFill>
              <a:schemeClr val="dk2"/>
            </a:solidFill>
            <a:prstDash val="solid"/>
            <a:miter lim="800000"/>
            <a:headEnd len="sm" w="sm" type="none"/>
            <a:tailEnd len="sm" w="sm" type="none"/>
          </a:ln>
        </p:spPr>
      </p:cxnSp>
      <p:sp>
        <p:nvSpPr>
          <p:cNvPr id="6454" name="Google Shape;6454;p116"/>
          <p:cNvSpPr/>
          <p:nvPr/>
        </p:nvSpPr>
        <p:spPr>
          <a:xfrm>
            <a:off x="8959858" y="2303658"/>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800">
              <a:solidFill>
                <a:schemeClr val="dk1"/>
              </a:solidFill>
              <a:latin typeface="Calibri"/>
              <a:ea typeface="Calibri"/>
              <a:cs typeface="Calibri"/>
              <a:sym typeface="Calibri"/>
            </a:endParaRPr>
          </a:p>
        </p:txBody>
      </p:sp>
      <p:sp>
        <p:nvSpPr>
          <p:cNvPr id="6455" name="Google Shape;6455;p116"/>
          <p:cNvSpPr/>
          <p:nvPr/>
        </p:nvSpPr>
        <p:spPr>
          <a:xfrm>
            <a:off x="874126" y="5392049"/>
            <a:ext cx="201613"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b="1" lang="pt-BR" sz="900">
                <a:solidFill>
                  <a:schemeClr val="dk1"/>
                </a:solidFill>
                <a:latin typeface="Calibri"/>
                <a:ea typeface="Calibri"/>
                <a:cs typeface="Calibri"/>
                <a:sym typeface="Calibri"/>
              </a:rPr>
              <a:t>0</a:t>
            </a:r>
            <a:endParaRPr b="1" sz="900">
              <a:solidFill>
                <a:schemeClr val="dk1"/>
              </a:solidFill>
              <a:latin typeface="Calibri"/>
              <a:ea typeface="Calibri"/>
              <a:cs typeface="Calibri"/>
              <a:sym typeface="Calibri"/>
            </a:endParaRPr>
          </a:p>
        </p:txBody>
      </p:sp>
      <p:sp>
        <p:nvSpPr>
          <p:cNvPr id="6456" name="Google Shape;6456;p116"/>
          <p:cNvSpPr txBox="1"/>
          <p:nvPr/>
        </p:nvSpPr>
        <p:spPr>
          <a:xfrm>
            <a:off x="10328131" y="5655049"/>
            <a:ext cx="342391" cy="47064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169</a:t>
            </a:r>
            <a:endParaRPr/>
          </a:p>
        </p:txBody>
      </p:sp>
      <p:cxnSp>
        <p:nvCxnSpPr>
          <p:cNvPr id="6457" name="Google Shape;6457;p116"/>
          <p:cNvCxnSpPr/>
          <p:nvPr/>
        </p:nvCxnSpPr>
        <p:spPr>
          <a:xfrm>
            <a:off x="10352724" y="5912948"/>
            <a:ext cx="0" cy="0"/>
          </a:xfrm>
          <a:prstGeom prst="straightConnector1">
            <a:avLst/>
          </a:prstGeom>
          <a:noFill/>
          <a:ln cap="flat" cmpd="sng" w="22225">
            <a:solidFill>
              <a:srgbClr val="000000"/>
            </a:solidFill>
            <a:prstDash val="solid"/>
            <a:miter lim="800000"/>
            <a:headEnd len="med" w="med" type="none"/>
            <a:tailEnd len="med" w="med" type="none"/>
          </a:ln>
        </p:spPr>
      </p:cxnSp>
      <p:sp>
        <p:nvSpPr>
          <p:cNvPr id="6458" name="Google Shape;6458;p116"/>
          <p:cNvSpPr txBox="1"/>
          <p:nvPr/>
        </p:nvSpPr>
        <p:spPr>
          <a:xfrm>
            <a:off x="5288104" y="5688458"/>
            <a:ext cx="264558"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71</a:t>
            </a:r>
            <a:endParaRPr/>
          </a:p>
        </p:txBody>
      </p:sp>
      <p:sp>
        <p:nvSpPr>
          <p:cNvPr id="6459" name="Google Shape;6459;p116"/>
          <p:cNvSpPr txBox="1"/>
          <p:nvPr/>
        </p:nvSpPr>
        <p:spPr>
          <a:xfrm>
            <a:off x="5983232" y="5688458"/>
            <a:ext cx="264560"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85</a:t>
            </a:r>
            <a:endParaRPr/>
          </a:p>
        </p:txBody>
      </p:sp>
      <p:sp>
        <p:nvSpPr>
          <p:cNvPr id="6460" name="Google Shape;6460;p116"/>
          <p:cNvSpPr txBox="1"/>
          <p:nvPr/>
        </p:nvSpPr>
        <p:spPr>
          <a:xfrm>
            <a:off x="6676198" y="5688458"/>
            <a:ext cx="264560"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99</a:t>
            </a:r>
            <a:endParaRPr/>
          </a:p>
        </p:txBody>
      </p:sp>
      <p:sp>
        <p:nvSpPr>
          <p:cNvPr id="6461" name="Google Shape;6461;p116"/>
          <p:cNvSpPr txBox="1"/>
          <p:nvPr/>
        </p:nvSpPr>
        <p:spPr>
          <a:xfrm>
            <a:off x="7421137" y="5673400"/>
            <a:ext cx="369305" cy="38360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113</a:t>
            </a:r>
            <a:endParaRPr/>
          </a:p>
        </p:txBody>
      </p:sp>
      <p:sp>
        <p:nvSpPr>
          <p:cNvPr id="6462" name="Google Shape;6462;p116"/>
          <p:cNvSpPr txBox="1"/>
          <p:nvPr/>
        </p:nvSpPr>
        <p:spPr>
          <a:xfrm>
            <a:off x="8165160" y="5687554"/>
            <a:ext cx="342391"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127</a:t>
            </a:r>
            <a:endParaRPr/>
          </a:p>
        </p:txBody>
      </p:sp>
      <p:sp>
        <p:nvSpPr>
          <p:cNvPr id="6463" name="Google Shape;6463;p116"/>
          <p:cNvSpPr txBox="1"/>
          <p:nvPr/>
        </p:nvSpPr>
        <p:spPr>
          <a:xfrm>
            <a:off x="8926160" y="5687554"/>
            <a:ext cx="342391"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141</a:t>
            </a:r>
            <a:endParaRPr/>
          </a:p>
        </p:txBody>
      </p:sp>
      <p:sp>
        <p:nvSpPr>
          <p:cNvPr id="6464" name="Google Shape;6464;p116"/>
          <p:cNvSpPr txBox="1"/>
          <p:nvPr/>
        </p:nvSpPr>
        <p:spPr>
          <a:xfrm>
            <a:off x="9536615" y="5687554"/>
            <a:ext cx="342391"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155</a:t>
            </a:r>
            <a:endParaRPr/>
          </a:p>
        </p:txBody>
      </p:sp>
      <p:sp>
        <p:nvSpPr>
          <p:cNvPr id="6465" name="Google Shape;6465;p116"/>
          <p:cNvSpPr txBox="1"/>
          <p:nvPr/>
        </p:nvSpPr>
        <p:spPr>
          <a:xfrm>
            <a:off x="11073182" y="5687558"/>
            <a:ext cx="342391" cy="335765"/>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183</a:t>
            </a:r>
            <a:endParaRPr/>
          </a:p>
        </p:txBody>
      </p:sp>
      <p:sp>
        <p:nvSpPr>
          <p:cNvPr id="6466" name="Google Shape;6466;p116"/>
          <p:cNvSpPr txBox="1"/>
          <p:nvPr/>
        </p:nvSpPr>
        <p:spPr>
          <a:xfrm>
            <a:off x="4540048" y="5688458"/>
            <a:ext cx="264556"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57</a:t>
            </a:r>
            <a:endParaRPr/>
          </a:p>
        </p:txBody>
      </p:sp>
      <p:sp>
        <p:nvSpPr>
          <p:cNvPr id="6467" name="Google Shape;6467;p116"/>
          <p:cNvSpPr txBox="1"/>
          <p:nvPr/>
        </p:nvSpPr>
        <p:spPr>
          <a:xfrm>
            <a:off x="2712403" y="5687553"/>
            <a:ext cx="264558"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22</a:t>
            </a:r>
            <a:endParaRPr/>
          </a:p>
        </p:txBody>
      </p:sp>
      <p:sp>
        <p:nvSpPr>
          <p:cNvPr id="6468" name="Google Shape;6468;p116"/>
          <p:cNvSpPr txBox="1"/>
          <p:nvPr/>
        </p:nvSpPr>
        <p:spPr>
          <a:xfrm>
            <a:off x="3248987" y="5687553"/>
            <a:ext cx="264560"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29</a:t>
            </a:r>
            <a:endParaRPr/>
          </a:p>
        </p:txBody>
      </p:sp>
      <p:sp>
        <p:nvSpPr>
          <p:cNvPr id="6469" name="Google Shape;6469;p116"/>
          <p:cNvSpPr txBox="1"/>
          <p:nvPr/>
        </p:nvSpPr>
        <p:spPr>
          <a:xfrm>
            <a:off x="3801372" y="5687553"/>
            <a:ext cx="264560"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43</a:t>
            </a:r>
            <a:endParaRPr/>
          </a:p>
        </p:txBody>
      </p:sp>
      <p:sp>
        <p:nvSpPr>
          <p:cNvPr id="6470" name="Google Shape;6470;p116"/>
          <p:cNvSpPr txBox="1"/>
          <p:nvPr/>
        </p:nvSpPr>
        <p:spPr>
          <a:xfrm>
            <a:off x="2317426" y="5687553"/>
            <a:ext cx="264556"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15</a:t>
            </a:r>
            <a:endParaRPr/>
          </a:p>
        </p:txBody>
      </p:sp>
      <p:sp>
        <p:nvSpPr>
          <p:cNvPr id="6471" name="Google Shape;6471;p116"/>
          <p:cNvSpPr txBox="1"/>
          <p:nvPr/>
        </p:nvSpPr>
        <p:spPr>
          <a:xfrm>
            <a:off x="1940666" y="5687553"/>
            <a:ext cx="264556"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8</a:t>
            </a:r>
            <a:endParaRPr/>
          </a:p>
        </p:txBody>
      </p:sp>
      <p:sp>
        <p:nvSpPr>
          <p:cNvPr id="6472" name="Google Shape;6472;p116"/>
          <p:cNvSpPr txBox="1"/>
          <p:nvPr/>
        </p:nvSpPr>
        <p:spPr>
          <a:xfrm>
            <a:off x="1537259" y="5687553"/>
            <a:ext cx="264556"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1</a:t>
            </a:r>
            <a:endParaRPr/>
          </a:p>
        </p:txBody>
      </p:sp>
      <p:sp>
        <p:nvSpPr>
          <p:cNvPr id="6473" name="Google Shape;6473;p116"/>
          <p:cNvSpPr/>
          <p:nvPr/>
        </p:nvSpPr>
        <p:spPr>
          <a:xfrm>
            <a:off x="1682297" y="3937520"/>
            <a:ext cx="27111" cy="309484"/>
          </a:xfrm>
          <a:custGeom>
            <a:rect b="b" l="l" r="r" t="t"/>
            <a:pathLst>
              <a:path extrusionOk="0" h="309484" w="120000">
                <a:moveTo>
                  <a:pt x="0" y="318117"/>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74" name="Google Shape;6474;p116"/>
          <p:cNvSpPr/>
          <p:nvPr/>
        </p:nvSpPr>
        <p:spPr>
          <a:xfrm>
            <a:off x="2072960" y="4589229"/>
            <a:ext cx="27111" cy="130309"/>
          </a:xfrm>
          <a:custGeom>
            <a:rect b="b" l="l" r="r" t="t"/>
            <a:pathLst>
              <a:path extrusionOk="0" h="130309" w="120000">
                <a:moveTo>
                  <a:pt x="0" y="143666"/>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75" name="Google Shape;6475;p116"/>
          <p:cNvSpPr/>
          <p:nvPr/>
        </p:nvSpPr>
        <p:spPr>
          <a:xfrm>
            <a:off x="2443291" y="4620015"/>
            <a:ext cx="27111" cy="195464"/>
          </a:xfrm>
          <a:custGeom>
            <a:rect b="b" l="l" r="r" t="t"/>
            <a:pathLst>
              <a:path extrusionOk="0" h="195463" w="120000">
                <a:moveTo>
                  <a:pt x="0" y="210449"/>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76" name="Google Shape;6476;p116"/>
          <p:cNvSpPr/>
          <p:nvPr/>
        </p:nvSpPr>
        <p:spPr>
          <a:xfrm>
            <a:off x="2463623" y="3013790"/>
            <a:ext cx="27111" cy="553814"/>
          </a:xfrm>
          <a:custGeom>
            <a:rect b="b" l="l" r="r" t="t"/>
            <a:pathLst>
              <a:path extrusionOk="0" h="553814" w="120000">
                <a:moveTo>
                  <a:pt x="0" y="569614"/>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77" name="Google Shape;6477;p116"/>
          <p:cNvSpPr/>
          <p:nvPr/>
        </p:nvSpPr>
        <p:spPr>
          <a:xfrm>
            <a:off x="2807115" y="3634714"/>
            <a:ext cx="27111" cy="374639"/>
          </a:xfrm>
          <a:custGeom>
            <a:rect b="b" l="l" r="r" t="t"/>
            <a:pathLst>
              <a:path extrusionOk="0" h="374639" w="120000">
                <a:moveTo>
                  <a:pt x="0" y="374639"/>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78" name="Google Shape;6478;p116"/>
          <p:cNvSpPr/>
          <p:nvPr/>
        </p:nvSpPr>
        <p:spPr>
          <a:xfrm>
            <a:off x="3170668" y="3937520"/>
            <a:ext cx="27111" cy="276907"/>
          </a:xfrm>
          <a:custGeom>
            <a:rect b="b" l="l" r="r" t="t"/>
            <a:pathLst>
              <a:path extrusionOk="0" h="276907" w="120000">
                <a:moveTo>
                  <a:pt x="0" y="287332"/>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79" name="Google Shape;6479;p116"/>
          <p:cNvSpPr/>
          <p:nvPr/>
        </p:nvSpPr>
        <p:spPr>
          <a:xfrm>
            <a:off x="3904822" y="4224852"/>
            <a:ext cx="27111" cy="228041"/>
          </a:xfrm>
          <a:custGeom>
            <a:rect b="b" l="l" r="r" t="t"/>
            <a:pathLst>
              <a:path extrusionOk="0" h="228041" w="120000">
                <a:moveTo>
                  <a:pt x="0" y="236023"/>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80" name="Google Shape;6480;p116"/>
          <p:cNvSpPr/>
          <p:nvPr/>
        </p:nvSpPr>
        <p:spPr>
          <a:xfrm>
            <a:off x="4632469" y="4425039"/>
            <a:ext cx="27111" cy="228041"/>
          </a:xfrm>
          <a:custGeom>
            <a:rect b="b" l="l" r="r" t="t"/>
            <a:pathLst>
              <a:path extrusionOk="0" h="228041" w="120000">
                <a:moveTo>
                  <a:pt x="0" y="230973"/>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81" name="Google Shape;6481;p116"/>
          <p:cNvSpPr/>
          <p:nvPr/>
        </p:nvSpPr>
        <p:spPr>
          <a:xfrm>
            <a:off x="5373130" y="4445563"/>
            <a:ext cx="27111" cy="293196"/>
          </a:xfrm>
          <a:custGeom>
            <a:rect b="b" l="l" r="r" t="t"/>
            <a:pathLst>
              <a:path extrusionOk="0" h="293195" w="120000">
                <a:moveTo>
                  <a:pt x="0" y="302806"/>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82" name="Google Shape;6482;p116"/>
          <p:cNvSpPr/>
          <p:nvPr/>
        </p:nvSpPr>
        <p:spPr>
          <a:xfrm>
            <a:off x="5393463" y="2864912"/>
            <a:ext cx="27111" cy="423505"/>
          </a:xfrm>
          <a:custGeom>
            <a:rect b="b" l="l" r="r" t="t"/>
            <a:pathLst>
              <a:path extrusionOk="0" h="423505" w="120000">
                <a:moveTo>
                  <a:pt x="0" y="431161"/>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83" name="Google Shape;6483;p116"/>
          <p:cNvSpPr/>
          <p:nvPr/>
        </p:nvSpPr>
        <p:spPr>
          <a:xfrm>
            <a:off x="6094000" y="3793854"/>
            <a:ext cx="27111" cy="309484"/>
          </a:xfrm>
          <a:custGeom>
            <a:rect b="b" l="l" r="r" t="t"/>
            <a:pathLst>
              <a:path extrusionOk="0" h="309484" w="120000">
                <a:moveTo>
                  <a:pt x="0" y="323167"/>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84" name="Google Shape;6484;p116"/>
          <p:cNvSpPr/>
          <p:nvPr/>
        </p:nvSpPr>
        <p:spPr>
          <a:xfrm>
            <a:off x="6824630" y="4029877"/>
            <a:ext cx="27111" cy="325773"/>
          </a:xfrm>
          <a:custGeom>
            <a:rect b="b" l="l" r="r" t="t"/>
            <a:pathLst>
              <a:path extrusionOk="0" h="325773" w="120000">
                <a:moveTo>
                  <a:pt x="0" y="328379"/>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85" name="Google Shape;6485;p116"/>
          <p:cNvSpPr/>
          <p:nvPr/>
        </p:nvSpPr>
        <p:spPr>
          <a:xfrm>
            <a:off x="7558784" y="4327470"/>
            <a:ext cx="27111" cy="228041"/>
          </a:xfrm>
          <a:custGeom>
            <a:rect b="b" l="l" r="r" t="t"/>
            <a:pathLst>
              <a:path extrusionOk="0" h="228041" w="120000">
                <a:moveTo>
                  <a:pt x="0" y="241235"/>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86" name="Google Shape;6486;p116"/>
          <p:cNvSpPr/>
          <p:nvPr/>
        </p:nvSpPr>
        <p:spPr>
          <a:xfrm>
            <a:off x="8292938" y="4527658"/>
            <a:ext cx="27111" cy="211753"/>
          </a:xfrm>
          <a:custGeom>
            <a:rect b="b" l="l" r="r" t="t"/>
            <a:pathLst>
              <a:path extrusionOk="0" h="211752" w="120000">
                <a:moveTo>
                  <a:pt x="0" y="215499"/>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87" name="Google Shape;6487;p116"/>
          <p:cNvSpPr/>
          <p:nvPr/>
        </p:nvSpPr>
        <p:spPr>
          <a:xfrm>
            <a:off x="8313271" y="2834126"/>
            <a:ext cx="27111" cy="439794"/>
          </a:xfrm>
          <a:custGeom>
            <a:rect b="b" l="l" r="r" t="t"/>
            <a:pathLst>
              <a:path extrusionOk="0" h="439793" w="120000">
                <a:moveTo>
                  <a:pt x="0" y="451684"/>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88" name="Google Shape;6488;p116"/>
          <p:cNvSpPr/>
          <p:nvPr/>
        </p:nvSpPr>
        <p:spPr>
          <a:xfrm>
            <a:off x="9020315" y="3752807"/>
            <a:ext cx="27111" cy="342062"/>
          </a:xfrm>
          <a:custGeom>
            <a:rect b="b" l="l" r="r" t="t"/>
            <a:pathLst>
              <a:path extrusionOk="0" h="342061" w="120000">
                <a:moveTo>
                  <a:pt x="0" y="343691"/>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89" name="Google Shape;6489;p116"/>
          <p:cNvSpPr/>
          <p:nvPr/>
        </p:nvSpPr>
        <p:spPr>
          <a:xfrm>
            <a:off x="9747963" y="4040138"/>
            <a:ext cx="27111" cy="293196"/>
          </a:xfrm>
          <a:custGeom>
            <a:rect b="b" l="l" r="r" t="t"/>
            <a:pathLst>
              <a:path extrusionOk="0" h="293195" w="120000">
                <a:moveTo>
                  <a:pt x="0" y="307856"/>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90" name="Google Shape;6490;p116"/>
          <p:cNvSpPr/>
          <p:nvPr/>
        </p:nvSpPr>
        <p:spPr>
          <a:xfrm>
            <a:off x="10482117" y="4276161"/>
            <a:ext cx="27111" cy="276907"/>
          </a:xfrm>
          <a:custGeom>
            <a:rect b="b" l="l" r="r" t="t"/>
            <a:pathLst>
              <a:path extrusionOk="0" h="276907" w="120000">
                <a:moveTo>
                  <a:pt x="0" y="282282"/>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91" name="Google Shape;6491;p116"/>
          <p:cNvSpPr/>
          <p:nvPr/>
        </p:nvSpPr>
        <p:spPr>
          <a:xfrm>
            <a:off x="11216271" y="4450613"/>
            <a:ext cx="27111" cy="244330"/>
          </a:xfrm>
          <a:custGeom>
            <a:rect b="b" l="l" r="r" t="t"/>
            <a:pathLst>
              <a:path extrusionOk="0" h="244329" w="120000">
                <a:moveTo>
                  <a:pt x="0" y="251497"/>
                </a:moveTo>
                <a:lnTo>
                  <a:pt x="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92" name="Google Shape;6492;p116"/>
          <p:cNvSpPr/>
          <p:nvPr/>
        </p:nvSpPr>
        <p:spPr>
          <a:xfrm>
            <a:off x="1682297" y="5045963"/>
            <a:ext cx="27111" cy="97732"/>
          </a:xfrm>
          <a:custGeom>
            <a:rect b="b" l="l" r="r" t="t"/>
            <a:pathLst>
              <a:path extrusionOk="0" h="97731" w="120000">
                <a:moveTo>
                  <a:pt x="0" y="102618"/>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93" name="Google Shape;6493;p116"/>
          <p:cNvSpPr/>
          <p:nvPr/>
        </p:nvSpPr>
        <p:spPr>
          <a:xfrm>
            <a:off x="2443291" y="5148582"/>
            <a:ext cx="27111" cy="65155"/>
          </a:xfrm>
          <a:custGeom>
            <a:rect b="b" l="l" r="r" t="t"/>
            <a:pathLst>
              <a:path extrusionOk="0" h="65154" w="120000">
                <a:moveTo>
                  <a:pt x="0" y="77045"/>
                </a:moveTo>
                <a:lnTo>
                  <a:pt x="0" y="0"/>
                </a:lnTo>
              </a:path>
            </a:pathLst>
          </a:custGeom>
          <a:noFill/>
          <a:ln cap="flat" cmpd="sng" w="2017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94" name="Google Shape;6494;p116"/>
          <p:cNvSpPr/>
          <p:nvPr/>
        </p:nvSpPr>
        <p:spPr>
          <a:xfrm>
            <a:off x="2463623" y="4840726"/>
            <a:ext cx="27111" cy="130309"/>
          </a:xfrm>
          <a:custGeom>
            <a:rect b="b" l="l" r="r" t="t"/>
            <a:pathLst>
              <a:path extrusionOk="0" h="130309" w="120000">
                <a:moveTo>
                  <a:pt x="0" y="133404"/>
                </a:moveTo>
                <a:lnTo>
                  <a:pt x="0" y="0"/>
                </a:lnTo>
              </a:path>
            </a:pathLst>
          </a:custGeom>
          <a:noFill/>
          <a:ln cap="flat" cmpd="sng" w="20175">
            <a:solidFill>
              <a:srgbClr val="44546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95" name="Google Shape;6495;p116"/>
          <p:cNvSpPr/>
          <p:nvPr/>
        </p:nvSpPr>
        <p:spPr>
          <a:xfrm>
            <a:off x="2807115" y="5066487"/>
            <a:ext cx="27111" cy="81443"/>
          </a:xfrm>
          <a:custGeom>
            <a:rect b="b" l="l" r="r" t="t"/>
            <a:pathLst>
              <a:path extrusionOk="0" h="81443" w="120000">
                <a:moveTo>
                  <a:pt x="0" y="87307"/>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96" name="Google Shape;6496;p116"/>
          <p:cNvSpPr/>
          <p:nvPr/>
        </p:nvSpPr>
        <p:spPr>
          <a:xfrm>
            <a:off x="3177446" y="5004916"/>
            <a:ext cx="27111" cy="97732"/>
          </a:xfrm>
          <a:custGeom>
            <a:rect b="b" l="l" r="r" t="t"/>
            <a:pathLst>
              <a:path extrusionOk="0" h="97731" w="120000">
                <a:moveTo>
                  <a:pt x="0" y="107831"/>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97" name="Google Shape;6497;p116"/>
          <p:cNvSpPr/>
          <p:nvPr/>
        </p:nvSpPr>
        <p:spPr>
          <a:xfrm>
            <a:off x="3904822" y="5004916"/>
            <a:ext cx="27111" cy="97732"/>
          </a:xfrm>
          <a:custGeom>
            <a:rect b="b" l="l" r="r" t="t"/>
            <a:pathLst>
              <a:path extrusionOk="0" h="97731" w="120000">
                <a:moveTo>
                  <a:pt x="0" y="112880"/>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98" name="Google Shape;6498;p116"/>
          <p:cNvSpPr/>
          <p:nvPr/>
        </p:nvSpPr>
        <p:spPr>
          <a:xfrm>
            <a:off x="4638976" y="4989441"/>
            <a:ext cx="27111" cy="130309"/>
          </a:xfrm>
          <a:custGeom>
            <a:rect b="b" l="l" r="r" t="t"/>
            <a:pathLst>
              <a:path extrusionOk="0" h="130309" w="120000">
                <a:moveTo>
                  <a:pt x="0" y="133567"/>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499" name="Google Shape;6499;p116"/>
          <p:cNvSpPr/>
          <p:nvPr/>
        </p:nvSpPr>
        <p:spPr>
          <a:xfrm>
            <a:off x="5373130" y="4974130"/>
            <a:ext cx="27111" cy="130309"/>
          </a:xfrm>
          <a:custGeom>
            <a:rect b="b" l="l" r="r" t="t"/>
            <a:pathLst>
              <a:path extrusionOk="0" h="130309" w="120000">
                <a:moveTo>
                  <a:pt x="0" y="138616"/>
                </a:moveTo>
                <a:lnTo>
                  <a:pt x="0" y="0"/>
                </a:lnTo>
              </a:path>
            </a:pathLst>
          </a:custGeom>
          <a:noFill/>
          <a:ln cap="flat" cmpd="sng" w="20175">
            <a:solidFill>
              <a:srgbClr val="44546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00" name="Google Shape;6500;p116"/>
          <p:cNvSpPr/>
          <p:nvPr/>
        </p:nvSpPr>
        <p:spPr>
          <a:xfrm>
            <a:off x="5393463" y="4507134"/>
            <a:ext cx="27111" cy="195464"/>
          </a:xfrm>
          <a:custGeom>
            <a:rect b="b" l="l" r="r" t="t"/>
            <a:pathLst>
              <a:path extrusionOk="0" h="195463" w="120000">
                <a:moveTo>
                  <a:pt x="0" y="200188"/>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01" name="Google Shape;6501;p116"/>
          <p:cNvSpPr/>
          <p:nvPr/>
        </p:nvSpPr>
        <p:spPr>
          <a:xfrm>
            <a:off x="6100778" y="4968918"/>
            <a:ext cx="27111" cy="130309"/>
          </a:xfrm>
          <a:custGeom>
            <a:rect b="b" l="l" r="r" t="t"/>
            <a:pathLst>
              <a:path extrusionOk="0" h="130309" w="120000">
                <a:moveTo>
                  <a:pt x="0" y="143829"/>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02" name="Google Shape;6502;p116"/>
          <p:cNvSpPr/>
          <p:nvPr/>
        </p:nvSpPr>
        <p:spPr>
          <a:xfrm>
            <a:off x="6831407" y="4979179"/>
            <a:ext cx="27111" cy="130309"/>
          </a:xfrm>
          <a:custGeom>
            <a:rect b="b" l="l" r="r" t="t"/>
            <a:pathLst>
              <a:path extrusionOk="0" h="130309" w="120000">
                <a:moveTo>
                  <a:pt x="0" y="143829"/>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03" name="Google Shape;6503;p116"/>
          <p:cNvSpPr/>
          <p:nvPr/>
        </p:nvSpPr>
        <p:spPr>
          <a:xfrm>
            <a:off x="7558784" y="4953606"/>
            <a:ext cx="27111" cy="146598"/>
          </a:xfrm>
          <a:custGeom>
            <a:rect b="b" l="l" r="r" t="t"/>
            <a:pathLst>
              <a:path extrusionOk="0" h="146597" w="120000">
                <a:moveTo>
                  <a:pt x="0" y="148878"/>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04" name="Google Shape;6504;p116"/>
          <p:cNvSpPr/>
          <p:nvPr/>
        </p:nvSpPr>
        <p:spPr>
          <a:xfrm>
            <a:off x="8292938" y="4958656"/>
            <a:ext cx="27111" cy="146598"/>
          </a:xfrm>
          <a:custGeom>
            <a:rect b="b" l="l" r="r" t="t"/>
            <a:pathLst>
              <a:path extrusionOk="0" h="146597" w="120000">
                <a:moveTo>
                  <a:pt x="0" y="154091"/>
                </a:moveTo>
                <a:lnTo>
                  <a:pt x="0" y="0"/>
                </a:lnTo>
              </a:path>
            </a:pathLst>
          </a:custGeom>
          <a:noFill/>
          <a:ln cap="flat" cmpd="sng" w="2017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05" name="Google Shape;6505;p116"/>
          <p:cNvSpPr/>
          <p:nvPr/>
        </p:nvSpPr>
        <p:spPr>
          <a:xfrm>
            <a:off x="8313271" y="4532870"/>
            <a:ext cx="27111" cy="195464"/>
          </a:xfrm>
          <a:custGeom>
            <a:rect b="b" l="l" r="r" t="t"/>
            <a:pathLst>
              <a:path extrusionOk="0" h="195463" w="120000">
                <a:moveTo>
                  <a:pt x="0" y="205237"/>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06" name="Google Shape;6506;p116"/>
          <p:cNvSpPr/>
          <p:nvPr/>
        </p:nvSpPr>
        <p:spPr>
          <a:xfrm>
            <a:off x="9020315" y="4963868"/>
            <a:ext cx="27111" cy="146598"/>
          </a:xfrm>
          <a:custGeom>
            <a:rect b="b" l="l" r="r" t="t"/>
            <a:pathLst>
              <a:path extrusionOk="0" h="146597" w="120000">
                <a:moveTo>
                  <a:pt x="0" y="153928"/>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07" name="Google Shape;6507;p116"/>
          <p:cNvSpPr/>
          <p:nvPr/>
        </p:nvSpPr>
        <p:spPr>
          <a:xfrm>
            <a:off x="9754470" y="4968918"/>
            <a:ext cx="27111" cy="146598"/>
          </a:xfrm>
          <a:custGeom>
            <a:rect b="b" l="l" r="r" t="t"/>
            <a:pathLst>
              <a:path extrusionOk="0" h="146597" w="120000">
                <a:moveTo>
                  <a:pt x="0" y="148878"/>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08" name="Google Shape;6508;p116"/>
          <p:cNvSpPr/>
          <p:nvPr/>
        </p:nvSpPr>
        <p:spPr>
          <a:xfrm>
            <a:off x="10488624" y="4974130"/>
            <a:ext cx="27111" cy="130309"/>
          </a:xfrm>
          <a:custGeom>
            <a:rect b="b" l="l" r="r" t="t"/>
            <a:pathLst>
              <a:path extrusionOk="0" h="130309" w="120000">
                <a:moveTo>
                  <a:pt x="0" y="143666"/>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09" name="Google Shape;6509;p116"/>
          <p:cNvSpPr/>
          <p:nvPr/>
        </p:nvSpPr>
        <p:spPr>
          <a:xfrm>
            <a:off x="11216271" y="4963868"/>
            <a:ext cx="27111" cy="146598"/>
          </a:xfrm>
          <a:custGeom>
            <a:rect b="b" l="l" r="r" t="t"/>
            <a:pathLst>
              <a:path extrusionOk="0" h="146597" w="120000">
                <a:moveTo>
                  <a:pt x="0" y="148878"/>
                </a:moveTo>
                <a:lnTo>
                  <a:pt x="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10" name="Google Shape;6510;p116"/>
          <p:cNvSpPr/>
          <p:nvPr/>
        </p:nvSpPr>
        <p:spPr>
          <a:xfrm>
            <a:off x="1621570" y="3937520"/>
            <a:ext cx="108442" cy="16289"/>
          </a:xfrm>
          <a:custGeom>
            <a:rect b="b" l="l" r="r" t="t"/>
            <a:pathLst>
              <a:path extrusionOk="0" h="120000" w="80830">
                <a:moveTo>
                  <a:pt x="0" y="0"/>
                </a:moveTo>
                <a:lnTo>
                  <a:pt x="90329"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11" name="Google Shape;6511;p116"/>
          <p:cNvSpPr/>
          <p:nvPr/>
        </p:nvSpPr>
        <p:spPr>
          <a:xfrm>
            <a:off x="2012233" y="4589229"/>
            <a:ext cx="108442" cy="16289"/>
          </a:xfrm>
          <a:custGeom>
            <a:rect b="b" l="l" r="r" t="t"/>
            <a:pathLst>
              <a:path extrusionOk="0" h="120000" w="80830">
                <a:moveTo>
                  <a:pt x="0" y="0"/>
                </a:moveTo>
                <a:lnTo>
                  <a:pt x="90329"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12" name="Google Shape;6512;p116"/>
          <p:cNvSpPr/>
          <p:nvPr/>
        </p:nvSpPr>
        <p:spPr>
          <a:xfrm>
            <a:off x="2382834" y="4620015"/>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13" name="Google Shape;6513;p116"/>
          <p:cNvSpPr/>
          <p:nvPr/>
        </p:nvSpPr>
        <p:spPr>
          <a:xfrm>
            <a:off x="2402896" y="3013790"/>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14" name="Google Shape;6514;p116"/>
          <p:cNvSpPr/>
          <p:nvPr/>
        </p:nvSpPr>
        <p:spPr>
          <a:xfrm>
            <a:off x="2739609" y="3634714"/>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15" name="Google Shape;6515;p116"/>
          <p:cNvSpPr/>
          <p:nvPr/>
        </p:nvSpPr>
        <p:spPr>
          <a:xfrm>
            <a:off x="3110212" y="3937520"/>
            <a:ext cx="108442" cy="16289"/>
          </a:xfrm>
          <a:custGeom>
            <a:rect b="b" l="l" r="r" t="t"/>
            <a:pathLst>
              <a:path extrusionOk="0" h="120000" w="80830">
                <a:moveTo>
                  <a:pt x="0" y="0"/>
                </a:moveTo>
                <a:lnTo>
                  <a:pt x="90328"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16" name="Google Shape;6516;p116"/>
          <p:cNvSpPr/>
          <p:nvPr/>
        </p:nvSpPr>
        <p:spPr>
          <a:xfrm>
            <a:off x="3837588" y="4224852"/>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17" name="Google Shape;6517;p116"/>
          <p:cNvSpPr/>
          <p:nvPr/>
        </p:nvSpPr>
        <p:spPr>
          <a:xfrm>
            <a:off x="4571742" y="4425039"/>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18" name="Google Shape;6518;p116"/>
          <p:cNvSpPr/>
          <p:nvPr/>
        </p:nvSpPr>
        <p:spPr>
          <a:xfrm>
            <a:off x="5305896" y="4445563"/>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19" name="Google Shape;6519;p116"/>
          <p:cNvSpPr/>
          <p:nvPr/>
        </p:nvSpPr>
        <p:spPr>
          <a:xfrm>
            <a:off x="5325958" y="2864912"/>
            <a:ext cx="108442" cy="16289"/>
          </a:xfrm>
          <a:custGeom>
            <a:rect b="b" l="l" r="r" t="t"/>
            <a:pathLst>
              <a:path extrusionOk="0" h="120000" w="80830">
                <a:moveTo>
                  <a:pt x="0" y="0"/>
                </a:moveTo>
                <a:lnTo>
                  <a:pt x="95381"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20" name="Google Shape;6520;p116"/>
          <p:cNvSpPr/>
          <p:nvPr/>
        </p:nvSpPr>
        <p:spPr>
          <a:xfrm>
            <a:off x="6033273" y="3793854"/>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21" name="Google Shape;6521;p116"/>
          <p:cNvSpPr/>
          <p:nvPr/>
        </p:nvSpPr>
        <p:spPr>
          <a:xfrm>
            <a:off x="6764173" y="4029877"/>
            <a:ext cx="108442" cy="16289"/>
          </a:xfrm>
          <a:custGeom>
            <a:rect b="b" l="l" r="r" t="t"/>
            <a:pathLst>
              <a:path extrusionOk="0" h="120000" w="80830">
                <a:moveTo>
                  <a:pt x="0" y="0"/>
                </a:moveTo>
                <a:lnTo>
                  <a:pt x="90328"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22" name="Google Shape;6522;p116"/>
          <p:cNvSpPr/>
          <p:nvPr/>
        </p:nvSpPr>
        <p:spPr>
          <a:xfrm>
            <a:off x="7491550" y="4327470"/>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23" name="Google Shape;6523;p116"/>
          <p:cNvSpPr/>
          <p:nvPr/>
        </p:nvSpPr>
        <p:spPr>
          <a:xfrm>
            <a:off x="8225704" y="4527658"/>
            <a:ext cx="108442" cy="16289"/>
          </a:xfrm>
          <a:custGeom>
            <a:rect b="b" l="l" r="r" t="t"/>
            <a:pathLst>
              <a:path extrusionOk="0" h="120000" w="80830">
                <a:moveTo>
                  <a:pt x="0" y="0"/>
                </a:moveTo>
                <a:lnTo>
                  <a:pt x="95380" y="0"/>
                </a:lnTo>
              </a:path>
            </a:pathLst>
          </a:custGeom>
          <a:noFill/>
          <a:ln cap="flat" cmpd="sng" w="20175">
            <a:solidFill>
              <a:schemeClr val="accent4"/>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24" name="Google Shape;6524;p116"/>
          <p:cNvSpPr/>
          <p:nvPr/>
        </p:nvSpPr>
        <p:spPr>
          <a:xfrm>
            <a:off x="8252544" y="2834126"/>
            <a:ext cx="108442" cy="16289"/>
          </a:xfrm>
          <a:custGeom>
            <a:rect b="b" l="l" r="r" t="t"/>
            <a:pathLst>
              <a:path extrusionOk="0" h="120000" w="80830">
                <a:moveTo>
                  <a:pt x="0" y="0"/>
                </a:moveTo>
                <a:lnTo>
                  <a:pt x="90329"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25" name="Google Shape;6525;p116"/>
          <p:cNvSpPr/>
          <p:nvPr/>
        </p:nvSpPr>
        <p:spPr>
          <a:xfrm>
            <a:off x="8953080" y="3752807"/>
            <a:ext cx="108442" cy="16289"/>
          </a:xfrm>
          <a:custGeom>
            <a:rect b="b" l="l" r="r" t="t"/>
            <a:pathLst>
              <a:path extrusionOk="0" h="120000" w="80830">
                <a:moveTo>
                  <a:pt x="0" y="0"/>
                </a:moveTo>
                <a:lnTo>
                  <a:pt x="95381"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26" name="Google Shape;6526;p116"/>
          <p:cNvSpPr/>
          <p:nvPr/>
        </p:nvSpPr>
        <p:spPr>
          <a:xfrm>
            <a:off x="9687236" y="4040138"/>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27" name="Google Shape;6527;p116"/>
          <p:cNvSpPr/>
          <p:nvPr/>
        </p:nvSpPr>
        <p:spPr>
          <a:xfrm>
            <a:off x="10414612" y="4276161"/>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28" name="Google Shape;6528;p116"/>
          <p:cNvSpPr/>
          <p:nvPr/>
        </p:nvSpPr>
        <p:spPr>
          <a:xfrm>
            <a:off x="11155544" y="4450613"/>
            <a:ext cx="108442" cy="16289"/>
          </a:xfrm>
          <a:custGeom>
            <a:rect b="b" l="l" r="r" t="t"/>
            <a:pathLst>
              <a:path extrusionOk="0" h="120000" w="80830">
                <a:moveTo>
                  <a:pt x="0" y="0"/>
                </a:moveTo>
                <a:lnTo>
                  <a:pt x="95381"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29" name="Google Shape;6529;p116"/>
          <p:cNvSpPr/>
          <p:nvPr/>
        </p:nvSpPr>
        <p:spPr>
          <a:xfrm>
            <a:off x="1621570" y="5045963"/>
            <a:ext cx="108442" cy="16289"/>
          </a:xfrm>
          <a:custGeom>
            <a:rect b="b" l="l" r="r" t="t"/>
            <a:pathLst>
              <a:path extrusionOk="0" h="120000" w="80830">
                <a:moveTo>
                  <a:pt x="0" y="0"/>
                </a:moveTo>
                <a:lnTo>
                  <a:pt x="90329"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30" name="Google Shape;6530;p116"/>
          <p:cNvSpPr/>
          <p:nvPr/>
        </p:nvSpPr>
        <p:spPr>
          <a:xfrm>
            <a:off x="2382834" y="5148582"/>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31" name="Google Shape;6531;p116"/>
          <p:cNvSpPr/>
          <p:nvPr/>
        </p:nvSpPr>
        <p:spPr>
          <a:xfrm>
            <a:off x="2402896" y="4840726"/>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32" name="Google Shape;6532;p116"/>
          <p:cNvSpPr/>
          <p:nvPr/>
        </p:nvSpPr>
        <p:spPr>
          <a:xfrm>
            <a:off x="2746387" y="5066487"/>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33" name="Google Shape;6533;p116"/>
          <p:cNvSpPr/>
          <p:nvPr/>
        </p:nvSpPr>
        <p:spPr>
          <a:xfrm>
            <a:off x="3110212" y="5004916"/>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34" name="Google Shape;6534;p116"/>
          <p:cNvSpPr/>
          <p:nvPr/>
        </p:nvSpPr>
        <p:spPr>
          <a:xfrm>
            <a:off x="3844366" y="5004916"/>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35" name="Google Shape;6535;p116"/>
          <p:cNvSpPr/>
          <p:nvPr/>
        </p:nvSpPr>
        <p:spPr>
          <a:xfrm>
            <a:off x="4578520" y="4989441"/>
            <a:ext cx="108442" cy="16289"/>
          </a:xfrm>
          <a:custGeom>
            <a:rect b="b" l="l" r="r" t="t"/>
            <a:pathLst>
              <a:path extrusionOk="0" h="120000" w="80830">
                <a:moveTo>
                  <a:pt x="0" y="0"/>
                </a:moveTo>
                <a:lnTo>
                  <a:pt x="90328"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36" name="Google Shape;6536;p116"/>
          <p:cNvSpPr/>
          <p:nvPr/>
        </p:nvSpPr>
        <p:spPr>
          <a:xfrm>
            <a:off x="5305896" y="4974130"/>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37" name="Google Shape;6537;p116"/>
          <p:cNvSpPr/>
          <p:nvPr/>
        </p:nvSpPr>
        <p:spPr>
          <a:xfrm>
            <a:off x="5325958" y="4507134"/>
            <a:ext cx="108442" cy="16289"/>
          </a:xfrm>
          <a:custGeom>
            <a:rect b="b" l="l" r="r" t="t"/>
            <a:pathLst>
              <a:path extrusionOk="0" h="120000" w="80830">
                <a:moveTo>
                  <a:pt x="0" y="0"/>
                </a:moveTo>
                <a:lnTo>
                  <a:pt x="95381"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38" name="Google Shape;6538;p116"/>
          <p:cNvSpPr/>
          <p:nvPr/>
        </p:nvSpPr>
        <p:spPr>
          <a:xfrm>
            <a:off x="6040050" y="4968918"/>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39" name="Google Shape;6539;p116"/>
          <p:cNvSpPr/>
          <p:nvPr/>
        </p:nvSpPr>
        <p:spPr>
          <a:xfrm>
            <a:off x="6764173" y="4979179"/>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40" name="Google Shape;6540;p116"/>
          <p:cNvSpPr/>
          <p:nvPr/>
        </p:nvSpPr>
        <p:spPr>
          <a:xfrm>
            <a:off x="7498327" y="4953606"/>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41" name="Google Shape;6541;p116"/>
          <p:cNvSpPr/>
          <p:nvPr/>
        </p:nvSpPr>
        <p:spPr>
          <a:xfrm>
            <a:off x="8225704" y="4958656"/>
            <a:ext cx="108442" cy="16289"/>
          </a:xfrm>
          <a:custGeom>
            <a:rect b="b" l="l" r="r" t="t"/>
            <a:pathLst>
              <a:path extrusionOk="0" h="120000" w="80830">
                <a:moveTo>
                  <a:pt x="0" y="0"/>
                </a:moveTo>
                <a:lnTo>
                  <a:pt x="95380" y="0"/>
                </a:lnTo>
              </a:path>
            </a:pathLst>
          </a:custGeom>
          <a:noFill/>
          <a:ln cap="flat" cmpd="sng" w="20175">
            <a:solidFill>
              <a:srgbClr val="A8144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42" name="Google Shape;6542;p116"/>
          <p:cNvSpPr/>
          <p:nvPr/>
        </p:nvSpPr>
        <p:spPr>
          <a:xfrm>
            <a:off x="8252544" y="4532707"/>
            <a:ext cx="108442" cy="16289"/>
          </a:xfrm>
          <a:custGeom>
            <a:rect b="b" l="l" r="r" t="t"/>
            <a:pathLst>
              <a:path extrusionOk="0" h="120000" w="80830">
                <a:moveTo>
                  <a:pt x="0" y="0"/>
                </a:moveTo>
                <a:lnTo>
                  <a:pt x="90329"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43" name="Google Shape;6543;p116"/>
          <p:cNvSpPr/>
          <p:nvPr/>
        </p:nvSpPr>
        <p:spPr>
          <a:xfrm>
            <a:off x="8959858" y="4963868"/>
            <a:ext cx="108442" cy="16289"/>
          </a:xfrm>
          <a:custGeom>
            <a:rect b="b" l="l" r="r" t="t"/>
            <a:pathLst>
              <a:path extrusionOk="0" h="120000" w="80830">
                <a:moveTo>
                  <a:pt x="0" y="0"/>
                </a:moveTo>
                <a:lnTo>
                  <a:pt x="95381"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44" name="Google Shape;6544;p116"/>
          <p:cNvSpPr/>
          <p:nvPr/>
        </p:nvSpPr>
        <p:spPr>
          <a:xfrm>
            <a:off x="9694012" y="4968918"/>
            <a:ext cx="108442" cy="16289"/>
          </a:xfrm>
          <a:custGeom>
            <a:rect b="b" l="l" r="r" t="t"/>
            <a:pathLst>
              <a:path extrusionOk="0" h="120000" w="80830">
                <a:moveTo>
                  <a:pt x="0" y="0"/>
                </a:moveTo>
                <a:lnTo>
                  <a:pt x="90329"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45" name="Google Shape;6545;p116"/>
          <p:cNvSpPr/>
          <p:nvPr/>
        </p:nvSpPr>
        <p:spPr>
          <a:xfrm>
            <a:off x="10421390" y="4974130"/>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46" name="Google Shape;6546;p116"/>
          <p:cNvSpPr/>
          <p:nvPr/>
        </p:nvSpPr>
        <p:spPr>
          <a:xfrm>
            <a:off x="11155544" y="4970444"/>
            <a:ext cx="108442" cy="16289"/>
          </a:xfrm>
          <a:custGeom>
            <a:rect b="b" l="l" r="r" t="t"/>
            <a:pathLst>
              <a:path extrusionOk="0" h="120000" w="80830">
                <a:moveTo>
                  <a:pt x="0" y="0"/>
                </a:moveTo>
                <a:lnTo>
                  <a:pt x="95381"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47" name="Google Shape;6547;p116"/>
          <p:cNvSpPr/>
          <p:nvPr/>
        </p:nvSpPr>
        <p:spPr>
          <a:xfrm>
            <a:off x="1682297" y="4255637"/>
            <a:ext cx="27111" cy="309484"/>
          </a:xfrm>
          <a:custGeom>
            <a:rect b="b" l="l" r="r" t="t"/>
            <a:pathLst>
              <a:path extrusionOk="0" h="309484" w="120000">
                <a:moveTo>
                  <a:pt x="0" y="0"/>
                </a:moveTo>
                <a:lnTo>
                  <a:pt x="0" y="313068"/>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48" name="Google Shape;6548;p116"/>
          <p:cNvSpPr/>
          <p:nvPr/>
        </p:nvSpPr>
        <p:spPr>
          <a:xfrm>
            <a:off x="2072960" y="4732895"/>
            <a:ext cx="27111" cy="146598"/>
          </a:xfrm>
          <a:custGeom>
            <a:rect b="b" l="l" r="r" t="t"/>
            <a:pathLst>
              <a:path extrusionOk="0" h="146597" w="120000">
                <a:moveTo>
                  <a:pt x="0" y="0"/>
                </a:moveTo>
                <a:lnTo>
                  <a:pt x="0" y="148878"/>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49" name="Google Shape;6549;p116"/>
          <p:cNvSpPr/>
          <p:nvPr/>
        </p:nvSpPr>
        <p:spPr>
          <a:xfrm>
            <a:off x="2443291" y="4830464"/>
            <a:ext cx="27111" cy="211753"/>
          </a:xfrm>
          <a:custGeom>
            <a:rect b="b" l="l" r="r" t="t"/>
            <a:pathLst>
              <a:path extrusionOk="0" h="211752" w="120000">
                <a:moveTo>
                  <a:pt x="0" y="0"/>
                </a:moveTo>
                <a:lnTo>
                  <a:pt x="0" y="215499"/>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50" name="Google Shape;6550;p116"/>
          <p:cNvSpPr/>
          <p:nvPr/>
        </p:nvSpPr>
        <p:spPr>
          <a:xfrm>
            <a:off x="2463623" y="3583405"/>
            <a:ext cx="27111" cy="553814"/>
          </a:xfrm>
          <a:custGeom>
            <a:rect b="b" l="l" r="r" t="t"/>
            <a:pathLst>
              <a:path extrusionOk="0" h="553814" w="120000">
                <a:moveTo>
                  <a:pt x="0" y="0"/>
                </a:moveTo>
                <a:lnTo>
                  <a:pt x="0" y="564565"/>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51" name="Google Shape;6551;p116"/>
          <p:cNvSpPr/>
          <p:nvPr/>
        </p:nvSpPr>
        <p:spPr>
          <a:xfrm>
            <a:off x="2807115" y="4009353"/>
            <a:ext cx="27111" cy="374639"/>
          </a:xfrm>
          <a:custGeom>
            <a:rect b="b" l="l" r="r" t="t"/>
            <a:pathLst>
              <a:path extrusionOk="0" h="374639" w="120000">
                <a:moveTo>
                  <a:pt x="0" y="0"/>
                </a:moveTo>
                <a:lnTo>
                  <a:pt x="0" y="379689"/>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52" name="Google Shape;6552;p116"/>
          <p:cNvSpPr/>
          <p:nvPr/>
        </p:nvSpPr>
        <p:spPr>
          <a:xfrm>
            <a:off x="3170668" y="4224852"/>
            <a:ext cx="27111" cy="276907"/>
          </a:xfrm>
          <a:custGeom>
            <a:rect b="b" l="l" r="r" t="t"/>
            <a:pathLst>
              <a:path extrusionOk="0" h="276907" w="120000">
                <a:moveTo>
                  <a:pt x="0" y="0"/>
                </a:moveTo>
                <a:lnTo>
                  <a:pt x="0" y="287332"/>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53" name="Google Shape;6553;p116"/>
          <p:cNvSpPr/>
          <p:nvPr/>
        </p:nvSpPr>
        <p:spPr>
          <a:xfrm>
            <a:off x="3904822" y="4460874"/>
            <a:ext cx="27111" cy="228041"/>
          </a:xfrm>
          <a:custGeom>
            <a:rect b="b" l="l" r="r" t="t"/>
            <a:pathLst>
              <a:path extrusionOk="0" h="228041" w="120000">
                <a:moveTo>
                  <a:pt x="0" y="0"/>
                </a:moveTo>
                <a:lnTo>
                  <a:pt x="0" y="236186"/>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54" name="Google Shape;6554;p116"/>
          <p:cNvSpPr/>
          <p:nvPr/>
        </p:nvSpPr>
        <p:spPr>
          <a:xfrm>
            <a:off x="4632469" y="4656013"/>
            <a:ext cx="27111" cy="228041"/>
          </a:xfrm>
          <a:custGeom>
            <a:rect b="b" l="l" r="r" t="t"/>
            <a:pathLst>
              <a:path extrusionOk="0" h="228041" w="120000">
                <a:moveTo>
                  <a:pt x="0" y="0"/>
                </a:moveTo>
                <a:lnTo>
                  <a:pt x="0" y="236023"/>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55" name="Google Shape;6555;p116"/>
          <p:cNvSpPr/>
          <p:nvPr/>
        </p:nvSpPr>
        <p:spPr>
          <a:xfrm>
            <a:off x="5373130" y="4748369"/>
            <a:ext cx="27111" cy="293196"/>
          </a:xfrm>
          <a:custGeom>
            <a:rect b="b" l="l" r="r" t="t"/>
            <a:pathLst>
              <a:path extrusionOk="0" h="293195" w="120000">
                <a:moveTo>
                  <a:pt x="0" y="0"/>
                </a:moveTo>
                <a:lnTo>
                  <a:pt x="0" y="297594"/>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56" name="Google Shape;6556;p116"/>
          <p:cNvSpPr/>
          <p:nvPr/>
        </p:nvSpPr>
        <p:spPr>
          <a:xfrm>
            <a:off x="5393463" y="3296073"/>
            <a:ext cx="27111" cy="423505"/>
          </a:xfrm>
          <a:custGeom>
            <a:rect b="b" l="l" r="r" t="t"/>
            <a:pathLst>
              <a:path extrusionOk="0" h="423505" w="120000">
                <a:moveTo>
                  <a:pt x="0" y="0"/>
                </a:moveTo>
                <a:lnTo>
                  <a:pt x="0" y="43621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57" name="Google Shape;6557;p116"/>
          <p:cNvSpPr/>
          <p:nvPr/>
        </p:nvSpPr>
        <p:spPr>
          <a:xfrm>
            <a:off x="6094000" y="4117021"/>
            <a:ext cx="27111" cy="309484"/>
          </a:xfrm>
          <a:custGeom>
            <a:rect b="b" l="l" r="r" t="t"/>
            <a:pathLst>
              <a:path extrusionOk="0" h="309484" w="120000">
                <a:moveTo>
                  <a:pt x="0" y="0"/>
                </a:moveTo>
                <a:lnTo>
                  <a:pt x="0" y="32333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58" name="Google Shape;6558;p116"/>
          <p:cNvSpPr/>
          <p:nvPr/>
        </p:nvSpPr>
        <p:spPr>
          <a:xfrm>
            <a:off x="6824630" y="4358256"/>
            <a:ext cx="27111" cy="325773"/>
          </a:xfrm>
          <a:custGeom>
            <a:rect b="b" l="l" r="r" t="t"/>
            <a:pathLst>
              <a:path extrusionOk="0" h="325773" w="120000">
                <a:moveTo>
                  <a:pt x="0" y="0"/>
                </a:moveTo>
                <a:lnTo>
                  <a:pt x="0" y="328542"/>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59" name="Google Shape;6559;p116"/>
          <p:cNvSpPr/>
          <p:nvPr/>
        </p:nvSpPr>
        <p:spPr>
          <a:xfrm>
            <a:off x="7558784" y="4568705"/>
            <a:ext cx="27111" cy="228041"/>
          </a:xfrm>
          <a:custGeom>
            <a:rect b="b" l="l" r="r" t="t"/>
            <a:pathLst>
              <a:path extrusionOk="0" h="228041" w="120000">
                <a:moveTo>
                  <a:pt x="0" y="0"/>
                </a:moveTo>
                <a:lnTo>
                  <a:pt x="0" y="236023"/>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60" name="Google Shape;6560;p116"/>
          <p:cNvSpPr/>
          <p:nvPr/>
        </p:nvSpPr>
        <p:spPr>
          <a:xfrm>
            <a:off x="8292938" y="4743157"/>
            <a:ext cx="27111" cy="211753"/>
          </a:xfrm>
          <a:custGeom>
            <a:rect b="b" l="l" r="r" t="t"/>
            <a:pathLst>
              <a:path extrusionOk="0" h="211752" w="120000">
                <a:moveTo>
                  <a:pt x="0" y="0"/>
                </a:moveTo>
                <a:lnTo>
                  <a:pt x="0" y="215662"/>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61" name="Google Shape;6561;p116"/>
          <p:cNvSpPr/>
          <p:nvPr/>
        </p:nvSpPr>
        <p:spPr>
          <a:xfrm>
            <a:off x="8313271" y="3285811"/>
            <a:ext cx="27111" cy="439794"/>
          </a:xfrm>
          <a:custGeom>
            <a:rect b="b" l="l" r="r" t="t"/>
            <a:pathLst>
              <a:path extrusionOk="0" h="439793" w="120000">
                <a:moveTo>
                  <a:pt x="0" y="0"/>
                </a:moveTo>
                <a:lnTo>
                  <a:pt x="0" y="451522"/>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62" name="Google Shape;6562;p116"/>
          <p:cNvSpPr/>
          <p:nvPr/>
        </p:nvSpPr>
        <p:spPr>
          <a:xfrm>
            <a:off x="9020315" y="4096497"/>
            <a:ext cx="27111" cy="325773"/>
          </a:xfrm>
          <a:custGeom>
            <a:rect b="b" l="l" r="r" t="t"/>
            <a:pathLst>
              <a:path extrusionOk="0" h="325773" w="120000">
                <a:moveTo>
                  <a:pt x="0" y="0"/>
                </a:moveTo>
                <a:lnTo>
                  <a:pt x="0" y="338804"/>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63" name="Google Shape;6563;p116"/>
          <p:cNvSpPr/>
          <p:nvPr/>
        </p:nvSpPr>
        <p:spPr>
          <a:xfrm>
            <a:off x="9747963" y="4347994"/>
            <a:ext cx="27111" cy="293196"/>
          </a:xfrm>
          <a:custGeom>
            <a:rect b="b" l="l" r="r" t="t"/>
            <a:pathLst>
              <a:path extrusionOk="0" h="293195" w="120000">
                <a:moveTo>
                  <a:pt x="0" y="0"/>
                </a:moveTo>
                <a:lnTo>
                  <a:pt x="0" y="308018"/>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64" name="Google Shape;6564;p116"/>
          <p:cNvSpPr/>
          <p:nvPr/>
        </p:nvSpPr>
        <p:spPr>
          <a:xfrm>
            <a:off x="10482117" y="4558443"/>
            <a:ext cx="27111" cy="276907"/>
          </a:xfrm>
          <a:custGeom>
            <a:rect b="b" l="l" r="r" t="t"/>
            <a:pathLst>
              <a:path extrusionOk="0" h="276907" w="120000">
                <a:moveTo>
                  <a:pt x="0" y="0"/>
                </a:moveTo>
                <a:lnTo>
                  <a:pt x="0" y="282282"/>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65" name="Google Shape;6565;p116"/>
          <p:cNvSpPr/>
          <p:nvPr/>
        </p:nvSpPr>
        <p:spPr>
          <a:xfrm>
            <a:off x="11216271" y="4702109"/>
            <a:ext cx="27111" cy="244330"/>
          </a:xfrm>
          <a:custGeom>
            <a:rect b="b" l="l" r="r" t="t"/>
            <a:pathLst>
              <a:path extrusionOk="0" h="244329" w="120000">
                <a:moveTo>
                  <a:pt x="0" y="0"/>
                </a:moveTo>
                <a:lnTo>
                  <a:pt x="0" y="251497"/>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66" name="Google Shape;6566;p116"/>
          <p:cNvSpPr/>
          <p:nvPr/>
        </p:nvSpPr>
        <p:spPr>
          <a:xfrm>
            <a:off x="1682297" y="5148582"/>
            <a:ext cx="27111" cy="97732"/>
          </a:xfrm>
          <a:custGeom>
            <a:rect b="b" l="l" r="r" t="t"/>
            <a:pathLst>
              <a:path extrusionOk="0" h="97731" w="120000">
                <a:moveTo>
                  <a:pt x="0" y="0"/>
                </a:moveTo>
                <a:lnTo>
                  <a:pt x="0" y="102619"/>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67" name="Google Shape;6567;p116"/>
          <p:cNvSpPr/>
          <p:nvPr/>
        </p:nvSpPr>
        <p:spPr>
          <a:xfrm>
            <a:off x="2443291" y="5225627"/>
            <a:ext cx="27111" cy="65155"/>
          </a:xfrm>
          <a:custGeom>
            <a:rect b="b" l="l" r="r" t="t"/>
            <a:pathLst>
              <a:path extrusionOk="0" h="65154" w="120000">
                <a:moveTo>
                  <a:pt x="0" y="0"/>
                </a:moveTo>
                <a:lnTo>
                  <a:pt x="0" y="76882"/>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68" name="Google Shape;6568;p116"/>
          <p:cNvSpPr/>
          <p:nvPr/>
        </p:nvSpPr>
        <p:spPr>
          <a:xfrm>
            <a:off x="2463623" y="4974130"/>
            <a:ext cx="27111" cy="130309"/>
          </a:xfrm>
          <a:custGeom>
            <a:rect b="b" l="l" r="r" t="t"/>
            <a:pathLst>
              <a:path extrusionOk="0" h="130309" w="120000">
                <a:moveTo>
                  <a:pt x="0" y="0"/>
                </a:moveTo>
                <a:lnTo>
                  <a:pt x="0" y="138616"/>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69" name="Google Shape;6569;p116"/>
          <p:cNvSpPr/>
          <p:nvPr/>
        </p:nvSpPr>
        <p:spPr>
          <a:xfrm>
            <a:off x="2807115" y="5153794"/>
            <a:ext cx="27111" cy="81443"/>
          </a:xfrm>
          <a:custGeom>
            <a:rect b="b" l="l" r="r" t="t"/>
            <a:pathLst>
              <a:path extrusionOk="0" h="81443" w="120000">
                <a:moveTo>
                  <a:pt x="0" y="0"/>
                </a:moveTo>
                <a:lnTo>
                  <a:pt x="0" y="92357"/>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70" name="Google Shape;6570;p116"/>
          <p:cNvSpPr/>
          <p:nvPr/>
        </p:nvSpPr>
        <p:spPr>
          <a:xfrm>
            <a:off x="3177446" y="5112746"/>
            <a:ext cx="27111" cy="97732"/>
          </a:xfrm>
          <a:custGeom>
            <a:rect b="b" l="l" r="r" t="t"/>
            <a:pathLst>
              <a:path extrusionOk="0" h="97731" w="120000">
                <a:moveTo>
                  <a:pt x="0" y="0"/>
                </a:moveTo>
                <a:lnTo>
                  <a:pt x="0" y="102619"/>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71" name="Google Shape;6571;p116"/>
          <p:cNvSpPr/>
          <p:nvPr/>
        </p:nvSpPr>
        <p:spPr>
          <a:xfrm>
            <a:off x="3904822" y="5117796"/>
            <a:ext cx="27111" cy="114021"/>
          </a:xfrm>
          <a:custGeom>
            <a:rect b="b" l="l" r="r" t="t"/>
            <a:pathLst>
              <a:path extrusionOk="0" h="114020" w="120000">
                <a:moveTo>
                  <a:pt x="0" y="0"/>
                </a:moveTo>
                <a:lnTo>
                  <a:pt x="0" y="118093"/>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72" name="Google Shape;6572;p116"/>
          <p:cNvSpPr/>
          <p:nvPr/>
        </p:nvSpPr>
        <p:spPr>
          <a:xfrm>
            <a:off x="4638976" y="5123008"/>
            <a:ext cx="27111" cy="130309"/>
          </a:xfrm>
          <a:custGeom>
            <a:rect b="b" l="l" r="r" t="t"/>
            <a:pathLst>
              <a:path extrusionOk="0" h="130309" w="120000">
                <a:moveTo>
                  <a:pt x="0" y="0"/>
                </a:moveTo>
                <a:lnTo>
                  <a:pt x="0" y="133404"/>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73" name="Google Shape;6573;p116"/>
          <p:cNvSpPr/>
          <p:nvPr/>
        </p:nvSpPr>
        <p:spPr>
          <a:xfrm>
            <a:off x="5373130" y="5112746"/>
            <a:ext cx="27111" cy="130309"/>
          </a:xfrm>
          <a:custGeom>
            <a:rect b="b" l="l" r="r" t="t"/>
            <a:pathLst>
              <a:path extrusionOk="0" h="130309" w="120000">
                <a:moveTo>
                  <a:pt x="0" y="0"/>
                </a:moveTo>
                <a:lnTo>
                  <a:pt x="0" y="138454"/>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74" name="Google Shape;6574;p116"/>
          <p:cNvSpPr/>
          <p:nvPr/>
        </p:nvSpPr>
        <p:spPr>
          <a:xfrm>
            <a:off x="5393463" y="4707322"/>
            <a:ext cx="27111" cy="179175"/>
          </a:xfrm>
          <a:custGeom>
            <a:rect b="b" l="l" r="r" t="t"/>
            <a:pathLst>
              <a:path extrusionOk="0" h="179175" w="120000">
                <a:moveTo>
                  <a:pt x="0" y="0"/>
                </a:moveTo>
                <a:lnTo>
                  <a:pt x="0" y="194975"/>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75" name="Google Shape;6575;p116"/>
          <p:cNvSpPr/>
          <p:nvPr/>
        </p:nvSpPr>
        <p:spPr>
          <a:xfrm>
            <a:off x="6100507" y="5112746"/>
            <a:ext cx="27111" cy="130309"/>
          </a:xfrm>
          <a:custGeom>
            <a:rect b="b" l="l" r="r" t="t"/>
            <a:pathLst>
              <a:path extrusionOk="0" h="130309" w="120000">
                <a:moveTo>
                  <a:pt x="0" y="0"/>
                </a:moveTo>
                <a:lnTo>
                  <a:pt x="0" y="143666"/>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76" name="Google Shape;6576;p116"/>
          <p:cNvSpPr/>
          <p:nvPr/>
        </p:nvSpPr>
        <p:spPr>
          <a:xfrm>
            <a:off x="6831407" y="5123008"/>
            <a:ext cx="27111" cy="130309"/>
          </a:xfrm>
          <a:custGeom>
            <a:rect b="b" l="l" r="r" t="t"/>
            <a:pathLst>
              <a:path extrusionOk="0" h="130309" w="120000">
                <a:moveTo>
                  <a:pt x="0" y="0"/>
                </a:moveTo>
                <a:lnTo>
                  <a:pt x="0" y="143666"/>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77" name="Google Shape;6577;p116"/>
          <p:cNvSpPr/>
          <p:nvPr/>
        </p:nvSpPr>
        <p:spPr>
          <a:xfrm>
            <a:off x="7558784" y="5102485"/>
            <a:ext cx="27111" cy="146598"/>
          </a:xfrm>
          <a:custGeom>
            <a:rect b="b" l="l" r="r" t="t"/>
            <a:pathLst>
              <a:path extrusionOk="0" h="146597" w="120000">
                <a:moveTo>
                  <a:pt x="0" y="0"/>
                </a:moveTo>
                <a:lnTo>
                  <a:pt x="0" y="153928"/>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78" name="Google Shape;6578;p116"/>
          <p:cNvSpPr/>
          <p:nvPr/>
        </p:nvSpPr>
        <p:spPr>
          <a:xfrm>
            <a:off x="8292938" y="5112746"/>
            <a:ext cx="27111" cy="146598"/>
          </a:xfrm>
          <a:custGeom>
            <a:rect b="b" l="l" r="r" t="t"/>
            <a:pathLst>
              <a:path extrusionOk="0" h="146597" w="120000">
                <a:moveTo>
                  <a:pt x="0" y="0"/>
                </a:moveTo>
                <a:lnTo>
                  <a:pt x="0" y="153928"/>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79" name="Google Shape;6579;p116"/>
          <p:cNvSpPr/>
          <p:nvPr/>
        </p:nvSpPr>
        <p:spPr>
          <a:xfrm>
            <a:off x="8306128" y="4738107"/>
            <a:ext cx="27111" cy="195464"/>
          </a:xfrm>
          <a:custGeom>
            <a:rect b="b" l="l" r="r" t="t"/>
            <a:pathLst>
              <a:path extrusionOk="0" h="195463" w="120000">
                <a:moveTo>
                  <a:pt x="0" y="0"/>
                </a:moveTo>
                <a:lnTo>
                  <a:pt x="0" y="210287"/>
                </a:lnTo>
              </a:path>
            </a:pathLst>
          </a:custGeom>
          <a:noFill/>
          <a:ln cap="flat" cmpd="sng" w="2017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80" name="Google Shape;6580;p116"/>
          <p:cNvSpPr/>
          <p:nvPr/>
        </p:nvSpPr>
        <p:spPr>
          <a:xfrm>
            <a:off x="9020315" y="5117796"/>
            <a:ext cx="27111" cy="146598"/>
          </a:xfrm>
          <a:custGeom>
            <a:rect b="b" l="l" r="r" t="t"/>
            <a:pathLst>
              <a:path extrusionOk="0" h="146597" w="120000">
                <a:moveTo>
                  <a:pt x="0" y="0"/>
                </a:moveTo>
                <a:lnTo>
                  <a:pt x="0" y="148878"/>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81" name="Google Shape;6581;p116"/>
          <p:cNvSpPr/>
          <p:nvPr/>
        </p:nvSpPr>
        <p:spPr>
          <a:xfrm>
            <a:off x="9754470" y="5117796"/>
            <a:ext cx="27111" cy="146598"/>
          </a:xfrm>
          <a:custGeom>
            <a:rect b="b" l="l" r="r" t="t"/>
            <a:pathLst>
              <a:path extrusionOk="0" h="146597" w="120000">
                <a:moveTo>
                  <a:pt x="0" y="0"/>
                </a:moveTo>
                <a:lnTo>
                  <a:pt x="0" y="148878"/>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82" name="Google Shape;6582;p116"/>
          <p:cNvSpPr/>
          <p:nvPr/>
        </p:nvSpPr>
        <p:spPr>
          <a:xfrm>
            <a:off x="10488624" y="5117796"/>
            <a:ext cx="27111" cy="146598"/>
          </a:xfrm>
          <a:custGeom>
            <a:rect b="b" l="l" r="r" t="t"/>
            <a:pathLst>
              <a:path extrusionOk="0" h="146597" w="120000">
                <a:moveTo>
                  <a:pt x="0" y="0"/>
                </a:moveTo>
                <a:lnTo>
                  <a:pt x="0" y="148878"/>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83" name="Google Shape;6583;p116"/>
          <p:cNvSpPr/>
          <p:nvPr/>
        </p:nvSpPr>
        <p:spPr>
          <a:xfrm>
            <a:off x="11216271" y="5112746"/>
            <a:ext cx="27111" cy="146598"/>
          </a:xfrm>
          <a:custGeom>
            <a:rect b="b" l="l" r="r" t="t"/>
            <a:pathLst>
              <a:path extrusionOk="0" h="146597" w="120000">
                <a:moveTo>
                  <a:pt x="0" y="0"/>
                </a:moveTo>
                <a:lnTo>
                  <a:pt x="0" y="153928"/>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84" name="Google Shape;6584;p116"/>
          <p:cNvSpPr/>
          <p:nvPr/>
        </p:nvSpPr>
        <p:spPr>
          <a:xfrm>
            <a:off x="1621570" y="4568705"/>
            <a:ext cx="108442" cy="16289"/>
          </a:xfrm>
          <a:custGeom>
            <a:rect b="b" l="l" r="r" t="t"/>
            <a:pathLst>
              <a:path extrusionOk="0" h="120000" w="80830">
                <a:moveTo>
                  <a:pt x="0" y="0"/>
                </a:moveTo>
                <a:lnTo>
                  <a:pt x="90329"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85" name="Google Shape;6585;p116"/>
          <p:cNvSpPr/>
          <p:nvPr/>
        </p:nvSpPr>
        <p:spPr>
          <a:xfrm>
            <a:off x="2012233" y="4881773"/>
            <a:ext cx="108442" cy="16289"/>
          </a:xfrm>
          <a:custGeom>
            <a:rect b="b" l="l" r="r" t="t"/>
            <a:pathLst>
              <a:path extrusionOk="0" h="120000" w="80830">
                <a:moveTo>
                  <a:pt x="0" y="0"/>
                </a:moveTo>
                <a:lnTo>
                  <a:pt x="90329"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86" name="Google Shape;6586;p116"/>
          <p:cNvSpPr/>
          <p:nvPr/>
        </p:nvSpPr>
        <p:spPr>
          <a:xfrm>
            <a:off x="2382834" y="5045963"/>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87" name="Google Shape;6587;p116"/>
          <p:cNvSpPr/>
          <p:nvPr/>
        </p:nvSpPr>
        <p:spPr>
          <a:xfrm>
            <a:off x="2402896" y="4147969"/>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88" name="Google Shape;6588;p116"/>
          <p:cNvSpPr/>
          <p:nvPr/>
        </p:nvSpPr>
        <p:spPr>
          <a:xfrm>
            <a:off x="2739609" y="4389041"/>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89" name="Google Shape;6589;p116"/>
          <p:cNvSpPr/>
          <p:nvPr/>
        </p:nvSpPr>
        <p:spPr>
          <a:xfrm>
            <a:off x="3110212" y="4512184"/>
            <a:ext cx="108442" cy="16289"/>
          </a:xfrm>
          <a:custGeom>
            <a:rect b="b" l="l" r="r" t="t"/>
            <a:pathLst>
              <a:path extrusionOk="0" h="120000" w="80830">
                <a:moveTo>
                  <a:pt x="0" y="0"/>
                </a:moveTo>
                <a:lnTo>
                  <a:pt x="90328"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90" name="Google Shape;6590;p116"/>
          <p:cNvSpPr/>
          <p:nvPr/>
        </p:nvSpPr>
        <p:spPr>
          <a:xfrm>
            <a:off x="3837588" y="4697060"/>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91" name="Google Shape;6591;p116"/>
          <p:cNvSpPr/>
          <p:nvPr/>
        </p:nvSpPr>
        <p:spPr>
          <a:xfrm>
            <a:off x="4571742" y="4892035"/>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92" name="Google Shape;6592;p116"/>
          <p:cNvSpPr/>
          <p:nvPr/>
        </p:nvSpPr>
        <p:spPr>
          <a:xfrm>
            <a:off x="5305896" y="5045963"/>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93" name="Google Shape;6593;p116"/>
          <p:cNvSpPr/>
          <p:nvPr/>
        </p:nvSpPr>
        <p:spPr>
          <a:xfrm>
            <a:off x="5325958" y="3732283"/>
            <a:ext cx="108442" cy="16289"/>
          </a:xfrm>
          <a:custGeom>
            <a:rect b="b" l="l" r="r" t="t"/>
            <a:pathLst>
              <a:path extrusionOk="0" h="120000" w="80830">
                <a:moveTo>
                  <a:pt x="0" y="0"/>
                </a:moveTo>
                <a:lnTo>
                  <a:pt x="95381"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94" name="Google Shape;6594;p116"/>
          <p:cNvSpPr/>
          <p:nvPr/>
        </p:nvSpPr>
        <p:spPr>
          <a:xfrm>
            <a:off x="6033273" y="4440351"/>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95" name="Google Shape;6595;p116"/>
          <p:cNvSpPr/>
          <p:nvPr/>
        </p:nvSpPr>
        <p:spPr>
          <a:xfrm>
            <a:off x="6764173" y="4686798"/>
            <a:ext cx="108442" cy="16289"/>
          </a:xfrm>
          <a:custGeom>
            <a:rect b="b" l="l" r="r" t="t"/>
            <a:pathLst>
              <a:path extrusionOk="0" h="120000" w="80830">
                <a:moveTo>
                  <a:pt x="0" y="0"/>
                </a:moveTo>
                <a:lnTo>
                  <a:pt x="90328"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96" name="Google Shape;6596;p116"/>
          <p:cNvSpPr/>
          <p:nvPr/>
        </p:nvSpPr>
        <p:spPr>
          <a:xfrm>
            <a:off x="7491550" y="4804728"/>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97" name="Google Shape;6597;p116"/>
          <p:cNvSpPr/>
          <p:nvPr/>
        </p:nvSpPr>
        <p:spPr>
          <a:xfrm>
            <a:off x="8225704" y="4958656"/>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98" name="Google Shape;6598;p116"/>
          <p:cNvSpPr/>
          <p:nvPr/>
        </p:nvSpPr>
        <p:spPr>
          <a:xfrm>
            <a:off x="8252544" y="3737332"/>
            <a:ext cx="108442" cy="16289"/>
          </a:xfrm>
          <a:custGeom>
            <a:rect b="b" l="l" r="r" t="t"/>
            <a:pathLst>
              <a:path extrusionOk="0" h="120000" w="80830">
                <a:moveTo>
                  <a:pt x="0" y="0"/>
                </a:moveTo>
                <a:lnTo>
                  <a:pt x="90329"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599" name="Google Shape;6599;p116"/>
          <p:cNvSpPr/>
          <p:nvPr/>
        </p:nvSpPr>
        <p:spPr>
          <a:xfrm>
            <a:off x="8953080" y="4435301"/>
            <a:ext cx="108442" cy="16289"/>
          </a:xfrm>
          <a:custGeom>
            <a:rect b="b" l="l" r="r" t="t"/>
            <a:pathLst>
              <a:path extrusionOk="0" h="120000" w="80830">
                <a:moveTo>
                  <a:pt x="0" y="0"/>
                </a:moveTo>
                <a:lnTo>
                  <a:pt x="95381"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00" name="Google Shape;6600;p116"/>
          <p:cNvSpPr/>
          <p:nvPr/>
        </p:nvSpPr>
        <p:spPr>
          <a:xfrm>
            <a:off x="9687236" y="4656013"/>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01" name="Google Shape;6601;p116"/>
          <p:cNvSpPr/>
          <p:nvPr/>
        </p:nvSpPr>
        <p:spPr>
          <a:xfrm>
            <a:off x="10414612" y="4840726"/>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02" name="Google Shape;6602;p116"/>
          <p:cNvSpPr/>
          <p:nvPr/>
        </p:nvSpPr>
        <p:spPr>
          <a:xfrm>
            <a:off x="11155544" y="4953606"/>
            <a:ext cx="108442" cy="16289"/>
          </a:xfrm>
          <a:custGeom>
            <a:rect b="b" l="l" r="r" t="t"/>
            <a:pathLst>
              <a:path extrusionOk="0" h="120000" w="80830">
                <a:moveTo>
                  <a:pt x="0" y="0"/>
                </a:moveTo>
                <a:lnTo>
                  <a:pt x="95381"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03" name="Google Shape;6603;p116"/>
          <p:cNvSpPr/>
          <p:nvPr/>
        </p:nvSpPr>
        <p:spPr>
          <a:xfrm>
            <a:off x="1621570" y="5251200"/>
            <a:ext cx="108442" cy="16289"/>
          </a:xfrm>
          <a:custGeom>
            <a:rect b="b" l="l" r="r" t="t"/>
            <a:pathLst>
              <a:path extrusionOk="0" h="120000" w="80830">
                <a:moveTo>
                  <a:pt x="0" y="0"/>
                </a:moveTo>
                <a:lnTo>
                  <a:pt x="90329"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04" name="Google Shape;6604;p116"/>
          <p:cNvSpPr/>
          <p:nvPr/>
        </p:nvSpPr>
        <p:spPr>
          <a:xfrm>
            <a:off x="2382834" y="5302509"/>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05" name="Google Shape;6605;p116"/>
          <p:cNvSpPr/>
          <p:nvPr/>
        </p:nvSpPr>
        <p:spPr>
          <a:xfrm>
            <a:off x="2402896" y="5112746"/>
            <a:ext cx="108442" cy="16289"/>
          </a:xfrm>
          <a:custGeom>
            <a:rect b="b" l="l" r="r" t="t"/>
            <a:pathLst>
              <a:path extrusionOk="0" h="120000" w="80830">
                <a:moveTo>
                  <a:pt x="0" y="0"/>
                </a:moveTo>
                <a:lnTo>
                  <a:pt x="95380" y="0"/>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06" name="Google Shape;6606;p116"/>
          <p:cNvSpPr/>
          <p:nvPr/>
        </p:nvSpPr>
        <p:spPr>
          <a:xfrm>
            <a:off x="2746387" y="5246151"/>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07" name="Google Shape;6607;p116"/>
          <p:cNvSpPr/>
          <p:nvPr/>
        </p:nvSpPr>
        <p:spPr>
          <a:xfrm>
            <a:off x="3110212" y="5215365"/>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08" name="Google Shape;6608;p116"/>
          <p:cNvSpPr/>
          <p:nvPr/>
        </p:nvSpPr>
        <p:spPr>
          <a:xfrm>
            <a:off x="3844366" y="5235889"/>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09" name="Google Shape;6609;p116"/>
          <p:cNvSpPr/>
          <p:nvPr/>
        </p:nvSpPr>
        <p:spPr>
          <a:xfrm>
            <a:off x="4578520" y="5256412"/>
            <a:ext cx="108442" cy="16289"/>
          </a:xfrm>
          <a:custGeom>
            <a:rect b="b" l="l" r="r" t="t"/>
            <a:pathLst>
              <a:path extrusionOk="0" h="120000" w="80830">
                <a:moveTo>
                  <a:pt x="0" y="0"/>
                </a:moveTo>
                <a:lnTo>
                  <a:pt x="90328"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10" name="Google Shape;6610;p116"/>
          <p:cNvSpPr/>
          <p:nvPr/>
        </p:nvSpPr>
        <p:spPr>
          <a:xfrm>
            <a:off x="5305896" y="5251200"/>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11" name="Google Shape;6611;p116"/>
          <p:cNvSpPr/>
          <p:nvPr/>
        </p:nvSpPr>
        <p:spPr>
          <a:xfrm>
            <a:off x="5325958" y="4902297"/>
            <a:ext cx="108442" cy="16289"/>
          </a:xfrm>
          <a:custGeom>
            <a:rect b="b" l="l" r="r" t="t"/>
            <a:pathLst>
              <a:path extrusionOk="0" h="120000" w="80830">
                <a:moveTo>
                  <a:pt x="0" y="0"/>
                </a:moveTo>
                <a:lnTo>
                  <a:pt x="95381"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12" name="Google Shape;6612;p116"/>
          <p:cNvSpPr/>
          <p:nvPr/>
        </p:nvSpPr>
        <p:spPr>
          <a:xfrm>
            <a:off x="6040050" y="5256412"/>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13" name="Google Shape;6613;p116"/>
          <p:cNvSpPr/>
          <p:nvPr/>
        </p:nvSpPr>
        <p:spPr>
          <a:xfrm>
            <a:off x="6764173" y="5266674"/>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14" name="Google Shape;6614;p116"/>
          <p:cNvSpPr/>
          <p:nvPr/>
        </p:nvSpPr>
        <p:spPr>
          <a:xfrm>
            <a:off x="7498327" y="5256412"/>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15" name="Google Shape;6615;p116"/>
          <p:cNvSpPr/>
          <p:nvPr/>
        </p:nvSpPr>
        <p:spPr>
          <a:xfrm>
            <a:off x="8225704" y="5266674"/>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16" name="Google Shape;6616;p116"/>
          <p:cNvSpPr/>
          <p:nvPr/>
        </p:nvSpPr>
        <p:spPr>
          <a:xfrm>
            <a:off x="8252544" y="4948394"/>
            <a:ext cx="108442" cy="16289"/>
          </a:xfrm>
          <a:custGeom>
            <a:rect b="b" l="l" r="r" t="t"/>
            <a:pathLst>
              <a:path extrusionOk="0" h="120000" w="80830">
                <a:moveTo>
                  <a:pt x="0" y="0"/>
                </a:moveTo>
                <a:lnTo>
                  <a:pt x="90329"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17" name="Google Shape;6617;p116"/>
          <p:cNvSpPr/>
          <p:nvPr/>
        </p:nvSpPr>
        <p:spPr>
          <a:xfrm>
            <a:off x="8959858" y="5266674"/>
            <a:ext cx="108442" cy="16289"/>
          </a:xfrm>
          <a:custGeom>
            <a:rect b="b" l="l" r="r" t="t"/>
            <a:pathLst>
              <a:path extrusionOk="0" h="120000" w="80830">
                <a:moveTo>
                  <a:pt x="0" y="0"/>
                </a:moveTo>
                <a:lnTo>
                  <a:pt x="95381"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18" name="Google Shape;6618;p116"/>
          <p:cNvSpPr/>
          <p:nvPr/>
        </p:nvSpPr>
        <p:spPr>
          <a:xfrm>
            <a:off x="9694012" y="5266674"/>
            <a:ext cx="108442" cy="16289"/>
          </a:xfrm>
          <a:custGeom>
            <a:rect b="b" l="l" r="r" t="t"/>
            <a:pathLst>
              <a:path extrusionOk="0" h="120000" w="80830">
                <a:moveTo>
                  <a:pt x="0" y="0"/>
                </a:moveTo>
                <a:lnTo>
                  <a:pt x="90329"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19" name="Google Shape;6619;p116"/>
          <p:cNvSpPr/>
          <p:nvPr/>
        </p:nvSpPr>
        <p:spPr>
          <a:xfrm>
            <a:off x="10421390" y="5266674"/>
            <a:ext cx="108442" cy="16289"/>
          </a:xfrm>
          <a:custGeom>
            <a:rect b="b" l="l" r="r" t="t"/>
            <a:pathLst>
              <a:path extrusionOk="0" h="120000" w="80830">
                <a:moveTo>
                  <a:pt x="0" y="0"/>
                </a:moveTo>
                <a:lnTo>
                  <a:pt x="95380"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20" name="Google Shape;6620;p116"/>
          <p:cNvSpPr/>
          <p:nvPr/>
        </p:nvSpPr>
        <p:spPr>
          <a:xfrm>
            <a:off x="11155544" y="5266674"/>
            <a:ext cx="108442" cy="16289"/>
          </a:xfrm>
          <a:custGeom>
            <a:rect b="b" l="l" r="r" t="t"/>
            <a:pathLst>
              <a:path extrusionOk="0" h="120000" w="80830">
                <a:moveTo>
                  <a:pt x="0" y="0"/>
                </a:moveTo>
                <a:lnTo>
                  <a:pt x="95381" y="0"/>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21" name="Google Shape;6621;p116"/>
          <p:cNvSpPr/>
          <p:nvPr/>
        </p:nvSpPr>
        <p:spPr>
          <a:xfrm>
            <a:off x="1631267" y="4208296"/>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22" name="Google Shape;6622;p116"/>
          <p:cNvSpPr/>
          <p:nvPr/>
        </p:nvSpPr>
        <p:spPr>
          <a:xfrm>
            <a:off x="2021720" y="4698065"/>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23" name="Google Shape;6623;p116"/>
          <p:cNvSpPr/>
          <p:nvPr/>
        </p:nvSpPr>
        <p:spPr>
          <a:xfrm>
            <a:off x="2392060" y="4797145"/>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24" name="Google Shape;6624;p116"/>
          <p:cNvSpPr/>
          <p:nvPr/>
        </p:nvSpPr>
        <p:spPr>
          <a:xfrm>
            <a:off x="2409623" y="3541218"/>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25" name="Google Shape;6625;p116"/>
          <p:cNvSpPr/>
          <p:nvPr/>
        </p:nvSpPr>
        <p:spPr>
          <a:xfrm>
            <a:off x="2753115" y="3972317"/>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26" name="Google Shape;6626;p116"/>
          <p:cNvSpPr/>
          <p:nvPr/>
        </p:nvSpPr>
        <p:spPr>
          <a:xfrm>
            <a:off x="3115041" y="4182736"/>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27" name="Google Shape;6627;p116"/>
          <p:cNvSpPr/>
          <p:nvPr/>
        </p:nvSpPr>
        <p:spPr>
          <a:xfrm>
            <a:off x="3851313" y="4418046"/>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28" name="Google Shape;6628;p116"/>
          <p:cNvSpPr/>
          <p:nvPr/>
        </p:nvSpPr>
        <p:spPr>
          <a:xfrm>
            <a:off x="4581452" y="4616168"/>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29" name="Google Shape;6629;p116"/>
          <p:cNvSpPr/>
          <p:nvPr/>
        </p:nvSpPr>
        <p:spPr>
          <a:xfrm>
            <a:off x="5328662" y="4696155"/>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30" name="Google Shape;6630;p116"/>
          <p:cNvSpPr/>
          <p:nvPr/>
        </p:nvSpPr>
        <p:spPr>
          <a:xfrm>
            <a:off x="5340955" y="3256051"/>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31" name="Google Shape;6631;p116"/>
          <p:cNvSpPr/>
          <p:nvPr/>
        </p:nvSpPr>
        <p:spPr>
          <a:xfrm>
            <a:off x="6039476" y="4076711"/>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32" name="Google Shape;6632;p116"/>
          <p:cNvSpPr/>
          <p:nvPr/>
        </p:nvSpPr>
        <p:spPr>
          <a:xfrm>
            <a:off x="6770377" y="4317946"/>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33" name="Google Shape;6633;p116"/>
          <p:cNvSpPr/>
          <p:nvPr/>
        </p:nvSpPr>
        <p:spPr>
          <a:xfrm>
            <a:off x="7502564" y="4528396"/>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34" name="Google Shape;6634;p116"/>
          <p:cNvSpPr/>
          <p:nvPr/>
        </p:nvSpPr>
        <p:spPr>
          <a:xfrm>
            <a:off x="8256511" y="4702847"/>
            <a:ext cx="90000" cy="90000"/>
          </a:xfrm>
          <a:prstGeom prst="ellipse">
            <a:avLst/>
          </a:prstGeom>
          <a:solidFill>
            <a:srgbClr val="52888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35" name="Google Shape;6635;p116"/>
          <p:cNvSpPr/>
          <p:nvPr/>
        </p:nvSpPr>
        <p:spPr>
          <a:xfrm>
            <a:off x="8255777" y="3250551"/>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36" name="Google Shape;6636;p116"/>
          <p:cNvSpPr/>
          <p:nvPr/>
        </p:nvSpPr>
        <p:spPr>
          <a:xfrm>
            <a:off x="8961998" y="4056188"/>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37" name="Google Shape;6637;p116"/>
          <p:cNvSpPr/>
          <p:nvPr/>
        </p:nvSpPr>
        <p:spPr>
          <a:xfrm>
            <a:off x="9696154" y="4307684"/>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38" name="Google Shape;6638;p116"/>
          <p:cNvSpPr/>
          <p:nvPr/>
        </p:nvSpPr>
        <p:spPr>
          <a:xfrm>
            <a:off x="10429774" y="4523183"/>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39" name="Google Shape;6639;p116"/>
          <p:cNvSpPr/>
          <p:nvPr/>
        </p:nvSpPr>
        <p:spPr>
          <a:xfrm>
            <a:off x="11161747" y="4661800"/>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40" name="Google Shape;6640;p116"/>
          <p:cNvSpPr/>
          <p:nvPr/>
        </p:nvSpPr>
        <p:spPr>
          <a:xfrm>
            <a:off x="1648680" y="4707322"/>
            <a:ext cx="9542921" cy="732990"/>
          </a:xfrm>
          <a:custGeom>
            <a:rect b="b" l="l" r="r" t="t"/>
            <a:pathLst>
              <a:path extrusionOk="0" h="732989" w="7113117">
                <a:moveTo>
                  <a:pt x="0" y="739016"/>
                </a:moveTo>
                <a:lnTo>
                  <a:pt x="25058" y="441260"/>
                </a:lnTo>
                <a:lnTo>
                  <a:pt x="321303" y="615711"/>
                </a:lnTo>
                <a:lnTo>
                  <a:pt x="592288" y="518305"/>
                </a:lnTo>
                <a:lnTo>
                  <a:pt x="607444" y="266808"/>
                </a:lnTo>
                <a:lnTo>
                  <a:pt x="863476" y="446472"/>
                </a:lnTo>
                <a:lnTo>
                  <a:pt x="1139513" y="405425"/>
                </a:lnTo>
                <a:lnTo>
                  <a:pt x="1681687" y="410474"/>
                </a:lnTo>
                <a:lnTo>
                  <a:pt x="2228912" y="415687"/>
                </a:lnTo>
                <a:lnTo>
                  <a:pt x="2776137" y="405425"/>
                </a:lnTo>
                <a:lnTo>
                  <a:pt x="2791292" y="0"/>
                </a:lnTo>
                <a:lnTo>
                  <a:pt x="3318512" y="405425"/>
                </a:lnTo>
                <a:lnTo>
                  <a:pt x="3863110" y="415687"/>
                </a:lnTo>
                <a:lnTo>
                  <a:pt x="4405283" y="395163"/>
                </a:lnTo>
                <a:lnTo>
                  <a:pt x="4952509" y="405425"/>
                </a:lnTo>
                <a:lnTo>
                  <a:pt x="4967664" y="30786"/>
                </a:lnTo>
                <a:lnTo>
                  <a:pt x="5494681" y="410474"/>
                </a:lnTo>
                <a:lnTo>
                  <a:pt x="6041907" y="410474"/>
                </a:lnTo>
                <a:lnTo>
                  <a:pt x="6589132" y="410474"/>
                </a:lnTo>
                <a:lnTo>
                  <a:pt x="7131305" y="405425"/>
                </a:lnTo>
              </a:path>
            </a:pathLst>
          </a:custGeom>
          <a:noFill/>
          <a:ln cap="flat" cmpd="sng" w="2017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41" name="Google Shape;6641;p116"/>
          <p:cNvSpPr/>
          <p:nvPr/>
        </p:nvSpPr>
        <p:spPr>
          <a:xfrm>
            <a:off x="11209493" y="5112746"/>
            <a:ext cx="27111" cy="16289"/>
          </a:xfrm>
          <a:custGeom>
            <a:rect b="b" l="l" r="r" t="t"/>
            <a:pathLst>
              <a:path extrusionOk="0" h="120000" w="120000">
                <a:moveTo>
                  <a:pt x="0" y="37196"/>
                </a:moveTo>
                <a:lnTo>
                  <a:pt x="21467" y="0"/>
                </a:lnTo>
              </a:path>
            </a:pathLst>
          </a:custGeom>
          <a:noFill/>
          <a:ln cap="flat" cmpd="sng" w="20175">
            <a:solidFill>
              <a:srgbClr val="44546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42" name="Google Shape;6642;p116"/>
          <p:cNvSpPr/>
          <p:nvPr/>
        </p:nvSpPr>
        <p:spPr>
          <a:xfrm>
            <a:off x="2392060" y="5176376"/>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43" name="Google Shape;6643;p116"/>
          <p:cNvSpPr/>
          <p:nvPr/>
        </p:nvSpPr>
        <p:spPr>
          <a:xfrm>
            <a:off x="2394060" y="4925359"/>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44" name="Google Shape;6644;p116"/>
          <p:cNvSpPr/>
          <p:nvPr/>
        </p:nvSpPr>
        <p:spPr>
          <a:xfrm>
            <a:off x="2755958" y="5104634"/>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45" name="Google Shape;6645;p116"/>
          <p:cNvSpPr/>
          <p:nvPr/>
        </p:nvSpPr>
        <p:spPr>
          <a:xfrm>
            <a:off x="3122902" y="5058594"/>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46" name="Google Shape;6646;p116"/>
          <p:cNvSpPr/>
          <p:nvPr/>
        </p:nvSpPr>
        <p:spPr>
          <a:xfrm>
            <a:off x="3849686" y="5068843"/>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47" name="Google Shape;6647;p116"/>
          <p:cNvSpPr/>
          <p:nvPr/>
        </p:nvSpPr>
        <p:spPr>
          <a:xfrm>
            <a:off x="4584976" y="5073889"/>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48" name="Google Shape;6648;p116"/>
          <p:cNvSpPr/>
          <p:nvPr/>
        </p:nvSpPr>
        <p:spPr>
          <a:xfrm>
            <a:off x="5322660" y="5058598"/>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49" name="Google Shape;6649;p116"/>
          <p:cNvSpPr/>
          <p:nvPr/>
        </p:nvSpPr>
        <p:spPr>
          <a:xfrm>
            <a:off x="6046295" y="5058598"/>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50" name="Google Shape;6650;p116"/>
          <p:cNvSpPr/>
          <p:nvPr/>
        </p:nvSpPr>
        <p:spPr>
          <a:xfrm>
            <a:off x="6777132" y="5068847"/>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51" name="Google Shape;6651;p116"/>
          <p:cNvSpPr/>
          <p:nvPr/>
        </p:nvSpPr>
        <p:spPr>
          <a:xfrm>
            <a:off x="7507291" y="5053391"/>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52" name="Google Shape;6652;p116"/>
          <p:cNvSpPr/>
          <p:nvPr/>
        </p:nvSpPr>
        <p:spPr>
          <a:xfrm>
            <a:off x="8236449" y="5058598"/>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53" name="Google Shape;6653;p116"/>
          <p:cNvSpPr/>
          <p:nvPr/>
        </p:nvSpPr>
        <p:spPr>
          <a:xfrm>
            <a:off x="8968096" y="5063641"/>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54" name="Google Shape;6654;p116"/>
          <p:cNvSpPr/>
          <p:nvPr/>
        </p:nvSpPr>
        <p:spPr>
          <a:xfrm>
            <a:off x="9700469" y="5063641"/>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55" name="Google Shape;6655;p116"/>
          <p:cNvSpPr/>
          <p:nvPr/>
        </p:nvSpPr>
        <p:spPr>
          <a:xfrm>
            <a:off x="10435488" y="5068831"/>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56" name="Google Shape;6656;p116"/>
          <p:cNvSpPr/>
          <p:nvPr/>
        </p:nvSpPr>
        <p:spPr>
          <a:xfrm>
            <a:off x="11160517" y="5063611"/>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57" name="Google Shape;6657;p116"/>
          <p:cNvSpPr/>
          <p:nvPr/>
        </p:nvSpPr>
        <p:spPr>
          <a:xfrm>
            <a:off x="2024058" y="5273826"/>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58" name="Google Shape;6658;p116"/>
          <p:cNvSpPr/>
          <p:nvPr/>
        </p:nvSpPr>
        <p:spPr>
          <a:xfrm>
            <a:off x="1653827" y="3290209"/>
            <a:ext cx="9542921" cy="2150103"/>
          </a:xfrm>
          <a:custGeom>
            <a:rect b="b" l="l" r="r" t="t"/>
            <a:pathLst>
              <a:path extrusionOk="0" h="2150102" w="7113117">
                <a:moveTo>
                  <a:pt x="0" y="2160527"/>
                </a:moveTo>
                <a:lnTo>
                  <a:pt x="25058" y="969827"/>
                </a:lnTo>
                <a:lnTo>
                  <a:pt x="316251" y="1447084"/>
                </a:lnTo>
                <a:lnTo>
                  <a:pt x="592288" y="1544653"/>
                </a:lnTo>
                <a:lnTo>
                  <a:pt x="607444" y="297594"/>
                </a:lnTo>
                <a:lnTo>
                  <a:pt x="863476" y="723542"/>
                </a:lnTo>
                <a:lnTo>
                  <a:pt x="1134462" y="939041"/>
                </a:lnTo>
                <a:lnTo>
                  <a:pt x="1681687" y="1175064"/>
                </a:lnTo>
                <a:lnTo>
                  <a:pt x="2224062" y="1370202"/>
                </a:lnTo>
                <a:lnTo>
                  <a:pt x="2776137" y="1462558"/>
                </a:lnTo>
                <a:lnTo>
                  <a:pt x="2791292" y="10262"/>
                </a:lnTo>
                <a:lnTo>
                  <a:pt x="3313460" y="831373"/>
                </a:lnTo>
                <a:lnTo>
                  <a:pt x="3858058" y="1072445"/>
                </a:lnTo>
                <a:lnTo>
                  <a:pt x="4405283" y="1282895"/>
                </a:lnTo>
                <a:lnTo>
                  <a:pt x="4952509" y="1457346"/>
                </a:lnTo>
                <a:lnTo>
                  <a:pt x="4967664" y="0"/>
                </a:lnTo>
                <a:lnTo>
                  <a:pt x="5494681" y="810686"/>
                </a:lnTo>
                <a:lnTo>
                  <a:pt x="6037057" y="1062183"/>
                </a:lnTo>
                <a:lnTo>
                  <a:pt x="6584080" y="1272633"/>
                </a:lnTo>
                <a:lnTo>
                  <a:pt x="7131305" y="1416299"/>
                </a:lnTo>
              </a:path>
            </a:pathLst>
          </a:custGeom>
          <a:noFill/>
          <a:ln cap="flat" cmpd="sng" w="2017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59" name="Google Shape;6659;p116"/>
          <p:cNvSpPr/>
          <p:nvPr/>
        </p:nvSpPr>
        <p:spPr>
          <a:xfrm>
            <a:off x="5328608" y="4696155"/>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60" name="Google Shape;6660;p116"/>
          <p:cNvSpPr/>
          <p:nvPr/>
        </p:nvSpPr>
        <p:spPr>
          <a:xfrm>
            <a:off x="8256301" y="4689473"/>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61" name="Google Shape;6661;p116"/>
          <p:cNvSpPr/>
          <p:nvPr/>
        </p:nvSpPr>
        <p:spPr>
          <a:xfrm>
            <a:off x="1628076" y="5098698"/>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
        <p:nvSpPr>
          <p:cNvPr id="6662" name="Google Shape;6662;p116"/>
          <p:cNvSpPr/>
          <p:nvPr/>
        </p:nvSpPr>
        <p:spPr>
          <a:xfrm>
            <a:off x="1587837" y="5391607"/>
            <a:ext cx="108000" cy="1078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p:txBody>
      </p:sp>
    </p:spTree>
  </p:cSld>
  <p:clrMapOvr>
    <a:masterClrMapping/>
  </p:clrMapOvr>
  <p:transition spd="slow">
    <p:wipe dir="r"/>
  </p:transition>
</p:sld>
</file>

<file path=ppt/slides/slide1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67" name="Shape 6667"/>
        <p:cNvGrpSpPr/>
        <p:nvPr/>
      </p:nvGrpSpPr>
      <p:grpSpPr>
        <a:xfrm>
          <a:off x="0" y="0"/>
          <a:ext cx="0" cy="0"/>
          <a:chOff x="0" y="0"/>
          <a:chExt cx="0" cy="0"/>
        </a:xfrm>
      </p:grpSpPr>
      <p:sp>
        <p:nvSpPr>
          <p:cNvPr id="6668" name="Google Shape;6668;p117"/>
          <p:cNvSpPr/>
          <p:nvPr/>
        </p:nvSpPr>
        <p:spPr>
          <a:xfrm flipH="1">
            <a:off x="407986" y="4158972"/>
            <a:ext cx="9331836" cy="226846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6669" name="Google Shape;6669;p117"/>
          <p:cNvSpPr/>
          <p:nvPr/>
        </p:nvSpPr>
        <p:spPr>
          <a:xfrm flipH="1">
            <a:off x="407986" y="1746731"/>
            <a:ext cx="9331836" cy="226846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6670" name="Google Shape;6670;p117"/>
          <p:cNvSpPr txBox="1"/>
          <p:nvPr/>
        </p:nvSpPr>
        <p:spPr>
          <a:xfrm>
            <a:off x="296269" y="385036"/>
            <a:ext cx="10486031"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Ravulizumabe oferece imediata, completa e duradoura inibição de C5 durante todo o intervalo de 8 semanas entre as doses, promovendo máximo controle da hemólise em pacientes naïve</a:t>
            </a:r>
            <a:endParaRPr b="1" baseline="30000" sz="2400">
              <a:solidFill>
                <a:schemeClr val="accent1"/>
              </a:solidFill>
              <a:latin typeface="Lustria"/>
              <a:ea typeface="Lustria"/>
              <a:cs typeface="Lustria"/>
              <a:sym typeface="Lustria"/>
            </a:endParaRPr>
          </a:p>
        </p:txBody>
      </p:sp>
      <p:sp>
        <p:nvSpPr>
          <p:cNvPr id="6671" name="Google Shape;6671;p117"/>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Referências: 1.  Lee JW et al. Blood. 2019 Feb 7;133(6):530-9; 2. Alexion. https://alexion.com/documents/ravulizumabe_uspi; 3. Dados de arquivo da Alexion.2018.</a:t>
            </a:r>
            <a:endParaRPr/>
          </a:p>
        </p:txBody>
      </p:sp>
      <p:sp>
        <p:nvSpPr>
          <p:cNvPr id="6672" name="Google Shape;6672;p117"/>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6673" name="Google Shape;6673;p117"/>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6674" name="Google Shape;6674;p117"/>
          <p:cNvCxnSpPr/>
          <p:nvPr/>
        </p:nvCxnSpPr>
        <p:spPr>
          <a:xfrm>
            <a:off x="6825585" y="6500774"/>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6675" name="Google Shape;6675;p117"/>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6676" name="Google Shape;6676;p117"/>
          <p:cNvCxnSpPr/>
          <p:nvPr/>
        </p:nvCxnSpPr>
        <p:spPr>
          <a:xfrm>
            <a:off x="6825585" y="6500774"/>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6677" name="Google Shape;6677;p117"/>
          <p:cNvGrpSpPr/>
          <p:nvPr/>
        </p:nvGrpSpPr>
        <p:grpSpPr>
          <a:xfrm>
            <a:off x="1175996" y="4296522"/>
            <a:ext cx="7684320" cy="1395650"/>
            <a:chOff x="1196540" y="1775033"/>
            <a:chExt cx="7684320" cy="1395650"/>
          </a:xfrm>
        </p:grpSpPr>
        <p:cxnSp>
          <p:nvCxnSpPr>
            <p:cNvPr id="6678" name="Google Shape;6678;p117"/>
            <p:cNvCxnSpPr/>
            <p:nvPr/>
          </p:nvCxnSpPr>
          <p:spPr>
            <a:xfrm>
              <a:off x="1196540" y="1929886"/>
              <a:ext cx="7684320" cy="0"/>
            </a:xfrm>
            <a:prstGeom prst="straightConnector1">
              <a:avLst/>
            </a:prstGeom>
            <a:noFill/>
            <a:ln cap="flat" cmpd="sng" w="12700">
              <a:solidFill>
                <a:srgbClr val="FFFFFF"/>
              </a:solidFill>
              <a:prstDash val="solid"/>
              <a:miter lim="800000"/>
              <a:headEnd len="med" w="med" type="none"/>
              <a:tailEnd len="med" w="med" type="none"/>
            </a:ln>
          </p:spPr>
        </p:cxnSp>
        <p:cxnSp>
          <p:nvCxnSpPr>
            <p:cNvPr id="6679" name="Google Shape;6679;p117"/>
            <p:cNvCxnSpPr/>
            <p:nvPr/>
          </p:nvCxnSpPr>
          <p:spPr>
            <a:xfrm>
              <a:off x="1196540" y="2083753"/>
              <a:ext cx="7684320" cy="0"/>
            </a:xfrm>
            <a:prstGeom prst="straightConnector1">
              <a:avLst/>
            </a:prstGeom>
            <a:noFill/>
            <a:ln cap="flat" cmpd="sng" w="12700">
              <a:solidFill>
                <a:srgbClr val="FFFFFF"/>
              </a:solidFill>
              <a:prstDash val="solid"/>
              <a:miter lim="800000"/>
              <a:headEnd len="med" w="med" type="none"/>
              <a:tailEnd len="med" w="med" type="none"/>
            </a:ln>
          </p:spPr>
        </p:cxnSp>
        <p:cxnSp>
          <p:nvCxnSpPr>
            <p:cNvPr id="6680" name="Google Shape;6680;p117"/>
            <p:cNvCxnSpPr/>
            <p:nvPr/>
          </p:nvCxnSpPr>
          <p:spPr>
            <a:xfrm>
              <a:off x="1196540" y="2238606"/>
              <a:ext cx="7684320" cy="0"/>
            </a:xfrm>
            <a:prstGeom prst="straightConnector1">
              <a:avLst/>
            </a:prstGeom>
            <a:noFill/>
            <a:ln cap="flat" cmpd="sng" w="12700">
              <a:solidFill>
                <a:srgbClr val="FFFFFF"/>
              </a:solidFill>
              <a:prstDash val="solid"/>
              <a:miter lim="800000"/>
              <a:headEnd len="med" w="med" type="none"/>
              <a:tailEnd len="med" w="med" type="none"/>
            </a:ln>
          </p:spPr>
        </p:cxnSp>
        <p:cxnSp>
          <p:nvCxnSpPr>
            <p:cNvPr id="6681" name="Google Shape;6681;p117"/>
            <p:cNvCxnSpPr/>
            <p:nvPr/>
          </p:nvCxnSpPr>
          <p:spPr>
            <a:xfrm>
              <a:off x="1196540" y="1775033"/>
              <a:ext cx="7684320" cy="0"/>
            </a:xfrm>
            <a:prstGeom prst="straightConnector1">
              <a:avLst/>
            </a:prstGeom>
            <a:noFill/>
            <a:ln cap="flat" cmpd="sng" w="12700">
              <a:solidFill>
                <a:srgbClr val="FFFFFF"/>
              </a:solidFill>
              <a:prstDash val="solid"/>
              <a:miter lim="800000"/>
              <a:headEnd len="med" w="med" type="none"/>
              <a:tailEnd len="med" w="med" type="none"/>
            </a:ln>
          </p:spPr>
        </p:cxnSp>
        <p:cxnSp>
          <p:nvCxnSpPr>
            <p:cNvPr id="6682" name="Google Shape;6682;p117"/>
            <p:cNvCxnSpPr/>
            <p:nvPr/>
          </p:nvCxnSpPr>
          <p:spPr>
            <a:xfrm>
              <a:off x="1196540" y="2547326"/>
              <a:ext cx="7684320" cy="0"/>
            </a:xfrm>
            <a:prstGeom prst="straightConnector1">
              <a:avLst/>
            </a:prstGeom>
            <a:noFill/>
            <a:ln cap="flat" cmpd="sng" w="12700">
              <a:solidFill>
                <a:srgbClr val="FFFFFF"/>
              </a:solidFill>
              <a:prstDash val="solid"/>
              <a:miter lim="800000"/>
              <a:headEnd len="med" w="med" type="none"/>
              <a:tailEnd len="med" w="med" type="none"/>
            </a:ln>
          </p:spPr>
        </p:cxnSp>
        <p:cxnSp>
          <p:nvCxnSpPr>
            <p:cNvPr id="6683" name="Google Shape;6683;p117"/>
            <p:cNvCxnSpPr/>
            <p:nvPr/>
          </p:nvCxnSpPr>
          <p:spPr>
            <a:xfrm>
              <a:off x="1196540" y="2702179"/>
              <a:ext cx="7684320" cy="0"/>
            </a:xfrm>
            <a:prstGeom prst="straightConnector1">
              <a:avLst/>
            </a:prstGeom>
            <a:noFill/>
            <a:ln cap="flat" cmpd="sng" w="12700">
              <a:solidFill>
                <a:srgbClr val="FFFFFF"/>
              </a:solidFill>
              <a:prstDash val="solid"/>
              <a:miter lim="800000"/>
              <a:headEnd len="med" w="med" type="none"/>
              <a:tailEnd len="med" w="med" type="none"/>
            </a:ln>
          </p:spPr>
        </p:cxnSp>
        <p:cxnSp>
          <p:nvCxnSpPr>
            <p:cNvPr id="6684" name="Google Shape;6684;p117"/>
            <p:cNvCxnSpPr/>
            <p:nvPr/>
          </p:nvCxnSpPr>
          <p:spPr>
            <a:xfrm>
              <a:off x="1196540" y="2856045"/>
              <a:ext cx="7684320" cy="0"/>
            </a:xfrm>
            <a:prstGeom prst="straightConnector1">
              <a:avLst/>
            </a:prstGeom>
            <a:noFill/>
            <a:ln cap="flat" cmpd="sng" w="12700">
              <a:solidFill>
                <a:srgbClr val="FFFFFF"/>
              </a:solidFill>
              <a:prstDash val="solid"/>
              <a:miter lim="800000"/>
              <a:headEnd len="med" w="med" type="none"/>
              <a:tailEnd len="med" w="med" type="none"/>
            </a:ln>
          </p:spPr>
        </p:cxnSp>
        <p:cxnSp>
          <p:nvCxnSpPr>
            <p:cNvPr id="6685" name="Google Shape;6685;p117"/>
            <p:cNvCxnSpPr/>
            <p:nvPr/>
          </p:nvCxnSpPr>
          <p:spPr>
            <a:xfrm>
              <a:off x="1196540" y="2393459"/>
              <a:ext cx="7684320" cy="0"/>
            </a:xfrm>
            <a:prstGeom prst="straightConnector1">
              <a:avLst/>
            </a:prstGeom>
            <a:noFill/>
            <a:ln cap="flat" cmpd="sng" w="12700">
              <a:solidFill>
                <a:srgbClr val="FFFFFF"/>
              </a:solidFill>
              <a:prstDash val="solid"/>
              <a:miter lim="800000"/>
              <a:headEnd len="med" w="med" type="none"/>
              <a:tailEnd len="med" w="med" type="none"/>
            </a:ln>
          </p:spPr>
        </p:cxnSp>
        <p:cxnSp>
          <p:nvCxnSpPr>
            <p:cNvPr id="6686" name="Google Shape;6686;p117"/>
            <p:cNvCxnSpPr/>
            <p:nvPr/>
          </p:nvCxnSpPr>
          <p:spPr>
            <a:xfrm>
              <a:off x="1196540" y="3016816"/>
              <a:ext cx="7684320" cy="0"/>
            </a:xfrm>
            <a:prstGeom prst="straightConnector1">
              <a:avLst/>
            </a:prstGeom>
            <a:noFill/>
            <a:ln cap="flat" cmpd="sng" w="12700">
              <a:solidFill>
                <a:srgbClr val="FFFFFF"/>
              </a:solidFill>
              <a:prstDash val="solid"/>
              <a:miter lim="800000"/>
              <a:headEnd len="med" w="med" type="none"/>
              <a:tailEnd len="med" w="med" type="none"/>
            </a:ln>
          </p:spPr>
        </p:cxnSp>
        <p:cxnSp>
          <p:nvCxnSpPr>
            <p:cNvPr id="6687" name="Google Shape;6687;p117"/>
            <p:cNvCxnSpPr/>
            <p:nvPr/>
          </p:nvCxnSpPr>
          <p:spPr>
            <a:xfrm>
              <a:off x="1196540" y="3170683"/>
              <a:ext cx="7684320" cy="0"/>
            </a:xfrm>
            <a:prstGeom prst="straightConnector1">
              <a:avLst/>
            </a:prstGeom>
            <a:noFill/>
            <a:ln cap="flat" cmpd="sng" w="12700">
              <a:solidFill>
                <a:srgbClr val="FFFFFF"/>
              </a:solidFill>
              <a:prstDash val="solid"/>
              <a:miter lim="800000"/>
              <a:headEnd len="med" w="med" type="none"/>
              <a:tailEnd len="med" w="med" type="none"/>
            </a:ln>
          </p:spPr>
        </p:cxnSp>
      </p:grpSp>
      <p:sp>
        <p:nvSpPr>
          <p:cNvPr id="6688" name="Google Shape;6688;p117"/>
          <p:cNvSpPr/>
          <p:nvPr/>
        </p:nvSpPr>
        <p:spPr>
          <a:xfrm>
            <a:off x="1206824" y="4279836"/>
            <a:ext cx="7583185" cy="1566650"/>
          </a:xfrm>
          <a:custGeom>
            <a:rect b="b" l="l" r="r" t="t"/>
            <a:pathLst>
              <a:path extrusionOk="0" h="1877291" w="9086810">
                <a:moveTo>
                  <a:pt x="0" y="0"/>
                </a:moveTo>
                <a:lnTo>
                  <a:pt x="542730" y="1865995"/>
                </a:lnTo>
                <a:lnTo>
                  <a:pt x="902048" y="292308"/>
                </a:lnTo>
                <a:lnTo>
                  <a:pt x="1242738" y="1710428"/>
                </a:lnTo>
                <a:lnTo>
                  <a:pt x="1242738" y="1865995"/>
                </a:lnTo>
                <a:lnTo>
                  <a:pt x="1589075" y="1865995"/>
                </a:lnTo>
                <a:lnTo>
                  <a:pt x="2064168" y="1865995"/>
                </a:lnTo>
                <a:lnTo>
                  <a:pt x="2754224" y="1865995"/>
                </a:lnTo>
                <a:lnTo>
                  <a:pt x="3247136" y="1713525"/>
                </a:lnTo>
                <a:cubicBezTo>
                  <a:pt x="3253429" y="1728488"/>
                  <a:pt x="3909239" y="1602253"/>
                  <a:pt x="3909883" y="1588975"/>
                </a:cubicBezTo>
                <a:cubicBezTo>
                  <a:pt x="3915531" y="1589064"/>
                  <a:pt x="3926827" y="1860259"/>
                  <a:pt x="3909883" y="1877291"/>
                </a:cubicBezTo>
                <a:cubicBezTo>
                  <a:pt x="3923170" y="1871363"/>
                  <a:pt x="4540795" y="1724234"/>
                  <a:pt x="4525843" y="1718306"/>
                </a:cubicBezTo>
                <a:cubicBezTo>
                  <a:pt x="4545360" y="1716624"/>
                  <a:pt x="5124028" y="1426892"/>
                  <a:pt x="5132250" y="1430857"/>
                </a:cubicBezTo>
                <a:cubicBezTo>
                  <a:pt x="5136640" y="1424456"/>
                  <a:pt x="5830089" y="1559258"/>
                  <a:pt x="5840125" y="1552857"/>
                </a:cubicBezTo>
                <a:cubicBezTo>
                  <a:pt x="5842651" y="1556524"/>
                  <a:pt x="6494699" y="1402047"/>
                  <a:pt x="6497225" y="1405714"/>
                </a:cubicBezTo>
                <a:cubicBezTo>
                  <a:pt x="6495342" y="1400997"/>
                  <a:pt x="6493459" y="1712568"/>
                  <a:pt x="6491576" y="1865995"/>
                </a:cubicBezTo>
                <a:cubicBezTo>
                  <a:pt x="6713503" y="1828061"/>
                  <a:pt x="7172647" y="1739295"/>
                  <a:pt x="7157358" y="1752194"/>
                </a:cubicBezTo>
                <a:cubicBezTo>
                  <a:pt x="7172416" y="1750413"/>
                  <a:pt x="7735330" y="1234663"/>
                  <a:pt x="7727796" y="1238530"/>
                </a:cubicBezTo>
                <a:cubicBezTo>
                  <a:pt x="7745093" y="1244179"/>
                  <a:pt x="8423205" y="1238532"/>
                  <a:pt x="8429206" y="1232883"/>
                </a:cubicBezTo>
                <a:cubicBezTo>
                  <a:pt x="8430009" y="1239118"/>
                  <a:pt x="9091629" y="1058971"/>
                  <a:pt x="9086784" y="1059557"/>
                </a:cubicBezTo>
              </a:path>
            </a:pathLst>
          </a:custGeom>
          <a:noFill/>
          <a:ln cap="flat" cmpd="sng" w="2222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6689" name="Google Shape;6689;p117"/>
          <p:cNvCxnSpPr/>
          <p:nvPr/>
        </p:nvCxnSpPr>
        <p:spPr>
          <a:xfrm>
            <a:off x="638650" y="4008347"/>
            <a:ext cx="0" cy="0"/>
          </a:xfrm>
          <a:prstGeom prst="straightConnector1">
            <a:avLst/>
          </a:prstGeom>
          <a:noFill/>
          <a:ln cap="flat" cmpd="sng" w="22225">
            <a:solidFill>
              <a:srgbClr val="000000"/>
            </a:solidFill>
            <a:prstDash val="solid"/>
            <a:miter lim="800000"/>
            <a:headEnd len="med" w="med" type="none"/>
            <a:tailEnd len="med" w="med" type="none"/>
          </a:ln>
        </p:spPr>
      </p:cxnSp>
      <p:cxnSp>
        <p:nvCxnSpPr>
          <p:cNvPr id="6690" name="Google Shape;6690;p117"/>
          <p:cNvCxnSpPr/>
          <p:nvPr/>
        </p:nvCxnSpPr>
        <p:spPr>
          <a:xfrm>
            <a:off x="8147133" y="3716472"/>
            <a:ext cx="0" cy="0"/>
          </a:xfrm>
          <a:prstGeom prst="straightConnector1">
            <a:avLst/>
          </a:prstGeom>
          <a:noFill/>
          <a:ln cap="flat" cmpd="sng" w="22225">
            <a:solidFill>
              <a:srgbClr val="000000"/>
            </a:solidFill>
            <a:prstDash val="solid"/>
            <a:miter lim="800000"/>
            <a:headEnd len="med" w="med" type="none"/>
            <a:tailEnd len="med" w="med" type="none"/>
          </a:ln>
        </p:spPr>
      </p:cxnSp>
      <p:sp>
        <p:nvSpPr>
          <p:cNvPr id="6691" name="Google Shape;6691;p117"/>
          <p:cNvSpPr txBox="1"/>
          <p:nvPr/>
        </p:nvSpPr>
        <p:spPr>
          <a:xfrm>
            <a:off x="4372058" y="3597697"/>
            <a:ext cx="197197"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71</a:t>
            </a:r>
            <a:endParaRPr/>
          </a:p>
        </p:txBody>
      </p:sp>
      <p:sp>
        <p:nvSpPr>
          <p:cNvPr id="6692" name="Google Shape;6692;p117"/>
          <p:cNvSpPr txBox="1"/>
          <p:nvPr/>
        </p:nvSpPr>
        <p:spPr>
          <a:xfrm>
            <a:off x="4890194" y="3597697"/>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85</a:t>
            </a:r>
            <a:endParaRPr/>
          </a:p>
        </p:txBody>
      </p:sp>
      <p:sp>
        <p:nvSpPr>
          <p:cNvPr id="6693" name="Google Shape;6693;p117"/>
          <p:cNvSpPr txBox="1"/>
          <p:nvPr/>
        </p:nvSpPr>
        <p:spPr>
          <a:xfrm>
            <a:off x="5406718" y="3597697"/>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99</a:t>
            </a:r>
            <a:endParaRPr/>
          </a:p>
        </p:txBody>
      </p:sp>
      <p:sp>
        <p:nvSpPr>
          <p:cNvPr id="6694" name="Google Shape;6694;p117"/>
          <p:cNvSpPr txBox="1"/>
          <p:nvPr/>
        </p:nvSpPr>
        <p:spPr>
          <a:xfrm>
            <a:off x="5961982" y="3597696"/>
            <a:ext cx="275273" cy="26283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113</a:t>
            </a:r>
            <a:endParaRPr/>
          </a:p>
        </p:txBody>
      </p:sp>
      <p:sp>
        <p:nvSpPr>
          <p:cNvPr id="6695" name="Google Shape;6695;p117"/>
          <p:cNvSpPr txBox="1"/>
          <p:nvPr/>
        </p:nvSpPr>
        <p:spPr>
          <a:xfrm>
            <a:off x="6516563" y="3596793"/>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127</a:t>
            </a:r>
            <a:endParaRPr/>
          </a:p>
        </p:txBody>
      </p:sp>
      <p:sp>
        <p:nvSpPr>
          <p:cNvPr id="6696" name="Google Shape;6696;p117"/>
          <p:cNvSpPr txBox="1"/>
          <p:nvPr/>
        </p:nvSpPr>
        <p:spPr>
          <a:xfrm>
            <a:off x="7083798" y="3596793"/>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141</a:t>
            </a:r>
            <a:endParaRPr/>
          </a:p>
        </p:txBody>
      </p:sp>
      <p:sp>
        <p:nvSpPr>
          <p:cNvPr id="6697" name="Google Shape;6697;p117"/>
          <p:cNvSpPr txBox="1"/>
          <p:nvPr/>
        </p:nvSpPr>
        <p:spPr>
          <a:xfrm>
            <a:off x="7538820" y="3596793"/>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155</a:t>
            </a:r>
            <a:endParaRPr/>
          </a:p>
        </p:txBody>
      </p:sp>
      <p:sp>
        <p:nvSpPr>
          <p:cNvPr id="6698" name="Google Shape;6698;p117"/>
          <p:cNvSpPr txBox="1"/>
          <p:nvPr/>
        </p:nvSpPr>
        <p:spPr>
          <a:xfrm>
            <a:off x="8684149" y="3596793"/>
            <a:ext cx="255212" cy="23005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183</a:t>
            </a:r>
            <a:endParaRPr/>
          </a:p>
        </p:txBody>
      </p:sp>
      <p:sp>
        <p:nvSpPr>
          <p:cNvPr id="6699" name="Google Shape;6699;p117"/>
          <p:cNvSpPr txBox="1"/>
          <p:nvPr/>
        </p:nvSpPr>
        <p:spPr>
          <a:xfrm>
            <a:off x="8128802" y="3606749"/>
            <a:ext cx="255212" cy="32246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169</a:t>
            </a:r>
            <a:endParaRPr/>
          </a:p>
        </p:txBody>
      </p:sp>
      <p:sp>
        <p:nvSpPr>
          <p:cNvPr id="6700" name="Google Shape;6700;p117"/>
          <p:cNvSpPr txBox="1"/>
          <p:nvPr/>
        </p:nvSpPr>
        <p:spPr>
          <a:xfrm>
            <a:off x="3814471" y="3597697"/>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57</a:t>
            </a:r>
            <a:endParaRPr/>
          </a:p>
        </p:txBody>
      </p:sp>
      <p:sp>
        <p:nvSpPr>
          <p:cNvPr id="6701" name="Google Shape;6701;p117"/>
          <p:cNvSpPr txBox="1"/>
          <p:nvPr/>
        </p:nvSpPr>
        <p:spPr>
          <a:xfrm>
            <a:off x="2452178" y="3596792"/>
            <a:ext cx="197197"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22</a:t>
            </a:r>
            <a:endParaRPr/>
          </a:p>
        </p:txBody>
      </p:sp>
      <p:sp>
        <p:nvSpPr>
          <p:cNvPr id="6702" name="Google Shape;6702;p117"/>
          <p:cNvSpPr txBox="1"/>
          <p:nvPr/>
        </p:nvSpPr>
        <p:spPr>
          <a:xfrm>
            <a:off x="2852138" y="3596792"/>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29</a:t>
            </a:r>
            <a:endParaRPr/>
          </a:p>
        </p:txBody>
      </p:sp>
      <p:sp>
        <p:nvSpPr>
          <p:cNvPr id="6703" name="Google Shape;6703;p117"/>
          <p:cNvSpPr txBox="1"/>
          <p:nvPr/>
        </p:nvSpPr>
        <p:spPr>
          <a:xfrm>
            <a:off x="3263875" y="3596792"/>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43</a:t>
            </a:r>
            <a:endParaRPr/>
          </a:p>
        </p:txBody>
      </p:sp>
      <p:sp>
        <p:nvSpPr>
          <p:cNvPr id="6704" name="Google Shape;6704;p117"/>
          <p:cNvSpPr txBox="1"/>
          <p:nvPr/>
        </p:nvSpPr>
        <p:spPr>
          <a:xfrm>
            <a:off x="2157769" y="3596792"/>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15</a:t>
            </a:r>
            <a:endParaRPr/>
          </a:p>
        </p:txBody>
      </p:sp>
      <p:sp>
        <p:nvSpPr>
          <p:cNvPr id="6705" name="Google Shape;6705;p117"/>
          <p:cNvSpPr txBox="1"/>
          <p:nvPr/>
        </p:nvSpPr>
        <p:spPr>
          <a:xfrm>
            <a:off x="1876939" y="3596792"/>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8</a:t>
            </a:r>
            <a:endParaRPr/>
          </a:p>
        </p:txBody>
      </p:sp>
      <p:sp>
        <p:nvSpPr>
          <p:cNvPr id="6706" name="Google Shape;6706;p117"/>
          <p:cNvSpPr txBox="1"/>
          <p:nvPr/>
        </p:nvSpPr>
        <p:spPr>
          <a:xfrm>
            <a:off x="1576247" y="3596792"/>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a:t>
            </a:r>
            <a:endParaRPr/>
          </a:p>
        </p:txBody>
      </p:sp>
      <p:sp>
        <p:nvSpPr>
          <p:cNvPr id="6707" name="Google Shape;6707;p117"/>
          <p:cNvSpPr txBox="1"/>
          <p:nvPr/>
        </p:nvSpPr>
        <p:spPr>
          <a:xfrm>
            <a:off x="755073" y="1860046"/>
            <a:ext cx="331189" cy="1768284"/>
          </a:xfrm>
          <a:prstGeom prst="rect">
            <a:avLst/>
          </a:prstGeom>
          <a:noFill/>
          <a:ln>
            <a:noFill/>
          </a:ln>
        </p:spPr>
        <p:txBody>
          <a:bodyPr anchorCtr="0" anchor="t" bIns="0" lIns="0" spcFirstLastPara="1" rIns="0" wrap="square" tIns="0">
            <a:noAutofit/>
          </a:bodyPr>
          <a:lstStyle/>
          <a:p>
            <a:pPr indent="0" lvl="0" marL="0" marR="0" rtl="0" algn="r">
              <a:lnSpc>
                <a:spcPct val="140000"/>
              </a:lnSpc>
              <a:spcBef>
                <a:spcPts val="0"/>
              </a:spcBef>
              <a:spcAft>
                <a:spcPts val="0"/>
              </a:spcAft>
              <a:buNone/>
            </a:pPr>
            <a:r>
              <a:rPr lang="pt-BR" sz="900">
                <a:solidFill>
                  <a:schemeClr val="dk1"/>
                </a:solidFill>
                <a:latin typeface="Calibri"/>
                <a:ea typeface="Calibri"/>
                <a:cs typeface="Calibri"/>
                <a:sym typeface="Calibri"/>
              </a:rPr>
              <a:t>4,0</a:t>
            </a:r>
            <a:endParaRPr/>
          </a:p>
          <a:p>
            <a:pPr indent="0" lvl="0" marL="0" marR="0" rtl="0" algn="r">
              <a:lnSpc>
                <a:spcPct val="140000"/>
              </a:lnSpc>
              <a:spcBef>
                <a:spcPts val="0"/>
              </a:spcBef>
              <a:spcAft>
                <a:spcPts val="0"/>
              </a:spcAft>
              <a:buNone/>
            </a:pPr>
            <a:r>
              <a:rPr lang="pt-BR" sz="900">
                <a:solidFill>
                  <a:schemeClr val="dk1"/>
                </a:solidFill>
                <a:latin typeface="Calibri"/>
                <a:ea typeface="Calibri"/>
                <a:cs typeface="Calibri"/>
                <a:sym typeface="Calibri"/>
              </a:rPr>
              <a:t>3,5</a:t>
            </a:r>
            <a:endParaRPr/>
          </a:p>
          <a:p>
            <a:pPr indent="0" lvl="0" marL="0" marR="0" rtl="0" algn="r">
              <a:lnSpc>
                <a:spcPct val="140000"/>
              </a:lnSpc>
              <a:spcBef>
                <a:spcPts val="0"/>
              </a:spcBef>
              <a:spcAft>
                <a:spcPts val="0"/>
              </a:spcAft>
              <a:buNone/>
            </a:pPr>
            <a:r>
              <a:rPr lang="pt-BR" sz="900">
                <a:solidFill>
                  <a:schemeClr val="dk1"/>
                </a:solidFill>
                <a:latin typeface="Calibri"/>
                <a:ea typeface="Calibri"/>
                <a:cs typeface="Calibri"/>
                <a:sym typeface="Calibri"/>
              </a:rPr>
              <a:t>3,0</a:t>
            </a:r>
            <a:endParaRPr/>
          </a:p>
          <a:p>
            <a:pPr indent="0" lvl="0" marL="0" marR="0" rtl="0" algn="r">
              <a:lnSpc>
                <a:spcPct val="140000"/>
              </a:lnSpc>
              <a:spcBef>
                <a:spcPts val="0"/>
              </a:spcBef>
              <a:spcAft>
                <a:spcPts val="0"/>
              </a:spcAft>
              <a:buNone/>
            </a:pPr>
            <a:r>
              <a:rPr lang="pt-BR" sz="900">
                <a:solidFill>
                  <a:schemeClr val="dk1"/>
                </a:solidFill>
                <a:latin typeface="Calibri"/>
                <a:ea typeface="Calibri"/>
                <a:cs typeface="Calibri"/>
                <a:sym typeface="Calibri"/>
              </a:rPr>
              <a:t>2,5</a:t>
            </a:r>
            <a:endParaRPr/>
          </a:p>
          <a:p>
            <a:pPr indent="0" lvl="0" marL="0" marR="0" rtl="0" algn="r">
              <a:lnSpc>
                <a:spcPct val="140000"/>
              </a:lnSpc>
              <a:spcBef>
                <a:spcPts val="0"/>
              </a:spcBef>
              <a:spcAft>
                <a:spcPts val="0"/>
              </a:spcAft>
              <a:buNone/>
            </a:pPr>
            <a:r>
              <a:rPr lang="pt-BR" sz="900">
                <a:solidFill>
                  <a:schemeClr val="dk1"/>
                </a:solidFill>
                <a:latin typeface="Calibri"/>
                <a:ea typeface="Calibri"/>
                <a:cs typeface="Calibri"/>
                <a:sym typeface="Calibri"/>
              </a:rPr>
              <a:t>2,0</a:t>
            </a:r>
            <a:endParaRPr/>
          </a:p>
          <a:p>
            <a:pPr indent="0" lvl="0" marL="0" marR="0" rtl="0" algn="r">
              <a:lnSpc>
                <a:spcPct val="140000"/>
              </a:lnSpc>
              <a:spcBef>
                <a:spcPts val="0"/>
              </a:spcBef>
              <a:spcAft>
                <a:spcPts val="0"/>
              </a:spcAft>
              <a:buNone/>
            </a:pPr>
            <a:r>
              <a:rPr lang="pt-BR" sz="900">
                <a:solidFill>
                  <a:schemeClr val="dk1"/>
                </a:solidFill>
                <a:latin typeface="Calibri"/>
                <a:ea typeface="Calibri"/>
                <a:cs typeface="Calibri"/>
                <a:sym typeface="Calibri"/>
              </a:rPr>
              <a:t>1,5</a:t>
            </a:r>
            <a:endParaRPr/>
          </a:p>
          <a:p>
            <a:pPr indent="0" lvl="0" marL="0" marR="0" rtl="0" algn="r">
              <a:lnSpc>
                <a:spcPct val="140000"/>
              </a:lnSpc>
              <a:spcBef>
                <a:spcPts val="0"/>
              </a:spcBef>
              <a:spcAft>
                <a:spcPts val="0"/>
              </a:spcAft>
              <a:buNone/>
            </a:pPr>
            <a:r>
              <a:rPr lang="pt-BR" sz="900">
                <a:solidFill>
                  <a:schemeClr val="dk1"/>
                </a:solidFill>
                <a:latin typeface="Calibri"/>
                <a:ea typeface="Calibri"/>
                <a:cs typeface="Calibri"/>
                <a:sym typeface="Calibri"/>
              </a:rPr>
              <a:t>1,0</a:t>
            </a:r>
            <a:endParaRPr/>
          </a:p>
          <a:p>
            <a:pPr indent="0" lvl="0" marL="0" marR="0" rtl="0" algn="r">
              <a:lnSpc>
                <a:spcPct val="140000"/>
              </a:lnSpc>
              <a:spcBef>
                <a:spcPts val="0"/>
              </a:spcBef>
              <a:spcAft>
                <a:spcPts val="0"/>
              </a:spcAft>
              <a:buNone/>
            </a:pPr>
            <a:r>
              <a:rPr lang="pt-BR" sz="900">
                <a:solidFill>
                  <a:schemeClr val="dk1"/>
                </a:solidFill>
                <a:latin typeface="Calibri"/>
                <a:ea typeface="Calibri"/>
                <a:cs typeface="Calibri"/>
                <a:sym typeface="Calibri"/>
              </a:rPr>
              <a:t>0,5</a:t>
            </a:r>
            <a:endParaRPr/>
          </a:p>
          <a:p>
            <a:pPr indent="0" lvl="0" marL="0" marR="0" rtl="0" algn="r">
              <a:lnSpc>
                <a:spcPct val="140000"/>
              </a:lnSpc>
              <a:spcBef>
                <a:spcPts val="0"/>
              </a:spcBef>
              <a:spcAft>
                <a:spcPts val="0"/>
              </a:spcAft>
              <a:buNone/>
            </a:pPr>
            <a:r>
              <a:rPr lang="pt-BR" sz="900">
                <a:solidFill>
                  <a:schemeClr val="dk1"/>
                </a:solidFill>
                <a:latin typeface="Calibri"/>
                <a:ea typeface="Calibri"/>
                <a:cs typeface="Calibri"/>
                <a:sym typeface="Calibri"/>
              </a:rPr>
              <a:t>0,0</a:t>
            </a:r>
            <a:endParaRPr sz="800">
              <a:solidFill>
                <a:schemeClr val="dk1"/>
              </a:solidFill>
              <a:latin typeface="Calibri"/>
              <a:ea typeface="Calibri"/>
              <a:cs typeface="Calibri"/>
              <a:sym typeface="Calibri"/>
            </a:endParaRPr>
          </a:p>
        </p:txBody>
      </p:sp>
      <p:sp>
        <p:nvSpPr>
          <p:cNvPr id="6708" name="Google Shape;6708;p117"/>
          <p:cNvSpPr txBox="1"/>
          <p:nvPr/>
        </p:nvSpPr>
        <p:spPr>
          <a:xfrm rot="-5400000">
            <a:off x="-119667" y="2668457"/>
            <a:ext cx="1738784" cy="17182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Nível médio de C5 livre (µg/mL)</a:t>
            </a:r>
            <a:endParaRPr/>
          </a:p>
        </p:txBody>
      </p:sp>
      <p:cxnSp>
        <p:nvCxnSpPr>
          <p:cNvPr id="6709" name="Google Shape;6709;p117"/>
          <p:cNvCxnSpPr/>
          <p:nvPr/>
        </p:nvCxnSpPr>
        <p:spPr>
          <a:xfrm>
            <a:off x="1186957" y="2153737"/>
            <a:ext cx="7693902" cy="0"/>
          </a:xfrm>
          <a:prstGeom prst="straightConnector1">
            <a:avLst/>
          </a:prstGeom>
          <a:noFill/>
          <a:ln cap="flat" cmpd="sng" w="12700">
            <a:solidFill>
              <a:schemeClr val="lt1"/>
            </a:solidFill>
            <a:prstDash val="solid"/>
            <a:miter lim="800000"/>
            <a:headEnd len="sm" w="sm" type="none"/>
            <a:tailEnd len="sm" w="sm" type="none"/>
          </a:ln>
        </p:spPr>
      </p:cxnSp>
      <p:cxnSp>
        <p:nvCxnSpPr>
          <p:cNvPr id="6710" name="Google Shape;6710;p117"/>
          <p:cNvCxnSpPr/>
          <p:nvPr/>
        </p:nvCxnSpPr>
        <p:spPr>
          <a:xfrm>
            <a:off x="1186957" y="2537538"/>
            <a:ext cx="7693902" cy="0"/>
          </a:xfrm>
          <a:prstGeom prst="straightConnector1">
            <a:avLst/>
          </a:prstGeom>
          <a:noFill/>
          <a:ln cap="flat" cmpd="sng" w="12700">
            <a:solidFill>
              <a:schemeClr val="lt1"/>
            </a:solidFill>
            <a:prstDash val="solid"/>
            <a:miter lim="800000"/>
            <a:headEnd len="sm" w="sm" type="none"/>
            <a:tailEnd len="sm" w="sm" type="none"/>
          </a:ln>
        </p:spPr>
      </p:cxnSp>
      <p:cxnSp>
        <p:nvCxnSpPr>
          <p:cNvPr id="6711" name="Google Shape;6711;p117"/>
          <p:cNvCxnSpPr/>
          <p:nvPr/>
        </p:nvCxnSpPr>
        <p:spPr>
          <a:xfrm>
            <a:off x="1186957" y="2921340"/>
            <a:ext cx="7693902" cy="0"/>
          </a:xfrm>
          <a:prstGeom prst="straightConnector1">
            <a:avLst/>
          </a:prstGeom>
          <a:noFill/>
          <a:ln cap="flat" cmpd="sng" w="12700">
            <a:solidFill>
              <a:schemeClr val="lt1"/>
            </a:solidFill>
            <a:prstDash val="solid"/>
            <a:miter lim="800000"/>
            <a:headEnd len="sm" w="sm" type="none"/>
            <a:tailEnd len="sm" w="sm" type="none"/>
          </a:ln>
        </p:spPr>
      </p:cxnSp>
      <p:cxnSp>
        <p:nvCxnSpPr>
          <p:cNvPr id="6712" name="Google Shape;6712;p117"/>
          <p:cNvCxnSpPr/>
          <p:nvPr/>
        </p:nvCxnSpPr>
        <p:spPr>
          <a:xfrm>
            <a:off x="1186957" y="3305142"/>
            <a:ext cx="7693902" cy="0"/>
          </a:xfrm>
          <a:prstGeom prst="straightConnector1">
            <a:avLst/>
          </a:prstGeom>
          <a:noFill/>
          <a:ln cap="flat" cmpd="sng" w="12700">
            <a:solidFill>
              <a:schemeClr val="lt1"/>
            </a:solidFill>
            <a:prstDash val="solid"/>
            <a:miter lim="800000"/>
            <a:headEnd len="sm" w="sm" type="none"/>
            <a:tailEnd len="sm" w="sm" type="none"/>
          </a:ln>
        </p:spPr>
      </p:cxnSp>
      <p:cxnSp>
        <p:nvCxnSpPr>
          <p:cNvPr id="6713" name="Google Shape;6713;p117"/>
          <p:cNvCxnSpPr/>
          <p:nvPr/>
        </p:nvCxnSpPr>
        <p:spPr>
          <a:xfrm>
            <a:off x="1186957" y="1961836"/>
            <a:ext cx="7693902" cy="0"/>
          </a:xfrm>
          <a:prstGeom prst="straightConnector1">
            <a:avLst/>
          </a:prstGeom>
          <a:noFill/>
          <a:ln cap="flat" cmpd="sng" w="12700">
            <a:solidFill>
              <a:schemeClr val="lt1"/>
            </a:solidFill>
            <a:prstDash val="solid"/>
            <a:miter lim="800000"/>
            <a:headEnd len="sm" w="sm" type="none"/>
            <a:tailEnd len="sm" w="sm" type="none"/>
          </a:ln>
        </p:spPr>
      </p:cxnSp>
      <p:cxnSp>
        <p:nvCxnSpPr>
          <p:cNvPr id="6714" name="Google Shape;6714;p117"/>
          <p:cNvCxnSpPr/>
          <p:nvPr/>
        </p:nvCxnSpPr>
        <p:spPr>
          <a:xfrm>
            <a:off x="1186957" y="2345637"/>
            <a:ext cx="7693902" cy="0"/>
          </a:xfrm>
          <a:prstGeom prst="straightConnector1">
            <a:avLst/>
          </a:prstGeom>
          <a:noFill/>
          <a:ln cap="flat" cmpd="sng" w="12700">
            <a:solidFill>
              <a:schemeClr val="lt1"/>
            </a:solidFill>
            <a:prstDash val="solid"/>
            <a:miter lim="800000"/>
            <a:headEnd len="sm" w="sm" type="none"/>
            <a:tailEnd len="sm" w="sm" type="none"/>
          </a:ln>
        </p:spPr>
      </p:cxnSp>
      <p:cxnSp>
        <p:nvCxnSpPr>
          <p:cNvPr id="6715" name="Google Shape;6715;p117"/>
          <p:cNvCxnSpPr/>
          <p:nvPr/>
        </p:nvCxnSpPr>
        <p:spPr>
          <a:xfrm>
            <a:off x="1186957" y="2729439"/>
            <a:ext cx="7693902" cy="0"/>
          </a:xfrm>
          <a:prstGeom prst="straightConnector1">
            <a:avLst/>
          </a:prstGeom>
          <a:noFill/>
          <a:ln cap="flat" cmpd="sng" w="12700">
            <a:solidFill>
              <a:schemeClr val="lt1"/>
            </a:solidFill>
            <a:prstDash val="solid"/>
            <a:miter lim="800000"/>
            <a:headEnd len="sm" w="sm" type="none"/>
            <a:tailEnd len="sm" w="sm" type="none"/>
          </a:ln>
        </p:spPr>
      </p:cxnSp>
      <p:cxnSp>
        <p:nvCxnSpPr>
          <p:cNvPr id="6716" name="Google Shape;6716;p117"/>
          <p:cNvCxnSpPr/>
          <p:nvPr/>
        </p:nvCxnSpPr>
        <p:spPr>
          <a:xfrm>
            <a:off x="1186957" y="3113241"/>
            <a:ext cx="7693902" cy="0"/>
          </a:xfrm>
          <a:prstGeom prst="straightConnector1">
            <a:avLst/>
          </a:prstGeom>
          <a:noFill/>
          <a:ln cap="flat" cmpd="sng" w="12700">
            <a:solidFill>
              <a:schemeClr val="lt1"/>
            </a:solidFill>
            <a:prstDash val="solid"/>
            <a:miter lim="800000"/>
            <a:headEnd len="sm" w="sm" type="none"/>
            <a:tailEnd len="sm" w="sm" type="none"/>
          </a:ln>
        </p:spPr>
      </p:cxnSp>
      <p:cxnSp>
        <p:nvCxnSpPr>
          <p:cNvPr id="6717" name="Google Shape;6717;p117"/>
          <p:cNvCxnSpPr/>
          <p:nvPr/>
        </p:nvCxnSpPr>
        <p:spPr>
          <a:xfrm>
            <a:off x="1186957" y="3497043"/>
            <a:ext cx="7693902" cy="0"/>
          </a:xfrm>
          <a:prstGeom prst="straightConnector1">
            <a:avLst/>
          </a:prstGeom>
          <a:noFill/>
          <a:ln cap="flat" cmpd="sng" w="12700">
            <a:solidFill>
              <a:schemeClr val="lt1"/>
            </a:solidFill>
            <a:prstDash val="solid"/>
            <a:miter lim="800000"/>
            <a:headEnd len="sm" w="sm" type="none"/>
            <a:tailEnd len="sm" w="sm" type="none"/>
          </a:ln>
        </p:spPr>
      </p:cxnSp>
      <p:sp>
        <p:nvSpPr>
          <p:cNvPr id="6718" name="Google Shape;6718;p117"/>
          <p:cNvSpPr/>
          <p:nvPr/>
        </p:nvSpPr>
        <p:spPr>
          <a:xfrm>
            <a:off x="1674627" y="1905961"/>
            <a:ext cx="7161669" cy="1591078"/>
          </a:xfrm>
          <a:custGeom>
            <a:rect b="b" l="l" r="r" t="t"/>
            <a:pathLst>
              <a:path extrusionOk="0" h="1503" w="6617">
                <a:moveTo>
                  <a:pt x="6617" y="454"/>
                </a:moveTo>
                <a:lnTo>
                  <a:pt x="6108" y="1168"/>
                </a:lnTo>
                <a:lnTo>
                  <a:pt x="5599" y="1314"/>
                </a:lnTo>
                <a:lnTo>
                  <a:pt x="5090" y="1447"/>
                </a:lnTo>
                <a:lnTo>
                  <a:pt x="4602" y="1503"/>
                </a:lnTo>
                <a:lnTo>
                  <a:pt x="4588" y="1405"/>
                </a:lnTo>
                <a:lnTo>
                  <a:pt x="4086" y="1419"/>
                </a:lnTo>
                <a:lnTo>
                  <a:pt x="3591" y="1251"/>
                </a:lnTo>
                <a:lnTo>
                  <a:pt x="3075" y="1433"/>
                </a:lnTo>
                <a:lnTo>
                  <a:pt x="2573" y="1489"/>
                </a:lnTo>
                <a:lnTo>
                  <a:pt x="2566" y="1237"/>
                </a:lnTo>
                <a:lnTo>
                  <a:pt x="2057" y="1405"/>
                </a:lnTo>
                <a:lnTo>
                  <a:pt x="1555" y="1482"/>
                </a:lnTo>
                <a:lnTo>
                  <a:pt x="1053" y="1489"/>
                </a:lnTo>
                <a:lnTo>
                  <a:pt x="802" y="1482"/>
                </a:lnTo>
                <a:lnTo>
                  <a:pt x="558" y="1503"/>
                </a:lnTo>
                <a:lnTo>
                  <a:pt x="544" y="1447"/>
                </a:lnTo>
                <a:lnTo>
                  <a:pt x="286" y="244"/>
                </a:lnTo>
                <a:lnTo>
                  <a:pt x="0" y="1503"/>
                </a:lnTo>
                <a:lnTo>
                  <a:pt x="7" y="0"/>
                </a:lnTo>
              </a:path>
            </a:pathLst>
          </a:custGeom>
          <a:noFill/>
          <a:ln cap="flat" cmpd="sng" w="222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19" name="Google Shape;6719;p117"/>
          <p:cNvSpPr txBox="1"/>
          <p:nvPr/>
        </p:nvSpPr>
        <p:spPr>
          <a:xfrm>
            <a:off x="1717240" y="3786339"/>
            <a:ext cx="7139556" cy="22997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Visita (Dia)</a:t>
            </a:r>
            <a:endParaRPr/>
          </a:p>
        </p:txBody>
      </p:sp>
      <p:sp>
        <p:nvSpPr>
          <p:cNvPr id="6720" name="Google Shape;6720;p117"/>
          <p:cNvSpPr/>
          <p:nvPr/>
        </p:nvSpPr>
        <p:spPr>
          <a:xfrm>
            <a:off x="1010640" y="3586420"/>
            <a:ext cx="550863" cy="15081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Basal</a:t>
            </a:r>
            <a:endParaRPr sz="900">
              <a:solidFill>
                <a:schemeClr val="dk1"/>
              </a:solidFill>
              <a:latin typeface="Calibri"/>
              <a:ea typeface="Calibri"/>
              <a:cs typeface="Calibri"/>
              <a:sym typeface="Calibri"/>
            </a:endParaRPr>
          </a:p>
        </p:txBody>
      </p:sp>
      <p:cxnSp>
        <p:nvCxnSpPr>
          <p:cNvPr id="6721" name="Google Shape;6721;p117"/>
          <p:cNvCxnSpPr/>
          <p:nvPr/>
        </p:nvCxnSpPr>
        <p:spPr>
          <a:xfrm>
            <a:off x="8825837" y="1863608"/>
            <a:ext cx="0" cy="1599728"/>
          </a:xfrm>
          <a:prstGeom prst="straightConnector1">
            <a:avLst/>
          </a:prstGeom>
          <a:noFill/>
          <a:ln cap="flat" cmpd="sng" w="12700">
            <a:solidFill>
              <a:schemeClr val="dk2"/>
            </a:solidFill>
            <a:prstDash val="solid"/>
            <a:miter lim="800000"/>
            <a:headEnd len="sm" w="sm" type="none"/>
            <a:tailEnd len="sm" w="sm" type="none"/>
          </a:ln>
        </p:spPr>
      </p:cxnSp>
      <p:cxnSp>
        <p:nvCxnSpPr>
          <p:cNvPr id="6722" name="Google Shape;6722;p117"/>
          <p:cNvCxnSpPr/>
          <p:nvPr/>
        </p:nvCxnSpPr>
        <p:spPr>
          <a:xfrm>
            <a:off x="7678030" y="3049788"/>
            <a:ext cx="0" cy="489857"/>
          </a:xfrm>
          <a:prstGeom prst="straightConnector1">
            <a:avLst/>
          </a:prstGeom>
          <a:noFill/>
          <a:ln cap="flat" cmpd="sng" w="12700">
            <a:solidFill>
              <a:schemeClr val="dk2"/>
            </a:solidFill>
            <a:prstDash val="solid"/>
            <a:miter lim="800000"/>
            <a:headEnd len="sm" w="sm" type="none"/>
            <a:tailEnd len="sm" w="sm" type="none"/>
          </a:ln>
        </p:spPr>
      </p:cxnSp>
      <p:cxnSp>
        <p:nvCxnSpPr>
          <p:cNvPr id="6723" name="Google Shape;6723;p117"/>
          <p:cNvCxnSpPr/>
          <p:nvPr/>
        </p:nvCxnSpPr>
        <p:spPr>
          <a:xfrm>
            <a:off x="8281986" y="2674231"/>
            <a:ext cx="0" cy="894806"/>
          </a:xfrm>
          <a:prstGeom prst="straightConnector1">
            <a:avLst/>
          </a:prstGeom>
          <a:noFill/>
          <a:ln cap="flat" cmpd="sng" w="12700">
            <a:solidFill>
              <a:schemeClr val="dk2"/>
            </a:solidFill>
            <a:prstDash val="solid"/>
            <a:miter lim="800000"/>
            <a:headEnd len="sm" w="sm" type="none"/>
            <a:tailEnd len="sm" w="sm" type="none"/>
          </a:ln>
        </p:spPr>
      </p:cxnSp>
      <p:cxnSp>
        <p:nvCxnSpPr>
          <p:cNvPr id="6724" name="Google Shape;6724;p117"/>
          <p:cNvCxnSpPr/>
          <p:nvPr/>
        </p:nvCxnSpPr>
        <p:spPr>
          <a:xfrm>
            <a:off x="7203817" y="3356765"/>
            <a:ext cx="0" cy="153338"/>
          </a:xfrm>
          <a:prstGeom prst="straightConnector1">
            <a:avLst/>
          </a:prstGeom>
          <a:noFill/>
          <a:ln cap="flat" cmpd="sng" w="12700">
            <a:solidFill>
              <a:schemeClr val="dk2"/>
            </a:solidFill>
            <a:prstDash val="solid"/>
            <a:miter lim="800000"/>
            <a:headEnd len="sm" w="sm" type="none"/>
            <a:tailEnd len="sm" w="sm" type="none"/>
          </a:ln>
        </p:spPr>
      </p:cxnSp>
      <p:cxnSp>
        <p:nvCxnSpPr>
          <p:cNvPr id="6725" name="Google Shape;6725;p117"/>
          <p:cNvCxnSpPr/>
          <p:nvPr/>
        </p:nvCxnSpPr>
        <p:spPr>
          <a:xfrm>
            <a:off x="6644848" y="3242465"/>
            <a:ext cx="0" cy="297180"/>
          </a:xfrm>
          <a:prstGeom prst="straightConnector1">
            <a:avLst/>
          </a:prstGeom>
          <a:noFill/>
          <a:ln cap="flat" cmpd="sng" w="12700">
            <a:solidFill>
              <a:schemeClr val="dk2"/>
            </a:solidFill>
            <a:prstDash val="solid"/>
            <a:miter lim="800000"/>
            <a:headEnd len="sm" w="sm" type="none"/>
            <a:tailEnd len="sm" w="sm" type="none"/>
          </a:ln>
        </p:spPr>
      </p:cxnSp>
      <p:cxnSp>
        <p:nvCxnSpPr>
          <p:cNvPr id="6726" name="Google Shape;6726;p117"/>
          <p:cNvCxnSpPr/>
          <p:nvPr/>
        </p:nvCxnSpPr>
        <p:spPr>
          <a:xfrm>
            <a:off x="6096000" y="3284831"/>
            <a:ext cx="0" cy="241516"/>
          </a:xfrm>
          <a:prstGeom prst="straightConnector1">
            <a:avLst/>
          </a:prstGeom>
          <a:noFill/>
          <a:ln cap="flat" cmpd="sng" w="12700">
            <a:solidFill>
              <a:schemeClr val="dk2"/>
            </a:solidFill>
            <a:prstDash val="solid"/>
            <a:miter lim="800000"/>
            <a:headEnd len="sm" w="sm" type="none"/>
            <a:tailEnd len="sm" w="sm" type="none"/>
          </a:ln>
        </p:spPr>
      </p:cxnSp>
      <p:cxnSp>
        <p:nvCxnSpPr>
          <p:cNvPr id="6727" name="Google Shape;6727;p117"/>
          <p:cNvCxnSpPr/>
          <p:nvPr/>
        </p:nvCxnSpPr>
        <p:spPr>
          <a:xfrm>
            <a:off x="5515402" y="2853845"/>
            <a:ext cx="0" cy="715192"/>
          </a:xfrm>
          <a:prstGeom prst="straightConnector1">
            <a:avLst/>
          </a:prstGeom>
          <a:noFill/>
          <a:ln cap="flat" cmpd="sng" w="12700">
            <a:solidFill>
              <a:schemeClr val="dk2"/>
            </a:solidFill>
            <a:prstDash val="solid"/>
            <a:miter lim="800000"/>
            <a:headEnd len="sm" w="sm" type="none"/>
            <a:tailEnd len="sm" w="sm" type="none"/>
          </a:ln>
        </p:spPr>
      </p:cxnSp>
      <p:cxnSp>
        <p:nvCxnSpPr>
          <p:cNvPr id="6728" name="Google Shape;6728;p117"/>
          <p:cNvCxnSpPr/>
          <p:nvPr/>
        </p:nvCxnSpPr>
        <p:spPr>
          <a:xfrm>
            <a:off x="4992357" y="3324107"/>
            <a:ext cx="0" cy="205740"/>
          </a:xfrm>
          <a:prstGeom prst="straightConnector1">
            <a:avLst/>
          </a:prstGeom>
          <a:noFill/>
          <a:ln cap="flat" cmpd="sng" w="12700">
            <a:solidFill>
              <a:schemeClr val="dk2"/>
            </a:solidFill>
            <a:prstDash val="solid"/>
            <a:miter lim="800000"/>
            <a:headEnd len="sm" w="sm" type="none"/>
            <a:tailEnd len="sm" w="sm" type="none"/>
          </a:ln>
        </p:spPr>
      </p:cxnSp>
      <p:cxnSp>
        <p:nvCxnSpPr>
          <p:cNvPr id="6729" name="Google Shape;6729;p117"/>
          <p:cNvCxnSpPr/>
          <p:nvPr/>
        </p:nvCxnSpPr>
        <p:spPr>
          <a:xfrm>
            <a:off x="4458036" y="2675447"/>
            <a:ext cx="0" cy="796908"/>
          </a:xfrm>
          <a:prstGeom prst="straightConnector1">
            <a:avLst/>
          </a:prstGeom>
          <a:noFill/>
          <a:ln cap="flat" cmpd="sng" w="12700">
            <a:solidFill>
              <a:schemeClr val="dk2"/>
            </a:solidFill>
            <a:prstDash val="solid"/>
            <a:miter lim="800000"/>
            <a:headEnd len="sm" w="sm" type="none"/>
            <a:tailEnd len="sm" w="sm" type="none"/>
          </a:ln>
        </p:spPr>
      </p:cxnSp>
      <p:cxnSp>
        <p:nvCxnSpPr>
          <p:cNvPr id="6730" name="Google Shape;6730;p117"/>
          <p:cNvCxnSpPr/>
          <p:nvPr/>
        </p:nvCxnSpPr>
        <p:spPr>
          <a:xfrm>
            <a:off x="3905495" y="3242465"/>
            <a:ext cx="0" cy="303712"/>
          </a:xfrm>
          <a:prstGeom prst="straightConnector1">
            <a:avLst/>
          </a:prstGeom>
          <a:noFill/>
          <a:ln cap="flat" cmpd="sng" w="12700">
            <a:solidFill>
              <a:schemeClr val="dk2"/>
            </a:solidFill>
            <a:prstDash val="solid"/>
            <a:miter lim="800000"/>
            <a:headEnd len="sm" w="sm" type="none"/>
            <a:tailEnd len="sm" w="sm" type="none"/>
          </a:ln>
        </p:spPr>
      </p:cxnSp>
      <p:cxnSp>
        <p:nvCxnSpPr>
          <p:cNvPr id="6731" name="Google Shape;6731;p117"/>
          <p:cNvCxnSpPr/>
          <p:nvPr/>
        </p:nvCxnSpPr>
        <p:spPr>
          <a:xfrm>
            <a:off x="2276106" y="3213074"/>
            <a:ext cx="0" cy="329838"/>
          </a:xfrm>
          <a:prstGeom prst="straightConnector1">
            <a:avLst/>
          </a:prstGeom>
          <a:noFill/>
          <a:ln cap="flat" cmpd="sng" w="12700">
            <a:solidFill>
              <a:schemeClr val="dk2"/>
            </a:solidFill>
            <a:prstDash val="solid"/>
            <a:miter lim="800000"/>
            <a:headEnd len="sm" w="sm" type="none"/>
            <a:tailEnd len="sm" w="sm" type="none"/>
          </a:ln>
        </p:spPr>
      </p:cxnSp>
      <p:cxnSp>
        <p:nvCxnSpPr>
          <p:cNvPr id="6732" name="Google Shape;6732;p117"/>
          <p:cNvCxnSpPr/>
          <p:nvPr/>
        </p:nvCxnSpPr>
        <p:spPr>
          <a:xfrm>
            <a:off x="1980852" y="1863312"/>
            <a:ext cx="0" cy="1330168"/>
          </a:xfrm>
          <a:prstGeom prst="straightConnector1">
            <a:avLst/>
          </a:prstGeom>
          <a:noFill/>
          <a:ln cap="flat" cmpd="sng" w="12700">
            <a:solidFill>
              <a:schemeClr val="dk2"/>
            </a:solidFill>
            <a:prstDash val="solid"/>
            <a:miter lim="800000"/>
            <a:headEnd len="sm" w="sm" type="none"/>
            <a:tailEnd len="sm" w="sm" type="none"/>
          </a:ln>
        </p:spPr>
      </p:cxnSp>
      <p:cxnSp>
        <p:nvCxnSpPr>
          <p:cNvPr id="6733" name="Google Shape;6733;p117"/>
          <p:cNvCxnSpPr/>
          <p:nvPr/>
        </p:nvCxnSpPr>
        <p:spPr>
          <a:xfrm>
            <a:off x="1931867" y="3194815"/>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34" name="Google Shape;6734;p117"/>
          <p:cNvCxnSpPr/>
          <p:nvPr/>
        </p:nvCxnSpPr>
        <p:spPr>
          <a:xfrm>
            <a:off x="2227121" y="3213074"/>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35" name="Google Shape;6735;p117"/>
          <p:cNvCxnSpPr/>
          <p:nvPr/>
        </p:nvCxnSpPr>
        <p:spPr>
          <a:xfrm>
            <a:off x="2227121" y="3546177"/>
            <a:ext cx="97971" cy="0"/>
          </a:xfrm>
          <a:prstGeom prst="straightConnector1">
            <a:avLst/>
          </a:prstGeom>
          <a:noFill/>
          <a:ln cap="flat" cmpd="sng" w="12700">
            <a:solidFill>
              <a:schemeClr val="dk1"/>
            </a:solidFill>
            <a:prstDash val="solid"/>
            <a:miter lim="800000"/>
            <a:headEnd len="sm" w="sm" type="none"/>
            <a:tailEnd len="sm" w="sm" type="none"/>
          </a:ln>
        </p:spPr>
      </p:cxnSp>
      <p:cxnSp>
        <p:nvCxnSpPr>
          <p:cNvPr id="6736" name="Google Shape;6736;p117"/>
          <p:cNvCxnSpPr/>
          <p:nvPr/>
        </p:nvCxnSpPr>
        <p:spPr>
          <a:xfrm>
            <a:off x="3856510" y="3242465"/>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37" name="Google Shape;6737;p117"/>
          <p:cNvCxnSpPr/>
          <p:nvPr/>
        </p:nvCxnSpPr>
        <p:spPr>
          <a:xfrm>
            <a:off x="3856510" y="3546177"/>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38" name="Google Shape;6738;p117"/>
          <p:cNvCxnSpPr/>
          <p:nvPr/>
        </p:nvCxnSpPr>
        <p:spPr>
          <a:xfrm>
            <a:off x="4409051" y="2680763"/>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39" name="Google Shape;6739;p117"/>
          <p:cNvCxnSpPr/>
          <p:nvPr/>
        </p:nvCxnSpPr>
        <p:spPr>
          <a:xfrm>
            <a:off x="4409051" y="3471140"/>
            <a:ext cx="97971" cy="0"/>
          </a:xfrm>
          <a:prstGeom prst="straightConnector1">
            <a:avLst/>
          </a:prstGeom>
          <a:noFill/>
          <a:ln cap="flat" cmpd="sng" w="12700">
            <a:solidFill>
              <a:schemeClr val="dk1"/>
            </a:solidFill>
            <a:prstDash val="solid"/>
            <a:miter lim="800000"/>
            <a:headEnd len="sm" w="sm" type="none"/>
            <a:tailEnd len="sm" w="sm" type="none"/>
          </a:ln>
        </p:spPr>
      </p:cxnSp>
      <p:cxnSp>
        <p:nvCxnSpPr>
          <p:cNvPr id="6740" name="Google Shape;6740;p117"/>
          <p:cNvCxnSpPr/>
          <p:nvPr/>
        </p:nvCxnSpPr>
        <p:spPr>
          <a:xfrm>
            <a:off x="4943371" y="3320847"/>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41" name="Google Shape;6741;p117"/>
          <p:cNvCxnSpPr/>
          <p:nvPr/>
        </p:nvCxnSpPr>
        <p:spPr>
          <a:xfrm>
            <a:off x="4943371" y="3523396"/>
            <a:ext cx="97971" cy="0"/>
          </a:xfrm>
          <a:prstGeom prst="straightConnector1">
            <a:avLst/>
          </a:prstGeom>
          <a:noFill/>
          <a:ln cap="flat" cmpd="sng" w="12700">
            <a:solidFill>
              <a:schemeClr val="accent1"/>
            </a:solidFill>
            <a:prstDash val="solid"/>
            <a:miter lim="800000"/>
            <a:headEnd len="sm" w="sm" type="none"/>
            <a:tailEnd len="sm" w="sm" type="none"/>
          </a:ln>
        </p:spPr>
      </p:cxnSp>
      <p:cxnSp>
        <p:nvCxnSpPr>
          <p:cNvPr id="6742" name="Google Shape;6742;p117"/>
          <p:cNvCxnSpPr/>
          <p:nvPr/>
        </p:nvCxnSpPr>
        <p:spPr>
          <a:xfrm>
            <a:off x="5466416" y="2853845"/>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43" name="Google Shape;6743;p117"/>
          <p:cNvCxnSpPr/>
          <p:nvPr/>
        </p:nvCxnSpPr>
        <p:spPr>
          <a:xfrm>
            <a:off x="6047014" y="3284831"/>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44" name="Google Shape;6744;p117"/>
          <p:cNvCxnSpPr/>
          <p:nvPr/>
        </p:nvCxnSpPr>
        <p:spPr>
          <a:xfrm>
            <a:off x="6047014" y="3526493"/>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45" name="Google Shape;6745;p117"/>
          <p:cNvCxnSpPr/>
          <p:nvPr/>
        </p:nvCxnSpPr>
        <p:spPr>
          <a:xfrm>
            <a:off x="6595862" y="3242377"/>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46" name="Google Shape;6746;p117"/>
          <p:cNvCxnSpPr/>
          <p:nvPr/>
        </p:nvCxnSpPr>
        <p:spPr>
          <a:xfrm>
            <a:off x="6595862" y="3536290"/>
            <a:ext cx="97971" cy="0"/>
          </a:xfrm>
          <a:prstGeom prst="straightConnector1">
            <a:avLst/>
          </a:prstGeom>
          <a:noFill/>
          <a:ln cap="flat" cmpd="sng" w="12700">
            <a:solidFill>
              <a:schemeClr val="dk1"/>
            </a:solidFill>
            <a:prstDash val="solid"/>
            <a:miter lim="800000"/>
            <a:headEnd len="sm" w="sm" type="none"/>
            <a:tailEnd len="sm" w="sm" type="none"/>
          </a:ln>
        </p:spPr>
      </p:cxnSp>
      <p:cxnSp>
        <p:nvCxnSpPr>
          <p:cNvPr id="6747" name="Google Shape;6747;p117"/>
          <p:cNvCxnSpPr/>
          <p:nvPr/>
        </p:nvCxnSpPr>
        <p:spPr>
          <a:xfrm>
            <a:off x="7154831" y="3513428"/>
            <a:ext cx="97971" cy="0"/>
          </a:xfrm>
          <a:prstGeom prst="straightConnector1">
            <a:avLst/>
          </a:prstGeom>
          <a:noFill/>
          <a:ln cap="flat" cmpd="sng" w="12700">
            <a:solidFill>
              <a:schemeClr val="accent1"/>
            </a:solidFill>
            <a:prstDash val="solid"/>
            <a:miter lim="800000"/>
            <a:headEnd len="sm" w="sm" type="none"/>
            <a:tailEnd len="sm" w="sm" type="none"/>
          </a:ln>
        </p:spPr>
      </p:cxnSp>
      <p:cxnSp>
        <p:nvCxnSpPr>
          <p:cNvPr id="6748" name="Google Shape;6748;p117"/>
          <p:cNvCxnSpPr/>
          <p:nvPr/>
        </p:nvCxnSpPr>
        <p:spPr>
          <a:xfrm>
            <a:off x="7154831" y="3356765"/>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49" name="Google Shape;6749;p117"/>
          <p:cNvCxnSpPr/>
          <p:nvPr/>
        </p:nvCxnSpPr>
        <p:spPr>
          <a:xfrm>
            <a:off x="7629044" y="3536290"/>
            <a:ext cx="97971" cy="0"/>
          </a:xfrm>
          <a:prstGeom prst="straightConnector1">
            <a:avLst/>
          </a:prstGeom>
          <a:noFill/>
          <a:ln cap="flat" cmpd="sng" w="12700">
            <a:solidFill>
              <a:schemeClr val="lt2"/>
            </a:solidFill>
            <a:prstDash val="solid"/>
            <a:miter lim="800000"/>
            <a:headEnd len="sm" w="sm" type="none"/>
            <a:tailEnd len="sm" w="sm" type="none"/>
          </a:ln>
        </p:spPr>
      </p:cxnSp>
      <p:cxnSp>
        <p:nvCxnSpPr>
          <p:cNvPr id="6750" name="Google Shape;6750;p117"/>
          <p:cNvCxnSpPr/>
          <p:nvPr/>
        </p:nvCxnSpPr>
        <p:spPr>
          <a:xfrm>
            <a:off x="7629044" y="3049788"/>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51" name="Google Shape;6751;p117"/>
          <p:cNvCxnSpPr/>
          <p:nvPr/>
        </p:nvCxnSpPr>
        <p:spPr>
          <a:xfrm>
            <a:off x="8772399" y="3463336"/>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52" name="Google Shape;6752;p117"/>
          <p:cNvCxnSpPr/>
          <p:nvPr/>
        </p:nvCxnSpPr>
        <p:spPr>
          <a:xfrm>
            <a:off x="8233000" y="2674231"/>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6753" name="Google Shape;6753;p117"/>
          <p:cNvCxnSpPr/>
          <p:nvPr/>
        </p:nvCxnSpPr>
        <p:spPr>
          <a:xfrm>
            <a:off x="6864573" y="223412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6754" name="Google Shape;6754;p117"/>
          <p:cNvCxnSpPr/>
          <p:nvPr/>
        </p:nvCxnSpPr>
        <p:spPr>
          <a:xfrm>
            <a:off x="6864573" y="223412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6755" name="Google Shape;6755;p117"/>
          <p:cNvSpPr/>
          <p:nvPr/>
        </p:nvSpPr>
        <p:spPr>
          <a:xfrm>
            <a:off x="4941249"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56" name="Google Shape;6756;p117"/>
          <p:cNvSpPr/>
          <p:nvPr/>
        </p:nvSpPr>
        <p:spPr>
          <a:xfrm>
            <a:off x="1931000" y="2128103"/>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57" name="Google Shape;6757;p117"/>
          <p:cNvSpPr/>
          <p:nvPr/>
        </p:nvSpPr>
        <p:spPr>
          <a:xfrm>
            <a:off x="2216293" y="3458831"/>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58" name="Google Shape;6758;p117"/>
          <p:cNvSpPr/>
          <p:nvPr/>
        </p:nvSpPr>
        <p:spPr>
          <a:xfrm rot="153676">
            <a:off x="2503391" y="3454214"/>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59" name="Google Shape;6759;p117"/>
          <p:cNvSpPr/>
          <p:nvPr/>
        </p:nvSpPr>
        <p:spPr>
          <a:xfrm>
            <a:off x="2901657" y="3438918"/>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60" name="Google Shape;6760;p117"/>
          <p:cNvSpPr/>
          <p:nvPr/>
        </p:nvSpPr>
        <p:spPr>
          <a:xfrm>
            <a:off x="3323823" y="3433434"/>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61" name="Google Shape;6761;p117"/>
          <p:cNvSpPr/>
          <p:nvPr/>
        </p:nvSpPr>
        <p:spPr>
          <a:xfrm>
            <a:off x="3852666" y="3338849"/>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62" name="Google Shape;6762;p117"/>
          <p:cNvSpPr/>
          <p:nvPr/>
        </p:nvSpPr>
        <p:spPr>
          <a:xfrm>
            <a:off x="4403709" y="3173639"/>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63" name="Google Shape;6763;p117"/>
          <p:cNvSpPr/>
          <p:nvPr/>
        </p:nvSpPr>
        <p:spPr>
          <a:xfrm>
            <a:off x="4403709" y="3444041"/>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64" name="Google Shape;6764;p117"/>
          <p:cNvSpPr/>
          <p:nvPr/>
        </p:nvSpPr>
        <p:spPr>
          <a:xfrm>
            <a:off x="6039061" y="3333207"/>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65" name="Google Shape;6765;p117"/>
          <p:cNvSpPr/>
          <p:nvPr/>
        </p:nvSpPr>
        <p:spPr>
          <a:xfrm>
            <a:off x="5459378" y="3179889"/>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66" name="Google Shape;6766;p117"/>
          <p:cNvSpPr/>
          <p:nvPr/>
        </p:nvSpPr>
        <p:spPr>
          <a:xfrm>
            <a:off x="8773935"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67" name="Google Shape;6767;p117"/>
          <p:cNvSpPr/>
          <p:nvPr/>
        </p:nvSpPr>
        <p:spPr>
          <a:xfrm>
            <a:off x="8223548"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68" name="Google Shape;6768;p117"/>
          <p:cNvSpPr/>
          <p:nvPr/>
        </p:nvSpPr>
        <p:spPr>
          <a:xfrm>
            <a:off x="7624190"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69" name="Google Shape;6769;p117"/>
          <p:cNvSpPr/>
          <p:nvPr/>
        </p:nvSpPr>
        <p:spPr>
          <a:xfrm>
            <a:off x="6037182"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70" name="Google Shape;6770;p117"/>
          <p:cNvSpPr/>
          <p:nvPr/>
        </p:nvSpPr>
        <p:spPr>
          <a:xfrm>
            <a:off x="5455535"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71" name="Google Shape;6771;p117"/>
          <p:cNvSpPr/>
          <p:nvPr/>
        </p:nvSpPr>
        <p:spPr>
          <a:xfrm>
            <a:off x="4397472"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72" name="Google Shape;6772;p117"/>
          <p:cNvSpPr/>
          <p:nvPr/>
        </p:nvSpPr>
        <p:spPr>
          <a:xfrm>
            <a:off x="3845882"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73" name="Google Shape;6773;p117"/>
          <p:cNvSpPr/>
          <p:nvPr/>
        </p:nvSpPr>
        <p:spPr>
          <a:xfrm>
            <a:off x="3327543"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74" name="Google Shape;6774;p117"/>
          <p:cNvSpPr/>
          <p:nvPr/>
        </p:nvSpPr>
        <p:spPr>
          <a:xfrm>
            <a:off x="2896737"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75" name="Google Shape;6775;p117"/>
          <p:cNvSpPr/>
          <p:nvPr/>
        </p:nvSpPr>
        <p:spPr>
          <a:xfrm>
            <a:off x="2506800"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76" name="Google Shape;6776;p117"/>
          <p:cNvSpPr/>
          <p:nvPr/>
        </p:nvSpPr>
        <p:spPr>
          <a:xfrm>
            <a:off x="2205154"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77" name="Google Shape;6777;p117"/>
          <p:cNvSpPr/>
          <p:nvPr/>
        </p:nvSpPr>
        <p:spPr>
          <a:xfrm>
            <a:off x="1931000"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78" name="Google Shape;6778;p117"/>
          <p:cNvSpPr/>
          <p:nvPr/>
        </p:nvSpPr>
        <p:spPr>
          <a:xfrm>
            <a:off x="8222174" y="3091917"/>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79" name="Google Shape;6779;p117"/>
          <p:cNvSpPr/>
          <p:nvPr/>
        </p:nvSpPr>
        <p:spPr>
          <a:xfrm>
            <a:off x="8778709" y="2324406"/>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80" name="Google Shape;6780;p117"/>
          <p:cNvSpPr/>
          <p:nvPr/>
        </p:nvSpPr>
        <p:spPr>
          <a:xfrm>
            <a:off x="7624190" y="3259133"/>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81" name="Google Shape;6781;p117"/>
          <p:cNvSpPr/>
          <p:nvPr/>
        </p:nvSpPr>
        <p:spPr>
          <a:xfrm>
            <a:off x="7149856" y="3376923"/>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82" name="Google Shape;6782;p117"/>
          <p:cNvSpPr/>
          <p:nvPr/>
        </p:nvSpPr>
        <p:spPr>
          <a:xfrm>
            <a:off x="6589839" y="3434912"/>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83" name="Google Shape;6783;p117"/>
          <p:cNvSpPr/>
          <p:nvPr/>
        </p:nvSpPr>
        <p:spPr>
          <a:xfrm>
            <a:off x="6589839" y="3320847"/>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84" name="Google Shape;6784;p117"/>
          <p:cNvSpPr/>
          <p:nvPr/>
        </p:nvSpPr>
        <p:spPr>
          <a:xfrm>
            <a:off x="6590886"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85" name="Google Shape;6785;p117"/>
          <p:cNvSpPr/>
          <p:nvPr/>
        </p:nvSpPr>
        <p:spPr>
          <a:xfrm>
            <a:off x="1628175" y="3429853"/>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86" name="Google Shape;6786;p117"/>
          <p:cNvSpPr txBox="1"/>
          <p:nvPr/>
        </p:nvSpPr>
        <p:spPr>
          <a:xfrm>
            <a:off x="1505818" y="6197164"/>
            <a:ext cx="7330434" cy="22997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Dia</a:t>
            </a:r>
            <a:endParaRPr/>
          </a:p>
        </p:txBody>
      </p:sp>
      <p:sp>
        <p:nvSpPr>
          <p:cNvPr id="6787" name="Google Shape;6787;p117"/>
          <p:cNvSpPr/>
          <p:nvPr/>
        </p:nvSpPr>
        <p:spPr>
          <a:xfrm>
            <a:off x="892570" y="5791055"/>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0%</a:t>
            </a:r>
            <a:endParaRPr sz="900">
              <a:solidFill>
                <a:schemeClr val="dk1"/>
              </a:solidFill>
              <a:latin typeface="Calibri"/>
              <a:ea typeface="Calibri"/>
              <a:cs typeface="Calibri"/>
              <a:sym typeface="Calibri"/>
            </a:endParaRPr>
          </a:p>
        </p:txBody>
      </p:sp>
      <p:sp>
        <p:nvSpPr>
          <p:cNvPr id="6788" name="Google Shape;6788;p117"/>
          <p:cNvSpPr/>
          <p:nvPr/>
        </p:nvSpPr>
        <p:spPr>
          <a:xfrm>
            <a:off x="736995" y="4229422"/>
            <a:ext cx="357188"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100%</a:t>
            </a:r>
            <a:endParaRPr sz="900">
              <a:solidFill>
                <a:schemeClr val="dk1"/>
              </a:solidFill>
              <a:latin typeface="Calibri"/>
              <a:ea typeface="Calibri"/>
              <a:cs typeface="Calibri"/>
              <a:sym typeface="Calibri"/>
            </a:endParaRPr>
          </a:p>
        </p:txBody>
      </p:sp>
      <p:sp>
        <p:nvSpPr>
          <p:cNvPr id="6789" name="Google Shape;6789;p117"/>
          <p:cNvSpPr/>
          <p:nvPr/>
        </p:nvSpPr>
        <p:spPr>
          <a:xfrm>
            <a:off x="892570" y="5495515"/>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2%</a:t>
            </a:r>
            <a:endParaRPr sz="900">
              <a:solidFill>
                <a:schemeClr val="dk1"/>
              </a:solidFill>
              <a:latin typeface="Calibri"/>
              <a:ea typeface="Calibri"/>
              <a:cs typeface="Calibri"/>
              <a:sym typeface="Calibri"/>
            </a:endParaRPr>
          </a:p>
        </p:txBody>
      </p:sp>
      <p:sp>
        <p:nvSpPr>
          <p:cNvPr id="6790" name="Google Shape;6790;p117"/>
          <p:cNvSpPr/>
          <p:nvPr/>
        </p:nvSpPr>
        <p:spPr>
          <a:xfrm>
            <a:off x="892570" y="4721500"/>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7%</a:t>
            </a:r>
            <a:endParaRPr sz="900">
              <a:solidFill>
                <a:schemeClr val="dk1"/>
              </a:solidFill>
              <a:latin typeface="Calibri"/>
              <a:ea typeface="Calibri"/>
              <a:cs typeface="Calibri"/>
              <a:sym typeface="Calibri"/>
            </a:endParaRPr>
          </a:p>
        </p:txBody>
      </p:sp>
      <p:sp>
        <p:nvSpPr>
          <p:cNvPr id="6791" name="Google Shape;6791;p117"/>
          <p:cNvSpPr/>
          <p:nvPr/>
        </p:nvSpPr>
        <p:spPr>
          <a:xfrm>
            <a:off x="892570" y="5148697"/>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4%</a:t>
            </a:r>
            <a:endParaRPr sz="900">
              <a:solidFill>
                <a:schemeClr val="dk1"/>
              </a:solidFill>
              <a:latin typeface="Calibri"/>
              <a:ea typeface="Calibri"/>
              <a:cs typeface="Calibri"/>
              <a:sym typeface="Calibri"/>
            </a:endParaRPr>
          </a:p>
        </p:txBody>
      </p:sp>
      <p:sp>
        <p:nvSpPr>
          <p:cNvPr id="6792" name="Google Shape;6792;p117"/>
          <p:cNvSpPr/>
          <p:nvPr/>
        </p:nvSpPr>
        <p:spPr>
          <a:xfrm>
            <a:off x="892570" y="5644687"/>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1%</a:t>
            </a:r>
            <a:endParaRPr sz="900">
              <a:solidFill>
                <a:schemeClr val="dk1"/>
              </a:solidFill>
              <a:latin typeface="Calibri"/>
              <a:ea typeface="Calibri"/>
              <a:cs typeface="Calibri"/>
              <a:sym typeface="Calibri"/>
            </a:endParaRPr>
          </a:p>
        </p:txBody>
      </p:sp>
      <p:sp>
        <p:nvSpPr>
          <p:cNvPr id="6793" name="Google Shape;6793;p117"/>
          <p:cNvSpPr/>
          <p:nvPr/>
        </p:nvSpPr>
        <p:spPr>
          <a:xfrm>
            <a:off x="892570" y="4847561"/>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6%</a:t>
            </a:r>
            <a:endParaRPr sz="900">
              <a:solidFill>
                <a:schemeClr val="dk1"/>
              </a:solidFill>
              <a:latin typeface="Calibri"/>
              <a:ea typeface="Calibri"/>
              <a:cs typeface="Calibri"/>
              <a:sym typeface="Calibri"/>
            </a:endParaRPr>
          </a:p>
        </p:txBody>
      </p:sp>
      <p:sp>
        <p:nvSpPr>
          <p:cNvPr id="6794" name="Google Shape;6794;p117"/>
          <p:cNvSpPr/>
          <p:nvPr/>
        </p:nvSpPr>
        <p:spPr>
          <a:xfrm>
            <a:off x="892570" y="4552996"/>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8%</a:t>
            </a:r>
            <a:endParaRPr sz="900">
              <a:solidFill>
                <a:schemeClr val="dk1"/>
              </a:solidFill>
              <a:latin typeface="Calibri"/>
              <a:ea typeface="Calibri"/>
              <a:cs typeface="Calibri"/>
              <a:sym typeface="Calibri"/>
            </a:endParaRPr>
          </a:p>
        </p:txBody>
      </p:sp>
      <p:sp>
        <p:nvSpPr>
          <p:cNvPr id="6795" name="Google Shape;6795;p117"/>
          <p:cNvSpPr/>
          <p:nvPr/>
        </p:nvSpPr>
        <p:spPr>
          <a:xfrm>
            <a:off x="892571" y="4383635"/>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9%</a:t>
            </a:r>
            <a:endParaRPr sz="900">
              <a:solidFill>
                <a:schemeClr val="dk1"/>
              </a:solidFill>
              <a:latin typeface="Calibri"/>
              <a:ea typeface="Calibri"/>
              <a:cs typeface="Calibri"/>
              <a:sym typeface="Calibri"/>
            </a:endParaRPr>
          </a:p>
        </p:txBody>
      </p:sp>
      <p:sp>
        <p:nvSpPr>
          <p:cNvPr id="6796" name="Google Shape;6796;p117"/>
          <p:cNvSpPr/>
          <p:nvPr/>
        </p:nvSpPr>
        <p:spPr>
          <a:xfrm>
            <a:off x="892570" y="5017901"/>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5%</a:t>
            </a:r>
            <a:endParaRPr sz="900">
              <a:solidFill>
                <a:schemeClr val="dk1"/>
              </a:solidFill>
              <a:latin typeface="Calibri"/>
              <a:ea typeface="Calibri"/>
              <a:cs typeface="Calibri"/>
              <a:sym typeface="Calibri"/>
            </a:endParaRPr>
          </a:p>
        </p:txBody>
      </p:sp>
      <p:sp>
        <p:nvSpPr>
          <p:cNvPr id="6797" name="Google Shape;6797;p117"/>
          <p:cNvSpPr/>
          <p:nvPr/>
        </p:nvSpPr>
        <p:spPr>
          <a:xfrm>
            <a:off x="892570" y="5327681"/>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3%</a:t>
            </a:r>
            <a:endParaRPr sz="900">
              <a:solidFill>
                <a:schemeClr val="dk1"/>
              </a:solidFill>
              <a:latin typeface="Calibri"/>
              <a:ea typeface="Calibri"/>
              <a:cs typeface="Calibri"/>
              <a:sym typeface="Calibri"/>
            </a:endParaRPr>
          </a:p>
        </p:txBody>
      </p:sp>
      <p:sp>
        <p:nvSpPr>
          <p:cNvPr id="6798" name="Google Shape;6798;p117"/>
          <p:cNvSpPr/>
          <p:nvPr/>
        </p:nvSpPr>
        <p:spPr>
          <a:xfrm>
            <a:off x="1117995" y="4675100"/>
            <a:ext cx="412750" cy="79375"/>
          </a:xfrm>
          <a:custGeom>
            <a:rect b="b" l="l" r="r" t="t"/>
            <a:pathLst>
              <a:path extrusionOk="0" h="79376" w="412751">
                <a:moveTo>
                  <a:pt x="0" y="22225"/>
                </a:moveTo>
                <a:lnTo>
                  <a:pt x="82550" y="0"/>
                </a:lnTo>
                <a:lnTo>
                  <a:pt x="165100" y="22225"/>
                </a:lnTo>
                <a:lnTo>
                  <a:pt x="247650" y="0"/>
                </a:lnTo>
                <a:lnTo>
                  <a:pt x="330200" y="22225"/>
                </a:lnTo>
                <a:lnTo>
                  <a:pt x="412750" y="0"/>
                </a:lnTo>
                <a:lnTo>
                  <a:pt x="412750" y="57150"/>
                </a:lnTo>
                <a:lnTo>
                  <a:pt x="330200" y="79375"/>
                </a:lnTo>
                <a:lnTo>
                  <a:pt x="247650" y="57150"/>
                </a:lnTo>
                <a:lnTo>
                  <a:pt x="165100" y="79375"/>
                </a:lnTo>
                <a:lnTo>
                  <a:pt x="82550" y="57150"/>
                </a:lnTo>
                <a:lnTo>
                  <a:pt x="0" y="79375"/>
                </a:lnTo>
                <a:close/>
              </a:path>
            </a:pathLst>
          </a:cu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6799" name="Google Shape;6799;p117"/>
          <p:cNvSpPr/>
          <p:nvPr/>
        </p:nvSpPr>
        <p:spPr>
          <a:xfrm>
            <a:off x="898760" y="5962578"/>
            <a:ext cx="550863" cy="15081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Basal</a:t>
            </a:r>
            <a:endParaRPr sz="900">
              <a:solidFill>
                <a:schemeClr val="dk1"/>
              </a:solidFill>
              <a:latin typeface="Calibri"/>
              <a:ea typeface="Calibri"/>
              <a:cs typeface="Calibri"/>
              <a:sym typeface="Calibri"/>
            </a:endParaRPr>
          </a:p>
        </p:txBody>
      </p:sp>
      <p:cxnSp>
        <p:nvCxnSpPr>
          <p:cNvPr id="6800" name="Google Shape;6800;p117"/>
          <p:cNvCxnSpPr/>
          <p:nvPr/>
        </p:nvCxnSpPr>
        <p:spPr>
          <a:xfrm>
            <a:off x="1175996" y="5845918"/>
            <a:ext cx="7684320" cy="0"/>
          </a:xfrm>
          <a:prstGeom prst="straightConnector1">
            <a:avLst/>
          </a:prstGeom>
          <a:noFill/>
          <a:ln cap="flat" cmpd="sng" w="12700">
            <a:solidFill>
              <a:srgbClr val="FFFFFF"/>
            </a:solidFill>
            <a:prstDash val="solid"/>
            <a:miter lim="800000"/>
            <a:headEnd len="med" w="med" type="none"/>
            <a:tailEnd len="med" w="med" type="none"/>
          </a:ln>
        </p:spPr>
      </p:cxnSp>
      <p:sp>
        <p:nvSpPr>
          <p:cNvPr id="6801" name="Google Shape;6801;p117"/>
          <p:cNvSpPr/>
          <p:nvPr/>
        </p:nvSpPr>
        <p:spPr>
          <a:xfrm>
            <a:off x="1605744" y="5794321"/>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02" name="Google Shape;6802;p117"/>
          <p:cNvSpPr/>
          <p:nvPr/>
        </p:nvSpPr>
        <p:spPr>
          <a:xfrm>
            <a:off x="1911323" y="4476485"/>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03" name="Google Shape;6803;p117"/>
          <p:cNvSpPr/>
          <p:nvPr/>
        </p:nvSpPr>
        <p:spPr>
          <a:xfrm>
            <a:off x="2197511" y="5791652"/>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04" name="Google Shape;6804;p117"/>
          <p:cNvSpPr/>
          <p:nvPr/>
        </p:nvSpPr>
        <p:spPr>
          <a:xfrm>
            <a:off x="5440530" y="5421813"/>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05" name="Google Shape;6805;p117"/>
          <p:cNvSpPr/>
          <p:nvPr/>
        </p:nvSpPr>
        <p:spPr>
          <a:xfrm>
            <a:off x="6022833" y="5524130"/>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06" name="Google Shape;6806;p117"/>
          <p:cNvSpPr/>
          <p:nvPr/>
        </p:nvSpPr>
        <p:spPr>
          <a:xfrm>
            <a:off x="6576196" y="5784143"/>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07" name="Google Shape;6807;p117"/>
          <p:cNvSpPr/>
          <p:nvPr/>
        </p:nvSpPr>
        <p:spPr>
          <a:xfrm>
            <a:off x="7138426" y="5673728"/>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08" name="Google Shape;6808;p117"/>
          <p:cNvSpPr/>
          <p:nvPr/>
        </p:nvSpPr>
        <p:spPr>
          <a:xfrm>
            <a:off x="7608500" y="5254241"/>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09" name="Google Shape;6809;p117"/>
          <p:cNvSpPr/>
          <p:nvPr/>
        </p:nvSpPr>
        <p:spPr>
          <a:xfrm>
            <a:off x="8186324" y="5254241"/>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10" name="Google Shape;6810;p117"/>
          <p:cNvSpPr/>
          <p:nvPr/>
        </p:nvSpPr>
        <p:spPr>
          <a:xfrm>
            <a:off x="8736696" y="5103425"/>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11" name="Google Shape;6811;p117"/>
          <p:cNvSpPr/>
          <p:nvPr/>
        </p:nvSpPr>
        <p:spPr>
          <a:xfrm>
            <a:off x="1211931" y="4269827"/>
            <a:ext cx="7603822" cy="1586010"/>
          </a:xfrm>
          <a:custGeom>
            <a:rect b="b" l="l" r="r" t="t"/>
            <a:pathLst>
              <a:path extrusionOk="0" h="1608" w="3174">
                <a:moveTo>
                  <a:pt x="0" y="0"/>
                </a:moveTo>
                <a:lnTo>
                  <a:pt x="198" y="1608"/>
                </a:lnTo>
                <a:lnTo>
                  <a:pt x="397" y="1608"/>
                </a:lnTo>
                <a:lnTo>
                  <a:pt x="595" y="1608"/>
                </a:lnTo>
                <a:lnTo>
                  <a:pt x="794" y="1608"/>
                </a:lnTo>
                <a:lnTo>
                  <a:pt x="992" y="1608"/>
                </a:lnTo>
                <a:lnTo>
                  <a:pt x="1190" y="1608"/>
                </a:lnTo>
                <a:lnTo>
                  <a:pt x="1389" y="1608"/>
                </a:lnTo>
                <a:lnTo>
                  <a:pt x="1587" y="1608"/>
                </a:lnTo>
                <a:lnTo>
                  <a:pt x="1785" y="1608"/>
                </a:lnTo>
                <a:lnTo>
                  <a:pt x="1984" y="1608"/>
                </a:lnTo>
                <a:lnTo>
                  <a:pt x="2182" y="1608"/>
                </a:lnTo>
                <a:lnTo>
                  <a:pt x="2381" y="1608"/>
                </a:lnTo>
                <a:lnTo>
                  <a:pt x="2579" y="1608"/>
                </a:lnTo>
                <a:lnTo>
                  <a:pt x="2777" y="1608"/>
                </a:lnTo>
                <a:lnTo>
                  <a:pt x="2976" y="1608"/>
                </a:lnTo>
                <a:lnTo>
                  <a:pt x="3174" y="1608"/>
                </a:lnTo>
              </a:path>
            </a:pathLst>
          </a:custGeom>
          <a:noFill/>
          <a:ln cap="rnd" cmpd="sng" w="19050">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12" name="Google Shape;6812;p117"/>
          <p:cNvSpPr/>
          <p:nvPr/>
        </p:nvSpPr>
        <p:spPr>
          <a:xfrm>
            <a:off x="1614402"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13" name="Google Shape;6813;p117"/>
          <p:cNvSpPr/>
          <p:nvPr/>
        </p:nvSpPr>
        <p:spPr>
          <a:xfrm>
            <a:off x="1918509"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14" name="Google Shape;6814;p117"/>
          <p:cNvSpPr/>
          <p:nvPr/>
        </p:nvSpPr>
        <p:spPr>
          <a:xfrm>
            <a:off x="3854199"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15" name="Google Shape;6815;p117"/>
          <p:cNvSpPr/>
          <p:nvPr/>
        </p:nvSpPr>
        <p:spPr>
          <a:xfrm>
            <a:off x="4423640"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16" name="Google Shape;6816;p117"/>
          <p:cNvSpPr/>
          <p:nvPr/>
        </p:nvSpPr>
        <p:spPr>
          <a:xfrm>
            <a:off x="5439488"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17" name="Google Shape;6817;p117"/>
          <p:cNvSpPr/>
          <p:nvPr/>
        </p:nvSpPr>
        <p:spPr>
          <a:xfrm>
            <a:off x="6576850"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18" name="Google Shape;6818;p117"/>
          <p:cNvSpPr/>
          <p:nvPr/>
        </p:nvSpPr>
        <p:spPr>
          <a:xfrm>
            <a:off x="7133707"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19" name="Google Shape;6819;p117"/>
          <p:cNvSpPr/>
          <p:nvPr/>
        </p:nvSpPr>
        <p:spPr>
          <a:xfrm>
            <a:off x="7608500"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20" name="Google Shape;6820;p117"/>
          <p:cNvSpPr/>
          <p:nvPr/>
        </p:nvSpPr>
        <p:spPr>
          <a:xfrm>
            <a:off x="8186324"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21" name="Google Shape;6821;p117"/>
          <p:cNvSpPr/>
          <p:nvPr/>
        </p:nvSpPr>
        <p:spPr>
          <a:xfrm>
            <a:off x="8743883"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22" name="Google Shape;6822;p117"/>
          <p:cNvSpPr/>
          <p:nvPr/>
        </p:nvSpPr>
        <p:spPr>
          <a:xfrm>
            <a:off x="2199618"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23" name="Google Shape;6823;p117"/>
          <p:cNvSpPr/>
          <p:nvPr/>
        </p:nvSpPr>
        <p:spPr>
          <a:xfrm>
            <a:off x="1171127" y="4238342"/>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24" name="Google Shape;6824;p117"/>
          <p:cNvSpPr/>
          <p:nvPr/>
        </p:nvSpPr>
        <p:spPr>
          <a:xfrm>
            <a:off x="6023487"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6825" name="Google Shape;6825;p117"/>
          <p:cNvCxnSpPr/>
          <p:nvPr/>
        </p:nvCxnSpPr>
        <p:spPr>
          <a:xfrm>
            <a:off x="8126589" y="6085430"/>
            <a:ext cx="0" cy="0"/>
          </a:xfrm>
          <a:prstGeom prst="straightConnector1">
            <a:avLst/>
          </a:prstGeom>
          <a:noFill/>
          <a:ln cap="flat" cmpd="sng" w="22225">
            <a:solidFill>
              <a:srgbClr val="000000"/>
            </a:solidFill>
            <a:prstDash val="solid"/>
            <a:miter lim="800000"/>
            <a:headEnd len="med" w="med" type="none"/>
            <a:tailEnd len="med" w="med" type="none"/>
          </a:ln>
        </p:spPr>
      </p:cxnSp>
      <p:sp>
        <p:nvSpPr>
          <p:cNvPr id="6826" name="Google Shape;6826;p117"/>
          <p:cNvSpPr txBox="1"/>
          <p:nvPr/>
        </p:nvSpPr>
        <p:spPr>
          <a:xfrm>
            <a:off x="4351514" y="5966655"/>
            <a:ext cx="197197"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71</a:t>
            </a:r>
            <a:endParaRPr/>
          </a:p>
        </p:txBody>
      </p:sp>
      <p:sp>
        <p:nvSpPr>
          <p:cNvPr id="6827" name="Google Shape;6827;p117"/>
          <p:cNvSpPr txBox="1"/>
          <p:nvPr/>
        </p:nvSpPr>
        <p:spPr>
          <a:xfrm>
            <a:off x="4869650" y="5966655"/>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85</a:t>
            </a:r>
            <a:endParaRPr/>
          </a:p>
        </p:txBody>
      </p:sp>
      <p:sp>
        <p:nvSpPr>
          <p:cNvPr id="6828" name="Google Shape;6828;p117"/>
          <p:cNvSpPr txBox="1"/>
          <p:nvPr/>
        </p:nvSpPr>
        <p:spPr>
          <a:xfrm>
            <a:off x="5386174" y="5966655"/>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99</a:t>
            </a:r>
            <a:endParaRPr/>
          </a:p>
        </p:txBody>
      </p:sp>
      <p:sp>
        <p:nvSpPr>
          <p:cNvPr id="6829" name="Google Shape;6829;p117"/>
          <p:cNvSpPr txBox="1"/>
          <p:nvPr/>
        </p:nvSpPr>
        <p:spPr>
          <a:xfrm>
            <a:off x="5941438" y="5966654"/>
            <a:ext cx="275273" cy="26283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113</a:t>
            </a:r>
            <a:endParaRPr/>
          </a:p>
        </p:txBody>
      </p:sp>
      <p:sp>
        <p:nvSpPr>
          <p:cNvPr id="6830" name="Google Shape;6830;p117"/>
          <p:cNvSpPr txBox="1"/>
          <p:nvPr/>
        </p:nvSpPr>
        <p:spPr>
          <a:xfrm>
            <a:off x="6496019" y="5965751"/>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127</a:t>
            </a:r>
            <a:endParaRPr/>
          </a:p>
        </p:txBody>
      </p:sp>
      <p:sp>
        <p:nvSpPr>
          <p:cNvPr id="6831" name="Google Shape;6831;p117"/>
          <p:cNvSpPr txBox="1"/>
          <p:nvPr/>
        </p:nvSpPr>
        <p:spPr>
          <a:xfrm>
            <a:off x="7063254" y="5965751"/>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141</a:t>
            </a:r>
            <a:endParaRPr/>
          </a:p>
        </p:txBody>
      </p:sp>
      <p:sp>
        <p:nvSpPr>
          <p:cNvPr id="6832" name="Google Shape;6832;p117"/>
          <p:cNvSpPr txBox="1"/>
          <p:nvPr/>
        </p:nvSpPr>
        <p:spPr>
          <a:xfrm>
            <a:off x="7518276" y="5965751"/>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155</a:t>
            </a:r>
            <a:endParaRPr/>
          </a:p>
        </p:txBody>
      </p:sp>
      <p:sp>
        <p:nvSpPr>
          <p:cNvPr id="6833" name="Google Shape;6833;p117"/>
          <p:cNvSpPr txBox="1"/>
          <p:nvPr/>
        </p:nvSpPr>
        <p:spPr>
          <a:xfrm>
            <a:off x="8663605" y="5965751"/>
            <a:ext cx="255212" cy="23005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183</a:t>
            </a:r>
            <a:endParaRPr/>
          </a:p>
        </p:txBody>
      </p:sp>
      <p:sp>
        <p:nvSpPr>
          <p:cNvPr id="6834" name="Google Shape;6834;p117"/>
          <p:cNvSpPr txBox="1"/>
          <p:nvPr/>
        </p:nvSpPr>
        <p:spPr>
          <a:xfrm>
            <a:off x="8108258" y="5975707"/>
            <a:ext cx="255212" cy="32246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169</a:t>
            </a:r>
            <a:endParaRPr/>
          </a:p>
        </p:txBody>
      </p:sp>
      <p:sp>
        <p:nvSpPr>
          <p:cNvPr id="6835" name="Google Shape;6835;p117"/>
          <p:cNvSpPr txBox="1"/>
          <p:nvPr/>
        </p:nvSpPr>
        <p:spPr>
          <a:xfrm>
            <a:off x="3822207" y="5966655"/>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57</a:t>
            </a:r>
            <a:endParaRPr/>
          </a:p>
        </p:txBody>
      </p:sp>
      <p:sp>
        <p:nvSpPr>
          <p:cNvPr id="6836" name="Google Shape;6836;p117"/>
          <p:cNvSpPr txBox="1"/>
          <p:nvPr/>
        </p:nvSpPr>
        <p:spPr>
          <a:xfrm>
            <a:off x="2535329" y="5965750"/>
            <a:ext cx="197197" cy="1127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22</a:t>
            </a:r>
            <a:endParaRPr/>
          </a:p>
        </p:txBody>
      </p:sp>
      <p:sp>
        <p:nvSpPr>
          <p:cNvPr id="6837" name="Google Shape;6837;p117"/>
          <p:cNvSpPr txBox="1"/>
          <p:nvPr/>
        </p:nvSpPr>
        <p:spPr>
          <a:xfrm>
            <a:off x="2935289" y="5965750"/>
            <a:ext cx="197198" cy="1127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29</a:t>
            </a:r>
            <a:endParaRPr/>
          </a:p>
        </p:txBody>
      </p:sp>
      <p:sp>
        <p:nvSpPr>
          <p:cNvPr id="6838" name="Google Shape;6838;p117"/>
          <p:cNvSpPr txBox="1"/>
          <p:nvPr/>
        </p:nvSpPr>
        <p:spPr>
          <a:xfrm>
            <a:off x="3347026" y="5965750"/>
            <a:ext cx="197198" cy="9777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43</a:t>
            </a:r>
            <a:endParaRPr/>
          </a:p>
        </p:txBody>
      </p:sp>
      <p:sp>
        <p:nvSpPr>
          <p:cNvPr id="6839" name="Google Shape;6839;p117"/>
          <p:cNvSpPr txBox="1"/>
          <p:nvPr/>
        </p:nvSpPr>
        <p:spPr>
          <a:xfrm>
            <a:off x="2137225" y="5965750"/>
            <a:ext cx="197195" cy="12775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15</a:t>
            </a:r>
            <a:endParaRPr/>
          </a:p>
        </p:txBody>
      </p:sp>
      <p:sp>
        <p:nvSpPr>
          <p:cNvPr id="6840" name="Google Shape;6840;p117"/>
          <p:cNvSpPr txBox="1"/>
          <p:nvPr/>
        </p:nvSpPr>
        <p:spPr>
          <a:xfrm>
            <a:off x="1856395" y="5965750"/>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8</a:t>
            </a:r>
            <a:endParaRPr/>
          </a:p>
        </p:txBody>
      </p:sp>
      <p:sp>
        <p:nvSpPr>
          <p:cNvPr id="6841" name="Google Shape;6841;p117"/>
          <p:cNvSpPr txBox="1"/>
          <p:nvPr/>
        </p:nvSpPr>
        <p:spPr>
          <a:xfrm>
            <a:off x="1555703" y="5965750"/>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a:t>
            </a:r>
            <a:endParaRPr/>
          </a:p>
        </p:txBody>
      </p:sp>
      <p:sp>
        <p:nvSpPr>
          <p:cNvPr id="6842" name="Google Shape;6842;p117"/>
          <p:cNvSpPr/>
          <p:nvPr/>
        </p:nvSpPr>
        <p:spPr>
          <a:xfrm>
            <a:off x="3859467" y="5665987"/>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43" name="Google Shape;6843;p117"/>
          <p:cNvSpPr/>
          <p:nvPr/>
        </p:nvSpPr>
        <p:spPr>
          <a:xfrm>
            <a:off x="4422986" y="5792345"/>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44" name="Google Shape;6844;p117"/>
          <p:cNvSpPr/>
          <p:nvPr/>
        </p:nvSpPr>
        <p:spPr>
          <a:xfrm>
            <a:off x="4925848" y="5797421"/>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45" name="Google Shape;6845;p117"/>
          <p:cNvSpPr/>
          <p:nvPr/>
        </p:nvSpPr>
        <p:spPr>
          <a:xfrm>
            <a:off x="4933588" y="5656562"/>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846" name="Google Shape;6846;p117"/>
          <p:cNvGrpSpPr/>
          <p:nvPr/>
        </p:nvGrpSpPr>
        <p:grpSpPr>
          <a:xfrm>
            <a:off x="1081340" y="4364124"/>
            <a:ext cx="377309" cy="92020"/>
            <a:chOff x="1221153" y="1850585"/>
            <a:chExt cx="377309" cy="92020"/>
          </a:xfrm>
        </p:grpSpPr>
        <p:sp>
          <p:nvSpPr>
            <p:cNvPr id="6847" name="Google Shape;6847;p117"/>
            <p:cNvSpPr/>
            <p:nvPr/>
          </p:nvSpPr>
          <p:spPr>
            <a:xfrm>
              <a:off x="1221153" y="1850585"/>
              <a:ext cx="377309" cy="46774"/>
            </a:xfrm>
            <a:prstGeom prst="wave">
              <a:avLst>
                <a:gd fmla="val 20000" name="adj1"/>
                <a:gd fmla="val 0" name="adj2"/>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6848" name="Google Shape;6848;p117"/>
            <p:cNvSpPr/>
            <p:nvPr/>
          </p:nvSpPr>
          <p:spPr>
            <a:xfrm>
              <a:off x="1221153" y="1895831"/>
              <a:ext cx="377309" cy="46774"/>
            </a:xfrm>
            <a:prstGeom prst="wave">
              <a:avLst>
                <a:gd fmla="val 20000" name="adj1"/>
                <a:gd fmla="val 0" name="adj2"/>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849" name="Google Shape;6849;p117"/>
          <p:cNvSpPr txBox="1"/>
          <p:nvPr/>
        </p:nvSpPr>
        <p:spPr>
          <a:xfrm rot="-5400000">
            <a:off x="-247406" y="5098884"/>
            <a:ext cx="1799831"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Proporção de pacientes com inibição incompleta de C5</a:t>
            </a:r>
            <a:endParaRPr/>
          </a:p>
        </p:txBody>
      </p:sp>
      <p:sp>
        <p:nvSpPr>
          <p:cNvPr id="6850" name="Google Shape;6850;p117"/>
          <p:cNvSpPr/>
          <p:nvPr/>
        </p:nvSpPr>
        <p:spPr>
          <a:xfrm>
            <a:off x="6576196" y="5403978"/>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51" name="Google Shape;6851;p117"/>
          <p:cNvSpPr/>
          <p:nvPr/>
        </p:nvSpPr>
        <p:spPr>
          <a:xfrm>
            <a:off x="4413932" y="5544896"/>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52" name="Google Shape;6852;p117"/>
          <p:cNvSpPr/>
          <p:nvPr/>
        </p:nvSpPr>
        <p:spPr>
          <a:xfrm>
            <a:off x="2193898" y="5667932"/>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53" name="Google Shape;6853;p117"/>
          <p:cNvSpPr/>
          <p:nvPr/>
        </p:nvSpPr>
        <p:spPr>
          <a:xfrm>
            <a:off x="1167119" y="4222523"/>
            <a:ext cx="108654" cy="106476"/>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54" name="Google Shape;6854;p117"/>
          <p:cNvSpPr/>
          <p:nvPr/>
        </p:nvSpPr>
        <p:spPr>
          <a:xfrm>
            <a:off x="3383653" y="5800532"/>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55" name="Google Shape;6855;p117"/>
          <p:cNvSpPr/>
          <p:nvPr/>
        </p:nvSpPr>
        <p:spPr>
          <a:xfrm>
            <a:off x="2561623" y="5799597"/>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56" name="Google Shape;6856;p117"/>
          <p:cNvSpPr/>
          <p:nvPr/>
        </p:nvSpPr>
        <p:spPr>
          <a:xfrm>
            <a:off x="2955984" y="5803071"/>
            <a:ext cx="108654" cy="108000"/>
          </a:xfrm>
          <a:prstGeom prst="rect">
            <a:avLst/>
          </a:prstGeom>
          <a:solidFill>
            <a:schemeClr val="dk2"/>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57" name="Google Shape;6857;p117"/>
          <p:cNvSpPr txBox="1"/>
          <p:nvPr/>
        </p:nvSpPr>
        <p:spPr>
          <a:xfrm>
            <a:off x="7735991" y="3792077"/>
            <a:ext cx="1520635" cy="20005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700">
                <a:solidFill>
                  <a:schemeClr val="dk1"/>
                </a:solidFill>
                <a:latin typeface="Calibri"/>
                <a:ea typeface="Calibri"/>
                <a:cs typeface="Calibri"/>
                <a:sym typeface="Calibri"/>
              </a:rPr>
              <a:t>Fonte: adaptado de Lee, 2019</a:t>
            </a:r>
            <a:r>
              <a:rPr baseline="30000" lang="pt-BR" sz="700">
                <a:solidFill>
                  <a:schemeClr val="dk1"/>
                </a:solidFill>
                <a:latin typeface="Calibri"/>
                <a:ea typeface="Calibri"/>
                <a:cs typeface="Calibri"/>
                <a:sym typeface="Calibri"/>
              </a:rPr>
              <a:t>1</a:t>
            </a:r>
            <a:r>
              <a:rPr lang="pt-BR" sz="700">
                <a:solidFill>
                  <a:schemeClr val="dk1"/>
                </a:solidFill>
                <a:latin typeface="Calibri"/>
                <a:ea typeface="Calibri"/>
                <a:cs typeface="Calibri"/>
                <a:sym typeface="Calibri"/>
              </a:rPr>
              <a:t>  </a:t>
            </a:r>
            <a:endParaRPr/>
          </a:p>
        </p:txBody>
      </p:sp>
      <p:sp>
        <p:nvSpPr>
          <p:cNvPr id="6858" name="Google Shape;6858;p117"/>
          <p:cNvSpPr txBox="1"/>
          <p:nvPr/>
        </p:nvSpPr>
        <p:spPr>
          <a:xfrm>
            <a:off x="7039546" y="6191682"/>
            <a:ext cx="2217080" cy="20005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700">
                <a:solidFill>
                  <a:schemeClr val="dk1"/>
                </a:solidFill>
                <a:latin typeface="Calibri"/>
                <a:ea typeface="Calibri"/>
                <a:cs typeface="Calibri"/>
                <a:sym typeface="Calibri"/>
              </a:rPr>
              <a:t>Fonte: adaptado de dados de arquivo da Alexion</a:t>
            </a:r>
            <a:r>
              <a:rPr baseline="30000" lang="pt-BR" sz="700">
                <a:solidFill>
                  <a:schemeClr val="dk1"/>
                </a:solidFill>
                <a:latin typeface="Calibri"/>
                <a:ea typeface="Calibri"/>
                <a:cs typeface="Calibri"/>
                <a:sym typeface="Calibri"/>
              </a:rPr>
              <a:t>3</a:t>
            </a:r>
            <a:endParaRPr/>
          </a:p>
        </p:txBody>
      </p:sp>
      <p:sp>
        <p:nvSpPr>
          <p:cNvPr id="6859" name="Google Shape;6859;p117"/>
          <p:cNvSpPr/>
          <p:nvPr/>
        </p:nvSpPr>
        <p:spPr>
          <a:xfrm>
            <a:off x="1629904"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60" name="Google Shape;6860;p117"/>
          <p:cNvSpPr/>
          <p:nvPr/>
        </p:nvSpPr>
        <p:spPr>
          <a:xfrm>
            <a:off x="7151214" y="3452428"/>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61" name="Google Shape;6861;p117"/>
          <p:cNvSpPr/>
          <p:nvPr/>
        </p:nvSpPr>
        <p:spPr>
          <a:xfrm>
            <a:off x="3383980" y="5804916"/>
            <a:ext cx="108000" cy="108000"/>
          </a:xfrm>
          <a:prstGeom prst="ellipse">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62" name="Google Shape;6862;p117"/>
          <p:cNvSpPr/>
          <p:nvPr/>
        </p:nvSpPr>
        <p:spPr>
          <a:xfrm>
            <a:off x="2560390" y="5804916"/>
            <a:ext cx="108000" cy="108000"/>
          </a:xfrm>
          <a:prstGeom prst="ellipse">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63" name="Google Shape;6863;p117"/>
          <p:cNvSpPr/>
          <p:nvPr/>
        </p:nvSpPr>
        <p:spPr>
          <a:xfrm>
            <a:off x="2956356" y="5804916"/>
            <a:ext cx="108000" cy="108000"/>
          </a:xfrm>
          <a:prstGeom prst="ellipse">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864" name="Google Shape;6864;p117"/>
          <p:cNvGrpSpPr/>
          <p:nvPr/>
        </p:nvGrpSpPr>
        <p:grpSpPr>
          <a:xfrm>
            <a:off x="9229681" y="2255452"/>
            <a:ext cx="2672060" cy="3561342"/>
            <a:chOff x="9229681" y="2255452"/>
            <a:chExt cx="2672060" cy="3561342"/>
          </a:xfrm>
        </p:grpSpPr>
        <p:sp>
          <p:nvSpPr>
            <p:cNvPr id="6865" name="Google Shape;6865;p117"/>
            <p:cNvSpPr/>
            <p:nvPr/>
          </p:nvSpPr>
          <p:spPr>
            <a:xfrm>
              <a:off x="9229681" y="2255452"/>
              <a:ext cx="2672060" cy="3561342"/>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6866" name="Google Shape;6866;p117"/>
            <p:cNvGrpSpPr/>
            <p:nvPr/>
          </p:nvGrpSpPr>
          <p:grpSpPr>
            <a:xfrm>
              <a:off x="9418386" y="2423139"/>
              <a:ext cx="2382238" cy="3285628"/>
              <a:chOff x="9281660" y="1817797"/>
              <a:chExt cx="2786411" cy="3285628"/>
            </a:xfrm>
          </p:grpSpPr>
          <p:sp>
            <p:nvSpPr>
              <p:cNvPr id="6867" name="Google Shape;6867;p117"/>
              <p:cNvSpPr txBox="1"/>
              <p:nvPr/>
            </p:nvSpPr>
            <p:spPr>
              <a:xfrm>
                <a:off x="9281660" y="2421953"/>
                <a:ext cx="2786411" cy="101221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000">
                    <a:solidFill>
                      <a:schemeClr val="lt1"/>
                    </a:solidFill>
                    <a:latin typeface="Calibri"/>
                    <a:ea typeface="Calibri"/>
                    <a:cs typeface="Calibri"/>
                    <a:sym typeface="Calibri"/>
                  </a:rPr>
                  <a:t>Imediata: </a:t>
                </a:r>
                <a:endParaRPr/>
              </a:p>
              <a:p>
                <a:pPr indent="0" lvl="0" marL="0" marR="0" rtl="0" algn="l">
                  <a:spcBef>
                    <a:spcPts val="0"/>
                  </a:spcBef>
                  <a:spcAft>
                    <a:spcPts val="0"/>
                  </a:spcAft>
                  <a:buNone/>
                </a:pPr>
                <a:r>
                  <a:rPr lang="pt-BR" sz="1000">
                    <a:solidFill>
                      <a:schemeClr val="lt1"/>
                    </a:solidFill>
                    <a:latin typeface="Calibri"/>
                    <a:ea typeface="Calibri"/>
                    <a:cs typeface="Calibri"/>
                    <a:sym typeface="Calibri"/>
                  </a:rPr>
                  <a:t>Desde o final da primeira infusão</a:t>
                </a:r>
                <a:r>
                  <a:rPr baseline="30000" lang="pt-BR" sz="1000">
                    <a:solidFill>
                      <a:schemeClr val="lt1"/>
                    </a:solidFill>
                    <a:latin typeface="Calibri"/>
                    <a:ea typeface="Calibri"/>
                    <a:cs typeface="Calibri"/>
                    <a:sym typeface="Calibri"/>
                  </a:rPr>
                  <a:t>1</a:t>
                </a:r>
                <a:endParaRPr/>
              </a:p>
              <a:p>
                <a:pPr indent="0" lvl="0" marL="0" marR="0" rtl="0" algn="l">
                  <a:spcBef>
                    <a:spcPts val="200"/>
                  </a:spcBef>
                  <a:spcAft>
                    <a:spcPts val="0"/>
                  </a:spcAft>
                  <a:buNone/>
                </a:pPr>
                <a:r>
                  <a:rPr b="1" lang="pt-BR" sz="1000">
                    <a:solidFill>
                      <a:schemeClr val="lt1"/>
                    </a:solidFill>
                    <a:latin typeface="Calibri"/>
                    <a:ea typeface="Calibri"/>
                    <a:cs typeface="Calibri"/>
                    <a:sym typeface="Calibri"/>
                  </a:rPr>
                  <a:t>Redução completa de C5 livre </a:t>
                </a:r>
                <a:r>
                  <a:rPr lang="pt-BR" sz="1000">
                    <a:solidFill>
                      <a:schemeClr val="lt1"/>
                    </a:solidFill>
                    <a:latin typeface="Calibri"/>
                    <a:ea typeface="Calibri"/>
                    <a:cs typeface="Calibri"/>
                    <a:sym typeface="Calibri"/>
                  </a:rPr>
                  <a:t>(definida por níveis séricos de C5 &lt;0,5 µg/mL)</a:t>
                </a:r>
                <a:r>
                  <a:rPr b="1" lang="pt-BR" sz="1000">
                    <a:solidFill>
                      <a:schemeClr val="lt1"/>
                    </a:solidFill>
                    <a:latin typeface="Calibri"/>
                    <a:ea typeface="Calibri"/>
                    <a:cs typeface="Calibri"/>
                    <a:sym typeface="Calibri"/>
                  </a:rPr>
                  <a:t>: &gt;99%</a:t>
                </a:r>
                <a:r>
                  <a:rPr baseline="30000" lang="pt-BR" sz="1000">
                    <a:solidFill>
                      <a:schemeClr val="lt1"/>
                    </a:solidFill>
                    <a:latin typeface="Calibri"/>
                    <a:ea typeface="Calibri"/>
                    <a:cs typeface="Calibri"/>
                    <a:sym typeface="Calibri"/>
                  </a:rPr>
                  <a:t>1</a:t>
                </a:r>
                <a:endParaRPr/>
              </a:p>
              <a:p>
                <a:pPr indent="0" lvl="0" marL="0" marR="0" rtl="0" algn="l">
                  <a:spcBef>
                    <a:spcPts val="0"/>
                  </a:spcBef>
                  <a:spcAft>
                    <a:spcPts val="0"/>
                  </a:spcAft>
                  <a:buNone/>
                </a:pPr>
                <a:r>
                  <a:t/>
                </a:r>
                <a:endParaRPr baseline="30000" sz="1000">
                  <a:solidFill>
                    <a:schemeClr val="lt1"/>
                  </a:solidFill>
                  <a:latin typeface="Calibri"/>
                  <a:ea typeface="Calibri"/>
                  <a:cs typeface="Calibri"/>
                  <a:sym typeface="Calibri"/>
                </a:endParaRPr>
              </a:p>
              <a:p>
                <a:pPr indent="0" lvl="0" marL="0" marR="0" rtl="0" algn="l">
                  <a:spcBef>
                    <a:spcPts val="0"/>
                  </a:spcBef>
                  <a:spcAft>
                    <a:spcPts val="0"/>
                  </a:spcAft>
                  <a:buNone/>
                </a:pPr>
                <a:r>
                  <a:rPr b="1" lang="pt-BR" sz="1000">
                    <a:solidFill>
                      <a:schemeClr val="lt1"/>
                    </a:solidFill>
                    <a:latin typeface="Calibri"/>
                    <a:ea typeface="Calibri"/>
                    <a:cs typeface="Calibri"/>
                    <a:sym typeface="Calibri"/>
                  </a:rPr>
                  <a:t>Duradoura: </a:t>
                </a:r>
                <a:endParaRPr/>
              </a:p>
              <a:p>
                <a:pPr indent="0" lvl="0" marL="0" marR="0" rtl="0" algn="l">
                  <a:spcBef>
                    <a:spcPts val="0"/>
                  </a:spcBef>
                  <a:spcAft>
                    <a:spcPts val="0"/>
                  </a:spcAft>
                  <a:buNone/>
                </a:pPr>
                <a:r>
                  <a:rPr lang="pt-BR" sz="1000">
                    <a:solidFill>
                      <a:schemeClr val="lt1"/>
                    </a:solidFill>
                    <a:latin typeface="Calibri"/>
                    <a:ea typeface="Calibri"/>
                    <a:cs typeface="Calibri"/>
                    <a:sym typeface="Calibri"/>
                  </a:rPr>
                  <a:t>O efeito inibitório se manteve por todo o período de 26 semanas do estudo</a:t>
                </a:r>
                <a:r>
                  <a:rPr baseline="30000" lang="pt-BR" sz="1000">
                    <a:solidFill>
                      <a:schemeClr val="lt1"/>
                    </a:solidFill>
                    <a:latin typeface="Calibri"/>
                    <a:ea typeface="Calibri"/>
                    <a:cs typeface="Calibri"/>
                    <a:sym typeface="Calibri"/>
                  </a:rPr>
                  <a:t>1</a:t>
                </a:r>
                <a:r>
                  <a:rPr lang="pt-BR" sz="1000">
                    <a:solidFill>
                      <a:schemeClr val="lt1"/>
                    </a:solidFill>
                    <a:latin typeface="Calibri"/>
                    <a:ea typeface="Calibri"/>
                    <a:cs typeface="Calibri"/>
                    <a:sym typeface="Calibri"/>
                  </a:rPr>
                  <a:t>  </a:t>
                </a:r>
                <a:endParaRPr/>
              </a:p>
            </p:txBody>
          </p:sp>
          <p:sp>
            <p:nvSpPr>
              <p:cNvPr id="6868" name="Google Shape;6868;p117"/>
              <p:cNvSpPr txBox="1"/>
              <p:nvPr/>
            </p:nvSpPr>
            <p:spPr>
              <a:xfrm>
                <a:off x="9281660" y="1817797"/>
                <a:ext cx="2579662" cy="42903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300">
                    <a:solidFill>
                      <a:schemeClr val="lt1"/>
                    </a:solidFill>
                    <a:latin typeface="Calibri"/>
                    <a:ea typeface="Calibri"/>
                    <a:cs typeface="Calibri"/>
                    <a:sym typeface="Calibri"/>
                  </a:rPr>
                  <a:t>Ação de ravulizumabe no estudo de pacientes naïve (301)</a:t>
                </a:r>
                <a:endParaRPr sz="1300">
                  <a:solidFill>
                    <a:schemeClr val="lt1"/>
                  </a:solidFill>
                  <a:latin typeface="Calibri"/>
                  <a:ea typeface="Calibri"/>
                  <a:cs typeface="Calibri"/>
                  <a:sym typeface="Calibri"/>
                </a:endParaRPr>
              </a:p>
            </p:txBody>
          </p:sp>
          <p:sp>
            <p:nvSpPr>
              <p:cNvPr id="6869" name="Google Shape;6869;p117"/>
              <p:cNvSpPr txBox="1"/>
              <p:nvPr/>
            </p:nvSpPr>
            <p:spPr>
              <a:xfrm>
                <a:off x="9281660" y="3972914"/>
                <a:ext cx="2297247" cy="30698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200">
                    <a:solidFill>
                      <a:schemeClr val="lt1"/>
                    </a:solidFill>
                    <a:latin typeface="Calibri"/>
                    <a:ea typeface="Calibri"/>
                    <a:cs typeface="Calibri"/>
                    <a:sym typeface="Calibri"/>
                  </a:rPr>
                  <a:t>Máximo controle da hemólise intravascular</a:t>
                </a:r>
                <a:r>
                  <a:rPr b="1" baseline="30000" lang="pt-BR" sz="1200">
                    <a:solidFill>
                      <a:schemeClr val="lt1"/>
                    </a:solidFill>
                    <a:latin typeface="Calibri"/>
                    <a:ea typeface="Calibri"/>
                    <a:cs typeface="Calibri"/>
                    <a:sym typeface="Calibri"/>
                  </a:rPr>
                  <a:t>2</a:t>
                </a:r>
                <a:endParaRPr baseline="30000" sz="1200">
                  <a:solidFill>
                    <a:schemeClr val="lt1"/>
                  </a:solidFill>
                  <a:latin typeface="Calibri"/>
                  <a:ea typeface="Calibri"/>
                  <a:cs typeface="Calibri"/>
                  <a:sym typeface="Calibri"/>
                </a:endParaRPr>
              </a:p>
            </p:txBody>
          </p:sp>
          <p:sp>
            <p:nvSpPr>
              <p:cNvPr id="6870" name="Google Shape;6870;p117"/>
              <p:cNvSpPr txBox="1"/>
              <p:nvPr/>
            </p:nvSpPr>
            <p:spPr>
              <a:xfrm>
                <a:off x="9281660" y="4658043"/>
                <a:ext cx="2647927" cy="445382"/>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200">
                    <a:solidFill>
                      <a:schemeClr val="lt1"/>
                    </a:solidFill>
                    <a:latin typeface="Calibri"/>
                    <a:ea typeface="Calibri"/>
                    <a:cs typeface="Calibri"/>
                    <a:sym typeface="Calibri"/>
                  </a:rPr>
                  <a:t>Possivelmente menor risco de hemólise de escape</a:t>
                </a:r>
                <a:endParaRPr baseline="30000" sz="1200">
                  <a:solidFill>
                    <a:schemeClr val="lt1"/>
                  </a:solidFill>
                  <a:latin typeface="Calibri"/>
                  <a:ea typeface="Calibri"/>
                  <a:cs typeface="Calibri"/>
                  <a:sym typeface="Calibri"/>
                </a:endParaRPr>
              </a:p>
            </p:txBody>
          </p:sp>
          <p:sp>
            <p:nvSpPr>
              <p:cNvPr id="6871" name="Google Shape;6871;p117"/>
              <p:cNvSpPr/>
              <p:nvPr/>
            </p:nvSpPr>
            <p:spPr>
              <a:xfrm>
                <a:off x="9366288" y="3744712"/>
                <a:ext cx="207335" cy="201291"/>
              </a:xfrm>
              <a:prstGeom prst="downArrow">
                <a:avLst>
                  <a:gd fmla="val 50000" name="adj1"/>
                  <a:gd fmla="val 50000" name="adj2"/>
                </a:avLst>
              </a:prstGeom>
              <a:solidFill>
                <a:schemeClr val="accent2"/>
              </a:solidFill>
              <a:ln cap="flat" cmpd="sng" w="127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872" name="Google Shape;6872;p117"/>
              <p:cNvSpPr/>
              <p:nvPr/>
            </p:nvSpPr>
            <p:spPr>
              <a:xfrm>
                <a:off x="9366288" y="4399814"/>
                <a:ext cx="207335" cy="201291"/>
              </a:xfrm>
              <a:prstGeom prst="downArrow">
                <a:avLst>
                  <a:gd fmla="val 50000" name="adj1"/>
                  <a:gd fmla="val 50000" name="adj2"/>
                </a:avLst>
              </a:prstGeom>
              <a:solidFill>
                <a:schemeClr val="accent2"/>
              </a:solidFill>
              <a:ln cap="flat" cmpd="sng" w="127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sp>
        <p:nvSpPr>
          <p:cNvPr id="6873" name="Google Shape;6873;p117"/>
          <p:cNvSpPr/>
          <p:nvPr/>
        </p:nvSpPr>
        <p:spPr>
          <a:xfrm>
            <a:off x="5673360" y="1843253"/>
            <a:ext cx="815975" cy="1651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pt-BR" sz="1000">
                <a:solidFill>
                  <a:schemeClr val="dk1"/>
                </a:solidFill>
                <a:latin typeface="Calibri"/>
                <a:ea typeface="Calibri"/>
                <a:cs typeface="Calibri"/>
                <a:sym typeface="Calibri"/>
              </a:rPr>
              <a:t>ravulizumabe</a:t>
            </a:r>
            <a:endParaRPr b="1" baseline="30000" sz="1000">
              <a:solidFill>
                <a:schemeClr val="dk1"/>
              </a:solidFill>
              <a:latin typeface="Calibri"/>
              <a:ea typeface="Calibri"/>
              <a:cs typeface="Calibri"/>
              <a:sym typeface="Calibri"/>
            </a:endParaRPr>
          </a:p>
        </p:txBody>
      </p:sp>
      <p:cxnSp>
        <p:nvCxnSpPr>
          <p:cNvPr id="6874" name="Google Shape;6874;p117"/>
          <p:cNvCxnSpPr/>
          <p:nvPr/>
        </p:nvCxnSpPr>
        <p:spPr>
          <a:xfrm>
            <a:off x="5203422" y="1927391"/>
            <a:ext cx="431219" cy="0"/>
          </a:xfrm>
          <a:prstGeom prst="straightConnector1">
            <a:avLst/>
          </a:prstGeom>
          <a:noFill/>
          <a:ln cap="flat" cmpd="sng" w="19050">
            <a:solidFill>
              <a:schemeClr val="lt2"/>
            </a:solidFill>
            <a:prstDash val="solid"/>
            <a:miter lim="800000"/>
            <a:headEnd len="sm" w="sm" type="none"/>
            <a:tailEnd len="sm" w="sm" type="none"/>
          </a:ln>
        </p:spPr>
      </p:cxnSp>
      <p:sp>
        <p:nvSpPr>
          <p:cNvPr id="6875" name="Google Shape;6875;p117"/>
          <p:cNvSpPr/>
          <p:nvPr/>
        </p:nvSpPr>
        <p:spPr>
          <a:xfrm>
            <a:off x="5365031" y="1871803"/>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800">
              <a:solidFill>
                <a:schemeClr val="dk1"/>
              </a:solidFill>
              <a:latin typeface="Calibri"/>
              <a:ea typeface="Calibri"/>
              <a:cs typeface="Calibri"/>
              <a:sym typeface="Calibri"/>
            </a:endParaRPr>
          </a:p>
        </p:txBody>
      </p:sp>
      <p:sp>
        <p:nvSpPr>
          <p:cNvPr id="6876" name="Google Shape;6876;p117"/>
          <p:cNvSpPr/>
          <p:nvPr/>
        </p:nvSpPr>
        <p:spPr>
          <a:xfrm>
            <a:off x="4361548" y="1843253"/>
            <a:ext cx="601663" cy="1651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000"/>
              <a:buFont typeface="Calibri"/>
              <a:buNone/>
            </a:pPr>
            <a:r>
              <a:rPr b="1" lang="pt-BR" sz="1000">
                <a:solidFill>
                  <a:schemeClr val="dk1"/>
                </a:solidFill>
                <a:latin typeface="Calibri"/>
                <a:ea typeface="Calibri"/>
                <a:cs typeface="Calibri"/>
                <a:sym typeface="Calibri"/>
              </a:rPr>
              <a:t>eculizumab</a:t>
            </a:r>
            <a:endParaRPr b="1" baseline="30000" sz="1000">
              <a:solidFill>
                <a:schemeClr val="dk1"/>
              </a:solidFill>
              <a:latin typeface="Calibri"/>
              <a:ea typeface="Calibri"/>
              <a:cs typeface="Calibri"/>
              <a:sym typeface="Calibri"/>
            </a:endParaRPr>
          </a:p>
        </p:txBody>
      </p:sp>
      <p:cxnSp>
        <p:nvCxnSpPr>
          <p:cNvPr id="6877" name="Google Shape;6877;p117"/>
          <p:cNvCxnSpPr/>
          <p:nvPr/>
        </p:nvCxnSpPr>
        <p:spPr>
          <a:xfrm>
            <a:off x="3892617" y="1936917"/>
            <a:ext cx="431219" cy="0"/>
          </a:xfrm>
          <a:prstGeom prst="straightConnector1">
            <a:avLst/>
          </a:prstGeom>
          <a:noFill/>
          <a:ln cap="flat" cmpd="sng" w="19050">
            <a:solidFill>
              <a:schemeClr val="dk2"/>
            </a:solidFill>
            <a:prstDash val="solid"/>
            <a:miter lim="800000"/>
            <a:headEnd len="sm" w="sm" type="none"/>
            <a:tailEnd len="sm" w="sm" type="none"/>
          </a:ln>
        </p:spPr>
      </p:cxnSp>
      <p:sp>
        <p:nvSpPr>
          <p:cNvPr id="6878" name="Google Shape;6878;p117"/>
          <p:cNvSpPr/>
          <p:nvPr/>
        </p:nvSpPr>
        <p:spPr>
          <a:xfrm>
            <a:off x="4054226" y="1882941"/>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800">
              <a:solidFill>
                <a:schemeClr val="dk1"/>
              </a:solidFill>
              <a:latin typeface="Calibri"/>
              <a:ea typeface="Calibri"/>
              <a:cs typeface="Calibri"/>
              <a:sym typeface="Calibri"/>
            </a:endParaRPr>
          </a:p>
        </p:txBody>
      </p:sp>
      <p:cxnSp>
        <p:nvCxnSpPr>
          <p:cNvPr id="6879" name="Google Shape;6879;p117"/>
          <p:cNvCxnSpPr/>
          <p:nvPr/>
        </p:nvCxnSpPr>
        <p:spPr>
          <a:xfrm>
            <a:off x="1737904" y="3482456"/>
            <a:ext cx="7051847" cy="29883"/>
          </a:xfrm>
          <a:prstGeom prst="straightConnector1">
            <a:avLst/>
          </a:prstGeom>
          <a:noFill/>
          <a:ln cap="flat" cmpd="sng" w="19050">
            <a:solidFill>
              <a:schemeClr val="lt2"/>
            </a:solidFill>
            <a:prstDash val="solid"/>
            <a:miter lim="800000"/>
            <a:headEnd len="sm" w="sm" type="none"/>
            <a:tailEnd len="sm" w="sm" type="none"/>
          </a:ln>
        </p:spPr>
      </p:cxn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6864"/>
                                        </p:tgtEl>
                                        <p:attrNameLst>
                                          <p:attrName>style.visibility</p:attrName>
                                        </p:attrNameLst>
                                      </p:cBhvr>
                                      <p:to>
                                        <p:strVal val="visible"/>
                                      </p:to>
                                    </p:set>
                                    <p:animEffect filter="fade" transition="in">
                                      <p:cBhvr>
                                        <p:cTn dur="500"/>
                                        <p:tgtEl>
                                          <p:spTgt spid="686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84" name="Shape 6884"/>
        <p:cNvGrpSpPr/>
        <p:nvPr/>
      </p:nvGrpSpPr>
      <p:grpSpPr>
        <a:xfrm>
          <a:off x="0" y="0"/>
          <a:ext cx="0" cy="0"/>
          <a:chOff x="0" y="0"/>
          <a:chExt cx="0" cy="0"/>
        </a:xfrm>
      </p:grpSpPr>
      <p:sp>
        <p:nvSpPr>
          <p:cNvPr id="6885" name="Google Shape;6885;p118"/>
          <p:cNvSpPr/>
          <p:nvPr/>
        </p:nvSpPr>
        <p:spPr>
          <a:xfrm flipH="1">
            <a:off x="407986" y="2199939"/>
            <a:ext cx="11237916" cy="346755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6886" name="Google Shape;6886;p118"/>
          <p:cNvSpPr txBox="1"/>
          <p:nvPr/>
        </p:nvSpPr>
        <p:spPr>
          <a:xfrm>
            <a:off x="296269" y="385036"/>
            <a:ext cx="104860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Nenhum paciente tratado com ravulizumabe apresentou hemólise de escape por inibição  incompleta de C5</a:t>
            </a:r>
            <a:endParaRPr b="1" baseline="30000" sz="3200">
              <a:solidFill>
                <a:schemeClr val="accent1"/>
              </a:solidFill>
              <a:latin typeface="Lustria"/>
              <a:ea typeface="Lustria"/>
              <a:cs typeface="Lustria"/>
              <a:sym typeface="Lustria"/>
            </a:endParaRPr>
          </a:p>
        </p:txBody>
      </p:sp>
      <p:sp>
        <p:nvSpPr>
          <p:cNvPr id="6887" name="Google Shape;6887;p118"/>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BTH = BTH: Breakthrough Hemolysis (Hemólise de Escape); DET = diferença estimada entre os tratamentos. </a:t>
            </a:r>
            <a:endParaRPr/>
          </a:p>
          <a:p>
            <a:pPr indent="0" lvl="0" marL="0" rtl="0" algn="l">
              <a:lnSpc>
                <a:spcPct val="90000"/>
              </a:lnSpc>
              <a:spcBef>
                <a:spcPts val="0"/>
              </a:spcBef>
              <a:spcAft>
                <a:spcPts val="0"/>
              </a:spcAft>
              <a:buClr>
                <a:schemeClr val="dk1"/>
              </a:buClr>
              <a:buSzPts val="700"/>
              <a:buNone/>
            </a:pPr>
            <a:r>
              <a:t/>
            </a:r>
            <a:endParaRPr sz="700"/>
          </a:p>
          <a:p>
            <a:pPr indent="0" lvl="0" marL="0" rtl="0" algn="l">
              <a:lnSpc>
                <a:spcPct val="90000"/>
              </a:lnSpc>
              <a:spcBef>
                <a:spcPts val="0"/>
              </a:spcBef>
              <a:spcAft>
                <a:spcPts val="0"/>
              </a:spcAft>
              <a:buClr>
                <a:schemeClr val="dk1"/>
              </a:buClr>
              <a:buSzPts val="700"/>
              <a:buNone/>
            </a:pPr>
            <a:r>
              <a:rPr lang="pt-BR" sz="700"/>
              <a:t>DET†: –6,7% (IC de 95% = –14,21 a 0,18); p&lt;0,0001 para a não inferioridade</a:t>
            </a:r>
            <a:r>
              <a:rPr baseline="30000" lang="pt-BR" sz="700"/>
              <a:t>1,2</a:t>
            </a:r>
            <a:endParaRPr/>
          </a:p>
          <a:p>
            <a:pPr indent="0" lvl="0" marL="0" rtl="0" algn="l">
              <a:lnSpc>
                <a:spcPct val="90000"/>
              </a:lnSpc>
              <a:spcBef>
                <a:spcPts val="0"/>
              </a:spcBef>
              <a:spcAft>
                <a:spcPts val="0"/>
              </a:spcAft>
              <a:buClr>
                <a:schemeClr val="dk1"/>
              </a:buClr>
              <a:buSzPts val="700"/>
              <a:buNone/>
            </a:pPr>
            <a:r>
              <a:rPr lang="pt-BR" sz="700"/>
              <a:t>†Diferença entre os tratamentos estimada por ravulizumabe – Eculizumabe</a:t>
            </a:r>
            <a:r>
              <a:rPr baseline="30000" lang="pt-BR" sz="700"/>
              <a:t>1</a:t>
            </a:r>
            <a:endParaRPr/>
          </a:p>
          <a:p>
            <a:pPr indent="0" lvl="0" marL="0" rtl="0" algn="l">
              <a:lnSpc>
                <a:spcPct val="90000"/>
              </a:lnSpc>
              <a:spcBef>
                <a:spcPts val="0"/>
              </a:spcBef>
              <a:spcAft>
                <a:spcPts val="0"/>
              </a:spcAft>
              <a:buClr>
                <a:schemeClr val="dk1"/>
              </a:buClr>
              <a:buSzPts val="700"/>
              <a:buNone/>
            </a:pPr>
            <a:r>
              <a:rPr lang="pt-BR" sz="700"/>
              <a:t>Referências: 1.  Lee JW et al. Blood. 2019 Feb 7;133(6):530-9; 2. Brodsky RA et al. Blood. 2018;132(Suppl 1):2330-.</a:t>
            </a:r>
            <a:endParaRPr/>
          </a:p>
        </p:txBody>
      </p:sp>
      <p:sp>
        <p:nvSpPr>
          <p:cNvPr id="6888" name="Google Shape;6888;p118"/>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6889" name="Google Shape;6889;p118"/>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6890" name="Google Shape;6890;p118"/>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6891" name="Google Shape;6891;p118"/>
          <p:cNvGrpSpPr/>
          <p:nvPr/>
        </p:nvGrpSpPr>
        <p:grpSpPr>
          <a:xfrm>
            <a:off x="541341" y="2262076"/>
            <a:ext cx="4816837" cy="3137395"/>
            <a:chOff x="541341" y="2262076"/>
            <a:chExt cx="4816837" cy="3137395"/>
          </a:xfrm>
        </p:grpSpPr>
        <p:sp>
          <p:nvSpPr>
            <p:cNvPr id="6892" name="Google Shape;6892;p118"/>
            <p:cNvSpPr/>
            <p:nvPr/>
          </p:nvSpPr>
          <p:spPr>
            <a:xfrm>
              <a:off x="3824163" y="4995148"/>
              <a:ext cx="1063112" cy="365294"/>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ravulizumabe</a:t>
              </a:r>
              <a:endParaRPr b="1" baseline="30000" sz="1400">
                <a:solidFill>
                  <a:schemeClr val="lt2"/>
                </a:solidFill>
                <a:latin typeface="Calibri"/>
                <a:ea typeface="Calibri"/>
                <a:cs typeface="Calibri"/>
                <a:sym typeface="Calibri"/>
              </a:endParaRPr>
            </a:p>
            <a:p>
              <a:pPr indent="0" lvl="0" marL="0" marR="0" rtl="0" algn="ctr">
                <a:spcBef>
                  <a:spcPts val="0"/>
                </a:spcBef>
                <a:spcAft>
                  <a:spcPts val="0"/>
                </a:spcAft>
                <a:buNone/>
              </a:pPr>
              <a:r>
                <a:rPr lang="pt-BR" sz="1400">
                  <a:solidFill>
                    <a:schemeClr val="lt2"/>
                  </a:solidFill>
                  <a:latin typeface="Calibri"/>
                  <a:ea typeface="Calibri"/>
                  <a:cs typeface="Calibri"/>
                  <a:sym typeface="Calibri"/>
                </a:rPr>
                <a:t>(5 de 125) </a:t>
              </a:r>
              <a:r>
                <a:rPr baseline="30000" lang="pt-BR" sz="1400">
                  <a:solidFill>
                    <a:schemeClr val="lt2"/>
                  </a:solidFill>
                  <a:latin typeface="Calibri"/>
                  <a:ea typeface="Calibri"/>
                  <a:cs typeface="Calibri"/>
                  <a:sym typeface="Calibri"/>
                </a:rPr>
                <a:t> </a:t>
              </a:r>
              <a:endParaRPr sz="1400">
                <a:solidFill>
                  <a:schemeClr val="lt2"/>
                </a:solidFill>
                <a:latin typeface="Calibri"/>
                <a:ea typeface="Calibri"/>
                <a:cs typeface="Calibri"/>
                <a:sym typeface="Calibri"/>
              </a:endParaRPr>
            </a:p>
          </p:txBody>
        </p:sp>
        <p:sp>
          <p:nvSpPr>
            <p:cNvPr id="6893" name="Google Shape;6893;p118"/>
            <p:cNvSpPr/>
            <p:nvPr/>
          </p:nvSpPr>
          <p:spPr>
            <a:xfrm>
              <a:off x="936844" y="4917159"/>
              <a:ext cx="1291655" cy="482312"/>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400">
                  <a:solidFill>
                    <a:schemeClr val="dk2"/>
                  </a:solidFill>
                  <a:latin typeface="Calibri"/>
                  <a:ea typeface="Calibri"/>
                  <a:cs typeface="Calibri"/>
                  <a:sym typeface="Calibri"/>
                </a:rPr>
                <a:t>eculizumabe</a:t>
              </a:r>
              <a:r>
                <a:rPr b="1" baseline="30000" lang="pt-BR" sz="1400">
                  <a:solidFill>
                    <a:schemeClr val="dk2"/>
                  </a:solidFill>
                  <a:latin typeface="Calibri"/>
                  <a:ea typeface="Calibri"/>
                  <a:cs typeface="Calibri"/>
                  <a:sym typeface="Calibri"/>
                </a:rPr>
                <a:t> </a:t>
              </a:r>
              <a:endParaRPr/>
            </a:p>
            <a:p>
              <a:pPr indent="0" lvl="0" marL="0" marR="0" rtl="0" algn="ctr">
                <a:spcBef>
                  <a:spcPts val="0"/>
                </a:spcBef>
                <a:spcAft>
                  <a:spcPts val="0"/>
                </a:spcAft>
                <a:buNone/>
              </a:pPr>
              <a:r>
                <a:rPr lang="pt-BR" sz="1400">
                  <a:solidFill>
                    <a:schemeClr val="dk2"/>
                  </a:solidFill>
                  <a:latin typeface="Calibri"/>
                  <a:ea typeface="Calibri"/>
                  <a:cs typeface="Calibri"/>
                  <a:sym typeface="Calibri"/>
                </a:rPr>
                <a:t>(13 de 121)</a:t>
              </a:r>
              <a:endParaRPr sz="1400">
                <a:solidFill>
                  <a:schemeClr val="dk2"/>
                </a:solidFill>
                <a:latin typeface="Calibri"/>
                <a:ea typeface="Calibri"/>
                <a:cs typeface="Calibri"/>
                <a:sym typeface="Calibri"/>
              </a:endParaRPr>
            </a:p>
          </p:txBody>
        </p:sp>
        <p:sp>
          <p:nvSpPr>
            <p:cNvPr id="6894" name="Google Shape;6894;p118"/>
            <p:cNvSpPr txBox="1"/>
            <p:nvPr/>
          </p:nvSpPr>
          <p:spPr>
            <a:xfrm>
              <a:off x="541341" y="2262076"/>
              <a:ext cx="4759929" cy="338554"/>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600">
                  <a:solidFill>
                    <a:schemeClr val="dk1"/>
                  </a:solidFill>
                  <a:latin typeface="Lustria"/>
                  <a:ea typeface="Lustria"/>
                  <a:cs typeface="Lustria"/>
                  <a:sym typeface="Lustria"/>
                </a:rPr>
                <a:t>Número de pacientes que apresentaram BTH</a:t>
              </a:r>
              <a:r>
                <a:rPr b="1" baseline="30000" lang="pt-BR" sz="1600">
                  <a:solidFill>
                    <a:schemeClr val="dk1"/>
                  </a:solidFill>
                  <a:latin typeface="Lustria"/>
                  <a:ea typeface="Lustria"/>
                  <a:cs typeface="Lustria"/>
                  <a:sym typeface="Lustria"/>
                </a:rPr>
                <a:t>1,2</a:t>
              </a:r>
              <a:endParaRPr/>
            </a:p>
          </p:txBody>
        </p:sp>
        <p:sp>
          <p:nvSpPr>
            <p:cNvPr id="6895" name="Google Shape;6895;p118"/>
            <p:cNvSpPr/>
            <p:nvPr/>
          </p:nvSpPr>
          <p:spPr>
            <a:xfrm>
              <a:off x="702774" y="2856678"/>
              <a:ext cx="1737928" cy="1737928"/>
            </a:xfrm>
            <a:prstGeom prst="ellipse">
              <a:avLst/>
            </a:prstGeom>
            <a:solidFill>
              <a:srgbClr val="F0F1F6"/>
            </a:solidFill>
            <a:ln>
              <a:noFill/>
            </a:ln>
            <a:effectLst>
              <a:outerShdw blurRad="127000" sx="92000" rotWithShape="0" dir="5400000" dist="76200" sy="92000">
                <a:schemeClr val="dk1">
                  <a:alpha val="14901"/>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896" name="Google Shape;6896;p118"/>
            <p:cNvSpPr/>
            <p:nvPr/>
          </p:nvSpPr>
          <p:spPr>
            <a:xfrm>
              <a:off x="3454087" y="2856678"/>
              <a:ext cx="1737928" cy="1737928"/>
            </a:xfrm>
            <a:prstGeom prst="ellipse">
              <a:avLst/>
            </a:prstGeom>
            <a:solidFill>
              <a:srgbClr val="F0F1F6"/>
            </a:solidFill>
            <a:ln>
              <a:noFill/>
            </a:ln>
            <a:effectLst>
              <a:outerShdw blurRad="127000" sx="92000" rotWithShape="0" dir="5400000" dist="76200" sy="92000">
                <a:schemeClr val="dk1">
                  <a:alpha val="14901"/>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897" name="Google Shape;6897;p118"/>
            <p:cNvSpPr/>
            <p:nvPr/>
          </p:nvSpPr>
          <p:spPr>
            <a:xfrm rot="-5400000">
              <a:off x="724546" y="2856678"/>
              <a:ext cx="1717014" cy="1717015"/>
            </a:xfrm>
            <a:prstGeom prst="pie">
              <a:avLst>
                <a:gd fmla="val 0" name="adj1"/>
                <a:gd fmla="val 2469935" name="adj2"/>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6898" name="Google Shape;6898;p118"/>
            <p:cNvSpPr/>
            <p:nvPr/>
          </p:nvSpPr>
          <p:spPr>
            <a:xfrm rot="-5400000">
              <a:off x="3463923" y="2856678"/>
              <a:ext cx="1717014" cy="1717015"/>
            </a:xfrm>
            <a:prstGeom prst="pie">
              <a:avLst>
                <a:gd fmla="val 0" name="adj1"/>
                <a:gd fmla="val 881980"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6899" name="Google Shape;6899;p118"/>
            <p:cNvSpPr/>
            <p:nvPr/>
          </p:nvSpPr>
          <p:spPr>
            <a:xfrm>
              <a:off x="953423" y="3107327"/>
              <a:ext cx="1236629" cy="1236629"/>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900" name="Google Shape;6900;p118"/>
            <p:cNvSpPr/>
            <p:nvPr/>
          </p:nvSpPr>
          <p:spPr>
            <a:xfrm>
              <a:off x="3704115" y="3107327"/>
              <a:ext cx="1236629" cy="1236629"/>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6901" name="Google Shape;6901;p118"/>
            <p:cNvGrpSpPr/>
            <p:nvPr/>
          </p:nvGrpSpPr>
          <p:grpSpPr>
            <a:xfrm>
              <a:off x="2239469" y="3870072"/>
              <a:ext cx="358920" cy="1073247"/>
              <a:chOff x="6053653" y="2207799"/>
              <a:chExt cx="1390567" cy="4158079"/>
            </a:xfrm>
          </p:grpSpPr>
          <p:sp>
            <p:nvSpPr>
              <p:cNvPr id="6902" name="Google Shape;6902;p118"/>
              <p:cNvSpPr/>
              <p:nvPr/>
            </p:nvSpPr>
            <p:spPr>
              <a:xfrm>
                <a:off x="6257837" y="2207799"/>
                <a:ext cx="984334" cy="992954"/>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6903" name="Google Shape;6903;p118"/>
              <p:cNvSpPr/>
              <p:nvPr/>
            </p:nvSpPr>
            <p:spPr>
              <a:xfrm>
                <a:off x="6053653" y="3182120"/>
                <a:ext cx="1390567" cy="3183758"/>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grpSp>
          <p:nvGrpSpPr>
            <p:cNvPr id="6904" name="Google Shape;6904;p118"/>
            <p:cNvGrpSpPr/>
            <p:nvPr/>
          </p:nvGrpSpPr>
          <p:grpSpPr>
            <a:xfrm>
              <a:off x="4999258" y="3870072"/>
              <a:ext cx="358920" cy="1073247"/>
              <a:chOff x="6053653" y="2207799"/>
              <a:chExt cx="1390567" cy="4158079"/>
            </a:xfrm>
          </p:grpSpPr>
          <p:sp>
            <p:nvSpPr>
              <p:cNvPr id="6905" name="Google Shape;6905;p118"/>
              <p:cNvSpPr/>
              <p:nvPr/>
            </p:nvSpPr>
            <p:spPr>
              <a:xfrm>
                <a:off x="6257837" y="2207799"/>
                <a:ext cx="984334" cy="992954"/>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6906" name="Google Shape;6906;p118"/>
              <p:cNvSpPr/>
              <p:nvPr/>
            </p:nvSpPr>
            <p:spPr>
              <a:xfrm>
                <a:off x="6053653" y="3182120"/>
                <a:ext cx="1390567" cy="3183758"/>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6907" name="Google Shape;6907;p118"/>
            <p:cNvSpPr/>
            <p:nvPr/>
          </p:nvSpPr>
          <p:spPr>
            <a:xfrm>
              <a:off x="3967203" y="3525121"/>
              <a:ext cx="710451" cy="22172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2400">
                  <a:solidFill>
                    <a:schemeClr val="lt2"/>
                  </a:solidFill>
                  <a:latin typeface="Calibri"/>
                  <a:ea typeface="Calibri"/>
                  <a:cs typeface="Calibri"/>
                  <a:sym typeface="Calibri"/>
                </a:rPr>
                <a:t>4,0%</a:t>
              </a:r>
              <a:endParaRPr b="1" sz="2000">
                <a:solidFill>
                  <a:schemeClr val="lt2"/>
                </a:solidFill>
                <a:latin typeface="Calibri"/>
                <a:ea typeface="Calibri"/>
                <a:cs typeface="Calibri"/>
                <a:sym typeface="Calibri"/>
              </a:endParaRPr>
            </a:p>
          </p:txBody>
        </p:sp>
        <p:sp>
          <p:nvSpPr>
            <p:cNvPr id="6908" name="Google Shape;6908;p118"/>
            <p:cNvSpPr/>
            <p:nvPr/>
          </p:nvSpPr>
          <p:spPr>
            <a:xfrm>
              <a:off x="1147084" y="3535710"/>
              <a:ext cx="838691" cy="2111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2400">
                  <a:solidFill>
                    <a:schemeClr val="dk2"/>
                  </a:solidFill>
                  <a:latin typeface="Calibri"/>
                  <a:ea typeface="Calibri"/>
                  <a:cs typeface="Calibri"/>
                  <a:sym typeface="Calibri"/>
                </a:rPr>
                <a:t>10,7%</a:t>
              </a:r>
              <a:endParaRPr b="1" sz="2000">
                <a:solidFill>
                  <a:schemeClr val="dk2"/>
                </a:solidFill>
                <a:latin typeface="Calibri"/>
                <a:ea typeface="Calibri"/>
                <a:cs typeface="Calibri"/>
                <a:sym typeface="Calibri"/>
              </a:endParaRPr>
            </a:p>
          </p:txBody>
        </p:sp>
      </p:grpSp>
      <p:grpSp>
        <p:nvGrpSpPr>
          <p:cNvPr id="6909" name="Google Shape;6909;p118"/>
          <p:cNvGrpSpPr/>
          <p:nvPr/>
        </p:nvGrpSpPr>
        <p:grpSpPr>
          <a:xfrm>
            <a:off x="6005582" y="1737796"/>
            <a:ext cx="5778431" cy="4476697"/>
            <a:chOff x="6005582" y="1737796"/>
            <a:chExt cx="5778431" cy="4476697"/>
          </a:xfrm>
        </p:grpSpPr>
        <p:sp>
          <p:nvSpPr>
            <p:cNvPr id="6910" name="Google Shape;6910;p118"/>
            <p:cNvSpPr/>
            <p:nvPr/>
          </p:nvSpPr>
          <p:spPr>
            <a:xfrm>
              <a:off x="6005582" y="1737796"/>
              <a:ext cx="5778431" cy="4462967"/>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6911" name="Google Shape;6911;p118"/>
            <p:cNvSpPr/>
            <p:nvPr/>
          </p:nvSpPr>
          <p:spPr>
            <a:xfrm>
              <a:off x="10032101" y="4731690"/>
              <a:ext cx="715921" cy="33308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400">
                <a:solidFill>
                  <a:schemeClr val="accent4"/>
                </a:solidFill>
                <a:latin typeface="Calibri"/>
                <a:ea typeface="Calibri"/>
                <a:cs typeface="Calibri"/>
                <a:sym typeface="Calibri"/>
              </a:endParaRPr>
            </a:p>
          </p:txBody>
        </p:sp>
        <p:sp>
          <p:nvSpPr>
            <p:cNvPr id="6912" name="Google Shape;6912;p118"/>
            <p:cNvSpPr txBox="1"/>
            <p:nvPr/>
          </p:nvSpPr>
          <p:spPr>
            <a:xfrm>
              <a:off x="6688762" y="2327900"/>
              <a:ext cx="241413" cy="2976112"/>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2"/>
                  </a:solidFill>
                  <a:latin typeface="Calibri"/>
                  <a:ea typeface="Calibri"/>
                  <a:cs typeface="Calibri"/>
                  <a:sym typeface="Calibri"/>
                </a:rPr>
                <a:t>16</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14</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12</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10</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8</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6</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4</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2</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0</a:t>
              </a:r>
              <a:endParaRPr sz="1800">
                <a:solidFill>
                  <a:schemeClr val="dk2"/>
                </a:solidFill>
                <a:latin typeface="Calibri"/>
                <a:ea typeface="Calibri"/>
                <a:cs typeface="Calibri"/>
                <a:sym typeface="Calibri"/>
              </a:endParaRPr>
            </a:p>
          </p:txBody>
        </p:sp>
        <p:sp>
          <p:nvSpPr>
            <p:cNvPr id="6913" name="Google Shape;6913;p118"/>
            <p:cNvSpPr/>
            <p:nvPr/>
          </p:nvSpPr>
          <p:spPr>
            <a:xfrm>
              <a:off x="9802793" y="5104244"/>
              <a:ext cx="1203535" cy="2974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333">
                  <a:solidFill>
                    <a:schemeClr val="lt2"/>
                  </a:solidFill>
                  <a:latin typeface="Calibri"/>
                  <a:ea typeface="Calibri"/>
                  <a:cs typeface="Calibri"/>
                  <a:sym typeface="Calibri"/>
                </a:rPr>
                <a:t>ravulizumabe</a:t>
              </a:r>
              <a:r>
                <a:rPr b="1" lang="pt-BR" sz="1333">
                  <a:solidFill>
                    <a:schemeClr val="dk1"/>
                  </a:solidFill>
                  <a:latin typeface="Calibri"/>
                  <a:ea typeface="Calibri"/>
                  <a:cs typeface="Calibri"/>
                  <a:sym typeface="Calibri"/>
                </a:rPr>
                <a:t> </a:t>
              </a:r>
              <a:r>
                <a:rPr b="1" baseline="30000" lang="pt-BR" sz="1333">
                  <a:solidFill>
                    <a:schemeClr val="dk1"/>
                  </a:solidFill>
                  <a:latin typeface="Calibri"/>
                  <a:ea typeface="Calibri"/>
                  <a:cs typeface="Calibri"/>
                  <a:sym typeface="Calibri"/>
                </a:rPr>
                <a:t> </a:t>
              </a:r>
              <a:endParaRPr b="1" sz="1333">
                <a:solidFill>
                  <a:schemeClr val="dk1"/>
                </a:solidFill>
                <a:latin typeface="Calibri"/>
                <a:ea typeface="Calibri"/>
                <a:cs typeface="Calibri"/>
                <a:sym typeface="Calibri"/>
              </a:endParaRPr>
            </a:p>
          </p:txBody>
        </p:sp>
        <p:sp>
          <p:nvSpPr>
            <p:cNvPr id="6914" name="Google Shape;6914;p118"/>
            <p:cNvSpPr/>
            <p:nvPr/>
          </p:nvSpPr>
          <p:spPr>
            <a:xfrm>
              <a:off x="7138292" y="5091277"/>
              <a:ext cx="1306306" cy="2974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333">
                  <a:solidFill>
                    <a:schemeClr val="dk2"/>
                  </a:solidFill>
                  <a:latin typeface="Calibri"/>
                  <a:ea typeface="Calibri"/>
                  <a:cs typeface="Calibri"/>
                  <a:sym typeface="Calibri"/>
                </a:rPr>
                <a:t>eculizumabe</a:t>
              </a:r>
              <a:endParaRPr b="1" sz="1333">
                <a:solidFill>
                  <a:schemeClr val="dk2"/>
                </a:solidFill>
                <a:latin typeface="Calibri"/>
                <a:ea typeface="Calibri"/>
                <a:cs typeface="Calibri"/>
                <a:sym typeface="Calibri"/>
              </a:endParaRPr>
            </a:p>
          </p:txBody>
        </p:sp>
        <p:sp>
          <p:nvSpPr>
            <p:cNvPr id="6915" name="Google Shape;6915;p118"/>
            <p:cNvSpPr/>
            <p:nvPr/>
          </p:nvSpPr>
          <p:spPr>
            <a:xfrm>
              <a:off x="9969164" y="4704043"/>
              <a:ext cx="715921" cy="33308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400">
                <a:solidFill>
                  <a:schemeClr val="dk1"/>
                </a:solidFill>
                <a:latin typeface="Calibri"/>
                <a:ea typeface="Calibri"/>
                <a:cs typeface="Calibri"/>
                <a:sym typeface="Calibri"/>
              </a:endParaRPr>
            </a:p>
          </p:txBody>
        </p:sp>
        <p:cxnSp>
          <p:nvCxnSpPr>
            <p:cNvPr id="6916" name="Google Shape;6916;p118"/>
            <p:cNvCxnSpPr/>
            <p:nvPr/>
          </p:nvCxnSpPr>
          <p:spPr>
            <a:xfrm>
              <a:off x="10309271" y="3435209"/>
              <a:ext cx="0" cy="692555"/>
            </a:xfrm>
            <a:prstGeom prst="straightConnector1">
              <a:avLst/>
            </a:prstGeom>
            <a:noFill/>
            <a:ln cap="flat" cmpd="sng" w="12700">
              <a:solidFill>
                <a:schemeClr val="lt2"/>
              </a:solidFill>
              <a:prstDash val="solid"/>
              <a:miter lim="800000"/>
              <a:headEnd len="med" w="med" type="oval"/>
              <a:tailEnd len="med" w="med" type="oval"/>
            </a:ln>
          </p:spPr>
        </p:cxnSp>
        <p:sp>
          <p:nvSpPr>
            <p:cNvPr id="6917" name="Google Shape;6917;p118"/>
            <p:cNvSpPr/>
            <p:nvPr/>
          </p:nvSpPr>
          <p:spPr>
            <a:xfrm>
              <a:off x="6929904" y="2356108"/>
              <a:ext cx="4267200" cy="2686050"/>
            </a:xfrm>
            <a:custGeom>
              <a:rect b="b" l="l" r="r" t="t"/>
              <a:pathLst>
                <a:path extrusionOk="0" h="2686050" w="4267200">
                  <a:moveTo>
                    <a:pt x="0" y="0"/>
                  </a:moveTo>
                  <a:lnTo>
                    <a:pt x="0" y="2686050"/>
                  </a:lnTo>
                  <a:lnTo>
                    <a:pt x="4267200" y="2686050"/>
                  </a:lnTo>
                </a:path>
              </a:pathLst>
            </a:custGeom>
            <a:noFill/>
            <a:ln cap="flat" cmpd="sng" w="12700">
              <a:solidFill>
                <a:srgbClr val="D8D8D8"/>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6918" name="Google Shape;6918;p118"/>
            <p:cNvSpPr/>
            <p:nvPr/>
          </p:nvSpPr>
          <p:spPr>
            <a:xfrm>
              <a:off x="7459822" y="2530902"/>
              <a:ext cx="715921" cy="1172659"/>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2400">
                  <a:solidFill>
                    <a:schemeClr val="lt1"/>
                  </a:solidFill>
                  <a:latin typeface="Calibri"/>
                  <a:ea typeface="Calibri"/>
                  <a:cs typeface="Calibri"/>
                  <a:sym typeface="Calibri"/>
                </a:rPr>
                <a:t>7</a:t>
              </a:r>
              <a:endParaRPr/>
            </a:p>
          </p:txBody>
        </p:sp>
        <p:sp>
          <p:nvSpPr>
            <p:cNvPr id="6919" name="Google Shape;6919;p118"/>
            <p:cNvSpPr/>
            <p:nvPr/>
          </p:nvSpPr>
          <p:spPr>
            <a:xfrm>
              <a:off x="7459822" y="3707476"/>
              <a:ext cx="715921" cy="66046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2400">
                  <a:solidFill>
                    <a:schemeClr val="lt1"/>
                  </a:solidFill>
                  <a:latin typeface="Calibri"/>
                  <a:ea typeface="Calibri"/>
                  <a:cs typeface="Calibri"/>
                  <a:sym typeface="Calibri"/>
                </a:rPr>
                <a:t>4</a:t>
              </a:r>
              <a:endParaRPr/>
            </a:p>
          </p:txBody>
        </p:sp>
        <p:sp>
          <p:nvSpPr>
            <p:cNvPr id="6920" name="Google Shape;6920;p118"/>
            <p:cNvSpPr/>
            <p:nvPr/>
          </p:nvSpPr>
          <p:spPr>
            <a:xfrm>
              <a:off x="7459822" y="4361590"/>
              <a:ext cx="715921" cy="673459"/>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2400">
                  <a:solidFill>
                    <a:schemeClr val="dk2"/>
                  </a:solidFill>
                  <a:latin typeface="Calibri"/>
                  <a:ea typeface="Calibri"/>
                  <a:cs typeface="Calibri"/>
                  <a:sym typeface="Calibri"/>
                </a:rPr>
                <a:t>4</a:t>
              </a:r>
              <a:endParaRPr/>
            </a:p>
          </p:txBody>
        </p:sp>
        <p:sp>
          <p:nvSpPr>
            <p:cNvPr id="6921" name="Google Shape;6921;p118"/>
            <p:cNvSpPr txBox="1"/>
            <p:nvPr/>
          </p:nvSpPr>
          <p:spPr>
            <a:xfrm>
              <a:off x="9387973" y="2492882"/>
              <a:ext cx="1866718" cy="790642"/>
            </a:xfrm>
            <a:prstGeom prst="rect">
              <a:avLst/>
            </a:prstGeom>
            <a:noFill/>
            <a:ln cap="flat" cmpd="sng" w="9525">
              <a:solidFill>
                <a:schemeClr val="lt2"/>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90000"/>
                </a:lnSpc>
                <a:spcBef>
                  <a:spcPts val="0"/>
                </a:spcBef>
                <a:spcAft>
                  <a:spcPts val="0"/>
                </a:spcAft>
                <a:buClr>
                  <a:schemeClr val="dk1"/>
                </a:buClr>
                <a:buSzPts val="1200"/>
                <a:buFont typeface="Arial"/>
                <a:buNone/>
              </a:pPr>
              <a:r>
                <a:rPr lang="pt-BR" sz="1200">
                  <a:solidFill>
                    <a:schemeClr val="dk1"/>
                  </a:solidFill>
                  <a:latin typeface="Calibri"/>
                  <a:ea typeface="Calibri"/>
                  <a:cs typeface="Calibri"/>
                  <a:sym typeface="Calibri"/>
                </a:rPr>
                <a:t>Nenhum dos eventos de BTH reportados no grupo de ravulizumabe foi por inibição incompleta de C5</a:t>
              </a:r>
              <a:endParaRPr/>
            </a:p>
          </p:txBody>
        </p:sp>
        <p:sp>
          <p:nvSpPr>
            <p:cNvPr id="6922" name="Google Shape;6922;p118"/>
            <p:cNvSpPr/>
            <p:nvPr/>
          </p:nvSpPr>
          <p:spPr>
            <a:xfrm>
              <a:off x="9969164" y="4194308"/>
              <a:ext cx="715921" cy="62659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2000">
                  <a:solidFill>
                    <a:schemeClr val="lt1"/>
                  </a:solidFill>
                  <a:latin typeface="Calibri"/>
                  <a:ea typeface="Calibri"/>
                  <a:cs typeface="Calibri"/>
                  <a:sym typeface="Calibri"/>
                </a:rPr>
                <a:t>4</a:t>
              </a:r>
              <a:endParaRPr/>
            </a:p>
          </p:txBody>
        </p:sp>
        <p:sp>
          <p:nvSpPr>
            <p:cNvPr id="6923" name="Google Shape;6923;p118"/>
            <p:cNvSpPr/>
            <p:nvPr/>
          </p:nvSpPr>
          <p:spPr>
            <a:xfrm>
              <a:off x="9969164" y="4820904"/>
              <a:ext cx="715921" cy="21670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2000">
                  <a:solidFill>
                    <a:schemeClr val="lt2"/>
                  </a:solidFill>
                  <a:latin typeface="Calibri"/>
                  <a:ea typeface="Calibri"/>
                  <a:cs typeface="Calibri"/>
                  <a:sym typeface="Calibri"/>
                </a:rPr>
                <a:t>1</a:t>
              </a:r>
              <a:endParaRPr/>
            </a:p>
          </p:txBody>
        </p:sp>
        <p:sp>
          <p:nvSpPr>
            <p:cNvPr id="6924" name="Google Shape;6924;p118"/>
            <p:cNvSpPr txBox="1"/>
            <p:nvPr/>
          </p:nvSpPr>
          <p:spPr>
            <a:xfrm>
              <a:off x="6131807" y="1802892"/>
              <a:ext cx="4848171" cy="338554"/>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600">
                  <a:solidFill>
                    <a:schemeClr val="dk1"/>
                  </a:solidFill>
                  <a:latin typeface="Lustria"/>
                  <a:ea typeface="Lustria"/>
                  <a:cs typeface="Lustria"/>
                  <a:sym typeface="Lustria"/>
                </a:rPr>
                <a:t>Eventos de BTH no estudo de pacientes naïve</a:t>
              </a:r>
              <a:r>
                <a:rPr b="1" baseline="30000" lang="pt-BR" sz="1600">
                  <a:solidFill>
                    <a:schemeClr val="dk1"/>
                  </a:solidFill>
                  <a:latin typeface="Lustria"/>
                  <a:ea typeface="Lustria"/>
                  <a:cs typeface="Lustria"/>
                  <a:sym typeface="Lustria"/>
                </a:rPr>
                <a:t>1,2</a:t>
              </a:r>
              <a:r>
                <a:rPr b="1" lang="pt-BR" sz="1600">
                  <a:solidFill>
                    <a:schemeClr val="dk1"/>
                  </a:solidFill>
                  <a:latin typeface="Lustria"/>
                  <a:ea typeface="Lustria"/>
                  <a:cs typeface="Lustria"/>
                  <a:sym typeface="Lustria"/>
                </a:rPr>
                <a:t> </a:t>
              </a:r>
              <a:endParaRPr/>
            </a:p>
          </p:txBody>
        </p:sp>
        <p:sp>
          <p:nvSpPr>
            <p:cNvPr id="6925" name="Google Shape;6925;p118"/>
            <p:cNvSpPr txBox="1"/>
            <p:nvPr/>
          </p:nvSpPr>
          <p:spPr>
            <a:xfrm rot="-5400000">
              <a:off x="5208474" y="3645802"/>
              <a:ext cx="2688984" cy="25725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Número de eventos de BTH</a:t>
              </a:r>
              <a:endParaRPr b="1" sz="1800">
                <a:solidFill>
                  <a:schemeClr val="dk1"/>
                </a:solidFill>
                <a:latin typeface="Calibri"/>
                <a:ea typeface="Calibri"/>
                <a:cs typeface="Calibri"/>
                <a:sym typeface="Calibri"/>
              </a:endParaRPr>
            </a:p>
          </p:txBody>
        </p:sp>
        <p:sp>
          <p:nvSpPr>
            <p:cNvPr id="6926" name="Google Shape;6926;p118"/>
            <p:cNvSpPr txBox="1"/>
            <p:nvPr/>
          </p:nvSpPr>
          <p:spPr>
            <a:xfrm>
              <a:off x="10246334" y="5710673"/>
              <a:ext cx="882289" cy="19137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800">
                  <a:solidFill>
                    <a:schemeClr val="dk1"/>
                  </a:solidFill>
                  <a:latin typeface="Calibri"/>
                  <a:ea typeface="Calibri"/>
                  <a:cs typeface="Calibri"/>
                  <a:sym typeface="Calibri"/>
                </a:rPr>
                <a:t>Indeterminada</a:t>
              </a:r>
              <a:endParaRPr b="1" sz="1400">
                <a:solidFill>
                  <a:schemeClr val="dk1"/>
                </a:solidFill>
                <a:latin typeface="Calibri"/>
                <a:ea typeface="Calibri"/>
                <a:cs typeface="Calibri"/>
                <a:sym typeface="Calibri"/>
              </a:endParaRPr>
            </a:p>
          </p:txBody>
        </p:sp>
        <p:sp>
          <p:nvSpPr>
            <p:cNvPr id="6927" name="Google Shape;6927;p118"/>
            <p:cNvSpPr/>
            <p:nvPr/>
          </p:nvSpPr>
          <p:spPr>
            <a:xfrm>
              <a:off x="10029722" y="5704462"/>
              <a:ext cx="115793" cy="11579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6928" name="Google Shape;6928;p118"/>
            <p:cNvSpPr txBox="1"/>
            <p:nvPr/>
          </p:nvSpPr>
          <p:spPr>
            <a:xfrm>
              <a:off x="7321862" y="5708582"/>
              <a:ext cx="1191635" cy="20551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800">
                  <a:solidFill>
                    <a:schemeClr val="dk1"/>
                  </a:solidFill>
                  <a:latin typeface="Calibri"/>
                  <a:ea typeface="Calibri"/>
                  <a:cs typeface="Calibri"/>
                  <a:sym typeface="Calibri"/>
                </a:rPr>
                <a:t>Inibição incompleta de C5</a:t>
              </a:r>
              <a:endParaRPr b="1" sz="1400">
                <a:solidFill>
                  <a:schemeClr val="dk1"/>
                </a:solidFill>
                <a:latin typeface="Calibri"/>
                <a:ea typeface="Calibri"/>
                <a:cs typeface="Calibri"/>
                <a:sym typeface="Calibri"/>
              </a:endParaRPr>
            </a:p>
          </p:txBody>
        </p:sp>
        <p:sp>
          <p:nvSpPr>
            <p:cNvPr id="6929" name="Google Shape;6929;p118"/>
            <p:cNvSpPr/>
            <p:nvPr/>
          </p:nvSpPr>
          <p:spPr>
            <a:xfrm>
              <a:off x="7142199" y="5708201"/>
              <a:ext cx="115793" cy="11579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6930" name="Google Shape;6930;p118"/>
            <p:cNvSpPr txBox="1"/>
            <p:nvPr/>
          </p:nvSpPr>
          <p:spPr>
            <a:xfrm>
              <a:off x="9117590" y="5709970"/>
              <a:ext cx="652925" cy="21634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800">
                  <a:solidFill>
                    <a:schemeClr val="dk1"/>
                  </a:solidFill>
                  <a:latin typeface="Calibri"/>
                  <a:ea typeface="Calibri"/>
                  <a:cs typeface="Calibri"/>
                  <a:sym typeface="Calibri"/>
                </a:rPr>
                <a:t>Infecção</a:t>
              </a:r>
              <a:endParaRPr/>
            </a:p>
          </p:txBody>
        </p:sp>
        <p:sp>
          <p:nvSpPr>
            <p:cNvPr id="6931" name="Google Shape;6931;p118"/>
            <p:cNvSpPr/>
            <p:nvPr/>
          </p:nvSpPr>
          <p:spPr>
            <a:xfrm>
              <a:off x="8916661" y="5712750"/>
              <a:ext cx="115793" cy="11579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6932" name="Google Shape;6932;p118"/>
            <p:cNvSpPr/>
            <p:nvPr/>
          </p:nvSpPr>
          <p:spPr>
            <a:xfrm>
              <a:off x="7003256" y="5707169"/>
              <a:ext cx="115793" cy="115793"/>
            </a:xfrm>
            <a:prstGeom prst="rect">
              <a:avLst/>
            </a:prstGeom>
            <a:solidFill>
              <a:srgbClr val="002F6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6933" name="Google Shape;6933;p118"/>
            <p:cNvSpPr/>
            <p:nvPr/>
          </p:nvSpPr>
          <p:spPr>
            <a:xfrm>
              <a:off x="8779394" y="5712750"/>
              <a:ext cx="115793" cy="11579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6934" name="Google Shape;6934;p118"/>
            <p:cNvSpPr/>
            <p:nvPr/>
          </p:nvSpPr>
          <p:spPr>
            <a:xfrm>
              <a:off x="9893394" y="5704462"/>
              <a:ext cx="115793" cy="115793"/>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6935" name="Google Shape;6935;p118"/>
            <p:cNvSpPr txBox="1"/>
            <p:nvPr/>
          </p:nvSpPr>
          <p:spPr>
            <a:xfrm>
              <a:off x="6026944" y="5968140"/>
              <a:ext cx="5348333" cy="246353"/>
            </a:xfrm>
            <a:prstGeom prst="rect">
              <a:avLst/>
            </a:prstGeom>
            <a:noFill/>
            <a:ln>
              <a:noFill/>
            </a:ln>
          </p:spPr>
          <p:txBody>
            <a:bodyPr anchorCtr="0" anchor="t" bIns="60950" lIns="121900" spcFirstLastPara="1" rIns="121900" wrap="square" tIns="60950">
              <a:noAutofit/>
            </a:bodyPr>
            <a:lstStyle/>
            <a:p>
              <a:pPr indent="0" lvl="0" marL="0" marR="0" rtl="0" algn="l">
                <a:lnSpc>
                  <a:spcPct val="90000"/>
                </a:lnSpc>
                <a:spcBef>
                  <a:spcPts val="0"/>
                </a:spcBef>
                <a:spcAft>
                  <a:spcPts val="0"/>
                </a:spcAft>
                <a:buClr>
                  <a:schemeClr val="dk1"/>
                </a:buClr>
                <a:buSzPts val="800"/>
                <a:buFont typeface="Arial"/>
                <a:buNone/>
              </a:pPr>
              <a:r>
                <a:rPr lang="pt-BR" sz="800">
                  <a:solidFill>
                    <a:schemeClr val="dk1"/>
                  </a:solidFill>
                  <a:latin typeface="Calibri"/>
                  <a:ea typeface="Calibri"/>
                  <a:cs typeface="Calibri"/>
                  <a:sym typeface="Calibri"/>
                </a:rPr>
                <a:t>Obs.: Inibição incompleta de C5 definida por concentração sérica de C5 ≥0,5 μg/mL</a:t>
              </a:r>
              <a:endParaRPr sz="8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885"/>
                                        </p:tgtEl>
                                        <p:attrNameLst>
                                          <p:attrName>style.visibility</p:attrName>
                                        </p:attrNameLst>
                                      </p:cBhvr>
                                      <p:to>
                                        <p:strVal val="visible"/>
                                      </p:to>
                                    </p:set>
                                    <p:animEffect filter="fade" transition="in">
                                      <p:cBhvr>
                                        <p:cTn dur="500"/>
                                        <p:tgtEl>
                                          <p:spTgt spid="6885"/>
                                        </p:tgtEl>
                                      </p:cBhvr>
                                    </p:animEffect>
                                  </p:childTnLst>
                                </p:cTn>
                              </p:par>
                              <p:par>
                                <p:cTn fill="hold" nodeType="withEffect" presetClass="entr" presetID="10" presetSubtype="0">
                                  <p:stCondLst>
                                    <p:cond delay="250"/>
                                  </p:stCondLst>
                                  <p:childTnLst>
                                    <p:set>
                                      <p:cBhvr>
                                        <p:cTn dur="1" fill="hold">
                                          <p:stCondLst>
                                            <p:cond delay="0"/>
                                          </p:stCondLst>
                                        </p:cTn>
                                        <p:tgtEl>
                                          <p:spTgt spid="6891"/>
                                        </p:tgtEl>
                                        <p:attrNameLst>
                                          <p:attrName>style.visibility</p:attrName>
                                        </p:attrNameLst>
                                      </p:cBhvr>
                                      <p:to>
                                        <p:strVal val="visible"/>
                                      </p:to>
                                    </p:set>
                                    <p:animEffect filter="fade" transition="in">
                                      <p:cBhvr>
                                        <p:cTn dur="500"/>
                                        <p:tgtEl>
                                          <p:spTgt spid="6891"/>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6909"/>
                                        </p:tgtEl>
                                        <p:attrNameLst>
                                          <p:attrName>style.visibility</p:attrName>
                                        </p:attrNameLst>
                                      </p:cBhvr>
                                      <p:to>
                                        <p:strVal val="visible"/>
                                      </p:to>
                                    </p:set>
                                    <p:animEffect filter="fade" transition="in">
                                      <p:cBhvr>
                                        <p:cTn dur="500"/>
                                        <p:tgtEl>
                                          <p:spTgt spid="69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40" name="Shape 6940"/>
        <p:cNvGrpSpPr/>
        <p:nvPr/>
      </p:nvGrpSpPr>
      <p:grpSpPr>
        <a:xfrm>
          <a:off x="0" y="0"/>
          <a:ext cx="0" cy="0"/>
          <a:chOff x="0" y="0"/>
          <a:chExt cx="0" cy="0"/>
        </a:xfrm>
      </p:grpSpPr>
      <p:sp>
        <p:nvSpPr>
          <p:cNvPr id="6941" name="Google Shape;6941;p119"/>
          <p:cNvSpPr/>
          <p:nvPr/>
        </p:nvSpPr>
        <p:spPr>
          <a:xfrm flipH="1">
            <a:off x="317798" y="2656051"/>
            <a:ext cx="2288679" cy="283034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6942" name="Google Shape;6942;p119"/>
          <p:cNvSpPr txBox="1"/>
          <p:nvPr/>
        </p:nvSpPr>
        <p:spPr>
          <a:xfrm>
            <a:off x="296269" y="385036"/>
            <a:ext cx="104860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Destaques da eficácia de ravulizumabe vs. eculizumabe</a:t>
            </a:r>
            <a:br>
              <a:rPr b="1" lang="pt-BR" sz="3200">
                <a:solidFill>
                  <a:schemeClr val="accent1"/>
                </a:solidFill>
                <a:latin typeface="Lustria"/>
                <a:ea typeface="Lustria"/>
                <a:cs typeface="Lustria"/>
                <a:sym typeface="Lustria"/>
              </a:rPr>
            </a:br>
            <a:r>
              <a:rPr b="1" lang="pt-BR" sz="3200">
                <a:solidFill>
                  <a:schemeClr val="accent1"/>
                </a:solidFill>
                <a:latin typeface="Lustria"/>
                <a:ea typeface="Lustria"/>
                <a:cs typeface="Lustria"/>
                <a:sym typeface="Lustria"/>
              </a:rPr>
              <a:t>em pacientes virgens de tratamento</a:t>
            </a:r>
            <a:r>
              <a:rPr b="1" baseline="30000" lang="pt-BR" sz="3200">
                <a:solidFill>
                  <a:schemeClr val="accent1"/>
                </a:solidFill>
                <a:latin typeface="Lustria"/>
                <a:ea typeface="Lustria"/>
                <a:cs typeface="Lustria"/>
                <a:sym typeface="Lustria"/>
              </a:rPr>
              <a:t>1-4</a:t>
            </a:r>
            <a:endParaRPr/>
          </a:p>
        </p:txBody>
      </p:sp>
      <p:sp>
        <p:nvSpPr>
          <p:cNvPr id="6943" name="Google Shape;6943;p119"/>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BTH = hemólise de escape; HPN = hemoglobinúria paroxística noturna.</a:t>
            </a:r>
            <a:endParaRPr/>
          </a:p>
          <a:p>
            <a:pPr indent="0" lvl="0" marL="0" rtl="0" algn="l">
              <a:lnSpc>
                <a:spcPct val="90000"/>
              </a:lnSpc>
              <a:spcBef>
                <a:spcPts val="0"/>
              </a:spcBef>
              <a:spcAft>
                <a:spcPts val="0"/>
              </a:spcAft>
              <a:buClr>
                <a:schemeClr val="dk1"/>
              </a:buClr>
              <a:buSzPts val="700"/>
              <a:buNone/>
            </a:pPr>
            <a:r>
              <a:rPr lang="pt-BR" sz="700"/>
              <a:t>Referências: 1. Lee JW et al. Blood. 2019 Feb 7;133(6):530-9; 2. Weitz IC et al. Oral presentation at the ASH 60th Annual Meeting and Exposition. San Diego, CA. 2018; 3. Brodsky et al. Poster presentation at the ASH 60th Annual Meeting and Exposition. San Diego, CA. 2018; 4. Dados de arquivo da Alexion. 2019.</a:t>
            </a:r>
            <a:endParaRPr/>
          </a:p>
        </p:txBody>
      </p:sp>
      <p:sp>
        <p:nvSpPr>
          <p:cNvPr id="6944" name="Google Shape;6944;p119"/>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6945" name="Google Shape;6945;p119"/>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6946" name="Google Shape;6946;p119"/>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6947" name="Google Shape;6947;p119"/>
          <p:cNvSpPr/>
          <p:nvPr/>
        </p:nvSpPr>
        <p:spPr>
          <a:xfrm flipH="1">
            <a:off x="2682577" y="2656051"/>
            <a:ext cx="2288679" cy="283034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6948" name="Google Shape;6948;p119"/>
          <p:cNvSpPr/>
          <p:nvPr/>
        </p:nvSpPr>
        <p:spPr>
          <a:xfrm flipH="1">
            <a:off x="5047356" y="2656051"/>
            <a:ext cx="2288679" cy="283034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6949" name="Google Shape;6949;p119"/>
          <p:cNvSpPr/>
          <p:nvPr/>
        </p:nvSpPr>
        <p:spPr>
          <a:xfrm flipH="1">
            <a:off x="7412135" y="2656051"/>
            <a:ext cx="2288679" cy="283034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6950" name="Google Shape;6950;p119"/>
          <p:cNvSpPr/>
          <p:nvPr/>
        </p:nvSpPr>
        <p:spPr>
          <a:xfrm flipH="1">
            <a:off x="9776915" y="2656051"/>
            <a:ext cx="2288679" cy="283034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6951" name="Google Shape;6951;p119"/>
          <p:cNvSpPr/>
          <p:nvPr/>
        </p:nvSpPr>
        <p:spPr>
          <a:xfrm>
            <a:off x="314863" y="3109245"/>
            <a:ext cx="2281595" cy="1746856"/>
          </a:xfrm>
          <a:prstGeom prst="rect">
            <a:avLst/>
          </a:prstGeom>
          <a:noFill/>
          <a:ln>
            <a:noFill/>
          </a:ln>
        </p:spPr>
        <p:txBody>
          <a:bodyPr anchorCtr="0" anchor="t" bIns="45700" lIns="91425" spcFirstLastPara="1" rIns="91425" wrap="square" tIns="45700">
            <a:noAutofit/>
          </a:bodyPr>
          <a:lstStyle/>
          <a:p>
            <a:pPr indent="0" lvl="0" marL="0" marR="0" rtl="0" algn="ctr">
              <a:lnSpc>
                <a:spcPct val="114000"/>
              </a:lnSpc>
              <a:spcBef>
                <a:spcPts val="0"/>
              </a:spcBef>
              <a:spcAft>
                <a:spcPts val="0"/>
              </a:spcAft>
              <a:buNone/>
            </a:pPr>
            <a:r>
              <a:rPr b="1" lang="pt-BR" sz="1400">
                <a:solidFill>
                  <a:schemeClr val="lt2"/>
                </a:solidFill>
                <a:latin typeface="Calibri"/>
                <a:ea typeface="Calibri"/>
                <a:cs typeface="Calibri"/>
                <a:sym typeface="Calibri"/>
              </a:rPr>
              <a:t>A não inferioridade</a:t>
            </a:r>
            <a:r>
              <a:rPr lang="pt-BR" sz="1400">
                <a:solidFill>
                  <a:schemeClr val="lt2"/>
                </a:solidFill>
                <a:latin typeface="Calibri"/>
                <a:ea typeface="Calibri"/>
                <a:cs typeface="Calibri"/>
                <a:sym typeface="Calibri"/>
              </a:rPr>
              <a:t> </a:t>
            </a:r>
            <a:r>
              <a:rPr lang="pt-BR" sz="1400">
                <a:solidFill>
                  <a:schemeClr val="dk1"/>
                </a:solidFill>
                <a:latin typeface="Calibri"/>
                <a:ea typeface="Calibri"/>
                <a:cs typeface="Calibri"/>
                <a:sym typeface="Calibri"/>
              </a:rPr>
              <a:t>do tratamento com ravulizumabe</a:t>
            </a:r>
            <a:r>
              <a:rPr lang="pt-BR" sz="1400">
                <a:solidFill>
                  <a:schemeClr val="lt2"/>
                </a:solidFill>
                <a:latin typeface="Calibri"/>
                <a:ea typeface="Calibri"/>
                <a:cs typeface="Calibri"/>
                <a:sym typeface="Calibri"/>
              </a:rPr>
              <a:t>, </a:t>
            </a:r>
            <a:r>
              <a:rPr b="1" lang="pt-BR" sz="1400">
                <a:solidFill>
                  <a:schemeClr val="lt2"/>
                </a:solidFill>
                <a:latin typeface="Calibri"/>
                <a:ea typeface="Calibri"/>
                <a:cs typeface="Calibri"/>
                <a:sym typeface="Calibri"/>
              </a:rPr>
              <a:t>a cada 8 semanas</a:t>
            </a:r>
            <a:r>
              <a:rPr lang="pt-BR" sz="1400">
                <a:solidFill>
                  <a:schemeClr val="dk1"/>
                </a:solidFill>
                <a:latin typeface="Calibri"/>
                <a:ea typeface="Calibri"/>
                <a:cs typeface="Calibri"/>
                <a:sym typeface="Calibri"/>
              </a:rPr>
              <a:t>, em relação ao eculizumabe</a:t>
            </a:r>
            <a:r>
              <a:rPr baseline="30000" lang="pt-BR" sz="1400">
                <a:solidFill>
                  <a:schemeClr val="dk1"/>
                </a:solidFill>
                <a:latin typeface="Calibri"/>
                <a:ea typeface="Calibri"/>
                <a:cs typeface="Calibri"/>
                <a:sym typeface="Calibri"/>
              </a:rPr>
              <a:t> </a:t>
            </a:r>
            <a:r>
              <a:rPr lang="pt-BR" sz="1400">
                <a:solidFill>
                  <a:schemeClr val="dk1"/>
                </a:solidFill>
                <a:latin typeface="Calibri"/>
                <a:ea typeface="Calibri"/>
                <a:cs typeface="Calibri"/>
                <a:sym typeface="Calibri"/>
              </a:rPr>
              <a:t>foi confirmada em</a:t>
            </a:r>
            <a:r>
              <a:rPr b="1" lang="pt-BR" sz="1400">
                <a:solidFill>
                  <a:schemeClr val="dk1"/>
                </a:solidFill>
                <a:latin typeface="Calibri"/>
                <a:ea typeface="Calibri"/>
                <a:cs typeface="Calibri"/>
                <a:sym typeface="Calibri"/>
              </a:rPr>
              <a:t> </a:t>
            </a:r>
            <a:r>
              <a:rPr b="1" lang="pt-BR" sz="1400">
                <a:solidFill>
                  <a:schemeClr val="lt2"/>
                </a:solidFill>
                <a:latin typeface="Calibri"/>
                <a:ea typeface="Calibri"/>
                <a:cs typeface="Calibri"/>
                <a:sym typeface="Calibri"/>
              </a:rPr>
              <a:t>todos os desfechos de eficácia </a:t>
            </a:r>
            <a:r>
              <a:rPr lang="pt-BR" sz="1400">
                <a:solidFill>
                  <a:schemeClr val="dk1"/>
                </a:solidFill>
                <a:latin typeface="Calibri"/>
                <a:ea typeface="Calibri"/>
                <a:cs typeface="Calibri"/>
                <a:sym typeface="Calibri"/>
              </a:rPr>
              <a:t>avaliados</a:t>
            </a:r>
            <a:endParaRPr b="1" sz="1400">
              <a:solidFill>
                <a:schemeClr val="dk1"/>
              </a:solidFill>
              <a:latin typeface="Calibri"/>
              <a:ea typeface="Calibri"/>
              <a:cs typeface="Calibri"/>
              <a:sym typeface="Calibri"/>
            </a:endParaRPr>
          </a:p>
        </p:txBody>
      </p:sp>
      <p:sp>
        <p:nvSpPr>
          <p:cNvPr id="6952" name="Google Shape;6952;p119"/>
          <p:cNvSpPr/>
          <p:nvPr/>
        </p:nvSpPr>
        <p:spPr>
          <a:xfrm>
            <a:off x="2619850" y="3109245"/>
            <a:ext cx="2322077" cy="19884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Uma proporção mais alta</a:t>
            </a:r>
            <a:br>
              <a:rPr b="1" lang="pt-BR" sz="1400">
                <a:solidFill>
                  <a:schemeClr val="lt2"/>
                </a:solidFill>
                <a:latin typeface="Calibri"/>
                <a:ea typeface="Calibri"/>
                <a:cs typeface="Calibri"/>
                <a:sym typeface="Calibri"/>
              </a:rPr>
            </a:br>
            <a:r>
              <a:rPr b="1" lang="pt-BR" sz="1400">
                <a:solidFill>
                  <a:schemeClr val="lt2"/>
                </a:solidFill>
                <a:latin typeface="Calibri"/>
                <a:ea typeface="Calibri"/>
                <a:cs typeface="Calibri"/>
                <a:sym typeface="Calibri"/>
              </a:rPr>
              <a:t>de pacientes tratados com ravulizumabe </a:t>
            </a:r>
            <a:r>
              <a:rPr lang="pt-BR" sz="1400">
                <a:solidFill>
                  <a:schemeClr val="dk1"/>
                </a:solidFill>
                <a:latin typeface="Calibri"/>
                <a:ea typeface="Calibri"/>
                <a:cs typeface="Calibri"/>
                <a:sym typeface="Calibri"/>
              </a:rPr>
              <a:t>(73,6%) permaneceu </a:t>
            </a:r>
            <a:r>
              <a:rPr b="1" lang="pt-BR" sz="1400">
                <a:solidFill>
                  <a:schemeClr val="lt2"/>
                </a:solidFill>
                <a:latin typeface="Calibri"/>
                <a:ea typeface="Calibri"/>
                <a:cs typeface="Calibri"/>
                <a:sym typeface="Calibri"/>
              </a:rPr>
              <a:t>livre de transfusões</a:t>
            </a:r>
            <a:r>
              <a:rPr lang="pt-BR" sz="1400">
                <a:solidFill>
                  <a:schemeClr val="dk1"/>
                </a:solidFill>
                <a:latin typeface="Calibri"/>
                <a:ea typeface="Calibri"/>
                <a:cs typeface="Calibri"/>
                <a:sym typeface="Calibri"/>
              </a:rPr>
              <a:t> até o final do período de 26 semanas da avaliação primária, em relação aos pacientes tratados com </a:t>
            </a:r>
            <a:br>
              <a:rPr lang="pt-BR" sz="1400">
                <a:solidFill>
                  <a:schemeClr val="dk1"/>
                </a:solidFill>
                <a:latin typeface="Calibri"/>
                <a:ea typeface="Calibri"/>
                <a:cs typeface="Calibri"/>
                <a:sym typeface="Calibri"/>
              </a:rPr>
            </a:br>
            <a:r>
              <a:rPr lang="pt-BR" sz="1400">
                <a:solidFill>
                  <a:schemeClr val="dk1"/>
                </a:solidFill>
                <a:latin typeface="Calibri"/>
                <a:ea typeface="Calibri"/>
                <a:cs typeface="Calibri"/>
                <a:sym typeface="Calibri"/>
              </a:rPr>
              <a:t>eculizumabe (66,1%)</a:t>
            </a:r>
            <a:endParaRPr baseline="30000" sz="1400">
              <a:solidFill>
                <a:schemeClr val="dk1"/>
              </a:solidFill>
              <a:latin typeface="Calibri"/>
              <a:ea typeface="Calibri"/>
              <a:cs typeface="Calibri"/>
              <a:sym typeface="Calibri"/>
            </a:endParaRPr>
          </a:p>
        </p:txBody>
      </p:sp>
      <p:sp>
        <p:nvSpPr>
          <p:cNvPr id="6953" name="Google Shape;6953;p119"/>
          <p:cNvSpPr/>
          <p:nvPr/>
        </p:nvSpPr>
        <p:spPr>
          <a:xfrm>
            <a:off x="7426431" y="3109245"/>
            <a:ext cx="2209483" cy="168109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ravulizumabe promove </a:t>
            </a:r>
            <a:r>
              <a:rPr b="1" lang="pt-BR" sz="1400">
                <a:solidFill>
                  <a:schemeClr val="lt2"/>
                </a:solidFill>
                <a:latin typeface="Calibri"/>
                <a:ea typeface="Calibri"/>
                <a:cs typeface="Calibri"/>
                <a:sym typeface="Calibri"/>
              </a:rPr>
              <a:t>imediata, completa e duradoura inibição de C5 </a:t>
            </a:r>
            <a:r>
              <a:rPr lang="pt-BR" sz="1400">
                <a:solidFill>
                  <a:schemeClr val="dk1"/>
                </a:solidFill>
                <a:latin typeface="Calibri"/>
                <a:ea typeface="Calibri"/>
                <a:cs typeface="Calibri"/>
                <a:sym typeface="Calibri"/>
              </a:rPr>
              <a:t>durante todo o período de </a:t>
            </a:r>
            <a:r>
              <a:rPr b="1" lang="pt-BR" sz="1400">
                <a:solidFill>
                  <a:schemeClr val="lt2"/>
                </a:solidFill>
                <a:latin typeface="Calibri"/>
                <a:ea typeface="Calibri"/>
                <a:cs typeface="Calibri"/>
                <a:sym typeface="Calibri"/>
              </a:rPr>
              <a:t>8 semanas</a:t>
            </a:r>
            <a:r>
              <a:rPr lang="pt-BR" sz="1400">
                <a:solidFill>
                  <a:schemeClr val="lt2"/>
                </a:solidFill>
                <a:latin typeface="Calibri"/>
                <a:ea typeface="Calibri"/>
                <a:cs typeface="Calibri"/>
                <a:sym typeface="Calibri"/>
              </a:rPr>
              <a:t> </a:t>
            </a:r>
            <a:r>
              <a:rPr lang="pt-BR" sz="1400">
                <a:solidFill>
                  <a:schemeClr val="dk1"/>
                </a:solidFill>
                <a:latin typeface="Calibri"/>
                <a:ea typeface="Calibri"/>
                <a:cs typeface="Calibri"/>
                <a:sym typeface="Calibri"/>
              </a:rPr>
              <a:t>(intervalo entre as doses), diferentemente de eculizumabe</a:t>
            </a:r>
            <a:endParaRPr baseline="30000" sz="1400">
              <a:solidFill>
                <a:schemeClr val="dk1"/>
              </a:solidFill>
              <a:latin typeface="Calibri"/>
              <a:ea typeface="Calibri"/>
              <a:cs typeface="Calibri"/>
              <a:sym typeface="Calibri"/>
            </a:endParaRPr>
          </a:p>
        </p:txBody>
      </p:sp>
      <p:sp>
        <p:nvSpPr>
          <p:cNvPr id="6954" name="Google Shape;6954;p119"/>
          <p:cNvSpPr/>
          <p:nvPr/>
        </p:nvSpPr>
        <p:spPr>
          <a:xfrm>
            <a:off x="9877923" y="3109245"/>
            <a:ext cx="2032191" cy="164821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Nenhum paciente tratado com ravulizumabe apresentou BTH </a:t>
            </a:r>
            <a:r>
              <a:rPr lang="pt-BR" sz="1400">
                <a:solidFill>
                  <a:schemeClr val="dk1"/>
                </a:solidFill>
                <a:latin typeface="Calibri"/>
                <a:ea typeface="Calibri"/>
                <a:cs typeface="Calibri"/>
                <a:sym typeface="Calibri"/>
              </a:rPr>
              <a:t>por inibição incompleta </a:t>
            </a:r>
            <a:br>
              <a:rPr lang="pt-BR" sz="1400">
                <a:solidFill>
                  <a:schemeClr val="dk1"/>
                </a:solidFill>
                <a:latin typeface="Calibri"/>
                <a:ea typeface="Calibri"/>
                <a:cs typeface="Calibri"/>
                <a:sym typeface="Calibri"/>
              </a:rPr>
            </a:br>
            <a:r>
              <a:rPr lang="pt-BR" sz="1400">
                <a:solidFill>
                  <a:schemeClr val="dk1"/>
                </a:solidFill>
                <a:latin typeface="Calibri"/>
                <a:ea typeface="Calibri"/>
                <a:cs typeface="Calibri"/>
                <a:sym typeface="Calibri"/>
              </a:rPr>
              <a:t>de C5</a:t>
            </a:r>
            <a:endParaRPr baseline="30000" sz="1400">
              <a:solidFill>
                <a:schemeClr val="dk1"/>
              </a:solidFill>
              <a:latin typeface="Calibri"/>
              <a:ea typeface="Calibri"/>
              <a:cs typeface="Calibri"/>
              <a:sym typeface="Calibri"/>
            </a:endParaRPr>
          </a:p>
        </p:txBody>
      </p:sp>
      <p:sp>
        <p:nvSpPr>
          <p:cNvPr id="6955" name="Google Shape;6955;p119"/>
          <p:cNvSpPr/>
          <p:nvPr/>
        </p:nvSpPr>
        <p:spPr>
          <a:xfrm>
            <a:off x="5002904" y="3109245"/>
            <a:ext cx="2288679" cy="168109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Os benefícios de ravulizumabe </a:t>
            </a:r>
            <a:r>
              <a:rPr i="1" lang="pt-BR" sz="1400">
                <a:solidFill>
                  <a:schemeClr val="dk1"/>
                </a:solidFill>
                <a:latin typeface="Calibri"/>
                <a:ea typeface="Calibri"/>
                <a:cs typeface="Calibri"/>
                <a:sym typeface="Calibri"/>
              </a:rPr>
              <a:t>vs</a:t>
            </a:r>
            <a:r>
              <a:rPr lang="pt-BR" sz="1400">
                <a:solidFill>
                  <a:schemeClr val="dk1"/>
                </a:solidFill>
                <a:latin typeface="Calibri"/>
                <a:ea typeface="Calibri"/>
                <a:cs typeface="Calibri"/>
                <a:sym typeface="Calibri"/>
              </a:rPr>
              <a:t>. eculizumabe em pacientes virgens de tratamento são consistentes, </a:t>
            </a:r>
            <a:r>
              <a:rPr b="1" lang="pt-BR" sz="1400">
                <a:solidFill>
                  <a:schemeClr val="lt2"/>
                </a:solidFill>
                <a:latin typeface="Calibri"/>
                <a:ea typeface="Calibri"/>
                <a:cs typeface="Calibri"/>
                <a:sym typeface="Calibri"/>
              </a:rPr>
              <a:t>independente do nível basal de hemólise, do histórico transfusional e dos dados demográficos</a:t>
            </a:r>
            <a:endParaRPr/>
          </a:p>
        </p:txBody>
      </p:sp>
      <p:pic>
        <p:nvPicPr>
          <p:cNvPr id="6956" name="Google Shape;6956;p119"/>
          <p:cNvPicPr preferRelativeResize="0"/>
          <p:nvPr/>
        </p:nvPicPr>
        <p:blipFill rotWithShape="1">
          <a:blip r:embed="rId3">
            <a:alphaModFix/>
          </a:blip>
          <a:srcRect b="0" l="0" r="0" t="0"/>
          <a:stretch/>
        </p:blipFill>
        <p:spPr>
          <a:xfrm>
            <a:off x="6086475" y="3419475"/>
            <a:ext cx="19050" cy="19050"/>
          </a:xfrm>
          <a:prstGeom prst="rect">
            <a:avLst/>
          </a:prstGeom>
          <a:noFill/>
          <a:ln>
            <a:noFill/>
          </a:ln>
        </p:spPr>
      </p:pic>
      <p:sp>
        <p:nvSpPr>
          <p:cNvPr id="6957" name="Google Shape;6957;p119"/>
          <p:cNvSpPr/>
          <p:nvPr/>
        </p:nvSpPr>
        <p:spPr>
          <a:xfrm>
            <a:off x="1033593" y="2037650"/>
            <a:ext cx="889877" cy="889881"/>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958" name="Google Shape;6958;p119"/>
          <p:cNvSpPr/>
          <p:nvPr/>
        </p:nvSpPr>
        <p:spPr>
          <a:xfrm>
            <a:off x="3416623" y="2037650"/>
            <a:ext cx="889877" cy="889881"/>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959" name="Google Shape;6959;p119"/>
          <p:cNvSpPr/>
          <p:nvPr/>
        </p:nvSpPr>
        <p:spPr>
          <a:xfrm>
            <a:off x="5799653" y="2037650"/>
            <a:ext cx="889877" cy="889881"/>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6960" name="Google Shape;6960;p119"/>
          <p:cNvSpPr/>
          <p:nvPr/>
        </p:nvSpPr>
        <p:spPr>
          <a:xfrm>
            <a:off x="8137252" y="2037650"/>
            <a:ext cx="889877" cy="889881"/>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6961" name="Google Shape;6961;p119"/>
          <p:cNvGrpSpPr/>
          <p:nvPr/>
        </p:nvGrpSpPr>
        <p:grpSpPr>
          <a:xfrm>
            <a:off x="3660236" y="2135002"/>
            <a:ext cx="402648" cy="627119"/>
            <a:chOff x="8252304" y="770616"/>
            <a:chExt cx="458576" cy="714226"/>
          </a:xfrm>
        </p:grpSpPr>
        <p:sp>
          <p:nvSpPr>
            <p:cNvPr id="6962" name="Google Shape;6962;p119"/>
            <p:cNvSpPr/>
            <p:nvPr/>
          </p:nvSpPr>
          <p:spPr>
            <a:xfrm>
              <a:off x="8252304" y="867580"/>
              <a:ext cx="458576" cy="617262"/>
            </a:xfrm>
            <a:custGeom>
              <a:rect b="b" l="l" r="r" t="t"/>
              <a:pathLst>
                <a:path extrusionOk="0" h="617262" w="458576">
                  <a:moveTo>
                    <a:pt x="451173" y="617263"/>
                  </a:moveTo>
                  <a:lnTo>
                    <a:pt x="7441" y="617263"/>
                  </a:lnTo>
                  <a:cubicBezTo>
                    <a:pt x="3349" y="617263"/>
                    <a:pt x="0" y="613914"/>
                    <a:pt x="0" y="609821"/>
                  </a:cubicBezTo>
                  <a:lnTo>
                    <a:pt x="0" y="7441"/>
                  </a:lnTo>
                  <a:cubicBezTo>
                    <a:pt x="0" y="3349"/>
                    <a:pt x="3349" y="0"/>
                    <a:pt x="7441" y="0"/>
                  </a:cubicBezTo>
                  <a:lnTo>
                    <a:pt x="138220" y="0"/>
                  </a:lnTo>
                  <a:cubicBezTo>
                    <a:pt x="142312" y="0"/>
                    <a:pt x="145661" y="3349"/>
                    <a:pt x="145661" y="7441"/>
                  </a:cubicBezTo>
                  <a:cubicBezTo>
                    <a:pt x="145661" y="11534"/>
                    <a:pt x="142312" y="14883"/>
                    <a:pt x="138220" y="14883"/>
                  </a:cubicBezTo>
                  <a:lnTo>
                    <a:pt x="14880" y="14883"/>
                  </a:lnTo>
                  <a:lnTo>
                    <a:pt x="14880" y="602385"/>
                  </a:lnTo>
                  <a:lnTo>
                    <a:pt x="443725" y="602385"/>
                  </a:lnTo>
                  <a:lnTo>
                    <a:pt x="443725" y="14883"/>
                  </a:lnTo>
                  <a:lnTo>
                    <a:pt x="320385" y="14883"/>
                  </a:lnTo>
                  <a:cubicBezTo>
                    <a:pt x="316292" y="14883"/>
                    <a:pt x="312944" y="11534"/>
                    <a:pt x="312944" y="7441"/>
                  </a:cubicBezTo>
                  <a:cubicBezTo>
                    <a:pt x="312944" y="3349"/>
                    <a:pt x="316292" y="0"/>
                    <a:pt x="320385" y="0"/>
                  </a:cubicBezTo>
                  <a:lnTo>
                    <a:pt x="451135" y="0"/>
                  </a:lnTo>
                  <a:cubicBezTo>
                    <a:pt x="455228" y="0"/>
                    <a:pt x="458576" y="3349"/>
                    <a:pt x="458576" y="7441"/>
                  </a:cubicBezTo>
                  <a:lnTo>
                    <a:pt x="458576" y="609821"/>
                  </a:lnTo>
                  <a:cubicBezTo>
                    <a:pt x="458576" y="613914"/>
                    <a:pt x="455228" y="617263"/>
                    <a:pt x="451135" y="6172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63" name="Google Shape;6963;p119"/>
            <p:cNvSpPr/>
            <p:nvPr/>
          </p:nvSpPr>
          <p:spPr>
            <a:xfrm>
              <a:off x="8383083" y="834912"/>
              <a:ext cx="197089" cy="70954"/>
            </a:xfrm>
            <a:custGeom>
              <a:rect b="b" l="l" r="r" t="t"/>
              <a:pathLst>
                <a:path extrusionOk="0" h="70954" w="197089">
                  <a:moveTo>
                    <a:pt x="189645" y="70954"/>
                  </a:moveTo>
                  <a:lnTo>
                    <a:pt x="7441" y="70954"/>
                  </a:lnTo>
                  <a:cubicBezTo>
                    <a:pt x="3349" y="70954"/>
                    <a:pt x="0" y="67606"/>
                    <a:pt x="0" y="63513"/>
                  </a:cubicBezTo>
                  <a:lnTo>
                    <a:pt x="0" y="17711"/>
                  </a:lnTo>
                  <a:cubicBezTo>
                    <a:pt x="0" y="7926"/>
                    <a:pt x="7962" y="0"/>
                    <a:pt x="17711" y="0"/>
                  </a:cubicBezTo>
                  <a:lnTo>
                    <a:pt x="179379" y="0"/>
                  </a:lnTo>
                  <a:cubicBezTo>
                    <a:pt x="189164" y="0"/>
                    <a:pt x="197089" y="7962"/>
                    <a:pt x="197089" y="17711"/>
                  </a:cubicBezTo>
                  <a:lnTo>
                    <a:pt x="197089" y="63513"/>
                  </a:lnTo>
                  <a:cubicBezTo>
                    <a:pt x="197089" y="67606"/>
                    <a:pt x="193741" y="70954"/>
                    <a:pt x="189648" y="70954"/>
                  </a:cubicBezTo>
                  <a:close/>
                  <a:moveTo>
                    <a:pt x="14880" y="56071"/>
                  </a:moveTo>
                  <a:lnTo>
                    <a:pt x="182197" y="56071"/>
                  </a:lnTo>
                  <a:lnTo>
                    <a:pt x="182197" y="17711"/>
                  </a:lnTo>
                  <a:cubicBezTo>
                    <a:pt x="182197" y="16186"/>
                    <a:pt x="180894" y="14883"/>
                    <a:pt x="179369" y="14883"/>
                  </a:cubicBezTo>
                  <a:lnTo>
                    <a:pt x="17701" y="14883"/>
                  </a:lnTo>
                  <a:cubicBezTo>
                    <a:pt x="16175" y="14883"/>
                    <a:pt x="14873" y="16186"/>
                    <a:pt x="14873" y="1771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64" name="Google Shape;6964;p119"/>
            <p:cNvSpPr/>
            <p:nvPr/>
          </p:nvSpPr>
          <p:spPr>
            <a:xfrm>
              <a:off x="8421965" y="770616"/>
              <a:ext cx="119321" cy="79176"/>
            </a:xfrm>
            <a:custGeom>
              <a:rect b="b" l="l" r="r" t="t"/>
              <a:pathLst>
                <a:path extrusionOk="0" h="79176" w="119321">
                  <a:moveTo>
                    <a:pt x="111882" y="79176"/>
                  </a:moveTo>
                  <a:cubicBezTo>
                    <a:pt x="107789" y="79176"/>
                    <a:pt x="104441" y="75827"/>
                    <a:pt x="104441" y="71735"/>
                  </a:cubicBezTo>
                  <a:lnTo>
                    <a:pt x="104441" y="39588"/>
                  </a:lnTo>
                  <a:cubicBezTo>
                    <a:pt x="104441" y="25970"/>
                    <a:pt x="93353" y="14882"/>
                    <a:pt x="79735" y="14882"/>
                  </a:cubicBezTo>
                  <a:lnTo>
                    <a:pt x="39589" y="14882"/>
                  </a:lnTo>
                  <a:cubicBezTo>
                    <a:pt x="25971" y="14882"/>
                    <a:pt x="14883" y="25970"/>
                    <a:pt x="14883" y="39588"/>
                  </a:cubicBezTo>
                  <a:lnTo>
                    <a:pt x="14883" y="71735"/>
                  </a:lnTo>
                  <a:cubicBezTo>
                    <a:pt x="14883" y="75827"/>
                    <a:pt x="11534" y="79176"/>
                    <a:pt x="7441" y="79176"/>
                  </a:cubicBezTo>
                  <a:cubicBezTo>
                    <a:pt x="3349" y="79176"/>
                    <a:pt x="0" y="75827"/>
                    <a:pt x="0" y="71735"/>
                  </a:cubicBezTo>
                  <a:lnTo>
                    <a:pt x="0" y="39588"/>
                  </a:lnTo>
                  <a:cubicBezTo>
                    <a:pt x="0" y="17747"/>
                    <a:pt x="17748" y="0"/>
                    <a:pt x="39588" y="0"/>
                  </a:cubicBezTo>
                  <a:lnTo>
                    <a:pt x="79734" y="0"/>
                  </a:lnTo>
                  <a:cubicBezTo>
                    <a:pt x="101575" y="0"/>
                    <a:pt x="119322" y="17748"/>
                    <a:pt x="119322" y="39588"/>
                  </a:cubicBezTo>
                  <a:lnTo>
                    <a:pt x="119322" y="71735"/>
                  </a:lnTo>
                  <a:cubicBezTo>
                    <a:pt x="119322" y="75827"/>
                    <a:pt x="115973" y="79176"/>
                    <a:pt x="111880" y="7917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65" name="Google Shape;6965;p119"/>
            <p:cNvSpPr/>
            <p:nvPr/>
          </p:nvSpPr>
          <p:spPr>
            <a:xfrm>
              <a:off x="8411331" y="926442"/>
              <a:ext cx="140568" cy="140606"/>
            </a:xfrm>
            <a:custGeom>
              <a:rect b="b" l="l" r="r" t="t"/>
              <a:pathLst>
                <a:path extrusionOk="0" h="140606" w="140568">
                  <a:moveTo>
                    <a:pt x="95026" y="140606"/>
                  </a:moveTo>
                  <a:lnTo>
                    <a:pt x="45504" y="140606"/>
                  </a:lnTo>
                  <a:cubicBezTo>
                    <a:pt x="41411" y="140606"/>
                    <a:pt x="38062" y="137258"/>
                    <a:pt x="38062" y="133165"/>
                  </a:cubicBezTo>
                  <a:lnTo>
                    <a:pt x="38062" y="102506"/>
                  </a:lnTo>
                  <a:lnTo>
                    <a:pt x="7441" y="102506"/>
                  </a:lnTo>
                  <a:cubicBezTo>
                    <a:pt x="3349" y="102506"/>
                    <a:pt x="0" y="99157"/>
                    <a:pt x="0" y="95064"/>
                  </a:cubicBezTo>
                  <a:lnTo>
                    <a:pt x="0" y="45542"/>
                  </a:lnTo>
                  <a:cubicBezTo>
                    <a:pt x="0" y="41449"/>
                    <a:pt x="3349" y="38100"/>
                    <a:pt x="7441" y="38100"/>
                  </a:cubicBezTo>
                  <a:lnTo>
                    <a:pt x="38101" y="38100"/>
                  </a:lnTo>
                  <a:lnTo>
                    <a:pt x="38101" y="7441"/>
                  </a:lnTo>
                  <a:cubicBezTo>
                    <a:pt x="38101" y="3349"/>
                    <a:pt x="41449" y="0"/>
                    <a:pt x="45542" y="0"/>
                  </a:cubicBezTo>
                  <a:lnTo>
                    <a:pt x="95064" y="0"/>
                  </a:lnTo>
                  <a:cubicBezTo>
                    <a:pt x="99157" y="0"/>
                    <a:pt x="102506" y="3349"/>
                    <a:pt x="102506" y="7441"/>
                  </a:cubicBezTo>
                  <a:lnTo>
                    <a:pt x="102506" y="38100"/>
                  </a:lnTo>
                  <a:lnTo>
                    <a:pt x="133127" y="38100"/>
                  </a:lnTo>
                  <a:cubicBezTo>
                    <a:pt x="137219" y="38100"/>
                    <a:pt x="140568" y="41449"/>
                    <a:pt x="140568" y="45542"/>
                  </a:cubicBezTo>
                  <a:lnTo>
                    <a:pt x="140568" y="95064"/>
                  </a:lnTo>
                  <a:cubicBezTo>
                    <a:pt x="140568" y="99157"/>
                    <a:pt x="137219" y="102506"/>
                    <a:pt x="133127" y="102506"/>
                  </a:cubicBezTo>
                  <a:lnTo>
                    <a:pt x="102506" y="102506"/>
                  </a:lnTo>
                  <a:lnTo>
                    <a:pt x="102506" y="133165"/>
                  </a:lnTo>
                  <a:cubicBezTo>
                    <a:pt x="102506" y="137258"/>
                    <a:pt x="99157" y="140606"/>
                    <a:pt x="95064" y="140606"/>
                  </a:cubicBezTo>
                  <a:close/>
                  <a:moveTo>
                    <a:pt x="52945" y="125723"/>
                  </a:moveTo>
                  <a:lnTo>
                    <a:pt x="87584" y="125723"/>
                  </a:lnTo>
                  <a:lnTo>
                    <a:pt x="87584" y="95064"/>
                  </a:lnTo>
                  <a:cubicBezTo>
                    <a:pt x="87584" y="90971"/>
                    <a:pt x="90933" y="87623"/>
                    <a:pt x="95026" y="87623"/>
                  </a:cubicBezTo>
                  <a:lnTo>
                    <a:pt x="125647" y="87623"/>
                  </a:lnTo>
                  <a:lnTo>
                    <a:pt x="125647" y="52983"/>
                  </a:lnTo>
                  <a:lnTo>
                    <a:pt x="95026" y="52983"/>
                  </a:lnTo>
                  <a:cubicBezTo>
                    <a:pt x="90933" y="52983"/>
                    <a:pt x="87584" y="49635"/>
                    <a:pt x="87584" y="45542"/>
                  </a:cubicBezTo>
                  <a:lnTo>
                    <a:pt x="87584" y="14883"/>
                  </a:lnTo>
                  <a:lnTo>
                    <a:pt x="52945" y="14883"/>
                  </a:lnTo>
                  <a:lnTo>
                    <a:pt x="52945" y="45542"/>
                  </a:lnTo>
                  <a:cubicBezTo>
                    <a:pt x="52945" y="49635"/>
                    <a:pt x="49596" y="52983"/>
                    <a:pt x="45503" y="52983"/>
                  </a:cubicBezTo>
                  <a:lnTo>
                    <a:pt x="14844" y="52983"/>
                  </a:lnTo>
                  <a:lnTo>
                    <a:pt x="14844" y="87623"/>
                  </a:lnTo>
                  <a:lnTo>
                    <a:pt x="45503" y="87623"/>
                  </a:lnTo>
                  <a:cubicBezTo>
                    <a:pt x="49596" y="87623"/>
                    <a:pt x="52945" y="90971"/>
                    <a:pt x="52945" y="9506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66" name="Google Shape;6966;p119"/>
            <p:cNvSpPr/>
            <p:nvPr/>
          </p:nvSpPr>
          <p:spPr>
            <a:xfrm>
              <a:off x="8557772" y="1105402"/>
              <a:ext cx="88031" cy="189684"/>
            </a:xfrm>
            <a:custGeom>
              <a:rect b="b" l="l" r="r" t="t"/>
              <a:pathLst>
                <a:path extrusionOk="0" h="189684" w="88031">
                  <a:moveTo>
                    <a:pt x="44016" y="189684"/>
                  </a:moveTo>
                  <a:cubicBezTo>
                    <a:pt x="19757" y="189684"/>
                    <a:pt x="0" y="169927"/>
                    <a:pt x="0" y="145668"/>
                  </a:cubicBezTo>
                  <a:lnTo>
                    <a:pt x="0" y="7441"/>
                  </a:lnTo>
                  <a:cubicBezTo>
                    <a:pt x="0" y="3349"/>
                    <a:pt x="3349" y="0"/>
                    <a:pt x="7441" y="0"/>
                  </a:cubicBezTo>
                  <a:cubicBezTo>
                    <a:pt x="11534" y="0"/>
                    <a:pt x="14883" y="3349"/>
                    <a:pt x="14883" y="7441"/>
                  </a:cubicBezTo>
                  <a:lnTo>
                    <a:pt x="14883" y="145668"/>
                  </a:lnTo>
                  <a:cubicBezTo>
                    <a:pt x="14883" y="161742"/>
                    <a:pt x="27943" y="174801"/>
                    <a:pt x="44016" y="174801"/>
                  </a:cubicBezTo>
                  <a:cubicBezTo>
                    <a:pt x="60089" y="174801"/>
                    <a:pt x="73149" y="161742"/>
                    <a:pt x="73149" y="145668"/>
                  </a:cubicBezTo>
                  <a:lnTo>
                    <a:pt x="73149" y="7441"/>
                  </a:lnTo>
                  <a:cubicBezTo>
                    <a:pt x="73149" y="3349"/>
                    <a:pt x="76498" y="0"/>
                    <a:pt x="80591" y="0"/>
                  </a:cubicBezTo>
                  <a:cubicBezTo>
                    <a:pt x="84683" y="0"/>
                    <a:pt x="88032" y="3349"/>
                    <a:pt x="88032" y="7441"/>
                  </a:cubicBezTo>
                  <a:lnTo>
                    <a:pt x="88032" y="145668"/>
                  </a:lnTo>
                  <a:cubicBezTo>
                    <a:pt x="88032" y="169965"/>
                    <a:pt x="68275" y="189684"/>
                    <a:pt x="44016" y="18968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67" name="Google Shape;6967;p119"/>
            <p:cNvSpPr/>
            <p:nvPr/>
          </p:nvSpPr>
          <p:spPr>
            <a:xfrm>
              <a:off x="8557767" y="1144665"/>
              <a:ext cx="87975" cy="18566"/>
            </a:xfrm>
            <a:custGeom>
              <a:rect b="b" l="l" r="r" t="t"/>
              <a:pathLst>
                <a:path extrusionOk="0" h="18566" w="87975">
                  <a:moveTo>
                    <a:pt x="67167" y="18566"/>
                  </a:moveTo>
                  <a:cubicBezTo>
                    <a:pt x="62442" y="18566"/>
                    <a:pt x="58089" y="17525"/>
                    <a:pt x="53885" y="16520"/>
                  </a:cubicBezTo>
                  <a:cubicBezTo>
                    <a:pt x="50350" y="15664"/>
                    <a:pt x="47001" y="14883"/>
                    <a:pt x="44024" y="14883"/>
                  </a:cubicBezTo>
                  <a:cubicBezTo>
                    <a:pt x="41047" y="14883"/>
                    <a:pt x="37699" y="15664"/>
                    <a:pt x="34164" y="16520"/>
                  </a:cubicBezTo>
                  <a:cubicBezTo>
                    <a:pt x="29960" y="17525"/>
                    <a:pt x="25606" y="18566"/>
                    <a:pt x="20881" y="18566"/>
                  </a:cubicBezTo>
                  <a:cubicBezTo>
                    <a:pt x="16156" y="18566"/>
                    <a:pt x="11803" y="17525"/>
                    <a:pt x="7562" y="16520"/>
                  </a:cubicBezTo>
                  <a:lnTo>
                    <a:pt x="5776" y="16111"/>
                  </a:lnTo>
                  <a:cubicBezTo>
                    <a:pt x="1757" y="15180"/>
                    <a:pt x="-736" y="11199"/>
                    <a:pt x="195" y="7181"/>
                  </a:cubicBezTo>
                  <a:cubicBezTo>
                    <a:pt x="1125" y="3163"/>
                    <a:pt x="5106" y="670"/>
                    <a:pt x="9124" y="1600"/>
                  </a:cubicBezTo>
                  <a:lnTo>
                    <a:pt x="10985" y="2046"/>
                  </a:lnTo>
                  <a:cubicBezTo>
                    <a:pt x="14519" y="2902"/>
                    <a:pt x="17868" y="3683"/>
                    <a:pt x="20845" y="3683"/>
                  </a:cubicBezTo>
                  <a:cubicBezTo>
                    <a:pt x="23822" y="3683"/>
                    <a:pt x="27170" y="2902"/>
                    <a:pt x="30705" y="2046"/>
                  </a:cubicBezTo>
                  <a:cubicBezTo>
                    <a:pt x="34910" y="1042"/>
                    <a:pt x="39263" y="0"/>
                    <a:pt x="43988" y="0"/>
                  </a:cubicBezTo>
                  <a:cubicBezTo>
                    <a:pt x="48713" y="0"/>
                    <a:pt x="53066" y="1042"/>
                    <a:pt x="57270" y="2046"/>
                  </a:cubicBezTo>
                  <a:cubicBezTo>
                    <a:pt x="60805" y="2902"/>
                    <a:pt x="64154" y="3683"/>
                    <a:pt x="67131" y="3683"/>
                  </a:cubicBezTo>
                  <a:cubicBezTo>
                    <a:pt x="70145" y="3683"/>
                    <a:pt x="73456" y="2902"/>
                    <a:pt x="76991" y="2046"/>
                  </a:cubicBezTo>
                  <a:lnTo>
                    <a:pt x="78851" y="1600"/>
                  </a:lnTo>
                  <a:cubicBezTo>
                    <a:pt x="82870" y="670"/>
                    <a:pt x="86851" y="3163"/>
                    <a:pt x="87781" y="7181"/>
                  </a:cubicBezTo>
                  <a:cubicBezTo>
                    <a:pt x="88711" y="11199"/>
                    <a:pt x="86218" y="15180"/>
                    <a:pt x="82200" y="16111"/>
                  </a:cubicBezTo>
                  <a:lnTo>
                    <a:pt x="80414" y="16520"/>
                  </a:lnTo>
                  <a:cubicBezTo>
                    <a:pt x="76210" y="17525"/>
                    <a:pt x="71856" y="18566"/>
                    <a:pt x="67094" y="185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68" name="Google Shape;6968;p119"/>
            <p:cNvSpPr/>
            <p:nvPr/>
          </p:nvSpPr>
          <p:spPr>
            <a:xfrm>
              <a:off x="8550664" y="1073822"/>
              <a:ext cx="102207" cy="46470"/>
            </a:xfrm>
            <a:custGeom>
              <a:rect b="b" l="l" r="r" t="t"/>
              <a:pathLst>
                <a:path extrusionOk="0" h="46470" w="102207">
                  <a:moveTo>
                    <a:pt x="87139" y="46471"/>
                  </a:moveTo>
                  <a:lnTo>
                    <a:pt x="15069" y="46471"/>
                  </a:lnTo>
                  <a:cubicBezTo>
                    <a:pt x="6771" y="46471"/>
                    <a:pt x="0" y="39699"/>
                    <a:pt x="0" y="31402"/>
                  </a:cubicBezTo>
                  <a:lnTo>
                    <a:pt x="0" y="15069"/>
                  </a:lnTo>
                  <a:cubicBezTo>
                    <a:pt x="0" y="6771"/>
                    <a:pt x="6772" y="0"/>
                    <a:pt x="15069" y="0"/>
                  </a:cubicBezTo>
                  <a:lnTo>
                    <a:pt x="87139" y="0"/>
                  </a:lnTo>
                  <a:cubicBezTo>
                    <a:pt x="95436" y="0"/>
                    <a:pt x="102207" y="6772"/>
                    <a:pt x="102207" y="15069"/>
                  </a:cubicBezTo>
                  <a:lnTo>
                    <a:pt x="102207" y="31402"/>
                  </a:lnTo>
                  <a:cubicBezTo>
                    <a:pt x="102207" y="39699"/>
                    <a:pt x="95435" y="46471"/>
                    <a:pt x="87139" y="46471"/>
                  </a:cubicBezTo>
                  <a:close/>
                  <a:moveTo>
                    <a:pt x="15069" y="14882"/>
                  </a:moveTo>
                  <a:cubicBezTo>
                    <a:pt x="14994" y="14882"/>
                    <a:pt x="14883" y="14993"/>
                    <a:pt x="14883" y="15068"/>
                  </a:cubicBezTo>
                  <a:lnTo>
                    <a:pt x="14883" y="31401"/>
                  </a:lnTo>
                  <a:cubicBezTo>
                    <a:pt x="14883" y="31476"/>
                    <a:pt x="14994" y="31587"/>
                    <a:pt x="15069" y="31587"/>
                  </a:cubicBezTo>
                  <a:lnTo>
                    <a:pt x="87139" y="31587"/>
                  </a:lnTo>
                  <a:cubicBezTo>
                    <a:pt x="87213" y="31587"/>
                    <a:pt x="87325" y="31476"/>
                    <a:pt x="87325" y="31401"/>
                  </a:cubicBezTo>
                  <a:lnTo>
                    <a:pt x="87325" y="15068"/>
                  </a:lnTo>
                  <a:cubicBezTo>
                    <a:pt x="87325" y="14993"/>
                    <a:pt x="87213" y="14882"/>
                    <a:pt x="87139" y="1488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69" name="Google Shape;6969;p119"/>
            <p:cNvSpPr/>
            <p:nvPr/>
          </p:nvSpPr>
          <p:spPr>
            <a:xfrm>
              <a:off x="8310350" y="1112363"/>
              <a:ext cx="195819" cy="14882"/>
            </a:xfrm>
            <a:custGeom>
              <a:rect b="b" l="l" r="r" t="t"/>
              <a:pathLst>
                <a:path extrusionOk="0" h="14882" w="195819">
                  <a:moveTo>
                    <a:pt x="188378" y="14883"/>
                  </a:moveTo>
                  <a:lnTo>
                    <a:pt x="7441" y="14883"/>
                  </a:lnTo>
                  <a:cubicBezTo>
                    <a:pt x="3349" y="14883"/>
                    <a:pt x="0" y="11534"/>
                    <a:pt x="0" y="7441"/>
                  </a:cubicBezTo>
                  <a:cubicBezTo>
                    <a:pt x="0" y="3349"/>
                    <a:pt x="3349" y="0"/>
                    <a:pt x="7441" y="0"/>
                  </a:cubicBezTo>
                  <a:lnTo>
                    <a:pt x="188378" y="0"/>
                  </a:lnTo>
                  <a:cubicBezTo>
                    <a:pt x="192471" y="0"/>
                    <a:pt x="195820" y="3349"/>
                    <a:pt x="195820" y="7441"/>
                  </a:cubicBezTo>
                  <a:cubicBezTo>
                    <a:pt x="195820" y="11534"/>
                    <a:pt x="192471" y="14883"/>
                    <a:pt x="188378" y="14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70" name="Google Shape;6970;p119"/>
            <p:cNvSpPr/>
            <p:nvPr/>
          </p:nvSpPr>
          <p:spPr>
            <a:xfrm>
              <a:off x="8310350" y="1163112"/>
              <a:ext cx="195819" cy="14882"/>
            </a:xfrm>
            <a:custGeom>
              <a:rect b="b" l="l" r="r" t="t"/>
              <a:pathLst>
                <a:path extrusionOk="0" h="14882" w="195819">
                  <a:moveTo>
                    <a:pt x="188378" y="14883"/>
                  </a:moveTo>
                  <a:lnTo>
                    <a:pt x="7441" y="14883"/>
                  </a:lnTo>
                  <a:cubicBezTo>
                    <a:pt x="3349" y="14883"/>
                    <a:pt x="0" y="11534"/>
                    <a:pt x="0" y="7441"/>
                  </a:cubicBezTo>
                  <a:cubicBezTo>
                    <a:pt x="0" y="3349"/>
                    <a:pt x="3349" y="0"/>
                    <a:pt x="7441" y="0"/>
                  </a:cubicBezTo>
                  <a:lnTo>
                    <a:pt x="188378" y="0"/>
                  </a:lnTo>
                  <a:cubicBezTo>
                    <a:pt x="192471" y="0"/>
                    <a:pt x="195820" y="3349"/>
                    <a:pt x="195820" y="7441"/>
                  </a:cubicBezTo>
                  <a:cubicBezTo>
                    <a:pt x="195820" y="11534"/>
                    <a:pt x="192471" y="14883"/>
                    <a:pt x="188378" y="14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71" name="Google Shape;6971;p119"/>
            <p:cNvSpPr/>
            <p:nvPr/>
          </p:nvSpPr>
          <p:spPr>
            <a:xfrm>
              <a:off x="8310350" y="1213861"/>
              <a:ext cx="195819" cy="14882"/>
            </a:xfrm>
            <a:custGeom>
              <a:rect b="b" l="l" r="r" t="t"/>
              <a:pathLst>
                <a:path extrusionOk="0" h="14882" w="195819">
                  <a:moveTo>
                    <a:pt x="188378" y="14883"/>
                  </a:moveTo>
                  <a:lnTo>
                    <a:pt x="7441" y="14883"/>
                  </a:lnTo>
                  <a:cubicBezTo>
                    <a:pt x="3349" y="14883"/>
                    <a:pt x="0" y="11534"/>
                    <a:pt x="0" y="7441"/>
                  </a:cubicBezTo>
                  <a:cubicBezTo>
                    <a:pt x="0" y="3349"/>
                    <a:pt x="3349" y="0"/>
                    <a:pt x="7441" y="0"/>
                  </a:cubicBezTo>
                  <a:lnTo>
                    <a:pt x="188378" y="0"/>
                  </a:lnTo>
                  <a:cubicBezTo>
                    <a:pt x="192471" y="0"/>
                    <a:pt x="195820" y="3349"/>
                    <a:pt x="195820" y="7441"/>
                  </a:cubicBezTo>
                  <a:cubicBezTo>
                    <a:pt x="195820" y="11534"/>
                    <a:pt x="192471" y="14883"/>
                    <a:pt x="188378" y="14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72" name="Google Shape;6972;p119"/>
            <p:cNvSpPr/>
            <p:nvPr/>
          </p:nvSpPr>
          <p:spPr>
            <a:xfrm>
              <a:off x="8397894" y="1404180"/>
              <a:ext cx="254979" cy="14882"/>
            </a:xfrm>
            <a:custGeom>
              <a:rect b="b" l="l" r="r" t="t"/>
              <a:pathLst>
                <a:path extrusionOk="0" h="14882" w="254979">
                  <a:moveTo>
                    <a:pt x="247538" y="14883"/>
                  </a:moveTo>
                  <a:lnTo>
                    <a:pt x="7441" y="14883"/>
                  </a:lnTo>
                  <a:cubicBezTo>
                    <a:pt x="3349" y="14883"/>
                    <a:pt x="0" y="11534"/>
                    <a:pt x="0" y="7441"/>
                  </a:cubicBezTo>
                  <a:cubicBezTo>
                    <a:pt x="0" y="3349"/>
                    <a:pt x="3349" y="0"/>
                    <a:pt x="7441" y="0"/>
                  </a:cubicBezTo>
                  <a:lnTo>
                    <a:pt x="247538" y="0"/>
                  </a:lnTo>
                  <a:cubicBezTo>
                    <a:pt x="251631" y="0"/>
                    <a:pt x="254979" y="3349"/>
                    <a:pt x="254979" y="7441"/>
                  </a:cubicBezTo>
                  <a:cubicBezTo>
                    <a:pt x="254979" y="11534"/>
                    <a:pt x="251631" y="14883"/>
                    <a:pt x="247538" y="14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73" name="Google Shape;6973;p119"/>
            <p:cNvSpPr/>
            <p:nvPr/>
          </p:nvSpPr>
          <p:spPr>
            <a:xfrm>
              <a:off x="8310349" y="1373858"/>
              <a:ext cx="75494" cy="75494"/>
            </a:xfrm>
            <a:custGeom>
              <a:rect b="b" l="l" r="r" t="t"/>
              <a:pathLst>
                <a:path extrusionOk="0" h="75494" w="75494">
                  <a:moveTo>
                    <a:pt x="60239" y="75494"/>
                  </a:moveTo>
                  <a:lnTo>
                    <a:pt x="15255" y="75494"/>
                  </a:lnTo>
                  <a:cubicBezTo>
                    <a:pt x="6846" y="75494"/>
                    <a:pt x="0" y="68648"/>
                    <a:pt x="0" y="60239"/>
                  </a:cubicBezTo>
                  <a:lnTo>
                    <a:pt x="0" y="15255"/>
                  </a:lnTo>
                  <a:cubicBezTo>
                    <a:pt x="0" y="6846"/>
                    <a:pt x="6846" y="0"/>
                    <a:pt x="15255" y="0"/>
                  </a:cubicBezTo>
                  <a:lnTo>
                    <a:pt x="60239" y="0"/>
                  </a:lnTo>
                  <a:cubicBezTo>
                    <a:pt x="68648" y="0"/>
                    <a:pt x="75494" y="6846"/>
                    <a:pt x="75494" y="15255"/>
                  </a:cubicBezTo>
                  <a:lnTo>
                    <a:pt x="75494" y="60239"/>
                  </a:lnTo>
                  <a:cubicBezTo>
                    <a:pt x="75494" y="68648"/>
                    <a:pt x="68648" y="75494"/>
                    <a:pt x="60239" y="75494"/>
                  </a:cubicBezTo>
                  <a:close/>
                  <a:moveTo>
                    <a:pt x="15255" y="14884"/>
                  </a:moveTo>
                  <a:cubicBezTo>
                    <a:pt x="15069" y="14884"/>
                    <a:pt x="14883" y="15070"/>
                    <a:pt x="14883" y="15256"/>
                  </a:cubicBezTo>
                  <a:lnTo>
                    <a:pt x="14883" y="60239"/>
                  </a:lnTo>
                  <a:cubicBezTo>
                    <a:pt x="14883" y="60426"/>
                    <a:pt x="15069" y="60612"/>
                    <a:pt x="15255" y="60612"/>
                  </a:cubicBezTo>
                  <a:lnTo>
                    <a:pt x="60239" y="60612"/>
                  </a:lnTo>
                  <a:cubicBezTo>
                    <a:pt x="60425" y="60612"/>
                    <a:pt x="60611" y="60426"/>
                    <a:pt x="60611" y="60239"/>
                  </a:cubicBezTo>
                  <a:lnTo>
                    <a:pt x="60611" y="15256"/>
                  </a:lnTo>
                  <a:cubicBezTo>
                    <a:pt x="60611" y="15070"/>
                    <a:pt x="60425" y="14884"/>
                    <a:pt x="60239" y="1488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74" name="Google Shape;6974;p119"/>
            <p:cNvSpPr/>
            <p:nvPr/>
          </p:nvSpPr>
          <p:spPr>
            <a:xfrm>
              <a:off x="8397894" y="1312464"/>
              <a:ext cx="254979" cy="14882"/>
            </a:xfrm>
            <a:custGeom>
              <a:rect b="b" l="l" r="r" t="t"/>
              <a:pathLst>
                <a:path extrusionOk="0" h="14882" w="254979">
                  <a:moveTo>
                    <a:pt x="247538" y="14883"/>
                  </a:moveTo>
                  <a:lnTo>
                    <a:pt x="7441" y="14883"/>
                  </a:lnTo>
                  <a:cubicBezTo>
                    <a:pt x="3349" y="14883"/>
                    <a:pt x="0" y="11534"/>
                    <a:pt x="0" y="7441"/>
                  </a:cubicBezTo>
                  <a:cubicBezTo>
                    <a:pt x="0" y="3349"/>
                    <a:pt x="3349" y="0"/>
                    <a:pt x="7441" y="0"/>
                  </a:cubicBezTo>
                  <a:lnTo>
                    <a:pt x="247538" y="0"/>
                  </a:lnTo>
                  <a:cubicBezTo>
                    <a:pt x="251631" y="0"/>
                    <a:pt x="254979" y="3349"/>
                    <a:pt x="254979" y="7441"/>
                  </a:cubicBezTo>
                  <a:cubicBezTo>
                    <a:pt x="254979" y="11534"/>
                    <a:pt x="251631" y="14883"/>
                    <a:pt x="247538" y="14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75" name="Google Shape;6975;p119"/>
            <p:cNvSpPr/>
            <p:nvPr/>
          </p:nvSpPr>
          <p:spPr>
            <a:xfrm>
              <a:off x="8310349" y="1282142"/>
              <a:ext cx="75494" cy="75494"/>
            </a:xfrm>
            <a:custGeom>
              <a:rect b="b" l="l" r="r" t="t"/>
              <a:pathLst>
                <a:path extrusionOk="0" h="75494" w="75494">
                  <a:moveTo>
                    <a:pt x="60239" y="75494"/>
                  </a:moveTo>
                  <a:lnTo>
                    <a:pt x="15255" y="75494"/>
                  </a:lnTo>
                  <a:cubicBezTo>
                    <a:pt x="6846" y="75494"/>
                    <a:pt x="0" y="68648"/>
                    <a:pt x="0" y="60239"/>
                  </a:cubicBezTo>
                  <a:lnTo>
                    <a:pt x="0" y="15255"/>
                  </a:lnTo>
                  <a:cubicBezTo>
                    <a:pt x="0" y="6847"/>
                    <a:pt x="6846" y="0"/>
                    <a:pt x="15255" y="0"/>
                  </a:cubicBezTo>
                  <a:lnTo>
                    <a:pt x="60239" y="0"/>
                  </a:lnTo>
                  <a:cubicBezTo>
                    <a:pt x="68648" y="0"/>
                    <a:pt x="75494" y="6846"/>
                    <a:pt x="75494" y="15255"/>
                  </a:cubicBezTo>
                  <a:lnTo>
                    <a:pt x="75494" y="60239"/>
                  </a:lnTo>
                  <a:cubicBezTo>
                    <a:pt x="75494" y="68648"/>
                    <a:pt x="68648" y="75494"/>
                    <a:pt x="60239" y="75494"/>
                  </a:cubicBezTo>
                  <a:close/>
                  <a:moveTo>
                    <a:pt x="15255" y="14884"/>
                  </a:moveTo>
                  <a:cubicBezTo>
                    <a:pt x="15069" y="14884"/>
                    <a:pt x="14883" y="15070"/>
                    <a:pt x="14883" y="15256"/>
                  </a:cubicBezTo>
                  <a:lnTo>
                    <a:pt x="14883" y="60240"/>
                  </a:lnTo>
                  <a:cubicBezTo>
                    <a:pt x="14883" y="60426"/>
                    <a:pt x="15069" y="60612"/>
                    <a:pt x="15255" y="60612"/>
                  </a:cubicBezTo>
                  <a:lnTo>
                    <a:pt x="60239" y="60612"/>
                  </a:lnTo>
                  <a:cubicBezTo>
                    <a:pt x="60425" y="60612"/>
                    <a:pt x="60611" y="60426"/>
                    <a:pt x="60611" y="60240"/>
                  </a:cubicBezTo>
                  <a:lnTo>
                    <a:pt x="60611" y="15256"/>
                  </a:lnTo>
                  <a:cubicBezTo>
                    <a:pt x="60611" y="15070"/>
                    <a:pt x="60425" y="14884"/>
                    <a:pt x="60239" y="1488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76" name="Google Shape;6976;p119"/>
            <p:cNvSpPr/>
            <p:nvPr/>
          </p:nvSpPr>
          <p:spPr>
            <a:xfrm>
              <a:off x="8327995" y="1302692"/>
              <a:ext cx="40232" cy="34398"/>
            </a:xfrm>
            <a:custGeom>
              <a:rect b="b" l="l" r="r" t="t"/>
              <a:pathLst>
                <a:path extrusionOk="0" h="34398" w="40232">
                  <a:moveTo>
                    <a:pt x="13275" y="34399"/>
                  </a:moveTo>
                  <a:cubicBezTo>
                    <a:pt x="13089" y="34399"/>
                    <a:pt x="12940" y="34399"/>
                    <a:pt x="12754" y="34361"/>
                  </a:cubicBezTo>
                  <a:cubicBezTo>
                    <a:pt x="10596" y="34213"/>
                    <a:pt x="8624" y="33134"/>
                    <a:pt x="7322" y="31422"/>
                  </a:cubicBezTo>
                  <a:lnTo>
                    <a:pt x="1480" y="23609"/>
                  </a:lnTo>
                  <a:cubicBezTo>
                    <a:pt x="-975" y="20335"/>
                    <a:pt x="-306" y="15646"/>
                    <a:pt x="2969" y="13190"/>
                  </a:cubicBezTo>
                  <a:cubicBezTo>
                    <a:pt x="6243" y="10735"/>
                    <a:pt x="10931" y="11404"/>
                    <a:pt x="13387" y="14679"/>
                  </a:cubicBezTo>
                  <a:lnTo>
                    <a:pt x="14094" y="15609"/>
                  </a:lnTo>
                  <a:lnTo>
                    <a:pt x="27526" y="2177"/>
                  </a:lnTo>
                  <a:cubicBezTo>
                    <a:pt x="30428" y="-726"/>
                    <a:pt x="35154" y="-726"/>
                    <a:pt x="38056" y="2177"/>
                  </a:cubicBezTo>
                  <a:cubicBezTo>
                    <a:pt x="40958" y="5079"/>
                    <a:pt x="40958" y="9804"/>
                    <a:pt x="38056" y="12706"/>
                  </a:cubicBezTo>
                  <a:lnTo>
                    <a:pt x="18559" y="32203"/>
                  </a:lnTo>
                  <a:cubicBezTo>
                    <a:pt x="17145" y="33617"/>
                    <a:pt x="15248" y="34398"/>
                    <a:pt x="13313" y="3439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6977" name="Google Shape;6977;p119"/>
          <p:cNvGrpSpPr/>
          <p:nvPr/>
        </p:nvGrpSpPr>
        <p:grpSpPr>
          <a:xfrm>
            <a:off x="5871299" y="2159658"/>
            <a:ext cx="746582" cy="548996"/>
            <a:chOff x="7117222" y="1184276"/>
            <a:chExt cx="540719" cy="397615"/>
          </a:xfrm>
        </p:grpSpPr>
        <p:sp>
          <p:nvSpPr>
            <p:cNvPr id="6978" name="Google Shape;6978;p119"/>
            <p:cNvSpPr/>
            <p:nvPr/>
          </p:nvSpPr>
          <p:spPr>
            <a:xfrm>
              <a:off x="7426703" y="1353048"/>
              <a:ext cx="93257" cy="153633"/>
            </a:xfrm>
            <a:custGeom>
              <a:rect b="b" l="l" r="r" t="t"/>
              <a:pathLst>
                <a:path extrusionOk="0" h="153633" w="93257">
                  <a:moveTo>
                    <a:pt x="52404" y="3645"/>
                  </a:moveTo>
                  <a:cubicBezTo>
                    <a:pt x="158868" y="146735"/>
                    <a:pt x="26273" y="190868"/>
                    <a:pt x="3117" y="121220"/>
                  </a:cubicBezTo>
                  <a:cubicBezTo>
                    <a:pt x="-5084" y="96553"/>
                    <a:pt x="1400" y="57285"/>
                    <a:pt x="40678" y="3874"/>
                  </a:cubicBezTo>
                  <a:cubicBezTo>
                    <a:pt x="44385" y="-1164"/>
                    <a:pt x="48705" y="-1338"/>
                    <a:pt x="52404" y="3645"/>
                  </a:cubicBezTo>
                  <a:close/>
                  <a:moveTo>
                    <a:pt x="78252" y="116912"/>
                  </a:moveTo>
                  <a:cubicBezTo>
                    <a:pt x="85078" y="96367"/>
                    <a:pt x="79408" y="63261"/>
                    <a:pt x="46655" y="17198"/>
                  </a:cubicBezTo>
                  <a:cubicBezTo>
                    <a:pt x="-38581" y="138228"/>
                    <a:pt x="61124" y="168465"/>
                    <a:pt x="78252" y="11691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79" name="Google Shape;6979;p119"/>
            <p:cNvSpPr/>
            <p:nvPr/>
          </p:nvSpPr>
          <p:spPr>
            <a:xfrm>
              <a:off x="7447770" y="1454650"/>
              <a:ext cx="31196" cy="31509"/>
            </a:xfrm>
            <a:custGeom>
              <a:rect b="b" l="l" r="r" t="t"/>
              <a:pathLst>
                <a:path extrusionOk="0" h="31509" w="31196">
                  <a:moveTo>
                    <a:pt x="24938" y="31510"/>
                  </a:moveTo>
                  <a:cubicBezTo>
                    <a:pt x="4704" y="31510"/>
                    <a:pt x="-7564" y="2375"/>
                    <a:pt x="5225" y="138"/>
                  </a:cubicBezTo>
                  <a:cubicBezTo>
                    <a:pt x="16650" y="-1859"/>
                    <a:pt x="9384" y="18424"/>
                    <a:pt x="25102" y="18835"/>
                  </a:cubicBezTo>
                  <a:cubicBezTo>
                    <a:pt x="33349" y="19052"/>
                    <a:pt x="33161" y="31510"/>
                    <a:pt x="24938" y="3151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80" name="Google Shape;6980;p119"/>
            <p:cNvSpPr/>
            <p:nvPr/>
          </p:nvSpPr>
          <p:spPr>
            <a:xfrm>
              <a:off x="7348664" y="1184276"/>
              <a:ext cx="123697" cy="166827"/>
            </a:xfrm>
            <a:custGeom>
              <a:rect b="b" l="l" r="r" t="t"/>
              <a:pathLst>
                <a:path extrusionOk="0" h="166827" w="123697">
                  <a:moveTo>
                    <a:pt x="84328" y="166827"/>
                  </a:moveTo>
                  <a:cubicBezTo>
                    <a:pt x="82141" y="166827"/>
                    <a:pt x="80010" y="165691"/>
                    <a:pt x="78835" y="163658"/>
                  </a:cubicBezTo>
                  <a:lnTo>
                    <a:pt x="850" y="28587"/>
                  </a:lnTo>
                  <a:cubicBezTo>
                    <a:pt x="-902" y="25551"/>
                    <a:pt x="143" y="21672"/>
                    <a:pt x="3168" y="19926"/>
                  </a:cubicBezTo>
                  <a:lnTo>
                    <a:pt x="36206" y="851"/>
                  </a:lnTo>
                  <a:cubicBezTo>
                    <a:pt x="39238" y="-900"/>
                    <a:pt x="43116" y="138"/>
                    <a:pt x="44863" y="3171"/>
                  </a:cubicBezTo>
                  <a:lnTo>
                    <a:pt x="122848" y="138247"/>
                  </a:lnTo>
                  <a:cubicBezTo>
                    <a:pt x="124600" y="141282"/>
                    <a:pt x="123553" y="145161"/>
                    <a:pt x="120530" y="146908"/>
                  </a:cubicBezTo>
                  <a:cubicBezTo>
                    <a:pt x="115388" y="149875"/>
                    <a:pt x="87892" y="166827"/>
                    <a:pt x="84328" y="166827"/>
                  </a:cubicBezTo>
                  <a:close/>
                  <a:moveTo>
                    <a:pt x="14999" y="27733"/>
                  </a:moveTo>
                  <a:lnTo>
                    <a:pt x="86647" y="151831"/>
                  </a:lnTo>
                  <a:lnTo>
                    <a:pt x="108710" y="139095"/>
                  </a:lnTo>
                  <a:lnTo>
                    <a:pt x="37061" y="14999"/>
                  </a:lnTo>
                  <a:lnTo>
                    <a:pt x="14999" y="2773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81" name="Google Shape;6981;p119"/>
            <p:cNvSpPr/>
            <p:nvPr/>
          </p:nvSpPr>
          <p:spPr>
            <a:xfrm>
              <a:off x="7300472" y="1256139"/>
              <a:ext cx="32223" cy="46410"/>
            </a:xfrm>
            <a:custGeom>
              <a:rect b="b" l="l" r="r" t="t"/>
              <a:pathLst>
                <a:path extrusionOk="0" h="46410" w="32223">
                  <a:moveTo>
                    <a:pt x="25888" y="46411"/>
                  </a:moveTo>
                  <a:cubicBezTo>
                    <a:pt x="23696" y="46411"/>
                    <a:pt x="21567" y="45275"/>
                    <a:pt x="20390" y="43242"/>
                  </a:cubicBezTo>
                  <a:lnTo>
                    <a:pt x="929" y="9526"/>
                  </a:lnTo>
                  <a:cubicBezTo>
                    <a:pt x="-3241" y="2299"/>
                    <a:pt x="7737" y="-4039"/>
                    <a:pt x="11905" y="3188"/>
                  </a:cubicBezTo>
                  <a:lnTo>
                    <a:pt x="31366" y="36905"/>
                  </a:lnTo>
                  <a:cubicBezTo>
                    <a:pt x="33821" y="41159"/>
                    <a:pt x="30697" y="46411"/>
                    <a:pt x="25888" y="4641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82" name="Google Shape;6982;p119"/>
            <p:cNvSpPr/>
            <p:nvPr/>
          </p:nvSpPr>
          <p:spPr>
            <a:xfrm>
              <a:off x="7252147" y="1284049"/>
              <a:ext cx="32223" cy="46402"/>
            </a:xfrm>
            <a:custGeom>
              <a:rect b="b" l="l" r="r" t="t"/>
              <a:pathLst>
                <a:path extrusionOk="0" h="46402" w="32223">
                  <a:moveTo>
                    <a:pt x="25889" y="46403"/>
                  </a:moveTo>
                  <a:cubicBezTo>
                    <a:pt x="23696" y="46403"/>
                    <a:pt x="21567" y="45267"/>
                    <a:pt x="20391" y="43234"/>
                  </a:cubicBezTo>
                  <a:lnTo>
                    <a:pt x="929" y="9523"/>
                  </a:lnTo>
                  <a:cubicBezTo>
                    <a:pt x="-3242" y="2286"/>
                    <a:pt x="7741" y="-4031"/>
                    <a:pt x="11905" y="3185"/>
                  </a:cubicBezTo>
                  <a:lnTo>
                    <a:pt x="31366" y="36897"/>
                  </a:lnTo>
                  <a:cubicBezTo>
                    <a:pt x="33824" y="41160"/>
                    <a:pt x="30691" y="46403"/>
                    <a:pt x="25889" y="464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83" name="Google Shape;6983;p119"/>
            <p:cNvSpPr/>
            <p:nvPr/>
          </p:nvSpPr>
          <p:spPr>
            <a:xfrm>
              <a:off x="7203826" y="1311945"/>
              <a:ext cx="32223" cy="46404"/>
            </a:xfrm>
            <a:custGeom>
              <a:rect b="b" l="l" r="r" t="t"/>
              <a:pathLst>
                <a:path extrusionOk="0" h="46404" w="32223">
                  <a:moveTo>
                    <a:pt x="25886" y="46404"/>
                  </a:moveTo>
                  <a:cubicBezTo>
                    <a:pt x="23694" y="46404"/>
                    <a:pt x="21566" y="45269"/>
                    <a:pt x="20389" y="43236"/>
                  </a:cubicBezTo>
                  <a:lnTo>
                    <a:pt x="929" y="9525"/>
                  </a:lnTo>
                  <a:cubicBezTo>
                    <a:pt x="-3242" y="2291"/>
                    <a:pt x="7738" y="-4034"/>
                    <a:pt x="11905" y="3186"/>
                  </a:cubicBezTo>
                  <a:lnTo>
                    <a:pt x="31366" y="36898"/>
                  </a:lnTo>
                  <a:cubicBezTo>
                    <a:pt x="33824" y="41164"/>
                    <a:pt x="30691" y="46404"/>
                    <a:pt x="25886" y="4640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84" name="Google Shape;6984;p119"/>
            <p:cNvSpPr/>
            <p:nvPr/>
          </p:nvSpPr>
          <p:spPr>
            <a:xfrm>
              <a:off x="7155497" y="1339843"/>
              <a:ext cx="32223" cy="46405"/>
            </a:xfrm>
            <a:custGeom>
              <a:rect b="b" l="l" r="r" t="t"/>
              <a:pathLst>
                <a:path extrusionOk="0" h="46405" w="32223">
                  <a:moveTo>
                    <a:pt x="25888" y="46406"/>
                  </a:moveTo>
                  <a:cubicBezTo>
                    <a:pt x="23696" y="46406"/>
                    <a:pt x="21566" y="45269"/>
                    <a:pt x="20391" y="43237"/>
                  </a:cubicBezTo>
                  <a:lnTo>
                    <a:pt x="929" y="9525"/>
                  </a:lnTo>
                  <a:cubicBezTo>
                    <a:pt x="-3241" y="2293"/>
                    <a:pt x="7739" y="-4036"/>
                    <a:pt x="11905" y="3188"/>
                  </a:cubicBezTo>
                  <a:lnTo>
                    <a:pt x="31366" y="36900"/>
                  </a:lnTo>
                  <a:cubicBezTo>
                    <a:pt x="33821" y="41156"/>
                    <a:pt x="30701" y="46406"/>
                    <a:pt x="25888" y="46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85" name="Google Shape;6985;p119"/>
            <p:cNvSpPr/>
            <p:nvPr/>
          </p:nvSpPr>
          <p:spPr>
            <a:xfrm>
              <a:off x="7117222" y="1222129"/>
              <a:ext cx="311270" cy="241577"/>
            </a:xfrm>
            <a:custGeom>
              <a:rect b="b" l="l" r="r" t="t"/>
              <a:pathLst>
                <a:path extrusionOk="0" h="241577" w="311270">
                  <a:moveTo>
                    <a:pt x="62821" y="241578"/>
                  </a:moveTo>
                  <a:cubicBezTo>
                    <a:pt x="-533" y="241578"/>
                    <a:pt x="-24089" y="156468"/>
                    <a:pt x="30455" y="124974"/>
                  </a:cubicBezTo>
                  <a:lnTo>
                    <a:pt x="245449" y="848"/>
                  </a:lnTo>
                  <a:cubicBezTo>
                    <a:pt x="248478" y="-897"/>
                    <a:pt x="252361" y="136"/>
                    <a:pt x="254110" y="3167"/>
                  </a:cubicBezTo>
                  <a:lnTo>
                    <a:pt x="310421" y="100697"/>
                  </a:lnTo>
                  <a:cubicBezTo>
                    <a:pt x="312172" y="103733"/>
                    <a:pt x="311127" y="107612"/>
                    <a:pt x="308102" y="109358"/>
                  </a:cubicBezTo>
                  <a:lnTo>
                    <a:pt x="93104" y="233489"/>
                  </a:lnTo>
                  <a:cubicBezTo>
                    <a:pt x="83924" y="238784"/>
                    <a:pt x="73455" y="241578"/>
                    <a:pt x="62821" y="241578"/>
                  </a:cubicBezTo>
                  <a:close/>
                  <a:moveTo>
                    <a:pt x="246304" y="14992"/>
                  </a:moveTo>
                  <a:lnTo>
                    <a:pt x="36789" y="135954"/>
                  </a:lnTo>
                  <a:cubicBezTo>
                    <a:pt x="-6557" y="160978"/>
                    <a:pt x="12320" y="228909"/>
                    <a:pt x="62822" y="228909"/>
                  </a:cubicBezTo>
                  <a:cubicBezTo>
                    <a:pt x="71233" y="228909"/>
                    <a:pt x="79511" y="226695"/>
                    <a:pt x="86760" y="222510"/>
                  </a:cubicBezTo>
                  <a:lnTo>
                    <a:pt x="296275" y="101553"/>
                  </a:lnTo>
                  <a:lnTo>
                    <a:pt x="246304" y="1499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86" name="Google Shape;6986;p119"/>
            <p:cNvSpPr/>
            <p:nvPr/>
          </p:nvSpPr>
          <p:spPr>
            <a:xfrm>
              <a:off x="7281002" y="1502454"/>
              <a:ext cx="376939" cy="79437"/>
            </a:xfrm>
            <a:custGeom>
              <a:rect b="b" l="l" r="r" t="t"/>
              <a:pathLst>
                <a:path extrusionOk="0" h="79437" w="376939">
                  <a:moveTo>
                    <a:pt x="58283" y="79438"/>
                  </a:moveTo>
                  <a:cubicBezTo>
                    <a:pt x="56747" y="79438"/>
                    <a:pt x="55259" y="78879"/>
                    <a:pt x="54101" y="77862"/>
                  </a:cubicBezTo>
                  <a:lnTo>
                    <a:pt x="2156" y="32227"/>
                  </a:lnTo>
                  <a:cubicBezTo>
                    <a:pt x="-2060" y="28523"/>
                    <a:pt x="293" y="21543"/>
                    <a:pt x="5882" y="21142"/>
                  </a:cubicBezTo>
                  <a:lnTo>
                    <a:pt x="301339" y="11"/>
                  </a:lnTo>
                  <a:cubicBezTo>
                    <a:pt x="302633" y="-64"/>
                    <a:pt x="303963" y="236"/>
                    <a:pt x="305089" y="918"/>
                  </a:cubicBezTo>
                  <a:lnTo>
                    <a:pt x="373907" y="42801"/>
                  </a:lnTo>
                  <a:cubicBezTo>
                    <a:pt x="379145" y="45991"/>
                    <a:pt x="377199" y="54047"/>
                    <a:pt x="371113" y="54533"/>
                  </a:cubicBezTo>
                  <a:lnTo>
                    <a:pt x="58781" y="79413"/>
                  </a:lnTo>
                  <a:cubicBezTo>
                    <a:pt x="58618" y="79429"/>
                    <a:pt x="58450" y="79437"/>
                    <a:pt x="58283" y="79437"/>
                  </a:cubicBezTo>
                  <a:close/>
                  <a:moveTo>
                    <a:pt x="21910" y="32704"/>
                  </a:moveTo>
                  <a:lnTo>
                    <a:pt x="60452" y="66569"/>
                  </a:lnTo>
                  <a:lnTo>
                    <a:pt x="350598" y="43455"/>
                  </a:lnTo>
                  <a:lnTo>
                    <a:pt x="300233" y="12797"/>
                  </a:lnTo>
                  <a:lnTo>
                    <a:pt x="21910" y="3270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987" name="Google Shape;6987;p119"/>
          <p:cNvSpPr/>
          <p:nvPr/>
        </p:nvSpPr>
        <p:spPr>
          <a:xfrm>
            <a:off x="1237751" y="2172809"/>
            <a:ext cx="431746" cy="602463"/>
          </a:xfrm>
          <a:custGeom>
            <a:rect b="b" l="l" r="r" t="t"/>
            <a:pathLst>
              <a:path extrusionOk="0" h="857251" w="614336">
                <a:moveTo>
                  <a:pt x="53652" y="524846"/>
                </a:moveTo>
                <a:cubicBezTo>
                  <a:pt x="68423" y="524846"/>
                  <a:pt x="81854" y="530873"/>
                  <a:pt x="91566" y="540584"/>
                </a:cubicBezTo>
                <a:cubicBezTo>
                  <a:pt x="101277" y="550295"/>
                  <a:pt x="107304" y="563727"/>
                  <a:pt x="107304" y="578461"/>
                </a:cubicBezTo>
                <a:lnTo>
                  <a:pt x="107304" y="803603"/>
                </a:lnTo>
                <a:cubicBezTo>
                  <a:pt x="107304" y="818338"/>
                  <a:pt x="101277" y="831732"/>
                  <a:pt x="91529" y="841443"/>
                </a:cubicBezTo>
                <a:cubicBezTo>
                  <a:pt x="81855" y="851191"/>
                  <a:pt x="68423" y="857219"/>
                  <a:pt x="53689" y="857219"/>
                </a:cubicBezTo>
                <a:cubicBezTo>
                  <a:pt x="38918" y="857219"/>
                  <a:pt x="25486" y="851191"/>
                  <a:pt x="15775" y="841480"/>
                </a:cubicBezTo>
                <a:lnTo>
                  <a:pt x="14956" y="840587"/>
                </a:lnTo>
                <a:cubicBezTo>
                  <a:pt x="5729" y="830951"/>
                  <a:pt x="36" y="817891"/>
                  <a:pt x="36" y="803604"/>
                </a:cubicBezTo>
                <a:lnTo>
                  <a:pt x="36" y="578461"/>
                </a:lnTo>
                <a:cubicBezTo>
                  <a:pt x="36" y="563690"/>
                  <a:pt x="6064" y="550296"/>
                  <a:pt x="15774" y="540584"/>
                </a:cubicBezTo>
                <a:cubicBezTo>
                  <a:pt x="25485" y="530874"/>
                  <a:pt x="38917" y="524846"/>
                  <a:pt x="53652" y="524846"/>
                </a:cubicBezTo>
                <a:close/>
                <a:moveTo>
                  <a:pt x="507023" y="53615"/>
                </a:moveTo>
                <a:cubicBezTo>
                  <a:pt x="507023" y="38807"/>
                  <a:pt x="513013" y="25413"/>
                  <a:pt x="522724" y="15701"/>
                </a:cubicBezTo>
                <a:cubicBezTo>
                  <a:pt x="532435" y="5990"/>
                  <a:pt x="545830" y="0"/>
                  <a:pt x="560638" y="0"/>
                </a:cubicBezTo>
                <a:cubicBezTo>
                  <a:pt x="575372" y="0"/>
                  <a:pt x="588766" y="5990"/>
                  <a:pt x="598478" y="15701"/>
                </a:cubicBezTo>
                <a:lnTo>
                  <a:pt x="598553" y="15775"/>
                </a:lnTo>
                <a:cubicBezTo>
                  <a:pt x="608226" y="25486"/>
                  <a:pt x="614216" y="38844"/>
                  <a:pt x="614216" y="53615"/>
                </a:cubicBezTo>
                <a:cubicBezTo>
                  <a:pt x="614216" y="68424"/>
                  <a:pt x="608226" y="81855"/>
                  <a:pt x="598515" y="91530"/>
                </a:cubicBezTo>
                <a:cubicBezTo>
                  <a:pt x="588805" y="101240"/>
                  <a:pt x="575410" y="107231"/>
                  <a:pt x="560601" y="107231"/>
                </a:cubicBezTo>
                <a:cubicBezTo>
                  <a:pt x="552825" y="107231"/>
                  <a:pt x="545420" y="105556"/>
                  <a:pt x="538723" y="102543"/>
                </a:cubicBezTo>
                <a:lnTo>
                  <a:pt x="435472" y="227749"/>
                </a:lnTo>
                <a:cubicBezTo>
                  <a:pt x="441611" y="236492"/>
                  <a:pt x="445220" y="247134"/>
                  <a:pt x="445220" y="258593"/>
                </a:cubicBezTo>
                <a:cubicBezTo>
                  <a:pt x="445220" y="273402"/>
                  <a:pt x="439230" y="286833"/>
                  <a:pt x="429519" y="296508"/>
                </a:cubicBezTo>
                <a:cubicBezTo>
                  <a:pt x="419808" y="306218"/>
                  <a:pt x="406376" y="312209"/>
                  <a:pt x="391568" y="312209"/>
                </a:cubicBezTo>
                <a:cubicBezTo>
                  <a:pt x="376759" y="312209"/>
                  <a:pt x="363328" y="306218"/>
                  <a:pt x="353653" y="296508"/>
                </a:cubicBezTo>
                <a:cubicBezTo>
                  <a:pt x="343943" y="286797"/>
                  <a:pt x="337952" y="273402"/>
                  <a:pt x="337952" y="258593"/>
                </a:cubicBezTo>
                <a:cubicBezTo>
                  <a:pt x="337952" y="256249"/>
                  <a:pt x="338101" y="253905"/>
                  <a:pt x="338399" y="251599"/>
                </a:cubicBezTo>
                <a:lnTo>
                  <a:pt x="264654" y="220419"/>
                </a:lnTo>
                <a:cubicBezTo>
                  <a:pt x="263389" y="222057"/>
                  <a:pt x="261975" y="223619"/>
                  <a:pt x="260524" y="225070"/>
                </a:cubicBezTo>
                <a:cubicBezTo>
                  <a:pt x="250776" y="234818"/>
                  <a:pt x="237344" y="240846"/>
                  <a:pt x="222610" y="240846"/>
                </a:cubicBezTo>
                <a:cubicBezTo>
                  <a:pt x="212192" y="240846"/>
                  <a:pt x="202444" y="237869"/>
                  <a:pt x="194221" y="232734"/>
                </a:cubicBezTo>
                <a:lnTo>
                  <a:pt x="101278" y="318274"/>
                </a:lnTo>
                <a:cubicBezTo>
                  <a:pt x="105073" y="325603"/>
                  <a:pt x="107231" y="333938"/>
                  <a:pt x="107231" y="342793"/>
                </a:cubicBezTo>
                <a:cubicBezTo>
                  <a:pt x="107231" y="357527"/>
                  <a:pt x="101203" y="370958"/>
                  <a:pt x="91530" y="380670"/>
                </a:cubicBezTo>
                <a:cubicBezTo>
                  <a:pt x="81782" y="390418"/>
                  <a:pt x="68350" y="396445"/>
                  <a:pt x="53616" y="396445"/>
                </a:cubicBezTo>
                <a:cubicBezTo>
                  <a:pt x="38807" y="396445"/>
                  <a:pt x="25376" y="390418"/>
                  <a:pt x="15701" y="380744"/>
                </a:cubicBezTo>
                <a:lnTo>
                  <a:pt x="14883" y="379851"/>
                </a:lnTo>
                <a:cubicBezTo>
                  <a:pt x="5655" y="370215"/>
                  <a:pt x="0" y="357155"/>
                  <a:pt x="0" y="342868"/>
                </a:cubicBezTo>
                <a:cubicBezTo>
                  <a:pt x="0" y="328134"/>
                  <a:pt x="6028" y="314702"/>
                  <a:pt x="15738" y="304991"/>
                </a:cubicBezTo>
                <a:cubicBezTo>
                  <a:pt x="25412" y="295243"/>
                  <a:pt x="38807" y="289252"/>
                  <a:pt x="53615" y="289252"/>
                </a:cubicBezTo>
                <a:cubicBezTo>
                  <a:pt x="64034" y="289252"/>
                  <a:pt x="73782" y="292229"/>
                  <a:pt x="82005" y="297364"/>
                </a:cubicBezTo>
                <a:lnTo>
                  <a:pt x="174910" y="211824"/>
                </a:lnTo>
                <a:cubicBezTo>
                  <a:pt x="171115" y="204495"/>
                  <a:pt x="168957" y="196123"/>
                  <a:pt x="168957" y="187305"/>
                </a:cubicBezTo>
                <a:cubicBezTo>
                  <a:pt x="168957" y="172497"/>
                  <a:pt x="174985" y="159065"/>
                  <a:pt x="184658" y="149391"/>
                </a:cubicBezTo>
                <a:cubicBezTo>
                  <a:pt x="194369" y="139680"/>
                  <a:pt x="207764" y="133690"/>
                  <a:pt x="222573" y="133690"/>
                </a:cubicBezTo>
                <a:cubicBezTo>
                  <a:pt x="237381" y="133690"/>
                  <a:pt x="250812" y="139680"/>
                  <a:pt x="260487" y="149391"/>
                </a:cubicBezTo>
                <a:lnTo>
                  <a:pt x="261305" y="150284"/>
                </a:lnTo>
                <a:cubicBezTo>
                  <a:pt x="270496" y="159920"/>
                  <a:pt x="276188" y="172943"/>
                  <a:pt x="276188" y="187305"/>
                </a:cubicBezTo>
                <a:cubicBezTo>
                  <a:pt x="276188" y="189686"/>
                  <a:pt x="276039" y="192030"/>
                  <a:pt x="275742" y="194337"/>
                </a:cubicBezTo>
                <a:lnTo>
                  <a:pt x="349449" y="225479"/>
                </a:lnTo>
                <a:cubicBezTo>
                  <a:pt x="350751" y="223842"/>
                  <a:pt x="352128" y="222279"/>
                  <a:pt x="353616" y="220791"/>
                </a:cubicBezTo>
                <a:cubicBezTo>
                  <a:pt x="363327" y="211080"/>
                  <a:pt x="376722" y="205090"/>
                  <a:pt x="391530" y="205090"/>
                </a:cubicBezTo>
                <a:cubicBezTo>
                  <a:pt x="399344" y="205090"/>
                  <a:pt x="406749" y="206764"/>
                  <a:pt x="413446" y="209740"/>
                </a:cubicBezTo>
                <a:lnTo>
                  <a:pt x="516697" y="84534"/>
                </a:lnTo>
                <a:cubicBezTo>
                  <a:pt x="510520" y="75791"/>
                  <a:pt x="506912" y="65149"/>
                  <a:pt x="506912" y="53727"/>
                </a:cubicBezTo>
                <a:close/>
                <a:moveTo>
                  <a:pt x="542927" y="35904"/>
                </a:moveTo>
                <a:cubicBezTo>
                  <a:pt x="538388" y="40444"/>
                  <a:pt x="535598" y="46694"/>
                  <a:pt x="535598" y="53615"/>
                </a:cubicBezTo>
                <a:cubicBezTo>
                  <a:pt x="535598" y="60536"/>
                  <a:pt x="538388" y="66861"/>
                  <a:pt x="542927" y="71363"/>
                </a:cubicBezTo>
                <a:cubicBezTo>
                  <a:pt x="547429" y="75865"/>
                  <a:pt x="553754" y="78693"/>
                  <a:pt x="560675" y="78693"/>
                </a:cubicBezTo>
                <a:cubicBezTo>
                  <a:pt x="567596" y="78693"/>
                  <a:pt x="573846" y="75865"/>
                  <a:pt x="578386" y="71363"/>
                </a:cubicBezTo>
                <a:cubicBezTo>
                  <a:pt x="582925" y="66824"/>
                  <a:pt x="585716" y="60573"/>
                  <a:pt x="585716" y="53652"/>
                </a:cubicBezTo>
                <a:cubicBezTo>
                  <a:pt x="585716" y="46695"/>
                  <a:pt x="582925" y="40444"/>
                  <a:pt x="578423" y="35942"/>
                </a:cubicBezTo>
                <a:cubicBezTo>
                  <a:pt x="573884" y="31402"/>
                  <a:pt x="567596" y="28612"/>
                  <a:pt x="560675" y="28612"/>
                </a:cubicBezTo>
                <a:cubicBezTo>
                  <a:pt x="553755" y="28612"/>
                  <a:pt x="547467" y="31440"/>
                  <a:pt x="542965" y="35942"/>
                </a:cubicBezTo>
                <a:close/>
                <a:moveTo>
                  <a:pt x="373935" y="240882"/>
                </a:moveTo>
                <a:cubicBezTo>
                  <a:pt x="369396" y="245422"/>
                  <a:pt x="366605" y="251672"/>
                  <a:pt x="366605" y="258593"/>
                </a:cubicBezTo>
                <a:cubicBezTo>
                  <a:pt x="366605" y="265514"/>
                  <a:pt x="369433" y="271802"/>
                  <a:pt x="373935" y="276304"/>
                </a:cubicBezTo>
                <a:cubicBezTo>
                  <a:pt x="378474" y="280843"/>
                  <a:pt x="384725" y="283634"/>
                  <a:pt x="391646" y="283634"/>
                </a:cubicBezTo>
                <a:cubicBezTo>
                  <a:pt x="398566" y="283634"/>
                  <a:pt x="404854" y="280806"/>
                  <a:pt x="409393" y="276304"/>
                </a:cubicBezTo>
                <a:cubicBezTo>
                  <a:pt x="413933" y="271765"/>
                  <a:pt x="416723" y="265514"/>
                  <a:pt x="416723" y="258593"/>
                </a:cubicBezTo>
                <a:cubicBezTo>
                  <a:pt x="416723" y="251673"/>
                  <a:pt x="413895" y="245422"/>
                  <a:pt x="409393" y="240882"/>
                </a:cubicBezTo>
                <a:cubicBezTo>
                  <a:pt x="404854" y="236343"/>
                  <a:pt x="398566" y="233553"/>
                  <a:pt x="391646" y="233553"/>
                </a:cubicBezTo>
                <a:cubicBezTo>
                  <a:pt x="384725" y="233553"/>
                  <a:pt x="378437" y="236381"/>
                  <a:pt x="373935" y="240882"/>
                </a:cubicBezTo>
                <a:close/>
                <a:moveTo>
                  <a:pt x="204942" y="169482"/>
                </a:moveTo>
                <a:cubicBezTo>
                  <a:pt x="200403" y="174021"/>
                  <a:pt x="197612" y="180272"/>
                  <a:pt x="197612" y="187193"/>
                </a:cubicBezTo>
                <a:cubicBezTo>
                  <a:pt x="197612" y="194113"/>
                  <a:pt x="200440" y="200364"/>
                  <a:pt x="204942" y="204904"/>
                </a:cubicBezTo>
                <a:cubicBezTo>
                  <a:pt x="209481" y="209443"/>
                  <a:pt x="215732" y="212233"/>
                  <a:pt x="222653" y="212233"/>
                </a:cubicBezTo>
                <a:cubicBezTo>
                  <a:pt x="229573" y="212233"/>
                  <a:pt x="235898" y="209443"/>
                  <a:pt x="240401" y="204904"/>
                </a:cubicBezTo>
                <a:cubicBezTo>
                  <a:pt x="244903" y="200402"/>
                  <a:pt x="247731" y="194077"/>
                  <a:pt x="247731" y="187156"/>
                </a:cubicBezTo>
                <a:cubicBezTo>
                  <a:pt x="247731" y="180533"/>
                  <a:pt x="245163" y="174468"/>
                  <a:pt x="240996" y="170003"/>
                </a:cubicBezTo>
                <a:lnTo>
                  <a:pt x="240401" y="169445"/>
                </a:lnTo>
                <a:cubicBezTo>
                  <a:pt x="235862" y="164906"/>
                  <a:pt x="229574" y="162115"/>
                  <a:pt x="222690" y="162115"/>
                </a:cubicBezTo>
                <a:cubicBezTo>
                  <a:pt x="215770" y="162115"/>
                  <a:pt x="209482" y="164943"/>
                  <a:pt x="204979" y="169445"/>
                </a:cubicBezTo>
                <a:close/>
                <a:moveTo>
                  <a:pt x="35912" y="325044"/>
                </a:moveTo>
                <a:cubicBezTo>
                  <a:pt x="31409" y="329547"/>
                  <a:pt x="28582" y="335797"/>
                  <a:pt x="28582" y="342755"/>
                </a:cubicBezTo>
                <a:cubicBezTo>
                  <a:pt x="28582" y="349415"/>
                  <a:pt x="31149" y="355443"/>
                  <a:pt x="35316" y="359871"/>
                </a:cubicBezTo>
                <a:lnTo>
                  <a:pt x="35949" y="360466"/>
                </a:lnTo>
                <a:cubicBezTo>
                  <a:pt x="40488" y="365005"/>
                  <a:pt x="46739" y="367796"/>
                  <a:pt x="53660" y="367796"/>
                </a:cubicBezTo>
                <a:cubicBezTo>
                  <a:pt x="60580" y="367796"/>
                  <a:pt x="66905" y="365005"/>
                  <a:pt x="71407" y="360466"/>
                </a:cubicBezTo>
                <a:cubicBezTo>
                  <a:pt x="75910" y="355964"/>
                  <a:pt x="78737" y="349639"/>
                  <a:pt x="78737" y="342718"/>
                </a:cubicBezTo>
                <a:cubicBezTo>
                  <a:pt x="78737" y="336430"/>
                  <a:pt x="76430" y="330663"/>
                  <a:pt x="72635" y="326272"/>
                </a:cubicBezTo>
                <a:lnTo>
                  <a:pt x="72114" y="325751"/>
                </a:lnTo>
                <a:lnTo>
                  <a:pt x="71817" y="325416"/>
                </a:lnTo>
                <a:lnTo>
                  <a:pt x="71408" y="325007"/>
                </a:lnTo>
                <a:cubicBezTo>
                  <a:pt x="66868" y="320468"/>
                  <a:pt x="60580" y="317677"/>
                  <a:pt x="53697" y="317677"/>
                </a:cubicBezTo>
                <a:cubicBezTo>
                  <a:pt x="46776" y="317677"/>
                  <a:pt x="40526" y="320505"/>
                  <a:pt x="35949" y="325007"/>
                </a:cubicBezTo>
                <a:close/>
                <a:moveTo>
                  <a:pt x="585723" y="710321"/>
                </a:moveTo>
                <a:cubicBezTo>
                  <a:pt x="585723" y="702433"/>
                  <a:pt x="592123" y="696034"/>
                  <a:pt x="600011" y="696034"/>
                </a:cubicBezTo>
                <a:cubicBezTo>
                  <a:pt x="607899" y="696034"/>
                  <a:pt x="614298" y="702433"/>
                  <a:pt x="614298" y="710321"/>
                </a:cubicBezTo>
                <a:lnTo>
                  <a:pt x="614298" y="712479"/>
                </a:lnTo>
                <a:cubicBezTo>
                  <a:pt x="614298" y="720367"/>
                  <a:pt x="607899" y="726767"/>
                  <a:pt x="600011" y="726767"/>
                </a:cubicBezTo>
                <a:cubicBezTo>
                  <a:pt x="592123" y="726767"/>
                  <a:pt x="585723" y="720367"/>
                  <a:pt x="585723" y="712479"/>
                </a:cubicBezTo>
                <a:close/>
                <a:moveTo>
                  <a:pt x="585723" y="764718"/>
                </a:moveTo>
                <a:cubicBezTo>
                  <a:pt x="585723" y="756830"/>
                  <a:pt x="592123" y="750430"/>
                  <a:pt x="600011" y="750430"/>
                </a:cubicBezTo>
                <a:cubicBezTo>
                  <a:pt x="607899" y="750430"/>
                  <a:pt x="614298" y="756830"/>
                  <a:pt x="614298" y="764718"/>
                </a:cubicBezTo>
                <a:lnTo>
                  <a:pt x="614298" y="803599"/>
                </a:lnTo>
                <a:cubicBezTo>
                  <a:pt x="614298" y="818296"/>
                  <a:pt x="608271" y="831727"/>
                  <a:pt x="598560" y="841439"/>
                </a:cubicBezTo>
                <a:cubicBezTo>
                  <a:pt x="588812" y="851186"/>
                  <a:pt x="575380" y="857252"/>
                  <a:pt x="560683" y="857252"/>
                </a:cubicBezTo>
                <a:cubicBezTo>
                  <a:pt x="545912" y="857252"/>
                  <a:pt x="532480" y="851187"/>
                  <a:pt x="522806" y="841514"/>
                </a:cubicBezTo>
                <a:cubicBezTo>
                  <a:pt x="513095" y="831803"/>
                  <a:pt x="507068" y="818371"/>
                  <a:pt x="507068" y="803600"/>
                </a:cubicBezTo>
                <a:lnTo>
                  <a:pt x="507068" y="289288"/>
                </a:lnTo>
                <a:cubicBezTo>
                  <a:pt x="507068" y="274516"/>
                  <a:pt x="513095" y="261122"/>
                  <a:pt x="522806" y="251373"/>
                </a:cubicBezTo>
                <a:cubicBezTo>
                  <a:pt x="532479" y="241700"/>
                  <a:pt x="545949" y="235635"/>
                  <a:pt x="560683" y="235635"/>
                </a:cubicBezTo>
                <a:cubicBezTo>
                  <a:pt x="575417" y="235635"/>
                  <a:pt x="588811" y="241700"/>
                  <a:pt x="598523" y="251373"/>
                </a:cubicBezTo>
                <a:cubicBezTo>
                  <a:pt x="608271" y="261158"/>
                  <a:pt x="614336" y="274553"/>
                  <a:pt x="614336" y="289288"/>
                </a:cubicBezTo>
                <a:lnTo>
                  <a:pt x="614336" y="658086"/>
                </a:lnTo>
                <a:cubicBezTo>
                  <a:pt x="614336" y="665974"/>
                  <a:pt x="607937" y="672374"/>
                  <a:pt x="600049" y="672374"/>
                </a:cubicBezTo>
                <a:cubicBezTo>
                  <a:pt x="592161" y="672374"/>
                  <a:pt x="585761" y="665974"/>
                  <a:pt x="585761" y="658086"/>
                </a:cubicBezTo>
                <a:lnTo>
                  <a:pt x="585761" y="289288"/>
                </a:lnTo>
                <a:cubicBezTo>
                  <a:pt x="585761" y="282404"/>
                  <a:pt x="582933" y="276116"/>
                  <a:pt x="578431" y="271577"/>
                </a:cubicBezTo>
                <a:cubicBezTo>
                  <a:pt x="573892" y="267038"/>
                  <a:pt x="567604" y="264247"/>
                  <a:pt x="560721" y="264247"/>
                </a:cubicBezTo>
                <a:cubicBezTo>
                  <a:pt x="553837" y="264247"/>
                  <a:pt x="547587" y="267075"/>
                  <a:pt x="543047" y="271614"/>
                </a:cubicBezTo>
                <a:cubicBezTo>
                  <a:pt x="538507" y="276153"/>
                  <a:pt x="535680" y="282441"/>
                  <a:pt x="535680" y="289325"/>
                </a:cubicBezTo>
                <a:lnTo>
                  <a:pt x="535680" y="803637"/>
                </a:lnTo>
                <a:cubicBezTo>
                  <a:pt x="535680" y="810520"/>
                  <a:pt x="538508" y="816771"/>
                  <a:pt x="543047" y="821348"/>
                </a:cubicBezTo>
                <a:cubicBezTo>
                  <a:pt x="547586" y="825887"/>
                  <a:pt x="553874" y="828715"/>
                  <a:pt x="560721" y="828715"/>
                </a:cubicBezTo>
                <a:cubicBezTo>
                  <a:pt x="567604" y="828715"/>
                  <a:pt x="573892" y="825887"/>
                  <a:pt x="578431" y="821385"/>
                </a:cubicBezTo>
                <a:cubicBezTo>
                  <a:pt x="582971" y="816846"/>
                  <a:pt x="585761" y="810558"/>
                  <a:pt x="585761" y="803674"/>
                </a:cubicBezTo>
                <a:lnTo>
                  <a:pt x="585761" y="764793"/>
                </a:lnTo>
                <a:close/>
                <a:moveTo>
                  <a:pt x="391689" y="440648"/>
                </a:moveTo>
                <a:cubicBezTo>
                  <a:pt x="406461" y="440648"/>
                  <a:pt x="419855" y="446676"/>
                  <a:pt x="429566" y="456387"/>
                </a:cubicBezTo>
                <a:cubicBezTo>
                  <a:pt x="439277" y="466097"/>
                  <a:pt x="445305" y="479529"/>
                  <a:pt x="445305" y="494264"/>
                </a:cubicBezTo>
                <a:lnTo>
                  <a:pt x="445305" y="803607"/>
                </a:lnTo>
                <a:cubicBezTo>
                  <a:pt x="445305" y="818378"/>
                  <a:pt x="439277" y="831773"/>
                  <a:pt x="429566" y="841484"/>
                </a:cubicBezTo>
                <a:cubicBezTo>
                  <a:pt x="419856" y="851195"/>
                  <a:pt x="406424" y="857222"/>
                  <a:pt x="391652" y="857222"/>
                </a:cubicBezTo>
                <a:cubicBezTo>
                  <a:pt x="376881" y="857222"/>
                  <a:pt x="363487" y="851195"/>
                  <a:pt x="353775" y="841484"/>
                </a:cubicBezTo>
                <a:cubicBezTo>
                  <a:pt x="344063" y="831774"/>
                  <a:pt x="338037" y="818341"/>
                  <a:pt x="338037" y="803607"/>
                </a:cubicBezTo>
                <a:lnTo>
                  <a:pt x="338037" y="494264"/>
                </a:lnTo>
                <a:cubicBezTo>
                  <a:pt x="338037" y="479492"/>
                  <a:pt x="344064" y="466098"/>
                  <a:pt x="353775" y="456387"/>
                </a:cubicBezTo>
                <a:cubicBezTo>
                  <a:pt x="363486" y="446676"/>
                  <a:pt x="376918" y="440648"/>
                  <a:pt x="391652" y="440648"/>
                </a:cubicBezTo>
                <a:close/>
                <a:moveTo>
                  <a:pt x="409363" y="476590"/>
                </a:moveTo>
                <a:cubicBezTo>
                  <a:pt x="404824" y="472051"/>
                  <a:pt x="398536" y="469223"/>
                  <a:pt x="391689" y="469223"/>
                </a:cubicBezTo>
                <a:cubicBezTo>
                  <a:pt x="384806" y="469223"/>
                  <a:pt x="378555" y="472051"/>
                  <a:pt x="374016" y="476590"/>
                </a:cubicBezTo>
                <a:cubicBezTo>
                  <a:pt x="369477" y="481129"/>
                  <a:pt x="366649" y="487417"/>
                  <a:pt x="366649" y="494264"/>
                </a:cubicBezTo>
                <a:lnTo>
                  <a:pt x="366649" y="803607"/>
                </a:lnTo>
                <a:cubicBezTo>
                  <a:pt x="366649" y="810490"/>
                  <a:pt x="369477" y="816741"/>
                  <a:pt x="374016" y="821281"/>
                </a:cubicBezTo>
                <a:cubicBezTo>
                  <a:pt x="378555" y="825820"/>
                  <a:pt x="384843" y="828648"/>
                  <a:pt x="391689" y="828648"/>
                </a:cubicBezTo>
                <a:cubicBezTo>
                  <a:pt x="398573" y="828648"/>
                  <a:pt x="404861" y="825820"/>
                  <a:pt x="409400" y="821281"/>
                </a:cubicBezTo>
                <a:cubicBezTo>
                  <a:pt x="413939" y="816742"/>
                  <a:pt x="416767" y="810454"/>
                  <a:pt x="416767" y="803607"/>
                </a:cubicBezTo>
                <a:lnTo>
                  <a:pt x="416767" y="494264"/>
                </a:lnTo>
                <a:cubicBezTo>
                  <a:pt x="416767" y="487380"/>
                  <a:pt x="413939" y="481130"/>
                  <a:pt x="409400" y="476590"/>
                </a:cubicBezTo>
                <a:close/>
                <a:moveTo>
                  <a:pt x="222692" y="369243"/>
                </a:moveTo>
                <a:cubicBezTo>
                  <a:pt x="237463" y="369243"/>
                  <a:pt x="250895" y="375271"/>
                  <a:pt x="260606" y="384981"/>
                </a:cubicBezTo>
                <a:cubicBezTo>
                  <a:pt x="270318" y="394692"/>
                  <a:pt x="276344" y="408124"/>
                  <a:pt x="276344" y="422859"/>
                </a:cubicBezTo>
                <a:lnTo>
                  <a:pt x="276344" y="803563"/>
                </a:lnTo>
                <a:cubicBezTo>
                  <a:pt x="276344" y="818335"/>
                  <a:pt x="270317" y="831766"/>
                  <a:pt x="260606" y="841478"/>
                </a:cubicBezTo>
                <a:cubicBezTo>
                  <a:pt x="250896" y="851189"/>
                  <a:pt x="237463" y="857216"/>
                  <a:pt x="222692" y="857216"/>
                </a:cubicBezTo>
                <a:cubicBezTo>
                  <a:pt x="207921" y="857216"/>
                  <a:pt x="194489" y="851188"/>
                  <a:pt x="184778" y="841478"/>
                </a:cubicBezTo>
                <a:cubicBezTo>
                  <a:pt x="175067" y="831767"/>
                  <a:pt x="169040" y="818335"/>
                  <a:pt x="169040" y="803563"/>
                </a:cubicBezTo>
                <a:lnTo>
                  <a:pt x="169040" y="422859"/>
                </a:lnTo>
                <a:cubicBezTo>
                  <a:pt x="169040" y="408087"/>
                  <a:pt x="175067" y="394693"/>
                  <a:pt x="184778" y="384981"/>
                </a:cubicBezTo>
                <a:cubicBezTo>
                  <a:pt x="194489" y="375271"/>
                  <a:pt x="207921" y="369243"/>
                  <a:pt x="222655" y="369243"/>
                </a:cubicBezTo>
                <a:close/>
                <a:moveTo>
                  <a:pt x="222692" y="397818"/>
                </a:moveTo>
                <a:cubicBezTo>
                  <a:pt x="215809" y="397818"/>
                  <a:pt x="209521" y="400646"/>
                  <a:pt x="204981" y="405185"/>
                </a:cubicBezTo>
                <a:cubicBezTo>
                  <a:pt x="200442" y="409725"/>
                  <a:pt x="197614" y="416012"/>
                  <a:pt x="197614" y="422859"/>
                </a:cubicBezTo>
                <a:lnTo>
                  <a:pt x="197614" y="803564"/>
                </a:lnTo>
                <a:cubicBezTo>
                  <a:pt x="197614" y="810447"/>
                  <a:pt x="200442" y="816735"/>
                  <a:pt x="204981" y="821274"/>
                </a:cubicBezTo>
                <a:cubicBezTo>
                  <a:pt x="209520" y="825814"/>
                  <a:pt x="215808" y="828642"/>
                  <a:pt x="222655" y="828642"/>
                </a:cubicBezTo>
                <a:cubicBezTo>
                  <a:pt x="229538" y="828642"/>
                  <a:pt x="235826" y="825814"/>
                  <a:pt x="240366" y="821274"/>
                </a:cubicBezTo>
                <a:cubicBezTo>
                  <a:pt x="244905" y="816735"/>
                  <a:pt x="247733" y="810447"/>
                  <a:pt x="247733" y="803564"/>
                </a:cubicBezTo>
                <a:lnTo>
                  <a:pt x="247733" y="422859"/>
                </a:lnTo>
                <a:cubicBezTo>
                  <a:pt x="247733" y="415976"/>
                  <a:pt x="244905" y="409725"/>
                  <a:pt x="240366" y="405185"/>
                </a:cubicBezTo>
                <a:cubicBezTo>
                  <a:pt x="235826" y="400646"/>
                  <a:pt x="229539" y="397818"/>
                  <a:pt x="222655" y="397818"/>
                </a:cubicBezTo>
                <a:close/>
                <a:moveTo>
                  <a:pt x="53699" y="553381"/>
                </a:moveTo>
                <a:cubicBezTo>
                  <a:pt x="46816" y="553381"/>
                  <a:pt x="40528" y="556208"/>
                  <a:pt x="35989" y="560748"/>
                </a:cubicBezTo>
                <a:cubicBezTo>
                  <a:pt x="31449" y="565287"/>
                  <a:pt x="28622" y="571575"/>
                  <a:pt x="28622" y="578421"/>
                </a:cubicBezTo>
                <a:lnTo>
                  <a:pt x="28622" y="803564"/>
                </a:lnTo>
                <a:cubicBezTo>
                  <a:pt x="28622" y="810187"/>
                  <a:pt x="31189" y="816214"/>
                  <a:pt x="35356" y="820642"/>
                </a:cubicBezTo>
                <a:lnTo>
                  <a:pt x="35989" y="821237"/>
                </a:lnTo>
                <a:cubicBezTo>
                  <a:pt x="40528" y="825777"/>
                  <a:pt x="46816" y="828604"/>
                  <a:pt x="53662" y="828604"/>
                </a:cubicBezTo>
                <a:cubicBezTo>
                  <a:pt x="60546" y="828604"/>
                  <a:pt x="66833" y="825777"/>
                  <a:pt x="71373" y="821237"/>
                </a:cubicBezTo>
                <a:cubicBezTo>
                  <a:pt x="75912" y="816735"/>
                  <a:pt x="78740" y="810485"/>
                  <a:pt x="78740" y="803564"/>
                </a:cubicBezTo>
                <a:lnTo>
                  <a:pt x="78740" y="578421"/>
                </a:lnTo>
                <a:cubicBezTo>
                  <a:pt x="78740" y="571538"/>
                  <a:pt x="75912" y="565287"/>
                  <a:pt x="71373" y="560748"/>
                </a:cubicBezTo>
                <a:cubicBezTo>
                  <a:pt x="66834" y="556208"/>
                  <a:pt x="60546" y="553381"/>
                  <a:pt x="53699" y="5533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988" name="Google Shape;6988;p119"/>
          <p:cNvGrpSpPr/>
          <p:nvPr/>
        </p:nvGrpSpPr>
        <p:grpSpPr>
          <a:xfrm>
            <a:off x="10474851" y="2037650"/>
            <a:ext cx="889877" cy="889881"/>
            <a:chOff x="10474851" y="2037650"/>
            <a:chExt cx="889877" cy="889881"/>
          </a:xfrm>
        </p:grpSpPr>
        <p:sp>
          <p:nvSpPr>
            <p:cNvPr id="6989" name="Google Shape;6989;p119"/>
            <p:cNvSpPr/>
            <p:nvPr/>
          </p:nvSpPr>
          <p:spPr>
            <a:xfrm>
              <a:off x="10474851" y="2037650"/>
              <a:ext cx="889877" cy="889881"/>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6990" name="Google Shape;6990;p119"/>
            <p:cNvGrpSpPr/>
            <p:nvPr/>
          </p:nvGrpSpPr>
          <p:grpSpPr>
            <a:xfrm>
              <a:off x="10595982" y="2227455"/>
              <a:ext cx="686369" cy="510978"/>
              <a:chOff x="7734096" y="1409739"/>
              <a:chExt cx="601762" cy="447990"/>
            </a:xfrm>
          </p:grpSpPr>
          <p:sp>
            <p:nvSpPr>
              <p:cNvPr id="6991" name="Google Shape;6991;p119"/>
              <p:cNvSpPr/>
              <p:nvPr/>
            </p:nvSpPr>
            <p:spPr>
              <a:xfrm>
                <a:off x="7977261" y="1633820"/>
                <a:ext cx="286582" cy="202990"/>
              </a:xfrm>
              <a:custGeom>
                <a:rect b="b" l="l" r="r" t="t"/>
                <a:pathLst>
                  <a:path extrusionOk="0" h="202990" w="286582">
                    <a:moveTo>
                      <a:pt x="113693" y="202990"/>
                    </a:moveTo>
                    <a:cubicBezTo>
                      <a:pt x="56340" y="202985"/>
                      <a:pt x="12597" y="178019"/>
                      <a:pt x="2246" y="139388"/>
                    </a:cubicBezTo>
                    <a:cubicBezTo>
                      <a:pt x="-11636" y="87568"/>
                      <a:pt x="40279" y="28467"/>
                      <a:pt x="117980" y="7648"/>
                    </a:cubicBezTo>
                    <a:cubicBezTo>
                      <a:pt x="246095" y="-26680"/>
                      <a:pt x="333151" y="60987"/>
                      <a:pt x="259750" y="142575"/>
                    </a:cubicBezTo>
                    <a:cubicBezTo>
                      <a:pt x="225580" y="180555"/>
                      <a:pt x="167338" y="202990"/>
                      <a:pt x="113693" y="202990"/>
                    </a:cubicBezTo>
                    <a:close/>
                    <a:moveTo>
                      <a:pt x="172639" y="14364"/>
                    </a:moveTo>
                    <a:cubicBezTo>
                      <a:pt x="155882" y="14364"/>
                      <a:pt x="138718" y="16684"/>
                      <a:pt x="121632" y="21260"/>
                    </a:cubicBezTo>
                    <a:cubicBezTo>
                      <a:pt x="51437" y="40074"/>
                      <a:pt x="3989" y="91428"/>
                      <a:pt x="15862" y="135737"/>
                    </a:cubicBezTo>
                    <a:cubicBezTo>
                      <a:pt x="35181" y="207828"/>
                      <a:pt x="183769" y="205944"/>
                      <a:pt x="249268" y="133149"/>
                    </a:cubicBezTo>
                    <a:cubicBezTo>
                      <a:pt x="301577" y="75013"/>
                      <a:pt x="260171" y="14364"/>
                      <a:pt x="172639" y="1436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92" name="Google Shape;6992;p119"/>
              <p:cNvSpPr/>
              <p:nvPr/>
            </p:nvSpPr>
            <p:spPr>
              <a:xfrm>
                <a:off x="8020965" y="1700738"/>
                <a:ext cx="198970" cy="92378"/>
              </a:xfrm>
              <a:custGeom>
                <a:rect b="b" l="l" r="r" t="t"/>
                <a:pathLst>
                  <a:path extrusionOk="0" h="92378" w="198970">
                    <a:moveTo>
                      <a:pt x="69943" y="92378"/>
                    </a:moveTo>
                    <a:cubicBezTo>
                      <a:pt x="1307" y="92378"/>
                      <a:pt x="-9632" y="50107"/>
                      <a:pt x="6635" y="49055"/>
                    </a:cubicBezTo>
                    <a:cubicBezTo>
                      <a:pt x="20141" y="48182"/>
                      <a:pt x="2819" y="64621"/>
                      <a:pt x="41302" y="74808"/>
                    </a:cubicBezTo>
                    <a:cubicBezTo>
                      <a:pt x="115397" y="94421"/>
                      <a:pt x="195421" y="33135"/>
                      <a:pt x="183898" y="10181"/>
                    </a:cubicBezTo>
                    <a:cubicBezTo>
                      <a:pt x="178974" y="372"/>
                      <a:pt x="197713" y="-7837"/>
                      <a:pt x="198927" y="12927"/>
                    </a:cubicBezTo>
                    <a:cubicBezTo>
                      <a:pt x="199851" y="28661"/>
                      <a:pt x="185879" y="44347"/>
                      <a:pt x="179824" y="50358"/>
                    </a:cubicBezTo>
                    <a:cubicBezTo>
                      <a:pt x="153274" y="76727"/>
                      <a:pt x="109199" y="92378"/>
                      <a:pt x="69943" y="923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93" name="Google Shape;6993;p119"/>
              <p:cNvSpPr/>
              <p:nvPr/>
            </p:nvSpPr>
            <p:spPr>
              <a:xfrm>
                <a:off x="7734096" y="1526165"/>
                <a:ext cx="248137" cy="204301"/>
              </a:xfrm>
              <a:custGeom>
                <a:rect b="b" l="l" r="r" t="t"/>
                <a:pathLst>
                  <a:path extrusionOk="0" h="204301" w="248137">
                    <a:moveTo>
                      <a:pt x="166099" y="204301"/>
                    </a:moveTo>
                    <a:cubicBezTo>
                      <a:pt x="68332" y="204301"/>
                      <a:pt x="-30158" y="102711"/>
                      <a:pt x="8675" y="35445"/>
                    </a:cubicBezTo>
                    <a:cubicBezTo>
                      <a:pt x="48420" y="-33399"/>
                      <a:pt x="191678" y="4559"/>
                      <a:pt x="236851" y="93316"/>
                    </a:cubicBezTo>
                    <a:cubicBezTo>
                      <a:pt x="267361" y="153265"/>
                      <a:pt x="233439" y="204301"/>
                      <a:pt x="166099" y="204301"/>
                    </a:cubicBezTo>
                    <a:close/>
                    <a:moveTo>
                      <a:pt x="82261" y="14065"/>
                    </a:moveTo>
                    <a:cubicBezTo>
                      <a:pt x="-11010" y="14065"/>
                      <a:pt x="-6406" y="113415"/>
                      <a:pt x="86650" y="167144"/>
                    </a:cubicBezTo>
                    <a:cubicBezTo>
                      <a:pt x="176311" y="218913"/>
                      <a:pt x="264340" y="178398"/>
                      <a:pt x="224298" y="99711"/>
                    </a:cubicBezTo>
                    <a:cubicBezTo>
                      <a:pt x="199699" y="51374"/>
                      <a:pt x="136827" y="14065"/>
                      <a:pt x="82261" y="1406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94" name="Google Shape;6994;p119"/>
              <p:cNvSpPr/>
              <p:nvPr/>
            </p:nvSpPr>
            <p:spPr>
              <a:xfrm>
                <a:off x="7777819" y="1578100"/>
                <a:ext cx="159885" cy="108661"/>
              </a:xfrm>
              <a:custGeom>
                <a:rect b="b" l="l" r="r" t="t"/>
                <a:pathLst>
                  <a:path extrusionOk="0" h="108661" w="159885">
                    <a:moveTo>
                      <a:pt x="122361" y="108662"/>
                    </a:moveTo>
                    <a:cubicBezTo>
                      <a:pt x="47765" y="108662"/>
                      <a:pt x="-18935" y="29256"/>
                      <a:pt x="4922" y="2438"/>
                    </a:cubicBezTo>
                    <a:cubicBezTo>
                      <a:pt x="11080" y="-4483"/>
                      <a:pt x="21618" y="4827"/>
                      <a:pt x="15464" y="11796"/>
                    </a:cubicBezTo>
                    <a:cubicBezTo>
                      <a:pt x="5374" y="23221"/>
                      <a:pt x="48510" y="91819"/>
                      <a:pt x="122148" y="94568"/>
                    </a:cubicBezTo>
                    <a:cubicBezTo>
                      <a:pt x="152599" y="95704"/>
                      <a:pt x="143969" y="79134"/>
                      <a:pt x="155150" y="82832"/>
                    </a:cubicBezTo>
                    <a:cubicBezTo>
                      <a:pt x="165965" y="86410"/>
                      <a:pt x="159551" y="108662"/>
                      <a:pt x="122362" y="10866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95" name="Google Shape;6995;p119"/>
              <p:cNvSpPr/>
              <p:nvPr/>
            </p:nvSpPr>
            <p:spPr>
              <a:xfrm>
                <a:off x="7953149" y="1415663"/>
                <a:ext cx="232313" cy="191716"/>
              </a:xfrm>
              <a:custGeom>
                <a:rect b="b" l="l" r="r" t="t"/>
                <a:pathLst>
                  <a:path extrusionOk="0" h="191716" w="232313">
                    <a:moveTo>
                      <a:pt x="155651" y="191717"/>
                    </a:moveTo>
                    <a:cubicBezTo>
                      <a:pt x="63960" y="191717"/>
                      <a:pt x="-28319" y="96460"/>
                      <a:pt x="8168" y="33260"/>
                    </a:cubicBezTo>
                    <a:cubicBezTo>
                      <a:pt x="35598" y="-14250"/>
                      <a:pt x="110145" y="-4588"/>
                      <a:pt x="158368" y="23256"/>
                    </a:cubicBezTo>
                    <a:cubicBezTo>
                      <a:pt x="259392" y="81588"/>
                      <a:pt x="255381" y="191717"/>
                      <a:pt x="155651" y="191717"/>
                    </a:cubicBezTo>
                    <a:close/>
                    <a:moveTo>
                      <a:pt x="77322" y="13981"/>
                    </a:moveTo>
                    <a:cubicBezTo>
                      <a:pt x="-9416" y="13981"/>
                      <a:pt x="-4755" y="106247"/>
                      <a:pt x="81656" y="156136"/>
                    </a:cubicBezTo>
                    <a:cubicBezTo>
                      <a:pt x="122746" y="179862"/>
                      <a:pt x="189706" y="190955"/>
                      <a:pt x="212607" y="151286"/>
                    </a:cubicBezTo>
                    <a:cubicBezTo>
                      <a:pt x="231811" y="118020"/>
                      <a:pt x="204325" y="66056"/>
                      <a:pt x="151330" y="35459"/>
                    </a:cubicBezTo>
                    <a:cubicBezTo>
                      <a:pt x="127328" y="21611"/>
                      <a:pt x="101050" y="13981"/>
                      <a:pt x="77323" y="139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96" name="Google Shape;6996;p119"/>
              <p:cNvSpPr/>
              <p:nvPr/>
            </p:nvSpPr>
            <p:spPr>
              <a:xfrm>
                <a:off x="7996858" y="1466121"/>
                <a:ext cx="144751" cy="97558"/>
              </a:xfrm>
              <a:custGeom>
                <a:rect b="b" l="l" r="r" t="t"/>
                <a:pathLst>
                  <a:path extrusionOk="0" h="97558" w="144751">
                    <a:moveTo>
                      <a:pt x="111854" y="97558"/>
                    </a:moveTo>
                    <a:cubicBezTo>
                      <a:pt x="43612" y="97558"/>
                      <a:pt x="-16296" y="25053"/>
                      <a:pt x="4018" y="2297"/>
                    </a:cubicBezTo>
                    <a:cubicBezTo>
                      <a:pt x="8890" y="-3160"/>
                      <a:pt x="20413" y="1558"/>
                      <a:pt x="14527" y="11689"/>
                    </a:cubicBezTo>
                    <a:cubicBezTo>
                      <a:pt x="13436" y="14942"/>
                      <a:pt x="15981" y="23253"/>
                      <a:pt x="20293" y="30664"/>
                    </a:cubicBezTo>
                    <a:cubicBezTo>
                      <a:pt x="37096" y="59546"/>
                      <a:pt x="78510" y="83463"/>
                      <a:pt x="111887" y="83463"/>
                    </a:cubicBezTo>
                    <a:cubicBezTo>
                      <a:pt x="137897" y="83463"/>
                      <a:pt x="129859" y="71185"/>
                      <a:pt x="139925" y="74491"/>
                    </a:cubicBezTo>
                    <a:cubicBezTo>
                      <a:pt x="150062" y="77818"/>
                      <a:pt x="145814" y="97558"/>
                      <a:pt x="111855" y="9755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97" name="Google Shape;6997;p119"/>
              <p:cNvSpPr/>
              <p:nvPr/>
            </p:nvSpPr>
            <p:spPr>
              <a:xfrm>
                <a:off x="8208516" y="1550798"/>
                <a:ext cx="127342" cy="92732"/>
              </a:xfrm>
              <a:custGeom>
                <a:rect b="b" l="l" r="r" t="t"/>
                <a:pathLst>
                  <a:path extrusionOk="0" h="92732" w="127342">
                    <a:moveTo>
                      <a:pt x="51249" y="92733"/>
                    </a:moveTo>
                    <a:cubicBezTo>
                      <a:pt x="-16336" y="92733"/>
                      <a:pt x="-18070" y="22114"/>
                      <a:pt x="51974" y="3339"/>
                    </a:cubicBezTo>
                    <a:cubicBezTo>
                      <a:pt x="109916" y="-12193"/>
                      <a:pt x="148168" y="29478"/>
                      <a:pt x="115106" y="66224"/>
                    </a:cubicBezTo>
                    <a:cubicBezTo>
                      <a:pt x="100102" y="82901"/>
                      <a:pt x="74750" y="92732"/>
                      <a:pt x="51250" y="92732"/>
                    </a:cubicBezTo>
                    <a:close/>
                    <a:moveTo>
                      <a:pt x="75789" y="14222"/>
                    </a:moveTo>
                    <a:cubicBezTo>
                      <a:pt x="43360" y="14222"/>
                      <a:pt x="8645" y="37685"/>
                      <a:pt x="14507" y="59568"/>
                    </a:cubicBezTo>
                    <a:cubicBezTo>
                      <a:pt x="21381" y="85225"/>
                      <a:pt x="78843" y="85455"/>
                      <a:pt x="104631" y="56799"/>
                    </a:cubicBezTo>
                    <a:cubicBezTo>
                      <a:pt x="124708" y="34489"/>
                      <a:pt x="107056" y="14222"/>
                      <a:pt x="75789" y="1422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98" name="Google Shape;6998;p119"/>
              <p:cNvSpPr/>
              <p:nvPr/>
            </p:nvSpPr>
            <p:spPr>
              <a:xfrm>
                <a:off x="8239271" y="1584267"/>
                <a:ext cx="65814" cy="29735"/>
              </a:xfrm>
              <a:custGeom>
                <a:rect b="b" l="l" r="r" t="t"/>
                <a:pathLst>
                  <a:path extrusionOk="0" h="29735" w="65814">
                    <a:moveTo>
                      <a:pt x="19313" y="29735"/>
                    </a:moveTo>
                    <a:cubicBezTo>
                      <a:pt x="-10727" y="29735"/>
                      <a:pt x="918" y="9987"/>
                      <a:pt x="10239" y="14383"/>
                    </a:cubicBezTo>
                    <a:cubicBezTo>
                      <a:pt x="20178" y="19068"/>
                      <a:pt x="46461" y="12080"/>
                      <a:pt x="52941" y="2987"/>
                    </a:cubicBezTo>
                    <a:cubicBezTo>
                      <a:pt x="58308" y="-4540"/>
                      <a:pt x="69784" y="3642"/>
                      <a:pt x="64422" y="11169"/>
                    </a:cubicBezTo>
                    <a:cubicBezTo>
                      <a:pt x="55843" y="23216"/>
                      <a:pt x="34967" y="29735"/>
                      <a:pt x="19313" y="2973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99" name="Google Shape;6999;p119"/>
              <p:cNvSpPr/>
              <p:nvPr/>
            </p:nvSpPr>
            <p:spPr>
              <a:xfrm>
                <a:off x="7833011" y="1764994"/>
                <a:ext cx="127341" cy="92735"/>
              </a:xfrm>
              <a:custGeom>
                <a:rect b="b" l="l" r="r" t="t"/>
                <a:pathLst>
                  <a:path extrusionOk="0" h="92735" w="127341">
                    <a:moveTo>
                      <a:pt x="51251" y="92736"/>
                    </a:moveTo>
                    <a:cubicBezTo>
                      <a:pt x="-16795" y="92721"/>
                      <a:pt x="-17612" y="22012"/>
                      <a:pt x="51970" y="3342"/>
                    </a:cubicBezTo>
                    <a:cubicBezTo>
                      <a:pt x="109871" y="-12194"/>
                      <a:pt x="148180" y="29446"/>
                      <a:pt x="115105" y="66225"/>
                    </a:cubicBezTo>
                    <a:cubicBezTo>
                      <a:pt x="100115" y="82896"/>
                      <a:pt x="74742" y="92736"/>
                      <a:pt x="51251" y="92736"/>
                    </a:cubicBezTo>
                    <a:close/>
                    <a:moveTo>
                      <a:pt x="75795" y="14223"/>
                    </a:moveTo>
                    <a:cubicBezTo>
                      <a:pt x="44716" y="14223"/>
                      <a:pt x="8427" y="36846"/>
                      <a:pt x="14509" y="59564"/>
                    </a:cubicBezTo>
                    <a:cubicBezTo>
                      <a:pt x="21428" y="85418"/>
                      <a:pt x="78987" y="85298"/>
                      <a:pt x="104623" y="56798"/>
                    </a:cubicBezTo>
                    <a:cubicBezTo>
                      <a:pt x="124702" y="34476"/>
                      <a:pt x="107042" y="14223"/>
                      <a:pt x="75794" y="1422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00" name="Google Shape;7000;p119"/>
              <p:cNvSpPr/>
              <p:nvPr/>
            </p:nvSpPr>
            <p:spPr>
              <a:xfrm>
                <a:off x="7863767" y="1798464"/>
                <a:ext cx="65816" cy="29736"/>
              </a:xfrm>
              <a:custGeom>
                <a:rect b="b" l="l" r="r" t="t"/>
                <a:pathLst>
                  <a:path extrusionOk="0" h="29736" w="65816">
                    <a:moveTo>
                      <a:pt x="19306" y="29737"/>
                    </a:moveTo>
                    <a:cubicBezTo>
                      <a:pt x="-10710" y="29737"/>
                      <a:pt x="902" y="10001"/>
                      <a:pt x="10237" y="14388"/>
                    </a:cubicBezTo>
                    <a:cubicBezTo>
                      <a:pt x="20158" y="19050"/>
                      <a:pt x="46444" y="12113"/>
                      <a:pt x="52946" y="2986"/>
                    </a:cubicBezTo>
                    <a:cubicBezTo>
                      <a:pt x="58312" y="-4544"/>
                      <a:pt x="69789" y="3656"/>
                      <a:pt x="64422" y="11179"/>
                    </a:cubicBezTo>
                    <a:cubicBezTo>
                      <a:pt x="55832" y="23221"/>
                      <a:pt x="34959" y="29737"/>
                      <a:pt x="19306" y="2973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01" name="Google Shape;7001;p119"/>
              <p:cNvSpPr/>
              <p:nvPr/>
            </p:nvSpPr>
            <p:spPr>
              <a:xfrm>
                <a:off x="7796368" y="1409739"/>
                <a:ext cx="127344" cy="92732"/>
              </a:xfrm>
              <a:custGeom>
                <a:rect b="b" l="l" r="r" t="t"/>
                <a:pathLst>
                  <a:path extrusionOk="0" h="92732" w="127344">
                    <a:moveTo>
                      <a:pt x="51254" y="92733"/>
                    </a:moveTo>
                    <a:cubicBezTo>
                      <a:pt x="-16335" y="92733"/>
                      <a:pt x="-18072" y="22121"/>
                      <a:pt x="51974" y="3339"/>
                    </a:cubicBezTo>
                    <a:cubicBezTo>
                      <a:pt x="109887" y="-12190"/>
                      <a:pt x="148178" y="29461"/>
                      <a:pt x="115111" y="66224"/>
                    </a:cubicBezTo>
                    <a:cubicBezTo>
                      <a:pt x="100110" y="82902"/>
                      <a:pt x="74748" y="92732"/>
                      <a:pt x="51254" y="92732"/>
                    </a:cubicBezTo>
                    <a:close/>
                    <a:moveTo>
                      <a:pt x="75788" y="14225"/>
                    </a:moveTo>
                    <a:cubicBezTo>
                      <a:pt x="43359" y="14225"/>
                      <a:pt x="8642" y="37688"/>
                      <a:pt x="14509" y="59571"/>
                    </a:cubicBezTo>
                    <a:cubicBezTo>
                      <a:pt x="21435" y="85415"/>
                      <a:pt x="78985" y="85307"/>
                      <a:pt x="104627" y="56802"/>
                    </a:cubicBezTo>
                    <a:cubicBezTo>
                      <a:pt x="124713" y="34473"/>
                      <a:pt x="107033" y="14225"/>
                      <a:pt x="75788" y="142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02" name="Google Shape;7002;p119"/>
              <p:cNvSpPr/>
              <p:nvPr/>
            </p:nvSpPr>
            <p:spPr>
              <a:xfrm>
                <a:off x="7827123" y="1443208"/>
                <a:ext cx="65817" cy="29736"/>
              </a:xfrm>
              <a:custGeom>
                <a:rect b="b" l="l" r="r" t="t"/>
                <a:pathLst>
                  <a:path extrusionOk="0" h="29736" w="65817">
                    <a:moveTo>
                      <a:pt x="19316" y="29737"/>
                    </a:moveTo>
                    <a:cubicBezTo>
                      <a:pt x="-10730" y="29737"/>
                      <a:pt x="921" y="9987"/>
                      <a:pt x="10238" y="14384"/>
                    </a:cubicBezTo>
                    <a:cubicBezTo>
                      <a:pt x="20122" y="19049"/>
                      <a:pt x="46443" y="12115"/>
                      <a:pt x="52943" y="2988"/>
                    </a:cubicBezTo>
                    <a:cubicBezTo>
                      <a:pt x="58306" y="-4540"/>
                      <a:pt x="69786" y="3640"/>
                      <a:pt x="64425" y="11170"/>
                    </a:cubicBezTo>
                    <a:cubicBezTo>
                      <a:pt x="55852" y="23215"/>
                      <a:pt x="34967" y="29737"/>
                      <a:pt x="19316" y="2973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7003" name="Google Shape;7003;p119"/>
          <p:cNvGrpSpPr/>
          <p:nvPr/>
        </p:nvGrpSpPr>
        <p:grpSpPr>
          <a:xfrm>
            <a:off x="8310728" y="2200121"/>
            <a:ext cx="542921" cy="542921"/>
            <a:chOff x="7498946" y="1154349"/>
            <a:chExt cx="504143" cy="504143"/>
          </a:xfrm>
        </p:grpSpPr>
        <p:sp>
          <p:nvSpPr>
            <p:cNvPr id="7004" name="Google Shape;7004;p119"/>
            <p:cNvSpPr/>
            <p:nvPr/>
          </p:nvSpPr>
          <p:spPr>
            <a:xfrm>
              <a:off x="7498946" y="1154349"/>
              <a:ext cx="504143" cy="504143"/>
            </a:xfrm>
            <a:custGeom>
              <a:rect b="b" l="l" r="r" t="t"/>
              <a:pathLst>
                <a:path extrusionOk="0" h="504143" w="504143">
                  <a:moveTo>
                    <a:pt x="252072" y="0"/>
                  </a:moveTo>
                  <a:cubicBezTo>
                    <a:pt x="112856" y="0"/>
                    <a:pt x="0" y="112856"/>
                    <a:pt x="0" y="252072"/>
                  </a:cubicBezTo>
                  <a:cubicBezTo>
                    <a:pt x="0" y="391287"/>
                    <a:pt x="112856" y="504144"/>
                    <a:pt x="252072" y="504144"/>
                  </a:cubicBezTo>
                  <a:cubicBezTo>
                    <a:pt x="391287" y="504144"/>
                    <a:pt x="504144" y="391287"/>
                    <a:pt x="504144" y="252072"/>
                  </a:cubicBezTo>
                  <a:cubicBezTo>
                    <a:pt x="504144" y="112856"/>
                    <a:pt x="391287" y="0"/>
                    <a:pt x="252072" y="0"/>
                  </a:cubicBezTo>
                  <a:close/>
                  <a:moveTo>
                    <a:pt x="252072" y="468133"/>
                  </a:moveTo>
                  <a:cubicBezTo>
                    <a:pt x="132744" y="468133"/>
                    <a:pt x="36010" y="371399"/>
                    <a:pt x="36010" y="252072"/>
                  </a:cubicBezTo>
                  <a:cubicBezTo>
                    <a:pt x="36010" y="132744"/>
                    <a:pt x="132744" y="36010"/>
                    <a:pt x="252072" y="36010"/>
                  </a:cubicBezTo>
                  <a:cubicBezTo>
                    <a:pt x="371399" y="36010"/>
                    <a:pt x="468133" y="132744"/>
                    <a:pt x="468133" y="252072"/>
                  </a:cubicBezTo>
                  <a:cubicBezTo>
                    <a:pt x="468133" y="371399"/>
                    <a:pt x="371399" y="468133"/>
                    <a:pt x="252072" y="4681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05" name="Google Shape;7005;p119"/>
            <p:cNvSpPr/>
            <p:nvPr/>
          </p:nvSpPr>
          <p:spPr>
            <a:xfrm>
              <a:off x="7624877" y="1280280"/>
              <a:ext cx="252280" cy="252280"/>
            </a:xfrm>
            <a:custGeom>
              <a:rect b="b" l="l" r="r" t="t"/>
              <a:pathLst>
                <a:path extrusionOk="0" h="252280" w="252280">
                  <a:moveTo>
                    <a:pt x="246955" y="5326"/>
                  </a:moveTo>
                  <a:cubicBezTo>
                    <a:pt x="239952" y="-1734"/>
                    <a:pt x="228552" y="-1781"/>
                    <a:pt x="221492" y="5221"/>
                  </a:cubicBezTo>
                  <a:cubicBezTo>
                    <a:pt x="221457" y="5256"/>
                    <a:pt x="221422" y="5291"/>
                    <a:pt x="221387" y="5326"/>
                  </a:cubicBezTo>
                  <a:lnTo>
                    <a:pt x="126140" y="100753"/>
                  </a:lnTo>
                  <a:lnTo>
                    <a:pt x="30893" y="5326"/>
                  </a:lnTo>
                  <a:cubicBezTo>
                    <a:pt x="23833" y="-1734"/>
                    <a:pt x="12386" y="-1734"/>
                    <a:pt x="5326" y="5326"/>
                  </a:cubicBezTo>
                  <a:cubicBezTo>
                    <a:pt x="-1734" y="12386"/>
                    <a:pt x="-1734" y="23833"/>
                    <a:pt x="5326" y="30893"/>
                  </a:cubicBezTo>
                  <a:lnTo>
                    <a:pt x="100753" y="126140"/>
                  </a:lnTo>
                  <a:lnTo>
                    <a:pt x="5326" y="221387"/>
                  </a:lnTo>
                  <a:cubicBezTo>
                    <a:pt x="-1734" y="228390"/>
                    <a:pt x="-1781" y="239790"/>
                    <a:pt x="5221" y="246850"/>
                  </a:cubicBezTo>
                  <a:cubicBezTo>
                    <a:pt x="5256" y="246885"/>
                    <a:pt x="5291" y="246920"/>
                    <a:pt x="5326" y="246955"/>
                  </a:cubicBezTo>
                  <a:cubicBezTo>
                    <a:pt x="12328" y="254015"/>
                    <a:pt x="23729" y="254062"/>
                    <a:pt x="30789" y="247059"/>
                  </a:cubicBezTo>
                  <a:cubicBezTo>
                    <a:pt x="30824" y="247024"/>
                    <a:pt x="30859" y="246990"/>
                    <a:pt x="30893" y="246955"/>
                  </a:cubicBezTo>
                  <a:lnTo>
                    <a:pt x="126140" y="151528"/>
                  </a:lnTo>
                  <a:lnTo>
                    <a:pt x="221387" y="246955"/>
                  </a:lnTo>
                  <a:cubicBezTo>
                    <a:pt x="228390" y="254015"/>
                    <a:pt x="239790" y="254062"/>
                    <a:pt x="246850" y="247059"/>
                  </a:cubicBezTo>
                  <a:cubicBezTo>
                    <a:pt x="246885" y="247024"/>
                    <a:pt x="246920" y="246990"/>
                    <a:pt x="246955" y="246955"/>
                  </a:cubicBezTo>
                  <a:cubicBezTo>
                    <a:pt x="254015" y="239952"/>
                    <a:pt x="254062" y="228552"/>
                    <a:pt x="247059" y="221492"/>
                  </a:cubicBezTo>
                  <a:cubicBezTo>
                    <a:pt x="247024" y="221457"/>
                    <a:pt x="246990" y="221422"/>
                    <a:pt x="246955" y="221387"/>
                  </a:cubicBezTo>
                  <a:lnTo>
                    <a:pt x="151528" y="126140"/>
                  </a:lnTo>
                  <a:lnTo>
                    <a:pt x="246955" y="30893"/>
                  </a:lnTo>
                  <a:cubicBezTo>
                    <a:pt x="254015" y="23891"/>
                    <a:pt x="254062" y="12490"/>
                    <a:pt x="247059" y="5430"/>
                  </a:cubicBezTo>
                  <a:cubicBezTo>
                    <a:pt x="247024" y="5395"/>
                    <a:pt x="246990" y="5361"/>
                    <a:pt x="246955" y="532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941"/>
                                        </p:tgtEl>
                                        <p:attrNameLst>
                                          <p:attrName>style.visibility</p:attrName>
                                        </p:attrNameLst>
                                      </p:cBhvr>
                                      <p:to>
                                        <p:strVal val="visible"/>
                                      </p:to>
                                    </p:set>
                                    <p:animEffect filter="fade" transition="in">
                                      <p:cBhvr>
                                        <p:cTn dur="500"/>
                                        <p:tgtEl>
                                          <p:spTgt spid="6941"/>
                                        </p:tgtEl>
                                      </p:cBhvr>
                                    </p:animEffect>
                                  </p:childTnLst>
                                </p:cTn>
                              </p:par>
                              <p:par>
                                <p:cTn fill="hold" nodeType="withEffect" presetClass="entr" presetID="10" presetSubtype="0">
                                  <p:stCondLst>
                                    <p:cond delay="0"/>
                                  </p:stCondLst>
                                  <p:childTnLst>
                                    <p:set>
                                      <p:cBhvr>
                                        <p:cTn dur="1" fill="hold">
                                          <p:stCondLst>
                                            <p:cond delay="0"/>
                                          </p:stCondLst>
                                        </p:cTn>
                                        <p:tgtEl>
                                          <p:spTgt spid="6947"/>
                                        </p:tgtEl>
                                        <p:attrNameLst>
                                          <p:attrName>style.visibility</p:attrName>
                                        </p:attrNameLst>
                                      </p:cBhvr>
                                      <p:to>
                                        <p:strVal val="visible"/>
                                      </p:to>
                                    </p:set>
                                    <p:animEffect filter="fade" transition="in">
                                      <p:cBhvr>
                                        <p:cTn dur="500"/>
                                        <p:tgtEl>
                                          <p:spTgt spid="6947"/>
                                        </p:tgtEl>
                                      </p:cBhvr>
                                    </p:animEffect>
                                  </p:childTnLst>
                                </p:cTn>
                              </p:par>
                              <p:par>
                                <p:cTn fill="hold" nodeType="withEffect" presetClass="entr" presetID="10" presetSubtype="0">
                                  <p:stCondLst>
                                    <p:cond delay="0"/>
                                  </p:stCondLst>
                                  <p:childTnLst>
                                    <p:set>
                                      <p:cBhvr>
                                        <p:cTn dur="1" fill="hold">
                                          <p:stCondLst>
                                            <p:cond delay="0"/>
                                          </p:stCondLst>
                                        </p:cTn>
                                        <p:tgtEl>
                                          <p:spTgt spid="6948"/>
                                        </p:tgtEl>
                                        <p:attrNameLst>
                                          <p:attrName>style.visibility</p:attrName>
                                        </p:attrNameLst>
                                      </p:cBhvr>
                                      <p:to>
                                        <p:strVal val="visible"/>
                                      </p:to>
                                    </p:set>
                                    <p:animEffect filter="fade" transition="in">
                                      <p:cBhvr>
                                        <p:cTn dur="500"/>
                                        <p:tgtEl>
                                          <p:spTgt spid="6948"/>
                                        </p:tgtEl>
                                      </p:cBhvr>
                                    </p:animEffect>
                                  </p:childTnLst>
                                </p:cTn>
                              </p:par>
                              <p:par>
                                <p:cTn fill="hold" nodeType="withEffect" presetClass="entr" presetID="10" presetSubtype="0">
                                  <p:stCondLst>
                                    <p:cond delay="0"/>
                                  </p:stCondLst>
                                  <p:childTnLst>
                                    <p:set>
                                      <p:cBhvr>
                                        <p:cTn dur="1" fill="hold">
                                          <p:stCondLst>
                                            <p:cond delay="0"/>
                                          </p:stCondLst>
                                        </p:cTn>
                                        <p:tgtEl>
                                          <p:spTgt spid="6949"/>
                                        </p:tgtEl>
                                        <p:attrNameLst>
                                          <p:attrName>style.visibility</p:attrName>
                                        </p:attrNameLst>
                                      </p:cBhvr>
                                      <p:to>
                                        <p:strVal val="visible"/>
                                      </p:to>
                                    </p:set>
                                    <p:animEffect filter="fade" transition="in">
                                      <p:cBhvr>
                                        <p:cTn dur="500"/>
                                        <p:tgtEl>
                                          <p:spTgt spid="6949"/>
                                        </p:tgtEl>
                                      </p:cBhvr>
                                    </p:animEffect>
                                  </p:childTnLst>
                                </p:cTn>
                              </p:par>
                              <p:par>
                                <p:cTn fill="hold" nodeType="withEffect" presetClass="entr" presetID="10" presetSubtype="0">
                                  <p:stCondLst>
                                    <p:cond delay="0"/>
                                  </p:stCondLst>
                                  <p:childTnLst>
                                    <p:set>
                                      <p:cBhvr>
                                        <p:cTn dur="1" fill="hold">
                                          <p:stCondLst>
                                            <p:cond delay="0"/>
                                          </p:stCondLst>
                                        </p:cTn>
                                        <p:tgtEl>
                                          <p:spTgt spid="6950"/>
                                        </p:tgtEl>
                                        <p:attrNameLst>
                                          <p:attrName>style.visibility</p:attrName>
                                        </p:attrNameLst>
                                      </p:cBhvr>
                                      <p:to>
                                        <p:strVal val="visible"/>
                                      </p:to>
                                    </p:set>
                                    <p:animEffect filter="fade" transition="in">
                                      <p:cBhvr>
                                        <p:cTn dur="500"/>
                                        <p:tgtEl>
                                          <p:spTgt spid="6950"/>
                                        </p:tgtEl>
                                      </p:cBhvr>
                                    </p:animEffect>
                                  </p:childTnLst>
                                </p:cTn>
                              </p:par>
                              <p:par>
                                <p:cTn fill="hold" nodeType="withEffect" presetClass="entr" presetID="10" presetSubtype="0">
                                  <p:stCondLst>
                                    <p:cond delay="500"/>
                                  </p:stCondLst>
                                  <p:childTnLst>
                                    <p:set>
                                      <p:cBhvr>
                                        <p:cTn dur="1" fill="hold">
                                          <p:stCondLst>
                                            <p:cond delay="0"/>
                                          </p:stCondLst>
                                        </p:cTn>
                                        <p:tgtEl>
                                          <p:spTgt spid="6951"/>
                                        </p:tgtEl>
                                        <p:attrNameLst>
                                          <p:attrName>style.visibility</p:attrName>
                                        </p:attrNameLst>
                                      </p:cBhvr>
                                      <p:to>
                                        <p:strVal val="visible"/>
                                      </p:to>
                                    </p:set>
                                    <p:animEffect filter="fade" transition="in">
                                      <p:cBhvr>
                                        <p:cTn dur="500"/>
                                        <p:tgtEl>
                                          <p:spTgt spid="6951"/>
                                        </p:tgtEl>
                                      </p:cBhvr>
                                    </p:animEffect>
                                  </p:childTnLst>
                                </p:cTn>
                              </p:par>
                              <p:par>
                                <p:cTn fill="hold" nodeType="withEffect" presetClass="entr" presetID="10" presetSubtype="0">
                                  <p:stCondLst>
                                    <p:cond delay="500"/>
                                  </p:stCondLst>
                                  <p:childTnLst>
                                    <p:set>
                                      <p:cBhvr>
                                        <p:cTn dur="1" fill="hold">
                                          <p:stCondLst>
                                            <p:cond delay="0"/>
                                          </p:stCondLst>
                                        </p:cTn>
                                        <p:tgtEl>
                                          <p:spTgt spid="6952"/>
                                        </p:tgtEl>
                                        <p:attrNameLst>
                                          <p:attrName>style.visibility</p:attrName>
                                        </p:attrNameLst>
                                      </p:cBhvr>
                                      <p:to>
                                        <p:strVal val="visible"/>
                                      </p:to>
                                    </p:set>
                                    <p:animEffect filter="fade" transition="in">
                                      <p:cBhvr>
                                        <p:cTn dur="500"/>
                                        <p:tgtEl>
                                          <p:spTgt spid="6952"/>
                                        </p:tgtEl>
                                      </p:cBhvr>
                                    </p:animEffect>
                                  </p:childTnLst>
                                </p:cTn>
                              </p:par>
                              <p:par>
                                <p:cTn fill="hold" nodeType="withEffect" presetClass="entr" presetID="10" presetSubtype="0">
                                  <p:stCondLst>
                                    <p:cond delay="500"/>
                                  </p:stCondLst>
                                  <p:childTnLst>
                                    <p:set>
                                      <p:cBhvr>
                                        <p:cTn dur="1" fill="hold">
                                          <p:stCondLst>
                                            <p:cond delay="0"/>
                                          </p:stCondLst>
                                        </p:cTn>
                                        <p:tgtEl>
                                          <p:spTgt spid="6955"/>
                                        </p:tgtEl>
                                        <p:attrNameLst>
                                          <p:attrName>style.visibility</p:attrName>
                                        </p:attrNameLst>
                                      </p:cBhvr>
                                      <p:to>
                                        <p:strVal val="visible"/>
                                      </p:to>
                                    </p:set>
                                    <p:animEffect filter="fade" transition="in">
                                      <p:cBhvr>
                                        <p:cTn dur="500"/>
                                        <p:tgtEl>
                                          <p:spTgt spid="6955"/>
                                        </p:tgtEl>
                                      </p:cBhvr>
                                    </p:animEffect>
                                  </p:childTnLst>
                                </p:cTn>
                              </p:par>
                              <p:par>
                                <p:cTn fill="hold" nodeType="withEffect" presetClass="entr" presetID="10" presetSubtype="0">
                                  <p:stCondLst>
                                    <p:cond delay="500"/>
                                  </p:stCondLst>
                                  <p:childTnLst>
                                    <p:set>
                                      <p:cBhvr>
                                        <p:cTn dur="1" fill="hold">
                                          <p:stCondLst>
                                            <p:cond delay="0"/>
                                          </p:stCondLst>
                                        </p:cTn>
                                        <p:tgtEl>
                                          <p:spTgt spid="6953"/>
                                        </p:tgtEl>
                                        <p:attrNameLst>
                                          <p:attrName>style.visibility</p:attrName>
                                        </p:attrNameLst>
                                      </p:cBhvr>
                                      <p:to>
                                        <p:strVal val="visible"/>
                                      </p:to>
                                    </p:set>
                                    <p:animEffect filter="fade" transition="in">
                                      <p:cBhvr>
                                        <p:cTn dur="500"/>
                                        <p:tgtEl>
                                          <p:spTgt spid="6953"/>
                                        </p:tgtEl>
                                      </p:cBhvr>
                                    </p:animEffect>
                                  </p:childTnLst>
                                </p:cTn>
                              </p:par>
                              <p:par>
                                <p:cTn fill="hold" nodeType="withEffect" presetClass="entr" presetID="10" presetSubtype="0">
                                  <p:stCondLst>
                                    <p:cond delay="500"/>
                                  </p:stCondLst>
                                  <p:childTnLst>
                                    <p:set>
                                      <p:cBhvr>
                                        <p:cTn dur="1" fill="hold">
                                          <p:stCondLst>
                                            <p:cond delay="0"/>
                                          </p:stCondLst>
                                        </p:cTn>
                                        <p:tgtEl>
                                          <p:spTgt spid="6954"/>
                                        </p:tgtEl>
                                        <p:attrNameLst>
                                          <p:attrName>style.visibility</p:attrName>
                                        </p:attrNameLst>
                                      </p:cBhvr>
                                      <p:to>
                                        <p:strVal val="visible"/>
                                      </p:to>
                                    </p:set>
                                    <p:animEffect filter="fade" transition="in">
                                      <p:cBhvr>
                                        <p:cTn dur="500"/>
                                        <p:tgtEl>
                                          <p:spTgt spid="6954"/>
                                        </p:tgtEl>
                                      </p:cBhvr>
                                    </p:animEffect>
                                  </p:childTnLst>
                                </p:cTn>
                              </p:par>
                              <p:par>
                                <p:cTn fill="hold" nodeType="withEffect" presetClass="entr" presetID="23" presetSubtype="16">
                                  <p:stCondLst>
                                    <p:cond delay="500"/>
                                  </p:stCondLst>
                                  <p:childTnLst>
                                    <p:set>
                                      <p:cBhvr>
                                        <p:cTn dur="1" fill="hold">
                                          <p:stCondLst>
                                            <p:cond delay="0"/>
                                          </p:stCondLst>
                                        </p:cTn>
                                        <p:tgtEl>
                                          <p:spTgt spid="6957"/>
                                        </p:tgtEl>
                                        <p:attrNameLst>
                                          <p:attrName>style.visibility</p:attrName>
                                        </p:attrNameLst>
                                      </p:cBhvr>
                                      <p:to>
                                        <p:strVal val="visible"/>
                                      </p:to>
                                    </p:set>
                                    <p:anim calcmode="lin" valueType="num">
                                      <p:cBhvr additive="base">
                                        <p:cTn dur="500"/>
                                        <p:tgtEl>
                                          <p:spTgt spid="6957"/>
                                        </p:tgtEl>
                                        <p:attrNameLst>
                                          <p:attrName>ppt_w</p:attrName>
                                        </p:attrNameLst>
                                      </p:cBhvr>
                                      <p:tavLst>
                                        <p:tav fmla="" tm="0">
                                          <p:val>
                                            <p:strVal val="0"/>
                                          </p:val>
                                        </p:tav>
                                        <p:tav fmla="" tm="100000">
                                          <p:val>
                                            <p:strVal val="#ppt_w"/>
                                          </p:val>
                                        </p:tav>
                                      </p:tavLst>
                                    </p:anim>
                                    <p:anim calcmode="lin" valueType="num">
                                      <p:cBhvr additive="base">
                                        <p:cTn dur="500"/>
                                        <p:tgtEl>
                                          <p:spTgt spid="695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6958"/>
                                        </p:tgtEl>
                                        <p:attrNameLst>
                                          <p:attrName>style.visibility</p:attrName>
                                        </p:attrNameLst>
                                      </p:cBhvr>
                                      <p:to>
                                        <p:strVal val="visible"/>
                                      </p:to>
                                    </p:set>
                                    <p:anim calcmode="lin" valueType="num">
                                      <p:cBhvr additive="base">
                                        <p:cTn dur="500"/>
                                        <p:tgtEl>
                                          <p:spTgt spid="6958"/>
                                        </p:tgtEl>
                                        <p:attrNameLst>
                                          <p:attrName>ppt_w</p:attrName>
                                        </p:attrNameLst>
                                      </p:cBhvr>
                                      <p:tavLst>
                                        <p:tav fmla="" tm="0">
                                          <p:val>
                                            <p:strVal val="0"/>
                                          </p:val>
                                        </p:tav>
                                        <p:tav fmla="" tm="100000">
                                          <p:val>
                                            <p:strVal val="#ppt_w"/>
                                          </p:val>
                                        </p:tav>
                                      </p:tavLst>
                                    </p:anim>
                                    <p:anim calcmode="lin" valueType="num">
                                      <p:cBhvr additive="base">
                                        <p:cTn dur="500"/>
                                        <p:tgtEl>
                                          <p:spTgt spid="695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6959"/>
                                        </p:tgtEl>
                                        <p:attrNameLst>
                                          <p:attrName>style.visibility</p:attrName>
                                        </p:attrNameLst>
                                      </p:cBhvr>
                                      <p:to>
                                        <p:strVal val="visible"/>
                                      </p:to>
                                    </p:set>
                                    <p:anim calcmode="lin" valueType="num">
                                      <p:cBhvr additive="base">
                                        <p:cTn dur="500"/>
                                        <p:tgtEl>
                                          <p:spTgt spid="6959"/>
                                        </p:tgtEl>
                                        <p:attrNameLst>
                                          <p:attrName>ppt_w</p:attrName>
                                        </p:attrNameLst>
                                      </p:cBhvr>
                                      <p:tavLst>
                                        <p:tav fmla="" tm="0">
                                          <p:val>
                                            <p:strVal val="0"/>
                                          </p:val>
                                        </p:tav>
                                        <p:tav fmla="" tm="100000">
                                          <p:val>
                                            <p:strVal val="#ppt_w"/>
                                          </p:val>
                                        </p:tav>
                                      </p:tavLst>
                                    </p:anim>
                                    <p:anim calcmode="lin" valueType="num">
                                      <p:cBhvr additive="base">
                                        <p:cTn dur="500"/>
                                        <p:tgtEl>
                                          <p:spTgt spid="695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6960"/>
                                        </p:tgtEl>
                                        <p:attrNameLst>
                                          <p:attrName>style.visibility</p:attrName>
                                        </p:attrNameLst>
                                      </p:cBhvr>
                                      <p:to>
                                        <p:strVal val="visible"/>
                                      </p:to>
                                    </p:set>
                                    <p:anim calcmode="lin" valueType="num">
                                      <p:cBhvr additive="base">
                                        <p:cTn dur="500"/>
                                        <p:tgtEl>
                                          <p:spTgt spid="6960"/>
                                        </p:tgtEl>
                                        <p:attrNameLst>
                                          <p:attrName>ppt_w</p:attrName>
                                        </p:attrNameLst>
                                      </p:cBhvr>
                                      <p:tavLst>
                                        <p:tav fmla="" tm="0">
                                          <p:val>
                                            <p:strVal val="0"/>
                                          </p:val>
                                        </p:tav>
                                        <p:tav fmla="" tm="100000">
                                          <p:val>
                                            <p:strVal val="#ppt_w"/>
                                          </p:val>
                                        </p:tav>
                                      </p:tavLst>
                                    </p:anim>
                                    <p:anim calcmode="lin" valueType="num">
                                      <p:cBhvr additive="base">
                                        <p:cTn dur="500"/>
                                        <p:tgtEl>
                                          <p:spTgt spid="696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6961"/>
                                        </p:tgtEl>
                                        <p:attrNameLst>
                                          <p:attrName>style.visibility</p:attrName>
                                        </p:attrNameLst>
                                      </p:cBhvr>
                                      <p:to>
                                        <p:strVal val="visible"/>
                                      </p:to>
                                    </p:set>
                                    <p:anim calcmode="lin" valueType="num">
                                      <p:cBhvr additive="base">
                                        <p:cTn dur="500"/>
                                        <p:tgtEl>
                                          <p:spTgt spid="6961"/>
                                        </p:tgtEl>
                                        <p:attrNameLst>
                                          <p:attrName>ppt_w</p:attrName>
                                        </p:attrNameLst>
                                      </p:cBhvr>
                                      <p:tavLst>
                                        <p:tav fmla="" tm="0">
                                          <p:val>
                                            <p:strVal val="0"/>
                                          </p:val>
                                        </p:tav>
                                        <p:tav fmla="" tm="100000">
                                          <p:val>
                                            <p:strVal val="#ppt_w"/>
                                          </p:val>
                                        </p:tav>
                                      </p:tavLst>
                                    </p:anim>
                                    <p:anim calcmode="lin" valueType="num">
                                      <p:cBhvr additive="base">
                                        <p:cTn dur="500"/>
                                        <p:tgtEl>
                                          <p:spTgt spid="696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6977"/>
                                        </p:tgtEl>
                                        <p:attrNameLst>
                                          <p:attrName>style.visibility</p:attrName>
                                        </p:attrNameLst>
                                      </p:cBhvr>
                                      <p:to>
                                        <p:strVal val="visible"/>
                                      </p:to>
                                    </p:set>
                                    <p:anim calcmode="lin" valueType="num">
                                      <p:cBhvr additive="base">
                                        <p:cTn dur="500"/>
                                        <p:tgtEl>
                                          <p:spTgt spid="6977"/>
                                        </p:tgtEl>
                                        <p:attrNameLst>
                                          <p:attrName>ppt_w</p:attrName>
                                        </p:attrNameLst>
                                      </p:cBhvr>
                                      <p:tavLst>
                                        <p:tav fmla="" tm="0">
                                          <p:val>
                                            <p:strVal val="0"/>
                                          </p:val>
                                        </p:tav>
                                        <p:tav fmla="" tm="100000">
                                          <p:val>
                                            <p:strVal val="#ppt_w"/>
                                          </p:val>
                                        </p:tav>
                                      </p:tavLst>
                                    </p:anim>
                                    <p:anim calcmode="lin" valueType="num">
                                      <p:cBhvr additive="base">
                                        <p:cTn dur="500"/>
                                        <p:tgtEl>
                                          <p:spTgt spid="697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6987"/>
                                        </p:tgtEl>
                                        <p:attrNameLst>
                                          <p:attrName>style.visibility</p:attrName>
                                        </p:attrNameLst>
                                      </p:cBhvr>
                                      <p:to>
                                        <p:strVal val="visible"/>
                                      </p:to>
                                    </p:set>
                                    <p:anim calcmode="lin" valueType="num">
                                      <p:cBhvr additive="base">
                                        <p:cTn dur="500"/>
                                        <p:tgtEl>
                                          <p:spTgt spid="6987"/>
                                        </p:tgtEl>
                                        <p:attrNameLst>
                                          <p:attrName>ppt_w</p:attrName>
                                        </p:attrNameLst>
                                      </p:cBhvr>
                                      <p:tavLst>
                                        <p:tav fmla="" tm="0">
                                          <p:val>
                                            <p:strVal val="0"/>
                                          </p:val>
                                        </p:tav>
                                        <p:tav fmla="" tm="100000">
                                          <p:val>
                                            <p:strVal val="#ppt_w"/>
                                          </p:val>
                                        </p:tav>
                                      </p:tavLst>
                                    </p:anim>
                                    <p:anim calcmode="lin" valueType="num">
                                      <p:cBhvr additive="base">
                                        <p:cTn dur="500"/>
                                        <p:tgtEl>
                                          <p:spTgt spid="698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6988"/>
                                        </p:tgtEl>
                                        <p:attrNameLst>
                                          <p:attrName>style.visibility</p:attrName>
                                        </p:attrNameLst>
                                      </p:cBhvr>
                                      <p:to>
                                        <p:strVal val="visible"/>
                                      </p:to>
                                    </p:set>
                                    <p:anim calcmode="lin" valueType="num">
                                      <p:cBhvr additive="base">
                                        <p:cTn dur="500"/>
                                        <p:tgtEl>
                                          <p:spTgt spid="6988"/>
                                        </p:tgtEl>
                                        <p:attrNameLst>
                                          <p:attrName>ppt_w</p:attrName>
                                        </p:attrNameLst>
                                      </p:cBhvr>
                                      <p:tavLst>
                                        <p:tav fmla="" tm="0">
                                          <p:val>
                                            <p:strVal val="0"/>
                                          </p:val>
                                        </p:tav>
                                        <p:tav fmla="" tm="100000">
                                          <p:val>
                                            <p:strVal val="#ppt_w"/>
                                          </p:val>
                                        </p:tav>
                                      </p:tavLst>
                                    </p:anim>
                                    <p:anim calcmode="lin" valueType="num">
                                      <p:cBhvr additive="base">
                                        <p:cTn dur="500"/>
                                        <p:tgtEl>
                                          <p:spTgt spid="698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7003"/>
                                        </p:tgtEl>
                                        <p:attrNameLst>
                                          <p:attrName>style.visibility</p:attrName>
                                        </p:attrNameLst>
                                      </p:cBhvr>
                                      <p:to>
                                        <p:strVal val="visible"/>
                                      </p:to>
                                    </p:set>
                                    <p:anim calcmode="lin" valueType="num">
                                      <p:cBhvr additive="base">
                                        <p:cTn dur="500"/>
                                        <p:tgtEl>
                                          <p:spTgt spid="7003"/>
                                        </p:tgtEl>
                                        <p:attrNameLst>
                                          <p:attrName>ppt_w</p:attrName>
                                        </p:attrNameLst>
                                      </p:cBhvr>
                                      <p:tavLst>
                                        <p:tav fmla="" tm="0">
                                          <p:val>
                                            <p:strVal val="0"/>
                                          </p:val>
                                        </p:tav>
                                        <p:tav fmla="" tm="100000">
                                          <p:val>
                                            <p:strVal val="#ppt_w"/>
                                          </p:val>
                                        </p:tav>
                                      </p:tavLst>
                                    </p:anim>
                                    <p:anim calcmode="lin" valueType="num">
                                      <p:cBhvr additive="base">
                                        <p:cTn dur="500"/>
                                        <p:tgtEl>
                                          <p:spTgt spid="7003"/>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3" name="Shape 823"/>
        <p:cNvGrpSpPr/>
        <p:nvPr/>
      </p:nvGrpSpPr>
      <p:grpSpPr>
        <a:xfrm>
          <a:off x="0" y="0"/>
          <a:ext cx="0" cy="0"/>
          <a:chOff x="0" y="0"/>
          <a:chExt cx="0" cy="0"/>
        </a:xfrm>
      </p:grpSpPr>
      <p:sp>
        <p:nvSpPr>
          <p:cNvPr id="824" name="Google Shape;824;p12"/>
          <p:cNvSpPr/>
          <p:nvPr/>
        </p:nvSpPr>
        <p:spPr>
          <a:xfrm flipH="1">
            <a:off x="827087" y="1692652"/>
            <a:ext cx="8462635" cy="428988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825" name="Google Shape;825;p12"/>
          <p:cNvSpPr txBox="1"/>
          <p:nvPr/>
        </p:nvSpPr>
        <p:spPr>
          <a:xfrm>
            <a:off x="296270" y="385036"/>
            <a:ext cx="10802887" cy="127419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A hemólise intravascular crônica mediada pelo complemento é a causa subjacente da morbidade progressiva e da mortalidade precoce na HPN</a:t>
            </a:r>
            <a:r>
              <a:rPr b="1" baseline="30000" lang="pt-BR" sz="3200">
                <a:solidFill>
                  <a:schemeClr val="accent1"/>
                </a:solidFill>
                <a:latin typeface="Lustria"/>
                <a:ea typeface="Lustria"/>
                <a:cs typeface="Lustria"/>
                <a:sym typeface="Lustria"/>
              </a:rPr>
              <a:t>1-3</a:t>
            </a:r>
            <a:endParaRPr/>
          </a:p>
        </p:txBody>
      </p:sp>
      <p:sp>
        <p:nvSpPr>
          <p:cNvPr id="826" name="Google Shape;826;p1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ON = óxido nítrico; HPN = hemoglobinúria paroxística noturna.</a:t>
            </a:r>
            <a:endParaRPr/>
          </a:p>
          <a:p>
            <a:pPr indent="0" lvl="0" marL="0" rtl="0" algn="l">
              <a:lnSpc>
                <a:spcPct val="90000"/>
              </a:lnSpc>
              <a:spcBef>
                <a:spcPts val="300"/>
              </a:spcBef>
              <a:spcAft>
                <a:spcPts val="0"/>
              </a:spcAft>
              <a:buClr>
                <a:schemeClr val="dk1"/>
              </a:buClr>
              <a:buSzPts val="800"/>
              <a:buNone/>
            </a:pPr>
            <a:r>
              <a:rPr lang="pt-BR"/>
              <a:t>1. Brodsky RA. In: Hoffman R, et al, eds. Haematology: Basic Principles and Practices. 4th ed. Philadelphia, PA: Elsevier Churchill Livingstone; 2005:419-427. 2. Sharma VR. Clin Adv Hematol Oncol. 2013;11 Suppl 13(9):2-8. 3. Hill A, et al. Br J Haematol. 2007;137(3):181-192. 4. Rother RP, et al. JAMA. 2005;293(13):1653-1662. 5. Hillmen P, et al. Am J Hematol. 2010;85(8):553-559. 6. Lee JW, et al. Int J Hematol. 2013;97(6):749-757. 7. Hill A, et al. Br J Haematol. 2010;149(3):414-425.</a:t>
            </a:r>
            <a:endParaRPr/>
          </a:p>
        </p:txBody>
      </p:sp>
      <p:grpSp>
        <p:nvGrpSpPr>
          <p:cNvPr id="827" name="Google Shape;827;p12"/>
          <p:cNvGrpSpPr/>
          <p:nvPr/>
        </p:nvGrpSpPr>
        <p:grpSpPr>
          <a:xfrm>
            <a:off x="2134778" y="3715938"/>
            <a:ext cx="4581427" cy="320675"/>
            <a:chOff x="2134778" y="3715938"/>
            <a:chExt cx="4581427" cy="320675"/>
          </a:xfrm>
        </p:grpSpPr>
        <p:cxnSp>
          <p:nvCxnSpPr>
            <p:cNvPr id="828" name="Google Shape;828;p12"/>
            <p:cNvCxnSpPr/>
            <p:nvPr/>
          </p:nvCxnSpPr>
          <p:spPr>
            <a:xfrm>
              <a:off x="2134778" y="3837595"/>
              <a:ext cx="1348033" cy="0"/>
            </a:xfrm>
            <a:prstGeom prst="straightConnector1">
              <a:avLst/>
            </a:prstGeom>
            <a:noFill/>
            <a:ln cap="flat" cmpd="sng" w="12700">
              <a:solidFill>
                <a:schemeClr val="dk1"/>
              </a:solidFill>
              <a:prstDash val="solid"/>
              <a:miter lim="800000"/>
              <a:headEnd len="sm" w="sm" type="none"/>
              <a:tailEnd len="sm" w="sm" type="none"/>
            </a:ln>
          </p:spPr>
        </p:cxnSp>
        <p:sp>
          <p:nvSpPr>
            <p:cNvPr id="829" name="Google Shape;829;p12"/>
            <p:cNvSpPr txBox="1"/>
            <p:nvPr/>
          </p:nvSpPr>
          <p:spPr>
            <a:xfrm>
              <a:off x="3491746" y="3715938"/>
              <a:ext cx="1941113" cy="320675"/>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200">
                  <a:solidFill>
                    <a:schemeClr val="dk2"/>
                  </a:solidFill>
                  <a:latin typeface="Lustria"/>
                  <a:ea typeface="Lustria"/>
                  <a:cs typeface="Lustria"/>
                  <a:sym typeface="Lustria"/>
                </a:rPr>
                <a:t>Ativação do complemento</a:t>
              </a:r>
              <a:r>
                <a:rPr b="1" baseline="30000" lang="pt-BR" sz="1200">
                  <a:solidFill>
                    <a:schemeClr val="dk2"/>
                  </a:solidFill>
                  <a:latin typeface="Lustria"/>
                  <a:ea typeface="Lustria"/>
                  <a:cs typeface="Lustria"/>
                  <a:sym typeface="Lustria"/>
                </a:rPr>
                <a:t>1</a:t>
              </a:r>
              <a:endParaRPr/>
            </a:p>
          </p:txBody>
        </p:sp>
        <p:cxnSp>
          <p:nvCxnSpPr>
            <p:cNvPr id="830" name="Google Shape;830;p12"/>
            <p:cNvCxnSpPr/>
            <p:nvPr/>
          </p:nvCxnSpPr>
          <p:spPr>
            <a:xfrm>
              <a:off x="5349319" y="3837595"/>
              <a:ext cx="1366886" cy="0"/>
            </a:xfrm>
            <a:prstGeom prst="straightConnector1">
              <a:avLst/>
            </a:prstGeom>
            <a:noFill/>
            <a:ln cap="flat" cmpd="sng" w="12700">
              <a:solidFill>
                <a:schemeClr val="dk1"/>
              </a:solidFill>
              <a:prstDash val="solid"/>
              <a:miter lim="800000"/>
              <a:headEnd len="sm" w="sm" type="none"/>
              <a:tailEnd len="sm" w="sm" type="none"/>
            </a:ln>
          </p:spPr>
        </p:cxnSp>
      </p:grpSp>
      <p:grpSp>
        <p:nvGrpSpPr>
          <p:cNvPr id="831" name="Google Shape;831;p12"/>
          <p:cNvGrpSpPr/>
          <p:nvPr/>
        </p:nvGrpSpPr>
        <p:grpSpPr>
          <a:xfrm>
            <a:off x="5155597" y="2054286"/>
            <a:ext cx="3119585" cy="3769364"/>
            <a:chOff x="5155597" y="2054286"/>
            <a:chExt cx="3119585" cy="3769364"/>
          </a:xfrm>
        </p:grpSpPr>
        <p:sp>
          <p:nvSpPr>
            <p:cNvPr id="832" name="Google Shape;832;p12"/>
            <p:cNvSpPr txBox="1"/>
            <p:nvPr/>
          </p:nvSpPr>
          <p:spPr>
            <a:xfrm>
              <a:off x="5524048" y="2054286"/>
              <a:ext cx="2315875" cy="94056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200">
                  <a:solidFill>
                    <a:schemeClr val="lt2"/>
                  </a:solidFill>
                  <a:latin typeface="Lustria"/>
                  <a:ea typeface="Lustria"/>
                  <a:cs typeface="Lustria"/>
                  <a:sym typeface="Lustria"/>
                </a:rPr>
                <a:t>Sem essa regulação protetora </a:t>
              </a:r>
              <a:r>
                <a:rPr lang="pt-BR" sz="1200">
                  <a:solidFill>
                    <a:schemeClr val="dk2"/>
                  </a:solidFill>
                  <a:latin typeface="Lustria"/>
                  <a:ea typeface="Lustria"/>
                  <a:cs typeface="Lustria"/>
                  <a:sym typeface="Lustria"/>
                </a:rPr>
                <a:t>do complemento, as </a:t>
              </a:r>
              <a:r>
                <a:rPr b="1" lang="pt-BR" sz="1200">
                  <a:solidFill>
                    <a:schemeClr val="lt2"/>
                  </a:solidFill>
                  <a:latin typeface="Lustria"/>
                  <a:ea typeface="Lustria"/>
                  <a:cs typeface="Lustria"/>
                  <a:sym typeface="Lustria"/>
                </a:rPr>
                <a:t>hemácias de pacientes com HPN são destruídas</a:t>
              </a:r>
              <a:r>
                <a:rPr b="1" baseline="30000" lang="pt-BR" sz="1200">
                  <a:solidFill>
                    <a:schemeClr val="lt2"/>
                  </a:solidFill>
                  <a:latin typeface="Lustria"/>
                  <a:ea typeface="Lustria"/>
                  <a:cs typeface="Lustria"/>
                  <a:sym typeface="Lustria"/>
                </a:rPr>
                <a:t>1</a:t>
              </a:r>
              <a:endParaRPr b="1" sz="1200">
                <a:solidFill>
                  <a:schemeClr val="lt2"/>
                </a:solidFill>
                <a:latin typeface="Lustria"/>
                <a:ea typeface="Lustria"/>
                <a:cs typeface="Lustria"/>
                <a:sym typeface="Lustria"/>
              </a:endParaRPr>
            </a:p>
          </p:txBody>
        </p:sp>
        <p:pic>
          <p:nvPicPr>
            <p:cNvPr descr="Uma imagem contendo escuro, computador, mesa, frisbee&#10;&#10;Descrição gerada automaticamente" id="833" name="Google Shape;833;p12"/>
            <p:cNvPicPr preferRelativeResize="0"/>
            <p:nvPr/>
          </p:nvPicPr>
          <p:blipFill rotWithShape="1">
            <a:blip r:embed="rId3">
              <a:alphaModFix/>
            </a:blip>
            <a:srcRect b="0" l="0" r="0" t="0"/>
            <a:stretch/>
          </p:blipFill>
          <p:spPr>
            <a:xfrm>
              <a:off x="6278928" y="2800829"/>
              <a:ext cx="874554" cy="736083"/>
            </a:xfrm>
            <a:prstGeom prst="rect">
              <a:avLst/>
            </a:prstGeom>
            <a:noFill/>
            <a:ln>
              <a:noFill/>
            </a:ln>
          </p:spPr>
        </p:pic>
        <p:cxnSp>
          <p:nvCxnSpPr>
            <p:cNvPr id="834" name="Google Shape;834;p12"/>
            <p:cNvCxnSpPr/>
            <p:nvPr/>
          </p:nvCxnSpPr>
          <p:spPr>
            <a:xfrm>
              <a:off x="6716205" y="3536912"/>
              <a:ext cx="0" cy="678729"/>
            </a:xfrm>
            <a:prstGeom prst="straightConnector1">
              <a:avLst/>
            </a:prstGeom>
            <a:noFill/>
            <a:ln cap="flat" cmpd="sng" w="12700">
              <a:solidFill>
                <a:schemeClr val="dk1"/>
              </a:solidFill>
              <a:prstDash val="solid"/>
              <a:miter lim="800000"/>
              <a:headEnd len="sm" w="sm" type="none"/>
              <a:tailEnd len="med" w="med" type="triangle"/>
            </a:ln>
          </p:spPr>
        </p:cxnSp>
        <p:sp>
          <p:nvSpPr>
            <p:cNvPr id="835" name="Google Shape;835;p12"/>
            <p:cNvSpPr/>
            <p:nvPr/>
          </p:nvSpPr>
          <p:spPr>
            <a:xfrm>
              <a:off x="6716205" y="5562040"/>
              <a:ext cx="1354368" cy="261610"/>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pt-BR" sz="1100">
                  <a:solidFill>
                    <a:schemeClr val="dk2"/>
                  </a:solidFill>
                  <a:latin typeface="Calibri"/>
                  <a:ea typeface="Calibri"/>
                  <a:cs typeface="Calibri"/>
                  <a:sym typeface="Calibri"/>
                </a:rPr>
                <a:t>Redução de ON</a:t>
              </a:r>
              <a:endParaRPr b="1" baseline="30000" sz="1100">
                <a:solidFill>
                  <a:schemeClr val="dk2"/>
                </a:solidFill>
                <a:latin typeface="Calibri"/>
                <a:ea typeface="Calibri"/>
                <a:cs typeface="Calibri"/>
                <a:sym typeface="Calibri"/>
              </a:endParaRPr>
            </a:p>
          </p:txBody>
        </p:sp>
        <p:pic>
          <p:nvPicPr>
            <p:cNvPr id="836" name="Google Shape;836;p12"/>
            <p:cNvPicPr preferRelativeResize="0"/>
            <p:nvPr/>
          </p:nvPicPr>
          <p:blipFill rotWithShape="1">
            <a:blip r:embed="rId4">
              <a:alphaModFix/>
            </a:blip>
            <a:srcRect b="0" l="0" r="0" t="0"/>
            <a:stretch/>
          </p:blipFill>
          <p:spPr>
            <a:xfrm>
              <a:off x="6392518" y="4575347"/>
              <a:ext cx="697300" cy="890324"/>
            </a:xfrm>
            <a:prstGeom prst="rect">
              <a:avLst/>
            </a:prstGeom>
            <a:noFill/>
            <a:ln>
              <a:noFill/>
            </a:ln>
          </p:spPr>
        </p:pic>
        <p:sp>
          <p:nvSpPr>
            <p:cNvPr id="837" name="Google Shape;837;p12"/>
            <p:cNvSpPr/>
            <p:nvPr/>
          </p:nvSpPr>
          <p:spPr>
            <a:xfrm>
              <a:off x="5155597" y="4249802"/>
              <a:ext cx="3119581" cy="307777"/>
            </a:xfrm>
            <a:prstGeom prst="rect">
              <a:avLst/>
            </a:prstGeom>
            <a:solidFill>
              <a:schemeClr val="lt2"/>
            </a:solid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Lustria"/>
                  <a:ea typeface="Lustria"/>
                  <a:cs typeface="Lustria"/>
                  <a:sym typeface="Lustria"/>
                </a:rPr>
                <a:t>Hemólise intravascular</a:t>
              </a:r>
              <a:r>
                <a:rPr b="1" baseline="30000" lang="pt-BR" sz="1400">
                  <a:solidFill>
                    <a:schemeClr val="lt1"/>
                  </a:solidFill>
                  <a:latin typeface="Lustria"/>
                  <a:ea typeface="Lustria"/>
                  <a:cs typeface="Lustria"/>
                  <a:sym typeface="Lustria"/>
                </a:rPr>
                <a:t>4</a:t>
              </a:r>
              <a:endParaRPr sz="1400">
                <a:solidFill>
                  <a:schemeClr val="lt1"/>
                </a:solidFill>
                <a:latin typeface="Lustria"/>
                <a:ea typeface="Lustria"/>
                <a:cs typeface="Lustria"/>
                <a:sym typeface="Lustria"/>
              </a:endParaRPr>
            </a:p>
          </p:txBody>
        </p:sp>
        <p:cxnSp>
          <p:nvCxnSpPr>
            <p:cNvPr id="838" name="Google Shape;838;p12"/>
            <p:cNvCxnSpPr/>
            <p:nvPr/>
          </p:nvCxnSpPr>
          <p:spPr>
            <a:xfrm>
              <a:off x="6855753" y="5374293"/>
              <a:ext cx="176092" cy="203421"/>
            </a:xfrm>
            <a:prstGeom prst="straightConnector1">
              <a:avLst/>
            </a:prstGeom>
            <a:noFill/>
            <a:ln cap="flat" cmpd="sng" w="12700">
              <a:solidFill>
                <a:schemeClr val="dk1"/>
              </a:solidFill>
              <a:prstDash val="solid"/>
              <a:miter lim="800000"/>
              <a:headEnd len="sm" w="sm" type="none"/>
              <a:tailEnd len="med" w="med" type="triangle"/>
            </a:ln>
          </p:spPr>
        </p:cxnSp>
        <p:sp>
          <p:nvSpPr>
            <p:cNvPr id="839" name="Google Shape;839;p12"/>
            <p:cNvSpPr/>
            <p:nvPr/>
          </p:nvSpPr>
          <p:spPr>
            <a:xfrm>
              <a:off x="5715207" y="5551050"/>
              <a:ext cx="635109" cy="261610"/>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pt-BR" sz="1100">
                  <a:solidFill>
                    <a:schemeClr val="dk2"/>
                  </a:solidFill>
                  <a:latin typeface="Calibri"/>
                  <a:ea typeface="Calibri"/>
                  <a:cs typeface="Calibri"/>
                  <a:sym typeface="Calibri"/>
                </a:rPr>
                <a:t>Anemia</a:t>
              </a:r>
              <a:endParaRPr b="1" baseline="30000" sz="1100">
                <a:solidFill>
                  <a:schemeClr val="dk2"/>
                </a:solidFill>
                <a:latin typeface="Calibri"/>
                <a:ea typeface="Calibri"/>
                <a:cs typeface="Calibri"/>
                <a:sym typeface="Calibri"/>
              </a:endParaRPr>
            </a:p>
          </p:txBody>
        </p:sp>
        <p:sp>
          <p:nvSpPr>
            <p:cNvPr id="840" name="Google Shape;840;p12"/>
            <p:cNvSpPr/>
            <p:nvPr/>
          </p:nvSpPr>
          <p:spPr>
            <a:xfrm>
              <a:off x="7337105" y="4665324"/>
              <a:ext cx="938077" cy="600164"/>
            </a:xfrm>
            <a:prstGeom prst="rect">
              <a:avLst/>
            </a:prstGeom>
            <a:noFill/>
            <a:ln>
              <a:noFill/>
            </a:ln>
          </p:spPr>
          <p:txBody>
            <a:bodyPr anchorCtr="0" anchor="ctr" bIns="45700" lIns="91425" spcFirstLastPara="1" rIns="91425" wrap="square" tIns="45700">
              <a:spAutoFit/>
            </a:bodyPr>
            <a:lstStyle/>
            <a:p>
              <a:pPr indent="0" lvl="0" marL="0" marR="0" rtl="0" algn="l">
                <a:spcBef>
                  <a:spcPts val="0"/>
                </a:spcBef>
                <a:spcAft>
                  <a:spcPts val="0"/>
                </a:spcAft>
                <a:buNone/>
              </a:pPr>
              <a:r>
                <a:rPr b="1" lang="pt-BR" sz="1100">
                  <a:solidFill>
                    <a:schemeClr val="dk2"/>
                  </a:solidFill>
                  <a:latin typeface="Calibri"/>
                  <a:ea typeface="Calibri"/>
                  <a:cs typeface="Calibri"/>
                  <a:sym typeface="Calibri"/>
                </a:rPr>
                <a:t>Ativação</a:t>
              </a:r>
              <a:endParaRPr/>
            </a:p>
            <a:p>
              <a:pPr indent="0" lvl="0" marL="0" marR="0" rtl="0" algn="l">
                <a:spcBef>
                  <a:spcPts val="0"/>
                </a:spcBef>
                <a:spcAft>
                  <a:spcPts val="0"/>
                </a:spcAft>
                <a:buNone/>
              </a:pPr>
              <a:r>
                <a:rPr b="1" lang="pt-BR" sz="1100">
                  <a:solidFill>
                    <a:schemeClr val="dk2"/>
                  </a:solidFill>
                  <a:latin typeface="Calibri"/>
                  <a:ea typeface="Calibri"/>
                  <a:cs typeface="Calibri"/>
                  <a:sym typeface="Calibri"/>
                </a:rPr>
                <a:t>de plaquetas</a:t>
              </a:r>
              <a:endParaRPr/>
            </a:p>
            <a:p>
              <a:pPr indent="0" lvl="0" marL="0" marR="0" rtl="0" algn="l">
                <a:spcBef>
                  <a:spcPts val="0"/>
                </a:spcBef>
                <a:spcAft>
                  <a:spcPts val="0"/>
                </a:spcAft>
                <a:buNone/>
              </a:pPr>
              <a:r>
                <a:rPr b="1" lang="pt-BR" sz="1100">
                  <a:solidFill>
                    <a:schemeClr val="dk2"/>
                  </a:solidFill>
                  <a:latin typeface="Calibri"/>
                  <a:ea typeface="Calibri"/>
                  <a:cs typeface="Calibri"/>
                  <a:sym typeface="Calibri"/>
                </a:rPr>
                <a:t>e leucócitos</a:t>
              </a:r>
              <a:endParaRPr b="1" baseline="30000" sz="1100">
                <a:solidFill>
                  <a:schemeClr val="dk2"/>
                </a:solidFill>
                <a:latin typeface="Calibri"/>
                <a:ea typeface="Calibri"/>
                <a:cs typeface="Calibri"/>
                <a:sym typeface="Calibri"/>
              </a:endParaRPr>
            </a:p>
          </p:txBody>
        </p:sp>
        <p:sp>
          <p:nvSpPr>
            <p:cNvPr id="841" name="Google Shape;841;p12"/>
            <p:cNvSpPr/>
            <p:nvPr/>
          </p:nvSpPr>
          <p:spPr>
            <a:xfrm>
              <a:off x="5155598" y="4749962"/>
              <a:ext cx="877163" cy="430887"/>
            </a:xfrm>
            <a:prstGeom prst="rect">
              <a:avLst/>
            </a:prstGeom>
            <a:noFill/>
            <a:ln>
              <a:noFill/>
            </a:ln>
          </p:spPr>
          <p:txBody>
            <a:bodyPr anchorCtr="0" anchor="ctr" bIns="45700" lIns="91425" spcFirstLastPara="1" rIns="91425" wrap="square" tIns="45700">
              <a:spAutoFit/>
            </a:bodyPr>
            <a:lstStyle/>
            <a:p>
              <a:pPr indent="0" lvl="0" marL="0" marR="0" rtl="0" algn="r">
                <a:spcBef>
                  <a:spcPts val="0"/>
                </a:spcBef>
                <a:spcAft>
                  <a:spcPts val="0"/>
                </a:spcAft>
                <a:buNone/>
              </a:pPr>
              <a:r>
                <a:rPr b="1" lang="pt-BR" sz="1100">
                  <a:solidFill>
                    <a:schemeClr val="dk2"/>
                  </a:solidFill>
                  <a:latin typeface="Calibri"/>
                  <a:ea typeface="Calibri"/>
                  <a:cs typeface="Calibri"/>
                  <a:sym typeface="Calibri"/>
                </a:rPr>
                <a:t>Liberação</a:t>
              </a:r>
              <a:endParaRPr/>
            </a:p>
            <a:p>
              <a:pPr indent="0" lvl="0" marL="0" marR="0" rtl="0" algn="r">
                <a:spcBef>
                  <a:spcPts val="0"/>
                </a:spcBef>
                <a:spcAft>
                  <a:spcPts val="0"/>
                </a:spcAft>
                <a:buNone/>
              </a:pPr>
              <a:r>
                <a:rPr b="1" lang="pt-BR" sz="1100">
                  <a:solidFill>
                    <a:schemeClr val="dk2"/>
                  </a:solidFill>
                  <a:latin typeface="Calibri"/>
                  <a:ea typeface="Calibri"/>
                  <a:cs typeface="Calibri"/>
                  <a:sym typeface="Calibri"/>
                </a:rPr>
                <a:t>de citocinas</a:t>
              </a:r>
              <a:endParaRPr b="1" baseline="30000" sz="1100">
                <a:solidFill>
                  <a:schemeClr val="dk2"/>
                </a:solidFill>
                <a:latin typeface="Calibri"/>
                <a:ea typeface="Calibri"/>
                <a:cs typeface="Calibri"/>
                <a:sym typeface="Calibri"/>
              </a:endParaRPr>
            </a:p>
          </p:txBody>
        </p:sp>
        <p:cxnSp>
          <p:nvCxnSpPr>
            <p:cNvPr id="842" name="Google Shape;842;p12"/>
            <p:cNvCxnSpPr/>
            <p:nvPr/>
          </p:nvCxnSpPr>
          <p:spPr>
            <a:xfrm rot="10800000">
              <a:off x="6014735" y="4940354"/>
              <a:ext cx="274299" cy="0"/>
            </a:xfrm>
            <a:prstGeom prst="straightConnector1">
              <a:avLst/>
            </a:prstGeom>
            <a:noFill/>
            <a:ln cap="flat" cmpd="sng" w="12700">
              <a:solidFill>
                <a:schemeClr val="dk1"/>
              </a:solidFill>
              <a:prstDash val="solid"/>
              <a:miter lim="800000"/>
              <a:headEnd len="sm" w="sm" type="none"/>
              <a:tailEnd len="med" w="med" type="triangle"/>
            </a:ln>
          </p:spPr>
        </p:cxnSp>
        <p:cxnSp>
          <p:nvCxnSpPr>
            <p:cNvPr id="843" name="Google Shape;843;p12"/>
            <p:cNvCxnSpPr/>
            <p:nvPr/>
          </p:nvCxnSpPr>
          <p:spPr>
            <a:xfrm>
              <a:off x="7031845" y="4940354"/>
              <a:ext cx="274299" cy="0"/>
            </a:xfrm>
            <a:prstGeom prst="straightConnector1">
              <a:avLst/>
            </a:prstGeom>
            <a:noFill/>
            <a:ln cap="flat" cmpd="sng" w="12700">
              <a:solidFill>
                <a:schemeClr val="dk1"/>
              </a:solidFill>
              <a:prstDash val="solid"/>
              <a:miter lim="800000"/>
              <a:headEnd len="sm" w="sm" type="none"/>
              <a:tailEnd len="med" w="med" type="triangle"/>
            </a:ln>
          </p:spPr>
        </p:cxnSp>
        <p:cxnSp>
          <p:nvCxnSpPr>
            <p:cNvPr id="844" name="Google Shape;844;p12"/>
            <p:cNvCxnSpPr/>
            <p:nvPr/>
          </p:nvCxnSpPr>
          <p:spPr>
            <a:xfrm flipH="1">
              <a:off x="6264140" y="5374293"/>
              <a:ext cx="176092" cy="203421"/>
            </a:xfrm>
            <a:prstGeom prst="straightConnector1">
              <a:avLst/>
            </a:prstGeom>
            <a:noFill/>
            <a:ln cap="flat" cmpd="sng" w="12700">
              <a:solidFill>
                <a:schemeClr val="dk1"/>
              </a:solidFill>
              <a:prstDash val="solid"/>
              <a:miter lim="800000"/>
              <a:headEnd len="sm" w="sm" type="none"/>
              <a:tailEnd len="med" w="med" type="triangle"/>
            </a:ln>
          </p:spPr>
        </p:cxnSp>
      </p:grpSp>
      <p:grpSp>
        <p:nvGrpSpPr>
          <p:cNvPr id="845" name="Google Shape;845;p12"/>
          <p:cNvGrpSpPr/>
          <p:nvPr/>
        </p:nvGrpSpPr>
        <p:grpSpPr>
          <a:xfrm>
            <a:off x="1040269" y="1916058"/>
            <a:ext cx="2583944" cy="3554585"/>
            <a:chOff x="1040269" y="1916058"/>
            <a:chExt cx="2583944" cy="3554585"/>
          </a:xfrm>
        </p:grpSpPr>
        <p:sp>
          <p:nvSpPr>
            <p:cNvPr id="846" name="Google Shape;846;p12"/>
            <p:cNvSpPr txBox="1"/>
            <p:nvPr/>
          </p:nvSpPr>
          <p:spPr>
            <a:xfrm>
              <a:off x="1040269" y="1916058"/>
              <a:ext cx="2583944" cy="110093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200">
                  <a:solidFill>
                    <a:schemeClr val="dk2"/>
                  </a:solidFill>
                  <a:latin typeface="Lustria"/>
                  <a:ea typeface="Lustria"/>
                  <a:cs typeface="Lustria"/>
                  <a:sym typeface="Lustria"/>
                </a:rPr>
                <a:t>As </a:t>
              </a:r>
              <a:r>
                <a:rPr b="1" lang="pt-BR" sz="1200">
                  <a:solidFill>
                    <a:schemeClr val="lt2"/>
                  </a:solidFill>
                  <a:latin typeface="Lustria"/>
                  <a:ea typeface="Lustria"/>
                  <a:cs typeface="Lustria"/>
                  <a:sym typeface="Lustria"/>
                </a:rPr>
                <a:t>hemácias de indivíduos sadios </a:t>
              </a:r>
              <a:r>
                <a:rPr lang="pt-BR" sz="1200">
                  <a:solidFill>
                    <a:schemeClr val="dk2"/>
                  </a:solidFill>
                  <a:latin typeface="Lustria"/>
                  <a:ea typeface="Lustria"/>
                  <a:cs typeface="Lustria"/>
                  <a:sym typeface="Lustria"/>
                </a:rPr>
                <a:t>são protegidas do ataque do complemento por um </a:t>
              </a:r>
              <a:r>
                <a:rPr b="1" lang="pt-BR" sz="1200">
                  <a:solidFill>
                    <a:schemeClr val="lt2"/>
                  </a:solidFill>
                  <a:latin typeface="Lustria"/>
                  <a:ea typeface="Lustria"/>
                  <a:cs typeface="Lustria"/>
                  <a:sym typeface="Lustria"/>
                </a:rPr>
                <a:t>escudo de proteínas reguladoras do complemento</a:t>
              </a:r>
              <a:r>
                <a:rPr lang="pt-BR" sz="1200">
                  <a:solidFill>
                    <a:schemeClr val="dk2"/>
                  </a:solidFill>
                  <a:latin typeface="Lustria"/>
                  <a:ea typeface="Lustria"/>
                  <a:cs typeface="Lustria"/>
                  <a:sym typeface="Lustria"/>
                </a:rPr>
                <a:t> presente na superfície da hemácia</a:t>
              </a:r>
              <a:r>
                <a:rPr baseline="30000" lang="pt-BR" sz="1200">
                  <a:solidFill>
                    <a:schemeClr val="dk2"/>
                  </a:solidFill>
                  <a:latin typeface="Lustria"/>
                  <a:ea typeface="Lustria"/>
                  <a:cs typeface="Lustria"/>
                  <a:sym typeface="Lustria"/>
                </a:rPr>
                <a:t>1</a:t>
              </a:r>
              <a:endParaRPr/>
            </a:p>
          </p:txBody>
        </p:sp>
        <p:pic>
          <p:nvPicPr>
            <p:cNvPr descr="C:\Users\Robin\Desktop\Stuff\2012_Pro\Alexion\00000_BrandingLogosRBCart_2012\RBC_Art\RBC-healthy-Opt 3.jpg" id="847" name="Google Shape;847;p12"/>
            <p:cNvPicPr preferRelativeResize="0"/>
            <p:nvPr/>
          </p:nvPicPr>
          <p:blipFill rotWithShape="1">
            <a:blip r:embed="rId5">
              <a:alphaModFix/>
            </a:blip>
            <a:srcRect b="0" l="0" r="0" t="0"/>
            <a:stretch/>
          </p:blipFill>
          <p:spPr>
            <a:xfrm rot="1800000">
              <a:off x="1678339" y="2820221"/>
              <a:ext cx="960420" cy="789462"/>
            </a:xfrm>
            <a:prstGeom prst="rect">
              <a:avLst/>
            </a:prstGeom>
            <a:noFill/>
            <a:ln>
              <a:noFill/>
            </a:ln>
          </p:spPr>
        </p:pic>
        <p:pic>
          <p:nvPicPr>
            <p:cNvPr descr="C:\Users\Robin\Desktop\Stuff\2012_Pro\Alexion\00000_BrandingLogosRBCart_2012\RBC_Art\RBC-healthy-Opt 3.jpg" id="848" name="Google Shape;848;p12"/>
            <p:cNvPicPr preferRelativeResize="0"/>
            <p:nvPr/>
          </p:nvPicPr>
          <p:blipFill rotWithShape="1">
            <a:blip r:embed="rId5">
              <a:alphaModFix/>
            </a:blip>
            <a:srcRect b="0" l="0" r="0" t="0"/>
            <a:stretch/>
          </p:blipFill>
          <p:spPr>
            <a:xfrm rot="1800000">
              <a:off x="1678338" y="4493960"/>
              <a:ext cx="960420" cy="789462"/>
            </a:xfrm>
            <a:prstGeom prst="rect">
              <a:avLst/>
            </a:prstGeom>
            <a:noFill/>
            <a:ln>
              <a:noFill/>
            </a:ln>
          </p:spPr>
        </p:pic>
        <p:cxnSp>
          <p:nvCxnSpPr>
            <p:cNvPr id="849" name="Google Shape;849;p12"/>
            <p:cNvCxnSpPr/>
            <p:nvPr/>
          </p:nvCxnSpPr>
          <p:spPr>
            <a:xfrm>
              <a:off x="2134778" y="3536912"/>
              <a:ext cx="0" cy="678729"/>
            </a:xfrm>
            <a:prstGeom prst="straightConnector1">
              <a:avLst/>
            </a:prstGeom>
            <a:noFill/>
            <a:ln cap="flat" cmpd="sng" w="12700">
              <a:solidFill>
                <a:schemeClr val="dk1"/>
              </a:solidFill>
              <a:prstDash val="solid"/>
              <a:miter lim="800000"/>
              <a:headEnd len="sm" w="sm" type="none"/>
              <a:tailEnd len="med" w="med" type="triangle"/>
            </a:ln>
          </p:spPr>
        </p:cxnSp>
        <p:sp>
          <p:nvSpPr>
            <p:cNvPr id="850" name="Google Shape;850;p12"/>
            <p:cNvSpPr/>
            <p:nvPr/>
          </p:nvSpPr>
          <p:spPr>
            <a:xfrm>
              <a:off x="1401244" y="4249802"/>
              <a:ext cx="1467068" cy="307777"/>
            </a:xfrm>
            <a:prstGeom prst="rect">
              <a:avLst/>
            </a:prstGeom>
            <a:solidFill>
              <a:schemeClr val="dk2"/>
            </a:solid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Lustria"/>
                  <a:ea typeface="Lustria"/>
                  <a:cs typeface="Lustria"/>
                  <a:sym typeface="Lustria"/>
                </a:rPr>
                <a:t>Hemácia intacta</a:t>
              </a:r>
              <a:endParaRPr/>
            </a:p>
          </p:txBody>
        </p:sp>
      </p:grpSp>
      <p:cxnSp>
        <p:nvCxnSpPr>
          <p:cNvPr id="851" name="Google Shape;851;p12"/>
          <p:cNvCxnSpPr/>
          <p:nvPr/>
        </p:nvCxnSpPr>
        <p:spPr>
          <a:xfrm>
            <a:off x="8066223" y="4403392"/>
            <a:ext cx="607878" cy="0"/>
          </a:xfrm>
          <a:prstGeom prst="straightConnector1">
            <a:avLst/>
          </a:prstGeom>
          <a:noFill/>
          <a:ln cap="flat" cmpd="sng" w="12700">
            <a:solidFill>
              <a:schemeClr val="accent1"/>
            </a:solidFill>
            <a:prstDash val="solid"/>
            <a:miter lim="800000"/>
            <a:headEnd len="med" w="med" type="oval"/>
            <a:tailEnd len="med" w="med" type="oval"/>
          </a:ln>
        </p:spPr>
      </p:cxnSp>
      <p:grpSp>
        <p:nvGrpSpPr>
          <p:cNvPr id="852" name="Google Shape;852;p12"/>
          <p:cNvGrpSpPr/>
          <p:nvPr/>
        </p:nvGrpSpPr>
        <p:grpSpPr>
          <a:xfrm>
            <a:off x="8674100" y="1659231"/>
            <a:ext cx="2797126" cy="4230061"/>
            <a:chOff x="8674100" y="1659231"/>
            <a:chExt cx="2797126" cy="4230061"/>
          </a:xfrm>
        </p:grpSpPr>
        <p:sp>
          <p:nvSpPr>
            <p:cNvPr id="853" name="Google Shape;853;p12"/>
            <p:cNvSpPr/>
            <p:nvPr/>
          </p:nvSpPr>
          <p:spPr>
            <a:xfrm>
              <a:off x="8801100" y="2334629"/>
              <a:ext cx="2437335" cy="347803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854" name="Google Shape;854;p12"/>
            <p:cNvSpPr txBox="1"/>
            <p:nvPr/>
          </p:nvSpPr>
          <p:spPr>
            <a:xfrm>
              <a:off x="9326362" y="1659231"/>
              <a:ext cx="2144864" cy="646331"/>
            </a:xfrm>
            <a:prstGeom prst="rect">
              <a:avLst/>
            </a:prstGeom>
            <a:noFill/>
            <a:ln>
              <a:noFill/>
            </a:ln>
          </p:spPr>
          <p:txBody>
            <a:bodyPr anchorCtr="0" anchor="ctr" bIns="45700" lIns="91425" spcFirstLastPara="1" rIns="91425" wrap="square" tIns="45700">
              <a:spAutoFit/>
            </a:bodyPr>
            <a:lstStyle/>
            <a:p>
              <a:pPr indent="0" lvl="0" marL="0" marR="0" rtl="0" algn="l">
                <a:spcBef>
                  <a:spcPts val="0"/>
                </a:spcBef>
                <a:spcAft>
                  <a:spcPts val="0"/>
                </a:spcAft>
                <a:buNone/>
              </a:pPr>
              <a:r>
                <a:rPr b="1" lang="pt-BR" sz="1200">
                  <a:solidFill>
                    <a:schemeClr val="dk1"/>
                  </a:solidFill>
                  <a:latin typeface="Lustria"/>
                  <a:ea typeface="Lustria"/>
                  <a:cs typeface="Lustria"/>
                  <a:sym typeface="Lustria"/>
                </a:rPr>
                <a:t>Sinais e sintomas de HPN que podem afetar a morbidade e a mortalidade</a:t>
              </a:r>
              <a:endParaRPr b="1" sz="1200" u="sng">
                <a:solidFill>
                  <a:schemeClr val="dk1"/>
                </a:solidFill>
                <a:latin typeface="Lustria"/>
                <a:ea typeface="Lustria"/>
                <a:cs typeface="Lustria"/>
                <a:sym typeface="Lustria"/>
              </a:endParaRPr>
            </a:p>
          </p:txBody>
        </p:sp>
        <p:sp>
          <p:nvSpPr>
            <p:cNvPr id="855" name="Google Shape;855;p12"/>
            <p:cNvSpPr/>
            <p:nvPr/>
          </p:nvSpPr>
          <p:spPr>
            <a:xfrm>
              <a:off x="8674100" y="2231692"/>
              <a:ext cx="330200" cy="3657600"/>
            </a:xfrm>
            <a:custGeom>
              <a:rect b="b" l="l" r="r" t="t"/>
              <a:pathLst>
                <a:path extrusionOk="0" h="3657600" w="330200">
                  <a:moveTo>
                    <a:pt x="330200" y="0"/>
                  </a:moveTo>
                  <a:lnTo>
                    <a:pt x="0" y="0"/>
                  </a:lnTo>
                  <a:lnTo>
                    <a:pt x="0" y="3657600"/>
                  </a:lnTo>
                  <a:lnTo>
                    <a:pt x="330200" y="3657600"/>
                  </a:lnTo>
                </a:path>
              </a:pathLst>
            </a:custGeom>
            <a:noFill/>
            <a:ln cap="flat" cmpd="sng" w="127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56" name="Google Shape;856;p12"/>
            <p:cNvSpPr/>
            <p:nvPr/>
          </p:nvSpPr>
          <p:spPr>
            <a:xfrm>
              <a:off x="9016856" y="2381290"/>
              <a:ext cx="2082302" cy="344475"/>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200">
                  <a:solidFill>
                    <a:srgbClr val="FFFFFF"/>
                  </a:solidFill>
                  <a:latin typeface="Calibri"/>
                  <a:ea typeface="Calibri"/>
                  <a:cs typeface="Calibri"/>
                  <a:sym typeface="Calibri"/>
                </a:rPr>
                <a:t>Trombose</a:t>
              </a:r>
              <a:r>
                <a:rPr b="1" baseline="30000" lang="pt-BR" sz="1200">
                  <a:solidFill>
                    <a:srgbClr val="FFFFFF"/>
                  </a:solidFill>
                  <a:latin typeface="Calibri"/>
                  <a:ea typeface="Calibri"/>
                  <a:cs typeface="Calibri"/>
                  <a:sym typeface="Calibri"/>
                </a:rPr>
                <a:t>1,4</a:t>
              </a:r>
              <a:endParaRPr/>
            </a:p>
          </p:txBody>
        </p:sp>
        <p:sp>
          <p:nvSpPr>
            <p:cNvPr id="857" name="Google Shape;857;p12"/>
            <p:cNvSpPr/>
            <p:nvPr/>
          </p:nvSpPr>
          <p:spPr>
            <a:xfrm>
              <a:off x="9016856" y="4665814"/>
              <a:ext cx="2082302" cy="344475"/>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200">
                  <a:solidFill>
                    <a:srgbClr val="FFFFFF"/>
                  </a:solidFill>
                  <a:latin typeface="Calibri"/>
                  <a:ea typeface="Calibri"/>
                  <a:cs typeface="Calibri"/>
                  <a:sym typeface="Calibri"/>
                </a:rPr>
                <a:t>Fadiga</a:t>
              </a:r>
              <a:r>
                <a:rPr b="1" baseline="30000" lang="pt-BR" sz="1200">
                  <a:solidFill>
                    <a:srgbClr val="FFFFFF"/>
                  </a:solidFill>
                  <a:latin typeface="Calibri"/>
                  <a:ea typeface="Calibri"/>
                  <a:cs typeface="Calibri"/>
                  <a:sym typeface="Calibri"/>
                </a:rPr>
                <a:t>3</a:t>
              </a:r>
              <a:endParaRPr/>
            </a:p>
          </p:txBody>
        </p:sp>
        <p:sp>
          <p:nvSpPr>
            <p:cNvPr id="858" name="Google Shape;858;p12"/>
            <p:cNvSpPr/>
            <p:nvPr/>
          </p:nvSpPr>
          <p:spPr>
            <a:xfrm>
              <a:off x="9016856" y="2762044"/>
              <a:ext cx="2082302" cy="344475"/>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200">
                  <a:solidFill>
                    <a:srgbClr val="FFFFFF"/>
                  </a:solidFill>
                  <a:latin typeface="Calibri"/>
                  <a:ea typeface="Calibri"/>
                  <a:cs typeface="Calibri"/>
                  <a:sym typeface="Calibri"/>
                </a:rPr>
                <a:t>Insuficiência renal</a:t>
              </a:r>
              <a:r>
                <a:rPr b="1" baseline="30000" lang="pt-BR" sz="1200">
                  <a:solidFill>
                    <a:srgbClr val="FFFFFF"/>
                  </a:solidFill>
                  <a:latin typeface="Calibri"/>
                  <a:ea typeface="Calibri"/>
                  <a:cs typeface="Calibri"/>
                  <a:sym typeface="Calibri"/>
                </a:rPr>
                <a:t>5</a:t>
              </a:r>
              <a:endParaRPr b="1" baseline="30000" sz="1200">
                <a:solidFill>
                  <a:srgbClr val="FFFFFF"/>
                </a:solidFill>
                <a:latin typeface="Calibri"/>
                <a:ea typeface="Calibri"/>
                <a:cs typeface="Calibri"/>
                <a:sym typeface="Calibri"/>
              </a:endParaRPr>
            </a:p>
          </p:txBody>
        </p:sp>
        <p:sp>
          <p:nvSpPr>
            <p:cNvPr id="859" name="Google Shape;859;p12"/>
            <p:cNvSpPr/>
            <p:nvPr/>
          </p:nvSpPr>
          <p:spPr>
            <a:xfrm>
              <a:off x="9016856" y="3142798"/>
              <a:ext cx="2084217" cy="344475"/>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200">
                  <a:solidFill>
                    <a:srgbClr val="FFFFFF"/>
                  </a:solidFill>
                  <a:latin typeface="Calibri"/>
                  <a:ea typeface="Calibri"/>
                  <a:cs typeface="Calibri"/>
                  <a:sym typeface="Calibri"/>
                </a:rPr>
                <a:t>Hipertensão pulmonar</a:t>
              </a:r>
              <a:r>
                <a:rPr b="1" baseline="30000" lang="pt-BR" sz="1200">
                  <a:solidFill>
                    <a:srgbClr val="FFFFFF"/>
                  </a:solidFill>
                  <a:latin typeface="Calibri"/>
                  <a:ea typeface="Calibri"/>
                  <a:cs typeface="Calibri"/>
                  <a:sym typeface="Calibri"/>
                </a:rPr>
                <a:t>4</a:t>
              </a:r>
              <a:endParaRPr/>
            </a:p>
          </p:txBody>
        </p:sp>
        <p:sp>
          <p:nvSpPr>
            <p:cNvPr id="860" name="Google Shape;860;p12"/>
            <p:cNvSpPr/>
            <p:nvPr/>
          </p:nvSpPr>
          <p:spPr>
            <a:xfrm>
              <a:off x="9016856" y="3523552"/>
              <a:ext cx="2082302" cy="344475"/>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200">
                  <a:solidFill>
                    <a:srgbClr val="FFFFFF"/>
                  </a:solidFill>
                  <a:latin typeface="Calibri"/>
                  <a:ea typeface="Calibri"/>
                  <a:cs typeface="Calibri"/>
                  <a:sym typeface="Calibri"/>
                </a:rPr>
                <a:t>Dor abdominal</a:t>
              </a:r>
              <a:r>
                <a:rPr b="1" baseline="30000" lang="pt-BR" sz="1200">
                  <a:solidFill>
                    <a:srgbClr val="FFFFFF"/>
                  </a:solidFill>
                  <a:latin typeface="Calibri"/>
                  <a:ea typeface="Calibri"/>
                  <a:cs typeface="Calibri"/>
                  <a:sym typeface="Calibri"/>
                </a:rPr>
                <a:t>2,4,6</a:t>
              </a:r>
              <a:endParaRPr/>
            </a:p>
          </p:txBody>
        </p:sp>
        <p:sp>
          <p:nvSpPr>
            <p:cNvPr id="861" name="Google Shape;861;p12"/>
            <p:cNvSpPr/>
            <p:nvPr/>
          </p:nvSpPr>
          <p:spPr>
            <a:xfrm>
              <a:off x="9016856" y="3904306"/>
              <a:ext cx="2082302" cy="344475"/>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200">
                  <a:solidFill>
                    <a:srgbClr val="FFFFFF"/>
                  </a:solidFill>
                  <a:latin typeface="Calibri"/>
                  <a:ea typeface="Calibri"/>
                  <a:cs typeface="Calibri"/>
                  <a:sym typeface="Calibri"/>
                </a:rPr>
                <a:t>Dispneia</a:t>
              </a:r>
              <a:r>
                <a:rPr b="1" baseline="30000" lang="pt-BR" sz="1200">
                  <a:solidFill>
                    <a:srgbClr val="FFFFFF"/>
                  </a:solidFill>
                  <a:latin typeface="Calibri"/>
                  <a:ea typeface="Calibri"/>
                  <a:cs typeface="Calibri"/>
                  <a:sym typeface="Calibri"/>
                </a:rPr>
                <a:t>2,6,7</a:t>
              </a:r>
              <a:endParaRPr/>
            </a:p>
          </p:txBody>
        </p:sp>
        <p:sp>
          <p:nvSpPr>
            <p:cNvPr id="862" name="Google Shape;862;p12"/>
            <p:cNvSpPr/>
            <p:nvPr/>
          </p:nvSpPr>
          <p:spPr>
            <a:xfrm>
              <a:off x="9016856" y="4285060"/>
              <a:ext cx="2082302" cy="344475"/>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200">
                  <a:solidFill>
                    <a:srgbClr val="FFFFFF"/>
                  </a:solidFill>
                  <a:latin typeface="Calibri"/>
                  <a:ea typeface="Calibri"/>
                  <a:cs typeface="Calibri"/>
                  <a:sym typeface="Calibri"/>
                </a:rPr>
                <a:t>Disfagia</a:t>
              </a:r>
              <a:r>
                <a:rPr b="1" baseline="30000" lang="pt-BR" sz="1200">
                  <a:solidFill>
                    <a:srgbClr val="FFFFFF"/>
                  </a:solidFill>
                  <a:latin typeface="Calibri"/>
                  <a:ea typeface="Calibri"/>
                  <a:cs typeface="Calibri"/>
                  <a:sym typeface="Calibri"/>
                </a:rPr>
                <a:t>3,4</a:t>
              </a:r>
              <a:endParaRPr/>
            </a:p>
          </p:txBody>
        </p:sp>
        <p:sp>
          <p:nvSpPr>
            <p:cNvPr id="863" name="Google Shape;863;p12"/>
            <p:cNvSpPr/>
            <p:nvPr/>
          </p:nvSpPr>
          <p:spPr>
            <a:xfrm>
              <a:off x="9016855" y="5046568"/>
              <a:ext cx="2082302" cy="344475"/>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200">
                  <a:solidFill>
                    <a:srgbClr val="FFFFFF"/>
                  </a:solidFill>
                  <a:latin typeface="Calibri"/>
                  <a:ea typeface="Calibri"/>
                  <a:cs typeface="Calibri"/>
                  <a:sym typeface="Calibri"/>
                </a:rPr>
                <a:t>Hemoglobinúria</a:t>
              </a:r>
              <a:r>
                <a:rPr b="1" baseline="30000" lang="pt-BR" sz="1200">
                  <a:solidFill>
                    <a:srgbClr val="FFFFFF"/>
                  </a:solidFill>
                  <a:latin typeface="Calibri"/>
                  <a:ea typeface="Calibri"/>
                  <a:cs typeface="Calibri"/>
                  <a:sym typeface="Calibri"/>
                </a:rPr>
                <a:t>3</a:t>
              </a:r>
              <a:endParaRPr/>
            </a:p>
          </p:txBody>
        </p:sp>
        <p:sp>
          <p:nvSpPr>
            <p:cNvPr id="864" name="Google Shape;864;p12"/>
            <p:cNvSpPr/>
            <p:nvPr/>
          </p:nvSpPr>
          <p:spPr>
            <a:xfrm>
              <a:off x="9016855" y="5427321"/>
              <a:ext cx="2082302" cy="344475"/>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200">
                  <a:solidFill>
                    <a:srgbClr val="FFFFFF"/>
                  </a:solidFill>
                  <a:latin typeface="Calibri"/>
                  <a:ea typeface="Calibri"/>
                  <a:cs typeface="Calibri"/>
                  <a:sym typeface="Calibri"/>
                </a:rPr>
                <a:t>Disfunção erétil</a:t>
              </a:r>
              <a:r>
                <a:rPr b="1" baseline="30000" lang="pt-BR" sz="1200">
                  <a:solidFill>
                    <a:srgbClr val="FFFFFF"/>
                  </a:solidFill>
                  <a:latin typeface="Calibri"/>
                  <a:ea typeface="Calibri"/>
                  <a:cs typeface="Calibri"/>
                  <a:sym typeface="Calibri"/>
                </a:rPr>
                <a:t>3,4</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24"/>
                                        </p:tgtEl>
                                        <p:attrNameLst>
                                          <p:attrName>style.visibility</p:attrName>
                                        </p:attrNameLst>
                                      </p:cBhvr>
                                      <p:to>
                                        <p:strVal val="visible"/>
                                      </p:to>
                                    </p:set>
                                    <p:animEffect filter="fade" transition="in">
                                      <p:cBhvr>
                                        <p:cTn dur="500"/>
                                        <p:tgtEl>
                                          <p:spTgt spid="824"/>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845"/>
                                        </p:tgtEl>
                                        <p:attrNameLst>
                                          <p:attrName>style.visibility</p:attrName>
                                        </p:attrNameLst>
                                      </p:cBhvr>
                                      <p:to>
                                        <p:strVal val="visible"/>
                                      </p:to>
                                    </p:set>
                                    <p:animEffect filter="fade" transition="in">
                                      <p:cBhvr>
                                        <p:cTn dur="500"/>
                                        <p:tgtEl>
                                          <p:spTgt spid="845"/>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831"/>
                                        </p:tgtEl>
                                        <p:attrNameLst>
                                          <p:attrName>style.visibility</p:attrName>
                                        </p:attrNameLst>
                                      </p:cBhvr>
                                      <p:to>
                                        <p:strVal val="visible"/>
                                      </p:to>
                                    </p:set>
                                    <p:animEffect filter="fade" transition="in">
                                      <p:cBhvr>
                                        <p:cTn dur="500"/>
                                        <p:tgtEl>
                                          <p:spTgt spid="831"/>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827"/>
                                        </p:tgtEl>
                                        <p:attrNameLst>
                                          <p:attrName>style.visibility</p:attrName>
                                        </p:attrNameLst>
                                      </p:cBhvr>
                                      <p:to>
                                        <p:strVal val="visible"/>
                                      </p:to>
                                    </p:set>
                                    <p:animEffect filter="fade" transition="in">
                                      <p:cBhvr>
                                        <p:cTn dur="500"/>
                                        <p:tgtEl>
                                          <p:spTgt spid="827"/>
                                        </p:tgtEl>
                                      </p:cBhvr>
                                    </p:animEffect>
                                  </p:childTnLst>
                                </p:cTn>
                              </p:par>
                            </p:childTnLst>
                          </p:cTn>
                        </p:par>
                        <p:par>
                          <p:cTn fill="hold">
                            <p:stCondLst>
                              <p:cond delay="2000"/>
                            </p:stCondLst>
                            <p:childTnLst>
                              <p:par>
                                <p:cTn fill="hold" nodeType="afterEffect" presetClass="entr" presetID="10" presetSubtype="0">
                                  <p:stCondLst>
                                    <p:cond delay="500"/>
                                  </p:stCondLst>
                                  <p:childTnLst>
                                    <p:set>
                                      <p:cBhvr>
                                        <p:cTn dur="1" fill="hold">
                                          <p:stCondLst>
                                            <p:cond delay="0"/>
                                          </p:stCondLst>
                                        </p:cTn>
                                        <p:tgtEl>
                                          <p:spTgt spid="851"/>
                                        </p:tgtEl>
                                        <p:attrNameLst>
                                          <p:attrName>style.visibility</p:attrName>
                                        </p:attrNameLst>
                                      </p:cBhvr>
                                      <p:to>
                                        <p:strVal val="visible"/>
                                      </p:to>
                                    </p:set>
                                    <p:animEffect filter="fade" transition="in">
                                      <p:cBhvr>
                                        <p:cTn dur="500"/>
                                        <p:tgtEl>
                                          <p:spTgt spid="851"/>
                                        </p:tgtEl>
                                      </p:cBhvr>
                                    </p:animEffect>
                                  </p:childTnLst>
                                </p:cTn>
                              </p:par>
                              <p:par>
                                <p:cTn fill="hold" nodeType="withEffect" presetClass="entr" presetID="10" presetSubtype="0">
                                  <p:stCondLst>
                                    <p:cond delay="750"/>
                                  </p:stCondLst>
                                  <p:childTnLst>
                                    <p:set>
                                      <p:cBhvr>
                                        <p:cTn dur="1" fill="hold">
                                          <p:stCondLst>
                                            <p:cond delay="0"/>
                                          </p:stCondLst>
                                        </p:cTn>
                                        <p:tgtEl>
                                          <p:spTgt spid="852"/>
                                        </p:tgtEl>
                                        <p:attrNameLst>
                                          <p:attrName>style.visibility</p:attrName>
                                        </p:attrNameLst>
                                      </p:cBhvr>
                                      <p:to>
                                        <p:strVal val="visible"/>
                                      </p:to>
                                    </p:set>
                                    <p:animEffect filter="fade" transition="in">
                                      <p:cBhvr>
                                        <p:cTn dur="500"/>
                                        <p:tgtEl>
                                          <p:spTgt spid="8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09" name="Shape 7009"/>
        <p:cNvGrpSpPr/>
        <p:nvPr/>
      </p:nvGrpSpPr>
      <p:grpSpPr>
        <a:xfrm>
          <a:off x="0" y="0"/>
          <a:ext cx="0" cy="0"/>
          <a:chOff x="0" y="0"/>
          <a:chExt cx="0" cy="0"/>
        </a:xfrm>
      </p:grpSpPr>
      <p:pic>
        <p:nvPicPr>
          <p:cNvPr id="7010" name="Google Shape;7010;p120"/>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7011" name="Google Shape;7011;p120"/>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012" name="Google Shape;7012;p120"/>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7013" name="Google Shape;7013;p120"/>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7014" name="Google Shape;7014;p120"/>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7015" name="Google Shape;7015;p120"/>
          <p:cNvSpPr/>
          <p:nvPr/>
        </p:nvSpPr>
        <p:spPr>
          <a:xfrm>
            <a:off x="5130143" y="2484034"/>
            <a:ext cx="6714025" cy="2123658"/>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400">
                <a:solidFill>
                  <a:srgbClr val="FFFFFF"/>
                </a:solidFill>
                <a:latin typeface="Lustria"/>
                <a:ea typeface="Lustria"/>
                <a:cs typeface="Lustria"/>
                <a:sym typeface="Lustria"/>
              </a:rPr>
              <a:t>DESFECHOS REPORTADOS PELOS PACIENTES</a:t>
            </a:r>
            <a:endParaRPr b="1" sz="3600">
              <a:solidFill>
                <a:srgbClr val="FFFFFF"/>
              </a:solidFill>
              <a:latin typeface="Lustria"/>
              <a:ea typeface="Lustria"/>
              <a:cs typeface="Lustria"/>
              <a:sym typeface="Lustria"/>
            </a:endParaRPr>
          </a:p>
        </p:txBody>
      </p:sp>
      <p:grpSp>
        <p:nvGrpSpPr>
          <p:cNvPr id="7016" name="Google Shape;7016;p120"/>
          <p:cNvGrpSpPr/>
          <p:nvPr/>
        </p:nvGrpSpPr>
        <p:grpSpPr>
          <a:xfrm>
            <a:off x="5257989" y="1344502"/>
            <a:ext cx="983316" cy="983316"/>
            <a:chOff x="-951397" y="1963883"/>
            <a:chExt cx="571500" cy="571500"/>
          </a:xfrm>
        </p:grpSpPr>
        <p:sp>
          <p:nvSpPr>
            <p:cNvPr id="7017" name="Google Shape;7017;p120"/>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18" name="Google Shape;7018;p120"/>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19" name="Google Shape;7019;p120"/>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20" name="Google Shape;7020;p120"/>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21" name="Google Shape;7021;p120"/>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7022" name="Google Shape;7022;p120"/>
          <p:cNvSpPr/>
          <p:nvPr/>
        </p:nvSpPr>
        <p:spPr>
          <a:xfrm>
            <a:off x="5130143" y="4704820"/>
            <a:ext cx="6714025"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800">
                <a:solidFill>
                  <a:srgbClr val="FFFFFF"/>
                </a:solidFill>
                <a:latin typeface="Lustria"/>
                <a:ea typeface="Lustria"/>
                <a:cs typeface="Lustria"/>
                <a:sym typeface="Lustria"/>
              </a:rPr>
              <a:t>(ALXN1210-PNH-301)</a:t>
            </a:r>
            <a:endParaRPr b="1" sz="3600">
              <a:solidFill>
                <a:srgbClr val="FFFFFF"/>
              </a:solidFill>
              <a:latin typeface="Lustria"/>
              <a:ea typeface="Lustria"/>
              <a:cs typeface="Lustria"/>
              <a:sym typeface="Lustria"/>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7011"/>
                                        </p:tgtEl>
                                        <p:attrNameLst>
                                          <p:attrName>style.visibility</p:attrName>
                                        </p:attrNameLst>
                                      </p:cBhvr>
                                      <p:to>
                                        <p:strVal val="visible"/>
                                      </p:to>
                                    </p:set>
                                    <p:animEffect filter="fade" transition="in">
                                      <p:cBhvr>
                                        <p:cTn dur="500"/>
                                        <p:tgtEl>
                                          <p:spTgt spid="7011"/>
                                        </p:tgtEl>
                                      </p:cBhvr>
                                    </p:animEffect>
                                  </p:childTnLst>
                                </p:cTn>
                              </p:par>
                              <p:par>
                                <p:cTn fill="hold" nodeType="withEffect" presetClass="entr" presetID="10" presetSubtype="0">
                                  <p:stCondLst>
                                    <p:cond delay="0"/>
                                  </p:stCondLst>
                                  <p:childTnLst>
                                    <p:set>
                                      <p:cBhvr>
                                        <p:cTn dur="1" fill="hold">
                                          <p:stCondLst>
                                            <p:cond delay="0"/>
                                          </p:stCondLst>
                                        </p:cTn>
                                        <p:tgtEl>
                                          <p:spTgt spid="7012"/>
                                        </p:tgtEl>
                                        <p:attrNameLst>
                                          <p:attrName>style.visibility</p:attrName>
                                        </p:attrNameLst>
                                      </p:cBhvr>
                                      <p:to>
                                        <p:strVal val="visible"/>
                                      </p:to>
                                    </p:set>
                                    <p:animEffect filter="fade" transition="in">
                                      <p:cBhvr>
                                        <p:cTn dur="500"/>
                                        <p:tgtEl>
                                          <p:spTgt spid="7012"/>
                                        </p:tgtEl>
                                      </p:cBhvr>
                                    </p:animEffect>
                                  </p:childTnLst>
                                </p:cTn>
                              </p:par>
                              <p:par>
                                <p:cTn fill="hold" nodeType="withEffect" presetClass="entr" presetID="10" presetSubtype="0">
                                  <p:stCondLst>
                                    <p:cond delay="500"/>
                                  </p:stCondLst>
                                  <p:childTnLst>
                                    <p:set>
                                      <p:cBhvr>
                                        <p:cTn dur="1" fill="hold">
                                          <p:stCondLst>
                                            <p:cond delay="0"/>
                                          </p:stCondLst>
                                        </p:cTn>
                                        <p:tgtEl>
                                          <p:spTgt spid="7015"/>
                                        </p:tgtEl>
                                        <p:attrNameLst>
                                          <p:attrName>style.visibility</p:attrName>
                                        </p:attrNameLst>
                                      </p:cBhvr>
                                      <p:to>
                                        <p:strVal val="visible"/>
                                      </p:to>
                                    </p:set>
                                    <p:animEffect filter="fade" transition="in">
                                      <p:cBhvr>
                                        <p:cTn dur="500"/>
                                        <p:tgtEl>
                                          <p:spTgt spid="7015"/>
                                        </p:tgtEl>
                                      </p:cBhvr>
                                    </p:animEffect>
                                  </p:childTnLst>
                                </p:cTn>
                              </p:par>
                              <p:par>
                                <p:cTn fill="hold" nodeType="withEffect" presetClass="entr" presetID="10" presetSubtype="0">
                                  <p:stCondLst>
                                    <p:cond delay="500"/>
                                  </p:stCondLst>
                                  <p:childTnLst>
                                    <p:set>
                                      <p:cBhvr>
                                        <p:cTn dur="1" fill="hold">
                                          <p:stCondLst>
                                            <p:cond delay="0"/>
                                          </p:stCondLst>
                                        </p:cTn>
                                        <p:tgtEl>
                                          <p:spTgt spid="7016"/>
                                        </p:tgtEl>
                                        <p:attrNameLst>
                                          <p:attrName>style.visibility</p:attrName>
                                        </p:attrNameLst>
                                      </p:cBhvr>
                                      <p:to>
                                        <p:strVal val="visible"/>
                                      </p:to>
                                    </p:set>
                                    <p:animEffect filter="fade" transition="in">
                                      <p:cBhvr>
                                        <p:cTn dur="500"/>
                                        <p:tgtEl>
                                          <p:spTgt spid="7016"/>
                                        </p:tgtEl>
                                      </p:cBhvr>
                                    </p:animEffect>
                                  </p:childTnLst>
                                </p:cTn>
                              </p:par>
                              <p:par>
                                <p:cTn fill="hold" nodeType="withEffect" presetClass="entr" presetID="10" presetSubtype="0">
                                  <p:stCondLst>
                                    <p:cond delay="500"/>
                                  </p:stCondLst>
                                  <p:childTnLst>
                                    <p:set>
                                      <p:cBhvr>
                                        <p:cTn dur="1" fill="hold">
                                          <p:stCondLst>
                                            <p:cond delay="0"/>
                                          </p:stCondLst>
                                        </p:cTn>
                                        <p:tgtEl>
                                          <p:spTgt spid="7022"/>
                                        </p:tgtEl>
                                        <p:attrNameLst>
                                          <p:attrName>style.visibility</p:attrName>
                                        </p:attrNameLst>
                                      </p:cBhvr>
                                      <p:to>
                                        <p:strVal val="visible"/>
                                      </p:to>
                                    </p:set>
                                    <p:animEffect filter="fade" transition="in">
                                      <p:cBhvr>
                                        <p:cTn dur="500"/>
                                        <p:tgtEl>
                                          <p:spTgt spid="702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27" name="Shape 7027"/>
        <p:cNvGrpSpPr/>
        <p:nvPr/>
      </p:nvGrpSpPr>
      <p:grpSpPr>
        <a:xfrm>
          <a:off x="0" y="0"/>
          <a:ext cx="0" cy="0"/>
          <a:chOff x="0" y="0"/>
          <a:chExt cx="0" cy="0"/>
        </a:xfrm>
      </p:grpSpPr>
      <p:sp>
        <p:nvSpPr>
          <p:cNvPr id="7028" name="Google Shape;7028;p121"/>
          <p:cNvSpPr/>
          <p:nvPr/>
        </p:nvSpPr>
        <p:spPr>
          <a:xfrm flipH="1">
            <a:off x="407986" y="2135415"/>
            <a:ext cx="11237916" cy="346755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7029" name="Google Shape;7029;p121"/>
          <p:cNvSpPr txBox="1"/>
          <p:nvPr/>
        </p:nvSpPr>
        <p:spPr>
          <a:xfrm>
            <a:off x="296269" y="385036"/>
            <a:ext cx="116671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Uma melhora clinicamente significativa da QVRS foi reportada em 48% a 74% dos pacientes tratados com ravulizumabe</a:t>
            </a:r>
            <a:endParaRPr b="1" baseline="30000" sz="3200">
              <a:solidFill>
                <a:schemeClr val="accent1"/>
              </a:solidFill>
              <a:latin typeface="Lustria"/>
              <a:ea typeface="Lustria"/>
              <a:cs typeface="Lustria"/>
              <a:sym typeface="Lustria"/>
            </a:endParaRPr>
          </a:p>
        </p:txBody>
      </p:sp>
      <p:sp>
        <p:nvSpPr>
          <p:cNvPr id="7030" name="Google Shape;7030;p121"/>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EORTC QLQ-C30 = Questionário de Qualidade de Vida Específico para o Câncer da Organização Europeia de Pesquisa e Tratamento do Câncer com 30 itens; QVRS = qualidade de vida relacionada à saúde. </a:t>
            </a:r>
            <a:endParaRPr/>
          </a:p>
          <a:p>
            <a:pPr indent="0" lvl="0" marL="0" rtl="0" algn="l">
              <a:lnSpc>
                <a:spcPct val="90000"/>
              </a:lnSpc>
              <a:spcBef>
                <a:spcPts val="0"/>
              </a:spcBef>
              <a:spcAft>
                <a:spcPts val="0"/>
              </a:spcAft>
              <a:buClr>
                <a:schemeClr val="dk1"/>
              </a:buClr>
              <a:buSzPts val="700"/>
              <a:buNone/>
            </a:pPr>
            <a:r>
              <a:rPr lang="pt-BR" sz="700"/>
              <a:t>Referências: 1.  Lee JW et al. Supplementary Appendix. Blood. 2019 Feb 7;133(6):530-9; 2. King MT. Quality of Life Research. 1996 December 01;5(6):555-67; 3. Osoba D et al. Journal of Clinical Oncology. 1998;16(1):139-44.</a:t>
            </a:r>
            <a:endParaRPr/>
          </a:p>
        </p:txBody>
      </p:sp>
      <p:sp>
        <p:nvSpPr>
          <p:cNvPr id="7031" name="Google Shape;7031;p121"/>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7032" name="Google Shape;7032;p121"/>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033" name="Google Shape;7033;p121"/>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7034" name="Google Shape;7034;p121"/>
          <p:cNvSpPr/>
          <p:nvPr/>
        </p:nvSpPr>
        <p:spPr>
          <a:xfrm>
            <a:off x="623548" y="1971675"/>
            <a:ext cx="6105710" cy="3819525"/>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035" name="Google Shape;7035;p121"/>
          <p:cNvSpPr txBox="1"/>
          <p:nvPr/>
        </p:nvSpPr>
        <p:spPr>
          <a:xfrm>
            <a:off x="1075676" y="2181164"/>
            <a:ext cx="4848171" cy="338554"/>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600">
                <a:solidFill>
                  <a:schemeClr val="dk1"/>
                </a:solidFill>
                <a:latin typeface="Calibri"/>
                <a:ea typeface="Calibri"/>
                <a:cs typeface="Calibri"/>
                <a:sym typeface="Calibri"/>
              </a:rPr>
              <a:t>Pacientes com melhora de 10 pontos na QVRS em relação ao valor basal† (estudo 301 – pacientes naïve)</a:t>
            </a:r>
            <a:r>
              <a:rPr b="1" baseline="30000" lang="pt-BR" sz="1600">
                <a:solidFill>
                  <a:schemeClr val="dk1"/>
                </a:solidFill>
                <a:latin typeface="Calibri"/>
                <a:ea typeface="Calibri"/>
                <a:cs typeface="Calibri"/>
                <a:sym typeface="Calibri"/>
              </a:rPr>
              <a:t>1</a:t>
            </a:r>
            <a:endParaRPr/>
          </a:p>
        </p:txBody>
      </p:sp>
      <p:sp>
        <p:nvSpPr>
          <p:cNvPr id="7036" name="Google Shape;7036;p121"/>
          <p:cNvSpPr/>
          <p:nvPr/>
        </p:nvSpPr>
        <p:spPr>
          <a:xfrm>
            <a:off x="8069207" y="2507720"/>
            <a:ext cx="3352246" cy="272294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No período basal, os escores médios na subescala de estado geral de saúde do </a:t>
            </a:r>
            <a:r>
              <a:rPr b="1" lang="pt-BR" sz="1400">
                <a:solidFill>
                  <a:schemeClr val="dk2"/>
                </a:solidFill>
                <a:latin typeface="Calibri"/>
                <a:ea typeface="Calibri"/>
                <a:cs typeface="Calibri"/>
                <a:sym typeface="Calibri"/>
              </a:rPr>
              <a:t>questionário EORTC QLQ-C30 </a:t>
            </a:r>
            <a:r>
              <a:rPr lang="pt-BR" sz="1400">
                <a:solidFill>
                  <a:schemeClr val="dk1"/>
                </a:solidFill>
                <a:latin typeface="Calibri"/>
                <a:ea typeface="Calibri"/>
                <a:cs typeface="Calibri"/>
                <a:sym typeface="Calibri"/>
              </a:rPr>
              <a:t>foram de </a:t>
            </a:r>
            <a:r>
              <a:rPr b="1" lang="pt-BR" sz="1400">
                <a:solidFill>
                  <a:schemeClr val="dk2"/>
                </a:solidFill>
                <a:latin typeface="Calibri"/>
                <a:ea typeface="Calibri"/>
                <a:cs typeface="Calibri"/>
                <a:sym typeface="Calibri"/>
              </a:rPr>
              <a:t>56,1 no grupo de ravulizumabe </a:t>
            </a:r>
            <a:r>
              <a:rPr lang="pt-BR" sz="1400">
                <a:solidFill>
                  <a:schemeClr val="dk2"/>
                </a:solidFill>
                <a:latin typeface="Calibri"/>
                <a:ea typeface="Calibri"/>
                <a:cs typeface="Calibri"/>
                <a:sym typeface="Calibri"/>
              </a:rPr>
              <a:t>e </a:t>
            </a:r>
            <a:r>
              <a:rPr b="1" lang="pt-BR" sz="1400">
                <a:solidFill>
                  <a:schemeClr val="dk2"/>
                </a:solidFill>
                <a:latin typeface="Calibri"/>
                <a:ea typeface="Calibri"/>
                <a:cs typeface="Calibri"/>
                <a:sym typeface="Calibri"/>
              </a:rPr>
              <a:t>57,5 no grupo de eculizumabe.</a:t>
            </a:r>
            <a:r>
              <a:rPr b="1" baseline="30000" lang="pt-BR" sz="1400">
                <a:solidFill>
                  <a:schemeClr val="dk2"/>
                </a:solidFill>
                <a:latin typeface="Calibri"/>
                <a:ea typeface="Calibri"/>
                <a:cs typeface="Calibri"/>
                <a:sym typeface="Calibri"/>
              </a:rPr>
              <a:t>1</a:t>
            </a:r>
            <a:endParaRPr/>
          </a:p>
          <a:p>
            <a:pPr indent="0" lvl="0" marL="0" marR="0" rtl="0" algn="l">
              <a:spcBef>
                <a:spcPts val="1800"/>
              </a:spcBef>
              <a:spcAft>
                <a:spcPts val="0"/>
              </a:spcAft>
              <a:buNone/>
            </a:pPr>
            <a:r>
              <a:rPr lang="pt-BR" sz="1400">
                <a:solidFill>
                  <a:schemeClr val="dk1"/>
                </a:solidFill>
                <a:latin typeface="Calibri"/>
                <a:ea typeface="Calibri"/>
                <a:cs typeface="Calibri"/>
                <a:sym typeface="Calibri"/>
              </a:rPr>
              <a:t>Uma proporção mais alta de pacientes do grupo de ravulizumabe apresentou</a:t>
            </a:r>
            <a:r>
              <a:rPr lang="pt-BR" sz="1400">
                <a:solidFill>
                  <a:schemeClr val="dk2"/>
                </a:solidFill>
                <a:latin typeface="Calibri"/>
                <a:ea typeface="Calibri"/>
                <a:cs typeface="Calibri"/>
                <a:sym typeface="Calibri"/>
              </a:rPr>
              <a:t> </a:t>
            </a:r>
            <a:r>
              <a:rPr b="1" lang="pt-BR" sz="1400">
                <a:solidFill>
                  <a:schemeClr val="dk2"/>
                </a:solidFill>
                <a:latin typeface="Calibri"/>
                <a:ea typeface="Calibri"/>
                <a:cs typeface="Calibri"/>
                <a:sym typeface="Calibri"/>
              </a:rPr>
              <a:t>melhora clinicamente significativa</a:t>
            </a:r>
            <a:r>
              <a:rPr b="1" baseline="30000" lang="pt-BR" sz="1400">
                <a:solidFill>
                  <a:schemeClr val="dk2"/>
                </a:solidFill>
                <a:latin typeface="Calibri"/>
                <a:ea typeface="Calibri"/>
                <a:cs typeface="Calibri"/>
                <a:sym typeface="Calibri"/>
              </a:rPr>
              <a:t>‡</a:t>
            </a:r>
            <a:r>
              <a:rPr b="1" lang="pt-BR" sz="1400">
                <a:solidFill>
                  <a:schemeClr val="dk2"/>
                </a:solidFill>
                <a:latin typeface="Calibri"/>
                <a:ea typeface="Calibri"/>
                <a:cs typeface="Calibri"/>
                <a:sym typeface="Calibri"/>
              </a:rPr>
              <a:t> ≥10 pontos </a:t>
            </a:r>
            <a:r>
              <a:rPr lang="pt-BR" sz="1400">
                <a:solidFill>
                  <a:schemeClr val="dk1"/>
                </a:solidFill>
                <a:latin typeface="Calibri"/>
                <a:ea typeface="Calibri"/>
                <a:cs typeface="Calibri"/>
                <a:sym typeface="Calibri"/>
              </a:rPr>
              <a:t>nos escores de estado geral de saúde, funcionamento físico e fadiga durante todo o período da avaliação primária do estudo.</a:t>
            </a:r>
            <a:r>
              <a:rPr baseline="30000" lang="pt-BR" sz="1400">
                <a:solidFill>
                  <a:schemeClr val="dk1"/>
                </a:solidFill>
                <a:latin typeface="Calibri"/>
                <a:ea typeface="Calibri"/>
                <a:cs typeface="Calibri"/>
                <a:sym typeface="Calibri"/>
              </a:rPr>
              <a:t>1</a:t>
            </a:r>
            <a:endParaRPr/>
          </a:p>
          <a:p>
            <a:pPr indent="0" lvl="0" marL="0" marR="0" rtl="0" algn="just">
              <a:spcBef>
                <a:spcPts val="600"/>
              </a:spcBef>
              <a:spcAft>
                <a:spcPts val="0"/>
              </a:spcAft>
              <a:buNone/>
            </a:pPr>
            <a:r>
              <a:t/>
            </a:r>
            <a:endParaRPr baseline="30000" sz="1200">
              <a:solidFill>
                <a:schemeClr val="dk2"/>
              </a:solidFill>
              <a:latin typeface="Calibri"/>
              <a:ea typeface="Calibri"/>
              <a:cs typeface="Calibri"/>
              <a:sym typeface="Calibri"/>
            </a:endParaRPr>
          </a:p>
        </p:txBody>
      </p:sp>
      <p:sp>
        <p:nvSpPr>
          <p:cNvPr id="7037" name="Google Shape;7037;p121"/>
          <p:cNvSpPr/>
          <p:nvPr/>
        </p:nvSpPr>
        <p:spPr>
          <a:xfrm>
            <a:off x="7950800" y="5275710"/>
            <a:ext cx="3517300" cy="215445"/>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800">
                <a:solidFill>
                  <a:schemeClr val="dk1"/>
                </a:solidFill>
                <a:latin typeface="Calibri"/>
                <a:ea typeface="Calibri"/>
                <a:cs typeface="Calibri"/>
                <a:sym typeface="Calibri"/>
              </a:rPr>
              <a:t>‡ Uma melhora ≥10 pontos em três subescalas do questionário EORTC QLQ-C30 é considerada indicativa de melhora clinicamente significativa</a:t>
            </a:r>
            <a:r>
              <a:rPr baseline="30000" lang="pt-BR" sz="800">
                <a:solidFill>
                  <a:schemeClr val="dk1"/>
                </a:solidFill>
                <a:latin typeface="Calibri"/>
                <a:ea typeface="Calibri"/>
                <a:cs typeface="Calibri"/>
                <a:sym typeface="Calibri"/>
              </a:rPr>
              <a:t>2,3</a:t>
            </a:r>
            <a:endParaRPr sz="800">
              <a:solidFill>
                <a:schemeClr val="dk1"/>
              </a:solidFill>
              <a:latin typeface="Calibri"/>
              <a:ea typeface="Calibri"/>
              <a:cs typeface="Calibri"/>
              <a:sym typeface="Calibri"/>
            </a:endParaRPr>
          </a:p>
        </p:txBody>
      </p:sp>
      <p:cxnSp>
        <p:nvCxnSpPr>
          <p:cNvPr id="7038" name="Google Shape;7038;p121"/>
          <p:cNvCxnSpPr/>
          <p:nvPr/>
        </p:nvCxnSpPr>
        <p:spPr>
          <a:xfrm>
            <a:off x="8069207" y="3706495"/>
            <a:ext cx="3398893" cy="0"/>
          </a:xfrm>
          <a:prstGeom prst="straightConnector1">
            <a:avLst/>
          </a:prstGeom>
          <a:noFill/>
          <a:ln cap="flat" cmpd="sng" w="12700">
            <a:solidFill>
              <a:srgbClr val="BFBFBF"/>
            </a:solidFill>
            <a:prstDash val="solid"/>
            <a:miter lim="800000"/>
            <a:headEnd len="sm" w="sm" type="none"/>
            <a:tailEnd len="sm" w="sm" type="none"/>
          </a:ln>
        </p:spPr>
      </p:cxnSp>
      <p:sp>
        <p:nvSpPr>
          <p:cNvPr id="7039" name="Google Shape;7039;p121"/>
          <p:cNvSpPr txBox="1"/>
          <p:nvPr/>
        </p:nvSpPr>
        <p:spPr>
          <a:xfrm>
            <a:off x="785405" y="5598785"/>
            <a:ext cx="5616574" cy="21544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 Medida por meio do questionário EORTC QLQ-C30 no período basal e no final do período de avaliação primária (dia 183)</a:t>
            </a:r>
            <a:endParaRPr/>
          </a:p>
        </p:txBody>
      </p:sp>
      <p:sp>
        <p:nvSpPr>
          <p:cNvPr id="7040" name="Google Shape;7040;p121"/>
          <p:cNvSpPr/>
          <p:nvPr/>
        </p:nvSpPr>
        <p:spPr>
          <a:xfrm>
            <a:off x="1061031" y="4950949"/>
            <a:ext cx="1049874" cy="322744"/>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dk1"/>
              </a:buClr>
              <a:buSzPts val="1050"/>
              <a:buFont typeface="Arial"/>
              <a:buNone/>
            </a:pPr>
            <a:r>
              <a:rPr lang="pt-BR" sz="1050">
                <a:solidFill>
                  <a:schemeClr val="dk1"/>
                </a:solidFill>
                <a:latin typeface="Calibri"/>
                <a:ea typeface="Calibri"/>
                <a:cs typeface="Calibri"/>
                <a:sym typeface="Calibri"/>
              </a:rPr>
              <a:t>Estado geral </a:t>
            </a:r>
            <a:endParaRPr/>
          </a:p>
          <a:p>
            <a:pPr indent="0" lvl="0" marL="0" marR="0" rtl="0" algn="ctr">
              <a:lnSpc>
                <a:spcPct val="90000"/>
              </a:lnSpc>
              <a:spcBef>
                <a:spcPts val="0"/>
              </a:spcBef>
              <a:spcAft>
                <a:spcPts val="0"/>
              </a:spcAft>
              <a:buClr>
                <a:schemeClr val="dk1"/>
              </a:buClr>
              <a:buSzPts val="1050"/>
              <a:buFont typeface="Arial"/>
              <a:buNone/>
            </a:pPr>
            <a:r>
              <a:rPr lang="pt-BR" sz="1050">
                <a:solidFill>
                  <a:schemeClr val="dk1"/>
                </a:solidFill>
                <a:latin typeface="Calibri"/>
                <a:ea typeface="Calibri"/>
                <a:cs typeface="Calibri"/>
                <a:sym typeface="Calibri"/>
              </a:rPr>
              <a:t>de saúde</a:t>
            </a:r>
            <a:endParaRPr/>
          </a:p>
        </p:txBody>
      </p:sp>
      <p:sp>
        <p:nvSpPr>
          <p:cNvPr id="7041" name="Google Shape;7041;p121"/>
          <p:cNvSpPr/>
          <p:nvPr/>
        </p:nvSpPr>
        <p:spPr>
          <a:xfrm>
            <a:off x="5410806" y="4786728"/>
            <a:ext cx="144000" cy="144000"/>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7042" name="Google Shape;7042;p121"/>
          <p:cNvSpPr/>
          <p:nvPr/>
        </p:nvSpPr>
        <p:spPr>
          <a:xfrm>
            <a:off x="5645711" y="4566065"/>
            <a:ext cx="601663" cy="165100"/>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chemeClr val="dk2"/>
              </a:buClr>
              <a:buSzPts val="1000"/>
              <a:buFont typeface="Arial"/>
              <a:buNone/>
            </a:pPr>
            <a:r>
              <a:rPr lang="pt-BR" sz="1000">
                <a:solidFill>
                  <a:schemeClr val="dk2"/>
                </a:solidFill>
                <a:latin typeface="Calibri"/>
                <a:ea typeface="Calibri"/>
                <a:cs typeface="Calibri"/>
                <a:sym typeface="Calibri"/>
              </a:rPr>
              <a:t>eculizumabe</a:t>
            </a:r>
            <a:endParaRPr baseline="30000" sz="1000">
              <a:solidFill>
                <a:schemeClr val="dk2"/>
              </a:solidFill>
              <a:latin typeface="Calibri"/>
              <a:ea typeface="Calibri"/>
              <a:cs typeface="Calibri"/>
              <a:sym typeface="Calibri"/>
            </a:endParaRPr>
          </a:p>
        </p:txBody>
      </p:sp>
      <p:sp>
        <p:nvSpPr>
          <p:cNvPr id="7043" name="Google Shape;7043;p121"/>
          <p:cNvSpPr/>
          <p:nvPr/>
        </p:nvSpPr>
        <p:spPr>
          <a:xfrm>
            <a:off x="5645711" y="4781965"/>
            <a:ext cx="815975" cy="165100"/>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chemeClr val="dk2"/>
              </a:buClr>
              <a:buSzPts val="1000"/>
              <a:buFont typeface="Arial"/>
              <a:buNone/>
            </a:pPr>
            <a:r>
              <a:rPr lang="pt-BR" sz="1000">
                <a:solidFill>
                  <a:schemeClr val="dk2"/>
                </a:solidFill>
                <a:latin typeface="Calibri"/>
                <a:ea typeface="Calibri"/>
                <a:cs typeface="Calibri"/>
                <a:sym typeface="Calibri"/>
              </a:rPr>
              <a:t>ravulizumabe</a:t>
            </a:r>
            <a:endParaRPr baseline="30000" sz="1000">
              <a:solidFill>
                <a:schemeClr val="dk2"/>
              </a:solidFill>
              <a:latin typeface="Calibri"/>
              <a:ea typeface="Calibri"/>
              <a:cs typeface="Calibri"/>
              <a:sym typeface="Calibri"/>
            </a:endParaRPr>
          </a:p>
        </p:txBody>
      </p:sp>
      <p:sp>
        <p:nvSpPr>
          <p:cNvPr id="7044" name="Google Shape;7044;p121"/>
          <p:cNvSpPr txBox="1"/>
          <p:nvPr/>
        </p:nvSpPr>
        <p:spPr>
          <a:xfrm>
            <a:off x="5410806" y="4568429"/>
            <a:ext cx="144000" cy="144000"/>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fontScale="25000" lnSpcReduction="20000"/>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045" name="Google Shape;7045;p121"/>
          <p:cNvSpPr/>
          <p:nvPr/>
        </p:nvSpPr>
        <p:spPr>
          <a:xfrm>
            <a:off x="3882975" y="3410364"/>
            <a:ext cx="422787" cy="1517651"/>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046" name="Google Shape;7046;p121"/>
          <p:cNvSpPr/>
          <p:nvPr/>
        </p:nvSpPr>
        <p:spPr>
          <a:xfrm>
            <a:off x="2509804" y="3873311"/>
            <a:ext cx="422787" cy="1054704"/>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047" name="Google Shape;7047;p121"/>
          <p:cNvSpPr/>
          <p:nvPr/>
        </p:nvSpPr>
        <p:spPr>
          <a:xfrm>
            <a:off x="1141092" y="3830694"/>
            <a:ext cx="422787" cy="1097322"/>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048" name="Google Shape;7048;p121"/>
          <p:cNvSpPr/>
          <p:nvPr/>
        </p:nvSpPr>
        <p:spPr>
          <a:xfrm>
            <a:off x="1636172" y="3723920"/>
            <a:ext cx="422787" cy="1204096"/>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049" name="Google Shape;7049;p121"/>
          <p:cNvSpPr/>
          <p:nvPr/>
        </p:nvSpPr>
        <p:spPr>
          <a:xfrm>
            <a:off x="3004015" y="3790595"/>
            <a:ext cx="422787" cy="1137420"/>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050" name="Google Shape;7050;p121"/>
          <p:cNvSpPr/>
          <p:nvPr/>
        </p:nvSpPr>
        <p:spPr>
          <a:xfrm>
            <a:off x="4383246" y="3162716"/>
            <a:ext cx="422787" cy="1765299"/>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051" name="Google Shape;7051;p121"/>
          <p:cNvSpPr/>
          <p:nvPr/>
        </p:nvSpPr>
        <p:spPr>
          <a:xfrm>
            <a:off x="2519889" y="4976344"/>
            <a:ext cx="907778" cy="290411"/>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dk1"/>
              </a:buClr>
              <a:buSzPts val="1050"/>
              <a:buFont typeface="Arial"/>
              <a:buNone/>
            </a:pPr>
            <a:r>
              <a:rPr lang="pt-BR" sz="1050">
                <a:solidFill>
                  <a:schemeClr val="dk1"/>
                </a:solidFill>
                <a:latin typeface="Calibri"/>
                <a:ea typeface="Calibri"/>
                <a:cs typeface="Calibri"/>
                <a:sym typeface="Calibri"/>
              </a:rPr>
              <a:t>Funcionamento físico</a:t>
            </a:r>
            <a:endParaRPr sz="1050">
              <a:solidFill>
                <a:schemeClr val="dk1"/>
              </a:solidFill>
              <a:latin typeface="Calibri"/>
              <a:ea typeface="Calibri"/>
              <a:cs typeface="Calibri"/>
              <a:sym typeface="Calibri"/>
            </a:endParaRPr>
          </a:p>
        </p:txBody>
      </p:sp>
      <p:sp>
        <p:nvSpPr>
          <p:cNvPr id="7052" name="Google Shape;7052;p121"/>
          <p:cNvSpPr/>
          <p:nvPr/>
        </p:nvSpPr>
        <p:spPr>
          <a:xfrm>
            <a:off x="4033727" y="4976344"/>
            <a:ext cx="626416" cy="245399"/>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dk1"/>
              </a:buClr>
              <a:buSzPts val="1050"/>
              <a:buFont typeface="Arial"/>
              <a:buNone/>
            </a:pPr>
            <a:r>
              <a:rPr lang="pt-BR" sz="1050">
                <a:solidFill>
                  <a:schemeClr val="dk1"/>
                </a:solidFill>
                <a:latin typeface="Calibri"/>
                <a:ea typeface="Calibri"/>
                <a:cs typeface="Calibri"/>
                <a:sym typeface="Calibri"/>
              </a:rPr>
              <a:t>Fadiga</a:t>
            </a:r>
            <a:endParaRPr sz="1050">
              <a:solidFill>
                <a:schemeClr val="dk1"/>
              </a:solidFill>
              <a:latin typeface="Calibri"/>
              <a:ea typeface="Calibri"/>
              <a:cs typeface="Calibri"/>
              <a:sym typeface="Calibri"/>
            </a:endParaRPr>
          </a:p>
        </p:txBody>
      </p:sp>
      <p:sp>
        <p:nvSpPr>
          <p:cNvPr id="7053" name="Google Shape;7053;p121"/>
          <p:cNvSpPr txBox="1"/>
          <p:nvPr/>
        </p:nvSpPr>
        <p:spPr>
          <a:xfrm>
            <a:off x="1141091" y="3918561"/>
            <a:ext cx="422787" cy="27699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600">
                <a:solidFill>
                  <a:schemeClr val="lt1"/>
                </a:solidFill>
                <a:latin typeface="Calibri"/>
                <a:ea typeface="Calibri"/>
                <a:cs typeface="Calibri"/>
                <a:sym typeface="Calibri"/>
              </a:rPr>
              <a:t>46</a:t>
            </a:r>
            <a:r>
              <a:rPr b="1" lang="pt-BR" sz="1200">
                <a:solidFill>
                  <a:schemeClr val="lt1"/>
                </a:solidFill>
                <a:latin typeface="Calibri"/>
                <a:ea typeface="Calibri"/>
                <a:cs typeface="Calibri"/>
                <a:sym typeface="Calibri"/>
              </a:rPr>
              <a:t>%</a:t>
            </a:r>
            <a:endParaRPr/>
          </a:p>
        </p:txBody>
      </p:sp>
      <p:sp>
        <p:nvSpPr>
          <p:cNvPr id="7054" name="Google Shape;7054;p121"/>
          <p:cNvSpPr txBox="1"/>
          <p:nvPr/>
        </p:nvSpPr>
        <p:spPr>
          <a:xfrm>
            <a:off x="1636172" y="3804261"/>
            <a:ext cx="414978" cy="27699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600">
                <a:solidFill>
                  <a:schemeClr val="lt1"/>
                </a:solidFill>
                <a:latin typeface="Calibri"/>
                <a:ea typeface="Calibri"/>
                <a:cs typeface="Calibri"/>
                <a:sym typeface="Calibri"/>
              </a:rPr>
              <a:t>51</a:t>
            </a:r>
            <a:r>
              <a:rPr b="1" lang="pt-BR" sz="1200">
                <a:solidFill>
                  <a:schemeClr val="lt1"/>
                </a:solidFill>
                <a:latin typeface="Calibri"/>
                <a:ea typeface="Calibri"/>
                <a:cs typeface="Calibri"/>
                <a:sym typeface="Calibri"/>
              </a:rPr>
              <a:t>%</a:t>
            </a:r>
            <a:endParaRPr/>
          </a:p>
        </p:txBody>
      </p:sp>
      <p:sp>
        <p:nvSpPr>
          <p:cNvPr id="7055" name="Google Shape;7055;p121"/>
          <p:cNvSpPr txBox="1"/>
          <p:nvPr/>
        </p:nvSpPr>
        <p:spPr>
          <a:xfrm>
            <a:off x="2496268" y="3975711"/>
            <a:ext cx="422787" cy="27699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600">
                <a:solidFill>
                  <a:schemeClr val="lt1"/>
                </a:solidFill>
                <a:latin typeface="Calibri"/>
                <a:ea typeface="Calibri"/>
                <a:cs typeface="Calibri"/>
                <a:sym typeface="Calibri"/>
              </a:rPr>
              <a:t>44</a:t>
            </a:r>
            <a:r>
              <a:rPr b="1" lang="pt-BR" sz="1200">
                <a:solidFill>
                  <a:schemeClr val="lt1"/>
                </a:solidFill>
                <a:latin typeface="Calibri"/>
                <a:ea typeface="Calibri"/>
                <a:cs typeface="Calibri"/>
                <a:sym typeface="Calibri"/>
              </a:rPr>
              <a:t>%</a:t>
            </a:r>
            <a:endParaRPr/>
          </a:p>
        </p:txBody>
      </p:sp>
      <p:sp>
        <p:nvSpPr>
          <p:cNvPr id="7056" name="Google Shape;7056;p121"/>
          <p:cNvSpPr txBox="1"/>
          <p:nvPr/>
        </p:nvSpPr>
        <p:spPr>
          <a:xfrm>
            <a:off x="3001534" y="3861411"/>
            <a:ext cx="414978" cy="27699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600">
                <a:solidFill>
                  <a:schemeClr val="lt1"/>
                </a:solidFill>
                <a:latin typeface="Calibri"/>
                <a:ea typeface="Calibri"/>
                <a:cs typeface="Calibri"/>
                <a:sym typeface="Calibri"/>
              </a:rPr>
              <a:t>48</a:t>
            </a:r>
            <a:r>
              <a:rPr b="1" lang="pt-BR" sz="1200">
                <a:solidFill>
                  <a:schemeClr val="lt1"/>
                </a:solidFill>
                <a:latin typeface="Calibri"/>
                <a:ea typeface="Calibri"/>
                <a:cs typeface="Calibri"/>
                <a:sym typeface="Calibri"/>
              </a:rPr>
              <a:t>%</a:t>
            </a:r>
            <a:endParaRPr/>
          </a:p>
        </p:txBody>
      </p:sp>
      <p:sp>
        <p:nvSpPr>
          <p:cNvPr id="7057" name="Google Shape;7057;p121"/>
          <p:cNvSpPr txBox="1"/>
          <p:nvPr/>
        </p:nvSpPr>
        <p:spPr>
          <a:xfrm>
            <a:off x="3872345" y="3499461"/>
            <a:ext cx="422787" cy="27699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600">
                <a:solidFill>
                  <a:schemeClr val="lt1"/>
                </a:solidFill>
                <a:latin typeface="Calibri"/>
                <a:ea typeface="Calibri"/>
                <a:cs typeface="Calibri"/>
                <a:sym typeface="Calibri"/>
              </a:rPr>
              <a:t>64</a:t>
            </a:r>
            <a:r>
              <a:rPr b="1" lang="pt-BR" sz="1200">
                <a:solidFill>
                  <a:schemeClr val="lt1"/>
                </a:solidFill>
                <a:latin typeface="Calibri"/>
                <a:ea typeface="Calibri"/>
                <a:cs typeface="Calibri"/>
                <a:sym typeface="Calibri"/>
              </a:rPr>
              <a:t>%</a:t>
            </a:r>
            <a:endParaRPr/>
          </a:p>
        </p:txBody>
      </p:sp>
      <p:sp>
        <p:nvSpPr>
          <p:cNvPr id="7058" name="Google Shape;7058;p121"/>
          <p:cNvSpPr txBox="1"/>
          <p:nvPr/>
        </p:nvSpPr>
        <p:spPr>
          <a:xfrm>
            <a:off x="4377611" y="3242014"/>
            <a:ext cx="414978" cy="27699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600">
                <a:solidFill>
                  <a:schemeClr val="lt1"/>
                </a:solidFill>
                <a:latin typeface="Calibri"/>
                <a:ea typeface="Calibri"/>
                <a:cs typeface="Calibri"/>
                <a:sym typeface="Calibri"/>
              </a:rPr>
              <a:t>74</a:t>
            </a:r>
            <a:r>
              <a:rPr b="1" lang="pt-BR" sz="1200">
                <a:solidFill>
                  <a:schemeClr val="lt1"/>
                </a:solidFill>
                <a:latin typeface="Calibri"/>
                <a:ea typeface="Calibri"/>
                <a:cs typeface="Calibri"/>
                <a:sym typeface="Calibri"/>
              </a:rPr>
              <a:t>%</a:t>
            </a:r>
            <a:endParaRPr/>
          </a:p>
        </p:txBody>
      </p:sp>
      <p:cxnSp>
        <p:nvCxnSpPr>
          <p:cNvPr id="7059" name="Google Shape;7059;p121"/>
          <p:cNvCxnSpPr/>
          <p:nvPr/>
        </p:nvCxnSpPr>
        <p:spPr>
          <a:xfrm>
            <a:off x="970592" y="4918940"/>
            <a:ext cx="4071330" cy="0"/>
          </a:xfrm>
          <a:prstGeom prst="straightConnector1">
            <a:avLst/>
          </a:prstGeom>
          <a:noFill/>
          <a:ln cap="flat" cmpd="sng" w="9525">
            <a:solidFill>
              <a:srgbClr val="D8D8D8"/>
            </a:solidFill>
            <a:prstDash val="solid"/>
            <a:miter lim="800000"/>
            <a:headEnd len="med" w="med" type="none"/>
            <a:tailEnd len="med" w="med" type="none"/>
          </a:ln>
        </p:spPr>
      </p:cxnSp>
      <p:sp>
        <p:nvSpPr>
          <p:cNvPr id="7060" name="Google Shape;7060;p121"/>
          <p:cNvSpPr/>
          <p:nvPr/>
        </p:nvSpPr>
        <p:spPr>
          <a:xfrm>
            <a:off x="7025606" y="2676447"/>
            <a:ext cx="819152" cy="819152"/>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061" name="Google Shape;7061;p121"/>
          <p:cNvSpPr/>
          <p:nvPr/>
        </p:nvSpPr>
        <p:spPr>
          <a:xfrm>
            <a:off x="7025606" y="4057060"/>
            <a:ext cx="819152" cy="819152"/>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062" name="Google Shape;7062;p121"/>
          <p:cNvSpPr/>
          <p:nvPr/>
        </p:nvSpPr>
        <p:spPr>
          <a:xfrm>
            <a:off x="7180103" y="4199418"/>
            <a:ext cx="527798" cy="534435"/>
          </a:xfrm>
          <a:custGeom>
            <a:rect b="b" l="l" r="r" t="t"/>
            <a:pathLst>
              <a:path extrusionOk="0" h="806519" w="796503">
                <a:moveTo>
                  <a:pt x="367061" y="327137"/>
                </a:moveTo>
                <a:cubicBezTo>
                  <a:pt x="367061" y="318533"/>
                  <a:pt x="370555" y="310737"/>
                  <a:pt x="376199" y="305093"/>
                </a:cubicBezTo>
                <a:cubicBezTo>
                  <a:pt x="381843" y="299448"/>
                  <a:pt x="389639" y="295955"/>
                  <a:pt x="398243" y="295955"/>
                </a:cubicBezTo>
                <a:cubicBezTo>
                  <a:pt x="406865" y="295955"/>
                  <a:pt x="414660" y="299448"/>
                  <a:pt x="420305" y="305093"/>
                </a:cubicBezTo>
                <a:cubicBezTo>
                  <a:pt x="425949" y="310737"/>
                  <a:pt x="429425" y="318533"/>
                  <a:pt x="429425" y="327137"/>
                </a:cubicBezTo>
                <a:lnTo>
                  <a:pt x="429425" y="381637"/>
                </a:lnTo>
                <a:lnTo>
                  <a:pt x="483925" y="381637"/>
                </a:lnTo>
                <a:cubicBezTo>
                  <a:pt x="492547" y="381637"/>
                  <a:pt x="500342" y="385130"/>
                  <a:pt x="505987" y="390775"/>
                </a:cubicBezTo>
                <a:cubicBezTo>
                  <a:pt x="511631" y="396419"/>
                  <a:pt x="515107" y="404215"/>
                  <a:pt x="515107" y="412819"/>
                </a:cubicBezTo>
                <a:cubicBezTo>
                  <a:pt x="515107" y="421423"/>
                  <a:pt x="511631" y="429219"/>
                  <a:pt x="505987" y="434863"/>
                </a:cubicBezTo>
                <a:cubicBezTo>
                  <a:pt x="500342" y="440508"/>
                  <a:pt x="492547" y="444001"/>
                  <a:pt x="483925" y="444001"/>
                </a:cubicBezTo>
                <a:lnTo>
                  <a:pt x="429425" y="444001"/>
                </a:lnTo>
                <a:lnTo>
                  <a:pt x="429425" y="498501"/>
                </a:lnTo>
                <a:cubicBezTo>
                  <a:pt x="429425" y="507105"/>
                  <a:pt x="425949" y="514901"/>
                  <a:pt x="420305" y="520545"/>
                </a:cubicBezTo>
                <a:cubicBezTo>
                  <a:pt x="414660" y="526190"/>
                  <a:pt x="406865" y="529683"/>
                  <a:pt x="398243" y="529683"/>
                </a:cubicBezTo>
                <a:cubicBezTo>
                  <a:pt x="389639" y="529683"/>
                  <a:pt x="381843" y="526190"/>
                  <a:pt x="376199" y="520545"/>
                </a:cubicBezTo>
                <a:cubicBezTo>
                  <a:pt x="370555" y="514901"/>
                  <a:pt x="367061" y="507105"/>
                  <a:pt x="367061" y="498501"/>
                </a:cubicBezTo>
                <a:lnTo>
                  <a:pt x="367061" y="444001"/>
                </a:lnTo>
                <a:lnTo>
                  <a:pt x="312561" y="444001"/>
                </a:lnTo>
                <a:cubicBezTo>
                  <a:pt x="303957" y="444001"/>
                  <a:pt x="296161" y="440508"/>
                  <a:pt x="290517" y="434863"/>
                </a:cubicBezTo>
                <a:cubicBezTo>
                  <a:pt x="284873" y="429219"/>
                  <a:pt x="281379" y="421423"/>
                  <a:pt x="281379" y="412819"/>
                </a:cubicBezTo>
                <a:cubicBezTo>
                  <a:pt x="281379" y="404215"/>
                  <a:pt x="284873" y="396419"/>
                  <a:pt x="290517" y="390775"/>
                </a:cubicBezTo>
                <a:cubicBezTo>
                  <a:pt x="296161" y="385130"/>
                  <a:pt x="303957" y="381637"/>
                  <a:pt x="312561" y="381637"/>
                </a:cubicBezTo>
                <a:lnTo>
                  <a:pt x="367061" y="381637"/>
                </a:lnTo>
                <a:lnTo>
                  <a:pt x="367061" y="327137"/>
                </a:lnTo>
                <a:close/>
                <a:moveTo>
                  <a:pt x="398243" y="239493"/>
                </a:moveTo>
                <a:cubicBezTo>
                  <a:pt x="423798" y="239493"/>
                  <a:pt x="448045" y="245017"/>
                  <a:pt x="469883" y="254947"/>
                </a:cubicBezTo>
                <a:lnTo>
                  <a:pt x="469883" y="232507"/>
                </a:lnTo>
                <a:cubicBezTo>
                  <a:pt x="469883" y="227086"/>
                  <a:pt x="473445" y="222491"/>
                  <a:pt x="478350" y="220942"/>
                </a:cubicBezTo>
                <a:lnTo>
                  <a:pt x="586455" y="178798"/>
                </a:lnTo>
                <a:cubicBezTo>
                  <a:pt x="591738" y="176733"/>
                  <a:pt x="597589" y="178626"/>
                  <a:pt x="600738" y="183049"/>
                </a:cubicBezTo>
                <a:lnTo>
                  <a:pt x="633193" y="225365"/>
                </a:lnTo>
                <a:lnTo>
                  <a:pt x="665890" y="182722"/>
                </a:lnTo>
                <a:cubicBezTo>
                  <a:pt x="669246" y="178334"/>
                  <a:pt x="675028" y="176871"/>
                  <a:pt x="679932" y="178798"/>
                </a:cubicBezTo>
                <a:lnTo>
                  <a:pt x="679932" y="178798"/>
                </a:lnTo>
                <a:lnTo>
                  <a:pt x="788760" y="221235"/>
                </a:lnTo>
                <a:cubicBezTo>
                  <a:pt x="793544" y="223093"/>
                  <a:pt x="796469" y="227671"/>
                  <a:pt x="796469" y="232507"/>
                </a:cubicBezTo>
                <a:lnTo>
                  <a:pt x="796504" y="232507"/>
                </a:lnTo>
                <a:lnTo>
                  <a:pt x="796504" y="469281"/>
                </a:lnTo>
                <a:cubicBezTo>
                  <a:pt x="796504" y="475975"/>
                  <a:pt x="791066" y="481413"/>
                  <a:pt x="784354" y="481413"/>
                </a:cubicBezTo>
                <a:cubicBezTo>
                  <a:pt x="784027" y="481413"/>
                  <a:pt x="783718" y="481413"/>
                  <a:pt x="783408" y="481379"/>
                </a:cubicBezTo>
                <a:lnTo>
                  <a:pt x="746409" y="481740"/>
                </a:lnTo>
                <a:lnTo>
                  <a:pt x="745463" y="528702"/>
                </a:lnTo>
                <a:cubicBezTo>
                  <a:pt x="745325" y="535311"/>
                  <a:pt x="739939" y="540559"/>
                  <a:pt x="733365" y="540559"/>
                </a:cubicBezTo>
                <a:lnTo>
                  <a:pt x="733365" y="540611"/>
                </a:lnTo>
                <a:lnTo>
                  <a:pt x="730027" y="540611"/>
                </a:lnTo>
                <a:lnTo>
                  <a:pt x="730027" y="765236"/>
                </a:lnTo>
                <a:cubicBezTo>
                  <a:pt x="730027" y="776593"/>
                  <a:pt x="725380" y="786919"/>
                  <a:pt x="717912" y="794404"/>
                </a:cubicBezTo>
                <a:cubicBezTo>
                  <a:pt x="710426" y="801873"/>
                  <a:pt x="700101" y="806519"/>
                  <a:pt x="688743" y="806519"/>
                </a:cubicBezTo>
                <a:lnTo>
                  <a:pt x="633193" y="806519"/>
                </a:lnTo>
                <a:lnTo>
                  <a:pt x="577644" y="806519"/>
                </a:lnTo>
                <a:cubicBezTo>
                  <a:pt x="566286" y="806519"/>
                  <a:pt x="555961" y="801873"/>
                  <a:pt x="548475" y="794404"/>
                </a:cubicBezTo>
                <a:cubicBezTo>
                  <a:pt x="541007" y="786919"/>
                  <a:pt x="536360" y="776593"/>
                  <a:pt x="536360" y="765236"/>
                </a:cubicBezTo>
                <a:lnTo>
                  <a:pt x="536360" y="540611"/>
                </a:lnTo>
                <a:lnTo>
                  <a:pt x="533022" y="540611"/>
                </a:lnTo>
                <a:cubicBezTo>
                  <a:pt x="528289" y="540611"/>
                  <a:pt x="524194" y="537909"/>
                  <a:pt x="522197" y="533968"/>
                </a:cubicBezTo>
                <a:cubicBezTo>
                  <a:pt x="521733" y="534433"/>
                  <a:pt x="521268" y="534915"/>
                  <a:pt x="520804" y="535379"/>
                </a:cubicBezTo>
                <a:cubicBezTo>
                  <a:pt x="489432" y="566734"/>
                  <a:pt x="446118" y="586145"/>
                  <a:pt x="398243" y="586145"/>
                </a:cubicBezTo>
                <a:cubicBezTo>
                  <a:pt x="350386" y="586145"/>
                  <a:pt x="307054" y="566734"/>
                  <a:pt x="275700" y="535379"/>
                </a:cubicBezTo>
                <a:cubicBezTo>
                  <a:pt x="275236" y="534915"/>
                  <a:pt x="274771" y="534433"/>
                  <a:pt x="274306" y="533968"/>
                </a:cubicBezTo>
                <a:cubicBezTo>
                  <a:pt x="272293" y="537909"/>
                  <a:pt x="268197" y="540611"/>
                  <a:pt x="263482" y="540611"/>
                </a:cubicBezTo>
                <a:lnTo>
                  <a:pt x="260144" y="540611"/>
                </a:lnTo>
                <a:lnTo>
                  <a:pt x="260144" y="765236"/>
                </a:lnTo>
                <a:cubicBezTo>
                  <a:pt x="260144" y="776593"/>
                  <a:pt x="255497" y="786919"/>
                  <a:pt x="248029" y="794404"/>
                </a:cubicBezTo>
                <a:cubicBezTo>
                  <a:pt x="240543" y="801873"/>
                  <a:pt x="230218" y="806519"/>
                  <a:pt x="218860" y="806519"/>
                </a:cubicBezTo>
                <a:lnTo>
                  <a:pt x="163310" y="806519"/>
                </a:lnTo>
                <a:lnTo>
                  <a:pt x="107761" y="806519"/>
                </a:lnTo>
                <a:cubicBezTo>
                  <a:pt x="96403" y="806519"/>
                  <a:pt x="86078" y="801873"/>
                  <a:pt x="78592" y="794404"/>
                </a:cubicBezTo>
                <a:cubicBezTo>
                  <a:pt x="71123" y="786919"/>
                  <a:pt x="66477" y="776593"/>
                  <a:pt x="66477" y="765236"/>
                </a:cubicBezTo>
                <a:lnTo>
                  <a:pt x="66477" y="540611"/>
                </a:lnTo>
                <a:lnTo>
                  <a:pt x="63139" y="540611"/>
                </a:lnTo>
                <a:cubicBezTo>
                  <a:pt x="56427" y="540611"/>
                  <a:pt x="50989" y="535173"/>
                  <a:pt x="50989" y="528461"/>
                </a:cubicBezTo>
                <a:cubicBezTo>
                  <a:pt x="50989" y="528203"/>
                  <a:pt x="51007" y="527928"/>
                  <a:pt x="51024" y="527670"/>
                </a:cubicBezTo>
                <a:lnTo>
                  <a:pt x="50094" y="481740"/>
                </a:lnTo>
                <a:lnTo>
                  <a:pt x="12046" y="481379"/>
                </a:lnTo>
                <a:cubicBezTo>
                  <a:pt x="5404" y="481327"/>
                  <a:pt x="52" y="475906"/>
                  <a:pt x="52" y="469281"/>
                </a:cubicBezTo>
                <a:lnTo>
                  <a:pt x="0" y="469281"/>
                </a:lnTo>
                <a:lnTo>
                  <a:pt x="0" y="232507"/>
                </a:lnTo>
                <a:cubicBezTo>
                  <a:pt x="0" y="227086"/>
                  <a:pt x="3562" y="222491"/>
                  <a:pt x="8467" y="220942"/>
                </a:cubicBezTo>
                <a:lnTo>
                  <a:pt x="116572" y="178798"/>
                </a:lnTo>
                <a:cubicBezTo>
                  <a:pt x="121855" y="176733"/>
                  <a:pt x="127706" y="178626"/>
                  <a:pt x="130855" y="183049"/>
                </a:cubicBezTo>
                <a:lnTo>
                  <a:pt x="163310" y="225365"/>
                </a:lnTo>
                <a:lnTo>
                  <a:pt x="196007" y="182722"/>
                </a:lnTo>
                <a:cubicBezTo>
                  <a:pt x="199363" y="178334"/>
                  <a:pt x="205145" y="176871"/>
                  <a:pt x="210049" y="178798"/>
                </a:cubicBezTo>
                <a:lnTo>
                  <a:pt x="210049" y="178798"/>
                </a:lnTo>
                <a:lnTo>
                  <a:pt x="318877" y="221235"/>
                </a:lnTo>
                <a:cubicBezTo>
                  <a:pt x="323661" y="223093"/>
                  <a:pt x="326586" y="227671"/>
                  <a:pt x="326586" y="232507"/>
                </a:cubicBezTo>
                <a:lnTo>
                  <a:pt x="326621" y="232507"/>
                </a:lnTo>
                <a:lnTo>
                  <a:pt x="326621" y="254947"/>
                </a:lnTo>
                <a:cubicBezTo>
                  <a:pt x="348441" y="245017"/>
                  <a:pt x="372706" y="239493"/>
                  <a:pt x="398243" y="239493"/>
                </a:cubicBezTo>
                <a:close/>
                <a:moveTo>
                  <a:pt x="494164" y="268438"/>
                </a:moveTo>
                <a:cubicBezTo>
                  <a:pt x="503767" y="274823"/>
                  <a:pt x="512681" y="282136"/>
                  <a:pt x="520804" y="290259"/>
                </a:cubicBezTo>
                <a:cubicBezTo>
                  <a:pt x="552175" y="321630"/>
                  <a:pt x="571569" y="364962"/>
                  <a:pt x="571569" y="412819"/>
                </a:cubicBezTo>
                <a:cubicBezTo>
                  <a:pt x="571569" y="451625"/>
                  <a:pt x="558817" y="487436"/>
                  <a:pt x="537272" y="516329"/>
                </a:cubicBezTo>
                <a:lnTo>
                  <a:pt x="548509" y="516329"/>
                </a:lnTo>
                <a:lnTo>
                  <a:pt x="633193" y="516329"/>
                </a:lnTo>
                <a:lnTo>
                  <a:pt x="717877" y="516329"/>
                </a:lnTo>
                <a:lnTo>
                  <a:pt x="721508" y="516329"/>
                </a:lnTo>
                <a:lnTo>
                  <a:pt x="722455" y="469539"/>
                </a:lnTo>
                <a:lnTo>
                  <a:pt x="722455" y="469539"/>
                </a:lnTo>
                <a:cubicBezTo>
                  <a:pt x="722575" y="463000"/>
                  <a:pt x="727893" y="457734"/>
                  <a:pt x="734449" y="457682"/>
                </a:cubicBezTo>
                <a:lnTo>
                  <a:pt x="772205" y="457304"/>
                </a:lnTo>
                <a:lnTo>
                  <a:pt x="772205" y="240784"/>
                </a:lnTo>
                <a:lnTo>
                  <a:pt x="679588" y="204680"/>
                </a:lnTo>
                <a:lnTo>
                  <a:pt x="642951" y="252451"/>
                </a:lnTo>
                <a:cubicBezTo>
                  <a:pt x="642280" y="253346"/>
                  <a:pt x="641488" y="254172"/>
                  <a:pt x="640542" y="254895"/>
                </a:cubicBezTo>
                <a:cubicBezTo>
                  <a:pt x="635224" y="258956"/>
                  <a:pt x="627618" y="257941"/>
                  <a:pt x="623557" y="252623"/>
                </a:cubicBezTo>
                <a:lnTo>
                  <a:pt x="586782" y="204680"/>
                </a:lnTo>
                <a:lnTo>
                  <a:pt x="494164" y="240784"/>
                </a:lnTo>
                <a:lnTo>
                  <a:pt x="494164" y="268438"/>
                </a:lnTo>
                <a:close/>
                <a:moveTo>
                  <a:pt x="259214" y="516329"/>
                </a:moveTo>
                <a:cubicBezTo>
                  <a:pt x="237686" y="487436"/>
                  <a:pt x="224935" y="451625"/>
                  <a:pt x="224935" y="412819"/>
                </a:cubicBezTo>
                <a:cubicBezTo>
                  <a:pt x="224935" y="364962"/>
                  <a:pt x="244329" y="321630"/>
                  <a:pt x="275700" y="290259"/>
                </a:cubicBezTo>
                <a:cubicBezTo>
                  <a:pt x="283806" y="282136"/>
                  <a:pt x="292737" y="274823"/>
                  <a:pt x="302322" y="268438"/>
                </a:cubicBezTo>
                <a:lnTo>
                  <a:pt x="302322" y="240784"/>
                </a:lnTo>
                <a:lnTo>
                  <a:pt x="209705" y="204680"/>
                </a:lnTo>
                <a:lnTo>
                  <a:pt x="173068" y="252451"/>
                </a:lnTo>
                <a:cubicBezTo>
                  <a:pt x="172397" y="253346"/>
                  <a:pt x="171605" y="254172"/>
                  <a:pt x="170658" y="254895"/>
                </a:cubicBezTo>
                <a:cubicBezTo>
                  <a:pt x="165341" y="258956"/>
                  <a:pt x="157735" y="257941"/>
                  <a:pt x="153674" y="252623"/>
                </a:cubicBezTo>
                <a:lnTo>
                  <a:pt x="116899" y="204680"/>
                </a:lnTo>
                <a:lnTo>
                  <a:pt x="24281" y="240784"/>
                </a:lnTo>
                <a:lnTo>
                  <a:pt x="24281" y="457304"/>
                </a:lnTo>
                <a:lnTo>
                  <a:pt x="61900" y="457665"/>
                </a:lnTo>
                <a:cubicBezTo>
                  <a:pt x="68491" y="457648"/>
                  <a:pt x="73911" y="462914"/>
                  <a:pt x="74049" y="469539"/>
                </a:cubicBezTo>
                <a:lnTo>
                  <a:pt x="74995" y="516329"/>
                </a:lnTo>
                <a:lnTo>
                  <a:pt x="78626" y="516329"/>
                </a:lnTo>
                <a:lnTo>
                  <a:pt x="163310" y="516329"/>
                </a:lnTo>
                <a:lnTo>
                  <a:pt x="247994" y="516329"/>
                </a:lnTo>
                <a:lnTo>
                  <a:pt x="259214" y="516329"/>
                </a:lnTo>
                <a:close/>
                <a:moveTo>
                  <a:pt x="503629" y="307433"/>
                </a:moveTo>
                <a:cubicBezTo>
                  <a:pt x="495300" y="299087"/>
                  <a:pt x="485973" y="291739"/>
                  <a:pt x="475837" y="285544"/>
                </a:cubicBezTo>
                <a:lnTo>
                  <a:pt x="503629" y="307433"/>
                </a:lnTo>
                <a:close/>
                <a:moveTo>
                  <a:pt x="475476" y="285320"/>
                </a:moveTo>
                <a:cubicBezTo>
                  <a:pt x="452967" y="271656"/>
                  <a:pt x="426517" y="263775"/>
                  <a:pt x="398243" y="263775"/>
                </a:cubicBezTo>
                <a:cubicBezTo>
                  <a:pt x="369969" y="263775"/>
                  <a:pt x="343537" y="271656"/>
                  <a:pt x="321011" y="285320"/>
                </a:cubicBezTo>
                <a:cubicBezTo>
                  <a:pt x="320890" y="285406"/>
                  <a:pt x="320770" y="285475"/>
                  <a:pt x="320649" y="285544"/>
                </a:cubicBezTo>
                <a:cubicBezTo>
                  <a:pt x="310531" y="291739"/>
                  <a:pt x="301204" y="299087"/>
                  <a:pt x="292857" y="307433"/>
                </a:cubicBezTo>
                <a:cubicBezTo>
                  <a:pt x="265891" y="334399"/>
                  <a:pt x="249216" y="371656"/>
                  <a:pt x="249216" y="412819"/>
                </a:cubicBezTo>
                <a:cubicBezTo>
                  <a:pt x="249216" y="453982"/>
                  <a:pt x="265891" y="491239"/>
                  <a:pt x="292857" y="518205"/>
                </a:cubicBezTo>
                <a:cubicBezTo>
                  <a:pt x="319841" y="545171"/>
                  <a:pt x="357097" y="561864"/>
                  <a:pt x="398243" y="561864"/>
                </a:cubicBezTo>
                <a:cubicBezTo>
                  <a:pt x="439406" y="561864"/>
                  <a:pt x="476663" y="545171"/>
                  <a:pt x="503629" y="518205"/>
                </a:cubicBezTo>
                <a:cubicBezTo>
                  <a:pt x="530612" y="491239"/>
                  <a:pt x="547288" y="453982"/>
                  <a:pt x="547288" y="412819"/>
                </a:cubicBezTo>
                <a:cubicBezTo>
                  <a:pt x="547288" y="371656"/>
                  <a:pt x="530612" y="334399"/>
                  <a:pt x="503629" y="307433"/>
                </a:cubicBezTo>
                <a:lnTo>
                  <a:pt x="475476" y="285320"/>
                </a:lnTo>
                <a:close/>
                <a:moveTo>
                  <a:pt x="633193" y="0"/>
                </a:moveTo>
                <a:cubicBezTo>
                  <a:pt x="657165" y="0"/>
                  <a:pt x="678865" y="9723"/>
                  <a:pt x="694577" y="25434"/>
                </a:cubicBezTo>
                <a:cubicBezTo>
                  <a:pt x="710288" y="41146"/>
                  <a:pt x="720011" y="62846"/>
                  <a:pt x="720011" y="86818"/>
                </a:cubicBezTo>
                <a:cubicBezTo>
                  <a:pt x="720011" y="110790"/>
                  <a:pt x="710288" y="132490"/>
                  <a:pt x="694577" y="148201"/>
                </a:cubicBezTo>
                <a:cubicBezTo>
                  <a:pt x="678865" y="163913"/>
                  <a:pt x="657165" y="173636"/>
                  <a:pt x="633193" y="173636"/>
                </a:cubicBezTo>
                <a:cubicBezTo>
                  <a:pt x="609222" y="173636"/>
                  <a:pt x="587522" y="163913"/>
                  <a:pt x="571810" y="148201"/>
                </a:cubicBezTo>
                <a:cubicBezTo>
                  <a:pt x="556099" y="132490"/>
                  <a:pt x="546376" y="110790"/>
                  <a:pt x="546376" y="86818"/>
                </a:cubicBezTo>
                <a:cubicBezTo>
                  <a:pt x="546376" y="62846"/>
                  <a:pt x="556099" y="41146"/>
                  <a:pt x="571810" y="25434"/>
                </a:cubicBezTo>
                <a:cubicBezTo>
                  <a:pt x="587522" y="9723"/>
                  <a:pt x="609222" y="0"/>
                  <a:pt x="633193" y="0"/>
                </a:cubicBezTo>
                <a:close/>
                <a:moveTo>
                  <a:pt x="677403" y="42591"/>
                </a:moveTo>
                <a:cubicBezTo>
                  <a:pt x="666096" y="31285"/>
                  <a:pt x="650454" y="24281"/>
                  <a:pt x="633193" y="24281"/>
                </a:cubicBezTo>
                <a:cubicBezTo>
                  <a:pt x="615916" y="24281"/>
                  <a:pt x="600290" y="31285"/>
                  <a:pt x="588967" y="42591"/>
                </a:cubicBezTo>
                <a:cubicBezTo>
                  <a:pt x="577661" y="53915"/>
                  <a:pt x="570657" y="69540"/>
                  <a:pt x="570657" y="86818"/>
                </a:cubicBezTo>
                <a:cubicBezTo>
                  <a:pt x="570657" y="104078"/>
                  <a:pt x="577661" y="119721"/>
                  <a:pt x="588967" y="131027"/>
                </a:cubicBezTo>
                <a:cubicBezTo>
                  <a:pt x="600290" y="142350"/>
                  <a:pt x="615916" y="149337"/>
                  <a:pt x="633193" y="149337"/>
                </a:cubicBezTo>
                <a:cubicBezTo>
                  <a:pt x="650454" y="149337"/>
                  <a:pt x="666096" y="142350"/>
                  <a:pt x="677403" y="131027"/>
                </a:cubicBezTo>
                <a:cubicBezTo>
                  <a:pt x="688726" y="119721"/>
                  <a:pt x="695713" y="104078"/>
                  <a:pt x="695713" y="86818"/>
                </a:cubicBezTo>
                <a:cubicBezTo>
                  <a:pt x="695713" y="69540"/>
                  <a:pt x="688726" y="53915"/>
                  <a:pt x="677403" y="42591"/>
                </a:cubicBezTo>
                <a:close/>
                <a:moveTo>
                  <a:pt x="163310" y="0"/>
                </a:moveTo>
                <a:cubicBezTo>
                  <a:pt x="187282" y="0"/>
                  <a:pt x="208982" y="9723"/>
                  <a:pt x="224694" y="25434"/>
                </a:cubicBezTo>
                <a:cubicBezTo>
                  <a:pt x="240405" y="41146"/>
                  <a:pt x="250128" y="62846"/>
                  <a:pt x="250128" y="86818"/>
                </a:cubicBezTo>
                <a:cubicBezTo>
                  <a:pt x="250128" y="110790"/>
                  <a:pt x="240405" y="132490"/>
                  <a:pt x="224694" y="148201"/>
                </a:cubicBezTo>
                <a:cubicBezTo>
                  <a:pt x="208982" y="163913"/>
                  <a:pt x="187282" y="173636"/>
                  <a:pt x="163310" y="173636"/>
                </a:cubicBezTo>
                <a:cubicBezTo>
                  <a:pt x="139339" y="173636"/>
                  <a:pt x="117639" y="163913"/>
                  <a:pt x="101927" y="148201"/>
                </a:cubicBezTo>
                <a:cubicBezTo>
                  <a:pt x="86215" y="132490"/>
                  <a:pt x="76493" y="110790"/>
                  <a:pt x="76493" y="86818"/>
                </a:cubicBezTo>
                <a:cubicBezTo>
                  <a:pt x="76493" y="62846"/>
                  <a:pt x="86215" y="41146"/>
                  <a:pt x="101927" y="25434"/>
                </a:cubicBezTo>
                <a:cubicBezTo>
                  <a:pt x="117639" y="9723"/>
                  <a:pt x="139339" y="0"/>
                  <a:pt x="163310" y="0"/>
                </a:cubicBezTo>
                <a:close/>
                <a:moveTo>
                  <a:pt x="207519" y="42591"/>
                </a:moveTo>
                <a:cubicBezTo>
                  <a:pt x="196213" y="31285"/>
                  <a:pt x="180571" y="24281"/>
                  <a:pt x="163310" y="24281"/>
                </a:cubicBezTo>
                <a:cubicBezTo>
                  <a:pt x="146033" y="24281"/>
                  <a:pt x="130407" y="31285"/>
                  <a:pt x="119084" y="42591"/>
                </a:cubicBezTo>
                <a:cubicBezTo>
                  <a:pt x="107778" y="53915"/>
                  <a:pt x="100774" y="69540"/>
                  <a:pt x="100774" y="86818"/>
                </a:cubicBezTo>
                <a:cubicBezTo>
                  <a:pt x="100774" y="104078"/>
                  <a:pt x="107778" y="119721"/>
                  <a:pt x="119084" y="131027"/>
                </a:cubicBezTo>
                <a:cubicBezTo>
                  <a:pt x="130407" y="142350"/>
                  <a:pt x="146033" y="149337"/>
                  <a:pt x="163310" y="149337"/>
                </a:cubicBezTo>
                <a:cubicBezTo>
                  <a:pt x="180571" y="149337"/>
                  <a:pt x="196213" y="142350"/>
                  <a:pt x="207519" y="131027"/>
                </a:cubicBezTo>
                <a:cubicBezTo>
                  <a:pt x="218843" y="119721"/>
                  <a:pt x="225830" y="104078"/>
                  <a:pt x="225830" y="86818"/>
                </a:cubicBezTo>
                <a:cubicBezTo>
                  <a:pt x="225830" y="69540"/>
                  <a:pt x="218843" y="53915"/>
                  <a:pt x="207519" y="42591"/>
                </a:cubicBezTo>
                <a:close/>
                <a:moveTo>
                  <a:pt x="645326" y="782238"/>
                </a:moveTo>
                <a:lnTo>
                  <a:pt x="688743" y="782238"/>
                </a:lnTo>
                <a:cubicBezTo>
                  <a:pt x="693407" y="782238"/>
                  <a:pt x="697640" y="780311"/>
                  <a:pt x="700737" y="777230"/>
                </a:cubicBezTo>
                <a:cubicBezTo>
                  <a:pt x="703818" y="774133"/>
                  <a:pt x="705745" y="769899"/>
                  <a:pt x="705745" y="765236"/>
                </a:cubicBezTo>
                <a:lnTo>
                  <a:pt x="705745" y="540611"/>
                </a:lnTo>
                <a:lnTo>
                  <a:pt x="645326" y="540611"/>
                </a:lnTo>
                <a:lnTo>
                  <a:pt x="645326" y="782238"/>
                </a:lnTo>
                <a:close/>
                <a:moveTo>
                  <a:pt x="621044" y="782238"/>
                </a:moveTo>
                <a:lnTo>
                  <a:pt x="621044" y="540611"/>
                </a:lnTo>
                <a:lnTo>
                  <a:pt x="560642" y="540611"/>
                </a:lnTo>
                <a:lnTo>
                  <a:pt x="560642" y="765236"/>
                </a:lnTo>
                <a:cubicBezTo>
                  <a:pt x="560642" y="769899"/>
                  <a:pt x="562569" y="774133"/>
                  <a:pt x="565649" y="777230"/>
                </a:cubicBezTo>
                <a:cubicBezTo>
                  <a:pt x="568730" y="780311"/>
                  <a:pt x="572980" y="782238"/>
                  <a:pt x="577644" y="782238"/>
                </a:cubicBezTo>
                <a:lnTo>
                  <a:pt x="621044" y="782238"/>
                </a:lnTo>
                <a:close/>
                <a:moveTo>
                  <a:pt x="175443" y="782238"/>
                </a:moveTo>
                <a:lnTo>
                  <a:pt x="218860" y="782238"/>
                </a:lnTo>
                <a:cubicBezTo>
                  <a:pt x="223524" y="782238"/>
                  <a:pt x="227757" y="780311"/>
                  <a:pt x="230854" y="777230"/>
                </a:cubicBezTo>
                <a:cubicBezTo>
                  <a:pt x="233935" y="774133"/>
                  <a:pt x="235862" y="769899"/>
                  <a:pt x="235862" y="765236"/>
                </a:cubicBezTo>
                <a:lnTo>
                  <a:pt x="235862" y="540611"/>
                </a:lnTo>
                <a:lnTo>
                  <a:pt x="175443" y="540611"/>
                </a:lnTo>
                <a:lnTo>
                  <a:pt x="175443" y="782238"/>
                </a:lnTo>
                <a:close/>
                <a:moveTo>
                  <a:pt x="107761" y="782238"/>
                </a:moveTo>
                <a:lnTo>
                  <a:pt x="151161" y="782238"/>
                </a:lnTo>
                <a:lnTo>
                  <a:pt x="151161" y="540611"/>
                </a:lnTo>
                <a:lnTo>
                  <a:pt x="90759" y="540611"/>
                </a:lnTo>
                <a:lnTo>
                  <a:pt x="90759" y="765236"/>
                </a:lnTo>
                <a:cubicBezTo>
                  <a:pt x="90759" y="769899"/>
                  <a:pt x="92686" y="774133"/>
                  <a:pt x="95766" y="777230"/>
                </a:cubicBezTo>
                <a:cubicBezTo>
                  <a:pt x="98847" y="780311"/>
                  <a:pt x="103097" y="782238"/>
                  <a:pt x="107761" y="782238"/>
                </a:cubicBezTo>
                <a:close/>
                <a:moveTo>
                  <a:pt x="393373" y="322250"/>
                </a:moveTo>
                <a:cubicBezTo>
                  <a:pt x="392117" y="323506"/>
                  <a:pt x="391343" y="325227"/>
                  <a:pt x="391343" y="327137"/>
                </a:cubicBezTo>
                <a:lnTo>
                  <a:pt x="391343" y="393786"/>
                </a:lnTo>
                <a:cubicBezTo>
                  <a:pt x="391343" y="400480"/>
                  <a:pt x="385922" y="405918"/>
                  <a:pt x="379210" y="405918"/>
                </a:cubicBezTo>
                <a:lnTo>
                  <a:pt x="312561" y="405918"/>
                </a:lnTo>
                <a:cubicBezTo>
                  <a:pt x="310668" y="405918"/>
                  <a:pt x="308930" y="406693"/>
                  <a:pt x="307691" y="407932"/>
                </a:cubicBezTo>
                <a:cubicBezTo>
                  <a:pt x="306435" y="409188"/>
                  <a:pt x="305661" y="410909"/>
                  <a:pt x="305661" y="412819"/>
                </a:cubicBezTo>
                <a:cubicBezTo>
                  <a:pt x="305661" y="414729"/>
                  <a:pt x="306435" y="416450"/>
                  <a:pt x="307691" y="417689"/>
                </a:cubicBezTo>
                <a:cubicBezTo>
                  <a:pt x="308930" y="418945"/>
                  <a:pt x="310668" y="419720"/>
                  <a:pt x="312561" y="419720"/>
                </a:cubicBezTo>
                <a:lnTo>
                  <a:pt x="379210" y="419720"/>
                </a:lnTo>
                <a:cubicBezTo>
                  <a:pt x="385922" y="419720"/>
                  <a:pt x="391343" y="425158"/>
                  <a:pt x="391343" y="431852"/>
                </a:cubicBezTo>
                <a:lnTo>
                  <a:pt x="391343" y="498501"/>
                </a:lnTo>
                <a:cubicBezTo>
                  <a:pt x="391343" y="500411"/>
                  <a:pt x="392117" y="502132"/>
                  <a:pt x="393373" y="503371"/>
                </a:cubicBezTo>
                <a:cubicBezTo>
                  <a:pt x="394612" y="504627"/>
                  <a:pt x="396350" y="505402"/>
                  <a:pt x="398243" y="505402"/>
                </a:cubicBezTo>
                <a:cubicBezTo>
                  <a:pt x="400153" y="505402"/>
                  <a:pt x="401874" y="504627"/>
                  <a:pt x="403131" y="503371"/>
                </a:cubicBezTo>
                <a:cubicBezTo>
                  <a:pt x="404370" y="502132"/>
                  <a:pt x="405144" y="500411"/>
                  <a:pt x="405144" y="498501"/>
                </a:cubicBezTo>
                <a:lnTo>
                  <a:pt x="405144" y="431852"/>
                </a:lnTo>
                <a:cubicBezTo>
                  <a:pt x="405144" y="425158"/>
                  <a:pt x="410582" y="419720"/>
                  <a:pt x="417293" y="419720"/>
                </a:cubicBezTo>
                <a:lnTo>
                  <a:pt x="483925" y="419720"/>
                </a:lnTo>
                <a:cubicBezTo>
                  <a:pt x="485835" y="419720"/>
                  <a:pt x="487556" y="418945"/>
                  <a:pt x="488813" y="417689"/>
                </a:cubicBezTo>
                <a:cubicBezTo>
                  <a:pt x="490052" y="416450"/>
                  <a:pt x="490826" y="414729"/>
                  <a:pt x="490826" y="412819"/>
                </a:cubicBezTo>
                <a:cubicBezTo>
                  <a:pt x="490826" y="410909"/>
                  <a:pt x="490052" y="409188"/>
                  <a:pt x="488813" y="407932"/>
                </a:cubicBezTo>
                <a:cubicBezTo>
                  <a:pt x="487556" y="406693"/>
                  <a:pt x="485835" y="405918"/>
                  <a:pt x="483925" y="405918"/>
                </a:cubicBezTo>
                <a:lnTo>
                  <a:pt x="417293" y="405918"/>
                </a:lnTo>
                <a:cubicBezTo>
                  <a:pt x="410582" y="405918"/>
                  <a:pt x="405144" y="400480"/>
                  <a:pt x="405144" y="393786"/>
                </a:cubicBezTo>
                <a:lnTo>
                  <a:pt x="405144" y="327137"/>
                </a:lnTo>
                <a:cubicBezTo>
                  <a:pt x="405144" y="325227"/>
                  <a:pt x="404370" y="323506"/>
                  <a:pt x="403131" y="322250"/>
                </a:cubicBezTo>
                <a:cubicBezTo>
                  <a:pt x="401874" y="321011"/>
                  <a:pt x="400153" y="320236"/>
                  <a:pt x="398243" y="320236"/>
                </a:cubicBezTo>
                <a:cubicBezTo>
                  <a:pt x="396350" y="320236"/>
                  <a:pt x="394612" y="321011"/>
                  <a:pt x="393373" y="3222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7063" name="Google Shape;7063;p121"/>
          <p:cNvGrpSpPr/>
          <p:nvPr/>
        </p:nvGrpSpPr>
        <p:grpSpPr>
          <a:xfrm>
            <a:off x="7216966" y="2819965"/>
            <a:ext cx="454072" cy="542806"/>
            <a:chOff x="9943430" y="-848363"/>
            <a:chExt cx="685243" cy="819152"/>
          </a:xfrm>
        </p:grpSpPr>
        <p:sp>
          <p:nvSpPr>
            <p:cNvPr id="7064" name="Google Shape;7064;p121"/>
            <p:cNvSpPr/>
            <p:nvPr/>
          </p:nvSpPr>
          <p:spPr>
            <a:xfrm>
              <a:off x="9943430" y="-848363"/>
              <a:ext cx="685243" cy="819152"/>
            </a:xfrm>
            <a:custGeom>
              <a:rect b="b" l="l" r="r" t="t"/>
              <a:pathLst>
                <a:path extrusionOk="0" h="819152" w="685243">
                  <a:moveTo>
                    <a:pt x="45297" y="-952"/>
                  </a:moveTo>
                  <a:cubicBezTo>
                    <a:pt x="20471" y="-952"/>
                    <a:pt x="0" y="19393"/>
                    <a:pt x="0" y="44250"/>
                  </a:cubicBezTo>
                  <a:lnTo>
                    <a:pt x="0" y="772903"/>
                  </a:lnTo>
                  <a:cubicBezTo>
                    <a:pt x="0" y="797830"/>
                    <a:pt x="20471" y="818201"/>
                    <a:pt x="45297" y="818201"/>
                  </a:cubicBezTo>
                  <a:lnTo>
                    <a:pt x="639946" y="818201"/>
                  </a:lnTo>
                  <a:cubicBezTo>
                    <a:pt x="664771" y="818201"/>
                    <a:pt x="685244" y="797830"/>
                    <a:pt x="685244" y="772903"/>
                  </a:cubicBezTo>
                  <a:lnTo>
                    <a:pt x="685244" y="44250"/>
                  </a:lnTo>
                  <a:cubicBezTo>
                    <a:pt x="685244" y="19393"/>
                    <a:pt x="664771" y="-952"/>
                    <a:pt x="639946" y="-952"/>
                  </a:cubicBezTo>
                  <a:lnTo>
                    <a:pt x="45297" y="-952"/>
                  </a:lnTo>
                  <a:close/>
                  <a:moveTo>
                    <a:pt x="45297" y="18098"/>
                  </a:moveTo>
                  <a:lnTo>
                    <a:pt x="639946" y="18098"/>
                  </a:lnTo>
                  <a:cubicBezTo>
                    <a:pt x="654402" y="18098"/>
                    <a:pt x="666194" y="29823"/>
                    <a:pt x="666194" y="44250"/>
                  </a:cubicBezTo>
                  <a:lnTo>
                    <a:pt x="666194" y="772903"/>
                  </a:lnTo>
                  <a:cubicBezTo>
                    <a:pt x="666194" y="787450"/>
                    <a:pt x="654402" y="799151"/>
                    <a:pt x="639946" y="799151"/>
                  </a:cubicBezTo>
                  <a:lnTo>
                    <a:pt x="45297" y="799151"/>
                  </a:lnTo>
                  <a:cubicBezTo>
                    <a:pt x="30840" y="799151"/>
                    <a:pt x="19050" y="787450"/>
                    <a:pt x="19050" y="772903"/>
                  </a:cubicBezTo>
                  <a:lnTo>
                    <a:pt x="19050" y="44250"/>
                  </a:lnTo>
                  <a:cubicBezTo>
                    <a:pt x="19050" y="29823"/>
                    <a:pt x="30840" y="18098"/>
                    <a:pt x="45297" y="1809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65" name="Google Shape;7065;p121"/>
            <p:cNvSpPr/>
            <p:nvPr/>
          </p:nvSpPr>
          <p:spPr>
            <a:xfrm>
              <a:off x="10268277" y="-204451"/>
              <a:ext cx="124549" cy="19051"/>
            </a:xfrm>
            <a:custGeom>
              <a:rect b="b" l="l" r="r" t="t"/>
              <a:pathLst>
                <a:path extrusionOk="0" h="19051" w="124549">
                  <a:moveTo>
                    <a:pt x="9661" y="-951"/>
                  </a:moveTo>
                  <a:cubicBezTo>
                    <a:pt x="4400" y="-1026"/>
                    <a:pt x="75" y="3179"/>
                    <a:pt x="1" y="8439"/>
                  </a:cubicBezTo>
                  <a:cubicBezTo>
                    <a:pt x="-73" y="13699"/>
                    <a:pt x="4131" y="18024"/>
                    <a:pt x="9391" y="18099"/>
                  </a:cubicBezTo>
                  <a:cubicBezTo>
                    <a:pt x="9481" y="18100"/>
                    <a:pt x="9571" y="18100"/>
                    <a:pt x="9661" y="18099"/>
                  </a:cubicBezTo>
                  <a:lnTo>
                    <a:pt x="114889" y="18099"/>
                  </a:lnTo>
                  <a:cubicBezTo>
                    <a:pt x="120150" y="18173"/>
                    <a:pt x="124474" y="13969"/>
                    <a:pt x="124549" y="8708"/>
                  </a:cubicBezTo>
                  <a:cubicBezTo>
                    <a:pt x="124623" y="3448"/>
                    <a:pt x="120419" y="-877"/>
                    <a:pt x="115158" y="-951"/>
                  </a:cubicBezTo>
                  <a:cubicBezTo>
                    <a:pt x="115069" y="-953"/>
                    <a:pt x="114979" y="-953"/>
                    <a:pt x="114889" y="-951"/>
                  </a:cubicBezTo>
                  <a:lnTo>
                    <a:pt x="9661" y="-95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66" name="Google Shape;7066;p121"/>
            <p:cNvSpPr/>
            <p:nvPr/>
          </p:nvSpPr>
          <p:spPr>
            <a:xfrm>
              <a:off x="10268277" y="-281880"/>
              <a:ext cx="255112" cy="19051"/>
            </a:xfrm>
            <a:custGeom>
              <a:rect b="b" l="l" r="r" t="t"/>
              <a:pathLst>
                <a:path extrusionOk="0" h="19051" w="255112">
                  <a:moveTo>
                    <a:pt x="9661" y="-951"/>
                  </a:moveTo>
                  <a:cubicBezTo>
                    <a:pt x="4400" y="-1026"/>
                    <a:pt x="75" y="3179"/>
                    <a:pt x="1" y="8439"/>
                  </a:cubicBezTo>
                  <a:cubicBezTo>
                    <a:pt x="-73" y="13699"/>
                    <a:pt x="4131" y="18024"/>
                    <a:pt x="9391" y="18099"/>
                  </a:cubicBezTo>
                  <a:cubicBezTo>
                    <a:pt x="9481" y="18100"/>
                    <a:pt x="9571" y="18100"/>
                    <a:pt x="9661" y="18099"/>
                  </a:cubicBezTo>
                  <a:lnTo>
                    <a:pt x="245452" y="18099"/>
                  </a:lnTo>
                  <a:cubicBezTo>
                    <a:pt x="250713" y="18173"/>
                    <a:pt x="255037" y="13969"/>
                    <a:pt x="255112" y="8708"/>
                  </a:cubicBezTo>
                  <a:cubicBezTo>
                    <a:pt x="255186" y="3448"/>
                    <a:pt x="250982" y="-877"/>
                    <a:pt x="245721" y="-951"/>
                  </a:cubicBezTo>
                  <a:cubicBezTo>
                    <a:pt x="245632" y="-953"/>
                    <a:pt x="245542" y="-953"/>
                    <a:pt x="245452" y="-951"/>
                  </a:cubicBezTo>
                  <a:lnTo>
                    <a:pt x="9661" y="-95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67" name="Google Shape;7067;p121"/>
            <p:cNvSpPr/>
            <p:nvPr/>
          </p:nvSpPr>
          <p:spPr>
            <a:xfrm>
              <a:off x="10268277" y="-409598"/>
              <a:ext cx="124549" cy="19051"/>
            </a:xfrm>
            <a:custGeom>
              <a:rect b="b" l="l" r="r" t="t"/>
              <a:pathLst>
                <a:path extrusionOk="0" h="19051" w="124549">
                  <a:moveTo>
                    <a:pt x="9661" y="-951"/>
                  </a:moveTo>
                  <a:cubicBezTo>
                    <a:pt x="4400" y="-1026"/>
                    <a:pt x="75" y="3179"/>
                    <a:pt x="1" y="8439"/>
                  </a:cubicBezTo>
                  <a:cubicBezTo>
                    <a:pt x="-73" y="13699"/>
                    <a:pt x="4131" y="18024"/>
                    <a:pt x="9391" y="18099"/>
                  </a:cubicBezTo>
                  <a:cubicBezTo>
                    <a:pt x="9481" y="18100"/>
                    <a:pt x="9571" y="18100"/>
                    <a:pt x="9661" y="18099"/>
                  </a:cubicBezTo>
                  <a:lnTo>
                    <a:pt x="114889" y="18099"/>
                  </a:lnTo>
                  <a:cubicBezTo>
                    <a:pt x="120150" y="18173"/>
                    <a:pt x="124474" y="13969"/>
                    <a:pt x="124549" y="8708"/>
                  </a:cubicBezTo>
                  <a:cubicBezTo>
                    <a:pt x="124623" y="3448"/>
                    <a:pt x="120419" y="-877"/>
                    <a:pt x="115158" y="-951"/>
                  </a:cubicBezTo>
                  <a:cubicBezTo>
                    <a:pt x="115069" y="-953"/>
                    <a:pt x="114979" y="-953"/>
                    <a:pt x="114889" y="-951"/>
                  </a:cubicBezTo>
                  <a:lnTo>
                    <a:pt x="9661" y="-95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68" name="Google Shape;7068;p121"/>
            <p:cNvSpPr/>
            <p:nvPr/>
          </p:nvSpPr>
          <p:spPr>
            <a:xfrm>
              <a:off x="10268277" y="-487027"/>
              <a:ext cx="255112" cy="19051"/>
            </a:xfrm>
            <a:custGeom>
              <a:rect b="b" l="l" r="r" t="t"/>
              <a:pathLst>
                <a:path extrusionOk="0" h="19051" w="255112">
                  <a:moveTo>
                    <a:pt x="9661" y="-951"/>
                  </a:moveTo>
                  <a:cubicBezTo>
                    <a:pt x="4400" y="-1026"/>
                    <a:pt x="75" y="3179"/>
                    <a:pt x="1" y="8439"/>
                  </a:cubicBezTo>
                  <a:cubicBezTo>
                    <a:pt x="-73" y="13699"/>
                    <a:pt x="4131" y="18024"/>
                    <a:pt x="9391" y="18099"/>
                  </a:cubicBezTo>
                  <a:cubicBezTo>
                    <a:pt x="9481" y="18100"/>
                    <a:pt x="9571" y="18100"/>
                    <a:pt x="9661" y="18099"/>
                  </a:cubicBezTo>
                  <a:lnTo>
                    <a:pt x="245452" y="18099"/>
                  </a:lnTo>
                  <a:cubicBezTo>
                    <a:pt x="250713" y="18173"/>
                    <a:pt x="255037" y="13969"/>
                    <a:pt x="255112" y="8708"/>
                  </a:cubicBezTo>
                  <a:cubicBezTo>
                    <a:pt x="255186" y="3448"/>
                    <a:pt x="250982" y="-877"/>
                    <a:pt x="245721" y="-951"/>
                  </a:cubicBezTo>
                  <a:cubicBezTo>
                    <a:pt x="245632" y="-953"/>
                    <a:pt x="245542" y="-953"/>
                    <a:pt x="245452" y="-951"/>
                  </a:cubicBezTo>
                  <a:lnTo>
                    <a:pt x="9661" y="-95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69" name="Google Shape;7069;p121"/>
            <p:cNvSpPr/>
            <p:nvPr/>
          </p:nvSpPr>
          <p:spPr>
            <a:xfrm>
              <a:off x="10268277" y="-614749"/>
              <a:ext cx="124549" cy="19051"/>
            </a:xfrm>
            <a:custGeom>
              <a:rect b="b" l="l" r="r" t="t"/>
              <a:pathLst>
                <a:path extrusionOk="0" h="19051" w="124549">
                  <a:moveTo>
                    <a:pt x="9661" y="-951"/>
                  </a:moveTo>
                  <a:cubicBezTo>
                    <a:pt x="4400" y="-1026"/>
                    <a:pt x="75" y="3179"/>
                    <a:pt x="1" y="8439"/>
                  </a:cubicBezTo>
                  <a:cubicBezTo>
                    <a:pt x="-73" y="13699"/>
                    <a:pt x="4131" y="18024"/>
                    <a:pt x="9391" y="18099"/>
                  </a:cubicBezTo>
                  <a:cubicBezTo>
                    <a:pt x="9481" y="18100"/>
                    <a:pt x="9571" y="18100"/>
                    <a:pt x="9661" y="18099"/>
                  </a:cubicBezTo>
                  <a:lnTo>
                    <a:pt x="114889" y="18099"/>
                  </a:lnTo>
                  <a:cubicBezTo>
                    <a:pt x="120150" y="18173"/>
                    <a:pt x="124474" y="13969"/>
                    <a:pt x="124549" y="8708"/>
                  </a:cubicBezTo>
                  <a:cubicBezTo>
                    <a:pt x="124623" y="3448"/>
                    <a:pt x="120419" y="-877"/>
                    <a:pt x="115158" y="-951"/>
                  </a:cubicBezTo>
                  <a:cubicBezTo>
                    <a:pt x="115069" y="-953"/>
                    <a:pt x="114979" y="-953"/>
                    <a:pt x="114889" y="-951"/>
                  </a:cubicBezTo>
                  <a:lnTo>
                    <a:pt x="9661" y="-95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70" name="Google Shape;7070;p121"/>
            <p:cNvSpPr/>
            <p:nvPr/>
          </p:nvSpPr>
          <p:spPr>
            <a:xfrm>
              <a:off x="10268277" y="-692178"/>
              <a:ext cx="255112" cy="19051"/>
            </a:xfrm>
            <a:custGeom>
              <a:rect b="b" l="l" r="r" t="t"/>
              <a:pathLst>
                <a:path extrusionOk="0" h="19051" w="255112">
                  <a:moveTo>
                    <a:pt x="9661" y="-951"/>
                  </a:moveTo>
                  <a:cubicBezTo>
                    <a:pt x="4400" y="-1026"/>
                    <a:pt x="75" y="3179"/>
                    <a:pt x="1" y="8439"/>
                  </a:cubicBezTo>
                  <a:cubicBezTo>
                    <a:pt x="-73" y="13699"/>
                    <a:pt x="4131" y="18024"/>
                    <a:pt x="9391" y="18099"/>
                  </a:cubicBezTo>
                  <a:cubicBezTo>
                    <a:pt x="9481" y="18100"/>
                    <a:pt x="9571" y="18100"/>
                    <a:pt x="9661" y="18099"/>
                  </a:cubicBezTo>
                  <a:lnTo>
                    <a:pt x="245452" y="18099"/>
                  </a:lnTo>
                  <a:cubicBezTo>
                    <a:pt x="250713" y="18173"/>
                    <a:pt x="255037" y="13969"/>
                    <a:pt x="255112" y="8708"/>
                  </a:cubicBezTo>
                  <a:cubicBezTo>
                    <a:pt x="255186" y="3448"/>
                    <a:pt x="250982" y="-877"/>
                    <a:pt x="245721" y="-951"/>
                  </a:cubicBezTo>
                  <a:cubicBezTo>
                    <a:pt x="245632" y="-953"/>
                    <a:pt x="245542" y="-953"/>
                    <a:pt x="245452" y="-951"/>
                  </a:cubicBezTo>
                  <a:lnTo>
                    <a:pt x="9661" y="-95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71" name="Google Shape;7071;p121"/>
            <p:cNvSpPr/>
            <p:nvPr/>
          </p:nvSpPr>
          <p:spPr>
            <a:xfrm>
              <a:off x="10048751" y="-514180"/>
              <a:ext cx="150641" cy="150683"/>
            </a:xfrm>
            <a:custGeom>
              <a:rect b="b" l="l" r="r" t="t"/>
              <a:pathLst>
                <a:path extrusionOk="0" h="150683" w="150641">
                  <a:moveTo>
                    <a:pt x="140846" y="-952"/>
                  </a:moveTo>
                  <a:cubicBezTo>
                    <a:pt x="137706" y="-865"/>
                    <a:pt x="134810" y="766"/>
                    <a:pt x="133107" y="3407"/>
                  </a:cubicBezTo>
                  <a:lnTo>
                    <a:pt x="53537" y="123025"/>
                  </a:lnTo>
                  <a:lnTo>
                    <a:pt x="17542" y="69150"/>
                  </a:lnTo>
                  <a:cubicBezTo>
                    <a:pt x="14700" y="64723"/>
                    <a:pt x="8807" y="63438"/>
                    <a:pt x="4380" y="66281"/>
                  </a:cubicBezTo>
                  <a:cubicBezTo>
                    <a:pt x="-47" y="69124"/>
                    <a:pt x="-1331" y="75017"/>
                    <a:pt x="1511" y="79444"/>
                  </a:cubicBezTo>
                  <a:cubicBezTo>
                    <a:pt x="1573" y="79541"/>
                    <a:pt x="1637" y="79636"/>
                    <a:pt x="1702" y="79730"/>
                  </a:cubicBezTo>
                  <a:lnTo>
                    <a:pt x="45634" y="145488"/>
                  </a:lnTo>
                  <a:cubicBezTo>
                    <a:pt x="48552" y="149866"/>
                    <a:pt x="54467" y="151049"/>
                    <a:pt x="58844" y="148131"/>
                  </a:cubicBezTo>
                  <a:cubicBezTo>
                    <a:pt x="59891" y="147433"/>
                    <a:pt x="60789" y="146535"/>
                    <a:pt x="61487" y="145488"/>
                  </a:cubicBezTo>
                  <a:lnTo>
                    <a:pt x="148971" y="13972"/>
                  </a:lnTo>
                  <a:cubicBezTo>
                    <a:pt x="151946" y="9632"/>
                    <a:pt x="150841" y="3703"/>
                    <a:pt x="146502" y="728"/>
                  </a:cubicBezTo>
                  <a:cubicBezTo>
                    <a:pt x="144840" y="-412"/>
                    <a:pt x="142860" y="-995"/>
                    <a:pt x="140846" y="-93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72" name="Google Shape;7072;p121"/>
            <p:cNvSpPr/>
            <p:nvPr/>
          </p:nvSpPr>
          <p:spPr>
            <a:xfrm>
              <a:off x="10048849" y="-719220"/>
              <a:ext cx="150465" cy="150565"/>
            </a:xfrm>
            <a:custGeom>
              <a:rect b="b" l="l" r="r" t="t"/>
              <a:pathLst>
                <a:path extrusionOk="0" h="150565" w="150465">
                  <a:moveTo>
                    <a:pt x="9524" y="-952"/>
                  </a:moveTo>
                  <a:cubicBezTo>
                    <a:pt x="4264" y="-951"/>
                    <a:pt x="1" y="3312"/>
                    <a:pt x="0" y="8572"/>
                  </a:cubicBezTo>
                  <a:lnTo>
                    <a:pt x="0" y="140088"/>
                  </a:lnTo>
                  <a:cubicBezTo>
                    <a:pt x="1" y="145347"/>
                    <a:pt x="4264" y="149612"/>
                    <a:pt x="9524" y="149612"/>
                  </a:cubicBezTo>
                  <a:lnTo>
                    <a:pt x="140941" y="149613"/>
                  </a:lnTo>
                  <a:cubicBezTo>
                    <a:pt x="146201" y="149612"/>
                    <a:pt x="150465" y="145348"/>
                    <a:pt x="150466" y="140088"/>
                  </a:cubicBezTo>
                  <a:lnTo>
                    <a:pt x="150465" y="8572"/>
                  </a:lnTo>
                  <a:cubicBezTo>
                    <a:pt x="150465" y="3312"/>
                    <a:pt x="146201" y="-952"/>
                    <a:pt x="140941" y="-952"/>
                  </a:cubicBezTo>
                  <a:lnTo>
                    <a:pt x="9524" y="-952"/>
                  </a:lnTo>
                  <a:close/>
                  <a:moveTo>
                    <a:pt x="19048" y="18096"/>
                  </a:moveTo>
                  <a:lnTo>
                    <a:pt x="131417" y="18096"/>
                  </a:lnTo>
                  <a:lnTo>
                    <a:pt x="131417" y="130563"/>
                  </a:lnTo>
                  <a:lnTo>
                    <a:pt x="19048" y="130563"/>
                  </a:lnTo>
                  <a:lnTo>
                    <a:pt x="19048" y="1809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73" name="Google Shape;7073;p121"/>
            <p:cNvSpPr/>
            <p:nvPr/>
          </p:nvSpPr>
          <p:spPr>
            <a:xfrm>
              <a:off x="10048849" y="-308921"/>
              <a:ext cx="150465" cy="150470"/>
            </a:xfrm>
            <a:custGeom>
              <a:rect b="b" l="l" r="r" t="t"/>
              <a:pathLst>
                <a:path extrusionOk="0" h="150470" w="150465">
                  <a:moveTo>
                    <a:pt x="9524" y="-952"/>
                  </a:moveTo>
                  <a:cubicBezTo>
                    <a:pt x="4264" y="-951"/>
                    <a:pt x="1" y="3312"/>
                    <a:pt x="0" y="8573"/>
                  </a:cubicBezTo>
                  <a:lnTo>
                    <a:pt x="0" y="139994"/>
                  </a:lnTo>
                  <a:cubicBezTo>
                    <a:pt x="1" y="145254"/>
                    <a:pt x="4265" y="149517"/>
                    <a:pt x="9524" y="149518"/>
                  </a:cubicBezTo>
                  <a:lnTo>
                    <a:pt x="140941" y="149518"/>
                  </a:lnTo>
                  <a:cubicBezTo>
                    <a:pt x="146201" y="149517"/>
                    <a:pt x="150464" y="145253"/>
                    <a:pt x="150466" y="139994"/>
                  </a:cubicBezTo>
                  <a:lnTo>
                    <a:pt x="150465" y="8573"/>
                  </a:lnTo>
                  <a:cubicBezTo>
                    <a:pt x="150465" y="3312"/>
                    <a:pt x="146201" y="-951"/>
                    <a:pt x="140941" y="-952"/>
                  </a:cubicBezTo>
                  <a:lnTo>
                    <a:pt x="9524" y="-952"/>
                  </a:lnTo>
                  <a:close/>
                  <a:moveTo>
                    <a:pt x="19048" y="18096"/>
                  </a:moveTo>
                  <a:lnTo>
                    <a:pt x="131417" y="18096"/>
                  </a:lnTo>
                  <a:lnTo>
                    <a:pt x="131417" y="130469"/>
                  </a:lnTo>
                  <a:lnTo>
                    <a:pt x="19048" y="130469"/>
                  </a:lnTo>
                  <a:lnTo>
                    <a:pt x="19048" y="1809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7035">
                                            <p:txEl>
                                              <p:pRg end="0" st="0"/>
                                            </p:txEl>
                                          </p:spTgt>
                                        </p:tgtEl>
                                        <p:attrNameLst>
                                          <p:attrName>style.visibility</p:attrName>
                                        </p:attrNameLst>
                                      </p:cBhvr>
                                      <p:to>
                                        <p:strVal val="visible"/>
                                      </p:to>
                                    </p:set>
                                    <p:animEffect filter="fade" transition="in">
                                      <p:cBhvr>
                                        <p:cTn dur="500"/>
                                        <p:tgtEl>
                                          <p:spTgt spid="7035">
                                            <p:txEl>
                                              <p:pRg end="0" st="0"/>
                                            </p:txEl>
                                          </p:spTgt>
                                        </p:tgtEl>
                                      </p:cBhvr>
                                    </p:animEffect>
                                  </p:childTnLst>
                                </p:cTn>
                              </p:par>
                              <p:par>
                                <p:cTn fill="hold" nodeType="withEffect" presetClass="entr" presetID="10" presetSubtype="0">
                                  <p:stCondLst>
                                    <p:cond delay="0"/>
                                  </p:stCondLst>
                                  <p:childTnLst>
                                    <p:set>
                                      <p:cBhvr>
                                        <p:cTn dur="1" fill="hold">
                                          <p:stCondLst>
                                            <p:cond delay="0"/>
                                          </p:stCondLst>
                                        </p:cTn>
                                        <p:tgtEl>
                                          <p:spTgt spid="7035"/>
                                        </p:tgtEl>
                                        <p:attrNameLst>
                                          <p:attrName>style.visibility</p:attrName>
                                        </p:attrNameLst>
                                      </p:cBhvr>
                                      <p:to>
                                        <p:strVal val="visible"/>
                                      </p:to>
                                    </p:set>
                                    <p:animEffect filter="fade" transition="in">
                                      <p:cBhvr>
                                        <p:cTn dur="500"/>
                                        <p:tgtEl>
                                          <p:spTgt spid="7035"/>
                                        </p:tgtEl>
                                      </p:cBhvr>
                                    </p:animEffect>
                                  </p:childTnLst>
                                </p:cTn>
                              </p:par>
                              <p:par>
                                <p:cTn fill="hold" nodeType="withEffect" presetClass="entr" presetID="10" presetSubtype="0">
                                  <p:stCondLst>
                                    <p:cond delay="500"/>
                                  </p:stCondLst>
                                  <p:childTnLst>
                                    <p:set>
                                      <p:cBhvr>
                                        <p:cTn dur="1" fill="hold">
                                          <p:stCondLst>
                                            <p:cond delay="0"/>
                                          </p:stCondLst>
                                        </p:cTn>
                                        <p:tgtEl>
                                          <p:spTgt spid="7040"/>
                                        </p:tgtEl>
                                        <p:attrNameLst>
                                          <p:attrName>style.visibility</p:attrName>
                                        </p:attrNameLst>
                                      </p:cBhvr>
                                      <p:to>
                                        <p:strVal val="visible"/>
                                      </p:to>
                                    </p:set>
                                    <p:animEffect filter="fade" transition="in">
                                      <p:cBhvr>
                                        <p:cTn dur="500"/>
                                        <p:tgtEl>
                                          <p:spTgt spid="7040"/>
                                        </p:tgtEl>
                                      </p:cBhvr>
                                    </p:animEffect>
                                  </p:childTnLst>
                                </p:cTn>
                              </p:par>
                              <p:par>
                                <p:cTn fill="hold" nodeType="withEffect" presetClass="entr" presetID="10" presetSubtype="0">
                                  <p:stCondLst>
                                    <p:cond delay="500"/>
                                  </p:stCondLst>
                                  <p:childTnLst>
                                    <p:set>
                                      <p:cBhvr>
                                        <p:cTn dur="1" fill="hold">
                                          <p:stCondLst>
                                            <p:cond delay="0"/>
                                          </p:stCondLst>
                                        </p:cTn>
                                        <p:tgtEl>
                                          <p:spTgt spid="7041"/>
                                        </p:tgtEl>
                                        <p:attrNameLst>
                                          <p:attrName>style.visibility</p:attrName>
                                        </p:attrNameLst>
                                      </p:cBhvr>
                                      <p:to>
                                        <p:strVal val="visible"/>
                                      </p:to>
                                    </p:set>
                                    <p:animEffect filter="fade" transition="in">
                                      <p:cBhvr>
                                        <p:cTn dur="500"/>
                                        <p:tgtEl>
                                          <p:spTgt spid="7041"/>
                                        </p:tgtEl>
                                      </p:cBhvr>
                                    </p:animEffect>
                                  </p:childTnLst>
                                </p:cTn>
                              </p:par>
                              <p:par>
                                <p:cTn fill="hold" nodeType="withEffect" presetClass="entr" presetID="10" presetSubtype="0">
                                  <p:stCondLst>
                                    <p:cond delay="500"/>
                                  </p:stCondLst>
                                  <p:childTnLst>
                                    <p:set>
                                      <p:cBhvr>
                                        <p:cTn dur="1" fill="hold">
                                          <p:stCondLst>
                                            <p:cond delay="0"/>
                                          </p:stCondLst>
                                        </p:cTn>
                                        <p:tgtEl>
                                          <p:spTgt spid="7042"/>
                                        </p:tgtEl>
                                        <p:attrNameLst>
                                          <p:attrName>style.visibility</p:attrName>
                                        </p:attrNameLst>
                                      </p:cBhvr>
                                      <p:to>
                                        <p:strVal val="visible"/>
                                      </p:to>
                                    </p:set>
                                    <p:animEffect filter="fade" transition="in">
                                      <p:cBhvr>
                                        <p:cTn dur="500"/>
                                        <p:tgtEl>
                                          <p:spTgt spid="7042"/>
                                        </p:tgtEl>
                                      </p:cBhvr>
                                    </p:animEffect>
                                  </p:childTnLst>
                                </p:cTn>
                              </p:par>
                              <p:par>
                                <p:cTn fill="hold" nodeType="withEffect" presetClass="entr" presetID="10" presetSubtype="0">
                                  <p:stCondLst>
                                    <p:cond delay="500"/>
                                  </p:stCondLst>
                                  <p:childTnLst>
                                    <p:set>
                                      <p:cBhvr>
                                        <p:cTn dur="1" fill="hold">
                                          <p:stCondLst>
                                            <p:cond delay="0"/>
                                          </p:stCondLst>
                                        </p:cTn>
                                        <p:tgtEl>
                                          <p:spTgt spid="7043"/>
                                        </p:tgtEl>
                                        <p:attrNameLst>
                                          <p:attrName>style.visibility</p:attrName>
                                        </p:attrNameLst>
                                      </p:cBhvr>
                                      <p:to>
                                        <p:strVal val="visible"/>
                                      </p:to>
                                    </p:set>
                                    <p:animEffect filter="fade" transition="in">
                                      <p:cBhvr>
                                        <p:cTn dur="500"/>
                                        <p:tgtEl>
                                          <p:spTgt spid="7043"/>
                                        </p:tgtEl>
                                      </p:cBhvr>
                                    </p:animEffect>
                                  </p:childTnLst>
                                </p:cTn>
                              </p:par>
                              <p:par>
                                <p:cTn fill="hold" nodeType="withEffect" presetClass="entr" presetID="10" presetSubtype="0">
                                  <p:stCondLst>
                                    <p:cond delay="500"/>
                                  </p:stCondLst>
                                  <p:childTnLst>
                                    <p:set>
                                      <p:cBhvr>
                                        <p:cTn dur="1" fill="hold">
                                          <p:stCondLst>
                                            <p:cond delay="0"/>
                                          </p:stCondLst>
                                        </p:cTn>
                                        <p:tgtEl>
                                          <p:spTgt spid="7044"/>
                                        </p:tgtEl>
                                        <p:attrNameLst>
                                          <p:attrName>style.visibility</p:attrName>
                                        </p:attrNameLst>
                                      </p:cBhvr>
                                      <p:to>
                                        <p:strVal val="visible"/>
                                      </p:to>
                                    </p:set>
                                    <p:animEffect filter="fade" transition="in">
                                      <p:cBhvr>
                                        <p:cTn dur="500"/>
                                        <p:tgtEl>
                                          <p:spTgt spid="7044"/>
                                        </p:tgtEl>
                                      </p:cBhvr>
                                    </p:animEffect>
                                  </p:childTnLst>
                                </p:cTn>
                              </p:par>
                              <p:par>
                                <p:cTn fill="hold" nodeType="withEffect" presetClass="entr" presetID="10" presetSubtype="0">
                                  <p:stCondLst>
                                    <p:cond delay="500"/>
                                  </p:stCondLst>
                                  <p:childTnLst>
                                    <p:set>
                                      <p:cBhvr>
                                        <p:cTn dur="1" fill="hold">
                                          <p:stCondLst>
                                            <p:cond delay="0"/>
                                          </p:stCondLst>
                                        </p:cTn>
                                        <p:tgtEl>
                                          <p:spTgt spid="7045"/>
                                        </p:tgtEl>
                                        <p:attrNameLst>
                                          <p:attrName>style.visibility</p:attrName>
                                        </p:attrNameLst>
                                      </p:cBhvr>
                                      <p:to>
                                        <p:strVal val="visible"/>
                                      </p:to>
                                    </p:set>
                                    <p:animEffect filter="fade" transition="in">
                                      <p:cBhvr>
                                        <p:cTn dur="500"/>
                                        <p:tgtEl>
                                          <p:spTgt spid="7045"/>
                                        </p:tgtEl>
                                      </p:cBhvr>
                                    </p:animEffect>
                                  </p:childTnLst>
                                </p:cTn>
                              </p:par>
                              <p:par>
                                <p:cTn fill="hold" nodeType="withEffect" presetClass="entr" presetID="10" presetSubtype="0">
                                  <p:stCondLst>
                                    <p:cond delay="500"/>
                                  </p:stCondLst>
                                  <p:childTnLst>
                                    <p:set>
                                      <p:cBhvr>
                                        <p:cTn dur="1" fill="hold">
                                          <p:stCondLst>
                                            <p:cond delay="0"/>
                                          </p:stCondLst>
                                        </p:cTn>
                                        <p:tgtEl>
                                          <p:spTgt spid="7046"/>
                                        </p:tgtEl>
                                        <p:attrNameLst>
                                          <p:attrName>style.visibility</p:attrName>
                                        </p:attrNameLst>
                                      </p:cBhvr>
                                      <p:to>
                                        <p:strVal val="visible"/>
                                      </p:to>
                                    </p:set>
                                    <p:animEffect filter="fade" transition="in">
                                      <p:cBhvr>
                                        <p:cTn dur="500"/>
                                        <p:tgtEl>
                                          <p:spTgt spid="7046"/>
                                        </p:tgtEl>
                                      </p:cBhvr>
                                    </p:animEffect>
                                  </p:childTnLst>
                                </p:cTn>
                              </p:par>
                              <p:par>
                                <p:cTn fill="hold" nodeType="withEffect" presetClass="entr" presetID="10" presetSubtype="0">
                                  <p:stCondLst>
                                    <p:cond delay="500"/>
                                  </p:stCondLst>
                                  <p:childTnLst>
                                    <p:set>
                                      <p:cBhvr>
                                        <p:cTn dur="1" fill="hold">
                                          <p:stCondLst>
                                            <p:cond delay="0"/>
                                          </p:stCondLst>
                                        </p:cTn>
                                        <p:tgtEl>
                                          <p:spTgt spid="7047"/>
                                        </p:tgtEl>
                                        <p:attrNameLst>
                                          <p:attrName>style.visibility</p:attrName>
                                        </p:attrNameLst>
                                      </p:cBhvr>
                                      <p:to>
                                        <p:strVal val="visible"/>
                                      </p:to>
                                    </p:set>
                                    <p:animEffect filter="fade" transition="in">
                                      <p:cBhvr>
                                        <p:cTn dur="500"/>
                                        <p:tgtEl>
                                          <p:spTgt spid="7047"/>
                                        </p:tgtEl>
                                      </p:cBhvr>
                                    </p:animEffect>
                                  </p:childTnLst>
                                </p:cTn>
                              </p:par>
                              <p:par>
                                <p:cTn fill="hold" nodeType="withEffect" presetClass="entr" presetID="10" presetSubtype="0">
                                  <p:stCondLst>
                                    <p:cond delay="500"/>
                                  </p:stCondLst>
                                  <p:childTnLst>
                                    <p:set>
                                      <p:cBhvr>
                                        <p:cTn dur="1" fill="hold">
                                          <p:stCondLst>
                                            <p:cond delay="0"/>
                                          </p:stCondLst>
                                        </p:cTn>
                                        <p:tgtEl>
                                          <p:spTgt spid="7048"/>
                                        </p:tgtEl>
                                        <p:attrNameLst>
                                          <p:attrName>style.visibility</p:attrName>
                                        </p:attrNameLst>
                                      </p:cBhvr>
                                      <p:to>
                                        <p:strVal val="visible"/>
                                      </p:to>
                                    </p:set>
                                    <p:animEffect filter="fade" transition="in">
                                      <p:cBhvr>
                                        <p:cTn dur="500"/>
                                        <p:tgtEl>
                                          <p:spTgt spid="7048"/>
                                        </p:tgtEl>
                                      </p:cBhvr>
                                    </p:animEffect>
                                  </p:childTnLst>
                                </p:cTn>
                              </p:par>
                              <p:par>
                                <p:cTn fill="hold" nodeType="withEffect" presetClass="entr" presetID="10" presetSubtype="0">
                                  <p:stCondLst>
                                    <p:cond delay="500"/>
                                  </p:stCondLst>
                                  <p:childTnLst>
                                    <p:set>
                                      <p:cBhvr>
                                        <p:cTn dur="1" fill="hold">
                                          <p:stCondLst>
                                            <p:cond delay="0"/>
                                          </p:stCondLst>
                                        </p:cTn>
                                        <p:tgtEl>
                                          <p:spTgt spid="7049"/>
                                        </p:tgtEl>
                                        <p:attrNameLst>
                                          <p:attrName>style.visibility</p:attrName>
                                        </p:attrNameLst>
                                      </p:cBhvr>
                                      <p:to>
                                        <p:strVal val="visible"/>
                                      </p:to>
                                    </p:set>
                                    <p:animEffect filter="fade" transition="in">
                                      <p:cBhvr>
                                        <p:cTn dur="500"/>
                                        <p:tgtEl>
                                          <p:spTgt spid="7049"/>
                                        </p:tgtEl>
                                      </p:cBhvr>
                                    </p:animEffect>
                                  </p:childTnLst>
                                </p:cTn>
                              </p:par>
                              <p:par>
                                <p:cTn fill="hold" nodeType="withEffect" presetClass="entr" presetID="10" presetSubtype="0">
                                  <p:stCondLst>
                                    <p:cond delay="500"/>
                                  </p:stCondLst>
                                  <p:childTnLst>
                                    <p:set>
                                      <p:cBhvr>
                                        <p:cTn dur="1" fill="hold">
                                          <p:stCondLst>
                                            <p:cond delay="0"/>
                                          </p:stCondLst>
                                        </p:cTn>
                                        <p:tgtEl>
                                          <p:spTgt spid="7050"/>
                                        </p:tgtEl>
                                        <p:attrNameLst>
                                          <p:attrName>style.visibility</p:attrName>
                                        </p:attrNameLst>
                                      </p:cBhvr>
                                      <p:to>
                                        <p:strVal val="visible"/>
                                      </p:to>
                                    </p:set>
                                    <p:animEffect filter="fade" transition="in">
                                      <p:cBhvr>
                                        <p:cTn dur="500"/>
                                        <p:tgtEl>
                                          <p:spTgt spid="7050"/>
                                        </p:tgtEl>
                                      </p:cBhvr>
                                    </p:animEffect>
                                  </p:childTnLst>
                                </p:cTn>
                              </p:par>
                              <p:par>
                                <p:cTn fill="hold" nodeType="withEffect" presetClass="entr" presetID="10" presetSubtype="0">
                                  <p:stCondLst>
                                    <p:cond delay="500"/>
                                  </p:stCondLst>
                                  <p:childTnLst>
                                    <p:set>
                                      <p:cBhvr>
                                        <p:cTn dur="1" fill="hold">
                                          <p:stCondLst>
                                            <p:cond delay="0"/>
                                          </p:stCondLst>
                                        </p:cTn>
                                        <p:tgtEl>
                                          <p:spTgt spid="7051"/>
                                        </p:tgtEl>
                                        <p:attrNameLst>
                                          <p:attrName>style.visibility</p:attrName>
                                        </p:attrNameLst>
                                      </p:cBhvr>
                                      <p:to>
                                        <p:strVal val="visible"/>
                                      </p:to>
                                    </p:set>
                                    <p:animEffect filter="fade" transition="in">
                                      <p:cBhvr>
                                        <p:cTn dur="500"/>
                                        <p:tgtEl>
                                          <p:spTgt spid="7051"/>
                                        </p:tgtEl>
                                      </p:cBhvr>
                                    </p:animEffect>
                                  </p:childTnLst>
                                </p:cTn>
                              </p:par>
                              <p:par>
                                <p:cTn fill="hold" nodeType="withEffect" presetClass="entr" presetID="10" presetSubtype="0">
                                  <p:stCondLst>
                                    <p:cond delay="500"/>
                                  </p:stCondLst>
                                  <p:childTnLst>
                                    <p:set>
                                      <p:cBhvr>
                                        <p:cTn dur="1" fill="hold">
                                          <p:stCondLst>
                                            <p:cond delay="0"/>
                                          </p:stCondLst>
                                        </p:cTn>
                                        <p:tgtEl>
                                          <p:spTgt spid="7052"/>
                                        </p:tgtEl>
                                        <p:attrNameLst>
                                          <p:attrName>style.visibility</p:attrName>
                                        </p:attrNameLst>
                                      </p:cBhvr>
                                      <p:to>
                                        <p:strVal val="visible"/>
                                      </p:to>
                                    </p:set>
                                    <p:animEffect filter="fade" transition="in">
                                      <p:cBhvr>
                                        <p:cTn dur="500"/>
                                        <p:tgtEl>
                                          <p:spTgt spid="7052"/>
                                        </p:tgtEl>
                                      </p:cBhvr>
                                    </p:animEffect>
                                  </p:childTnLst>
                                </p:cTn>
                              </p:par>
                              <p:par>
                                <p:cTn fill="hold" nodeType="withEffect" presetClass="entr" presetID="10" presetSubtype="0">
                                  <p:stCondLst>
                                    <p:cond delay="500"/>
                                  </p:stCondLst>
                                  <p:childTnLst>
                                    <p:set>
                                      <p:cBhvr>
                                        <p:cTn dur="1" fill="hold">
                                          <p:stCondLst>
                                            <p:cond delay="0"/>
                                          </p:stCondLst>
                                        </p:cTn>
                                        <p:tgtEl>
                                          <p:spTgt spid="7053"/>
                                        </p:tgtEl>
                                        <p:attrNameLst>
                                          <p:attrName>style.visibility</p:attrName>
                                        </p:attrNameLst>
                                      </p:cBhvr>
                                      <p:to>
                                        <p:strVal val="visible"/>
                                      </p:to>
                                    </p:set>
                                    <p:animEffect filter="fade" transition="in">
                                      <p:cBhvr>
                                        <p:cTn dur="500"/>
                                        <p:tgtEl>
                                          <p:spTgt spid="7053"/>
                                        </p:tgtEl>
                                      </p:cBhvr>
                                    </p:animEffect>
                                  </p:childTnLst>
                                </p:cTn>
                              </p:par>
                              <p:par>
                                <p:cTn fill="hold" nodeType="withEffect" presetClass="entr" presetID="10" presetSubtype="0">
                                  <p:stCondLst>
                                    <p:cond delay="500"/>
                                  </p:stCondLst>
                                  <p:childTnLst>
                                    <p:set>
                                      <p:cBhvr>
                                        <p:cTn dur="1" fill="hold">
                                          <p:stCondLst>
                                            <p:cond delay="0"/>
                                          </p:stCondLst>
                                        </p:cTn>
                                        <p:tgtEl>
                                          <p:spTgt spid="7054"/>
                                        </p:tgtEl>
                                        <p:attrNameLst>
                                          <p:attrName>style.visibility</p:attrName>
                                        </p:attrNameLst>
                                      </p:cBhvr>
                                      <p:to>
                                        <p:strVal val="visible"/>
                                      </p:to>
                                    </p:set>
                                    <p:animEffect filter="fade" transition="in">
                                      <p:cBhvr>
                                        <p:cTn dur="500"/>
                                        <p:tgtEl>
                                          <p:spTgt spid="7054"/>
                                        </p:tgtEl>
                                      </p:cBhvr>
                                    </p:animEffect>
                                  </p:childTnLst>
                                </p:cTn>
                              </p:par>
                              <p:par>
                                <p:cTn fill="hold" nodeType="withEffect" presetClass="entr" presetID="10" presetSubtype="0">
                                  <p:stCondLst>
                                    <p:cond delay="500"/>
                                  </p:stCondLst>
                                  <p:childTnLst>
                                    <p:set>
                                      <p:cBhvr>
                                        <p:cTn dur="1" fill="hold">
                                          <p:stCondLst>
                                            <p:cond delay="0"/>
                                          </p:stCondLst>
                                        </p:cTn>
                                        <p:tgtEl>
                                          <p:spTgt spid="7055"/>
                                        </p:tgtEl>
                                        <p:attrNameLst>
                                          <p:attrName>style.visibility</p:attrName>
                                        </p:attrNameLst>
                                      </p:cBhvr>
                                      <p:to>
                                        <p:strVal val="visible"/>
                                      </p:to>
                                    </p:set>
                                    <p:animEffect filter="fade" transition="in">
                                      <p:cBhvr>
                                        <p:cTn dur="500"/>
                                        <p:tgtEl>
                                          <p:spTgt spid="7055"/>
                                        </p:tgtEl>
                                      </p:cBhvr>
                                    </p:animEffect>
                                  </p:childTnLst>
                                </p:cTn>
                              </p:par>
                              <p:par>
                                <p:cTn fill="hold" nodeType="withEffect" presetClass="entr" presetID="10" presetSubtype="0">
                                  <p:stCondLst>
                                    <p:cond delay="500"/>
                                  </p:stCondLst>
                                  <p:childTnLst>
                                    <p:set>
                                      <p:cBhvr>
                                        <p:cTn dur="1" fill="hold">
                                          <p:stCondLst>
                                            <p:cond delay="0"/>
                                          </p:stCondLst>
                                        </p:cTn>
                                        <p:tgtEl>
                                          <p:spTgt spid="7056"/>
                                        </p:tgtEl>
                                        <p:attrNameLst>
                                          <p:attrName>style.visibility</p:attrName>
                                        </p:attrNameLst>
                                      </p:cBhvr>
                                      <p:to>
                                        <p:strVal val="visible"/>
                                      </p:to>
                                    </p:set>
                                    <p:animEffect filter="fade" transition="in">
                                      <p:cBhvr>
                                        <p:cTn dur="500"/>
                                        <p:tgtEl>
                                          <p:spTgt spid="7056"/>
                                        </p:tgtEl>
                                      </p:cBhvr>
                                    </p:animEffect>
                                  </p:childTnLst>
                                </p:cTn>
                              </p:par>
                              <p:par>
                                <p:cTn fill="hold" nodeType="withEffect" presetClass="entr" presetID="10" presetSubtype="0">
                                  <p:stCondLst>
                                    <p:cond delay="500"/>
                                  </p:stCondLst>
                                  <p:childTnLst>
                                    <p:set>
                                      <p:cBhvr>
                                        <p:cTn dur="1" fill="hold">
                                          <p:stCondLst>
                                            <p:cond delay="0"/>
                                          </p:stCondLst>
                                        </p:cTn>
                                        <p:tgtEl>
                                          <p:spTgt spid="7057"/>
                                        </p:tgtEl>
                                        <p:attrNameLst>
                                          <p:attrName>style.visibility</p:attrName>
                                        </p:attrNameLst>
                                      </p:cBhvr>
                                      <p:to>
                                        <p:strVal val="visible"/>
                                      </p:to>
                                    </p:set>
                                    <p:animEffect filter="fade" transition="in">
                                      <p:cBhvr>
                                        <p:cTn dur="500"/>
                                        <p:tgtEl>
                                          <p:spTgt spid="7057"/>
                                        </p:tgtEl>
                                      </p:cBhvr>
                                    </p:animEffect>
                                  </p:childTnLst>
                                </p:cTn>
                              </p:par>
                              <p:par>
                                <p:cTn fill="hold" nodeType="withEffect" presetClass="entr" presetID="10" presetSubtype="0">
                                  <p:stCondLst>
                                    <p:cond delay="500"/>
                                  </p:stCondLst>
                                  <p:childTnLst>
                                    <p:set>
                                      <p:cBhvr>
                                        <p:cTn dur="1" fill="hold">
                                          <p:stCondLst>
                                            <p:cond delay="0"/>
                                          </p:stCondLst>
                                        </p:cTn>
                                        <p:tgtEl>
                                          <p:spTgt spid="7058"/>
                                        </p:tgtEl>
                                        <p:attrNameLst>
                                          <p:attrName>style.visibility</p:attrName>
                                        </p:attrNameLst>
                                      </p:cBhvr>
                                      <p:to>
                                        <p:strVal val="visible"/>
                                      </p:to>
                                    </p:set>
                                    <p:animEffect filter="fade" transition="in">
                                      <p:cBhvr>
                                        <p:cTn dur="500"/>
                                        <p:tgtEl>
                                          <p:spTgt spid="7058"/>
                                        </p:tgtEl>
                                      </p:cBhvr>
                                    </p:animEffect>
                                  </p:childTnLst>
                                </p:cTn>
                              </p:par>
                              <p:par>
                                <p:cTn fill="hold" nodeType="withEffect" presetClass="entr" presetID="10" presetSubtype="0">
                                  <p:stCondLst>
                                    <p:cond delay="500"/>
                                  </p:stCondLst>
                                  <p:childTnLst>
                                    <p:set>
                                      <p:cBhvr>
                                        <p:cTn dur="1" fill="hold">
                                          <p:stCondLst>
                                            <p:cond delay="0"/>
                                          </p:stCondLst>
                                        </p:cTn>
                                        <p:tgtEl>
                                          <p:spTgt spid="7059"/>
                                        </p:tgtEl>
                                        <p:attrNameLst>
                                          <p:attrName>style.visibility</p:attrName>
                                        </p:attrNameLst>
                                      </p:cBhvr>
                                      <p:to>
                                        <p:strVal val="visible"/>
                                      </p:to>
                                    </p:set>
                                    <p:animEffect filter="fade" transition="in">
                                      <p:cBhvr>
                                        <p:cTn dur="500"/>
                                        <p:tgtEl>
                                          <p:spTgt spid="7059"/>
                                        </p:tgtEl>
                                      </p:cBhvr>
                                    </p:animEffect>
                                  </p:childTnLst>
                                </p:cTn>
                              </p:par>
                              <p:par>
                                <p:cTn fill="hold" nodeType="withEffect" presetClass="entr" presetID="10" presetSubtype="0">
                                  <p:stCondLst>
                                    <p:cond delay="500"/>
                                  </p:stCondLst>
                                  <p:childTnLst>
                                    <p:set>
                                      <p:cBhvr>
                                        <p:cTn dur="1" fill="hold">
                                          <p:stCondLst>
                                            <p:cond delay="0"/>
                                          </p:stCondLst>
                                        </p:cTn>
                                        <p:tgtEl>
                                          <p:spTgt spid="7039"/>
                                        </p:tgtEl>
                                        <p:attrNameLst>
                                          <p:attrName>style.visibility</p:attrName>
                                        </p:attrNameLst>
                                      </p:cBhvr>
                                      <p:to>
                                        <p:strVal val="visible"/>
                                      </p:to>
                                    </p:set>
                                    <p:animEffect filter="fade" transition="in">
                                      <p:cBhvr>
                                        <p:cTn dur="500"/>
                                        <p:tgtEl>
                                          <p:spTgt spid="7039"/>
                                        </p:tgtEl>
                                      </p:cBhvr>
                                    </p:animEffect>
                                  </p:childTnLst>
                                </p:cTn>
                              </p:par>
                              <p:par>
                                <p:cTn fill="hold" nodeType="withEffect" presetClass="entr" presetID="10" presetSubtype="0">
                                  <p:stCondLst>
                                    <p:cond delay="0"/>
                                  </p:stCondLst>
                                  <p:childTnLst>
                                    <p:set>
                                      <p:cBhvr>
                                        <p:cTn dur="1" fill="hold">
                                          <p:stCondLst>
                                            <p:cond delay="0"/>
                                          </p:stCondLst>
                                        </p:cTn>
                                        <p:tgtEl>
                                          <p:spTgt spid="7034"/>
                                        </p:tgtEl>
                                        <p:attrNameLst>
                                          <p:attrName>style.visibility</p:attrName>
                                        </p:attrNameLst>
                                      </p:cBhvr>
                                      <p:to>
                                        <p:strVal val="visible"/>
                                      </p:to>
                                    </p:set>
                                    <p:animEffect filter="fade" transition="in">
                                      <p:cBhvr>
                                        <p:cTn dur="500"/>
                                        <p:tgtEl>
                                          <p:spTgt spid="7034"/>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7028"/>
                                        </p:tgtEl>
                                        <p:attrNameLst>
                                          <p:attrName>style.visibility</p:attrName>
                                        </p:attrNameLst>
                                      </p:cBhvr>
                                      <p:to>
                                        <p:strVal val="visible"/>
                                      </p:to>
                                    </p:set>
                                    <p:animEffect filter="fade" transition="in">
                                      <p:cBhvr>
                                        <p:cTn dur="500"/>
                                        <p:tgtEl>
                                          <p:spTgt spid="7028"/>
                                        </p:tgtEl>
                                      </p:cBhvr>
                                    </p:animEffect>
                                  </p:childTnLst>
                                </p:cTn>
                              </p:par>
                              <p:par>
                                <p:cTn fill="hold" nodeType="withEffect" presetClass="entr" presetID="10" presetSubtype="0">
                                  <p:stCondLst>
                                    <p:cond delay="250"/>
                                  </p:stCondLst>
                                  <p:childTnLst>
                                    <p:set>
                                      <p:cBhvr>
                                        <p:cTn dur="1" fill="hold">
                                          <p:stCondLst>
                                            <p:cond delay="0"/>
                                          </p:stCondLst>
                                        </p:cTn>
                                        <p:tgtEl>
                                          <p:spTgt spid="7036"/>
                                        </p:tgtEl>
                                        <p:attrNameLst>
                                          <p:attrName>style.visibility</p:attrName>
                                        </p:attrNameLst>
                                      </p:cBhvr>
                                      <p:to>
                                        <p:strVal val="visible"/>
                                      </p:to>
                                    </p:set>
                                    <p:animEffect filter="fade" transition="in">
                                      <p:cBhvr>
                                        <p:cTn dur="500"/>
                                        <p:tgtEl>
                                          <p:spTgt spid="7036"/>
                                        </p:tgtEl>
                                      </p:cBhvr>
                                    </p:animEffect>
                                  </p:childTnLst>
                                </p:cTn>
                              </p:par>
                              <p:par>
                                <p:cTn fill="hold" nodeType="withEffect" presetClass="entr" presetID="10" presetSubtype="0">
                                  <p:stCondLst>
                                    <p:cond delay="250"/>
                                  </p:stCondLst>
                                  <p:childTnLst>
                                    <p:set>
                                      <p:cBhvr>
                                        <p:cTn dur="1" fill="hold">
                                          <p:stCondLst>
                                            <p:cond delay="0"/>
                                          </p:stCondLst>
                                        </p:cTn>
                                        <p:tgtEl>
                                          <p:spTgt spid="7038"/>
                                        </p:tgtEl>
                                        <p:attrNameLst>
                                          <p:attrName>style.visibility</p:attrName>
                                        </p:attrNameLst>
                                      </p:cBhvr>
                                      <p:to>
                                        <p:strVal val="visible"/>
                                      </p:to>
                                    </p:set>
                                    <p:animEffect filter="fade" transition="in">
                                      <p:cBhvr>
                                        <p:cTn dur="500"/>
                                        <p:tgtEl>
                                          <p:spTgt spid="7038"/>
                                        </p:tgtEl>
                                      </p:cBhvr>
                                    </p:animEffect>
                                  </p:childTnLst>
                                </p:cTn>
                              </p:par>
                              <p:par>
                                <p:cTn fill="hold" nodeType="withEffect" presetClass="entr" presetID="10" presetSubtype="0">
                                  <p:stCondLst>
                                    <p:cond delay="250"/>
                                  </p:stCondLst>
                                  <p:childTnLst>
                                    <p:set>
                                      <p:cBhvr>
                                        <p:cTn dur="1" fill="hold">
                                          <p:stCondLst>
                                            <p:cond delay="0"/>
                                          </p:stCondLst>
                                        </p:cTn>
                                        <p:tgtEl>
                                          <p:spTgt spid="7037"/>
                                        </p:tgtEl>
                                        <p:attrNameLst>
                                          <p:attrName>style.visibility</p:attrName>
                                        </p:attrNameLst>
                                      </p:cBhvr>
                                      <p:to>
                                        <p:strVal val="visible"/>
                                      </p:to>
                                    </p:set>
                                    <p:animEffect filter="fade" transition="in">
                                      <p:cBhvr>
                                        <p:cTn dur="500"/>
                                        <p:tgtEl>
                                          <p:spTgt spid="7037"/>
                                        </p:tgtEl>
                                      </p:cBhvr>
                                    </p:animEffect>
                                  </p:childTnLst>
                                </p:cTn>
                              </p:par>
                              <p:par>
                                <p:cTn fill="hold" nodeType="withEffect" presetClass="entr" presetID="23" presetSubtype="16">
                                  <p:stCondLst>
                                    <p:cond delay="250"/>
                                  </p:stCondLst>
                                  <p:childTnLst>
                                    <p:set>
                                      <p:cBhvr>
                                        <p:cTn dur="1" fill="hold">
                                          <p:stCondLst>
                                            <p:cond delay="0"/>
                                          </p:stCondLst>
                                        </p:cTn>
                                        <p:tgtEl>
                                          <p:spTgt spid="7060"/>
                                        </p:tgtEl>
                                        <p:attrNameLst>
                                          <p:attrName>style.visibility</p:attrName>
                                        </p:attrNameLst>
                                      </p:cBhvr>
                                      <p:to>
                                        <p:strVal val="visible"/>
                                      </p:to>
                                    </p:set>
                                    <p:anim calcmode="lin" valueType="num">
                                      <p:cBhvr additive="base">
                                        <p:cTn dur="500"/>
                                        <p:tgtEl>
                                          <p:spTgt spid="7060"/>
                                        </p:tgtEl>
                                        <p:attrNameLst>
                                          <p:attrName>ppt_w</p:attrName>
                                        </p:attrNameLst>
                                      </p:cBhvr>
                                      <p:tavLst>
                                        <p:tav fmla="" tm="0">
                                          <p:val>
                                            <p:strVal val="0"/>
                                          </p:val>
                                        </p:tav>
                                        <p:tav fmla="" tm="100000">
                                          <p:val>
                                            <p:strVal val="#ppt_w"/>
                                          </p:val>
                                        </p:tav>
                                      </p:tavLst>
                                    </p:anim>
                                    <p:anim calcmode="lin" valueType="num">
                                      <p:cBhvr additive="base">
                                        <p:cTn dur="500"/>
                                        <p:tgtEl>
                                          <p:spTgt spid="706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7061"/>
                                        </p:tgtEl>
                                        <p:attrNameLst>
                                          <p:attrName>style.visibility</p:attrName>
                                        </p:attrNameLst>
                                      </p:cBhvr>
                                      <p:to>
                                        <p:strVal val="visible"/>
                                      </p:to>
                                    </p:set>
                                    <p:anim calcmode="lin" valueType="num">
                                      <p:cBhvr additive="base">
                                        <p:cTn dur="500"/>
                                        <p:tgtEl>
                                          <p:spTgt spid="7061"/>
                                        </p:tgtEl>
                                        <p:attrNameLst>
                                          <p:attrName>ppt_w</p:attrName>
                                        </p:attrNameLst>
                                      </p:cBhvr>
                                      <p:tavLst>
                                        <p:tav fmla="" tm="0">
                                          <p:val>
                                            <p:strVal val="0"/>
                                          </p:val>
                                        </p:tav>
                                        <p:tav fmla="" tm="100000">
                                          <p:val>
                                            <p:strVal val="#ppt_w"/>
                                          </p:val>
                                        </p:tav>
                                      </p:tavLst>
                                    </p:anim>
                                    <p:anim calcmode="lin" valueType="num">
                                      <p:cBhvr additive="base">
                                        <p:cTn dur="500"/>
                                        <p:tgtEl>
                                          <p:spTgt spid="706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7062"/>
                                        </p:tgtEl>
                                        <p:attrNameLst>
                                          <p:attrName>style.visibility</p:attrName>
                                        </p:attrNameLst>
                                      </p:cBhvr>
                                      <p:to>
                                        <p:strVal val="visible"/>
                                      </p:to>
                                    </p:set>
                                    <p:anim calcmode="lin" valueType="num">
                                      <p:cBhvr additive="base">
                                        <p:cTn dur="500"/>
                                        <p:tgtEl>
                                          <p:spTgt spid="7062"/>
                                        </p:tgtEl>
                                        <p:attrNameLst>
                                          <p:attrName>ppt_w</p:attrName>
                                        </p:attrNameLst>
                                      </p:cBhvr>
                                      <p:tavLst>
                                        <p:tav fmla="" tm="0">
                                          <p:val>
                                            <p:strVal val="0"/>
                                          </p:val>
                                        </p:tav>
                                        <p:tav fmla="" tm="100000">
                                          <p:val>
                                            <p:strVal val="#ppt_w"/>
                                          </p:val>
                                        </p:tav>
                                      </p:tavLst>
                                    </p:anim>
                                    <p:anim calcmode="lin" valueType="num">
                                      <p:cBhvr additive="base">
                                        <p:cTn dur="500"/>
                                        <p:tgtEl>
                                          <p:spTgt spid="706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7063"/>
                                        </p:tgtEl>
                                        <p:attrNameLst>
                                          <p:attrName>style.visibility</p:attrName>
                                        </p:attrNameLst>
                                      </p:cBhvr>
                                      <p:to>
                                        <p:strVal val="visible"/>
                                      </p:to>
                                    </p:set>
                                    <p:anim calcmode="lin" valueType="num">
                                      <p:cBhvr additive="base">
                                        <p:cTn dur="500"/>
                                        <p:tgtEl>
                                          <p:spTgt spid="7063"/>
                                        </p:tgtEl>
                                        <p:attrNameLst>
                                          <p:attrName>ppt_w</p:attrName>
                                        </p:attrNameLst>
                                      </p:cBhvr>
                                      <p:tavLst>
                                        <p:tav fmla="" tm="0">
                                          <p:val>
                                            <p:strVal val="0"/>
                                          </p:val>
                                        </p:tav>
                                        <p:tav fmla="" tm="100000">
                                          <p:val>
                                            <p:strVal val="#ppt_w"/>
                                          </p:val>
                                        </p:tav>
                                      </p:tavLst>
                                    </p:anim>
                                    <p:anim calcmode="lin" valueType="num">
                                      <p:cBhvr additive="base">
                                        <p:cTn dur="500"/>
                                        <p:tgtEl>
                                          <p:spTgt spid="7063"/>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77" name="Shape 7077"/>
        <p:cNvGrpSpPr/>
        <p:nvPr/>
      </p:nvGrpSpPr>
      <p:grpSpPr>
        <a:xfrm>
          <a:off x="0" y="0"/>
          <a:ext cx="0" cy="0"/>
          <a:chOff x="0" y="0"/>
          <a:chExt cx="0" cy="0"/>
        </a:xfrm>
      </p:grpSpPr>
      <p:pic>
        <p:nvPicPr>
          <p:cNvPr id="7078" name="Google Shape;7078;p122"/>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7079" name="Google Shape;7079;p122"/>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080" name="Google Shape;7080;p122"/>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7081" name="Google Shape;7081;p122"/>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7082" name="Google Shape;7082;p122"/>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7083" name="Google Shape;7083;p122"/>
          <p:cNvSpPr/>
          <p:nvPr/>
        </p:nvSpPr>
        <p:spPr>
          <a:xfrm>
            <a:off x="5130143" y="2685097"/>
            <a:ext cx="6714025" cy="1754326"/>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5400">
                <a:solidFill>
                  <a:srgbClr val="FFFFFF"/>
                </a:solidFill>
                <a:latin typeface="Lustria"/>
                <a:ea typeface="Lustria"/>
                <a:cs typeface="Lustria"/>
                <a:sym typeface="Lustria"/>
              </a:rPr>
              <a:t>SEGURANÇA CLÍNICA</a:t>
            </a:r>
            <a:endParaRPr b="1" sz="4400">
              <a:solidFill>
                <a:srgbClr val="FFFFFF"/>
              </a:solidFill>
              <a:latin typeface="Lustria"/>
              <a:ea typeface="Lustria"/>
              <a:cs typeface="Lustria"/>
              <a:sym typeface="Lustria"/>
            </a:endParaRPr>
          </a:p>
        </p:txBody>
      </p:sp>
      <p:grpSp>
        <p:nvGrpSpPr>
          <p:cNvPr id="7084" name="Google Shape;7084;p122"/>
          <p:cNvGrpSpPr/>
          <p:nvPr/>
        </p:nvGrpSpPr>
        <p:grpSpPr>
          <a:xfrm>
            <a:off x="5257989" y="1545565"/>
            <a:ext cx="983316" cy="983316"/>
            <a:chOff x="-951397" y="1963883"/>
            <a:chExt cx="571500" cy="571500"/>
          </a:xfrm>
        </p:grpSpPr>
        <p:sp>
          <p:nvSpPr>
            <p:cNvPr id="7085" name="Google Shape;7085;p122"/>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86" name="Google Shape;7086;p122"/>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87" name="Google Shape;7087;p122"/>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88" name="Google Shape;7088;p122"/>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89" name="Google Shape;7089;p122"/>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7090" name="Google Shape;7090;p122"/>
          <p:cNvSpPr/>
          <p:nvPr/>
        </p:nvSpPr>
        <p:spPr>
          <a:xfrm>
            <a:off x="5130143" y="4570980"/>
            <a:ext cx="6714025"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800">
                <a:solidFill>
                  <a:srgbClr val="FFFFFF"/>
                </a:solidFill>
                <a:latin typeface="Lustria"/>
                <a:ea typeface="Lustria"/>
                <a:cs typeface="Lustria"/>
                <a:sym typeface="Lustria"/>
              </a:rPr>
              <a:t>(ALXN1210-PNH-301)</a:t>
            </a:r>
            <a:endParaRPr b="1" sz="3600">
              <a:solidFill>
                <a:srgbClr val="FFFFFF"/>
              </a:solidFill>
              <a:latin typeface="Lustria"/>
              <a:ea typeface="Lustria"/>
              <a:cs typeface="Lustria"/>
              <a:sym typeface="Lustria"/>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7079"/>
                                        </p:tgtEl>
                                        <p:attrNameLst>
                                          <p:attrName>style.visibility</p:attrName>
                                        </p:attrNameLst>
                                      </p:cBhvr>
                                      <p:to>
                                        <p:strVal val="visible"/>
                                      </p:to>
                                    </p:set>
                                    <p:animEffect filter="fade" transition="in">
                                      <p:cBhvr>
                                        <p:cTn dur="500"/>
                                        <p:tgtEl>
                                          <p:spTgt spid="7079"/>
                                        </p:tgtEl>
                                      </p:cBhvr>
                                    </p:animEffect>
                                  </p:childTnLst>
                                </p:cTn>
                              </p:par>
                              <p:par>
                                <p:cTn fill="hold" nodeType="withEffect" presetClass="entr" presetID="10" presetSubtype="0">
                                  <p:stCondLst>
                                    <p:cond delay="0"/>
                                  </p:stCondLst>
                                  <p:childTnLst>
                                    <p:set>
                                      <p:cBhvr>
                                        <p:cTn dur="1" fill="hold">
                                          <p:stCondLst>
                                            <p:cond delay="0"/>
                                          </p:stCondLst>
                                        </p:cTn>
                                        <p:tgtEl>
                                          <p:spTgt spid="7080"/>
                                        </p:tgtEl>
                                        <p:attrNameLst>
                                          <p:attrName>style.visibility</p:attrName>
                                        </p:attrNameLst>
                                      </p:cBhvr>
                                      <p:to>
                                        <p:strVal val="visible"/>
                                      </p:to>
                                    </p:set>
                                    <p:animEffect filter="fade" transition="in">
                                      <p:cBhvr>
                                        <p:cTn dur="500"/>
                                        <p:tgtEl>
                                          <p:spTgt spid="7080"/>
                                        </p:tgtEl>
                                      </p:cBhvr>
                                    </p:animEffect>
                                  </p:childTnLst>
                                </p:cTn>
                              </p:par>
                              <p:par>
                                <p:cTn fill="hold" nodeType="withEffect" presetClass="entr" presetID="10" presetSubtype="0">
                                  <p:stCondLst>
                                    <p:cond delay="500"/>
                                  </p:stCondLst>
                                  <p:childTnLst>
                                    <p:set>
                                      <p:cBhvr>
                                        <p:cTn dur="1" fill="hold">
                                          <p:stCondLst>
                                            <p:cond delay="0"/>
                                          </p:stCondLst>
                                        </p:cTn>
                                        <p:tgtEl>
                                          <p:spTgt spid="7083"/>
                                        </p:tgtEl>
                                        <p:attrNameLst>
                                          <p:attrName>style.visibility</p:attrName>
                                        </p:attrNameLst>
                                      </p:cBhvr>
                                      <p:to>
                                        <p:strVal val="visible"/>
                                      </p:to>
                                    </p:set>
                                    <p:animEffect filter="fade" transition="in">
                                      <p:cBhvr>
                                        <p:cTn dur="500"/>
                                        <p:tgtEl>
                                          <p:spTgt spid="7083"/>
                                        </p:tgtEl>
                                      </p:cBhvr>
                                    </p:animEffect>
                                  </p:childTnLst>
                                </p:cTn>
                              </p:par>
                              <p:par>
                                <p:cTn fill="hold" nodeType="withEffect" presetClass="entr" presetID="10" presetSubtype="0">
                                  <p:stCondLst>
                                    <p:cond delay="500"/>
                                  </p:stCondLst>
                                  <p:childTnLst>
                                    <p:set>
                                      <p:cBhvr>
                                        <p:cTn dur="1" fill="hold">
                                          <p:stCondLst>
                                            <p:cond delay="0"/>
                                          </p:stCondLst>
                                        </p:cTn>
                                        <p:tgtEl>
                                          <p:spTgt spid="7084"/>
                                        </p:tgtEl>
                                        <p:attrNameLst>
                                          <p:attrName>style.visibility</p:attrName>
                                        </p:attrNameLst>
                                      </p:cBhvr>
                                      <p:to>
                                        <p:strVal val="visible"/>
                                      </p:to>
                                    </p:set>
                                    <p:animEffect filter="fade" transition="in">
                                      <p:cBhvr>
                                        <p:cTn dur="500"/>
                                        <p:tgtEl>
                                          <p:spTgt spid="7084"/>
                                        </p:tgtEl>
                                      </p:cBhvr>
                                    </p:animEffect>
                                  </p:childTnLst>
                                </p:cTn>
                              </p:par>
                              <p:par>
                                <p:cTn fill="hold" nodeType="withEffect" presetClass="entr" presetID="10" presetSubtype="0">
                                  <p:stCondLst>
                                    <p:cond delay="500"/>
                                  </p:stCondLst>
                                  <p:childTnLst>
                                    <p:set>
                                      <p:cBhvr>
                                        <p:cTn dur="1" fill="hold">
                                          <p:stCondLst>
                                            <p:cond delay="0"/>
                                          </p:stCondLst>
                                        </p:cTn>
                                        <p:tgtEl>
                                          <p:spTgt spid="7090"/>
                                        </p:tgtEl>
                                        <p:attrNameLst>
                                          <p:attrName>style.visibility</p:attrName>
                                        </p:attrNameLst>
                                      </p:cBhvr>
                                      <p:to>
                                        <p:strVal val="visible"/>
                                      </p:to>
                                    </p:set>
                                    <p:animEffect filter="fade" transition="in">
                                      <p:cBhvr>
                                        <p:cTn dur="500"/>
                                        <p:tgtEl>
                                          <p:spTgt spid="709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95" name="Shape 7095"/>
        <p:cNvGrpSpPr/>
        <p:nvPr/>
      </p:nvGrpSpPr>
      <p:grpSpPr>
        <a:xfrm>
          <a:off x="0" y="0"/>
          <a:ext cx="0" cy="0"/>
          <a:chOff x="0" y="0"/>
          <a:chExt cx="0" cy="0"/>
        </a:xfrm>
      </p:grpSpPr>
      <p:sp>
        <p:nvSpPr>
          <p:cNvPr id="7096" name="Google Shape;7096;p123"/>
          <p:cNvSpPr/>
          <p:nvPr/>
        </p:nvSpPr>
        <p:spPr>
          <a:xfrm flipH="1">
            <a:off x="407988" y="2073521"/>
            <a:ext cx="11363124" cy="379568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7097" name="Google Shape;7097;p123"/>
          <p:cNvSpPr txBox="1"/>
          <p:nvPr/>
        </p:nvSpPr>
        <p:spPr>
          <a:xfrm>
            <a:off x="296269" y="385036"/>
            <a:ext cx="11667131" cy="112646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O perfil de segurança e tolerabilidade de ravulizumabe é similar ao de eculizumabe, sem casos de infecção meningocócica reportados em pacientes naïve durante o estudo</a:t>
            </a:r>
            <a:endParaRPr b="1" baseline="30000" sz="2800">
              <a:solidFill>
                <a:schemeClr val="accent1"/>
              </a:solidFill>
              <a:latin typeface="Lustria"/>
              <a:ea typeface="Lustria"/>
              <a:cs typeface="Lustria"/>
              <a:sym typeface="Lustria"/>
            </a:endParaRPr>
          </a:p>
        </p:txBody>
      </p:sp>
      <p:sp>
        <p:nvSpPr>
          <p:cNvPr id="7098" name="Google Shape;7098;p123"/>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†&gt;5% dos pacientes de qualquer um dos grupos de tratamento. ‡Os EAETs graves no grupo de ravulizumabe incluíram: anemia, anemia aplásica, neutropenia, trombocitopenia, falência ventricular esquerda, isquemia miocárdica, pirexia, leptospirose, infecção sistêmica, laceração, leiomioma uterino, cólica renal e trombose venosa profunda (n=1 paciente cada). Os EAETs graves no grupo de eculizumabe incluíram: pirexia (n=2 pacientes), íleo paralítico, colite neutropênica, abscesso em extremidade, celulite, infecção, pneumonia, infecção do trato respiratório superior, adenocarcinoma do cólon, adenocarcinoma pulmonar e hemoglobinúria paroxística noturna (n=1 paciente cada), §Um paciente do braço de eculizumabe foi desligado do estudo e faleceu de câncer pulmonar (não relacionado ao tratamento) durante a fase de extensão.</a:t>
            </a:r>
            <a:endParaRPr/>
          </a:p>
          <a:p>
            <a:pPr indent="0" lvl="0" marL="0" rtl="0" algn="l">
              <a:lnSpc>
                <a:spcPct val="90000"/>
              </a:lnSpc>
              <a:spcBef>
                <a:spcPts val="0"/>
              </a:spcBef>
              <a:spcAft>
                <a:spcPts val="0"/>
              </a:spcAft>
              <a:buClr>
                <a:schemeClr val="dk1"/>
              </a:buClr>
              <a:buSzPts val="700"/>
              <a:buNone/>
            </a:pPr>
            <a:r>
              <a:rPr lang="pt-BR" sz="700"/>
              <a:t>Abreviações: MAVE = evento adverso vascular maior; EAET = evento adverso emergente do tratamento.</a:t>
            </a:r>
            <a:endParaRPr/>
          </a:p>
          <a:p>
            <a:pPr indent="0" lvl="0" marL="0" rtl="0" algn="l">
              <a:lnSpc>
                <a:spcPct val="90000"/>
              </a:lnSpc>
              <a:spcBef>
                <a:spcPts val="0"/>
              </a:spcBef>
              <a:spcAft>
                <a:spcPts val="0"/>
              </a:spcAft>
              <a:buClr>
                <a:schemeClr val="dk1"/>
              </a:buClr>
              <a:buSzPts val="700"/>
              <a:buNone/>
            </a:pPr>
            <a:r>
              <a:rPr lang="pt-BR" sz="700"/>
              <a:t>Referências: 1. Lee JW et al. Blood. 2019 Feb 7;133(6):530-9; 2. Dados de arquivo da Alexion. 2019. </a:t>
            </a:r>
            <a:endParaRPr/>
          </a:p>
        </p:txBody>
      </p:sp>
      <p:sp>
        <p:nvSpPr>
          <p:cNvPr id="7099" name="Google Shape;7099;p123"/>
          <p:cNvSpPr txBox="1"/>
          <p:nvPr/>
        </p:nvSpPr>
        <p:spPr>
          <a:xfrm>
            <a:off x="296269" y="1395082"/>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7100" name="Google Shape;7100;p123"/>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101" name="Google Shape;7101;p123"/>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7102" name="Google Shape;7102;p123"/>
          <p:cNvSpPr/>
          <p:nvPr/>
        </p:nvSpPr>
        <p:spPr>
          <a:xfrm>
            <a:off x="7270643" y="1848452"/>
            <a:ext cx="1314494" cy="501294"/>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103" name="Google Shape;7103;p123"/>
          <p:cNvSpPr/>
          <p:nvPr/>
        </p:nvSpPr>
        <p:spPr>
          <a:xfrm>
            <a:off x="8796908" y="1848452"/>
            <a:ext cx="1314495" cy="501294"/>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104" name="Google Shape;7104;p123"/>
          <p:cNvSpPr/>
          <p:nvPr/>
        </p:nvSpPr>
        <p:spPr>
          <a:xfrm>
            <a:off x="10326398" y="1848452"/>
            <a:ext cx="1314495" cy="501294"/>
          </a:xfrm>
          <a:prstGeom prst="rect">
            <a:avLst/>
          </a:prstGeom>
          <a:gradFill>
            <a:gsLst>
              <a:gs pos="0">
                <a:schemeClr val="dk1"/>
              </a:gs>
              <a:gs pos="100000">
                <a:srgbClr val="7F7F7F"/>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aphicFrame>
        <p:nvGraphicFramePr>
          <p:cNvPr id="7105" name="Google Shape;7105;p123"/>
          <p:cNvGraphicFramePr/>
          <p:nvPr/>
        </p:nvGraphicFramePr>
        <p:xfrm>
          <a:off x="540344" y="1843070"/>
          <a:ext cx="3000000" cy="3000000"/>
        </p:xfrm>
        <a:graphic>
          <a:graphicData uri="http://schemas.openxmlformats.org/drawingml/2006/table">
            <a:tbl>
              <a:tblPr bandRow="1">
                <a:noFill/>
                <a:tableStyleId>{22974F62-E6E8-4F24-A12B-32CE1C81E89C}</a:tableStyleId>
              </a:tblPr>
              <a:tblGrid>
                <a:gridCol w="1934375"/>
                <a:gridCol w="4657725"/>
                <a:gridCol w="1574800"/>
                <a:gridCol w="1524000"/>
                <a:gridCol w="1409650"/>
              </a:tblGrid>
              <a:tr h="431275">
                <a:tc>
                  <a:txBody>
                    <a:bodyPr/>
                    <a:lstStyle/>
                    <a:p>
                      <a:pPr indent="0" lvl="0" marL="0" marR="0" rtl="0" algn="ctr">
                        <a:lnSpc>
                          <a:spcPct val="100000"/>
                        </a:lnSpc>
                        <a:spcBef>
                          <a:spcPts val="0"/>
                        </a:spcBef>
                        <a:spcAft>
                          <a:spcPts val="0"/>
                        </a:spcAft>
                        <a:buClr>
                          <a:schemeClr val="dk1"/>
                        </a:buClr>
                        <a:buSzPts val="1400"/>
                        <a:buFont typeface="Calibri"/>
                        <a:buNone/>
                      </a:pPr>
                      <a:r>
                        <a:t/>
                      </a:r>
                      <a:endParaRPr sz="1400">
                        <a:solidFill>
                          <a:schemeClr val="lt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i="1" sz="1400">
                        <a:solidFill>
                          <a:srgbClr val="600000"/>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ravulizumabe</a:t>
                      </a:r>
                      <a:endParaRPr b="1" baseline="30000" sz="1400">
                        <a:solidFill>
                          <a:schemeClr val="lt1"/>
                        </a:solidFill>
                        <a:latin typeface="Calibri"/>
                        <a:ea typeface="Calibri"/>
                        <a:cs typeface="Calibri"/>
                        <a:sym typeface="Calibri"/>
                      </a:endParaRPr>
                    </a:p>
                    <a:p>
                      <a:pPr indent="0" lvl="0" marL="0" marR="0" rtl="0" algn="ctr">
                        <a:spcBef>
                          <a:spcPts val="0"/>
                        </a:spcBef>
                        <a:spcAft>
                          <a:spcPts val="0"/>
                        </a:spcAft>
                        <a:buNone/>
                      </a:pPr>
                      <a:r>
                        <a:rPr b="1" lang="pt-BR" sz="1400">
                          <a:solidFill>
                            <a:schemeClr val="lt1"/>
                          </a:solidFill>
                          <a:latin typeface="Calibri"/>
                          <a:ea typeface="Calibri"/>
                          <a:cs typeface="Calibri"/>
                          <a:sym typeface="Calibri"/>
                        </a:rPr>
                        <a:t>(</a:t>
                      </a:r>
                      <a:r>
                        <a:rPr b="1" i="1" lang="pt-BR" sz="1400">
                          <a:solidFill>
                            <a:schemeClr val="lt1"/>
                          </a:solidFill>
                          <a:latin typeface="Calibri"/>
                          <a:ea typeface="Calibri"/>
                          <a:cs typeface="Calibri"/>
                          <a:sym typeface="Calibri"/>
                        </a:rPr>
                        <a:t>n</a:t>
                      </a:r>
                      <a:r>
                        <a:rPr b="1" lang="pt-BR" sz="1400">
                          <a:solidFill>
                            <a:schemeClr val="lt1"/>
                          </a:solidFill>
                          <a:latin typeface="Calibri"/>
                          <a:ea typeface="Calibri"/>
                          <a:cs typeface="Calibri"/>
                          <a:sym typeface="Calibri"/>
                        </a:rPr>
                        <a:t>=125)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eculizumabe</a:t>
                      </a:r>
                      <a:endParaRPr b="1" baseline="30000" sz="1400">
                        <a:solidFill>
                          <a:schemeClr val="lt1"/>
                        </a:solidFill>
                        <a:latin typeface="Calibri"/>
                        <a:ea typeface="Calibri"/>
                        <a:cs typeface="Calibri"/>
                        <a:sym typeface="Calibri"/>
                      </a:endParaRPr>
                    </a:p>
                    <a:p>
                      <a:pPr indent="0" lvl="0" marL="0" marR="0" rtl="0" algn="ctr">
                        <a:spcBef>
                          <a:spcPts val="0"/>
                        </a:spcBef>
                        <a:spcAft>
                          <a:spcPts val="0"/>
                        </a:spcAft>
                        <a:buNone/>
                      </a:pPr>
                      <a:r>
                        <a:rPr b="1" lang="pt-BR" sz="1400">
                          <a:solidFill>
                            <a:schemeClr val="lt1"/>
                          </a:solidFill>
                          <a:latin typeface="Calibri"/>
                          <a:ea typeface="Calibri"/>
                          <a:cs typeface="Calibri"/>
                          <a:sym typeface="Calibri"/>
                        </a:rPr>
                        <a:t>(</a:t>
                      </a:r>
                      <a:r>
                        <a:rPr b="1" i="1" lang="pt-BR" sz="1400">
                          <a:solidFill>
                            <a:schemeClr val="lt1"/>
                          </a:solidFill>
                          <a:latin typeface="Calibri"/>
                          <a:ea typeface="Calibri"/>
                          <a:cs typeface="Calibri"/>
                          <a:sym typeface="Calibri"/>
                        </a:rPr>
                        <a:t>n</a:t>
                      </a:r>
                      <a:r>
                        <a:rPr b="1" lang="pt-BR" sz="1400">
                          <a:solidFill>
                            <a:schemeClr val="lt1"/>
                          </a:solidFill>
                          <a:latin typeface="Calibri"/>
                          <a:ea typeface="Calibri"/>
                          <a:cs typeface="Calibri"/>
                          <a:sym typeface="Calibri"/>
                        </a:rPr>
                        <a:t>=121)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Diferença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1075">
                <a:tc rowSpan="11">
                  <a:txBody>
                    <a:bodyPr/>
                    <a:lstStyle/>
                    <a:p>
                      <a:pPr indent="0" lvl="0" marL="0" marR="0" rtl="0" algn="r">
                        <a:spcBef>
                          <a:spcPts val="0"/>
                        </a:spcBef>
                        <a:spcAft>
                          <a:spcPts val="0"/>
                        </a:spcAft>
                        <a:buNone/>
                      </a:pPr>
                      <a:r>
                        <a:rPr b="1" lang="pt-BR" sz="1400">
                          <a:solidFill>
                            <a:schemeClr val="dk2"/>
                          </a:solidFill>
                          <a:latin typeface="Lustria"/>
                          <a:ea typeface="Lustria"/>
                          <a:cs typeface="Lustria"/>
                          <a:sym typeface="Lustria"/>
                        </a:rPr>
                        <a:t>EAETs reportados no </a:t>
                      </a:r>
                      <a:r>
                        <a:rPr b="1" lang="pt-BR" sz="1600">
                          <a:solidFill>
                            <a:schemeClr val="dk2"/>
                          </a:solidFill>
                          <a:latin typeface="Lustria"/>
                          <a:ea typeface="Lustria"/>
                          <a:cs typeface="Lustria"/>
                          <a:sym typeface="Lustria"/>
                        </a:rPr>
                        <a:t>estudo</a:t>
                      </a:r>
                      <a:r>
                        <a:rPr b="1" lang="pt-BR" sz="1400">
                          <a:solidFill>
                            <a:schemeClr val="dk2"/>
                          </a:solidFill>
                          <a:latin typeface="Lustria"/>
                          <a:ea typeface="Lustria"/>
                          <a:cs typeface="Lustria"/>
                          <a:sym typeface="Lustria"/>
                        </a:rPr>
                        <a:t> fase III de ravulizumabe com pacientes naïve (301)</a:t>
                      </a:r>
                      <a:r>
                        <a:rPr b="1" baseline="30000" lang="pt-BR" sz="1400">
                          <a:solidFill>
                            <a:schemeClr val="dk2"/>
                          </a:solidFill>
                          <a:latin typeface="Lustria"/>
                          <a:ea typeface="Lustria"/>
                          <a:cs typeface="Lustria"/>
                          <a:sym typeface="Lustria"/>
                        </a:rPr>
                        <a:t>1,2</a:t>
                      </a:r>
                      <a:endParaRPr/>
                    </a:p>
                  </a:txBody>
                  <a:tcPr marT="45725" marB="45725" marR="10800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Qualquer EAET, </a:t>
                      </a:r>
                      <a:r>
                        <a:rPr b="1" i="1" lang="pt-BR" sz="1400">
                          <a:solidFill>
                            <a:schemeClr val="dk1"/>
                          </a:solidFill>
                          <a:latin typeface="Calibri"/>
                          <a:ea typeface="Calibri"/>
                          <a:cs typeface="Calibri"/>
                          <a:sym typeface="Calibri"/>
                        </a:rPr>
                        <a:t>n</a:t>
                      </a:r>
                      <a:r>
                        <a:rPr b="1" lang="pt-BR" sz="1400">
                          <a:solidFill>
                            <a:schemeClr val="dk1"/>
                          </a:solidFill>
                          <a:latin typeface="Calibri"/>
                          <a:ea typeface="Calibri"/>
                          <a:cs typeface="Calibri"/>
                          <a:sym typeface="Calibri"/>
                        </a:rPr>
                        <a:t> (%)</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110 (88,0)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105 (86,8)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r>
              <a:tr h="291075">
                <a:tc vMerge="1"/>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EAETs mais comuns, </a:t>
                      </a:r>
                      <a:r>
                        <a:rPr b="1" i="1" lang="pt-BR" sz="1400">
                          <a:solidFill>
                            <a:schemeClr val="dk1"/>
                          </a:solidFill>
                          <a:latin typeface="Calibri"/>
                          <a:ea typeface="Calibri"/>
                          <a:cs typeface="Calibri"/>
                          <a:sym typeface="Calibri"/>
                        </a:rPr>
                        <a:t>n</a:t>
                      </a:r>
                      <a:r>
                        <a:rPr b="1" lang="pt-BR" sz="1400">
                          <a:solidFill>
                            <a:schemeClr val="dk1"/>
                          </a:solidFill>
                          <a:latin typeface="Calibri"/>
                          <a:ea typeface="Calibri"/>
                          <a:cs typeface="Calibri"/>
                          <a:sym typeface="Calibri"/>
                        </a:rPr>
                        <a:t> (%)</a:t>
                      </a:r>
                      <a:r>
                        <a:rPr b="1" baseline="30000" lang="pt-BR" sz="1400">
                          <a:solidFill>
                            <a:schemeClr val="dk1"/>
                          </a:solidFill>
                          <a:latin typeface="Calibri"/>
                          <a:ea typeface="Calibri"/>
                          <a:cs typeface="Calibri"/>
                          <a:sym typeface="Calibri"/>
                        </a:rPr>
                        <a:t>†</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400"/>
                        <a:buFont typeface="Calibri"/>
                        <a:buNone/>
                      </a:pPr>
                      <a:r>
                        <a:t/>
                      </a:r>
                      <a:endParaRPr baseline="30000" sz="14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aseline="30000" sz="14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1075">
                <a:tc vMerge="1"/>
                <a:tc>
                  <a:txBody>
                    <a:bodyPr/>
                    <a:lstStyle/>
                    <a:p>
                      <a:pPr indent="0" lvl="0" marL="360363" marR="0" rtl="0" algn="l">
                        <a:lnSpc>
                          <a:spcPct val="107142"/>
                        </a:lnSpc>
                        <a:spcBef>
                          <a:spcPts val="0"/>
                        </a:spcBef>
                        <a:spcAft>
                          <a:spcPts val="0"/>
                        </a:spcAft>
                        <a:buNone/>
                      </a:pPr>
                      <a:r>
                        <a:rPr lang="pt-BR" sz="1400">
                          <a:solidFill>
                            <a:schemeClr val="dk1"/>
                          </a:solidFill>
                          <a:latin typeface="Calibri"/>
                          <a:ea typeface="Calibri"/>
                          <a:cs typeface="Calibri"/>
                          <a:sym typeface="Calibri"/>
                        </a:rPr>
                        <a:t>Cefaleia</a:t>
                      </a:r>
                      <a:endParaRPr/>
                    </a:p>
                  </a:txBody>
                  <a:tcPr marT="45725" marB="45725" marR="91450" marL="180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lang="pt-BR" sz="1400">
                          <a:solidFill>
                            <a:schemeClr val="dk1"/>
                          </a:solidFill>
                          <a:latin typeface="Calibri"/>
                          <a:ea typeface="Calibri"/>
                          <a:cs typeface="Calibri"/>
                          <a:sym typeface="Calibri"/>
                        </a:rPr>
                        <a:t>45 (36,0)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lang="pt-BR" sz="1400">
                          <a:solidFill>
                            <a:schemeClr val="dk1"/>
                          </a:solidFill>
                          <a:latin typeface="Calibri"/>
                          <a:ea typeface="Calibri"/>
                          <a:cs typeface="Calibri"/>
                          <a:sym typeface="Calibri"/>
                        </a:rPr>
                        <a:t>40 (33,1)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b="1" lang="pt-BR" sz="1400">
                          <a:solidFill>
                            <a:schemeClr val="dk1"/>
                          </a:solidFill>
                          <a:latin typeface="Calibri"/>
                          <a:ea typeface="Calibri"/>
                          <a:cs typeface="Calibri"/>
                          <a:sym typeface="Calibri"/>
                        </a:rPr>
                        <a:t>+2,9%</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1075">
                <a:tc vMerge="1"/>
                <a:tc>
                  <a:txBody>
                    <a:bodyPr/>
                    <a:lstStyle/>
                    <a:p>
                      <a:pPr indent="0" lvl="0" marL="360363" marR="0" rtl="0" algn="l">
                        <a:lnSpc>
                          <a:spcPct val="107142"/>
                        </a:lnSpc>
                        <a:spcBef>
                          <a:spcPts val="0"/>
                        </a:spcBef>
                        <a:spcAft>
                          <a:spcPts val="0"/>
                        </a:spcAft>
                        <a:buNone/>
                      </a:pPr>
                      <a:r>
                        <a:rPr lang="pt-BR" sz="1400">
                          <a:solidFill>
                            <a:schemeClr val="dk1"/>
                          </a:solidFill>
                          <a:latin typeface="Calibri"/>
                          <a:ea typeface="Calibri"/>
                          <a:cs typeface="Calibri"/>
                          <a:sym typeface="Calibri"/>
                        </a:rPr>
                        <a:t>Nasofaringite</a:t>
                      </a:r>
                      <a:endParaRPr/>
                    </a:p>
                  </a:txBody>
                  <a:tcPr marT="45725" marB="45725" marR="91450" marL="180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lang="pt-BR" sz="1400">
                          <a:solidFill>
                            <a:schemeClr val="dk1"/>
                          </a:solidFill>
                          <a:latin typeface="Calibri"/>
                          <a:ea typeface="Calibri"/>
                          <a:cs typeface="Calibri"/>
                          <a:sym typeface="Calibri"/>
                        </a:rPr>
                        <a:t>11 (8,8)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lang="pt-BR" sz="1400">
                          <a:solidFill>
                            <a:schemeClr val="dk1"/>
                          </a:solidFill>
                          <a:latin typeface="Calibri"/>
                          <a:ea typeface="Calibri"/>
                          <a:cs typeface="Calibri"/>
                          <a:sym typeface="Calibri"/>
                        </a:rPr>
                        <a:t>18 (14,9)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b="1" lang="pt-BR" sz="1400">
                          <a:solidFill>
                            <a:schemeClr val="dk1"/>
                          </a:solidFill>
                          <a:latin typeface="Calibri"/>
                          <a:ea typeface="Calibri"/>
                          <a:cs typeface="Calibri"/>
                          <a:sym typeface="Calibri"/>
                        </a:rPr>
                        <a:t>–6,1%</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1075">
                <a:tc vMerge="1"/>
                <a:tc>
                  <a:txBody>
                    <a:bodyPr/>
                    <a:lstStyle/>
                    <a:p>
                      <a:pPr indent="0" lvl="0" marL="360363" marR="0" rtl="0" algn="l">
                        <a:lnSpc>
                          <a:spcPct val="107142"/>
                        </a:lnSpc>
                        <a:spcBef>
                          <a:spcPts val="0"/>
                        </a:spcBef>
                        <a:spcAft>
                          <a:spcPts val="0"/>
                        </a:spcAft>
                        <a:buNone/>
                      </a:pPr>
                      <a:r>
                        <a:rPr lang="pt-BR" sz="1400">
                          <a:solidFill>
                            <a:schemeClr val="dk1"/>
                          </a:solidFill>
                          <a:latin typeface="Calibri"/>
                          <a:ea typeface="Calibri"/>
                          <a:cs typeface="Calibri"/>
                          <a:sym typeface="Calibri"/>
                        </a:rPr>
                        <a:t>Infecções do trato respiratório superior</a:t>
                      </a:r>
                      <a:endParaRPr/>
                    </a:p>
                  </a:txBody>
                  <a:tcPr marT="45725" marB="45725" marR="91450" marL="180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lang="pt-BR" sz="1400">
                          <a:solidFill>
                            <a:schemeClr val="dk1"/>
                          </a:solidFill>
                          <a:latin typeface="Calibri"/>
                          <a:ea typeface="Calibri"/>
                          <a:cs typeface="Calibri"/>
                          <a:sym typeface="Calibri"/>
                        </a:rPr>
                        <a:t>13 (10,4)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lang="pt-BR" sz="1400">
                          <a:solidFill>
                            <a:schemeClr val="dk1"/>
                          </a:solidFill>
                          <a:latin typeface="Calibri"/>
                          <a:ea typeface="Calibri"/>
                          <a:cs typeface="Calibri"/>
                          <a:sym typeface="Calibri"/>
                        </a:rPr>
                        <a:t>7 (5,8)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b="1" lang="pt-BR" sz="1400">
                          <a:solidFill>
                            <a:schemeClr val="dk1"/>
                          </a:solidFill>
                          <a:latin typeface="Calibri"/>
                          <a:ea typeface="Calibri"/>
                          <a:cs typeface="Calibri"/>
                          <a:sym typeface="Calibri"/>
                        </a:rPr>
                        <a:t>+4,6%</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1075">
                <a:tc vMerge="1"/>
                <a:tc>
                  <a:txBody>
                    <a:bodyPr/>
                    <a:lstStyle/>
                    <a:p>
                      <a:pPr indent="0" lvl="0" marL="360363" marR="0" rtl="0" algn="l">
                        <a:lnSpc>
                          <a:spcPct val="107142"/>
                        </a:lnSpc>
                        <a:spcBef>
                          <a:spcPts val="0"/>
                        </a:spcBef>
                        <a:spcAft>
                          <a:spcPts val="0"/>
                        </a:spcAft>
                        <a:buNone/>
                      </a:pPr>
                      <a:r>
                        <a:rPr lang="pt-BR" sz="1400">
                          <a:solidFill>
                            <a:schemeClr val="dk1"/>
                          </a:solidFill>
                          <a:latin typeface="Calibri"/>
                          <a:ea typeface="Calibri"/>
                          <a:cs typeface="Calibri"/>
                          <a:sym typeface="Calibri"/>
                        </a:rPr>
                        <a:t>Pirexia</a:t>
                      </a:r>
                      <a:endParaRPr/>
                    </a:p>
                  </a:txBody>
                  <a:tcPr marT="45725" marB="45725" marR="91450" marL="180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lang="pt-BR" sz="1400">
                          <a:solidFill>
                            <a:schemeClr val="dk1"/>
                          </a:solidFill>
                          <a:latin typeface="Calibri"/>
                          <a:ea typeface="Calibri"/>
                          <a:cs typeface="Calibri"/>
                          <a:sym typeface="Calibri"/>
                        </a:rPr>
                        <a:t>6 (4,8)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lang="pt-BR" sz="1400">
                          <a:solidFill>
                            <a:schemeClr val="dk1"/>
                          </a:solidFill>
                          <a:latin typeface="Calibri"/>
                          <a:ea typeface="Calibri"/>
                          <a:cs typeface="Calibri"/>
                          <a:sym typeface="Calibri"/>
                        </a:rPr>
                        <a:t>13 (10,7)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7142"/>
                        </a:lnSpc>
                        <a:spcBef>
                          <a:spcPts val="0"/>
                        </a:spcBef>
                        <a:spcAft>
                          <a:spcPts val="0"/>
                        </a:spcAft>
                        <a:buNone/>
                      </a:pPr>
                      <a:r>
                        <a:rPr b="1" lang="pt-BR" sz="1400">
                          <a:solidFill>
                            <a:schemeClr val="dk1"/>
                          </a:solidFill>
                          <a:latin typeface="Calibri"/>
                          <a:ea typeface="Calibri"/>
                          <a:cs typeface="Calibri"/>
                          <a:sym typeface="Calibri"/>
                        </a:rPr>
                        <a:t>–5,9%</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r>
              <a:tr h="291075">
                <a:tc vMerge="1"/>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MAVE, inclusive trombose, </a:t>
                      </a:r>
                      <a:r>
                        <a:rPr b="1" i="1" lang="pt-BR" sz="1400">
                          <a:solidFill>
                            <a:schemeClr val="dk1"/>
                          </a:solidFill>
                          <a:latin typeface="Calibri"/>
                          <a:ea typeface="Calibri"/>
                          <a:cs typeface="Calibri"/>
                          <a:sym typeface="Calibri"/>
                        </a:rPr>
                        <a:t>n</a:t>
                      </a:r>
                      <a:r>
                        <a:rPr b="1" lang="pt-BR" sz="1400">
                          <a:solidFill>
                            <a:schemeClr val="dk1"/>
                          </a:solidFill>
                          <a:latin typeface="Calibri"/>
                          <a:ea typeface="Calibri"/>
                          <a:cs typeface="Calibri"/>
                          <a:sym typeface="Calibri"/>
                        </a:rPr>
                        <a:t> (%)</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2 (1,6)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 (0,8)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+0,8%</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2AB8CA"/>
                      </a:solidFill>
                      <a:prstDash val="solid"/>
                      <a:round/>
                      <a:headEnd len="sm" w="sm" type="none"/>
                      <a:tailEnd len="sm" w="sm" type="none"/>
                    </a:lnB>
                  </a:tcPr>
                </a:tc>
              </a:tr>
              <a:tr h="291075">
                <a:tc vMerge="1"/>
                <a:tc>
                  <a:txBody>
                    <a:bodyPr/>
                    <a:lstStyle/>
                    <a:p>
                      <a:pPr indent="0" lvl="0" marL="0" marR="0" rtl="0" algn="l">
                        <a:spcBef>
                          <a:spcPts val="0"/>
                        </a:spcBef>
                        <a:spcAft>
                          <a:spcPts val="0"/>
                        </a:spcAft>
                        <a:buNone/>
                      </a:pPr>
                      <a:r>
                        <a:rPr b="1" lang="pt-BR" sz="1400">
                          <a:solidFill>
                            <a:srgbClr val="2AB8CA"/>
                          </a:solidFill>
                          <a:latin typeface="Calibri"/>
                          <a:ea typeface="Calibri"/>
                          <a:cs typeface="Calibri"/>
                          <a:sym typeface="Calibri"/>
                        </a:rPr>
                        <a:t>Infecções meningocócicas, </a:t>
                      </a:r>
                      <a:r>
                        <a:rPr b="1" i="1" lang="pt-BR" sz="1400">
                          <a:solidFill>
                            <a:srgbClr val="2AB8CA"/>
                          </a:solidFill>
                          <a:latin typeface="Calibri"/>
                          <a:ea typeface="Calibri"/>
                          <a:cs typeface="Calibri"/>
                          <a:sym typeface="Calibri"/>
                        </a:rPr>
                        <a:t>n</a:t>
                      </a:r>
                      <a:r>
                        <a:rPr b="1" lang="pt-BR" sz="1400">
                          <a:solidFill>
                            <a:srgbClr val="2AB8CA"/>
                          </a:solidFill>
                          <a:latin typeface="Calibri"/>
                          <a:ea typeface="Calibri"/>
                          <a:cs typeface="Calibri"/>
                          <a:sym typeface="Calibri"/>
                        </a:rPr>
                        <a:t> (%)</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rgbClr val="2AB8CA"/>
                          </a:solidFill>
                          <a:latin typeface="Calibri"/>
                          <a:ea typeface="Calibri"/>
                          <a:cs typeface="Calibri"/>
                          <a:sym typeface="Calibri"/>
                        </a:rPr>
                        <a:t>0 (0)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rgbClr val="2AB8CA"/>
                          </a:solidFill>
                          <a:latin typeface="Calibri"/>
                          <a:ea typeface="Calibri"/>
                          <a:cs typeface="Calibri"/>
                          <a:sym typeface="Calibri"/>
                        </a:rPr>
                        <a:t>0 (0)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2AB8CA"/>
                        </a:buClr>
                        <a:buSzPts val="1400"/>
                        <a:buFont typeface="Calibri"/>
                        <a:buNone/>
                      </a:pPr>
                      <a:r>
                        <a:rPr b="1" lang="pt-BR" sz="1400">
                          <a:solidFill>
                            <a:srgbClr val="2AB8CA"/>
                          </a:solidFill>
                          <a:latin typeface="Calibri"/>
                          <a:ea typeface="Calibri"/>
                          <a:cs typeface="Calibri"/>
                          <a:sym typeface="Calibri"/>
                        </a:rPr>
                        <a:t>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2AB8CA"/>
                      </a:solidFill>
                      <a:prstDash val="solid"/>
                      <a:round/>
                      <a:headEnd len="sm" w="sm" type="none"/>
                      <a:tailEnd len="sm" w="sm" type="none"/>
                    </a:lnB>
                  </a:tcPr>
                </a:tc>
              </a:tr>
              <a:tr h="291075">
                <a:tc vMerge="1"/>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Pacientes com qualquer EAET grave</a:t>
                      </a:r>
                      <a:r>
                        <a:rPr b="1" baseline="30000" lang="pt-BR" sz="1200">
                          <a:solidFill>
                            <a:schemeClr val="dk1"/>
                          </a:solidFill>
                          <a:latin typeface="Calibri"/>
                          <a:ea typeface="Calibri"/>
                          <a:cs typeface="Calibri"/>
                          <a:sym typeface="Calibri"/>
                        </a:rPr>
                        <a:t>‡</a:t>
                      </a:r>
                      <a:r>
                        <a:rPr b="1" lang="pt-BR" sz="1200">
                          <a:solidFill>
                            <a:schemeClr val="dk1"/>
                          </a:solidFill>
                          <a:latin typeface="Calibri"/>
                          <a:ea typeface="Calibri"/>
                          <a:cs typeface="Calibri"/>
                          <a:sym typeface="Calibri"/>
                        </a:rPr>
                        <a:t>,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45725" marB="45725" marR="91450" marL="180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11 (8,8)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9 (7,4)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400"/>
                        <a:buFont typeface="Calibri"/>
                        <a:buNone/>
                      </a:pPr>
                      <a:r>
                        <a:rPr b="1" lang="pt-BR" sz="1400">
                          <a:solidFill>
                            <a:schemeClr val="dk1"/>
                          </a:solidFill>
                          <a:latin typeface="Calibri"/>
                          <a:ea typeface="Calibri"/>
                          <a:cs typeface="Calibri"/>
                          <a:sym typeface="Calibri"/>
                        </a:rPr>
                        <a:t>+1,4%</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BFBFBF"/>
                      </a:solidFill>
                      <a:prstDash val="solid"/>
                      <a:round/>
                      <a:headEnd len="sm" w="sm" type="none"/>
                      <a:tailEnd len="sm" w="sm" type="none"/>
                    </a:lnB>
                  </a:tcPr>
                </a:tc>
              </a:tr>
              <a:tr h="400475">
                <a:tc vMerge="1"/>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EAETs que levaram à descontinuação do tratamento do estudo,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45725" marB="45725" marR="91450" marL="180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0 (0)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 (0,8)</a:t>
                      </a:r>
                      <a:r>
                        <a:rPr baseline="30000" lang="pt-BR" sz="1400">
                          <a:solidFill>
                            <a:schemeClr val="dk1"/>
                          </a:solidFill>
                          <a:latin typeface="Calibri"/>
                          <a:ea typeface="Calibri"/>
                          <a:cs typeface="Calibri"/>
                          <a:sym typeface="Calibri"/>
                        </a:rPr>
                        <a:t>§</a:t>
                      </a:r>
                      <a:endParaRPr baseline="30000" sz="14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–0,8%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tcPr>
                </a:tc>
              </a:tr>
              <a:tr h="291075">
                <a:tc vMerge="1"/>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Óbitos,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45725" marB="45725" marR="91450" marL="180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0 (0)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 (0,8)</a:t>
                      </a:r>
                      <a:r>
                        <a:rPr baseline="30000" lang="pt-BR" sz="1400">
                          <a:solidFill>
                            <a:schemeClr val="dk1"/>
                          </a:solidFill>
                          <a:latin typeface="Calibri"/>
                          <a:ea typeface="Calibri"/>
                          <a:cs typeface="Calibri"/>
                          <a:sym typeface="Calibri"/>
                        </a:rPr>
                        <a:t>§</a:t>
                      </a:r>
                      <a:endParaRPr baseline="30000" sz="14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–0,8%</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7096"/>
                                        </p:tgtEl>
                                        <p:attrNameLst>
                                          <p:attrName>style.visibility</p:attrName>
                                        </p:attrNameLst>
                                      </p:cBhvr>
                                      <p:to>
                                        <p:strVal val="visible"/>
                                      </p:to>
                                    </p:set>
                                    <p:animEffect filter="fade" transition="in">
                                      <p:cBhvr>
                                        <p:cTn dur="500"/>
                                        <p:tgtEl>
                                          <p:spTgt spid="7096"/>
                                        </p:tgtEl>
                                      </p:cBhvr>
                                    </p:animEffect>
                                  </p:childTnLst>
                                </p:cTn>
                              </p:par>
                              <p:par>
                                <p:cTn fill="hold" nodeType="withEffect" presetClass="entr" presetID="10" presetSubtype="0">
                                  <p:stCondLst>
                                    <p:cond delay="0"/>
                                  </p:stCondLst>
                                  <p:childTnLst>
                                    <p:set>
                                      <p:cBhvr>
                                        <p:cTn dur="1" fill="hold">
                                          <p:stCondLst>
                                            <p:cond delay="0"/>
                                          </p:stCondLst>
                                        </p:cTn>
                                        <p:tgtEl>
                                          <p:spTgt spid="7102"/>
                                        </p:tgtEl>
                                        <p:attrNameLst>
                                          <p:attrName>style.visibility</p:attrName>
                                        </p:attrNameLst>
                                      </p:cBhvr>
                                      <p:to>
                                        <p:strVal val="visible"/>
                                      </p:to>
                                    </p:set>
                                    <p:animEffect filter="fade" transition="in">
                                      <p:cBhvr>
                                        <p:cTn dur="500"/>
                                        <p:tgtEl>
                                          <p:spTgt spid="7102"/>
                                        </p:tgtEl>
                                      </p:cBhvr>
                                    </p:animEffect>
                                  </p:childTnLst>
                                </p:cTn>
                              </p:par>
                              <p:par>
                                <p:cTn fill="hold" nodeType="withEffect" presetClass="entr" presetID="10" presetSubtype="0">
                                  <p:stCondLst>
                                    <p:cond delay="0"/>
                                  </p:stCondLst>
                                  <p:childTnLst>
                                    <p:set>
                                      <p:cBhvr>
                                        <p:cTn dur="1" fill="hold">
                                          <p:stCondLst>
                                            <p:cond delay="0"/>
                                          </p:stCondLst>
                                        </p:cTn>
                                        <p:tgtEl>
                                          <p:spTgt spid="7103"/>
                                        </p:tgtEl>
                                        <p:attrNameLst>
                                          <p:attrName>style.visibility</p:attrName>
                                        </p:attrNameLst>
                                      </p:cBhvr>
                                      <p:to>
                                        <p:strVal val="visible"/>
                                      </p:to>
                                    </p:set>
                                    <p:animEffect filter="fade" transition="in">
                                      <p:cBhvr>
                                        <p:cTn dur="500"/>
                                        <p:tgtEl>
                                          <p:spTgt spid="7103"/>
                                        </p:tgtEl>
                                      </p:cBhvr>
                                    </p:animEffect>
                                  </p:childTnLst>
                                </p:cTn>
                              </p:par>
                              <p:par>
                                <p:cTn fill="hold" nodeType="withEffect" presetClass="entr" presetID="10" presetSubtype="0">
                                  <p:stCondLst>
                                    <p:cond delay="0"/>
                                  </p:stCondLst>
                                  <p:childTnLst>
                                    <p:set>
                                      <p:cBhvr>
                                        <p:cTn dur="1" fill="hold">
                                          <p:stCondLst>
                                            <p:cond delay="0"/>
                                          </p:stCondLst>
                                        </p:cTn>
                                        <p:tgtEl>
                                          <p:spTgt spid="7104"/>
                                        </p:tgtEl>
                                        <p:attrNameLst>
                                          <p:attrName>style.visibility</p:attrName>
                                        </p:attrNameLst>
                                      </p:cBhvr>
                                      <p:to>
                                        <p:strVal val="visible"/>
                                      </p:to>
                                    </p:set>
                                    <p:animEffect filter="fade" transition="in">
                                      <p:cBhvr>
                                        <p:cTn dur="500"/>
                                        <p:tgtEl>
                                          <p:spTgt spid="7104"/>
                                        </p:tgtEl>
                                      </p:cBhvr>
                                    </p:animEffect>
                                  </p:childTnLst>
                                </p:cTn>
                              </p:par>
                              <p:par>
                                <p:cTn fill="hold" nodeType="withEffect" presetClass="entr" presetID="10" presetSubtype="0">
                                  <p:stCondLst>
                                    <p:cond delay="250"/>
                                  </p:stCondLst>
                                  <p:childTnLst>
                                    <p:set>
                                      <p:cBhvr>
                                        <p:cTn dur="1" fill="hold">
                                          <p:stCondLst>
                                            <p:cond delay="0"/>
                                          </p:stCondLst>
                                        </p:cTn>
                                        <p:tgtEl>
                                          <p:spTgt spid="7105"/>
                                        </p:tgtEl>
                                        <p:attrNameLst>
                                          <p:attrName>style.visibility</p:attrName>
                                        </p:attrNameLst>
                                      </p:cBhvr>
                                      <p:to>
                                        <p:strVal val="visible"/>
                                      </p:to>
                                    </p:set>
                                    <p:animEffect filter="fade" transition="in">
                                      <p:cBhvr>
                                        <p:cTn dur="500"/>
                                        <p:tgtEl>
                                          <p:spTgt spid="710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10" name="Shape 7110"/>
        <p:cNvGrpSpPr/>
        <p:nvPr/>
      </p:nvGrpSpPr>
      <p:grpSpPr>
        <a:xfrm>
          <a:off x="0" y="0"/>
          <a:ext cx="0" cy="0"/>
          <a:chOff x="0" y="0"/>
          <a:chExt cx="0" cy="0"/>
        </a:xfrm>
      </p:grpSpPr>
      <p:sp>
        <p:nvSpPr>
          <p:cNvPr id="7111" name="Google Shape;7111;p124"/>
          <p:cNvSpPr/>
          <p:nvPr/>
        </p:nvSpPr>
        <p:spPr>
          <a:xfrm flipH="1">
            <a:off x="407982" y="1998028"/>
            <a:ext cx="11126789" cy="141315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7112" name="Google Shape;7112;p124"/>
          <p:cNvSpPr txBox="1"/>
          <p:nvPr/>
        </p:nvSpPr>
        <p:spPr>
          <a:xfrm>
            <a:off x="296269" y="385036"/>
            <a:ext cx="116671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Destaques da segurança de ravulizumabe vs. eculizumabe</a:t>
            </a:r>
            <a:br>
              <a:rPr b="1" lang="pt-BR" sz="3200">
                <a:solidFill>
                  <a:schemeClr val="accent1"/>
                </a:solidFill>
                <a:latin typeface="Lustria"/>
                <a:ea typeface="Lustria"/>
                <a:cs typeface="Lustria"/>
                <a:sym typeface="Lustria"/>
              </a:rPr>
            </a:br>
            <a:r>
              <a:rPr b="1" lang="pt-BR" sz="3200">
                <a:solidFill>
                  <a:schemeClr val="accent1"/>
                </a:solidFill>
                <a:latin typeface="Lustria"/>
                <a:ea typeface="Lustria"/>
                <a:cs typeface="Lustria"/>
                <a:sym typeface="Lustria"/>
              </a:rPr>
              <a:t>em pacientes virgens de tratamento</a:t>
            </a:r>
            <a:r>
              <a:rPr b="1" baseline="30000" lang="pt-BR" sz="3200">
                <a:solidFill>
                  <a:schemeClr val="accent1"/>
                </a:solidFill>
                <a:latin typeface="Lustria"/>
                <a:ea typeface="Lustria"/>
                <a:cs typeface="Lustria"/>
                <a:sym typeface="Lustria"/>
              </a:rPr>
              <a:t>1,2</a:t>
            </a:r>
            <a:endParaRPr/>
          </a:p>
        </p:txBody>
      </p:sp>
      <p:sp>
        <p:nvSpPr>
          <p:cNvPr id="7113" name="Google Shape;7113;p124"/>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EAs = eventos adversos; PD = farmacodinâmica; PK = farmacocinética.</a:t>
            </a:r>
            <a:endParaRPr/>
          </a:p>
          <a:p>
            <a:pPr indent="0" lvl="0" marL="0" rtl="0" algn="l">
              <a:lnSpc>
                <a:spcPct val="90000"/>
              </a:lnSpc>
              <a:spcBef>
                <a:spcPts val="0"/>
              </a:spcBef>
              <a:spcAft>
                <a:spcPts val="0"/>
              </a:spcAft>
              <a:buClr>
                <a:schemeClr val="dk1"/>
              </a:buClr>
              <a:buSzPts val="700"/>
              <a:buNone/>
            </a:pPr>
            <a:r>
              <a:rPr lang="pt-BR" sz="700"/>
              <a:t>Referências: 1. Lee JW et al. Blood. 2019 Feb 7;133(6):530-9; 2. Dados de arquivo da Alexion. 2019; 3. Hill A et al. Blood. 2005;106(7):2559-65; 4. Hillmen P et al. Br J Haematol. 2013 Jul;162(1):62-73; 5. Hill A et al. Nat Rev Dis Primers. 2017 May 18;3:17028; 6. Hill A et al. Blood. 2017;130(Suppl 1):3486-.</a:t>
            </a:r>
            <a:endParaRPr/>
          </a:p>
        </p:txBody>
      </p:sp>
      <p:sp>
        <p:nvSpPr>
          <p:cNvPr id="7114" name="Google Shape;7114;p124"/>
          <p:cNvSpPr txBox="1"/>
          <p:nvPr/>
        </p:nvSpPr>
        <p:spPr>
          <a:xfrm>
            <a:off x="296269" y="1145852"/>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7115" name="Google Shape;7115;p124"/>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116" name="Google Shape;7116;p124"/>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7117" name="Google Shape;7117;p124"/>
          <p:cNvSpPr/>
          <p:nvPr/>
        </p:nvSpPr>
        <p:spPr>
          <a:xfrm>
            <a:off x="657226" y="1701521"/>
            <a:ext cx="10607674" cy="75240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118" name="Google Shape;7118;p124"/>
          <p:cNvSpPr/>
          <p:nvPr/>
        </p:nvSpPr>
        <p:spPr>
          <a:xfrm flipH="1">
            <a:off x="407983" y="4543176"/>
            <a:ext cx="11126789" cy="164536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7119" name="Google Shape;7119;p124"/>
          <p:cNvSpPr/>
          <p:nvPr/>
        </p:nvSpPr>
        <p:spPr>
          <a:xfrm>
            <a:off x="657226" y="4246669"/>
            <a:ext cx="10607674" cy="75240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7120" name="Google Shape;7120;p124"/>
          <p:cNvGrpSpPr/>
          <p:nvPr/>
        </p:nvGrpSpPr>
        <p:grpSpPr>
          <a:xfrm>
            <a:off x="587376" y="4325889"/>
            <a:ext cx="10820397" cy="1749851"/>
            <a:chOff x="587376" y="4202314"/>
            <a:chExt cx="10820397" cy="1749851"/>
          </a:xfrm>
        </p:grpSpPr>
        <p:sp>
          <p:nvSpPr>
            <p:cNvPr id="7121" name="Google Shape;7121;p124"/>
            <p:cNvSpPr txBox="1"/>
            <p:nvPr/>
          </p:nvSpPr>
          <p:spPr>
            <a:xfrm>
              <a:off x="587376" y="4959649"/>
              <a:ext cx="3315879" cy="992516"/>
            </a:xfrm>
            <a:prstGeom prst="rect">
              <a:avLst/>
            </a:prstGeom>
            <a:noFill/>
            <a:ln>
              <a:noFill/>
            </a:ln>
          </p:spPr>
          <p:txBody>
            <a:bodyPr anchorCtr="0" anchor="t" bIns="45700" lIns="91425" spcFirstLastPara="1" rIns="91425" wrap="square" tIns="45700">
              <a:spAutoFit/>
            </a:bodyPr>
            <a:lstStyle/>
            <a:p>
              <a:pPr indent="0" lvl="0" marL="10800" marR="0" rtl="0" algn="ctr">
                <a:lnSpc>
                  <a:spcPct val="100000"/>
                </a:lnSpc>
                <a:spcBef>
                  <a:spcPts val="0"/>
                </a:spcBef>
                <a:spcAft>
                  <a:spcPts val="0"/>
                </a:spcAft>
                <a:buNone/>
              </a:pPr>
              <a:r>
                <a:rPr lang="pt-BR" sz="1400">
                  <a:solidFill>
                    <a:schemeClr val="dk1"/>
                  </a:solidFill>
                  <a:latin typeface="Calibri"/>
                  <a:ea typeface="Calibri"/>
                  <a:cs typeface="Calibri"/>
                  <a:sym typeface="Calibri"/>
                </a:rPr>
                <a:t>Houve um EA grave reportado no grupo de eculizumabe que levou à descontinuação do tratamento. </a:t>
              </a:r>
              <a:r>
                <a:rPr b="1" lang="pt-BR" sz="1400">
                  <a:solidFill>
                    <a:schemeClr val="dk2"/>
                  </a:solidFill>
                  <a:latin typeface="Calibri"/>
                  <a:ea typeface="Calibri"/>
                  <a:cs typeface="Calibri"/>
                  <a:sym typeface="Calibri"/>
                </a:rPr>
                <a:t>Nenhum EA grave no braço de ravulizumabe levou à descontinuação do tratamento</a:t>
              </a:r>
              <a:endParaRPr/>
            </a:p>
          </p:txBody>
        </p:sp>
        <p:sp>
          <p:nvSpPr>
            <p:cNvPr id="7122" name="Google Shape;7122;p124"/>
            <p:cNvSpPr txBox="1"/>
            <p:nvPr/>
          </p:nvSpPr>
          <p:spPr>
            <a:xfrm>
              <a:off x="4035957" y="5172008"/>
              <a:ext cx="2045516" cy="633443"/>
            </a:xfrm>
            <a:prstGeom prst="rect">
              <a:avLst/>
            </a:prstGeom>
            <a:noFill/>
            <a:ln>
              <a:noFill/>
            </a:ln>
          </p:spPr>
          <p:txBody>
            <a:bodyPr anchorCtr="0" anchor="t" bIns="45700" lIns="91425" spcFirstLastPara="1" rIns="91425" wrap="square" tIns="45700">
              <a:spAutoFit/>
            </a:bodyPr>
            <a:lstStyle/>
            <a:p>
              <a:pPr indent="0" lvl="0" marL="10800" marR="0" rtl="0" algn="ctr">
                <a:lnSpc>
                  <a:spcPct val="100000"/>
                </a:lnSpc>
                <a:spcBef>
                  <a:spcPts val="0"/>
                </a:spcBef>
                <a:spcAft>
                  <a:spcPts val="0"/>
                </a:spcAft>
                <a:buNone/>
              </a:pPr>
              <a:r>
                <a:rPr b="1" lang="pt-BR" sz="1400">
                  <a:solidFill>
                    <a:schemeClr val="dk2"/>
                  </a:solidFill>
                  <a:latin typeface="Calibri"/>
                  <a:ea typeface="Calibri"/>
                  <a:cs typeface="Calibri"/>
                  <a:sym typeface="Calibri"/>
                </a:rPr>
                <a:t>Não ocorreram infecções meningocócicas </a:t>
              </a:r>
              <a:r>
                <a:rPr lang="pt-BR" sz="1400">
                  <a:solidFill>
                    <a:schemeClr val="dk1"/>
                  </a:solidFill>
                  <a:latin typeface="Calibri"/>
                  <a:ea typeface="Calibri"/>
                  <a:cs typeface="Calibri"/>
                  <a:sym typeface="Calibri"/>
                </a:rPr>
                <a:t>durante o estudo</a:t>
              </a:r>
              <a:endParaRPr/>
            </a:p>
          </p:txBody>
        </p:sp>
        <p:sp>
          <p:nvSpPr>
            <p:cNvPr id="7123" name="Google Shape;7123;p124"/>
            <p:cNvSpPr txBox="1"/>
            <p:nvPr/>
          </p:nvSpPr>
          <p:spPr>
            <a:xfrm>
              <a:off x="6866240" y="4892786"/>
              <a:ext cx="3849279" cy="323935"/>
            </a:xfrm>
            <a:prstGeom prst="rect">
              <a:avLst/>
            </a:prstGeom>
            <a:noFill/>
            <a:ln>
              <a:noFill/>
            </a:ln>
          </p:spPr>
          <p:txBody>
            <a:bodyPr anchorCtr="0" anchor="t" bIns="45700" lIns="91425" spcFirstLastPara="1" rIns="91425" wrap="square" tIns="45700">
              <a:spAutoFit/>
            </a:bodyPr>
            <a:lstStyle/>
            <a:p>
              <a:pPr indent="0" lvl="0" marL="10800" marR="0" rtl="0" algn="ctr">
                <a:lnSpc>
                  <a:spcPct val="114000"/>
                </a:lnSpc>
                <a:spcBef>
                  <a:spcPts val="0"/>
                </a:spcBef>
                <a:spcAft>
                  <a:spcPts val="0"/>
                </a:spcAft>
                <a:buNone/>
              </a:pPr>
              <a:r>
                <a:rPr b="1" lang="pt-BR" sz="1400">
                  <a:solidFill>
                    <a:schemeClr val="dk2"/>
                  </a:solidFill>
                  <a:latin typeface="Calibri"/>
                  <a:ea typeface="Calibri"/>
                  <a:cs typeface="Calibri"/>
                  <a:sym typeface="Calibri"/>
                </a:rPr>
                <a:t>Imunogenicidade baixa e comparável:  </a:t>
              </a:r>
              <a:endParaRPr/>
            </a:p>
          </p:txBody>
        </p:sp>
        <p:sp>
          <p:nvSpPr>
            <p:cNvPr id="7124" name="Google Shape;7124;p124"/>
            <p:cNvSpPr txBox="1"/>
            <p:nvPr/>
          </p:nvSpPr>
          <p:spPr>
            <a:xfrm>
              <a:off x="9846597" y="5295158"/>
              <a:ext cx="1561176" cy="556178"/>
            </a:xfrm>
            <a:prstGeom prst="rect">
              <a:avLst/>
            </a:prstGeom>
            <a:noFill/>
            <a:ln>
              <a:noFill/>
            </a:ln>
          </p:spPr>
          <p:txBody>
            <a:bodyPr anchorCtr="0" anchor="t" bIns="45700" lIns="91425" spcFirstLastPara="1" rIns="91425" wrap="square" tIns="45700">
              <a:spAutoFit/>
            </a:bodyPr>
            <a:lstStyle/>
            <a:p>
              <a:pPr indent="0" lvl="0" marL="10800" marR="0" rtl="0" algn="ctr">
                <a:lnSpc>
                  <a:spcPct val="100000"/>
                </a:lnSpc>
                <a:spcBef>
                  <a:spcPts val="0"/>
                </a:spcBef>
                <a:spcAft>
                  <a:spcPts val="0"/>
                </a:spcAft>
                <a:buNone/>
              </a:pPr>
              <a:r>
                <a:rPr lang="pt-BR" sz="1200">
                  <a:solidFill>
                    <a:schemeClr val="dk1"/>
                  </a:solidFill>
                  <a:latin typeface="Calibri"/>
                  <a:ea typeface="Calibri"/>
                  <a:cs typeface="Calibri"/>
                  <a:sym typeface="Calibri"/>
                </a:rPr>
                <a:t>Não houve efeitos aparentes na PD/PK ou na segurança</a:t>
              </a:r>
              <a:endParaRPr/>
            </a:p>
          </p:txBody>
        </p:sp>
        <p:sp>
          <p:nvSpPr>
            <p:cNvPr id="7125" name="Google Shape;7125;p124"/>
            <p:cNvSpPr txBox="1"/>
            <p:nvPr/>
          </p:nvSpPr>
          <p:spPr>
            <a:xfrm>
              <a:off x="6311553" y="5287954"/>
              <a:ext cx="1915872" cy="556178"/>
            </a:xfrm>
            <a:prstGeom prst="rect">
              <a:avLst/>
            </a:prstGeom>
            <a:noFill/>
            <a:ln>
              <a:noFill/>
            </a:ln>
          </p:spPr>
          <p:txBody>
            <a:bodyPr anchorCtr="0" anchor="t" bIns="45700" lIns="91425" spcFirstLastPara="1" rIns="91425" wrap="square" tIns="45700">
              <a:spAutoFit/>
            </a:bodyPr>
            <a:lstStyle/>
            <a:p>
              <a:pPr indent="0" lvl="0" marL="10800" marR="0" rtl="0" algn="ctr">
                <a:lnSpc>
                  <a:spcPct val="100000"/>
                </a:lnSpc>
                <a:spcBef>
                  <a:spcPts val="0"/>
                </a:spcBef>
                <a:spcAft>
                  <a:spcPts val="0"/>
                </a:spcAft>
                <a:buNone/>
              </a:pPr>
              <a:r>
                <a:rPr lang="pt-BR" sz="1200">
                  <a:solidFill>
                    <a:schemeClr val="dk1"/>
                  </a:solidFill>
                  <a:latin typeface="Calibri"/>
                  <a:ea typeface="Calibri"/>
                  <a:cs typeface="Calibri"/>
                  <a:sym typeface="Calibri"/>
                </a:rPr>
                <a:t>Uma amostra positiva para anticorpos antidroga em cada braço do estudo</a:t>
              </a:r>
              <a:endParaRPr/>
            </a:p>
          </p:txBody>
        </p:sp>
        <p:sp>
          <p:nvSpPr>
            <p:cNvPr id="7126" name="Google Shape;7126;p124"/>
            <p:cNvSpPr txBox="1"/>
            <p:nvPr/>
          </p:nvSpPr>
          <p:spPr>
            <a:xfrm>
              <a:off x="8142202" y="5295158"/>
              <a:ext cx="1915873" cy="556178"/>
            </a:xfrm>
            <a:prstGeom prst="rect">
              <a:avLst/>
            </a:prstGeom>
            <a:noFill/>
            <a:ln>
              <a:noFill/>
            </a:ln>
          </p:spPr>
          <p:txBody>
            <a:bodyPr anchorCtr="0" anchor="t" bIns="45700" lIns="91425" spcFirstLastPara="1" rIns="91425" wrap="square" tIns="45700">
              <a:spAutoFit/>
            </a:bodyPr>
            <a:lstStyle/>
            <a:p>
              <a:pPr indent="0" lvl="0" marL="10800" marR="0" rtl="0" algn="ctr">
                <a:lnSpc>
                  <a:spcPct val="100000"/>
                </a:lnSpc>
                <a:spcBef>
                  <a:spcPts val="0"/>
                </a:spcBef>
                <a:spcAft>
                  <a:spcPts val="0"/>
                </a:spcAft>
                <a:buNone/>
              </a:pPr>
              <a:r>
                <a:rPr lang="pt-BR" sz="1200">
                  <a:solidFill>
                    <a:schemeClr val="dk1"/>
                  </a:solidFill>
                  <a:latin typeface="Calibri"/>
                  <a:ea typeface="Calibri"/>
                  <a:cs typeface="Calibri"/>
                  <a:sym typeface="Calibri"/>
                </a:rPr>
                <a:t>Os títulos de anticorpo foram baixos (≤1) e não neutralizantes</a:t>
              </a:r>
              <a:endParaRPr/>
            </a:p>
          </p:txBody>
        </p:sp>
        <p:cxnSp>
          <p:nvCxnSpPr>
            <p:cNvPr id="7127" name="Google Shape;7127;p124"/>
            <p:cNvCxnSpPr/>
            <p:nvPr/>
          </p:nvCxnSpPr>
          <p:spPr>
            <a:xfrm>
              <a:off x="3966755" y="4951160"/>
              <a:ext cx="0" cy="1001005"/>
            </a:xfrm>
            <a:prstGeom prst="straightConnector1">
              <a:avLst/>
            </a:prstGeom>
            <a:noFill/>
            <a:ln cap="flat" cmpd="sng" w="12700">
              <a:solidFill>
                <a:schemeClr val="accent1"/>
              </a:solidFill>
              <a:prstDash val="solid"/>
              <a:miter lim="800000"/>
              <a:headEnd len="sm" w="sm" type="none"/>
              <a:tailEnd len="sm" w="sm" type="none"/>
            </a:ln>
          </p:spPr>
        </p:cxnSp>
        <p:cxnSp>
          <p:nvCxnSpPr>
            <p:cNvPr id="7128" name="Google Shape;7128;p124"/>
            <p:cNvCxnSpPr/>
            <p:nvPr/>
          </p:nvCxnSpPr>
          <p:spPr>
            <a:xfrm>
              <a:off x="6227355" y="4951160"/>
              <a:ext cx="0" cy="1001005"/>
            </a:xfrm>
            <a:prstGeom prst="straightConnector1">
              <a:avLst/>
            </a:prstGeom>
            <a:noFill/>
            <a:ln cap="flat" cmpd="sng" w="12700">
              <a:solidFill>
                <a:schemeClr val="accent1"/>
              </a:solidFill>
              <a:prstDash val="solid"/>
              <a:miter lim="800000"/>
              <a:headEnd len="sm" w="sm" type="none"/>
              <a:tailEnd len="sm" w="sm" type="none"/>
            </a:ln>
          </p:spPr>
        </p:cxnSp>
        <p:cxnSp>
          <p:nvCxnSpPr>
            <p:cNvPr id="7129" name="Google Shape;7129;p124"/>
            <p:cNvCxnSpPr/>
            <p:nvPr/>
          </p:nvCxnSpPr>
          <p:spPr>
            <a:xfrm>
              <a:off x="8219080" y="5344447"/>
              <a:ext cx="0" cy="461004"/>
            </a:xfrm>
            <a:prstGeom prst="straightConnector1">
              <a:avLst/>
            </a:prstGeom>
            <a:noFill/>
            <a:ln cap="flat" cmpd="sng" w="12700">
              <a:solidFill>
                <a:srgbClr val="BFBFBF"/>
              </a:solidFill>
              <a:prstDash val="solid"/>
              <a:miter lim="800000"/>
              <a:headEnd len="sm" w="sm" type="none"/>
              <a:tailEnd len="sm" w="sm" type="none"/>
            </a:ln>
          </p:spPr>
        </p:cxnSp>
        <p:cxnSp>
          <p:nvCxnSpPr>
            <p:cNvPr id="7130" name="Google Shape;7130;p124"/>
            <p:cNvCxnSpPr/>
            <p:nvPr/>
          </p:nvCxnSpPr>
          <p:spPr>
            <a:xfrm>
              <a:off x="9937677" y="5344447"/>
              <a:ext cx="0" cy="461004"/>
            </a:xfrm>
            <a:prstGeom prst="straightConnector1">
              <a:avLst/>
            </a:prstGeom>
            <a:noFill/>
            <a:ln cap="flat" cmpd="sng" w="12700">
              <a:solidFill>
                <a:srgbClr val="BFBFBF"/>
              </a:solidFill>
              <a:prstDash val="solid"/>
              <a:miter lim="800000"/>
              <a:headEnd len="sm" w="sm" type="none"/>
              <a:tailEnd len="sm" w="sm" type="none"/>
            </a:ln>
          </p:spPr>
        </p:cxnSp>
        <p:cxnSp>
          <p:nvCxnSpPr>
            <p:cNvPr id="7131" name="Google Shape;7131;p124"/>
            <p:cNvCxnSpPr/>
            <p:nvPr/>
          </p:nvCxnSpPr>
          <p:spPr>
            <a:xfrm>
              <a:off x="6227355" y="4212317"/>
              <a:ext cx="0" cy="596487"/>
            </a:xfrm>
            <a:prstGeom prst="straightConnector1">
              <a:avLst/>
            </a:prstGeom>
            <a:noFill/>
            <a:ln cap="flat" cmpd="sng" w="12700">
              <a:solidFill>
                <a:schemeClr val="lt1"/>
              </a:solidFill>
              <a:prstDash val="solid"/>
              <a:miter lim="800000"/>
              <a:headEnd len="sm" w="sm" type="none"/>
              <a:tailEnd len="sm" w="sm" type="none"/>
            </a:ln>
          </p:spPr>
        </p:cxnSp>
        <p:cxnSp>
          <p:nvCxnSpPr>
            <p:cNvPr id="7132" name="Google Shape;7132;p124"/>
            <p:cNvCxnSpPr/>
            <p:nvPr/>
          </p:nvCxnSpPr>
          <p:spPr>
            <a:xfrm>
              <a:off x="3966755" y="4212317"/>
              <a:ext cx="0" cy="596487"/>
            </a:xfrm>
            <a:prstGeom prst="straightConnector1">
              <a:avLst/>
            </a:prstGeom>
            <a:noFill/>
            <a:ln cap="flat" cmpd="sng" w="12700">
              <a:solidFill>
                <a:schemeClr val="lt1"/>
              </a:solidFill>
              <a:prstDash val="solid"/>
              <a:miter lim="800000"/>
              <a:headEnd len="sm" w="sm" type="none"/>
              <a:tailEnd len="sm" w="sm" type="none"/>
            </a:ln>
          </p:spPr>
        </p:cxnSp>
        <p:sp>
          <p:nvSpPr>
            <p:cNvPr id="7133" name="Google Shape;7133;p124"/>
            <p:cNvSpPr/>
            <p:nvPr/>
          </p:nvSpPr>
          <p:spPr>
            <a:xfrm>
              <a:off x="8487955" y="4202314"/>
              <a:ext cx="605851" cy="605859"/>
            </a:xfrm>
            <a:custGeom>
              <a:rect b="b" l="l" r="r" t="t"/>
              <a:pathLst>
                <a:path extrusionOk="0" h="454562" w="454556">
                  <a:moveTo>
                    <a:pt x="227260" y="-262"/>
                  </a:moveTo>
                  <a:cubicBezTo>
                    <a:pt x="101796" y="-262"/>
                    <a:pt x="0" y="101530"/>
                    <a:pt x="0" y="227001"/>
                  </a:cubicBezTo>
                  <a:cubicBezTo>
                    <a:pt x="0" y="352472"/>
                    <a:pt x="101796" y="454301"/>
                    <a:pt x="227260" y="454301"/>
                  </a:cubicBezTo>
                  <a:cubicBezTo>
                    <a:pt x="352724" y="454301"/>
                    <a:pt x="454557" y="352472"/>
                    <a:pt x="454557" y="227001"/>
                  </a:cubicBezTo>
                  <a:cubicBezTo>
                    <a:pt x="454557" y="101530"/>
                    <a:pt x="352724" y="-262"/>
                    <a:pt x="227260" y="-262"/>
                  </a:cubicBezTo>
                  <a:close/>
                  <a:moveTo>
                    <a:pt x="227260" y="9616"/>
                  </a:moveTo>
                  <a:cubicBezTo>
                    <a:pt x="347383" y="9616"/>
                    <a:pt x="444676" y="106871"/>
                    <a:pt x="444676" y="227001"/>
                  </a:cubicBezTo>
                  <a:cubicBezTo>
                    <a:pt x="444675" y="347131"/>
                    <a:pt x="347383" y="444423"/>
                    <a:pt x="227260" y="444423"/>
                  </a:cubicBezTo>
                  <a:cubicBezTo>
                    <a:pt x="107136" y="444423"/>
                    <a:pt x="9882" y="347131"/>
                    <a:pt x="9882" y="227001"/>
                  </a:cubicBezTo>
                  <a:cubicBezTo>
                    <a:pt x="9882" y="106871"/>
                    <a:pt x="107136" y="9616"/>
                    <a:pt x="227260" y="9616"/>
                  </a:cubicBezTo>
                  <a:close/>
                  <a:moveTo>
                    <a:pt x="158107" y="54080"/>
                  </a:moveTo>
                  <a:cubicBezTo>
                    <a:pt x="158107" y="62203"/>
                    <a:pt x="164792" y="68888"/>
                    <a:pt x="172920" y="68888"/>
                  </a:cubicBezTo>
                  <a:cubicBezTo>
                    <a:pt x="181048" y="68888"/>
                    <a:pt x="187763" y="62203"/>
                    <a:pt x="187761" y="54080"/>
                  </a:cubicBezTo>
                  <a:cubicBezTo>
                    <a:pt x="187761" y="45956"/>
                    <a:pt x="181048" y="39271"/>
                    <a:pt x="172920" y="39271"/>
                  </a:cubicBezTo>
                  <a:cubicBezTo>
                    <a:pt x="164340" y="39271"/>
                    <a:pt x="158107" y="46124"/>
                    <a:pt x="158107" y="54080"/>
                  </a:cubicBezTo>
                  <a:close/>
                  <a:moveTo>
                    <a:pt x="172920" y="49149"/>
                  </a:moveTo>
                  <a:cubicBezTo>
                    <a:pt x="175707" y="49149"/>
                    <a:pt x="177880" y="51297"/>
                    <a:pt x="177880" y="54080"/>
                  </a:cubicBezTo>
                  <a:cubicBezTo>
                    <a:pt x="177880" y="56862"/>
                    <a:pt x="175707" y="59009"/>
                    <a:pt x="172920" y="59009"/>
                  </a:cubicBezTo>
                  <a:cubicBezTo>
                    <a:pt x="170133" y="59009"/>
                    <a:pt x="167998" y="56862"/>
                    <a:pt x="167998" y="54080"/>
                  </a:cubicBezTo>
                  <a:cubicBezTo>
                    <a:pt x="167998" y="50531"/>
                    <a:pt x="171405" y="49149"/>
                    <a:pt x="172920" y="49149"/>
                  </a:cubicBezTo>
                  <a:close/>
                  <a:moveTo>
                    <a:pt x="251992" y="54080"/>
                  </a:moveTo>
                  <a:cubicBezTo>
                    <a:pt x="241137" y="54080"/>
                    <a:pt x="232220" y="62987"/>
                    <a:pt x="232220" y="73855"/>
                  </a:cubicBezTo>
                  <a:cubicBezTo>
                    <a:pt x="232220" y="84705"/>
                    <a:pt x="241135" y="93613"/>
                    <a:pt x="251992" y="93613"/>
                  </a:cubicBezTo>
                  <a:cubicBezTo>
                    <a:pt x="262849" y="93613"/>
                    <a:pt x="271757" y="84705"/>
                    <a:pt x="271757" y="73855"/>
                  </a:cubicBezTo>
                  <a:cubicBezTo>
                    <a:pt x="271755" y="62987"/>
                    <a:pt x="262849" y="54080"/>
                    <a:pt x="251992" y="54080"/>
                  </a:cubicBezTo>
                  <a:close/>
                  <a:moveTo>
                    <a:pt x="251992" y="63958"/>
                  </a:moveTo>
                  <a:cubicBezTo>
                    <a:pt x="257508" y="63958"/>
                    <a:pt x="261874" y="68328"/>
                    <a:pt x="261874" y="73855"/>
                  </a:cubicBezTo>
                  <a:cubicBezTo>
                    <a:pt x="261874" y="79364"/>
                    <a:pt x="257508" y="83734"/>
                    <a:pt x="251992" y="83734"/>
                  </a:cubicBezTo>
                  <a:cubicBezTo>
                    <a:pt x="246476" y="83734"/>
                    <a:pt x="242112" y="79364"/>
                    <a:pt x="242112" y="73855"/>
                  </a:cubicBezTo>
                  <a:cubicBezTo>
                    <a:pt x="242112" y="68328"/>
                    <a:pt x="246476" y="63958"/>
                    <a:pt x="251992" y="63958"/>
                  </a:cubicBezTo>
                  <a:close/>
                  <a:moveTo>
                    <a:pt x="340909" y="83734"/>
                  </a:moveTo>
                  <a:cubicBezTo>
                    <a:pt x="338195" y="83752"/>
                    <a:pt x="335997" y="85937"/>
                    <a:pt x="335986" y="88664"/>
                  </a:cubicBezTo>
                  <a:lnTo>
                    <a:pt x="335986" y="99046"/>
                  </a:lnTo>
                  <a:cubicBezTo>
                    <a:pt x="332839" y="99681"/>
                    <a:pt x="329906" y="100933"/>
                    <a:pt x="327312" y="102650"/>
                  </a:cubicBezTo>
                  <a:lnTo>
                    <a:pt x="319939" y="95293"/>
                  </a:lnTo>
                  <a:cubicBezTo>
                    <a:pt x="318012" y="93388"/>
                    <a:pt x="314899" y="93388"/>
                    <a:pt x="312972" y="95293"/>
                  </a:cubicBezTo>
                  <a:cubicBezTo>
                    <a:pt x="311030" y="97235"/>
                    <a:pt x="311030" y="100373"/>
                    <a:pt x="312972" y="102296"/>
                  </a:cubicBezTo>
                  <a:lnTo>
                    <a:pt x="320345" y="109635"/>
                  </a:lnTo>
                  <a:cubicBezTo>
                    <a:pt x="318621" y="112230"/>
                    <a:pt x="317372" y="115162"/>
                    <a:pt x="316726" y="118318"/>
                  </a:cubicBezTo>
                  <a:lnTo>
                    <a:pt x="306332" y="118318"/>
                  </a:lnTo>
                  <a:cubicBezTo>
                    <a:pt x="303588" y="118299"/>
                    <a:pt x="301361" y="120521"/>
                    <a:pt x="301372" y="123267"/>
                  </a:cubicBezTo>
                  <a:cubicBezTo>
                    <a:pt x="301383" y="125993"/>
                    <a:pt x="303603" y="128197"/>
                    <a:pt x="306332" y="128197"/>
                  </a:cubicBezTo>
                  <a:lnTo>
                    <a:pt x="316716" y="128197"/>
                  </a:lnTo>
                  <a:cubicBezTo>
                    <a:pt x="317359" y="131334"/>
                    <a:pt x="318612" y="134266"/>
                    <a:pt x="320333" y="136861"/>
                  </a:cubicBezTo>
                  <a:lnTo>
                    <a:pt x="312972" y="144200"/>
                  </a:lnTo>
                  <a:cubicBezTo>
                    <a:pt x="311030" y="146142"/>
                    <a:pt x="311030" y="149280"/>
                    <a:pt x="312972" y="151203"/>
                  </a:cubicBezTo>
                  <a:cubicBezTo>
                    <a:pt x="314899" y="153126"/>
                    <a:pt x="318012" y="153126"/>
                    <a:pt x="319939" y="151203"/>
                  </a:cubicBezTo>
                  <a:lnTo>
                    <a:pt x="327303" y="143845"/>
                  </a:lnTo>
                  <a:cubicBezTo>
                    <a:pt x="329898" y="145563"/>
                    <a:pt x="332834" y="146815"/>
                    <a:pt x="335986" y="147468"/>
                  </a:cubicBezTo>
                  <a:lnTo>
                    <a:pt x="335986" y="157851"/>
                  </a:lnTo>
                  <a:cubicBezTo>
                    <a:pt x="335997" y="160559"/>
                    <a:pt x="338195" y="162762"/>
                    <a:pt x="340909" y="162762"/>
                  </a:cubicBezTo>
                  <a:cubicBezTo>
                    <a:pt x="343637" y="162781"/>
                    <a:pt x="345857" y="160578"/>
                    <a:pt x="345868" y="157851"/>
                  </a:cubicBezTo>
                  <a:lnTo>
                    <a:pt x="345868" y="147450"/>
                  </a:lnTo>
                  <a:cubicBezTo>
                    <a:pt x="349155" y="146815"/>
                    <a:pt x="352201" y="145470"/>
                    <a:pt x="354524" y="143845"/>
                  </a:cubicBezTo>
                  <a:lnTo>
                    <a:pt x="361887" y="151203"/>
                  </a:lnTo>
                  <a:cubicBezTo>
                    <a:pt x="363814" y="153126"/>
                    <a:pt x="366927" y="153126"/>
                    <a:pt x="368854" y="151203"/>
                  </a:cubicBezTo>
                  <a:cubicBezTo>
                    <a:pt x="370796" y="149280"/>
                    <a:pt x="370796" y="146142"/>
                    <a:pt x="368854" y="144200"/>
                  </a:cubicBezTo>
                  <a:lnTo>
                    <a:pt x="361512" y="136861"/>
                  </a:lnTo>
                  <a:cubicBezTo>
                    <a:pt x="363230" y="134266"/>
                    <a:pt x="364470" y="131334"/>
                    <a:pt x="365110" y="128197"/>
                  </a:cubicBezTo>
                  <a:lnTo>
                    <a:pt x="375485" y="128197"/>
                  </a:lnTo>
                  <a:cubicBezTo>
                    <a:pt x="378214" y="128197"/>
                    <a:pt x="380434" y="125993"/>
                    <a:pt x="380445" y="123267"/>
                  </a:cubicBezTo>
                  <a:cubicBezTo>
                    <a:pt x="380456" y="120521"/>
                    <a:pt x="378229" y="118299"/>
                    <a:pt x="375485" y="118318"/>
                  </a:cubicBezTo>
                  <a:lnTo>
                    <a:pt x="365101" y="118318"/>
                  </a:lnTo>
                  <a:lnTo>
                    <a:pt x="365101" y="118299"/>
                  </a:lnTo>
                  <a:cubicBezTo>
                    <a:pt x="364455" y="115162"/>
                    <a:pt x="363209" y="112249"/>
                    <a:pt x="361491" y="109653"/>
                  </a:cubicBezTo>
                  <a:lnTo>
                    <a:pt x="368854" y="102296"/>
                  </a:lnTo>
                  <a:cubicBezTo>
                    <a:pt x="370796" y="100373"/>
                    <a:pt x="370796" y="97235"/>
                    <a:pt x="368854" y="95293"/>
                  </a:cubicBezTo>
                  <a:cubicBezTo>
                    <a:pt x="366927" y="93388"/>
                    <a:pt x="363814" y="93388"/>
                    <a:pt x="361887" y="95293"/>
                  </a:cubicBezTo>
                  <a:lnTo>
                    <a:pt x="354514" y="102650"/>
                  </a:lnTo>
                  <a:cubicBezTo>
                    <a:pt x="351932" y="100933"/>
                    <a:pt x="349002" y="99700"/>
                    <a:pt x="345868" y="99046"/>
                  </a:cubicBezTo>
                  <a:lnTo>
                    <a:pt x="345868" y="88664"/>
                  </a:lnTo>
                  <a:cubicBezTo>
                    <a:pt x="345857" y="85918"/>
                    <a:pt x="343637" y="83715"/>
                    <a:pt x="340909" y="83734"/>
                  </a:cubicBezTo>
                  <a:close/>
                  <a:moveTo>
                    <a:pt x="131193" y="106012"/>
                  </a:moveTo>
                  <a:cubicBezTo>
                    <a:pt x="131156" y="132604"/>
                    <a:pt x="131025" y="159475"/>
                    <a:pt x="131025" y="185955"/>
                  </a:cubicBezTo>
                  <a:cubicBezTo>
                    <a:pt x="104481" y="185955"/>
                    <a:pt x="77696" y="186086"/>
                    <a:pt x="51093" y="186142"/>
                  </a:cubicBezTo>
                  <a:cubicBezTo>
                    <a:pt x="40489" y="185974"/>
                    <a:pt x="31963" y="194919"/>
                    <a:pt x="32131" y="205619"/>
                  </a:cubicBezTo>
                  <a:cubicBezTo>
                    <a:pt x="32299" y="216338"/>
                    <a:pt x="40790" y="225283"/>
                    <a:pt x="51392" y="225469"/>
                  </a:cubicBezTo>
                  <a:cubicBezTo>
                    <a:pt x="66312" y="225320"/>
                    <a:pt x="81259" y="225171"/>
                    <a:pt x="96188" y="225021"/>
                  </a:cubicBezTo>
                  <a:lnTo>
                    <a:pt x="96300" y="235348"/>
                  </a:lnTo>
                  <a:lnTo>
                    <a:pt x="51890" y="235348"/>
                  </a:lnTo>
                  <a:cubicBezTo>
                    <a:pt x="43764" y="235348"/>
                    <a:pt x="37087" y="242034"/>
                    <a:pt x="37087" y="250157"/>
                  </a:cubicBezTo>
                  <a:cubicBezTo>
                    <a:pt x="37087" y="258280"/>
                    <a:pt x="43764" y="265002"/>
                    <a:pt x="51890" y="265002"/>
                  </a:cubicBezTo>
                  <a:lnTo>
                    <a:pt x="101318" y="265002"/>
                  </a:lnTo>
                  <a:cubicBezTo>
                    <a:pt x="109444" y="265002"/>
                    <a:pt x="116121" y="258280"/>
                    <a:pt x="116121" y="250157"/>
                  </a:cubicBezTo>
                  <a:cubicBezTo>
                    <a:pt x="116121" y="243733"/>
                    <a:pt x="111950" y="238224"/>
                    <a:pt x="106191" y="236188"/>
                  </a:cubicBezTo>
                  <a:lnTo>
                    <a:pt x="106061" y="224909"/>
                  </a:lnTo>
                  <a:lnTo>
                    <a:pt x="120941" y="224760"/>
                  </a:lnTo>
                  <a:lnTo>
                    <a:pt x="200409" y="304237"/>
                  </a:lnTo>
                  <a:cubicBezTo>
                    <a:pt x="207876" y="311706"/>
                    <a:pt x="220192" y="311240"/>
                    <a:pt x="227768" y="303658"/>
                  </a:cubicBezTo>
                  <a:cubicBezTo>
                    <a:pt x="231897" y="299531"/>
                    <a:pt x="233910" y="293985"/>
                    <a:pt x="233682" y="288607"/>
                  </a:cubicBezTo>
                  <a:cubicBezTo>
                    <a:pt x="239071" y="288830"/>
                    <a:pt x="244601" y="286814"/>
                    <a:pt x="248728" y="282687"/>
                  </a:cubicBezTo>
                  <a:cubicBezTo>
                    <a:pt x="256302" y="275105"/>
                    <a:pt x="256784" y="262799"/>
                    <a:pt x="249316" y="255329"/>
                  </a:cubicBezTo>
                  <a:lnTo>
                    <a:pt x="169837" y="175853"/>
                  </a:lnTo>
                  <a:lnTo>
                    <a:pt x="169987" y="161007"/>
                  </a:lnTo>
                  <a:lnTo>
                    <a:pt x="181268" y="161156"/>
                  </a:lnTo>
                  <a:cubicBezTo>
                    <a:pt x="183311" y="166889"/>
                    <a:pt x="188822" y="171053"/>
                    <a:pt x="195232" y="171053"/>
                  </a:cubicBezTo>
                  <a:cubicBezTo>
                    <a:pt x="203357" y="171053"/>
                    <a:pt x="210045" y="164368"/>
                    <a:pt x="210045" y="156245"/>
                  </a:cubicBezTo>
                  <a:lnTo>
                    <a:pt x="210045" y="106815"/>
                  </a:lnTo>
                  <a:cubicBezTo>
                    <a:pt x="210045" y="98691"/>
                    <a:pt x="203357" y="92007"/>
                    <a:pt x="195232" y="92007"/>
                  </a:cubicBezTo>
                  <a:cubicBezTo>
                    <a:pt x="187105" y="92007"/>
                    <a:pt x="180428" y="98691"/>
                    <a:pt x="180428" y="106815"/>
                  </a:cubicBezTo>
                  <a:lnTo>
                    <a:pt x="180428" y="151241"/>
                  </a:lnTo>
                  <a:lnTo>
                    <a:pt x="170093" y="151109"/>
                  </a:lnTo>
                  <a:lnTo>
                    <a:pt x="170538" y="106441"/>
                  </a:lnTo>
                  <a:lnTo>
                    <a:pt x="170538" y="106441"/>
                  </a:lnTo>
                  <a:lnTo>
                    <a:pt x="170538" y="106422"/>
                  </a:lnTo>
                  <a:lnTo>
                    <a:pt x="170538" y="106422"/>
                  </a:lnTo>
                  <a:lnTo>
                    <a:pt x="170538" y="106404"/>
                  </a:lnTo>
                  <a:lnTo>
                    <a:pt x="170538" y="106404"/>
                  </a:lnTo>
                  <a:lnTo>
                    <a:pt x="170538" y="106385"/>
                  </a:lnTo>
                  <a:lnTo>
                    <a:pt x="170538" y="106385"/>
                  </a:lnTo>
                  <a:lnTo>
                    <a:pt x="170538" y="106367"/>
                  </a:lnTo>
                  <a:lnTo>
                    <a:pt x="170538" y="106367"/>
                  </a:lnTo>
                  <a:lnTo>
                    <a:pt x="170538" y="106348"/>
                  </a:lnTo>
                  <a:cubicBezTo>
                    <a:pt x="170538" y="95200"/>
                    <a:pt x="162154" y="87599"/>
                    <a:pt x="151075" y="87245"/>
                  </a:cubicBezTo>
                  <a:cubicBezTo>
                    <a:pt x="139997" y="86908"/>
                    <a:pt x="131016" y="95405"/>
                    <a:pt x="131193" y="106012"/>
                  </a:cubicBezTo>
                  <a:close/>
                  <a:moveTo>
                    <a:pt x="150556" y="96974"/>
                  </a:moveTo>
                  <a:cubicBezTo>
                    <a:pt x="156168" y="97067"/>
                    <a:pt x="160573" y="101399"/>
                    <a:pt x="160660" y="106497"/>
                  </a:cubicBezTo>
                  <a:lnTo>
                    <a:pt x="159926" y="177832"/>
                  </a:lnTo>
                  <a:cubicBezTo>
                    <a:pt x="159916" y="179158"/>
                    <a:pt x="160441" y="180428"/>
                    <a:pt x="161382" y="181380"/>
                  </a:cubicBezTo>
                  <a:lnTo>
                    <a:pt x="242317" y="262332"/>
                  </a:lnTo>
                  <a:cubicBezTo>
                    <a:pt x="245815" y="265843"/>
                    <a:pt x="245770" y="271688"/>
                    <a:pt x="241738" y="275721"/>
                  </a:cubicBezTo>
                  <a:cubicBezTo>
                    <a:pt x="237706" y="279755"/>
                    <a:pt x="231843" y="279811"/>
                    <a:pt x="228343" y="276319"/>
                  </a:cubicBezTo>
                  <a:cubicBezTo>
                    <a:pt x="200129" y="248028"/>
                    <a:pt x="171746" y="219793"/>
                    <a:pt x="143578" y="191520"/>
                  </a:cubicBezTo>
                  <a:cubicBezTo>
                    <a:pt x="141918" y="189821"/>
                    <a:pt x="140927" y="187618"/>
                    <a:pt x="140886" y="185190"/>
                  </a:cubicBezTo>
                  <a:lnTo>
                    <a:pt x="141073" y="105956"/>
                  </a:lnTo>
                  <a:lnTo>
                    <a:pt x="141073" y="105937"/>
                  </a:lnTo>
                  <a:lnTo>
                    <a:pt x="141073" y="105937"/>
                  </a:lnTo>
                  <a:lnTo>
                    <a:pt x="141073" y="105919"/>
                  </a:lnTo>
                  <a:lnTo>
                    <a:pt x="141073" y="105919"/>
                  </a:lnTo>
                  <a:lnTo>
                    <a:pt x="141073" y="105900"/>
                  </a:lnTo>
                  <a:lnTo>
                    <a:pt x="141073" y="105881"/>
                  </a:lnTo>
                  <a:lnTo>
                    <a:pt x="141073" y="105881"/>
                  </a:lnTo>
                  <a:lnTo>
                    <a:pt x="141073" y="105862"/>
                  </a:lnTo>
                  <a:cubicBezTo>
                    <a:pt x="140979" y="100783"/>
                    <a:pt x="144949" y="96880"/>
                    <a:pt x="150559" y="96974"/>
                  </a:cubicBezTo>
                  <a:close/>
                  <a:moveTo>
                    <a:pt x="195236" y="101904"/>
                  </a:moveTo>
                  <a:cubicBezTo>
                    <a:pt x="198058" y="101904"/>
                    <a:pt x="200196" y="103995"/>
                    <a:pt x="200196" y="106815"/>
                  </a:cubicBezTo>
                  <a:lnTo>
                    <a:pt x="200196" y="156227"/>
                  </a:lnTo>
                  <a:cubicBezTo>
                    <a:pt x="200196" y="159065"/>
                    <a:pt x="198058" y="161194"/>
                    <a:pt x="195236" y="161194"/>
                  </a:cubicBezTo>
                  <a:cubicBezTo>
                    <a:pt x="192413" y="161194"/>
                    <a:pt x="190314" y="159065"/>
                    <a:pt x="190314" y="156227"/>
                  </a:cubicBezTo>
                  <a:lnTo>
                    <a:pt x="190314" y="106815"/>
                  </a:lnTo>
                  <a:cubicBezTo>
                    <a:pt x="190314" y="103995"/>
                    <a:pt x="192413" y="101904"/>
                    <a:pt x="195236" y="101904"/>
                  </a:cubicBezTo>
                  <a:close/>
                  <a:moveTo>
                    <a:pt x="340903" y="108421"/>
                  </a:moveTo>
                  <a:cubicBezTo>
                    <a:pt x="349149" y="108421"/>
                    <a:pt x="355754" y="115031"/>
                    <a:pt x="355754" y="123267"/>
                  </a:cubicBezTo>
                  <a:cubicBezTo>
                    <a:pt x="355754" y="131521"/>
                    <a:pt x="349149" y="138075"/>
                    <a:pt x="340903" y="138075"/>
                  </a:cubicBezTo>
                  <a:cubicBezTo>
                    <a:pt x="332658" y="138075"/>
                    <a:pt x="326100" y="131521"/>
                    <a:pt x="326100" y="123267"/>
                  </a:cubicBezTo>
                  <a:cubicBezTo>
                    <a:pt x="326100" y="115031"/>
                    <a:pt x="332658" y="108421"/>
                    <a:pt x="340903" y="108421"/>
                  </a:cubicBezTo>
                  <a:close/>
                  <a:moveTo>
                    <a:pt x="64226" y="133108"/>
                  </a:moveTo>
                  <a:cubicBezTo>
                    <a:pt x="64226" y="143976"/>
                    <a:pt x="73133" y="152884"/>
                    <a:pt x="83990" y="152884"/>
                  </a:cubicBezTo>
                  <a:cubicBezTo>
                    <a:pt x="94846" y="152884"/>
                    <a:pt x="103763" y="143976"/>
                    <a:pt x="103763" y="133108"/>
                  </a:cubicBezTo>
                  <a:cubicBezTo>
                    <a:pt x="103763" y="122258"/>
                    <a:pt x="94846" y="113388"/>
                    <a:pt x="83990" y="113388"/>
                  </a:cubicBezTo>
                  <a:cubicBezTo>
                    <a:pt x="71342" y="113388"/>
                    <a:pt x="64226" y="123827"/>
                    <a:pt x="64226" y="133108"/>
                  </a:cubicBezTo>
                  <a:close/>
                  <a:moveTo>
                    <a:pt x="83990" y="123267"/>
                  </a:moveTo>
                  <a:cubicBezTo>
                    <a:pt x="89506" y="123267"/>
                    <a:pt x="93881" y="127599"/>
                    <a:pt x="93881" y="133108"/>
                  </a:cubicBezTo>
                  <a:cubicBezTo>
                    <a:pt x="93881" y="138635"/>
                    <a:pt x="89506" y="142986"/>
                    <a:pt x="83990" y="142986"/>
                  </a:cubicBezTo>
                  <a:cubicBezTo>
                    <a:pt x="78474" y="142986"/>
                    <a:pt x="74108" y="138635"/>
                    <a:pt x="74108" y="133108"/>
                  </a:cubicBezTo>
                  <a:cubicBezTo>
                    <a:pt x="74108" y="127599"/>
                    <a:pt x="78474" y="123267"/>
                    <a:pt x="83990" y="123267"/>
                  </a:cubicBezTo>
                  <a:close/>
                  <a:moveTo>
                    <a:pt x="220866" y="165414"/>
                  </a:moveTo>
                  <a:cubicBezTo>
                    <a:pt x="214086" y="165115"/>
                    <a:pt x="209143" y="168066"/>
                    <a:pt x="205813" y="171296"/>
                  </a:cubicBezTo>
                  <a:cubicBezTo>
                    <a:pt x="198237" y="178878"/>
                    <a:pt x="197764" y="191222"/>
                    <a:pt x="205234" y="198691"/>
                  </a:cubicBezTo>
                  <a:lnTo>
                    <a:pt x="284701" y="278168"/>
                  </a:lnTo>
                  <a:lnTo>
                    <a:pt x="284552" y="293032"/>
                  </a:lnTo>
                  <a:lnTo>
                    <a:pt x="273271" y="292883"/>
                  </a:lnTo>
                  <a:cubicBezTo>
                    <a:pt x="271228" y="287131"/>
                    <a:pt x="265727" y="282948"/>
                    <a:pt x="259318" y="282948"/>
                  </a:cubicBezTo>
                  <a:cubicBezTo>
                    <a:pt x="251191" y="282948"/>
                    <a:pt x="244466" y="289671"/>
                    <a:pt x="244466" y="297794"/>
                  </a:cubicBezTo>
                  <a:lnTo>
                    <a:pt x="244466" y="347168"/>
                  </a:lnTo>
                  <a:cubicBezTo>
                    <a:pt x="244466" y="355292"/>
                    <a:pt x="251191" y="362014"/>
                    <a:pt x="259318" y="362014"/>
                  </a:cubicBezTo>
                  <a:cubicBezTo>
                    <a:pt x="267443" y="362014"/>
                    <a:pt x="274121" y="355292"/>
                    <a:pt x="274121" y="347168"/>
                  </a:cubicBezTo>
                  <a:lnTo>
                    <a:pt x="274121" y="302780"/>
                  </a:lnTo>
                  <a:lnTo>
                    <a:pt x="284455" y="302911"/>
                  </a:lnTo>
                  <a:lnTo>
                    <a:pt x="284011" y="347579"/>
                  </a:lnTo>
                  <a:cubicBezTo>
                    <a:pt x="284011" y="358522"/>
                    <a:pt x="293381" y="366944"/>
                    <a:pt x="303852" y="366944"/>
                  </a:cubicBezTo>
                  <a:cubicBezTo>
                    <a:pt x="314559" y="367112"/>
                    <a:pt x="323542" y="358578"/>
                    <a:pt x="323364" y="347990"/>
                  </a:cubicBezTo>
                  <a:cubicBezTo>
                    <a:pt x="323383" y="321473"/>
                    <a:pt x="323566" y="294470"/>
                    <a:pt x="323514" y="268046"/>
                  </a:cubicBezTo>
                  <a:cubicBezTo>
                    <a:pt x="350083" y="268065"/>
                    <a:pt x="376826" y="267953"/>
                    <a:pt x="403444" y="267897"/>
                  </a:cubicBezTo>
                  <a:cubicBezTo>
                    <a:pt x="414047" y="268084"/>
                    <a:pt x="422583" y="259083"/>
                    <a:pt x="422415" y="248383"/>
                  </a:cubicBezTo>
                  <a:cubicBezTo>
                    <a:pt x="422247" y="237683"/>
                    <a:pt x="413758" y="228756"/>
                    <a:pt x="403155" y="228570"/>
                  </a:cubicBezTo>
                  <a:cubicBezTo>
                    <a:pt x="388242" y="228700"/>
                    <a:pt x="373284" y="228849"/>
                    <a:pt x="358354" y="228999"/>
                  </a:cubicBezTo>
                  <a:lnTo>
                    <a:pt x="358242" y="218691"/>
                  </a:lnTo>
                  <a:lnTo>
                    <a:pt x="402641" y="218691"/>
                  </a:lnTo>
                  <a:cubicBezTo>
                    <a:pt x="410768" y="218691"/>
                    <a:pt x="417455" y="211968"/>
                    <a:pt x="417455" y="203845"/>
                  </a:cubicBezTo>
                  <a:cubicBezTo>
                    <a:pt x="417455" y="195722"/>
                    <a:pt x="410768" y="189037"/>
                    <a:pt x="402641" y="189037"/>
                  </a:cubicBezTo>
                  <a:lnTo>
                    <a:pt x="353224" y="189037"/>
                  </a:lnTo>
                  <a:cubicBezTo>
                    <a:pt x="345097" y="189037"/>
                    <a:pt x="338412" y="195722"/>
                    <a:pt x="338412" y="203845"/>
                  </a:cubicBezTo>
                  <a:cubicBezTo>
                    <a:pt x="338412" y="210269"/>
                    <a:pt x="342584" y="215797"/>
                    <a:pt x="348341" y="217851"/>
                  </a:cubicBezTo>
                  <a:lnTo>
                    <a:pt x="348471" y="229074"/>
                  </a:lnTo>
                  <a:lnTo>
                    <a:pt x="333601" y="229223"/>
                  </a:lnTo>
                  <a:lnTo>
                    <a:pt x="254132" y="149765"/>
                  </a:lnTo>
                  <a:cubicBezTo>
                    <a:pt x="246709" y="142333"/>
                    <a:pt x="235684" y="143210"/>
                    <a:pt x="228739" y="148495"/>
                  </a:cubicBezTo>
                  <a:cubicBezTo>
                    <a:pt x="221794" y="153799"/>
                    <a:pt x="220638" y="160017"/>
                    <a:pt x="220866" y="165414"/>
                  </a:cubicBezTo>
                  <a:close/>
                  <a:moveTo>
                    <a:pt x="247129" y="156749"/>
                  </a:moveTo>
                  <a:lnTo>
                    <a:pt x="328102" y="237683"/>
                  </a:lnTo>
                  <a:cubicBezTo>
                    <a:pt x="329039" y="238616"/>
                    <a:pt x="330317" y="239157"/>
                    <a:pt x="331644" y="239139"/>
                  </a:cubicBezTo>
                  <a:lnTo>
                    <a:pt x="402977" y="238448"/>
                  </a:lnTo>
                  <a:cubicBezTo>
                    <a:pt x="408070" y="238541"/>
                    <a:pt x="412451" y="242930"/>
                    <a:pt x="412540" y="248551"/>
                  </a:cubicBezTo>
                  <a:cubicBezTo>
                    <a:pt x="412634" y="254153"/>
                    <a:pt x="408697" y="258074"/>
                    <a:pt x="403605" y="258000"/>
                  </a:cubicBezTo>
                  <a:cubicBezTo>
                    <a:pt x="377160" y="258056"/>
                    <a:pt x="350718" y="258112"/>
                    <a:pt x="324274" y="258187"/>
                  </a:cubicBezTo>
                  <a:cubicBezTo>
                    <a:pt x="321762" y="258149"/>
                    <a:pt x="319488" y="257085"/>
                    <a:pt x="317751" y="255292"/>
                  </a:cubicBezTo>
                  <a:cubicBezTo>
                    <a:pt x="289577" y="227151"/>
                    <a:pt x="261366" y="198915"/>
                    <a:pt x="233185" y="170736"/>
                  </a:cubicBezTo>
                  <a:lnTo>
                    <a:pt x="233204" y="170718"/>
                  </a:lnTo>
                  <a:cubicBezTo>
                    <a:pt x="229706" y="167225"/>
                    <a:pt x="229710" y="161362"/>
                    <a:pt x="233744" y="157347"/>
                  </a:cubicBezTo>
                  <a:cubicBezTo>
                    <a:pt x="237817" y="153257"/>
                    <a:pt x="243736" y="153575"/>
                    <a:pt x="247129" y="156749"/>
                  </a:cubicBezTo>
                  <a:close/>
                  <a:moveTo>
                    <a:pt x="226158" y="177720"/>
                  </a:moveTo>
                  <a:cubicBezTo>
                    <a:pt x="254360" y="205881"/>
                    <a:pt x="282500" y="234097"/>
                    <a:pt x="310709" y="262239"/>
                  </a:cubicBezTo>
                  <a:cubicBezTo>
                    <a:pt x="312533" y="263975"/>
                    <a:pt x="313618" y="266291"/>
                    <a:pt x="313661" y="268831"/>
                  </a:cubicBezTo>
                  <a:lnTo>
                    <a:pt x="313474" y="348046"/>
                  </a:lnTo>
                  <a:cubicBezTo>
                    <a:pt x="313474" y="353928"/>
                    <a:pt x="308720" y="357009"/>
                    <a:pt x="303988" y="357066"/>
                  </a:cubicBezTo>
                  <a:cubicBezTo>
                    <a:pt x="298376" y="356972"/>
                    <a:pt x="293971" y="352621"/>
                    <a:pt x="293885" y="347542"/>
                  </a:cubicBezTo>
                  <a:lnTo>
                    <a:pt x="294580" y="276170"/>
                  </a:lnTo>
                  <a:cubicBezTo>
                    <a:pt x="294599" y="274844"/>
                    <a:pt x="294089" y="273574"/>
                    <a:pt x="293161" y="272622"/>
                  </a:cubicBezTo>
                  <a:lnTo>
                    <a:pt x="212186" y="191688"/>
                  </a:lnTo>
                  <a:cubicBezTo>
                    <a:pt x="208689" y="188196"/>
                    <a:pt x="208743" y="182332"/>
                    <a:pt x="212775" y="178299"/>
                  </a:cubicBezTo>
                  <a:cubicBezTo>
                    <a:pt x="217036" y="174041"/>
                    <a:pt x="223163" y="174732"/>
                    <a:pt x="226158" y="177720"/>
                  </a:cubicBezTo>
                  <a:close/>
                  <a:moveTo>
                    <a:pt x="130247" y="195815"/>
                  </a:moveTo>
                  <a:cubicBezTo>
                    <a:pt x="132793" y="195852"/>
                    <a:pt x="135103" y="196936"/>
                    <a:pt x="136848" y="198766"/>
                  </a:cubicBezTo>
                  <a:cubicBezTo>
                    <a:pt x="164518" y="226440"/>
                    <a:pt x="196052" y="257963"/>
                    <a:pt x="221387" y="283284"/>
                  </a:cubicBezTo>
                  <a:cubicBezTo>
                    <a:pt x="225318" y="287206"/>
                    <a:pt x="224059" y="293219"/>
                    <a:pt x="220771" y="296693"/>
                  </a:cubicBezTo>
                  <a:cubicBezTo>
                    <a:pt x="216739" y="300726"/>
                    <a:pt x="210883" y="300782"/>
                    <a:pt x="207387" y="297290"/>
                  </a:cubicBezTo>
                  <a:lnTo>
                    <a:pt x="126452" y="216300"/>
                  </a:lnTo>
                  <a:cubicBezTo>
                    <a:pt x="125510" y="215386"/>
                    <a:pt x="124239" y="214881"/>
                    <a:pt x="122920" y="214881"/>
                  </a:cubicBezTo>
                  <a:lnTo>
                    <a:pt x="51577" y="215591"/>
                  </a:lnTo>
                  <a:cubicBezTo>
                    <a:pt x="46484" y="215498"/>
                    <a:pt x="42113" y="211091"/>
                    <a:pt x="42023" y="205489"/>
                  </a:cubicBezTo>
                  <a:cubicBezTo>
                    <a:pt x="42023" y="199532"/>
                    <a:pt x="46269" y="196058"/>
                    <a:pt x="51027" y="196002"/>
                  </a:cubicBezTo>
                  <a:close/>
                  <a:moveTo>
                    <a:pt x="353230" y="198915"/>
                  </a:moveTo>
                  <a:lnTo>
                    <a:pt x="402649" y="198915"/>
                  </a:lnTo>
                  <a:cubicBezTo>
                    <a:pt x="405470" y="198915"/>
                    <a:pt x="407569" y="201025"/>
                    <a:pt x="407569" y="203845"/>
                  </a:cubicBezTo>
                  <a:cubicBezTo>
                    <a:pt x="407569" y="206665"/>
                    <a:pt x="405470" y="208794"/>
                    <a:pt x="402649" y="208794"/>
                  </a:cubicBezTo>
                  <a:lnTo>
                    <a:pt x="353230" y="208794"/>
                  </a:lnTo>
                  <a:cubicBezTo>
                    <a:pt x="350408" y="208794"/>
                    <a:pt x="348309" y="206665"/>
                    <a:pt x="348309" y="203845"/>
                  </a:cubicBezTo>
                  <a:cubicBezTo>
                    <a:pt x="348309" y="200559"/>
                    <a:pt x="351078" y="198915"/>
                    <a:pt x="353230" y="198915"/>
                  </a:cubicBezTo>
                  <a:close/>
                  <a:moveTo>
                    <a:pt x="51888" y="245246"/>
                  </a:moveTo>
                  <a:lnTo>
                    <a:pt x="101315" y="245246"/>
                  </a:lnTo>
                  <a:cubicBezTo>
                    <a:pt x="104138" y="245246"/>
                    <a:pt x="106237" y="247337"/>
                    <a:pt x="106237" y="250157"/>
                  </a:cubicBezTo>
                  <a:cubicBezTo>
                    <a:pt x="106237" y="252977"/>
                    <a:pt x="104138" y="255124"/>
                    <a:pt x="101315" y="255124"/>
                  </a:cubicBezTo>
                  <a:lnTo>
                    <a:pt x="51888" y="255124"/>
                  </a:lnTo>
                  <a:cubicBezTo>
                    <a:pt x="49065" y="255124"/>
                    <a:pt x="46966" y="252977"/>
                    <a:pt x="46966" y="250157"/>
                  </a:cubicBezTo>
                  <a:cubicBezTo>
                    <a:pt x="46966" y="246758"/>
                    <a:pt x="49965" y="245246"/>
                    <a:pt x="51888" y="245246"/>
                  </a:cubicBezTo>
                  <a:close/>
                  <a:moveTo>
                    <a:pt x="98797" y="286291"/>
                  </a:moveTo>
                  <a:cubicBezTo>
                    <a:pt x="96084" y="286310"/>
                    <a:pt x="93887" y="288513"/>
                    <a:pt x="93876" y="291221"/>
                  </a:cubicBezTo>
                  <a:lnTo>
                    <a:pt x="93876" y="301604"/>
                  </a:lnTo>
                  <a:cubicBezTo>
                    <a:pt x="84235" y="303583"/>
                    <a:pt x="76589" y="311240"/>
                    <a:pt x="74605" y="320875"/>
                  </a:cubicBezTo>
                  <a:lnTo>
                    <a:pt x="64221" y="320875"/>
                  </a:lnTo>
                  <a:cubicBezTo>
                    <a:pt x="61493" y="320894"/>
                    <a:pt x="59289" y="323116"/>
                    <a:pt x="59300" y="325842"/>
                  </a:cubicBezTo>
                  <a:cubicBezTo>
                    <a:pt x="59305" y="328550"/>
                    <a:pt x="61504" y="330754"/>
                    <a:pt x="64221" y="330772"/>
                  </a:cubicBezTo>
                  <a:lnTo>
                    <a:pt x="74595" y="330772"/>
                  </a:lnTo>
                  <a:cubicBezTo>
                    <a:pt x="76569" y="340408"/>
                    <a:pt x="84224" y="348064"/>
                    <a:pt x="93876" y="350044"/>
                  </a:cubicBezTo>
                  <a:lnTo>
                    <a:pt x="93876" y="360408"/>
                  </a:lnTo>
                  <a:cubicBezTo>
                    <a:pt x="93887" y="363135"/>
                    <a:pt x="96084" y="365319"/>
                    <a:pt x="98797" y="365338"/>
                  </a:cubicBezTo>
                  <a:cubicBezTo>
                    <a:pt x="101526" y="365338"/>
                    <a:pt x="103747" y="363135"/>
                    <a:pt x="103758" y="360408"/>
                  </a:cubicBezTo>
                  <a:lnTo>
                    <a:pt x="103758" y="350025"/>
                  </a:lnTo>
                  <a:cubicBezTo>
                    <a:pt x="113397" y="348046"/>
                    <a:pt x="121051" y="340408"/>
                    <a:pt x="123029" y="330772"/>
                  </a:cubicBezTo>
                  <a:lnTo>
                    <a:pt x="133412" y="330772"/>
                  </a:lnTo>
                  <a:cubicBezTo>
                    <a:pt x="136130" y="330754"/>
                    <a:pt x="138329" y="328550"/>
                    <a:pt x="138334" y="325842"/>
                  </a:cubicBezTo>
                  <a:cubicBezTo>
                    <a:pt x="138345" y="323116"/>
                    <a:pt x="136141" y="320894"/>
                    <a:pt x="133412" y="320875"/>
                  </a:cubicBezTo>
                  <a:lnTo>
                    <a:pt x="123019" y="320875"/>
                  </a:lnTo>
                  <a:cubicBezTo>
                    <a:pt x="121032" y="311240"/>
                    <a:pt x="113387" y="303602"/>
                    <a:pt x="103758" y="301622"/>
                  </a:cubicBezTo>
                  <a:lnTo>
                    <a:pt x="103758" y="291221"/>
                  </a:lnTo>
                  <a:cubicBezTo>
                    <a:pt x="103747" y="288494"/>
                    <a:pt x="101526" y="286291"/>
                    <a:pt x="98797" y="286291"/>
                  </a:cubicBezTo>
                  <a:close/>
                  <a:moveTo>
                    <a:pt x="259318" y="292827"/>
                  </a:moveTo>
                  <a:cubicBezTo>
                    <a:pt x="261992" y="292827"/>
                    <a:pt x="264238" y="294974"/>
                    <a:pt x="264238" y="297794"/>
                  </a:cubicBezTo>
                  <a:lnTo>
                    <a:pt x="264238" y="347168"/>
                  </a:lnTo>
                  <a:cubicBezTo>
                    <a:pt x="264238" y="349988"/>
                    <a:pt x="262140" y="352136"/>
                    <a:pt x="259318" y="352136"/>
                  </a:cubicBezTo>
                  <a:cubicBezTo>
                    <a:pt x="256494" y="352136"/>
                    <a:pt x="254358" y="349988"/>
                    <a:pt x="254358" y="347168"/>
                  </a:cubicBezTo>
                  <a:lnTo>
                    <a:pt x="254358" y="297794"/>
                  </a:lnTo>
                  <a:cubicBezTo>
                    <a:pt x="254358" y="294956"/>
                    <a:pt x="256642" y="292827"/>
                    <a:pt x="259318" y="292827"/>
                  </a:cubicBezTo>
                  <a:close/>
                  <a:moveTo>
                    <a:pt x="355751" y="320875"/>
                  </a:moveTo>
                  <a:cubicBezTo>
                    <a:pt x="355751" y="328998"/>
                    <a:pt x="362425" y="335721"/>
                    <a:pt x="370554" y="335721"/>
                  </a:cubicBezTo>
                  <a:cubicBezTo>
                    <a:pt x="378680" y="335721"/>
                    <a:pt x="385366" y="328998"/>
                    <a:pt x="385366" y="320875"/>
                  </a:cubicBezTo>
                  <a:cubicBezTo>
                    <a:pt x="385366" y="312752"/>
                    <a:pt x="378807" y="306067"/>
                    <a:pt x="370554" y="306067"/>
                  </a:cubicBezTo>
                  <a:cubicBezTo>
                    <a:pt x="362298" y="306067"/>
                    <a:pt x="355751" y="312771"/>
                    <a:pt x="355751" y="320875"/>
                  </a:cubicBezTo>
                  <a:close/>
                  <a:moveTo>
                    <a:pt x="98798" y="310997"/>
                  </a:moveTo>
                  <a:cubicBezTo>
                    <a:pt x="106926" y="310997"/>
                    <a:pt x="113640" y="317589"/>
                    <a:pt x="113640" y="325842"/>
                  </a:cubicBezTo>
                  <a:cubicBezTo>
                    <a:pt x="113640" y="334078"/>
                    <a:pt x="107043" y="340651"/>
                    <a:pt x="98798" y="340651"/>
                  </a:cubicBezTo>
                  <a:cubicBezTo>
                    <a:pt x="90553" y="340651"/>
                    <a:pt x="83985" y="334078"/>
                    <a:pt x="83985" y="325842"/>
                  </a:cubicBezTo>
                  <a:cubicBezTo>
                    <a:pt x="83985" y="317607"/>
                    <a:pt x="90670" y="310997"/>
                    <a:pt x="98798" y="310997"/>
                  </a:cubicBezTo>
                  <a:close/>
                  <a:moveTo>
                    <a:pt x="370554" y="315945"/>
                  </a:moveTo>
                  <a:cubicBezTo>
                    <a:pt x="373340" y="315945"/>
                    <a:pt x="375474" y="318093"/>
                    <a:pt x="375474" y="320875"/>
                  </a:cubicBezTo>
                  <a:cubicBezTo>
                    <a:pt x="375474" y="323658"/>
                    <a:pt x="373340" y="325842"/>
                    <a:pt x="370554" y="325842"/>
                  </a:cubicBezTo>
                  <a:cubicBezTo>
                    <a:pt x="367766" y="325842"/>
                    <a:pt x="365594" y="323658"/>
                    <a:pt x="365594" y="320875"/>
                  </a:cubicBezTo>
                  <a:cubicBezTo>
                    <a:pt x="365594" y="318093"/>
                    <a:pt x="367766" y="315945"/>
                    <a:pt x="370554" y="315945"/>
                  </a:cubicBezTo>
                  <a:close/>
                  <a:moveTo>
                    <a:pt x="182792" y="350530"/>
                  </a:moveTo>
                  <a:cubicBezTo>
                    <a:pt x="171935" y="350530"/>
                    <a:pt x="163029" y="359437"/>
                    <a:pt x="163029" y="370305"/>
                  </a:cubicBezTo>
                  <a:cubicBezTo>
                    <a:pt x="163028" y="381155"/>
                    <a:pt x="171935" y="390063"/>
                    <a:pt x="182792" y="390063"/>
                  </a:cubicBezTo>
                  <a:cubicBezTo>
                    <a:pt x="193649" y="390063"/>
                    <a:pt x="202566" y="381155"/>
                    <a:pt x="202566" y="370305"/>
                  </a:cubicBezTo>
                  <a:cubicBezTo>
                    <a:pt x="202566" y="359437"/>
                    <a:pt x="193649" y="350530"/>
                    <a:pt x="182792" y="350530"/>
                  </a:cubicBezTo>
                  <a:close/>
                  <a:moveTo>
                    <a:pt x="182792" y="360408"/>
                  </a:moveTo>
                  <a:cubicBezTo>
                    <a:pt x="188308" y="360408"/>
                    <a:pt x="192674" y="364778"/>
                    <a:pt x="192674" y="370305"/>
                  </a:cubicBezTo>
                  <a:cubicBezTo>
                    <a:pt x="192674" y="375814"/>
                    <a:pt x="188308" y="380184"/>
                    <a:pt x="182792" y="380184"/>
                  </a:cubicBezTo>
                  <a:cubicBezTo>
                    <a:pt x="177275" y="380184"/>
                    <a:pt x="172910" y="375814"/>
                    <a:pt x="172910" y="370305"/>
                  </a:cubicBezTo>
                  <a:cubicBezTo>
                    <a:pt x="172910" y="364778"/>
                    <a:pt x="177275" y="360408"/>
                    <a:pt x="182792" y="360408"/>
                  </a:cubicBezTo>
                  <a:close/>
                  <a:moveTo>
                    <a:pt x="256905" y="390063"/>
                  </a:moveTo>
                  <a:cubicBezTo>
                    <a:pt x="248776" y="390063"/>
                    <a:pt x="242100" y="396748"/>
                    <a:pt x="242100" y="404871"/>
                  </a:cubicBezTo>
                  <a:cubicBezTo>
                    <a:pt x="242100" y="413013"/>
                    <a:pt x="248776" y="419717"/>
                    <a:pt x="256905" y="419717"/>
                  </a:cubicBezTo>
                  <a:cubicBezTo>
                    <a:pt x="265032" y="419717"/>
                    <a:pt x="271745" y="413013"/>
                    <a:pt x="271745" y="404871"/>
                  </a:cubicBezTo>
                  <a:cubicBezTo>
                    <a:pt x="271745" y="396748"/>
                    <a:pt x="265032" y="390063"/>
                    <a:pt x="256905" y="390063"/>
                  </a:cubicBezTo>
                  <a:close/>
                  <a:moveTo>
                    <a:pt x="256905" y="399941"/>
                  </a:moveTo>
                  <a:cubicBezTo>
                    <a:pt x="259691" y="399941"/>
                    <a:pt x="261865" y="402089"/>
                    <a:pt x="261865" y="404871"/>
                  </a:cubicBezTo>
                  <a:cubicBezTo>
                    <a:pt x="261865" y="407672"/>
                    <a:pt x="259691" y="409838"/>
                    <a:pt x="256905" y="409838"/>
                  </a:cubicBezTo>
                  <a:cubicBezTo>
                    <a:pt x="254117" y="409838"/>
                    <a:pt x="251983" y="407672"/>
                    <a:pt x="251983" y="404871"/>
                  </a:cubicBezTo>
                  <a:cubicBezTo>
                    <a:pt x="251983" y="402089"/>
                    <a:pt x="254117" y="399941"/>
                    <a:pt x="256905" y="39994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34" name="Google Shape;7134;p124"/>
            <p:cNvSpPr/>
            <p:nvPr/>
          </p:nvSpPr>
          <p:spPr>
            <a:xfrm>
              <a:off x="4869275" y="4202314"/>
              <a:ext cx="605853" cy="596486"/>
            </a:xfrm>
            <a:custGeom>
              <a:rect b="b" l="l" r="r" t="t"/>
              <a:pathLst>
                <a:path extrusionOk="0" h="844289" w="857547">
                  <a:moveTo>
                    <a:pt x="443921" y="48"/>
                  </a:moveTo>
                  <a:lnTo>
                    <a:pt x="849324" y="48"/>
                  </a:lnTo>
                  <a:cubicBezTo>
                    <a:pt x="853864" y="48"/>
                    <a:pt x="857547" y="3694"/>
                    <a:pt x="857547" y="8233"/>
                  </a:cubicBezTo>
                  <a:lnTo>
                    <a:pt x="857547" y="135220"/>
                  </a:lnTo>
                  <a:cubicBezTo>
                    <a:pt x="857547" y="137416"/>
                    <a:pt x="856691" y="139499"/>
                    <a:pt x="855129" y="141025"/>
                  </a:cubicBezTo>
                  <a:cubicBezTo>
                    <a:pt x="853603" y="142587"/>
                    <a:pt x="851520" y="143443"/>
                    <a:pt x="849324" y="143443"/>
                  </a:cubicBezTo>
                  <a:lnTo>
                    <a:pt x="795262" y="143443"/>
                  </a:lnTo>
                  <a:lnTo>
                    <a:pt x="795262" y="695741"/>
                  </a:lnTo>
                  <a:cubicBezTo>
                    <a:pt x="795523" y="721712"/>
                    <a:pt x="788863" y="747273"/>
                    <a:pt x="775952" y="769820"/>
                  </a:cubicBezTo>
                  <a:cubicBezTo>
                    <a:pt x="758540" y="800143"/>
                    <a:pt x="730969" y="823323"/>
                    <a:pt x="698115" y="835304"/>
                  </a:cubicBezTo>
                  <a:cubicBezTo>
                    <a:pt x="665261" y="847285"/>
                    <a:pt x="629244" y="847285"/>
                    <a:pt x="596388" y="835304"/>
                  </a:cubicBezTo>
                  <a:cubicBezTo>
                    <a:pt x="563534" y="823323"/>
                    <a:pt x="535963" y="800143"/>
                    <a:pt x="518551" y="769820"/>
                  </a:cubicBezTo>
                  <a:cubicBezTo>
                    <a:pt x="509956" y="754788"/>
                    <a:pt x="504077" y="738305"/>
                    <a:pt x="501249" y="721227"/>
                  </a:cubicBezTo>
                  <a:cubicBezTo>
                    <a:pt x="441421" y="770824"/>
                    <a:pt x="364994" y="795827"/>
                    <a:pt x="287423" y="791139"/>
                  </a:cubicBezTo>
                  <a:cubicBezTo>
                    <a:pt x="209846" y="786413"/>
                    <a:pt x="136956" y="752369"/>
                    <a:pt x="83607" y="695889"/>
                  </a:cubicBezTo>
                  <a:cubicBezTo>
                    <a:pt x="30214" y="639408"/>
                    <a:pt x="337" y="564729"/>
                    <a:pt x="3" y="487043"/>
                  </a:cubicBezTo>
                  <a:cubicBezTo>
                    <a:pt x="-332" y="409317"/>
                    <a:pt x="28913" y="334424"/>
                    <a:pt x="81821" y="277455"/>
                  </a:cubicBezTo>
                  <a:cubicBezTo>
                    <a:pt x="134692" y="220528"/>
                    <a:pt x="207284" y="185889"/>
                    <a:pt x="284818" y="180491"/>
                  </a:cubicBezTo>
                  <a:cubicBezTo>
                    <a:pt x="362320" y="175133"/>
                    <a:pt x="439008" y="199466"/>
                    <a:pt x="499244" y="248579"/>
                  </a:cubicBezTo>
                  <a:lnTo>
                    <a:pt x="499244" y="143433"/>
                  </a:lnTo>
                  <a:lnTo>
                    <a:pt x="443992" y="143433"/>
                  </a:lnTo>
                  <a:cubicBezTo>
                    <a:pt x="439452" y="143433"/>
                    <a:pt x="435769" y="139749"/>
                    <a:pt x="435769" y="135210"/>
                  </a:cubicBezTo>
                  <a:lnTo>
                    <a:pt x="435769" y="8223"/>
                  </a:lnTo>
                  <a:cubicBezTo>
                    <a:pt x="435769" y="3684"/>
                    <a:pt x="439452" y="0"/>
                    <a:pt x="443992" y="0"/>
                  </a:cubicBezTo>
                  <a:close/>
                  <a:moveTo>
                    <a:pt x="499211" y="562394"/>
                  </a:moveTo>
                  <a:lnTo>
                    <a:pt x="488495" y="578393"/>
                  </a:lnTo>
                  <a:cubicBezTo>
                    <a:pt x="485965" y="582151"/>
                    <a:pt x="480905" y="583156"/>
                    <a:pt x="477147" y="580626"/>
                  </a:cubicBezTo>
                  <a:cubicBezTo>
                    <a:pt x="473389" y="578133"/>
                    <a:pt x="472385" y="573035"/>
                    <a:pt x="474878" y="569278"/>
                  </a:cubicBezTo>
                  <a:lnTo>
                    <a:pt x="491956" y="543791"/>
                  </a:lnTo>
                  <a:lnTo>
                    <a:pt x="445001" y="505021"/>
                  </a:lnTo>
                  <a:lnTo>
                    <a:pt x="445038" y="505021"/>
                  </a:lnTo>
                  <a:cubicBezTo>
                    <a:pt x="441540" y="502119"/>
                    <a:pt x="441057" y="496947"/>
                    <a:pt x="443959" y="493450"/>
                  </a:cubicBezTo>
                  <a:cubicBezTo>
                    <a:pt x="446861" y="489952"/>
                    <a:pt x="452033" y="489469"/>
                    <a:pt x="455493" y="492371"/>
                  </a:cubicBezTo>
                  <a:lnTo>
                    <a:pt x="499211" y="528499"/>
                  </a:lnTo>
                  <a:lnTo>
                    <a:pt x="499248" y="443184"/>
                  </a:lnTo>
                  <a:lnTo>
                    <a:pt x="499025" y="443035"/>
                  </a:lnTo>
                  <a:cubicBezTo>
                    <a:pt x="498057" y="442328"/>
                    <a:pt x="496978" y="441621"/>
                    <a:pt x="495825" y="440877"/>
                  </a:cubicBezTo>
                  <a:cubicBezTo>
                    <a:pt x="488979" y="437677"/>
                    <a:pt x="481165" y="437119"/>
                    <a:pt x="473910" y="439314"/>
                  </a:cubicBezTo>
                  <a:cubicBezTo>
                    <a:pt x="466208" y="441621"/>
                    <a:pt x="459548" y="446644"/>
                    <a:pt x="455232" y="453453"/>
                  </a:cubicBezTo>
                  <a:cubicBezTo>
                    <a:pt x="454116" y="455351"/>
                    <a:pt x="452255" y="456728"/>
                    <a:pt x="450135" y="457248"/>
                  </a:cubicBezTo>
                  <a:cubicBezTo>
                    <a:pt x="447977" y="457769"/>
                    <a:pt x="445707" y="457397"/>
                    <a:pt x="443847" y="456207"/>
                  </a:cubicBezTo>
                  <a:cubicBezTo>
                    <a:pt x="441949" y="455016"/>
                    <a:pt x="440647" y="453156"/>
                    <a:pt x="440163" y="450960"/>
                  </a:cubicBezTo>
                  <a:cubicBezTo>
                    <a:pt x="439717" y="448802"/>
                    <a:pt x="440163" y="446570"/>
                    <a:pt x="441391" y="444710"/>
                  </a:cubicBezTo>
                  <a:cubicBezTo>
                    <a:pt x="447828" y="434515"/>
                    <a:pt x="457687" y="427036"/>
                    <a:pt x="469222" y="423576"/>
                  </a:cubicBezTo>
                  <a:cubicBezTo>
                    <a:pt x="479044" y="420599"/>
                    <a:pt x="489574" y="420934"/>
                    <a:pt x="499211" y="424506"/>
                  </a:cubicBezTo>
                  <a:lnTo>
                    <a:pt x="499211" y="270096"/>
                  </a:lnTo>
                  <a:cubicBezTo>
                    <a:pt x="443400" y="220053"/>
                    <a:pt x="370328" y="193599"/>
                    <a:pt x="295395" y="196352"/>
                  </a:cubicBezTo>
                  <a:cubicBezTo>
                    <a:pt x="220460" y="199068"/>
                    <a:pt x="149510" y="230768"/>
                    <a:pt x="97456" y="284755"/>
                  </a:cubicBezTo>
                  <a:cubicBezTo>
                    <a:pt x="45440" y="338706"/>
                    <a:pt x="16344" y="410771"/>
                    <a:pt x="16382" y="485751"/>
                  </a:cubicBezTo>
                  <a:cubicBezTo>
                    <a:pt x="16382" y="560761"/>
                    <a:pt x="45478" y="632798"/>
                    <a:pt x="97530" y="686777"/>
                  </a:cubicBezTo>
                  <a:cubicBezTo>
                    <a:pt x="149620" y="740727"/>
                    <a:pt x="220574" y="772390"/>
                    <a:pt x="295507" y="775069"/>
                  </a:cubicBezTo>
                  <a:cubicBezTo>
                    <a:pt x="370442" y="777785"/>
                    <a:pt x="443478" y="751293"/>
                    <a:pt x="499294" y="701213"/>
                  </a:cubicBezTo>
                  <a:cubicBezTo>
                    <a:pt x="499294" y="699613"/>
                    <a:pt x="499220" y="698013"/>
                    <a:pt x="499220" y="696450"/>
                  </a:cubicBezTo>
                  <a:lnTo>
                    <a:pt x="499220" y="695743"/>
                  </a:lnTo>
                  <a:lnTo>
                    <a:pt x="499257" y="662778"/>
                  </a:lnTo>
                  <a:cubicBezTo>
                    <a:pt x="485379" y="674312"/>
                    <a:pt x="465026" y="673382"/>
                    <a:pt x="452302" y="660657"/>
                  </a:cubicBezTo>
                  <a:cubicBezTo>
                    <a:pt x="438832" y="647225"/>
                    <a:pt x="438647" y="625534"/>
                    <a:pt x="451818" y="611879"/>
                  </a:cubicBezTo>
                  <a:lnTo>
                    <a:pt x="452265" y="611358"/>
                  </a:lnTo>
                  <a:cubicBezTo>
                    <a:pt x="465026" y="598596"/>
                    <a:pt x="485379" y="597703"/>
                    <a:pt x="499220" y="609274"/>
                  </a:cubicBezTo>
                  <a:close/>
                  <a:moveTo>
                    <a:pt x="255800" y="569463"/>
                  </a:moveTo>
                  <a:lnTo>
                    <a:pt x="218927" y="594057"/>
                  </a:lnTo>
                  <a:cubicBezTo>
                    <a:pt x="215132" y="596587"/>
                    <a:pt x="214128" y="601684"/>
                    <a:pt x="216621" y="605442"/>
                  </a:cubicBezTo>
                  <a:cubicBezTo>
                    <a:pt x="219151" y="609237"/>
                    <a:pt x="224248" y="610242"/>
                    <a:pt x="228006" y="607749"/>
                  </a:cubicBezTo>
                  <a:lnTo>
                    <a:pt x="264878" y="583156"/>
                  </a:lnTo>
                  <a:lnTo>
                    <a:pt x="264915" y="583156"/>
                  </a:lnTo>
                  <a:cubicBezTo>
                    <a:pt x="268673" y="580625"/>
                    <a:pt x="269715" y="575528"/>
                    <a:pt x="267185" y="571733"/>
                  </a:cubicBezTo>
                  <a:cubicBezTo>
                    <a:pt x="264655" y="567975"/>
                    <a:pt x="259557" y="566971"/>
                    <a:pt x="255800" y="569463"/>
                  </a:cubicBezTo>
                  <a:close/>
                  <a:moveTo>
                    <a:pt x="367090" y="691060"/>
                  </a:moveTo>
                  <a:cubicBezTo>
                    <a:pt x="367164" y="690762"/>
                    <a:pt x="367239" y="690464"/>
                    <a:pt x="367313" y="690167"/>
                  </a:cubicBezTo>
                  <a:cubicBezTo>
                    <a:pt x="370401" y="678558"/>
                    <a:pt x="372820" y="666801"/>
                    <a:pt x="374643" y="654932"/>
                  </a:cubicBezTo>
                  <a:cubicBezTo>
                    <a:pt x="376205" y="644513"/>
                    <a:pt x="377173" y="634021"/>
                    <a:pt x="377582" y="623492"/>
                  </a:cubicBezTo>
                  <a:lnTo>
                    <a:pt x="377582" y="622971"/>
                  </a:lnTo>
                  <a:cubicBezTo>
                    <a:pt x="377582" y="622673"/>
                    <a:pt x="377582" y="622338"/>
                    <a:pt x="377619" y="622040"/>
                  </a:cubicBezTo>
                  <a:cubicBezTo>
                    <a:pt x="377694" y="619622"/>
                    <a:pt x="377731" y="617278"/>
                    <a:pt x="377731" y="614860"/>
                  </a:cubicBezTo>
                  <a:cubicBezTo>
                    <a:pt x="376466" y="599009"/>
                    <a:pt x="366234" y="585242"/>
                    <a:pt x="351426" y="579438"/>
                  </a:cubicBezTo>
                  <a:lnTo>
                    <a:pt x="351240" y="579364"/>
                  </a:lnTo>
                  <a:lnTo>
                    <a:pt x="351128" y="579326"/>
                  </a:lnTo>
                  <a:lnTo>
                    <a:pt x="351054" y="579326"/>
                  </a:lnTo>
                  <a:lnTo>
                    <a:pt x="350049" y="578954"/>
                  </a:lnTo>
                  <a:cubicBezTo>
                    <a:pt x="342645" y="576387"/>
                    <a:pt x="334645" y="576052"/>
                    <a:pt x="327055" y="578098"/>
                  </a:cubicBezTo>
                  <a:cubicBezTo>
                    <a:pt x="319055" y="580219"/>
                    <a:pt x="311800" y="584573"/>
                    <a:pt x="306145" y="590600"/>
                  </a:cubicBezTo>
                  <a:lnTo>
                    <a:pt x="305921" y="590823"/>
                  </a:lnTo>
                  <a:lnTo>
                    <a:pt x="305959" y="590823"/>
                  </a:lnTo>
                  <a:cubicBezTo>
                    <a:pt x="305735" y="591084"/>
                    <a:pt x="305512" y="591307"/>
                    <a:pt x="305289" y="591530"/>
                  </a:cubicBezTo>
                  <a:cubicBezTo>
                    <a:pt x="295131" y="602693"/>
                    <a:pt x="286053" y="614785"/>
                    <a:pt x="278127" y="627621"/>
                  </a:cubicBezTo>
                  <a:cubicBezTo>
                    <a:pt x="270426" y="640123"/>
                    <a:pt x="264063" y="653331"/>
                    <a:pt x="259077" y="667135"/>
                  </a:cubicBezTo>
                  <a:cubicBezTo>
                    <a:pt x="252603" y="695636"/>
                    <a:pt x="269421" y="724285"/>
                    <a:pt x="297474" y="732545"/>
                  </a:cubicBezTo>
                  <a:cubicBezTo>
                    <a:pt x="325528" y="740768"/>
                    <a:pt x="355183" y="725736"/>
                    <a:pt x="365117" y="698240"/>
                  </a:cubicBezTo>
                  <a:cubicBezTo>
                    <a:pt x="365787" y="695859"/>
                    <a:pt x="366457" y="693440"/>
                    <a:pt x="367089" y="691022"/>
                  </a:cubicBezTo>
                  <a:close/>
                  <a:moveTo>
                    <a:pt x="384763" y="688120"/>
                  </a:moveTo>
                  <a:cubicBezTo>
                    <a:pt x="387256" y="677963"/>
                    <a:pt x="389303" y="667657"/>
                    <a:pt x="390865" y="657275"/>
                  </a:cubicBezTo>
                  <a:cubicBezTo>
                    <a:pt x="392168" y="648718"/>
                    <a:pt x="393098" y="639974"/>
                    <a:pt x="393619" y="631230"/>
                  </a:cubicBezTo>
                  <a:lnTo>
                    <a:pt x="429821" y="631230"/>
                  </a:lnTo>
                  <a:lnTo>
                    <a:pt x="429784" y="631230"/>
                  </a:lnTo>
                  <a:cubicBezTo>
                    <a:pt x="434212" y="631081"/>
                    <a:pt x="437746" y="627435"/>
                    <a:pt x="437746" y="623008"/>
                  </a:cubicBezTo>
                  <a:cubicBezTo>
                    <a:pt x="437746" y="618580"/>
                    <a:pt x="434212" y="614971"/>
                    <a:pt x="429784" y="614785"/>
                  </a:cubicBezTo>
                  <a:lnTo>
                    <a:pt x="394065" y="614785"/>
                  </a:lnTo>
                  <a:lnTo>
                    <a:pt x="394065" y="613594"/>
                  </a:lnTo>
                  <a:cubicBezTo>
                    <a:pt x="392503" y="594470"/>
                    <a:pt x="381638" y="577354"/>
                    <a:pt x="364969" y="567829"/>
                  </a:cubicBezTo>
                  <a:lnTo>
                    <a:pt x="379852" y="534864"/>
                  </a:lnTo>
                  <a:cubicBezTo>
                    <a:pt x="381712" y="530734"/>
                    <a:pt x="379889" y="525860"/>
                    <a:pt x="375759" y="524000"/>
                  </a:cubicBezTo>
                  <a:cubicBezTo>
                    <a:pt x="371629" y="522140"/>
                    <a:pt x="366755" y="524000"/>
                    <a:pt x="364895" y="528130"/>
                  </a:cubicBezTo>
                  <a:lnTo>
                    <a:pt x="349640" y="561803"/>
                  </a:lnTo>
                  <a:lnTo>
                    <a:pt x="349677" y="561803"/>
                  </a:lnTo>
                  <a:cubicBezTo>
                    <a:pt x="340859" y="559756"/>
                    <a:pt x="331669" y="559905"/>
                    <a:pt x="322888" y="562212"/>
                  </a:cubicBezTo>
                  <a:cubicBezTo>
                    <a:pt x="314554" y="564407"/>
                    <a:pt x="306777" y="568389"/>
                    <a:pt x="300118" y="573858"/>
                  </a:cubicBezTo>
                  <a:lnTo>
                    <a:pt x="278835" y="549376"/>
                  </a:lnTo>
                  <a:lnTo>
                    <a:pt x="278798" y="549339"/>
                  </a:lnTo>
                  <a:cubicBezTo>
                    <a:pt x="275821" y="546102"/>
                    <a:pt x="270761" y="545804"/>
                    <a:pt x="267412" y="548706"/>
                  </a:cubicBezTo>
                  <a:cubicBezTo>
                    <a:pt x="264064" y="551609"/>
                    <a:pt x="263617" y="556632"/>
                    <a:pt x="266408" y="560055"/>
                  </a:cubicBezTo>
                  <a:lnTo>
                    <a:pt x="288620" y="585616"/>
                  </a:lnTo>
                  <a:lnTo>
                    <a:pt x="288657" y="585616"/>
                  </a:lnTo>
                  <a:cubicBezTo>
                    <a:pt x="279616" y="596109"/>
                    <a:pt x="271393" y="607307"/>
                    <a:pt x="264138" y="619065"/>
                  </a:cubicBezTo>
                  <a:cubicBezTo>
                    <a:pt x="260566" y="624869"/>
                    <a:pt x="257292" y="630785"/>
                    <a:pt x="254241" y="636850"/>
                  </a:cubicBezTo>
                  <a:lnTo>
                    <a:pt x="214243" y="620851"/>
                  </a:lnTo>
                  <a:lnTo>
                    <a:pt x="214243" y="620888"/>
                  </a:lnTo>
                  <a:cubicBezTo>
                    <a:pt x="210002" y="619214"/>
                    <a:pt x="205239" y="621260"/>
                    <a:pt x="203565" y="625464"/>
                  </a:cubicBezTo>
                  <a:cubicBezTo>
                    <a:pt x="201890" y="629669"/>
                    <a:pt x="203937" y="634431"/>
                    <a:pt x="208141" y="636106"/>
                  </a:cubicBezTo>
                  <a:lnTo>
                    <a:pt x="247432" y="651807"/>
                  </a:lnTo>
                  <a:cubicBezTo>
                    <a:pt x="246055" y="655155"/>
                    <a:pt x="244753" y="658541"/>
                    <a:pt x="243525" y="661927"/>
                  </a:cubicBezTo>
                  <a:lnTo>
                    <a:pt x="243525" y="661964"/>
                  </a:lnTo>
                  <a:cubicBezTo>
                    <a:pt x="243376" y="662374"/>
                    <a:pt x="243265" y="662820"/>
                    <a:pt x="243153" y="663267"/>
                  </a:cubicBezTo>
                  <a:cubicBezTo>
                    <a:pt x="234558" y="700176"/>
                    <a:pt x="256138" y="737421"/>
                    <a:pt x="292490" y="748285"/>
                  </a:cubicBezTo>
                  <a:cubicBezTo>
                    <a:pt x="328804" y="759112"/>
                    <a:pt x="367313" y="739802"/>
                    <a:pt x="380336" y="704232"/>
                  </a:cubicBezTo>
                  <a:lnTo>
                    <a:pt x="407162" y="716622"/>
                  </a:lnTo>
                  <a:lnTo>
                    <a:pt x="407162" y="716585"/>
                  </a:lnTo>
                  <a:cubicBezTo>
                    <a:pt x="411292" y="718482"/>
                    <a:pt x="416166" y="716696"/>
                    <a:pt x="418063" y="712603"/>
                  </a:cubicBezTo>
                  <a:cubicBezTo>
                    <a:pt x="419924" y="708473"/>
                    <a:pt x="418138" y="703599"/>
                    <a:pt x="414045" y="701702"/>
                  </a:cubicBezTo>
                  <a:lnTo>
                    <a:pt x="384726" y="688158"/>
                  </a:lnTo>
                  <a:close/>
                  <a:moveTo>
                    <a:pt x="297067" y="652885"/>
                  </a:moveTo>
                  <a:lnTo>
                    <a:pt x="296881" y="653109"/>
                  </a:lnTo>
                  <a:lnTo>
                    <a:pt x="296918" y="653071"/>
                  </a:lnTo>
                  <a:cubicBezTo>
                    <a:pt x="290667" y="660848"/>
                    <a:pt x="288770" y="671266"/>
                    <a:pt x="291932" y="680753"/>
                  </a:cubicBezTo>
                  <a:cubicBezTo>
                    <a:pt x="295095" y="690204"/>
                    <a:pt x="302834" y="697422"/>
                    <a:pt x="312470" y="699914"/>
                  </a:cubicBezTo>
                  <a:cubicBezTo>
                    <a:pt x="322144" y="702407"/>
                    <a:pt x="332413" y="699803"/>
                    <a:pt x="339743" y="693031"/>
                  </a:cubicBezTo>
                  <a:cubicBezTo>
                    <a:pt x="347035" y="686259"/>
                    <a:pt x="350459" y="676251"/>
                    <a:pt x="348710" y="666428"/>
                  </a:cubicBezTo>
                  <a:lnTo>
                    <a:pt x="347742" y="640718"/>
                  </a:lnTo>
                  <a:lnTo>
                    <a:pt x="347780" y="640718"/>
                  </a:lnTo>
                  <a:cubicBezTo>
                    <a:pt x="347445" y="632793"/>
                    <a:pt x="342124" y="625946"/>
                    <a:pt x="334534" y="623752"/>
                  </a:cubicBezTo>
                  <a:cubicBezTo>
                    <a:pt x="326907" y="621519"/>
                    <a:pt x="318759" y="624422"/>
                    <a:pt x="314219" y="630896"/>
                  </a:cubicBezTo>
                  <a:close/>
                  <a:moveTo>
                    <a:pt x="327391" y="640607"/>
                  </a:moveTo>
                  <a:lnTo>
                    <a:pt x="309643" y="663377"/>
                  </a:lnTo>
                  <a:lnTo>
                    <a:pt x="309680" y="663340"/>
                  </a:lnTo>
                  <a:cubicBezTo>
                    <a:pt x="306889" y="666800"/>
                    <a:pt x="306034" y="671451"/>
                    <a:pt x="307447" y="675656"/>
                  </a:cubicBezTo>
                  <a:cubicBezTo>
                    <a:pt x="308898" y="679860"/>
                    <a:pt x="312359" y="683060"/>
                    <a:pt x="316675" y="684139"/>
                  </a:cubicBezTo>
                  <a:cubicBezTo>
                    <a:pt x="320991" y="685181"/>
                    <a:pt x="325530" y="683990"/>
                    <a:pt x="328730" y="680902"/>
                  </a:cubicBezTo>
                  <a:cubicBezTo>
                    <a:pt x="331967" y="677851"/>
                    <a:pt x="333380" y="673349"/>
                    <a:pt x="332525" y="668996"/>
                  </a:cubicBezTo>
                  <a:cubicBezTo>
                    <a:pt x="332450" y="668586"/>
                    <a:pt x="332413" y="668140"/>
                    <a:pt x="332376" y="667731"/>
                  </a:cubicBezTo>
                  <a:lnTo>
                    <a:pt x="331408" y="641351"/>
                  </a:lnTo>
                  <a:lnTo>
                    <a:pt x="331446" y="641314"/>
                  </a:lnTo>
                  <a:cubicBezTo>
                    <a:pt x="331408" y="640905"/>
                    <a:pt x="331260" y="640495"/>
                    <a:pt x="330999" y="640123"/>
                  </a:cubicBezTo>
                  <a:cubicBezTo>
                    <a:pt x="330739" y="639826"/>
                    <a:pt x="330367" y="639565"/>
                    <a:pt x="329957" y="639454"/>
                  </a:cubicBezTo>
                  <a:cubicBezTo>
                    <a:pt x="329548" y="639305"/>
                    <a:pt x="329102" y="639305"/>
                    <a:pt x="328692" y="639454"/>
                  </a:cubicBezTo>
                  <a:cubicBezTo>
                    <a:pt x="328320" y="639602"/>
                    <a:pt x="327985" y="639863"/>
                    <a:pt x="327762" y="640198"/>
                  </a:cubicBezTo>
                  <a:lnTo>
                    <a:pt x="327502" y="640570"/>
                  </a:lnTo>
                  <a:close/>
                  <a:moveTo>
                    <a:pt x="218377" y="478567"/>
                  </a:moveTo>
                  <a:cubicBezTo>
                    <a:pt x="218637" y="477637"/>
                    <a:pt x="219084" y="476781"/>
                    <a:pt x="219642" y="476037"/>
                  </a:cubicBezTo>
                  <a:cubicBezTo>
                    <a:pt x="220274" y="474735"/>
                    <a:pt x="220833" y="473358"/>
                    <a:pt x="221353" y="471982"/>
                  </a:cubicBezTo>
                  <a:lnTo>
                    <a:pt x="221540" y="471535"/>
                  </a:lnTo>
                  <a:cubicBezTo>
                    <a:pt x="228721" y="453192"/>
                    <a:pt x="238171" y="435817"/>
                    <a:pt x="249631" y="419780"/>
                  </a:cubicBezTo>
                  <a:cubicBezTo>
                    <a:pt x="261351" y="403447"/>
                    <a:pt x="274931" y="388527"/>
                    <a:pt x="290112" y="375355"/>
                  </a:cubicBezTo>
                  <a:cubicBezTo>
                    <a:pt x="291005" y="374462"/>
                    <a:pt x="292084" y="373792"/>
                    <a:pt x="293312" y="373383"/>
                  </a:cubicBezTo>
                  <a:cubicBezTo>
                    <a:pt x="301795" y="369736"/>
                    <a:pt x="309943" y="365234"/>
                    <a:pt x="317534" y="359951"/>
                  </a:cubicBezTo>
                  <a:cubicBezTo>
                    <a:pt x="325050" y="354742"/>
                    <a:pt x="332007" y="348788"/>
                    <a:pt x="338333" y="342203"/>
                  </a:cubicBezTo>
                  <a:cubicBezTo>
                    <a:pt x="340974" y="336770"/>
                    <a:pt x="342351" y="330855"/>
                    <a:pt x="342388" y="324864"/>
                  </a:cubicBezTo>
                  <a:cubicBezTo>
                    <a:pt x="342537" y="304921"/>
                    <a:pt x="328138" y="287881"/>
                    <a:pt x="308492" y="284680"/>
                  </a:cubicBezTo>
                  <a:cubicBezTo>
                    <a:pt x="308232" y="284643"/>
                    <a:pt x="307972" y="284606"/>
                    <a:pt x="307711" y="284531"/>
                  </a:cubicBezTo>
                  <a:cubicBezTo>
                    <a:pt x="282745" y="279099"/>
                    <a:pt x="256850" y="279843"/>
                    <a:pt x="232255" y="286652"/>
                  </a:cubicBezTo>
                  <a:cubicBezTo>
                    <a:pt x="224181" y="288885"/>
                    <a:pt x="216330" y="291712"/>
                    <a:pt x="208740" y="295173"/>
                  </a:cubicBezTo>
                  <a:cubicBezTo>
                    <a:pt x="208368" y="295396"/>
                    <a:pt x="207958" y="295619"/>
                    <a:pt x="207549" y="295768"/>
                  </a:cubicBezTo>
                  <a:cubicBezTo>
                    <a:pt x="207289" y="295880"/>
                    <a:pt x="207028" y="295991"/>
                    <a:pt x="206768" y="296066"/>
                  </a:cubicBezTo>
                  <a:cubicBezTo>
                    <a:pt x="191811" y="303061"/>
                    <a:pt x="178007" y="312362"/>
                    <a:pt x="165914" y="323599"/>
                  </a:cubicBezTo>
                  <a:cubicBezTo>
                    <a:pt x="151664" y="336844"/>
                    <a:pt x="139980" y="352620"/>
                    <a:pt x="131497" y="370107"/>
                  </a:cubicBezTo>
                  <a:cubicBezTo>
                    <a:pt x="131423" y="370293"/>
                    <a:pt x="131386" y="370442"/>
                    <a:pt x="131311" y="370628"/>
                  </a:cubicBezTo>
                  <a:cubicBezTo>
                    <a:pt x="131125" y="371037"/>
                    <a:pt x="130902" y="371447"/>
                    <a:pt x="130679" y="371856"/>
                  </a:cubicBezTo>
                  <a:cubicBezTo>
                    <a:pt x="128484" y="376544"/>
                    <a:pt x="126512" y="381344"/>
                    <a:pt x="124800" y="386218"/>
                  </a:cubicBezTo>
                  <a:cubicBezTo>
                    <a:pt x="116391" y="410179"/>
                    <a:pt x="113899" y="435814"/>
                    <a:pt x="117508" y="460930"/>
                  </a:cubicBezTo>
                  <a:cubicBezTo>
                    <a:pt x="120968" y="483887"/>
                    <a:pt x="138716" y="502044"/>
                    <a:pt x="161598" y="506062"/>
                  </a:cubicBezTo>
                  <a:cubicBezTo>
                    <a:pt x="184480" y="510043"/>
                    <a:pt x="207325" y="498956"/>
                    <a:pt x="218375" y="478529"/>
                  </a:cubicBezTo>
                  <a:close/>
                  <a:moveTo>
                    <a:pt x="236311" y="478828"/>
                  </a:moveTo>
                  <a:lnTo>
                    <a:pt x="236720" y="477749"/>
                  </a:lnTo>
                  <a:lnTo>
                    <a:pt x="236794" y="477563"/>
                  </a:lnTo>
                  <a:lnTo>
                    <a:pt x="236794" y="477526"/>
                  </a:lnTo>
                  <a:cubicBezTo>
                    <a:pt x="242747" y="462270"/>
                    <a:pt x="250412" y="447760"/>
                    <a:pt x="259602" y="434179"/>
                  </a:cubicBezTo>
                  <a:lnTo>
                    <a:pt x="299004" y="465471"/>
                  </a:lnTo>
                  <a:lnTo>
                    <a:pt x="298967" y="465471"/>
                  </a:lnTo>
                  <a:cubicBezTo>
                    <a:pt x="302539" y="468299"/>
                    <a:pt x="307673" y="467703"/>
                    <a:pt x="310501" y="464168"/>
                  </a:cubicBezTo>
                  <a:cubicBezTo>
                    <a:pt x="313328" y="460634"/>
                    <a:pt x="312733" y="455462"/>
                    <a:pt x="309198" y="452672"/>
                  </a:cubicBezTo>
                  <a:lnTo>
                    <a:pt x="269275" y="420972"/>
                  </a:lnTo>
                  <a:lnTo>
                    <a:pt x="269238" y="420934"/>
                  </a:lnTo>
                  <a:cubicBezTo>
                    <a:pt x="277424" y="410516"/>
                    <a:pt x="286465" y="400805"/>
                    <a:pt x="296213" y="391838"/>
                  </a:cubicBezTo>
                  <a:lnTo>
                    <a:pt x="340043" y="425920"/>
                  </a:lnTo>
                  <a:cubicBezTo>
                    <a:pt x="343615" y="428561"/>
                    <a:pt x="348638" y="427855"/>
                    <a:pt x="351354" y="424320"/>
                  </a:cubicBezTo>
                  <a:cubicBezTo>
                    <a:pt x="354107" y="420822"/>
                    <a:pt x="353549" y="415799"/>
                    <a:pt x="350126" y="412972"/>
                  </a:cubicBezTo>
                  <a:lnTo>
                    <a:pt x="311431" y="382871"/>
                  </a:lnTo>
                  <a:cubicBezTo>
                    <a:pt x="316751" y="380043"/>
                    <a:pt x="321924" y="376881"/>
                    <a:pt x="326872" y="373458"/>
                  </a:cubicBezTo>
                  <a:cubicBezTo>
                    <a:pt x="334016" y="368509"/>
                    <a:pt x="340713" y="362928"/>
                    <a:pt x="346927" y="356826"/>
                  </a:cubicBezTo>
                  <a:lnTo>
                    <a:pt x="388189" y="375021"/>
                  </a:lnTo>
                  <a:cubicBezTo>
                    <a:pt x="392319" y="376881"/>
                    <a:pt x="397193" y="374983"/>
                    <a:pt x="399016" y="370853"/>
                  </a:cubicBezTo>
                  <a:cubicBezTo>
                    <a:pt x="400839" y="366686"/>
                    <a:pt x="398942" y="361849"/>
                    <a:pt x="394812" y="360026"/>
                  </a:cubicBezTo>
                  <a:lnTo>
                    <a:pt x="355744" y="342799"/>
                  </a:lnTo>
                  <a:cubicBezTo>
                    <a:pt x="357716" y="337032"/>
                    <a:pt x="358720" y="331005"/>
                    <a:pt x="358758" y="324940"/>
                  </a:cubicBezTo>
                  <a:cubicBezTo>
                    <a:pt x="358795" y="318875"/>
                    <a:pt x="357828" y="312811"/>
                    <a:pt x="355967" y="307006"/>
                  </a:cubicBezTo>
                  <a:lnTo>
                    <a:pt x="395183" y="287398"/>
                  </a:lnTo>
                  <a:cubicBezTo>
                    <a:pt x="399090" y="285315"/>
                    <a:pt x="400616" y="280515"/>
                    <a:pt x="398644" y="276534"/>
                  </a:cubicBezTo>
                  <a:cubicBezTo>
                    <a:pt x="396635" y="272590"/>
                    <a:pt x="391872" y="270916"/>
                    <a:pt x="387854" y="272776"/>
                  </a:cubicBezTo>
                  <a:lnTo>
                    <a:pt x="348712" y="292347"/>
                  </a:lnTo>
                  <a:cubicBezTo>
                    <a:pt x="341977" y="282487"/>
                    <a:pt x="332266" y="275046"/>
                    <a:pt x="320992" y="271064"/>
                  </a:cubicBezTo>
                  <a:lnTo>
                    <a:pt x="334759" y="241150"/>
                  </a:lnTo>
                  <a:cubicBezTo>
                    <a:pt x="336619" y="237020"/>
                    <a:pt x="334796" y="232183"/>
                    <a:pt x="330703" y="230286"/>
                  </a:cubicBezTo>
                  <a:cubicBezTo>
                    <a:pt x="326610" y="228426"/>
                    <a:pt x="321736" y="230212"/>
                    <a:pt x="319876" y="234342"/>
                  </a:cubicBezTo>
                  <a:lnTo>
                    <a:pt x="304733" y="267269"/>
                  </a:lnTo>
                  <a:cubicBezTo>
                    <a:pt x="291896" y="264963"/>
                    <a:pt x="278837" y="264144"/>
                    <a:pt x="265852" y="264814"/>
                  </a:cubicBezTo>
                  <a:lnTo>
                    <a:pt x="265852" y="232295"/>
                  </a:lnTo>
                  <a:cubicBezTo>
                    <a:pt x="265703" y="227867"/>
                    <a:pt x="262057" y="224332"/>
                    <a:pt x="257629" y="224332"/>
                  </a:cubicBezTo>
                  <a:cubicBezTo>
                    <a:pt x="253202" y="224332"/>
                    <a:pt x="249555" y="227867"/>
                    <a:pt x="249407" y="232295"/>
                  </a:cubicBezTo>
                  <a:lnTo>
                    <a:pt x="249407" y="266450"/>
                  </a:lnTo>
                  <a:lnTo>
                    <a:pt x="249407" y="266413"/>
                  </a:lnTo>
                  <a:cubicBezTo>
                    <a:pt x="235416" y="268422"/>
                    <a:pt x="221725" y="272143"/>
                    <a:pt x="208590" y="277464"/>
                  </a:cubicBezTo>
                  <a:lnTo>
                    <a:pt x="195456" y="246843"/>
                  </a:lnTo>
                  <a:lnTo>
                    <a:pt x="195493" y="246806"/>
                  </a:lnTo>
                  <a:cubicBezTo>
                    <a:pt x="193707" y="242676"/>
                    <a:pt x="188908" y="240704"/>
                    <a:pt x="184740" y="242490"/>
                  </a:cubicBezTo>
                  <a:cubicBezTo>
                    <a:pt x="180573" y="244276"/>
                    <a:pt x="178639" y="249076"/>
                    <a:pt x="180425" y="253243"/>
                  </a:cubicBezTo>
                  <a:lnTo>
                    <a:pt x="193744" y="284310"/>
                  </a:lnTo>
                  <a:cubicBezTo>
                    <a:pt x="180312" y="291231"/>
                    <a:pt x="167811" y="299863"/>
                    <a:pt x="156612" y="310020"/>
                  </a:cubicBezTo>
                  <a:lnTo>
                    <a:pt x="129302" y="284980"/>
                  </a:lnTo>
                  <a:cubicBezTo>
                    <a:pt x="125953" y="282041"/>
                    <a:pt x="120856" y="282301"/>
                    <a:pt x="117880" y="285575"/>
                  </a:cubicBezTo>
                  <a:cubicBezTo>
                    <a:pt x="114866" y="288887"/>
                    <a:pt x="115052" y="293984"/>
                    <a:pt x="118289" y="297035"/>
                  </a:cubicBezTo>
                  <a:lnTo>
                    <a:pt x="145004" y="321517"/>
                  </a:lnTo>
                  <a:lnTo>
                    <a:pt x="145004" y="321554"/>
                  </a:lnTo>
                  <a:cubicBezTo>
                    <a:pt x="135143" y="332233"/>
                    <a:pt x="126697" y="344176"/>
                    <a:pt x="119852" y="357013"/>
                  </a:cubicBezTo>
                  <a:lnTo>
                    <a:pt x="77733" y="339489"/>
                  </a:lnTo>
                  <a:lnTo>
                    <a:pt x="77733" y="339451"/>
                  </a:lnTo>
                  <a:cubicBezTo>
                    <a:pt x="75724" y="338633"/>
                    <a:pt x="73492" y="338633"/>
                    <a:pt x="71482" y="339451"/>
                  </a:cubicBezTo>
                  <a:cubicBezTo>
                    <a:pt x="69473" y="340270"/>
                    <a:pt x="67873" y="341870"/>
                    <a:pt x="67018" y="343879"/>
                  </a:cubicBezTo>
                  <a:cubicBezTo>
                    <a:pt x="65306" y="348083"/>
                    <a:pt x="67278" y="352846"/>
                    <a:pt x="71445" y="354595"/>
                  </a:cubicBezTo>
                  <a:lnTo>
                    <a:pt x="112820" y="371822"/>
                  </a:lnTo>
                  <a:cubicBezTo>
                    <a:pt x="111592" y="374798"/>
                    <a:pt x="110439" y="377775"/>
                    <a:pt x="109360" y="380789"/>
                  </a:cubicBezTo>
                  <a:lnTo>
                    <a:pt x="109360" y="380826"/>
                  </a:lnTo>
                  <a:cubicBezTo>
                    <a:pt x="105899" y="390686"/>
                    <a:pt x="103332" y="400881"/>
                    <a:pt x="101695" y="411224"/>
                  </a:cubicBezTo>
                  <a:lnTo>
                    <a:pt x="55409" y="411224"/>
                  </a:lnTo>
                  <a:cubicBezTo>
                    <a:pt x="50982" y="411373"/>
                    <a:pt x="47484" y="415019"/>
                    <a:pt x="47484" y="419447"/>
                  </a:cubicBezTo>
                  <a:cubicBezTo>
                    <a:pt x="47484" y="423874"/>
                    <a:pt x="50982" y="427521"/>
                    <a:pt x="55409" y="427669"/>
                  </a:cubicBezTo>
                  <a:lnTo>
                    <a:pt x="99835" y="427669"/>
                  </a:lnTo>
                  <a:cubicBezTo>
                    <a:pt x="99128" y="439576"/>
                    <a:pt x="99612" y="451519"/>
                    <a:pt x="101286" y="463351"/>
                  </a:cubicBezTo>
                  <a:lnTo>
                    <a:pt x="101286" y="463425"/>
                  </a:lnTo>
                  <a:cubicBezTo>
                    <a:pt x="101397" y="464132"/>
                    <a:pt x="101509" y="464802"/>
                    <a:pt x="101621" y="465509"/>
                  </a:cubicBezTo>
                  <a:lnTo>
                    <a:pt x="65232" y="477267"/>
                  </a:lnTo>
                  <a:cubicBezTo>
                    <a:pt x="63112" y="477862"/>
                    <a:pt x="61326" y="479313"/>
                    <a:pt x="60284" y="481285"/>
                  </a:cubicBezTo>
                  <a:cubicBezTo>
                    <a:pt x="59242" y="483220"/>
                    <a:pt x="59056" y="485527"/>
                    <a:pt x="59726" y="487610"/>
                  </a:cubicBezTo>
                  <a:cubicBezTo>
                    <a:pt x="60395" y="489731"/>
                    <a:pt x="61884" y="491480"/>
                    <a:pt x="63893" y="492447"/>
                  </a:cubicBezTo>
                  <a:cubicBezTo>
                    <a:pt x="65865" y="493414"/>
                    <a:pt x="68134" y="493563"/>
                    <a:pt x="70218" y="492856"/>
                  </a:cubicBezTo>
                  <a:lnTo>
                    <a:pt x="106421" y="481173"/>
                  </a:lnTo>
                  <a:cubicBezTo>
                    <a:pt x="111741" y="493191"/>
                    <a:pt x="120299" y="503535"/>
                    <a:pt x="131127" y="510976"/>
                  </a:cubicBezTo>
                  <a:lnTo>
                    <a:pt x="111296" y="543644"/>
                  </a:lnTo>
                  <a:cubicBezTo>
                    <a:pt x="110142" y="545504"/>
                    <a:pt x="109807" y="547736"/>
                    <a:pt x="110328" y="549820"/>
                  </a:cubicBezTo>
                  <a:cubicBezTo>
                    <a:pt x="110849" y="551941"/>
                    <a:pt x="112189" y="553727"/>
                    <a:pt x="114049" y="554880"/>
                  </a:cubicBezTo>
                  <a:cubicBezTo>
                    <a:pt x="117918" y="557187"/>
                    <a:pt x="122941" y="555959"/>
                    <a:pt x="125248" y="552127"/>
                  </a:cubicBezTo>
                  <a:lnTo>
                    <a:pt x="145600" y="518604"/>
                  </a:lnTo>
                  <a:lnTo>
                    <a:pt x="145638" y="518566"/>
                  </a:lnTo>
                  <a:cubicBezTo>
                    <a:pt x="157432" y="523106"/>
                    <a:pt x="170231" y="524408"/>
                    <a:pt x="182696" y="522287"/>
                  </a:cubicBezTo>
                  <a:lnTo>
                    <a:pt x="196797" y="555178"/>
                  </a:lnTo>
                  <a:cubicBezTo>
                    <a:pt x="198583" y="559345"/>
                    <a:pt x="203383" y="561280"/>
                    <a:pt x="207550" y="559531"/>
                  </a:cubicBezTo>
                  <a:cubicBezTo>
                    <a:pt x="211717" y="557745"/>
                    <a:pt x="213652" y="552945"/>
                    <a:pt x="211903" y="548778"/>
                  </a:cubicBezTo>
                  <a:lnTo>
                    <a:pt x="198584" y="517636"/>
                  </a:lnTo>
                  <a:lnTo>
                    <a:pt x="198546" y="517599"/>
                  </a:lnTo>
                  <a:cubicBezTo>
                    <a:pt x="210490" y="512465"/>
                    <a:pt x="220796" y="504167"/>
                    <a:pt x="228312" y="493564"/>
                  </a:cubicBezTo>
                  <a:lnTo>
                    <a:pt x="250897" y="513098"/>
                  </a:lnTo>
                  <a:lnTo>
                    <a:pt x="250934" y="513060"/>
                  </a:lnTo>
                  <a:cubicBezTo>
                    <a:pt x="254357" y="515851"/>
                    <a:pt x="259380" y="515442"/>
                    <a:pt x="262282" y="512093"/>
                  </a:cubicBezTo>
                  <a:cubicBezTo>
                    <a:pt x="265184" y="508744"/>
                    <a:pt x="264887" y="503684"/>
                    <a:pt x="261650" y="500708"/>
                  </a:cubicBezTo>
                  <a:lnTo>
                    <a:pt x="236311" y="478793"/>
                  </a:lnTo>
                  <a:close/>
                  <a:moveTo>
                    <a:pt x="180463" y="380225"/>
                  </a:moveTo>
                  <a:lnTo>
                    <a:pt x="180425" y="380225"/>
                  </a:lnTo>
                  <a:cubicBezTo>
                    <a:pt x="196647" y="349864"/>
                    <a:pt x="228981" y="331595"/>
                    <a:pt x="263397" y="333418"/>
                  </a:cubicBezTo>
                  <a:cubicBezTo>
                    <a:pt x="266076" y="333790"/>
                    <a:pt x="268383" y="335576"/>
                    <a:pt x="269424" y="338069"/>
                  </a:cubicBezTo>
                  <a:cubicBezTo>
                    <a:pt x="269685" y="339222"/>
                    <a:pt x="269648" y="340450"/>
                    <a:pt x="269275" y="341567"/>
                  </a:cubicBezTo>
                  <a:cubicBezTo>
                    <a:pt x="268829" y="343352"/>
                    <a:pt x="268048" y="344990"/>
                    <a:pt x="267006" y="346478"/>
                  </a:cubicBezTo>
                  <a:lnTo>
                    <a:pt x="229650" y="373155"/>
                  </a:lnTo>
                  <a:cubicBezTo>
                    <a:pt x="229315" y="373379"/>
                    <a:pt x="229017" y="373639"/>
                    <a:pt x="228720" y="373900"/>
                  </a:cubicBezTo>
                  <a:cubicBezTo>
                    <a:pt x="221315" y="381006"/>
                    <a:pt x="214842" y="389005"/>
                    <a:pt x="209410" y="397712"/>
                  </a:cubicBezTo>
                  <a:cubicBezTo>
                    <a:pt x="203903" y="406642"/>
                    <a:pt x="199438" y="416167"/>
                    <a:pt x="196127" y="426101"/>
                  </a:cubicBezTo>
                  <a:cubicBezTo>
                    <a:pt x="195978" y="426511"/>
                    <a:pt x="195866" y="426957"/>
                    <a:pt x="195792" y="427404"/>
                  </a:cubicBezTo>
                  <a:cubicBezTo>
                    <a:pt x="194304" y="434175"/>
                    <a:pt x="188165" y="438863"/>
                    <a:pt x="181245" y="438603"/>
                  </a:cubicBezTo>
                  <a:cubicBezTo>
                    <a:pt x="174287" y="438343"/>
                    <a:pt x="168557" y="433134"/>
                    <a:pt x="167589" y="426287"/>
                  </a:cubicBezTo>
                  <a:cubicBezTo>
                    <a:pt x="166697" y="422046"/>
                    <a:pt x="162715" y="419218"/>
                    <a:pt x="158437" y="419813"/>
                  </a:cubicBezTo>
                  <a:cubicBezTo>
                    <a:pt x="154158" y="420409"/>
                    <a:pt x="151070" y="424241"/>
                    <a:pt x="151367" y="428520"/>
                  </a:cubicBezTo>
                  <a:cubicBezTo>
                    <a:pt x="153451" y="443254"/>
                    <a:pt x="165729" y="454378"/>
                    <a:pt x="180575" y="454973"/>
                  </a:cubicBezTo>
                  <a:cubicBezTo>
                    <a:pt x="195420" y="455569"/>
                    <a:pt x="208554" y="445448"/>
                    <a:pt x="211791" y="430938"/>
                  </a:cubicBezTo>
                  <a:cubicBezTo>
                    <a:pt x="214693" y="422343"/>
                    <a:pt x="218600" y="414084"/>
                    <a:pt x="223362" y="406382"/>
                  </a:cubicBezTo>
                  <a:cubicBezTo>
                    <a:pt x="227976" y="399015"/>
                    <a:pt x="233445" y="392206"/>
                    <a:pt x="239695" y="386141"/>
                  </a:cubicBezTo>
                  <a:lnTo>
                    <a:pt x="277423" y="359129"/>
                  </a:lnTo>
                  <a:cubicBezTo>
                    <a:pt x="277944" y="358757"/>
                    <a:pt x="278428" y="358311"/>
                    <a:pt x="278837" y="357827"/>
                  </a:cubicBezTo>
                  <a:cubicBezTo>
                    <a:pt x="281851" y="354255"/>
                    <a:pt x="284046" y="350051"/>
                    <a:pt x="285199" y="345548"/>
                  </a:cubicBezTo>
                  <a:cubicBezTo>
                    <a:pt x="286427" y="341083"/>
                    <a:pt x="286204" y="336358"/>
                    <a:pt x="284604" y="332042"/>
                  </a:cubicBezTo>
                  <a:cubicBezTo>
                    <a:pt x="281367" y="323856"/>
                    <a:pt x="273851" y="318127"/>
                    <a:pt x="265107" y="317122"/>
                  </a:cubicBezTo>
                  <a:lnTo>
                    <a:pt x="264437" y="317047"/>
                  </a:lnTo>
                  <a:lnTo>
                    <a:pt x="264437" y="317085"/>
                  </a:lnTo>
                  <a:cubicBezTo>
                    <a:pt x="223584" y="314815"/>
                    <a:pt x="185149" y="336507"/>
                    <a:pt x="165949" y="372597"/>
                  </a:cubicBezTo>
                  <a:cubicBezTo>
                    <a:pt x="163977" y="376578"/>
                    <a:pt x="165540" y="381415"/>
                    <a:pt x="169484" y="383461"/>
                  </a:cubicBezTo>
                  <a:cubicBezTo>
                    <a:pt x="173428" y="385545"/>
                    <a:pt x="178265" y="384094"/>
                    <a:pt x="180422" y="380224"/>
                  </a:cubicBezTo>
                  <a:close/>
                  <a:moveTo>
                    <a:pt x="495350" y="635990"/>
                  </a:moveTo>
                  <a:cubicBezTo>
                    <a:pt x="495350" y="631116"/>
                    <a:pt x="493415" y="626428"/>
                    <a:pt x="489955" y="622968"/>
                  </a:cubicBezTo>
                  <a:lnTo>
                    <a:pt x="489620" y="622633"/>
                  </a:lnTo>
                  <a:lnTo>
                    <a:pt x="489620" y="622596"/>
                  </a:lnTo>
                  <a:cubicBezTo>
                    <a:pt x="482364" y="615750"/>
                    <a:pt x="470979" y="615898"/>
                    <a:pt x="463910" y="622968"/>
                  </a:cubicBezTo>
                  <a:lnTo>
                    <a:pt x="463575" y="623303"/>
                  </a:lnTo>
                  <a:lnTo>
                    <a:pt x="463538" y="623303"/>
                  </a:lnTo>
                  <a:cubicBezTo>
                    <a:pt x="456692" y="630558"/>
                    <a:pt x="456841" y="641943"/>
                    <a:pt x="463873" y="649012"/>
                  </a:cubicBezTo>
                  <a:cubicBezTo>
                    <a:pt x="471054" y="656193"/>
                    <a:pt x="482737" y="656193"/>
                    <a:pt x="489918" y="649012"/>
                  </a:cubicBezTo>
                  <a:lnTo>
                    <a:pt x="490290" y="648678"/>
                  </a:lnTo>
                  <a:cubicBezTo>
                    <a:pt x="493527" y="645255"/>
                    <a:pt x="495350" y="640715"/>
                    <a:pt x="495350" y="635990"/>
                  </a:cubicBezTo>
                  <a:close/>
                  <a:moveTo>
                    <a:pt x="387412" y="469303"/>
                  </a:moveTo>
                  <a:cubicBezTo>
                    <a:pt x="387412" y="462494"/>
                    <a:pt x="382575" y="456653"/>
                    <a:pt x="375879" y="455312"/>
                  </a:cubicBezTo>
                  <a:cubicBezTo>
                    <a:pt x="369218" y="454010"/>
                    <a:pt x="362522" y="457582"/>
                    <a:pt x="359917" y="463870"/>
                  </a:cubicBezTo>
                  <a:cubicBezTo>
                    <a:pt x="357312" y="470195"/>
                    <a:pt x="359507" y="477451"/>
                    <a:pt x="365163" y="481208"/>
                  </a:cubicBezTo>
                  <a:cubicBezTo>
                    <a:pt x="370855" y="485004"/>
                    <a:pt x="378408" y="484259"/>
                    <a:pt x="383208" y="479460"/>
                  </a:cubicBezTo>
                  <a:cubicBezTo>
                    <a:pt x="385887" y="476781"/>
                    <a:pt x="387412" y="473135"/>
                    <a:pt x="387412" y="469302"/>
                  </a:cubicBezTo>
                  <a:close/>
                  <a:moveTo>
                    <a:pt x="394816" y="447574"/>
                  </a:moveTo>
                  <a:cubicBezTo>
                    <a:pt x="384436" y="437194"/>
                    <a:pt x="368213" y="435594"/>
                    <a:pt x="356010" y="443742"/>
                  </a:cubicBezTo>
                  <a:cubicBezTo>
                    <a:pt x="343806" y="451890"/>
                    <a:pt x="339081" y="467555"/>
                    <a:pt x="344699" y="481098"/>
                  </a:cubicBezTo>
                  <a:cubicBezTo>
                    <a:pt x="350317" y="494642"/>
                    <a:pt x="364717" y="502344"/>
                    <a:pt x="379078" y="499479"/>
                  </a:cubicBezTo>
                  <a:cubicBezTo>
                    <a:pt x="393477" y="496614"/>
                    <a:pt x="403821" y="484000"/>
                    <a:pt x="403821" y="469303"/>
                  </a:cubicBezTo>
                  <a:cubicBezTo>
                    <a:pt x="403859" y="461155"/>
                    <a:pt x="400622" y="453341"/>
                    <a:pt x="394817" y="447575"/>
                  </a:cubicBezTo>
                  <a:close/>
                  <a:moveTo>
                    <a:pt x="141471" y="618205"/>
                  </a:moveTo>
                  <a:cubicBezTo>
                    <a:pt x="141471" y="610727"/>
                    <a:pt x="136187" y="604290"/>
                    <a:pt x="128858" y="602839"/>
                  </a:cubicBezTo>
                  <a:cubicBezTo>
                    <a:pt x="121528" y="601388"/>
                    <a:pt x="114160" y="605294"/>
                    <a:pt x="111295" y="612215"/>
                  </a:cubicBezTo>
                  <a:cubicBezTo>
                    <a:pt x="108430" y="619135"/>
                    <a:pt x="110849" y="627098"/>
                    <a:pt x="117062" y="631265"/>
                  </a:cubicBezTo>
                  <a:cubicBezTo>
                    <a:pt x="123313" y="635432"/>
                    <a:pt x="131573" y="634613"/>
                    <a:pt x="136893" y="629330"/>
                  </a:cubicBezTo>
                  <a:cubicBezTo>
                    <a:pt x="139833" y="626391"/>
                    <a:pt x="141470" y="622372"/>
                    <a:pt x="141470" y="618205"/>
                  </a:cubicBezTo>
                  <a:close/>
                  <a:moveTo>
                    <a:pt x="148503" y="595509"/>
                  </a:moveTo>
                  <a:lnTo>
                    <a:pt x="148503" y="595546"/>
                  </a:lnTo>
                  <a:cubicBezTo>
                    <a:pt x="137676" y="584719"/>
                    <a:pt x="120709" y="583082"/>
                    <a:pt x="107984" y="591602"/>
                  </a:cubicBezTo>
                  <a:cubicBezTo>
                    <a:pt x="95297" y="600123"/>
                    <a:pt x="90385" y="616457"/>
                    <a:pt x="96227" y="630558"/>
                  </a:cubicBezTo>
                  <a:cubicBezTo>
                    <a:pt x="102105" y="644697"/>
                    <a:pt x="117137" y="652696"/>
                    <a:pt x="132131" y="649719"/>
                  </a:cubicBezTo>
                  <a:cubicBezTo>
                    <a:pt x="147162" y="646705"/>
                    <a:pt x="157952" y="633534"/>
                    <a:pt x="157952" y="618242"/>
                  </a:cubicBezTo>
                  <a:cubicBezTo>
                    <a:pt x="157952" y="609721"/>
                    <a:pt x="154567" y="601536"/>
                    <a:pt x="148502" y="595546"/>
                  </a:cubicBezTo>
                  <a:close/>
                  <a:moveTo>
                    <a:pt x="481659" y="344992"/>
                  </a:moveTo>
                  <a:cubicBezTo>
                    <a:pt x="481659" y="337551"/>
                    <a:pt x="477194" y="330853"/>
                    <a:pt x="470311" y="327988"/>
                  </a:cubicBezTo>
                  <a:cubicBezTo>
                    <a:pt x="463427" y="325123"/>
                    <a:pt x="455502" y="326723"/>
                    <a:pt x="450256" y="331969"/>
                  </a:cubicBezTo>
                  <a:lnTo>
                    <a:pt x="449921" y="332304"/>
                  </a:lnTo>
                  <a:lnTo>
                    <a:pt x="449884" y="332304"/>
                  </a:lnTo>
                  <a:cubicBezTo>
                    <a:pt x="445679" y="336732"/>
                    <a:pt x="443930" y="342945"/>
                    <a:pt x="445233" y="348936"/>
                  </a:cubicBezTo>
                  <a:cubicBezTo>
                    <a:pt x="446535" y="354926"/>
                    <a:pt x="450739" y="359874"/>
                    <a:pt x="456432" y="362144"/>
                  </a:cubicBezTo>
                  <a:cubicBezTo>
                    <a:pt x="462088" y="364414"/>
                    <a:pt x="468561" y="363707"/>
                    <a:pt x="473622" y="360284"/>
                  </a:cubicBezTo>
                  <a:cubicBezTo>
                    <a:pt x="478682" y="356823"/>
                    <a:pt x="481696" y="351094"/>
                    <a:pt x="481696" y="344991"/>
                  </a:cubicBezTo>
                  <a:close/>
                  <a:moveTo>
                    <a:pt x="487872" y="320361"/>
                  </a:moveTo>
                  <a:lnTo>
                    <a:pt x="487909" y="320361"/>
                  </a:lnTo>
                  <a:cubicBezTo>
                    <a:pt x="481361" y="313813"/>
                    <a:pt x="472506" y="310130"/>
                    <a:pt x="463241" y="310130"/>
                  </a:cubicBezTo>
                  <a:cubicBezTo>
                    <a:pt x="454014" y="310130"/>
                    <a:pt x="445159" y="313813"/>
                    <a:pt x="438611" y="320361"/>
                  </a:cubicBezTo>
                  <a:lnTo>
                    <a:pt x="438127" y="320882"/>
                  </a:lnTo>
                  <a:lnTo>
                    <a:pt x="438127" y="320845"/>
                  </a:lnTo>
                  <a:cubicBezTo>
                    <a:pt x="424956" y="334500"/>
                    <a:pt x="425179" y="356191"/>
                    <a:pt x="438611" y="369586"/>
                  </a:cubicBezTo>
                  <a:cubicBezTo>
                    <a:pt x="445122" y="376135"/>
                    <a:pt x="453977" y="379818"/>
                    <a:pt x="463204" y="379818"/>
                  </a:cubicBezTo>
                  <a:cubicBezTo>
                    <a:pt x="472469" y="379818"/>
                    <a:pt x="481324" y="376135"/>
                    <a:pt x="487835" y="369586"/>
                  </a:cubicBezTo>
                  <a:cubicBezTo>
                    <a:pt x="494383" y="363075"/>
                    <a:pt x="498067" y="354220"/>
                    <a:pt x="498067" y="344956"/>
                  </a:cubicBezTo>
                  <a:cubicBezTo>
                    <a:pt x="498067" y="335728"/>
                    <a:pt x="494383" y="326873"/>
                    <a:pt x="487835" y="320362"/>
                  </a:cubicBezTo>
                  <a:close/>
                  <a:moveTo>
                    <a:pt x="515778" y="703895"/>
                  </a:moveTo>
                  <a:lnTo>
                    <a:pt x="515778" y="703858"/>
                  </a:lnTo>
                  <a:cubicBezTo>
                    <a:pt x="515815" y="704155"/>
                    <a:pt x="515815" y="704416"/>
                    <a:pt x="515778" y="704714"/>
                  </a:cubicBezTo>
                  <a:cubicBezTo>
                    <a:pt x="516968" y="724731"/>
                    <a:pt x="522772" y="744227"/>
                    <a:pt x="532743" y="761678"/>
                  </a:cubicBezTo>
                  <a:cubicBezTo>
                    <a:pt x="556296" y="802643"/>
                    <a:pt x="599939" y="827943"/>
                    <a:pt x="647234" y="827943"/>
                  </a:cubicBezTo>
                  <a:cubicBezTo>
                    <a:pt x="694487" y="827943"/>
                    <a:pt x="738168" y="802643"/>
                    <a:pt x="761686" y="761678"/>
                  </a:cubicBezTo>
                  <a:cubicBezTo>
                    <a:pt x="773146" y="741623"/>
                    <a:pt x="779062" y="718890"/>
                    <a:pt x="778839" y="695821"/>
                  </a:cubicBezTo>
                  <a:lnTo>
                    <a:pt x="778839" y="622151"/>
                  </a:lnTo>
                  <a:lnTo>
                    <a:pt x="699141" y="622151"/>
                  </a:lnTo>
                  <a:cubicBezTo>
                    <a:pt x="696946" y="622225"/>
                    <a:pt x="694751" y="621407"/>
                    <a:pt x="693151" y="619844"/>
                  </a:cubicBezTo>
                  <a:cubicBezTo>
                    <a:pt x="691551" y="618281"/>
                    <a:pt x="690658" y="616160"/>
                    <a:pt x="690658" y="613928"/>
                  </a:cubicBezTo>
                  <a:cubicBezTo>
                    <a:pt x="690658" y="611696"/>
                    <a:pt x="691551" y="609575"/>
                    <a:pt x="693151" y="608012"/>
                  </a:cubicBezTo>
                  <a:cubicBezTo>
                    <a:pt x="694751" y="606487"/>
                    <a:pt x="696946" y="605631"/>
                    <a:pt x="699141" y="605705"/>
                  </a:cubicBezTo>
                  <a:lnTo>
                    <a:pt x="778839" y="605705"/>
                  </a:lnTo>
                  <a:lnTo>
                    <a:pt x="778876" y="502454"/>
                  </a:lnTo>
                  <a:lnTo>
                    <a:pt x="655204" y="502454"/>
                  </a:lnTo>
                  <a:cubicBezTo>
                    <a:pt x="650776" y="502306"/>
                    <a:pt x="647241" y="498696"/>
                    <a:pt x="647241" y="494269"/>
                  </a:cubicBezTo>
                  <a:cubicBezTo>
                    <a:pt x="647241" y="489841"/>
                    <a:pt x="650776" y="486195"/>
                    <a:pt x="655204" y="486046"/>
                  </a:cubicBezTo>
                  <a:lnTo>
                    <a:pt x="778876" y="486046"/>
                  </a:lnTo>
                  <a:lnTo>
                    <a:pt x="778876" y="382795"/>
                  </a:lnTo>
                  <a:lnTo>
                    <a:pt x="699141" y="382795"/>
                  </a:lnTo>
                  <a:cubicBezTo>
                    <a:pt x="694639" y="382795"/>
                    <a:pt x="690956" y="379112"/>
                    <a:pt x="690956" y="374572"/>
                  </a:cubicBezTo>
                  <a:cubicBezTo>
                    <a:pt x="690956" y="370033"/>
                    <a:pt x="694639" y="366387"/>
                    <a:pt x="699141" y="366387"/>
                  </a:cubicBezTo>
                  <a:lnTo>
                    <a:pt x="778839" y="366387"/>
                  </a:lnTo>
                  <a:lnTo>
                    <a:pt x="778876" y="263098"/>
                  </a:lnTo>
                  <a:lnTo>
                    <a:pt x="655204" y="263098"/>
                  </a:lnTo>
                  <a:cubicBezTo>
                    <a:pt x="650664" y="263098"/>
                    <a:pt x="646981" y="259451"/>
                    <a:pt x="646981" y="254912"/>
                  </a:cubicBezTo>
                  <a:cubicBezTo>
                    <a:pt x="646981" y="250373"/>
                    <a:pt x="650664" y="246689"/>
                    <a:pt x="655204" y="246689"/>
                  </a:cubicBezTo>
                  <a:lnTo>
                    <a:pt x="778876" y="246689"/>
                  </a:lnTo>
                  <a:lnTo>
                    <a:pt x="778876" y="143438"/>
                  </a:lnTo>
                  <a:lnTo>
                    <a:pt x="515634" y="143438"/>
                  </a:lnTo>
                  <a:lnTo>
                    <a:pt x="515634" y="696517"/>
                  </a:lnTo>
                  <a:cubicBezTo>
                    <a:pt x="515634" y="698973"/>
                    <a:pt x="515708" y="701428"/>
                    <a:pt x="515820" y="703847"/>
                  </a:cubicBezTo>
                  <a:close/>
                  <a:moveTo>
                    <a:pt x="841152" y="16457"/>
                  </a:moveTo>
                  <a:lnTo>
                    <a:pt x="452151" y="16457"/>
                  </a:lnTo>
                  <a:lnTo>
                    <a:pt x="452151" y="127032"/>
                  </a:lnTo>
                  <a:lnTo>
                    <a:pt x="841152" y="12703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35" name="Google Shape;7135;p124"/>
            <p:cNvSpPr/>
            <p:nvPr/>
          </p:nvSpPr>
          <p:spPr>
            <a:xfrm>
              <a:off x="2073181" y="4207783"/>
              <a:ext cx="433895" cy="596486"/>
            </a:xfrm>
            <a:custGeom>
              <a:rect b="b" l="l" r="r" t="t"/>
              <a:pathLst>
                <a:path extrusionOk="0" h="856402" w="622963">
                  <a:moveTo>
                    <a:pt x="540439" y="95793"/>
                  </a:moveTo>
                  <a:cubicBezTo>
                    <a:pt x="540687" y="95774"/>
                    <a:pt x="540934" y="95764"/>
                    <a:pt x="541182" y="95764"/>
                  </a:cubicBezTo>
                  <a:cubicBezTo>
                    <a:pt x="546011" y="95764"/>
                    <a:pt x="549916" y="99679"/>
                    <a:pt x="549916" y="104499"/>
                  </a:cubicBezTo>
                  <a:lnTo>
                    <a:pt x="549916" y="157601"/>
                  </a:lnTo>
                  <a:lnTo>
                    <a:pt x="613477" y="157829"/>
                  </a:lnTo>
                  <a:cubicBezTo>
                    <a:pt x="613724" y="157810"/>
                    <a:pt x="613972" y="157801"/>
                    <a:pt x="614220" y="157801"/>
                  </a:cubicBezTo>
                  <a:cubicBezTo>
                    <a:pt x="619049" y="157801"/>
                    <a:pt x="622964" y="161715"/>
                    <a:pt x="622964" y="166535"/>
                  </a:cubicBezTo>
                  <a:lnTo>
                    <a:pt x="622964" y="847658"/>
                  </a:lnTo>
                  <a:cubicBezTo>
                    <a:pt x="622964" y="852488"/>
                    <a:pt x="619049" y="856402"/>
                    <a:pt x="614220" y="856402"/>
                  </a:cubicBezTo>
                  <a:lnTo>
                    <a:pt x="614182" y="856402"/>
                  </a:lnTo>
                  <a:lnTo>
                    <a:pt x="81772" y="856402"/>
                  </a:lnTo>
                  <a:lnTo>
                    <a:pt x="81772" y="856402"/>
                  </a:lnTo>
                  <a:lnTo>
                    <a:pt x="81544" y="856402"/>
                  </a:lnTo>
                  <a:lnTo>
                    <a:pt x="81544" y="856402"/>
                  </a:lnTo>
                  <a:lnTo>
                    <a:pt x="81324" y="856393"/>
                  </a:lnTo>
                  <a:lnTo>
                    <a:pt x="81324" y="856393"/>
                  </a:lnTo>
                  <a:lnTo>
                    <a:pt x="81105" y="856374"/>
                  </a:lnTo>
                  <a:lnTo>
                    <a:pt x="81105" y="856374"/>
                  </a:lnTo>
                  <a:lnTo>
                    <a:pt x="80886" y="856355"/>
                  </a:lnTo>
                  <a:lnTo>
                    <a:pt x="80886" y="856355"/>
                  </a:lnTo>
                  <a:lnTo>
                    <a:pt x="80667" y="856326"/>
                  </a:lnTo>
                  <a:lnTo>
                    <a:pt x="80667" y="856326"/>
                  </a:lnTo>
                  <a:lnTo>
                    <a:pt x="80448" y="856298"/>
                  </a:lnTo>
                  <a:lnTo>
                    <a:pt x="80448" y="856298"/>
                  </a:lnTo>
                  <a:lnTo>
                    <a:pt x="80229" y="856259"/>
                  </a:lnTo>
                  <a:lnTo>
                    <a:pt x="80229" y="856259"/>
                  </a:lnTo>
                  <a:lnTo>
                    <a:pt x="80020" y="856221"/>
                  </a:lnTo>
                  <a:lnTo>
                    <a:pt x="80020" y="856221"/>
                  </a:lnTo>
                  <a:lnTo>
                    <a:pt x="79810" y="856174"/>
                  </a:lnTo>
                  <a:lnTo>
                    <a:pt x="79810" y="856174"/>
                  </a:lnTo>
                  <a:lnTo>
                    <a:pt x="79600" y="856126"/>
                  </a:lnTo>
                  <a:lnTo>
                    <a:pt x="79600" y="856126"/>
                  </a:lnTo>
                  <a:lnTo>
                    <a:pt x="79391" y="856069"/>
                  </a:lnTo>
                  <a:lnTo>
                    <a:pt x="79391" y="856069"/>
                  </a:lnTo>
                  <a:lnTo>
                    <a:pt x="79181" y="856002"/>
                  </a:lnTo>
                  <a:lnTo>
                    <a:pt x="79181" y="856002"/>
                  </a:lnTo>
                  <a:lnTo>
                    <a:pt x="78981" y="855936"/>
                  </a:lnTo>
                  <a:lnTo>
                    <a:pt x="78981" y="855936"/>
                  </a:lnTo>
                  <a:lnTo>
                    <a:pt x="78781" y="855859"/>
                  </a:lnTo>
                  <a:lnTo>
                    <a:pt x="78781" y="855859"/>
                  </a:lnTo>
                  <a:lnTo>
                    <a:pt x="78581" y="855783"/>
                  </a:lnTo>
                  <a:lnTo>
                    <a:pt x="78581" y="855783"/>
                  </a:lnTo>
                  <a:lnTo>
                    <a:pt x="78381" y="855707"/>
                  </a:lnTo>
                  <a:lnTo>
                    <a:pt x="78381" y="855707"/>
                  </a:lnTo>
                  <a:lnTo>
                    <a:pt x="78191" y="855621"/>
                  </a:lnTo>
                  <a:lnTo>
                    <a:pt x="78191" y="855621"/>
                  </a:lnTo>
                  <a:lnTo>
                    <a:pt x="78000" y="855536"/>
                  </a:lnTo>
                  <a:lnTo>
                    <a:pt x="78000" y="855536"/>
                  </a:lnTo>
                  <a:lnTo>
                    <a:pt x="77810" y="855440"/>
                  </a:lnTo>
                  <a:lnTo>
                    <a:pt x="77810" y="855440"/>
                  </a:lnTo>
                  <a:lnTo>
                    <a:pt x="77619" y="855345"/>
                  </a:lnTo>
                  <a:lnTo>
                    <a:pt x="77619" y="855345"/>
                  </a:lnTo>
                  <a:lnTo>
                    <a:pt x="77438" y="855240"/>
                  </a:lnTo>
                  <a:lnTo>
                    <a:pt x="77438" y="855240"/>
                  </a:lnTo>
                  <a:lnTo>
                    <a:pt x="77257" y="855135"/>
                  </a:lnTo>
                  <a:lnTo>
                    <a:pt x="77257" y="855135"/>
                  </a:lnTo>
                  <a:lnTo>
                    <a:pt x="77076" y="855021"/>
                  </a:lnTo>
                  <a:lnTo>
                    <a:pt x="77076" y="855021"/>
                  </a:lnTo>
                  <a:lnTo>
                    <a:pt x="76905" y="854907"/>
                  </a:lnTo>
                  <a:lnTo>
                    <a:pt x="76905" y="854907"/>
                  </a:lnTo>
                  <a:lnTo>
                    <a:pt x="76733" y="854793"/>
                  </a:lnTo>
                  <a:lnTo>
                    <a:pt x="76733" y="854793"/>
                  </a:lnTo>
                  <a:lnTo>
                    <a:pt x="76571" y="854669"/>
                  </a:lnTo>
                  <a:lnTo>
                    <a:pt x="76571" y="854669"/>
                  </a:lnTo>
                  <a:lnTo>
                    <a:pt x="76400" y="854545"/>
                  </a:lnTo>
                  <a:lnTo>
                    <a:pt x="76400" y="854545"/>
                  </a:lnTo>
                  <a:lnTo>
                    <a:pt x="76210" y="854402"/>
                  </a:lnTo>
                  <a:lnTo>
                    <a:pt x="76210" y="854402"/>
                  </a:lnTo>
                  <a:lnTo>
                    <a:pt x="76048" y="854269"/>
                  </a:lnTo>
                  <a:lnTo>
                    <a:pt x="76048" y="854269"/>
                  </a:lnTo>
                  <a:lnTo>
                    <a:pt x="75886" y="854135"/>
                  </a:lnTo>
                  <a:lnTo>
                    <a:pt x="75886" y="854135"/>
                  </a:lnTo>
                  <a:lnTo>
                    <a:pt x="75733" y="853993"/>
                  </a:lnTo>
                  <a:lnTo>
                    <a:pt x="75733" y="853993"/>
                  </a:lnTo>
                  <a:lnTo>
                    <a:pt x="75581" y="853850"/>
                  </a:lnTo>
                  <a:lnTo>
                    <a:pt x="75581" y="853850"/>
                  </a:lnTo>
                  <a:lnTo>
                    <a:pt x="75428" y="853697"/>
                  </a:lnTo>
                  <a:lnTo>
                    <a:pt x="75428" y="853697"/>
                  </a:lnTo>
                  <a:lnTo>
                    <a:pt x="75286" y="853545"/>
                  </a:lnTo>
                  <a:lnTo>
                    <a:pt x="75286" y="853545"/>
                  </a:lnTo>
                  <a:lnTo>
                    <a:pt x="75152" y="853392"/>
                  </a:lnTo>
                  <a:lnTo>
                    <a:pt x="75152" y="853392"/>
                  </a:lnTo>
                  <a:lnTo>
                    <a:pt x="75019" y="853230"/>
                  </a:lnTo>
                  <a:lnTo>
                    <a:pt x="75019" y="853230"/>
                  </a:lnTo>
                  <a:lnTo>
                    <a:pt x="74886" y="853069"/>
                  </a:lnTo>
                  <a:lnTo>
                    <a:pt x="74886" y="853069"/>
                  </a:lnTo>
                  <a:lnTo>
                    <a:pt x="74762" y="852907"/>
                  </a:lnTo>
                  <a:lnTo>
                    <a:pt x="74762" y="852907"/>
                  </a:lnTo>
                  <a:lnTo>
                    <a:pt x="74638" y="852735"/>
                  </a:lnTo>
                  <a:lnTo>
                    <a:pt x="74638" y="852735"/>
                  </a:lnTo>
                  <a:lnTo>
                    <a:pt x="74514" y="852564"/>
                  </a:lnTo>
                  <a:lnTo>
                    <a:pt x="74514" y="852564"/>
                  </a:lnTo>
                  <a:lnTo>
                    <a:pt x="74400" y="852392"/>
                  </a:lnTo>
                  <a:lnTo>
                    <a:pt x="74400" y="852392"/>
                  </a:lnTo>
                  <a:lnTo>
                    <a:pt x="74285" y="852211"/>
                  </a:lnTo>
                  <a:lnTo>
                    <a:pt x="74285" y="852211"/>
                  </a:lnTo>
                  <a:lnTo>
                    <a:pt x="74181" y="852030"/>
                  </a:lnTo>
                  <a:lnTo>
                    <a:pt x="74181" y="852030"/>
                  </a:lnTo>
                  <a:lnTo>
                    <a:pt x="74076" y="851849"/>
                  </a:lnTo>
                  <a:lnTo>
                    <a:pt x="74076" y="851849"/>
                  </a:lnTo>
                  <a:lnTo>
                    <a:pt x="73981" y="851659"/>
                  </a:lnTo>
                  <a:lnTo>
                    <a:pt x="73981" y="851659"/>
                  </a:lnTo>
                  <a:lnTo>
                    <a:pt x="73885" y="851468"/>
                  </a:lnTo>
                  <a:lnTo>
                    <a:pt x="73885" y="851468"/>
                  </a:lnTo>
                  <a:lnTo>
                    <a:pt x="73800" y="851278"/>
                  </a:lnTo>
                  <a:lnTo>
                    <a:pt x="73800" y="851278"/>
                  </a:lnTo>
                  <a:lnTo>
                    <a:pt x="73714" y="851087"/>
                  </a:lnTo>
                  <a:lnTo>
                    <a:pt x="73714" y="851087"/>
                  </a:lnTo>
                  <a:lnTo>
                    <a:pt x="73638" y="850887"/>
                  </a:lnTo>
                  <a:lnTo>
                    <a:pt x="73638" y="850887"/>
                  </a:lnTo>
                  <a:lnTo>
                    <a:pt x="73562" y="850687"/>
                  </a:lnTo>
                  <a:lnTo>
                    <a:pt x="73562" y="850687"/>
                  </a:lnTo>
                  <a:lnTo>
                    <a:pt x="73495" y="850487"/>
                  </a:lnTo>
                  <a:lnTo>
                    <a:pt x="73495" y="850487"/>
                  </a:lnTo>
                  <a:lnTo>
                    <a:pt x="73428" y="850287"/>
                  </a:lnTo>
                  <a:lnTo>
                    <a:pt x="73428" y="850287"/>
                  </a:lnTo>
                  <a:lnTo>
                    <a:pt x="73362" y="850078"/>
                  </a:lnTo>
                  <a:lnTo>
                    <a:pt x="73362" y="850078"/>
                  </a:lnTo>
                  <a:lnTo>
                    <a:pt x="73304" y="849868"/>
                  </a:lnTo>
                  <a:lnTo>
                    <a:pt x="73304" y="849868"/>
                  </a:lnTo>
                  <a:lnTo>
                    <a:pt x="73257" y="849659"/>
                  </a:lnTo>
                  <a:lnTo>
                    <a:pt x="73257" y="849659"/>
                  </a:lnTo>
                  <a:lnTo>
                    <a:pt x="73209" y="849449"/>
                  </a:lnTo>
                  <a:lnTo>
                    <a:pt x="73209" y="849449"/>
                  </a:lnTo>
                  <a:lnTo>
                    <a:pt x="73171" y="849201"/>
                  </a:lnTo>
                  <a:lnTo>
                    <a:pt x="73171" y="849201"/>
                  </a:lnTo>
                  <a:lnTo>
                    <a:pt x="73133" y="848982"/>
                  </a:lnTo>
                  <a:lnTo>
                    <a:pt x="73133" y="848982"/>
                  </a:lnTo>
                  <a:lnTo>
                    <a:pt x="73104" y="848763"/>
                  </a:lnTo>
                  <a:lnTo>
                    <a:pt x="73104" y="848763"/>
                  </a:lnTo>
                  <a:lnTo>
                    <a:pt x="73076" y="848544"/>
                  </a:lnTo>
                  <a:lnTo>
                    <a:pt x="73076" y="848544"/>
                  </a:lnTo>
                  <a:lnTo>
                    <a:pt x="73057" y="848325"/>
                  </a:lnTo>
                  <a:lnTo>
                    <a:pt x="73057" y="848325"/>
                  </a:lnTo>
                  <a:lnTo>
                    <a:pt x="73047" y="848106"/>
                  </a:lnTo>
                  <a:lnTo>
                    <a:pt x="73047" y="848106"/>
                  </a:lnTo>
                  <a:lnTo>
                    <a:pt x="73038" y="847877"/>
                  </a:lnTo>
                  <a:lnTo>
                    <a:pt x="73038" y="847877"/>
                  </a:lnTo>
                  <a:lnTo>
                    <a:pt x="73038" y="847649"/>
                  </a:lnTo>
                  <a:lnTo>
                    <a:pt x="73038" y="847649"/>
                  </a:lnTo>
                  <a:lnTo>
                    <a:pt x="73038" y="847611"/>
                  </a:lnTo>
                  <a:lnTo>
                    <a:pt x="73038" y="794356"/>
                  </a:lnTo>
                  <a:lnTo>
                    <a:pt x="8734" y="794356"/>
                  </a:lnTo>
                  <a:lnTo>
                    <a:pt x="8734" y="794356"/>
                  </a:lnTo>
                  <a:lnTo>
                    <a:pt x="8506" y="794347"/>
                  </a:lnTo>
                  <a:lnTo>
                    <a:pt x="8506" y="794347"/>
                  </a:lnTo>
                  <a:lnTo>
                    <a:pt x="8277" y="794337"/>
                  </a:lnTo>
                  <a:lnTo>
                    <a:pt x="8277" y="794337"/>
                  </a:lnTo>
                  <a:lnTo>
                    <a:pt x="8058" y="794328"/>
                  </a:lnTo>
                  <a:lnTo>
                    <a:pt x="8058" y="794328"/>
                  </a:lnTo>
                  <a:lnTo>
                    <a:pt x="7839" y="794309"/>
                  </a:lnTo>
                  <a:lnTo>
                    <a:pt x="7839" y="794309"/>
                  </a:lnTo>
                  <a:lnTo>
                    <a:pt x="7620" y="794280"/>
                  </a:lnTo>
                  <a:lnTo>
                    <a:pt x="7620" y="794280"/>
                  </a:lnTo>
                  <a:lnTo>
                    <a:pt x="7401" y="794252"/>
                  </a:lnTo>
                  <a:lnTo>
                    <a:pt x="7401" y="794252"/>
                  </a:lnTo>
                  <a:lnTo>
                    <a:pt x="7182" y="794214"/>
                  </a:lnTo>
                  <a:lnTo>
                    <a:pt x="7182" y="794214"/>
                  </a:lnTo>
                  <a:lnTo>
                    <a:pt x="6972" y="794175"/>
                  </a:lnTo>
                  <a:lnTo>
                    <a:pt x="6972" y="794175"/>
                  </a:lnTo>
                  <a:lnTo>
                    <a:pt x="6763" y="794128"/>
                  </a:lnTo>
                  <a:lnTo>
                    <a:pt x="6763" y="794128"/>
                  </a:lnTo>
                  <a:lnTo>
                    <a:pt x="6553" y="794080"/>
                  </a:lnTo>
                  <a:lnTo>
                    <a:pt x="6553" y="794080"/>
                  </a:lnTo>
                  <a:lnTo>
                    <a:pt x="6344" y="794023"/>
                  </a:lnTo>
                  <a:lnTo>
                    <a:pt x="6344" y="794023"/>
                  </a:lnTo>
                  <a:lnTo>
                    <a:pt x="6134" y="793956"/>
                  </a:lnTo>
                  <a:lnTo>
                    <a:pt x="6134" y="793956"/>
                  </a:lnTo>
                  <a:lnTo>
                    <a:pt x="5934" y="793890"/>
                  </a:lnTo>
                  <a:lnTo>
                    <a:pt x="5934" y="793890"/>
                  </a:lnTo>
                  <a:lnTo>
                    <a:pt x="5734" y="793823"/>
                  </a:lnTo>
                  <a:lnTo>
                    <a:pt x="5734" y="793823"/>
                  </a:lnTo>
                  <a:lnTo>
                    <a:pt x="5534" y="793747"/>
                  </a:lnTo>
                  <a:lnTo>
                    <a:pt x="5534" y="793747"/>
                  </a:lnTo>
                  <a:lnTo>
                    <a:pt x="5334" y="793671"/>
                  </a:lnTo>
                  <a:lnTo>
                    <a:pt x="5334" y="793671"/>
                  </a:lnTo>
                  <a:lnTo>
                    <a:pt x="5143" y="793585"/>
                  </a:lnTo>
                  <a:lnTo>
                    <a:pt x="5143" y="793585"/>
                  </a:lnTo>
                  <a:lnTo>
                    <a:pt x="4953" y="793490"/>
                  </a:lnTo>
                  <a:lnTo>
                    <a:pt x="4953" y="793490"/>
                  </a:lnTo>
                  <a:lnTo>
                    <a:pt x="4763" y="793394"/>
                  </a:lnTo>
                  <a:lnTo>
                    <a:pt x="4763" y="793394"/>
                  </a:lnTo>
                  <a:lnTo>
                    <a:pt x="4572" y="793299"/>
                  </a:lnTo>
                  <a:lnTo>
                    <a:pt x="4572" y="793299"/>
                  </a:lnTo>
                  <a:lnTo>
                    <a:pt x="4391" y="793194"/>
                  </a:lnTo>
                  <a:lnTo>
                    <a:pt x="4391" y="793194"/>
                  </a:lnTo>
                  <a:lnTo>
                    <a:pt x="4201" y="793099"/>
                  </a:lnTo>
                  <a:lnTo>
                    <a:pt x="4201" y="793099"/>
                  </a:lnTo>
                  <a:lnTo>
                    <a:pt x="4020" y="792985"/>
                  </a:lnTo>
                  <a:lnTo>
                    <a:pt x="4020" y="792985"/>
                  </a:lnTo>
                  <a:lnTo>
                    <a:pt x="3848" y="792871"/>
                  </a:lnTo>
                  <a:lnTo>
                    <a:pt x="3848" y="792871"/>
                  </a:lnTo>
                  <a:lnTo>
                    <a:pt x="3677" y="792747"/>
                  </a:lnTo>
                  <a:lnTo>
                    <a:pt x="3677" y="792747"/>
                  </a:lnTo>
                  <a:lnTo>
                    <a:pt x="3515" y="792623"/>
                  </a:lnTo>
                  <a:lnTo>
                    <a:pt x="3515" y="792623"/>
                  </a:lnTo>
                  <a:lnTo>
                    <a:pt x="3343" y="792490"/>
                  </a:lnTo>
                  <a:lnTo>
                    <a:pt x="3343" y="792490"/>
                  </a:lnTo>
                  <a:lnTo>
                    <a:pt x="3181" y="792356"/>
                  </a:lnTo>
                  <a:lnTo>
                    <a:pt x="3181" y="792356"/>
                  </a:lnTo>
                  <a:lnTo>
                    <a:pt x="3019" y="792223"/>
                  </a:lnTo>
                  <a:lnTo>
                    <a:pt x="3019" y="792223"/>
                  </a:lnTo>
                  <a:lnTo>
                    <a:pt x="2858" y="792090"/>
                  </a:lnTo>
                  <a:lnTo>
                    <a:pt x="2858" y="792090"/>
                  </a:lnTo>
                  <a:lnTo>
                    <a:pt x="2705" y="791947"/>
                  </a:lnTo>
                  <a:lnTo>
                    <a:pt x="2705" y="791947"/>
                  </a:lnTo>
                  <a:lnTo>
                    <a:pt x="2553" y="791794"/>
                  </a:lnTo>
                  <a:lnTo>
                    <a:pt x="2553" y="791794"/>
                  </a:lnTo>
                  <a:lnTo>
                    <a:pt x="2410" y="791642"/>
                  </a:lnTo>
                  <a:lnTo>
                    <a:pt x="2410" y="791642"/>
                  </a:lnTo>
                  <a:lnTo>
                    <a:pt x="2267" y="791489"/>
                  </a:lnTo>
                  <a:lnTo>
                    <a:pt x="2267" y="791489"/>
                  </a:lnTo>
                  <a:lnTo>
                    <a:pt x="2124" y="791337"/>
                  </a:lnTo>
                  <a:lnTo>
                    <a:pt x="2124" y="791337"/>
                  </a:lnTo>
                  <a:lnTo>
                    <a:pt x="1991" y="791175"/>
                  </a:lnTo>
                  <a:lnTo>
                    <a:pt x="1991" y="791175"/>
                  </a:lnTo>
                  <a:lnTo>
                    <a:pt x="1857" y="791013"/>
                  </a:lnTo>
                  <a:lnTo>
                    <a:pt x="1857" y="791013"/>
                  </a:lnTo>
                  <a:lnTo>
                    <a:pt x="1724" y="790842"/>
                  </a:lnTo>
                  <a:lnTo>
                    <a:pt x="1724" y="790842"/>
                  </a:lnTo>
                  <a:lnTo>
                    <a:pt x="1600" y="790670"/>
                  </a:lnTo>
                  <a:lnTo>
                    <a:pt x="1600" y="790670"/>
                  </a:lnTo>
                  <a:lnTo>
                    <a:pt x="1476" y="790499"/>
                  </a:lnTo>
                  <a:lnTo>
                    <a:pt x="1476" y="790499"/>
                  </a:lnTo>
                  <a:lnTo>
                    <a:pt x="1362" y="790318"/>
                  </a:lnTo>
                  <a:lnTo>
                    <a:pt x="1362" y="790318"/>
                  </a:lnTo>
                  <a:lnTo>
                    <a:pt x="1248" y="790137"/>
                  </a:lnTo>
                  <a:lnTo>
                    <a:pt x="1248" y="790137"/>
                  </a:lnTo>
                  <a:lnTo>
                    <a:pt x="1143" y="789956"/>
                  </a:lnTo>
                  <a:lnTo>
                    <a:pt x="1143" y="789956"/>
                  </a:lnTo>
                  <a:lnTo>
                    <a:pt x="1038" y="789775"/>
                  </a:lnTo>
                  <a:lnTo>
                    <a:pt x="1038" y="789775"/>
                  </a:lnTo>
                  <a:lnTo>
                    <a:pt x="943" y="789584"/>
                  </a:lnTo>
                  <a:lnTo>
                    <a:pt x="943" y="789584"/>
                  </a:lnTo>
                  <a:lnTo>
                    <a:pt x="848" y="789394"/>
                  </a:lnTo>
                  <a:lnTo>
                    <a:pt x="848" y="789394"/>
                  </a:lnTo>
                  <a:lnTo>
                    <a:pt x="752" y="789203"/>
                  </a:lnTo>
                  <a:lnTo>
                    <a:pt x="752" y="789203"/>
                  </a:lnTo>
                  <a:lnTo>
                    <a:pt x="667" y="789013"/>
                  </a:lnTo>
                  <a:lnTo>
                    <a:pt x="667" y="789013"/>
                  </a:lnTo>
                  <a:lnTo>
                    <a:pt x="591" y="788813"/>
                  </a:lnTo>
                  <a:lnTo>
                    <a:pt x="591" y="788813"/>
                  </a:lnTo>
                  <a:lnTo>
                    <a:pt x="514" y="788613"/>
                  </a:lnTo>
                  <a:lnTo>
                    <a:pt x="514" y="788613"/>
                  </a:lnTo>
                  <a:lnTo>
                    <a:pt x="448" y="788413"/>
                  </a:lnTo>
                  <a:lnTo>
                    <a:pt x="448" y="788413"/>
                  </a:lnTo>
                  <a:lnTo>
                    <a:pt x="381" y="788213"/>
                  </a:lnTo>
                  <a:lnTo>
                    <a:pt x="381" y="788213"/>
                  </a:lnTo>
                  <a:lnTo>
                    <a:pt x="324" y="788013"/>
                  </a:lnTo>
                  <a:lnTo>
                    <a:pt x="324" y="788013"/>
                  </a:lnTo>
                  <a:lnTo>
                    <a:pt x="267" y="787803"/>
                  </a:lnTo>
                  <a:lnTo>
                    <a:pt x="267" y="787803"/>
                  </a:lnTo>
                  <a:lnTo>
                    <a:pt x="219" y="787594"/>
                  </a:lnTo>
                  <a:lnTo>
                    <a:pt x="219" y="787594"/>
                  </a:lnTo>
                  <a:lnTo>
                    <a:pt x="171" y="787384"/>
                  </a:lnTo>
                  <a:lnTo>
                    <a:pt x="171" y="787384"/>
                  </a:lnTo>
                  <a:lnTo>
                    <a:pt x="133" y="787175"/>
                  </a:lnTo>
                  <a:lnTo>
                    <a:pt x="133" y="787175"/>
                  </a:lnTo>
                  <a:lnTo>
                    <a:pt x="95" y="786956"/>
                  </a:lnTo>
                  <a:lnTo>
                    <a:pt x="95" y="786956"/>
                  </a:lnTo>
                  <a:lnTo>
                    <a:pt x="67" y="786736"/>
                  </a:lnTo>
                  <a:lnTo>
                    <a:pt x="67" y="786736"/>
                  </a:lnTo>
                  <a:lnTo>
                    <a:pt x="38" y="786517"/>
                  </a:lnTo>
                  <a:lnTo>
                    <a:pt x="38" y="786517"/>
                  </a:lnTo>
                  <a:lnTo>
                    <a:pt x="19" y="786298"/>
                  </a:lnTo>
                  <a:lnTo>
                    <a:pt x="19" y="786298"/>
                  </a:lnTo>
                  <a:lnTo>
                    <a:pt x="10" y="786070"/>
                  </a:lnTo>
                  <a:lnTo>
                    <a:pt x="10" y="786070"/>
                  </a:lnTo>
                  <a:lnTo>
                    <a:pt x="0" y="785841"/>
                  </a:lnTo>
                  <a:lnTo>
                    <a:pt x="0" y="785841"/>
                  </a:lnTo>
                  <a:lnTo>
                    <a:pt x="0" y="785613"/>
                  </a:lnTo>
                  <a:lnTo>
                    <a:pt x="0" y="785613"/>
                  </a:lnTo>
                  <a:lnTo>
                    <a:pt x="0" y="785574"/>
                  </a:lnTo>
                  <a:lnTo>
                    <a:pt x="0" y="102641"/>
                  </a:lnTo>
                  <a:cubicBezTo>
                    <a:pt x="0" y="97812"/>
                    <a:pt x="3915" y="93907"/>
                    <a:pt x="8744" y="93907"/>
                  </a:cubicBezTo>
                  <a:cubicBezTo>
                    <a:pt x="9011" y="93907"/>
                    <a:pt x="9277" y="93917"/>
                    <a:pt x="9544" y="93945"/>
                  </a:cubicBezTo>
                  <a:lnTo>
                    <a:pt x="143761" y="94412"/>
                  </a:lnTo>
                  <a:lnTo>
                    <a:pt x="143761" y="63532"/>
                  </a:lnTo>
                  <a:cubicBezTo>
                    <a:pt x="143761" y="58703"/>
                    <a:pt x="147676" y="54788"/>
                    <a:pt x="152495" y="54788"/>
                  </a:cubicBezTo>
                  <a:lnTo>
                    <a:pt x="205045" y="54788"/>
                  </a:lnTo>
                  <a:cubicBezTo>
                    <a:pt x="208626" y="40195"/>
                    <a:pt x="216656" y="27365"/>
                    <a:pt x="227609" y="17793"/>
                  </a:cubicBezTo>
                  <a:cubicBezTo>
                    <a:pt x="240297" y="6715"/>
                    <a:pt x="256861" y="0"/>
                    <a:pt x="274958" y="0"/>
                  </a:cubicBezTo>
                  <a:cubicBezTo>
                    <a:pt x="293056" y="0"/>
                    <a:pt x="309629" y="6715"/>
                    <a:pt x="322307" y="17793"/>
                  </a:cubicBezTo>
                  <a:cubicBezTo>
                    <a:pt x="333261" y="27365"/>
                    <a:pt x="341290" y="40205"/>
                    <a:pt x="344881" y="54788"/>
                  </a:cubicBezTo>
                  <a:lnTo>
                    <a:pt x="397421" y="54788"/>
                  </a:lnTo>
                  <a:cubicBezTo>
                    <a:pt x="402250" y="54788"/>
                    <a:pt x="406156" y="58703"/>
                    <a:pt x="406156" y="63532"/>
                  </a:cubicBezTo>
                  <a:lnTo>
                    <a:pt x="406156" y="95326"/>
                  </a:lnTo>
                  <a:lnTo>
                    <a:pt x="540439" y="95793"/>
                  </a:lnTo>
                  <a:lnTo>
                    <a:pt x="540439" y="95793"/>
                  </a:lnTo>
                  <a:close/>
                  <a:moveTo>
                    <a:pt x="280330" y="244278"/>
                  </a:moveTo>
                  <a:cubicBezTo>
                    <a:pt x="280140" y="244354"/>
                    <a:pt x="279959" y="244421"/>
                    <a:pt x="279759" y="244478"/>
                  </a:cubicBezTo>
                  <a:lnTo>
                    <a:pt x="279740" y="244488"/>
                  </a:lnTo>
                  <a:lnTo>
                    <a:pt x="279578" y="244535"/>
                  </a:lnTo>
                  <a:lnTo>
                    <a:pt x="279530" y="244545"/>
                  </a:lnTo>
                  <a:cubicBezTo>
                    <a:pt x="279340" y="244602"/>
                    <a:pt x="279140" y="244650"/>
                    <a:pt x="278940" y="244688"/>
                  </a:cubicBezTo>
                  <a:lnTo>
                    <a:pt x="278930" y="244688"/>
                  </a:lnTo>
                  <a:lnTo>
                    <a:pt x="278749" y="244726"/>
                  </a:lnTo>
                  <a:lnTo>
                    <a:pt x="278721" y="244735"/>
                  </a:lnTo>
                  <a:cubicBezTo>
                    <a:pt x="278587" y="244764"/>
                    <a:pt x="278463" y="244783"/>
                    <a:pt x="278330" y="244802"/>
                  </a:cubicBezTo>
                  <a:lnTo>
                    <a:pt x="278301" y="244802"/>
                  </a:lnTo>
                  <a:lnTo>
                    <a:pt x="278140" y="244821"/>
                  </a:lnTo>
                  <a:lnTo>
                    <a:pt x="278082" y="244831"/>
                  </a:lnTo>
                  <a:lnTo>
                    <a:pt x="277920" y="244850"/>
                  </a:lnTo>
                  <a:lnTo>
                    <a:pt x="277892" y="244850"/>
                  </a:lnTo>
                  <a:lnTo>
                    <a:pt x="277730" y="244859"/>
                  </a:lnTo>
                  <a:lnTo>
                    <a:pt x="277663" y="244859"/>
                  </a:lnTo>
                  <a:lnTo>
                    <a:pt x="277539" y="244869"/>
                  </a:lnTo>
                  <a:lnTo>
                    <a:pt x="277444" y="244878"/>
                  </a:lnTo>
                  <a:lnTo>
                    <a:pt x="277330" y="244878"/>
                  </a:lnTo>
                  <a:lnTo>
                    <a:pt x="277225" y="244878"/>
                  </a:lnTo>
                  <a:lnTo>
                    <a:pt x="277120" y="244878"/>
                  </a:lnTo>
                  <a:lnTo>
                    <a:pt x="277016" y="244878"/>
                  </a:lnTo>
                  <a:lnTo>
                    <a:pt x="276911" y="244878"/>
                  </a:lnTo>
                  <a:lnTo>
                    <a:pt x="276797" y="244878"/>
                  </a:lnTo>
                  <a:lnTo>
                    <a:pt x="276701" y="244869"/>
                  </a:lnTo>
                  <a:lnTo>
                    <a:pt x="276577" y="244859"/>
                  </a:lnTo>
                  <a:lnTo>
                    <a:pt x="276511" y="244859"/>
                  </a:lnTo>
                  <a:lnTo>
                    <a:pt x="276349" y="244850"/>
                  </a:lnTo>
                  <a:lnTo>
                    <a:pt x="276320" y="244850"/>
                  </a:lnTo>
                  <a:lnTo>
                    <a:pt x="276158" y="244831"/>
                  </a:lnTo>
                  <a:lnTo>
                    <a:pt x="276101" y="244821"/>
                  </a:lnTo>
                  <a:lnTo>
                    <a:pt x="275939" y="244802"/>
                  </a:lnTo>
                  <a:lnTo>
                    <a:pt x="275920" y="244802"/>
                  </a:lnTo>
                  <a:cubicBezTo>
                    <a:pt x="275787" y="244783"/>
                    <a:pt x="275663" y="244764"/>
                    <a:pt x="275530" y="244735"/>
                  </a:cubicBezTo>
                  <a:lnTo>
                    <a:pt x="275501" y="244726"/>
                  </a:lnTo>
                  <a:lnTo>
                    <a:pt x="275320" y="244688"/>
                  </a:lnTo>
                  <a:lnTo>
                    <a:pt x="275311" y="244688"/>
                  </a:lnTo>
                  <a:cubicBezTo>
                    <a:pt x="275111" y="244650"/>
                    <a:pt x="274920" y="244602"/>
                    <a:pt x="274720" y="244545"/>
                  </a:cubicBezTo>
                  <a:lnTo>
                    <a:pt x="274672" y="244535"/>
                  </a:lnTo>
                  <a:lnTo>
                    <a:pt x="274511" y="244488"/>
                  </a:lnTo>
                  <a:lnTo>
                    <a:pt x="274482" y="244478"/>
                  </a:lnTo>
                  <a:cubicBezTo>
                    <a:pt x="274291" y="244421"/>
                    <a:pt x="274101" y="244354"/>
                    <a:pt x="273910" y="244278"/>
                  </a:cubicBezTo>
                  <a:lnTo>
                    <a:pt x="273863" y="244259"/>
                  </a:lnTo>
                  <a:lnTo>
                    <a:pt x="273720" y="244202"/>
                  </a:lnTo>
                  <a:lnTo>
                    <a:pt x="273682" y="244183"/>
                  </a:lnTo>
                  <a:lnTo>
                    <a:pt x="273539" y="244116"/>
                  </a:lnTo>
                  <a:lnTo>
                    <a:pt x="273472" y="244078"/>
                  </a:lnTo>
                  <a:lnTo>
                    <a:pt x="273339" y="244021"/>
                  </a:lnTo>
                  <a:lnTo>
                    <a:pt x="273282" y="243992"/>
                  </a:lnTo>
                  <a:lnTo>
                    <a:pt x="273158" y="243935"/>
                  </a:lnTo>
                  <a:lnTo>
                    <a:pt x="273053" y="243878"/>
                  </a:lnTo>
                  <a:lnTo>
                    <a:pt x="272977" y="243840"/>
                  </a:lnTo>
                  <a:lnTo>
                    <a:pt x="272844" y="243764"/>
                  </a:lnTo>
                  <a:lnTo>
                    <a:pt x="272806" y="243745"/>
                  </a:lnTo>
                  <a:lnTo>
                    <a:pt x="272644" y="243650"/>
                  </a:lnTo>
                  <a:lnTo>
                    <a:pt x="272615" y="243630"/>
                  </a:lnTo>
                  <a:lnTo>
                    <a:pt x="272453" y="243526"/>
                  </a:lnTo>
                  <a:lnTo>
                    <a:pt x="272434" y="243516"/>
                  </a:lnTo>
                  <a:cubicBezTo>
                    <a:pt x="272005" y="243240"/>
                    <a:pt x="271596" y="242926"/>
                    <a:pt x="271215" y="242573"/>
                  </a:cubicBezTo>
                  <a:lnTo>
                    <a:pt x="271215" y="242573"/>
                  </a:lnTo>
                  <a:lnTo>
                    <a:pt x="271215" y="242573"/>
                  </a:lnTo>
                  <a:lnTo>
                    <a:pt x="271062" y="242430"/>
                  </a:lnTo>
                  <a:lnTo>
                    <a:pt x="271053" y="242421"/>
                  </a:lnTo>
                  <a:lnTo>
                    <a:pt x="270958" y="242326"/>
                  </a:lnTo>
                  <a:lnTo>
                    <a:pt x="270862" y="242230"/>
                  </a:lnTo>
                  <a:lnTo>
                    <a:pt x="270853" y="242221"/>
                  </a:lnTo>
                  <a:lnTo>
                    <a:pt x="270701" y="242068"/>
                  </a:lnTo>
                  <a:lnTo>
                    <a:pt x="270701" y="242068"/>
                  </a:lnTo>
                  <a:cubicBezTo>
                    <a:pt x="250955" y="220694"/>
                    <a:pt x="228724" y="214112"/>
                    <a:pt x="210036" y="217561"/>
                  </a:cubicBezTo>
                  <a:cubicBezTo>
                    <a:pt x="201701" y="219104"/>
                    <a:pt x="194034" y="222656"/>
                    <a:pt x="187604" y="227781"/>
                  </a:cubicBezTo>
                  <a:cubicBezTo>
                    <a:pt x="181204" y="232877"/>
                    <a:pt x="176041" y="239554"/>
                    <a:pt x="172679" y="247383"/>
                  </a:cubicBezTo>
                  <a:cubicBezTo>
                    <a:pt x="166602" y="261518"/>
                    <a:pt x="166468" y="279454"/>
                    <a:pt x="175517" y="298790"/>
                  </a:cubicBezTo>
                  <a:lnTo>
                    <a:pt x="188157" y="298790"/>
                  </a:lnTo>
                  <a:lnTo>
                    <a:pt x="204121" y="274330"/>
                  </a:lnTo>
                  <a:cubicBezTo>
                    <a:pt x="204978" y="272872"/>
                    <a:pt x="206264" y="271653"/>
                    <a:pt x="207912" y="270881"/>
                  </a:cubicBezTo>
                  <a:cubicBezTo>
                    <a:pt x="212265" y="268824"/>
                    <a:pt x="217465" y="270691"/>
                    <a:pt x="219513" y="275044"/>
                  </a:cubicBezTo>
                  <a:lnTo>
                    <a:pt x="243992" y="326727"/>
                  </a:lnTo>
                  <a:lnTo>
                    <a:pt x="259147" y="303276"/>
                  </a:lnTo>
                  <a:cubicBezTo>
                    <a:pt x="260642" y="300599"/>
                    <a:pt x="263500" y="298790"/>
                    <a:pt x="266786" y="298790"/>
                  </a:cubicBezTo>
                  <a:lnTo>
                    <a:pt x="272748" y="298790"/>
                  </a:lnTo>
                  <a:lnTo>
                    <a:pt x="288712" y="274330"/>
                  </a:lnTo>
                  <a:cubicBezTo>
                    <a:pt x="289570" y="272872"/>
                    <a:pt x="290855" y="271653"/>
                    <a:pt x="292503" y="270881"/>
                  </a:cubicBezTo>
                  <a:cubicBezTo>
                    <a:pt x="296856" y="268824"/>
                    <a:pt x="302057" y="270691"/>
                    <a:pt x="304105" y="275044"/>
                  </a:cubicBezTo>
                  <a:lnTo>
                    <a:pt x="328584" y="326727"/>
                  </a:lnTo>
                  <a:lnTo>
                    <a:pt x="343738" y="303276"/>
                  </a:lnTo>
                  <a:cubicBezTo>
                    <a:pt x="345234" y="300599"/>
                    <a:pt x="348091" y="298790"/>
                    <a:pt x="351377" y="298790"/>
                  </a:cubicBezTo>
                  <a:lnTo>
                    <a:pt x="378743" y="298790"/>
                  </a:lnTo>
                  <a:cubicBezTo>
                    <a:pt x="387791" y="279454"/>
                    <a:pt x="387658" y="261518"/>
                    <a:pt x="381581" y="247383"/>
                  </a:cubicBezTo>
                  <a:cubicBezTo>
                    <a:pt x="378219" y="239563"/>
                    <a:pt x="373056" y="232877"/>
                    <a:pt x="366655" y="227781"/>
                  </a:cubicBezTo>
                  <a:cubicBezTo>
                    <a:pt x="360216" y="222656"/>
                    <a:pt x="352549" y="219104"/>
                    <a:pt x="344214" y="217561"/>
                  </a:cubicBezTo>
                  <a:cubicBezTo>
                    <a:pt x="325526" y="214103"/>
                    <a:pt x="303295" y="220694"/>
                    <a:pt x="283550" y="242068"/>
                  </a:cubicBezTo>
                  <a:lnTo>
                    <a:pt x="283550" y="242068"/>
                  </a:lnTo>
                  <a:lnTo>
                    <a:pt x="283397" y="242221"/>
                  </a:lnTo>
                  <a:lnTo>
                    <a:pt x="283388" y="242230"/>
                  </a:lnTo>
                  <a:lnTo>
                    <a:pt x="283293" y="242326"/>
                  </a:lnTo>
                  <a:lnTo>
                    <a:pt x="283197" y="242421"/>
                  </a:lnTo>
                  <a:lnTo>
                    <a:pt x="283188" y="242430"/>
                  </a:lnTo>
                  <a:lnTo>
                    <a:pt x="283035" y="242573"/>
                  </a:lnTo>
                  <a:lnTo>
                    <a:pt x="283035" y="242573"/>
                  </a:lnTo>
                  <a:cubicBezTo>
                    <a:pt x="282645" y="242926"/>
                    <a:pt x="282245" y="243240"/>
                    <a:pt x="281816" y="243516"/>
                  </a:cubicBezTo>
                  <a:lnTo>
                    <a:pt x="281807" y="243526"/>
                  </a:lnTo>
                  <a:lnTo>
                    <a:pt x="281635" y="243630"/>
                  </a:lnTo>
                  <a:lnTo>
                    <a:pt x="281607" y="243650"/>
                  </a:lnTo>
                  <a:lnTo>
                    <a:pt x="281445" y="243745"/>
                  </a:lnTo>
                  <a:lnTo>
                    <a:pt x="281407" y="243764"/>
                  </a:lnTo>
                  <a:lnTo>
                    <a:pt x="281264" y="243840"/>
                  </a:lnTo>
                  <a:lnTo>
                    <a:pt x="281188" y="243878"/>
                  </a:lnTo>
                  <a:lnTo>
                    <a:pt x="281083" y="243935"/>
                  </a:lnTo>
                  <a:lnTo>
                    <a:pt x="280959" y="243992"/>
                  </a:lnTo>
                  <a:lnTo>
                    <a:pt x="280902" y="244021"/>
                  </a:lnTo>
                  <a:lnTo>
                    <a:pt x="280768" y="244078"/>
                  </a:lnTo>
                  <a:lnTo>
                    <a:pt x="280702" y="244107"/>
                  </a:lnTo>
                  <a:lnTo>
                    <a:pt x="280559" y="244173"/>
                  </a:lnTo>
                  <a:lnTo>
                    <a:pt x="280521" y="244192"/>
                  </a:lnTo>
                  <a:lnTo>
                    <a:pt x="280378" y="244250"/>
                  </a:lnTo>
                  <a:lnTo>
                    <a:pt x="280330" y="244278"/>
                  </a:lnTo>
                  <a:lnTo>
                    <a:pt x="280330" y="244278"/>
                  </a:lnTo>
                  <a:close/>
                  <a:moveTo>
                    <a:pt x="185976" y="316259"/>
                  </a:moveTo>
                  <a:cubicBezTo>
                    <a:pt x="228829" y="377895"/>
                    <a:pt x="265376" y="403241"/>
                    <a:pt x="277130" y="410356"/>
                  </a:cubicBezTo>
                  <a:cubicBezTo>
                    <a:pt x="288874" y="403241"/>
                    <a:pt x="325422" y="377904"/>
                    <a:pt x="368275" y="316259"/>
                  </a:cubicBezTo>
                  <a:lnTo>
                    <a:pt x="356102" y="316259"/>
                  </a:lnTo>
                  <a:lnTo>
                    <a:pt x="334737" y="349320"/>
                  </a:lnTo>
                  <a:cubicBezTo>
                    <a:pt x="332137" y="353368"/>
                    <a:pt x="326746" y="354549"/>
                    <a:pt x="322688" y="351949"/>
                  </a:cubicBezTo>
                  <a:cubicBezTo>
                    <a:pt x="321202" y="350996"/>
                    <a:pt x="320107" y="349672"/>
                    <a:pt x="319440" y="348167"/>
                  </a:cubicBezTo>
                  <a:lnTo>
                    <a:pt x="294999" y="296561"/>
                  </a:lnTo>
                  <a:lnTo>
                    <a:pt x="284750" y="312268"/>
                  </a:lnTo>
                  <a:cubicBezTo>
                    <a:pt x="283083" y="314839"/>
                    <a:pt x="280292" y="316230"/>
                    <a:pt x="277444" y="316230"/>
                  </a:cubicBezTo>
                  <a:lnTo>
                    <a:pt x="277444" y="316259"/>
                  </a:lnTo>
                  <a:lnTo>
                    <a:pt x="271520" y="316259"/>
                  </a:lnTo>
                  <a:lnTo>
                    <a:pt x="250155" y="349320"/>
                  </a:lnTo>
                  <a:cubicBezTo>
                    <a:pt x="247555" y="353368"/>
                    <a:pt x="242154" y="354549"/>
                    <a:pt x="238106" y="351949"/>
                  </a:cubicBezTo>
                  <a:cubicBezTo>
                    <a:pt x="236620" y="350996"/>
                    <a:pt x="235525" y="349672"/>
                    <a:pt x="234848" y="348167"/>
                  </a:cubicBezTo>
                  <a:lnTo>
                    <a:pt x="210407" y="296561"/>
                  </a:lnTo>
                  <a:lnTo>
                    <a:pt x="200158" y="312268"/>
                  </a:lnTo>
                  <a:cubicBezTo>
                    <a:pt x="198491" y="314839"/>
                    <a:pt x="195701" y="316230"/>
                    <a:pt x="192853" y="316230"/>
                  </a:cubicBezTo>
                  <a:lnTo>
                    <a:pt x="192853" y="316259"/>
                  </a:lnTo>
                  <a:lnTo>
                    <a:pt x="185976" y="316259"/>
                  </a:lnTo>
                  <a:lnTo>
                    <a:pt x="185976" y="316259"/>
                  </a:lnTo>
                  <a:close/>
                  <a:moveTo>
                    <a:pt x="276882" y="429111"/>
                  </a:moveTo>
                  <a:lnTo>
                    <a:pt x="276901" y="429111"/>
                  </a:lnTo>
                  <a:lnTo>
                    <a:pt x="277044" y="429111"/>
                  </a:lnTo>
                  <a:lnTo>
                    <a:pt x="277111" y="429111"/>
                  </a:lnTo>
                  <a:lnTo>
                    <a:pt x="277149" y="429111"/>
                  </a:lnTo>
                  <a:lnTo>
                    <a:pt x="277216" y="429111"/>
                  </a:lnTo>
                  <a:lnTo>
                    <a:pt x="277358" y="429111"/>
                  </a:lnTo>
                  <a:lnTo>
                    <a:pt x="277378" y="429111"/>
                  </a:lnTo>
                  <a:cubicBezTo>
                    <a:pt x="278454" y="429082"/>
                    <a:pt x="279549" y="428854"/>
                    <a:pt x="280587" y="428396"/>
                  </a:cubicBezTo>
                  <a:lnTo>
                    <a:pt x="280645" y="428368"/>
                  </a:lnTo>
                  <a:lnTo>
                    <a:pt x="280768" y="428311"/>
                  </a:lnTo>
                  <a:lnTo>
                    <a:pt x="280816" y="428292"/>
                  </a:lnTo>
                  <a:lnTo>
                    <a:pt x="280892" y="428254"/>
                  </a:lnTo>
                  <a:lnTo>
                    <a:pt x="280921" y="428235"/>
                  </a:lnTo>
                  <a:lnTo>
                    <a:pt x="281092" y="428158"/>
                  </a:lnTo>
                  <a:lnTo>
                    <a:pt x="281092" y="428158"/>
                  </a:lnTo>
                  <a:lnTo>
                    <a:pt x="281130" y="428139"/>
                  </a:lnTo>
                  <a:lnTo>
                    <a:pt x="281188" y="428111"/>
                  </a:lnTo>
                  <a:cubicBezTo>
                    <a:pt x="283474" y="426939"/>
                    <a:pt x="330584" y="402317"/>
                    <a:pt x="385124" y="322555"/>
                  </a:cubicBezTo>
                  <a:cubicBezTo>
                    <a:pt x="386563" y="320450"/>
                    <a:pt x="387906" y="318345"/>
                    <a:pt x="389163" y="316249"/>
                  </a:cubicBezTo>
                  <a:lnTo>
                    <a:pt x="420634" y="316249"/>
                  </a:lnTo>
                  <a:cubicBezTo>
                    <a:pt x="425463" y="316249"/>
                    <a:pt x="429368" y="312334"/>
                    <a:pt x="429368" y="307515"/>
                  </a:cubicBezTo>
                  <a:cubicBezTo>
                    <a:pt x="429368" y="302685"/>
                    <a:pt x="425453" y="298771"/>
                    <a:pt x="420634" y="298771"/>
                  </a:cubicBezTo>
                  <a:lnTo>
                    <a:pt x="397678" y="298771"/>
                  </a:lnTo>
                  <a:cubicBezTo>
                    <a:pt x="405775" y="277254"/>
                    <a:pt x="404736" y="257023"/>
                    <a:pt x="397621" y="240478"/>
                  </a:cubicBezTo>
                  <a:cubicBezTo>
                    <a:pt x="393116" y="229991"/>
                    <a:pt x="386153" y="221009"/>
                    <a:pt x="377504" y="214122"/>
                  </a:cubicBezTo>
                  <a:cubicBezTo>
                    <a:pt x="368894" y="207264"/>
                    <a:pt x="358588" y="202502"/>
                    <a:pt x="347348" y="200425"/>
                  </a:cubicBezTo>
                  <a:cubicBezTo>
                    <a:pt x="325326" y="196348"/>
                    <a:pt x="299895" y="202635"/>
                    <a:pt x="277130" y="223809"/>
                  </a:cubicBezTo>
                  <a:cubicBezTo>
                    <a:pt x="254365" y="202635"/>
                    <a:pt x="228933" y="196348"/>
                    <a:pt x="206912" y="200425"/>
                  </a:cubicBezTo>
                  <a:cubicBezTo>
                    <a:pt x="195682" y="202502"/>
                    <a:pt x="185376" y="207264"/>
                    <a:pt x="176755" y="214122"/>
                  </a:cubicBezTo>
                  <a:cubicBezTo>
                    <a:pt x="168107" y="221009"/>
                    <a:pt x="161144" y="229991"/>
                    <a:pt x="156639" y="240478"/>
                  </a:cubicBezTo>
                  <a:cubicBezTo>
                    <a:pt x="149533" y="257023"/>
                    <a:pt x="148485" y="277263"/>
                    <a:pt x="156581" y="298771"/>
                  </a:cubicBezTo>
                  <a:lnTo>
                    <a:pt x="129302" y="298771"/>
                  </a:lnTo>
                  <a:cubicBezTo>
                    <a:pt x="124473" y="298771"/>
                    <a:pt x="120558" y="302685"/>
                    <a:pt x="120558" y="307515"/>
                  </a:cubicBezTo>
                  <a:cubicBezTo>
                    <a:pt x="120558" y="312344"/>
                    <a:pt x="124473" y="316249"/>
                    <a:pt x="129302" y="316249"/>
                  </a:cubicBezTo>
                  <a:lnTo>
                    <a:pt x="165106" y="316249"/>
                  </a:lnTo>
                  <a:cubicBezTo>
                    <a:pt x="166364" y="318345"/>
                    <a:pt x="167707" y="320450"/>
                    <a:pt x="169145" y="322555"/>
                  </a:cubicBezTo>
                  <a:cubicBezTo>
                    <a:pt x="223685" y="402317"/>
                    <a:pt x="270786" y="426939"/>
                    <a:pt x="273082" y="428111"/>
                  </a:cubicBezTo>
                  <a:lnTo>
                    <a:pt x="273139" y="428139"/>
                  </a:lnTo>
                  <a:lnTo>
                    <a:pt x="273177" y="428158"/>
                  </a:lnTo>
                  <a:lnTo>
                    <a:pt x="273187" y="428158"/>
                  </a:lnTo>
                  <a:lnTo>
                    <a:pt x="273358" y="428235"/>
                  </a:lnTo>
                  <a:lnTo>
                    <a:pt x="273387" y="428254"/>
                  </a:lnTo>
                  <a:lnTo>
                    <a:pt x="273463" y="428292"/>
                  </a:lnTo>
                  <a:lnTo>
                    <a:pt x="273510" y="428311"/>
                  </a:lnTo>
                  <a:lnTo>
                    <a:pt x="273634" y="428368"/>
                  </a:lnTo>
                  <a:lnTo>
                    <a:pt x="273691" y="428396"/>
                  </a:lnTo>
                  <a:cubicBezTo>
                    <a:pt x="274711" y="428854"/>
                    <a:pt x="275806" y="429082"/>
                    <a:pt x="276882" y="429111"/>
                  </a:cubicBezTo>
                  <a:lnTo>
                    <a:pt x="276882" y="429111"/>
                  </a:lnTo>
                  <a:close/>
                  <a:moveTo>
                    <a:pt x="75600" y="714908"/>
                  </a:moveTo>
                  <a:cubicBezTo>
                    <a:pt x="70771" y="714908"/>
                    <a:pt x="66856" y="710994"/>
                    <a:pt x="66856" y="706164"/>
                  </a:cubicBezTo>
                  <a:cubicBezTo>
                    <a:pt x="66856" y="701335"/>
                    <a:pt x="70771" y="697430"/>
                    <a:pt x="75600" y="697430"/>
                  </a:cubicBezTo>
                  <a:lnTo>
                    <a:pt x="371323" y="697430"/>
                  </a:lnTo>
                  <a:cubicBezTo>
                    <a:pt x="374733" y="674180"/>
                    <a:pt x="385562" y="653348"/>
                    <a:pt x="401345" y="637413"/>
                  </a:cubicBezTo>
                  <a:lnTo>
                    <a:pt x="75600" y="637413"/>
                  </a:lnTo>
                  <a:cubicBezTo>
                    <a:pt x="70771" y="637413"/>
                    <a:pt x="66856" y="633498"/>
                    <a:pt x="66856" y="628669"/>
                  </a:cubicBezTo>
                  <a:cubicBezTo>
                    <a:pt x="66856" y="623840"/>
                    <a:pt x="70771" y="619935"/>
                    <a:pt x="75600" y="619935"/>
                  </a:cubicBezTo>
                  <a:lnTo>
                    <a:pt x="423986" y="619935"/>
                  </a:lnTo>
                  <a:cubicBezTo>
                    <a:pt x="439817" y="610772"/>
                    <a:pt x="458200" y="605523"/>
                    <a:pt x="477812" y="605523"/>
                  </a:cubicBezTo>
                  <a:cubicBezTo>
                    <a:pt x="497757" y="605523"/>
                    <a:pt x="516426" y="610953"/>
                    <a:pt x="532448" y="620401"/>
                  </a:cubicBezTo>
                  <a:lnTo>
                    <a:pt x="532448" y="113176"/>
                  </a:lnTo>
                  <a:lnTo>
                    <a:pt x="406165" y="112728"/>
                  </a:lnTo>
                  <a:lnTo>
                    <a:pt x="406165" y="147171"/>
                  </a:lnTo>
                  <a:cubicBezTo>
                    <a:pt x="406165" y="152000"/>
                    <a:pt x="402250" y="155915"/>
                    <a:pt x="397431" y="155915"/>
                  </a:cubicBezTo>
                  <a:lnTo>
                    <a:pt x="152495" y="155915"/>
                  </a:lnTo>
                  <a:cubicBezTo>
                    <a:pt x="147666" y="155915"/>
                    <a:pt x="143761" y="152000"/>
                    <a:pt x="143761" y="147171"/>
                  </a:cubicBezTo>
                  <a:lnTo>
                    <a:pt x="143761" y="111814"/>
                  </a:lnTo>
                  <a:lnTo>
                    <a:pt x="17488" y="111366"/>
                  </a:lnTo>
                  <a:lnTo>
                    <a:pt x="17488" y="776878"/>
                  </a:lnTo>
                  <a:lnTo>
                    <a:pt x="81782" y="776878"/>
                  </a:lnTo>
                  <a:lnTo>
                    <a:pt x="391077" y="776878"/>
                  </a:lnTo>
                  <a:cubicBezTo>
                    <a:pt x="378266" y="759476"/>
                    <a:pt x="370580" y="738083"/>
                    <a:pt x="370208" y="714908"/>
                  </a:cubicBezTo>
                  <a:lnTo>
                    <a:pt x="75600" y="714908"/>
                  </a:lnTo>
                  <a:lnTo>
                    <a:pt x="75600" y="714908"/>
                  </a:lnTo>
                  <a:close/>
                  <a:moveTo>
                    <a:pt x="75600" y="559927"/>
                  </a:moveTo>
                  <a:lnTo>
                    <a:pt x="474307" y="559927"/>
                  </a:lnTo>
                  <a:cubicBezTo>
                    <a:pt x="479136" y="559927"/>
                    <a:pt x="483041" y="556012"/>
                    <a:pt x="483041" y="551183"/>
                  </a:cubicBezTo>
                  <a:cubicBezTo>
                    <a:pt x="483041" y="546354"/>
                    <a:pt x="479127" y="542449"/>
                    <a:pt x="474307" y="542449"/>
                  </a:cubicBezTo>
                  <a:lnTo>
                    <a:pt x="75600" y="542449"/>
                  </a:lnTo>
                  <a:cubicBezTo>
                    <a:pt x="70771" y="542449"/>
                    <a:pt x="66856" y="546364"/>
                    <a:pt x="66856" y="551183"/>
                  </a:cubicBezTo>
                  <a:cubicBezTo>
                    <a:pt x="66866" y="556012"/>
                    <a:pt x="70780" y="559927"/>
                    <a:pt x="75600" y="559927"/>
                  </a:cubicBezTo>
                  <a:lnTo>
                    <a:pt x="75600" y="559927"/>
                  </a:lnTo>
                  <a:close/>
                  <a:moveTo>
                    <a:pt x="118205" y="482441"/>
                  </a:moveTo>
                  <a:lnTo>
                    <a:pt x="431702" y="482441"/>
                  </a:lnTo>
                  <a:cubicBezTo>
                    <a:pt x="436531" y="482441"/>
                    <a:pt x="440436" y="478526"/>
                    <a:pt x="440436" y="473707"/>
                  </a:cubicBezTo>
                  <a:cubicBezTo>
                    <a:pt x="440436" y="468878"/>
                    <a:pt x="436521" y="464963"/>
                    <a:pt x="431702" y="464963"/>
                  </a:cubicBezTo>
                  <a:lnTo>
                    <a:pt x="118205" y="464963"/>
                  </a:lnTo>
                  <a:cubicBezTo>
                    <a:pt x="113376" y="464963"/>
                    <a:pt x="109461" y="468878"/>
                    <a:pt x="109461" y="473707"/>
                  </a:cubicBezTo>
                  <a:cubicBezTo>
                    <a:pt x="109471" y="478526"/>
                    <a:pt x="113386" y="482441"/>
                    <a:pt x="118205" y="482441"/>
                  </a:cubicBezTo>
                  <a:lnTo>
                    <a:pt x="118205" y="482441"/>
                  </a:lnTo>
                  <a:close/>
                  <a:moveTo>
                    <a:pt x="456638" y="640937"/>
                  </a:moveTo>
                  <a:cubicBezTo>
                    <a:pt x="451809" y="640937"/>
                    <a:pt x="447904" y="644852"/>
                    <a:pt x="447904" y="649672"/>
                  </a:cubicBezTo>
                  <a:lnTo>
                    <a:pt x="447904" y="683257"/>
                  </a:lnTo>
                  <a:lnTo>
                    <a:pt x="414318" y="683257"/>
                  </a:lnTo>
                  <a:cubicBezTo>
                    <a:pt x="409489" y="683257"/>
                    <a:pt x="405575" y="687172"/>
                    <a:pt x="405575" y="691991"/>
                  </a:cubicBezTo>
                  <a:lnTo>
                    <a:pt x="405575" y="734320"/>
                  </a:lnTo>
                  <a:cubicBezTo>
                    <a:pt x="405575" y="739140"/>
                    <a:pt x="409489" y="743055"/>
                    <a:pt x="414318" y="743055"/>
                  </a:cubicBezTo>
                  <a:lnTo>
                    <a:pt x="447904" y="743055"/>
                  </a:lnTo>
                  <a:lnTo>
                    <a:pt x="447904" y="776640"/>
                  </a:lnTo>
                  <a:cubicBezTo>
                    <a:pt x="447904" y="781469"/>
                    <a:pt x="451818" y="785374"/>
                    <a:pt x="456638" y="785374"/>
                  </a:cubicBezTo>
                  <a:lnTo>
                    <a:pt x="498967" y="785374"/>
                  </a:lnTo>
                  <a:cubicBezTo>
                    <a:pt x="503796" y="785374"/>
                    <a:pt x="507711" y="781460"/>
                    <a:pt x="507711" y="776640"/>
                  </a:cubicBezTo>
                  <a:lnTo>
                    <a:pt x="507711" y="743055"/>
                  </a:lnTo>
                  <a:lnTo>
                    <a:pt x="541296" y="743055"/>
                  </a:lnTo>
                  <a:cubicBezTo>
                    <a:pt x="546125" y="743055"/>
                    <a:pt x="550031" y="739140"/>
                    <a:pt x="550031" y="734320"/>
                  </a:cubicBezTo>
                  <a:lnTo>
                    <a:pt x="550031" y="691991"/>
                  </a:lnTo>
                  <a:cubicBezTo>
                    <a:pt x="550031" y="687162"/>
                    <a:pt x="546116" y="683257"/>
                    <a:pt x="541296" y="683257"/>
                  </a:cubicBezTo>
                  <a:lnTo>
                    <a:pt x="507711" y="683257"/>
                  </a:lnTo>
                  <a:lnTo>
                    <a:pt x="507711" y="649672"/>
                  </a:lnTo>
                  <a:cubicBezTo>
                    <a:pt x="507711" y="644843"/>
                    <a:pt x="503796" y="640937"/>
                    <a:pt x="498967" y="640937"/>
                  </a:cubicBezTo>
                  <a:lnTo>
                    <a:pt x="456638" y="640937"/>
                  </a:lnTo>
                  <a:lnTo>
                    <a:pt x="456638" y="640937"/>
                  </a:lnTo>
                  <a:close/>
                  <a:moveTo>
                    <a:pt x="490233" y="658416"/>
                  </a:moveTo>
                  <a:lnTo>
                    <a:pt x="465382" y="658416"/>
                  </a:lnTo>
                  <a:lnTo>
                    <a:pt x="465382" y="692001"/>
                  </a:lnTo>
                  <a:cubicBezTo>
                    <a:pt x="465382" y="696830"/>
                    <a:pt x="461467" y="700745"/>
                    <a:pt x="456638" y="700745"/>
                  </a:cubicBezTo>
                  <a:lnTo>
                    <a:pt x="423053" y="700745"/>
                  </a:lnTo>
                  <a:lnTo>
                    <a:pt x="423053" y="725595"/>
                  </a:lnTo>
                  <a:lnTo>
                    <a:pt x="456638" y="725595"/>
                  </a:lnTo>
                  <a:cubicBezTo>
                    <a:pt x="461467" y="725595"/>
                    <a:pt x="465382" y="729510"/>
                    <a:pt x="465382" y="734339"/>
                  </a:cubicBezTo>
                  <a:lnTo>
                    <a:pt x="465382" y="767925"/>
                  </a:lnTo>
                  <a:lnTo>
                    <a:pt x="490233" y="767925"/>
                  </a:lnTo>
                  <a:lnTo>
                    <a:pt x="490233" y="734330"/>
                  </a:lnTo>
                  <a:cubicBezTo>
                    <a:pt x="490233" y="729501"/>
                    <a:pt x="494148" y="725586"/>
                    <a:pt x="498967" y="725586"/>
                  </a:cubicBezTo>
                  <a:lnTo>
                    <a:pt x="532552" y="725586"/>
                  </a:lnTo>
                  <a:lnTo>
                    <a:pt x="532552" y="700735"/>
                  </a:lnTo>
                  <a:lnTo>
                    <a:pt x="498967" y="700735"/>
                  </a:lnTo>
                  <a:cubicBezTo>
                    <a:pt x="494138" y="700735"/>
                    <a:pt x="490233" y="696820"/>
                    <a:pt x="490233" y="691991"/>
                  </a:cubicBezTo>
                  <a:lnTo>
                    <a:pt x="490233" y="658416"/>
                  </a:lnTo>
                  <a:lnTo>
                    <a:pt x="490233" y="658416"/>
                  </a:lnTo>
                  <a:close/>
                  <a:moveTo>
                    <a:pt x="549916" y="633270"/>
                  </a:moveTo>
                  <a:cubicBezTo>
                    <a:pt x="551278" y="634498"/>
                    <a:pt x="552612" y="635765"/>
                    <a:pt x="553907" y="637061"/>
                  </a:cubicBezTo>
                  <a:cubicBezTo>
                    <a:pt x="573386" y="656539"/>
                    <a:pt x="585426" y="683447"/>
                    <a:pt x="585426" y="713165"/>
                  </a:cubicBezTo>
                  <a:cubicBezTo>
                    <a:pt x="585426" y="742883"/>
                    <a:pt x="573376" y="769791"/>
                    <a:pt x="553907" y="789270"/>
                  </a:cubicBezTo>
                  <a:cubicBezTo>
                    <a:pt x="534429" y="808749"/>
                    <a:pt x="507521" y="820798"/>
                    <a:pt x="477803" y="820798"/>
                  </a:cubicBezTo>
                  <a:cubicBezTo>
                    <a:pt x="450771" y="820798"/>
                    <a:pt x="426063" y="810825"/>
                    <a:pt x="407165" y="794376"/>
                  </a:cubicBezTo>
                  <a:lnTo>
                    <a:pt x="90516" y="794376"/>
                  </a:lnTo>
                  <a:lnTo>
                    <a:pt x="90516" y="838933"/>
                  </a:lnTo>
                  <a:lnTo>
                    <a:pt x="605485" y="838933"/>
                  </a:lnTo>
                  <a:lnTo>
                    <a:pt x="605485" y="175212"/>
                  </a:lnTo>
                  <a:lnTo>
                    <a:pt x="549926" y="175022"/>
                  </a:lnTo>
                  <a:lnTo>
                    <a:pt x="549926" y="633270"/>
                  </a:lnTo>
                  <a:lnTo>
                    <a:pt x="549916" y="633270"/>
                  </a:lnTo>
                  <a:close/>
                  <a:moveTo>
                    <a:pt x="541553" y="649415"/>
                  </a:moveTo>
                  <a:cubicBezTo>
                    <a:pt x="525237" y="633108"/>
                    <a:pt x="502701" y="623011"/>
                    <a:pt x="477812" y="623011"/>
                  </a:cubicBezTo>
                  <a:cubicBezTo>
                    <a:pt x="452923" y="623011"/>
                    <a:pt x="430378" y="633108"/>
                    <a:pt x="414061" y="649415"/>
                  </a:cubicBezTo>
                  <a:cubicBezTo>
                    <a:pt x="397745" y="665731"/>
                    <a:pt x="387658" y="688267"/>
                    <a:pt x="387658" y="713165"/>
                  </a:cubicBezTo>
                  <a:cubicBezTo>
                    <a:pt x="387658" y="738064"/>
                    <a:pt x="397745" y="760600"/>
                    <a:pt x="414061" y="776907"/>
                  </a:cubicBezTo>
                  <a:cubicBezTo>
                    <a:pt x="414823" y="777669"/>
                    <a:pt x="415595" y="778412"/>
                    <a:pt x="416376" y="779136"/>
                  </a:cubicBezTo>
                  <a:lnTo>
                    <a:pt x="416490" y="779250"/>
                  </a:lnTo>
                  <a:cubicBezTo>
                    <a:pt x="432578" y="794185"/>
                    <a:pt x="454123" y="803310"/>
                    <a:pt x="477803" y="803310"/>
                  </a:cubicBezTo>
                  <a:cubicBezTo>
                    <a:pt x="502701" y="803310"/>
                    <a:pt x="525237" y="793223"/>
                    <a:pt x="541544" y="776907"/>
                  </a:cubicBezTo>
                  <a:cubicBezTo>
                    <a:pt x="557851" y="760590"/>
                    <a:pt x="567947" y="738054"/>
                    <a:pt x="567947" y="713165"/>
                  </a:cubicBezTo>
                  <a:cubicBezTo>
                    <a:pt x="567957" y="688267"/>
                    <a:pt x="557870" y="665731"/>
                    <a:pt x="541553" y="649415"/>
                  </a:cubicBezTo>
                  <a:lnTo>
                    <a:pt x="541553" y="649415"/>
                  </a:lnTo>
                  <a:close/>
                  <a:moveTo>
                    <a:pt x="274958" y="43929"/>
                  </a:moveTo>
                  <a:cubicBezTo>
                    <a:pt x="265100" y="43929"/>
                    <a:pt x="256175" y="47930"/>
                    <a:pt x="249707" y="54388"/>
                  </a:cubicBezTo>
                  <a:cubicBezTo>
                    <a:pt x="243249" y="60846"/>
                    <a:pt x="239249" y="69780"/>
                    <a:pt x="239249" y="79639"/>
                  </a:cubicBezTo>
                  <a:cubicBezTo>
                    <a:pt x="239249" y="89497"/>
                    <a:pt x="243249" y="98422"/>
                    <a:pt x="249707" y="104889"/>
                  </a:cubicBezTo>
                  <a:cubicBezTo>
                    <a:pt x="256175" y="111347"/>
                    <a:pt x="265100" y="115348"/>
                    <a:pt x="274958" y="115348"/>
                  </a:cubicBezTo>
                  <a:cubicBezTo>
                    <a:pt x="284817" y="115348"/>
                    <a:pt x="293741" y="111347"/>
                    <a:pt x="300209" y="104889"/>
                  </a:cubicBezTo>
                  <a:cubicBezTo>
                    <a:pt x="306667" y="98422"/>
                    <a:pt x="310667" y="89497"/>
                    <a:pt x="310667" y="79639"/>
                  </a:cubicBezTo>
                  <a:cubicBezTo>
                    <a:pt x="310667" y="69780"/>
                    <a:pt x="306667" y="60855"/>
                    <a:pt x="300209" y="54388"/>
                  </a:cubicBezTo>
                  <a:cubicBezTo>
                    <a:pt x="293741" y="47930"/>
                    <a:pt x="284817" y="43929"/>
                    <a:pt x="274958" y="43929"/>
                  </a:cubicBezTo>
                  <a:lnTo>
                    <a:pt x="274958" y="43929"/>
                  </a:lnTo>
                  <a:close/>
                  <a:moveTo>
                    <a:pt x="287846" y="66742"/>
                  </a:moveTo>
                  <a:cubicBezTo>
                    <a:pt x="284550" y="63446"/>
                    <a:pt x="279987" y="61408"/>
                    <a:pt x="274958" y="61408"/>
                  </a:cubicBezTo>
                  <a:cubicBezTo>
                    <a:pt x="269919" y="61408"/>
                    <a:pt x="265367" y="63446"/>
                    <a:pt x="262061" y="66742"/>
                  </a:cubicBezTo>
                  <a:cubicBezTo>
                    <a:pt x="258766" y="70037"/>
                    <a:pt x="256727" y="74600"/>
                    <a:pt x="256727" y="79629"/>
                  </a:cubicBezTo>
                  <a:cubicBezTo>
                    <a:pt x="256727" y="84668"/>
                    <a:pt x="258766" y="89221"/>
                    <a:pt x="262061" y="92526"/>
                  </a:cubicBezTo>
                  <a:cubicBezTo>
                    <a:pt x="265357" y="95821"/>
                    <a:pt x="269919" y="97860"/>
                    <a:pt x="274958" y="97860"/>
                  </a:cubicBezTo>
                  <a:cubicBezTo>
                    <a:pt x="279997" y="97860"/>
                    <a:pt x="284550" y="95821"/>
                    <a:pt x="287846" y="92526"/>
                  </a:cubicBezTo>
                  <a:cubicBezTo>
                    <a:pt x="291141" y="89230"/>
                    <a:pt x="293180" y="84668"/>
                    <a:pt x="293180" y="79629"/>
                  </a:cubicBezTo>
                  <a:cubicBezTo>
                    <a:pt x="293189" y="74600"/>
                    <a:pt x="291151" y="70047"/>
                    <a:pt x="287846" y="66742"/>
                  </a:cubicBezTo>
                  <a:lnTo>
                    <a:pt x="287846" y="66742"/>
                  </a:lnTo>
                  <a:close/>
                  <a:moveTo>
                    <a:pt x="220961" y="64094"/>
                  </a:moveTo>
                  <a:cubicBezTo>
                    <a:pt x="220675" y="68656"/>
                    <a:pt x="216875" y="72276"/>
                    <a:pt x="212236" y="72276"/>
                  </a:cubicBezTo>
                  <a:lnTo>
                    <a:pt x="161230" y="72276"/>
                  </a:lnTo>
                  <a:lnTo>
                    <a:pt x="161230" y="138446"/>
                  </a:lnTo>
                  <a:lnTo>
                    <a:pt x="388687" y="138446"/>
                  </a:lnTo>
                  <a:lnTo>
                    <a:pt x="388687" y="72276"/>
                  </a:lnTo>
                  <a:lnTo>
                    <a:pt x="337680" y="72276"/>
                  </a:lnTo>
                  <a:cubicBezTo>
                    <a:pt x="333042" y="72276"/>
                    <a:pt x="329251" y="68656"/>
                    <a:pt x="328955" y="64094"/>
                  </a:cubicBezTo>
                  <a:cubicBezTo>
                    <a:pt x="327041" y="50921"/>
                    <a:pt x="320411" y="39272"/>
                    <a:pt x="310839" y="30909"/>
                  </a:cubicBezTo>
                  <a:cubicBezTo>
                    <a:pt x="301276" y="22546"/>
                    <a:pt x="288722" y="17488"/>
                    <a:pt x="274958" y="17488"/>
                  </a:cubicBezTo>
                  <a:cubicBezTo>
                    <a:pt x="261195" y="17488"/>
                    <a:pt x="248641" y="22555"/>
                    <a:pt x="239077" y="30909"/>
                  </a:cubicBezTo>
                  <a:cubicBezTo>
                    <a:pt x="229505" y="39262"/>
                    <a:pt x="222876" y="50911"/>
                    <a:pt x="220961" y="6409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7136" name="Google Shape;7136;p124"/>
          <p:cNvGrpSpPr/>
          <p:nvPr/>
        </p:nvGrpSpPr>
        <p:grpSpPr>
          <a:xfrm>
            <a:off x="587376" y="1764938"/>
            <a:ext cx="10578699" cy="1545369"/>
            <a:chOff x="587376" y="1948136"/>
            <a:chExt cx="10578699" cy="1545369"/>
          </a:xfrm>
        </p:grpSpPr>
        <p:sp>
          <p:nvSpPr>
            <p:cNvPr id="7137" name="Google Shape;7137;p124"/>
            <p:cNvSpPr txBox="1"/>
            <p:nvPr/>
          </p:nvSpPr>
          <p:spPr>
            <a:xfrm>
              <a:off x="587376" y="2803316"/>
              <a:ext cx="2568574" cy="633443"/>
            </a:xfrm>
            <a:prstGeom prst="rect">
              <a:avLst/>
            </a:prstGeom>
            <a:noFill/>
            <a:ln>
              <a:noFill/>
            </a:ln>
          </p:spPr>
          <p:txBody>
            <a:bodyPr anchorCtr="0" anchor="t" bIns="45700" lIns="91425" spcFirstLastPara="1" rIns="91425" wrap="square" tIns="45700">
              <a:spAutoFit/>
            </a:bodyPr>
            <a:lstStyle/>
            <a:p>
              <a:pPr indent="0" lvl="0" marL="10800" marR="0" rtl="0" algn="ctr">
                <a:lnSpc>
                  <a:spcPct val="100000"/>
                </a:lnSpc>
                <a:spcBef>
                  <a:spcPts val="0"/>
                </a:spcBef>
                <a:spcAft>
                  <a:spcPts val="0"/>
                </a:spcAft>
                <a:buNone/>
              </a:pPr>
              <a:r>
                <a:rPr lang="pt-BR" sz="1400">
                  <a:solidFill>
                    <a:schemeClr val="dk1"/>
                  </a:solidFill>
                  <a:latin typeface="Calibri"/>
                  <a:ea typeface="Calibri"/>
                  <a:cs typeface="Calibri"/>
                  <a:sym typeface="Calibri"/>
                </a:rPr>
                <a:t>O perfil de segurança e tolerabilidade de ravulizumabe</a:t>
              </a:r>
              <a:r>
                <a:rPr baseline="30000" lang="pt-BR" sz="1400">
                  <a:solidFill>
                    <a:schemeClr val="dk1"/>
                  </a:solidFill>
                  <a:latin typeface="Calibri"/>
                  <a:ea typeface="Calibri"/>
                  <a:cs typeface="Calibri"/>
                  <a:sym typeface="Calibri"/>
                </a:rPr>
                <a:t> </a:t>
              </a:r>
              <a:r>
                <a:rPr lang="pt-BR" sz="1400">
                  <a:solidFill>
                    <a:schemeClr val="dk1"/>
                  </a:solidFill>
                  <a:latin typeface="Calibri"/>
                  <a:ea typeface="Calibri"/>
                  <a:cs typeface="Calibri"/>
                  <a:sym typeface="Calibri"/>
                </a:rPr>
                <a:t>é </a:t>
              </a:r>
              <a:r>
                <a:rPr b="1" lang="pt-BR" sz="1400">
                  <a:solidFill>
                    <a:schemeClr val="dk2"/>
                  </a:solidFill>
                  <a:latin typeface="Calibri"/>
                  <a:ea typeface="Calibri"/>
                  <a:cs typeface="Calibri"/>
                  <a:sym typeface="Calibri"/>
                </a:rPr>
                <a:t>comparável</a:t>
              </a:r>
              <a:r>
                <a:rPr lang="pt-BR" sz="1400">
                  <a:solidFill>
                    <a:schemeClr val="dk1"/>
                  </a:solidFill>
                  <a:latin typeface="Calibri"/>
                  <a:ea typeface="Calibri"/>
                  <a:cs typeface="Calibri"/>
                  <a:sym typeface="Calibri"/>
                </a:rPr>
                <a:t> ao de eculizumabe</a:t>
              </a:r>
              <a:endParaRPr baseline="30000" sz="1400">
                <a:solidFill>
                  <a:schemeClr val="dk1"/>
                </a:solidFill>
                <a:latin typeface="Calibri"/>
                <a:ea typeface="Calibri"/>
                <a:cs typeface="Calibri"/>
                <a:sym typeface="Calibri"/>
              </a:endParaRPr>
            </a:p>
          </p:txBody>
        </p:sp>
        <p:sp>
          <p:nvSpPr>
            <p:cNvPr id="7138" name="Google Shape;7138;p124"/>
            <p:cNvSpPr txBox="1"/>
            <p:nvPr/>
          </p:nvSpPr>
          <p:spPr>
            <a:xfrm>
              <a:off x="3518285" y="2680526"/>
              <a:ext cx="3557995" cy="812979"/>
            </a:xfrm>
            <a:prstGeom prst="rect">
              <a:avLst/>
            </a:prstGeom>
            <a:noFill/>
            <a:ln>
              <a:noFill/>
            </a:ln>
          </p:spPr>
          <p:txBody>
            <a:bodyPr anchorCtr="0" anchor="t" bIns="45700" lIns="91425" spcFirstLastPara="1" rIns="91425" wrap="square" tIns="45700">
              <a:spAutoFit/>
            </a:bodyPr>
            <a:lstStyle/>
            <a:p>
              <a:pPr indent="0" lvl="0" marL="10800" marR="0" rtl="0" algn="ctr">
                <a:lnSpc>
                  <a:spcPct val="100000"/>
                </a:lnSpc>
                <a:spcBef>
                  <a:spcPts val="0"/>
                </a:spcBef>
                <a:spcAft>
                  <a:spcPts val="0"/>
                </a:spcAft>
                <a:buNone/>
              </a:pPr>
              <a:r>
                <a:rPr lang="pt-BR" sz="1400">
                  <a:solidFill>
                    <a:schemeClr val="dk1"/>
                  </a:solidFill>
                  <a:latin typeface="Calibri"/>
                  <a:ea typeface="Calibri"/>
                  <a:cs typeface="Calibri"/>
                  <a:sym typeface="Calibri"/>
                </a:rPr>
                <a:t>O </a:t>
              </a:r>
              <a:r>
                <a:rPr b="1" lang="pt-BR" sz="1400">
                  <a:solidFill>
                    <a:schemeClr val="dk2"/>
                  </a:solidFill>
                  <a:latin typeface="Calibri"/>
                  <a:ea typeface="Calibri"/>
                  <a:cs typeface="Calibri"/>
                  <a:sym typeface="Calibri"/>
                </a:rPr>
                <a:t>EA mais frequentemente reportado foi “cefaleia”, </a:t>
              </a:r>
              <a:r>
                <a:rPr lang="pt-BR" sz="1400">
                  <a:solidFill>
                    <a:schemeClr val="dk1"/>
                  </a:solidFill>
                  <a:latin typeface="Calibri"/>
                  <a:ea typeface="Calibri"/>
                  <a:cs typeface="Calibri"/>
                  <a:sym typeface="Calibri"/>
                </a:rPr>
                <a:t>ocorrida em porcentagens similares de pacientes nos grupos de ravulizumabe (36,0%) e eculizumabe (33,1%)</a:t>
              </a:r>
              <a:endParaRPr/>
            </a:p>
          </p:txBody>
        </p:sp>
        <p:sp>
          <p:nvSpPr>
            <p:cNvPr id="7139" name="Google Shape;7139;p124"/>
            <p:cNvSpPr txBox="1"/>
            <p:nvPr/>
          </p:nvSpPr>
          <p:spPr>
            <a:xfrm>
              <a:off x="7444976" y="2680526"/>
              <a:ext cx="3721099" cy="812979"/>
            </a:xfrm>
            <a:prstGeom prst="rect">
              <a:avLst/>
            </a:prstGeom>
            <a:noFill/>
            <a:ln>
              <a:noFill/>
            </a:ln>
          </p:spPr>
          <p:txBody>
            <a:bodyPr anchorCtr="0" anchor="t" bIns="45700" lIns="91425" spcFirstLastPara="1" rIns="91425" wrap="square" tIns="45700">
              <a:spAutoFit/>
            </a:bodyPr>
            <a:lstStyle/>
            <a:p>
              <a:pPr indent="0" lvl="0" marL="10800" marR="0" rtl="0" algn="ctr">
                <a:lnSpc>
                  <a:spcPct val="100000"/>
                </a:lnSpc>
                <a:spcBef>
                  <a:spcPts val="0"/>
                </a:spcBef>
                <a:spcAft>
                  <a:spcPts val="0"/>
                </a:spcAft>
                <a:buNone/>
              </a:pPr>
              <a:r>
                <a:rPr lang="pt-BR" sz="1400">
                  <a:solidFill>
                    <a:schemeClr val="dk1"/>
                  </a:solidFill>
                  <a:latin typeface="Calibri"/>
                  <a:ea typeface="Calibri"/>
                  <a:cs typeface="Calibri"/>
                  <a:sym typeface="Calibri"/>
                </a:rPr>
                <a:t>As proporções de pacientes que </a:t>
              </a:r>
              <a:r>
                <a:rPr b="1" lang="pt-BR" sz="1400">
                  <a:solidFill>
                    <a:schemeClr val="dk2"/>
                  </a:solidFill>
                  <a:latin typeface="Calibri"/>
                  <a:ea typeface="Calibri"/>
                  <a:cs typeface="Calibri"/>
                  <a:sym typeface="Calibri"/>
                </a:rPr>
                <a:t>apresentaram EAs graves </a:t>
              </a:r>
              <a:r>
                <a:rPr lang="pt-BR" sz="1400">
                  <a:solidFill>
                    <a:schemeClr val="dk1"/>
                  </a:solidFill>
                  <a:latin typeface="Calibri"/>
                  <a:ea typeface="Calibri"/>
                  <a:cs typeface="Calibri"/>
                  <a:sym typeface="Calibri"/>
                </a:rPr>
                <a:t>foram </a:t>
              </a:r>
              <a:r>
                <a:rPr b="1" lang="pt-BR" sz="1400">
                  <a:solidFill>
                    <a:schemeClr val="dk2"/>
                  </a:solidFill>
                  <a:latin typeface="Calibri"/>
                  <a:ea typeface="Calibri"/>
                  <a:cs typeface="Calibri"/>
                  <a:sym typeface="Calibri"/>
                </a:rPr>
                <a:t>baixas e comparáveis </a:t>
              </a:r>
              <a:r>
                <a:rPr lang="pt-BR" sz="1400">
                  <a:solidFill>
                    <a:schemeClr val="dk1"/>
                  </a:solidFill>
                  <a:latin typeface="Calibri"/>
                  <a:ea typeface="Calibri"/>
                  <a:cs typeface="Calibri"/>
                  <a:sym typeface="Calibri"/>
                </a:rPr>
                <a:t>entre os grupos de tratamento (8,8% com ravulizumabe e 7,4% com eculizumabe)</a:t>
              </a:r>
              <a:endParaRPr/>
            </a:p>
          </p:txBody>
        </p:sp>
        <p:cxnSp>
          <p:nvCxnSpPr>
            <p:cNvPr id="7140" name="Google Shape;7140;p124"/>
            <p:cNvCxnSpPr/>
            <p:nvPr/>
          </p:nvCxnSpPr>
          <p:spPr>
            <a:xfrm>
              <a:off x="3349124" y="2687927"/>
              <a:ext cx="0" cy="805578"/>
            </a:xfrm>
            <a:prstGeom prst="straightConnector1">
              <a:avLst/>
            </a:prstGeom>
            <a:noFill/>
            <a:ln cap="flat" cmpd="sng" w="12700">
              <a:solidFill>
                <a:schemeClr val="accent1"/>
              </a:solidFill>
              <a:prstDash val="solid"/>
              <a:miter lim="800000"/>
              <a:headEnd len="sm" w="sm" type="none"/>
              <a:tailEnd len="sm" w="sm" type="none"/>
            </a:ln>
          </p:spPr>
        </p:cxnSp>
        <p:cxnSp>
          <p:nvCxnSpPr>
            <p:cNvPr id="7141" name="Google Shape;7141;p124"/>
            <p:cNvCxnSpPr/>
            <p:nvPr/>
          </p:nvCxnSpPr>
          <p:spPr>
            <a:xfrm>
              <a:off x="7342013" y="2687927"/>
              <a:ext cx="0" cy="805578"/>
            </a:xfrm>
            <a:prstGeom prst="straightConnector1">
              <a:avLst/>
            </a:prstGeom>
            <a:noFill/>
            <a:ln cap="flat" cmpd="sng" w="12700">
              <a:solidFill>
                <a:schemeClr val="accent1"/>
              </a:solidFill>
              <a:prstDash val="solid"/>
              <a:miter lim="800000"/>
              <a:headEnd len="sm" w="sm" type="none"/>
              <a:tailEnd len="sm" w="sm" type="none"/>
            </a:ln>
          </p:spPr>
        </p:cxnSp>
        <p:cxnSp>
          <p:nvCxnSpPr>
            <p:cNvPr id="7142" name="Google Shape;7142;p124"/>
            <p:cNvCxnSpPr/>
            <p:nvPr/>
          </p:nvCxnSpPr>
          <p:spPr>
            <a:xfrm>
              <a:off x="3349124" y="1948219"/>
              <a:ext cx="0" cy="596487"/>
            </a:xfrm>
            <a:prstGeom prst="straightConnector1">
              <a:avLst/>
            </a:prstGeom>
            <a:noFill/>
            <a:ln cap="flat" cmpd="sng" w="12700">
              <a:solidFill>
                <a:schemeClr val="lt1"/>
              </a:solidFill>
              <a:prstDash val="solid"/>
              <a:miter lim="800000"/>
              <a:headEnd len="sm" w="sm" type="none"/>
              <a:tailEnd len="sm" w="sm" type="none"/>
            </a:ln>
          </p:spPr>
        </p:cxnSp>
        <p:cxnSp>
          <p:nvCxnSpPr>
            <p:cNvPr id="7143" name="Google Shape;7143;p124"/>
            <p:cNvCxnSpPr/>
            <p:nvPr/>
          </p:nvCxnSpPr>
          <p:spPr>
            <a:xfrm>
              <a:off x="7342013" y="1948219"/>
              <a:ext cx="0" cy="596487"/>
            </a:xfrm>
            <a:prstGeom prst="straightConnector1">
              <a:avLst/>
            </a:prstGeom>
            <a:noFill/>
            <a:ln cap="flat" cmpd="sng" w="12700">
              <a:solidFill>
                <a:schemeClr val="lt1"/>
              </a:solidFill>
              <a:prstDash val="solid"/>
              <a:miter lim="800000"/>
              <a:headEnd len="sm" w="sm" type="none"/>
              <a:tailEnd len="sm" w="sm" type="none"/>
            </a:ln>
          </p:spPr>
        </p:cxnSp>
        <p:sp>
          <p:nvSpPr>
            <p:cNvPr id="7144" name="Google Shape;7144;p124"/>
            <p:cNvSpPr/>
            <p:nvPr/>
          </p:nvSpPr>
          <p:spPr>
            <a:xfrm>
              <a:off x="5055047" y="1967553"/>
              <a:ext cx="585770" cy="585770"/>
            </a:xfrm>
            <a:custGeom>
              <a:rect b="b" l="l" r="r" t="t"/>
              <a:pathLst>
                <a:path extrusionOk="0" h="885825" w="885825">
                  <a:moveTo>
                    <a:pt x="362141" y="452438"/>
                  </a:moveTo>
                  <a:cubicBezTo>
                    <a:pt x="358235" y="512255"/>
                    <a:pt x="300895" y="527495"/>
                    <a:pt x="266319" y="527495"/>
                  </a:cubicBezTo>
                  <a:lnTo>
                    <a:pt x="260223" y="527495"/>
                  </a:lnTo>
                  <a:cubicBezTo>
                    <a:pt x="252332" y="527047"/>
                    <a:pt x="246298" y="520288"/>
                    <a:pt x="246745" y="512397"/>
                  </a:cubicBezTo>
                  <a:cubicBezTo>
                    <a:pt x="247192" y="504507"/>
                    <a:pt x="253951" y="498472"/>
                    <a:pt x="261842" y="498920"/>
                  </a:cubicBezTo>
                  <a:cubicBezTo>
                    <a:pt x="268984" y="499144"/>
                    <a:pt x="276130" y="498665"/>
                    <a:pt x="283178" y="497491"/>
                  </a:cubicBezTo>
                  <a:cubicBezTo>
                    <a:pt x="300609" y="494633"/>
                    <a:pt x="323279" y="486347"/>
                    <a:pt x="330803" y="463582"/>
                  </a:cubicBezTo>
                  <a:cubicBezTo>
                    <a:pt x="332290" y="459409"/>
                    <a:pt x="333188" y="455049"/>
                    <a:pt x="333470" y="450628"/>
                  </a:cubicBezTo>
                  <a:cubicBezTo>
                    <a:pt x="333996" y="442737"/>
                    <a:pt x="340819" y="436767"/>
                    <a:pt x="348710" y="437293"/>
                  </a:cubicBezTo>
                  <a:cubicBezTo>
                    <a:pt x="356601" y="437819"/>
                    <a:pt x="362571" y="444642"/>
                    <a:pt x="362045" y="452533"/>
                  </a:cubicBezTo>
                  <a:close/>
                  <a:moveTo>
                    <a:pt x="408432" y="270415"/>
                  </a:moveTo>
                  <a:cubicBezTo>
                    <a:pt x="408195" y="262524"/>
                    <a:pt x="401607" y="256319"/>
                    <a:pt x="393716" y="256556"/>
                  </a:cubicBezTo>
                  <a:cubicBezTo>
                    <a:pt x="385825" y="256793"/>
                    <a:pt x="379620" y="263381"/>
                    <a:pt x="379857" y="271272"/>
                  </a:cubicBezTo>
                  <a:cubicBezTo>
                    <a:pt x="380429" y="291465"/>
                    <a:pt x="358426" y="303848"/>
                    <a:pt x="346424" y="309372"/>
                  </a:cubicBezTo>
                  <a:cubicBezTo>
                    <a:pt x="317849" y="285845"/>
                    <a:pt x="276035" y="289655"/>
                    <a:pt x="274130" y="290322"/>
                  </a:cubicBezTo>
                  <a:cubicBezTo>
                    <a:pt x="266767" y="291398"/>
                    <a:pt x="261462" y="297946"/>
                    <a:pt x="261937" y="305372"/>
                  </a:cubicBezTo>
                  <a:cubicBezTo>
                    <a:pt x="262789" y="313189"/>
                    <a:pt x="269724" y="318897"/>
                    <a:pt x="277559" y="318230"/>
                  </a:cubicBezTo>
                  <a:cubicBezTo>
                    <a:pt x="281649" y="317938"/>
                    <a:pt x="285755" y="317938"/>
                    <a:pt x="289846" y="318230"/>
                  </a:cubicBezTo>
                  <a:cubicBezTo>
                    <a:pt x="305617" y="318261"/>
                    <a:pt x="320819" y="324132"/>
                    <a:pt x="332518" y="334709"/>
                  </a:cubicBezTo>
                  <a:cubicBezTo>
                    <a:pt x="341366" y="345668"/>
                    <a:pt x="345234" y="359825"/>
                    <a:pt x="343186" y="373761"/>
                  </a:cubicBezTo>
                  <a:cubicBezTo>
                    <a:pt x="343186" y="377190"/>
                    <a:pt x="342519" y="380810"/>
                    <a:pt x="341948" y="384620"/>
                  </a:cubicBezTo>
                  <a:cubicBezTo>
                    <a:pt x="340577" y="392337"/>
                    <a:pt x="345721" y="399704"/>
                    <a:pt x="353439" y="401075"/>
                  </a:cubicBezTo>
                  <a:cubicBezTo>
                    <a:pt x="353482" y="401083"/>
                    <a:pt x="353525" y="401091"/>
                    <a:pt x="353568" y="401098"/>
                  </a:cubicBezTo>
                  <a:cubicBezTo>
                    <a:pt x="354391" y="401191"/>
                    <a:pt x="355222" y="401191"/>
                    <a:pt x="356045" y="401098"/>
                  </a:cubicBezTo>
                  <a:cubicBezTo>
                    <a:pt x="362984" y="401056"/>
                    <a:pt x="368890" y="396034"/>
                    <a:pt x="370046" y="389192"/>
                  </a:cubicBezTo>
                  <a:cubicBezTo>
                    <a:pt x="374217" y="370056"/>
                    <a:pt x="372388" y="350100"/>
                    <a:pt x="364808" y="332042"/>
                  </a:cubicBezTo>
                  <a:cubicBezTo>
                    <a:pt x="382810" y="323088"/>
                    <a:pt x="409480" y="303752"/>
                    <a:pt x="408432" y="270605"/>
                  </a:cubicBezTo>
                  <a:close/>
                  <a:moveTo>
                    <a:pt x="348806" y="437388"/>
                  </a:moveTo>
                  <a:cubicBezTo>
                    <a:pt x="340945" y="436899"/>
                    <a:pt x="334171" y="442863"/>
                    <a:pt x="333661" y="450723"/>
                  </a:cubicBezTo>
                  <a:cubicBezTo>
                    <a:pt x="333379" y="455144"/>
                    <a:pt x="332481" y="459504"/>
                    <a:pt x="330994" y="463677"/>
                  </a:cubicBezTo>
                  <a:cubicBezTo>
                    <a:pt x="323279" y="486442"/>
                    <a:pt x="300609" y="494729"/>
                    <a:pt x="283369" y="497586"/>
                  </a:cubicBezTo>
                  <a:cubicBezTo>
                    <a:pt x="276321" y="498761"/>
                    <a:pt x="269174" y="499239"/>
                    <a:pt x="262033" y="499015"/>
                  </a:cubicBezTo>
                  <a:cubicBezTo>
                    <a:pt x="254142" y="498568"/>
                    <a:pt x="247383" y="504602"/>
                    <a:pt x="246936" y="512493"/>
                  </a:cubicBezTo>
                  <a:cubicBezTo>
                    <a:pt x="246489" y="520383"/>
                    <a:pt x="252523" y="527143"/>
                    <a:pt x="260414" y="527590"/>
                  </a:cubicBezTo>
                  <a:lnTo>
                    <a:pt x="266510" y="527590"/>
                  </a:lnTo>
                  <a:cubicBezTo>
                    <a:pt x="301085" y="527590"/>
                    <a:pt x="358426" y="512350"/>
                    <a:pt x="362331" y="452533"/>
                  </a:cubicBezTo>
                  <a:cubicBezTo>
                    <a:pt x="362815" y="444657"/>
                    <a:pt x="356822" y="437880"/>
                    <a:pt x="348947" y="437396"/>
                  </a:cubicBezTo>
                  <a:cubicBezTo>
                    <a:pt x="348900" y="437393"/>
                    <a:pt x="348853" y="437390"/>
                    <a:pt x="348806" y="437388"/>
                  </a:cubicBezTo>
                  <a:close/>
                  <a:moveTo>
                    <a:pt x="393764" y="256413"/>
                  </a:moveTo>
                  <a:cubicBezTo>
                    <a:pt x="385877" y="256665"/>
                    <a:pt x="379687" y="263262"/>
                    <a:pt x="379939" y="271149"/>
                  </a:cubicBezTo>
                  <a:cubicBezTo>
                    <a:pt x="379942" y="271253"/>
                    <a:pt x="379947" y="271358"/>
                    <a:pt x="379952" y="271463"/>
                  </a:cubicBezTo>
                  <a:cubicBezTo>
                    <a:pt x="380524" y="291656"/>
                    <a:pt x="358521" y="304038"/>
                    <a:pt x="346520" y="309563"/>
                  </a:cubicBezTo>
                  <a:cubicBezTo>
                    <a:pt x="317945" y="286036"/>
                    <a:pt x="276130" y="289846"/>
                    <a:pt x="274225" y="290513"/>
                  </a:cubicBezTo>
                  <a:cubicBezTo>
                    <a:pt x="266901" y="291539"/>
                    <a:pt x="261570" y="297985"/>
                    <a:pt x="261938" y="305372"/>
                  </a:cubicBezTo>
                  <a:cubicBezTo>
                    <a:pt x="262789" y="313189"/>
                    <a:pt x="269724" y="318897"/>
                    <a:pt x="277559" y="318230"/>
                  </a:cubicBezTo>
                  <a:cubicBezTo>
                    <a:pt x="281649" y="317938"/>
                    <a:pt x="285755" y="317938"/>
                    <a:pt x="289846" y="318230"/>
                  </a:cubicBezTo>
                  <a:cubicBezTo>
                    <a:pt x="305617" y="318261"/>
                    <a:pt x="320819" y="324132"/>
                    <a:pt x="332518" y="334709"/>
                  </a:cubicBezTo>
                  <a:cubicBezTo>
                    <a:pt x="341366" y="345668"/>
                    <a:pt x="345234" y="359825"/>
                    <a:pt x="343186" y="373761"/>
                  </a:cubicBezTo>
                  <a:cubicBezTo>
                    <a:pt x="343186" y="377190"/>
                    <a:pt x="342519" y="380810"/>
                    <a:pt x="341948" y="384620"/>
                  </a:cubicBezTo>
                  <a:cubicBezTo>
                    <a:pt x="340577" y="392337"/>
                    <a:pt x="345721" y="399704"/>
                    <a:pt x="353439" y="401075"/>
                  </a:cubicBezTo>
                  <a:cubicBezTo>
                    <a:pt x="353482" y="401083"/>
                    <a:pt x="353525" y="401091"/>
                    <a:pt x="353568" y="401098"/>
                  </a:cubicBezTo>
                  <a:cubicBezTo>
                    <a:pt x="354391" y="401191"/>
                    <a:pt x="355222" y="401191"/>
                    <a:pt x="356045" y="401098"/>
                  </a:cubicBezTo>
                  <a:cubicBezTo>
                    <a:pt x="362984" y="401056"/>
                    <a:pt x="368890" y="396034"/>
                    <a:pt x="370046" y="389192"/>
                  </a:cubicBezTo>
                  <a:cubicBezTo>
                    <a:pt x="374217" y="370056"/>
                    <a:pt x="372388" y="350100"/>
                    <a:pt x="364808" y="332042"/>
                  </a:cubicBezTo>
                  <a:cubicBezTo>
                    <a:pt x="383286" y="322517"/>
                    <a:pt x="409956" y="303467"/>
                    <a:pt x="408908" y="270224"/>
                  </a:cubicBezTo>
                  <a:cubicBezTo>
                    <a:pt x="408558" y="262394"/>
                    <a:pt x="401927" y="256330"/>
                    <a:pt x="394096" y="256680"/>
                  </a:cubicBezTo>
                  <a:cubicBezTo>
                    <a:pt x="393985" y="256685"/>
                    <a:pt x="393874" y="256691"/>
                    <a:pt x="393764" y="256699"/>
                  </a:cubicBezTo>
                  <a:close/>
                  <a:moveTo>
                    <a:pt x="698563" y="578453"/>
                  </a:moveTo>
                  <a:cubicBezTo>
                    <a:pt x="697992" y="592455"/>
                    <a:pt x="694087" y="631412"/>
                    <a:pt x="667607" y="655606"/>
                  </a:cubicBezTo>
                  <a:cubicBezTo>
                    <a:pt x="653521" y="668239"/>
                    <a:pt x="635284" y="675256"/>
                    <a:pt x="616363" y="675323"/>
                  </a:cubicBezTo>
                  <a:cubicBezTo>
                    <a:pt x="615452" y="706029"/>
                    <a:pt x="596013" y="733116"/>
                    <a:pt x="567214" y="743807"/>
                  </a:cubicBezTo>
                  <a:cubicBezTo>
                    <a:pt x="553717" y="749382"/>
                    <a:pt x="539240" y="752200"/>
                    <a:pt x="524637" y="752094"/>
                  </a:cubicBezTo>
                  <a:cubicBezTo>
                    <a:pt x="494264" y="752297"/>
                    <a:pt x="464986" y="740764"/>
                    <a:pt x="442912" y="719900"/>
                  </a:cubicBezTo>
                  <a:cubicBezTo>
                    <a:pt x="420812" y="740937"/>
                    <a:pt x="391413" y="752580"/>
                    <a:pt x="360902" y="752380"/>
                  </a:cubicBezTo>
                  <a:cubicBezTo>
                    <a:pt x="346299" y="752486"/>
                    <a:pt x="331823" y="749668"/>
                    <a:pt x="318325" y="744093"/>
                  </a:cubicBezTo>
                  <a:cubicBezTo>
                    <a:pt x="289527" y="733401"/>
                    <a:pt x="270087" y="706314"/>
                    <a:pt x="269176" y="675608"/>
                  </a:cubicBezTo>
                  <a:cubicBezTo>
                    <a:pt x="250255" y="675542"/>
                    <a:pt x="232018" y="668525"/>
                    <a:pt x="217932" y="655892"/>
                  </a:cubicBezTo>
                  <a:cubicBezTo>
                    <a:pt x="191453" y="631698"/>
                    <a:pt x="187547" y="592741"/>
                    <a:pt x="186976" y="578739"/>
                  </a:cubicBezTo>
                  <a:cubicBezTo>
                    <a:pt x="120301" y="485775"/>
                    <a:pt x="171926" y="395288"/>
                    <a:pt x="186976" y="372332"/>
                  </a:cubicBezTo>
                  <a:cubicBezTo>
                    <a:pt x="179737" y="328613"/>
                    <a:pt x="185738" y="292608"/>
                    <a:pt x="204788" y="265271"/>
                  </a:cubicBezTo>
                  <a:cubicBezTo>
                    <a:pt x="217965" y="246564"/>
                    <a:pt x="236794" y="232576"/>
                    <a:pt x="258509" y="225362"/>
                  </a:cubicBezTo>
                  <a:cubicBezTo>
                    <a:pt x="259306" y="204933"/>
                    <a:pt x="268552" y="185752"/>
                    <a:pt x="284036" y="172403"/>
                  </a:cubicBezTo>
                  <a:cubicBezTo>
                    <a:pt x="303172" y="158597"/>
                    <a:pt x="326809" y="152509"/>
                    <a:pt x="350234" y="155353"/>
                  </a:cubicBezTo>
                  <a:cubicBezTo>
                    <a:pt x="364747" y="141006"/>
                    <a:pt x="384407" y="133080"/>
                    <a:pt x="404813" y="133350"/>
                  </a:cubicBezTo>
                  <a:cubicBezTo>
                    <a:pt x="419507" y="132939"/>
                    <a:pt x="433569" y="139336"/>
                    <a:pt x="442913" y="150686"/>
                  </a:cubicBezTo>
                  <a:cubicBezTo>
                    <a:pt x="452256" y="139336"/>
                    <a:pt x="466318" y="132939"/>
                    <a:pt x="481013" y="133350"/>
                  </a:cubicBezTo>
                  <a:cubicBezTo>
                    <a:pt x="501582" y="132951"/>
                    <a:pt x="521438" y="140887"/>
                    <a:pt x="536067" y="155353"/>
                  </a:cubicBezTo>
                  <a:cubicBezTo>
                    <a:pt x="559492" y="152509"/>
                    <a:pt x="583129" y="158597"/>
                    <a:pt x="602266" y="172403"/>
                  </a:cubicBezTo>
                  <a:cubicBezTo>
                    <a:pt x="617750" y="185752"/>
                    <a:pt x="626995" y="204933"/>
                    <a:pt x="627793" y="225362"/>
                  </a:cubicBezTo>
                  <a:cubicBezTo>
                    <a:pt x="649333" y="232666"/>
                    <a:pt x="667984" y="246645"/>
                    <a:pt x="681037" y="265271"/>
                  </a:cubicBezTo>
                  <a:cubicBezTo>
                    <a:pt x="700088" y="292608"/>
                    <a:pt x="705707" y="328613"/>
                    <a:pt x="698183" y="372332"/>
                  </a:cubicBezTo>
                  <a:cubicBezTo>
                    <a:pt x="713899" y="395288"/>
                    <a:pt x="765715" y="485775"/>
                    <a:pt x="698849" y="578739"/>
                  </a:cubicBezTo>
                  <a:close/>
                  <a:moveTo>
                    <a:pt x="428625" y="186595"/>
                  </a:moveTo>
                  <a:cubicBezTo>
                    <a:pt x="427958" y="182213"/>
                    <a:pt x="423863" y="161925"/>
                    <a:pt x="404813" y="161925"/>
                  </a:cubicBezTo>
                  <a:cubicBezTo>
                    <a:pt x="395829" y="161815"/>
                    <a:pt x="386980" y="164117"/>
                    <a:pt x="379190" y="168593"/>
                  </a:cubicBezTo>
                  <a:cubicBezTo>
                    <a:pt x="387485" y="175462"/>
                    <a:pt x="393360" y="184809"/>
                    <a:pt x="395954" y="195263"/>
                  </a:cubicBezTo>
                  <a:cubicBezTo>
                    <a:pt x="400241" y="213360"/>
                    <a:pt x="393287" y="232601"/>
                    <a:pt x="375285" y="252413"/>
                  </a:cubicBezTo>
                  <a:cubicBezTo>
                    <a:pt x="372553" y="255412"/>
                    <a:pt x="368674" y="257109"/>
                    <a:pt x="364617" y="257080"/>
                  </a:cubicBezTo>
                  <a:cubicBezTo>
                    <a:pt x="361098" y="257122"/>
                    <a:pt x="357695" y="255828"/>
                    <a:pt x="355092" y="253460"/>
                  </a:cubicBezTo>
                  <a:cubicBezTo>
                    <a:pt x="349254" y="248230"/>
                    <a:pt x="348762" y="239257"/>
                    <a:pt x="353993" y="233419"/>
                  </a:cubicBezTo>
                  <a:cubicBezTo>
                    <a:pt x="354010" y="233400"/>
                    <a:pt x="354027" y="233381"/>
                    <a:pt x="354044" y="233363"/>
                  </a:cubicBezTo>
                  <a:cubicBezTo>
                    <a:pt x="357013" y="230121"/>
                    <a:pt x="359720" y="226649"/>
                    <a:pt x="362141" y="222980"/>
                  </a:cubicBezTo>
                  <a:cubicBezTo>
                    <a:pt x="366855" y="217038"/>
                    <a:pt x="369014" y="209465"/>
                    <a:pt x="368141" y="201930"/>
                  </a:cubicBezTo>
                  <a:cubicBezTo>
                    <a:pt x="366441" y="196284"/>
                    <a:pt x="362753" y="191445"/>
                    <a:pt x="357759" y="188309"/>
                  </a:cubicBezTo>
                  <a:cubicBezTo>
                    <a:pt x="355736" y="186873"/>
                    <a:pt x="353602" y="185599"/>
                    <a:pt x="351377" y="184499"/>
                  </a:cubicBezTo>
                  <a:cubicBezTo>
                    <a:pt x="344900" y="183642"/>
                    <a:pt x="318516" y="180880"/>
                    <a:pt x="301752" y="194786"/>
                  </a:cubicBezTo>
                  <a:cubicBezTo>
                    <a:pt x="291370" y="203359"/>
                    <a:pt x="286226" y="217456"/>
                    <a:pt x="286226" y="236696"/>
                  </a:cubicBezTo>
                  <a:cubicBezTo>
                    <a:pt x="286184" y="243688"/>
                    <a:pt x="281120" y="249636"/>
                    <a:pt x="274225" y="250793"/>
                  </a:cubicBezTo>
                  <a:cubicBezTo>
                    <a:pt x="255381" y="255173"/>
                    <a:pt x="238804" y="266326"/>
                    <a:pt x="227648" y="282131"/>
                  </a:cubicBezTo>
                  <a:cubicBezTo>
                    <a:pt x="212693" y="304038"/>
                    <a:pt x="208598" y="334518"/>
                    <a:pt x="216313" y="372713"/>
                  </a:cubicBezTo>
                  <a:cubicBezTo>
                    <a:pt x="218605" y="379467"/>
                    <a:pt x="221810" y="385877"/>
                    <a:pt x="225838" y="391763"/>
                  </a:cubicBezTo>
                  <a:cubicBezTo>
                    <a:pt x="232553" y="402534"/>
                    <a:pt x="243342" y="410127"/>
                    <a:pt x="255746" y="412814"/>
                  </a:cubicBezTo>
                  <a:cubicBezTo>
                    <a:pt x="261664" y="413917"/>
                    <a:pt x="267735" y="413917"/>
                    <a:pt x="273653" y="412814"/>
                  </a:cubicBezTo>
                  <a:cubicBezTo>
                    <a:pt x="281544" y="411525"/>
                    <a:pt x="288986" y="416877"/>
                    <a:pt x="290274" y="424767"/>
                  </a:cubicBezTo>
                  <a:cubicBezTo>
                    <a:pt x="291563" y="432658"/>
                    <a:pt x="286211" y="440100"/>
                    <a:pt x="278320" y="441389"/>
                  </a:cubicBezTo>
                  <a:cubicBezTo>
                    <a:pt x="273666" y="442205"/>
                    <a:pt x="268949" y="442620"/>
                    <a:pt x="264223" y="442627"/>
                  </a:cubicBezTo>
                  <a:cubicBezTo>
                    <a:pt x="238068" y="442347"/>
                    <a:pt x="213981" y="428351"/>
                    <a:pt x="200787" y="405765"/>
                  </a:cubicBezTo>
                  <a:cubicBezTo>
                    <a:pt x="177345" y="447869"/>
                    <a:pt x="176310" y="498857"/>
                    <a:pt x="198025" y="541877"/>
                  </a:cubicBezTo>
                  <a:cubicBezTo>
                    <a:pt x="200073" y="539044"/>
                    <a:pt x="202473" y="536484"/>
                    <a:pt x="205168" y="534257"/>
                  </a:cubicBezTo>
                  <a:cubicBezTo>
                    <a:pt x="215527" y="526128"/>
                    <a:pt x="229021" y="523148"/>
                    <a:pt x="241840" y="526161"/>
                  </a:cubicBezTo>
                  <a:cubicBezTo>
                    <a:pt x="249730" y="527555"/>
                    <a:pt x="254997" y="535082"/>
                    <a:pt x="253603" y="542973"/>
                  </a:cubicBezTo>
                  <a:cubicBezTo>
                    <a:pt x="252209" y="550863"/>
                    <a:pt x="244682" y="556130"/>
                    <a:pt x="236791" y="554736"/>
                  </a:cubicBezTo>
                  <a:cubicBezTo>
                    <a:pt x="232185" y="553273"/>
                    <a:pt x="227162" y="554011"/>
                    <a:pt x="223171" y="556736"/>
                  </a:cubicBezTo>
                  <a:cubicBezTo>
                    <a:pt x="218621" y="561732"/>
                    <a:pt x="215989" y="568177"/>
                    <a:pt x="215741" y="574929"/>
                  </a:cubicBezTo>
                  <a:cubicBezTo>
                    <a:pt x="215741" y="576358"/>
                    <a:pt x="215741" y="615220"/>
                    <a:pt x="237649" y="635318"/>
                  </a:cubicBezTo>
                  <a:cubicBezTo>
                    <a:pt x="247364" y="643809"/>
                    <a:pt x="260005" y="648182"/>
                    <a:pt x="272891" y="647509"/>
                  </a:cubicBezTo>
                  <a:cubicBezTo>
                    <a:pt x="280174" y="618631"/>
                    <a:pt x="303614" y="596642"/>
                    <a:pt x="332899" y="591217"/>
                  </a:cubicBezTo>
                  <a:cubicBezTo>
                    <a:pt x="336739" y="590516"/>
                    <a:pt x="340621" y="590070"/>
                    <a:pt x="344519" y="589883"/>
                  </a:cubicBezTo>
                  <a:cubicBezTo>
                    <a:pt x="347242" y="588419"/>
                    <a:pt x="349340" y="586015"/>
                    <a:pt x="350425" y="583120"/>
                  </a:cubicBezTo>
                  <a:cubicBezTo>
                    <a:pt x="350585" y="578970"/>
                    <a:pt x="349154" y="574916"/>
                    <a:pt x="346424" y="571786"/>
                  </a:cubicBezTo>
                  <a:cubicBezTo>
                    <a:pt x="345660" y="570630"/>
                    <a:pt x="344833" y="569517"/>
                    <a:pt x="343948" y="568452"/>
                  </a:cubicBezTo>
                  <a:cubicBezTo>
                    <a:pt x="339179" y="562165"/>
                    <a:pt x="340409" y="553203"/>
                    <a:pt x="346696" y="548434"/>
                  </a:cubicBezTo>
                  <a:cubicBezTo>
                    <a:pt x="352613" y="543945"/>
                    <a:pt x="360982" y="544739"/>
                    <a:pt x="365951" y="550259"/>
                  </a:cubicBezTo>
                  <a:cubicBezTo>
                    <a:pt x="376359" y="560692"/>
                    <a:pt x="380925" y="575602"/>
                    <a:pt x="378143" y="590074"/>
                  </a:cubicBezTo>
                  <a:cubicBezTo>
                    <a:pt x="377060" y="594504"/>
                    <a:pt x="375118" y="598679"/>
                    <a:pt x="372428" y="602361"/>
                  </a:cubicBezTo>
                  <a:cubicBezTo>
                    <a:pt x="376447" y="605802"/>
                    <a:pt x="379693" y="610055"/>
                    <a:pt x="381953" y="614839"/>
                  </a:cubicBezTo>
                  <a:cubicBezTo>
                    <a:pt x="386473" y="625444"/>
                    <a:pt x="385947" y="637527"/>
                    <a:pt x="380524" y="647700"/>
                  </a:cubicBezTo>
                  <a:cubicBezTo>
                    <a:pt x="378141" y="652695"/>
                    <a:pt x="373104" y="655881"/>
                    <a:pt x="367570" y="655891"/>
                  </a:cubicBezTo>
                  <a:cubicBezTo>
                    <a:pt x="365469" y="655861"/>
                    <a:pt x="363395" y="655408"/>
                    <a:pt x="361474" y="654558"/>
                  </a:cubicBezTo>
                  <a:cubicBezTo>
                    <a:pt x="354349" y="651165"/>
                    <a:pt x="351288" y="642664"/>
                    <a:pt x="354616" y="635508"/>
                  </a:cubicBezTo>
                  <a:cubicBezTo>
                    <a:pt x="357378" y="629793"/>
                    <a:pt x="356235" y="627221"/>
                    <a:pt x="355854" y="625983"/>
                  </a:cubicBezTo>
                  <a:cubicBezTo>
                    <a:pt x="353648" y="622361"/>
                    <a:pt x="350296" y="619579"/>
                    <a:pt x="346329" y="618077"/>
                  </a:cubicBezTo>
                  <a:cubicBezTo>
                    <a:pt x="305943" y="619601"/>
                    <a:pt x="299752" y="657987"/>
                    <a:pt x="298704" y="662369"/>
                  </a:cubicBezTo>
                  <a:lnTo>
                    <a:pt x="298704" y="662369"/>
                  </a:lnTo>
                  <a:cubicBezTo>
                    <a:pt x="293896" y="685893"/>
                    <a:pt x="307136" y="709368"/>
                    <a:pt x="329756" y="717423"/>
                  </a:cubicBezTo>
                  <a:cubicBezTo>
                    <a:pt x="364444" y="731020"/>
                    <a:pt x="403931" y="721509"/>
                    <a:pt x="428625" y="693611"/>
                  </a:cubicBezTo>
                  <a:close/>
                  <a:moveTo>
                    <a:pt x="685229" y="405670"/>
                  </a:moveTo>
                  <a:cubicBezTo>
                    <a:pt x="672147" y="428373"/>
                    <a:pt x="648087" y="442520"/>
                    <a:pt x="621887" y="442913"/>
                  </a:cubicBezTo>
                  <a:cubicBezTo>
                    <a:pt x="617161" y="442905"/>
                    <a:pt x="612445" y="442491"/>
                    <a:pt x="607790" y="441674"/>
                  </a:cubicBezTo>
                  <a:cubicBezTo>
                    <a:pt x="599899" y="440385"/>
                    <a:pt x="594548" y="432944"/>
                    <a:pt x="595836" y="425053"/>
                  </a:cubicBezTo>
                  <a:cubicBezTo>
                    <a:pt x="597125" y="417162"/>
                    <a:pt x="604567" y="411810"/>
                    <a:pt x="612458" y="413099"/>
                  </a:cubicBezTo>
                  <a:cubicBezTo>
                    <a:pt x="618376" y="414202"/>
                    <a:pt x="624447" y="414202"/>
                    <a:pt x="630365" y="413099"/>
                  </a:cubicBezTo>
                  <a:cubicBezTo>
                    <a:pt x="642769" y="410413"/>
                    <a:pt x="653558" y="402819"/>
                    <a:pt x="660273" y="392049"/>
                  </a:cubicBezTo>
                  <a:cubicBezTo>
                    <a:pt x="664301" y="386163"/>
                    <a:pt x="667506" y="379753"/>
                    <a:pt x="669798" y="372999"/>
                  </a:cubicBezTo>
                  <a:cubicBezTo>
                    <a:pt x="677228" y="334899"/>
                    <a:pt x="673418" y="304324"/>
                    <a:pt x="658463" y="282416"/>
                  </a:cubicBezTo>
                  <a:cubicBezTo>
                    <a:pt x="647296" y="266579"/>
                    <a:pt x="630677" y="255420"/>
                    <a:pt x="611791" y="251079"/>
                  </a:cubicBezTo>
                  <a:cubicBezTo>
                    <a:pt x="604954" y="249845"/>
                    <a:pt x="599957" y="243929"/>
                    <a:pt x="599884" y="236982"/>
                  </a:cubicBezTo>
                  <a:cubicBezTo>
                    <a:pt x="599885" y="217932"/>
                    <a:pt x="594646" y="203549"/>
                    <a:pt x="584263" y="195072"/>
                  </a:cubicBezTo>
                  <a:cubicBezTo>
                    <a:pt x="567595" y="181261"/>
                    <a:pt x="541115" y="183928"/>
                    <a:pt x="534734" y="184785"/>
                  </a:cubicBezTo>
                  <a:cubicBezTo>
                    <a:pt x="532530" y="185922"/>
                    <a:pt x="530398" y="187194"/>
                    <a:pt x="528352" y="188595"/>
                  </a:cubicBezTo>
                  <a:cubicBezTo>
                    <a:pt x="523358" y="191731"/>
                    <a:pt x="519670" y="196570"/>
                    <a:pt x="517970" y="202216"/>
                  </a:cubicBezTo>
                  <a:cubicBezTo>
                    <a:pt x="517097" y="209751"/>
                    <a:pt x="519255" y="217324"/>
                    <a:pt x="523970" y="223266"/>
                  </a:cubicBezTo>
                  <a:cubicBezTo>
                    <a:pt x="526312" y="226826"/>
                    <a:pt x="528923" y="230202"/>
                    <a:pt x="531781" y="233362"/>
                  </a:cubicBezTo>
                  <a:cubicBezTo>
                    <a:pt x="537072" y="239145"/>
                    <a:pt x="536673" y="248123"/>
                    <a:pt x="530890" y="253414"/>
                  </a:cubicBezTo>
                  <a:cubicBezTo>
                    <a:pt x="530838" y="253461"/>
                    <a:pt x="530786" y="253509"/>
                    <a:pt x="530733" y="253555"/>
                  </a:cubicBezTo>
                  <a:cubicBezTo>
                    <a:pt x="528130" y="255924"/>
                    <a:pt x="524727" y="257217"/>
                    <a:pt x="521208" y="257175"/>
                  </a:cubicBezTo>
                  <a:cubicBezTo>
                    <a:pt x="517136" y="257180"/>
                    <a:pt x="513255" y="255448"/>
                    <a:pt x="510540" y="252412"/>
                  </a:cubicBezTo>
                  <a:cubicBezTo>
                    <a:pt x="492538" y="232410"/>
                    <a:pt x="485585" y="213169"/>
                    <a:pt x="489871" y="195263"/>
                  </a:cubicBezTo>
                  <a:cubicBezTo>
                    <a:pt x="492508" y="184934"/>
                    <a:pt x="498383" y="175721"/>
                    <a:pt x="506635" y="168974"/>
                  </a:cubicBezTo>
                  <a:cubicBezTo>
                    <a:pt x="498810" y="164499"/>
                    <a:pt x="489931" y="162197"/>
                    <a:pt x="480917" y="162306"/>
                  </a:cubicBezTo>
                  <a:cubicBezTo>
                    <a:pt x="461867" y="162306"/>
                    <a:pt x="457867" y="182404"/>
                    <a:pt x="457200" y="186976"/>
                  </a:cubicBezTo>
                  <a:lnTo>
                    <a:pt x="457200" y="693611"/>
                  </a:lnTo>
                  <a:cubicBezTo>
                    <a:pt x="481849" y="721768"/>
                    <a:pt x="521508" y="731445"/>
                    <a:pt x="556355" y="717804"/>
                  </a:cubicBezTo>
                  <a:cubicBezTo>
                    <a:pt x="578974" y="709749"/>
                    <a:pt x="592215" y="686274"/>
                    <a:pt x="587407" y="662750"/>
                  </a:cubicBezTo>
                  <a:lnTo>
                    <a:pt x="587407" y="662750"/>
                  </a:lnTo>
                  <a:cubicBezTo>
                    <a:pt x="586835" y="658178"/>
                    <a:pt x="580549" y="619982"/>
                    <a:pt x="539782" y="618458"/>
                  </a:cubicBezTo>
                  <a:cubicBezTo>
                    <a:pt x="535815" y="619960"/>
                    <a:pt x="532463" y="622742"/>
                    <a:pt x="530257" y="626364"/>
                  </a:cubicBezTo>
                  <a:cubicBezTo>
                    <a:pt x="530257" y="627126"/>
                    <a:pt x="528733" y="629698"/>
                    <a:pt x="531495" y="635889"/>
                  </a:cubicBezTo>
                  <a:cubicBezTo>
                    <a:pt x="534823" y="643045"/>
                    <a:pt x="531762" y="651546"/>
                    <a:pt x="524637" y="654939"/>
                  </a:cubicBezTo>
                  <a:cubicBezTo>
                    <a:pt x="522715" y="655789"/>
                    <a:pt x="520642" y="656243"/>
                    <a:pt x="518541" y="656273"/>
                  </a:cubicBezTo>
                  <a:cubicBezTo>
                    <a:pt x="513007" y="656262"/>
                    <a:pt x="507969" y="653076"/>
                    <a:pt x="505587" y="648081"/>
                  </a:cubicBezTo>
                  <a:cubicBezTo>
                    <a:pt x="500010" y="637617"/>
                    <a:pt x="499622" y="625153"/>
                    <a:pt x="504539" y="614363"/>
                  </a:cubicBezTo>
                  <a:cubicBezTo>
                    <a:pt x="506799" y="609578"/>
                    <a:pt x="510045" y="605326"/>
                    <a:pt x="514064" y="601885"/>
                  </a:cubicBezTo>
                  <a:cubicBezTo>
                    <a:pt x="511374" y="598202"/>
                    <a:pt x="509432" y="594028"/>
                    <a:pt x="508349" y="589598"/>
                  </a:cubicBezTo>
                  <a:cubicBezTo>
                    <a:pt x="505567" y="575126"/>
                    <a:pt x="510133" y="560216"/>
                    <a:pt x="520541" y="549783"/>
                  </a:cubicBezTo>
                  <a:cubicBezTo>
                    <a:pt x="525820" y="543918"/>
                    <a:pt x="534854" y="543442"/>
                    <a:pt x="540719" y="548721"/>
                  </a:cubicBezTo>
                  <a:cubicBezTo>
                    <a:pt x="546239" y="553689"/>
                    <a:pt x="547033" y="562059"/>
                    <a:pt x="542544" y="567976"/>
                  </a:cubicBezTo>
                  <a:cubicBezTo>
                    <a:pt x="541659" y="569041"/>
                    <a:pt x="540832" y="570154"/>
                    <a:pt x="540068" y="571310"/>
                  </a:cubicBezTo>
                  <a:cubicBezTo>
                    <a:pt x="537338" y="574440"/>
                    <a:pt x="535907" y="578494"/>
                    <a:pt x="536067" y="582644"/>
                  </a:cubicBezTo>
                  <a:cubicBezTo>
                    <a:pt x="537120" y="585558"/>
                    <a:pt x="539227" y="587971"/>
                    <a:pt x="541973" y="589407"/>
                  </a:cubicBezTo>
                  <a:cubicBezTo>
                    <a:pt x="545871" y="589594"/>
                    <a:pt x="549753" y="590040"/>
                    <a:pt x="553593" y="590740"/>
                  </a:cubicBezTo>
                  <a:cubicBezTo>
                    <a:pt x="582878" y="596165"/>
                    <a:pt x="606318" y="618154"/>
                    <a:pt x="613601" y="647033"/>
                  </a:cubicBezTo>
                  <a:cubicBezTo>
                    <a:pt x="626489" y="647726"/>
                    <a:pt x="639138" y="643350"/>
                    <a:pt x="648843" y="634841"/>
                  </a:cubicBezTo>
                  <a:cubicBezTo>
                    <a:pt x="670941" y="614839"/>
                    <a:pt x="670751" y="576072"/>
                    <a:pt x="670751" y="574453"/>
                  </a:cubicBezTo>
                  <a:cubicBezTo>
                    <a:pt x="670503" y="567701"/>
                    <a:pt x="667870" y="561255"/>
                    <a:pt x="663321" y="556260"/>
                  </a:cubicBezTo>
                  <a:cubicBezTo>
                    <a:pt x="659330" y="553534"/>
                    <a:pt x="654307" y="552797"/>
                    <a:pt x="649700" y="554260"/>
                  </a:cubicBezTo>
                  <a:cubicBezTo>
                    <a:pt x="641809" y="555654"/>
                    <a:pt x="634283" y="550387"/>
                    <a:pt x="632889" y="542496"/>
                  </a:cubicBezTo>
                  <a:cubicBezTo>
                    <a:pt x="631495" y="534606"/>
                    <a:pt x="636761" y="527079"/>
                    <a:pt x="644652" y="525685"/>
                  </a:cubicBezTo>
                  <a:cubicBezTo>
                    <a:pt x="657471" y="522672"/>
                    <a:pt x="670964" y="525651"/>
                    <a:pt x="681323" y="533781"/>
                  </a:cubicBezTo>
                  <a:cubicBezTo>
                    <a:pt x="684043" y="535981"/>
                    <a:pt x="686447" y="538545"/>
                    <a:pt x="688467" y="541401"/>
                  </a:cubicBezTo>
                  <a:cubicBezTo>
                    <a:pt x="709552" y="498395"/>
                    <a:pt x="708344" y="447810"/>
                    <a:pt x="685229" y="405860"/>
                  </a:cubicBezTo>
                  <a:close/>
                  <a:moveTo>
                    <a:pt x="639032" y="512350"/>
                  </a:moveTo>
                  <a:cubicBezTo>
                    <a:pt x="639413" y="520191"/>
                    <a:pt x="633436" y="526889"/>
                    <a:pt x="625602" y="527399"/>
                  </a:cubicBezTo>
                  <a:lnTo>
                    <a:pt x="619506" y="527399"/>
                  </a:lnTo>
                  <a:cubicBezTo>
                    <a:pt x="584930" y="527399"/>
                    <a:pt x="527590" y="512159"/>
                    <a:pt x="523685" y="452342"/>
                  </a:cubicBezTo>
                  <a:cubicBezTo>
                    <a:pt x="523158" y="444452"/>
                    <a:pt x="529129" y="437628"/>
                    <a:pt x="537020" y="437102"/>
                  </a:cubicBezTo>
                  <a:cubicBezTo>
                    <a:pt x="544910" y="436576"/>
                    <a:pt x="551734" y="442547"/>
                    <a:pt x="552260" y="450437"/>
                  </a:cubicBezTo>
                  <a:cubicBezTo>
                    <a:pt x="552542" y="454858"/>
                    <a:pt x="553439" y="459218"/>
                    <a:pt x="554927" y="463391"/>
                  </a:cubicBezTo>
                  <a:cubicBezTo>
                    <a:pt x="562642" y="486156"/>
                    <a:pt x="585311" y="494443"/>
                    <a:pt x="602552" y="497300"/>
                  </a:cubicBezTo>
                  <a:cubicBezTo>
                    <a:pt x="609600" y="498471"/>
                    <a:pt x="616746" y="498950"/>
                    <a:pt x="623888" y="498729"/>
                  </a:cubicBezTo>
                  <a:cubicBezTo>
                    <a:pt x="631819" y="498302"/>
                    <a:pt x="638595" y="504387"/>
                    <a:pt x="639022" y="512318"/>
                  </a:cubicBezTo>
                  <a:cubicBezTo>
                    <a:pt x="639026" y="512392"/>
                    <a:pt x="639029" y="512466"/>
                    <a:pt x="639032" y="512540"/>
                  </a:cubicBezTo>
                  <a:close/>
                  <a:moveTo>
                    <a:pt x="530257" y="401384"/>
                  </a:moveTo>
                  <a:cubicBezTo>
                    <a:pt x="523317" y="401342"/>
                    <a:pt x="517411" y="396320"/>
                    <a:pt x="516255" y="389477"/>
                  </a:cubicBezTo>
                  <a:cubicBezTo>
                    <a:pt x="512084" y="370342"/>
                    <a:pt x="513914" y="350386"/>
                    <a:pt x="521494" y="332327"/>
                  </a:cubicBezTo>
                  <a:cubicBezTo>
                    <a:pt x="503015" y="322802"/>
                    <a:pt x="476345" y="303752"/>
                    <a:pt x="477393" y="270510"/>
                  </a:cubicBezTo>
                  <a:cubicBezTo>
                    <a:pt x="477437" y="262777"/>
                    <a:pt x="483741" y="256544"/>
                    <a:pt x="491474" y="256588"/>
                  </a:cubicBezTo>
                  <a:cubicBezTo>
                    <a:pt x="491670" y="256589"/>
                    <a:pt x="491866" y="256594"/>
                    <a:pt x="492061" y="256604"/>
                  </a:cubicBezTo>
                  <a:cubicBezTo>
                    <a:pt x="499948" y="256860"/>
                    <a:pt x="506133" y="263461"/>
                    <a:pt x="505877" y="271348"/>
                  </a:cubicBezTo>
                  <a:cubicBezTo>
                    <a:pt x="505876" y="271386"/>
                    <a:pt x="505874" y="271424"/>
                    <a:pt x="505873" y="271463"/>
                  </a:cubicBezTo>
                  <a:cubicBezTo>
                    <a:pt x="505301" y="291656"/>
                    <a:pt x="527304" y="304038"/>
                    <a:pt x="539306" y="309563"/>
                  </a:cubicBezTo>
                  <a:cubicBezTo>
                    <a:pt x="567881" y="286036"/>
                    <a:pt x="609600" y="289846"/>
                    <a:pt x="611600" y="290513"/>
                  </a:cubicBezTo>
                  <a:cubicBezTo>
                    <a:pt x="619491" y="291302"/>
                    <a:pt x="625248" y="298338"/>
                    <a:pt x="624459" y="306229"/>
                  </a:cubicBezTo>
                  <a:cubicBezTo>
                    <a:pt x="623670" y="314120"/>
                    <a:pt x="616634" y="319877"/>
                    <a:pt x="608743" y="319088"/>
                  </a:cubicBezTo>
                  <a:cubicBezTo>
                    <a:pt x="604653" y="318764"/>
                    <a:pt x="600545" y="318764"/>
                    <a:pt x="596455" y="319088"/>
                  </a:cubicBezTo>
                  <a:cubicBezTo>
                    <a:pt x="580683" y="319207"/>
                    <a:pt x="565502" y="325104"/>
                    <a:pt x="553783" y="335661"/>
                  </a:cubicBezTo>
                  <a:cubicBezTo>
                    <a:pt x="544935" y="346620"/>
                    <a:pt x="541068" y="360778"/>
                    <a:pt x="543115" y="374714"/>
                  </a:cubicBezTo>
                  <a:cubicBezTo>
                    <a:pt x="543116" y="378143"/>
                    <a:pt x="543782" y="381762"/>
                    <a:pt x="544354" y="385572"/>
                  </a:cubicBezTo>
                  <a:cubicBezTo>
                    <a:pt x="545725" y="393289"/>
                    <a:pt x="540580" y="400657"/>
                    <a:pt x="532863" y="402028"/>
                  </a:cubicBezTo>
                  <a:cubicBezTo>
                    <a:pt x="532820" y="402036"/>
                    <a:pt x="532776" y="402043"/>
                    <a:pt x="532733" y="402050"/>
                  </a:cubicBezTo>
                  <a:cubicBezTo>
                    <a:pt x="531885" y="401926"/>
                    <a:pt x="531053" y="401702"/>
                    <a:pt x="530257" y="401384"/>
                  </a:cubicBezTo>
                  <a:close/>
                  <a:moveTo>
                    <a:pt x="348806" y="437388"/>
                  </a:moveTo>
                  <a:cubicBezTo>
                    <a:pt x="340945" y="436899"/>
                    <a:pt x="334171" y="442863"/>
                    <a:pt x="333661" y="450723"/>
                  </a:cubicBezTo>
                  <a:cubicBezTo>
                    <a:pt x="333379" y="455144"/>
                    <a:pt x="332481" y="459504"/>
                    <a:pt x="330994" y="463677"/>
                  </a:cubicBezTo>
                  <a:cubicBezTo>
                    <a:pt x="323279" y="486442"/>
                    <a:pt x="300609" y="494729"/>
                    <a:pt x="283369" y="497586"/>
                  </a:cubicBezTo>
                  <a:cubicBezTo>
                    <a:pt x="276321" y="498761"/>
                    <a:pt x="269174" y="499239"/>
                    <a:pt x="262033" y="499015"/>
                  </a:cubicBezTo>
                  <a:cubicBezTo>
                    <a:pt x="254142" y="498568"/>
                    <a:pt x="247383" y="504602"/>
                    <a:pt x="246936" y="512493"/>
                  </a:cubicBezTo>
                  <a:cubicBezTo>
                    <a:pt x="246489" y="520383"/>
                    <a:pt x="252523" y="527143"/>
                    <a:pt x="260414" y="527590"/>
                  </a:cubicBezTo>
                  <a:lnTo>
                    <a:pt x="266510" y="527590"/>
                  </a:lnTo>
                  <a:cubicBezTo>
                    <a:pt x="301085" y="527590"/>
                    <a:pt x="358426" y="512350"/>
                    <a:pt x="362331" y="452533"/>
                  </a:cubicBezTo>
                  <a:cubicBezTo>
                    <a:pt x="362815" y="444657"/>
                    <a:pt x="356822" y="437880"/>
                    <a:pt x="348947" y="437396"/>
                  </a:cubicBezTo>
                  <a:cubicBezTo>
                    <a:pt x="348900" y="437393"/>
                    <a:pt x="348853" y="437390"/>
                    <a:pt x="348806" y="437388"/>
                  </a:cubicBezTo>
                  <a:close/>
                  <a:moveTo>
                    <a:pt x="408432" y="270605"/>
                  </a:moveTo>
                  <a:cubicBezTo>
                    <a:pt x="408195" y="262715"/>
                    <a:pt x="401607" y="256510"/>
                    <a:pt x="393716" y="256746"/>
                  </a:cubicBezTo>
                  <a:cubicBezTo>
                    <a:pt x="385825" y="256983"/>
                    <a:pt x="379620" y="263572"/>
                    <a:pt x="379857" y="271463"/>
                  </a:cubicBezTo>
                  <a:cubicBezTo>
                    <a:pt x="380429" y="291656"/>
                    <a:pt x="358426" y="304038"/>
                    <a:pt x="346424" y="309563"/>
                  </a:cubicBezTo>
                  <a:cubicBezTo>
                    <a:pt x="317849" y="286036"/>
                    <a:pt x="276035" y="289846"/>
                    <a:pt x="274130" y="290513"/>
                  </a:cubicBezTo>
                  <a:cubicBezTo>
                    <a:pt x="266843" y="291583"/>
                    <a:pt x="261565" y="298017"/>
                    <a:pt x="261937" y="305372"/>
                  </a:cubicBezTo>
                  <a:cubicBezTo>
                    <a:pt x="262789" y="313189"/>
                    <a:pt x="269724" y="318897"/>
                    <a:pt x="277559" y="318230"/>
                  </a:cubicBezTo>
                  <a:cubicBezTo>
                    <a:pt x="281649" y="317938"/>
                    <a:pt x="285755" y="317938"/>
                    <a:pt x="289846" y="318230"/>
                  </a:cubicBezTo>
                  <a:cubicBezTo>
                    <a:pt x="305617" y="318261"/>
                    <a:pt x="320819" y="324132"/>
                    <a:pt x="332518" y="334709"/>
                  </a:cubicBezTo>
                  <a:cubicBezTo>
                    <a:pt x="341366" y="345668"/>
                    <a:pt x="345234" y="359825"/>
                    <a:pt x="343186" y="373761"/>
                  </a:cubicBezTo>
                  <a:cubicBezTo>
                    <a:pt x="343186" y="377190"/>
                    <a:pt x="342519" y="380810"/>
                    <a:pt x="341948" y="384620"/>
                  </a:cubicBezTo>
                  <a:cubicBezTo>
                    <a:pt x="340577" y="392337"/>
                    <a:pt x="345721" y="399704"/>
                    <a:pt x="353439" y="401075"/>
                  </a:cubicBezTo>
                  <a:cubicBezTo>
                    <a:pt x="353482" y="401083"/>
                    <a:pt x="353525" y="401091"/>
                    <a:pt x="353568" y="401098"/>
                  </a:cubicBezTo>
                  <a:cubicBezTo>
                    <a:pt x="354391" y="401191"/>
                    <a:pt x="355222" y="401191"/>
                    <a:pt x="356045" y="401098"/>
                  </a:cubicBezTo>
                  <a:cubicBezTo>
                    <a:pt x="362984" y="401056"/>
                    <a:pt x="368890" y="396034"/>
                    <a:pt x="370046" y="389192"/>
                  </a:cubicBezTo>
                  <a:cubicBezTo>
                    <a:pt x="374217" y="370056"/>
                    <a:pt x="372388" y="350100"/>
                    <a:pt x="364808" y="332042"/>
                  </a:cubicBezTo>
                  <a:cubicBezTo>
                    <a:pt x="382810" y="323088"/>
                    <a:pt x="409480" y="303752"/>
                    <a:pt x="408432" y="270605"/>
                  </a:cubicBezTo>
                  <a:close/>
                  <a:moveTo>
                    <a:pt x="532257" y="401098"/>
                  </a:moveTo>
                  <a:cubicBezTo>
                    <a:pt x="539987" y="399798"/>
                    <a:pt x="545199" y="392479"/>
                    <a:pt x="543900" y="384749"/>
                  </a:cubicBezTo>
                  <a:cubicBezTo>
                    <a:pt x="543893" y="384706"/>
                    <a:pt x="543885" y="384663"/>
                    <a:pt x="543878" y="384620"/>
                  </a:cubicBezTo>
                  <a:cubicBezTo>
                    <a:pt x="543306" y="380810"/>
                    <a:pt x="542925" y="377190"/>
                    <a:pt x="542639" y="373761"/>
                  </a:cubicBezTo>
                  <a:cubicBezTo>
                    <a:pt x="540591" y="359825"/>
                    <a:pt x="544459" y="345668"/>
                    <a:pt x="553307" y="334709"/>
                  </a:cubicBezTo>
                  <a:cubicBezTo>
                    <a:pt x="565026" y="324151"/>
                    <a:pt x="580207" y="318255"/>
                    <a:pt x="595979" y="318135"/>
                  </a:cubicBezTo>
                  <a:cubicBezTo>
                    <a:pt x="600069" y="317812"/>
                    <a:pt x="604177" y="317812"/>
                    <a:pt x="608267" y="318135"/>
                  </a:cubicBezTo>
                  <a:cubicBezTo>
                    <a:pt x="616157" y="318924"/>
                    <a:pt x="623194" y="313167"/>
                    <a:pt x="623983" y="305276"/>
                  </a:cubicBezTo>
                  <a:cubicBezTo>
                    <a:pt x="624772" y="297386"/>
                    <a:pt x="619015" y="290349"/>
                    <a:pt x="611124" y="289560"/>
                  </a:cubicBezTo>
                  <a:cubicBezTo>
                    <a:pt x="609124" y="289560"/>
                    <a:pt x="567214" y="285560"/>
                    <a:pt x="538829" y="308610"/>
                  </a:cubicBezTo>
                  <a:cubicBezTo>
                    <a:pt x="526828" y="303371"/>
                    <a:pt x="504825" y="290989"/>
                    <a:pt x="505397" y="270510"/>
                  </a:cubicBezTo>
                  <a:cubicBezTo>
                    <a:pt x="505664" y="262624"/>
                    <a:pt x="499487" y="256014"/>
                    <a:pt x="491601" y="255747"/>
                  </a:cubicBezTo>
                  <a:cubicBezTo>
                    <a:pt x="491596" y="255747"/>
                    <a:pt x="491591" y="255746"/>
                    <a:pt x="491585" y="255746"/>
                  </a:cubicBezTo>
                  <a:cubicBezTo>
                    <a:pt x="483861" y="255378"/>
                    <a:pt x="477301" y="261341"/>
                    <a:pt x="476932" y="269065"/>
                  </a:cubicBezTo>
                  <a:cubicBezTo>
                    <a:pt x="476923" y="269261"/>
                    <a:pt x="476918" y="269457"/>
                    <a:pt x="476917" y="269653"/>
                  </a:cubicBezTo>
                  <a:cubicBezTo>
                    <a:pt x="475869" y="302800"/>
                    <a:pt x="502539" y="322136"/>
                    <a:pt x="521018" y="331470"/>
                  </a:cubicBezTo>
                  <a:cubicBezTo>
                    <a:pt x="513437" y="349528"/>
                    <a:pt x="511608" y="369484"/>
                    <a:pt x="515779" y="388620"/>
                  </a:cubicBezTo>
                  <a:cubicBezTo>
                    <a:pt x="516935" y="395462"/>
                    <a:pt x="522841" y="400485"/>
                    <a:pt x="529781" y="400526"/>
                  </a:cubicBezTo>
                  <a:cubicBezTo>
                    <a:pt x="530734" y="400852"/>
                    <a:pt x="531727" y="401044"/>
                    <a:pt x="532733" y="401098"/>
                  </a:cubicBezTo>
                  <a:close/>
                  <a:moveTo>
                    <a:pt x="623888" y="499015"/>
                  </a:moveTo>
                  <a:cubicBezTo>
                    <a:pt x="616746" y="499235"/>
                    <a:pt x="609600" y="498757"/>
                    <a:pt x="602552" y="497586"/>
                  </a:cubicBezTo>
                  <a:cubicBezTo>
                    <a:pt x="585121" y="494729"/>
                    <a:pt x="562451" y="486442"/>
                    <a:pt x="554927" y="463677"/>
                  </a:cubicBezTo>
                  <a:cubicBezTo>
                    <a:pt x="553439" y="459504"/>
                    <a:pt x="552542" y="455144"/>
                    <a:pt x="552260" y="450723"/>
                  </a:cubicBezTo>
                  <a:cubicBezTo>
                    <a:pt x="551733" y="442832"/>
                    <a:pt x="544910" y="436862"/>
                    <a:pt x="537020" y="437388"/>
                  </a:cubicBezTo>
                  <a:cubicBezTo>
                    <a:pt x="529129" y="437914"/>
                    <a:pt x="523158" y="444737"/>
                    <a:pt x="523685" y="452628"/>
                  </a:cubicBezTo>
                  <a:cubicBezTo>
                    <a:pt x="527590" y="512445"/>
                    <a:pt x="584930" y="527685"/>
                    <a:pt x="619506" y="527685"/>
                  </a:cubicBezTo>
                  <a:lnTo>
                    <a:pt x="625602" y="527685"/>
                  </a:lnTo>
                  <a:cubicBezTo>
                    <a:pt x="633493" y="527238"/>
                    <a:pt x="639527" y="520479"/>
                    <a:pt x="639080" y="512588"/>
                  </a:cubicBezTo>
                  <a:cubicBezTo>
                    <a:pt x="638633" y="504697"/>
                    <a:pt x="631874" y="498663"/>
                    <a:pt x="623983" y="499110"/>
                  </a:cubicBezTo>
                  <a:close/>
                  <a:moveTo>
                    <a:pt x="623888" y="499015"/>
                  </a:moveTo>
                  <a:cubicBezTo>
                    <a:pt x="616746" y="499235"/>
                    <a:pt x="609600" y="498757"/>
                    <a:pt x="602552" y="497586"/>
                  </a:cubicBezTo>
                  <a:cubicBezTo>
                    <a:pt x="585121" y="494729"/>
                    <a:pt x="562451" y="486442"/>
                    <a:pt x="554927" y="463677"/>
                  </a:cubicBezTo>
                  <a:cubicBezTo>
                    <a:pt x="553439" y="459504"/>
                    <a:pt x="552542" y="455144"/>
                    <a:pt x="552260" y="450723"/>
                  </a:cubicBezTo>
                  <a:cubicBezTo>
                    <a:pt x="551733" y="442832"/>
                    <a:pt x="544910" y="436862"/>
                    <a:pt x="537020" y="437388"/>
                  </a:cubicBezTo>
                  <a:cubicBezTo>
                    <a:pt x="529129" y="437914"/>
                    <a:pt x="523158" y="444737"/>
                    <a:pt x="523685" y="452628"/>
                  </a:cubicBezTo>
                  <a:cubicBezTo>
                    <a:pt x="527590" y="512445"/>
                    <a:pt x="584930" y="527685"/>
                    <a:pt x="619506" y="527685"/>
                  </a:cubicBezTo>
                  <a:lnTo>
                    <a:pt x="625602" y="527685"/>
                  </a:lnTo>
                  <a:cubicBezTo>
                    <a:pt x="633493" y="527238"/>
                    <a:pt x="639527" y="520479"/>
                    <a:pt x="639080" y="512588"/>
                  </a:cubicBezTo>
                  <a:cubicBezTo>
                    <a:pt x="638633" y="504697"/>
                    <a:pt x="631874" y="498663"/>
                    <a:pt x="623983" y="499110"/>
                  </a:cubicBezTo>
                  <a:close/>
                  <a:moveTo>
                    <a:pt x="611505" y="289465"/>
                  </a:moveTo>
                  <a:cubicBezTo>
                    <a:pt x="609505" y="289465"/>
                    <a:pt x="567595" y="285464"/>
                    <a:pt x="539210" y="308515"/>
                  </a:cubicBezTo>
                  <a:cubicBezTo>
                    <a:pt x="527209" y="303276"/>
                    <a:pt x="505206" y="290894"/>
                    <a:pt x="505778" y="270415"/>
                  </a:cubicBezTo>
                  <a:cubicBezTo>
                    <a:pt x="506045" y="262529"/>
                    <a:pt x="499868" y="255919"/>
                    <a:pt x="491982" y="255652"/>
                  </a:cubicBezTo>
                  <a:cubicBezTo>
                    <a:pt x="491977" y="255651"/>
                    <a:pt x="491972" y="255651"/>
                    <a:pt x="491966" y="255651"/>
                  </a:cubicBezTo>
                  <a:cubicBezTo>
                    <a:pt x="484242" y="255283"/>
                    <a:pt x="477682" y="261246"/>
                    <a:pt x="477313" y="268970"/>
                  </a:cubicBezTo>
                  <a:cubicBezTo>
                    <a:pt x="477304" y="269166"/>
                    <a:pt x="477299" y="269362"/>
                    <a:pt x="477298" y="269558"/>
                  </a:cubicBezTo>
                  <a:cubicBezTo>
                    <a:pt x="476250" y="302705"/>
                    <a:pt x="502920" y="322040"/>
                    <a:pt x="521399" y="331375"/>
                  </a:cubicBezTo>
                  <a:cubicBezTo>
                    <a:pt x="513818" y="349433"/>
                    <a:pt x="511989" y="369389"/>
                    <a:pt x="516160" y="388525"/>
                  </a:cubicBezTo>
                  <a:cubicBezTo>
                    <a:pt x="517316" y="395367"/>
                    <a:pt x="523222" y="400389"/>
                    <a:pt x="530162" y="400431"/>
                  </a:cubicBezTo>
                  <a:cubicBezTo>
                    <a:pt x="530984" y="400525"/>
                    <a:pt x="531815" y="400525"/>
                    <a:pt x="532638" y="400431"/>
                  </a:cubicBezTo>
                  <a:cubicBezTo>
                    <a:pt x="540368" y="399132"/>
                    <a:pt x="545580" y="391812"/>
                    <a:pt x="544281" y="384082"/>
                  </a:cubicBezTo>
                  <a:cubicBezTo>
                    <a:pt x="544274" y="384039"/>
                    <a:pt x="544266" y="383996"/>
                    <a:pt x="544259" y="383953"/>
                  </a:cubicBezTo>
                  <a:cubicBezTo>
                    <a:pt x="543687" y="380143"/>
                    <a:pt x="543306" y="376523"/>
                    <a:pt x="543020" y="373094"/>
                  </a:cubicBezTo>
                  <a:cubicBezTo>
                    <a:pt x="540972" y="359159"/>
                    <a:pt x="544840" y="345001"/>
                    <a:pt x="553688" y="334042"/>
                  </a:cubicBezTo>
                  <a:cubicBezTo>
                    <a:pt x="565407" y="323484"/>
                    <a:pt x="580588" y="317588"/>
                    <a:pt x="596360" y="317468"/>
                  </a:cubicBezTo>
                  <a:cubicBezTo>
                    <a:pt x="600450" y="317145"/>
                    <a:pt x="604558" y="317145"/>
                    <a:pt x="608648" y="317468"/>
                  </a:cubicBezTo>
                  <a:cubicBezTo>
                    <a:pt x="616538" y="318257"/>
                    <a:pt x="623575" y="312500"/>
                    <a:pt x="624364" y="304610"/>
                  </a:cubicBezTo>
                  <a:cubicBezTo>
                    <a:pt x="625153" y="296719"/>
                    <a:pt x="619396" y="289682"/>
                    <a:pt x="611505" y="288893"/>
                  </a:cubicBezTo>
                  <a:close/>
                  <a:moveTo>
                    <a:pt x="442913" y="94202"/>
                  </a:moveTo>
                  <a:cubicBezTo>
                    <a:pt x="435022" y="94202"/>
                    <a:pt x="428625" y="87806"/>
                    <a:pt x="428625" y="79915"/>
                  </a:cubicBezTo>
                  <a:lnTo>
                    <a:pt x="428625" y="14288"/>
                  </a:lnTo>
                  <a:cubicBezTo>
                    <a:pt x="428625" y="6397"/>
                    <a:pt x="435022" y="0"/>
                    <a:pt x="442913" y="0"/>
                  </a:cubicBezTo>
                  <a:cubicBezTo>
                    <a:pt x="450803" y="0"/>
                    <a:pt x="457200" y="6397"/>
                    <a:pt x="457200" y="14288"/>
                  </a:cubicBezTo>
                  <a:lnTo>
                    <a:pt x="457200" y="79915"/>
                  </a:lnTo>
                  <a:cubicBezTo>
                    <a:pt x="457200" y="87806"/>
                    <a:pt x="450803" y="94202"/>
                    <a:pt x="442913" y="94202"/>
                  </a:cubicBezTo>
                  <a:close/>
                  <a:moveTo>
                    <a:pt x="248984" y="135636"/>
                  </a:moveTo>
                  <a:lnTo>
                    <a:pt x="216218" y="78486"/>
                  </a:lnTo>
                  <a:cubicBezTo>
                    <a:pt x="212272" y="71647"/>
                    <a:pt x="214618" y="62905"/>
                    <a:pt x="221456" y="58960"/>
                  </a:cubicBezTo>
                  <a:cubicBezTo>
                    <a:pt x="228295" y="55014"/>
                    <a:pt x="237037" y="57360"/>
                    <a:pt x="240983" y="64198"/>
                  </a:cubicBezTo>
                  <a:lnTo>
                    <a:pt x="273749" y="121349"/>
                  </a:lnTo>
                  <a:cubicBezTo>
                    <a:pt x="277696" y="128181"/>
                    <a:pt x="275356" y="136920"/>
                    <a:pt x="268524" y="140867"/>
                  </a:cubicBezTo>
                  <a:cubicBezTo>
                    <a:pt x="268519" y="140869"/>
                    <a:pt x="268514" y="140872"/>
                    <a:pt x="268510" y="140875"/>
                  </a:cubicBezTo>
                  <a:cubicBezTo>
                    <a:pt x="266344" y="142143"/>
                    <a:pt x="263876" y="142801"/>
                    <a:pt x="261366" y="142780"/>
                  </a:cubicBezTo>
                  <a:cubicBezTo>
                    <a:pt x="256258" y="142783"/>
                    <a:pt x="251537" y="140059"/>
                    <a:pt x="248984" y="135636"/>
                  </a:cubicBezTo>
                  <a:close/>
                  <a:moveTo>
                    <a:pt x="140875" y="268986"/>
                  </a:moveTo>
                  <a:cubicBezTo>
                    <a:pt x="138321" y="273409"/>
                    <a:pt x="133600" y="276133"/>
                    <a:pt x="128492" y="276130"/>
                  </a:cubicBezTo>
                  <a:cubicBezTo>
                    <a:pt x="125983" y="276151"/>
                    <a:pt x="123514" y="275493"/>
                    <a:pt x="121349" y="274225"/>
                  </a:cubicBezTo>
                  <a:lnTo>
                    <a:pt x="64198" y="241459"/>
                  </a:lnTo>
                  <a:cubicBezTo>
                    <a:pt x="57360" y="237513"/>
                    <a:pt x="55014" y="228771"/>
                    <a:pt x="58960" y="221933"/>
                  </a:cubicBezTo>
                  <a:cubicBezTo>
                    <a:pt x="62905" y="215094"/>
                    <a:pt x="71647" y="212748"/>
                    <a:pt x="78486" y="216694"/>
                  </a:cubicBezTo>
                  <a:lnTo>
                    <a:pt x="135636" y="249460"/>
                  </a:lnTo>
                  <a:cubicBezTo>
                    <a:pt x="142199" y="253385"/>
                    <a:pt x="144508" y="261781"/>
                    <a:pt x="140875" y="268510"/>
                  </a:cubicBezTo>
                  <a:close/>
                  <a:moveTo>
                    <a:pt x="0" y="442913"/>
                  </a:moveTo>
                  <a:cubicBezTo>
                    <a:pt x="0" y="435022"/>
                    <a:pt x="6397" y="428625"/>
                    <a:pt x="14288" y="428625"/>
                  </a:cubicBezTo>
                  <a:lnTo>
                    <a:pt x="79915" y="428625"/>
                  </a:lnTo>
                  <a:cubicBezTo>
                    <a:pt x="87806" y="428625"/>
                    <a:pt x="94202" y="435022"/>
                    <a:pt x="94202" y="442913"/>
                  </a:cubicBezTo>
                  <a:cubicBezTo>
                    <a:pt x="94202" y="450803"/>
                    <a:pt x="87806" y="457200"/>
                    <a:pt x="79915" y="457200"/>
                  </a:cubicBezTo>
                  <a:lnTo>
                    <a:pt x="14288" y="457200"/>
                  </a:lnTo>
                  <a:cubicBezTo>
                    <a:pt x="6397" y="457200"/>
                    <a:pt x="0" y="450803"/>
                    <a:pt x="0" y="442913"/>
                  </a:cubicBezTo>
                  <a:close/>
                  <a:moveTo>
                    <a:pt x="140875" y="617315"/>
                  </a:moveTo>
                  <a:cubicBezTo>
                    <a:pt x="144508" y="624044"/>
                    <a:pt x="142199" y="632440"/>
                    <a:pt x="135636" y="636365"/>
                  </a:cubicBezTo>
                  <a:lnTo>
                    <a:pt x="78486" y="669131"/>
                  </a:lnTo>
                  <a:cubicBezTo>
                    <a:pt x="76396" y="670550"/>
                    <a:pt x="73960" y="671374"/>
                    <a:pt x="71438" y="671513"/>
                  </a:cubicBezTo>
                  <a:cubicBezTo>
                    <a:pt x="63547" y="671521"/>
                    <a:pt x="57143" y="665132"/>
                    <a:pt x="57134" y="657241"/>
                  </a:cubicBezTo>
                  <a:cubicBezTo>
                    <a:pt x="57128" y="652124"/>
                    <a:pt x="59859" y="647395"/>
                    <a:pt x="64294" y="644843"/>
                  </a:cubicBezTo>
                  <a:lnTo>
                    <a:pt x="121444" y="612077"/>
                  </a:lnTo>
                  <a:cubicBezTo>
                    <a:pt x="128260" y="608191"/>
                    <a:pt x="136935" y="610530"/>
                    <a:pt x="140875" y="617315"/>
                  </a:cubicBezTo>
                  <a:close/>
                  <a:moveTo>
                    <a:pt x="268510" y="744950"/>
                  </a:moveTo>
                  <a:cubicBezTo>
                    <a:pt x="275347" y="748890"/>
                    <a:pt x="277696" y="757626"/>
                    <a:pt x="273756" y="764463"/>
                  </a:cubicBezTo>
                  <a:cubicBezTo>
                    <a:pt x="273754" y="764467"/>
                    <a:pt x="273751" y="764472"/>
                    <a:pt x="273749" y="764476"/>
                  </a:cubicBezTo>
                  <a:lnTo>
                    <a:pt x="240983" y="821627"/>
                  </a:lnTo>
                  <a:cubicBezTo>
                    <a:pt x="238429" y="826050"/>
                    <a:pt x="233708" y="828774"/>
                    <a:pt x="228600" y="828770"/>
                  </a:cubicBezTo>
                  <a:cubicBezTo>
                    <a:pt x="226090" y="828792"/>
                    <a:pt x="223622" y="828133"/>
                    <a:pt x="221456" y="826865"/>
                  </a:cubicBezTo>
                  <a:cubicBezTo>
                    <a:pt x="214893" y="822940"/>
                    <a:pt x="212584" y="814544"/>
                    <a:pt x="216218" y="807815"/>
                  </a:cubicBezTo>
                  <a:lnTo>
                    <a:pt x="248984" y="750665"/>
                  </a:lnTo>
                  <a:cubicBezTo>
                    <a:pt x="252723" y="743717"/>
                    <a:pt x="261387" y="741115"/>
                    <a:pt x="268336" y="744855"/>
                  </a:cubicBezTo>
                  <a:cubicBezTo>
                    <a:pt x="268394" y="744886"/>
                    <a:pt x="268452" y="744918"/>
                    <a:pt x="268510" y="744950"/>
                  </a:cubicBezTo>
                  <a:close/>
                  <a:moveTo>
                    <a:pt x="617315" y="140875"/>
                  </a:moveTo>
                  <a:cubicBezTo>
                    <a:pt x="610478" y="136935"/>
                    <a:pt x="608129" y="128199"/>
                    <a:pt x="612069" y="121362"/>
                  </a:cubicBezTo>
                  <a:cubicBezTo>
                    <a:pt x="612071" y="121358"/>
                    <a:pt x="612074" y="121353"/>
                    <a:pt x="612076" y="121349"/>
                  </a:cubicBezTo>
                  <a:lnTo>
                    <a:pt x="644843" y="64198"/>
                  </a:lnTo>
                  <a:cubicBezTo>
                    <a:pt x="648788" y="57360"/>
                    <a:pt x="657530" y="55014"/>
                    <a:pt x="664369" y="58960"/>
                  </a:cubicBezTo>
                  <a:cubicBezTo>
                    <a:pt x="671207" y="62905"/>
                    <a:pt x="673553" y="71647"/>
                    <a:pt x="669608" y="78486"/>
                  </a:cubicBezTo>
                  <a:lnTo>
                    <a:pt x="636842" y="135636"/>
                  </a:lnTo>
                  <a:cubicBezTo>
                    <a:pt x="634288" y="140059"/>
                    <a:pt x="629567" y="142783"/>
                    <a:pt x="624459" y="142780"/>
                  </a:cubicBezTo>
                  <a:cubicBezTo>
                    <a:pt x="621949" y="142801"/>
                    <a:pt x="619481" y="142143"/>
                    <a:pt x="617315" y="140875"/>
                  </a:cubicBezTo>
                  <a:close/>
                  <a:moveTo>
                    <a:pt x="821246" y="240983"/>
                  </a:moveTo>
                  <a:lnTo>
                    <a:pt x="764096" y="273749"/>
                  </a:lnTo>
                  <a:cubicBezTo>
                    <a:pt x="761930" y="275016"/>
                    <a:pt x="759461" y="275675"/>
                    <a:pt x="756952" y="275654"/>
                  </a:cubicBezTo>
                  <a:cubicBezTo>
                    <a:pt x="749061" y="275662"/>
                    <a:pt x="742657" y="269273"/>
                    <a:pt x="742648" y="261382"/>
                  </a:cubicBezTo>
                  <a:cubicBezTo>
                    <a:pt x="742643" y="256265"/>
                    <a:pt x="745374" y="251536"/>
                    <a:pt x="749808" y="248984"/>
                  </a:cubicBezTo>
                  <a:lnTo>
                    <a:pt x="806958" y="216218"/>
                  </a:lnTo>
                  <a:cubicBezTo>
                    <a:pt x="813797" y="212272"/>
                    <a:pt x="822539" y="214618"/>
                    <a:pt x="826484" y="221456"/>
                  </a:cubicBezTo>
                  <a:cubicBezTo>
                    <a:pt x="830430" y="228295"/>
                    <a:pt x="828084" y="237037"/>
                    <a:pt x="821246" y="240983"/>
                  </a:cubicBezTo>
                  <a:close/>
                  <a:moveTo>
                    <a:pt x="885825" y="442913"/>
                  </a:moveTo>
                  <a:cubicBezTo>
                    <a:pt x="885825" y="450803"/>
                    <a:pt x="879428" y="457200"/>
                    <a:pt x="871538" y="457200"/>
                  </a:cubicBezTo>
                  <a:lnTo>
                    <a:pt x="805910" y="457200"/>
                  </a:lnTo>
                  <a:cubicBezTo>
                    <a:pt x="798019" y="457200"/>
                    <a:pt x="791623" y="450803"/>
                    <a:pt x="791623" y="442913"/>
                  </a:cubicBezTo>
                  <a:cubicBezTo>
                    <a:pt x="791623" y="435022"/>
                    <a:pt x="798019" y="428625"/>
                    <a:pt x="805910" y="428625"/>
                  </a:cubicBezTo>
                  <a:lnTo>
                    <a:pt x="871538" y="428625"/>
                  </a:lnTo>
                  <a:cubicBezTo>
                    <a:pt x="879428" y="428625"/>
                    <a:pt x="885825" y="435022"/>
                    <a:pt x="885825" y="442913"/>
                  </a:cubicBezTo>
                  <a:close/>
                  <a:moveTo>
                    <a:pt x="764477" y="612077"/>
                  </a:moveTo>
                  <a:lnTo>
                    <a:pt x="821627" y="644843"/>
                  </a:lnTo>
                  <a:cubicBezTo>
                    <a:pt x="828465" y="648779"/>
                    <a:pt x="830819" y="657514"/>
                    <a:pt x="826882" y="664353"/>
                  </a:cubicBezTo>
                  <a:cubicBezTo>
                    <a:pt x="824313" y="668817"/>
                    <a:pt x="819539" y="671553"/>
                    <a:pt x="814388" y="671512"/>
                  </a:cubicBezTo>
                  <a:cubicBezTo>
                    <a:pt x="811878" y="671534"/>
                    <a:pt x="809409" y="670875"/>
                    <a:pt x="807244" y="669607"/>
                  </a:cubicBezTo>
                  <a:lnTo>
                    <a:pt x="750094" y="636842"/>
                  </a:lnTo>
                  <a:cubicBezTo>
                    <a:pt x="743255" y="632896"/>
                    <a:pt x="740910" y="624154"/>
                    <a:pt x="744855" y="617315"/>
                  </a:cubicBezTo>
                  <a:cubicBezTo>
                    <a:pt x="748800" y="610477"/>
                    <a:pt x="757543" y="608131"/>
                    <a:pt x="764381" y="612076"/>
                  </a:cubicBezTo>
                  <a:close/>
                  <a:moveTo>
                    <a:pt x="442913" y="791623"/>
                  </a:moveTo>
                  <a:cubicBezTo>
                    <a:pt x="450803" y="791623"/>
                    <a:pt x="457200" y="798019"/>
                    <a:pt x="457200" y="805910"/>
                  </a:cubicBezTo>
                  <a:lnTo>
                    <a:pt x="457200" y="871538"/>
                  </a:lnTo>
                  <a:cubicBezTo>
                    <a:pt x="457200" y="879428"/>
                    <a:pt x="450803" y="885825"/>
                    <a:pt x="442913" y="885825"/>
                  </a:cubicBezTo>
                  <a:cubicBezTo>
                    <a:pt x="435022" y="885825"/>
                    <a:pt x="428625" y="879428"/>
                    <a:pt x="428625" y="871538"/>
                  </a:cubicBezTo>
                  <a:lnTo>
                    <a:pt x="428625" y="805910"/>
                  </a:lnTo>
                  <a:cubicBezTo>
                    <a:pt x="428625" y="798019"/>
                    <a:pt x="435022" y="791623"/>
                    <a:pt x="442913" y="791623"/>
                  </a:cubicBezTo>
                  <a:close/>
                  <a:moveTo>
                    <a:pt x="636842" y="750189"/>
                  </a:moveTo>
                  <a:lnTo>
                    <a:pt x="669608" y="807339"/>
                  </a:lnTo>
                  <a:cubicBezTo>
                    <a:pt x="673241" y="814068"/>
                    <a:pt x="670932" y="822464"/>
                    <a:pt x="664369" y="826389"/>
                  </a:cubicBezTo>
                  <a:cubicBezTo>
                    <a:pt x="662203" y="827657"/>
                    <a:pt x="659735" y="828315"/>
                    <a:pt x="657225" y="828294"/>
                  </a:cubicBezTo>
                  <a:cubicBezTo>
                    <a:pt x="652117" y="828297"/>
                    <a:pt x="647396" y="825574"/>
                    <a:pt x="644843" y="821150"/>
                  </a:cubicBezTo>
                  <a:lnTo>
                    <a:pt x="612077" y="764000"/>
                  </a:lnTo>
                  <a:cubicBezTo>
                    <a:pt x="608131" y="757162"/>
                    <a:pt x="610477" y="748419"/>
                    <a:pt x="617315" y="744474"/>
                  </a:cubicBezTo>
                  <a:cubicBezTo>
                    <a:pt x="624154" y="740529"/>
                    <a:pt x="632896" y="742874"/>
                    <a:pt x="636842" y="7497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7145" name="Google Shape;7145;p124"/>
            <p:cNvGrpSpPr/>
            <p:nvPr/>
          </p:nvGrpSpPr>
          <p:grpSpPr>
            <a:xfrm>
              <a:off x="9043210" y="1948136"/>
              <a:ext cx="585769" cy="585948"/>
              <a:chOff x="5840072" y="-1507708"/>
              <a:chExt cx="1219283" cy="1219655"/>
            </a:xfrm>
          </p:grpSpPr>
          <p:sp>
            <p:nvSpPr>
              <p:cNvPr id="7146" name="Google Shape;7146;p124"/>
              <p:cNvSpPr/>
              <p:nvPr/>
            </p:nvSpPr>
            <p:spPr>
              <a:xfrm>
                <a:off x="5840072" y="-859574"/>
                <a:ext cx="1219283" cy="571521"/>
              </a:xfrm>
              <a:custGeom>
                <a:rect b="b" l="l" r="r" t="t"/>
                <a:pathLst>
                  <a:path extrusionOk="0" h="571521" w="1219283">
                    <a:moveTo>
                      <a:pt x="933492" y="11"/>
                    </a:moveTo>
                    <a:cubicBezTo>
                      <a:pt x="783083" y="27"/>
                      <a:pt x="658436" y="116637"/>
                      <a:pt x="648409" y="266711"/>
                    </a:cubicBezTo>
                    <a:lnTo>
                      <a:pt x="570875" y="266711"/>
                    </a:lnTo>
                    <a:cubicBezTo>
                      <a:pt x="560354" y="109247"/>
                      <a:pt x="424175" y="-9874"/>
                      <a:pt x="266711" y="647"/>
                    </a:cubicBezTo>
                    <a:cubicBezTo>
                      <a:pt x="109247" y="11168"/>
                      <a:pt x="-9874" y="147347"/>
                      <a:pt x="647" y="304811"/>
                    </a:cubicBezTo>
                    <a:cubicBezTo>
                      <a:pt x="11168" y="462275"/>
                      <a:pt x="147347" y="581396"/>
                      <a:pt x="304811" y="570875"/>
                    </a:cubicBezTo>
                    <a:cubicBezTo>
                      <a:pt x="447615" y="561334"/>
                      <a:pt x="561334" y="447615"/>
                      <a:pt x="570875" y="304811"/>
                    </a:cubicBezTo>
                    <a:lnTo>
                      <a:pt x="648409" y="304811"/>
                    </a:lnTo>
                    <a:cubicBezTo>
                      <a:pt x="658930" y="462275"/>
                      <a:pt x="795109" y="581396"/>
                      <a:pt x="952573" y="570875"/>
                    </a:cubicBezTo>
                    <a:cubicBezTo>
                      <a:pt x="1110037" y="560354"/>
                      <a:pt x="1229158" y="424175"/>
                      <a:pt x="1218637" y="266711"/>
                    </a:cubicBezTo>
                    <a:cubicBezTo>
                      <a:pt x="1208609" y="116613"/>
                      <a:pt x="1083925" y="-5"/>
                      <a:pt x="933492" y="11"/>
                    </a:cubicBezTo>
                    <a:close/>
                    <a:moveTo>
                      <a:pt x="140917" y="486453"/>
                    </a:moveTo>
                    <a:cubicBezTo>
                      <a:pt x="140917" y="486453"/>
                      <a:pt x="140917" y="486453"/>
                      <a:pt x="140917" y="485786"/>
                    </a:cubicBezTo>
                    <a:cubicBezTo>
                      <a:pt x="140917" y="405826"/>
                      <a:pt x="205737" y="341006"/>
                      <a:pt x="285697" y="341006"/>
                    </a:cubicBezTo>
                    <a:cubicBezTo>
                      <a:pt x="365656" y="341006"/>
                      <a:pt x="430477" y="405826"/>
                      <a:pt x="430477" y="485786"/>
                    </a:cubicBezTo>
                    <a:cubicBezTo>
                      <a:pt x="430477" y="485786"/>
                      <a:pt x="430477" y="485786"/>
                      <a:pt x="430477" y="486453"/>
                    </a:cubicBezTo>
                    <a:cubicBezTo>
                      <a:pt x="344038" y="549057"/>
                      <a:pt x="227165" y="549057"/>
                      <a:pt x="140726" y="486453"/>
                    </a:cubicBezTo>
                    <a:close/>
                    <a:moveTo>
                      <a:pt x="214164" y="231278"/>
                    </a:moveTo>
                    <a:cubicBezTo>
                      <a:pt x="214164" y="191719"/>
                      <a:pt x="246233" y="159650"/>
                      <a:pt x="285792" y="159650"/>
                    </a:cubicBezTo>
                    <a:cubicBezTo>
                      <a:pt x="325351" y="159650"/>
                      <a:pt x="357420" y="191719"/>
                      <a:pt x="357420" y="231278"/>
                    </a:cubicBezTo>
                    <a:cubicBezTo>
                      <a:pt x="357420" y="270837"/>
                      <a:pt x="325351" y="302906"/>
                      <a:pt x="285792" y="302906"/>
                    </a:cubicBezTo>
                    <a:cubicBezTo>
                      <a:pt x="246255" y="302853"/>
                      <a:pt x="214216" y="270815"/>
                      <a:pt x="214164" y="231278"/>
                    </a:cubicBezTo>
                    <a:close/>
                    <a:moveTo>
                      <a:pt x="465910" y="455401"/>
                    </a:moveTo>
                    <a:cubicBezTo>
                      <a:pt x="455366" y="393002"/>
                      <a:pt x="413328" y="340481"/>
                      <a:pt x="354753" y="316527"/>
                    </a:cubicBezTo>
                    <a:cubicBezTo>
                      <a:pt x="401890" y="278440"/>
                      <a:pt x="409228" y="209353"/>
                      <a:pt x="371142" y="162216"/>
                    </a:cubicBezTo>
                    <a:cubicBezTo>
                      <a:pt x="333056" y="115078"/>
                      <a:pt x="263968" y="107741"/>
                      <a:pt x="216831" y="145827"/>
                    </a:cubicBezTo>
                    <a:cubicBezTo>
                      <a:pt x="169694" y="183913"/>
                      <a:pt x="162356" y="253000"/>
                      <a:pt x="200442" y="300138"/>
                    </a:cubicBezTo>
                    <a:cubicBezTo>
                      <a:pt x="205311" y="306164"/>
                      <a:pt x="210805" y="311658"/>
                      <a:pt x="216831" y="316527"/>
                    </a:cubicBezTo>
                    <a:cubicBezTo>
                      <a:pt x="158256" y="340481"/>
                      <a:pt x="116218" y="393002"/>
                      <a:pt x="105674" y="455401"/>
                    </a:cubicBezTo>
                    <a:cubicBezTo>
                      <a:pt x="11805" y="355925"/>
                      <a:pt x="16351" y="199187"/>
                      <a:pt x="115827" y="105318"/>
                    </a:cubicBezTo>
                    <a:cubicBezTo>
                      <a:pt x="215303" y="11449"/>
                      <a:pt x="372041" y="15995"/>
                      <a:pt x="465910" y="115471"/>
                    </a:cubicBezTo>
                    <a:cubicBezTo>
                      <a:pt x="555953" y="210893"/>
                      <a:pt x="555953" y="359980"/>
                      <a:pt x="465910" y="455401"/>
                    </a:cubicBezTo>
                    <a:close/>
                    <a:moveTo>
                      <a:pt x="788617" y="486453"/>
                    </a:moveTo>
                    <a:cubicBezTo>
                      <a:pt x="788617" y="486453"/>
                      <a:pt x="788617" y="486453"/>
                      <a:pt x="788617" y="485786"/>
                    </a:cubicBezTo>
                    <a:cubicBezTo>
                      <a:pt x="788617" y="405826"/>
                      <a:pt x="853437" y="341006"/>
                      <a:pt x="933397" y="341006"/>
                    </a:cubicBezTo>
                    <a:cubicBezTo>
                      <a:pt x="1013357" y="341006"/>
                      <a:pt x="1078177" y="405826"/>
                      <a:pt x="1078177" y="485786"/>
                    </a:cubicBezTo>
                    <a:cubicBezTo>
                      <a:pt x="1078177" y="485786"/>
                      <a:pt x="1078177" y="485786"/>
                      <a:pt x="1078177" y="486453"/>
                    </a:cubicBezTo>
                    <a:cubicBezTo>
                      <a:pt x="991738" y="549057"/>
                      <a:pt x="874865" y="549057"/>
                      <a:pt x="788426" y="486453"/>
                    </a:cubicBezTo>
                    <a:close/>
                    <a:moveTo>
                      <a:pt x="861864" y="231278"/>
                    </a:moveTo>
                    <a:cubicBezTo>
                      <a:pt x="861864" y="191719"/>
                      <a:pt x="893933" y="159650"/>
                      <a:pt x="933492" y="159650"/>
                    </a:cubicBezTo>
                    <a:cubicBezTo>
                      <a:pt x="973051" y="159650"/>
                      <a:pt x="1005120" y="191719"/>
                      <a:pt x="1005120" y="231278"/>
                    </a:cubicBezTo>
                    <a:cubicBezTo>
                      <a:pt x="1005120" y="270837"/>
                      <a:pt x="973051" y="302906"/>
                      <a:pt x="933492" y="302906"/>
                    </a:cubicBezTo>
                    <a:cubicBezTo>
                      <a:pt x="893955" y="302853"/>
                      <a:pt x="861916" y="270815"/>
                      <a:pt x="861864" y="231278"/>
                    </a:cubicBezTo>
                    <a:close/>
                    <a:moveTo>
                      <a:pt x="1113610" y="455401"/>
                    </a:moveTo>
                    <a:cubicBezTo>
                      <a:pt x="1103066" y="393002"/>
                      <a:pt x="1061028" y="340481"/>
                      <a:pt x="1002453" y="316527"/>
                    </a:cubicBezTo>
                    <a:cubicBezTo>
                      <a:pt x="1049591" y="278440"/>
                      <a:pt x="1056928" y="209353"/>
                      <a:pt x="1018842" y="162216"/>
                    </a:cubicBezTo>
                    <a:cubicBezTo>
                      <a:pt x="980756" y="115078"/>
                      <a:pt x="911669" y="107741"/>
                      <a:pt x="864531" y="145827"/>
                    </a:cubicBezTo>
                    <a:cubicBezTo>
                      <a:pt x="817394" y="183913"/>
                      <a:pt x="810056" y="253000"/>
                      <a:pt x="848142" y="300138"/>
                    </a:cubicBezTo>
                    <a:cubicBezTo>
                      <a:pt x="853011" y="306164"/>
                      <a:pt x="858505" y="311658"/>
                      <a:pt x="864531" y="316527"/>
                    </a:cubicBezTo>
                    <a:cubicBezTo>
                      <a:pt x="805956" y="340481"/>
                      <a:pt x="763918" y="393002"/>
                      <a:pt x="753374" y="455401"/>
                    </a:cubicBezTo>
                    <a:cubicBezTo>
                      <a:pt x="659505" y="355925"/>
                      <a:pt x="664051" y="199187"/>
                      <a:pt x="763527" y="105318"/>
                    </a:cubicBezTo>
                    <a:cubicBezTo>
                      <a:pt x="863003" y="11449"/>
                      <a:pt x="1019741" y="15995"/>
                      <a:pt x="1113610" y="115471"/>
                    </a:cubicBezTo>
                    <a:cubicBezTo>
                      <a:pt x="1203653" y="210893"/>
                      <a:pt x="1203653" y="359980"/>
                      <a:pt x="1113610" y="45540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47" name="Google Shape;7147;p124"/>
              <p:cNvSpPr/>
              <p:nvPr/>
            </p:nvSpPr>
            <p:spPr>
              <a:xfrm>
                <a:off x="6142457" y="-1507708"/>
                <a:ext cx="614524" cy="733921"/>
              </a:xfrm>
              <a:custGeom>
                <a:rect b="b" l="l" r="r" t="t"/>
                <a:pathLst>
                  <a:path extrusionOk="0" h="733921" w="614524">
                    <a:moveTo>
                      <a:pt x="220865" y="602138"/>
                    </a:moveTo>
                    <a:lnTo>
                      <a:pt x="290683" y="724344"/>
                    </a:lnTo>
                    <a:cubicBezTo>
                      <a:pt x="295917" y="733471"/>
                      <a:pt x="307558" y="736627"/>
                      <a:pt x="316685" y="731394"/>
                    </a:cubicBezTo>
                    <a:cubicBezTo>
                      <a:pt x="319619" y="729711"/>
                      <a:pt x="322053" y="727278"/>
                      <a:pt x="323735" y="724344"/>
                    </a:cubicBezTo>
                    <a:lnTo>
                      <a:pt x="395268" y="601567"/>
                    </a:lnTo>
                    <a:cubicBezTo>
                      <a:pt x="557808" y="552963"/>
                      <a:pt x="650171" y="381796"/>
                      <a:pt x="601567" y="219256"/>
                    </a:cubicBezTo>
                    <a:cubicBezTo>
                      <a:pt x="552963" y="56716"/>
                      <a:pt x="381796" y="-35647"/>
                      <a:pt x="219256" y="12957"/>
                    </a:cubicBezTo>
                    <a:cubicBezTo>
                      <a:pt x="56716" y="61561"/>
                      <a:pt x="-35647" y="232728"/>
                      <a:pt x="12957" y="395268"/>
                    </a:cubicBezTo>
                    <a:cubicBezTo>
                      <a:pt x="42767" y="494956"/>
                      <a:pt x="121015" y="572778"/>
                      <a:pt x="220865" y="602043"/>
                    </a:cubicBezTo>
                    <a:close/>
                    <a:moveTo>
                      <a:pt x="116757" y="117316"/>
                    </a:moveTo>
                    <a:cubicBezTo>
                      <a:pt x="221850" y="12318"/>
                      <a:pt x="392163" y="12396"/>
                      <a:pt x="497160" y="117489"/>
                    </a:cubicBezTo>
                    <a:cubicBezTo>
                      <a:pt x="602158" y="222583"/>
                      <a:pt x="602080" y="392895"/>
                      <a:pt x="496987" y="497893"/>
                    </a:cubicBezTo>
                    <a:cubicBezTo>
                      <a:pt x="463925" y="530925"/>
                      <a:pt x="422826" y="554773"/>
                      <a:pt x="377742" y="567086"/>
                    </a:cubicBezTo>
                    <a:cubicBezTo>
                      <a:pt x="372896" y="568377"/>
                      <a:pt x="368755" y="571525"/>
                      <a:pt x="366216" y="575849"/>
                    </a:cubicBezTo>
                    <a:lnTo>
                      <a:pt x="307257" y="676719"/>
                    </a:lnTo>
                    <a:lnTo>
                      <a:pt x="250107" y="576421"/>
                    </a:lnTo>
                    <a:cubicBezTo>
                      <a:pt x="247562" y="571985"/>
                      <a:pt x="243340" y="568758"/>
                      <a:pt x="238391" y="567467"/>
                    </a:cubicBezTo>
                    <a:cubicBezTo>
                      <a:pt x="94787" y="529635"/>
                      <a:pt x="9042" y="382551"/>
                      <a:pt x="46874" y="238947"/>
                    </a:cubicBezTo>
                    <a:cubicBezTo>
                      <a:pt x="58996" y="192934"/>
                      <a:pt x="83111" y="150962"/>
                      <a:pt x="116757" y="11731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48" name="Google Shape;7148;p124"/>
              <p:cNvSpPr/>
              <p:nvPr/>
            </p:nvSpPr>
            <p:spPr>
              <a:xfrm>
                <a:off x="6233401" y="-1418776"/>
                <a:ext cx="432625" cy="432625"/>
              </a:xfrm>
              <a:custGeom>
                <a:rect b="b" l="l" r="r" t="t"/>
                <a:pathLst>
                  <a:path extrusionOk="0" h="432625" w="432625">
                    <a:moveTo>
                      <a:pt x="216313" y="432626"/>
                    </a:moveTo>
                    <a:cubicBezTo>
                      <a:pt x="335779" y="432626"/>
                      <a:pt x="432625" y="335779"/>
                      <a:pt x="432625" y="216313"/>
                    </a:cubicBezTo>
                    <a:cubicBezTo>
                      <a:pt x="432625" y="96847"/>
                      <a:pt x="335779" y="0"/>
                      <a:pt x="216313" y="0"/>
                    </a:cubicBezTo>
                    <a:cubicBezTo>
                      <a:pt x="96847" y="0"/>
                      <a:pt x="0" y="96847"/>
                      <a:pt x="0" y="216313"/>
                    </a:cubicBezTo>
                    <a:cubicBezTo>
                      <a:pt x="157" y="335714"/>
                      <a:pt x="96912" y="432468"/>
                      <a:pt x="216313" y="432626"/>
                    </a:cubicBezTo>
                    <a:close/>
                    <a:moveTo>
                      <a:pt x="235363" y="262128"/>
                    </a:moveTo>
                    <a:lnTo>
                      <a:pt x="328517" y="354616"/>
                    </a:lnTo>
                    <a:cubicBezTo>
                      <a:pt x="301868" y="376290"/>
                      <a:pt x="269515" y="389788"/>
                      <a:pt x="235363" y="393478"/>
                    </a:cubicBezTo>
                    <a:close/>
                    <a:moveTo>
                      <a:pt x="197263" y="393478"/>
                    </a:moveTo>
                    <a:cubicBezTo>
                      <a:pt x="163111" y="389788"/>
                      <a:pt x="130757" y="376290"/>
                      <a:pt x="104108" y="354616"/>
                    </a:cubicBezTo>
                    <a:lnTo>
                      <a:pt x="197263" y="262128"/>
                    </a:lnTo>
                    <a:close/>
                    <a:moveTo>
                      <a:pt x="394525" y="216313"/>
                    </a:moveTo>
                    <a:cubicBezTo>
                      <a:pt x="394523" y="256788"/>
                      <a:pt x="380675" y="296045"/>
                      <a:pt x="355282" y="327565"/>
                    </a:cubicBezTo>
                    <a:lnTo>
                      <a:pt x="235363" y="208407"/>
                    </a:lnTo>
                    <a:lnTo>
                      <a:pt x="235363" y="39148"/>
                    </a:lnTo>
                    <a:cubicBezTo>
                      <a:pt x="325818" y="49004"/>
                      <a:pt x="394381" y="125323"/>
                      <a:pt x="394525" y="216313"/>
                    </a:cubicBezTo>
                    <a:close/>
                    <a:moveTo>
                      <a:pt x="197263" y="39148"/>
                    </a:moveTo>
                    <a:lnTo>
                      <a:pt x="197263" y="208407"/>
                    </a:lnTo>
                    <a:lnTo>
                      <a:pt x="77343" y="327469"/>
                    </a:lnTo>
                    <a:cubicBezTo>
                      <a:pt x="15780" y="250945"/>
                      <a:pt x="27909" y="139004"/>
                      <a:pt x="104433" y="77441"/>
                    </a:cubicBezTo>
                    <a:cubicBezTo>
                      <a:pt x="131055" y="56023"/>
                      <a:pt x="163283" y="42729"/>
                      <a:pt x="197263" y="3914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7149" name="Google Shape;7149;p124"/>
            <p:cNvSpPr/>
            <p:nvPr/>
          </p:nvSpPr>
          <p:spPr>
            <a:xfrm>
              <a:off x="1681161" y="1977790"/>
              <a:ext cx="503379" cy="585770"/>
            </a:xfrm>
            <a:custGeom>
              <a:rect b="b" l="l" r="r" t="t"/>
              <a:pathLst>
                <a:path extrusionOk="0" h="914400" w="785431">
                  <a:moveTo>
                    <a:pt x="392716" y="914400"/>
                  </a:moveTo>
                  <a:cubicBezTo>
                    <a:pt x="393954" y="914415"/>
                    <a:pt x="395184" y="914189"/>
                    <a:pt x="396335" y="913733"/>
                  </a:cubicBezTo>
                  <a:cubicBezTo>
                    <a:pt x="683514" y="796671"/>
                    <a:pt x="785432" y="548831"/>
                    <a:pt x="785432" y="372237"/>
                  </a:cubicBezTo>
                  <a:lnTo>
                    <a:pt x="785432" y="120872"/>
                  </a:lnTo>
                  <a:cubicBezTo>
                    <a:pt x="785432" y="115612"/>
                    <a:pt x="781167" y="111347"/>
                    <a:pt x="775907" y="111347"/>
                  </a:cubicBezTo>
                  <a:cubicBezTo>
                    <a:pt x="496729" y="111347"/>
                    <a:pt x="400907" y="4382"/>
                    <a:pt x="399955" y="3334"/>
                  </a:cubicBezTo>
                  <a:cubicBezTo>
                    <a:pt x="398145" y="1218"/>
                    <a:pt x="395500" y="0"/>
                    <a:pt x="392716" y="0"/>
                  </a:cubicBezTo>
                  <a:cubicBezTo>
                    <a:pt x="389950" y="83"/>
                    <a:pt x="387337" y="1286"/>
                    <a:pt x="385477" y="3334"/>
                  </a:cubicBezTo>
                  <a:cubicBezTo>
                    <a:pt x="384524" y="4382"/>
                    <a:pt x="288703" y="111347"/>
                    <a:pt x="9525" y="111347"/>
                  </a:cubicBezTo>
                  <a:cubicBezTo>
                    <a:pt x="4264" y="111347"/>
                    <a:pt x="0" y="115612"/>
                    <a:pt x="0" y="120872"/>
                  </a:cubicBezTo>
                  <a:lnTo>
                    <a:pt x="0" y="372237"/>
                  </a:lnTo>
                  <a:cubicBezTo>
                    <a:pt x="0" y="548831"/>
                    <a:pt x="101917" y="796671"/>
                    <a:pt x="389096" y="913733"/>
                  </a:cubicBezTo>
                  <a:cubicBezTo>
                    <a:pt x="390248" y="914189"/>
                    <a:pt x="391477" y="914415"/>
                    <a:pt x="392716" y="914400"/>
                  </a:cubicBezTo>
                  <a:close/>
                  <a:moveTo>
                    <a:pt x="19050" y="372237"/>
                  </a:moveTo>
                  <a:lnTo>
                    <a:pt x="19050" y="130397"/>
                  </a:lnTo>
                  <a:cubicBezTo>
                    <a:pt x="261461" y="128397"/>
                    <a:pt x="365760" y="48292"/>
                    <a:pt x="392716" y="23051"/>
                  </a:cubicBezTo>
                  <a:cubicBezTo>
                    <a:pt x="419672" y="48292"/>
                    <a:pt x="523970" y="128397"/>
                    <a:pt x="766382" y="130397"/>
                  </a:cubicBezTo>
                  <a:lnTo>
                    <a:pt x="766382" y="372237"/>
                  </a:lnTo>
                  <a:cubicBezTo>
                    <a:pt x="766382" y="542258"/>
                    <a:pt x="668941" y="781050"/>
                    <a:pt x="392716" y="894588"/>
                  </a:cubicBezTo>
                  <a:cubicBezTo>
                    <a:pt x="116967" y="781050"/>
                    <a:pt x="19050" y="542258"/>
                    <a:pt x="19050" y="372237"/>
                  </a:cubicBezTo>
                  <a:close/>
                  <a:moveTo>
                    <a:pt x="396335" y="828675"/>
                  </a:moveTo>
                  <a:cubicBezTo>
                    <a:pt x="629507" y="733425"/>
                    <a:pt x="712280" y="532448"/>
                    <a:pt x="712280" y="388906"/>
                  </a:cubicBezTo>
                  <a:lnTo>
                    <a:pt x="712280" y="185166"/>
                  </a:lnTo>
                  <a:cubicBezTo>
                    <a:pt x="712280" y="179906"/>
                    <a:pt x="708015" y="175641"/>
                    <a:pt x="702755" y="175641"/>
                  </a:cubicBezTo>
                  <a:cubicBezTo>
                    <a:pt x="478250" y="175641"/>
                    <a:pt x="400907" y="89916"/>
                    <a:pt x="399955" y="88773"/>
                  </a:cubicBezTo>
                  <a:cubicBezTo>
                    <a:pt x="396536" y="84775"/>
                    <a:pt x="390523" y="84306"/>
                    <a:pt x="386525" y="87725"/>
                  </a:cubicBezTo>
                  <a:cubicBezTo>
                    <a:pt x="386149" y="88046"/>
                    <a:pt x="385798" y="88397"/>
                    <a:pt x="385477" y="88773"/>
                  </a:cubicBezTo>
                  <a:cubicBezTo>
                    <a:pt x="384715" y="89630"/>
                    <a:pt x="308610" y="175641"/>
                    <a:pt x="82677" y="175641"/>
                  </a:cubicBezTo>
                  <a:cubicBezTo>
                    <a:pt x="77416" y="175641"/>
                    <a:pt x="73152" y="179906"/>
                    <a:pt x="73152" y="185166"/>
                  </a:cubicBezTo>
                  <a:lnTo>
                    <a:pt x="73152" y="388430"/>
                  </a:lnTo>
                  <a:cubicBezTo>
                    <a:pt x="73152" y="531971"/>
                    <a:pt x="155924" y="733425"/>
                    <a:pt x="389096" y="828675"/>
                  </a:cubicBezTo>
                  <a:cubicBezTo>
                    <a:pt x="391402" y="829694"/>
                    <a:pt x="394030" y="829694"/>
                    <a:pt x="396335" y="828675"/>
                  </a:cubicBezTo>
                  <a:close/>
                  <a:moveTo>
                    <a:pt x="92202" y="388430"/>
                  </a:moveTo>
                  <a:lnTo>
                    <a:pt x="92202" y="194596"/>
                  </a:lnTo>
                  <a:cubicBezTo>
                    <a:pt x="283940" y="192596"/>
                    <a:pt x="368903" y="130207"/>
                    <a:pt x="392716" y="108871"/>
                  </a:cubicBezTo>
                  <a:cubicBezTo>
                    <a:pt x="416528" y="130683"/>
                    <a:pt x="501491" y="193072"/>
                    <a:pt x="693230" y="195072"/>
                  </a:cubicBezTo>
                  <a:lnTo>
                    <a:pt x="693230" y="388430"/>
                  </a:lnTo>
                  <a:cubicBezTo>
                    <a:pt x="693230" y="525304"/>
                    <a:pt x="614458" y="717042"/>
                    <a:pt x="392716" y="809054"/>
                  </a:cubicBezTo>
                  <a:cubicBezTo>
                    <a:pt x="170974" y="717042"/>
                    <a:pt x="92202" y="525304"/>
                    <a:pt x="92202" y="388430"/>
                  </a:cubicBezTo>
                  <a:close/>
                  <a:moveTo>
                    <a:pt x="582168" y="457200"/>
                  </a:moveTo>
                  <a:cubicBezTo>
                    <a:pt x="582221" y="352568"/>
                    <a:pt x="497443" y="267705"/>
                    <a:pt x="392811" y="267653"/>
                  </a:cubicBezTo>
                  <a:cubicBezTo>
                    <a:pt x="288179" y="267600"/>
                    <a:pt x="203316" y="352378"/>
                    <a:pt x="203264" y="457010"/>
                  </a:cubicBezTo>
                  <a:cubicBezTo>
                    <a:pt x="203211" y="561641"/>
                    <a:pt x="287989" y="646504"/>
                    <a:pt x="392621" y="646557"/>
                  </a:cubicBezTo>
                  <a:cubicBezTo>
                    <a:pt x="392652" y="646557"/>
                    <a:pt x="392684" y="646557"/>
                    <a:pt x="392716" y="646557"/>
                  </a:cubicBezTo>
                  <a:cubicBezTo>
                    <a:pt x="497267" y="646452"/>
                    <a:pt x="582011" y="561751"/>
                    <a:pt x="582168" y="457200"/>
                  </a:cubicBezTo>
                  <a:close/>
                  <a:moveTo>
                    <a:pt x="222314" y="457200"/>
                  </a:moveTo>
                  <a:cubicBezTo>
                    <a:pt x="222261" y="363089"/>
                    <a:pt x="298510" y="286755"/>
                    <a:pt x="392620" y="286703"/>
                  </a:cubicBezTo>
                  <a:cubicBezTo>
                    <a:pt x="486731" y="286650"/>
                    <a:pt x="563065" y="362899"/>
                    <a:pt x="563118" y="457010"/>
                  </a:cubicBezTo>
                  <a:cubicBezTo>
                    <a:pt x="563171" y="551120"/>
                    <a:pt x="486921" y="627454"/>
                    <a:pt x="392811" y="627507"/>
                  </a:cubicBezTo>
                  <a:cubicBezTo>
                    <a:pt x="392779" y="627507"/>
                    <a:pt x="392747" y="627507"/>
                    <a:pt x="392716" y="627507"/>
                  </a:cubicBezTo>
                  <a:cubicBezTo>
                    <a:pt x="298686" y="627402"/>
                    <a:pt x="222471" y="551230"/>
                    <a:pt x="222313" y="457200"/>
                  </a:cubicBezTo>
                  <a:close/>
                  <a:moveTo>
                    <a:pt x="486061" y="438150"/>
                  </a:moveTo>
                  <a:cubicBezTo>
                    <a:pt x="499500" y="424597"/>
                    <a:pt x="499500" y="402744"/>
                    <a:pt x="486061" y="389192"/>
                  </a:cubicBezTo>
                  <a:cubicBezTo>
                    <a:pt x="472508" y="375753"/>
                    <a:pt x="450655" y="375753"/>
                    <a:pt x="437102" y="389192"/>
                  </a:cubicBezTo>
                  <a:lnTo>
                    <a:pt x="374237" y="452152"/>
                  </a:lnTo>
                  <a:lnTo>
                    <a:pt x="348234" y="426244"/>
                  </a:lnTo>
                  <a:cubicBezTo>
                    <a:pt x="334715" y="412751"/>
                    <a:pt x="312816" y="412772"/>
                    <a:pt x="299323" y="426291"/>
                  </a:cubicBezTo>
                  <a:cubicBezTo>
                    <a:pt x="285830" y="439811"/>
                    <a:pt x="285851" y="461709"/>
                    <a:pt x="299371" y="475202"/>
                  </a:cubicBezTo>
                  <a:lnTo>
                    <a:pt x="349758" y="525590"/>
                  </a:lnTo>
                  <a:cubicBezTo>
                    <a:pt x="363257" y="539069"/>
                    <a:pt x="385123" y="539069"/>
                    <a:pt x="398621" y="525590"/>
                  </a:cubicBezTo>
                  <a:close/>
                  <a:moveTo>
                    <a:pt x="363188" y="511874"/>
                  </a:moveTo>
                  <a:lnTo>
                    <a:pt x="312801" y="461486"/>
                  </a:lnTo>
                  <a:cubicBezTo>
                    <a:pt x="306725" y="455436"/>
                    <a:pt x="306705" y="445605"/>
                    <a:pt x="312755" y="439530"/>
                  </a:cubicBezTo>
                  <a:cubicBezTo>
                    <a:pt x="312770" y="439514"/>
                    <a:pt x="312786" y="439499"/>
                    <a:pt x="312801" y="439484"/>
                  </a:cubicBezTo>
                  <a:cubicBezTo>
                    <a:pt x="318912" y="433493"/>
                    <a:pt x="328693" y="433493"/>
                    <a:pt x="334804" y="439484"/>
                  </a:cubicBezTo>
                  <a:lnTo>
                    <a:pt x="367474" y="472154"/>
                  </a:lnTo>
                  <a:cubicBezTo>
                    <a:pt x="371190" y="475847"/>
                    <a:pt x="377190" y="475847"/>
                    <a:pt x="380905" y="472154"/>
                  </a:cubicBezTo>
                  <a:lnTo>
                    <a:pt x="450628" y="402526"/>
                  </a:lnTo>
                  <a:cubicBezTo>
                    <a:pt x="456678" y="396451"/>
                    <a:pt x="466509" y="396430"/>
                    <a:pt x="472584" y="402480"/>
                  </a:cubicBezTo>
                  <a:cubicBezTo>
                    <a:pt x="472600" y="402496"/>
                    <a:pt x="472615" y="402511"/>
                    <a:pt x="472631" y="402526"/>
                  </a:cubicBezTo>
                  <a:cubicBezTo>
                    <a:pt x="478621" y="408638"/>
                    <a:pt x="478621" y="418418"/>
                    <a:pt x="472631" y="424529"/>
                  </a:cubicBezTo>
                  <a:lnTo>
                    <a:pt x="385191" y="511874"/>
                  </a:lnTo>
                  <a:cubicBezTo>
                    <a:pt x="379039" y="517764"/>
                    <a:pt x="369340" y="517764"/>
                    <a:pt x="363188" y="5118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7150" name="Google Shape;7150;p124"/>
          <p:cNvGrpSpPr/>
          <p:nvPr/>
        </p:nvGrpSpPr>
        <p:grpSpPr>
          <a:xfrm>
            <a:off x="407982" y="3631110"/>
            <a:ext cx="12204700" cy="834083"/>
            <a:chOff x="825501" y="3695658"/>
            <a:chExt cx="12204700" cy="834083"/>
          </a:xfrm>
        </p:grpSpPr>
        <p:sp>
          <p:nvSpPr>
            <p:cNvPr id="7151" name="Google Shape;7151;p124"/>
            <p:cNvSpPr/>
            <p:nvPr/>
          </p:nvSpPr>
          <p:spPr>
            <a:xfrm>
              <a:off x="825501" y="3695658"/>
              <a:ext cx="12204700" cy="45013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152" name="Google Shape;7152;p124"/>
            <p:cNvSpPr/>
            <p:nvPr/>
          </p:nvSpPr>
          <p:spPr>
            <a:xfrm>
              <a:off x="1018357" y="3780946"/>
              <a:ext cx="11667131" cy="748795"/>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300">
                  <a:solidFill>
                    <a:schemeClr val="lt1"/>
                  </a:solidFill>
                  <a:latin typeface="Lustria"/>
                  <a:ea typeface="Lustria"/>
                  <a:cs typeface="Lustria"/>
                  <a:sym typeface="Lustria"/>
                </a:rPr>
                <a:t>O perfil de segurança de ravulizumabe é similar ao de eculizumabe, que possui um perfil de segurança bem conhecido em 10 anos de experiência clínica</a:t>
              </a:r>
              <a:r>
                <a:rPr b="1" baseline="30000" lang="pt-BR" sz="1300">
                  <a:solidFill>
                    <a:schemeClr val="lt1"/>
                  </a:solidFill>
                  <a:latin typeface="Lustria"/>
                  <a:ea typeface="Lustria"/>
                  <a:cs typeface="Lustria"/>
                  <a:sym typeface="Lustria"/>
                </a:rPr>
                <a:t>3–6</a:t>
              </a:r>
              <a:endParaRPr b="1" baseline="30000" sz="1300">
                <a:solidFill>
                  <a:schemeClr val="lt1"/>
                </a:solidFill>
                <a:latin typeface="Lustria"/>
                <a:ea typeface="Lustria"/>
                <a:cs typeface="Lustria"/>
                <a:sym typeface="Lustria"/>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7111"/>
                                        </p:tgtEl>
                                        <p:attrNameLst>
                                          <p:attrName>style.visibility</p:attrName>
                                        </p:attrNameLst>
                                      </p:cBhvr>
                                      <p:to>
                                        <p:strVal val="visible"/>
                                      </p:to>
                                    </p:set>
                                    <p:animEffect filter="fade" transition="in">
                                      <p:cBhvr>
                                        <p:cTn dur="500"/>
                                        <p:tgtEl>
                                          <p:spTgt spid="7111"/>
                                        </p:tgtEl>
                                      </p:cBhvr>
                                    </p:animEffect>
                                  </p:childTnLst>
                                </p:cTn>
                              </p:par>
                              <p:par>
                                <p:cTn fill="hold" nodeType="withEffect" presetClass="entr" presetID="10" presetSubtype="0">
                                  <p:stCondLst>
                                    <p:cond delay="0"/>
                                  </p:stCondLst>
                                  <p:childTnLst>
                                    <p:set>
                                      <p:cBhvr>
                                        <p:cTn dur="1" fill="hold">
                                          <p:stCondLst>
                                            <p:cond delay="0"/>
                                          </p:stCondLst>
                                        </p:cTn>
                                        <p:tgtEl>
                                          <p:spTgt spid="7117"/>
                                        </p:tgtEl>
                                        <p:attrNameLst>
                                          <p:attrName>style.visibility</p:attrName>
                                        </p:attrNameLst>
                                      </p:cBhvr>
                                      <p:to>
                                        <p:strVal val="visible"/>
                                      </p:to>
                                    </p:set>
                                    <p:animEffect filter="fade" transition="in">
                                      <p:cBhvr>
                                        <p:cTn dur="500"/>
                                        <p:tgtEl>
                                          <p:spTgt spid="7117"/>
                                        </p:tgtEl>
                                      </p:cBhvr>
                                    </p:animEffect>
                                  </p:childTnLst>
                                </p:cTn>
                              </p:par>
                              <p:par>
                                <p:cTn fill="hold" nodeType="withEffect" presetClass="entr" presetID="10" presetSubtype="0">
                                  <p:stCondLst>
                                    <p:cond delay="250"/>
                                  </p:stCondLst>
                                  <p:childTnLst>
                                    <p:set>
                                      <p:cBhvr>
                                        <p:cTn dur="1" fill="hold">
                                          <p:stCondLst>
                                            <p:cond delay="0"/>
                                          </p:stCondLst>
                                        </p:cTn>
                                        <p:tgtEl>
                                          <p:spTgt spid="7118"/>
                                        </p:tgtEl>
                                        <p:attrNameLst>
                                          <p:attrName>style.visibility</p:attrName>
                                        </p:attrNameLst>
                                      </p:cBhvr>
                                      <p:to>
                                        <p:strVal val="visible"/>
                                      </p:to>
                                    </p:set>
                                    <p:animEffect filter="fade" transition="in">
                                      <p:cBhvr>
                                        <p:cTn dur="500"/>
                                        <p:tgtEl>
                                          <p:spTgt spid="7118"/>
                                        </p:tgtEl>
                                      </p:cBhvr>
                                    </p:animEffect>
                                  </p:childTnLst>
                                </p:cTn>
                              </p:par>
                              <p:par>
                                <p:cTn fill="hold" nodeType="withEffect" presetClass="entr" presetID="10" presetSubtype="0">
                                  <p:stCondLst>
                                    <p:cond delay="250"/>
                                  </p:stCondLst>
                                  <p:childTnLst>
                                    <p:set>
                                      <p:cBhvr>
                                        <p:cTn dur="1" fill="hold">
                                          <p:stCondLst>
                                            <p:cond delay="0"/>
                                          </p:stCondLst>
                                        </p:cTn>
                                        <p:tgtEl>
                                          <p:spTgt spid="7136"/>
                                        </p:tgtEl>
                                        <p:attrNameLst>
                                          <p:attrName>style.visibility</p:attrName>
                                        </p:attrNameLst>
                                      </p:cBhvr>
                                      <p:to>
                                        <p:strVal val="visible"/>
                                      </p:to>
                                    </p:set>
                                    <p:animEffect filter="fade" transition="in">
                                      <p:cBhvr>
                                        <p:cTn dur="500"/>
                                        <p:tgtEl>
                                          <p:spTgt spid="713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7119"/>
                                        </p:tgtEl>
                                        <p:attrNameLst>
                                          <p:attrName>style.visibility</p:attrName>
                                        </p:attrNameLst>
                                      </p:cBhvr>
                                      <p:to>
                                        <p:strVal val="visible"/>
                                      </p:to>
                                    </p:set>
                                    <p:animEffect filter="fade" transition="in">
                                      <p:cBhvr>
                                        <p:cTn dur="500"/>
                                        <p:tgtEl>
                                          <p:spTgt spid="7119"/>
                                        </p:tgtEl>
                                      </p:cBhvr>
                                    </p:animEffect>
                                  </p:childTnLst>
                                </p:cTn>
                              </p:par>
                              <p:par>
                                <p:cTn fill="hold" nodeType="withEffect" presetClass="entr" presetID="10" presetSubtype="0">
                                  <p:stCondLst>
                                    <p:cond delay="250"/>
                                  </p:stCondLst>
                                  <p:childTnLst>
                                    <p:set>
                                      <p:cBhvr>
                                        <p:cTn dur="1" fill="hold">
                                          <p:stCondLst>
                                            <p:cond delay="0"/>
                                          </p:stCondLst>
                                        </p:cTn>
                                        <p:tgtEl>
                                          <p:spTgt spid="7120"/>
                                        </p:tgtEl>
                                        <p:attrNameLst>
                                          <p:attrName>style.visibility</p:attrName>
                                        </p:attrNameLst>
                                      </p:cBhvr>
                                      <p:to>
                                        <p:strVal val="visible"/>
                                      </p:to>
                                    </p:set>
                                    <p:animEffect filter="fade" transition="in">
                                      <p:cBhvr>
                                        <p:cTn dur="500"/>
                                        <p:tgtEl>
                                          <p:spTgt spid="7120"/>
                                        </p:tgtEl>
                                      </p:cBhvr>
                                    </p:animEffect>
                                  </p:childTnLst>
                                </p:cTn>
                              </p:par>
                            </p:childTnLst>
                          </p:cTn>
                        </p:par>
                        <p:par>
                          <p:cTn fill="hold">
                            <p:stCondLst>
                              <p:cond delay="1000"/>
                            </p:stCondLst>
                            <p:childTnLst>
                              <p:par>
                                <p:cTn fill="hold" nodeType="afterEffect" presetClass="entr" presetID="2" presetSubtype="2">
                                  <p:stCondLst>
                                    <p:cond delay="500"/>
                                  </p:stCondLst>
                                  <p:childTnLst>
                                    <p:set>
                                      <p:cBhvr>
                                        <p:cTn dur="1" fill="hold">
                                          <p:stCondLst>
                                            <p:cond delay="0"/>
                                          </p:stCondLst>
                                        </p:cTn>
                                        <p:tgtEl>
                                          <p:spTgt spid="7150"/>
                                        </p:tgtEl>
                                        <p:attrNameLst>
                                          <p:attrName>style.visibility</p:attrName>
                                        </p:attrNameLst>
                                      </p:cBhvr>
                                      <p:to>
                                        <p:strVal val="visible"/>
                                      </p:to>
                                    </p:set>
                                    <p:anim calcmode="lin" valueType="num">
                                      <p:cBhvr additive="base">
                                        <p:cTn dur="500"/>
                                        <p:tgtEl>
                                          <p:spTgt spid="7150"/>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56" name="Shape 7156"/>
        <p:cNvGrpSpPr/>
        <p:nvPr/>
      </p:nvGrpSpPr>
      <p:grpSpPr>
        <a:xfrm>
          <a:off x="0" y="0"/>
          <a:ext cx="0" cy="0"/>
          <a:chOff x="0" y="0"/>
          <a:chExt cx="0" cy="0"/>
        </a:xfrm>
      </p:grpSpPr>
      <p:pic>
        <p:nvPicPr>
          <p:cNvPr id="7157" name="Google Shape;7157;p125"/>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7158" name="Google Shape;7158;p125"/>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159" name="Google Shape;7159;p125"/>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7160" name="Google Shape;7160;p125"/>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7161" name="Google Shape;7161;p125"/>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7162" name="Google Shape;7162;p125"/>
          <p:cNvSpPr/>
          <p:nvPr/>
        </p:nvSpPr>
        <p:spPr>
          <a:xfrm>
            <a:off x="5130143" y="2475583"/>
            <a:ext cx="6714025" cy="132343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000">
                <a:solidFill>
                  <a:srgbClr val="FFFFFF"/>
                </a:solidFill>
                <a:latin typeface="Lustria"/>
                <a:ea typeface="Lustria"/>
                <a:cs typeface="Lustria"/>
                <a:sym typeface="Lustria"/>
              </a:rPr>
              <a:t>ESTUDO DE FASE III COM PACIENTES NAÏVE</a:t>
            </a:r>
            <a:endParaRPr b="1" sz="3200">
              <a:solidFill>
                <a:srgbClr val="FFFFFF"/>
              </a:solidFill>
              <a:latin typeface="Lustria"/>
              <a:ea typeface="Lustria"/>
              <a:cs typeface="Lustria"/>
              <a:sym typeface="Lustria"/>
            </a:endParaRPr>
          </a:p>
        </p:txBody>
      </p:sp>
      <p:grpSp>
        <p:nvGrpSpPr>
          <p:cNvPr id="7163" name="Google Shape;7163;p125"/>
          <p:cNvGrpSpPr/>
          <p:nvPr/>
        </p:nvGrpSpPr>
        <p:grpSpPr>
          <a:xfrm>
            <a:off x="5257989" y="1336051"/>
            <a:ext cx="983316" cy="983316"/>
            <a:chOff x="-951397" y="1963883"/>
            <a:chExt cx="571500" cy="571500"/>
          </a:xfrm>
        </p:grpSpPr>
        <p:sp>
          <p:nvSpPr>
            <p:cNvPr id="7164" name="Google Shape;7164;p125"/>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65" name="Google Shape;7165;p125"/>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66" name="Google Shape;7166;p125"/>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67" name="Google Shape;7167;p125"/>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68" name="Google Shape;7168;p125"/>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7169" name="Google Shape;7169;p125"/>
          <p:cNvSpPr/>
          <p:nvPr/>
        </p:nvSpPr>
        <p:spPr>
          <a:xfrm>
            <a:off x="5130143" y="4012323"/>
            <a:ext cx="6714025" cy="95410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800">
                <a:solidFill>
                  <a:srgbClr val="FFFFFF"/>
                </a:solidFill>
                <a:latin typeface="Lustria"/>
                <a:ea typeface="Lustria"/>
                <a:cs typeface="Lustria"/>
                <a:sym typeface="Lustria"/>
              </a:rPr>
              <a:t>(ALXN1210-PNH-301): </a:t>
            </a:r>
            <a:br>
              <a:rPr b="1" lang="pt-BR" sz="2800">
                <a:solidFill>
                  <a:srgbClr val="FFFFFF"/>
                </a:solidFill>
                <a:latin typeface="Lustria"/>
                <a:ea typeface="Lustria"/>
                <a:cs typeface="Lustria"/>
                <a:sym typeface="Lustria"/>
              </a:rPr>
            </a:br>
            <a:r>
              <a:rPr b="1" lang="pt-BR" sz="2800">
                <a:solidFill>
                  <a:srgbClr val="FFFFFF"/>
                </a:solidFill>
                <a:latin typeface="Lustria"/>
                <a:ea typeface="Lustria"/>
                <a:cs typeface="Lustria"/>
                <a:sym typeface="Lustria"/>
              </a:rPr>
              <a:t>DADOS CLÍNICOS DE 52 SEMANAS</a:t>
            </a:r>
            <a:endParaRPr b="1" sz="3600">
              <a:solidFill>
                <a:srgbClr val="FFFFFF"/>
              </a:solidFill>
              <a:latin typeface="Lustria"/>
              <a:ea typeface="Lustria"/>
              <a:cs typeface="Lustria"/>
              <a:sym typeface="Lustria"/>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7158"/>
                                        </p:tgtEl>
                                        <p:attrNameLst>
                                          <p:attrName>style.visibility</p:attrName>
                                        </p:attrNameLst>
                                      </p:cBhvr>
                                      <p:to>
                                        <p:strVal val="visible"/>
                                      </p:to>
                                    </p:set>
                                    <p:animEffect filter="fade" transition="in">
                                      <p:cBhvr>
                                        <p:cTn dur="500"/>
                                        <p:tgtEl>
                                          <p:spTgt spid="7158"/>
                                        </p:tgtEl>
                                      </p:cBhvr>
                                    </p:animEffect>
                                  </p:childTnLst>
                                </p:cTn>
                              </p:par>
                              <p:par>
                                <p:cTn fill="hold" nodeType="withEffect" presetClass="entr" presetID="10" presetSubtype="0">
                                  <p:stCondLst>
                                    <p:cond delay="0"/>
                                  </p:stCondLst>
                                  <p:childTnLst>
                                    <p:set>
                                      <p:cBhvr>
                                        <p:cTn dur="1" fill="hold">
                                          <p:stCondLst>
                                            <p:cond delay="0"/>
                                          </p:stCondLst>
                                        </p:cTn>
                                        <p:tgtEl>
                                          <p:spTgt spid="7159"/>
                                        </p:tgtEl>
                                        <p:attrNameLst>
                                          <p:attrName>style.visibility</p:attrName>
                                        </p:attrNameLst>
                                      </p:cBhvr>
                                      <p:to>
                                        <p:strVal val="visible"/>
                                      </p:to>
                                    </p:set>
                                    <p:animEffect filter="fade" transition="in">
                                      <p:cBhvr>
                                        <p:cTn dur="500"/>
                                        <p:tgtEl>
                                          <p:spTgt spid="7159"/>
                                        </p:tgtEl>
                                      </p:cBhvr>
                                    </p:animEffect>
                                  </p:childTnLst>
                                </p:cTn>
                              </p:par>
                              <p:par>
                                <p:cTn fill="hold" nodeType="withEffect" presetClass="entr" presetID="10" presetSubtype="0">
                                  <p:stCondLst>
                                    <p:cond delay="500"/>
                                  </p:stCondLst>
                                  <p:childTnLst>
                                    <p:set>
                                      <p:cBhvr>
                                        <p:cTn dur="1" fill="hold">
                                          <p:stCondLst>
                                            <p:cond delay="0"/>
                                          </p:stCondLst>
                                        </p:cTn>
                                        <p:tgtEl>
                                          <p:spTgt spid="7162"/>
                                        </p:tgtEl>
                                        <p:attrNameLst>
                                          <p:attrName>style.visibility</p:attrName>
                                        </p:attrNameLst>
                                      </p:cBhvr>
                                      <p:to>
                                        <p:strVal val="visible"/>
                                      </p:to>
                                    </p:set>
                                    <p:animEffect filter="fade" transition="in">
                                      <p:cBhvr>
                                        <p:cTn dur="500"/>
                                        <p:tgtEl>
                                          <p:spTgt spid="7162"/>
                                        </p:tgtEl>
                                      </p:cBhvr>
                                    </p:animEffect>
                                  </p:childTnLst>
                                </p:cTn>
                              </p:par>
                              <p:par>
                                <p:cTn fill="hold" nodeType="withEffect" presetClass="entr" presetID="10" presetSubtype="0">
                                  <p:stCondLst>
                                    <p:cond delay="500"/>
                                  </p:stCondLst>
                                  <p:childTnLst>
                                    <p:set>
                                      <p:cBhvr>
                                        <p:cTn dur="1" fill="hold">
                                          <p:stCondLst>
                                            <p:cond delay="0"/>
                                          </p:stCondLst>
                                        </p:cTn>
                                        <p:tgtEl>
                                          <p:spTgt spid="7163"/>
                                        </p:tgtEl>
                                        <p:attrNameLst>
                                          <p:attrName>style.visibility</p:attrName>
                                        </p:attrNameLst>
                                      </p:cBhvr>
                                      <p:to>
                                        <p:strVal val="visible"/>
                                      </p:to>
                                    </p:set>
                                    <p:animEffect filter="fade" transition="in">
                                      <p:cBhvr>
                                        <p:cTn dur="500"/>
                                        <p:tgtEl>
                                          <p:spTgt spid="7163"/>
                                        </p:tgtEl>
                                      </p:cBhvr>
                                    </p:animEffect>
                                  </p:childTnLst>
                                </p:cTn>
                              </p:par>
                              <p:par>
                                <p:cTn fill="hold" nodeType="withEffect" presetClass="entr" presetID="10" presetSubtype="0">
                                  <p:stCondLst>
                                    <p:cond delay="500"/>
                                  </p:stCondLst>
                                  <p:childTnLst>
                                    <p:set>
                                      <p:cBhvr>
                                        <p:cTn dur="1" fill="hold">
                                          <p:stCondLst>
                                            <p:cond delay="0"/>
                                          </p:stCondLst>
                                        </p:cTn>
                                        <p:tgtEl>
                                          <p:spTgt spid="7169"/>
                                        </p:tgtEl>
                                        <p:attrNameLst>
                                          <p:attrName>style.visibility</p:attrName>
                                        </p:attrNameLst>
                                      </p:cBhvr>
                                      <p:to>
                                        <p:strVal val="visible"/>
                                      </p:to>
                                    </p:set>
                                    <p:animEffect filter="fade" transition="in">
                                      <p:cBhvr>
                                        <p:cTn dur="500"/>
                                        <p:tgtEl>
                                          <p:spTgt spid="716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74" name="Shape 7174"/>
        <p:cNvGrpSpPr/>
        <p:nvPr/>
      </p:nvGrpSpPr>
      <p:grpSpPr>
        <a:xfrm>
          <a:off x="0" y="0"/>
          <a:ext cx="0" cy="0"/>
          <a:chOff x="0" y="0"/>
          <a:chExt cx="0" cy="0"/>
        </a:xfrm>
      </p:grpSpPr>
      <p:sp>
        <p:nvSpPr>
          <p:cNvPr id="7175" name="Google Shape;7175;p126"/>
          <p:cNvSpPr/>
          <p:nvPr/>
        </p:nvSpPr>
        <p:spPr>
          <a:xfrm flipH="1">
            <a:off x="407986" y="2365144"/>
            <a:ext cx="11126789" cy="349818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7176" name="Google Shape;7176;p126"/>
          <p:cNvSpPr txBox="1"/>
          <p:nvPr/>
        </p:nvSpPr>
        <p:spPr>
          <a:xfrm>
            <a:off x="296269" y="385036"/>
            <a:ext cx="11667131" cy="68326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Avaliação clínica de ravulizumabe vs. eculizumabe em pacientes adultos com HPN, virgens de inibidores do complemento C5: resultados de 52 semanas</a:t>
            </a:r>
            <a:endParaRPr b="1" baseline="30000" sz="2400">
              <a:solidFill>
                <a:schemeClr val="accent1"/>
              </a:solidFill>
              <a:latin typeface="Lustria"/>
              <a:ea typeface="Lustria"/>
              <a:cs typeface="Lustria"/>
              <a:sym typeface="Lustria"/>
            </a:endParaRPr>
          </a:p>
        </p:txBody>
      </p:sp>
      <p:sp>
        <p:nvSpPr>
          <p:cNvPr id="7177" name="Google Shape;7177;p126"/>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†Definida por ≥1 sinal ou sintoma novo ou com piora (fadiga, hemoglobinúria, dor abdominal, dispneia, anemia, evento adverso vascular maior [inclusive trombose], disfagia ou disfunção erétil) na presença de DHL ≥2 x LSN, após redução prévia do nível de DHL para &lt;1,5 x LSN durante o tratamento.</a:t>
            </a:r>
            <a:endParaRPr/>
          </a:p>
          <a:p>
            <a:pPr indent="0" lvl="0" marL="0" rtl="0" algn="l">
              <a:lnSpc>
                <a:spcPct val="90000"/>
              </a:lnSpc>
              <a:spcBef>
                <a:spcPts val="0"/>
              </a:spcBef>
              <a:spcAft>
                <a:spcPts val="0"/>
              </a:spcAft>
              <a:buClr>
                <a:schemeClr val="dk1"/>
              </a:buClr>
              <a:buSzPts val="700"/>
              <a:buNone/>
            </a:pPr>
            <a:r>
              <a:rPr lang="pt-BR" sz="700"/>
              <a:t>Abreviações: BTH = hemólise de escape; DHL = desidrogenase láctica.</a:t>
            </a:r>
            <a:endParaRPr/>
          </a:p>
          <a:p>
            <a:pPr indent="0" lvl="0" marL="0" rtl="0" algn="l">
              <a:lnSpc>
                <a:spcPct val="90000"/>
              </a:lnSpc>
              <a:spcBef>
                <a:spcPts val="0"/>
              </a:spcBef>
              <a:spcAft>
                <a:spcPts val="0"/>
              </a:spcAft>
              <a:buClr>
                <a:schemeClr val="dk1"/>
              </a:buClr>
              <a:buSzPts val="700"/>
              <a:buNone/>
            </a:pPr>
            <a:r>
              <a:rPr lang="pt-BR" sz="700"/>
              <a:t>Referências: 1. Schrezenmeier H et al. Oral presentation at: 24th Congress of European Hematology Association (EHA); June 13–16, 2019, Amsterdam, Netherlands. </a:t>
            </a:r>
            <a:endParaRPr/>
          </a:p>
        </p:txBody>
      </p:sp>
      <p:sp>
        <p:nvSpPr>
          <p:cNvPr id="7178" name="Google Shape;7178;p126"/>
          <p:cNvSpPr txBox="1"/>
          <p:nvPr/>
        </p:nvSpPr>
        <p:spPr>
          <a:xfrm>
            <a:off x="296269" y="994668"/>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7179" name="Google Shape;7179;p126"/>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180" name="Google Shape;7180;p126"/>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7181" name="Google Shape;7181;p126"/>
          <p:cNvSpPr/>
          <p:nvPr/>
        </p:nvSpPr>
        <p:spPr>
          <a:xfrm>
            <a:off x="-698500" y="1805184"/>
            <a:ext cx="11760200" cy="1094484"/>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7182" name="Google Shape;7182;p126"/>
          <p:cNvGrpSpPr/>
          <p:nvPr/>
        </p:nvGrpSpPr>
        <p:grpSpPr>
          <a:xfrm>
            <a:off x="884765" y="3275540"/>
            <a:ext cx="12221634" cy="883560"/>
            <a:chOff x="884765" y="3275540"/>
            <a:chExt cx="12221634" cy="883560"/>
          </a:xfrm>
        </p:grpSpPr>
        <p:sp>
          <p:nvSpPr>
            <p:cNvPr id="7183" name="Google Shape;7183;p126"/>
            <p:cNvSpPr/>
            <p:nvPr/>
          </p:nvSpPr>
          <p:spPr>
            <a:xfrm>
              <a:off x="884765" y="3275540"/>
              <a:ext cx="12221634" cy="86582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7184" name="Google Shape;7184;p126"/>
            <p:cNvSpPr/>
            <p:nvPr/>
          </p:nvSpPr>
          <p:spPr>
            <a:xfrm>
              <a:off x="934102" y="3537772"/>
              <a:ext cx="1224851" cy="30582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600">
                  <a:solidFill>
                    <a:schemeClr val="lt1"/>
                  </a:solidFill>
                  <a:latin typeface="Calibri"/>
                  <a:ea typeface="Calibri"/>
                  <a:cs typeface="Calibri"/>
                  <a:sym typeface="Calibri"/>
                </a:rPr>
                <a:t>OBJETIVOS</a:t>
              </a:r>
              <a:endParaRPr/>
            </a:p>
          </p:txBody>
        </p:sp>
        <p:sp>
          <p:nvSpPr>
            <p:cNvPr id="7185" name="Google Shape;7185;p126"/>
            <p:cNvSpPr/>
            <p:nvPr/>
          </p:nvSpPr>
          <p:spPr>
            <a:xfrm>
              <a:off x="2759545" y="3441746"/>
              <a:ext cx="3156489" cy="71735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lt1"/>
                  </a:solidFill>
                  <a:latin typeface="Calibri"/>
                  <a:ea typeface="Calibri"/>
                  <a:cs typeface="Calibri"/>
                  <a:sym typeface="Calibri"/>
                </a:rPr>
                <a:t>Caracterização da </a:t>
              </a:r>
              <a:r>
                <a:rPr b="1" lang="pt-BR" sz="1400">
                  <a:solidFill>
                    <a:schemeClr val="lt1"/>
                  </a:solidFill>
                  <a:latin typeface="Calibri"/>
                  <a:ea typeface="Calibri"/>
                  <a:cs typeface="Calibri"/>
                  <a:sym typeface="Calibri"/>
                </a:rPr>
                <a:t>durabilidade das respostas de eficácia </a:t>
              </a:r>
              <a:r>
                <a:rPr lang="pt-BR" sz="1400">
                  <a:solidFill>
                    <a:schemeClr val="lt1"/>
                  </a:solidFill>
                  <a:latin typeface="Calibri"/>
                  <a:ea typeface="Calibri"/>
                  <a:cs typeface="Calibri"/>
                  <a:sym typeface="Calibri"/>
                </a:rPr>
                <a:t>ao ravulizumabe</a:t>
              </a:r>
              <a:endParaRPr b="1" sz="1400">
                <a:solidFill>
                  <a:schemeClr val="lt1"/>
                </a:solidFill>
                <a:latin typeface="Calibri"/>
                <a:ea typeface="Calibri"/>
                <a:cs typeface="Calibri"/>
                <a:sym typeface="Calibri"/>
              </a:endParaRPr>
            </a:p>
          </p:txBody>
        </p:sp>
        <p:sp>
          <p:nvSpPr>
            <p:cNvPr id="7186" name="Google Shape;7186;p126"/>
            <p:cNvSpPr/>
            <p:nvPr/>
          </p:nvSpPr>
          <p:spPr>
            <a:xfrm>
              <a:off x="6040486" y="3449877"/>
              <a:ext cx="3194806" cy="68993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lt1"/>
                  </a:solidFill>
                  <a:latin typeface="Calibri"/>
                  <a:ea typeface="Calibri"/>
                  <a:cs typeface="Calibri"/>
                  <a:sym typeface="Calibri"/>
                </a:rPr>
                <a:t>Avaliação da </a:t>
              </a:r>
              <a:r>
                <a:rPr b="1" lang="pt-BR" sz="1400">
                  <a:solidFill>
                    <a:schemeClr val="lt1"/>
                  </a:solidFill>
                  <a:latin typeface="Calibri"/>
                  <a:ea typeface="Calibri"/>
                  <a:cs typeface="Calibri"/>
                  <a:sym typeface="Calibri"/>
                </a:rPr>
                <a:t>eficácia de ravulizumabe</a:t>
              </a:r>
              <a:r>
                <a:rPr b="1" baseline="30000" lang="pt-BR" sz="1400">
                  <a:solidFill>
                    <a:schemeClr val="lt1"/>
                  </a:solidFill>
                  <a:latin typeface="Calibri"/>
                  <a:ea typeface="Calibri"/>
                  <a:cs typeface="Calibri"/>
                  <a:sym typeface="Calibri"/>
                </a:rPr>
                <a:t> </a:t>
              </a:r>
              <a:r>
                <a:rPr b="1" lang="pt-BR" sz="1400">
                  <a:solidFill>
                    <a:schemeClr val="lt1"/>
                  </a:solidFill>
                  <a:latin typeface="Calibri"/>
                  <a:ea typeface="Calibri"/>
                  <a:cs typeface="Calibri"/>
                  <a:sym typeface="Calibri"/>
                </a:rPr>
                <a:t>após a troca (</a:t>
              </a:r>
              <a:r>
                <a:rPr b="1" i="1" lang="pt-BR" sz="1400">
                  <a:solidFill>
                    <a:schemeClr val="lt1"/>
                  </a:solidFill>
                  <a:latin typeface="Calibri"/>
                  <a:ea typeface="Calibri"/>
                  <a:cs typeface="Calibri"/>
                  <a:sym typeface="Calibri"/>
                </a:rPr>
                <a:t>switch</a:t>
              </a:r>
              <a:r>
                <a:rPr b="1" lang="pt-BR" sz="1400">
                  <a:solidFill>
                    <a:schemeClr val="lt1"/>
                  </a:solidFill>
                  <a:latin typeface="Calibri"/>
                  <a:ea typeface="Calibri"/>
                  <a:cs typeface="Calibri"/>
                  <a:sym typeface="Calibri"/>
                </a:rPr>
                <a:t>) </a:t>
              </a:r>
              <a:r>
                <a:rPr lang="pt-BR" sz="1400">
                  <a:solidFill>
                    <a:schemeClr val="lt1"/>
                  </a:solidFill>
                  <a:latin typeface="Calibri"/>
                  <a:ea typeface="Calibri"/>
                  <a:cs typeface="Calibri"/>
                  <a:sym typeface="Calibri"/>
                </a:rPr>
                <a:t>de eculizumabe</a:t>
              </a:r>
              <a:endParaRPr b="1" sz="1400">
                <a:solidFill>
                  <a:schemeClr val="lt1"/>
                </a:solidFill>
                <a:latin typeface="Calibri"/>
                <a:ea typeface="Calibri"/>
                <a:cs typeface="Calibri"/>
                <a:sym typeface="Calibri"/>
              </a:endParaRPr>
            </a:p>
          </p:txBody>
        </p:sp>
        <p:sp>
          <p:nvSpPr>
            <p:cNvPr id="7187" name="Google Shape;7187;p126"/>
            <p:cNvSpPr/>
            <p:nvPr/>
          </p:nvSpPr>
          <p:spPr>
            <a:xfrm>
              <a:off x="9411126" y="3441747"/>
              <a:ext cx="2685338" cy="71735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lt1"/>
                  </a:solidFill>
                  <a:latin typeface="Calibri"/>
                  <a:ea typeface="Calibri"/>
                  <a:cs typeface="Calibri"/>
                  <a:sym typeface="Calibri"/>
                </a:rPr>
                <a:t>Avaliação do perfil de </a:t>
              </a:r>
              <a:r>
                <a:rPr b="1" lang="pt-BR" sz="1400">
                  <a:solidFill>
                    <a:schemeClr val="lt1"/>
                  </a:solidFill>
                  <a:latin typeface="Calibri"/>
                  <a:ea typeface="Calibri"/>
                  <a:cs typeface="Calibri"/>
                  <a:sym typeface="Calibri"/>
                </a:rPr>
                <a:t>segurança</a:t>
              </a:r>
              <a:r>
                <a:rPr lang="pt-BR" sz="1400">
                  <a:solidFill>
                    <a:schemeClr val="lt1"/>
                  </a:solidFill>
                  <a:latin typeface="Calibri"/>
                  <a:ea typeface="Calibri"/>
                  <a:cs typeface="Calibri"/>
                  <a:sym typeface="Calibri"/>
                </a:rPr>
                <a:t> em cada regime de tratamento</a:t>
              </a:r>
              <a:endParaRPr baseline="30000" sz="1400">
                <a:solidFill>
                  <a:schemeClr val="lt1"/>
                </a:solidFill>
                <a:latin typeface="Calibri"/>
                <a:ea typeface="Calibri"/>
                <a:cs typeface="Calibri"/>
                <a:sym typeface="Calibri"/>
              </a:endParaRPr>
            </a:p>
            <a:p>
              <a:pPr indent="0" lvl="0" marL="0" marR="0" rtl="0" algn="l">
                <a:spcBef>
                  <a:spcPts val="0"/>
                </a:spcBef>
                <a:spcAft>
                  <a:spcPts val="0"/>
                </a:spcAft>
                <a:buNone/>
              </a:pPr>
              <a:r>
                <a:t/>
              </a:r>
              <a:endParaRPr b="1" sz="1400">
                <a:solidFill>
                  <a:schemeClr val="lt1"/>
                </a:solidFill>
                <a:latin typeface="Calibri"/>
                <a:ea typeface="Calibri"/>
                <a:cs typeface="Calibri"/>
                <a:sym typeface="Calibri"/>
              </a:endParaRPr>
            </a:p>
          </p:txBody>
        </p:sp>
        <p:cxnSp>
          <p:nvCxnSpPr>
            <p:cNvPr id="7188" name="Google Shape;7188;p126"/>
            <p:cNvCxnSpPr/>
            <p:nvPr/>
          </p:nvCxnSpPr>
          <p:spPr>
            <a:xfrm>
              <a:off x="5877934" y="3348419"/>
              <a:ext cx="0" cy="691669"/>
            </a:xfrm>
            <a:prstGeom prst="straightConnector1">
              <a:avLst/>
            </a:prstGeom>
            <a:noFill/>
            <a:ln cap="flat" cmpd="sng" w="12700">
              <a:solidFill>
                <a:schemeClr val="lt1"/>
              </a:solidFill>
              <a:prstDash val="solid"/>
              <a:miter lim="800000"/>
              <a:headEnd len="sm" w="sm" type="none"/>
              <a:tailEnd len="sm" w="sm" type="none"/>
            </a:ln>
          </p:spPr>
        </p:cxnSp>
        <p:cxnSp>
          <p:nvCxnSpPr>
            <p:cNvPr id="7189" name="Google Shape;7189;p126"/>
            <p:cNvCxnSpPr/>
            <p:nvPr/>
          </p:nvCxnSpPr>
          <p:spPr>
            <a:xfrm>
              <a:off x="9219275" y="3348419"/>
              <a:ext cx="0" cy="691669"/>
            </a:xfrm>
            <a:prstGeom prst="straightConnector1">
              <a:avLst/>
            </a:prstGeom>
            <a:noFill/>
            <a:ln cap="flat" cmpd="sng" w="12700">
              <a:solidFill>
                <a:schemeClr val="lt1"/>
              </a:solidFill>
              <a:prstDash val="solid"/>
              <a:miter lim="800000"/>
              <a:headEnd len="sm" w="sm" type="none"/>
              <a:tailEnd len="sm" w="sm" type="none"/>
            </a:ln>
          </p:spPr>
        </p:cxnSp>
        <p:grpSp>
          <p:nvGrpSpPr>
            <p:cNvPr id="7190" name="Google Shape;7190;p126"/>
            <p:cNvGrpSpPr/>
            <p:nvPr/>
          </p:nvGrpSpPr>
          <p:grpSpPr>
            <a:xfrm>
              <a:off x="2112858" y="3389602"/>
              <a:ext cx="496060" cy="625084"/>
              <a:chOff x="-2004041" y="1002737"/>
              <a:chExt cx="702754" cy="885538"/>
            </a:xfrm>
          </p:grpSpPr>
          <p:sp>
            <p:nvSpPr>
              <p:cNvPr id="7191" name="Google Shape;7191;p126"/>
              <p:cNvSpPr/>
              <p:nvPr/>
            </p:nvSpPr>
            <p:spPr>
              <a:xfrm>
                <a:off x="-1666951" y="1002737"/>
                <a:ext cx="270795" cy="548449"/>
              </a:xfrm>
              <a:custGeom>
                <a:rect b="b" l="l" r="r" t="t"/>
                <a:pathLst>
                  <a:path extrusionOk="0" h="548449" w="270795">
                    <a:moveTo>
                      <a:pt x="14288" y="548450"/>
                    </a:moveTo>
                    <a:cubicBezTo>
                      <a:pt x="22193" y="548450"/>
                      <a:pt x="28575" y="542068"/>
                      <a:pt x="28575" y="534162"/>
                    </a:cubicBezTo>
                    <a:lnTo>
                      <a:pt x="28575" y="147161"/>
                    </a:lnTo>
                    <a:lnTo>
                      <a:pt x="270796" y="81725"/>
                    </a:lnTo>
                    <a:lnTo>
                      <a:pt x="28575" y="16383"/>
                    </a:lnTo>
                    <a:lnTo>
                      <a:pt x="28575" y="14288"/>
                    </a:lnTo>
                    <a:cubicBezTo>
                      <a:pt x="28575" y="6382"/>
                      <a:pt x="22193" y="0"/>
                      <a:pt x="14288" y="0"/>
                    </a:cubicBezTo>
                    <a:cubicBezTo>
                      <a:pt x="8287" y="0"/>
                      <a:pt x="3143" y="3715"/>
                      <a:pt x="1048" y="8953"/>
                    </a:cubicBezTo>
                    <a:lnTo>
                      <a:pt x="0" y="8668"/>
                    </a:lnTo>
                    <a:lnTo>
                      <a:pt x="0" y="14288"/>
                    </a:lnTo>
                    <a:lnTo>
                      <a:pt x="0" y="154877"/>
                    </a:lnTo>
                    <a:lnTo>
                      <a:pt x="0" y="534162"/>
                    </a:lnTo>
                    <a:cubicBezTo>
                      <a:pt x="0" y="542068"/>
                      <a:pt x="6382" y="548450"/>
                      <a:pt x="14288" y="548450"/>
                    </a:cubicBezTo>
                    <a:close/>
                    <a:moveTo>
                      <a:pt x="161163" y="81820"/>
                    </a:moveTo>
                    <a:lnTo>
                      <a:pt x="28575" y="117634"/>
                    </a:lnTo>
                    <a:lnTo>
                      <a:pt x="28575" y="45911"/>
                    </a:lnTo>
                    <a:lnTo>
                      <a:pt x="161163" y="8182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92" name="Google Shape;7192;p126"/>
              <p:cNvSpPr/>
              <p:nvPr/>
            </p:nvSpPr>
            <p:spPr>
              <a:xfrm>
                <a:off x="-2004041" y="1189084"/>
                <a:ext cx="702754" cy="699191"/>
              </a:xfrm>
              <a:custGeom>
                <a:rect b="b" l="l" r="r" t="t"/>
                <a:pathLst>
                  <a:path extrusionOk="0" h="699191" w="702754">
                    <a:moveTo>
                      <a:pt x="402050" y="152"/>
                    </a:moveTo>
                    <a:cubicBezTo>
                      <a:pt x="394145" y="-991"/>
                      <a:pt x="387001" y="4438"/>
                      <a:pt x="385858" y="12249"/>
                    </a:cubicBezTo>
                    <a:cubicBezTo>
                      <a:pt x="384715" y="20059"/>
                      <a:pt x="390144" y="27298"/>
                      <a:pt x="397955" y="28441"/>
                    </a:cubicBezTo>
                    <a:cubicBezTo>
                      <a:pt x="555403" y="51206"/>
                      <a:pt x="674084" y="188556"/>
                      <a:pt x="674084" y="347814"/>
                    </a:cubicBezTo>
                    <a:cubicBezTo>
                      <a:pt x="674180" y="525837"/>
                      <a:pt x="529400" y="670617"/>
                      <a:pt x="351377" y="670617"/>
                    </a:cubicBezTo>
                    <a:cubicBezTo>
                      <a:pt x="173355" y="670617"/>
                      <a:pt x="28575" y="525837"/>
                      <a:pt x="28575" y="347814"/>
                    </a:cubicBezTo>
                    <a:cubicBezTo>
                      <a:pt x="28575" y="188556"/>
                      <a:pt x="147257" y="51206"/>
                      <a:pt x="304705" y="28441"/>
                    </a:cubicBezTo>
                    <a:cubicBezTo>
                      <a:pt x="312515" y="27298"/>
                      <a:pt x="317945" y="20059"/>
                      <a:pt x="316802" y="12249"/>
                    </a:cubicBezTo>
                    <a:cubicBezTo>
                      <a:pt x="315659" y="4438"/>
                      <a:pt x="308515" y="-991"/>
                      <a:pt x="300609" y="152"/>
                    </a:cubicBezTo>
                    <a:cubicBezTo>
                      <a:pt x="129254" y="24917"/>
                      <a:pt x="0" y="174364"/>
                      <a:pt x="0" y="347814"/>
                    </a:cubicBezTo>
                    <a:cubicBezTo>
                      <a:pt x="0" y="541553"/>
                      <a:pt x="157639" y="699192"/>
                      <a:pt x="351377" y="699192"/>
                    </a:cubicBezTo>
                    <a:cubicBezTo>
                      <a:pt x="545116" y="699192"/>
                      <a:pt x="702755" y="541553"/>
                      <a:pt x="702755" y="347814"/>
                    </a:cubicBezTo>
                    <a:cubicBezTo>
                      <a:pt x="702755" y="174459"/>
                      <a:pt x="573500" y="25012"/>
                      <a:pt x="402050" y="15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93" name="Google Shape;7193;p126"/>
              <p:cNvSpPr/>
              <p:nvPr/>
            </p:nvSpPr>
            <p:spPr>
              <a:xfrm>
                <a:off x="-1888883" y="1306050"/>
                <a:ext cx="472440" cy="467069"/>
              </a:xfrm>
              <a:custGeom>
                <a:rect b="b" l="l" r="r" t="t"/>
                <a:pathLst>
                  <a:path extrusionOk="0" h="467069" w="472440">
                    <a:moveTo>
                      <a:pt x="184499" y="439"/>
                    </a:moveTo>
                    <a:cubicBezTo>
                      <a:pt x="77533" y="24347"/>
                      <a:pt x="0" y="121216"/>
                      <a:pt x="0" y="230849"/>
                    </a:cubicBezTo>
                    <a:cubicBezTo>
                      <a:pt x="0" y="361056"/>
                      <a:pt x="106013" y="467069"/>
                      <a:pt x="236220" y="467069"/>
                    </a:cubicBezTo>
                    <a:cubicBezTo>
                      <a:pt x="366427" y="467069"/>
                      <a:pt x="472440" y="361056"/>
                      <a:pt x="472440" y="230849"/>
                    </a:cubicBezTo>
                    <a:cubicBezTo>
                      <a:pt x="472440" y="121216"/>
                      <a:pt x="394907" y="24347"/>
                      <a:pt x="287941" y="344"/>
                    </a:cubicBezTo>
                    <a:cubicBezTo>
                      <a:pt x="280225" y="-1370"/>
                      <a:pt x="272606" y="3487"/>
                      <a:pt x="270891" y="11203"/>
                    </a:cubicBezTo>
                    <a:cubicBezTo>
                      <a:pt x="269176" y="18918"/>
                      <a:pt x="274034" y="26538"/>
                      <a:pt x="281749" y="28252"/>
                    </a:cubicBezTo>
                    <a:cubicBezTo>
                      <a:pt x="375666" y="49303"/>
                      <a:pt x="443865" y="134551"/>
                      <a:pt x="443865" y="230849"/>
                    </a:cubicBezTo>
                    <a:cubicBezTo>
                      <a:pt x="443865" y="345340"/>
                      <a:pt x="350711" y="438494"/>
                      <a:pt x="236220" y="438494"/>
                    </a:cubicBezTo>
                    <a:cubicBezTo>
                      <a:pt x="121729" y="438494"/>
                      <a:pt x="28575" y="345340"/>
                      <a:pt x="28575" y="230849"/>
                    </a:cubicBezTo>
                    <a:cubicBezTo>
                      <a:pt x="28575" y="134456"/>
                      <a:pt x="96774" y="49303"/>
                      <a:pt x="190691" y="28252"/>
                    </a:cubicBezTo>
                    <a:cubicBezTo>
                      <a:pt x="198406" y="26538"/>
                      <a:pt x="203264" y="18918"/>
                      <a:pt x="201549" y="11203"/>
                    </a:cubicBezTo>
                    <a:cubicBezTo>
                      <a:pt x="199835" y="3583"/>
                      <a:pt x="192119" y="-1275"/>
                      <a:pt x="184499" y="43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94" name="Google Shape;7194;p126"/>
              <p:cNvSpPr/>
              <p:nvPr/>
            </p:nvSpPr>
            <p:spPr>
              <a:xfrm>
                <a:off x="-1772202" y="1429274"/>
                <a:ext cx="239267" cy="227258"/>
              </a:xfrm>
              <a:custGeom>
                <a:rect b="b" l="l" r="r" t="t"/>
                <a:pathLst>
                  <a:path extrusionOk="0" h="227258" w="239267">
                    <a:moveTo>
                      <a:pt x="119539" y="198684"/>
                    </a:moveTo>
                    <a:cubicBezTo>
                      <a:pt x="69342" y="198684"/>
                      <a:pt x="28480" y="157822"/>
                      <a:pt x="28480" y="107625"/>
                    </a:cubicBezTo>
                    <a:cubicBezTo>
                      <a:pt x="28480" y="73621"/>
                      <a:pt x="47244" y="42760"/>
                      <a:pt x="77533" y="26948"/>
                    </a:cubicBezTo>
                    <a:cubicBezTo>
                      <a:pt x="84487" y="23329"/>
                      <a:pt x="87249" y="14661"/>
                      <a:pt x="83629" y="7708"/>
                    </a:cubicBezTo>
                    <a:cubicBezTo>
                      <a:pt x="80010" y="754"/>
                      <a:pt x="71342" y="-2008"/>
                      <a:pt x="64389" y="1612"/>
                    </a:cubicBezTo>
                    <a:cubicBezTo>
                      <a:pt x="24670" y="22376"/>
                      <a:pt x="0" y="62953"/>
                      <a:pt x="0" y="107625"/>
                    </a:cubicBezTo>
                    <a:cubicBezTo>
                      <a:pt x="0" y="173538"/>
                      <a:pt x="53626" y="227259"/>
                      <a:pt x="119634" y="227259"/>
                    </a:cubicBezTo>
                    <a:cubicBezTo>
                      <a:pt x="185642" y="227259"/>
                      <a:pt x="239268" y="173633"/>
                      <a:pt x="239268" y="107625"/>
                    </a:cubicBezTo>
                    <a:cubicBezTo>
                      <a:pt x="239268" y="62953"/>
                      <a:pt x="214598" y="22281"/>
                      <a:pt x="174879" y="1612"/>
                    </a:cubicBezTo>
                    <a:cubicBezTo>
                      <a:pt x="167926" y="-2008"/>
                      <a:pt x="159258" y="659"/>
                      <a:pt x="155639" y="7708"/>
                    </a:cubicBezTo>
                    <a:cubicBezTo>
                      <a:pt x="152019" y="14661"/>
                      <a:pt x="154686" y="23329"/>
                      <a:pt x="161735" y="26948"/>
                    </a:cubicBezTo>
                    <a:cubicBezTo>
                      <a:pt x="191929" y="42760"/>
                      <a:pt x="210788" y="73621"/>
                      <a:pt x="210788" y="107625"/>
                    </a:cubicBezTo>
                    <a:cubicBezTo>
                      <a:pt x="210598" y="157822"/>
                      <a:pt x="169736" y="198684"/>
                      <a:pt x="119539" y="19868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7195" name="Google Shape;7195;p126"/>
          <p:cNvSpPr/>
          <p:nvPr/>
        </p:nvSpPr>
        <p:spPr>
          <a:xfrm>
            <a:off x="796940" y="4590068"/>
            <a:ext cx="2450925" cy="54354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pt-BR" sz="1400">
                <a:solidFill>
                  <a:schemeClr val="lt2"/>
                </a:solidFill>
                <a:latin typeface="Lustria"/>
                <a:ea typeface="Lustria"/>
                <a:cs typeface="Lustria"/>
                <a:sym typeface="Lustria"/>
              </a:rPr>
              <a:t>Pacientes randomizados que </a:t>
            </a:r>
            <a:r>
              <a:rPr b="1" lang="pt-BR" sz="1400">
                <a:solidFill>
                  <a:schemeClr val="lt2"/>
                </a:solidFill>
                <a:latin typeface="Lustria"/>
                <a:ea typeface="Lustria"/>
                <a:cs typeface="Lustria"/>
                <a:sym typeface="Lustria"/>
              </a:rPr>
              <a:t>concluíram o período inicial de tratamento de 26 semanas</a:t>
            </a:r>
            <a:endParaRPr/>
          </a:p>
        </p:txBody>
      </p:sp>
      <p:sp>
        <p:nvSpPr>
          <p:cNvPr id="7196" name="Google Shape;7196;p126"/>
          <p:cNvSpPr/>
          <p:nvPr/>
        </p:nvSpPr>
        <p:spPr>
          <a:xfrm>
            <a:off x="3450383" y="4379704"/>
            <a:ext cx="7983133" cy="148440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400">
                <a:solidFill>
                  <a:schemeClr val="dk2"/>
                </a:solidFill>
                <a:latin typeface="Calibri"/>
                <a:ea typeface="Calibri"/>
                <a:cs typeface="Calibri"/>
                <a:sym typeface="Calibri"/>
              </a:rPr>
              <a:t>Desfechos primários de eficácia: </a:t>
            </a:r>
            <a:r>
              <a:rPr lang="pt-BR" sz="1400">
                <a:solidFill>
                  <a:schemeClr val="dk2"/>
                </a:solidFill>
                <a:latin typeface="Calibri"/>
                <a:ea typeface="Calibri"/>
                <a:cs typeface="Calibri"/>
                <a:sym typeface="Calibri"/>
              </a:rPr>
              <a:t>“transfusões evitadas” e “normalização dos níveis de DHL”</a:t>
            </a:r>
            <a:endParaRPr/>
          </a:p>
          <a:p>
            <a:pPr indent="0" lvl="0" marL="0" marR="0" rtl="0" algn="l">
              <a:spcBef>
                <a:spcPts val="1200"/>
              </a:spcBef>
              <a:spcAft>
                <a:spcPts val="0"/>
              </a:spcAft>
              <a:buNone/>
            </a:pPr>
            <a:r>
              <a:rPr b="1" lang="pt-BR" sz="1400">
                <a:solidFill>
                  <a:schemeClr val="dk2"/>
                </a:solidFill>
                <a:latin typeface="Calibri"/>
                <a:ea typeface="Calibri"/>
                <a:cs typeface="Calibri"/>
                <a:sym typeface="Calibri"/>
              </a:rPr>
              <a:t>Principais desfechos secundários: </a:t>
            </a:r>
            <a:r>
              <a:rPr lang="pt-BR" sz="1400">
                <a:solidFill>
                  <a:schemeClr val="dk2"/>
                </a:solidFill>
                <a:latin typeface="Calibri"/>
                <a:ea typeface="Calibri"/>
                <a:cs typeface="Calibri"/>
                <a:sym typeface="Calibri"/>
              </a:rPr>
              <a:t>alteração dos níveis de DHL em relação ao basal e proporção de pacientes que apresentam BTH</a:t>
            </a:r>
            <a:r>
              <a:rPr baseline="30000" lang="pt-BR" sz="1400">
                <a:solidFill>
                  <a:schemeClr val="dk2"/>
                </a:solidFill>
                <a:latin typeface="Calibri"/>
                <a:ea typeface="Calibri"/>
                <a:cs typeface="Calibri"/>
                <a:sym typeface="Calibri"/>
              </a:rPr>
              <a:t>†</a:t>
            </a:r>
            <a:endParaRPr/>
          </a:p>
          <a:p>
            <a:pPr indent="0" lvl="0" marL="0" marR="0" rtl="0" algn="l">
              <a:spcBef>
                <a:spcPts val="1200"/>
              </a:spcBef>
              <a:spcAft>
                <a:spcPts val="0"/>
              </a:spcAft>
              <a:buNone/>
            </a:pPr>
            <a:r>
              <a:rPr b="1" lang="pt-BR" sz="1400">
                <a:solidFill>
                  <a:schemeClr val="dk2"/>
                </a:solidFill>
                <a:latin typeface="Calibri"/>
                <a:ea typeface="Calibri"/>
                <a:cs typeface="Calibri"/>
                <a:sym typeface="Calibri"/>
              </a:rPr>
              <a:t>Outros: </a:t>
            </a:r>
            <a:r>
              <a:rPr lang="pt-BR" sz="1400">
                <a:solidFill>
                  <a:schemeClr val="dk2"/>
                </a:solidFill>
                <a:latin typeface="Calibri"/>
                <a:ea typeface="Calibri"/>
                <a:cs typeface="Calibri"/>
                <a:sym typeface="Calibri"/>
              </a:rPr>
              <a:t>Segurança e níveis séricos de C5 livre</a:t>
            </a:r>
            <a:endParaRPr/>
          </a:p>
        </p:txBody>
      </p:sp>
      <p:cxnSp>
        <p:nvCxnSpPr>
          <p:cNvPr id="7197" name="Google Shape;7197;p126"/>
          <p:cNvCxnSpPr/>
          <p:nvPr/>
        </p:nvCxnSpPr>
        <p:spPr>
          <a:xfrm>
            <a:off x="3349124" y="4379704"/>
            <a:ext cx="0" cy="1272432"/>
          </a:xfrm>
          <a:prstGeom prst="straightConnector1">
            <a:avLst/>
          </a:prstGeom>
          <a:noFill/>
          <a:ln cap="flat" cmpd="sng" w="12700">
            <a:solidFill>
              <a:schemeClr val="lt2"/>
            </a:solidFill>
            <a:prstDash val="solid"/>
            <a:miter lim="800000"/>
            <a:headEnd len="sm" w="sm" type="none"/>
            <a:tailEnd len="sm" w="sm" type="none"/>
          </a:ln>
        </p:spPr>
      </p:cxnSp>
      <p:grpSp>
        <p:nvGrpSpPr>
          <p:cNvPr id="7198" name="Google Shape;7198;p126"/>
          <p:cNvGrpSpPr/>
          <p:nvPr/>
        </p:nvGrpSpPr>
        <p:grpSpPr>
          <a:xfrm>
            <a:off x="524249" y="1523034"/>
            <a:ext cx="10250244" cy="1652782"/>
            <a:chOff x="524249" y="1523034"/>
            <a:chExt cx="10250244" cy="1652782"/>
          </a:xfrm>
        </p:grpSpPr>
        <p:grpSp>
          <p:nvGrpSpPr>
            <p:cNvPr id="7199" name="Google Shape;7199;p126"/>
            <p:cNvGrpSpPr/>
            <p:nvPr/>
          </p:nvGrpSpPr>
          <p:grpSpPr>
            <a:xfrm>
              <a:off x="524249" y="1523034"/>
              <a:ext cx="10250244" cy="1652782"/>
              <a:chOff x="524249" y="1523034"/>
              <a:chExt cx="10250244" cy="1652782"/>
            </a:xfrm>
          </p:grpSpPr>
          <p:sp>
            <p:nvSpPr>
              <p:cNvPr id="7200" name="Google Shape;7200;p126"/>
              <p:cNvSpPr txBox="1"/>
              <p:nvPr/>
            </p:nvSpPr>
            <p:spPr>
              <a:xfrm>
                <a:off x="2333732" y="1916444"/>
                <a:ext cx="8440761"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lt1"/>
                    </a:solidFill>
                    <a:latin typeface="Lustria"/>
                    <a:ea typeface="Lustria"/>
                    <a:cs typeface="Lustria"/>
                    <a:sym typeface="Lustria"/>
                  </a:rPr>
                  <a:t>Após a conclusão do período de avaliação primária de 26 semanas, </a:t>
                </a:r>
                <a:r>
                  <a:rPr b="1" lang="pt-BR" sz="1600">
                    <a:solidFill>
                      <a:schemeClr val="lt1"/>
                    </a:solidFill>
                    <a:latin typeface="Lustria"/>
                    <a:ea typeface="Lustria"/>
                    <a:cs typeface="Lustria"/>
                    <a:sym typeface="Lustria"/>
                  </a:rPr>
                  <a:t>todos os participantes puderam passar à fase de extensão</a:t>
                </a:r>
                <a:r>
                  <a:rPr lang="pt-BR" sz="1600">
                    <a:solidFill>
                      <a:schemeClr val="lt1"/>
                    </a:solidFill>
                    <a:latin typeface="Lustria"/>
                    <a:ea typeface="Lustria"/>
                    <a:cs typeface="Lustria"/>
                    <a:sym typeface="Lustria"/>
                  </a:rPr>
                  <a:t>, durante a qual receberiam ravulizumabe</a:t>
                </a:r>
                <a:r>
                  <a:rPr baseline="30000" lang="pt-BR" sz="1600">
                    <a:solidFill>
                      <a:schemeClr val="lt1"/>
                    </a:solidFill>
                    <a:latin typeface="Lustria"/>
                    <a:ea typeface="Lustria"/>
                    <a:cs typeface="Lustria"/>
                    <a:sym typeface="Lustria"/>
                  </a:rPr>
                  <a:t> </a:t>
                </a:r>
                <a:r>
                  <a:rPr lang="pt-BR" sz="1600">
                    <a:solidFill>
                      <a:schemeClr val="lt1"/>
                    </a:solidFill>
                    <a:latin typeface="Lustria"/>
                    <a:ea typeface="Lustria"/>
                    <a:cs typeface="Lustria"/>
                    <a:sym typeface="Lustria"/>
                  </a:rPr>
                  <a:t>em dose baseada no peso corporal por até 2 anos</a:t>
                </a:r>
                <a:r>
                  <a:rPr baseline="30000" lang="pt-BR" sz="1600">
                    <a:solidFill>
                      <a:schemeClr val="lt1"/>
                    </a:solidFill>
                    <a:latin typeface="Lustria"/>
                    <a:ea typeface="Lustria"/>
                    <a:cs typeface="Lustria"/>
                    <a:sym typeface="Lustria"/>
                  </a:rPr>
                  <a:t>1</a:t>
                </a:r>
                <a:endParaRPr sz="1600">
                  <a:solidFill>
                    <a:schemeClr val="lt1"/>
                  </a:solidFill>
                  <a:latin typeface="Lustria"/>
                  <a:ea typeface="Lustria"/>
                  <a:cs typeface="Lustria"/>
                  <a:sym typeface="Lustria"/>
                </a:endParaRPr>
              </a:p>
            </p:txBody>
          </p:sp>
          <p:grpSp>
            <p:nvGrpSpPr>
              <p:cNvPr id="7201" name="Google Shape;7201;p126"/>
              <p:cNvGrpSpPr/>
              <p:nvPr/>
            </p:nvGrpSpPr>
            <p:grpSpPr>
              <a:xfrm>
                <a:off x="524249" y="1523034"/>
                <a:ext cx="1652774" cy="1652782"/>
                <a:chOff x="524249" y="1523034"/>
                <a:chExt cx="1652774" cy="1652782"/>
              </a:xfrm>
            </p:grpSpPr>
            <p:sp>
              <p:nvSpPr>
                <p:cNvPr id="7202" name="Google Shape;7202;p126"/>
                <p:cNvSpPr/>
                <p:nvPr/>
              </p:nvSpPr>
              <p:spPr>
                <a:xfrm>
                  <a:off x="524249" y="1523034"/>
                  <a:ext cx="1652774" cy="165278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7203" name="Google Shape;7203;p126"/>
                <p:cNvSpPr/>
                <p:nvPr/>
              </p:nvSpPr>
              <p:spPr>
                <a:xfrm>
                  <a:off x="657225" y="2269130"/>
                  <a:ext cx="1392491" cy="63092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050">
                      <a:solidFill>
                        <a:schemeClr val="dk2"/>
                      </a:solidFill>
                      <a:latin typeface="Calibri"/>
                      <a:ea typeface="Calibri"/>
                      <a:cs typeface="Calibri"/>
                      <a:sym typeface="Calibri"/>
                    </a:rPr>
                    <a:t>Estudo clínico NCT02946463</a:t>
                  </a:r>
                  <a:r>
                    <a:rPr b="1" baseline="30000" lang="pt-BR" sz="1050">
                      <a:solidFill>
                        <a:schemeClr val="dk2"/>
                      </a:solidFill>
                      <a:latin typeface="Calibri"/>
                      <a:ea typeface="Calibri"/>
                      <a:cs typeface="Calibri"/>
                      <a:sym typeface="Calibri"/>
                    </a:rPr>
                    <a:t> </a:t>
                  </a:r>
                  <a:endParaRPr/>
                </a:p>
                <a:p>
                  <a:pPr indent="0" lvl="0" marL="0" marR="0" rtl="0" algn="ctr">
                    <a:spcBef>
                      <a:spcPts val="0"/>
                    </a:spcBef>
                    <a:spcAft>
                      <a:spcPts val="0"/>
                    </a:spcAft>
                    <a:buNone/>
                  </a:pPr>
                  <a:r>
                    <a:rPr b="1" lang="pt-BR" sz="1800">
                      <a:solidFill>
                        <a:schemeClr val="lt2"/>
                      </a:solidFill>
                      <a:latin typeface="Calibri"/>
                      <a:ea typeface="Calibri"/>
                      <a:cs typeface="Calibri"/>
                      <a:sym typeface="Calibri"/>
                    </a:rPr>
                    <a:t>52 semanas</a:t>
                  </a:r>
                  <a:r>
                    <a:rPr b="1" baseline="30000" lang="pt-BR" sz="1800">
                      <a:solidFill>
                        <a:schemeClr val="lt2"/>
                      </a:solidFill>
                      <a:latin typeface="Calibri"/>
                      <a:ea typeface="Calibri"/>
                      <a:cs typeface="Calibri"/>
                      <a:sym typeface="Calibri"/>
                    </a:rPr>
                    <a:t>1</a:t>
                  </a:r>
                  <a:r>
                    <a:rPr b="1" lang="pt-BR" sz="1050">
                      <a:solidFill>
                        <a:schemeClr val="lt2"/>
                      </a:solidFill>
                      <a:latin typeface="Calibri"/>
                      <a:ea typeface="Calibri"/>
                      <a:cs typeface="Calibri"/>
                      <a:sym typeface="Calibri"/>
                    </a:rPr>
                    <a:t> </a:t>
                  </a:r>
                  <a:endParaRPr sz="1050">
                    <a:solidFill>
                      <a:schemeClr val="lt2"/>
                    </a:solidFill>
                    <a:latin typeface="Calibri"/>
                    <a:ea typeface="Calibri"/>
                    <a:cs typeface="Calibri"/>
                    <a:sym typeface="Calibri"/>
                  </a:endParaRPr>
                </a:p>
              </p:txBody>
            </p:sp>
          </p:grpSp>
        </p:grpSp>
        <p:grpSp>
          <p:nvGrpSpPr>
            <p:cNvPr id="7204" name="Google Shape;7204;p126"/>
            <p:cNvGrpSpPr/>
            <p:nvPr/>
          </p:nvGrpSpPr>
          <p:grpSpPr>
            <a:xfrm>
              <a:off x="1084918" y="1705460"/>
              <a:ext cx="515282" cy="515283"/>
              <a:chOff x="2238590" y="-1223631"/>
              <a:chExt cx="740653" cy="740654"/>
            </a:xfrm>
          </p:grpSpPr>
          <p:sp>
            <p:nvSpPr>
              <p:cNvPr id="7205" name="Google Shape;7205;p126"/>
              <p:cNvSpPr/>
              <p:nvPr/>
            </p:nvSpPr>
            <p:spPr>
              <a:xfrm>
                <a:off x="2520741" y="-830322"/>
                <a:ext cx="244746" cy="244746"/>
              </a:xfrm>
              <a:custGeom>
                <a:rect b="b" l="l" r="r" t="t"/>
                <a:pathLst>
                  <a:path extrusionOk="0" h="244746" w="244746">
                    <a:moveTo>
                      <a:pt x="233524" y="68395"/>
                    </a:moveTo>
                    <a:lnTo>
                      <a:pt x="176351" y="68395"/>
                    </a:lnTo>
                    <a:lnTo>
                      <a:pt x="176351" y="11222"/>
                    </a:lnTo>
                    <a:cubicBezTo>
                      <a:pt x="176351" y="5024"/>
                      <a:pt x="171327" y="0"/>
                      <a:pt x="165129" y="0"/>
                    </a:cubicBezTo>
                    <a:lnTo>
                      <a:pt x="79628" y="0"/>
                    </a:lnTo>
                    <a:cubicBezTo>
                      <a:pt x="73430" y="0"/>
                      <a:pt x="68406" y="5024"/>
                      <a:pt x="68406" y="11222"/>
                    </a:cubicBezTo>
                    <a:lnTo>
                      <a:pt x="68406" y="68395"/>
                    </a:lnTo>
                    <a:lnTo>
                      <a:pt x="11222" y="68395"/>
                    </a:lnTo>
                    <a:cubicBezTo>
                      <a:pt x="5024" y="68395"/>
                      <a:pt x="0" y="73419"/>
                      <a:pt x="0" y="79617"/>
                    </a:cubicBezTo>
                    <a:lnTo>
                      <a:pt x="0" y="165118"/>
                    </a:lnTo>
                    <a:cubicBezTo>
                      <a:pt x="0" y="171316"/>
                      <a:pt x="5024" y="176340"/>
                      <a:pt x="11222" y="176340"/>
                    </a:cubicBezTo>
                    <a:lnTo>
                      <a:pt x="68406" y="176340"/>
                    </a:lnTo>
                    <a:lnTo>
                      <a:pt x="68406" y="233524"/>
                    </a:lnTo>
                    <a:cubicBezTo>
                      <a:pt x="68406" y="239722"/>
                      <a:pt x="73430" y="244746"/>
                      <a:pt x="79628" y="244746"/>
                    </a:cubicBezTo>
                    <a:lnTo>
                      <a:pt x="165129" y="244746"/>
                    </a:lnTo>
                    <a:cubicBezTo>
                      <a:pt x="171327" y="244746"/>
                      <a:pt x="176351" y="239722"/>
                      <a:pt x="176351" y="233524"/>
                    </a:cubicBezTo>
                    <a:lnTo>
                      <a:pt x="176351" y="176340"/>
                    </a:lnTo>
                    <a:lnTo>
                      <a:pt x="233524" y="176340"/>
                    </a:lnTo>
                    <a:cubicBezTo>
                      <a:pt x="239722" y="176340"/>
                      <a:pt x="244746" y="171316"/>
                      <a:pt x="244746" y="165118"/>
                    </a:cubicBezTo>
                    <a:lnTo>
                      <a:pt x="244746" y="79617"/>
                    </a:lnTo>
                    <a:cubicBezTo>
                      <a:pt x="244746" y="73419"/>
                      <a:pt x="239722" y="68395"/>
                      <a:pt x="233524" y="68395"/>
                    </a:cubicBezTo>
                    <a:close/>
                    <a:moveTo>
                      <a:pt x="222302" y="153896"/>
                    </a:moveTo>
                    <a:lnTo>
                      <a:pt x="165129" y="153896"/>
                    </a:lnTo>
                    <a:cubicBezTo>
                      <a:pt x="158931" y="153896"/>
                      <a:pt x="153907" y="158920"/>
                      <a:pt x="153907" y="165118"/>
                    </a:cubicBezTo>
                    <a:lnTo>
                      <a:pt x="153907" y="222302"/>
                    </a:lnTo>
                    <a:lnTo>
                      <a:pt x="90850" y="222302"/>
                    </a:lnTo>
                    <a:lnTo>
                      <a:pt x="90850" y="165118"/>
                    </a:lnTo>
                    <a:cubicBezTo>
                      <a:pt x="90850" y="158920"/>
                      <a:pt x="85826" y="153896"/>
                      <a:pt x="79628" y="153896"/>
                    </a:cubicBezTo>
                    <a:lnTo>
                      <a:pt x="22444" y="153896"/>
                    </a:lnTo>
                    <a:lnTo>
                      <a:pt x="22444" y="90839"/>
                    </a:lnTo>
                    <a:lnTo>
                      <a:pt x="79628" y="90839"/>
                    </a:lnTo>
                    <a:cubicBezTo>
                      <a:pt x="85826" y="90839"/>
                      <a:pt x="90850" y="85815"/>
                      <a:pt x="90850" y="79617"/>
                    </a:cubicBezTo>
                    <a:lnTo>
                      <a:pt x="90850" y="22444"/>
                    </a:lnTo>
                    <a:lnTo>
                      <a:pt x="153907" y="22444"/>
                    </a:lnTo>
                    <a:lnTo>
                      <a:pt x="153907" y="79617"/>
                    </a:lnTo>
                    <a:cubicBezTo>
                      <a:pt x="153907" y="85815"/>
                      <a:pt x="158931" y="90839"/>
                      <a:pt x="165129" y="90839"/>
                    </a:cubicBezTo>
                    <a:lnTo>
                      <a:pt x="222302" y="908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06" name="Google Shape;7206;p126"/>
              <p:cNvSpPr/>
              <p:nvPr/>
            </p:nvSpPr>
            <p:spPr>
              <a:xfrm>
                <a:off x="2238590" y="-1223631"/>
                <a:ext cx="740653" cy="740654"/>
              </a:xfrm>
              <a:custGeom>
                <a:rect b="b" l="l" r="r" t="t"/>
                <a:pathLst>
                  <a:path extrusionOk="0" h="740654" w="740653">
                    <a:moveTo>
                      <a:pt x="661026" y="153898"/>
                    </a:moveTo>
                    <a:cubicBezTo>
                      <a:pt x="643747" y="155082"/>
                      <a:pt x="532467" y="150695"/>
                      <a:pt x="518350" y="157311"/>
                    </a:cubicBezTo>
                    <a:lnTo>
                      <a:pt x="518350" y="42510"/>
                    </a:lnTo>
                    <a:cubicBezTo>
                      <a:pt x="518328" y="19043"/>
                      <a:pt x="499312" y="25"/>
                      <a:pt x="475845" y="0"/>
                    </a:cubicBezTo>
                    <a:lnTo>
                      <a:pt x="113821" y="0"/>
                    </a:lnTo>
                    <a:cubicBezTo>
                      <a:pt x="110865" y="131"/>
                      <a:pt x="108050" y="1301"/>
                      <a:pt x="105872" y="3303"/>
                    </a:cubicBezTo>
                    <a:lnTo>
                      <a:pt x="3303" y="105872"/>
                    </a:lnTo>
                    <a:cubicBezTo>
                      <a:pt x="1300" y="108050"/>
                      <a:pt x="130" y="110865"/>
                      <a:pt x="0" y="113821"/>
                    </a:cubicBezTo>
                    <a:lnTo>
                      <a:pt x="0" y="629738"/>
                    </a:lnTo>
                    <a:cubicBezTo>
                      <a:pt x="22" y="653207"/>
                      <a:pt x="19041" y="672226"/>
                      <a:pt x="42510" y="672248"/>
                    </a:cubicBezTo>
                    <a:lnTo>
                      <a:pt x="69291" y="672248"/>
                    </a:lnTo>
                    <a:cubicBezTo>
                      <a:pt x="74893" y="711445"/>
                      <a:pt x="108428" y="740582"/>
                      <a:pt x="148023" y="740654"/>
                    </a:cubicBezTo>
                    <a:lnTo>
                      <a:pt x="661026" y="740654"/>
                    </a:lnTo>
                    <a:cubicBezTo>
                      <a:pt x="704981" y="740601"/>
                      <a:pt x="740601" y="704981"/>
                      <a:pt x="740654" y="661026"/>
                    </a:cubicBezTo>
                    <a:lnTo>
                      <a:pt x="740654" y="233526"/>
                    </a:lnTo>
                    <a:cubicBezTo>
                      <a:pt x="740601" y="189571"/>
                      <a:pt x="704981" y="153951"/>
                      <a:pt x="661026" y="153898"/>
                    </a:cubicBezTo>
                    <a:close/>
                    <a:moveTo>
                      <a:pt x="102599" y="38312"/>
                    </a:moveTo>
                    <a:lnTo>
                      <a:pt x="102599" y="102599"/>
                    </a:lnTo>
                    <a:lnTo>
                      <a:pt x="38312" y="102599"/>
                    </a:lnTo>
                    <a:close/>
                    <a:moveTo>
                      <a:pt x="22444" y="629738"/>
                    </a:moveTo>
                    <a:lnTo>
                      <a:pt x="22444" y="125043"/>
                    </a:lnTo>
                    <a:lnTo>
                      <a:pt x="113821" y="125043"/>
                    </a:lnTo>
                    <a:cubicBezTo>
                      <a:pt x="120019" y="125043"/>
                      <a:pt x="125043" y="120019"/>
                      <a:pt x="125043" y="113821"/>
                    </a:cubicBezTo>
                    <a:lnTo>
                      <a:pt x="125043" y="22444"/>
                    </a:lnTo>
                    <a:lnTo>
                      <a:pt x="475845" y="22444"/>
                    </a:lnTo>
                    <a:cubicBezTo>
                      <a:pt x="486923" y="22454"/>
                      <a:pt x="495901" y="31432"/>
                      <a:pt x="495911" y="42510"/>
                    </a:cubicBezTo>
                    <a:lnTo>
                      <a:pt x="495911" y="168218"/>
                    </a:lnTo>
                    <a:cubicBezTo>
                      <a:pt x="474504" y="183073"/>
                      <a:pt x="461728" y="207468"/>
                      <a:pt x="461709" y="233524"/>
                    </a:cubicBezTo>
                    <a:lnTo>
                      <a:pt x="461709" y="273601"/>
                    </a:lnTo>
                    <a:lnTo>
                      <a:pt x="148023" y="273601"/>
                    </a:lnTo>
                    <a:cubicBezTo>
                      <a:pt x="104070" y="273655"/>
                      <a:pt x="68454" y="309276"/>
                      <a:pt x="68406" y="353229"/>
                    </a:cubicBezTo>
                    <a:lnTo>
                      <a:pt x="68406" y="649802"/>
                    </a:lnTo>
                    <a:lnTo>
                      <a:pt x="42510" y="649802"/>
                    </a:lnTo>
                    <a:cubicBezTo>
                      <a:pt x="31433" y="649792"/>
                      <a:pt x="22455" y="640815"/>
                      <a:pt x="22444" y="629738"/>
                    </a:cubicBezTo>
                    <a:close/>
                    <a:moveTo>
                      <a:pt x="718210" y="661026"/>
                    </a:moveTo>
                    <a:cubicBezTo>
                      <a:pt x="718173" y="692593"/>
                      <a:pt x="692592" y="718173"/>
                      <a:pt x="661026" y="718210"/>
                    </a:cubicBezTo>
                    <a:lnTo>
                      <a:pt x="148023" y="718210"/>
                    </a:lnTo>
                    <a:cubicBezTo>
                      <a:pt x="116459" y="718172"/>
                      <a:pt x="90882" y="692591"/>
                      <a:pt x="90850" y="661026"/>
                    </a:cubicBezTo>
                    <a:lnTo>
                      <a:pt x="90850" y="353231"/>
                    </a:lnTo>
                    <a:cubicBezTo>
                      <a:pt x="90882" y="321666"/>
                      <a:pt x="116459" y="296084"/>
                      <a:pt x="148023" y="296047"/>
                    </a:cubicBezTo>
                    <a:lnTo>
                      <a:pt x="575534" y="296047"/>
                    </a:lnTo>
                    <a:cubicBezTo>
                      <a:pt x="590121" y="295933"/>
                      <a:pt x="590396" y="273804"/>
                      <a:pt x="575534" y="273603"/>
                    </a:cubicBezTo>
                    <a:lnTo>
                      <a:pt x="484148" y="273603"/>
                    </a:lnTo>
                    <a:lnTo>
                      <a:pt x="484148" y="233526"/>
                    </a:lnTo>
                    <a:cubicBezTo>
                      <a:pt x="484185" y="201959"/>
                      <a:pt x="509765" y="176379"/>
                      <a:pt x="541332" y="176342"/>
                    </a:cubicBezTo>
                    <a:lnTo>
                      <a:pt x="661034" y="176342"/>
                    </a:lnTo>
                    <a:cubicBezTo>
                      <a:pt x="692597" y="176383"/>
                      <a:pt x="718173" y="201962"/>
                      <a:pt x="718210" y="2335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07" name="Google Shape;7207;p126"/>
              <p:cNvSpPr/>
              <p:nvPr/>
            </p:nvSpPr>
            <p:spPr>
              <a:xfrm>
                <a:off x="2409815" y="-1155225"/>
                <a:ext cx="278935" cy="22444"/>
              </a:xfrm>
              <a:custGeom>
                <a:rect b="b" l="l" r="r" t="t"/>
                <a:pathLst>
                  <a:path extrusionOk="0" h="22444" w="278935">
                    <a:moveTo>
                      <a:pt x="11002" y="22444"/>
                    </a:moveTo>
                    <a:lnTo>
                      <a:pt x="267935" y="22444"/>
                    </a:lnTo>
                    <a:cubicBezTo>
                      <a:pt x="282530" y="22402"/>
                      <a:pt x="282676" y="59"/>
                      <a:pt x="267935" y="0"/>
                    </a:cubicBezTo>
                    <a:lnTo>
                      <a:pt x="11002" y="0"/>
                    </a:lnTo>
                    <a:cubicBezTo>
                      <a:pt x="-3593" y="44"/>
                      <a:pt x="-3741" y="22385"/>
                      <a:pt x="11002" y="224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08" name="Google Shape;7208;p126"/>
              <p:cNvSpPr/>
              <p:nvPr/>
            </p:nvSpPr>
            <p:spPr>
              <a:xfrm>
                <a:off x="2409815" y="-1086830"/>
                <a:ext cx="278935" cy="22444"/>
              </a:xfrm>
              <a:custGeom>
                <a:rect b="b" l="l" r="r" t="t"/>
                <a:pathLst>
                  <a:path extrusionOk="0" h="22444" w="278935">
                    <a:moveTo>
                      <a:pt x="11002" y="22444"/>
                    </a:moveTo>
                    <a:lnTo>
                      <a:pt x="267935" y="22444"/>
                    </a:lnTo>
                    <a:cubicBezTo>
                      <a:pt x="282530" y="22402"/>
                      <a:pt x="282676" y="59"/>
                      <a:pt x="267935" y="0"/>
                    </a:cubicBezTo>
                    <a:lnTo>
                      <a:pt x="11002" y="0"/>
                    </a:lnTo>
                    <a:cubicBezTo>
                      <a:pt x="-3593" y="45"/>
                      <a:pt x="-3741" y="22385"/>
                      <a:pt x="11002" y="224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09" name="Google Shape;7209;p126"/>
              <p:cNvSpPr/>
              <p:nvPr/>
            </p:nvSpPr>
            <p:spPr>
              <a:xfrm>
                <a:off x="2307219" y="-1018424"/>
                <a:ext cx="346899" cy="22444"/>
              </a:xfrm>
              <a:custGeom>
                <a:rect b="b" l="l" r="r" t="t"/>
                <a:pathLst>
                  <a:path extrusionOk="0" h="22444" w="346899">
                    <a:moveTo>
                      <a:pt x="10999" y="22444"/>
                    </a:moveTo>
                    <a:lnTo>
                      <a:pt x="335902" y="22444"/>
                    </a:lnTo>
                    <a:cubicBezTo>
                      <a:pt x="350470" y="22405"/>
                      <a:pt x="350662" y="59"/>
                      <a:pt x="335902" y="0"/>
                    </a:cubicBezTo>
                    <a:lnTo>
                      <a:pt x="10999" y="0"/>
                    </a:lnTo>
                    <a:cubicBezTo>
                      <a:pt x="-3571" y="39"/>
                      <a:pt x="-3761" y="22385"/>
                      <a:pt x="10999" y="224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7181"/>
                                        </p:tgtEl>
                                        <p:attrNameLst>
                                          <p:attrName>style.visibility</p:attrName>
                                        </p:attrNameLst>
                                      </p:cBhvr>
                                      <p:to>
                                        <p:strVal val="visible"/>
                                      </p:to>
                                    </p:set>
                                    <p:animEffect filter="fade" transition="in">
                                      <p:cBhvr>
                                        <p:cTn dur="500"/>
                                        <p:tgtEl>
                                          <p:spTgt spid="7181"/>
                                        </p:tgtEl>
                                      </p:cBhvr>
                                    </p:animEffect>
                                  </p:childTnLst>
                                </p:cTn>
                              </p:par>
                              <p:par>
                                <p:cTn fill="hold" nodeType="withEffect" presetClass="entr" presetID="10" presetSubtype="0">
                                  <p:stCondLst>
                                    <p:cond delay="0"/>
                                  </p:stCondLst>
                                  <p:childTnLst>
                                    <p:set>
                                      <p:cBhvr>
                                        <p:cTn dur="1" fill="hold">
                                          <p:stCondLst>
                                            <p:cond delay="0"/>
                                          </p:stCondLst>
                                        </p:cTn>
                                        <p:tgtEl>
                                          <p:spTgt spid="7198"/>
                                        </p:tgtEl>
                                        <p:attrNameLst>
                                          <p:attrName>style.visibility</p:attrName>
                                        </p:attrNameLst>
                                      </p:cBhvr>
                                      <p:to>
                                        <p:strVal val="visible"/>
                                      </p:to>
                                    </p:set>
                                    <p:animEffect filter="fade" transition="in">
                                      <p:cBhvr>
                                        <p:cTn dur="500"/>
                                        <p:tgtEl>
                                          <p:spTgt spid="7198"/>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7182"/>
                                        </p:tgtEl>
                                        <p:attrNameLst>
                                          <p:attrName>style.visibility</p:attrName>
                                        </p:attrNameLst>
                                      </p:cBhvr>
                                      <p:to>
                                        <p:strVal val="visible"/>
                                      </p:to>
                                    </p:set>
                                    <p:animEffect filter="fade" transition="in">
                                      <p:cBhvr>
                                        <p:cTn dur="500"/>
                                        <p:tgtEl>
                                          <p:spTgt spid="7182"/>
                                        </p:tgtEl>
                                      </p:cBhvr>
                                    </p:animEffect>
                                  </p:childTnLst>
                                </p:cTn>
                              </p:par>
                              <p:par>
                                <p:cTn fill="hold" nodeType="withEffect" presetClass="entr" presetID="10" presetSubtype="0">
                                  <p:stCondLst>
                                    <p:cond delay="500"/>
                                  </p:stCondLst>
                                  <p:childTnLst>
                                    <p:set>
                                      <p:cBhvr>
                                        <p:cTn dur="1" fill="hold">
                                          <p:stCondLst>
                                            <p:cond delay="0"/>
                                          </p:stCondLst>
                                        </p:cTn>
                                        <p:tgtEl>
                                          <p:spTgt spid="7175"/>
                                        </p:tgtEl>
                                        <p:attrNameLst>
                                          <p:attrName>style.visibility</p:attrName>
                                        </p:attrNameLst>
                                      </p:cBhvr>
                                      <p:to>
                                        <p:strVal val="visible"/>
                                      </p:to>
                                    </p:set>
                                    <p:animEffect filter="fade" transition="in">
                                      <p:cBhvr>
                                        <p:cTn dur="500"/>
                                        <p:tgtEl>
                                          <p:spTgt spid="717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7195"/>
                                        </p:tgtEl>
                                        <p:attrNameLst>
                                          <p:attrName>style.visibility</p:attrName>
                                        </p:attrNameLst>
                                      </p:cBhvr>
                                      <p:to>
                                        <p:strVal val="visible"/>
                                      </p:to>
                                    </p:set>
                                    <p:animEffect filter="fade" transition="in">
                                      <p:cBhvr>
                                        <p:cTn dur="500"/>
                                        <p:tgtEl>
                                          <p:spTgt spid="7195"/>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7196"/>
                                        </p:tgtEl>
                                        <p:attrNameLst>
                                          <p:attrName>style.visibility</p:attrName>
                                        </p:attrNameLst>
                                      </p:cBhvr>
                                      <p:to>
                                        <p:strVal val="visible"/>
                                      </p:to>
                                    </p:set>
                                    <p:animEffect filter="fade" transition="in">
                                      <p:cBhvr>
                                        <p:cTn dur="500"/>
                                        <p:tgtEl>
                                          <p:spTgt spid="7196"/>
                                        </p:tgtEl>
                                      </p:cBhvr>
                                    </p:animEffect>
                                  </p:childTnLst>
                                </p:cTn>
                              </p:par>
                              <p:par>
                                <p:cTn fill="hold" nodeType="withEffect" presetClass="entr" presetID="10" presetSubtype="0">
                                  <p:stCondLst>
                                    <p:cond delay="0"/>
                                  </p:stCondLst>
                                  <p:childTnLst>
                                    <p:set>
                                      <p:cBhvr>
                                        <p:cTn dur="1" fill="hold">
                                          <p:stCondLst>
                                            <p:cond delay="0"/>
                                          </p:stCondLst>
                                        </p:cTn>
                                        <p:tgtEl>
                                          <p:spTgt spid="7197"/>
                                        </p:tgtEl>
                                        <p:attrNameLst>
                                          <p:attrName>style.visibility</p:attrName>
                                        </p:attrNameLst>
                                      </p:cBhvr>
                                      <p:to>
                                        <p:strVal val="visible"/>
                                      </p:to>
                                    </p:set>
                                    <p:animEffect filter="fade" transition="in">
                                      <p:cBhvr>
                                        <p:cTn dur="500"/>
                                        <p:tgtEl>
                                          <p:spTgt spid="719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14" name="Shape 7214"/>
        <p:cNvGrpSpPr/>
        <p:nvPr/>
      </p:nvGrpSpPr>
      <p:grpSpPr>
        <a:xfrm>
          <a:off x="0" y="0"/>
          <a:ext cx="0" cy="0"/>
          <a:chOff x="0" y="0"/>
          <a:chExt cx="0" cy="0"/>
        </a:xfrm>
      </p:grpSpPr>
      <p:sp>
        <p:nvSpPr>
          <p:cNvPr id="7215" name="Google Shape;7215;p127"/>
          <p:cNvSpPr/>
          <p:nvPr/>
        </p:nvSpPr>
        <p:spPr>
          <a:xfrm flipH="1">
            <a:off x="407986" y="1944293"/>
            <a:ext cx="11237916" cy="413952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7216" name="Google Shape;7216;p127"/>
          <p:cNvSpPr txBox="1"/>
          <p:nvPr/>
        </p:nvSpPr>
        <p:spPr>
          <a:xfrm>
            <a:off x="296269" y="385036"/>
            <a:ext cx="104860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Ravulizumabe induz uma resposta estável e duradoura em termos de “transfusões evitadas” ao longo de 52 semanas</a:t>
            </a:r>
            <a:endParaRPr b="1" baseline="30000" sz="3200">
              <a:solidFill>
                <a:schemeClr val="accent1"/>
              </a:solidFill>
              <a:latin typeface="Lustria"/>
              <a:ea typeface="Lustria"/>
              <a:cs typeface="Lustria"/>
              <a:sym typeface="Lustria"/>
            </a:endParaRPr>
          </a:p>
        </p:txBody>
      </p:sp>
      <p:sp>
        <p:nvSpPr>
          <p:cNvPr id="7217" name="Google Shape;7217;p127"/>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†Pacientes que não precisaram de transfusão durante as 26 semanas iniciais e mantiveram a resposta até a semana 52</a:t>
            </a:r>
            <a:endParaRPr/>
          </a:p>
          <a:p>
            <a:pPr indent="0" lvl="0" marL="0" rtl="0" algn="l">
              <a:lnSpc>
                <a:spcPct val="90000"/>
              </a:lnSpc>
              <a:spcBef>
                <a:spcPts val="0"/>
              </a:spcBef>
              <a:spcAft>
                <a:spcPts val="0"/>
              </a:spcAft>
              <a:buClr>
                <a:schemeClr val="dk1"/>
              </a:buClr>
              <a:buSzPts val="700"/>
              <a:buNone/>
            </a:pPr>
            <a:r>
              <a:rPr lang="pt-BR" sz="700"/>
              <a:t>Referências: 1. Schrezenmeier H et al. Oral presentation at: 24th Congress of European Hematology Association (EHA); June 13–16, 2019, Amsterdam, Netherlands. </a:t>
            </a:r>
            <a:endParaRPr/>
          </a:p>
        </p:txBody>
      </p:sp>
      <p:sp>
        <p:nvSpPr>
          <p:cNvPr id="7218" name="Google Shape;7218;p127"/>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7219" name="Google Shape;7219;p127"/>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220" name="Google Shape;7220;p127"/>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7221" name="Google Shape;7221;p127"/>
          <p:cNvGrpSpPr/>
          <p:nvPr/>
        </p:nvGrpSpPr>
        <p:grpSpPr>
          <a:xfrm>
            <a:off x="1383499" y="2130494"/>
            <a:ext cx="6494049" cy="2860945"/>
            <a:chOff x="6210098" y="2237576"/>
            <a:chExt cx="2476574" cy="2398919"/>
          </a:xfrm>
        </p:grpSpPr>
        <p:cxnSp>
          <p:nvCxnSpPr>
            <p:cNvPr id="7222" name="Google Shape;7222;p127"/>
            <p:cNvCxnSpPr/>
            <p:nvPr/>
          </p:nvCxnSpPr>
          <p:spPr>
            <a:xfrm>
              <a:off x="6210098" y="2959289"/>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223" name="Google Shape;7223;p127"/>
            <p:cNvCxnSpPr/>
            <p:nvPr/>
          </p:nvCxnSpPr>
          <p:spPr>
            <a:xfrm>
              <a:off x="6210098" y="3199860"/>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224" name="Google Shape;7224;p127"/>
            <p:cNvCxnSpPr/>
            <p:nvPr/>
          </p:nvCxnSpPr>
          <p:spPr>
            <a:xfrm>
              <a:off x="6210098" y="3440431"/>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225" name="Google Shape;7225;p127"/>
            <p:cNvCxnSpPr/>
            <p:nvPr/>
          </p:nvCxnSpPr>
          <p:spPr>
            <a:xfrm>
              <a:off x="6210098" y="2718718"/>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226" name="Google Shape;7226;p127"/>
            <p:cNvCxnSpPr/>
            <p:nvPr/>
          </p:nvCxnSpPr>
          <p:spPr>
            <a:xfrm>
              <a:off x="6210098" y="2237576"/>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227" name="Google Shape;7227;p127"/>
            <p:cNvCxnSpPr/>
            <p:nvPr/>
          </p:nvCxnSpPr>
          <p:spPr>
            <a:xfrm>
              <a:off x="6210098" y="3681002"/>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228" name="Google Shape;7228;p127"/>
            <p:cNvCxnSpPr/>
            <p:nvPr/>
          </p:nvCxnSpPr>
          <p:spPr>
            <a:xfrm>
              <a:off x="6210098" y="3921573"/>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229" name="Google Shape;7229;p127"/>
            <p:cNvCxnSpPr/>
            <p:nvPr/>
          </p:nvCxnSpPr>
          <p:spPr>
            <a:xfrm>
              <a:off x="6210098" y="2478147"/>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230" name="Google Shape;7230;p127"/>
            <p:cNvCxnSpPr/>
            <p:nvPr/>
          </p:nvCxnSpPr>
          <p:spPr>
            <a:xfrm>
              <a:off x="6210098" y="4162147"/>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231" name="Google Shape;7231;p127"/>
            <p:cNvCxnSpPr/>
            <p:nvPr/>
          </p:nvCxnSpPr>
          <p:spPr>
            <a:xfrm>
              <a:off x="6210098" y="4395921"/>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232" name="Google Shape;7232;p127"/>
            <p:cNvCxnSpPr/>
            <p:nvPr/>
          </p:nvCxnSpPr>
          <p:spPr>
            <a:xfrm>
              <a:off x="6210098" y="4636495"/>
              <a:ext cx="2476574" cy="0"/>
            </a:xfrm>
            <a:prstGeom prst="straightConnector1">
              <a:avLst/>
            </a:prstGeom>
            <a:noFill/>
            <a:ln cap="flat" cmpd="sng" w="19050">
              <a:solidFill>
                <a:srgbClr val="F2F2F2"/>
              </a:solidFill>
              <a:prstDash val="solid"/>
              <a:miter lim="800000"/>
              <a:headEnd len="med" w="med" type="none"/>
              <a:tailEnd len="med" w="med" type="none"/>
            </a:ln>
          </p:spPr>
        </p:cxnSp>
      </p:grpSp>
      <p:grpSp>
        <p:nvGrpSpPr>
          <p:cNvPr id="7233" name="Google Shape;7233;p127"/>
          <p:cNvGrpSpPr/>
          <p:nvPr/>
        </p:nvGrpSpPr>
        <p:grpSpPr>
          <a:xfrm>
            <a:off x="538482" y="2092328"/>
            <a:ext cx="4946545" cy="3893125"/>
            <a:chOff x="538482" y="2092328"/>
            <a:chExt cx="4946545" cy="3893125"/>
          </a:xfrm>
        </p:grpSpPr>
        <p:sp>
          <p:nvSpPr>
            <p:cNvPr id="7234" name="Google Shape;7234;p127"/>
            <p:cNvSpPr/>
            <p:nvPr/>
          </p:nvSpPr>
          <p:spPr>
            <a:xfrm>
              <a:off x="1679000" y="5001737"/>
              <a:ext cx="1045422" cy="24622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0–26 semanas</a:t>
              </a:r>
              <a:endParaRPr sz="1000">
                <a:solidFill>
                  <a:schemeClr val="dk2"/>
                </a:solidFill>
                <a:latin typeface="Calibri"/>
                <a:ea typeface="Calibri"/>
                <a:cs typeface="Calibri"/>
                <a:sym typeface="Calibri"/>
              </a:endParaRPr>
            </a:p>
          </p:txBody>
        </p:sp>
        <p:sp>
          <p:nvSpPr>
            <p:cNvPr id="7235" name="Google Shape;7235;p127"/>
            <p:cNvSpPr/>
            <p:nvPr/>
          </p:nvSpPr>
          <p:spPr>
            <a:xfrm>
              <a:off x="1821184" y="2353654"/>
              <a:ext cx="782388" cy="2648083"/>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2000">
                  <a:solidFill>
                    <a:srgbClr val="FFFFFF"/>
                  </a:solidFill>
                  <a:latin typeface="Calibri"/>
                  <a:ea typeface="Calibri"/>
                  <a:cs typeface="Calibri"/>
                  <a:sym typeface="Calibri"/>
                </a:rPr>
                <a:t>92</a:t>
              </a:r>
              <a:endParaRPr b="1" sz="1400">
                <a:solidFill>
                  <a:srgbClr val="FFFFFF"/>
                </a:solidFill>
                <a:latin typeface="Calibri"/>
                <a:ea typeface="Calibri"/>
                <a:cs typeface="Calibri"/>
                <a:sym typeface="Calibri"/>
              </a:endParaRPr>
            </a:p>
            <a:p>
              <a:pPr indent="0" lvl="0" marL="0" marR="0" rtl="0" algn="ctr">
                <a:spcBef>
                  <a:spcPts val="600"/>
                </a:spcBef>
                <a:spcAft>
                  <a:spcPts val="0"/>
                </a:spcAft>
                <a:buNone/>
              </a:pPr>
              <a:r>
                <a:rPr b="1" lang="pt-BR" sz="1400">
                  <a:solidFill>
                    <a:srgbClr val="FFFFFF"/>
                  </a:solidFill>
                  <a:latin typeface="Calibri"/>
                  <a:ea typeface="Calibri"/>
                  <a:cs typeface="Calibri"/>
                  <a:sym typeface="Calibri"/>
                </a:rPr>
                <a:t>(74</a:t>
              </a:r>
              <a:r>
                <a:rPr b="1" lang="pt-BR" sz="1100">
                  <a:solidFill>
                    <a:srgbClr val="FFFFFF"/>
                  </a:solidFill>
                  <a:latin typeface="Calibri"/>
                  <a:ea typeface="Calibri"/>
                  <a:cs typeface="Calibri"/>
                  <a:sym typeface="Calibri"/>
                </a:rPr>
                <a:t>%</a:t>
              </a:r>
              <a:r>
                <a:rPr b="1" lang="pt-BR" sz="1400">
                  <a:solidFill>
                    <a:srgbClr val="FFFFFF"/>
                  </a:solidFill>
                  <a:latin typeface="Calibri"/>
                  <a:ea typeface="Calibri"/>
                  <a:cs typeface="Calibri"/>
                  <a:sym typeface="Calibri"/>
                </a:rPr>
                <a:t>)</a:t>
              </a:r>
              <a:endParaRPr/>
            </a:p>
          </p:txBody>
        </p:sp>
        <p:sp>
          <p:nvSpPr>
            <p:cNvPr id="7236" name="Google Shape;7236;p127"/>
            <p:cNvSpPr txBox="1"/>
            <p:nvPr/>
          </p:nvSpPr>
          <p:spPr>
            <a:xfrm>
              <a:off x="1049281" y="2092328"/>
              <a:ext cx="219217" cy="3012928"/>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100</a:t>
              </a:r>
              <a:endParaRPr/>
            </a:p>
            <a:p>
              <a:pPr indent="0" lvl="0" marL="0" marR="0" rtl="0" algn="r">
                <a:spcBef>
                  <a:spcPts val="950"/>
                </a:spcBef>
                <a:spcAft>
                  <a:spcPts val="0"/>
                </a:spcAft>
                <a:buNone/>
              </a:pPr>
              <a:r>
                <a:rPr lang="pt-BR" sz="1000">
                  <a:solidFill>
                    <a:schemeClr val="dk1"/>
                  </a:solidFill>
                  <a:latin typeface="Calibri"/>
                  <a:ea typeface="Calibri"/>
                  <a:cs typeface="Calibri"/>
                  <a:sym typeface="Calibri"/>
                </a:rPr>
                <a:t>90</a:t>
              </a:r>
              <a:endParaRPr/>
            </a:p>
            <a:p>
              <a:pPr indent="0" lvl="0" marL="0" marR="0" rtl="0" algn="r">
                <a:spcBef>
                  <a:spcPts val="950"/>
                </a:spcBef>
                <a:spcAft>
                  <a:spcPts val="0"/>
                </a:spcAft>
                <a:buNone/>
              </a:pPr>
              <a:r>
                <a:rPr lang="pt-BR" sz="1000">
                  <a:solidFill>
                    <a:schemeClr val="dk1"/>
                  </a:solidFill>
                  <a:latin typeface="Calibri"/>
                  <a:ea typeface="Calibri"/>
                  <a:cs typeface="Calibri"/>
                  <a:sym typeface="Calibri"/>
                </a:rPr>
                <a:t>80</a:t>
              </a:r>
              <a:endParaRPr/>
            </a:p>
            <a:p>
              <a:pPr indent="0" lvl="0" marL="0" marR="0" rtl="0" algn="r">
                <a:spcBef>
                  <a:spcPts val="950"/>
                </a:spcBef>
                <a:spcAft>
                  <a:spcPts val="0"/>
                </a:spcAft>
                <a:buNone/>
              </a:pPr>
              <a:r>
                <a:rPr lang="pt-BR" sz="1000">
                  <a:solidFill>
                    <a:schemeClr val="dk1"/>
                  </a:solidFill>
                  <a:latin typeface="Calibri"/>
                  <a:ea typeface="Calibri"/>
                  <a:cs typeface="Calibri"/>
                  <a:sym typeface="Calibri"/>
                </a:rPr>
                <a:t>70</a:t>
              </a:r>
              <a:endParaRPr/>
            </a:p>
            <a:p>
              <a:pPr indent="0" lvl="0" marL="0" marR="0" rtl="0" algn="r">
                <a:spcBef>
                  <a:spcPts val="950"/>
                </a:spcBef>
                <a:spcAft>
                  <a:spcPts val="0"/>
                </a:spcAft>
                <a:buNone/>
              </a:pPr>
              <a:r>
                <a:rPr lang="pt-BR" sz="1000">
                  <a:solidFill>
                    <a:schemeClr val="dk1"/>
                  </a:solidFill>
                  <a:latin typeface="Calibri"/>
                  <a:ea typeface="Calibri"/>
                  <a:cs typeface="Calibri"/>
                  <a:sym typeface="Calibri"/>
                </a:rPr>
                <a:t>60</a:t>
              </a:r>
              <a:endParaRPr/>
            </a:p>
            <a:p>
              <a:pPr indent="0" lvl="0" marL="0" marR="0" rtl="0" algn="r">
                <a:spcBef>
                  <a:spcPts val="950"/>
                </a:spcBef>
                <a:spcAft>
                  <a:spcPts val="0"/>
                </a:spcAft>
                <a:buNone/>
              </a:pPr>
              <a:r>
                <a:rPr lang="pt-BR" sz="1000">
                  <a:solidFill>
                    <a:schemeClr val="dk1"/>
                  </a:solidFill>
                  <a:latin typeface="Calibri"/>
                  <a:ea typeface="Calibri"/>
                  <a:cs typeface="Calibri"/>
                  <a:sym typeface="Calibri"/>
                </a:rPr>
                <a:t>50</a:t>
              </a:r>
              <a:endParaRPr/>
            </a:p>
            <a:p>
              <a:pPr indent="0" lvl="0" marL="0" marR="0" rtl="0" algn="r">
                <a:spcBef>
                  <a:spcPts val="950"/>
                </a:spcBef>
                <a:spcAft>
                  <a:spcPts val="0"/>
                </a:spcAft>
                <a:buNone/>
              </a:pPr>
              <a:r>
                <a:rPr lang="pt-BR" sz="1000">
                  <a:solidFill>
                    <a:schemeClr val="dk1"/>
                  </a:solidFill>
                  <a:latin typeface="Calibri"/>
                  <a:ea typeface="Calibri"/>
                  <a:cs typeface="Calibri"/>
                  <a:sym typeface="Calibri"/>
                </a:rPr>
                <a:t>40</a:t>
              </a:r>
              <a:endParaRPr/>
            </a:p>
            <a:p>
              <a:pPr indent="0" lvl="0" marL="0" marR="0" rtl="0" algn="r">
                <a:spcBef>
                  <a:spcPts val="950"/>
                </a:spcBef>
                <a:spcAft>
                  <a:spcPts val="0"/>
                </a:spcAft>
                <a:buNone/>
              </a:pPr>
              <a:r>
                <a:rPr lang="pt-BR" sz="1000">
                  <a:solidFill>
                    <a:schemeClr val="dk1"/>
                  </a:solidFill>
                  <a:latin typeface="Calibri"/>
                  <a:ea typeface="Calibri"/>
                  <a:cs typeface="Calibri"/>
                  <a:sym typeface="Calibri"/>
                </a:rPr>
                <a:t>30</a:t>
              </a:r>
              <a:endParaRPr/>
            </a:p>
            <a:p>
              <a:pPr indent="0" lvl="0" marL="0" marR="0" rtl="0" algn="r">
                <a:spcBef>
                  <a:spcPts val="950"/>
                </a:spcBef>
                <a:spcAft>
                  <a:spcPts val="0"/>
                </a:spcAft>
                <a:buNone/>
              </a:pPr>
              <a:r>
                <a:rPr lang="pt-BR" sz="1000">
                  <a:solidFill>
                    <a:schemeClr val="dk1"/>
                  </a:solidFill>
                  <a:latin typeface="Calibri"/>
                  <a:ea typeface="Calibri"/>
                  <a:cs typeface="Calibri"/>
                  <a:sym typeface="Calibri"/>
                </a:rPr>
                <a:t>20</a:t>
              </a:r>
              <a:endParaRPr/>
            </a:p>
            <a:p>
              <a:pPr indent="0" lvl="0" marL="0" marR="0" rtl="0" algn="r">
                <a:spcBef>
                  <a:spcPts val="950"/>
                </a:spcBef>
                <a:spcAft>
                  <a:spcPts val="0"/>
                </a:spcAft>
                <a:buNone/>
              </a:pPr>
              <a:r>
                <a:rPr lang="pt-BR" sz="1000">
                  <a:solidFill>
                    <a:schemeClr val="dk1"/>
                  </a:solidFill>
                  <a:latin typeface="Calibri"/>
                  <a:ea typeface="Calibri"/>
                  <a:cs typeface="Calibri"/>
                  <a:sym typeface="Calibri"/>
                </a:rPr>
                <a:t>10</a:t>
              </a:r>
              <a:endParaRPr/>
            </a:p>
            <a:p>
              <a:pPr indent="0" lvl="0" marL="0" marR="0" rtl="0" algn="r">
                <a:spcBef>
                  <a:spcPts val="950"/>
                </a:spcBef>
                <a:spcAft>
                  <a:spcPts val="0"/>
                </a:spcAft>
                <a:buNone/>
              </a:pPr>
              <a:r>
                <a:rPr lang="pt-BR" sz="1000">
                  <a:solidFill>
                    <a:schemeClr val="dk1"/>
                  </a:solidFill>
                  <a:latin typeface="Calibri"/>
                  <a:ea typeface="Calibri"/>
                  <a:cs typeface="Calibri"/>
                  <a:sym typeface="Calibri"/>
                </a:rPr>
                <a:t>0</a:t>
              </a:r>
              <a:endParaRPr sz="1800">
                <a:solidFill>
                  <a:schemeClr val="dk1"/>
                </a:solidFill>
                <a:latin typeface="Calibri"/>
                <a:ea typeface="Calibri"/>
                <a:cs typeface="Calibri"/>
                <a:sym typeface="Calibri"/>
              </a:endParaRPr>
            </a:p>
          </p:txBody>
        </p:sp>
        <p:sp>
          <p:nvSpPr>
            <p:cNvPr id="7237" name="Google Shape;7237;p127"/>
            <p:cNvSpPr txBox="1"/>
            <p:nvPr/>
          </p:nvSpPr>
          <p:spPr>
            <a:xfrm rot="-5400000">
              <a:off x="-442847" y="3516012"/>
              <a:ext cx="2612290" cy="28757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Número de pacientes que não precisaram de transfusões de hemácias</a:t>
              </a:r>
              <a:endParaRPr b="1" sz="1800">
                <a:solidFill>
                  <a:schemeClr val="dk1"/>
                </a:solidFill>
                <a:latin typeface="Calibri"/>
                <a:ea typeface="Calibri"/>
                <a:cs typeface="Calibri"/>
                <a:sym typeface="Calibri"/>
              </a:endParaRPr>
            </a:p>
          </p:txBody>
        </p:sp>
        <p:sp>
          <p:nvSpPr>
            <p:cNvPr id="7238" name="Google Shape;7238;p127"/>
            <p:cNvSpPr/>
            <p:nvPr/>
          </p:nvSpPr>
          <p:spPr>
            <a:xfrm>
              <a:off x="3045198" y="2290783"/>
              <a:ext cx="782388" cy="2710953"/>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2000">
                  <a:solidFill>
                    <a:srgbClr val="FFFFFF"/>
                  </a:solidFill>
                  <a:latin typeface="Calibri"/>
                  <a:ea typeface="Calibri"/>
                  <a:cs typeface="Calibri"/>
                  <a:sym typeface="Calibri"/>
                </a:rPr>
                <a:t>95</a:t>
              </a:r>
              <a:br>
                <a:rPr b="1" lang="pt-BR" sz="1400">
                  <a:solidFill>
                    <a:srgbClr val="FFFFFF"/>
                  </a:solidFill>
                  <a:latin typeface="Calibri"/>
                  <a:ea typeface="Calibri"/>
                  <a:cs typeface="Calibri"/>
                  <a:sym typeface="Calibri"/>
                </a:rPr>
              </a:br>
              <a:r>
                <a:rPr b="1" lang="pt-BR" sz="1400">
                  <a:solidFill>
                    <a:srgbClr val="FFFFFF"/>
                  </a:solidFill>
                  <a:latin typeface="Calibri"/>
                  <a:ea typeface="Calibri"/>
                  <a:cs typeface="Calibri"/>
                  <a:sym typeface="Calibri"/>
                </a:rPr>
                <a:t>(77</a:t>
              </a:r>
              <a:r>
                <a:rPr b="1" lang="pt-BR" sz="1100">
                  <a:solidFill>
                    <a:srgbClr val="FFFFFF"/>
                  </a:solidFill>
                  <a:latin typeface="Calibri"/>
                  <a:ea typeface="Calibri"/>
                  <a:cs typeface="Calibri"/>
                  <a:sym typeface="Calibri"/>
                </a:rPr>
                <a:t>%</a:t>
              </a:r>
              <a:r>
                <a:rPr b="1" lang="pt-BR" sz="1400">
                  <a:solidFill>
                    <a:srgbClr val="FFFFFF"/>
                  </a:solidFill>
                  <a:latin typeface="Calibri"/>
                  <a:ea typeface="Calibri"/>
                  <a:cs typeface="Calibri"/>
                  <a:sym typeface="Calibri"/>
                </a:rPr>
                <a:t>)</a:t>
              </a:r>
              <a:endParaRPr/>
            </a:p>
          </p:txBody>
        </p:sp>
        <p:sp>
          <p:nvSpPr>
            <p:cNvPr id="7239" name="Google Shape;7239;p127"/>
            <p:cNvSpPr/>
            <p:nvPr/>
          </p:nvSpPr>
          <p:spPr>
            <a:xfrm>
              <a:off x="2897007" y="5001737"/>
              <a:ext cx="1097079" cy="24622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27–52 semanas</a:t>
              </a:r>
              <a:endParaRPr sz="1000">
                <a:solidFill>
                  <a:schemeClr val="dk2"/>
                </a:solidFill>
                <a:latin typeface="Calibri"/>
                <a:ea typeface="Calibri"/>
                <a:cs typeface="Calibri"/>
                <a:sym typeface="Calibri"/>
              </a:endParaRPr>
            </a:p>
          </p:txBody>
        </p:sp>
        <p:grpSp>
          <p:nvGrpSpPr>
            <p:cNvPr id="7240" name="Google Shape;7240;p127"/>
            <p:cNvGrpSpPr/>
            <p:nvPr/>
          </p:nvGrpSpPr>
          <p:grpSpPr>
            <a:xfrm>
              <a:off x="2916521" y="5209332"/>
              <a:ext cx="1116804" cy="774571"/>
              <a:chOff x="3554759" y="1304563"/>
              <a:chExt cx="1310615" cy="908990"/>
            </a:xfrm>
          </p:grpSpPr>
          <p:sp>
            <p:nvSpPr>
              <p:cNvPr id="7241" name="Google Shape;7241;p127"/>
              <p:cNvSpPr/>
              <p:nvPr/>
            </p:nvSpPr>
            <p:spPr>
              <a:xfrm>
                <a:off x="3554759" y="1304563"/>
                <a:ext cx="1310615" cy="90899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ravulizumabe</a:t>
                </a:r>
                <a:endParaRPr b="1" baseline="30000" sz="1200">
                  <a:solidFill>
                    <a:schemeClr val="lt2"/>
                  </a:solidFill>
                  <a:latin typeface="Calibri"/>
                  <a:ea typeface="Calibri"/>
                  <a:cs typeface="Calibri"/>
                  <a:sym typeface="Calibri"/>
                </a:endParaRPr>
              </a:p>
              <a:p>
                <a:pPr indent="0" lvl="0" marL="0" marR="0" rtl="0" algn="ctr">
                  <a:spcBef>
                    <a:spcPts val="0"/>
                  </a:spcBef>
                  <a:spcAft>
                    <a:spcPts val="0"/>
                  </a:spcAft>
                  <a:buNone/>
                </a:pPr>
                <a:r>
                  <a:rPr b="1" baseline="30000" lang="pt-BR" sz="1400">
                    <a:solidFill>
                      <a:schemeClr val="lt2"/>
                    </a:solidFill>
                    <a:latin typeface="Calibri"/>
                    <a:ea typeface="Calibri"/>
                    <a:cs typeface="Calibri"/>
                    <a:sym typeface="Calibri"/>
                  </a:rPr>
                  <a:t>            </a:t>
                </a:r>
                <a:r>
                  <a:rPr b="1" lang="pt-BR" sz="1200">
                    <a:solidFill>
                      <a:schemeClr val="lt2"/>
                    </a:solidFill>
                    <a:latin typeface="Calibri"/>
                    <a:ea typeface="Calibri"/>
                    <a:cs typeface="Calibri"/>
                    <a:sym typeface="Calibri"/>
                  </a:rPr>
                  <a:t>ravulizumabe</a:t>
                </a:r>
                <a:endParaRPr b="1" baseline="30000" sz="1400">
                  <a:solidFill>
                    <a:schemeClr val="lt2"/>
                  </a:solidFill>
                  <a:latin typeface="Calibri"/>
                  <a:ea typeface="Calibri"/>
                  <a:cs typeface="Calibri"/>
                  <a:sym typeface="Calibri"/>
                </a:endParaRPr>
              </a:p>
              <a:p>
                <a:pPr indent="0" lvl="0" marL="0" marR="0" rtl="0" algn="ctr">
                  <a:spcBef>
                    <a:spcPts val="0"/>
                  </a:spcBef>
                  <a:spcAft>
                    <a:spcPts val="0"/>
                  </a:spcAft>
                  <a:buNone/>
                </a:pPr>
                <a:r>
                  <a:rPr lang="pt-BR" sz="1000">
                    <a:solidFill>
                      <a:schemeClr val="dk2"/>
                    </a:solidFill>
                    <a:latin typeface="Calibri"/>
                    <a:ea typeface="Calibri"/>
                    <a:cs typeface="Calibri"/>
                    <a:sym typeface="Calibri"/>
                  </a:rPr>
                  <a:t>(</a:t>
                </a:r>
                <a:r>
                  <a:rPr i="1" lang="pt-BR" sz="1000">
                    <a:solidFill>
                      <a:schemeClr val="dk2"/>
                    </a:solidFill>
                    <a:latin typeface="Calibri"/>
                    <a:ea typeface="Calibri"/>
                    <a:cs typeface="Calibri"/>
                    <a:sym typeface="Calibri"/>
                  </a:rPr>
                  <a:t>n</a:t>
                </a:r>
                <a:r>
                  <a:rPr lang="pt-BR" sz="1000">
                    <a:solidFill>
                      <a:schemeClr val="dk2"/>
                    </a:solidFill>
                    <a:latin typeface="Calibri"/>
                    <a:ea typeface="Calibri"/>
                    <a:cs typeface="Calibri"/>
                    <a:sym typeface="Calibri"/>
                  </a:rPr>
                  <a:t>=124)</a:t>
                </a:r>
                <a:r>
                  <a:rPr b="1" lang="pt-BR" sz="1000">
                    <a:solidFill>
                      <a:schemeClr val="dk2"/>
                    </a:solidFill>
                    <a:latin typeface="Calibri"/>
                    <a:ea typeface="Calibri"/>
                    <a:cs typeface="Calibri"/>
                    <a:sym typeface="Calibri"/>
                  </a:rPr>
                  <a:t> </a:t>
                </a:r>
                <a:endParaRPr b="1" sz="1000">
                  <a:solidFill>
                    <a:schemeClr val="dk2"/>
                  </a:solidFill>
                  <a:latin typeface="Calibri"/>
                  <a:ea typeface="Calibri"/>
                  <a:cs typeface="Calibri"/>
                  <a:sym typeface="Calibri"/>
                </a:endParaRPr>
              </a:p>
            </p:txBody>
          </p:sp>
          <p:sp>
            <p:nvSpPr>
              <p:cNvPr id="7242" name="Google Shape;7242;p127"/>
              <p:cNvSpPr/>
              <p:nvPr/>
            </p:nvSpPr>
            <p:spPr>
              <a:xfrm rot="5400000">
                <a:off x="4137737" y="1610297"/>
                <a:ext cx="144659" cy="132866"/>
              </a:xfrm>
              <a:prstGeom prst="rightArrow">
                <a:avLst>
                  <a:gd fmla="val 34639" name="adj1"/>
                  <a:gd fmla="val 62010"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2"/>
                  </a:solidFill>
                  <a:latin typeface="Calibri"/>
                  <a:ea typeface="Calibri"/>
                  <a:cs typeface="Calibri"/>
                  <a:sym typeface="Calibri"/>
                </a:endParaRPr>
              </a:p>
            </p:txBody>
          </p:sp>
        </p:grpSp>
        <p:sp>
          <p:nvSpPr>
            <p:cNvPr id="7243" name="Google Shape;7243;p127"/>
            <p:cNvSpPr/>
            <p:nvPr/>
          </p:nvSpPr>
          <p:spPr>
            <a:xfrm>
              <a:off x="1637626" y="5209332"/>
              <a:ext cx="1116803" cy="43088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ravulizumabe</a:t>
              </a:r>
              <a:endParaRPr b="1" baseline="30000" sz="1200">
                <a:solidFill>
                  <a:schemeClr val="lt2"/>
                </a:solidFill>
                <a:latin typeface="Calibri"/>
                <a:ea typeface="Calibri"/>
                <a:cs typeface="Calibri"/>
                <a:sym typeface="Calibri"/>
              </a:endParaRPr>
            </a:p>
            <a:p>
              <a:pPr indent="0" lvl="0" marL="0" marR="0" rtl="0" algn="ctr">
                <a:spcBef>
                  <a:spcPts val="0"/>
                </a:spcBef>
                <a:spcAft>
                  <a:spcPts val="0"/>
                </a:spcAft>
                <a:buNone/>
              </a:pPr>
              <a:r>
                <a:rPr lang="pt-BR" sz="1000">
                  <a:solidFill>
                    <a:schemeClr val="dk2"/>
                  </a:solidFill>
                  <a:latin typeface="Calibri"/>
                  <a:ea typeface="Calibri"/>
                  <a:cs typeface="Calibri"/>
                  <a:sym typeface="Calibri"/>
                </a:rPr>
                <a:t>(</a:t>
              </a:r>
              <a:r>
                <a:rPr i="1" lang="pt-BR" sz="1000">
                  <a:solidFill>
                    <a:schemeClr val="dk2"/>
                  </a:solidFill>
                  <a:latin typeface="Calibri"/>
                  <a:ea typeface="Calibri"/>
                  <a:cs typeface="Calibri"/>
                  <a:sym typeface="Calibri"/>
                </a:rPr>
                <a:t>n</a:t>
              </a:r>
              <a:r>
                <a:rPr lang="pt-BR" sz="1000">
                  <a:solidFill>
                    <a:schemeClr val="dk2"/>
                  </a:solidFill>
                  <a:latin typeface="Calibri"/>
                  <a:ea typeface="Calibri"/>
                  <a:cs typeface="Calibri"/>
                  <a:sym typeface="Calibri"/>
                </a:rPr>
                <a:t>=125)</a:t>
              </a:r>
              <a:r>
                <a:rPr b="1" lang="pt-BR" sz="1000">
                  <a:solidFill>
                    <a:schemeClr val="dk2"/>
                  </a:solidFill>
                  <a:latin typeface="Calibri"/>
                  <a:ea typeface="Calibri"/>
                  <a:cs typeface="Calibri"/>
                  <a:sym typeface="Calibri"/>
                </a:rPr>
                <a:t> </a:t>
              </a:r>
              <a:endParaRPr b="1" sz="1000">
                <a:solidFill>
                  <a:schemeClr val="dk2"/>
                </a:solidFill>
                <a:latin typeface="Calibri"/>
                <a:ea typeface="Calibri"/>
                <a:cs typeface="Calibri"/>
                <a:sym typeface="Calibri"/>
              </a:endParaRPr>
            </a:p>
          </p:txBody>
        </p:sp>
        <p:sp>
          <p:nvSpPr>
            <p:cNvPr id="7244" name="Google Shape;7244;p127"/>
            <p:cNvSpPr txBox="1"/>
            <p:nvPr/>
          </p:nvSpPr>
          <p:spPr>
            <a:xfrm>
              <a:off x="538482" y="5868495"/>
              <a:ext cx="1905468" cy="116958"/>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Fonte: Schrezenmeier, 2019</a:t>
              </a:r>
              <a:r>
                <a:rPr b="0" baseline="30000" i="0" lang="pt-BR" sz="800" u="none" cap="none" strike="noStrike">
                  <a:solidFill>
                    <a:schemeClr val="dk1"/>
                  </a:solidFill>
                  <a:latin typeface="Calibri"/>
                  <a:ea typeface="Calibri"/>
                  <a:cs typeface="Calibri"/>
                  <a:sym typeface="Calibri"/>
                </a:rPr>
                <a:t>1</a:t>
              </a:r>
              <a:endParaRPr b="0" i="0" sz="800" u="none" cap="none" strike="noStrike">
                <a:solidFill>
                  <a:schemeClr val="dk1"/>
                </a:solidFill>
                <a:latin typeface="Calibri"/>
                <a:ea typeface="Calibri"/>
                <a:cs typeface="Calibri"/>
                <a:sym typeface="Calibri"/>
              </a:endParaRPr>
            </a:p>
          </p:txBody>
        </p:sp>
        <p:sp>
          <p:nvSpPr>
            <p:cNvPr id="7245" name="Google Shape;7245;p127"/>
            <p:cNvSpPr/>
            <p:nvPr/>
          </p:nvSpPr>
          <p:spPr>
            <a:xfrm>
              <a:off x="4025582" y="2500577"/>
              <a:ext cx="1225451" cy="1191675"/>
            </a:xfrm>
            <a:prstGeom prst="rect">
              <a:avLst/>
            </a:prstGeom>
            <a:solidFill>
              <a:schemeClr val="lt1"/>
            </a:solidFill>
            <a:ln cap="flat" cmpd="sng" w="12700">
              <a:solidFill>
                <a:schemeClr val="lt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7246" name="Google Shape;7246;p127"/>
            <p:cNvSpPr/>
            <p:nvPr/>
          </p:nvSpPr>
          <p:spPr>
            <a:xfrm>
              <a:off x="3866499" y="2571308"/>
              <a:ext cx="1618528" cy="1191675"/>
            </a:xfrm>
            <a:custGeom>
              <a:rect b="b" l="l" r="r" t="t"/>
              <a:pathLst>
                <a:path extrusionOk="0" h="943870" w="1281960">
                  <a:moveTo>
                    <a:pt x="214648" y="0"/>
                  </a:moveTo>
                  <a:lnTo>
                    <a:pt x="1239920" y="0"/>
                  </a:lnTo>
                  <a:cubicBezTo>
                    <a:pt x="1263138" y="0"/>
                    <a:pt x="1281960" y="18822"/>
                    <a:pt x="1281960" y="42040"/>
                  </a:cubicBezTo>
                  <a:lnTo>
                    <a:pt x="1281960" y="901830"/>
                  </a:lnTo>
                  <a:cubicBezTo>
                    <a:pt x="1281960" y="925048"/>
                    <a:pt x="1263138" y="943870"/>
                    <a:pt x="1239920" y="943870"/>
                  </a:cubicBezTo>
                  <a:lnTo>
                    <a:pt x="214648" y="943870"/>
                  </a:lnTo>
                  <a:cubicBezTo>
                    <a:pt x="191430" y="943870"/>
                    <a:pt x="172608" y="925048"/>
                    <a:pt x="172608" y="901830"/>
                  </a:cubicBezTo>
                  <a:lnTo>
                    <a:pt x="172608" y="335354"/>
                  </a:lnTo>
                  <a:lnTo>
                    <a:pt x="0" y="135130"/>
                  </a:lnTo>
                  <a:lnTo>
                    <a:pt x="172608" y="135130"/>
                  </a:lnTo>
                  <a:lnTo>
                    <a:pt x="172608" y="42040"/>
                  </a:lnTo>
                  <a:cubicBezTo>
                    <a:pt x="172608" y="18822"/>
                    <a:pt x="191430" y="0"/>
                    <a:pt x="214648" y="0"/>
                  </a:cubicBezTo>
                  <a:close/>
                </a:path>
              </a:pathLst>
            </a:custGeom>
            <a:noFill/>
            <a:ln>
              <a:noFill/>
            </a:ln>
            <a:effectLst>
              <a:outerShdw blurRad="152400" sx="92000" rotWithShape="0" dir="5400000" dist="76200" sy="92000">
                <a:schemeClr val="dk1">
                  <a:alpha val="14901"/>
                </a:schemeClr>
              </a:outerShdw>
            </a:effectLst>
          </p:spPr>
          <p:txBody>
            <a:bodyPr anchorCtr="0" anchor="t" bIns="36000" lIns="324000" spcFirstLastPara="1" rIns="72000" wrap="square" tIns="108000">
              <a:noAutofit/>
            </a:bodyPr>
            <a:lstStyle/>
            <a:p>
              <a:pPr indent="0" lvl="0" marL="0" marR="0" rtl="0" algn="l">
                <a:lnSpc>
                  <a:spcPct val="100000"/>
                </a:lnSpc>
                <a:spcBef>
                  <a:spcPts val="0"/>
                </a:spcBef>
                <a:spcAft>
                  <a:spcPts val="0"/>
                </a:spcAft>
                <a:buClr>
                  <a:schemeClr val="lt2"/>
                </a:buClr>
                <a:buSzPts val="2000"/>
                <a:buFont typeface="Calibri"/>
                <a:buNone/>
              </a:pPr>
              <a:r>
                <a:rPr b="1" i="0" lang="pt-BR" sz="2000" u="none" cap="none" strike="noStrike">
                  <a:solidFill>
                    <a:schemeClr val="lt2"/>
                  </a:solidFill>
                  <a:latin typeface="Calibri"/>
                  <a:ea typeface="Calibri"/>
                  <a:cs typeface="Calibri"/>
                  <a:sym typeface="Calibri"/>
                </a:rPr>
                <a:t>83 </a:t>
              </a:r>
              <a:r>
                <a:rPr i="0" lang="pt-BR" sz="2000" u="none" cap="none" strike="noStrike">
                  <a:solidFill>
                    <a:schemeClr val="lt2"/>
                  </a:solidFill>
                  <a:latin typeface="Calibri"/>
                  <a:ea typeface="Calibri"/>
                  <a:cs typeface="Calibri"/>
                  <a:sym typeface="Calibri"/>
                </a:rPr>
                <a:t>(90</a:t>
              </a:r>
              <a:r>
                <a:rPr i="0" lang="pt-BR" sz="1600" u="none" cap="none" strike="noStrike">
                  <a:solidFill>
                    <a:schemeClr val="lt2"/>
                  </a:solidFill>
                  <a:latin typeface="Calibri"/>
                  <a:ea typeface="Calibri"/>
                  <a:cs typeface="Calibri"/>
                  <a:sym typeface="Calibri"/>
                </a:rPr>
                <a:t>%</a:t>
              </a:r>
              <a:r>
                <a:rPr i="0" lang="pt-BR" sz="2000" u="none" cap="none" strike="noStrike">
                  <a:solidFill>
                    <a:schemeClr val="lt2"/>
                  </a:solidFill>
                  <a:latin typeface="Calibri"/>
                  <a:ea typeface="Calibri"/>
                  <a:cs typeface="Calibri"/>
                  <a:sym typeface="Calibri"/>
                </a:rPr>
                <a:t>) </a:t>
              </a:r>
              <a:r>
                <a:rPr b="0" i="0" lang="pt-BR" sz="1100" u="none" cap="none" strike="noStrike">
                  <a:solidFill>
                    <a:schemeClr val="dk1"/>
                  </a:solidFill>
                  <a:latin typeface="Calibri"/>
                  <a:ea typeface="Calibri"/>
                  <a:cs typeface="Calibri"/>
                  <a:sym typeface="Calibri"/>
                </a:rPr>
                <a:t>pacientes</a:t>
              </a:r>
              <a:br>
                <a:rPr b="0" i="0" lang="pt-BR" sz="1100" u="none" cap="none" strike="noStrike">
                  <a:solidFill>
                    <a:schemeClr val="dk1"/>
                  </a:solidFill>
                  <a:latin typeface="Calibri"/>
                  <a:ea typeface="Calibri"/>
                  <a:cs typeface="Calibri"/>
                  <a:sym typeface="Calibri"/>
                </a:rPr>
              </a:br>
              <a:r>
                <a:rPr b="0" i="0" lang="pt-BR" sz="1100" u="none" cap="none" strike="noStrike">
                  <a:solidFill>
                    <a:schemeClr val="dk1"/>
                  </a:solidFill>
                  <a:latin typeface="Calibri"/>
                  <a:ea typeface="Calibri"/>
                  <a:cs typeface="Calibri"/>
                  <a:sym typeface="Calibri"/>
                </a:rPr>
                <a:t>mantiveram a resposta</a:t>
              </a:r>
              <a:r>
                <a:rPr b="0" baseline="30000" i="0" lang="pt-BR" sz="1100" u="none" cap="none" strike="noStrike">
                  <a:solidFill>
                    <a:schemeClr val="dk1"/>
                  </a:solidFill>
                  <a:latin typeface="Calibri"/>
                  <a:ea typeface="Calibri"/>
                  <a:cs typeface="Calibri"/>
                  <a:sym typeface="Calibri"/>
                </a:rPr>
                <a:t>†</a:t>
              </a:r>
              <a:endParaRPr b="0" baseline="30000" i="0" sz="1600" u="none" cap="none" strike="noStrike">
                <a:solidFill>
                  <a:schemeClr val="dk1"/>
                </a:solidFill>
                <a:latin typeface="Calibri"/>
                <a:ea typeface="Calibri"/>
                <a:cs typeface="Calibri"/>
                <a:sym typeface="Calibri"/>
              </a:endParaRPr>
            </a:p>
          </p:txBody>
        </p:sp>
        <p:sp>
          <p:nvSpPr>
            <p:cNvPr id="7247" name="Google Shape;7247;p127"/>
            <p:cNvSpPr/>
            <p:nvPr/>
          </p:nvSpPr>
          <p:spPr>
            <a:xfrm>
              <a:off x="3873500" y="3746500"/>
              <a:ext cx="749300" cy="381000"/>
            </a:xfrm>
            <a:custGeom>
              <a:rect b="b" l="l" r="r" t="t"/>
              <a:pathLst>
                <a:path extrusionOk="0" h="381000" w="749300">
                  <a:moveTo>
                    <a:pt x="0" y="381000"/>
                  </a:moveTo>
                  <a:lnTo>
                    <a:pt x="749300" y="381000"/>
                  </a:lnTo>
                  <a:lnTo>
                    <a:pt x="749300" y="0"/>
                  </a:lnTo>
                </a:path>
              </a:pathLst>
            </a:custGeom>
            <a:noFill/>
            <a:ln cap="flat" cmpd="sng" w="12700">
              <a:solidFill>
                <a:schemeClr val="lt2"/>
              </a:solidFill>
              <a:prstDash val="solid"/>
              <a:miter lim="800000"/>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7248" name="Google Shape;7248;p127"/>
          <p:cNvGrpSpPr/>
          <p:nvPr/>
        </p:nvGrpSpPr>
        <p:grpSpPr>
          <a:xfrm>
            <a:off x="5392732" y="2714600"/>
            <a:ext cx="3961629" cy="3253914"/>
            <a:chOff x="5392732" y="2714600"/>
            <a:chExt cx="3961629" cy="3253914"/>
          </a:xfrm>
        </p:grpSpPr>
        <p:sp>
          <p:nvSpPr>
            <p:cNvPr id="7249" name="Google Shape;7249;p127"/>
            <p:cNvSpPr/>
            <p:nvPr/>
          </p:nvSpPr>
          <p:spPr>
            <a:xfrm>
              <a:off x="6639853" y="4991438"/>
              <a:ext cx="1220104" cy="24622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27–52 semanas</a:t>
              </a:r>
              <a:endParaRPr sz="1000">
                <a:solidFill>
                  <a:schemeClr val="dk2"/>
                </a:solidFill>
                <a:latin typeface="Calibri"/>
                <a:ea typeface="Calibri"/>
                <a:cs typeface="Calibri"/>
                <a:sym typeface="Calibri"/>
              </a:endParaRPr>
            </a:p>
          </p:txBody>
        </p:sp>
        <p:sp>
          <p:nvSpPr>
            <p:cNvPr id="7250" name="Google Shape;7250;p127"/>
            <p:cNvSpPr/>
            <p:nvPr/>
          </p:nvSpPr>
          <p:spPr>
            <a:xfrm>
              <a:off x="5474313" y="5001737"/>
              <a:ext cx="1097079" cy="24622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0–26 semanas</a:t>
              </a:r>
              <a:endParaRPr sz="1000">
                <a:solidFill>
                  <a:schemeClr val="dk2"/>
                </a:solidFill>
                <a:latin typeface="Calibri"/>
                <a:ea typeface="Calibri"/>
                <a:cs typeface="Calibri"/>
                <a:sym typeface="Calibri"/>
              </a:endParaRPr>
            </a:p>
          </p:txBody>
        </p:sp>
        <p:sp>
          <p:nvSpPr>
            <p:cNvPr id="7251" name="Google Shape;7251;p127"/>
            <p:cNvSpPr/>
            <p:nvPr/>
          </p:nvSpPr>
          <p:spPr>
            <a:xfrm>
              <a:off x="5622070" y="2741827"/>
              <a:ext cx="782388" cy="2259910"/>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2000">
                  <a:solidFill>
                    <a:srgbClr val="FFFFFF"/>
                  </a:solidFill>
                  <a:latin typeface="Calibri"/>
                  <a:ea typeface="Calibri"/>
                  <a:cs typeface="Calibri"/>
                  <a:sym typeface="Calibri"/>
                </a:rPr>
                <a:t>79</a:t>
              </a:r>
              <a:br>
                <a:rPr b="1" lang="pt-BR" sz="1400">
                  <a:solidFill>
                    <a:srgbClr val="FFFFFF"/>
                  </a:solidFill>
                  <a:latin typeface="Calibri"/>
                  <a:ea typeface="Calibri"/>
                  <a:cs typeface="Calibri"/>
                  <a:sym typeface="Calibri"/>
                </a:rPr>
              </a:br>
              <a:r>
                <a:rPr b="1" lang="pt-BR" sz="1400">
                  <a:solidFill>
                    <a:srgbClr val="FFFFFF"/>
                  </a:solidFill>
                  <a:latin typeface="Calibri"/>
                  <a:ea typeface="Calibri"/>
                  <a:cs typeface="Calibri"/>
                  <a:sym typeface="Calibri"/>
                </a:rPr>
                <a:t>(66</a:t>
              </a:r>
              <a:r>
                <a:rPr b="1" lang="pt-BR" sz="1100">
                  <a:solidFill>
                    <a:srgbClr val="FFFFFF"/>
                  </a:solidFill>
                  <a:latin typeface="Calibri"/>
                  <a:ea typeface="Calibri"/>
                  <a:cs typeface="Calibri"/>
                  <a:sym typeface="Calibri"/>
                </a:rPr>
                <a:t>%</a:t>
              </a:r>
              <a:r>
                <a:rPr b="1" lang="pt-BR" sz="1400">
                  <a:solidFill>
                    <a:srgbClr val="FFFFFF"/>
                  </a:solidFill>
                  <a:latin typeface="Calibri"/>
                  <a:ea typeface="Calibri"/>
                  <a:cs typeface="Calibri"/>
                  <a:sym typeface="Calibri"/>
                </a:rPr>
                <a:t>)</a:t>
              </a:r>
              <a:endParaRPr/>
            </a:p>
          </p:txBody>
        </p:sp>
        <p:sp>
          <p:nvSpPr>
            <p:cNvPr id="7252" name="Google Shape;7252;p127"/>
            <p:cNvSpPr/>
            <p:nvPr/>
          </p:nvSpPr>
          <p:spPr>
            <a:xfrm>
              <a:off x="6828704" y="2714600"/>
              <a:ext cx="782388" cy="2287136"/>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2000">
                  <a:solidFill>
                    <a:srgbClr val="FFFFFF"/>
                  </a:solidFill>
                  <a:latin typeface="Calibri"/>
                  <a:ea typeface="Calibri"/>
                  <a:cs typeface="Calibri"/>
                  <a:sym typeface="Calibri"/>
                </a:rPr>
                <a:t>80</a:t>
              </a:r>
              <a:br>
                <a:rPr b="1" lang="pt-BR" sz="1400">
                  <a:solidFill>
                    <a:srgbClr val="FFFFFF"/>
                  </a:solidFill>
                  <a:latin typeface="Calibri"/>
                  <a:ea typeface="Calibri"/>
                  <a:cs typeface="Calibri"/>
                  <a:sym typeface="Calibri"/>
                </a:rPr>
              </a:br>
              <a:r>
                <a:rPr b="1" lang="pt-BR" sz="1400">
                  <a:solidFill>
                    <a:srgbClr val="FFFFFF"/>
                  </a:solidFill>
                  <a:latin typeface="Calibri"/>
                  <a:ea typeface="Calibri"/>
                  <a:cs typeface="Calibri"/>
                  <a:sym typeface="Calibri"/>
                </a:rPr>
                <a:t>(67</a:t>
              </a:r>
              <a:r>
                <a:rPr b="1" lang="pt-BR" sz="1100">
                  <a:solidFill>
                    <a:srgbClr val="FFFFFF"/>
                  </a:solidFill>
                  <a:latin typeface="Calibri"/>
                  <a:ea typeface="Calibri"/>
                  <a:cs typeface="Calibri"/>
                  <a:sym typeface="Calibri"/>
                </a:rPr>
                <a:t>%</a:t>
              </a:r>
              <a:r>
                <a:rPr b="1" lang="pt-BR" sz="1400">
                  <a:solidFill>
                    <a:srgbClr val="FFFFFF"/>
                  </a:solidFill>
                  <a:latin typeface="Calibri"/>
                  <a:ea typeface="Calibri"/>
                  <a:cs typeface="Calibri"/>
                  <a:sym typeface="Calibri"/>
                </a:rPr>
                <a:t>)</a:t>
              </a:r>
              <a:endParaRPr/>
            </a:p>
          </p:txBody>
        </p:sp>
        <p:grpSp>
          <p:nvGrpSpPr>
            <p:cNvPr id="7253" name="Google Shape;7253;p127"/>
            <p:cNvGrpSpPr/>
            <p:nvPr/>
          </p:nvGrpSpPr>
          <p:grpSpPr>
            <a:xfrm>
              <a:off x="6622262" y="5209332"/>
              <a:ext cx="1255286" cy="759182"/>
              <a:chOff x="8826303" y="1699147"/>
              <a:chExt cx="1473130" cy="890932"/>
            </a:xfrm>
          </p:grpSpPr>
          <p:sp>
            <p:nvSpPr>
              <p:cNvPr id="7254" name="Google Shape;7254;p127"/>
              <p:cNvSpPr/>
              <p:nvPr/>
            </p:nvSpPr>
            <p:spPr>
              <a:xfrm>
                <a:off x="8826303" y="1699147"/>
                <a:ext cx="1473130" cy="8909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eculizumabe</a:t>
                </a:r>
                <a:r>
                  <a:rPr b="1" baseline="30000" lang="pt-BR" sz="1200">
                    <a:solidFill>
                      <a:schemeClr val="accent4"/>
                    </a:solidFill>
                    <a:latin typeface="Calibri"/>
                    <a:ea typeface="Calibri"/>
                    <a:cs typeface="Calibri"/>
                    <a:sym typeface="Calibri"/>
                  </a:rPr>
                  <a:t>            </a:t>
                </a:r>
                <a:endParaRPr/>
              </a:p>
              <a:p>
                <a:pPr indent="0" lvl="0" marL="0" marR="0" rtl="0" algn="ctr">
                  <a:spcBef>
                    <a:spcPts val="0"/>
                  </a:spcBef>
                  <a:spcAft>
                    <a:spcPts val="0"/>
                  </a:spcAft>
                  <a:buNone/>
                </a:pPr>
                <a:r>
                  <a:t/>
                </a:r>
                <a:endParaRPr b="1" baseline="30000" sz="1400">
                  <a:solidFill>
                    <a:schemeClr val="accent4"/>
                  </a:solidFill>
                  <a:latin typeface="Calibri"/>
                  <a:ea typeface="Calibri"/>
                  <a:cs typeface="Calibri"/>
                  <a:sym typeface="Calibri"/>
                </a:endParaRPr>
              </a:p>
              <a:p>
                <a:pPr indent="0" lvl="0" marL="0" marR="0" rtl="0" algn="ctr">
                  <a:spcBef>
                    <a:spcPts val="0"/>
                  </a:spcBef>
                  <a:spcAft>
                    <a:spcPts val="0"/>
                  </a:spcAft>
                  <a:buNone/>
                </a:pPr>
                <a:r>
                  <a:rPr b="1" lang="pt-BR" sz="1200">
                    <a:solidFill>
                      <a:schemeClr val="lt2"/>
                    </a:solidFill>
                    <a:latin typeface="Calibri"/>
                    <a:ea typeface="Calibri"/>
                    <a:cs typeface="Calibri"/>
                    <a:sym typeface="Calibri"/>
                  </a:rPr>
                  <a:t>ravulizumabe</a:t>
                </a:r>
                <a:endParaRPr b="1" baseline="30000" sz="1200">
                  <a:solidFill>
                    <a:schemeClr val="lt2"/>
                  </a:solidFill>
                  <a:latin typeface="Calibri"/>
                  <a:ea typeface="Calibri"/>
                  <a:cs typeface="Calibri"/>
                  <a:sym typeface="Calibri"/>
                </a:endParaRPr>
              </a:p>
              <a:p>
                <a:pPr indent="0" lvl="0" marL="0" marR="0" rtl="0" algn="ctr">
                  <a:spcBef>
                    <a:spcPts val="0"/>
                  </a:spcBef>
                  <a:spcAft>
                    <a:spcPts val="0"/>
                  </a:spcAft>
                  <a:buNone/>
                </a:pPr>
                <a:r>
                  <a:rPr lang="pt-BR" sz="1000">
                    <a:solidFill>
                      <a:schemeClr val="dk2"/>
                    </a:solidFill>
                    <a:latin typeface="Calibri"/>
                    <a:ea typeface="Calibri"/>
                    <a:cs typeface="Calibri"/>
                    <a:sym typeface="Calibri"/>
                  </a:rPr>
                  <a:t>(</a:t>
                </a:r>
                <a:r>
                  <a:rPr i="1" lang="pt-BR" sz="1000">
                    <a:solidFill>
                      <a:schemeClr val="dk2"/>
                    </a:solidFill>
                    <a:latin typeface="Calibri"/>
                    <a:ea typeface="Calibri"/>
                    <a:cs typeface="Calibri"/>
                    <a:sym typeface="Calibri"/>
                  </a:rPr>
                  <a:t>n</a:t>
                </a:r>
                <a:r>
                  <a:rPr lang="pt-BR" sz="1000">
                    <a:solidFill>
                      <a:schemeClr val="dk2"/>
                    </a:solidFill>
                    <a:latin typeface="Calibri"/>
                    <a:ea typeface="Calibri"/>
                    <a:cs typeface="Calibri"/>
                    <a:sym typeface="Calibri"/>
                  </a:rPr>
                  <a:t>=119)</a:t>
                </a:r>
                <a:r>
                  <a:rPr b="1" lang="pt-BR" sz="1000">
                    <a:solidFill>
                      <a:schemeClr val="dk2"/>
                    </a:solidFill>
                    <a:latin typeface="Calibri"/>
                    <a:ea typeface="Calibri"/>
                    <a:cs typeface="Calibri"/>
                    <a:sym typeface="Calibri"/>
                  </a:rPr>
                  <a:t> </a:t>
                </a:r>
                <a:r>
                  <a:rPr b="1" baseline="30000" lang="pt-BR" sz="1000">
                    <a:solidFill>
                      <a:schemeClr val="dk2"/>
                    </a:solidFill>
                    <a:latin typeface="Calibri"/>
                    <a:ea typeface="Calibri"/>
                    <a:cs typeface="Calibri"/>
                    <a:sym typeface="Calibri"/>
                  </a:rPr>
                  <a:t> </a:t>
                </a:r>
                <a:endParaRPr b="1" sz="1000">
                  <a:solidFill>
                    <a:schemeClr val="dk2"/>
                  </a:solidFill>
                  <a:latin typeface="Calibri"/>
                  <a:ea typeface="Calibri"/>
                  <a:cs typeface="Calibri"/>
                  <a:sym typeface="Calibri"/>
                </a:endParaRPr>
              </a:p>
            </p:txBody>
          </p:sp>
          <p:sp>
            <p:nvSpPr>
              <p:cNvPr id="7255" name="Google Shape;7255;p127"/>
              <p:cNvSpPr/>
              <p:nvPr/>
            </p:nvSpPr>
            <p:spPr>
              <a:xfrm rot="5400000">
                <a:off x="9447039" y="2014177"/>
                <a:ext cx="144659" cy="132867"/>
              </a:xfrm>
              <a:prstGeom prst="rightArrow">
                <a:avLst>
                  <a:gd fmla="val 34639" name="adj1"/>
                  <a:gd fmla="val 62010"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7256" name="Google Shape;7256;p127"/>
            <p:cNvSpPr/>
            <p:nvPr/>
          </p:nvSpPr>
          <p:spPr>
            <a:xfrm>
              <a:off x="5392732" y="5209332"/>
              <a:ext cx="1255285" cy="43088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eculizumabe</a:t>
              </a:r>
              <a:endParaRPr b="1" baseline="30000" sz="1200">
                <a:solidFill>
                  <a:schemeClr val="dk2"/>
                </a:solidFill>
                <a:latin typeface="Calibri"/>
                <a:ea typeface="Calibri"/>
                <a:cs typeface="Calibri"/>
                <a:sym typeface="Calibri"/>
              </a:endParaRPr>
            </a:p>
            <a:p>
              <a:pPr indent="0" lvl="0" marL="0" marR="0" rtl="0" algn="ctr">
                <a:spcBef>
                  <a:spcPts val="0"/>
                </a:spcBef>
                <a:spcAft>
                  <a:spcPts val="0"/>
                </a:spcAft>
                <a:buNone/>
              </a:pPr>
              <a:r>
                <a:rPr lang="pt-BR" sz="1000">
                  <a:solidFill>
                    <a:schemeClr val="dk2"/>
                  </a:solidFill>
                  <a:latin typeface="Calibri"/>
                  <a:ea typeface="Calibri"/>
                  <a:cs typeface="Calibri"/>
                  <a:sym typeface="Calibri"/>
                </a:rPr>
                <a:t>(</a:t>
              </a:r>
              <a:r>
                <a:rPr i="1" lang="pt-BR" sz="1000">
                  <a:solidFill>
                    <a:schemeClr val="dk2"/>
                  </a:solidFill>
                  <a:latin typeface="Calibri"/>
                  <a:ea typeface="Calibri"/>
                  <a:cs typeface="Calibri"/>
                  <a:sym typeface="Calibri"/>
                </a:rPr>
                <a:t>n</a:t>
              </a:r>
              <a:r>
                <a:rPr lang="pt-BR" sz="1000">
                  <a:solidFill>
                    <a:schemeClr val="dk2"/>
                  </a:solidFill>
                  <a:latin typeface="Calibri"/>
                  <a:ea typeface="Calibri"/>
                  <a:cs typeface="Calibri"/>
                  <a:sym typeface="Calibri"/>
                </a:rPr>
                <a:t>=121)</a:t>
              </a:r>
              <a:endParaRPr sz="1000">
                <a:solidFill>
                  <a:schemeClr val="dk2"/>
                </a:solidFill>
                <a:latin typeface="Calibri"/>
                <a:ea typeface="Calibri"/>
                <a:cs typeface="Calibri"/>
                <a:sym typeface="Calibri"/>
              </a:endParaRPr>
            </a:p>
          </p:txBody>
        </p:sp>
        <p:sp>
          <p:nvSpPr>
            <p:cNvPr id="7257" name="Google Shape;7257;p127"/>
            <p:cNvSpPr/>
            <p:nvPr/>
          </p:nvSpPr>
          <p:spPr>
            <a:xfrm>
              <a:off x="7892402" y="2892376"/>
              <a:ext cx="1225451" cy="1191675"/>
            </a:xfrm>
            <a:prstGeom prst="rect">
              <a:avLst/>
            </a:prstGeom>
            <a:solidFill>
              <a:schemeClr val="lt1"/>
            </a:solidFill>
            <a:ln cap="flat" cmpd="sng" w="12700">
              <a:solidFill>
                <a:schemeClr val="dk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7258" name="Google Shape;7258;p127"/>
            <p:cNvSpPr/>
            <p:nvPr/>
          </p:nvSpPr>
          <p:spPr>
            <a:xfrm>
              <a:off x="7735832" y="2957027"/>
              <a:ext cx="1618529" cy="1191675"/>
            </a:xfrm>
            <a:custGeom>
              <a:rect b="b" l="l" r="r" t="t"/>
              <a:pathLst>
                <a:path extrusionOk="0" h="943870" w="1281961">
                  <a:moveTo>
                    <a:pt x="214649" y="0"/>
                  </a:moveTo>
                  <a:lnTo>
                    <a:pt x="1239921" y="0"/>
                  </a:lnTo>
                  <a:cubicBezTo>
                    <a:pt x="1263139" y="0"/>
                    <a:pt x="1281961" y="18822"/>
                    <a:pt x="1281961" y="42040"/>
                  </a:cubicBezTo>
                  <a:lnTo>
                    <a:pt x="1281961" y="901830"/>
                  </a:lnTo>
                  <a:cubicBezTo>
                    <a:pt x="1281961" y="925048"/>
                    <a:pt x="1263139" y="943870"/>
                    <a:pt x="1239921" y="943870"/>
                  </a:cubicBezTo>
                  <a:lnTo>
                    <a:pt x="214649" y="943870"/>
                  </a:lnTo>
                  <a:cubicBezTo>
                    <a:pt x="191431" y="943870"/>
                    <a:pt x="172609" y="925048"/>
                    <a:pt x="172609" y="901830"/>
                  </a:cubicBezTo>
                  <a:lnTo>
                    <a:pt x="172609" y="335355"/>
                  </a:lnTo>
                  <a:lnTo>
                    <a:pt x="0" y="135129"/>
                  </a:lnTo>
                  <a:lnTo>
                    <a:pt x="172609" y="135129"/>
                  </a:lnTo>
                  <a:lnTo>
                    <a:pt x="172609" y="42040"/>
                  </a:lnTo>
                  <a:cubicBezTo>
                    <a:pt x="172609" y="18822"/>
                    <a:pt x="191431" y="0"/>
                    <a:pt x="214649" y="0"/>
                  </a:cubicBezTo>
                  <a:close/>
                </a:path>
              </a:pathLst>
            </a:custGeom>
            <a:noFill/>
            <a:ln>
              <a:noFill/>
            </a:ln>
            <a:effectLst>
              <a:outerShdw blurRad="152400" sx="92000" rotWithShape="0" dir="5400000" dist="76200" sy="92000">
                <a:schemeClr val="dk1">
                  <a:alpha val="14901"/>
                </a:schemeClr>
              </a:outerShdw>
            </a:effectLst>
          </p:spPr>
          <p:txBody>
            <a:bodyPr anchorCtr="0" anchor="t" bIns="36000" lIns="324000" spcFirstLastPara="1" rIns="72000" wrap="square" tIns="108000">
              <a:noAutofit/>
            </a:bodyPr>
            <a:lstStyle/>
            <a:p>
              <a:pPr indent="0" lvl="0" marL="0" marR="0" rtl="0" algn="l">
                <a:lnSpc>
                  <a:spcPct val="100000"/>
                </a:lnSpc>
                <a:spcBef>
                  <a:spcPts val="0"/>
                </a:spcBef>
                <a:spcAft>
                  <a:spcPts val="0"/>
                </a:spcAft>
                <a:buClr>
                  <a:srgbClr val="295084"/>
                </a:buClr>
                <a:buSzPts val="2000"/>
                <a:buFont typeface="Calibri"/>
                <a:buNone/>
              </a:pPr>
              <a:r>
                <a:rPr b="1" i="0" lang="pt-BR" sz="2000" u="none" cap="none" strike="noStrike">
                  <a:solidFill>
                    <a:srgbClr val="295084"/>
                  </a:solidFill>
                  <a:latin typeface="Calibri"/>
                  <a:ea typeface="Calibri"/>
                  <a:cs typeface="Calibri"/>
                  <a:sym typeface="Calibri"/>
                </a:rPr>
                <a:t>69 </a:t>
              </a:r>
              <a:r>
                <a:rPr i="0" lang="pt-BR" sz="2000" u="none" cap="none" strike="noStrike">
                  <a:solidFill>
                    <a:srgbClr val="295084"/>
                  </a:solidFill>
                  <a:latin typeface="Calibri"/>
                  <a:ea typeface="Calibri"/>
                  <a:cs typeface="Calibri"/>
                  <a:sym typeface="Calibri"/>
                </a:rPr>
                <a:t>(87</a:t>
              </a:r>
              <a:r>
                <a:rPr i="0" lang="pt-BR" sz="1600" u="none" cap="none" strike="noStrike">
                  <a:solidFill>
                    <a:srgbClr val="295084"/>
                  </a:solidFill>
                  <a:latin typeface="Calibri"/>
                  <a:ea typeface="Calibri"/>
                  <a:cs typeface="Calibri"/>
                  <a:sym typeface="Calibri"/>
                </a:rPr>
                <a:t>%</a:t>
              </a:r>
              <a:r>
                <a:rPr i="0" lang="pt-BR" sz="2000" u="none" cap="none" strike="noStrike">
                  <a:solidFill>
                    <a:srgbClr val="295084"/>
                  </a:solidFill>
                  <a:latin typeface="Calibri"/>
                  <a:ea typeface="Calibri"/>
                  <a:cs typeface="Calibri"/>
                  <a:sym typeface="Calibri"/>
                </a:rPr>
                <a:t>) </a:t>
              </a:r>
              <a:r>
                <a:rPr b="0" i="0" lang="pt-BR" sz="1100" u="none" cap="none" strike="noStrike">
                  <a:solidFill>
                    <a:schemeClr val="dk1"/>
                  </a:solidFill>
                  <a:latin typeface="Calibri"/>
                  <a:ea typeface="Calibri"/>
                  <a:cs typeface="Calibri"/>
                  <a:sym typeface="Calibri"/>
                </a:rPr>
                <a:t>pacientes mantiveram a resposta</a:t>
              </a:r>
              <a:r>
                <a:rPr b="0" baseline="30000" i="0" lang="pt-BR" sz="1100" u="none" cap="none" strike="noStrike">
                  <a:solidFill>
                    <a:schemeClr val="dk1"/>
                  </a:solidFill>
                  <a:latin typeface="Calibri"/>
                  <a:ea typeface="Calibri"/>
                  <a:cs typeface="Calibri"/>
                  <a:sym typeface="Calibri"/>
                </a:rPr>
                <a:t>†</a:t>
              </a:r>
              <a:endParaRPr b="0" i="0" sz="1600" u="none" cap="none" strike="noStrike">
                <a:solidFill>
                  <a:schemeClr val="dk1"/>
                </a:solidFill>
                <a:latin typeface="Calibri"/>
                <a:ea typeface="Calibri"/>
                <a:cs typeface="Calibri"/>
                <a:sym typeface="Calibri"/>
              </a:endParaRPr>
            </a:p>
          </p:txBody>
        </p:sp>
        <p:sp>
          <p:nvSpPr>
            <p:cNvPr id="7259" name="Google Shape;7259;p127"/>
            <p:cNvSpPr/>
            <p:nvPr/>
          </p:nvSpPr>
          <p:spPr>
            <a:xfrm>
              <a:off x="7743263" y="4202457"/>
              <a:ext cx="749300" cy="381000"/>
            </a:xfrm>
            <a:custGeom>
              <a:rect b="b" l="l" r="r" t="t"/>
              <a:pathLst>
                <a:path extrusionOk="0" h="381000" w="749300">
                  <a:moveTo>
                    <a:pt x="0" y="381000"/>
                  </a:moveTo>
                  <a:lnTo>
                    <a:pt x="749300" y="381000"/>
                  </a:lnTo>
                  <a:lnTo>
                    <a:pt x="749300" y="0"/>
                  </a:lnTo>
                </a:path>
              </a:pathLst>
            </a:custGeom>
            <a:noFill/>
            <a:ln cap="flat" cmpd="sng" w="12700">
              <a:solidFill>
                <a:schemeClr val="dk2"/>
              </a:solidFill>
              <a:prstDash val="solid"/>
              <a:miter lim="800000"/>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7260" name="Google Shape;7260;p127"/>
          <p:cNvGrpSpPr/>
          <p:nvPr/>
        </p:nvGrpSpPr>
        <p:grpSpPr>
          <a:xfrm>
            <a:off x="9373605" y="2233503"/>
            <a:ext cx="2685249" cy="3519592"/>
            <a:chOff x="9373605" y="2233503"/>
            <a:chExt cx="2685249" cy="3519592"/>
          </a:xfrm>
        </p:grpSpPr>
        <p:sp>
          <p:nvSpPr>
            <p:cNvPr id="7261" name="Google Shape;7261;p127"/>
            <p:cNvSpPr/>
            <p:nvPr/>
          </p:nvSpPr>
          <p:spPr>
            <a:xfrm>
              <a:off x="9373605" y="2233503"/>
              <a:ext cx="2593073" cy="3519592"/>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7262" name="Google Shape;7262;p127"/>
            <p:cNvSpPr/>
            <p:nvPr/>
          </p:nvSpPr>
          <p:spPr>
            <a:xfrm>
              <a:off x="9497864" y="3217265"/>
              <a:ext cx="2560990" cy="2447712"/>
            </a:xfrm>
            <a:prstGeom prst="roundRect">
              <a:avLst>
                <a:gd fmla="val 0" name="adj"/>
              </a:avLst>
            </a:prstGeom>
            <a:noFill/>
            <a:ln>
              <a:noFill/>
            </a:ln>
          </p:spPr>
          <p:txBody>
            <a:bodyPr anchorCtr="0" anchor="t" bIns="72000" lIns="91425" spcFirstLastPara="1" rIns="91425" wrap="square" tIns="45700">
              <a:spAutoFit/>
            </a:bodyPr>
            <a:lstStyle/>
            <a:p>
              <a:pPr indent="0" lvl="0" marL="0" marR="0" rtl="0" algn="l">
                <a:lnSpc>
                  <a:spcPct val="100000"/>
                </a:lnSpc>
                <a:spcBef>
                  <a:spcPts val="0"/>
                </a:spcBef>
                <a:spcAft>
                  <a:spcPts val="0"/>
                </a:spcAft>
                <a:buNone/>
              </a:pPr>
              <a:r>
                <a:rPr b="1" i="0" lang="pt-BR" sz="1600" u="none" cap="none" strike="noStrike">
                  <a:solidFill>
                    <a:schemeClr val="lt1"/>
                  </a:solidFill>
                  <a:latin typeface="Lustria"/>
                  <a:ea typeface="Lustria"/>
                  <a:cs typeface="Lustria"/>
                  <a:sym typeface="Lustria"/>
                </a:rPr>
                <a:t>77</a:t>
              </a:r>
              <a:r>
                <a:rPr b="1" i="0" lang="pt-BR" sz="1200" u="none" cap="none" strike="noStrike">
                  <a:solidFill>
                    <a:schemeClr val="lt1"/>
                  </a:solidFill>
                  <a:latin typeface="Lustria"/>
                  <a:ea typeface="Lustria"/>
                  <a:cs typeface="Lustria"/>
                  <a:sym typeface="Lustria"/>
                </a:rPr>
                <a:t>%</a:t>
              </a:r>
              <a:r>
                <a:rPr b="1" i="0" lang="pt-BR" sz="1600" u="none" cap="none" strike="noStrike">
                  <a:solidFill>
                    <a:schemeClr val="lt1"/>
                  </a:solidFill>
                  <a:latin typeface="Lustria"/>
                  <a:ea typeface="Lustria"/>
                  <a:cs typeface="Lustria"/>
                  <a:sym typeface="Lustria"/>
                </a:rPr>
                <a:t> e 67</a:t>
              </a:r>
              <a:r>
                <a:rPr b="1" i="0" lang="pt-BR" sz="1200" u="none" cap="none" strike="noStrike">
                  <a:solidFill>
                    <a:schemeClr val="lt1"/>
                  </a:solidFill>
                  <a:latin typeface="Lustria"/>
                  <a:ea typeface="Lustria"/>
                  <a:cs typeface="Lustria"/>
                  <a:sym typeface="Lustria"/>
                </a:rPr>
                <a:t>%</a:t>
              </a:r>
              <a:r>
                <a:rPr b="1" i="0" lang="pt-BR" sz="1600" u="none" cap="none" strike="noStrike">
                  <a:solidFill>
                    <a:schemeClr val="lt1"/>
                  </a:solidFill>
                  <a:latin typeface="Lustria"/>
                  <a:ea typeface="Lustria"/>
                  <a:cs typeface="Lustria"/>
                  <a:sym typeface="Lustria"/>
                </a:rPr>
                <a:t> </a:t>
              </a:r>
              <a:r>
                <a:rPr i="0" lang="pt-BR" sz="1400" u="none" cap="none" strike="noStrike">
                  <a:solidFill>
                    <a:schemeClr val="lt1"/>
                  </a:solidFill>
                  <a:latin typeface="Calibri"/>
                  <a:ea typeface="Calibri"/>
                  <a:cs typeface="Calibri"/>
                  <a:sym typeface="Calibri"/>
                </a:rPr>
                <a:t>dos braços de ravulizumabe→ravulizumabe </a:t>
              </a:r>
              <a:br>
                <a:rPr i="0" lang="pt-BR" sz="1400" u="none" cap="none" strike="noStrike">
                  <a:solidFill>
                    <a:schemeClr val="lt1"/>
                  </a:solidFill>
                  <a:latin typeface="Calibri"/>
                  <a:ea typeface="Calibri"/>
                  <a:cs typeface="Calibri"/>
                  <a:sym typeface="Calibri"/>
                </a:rPr>
              </a:br>
              <a:r>
                <a:rPr i="0" lang="pt-BR" sz="1400" u="none" cap="none" strike="noStrike">
                  <a:solidFill>
                    <a:schemeClr val="lt1"/>
                  </a:solidFill>
                  <a:latin typeface="Calibri"/>
                  <a:ea typeface="Calibri"/>
                  <a:cs typeface="Calibri"/>
                  <a:sym typeface="Calibri"/>
                </a:rPr>
                <a:t>e  eculizumabe→ravulizumabe, respectivamente, </a:t>
              </a:r>
              <a:r>
                <a:rPr b="1" i="0" lang="pt-BR" sz="1400" u="none" cap="none" strike="noStrike">
                  <a:solidFill>
                    <a:schemeClr val="lt1"/>
                  </a:solidFill>
                  <a:latin typeface="Lustria"/>
                  <a:ea typeface="Lustria"/>
                  <a:cs typeface="Lustria"/>
                  <a:sym typeface="Lustria"/>
                </a:rPr>
                <a:t>não precisaram</a:t>
              </a:r>
              <a:r>
                <a:rPr b="1" i="0" lang="pt-BR" sz="1400" u="none" cap="none" strike="noStrike">
                  <a:solidFill>
                    <a:schemeClr val="lt1"/>
                  </a:solidFill>
                  <a:latin typeface="Lustria"/>
                  <a:ea typeface="Lustria"/>
                  <a:cs typeface="Lustria"/>
                  <a:sym typeface="Lustria"/>
                </a:rPr>
                <a:t> de transfusão durante as semanas</a:t>
              </a:r>
              <a:r>
                <a:rPr b="1" i="0" lang="pt-BR" sz="1400" u="none" cap="none" strike="noStrike">
                  <a:solidFill>
                    <a:schemeClr val="lt1"/>
                  </a:solidFill>
                  <a:latin typeface="Lustria"/>
                  <a:ea typeface="Lustria"/>
                  <a:cs typeface="Lustria"/>
                  <a:sym typeface="Lustria"/>
                </a:rPr>
                <a:t> 27–52 </a:t>
              </a:r>
              <a:br>
                <a:rPr b="1" i="0" lang="pt-BR" sz="1400" u="none" cap="none" strike="noStrike">
                  <a:solidFill>
                    <a:schemeClr val="lt1"/>
                  </a:solidFill>
                  <a:latin typeface="Lustria"/>
                  <a:ea typeface="Lustria"/>
                  <a:cs typeface="Lustria"/>
                  <a:sym typeface="Lustria"/>
                </a:rPr>
              </a:br>
              <a:r>
                <a:rPr b="1" i="0" lang="pt-BR" sz="1400" u="none" cap="none" strike="noStrike">
                  <a:solidFill>
                    <a:schemeClr val="lt1"/>
                  </a:solidFill>
                  <a:latin typeface="Lustria"/>
                  <a:ea typeface="Lustria"/>
                  <a:cs typeface="Lustria"/>
                  <a:sym typeface="Lustria"/>
                </a:rPr>
                <a:t>de tratamento</a:t>
              </a:r>
              <a:endParaRPr/>
            </a:p>
            <a:p>
              <a:pPr indent="0" lvl="0" marL="0" marR="0" rtl="0" algn="l">
                <a:lnSpc>
                  <a:spcPct val="100000"/>
                </a:lnSpc>
                <a:spcBef>
                  <a:spcPts val="0"/>
                </a:spcBef>
                <a:spcAft>
                  <a:spcPts val="0"/>
                </a:spcAft>
                <a:buNone/>
              </a:pPr>
              <a:r>
                <a:t/>
              </a:r>
              <a:endParaRPr b="1" baseline="30000" i="0" sz="1400" u="none" cap="none" strike="noStrike">
                <a:solidFill>
                  <a:schemeClr val="lt1"/>
                </a:solidFill>
                <a:highlight>
                  <a:srgbClr val="FFFF00"/>
                </a:highlight>
                <a:latin typeface="Calibri"/>
                <a:ea typeface="Calibri"/>
                <a:cs typeface="Calibri"/>
                <a:sym typeface="Calibri"/>
              </a:endParaRPr>
            </a:p>
            <a:p>
              <a:pPr indent="0" lvl="0" marL="0" marR="0" rtl="0" algn="l">
                <a:lnSpc>
                  <a:spcPct val="100000"/>
                </a:lnSpc>
                <a:spcBef>
                  <a:spcPts val="0"/>
                </a:spcBef>
                <a:spcAft>
                  <a:spcPts val="0"/>
                </a:spcAft>
                <a:buNone/>
              </a:pPr>
              <a:r>
                <a:rPr b="0" i="0" lang="pt-BR" sz="1400" u="none" cap="none" strike="noStrike">
                  <a:solidFill>
                    <a:schemeClr val="lt1"/>
                  </a:solidFill>
                  <a:latin typeface="Calibri"/>
                  <a:ea typeface="Calibri"/>
                  <a:cs typeface="Calibri"/>
                  <a:sym typeface="Calibri"/>
                </a:rPr>
                <a:t>As respostas foram</a:t>
              </a:r>
              <a:r>
                <a:rPr b="1" i="0" lang="pt-BR" sz="1400" u="none" cap="none" strike="noStrike">
                  <a:solidFill>
                    <a:schemeClr val="lt1"/>
                  </a:solidFill>
                  <a:latin typeface="Calibri"/>
                  <a:ea typeface="Calibri"/>
                  <a:cs typeface="Calibri"/>
                  <a:sym typeface="Calibri"/>
                </a:rPr>
                <a:t> mantidas </a:t>
              </a:r>
              <a:br>
                <a:rPr b="1" i="0" lang="pt-BR" sz="1400" u="none" cap="none" strike="noStrike">
                  <a:solidFill>
                    <a:schemeClr val="lt1"/>
                  </a:solidFill>
                  <a:latin typeface="Calibri"/>
                  <a:ea typeface="Calibri"/>
                  <a:cs typeface="Calibri"/>
                  <a:sym typeface="Calibri"/>
                </a:rPr>
              </a:br>
              <a:r>
                <a:rPr b="1" i="0" lang="pt-BR" sz="1400" u="none" cap="none" strike="noStrike">
                  <a:solidFill>
                    <a:schemeClr val="lt1"/>
                  </a:solidFill>
                  <a:latin typeface="Calibri"/>
                  <a:ea typeface="Calibri"/>
                  <a:cs typeface="Calibri"/>
                  <a:sym typeface="Calibri"/>
                </a:rPr>
                <a:t>na maioria </a:t>
              </a:r>
              <a:r>
                <a:rPr b="0" i="0" lang="pt-BR" sz="1400" u="none" cap="none" strike="noStrike">
                  <a:solidFill>
                    <a:schemeClr val="lt1"/>
                  </a:solidFill>
                  <a:latin typeface="Calibri"/>
                  <a:ea typeface="Calibri"/>
                  <a:cs typeface="Calibri"/>
                  <a:sym typeface="Calibri"/>
                </a:rPr>
                <a:t>dos pacientes de cada</a:t>
              </a:r>
              <a:r>
                <a:rPr b="0" i="0" lang="pt-BR" sz="1400" u="none" cap="none" strike="noStrike">
                  <a:solidFill>
                    <a:schemeClr val="lt1"/>
                  </a:solidFill>
                  <a:latin typeface="Calibri"/>
                  <a:ea typeface="Calibri"/>
                  <a:cs typeface="Calibri"/>
                  <a:sym typeface="Calibri"/>
                </a:rPr>
                <a:t> braço</a:t>
              </a:r>
              <a:endParaRPr b="1" baseline="30000" i="0" sz="1400" u="none" cap="none" strike="noStrike">
                <a:solidFill>
                  <a:schemeClr val="lt1"/>
                </a:solidFill>
                <a:highlight>
                  <a:srgbClr val="FFFF00"/>
                </a:highlight>
                <a:latin typeface="Calibri"/>
                <a:ea typeface="Calibri"/>
                <a:cs typeface="Calibri"/>
                <a:sym typeface="Calibri"/>
              </a:endParaRPr>
            </a:p>
          </p:txBody>
        </p:sp>
        <p:sp>
          <p:nvSpPr>
            <p:cNvPr id="7263" name="Google Shape;7263;p127"/>
            <p:cNvSpPr/>
            <p:nvPr/>
          </p:nvSpPr>
          <p:spPr>
            <a:xfrm>
              <a:off x="9576378" y="2488704"/>
              <a:ext cx="652301" cy="607710"/>
            </a:xfrm>
            <a:custGeom>
              <a:rect b="b" l="l" r="r" t="t"/>
              <a:pathLst>
                <a:path extrusionOk="0" h="774612" w="831449">
                  <a:moveTo>
                    <a:pt x="831312" y="706342"/>
                  </a:moveTo>
                  <a:cubicBezTo>
                    <a:pt x="831312" y="723979"/>
                    <a:pt x="824614" y="741428"/>
                    <a:pt x="811220" y="754822"/>
                  </a:cubicBezTo>
                  <a:cubicBezTo>
                    <a:pt x="784653" y="781352"/>
                    <a:pt x="740824" y="781128"/>
                    <a:pt x="714703" y="754636"/>
                  </a:cubicBezTo>
                  <a:lnTo>
                    <a:pt x="637796" y="677730"/>
                  </a:lnTo>
                  <a:cubicBezTo>
                    <a:pt x="627527" y="667461"/>
                    <a:pt x="639805" y="657899"/>
                    <a:pt x="646726" y="650978"/>
                  </a:cubicBezTo>
                  <a:lnTo>
                    <a:pt x="609965" y="613585"/>
                  </a:lnTo>
                  <a:cubicBezTo>
                    <a:pt x="552480" y="644801"/>
                    <a:pt x="480034" y="635276"/>
                    <a:pt x="432524" y="587763"/>
                  </a:cubicBezTo>
                  <a:cubicBezTo>
                    <a:pt x="381885" y="537124"/>
                    <a:pt x="374593" y="458471"/>
                    <a:pt x="412990" y="399797"/>
                  </a:cubicBezTo>
                  <a:cubicBezTo>
                    <a:pt x="410944" y="397564"/>
                    <a:pt x="409678" y="394551"/>
                    <a:pt x="409678" y="391276"/>
                  </a:cubicBezTo>
                  <a:cubicBezTo>
                    <a:pt x="409678" y="344805"/>
                    <a:pt x="442085" y="304956"/>
                    <a:pt x="486325" y="294464"/>
                  </a:cubicBezTo>
                  <a:cubicBezTo>
                    <a:pt x="480409" y="287953"/>
                    <a:pt x="475721" y="280288"/>
                    <a:pt x="472596" y="271880"/>
                  </a:cubicBezTo>
                  <a:lnTo>
                    <a:pt x="316100" y="271880"/>
                  </a:lnTo>
                  <a:cubicBezTo>
                    <a:pt x="312975" y="280288"/>
                    <a:pt x="308287" y="287916"/>
                    <a:pt x="302371" y="294464"/>
                  </a:cubicBezTo>
                  <a:cubicBezTo>
                    <a:pt x="346610" y="304957"/>
                    <a:pt x="379017" y="344806"/>
                    <a:pt x="379017" y="391276"/>
                  </a:cubicBezTo>
                  <a:cubicBezTo>
                    <a:pt x="379017" y="398234"/>
                    <a:pt x="373362" y="403852"/>
                    <a:pt x="366442" y="403852"/>
                  </a:cubicBezTo>
                  <a:lnTo>
                    <a:pt x="138099" y="403852"/>
                  </a:lnTo>
                  <a:cubicBezTo>
                    <a:pt x="131141" y="403852"/>
                    <a:pt x="125523" y="398197"/>
                    <a:pt x="125523" y="391276"/>
                  </a:cubicBezTo>
                  <a:cubicBezTo>
                    <a:pt x="125523" y="344805"/>
                    <a:pt x="157930" y="304956"/>
                    <a:pt x="202170" y="294464"/>
                  </a:cubicBezTo>
                  <a:cubicBezTo>
                    <a:pt x="177539" y="267229"/>
                    <a:pt x="178134" y="225705"/>
                    <a:pt x="204104" y="199735"/>
                  </a:cubicBezTo>
                  <a:cubicBezTo>
                    <a:pt x="227991" y="175849"/>
                    <a:pt x="265831" y="173021"/>
                    <a:pt x="292954" y="193224"/>
                  </a:cubicBezTo>
                  <a:cubicBezTo>
                    <a:pt x="306498" y="178006"/>
                    <a:pt x="324395" y="167216"/>
                    <a:pt x="344300" y="162491"/>
                  </a:cubicBezTo>
                  <a:cubicBezTo>
                    <a:pt x="319669" y="135255"/>
                    <a:pt x="320265" y="93732"/>
                    <a:pt x="346235" y="67762"/>
                  </a:cubicBezTo>
                  <a:cubicBezTo>
                    <a:pt x="372838" y="41158"/>
                    <a:pt x="415998" y="41158"/>
                    <a:pt x="442599" y="67762"/>
                  </a:cubicBezTo>
                  <a:cubicBezTo>
                    <a:pt x="468570" y="93733"/>
                    <a:pt x="469165" y="135292"/>
                    <a:pt x="444534" y="162491"/>
                  </a:cubicBezTo>
                  <a:cubicBezTo>
                    <a:pt x="464439" y="167216"/>
                    <a:pt x="482337" y="178043"/>
                    <a:pt x="495879" y="193224"/>
                  </a:cubicBezTo>
                  <a:cubicBezTo>
                    <a:pt x="523004" y="173058"/>
                    <a:pt x="560843" y="175849"/>
                    <a:pt x="584729" y="199735"/>
                  </a:cubicBezTo>
                  <a:cubicBezTo>
                    <a:pt x="610700" y="225706"/>
                    <a:pt x="611296" y="267229"/>
                    <a:pt x="586664" y="294464"/>
                  </a:cubicBezTo>
                  <a:cubicBezTo>
                    <a:pt x="630903" y="304957"/>
                    <a:pt x="663311" y="344806"/>
                    <a:pt x="663311" y="391276"/>
                  </a:cubicBezTo>
                  <a:cubicBezTo>
                    <a:pt x="663311" y="393211"/>
                    <a:pt x="662864" y="395034"/>
                    <a:pt x="662083" y="396709"/>
                  </a:cubicBezTo>
                  <a:cubicBezTo>
                    <a:pt x="694044" y="442994"/>
                    <a:pt x="697169" y="503532"/>
                    <a:pt x="670715" y="552719"/>
                  </a:cubicBezTo>
                  <a:lnTo>
                    <a:pt x="707922" y="589925"/>
                  </a:lnTo>
                  <a:cubicBezTo>
                    <a:pt x="714805" y="583042"/>
                    <a:pt x="724293" y="570838"/>
                    <a:pt x="734562" y="581107"/>
                  </a:cubicBezTo>
                  <a:lnTo>
                    <a:pt x="811506" y="658051"/>
                  </a:lnTo>
                  <a:cubicBezTo>
                    <a:pt x="824789" y="671334"/>
                    <a:pt x="831449" y="688859"/>
                    <a:pt x="831449" y="706383"/>
                  </a:cubicBezTo>
                  <a:close/>
                  <a:moveTo>
                    <a:pt x="723632" y="727959"/>
                  </a:moveTo>
                  <a:lnTo>
                    <a:pt x="784651" y="666940"/>
                  </a:lnTo>
                  <a:lnTo>
                    <a:pt x="725492" y="607781"/>
                  </a:lnTo>
                  <a:lnTo>
                    <a:pt x="664473" y="668800"/>
                  </a:lnTo>
                  <a:lnTo>
                    <a:pt x="723632" y="727922"/>
                  </a:lnTo>
                  <a:close/>
                  <a:moveTo>
                    <a:pt x="801134" y="686102"/>
                  </a:moveTo>
                  <a:lnTo>
                    <a:pt x="742793" y="744442"/>
                  </a:lnTo>
                  <a:cubicBezTo>
                    <a:pt x="771108" y="759436"/>
                    <a:pt x="806119" y="739382"/>
                    <a:pt x="806119" y="706379"/>
                  </a:cubicBezTo>
                  <a:cubicBezTo>
                    <a:pt x="806119" y="699384"/>
                    <a:pt x="804445" y="692427"/>
                    <a:pt x="801133" y="686102"/>
                  </a:cubicBezTo>
                  <a:close/>
                  <a:moveTo>
                    <a:pt x="673851" y="309940"/>
                  </a:moveTo>
                  <a:lnTo>
                    <a:pt x="720434" y="356523"/>
                  </a:lnTo>
                  <a:cubicBezTo>
                    <a:pt x="724713" y="360839"/>
                    <a:pt x="731522" y="361583"/>
                    <a:pt x="736619" y="358011"/>
                  </a:cubicBezTo>
                  <a:cubicBezTo>
                    <a:pt x="739037" y="356300"/>
                    <a:pt x="783537" y="311391"/>
                    <a:pt x="789602" y="305289"/>
                  </a:cubicBezTo>
                  <a:cubicBezTo>
                    <a:pt x="794513" y="300377"/>
                    <a:pt x="794513" y="292377"/>
                    <a:pt x="789602" y="287466"/>
                  </a:cubicBezTo>
                  <a:cubicBezTo>
                    <a:pt x="784690" y="282555"/>
                    <a:pt x="776691" y="282555"/>
                    <a:pt x="771779" y="287466"/>
                  </a:cubicBezTo>
                  <a:lnTo>
                    <a:pt x="740749" y="318497"/>
                  </a:lnTo>
                  <a:cubicBezTo>
                    <a:pt x="725866" y="139456"/>
                    <a:pt x="575776" y="0"/>
                    <a:pt x="394277" y="0"/>
                  </a:cubicBezTo>
                  <a:cubicBezTo>
                    <a:pt x="249135" y="0"/>
                    <a:pt x="120319" y="90115"/>
                    <a:pt x="69427" y="223618"/>
                  </a:cubicBezTo>
                  <a:cubicBezTo>
                    <a:pt x="66934" y="230130"/>
                    <a:pt x="70208" y="237385"/>
                    <a:pt x="76719" y="239840"/>
                  </a:cubicBezTo>
                  <a:cubicBezTo>
                    <a:pt x="83231" y="242333"/>
                    <a:pt x="90486" y="239059"/>
                    <a:pt x="92941" y="232548"/>
                  </a:cubicBezTo>
                  <a:cubicBezTo>
                    <a:pt x="140194" y="108647"/>
                    <a:pt x="259477" y="25189"/>
                    <a:pt x="394284" y="25189"/>
                  </a:cubicBezTo>
                  <a:cubicBezTo>
                    <a:pt x="560857" y="25189"/>
                    <a:pt x="699084" y="151843"/>
                    <a:pt x="715191" y="315701"/>
                  </a:cubicBezTo>
                  <a:lnTo>
                    <a:pt x="691601" y="292112"/>
                  </a:lnTo>
                  <a:cubicBezTo>
                    <a:pt x="686690" y="287200"/>
                    <a:pt x="678690" y="287200"/>
                    <a:pt x="673779" y="292112"/>
                  </a:cubicBezTo>
                  <a:cubicBezTo>
                    <a:pt x="668868" y="297023"/>
                    <a:pt x="668868" y="305023"/>
                    <a:pt x="673779" y="309934"/>
                  </a:cubicBezTo>
                  <a:close/>
                  <a:moveTo>
                    <a:pt x="21465" y="403219"/>
                  </a:moveTo>
                  <a:lnTo>
                    <a:pt x="47807" y="376876"/>
                  </a:lnTo>
                  <a:cubicBezTo>
                    <a:pt x="62690" y="555956"/>
                    <a:pt x="212780" y="695373"/>
                    <a:pt x="394279" y="695373"/>
                  </a:cubicBezTo>
                  <a:cubicBezTo>
                    <a:pt x="410836" y="695373"/>
                    <a:pt x="410836" y="670184"/>
                    <a:pt x="394279" y="670184"/>
                  </a:cubicBezTo>
                  <a:cubicBezTo>
                    <a:pt x="227706" y="670184"/>
                    <a:pt x="89479" y="543530"/>
                    <a:pt x="73372" y="379672"/>
                  </a:cubicBezTo>
                  <a:lnTo>
                    <a:pt x="101612" y="407911"/>
                  </a:lnTo>
                  <a:cubicBezTo>
                    <a:pt x="106523" y="412823"/>
                    <a:pt x="114523" y="412823"/>
                    <a:pt x="119434" y="407911"/>
                  </a:cubicBezTo>
                  <a:cubicBezTo>
                    <a:pt x="124345" y="403000"/>
                    <a:pt x="124345" y="395000"/>
                    <a:pt x="119434" y="390089"/>
                  </a:cubicBezTo>
                  <a:lnTo>
                    <a:pt x="68200" y="338855"/>
                  </a:lnTo>
                  <a:cubicBezTo>
                    <a:pt x="63921" y="334539"/>
                    <a:pt x="57112" y="333795"/>
                    <a:pt x="52015" y="337367"/>
                  </a:cubicBezTo>
                  <a:cubicBezTo>
                    <a:pt x="49597" y="339079"/>
                    <a:pt x="9376" y="379746"/>
                    <a:pt x="3683" y="385439"/>
                  </a:cubicBezTo>
                  <a:cubicBezTo>
                    <a:pt x="-1228" y="390350"/>
                    <a:pt x="-1228" y="398350"/>
                    <a:pt x="3683" y="403261"/>
                  </a:cubicBezTo>
                  <a:cubicBezTo>
                    <a:pt x="8595" y="408172"/>
                    <a:pt x="16595" y="408172"/>
                    <a:pt x="21506" y="403261"/>
                  </a:cubicBezTo>
                  <a:close/>
                  <a:moveTo>
                    <a:pt x="468244" y="246723"/>
                  </a:moveTo>
                  <a:cubicBezTo>
                    <a:pt x="468468" y="233886"/>
                    <a:pt x="472226" y="221943"/>
                    <a:pt x="478625" y="211785"/>
                  </a:cubicBezTo>
                  <a:cubicBezTo>
                    <a:pt x="464597" y="195042"/>
                    <a:pt x="443911" y="185033"/>
                    <a:pt x="421586" y="185033"/>
                  </a:cubicBezTo>
                  <a:lnTo>
                    <a:pt x="367040" y="185033"/>
                  </a:lnTo>
                  <a:cubicBezTo>
                    <a:pt x="344678" y="185033"/>
                    <a:pt x="324029" y="195042"/>
                    <a:pt x="310002" y="211785"/>
                  </a:cubicBezTo>
                  <a:cubicBezTo>
                    <a:pt x="316364" y="221943"/>
                    <a:pt x="320122" y="233886"/>
                    <a:pt x="320382" y="246723"/>
                  </a:cubicBezTo>
                  <a:lnTo>
                    <a:pt x="468277" y="246723"/>
                  </a:lnTo>
                  <a:close/>
                  <a:moveTo>
                    <a:pt x="294194" y="257141"/>
                  </a:moveTo>
                  <a:cubicBezTo>
                    <a:pt x="294827" y="253569"/>
                    <a:pt x="295161" y="251858"/>
                    <a:pt x="295161" y="247951"/>
                  </a:cubicBezTo>
                  <a:cubicBezTo>
                    <a:pt x="295161" y="209777"/>
                    <a:pt x="248801" y="190578"/>
                    <a:pt x="221827" y="217590"/>
                  </a:cubicBezTo>
                  <a:cubicBezTo>
                    <a:pt x="194516" y="244900"/>
                    <a:pt x="214757" y="291856"/>
                    <a:pt x="252187" y="291856"/>
                  </a:cubicBezTo>
                  <a:cubicBezTo>
                    <a:pt x="272763" y="291856"/>
                    <a:pt x="289990" y="276824"/>
                    <a:pt x="294195" y="257179"/>
                  </a:cubicBezTo>
                  <a:close/>
                  <a:moveTo>
                    <a:pt x="494257" y="256434"/>
                  </a:moveTo>
                  <a:cubicBezTo>
                    <a:pt x="496378" y="265550"/>
                    <a:pt x="499689" y="272396"/>
                    <a:pt x="506201" y="279019"/>
                  </a:cubicBezTo>
                  <a:cubicBezTo>
                    <a:pt x="523018" y="296097"/>
                    <a:pt x="549807" y="296097"/>
                    <a:pt x="566625" y="279019"/>
                  </a:cubicBezTo>
                  <a:cubicBezTo>
                    <a:pt x="583368" y="261978"/>
                    <a:pt x="583815" y="234593"/>
                    <a:pt x="566811" y="217590"/>
                  </a:cubicBezTo>
                  <a:cubicBezTo>
                    <a:pt x="539799" y="190578"/>
                    <a:pt x="493476" y="209814"/>
                    <a:pt x="493476" y="247951"/>
                  </a:cubicBezTo>
                  <a:cubicBezTo>
                    <a:pt x="493476" y="250853"/>
                    <a:pt x="493774" y="253681"/>
                    <a:pt x="494295" y="256434"/>
                  </a:cubicBezTo>
                  <a:close/>
                  <a:moveTo>
                    <a:pt x="364108" y="147011"/>
                  </a:moveTo>
                  <a:cubicBezTo>
                    <a:pt x="380925" y="164089"/>
                    <a:pt x="407714" y="164089"/>
                    <a:pt x="424532" y="147011"/>
                  </a:cubicBezTo>
                  <a:cubicBezTo>
                    <a:pt x="441275" y="129970"/>
                    <a:pt x="441722" y="102586"/>
                    <a:pt x="424718" y="85582"/>
                  </a:cubicBezTo>
                  <a:cubicBezTo>
                    <a:pt x="397706" y="58570"/>
                    <a:pt x="351383" y="77806"/>
                    <a:pt x="351383" y="115943"/>
                  </a:cubicBezTo>
                  <a:cubicBezTo>
                    <a:pt x="351383" y="127961"/>
                    <a:pt x="356258" y="139012"/>
                    <a:pt x="364145" y="147011"/>
                  </a:cubicBezTo>
                  <a:close/>
                  <a:moveTo>
                    <a:pt x="689967" y="607707"/>
                  </a:moveTo>
                  <a:lnTo>
                    <a:pt x="656481" y="574221"/>
                  </a:lnTo>
                  <a:cubicBezTo>
                    <a:pt x="649114" y="583597"/>
                    <a:pt x="640668" y="592080"/>
                    <a:pt x="631292" y="599484"/>
                  </a:cubicBezTo>
                  <a:lnTo>
                    <a:pt x="664444" y="633194"/>
                  </a:lnTo>
                  <a:lnTo>
                    <a:pt x="689931" y="607707"/>
                  </a:lnTo>
                  <a:close/>
                  <a:moveTo>
                    <a:pt x="437745" y="370772"/>
                  </a:moveTo>
                  <a:cubicBezTo>
                    <a:pt x="492774" y="320729"/>
                    <a:pt x="576229" y="318832"/>
                    <a:pt x="633417" y="365749"/>
                  </a:cubicBezTo>
                  <a:cubicBezTo>
                    <a:pt x="622813" y="337026"/>
                    <a:pt x="595169" y="317008"/>
                    <a:pt x="563692" y="317008"/>
                  </a:cubicBezTo>
                  <a:lnTo>
                    <a:pt x="509146" y="317008"/>
                  </a:lnTo>
                  <a:cubicBezTo>
                    <a:pt x="475771" y="317008"/>
                    <a:pt x="446824" y="339481"/>
                    <a:pt x="437745" y="370772"/>
                  </a:cubicBezTo>
                  <a:close/>
                  <a:moveTo>
                    <a:pt x="538501" y="357043"/>
                  </a:moveTo>
                  <a:cubicBezTo>
                    <a:pt x="469630" y="357043"/>
                    <a:pt x="413780" y="412891"/>
                    <a:pt x="413780" y="481763"/>
                  </a:cubicBezTo>
                  <a:cubicBezTo>
                    <a:pt x="413780" y="550636"/>
                    <a:pt x="469628" y="606484"/>
                    <a:pt x="538501" y="606484"/>
                  </a:cubicBezTo>
                  <a:cubicBezTo>
                    <a:pt x="607371" y="606484"/>
                    <a:pt x="663221" y="550636"/>
                    <a:pt x="663221" y="481763"/>
                  </a:cubicBezTo>
                  <a:cubicBezTo>
                    <a:pt x="663221" y="412891"/>
                    <a:pt x="607373" y="357043"/>
                    <a:pt x="538501" y="357043"/>
                  </a:cubicBezTo>
                  <a:close/>
                  <a:moveTo>
                    <a:pt x="597139" y="423123"/>
                  </a:moveTo>
                  <a:cubicBezTo>
                    <a:pt x="629508" y="455530"/>
                    <a:pt x="629546" y="508030"/>
                    <a:pt x="597139" y="540433"/>
                  </a:cubicBezTo>
                  <a:cubicBezTo>
                    <a:pt x="592227" y="545344"/>
                    <a:pt x="592227" y="553344"/>
                    <a:pt x="597139" y="558255"/>
                  </a:cubicBezTo>
                  <a:cubicBezTo>
                    <a:pt x="602050" y="563166"/>
                    <a:pt x="610050" y="563166"/>
                    <a:pt x="614961" y="558255"/>
                  </a:cubicBezTo>
                  <a:cubicBezTo>
                    <a:pt x="657191" y="516025"/>
                    <a:pt x="657191" y="447565"/>
                    <a:pt x="614961" y="405331"/>
                  </a:cubicBezTo>
                  <a:cubicBezTo>
                    <a:pt x="610050" y="400420"/>
                    <a:pt x="602050" y="400420"/>
                    <a:pt x="597139" y="405331"/>
                  </a:cubicBezTo>
                  <a:cubicBezTo>
                    <a:pt x="592227" y="410242"/>
                    <a:pt x="592227" y="418242"/>
                    <a:pt x="597139" y="423153"/>
                  </a:cubicBezTo>
                  <a:close/>
                  <a:moveTo>
                    <a:pt x="352689" y="378697"/>
                  </a:moveTo>
                  <a:cubicBezTo>
                    <a:pt x="346624" y="343537"/>
                    <a:pt x="315780" y="317008"/>
                    <a:pt x="279466" y="317008"/>
                  </a:cubicBezTo>
                  <a:lnTo>
                    <a:pt x="224920" y="317008"/>
                  </a:lnTo>
                  <a:cubicBezTo>
                    <a:pt x="188606" y="317008"/>
                    <a:pt x="157761" y="343574"/>
                    <a:pt x="151696" y="37869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7215"/>
                                        </p:tgtEl>
                                        <p:attrNameLst>
                                          <p:attrName>style.visibility</p:attrName>
                                        </p:attrNameLst>
                                      </p:cBhvr>
                                      <p:to>
                                        <p:strVal val="visible"/>
                                      </p:to>
                                    </p:set>
                                    <p:animEffect filter="fade" transition="in">
                                      <p:cBhvr>
                                        <p:cTn dur="500"/>
                                        <p:tgtEl>
                                          <p:spTgt spid="7215"/>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7233"/>
                                        </p:tgtEl>
                                        <p:attrNameLst>
                                          <p:attrName>style.visibility</p:attrName>
                                        </p:attrNameLst>
                                      </p:cBhvr>
                                      <p:to>
                                        <p:strVal val="visible"/>
                                      </p:to>
                                    </p:set>
                                    <p:animEffect filter="fade" transition="in">
                                      <p:cBhvr>
                                        <p:cTn dur="500"/>
                                        <p:tgtEl>
                                          <p:spTgt spid="7233"/>
                                        </p:tgtEl>
                                      </p:cBhvr>
                                    </p:animEffect>
                                  </p:childTnLst>
                                </p:cTn>
                              </p:par>
                              <p:par>
                                <p:cTn fill="hold" nodeType="withEffect" presetClass="entr" presetID="10" presetSubtype="0">
                                  <p:stCondLst>
                                    <p:cond delay="0"/>
                                  </p:stCondLst>
                                  <p:childTnLst>
                                    <p:set>
                                      <p:cBhvr>
                                        <p:cTn dur="1" fill="hold">
                                          <p:stCondLst>
                                            <p:cond delay="0"/>
                                          </p:stCondLst>
                                        </p:cTn>
                                        <p:tgtEl>
                                          <p:spTgt spid="7221"/>
                                        </p:tgtEl>
                                        <p:attrNameLst>
                                          <p:attrName>style.visibility</p:attrName>
                                        </p:attrNameLst>
                                      </p:cBhvr>
                                      <p:to>
                                        <p:strVal val="visible"/>
                                      </p:to>
                                    </p:set>
                                    <p:animEffect filter="fade" transition="in">
                                      <p:cBhvr>
                                        <p:cTn dur="500"/>
                                        <p:tgtEl>
                                          <p:spTgt spid="7221"/>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7248"/>
                                        </p:tgtEl>
                                        <p:attrNameLst>
                                          <p:attrName>style.visibility</p:attrName>
                                        </p:attrNameLst>
                                      </p:cBhvr>
                                      <p:to>
                                        <p:strVal val="visible"/>
                                      </p:to>
                                    </p:set>
                                    <p:animEffect filter="fade" transition="in">
                                      <p:cBhvr>
                                        <p:cTn dur="500"/>
                                        <p:tgtEl>
                                          <p:spTgt spid="7248"/>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7260"/>
                                        </p:tgtEl>
                                        <p:attrNameLst>
                                          <p:attrName>style.visibility</p:attrName>
                                        </p:attrNameLst>
                                      </p:cBhvr>
                                      <p:to>
                                        <p:strVal val="visible"/>
                                      </p:to>
                                    </p:set>
                                    <p:animEffect filter="fade" transition="in">
                                      <p:cBhvr>
                                        <p:cTn dur="500"/>
                                        <p:tgtEl>
                                          <p:spTgt spid="726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68" name="Shape 7268"/>
        <p:cNvGrpSpPr/>
        <p:nvPr/>
      </p:nvGrpSpPr>
      <p:grpSpPr>
        <a:xfrm>
          <a:off x="0" y="0"/>
          <a:ext cx="0" cy="0"/>
          <a:chOff x="0" y="0"/>
          <a:chExt cx="0" cy="0"/>
        </a:xfrm>
      </p:grpSpPr>
      <p:sp>
        <p:nvSpPr>
          <p:cNvPr id="7269" name="Google Shape;7269;p128"/>
          <p:cNvSpPr/>
          <p:nvPr/>
        </p:nvSpPr>
        <p:spPr>
          <a:xfrm flipH="1">
            <a:off x="407986" y="1801418"/>
            <a:ext cx="11237916" cy="413952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7270" name="Google Shape;7270;p128"/>
          <p:cNvSpPr/>
          <p:nvPr/>
        </p:nvSpPr>
        <p:spPr>
          <a:xfrm>
            <a:off x="588661" y="5163346"/>
            <a:ext cx="10473570" cy="591491"/>
          </a:xfrm>
          <a:prstGeom prst="rect">
            <a:avLst/>
          </a:prstGeom>
          <a:solidFill>
            <a:srgbClr val="F2F2F2"/>
          </a:solidFill>
          <a:ln cap="flat" cmpd="sng" w="12700">
            <a:solidFill>
              <a:srgbClr val="D8D8D8"/>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271" name="Google Shape;7271;p128"/>
          <p:cNvSpPr txBox="1"/>
          <p:nvPr/>
        </p:nvSpPr>
        <p:spPr>
          <a:xfrm>
            <a:off x="296269" y="385036"/>
            <a:ext cx="11599462"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Ravulizumabe induz uma resposta estável e duradoura em termos de “normalização da DHL” ao longo de 52 semanas</a:t>
            </a:r>
            <a:endParaRPr b="1" baseline="30000" sz="3200">
              <a:solidFill>
                <a:schemeClr val="accent1"/>
              </a:solidFill>
              <a:latin typeface="Lustria"/>
              <a:ea typeface="Lustria"/>
              <a:cs typeface="Lustria"/>
              <a:sym typeface="Lustria"/>
            </a:endParaRPr>
          </a:p>
        </p:txBody>
      </p:sp>
      <p:sp>
        <p:nvSpPr>
          <p:cNvPr id="7272" name="Google Shape;7272;p128"/>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†O número de pacientes pode ser menor que o número de participantes incluídos naquele momento, por exclusão de amostras com nível sérico de potássio ≥6 mmol/L e DHL ≥2x LSN); por falta de amostra (devido a erro do centro participante ou por qualquer outro motivo); e por descontinuações ocorridas durante a extensão. ‡Data de corte: 4 de setembro de 2018.</a:t>
            </a:r>
            <a:endParaRPr/>
          </a:p>
          <a:p>
            <a:pPr indent="0" lvl="0" marL="0" rtl="0" algn="l">
              <a:lnSpc>
                <a:spcPct val="90000"/>
              </a:lnSpc>
              <a:spcBef>
                <a:spcPts val="0"/>
              </a:spcBef>
              <a:spcAft>
                <a:spcPts val="0"/>
              </a:spcAft>
              <a:buClr>
                <a:schemeClr val="dk1"/>
              </a:buClr>
              <a:buSzPts val="700"/>
              <a:buNone/>
            </a:pPr>
            <a:r>
              <a:t/>
            </a:r>
            <a:endParaRPr sz="700"/>
          </a:p>
          <a:p>
            <a:pPr indent="0" lvl="0" marL="0" rtl="0" algn="l">
              <a:lnSpc>
                <a:spcPct val="90000"/>
              </a:lnSpc>
              <a:spcBef>
                <a:spcPts val="0"/>
              </a:spcBef>
              <a:spcAft>
                <a:spcPts val="0"/>
              </a:spcAft>
              <a:buClr>
                <a:schemeClr val="dk1"/>
              </a:buClr>
              <a:buSzPts val="700"/>
              <a:buNone/>
            </a:pPr>
            <a:r>
              <a:rPr lang="pt-BR" sz="700"/>
              <a:t>Abreviações: DHL = desidrogenase láctica; LSN = limite superior da normalidade.</a:t>
            </a:r>
            <a:endParaRPr/>
          </a:p>
          <a:p>
            <a:pPr indent="0" lvl="0" marL="0" rtl="0" algn="l">
              <a:lnSpc>
                <a:spcPct val="90000"/>
              </a:lnSpc>
              <a:spcBef>
                <a:spcPts val="0"/>
              </a:spcBef>
              <a:spcAft>
                <a:spcPts val="0"/>
              </a:spcAft>
              <a:buClr>
                <a:schemeClr val="dk1"/>
              </a:buClr>
              <a:buSzPts val="700"/>
              <a:buNone/>
            </a:pPr>
            <a:r>
              <a:rPr lang="pt-BR" sz="700"/>
              <a:t>Referências: 1. Schrezenmeier H et al. Oral presentation at: 24th Congress of European Hematology Association (EHA); June 13–16, 2019, Amsterdam, Netherlands. </a:t>
            </a:r>
            <a:endParaRPr/>
          </a:p>
        </p:txBody>
      </p:sp>
      <p:sp>
        <p:nvSpPr>
          <p:cNvPr id="7273" name="Google Shape;7273;p128"/>
          <p:cNvSpPr txBox="1"/>
          <p:nvPr/>
        </p:nvSpPr>
        <p:spPr>
          <a:xfrm>
            <a:off x="296269" y="1170409"/>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7274" name="Google Shape;7274;p128"/>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275" name="Google Shape;7275;p128"/>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7276" name="Google Shape;7276;p128"/>
          <p:cNvGrpSpPr/>
          <p:nvPr/>
        </p:nvGrpSpPr>
        <p:grpSpPr>
          <a:xfrm>
            <a:off x="1921987" y="2347763"/>
            <a:ext cx="9218712" cy="2415823"/>
            <a:chOff x="1921987" y="2630888"/>
            <a:chExt cx="9218712" cy="2415823"/>
          </a:xfrm>
        </p:grpSpPr>
        <p:cxnSp>
          <p:nvCxnSpPr>
            <p:cNvPr id="7277" name="Google Shape;7277;p128"/>
            <p:cNvCxnSpPr/>
            <p:nvPr/>
          </p:nvCxnSpPr>
          <p:spPr>
            <a:xfrm>
              <a:off x="1921987" y="5046711"/>
              <a:ext cx="9218712" cy="0"/>
            </a:xfrm>
            <a:prstGeom prst="straightConnector1">
              <a:avLst/>
            </a:prstGeom>
            <a:noFill/>
            <a:ln cap="flat" cmpd="sng" w="25400">
              <a:solidFill>
                <a:srgbClr val="F2F2F2"/>
              </a:solidFill>
              <a:prstDash val="solid"/>
              <a:miter lim="800000"/>
              <a:headEnd len="sm" w="sm" type="none"/>
              <a:tailEnd len="sm" w="sm" type="none"/>
            </a:ln>
          </p:spPr>
        </p:cxnSp>
        <p:cxnSp>
          <p:nvCxnSpPr>
            <p:cNvPr id="7278" name="Google Shape;7278;p128"/>
            <p:cNvCxnSpPr/>
            <p:nvPr/>
          </p:nvCxnSpPr>
          <p:spPr>
            <a:xfrm>
              <a:off x="1921987" y="4805126"/>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279" name="Google Shape;7279;p128"/>
            <p:cNvCxnSpPr/>
            <p:nvPr/>
          </p:nvCxnSpPr>
          <p:spPr>
            <a:xfrm>
              <a:off x="1921987" y="4563544"/>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280" name="Google Shape;7280;p128"/>
            <p:cNvCxnSpPr/>
            <p:nvPr/>
          </p:nvCxnSpPr>
          <p:spPr>
            <a:xfrm>
              <a:off x="1921987" y="4321962"/>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281" name="Google Shape;7281;p128"/>
            <p:cNvCxnSpPr/>
            <p:nvPr/>
          </p:nvCxnSpPr>
          <p:spPr>
            <a:xfrm>
              <a:off x="1921987" y="4080380"/>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282" name="Google Shape;7282;p128"/>
            <p:cNvCxnSpPr/>
            <p:nvPr/>
          </p:nvCxnSpPr>
          <p:spPr>
            <a:xfrm>
              <a:off x="1921987" y="3838798"/>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283" name="Google Shape;7283;p128"/>
            <p:cNvCxnSpPr/>
            <p:nvPr/>
          </p:nvCxnSpPr>
          <p:spPr>
            <a:xfrm>
              <a:off x="1921987" y="3597216"/>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284" name="Google Shape;7284;p128"/>
            <p:cNvCxnSpPr/>
            <p:nvPr/>
          </p:nvCxnSpPr>
          <p:spPr>
            <a:xfrm>
              <a:off x="1921987" y="3355634"/>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285" name="Google Shape;7285;p128"/>
            <p:cNvCxnSpPr/>
            <p:nvPr/>
          </p:nvCxnSpPr>
          <p:spPr>
            <a:xfrm>
              <a:off x="1921987" y="3114052"/>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286" name="Google Shape;7286;p128"/>
            <p:cNvCxnSpPr/>
            <p:nvPr/>
          </p:nvCxnSpPr>
          <p:spPr>
            <a:xfrm>
              <a:off x="1921987" y="2872470"/>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287" name="Google Shape;7287;p128"/>
            <p:cNvCxnSpPr/>
            <p:nvPr/>
          </p:nvCxnSpPr>
          <p:spPr>
            <a:xfrm>
              <a:off x="1921987" y="2630888"/>
              <a:ext cx="9218712" cy="0"/>
            </a:xfrm>
            <a:prstGeom prst="straightConnector1">
              <a:avLst/>
            </a:prstGeom>
            <a:noFill/>
            <a:ln cap="flat" cmpd="sng" w="12700">
              <a:solidFill>
                <a:srgbClr val="F2F2F2"/>
              </a:solidFill>
              <a:prstDash val="solid"/>
              <a:miter lim="800000"/>
              <a:headEnd len="sm" w="sm" type="none"/>
              <a:tailEnd len="sm" w="sm" type="none"/>
            </a:ln>
          </p:spPr>
        </p:cxnSp>
      </p:grpSp>
      <p:sp>
        <p:nvSpPr>
          <p:cNvPr id="7288" name="Google Shape;7288;p128"/>
          <p:cNvSpPr txBox="1"/>
          <p:nvPr/>
        </p:nvSpPr>
        <p:spPr>
          <a:xfrm>
            <a:off x="1618633" y="2287655"/>
            <a:ext cx="219217" cy="2639483"/>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100</a:t>
            </a:r>
            <a:endParaRPr/>
          </a:p>
          <a:p>
            <a:pPr indent="0" lvl="0" marL="0" marR="0" rtl="0" algn="r">
              <a:spcBef>
                <a:spcPts val="650"/>
              </a:spcBef>
              <a:spcAft>
                <a:spcPts val="0"/>
              </a:spcAft>
              <a:buNone/>
            </a:pPr>
            <a:r>
              <a:rPr lang="pt-BR" sz="1000">
                <a:solidFill>
                  <a:schemeClr val="dk1"/>
                </a:solidFill>
                <a:latin typeface="Calibri"/>
                <a:ea typeface="Calibri"/>
                <a:cs typeface="Calibri"/>
                <a:sym typeface="Calibri"/>
              </a:rPr>
              <a:t>90</a:t>
            </a:r>
            <a:endParaRPr/>
          </a:p>
          <a:p>
            <a:pPr indent="0" lvl="0" marL="0" marR="0" rtl="0" algn="r">
              <a:spcBef>
                <a:spcPts val="650"/>
              </a:spcBef>
              <a:spcAft>
                <a:spcPts val="0"/>
              </a:spcAft>
              <a:buNone/>
            </a:pPr>
            <a:r>
              <a:rPr lang="pt-BR" sz="1000">
                <a:solidFill>
                  <a:schemeClr val="dk1"/>
                </a:solidFill>
                <a:latin typeface="Calibri"/>
                <a:ea typeface="Calibri"/>
                <a:cs typeface="Calibri"/>
                <a:sym typeface="Calibri"/>
              </a:rPr>
              <a:t>80</a:t>
            </a:r>
            <a:endParaRPr/>
          </a:p>
          <a:p>
            <a:pPr indent="0" lvl="0" marL="0" marR="0" rtl="0" algn="r">
              <a:spcBef>
                <a:spcPts val="650"/>
              </a:spcBef>
              <a:spcAft>
                <a:spcPts val="0"/>
              </a:spcAft>
              <a:buNone/>
            </a:pPr>
            <a:r>
              <a:rPr lang="pt-BR" sz="1000">
                <a:solidFill>
                  <a:schemeClr val="dk1"/>
                </a:solidFill>
                <a:latin typeface="Calibri"/>
                <a:ea typeface="Calibri"/>
                <a:cs typeface="Calibri"/>
                <a:sym typeface="Calibri"/>
              </a:rPr>
              <a:t>70</a:t>
            </a:r>
            <a:endParaRPr/>
          </a:p>
          <a:p>
            <a:pPr indent="0" lvl="0" marL="0" marR="0" rtl="0" algn="r">
              <a:spcBef>
                <a:spcPts val="650"/>
              </a:spcBef>
              <a:spcAft>
                <a:spcPts val="0"/>
              </a:spcAft>
              <a:buNone/>
            </a:pPr>
            <a:r>
              <a:rPr lang="pt-BR" sz="1000">
                <a:solidFill>
                  <a:schemeClr val="dk1"/>
                </a:solidFill>
                <a:latin typeface="Calibri"/>
                <a:ea typeface="Calibri"/>
                <a:cs typeface="Calibri"/>
                <a:sym typeface="Calibri"/>
              </a:rPr>
              <a:t>60</a:t>
            </a:r>
            <a:endParaRPr/>
          </a:p>
          <a:p>
            <a:pPr indent="0" lvl="0" marL="0" marR="0" rtl="0" algn="r">
              <a:spcBef>
                <a:spcPts val="650"/>
              </a:spcBef>
              <a:spcAft>
                <a:spcPts val="0"/>
              </a:spcAft>
              <a:buNone/>
            </a:pPr>
            <a:r>
              <a:rPr lang="pt-BR" sz="1000">
                <a:solidFill>
                  <a:schemeClr val="dk1"/>
                </a:solidFill>
                <a:latin typeface="Calibri"/>
                <a:ea typeface="Calibri"/>
                <a:cs typeface="Calibri"/>
                <a:sym typeface="Calibri"/>
              </a:rPr>
              <a:t>50</a:t>
            </a:r>
            <a:endParaRPr/>
          </a:p>
          <a:p>
            <a:pPr indent="0" lvl="0" marL="0" marR="0" rtl="0" algn="r">
              <a:spcBef>
                <a:spcPts val="650"/>
              </a:spcBef>
              <a:spcAft>
                <a:spcPts val="0"/>
              </a:spcAft>
              <a:buNone/>
            </a:pPr>
            <a:r>
              <a:rPr lang="pt-BR" sz="1000">
                <a:solidFill>
                  <a:schemeClr val="dk1"/>
                </a:solidFill>
                <a:latin typeface="Calibri"/>
                <a:ea typeface="Calibri"/>
                <a:cs typeface="Calibri"/>
                <a:sym typeface="Calibri"/>
              </a:rPr>
              <a:t>40</a:t>
            </a:r>
            <a:endParaRPr/>
          </a:p>
          <a:p>
            <a:pPr indent="0" lvl="0" marL="0" marR="0" rtl="0" algn="r">
              <a:spcBef>
                <a:spcPts val="650"/>
              </a:spcBef>
              <a:spcAft>
                <a:spcPts val="0"/>
              </a:spcAft>
              <a:buNone/>
            </a:pPr>
            <a:r>
              <a:rPr lang="pt-BR" sz="1000">
                <a:solidFill>
                  <a:schemeClr val="dk1"/>
                </a:solidFill>
                <a:latin typeface="Calibri"/>
                <a:ea typeface="Calibri"/>
                <a:cs typeface="Calibri"/>
                <a:sym typeface="Calibri"/>
              </a:rPr>
              <a:t>30</a:t>
            </a:r>
            <a:endParaRPr/>
          </a:p>
          <a:p>
            <a:pPr indent="0" lvl="0" marL="0" marR="0" rtl="0" algn="r">
              <a:spcBef>
                <a:spcPts val="650"/>
              </a:spcBef>
              <a:spcAft>
                <a:spcPts val="0"/>
              </a:spcAft>
              <a:buNone/>
            </a:pPr>
            <a:r>
              <a:rPr lang="pt-BR" sz="1000">
                <a:solidFill>
                  <a:schemeClr val="dk1"/>
                </a:solidFill>
                <a:latin typeface="Calibri"/>
                <a:ea typeface="Calibri"/>
                <a:cs typeface="Calibri"/>
                <a:sym typeface="Calibri"/>
              </a:rPr>
              <a:t>20</a:t>
            </a:r>
            <a:endParaRPr/>
          </a:p>
          <a:p>
            <a:pPr indent="0" lvl="0" marL="0" marR="0" rtl="0" algn="r">
              <a:spcBef>
                <a:spcPts val="650"/>
              </a:spcBef>
              <a:spcAft>
                <a:spcPts val="0"/>
              </a:spcAft>
              <a:buNone/>
            </a:pPr>
            <a:r>
              <a:rPr lang="pt-BR" sz="1000">
                <a:solidFill>
                  <a:schemeClr val="dk1"/>
                </a:solidFill>
                <a:latin typeface="Calibri"/>
                <a:ea typeface="Calibri"/>
                <a:cs typeface="Calibri"/>
                <a:sym typeface="Calibri"/>
              </a:rPr>
              <a:t>10</a:t>
            </a:r>
            <a:endParaRPr/>
          </a:p>
          <a:p>
            <a:pPr indent="0" lvl="0" marL="0" marR="0" rtl="0" algn="r">
              <a:spcBef>
                <a:spcPts val="650"/>
              </a:spcBef>
              <a:spcAft>
                <a:spcPts val="0"/>
              </a:spcAft>
              <a:buNone/>
            </a:pPr>
            <a:r>
              <a:rPr lang="pt-BR" sz="1000">
                <a:solidFill>
                  <a:schemeClr val="dk1"/>
                </a:solidFill>
                <a:latin typeface="Calibri"/>
                <a:ea typeface="Calibri"/>
                <a:cs typeface="Calibri"/>
                <a:sym typeface="Calibri"/>
              </a:rPr>
              <a:t>0</a:t>
            </a:r>
            <a:endParaRPr sz="1800">
              <a:solidFill>
                <a:schemeClr val="dk1"/>
              </a:solidFill>
              <a:latin typeface="Calibri"/>
              <a:ea typeface="Calibri"/>
              <a:cs typeface="Calibri"/>
              <a:sym typeface="Calibri"/>
            </a:endParaRPr>
          </a:p>
        </p:txBody>
      </p:sp>
      <p:sp>
        <p:nvSpPr>
          <p:cNvPr id="7289" name="Google Shape;7289;p128"/>
          <p:cNvSpPr txBox="1"/>
          <p:nvPr/>
        </p:nvSpPr>
        <p:spPr>
          <a:xfrm rot="-5400000">
            <a:off x="185159" y="3339697"/>
            <a:ext cx="2271440" cy="28757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Porcentagem de pacientes que obtiveram normalização da DHL</a:t>
            </a:r>
            <a:endParaRPr b="1" sz="1800">
              <a:solidFill>
                <a:schemeClr val="dk1"/>
              </a:solidFill>
              <a:latin typeface="Calibri"/>
              <a:ea typeface="Calibri"/>
              <a:cs typeface="Calibri"/>
              <a:sym typeface="Calibri"/>
            </a:endParaRPr>
          </a:p>
        </p:txBody>
      </p:sp>
      <p:sp>
        <p:nvSpPr>
          <p:cNvPr id="7290" name="Google Shape;7290;p128"/>
          <p:cNvSpPr txBox="1"/>
          <p:nvPr/>
        </p:nvSpPr>
        <p:spPr>
          <a:xfrm>
            <a:off x="500411" y="5805730"/>
            <a:ext cx="1905468" cy="116958"/>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Fonte: Schrezenmeier, 2019</a:t>
            </a:r>
            <a:r>
              <a:rPr b="0" baseline="30000" i="0" lang="pt-BR" sz="600" u="none" cap="none" strike="noStrike">
                <a:solidFill>
                  <a:schemeClr val="dk1"/>
                </a:solidFill>
                <a:latin typeface="Calibri"/>
                <a:ea typeface="Calibri"/>
                <a:cs typeface="Calibri"/>
                <a:sym typeface="Calibri"/>
              </a:rPr>
              <a:t>1</a:t>
            </a:r>
            <a:endParaRPr b="0" i="0" sz="600" u="none" cap="none" strike="noStrike">
              <a:solidFill>
                <a:schemeClr val="dk1"/>
              </a:solidFill>
              <a:latin typeface="Calibri"/>
              <a:ea typeface="Calibri"/>
              <a:cs typeface="Calibri"/>
              <a:sym typeface="Calibri"/>
            </a:endParaRPr>
          </a:p>
        </p:txBody>
      </p:sp>
      <p:sp>
        <p:nvSpPr>
          <p:cNvPr id="7291" name="Google Shape;7291;p128"/>
          <p:cNvSpPr/>
          <p:nvPr/>
        </p:nvSpPr>
        <p:spPr>
          <a:xfrm>
            <a:off x="2125154" y="4719270"/>
            <a:ext cx="147593" cy="45719"/>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292" name="Google Shape;7292;p128"/>
          <p:cNvSpPr/>
          <p:nvPr/>
        </p:nvSpPr>
        <p:spPr>
          <a:xfrm>
            <a:off x="2277395" y="4728990"/>
            <a:ext cx="147593" cy="36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293" name="Google Shape;7293;p128"/>
          <p:cNvSpPr/>
          <p:nvPr/>
        </p:nvSpPr>
        <p:spPr>
          <a:xfrm>
            <a:off x="2555312" y="4312836"/>
            <a:ext cx="147593" cy="452154"/>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294" name="Google Shape;7294;p128"/>
          <p:cNvSpPr/>
          <p:nvPr/>
        </p:nvSpPr>
        <p:spPr>
          <a:xfrm>
            <a:off x="2979229" y="3540990"/>
            <a:ext cx="147593" cy="122400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295" name="Google Shape;7295;p128"/>
          <p:cNvSpPr/>
          <p:nvPr/>
        </p:nvSpPr>
        <p:spPr>
          <a:xfrm>
            <a:off x="3123587" y="3839761"/>
            <a:ext cx="147593" cy="92523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296" name="Google Shape;7296;p128"/>
          <p:cNvSpPr/>
          <p:nvPr/>
        </p:nvSpPr>
        <p:spPr>
          <a:xfrm>
            <a:off x="3437962" y="3366686"/>
            <a:ext cx="147593" cy="1398304"/>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297" name="Google Shape;7297;p128"/>
          <p:cNvSpPr/>
          <p:nvPr/>
        </p:nvSpPr>
        <p:spPr>
          <a:xfrm>
            <a:off x="3582320" y="3540991"/>
            <a:ext cx="147593" cy="1224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298" name="Google Shape;7298;p128"/>
          <p:cNvSpPr/>
          <p:nvPr/>
        </p:nvSpPr>
        <p:spPr>
          <a:xfrm>
            <a:off x="3852354" y="3341286"/>
            <a:ext cx="147593" cy="1423704"/>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299" name="Google Shape;7299;p128"/>
          <p:cNvSpPr/>
          <p:nvPr/>
        </p:nvSpPr>
        <p:spPr>
          <a:xfrm>
            <a:off x="3996712" y="3607986"/>
            <a:ext cx="147593" cy="115700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00" name="Google Shape;7300;p128"/>
          <p:cNvSpPr/>
          <p:nvPr/>
        </p:nvSpPr>
        <p:spPr>
          <a:xfrm>
            <a:off x="4284154" y="3468286"/>
            <a:ext cx="147593" cy="1296704"/>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01" name="Google Shape;7301;p128"/>
          <p:cNvSpPr/>
          <p:nvPr/>
        </p:nvSpPr>
        <p:spPr>
          <a:xfrm>
            <a:off x="4428512" y="3665135"/>
            <a:ext cx="147593" cy="1099855"/>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02" name="Google Shape;7302;p128"/>
          <p:cNvSpPr/>
          <p:nvPr/>
        </p:nvSpPr>
        <p:spPr>
          <a:xfrm>
            <a:off x="4744529" y="3607986"/>
            <a:ext cx="147593" cy="1157004"/>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03" name="Google Shape;7303;p128"/>
          <p:cNvSpPr/>
          <p:nvPr/>
        </p:nvSpPr>
        <p:spPr>
          <a:xfrm>
            <a:off x="4888887" y="3684989"/>
            <a:ext cx="147593" cy="1080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04" name="Google Shape;7304;p128"/>
          <p:cNvSpPr/>
          <p:nvPr/>
        </p:nvSpPr>
        <p:spPr>
          <a:xfrm>
            <a:off x="5166804" y="3404786"/>
            <a:ext cx="147593" cy="1360204"/>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05" name="Google Shape;7305;p128"/>
          <p:cNvSpPr/>
          <p:nvPr/>
        </p:nvSpPr>
        <p:spPr>
          <a:xfrm>
            <a:off x="5311162" y="3581182"/>
            <a:ext cx="147593" cy="118240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06" name="Google Shape;7306;p128"/>
          <p:cNvSpPr/>
          <p:nvPr/>
        </p:nvSpPr>
        <p:spPr>
          <a:xfrm>
            <a:off x="5606487" y="3581182"/>
            <a:ext cx="147593" cy="118380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07" name="Google Shape;7307;p128"/>
          <p:cNvSpPr/>
          <p:nvPr/>
        </p:nvSpPr>
        <p:spPr>
          <a:xfrm>
            <a:off x="5750845" y="3567786"/>
            <a:ext cx="147593" cy="119720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08" name="Google Shape;7308;p128"/>
          <p:cNvSpPr/>
          <p:nvPr/>
        </p:nvSpPr>
        <p:spPr>
          <a:xfrm>
            <a:off x="6049454" y="3531786"/>
            <a:ext cx="147593" cy="123320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09" name="Google Shape;7309;p128"/>
          <p:cNvSpPr/>
          <p:nvPr/>
        </p:nvSpPr>
        <p:spPr>
          <a:xfrm>
            <a:off x="6198460" y="3665134"/>
            <a:ext cx="147593" cy="1099855"/>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10" name="Google Shape;7310;p128"/>
          <p:cNvSpPr/>
          <p:nvPr/>
        </p:nvSpPr>
        <p:spPr>
          <a:xfrm>
            <a:off x="6479612" y="3581182"/>
            <a:ext cx="147593" cy="11838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11" name="Google Shape;7311;p128"/>
          <p:cNvSpPr/>
          <p:nvPr/>
        </p:nvSpPr>
        <p:spPr>
          <a:xfrm>
            <a:off x="6623970" y="3563527"/>
            <a:ext cx="147593" cy="120146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12" name="Google Shape;7312;p128"/>
          <p:cNvSpPr/>
          <p:nvPr/>
        </p:nvSpPr>
        <p:spPr>
          <a:xfrm>
            <a:off x="6903529" y="3404786"/>
            <a:ext cx="147593" cy="1360204"/>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13" name="Google Shape;7313;p128"/>
          <p:cNvSpPr/>
          <p:nvPr/>
        </p:nvSpPr>
        <p:spPr>
          <a:xfrm>
            <a:off x="7047887" y="3636561"/>
            <a:ext cx="147593" cy="112843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14" name="Google Shape;7314;p128"/>
          <p:cNvSpPr/>
          <p:nvPr/>
        </p:nvSpPr>
        <p:spPr>
          <a:xfrm>
            <a:off x="7382954" y="3555124"/>
            <a:ext cx="147593" cy="120986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15" name="Google Shape;7315;p128"/>
          <p:cNvSpPr/>
          <p:nvPr/>
        </p:nvSpPr>
        <p:spPr>
          <a:xfrm>
            <a:off x="7527312" y="3665135"/>
            <a:ext cx="147593" cy="109985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16" name="Google Shape;7316;p128"/>
          <p:cNvSpPr/>
          <p:nvPr/>
        </p:nvSpPr>
        <p:spPr>
          <a:xfrm>
            <a:off x="7813112" y="3621799"/>
            <a:ext cx="147593" cy="114319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17" name="Google Shape;7317;p128"/>
          <p:cNvSpPr/>
          <p:nvPr/>
        </p:nvSpPr>
        <p:spPr>
          <a:xfrm>
            <a:off x="7957470" y="3731811"/>
            <a:ext cx="147593" cy="103318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18" name="Google Shape;7318;p128"/>
          <p:cNvSpPr/>
          <p:nvPr/>
        </p:nvSpPr>
        <p:spPr>
          <a:xfrm>
            <a:off x="8237029" y="3582586"/>
            <a:ext cx="147593" cy="1182404"/>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19" name="Google Shape;7319;p128"/>
          <p:cNvSpPr/>
          <p:nvPr/>
        </p:nvSpPr>
        <p:spPr>
          <a:xfrm>
            <a:off x="8381387" y="3665135"/>
            <a:ext cx="147593" cy="1099855"/>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20" name="Google Shape;7320;p128"/>
          <p:cNvSpPr/>
          <p:nvPr/>
        </p:nvSpPr>
        <p:spPr>
          <a:xfrm>
            <a:off x="8840120" y="3763560"/>
            <a:ext cx="147593" cy="100143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21" name="Google Shape;7321;p128"/>
          <p:cNvSpPr/>
          <p:nvPr/>
        </p:nvSpPr>
        <p:spPr>
          <a:xfrm>
            <a:off x="9262395" y="3763560"/>
            <a:ext cx="147593" cy="100143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22" name="Google Shape;7322;p128"/>
          <p:cNvSpPr/>
          <p:nvPr/>
        </p:nvSpPr>
        <p:spPr>
          <a:xfrm>
            <a:off x="9541954" y="3563527"/>
            <a:ext cx="147593" cy="1201462"/>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23" name="Google Shape;7323;p128"/>
          <p:cNvSpPr/>
          <p:nvPr/>
        </p:nvSpPr>
        <p:spPr>
          <a:xfrm>
            <a:off x="9686312" y="3877860"/>
            <a:ext cx="147593" cy="88713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24" name="Google Shape;7324;p128"/>
          <p:cNvSpPr/>
          <p:nvPr/>
        </p:nvSpPr>
        <p:spPr>
          <a:xfrm>
            <a:off x="10035612" y="3581182"/>
            <a:ext cx="147593" cy="118380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25" name="Google Shape;7325;p128"/>
          <p:cNvSpPr/>
          <p:nvPr/>
        </p:nvSpPr>
        <p:spPr>
          <a:xfrm>
            <a:off x="10179970" y="3928660"/>
            <a:ext cx="147593" cy="83633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26" name="Google Shape;7326;p128"/>
          <p:cNvSpPr/>
          <p:nvPr/>
        </p:nvSpPr>
        <p:spPr>
          <a:xfrm>
            <a:off x="10459529" y="3675058"/>
            <a:ext cx="147593" cy="1089931"/>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327" name="Google Shape;7327;p128"/>
          <p:cNvSpPr/>
          <p:nvPr/>
        </p:nvSpPr>
        <p:spPr>
          <a:xfrm>
            <a:off x="10603887" y="3731811"/>
            <a:ext cx="147593" cy="1033179"/>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pt-BR" sz="1800">
                <a:solidFill>
                  <a:schemeClr val="lt1"/>
                </a:solidFill>
                <a:latin typeface="Calibri"/>
                <a:ea typeface="Calibri"/>
                <a:cs typeface="Calibri"/>
                <a:sym typeface="Calibri"/>
              </a:rPr>
              <a:t> </a:t>
            </a:r>
            <a:endParaRPr/>
          </a:p>
        </p:txBody>
      </p:sp>
      <p:graphicFrame>
        <p:nvGraphicFramePr>
          <p:cNvPr id="7328" name="Google Shape;7328;p128"/>
          <p:cNvGraphicFramePr/>
          <p:nvPr/>
        </p:nvGraphicFramePr>
        <p:xfrm>
          <a:off x="438150" y="4738449"/>
          <a:ext cx="3000000" cy="3000000"/>
        </p:xfrm>
        <a:graphic>
          <a:graphicData uri="http://schemas.openxmlformats.org/drawingml/2006/table">
            <a:tbl>
              <a:tblPr bandRow="1" firstRow="1">
                <a:noFill/>
                <a:tableStyleId>{A0BF0AAD-81E2-4729-A6F2-3AC11B6F7D1A}</a:tableStyleId>
              </a:tblPr>
              <a:tblGrid>
                <a:gridCol w="1595875"/>
                <a:gridCol w="443125"/>
                <a:gridCol w="443125"/>
                <a:gridCol w="443125"/>
                <a:gridCol w="443125"/>
                <a:gridCol w="443125"/>
                <a:gridCol w="443125"/>
                <a:gridCol w="443125"/>
                <a:gridCol w="443125"/>
                <a:gridCol w="443125"/>
                <a:gridCol w="443125"/>
                <a:gridCol w="443125"/>
                <a:gridCol w="443125"/>
                <a:gridCol w="443125"/>
                <a:gridCol w="443125"/>
                <a:gridCol w="443125"/>
                <a:gridCol w="443125"/>
                <a:gridCol w="443125"/>
                <a:gridCol w="443125"/>
                <a:gridCol w="443125"/>
                <a:gridCol w="443125"/>
              </a:tblGrid>
              <a:tr h="333550">
                <a:tc>
                  <a:txBody>
                    <a:bodyPr/>
                    <a:lstStyle/>
                    <a:p>
                      <a:pPr indent="0" lvl="0" marL="0" marR="0" rtl="0" algn="ctr">
                        <a:spcBef>
                          <a:spcPts val="0"/>
                        </a:spcBef>
                        <a:spcAft>
                          <a:spcPts val="0"/>
                        </a:spcAft>
                        <a:buNone/>
                      </a:pPr>
                      <a:r>
                        <a:t/>
                      </a:r>
                      <a:endParaRPr sz="1000">
                        <a:solidFill>
                          <a:srgbClr val="6C7575"/>
                        </a:solidFill>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8</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15</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22</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29</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43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57</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71</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85</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99</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113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127</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141</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155</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169</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183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197</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225</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253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309</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1"/>
                          </a:solidFill>
                        </a:rPr>
                        <a:t>365</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64075">
                <a:tc>
                  <a:txBody>
                    <a:bodyPr/>
                    <a:lstStyle/>
                    <a:p>
                      <a:pPr indent="0" lvl="0" marL="0" marR="0" rtl="0" algn="r">
                        <a:lnSpc>
                          <a:spcPct val="100000"/>
                        </a:lnSpc>
                        <a:spcBef>
                          <a:spcPts val="0"/>
                        </a:spcBef>
                        <a:spcAft>
                          <a:spcPts val="0"/>
                        </a:spcAft>
                        <a:buClr>
                          <a:schemeClr val="dk2"/>
                        </a:buClr>
                        <a:buSzPts val="1000"/>
                        <a:buFont typeface="Calibri"/>
                        <a:buNone/>
                      </a:pPr>
                      <a:r>
                        <a:rPr b="1" lang="pt-BR" sz="1000">
                          <a:solidFill>
                            <a:schemeClr val="dk2"/>
                          </a:solidFill>
                        </a:rPr>
                        <a:t>Nº de pacientes</a:t>
                      </a:r>
                      <a:r>
                        <a:rPr b="1" baseline="30000" i="0" lang="pt-BR" sz="1000" u="none" cap="none" strike="noStrike">
                          <a:solidFill>
                            <a:schemeClr val="dk2"/>
                          </a:solidFill>
                          <a:latin typeface="Calibri"/>
                          <a:ea typeface="Calibri"/>
                          <a:cs typeface="Calibri"/>
                          <a:sym typeface="Calibri"/>
                        </a:rPr>
                        <a:t>†‡</a:t>
                      </a:r>
                      <a:endParaRPr/>
                    </a:p>
                  </a:txBody>
                  <a:tcPr marT="45725" marB="0"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gridSpan="20">
                  <a:txBody>
                    <a:bodyPr/>
                    <a:lstStyle/>
                    <a:p>
                      <a:pPr indent="0" lvl="0" marL="0" marR="0" rtl="0" algn="ctr">
                        <a:spcBef>
                          <a:spcPts val="0"/>
                        </a:spcBef>
                        <a:spcAft>
                          <a:spcPts val="0"/>
                        </a:spcAft>
                        <a:buNone/>
                      </a:pPr>
                      <a:r>
                        <a:t/>
                      </a:r>
                      <a:endParaRPr b="1" sz="1000">
                        <a:solidFill>
                          <a:schemeClr val="dk1"/>
                        </a:solidFill>
                      </a:endParaRPr>
                    </a:p>
                  </a:txBody>
                  <a:tcPr marT="0" marB="0"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hMerge="1"/>
                <a:tc hMerge="1"/>
                <a:tc hMerge="1"/>
                <a:tc hMerge="1"/>
                <a:tc hMerge="1"/>
                <a:tc hMerge="1"/>
                <a:tc hMerge="1"/>
                <a:tc hMerge="1"/>
                <a:tc hMerge="1"/>
                <a:tc hMerge="1"/>
                <a:tc hMerge="1"/>
                <a:tc hMerge="1"/>
                <a:tc hMerge="1"/>
                <a:tc hMerge="1"/>
                <a:tc hMerge="1"/>
                <a:tc hMerge="1"/>
                <a:tc hMerge="1"/>
                <a:tc hMerge="1"/>
              </a:tr>
              <a:tr h="127000">
                <a:tc>
                  <a:txBody>
                    <a:bodyPr/>
                    <a:lstStyle/>
                    <a:p>
                      <a:pPr indent="0" lvl="0" marL="0" marR="0" rtl="0" algn="r">
                        <a:lnSpc>
                          <a:spcPct val="100000"/>
                        </a:lnSpc>
                        <a:spcBef>
                          <a:spcPts val="0"/>
                        </a:spcBef>
                        <a:spcAft>
                          <a:spcPts val="0"/>
                        </a:spcAft>
                        <a:buClr>
                          <a:schemeClr val="lt2"/>
                        </a:buClr>
                        <a:buSzPts val="800"/>
                        <a:buFont typeface="Calibri"/>
                        <a:buNone/>
                      </a:pPr>
                      <a:r>
                        <a:rPr b="0" lang="pt-BR" sz="800">
                          <a:solidFill>
                            <a:schemeClr val="lt2"/>
                          </a:solidFill>
                        </a:rPr>
                        <a:t>ravulizumabe</a:t>
                      </a:r>
                      <a:r>
                        <a:rPr b="0" baseline="30000" lang="pt-BR" sz="800">
                          <a:solidFill>
                            <a:schemeClr val="lt2"/>
                          </a:solidFill>
                        </a:rPr>
                        <a:t>         </a:t>
                      </a:r>
                      <a:r>
                        <a:rPr b="0" lang="pt-BR" sz="800">
                          <a:solidFill>
                            <a:schemeClr val="lt2"/>
                          </a:solidFill>
                        </a:rPr>
                        <a:t>ravulizumabe</a:t>
                      </a:r>
                      <a:endParaRPr b="0" baseline="30000" sz="900">
                        <a:solidFill>
                          <a:schemeClr val="lt2"/>
                        </a:solidFill>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119</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122</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124</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122</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120</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124</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122</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000">
                        <a:solidFill>
                          <a:schemeClr val="lt2"/>
                        </a:solidFill>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000">
                        <a:solidFill>
                          <a:schemeClr val="lt2"/>
                        </a:solidFill>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124</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122</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rPr>
                        <a:t>121</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58800">
                <a:tc>
                  <a:txBody>
                    <a:bodyPr/>
                    <a:lstStyle/>
                    <a:p>
                      <a:pPr indent="0" lvl="0" marL="0" marR="0" rtl="0" algn="r">
                        <a:lnSpc>
                          <a:spcPct val="100000"/>
                        </a:lnSpc>
                        <a:spcBef>
                          <a:spcPts val="0"/>
                        </a:spcBef>
                        <a:spcAft>
                          <a:spcPts val="0"/>
                        </a:spcAft>
                        <a:buClr>
                          <a:schemeClr val="dk2"/>
                        </a:buClr>
                        <a:buSzPts val="800"/>
                        <a:buFont typeface="Calibri"/>
                        <a:buNone/>
                      </a:pPr>
                      <a:r>
                        <a:rPr b="0" lang="pt-BR" sz="800">
                          <a:solidFill>
                            <a:schemeClr val="dk2"/>
                          </a:solidFill>
                        </a:rPr>
                        <a:t>eculizumabe</a:t>
                      </a:r>
                      <a:r>
                        <a:rPr b="0" baseline="30000" lang="pt-BR" sz="800">
                          <a:solidFill>
                            <a:schemeClr val="accent4"/>
                          </a:solidFill>
                        </a:rPr>
                        <a:t>        </a:t>
                      </a:r>
                      <a:r>
                        <a:rPr b="0" lang="pt-BR" sz="800">
                          <a:solidFill>
                            <a:schemeClr val="lt2"/>
                          </a:solidFill>
                        </a:rPr>
                        <a:t>ravulizumabe</a:t>
                      </a:r>
                      <a:endParaRPr b="0" baseline="30000" sz="800">
                        <a:solidFill>
                          <a:schemeClr val="lt2"/>
                        </a:solidFill>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118</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116</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118</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118</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119</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117</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116</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116</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117</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118</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119</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118</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119</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116</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118</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117</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97</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116</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rPr>
                        <a:t>113</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7329" name="Google Shape;7329;p128"/>
          <p:cNvSpPr/>
          <p:nvPr/>
        </p:nvSpPr>
        <p:spPr>
          <a:xfrm>
            <a:off x="1295313" y="5429479"/>
            <a:ext cx="64969" cy="64932"/>
          </a:xfrm>
          <a:prstGeom prst="rightArrow">
            <a:avLst>
              <a:gd fmla="val 34639" name="adj1"/>
              <a:gd fmla="val 62010" name="adj2"/>
            </a:avLst>
          </a:prstGeom>
          <a:solidFill>
            <a:srgbClr val="A5A5A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2A4B"/>
              </a:solidFill>
              <a:latin typeface="Calibri"/>
              <a:ea typeface="Calibri"/>
              <a:cs typeface="Calibri"/>
              <a:sym typeface="Calibri"/>
            </a:endParaRPr>
          </a:p>
        </p:txBody>
      </p:sp>
      <p:sp>
        <p:nvSpPr>
          <p:cNvPr id="7330" name="Google Shape;7330;p128"/>
          <p:cNvSpPr/>
          <p:nvPr/>
        </p:nvSpPr>
        <p:spPr>
          <a:xfrm>
            <a:off x="1295313" y="5624792"/>
            <a:ext cx="64969" cy="64932"/>
          </a:xfrm>
          <a:prstGeom prst="rightArrow">
            <a:avLst>
              <a:gd fmla="val 34639" name="adj1"/>
              <a:gd fmla="val 62010" name="adj2"/>
            </a:avLst>
          </a:prstGeom>
          <a:solidFill>
            <a:srgbClr val="A5A5A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2A4B"/>
              </a:solidFill>
              <a:latin typeface="Calibri"/>
              <a:ea typeface="Calibri"/>
              <a:cs typeface="Calibri"/>
              <a:sym typeface="Calibri"/>
            </a:endParaRPr>
          </a:p>
        </p:txBody>
      </p:sp>
      <p:sp>
        <p:nvSpPr>
          <p:cNvPr id="7331" name="Google Shape;7331;p128"/>
          <p:cNvSpPr/>
          <p:nvPr/>
        </p:nvSpPr>
        <p:spPr>
          <a:xfrm>
            <a:off x="8503945" y="1900493"/>
            <a:ext cx="2456514" cy="1482786"/>
          </a:xfrm>
          <a:custGeom>
            <a:rect b="b" l="l" r="r" t="t"/>
            <a:pathLst>
              <a:path extrusionOk="0" h="1482786" w="2251073">
                <a:moveTo>
                  <a:pt x="40767" y="0"/>
                </a:moveTo>
                <a:lnTo>
                  <a:pt x="2210306" y="0"/>
                </a:lnTo>
                <a:cubicBezTo>
                  <a:pt x="2232821" y="0"/>
                  <a:pt x="2251073" y="18252"/>
                  <a:pt x="2251073" y="40767"/>
                </a:cubicBezTo>
                <a:lnTo>
                  <a:pt x="2251073" y="995798"/>
                </a:lnTo>
                <a:lnTo>
                  <a:pt x="2251073" y="1175430"/>
                </a:lnTo>
                <a:lnTo>
                  <a:pt x="2251073" y="1482786"/>
                </a:lnTo>
                <a:lnTo>
                  <a:pt x="2021255" y="1216197"/>
                </a:lnTo>
                <a:lnTo>
                  <a:pt x="40767" y="1216197"/>
                </a:lnTo>
                <a:cubicBezTo>
                  <a:pt x="18252" y="1216197"/>
                  <a:pt x="0" y="1197945"/>
                  <a:pt x="0" y="1175430"/>
                </a:cubicBezTo>
                <a:lnTo>
                  <a:pt x="0" y="40767"/>
                </a:lnTo>
                <a:cubicBezTo>
                  <a:pt x="0" y="18252"/>
                  <a:pt x="18252" y="0"/>
                  <a:pt x="40767" y="0"/>
                </a:cubicBezTo>
                <a:close/>
              </a:path>
            </a:pathLst>
          </a:custGeom>
          <a:noFill/>
          <a:ln>
            <a:noFill/>
          </a:ln>
          <a:effectLst>
            <a:outerShdw blurRad="152400" sx="92000" rotWithShape="0" dir="5400000" dist="76200" sy="92000">
              <a:schemeClr val="dk1">
                <a:alpha val="14901"/>
              </a:schemeClr>
            </a:outerShdw>
          </a:effectLst>
        </p:spPr>
        <p:txBody>
          <a:bodyPr anchorCtr="0" anchor="t" bIns="36000" lIns="72000" spcFirstLastPara="1" rIns="72000" wrap="square" tIns="108000">
            <a:noAutofit/>
          </a:bodyPr>
          <a:lstStyle/>
          <a:p>
            <a:pPr indent="0" lvl="0" marL="87312" marR="0" rtl="0" algn="r">
              <a:spcBef>
                <a:spcPts val="0"/>
              </a:spcBef>
              <a:spcAft>
                <a:spcPts val="0"/>
              </a:spcAft>
              <a:buNone/>
            </a:pPr>
            <a:r>
              <a:rPr b="1" lang="pt-BR" sz="1050">
                <a:solidFill>
                  <a:srgbClr val="2AB8CA"/>
                </a:solidFill>
                <a:latin typeface="Calibri"/>
                <a:ea typeface="Calibri"/>
                <a:cs typeface="Calibri"/>
                <a:sym typeface="Calibri"/>
              </a:rPr>
              <a:t>A normalização da DHL foi </a:t>
            </a:r>
            <a:br>
              <a:rPr b="1" lang="pt-BR" sz="1050">
                <a:solidFill>
                  <a:srgbClr val="2AB8CA"/>
                </a:solidFill>
                <a:latin typeface="Calibri"/>
                <a:ea typeface="Calibri"/>
                <a:cs typeface="Calibri"/>
                <a:sym typeface="Calibri"/>
              </a:rPr>
            </a:br>
            <a:r>
              <a:rPr b="1" lang="pt-BR" sz="1050">
                <a:solidFill>
                  <a:srgbClr val="2AB8CA"/>
                </a:solidFill>
                <a:latin typeface="Calibri"/>
                <a:ea typeface="Calibri"/>
                <a:cs typeface="Calibri"/>
                <a:sym typeface="Calibri"/>
              </a:rPr>
              <a:t>atingida em 48% e 42% </a:t>
            </a:r>
            <a:br>
              <a:rPr b="1" lang="pt-BR" sz="1050">
                <a:solidFill>
                  <a:srgbClr val="2AB8CA"/>
                </a:solidFill>
                <a:latin typeface="Calibri"/>
                <a:ea typeface="Calibri"/>
                <a:cs typeface="Calibri"/>
                <a:sym typeface="Calibri"/>
              </a:rPr>
            </a:br>
            <a:r>
              <a:rPr lang="pt-BR" sz="1050">
                <a:solidFill>
                  <a:srgbClr val="2AB8CA"/>
                </a:solidFill>
                <a:latin typeface="Calibri"/>
                <a:ea typeface="Calibri"/>
                <a:cs typeface="Calibri"/>
                <a:sym typeface="Calibri"/>
              </a:rPr>
              <a:t>dos pacientes que receberam</a:t>
            </a:r>
            <a:br>
              <a:rPr lang="pt-BR" sz="1050">
                <a:solidFill>
                  <a:srgbClr val="2AB8CA"/>
                </a:solidFill>
                <a:latin typeface="Calibri"/>
                <a:ea typeface="Calibri"/>
                <a:cs typeface="Calibri"/>
                <a:sym typeface="Calibri"/>
              </a:rPr>
            </a:br>
            <a:r>
              <a:rPr lang="pt-BR" sz="1050">
                <a:solidFill>
                  <a:srgbClr val="2AB8CA"/>
                </a:solidFill>
                <a:latin typeface="Calibri"/>
                <a:ea typeface="Calibri"/>
                <a:cs typeface="Calibri"/>
                <a:sym typeface="Calibri"/>
              </a:rPr>
              <a:t>ravulizumabe→ ravulizumabe</a:t>
            </a:r>
            <a:r>
              <a:rPr baseline="30000" lang="pt-BR" sz="1050">
                <a:solidFill>
                  <a:srgbClr val="2AB8CA"/>
                </a:solidFill>
                <a:latin typeface="Calibri"/>
                <a:ea typeface="Calibri"/>
                <a:cs typeface="Calibri"/>
                <a:sym typeface="Calibri"/>
              </a:rPr>
              <a:t> </a:t>
            </a:r>
            <a:br>
              <a:rPr lang="pt-BR" sz="1050">
                <a:solidFill>
                  <a:srgbClr val="2AB8CA"/>
                </a:solidFill>
                <a:latin typeface="Calibri"/>
                <a:ea typeface="Calibri"/>
                <a:cs typeface="Calibri"/>
                <a:sym typeface="Calibri"/>
              </a:rPr>
            </a:br>
            <a:r>
              <a:rPr lang="pt-BR" sz="1050">
                <a:solidFill>
                  <a:srgbClr val="2AB8CA"/>
                </a:solidFill>
                <a:latin typeface="Calibri"/>
                <a:ea typeface="Calibri"/>
                <a:cs typeface="Calibri"/>
                <a:sym typeface="Calibri"/>
              </a:rPr>
              <a:t>e eculizumabe</a:t>
            </a:r>
            <a:r>
              <a:rPr baseline="30000" lang="pt-BR" sz="1050">
                <a:solidFill>
                  <a:srgbClr val="2AB8CA"/>
                </a:solidFill>
                <a:latin typeface="Calibri"/>
                <a:ea typeface="Calibri"/>
                <a:cs typeface="Calibri"/>
                <a:sym typeface="Calibri"/>
              </a:rPr>
              <a:t> </a:t>
            </a:r>
            <a:r>
              <a:rPr lang="pt-BR" sz="1050">
                <a:solidFill>
                  <a:srgbClr val="2AB8CA"/>
                </a:solidFill>
                <a:latin typeface="Calibri"/>
                <a:ea typeface="Calibri"/>
                <a:cs typeface="Calibri"/>
                <a:sym typeface="Calibri"/>
              </a:rPr>
              <a:t>→ ravulizumabe, respectivamente, </a:t>
            </a:r>
            <a:r>
              <a:rPr b="1" lang="pt-BR" sz="1050">
                <a:solidFill>
                  <a:srgbClr val="2AB8CA"/>
                </a:solidFill>
                <a:latin typeface="Calibri"/>
                <a:ea typeface="Calibri"/>
                <a:cs typeface="Calibri"/>
                <a:sym typeface="Calibri"/>
              </a:rPr>
              <a:t>na semana 52</a:t>
            </a:r>
            <a:endParaRPr/>
          </a:p>
          <a:p>
            <a:pPr indent="0" lvl="0" marL="0" marR="0" rtl="0" algn="r">
              <a:spcBef>
                <a:spcPts val="0"/>
              </a:spcBef>
              <a:spcAft>
                <a:spcPts val="0"/>
              </a:spcAft>
              <a:buNone/>
            </a:pPr>
            <a:r>
              <a:t/>
            </a:r>
            <a:endParaRPr sz="1600">
              <a:solidFill>
                <a:srgbClr val="2AB8CA"/>
              </a:solidFill>
              <a:latin typeface="Calibri"/>
              <a:ea typeface="Calibri"/>
              <a:cs typeface="Calibri"/>
              <a:sym typeface="Calibri"/>
            </a:endParaRPr>
          </a:p>
        </p:txBody>
      </p:sp>
      <p:cxnSp>
        <p:nvCxnSpPr>
          <p:cNvPr id="7332" name="Google Shape;7332;p128"/>
          <p:cNvCxnSpPr/>
          <p:nvPr/>
        </p:nvCxnSpPr>
        <p:spPr>
          <a:xfrm rot="10800000">
            <a:off x="8659145" y="1897122"/>
            <a:ext cx="0" cy="3835187"/>
          </a:xfrm>
          <a:prstGeom prst="straightConnector1">
            <a:avLst/>
          </a:prstGeom>
          <a:noFill/>
          <a:ln cap="rnd" cmpd="sng" w="28575">
            <a:solidFill>
              <a:srgbClr val="2AB8CA"/>
            </a:solidFill>
            <a:prstDash val="dot"/>
            <a:miter lim="800000"/>
            <a:headEnd len="sm" w="sm" type="none"/>
            <a:tailEnd len="sm" w="sm" type="none"/>
          </a:ln>
        </p:spPr>
      </p:cxnSp>
      <p:cxnSp>
        <p:nvCxnSpPr>
          <p:cNvPr id="7333" name="Google Shape;7333;p128"/>
          <p:cNvCxnSpPr/>
          <p:nvPr/>
        </p:nvCxnSpPr>
        <p:spPr>
          <a:xfrm rot="10800000">
            <a:off x="10942479" y="1960353"/>
            <a:ext cx="0" cy="3771956"/>
          </a:xfrm>
          <a:prstGeom prst="straightConnector1">
            <a:avLst/>
          </a:prstGeom>
          <a:noFill/>
          <a:ln cap="rnd" cmpd="sng" w="28575">
            <a:solidFill>
              <a:srgbClr val="2AB8CA"/>
            </a:solidFill>
            <a:prstDash val="dot"/>
            <a:miter lim="800000"/>
            <a:headEnd len="sm" w="sm" type="none"/>
            <a:tailEnd len="sm" w="sm" type="none"/>
          </a:ln>
        </p:spPr>
      </p:cxnSp>
      <p:grpSp>
        <p:nvGrpSpPr>
          <p:cNvPr id="7334" name="Google Shape;7334;p128"/>
          <p:cNvGrpSpPr/>
          <p:nvPr/>
        </p:nvGrpSpPr>
        <p:grpSpPr>
          <a:xfrm>
            <a:off x="2148473" y="4617680"/>
            <a:ext cx="112668" cy="146703"/>
            <a:chOff x="2833555" y="2731052"/>
            <a:chExt cx="144358" cy="390525"/>
          </a:xfrm>
        </p:grpSpPr>
        <p:cxnSp>
          <p:nvCxnSpPr>
            <p:cNvPr id="7335" name="Google Shape;7335;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36" name="Google Shape;7336;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37" name="Google Shape;7337;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38" name="Google Shape;7338;p128"/>
          <p:cNvGrpSpPr/>
          <p:nvPr/>
        </p:nvGrpSpPr>
        <p:grpSpPr>
          <a:xfrm>
            <a:off x="2293211" y="4671883"/>
            <a:ext cx="112668" cy="67179"/>
            <a:chOff x="2833555" y="2731052"/>
            <a:chExt cx="144358" cy="390530"/>
          </a:xfrm>
        </p:grpSpPr>
        <p:cxnSp>
          <p:nvCxnSpPr>
            <p:cNvPr id="7339" name="Google Shape;7339;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40" name="Google Shape;7340;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41" name="Google Shape;7341;p128"/>
            <p:cNvCxnSpPr/>
            <p:nvPr/>
          </p:nvCxnSpPr>
          <p:spPr>
            <a:xfrm>
              <a:off x="2905734" y="2731057"/>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42" name="Google Shape;7342;p128"/>
          <p:cNvGrpSpPr/>
          <p:nvPr/>
        </p:nvGrpSpPr>
        <p:grpSpPr>
          <a:xfrm>
            <a:off x="2572033" y="4170461"/>
            <a:ext cx="112668" cy="335305"/>
            <a:chOff x="2833555" y="2731052"/>
            <a:chExt cx="144358" cy="390525"/>
          </a:xfrm>
        </p:grpSpPr>
        <p:cxnSp>
          <p:nvCxnSpPr>
            <p:cNvPr id="7343" name="Google Shape;7343;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44" name="Google Shape;7344;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45" name="Google Shape;7345;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46" name="Google Shape;7346;p128"/>
          <p:cNvGrpSpPr/>
          <p:nvPr/>
        </p:nvGrpSpPr>
        <p:grpSpPr>
          <a:xfrm>
            <a:off x="2712678" y="4126549"/>
            <a:ext cx="112668" cy="364946"/>
            <a:chOff x="2833555" y="2731052"/>
            <a:chExt cx="144358" cy="390525"/>
          </a:xfrm>
        </p:grpSpPr>
        <p:cxnSp>
          <p:nvCxnSpPr>
            <p:cNvPr id="7347" name="Google Shape;7347;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48" name="Google Shape;7348;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49" name="Google Shape;7349;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50" name="Google Shape;7350;p128"/>
          <p:cNvGrpSpPr/>
          <p:nvPr/>
        </p:nvGrpSpPr>
        <p:grpSpPr>
          <a:xfrm>
            <a:off x="2992513" y="3333277"/>
            <a:ext cx="112668" cy="423331"/>
            <a:chOff x="2833555" y="2731052"/>
            <a:chExt cx="144358" cy="390525"/>
          </a:xfrm>
        </p:grpSpPr>
        <p:cxnSp>
          <p:nvCxnSpPr>
            <p:cNvPr id="7351" name="Google Shape;7351;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52" name="Google Shape;7352;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53" name="Google Shape;7353;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54" name="Google Shape;7354;p128"/>
          <p:cNvGrpSpPr/>
          <p:nvPr/>
        </p:nvGrpSpPr>
        <p:grpSpPr>
          <a:xfrm>
            <a:off x="3139591" y="3629188"/>
            <a:ext cx="112668" cy="423331"/>
            <a:chOff x="2833555" y="2731052"/>
            <a:chExt cx="144358" cy="390525"/>
          </a:xfrm>
        </p:grpSpPr>
        <p:cxnSp>
          <p:nvCxnSpPr>
            <p:cNvPr id="7355" name="Google Shape;7355;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56" name="Google Shape;7356;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57" name="Google Shape;7357;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58" name="Google Shape;7358;p128"/>
          <p:cNvGrpSpPr/>
          <p:nvPr/>
        </p:nvGrpSpPr>
        <p:grpSpPr>
          <a:xfrm>
            <a:off x="3453703" y="3157705"/>
            <a:ext cx="112668" cy="423331"/>
            <a:chOff x="2833555" y="2731052"/>
            <a:chExt cx="144358" cy="390525"/>
          </a:xfrm>
        </p:grpSpPr>
        <p:cxnSp>
          <p:nvCxnSpPr>
            <p:cNvPr id="7359" name="Google Shape;7359;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60" name="Google Shape;7360;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61" name="Google Shape;7361;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62" name="Google Shape;7362;p128"/>
          <p:cNvGrpSpPr/>
          <p:nvPr/>
        </p:nvGrpSpPr>
        <p:grpSpPr>
          <a:xfrm>
            <a:off x="3595328" y="3323233"/>
            <a:ext cx="112668" cy="449174"/>
            <a:chOff x="2833555" y="2731052"/>
            <a:chExt cx="144358" cy="390525"/>
          </a:xfrm>
        </p:grpSpPr>
        <p:cxnSp>
          <p:nvCxnSpPr>
            <p:cNvPr id="7363" name="Google Shape;7363;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64" name="Google Shape;7364;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65" name="Google Shape;7365;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66" name="Google Shape;7366;p128"/>
          <p:cNvGrpSpPr/>
          <p:nvPr/>
        </p:nvGrpSpPr>
        <p:grpSpPr>
          <a:xfrm>
            <a:off x="3865054" y="3138590"/>
            <a:ext cx="112668" cy="429510"/>
            <a:chOff x="2833555" y="2731052"/>
            <a:chExt cx="144358" cy="390525"/>
          </a:xfrm>
        </p:grpSpPr>
        <p:cxnSp>
          <p:nvCxnSpPr>
            <p:cNvPr id="7367" name="Google Shape;7367;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68" name="Google Shape;7368;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69" name="Google Shape;7369;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70" name="Google Shape;7370;p128"/>
          <p:cNvGrpSpPr/>
          <p:nvPr/>
        </p:nvGrpSpPr>
        <p:grpSpPr>
          <a:xfrm>
            <a:off x="4013270" y="3394672"/>
            <a:ext cx="112668" cy="451661"/>
            <a:chOff x="2833555" y="2731052"/>
            <a:chExt cx="144358" cy="390525"/>
          </a:xfrm>
        </p:grpSpPr>
        <p:cxnSp>
          <p:nvCxnSpPr>
            <p:cNvPr id="7371" name="Google Shape;7371;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72" name="Google Shape;7372;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73" name="Google Shape;7373;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74" name="Google Shape;7374;p128"/>
          <p:cNvGrpSpPr/>
          <p:nvPr/>
        </p:nvGrpSpPr>
        <p:grpSpPr>
          <a:xfrm>
            <a:off x="4303075" y="3255981"/>
            <a:ext cx="112668" cy="419512"/>
            <a:chOff x="2833555" y="2731052"/>
            <a:chExt cx="144358" cy="390525"/>
          </a:xfrm>
        </p:grpSpPr>
        <p:cxnSp>
          <p:nvCxnSpPr>
            <p:cNvPr id="7375" name="Google Shape;7375;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76" name="Google Shape;7376;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77" name="Google Shape;7377;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78" name="Google Shape;7378;p128"/>
          <p:cNvGrpSpPr/>
          <p:nvPr/>
        </p:nvGrpSpPr>
        <p:grpSpPr>
          <a:xfrm>
            <a:off x="4445051" y="3444892"/>
            <a:ext cx="112668" cy="441683"/>
            <a:chOff x="2833555" y="2731052"/>
            <a:chExt cx="144358" cy="390525"/>
          </a:xfrm>
        </p:grpSpPr>
        <p:cxnSp>
          <p:nvCxnSpPr>
            <p:cNvPr id="7379" name="Google Shape;7379;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80" name="Google Shape;7380;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81" name="Google Shape;7381;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82" name="Google Shape;7382;p128"/>
          <p:cNvGrpSpPr/>
          <p:nvPr/>
        </p:nvGrpSpPr>
        <p:grpSpPr>
          <a:xfrm>
            <a:off x="4763060" y="3397532"/>
            <a:ext cx="112668" cy="441683"/>
            <a:chOff x="2833555" y="2731052"/>
            <a:chExt cx="144358" cy="390525"/>
          </a:xfrm>
        </p:grpSpPr>
        <p:cxnSp>
          <p:nvCxnSpPr>
            <p:cNvPr id="7383" name="Google Shape;7383;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84" name="Google Shape;7384;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85" name="Google Shape;7385;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86" name="Google Shape;7386;p128"/>
          <p:cNvGrpSpPr/>
          <p:nvPr/>
        </p:nvGrpSpPr>
        <p:grpSpPr>
          <a:xfrm>
            <a:off x="4906349" y="3464146"/>
            <a:ext cx="112668" cy="441683"/>
            <a:chOff x="2833555" y="2731052"/>
            <a:chExt cx="144358" cy="390525"/>
          </a:xfrm>
        </p:grpSpPr>
        <p:cxnSp>
          <p:nvCxnSpPr>
            <p:cNvPr id="7387" name="Google Shape;7387;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88" name="Google Shape;7388;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89" name="Google Shape;7389;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90" name="Google Shape;7390;p128"/>
          <p:cNvGrpSpPr/>
          <p:nvPr/>
        </p:nvGrpSpPr>
        <p:grpSpPr>
          <a:xfrm>
            <a:off x="5187502" y="3194443"/>
            <a:ext cx="112668" cy="441683"/>
            <a:chOff x="2833555" y="2731052"/>
            <a:chExt cx="144358" cy="390525"/>
          </a:xfrm>
        </p:grpSpPr>
        <p:cxnSp>
          <p:nvCxnSpPr>
            <p:cNvPr id="7391" name="Google Shape;7391;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92" name="Google Shape;7392;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93" name="Google Shape;7393;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94" name="Google Shape;7394;p128"/>
          <p:cNvGrpSpPr/>
          <p:nvPr/>
        </p:nvGrpSpPr>
        <p:grpSpPr>
          <a:xfrm>
            <a:off x="5330163" y="3366980"/>
            <a:ext cx="112668" cy="441683"/>
            <a:chOff x="2833555" y="2731052"/>
            <a:chExt cx="144358" cy="390525"/>
          </a:xfrm>
        </p:grpSpPr>
        <p:cxnSp>
          <p:nvCxnSpPr>
            <p:cNvPr id="7395" name="Google Shape;7395;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96" name="Google Shape;7396;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397" name="Google Shape;7397;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398" name="Google Shape;7398;p128"/>
          <p:cNvGrpSpPr/>
          <p:nvPr/>
        </p:nvGrpSpPr>
        <p:grpSpPr>
          <a:xfrm>
            <a:off x="5631887" y="3364732"/>
            <a:ext cx="112668" cy="441683"/>
            <a:chOff x="2833555" y="2731052"/>
            <a:chExt cx="144358" cy="390525"/>
          </a:xfrm>
        </p:grpSpPr>
        <p:cxnSp>
          <p:nvCxnSpPr>
            <p:cNvPr id="7399" name="Google Shape;7399;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00" name="Google Shape;7400;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01" name="Google Shape;7401;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02" name="Google Shape;7402;p128"/>
          <p:cNvGrpSpPr/>
          <p:nvPr/>
        </p:nvGrpSpPr>
        <p:grpSpPr>
          <a:xfrm>
            <a:off x="5769895" y="3345544"/>
            <a:ext cx="112668" cy="441683"/>
            <a:chOff x="2833555" y="2731052"/>
            <a:chExt cx="144358" cy="390525"/>
          </a:xfrm>
        </p:grpSpPr>
        <p:cxnSp>
          <p:nvCxnSpPr>
            <p:cNvPr id="7403" name="Google Shape;7403;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04" name="Google Shape;7404;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05" name="Google Shape;7405;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06" name="Google Shape;7406;p128"/>
          <p:cNvGrpSpPr/>
          <p:nvPr/>
        </p:nvGrpSpPr>
        <p:grpSpPr>
          <a:xfrm>
            <a:off x="6071258" y="3308968"/>
            <a:ext cx="112668" cy="441683"/>
            <a:chOff x="2833555" y="2731052"/>
            <a:chExt cx="144358" cy="390525"/>
          </a:xfrm>
        </p:grpSpPr>
        <p:cxnSp>
          <p:nvCxnSpPr>
            <p:cNvPr id="7407" name="Google Shape;7407;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08" name="Google Shape;7408;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09" name="Google Shape;7409;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10" name="Google Shape;7410;p128"/>
          <p:cNvGrpSpPr/>
          <p:nvPr/>
        </p:nvGrpSpPr>
        <p:grpSpPr>
          <a:xfrm>
            <a:off x="6208249" y="3454216"/>
            <a:ext cx="112668" cy="441683"/>
            <a:chOff x="2833555" y="2731052"/>
            <a:chExt cx="144358" cy="390525"/>
          </a:xfrm>
        </p:grpSpPr>
        <p:cxnSp>
          <p:nvCxnSpPr>
            <p:cNvPr id="7411" name="Google Shape;7411;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12" name="Google Shape;7412;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13" name="Google Shape;7413;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14" name="Google Shape;7414;p128"/>
          <p:cNvGrpSpPr/>
          <p:nvPr/>
        </p:nvGrpSpPr>
        <p:grpSpPr>
          <a:xfrm>
            <a:off x="6494069" y="3387692"/>
            <a:ext cx="112668" cy="413387"/>
            <a:chOff x="2833555" y="2731052"/>
            <a:chExt cx="144358" cy="390525"/>
          </a:xfrm>
        </p:grpSpPr>
        <p:cxnSp>
          <p:nvCxnSpPr>
            <p:cNvPr id="7415" name="Google Shape;7415;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16" name="Google Shape;7416;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17" name="Google Shape;7417;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18" name="Google Shape;7418;p128"/>
          <p:cNvGrpSpPr/>
          <p:nvPr/>
        </p:nvGrpSpPr>
        <p:grpSpPr>
          <a:xfrm>
            <a:off x="6641432" y="3351430"/>
            <a:ext cx="112668" cy="444797"/>
            <a:chOff x="2833555" y="2731052"/>
            <a:chExt cx="144358" cy="390525"/>
          </a:xfrm>
        </p:grpSpPr>
        <p:cxnSp>
          <p:nvCxnSpPr>
            <p:cNvPr id="7419" name="Google Shape;7419;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20" name="Google Shape;7420;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21" name="Google Shape;7421;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22" name="Google Shape;7422;p128"/>
          <p:cNvGrpSpPr/>
          <p:nvPr/>
        </p:nvGrpSpPr>
        <p:grpSpPr>
          <a:xfrm>
            <a:off x="6919804" y="3189327"/>
            <a:ext cx="112668" cy="434308"/>
            <a:chOff x="2833555" y="2731052"/>
            <a:chExt cx="144358" cy="390525"/>
          </a:xfrm>
        </p:grpSpPr>
        <p:cxnSp>
          <p:nvCxnSpPr>
            <p:cNvPr id="7423" name="Google Shape;7423;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24" name="Google Shape;7424;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25" name="Google Shape;7425;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26" name="Google Shape;7426;p128"/>
          <p:cNvGrpSpPr/>
          <p:nvPr/>
        </p:nvGrpSpPr>
        <p:grpSpPr>
          <a:xfrm>
            <a:off x="7062324" y="3426794"/>
            <a:ext cx="112668" cy="434308"/>
            <a:chOff x="2833555" y="2731052"/>
            <a:chExt cx="144358" cy="390525"/>
          </a:xfrm>
        </p:grpSpPr>
        <p:cxnSp>
          <p:nvCxnSpPr>
            <p:cNvPr id="7427" name="Google Shape;7427;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28" name="Google Shape;7428;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29" name="Google Shape;7429;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30" name="Google Shape;7430;p128"/>
          <p:cNvGrpSpPr/>
          <p:nvPr/>
        </p:nvGrpSpPr>
        <p:grpSpPr>
          <a:xfrm>
            <a:off x="7403839" y="3345812"/>
            <a:ext cx="112668" cy="434308"/>
            <a:chOff x="2833555" y="2731052"/>
            <a:chExt cx="144358" cy="390525"/>
          </a:xfrm>
        </p:grpSpPr>
        <p:cxnSp>
          <p:nvCxnSpPr>
            <p:cNvPr id="7431" name="Google Shape;7431;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32" name="Google Shape;7432;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33" name="Google Shape;7433;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34" name="Google Shape;7434;p128"/>
          <p:cNvGrpSpPr/>
          <p:nvPr/>
        </p:nvGrpSpPr>
        <p:grpSpPr>
          <a:xfrm>
            <a:off x="7543316" y="3445791"/>
            <a:ext cx="112668" cy="434308"/>
            <a:chOff x="2833555" y="2731052"/>
            <a:chExt cx="144358" cy="390525"/>
          </a:xfrm>
        </p:grpSpPr>
        <p:cxnSp>
          <p:nvCxnSpPr>
            <p:cNvPr id="7435" name="Google Shape;7435;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36" name="Google Shape;7436;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37" name="Google Shape;7437;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38" name="Google Shape;7438;p128"/>
          <p:cNvGrpSpPr/>
          <p:nvPr/>
        </p:nvGrpSpPr>
        <p:grpSpPr>
          <a:xfrm>
            <a:off x="7824892" y="3423860"/>
            <a:ext cx="112668" cy="434308"/>
            <a:chOff x="2833555" y="2731052"/>
            <a:chExt cx="144358" cy="390525"/>
          </a:xfrm>
        </p:grpSpPr>
        <p:cxnSp>
          <p:nvCxnSpPr>
            <p:cNvPr id="7439" name="Google Shape;7439;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40" name="Google Shape;7440;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41" name="Google Shape;7441;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42" name="Google Shape;7442;p128"/>
          <p:cNvGrpSpPr/>
          <p:nvPr/>
        </p:nvGrpSpPr>
        <p:grpSpPr>
          <a:xfrm>
            <a:off x="7970354" y="3510187"/>
            <a:ext cx="112668" cy="448147"/>
            <a:chOff x="2833555" y="2731052"/>
            <a:chExt cx="144358" cy="390525"/>
          </a:xfrm>
        </p:grpSpPr>
        <p:cxnSp>
          <p:nvCxnSpPr>
            <p:cNvPr id="7443" name="Google Shape;7443;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44" name="Google Shape;7444;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45" name="Google Shape;7445;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46" name="Google Shape;7446;p128"/>
          <p:cNvGrpSpPr/>
          <p:nvPr/>
        </p:nvGrpSpPr>
        <p:grpSpPr>
          <a:xfrm>
            <a:off x="8257018" y="3374487"/>
            <a:ext cx="112668" cy="433500"/>
            <a:chOff x="2833555" y="2731052"/>
            <a:chExt cx="144358" cy="390525"/>
          </a:xfrm>
        </p:grpSpPr>
        <p:cxnSp>
          <p:nvCxnSpPr>
            <p:cNvPr id="7447" name="Google Shape;7447;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48" name="Google Shape;7448;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49" name="Google Shape;7449;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50" name="Google Shape;7450;p128"/>
          <p:cNvGrpSpPr/>
          <p:nvPr/>
        </p:nvGrpSpPr>
        <p:grpSpPr>
          <a:xfrm>
            <a:off x="8391277" y="3444360"/>
            <a:ext cx="112668" cy="433500"/>
            <a:chOff x="2833555" y="2731052"/>
            <a:chExt cx="144358" cy="390525"/>
          </a:xfrm>
        </p:grpSpPr>
        <p:cxnSp>
          <p:nvCxnSpPr>
            <p:cNvPr id="7451" name="Google Shape;7451;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52" name="Google Shape;7452;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53" name="Google Shape;7453;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54" name="Google Shape;7454;p128"/>
          <p:cNvGrpSpPr/>
          <p:nvPr/>
        </p:nvGrpSpPr>
        <p:grpSpPr>
          <a:xfrm>
            <a:off x="8857582" y="3555124"/>
            <a:ext cx="112668" cy="433500"/>
            <a:chOff x="2833555" y="2731052"/>
            <a:chExt cx="144358" cy="390525"/>
          </a:xfrm>
        </p:grpSpPr>
        <p:cxnSp>
          <p:nvCxnSpPr>
            <p:cNvPr id="7455" name="Google Shape;7455;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56" name="Google Shape;7456;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57" name="Google Shape;7457;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58" name="Google Shape;7458;p128"/>
          <p:cNvGrpSpPr/>
          <p:nvPr/>
        </p:nvGrpSpPr>
        <p:grpSpPr>
          <a:xfrm>
            <a:off x="9272581" y="3523340"/>
            <a:ext cx="112668" cy="475933"/>
            <a:chOff x="2833555" y="2731052"/>
            <a:chExt cx="144358" cy="390525"/>
          </a:xfrm>
        </p:grpSpPr>
        <p:cxnSp>
          <p:nvCxnSpPr>
            <p:cNvPr id="7459" name="Google Shape;7459;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60" name="Google Shape;7460;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61" name="Google Shape;7461;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62" name="Google Shape;7462;p128"/>
          <p:cNvGrpSpPr/>
          <p:nvPr/>
        </p:nvGrpSpPr>
        <p:grpSpPr>
          <a:xfrm>
            <a:off x="9559416" y="3360111"/>
            <a:ext cx="112668" cy="419846"/>
            <a:chOff x="2833555" y="2731052"/>
            <a:chExt cx="144358" cy="390525"/>
          </a:xfrm>
        </p:grpSpPr>
        <p:cxnSp>
          <p:nvCxnSpPr>
            <p:cNvPr id="7463" name="Google Shape;7463;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64" name="Google Shape;7464;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65" name="Google Shape;7465;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66" name="Google Shape;7466;p128"/>
          <p:cNvGrpSpPr/>
          <p:nvPr/>
        </p:nvGrpSpPr>
        <p:grpSpPr>
          <a:xfrm>
            <a:off x="9708845" y="3675058"/>
            <a:ext cx="112668" cy="419846"/>
            <a:chOff x="2833555" y="2731052"/>
            <a:chExt cx="144358" cy="390525"/>
          </a:xfrm>
        </p:grpSpPr>
        <p:cxnSp>
          <p:nvCxnSpPr>
            <p:cNvPr id="7467" name="Google Shape;7467;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68" name="Google Shape;7468;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69" name="Google Shape;7469;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70" name="Google Shape;7470;p128"/>
          <p:cNvGrpSpPr/>
          <p:nvPr/>
        </p:nvGrpSpPr>
        <p:grpSpPr>
          <a:xfrm>
            <a:off x="10052366" y="3366686"/>
            <a:ext cx="112668" cy="432000"/>
            <a:chOff x="2833555" y="2731052"/>
            <a:chExt cx="144358" cy="390525"/>
          </a:xfrm>
        </p:grpSpPr>
        <p:cxnSp>
          <p:nvCxnSpPr>
            <p:cNvPr id="7471" name="Google Shape;7471;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72" name="Google Shape;7472;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73" name="Google Shape;7473;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74" name="Google Shape;7474;p128"/>
          <p:cNvGrpSpPr/>
          <p:nvPr/>
        </p:nvGrpSpPr>
        <p:grpSpPr>
          <a:xfrm>
            <a:off x="10197432" y="3716916"/>
            <a:ext cx="112668" cy="423724"/>
            <a:chOff x="2833555" y="2731052"/>
            <a:chExt cx="144358" cy="390525"/>
          </a:xfrm>
        </p:grpSpPr>
        <p:cxnSp>
          <p:nvCxnSpPr>
            <p:cNvPr id="7475" name="Google Shape;7475;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76" name="Google Shape;7476;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77" name="Google Shape;7477;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78" name="Google Shape;7478;p128"/>
          <p:cNvGrpSpPr/>
          <p:nvPr/>
        </p:nvGrpSpPr>
        <p:grpSpPr>
          <a:xfrm>
            <a:off x="10472936" y="3461846"/>
            <a:ext cx="112668" cy="432000"/>
            <a:chOff x="2833555" y="2731052"/>
            <a:chExt cx="144358" cy="390525"/>
          </a:xfrm>
        </p:grpSpPr>
        <p:cxnSp>
          <p:nvCxnSpPr>
            <p:cNvPr id="7479" name="Google Shape;7479;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80" name="Google Shape;7480;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81" name="Google Shape;7481;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grpSp>
        <p:nvGrpSpPr>
          <p:cNvPr id="7482" name="Google Shape;7482;p128"/>
          <p:cNvGrpSpPr/>
          <p:nvPr/>
        </p:nvGrpSpPr>
        <p:grpSpPr>
          <a:xfrm>
            <a:off x="10614718" y="3510778"/>
            <a:ext cx="112668" cy="448156"/>
            <a:chOff x="2833555" y="2731052"/>
            <a:chExt cx="144358" cy="390525"/>
          </a:xfrm>
        </p:grpSpPr>
        <p:cxnSp>
          <p:nvCxnSpPr>
            <p:cNvPr id="7483" name="Google Shape;7483;p128"/>
            <p:cNvCxnSpPr/>
            <p:nvPr/>
          </p:nvCxnSpPr>
          <p:spPr>
            <a:xfrm>
              <a:off x="2833555" y="2731052"/>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84" name="Google Shape;7484;p128"/>
            <p:cNvCxnSpPr/>
            <p:nvPr/>
          </p:nvCxnSpPr>
          <p:spPr>
            <a:xfrm>
              <a:off x="2833555" y="3121577"/>
              <a:ext cx="144358" cy="0"/>
            </a:xfrm>
            <a:prstGeom prst="straightConnector1">
              <a:avLst/>
            </a:prstGeom>
            <a:noFill/>
            <a:ln cap="flat" cmpd="sng" w="12700">
              <a:solidFill>
                <a:srgbClr val="A5A5A5"/>
              </a:solidFill>
              <a:prstDash val="solid"/>
              <a:miter lim="800000"/>
              <a:headEnd len="sm" w="sm" type="none"/>
              <a:tailEnd len="sm" w="sm" type="none"/>
            </a:ln>
          </p:spPr>
        </p:cxnSp>
        <p:cxnSp>
          <p:nvCxnSpPr>
            <p:cNvPr id="7485" name="Google Shape;7485;p128"/>
            <p:cNvCxnSpPr/>
            <p:nvPr/>
          </p:nvCxnSpPr>
          <p:spPr>
            <a:xfrm>
              <a:off x="2905734" y="2731052"/>
              <a:ext cx="0" cy="390525"/>
            </a:xfrm>
            <a:prstGeom prst="straightConnector1">
              <a:avLst/>
            </a:prstGeom>
            <a:noFill/>
            <a:ln cap="flat" cmpd="sng" w="12700">
              <a:solidFill>
                <a:srgbClr val="A5A5A5"/>
              </a:solidFill>
              <a:prstDash val="solid"/>
              <a:miter lim="800000"/>
              <a:headEnd len="sm" w="sm" type="none"/>
              <a:tailEnd len="sm" w="sm" type="none"/>
            </a:ln>
          </p:spPr>
        </p:cxnSp>
      </p:grpSp>
      <p:sp>
        <p:nvSpPr>
          <p:cNvPr id="7486" name="Google Shape;7486;p128"/>
          <p:cNvSpPr/>
          <p:nvPr/>
        </p:nvSpPr>
        <p:spPr>
          <a:xfrm>
            <a:off x="6401979" y="1900493"/>
            <a:ext cx="2251073" cy="1482786"/>
          </a:xfrm>
          <a:custGeom>
            <a:rect b="b" l="l" r="r" t="t"/>
            <a:pathLst>
              <a:path extrusionOk="0" h="1482786" w="2251073">
                <a:moveTo>
                  <a:pt x="40767" y="0"/>
                </a:moveTo>
                <a:lnTo>
                  <a:pt x="2210306" y="0"/>
                </a:lnTo>
                <a:cubicBezTo>
                  <a:pt x="2232821" y="0"/>
                  <a:pt x="2251073" y="18252"/>
                  <a:pt x="2251073" y="40767"/>
                </a:cubicBezTo>
                <a:lnTo>
                  <a:pt x="2251073" y="995798"/>
                </a:lnTo>
                <a:lnTo>
                  <a:pt x="2251073" y="1175430"/>
                </a:lnTo>
                <a:lnTo>
                  <a:pt x="2251073" y="1482786"/>
                </a:lnTo>
                <a:lnTo>
                  <a:pt x="2021256" y="1216197"/>
                </a:lnTo>
                <a:lnTo>
                  <a:pt x="40767" y="1216197"/>
                </a:lnTo>
                <a:cubicBezTo>
                  <a:pt x="18252" y="1216197"/>
                  <a:pt x="0" y="1197945"/>
                  <a:pt x="0" y="1175430"/>
                </a:cubicBezTo>
                <a:lnTo>
                  <a:pt x="0" y="40767"/>
                </a:lnTo>
                <a:cubicBezTo>
                  <a:pt x="0" y="18252"/>
                  <a:pt x="18252" y="0"/>
                  <a:pt x="40767" y="0"/>
                </a:cubicBezTo>
                <a:close/>
              </a:path>
            </a:pathLst>
          </a:custGeom>
          <a:noFill/>
          <a:ln>
            <a:noFill/>
          </a:ln>
          <a:effectLst>
            <a:outerShdw blurRad="152400" sx="92000" rotWithShape="0" dir="5400000" dist="76200" sy="92000">
              <a:schemeClr val="dk1">
                <a:alpha val="14901"/>
              </a:schemeClr>
            </a:outerShdw>
          </a:effectLst>
        </p:spPr>
        <p:txBody>
          <a:bodyPr anchorCtr="0" anchor="t" bIns="36000" lIns="72000" spcFirstLastPara="1" rIns="72000" wrap="square" tIns="108000">
            <a:noAutofit/>
          </a:bodyPr>
          <a:lstStyle/>
          <a:p>
            <a:pPr indent="0" lvl="0" marL="0" marR="0" rtl="0" algn="r">
              <a:spcBef>
                <a:spcPts val="0"/>
              </a:spcBef>
              <a:spcAft>
                <a:spcPts val="0"/>
              </a:spcAft>
              <a:buNone/>
            </a:pPr>
            <a:r>
              <a:rPr b="1" lang="pt-BR" sz="1050">
                <a:solidFill>
                  <a:srgbClr val="2AB8CA"/>
                </a:solidFill>
                <a:latin typeface="Calibri"/>
                <a:ea typeface="Calibri"/>
                <a:cs typeface="Calibri"/>
                <a:sym typeface="Calibri"/>
              </a:rPr>
              <a:t>A normalização da DHL foi atingida em 48% e 42% </a:t>
            </a:r>
            <a:r>
              <a:rPr lang="pt-BR" sz="1050">
                <a:solidFill>
                  <a:srgbClr val="2AB8CA"/>
                </a:solidFill>
                <a:latin typeface="Calibri"/>
                <a:ea typeface="Calibri"/>
                <a:cs typeface="Calibri"/>
                <a:sym typeface="Calibri"/>
              </a:rPr>
              <a:t>dos pacientes que receberam ravulizumabe e eculizumabe, respectivamente, </a:t>
            </a:r>
            <a:r>
              <a:rPr b="1" lang="pt-BR" sz="1050">
                <a:solidFill>
                  <a:srgbClr val="2AB8CA"/>
                </a:solidFill>
                <a:latin typeface="Calibri"/>
                <a:ea typeface="Calibri"/>
                <a:cs typeface="Calibri"/>
                <a:sym typeface="Calibri"/>
              </a:rPr>
              <a:t>ao final de 26 semanas</a:t>
            </a:r>
            <a:endParaRPr/>
          </a:p>
        </p:txBody>
      </p:sp>
      <p:cxnSp>
        <p:nvCxnSpPr>
          <p:cNvPr id="7487" name="Google Shape;7487;p128"/>
          <p:cNvCxnSpPr/>
          <p:nvPr/>
        </p:nvCxnSpPr>
        <p:spPr>
          <a:xfrm>
            <a:off x="3969663" y="2395135"/>
            <a:ext cx="0" cy="0"/>
          </a:xfrm>
          <a:prstGeom prst="straightConnector1">
            <a:avLst/>
          </a:prstGeom>
          <a:noFill/>
          <a:ln cap="flat" cmpd="sng" w="22225">
            <a:solidFill>
              <a:srgbClr val="000000"/>
            </a:solidFill>
            <a:prstDash val="solid"/>
            <a:miter lim="800000"/>
            <a:headEnd len="med" w="med" type="none"/>
            <a:tailEnd len="med" w="med" type="none"/>
          </a:ln>
        </p:spPr>
      </p:cxnSp>
      <p:sp>
        <p:nvSpPr>
          <p:cNvPr id="7488" name="Google Shape;7488;p128"/>
          <p:cNvSpPr/>
          <p:nvPr/>
        </p:nvSpPr>
        <p:spPr>
          <a:xfrm>
            <a:off x="2394791" y="1998732"/>
            <a:ext cx="601663" cy="1651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2"/>
              </a:buClr>
              <a:buSzPts val="1000"/>
              <a:buFont typeface="Calibri"/>
              <a:buNone/>
            </a:pPr>
            <a:r>
              <a:rPr lang="pt-BR" sz="1000">
                <a:solidFill>
                  <a:schemeClr val="dk2"/>
                </a:solidFill>
                <a:latin typeface="Calibri"/>
                <a:ea typeface="Calibri"/>
                <a:cs typeface="Calibri"/>
                <a:sym typeface="Calibri"/>
              </a:rPr>
              <a:t>eculizumab</a:t>
            </a:r>
            <a:endParaRPr baseline="30000" sz="1000">
              <a:solidFill>
                <a:schemeClr val="dk2"/>
              </a:solidFill>
              <a:latin typeface="Calibri"/>
              <a:ea typeface="Calibri"/>
              <a:cs typeface="Calibri"/>
              <a:sym typeface="Calibri"/>
            </a:endParaRPr>
          </a:p>
        </p:txBody>
      </p:sp>
      <p:sp>
        <p:nvSpPr>
          <p:cNvPr id="7489" name="Google Shape;7489;p128"/>
          <p:cNvSpPr/>
          <p:nvPr/>
        </p:nvSpPr>
        <p:spPr>
          <a:xfrm>
            <a:off x="2198995" y="2027282"/>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490" name="Google Shape;7490;p128"/>
          <p:cNvSpPr/>
          <p:nvPr/>
        </p:nvSpPr>
        <p:spPr>
          <a:xfrm>
            <a:off x="4501289" y="1992710"/>
            <a:ext cx="601663" cy="15273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2"/>
              </a:buClr>
              <a:buSzPts val="1000"/>
              <a:buFont typeface="Calibri"/>
              <a:buNone/>
            </a:pPr>
            <a:r>
              <a:rPr lang="pt-BR" sz="1000">
                <a:solidFill>
                  <a:schemeClr val="dk2"/>
                </a:solidFill>
                <a:latin typeface="Calibri"/>
                <a:ea typeface="Calibri"/>
                <a:cs typeface="Calibri"/>
                <a:sym typeface="Calibri"/>
              </a:rPr>
              <a:t>eculizumabe</a:t>
            </a:r>
            <a:r>
              <a:rPr lang="pt-BR" sz="1000">
                <a:solidFill>
                  <a:schemeClr val="dk1"/>
                </a:solidFill>
                <a:latin typeface="Calibri"/>
                <a:ea typeface="Calibri"/>
                <a:cs typeface="Calibri"/>
                <a:sym typeface="Calibri"/>
              </a:rPr>
              <a:t>⇒</a:t>
            </a:r>
            <a:r>
              <a:rPr lang="pt-BR" sz="1000">
                <a:solidFill>
                  <a:schemeClr val="lt2"/>
                </a:solidFill>
                <a:latin typeface="Calibri"/>
                <a:ea typeface="Calibri"/>
                <a:cs typeface="Calibri"/>
                <a:sym typeface="Calibri"/>
              </a:rPr>
              <a:t>ravulizumabe</a:t>
            </a:r>
            <a:endParaRPr baseline="30000" sz="1000">
              <a:solidFill>
                <a:schemeClr val="lt2"/>
              </a:solidFill>
              <a:latin typeface="Calibri"/>
              <a:ea typeface="Calibri"/>
              <a:cs typeface="Calibri"/>
              <a:sym typeface="Calibri"/>
            </a:endParaRPr>
          </a:p>
        </p:txBody>
      </p:sp>
      <p:sp>
        <p:nvSpPr>
          <p:cNvPr id="7491" name="Google Shape;7491;p128"/>
          <p:cNvSpPr/>
          <p:nvPr/>
        </p:nvSpPr>
        <p:spPr>
          <a:xfrm>
            <a:off x="4305493" y="2032398"/>
            <a:ext cx="108000" cy="9990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492" name="Google Shape;7492;p128"/>
          <p:cNvSpPr/>
          <p:nvPr/>
        </p:nvSpPr>
        <p:spPr>
          <a:xfrm>
            <a:off x="3383600" y="1999707"/>
            <a:ext cx="2498963" cy="1651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pt-BR" sz="1000">
                <a:solidFill>
                  <a:schemeClr val="lt2"/>
                </a:solidFill>
                <a:latin typeface="Calibri"/>
                <a:ea typeface="Calibri"/>
                <a:cs typeface="Calibri"/>
                <a:sym typeface="Calibri"/>
              </a:rPr>
              <a:t>ravulizumab</a:t>
            </a:r>
            <a:endParaRPr baseline="30000" sz="1000">
              <a:solidFill>
                <a:schemeClr val="lt2"/>
              </a:solidFill>
              <a:latin typeface="Calibri"/>
              <a:ea typeface="Calibri"/>
              <a:cs typeface="Calibri"/>
              <a:sym typeface="Calibri"/>
            </a:endParaRPr>
          </a:p>
        </p:txBody>
      </p:sp>
      <p:sp>
        <p:nvSpPr>
          <p:cNvPr id="7493" name="Google Shape;7493;p128"/>
          <p:cNvSpPr/>
          <p:nvPr/>
        </p:nvSpPr>
        <p:spPr>
          <a:xfrm>
            <a:off x="3175412" y="2028257"/>
            <a:ext cx="108000" cy="10800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494" name="Google Shape;7494;p128"/>
          <p:cNvSpPr txBox="1"/>
          <p:nvPr/>
        </p:nvSpPr>
        <p:spPr>
          <a:xfrm>
            <a:off x="5606487" y="4957492"/>
            <a:ext cx="1336808" cy="24622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Visita (dias)</a:t>
            </a:r>
            <a:endParaRPr/>
          </a:p>
        </p:txBody>
      </p:sp>
    </p:spTree>
  </p:cSld>
  <p:clrMapOvr>
    <a:masterClrMapping/>
  </p:clrMapOvr>
  <p:transition spd="slow">
    <p:wipe dir="u"/>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7332"/>
                                        </p:tgtEl>
                                        <p:attrNameLst>
                                          <p:attrName>style.visibility</p:attrName>
                                        </p:attrNameLst>
                                      </p:cBhvr>
                                      <p:to>
                                        <p:strVal val="visible"/>
                                      </p:to>
                                    </p:set>
                                    <p:animEffect filter="fade" transition="in">
                                      <p:cBhvr>
                                        <p:cTn dur="500"/>
                                        <p:tgtEl>
                                          <p:spTgt spid="733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7486"/>
                                        </p:tgtEl>
                                        <p:attrNameLst>
                                          <p:attrName>style.visibility</p:attrName>
                                        </p:attrNameLst>
                                      </p:cBhvr>
                                      <p:to>
                                        <p:strVal val="visible"/>
                                      </p:to>
                                    </p:set>
                                    <p:animEffect filter="fade" transition="in">
                                      <p:cBhvr>
                                        <p:cTn dur="500"/>
                                        <p:tgtEl>
                                          <p:spTgt spid="7486"/>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7333"/>
                                        </p:tgtEl>
                                        <p:attrNameLst>
                                          <p:attrName>style.visibility</p:attrName>
                                        </p:attrNameLst>
                                      </p:cBhvr>
                                      <p:to>
                                        <p:strVal val="visible"/>
                                      </p:to>
                                    </p:set>
                                    <p:animEffect filter="fade" transition="in">
                                      <p:cBhvr>
                                        <p:cTn dur="500"/>
                                        <p:tgtEl>
                                          <p:spTgt spid="7333"/>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7331"/>
                                        </p:tgtEl>
                                        <p:attrNameLst>
                                          <p:attrName>style.visibility</p:attrName>
                                        </p:attrNameLst>
                                      </p:cBhvr>
                                      <p:to>
                                        <p:strVal val="visible"/>
                                      </p:to>
                                    </p:set>
                                    <p:animEffect filter="fade" transition="in">
                                      <p:cBhvr>
                                        <p:cTn dur="500"/>
                                        <p:tgtEl>
                                          <p:spTgt spid="733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99" name="Shape 7499"/>
        <p:cNvGrpSpPr/>
        <p:nvPr/>
      </p:nvGrpSpPr>
      <p:grpSpPr>
        <a:xfrm>
          <a:off x="0" y="0"/>
          <a:ext cx="0" cy="0"/>
          <a:chOff x="0" y="0"/>
          <a:chExt cx="0" cy="0"/>
        </a:xfrm>
      </p:grpSpPr>
      <p:sp>
        <p:nvSpPr>
          <p:cNvPr id="7500" name="Google Shape;7500;p129"/>
          <p:cNvSpPr/>
          <p:nvPr/>
        </p:nvSpPr>
        <p:spPr>
          <a:xfrm flipH="1">
            <a:off x="407986" y="1763318"/>
            <a:ext cx="11237916" cy="443745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7501" name="Google Shape;7501;p129"/>
          <p:cNvSpPr/>
          <p:nvPr/>
        </p:nvSpPr>
        <p:spPr>
          <a:xfrm>
            <a:off x="714483" y="5410840"/>
            <a:ext cx="10473570" cy="591491"/>
          </a:xfrm>
          <a:prstGeom prst="rect">
            <a:avLst/>
          </a:prstGeom>
          <a:solidFill>
            <a:srgbClr val="F2F2F2"/>
          </a:solidFill>
          <a:ln cap="flat" cmpd="sng" w="12700">
            <a:solidFill>
              <a:srgbClr val="D8D8D8"/>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502" name="Google Shape;7502;p129"/>
          <p:cNvSpPr txBox="1"/>
          <p:nvPr/>
        </p:nvSpPr>
        <p:spPr>
          <a:xfrm>
            <a:off x="296269" y="385036"/>
            <a:ext cx="11599462"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Os níveis médios de DHL com ravulizumabe estabilizaram-se</a:t>
            </a:r>
            <a:br>
              <a:rPr b="1" lang="pt-BR" sz="3200">
                <a:solidFill>
                  <a:schemeClr val="accent1"/>
                </a:solidFill>
                <a:latin typeface="Lustria"/>
                <a:ea typeface="Lustria"/>
                <a:cs typeface="Lustria"/>
                <a:sym typeface="Lustria"/>
              </a:rPr>
            </a:br>
            <a:r>
              <a:rPr b="1" lang="pt-BR" sz="3200">
                <a:solidFill>
                  <a:schemeClr val="accent1"/>
                </a:solidFill>
                <a:latin typeface="Lustria"/>
                <a:ea typeface="Lustria"/>
                <a:cs typeface="Lustria"/>
                <a:sym typeface="Lustria"/>
              </a:rPr>
              <a:t>e mantiveram-se estáveis por 52 semanas</a:t>
            </a:r>
            <a:endParaRPr b="1" baseline="30000" sz="3200">
              <a:solidFill>
                <a:schemeClr val="accent1"/>
              </a:solidFill>
              <a:latin typeface="Lustria"/>
              <a:ea typeface="Lustria"/>
              <a:cs typeface="Lustria"/>
              <a:sym typeface="Lustria"/>
            </a:endParaRPr>
          </a:p>
        </p:txBody>
      </p:sp>
      <p:sp>
        <p:nvSpPr>
          <p:cNvPr id="7503" name="Google Shape;7503;p129"/>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 O número de pacientes pode ser menor que o número de participantes incluídos naquele momento, por exclusão de amostras com nível sérico de potássio ≥6 mmol/L e DHL ≥2x LSN); por falta de amostra (devido a erro do centro participante ou por qualquer outro motivo); e por descontinuações ocorridas durante a extensão. ‡Data de corte: 4 de setembro de 2018.</a:t>
            </a:r>
            <a:endParaRPr/>
          </a:p>
          <a:p>
            <a:pPr indent="0" lvl="0" marL="0" rtl="0" algn="l">
              <a:lnSpc>
                <a:spcPct val="90000"/>
              </a:lnSpc>
              <a:spcBef>
                <a:spcPts val="0"/>
              </a:spcBef>
              <a:spcAft>
                <a:spcPts val="0"/>
              </a:spcAft>
              <a:buClr>
                <a:schemeClr val="dk1"/>
              </a:buClr>
              <a:buSzPts val="700"/>
              <a:buNone/>
            </a:pPr>
            <a:r>
              <a:rPr lang="pt-BR" sz="700"/>
              <a:t>Abreviações: BL = período basal; DHL = desidrogenase láctica; LSN = limite superior da normalidade.</a:t>
            </a:r>
            <a:endParaRPr/>
          </a:p>
          <a:p>
            <a:pPr indent="0" lvl="0" marL="0" rtl="0" algn="l">
              <a:lnSpc>
                <a:spcPct val="90000"/>
              </a:lnSpc>
              <a:spcBef>
                <a:spcPts val="0"/>
              </a:spcBef>
              <a:spcAft>
                <a:spcPts val="0"/>
              </a:spcAft>
              <a:buClr>
                <a:schemeClr val="dk1"/>
              </a:buClr>
              <a:buSzPts val="700"/>
              <a:buNone/>
            </a:pPr>
            <a:r>
              <a:rPr lang="pt-BR" sz="700"/>
              <a:t>Referências: 1. Schrezenmeier H et al. Oral presentation at: 24th Congress of European Hematology Association (EHA); June 13–16, 2019, Amsterdam, Netherlands.</a:t>
            </a:r>
            <a:endParaRPr/>
          </a:p>
        </p:txBody>
      </p:sp>
      <p:sp>
        <p:nvSpPr>
          <p:cNvPr id="7504" name="Google Shape;7504;p129"/>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7505" name="Google Shape;7505;p129"/>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506" name="Google Shape;7506;p129"/>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507" name="Google Shape;7507;p129"/>
          <p:cNvCxnSpPr/>
          <p:nvPr/>
        </p:nvCxnSpPr>
        <p:spPr>
          <a:xfrm>
            <a:off x="2013655" y="4586239"/>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508" name="Google Shape;7508;p129"/>
          <p:cNvCxnSpPr/>
          <p:nvPr/>
        </p:nvCxnSpPr>
        <p:spPr>
          <a:xfrm>
            <a:off x="2013655" y="4232350"/>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509" name="Google Shape;7509;p129"/>
          <p:cNvCxnSpPr/>
          <p:nvPr/>
        </p:nvCxnSpPr>
        <p:spPr>
          <a:xfrm>
            <a:off x="2013655" y="3878473"/>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510" name="Google Shape;7510;p129"/>
          <p:cNvCxnSpPr/>
          <p:nvPr/>
        </p:nvCxnSpPr>
        <p:spPr>
          <a:xfrm>
            <a:off x="2013655" y="3524596"/>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511" name="Google Shape;7511;p129"/>
          <p:cNvCxnSpPr/>
          <p:nvPr/>
        </p:nvCxnSpPr>
        <p:spPr>
          <a:xfrm>
            <a:off x="2013655" y="3170719"/>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512" name="Google Shape;7512;p129"/>
          <p:cNvCxnSpPr/>
          <p:nvPr/>
        </p:nvCxnSpPr>
        <p:spPr>
          <a:xfrm>
            <a:off x="2013655" y="2826247"/>
            <a:ext cx="9218712" cy="0"/>
          </a:xfrm>
          <a:prstGeom prst="straightConnector1">
            <a:avLst/>
          </a:prstGeom>
          <a:noFill/>
          <a:ln cap="flat" cmpd="sng" w="12700">
            <a:solidFill>
              <a:srgbClr val="F2F2F2"/>
            </a:solidFill>
            <a:prstDash val="solid"/>
            <a:miter lim="800000"/>
            <a:headEnd len="sm" w="sm" type="none"/>
            <a:tailEnd len="sm" w="sm" type="none"/>
          </a:ln>
        </p:spPr>
      </p:cxnSp>
      <p:grpSp>
        <p:nvGrpSpPr>
          <p:cNvPr id="7513" name="Google Shape;7513;p129"/>
          <p:cNvGrpSpPr/>
          <p:nvPr/>
        </p:nvGrpSpPr>
        <p:grpSpPr>
          <a:xfrm>
            <a:off x="2013655" y="1984590"/>
            <a:ext cx="7563682" cy="470184"/>
            <a:chOff x="1839034" y="1751414"/>
            <a:chExt cx="9218712" cy="470184"/>
          </a:xfrm>
        </p:grpSpPr>
        <p:cxnSp>
          <p:nvCxnSpPr>
            <p:cNvPr id="7514" name="Google Shape;7514;p129"/>
            <p:cNvCxnSpPr/>
            <p:nvPr/>
          </p:nvCxnSpPr>
          <p:spPr>
            <a:xfrm>
              <a:off x="1839034" y="2221598"/>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515" name="Google Shape;7515;p129"/>
            <p:cNvCxnSpPr/>
            <p:nvPr/>
          </p:nvCxnSpPr>
          <p:spPr>
            <a:xfrm>
              <a:off x="1839034" y="1975212"/>
              <a:ext cx="9218712" cy="0"/>
            </a:xfrm>
            <a:prstGeom prst="straightConnector1">
              <a:avLst/>
            </a:prstGeom>
            <a:noFill/>
            <a:ln cap="flat" cmpd="sng" w="12700">
              <a:solidFill>
                <a:srgbClr val="F2F2F2"/>
              </a:solidFill>
              <a:prstDash val="solid"/>
              <a:miter lim="800000"/>
              <a:headEnd len="sm" w="sm" type="none"/>
              <a:tailEnd len="sm" w="sm" type="none"/>
            </a:ln>
          </p:spPr>
        </p:cxnSp>
        <p:cxnSp>
          <p:nvCxnSpPr>
            <p:cNvPr id="7516" name="Google Shape;7516;p129"/>
            <p:cNvCxnSpPr/>
            <p:nvPr/>
          </p:nvCxnSpPr>
          <p:spPr>
            <a:xfrm>
              <a:off x="1839034" y="1751414"/>
              <a:ext cx="9218712" cy="0"/>
            </a:xfrm>
            <a:prstGeom prst="straightConnector1">
              <a:avLst/>
            </a:prstGeom>
            <a:noFill/>
            <a:ln cap="flat" cmpd="sng" w="12700">
              <a:solidFill>
                <a:srgbClr val="F2F2F2"/>
              </a:solidFill>
              <a:prstDash val="solid"/>
              <a:miter lim="800000"/>
              <a:headEnd len="sm" w="sm" type="none"/>
              <a:tailEnd len="sm" w="sm" type="none"/>
            </a:ln>
          </p:spPr>
        </p:cxnSp>
      </p:grpSp>
      <p:cxnSp>
        <p:nvCxnSpPr>
          <p:cNvPr id="7517" name="Google Shape;7517;p129"/>
          <p:cNvCxnSpPr/>
          <p:nvPr/>
        </p:nvCxnSpPr>
        <p:spPr>
          <a:xfrm>
            <a:off x="6630152" y="2138936"/>
            <a:ext cx="0" cy="2079302"/>
          </a:xfrm>
          <a:prstGeom prst="straightConnector1">
            <a:avLst/>
          </a:prstGeom>
          <a:noFill/>
          <a:ln cap="flat" cmpd="sng" w="9525">
            <a:solidFill>
              <a:schemeClr val="accent4"/>
            </a:solidFill>
            <a:prstDash val="dash"/>
            <a:miter lim="800000"/>
            <a:headEnd len="sm" w="sm" type="none"/>
            <a:tailEnd len="sm" w="sm" type="none"/>
          </a:ln>
        </p:spPr>
      </p:cxnSp>
      <p:cxnSp>
        <p:nvCxnSpPr>
          <p:cNvPr id="7518" name="Google Shape;7518;p129"/>
          <p:cNvCxnSpPr/>
          <p:nvPr/>
        </p:nvCxnSpPr>
        <p:spPr>
          <a:xfrm>
            <a:off x="2013655" y="4943437"/>
            <a:ext cx="9218712" cy="0"/>
          </a:xfrm>
          <a:prstGeom prst="straightConnector1">
            <a:avLst/>
          </a:prstGeom>
          <a:noFill/>
          <a:ln cap="flat" cmpd="sng" w="25400">
            <a:solidFill>
              <a:srgbClr val="F2F2F2"/>
            </a:solidFill>
            <a:prstDash val="solid"/>
            <a:miter lim="800000"/>
            <a:headEnd len="sm" w="sm" type="none"/>
            <a:tailEnd len="sm" w="sm" type="none"/>
          </a:ln>
        </p:spPr>
      </p:cxnSp>
      <p:graphicFrame>
        <p:nvGraphicFramePr>
          <p:cNvPr id="7519" name="Google Shape;7519;p129"/>
          <p:cNvGraphicFramePr/>
          <p:nvPr/>
        </p:nvGraphicFramePr>
        <p:xfrm>
          <a:off x="546098" y="4857732"/>
          <a:ext cx="3000000" cy="3000000"/>
        </p:xfrm>
        <a:graphic>
          <a:graphicData uri="http://schemas.openxmlformats.org/drawingml/2006/table">
            <a:tbl>
              <a:tblPr bandRow="1" firstRow="1">
                <a:noFill/>
                <a:tableStyleId>{A0BF0AAD-81E2-4729-A6F2-3AC11B6F7D1A}</a:tableStyleId>
              </a:tblPr>
              <a:tblGrid>
                <a:gridCol w="1557800"/>
                <a:gridCol w="276850"/>
                <a:gridCol w="187575"/>
                <a:gridCol w="209100"/>
                <a:gridCol w="228825"/>
                <a:gridCol w="198325"/>
                <a:gridCol w="251725"/>
                <a:gridCol w="350875"/>
                <a:gridCol w="335625"/>
                <a:gridCol w="328000"/>
                <a:gridCol w="335625"/>
                <a:gridCol w="343250"/>
                <a:gridCol w="343250"/>
                <a:gridCol w="305125"/>
                <a:gridCol w="358500"/>
                <a:gridCol w="343250"/>
                <a:gridCol w="328000"/>
                <a:gridCol w="457675"/>
                <a:gridCol w="717025"/>
                <a:gridCol w="961125"/>
                <a:gridCol w="1357775"/>
                <a:gridCol w="938750"/>
              </a:tblGrid>
              <a:tr h="495250">
                <a:tc>
                  <a:txBody>
                    <a:bodyPr/>
                    <a:lstStyle/>
                    <a:p>
                      <a:pPr indent="0" lvl="0" marL="0" marR="0" rtl="0" algn="ctr">
                        <a:spcBef>
                          <a:spcPts val="0"/>
                        </a:spcBef>
                        <a:spcAft>
                          <a:spcPts val="0"/>
                        </a:spcAft>
                        <a:buNone/>
                      </a:pPr>
                      <a:r>
                        <a:t/>
                      </a:r>
                      <a:endParaRPr sz="1000">
                        <a:solidFill>
                          <a:srgbClr val="6C7575"/>
                        </a:solidFill>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BL</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8</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15</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22</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29</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43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57</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71</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85</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99</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113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127</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141</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155</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169</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183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197</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225</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253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309</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a:solidFill>
                            <a:schemeClr val="dk1"/>
                          </a:solidFill>
                        </a:rPr>
                        <a:t>     365</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7650">
                <a:tc>
                  <a:txBody>
                    <a:bodyPr/>
                    <a:lstStyle/>
                    <a:p>
                      <a:pPr indent="0" lvl="0" marL="0" marR="0" rtl="0" algn="r">
                        <a:lnSpc>
                          <a:spcPct val="100000"/>
                        </a:lnSpc>
                        <a:spcBef>
                          <a:spcPts val="0"/>
                        </a:spcBef>
                        <a:spcAft>
                          <a:spcPts val="0"/>
                        </a:spcAft>
                        <a:buClr>
                          <a:schemeClr val="dk1"/>
                        </a:buClr>
                        <a:buSzPts val="1000"/>
                        <a:buFont typeface="Calibri"/>
                        <a:buNone/>
                      </a:pPr>
                      <a:r>
                        <a:rPr b="1" lang="pt-BR" sz="1000">
                          <a:solidFill>
                            <a:schemeClr val="dk1"/>
                          </a:solidFill>
                        </a:rPr>
                        <a:t>Nº de pacientes</a:t>
                      </a:r>
                      <a:r>
                        <a:rPr b="1" baseline="30000" i="0" lang="pt-BR" sz="1000" u="none" cap="none" strike="noStrike">
                          <a:solidFill>
                            <a:schemeClr val="dk1"/>
                          </a:solidFill>
                          <a:latin typeface="Calibri"/>
                          <a:ea typeface="Calibri"/>
                          <a:cs typeface="Calibri"/>
                          <a:sym typeface="Calibri"/>
                        </a:rPr>
                        <a:t>†‡</a:t>
                      </a:r>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gridSpan="21">
                  <a:txBody>
                    <a:bodyPr/>
                    <a:lstStyle/>
                    <a:p>
                      <a:pPr indent="0" lvl="0" marL="0" marR="0" rtl="0" algn="ctr">
                        <a:spcBef>
                          <a:spcPts val="0"/>
                        </a:spcBef>
                        <a:spcAft>
                          <a:spcPts val="0"/>
                        </a:spcAft>
                        <a:buNone/>
                      </a:pPr>
                      <a:r>
                        <a:t/>
                      </a:r>
                      <a:endParaRPr b="0" sz="900">
                        <a:solidFill>
                          <a:schemeClr val="dk1"/>
                        </a:solidFill>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hMerge="1"/>
                <a:tc hMerge="1"/>
                <a:tc hMerge="1"/>
                <a:tc hMerge="1"/>
                <a:tc hMerge="1"/>
                <a:tc hMerge="1"/>
                <a:tc hMerge="1"/>
                <a:tc hMerge="1"/>
                <a:tc hMerge="1"/>
                <a:tc hMerge="1"/>
                <a:tc hMerge="1"/>
                <a:tc hMerge="1"/>
                <a:tc hMerge="1"/>
                <a:tc hMerge="1"/>
                <a:tc hMerge="1"/>
                <a:tc hMerge="1"/>
                <a:tc hMerge="1"/>
                <a:tc hMerge="1"/>
                <a:tc hMerge="1"/>
              </a:tr>
              <a:tr h="74175">
                <a:tc>
                  <a:txBody>
                    <a:bodyPr/>
                    <a:lstStyle/>
                    <a:p>
                      <a:pPr indent="0" lvl="0" marL="0" marR="0" rtl="0" algn="r">
                        <a:lnSpc>
                          <a:spcPct val="100000"/>
                        </a:lnSpc>
                        <a:spcBef>
                          <a:spcPts val="0"/>
                        </a:spcBef>
                        <a:spcAft>
                          <a:spcPts val="0"/>
                        </a:spcAft>
                        <a:buClr>
                          <a:schemeClr val="lt2"/>
                        </a:buClr>
                        <a:buSzPts val="800"/>
                        <a:buFont typeface="Calibri"/>
                        <a:buNone/>
                      </a:pPr>
                      <a:r>
                        <a:rPr b="0" lang="pt-BR" sz="800">
                          <a:solidFill>
                            <a:schemeClr val="lt2"/>
                          </a:solidFill>
                        </a:rPr>
                        <a:t>ravulizumabe</a:t>
                      </a:r>
                      <a:r>
                        <a:rPr b="0" baseline="30000" lang="pt-BR" sz="800">
                          <a:solidFill>
                            <a:schemeClr val="lt2"/>
                          </a:solidFill>
                        </a:rPr>
                        <a:t>       </a:t>
                      </a:r>
                      <a:r>
                        <a:rPr b="0" lang="pt-BR" sz="800">
                          <a:solidFill>
                            <a:schemeClr val="lt2"/>
                          </a:solidFill>
                        </a:rPr>
                        <a:t>ravulizumabe</a:t>
                      </a:r>
                      <a:endParaRPr b="0" baseline="30000" sz="900">
                        <a:solidFill>
                          <a:schemeClr val="lt2"/>
                        </a:solidFill>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124</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119</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122</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124</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122</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120</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124</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122</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800">
                        <a:solidFill>
                          <a:schemeClr val="dk1"/>
                        </a:solidFill>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800">
                        <a:solidFill>
                          <a:schemeClr val="dk1"/>
                        </a:solidFill>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124</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122</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1"/>
                          </a:solidFill>
                        </a:rPr>
                        <a:t>     121</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77950">
                <a:tc>
                  <a:txBody>
                    <a:bodyPr/>
                    <a:lstStyle/>
                    <a:p>
                      <a:pPr indent="0" lvl="0" marL="0" marR="0" rtl="0" algn="r">
                        <a:lnSpc>
                          <a:spcPct val="100000"/>
                        </a:lnSpc>
                        <a:spcBef>
                          <a:spcPts val="0"/>
                        </a:spcBef>
                        <a:spcAft>
                          <a:spcPts val="0"/>
                        </a:spcAft>
                        <a:buClr>
                          <a:schemeClr val="dk2"/>
                        </a:buClr>
                        <a:buSzPts val="800"/>
                        <a:buFont typeface="Calibri"/>
                        <a:buNone/>
                      </a:pPr>
                      <a:r>
                        <a:rPr b="0" lang="pt-BR" sz="800">
                          <a:solidFill>
                            <a:schemeClr val="dk2"/>
                          </a:solidFill>
                        </a:rPr>
                        <a:t>eculizumabe</a:t>
                      </a:r>
                      <a:r>
                        <a:rPr b="0" baseline="30000" lang="pt-BR" sz="800">
                          <a:solidFill>
                            <a:schemeClr val="lt2"/>
                          </a:solidFill>
                        </a:rPr>
                        <a:t>        </a:t>
                      </a:r>
                      <a:r>
                        <a:rPr b="0" lang="pt-BR" sz="800">
                          <a:solidFill>
                            <a:schemeClr val="lt2"/>
                          </a:solidFill>
                        </a:rPr>
                        <a:t>ravulizumabe</a:t>
                      </a:r>
                      <a:endParaRPr b="0" baseline="30000" sz="800">
                        <a:solidFill>
                          <a:schemeClr val="lt2"/>
                        </a:solidFill>
                      </a:endParaRPr>
                    </a:p>
                  </a:txBody>
                  <a:tcPr marT="45725" marB="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119</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118</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116</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118</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118</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119</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117</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116</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116</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117</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118</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119</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118</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119</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116</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118</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117</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97</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116</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113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800">
                          <a:solidFill>
                            <a:schemeClr val="dk2"/>
                          </a:solidFill>
                        </a:rPr>
                        <a:t>     113</a:t>
                      </a:r>
                      <a:endParaRPr/>
                    </a:p>
                  </a:txBody>
                  <a:tcPr marT="4572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7520" name="Google Shape;7520;p129"/>
          <p:cNvSpPr/>
          <p:nvPr/>
        </p:nvSpPr>
        <p:spPr>
          <a:xfrm>
            <a:off x="1351666" y="5686398"/>
            <a:ext cx="81852" cy="75179"/>
          </a:xfrm>
          <a:prstGeom prst="rightArrow">
            <a:avLst>
              <a:gd fmla="val 34639" name="adj1"/>
              <a:gd fmla="val 62010" name="adj2"/>
            </a:avLst>
          </a:prstGeom>
          <a:solidFill>
            <a:srgbClr val="A5A5A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521" name="Google Shape;7521;p129"/>
          <p:cNvSpPr/>
          <p:nvPr/>
        </p:nvSpPr>
        <p:spPr>
          <a:xfrm>
            <a:off x="1351666" y="5850582"/>
            <a:ext cx="81852" cy="75179"/>
          </a:xfrm>
          <a:prstGeom prst="rightArrow">
            <a:avLst>
              <a:gd fmla="val 34639" name="adj1"/>
              <a:gd fmla="val 62010" name="adj2"/>
            </a:avLst>
          </a:prstGeom>
          <a:solidFill>
            <a:srgbClr val="A5A5A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522" name="Google Shape;7522;p129"/>
          <p:cNvSpPr txBox="1"/>
          <p:nvPr/>
        </p:nvSpPr>
        <p:spPr>
          <a:xfrm>
            <a:off x="1517267" y="1938522"/>
            <a:ext cx="412251" cy="14486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1800</a:t>
            </a:r>
            <a:endParaRPr/>
          </a:p>
        </p:txBody>
      </p:sp>
      <p:sp>
        <p:nvSpPr>
          <p:cNvPr id="7523" name="Google Shape;7523;p129"/>
          <p:cNvSpPr txBox="1"/>
          <p:nvPr/>
        </p:nvSpPr>
        <p:spPr>
          <a:xfrm>
            <a:off x="1517267" y="2159768"/>
            <a:ext cx="412251" cy="14486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1600</a:t>
            </a:r>
            <a:endParaRPr/>
          </a:p>
        </p:txBody>
      </p:sp>
      <p:sp>
        <p:nvSpPr>
          <p:cNvPr id="7524" name="Google Shape;7524;p129"/>
          <p:cNvSpPr txBox="1"/>
          <p:nvPr/>
        </p:nvSpPr>
        <p:spPr>
          <a:xfrm>
            <a:off x="1517267" y="2383684"/>
            <a:ext cx="412251" cy="14486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1400</a:t>
            </a:r>
            <a:endParaRPr/>
          </a:p>
        </p:txBody>
      </p:sp>
      <p:sp>
        <p:nvSpPr>
          <p:cNvPr id="7525" name="Google Shape;7525;p129"/>
          <p:cNvSpPr txBox="1"/>
          <p:nvPr/>
        </p:nvSpPr>
        <p:spPr>
          <a:xfrm>
            <a:off x="1517267" y="2747087"/>
            <a:ext cx="412251" cy="14486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600</a:t>
            </a:r>
            <a:endParaRPr/>
          </a:p>
        </p:txBody>
      </p:sp>
      <p:sp>
        <p:nvSpPr>
          <p:cNvPr id="7526" name="Google Shape;7526;p129"/>
          <p:cNvSpPr txBox="1"/>
          <p:nvPr/>
        </p:nvSpPr>
        <p:spPr>
          <a:xfrm>
            <a:off x="1517267" y="3098847"/>
            <a:ext cx="412251" cy="14486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500</a:t>
            </a:r>
            <a:endParaRPr/>
          </a:p>
        </p:txBody>
      </p:sp>
      <p:sp>
        <p:nvSpPr>
          <p:cNvPr id="7527" name="Google Shape;7527;p129"/>
          <p:cNvSpPr txBox="1"/>
          <p:nvPr/>
        </p:nvSpPr>
        <p:spPr>
          <a:xfrm>
            <a:off x="1517267" y="3457051"/>
            <a:ext cx="412251" cy="14486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400</a:t>
            </a:r>
            <a:endParaRPr/>
          </a:p>
        </p:txBody>
      </p:sp>
      <p:sp>
        <p:nvSpPr>
          <p:cNvPr id="7528" name="Google Shape;7528;p129"/>
          <p:cNvSpPr txBox="1"/>
          <p:nvPr/>
        </p:nvSpPr>
        <p:spPr>
          <a:xfrm>
            <a:off x="1517267" y="3809904"/>
            <a:ext cx="412251" cy="14486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300</a:t>
            </a:r>
            <a:endParaRPr/>
          </a:p>
        </p:txBody>
      </p:sp>
      <p:sp>
        <p:nvSpPr>
          <p:cNvPr id="7529" name="Google Shape;7529;p129"/>
          <p:cNvSpPr txBox="1"/>
          <p:nvPr/>
        </p:nvSpPr>
        <p:spPr>
          <a:xfrm>
            <a:off x="1517267" y="4181360"/>
            <a:ext cx="412251" cy="14486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200</a:t>
            </a:r>
            <a:endParaRPr/>
          </a:p>
        </p:txBody>
      </p:sp>
      <p:sp>
        <p:nvSpPr>
          <p:cNvPr id="7530" name="Google Shape;7530;p129"/>
          <p:cNvSpPr txBox="1"/>
          <p:nvPr/>
        </p:nvSpPr>
        <p:spPr>
          <a:xfrm>
            <a:off x="1517267" y="4588586"/>
            <a:ext cx="412251" cy="14486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100</a:t>
            </a:r>
            <a:endParaRPr/>
          </a:p>
        </p:txBody>
      </p:sp>
      <p:sp>
        <p:nvSpPr>
          <p:cNvPr id="7531" name="Google Shape;7531;p129"/>
          <p:cNvSpPr txBox="1"/>
          <p:nvPr/>
        </p:nvSpPr>
        <p:spPr>
          <a:xfrm>
            <a:off x="1517267" y="4868913"/>
            <a:ext cx="412251" cy="14486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a:t>
            </a:r>
            <a:endParaRPr/>
          </a:p>
        </p:txBody>
      </p:sp>
      <p:sp>
        <p:nvSpPr>
          <p:cNvPr id="7532" name="Google Shape;7532;p129"/>
          <p:cNvSpPr txBox="1"/>
          <p:nvPr/>
        </p:nvSpPr>
        <p:spPr>
          <a:xfrm rot="-5400000">
            <a:off x="66359" y="3243739"/>
            <a:ext cx="3042573" cy="28757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Desidrogenase láctica (U/L)</a:t>
            </a:r>
            <a:endParaRPr b="1" sz="1800">
              <a:solidFill>
                <a:schemeClr val="dk1"/>
              </a:solidFill>
              <a:latin typeface="Calibri"/>
              <a:ea typeface="Calibri"/>
              <a:cs typeface="Calibri"/>
              <a:sym typeface="Calibri"/>
            </a:endParaRPr>
          </a:p>
        </p:txBody>
      </p:sp>
      <p:grpSp>
        <p:nvGrpSpPr>
          <p:cNvPr id="7533" name="Google Shape;7533;p129"/>
          <p:cNvGrpSpPr/>
          <p:nvPr/>
        </p:nvGrpSpPr>
        <p:grpSpPr>
          <a:xfrm>
            <a:off x="3308565" y="1904716"/>
            <a:ext cx="2342675" cy="171766"/>
            <a:chOff x="5091324" y="1487856"/>
            <a:chExt cx="2342675" cy="171766"/>
          </a:xfrm>
        </p:grpSpPr>
        <p:grpSp>
          <p:nvGrpSpPr>
            <p:cNvPr id="7534" name="Google Shape;7534;p129"/>
            <p:cNvGrpSpPr/>
            <p:nvPr/>
          </p:nvGrpSpPr>
          <p:grpSpPr>
            <a:xfrm>
              <a:off x="5091324" y="1501790"/>
              <a:ext cx="431219" cy="108000"/>
              <a:chOff x="6252866" y="2047590"/>
              <a:chExt cx="431219" cy="108000"/>
            </a:xfrm>
          </p:grpSpPr>
          <p:cxnSp>
            <p:nvCxnSpPr>
              <p:cNvPr id="7535" name="Google Shape;7535;p129"/>
              <p:cNvCxnSpPr/>
              <p:nvPr/>
            </p:nvCxnSpPr>
            <p:spPr>
              <a:xfrm>
                <a:off x="6252866" y="2103178"/>
                <a:ext cx="431219" cy="0"/>
              </a:xfrm>
              <a:prstGeom prst="straightConnector1">
                <a:avLst/>
              </a:prstGeom>
              <a:noFill/>
              <a:ln cap="flat" cmpd="sng" w="19050">
                <a:solidFill>
                  <a:schemeClr val="lt2"/>
                </a:solidFill>
                <a:prstDash val="solid"/>
                <a:miter lim="800000"/>
                <a:headEnd len="sm" w="sm" type="none"/>
                <a:tailEnd len="sm" w="sm" type="none"/>
              </a:ln>
            </p:spPr>
          </p:cxnSp>
          <p:sp>
            <p:nvSpPr>
              <p:cNvPr id="7536" name="Google Shape;7536;p129"/>
              <p:cNvSpPr/>
              <p:nvPr/>
            </p:nvSpPr>
            <p:spPr>
              <a:xfrm>
                <a:off x="6414475" y="2047590"/>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7537" name="Google Shape;7537;p129"/>
            <p:cNvSpPr/>
            <p:nvPr/>
          </p:nvSpPr>
          <p:spPr>
            <a:xfrm>
              <a:off x="5513969" y="1487856"/>
              <a:ext cx="1920030" cy="17176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00">
                  <a:solidFill>
                    <a:schemeClr val="lt2"/>
                  </a:solidFill>
                  <a:latin typeface="Calibri"/>
                  <a:ea typeface="Calibri"/>
                  <a:cs typeface="Calibri"/>
                  <a:sym typeface="Calibri"/>
                </a:rPr>
                <a:t>ravulizumabe</a:t>
              </a:r>
              <a:r>
                <a:rPr lang="pt-BR" sz="1000">
                  <a:solidFill>
                    <a:schemeClr val="lt2"/>
                  </a:solidFill>
                  <a:latin typeface="Calibri"/>
                  <a:ea typeface="Calibri"/>
                  <a:cs typeface="Calibri"/>
                  <a:sym typeface="Calibri"/>
                </a:rPr>
                <a:t>      </a:t>
              </a:r>
              <a:r>
                <a:rPr b="1" lang="pt-BR" sz="1000">
                  <a:solidFill>
                    <a:schemeClr val="lt2"/>
                  </a:solidFill>
                  <a:latin typeface="Calibri"/>
                  <a:ea typeface="Calibri"/>
                  <a:cs typeface="Calibri"/>
                  <a:sym typeface="Calibri"/>
                </a:rPr>
                <a:t>ravulizumabe</a:t>
              </a:r>
              <a:endParaRPr b="1" baseline="30000" sz="1000">
                <a:solidFill>
                  <a:schemeClr val="lt2"/>
                </a:solidFill>
                <a:latin typeface="Calibri"/>
                <a:ea typeface="Calibri"/>
                <a:cs typeface="Calibri"/>
                <a:sym typeface="Calibri"/>
              </a:endParaRPr>
            </a:p>
          </p:txBody>
        </p:sp>
        <p:sp>
          <p:nvSpPr>
            <p:cNvPr id="7538" name="Google Shape;7538;p129"/>
            <p:cNvSpPr/>
            <p:nvPr/>
          </p:nvSpPr>
          <p:spPr>
            <a:xfrm>
              <a:off x="6412350" y="1498916"/>
              <a:ext cx="123267" cy="113218"/>
            </a:xfrm>
            <a:prstGeom prst="rightArrow">
              <a:avLst>
                <a:gd fmla="val 34639" name="adj1"/>
                <a:gd fmla="val 62010"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7539" name="Google Shape;7539;p129"/>
          <p:cNvSpPr/>
          <p:nvPr/>
        </p:nvSpPr>
        <p:spPr>
          <a:xfrm>
            <a:off x="3385816" y="3981938"/>
            <a:ext cx="56589" cy="70696"/>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40" name="Google Shape;7540;p129"/>
          <p:cNvSpPr/>
          <p:nvPr/>
        </p:nvSpPr>
        <p:spPr>
          <a:xfrm>
            <a:off x="4039673" y="4047410"/>
            <a:ext cx="45719" cy="52170"/>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41" name="Google Shape;7541;p129"/>
          <p:cNvSpPr/>
          <p:nvPr/>
        </p:nvSpPr>
        <p:spPr>
          <a:xfrm>
            <a:off x="4002701" y="4104002"/>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42" name="Google Shape;7542;p129"/>
          <p:cNvSpPr/>
          <p:nvPr/>
        </p:nvSpPr>
        <p:spPr>
          <a:xfrm>
            <a:off x="4360445" y="4073937"/>
            <a:ext cx="45719" cy="52170"/>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43" name="Google Shape;7543;p129"/>
          <p:cNvSpPr/>
          <p:nvPr/>
        </p:nvSpPr>
        <p:spPr>
          <a:xfrm>
            <a:off x="4323473" y="4130529"/>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44" name="Google Shape;7544;p129"/>
          <p:cNvSpPr/>
          <p:nvPr/>
        </p:nvSpPr>
        <p:spPr>
          <a:xfrm>
            <a:off x="4695149" y="4064394"/>
            <a:ext cx="45719" cy="52170"/>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45" name="Google Shape;7545;p129"/>
          <p:cNvSpPr/>
          <p:nvPr/>
        </p:nvSpPr>
        <p:spPr>
          <a:xfrm>
            <a:off x="4658177" y="4120986"/>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46" name="Google Shape;7546;p129"/>
          <p:cNvSpPr/>
          <p:nvPr/>
        </p:nvSpPr>
        <p:spPr>
          <a:xfrm>
            <a:off x="5013354" y="4057237"/>
            <a:ext cx="58698" cy="68713"/>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47" name="Google Shape;7547;p129"/>
          <p:cNvSpPr/>
          <p:nvPr/>
        </p:nvSpPr>
        <p:spPr>
          <a:xfrm>
            <a:off x="4975139" y="4122915"/>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48" name="Google Shape;7548;p129"/>
          <p:cNvSpPr/>
          <p:nvPr/>
        </p:nvSpPr>
        <p:spPr>
          <a:xfrm>
            <a:off x="5339853" y="4067983"/>
            <a:ext cx="58698" cy="53945"/>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49" name="Google Shape;7549;p129"/>
          <p:cNvSpPr/>
          <p:nvPr/>
        </p:nvSpPr>
        <p:spPr>
          <a:xfrm>
            <a:off x="5301638" y="4118893"/>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50" name="Google Shape;7550;p129"/>
          <p:cNvSpPr/>
          <p:nvPr/>
        </p:nvSpPr>
        <p:spPr>
          <a:xfrm>
            <a:off x="5666503" y="4071091"/>
            <a:ext cx="45719" cy="52170"/>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51" name="Google Shape;7551;p129"/>
          <p:cNvSpPr/>
          <p:nvPr/>
        </p:nvSpPr>
        <p:spPr>
          <a:xfrm>
            <a:off x="5629531" y="4127683"/>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52" name="Google Shape;7552;p129"/>
          <p:cNvSpPr/>
          <p:nvPr/>
        </p:nvSpPr>
        <p:spPr>
          <a:xfrm>
            <a:off x="6297445" y="3972789"/>
            <a:ext cx="58698" cy="102531"/>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53" name="Google Shape;7553;p129"/>
          <p:cNvSpPr/>
          <p:nvPr/>
        </p:nvSpPr>
        <p:spPr>
          <a:xfrm>
            <a:off x="6259230" y="4072285"/>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54" name="Google Shape;7554;p129"/>
          <p:cNvSpPr/>
          <p:nvPr/>
        </p:nvSpPr>
        <p:spPr>
          <a:xfrm>
            <a:off x="6630670" y="3701488"/>
            <a:ext cx="66939" cy="460292"/>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55" name="Google Shape;7555;p129"/>
          <p:cNvSpPr/>
          <p:nvPr/>
        </p:nvSpPr>
        <p:spPr>
          <a:xfrm>
            <a:off x="8277947" y="4046624"/>
            <a:ext cx="57951" cy="45719"/>
          </a:xfrm>
          <a:custGeom>
            <a:rect b="b" l="l" r="r" t="t"/>
            <a:pathLst>
              <a:path extrusionOk="0" h="423505" w="120000">
                <a:moveTo>
                  <a:pt x="0" y="431161"/>
                </a:moveTo>
                <a:lnTo>
                  <a:pt x="0" y="0"/>
                </a:lnTo>
              </a:path>
            </a:pathLst>
          </a:custGeom>
          <a:noFill/>
          <a:ln cap="flat" cmpd="sng" w="9525">
            <a:solidFill>
              <a:srgbClr val="00A6CE"/>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56" name="Google Shape;7556;p129"/>
          <p:cNvSpPr/>
          <p:nvPr/>
        </p:nvSpPr>
        <p:spPr>
          <a:xfrm>
            <a:off x="8239732" y="4046320"/>
            <a:ext cx="68403"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57" name="Google Shape;7557;p129"/>
          <p:cNvSpPr/>
          <p:nvPr/>
        </p:nvSpPr>
        <p:spPr>
          <a:xfrm>
            <a:off x="9572833" y="4023379"/>
            <a:ext cx="57951" cy="82665"/>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58" name="Google Shape;7558;p129"/>
          <p:cNvSpPr/>
          <p:nvPr/>
        </p:nvSpPr>
        <p:spPr>
          <a:xfrm>
            <a:off x="9532237" y="4106044"/>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59" name="Google Shape;7559;p129"/>
          <p:cNvSpPr/>
          <p:nvPr/>
        </p:nvSpPr>
        <p:spPr>
          <a:xfrm>
            <a:off x="10906996" y="4025138"/>
            <a:ext cx="57951" cy="82665"/>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60" name="Google Shape;7560;p129"/>
          <p:cNvSpPr/>
          <p:nvPr/>
        </p:nvSpPr>
        <p:spPr>
          <a:xfrm>
            <a:off x="10866400" y="4107803"/>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61" name="Google Shape;7561;p129"/>
          <p:cNvSpPr/>
          <p:nvPr/>
        </p:nvSpPr>
        <p:spPr>
          <a:xfrm>
            <a:off x="10912337" y="3982313"/>
            <a:ext cx="57951" cy="45719"/>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62" name="Google Shape;7562;p129"/>
          <p:cNvSpPr/>
          <p:nvPr/>
        </p:nvSpPr>
        <p:spPr>
          <a:xfrm>
            <a:off x="10874122" y="3982009"/>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63" name="Google Shape;7563;p129"/>
          <p:cNvSpPr/>
          <p:nvPr/>
        </p:nvSpPr>
        <p:spPr>
          <a:xfrm>
            <a:off x="5989483" y="3920093"/>
            <a:ext cx="56589" cy="70696"/>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64" name="Google Shape;7564;p129"/>
          <p:cNvSpPr/>
          <p:nvPr/>
        </p:nvSpPr>
        <p:spPr>
          <a:xfrm>
            <a:off x="5951268" y="3919789"/>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65" name="Google Shape;7565;p129"/>
          <p:cNvSpPr/>
          <p:nvPr/>
        </p:nvSpPr>
        <p:spPr>
          <a:xfrm>
            <a:off x="5667348" y="4021056"/>
            <a:ext cx="55575" cy="45719"/>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66" name="Google Shape;7566;p129"/>
          <p:cNvSpPr/>
          <p:nvPr/>
        </p:nvSpPr>
        <p:spPr>
          <a:xfrm>
            <a:off x="5626752" y="4020752"/>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67" name="Google Shape;7567;p129"/>
          <p:cNvSpPr/>
          <p:nvPr/>
        </p:nvSpPr>
        <p:spPr>
          <a:xfrm>
            <a:off x="5342234" y="4005811"/>
            <a:ext cx="56589" cy="45719"/>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68" name="Google Shape;7568;p129"/>
          <p:cNvSpPr/>
          <p:nvPr/>
        </p:nvSpPr>
        <p:spPr>
          <a:xfrm>
            <a:off x="5301638" y="4005507"/>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69" name="Google Shape;7569;p129"/>
          <p:cNvSpPr/>
          <p:nvPr/>
        </p:nvSpPr>
        <p:spPr>
          <a:xfrm>
            <a:off x="4360312" y="4024972"/>
            <a:ext cx="56589" cy="70696"/>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70" name="Google Shape;7570;p129"/>
          <p:cNvSpPr/>
          <p:nvPr/>
        </p:nvSpPr>
        <p:spPr>
          <a:xfrm>
            <a:off x="4322097" y="4024668"/>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71" name="Google Shape;7571;p129"/>
          <p:cNvSpPr/>
          <p:nvPr/>
        </p:nvSpPr>
        <p:spPr>
          <a:xfrm>
            <a:off x="3718320" y="3981938"/>
            <a:ext cx="56589" cy="70696"/>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72" name="Google Shape;7572;p129"/>
          <p:cNvSpPr/>
          <p:nvPr/>
        </p:nvSpPr>
        <p:spPr>
          <a:xfrm>
            <a:off x="3053340" y="4048703"/>
            <a:ext cx="45719" cy="45719"/>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73" name="Google Shape;7573;p129"/>
          <p:cNvSpPr/>
          <p:nvPr/>
        </p:nvSpPr>
        <p:spPr>
          <a:xfrm>
            <a:off x="3015125" y="4048399"/>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74" name="Google Shape;7574;p129"/>
          <p:cNvSpPr/>
          <p:nvPr/>
        </p:nvSpPr>
        <p:spPr>
          <a:xfrm>
            <a:off x="2888185" y="3943842"/>
            <a:ext cx="45719" cy="45719"/>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75" name="Google Shape;7575;p129"/>
          <p:cNvSpPr/>
          <p:nvPr/>
        </p:nvSpPr>
        <p:spPr>
          <a:xfrm>
            <a:off x="2849970" y="3943538"/>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76" name="Google Shape;7576;p129"/>
          <p:cNvSpPr/>
          <p:nvPr/>
        </p:nvSpPr>
        <p:spPr>
          <a:xfrm>
            <a:off x="2394512" y="2172622"/>
            <a:ext cx="8515771" cy="1962458"/>
          </a:xfrm>
          <a:custGeom>
            <a:rect b="b" l="l" r="r" t="t"/>
            <a:pathLst>
              <a:path extrusionOk="0" h="2461405" w="10680872">
                <a:moveTo>
                  <a:pt x="0" y="0"/>
                </a:moveTo>
                <a:lnTo>
                  <a:pt x="223815" y="1365563"/>
                </a:lnTo>
                <a:lnTo>
                  <a:pt x="417135" y="2119639"/>
                </a:lnTo>
                <a:lnTo>
                  <a:pt x="641134" y="2318649"/>
                </a:lnTo>
                <a:lnTo>
                  <a:pt x="833460" y="2461405"/>
                </a:lnTo>
                <a:lnTo>
                  <a:pt x="1266608" y="2405653"/>
                </a:lnTo>
                <a:lnTo>
                  <a:pt x="1657775" y="2407984"/>
                </a:lnTo>
                <a:lnTo>
                  <a:pt x="2056803" y="2380611"/>
                </a:lnTo>
                <a:lnTo>
                  <a:pt x="2470141" y="2435226"/>
                </a:lnTo>
                <a:lnTo>
                  <a:pt x="2893602" y="2392026"/>
                </a:lnTo>
                <a:lnTo>
                  <a:pt x="3291550" y="2417012"/>
                </a:lnTo>
                <a:lnTo>
                  <a:pt x="3709952" y="2393192"/>
                </a:lnTo>
                <a:lnTo>
                  <a:pt x="4109620" y="2408516"/>
                </a:lnTo>
                <a:lnTo>
                  <a:pt x="4519515" y="2422719"/>
                </a:lnTo>
                <a:lnTo>
                  <a:pt x="4924248" y="2417646"/>
                </a:lnTo>
                <a:lnTo>
                  <a:pt x="5325363" y="2370532"/>
                </a:lnTo>
                <a:lnTo>
                  <a:pt x="7382439" y="2399991"/>
                </a:lnTo>
                <a:lnTo>
                  <a:pt x="9010073" y="2378326"/>
                </a:lnTo>
                <a:lnTo>
                  <a:pt x="10680872" y="2343092"/>
                </a:lnTo>
              </a:path>
            </a:pathLst>
          </a:custGeom>
          <a:no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77" name="Google Shape;7577;p129"/>
          <p:cNvSpPr/>
          <p:nvPr/>
        </p:nvSpPr>
        <p:spPr>
          <a:xfrm>
            <a:off x="3356695" y="4021055"/>
            <a:ext cx="56828" cy="56813"/>
          </a:xfrm>
          <a:prstGeom prst="rect">
            <a:avLst/>
          </a:prstGeom>
          <a:solidFill>
            <a:schemeClr val="accent1"/>
          </a:solidFill>
          <a:ln cap="flat" cmpd="sng" w="101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78" name="Google Shape;7578;p129"/>
          <p:cNvSpPr/>
          <p:nvPr/>
        </p:nvSpPr>
        <p:spPr>
          <a:xfrm>
            <a:off x="2741060" y="3845649"/>
            <a:ext cx="45719" cy="51093"/>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79" name="Google Shape;7579;p129"/>
          <p:cNvSpPr/>
          <p:nvPr/>
        </p:nvSpPr>
        <p:spPr>
          <a:xfrm>
            <a:off x="2704088" y="3891980"/>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80" name="Google Shape;7580;p129"/>
          <p:cNvSpPr/>
          <p:nvPr/>
        </p:nvSpPr>
        <p:spPr>
          <a:xfrm>
            <a:off x="2738339" y="3735294"/>
            <a:ext cx="45719" cy="111439"/>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81" name="Google Shape;7581;p129"/>
          <p:cNvSpPr/>
          <p:nvPr/>
        </p:nvSpPr>
        <p:spPr>
          <a:xfrm>
            <a:off x="2703748" y="3734990"/>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82" name="Google Shape;7582;p129"/>
          <p:cNvSpPr/>
          <p:nvPr/>
        </p:nvSpPr>
        <p:spPr>
          <a:xfrm>
            <a:off x="2397691" y="2069928"/>
            <a:ext cx="45719" cy="85377"/>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83" name="Google Shape;7583;p129"/>
          <p:cNvSpPr/>
          <p:nvPr/>
        </p:nvSpPr>
        <p:spPr>
          <a:xfrm>
            <a:off x="2363100" y="2069624"/>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7584" name="Google Shape;7584;p129"/>
          <p:cNvGrpSpPr/>
          <p:nvPr/>
        </p:nvGrpSpPr>
        <p:grpSpPr>
          <a:xfrm>
            <a:off x="2359856" y="2151503"/>
            <a:ext cx="8560737" cy="1958358"/>
            <a:chOff x="384210" y="2821297"/>
            <a:chExt cx="10737271" cy="2456263"/>
          </a:xfrm>
        </p:grpSpPr>
        <p:sp>
          <p:nvSpPr>
            <p:cNvPr id="7585" name="Google Shape;7585;p129"/>
            <p:cNvSpPr/>
            <p:nvPr/>
          </p:nvSpPr>
          <p:spPr>
            <a:xfrm>
              <a:off x="423107" y="2845253"/>
              <a:ext cx="10698374" cy="2424289"/>
            </a:xfrm>
            <a:custGeom>
              <a:rect b="b" l="l" r="r" t="t"/>
              <a:pathLst>
                <a:path extrusionOk="0" h="2424289" w="10698371">
                  <a:moveTo>
                    <a:pt x="0" y="0"/>
                  </a:moveTo>
                  <a:lnTo>
                    <a:pt x="231138" y="1124968"/>
                  </a:lnTo>
                  <a:lnTo>
                    <a:pt x="426842" y="2105598"/>
                  </a:lnTo>
                  <a:lnTo>
                    <a:pt x="624707" y="2288837"/>
                  </a:lnTo>
                  <a:lnTo>
                    <a:pt x="843850" y="2424289"/>
                  </a:lnTo>
                  <a:lnTo>
                    <a:pt x="1248449" y="2358329"/>
                  </a:lnTo>
                  <a:lnTo>
                    <a:pt x="1669622" y="2373712"/>
                  </a:lnTo>
                  <a:lnTo>
                    <a:pt x="2070781" y="2353294"/>
                  </a:lnTo>
                  <a:lnTo>
                    <a:pt x="2476026" y="2392431"/>
                  </a:lnTo>
                  <a:lnTo>
                    <a:pt x="2885149" y="2347048"/>
                  </a:lnTo>
                  <a:lnTo>
                    <a:pt x="3290934" y="2356731"/>
                  </a:lnTo>
                  <a:lnTo>
                    <a:pt x="3699618" y="2375975"/>
                  </a:lnTo>
                  <a:lnTo>
                    <a:pt x="4111005" y="2384466"/>
                  </a:lnTo>
                  <a:lnTo>
                    <a:pt x="4517787" y="2256199"/>
                  </a:lnTo>
                  <a:lnTo>
                    <a:pt x="4906106" y="2259458"/>
                  </a:lnTo>
                  <a:lnTo>
                    <a:pt x="5312695" y="1990057"/>
                  </a:lnTo>
                  <a:lnTo>
                    <a:pt x="5737478" y="2372538"/>
                  </a:lnTo>
                  <a:lnTo>
                    <a:pt x="6558192" y="2384466"/>
                  </a:lnTo>
                  <a:lnTo>
                    <a:pt x="7374822" y="2301545"/>
                  </a:lnTo>
                  <a:lnTo>
                    <a:pt x="9008183" y="2331139"/>
                  </a:lnTo>
                  <a:lnTo>
                    <a:pt x="10698371" y="2328856"/>
                  </a:lnTo>
                </a:path>
              </a:pathLst>
            </a:custGeom>
            <a:no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86" name="Google Shape;7586;p129"/>
            <p:cNvSpPr/>
            <p:nvPr/>
          </p:nvSpPr>
          <p:spPr>
            <a:xfrm>
              <a:off x="9396749" y="5134768"/>
              <a:ext cx="71276" cy="71258"/>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87" name="Google Shape;7587;p129"/>
            <p:cNvSpPr/>
            <p:nvPr/>
          </p:nvSpPr>
          <p:spPr>
            <a:xfrm>
              <a:off x="7765651" y="5110399"/>
              <a:ext cx="71276" cy="71258"/>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88" name="Google Shape;7588;p129"/>
            <p:cNvSpPr/>
            <p:nvPr/>
          </p:nvSpPr>
          <p:spPr>
            <a:xfrm>
              <a:off x="6936913" y="5206303"/>
              <a:ext cx="71276" cy="71257"/>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89" name="Google Shape;7589;p129"/>
            <p:cNvSpPr/>
            <p:nvPr/>
          </p:nvSpPr>
          <p:spPr>
            <a:xfrm>
              <a:off x="6135571" y="5187594"/>
              <a:ext cx="71276" cy="71258"/>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90" name="Google Shape;7590;p129"/>
            <p:cNvSpPr/>
            <p:nvPr/>
          </p:nvSpPr>
          <p:spPr>
            <a:xfrm>
              <a:off x="5700887" y="4804037"/>
              <a:ext cx="71276" cy="71258"/>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91" name="Google Shape;7591;p129"/>
            <p:cNvSpPr/>
            <p:nvPr/>
          </p:nvSpPr>
          <p:spPr>
            <a:xfrm>
              <a:off x="5290643" y="5067282"/>
              <a:ext cx="71276" cy="71258"/>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92" name="Google Shape;7592;p129"/>
            <p:cNvSpPr/>
            <p:nvPr/>
          </p:nvSpPr>
          <p:spPr>
            <a:xfrm>
              <a:off x="3674818" y="5165966"/>
              <a:ext cx="71276" cy="71258"/>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93" name="Google Shape;7593;p129"/>
            <p:cNvSpPr/>
            <p:nvPr/>
          </p:nvSpPr>
          <p:spPr>
            <a:xfrm>
              <a:off x="820012" y="4910650"/>
              <a:ext cx="71276" cy="71258"/>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94" name="Google Shape;7594;p129"/>
            <p:cNvSpPr/>
            <p:nvPr/>
          </p:nvSpPr>
          <p:spPr>
            <a:xfrm>
              <a:off x="384210" y="2821297"/>
              <a:ext cx="71276" cy="71258"/>
            </a:xfrm>
            <a:custGeom>
              <a:rect b="b" l="l" r="r" t="t"/>
              <a:pathLst>
                <a:path extrusionOk="0" h="71258" w="71275">
                  <a:moveTo>
                    <a:pt x="77793" y="38887"/>
                  </a:moveTo>
                  <a:cubicBezTo>
                    <a:pt x="77793" y="60363"/>
                    <a:pt x="60378" y="77774"/>
                    <a:pt x="38896" y="77774"/>
                  </a:cubicBezTo>
                  <a:cubicBezTo>
                    <a:pt x="17414" y="77774"/>
                    <a:pt x="0" y="60363"/>
                    <a:pt x="0" y="38887"/>
                  </a:cubicBezTo>
                  <a:cubicBezTo>
                    <a:pt x="0" y="17410"/>
                    <a:pt x="17414" y="0"/>
                    <a:pt x="38896" y="0"/>
                  </a:cubicBezTo>
                  <a:cubicBezTo>
                    <a:pt x="60378" y="0"/>
                    <a:pt x="77793" y="17410"/>
                    <a:pt x="77793" y="38887"/>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95" name="Google Shape;7595;p129"/>
            <p:cNvSpPr/>
            <p:nvPr/>
          </p:nvSpPr>
          <p:spPr>
            <a:xfrm>
              <a:off x="607813" y="3897705"/>
              <a:ext cx="71276" cy="71258"/>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7596" name="Google Shape;7596;p129"/>
          <p:cNvSpPr/>
          <p:nvPr/>
        </p:nvSpPr>
        <p:spPr>
          <a:xfrm>
            <a:off x="2351988" y="2150002"/>
            <a:ext cx="56846" cy="56882"/>
          </a:xfrm>
          <a:prstGeom prst="rect">
            <a:avLst/>
          </a:prstGeom>
          <a:solidFill>
            <a:schemeClr val="accent4"/>
          </a:solidFill>
          <a:ln cap="flat" cmpd="sng" w="10175">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97" name="Google Shape;7597;p129"/>
          <p:cNvSpPr/>
          <p:nvPr/>
        </p:nvSpPr>
        <p:spPr>
          <a:xfrm>
            <a:off x="2696756" y="3821656"/>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98" name="Google Shape;7598;p129"/>
          <p:cNvSpPr/>
          <p:nvPr/>
        </p:nvSpPr>
        <p:spPr>
          <a:xfrm>
            <a:off x="4014129" y="4034839"/>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99" name="Google Shape;7599;p129"/>
          <p:cNvSpPr/>
          <p:nvPr/>
        </p:nvSpPr>
        <p:spPr>
          <a:xfrm>
            <a:off x="4332546" y="4078072"/>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00" name="Google Shape;7600;p129"/>
          <p:cNvSpPr/>
          <p:nvPr/>
        </p:nvSpPr>
        <p:spPr>
          <a:xfrm>
            <a:off x="4666800" y="4049733"/>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01" name="Google Shape;7601;p129"/>
          <p:cNvSpPr/>
          <p:nvPr/>
        </p:nvSpPr>
        <p:spPr>
          <a:xfrm>
            <a:off x="5963504" y="4069179"/>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02" name="Google Shape;7602;p129"/>
          <p:cNvSpPr/>
          <p:nvPr/>
        </p:nvSpPr>
        <p:spPr>
          <a:xfrm>
            <a:off x="6287149" y="4064996"/>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03" name="Google Shape;7603;p129"/>
          <p:cNvSpPr/>
          <p:nvPr/>
        </p:nvSpPr>
        <p:spPr>
          <a:xfrm>
            <a:off x="6601729" y="4026537"/>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04" name="Google Shape;7604;p129"/>
          <p:cNvSpPr/>
          <p:nvPr/>
        </p:nvSpPr>
        <p:spPr>
          <a:xfrm>
            <a:off x="8247514" y="4053876"/>
            <a:ext cx="56846" cy="56882"/>
          </a:xfrm>
          <a:custGeom>
            <a:rect b="b" l="l" r="r" t="t"/>
            <a:pathLst>
              <a:path extrusionOk="0" h="71343" w="71298">
                <a:moveTo>
                  <a:pt x="77818" y="38933"/>
                </a:moveTo>
                <a:cubicBezTo>
                  <a:pt x="77818" y="60436"/>
                  <a:pt x="60398" y="77867"/>
                  <a:pt x="38909" y="77867"/>
                </a:cubicBezTo>
                <a:cubicBezTo>
                  <a:pt x="17420" y="77867"/>
                  <a:pt x="0" y="60436"/>
                  <a:pt x="0" y="38933"/>
                </a:cubicBezTo>
                <a:cubicBezTo>
                  <a:pt x="0" y="17431"/>
                  <a:pt x="17420" y="0"/>
                  <a:pt x="38909" y="0"/>
                </a:cubicBezTo>
                <a:cubicBezTo>
                  <a:pt x="60398" y="0"/>
                  <a:pt x="77818" y="17431"/>
                  <a:pt x="77818"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05" name="Google Shape;7605;p129"/>
          <p:cNvSpPr/>
          <p:nvPr/>
        </p:nvSpPr>
        <p:spPr>
          <a:xfrm>
            <a:off x="9548307" y="4035967"/>
            <a:ext cx="56846" cy="56882"/>
          </a:xfrm>
          <a:custGeom>
            <a:rect b="b" l="l" r="r" t="t"/>
            <a:pathLst>
              <a:path extrusionOk="0" h="71343" w="71298">
                <a:moveTo>
                  <a:pt x="77818" y="38933"/>
                </a:moveTo>
                <a:cubicBezTo>
                  <a:pt x="77818" y="60436"/>
                  <a:pt x="60398" y="77867"/>
                  <a:pt x="38909" y="77867"/>
                </a:cubicBezTo>
                <a:cubicBezTo>
                  <a:pt x="17420" y="77867"/>
                  <a:pt x="0" y="60436"/>
                  <a:pt x="0" y="38933"/>
                </a:cubicBezTo>
                <a:cubicBezTo>
                  <a:pt x="0" y="17431"/>
                  <a:pt x="17420" y="0"/>
                  <a:pt x="38909" y="0"/>
                </a:cubicBezTo>
                <a:cubicBezTo>
                  <a:pt x="60398" y="0"/>
                  <a:pt x="77818" y="17431"/>
                  <a:pt x="77818"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06" name="Google Shape;7606;p129"/>
          <p:cNvSpPr/>
          <p:nvPr/>
        </p:nvSpPr>
        <p:spPr>
          <a:xfrm>
            <a:off x="2536032" y="3223362"/>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7607" name="Google Shape;7607;p129"/>
          <p:cNvCxnSpPr/>
          <p:nvPr/>
        </p:nvCxnSpPr>
        <p:spPr>
          <a:xfrm>
            <a:off x="8772522" y="2320758"/>
            <a:ext cx="0" cy="0"/>
          </a:xfrm>
          <a:prstGeom prst="straightConnector1">
            <a:avLst/>
          </a:prstGeom>
          <a:noFill/>
          <a:ln cap="flat" cmpd="sng" w="22225">
            <a:solidFill>
              <a:srgbClr val="000000"/>
            </a:solidFill>
            <a:prstDash val="solid"/>
            <a:miter lim="800000"/>
            <a:headEnd len="med" w="med" type="none"/>
            <a:tailEnd len="med" w="med" type="none"/>
          </a:ln>
        </p:spPr>
      </p:cxnSp>
      <p:sp>
        <p:nvSpPr>
          <p:cNvPr id="7608" name="Google Shape;7608;p129"/>
          <p:cNvSpPr/>
          <p:nvPr/>
        </p:nvSpPr>
        <p:spPr>
          <a:xfrm>
            <a:off x="2397691" y="2210282"/>
            <a:ext cx="45719" cy="85377"/>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09" name="Google Shape;7609;p129"/>
          <p:cNvSpPr/>
          <p:nvPr/>
        </p:nvSpPr>
        <p:spPr>
          <a:xfrm>
            <a:off x="2363100" y="2295704"/>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10" name="Google Shape;7610;p129"/>
          <p:cNvSpPr/>
          <p:nvPr/>
        </p:nvSpPr>
        <p:spPr>
          <a:xfrm>
            <a:off x="2381248" y="2096248"/>
            <a:ext cx="45719" cy="85377"/>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11" name="Google Shape;7611;p129"/>
          <p:cNvSpPr/>
          <p:nvPr/>
        </p:nvSpPr>
        <p:spPr>
          <a:xfrm>
            <a:off x="2346657" y="2095944"/>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12" name="Google Shape;7612;p129"/>
          <p:cNvSpPr/>
          <p:nvPr/>
        </p:nvSpPr>
        <p:spPr>
          <a:xfrm>
            <a:off x="2381248" y="2181791"/>
            <a:ext cx="45719" cy="85377"/>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13" name="Google Shape;7613;p129"/>
          <p:cNvSpPr/>
          <p:nvPr/>
        </p:nvSpPr>
        <p:spPr>
          <a:xfrm>
            <a:off x="2346657" y="2270820"/>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14" name="Google Shape;7614;p129"/>
          <p:cNvSpPr/>
          <p:nvPr/>
        </p:nvSpPr>
        <p:spPr>
          <a:xfrm>
            <a:off x="2565247" y="2902182"/>
            <a:ext cx="45719" cy="111439"/>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15" name="Google Shape;7615;p129"/>
          <p:cNvSpPr/>
          <p:nvPr/>
        </p:nvSpPr>
        <p:spPr>
          <a:xfrm>
            <a:off x="2530656" y="2901878"/>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16" name="Google Shape;7616;p129"/>
          <p:cNvSpPr/>
          <p:nvPr/>
        </p:nvSpPr>
        <p:spPr>
          <a:xfrm>
            <a:off x="2564455" y="3048311"/>
            <a:ext cx="46511" cy="145696"/>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17" name="Google Shape;7617;p129"/>
          <p:cNvSpPr/>
          <p:nvPr/>
        </p:nvSpPr>
        <p:spPr>
          <a:xfrm>
            <a:off x="2529864" y="3193374"/>
            <a:ext cx="64066" cy="53493"/>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18" name="Google Shape;7618;p129"/>
          <p:cNvSpPr/>
          <p:nvPr/>
        </p:nvSpPr>
        <p:spPr>
          <a:xfrm>
            <a:off x="2565247" y="3151049"/>
            <a:ext cx="48814" cy="85377"/>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19" name="Google Shape;7619;p129"/>
          <p:cNvSpPr/>
          <p:nvPr/>
        </p:nvSpPr>
        <p:spPr>
          <a:xfrm>
            <a:off x="2527032" y="3150745"/>
            <a:ext cx="68403"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20" name="Google Shape;7620;p129"/>
          <p:cNvSpPr/>
          <p:nvPr/>
        </p:nvSpPr>
        <p:spPr>
          <a:xfrm>
            <a:off x="2565935" y="3244399"/>
            <a:ext cx="45719" cy="85377"/>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21" name="Google Shape;7621;p129"/>
          <p:cNvSpPr/>
          <p:nvPr/>
        </p:nvSpPr>
        <p:spPr>
          <a:xfrm>
            <a:off x="2528963" y="3334198"/>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22" name="Google Shape;7622;p129"/>
          <p:cNvSpPr/>
          <p:nvPr/>
        </p:nvSpPr>
        <p:spPr>
          <a:xfrm>
            <a:off x="2724364" y="3749417"/>
            <a:ext cx="45719" cy="111439"/>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23" name="Google Shape;7623;p129"/>
          <p:cNvSpPr/>
          <p:nvPr/>
        </p:nvSpPr>
        <p:spPr>
          <a:xfrm>
            <a:off x="2689773" y="3749113"/>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24" name="Google Shape;7624;p129"/>
          <p:cNvSpPr/>
          <p:nvPr/>
        </p:nvSpPr>
        <p:spPr>
          <a:xfrm>
            <a:off x="2726076" y="3811492"/>
            <a:ext cx="45719" cy="85377"/>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25" name="Google Shape;7625;p129"/>
          <p:cNvSpPr/>
          <p:nvPr/>
        </p:nvSpPr>
        <p:spPr>
          <a:xfrm>
            <a:off x="2689104" y="3901291"/>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26" name="Google Shape;7626;p129"/>
          <p:cNvSpPr/>
          <p:nvPr/>
        </p:nvSpPr>
        <p:spPr>
          <a:xfrm>
            <a:off x="2859534" y="3959110"/>
            <a:ext cx="56828" cy="56813"/>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27" name="Google Shape;7627;p129"/>
          <p:cNvSpPr/>
          <p:nvPr/>
        </p:nvSpPr>
        <p:spPr>
          <a:xfrm>
            <a:off x="3025228" y="4065255"/>
            <a:ext cx="56828" cy="56813"/>
          </a:xfrm>
          <a:prstGeom prst="rect">
            <a:avLst/>
          </a:prstGeom>
          <a:solidFill>
            <a:schemeClr val="accent1"/>
          </a:solidFill>
          <a:ln cap="flat" cmpd="sng" w="101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28" name="Google Shape;7628;p129"/>
          <p:cNvSpPr/>
          <p:nvPr/>
        </p:nvSpPr>
        <p:spPr>
          <a:xfrm>
            <a:off x="3028286" y="4091652"/>
            <a:ext cx="56846" cy="56882"/>
          </a:xfrm>
          <a:custGeom>
            <a:rect b="b" l="l" r="r" t="t"/>
            <a:pathLst>
              <a:path extrusionOk="0" h="71343" w="71298">
                <a:moveTo>
                  <a:pt x="77817" y="38933"/>
                </a:moveTo>
                <a:cubicBezTo>
                  <a:pt x="77817" y="60436"/>
                  <a:pt x="60397" y="77866"/>
                  <a:pt x="38909" y="77866"/>
                </a:cubicBezTo>
                <a:cubicBezTo>
                  <a:pt x="17420" y="77866"/>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29" name="Google Shape;7629;p129"/>
          <p:cNvSpPr/>
          <p:nvPr/>
        </p:nvSpPr>
        <p:spPr>
          <a:xfrm>
            <a:off x="3364650" y="4053139"/>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30" name="Google Shape;7630;p129"/>
          <p:cNvSpPr/>
          <p:nvPr/>
        </p:nvSpPr>
        <p:spPr>
          <a:xfrm>
            <a:off x="3689787" y="4034012"/>
            <a:ext cx="56828" cy="56813"/>
          </a:xfrm>
          <a:prstGeom prst="rect">
            <a:avLst/>
          </a:prstGeom>
          <a:solidFill>
            <a:schemeClr val="accent1"/>
          </a:solidFill>
          <a:ln cap="flat" cmpd="sng" w="101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31" name="Google Shape;7631;p129"/>
          <p:cNvSpPr/>
          <p:nvPr/>
        </p:nvSpPr>
        <p:spPr>
          <a:xfrm>
            <a:off x="3692199" y="4057973"/>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32" name="Google Shape;7632;p129"/>
          <p:cNvSpPr/>
          <p:nvPr/>
        </p:nvSpPr>
        <p:spPr>
          <a:xfrm>
            <a:off x="4010701" y="4010684"/>
            <a:ext cx="56828" cy="56813"/>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33" name="Google Shape;7633;p129"/>
          <p:cNvSpPr/>
          <p:nvPr/>
        </p:nvSpPr>
        <p:spPr>
          <a:xfrm>
            <a:off x="4331291" y="4044573"/>
            <a:ext cx="56828" cy="56813"/>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34" name="Google Shape;7634;p129"/>
          <p:cNvSpPr/>
          <p:nvPr/>
        </p:nvSpPr>
        <p:spPr>
          <a:xfrm>
            <a:off x="4666980" y="4010553"/>
            <a:ext cx="56828" cy="56813"/>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35" name="Google Shape;7635;p129"/>
          <p:cNvSpPr/>
          <p:nvPr/>
        </p:nvSpPr>
        <p:spPr>
          <a:xfrm>
            <a:off x="5312300" y="4031217"/>
            <a:ext cx="56828" cy="56813"/>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36" name="Google Shape;7636;p129"/>
          <p:cNvSpPr/>
          <p:nvPr/>
        </p:nvSpPr>
        <p:spPr>
          <a:xfrm>
            <a:off x="5637355" y="4040508"/>
            <a:ext cx="56828" cy="56813"/>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37" name="Google Shape;7637;p129"/>
          <p:cNvSpPr/>
          <p:nvPr/>
        </p:nvSpPr>
        <p:spPr>
          <a:xfrm>
            <a:off x="10883127" y="3996629"/>
            <a:ext cx="56828" cy="56813"/>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38" name="Google Shape;7638;p129"/>
          <p:cNvSpPr/>
          <p:nvPr/>
        </p:nvSpPr>
        <p:spPr>
          <a:xfrm>
            <a:off x="4980429" y="4061097"/>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39" name="Google Shape;7639;p129"/>
          <p:cNvSpPr/>
          <p:nvPr/>
        </p:nvSpPr>
        <p:spPr>
          <a:xfrm>
            <a:off x="2903303" y="3999019"/>
            <a:ext cx="54860" cy="64027"/>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40" name="Google Shape;7640;p129"/>
          <p:cNvSpPr/>
          <p:nvPr/>
        </p:nvSpPr>
        <p:spPr>
          <a:xfrm>
            <a:off x="2866331" y="4060325"/>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41" name="Google Shape;7641;p129"/>
          <p:cNvSpPr/>
          <p:nvPr/>
        </p:nvSpPr>
        <p:spPr>
          <a:xfrm>
            <a:off x="3056815" y="4091422"/>
            <a:ext cx="45719" cy="76675"/>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42" name="Google Shape;7642;p129"/>
          <p:cNvSpPr/>
          <p:nvPr/>
        </p:nvSpPr>
        <p:spPr>
          <a:xfrm>
            <a:off x="3019843" y="4172519"/>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43" name="Google Shape;7643;p129"/>
          <p:cNvSpPr/>
          <p:nvPr/>
        </p:nvSpPr>
        <p:spPr>
          <a:xfrm>
            <a:off x="2873492" y="3970202"/>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44" name="Google Shape;7644;p129"/>
          <p:cNvSpPr/>
          <p:nvPr/>
        </p:nvSpPr>
        <p:spPr>
          <a:xfrm>
            <a:off x="3396686" y="4097551"/>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45" name="Google Shape;7645;p129"/>
          <p:cNvSpPr/>
          <p:nvPr/>
        </p:nvSpPr>
        <p:spPr>
          <a:xfrm>
            <a:off x="3359714" y="4154143"/>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46" name="Google Shape;7646;p129"/>
          <p:cNvSpPr/>
          <p:nvPr/>
        </p:nvSpPr>
        <p:spPr>
          <a:xfrm>
            <a:off x="3722194" y="4083265"/>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47" name="Google Shape;7647;p129"/>
          <p:cNvSpPr/>
          <p:nvPr/>
        </p:nvSpPr>
        <p:spPr>
          <a:xfrm>
            <a:off x="3685222" y="4139857"/>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48" name="Google Shape;7648;p129"/>
          <p:cNvSpPr/>
          <p:nvPr/>
        </p:nvSpPr>
        <p:spPr>
          <a:xfrm>
            <a:off x="4043921" y="4059632"/>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49" name="Google Shape;7649;p129"/>
          <p:cNvSpPr/>
          <p:nvPr/>
        </p:nvSpPr>
        <p:spPr>
          <a:xfrm>
            <a:off x="4006949" y="4116224"/>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50" name="Google Shape;7650;p129"/>
          <p:cNvSpPr/>
          <p:nvPr/>
        </p:nvSpPr>
        <p:spPr>
          <a:xfrm>
            <a:off x="4363058" y="4092789"/>
            <a:ext cx="45719" cy="52170"/>
          </a:xfrm>
          <a:custGeom>
            <a:rect b="b" l="l" r="r" t="t"/>
            <a:pathLst>
              <a:path extrusionOk="0" h="423505" w="120000">
                <a:moveTo>
                  <a:pt x="0" y="431161"/>
                </a:moveTo>
                <a:lnTo>
                  <a:pt x="0" y="0"/>
                </a:lnTo>
              </a:path>
            </a:pathLst>
          </a:custGeom>
          <a:noFill/>
          <a:ln cap="flat" cmpd="sng" w="9525">
            <a:solidFill>
              <a:srgbClr val="00A6CE"/>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51" name="Google Shape;7651;p129"/>
          <p:cNvSpPr/>
          <p:nvPr/>
        </p:nvSpPr>
        <p:spPr>
          <a:xfrm>
            <a:off x="4326086" y="4149381"/>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52" name="Google Shape;7652;p129"/>
          <p:cNvSpPr/>
          <p:nvPr/>
        </p:nvSpPr>
        <p:spPr>
          <a:xfrm>
            <a:off x="4696054" y="4071466"/>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53" name="Google Shape;7653;p129"/>
          <p:cNvSpPr/>
          <p:nvPr/>
        </p:nvSpPr>
        <p:spPr>
          <a:xfrm>
            <a:off x="4659082" y="4128058"/>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54" name="Google Shape;7654;p129"/>
          <p:cNvSpPr/>
          <p:nvPr/>
        </p:nvSpPr>
        <p:spPr>
          <a:xfrm>
            <a:off x="5019910" y="4083268"/>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55" name="Google Shape;7655;p129"/>
          <p:cNvSpPr/>
          <p:nvPr/>
        </p:nvSpPr>
        <p:spPr>
          <a:xfrm>
            <a:off x="4982938" y="4139860"/>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56" name="Google Shape;7656;p129"/>
          <p:cNvSpPr/>
          <p:nvPr/>
        </p:nvSpPr>
        <p:spPr>
          <a:xfrm>
            <a:off x="5345983" y="4067900"/>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57" name="Google Shape;7657;p129"/>
          <p:cNvSpPr/>
          <p:nvPr/>
        </p:nvSpPr>
        <p:spPr>
          <a:xfrm>
            <a:off x="5309011" y="4124492"/>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58" name="Google Shape;7658;p129"/>
          <p:cNvSpPr/>
          <p:nvPr/>
        </p:nvSpPr>
        <p:spPr>
          <a:xfrm>
            <a:off x="5311470" y="4045015"/>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59" name="Google Shape;7659;p129"/>
          <p:cNvSpPr/>
          <p:nvPr/>
        </p:nvSpPr>
        <p:spPr>
          <a:xfrm>
            <a:off x="5635053" y="4060825"/>
            <a:ext cx="56846" cy="56882"/>
          </a:xfrm>
          <a:custGeom>
            <a:rect b="b" l="l" r="r" t="t"/>
            <a:pathLst>
              <a:path extrusionOk="0" h="71343" w="71298">
                <a:moveTo>
                  <a:pt x="77817" y="38933"/>
                </a:moveTo>
                <a:cubicBezTo>
                  <a:pt x="77817" y="60436"/>
                  <a:pt x="60397" y="77867"/>
                  <a:pt x="38909" y="77867"/>
                </a:cubicBezTo>
                <a:cubicBezTo>
                  <a:pt x="17420" y="77867"/>
                  <a:pt x="0" y="60436"/>
                  <a:pt x="0" y="38933"/>
                </a:cubicBezTo>
                <a:cubicBezTo>
                  <a:pt x="0" y="17431"/>
                  <a:pt x="17420" y="0"/>
                  <a:pt x="38909" y="0"/>
                </a:cubicBezTo>
                <a:cubicBezTo>
                  <a:pt x="60397"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60" name="Google Shape;7660;p129"/>
          <p:cNvSpPr/>
          <p:nvPr/>
        </p:nvSpPr>
        <p:spPr>
          <a:xfrm>
            <a:off x="5669248" y="4082911"/>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61" name="Google Shape;7661;p129"/>
          <p:cNvSpPr/>
          <p:nvPr/>
        </p:nvSpPr>
        <p:spPr>
          <a:xfrm>
            <a:off x="5632276" y="4139503"/>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62" name="Google Shape;7662;p129"/>
          <p:cNvSpPr/>
          <p:nvPr/>
        </p:nvSpPr>
        <p:spPr>
          <a:xfrm>
            <a:off x="5993783" y="4087673"/>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63" name="Google Shape;7663;p129"/>
          <p:cNvSpPr/>
          <p:nvPr/>
        </p:nvSpPr>
        <p:spPr>
          <a:xfrm>
            <a:off x="5956811" y="4144265"/>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64" name="Google Shape;7664;p129"/>
          <p:cNvSpPr/>
          <p:nvPr/>
        </p:nvSpPr>
        <p:spPr>
          <a:xfrm>
            <a:off x="6315908" y="4097197"/>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65" name="Google Shape;7665;p129"/>
          <p:cNvSpPr/>
          <p:nvPr/>
        </p:nvSpPr>
        <p:spPr>
          <a:xfrm>
            <a:off x="6278936" y="4153789"/>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66" name="Google Shape;7666;p129"/>
          <p:cNvSpPr/>
          <p:nvPr/>
        </p:nvSpPr>
        <p:spPr>
          <a:xfrm>
            <a:off x="6630890" y="4071097"/>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67" name="Google Shape;7667;p129"/>
          <p:cNvSpPr/>
          <p:nvPr/>
        </p:nvSpPr>
        <p:spPr>
          <a:xfrm>
            <a:off x="6593918" y="4127689"/>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68" name="Google Shape;7668;p129"/>
          <p:cNvSpPr/>
          <p:nvPr/>
        </p:nvSpPr>
        <p:spPr>
          <a:xfrm>
            <a:off x="8277305" y="4087883"/>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69" name="Google Shape;7669;p129"/>
          <p:cNvSpPr/>
          <p:nvPr/>
        </p:nvSpPr>
        <p:spPr>
          <a:xfrm>
            <a:off x="8240333" y="4144475"/>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70" name="Google Shape;7670;p129"/>
          <p:cNvSpPr/>
          <p:nvPr/>
        </p:nvSpPr>
        <p:spPr>
          <a:xfrm>
            <a:off x="9577337" y="4078359"/>
            <a:ext cx="45719" cy="52170"/>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71" name="Google Shape;7671;p129"/>
          <p:cNvSpPr/>
          <p:nvPr/>
        </p:nvSpPr>
        <p:spPr>
          <a:xfrm>
            <a:off x="9540365" y="4134951"/>
            <a:ext cx="64066"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72" name="Google Shape;7672;p129"/>
          <p:cNvSpPr/>
          <p:nvPr/>
        </p:nvSpPr>
        <p:spPr>
          <a:xfrm>
            <a:off x="10877088" y="4021477"/>
            <a:ext cx="56846" cy="56882"/>
          </a:xfrm>
          <a:custGeom>
            <a:rect b="b" l="l" r="r" t="t"/>
            <a:pathLst>
              <a:path extrusionOk="0" h="71343" w="71298">
                <a:moveTo>
                  <a:pt x="77817" y="38933"/>
                </a:moveTo>
                <a:cubicBezTo>
                  <a:pt x="77817" y="60436"/>
                  <a:pt x="60396" y="77867"/>
                  <a:pt x="38909" y="77867"/>
                </a:cubicBezTo>
                <a:cubicBezTo>
                  <a:pt x="17420" y="77867"/>
                  <a:pt x="1" y="60436"/>
                  <a:pt x="1" y="38933"/>
                </a:cubicBezTo>
                <a:cubicBezTo>
                  <a:pt x="1" y="17431"/>
                  <a:pt x="17421" y="0"/>
                  <a:pt x="38909" y="0"/>
                </a:cubicBezTo>
                <a:cubicBezTo>
                  <a:pt x="60398" y="0"/>
                  <a:pt x="77817" y="17431"/>
                  <a:pt x="77817" y="38933"/>
                </a:cubicBezTo>
                <a:close/>
              </a:path>
            </a:pathLst>
          </a:custGeom>
          <a:solidFill>
            <a:schemeClr val="lt2"/>
          </a:solidFill>
          <a:ln cap="flat" cmpd="sng" w="101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73" name="Google Shape;7673;p129"/>
          <p:cNvSpPr/>
          <p:nvPr/>
        </p:nvSpPr>
        <p:spPr>
          <a:xfrm>
            <a:off x="3347601" y="3981634"/>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74" name="Google Shape;7674;p129"/>
          <p:cNvSpPr/>
          <p:nvPr/>
        </p:nvSpPr>
        <p:spPr>
          <a:xfrm>
            <a:off x="3680105" y="3981634"/>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75" name="Google Shape;7675;p129"/>
          <p:cNvSpPr/>
          <p:nvPr/>
        </p:nvSpPr>
        <p:spPr>
          <a:xfrm>
            <a:off x="4039234" y="3953429"/>
            <a:ext cx="56589" cy="70696"/>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76" name="Google Shape;7676;p129"/>
          <p:cNvSpPr/>
          <p:nvPr/>
        </p:nvSpPr>
        <p:spPr>
          <a:xfrm>
            <a:off x="4001019" y="3953125"/>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77" name="Google Shape;7677;p129"/>
          <p:cNvSpPr/>
          <p:nvPr/>
        </p:nvSpPr>
        <p:spPr>
          <a:xfrm>
            <a:off x="4696833" y="3967715"/>
            <a:ext cx="56589" cy="70696"/>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78" name="Google Shape;7678;p129"/>
          <p:cNvSpPr/>
          <p:nvPr/>
        </p:nvSpPr>
        <p:spPr>
          <a:xfrm>
            <a:off x="4658618" y="3967411"/>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79" name="Google Shape;7679;p129"/>
          <p:cNvSpPr/>
          <p:nvPr/>
        </p:nvSpPr>
        <p:spPr>
          <a:xfrm>
            <a:off x="5011284" y="3967715"/>
            <a:ext cx="56589" cy="70696"/>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0" name="Google Shape;7680;p129"/>
          <p:cNvSpPr/>
          <p:nvPr/>
        </p:nvSpPr>
        <p:spPr>
          <a:xfrm>
            <a:off x="4973069" y="3967411"/>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1" name="Google Shape;7681;p129"/>
          <p:cNvSpPr/>
          <p:nvPr/>
        </p:nvSpPr>
        <p:spPr>
          <a:xfrm>
            <a:off x="6300247" y="3920093"/>
            <a:ext cx="56589" cy="70696"/>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2" name="Google Shape;7682;p129"/>
          <p:cNvSpPr/>
          <p:nvPr/>
        </p:nvSpPr>
        <p:spPr>
          <a:xfrm>
            <a:off x="6262032" y="3919789"/>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3" name="Google Shape;7683;p129"/>
          <p:cNvSpPr/>
          <p:nvPr/>
        </p:nvSpPr>
        <p:spPr>
          <a:xfrm>
            <a:off x="6629599" y="3503134"/>
            <a:ext cx="57951" cy="250369"/>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4" name="Google Shape;7684;p129"/>
          <p:cNvSpPr/>
          <p:nvPr/>
        </p:nvSpPr>
        <p:spPr>
          <a:xfrm>
            <a:off x="6591385" y="3503134"/>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5" name="Google Shape;7685;p129"/>
          <p:cNvSpPr/>
          <p:nvPr/>
        </p:nvSpPr>
        <p:spPr>
          <a:xfrm>
            <a:off x="6969728" y="4022478"/>
            <a:ext cx="56589" cy="70696"/>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6" name="Google Shape;7686;p129"/>
          <p:cNvSpPr/>
          <p:nvPr/>
        </p:nvSpPr>
        <p:spPr>
          <a:xfrm>
            <a:off x="6931513" y="4022174"/>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7" name="Google Shape;7687;p129"/>
          <p:cNvSpPr/>
          <p:nvPr/>
        </p:nvSpPr>
        <p:spPr>
          <a:xfrm>
            <a:off x="7612124" y="4027878"/>
            <a:ext cx="57951" cy="45719"/>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8" name="Google Shape;7688;p129"/>
          <p:cNvSpPr/>
          <p:nvPr/>
        </p:nvSpPr>
        <p:spPr>
          <a:xfrm>
            <a:off x="7573909" y="4027574"/>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9" name="Google Shape;7689;p129"/>
          <p:cNvSpPr/>
          <p:nvPr/>
        </p:nvSpPr>
        <p:spPr>
          <a:xfrm>
            <a:off x="8273040" y="3953741"/>
            <a:ext cx="57951" cy="45719"/>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90" name="Google Shape;7690;p129"/>
          <p:cNvSpPr/>
          <p:nvPr/>
        </p:nvSpPr>
        <p:spPr>
          <a:xfrm>
            <a:off x="8234825" y="3953437"/>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91" name="Google Shape;7691;p129"/>
          <p:cNvSpPr/>
          <p:nvPr/>
        </p:nvSpPr>
        <p:spPr>
          <a:xfrm>
            <a:off x="9574243" y="3975170"/>
            <a:ext cx="57951" cy="45719"/>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92" name="Google Shape;7692;p129"/>
          <p:cNvSpPr/>
          <p:nvPr/>
        </p:nvSpPr>
        <p:spPr>
          <a:xfrm>
            <a:off x="9536028" y="3974866"/>
            <a:ext cx="68403"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93" name="Google Shape;7693;p129"/>
          <p:cNvSpPr/>
          <p:nvPr/>
        </p:nvSpPr>
        <p:spPr>
          <a:xfrm>
            <a:off x="10904958" y="3960856"/>
            <a:ext cx="57951" cy="82665"/>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94" name="Google Shape;7694;p129"/>
          <p:cNvSpPr/>
          <p:nvPr/>
        </p:nvSpPr>
        <p:spPr>
          <a:xfrm>
            <a:off x="10866743" y="3960552"/>
            <a:ext cx="68403"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95" name="Google Shape;7695;p129"/>
          <p:cNvSpPr/>
          <p:nvPr/>
        </p:nvSpPr>
        <p:spPr>
          <a:xfrm>
            <a:off x="7612095" y="4090139"/>
            <a:ext cx="45719" cy="52170"/>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96" name="Google Shape;7696;p129"/>
          <p:cNvSpPr/>
          <p:nvPr/>
        </p:nvSpPr>
        <p:spPr>
          <a:xfrm>
            <a:off x="7575123" y="4146731"/>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97" name="Google Shape;7697;p129"/>
          <p:cNvSpPr/>
          <p:nvPr/>
        </p:nvSpPr>
        <p:spPr>
          <a:xfrm>
            <a:off x="6971467" y="4071091"/>
            <a:ext cx="45719" cy="52170"/>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98" name="Google Shape;7698;p129"/>
          <p:cNvSpPr/>
          <p:nvPr/>
        </p:nvSpPr>
        <p:spPr>
          <a:xfrm>
            <a:off x="6934495" y="4127683"/>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99" name="Google Shape;7699;p129"/>
          <p:cNvSpPr/>
          <p:nvPr/>
        </p:nvSpPr>
        <p:spPr>
          <a:xfrm>
            <a:off x="6629330" y="4006097"/>
            <a:ext cx="56589" cy="70696"/>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00" name="Google Shape;7700;p129"/>
          <p:cNvSpPr/>
          <p:nvPr/>
        </p:nvSpPr>
        <p:spPr>
          <a:xfrm>
            <a:off x="6591115" y="4005793"/>
            <a:ext cx="68403"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01" name="Google Shape;7701;p129"/>
          <p:cNvSpPr/>
          <p:nvPr/>
        </p:nvSpPr>
        <p:spPr>
          <a:xfrm>
            <a:off x="6593698" y="4166202"/>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02" name="Google Shape;7702;p129"/>
          <p:cNvSpPr/>
          <p:nvPr/>
        </p:nvSpPr>
        <p:spPr>
          <a:xfrm>
            <a:off x="6315019" y="4046182"/>
            <a:ext cx="57951" cy="52764"/>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03" name="Google Shape;7703;p129"/>
          <p:cNvSpPr/>
          <p:nvPr/>
        </p:nvSpPr>
        <p:spPr>
          <a:xfrm>
            <a:off x="6276805" y="4045878"/>
            <a:ext cx="68403"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04" name="Google Shape;7704;p129"/>
          <p:cNvSpPr/>
          <p:nvPr/>
        </p:nvSpPr>
        <p:spPr>
          <a:xfrm>
            <a:off x="5960623" y="3942396"/>
            <a:ext cx="56828" cy="56813"/>
          </a:xfrm>
          <a:prstGeom prst="rect">
            <a:avLst/>
          </a:prstGeom>
          <a:solidFill>
            <a:schemeClr val="dk2"/>
          </a:solidFill>
          <a:ln cap="flat" cmpd="sng" w="101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05" name="Google Shape;7705;p129"/>
          <p:cNvSpPr/>
          <p:nvPr/>
        </p:nvSpPr>
        <p:spPr>
          <a:xfrm>
            <a:off x="5990357" y="3987227"/>
            <a:ext cx="45719" cy="52170"/>
          </a:xfrm>
          <a:custGeom>
            <a:rect b="b" l="l" r="r" t="t"/>
            <a:pathLst>
              <a:path extrusionOk="0" h="423505" w="120000">
                <a:moveTo>
                  <a:pt x="0" y="431161"/>
                </a:moveTo>
                <a:lnTo>
                  <a:pt x="0"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06" name="Google Shape;7706;p129"/>
          <p:cNvSpPr/>
          <p:nvPr/>
        </p:nvSpPr>
        <p:spPr>
          <a:xfrm>
            <a:off x="5953385" y="4043819"/>
            <a:ext cx="64066" cy="45719"/>
          </a:xfrm>
          <a:custGeom>
            <a:rect b="b" l="l" r="r" t="t"/>
            <a:pathLst>
              <a:path extrusionOk="0" h="120000" w="80830">
                <a:moveTo>
                  <a:pt x="0" y="0"/>
                </a:moveTo>
                <a:lnTo>
                  <a:pt x="95381" y="0"/>
                </a:lnTo>
              </a:path>
            </a:pathLst>
          </a:custGeom>
          <a:noFill/>
          <a:ln cap="flat" cmpd="sng" w="9525">
            <a:solidFill>
              <a:srgbClr val="002F6C"/>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07" name="Google Shape;7707;p129"/>
          <p:cNvSpPr/>
          <p:nvPr/>
        </p:nvSpPr>
        <p:spPr>
          <a:xfrm>
            <a:off x="5995197" y="4050281"/>
            <a:ext cx="60072" cy="45719"/>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08" name="Google Shape;7708;p129"/>
          <p:cNvSpPr/>
          <p:nvPr/>
        </p:nvSpPr>
        <p:spPr>
          <a:xfrm>
            <a:off x="5956982" y="4049977"/>
            <a:ext cx="68403"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09" name="Google Shape;7709;p129"/>
          <p:cNvSpPr/>
          <p:nvPr/>
        </p:nvSpPr>
        <p:spPr>
          <a:xfrm>
            <a:off x="5664706" y="4048959"/>
            <a:ext cx="56589" cy="70696"/>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10" name="Google Shape;7710;p129"/>
          <p:cNvSpPr/>
          <p:nvPr/>
        </p:nvSpPr>
        <p:spPr>
          <a:xfrm>
            <a:off x="5626491" y="4048655"/>
            <a:ext cx="68403"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11" name="Google Shape;7711;p129"/>
          <p:cNvSpPr/>
          <p:nvPr/>
        </p:nvSpPr>
        <p:spPr>
          <a:xfrm>
            <a:off x="5348069" y="3993330"/>
            <a:ext cx="57951" cy="73445"/>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12" name="Google Shape;7712;p129"/>
          <p:cNvSpPr/>
          <p:nvPr/>
        </p:nvSpPr>
        <p:spPr>
          <a:xfrm>
            <a:off x="5309854" y="3993026"/>
            <a:ext cx="68403" cy="71671"/>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13" name="Google Shape;7713;p129"/>
          <p:cNvSpPr/>
          <p:nvPr/>
        </p:nvSpPr>
        <p:spPr>
          <a:xfrm>
            <a:off x="5021185" y="4047980"/>
            <a:ext cx="60072" cy="45719"/>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14" name="Google Shape;7714;p129"/>
          <p:cNvSpPr/>
          <p:nvPr/>
        </p:nvSpPr>
        <p:spPr>
          <a:xfrm>
            <a:off x="4982970" y="4047676"/>
            <a:ext cx="68403"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15" name="Google Shape;7715;p129"/>
          <p:cNvSpPr/>
          <p:nvPr/>
        </p:nvSpPr>
        <p:spPr>
          <a:xfrm>
            <a:off x="4695746" y="4024285"/>
            <a:ext cx="57951" cy="73445"/>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16" name="Google Shape;7716;p129"/>
          <p:cNvSpPr/>
          <p:nvPr/>
        </p:nvSpPr>
        <p:spPr>
          <a:xfrm>
            <a:off x="4657531" y="4023981"/>
            <a:ext cx="68403" cy="71671"/>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17" name="Google Shape;7717;p129"/>
          <p:cNvSpPr/>
          <p:nvPr/>
        </p:nvSpPr>
        <p:spPr>
          <a:xfrm>
            <a:off x="4363058" y="4067165"/>
            <a:ext cx="57951" cy="73445"/>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18" name="Google Shape;7718;p129"/>
          <p:cNvSpPr/>
          <p:nvPr/>
        </p:nvSpPr>
        <p:spPr>
          <a:xfrm>
            <a:off x="4324843" y="4066861"/>
            <a:ext cx="68403" cy="71671"/>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19" name="Google Shape;7719;p129"/>
          <p:cNvSpPr/>
          <p:nvPr/>
        </p:nvSpPr>
        <p:spPr>
          <a:xfrm>
            <a:off x="4043835" y="4017869"/>
            <a:ext cx="57951" cy="45719"/>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20" name="Google Shape;7720;p129"/>
          <p:cNvSpPr/>
          <p:nvPr/>
        </p:nvSpPr>
        <p:spPr>
          <a:xfrm>
            <a:off x="4003239" y="4017565"/>
            <a:ext cx="68403" cy="45719"/>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21" name="Google Shape;7721;p129"/>
          <p:cNvSpPr/>
          <p:nvPr/>
        </p:nvSpPr>
        <p:spPr>
          <a:xfrm>
            <a:off x="3395377" y="4036091"/>
            <a:ext cx="57951" cy="73445"/>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22" name="Google Shape;7722;p129"/>
          <p:cNvSpPr/>
          <p:nvPr/>
        </p:nvSpPr>
        <p:spPr>
          <a:xfrm>
            <a:off x="3357162" y="4035787"/>
            <a:ext cx="68403" cy="71671"/>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23" name="Google Shape;7723;p129"/>
          <p:cNvSpPr/>
          <p:nvPr/>
        </p:nvSpPr>
        <p:spPr>
          <a:xfrm>
            <a:off x="3056815" y="4078999"/>
            <a:ext cx="57951" cy="45719"/>
          </a:xfrm>
          <a:custGeom>
            <a:rect b="b" l="l" r="r" t="t"/>
            <a:pathLst>
              <a:path extrusionOk="0" h="423505" w="120000">
                <a:moveTo>
                  <a:pt x="0" y="431161"/>
                </a:moveTo>
                <a:lnTo>
                  <a:pt x="0"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24" name="Google Shape;7724;p129"/>
          <p:cNvSpPr/>
          <p:nvPr/>
        </p:nvSpPr>
        <p:spPr>
          <a:xfrm>
            <a:off x="3016219" y="4078695"/>
            <a:ext cx="68403" cy="71671"/>
          </a:xfrm>
          <a:custGeom>
            <a:rect b="b" l="l" r="r" t="t"/>
            <a:pathLst>
              <a:path extrusionOk="0" h="120000" w="80830">
                <a:moveTo>
                  <a:pt x="0" y="0"/>
                </a:moveTo>
                <a:lnTo>
                  <a:pt x="95381" y="0"/>
                </a:lnTo>
              </a:path>
            </a:pathLst>
          </a:custGeom>
          <a:no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7725" name="Google Shape;7725;p129"/>
          <p:cNvGrpSpPr/>
          <p:nvPr/>
        </p:nvGrpSpPr>
        <p:grpSpPr>
          <a:xfrm>
            <a:off x="5994135" y="1891487"/>
            <a:ext cx="2125524" cy="197865"/>
            <a:chOff x="5242045" y="1634682"/>
            <a:chExt cx="2125524" cy="197865"/>
          </a:xfrm>
        </p:grpSpPr>
        <p:grpSp>
          <p:nvGrpSpPr>
            <p:cNvPr id="7726" name="Google Shape;7726;p129"/>
            <p:cNvGrpSpPr/>
            <p:nvPr/>
          </p:nvGrpSpPr>
          <p:grpSpPr>
            <a:xfrm>
              <a:off x="5242045" y="1680742"/>
              <a:ext cx="431219" cy="108000"/>
              <a:chOff x="6403587" y="1813011"/>
              <a:chExt cx="431219" cy="108000"/>
            </a:xfrm>
          </p:grpSpPr>
          <p:cxnSp>
            <p:nvCxnSpPr>
              <p:cNvPr id="7727" name="Google Shape;7727;p129"/>
              <p:cNvCxnSpPr/>
              <p:nvPr/>
            </p:nvCxnSpPr>
            <p:spPr>
              <a:xfrm>
                <a:off x="6403587" y="1867400"/>
                <a:ext cx="431219" cy="0"/>
              </a:xfrm>
              <a:prstGeom prst="straightConnector1">
                <a:avLst/>
              </a:prstGeom>
              <a:noFill/>
              <a:ln cap="flat" cmpd="sng" w="19050">
                <a:solidFill>
                  <a:schemeClr val="dk2"/>
                </a:solidFill>
                <a:prstDash val="solid"/>
                <a:miter lim="800000"/>
                <a:headEnd len="sm" w="sm" type="none"/>
                <a:tailEnd len="sm" w="sm" type="none"/>
              </a:ln>
            </p:spPr>
          </p:cxnSp>
          <p:sp>
            <p:nvSpPr>
              <p:cNvPr id="7728" name="Google Shape;7728;p129"/>
              <p:cNvSpPr/>
              <p:nvPr/>
            </p:nvSpPr>
            <p:spPr>
              <a:xfrm>
                <a:off x="6565196" y="1813011"/>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7729" name="Google Shape;7729;p129"/>
            <p:cNvSpPr/>
            <p:nvPr/>
          </p:nvSpPr>
          <p:spPr>
            <a:xfrm>
              <a:off x="5687838" y="1634682"/>
              <a:ext cx="1679731" cy="197865"/>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eculizumabe</a:t>
              </a:r>
              <a:r>
                <a:rPr b="1" baseline="30000" lang="pt-BR" sz="1000">
                  <a:solidFill>
                    <a:schemeClr val="accent1"/>
                  </a:solidFill>
                  <a:latin typeface="Calibri"/>
                  <a:ea typeface="Calibri"/>
                  <a:cs typeface="Calibri"/>
                  <a:sym typeface="Calibri"/>
                </a:rPr>
                <a:t>   </a:t>
              </a:r>
              <a:r>
                <a:rPr lang="pt-BR" sz="1000">
                  <a:solidFill>
                    <a:schemeClr val="accent1"/>
                  </a:solidFill>
                  <a:latin typeface="Calibri"/>
                  <a:ea typeface="Calibri"/>
                  <a:cs typeface="Calibri"/>
                  <a:sym typeface="Calibri"/>
                </a:rPr>
                <a:t>   </a:t>
              </a:r>
              <a:r>
                <a:rPr b="1" baseline="30000" lang="pt-BR" sz="1000">
                  <a:solidFill>
                    <a:schemeClr val="accent1"/>
                  </a:solidFill>
                  <a:latin typeface="Calibri"/>
                  <a:ea typeface="Calibri"/>
                  <a:cs typeface="Calibri"/>
                  <a:sym typeface="Calibri"/>
                </a:rPr>
                <a:t> </a:t>
              </a:r>
              <a:r>
                <a:rPr b="1" lang="pt-BR" sz="1000">
                  <a:solidFill>
                    <a:schemeClr val="lt2"/>
                  </a:solidFill>
                  <a:latin typeface="Calibri"/>
                  <a:ea typeface="Calibri"/>
                  <a:cs typeface="Calibri"/>
                  <a:sym typeface="Calibri"/>
                </a:rPr>
                <a:t>ravulizumabe</a:t>
              </a:r>
              <a:r>
                <a:rPr lang="pt-BR" sz="1000">
                  <a:solidFill>
                    <a:schemeClr val="lt2"/>
                  </a:solidFill>
                  <a:latin typeface="Calibri"/>
                  <a:ea typeface="Calibri"/>
                  <a:cs typeface="Calibri"/>
                  <a:sym typeface="Calibri"/>
                </a:rPr>
                <a:t> </a:t>
              </a:r>
              <a:endParaRPr b="1" baseline="30000" sz="1000">
                <a:solidFill>
                  <a:schemeClr val="lt2"/>
                </a:solidFill>
                <a:latin typeface="Calibri"/>
                <a:ea typeface="Calibri"/>
                <a:cs typeface="Calibri"/>
                <a:sym typeface="Calibri"/>
              </a:endParaRPr>
            </a:p>
          </p:txBody>
        </p:sp>
        <p:sp>
          <p:nvSpPr>
            <p:cNvPr id="7730" name="Google Shape;7730;p129"/>
            <p:cNvSpPr/>
            <p:nvPr/>
          </p:nvSpPr>
          <p:spPr>
            <a:xfrm>
              <a:off x="6426027" y="1655169"/>
              <a:ext cx="123267" cy="113218"/>
            </a:xfrm>
            <a:prstGeom prst="rightArrow">
              <a:avLst>
                <a:gd fmla="val 34639" name="adj1"/>
                <a:gd fmla="val 62010" name="adj2"/>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7731" name="Google Shape;7731;p129"/>
          <p:cNvGrpSpPr/>
          <p:nvPr/>
        </p:nvGrpSpPr>
        <p:grpSpPr>
          <a:xfrm>
            <a:off x="2282838" y="2560178"/>
            <a:ext cx="377309" cy="92020"/>
            <a:chOff x="1221153" y="1850585"/>
            <a:chExt cx="377309" cy="92020"/>
          </a:xfrm>
        </p:grpSpPr>
        <p:sp>
          <p:nvSpPr>
            <p:cNvPr id="7732" name="Google Shape;7732;p129"/>
            <p:cNvSpPr/>
            <p:nvPr/>
          </p:nvSpPr>
          <p:spPr>
            <a:xfrm>
              <a:off x="1221153" y="1850585"/>
              <a:ext cx="377309" cy="46774"/>
            </a:xfrm>
            <a:prstGeom prst="wave">
              <a:avLst>
                <a:gd fmla="val 20000" name="adj1"/>
                <a:gd fmla="val 0" name="adj2"/>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733" name="Google Shape;7733;p129"/>
            <p:cNvSpPr/>
            <p:nvPr/>
          </p:nvSpPr>
          <p:spPr>
            <a:xfrm>
              <a:off x="1221153" y="1895831"/>
              <a:ext cx="377309" cy="46774"/>
            </a:xfrm>
            <a:prstGeom prst="wave">
              <a:avLst>
                <a:gd fmla="val 20000" name="adj1"/>
                <a:gd fmla="val 0" name="adj2"/>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7734" name="Google Shape;7734;p129"/>
          <p:cNvSpPr txBox="1"/>
          <p:nvPr/>
        </p:nvSpPr>
        <p:spPr>
          <a:xfrm>
            <a:off x="482802" y="6063907"/>
            <a:ext cx="1905468" cy="116958"/>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600"/>
              <a:buFont typeface="Calibri"/>
              <a:buNone/>
            </a:pPr>
            <a:r>
              <a:rPr b="0" i="0" lang="pt-BR" sz="600" u="none" cap="none" strike="noStrike">
                <a:solidFill>
                  <a:schemeClr val="dk1"/>
                </a:solidFill>
                <a:latin typeface="Calibri"/>
                <a:ea typeface="Calibri"/>
                <a:cs typeface="Calibri"/>
                <a:sym typeface="Calibri"/>
              </a:rPr>
              <a:t>Fonte: Schrezenmeier, 2019</a:t>
            </a:r>
            <a:r>
              <a:rPr b="0" baseline="30000" i="0" lang="pt-BR" sz="600" u="none" cap="none" strike="noStrike">
                <a:solidFill>
                  <a:schemeClr val="dk1"/>
                </a:solidFill>
                <a:latin typeface="Calibri"/>
                <a:ea typeface="Calibri"/>
                <a:cs typeface="Calibri"/>
                <a:sym typeface="Calibri"/>
              </a:rPr>
              <a:t>1</a:t>
            </a:r>
            <a:endParaRPr b="0" i="0" sz="600" u="none" cap="none" strike="noStrike">
              <a:solidFill>
                <a:schemeClr val="dk1"/>
              </a:solidFill>
              <a:latin typeface="Calibri"/>
              <a:ea typeface="Calibri"/>
              <a:cs typeface="Calibri"/>
              <a:sym typeface="Calibri"/>
            </a:endParaRPr>
          </a:p>
        </p:txBody>
      </p:sp>
      <p:sp>
        <p:nvSpPr>
          <p:cNvPr id="7735" name="Google Shape;7735;p129"/>
          <p:cNvSpPr txBox="1"/>
          <p:nvPr/>
        </p:nvSpPr>
        <p:spPr>
          <a:xfrm>
            <a:off x="5427596" y="5204621"/>
            <a:ext cx="1336808" cy="24622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Visita (dias)</a:t>
            </a:r>
            <a:endParaRPr/>
          </a:p>
        </p:txBody>
      </p:sp>
      <p:grpSp>
        <p:nvGrpSpPr>
          <p:cNvPr id="7736" name="Google Shape;7736;p129"/>
          <p:cNvGrpSpPr/>
          <p:nvPr/>
        </p:nvGrpSpPr>
        <p:grpSpPr>
          <a:xfrm>
            <a:off x="9584398" y="1866238"/>
            <a:ext cx="2279504" cy="1861216"/>
            <a:chOff x="9584398" y="1866238"/>
            <a:chExt cx="2279504" cy="1861216"/>
          </a:xfrm>
        </p:grpSpPr>
        <p:sp>
          <p:nvSpPr>
            <p:cNvPr id="7737" name="Google Shape;7737;p129"/>
            <p:cNvSpPr/>
            <p:nvPr/>
          </p:nvSpPr>
          <p:spPr>
            <a:xfrm>
              <a:off x="9584398" y="1866238"/>
              <a:ext cx="2279504" cy="1861216"/>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b" bIns="108000" lIns="91425" spcFirstLastPara="1" rIns="91425" wrap="square" tIns="45700">
              <a:normAutofit/>
            </a:bodyPr>
            <a:lstStyle/>
            <a:p>
              <a:pPr indent="0" lvl="0" marL="0" marR="0" rtl="0" algn="l">
                <a:spcBef>
                  <a:spcPts val="0"/>
                </a:spcBef>
                <a:spcAft>
                  <a:spcPts val="0"/>
                </a:spcAft>
                <a:buNone/>
              </a:pPr>
              <a:r>
                <a:rPr b="1" lang="pt-BR" sz="1200">
                  <a:solidFill>
                    <a:srgbClr val="FFFFFF"/>
                  </a:solidFill>
                  <a:latin typeface="Calibri"/>
                  <a:ea typeface="Calibri"/>
                  <a:cs typeface="Calibri"/>
                  <a:sym typeface="Calibri"/>
                </a:rPr>
                <a:t>Os níveis médios de DHL caíram rapidamente após o início do tratamento</a:t>
              </a:r>
              <a:r>
                <a:rPr b="0" lang="pt-BR" sz="1200">
                  <a:solidFill>
                    <a:srgbClr val="FFFFFF"/>
                  </a:solidFill>
                  <a:latin typeface="Calibri"/>
                  <a:ea typeface="Calibri"/>
                  <a:cs typeface="Calibri"/>
                  <a:sym typeface="Calibri"/>
                </a:rPr>
                <a:t> e foram mantidos durante todo o período de tratamento</a:t>
              </a:r>
              <a:r>
                <a:rPr b="0" baseline="30000" lang="pt-BR" sz="1200">
                  <a:solidFill>
                    <a:srgbClr val="FFFFFF"/>
                  </a:solidFill>
                  <a:latin typeface="Calibri"/>
                  <a:ea typeface="Calibri"/>
                  <a:cs typeface="Calibri"/>
                  <a:sym typeface="Calibri"/>
                </a:rPr>
                <a:t>1</a:t>
              </a:r>
              <a:r>
                <a:rPr b="0" lang="pt-BR" sz="1200">
                  <a:solidFill>
                    <a:srgbClr val="FFFFFF"/>
                  </a:solidFill>
                  <a:latin typeface="Calibri"/>
                  <a:ea typeface="Calibri"/>
                  <a:cs typeface="Calibri"/>
                  <a:sym typeface="Calibri"/>
                </a:rPr>
                <a:t> </a:t>
              </a:r>
              <a:endParaRPr/>
            </a:p>
          </p:txBody>
        </p:sp>
        <p:grpSp>
          <p:nvGrpSpPr>
            <p:cNvPr id="7738" name="Google Shape;7738;p129"/>
            <p:cNvGrpSpPr/>
            <p:nvPr/>
          </p:nvGrpSpPr>
          <p:grpSpPr>
            <a:xfrm>
              <a:off x="9731037" y="2116978"/>
              <a:ext cx="542925" cy="466725"/>
              <a:chOff x="11322688" y="898224"/>
              <a:chExt cx="542925" cy="466725"/>
            </a:xfrm>
          </p:grpSpPr>
          <p:sp>
            <p:nvSpPr>
              <p:cNvPr id="7739" name="Google Shape;7739;p129"/>
              <p:cNvSpPr/>
              <p:nvPr/>
            </p:nvSpPr>
            <p:spPr>
              <a:xfrm>
                <a:off x="11661588" y="1126698"/>
                <a:ext cx="77723" cy="95310"/>
              </a:xfrm>
              <a:custGeom>
                <a:rect b="b" l="l" r="r" t="t"/>
                <a:pathLst>
                  <a:path extrusionOk="0" h="95310" w="77723">
                    <a:moveTo>
                      <a:pt x="66865" y="30"/>
                    </a:moveTo>
                    <a:lnTo>
                      <a:pt x="10858" y="30"/>
                    </a:lnTo>
                    <a:cubicBezTo>
                      <a:pt x="5299" y="-398"/>
                      <a:pt x="444" y="3761"/>
                      <a:pt x="15" y="9320"/>
                    </a:cubicBezTo>
                    <a:cubicBezTo>
                      <a:pt x="9" y="9399"/>
                      <a:pt x="4" y="9477"/>
                      <a:pt x="0" y="9555"/>
                    </a:cubicBezTo>
                    <a:lnTo>
                      <a:pt x="0" y="85755"/>
                    </a:lnTo>
                    <a:cubicBezTo>
                      <a:pt x="299" y="91324"/>
                      <a:pt x="5055" y="95595"/>
                      <a:pt x="10624" y="95296"/>
                    </a:cubicBezTo>
                    <a:cubicBezTo>
                      <a:pt x="10702" y="95292"/>
                      <a:pt x="10780" y="95286"/>
                      <a:pt x="10858" y="95280"/>
                    </a:cubicBezTo>
                    <a:lnTo>
                      <a:pt x="66865" y="95280"/>
                    </a:lnTo>
                    <a:cubicBezTo>
                      <a:pt x="72425" y="95709"/>
                      <a:pt x="77280" y="91550"/>
                      <a:pt x="77709" y="85990"/>
                    </a:cubicBezTo>
                    <a:cubicBezTo>
                      <a:pt x="77715" y="85912"/>
                      <a:pt x="77720" y="85834"/>
                      <a:pt x="77724" y="85755"/>
                    </a:cubicBezTo>
                    <a:lnTo>
                      <a:pt x="77724" y="9555"/>
                    </a:lnTo>
                    <a:cubicBezTo>
                      <a:pt x="77425" y="3987"/>
                      <a:pt x="72669" y="-284"/>
                      <a:pt x="67100" y="15"/>
                    </a:cubicBezTo>
                    <a:cubicBezTo>
                      <a:pt x="67022" y="19"/>
                      <a:pt x="66944" y="24"/>
                      <a:pt x="66866" y="30"/>
                    </a:cubicBezTo>
                    <a:close/>
                    <a:moveTo>
                      <a:pt x="66865" y="85755"/>
                    </a:moveTo>
                    <a:lnTo>
                      <a:pt x="10858" y="85755"/>
                    </a:lnTo>
                    <a:cubicBezTo>
                      <a:pt x="10096" y="85755"/>
                      <a:pt x="9525" y="85755"/>
                      <a:pt x="9525" y="85755"/>
                    </a:cubicBezTo>
                    <a:lnTo>
                      <a:pt x="9525" y="9841"/>
                    </a:lnTo>
                    <a:cubicBezTo>
                      <a:pt x="9965" y="9756"/>
                      <a:pt x="10418" y="9756"/>
                      <a:pt x="10858" y="9841"/>
                    </a:cubicBezTo>
                    <a:lnTo>
                      <a:pt x="66865" y="9841"/>
                    </a:lnTo>
                    <a:cubicBezTo>
                      <a:pt x="67627" y="9841"/>
                      <a:pt x="68199" y="9841"/>
                      <a:pt x="68199" y="9841"/>
                    </a:cubicBezTo>
                    <a:lnTo>
                      <a:pt x="68199" y="85279"/>
                    </a:lnTo>
                    <a:cubicBezTo>
                      <a:pt x="67772" y="85433"/>
                      <a:pt x="67310" y="85466"/>
                      <a:pt x="66866" y="853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40" name="Google Shape;7740;p129"/>
              <p:cNvSpPr/>
              <p:nvPr/>
            </p:nvSpPr>
            <p:spPr>
              <a:xfrm>
                <a:off x="11555289" y="1083931"/>
                <a:ext cx="77724" cy="137982"/>
              </a:xfrm>
              <a:custGeom>
                <a:rect b="b" l="l" r="r" t="t"/>
                <a:pathLst>
                  <a:path extrusionOk="0" h="137982" w="77724">
                    <a:moveTo>
                      <a:pt x="66865" y="30"/>
                    </a:moveTo>
                    <a:lnTo>
                      <a:pt x="10858" y="30"/>
                    </a:lnTo>
                    <a:cubicBezTo>
                      <a:pt x="5299" y="-398"/>
                      <a:pt x="444" y="3761"/>
                      <a:pt x="15" y="9320"/>
                    </a:cubicBezTo>
                    <a:cubicBezTo>
                      <a:pt x="9" y="9399"/>
                      <a:pt x="4" y="9477"/>
                      <a:pt x="0" y="9555"/>
                    </a:cubicBezTo>
                    <a:lnTo>
                      <a:pt x="0" y="128427"/>
                    </a:lnTo>
                    <a:cubicBezTo>
                      <a:pt x="299" y="133996"/>
                      <a:pt x="5055" y="138267"/>
                      <a:pt x="10624" y="137968"/>
                    </a:cubicBezTo>
                    <a:cubicBezTo>
                      <a:pt x="10702" y="137964"/>
                      <a:pt x="10780" y="137958"/>
                      <a:pt x="10858" y="137952"/>
                    </a:cubicBezTo>
                    <a:lnTo>
                      <a:pt x="66865" y="137952"/>
                    </a:lnTo>
                    <a:cubicBezTo>
                      <a:pt x="72425" y="138381"/>
                      <a:pt x="77280" y="134222"/>
                      <a:pt x="77709" y="128662"/>
                    </a:cubicBezTo>
                    <a:cubicBezTo>
                      <a:pt x="77715" y="128584"/>
                      <a:pt x="77720" y="128506"/>
                      <a:pt x="77724" y="128427"/>
                    </a:cubicBezTo>
                    <a:lnTo>
                      <a:pt x="77724" y="9555"/>
                    </a:lnTo>
                    <a:cubicBezTo>
                      <a:pt x="77425" y="3987"/>
                      <a:pt x="72669" y="-284"/>
                      <a:pt x="67100" y="15"/>
                    </a:cubicBezTo>
                    <a:cubicBezTo>
                      <a:pt x="67022" y="19"/>
                      <a:pt x="66944" y="24"/>
                      <a:pt x="66866" y="30"/>
                    </a:cubicBezTo>
                    <a:close/>
                    <a:moveTo>
                      <a:pt x="66865" y="127951"/>
                    </a:moveTo>
                    <a:lnTo>
                      <a:pt x="10858" y="127951"/>
                    </a:lnTo>
                    <a:cubicBezTo>
                      <a:pt x="10096" y="127951"/>
                      <a:pt x="9525" y="127951"/>
                      <a:pt x="9525" y="127951"/>
                    </a:cubicBezTo>
                    <a:lnTo>
                      <a:pt x="9525" y="10127"/>
                    </a:lnTo>
                    <a:cubicBezTo>
                      <a:pt x="9964" y="10028"/>
                      <a:pt x="10419" y="10028"/>
                      <a:pt x="10858" y="10127"/>
                    </a:cubicBezTo>
                    <a:lnTo>
                      <a:pt x="66865" y="10127"/>
                    </a:lnTo>
                    <a:cubicBezTo>
                      <a:pt x="67628" y="10127"/>
                      <a:pt x="68104" y="10127"/>
                      <a:pt x="68199" y="10127"/>
                    </a:cubicBezTo>
                    <a:lnTo>
                      <a:pt x="68199" y="128142"/>
                    </a:lnTo>
                    <a:cubicBezTo>
                      <a:pt x="67779" y="128325"/>
                      <a:pt x="67308" y="128359"/>
                      <a:pt x="66866" y="12823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41" name="Google Shape;7741;p129"/>
              <p:cNvSpPr/>
              <p:nvPr/>
            </p:nvSpPr>
            <p:spPr>
              <a:xfrm>
                <a:off x="11448990" y="1041449"/>
                <a:ext cx="77723" cy="181036"/>
              </a:xfrm>
              <a:custGeom>
                <a:rect b="b" l="l" r="r" t="t"/>
                <a:pathLst>
                  <a:path extrusionOk="0" h="181036" w="77723">
                    <a:moveTo>
                      <a:pt x="66866" y="31"/>
                    </a:moveTo>
                    <a:lnTo>
                      <a:pt x="10858" y="31"/>
                    </a:lnTo>
                    <a:cubicBezTo>
                      <a:pt x="5299" y="-398"/>
                      <a:pt x="444" y="3762"/>
                      <a:pt x="15" y="9321"/>
                    </a:cubicBezTo>
                    <a:cubicBezTo>
                      <a:pt x="9" y="9400"/>
                      <a:pt x="4" y="9478"/>
                      <a:pt x="0" y="9556"/>
                    </a:cubicBezTo>
                    <a:lnTo>
                      <a:pt x="0" y="171481"/>
                    </a:lnTo>
                    <a:cubicBezTo>
                      <a:pt x="299" y="177049"/>
                      <a:pt x="5055" y="181321"/>
                      <a:pt x="10624" y="181022"/>
                    </a:cubicBezTo>
                    <a:cubicBezTo>
                      <a:pt x="10702" y="181017"/>
                      <a:pt x="10780" y="181012"/>
                      <a:pt x="10858" y="181006"/>
                    </a:cubicBezTo>
                    <a:lnTo>
                      <a:pt x="66866" y="181006"/>
                    </a:lnTo>
                    <a:cubicBezTo>
                      <a:pt x="72425" y="181435"/>
                      <a:pt x="77280" y="177276"/>
                      <a:pt x="77709" y="171716"/>
                    </a:cubicBezTo>
                    <a:cubicBezTo>
                      <a:pt x="77715" y="171638"/>
                      <a:pt x="77720" y="171560"/>
                      <a:pt x="77724" y="171481"/>
                    </a:cubicBezTo>
                    <a:lnTo>
                      <a:pt x="77724" y="9366"/>
                    </a:lnTo>
                    <a:cubicBezTo>
                      <a:pt x="77320" y="3804"/>
                      <a:pt x="72484" y="-377"/>
                      <a:pt x="66923" y="27"/>
                    </a:cubicBezTo>
                    <a:cubicBezTo>
                      <a:pt x="66904" y="28"/>
                      <a:pt x="66885" y="30"/>
                      <a:pt x="66865" y="31"/>
                    </a:cubicBezTo>
                    <a:close/>
                    <a:moveTo>
                      <a:pt x="66866" y="170624"/>
                    </a:moveTo>
                    <a:lnTo>
                      <a:pt x="10858" y="170624"/>
                    </a:lnTo>
                    <a:cubicBezTo>
                      <a:pt x="10096" y="170624"/>
                      <a:pt x="9525" y="170624"/>
                      <a:pt x="9525" y="170624"/>
                    </a:cubicBezTo>
                    <a:lnTo>
                      <a:pt x="9525" y="9842"/>
                    </a:lnTo>
                    <a:cubicBezTo>
                      <a:pt x="9964" y="9744"/>
                      <a:pt x="10419" y="9744"/>
                      <a:pt x="10858" y="9842"/>
                    </a:cubicBezTo>
                    <a:lnTo>
                      <a:pt x="66866" y="9842"/>
                    </a:lnTo>
                    <a:cubicBezTo>
                      <a:pt x="67628" y="9842"/>
                      <a:pt x="68199" y="9842"/>
                      <a:pt x="68199" y="9842"/>
                    </a:cubicBezTo>
                    <a:lnTo>
                      <a:pt x="68199" y="170529"/>
                    </a:lnTo>
                    <a:cubicBezTo>
                      <a:pt x="67772" y="170682"/>
                      <a:pt x="67310" y="170715"/>
                      <a:pt x="66866" y="1706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42" name="Google Shape;7742;p129"/>
              <p:cNvSpPr/>
              <p:nvPr/>
            </p:nvSpPr>
            <p:spPr>
              <a:xfrm>
                <a:off x="11322688" y="898224"/>
                <a:ext cx="542925" cy="466725"/>
              </a:xfrm>
              <a:custGeom>
                <a:rect b="b" l="l" r="r" t="t"/>
                <a:pathLst>
                  <a:path extrusionOk="0" h="466725" w="542925">
                    <a:moveTo>
                      <a:pt x="542925" y="364522"/>
                    </a:moveTo>
                    <a:lnTo>
                      <a:pt x="542925" y="64103"/>
                    </a:lnTo>
                    <a:cubicBezTo>
                      <a:pt x="542873" y="28722"/>
                      <a:pt x="514203" y="52"/>
                      <a:pt x="478822" y="0"/>
                    </a:cubicBezTo>
                    <a:lnTo>
                      <a:pt x="64103" y="0"/>
                    </a:lnTo>
                    <a:cubicBezTo>
                      <a:pt x="28722" y="52"/>
                      <a:pt x="52" y="28722"/>
                      <a:pt x="0" y="64103"/>
                    </a:cubicBezTo>
                    <a:lnTo>
                      <a:pt x="0" y="364522"/>
                    </a:lnTo>
                    <a:cubicBezTo>
                      <a:pt x="40" y="386809"/>
                      <a:pt x="11654" y="407476"/>
                      <a:pt x="30671" y="419100"/>
                    </a:cubicBezTo>
                    <a:lnTo>
                      <a:pt x="23813" y="419100"/>
                    </a:lnTo>
                    <a:cubicBezTo>
                      <a:pt x="10661" y="419100"/>
                      <a:pt x="0" y="429761"/>
                      <a:pt x="0" y="442913"/>
                    </a:cubicBezTo>
                    <a:cubicBezTo>
                      <a:pt x="0" y="456064"/>
                      <a:pt x="10661" y="466725"/>
                      <a:pt x="23813" y="466725"/>
                    </a:cubicBezTo>
                    <a:lnTo>
                      <a:pt x="519113" y="466725"/>
                    </a:lnTo>
                    <a:cubicBezTo>
                      <a:pt x="532264" y="466725"/>
                      <a:pt x="542925" y="456064"/>
                      <a:pt x="542925" y="442913"/>
                    </a:cubicBezTo>
                    <a:cubicBezTo>
                      <a:pt x="542925" y="429761"/>
                      <a:pt x="532264" y="419100"/>
                      <a:pt x="519113" y="419100"/>
                    </a:cubicBezTo>
                    <a:lnTo>
                      <a:pt x="512255" y="419100"/>
                    </a:lnTo>
                    <a:cubicBezTo>
                      <a:pt x="531271" y="407476"/>
                      <a:pt x="542885" y="386809"/>
                      <a:pt x="542925" y="364522"/>
                    </a:cubicBezTo>
                    <a:close/>
                    <a:moveTo>
                      <a:pt x="519113" y="428625"/>
                    </a:moveTo>
                    <a:cubicBezTo>
                      <a:pt x="527003" y="428625"/>
                      <a:pt x="533400" y="435022"/>
                      <a:pt x="533400" y="442913"/>
                    </a:cubicBezTo>
                    <a:cubicBezTo>
                      <a:pt x="533400" y="450803"/>
                      <a:pt x="527003" y="457200"/>
                      <a:pt x="519113" y="457200"/>
                    </a:cubicBezTo>
                    <a:lnTo>
                      <a:pt x="23813" y="457200"/>
                    </a:lnTo>
                    <a:cubicBezTo>
                      <a:pt x="15922" y="457200"/>
                      <a:pt x="9525" y="450803"/>
                      <a:pt x="9525" y="442913"/>
                    </a:cubicBezTo>
                    <a:cubicBezTo>
                      <a:pt x="9525" y="435022"/>
                      <a:pt x="15922" y="428625"/>
                      <a:pt x="23813" y="428625"/>
                    </a:cubicBezTo>
                    <a:lnTo>
                      <a:pt x="519113" y="428625"/>
                    </a:lnTo>
                    <a:close/>
                    <a:moveTo>
                      <a:pt x="478822" y="419100"/>
                    </a:moveTo>
                    <a:lnTo>
                      <a:pt x="64103" y="419100"/>
                    </a:lnTo>
                    <a:cubicBezTo>
                      <a:pt x="33982" y="419048"/>
                      <a:pt x="9577" y="394643"/>
                      <a:pt x="9525" y="364522"/>
                    </a:cubicBezTo>
                    <a:lnTo>
                      <a:pt x="9525" y="64103"/>
                    </a:lnTo>
                    <a:cubicBezTo>
                      <a:pt x="9577" y="33982"/>
                      <a:pt x="33982" y="9577"/>
                      <a:pt x="64103" y="9525"/>
                    </a:cubicBezTo>
                    <a:lnTo>
                      <a:pt x="478822" y="9525"/>
                    </a:lnTo>
                    <a:cubicBezTo>
                      <a:pt x="508943" y="9577"/>
                      <a:pt x="533348" y="33982"/>
                      <a:pt x="533400" y="64103"/>
                    </a:cubicBezTo>
                    <a:lnTo>
                      <a:pt x="533400" y="364522"/>
                    </a:lnTo>
                    <a:cubicBezTo>
                      <a:pt x="533348" y="394643"/>
                      <a:pt x="508943" y="419048"/>
                      <a:pt x="478822" y="4191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43" name="Google Shape;7743;p129"/>
              <p:cNvSpPr/>
              <p:nvPr/>
            </p:nvSpPr>
            <p:spPr>
              <a:xfrm>
                <a:off x="11360788" y="936324"/>
                <a:ext cx="466725" cy="352425"/>
              </a:xfrm>
              <a:custGeom>
                <a:rect b="b" l="l" r="r" t="t"/>
                <a:pathLst>
                  <a:path extrusionOk="0" h="352425" w="466725">
                    <a:moveTo>
                      <a:pt x="440722" y="0"/>
                    </a:moveTo>
                    <a:lnTo>
                      <a:pt x="26003" y="0"/>
                    </a:lnTo>
                    <a:cubicBezTo>
                      <a:pt x="11664" y="52"/>
                      <a:pt x="52" y="11664"/>
                      <a:pt x="0" y="26003"/>
                    </a:cubicBezTo>
                    <a:lnTo>
                      <a:pt x="0" y="326422"/>
                    </a:lnTo>
                    <a:cubicBezTo>
                      <a:pt x="52" y="340761"/>
                      <a:pt x="11664" y="352373"/>
                      <a:pt x="26003" y="352425"/>
                    </a:cubicBezTo>
                    <a:lnTo>
                      <a:pt x="440722" y="352425"/>
                    </a:lnTo>
                    <a:cubicBezTo>
                      <a:pt x="455061" y="352373"/>
                      <a:pt x="466673" y="340761"/>
                      <a:pt x="466725" y="326422"/>
                    </a:cubicBezTo>
                    <a:lnTo>
                      <a:pt x="466725" y="26003"/>
                    </a:lnTo>
                    <a:cubicBezTo>
                      <a:pt x="466673" y="11664"/>
                      <a:pt x="455061" y="52"/>
                      <a:pt x="440722" y="0"/>
                    </a:cubicBezTo>
                    <a:close/>
                    <a:moveTo>
                      <a:pt x="457200" y="326422"/>
                    </a:moveTo>
                    <a:cubicBezTo>
                      <a:pt x="457148" y="335501"/>
                      <a:pt x="449801" y="342848"/>
                      <a:pt x="440722" y="342900"/>
                    </a:cubicBezTo>
                    <a:lnTo>
                      <a:pt x="26003" y="342900"/>
                    </a:lnTo>
                    <a:cubicBezTo>
                      <a:pt x="16924" y="342848"/>
                      <a:pt x="9577" y="335501"/>
                      <a:pt x="9525" y="326422"/>
                    </a:cubicBezTo>
                    <a:lnTo>
                      <a:pt x="9525" y="26003"/>
                    </a:lnTo>
                    <a:cubicBezTo>
                      <a:pt x="9577" y="16924"/>
                      <a:pt x="16924" y="9577"/>
                      <a:pt x="26003" y="9525"/>
                    </a:cubicBezTo>
                    <a:lnTo>
                      <a:pt x="440722" y="9525"/>
                    </a:lnTo>
                    <a:cubicBezTo>
                      <a:pt x="449801" y="9577"/>
                      <a:pt x="457148" y="16924"/>
                      <a:pt x="457200" y="260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44" name="Google Shape;7744;p129"/>
              <p:cNvSpPr/>
              <p:nvPr/>
            </p:nvSpPr>
            <p:spPr>
              <a:xfrm>
                <a:off x="11473469" y="993855"/>
                <a:ext cx="241911" cy="112997"/>
              </a:xfrm>
              <a:custGeom>
                <a:rect b="b" l="l" r="r" t="t"/>
                <a:pathLst>
                  <a:path extrusionOk="0" h="112997" w="241911">
                    <a:moveTo>
                      <a:pt x="14383" y="28575"/>
                    </a:moveTo>
                    <a:cubicBezTo>
                      <a:pt x="18649" y="28596"/>
                      <a:pt x="22701" y="26710"/>
                      <a:pt x="25432" y="23431"/>
                    </a:cubicBezTo>
                    <a:lnTo>
                      <a:pt x="106775" y="56102"/>
                    </a:lnTo>
                    <a:lnTo>
                      <a:pt x="106775" y="56674"/>
                    </a:lnTo>
                    <a:cubicBezTo>
                      <a:pt x="106764" y="64565"/>
                      <a:pt x="113151" y="70971"/>
                      <a:pt x="121042" y="70982"/>
                    </a:cubicBezTo>
                    <a:cubicBezTo>
                      <a:pt x="125125" y="70988"/>
                      <a:pt x="129015" y="69247"/>
                      <a:pt x="131731" y="66199"/>
                    </a:cubicBezTo>
                    <a:lnTo>
                      <a:pt x="213169" y="98869"/>
                    </a:lnTo>
                    <a:cubicBezTo>
                      <a:pt x="213169" y="98869"/>
                      <a:pt x="213169" y="98869"/>
                      <a:pt x="213169" y="99441"/>
                    </a:cubicBezTo>
                    <a:cubicBezTo>
                      <a:pt x="213626" y="107371"/>
                      <a:pt x="220425" y="113430"/>
                      <a:pt x="228355" y="112973"/>
                    </a:cubicBezTo>
                    <a:cubicBezTo>
                      <a:pt x="236286" y="112516"/>
                      <a:pt x="242344" y="105717"/>
                      <a:pt x="241887" y="97787"/>
                    </a:cubicBezTo>
                    <a:cubicBezTo>
                      <a:pt x="241431" y="89857"/>
                      <a:pt x="234632" y="83799"/>
                      <a:pt x="226702" y="84255"/>
                    </a:cubicBezTo>
                    <a:cubicBezTo>
                      <a:pt x="222419" y="84502"/>
                      <a:pt x="218469" y="86647"/>
                      <a:pt x="215932" y="90106"/>
                    </a:cubicBezTo>
                    <a:lnTo>
                      <a:pt x="134493" y="57436"/>
                    </a:lnTo>
                    <a:cubicBezTo>
                      <a:pt x="134493" y="57436"/>
                      <a:pt x="134493" y="57436"/>
                      <a:pt x="134493" y="56864"/>
                    </a:cubicBezTo>
                    <a:cubicBezTo>
                      <a:pt x="134549" y="49119"/>
                      <a:pt x="128423" y="42739"/>
                      <a:pt x="120682" y="42481"/>
                    </a:cubicBezTo>
                    <a:cubicBezTo>
                      <a:pt x="116589" y="42475"/>
                      <a:pt x="112696" y="44248"/>
                      <a:pt x="110014" y="47339"/>
                    </a:cubicBezTo>
                    <a:lnTo>
                      <a:pt x="28575" y="14859"/>
                    </a:lnTo>
                    <a:cubicBezTo>
                      <a:pt x="28575" y="14859"/>
                      <a:pt x="28575" y="14859"/>
                      <a:pt x="28575" y="14288"/>
                    </a:cubicBezTo>
                    <a:cubicBezTo>
                      <a:pt x="28575" y="6397"/>
                      <a:pt x="22178" y="0"/>
                      <a:pt x="14288" y="0"/>
                    </a:cubicBezTo>
                    <a:cubicBezTo>
                      <a:pt x="6397" y="0"/>
                      <a:pt x="0" y="6397"/>
                      <a:pt x="0" y="14288"/>
                    </a:cubicBezTo>
                    <a:cubicBezTo>
                      <a:pt x="0" y="22178"/>
                      <a:pt x="6397" y="28575"/>
                      <a:pt x="14288" y="2857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7736"/>
                                        </p:tgtEl>
                                        <p:attrNameLst>
                                          <p:attrName>style.visibility</p:attrName>
                                        </p:attrNameLst>
                                      </p:cBhvr>
                                      <p:to>
                                        <p:strVal val="visible"/>
                                      </p:to>
                                    </p:set>
                                    <p:animEffect filter="fade" transition="in">
                                      <p:cBhvr>
                                        <p:cTn dur="500"/>
                                        <p:tgtEl>
                                          <p:spTgt spid="773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 name="Shape 869"/>
        <p:cNvGrpSpPr/>
        <p:nvPr/>
      </p:nvGrpSpPr>
      <p:grpSpPr>
        <a:xfrm>
          <a:off x="0" y="0"/>
          <a:ext cx="0" cy="0"/>
          <a:chOff x="0" y="0"/>
          <a:chExt cx="0" cy="0"/>
        </a:xfrm>
      </p:grpSpPr>
      <p:sp>
        <p:nvSpPr>
          <p:cNvPr id="870" name="Google Shape;870;p13"/>
          <p:cNvSpPr/>
          <p:nvPr/>
        </p:nvSpPr>
        <p:spPr>
          <a:xfrm flipH="1">
            <a:off x="827086" y="2130458"/>
            <a:ext cx="8012114" cy="385208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871" name="Google Shape;871;p13"/>
          <p:cNvSpPr txBox="1"/>
          <p:nvPr/>
        </p:nvSpPr>
        <p:spPr>
          <a:xfrm>
            <a:off x="296270" y="385036"/>
            <a:ext cx="11638555"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Pacientes com HPN que apresentam sinais e sintomas </a:t>
            </a:r>
            <a:endParaRPr/>
          </a:p>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de hemólise</a:t>
            </a:r>
            <a:endParaRPr b="1" baseline="30000" sz="3200">
              <a:solidFill>
                <a:schemeClr val="accent1"/>
              </a:solidFill>
              <a:latin typeface="Lustria"/>
              <a:ea typeface="Lustria"/>
              <a:cs typeface="Lustria"/>
              <a:sym typeface="Lustria"/>
            </a:endParaRPr>
          </a:p>
        </p:txBody>
      </p:sp>
      <p:sp>
        <p:nvSpPr>
          <p:cNvPr id="872" name="Google Shape;872;p1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Lee JW, et al. Int J Hematol. 2013;97(6):749-757. </a:t>
            </a:r>
            <a:endParaRPr/>
          </a:p>
        </p:txBody>
      </p:sp>
      <p:sp>
        <p:nvSpPr>
          <p:cNvPr id="873" name="Google Shape;873;p13"/>
          <p:cNvSpPr txBox="1"/>
          <p:nvPr/>
        </p:nvSpPr>
        <p:spPr>
          <a:xfrm>
            <a:off x="733023" y="1841917"/>
            <a:ext cx="8484528" cy="288541"/>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2"/>
              </a:buClr>
              <a:buSzPts val="1500"/>
              <a:buFont typeface="Lustria"/>
              <a:buNone/>
            </a:pPr>
            <a:r>
              <a:rPr b="1" i="0" lang="pt-BR" sz="1500" u="none" cap="none" strike="noStrike">
                <a:solidFill>
                  <a:schemeClr val="dk2"/>
                </a:solidFill>
                <a:latin typeface="Lustria"/>
                <a:ea typeface="Lustria"/>
                <a:cs typeface="Lustria"/>
                <a:sym typeface="Lustria"/>
              </a:rPr>
              <a:t>Hemólise e os sintomas clínicos estão associados a risco mais alto de evento trombótico</a:t>
            </a:r>
            <a:r>
              <a:rPr b="1" baseline="30000" i="0" lang="pt-BR" sz="1500" u="none" cap="none" strike="noStrike">
                <a:solidFill>
                  <a:schemeClr val="dk2"/>
                </a:solidFill>
                <a:latin typeface="Lustria"/>
                <a:ea typeface="Lustria"/>
                <a:cs typeface="Lustria"/>
                <a:sym typeface="Lustria"/>
              </a:rPr>
              <a:t>1</a:t>
            </a:r>
            <a:endParaRPr/>
          </a:p>
        </p:txBody>
      </p:sp>
      <p:grpSp>
        <p:nvGrpSpPr>
          <p:cNvPr id="874" name="Google Shape;874;p13"/>
          <p:cNvGrpSpPr/>
          <p:nvPr/>
        </p:nvGrpSpPr>
        <p:grpSpPr>
          <a:xfrm>
            <a:off x="1063390" y="2409499"/>
            <a:ext cx="7601248" cy="3290469"/>
            <a:chOff x="1063390" y="2409499"/>
            <a:chExt cx="7601248" cy="3290469"/>
          </a:xfrm>
        </p:grpSpPr>
        <p:sp>
          <p:nvSpPr>
            <p:cNvPr id="875" name="Google Shape;875;p13"/>
            <p:cNvSpPr/>
            <p:nvPr/>
          </p:nvSpPr>
          <p:spPr>
            <a:xfrm rot="5400000">
              <a:off x="2049242" y="1544747"/>
              <a:ext cx="356219" cy="2195211"/>
            </a:xfrm>
            <a:prstGeom prst="round2SameRect">
              <a:avLst>
                <a:gd fmla="val 0" name="adj1"/>
                <a:gd fmla="val 0" name="adj2"/>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876" name="Google Shape;876;p13"/>
            <p:cNvSpPr txBox="1"/>
            <p:nvPr/>
          </p:nvSpPr>
          <p:spPr>
            <a:xfrm>
              <a:off x="1284337" y="2503947"/>
              <a:ext cx="1232242" cy="334941"/>
            </a:xfrm>
            <a:prstGeom prst="rect">
              <a:avLst/>
            </a:prstGeom>
            <a:noFill/>
            <a:ln>
              <a:noFill/>
            </a:ln>
          </p:spPr>
          <p:txBody>
            <a:bodyPr anchorCtr="0" anchor="t" bIns="90000" lIns="72000" spcFirstLastPara="1" rIns="72000" wrap="square" tIns="90000">
              <a:spAutoFit/>
            </a:bodyPr>
            <a:lstStyle/>
            <a:p>
              <a:pPr indent="0" lvl="0" marL="0" marR="0" rtl="0" algn="l">
                <a:lnSpc>
                  <a:spcPct val="7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DHL</a:t>
              </a:r>
              <a:r>
                <a:rPr b="0" i="0" lang="pt-BR" sz="1400" u="none" cap="none" strike="noStrike">
                  <a:solidFill>
                    <a:srgbClr val="FFFFFF"/>
                  </a:solidFill>
                  <a:latin typeface="Calibri"/>
                  <a:ea typeface="Calibri"/>
                  <a:cs typeface="Calibri"/>
                  <a:sym typeface="Calibri"/>
                </a:rPr>
                <a:t>  ≥1,5x LSN</a:t>
              </a:r>
              <a:endParaRPr/>
            </a:p>
          </p:txBody>
        </p:sp>
        <p:sp>
          <p:nvSpPr>
            <p:cNvPr id="877" name="Google Shape;877;p13"/>
            <p:cNvSpPr/>
            <p:nvPr/>
          </p:nvSpPr>
          <p:spPr>
            <a:xfrm rot="5400000">
              <a:off x="2433515" y="1683389"/>
              <a:ext cx="356219" cy="2963757"/>
            </a:xfrm>
            <a:prstGeom prst="round2SameRect">
              <a:avLst>
                <a:gd fmla="val 0" name="adj1"/>
                <a:gd fmla="val 0" name="adj2"/>
              </a:avLst>
            </a:prstGeom>
            <a:gradFill>
              <a:gsLst>
                <a:gs pos="0">
                  <a:srgbClr val="004E8D"/>
                </a:gs>
                <a:gs pos="100000">
                  <a:srgbClr val="0071CA"/>
                </a:gs>
              </a:gsLst>
              <a:lin ang="54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400"/>
                <a:buFont typeface="Calibri"/>
                <a:buNone/>
              </a:pPr>
              <a:r>
                <a:t/>
              </a:r>
              <a:endParaRPr b="0" i="0" sz="1400" u="none" cap="none" strike="noStrike">
                <a:solidFill>
                  <a:srgbClr val="FFFFFF"/>
                </a:solidFill>
                <a:latin typeface="Calibri"/>
                <a:ea typeface="Calibri"/>
                <a:cs typeface="Calibri"/>
                <a:sym typeface="Calibri"/>
              </a:endParaRPr>
            </a:p>
          </p:txBody>
        </p:sp>
        <p:sp>
          <p:nvSpPr>
            <p:cNvPr id="878" name="Google Shape;878;p13"/>
            <p:cNvSpPr txBox="1"/>
            <p:nvPr/>
          </p:nvSpPr>
          <p:spPr>
            <a:xfrm>
              <a:off x="1284337" y="3071250"/>
              <a:ext cx="2564338" cy="225887"/>
            </a:xfrm>
            <a:prstGeom prst="rect">
              <a:avLst/>
            </a:prstGeom>
            <a:noFill/>
            <a:ln>
              <a:noFill/>
            </a:ln>
          </p:spPr>
          <p:txBody>
            <a:bodyPr anchorCtr="0" anchor="t" bIns="36000" lIns="72000" spcFirstLastPara="1" rIns="72000" wrap="square" tIns="36000">
              <a:spAutoFit/>
            </a:bodyPr>
            <a:lstStyle/>
            <a:p>
              <a:pPr indent="0" lvl="0" marL="0" marR="0" rtl="0" algn="l">
                <a:lnSpc>
                  <a:spcPct val="7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Hemoglobinúria</a:t>
              </a:r>
              <a:r>
                <a:rPr b="0" i="0" lang="pt-BR" sz="1400" u="none" cap="none" strike="noStrike">
                  <a:solidFill>
                    <a:srgbClr val="FFFFFF"/>
                  </a:solidFill>
                  <a:latin typeface="Calibri"/>
                  <a:ea typeface="Calibri"/>
                  <a:cs typeface="Calibri"/>
                  <a:sym typeface="Calibri"/>
                </a:rPr>
                <a:t> </a:t>
              </a:r>
              <a:r>
                <a:rPr b="1" i="0" lang="pt-BR" sz="1400" u="none" cap="none" strike="noStrike">
                  <a:solidFill>
                    <a:srgbClr val="FFFFFF"/>
                  </a:solidFill>
                  <a:latin typeface="Calibri"/>
                  <a:ea typeface="Calibri"/>
                  <a:cs typeface="Calibri"/>
                  <a:sym typeface="Calibri"/>
                </a:rPr>
                <a:t>+ DHL </a:t>
              </a:r>
              <a:r>
                <a:rPr b="0" i="0" lang="pt-BR" sz="1400" u="none" cap="none" strike="noStrike">
                  <a:solidFill>
                    <a:srgbClr val="FFFFFF"/>
                  </a:solidFill>
                  <a:latin typeface="Calibri"/>
                  <a:ea typeface="Calibri"/>
                  <a:cs typeface="Calibri"/>
                  <a:sym typeface="Calibri"/>
                </a:rPr>
                <a:t>≥1,5x LSN</a:t>
              </a:r>
              <a:endParaRPr/>
            </a:p>
          </p:txBody>
        </p:sp>
        <p:sp>
          <p:nvSpPr>
            <p:cNvPr id="879" name="Google Shape;879;p13"/>
            <p:cNvSpPr txBox="1"/>
            <p:nvPr/>
          </p:nvSpPr>
          <p:spPr>
            <a:xfrm>
              <a:off x="4093503" y="3106491"/>
              <a:ext cx="1214610" cy="201906"/>
            </a:xfrm>
            <a:prstGeom prst="rect">
              <a:avLst/>
            </a:prstGeom>
            <a:noFill/>
            <a:ln>
              <a:noFill/>
            </a:ln>
          </p:spPr>
          <p:txBody>
            <a:bodyPr anchorCtr="0" anchor="t" bIns="36000" lIns="72000" spcFirstLastPara="1" rIns="72000" wrap="square" tIns="36000">
              <a:spAutoFit/>
            </a:bodyPr>
            <a:lstStyle/>
            <a:p>
              <a:pPr indent="0" lvl="0" marL="0" marR="0" rtl="0" algn="l">
                <a:lnSpc>
                  <a:spcPct val="64285"/>
                </a:lnSpc>
                <a:spcBef>
                  <a:spcPts val="0"/>
                </a:spcBef>
                <a:spcAft>
                  <a:spcPts val="0"/>
                </a:spcAft>
                <a:buClr>
                  <a:srgbClr val="0071CA"/>
                </a:buClr>
                <a:buSzPts val="1400"/>
                <a:buFont typeface="Lustria"/>
                <a:buNone/>
              </a:pPr>
              <a:r>
                <a:rPr b="1" i="0" lang="pt-BR" sz="1400" u="none" cap="none" strike="noStrike">
                  <a:solidFill>
                    <a:srgbClr val="0071CA"/>
                  </a:solidFill>
                  <a:latin typeface="Lustria"/>
                  <a:ea typeface="Lustria"/>
                  <a:cs typeface="Lustria"/>
                  <a:sym typeface="Lustria"/>
                </a:rPr>
                <a:t>10,3x</a:t>
              </a:r>
              <a:r>
                <a:rPr b="0" i="0" lang="pt-BR" sz="1200" u="none" cap="none" strike="noStrike">
                  <a:solidFill>
                    <a:srgbClr val="283C8C"/>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a:t>
              </a:r>
              <a:r>
                <a:rPr b="0" i="1" lang="pt-BR" sz="1200" u="none" cap="none" strike="noStrike">
                  <a:solidFill>
                    <a:schemeClr val="dk1"/>
                  </a:solidFill>
                  <a:latin typeface="Calibri"/>
                  <a:ea typeface="Calibri"/>
                  <a:cs typeface="Calibri"/>
                  <a:sym typeface="Calibri"/>
                </a:rPr>
                <a:t>P</a:t>
              </a:r>
              <a:r>
                <a:rPr b="0" i="0" lang="pt-BR" sz="1200" u="none" cap="none" strike="noStrike">
                  <a:solidFill>
                    <a:schemeClr val="dk1"/>
                  </a:solidFill>
                  <a:latin typeface="Calibri"/>
                  <a:ea typeface="Calibri"/>
                  <a:cs typeface="Calibri"/>
                  <a:sym typeface="Calibri"/>
                </a:rPr>
                <a:t>=0.025)</a:t>
              </a:r>
              <a:endParaRPr/>
            </a:p>
          </p:txBody>
        </p:sp>
        <p:sp>
          <p:nvSpPr>
            <p:cNvPr id="880" name="Google Shape;880;p13"/>
            <p:cNvSpPr/>
            <p:nvPr/>
          </p:nvSpPr>
          <p:spPr>
            <a:xfrm rot="5400000">
              <a:off x="2437932" y="2201887"/>
              <a:ext cx="356219" cy="2972591"/>
            </a:xfrm>
            <a:prstGeom prst="round2SameRect">
              <a:avLst>
                <a:gd fmla="val 0" name="adj1"/>
                <a:gd fmla="val 0" name="adj2"/>
              </a:avLst>
            </a:prstGeom>
            <a:gradFill>
              <a:gsLst>
                <a:gs pos="0">
                  <a:srgbClr val="1C7B86"/>
                </a:gs>
                <a:gs pos="100000">
                  <a:srgbClr val="2AB8CA"/>
                </a:gs>
              </a:gsLst>
              <a:lin ang="54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400"/>
                <a:buFont typeface="Calibri"/>
                <a:buNone/>
              </a:pPr>
              <a:r>
                <a:t/>
              </a:r>
              <a:endParaRPr b="0" i="0" sz="1400" u="none" cap="none" strike="noStrike">
                <a:solidFill>
                  <a:srgbClr val="FFFFFF"/>
                </a:solidFill>
                <a:latin typeface="Calibri"/>
                <a:ea typeface="Calibri"/>
                <a:cs typeface="Calibri"/>
                <a:sym typeface="Calibri"/>
              </a:endParaRPr>
            </a:p>
          </p:txBody>
        </p:sp>
        <p:sp>
          <p:nvSpPr>
            <p:cNvPr id="881" name="Google Shape;881;p13"/>
            <p:cNvSpPr txBox="1"/>
            <p:nvPr/>
          </p:nvSpPr>
          <p:spPr>
            <a:xfrm>
              <a:off x="1284337" y="3598657"/>
              <a:ext cx="2012905" cy="225887"/>
            </a:xfrm>
            <a:prstGeom prst="rect">
              <a:avLst/>
            </a:prstGeom>
            <a:noFill/>
            <a:ln>
              <a:noFill/>
            </a:ln>
          </p:spPr>
          <p:txBody>
            <a:bodyPr anchorCtr="0" anchor="t" bIns="36000" lIns="72000" spcFirstLastPara="1" rIns="72000" wrap="square" tIns="36000">
              <a:spAutoFit/>
            </a:bodyPr>
            <a:lstStyle/>
            <a:p>
              <a:pPr indent="0" lvl="0" marL="0" marR="0" rtl="0" algn="l">
                <a:lnSpc>
                  <a:spcPct val="7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Dispneia + DHL </a:t>
              </a:r>
              <a:r>
                <a:rPr b="0" i="0" lang="pt-BR" sz="1400" u="none" cap="none" strike="noStrike">
                  <a:solidFill>
                    <a:srgbClr val="FFFFFF"/>
                  </a:solidFill>
                  <a:latin typeface="Calibri"/>
                  <a:ea typeface="Calibri"/>
                  <a:cs typeface="Calibri"/>
                  <a:sym typeface="Calibri"/>
                </a:rPr>
                <a:t>≥1,5x LSN</a:t>
              </a:r>
              <a:endParaRPr/>
            </a:p>
          </p:txBody>
        </p:sp>
        <p:sp>
          <p:nvSpPr>
            <p:cNvPr id="882" name="Google Shape;882;p13"/>
            <p:cNvSpPr txBox="1"/>
            <p:nvPr/>
          </p:nvSpPr>
          <p:spPr>
            <a:xfrm>
              <a:off x="4118377" y="3633898"/>
              <a:ext cx="1201786" cy="201906"/>
            </a:xfrm>
            <a:prstGeom prst="rect">
              <a:avLst/>
            </a:prstGeom>
            <a:noFill/>
            <a:ln>
              <a:noFill/>
            </a:ln>
          </p:spPr>
          <p:txBody>
            <a:bodyPr anchorCtr="0" anchor="t" bIns="36000" lIns="72000" spcFirstLastPara="1" rIns="72000" wrap="square" tIns="36000">
              <a:spAutoFit/>
            </a:bodyPr>
            <a:lstStyle/>
            <a:p>
              <a:pPr indent="0" lvl="0" marL="0" marR="0" rtl="0" algn="l">
                <a:lnSpc>
                  <a:spcPct val="64285"/>
                </a:lnSpc>
                <a:spcBef>
                  <a:spcPts val="0"/>
                </a:spcBef>
                <a:spcAft>
                  <a:spcPts val="0"/>
                </a:spcAft>
                <a:buClr>
                  <a:srgbClr val="2AB8CA"/>
                </a:buClr>
                <a:buSzPts val="1400"/>
                <a:buFont typeface="Lustria"/>
                <a:buNone/>
              </a:pPr>
              <a:r>
                <a:rPr b="1" i="0" lang="pt-BR" sz="1400" u="none" cap="none" strike="noStrike">
                  <a:solidFill>
                    <a:srgbClr val="2AB8CA"/>
                  </a:solidFill>
                  <a:latin typeface="Lustria"/>
                  <a:ea typeface="Lustria"/>
                  <a:cs typeface="Lustria"/>
                  <a:sym typeface="Lustria"/>
                </a:rPr>
                <a:t>10,3</a:t>
              </a:r>
              <a:r>
                <a:rPr b="1" i="0" lang="pt-BR" sz="1200" u="none" cap="none" strike="noStrike">
                  <a:solidFill>
                    <a:srgbClr val="2AB8CA"/>
                  </a:solidFill>
                  <a:latin typeface="Lustria"/>
                  <a:ea typeface="Lustria"/>
                  <a:cs typeface="Lustria"/>
                  <a:sym typeface="Lustria"/>
                </a:rPr>
                <a:t>x</a:t>
              </a:r>
              <a:r>
                <a:rPr b="0" i="0" lang="pt-BR" sz="1200" u="none" cap="none" strike="noStrike">
                  <a:solidFill>
                    <a:srgbClr val="283C8C"/>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a:t>
              </a:r>
              <a:r>
                <a:rPr b="0" i="1" lang="pt-BR" sz="1200" u="none" cap="none" strike="noStrike">
                  <a:solidFill>
                    <a:schemeClr val="dk1"/>
                  </a:solidFill>
                  <a:latin typeface="Calibri"/>
                  <a:ea typeface="Calibri"/>
                  <a:cs typeface="Calibri"/>
                  <a:sym typeface="Calibri"/>
                </a:rPr>
                <a:t>P</a:t>
              </a:r>
              <a:r>
                <a:rPr b="0" i="0" lang="pt-BR" sz="1200" u="none" cap="none" strike="noStrike">
                  <a:solidFill>
                    <a:schemeClr val="dk1"/>
                  </a:solidFill>
                  <a:latin typeface="Calibri"/>
                  <a:ea typeface="Calibri"/>
                  <a:cs typeface="Calibri"/>
                  <a:sym typeface="Calibri"/>
                </a:rPr>
                <a:t>=0.002)</a:t>
              </a:r>
              <a:endParaRPr/>
            </a:p>
          </p:txBody>
        </p:sp>
        <p:sp>
          <p:nvSpPr>
            <p:cNvPr id="883" name="Google Shape;883;p13"/>
            <p:cNvSpPr/>
            <p:nvPr/>
          </p:nvSpPr>
          <p:spPr>
            <a:xfrm rot="5400000">
              <a:off x="3573082" y="1589652"/>
              <a:ext cx="356219" cy="5242891"/>
            </a:xfrm>
            <a:prstGeom prst="round2SameRect">
              <a:avLst>
                <a:gd fmla="val 0" name="adj1"/>
                <a:gd fmla="val 0" name="adj2"/>
              </a:avLst>
            </a:prstGeom>
            <a:gradFill>
              <a:gsLst>
                <a:gs pos="0">
                  <a:srgbClr val="531674"/>
                </a:gs>
                <a:gs pos="100000">
                  <a:srgbClr val="781EAA"/>
                </a:gs>
              </a:gsLst>
              <a:lin ang="54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400"/>
                <a:buFont typeface="Calibri"/>
                <a:buNone/>
              </a:pPr>
              <a:r>
                <a:t/>
              </a:r>
              <a:endParaRPr b="0" i="0" sz="1400" u="none" cap="none" strike="noStrike">
                <a:solidFill>
                  <a:srgbClr val="FFFFFF"/>
                </a:solidFill>
                <a:latin typeface="Calibri"/>
                <a:ea typeface="Calibri"/>
                <a:cs typeface="Calibri"/>
                <a:sym typeface="Calibri"/>
              </a:endParaRPr>
            </a:p>
          </p:txBody>
        </p:sp>
        <p:sp>
          <p:nvSpPr>
            <p:cNvPr id="884" name="Google Shape;884;p13"/>
            <p:cNvSpPr txBox="1"/>
            <p:nvPr/>
          </p:nvSpPr>
          <p:spPr>
            <a:xfrm>
              <a:off x="1284337" y="4124963"/>
              <a:ext cx="2477776" cy="225887"/>
            </a:xfrm>
            <a:prstGeom prst="rect">
              <a:avLst/>
            </a:prstGeom>
            <a:noFill/>
            <a:ln>
              <a:noFill/>
            </a:ln>
          </p:spPr>
          <p:txBody>
            <a:bodyPr anchorCtr="0" anchor="t" bIns="36000" lIns="72000" spcFirstLastPara="1" rIns="72000" wrap="square" tIns="36000">
              <a:spAutoFit/>
            </a:bodyPr>
            <a:lstStyle/>
            <a:p>
              <a:pPr indent="0" lvl="0" marL="0" marR="0" rtl="0" algn="l">
                <a:lnSpc>
                  <a:spcPct val="7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Dor abdominal + DHL </a:t>
              </a:r>
              <a:r>
                <a:rPr b="0" i="0" lang="pt-BR" sz="1400" u="none" cap="none" strike="noStrike">
                  <a:solidFill>
                    <a:srgbClr val="FFFFFF"/>
                  </a:solidFill>
                  <a:latin typeface="Calibri"/>
                  <a:ea typeface="Calibri"/>
                  <a:cs typeface="Calibri"/>
                  <a:sym typeface="Calibri"/>
                </a:rPr>
                <a:t>≥1,5x LSN</a:t>
              </a:r>
              <a:endParaRPr/>
            </a:p>
          </p:txBody>
        </p:sp>
        <p:sp>
          <p:nvSpPr>
            <p:cNvPr id="885" name="Google Shape;885;p13"/>
            <p:cNvSpPr txBox="1"/>
            <p:nvPr/>
          </p:nvSpPr>
          <p:spPr>
            <a:xfrm>
              <a:off x="6411557" y="4134790"/>
              <a:ext cx="1219418" cy="205625"/>
            </a:xfrm>
            <a:prstGeom prst="rect">
              <a:avLst/>
            </a:prstGeom>
            <a:noFill/>
            <a:ln>
              <a:noFill/>
            </a:ln>
          </p:spPr>
          <p:txBody>
            <a:bodyPr anchorCtr="0" anchor="t" bIns="36000" lIns="72000" spcFirstLastPara="1" rIns="72000" wrap="square" tIns="36000">
              <a:spAutoFit/>
            </a:bodyPr>
            <a:lstStyle/>
            <a:p>
              <a:pPr indent="0" lvl="0" marL="0" marR="0" rtl="0" algn="l">
                <a:lnSpc>
                  <a:spcPct val="64285"/>
                </a:lnSpc>
                <a:spcBef>
                  <a:spcPts val="0"/>
                </a:spcBef>
                <a:spcAft>
                  <a:spcPts val="0"/>
                </a:spcAft>
                <a:buClr>
                  <a:srgbClr val="781EAA"/>
                </a:buClr>
                <a:buSzPts val="1400"/>
                <a:buFont typeface="Lustria"/>
                <a:buNone/>
              </a:pPr>
              <a:r>
                <a:rPr b="1" i="0" lang="pt-BR" sz="1400" u="none" cap="none" strike="noStrike">
                  <a:solidFill>
                    <a:srgbClr val="781EAA"/>
                  </a:solidFill>
                  <a:latin typeface="Lustria"/>
                  <a:ea typeface="Lustria"/>
                  <a:cs typeface="Lustria"/>
                  <a:sym typeface="Lustria"/>
                </a:rPr>
                <a:t>17,8x</a:t>
              </a:r>
              <a:r>
                <a:rPr b="0" i="0" lang="pt-BR" sz="1400" u="none" cap="none" strike="noStrike">
                  <a:solidFill>
                    <a:srgbClr val="283C8C"/>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a:t>
              </a:r>
              <a:r>
                <a:rPr b="0" i="1" lang="pt-BR" sz="1200" u="none" cap="none" strike="noStrike">
                  <a:solidFill>
                    <a:schemeClr val="dk1"/>
                  </a:solidFill>
                  <a:latin typeface="Calibri"/>
                  <a:ea typeface="Calibri"/>
                  <a:cs typeface="Calibri"/>
                  <a:sym typeface="Calibri"/>
                </a:rPr>
                <a:t>P</a:t>
              </a:r>
              <a:r>
                <a:rPr b="0" i="0" lang="pt-BR" sz="1200" u="none" cap="none" strike="noStrike">
                  <a:solidFill>
                    <a:schemeClr val="dk1"/>
                  </a:solidFill>
                  <a:latin typeface="Calibri"/>
                  <a:ea typeface="Calibri"/>
                  <a:cs typeface="Calibri"/>
                  <a:sym typeface="Calibri"/>
                </a:rPr>
                <a:t>=0.006)</a:t>
              </a:r>
              <a:endParaRPr/>
            </a:p>
          </p:txBody>
        </p:sp>
        <p:sp>
          <p:nvSpPr>
            <p:cNvPr id="886" name="Google Shape;886;p13"/>
            <p:cNvSpPr/>
            <p:nvPr/>
          </p:nvSpPr>
          <p:spPr>
            <a:xfrm rot="5400000">
              <a:off x="3846931" y="1838718"/>
              <a:ext cx="356219" cy="5790589"/>
            </a:xfrm>
            <a:prstGeom prst="round2SameRect">
              <a:avLst>
                <a:gd fmla="val 0" name="adj1"/>
                <a:gd fmla="val 0" name="adj2"/>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400"/>
                <a:buFont typeface="Calibri"/>
                <a:buNone/>
              </a:pPr>
              <a:r>
                <a:t/>
              </a:r>
              <a:endParaRPr b="0" i="0" sz="1400" u="none" cap="none" strike="noStrike">
                <a:solidFill>
                  <a:srgbClr val="FFFFFF"/>
                </a:solidFill>
                <a:latin typeface="Calibri"/>
                <a:ea typeface="Calibri"/>
                <a:cs typeface="Calibri"/>
                <a:sym typeface="Calibri"/>
              </a:endParaRPr>
            </a:p>
          </p:txBody>
        </p:sp>
        <p:sp>
          <p:nvSpPr>
            <p:cNvPr id="887" name="Google Shape;887;p13"/>
            <p:cNvSpPr txBox="1"/>
            <p:nvPr/>
          </p:nvSpPr>
          <p:spPr>
            <a:xfrm>
              <a:off x="1284337" y="4643279"/>
              <a:ext cx="3076505" cy="225887"/>
            </a:xfrm>
            <a:prstGeom prst="rect">
              <a:avLst/>
            </a:prstGeom>
            <a:noFill/>
            <a:ln>
              <a:noFill/>
            </a:ln>
          </p:spPr>
          <p:txBody>
            <a:bodyPr anchorCtr="0" anchor="t" bIns="36000" lIns="72000" spcFirstLastPara="1" rIns="72000" wrap="square" tIns="36000">
              <a:spAutoFit/>
            </a:bodyPr>
            <a:lstStyle/>
            <a:p>
              <a:pPr indent="0" lvl="0" marL="0" marR="0" rtl="0" algn="l">
                <a:lnSpc>
                  <a:spcPct val="7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Dor torácica + DHL </a:t>
              </a:r>
              <a:r>
                <a:rPr b="0" i="0" lang="pt-BR" sz="1400" u="none" cap="none" strike="noStrike">
                  <a:solidFill>
                    <a:srgbClr val="FFFFFF"/>
                  </a:solidFill>
                  <a:latin typeface="Calibri"/>
                  <a:ea typeface="Calibri"/>
                  <a:cs typeface="Calibri"/>
                  <a:sym typeface="Calibri"/>
                </a:rPr>
                <a:t>≥1,5x LSN</a:t>
              </a:r>
              <a:endParaRPr/>
            </a:p>
          </p:txBody>
        </p:sp>
        <p:sp>
          <p:nvSpPr>
            <p:cNvPr id="888" name="Google Shape;888;p13"/>
            <p:cNvSpPr txBox="1"/>
            <p:nvPr/>
          </p:nvSpPr>
          <p:spPr>
            <a:xfrm>
              <a:off x="6963644" y="4701331"/>
              <a:ext cx="1219418" cy="205625"/>
            </a:xfrm>
            <a:prstGeom prst="rect">
              <a:avLst/>
            </a:prstGeom>
            <a:noFill/>
            <a:ln>
              <a:noFill/>
            </a:ln>
          </p:spPr>
          <p:txBody>
            <a:bodyPr anchorCtr="0" anchor="t" bIns="36000" lIns="72000" spcFirstLastPara="1" rIns="72000" wrap="square" tIns="36000">
              <a:spAutoFit/>
            </a:bodyPr>
            <a:lstStyle/>
            <a:p>
              <a:pPr indent="0" lvl="0" marL="0" marR="0" rtl="0" algn="l">
                <a:lnSpc>
                  <a:spcPct val="64285"/>
                </a:lnSpc>
                <a:spcBef>
                  <a:spcPts val="0"/>
                </a:spcBef>
                <a:spcAft>
                  <a:spcPts val="0"/>
                </a:spcAft>
                <a:buClr>
                  <a:srgbClr val="283C8C"/>
                </a:buClr>
                <a:buSzPts val="1400"/>
                <a:buFont typeface="Lustria"/>
                <a:buNone/>
              </a:pPr>
              <a:r>
                <a:rPr b="1" i="0" lang="pt-BR" sz="1400" u="none" cap="none" strike="noStrike">
                  <a:solidFill>
                    <a:srgbClr val="283C8C"/>
                  </a:solidFill>
                  <a:latin typeface="Lustria"/>
                  <a:ea typeface="Lustria"/>
                  <a:cs typeface="Lustria"/>
                  <a:sym typeface="Lustria"/>
                </a:rPr>
                <a:t>19,0x</a:t>
              </a:r>
              <a:r>
                <a:rPr b="0" i="0" lang="pt-BR" sz="1400" u="none" cap="none" strike="noStrike">
                  <a:solidFill>
                    <a:srgbClr val="283C8C"/>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a:t>
              </a:r>
              <a:r>
                <a:rPr b="0" i="1" lang="pt-BR" sz="1200" u="none" cap="none" strike="noStrike">
                  <a:solidFill>
                    <a:schemeClr val="dk1"/>
                  </a:solidFill>
                  <a:latin typeface="Calibri"/>
                  <a:ea typeface="Calibri"/>
                  <a:cs typeface="Calibri"/>
                  <a:sym typeface="Calibri"/>
                </a:rPr>
                <a:t>P</a:t>
              </a:r>
              <a:r>
                <a:rPr b="0" i="0" lang="pt-BR" sz="1200" u="none" cap="none" strike="noStrike">
                  <a:solidFill>
                    <a:schemeClr val="dk1"/>
                  </a:solidFill>
                  <a:latin typeface="Calibri"/>
                  <a:ea typeface="Calibri"/>
                  <a:cs typeface="Calibri"/>
                  <a:sym typeface="Calibri"/>
                </a:rPr>
                <a:t>=0.001)</a:t>
              </a:r>
              <a:endParaRPr/>
            </a:p>
          </p:txBody>
        </p:sp>
        <p:sp>
          <p:nvSpPr>
            <p:cNvPr id="889" name="Google Shape;889;p13"/>
            <p:cNvSpPr txBox="1"/>
            <p:nvPr/>
          </p:nvSpPr>
          <p:spPr>
            <a:xfrm>
              <a:off x="1063390" y="5073595"/>
              <a:ext cx="102876" cy="127214"/>
            </a:xfrm>
            <a:prstGeom prst="rect">
              <a:avLst/>
            </a:prstGeom>
            <a:noFill/>
            <a:ln>
              <a:noFill/>
            </a:ln>
          </p:spPr>
          <p:txBody>
            <a:bodyPr anchorCtr="0" anchor="ctr" bIns="0" lIns="0" spcFirstLastPara="1" rIns="0" wrap="square" tIns="0">
              <a:spAutoFit/>
            </a:bodyPr>
            <a:lstStyle/>
            <a:p>
              <a:pPr indent="0" lvl="0" marL="0" marR="0" rtl="0" algn="ctr">
                <a:lnSpc>
                  <a:spcPct val="75000"/>
                </a:lnSpc>
                <a:spcBef>
                  <a:spcPts val="0"/>
                </a:spcBef>
                <a:spcAft>
                  <a:spcPts val="0"/>
                </a:spcAft>
                <a:buClr>
                  <a:srgbClr val="000000"/>
                </a:buClr>
                <a:buSzPts val="1200"/>
                <a:buFont typeface="Calibri"/>
                <a:buNone/>
              </a:pPr>
              <a:r>
                <a:rPr b="1" i="0" lang="pt-BR" sz="1200" u="none" cap="none" strike="noStrike">
                  <a:solidFill>
                    <a:srgbClr val="000000"/>
                  </a:solidFill>
                  <a:latin typeface="Calibri"/>
                  <a:ea typeface="Calibri"/>
                  <a:cs typeface="Calibri"/>
                  <a:sym typeface="Calibri"/>
                </a:rPr>
                <a:t>0</a:t>
              </a:r>
              <a:endParaRPr/>
            </a:p>
          </p:txBody>
        </p:sp>
        <p:sp>
          <p:nvSpPr>
            <p:cNvPr id="890" name="Google Shape;890;p13"/>
            <p:cNvSpPr txBox="1"/>
            <p:nvPr/>
          </p:nvSpPr>
          <p:spPr>
            <a:xfrm>
              <a:off x="2327318" y="5073595"/>
              <a:ext cx="102876" cy="127214"/>
            </a:xfrm>
            <a:prstGeom prst="rect">
              <a:avLst/>
            </a:prstGeom>
            <a:noFill/>
            <a:ln>
              <a:noFill/>
            </a:ln>
          </p:spPr>
          <p:txBody>
            <a:bodyPr anchorCtr="0" anchor="ctr" bIns="0" lIns="0" spcFirstLastPara="1" rIns="0" wrap="square" tIns="0">
              <a:spAutoFit/>
            </a:bodyPr>
            <a:lstStyle/>
            <a:p>
              <a:pPr indent="0" lvl="0" marL="0" marR="0" rtl="0" algn="ctr">
                <a:lnSpc>
                  <a:spcPct val="75000"/>
                </a:lnSpc>
                <a:spcBef>
                  <a:spcPts val="0"/>
                </a:spcBef>
                <a:spcAft>
                  <a:spcPts val="0"/>
                </a:spcAft>
                <a:buClr>
                  <a:srgbClr val="000000"/>
                </a:buClr>
                <a:buSzPts val="1200"/>
                <a:buFont typeface="Calibri"/>
                <a:buNone/>
              </a:pPr>
              <a:r>
                <a:rPr b="1" i="0" lang="pt-BR" sz="1200" u="none" cap="none" strike="noStrike">
                  <a:solidFill>
                    <a:srgbClr val="000000"/>
                  </a:solidFill>
                  <a:latin typeface="Calibri"/>
                  <a:ea typeface="Calibri"/>
                  <a:cs typeface="Calibri"/>
                  <a:sym typeface="Calibri"/>
                </a:rPr>
                <a:t>5</a:t>
              </a:r>
              <a:endParaRPr/>
            </a:p>
          </p:txBody>
        </p:sp>
        <p:sp>
          <p:nvSpPr>
            <p:cNvPr id="891" name="Google Shape;891;p13"/>
            <p:cNvSpPr txBox="1"/>
            <p:nvPr/>
          </p:nvSpPr>
          <p:spPr>
            <a:xfrm>
              <a:off x="3591246" y="5073595"/>
              <a:ext cx="385027" cy="127214"/>
            </a:xfrm>
            <a:prstGeom prst="rect">
              <a:avLst/>
            </a:prstGeom>
            <a:noFill/>
            <a:ln>
              <a:noFill/>
            </a:ln>
          </p:spPr>
          <p:txBody>
            <a:bodyPr anchorCtr="0" anchor="ctr" bIns="0" lIns="0" spcFirstLastPara="1" rIns="0" wrap="square" tIns="0">
              <a:spAutoFit/>
            </a:bodyPr>
            <a:lstStyle/>
            <a:p>
              <a:pPr indent="0" lvl="0" marL="0" marR="0" rtl="0" algn="ctr">
                <a:lnSpc>
                  <a:spcPct val="75000"/>
                </a:lnSpc>
                <a:spcBef>
                  <a:spcPts val="0"/>
                </a:spcBef>
                <a:spcAft>
                  <a:spcPts val="0"/>
                </a:spcAft>
                <a:buClr>
                  <a:srgbClr val="000000"/>
                </a:buClr>
                <a:buSzPts val="1200"/>
                <a:buFont typeface="Calibri"/>
                <a:buNone/>
              </a:pPr>
              <a:r>
                <a:rPr b="1" i="0" lang="pt-BR" sz="1200" u="none" cap="none" strike="noStrike">
                  <a:solidFill>
                    <a:srgbClr val="000000"/>
                  </a:solidFill>
                  <a:latin typeface="Calibri"/>
                  <a:ea typeface="Calibri"/>
                  <a:cs typeface="Calibri"/>
                  <a:sym typeface="Calibri"/>
                </a:rPr>
                <a:t>10</a:t>
              </a:r>
              <a:endParaRPr/>
            </a:p>
          </p:txBody>
        </p:sp>
        <p:sp>
          <p:nvSpPr>
            <p:cNvPr id="892" name="Google Shape;892;p13"/>
            <p:cNvSpPr txBox="1"/>
            <p:nvPr/>
          </p:nvSpPr>
          <p:spPr>
            <a:xfrm>
              <a:off x="5109044" y="5073595"/>
              <a:ext cx="503256" cy="127214"/>
            </a:xfrm>
            <a:prstGeom prst="rect">
              <a:avLst/>
            </a:prstGeom>
            <a:noFill/>
            <a:ln>
              <a:noFill/>
            </a:ln>
          </p:spPr>
          <p:txBody>
            <a:bodyPr anchorCtr="0" anchor="ctr" bIns="0" lIns="0" spcFirstLastPara="1" rIns="0" wrap="square" tIns="0">
              <a:spAutoFit/>
            </a:bodyPr>
            <a:lstStyle/>
            <a:p>
              <a:pPr indent="0" lvl="0" marL="0" marR="0" rtl="0" algn="ctr">
                <a:lnSpc>
                  <a:spcPct val="75000"/>
                </a:lnSpc>
                <a:spcBef>
                  <a:spcPts val="0"/>
                </a:spcBef>
                <a:spcAft>
                  <a:spcPts val="0"/>
                </a:spcAft>
                <a:buClr>
                  <a:srgbClr val="000000"/>
                </a:buClr>
                <a:buSzPts val="1200"/>
                <a:buFont typeface="Calibri"/>
                <a:buNone/>
              </a:pPr>
              <a:r>
                <a:rPr b="1" i="0" lang="pt-BR" sz="1200" u="none" cap="none" strike="noStrike">
                  <a:solidFill>
                    <a:srgbClr val="000000"/>
                  </a:solidFill>
                  <a:latin typeface="Calibri"/>
                  <a:ea typeface="Calibri"/>
                  <a:cs typeface="Calibri"/>
                  <a:sym typeface="Calibri"/>
                </a:rPr>
                <a:t>15</a:t>
              </a:r>
              <a:endParaRPr/>
            </a:p>
          </p:txBody>
        </p:sp>
        <p:sp>
          <p:nvSpPr>
            <p:cNvPr id="893" name="Google Shape;893;p13"/>
            <p:cNvSpPr txBox="1"/>
            <p:nvPr/>
          </p:nvSpPr>
          <p:spPr>
            <a:xfrm>
              <a:off x="6782779" y="5073595"/>
              <a:ext cx="361731" cy="127214"/>
            </a:xfrm>
            <a:prstGeom prst="rect">
              <a:avLst/>
            </a:prstGeom>
            <a:noFill/>
            <a:ln>
              <a:noFill/>
            </a:ln>
          </p:spPr>
          <p:txBody>
            <a:bodyPr anchorCtr="0" anchor="ctr" bIns="0" lIns="0" spcFirstLastPara="1" rIns="0" wrap="square" tIns="0">
              <a:spAutoFit/>
            </a:bodyPr>
            <a:lstStyle/>
            <a:p>
              <a:pPr indent="0" lvl="0" marL="0" marR="0" rtl="0" algn="ctr">
                <a:lnSpc>
                  <a:spcPct val="75000"/>
                </a:lnSpc>
                <a:spcBef>
                  <a:spcPts val="0"/>
                </a:spcBef>
                <a:spcAft>
                  <a:spcPts val="0"/>
                </a:spcAft>
                <a:buClr>
                  <a:srgbClr val="000000"/>
                </a:buClr>
                <a:buSzPts val="1200"/>
                <a:buFont typeface="Calibri"/>
                <a:buNone/>
              </a:pPr>
              <a:r>
                <a:rPr b="1" i="0" lang="pt-BR" sz="1200" u="none" cap="none" strike="noStrike">
                  <a:solidFill>
                    <a:srgbClr val="000000"/>
                  </a:solidFill>
                  <a:latin typeface="Calibri"/>
                  <a:ea typeface="Calibri"/>
                  <a:cs typeface="Calibri"/>
                  <a:sym typeface="Calibri"/>
                </a:rPr>
                <a:t>20</a:t>
              </a:r>
              <a:endParaRPr/>
            </a:p>
          </p:txBody>
        </p:sp>
        <p:sp>
          <p:nvSpPr>
            <p:cNvPr id="894" name="Google Shape;894;p13"/>
            <p:cNvSpPr txBox="1"/>
            <p:nvPr/>
          </p:nvSpPr>
          <p:spPr>
            <a:xfrm>
              <a:off x="8324414" y="5073595"/>
              <a:ext cx="340224" cy="127214"/>
            </a:xfrm>
            <a:prstGeom prst="rect">
              <a:avLst/>
            </a:prstGeom>
            <a:noFill/>
            <a:ln>
              <a:noFill/>
            </a:ln>
          </p:spPr>
          <p:txBody>
            <a:bodyPr anchorCtr="0" anchor="ctr" bIns="0" lIns="0" spcFirstLastPara="1" rIns="0" wrap="square" tIns="0">
              <a:spAutoFit/>
            </a:bodyPr>
            <a:lstStyle/>
            <a:p>
              <a:pPr indent="0" lvl="0" marL="0" marR="0" rtl="0" algn="ctr">
                <a:lnSpc>
                  <a:spcPct val="75000"/>
                </a:lnSpc>
                <a:spcBef>
                  <a:spcPts val="0"/>
                </a:spcBef>
                <a:spcAft>
                  <a:spcPts val="0"/>
                </a:spcAft>
                <a:buClr>
                  <a:srgbClr val="000000"/>
                </a:buClr>
                <a:buSzPts val="1200"/>
                <a:buFont typeface="Calibri"/>
                <a:buNone/>
              </a:pPr>
              <a:r>
                <a:rPr b="1" i="0" lang="pt-BR" sz="1200" u="none" cap="none" strike="noStrike">
                  <a:solidFill>
                    <a:srgbClr val="000000"/>
                  </a:solidFill>
                  <a:latin typeface="Calibri"/>
                  <a:ea typeface="Calibri"/>
                  <a:cs typeface="Calibri"/>
                  <a:sym typeface="Calibri"/>
                </a:rPr>
                <a:t>25</a:t>
              </a:r>
              <a:endParaRPr/>
            </a:p>
          </p:txBody>
        </p:sp>
        <p:sp>
          <p:nvSpPr>
            <p:cNvPr id="895" name="Google Shape;895;p13"/>
            <p:cNvSpPr txBox="1"/>
            <p:nvPr/>
          </p:nvSpPr>
          <p:spPr>
            <a:xfrm>
              <a:off x="1104178" y="5566021"/>
              <a:ext cx="4302460" cy="133947"/>
            </a:xfrm>
            <a:prstGeom prst="rect">
              <a:avLst/>
            </a:prstGeom>
            <a:noFill/>
            <a:ln>
              <a:noFill/>
            </a:ln>
          </p:spPr>
          <p:txBody>
            <a:bodyPr anchorCtr="0" anchor="t" bIns="0" lIns="0" spcFirstLastPara="1" rIns="0" wrap="square" tIns="0">
              <a:spAutoFit/>
            </a:bodyPr>
            <a:lstStyle/>
            <a:p>
              <a:pPr indent="0" lvl="0" marL="0" marR="0" rtl="0" algn="l">
                <a:lnSpc>
                  <a:spcPct val="64285"/>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Odds ratio de </a:t>
              </a:r>
              <a:r>
                <a:rPr lang="pt-BR" sz="1400">
                  <a:solidFill>
                    <a:srgbClr val="000000"/>
                  </a:solidFill>
                  <a:latin typeface="Calibri"/>
                  <a:ea typeface="Calibri"/>
                  <a:cs typeface="Calibri"/>
                  <a:sym typeface="Calibri"/>
                </a:rPr>
                <a:t>eventos trombótico</a:t>
              </a:r>
              <a:r>
                <a:rPr b="0" i="0" lang="pt-BR" sz="1400" u="none" cap="none" strike="noStrike">
                  <a:solidFill>
                    <a:srgbClr val="000000"/>
                  </a:solidFill>
                  <a:latin typeface="Calibri"/>
                  <a:ea typeface="Calibri"/>
                  <a:cs typeface="Calibri"/>
                  <a:sym typeface="Calibri"/>
                </a:rPr>
                <a:t>s (1= sem efeito no risco)</a:t>
              </a:r>
              <a:endParaRPr/>
            </a:p>
          </p:txBody>
        </p:sp>
        <p:sp>
          <p:nvSpPr>
            <p:cNvPr id="896" name="Google Shape;896;p13"/>
            <p:cNvSpPr txBox="1"/>
            <p:nvPr/>
          </p:nvSpPr>
          <p:spPr>
            <a:xfrm>
              <a:off x="3324957" y="2409499"/>
              <a:ext cx="3865977" cy="397201"/>
            </a:xfrm>
            <a:prstGeom prst="rect">
              <a:avLst/>
            </a:prstGeom>
            <a:noFill/>
            <a:ln>
              <a:noFill/>
            </a:ln>
          </p:spPr>
          <p:txBody>
            <a:bodyPr anchorCtr="0" anchor="t" bIns="90000" lIns="72000" spcFirstLastPara="1" rIns="72000" wrap="square" tIns="900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Chance</a:t>
              </a:r>
              <a:r>
                <a:rPr b="0" i="0" lang="pt-BR" sz="1200" u="none" cap="none" strike="noStrike">
                  <a:solidFill>
                    <a:srgbClr val="283C8C"/>
                  </a:solidFill>
                  <a:latin typeface="Calibri"/>
                  <a:ea typeface="Calibri"/>
                  <a:cs typeface="Calibri"/>
                  <a:sym typeface="Calibri"/>
                </a:rPr>
                <a:t> </a:t>
              </a:r>
              <a:r>
                <a:rPr b="1" i="0" lang="pt-BR" sz="1400" u="none" cap="none" strike="noStrike">
                  <a:solidFill>
                    <a:schemeClr val="lt2"/>
                  </a:solidFill>
                  <a:latin typeface="Lustria"/>
                  <a:ea typeface="Lustria"/>
                  <a:cs typeface="Lustria"/>
                  <a:sym typeface="Lustria"/>
                </a:rPr>
                <a:t>7x mais alta</a:t>
              </a:r>
              <a:r>
                <a:rPr b="1" i="0" lang="pt-BR" sz="1200" u="none" cap="none" strike="noStrike">
                  <a:solidFill>
                    <a:schemeClr val="lt2"/>
                  </a:solidFill>
                  <a:latin typeface="Lustria"/>
                  <a:ea typeface="Lustria"/>
                  <a:cs typeface="Lustria"/>
                  <a:sym typeface="Lustria"/>
                </a:rPr>
                <a:t> </a:t>
              </a:r>
              <a:r>
                <a:rPr b="0" i="0" lang="pt-BR" sz="1200" u="none" cap="none" strike="noStrike">
                  <a:solidFill>
                    <a:schemeClr val="dk1"/>
                  </a:solidFill>
                  <a:latin typeface="Calibri"/>
                  <a:ea typeface="Calibri"/>
                  <a:cs typeface="Calibri"/>
                  <a:sym typeface="Calibri"/>
                </a:rPr>
                <a:t>de um evento trombótico (</a:t>
              </a:r>
              <a:r>
                <a:rPr b="0" i="1" lang="pt-BR" sz="1200" u="none" cap="none" strike="noStrike">
                  <a:solidFill>
                    <a:schemeClr val="dk1"/>
                  </a:solidFill>
                  <a:latin typeface="Calibri"/>
                  <a:ea typeface="Calibri"/>
                  <a:cs typeface="Calibri"/>
                  <a:sym typeface="Calibri"/>
                </a:rPr>
                <a:t>P</a:t>
              </a:r>
              <a:r>
                <a:rPr b="0" i="0" lang="pt-BR" sz="1200" u="none" cap="none" strike="noStrike">
                  <a:solidFill>
                    <a:schemeClr val="dk1"/>
                  </a:solidFill>
                  <a:latin typeface="Calibri"/>
                  <a:ea typeface="Calibri"/>
                  <a:cs typeface="Calibri"/>
                  <a:sym typeface="Calibri"/>
                </a:rPr>
                <a:t>=0.013)</a:t>
              </a:r>
              <a:endParaRPr/>
            </a:p>
          </p:txBody>
        </p:sp>
        <p:cxnSp>
          <p:nvCxnSpPr>
            <p:cNvPr id="897" name="Google Shape;897;p13"/>
            <p:cNvCxnSpPr/>
            <p:nvPr/>
          </p:nvCxnSpPr>
          <p:spPr>
            <a:xfrm>
              <a:off x="1270835" y="5102784"/>
              <a:ext cx="906756" cy="0"/>
            </a:xfrm>
            <a:prstGeom prst="straightConnector1">
              <a:avLst/>
            </a:prstGeom>
            <a:noFill/>
            <a:ln cap="rnd" cmpd="sng" w="19050">
              <a:solidFill>
                <a:schemeClr val="dk1"/>
              </a:solidFill>
              <a:prstDash val="dot"/>
              <a:round/>
              <a:headEnd len="sm" w="sm" type="none"/>
              <a:tailEnd len="sm" w="sm" type="none"/>
            </a:ln>
          </p:spPr>
        </p:cxnSp>
        <p:cxnSp>
          <p:nvCxnSpPr>
            <p:cNvPr id="898" name="Google Shape;898;p13"/>
            <p:cNvCxnSpPr/>
            <p:nvPr/>
          </p:nvCxnSpPr>
          <p:spPr>
            <a:xfrm>
              <a:off x="2534027" y="5102784"/>
              <a:ext cx="1076439" cy="0"/>
            </a:xfrm>
            <a:prstGeom prst="straightConnector1">
              <a:avLst/>
            </a:prstGeom>
            <a:noFill/>
            <a:ln cap="rnd" cmpd="sng" w="19050">
              <a:solidFill>
                <a:schemeClr val="dk1"/>
              </a:solidFill>
              <a:prstDash val="dot"/>
              <a:round/>
              <a:headEnd len="sm" w="sm" type="none"/>
              <a:tailEnd len="sm" w="sm" type="none"/>
            </a:ln>
          </p:spPr>
        </p:cxnSp>
        <p:cxnSp>
          <p:nvCxnSpPr>
            <p:cNvPr id="899" name="Google Shape;899;p13"/>
            <p:cNvCxnSpPr/>
            <p:nvPr/>
          </p:nvCxnSpPr>
          <p:spPr>
            <a:xfrm>
              <a:off x="4023462" y="5102784"/>
              <a:ext cx="1076439" cy="0"/>
            </a:xfrm>
            <a:prstGeom prst="straightConnector1">
              <a:avLst/>
            </a:prstGeom>
            <a:noFill/>
            <a:ln cap="rnd" cmpd="sng" w="19050">
              <a:solidFill>
                <a:schemeClr val="dk1"/>
              </a:solidFill>
              <a:prstDash val="dot"/>
              <a:round/>
              <a:headEnd len="sm" w="sm" type="none"/>
              <a:tailEnd len="sm" w="sm" type="none"/>
            </a:ln>
          </p:spPr>
        </p:cxnSp>
        <p:cxnSp>
          <p:nvCxnSpPr>
            <p:cNvPr id="900" name="Google Shape;900;p13"/>
            <p:cNvCxnSpPr/>
            <p:nvPr/>
          </p:nvCxnSpPr>
          <p:spPr>
            <a:xfrm>
              <a:off x="5644872" y="5102784"/>
              <a:ext cx="1076439" cy="0"/>
            </a:xfrm>
            <a:prstGeom prst="straightConnector1">
              <a:avLst/>
            </a:prstGeom>
            <a:noFill/>
            <a:ln cap="rnd" cmpd="sng" w="19050">
              <a:solidFill>
                <a:schemeClr val="dk1"/>
              </a:solidFill>
              <a:prstDash val="dot"/>
              <a:round/>
              <a:headEnd len="sm" w="sm" type="none"/>
              <a:tailEnd len="sm" w="sm" type="none"/>
            </a:ln>
          </p:spPr>
        </p:cxnSp>
        <p:cxnSp>
          <p:nvCxnSpPr>
            <p:cNvPr id="901" name="Google Shape;901;p13"/>
            <p:cNvCxnSpPr/>
            <p:nvPr/>
          </p:nvCxnSpPr>
          <p:spPr>
            <a:xfrm>
              <a:off x="7200295" y="5102784"/>
              <a:ext cx="1076439" cy="0"/>
            </a:xfrm>
            <a:prstGeom prst="straightConnector1">
              <a:avLst/>
            </a:prstGeom>
            <a:noFill/>
            <a:ln cap="rnd" cmpd="sng" w="19050">
              <a:solidFill>
                <a:schemeClr val="dk1"/>
              </a:solidFill>
              <a:prstDash val="dot"/>
              <a:round/>
              <a:headEnd len="sm" w="sm" type="none"/>
              <a:tailEnd len="sm" w="sm" type="none"/>
            </a:ln>
          </p:spPr>
        </p:cxnSp>
      </p:grpSp>
      <p:grpSp>
        <p:nvGrpSpPr>
          <p:cNvPr id="902" name="Google Shape;902;p13"/>
          <p:cNvGrpSpPr/>
          <p:nvPr/>
        </p:nvGrpSpPr>
        <p:grpSpPr>
          <a:xfrm>
            <a:off x="8691275" y="1849327"/>
            <a:ext cx="3111682" cy="3534588"/>
            <a:chOff x="8691275" y="2031433"/>
            <a:chExt cx="3111682" cy="3534588"/>
          </a:xfrm>
        </p:grpSpPr>
        <p:sp>
          <p:nvSpPr>
            <p:cNvPr id="903" name="Google Shape;903;p13"/>
            <p:cNvSpPr/>
            <p:nvPr/>
          </p:nvSpPr>
          <p:spPr>
            <a:xfrm>
              <a:off x="8691275" y="2031433"/>
              <a:ext cx="3111682" cy="353458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904" name="Google Shape;904;p13"/>
            <p:cNvSpPr txBox="1"/>
            <p:nvPr/>
          </p:nvSpPr>
          <p:spPr>
            <a:xfrm>
              <a:off x="8897354" y="2190589"/>
              <a:ext cx="2683890" cy="3244030"/>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lt1"/>
                </a:buClr>
                <a:buSzPts val="1400"/>
                <a:buFont typeface="Calibri"/>
                <a:buNone/>
              </a:pPr>
              <a:r>
                <a:rPr b="0" i="0" lang="pt-BR" sz="1400" u="none" cap="none" strike="noStrike">
                  <a:solidFill>
                    <a:schemeClr val="lt1"/>
                  </a:solidFill>
                  <a:latin typeface="Calibri"/>
                  <a:ea typeface="Calibri"/>
                  <a:cs typeface="Calibri"/>
                  <a:sym typeface="Calibri"/>
                </a:rPr>
                <a:t>Pacientes com DHL </a:t>
              </a:r>
              <a:r>
                <a:rPr b="1" i="0" lang="pt-BR" sz="1400" u="none" cap="none" strike="noStrike">
                  <a:solidFill>
                    <a:schemeClr val="lt1"/>
                  </a:solidFill>
                  <a:latin typeface="Calibri"/>
                  <a:ea typeface="Calibri"/>
                  <a:cs typeface="Calibri"/>
                  <a:sym typeface="Calibri"/>
                </a:rPr>
                <a:t>≥1,5x LSN e 1 </a:t>
              </a:r>
              <a:r>
                <a:rPr b="0" i="0" lang="pt-BR" sz="1400" u="none" cap="none" strike="noStrike">
                  <a:solidFill>
                    <a:schemeClr val="lt1"/>
                  </a:solidFill>
                  <a:latin typeface="Calibri"/>
                  <a:ea typeface="Calibri"/>
                  <a:cs typeface="Calibri"/>
                  <a:sym typeface="Calibri"/>
                </a:rPr>
                <a:t>ou mais sintomas clínicos como dor abdominal e dispneia têm maior risco de evento trombótico</a:t>
              </a:r>
              <a:endParaRPr/>
            </a:p>
            <a:p>
              <a:pPr indent="0" lvl="0" marL="0" marR="0" rtl="0" algn="l">
                <a:lnSpc>
                  <a:spcPct val="85000"/>
                </a:lnSpc>
                <a:spcBef>
                  <a:spcPts val="1200"/>
                </a:spcBef>
                <a:spcAft>
                  <a:spcPts val="0"/>
                </a:spcAft>
                <a:buClr>
                  <a:schemeClr val="dk1"/>
                </a:buClr>
                <a:buSzPts val="1400"/>
                <a:buFont typeface="Calibri"/>
                <a:buNone/>
              </a:pPr>
              <a:r>
                <a:t/>
              </a:r>
              <a:endParaRPr b="0" i="0" sz="1400" u="none" cap="none" strike="noStrike">
                <a:solidFill>
                  <a:schemeClr val="lt1"/>
                </a:solidFill>
                <a:latin typeface="Calibri"/>
                <a:ea typeface="Calibri"/>
                <a:cs typeface="Calibri"/>
                <a:sym typeface="Calibri"/>
              </a:endParaRPr>
            </a:p>
            <a:p>
              <a:pPr indent="0" lvl="0" marL="0" marR="0" rtl="0" algn="l">
                <a:lnSpc>
                  <a:spcPct val="85000"/>
                </a:lnSpc>
                <a:spcBef>
                  <a:spcPts val="1200"/>
                </a:spcBef>
                <a:spcAft>
                  <a:spcPts val="0"/>
                </a:spcAft>
                <a:buClr>
                  <a:schemeClr val="dk1"/>
                </a:buClr>
                <a:buSzPts val="1400"/>
                <a:buFont typeface="Calibri"/>
                <a:buNone/>
              </a:pPr>
              <a:r>
                <a:t/>
              </a:r>
              <a:endParaRPr b="0" i="0" sz="1400" u="none" cap="none" strike="noStrike">
                <a:solidFill>
                  <a:schemeClr val="lt1"/>
                </a:solidFill>
                <a:latin typeface="Calibri"/>
                <a:ea typeface="Calibri"/>
                <a:cs typeface="Calibri"/>
                <a:sym typeface="Calibri"/>
              </a:endParaRPr>
            </a:p>
            <a:p>
              <a:pPr indent="0" lvl="0" marL="0" marR="0" rtl="0" algn="l">
                <a:lnSpc>
                  <a:spcPct val="85000"/>
                </a:lnSpc>
                <a:spcBef>
                  <a:spcPts val="1200"/>
                </a:spcBef>
                <a:spcAft>
                  <a:spcPts val="0"/>
                </a:spcAft>
                <a:buClr>
                  <a:schemeClr val="dk1"/>
                </a:buClr>
                <a:buSzPts val="1400"/>
                <a:buFont typeface="Calibri"/>
                <a:buNone/>
              </a:pPr>
              <a:r>
                <a:t/>
              </a:r>
              <a:endParaRPr b="0" i="0" sz="1400" u="none" cap="none" strike="noStrike">
                <a:solidFill>
                  <a:schemeClr val="lt1"/>
                </a:solidFill>
                <a:latin typeface="Calibri"/>
                <a:ea typeface="Calibri"/>
                <a:cs typeface="Calibri"/>
                <a:sym typeface="Calibri"/>
              </a:endParaRPr>
            </a:p>
            <a:p>
              <a:pPr indent="0" lvl="0" marL="0" marR="0" rtl="0" algn="l">
                <a:lnSpc>
                  <a:spcPct val="85000"/>
                </a:lnSpc>
                <a:spcBef>
                  <a:spcPts val="1200"/>
                </a:spcBef>
                <a:spcAft>
                  <a:spcPts val="0"/>
                </a:spcAft>
                <a:buClr>
                  <a:schemeClr val="dk1"/>
                </a:buClr>
                <a:buSzPts val="1400"/>
                <a:buFont typeface="Calibri"/>
                <a:buNone/>
              </a:pPr>
              <a:r>
                <a:t/>
              </a:r>
              <a:endParaRPr b="0" i="0" sz="1400" u="none" cap="none" strike="noStrike">
                <a:solidFill>
                  <a:schemeClr val="lt1"/>
                </a:solidFill>
                <a:latin typeface="Calibri"/>
                <a:ea typeface="Calibri"/>
                <a:cs typeface="Calibri"/>
                <a:sym typeface="Calibri"/>
              </a:endParaRPr>
            </a:p>
            <a:p>
              <a:pPr indent="0" lvl="0" marL="0" marR="0" rtl="0" algn="l">
                <a:lnSpc>
                  <a:spcPct val="85000"/>
                </a:lnSpc>
                <a:spcBef>
                  <a:spcPts val="1200"/>
                </a:spcBef>
                <a:spcAft>
                  <a:spcPts val="0"/>
                </a:spcAft>
                <a:buClr>
                  <a:schemeClr val="lt1"/>
                </a:buClr>
                <a:buSzPts val="1400"/>
                <a:buFont typeface="Calibri"/>
                <a:buNone/>
              </a:pPr>
              <a:r>
                <a:rPr b="0" i="0" lang="pt-BR" sz="1400" u="none" cap="none" strike="noStrike">
                  <a:solidFill>
                    <a:schemeClr val="lt1"/>
                  </a:solidFill>
                  <a:latin typeface="Calibri"/>
                  <a:ea typeface="Calibri"/>
                  <a:cs typeface="Calibri"/>
                  <a:sym typeface="Calibri"/>
                </a:rPr>
                <a:t>Em outro estudo em pacientes com HPN, a taxa de evento trombótico foi de </a:t>
              </a:r>
              <a:r>
                <a:rPr b="1" i="0" lang="pt-BR" sz="1400" u="none" cap="none" strike="noStrike">
                  <a:solidFill>
                    <a:schemeClr val="lt1"/>
                  </a:solidFill>
                  <a:latin typeface="Calibri"/>
                  <a:ea typeface="Calibri"/>
                  <a:cs typeface="Calibri"/>
                  <a:sym typeface="Calibri"/>
                </a:rPr>
                <a:t>11,54 eventos por 100 </a:t>
              </a:r>
              <a:r>
                <a:rPr b="0" i="0" lang="pt-BR" sz="1400" u="none" cap="none" strike="noStrike">
                  <a:solidFill>
                    <a:schemeClr val="lt1"/>
                  </a:solidFill>
                  <a:latin typeface="Calibri"/>
                  <a:ea typeface="Calibri"/>
                  <a:cs typeface="Calibri"/>
                  <a:sym typeface="Calibri"/>
                </a:rPr>
                <a:t>paciente-anos, apesar do uso de anticoagulantes (n=91)</a:t>
              </a:r>
              <a:r>
                <a:rPr b="0" baseline="30000" i="0" lang="pt-BR" sz="1400" u="none" cap="none" strike="noStrike">
                  <a:solidFill>
                    <a:schemeClr val="lt1"/>
                  </a:solidFill>
                  <a:latin typeface="Calibri"/>
                  <a:ea typeface="Calibri"/>
                  <a:cs typeface="Calibri"/>
                  <a:sym typeface="Calibri"/>
                </a:rPr>
                <a:t>2</a:t>
              </a:r>
              <a:endParaRPr/>
            </a:p>
          </p:txBody>
        </p:sp>
        <p:sp>
          <p:nvSpPr>
            <p:cNvPr id="905" name="Google Shape;905;p13"/>
            <p:cNvSpPr/>
            <p:nvPr/>
          </p:nvSpPr>
          <p:spPr>
            <a:xfrm>
              <a:off x="9856971" y="3277599"/>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906" name="Google Shape;906;p13"/>
            <p:cNvSpPr/>
            <p:nvPr/>
          </p:nvSpPr>
          <p:spPr>
            <a:xfrm>
              <a:off x="10026523" y="3390769"/>
              <a:ext cx="583617" cy="585101"/>
            </a:xfrm>
            <a:custGeom>
              <a:rect b="b" l="l" r="r" t="t"/>
              <a:pathLst>
                <a:path extrusionOk="0" h="857254" w="855079">
                  <a:moveTo>
                    <a:pt x="698781" y="528253"/>
                  </a:moveTo>
                  <a:cubicBezTo>
                    <a:pt x="698781" y="495251"/>
                    <a:pt x="688512" y="463028"/>
                    <a:pt x="669351" y="436128"/>
                  </a:cubicBezTo>
                  <a:cubicBezTo>
                    <a:pt x="650226" y="409227"/>
                    <a:pt x="623176" y="388950"/>
                    <a:pt x="591997" y="378123"/>
                  </a:cubicBezTo>
                  <a:lnTo>
                    <a:pt x="591625" y="377974"/>
                  </a:lnTo>
                  <a:lnTo>
                    <a:pt x="591625" y="378011"/>
                  </a:lnTo>
                  <a:cubicBezTo>
                    <a:pt x="574993" y="372281"/>
                    <a:pt x="557544" y="369379"/>
                    <a:pt x="539944" y="369416"/>
                  </a:cubicBezTo>
                  <a:lnTo>
                    <a:pt x="539237" y="369416"/>
                  </a:lnTo>
                  <a:cubicBezTo>
                    <a:pt x="482906" y="370160"/>
                    <a:pt x="431186" y="400670"/>
                    <a:pt x="403287" y="449635"/>
                  </a:cubicBezTo>
                  <a:cubicBezTo>
                    <a:pt x="375419" y="498562"/>
                    <a:pt x="375530" y="558648"/>
                    <a:pt x="403622" y="607464"/>
                  </a:cubicBezTo>
                  <a:cubicBezTo>
                    <a:pt x="431750" y="656317"/>
                    <a:pt x="483617" y="686603"/>
                    <a:pt x="539944" y="687087"/>
                  </a:cubicBezTo>
                  <a:lnTo>
                    <a:pt x="541097" y="687087"/>
                  </a:lnTo>
                  <a:cubicBezTo>
                    <a:pt x="583029" y="686790"/>
                    <a:pt x="623139" y="669898"/>
                    <a:pt x="652644" y="640169"/>
                  </a:cubicBezTo>
                  <a:cubicBezTo>
                    <a:pt x="682187" y="610403"/>
                    <a:pt x="698782" y="570182"/>
                    <a:pt x="698782" y="528250"/>
                  </a:cubicBezTo>
                  <a:close/>
                  <a:moveTo>
                    <a:pt x="647881" y="528253"/>
                  </a:moveTo>
                  <a:cubicBezTo>
                    <a:pt x="647918" y="587561"/>
                    <a:pt x="600071" y="635819"/>
                    <a:pt x="540763" y="636266"/>
                  </a:cubicBezTo>
                  <a:lnTo>
                    <a:pt x="539945" y="636266"/>
                  </a:lnTo>
                  <a:cubicBezTo>
                    <a:pt x="480339" y="636378"/>
                    <a:pt x="431893" y="588157"/>
                    <a:pt x="431750" y="528548"/>
                  </a:cubicBezTo>
                  <a:cubicBezTo>
                    <a:pt x="431638" y="468942"/>
                    <a:pt x="479859" y="420496"/>
                    <a:pt x="539468" y="420392"/>
                  </a:cubicBezTo>
                  <a:lnTo>
                    <a:pt x="539952" y="420392"/>
                  </a:lnTo>
                  <a:cubicBezTo>
                    <a:pt x="545979" y="420392"/>
                    <a:pt x="551970" y="420875"/>
                    <a:pt x="557923" y="421843"/>
                  </a:cubicBezTo>
                  <a:cubicBezTo>
                    <a:pt x="563839" y="422847"/>
                    <a:pt x="569643" y="424336"/>
                    <a:pt x="575335" y="426270"/>
                  </a:cubicBezTo>
                  <a:cubicBezTo>
                    <a:pt x="618756" y="441376"/>
                    <a:pt x="647889" y="482304"/>
                    <a:pt x="647889" y="528293"/>
                  </a:cubicBezTo>
                  <a:close/>
                  <a:moveTo>
                    <a:pt x="641296" y="456257"/>
                  </a:moveTo>
                  <a:cubicBezTo>
                    <a:pt x="668122" y="494060"/>
                    <a:pt x="671731" y="543619"/>
                    <a:pt x="650634" y="584883"/>
                  </a:cubicBezTo>
                  <a:cubicBezTo>
                    <a:pt x="629539" y="626108"/>
                    <a:pt x="587234" y="652227"/>
                    <a:pt x="540878" y="652563"/>
                  </a:cubicBezTo>
                  <a:lnTo>
                    <a:pt x="539911" y="652563"/>
                  </a:lnTo>
                  <a:lnTo>
                    <a:pt x="539948" y="652563"/>
                  </a:lnTo>
                  <a:cubicBezTo>
                    <a:pt x="471710" y="652153"/>
                    <a:pt x="416570" y="596752"/>
                    <a:pt x="416380" y="528518"/>
                  </a:cubicBezTo>
                  <a:cubicBezTo>
                    <a:pt x="416231" y="460280"/>
                    <a:pt x="471149" y="404655"/>
                    <a:pt x="539386" y="403912"/>
                  </a:cubicBezTo>
                  <a:lnTo>
                    <a:pt x="539981" y="403912"/>
                  </a:lnTo>
                  <a:lnTo>
                    <a:pt x="539944" y="403912"/>
                  </a:lnTo>
                  <a:cubicBezTo>
                    <a:pt x="580239" y="403912"/>
                    <a:pt x="618004" y="423446"/>
                    <a:pt x="641299" y="456300"/>
                  </a:cubicBezTo>
                  <a:close/>
                  <a:moveTo>
                    <a:pt x="376758" y="294113"/>
                  </a:moveTo>
                  <a:lnTo>
                    <a:pt x="376758" y="360677"/>
                  </a:lnTo>
                  <a:lnTo>
                    <a:pt x="343197" y="360677"/>
                  </a:lnTo>
                  <a:lnTo>
                    <a:pt x="343197" y="398628"/>
                  </a:lnTo>
                  <a:lnTo>
                    <a:pt x="259668" y="398628"/>
                  </a:lnTo>
                  <a:lnTo>
                    <a:pt x="259668" y="360677"/>
                  </a:lnTo>
                  <a:lnTo>
                    <a:pt x="226107" y="360677"/>
                  </a:lnTo>
                  <a:lnTo>
                    <a:pt x="226107" y="285890"/>
                  </a:lnTo>
                  <a:lnTo>
                    <a:pt x="259668" y="285890"/>
                  </a:lnTo>
                  <a:lnTo>
                    <a:pt x="259668" y="247976"/>
                  </a:lnTo>
                  <a:lnTo>
                    <a:pt x="343197" y="247976"/>
                  </a:lnTo>
                  <a:lnTo>
                    <a:pt x="343197" y="285890"/>
                  </a:lnTo>
                  <a:lnTo>
                    <a:pt x="376758" y="285890"/>
                  </a:lnTo>
                  <a:close/>
                  <a:moveTo>
                    <a:pt x="360349" y="344268"/>
                  </a:moveTo>
                  <a:lnTo>
                    <a:pt x="360349" y="302373"/>
                  </a:lnTo>
                  <a:lnTo>
                    <a:pt x="326789" y="302373"/>
                  </a:lnTo>
                  <a:lnTo>
                    <a:pt x="326789" y="264422"/>
                  </a:lnTo>
                  <a:lnTo>
                    <a:pt x="276113" y="264422"/>
                  </a:lnTo>
                  <a:lnTo>
                    <a:pt x="276113" y="302336"/>
                  </a:lnTo>
                  <a:lnTo>
                    <a:pt x="242515" y="302336"/>
                  </a:lnTo>
                  <a:lnTo>
                    <a:pt x="242515" y="344231"/>
                  </a:lnTo>
                  <a:lnTo>
                    <a:pt x="276113" y="344231"/>
                  </a:lnTo>
                  <a:lnTo>
                    <a:pt x="276113" y="382145"/>
                  </a:lnTo>
                  <a:lnTo>
                    <a:pt x="326789" y="382145"/>
                  </a:lnTo>
                  <a:lnTo>
                    <a:pt x="326789" y="344268"/>
                  </a:lnTo>
                  <a:close/>
                  <a:moveTo>
                    <a:pt x="686618" y="624141"/>
                  </a:moveTo>
                  <a:cubicBezTo>
                    <a:pt x="695102" y="633033"/>
                    <a:pt x="703584" y="641889"/>
                    <a:pt x="712068" y="650707"/>
                  </a:cubicBezTo>
                  <a:lnTo>
                    <a:pt x="712068" y="650744"/>
                  </a:lnTo>
                  <a:cubicBezTo>
                    <a:pt x="715231" y="649963"/>
                    <a:pt x="718505" y="649740"/>
                    <a:pt x="721705" y="650112"/>
                  </a:cubicBezTo>
                  <a:cubicBezTo>
                    <a:pt x="729444" y="651005"/>
                    <a:pt x="736625" y="654651"/>
                    <a:pt x="741945" y="660306"/>
                  </a:cubicBezTo>
                  <a:cubicBezTo>
                    <a:pt x="776809" y="696435"/>
                    <a:pt x="811299" y="734199"/>
                    <a:pt x="846720" y="769625"/>
                  </a:cubicBezTo>
                  <a:cubicBezTo>
                    <a:pt x="852376" y="775615"/>
                    <a:pt x="855390" y="783577"/>
                    <a:pt x="855055" y="791800"/>
                  </a:cubicBezTo>
                  <a:cubicBezTo>
                    <a:pt x="854831" y="800060"/>
                    <a:pt x="851334" y="807873"/>
                    <a:pt x="845381" y="813567"/>
                  </a:cubicBezTo>
                  <a:lnTo>
                    <a:pt x="807578" y="848280"/>
                  </a:lnTo>
                  <a:cubicBezTo>
                    <a:pt x="801588" y="853899"/>
                    <a:pt x="793700" y="857098"/>
                    <a:pt x="785477" y="857247"/>
                  </a:cubicBezTo>
                  <a:cubicBezTo>
                    <a:pt x="777329" y="857433"/>
                    <a:pt x="769441" y="854196"/>
                    <a:pt x="763786" y="848280"/>
                  </a:cubicBezTo>
                  <a:lnTo>
                    <a:pt x="658754" y="738857"/>
                  </a:lnTo>
                  <a:cubicBezTo>
                    <a:pt x="653136" y="732941"/>
                    <a:pt x="650196" y="724979"/>
                    <a:pt x="650606" y="716831"/>
                  </a:cubicBezTo>
                  <a:cubicBezTo>
                    <a:pt x="650754" y="714040"/>
                    <a:pt x="651238" y="711250"/>
                    <a:pt x="652094" y="708571"/>
                  </a:cubicBezTo>
                  <a:lnTo>
                    <a:pt x="626384" y="680665"/>
                  </a:lnTo>
                  <a:cubicBezTo>
                    <a:pt x="618831" y="684981"/>
                    <a:pt x="610943" y="688702"/>
                    <a:pt x="602832" y="691828"/>
                  </a:cubicBezTo>
                  <a:lnTo>
                    <a:pt x="602832" y="803965"/>
                  </a:lnTo>
                  <a:cubicBezTo>
                    <a:pt x="602832" y="829043"/>
                    <a:pt x="582479" y="849358"/>
                    <a:pt x="557402" y="849395"/>
                  </a:cubicBezTo>
                  <a:lnTo>
                    <a:pt x="46843" y="849395"/>
                  </a:lnTo>
                  <a:lnTo>
                    <a:pt x="46880" y="849395"/>
                  </a:lnTo>
                  <a:cubicBezTo>
                    <a:pt x="34639" y="849358"/>
                    <a:pt x="22845" y="844670"/>
                    <a:pt x="13915" y="836298"/>
                  </a:cubicBezTo>
                  <a:cubicBezTo>
                    <a:pt x="5097" y="828150"/>
                    <a:pt x="37" y="816690"/>
                    <a:pt x="0" y="804672"/>
                  </a:cubicBezTo>
                  <a:lnTo>
                    <a:pt x="1451" y="141646"/>
                  </a:lnTo>
                  <a:cubicBezTo>
                    <a:pt x="1414" y="129666"/>
                    <a:pt x="6102" y="118131"/>
                    <a:pt x="14474" y="109537"/>
                  </a:cubicBezTo>
                  <a:cubicBezTo>
                    <a:pt x="22808" y="101016"/>
                    <a:pt x="34230" y="96217"/>
                    <a:pt x="46137" y="96254"/>
                  </a:cubicBezTo>
                  <a:lnTo>
                    <a:pt x="154636" y="96254"/>
                  </a:lnTo>
                  <a:lnTo>
                    <a:pt x="154636" y="65633"/>
                  </a:lnTo>
                  <a:lnTo>
                    <a:pt x="229497" y="65633"/>
                  </a:lnTo>
                  <a:cubicBezTo>
                    <a:pt x="231357" y="49076"/>
                    <a:pt x="238798" y="33598"/>
                    <a:pt x="250518" y="21729"/>
                  </a:cubicBezTo>
                  <a:cubicBezTo>
                    <a:pt x="264136" y="7851"/>
                    <a:pt x="282740" y="37"/>
                    <a:pt x="302162" y="0"/>
                  </a:cubicBezTo>
                  <a:cubicBezTo>
                    <a:pt x="321323" y="-37"/>
                    <a:pt x="339704" y="7776"/>
                    <a:pt x="352949" y="21617"/>
                  </a:cubicBezTo>
                  <a:cubicBezTo>
                    <a:pt x="364483" y="33598"/>
                    <a:pt x="371664" y="49113"/>
                    <a:pt x="373376" y="65633"/>
                  </a:cubicBezTo>
                  <a:lnTo>
                    <a:pt x="449687" y="65633"/>
                  </a:lnTo>
                  <a:lnTo>
                    <a:pt x="449687" y="96254"/>
                  </a:lnTo>
                  <a:lnTo>
                    <a:pt x="556729" y="96291"/>
                  </a:lnTo>
                  <a:cubicBezTo>
                    <a:pt x="568895" y="96291"/>
                    <a:pt x="580542" y="101091"/>
                    <a:pt x="589248" y="109611"/>
                  </a:cubicBezTo>
                  <a:cubicBezTo>
                    <a:pt x="597918" y="118020"/>
                    <a:pt x="602829" y="129554"/>
                    <a:pt x="602866" y="141646"/>
                  </a:cubicBezTo>
                  <a:lnTo>
                    <a:pt x="602866" y="364703"/>
                  </a:lnTo>
                  <a:cubicBezTo>
                    <a:pt x="652277" y="383716"/>
                    <a:pt x="690451" y="424048"/>
                    <a:pt x="706708" y="474431"/>
                  </a:cubicBezTo>
                  <a:cubicBezTo>
                    <a:pt x="722967" y="524810"/>
                    <a:pt x="715600" y="579835"/>
                    <a:pt x="686616" y="624154"/>
                  </a:cubicBezTo>
                  <a:close/>
                  <a:moveTo>
                    <a:pt x="697781" y="659376"/>
                  </a:moveTo>
                  <a:lnTo>
                    <a:pt x="661318" y="694351"/>
                  </a:lnTo>
                  <a:lnTo>
                    <a:pt x="640482" y="671729"/>
                  </a:lnTo>
                  <a:cubicBezTo>
                    <a:pt x="654174" y="662129"/>
                    <a:pt x="666416" y="650633"/>
                    <a:pt x="676870" y="637610"/>
                  </a:cubicBezTo>
                  <a:lnTo>
                    <a:pt x="697818" y="659414"/>
                  </a:lnTo>
                  <a:close/>
                  <a:moveTo>
                    <a:pt x="670619" y="727501"/>
                  </a:moveTo>
                  <a:lnTo>
                    <a:pt x="670619" y="727539"/>
                  </a:lnTo>
                  <a:cubicBezTo>
                    <a:pt x="668089" y="724823"/>
                    <a:pt x="666750" y="721213"/>
                    <a:pt x="666973" y="717493"/>
                  </a:cubicBezTo>
                  <a:cubicBezTo>
                    <a:pt x="667159" y="713511"/>
                    <a:pt x="668871" y="709754"/>
                    <a:pt x="671773" y="707037"/>
                  </a:cubicBezTo>
                  <a:cubicBezTo>
                    <a:pt x="684163" y="694610"/>
                    <a:pt x="698078" y="681179"/>
                    <a:pt x="711063" y="669347"/>
                  </a:cubicBezTo>
                  <a:cubicBezTo>
                    <a:pt x="713482" y="667077"/>
                    <a:pt x="716756" y="665961"/>
                    <a:pt x="720067" y="666333"/>
                  </a:cubicBezTo>
                  <a:cubicBezTo>
                    <a:pt x="723974" y="666854"/>
                    <a:pt x="727583" y="668788"/>
                    <a:pt x="730225" y="671728"/>
                  </a:cubicBezTo>
                  <a:lnTo>
                    <a:pt x="834886" y="780894"/>
                  </a:lnTo>
                  <a:lnTo>
                    <a:pt x="834886" y="780857"/>
                  </a:lnTo>
                  <a:cubicBezTo>
                    <a:pt x="837490" y="783684"/>
                    <a:pt x="838867" y="787405"/>
                    <a:pt x="838681" y="791237"/>
                  </a:cubicBezTo>
                  <a:cubicBezTo>
                    <a:pt x="838569" y="795144"/>
                    <a:pt x="836932" y="798827"/>
                    <a:pt x="834141" y="801543"/>
                  </a:cubicBezTo>
                  <a:lnTo>
                    <a:pt x="796414" y="836294"/>
                  </a:lnTo>
                  <a:cubicBezTo>
                    <a:pt x="793400" y="839159"/>
                    <a:pt x="789456" y="840759"/>
                    <a:pt x="785289" y="840871"/>
                  </a:cubicBezTo>
                  <a:cubicBezTo>
                    <a:pt x="781680" y="840982"/>
                    <a:pt x="778182" y="839568"/>
                    <a:pt x="775652" y="836964"/>
                  </a:cubicBezTo>
                  <a:lnTo>
                    <a:pt x="670620" y="727579"/>
                  </a:lnTo>
                  <a:close/>
                  <a:moveTo>
                    <a:pt x="238718" y="707893"/>
                  </a:moveTo>
                  <a:lnTo>
                    <a:pt x="461364" y="707893"/>
                  </a:lnTo>
                  <a:lnTo>
                    <a:pt x="461364" y="691522"/>
                  </a:lnTo>
                  <a:lnTo>
                    <a:pt x="230498" y="691522"/>
                  </a:lnTo>
                  <a:lnTo>
                    <a:pt x="230498" y="707930"/>
                  </a:lnTo>
                  <a:close/>
                  <a:moveTo>
                    <a:pt x="238718" y="604309"/>
                  </a:moveTo>
                  <a:lnTo>
                    <a:pt x="382040" y="604309"/>
                  </a:lnTo>
                  <a:cubicBezTo>
                    <a:pt x="395770" y="632735"/>
                    <a:pt x="416904" y="656956"/>
                    <a:pt x="443246" y="674370"/>
                  </a:cubicBezTo>
                  <a:cubicBezTo>
                    <a:pt x="469588" y="691820"/>
                    <a:pt x="500173" y="701792"/>
                    <a:pt x="531725" y="703317"/>
                  </a:cubicBezTo>
                  <a:lnTo>
                    <a:pt x="531129" y="778996"/>
                  </a:lnTo>
                  <a:lnTo>
                    <a:pt x="71843" y="778996"/>
                  </a:lnTo>
                  <a:lnTo>
                    <a:pt x="71843" y="168130"/>
                  </a:lnTo>
                  <a:lnTo>
                    <a:pt x="531053" y="168130"/>
                  </a:lnTo>
                  <a:lnTo>
                    <a:pt x="531723" y="353277"/>
                  </a:lnTo>
                  <a:lnTo>
                    <a:pt x="531760" y="353277"/>
                  </a:lnTo>
                  <a:cubicBezTo>
                    <a:pt x="494628" y="354988"/>
                    <a:pt x="459021" y="368495"/>
                    <a:pt x="430071" y="391786"/>
                  </a:cubicBezTo>
                  <a:cubicBezTo>
                    <a:pt x="401124" y="415078"/>
                    <a:pt x="380325" y="446964"/>
                    <a:pt x="370651" y="482869"/>
                  </a:cubicBezTo>
                  <a:lnTo>
                    <a:pt x="230491" y="482869"/>
                  </a:lnTo>
                  <a:lnTo>
                    <a:pt x="230491" y="499278"/>
                  </a:lnTo>
                  <a:lnTo>
                    <a:pt x="367080" y="499278"/>
                  </a:lnTo>
                  <a:cubicBezTo>
                    <a:pt x="362168" y="529006"/>
                    <a:pt x="364922" y="559479"/>
                    <a:pt x="375116" y="587868"/>
                  </a:cubicBezTo>
                  <a:lnTo>
                    <a:pt x="230489" y="587868"/>
                  </a:lnTo>
                  <a:lnTo>
                    <a:pt x="230489" y="604277"/>
                  </a:lnTo>
                  <a:close/>
                  <a:moveTo>
                    <a:pt x="449677" y="112695"/>
                  </a:moveTo>
                  <a:lnTo>
                    <a:pt x="449677" y="151763"/>
                  </a:lnTo>
                  <a:lnTo>
                    <a:pt x="547347" y="151726"/>
                  </a:lnTo>
                  <a:lnTo>
                    <a:pt x="548091" y="353237"/>
                  </a:lnTo>
                  <a:cubicBezTo>
                    <a:pt x="561076" y="353832"/>
                    <a:pt x="573912" y="355878"/>
                    <a:pt x="586451" y="359338"/>
                  </a:cubicBezTo>
                  <a:lnTo>
                    <a:pt x="586451" y="141673"/>
                  </a:lnTo>
                  <a:cubicBezTo>
                    <a:pt x="586414" y="134008"/>
                    <a:pt x="583288" y="126642"/>
                    <a:pt x="577744" y="121321"/>
                  </a:cubicBezTo>
                  <a:cubicBezTo>
                    <a:pt x="572126" y="115777"/>
                    <a:pt x="564573" y="112689"/>
                    <a:pt x="556723" y="112689"/>
                  </a:cubicBezTo>
                  <a:close/>
                  <a:moveTo>
                    <a:pt x="154621" y="151763"/>
                  </a:moveTo>
                  <a:lnTo>
                    <a:pt x="55428" y="151726"/>
                  </a:lnTo>
                  <a:lnTo>
                    <a:pt x="55428" y="795406"/>
                  </a:lnTo>
                  <a:lnTo>
                    <a:pt x="547309" y="795406"/>
                  </a:lnTo>
                  <a:lnTo>
                    <a:pt x="548053" y="703281"/>
                  </a:lnTo>
                  <a:lnTo>
                    <a:pt x="548053" y="703318"/>
                  </a:lnTo>
                  <a:cubicBezTo>
                    <a:pt x="561038" y="702723"/>
                    <a:pt x="573911" y="700677"/>
                    <a:pt x="586450" y="697254"/>
                  </a:cubicBezTo>
                  <a:lnTo>
                    <a:pt x="586450" y="803962"/>
                  </a:lnTo>
                  <a:cubicBezTo>
                    <a:pt x="586450" y="819999"/>
                    <a:pt x="573464" y="832947"/>
                    <a:pt x="557465" y="832947"/>
                  </a:cubicBezTo>
                  <a:lnTo>
                    <a:pt x="46906" y="832947"/>
                  </a:lnTo>
                  <a:cubicBezTo>
                    <a:pt x="38832" y="832984"/>
                    <a:pt x="31056" y="829896"/>
                    <a:pt x="25178" y="824389"/>
                  </a:cubicBezTo>
                  <a:cubicBezTo>
                    <a:pt x="19671" y="819329"/>
                    <a:pt x="16509" y="812186"/>
                    <a:pt x="16471" y="804707"/>
                  </a:cubicBezTo>
                  <a:lnTo>
                    <a:pt x="17922" y="141681"/>
                  </a:lnTo>
                  <a:cubicBezTo>
                    <a:pt x="17848" y="133979"/>
                    <a:pt x="20825" y="126575"/>
                    <a:pt x="26182" y="121031"/>
                  </a:cubicBezTo>
                  <a:cubicBezTo>
                    <a:pt x="31429" y="115636"/>
                    <a:pt x="38647" y="112659"/>
                    <a:pt x="46163" y="112696"/>
                  </a:cubicBezTo>
                  <a:lnTo>
                    <a:pt x="154624" y="112696"/>
                  </a:lnTo>
                  <a:close/>
                  <a:moveTo>
                    <a:pt x="262187" y="33224"/>
                  </a:moveTo>
                  <a:cubicBezTo>
                    <a:pt x="251472" y="44014"/>
                    <a:pt x="245444" y="58637"/>
                    <a:pt x="245444" y="73854"/>
                  </a:cubicBezTo>
                  <a:lnTo>
                    <a:pt x="245444" y="82040"/>
                  </a:lnTo>
                  <a:lnTo>
                    <a:pt x="171030" y="82040"/>
                  </a:lnTo>
                  <a:lnTo>
                    <a:pt x="171030" y="151691"/>
                  </a:lnTo>
                  <a:lnTo>
                    <a:pt x="433263" y="151728"/>
                  </a:lnTo>
                  <a:lnTo>
                    <a:pt x="433263" y="82040"/>
                  </a:lnTo>
                  <a:lnTo>
                    <a:pt x="357398" y="82040"/>
                  </a:lnTo>
                  <a:lnTo>
                    <a:pt x="357398" y="73854"/>
                  </a:lnTo>
                  <a:cubicBezTo>
                    <a:pt x="357473" y="58636"/>
                    <a:pt x="351668" y="43977"/>
                    <a:pt x="341139" y="32963"/>
                  </a:cubicBezTo>
                  <a:cubicBezTo>
                    <a:pt x="330944" y="22359"/>
                    <a:pt x="316880" y="16369"/>
                    <a:pt x="302146" y="16406"/>
                  </a:cubicBezTo>
                  <a:cubicBezTo>
                    <a:pt x="287114" y="16406"/>
                    <a:pt x="272677" y="22471"/>
                    <a:pt x="262148" y="33223"/>
                  </a:cubicBezTo>
                  <a:close/>
                  <a:moveTo>
                    <a:pt x="311896" y="80402"/>
                  </a:moveTo>
                  <a:lnTo>
                    <a:pt x="311859" y="80402"/>
                  </a:lnTo>
                  <a:cubicBezTo>
                    <a:pt x="311896" y="79323"/>
                    <a:pt x="311710" y="78244"/>
                    <a:pt x="311375" y="77240"/>
                  </a:cubicBezTo>
                  <a:cubicBezTo>
                    <a:pt x="311003" y="76198"/>
                    <a:pt x="310482" y="75231"/>
                    <a:pt x="309813" y="74375"/>
                  </a:cubicBezTo>
                  <a:cubicBezTo>
                    <a:pt x="308883" y="73222"/>
                    <a:pt x="307729" y="72291"/>
                    <a:pt x="306390" y="71659"/>
                  </a:cubicBezTo>
                  <a:cubicBezTo>
                    <a:pt x="305087" y="71026"/>
                    <a:pt x="303636" y="70691"/>
                    <a:pt x="302148" y="70691"/>
                  </a:cubicBezTo>
                  <a:cubicBezTo>
                    <a:pt x="300660" y="70691"/>
                    <a:pt x="299171" y="71026"/>
                    <a:pt x="297795" y="71696"/>
                  </a:cubicBezTo>
                  <a:cubicBezTo>
                    <a:pt x="296455" y="72403"/>
                    <a:pt x="295265" y="73370"/>
                    <a:pt x="294372" y="74561"/>
                  </a:cubicBezTo>
                  <a:cubicBezTo>
                    <a:pt x="293739" y="75417"/>
                    <a:pt x="293293" y="76347"/>
                    <a:pt x="292958" y="77314"/>
                  </a:cubicBezTo>
                  <a:cubicBezTo>
                    <a:pt x="291804" y="80812"/>
                    <a:pt x="292697" y="84644"/>
                    <a:pt x="295265" y="87249"/>
                  </a:cubicBezTo>
                  <a:cubicBezTo>
                    <a:pt x="298055" y="90039"/>
                    <a:pt x="302260" y="90858"/>
                    <a:pt x="305869" y="89370"/>
                  </a:cubicBezTo>
                  <a:cubicBezTo>
                    <a:pt x="309515" y="87844"/>
                    <a:pt x="311859" y="84310"/>
                    <a:pt x="311859" y="80403"/>
                  </a:cubicBezTo>
                  <a:close/>
                  <a:moveTo>
                    <a:pt x="326853" y="71845"/>
                  </a:moveTo>
                  <a:lnTo>
                    <a:pt x="326816" y="71845"/>
                  </a:lnTo>
                  <a:cubicBezTo>
                    <a:pt x="325849" y="69092"/>
                    <a:pt x="324435" y="66487"/>
                    <a:pt x="322612" y="64217"/>
                  </a:cubicBezTo>
                  <a:cubicBezTo>
                    <a:pt x="320156" y="61129"/>
                    <a:pt x="317068" y="58636"/>
                    <a:pt x="313496" y="56925"/>
                  </a:cubicBezTo>
                  <a:cubicBezTo>
                    <a:pt x="302037" y="51381"/>
                    <a:pt x="288270" y="54953"/>
                    <a:pt x="280902" y="65334"/>
                  </a:cubicBezTo>
                  <a:cubicBezTo>
                    <a:pt x="273535" y="75677"/>
                    <a:pt x="274726" y="89853"/>
                    <a:pt x="283693" y="98894"/>
                  </a:cubicBezTo>
                  <a:cubicBezTo>
                    <a:pt x="292325" y="107526"/>
                    <a:pt x="305757" y="109051"/>
                    <a:pt x="316100" y="102577"/>
                  </a:cubicBezTo>
                  <a:cubicBezTo>
                    <a:pt x="326406" y="96103"/>
                    <a:pt x="330871" y="83342"/>
                    <a:pt x="326853" y="71807"/>
                  </a:cubicBezTo>
                  <a:close/>
                  <a:moveTo>
                    <a:pt x="141859" y="729403"/>
                  </a:moveTo>
                  <a:lnTo>
                    <a:pt x="199902" y="729403"/>
                  </a:lnTo>
                  <a:lnTo>
                    <a:pt x="199902" y="669983"/>
                  </a:lnTo>
                  <a:lnTo>
                    <a:pt x="141859" y="669946"/>
                  </a:lnTo>
                  <a:close/>
                  <a:moveTo>
                    <a:pt x="208050" y="745812"/>
                  </a:moveTo>
                  <a:lnTo>
                    <a:pt x="216236" y="745812"/>
                  </a:lnTo>
                  <a:lnTo>
                    <a:pt x="216273" y="653538"/>
                  </a:lnTo>
                  <a:lnTo>
                    <a:pt x="125450" y="653538"/>
                  </a:lnTo>
                  <a:lnTo>
                    <a:pt x="125450" y="745812"/>
                  </a:lnTo>
                  <a:close/>
                  <a:moveTo>
                    <a:pt x="133673" y="549959"/>
                  </a:moveTo>
                  <a:lnTo>
                    <a:pt x="125450" y="549959"/>
                  </a:lnTo>
                  <a:lnTo>
                    <a:pt x="125450" y="640782"/>
                  </a:lnTo>
                  <a:lnTo>
                    <a:pt x="216273" y="640782"/>
                  </a:lnTo>
                  <a:lnTo>
                    <a:pt x="216273" y="549959"/>
                  </a:lnTo>
                  <a:close/>
                  <a:moveTo>
                    <a:pt x="199901" y="566405"/>
                  </a:moveTo>
                  <a:lnTo>
                    <a:pt x="141858" y="566405"/>
                  </a:lnTo>
                  <a:lnTo>
                    <a:pt x="141858" y="624373"/>
                  </a:lnTo>
                  <a:lnTo>
                    <a:pt x="199901" y="624373"/>
                  </a:lnTo>
                  <a:close/>
                  <a:moveTo>
                    <a:pt x="133710" y="446371"/>
                  </a:moveTo>
                  <a:lnTo>
                    <a:pt x="125487" y="446371"/>
                  </a:lnTo>
                  <a:lnTo>
                    <a:pt x="125487" y="537193"/>
                  </a:lnTo>
                  <a:lnTo>
                    <a:pt x="216310" y="537193"/>
                  </a:lnTo>
                  <a:lnTo>
                    <a:pt x="216310" y="446371"/>
                  </a:lnTo>
                  <a:close/>
                  <a:moveTo>
                    <a:pt x="199901" y="462817"/>
                  </a:moveTo>
                  <a:lnTo>
                    <a:pt x="141858" y="462817"/>
                  </a:lnTo>
                  <a:lnTo>
                    <a:pt x="141858" y="520785"/>
                  </a:lnTo>
                  <a:lnTo>
                    <a:pt x="199901" y="52078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907" name="Google Shape;907;p13"/>
          <p:cNvSpPr txBox="1"/>
          <p:nvPr/>
        </p:nvSpPr>
        <p:spPr>
          <a:xfrm>
            <a:off x="296269" y="1095643"/>
            <a:ext cx="4596386"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têm maior risco de trombose</a:t>
            </a:r>
            <a:r>
              <a:rPr baseline="30000" lang="pt-BR" sz="2800">
                <a:solidFill>
                  <a:srgbClr val="003865"/>
                </a:solidFill>
                <a:latin typeface="Calibri"/>
                <a:ea typeface="Calibri"/>
                <a:cs typeface="Calibri"/>
                <a:sym typeface="Calibri"/>
              </a:rPr>
              <a:t>1</a:t>
            </a:r>
            <a:endParaRPr baseline="30000" sz="2800">
              <a:solidFill>
                <a:srgbClr val="003865"/>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70"/>
                                        </p:tgtEl>
                                        <p:attrNameLst>
                                          <p:attrName>style.visibility</p:attrName>
                                        </p:attrNameLst>
                                      </p:cBhvr>
                                      <p:to>
                                        <p:strVal val="visible"/>
                                      </p:to>
                                    </p:set>
                                    <p:animEffect filter="fade" transition="in">
                                      <p:cBhvr>
                                        <p:cTn dur="500"/>
                                        <p:tgtEl>
                                          <p:spTgt spid="870"/>
                                        </p:tgtEl>
                                      </p:cBhvr>
                                    </p:animEffect>
                                  </p:childTnLst>
                                </p:cTn>
                              </p:par>
                              <p:par>
                                <p:cTn fill="hold" nodeType="withEffect" presetClass="entr" presetID="10" presetSubtype="0">
                                  <p:stCondLst>
                                    <p:cond delay="0"/>
                                  </p:stCondLst>
                                  <p:childTnLst>
                                    <p:set>
                                      <p:cBhvr>
                                        <p:cTn dur="1" fill="hold">
                                          <p:stCondLst>
                                            <p:cond delay="0"/>
                                          </p:stCondLst>
                                        </p:cTn>
                                        <p:tgtEl>
                                          <p:spTgt spid="873"/>
                                        </p:tgtEl>
                                        <p:attrNameLst>
                                          <p:attrName>style.visibility</p:attrName>
                                        </p:attrNameLst>
                                      </p:cBhvr>
                                      <p:to>
                                        <p:strVal val="visible"/>
                                      </p:to>
                                    </p:set>
                                    <p:animEffect filter="fade" transition="in">
                                      <p:cBhvr>
                                        <p:cTn dur="500"/>
                                        <p:tgtEl>
                                          <p:spTgt spid="87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874"/>
                                        </p:tgtEl>
                                        <p:attrNameLst>
                                          <p:attrName>style.visibility</p:attrName>
                                        </p:attrNameLst>
                                      </p:cBhvr>
                                      <p:to>
                                        <p:strVal val="visible"/>
                                      </p:to>
                                    </p:set>
                                    <p:animEffect filter="fade" transition="in">
                                      <p:cBhvr>
                                        <p:cTn dur="500"/>
                                        <p:tgtEl>
                                          <p:spTgt spid="874"/>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902"/>
                                        </p:tgtEl>
                                        <p:attrNameLst>
                                          <p:attrName>style.visibility</p:attrName>
                                        </p:attrNameLst>
                                      </p:cBhvr>
                                      <p:to>
                                        <p:strVal val="visible"/>
                                      </p:to>
                                    </p:set>
                                    <p:animEffect filter="fade" transition="in">
                                      <p:cBhvr>
                                        <p:cTn dur="500"/>
                                        <p:tgtEl>
                                          <p:spTgt spid="90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49" name="Shape 7749"/>
        <p:cNvGrpSpPr/>
        <p:nvPr/>
      </p:nvGrpSpPr>
      <p:grpSpPr>
        <a:xfrm>
          <a:off x="0" y="0"/>
          <a:ext cx="0" cy="0"/>
          <a:chOff x="0" y="0"/>
          <a:chExt cx="0" cy="0"/>
        </a:xfrm>
      </p:grpSpPr>
      <p:sp>
        <p:nvSpPr>
          <p:cNvPr id="7750" name="Google Shape;7750;p130"/>
          <p:cNvSpPr/>
          <p:nvPr/>
        </p:nvSpPr>
        <p:spPr>
          <a:xfrm flipH="1">
            <a:off x="6428233" y="1763318"/>
            <a:ext cx="5475099" cy="443745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7751" name="Google Shape;7751;p130"/>
          <p:cNvSpPr/>
          <p:nvPr/>
        </p:nvSpPr>
        <p:spPr>
          <a:xfrm flipH="1">
            <a:off x="407986" y="1763318"/>
            <a:ext cx="5880544" cy="443745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7752" name="Google Shape;7752;p130"/>
          <p:cNvSpPr txBox="1"/>
          <p:nvPr/>
        </p:nvSpPr>
        <p:spPr>
          <a:xfrm>
            <a:off x="296269" y="385036"/>
            <a:ext cx="9858384"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O tratamento com ravulizumabe leva a menor incidência de BTH</a:t>
            </a:r>
            <a:r>
              <a:rPr b="1" baseline="30000" lang="pt-BR" sz="3200">
                <a:solidFill>
                  <a:schemeClr val="accent1"/>
                </a:solidFill>
                <a:latin typeface="Lustria"/>
                <a:ea typeface="Lustria"/>
                <a:cs typeface="Lustria"/>
                <a:sym typeface="Lustria"/>
              </a:rPr>
              <a:t>1</a:t>
            </a:r>
            <a:endParaRPr/>
          </a:p>
        </p:txBody>
      </p:sp>
      <p:sp>
        <p:nvSpPr>
          <p:cNvPr id="7753" name="Google Shape;7753;p130"/>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†Nível sérico de C5 livre ≥0,5 μg/mL. ‡Sem elevação do nível sérico de C5 livre. § Sem elevação do nível sérico de C5 livre ou relato de infecção.</a:t>
            </a:r>
            <a:endParaRPr/>
          </a:p>
          <a:p>
            <a:pPr indent="0" lvl="0" marL="0" rtl="0" algn="l">
              <a:lnSpc>
                <a:spcPct val="90000"/>
              </a:lnSpc>
              <a:spcBef>
                <a:spcPts val="0"/>
              </a:spcBef>
              <a:spcAft>
                <a:spcPts val="0"/>
              </a:spcAft>
              <a:buClr>
                <a:schemeClr val="dk1"/>
              </a:buClr>
              <a:buSzPts val="700"/>
              <a:buNone/>
            </a:pPr>
            <a:r>
              <a:rPr lang="pt-BR" sz="700"/>
              <a:t>Abreviações: BTH = hemólise de escape.</a:t>
            </a:r>
            <a:endParaRPr/>
          </a:p>
          <a:p>
            <a:pPr indent="0" lvl="0" marL="0" rtl="0" algn="l">
              <a:lnSpc>
                <a:spcPct val="90000"/>
              </a:lnSpc>
              <a:spcBef>
                <a:spcPts val="0"/>
              </a:spcBef>
              <a:spcAft>
                <a:spcPts val="0"/>
              </a:spcAft>
              <a:buClr>
                <a:schemeClr val="dk1"/>
              </a:buClr>
              <a:buSzPts val="700"/>
              <a:buNone/>
            </a:pPr>
            <a:r>
              <a:rPr lang="pt-BR" sz="700"/>
              <a:t>Referências: 1. Schrezenmeier H et al. Oral presentation at: 24th Congress of European Hematology Association (EHA); June 13–16, 2019, Amsterdam, Netherlands. </a:t>
            </a:r>
            <a:endParaRPr/>
          </a:p>
        </p:txBody>
      </p:sp>
      <p:sp>
        <p:nvSpPr>
          <p:cNvPr id="7754" name="Google Shape;7754;p130"/>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7755" name="Google Shape;7755;p130"/>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756" name="Google Shape;7756;p130"/>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757" name="Google Shape;7757;p130"/>
          <p:cNvCxnSpPr/>
          <p:nvPr/>
        </p:nvCxnSpPr>
        <p:spPr>
          <a:xfrm>
            <a:off x="3643536" y="6531167"/>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758" name="Google Shape;7758;p130"/>
          <p:cNvCxnSpPr/>
          <p:nvPr/>
        </p:nvCxnSpPr>
        <p:spPr>
          <a:xfrm>
            <a:off x="3643536" y="6531167"/>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7759" name="Google Shape;7759;p130"/>
          <p:cNvGrpSpPr/>
          <p:nvPr/>
        </p:nvGrpSpPr>
        <p:grpSpPr>
          <a:xfrm>
            <a:off x="-79654" y="2352430"/>
            <a:ext cx="11496954" cy="3046415"/>
            <a:chOff x="-79654" y="2352430"/>
            <a:chExt cx="11496954" cy="3046415"/>
          </a:xfrm>
        </p:grpSpPr>
        <p:sp>
          <p:nvSpPr>
            <p:cNvPr id="7760" name="Google Shape;7760;p130"/>
            <p:cNvSpPr/>
            <p:nvPr/>
          </p:nvSpPr>
          <p:spPr>
            <a:xfrm>
              <a:off x="-78725" y="2352430"/>
              <a:ext cx="1574921" cy="987742"/>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7761" name="Google Shape;7761;p130"/>
            <p:cNvSpPr/>
            <p:nvPr/>
          </p:nvSpPr>
          <p:spPr>
            <a:xfrm>
              <a:off x="-79654" y="4411103"/>
              <a:ext cx="1569996" cy="987742"/>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7762" name="Google Shape;7762;p130"/>
            <p:cNvSpPr/>
            <p:nvPr/>
          </p:nvSpPr>
          <p:spPr>
            <a:xfrm>
              <a:off x="51328" y="4608157"/>
              <a:ext cx="1262876" cy="430185"/>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b="1" lang="pt-BR" sz="2400">
                  <a:solidFill>
                    <a:schemeClr val="lt1"/>
                  </a:solidFill>
                  <a:latin typeface="Calibri"/>
                  <a:ea typeface="Calibri"/>
                  <a:cs typeface="Calibri"/>
                  <a:sym typeface="Calibri"/>
                </a:rPr>
                <a:t>27–52</a:t>
              </a:r>
              <a:r>
                <a:rPr b="1" lang="pt-BR" sz="1800">
                  <a:solidFill>
                    <a:schemeClr val="lt1"/>
                  </a:solidFill>
                  <a:latin typeface="Calibri"/>
                  <a:ea typeface="Calibri"/>
                  <a:cs typeface="Calibri"/>
                  <a:sym typeface="Calibri"/>
                </a:rPr>
                <a:t> </a:t>
              </a:r>
              <a:r>
                <a:rPr lang="pt-BR" sz="1600">
                  <a:solidFill>
                    <a:schemeClr val="lt1"/>
                  </a:solidFill>
                  <a:latin typeface="Calibri"/>
                  <a:ea typeface="Calibri"/>
                  <a:cs typeface="Calibri"/>
                  <a:sym typeface="Calibri"/>
                </a:rPr>
                <a:t>semanas</a:t>
              </a:r>
              <a:endParaRPr sz="1400">
                <a:solidFill>
                  <a:schemeClr val="lt1"/>
                </a:solidFill>
                <a:latin typeface="Calibri"/>
                <a:ea typeface="Calibri"/>
                <a:cs typeface="Calibri"/>
                <a:sym typeface="Calibri"/>
              </a:endParaRPr>
            </a:p>
          </p:txBody>
        </p:sp>
        <p:sp>
          <p:nvSpPr>
            <p:cNvPr id="7763" name="Google Shape;7763;p130"/>
            <p:cNvSpPr/>
            <p:nvPr/>
          </p:nvSpPr>
          <p:spPr>
            <a:xfrm>
              <a:off x="220683" y="2523303"/>
              <a:ext cx="1091572" cy="430185"/>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b="1" lang="pt-BR" sz="2400">
                  <a:solidFill>
                    <a:schemeClr val="lt1"/>
                  </a:solidFill>
                  <a:latin typeface="Calibri"/>
                  <a:ea typeface="Calibri"/>
                  <a:cs typeface="Calibri"/>
                  <a:sym typeface="Calibri"/>
                </a:rPr>
                <a:t>0–26</a:t>
              </a:r>
              <a:r>
                <a:rPr b="1" lang="pt-BR" sz="1800">
                  <a:solidFill>
                    <a:schemeClr val="lt1"/>
                  </a:solidFill>
                  <a:latin typeface="Calibri"/>
                  <a:ea typeface="Calibri"/>
                  <a:cs typeface="Calibri"/>
                  <a:sym typeface="Calibri"/>
                </a:rPr>
                <a:t> </a:t>
              </a:r>
              <a:r>
                <a:rPr lang="pt-BR" sz="1600">
                  <a:solidFill>
                    <a:schemeClr val="lt1"/>
                  </a:solidFill>
                  <a:latin typeface="Calibri"/>
                  <a:ea typeface="Calibri"/>
                  <a:cs typeface="Calibri"/>
                  <a:sym typeface="Calibri"/>
                </a:rPr>
                <a:t>semanas</a:t>
              </a:r>
              <a:endParaRPr sz="1400">
                <a:solidFill>
                  <a:schemeClr val="lt1"/>
                </a:solidFill>
                <a:latin typeface="Calibri"/>
                <a:ea typeface="Calibri"/>
                <a:cs typeface="Calibri"/>
                <a:sym typeface="Calibri"/>
              </a:endParaRPr>
            </a:p>
          </p:txBody>
        </p:sp>
        <p:cxnSp>
          <p:nvCxnSpPr>
            <p:cNvPr id="7764" name="Google Shape;7764;p130"/>
            <p:cNvCxnSpPr/>
            <p:nvPr/>
          </p:nvCxnSpPr>
          <p:spPr>
            <a:xfrm>
              <a:off x="407986" y="3915419"/>
              <a:ext cx="11009314" cy="0"/>
            </a:xfrm>
            <a:prstGeom prst="straightConnector1">
              <a:avLst/>
            </a:prstGeom>
            <a:noFill/>
            <a:ln cap="flat" cmpd="sng" w="19050">
              <a:solidFill>
                <a:srgbClr val="BFBFBF"/>
              </a:solidFill>
              <a:prstDash val="solid"/>
              <a:miter lim="800000"/>
              <a:headEnd len="sm" w="sm" type="none"/>
              <a:tailEnd len="sm" w="sm" type="none"/>
            </a:ln>
          </p:spPr>
        </p:cxnSp>
      </p:grpSp>
      <p:grpSp>
        <p:nvGrpSpPr>
          <p:cNvPr id="7765" name="Google Shape;7765;p130"/>
          <p:cNvGrpSpPr/>
          <p:nvPr/>
        </p:nvGrpSpPr>
        <p:grpSpPr>
          <a:xfrm>
            <a:off x="488244" y="1852285"/>
            <a:ext cx="5596993" cy="4076156"/>
            <a:chOff x="488244" y="1852285"/>
            <a:chExt cx="5596993" cy="4076156"/>
          </a:xfrm>
        </p:grpSpPr>
        <p:sp>
          <p:nvSpPr>
            <p:cNvPr id="7766" name="Google Shape;7766;p130"/>
            <p:cNvSpPr txBox="1"/>
            <p:nvPr/>
          </p:nvSpPr>
          <p:spPr>
            <a:xfrm>
              <a:off x="488244" y="1852285"/>
              <a:ext cx="5596993" cy="338554"/>
            </a:xfrm>
            <a:prstGeom prst="rect">
              <a:avLst/>
            </a:prstGeom>
            <a:noFill/>
            <a:ln>
              <a:noFill/>
            </a:ln>
          </p:spPr>
          <p:txBody>
            <a:bodyPr anchorCtr="0" anchor="t" bIns="45700" lIns="0" spcFirstLastPara="1" rIns="91425" wrap="square" tIns="45700">
              <a:noAutofit/>
            </a:bodyPr>
            <a:lstStyle/>
            <a:p>
              <a:pPr indent="0" lvl="0" marL="0" marR="0" rtl="0" algn="ctr">
                <a:spcBef>
                  <a:spcPts val="0"/>
                </a:spcBef>
                <a:spcAft>
                  <a:spcPts val="0"/>
                </a:spcAft>
                <a:buNone/>
              </a:pPr>
              <a:r>
                <a:rPr b="1" lang="pt-BR" sz="1400">
                  <a:solidFill>
                    <a:schemeClr val="dk1"/>
                  </a:solidFill>
                  <a:latin typeface="Lustria"/>
                  <a:ea typeface="Lustria"/>
                  <a:cs typeface="Lustria"/>
                  <a:sym typeface="Lustria"/>
                </a:rPr>
                <a:t>Pacientes que apresentaram BTH no estudo de pacientes naïve (301)</a:t>
              </a:r>
              <a:endParaRPr b="1" baseline="30000" sz="1400">
                <a:solidFill>
                  <a:schemeClr val="dk1"/>
                </a:solidFill>
                <a:latin typeface="Lustria"/>
                <a:ea typeface="Lustria"/>
                <a:cs typeface="Lustria"/>
                <a:sym typeface="Lustria"/>
              </a:endParaRPr>
            </a:p>
          </p:txBody>
        </p:sp>
        <p:sp>
          <p:nvSpPr>
            <p:cNvPr id="7767" name="Google Shape;7767;p130"/>
            <p:cNvSpPr/>
            <p:nvPr/>
          </p:nvSpPr>
          <p:spPr>
            <a:xfrm>
              <a:off x="3027886" y="5643435"/>
              <a:ext cx="1920030"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900">
                  <a:solidFill>
                    <a:schemeClr val="lt2"/>
                  </a:solidFill>
                  <a:latin typeface="Calibri"/>
                  <a:ea typeface="Calibri"/>
                  <a:cs typeface="Calibri"/>
                  <a:sym typeface="Calibri"/>
                </a:rPr>
                <a:t>ravulizumabe</a:t>
              </a:r>
              <a:r>
                <a:rPr lang="pt-BR" sz="900">
                  <a:solidFill>
                    <a:schemeClr val="lt2"/>
                  </a:solidFill>
                  <a:latin typeface="Calibri"/>
                  <a:ea typeface="Calibri"/>
                  <a:cs typeface="Calibri"/>
                  <a:sym typeface="Calibri"/>
                </a:rPr>
                <a:t> → </a:t>
              </a:r>
              <a:r>
                <a:rPr b="1" lang="pt-BR" sz="900">
                  <a:solidFill>
                    <a:schemeClr val="lt2"/>
                  </a:solidFill>
                  <a:latin typeface="Calibri"/>
                  <a:ea typeface="Calibri"/>
                  <a:cs typeface="Calibri"/>
                  <a:sym typeface="Calibri"/>
                </a:rPr>
                <a:t>ravulizumabe</a:t>
              </a:r>
              <a:endParaRPr b="1" baseline="30000" sz="900">
                <a:solidFill>
                  <a:schemeClr val="lt2"/>
                </a:solidFill>
                <a:latin typeface="Calibri"/>
                <a:ea typeface="Calibri"/>
                <a:cs typeface="Calibri"/>
                <a:sym typeface="Calibri"/>
              </a:endParaRPr>
            </a:p>
          </p:txBody>
        </p:sp>
        <p:sp>
          <p:nvSpPr>
            <p:cNvPr id="7768" name="Google Shape;7768;p130"/>
            <p:cNvSpPr/>
            <p:nvPr/>
          </p:nvSpPr>
          <p:spPr>
            <a:xfrm>
              <a:off x="1459451" y="5643435"/>
              <a:ext cx="1679731"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900">
                  <a:solidFill>
                    <a:schemeClr val="dk2"/>
                  </a:solidFill>
                  <a:latin typeface="Calibri"/>
                  <a:ea typeface="Calibri"/>
                  <a:cs typeface="Calibri"/>
                  <a:sym typeface="Calibri"/>
                </a:rPr>
                <a:t>eculizumabe</a:t>
              </a:r>
              <a:r>
                <a:rPr b="1" baseline="30000" lang="pt-BR" sz="900">
                  <a:solidFill>
                    <a:schemeClr val="accent1"/>
                  </a:solidFill>
                  <a:latin typeface="Calibri"/>
                  <a:ea typeface="Calibri"/>
                  <a:cs typeface="Calibri"/>
                  <a:sym typeface="Calibri"/>
                </a:rPr>
                <a:t> </a:t>
              </a:r>
              <a:r>
                <a:rPr lang="pt-BR" sz="900">
                  <a:solidFill>
                    <a:schemeClr val="accent1"/>
                  </a:solidFill>
                  <a:latin typeface="Calibri"/>
                  <a:ea typeface="Calibri"/>
                  <a:cs typeface="Calibri"/>
                  <a:sym typeface="Calibri"/>
                </a:rPr>
                <a:t>→</a:t>
              </a:r>
              <a:r>
                <a:rPr b="1" baseline="30000" lang="pt-BR" sz="900">
                  <a:solidFill>
                    <a:schemeClr val="accent1"/>
                  </a:solidFill>
                  <a:latin typeface="Calibri"/>
                  <a:ea typeface="Calibri"/>
                  <a:cs typeface="Calibri"/>
                  <a:sym typeface="Calibri"/>
                </a:rPr>
                <a:t> </a:t>
              </a:r>
              <a:r>
                <a:rPr b="1" lang="pt-BR" sz="900">
                  <a:solidFill>
                    <a:schemeClr val="lt2"/>
                  </a:solidFill>
                  <a:latin typeface="Calibri"/>
                  <a:ea typeface="Calibri"/>
                  <a:cs typeface="Calibri"/>
                  <a:sym typeface="Calibri"/>
                </a:rPr>
                <a:t>ravulizumabe</a:t>
              </a:r>
              <a:r>
                <a:rPr baseline="30000" lang="pt-BR" sz="900">
                  <a:solidFill>
                    <a:schemeClr val="lt2"/>
                  </a:solidFill>
                  <a:latin typeface="Calibri"/>
                  <a:ea typeface="Calibri"/>
                  <a:cs typeface="Calibri"/>
                  <a:sym typeface="Calibri"/>
                </a:rPr>
                <a:t> </a:t>
              </a:r>
              <a:endParaRPr b="1" baseline="30000" sz="900">
                <a:solidFill>
                  <a:schemeClr val="lt2"/>
                </a:solidFill>
                <a:latin typeface="Calibri"/>
                <a:ea typeface="Calibri"/>
                <a:cs typeface="Calibri"/>
                <a:sym typeface="Calibri"/>
              </a:endParaRPr>
            </a:p>
          </p:txBody>
        </p:sp>
        <p:grpSp>
          <p:nvGrpSpPr>
            <p:cNvPr id="7769" name="Google Shape;7769;p130"/>
            <p:cNvGrpSpPr/>
            <p:nvPr/>
          </p:nvGrpSpPr>
          <p:grpSpPr>
            <a:xfrm>
              <a:off x="3345758" y="4364041"/>
              <a:ext cx="1170704" cy="1170704"/>
              <a:chOff x="3598132" y="3263829"/>
              <a:chExt cx="1326441" cy="1326441"/>
            </a:xfrm>
          </p:grpSpPr>
          <p:sp>
            <p:nvSpPr>
              <p:cNvPr id="7770" name="Google Shape;7770;p130"/>
              <p:cNvSpPr/>
              <p:nvPr/>
            </p:nvSpPr>
            <p:spPr>
              <a:xfrm>
                <a:off x="3598132" y="3263829"/>
                <a:ext cx="1326441" cy="1326441"/>
              </a:xfrm>
              <a:prstGeom prst="ellipse">
                <a:avLst/>
              </a:prstGeom>
              <a:solidFill>
                <a:srgbClr val="DCE2EB"/>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771" name="Google Shape;7771;p130"/>
              <p:cNvSpPr/>
              <p:nvPr/>
            </p:nvSpPr>
            <p:spPr>
              <a:xfrm rot="-5400000">
                <a:off x="3605639" y="3263829"/>
                <a:ext cx="1310479" cy="1310479"/>
              </a:xfrm>
              <a:prstGeom prst="pie">
                <a:avLst>
                  <a:gd fmla="val 0" name="adj1"/>
                  <a:gd fmla="val 561421" name="adj2"/>
                </a:avLst>
              </a:prstGeom>
              <a:solidFill>
                <a:schemeClr val="lt2"/>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772" name="Google Shape;7772;p130"/>
              <p:cNvSpPr/>
              <p:nvPr/>
            </p:nvSpPr>
            <p:spPr>
              <a:xfrm>
                <a:off x="3788961" y="3455132"/>
                <a:ext cx="943834" cy="943834"/>
              </a:xfrm>
              <a:prstGeom prst="ellipse">
                <a:avLst/>
              </a:prstGeom>
              <a:solidFill>
                <a:schemeClr val="lt1"/>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773" name="Google Shape;7773;p130"/>
              <p:cNvSpPr/>
              <p:nvPr/>
            </p:nvSpPr>
            <p:spPr>
              <a:xfrm>
                <a:off x="3989758" y="3655462"/>
                <a:ext cx="542238" cy="651956"/>
              </a:xfrm>
              <a:prstGeom prst="rect">
                <a:avLst/>
              </a:prstGeom>
              <a:noFill/>
              <a:ln>
                <a:noFill/>
              </a:ln>
              <a:effectLst>
                <a:outerShdw blurRad="76200" sx="92000" rotWithShape="0" dir="5400000" dist="38100" sy="92000">
                  <a:schemeClr val="dk1">
                    <a:alpha val="36862"/>
                  </a:schemeClr>
                </a:outerShdw>
              </a:effectLst>
            </p:spPr>
            <p:txBody>
              <a:bodyPr anchorCtr="0" anchor="t" bIns="0" lIns="0" spcFirstLastPara="1" rIns="0" wrap="square" tIns="0">
                <a:noAutofit/>
              </a:bodyPr>
              <a:lstStyle/>
              <a:p>
                <a:pPr indent="0" lvl="0" marL="0" marR="0" rtl="0" algn="ctr">
                  <a:spcBef>
                    <a:spcPts val="0"/>
                  </a:spcBef>
                  <a:spcAft>
                    <a:spcPts val="0"/>
                  </a:spcAft>
                  <a:buNone/>
                </a:pPr>
                <a:r>
                  <a:rPr b="1" lang="pt-BR" sz="1800">
                    <a:solidFill>
                      <a:schemeClr val="lt2"/>
                    </a:solidFill>
                    <a:latin typeface="Calibri"/>
                    <a:ea typeface="Calibri"/>
                    <a:cs typeface="Calibri"/>
                    <a:sym typeface="Calibri"/>
                  </a:rPr>
                  <a:t>3%</a:t>
                </a:r>
                <a:endParaRPr/>
              </a:p>
              <a:p>
                <a:pPr indent="0" lvl="0" marL="0" marR="0" rtl="0" algn="ctr">
                  <a:spcBef>
                    <a:spcPts val="0"/>
                  </a:spcBef>
                  <a:spcAft>
                    <a:spcPts val="0"/>
                  </a:spcAft>
                  <a:buNone/>
                </a:pPr>
                <a:r>
                  <a:rPr lang="pt-BR" sz="1000">
                    <a:solidFill>
                      <a:schemeClr val="lt2"/>
                    </a:solidFill>
                    <a:latin typeface="Calibri"/>
                    <a:ea typeface="Calibri"/>
                    <a:cs typeface="Calibri"/>
                    <a:sym typeface="Calibri"/>
                  </a:rPr>
                  <a:t>(4 de 124)</a:t>
                </a:r>
                <a:endParaRPr sz="1000">
                  <a:solidFill>
                    <a:schemeClr val="lt2"/>
                  </a:solidFill>
                  <a:latin typeface="Calibri"/>
                  <a:ea typeface="Calibri"/>
                  <a:cs typeface="Calibri"/>
                  <a:sym typeface="Calibri"/>
                </a:endParaRPr>
              </a:p>
            </p:txBody>
          </p:sp>
        </p:grpSp>
        <p:grpSp>
          <p:nvGrpSpPr>
            <p:cNvPr id="7774" name="Google Shape;7774;p130"/>
            <p:cNvGrpSpPr/>
            <p:nvPr/>
          </p:nvGrpSpPr>
          <p:grpSpPr>
            <a:xfrm>
              <a:off x="1688444" y="4364041"/>
              <a:ext cx="1171281" cy="1170704"/>
              <a:chOff x="1120080" y="3094122"/>
              <a:chExt cx="1738787" cy="1737928"/>
            </a:xfrm>
          </p:grpSpPr>
          <p:sp>
            <p:nvSpPr>
              <p:cNvPr id="7775" name="Google Shape;7775;p130"/>
              <p:cNvSpPr/>
              <p:nvPr/>
            </p:nvSpPr>
            <p:spPr>
              <a:xfrm>
                <a:off x="1120080" y="3094122"/>
                <a:ext cx="1737928" cy="1737928"/>
              </a:xfrm>
              <a:prstGeom prst="ellipse">
                <a:avLst/>
              </a:prstGeom>
              <a:solidFill>
                <a:srgbClr val="DCE2EB"/>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776" name="Google Shape;7776;p130"/>
              <p:cNvSpPr/>
              <p:nvPr/>
            </p:nvSpPr>
            <p:spPr>
              <a:xfrm rot="-5400000">
                <a:off x="1141852" y="3094122"/>
                <a:ext cx="1717014" cy="1717015"/>
              </a:xfrm>
              <a:prstGeom prst="pie">
                <a:avLst>
                  <a:gd fmla="val 0" name="adj1"/>
                  <a:gd fmla="val 488329" name="adj2"/>
                </a:avLst>
              </a:prstGeom>
              <a:solidFill>
                <a:schemeClr val="dk2"/>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777" name="Google Shape;7777;p130"/>
              <p:cNvSpPr/>
              <p:nvPr/>
            </p:nvSpPr>
            <p:spPr>
              <a:xfrm>
                <a:off x="1370729" y="3344771"/>
                <a:ext cx="1236629" cy="1236629"/>
              </a:xfrm>
              <a:prstGeom prst="ellipse">
                <a:avLst/>
              </a:prstGeom>
              <a:solidFill>
                <a:schemeClr val="lt1"/>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778" name="Google Shape;7778;p130"/>
              <p:cNvSpPr/>
              <p:nvPr/>
            </p:nvSpPr>
            <p:spPr>
              <a:xfrm>
                <a:off x="1564390" y="3652976"/>
                <a:ext cx="838691" cy="211134"/>
              </a:xfrm>
              <a:prstGeom prst="rect">
                <a:avLst/>
              </a:prstGeom>
              <a:noFill/>
              <a:ln>
                <a:noFill/>
              </a:ln>
              <a:effectLst>
                <a:outerShdw blurRad="76200" sx="92000" rotWithShape="0" dir="5400000" dist="38100" sy="92000">
                  <a:schemeClr val="dk1">
                    <a:alpha val="36862"/>
                  </a:schemeClr>
                </a:outerShdw>
              </a:effectLst>
            </p:spPr>
            <p:txBody>
              <a:bodyPr anchorCtr="0" anchor="t" bIns="0" lIns="0" spcFirstLastPara="1" rIns="0" wrap="square" tIns="0">
                <a:noAutofit/>
              </a:bodyPr>
              <a:lstStyle/>
              <a:p>
                <a:pPr indent="0" lvl="0" marL="0" marR="0" rtl="0" algn="ctr">
                  <a:spcBef>
                    <a:spcPts val="0"/>
                  </a:spcBef>
                  <a:spcAft>
                    <a:spcPts val="0"/>
                  </a:spcAft>
                  <a:buNone/>
                </a:pPr>
                <a:r>
                  <a:rPr b="1" lang="pt-BR" sz="1800">
                    <a:solidFill>
                      <a:schemeClr val="dk2"/>
                    </a:solidFill>
                    <a:latin typeface="Calibri"/>
                    <a:ea typeface="Calibri"/>
                    <a:cs typeface="Calibri"/>
                    <a:sym typeface="Calibri"/>
                  </a:rPr>
                  <a:t>2%</a:t>
                </a:r>
                <a:endParaRPr/>
              </a:p>
              <a:p>
                <a:pPr indent="0" lvl="0" marL="0" marR="0" rtl="0" algn="ctr">
                  <a:spcBef>
                    <a:spcPts val="0"/>
                  </a:spcBef>
                  <a:spcAft>
                    <a:spcPts val="0"/>
                  </a:spcAft>
                  <a:buNone/>
                </a:pPr>
                <a:r>
                  <a:rPr lang="pt-BR" sz="900">
                    <a:solidFill>
                      <a:schemeClr val="dk2"/>
                    </a:solidFill>
                    <a:latin typeface="Calibri"/>
                    <a:ea typeface="Calibri"/>
                    <a:cs typeface="Calibri"/>
                    <a:sym typeface="Calibri"/>
                  </a:rPr>
                  <a:t>(2 de 119)</a:t>
                </a:r>
                <a:endParaRPr sz="900">
                  <a:solidFill>
                    <a:schemeClr val="dk2"/>
                  </a:solidFill>
                  <a:latin typeface="Calibri"/>
                  <a:ea typeface="Calibri"/>
                  <a:cs typeface="Calibri"/>
                  <a:sym typeface="Calibri"/>
                </a:endParaRPr>
              </a:p>
              <a:p>
                <a:pPr indent="0" lvl="0" marL="0" marR="0" rtl="0" algn="ctr">
                  <a:spcBef>
                    <a:spcPts val="0"/>
                  </a:spcBef>
                  <a:spcAft>
                    <a:spcPts val="0"/>
                  </a:spcAft>
                  <a:buNone/>
                </a:pPr>
                <a:r>
                  <a:t/>
                </a:r>
                <a:endParaRPr b="1" sz="2000">
                  <a:solidFill>
                    <a:schemeClr val="dk2"/>
                  </a:solidFill>
                  <a:latin typeface="Calibri"/>
                  <a:ea typeface="Calibri"/>
                  <a:cs typeface="Calibri"/>
                  <a:sym typeface="Calibri"/>
                </a:endParaRPr>
              </a:p>
            </p:txBody>
          </p:sp>
        </p:grpSp>
        <p:grpSp>
          <p:nvGrpSpPr>
            <p:cNvPr id="7779" name="Google Shape;7779;p130"/>
            <p:cNvGrpSpPr/>
            <p:nvPr/>
          </p:nvGrpSpPr>
          <p:grpSpPr>
            <a:xfrm>
              <a:off x="3345758" y="2291758"/>
              <a:ext cx="1170704" cy="1170704"/>
              <a:chOff x="3598132" y="3263829"/>
              <a:chExt cx="1326441" cy="1326441"/>
            </a:xfrm>
          </p:grpSpPr>
          <p:sp>
            <p:nvSpPr>
              <p:cNvPr id="7780" name="Google Shape;7780;p130"/>
              <p:cNvSpPr/>
              <p:nvPr/>
            </p:nvSpPr>
            <p:spPr>
              <a:xfrm>
                <a:off x="3598132" y="3263829"/>
                <a:ext cx="1326441" cy="1326441"/>
              </a:xfrm>
              <a:prstGeom prst="ellipse">
                <a:avLst/>
              </a:prstGeom>
              <a:solidFill>
                <a:srgbClr val="DCE2EB"/>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781" name="Google Shape;7781;p130"/>
              <p:cNvSpPr/>
              <p:nvPr/>
            </p:nvSpPr>
            <p:spPr>
              <a:xfrm rot="-5400000">
                <a:off x="3605639" y="3263829"/>
                <a:ext cx="1310479" cy="1310479"/>
              </a:xfrm>
              <a:prstGeom prst="pie">
                <a:avLst>
                  <a:gd fmla="val 0" name="adj1"/>
                  <a:gd fmla="val 821595" name="adj2"/>
                </a:avLst>
              </a:prstGeom>
              <a:solidFill>
                <a:schemeClr val="lt2"/>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782" name="Google Shape;7782;p130"/>
              <p:cNvSpPr/>
              <p:nvPr/>
            </p:nvSpPr>
            <p:spPr>
              <a:xfrm>
                <a:off x="3788961" y="3455132"/>
                <a:ext cx="943834" cy="943834"/>
              </a:xfrm>
              <a:prstGeom prst="ellipse">
                <a:avLst/>
              </a:prstGeom>
              <a:solidFill>
                <a:schemeClr val="lt1"/>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783" name="Google Shape;7783;p130"/>
              <p:cNvSpPr/>
              <p:nvPr/>
            </p:nvSpPr>
            <p:spPr>
              <a:xfrm>
                <a:off x="3989758" y="3677438"/>
                <a:ext cx="542238" cy="624960"/>
              </a:xfrm>
              <a:prstGeom prst="rect">
                <a:avLst/>
              </a:prstGeom>
              <a:noFill/>
              <a:ln>
                <a:noFill/>
              </a:ln>
              <a:effectLst>
                <a:outerShdw blurRad="76200" sx="92000" rotWithShape="0" dir="5400000" dist="38100" sy="92000">
                  <a:schemeClr val="dk1">
                    <a:alpha val="36862"/>
                  </a:schemeClr>
                </a:outerShdw>
              </a:effectLst>
            </p:spPr>
            <p:txBody>
              <a:bodyPr anchorCtr="0" anchor="t" bIns="0" lIns="0" spcFirstLastPara="1" rIns="0" wrap="square" tIns="0">
                <a:noAutofit/>
              </a:bodyPr>
              <a:lstStyle/>
              <a:p>
                <a:pPr indent="0" lvl="0" marL="0" marR="0" rtl="0" algn="ctr">
                  <a:spcBef>
                    <a:spcPts val="0"/>
                  </a:spcBef>
                  <a:spcAft>
                    <a:spcPts val="0"/>
                  </a:spcAft>
                  <a:buNone/>
                </a:pPr>
                <a:r>
                  <a:rPr b="1" lang="pt-BR" sz="1800">
                    <a:solidFill>
                      <a:schemeClr val="lt2"/>
                    </a:solidFill>
                    <a:latin typeface="Calibri"/>
                    <a:ea typeface="Calibri"/>
                    <a:cs typeface="Calibri"/>
                    <a:sym typeface="Calibri"/>
                  </a:rPr>
                  <a:t>4%</a:t>
                </a:r>
                <a:endParaRPr/>
              </a:p>
              <a:p>
                <a:pPr indent="0" lvl="0" marL="0" marR="0" rtl="0" algn="ctr">
                  <a:spcBef>
                    <a:spcPts val="0"/>
                  </a:spcBef>
                  <a:spcAft>
                    <a:spcPts val="0"/>
                  </a:spcAft>
                  <a:buNone/>
                </a:pPr>
                <a:r>
                  <a:rPr lang="pt-BR" sz="900">
                    <a:solidFill>
                      <a:schemeClr val="lt2"/>
                    </a:solidFill>
                    <a:latin typeface="Calibri"/>
                    <a:ea typeface="Calibri"/>
                    <a:cs typeface="Calibri"/>
                    <a:sym typeface="Calibri"/>
                  </a:rPr>
                  <a:t>(5 de 124)</a:t>
                </a:r>
                <a:endParaRPr sz="900">
                  <a:solidFill>
                    <a:schemeClr val="lt2"/>
                  </a:solidFill>
                  <a:latin typeface="Calibri"/>
                  <a:ea typeface="Calibri"/>
                  <a:cs typeface="Calibri"/>
                  <a:sym typeface="Calibri"/>
                </a:endParaRPr>
              </a:p>
              <a:p>
                <a:pPr indent="0" lvl="0" marL="0" marR="0" rtl="0" algn="ctr">
                  <a:spcBef>
                    <a:spcPts val="0"/>
                  </a:spcBef>
                  <a:spcAft>
                    <a:spcPts val="0"/>
                  </a:spcAft>
                  <a:buNone/>
                </a:pPr>
                <a:r>
                  <a:t/>
                </a:r>
                <a:endParaRPr b="1" sz="2000">
                  <a:solidFill>
                    <a:schemeClr val="accent4"/>
                  </a:solidFill>
                  <a:latin typeface="Calibri"/>
                  <a:ea typeface="Calibri"/>
                  <a:cs typeface="Calibri"/>
                  <a:sym typeface="Calibri"/>
                </a:endParaRPr>
              </a:p>
            </p:txBody>
          </p:sp>
        </p:grpSp>
        <p:grpSp>
          <p:nvGrpSpPr>
            <p:cNvPr id="7784" name="Google Shape;7784;p130"/>
            <p:cNvGrpSpPr/>
            <p:nvPr/>
          </p:nvGrpSpPr>
          <p:grpSpPr>
            <a:xfrm>
              <a:off x="1688444" y="2291758"/>
              <a:ext cx="1171281" cy="1170704"/>
              <a:chOff x="1120080" y="3094122"/>
              <a:chExt cx="1738787" cy="1737928"/>
            </a:xfrm>
          </p:grpSpPr>
          <p:sp>
            <p:nvSpPr>
              <p:cNvPr id="7785" name="Google Shape;7785;p130"/>
              <p:cNvSpPr/>
              <p:nvPr/>
            </p:nvSpPr>
            <p:spPr>
              <a:xfrm>
                <a:off x="1120080" y="3094122"/>
                <a:ext cx="1737928" cy="1737928"/>
              </a:xfrm>
              <a:prstGeom prst="ellipse">
                <a:avLst/>
              </a:prstGeom>
              <a:solidFill>
                <a:srgbClr val="DCE2EB"/>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786" name="Google Shape;7786;p130"/>
              <p:cNvSpPr/>
              <p:nvPr/>
            </p:nvSpPr>
            <p:spPr>
              <a:xfrm rot="-5400000">
                <a:off x="1141852" y="3094122"/>
                <a:ext cx="1717014" cy="1717015"/>
              </a:xfrm>
              <a:prstGeom prst="pie">
                <a:avLst>
                  <a:gd fmla="val 0" name="adj1"/>
                  <a:gd fmla="val 2790333" name="adj2"/>
                </a:avLst>
              </a:prstGeom>
              <a:solidFill>
                <a:schemeClr val="dk2"/>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787" name="Google Shape;7787;p130"/>
              <p:cNvSpPr/>
              <p:nvPr/>
            </p:nvSpPr>
            <p:spPr>
              <a:xfrm>
                <a:off x="1370729" y="3344771"/>
                <a:ext cx="1236629" cy="1236629"/>
              </a:xfrm>
              <a:prstGeom prst="ellipse">
                <a:avLst/>
              </a:prstGeom>
              <a:solidFill>
                <a:schemeClr val="lt1"/>
              </a:solidFill>
              <a:ln>
                <a:noFill/>
              </a:ln>
              <a:effectLst>
                <a:outerShdw blurRad="76200" sx="92000" rotWithShape="0" dir="5400000" dist="38100" sy="92000">
                  <a:schemeClr val="dk1">
                    <a:alpha val="36862"/>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788" name="Google Shape;7788;p130"/>
              <p:cNvSpPr/>
              <p:nvPr/>
            </p:nvSpPr>
            <p:spPr>
              <a:xfrm>
                <a:off x="1360826" y="3634100"/>
                <a:ext cx="1246533" cy="942349"/>
              </a:xfrm>
              <a:prstGeom prst="rect">
                <a:avLst/>
              </a:prstGeom>
              <a:noFill/>
              <a:ln>
                <a:noFill/>
              </a:ln>
              <a:effectLst>
                <a:outerShdw blurRad="76200" sx="92000" rotWithShape="0" dir="5400000" dist="38100" sy="92000">
                  <a:schemeClr val="dk1">
                    <a:alpha val="36862"/>
                  </a:schemeClr>
                </a:outerShdw>
              </a:effectLst>
            </p:spPr>
            <p:txBody>
              <a:bodyPr anchorCtr="0" anchor="t" bIns="0" lIns="0" spcFirstLastPara="1" rIns="0" wrap="square" tIns="0">
                <a:noAutofit/>
              </a:bodyPr>
              <a:lstStyle/>
              <a:p>
                <a:pPr indent="0" lvl="0" marL="0" marR="0" rtl="0" algn="ctr">
                  <a:spcBef>
                    <a:spcPts val="0"/>
                  </a:spcBef>
                  <a:spcAft>
                    <a:spcPts val="0"/>
                  </a:spcAft>
                  <a:buNone/>
                </a:pPr>
                <a:r>
                  <a:rPr b="1" lang="pt-BR" sz="1800">
                    <a:solidFill>
                      <a:schemeClr val="dk2"/>
                    </a:solidFill>
                    <a:latin typeface="Calibri"/>
                    <a:ea typeface="Calibri"/>
                    <a:cs typeface="Calibri"/>
                    <a:sym typeface="Calibri"/>
                  </a:rPr>
                  <a:t>11%</a:t>
                </a:r>
                <a:endParaRPr/>
              </a:p>
              <a:p>
                <a:pPr indent="0" lvl="0" marL="0" marR="0" rtl="0" algn="ctr">
                  <a:spcBef>
                    <a:spcPts val="0"/>
                  </a:spcBef>
                  <a:spcAft>
                    <a:spcPts val="0"/>
                  </a:spcAft>
                  <a:buNone/>
                </a:pPr>
                <a:r>
                  <a:rPr lang="pt-BR" sz="900">
                    <a:solidFill>
                      <a:schemeClr val="dk2"/>
                    </a:solidFill>
                    <a:latin typeface="Calibri"/>
                    <a:ea typeface="Calibri"/>
                    <a:cs typeface="Calibri"/>
                    <a:sym typeface="Calibri"/>
                  </a:rPr>
                  <a:t>(13 de 119)</a:t>
                </a:r>
                <a:endParaRPr sz="900">
                  <a:solidFill>
                    <a:schemeClr val="dk2"/>
                  </a:solidFill>
                  <a:latin typeface="Calibri"/>
                  <a:ea typeface="Calibri"/>
                  <a:cs typeface="Calibri"/>
                  <a:sym typeface="Calibri"/>
                </a:endParaRPr>
              </a:p>
            </p:txBody>
          </p:sp>
        </p:grpSp>
        <p:sp>
          <p:nvSpPr>
            <p:cNvPr id="7789" name="Google Shape;7789;p130"/>
            <p:cNvSpPr/>
            <p:nvPr/>
          </p:nvSpPr>
          <p:spPr>
            <a:xfrm>
              <a:off x="1435529" y="3542009"/>
              <a:ext cx="1679731"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900">
                  <a:solidFill>
                    <a:schemeClr val="dk2"/>
                  </a:solidFill>
                  <a:latin typeface="Calibri"/>
                  <a:ea typeface="Calibri"/>
                  <a:cs typeface="Calibri"/>
                  <a:sym typeface="Calibri"/>
                </a:rPr>
                <a:t>eculizumabe</a:t>
              </a:r>
              <a:endParaRPr b="1" baseline="30000" sz="900">
                <a:solidFill>
                  <a:schemeClr val="dk2"/>
                </a:solidFill>
                <a:latin typeface="Calibri"/>
                <a:ea typeface="Calibri"/>
                <a:cs typeface="Calibri"/>
                <a:sym typeface="Calibri"/>
              </a:endParaRPr>
            </a:p>
          </p:txBody>
        </p:sp>
        <p:sp>
          <p:nvSpPr>
            <p:cNvPr id="7790" name="Google Shape;7790;p130"/>
            <p:cNvSpPr/>
            <p:nvPr/>
          </p:nvSpPr>
          <p:spPr>
            <a:xfrm>
              <a:off x="3133132" y="3542009"/>
              <a:ext cx="1679731"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900">
                  <a:solidFill>
                    <a:schemeClr val="lt2"/>
                  </a:solidFill>
                  <a:latin typeface="Calibri"/>
                  <a:ea typeface="Calibri"/>
                  <a:cs typeface="Calibri"/>
                  <a:sym typeface="Calibri"/>
                </a:rPr>
                <a:t>ravulizumabe</a:t>
              </a:r>
              <a:r>
                <a:rPr baseline="30000" lang="pt-BR" sz="900">
                  <a:solidFill>
                    <a:schemeClr val="lt2"/>
                  </a:solidFill>
                  <a:latin typeface="Calibri"/>
                  <a:ea typeface="Calibri"/>
                  <a:cs typeface="Calibri"/>
                  <a:sym typeface="Calibri"/>
                </a:rPr>
                <a:t> </a:t>
              </a:r>
              <a:endParaRPr b="1" baseline="30000" sz="900">
                <a:solidFill>
                  <a:schemeClr val="lt2"/>
                </a:solidFill>
                <a:latin typeface="Calibri"/>
                <a:ea typeface="Calibri"/>
                <a:cs typeface="Calibri"/>
                <a:sym typeface="Calibri"/>
              </a:endParaRPr>
            </a:p>
          </p:txBody>
        </p:sp>
        <p:sp>
          <p:nvSpPr>
            <p:cNvPr id="7791" name="Google Shape;7791;p130"/>
            <p:cNvSpPr/>
            <p:nvPr/>
          </p:nvSpPr>
          <p:spPr>
            <a:xfrm>
              <a:off x="4818459" y="2932597"/>
              <a:ext cx="1212333" cy="2061605"/>
            </a:xfrm>
            <a:prstGeom prst="roundRect">
              <a:avLst>
                <a:gd fmla="val 0" name="adj"/>
              </a:avLst>
            </a:prstGeom>
            <a:solidFill>
              <a:schemeClr val="lt1"/>
            </a:solidFill>
            <a:ln cap="flat" cmpd="sng" w="12700">
              <a:solidFill>
                <a:srgbClr val="2AB8CA"/>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1200">
                  <a:solidFill>
                    <a:srgbClr val="2AB8CA"/>
                  </a:solidFill>
                  <a:latin typeface="Calibri"/>
                  <a:ea typeface="Calibri"/>
                  <a:cs typeface="Calibri"/>
                  <a:sym typeface="Calibri"/>
                </a:rPr>
                <a:t>Menos pacientes apresentaram BTH após a troca de eculizumabe para ravulizumabe</a:t>
              </a:r>
              <a:r>
                <a:rPr b="1" baseline="30000" lang="pt-BR" sz="1200">
                  <a:solidFill>
                    <a:srgbClr val="2AB8CA"/>
                  </a:solidFill>
                  <a:latin typeface="Calibri"/>
                  <a:ea typeface="Calibri"/>
                  <a:cs typeface="Calibri"/>
                  <a:sym typeface="Calibri"/>
                </a:rPr>
                <a:t>1</a:t>
              </a:r>
              <a:r>
                <a:rPr b="1" lang="pt-BR" sz="1200">
                  <a:solidFill>
                    <a:srgbClr val="2AB8CA"/>
                  </a:solidFill>
                  <a:latin typeface="Calibri"/>
                  <a:ea typeface="Calibri"/>
                  <a:cs typeface="Calibri"/>
                  <a:sym typeface="Calibri"/>
                </a:rPr>
                <a:t> </a:t>
              </a:r>
              <a:endParaRPr/>
            </a:p>
          </p:txBody>
        </p:sp>
      </p:grpSp>
      <p:grpSp>
        <p:nvGrpSpPr>
          <p:cNvPr id="7792" name="Google Shape;7792;p130"/>
          <p:cNvGrpSpPr/>
          <p:nvPr/>
        </p:nvGrpSpPr>
        <p:grpSpPr>
          <a:xfrm>
            <a:off x="6584207" y="1805279"/>
            <a:ext cx="5199807" cy="4424426"/>
            <a:chOff x="6584207" y="1805279"/>
            <a:chExt cx="5199807" cy="4424426"/>
          </a:xfrm>
        </p:grpSpPr>
        <p:grpSp>
          <p:nvGrpSpPr>
            <p:cNvPr id="7793" name="Google Shape;7793;p130"/>
            <p:cNvGrpSpPr/>
            <p:nvPr/>
          </p:nvGrpSpPr>
          <p:grpSpPr>
            <a:xfrm>
              <a:off x="6584207" y="1805279"/>
              <a:ext cx="5199807" cy="4424426"/>
              <a:chOff x="6584207" y="1805279"/>
              <a:chExt cx="5199807" cy="4424426"/>
            </a:xfrm>
          </p:grpSpPr>
          <p:sp>
            <p:nvSpPr>
              <p:cNvPr id="7794" name="Google Shape;7794;p130"/>
              <p:cNvSpPr txBox="1"/>
              <p:nvPr/>
            </p:nvSpPr>
            <p:spPr>
              <a:xfrm>
                <a:off x="6727965" y="5983352"/>
                <a:ext cx="4313572" cy="246353"/>
              </a:xfrm>
              <a:prstGeom prst="rect">
                <a:avLst/>
              </a:prstGeom>
              <a:noFill/>
              <a:ln>
                <a:noFill/>
              </a:ln>
            </p:spPr>
            <p:txBody>
              <a:bodyPr anchorCtr="0" anchor="t" bIns="60950" lIns="121900" spcFirstLastPara="1" rIns="121900" wrap="square" tIns="60950">
                <a:noAutofit/>
              </a:bodyPr>
              <a:lstStyle/>
              <a:p>
                <a:pPr indent="0" lvl="0" marL="0" marR="0" rtl="0" algn="r">
                  <a:lnSpc>
                    <a:spcPct val="90000"/>
                  </a:lnSpc>
                  <a:spcBef>
                    <a:spcPts val="0"/>
                  </a:spcBef>
                  <a:spcAft>
                    <a:spcPts val="0"/>
                  </a:spcAft>
                  <a:buClr>
                    <a:schemeClr val="dk1"/>
                  </a:buClr>
                  <a:buSzPts val="700"/>
                  <a:buFont typeface="Arial"/>
                  <a:buNone/>
                </a:pPr>
                <a:r>
                  <a:rPr lang="pt-BR" sz="700">
                    <a:solidFill>
                      <a:schemeClr val="dk1"/>
                    </a:solidFill>
                    <a:latin typeface="Calibri"/>
                    <a:ea typeface="Calibri"/>
                    <a:cs typeface="Calibri"/>
                    <a:sym typeface="Calibri"/>
                  </a:rPr>
                  <a:t>Obs.: Inibição incompleta de C5 definida por concentração sérica de C5 livre ≥0,5 μg/mL.</a:t>
                </a:r>
                <a:endParaRPr/>
              </a:p>
            </p:txBody>
          </p:sp>
          <p:sp>
            <p:nvSpPr>
              <p:cNvPr id="7795" name="Google Shape;7795;p130"/>
              <p:cNvSpPr txBox="1"/>
              <p:nvPr/>
            </p:nvSpPr>
            <p:spPr>
              <a:xfrm>
                <a:off x="10190519" y="5749494"/>
                <a:ext cx="882289" cy="19137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Indeterminado</a:t>
                </a:r>
                <a:r>
                  <a:rPr baseline="30000" lang="pt-BR" sz="800">
                    <a:solidFill>
                      <a:schemeClr val="dk1"/>
                    </a:solidFill>
                    <a:latin typeface="Calibri"/>
                    <a:ea typeface="Calibri"/>
                    <a:cs typeface="Calibri"/>
                    <a:sym typeface="Calibri"/>
                  </a:rPr>
                  <a:t>§</a:t>
                </a:r>
                <a:endParaRPr baseline="30000" sz="1400">
                  <a:solidFill>
                    <a:schemeClr val="dk1"/>
                  </a:solidFill>
                  <a:latin typeface="Calibri"/>
                  <a:ea typeface="Calibri"/>
                  <a:cs typeface="Calibri"/>
                  <a:sym typeface="Calibri"/>
                </a:endParaRPr>
              </a:p>
            </p:txBody>
          </p:sp>
          <p:sp>
            <p:nvSpPr>
              <p:cNvPr id="7796" name="Google Shape;7796;p130"/>
              <p:cNvSpPr/>
              <p:nvPr/>
            </p:nvSpPr>
            <p:spPr>
              <a:xfrm>
                <a:off x="9973907" y="5743283"/>
                <a:ext cx="115793" cy="11579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Calibri"/>
                  <a:ea typeface="Calibri"/>
                  <a:cs typeface="Calibri"/>
                  <a:sym typeface="Calibri"/>
                </a:endParaRPr>
              </a:p>
            </p:txBody>
          </p:sp>
          <p:sp>
            <p:nvSpPr>
              <p:cNvPr id="7797" name="Google Shape;7797;p130"/>
              <p:cNvSpPr txBox="1"/>
              <p:nvPr/>
            </p:nvSpPr>
            <p:spPr>
              <a:xfrm>
                <a:off x="7266047" y="5747404"/>
                <a:ext cx="1281095" cy="19328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Inibição incompleta de C5</a:t>
                </a:r>
                <a:r>
                  <a:rPr baseline="30000" lang="pt-BR" sz="800">
                    <a:solidFill>
                      <a:schemeClr val="dk1"/>
                    </a:solidFill>
                    <a:latin typeface="Calibri"/>
                    <a:ea typeface="Calibri"/>
                    <a:cs typeface="Calibri"/>
                    <a:sym typeface="Calibri"/>
                  </a:rPr>
                  <a:t>†</a:t>
                </a:r>
                <a:endParaRPr baseline="30000" sz="1400">
                  <a:solidFill>
                    <a:schemeClr val="dk1"/>
                  </a:solidFill>
                  <a:latin typeface="Calibri"/>
                  <a:ea typeface="Calibri"/>
                  <a:cs typeface="Calibri"/>
                  <a:sym typeface="Calibri"/>
                </a:endParaRPr>
              </a:p>
            </p:txBody>
          </p:sp>
          <p:sp>
            <p:nvSpPr>
              <p:cNvPr id="7798" name="Google Shape;7798;p130"/>
              <p:cNvSpPr/>
              <p:nvPr/>
            </p:nvSpPr>
            <p:spPr>
              <a:xfrm>
                <a:off x="7086384" y="5747022"/>
                <a:ext cx="115793" cy="11579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Calibri"/>
                  <a:ea typeface="Calibri"/>
                  <a:cs typeface="Calibri"/>
                  <a:sym typeface="Calibri"/>
                </a:endParaRPr>
              </a:p>
            </p:txBody>
          </p:sp>
          <p:sp>
            <p:nvSpPr>
              <p:cNvPr id="7799" name="Google Shape;7799;p130"/>
              <p:cNvSpPr txBox="1"/>
              <p:nvPr/>
            </p:nvSpPr>
            <p:spPr>
              <a:xfrm>
                <a:off x="9061775" y="5748791"/>
                <a:ext cx="652925" cy="21634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Infecção</a:t>
                </a:r>
                <a:r>
                  <a:rPr baseline="30000" lang="pt-BR" sz="800">
                    <a:solidFill>
                      <a:schemeClr val="dk1"/>
                    </a:solidFill>
                    <a:latin typeface="Calibri"/>
                    <a:ea typeface="Calibri"/>
                    <a:cs typeface="Calibri"/>
                    <a:sym typeface="Calibri"/>
                  </a:rPr>
                  <a:t>‡</a:t>
                </a:r>
                <a:endParaRPr/>
              </a:p>
            </p:txBody>
          </p:sp>
          <p:sp>
            <p:nvSpPr>
              <p:cNvPr id="7800" name="Google Shape;7800;p130"/>
              <p:cNvSpPr/>
              <p:nvPr/>
            </p:nvSpPr>
            <p:spPr>
              <a:xfrm>
                <a:off x="8860846" y="5751571"/>
                <a:ext cx="115793" cy="11579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Calibri"/>
                  <a:ea typeface="Calibri"/>
                  <a:cs typeface="Calibri"/>
                  <a:sym typeface="Calibri"/>
                </a:endParaRPr>
              </a:p>
            </p:txBody>
          </p:sp>
          <p:sp>
            <p:nvSpPr>
              <p:cNvPr id="7801" name="Google Shape;7801;p130"/>
              <p:cNvSpPr/>
              <p:nvPr/>
            </p:nvSpPr>
            <p:spPr>
              <a:xfrm>
                <a:off x="6947441" y="5745990"/>
                <a:ext cx="115793" cy="115793"/>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Calibri"/>
                  <a:ea typeface="Calibri"/>
                  <a:cs typeface="Calibri"/>
                  <a:sym typeface="Calibri"/>
                </a:endParaRPr>
              </a:p>
            </p:txBody>
          </p:sp>
          <p:sp>
            <p:nvSpPr>
              <p:cNvPr id="7802" name="Google Shape;7802;p130"/>
              <p:cNvSpPr/>
              <p:nvPr/>
            </p:nvSpPr>
            <p:spPr>
              <a:xfrm>
                <a:off x="8723579" y="5751571"/>
                <a:ext cx="115793" cy="11579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Calibri"/>
                  <a:ea typeface="Calibri"/>
                  <a:cs typeface="Calibri"/>
                  <a:sym typeface="Calibri"/>
                </a:endParaRPr>
              </a:p>
            </p:txBody>
          </p:sp>
          <p:sp>
            <p:nvSpPr>
              <p:cNvPr id="7803" name="Google Shape;7803;p130"/>
              <p:cNvSpPr/>
              <p:nvPr/>
            </p:nvSpPr>
            <p:spPr>
              <a:xfrm>
                <a:off x="9837579" y="5743283"/>
                <a:ext cx="115793" cy="115793"/>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Calibri"/>
                  <a:ea typeface="Calibri"/>
                  <a:cs typeface="Calibri"/>
                  <a:sym typeface="Calibri"/>
                </a:endParaRPr>
              </a:p>
            </p:txBody>
          </p:sp>
          <p:sp>
            <p:nvSpPr>
              <p:cNvPr id="7804" name="Google Shape;7804;p130"/>
              <p:cNvSpPr txBox="1"/>
              <p:nvPr/>
            </p:nvSpPr>
            <p:spPr>
              <a:xfrm>
                <a:off x="6584207" y="1805279"/>
                <a:ext cx="4071785" cy="338554"/>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400">
                    <a:solidFill>
                      <a:schemeClr val="dk1"/>
                    </a:solidFill>
                    <a:latin typeface="Lustria"/>
                    <a:ea typeface="Lustria"/>
                    <a:cs typeface="Lustria"/>
                    <a:sym typeface="Lustria"/>
                  </a:rPr>
                  <a:t>Eventos de BTH no estudo de pacientes naïve (301) </a:t>
                </a:r>
                <a:endParaRPr/>
              </a:p>
            </p:txBody>
          </p:sp>
          <p:grpSp>
            <p:nvGrpSpPr>
              <p:cNvPr id="7805" name="Google Shape;7805;p130"/>
              <p:cNvGrpSpPr/>
              <p:nvPr/>
            </p:nvGrpSpPr>
            <p:grpSpPr>
              <a:xfrm>
                <a:off x="7184012" y="4063606"/>
                <a:ext cx="3498027" cy="1248225"/>
                <a:chOff x="6210098" y="2237576"/>
                <a:chExt cx="2476574" cy="1924571"/>
              </a:xfrm>
            </p:grpSpPr>
            <p:cxnSp>
              <p:nvCxnSpPr>
                <p:cNvPr id="7806" name="Google Shape;7806;p130"/>
                <p:cNvCxnSpPr/>
                <p:nvPr/>
              </p:nvCxnSpPr>
              <p:spPr>
                <a:xfrm>
                  <a:off x="6210098" y="2959289"/>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07" name="Google Shape;7807;p130"/>
                <p:cNvCxnSpPr/>
                <p:nvPr/>
              </p:nvCxnSpPr>
              <p:spPr>
                <a:xfrm>
                  <a:off x="6210098" y="3199860"/>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08" name="Google Shape;7808;p130"/>
                <p:cNvCxnSpPr/>
                <p:nvPr/>
              </p:nvCxnSpPr>
              <p:spPr>
                <a:xfrm>
                  <a:off x="6210098" y="3440431"/>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09" name="Google Shape;7809;p130"/>
                <p:cNvCxnSpPr/>
                <p:nvPr/>
              </p:nvCxnSpPr>
              <p:spPr>
                <a:xfrm>
                  <a:off x="6210098" y="2718718"/>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10" name="Google Shape;7810;p130"/>
                <p:cNvCxnSpPr/>
                <p:nvPr/>
              </p:nvCxnSpPr>
              <p:spPr>
                <a:xfrm>
                  <a:off x="6210098" y="2237576"/>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11" name="Google Shape;7811;p130"/>
                <p:cNvCxnSpPr/>
                <p:nvPr/>
              </p:nvCxnSpPr>
              <p:spPr>
                <a:xfrm>
                  <a:off x="6210098" y="3681002"/>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12" name="Google Shape;7812;p130"/>
                <p:cNvCxnSpPr/>
                <p:nvPr/>
              </p:nvCxnSpPr>
              <p:spPr>
                <a:xfrm>
                  <a:off x="6210098" y="3921573"/>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13" name="Google Shape;7813;p130"/>
                <p:cNvCxnSpPr/>
                <p:nvPr/>
              </p:nvCxnSpPr>
              <p:spPr>
                <a:xfrm>
                  <a:off x="6210098" y="2478147"/>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14" name="Google Shape;7814;p130"/>
                <p:cNvCxnSpPr/>
                <p:nvPr/>
              </p:nvCxnSpPr>
              <p:spPr>
                <a:xfrm>
                  <a:off x="6210098" y="4162147"/>
                  <a:ext cx="2476574" cy="0"/>
                </a:xfrm>
                <a:prstGeom prst="straightConnector1">
                  <a:avLst/>
                </a:prstGeom>
                <a:noFill/>
                <a:ln cap="flat" cmpd="sng" w="25400">
                  <a:solidFill>
                    <a:srgbClr val="F2F2F2"/>
                  </a:solidFill>
                  <a:prstDash val="solid"/>
                  <a:miter lim="800000"/>
                  <a:headEnd len="med" w="med" type="none"/>
                  <a:tailEnd len="med" w="med" type="none"/>
                </a:ln>
              </p:spPr>
            </p:cxnSp>
          </p:grpSp>
          <p:sp>
            <p:nvSpPr>
              <p:cNvPr id="7815" name="Google Shape;7815;p130"/>
              <p:cNvSpPr/>
              <p:nvPr/>
            </p:nvSpPr>
            <p:spPr>
              <a:xfrm>
                <a:off x="7517230" y="5155800"/>
                <a:ext cx="715921" cy="7920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800">
                  <a:solidFill>
                    <a:schemeClr val="lt1"/>
                  </a:solidFill>
                  <a:latin typeface="Calibri"/>
                  <a:ea typeface="Calibri"/>
                  <a:cs typeface="Calibri"/>
                  <a:sym typeface="Calibri"/>
                </a:endParaRPr>
              </a:p>
            </p:txBody>
          </p:sp>
          <p:sp>
            <p:nvSpPr>
              <p:cNvPr id="7816" name="Google Shape;7816;p130"/>
              <p:cNvSpPr/>
              <p:nvPr/>
            </p:nvSpPr>
            <p:spPr>
              <a:xfrm>
                <a:off x="7517230" y="5235006"/>
                <a:ext cx="715921" cy="73273"/>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1</a:t>
                </a:r>
                <a:endParaRPr/>
              </a:p>
            </p:txBody>
          </p:sp>
          <p:sp>
            <p:nvSpPr>
              <p:cNvPr id="7817" name="Google Shape;7817;p130"/>
              <p:cNvSpPr/>
              <p:nvPr/>
            </p:nvSpPr>
            <p:spPr>
              <a:xfrm>
                <a:off x="9217190" y="5007289"/>
                <a:ext cx="715921" cy="79517"/>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800">
                  <a:solidFill>
                    <a:schemeClr val="lt1"/>
                  </a:solidFill>
                  <a:latin typeface="Calibri"/>
                  <a:ea typeface="Calibri"/>
                  <a:cs typeface="Calibri"/>
                  <a:sym typeface="Calibri"/>
                </a:endParaRPr>
              </a:p>
            </p:txBody>
          </p:sp>
          <p:sp>
            <p:nvSpPr>
              <p:cNvPr id="7818" name="Google Shape;7818;p130"/>
              <p:cNvSpPr/>
              <p:nvPr/>
            </p:nvSpPr>
            <p:spPr>
              <a:xfrm>
                <a:off x="9217190" y="5089104"/>
                <a:ext cx="715921" cy="210724"/>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600">
                    <a:solidFill>
                      <a:schemeClr val="lt2"/>
                    </a:solidFill>
                    <a:latin typeface="Calibri"/>
                    <a:ea typeface="Calibri"/>
                    <a:cs typeface="Calibri"/>
                    <a:sym typeface="Calibri"/>
                  </a:rPr>
                  <a:t>3</a:t>
                </a:r>
                <a:endParaRPr/>
              </a:p>
            </p:txBody>
          </p:sp>
          <p:sp>
            <p:nvSpPr>
              <p:cNvPr id="7819" name="Google Shape;7819;p130"/>
              <p:cNvSpPr txBox="1"/>
              <p:nvPr/>
            </p:nvSpPr>
            <p:spPr>
              <a:xfrm>
                <a:off x="6870061" y="3991937"/>
                <a:ext cx="241413" cy="1379164"/>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16</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14</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12</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10</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8</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6</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4</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2</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0</a:t>
                </a:r>
                <a:endParaRPr sz="1800">
                  <a:solidFill>
                    <a:schemeClr val="dk1"/>
                  </a:solidFill>
                  <a:latin typeface="Calibri"/>
                  <a:ea typeface="Calibri"/>
                  <a:cs typeface="Calibri"/>
                  <a:sym typeface="Calibri"/>
                </a:endParaRPr>
              </a:p>
            </p:txBody>
          </p:sp>
          <p:grpSp>
            <p:nvGrpSpPr>
              <p:cNvPr id="7820" name="Google Shape;7820;p130"/>
              <p:cNvGrpSpPr/>
              <p:nvPr/>
            </p:nvGrpSpPr>
            <p:grpSpPr>
              <a:xfrm>
                <a:off x="7184012" y="2178353"/>
                <a:ext cx="3498027" cy="1248225"/>
                <a:chOff x="6210098" y="2237576"/>
                <a:chExt cx="2476574" cy="1924571"/>
              </a:xfrm>
            </p:grpSpPr>
            <p:cxnSp>
              <p:nvCxnSpPr>
                <p:cNvPr id="7821" name="Google Shape;7821;p130"/>
                <p:cNvCxnSpPr/>
                <p:nvPr/>
              </p:nvCxnSpPr>
              <p:spPr>
                <a:xfrm>
                  <a:off x="6210098" y="2959289"/>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22" name="Google Shape;7822;p130"/>
                <p:cNvCxnSpPr/>
                <p:nvPr/>
              </p:nvCxnSpPr>
              <p:spPr>
                <a:xfrm>
                  <a:off x="6210098" y="3199860"/>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23" name="Google Shape;7823;p130"/>
                <p:cNvCxnSpPr/>
                <p:nvPr/>
              </p:nvCxnSpPr>
              <p:spPr>
                <a:xfrm>
                  <a:off x="6210098" y="3440431"/>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24" name="Google Shape;7824;p130"/>
                <p:cNvCxnSpPr/>
                <p:nvPr/>
              </p:nvCxnSpPr>
              <p:spPr>
                <a:xfrm>
                  <a:off x="6210098" y="2718718"/>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25" name="Google Shape;7825;p130"/>
                <p:cNvCxnSpPr/>
                <p:nvPr/>
              </p:nvCxnSpPr>
              <p:spPr>
                <a:xfrm>
                  <a:off x="6210098" y="2237576"/>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26" name="Google Shape;7826;p130"/>
                <p:cNvCxnSpPr/>
                <p:nvPr/>
              </p:nvCxnSpPr>
              <p:spPr>
                <a:xfrm>
                  <a:off x="6210098" y="3681002"/>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27" name="Google Shape;7827;p130"/>
                <p:cNvCxnSpPr/>
                <p:nvPr/>
              </p:nvCxnSpPr>
              <p:spPr>
                <a:xfrm>
                  <a:off x="6210098" y="3921573"/>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28" name="Google Shape;7828;p130"/>
                <p:cNvCxnSpPr/>
                <p:nvPr/>
              </p:nvCxnSpPr>
              <p:spPr>
                <a:xfrm>
                  <a:off x="6210098" y="2478147"/>
                  <a:ext cx="2476574" cy="0"/>
                </a:xfrm>
                <a:prstGeom prst="straightConnector1">
                  <a:avLst/>
                </a:prstGeom>
                <a:noFill/>
                <a:ln cap="flat" cmpd="sng" w="9525">
                  <a:solidFill>
                    <a:srgbClr val="F2F2F2"/>
                  </a:solidFill>
                  <a:prstDash val="solid"/>
                  <a:miter lim="800000"/>
                  <a:headEnd len="med" w="med" type="none"/>
                  <a:tailEnd len="med" w="med" type="none"/>
                </a:ln>
              </p:spPr>
            </p:cxnSp>
            <p:cxnSp>
              <p:nvCxnSpPr>
                <p:cNvPr id="7829" name="Google Shape;7829;p130"/>
                <p:cNvCxnSpPr/>
                <p:nvPr/>
              </p:nvCxnSpPr>
              <p:spPr>
                <a:xfrm>
                  <a:off x="6210098" y="4162147"/>
                  <a:ext cx="2476574" cy="0"/>
                </a:xfrm>
                <a:prstGeom prst="straightConnector1">
                  <a:avLst/>
                </a:prstGeom>
                <a:noFill/>
                <a:ln cap="flat" cmpd="sng" w="25400">
                  <a:solidFill>
                    <a:srgbClr val="F2F2F2"/>
                  </a:solidFill>
                  <a:prstDash val="solid"/>
                  <a:miter lim="800000"/>
                  <a:headEnd len="med" w="med" type="none"/>
                  <a:tailEnd len="med" w="med" type="none"/>
                </a:ln>
              </p:spPr>
            </p:cxnSp>
          </p:grpSp>
          <p:sp>
            <p:nvSpPr>
              <p:cNvPr id="7830" name="Google Shape;7830;p130"/>
              <p:cNvSpPr/>
              <p:nvPr/>
            </p:nvSpPr>
            <p:spPr>
              <a:xfrm>
                <a:off x="7517230" y="2249142"/>
                <a:ext cx="715921" cy="543423"/>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lt1"/>
                    </a:solidFill>
                    <a:latin typeface="Calibri"/>
                    <a:ea typeface="Calibri"/>
                    <a:cs typeface="Calibri"/>
                    <a:sym typeface="Calibri"/>
                  </a:rPr>
                  <a:t>7</a:t>
                </a:r>
                <a:endParaRPr/>
              </a:p>
            </p:txBody>
          </p:sp>
          <p:sp>
            <p:nvSpPr>
              <p:cNvPr id="7831" name="Google Shape;7831;p130"/>
              <p:cNvSpPr/>
              <p:nvPr/>
            </p:nvSpPr>
            <p:spPr>
              <a:xfrm>
                <a:off x="7517230" y="2773019"/>
                <a:ext cx="715921" cy="345612"/>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lt1"/>
                    </a:solidFill>
                    <a:latin typeface="Calibri"/>
                    <a:ea typeface="Calibri"/>
                    <a:cs typeface="Calibri"/>
                    <a:sym typeface="Calibri"/>
                  </a:rPr>
                  <a:t>4</a:t>
                </a:r>
                <a:endParaRPr/>
              </a:p>
            </p:txBody>
          </p:sp>
          <p:sp>
            <p:nvSpPr>
              <p:cNvPr id="7832" name="Google Shape;7832;p130"/>
              <p:cNvSpPr/>
              <p:nvPr/>
            </p:nvSpPr>
            <p:spPr>
              <a:xfrm>
                <a:off x="7517230" y="3110939"/>
                <a:ext cx="715921" cy="312088"/>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dk2"/>
                    </a:solidFill>
                    <a:latin typeface="Calibri"/>
                    <a:ea typeface="Calibri"/>
                    <a:cs typeface="Calibri"/>
                    <a:sym typeface="Calibri"/>
                  </a:rPr>
                  <a:t>4</a:t>
                </a:r>
                <a:endParaRPr/>
              </a:p>
            </p:txBody>
          </p:sp>
          <p:sp>
            <p:nvSpPr>
              <p:cNvPr id="7833" name="Google Shape;7833;p130"/>
              <p:cNvSpPr txBox="1"/>
              <p:nvPr/>
            </p:nvSpPr>
            <p:spPr>
              <a:xfrm rot="-5400000">
                <a:off x="6260891" y="4544406"/>
                <a:ext cx="993824" cy="31113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Número de eventos de BTH</a:t>
                </a:r>
                <a:endParaRPr/>
              </a:p>
            </p:txBody>
          </p:sp>
          <p:sp>
            <p:nvSpPr>
              <p:cNvPr id="7834" name="Google Shape;7834;p130"/>
              <p:cNvSpPr/>
              <p:nvPr/>
            </p:nvSpPr>
            <p:spPr>
              <a:xfrm>
                <a:off x="9217190" y="3039895"/>
                <a:ext cx="715921" cy="7365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800">
                  <a:solidFill>
                    <a:schemeClr val="lt1"/>
                  </a:solidFill>
                  <a:latin typeface="Calibri"/>
                  <a:ea typeface="Calibri"/>
                  <a:cs typeface="Calibri"/>
                  <a:sym typeface="Calibri"/>
                </a:endParaRPr>
              </a:p>
            </p:txBody>
          </p:sp>
          <p:sp>
            <p:nvSpPr>
              <p:cNvPr id="7835" name="Google Shape;7835;p130"/>
              <p:cNvSpPr/>
              <p:nvPr/>
            </p:nvSpPr>
            <p:spPr>
              <a:xfrm>
                <a:off x="9217190" y="3110318"/>
                <a:ext cx="715921" cy="29863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600">
                    <a:solidFill>
                      <a:schemeClr val="lt2"/>
                    </a:solidFill>
                    <a:latin typeface="Calibri"/>
                    <a:ea typeface="Calibri"/>
                    <a:cs typeface="Calibri"/>
                    <a:sym typeface="Calibri"/>
                  </a:rPr>
                  <a:t>4</a:t>
                </a:r>
                <a:endParaRPr/>
              </a:p>
            </p:txBody>
          </p:sp>
          <p:sp>
            <p:nvSpPr>
              <p:cNvPr id="7836" name="Google Shape;7836;p130"/>
              <p:cNvSpPr txBox="1"/>
              <p:nvPr/>
            </p:nvSpPr>
            <p:spPr>
              <a:xfrm>
                <a:off x="6870061" y="2106684"/>
                <a:ext cx="241413" cy="1379164"/>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16</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14</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12</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10</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8</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6</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4</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2</a:t>
                </a:r>
                <a:endParaRPr/>
              </a:p>
              <a:p>
                <a:pPr indent="0" lvl="0" marL="0" marR="0" rtl="0" algn="r">
                  <a:spcBef>
                    <a:spcPts val="0"/>
                  </a:spcBef>
                  <a:spcAft>
                    <a:spcPts val="0"/>
                  </a:spcAft>
                  <a:buNone/>
                </a:pPr>
                <a:r>
                  <a:rPr lang="pt-BR" sz="1000">
                    <a:solidFill>
                      <a:schemeClr val="dk1"/>
                    </a:solidFill>
                    <a:latin typeface="Calibri"/>
                    <a:ea typeface="Calibri"/>
                    <a:cs typeface="Calibri"/>
                    <a:sym typeface="Calibri"/>
                  </a:rPr>
                  <a:t>0</a:t>
                </a:r>
                <a:endParaRPr sz="1800">
                  <a:solidFill>
                    <a:schemeClr val="dk1"/>
                  </a:solidFill>
                  <a:latin typeface="Calibri"/>
                  <a:ea typeface="Calibri"/>
                  <a:cs typeface="Calibri"/>
                  <a:sym typeface="Calibri"/>
                </a:endParaRPr>
              </a:p>
            </p:txBody>
          </p:sp>
          <p:sp>
            <p:nvSpPr>
              <p:cNvPr id="7837" name="Google Shape;7837;p130"/>
              <p:cNvSpPr txBox="1"/>
              <p:nvPr/>
            </p:nvSpPr>
            <p:spPr>
              <a:xfrm rot="-5400000">
                <a:off x="6195271" y="2665449"/>
                <a:ext cx="1122020" cy="28940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Número de eventos de BTH</a:t>
                </a:r>
                <a:endParaRPr b="1" sz="1600">
                  <a:solidFill>
                    <a:schemeClr val="dk1"/>
                  </a:solidFill>
                  <a:latin typeface="Calibri"/>
                  <a:ea typeface="Calibri"/>
                  <a:cs typeface="Calibri"/>
                  <a:sym typeface="Calibri"/>
                </a:endParaRPr>
              </a:p>
            </p:txBody>
          </p:sp>
          <p:sp>
            <p:nvSpPr>
              <p:cNvPr id="7838" name="Google Shape;7838;p130"/>
              <p:cNvSpPr/>
              <p:nvPr/>
            </p:nvSpPr>
            <p:spPr>
              <a:xfrm>
                <a:off x="7090525" y="3478984"/>
                <a:ext cx="1679731"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900">
                    <a:solidFill>
                      <a:schemeClr val="dk2"/>
                    </a:solidFill>
                    <a:latin typeface="Calibri"/>
                    <a:ea typeface="Calibri"/>
                    <a:cs typeface="Calibri"/>
                    <a:sym typeface="Calibri"/>
                  </a:rPr>
                  <a:t>eculizumabe</a:t>
                </a:r>
                <a:endParaRPr b="1" baseline="30000" sz="900">
                  <a:solidFill>
                    <a:schemeClr val="dk2"/>
                  </a:solidFill>
                  <a:latin typeface="Calibri"/>
                  <a:ea typeface="Calibri"/>
                  <a:cs typeface="Calibri"/>
                  <a:sym typeface="Calibri"/>
                </a:endParaRPr>
              </a:p>
            </p:txBody>
          </p:sp>
          <p:sp>
            <p:nvSpPr>
              <p:cNvPr id="7839" name="Google Shape;7839;p130"/>
              <p:cNvSpPr/>
              <p:nvPr/>
            </p:nvSpPr>
            <p:spPr>
              <a:xfrm>
                <a:off x="8788128" y="3478984"/>
                <a:ext cx="1679731"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900">
                    <a:solidFill>
                      <a:schemeClr val="lt2"/>
                    </a:solidFill>
                    <a:latin typeface="Calibri"/>
                    <a:ea typeface="Calibri"/>
                    <a:cs typeface="Calibri"/>
                    <a:sym typeface="Calibri"/>
                  </a:rPr>
                  <a:t>ravulizumabe</a:t>
                </a:r>
                <a:r>
                  <a:rPr baseline="30000" lang="pt-BR" sz="900">
                    <a:solidFill>
                      <a:schemeClr val="lt2"/>
                    </a:solidFill>
                    <a:latin typeface="Calibri"/>
                    <a:ea typeface="Calibri"/>
                    <a:cs typeface="Calibri"/>
                    <a:sym typeface="Calibri"/>
                  </a:rPr>
                  <a:t> </a:t>
                </a:r>
                <a:endParaRPr b="1" baseline="30000" sz="900">
                  <a:solidFill>
                    <a:schemeClr val="lt2"/>
                  </a:solidFill>
                  <a:latin typeface="Calibri"/>
                  <a:ea typeface="Calibri"/>
                  <a:cs typeface="Calibri"/>
                  <a:sym typeface="Calibri"/>
                </a:endParaRPr>
              </a:p>
            </p:txBody>
          </p:sp>
          <p:sp>
            <p:nvSpPr>
              <p:cNvPr id="7840" name="Google Shape;7840;p130"/>
              <p:cNvSpPr/>
              <p:nvPr/>
            </p:nvSpPr>
            <p:spPr>
              <a:xfrm>
                <a:off x="8620100" y="5379551"/>
                <a:ext cx="1920030"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900">
                    <a:solidFill>
                      <a:schemeClr val="lt2"/>
                    </a:solidFill>
                    <a:latin typeface="Calibri"/>
                    <a:ea typeface="Calibri"/>
                    <a:cs typeface="Calibri"/>
                    <a:sym typeface="Calibri"/>
                  </a:rPr>
                  <a:t>ravulizumabe</a:t>
                </a:r>
                <a:r>
                  <a:rPr lang="pt-BR" sz="900">
                    <a:solidFill>
                      <a:schemeClr val="lt2"/>
                    </a:solidFill>
                    <a:latin typeface="Calibri"/>
                    <a:ea typeface="Calibri"/>
                    <a:cs typeface="Calibri"/>
                    <a:sym typeface="Calibri"/>
                  </a:rPr>
                  <a:t> → </a:t>
                </a:r>
                <a:r>
                  <a:rPr b="1" lang="pt-BR" sz="900">
                    <a:solidFill>
                      <a:schemeClr val="lt2"/>
                    </a:solidFill>
                    <a:latin typeface="Calibri"/>
                    <a:ea typeface="Calibri"/>
                    <a:cs typeface="Calibri"/>
                    <a:sym typeface="Calibri"/>
                  </a:rPr>
                  <a:t>ravulizumabe</a:t>
                </a:r>
                <a:endParaRPr b="1" baseline="30000" sz="900">
                  <a:solidFill>
                    <a:schemeClr val="lt2"/>
                  </a:solidFill>
                  <a:latin typeface="Calibri"/>
                  <a:ea typeface="Calibri"/>
                  <a:cs typeface="Calibri"/>
                  <a:sym typeface="Calibri"/>
                </a:endParaRPr>
              </a:p>
            </p:txBody>
          </p:sp>
          <p:sp>
            <p:nvSpPr>
              <p:cNvPr id="7841" name="Google Shape;7841;p130"/>
              <p:cNvSpPr/>
              <p:nvPr/>
            </p:nvSpPr>
            <p:spPr>
              <a:xfrm>
                <a:off x="7063234" y="5379551"/>
                <a:ext cx="1679731"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900">
                    <a:solidFill>
                      <a:schemeClr val="dk2"/>
                    </a:solidFill>
                    <a:latin typeface="Calibri"/>
                    <a:ea typeface="Calibri"/>
                    <a:cs typeface="Calibri"/>
                    <a:sym typeface="Calibri"/>
                  </a:rPr>
                  <a:t>eculizumabe</a:t>
                </a:r>
                <a:r>
                  <a:rPr b="1" baseline="30000" lang="pt-BR" sz="900">
                    <a:solidFill>
                      <a:schemeClr val="accent1"/>
                    </a:solidFill>
                    <a:latin typeface="Calibri"/>
                    <a:ea typeface="Calibri"/>
                    <a:cs typeface="Calibri"/>
                    <a:sym typeface="Calibri"/>
                  </a:rPr>
                  <a:t> </a:t>
                </a:r>
                <a:r>
                  <a:rPr lang="pt-BR" sz="900">
                    <a:solidFill>
                      <a:schemeClr val="accent1"/>
                    </a:solidFill>
                    <a:latin typeface="Calibri"/>
                    <a:ea typeface="Calibri"/>
                    <a:cs typeface="Calibri"/>
                    <a:sym typeface="Calibri"/>
                  </a:rPr>
                  <a:t>→</a:t>
                </a:r>
                <a:r>
                  <a:rPr b="1" baseline="30000" lang="pt-BR" sz="900">
                    <a:solidFill>
                      <a:schemeClr val="accent1"/>
                    </a:solidFill>
                    <a:latin typeface="Calibri"/>
                    <a:ea typeface="Calibri"/>
                    <a:cs typeface="Calibri"/>
                    <a:sym typeface="Calibri"/>
                  </a:rPr>
                  <a:t> </a:t>
                </a:r>
                <a:r>
                  <a:rPr b="1" lang="pt-BR" sz="900">
                    <a:solidFill>
                      <a:schemeClr val="lt2"/>
                    </a:solidFill>
                    <a:latin typeface="Calibri"/>
                    <a:ea typeface="Calibri"/>
                    <a:cs typeface="Calibri"/>
                    <a:sym typeface="Calibri"/>
                  </a:rPr>
                  <a:t>ravulizumabe</a:t>
                </a:r>
                <a:r>
                  <a:rPr lang="pt-BR" sz="900">
                    <a:solidFill>
                      <a:schemeClr val="lt2"/>
                    </a:solidFill>
                    <a:latin typeface="Calibri"/>
                    <a:ea typeface="Calibri"/>
                    <a:cs typeface="Calibri"/>
                    <a:sym typeface="Calibri"/>
                  </a:rPr>
                  <a:t> </a:t>
                </a:r>
                <a:endParaRPr b="1" baseline="30000" sz="900">
                  <a:solidFill>
                    <a:schemeClr val="lt2"/>
                  </a:solidFill>
                  <a:latin typeface="Calibri"/>
                  <a:ea typeface="Calibri"/>
                  <a:cs typeface="Calibri"/>
                  <a:sym typeface="Calibri"/>
                </a:endParaRPr>
              </a:p>
            </p:txBody>
          </p:sp>
          <p:sp>
            <p:nvSpPr>
              <p:cNvPr id="7842" name="Google Shape;7842;p130"/>
              <p:cNvSpPr txBox="1"/>
              <p:nvPr/>
            </p:nvSpPr>
            <p:spPr>
              <a:xfrm>
                <a:off x="9443543" y="2814297"/>
                <a:ext cx="288862"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lt2"/>
                    </a:solidFill>
                    <a:latin typeface="Calibri"/>
                    <a:ea typeface="Calibri"/>
                    <a:cs typeface="Calibri"/>
                    <a:sym typeface="Calibri"/>
                  </a:rPr>
                  <a:t>1</a:t>
                </a:r>
                <a:endParaRPr/>
              </a:p>
            </p:txBody>
          </p:sp>
          <p:sp>
            <p:nvSpPr>
              <p:cNvPr id="7843" name="Google Shape;7843;p130"/>
              <p:cNvSpPr txBox="1"/>
              <p:nvPr/>
            </p:nvSpPr>
            <p:spPr>
              <a:xfrm>
                <a:off x="9443543" y="4746045"/>
                <a:ext cx="288862"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lt2"/>
                    </a:solidFill>
                    <a:latin typeface="Calibri"/>
                    <a:ea typeface="Calibri"/>
                    <a:cs typeface="Calibri"/>
                    <a:sym typeface="Calibri"/>
                  </a:rPr>
                  <a:t>1</a:t>
                </a:r>
                <a:endParaRPr/>
              </a:p>
            </p:txBody>
          </p:sp>
          <p:sp>
            <p:nvSpPr>
              <p:cNvPr id="7844" name="Google Shape;7844;p130"/>
              <p:cNvSpPr txBox="1"/>
              <p:nvPr/>
            </p:nvSpPr>
            <p:spPr>
              <a:xfrm>
                <a:off x="7743583" y="4907703"/>
                <a:ext cx="288862"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1</a:t>
                </a:r>
                <a:endParaRPr/>
              </a:p>
            </p:txBody>
          </p:sp>
          <p:sp>
            <p:nvSpPr>
              <p:cNvPr id="7845" name="Google Shape;7845;p130"/>
              <p:cNvSpPr/>
              <p:nvPr/>
            </p:nvSpPr>
            <p:spPr>
              <a:xfrm>
                <a:off x="10497348" y="2406169"/>
                <a:ext cx="1286666" cy="2092766"/>
              </a:xfrm>
              <a:prstGeom prst="roundRect">
                <a:avLst>
                  <a:gd fmla="val 0" name="adj"/>
                </a:avLst>
              </a:prstGeom>
              <a:solidFill>
                <a:schemeClr val="lt1"/>
              </a:solidFill>
              <a:ln cap="flat" cmpd="sng" w="12700">
                <a:solidFill>
                  <a:srgbClr val="2AB8CA"/>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1200">
                    <a:solidFill>
                      <a:srgbClr val="2AB8CA"/>
                    </a:solidFill>
                    <a:latin typeface="Calibri"/>
                    <a:ea typeface="Calibri"/>
                    <a:cs typeface="Calibri"/>
                    <a:sym typeface="Calibri"/>
                  </a:rPr>
                  <a:t>Nenhum evento de BTH foi associado a um nível sérico de C5 livre ≥0,5 μg/mL durante o tratamento com ravulizumabe</a:t>
                </a:r>
                <a:r>
                  <a:rPr b="1" baseline="30000" lang="pt-BR" sz="1200">
                    <a:solidFill>
                      <a:srgbClr val="2AB8CA"/>
                    </a:solidFill>
                    <a:latin typeface="Calibri"/>
                    <a:ea typeface="Calibri"/>
                    <a:cs typeface="Calibri"/>
                    <a:sym typeface="Calibri"/>
                  </a:rPr>
                  <a:t>1</a:t>
                </a:r>
                <a:endParaRPr b="1" baseline="30000" sz="1200">
                  <a:solidFill>
                    <a:srgbClr val="2AB8CA"/>
                  </a:solidFill>
                  <a:latin typeface="Calibri"/>
                  <a:ea typeface="Calibri"/>
                  <a:cs typeface="Calibri"/>
                  <a:sym typeface="Calibri"/>
                </a:endParaRPr>
              </a:p>
            </p:txBody>
          </p:sp>
        </p:grpSp>
        <p:sp>
          <p:nvSpPr>
            <p:cNvPr id="7846" name="Google Shape;7846;p130"/>
            <p:cNvSpPr/>
            <p:nvPr/>
          </p:nvSpPr>
          <p:spPr>
            <a:xfrm>
              <a:off x="9563100" y="2476500"/>
              <a:ext cx="939800" cy="292100"/>
            </a:xfrm>
            <a:custGeom>
              <a:rect b="b" l="l" r="r" t="t"/>
              <a:pathLst>
                <a:path extrusionOk="0" h="292100" w="939800">
                  <a:moveTo>
                    <a:pt x="0" y="292100"/>
                  </a:moveTo>
                  <a:lnTo>
                    <a:pt x="0" y="0"/>
                  </a:lnTo>
                  <a:lnTo>
                    <a:pt x="939800" y="0"/>
                  </a:lnTo>
                </a:path>
              </a:pathLst>
            </a:custGeom>
            <a:noFill/>
            <a:ln cap="flat" cmpd="sng" w="12700">
              <a:solidFill>
                <a:srgbClr val="2AB8C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847" name="Google Shape;7847;p130"/>
            <p:cNvSpPr/>
            <p:nvPr/>
          </p:nvSpPr>
          <p:spPr>
            <a:xfrm>
              <a:off x="9563100" y="4288630"/>
              <a:ext cx="939800" cy="395277"/>
            </a:xfrm>
            <a:custGeom>
              <a:rect b="b" l="l" r="r" t="t"/>
              <a:pathLst>
                <a:path extrusionOk="0" h="292100" w="939800">
                  <a:moveTo>
                    <a:pt x="0" y="292100"/>
                  </a:moveTo>
                  <a:lnTo>
                    <a:pt x="0" y="0"/>
                  </a:lnTo>
                  <a:lnTo>
                    <a:pt x="939800" y="0"/>
                  </a:lnTo>
                </a:path>
              </a:pathLst>
            </a:custGeom>
            <a:noFill/>
            <a:ln cap="flat" cmpd="sng" w="12700">
              <a:solidFill>
                <a:srgbClr val="2AB8C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7848" name="Google Shape;7848;p130"/>
            <p:cNvSpPr/>
            <p:nvPr/>
          </p:nvSpPr>
          <p:spPr>
            <a:xfrm>
              <a:off x="7875189" y="4175327"/>
              <a:ext cx="2592669" cy="728824"/>
            </a:xfrm>
            <a:custGeom>
              <a:rect b="b" l="l" r="r" t="t"/>
              <a:pathLst>
                <a:path extrusionOk="0" h="292100" w="939800">
                  <a:moveTo>
                    <a:pt x="0" y="292100"/>
                  </a:moveTo>
                  <a:lnTo>
                    <a:pt x="0" y="0"/>
                  </a:lnTo>
                  <a:lnTo>
                    <a:pt x="939800" y="0"/>
                  </a:lnTo>
                </a:path>
              </a:pathLst>
            </a:custGeom>
            <a:noFill/>
            <a:ln cap="flat" cmpd="sng" w="12700">
              <a:solidFill>
                <a:srgbClr val="2AB8C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7759"/>
                                        </p:tgtEl>
                                        <p:attrNameLst>
                                          <p:attrName>style.visibility</p:attrName>
                                        </p:attrNameLst>
                                      </p:cBhvr>
                                      <p:to>
                                        <p:strVal val="visible"/>
                                      </p:to>
                                    </p:set>
                                    <p:animEffect filter="fade" transition="in">
                                      <p:cBhvr>
                                        <p:cTn dur="500"/>
                                        <p:tgtEl>
                                          <p:spTgt spid="7759"/>
                                        </p:tgtEl>
                                      </p:cBhvr>
                                    </p:animEffect>
                                  </p:childTnLst>
                                </p:cTn>
                              </p:par>
                              <p:par>
                                <p:cTn fill="hold" nodeType="withEffect" presetClass="entr" presetID="10" presetSubtype="0">
                                  <p:stCondLst>
                                    <p:cond delay="0"/>
                                  </p:stCondLst>
                                  <p:childTnLst>
                                    <p:set>
                                      <p:cBhvr>
                                        <p:cTn dur="1" fill="hold">
                                          <p:stCondLst>
                                            <p:cond delay="0"/>
                                          </p:stCondLst>
                                        </p:cTn>
                                        <p:tgtEl>
                                          <p:spTgt spid="7751"/>
                                        </p:tgtEl>
                                        <p:attrNameLst>
                                          <p:attrName>style.visibility</p:attrName>
                                        </p:attrNameLst>
                                      </p:cBhvr>
                                      <p:to>
                                        <p:strVal val="visible"/>
                                      </p:to>
                                    </p:set>
                                    <p:animEffect filter="fade" transition="in">
                                      <p:cBhvr>
                                        <p:cTn dur="500"/>
                                        <p:tgtEl>
                                          <p:spTgt spid="7751"/>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7765"/>
                                        </p:tgtEl>
                                        <p:attrNameLst>
                                          <p:attrName>style.visibility</p:attrName>
                                        </p:attrNameLst>
                                      </p:cBhvr>
                                      <p:to>
                                        <p:strVal val="visible"/>
                                      </p:to>
                                    </p:set>
                                    <p:animEffect filter="fade" transition="in">
                                      <p:cBhvr>
                                        <p:cTn dur="500"/>
                                        <p:tgtEl>
                                          <p:spTgt spid="776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7750"/>
                                        </p:tgtEl>
                                        <p:attrNameLst>
                                          <p:attrName>style.visibility</p:attrName>
                                        </p:attrNameLst>
                                      </p:cBhvr>
                                      <p:to>
                                        <p:strVal val="visible"/>
                                      </p:to>
                                    </p:set>
                                    <p:animEffect filter="fade" transition="in">
                                      <p:cBhvr>
                                        <p:cTn dur="500"/>
                                        <p:tgtEl>
                                          <p:spTgt spid="7750"/>
                                        </p:tgtEl>
                                      </p:cBhvr>
                                    </p:animEffect>
                                  </p:childTnLst>
                                </p:cTn>
                              </p:par>
                              <p:par>
                                <p:cTn fill="hold" nodeType="withEffect" presetClass="entr" presetID="10" presetSubtype="0">
                                  <p:stCondLst>
                                    <p:cond delay="250"/>
                                  </p:stCondLst>
                                  <p:childTnLst>
                                    <p:set>
                                      <p:cBhvr>
                                        <p:cTn dur="1" fill="hold">
                                          <p:stCondLst>
                                            <p:cond delay="0"/>
                                          </p:stCondLst>
                                        </p:cTn>
                                        <p:tgtEl>
                                          <p:spTgt spid="7792"/>
                                        </p:tgtEl>
                                        <p:attrNameLst>
                                          <p:attrName>style.visibility</p:attrName>
                                        </p:attrNameLst>
                                      </p:cBhvr>
                                      <p:to>
                                        <p:strVal val="visible"/>
                                      </p:to>
                                    </p:set>
                                    <p:animEffect filter="fade" transition="in">
                                      <p:cBhvr>
                                        <p:cTn dur="500"/>
                                        <p:tgtEl>
                                          <p:spTgt spid="779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53" name="Shape 7853"/>
        <p:cNvGrpSpPr/>
        <p:nvPr/>
      </p:nvGrpSpPr>
      <p:grpSpPr>
        <a:xfrm>
          <a:off x="0" y="0"/>
          <a:ext cx="0" cy="0"/>
          <a:chOff x="0" y="0"/>
          <a:chExt cx="0" cy="0"/>
        </a:xfrm>
      </p:grpSpPr>
      <p:sp>
        <p:nvSpPr>
          <p:cNvPr id="7854" name="Google Shape;7854;p131"/>
          <p:cNvSpPr/>
          <p:nvPr/>
        </p:nvSpPr>
        <p:spPr>
          <a:xfrm flipH="1">
            <a:off x="407988" y="1993900"/>
            <a:ext cx="11495344" cy="420687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7855" name="Google Shape;7855;p131"/>
          <p:cNvSpPr txBox="1"/>
          <p:nvPr/>
        </p:nvSpPr>
        <p:spPr>
          <a:xfrm>
            <a:off x="296268" y="385036"/>
            <a:ext cx="113369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Os níveis séricos de C5 livre com ravulizumabe </a:t>
            </a:r>
            <a:endParaRPr/>
          </a:p>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estabilizaram-se e mantiveram-se estáveis por 52 semanas</a:t>
            </a:r>
            <a:endParaRPr b="1" baseline="30000" sz="3200">
              <a:solidFill>
                <a:schemeClr val="accent1"/>
              </a:solidFill>
              <a:latin typeface="Lustria"/>
              <a:ea typeface="Lustria"/>
              <a:cs typeface="Lustria"/>
              <a:sym typeface="Lustria"/>
            </a:endParaRPr>
          </a:p>
        </p:txBody>
      </p:sp>
      <p:sp>
        <p:nvSpPr>
          <p:cNvPr id="7856" name="Google Shape;7856;p131"/>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FdI = final da infusão.</a:t>
            </a:r>
            <a:endParaRPr/>
          </a:p>
          <a:p>
            <a:pPr indent="0" lvl="0" marL="0" rtl="0" algn="l">
              <a:lnSpc>
                <a:spcPct val="90000"/>
              </a:lnSpc>
              <a:spcBef>
                <a:spcPts val="0"/>
              </a:spcBef>
              <a:spcAft>
                <a:spcPts val="0"/>
              </a:spcAft>
              <a:buClr>
                <a:schemeClr val="dk1"/>
              </a:buClr>
              <a:buSzPts val="700"/>
              <a:buNone/>
            </a:pPr>
            <a:r>
              <a:rPr lang="pt-BR" sz="700"/>
              <a:t>Referências: 1. Schrezenmeier H et al. Oral presentation at: 24th Congress of European Hematology Association (EHA); June 13–16, 2019, Amsterdam, Netherlands. </a:t>
            </a:r>
            <a:endParaRPr/>
          </a:p>
        </p:txBody>
      </p:sp>
      <p:sp>
        <p:nvSpPr>
          <p:cNvPr id="7857" name="Google Shape;7857;p131"/>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7858" name="Google Shape;7858;p131"/>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859" name="Google Shape;7859;p131"/>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860" name="Google Shape;7860;p131"/>
          <p:cNvCxnSpPr/>
          <p:nvPr/>
        </p:nvCxnSpPr>
        <p:spPr>
          <a:xfrm>
            <a:off x="3643536" y="6531167"/>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7861" name="Google Shape;7861;p131"/>
          <p:cNvCxnSpPr/>
          <p:nvPr/>
        </p:nvCxnSpPr>
        <p:spPr>
          <a:xfrm>
            <a:off x="3643536" y="6531167"/>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7862" name="Google Shape;7862;p131"/>
          <p:cNvGrpSpPr/>
          <p:nvPr/>
        </p:nvGrpSpPr>
        <p:grpSpPr>
          <a:xfrm>
            <a:off x="1217387" y="2506189"/>
            <a:ext cx="4362303" cy="2760828"/>
            <a:chOff x="1312127" y="2302880"/>
            <a:chExt cx="4710604" cy="2760828"/>
          </a:xfrm>
        </p:grpSpPr>
        <p:cxnSp>
          <p:nvCxnSpPr>
            <p:cNvPr id="7863" name="Google Shape;7863;p131"/>
            <p:cNvCxnSpPr/>
            <p:nvPr/>
          </p:nvCxnSpPr>
          <p:spPr>
            <a:xfrm>
              <a:off x="1312127" y="2610653"/>
              <a:ext cx="4710604" cy="0"/>
            </a:xfrm>
            <a:prstGeom prst="straightConnector1">
              <a:avLst/>
            </a:prstGeom>
            <a:noFill/>
            <a:ln cap="flat" cmpd="sng" w="12700">
              <a:solidFill>
                <a:srgbClr val="F2F2F2"/>
              </a:solidFill>
              <a:prstDash val="solid"/>
              <a:miter lim="800000"/>
              <a:headEnd len="sm" w="sm" type="none"/>
              <a:tailEnd len="sm" w="sm" type="none"/>
            </a:ln>
          </p:spPr>
        </p:cxnSp>
        <p:cxnSp>
          <p:nvCxnSpPr>
            <p:cNvPr id="7864" name="Google Shape;7864;p131"/>
            <p:cNvCxnSpPr/>
            <p:nvPr/>
          </p:nvCxnSpPr>
          <p:spPr>
            <a:xfrm>
              <a:off x="1312127" y="3234907"/>
              <a:ext cx="4710604" cy="0"/>
            </a:xfrm>
            <a:prstGeom prst="straightConnector1">
              <a:avLst/>
            </a:prstGeom>
            <a:noFill/>
            <a:ln cap="flat" cmpd="sng" w="12700">
              <a:solidFill>
                <a:srgbClr val="F2F2F2"/>
              </a:solidFill>
              <a:prstDash val="solid"/>
              <a:miter lim="800000"/>
              <a:headEnd len="sm" w="sm" type="none"/>
              <a:tailEnd len="sm" w="sm" type="none"/>
            </a:ln>
          </p:spPr>
        </p:cxnSp>
        <p:cxnSp>
          <p:nvCxnSpPr>
            <p:cNvPr id="7865" name="Google Shape;7865;p131"/>
            <p:cNvCxnSpPr/>
            <p:nvPr/>
          </p:nvCxnSpPr>
          <p:spPr>
            <a:xfrm>
              <a:off x="1312127" y="3841577"/>
              <a:ext cx="4710604" cy="0"/>
            </a:xfrm>
            <a:prstGeom prst="straightConnector1">
              <a:avLst/>
            </a:prstGeom>
            <a:noFill/>
            <a:ln cap="flat" cmpd="sng" w="12700">
              <a:solidFill>
                <a:srgbClr val="F2F2F2"/>
              </a:solidFill>
              <a:prstDash val="solid"/>
              <a:miter lim="800000"/>
              <a:headEnd len="sm" w="sm" type="none"/>
              <a:tailEnd len="sm" w="sm" type="none"/>
            </a:ln>
          </p:spPr>
        </p:cxnSp>
        <p:cxnSp>
          <p:nvCxnSpPr>
            <p:cNvPr id="7866" name="Google Shape;7866;p131"/>
            <p:cNvCxnSpPr/>
            <p:nvPr/>
          </p:nvCxnSpPr>
          <p:spPr>
            <a:xfrm>
              <a:off x="1312127" y="4448246"/>
              <a:ext cx="4710604" cy="0"/>
            </a:xfrm>
            <a:prstGeom prst="straightConnector1">
              <a:avLst/>
            </a:prstGeom>
            <a:noFill/>
            <a:ln cap="flat" cmpd="sng" w="12700">
              <a:solidFill>
                <a:srgbClr val="F2F2F2"/>
              </a:solidFill>
              <a:prstDash val="solid"/>
              <a:miter lim="800000"/>
              <a:headEnd len="sm" w="sm" type="none"/>
              <a:tailEnd len="sm" w="sm" type="none"/>
            </a:ln>
          </p:spPr>
        </p:cxnSp>
        <p:cxnSp>
          <p:nvCxnSpPr>
            <p:cNvPr id="7867" name="Google Shape;7867;p131"/>
            <p:cNvCxnSpPr/>
            <p:nvPr/>
          </p:nvCxnSpPr>
          <p:spPr>
            <a:xfrm>
              <a:off x="1312127" y="5063708"/>
              <a:ext cx="4710604" cy="0"/>
            </a:xfrm>
            <a:prstGeom prst="straightConnector1">
              <a:avLst/>
            </a:prstGeom>
            <a:noFill/>
            <a:ln cap="flat" cmpd="sng" w="12700">
              <a:solidFill>
                <a:srgbClr val="F2F2F2"/>
              </a:solidFill>
              <a:prstDash val="solid"/>
              <a:miter lim="800000"/>
              <a:headEnd len="sm" w="sm" type="none"/>
              <a:tailEnd len="sm" w="sm" type="none"/>
            </a:ln>
          </p:spPr>
        </p:cxnSp>
        <p:cxnSp>
          <p:nvCxnSpPr>
            <p:cNvPr id="7868" name="Google Shape;7868;p131"/>
            <p:cNvCxnSpPr/>
            <p:nvPr/>
          </p:nvCxnSpPr>
          <p:spPr>
            <a:xfrm>
              <a:off x="1312127" y="2302880"/>
              <a:ext cx="4710604" cy="0"/>
            </a:xfrm>
            <a:prstGeom prst="straightConnector1">
              <a:avLst/>
            </a:prstGeom>
            <a:noFill/>
            <a:ln cap="flat" cmpd="sng" w="12700">
              <a:solidFill>
                <a:srgbClr val="F2F2F2"/>
              </a:solidFill>
              <a:prstDash val="solid"/>
              <a:miter lim="800000"/>
              <a:headEnd len="sm" w="sm" type="none"/>
              <a:tailEnd len="sm" w="sm" type="none"/>
            </a:ln>
          </p:spPr>
        </p:cxnSp>
      </p:grpSp>
      <p:grpSp>
        <p:nvGrpSpPr>
          <p:cNvPr id="7869" name="Google Shape;7869;p131"/>
          <p:cNvGrpSpPr/>
          <p:nvPr/>
        </p:nvGrpSpPr>
        <p:grpSpPr>
          <a:xfrm>
            <a:off x="6753861" y="2509364"/>
            <a:ext cx="4557823" cy="2757653"/>
            <a:chOff x="6159980" y="2306055"/>
            <a:chExt cx="4710605" cy="2757653"/>
          </a:xfrm>
        </p:grpSpPr>
        <p:cxnSp>
          <p:nvCxnSpPr>
            <p:cNvPr id="7870" name="Google Shape;7870;p131"/>
            <p:cNvCxnSpPr/>
            <p:nvPr/>
          </p:nvCxnSpPr>
          <p:spPr>
            <a:xfrm>
              <a:off x="6159980" y="2610653"/>
              <a:ext cx="4710604" cy="0"/>
            </a:xfrm>
            <a:prstGeom prst="straightConnector1">
              <a:avLst/>
            </a:prstGeom>
            <a:noFill/>
            <a:ln cap="flat" cmpd="sng" w="12700">
              <a:solidFill>
                <a:srgbClr val="F2F2F2"/>
              </a:solidFill>
              <a:prstDash val="solid"/>
              <a:miter lim="800000"/>
              <a:headEnd len="sm" w="sm" type="none"/>
              <a:tailEnd len="sm" w="sm" type="none"/>
            </a:ln>
          </p:spPr>
        </p:cxnSp>
        <p:cxnSp>
          <p:nvCxnSpPr>
            <p:cNvPr id="7871" name="Google Shape;7871;p131"/>
            <p:cNvCxnSpPr/>
            <p:nvPr/>
          </p:nvCxnSpPr>
          <p:spPr>
            <a:xfrm>
              <a:off x="6159980" y="3234907"/>
              <a:ext cx="4710604" cy="0"/>
            </a:xfrm>
            <a:prstGeom prst="straightConnector1">
              <a:avLst/>
            </a:prstGeom>
            <a:noFill/>
            <a:ln cap="flat" cmpd="sng" w="12700">
              <a:solidFill>
                <a:srgbClr val="F2F2F2"/>
              </a:solidFill>
              <a:prstDash val="solid"/>
              <a:miter lim="800000"/>
              <a:headEnd len="sm" w="sm" type="none"/>
              <a:tailEnd len="sm" w="sm" type="none"/>
            </a:ln>
          </p:spPr>
        </p:cxnSp>
        <p:cxnSp>
          <p:nvCxnSpPr>
            <p:cNvPr id="7872" name="Google Shape;7872;p131"/>
            <p:cNvCxnSpPr/>
            <p:nvPr/>
          </p:nvCxnSpPr>
          <p:spPr>
            <a:xfrm>
              <a:off x="6159980" y="3841577"/>
              <a:ext cx="4710604" cy="0"/>
            </a:xfrm>
            <a:prstGeom prst="straightConnector1">
              <a:avLst/>
            </a:prstGeom>
            <a:noFill/>
            <a:ln cap="flat" cmpd="sng" w="12700">
              <a:solidFill>
                <a:srgbClr val="F2F2F2"/>
              </a:solidFill>
              <a:prstDash val="solid"/>
              <a:miter lim="800000"/>
              <a:headEnd len="sm" w="sm" type="none"/>
              <a:tailEnd len="sm" w="sm" type="none"/>
            </a:ln>
          </p:spPr>
        </p:cxnSp>
        <p:cxnSp>
          <p:nvCxnSpPr>
            <p:cNvPr id="7873" name="Google Shape;7873;p131"/>
            <p:cNvCxnSpPr/>
            <p:nvPr/>
          </p:nvCxnSpPr>
          <p:spPr>
            <a:xfrm>
              <a:off x="6159980" y="4448246"/>
              <a:ext cx="4710604" cy="0"/>
            </a:xfrm>
            <a:prstGeom prst="straightConnector1">
              <a:avLst/>
            </a:prstGeom>
            <a:noFill/>
            <a:ln cap="flat" cmpd="sng" w="12700">
              <a:solidFill>
                <a:srgbClr val="F2F2F2"/>
              </a:solidFill>
              <a:prstDash val="solid"/>
              <a:miter lim="800000"/>
              <a:headEnd len="sm" w="sm" type="none"/>
              <a:tailEnd len="sm" w="sm" type="none"/>
            </a:ln>
          </p:spPr>
        </p:cxnSp>
        <p:cxnSp>
          <p:nvCxnSpPr>
            <p:cNvPr id="7874" name="Google Shape;7874;p131"/>
            <p:cNvCxnSpPr/>
            <p:nvPr/>
          </p:nvCxnSpPr>
          <p:spPr>
            <a:xfrm>
              <a:off x="6159980" y="5063708"/>
              <a:ext cx="4710604" cy="0"/>
            </a:xfrm>
            <a:prstGeom prst="straightConnector1">
              <a:avLst/>
            </a:prstGeom>
            <a:noFill/>
            <a:ln cap="flat" cmpd="sng" w="12700">
              <a:solidFill>
                <a:srgbClr val="F2F2F2"/>
              </a:solidFill>
              <a:prstDash val="solid"/>
              <a:miter lim="800000"/>
              <a:headEnd len="sm" w="sm" type="none"/>
              <a:tailEnd len="sm" w="sm" type="none"/>
            </a:ln>
          </p:spPr>
        </p:cxnSp>
        <p:cxnSp>
          <p:nvCxnSpPr>
            <p:cNvPr id="7875" name="Google Shape;7875;p131"/>
            <p:cNvCxnSpPr/>
            <p:nvPr/>
          </p:nvCxnSpPr>
          <p:spPr>
            <a:xfrm>
              <a:off x="6159981" y="2306055"/>
              <a:ext cx="4710604" cy="0"/>
            </a:xfrm>
            <a:prstGeom prst="straightConnector1">
              <a:avLst/>
            </a:prstGeom>
            <a:noFill/>
            <a:ln cap="flat" cmpd="sng" w="12700">
              <a:solidFill>
                <a:srgbClr val="F2F2F2"/>
              </a:solidFill>
              <a:prstDash val="solid"/>
              <a:miter lim="800000"/>
              <a:headEnd len="sm" w="sm" type="none"/>
              <a:tailEnd len="sm" w="sm" type="none"/>
            </a:ln>
          </p:spPr>
        </p:cxnSp>
      </p:grpSp>
      <p:grpSp>
        <p:nvGrpSpPr>
          <p:cNvPr id="7876" name="Google Shape;7876;p131"/>
          <p:cNvGrpSpPr/>
          <p:nvPr/>
        </p:nvGrpSpPr>
        <p:grpSpPr>
          <a:xfrm>
            <a:off x="1218781" y="2507390"/>
            <a:ext cx="4360909" cy="2875055"/>
            <a:chOff x="1514789" y="1880504"/>
            <a:chExt cx="4321689" cy="153281"/>
          </a:xfrm>
        </p:grpSpPr>
        <p:cxnSp>
          <p:nvCxnSpPr>
            <p:cNvPr id="7877" name="Google Shape;7877;p131"/>
            <p:cNvCxnSpPr/>
            <p:nvPr/>
          </p:nvCxnSpPr>
          <p:spPr>
            <a:xfrm>
              <a:off x="1514789"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78" name="Google Shape;7878;p131"/>
            <p:cNvCxnSpPr/>
            <p:nvPr/>
          </p:nvCxnSpPr>
          <p:spPr>
            <a:xfrm>
              <a:off x="1742246"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79" name="Google Shape;7879;p131"/>
            <p:cNvCxnSpPr/>
            <p:nvPr/>
          </p:nvCxnSpPr>
          <p:spPr>
            <a:xfrm>
              <a:off x="1969703"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80" name="Google Shape;7880;p131"/>
            <p:cNvCxnSpPr/>
            <p:nvPr/>
          </p:nvCxnSpPr>
          <p:spPr>
            <a:xfrm>
              <a:off x="2197160"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81" name="Google Shape;7881;p131"/>
            <p:cNvCxnSpPr/>
            <p:nvPr/>
          </p:nvCxnSpPr>
          <p:spPr>
            <a:xfrm>
              <a:off x="2424617"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82" name="Google Shape;7882;p131"/>
            <p:cNvCxnSpPr/>
            <p:nvPr/>
          </p:nvCxnSpPr>
          <p:spPr>
            <a:xfrm>
              <a:off x="2652074"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83" name="Google Shape;7883;p131"/>
            <p:cNvCxnSpPr/>
            <p:nvPr/>
          </p:nvCxnSpPr>
          <p:spPr>
            <a:xfrm>
              <a:off x="2879531"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84" name="Google Shape;7884;p131"/>
            <p:cNvCxnSpPr/>
            <p:nvPr/>
          </p:nvCxnSpPr>
          <p:spPr>
            <a:xfrm>
              <a:off x="3106988"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85" name="Google Shape;7885;p131"/>
            <p:cNvCxnSpPr/>
            <p:nvPr/>
          </p:nvCxnSpPr>
          <p:spPr>
            <a:xfrm>
              <a:off x="3334445"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86" name="Google Shape;7886;p131"/>
            <p:cNvCxnSpPr/>
            <p:nvPr/>
          </p:nvCxnSpPr>
          <p:spPr>
            <a:xfrm>
              <a:off x="3561902"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87" name="Google Shape;7887;p131"/>
            <p:cNvCxnSpPr/>
            <p:nvPr/>
          </p:nvCxnSpPr>
          <p:spPr>
            <a:xfrm>
              <a:off x="3789359"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88" name="Google Shape;7888;p131"/>
            <p:cNvCxnSpPr/>
            <p:nvPr/>
          </p:nvCxnSpPr>
          <p:spPr>
            <a:xfrm>
              <a:off x="4016816"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89" name="Google Shape;7889;p131"/>
            <p:cNvCxnSpPr/>
            <p:nvPr/>
          </p:nvCxnSpPr>
          <p:spPr>
            <a:xfrm>
              <a:off x="4244273"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90" name="Google Shape;7890;p131"/>
            <p:cNvCxnSpPr/>
            <p:nvPr/>
          </p:nvCxnSpPr>
          <p:spPr>
            <a:xfrm>
              <a:off x="4471730"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91" name="Google Shape;7891;p131"/>
            <p:cNvCxnSpPr/>
            <p:nvPr/>
          </p:nvCxnSpPr>
          <p:spPr>
            <a:xfrm>
              <a:off x="4699187"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92" name="Google Shape;7892;p131"/>
            <p:cNvCxnSpPr/>
            <p:nvPr/>
          </p:nvCxnSpPr>
          <p:spPr>
            <a:xfrm>
              <a:off x="4926644" y="1880504"/>
              <a:ext cx="0" cy="153281"/>
            </a:xfrm>
            <a:prstGeom prst="straightConnector1">
              <a:avLst/>
            </a:prstGeom>
            <a:noFill/>
            <a:ln cap="flat" cmpd="sng" w="12700">
              <a:solidFill>
                <a:srgbClr val="F2F2F2"/>
              </a:solidFill>
              <a:prstDash val="dash"/>
              <a:miter lim="800000"/>
              <a:headEnd len="sm" w="sm" type="none"/>
              <a:tailEnd len="sm" w="sm" type="none"/>
            </a:ln>
          </p:spPr>
        </p:cxnSp>
        <p:cxnSp>
          <p:nvCxnSpPr>
            <p:cNvPr id="7893" name="Google Shape;7893;p131"/>
            <p:cNvCxnSpPr/>
            <p:nvPr/>
          </p:nvCxnSpPr>
          <p:spPr>
            <a:xfrm>
              <a:off x="5154101"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94" name="Google Shape;7894;p131"/>
            <p:cNvCxnSpPr/>
            <p:nvPr/>
          </p:nvCxnSpPr>
          <p:spPr>
            <a:xfrm>
              <a:off x="5381558"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95" name="Google Shape;7895;p131"/>
            <p:cNvCxnSpPr/>
            <p:nvPr/>
          </p:nvCxnSpPr>
          <p:spPr>
            <a:xfrm>
              <a:off x="5609015"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96" name="Google Shape;7896;p131"/>
            <p:cNvCxnSpPr/>
            <p:nvPr/>
          </p:nvCxnSpPr>
          <p:spPr>
            <a:xfrm>
              <a:off x="5836478" y="1880504"/>
              <a:ext cx="0" cy="153281"/>
            </a:xfrm>
            <a:prstGeom prst="straightConnector1">
              <a:avLst/>
            </a:prstGeom>
            <a:noFill/>
            <a:ln cap="flat" cmpd="sng" w="12700">
              <a:solidFill>
                <a:srgbClr val="F2F2F2"/>
              </a:solidFill>
              <a:prstDash val="solid"/>
              <a:miter lim="800000"/>
              <a:headEnd len="sm" w="sm" type="none"/>
              <a:tailEnd len="sm" w="sm" type="none"/>
            </a:ln>
          </p:spPr>
        </p:cxnSp>
      </p:grpSp>
      <p:grpSp>
        <p:nvGrpSpPr>
          <p:cNvPr id="7897" name="Google Shape;7897;p131"/>
          <p:cNvGrpSpPr/>
          <p:nvPr/>
        </p:nvGrpSpPr>
        <p:grpSpPr>
          <a:xfrm>
            <a:off x="6754074" y="2507390"/>
            <a:ext cx="4557609" cy="2875055"/>
            <a:chOff x="1514789" y="1880504"/>
            <a:chExt cx="4321689" cy="153281"/>
          </a:xfrm>
        </p:grpSpPr>
        <p:cxnSp>
          <p:nvCxnSpPr>
            <p:cNvPr id="7898" name="Google Shape;7898;p131"/>
            <p:cNvCxnSpPr/>
            <p:nvPr/>
          </p:nvCxnSpPr>
          <p:spPr>
            <a:xfrm>
              <a:off x="1514789"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899" name="Google Shape;7899;p131"/>
            <p:cNvCxnSpPr/>
            <p:nvPr/>
          </p:nvCxnSpPr>
          <p:spPr>
            <a:xfrm>
              <a:off x="1742246"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00" name="Google Shape;7900;p131"/>
            <p:cNvCxnSpPr/>
            <p:nvPr/>
          </p:nvCxnSpPr>
          <p:spPr>
            <a:xfrm>
              <a:off x="1969703"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01" name="Google Shape;7901;p131"/>
            <p:cNvCxnSpPr/>
            <p:nvPr/>
          </p:nvCxnSpPr>
          <p:spPr>
            <a:xfrm>
              <a:off x="2197160"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02" name="Google Shape;7902;p131"/>
            <p:cNvCxnSpPr/>
            <p:nvPr/>
          </p:nvCxnSpPr>
          <p:spPr>
            <a:xfrm>
              <a:off x="2424617"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03" name="Google Shape;7903;p131"/>
            <p:cNvCxnSpPr/>
            <p:nvPr/>
          </p:nvCxnSpPr>
          <p:spPr>
            <a:xfrm>
              <a:off x="2652074"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04" name="Google Shape;7904;p131"/>
            <p:cNvCxnSpPr/>
            <p:nvPr/>
          </p:nvCxnSpPr>
          <p:spPr>
            <a:xfrm>
              <a:off x="2879531"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05" name="Google Shape;7905;p131"/>
            <p:cNvCxnSpPr/>
            <p:nvPr/>
          </p:nvCxnSpPr>
          <p:spPr>
            <a:xfrm>
              <a:off x="3106988"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06" name="Google Shape;7906;p131"/>
            <p:cNvCxnSpPr/>
            <p:nvPr/>
          </p:nvCxnSpPr>
          <p:spPr>
            <a:xfrm>
              <a:off x="3334445"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07" name="Google Shape;7907;p131"/>
            <p:cNvCxnSpPr/>
            <p:nvPr/>
          </p:nvCxnSpPr>
          <p:spPr>
            <a:xfrm>
              <a:off x="3561902"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08" name="Google Shape;7908;p131"/>
            <p:cNvCxnSpPr/>
            <p:nvPr/>
          </p:nvCxnSpPr>
          <p:spPr>
            <a:xfrm>
              <a:off x="3789359"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09" name="Google Shape;7909;p131"/>
            <p:cNvCxnSpPr/>
            <p:nvPr/>
          </p:nvCxnSpPr>
          <p:spPr>
            <a:xfrm>
              <a:off x="4016816"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10" name="Google Shape;7910;p131"/>
            <p:cNvCxnSpPr/>
            <p:nvPr/>
          </p:nvCxnSpPr>
          <p:spPr>
            <a:xfrm>
              <a:off x="4244273"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11" name="Google Shape;7911;p131"/>
            <p:cNvCxnSpPr/>
            <p:nvPr/>
          </p:nvCxnSpPr>
          <p:spPr>
            <a:xfrm>
              <a:off x="4471730"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12" name="Google Shape;7912;p131"/>
            <p:cNvCxnSpPr/>
            <p:nvPr/>
          </p:nvCxnSpPr>
          <p:spPr>
            <a:xfrm>
              <a:off x="4699187"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13" name="Google Shape;7913;p131"/>
            <p:cNvCxnSpPr/>
            <p:nvPr/>
          </p:nvCxnSpPr>
          <p:spPr>
            <a:xfrm>
              <a:off x="4926644" y="1880504"/>
              <a:ext cx="0" cy="153281"/>
            </a:xfrm>
            <a:prstGeom prst="straightConnector1">
              <a:avLst/>
            </a:prstGeom>
            <a:noFill/>
            <a:ln cap="flat" cmpd="sng" w="12700">
              <a:solidFill>
                <a:srgbClr val="F2F2F2"/>
              </a:solidFill>
              <a:prstDash val="dash"/>
              <a:miter lim="800000"/>
              <a:headEnd len="sm" w="sm" type="none"/>
              <a:tailEnd len="sm" w="sm" type="none"/>
            </a:ln>
          </p:spPr>
        </p:cxnSp>
        <p:cxnSp>
          <p:nvCxnSpPr>
            <p:cNvPr id="7914" name="Google Shape;7914;p131"/>
            <p:cNvCxnSpPr/>
            <p:nvPr/>
          </p:nvCxnSpPr>
          <p:spPr>
            <a:xfrm>
              <a:off x="5154101"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15" name="Google Shape;7915;p131"/>
            <p:cNvCxnSpPr/>
            <p:nvPr/>
          </p:nvCxnSpPr>
          <p:spPr>
            <a:xfrm>
              <a:off x="5381558"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16" name="Google Shape;7916;p131"/>
            <p:cNvCxnSpPr/>
            <p:nvPr/>
          </p:nvCxnSpPr>
          <p:spPr>
            <a:xfrm>
              <a:off x="5609015" y="1880504"/>
              <a:ext cx="0" cy="153281"/>
            </a:xfrm>
            <a:prstGeom prst="straightConnector1">
              <a:avLst/>
            </a:prstGeom>
            <a:noFill/>
            <a:ln cap="flat" cmpd="sng" w="12700">
              <a:solidFill>
                <a:srgbClr val="F2F2F2"/>
              </a:solidFill>
              <a:prstDash val="solid"/>
              <a:miter lim="800000"/>
              <a:headEnd len="sm" w="sm" type="none"/>
              <a:tailEnd len="sm" w="sm" type="none"/>
            </a:ln>
          </p:spPr>
        </p:cxnSp>
        <p:cxnSp>
          <p:nvCxnSpPr>
            <p:cNvPr id="7917" name="Google Shape;7917;p131"/>
            <p:cNvCxnSpPr/>
            <p:nvPr/>
          </p:nvCxnSpPr>
          <p:spPr>
            <a:xfrm>
              <a:off x="5836478" y="1880504"/>
              <a:ext cx="0" cy="153281"/>
            </a:xfrm>
            <a:prstGeom prst="straightConnector1">
              <a:avLst/>
            </a:prstGeom>
            <a:noFill/>
            <a:ln cap="flat" cmpd="sng" w="12700">
              <a:solidFill>
                <a:srgbClr val="F2F2F2"/>
              </a:solidFill>
              <a:prstDash val="solid"/>
              <a:miter lim="800000"/>
              <a:headEnd len="sm" w="sm" type="none"/>
              <a:tailEnd len="sm" w="sm" type="none"/>
            </a:ln>
          </p:spPr>
        </p:cxnSp>
      </p:grpSp>
      <p:sp>
        <p:nvSpPr>
          <p:cNvPr id="7918" name="Google Shape;7918;p131"/>
          <p:cNvSpPr/>
          <p:nvPr/>
        </p:nvSpPr>
        <p:spPr>
          <a:xfrm>
            <a:off x="8639499" y="3294608"/>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19" name="Google Shape;7919;p131"/>
          <p:cNvSpPr/>
          <p:nvPr/>
        </p:nvSpPr>
        <p:spPr>
          <a:xfrm>
            <a:off x="11245477" y="457253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7920" name="Google Shape;7920;p131"/>
          <p:cNvGrpSpPr/>
          <p:nvPr/>
        </p:nvGrpSpPr>
        <p:grpSpPr>
          <a:xfrm>
            <a:off x="10582020" y="4759860"/>
            <a:ext cx="64656" cy="507581"/>
            <a:chOff x="10150210" y="4398952"/>
            <a:chExt cx="64656" cy="507581"/>
          </a:xfrm>
        </p:grpSpPr>
        <p:sp>
          <p:nvSpPr>
            <p:cNvPr id="7921" name="Google Shape;7921;p131"/>
            <p:cNvSpPr/>
            <p:nvPr/>
          </p:nvSpPr>
          <p:spPr>
            <a:xfrm>
              <a:off x="10153963" y="439895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22" name="Google Shape;7922;p131"/>
            <p:cNvSpPr/>
            <p:nvPr/>
          </p:nvSpPr>
          <p:spPr>
            <a:xfrm>
              <a:off x="10153963" y="453547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23" name="Google Shape;7923;p131"/>
            <p:cNvSpPr/>
            <p:nvPr/>
          </p:nvSpPr>
          <p:spPr>
            <a:xfrm>
              <a:off x="10153963" y="460215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24" name="Google Shape;7924;p131"/>
            <p:cNvSpPr/>
            <p:nvPr/>
          </p:nvSpPr>
          <p:spPr>
            <a:xfrm>
              <a:off x="10153963" y="471645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25" name="Google Shape;7925;p131"/>
            <p:cNvSpPr/>
            <p:nvPr/>
          </p:nvSpPr>
          <p:spPr>
            <a:xfrm>
              <a:off x="10153963" y="466247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26" name="Google Shape;7926;p131"/>
            <p:cNvSpPr/>
            <p:nvPr/>
          </p:nvSpPr>
          <p:spPr>
            <a:xfrm flipH="1" rot="2700000">
              <a:off x="10159679" y="4851345"/>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aphicFrame>
        <p:nvGraphicFramePr>
          <p:cNvPr id="7927" name="Google Shape;7927;p131"/>
          <p:cNvGraphicFramePr/>
          <p:nvPr/>
        </p:nvGraphicFramePr>
        <p:xfrm>
          <a:off x="1068435" y="5425471"/>
          <a:ext cx="3000000" cy="3000000"/>
        </p:xfrm>
        <a:graphic>
          <a:graphicData uri="http://schemas.openxmlformats.org/drawingml/2006/table">
            <a:tbl>
              <a:tblPr bandRow="1" firstRow="1">
                <a:noFill/>
                <a:tableStyleId>{A0BF0AAD-81E2-4729-A6F2-3AC11B6F7D1A}</a:tableStyleId>
              </a:tblPr>
              <a:tblGrid>
                <a:gridCol w="232875"/>
                <a:gridCol w="232875"/>
                <a:gridCol w="232875"/>
                <a:gridCol w="232875"/>
                <a:gridCol w="232875"/>
                <a:gridCol w="232875"/>
                <a:gridCol w="232875"/>
                <a:gridCol w="232875"/>
                <a:gridCol w="232875"/>
                <a:gridCol w="232875"/>
                <a:gridCol w="232875"/>
                <a:gridCol w="232875"/>
                <a:gridCol w="232875"/>
                <a:gridCol w="232875"/>
                <a:gridCol w="232875"/>
                <a:gridCol w="232875"/>
                <a:gridCol w="232875"/>
                <a:gridCol w="232875"/>
                <a:gridCol w="232875"/>
                <a:gridCol w="232875"/>
              </a:tblGrid>
              <a:tr h="174225">
                <a:tc>
                  <a:txBody>
                    <a:bodyPr/>
                    <a:lstStyle/>
                    <a:p>
                      <a:pPr indent="0" lvl="0" marL="0" marR="0" rtl="0" algn="ctr">
                        <a:spcBef>
                          <a:spcPts val="0"/>
                        </a:spcBef>
                        <a:spcAft>
                          <a:spcPts val="0"/>
                        </a:spcAft>
                        <a:buNone/>
                      </a:pPr>
                      <a:r>
                        <a:rPr b="0" lang="pt-BR" sz="800">
                          <a:solidFill>
                            <a:schemeClr val="dk2"/>
                          </a:solidFill>
                        </a:rPr>
                        <a:t>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22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29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43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57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71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85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99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113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127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141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155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169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183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197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225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351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365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7928" name="Google Shape;7928;p131"/>
          <p:cNvGraphicFramePr/>
          <p:nvPr/>
        </p:nvGraphicFramePr>
        <p:xfrm>
          <a:off x="6613521" y="5425471"/>
          <a:ext cx="3000000" cy="3000000"/>
        </p:xfrm>
        <a:graphic>
          <a:graphicData uri="http://schemas.openxmlformats.org/drawingml/2006/table">
            <a:tbl>
              <a:tblPr bandRow="1" firstRow="1">
                <a:noFill/>
                <a:tableStyleId>{A0BF0AAD-81E2-4729-A6F2-3AC11B6F7D1A}</a:tableStyleId>
              </a:tblPr>
              <a:tblGrid>
                <a:gridCol w="242525"/>
                <a:gridCol w="242525"/>
                <a:gridCol w="242525"/>
                <a:gridCol w="242525"/>
                <a:gridCol w="242525"/>
                <a:gridCol w="242525"/>
                <a:gridCol w="242525"/>
                <a:gridCol w="242525"/>
                <a:gridCol w="242525"/>
                <a:gridCol w="242525"/>
                <a:gridCol w="242525"/>
                <a:gridCol w="242525"/>
                <a:gridCol w="242525"/>
                <a:gridCol w="242525"/>
                <a:gridCol w="242525"/>
                <a:gridCol w="242525"/>
                <a:gridCol w="242525"/>
                <a:gridCol w="242525"/>
                <a:gridCol w="242525"/>
                <a:gridCol w="242525"/>
              </a:tblGrid>
              <a:tr h="174225">
                <a:tc>
                  <a:txBody>
                    <a:bodyPr/>
                    <a:lstStyle/>
                    <a:p>
                      <a:pPr indent="0" lvl="0" marL="0" marR="0" rtl="0" algn="ctr">
                        <a:spcBef>
                          <a:spcPts val="0"/>
                        </a:spcBef>
                        <a:spcAft>
                          <a:spcPts val="0"/>
                        </a:spcAft>
                        <a:buNone/>
                      </a:pPr>
                      <a:r>
                        <a:rPr b="0" lang="pt-BR" sz="800">
                          <a:solidFill>
                            <a:schemeClr val="dk2"/>
                          </a:solidFill>
                        </a:rPr>
                        <a:t>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22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29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43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57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71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85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99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113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127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141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155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169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183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197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225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351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800">
                          <a:solidFill>
                            <a:schemeClr val="dk2"/>
                          </a:solidFill>
                        </a:rPr>
                        <a:t>365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7929" name="Google Shape;7929;p131"/>
          <p:cNvSpPr txBox="1"/>
          <p:nvPr/>
        </p:nvSpPr>
        <p:spPr>
          <a:xfrm>
            <a:off x="1205143" y="5620983"/>
            <a:ext cx="4374547" cy="2794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Tempo (dias)</a:t>
            </a:r>
            <a:endParaRPr/>
          </a:p>
        </p:txBody>
      </p:sp>
      <p:grpSp>
        <p:nvGrpSpPr>
          <p:cNvPr id="7930" name="Google Shape;7930;p131"/>
          <p:cNvGrpSpPr/>
          <p:nvPr/>
        </p:nvGrpSpPr>
        <p:grpSpPr>
          <a:xfrm>
            <a:off x="780127" y="2747998"/>
            <a:ext cx="266220" cy="2613108"/>
            <a:chOff x="874867" y="2770378"/>
            <a:chExt cx="266220" cy="2613108"/>
          </a:xfrm>
        </p:grpSpPr>
        <p:sp>
          <p:nvSpPr>
            <p:cNvPr id="7931" name="Google Shape;7931;p131"/>
            <p:cNvSpPr txBox="1"/>
            <p:nvPr/>
          </p:nvSpPr>
          <p:spPr>
            <a:xfrm>
              <a:off x="874867" y="2770378"/>
              <a:ext cx="266220" cy="1388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800">
                  <a:solidFill>
                    <a:schemeClr val="dk1"/>
                  </a:solidFill>
                  <a:latin typeface="Calibri"/>
                  <a:ea typeface="Calibri"/>
                  <a:cs typeface="Calibri"/>
                  <a:sym typeface="Calibri"/>
                </a:rPr>
                <a:t>100</a:t>
              </a:r>
              <a:endParaRPr sz="1000">
                <a:solidFill>
                  <a:schemeClr val="dk1"/>
                </a:solidFill>
                <a:latin typeface="Calibri"/>
                <a:ea typeface="Calibri"/>
                <a:cs typeface="Calibri"/>
                <a:sym typeface="Calibri"/>
              </a:endParaRPr>
            </a:p>
          </p:txBody>
        </p:sp>
        <p:sp>
          <p:nvSpPr>
            <p:cNvPr id="7932" name="Google Shape;7932;p131"/>
            <p:cNvSpPr txBox="1"/>
            <p:nvPr/>
          </p:nvSpPr>
          <p:spPr>
            <a:xfrm>
              <a:off x="874867" y="3401168"/>
              <a:ext cx="266220" cy="1388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800">
                  <a:solidFill>
                    <a:schemeClr val="dk1"/>
                  </a:solidFill>
                  <a:latin typeface="Calibri"/>
                  <a:ea typeface="Calibri"/>
                  <a:cs typeface="Calibri"/>
                  <a:sym typeface="Calibri"/>
                </a:rPr>
                <a:t>10</a:t>
              </a:r>
              <a:endParaRPr sz="1000">
                <a:solidFill>
                  <a:schemeClr val="dk1"/>
                </a:solidFill>
                <a:latin typeface="Calibri"/>
                <a:ea typeface="Calibri"/>
                <a:cs typeface="Calibri"/>
                <a:sym typeface="Calibri"/>
              </a:endParaRPr>
            </a:p>
          </p:txBody>
        </p:sp>
        <p:sp>
          <p:nvSpPr>
            <p:cNvPr id="7933" name="Google Shape;7933;p131"/>
            <p:cNvSpPr txBox="1"/>
            <p:nvPr/>
          </p:nvSpPr>
          <p:spPr>
            <a:xfrm>
              <a:off x="874867" y="4022177"/>
              <a:ext cx="266220" cy="1388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800">
                  <a:solidFill>
                    <a:schemeClr val="dk1"/>
                  </a:solidFill>
                  <a:latin typeface="Calibri"/>
                  <a:ea typeface="Calibri"/>
                  <a:cs typeface="Calibri"/>
                  <a:sym typeface="Calibri"/>
                </a:rPr>
                <a:t>1</a:t>
              </a:r>
              <a:endParaRPr sz="1000">
                <a:solidFill>
                  <a:schemeClr val="dk1"/>
                </a:solidFill>
                <a:latin typeface="Calibri"/>
                <a:ea typeface="Calibri"/>
                <a:cs typeface="Calibri"/>
                <a:sym typeface="Calibri"/>
              </a:endParaRPr>
            </a:p>
          </p:txBody>
        </p:sp>
        <p:sp>
          <p:nvSpPr>
            <p:cNvPr id="7934" name="Google Shape;7934;p131"/>
            <p:cNvSpPr txBox="1"/>
            <p:nvPr/>
          </p:nvSpPr>
          <p:spPr>
            <a:xfrm>
              <a:off x="874867" y="4618737"/>
              <a:ext cx="266220" cy="1388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800">
                  <a:solidFill>
                    <a:schemeClr val="dk1"/>
                  </a:solidFill>
                  <a:latin typeface="Calibri"/>
                  <a:ea typeface="Calibri"/>
                  <a:cs typeface="Calibri"/>
                  <a:sym typeface="Calibri"/>
                </a:rPr>
                <a:t>0,1</a:t>
              </a:r>
              <a:endParaRPr sz="1000">
                <a:solidFill>
                  <a:schemeClr val="dk1"/>
                </a:solidFill>
                <a:latin typeface="Calibri"/>
                <a:ea typeface="Calibri"/>
                <a:cs typeface="Calibri"/>
                <a:sym typeface="Calibri"/>
              </a:endParaRPr>
            </a:p>
          </p:txBody>
        </p:sp>
        <p:sp>
          <p:nvSpPr>
            <p:cNvPr id="7935" name="Google Shape;7935;p131"/>
            <p:cNvSpPr txBox="1"/>
            <p:nvPr/>
          </p:nvSpPr>
          <p:spPr>
            <a:xfrm>
              <a:off x="874867" y="5244636"/>
              <a:ext cx="266220" cy="1388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800">
                  <a:solidFill>
                    <a:schemeClr val="dk1"/>
                  </a:solidFill>
                  <a:latin typeface="Calibri"/>
                  <a:ea typeface="Calibri"/>
                  <a:cs typeface="Calibri"/>
                  <a:sym typeface="Calibri"/>
                </a:rPr>
                <a:t>0,01</a:t>
              </a:r>
              <a:endParaRPr sz="1000">
                <a:solidFill>
                  <a:schemeClr val="dk1"/>
                </a:solidFill>
                <a:latin typeface="Calibri"/>
                <a:ea typeface="Calibri"/>
                <a:cs typeface="Calibri"/>
                <a:sym typeface="Calibri"/>
              </a:endParaRPr>
            </a:p>
          </p:txBody>
        </p:sp>
      </p:grpSp>
      <p:sp>
        <p:nvSpPr>
          <p:cNvPr id="7936" name="Google Shape;7936;p131"/>
          <p:cNvSpPr txBox="1"/>
          <p:nvPr/>
        </p:nvSpPr>
        <p:spPr>
          <a:xfrm rot="-5400000">
            <a:off x="-661112" y="3796037"/>
            <a:ext cx="2859096" cy="2794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Complemento C5 livre (µg/mL)</a:t>
            </a:r>
            <a:endParaRPr/>
          </a:p>
        </p:txBody>
      </p:sp>
      <p:grpSp>
        <p:nvGrpSpPr>
          <p:cNvPr id="7937" name="Google Shape;7937;p131"/>
          <p:cNvGrpSpPr/>
          <p:nvPr/>
        </p:nvGrpSpPr>
        <p:grpSpPr>
          <a:xfrm>
            <a:off x="8435637" y="4707483"/>
            <a:ext cx="64656" cy="452200"/>
            <a:chOff x="8003827" y="4346575"/>
            <a:chExt cx="64656" cy="452200"/>
          </a:xfrm>
        </p:grpSpPr>
        <p:sp>
          <p:nvSpPr>
            <p:cNvPr id="7938" name="Google Shape;7938;p131"/>
            <p:cNvSpPr/>
            <p:nvPr/>
          </p:nvSpPr>
          <p:spPr>
            <a:xfrm flipH="1" rot="2700000">
              <a:off x="8013296" y="4743587"/>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39" name="Google Shape;7939;p131"/>
            <p:cNvSpPr/>
            <p:nvPr/>
          </p:nvSpPr>
          <p:spPr>
            <a:xfrm>
              <a:off x="8007580" y="46291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40" name="Google Shape;7940;p131"/>
            <p:cNvSpPr/>
            <p:nvPr/>
          </p:nvSpPr>
          <p:spPr>
            <a:xfrm>
              <a:off x="8007580" y="45783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41" name="Google Shape;7941;p131"/>
            <p:cNvSpPr/>
            <p:nvPr/>
          </p:nvSpPr>
          <p:spPr>
            <a:xfrm>
              <a:off x="8007580" y="45148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42" name="Google Shape;7942;p131"/>
            <p:cNvSpPr/>
            <p:nvPr/>
          </p:nvSpPr>
          <p:spPr>
            <a:xfrm>
              <a:off x="8007580" y="44862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43" name="Google Shape;7943;p131"/>
            <p:cNvSpPr/>
            <p:nvPr/>
          </p:nvSpPr>
          <p:spPr>
            <a:xfrm>
              <a:off x="8007580" y="43465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7944" name="Google Shape;7944;p131"/>
          <p:cNvGrpSpPr/>
          <p:nvPr/>
        </p:nvGrpSpPr>
        <p:grpSpPr>
          <a:xfrm>
            <a:off x="9392694" y="4536825"/>
            <a:ext cx="64656" cy="571865"/>
            <a:chOff x="8960884" y="4175917"/>
            <a:chExt cx="64656" cy="571865"/>
          </a:xfrm>
        </p:grpSpPr>
        <p:sp>
          <p:nvSpPr>
            <p:cNvPr id="7945" name="Google Shape;7945;p131"/>
            <p:cNvSpPr/>
            <p:nvPr/>
          </p:nvSpPr>
          <p:spPr>
            <a:xfrm flipH="1" rot="2700000">
              <a:off x="8970353" y="4692594"/>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46" name="Google Shape;7946;p131"/>
            <p:cNvSpPr/>
            <p:nvPr/>
          </p:nvSpPr>
          <p:spPr>
            <a:xfrm>
              <a:off x="8964637" y="417591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47" name="Google Shape;7947;p131"/>
            <p:cNvSpPr/>
            <p:nvPr/>
          </p:nvSpPr>
          <p:spPr>
            <a:xfrm>
              <a:off x="8964637" y="43243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48" name="Google Shape;7948;p131"/>
            <p:cNvSpPr/>
            <p:nvPr/>
          </p:nvSpPr>
          <p:spPr>
            <a:xfrm>
              <a:off x="8964637" y="43624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49" name="Google Shape;7949;p131"/>
            <p:cNvSpPr/>
            <p:nvPr/>
          </p:nvSpPr>
          <p:spPr>
            <a:xfrm>
              <a:off x="8964637" y="44386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50" name="Google Shape;7950;p131"/>
            <p:cNvSpPr/>
            <p:nvPr/>
          </p:nvSpPr>
          <p:spPr>
            <a:xfrm>
              <a:off x="8964637" y="44767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51" name="Google Shape;7951;p131"/>
            <p:cNvSpPr/>
            <p:nvPr/>
          </p:nvSpPr>
          <p:spPr>
            <a:xfrm>
              <a:off x="8964637" y="45021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52" name="Google Shape;7952;p131"/>
            <p:cNvSpPr/>
            <p:nvPr/>
          </p:nvSpPr>
          <p:spPr>
            <a:xfrm>
              <a:off x="8964637" y="45402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53" name="Google Shape;7953;p131"/>
            <p:cNvSpPr/>
            <p:nvPr/>
          </p:nvSpPr>
          <p:spPr>
            <a:xfrm>
              <a:off x="8964637" y="45656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54" name="Google Shape;7954;p131"/>
            <p:cNvSpPr/>
            <p:nvPr/>
          </p:nvSpPr>
          <p:spPr>
            <a:xfrm>
              <a:off x="8964637" y="46037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7955" name="Google Shape;7955;p131"/>
          <p:cNvGrpSpPr/>
          <p:nvPr/>
        </p:nvGrpSpPr>
        <p:grpSpPr>
          <a:xfrm>
            <a:off x="10340720" y="4867810"/>
            <a:ext cx="64656" cy="425030"/>
            <a:chOff x="9908910" y="4506902"/>
            <a:chExt cx="64656" cy="425030"/>
          </a:xfrm>
        </p:grpSpPr>
        <p:sp>
          <p:nvSpPr>
            <p:cNvPr id="7956" name="Google Shape;7956;p131"/>
            <p:cNvSpPr/>
            <p:nvPr/>
          </p:nvSpPr>
          <p:spPr>
            <a:xfrm>
              <a:off x="9912663" y="450690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57" name="Google Shape;7957;p131"/>
            <p:cNvSpPr/>
            <p:nvPr/>
          </p:nvSpPr>
          <p:spPr>
            <a:xfrm>
              <a:off x="9912663" y="459580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58" name="Google Shape;7958;p131"/>
            <p:cNvSpPr/>
            <p:nvPr/>
          </p:nvSpPr>
          <p:spPr>
            <a:xfrm flipH="1" rot="2700000">
              <a:off x="9918379" y="4876744"/>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59" name="Google Shape;7959;p131"/>
            <p:cNvSpPr/>
            <p:nvPr/>
          </p:nvSpPr>
          <p:spPr>
            <a:xfrm>
              <a:off x="9912663" y="465612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60" name="Google Shape;7960;p131"/>
            <p:cNvSpPr/>
            <p:nvPr/>
          </p:nvSpPr>
          <p:spPr>
            <a:xfrm>
              <a:off x="9912663" y="469422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61" name="Google Shape;7961;p131"/>
            <p:cNvSpPr/>
            <p:nvPr/>
          </p:nvSpPr>
          <p:spPr>
            <a:xfrm>
              <a:off x="9912663" y="472597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sp>
        <p:nvSpPr>
          <p:cNvPr id="7962" name="Google Shape;7962;p131"/>
          <p:cNvSpPr/>
          <p:nvPr/>
        </p:nvSpPr>
        <p:spPr>
          <a:xfrm>
            <a:off x="3722784" y="2567294"/>
            <a:ext cx="1920030"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00">
                <a:solidFill>
                  <a:schemeClr val="lt2"/>
                </a:solidFill>
                <a:latin typeface="Calibri"/>
                <a:ea typeface="Calibri"/>
                <a:cs typeface="Calibri"/>
                <a:sym typeface="Calibri"/>
              </a:rPr>
              <a:t>ravulizumabe</a:t>
            </a:r>
            <a:r>
              <a:rPr lang="pt-BR" sz="1000">
                <a:solidFill>
                  <a:schemeClr val="lt2"/>
                </a:solidFill>
                <a:latin typeface="Calibri"/>
                <a:ea typeface="Calibri"/>
                <a:cs typeface="Calibri"/>
                <a:sym typeface="Calibri"/>
              </a:rPr>
              <a:t>      </a:t>
            </a:r>
            <a:r>
              <a:rPr b="1" lang="pt-BR" sz="1000">
                <a:solidFill>
                  <a:schemeClr val="lt2"/>
                </a:solidFill>
                <a:latin typeface="Calibri"/>
                <a:ea typeface="Calibri"/>
                <a:cs typeface="Calibri"/>
                <a:sym typeface="Calibri"/>
              </a:rPr>
              <a:t>ravulizumabe</a:t>
            </a:r>
            <a:endParaRPr b="1" baseline="30000" sz="1000">
              <a:solidFill>
                <a:schemeClr val="lt2"/>
              </a:solidFill>
              <a:latin typeface="Calibri"/>
              <a:ea typeface="Calibri"/>
              <a:cs typeface="Calibri"/>
              <a:sym typeface="Calibri"/>
            </a:endParaRPr>
          </a:p>
        </p:txBody>
      </p:sp>
      <p:sp>
        <p:nvSpPr>
          <p:cNvPr id="7963" name="Google Shape;7963;p131"/>
          <p:cNvSpPr/>
          <p:nvPr/>
        </p:nvSpPr>
        <p:spPr>
          <a:xfrm>
            <a:off x="9593852" y="2567294"/>
            <a:ext cx="1679731"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eculizumabe</a:t>
            </a:r>
            <a:r>
              <a:rPr b="1" baseline="30000" lang="pt-BR" sz="1000">
                <a:solidFill>
                  <a:schemeClr val="dk1"/>
                </a:solidFill>
                <a:latin typeface="Calibri"/>
                <a:ea typeface="Calibri"/>
                <a:cs typeface="Calibri"/>
                <a:sym typeface="Calibri"/>
              </a:rPr>
              <a:t>   </a:t>
            </a:r>
            <a:r>
              <a:rPr lang="pt-BR" sz="1000">
                <a:solidFill>
                  <a:schemeClr val="dk1"/>
                </a:solidFill>
                <a:latin typeface="Calibri"/>
                <a:ea typeface="Calibri"/>
                <a:cs typeface="Calibri"/>
                <a:sym typeface="Calibri"/>
              </a:rPr>
              <a:t>   </a:t>
            </a:r>
            <a:r>
              <a:rPr b="1" baseline="30000" lang="pt-BR" sz="1000">
                <a:solidFill>
                  <a:schemeClr val="dk1"/>
                </a:solidFill>
                <a:latin typeface="Calibri"/>
                <a:ea typeface="Calibri"/>
                <a:cs typeface="Calibri"/>
                <a:sym typeface="Calibri"/>
              </a:rPr>
              <a:t>    </a:t>
            </a:r>
            <a:r>
              <a:rPr b="1" lang="pt-BR" sz="1000">
                <a:solidFill>
                  <a:schemeClr val="lt2"/>
                </a:solidFill>
                <a:latin typeface="Calibri"/>
                <a:ea typeface="Calibri"/>
                <a:cs typeface="Calibri"/>
                <a:sym typeface="Calibri"/>
              </a:rPr>
              <a:t>ravulizumabe</a:t>
            </a:r>
            <a:r>
              <a:rPr lang="pt-BR" sz="1000">
                <a:solidFill>
                  <a:schemeClr val="dk1"/>
                </a:solidFill>
                <a:latin typeface="Calibri"/>
                <a:ea typeface="Calibri"/>
                <a:cs typeface="Calibri"/>
                <a:sym typeface="Calibri"/>
              </a:rPr>
              <a:t> </a:t>
            </a:r>
            <a:endParaRPr b="1" baseline="30000" sz="1000">
              <a:solidFill>
                <a:schemeClr val="dk1"/>
              </a:solidFill>
              <a:latin typeface="Calibri"/>
              <a:ea typeface="Calibri"/>
              <a:cs typeface="Calibri"/>
              <a:sym typeface="Calibri"/>
            </a:endParaRPr>
          </a:p>
        </p:txBody>
      </p:sp>
      <p:sp>
        <p:nvSpPr>
          <p:cNvPr id="7964" name="Google Shape;7964;p131"/>
          <p:cNvSpPr/>
          <p:nvPr/>
        </p:nvSpPr>
        <p:spPr>
          <a:xfrm>
            <a:off x="4621165" y="2578354"/>
            <a:ext cx="123267" cy="113218"/>
          </a:xfrm>
          <a:prstGeom prst="rightArrow">
            <a:avLst>
              <a:gd fmla="val 34639" name="adj1"/>
              <a:gd fmla="val 62010"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65" name="Google Shape;7965;p131"/>
          <p:cNvSpPr/>
          <p:nvPr/>
        </p:nvSpPr>
        <p:spPr>
          <a:xfrm>
            <a:off x="10349166" y="2578354"/>
            <a:ext cx="123267" cy="113218"/>
          </a:xfrm>
          <a:prstGeom prst="rightArrow">
            <a:avLst>
              <a:gd fmla="val 34639" name="adj1"/>
              <a:gd fmla="val 62010"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66" name="Google Shape;7966;p131"/>
          <p:cNvSpPr txBox="1"/>
          <p:nvPr/>
        </p:nvSpPr>
        <p:spPr>
          <a:xfrm>
            <a:off x="6735931" y="5620983"/>
            <a:ext cx="4575752" cy="17559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Tempo (dias)</a:t>
            </a:r>
            <a:endParaRPr/>
          </a:p>
        </p:txBody>
      </p:sp>
      <p:cxnSp>
        <p:nvCxnSpPr>
          <p:cNvPr id="7967" name="Google Shape;7967;p131"/>
          <p:cNvCxnSpPr/>
          <p:nvPr/>
        </p:nvCxnSpPr>
        <p:spPr>
          <a:xfrm flipH="1" rot="10800000">
            <a:off x="1213166" y="4163781"/>
            <a:ext cx="4392000" cy="4752"/>
          </a:xfrm>
          <a:prstGeom prst="straightConnector1">
            <a:avLst/>
          </a:prstGeom>
          <a:noFill/>
          <a:ln cap="flat" cmpd="sng" w="9525">
            <a:solidFill>
              <a:schemeClr val="accent3"/>
            </a:solidFill>
            <a:prstDash val="dash"/>
            <a:miter lim="800000"/>
            <a:headEnd len="sm" w="sm" type="none"/>
            <a:tailEnd len="sm" w="sm" type="none"/>
          </a:ln>
        </p:spPr>
      </p:cxnSp>
      <p:grpSp>
        <p:nvGrpSpPr>
          <p:cNvPr id="7968" name="Google Shape;7968;p131"/>
          <p:cNvGrpSpPr/>
          <p:nvPr/>
        </p:nvGrpSpPr>
        <p:grpSpPr>
          <a:xfrm>
            <a:off x="6312941" y="2747998"/>
            <a:ext cx="266220" cy="2613108"/>
            <a:chOff x="874867" y="2770378"/>
            <a:chExt cx="266220" cy="2613108"/>
          </a:xfrm>
        </p:grpSpPr>
        <p:sp>
          <p:nvSpPr>
            <p:cNvPr id="7969" name="Google Shape;7969;p131"/>
            <p:cNvSpPr txBox="1"/>
            <p:nvPr/>
          </p:nvSpPr>
          <p:spPr>
            <a:xfrm>
              <a:off x="874867" y="2770378"/>
              <a:ext cx="266220" cy="1388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800">
                  <a:solidFill>
                    <a:schemeClr val="dk1"/>
                  </a:solidFill>
                  <a:latin typeface="Calibri"/>
                  <a:ea typeface="Calibri"/>
                  <a:cs typeface="Calibri"/>
                  <a:sym typeface="Calibri"/>
                </a:rPr>
                <a:t>100</a:t>
              </a:r>
              <a:endParaRPr sz="1000">
                <a:solidFill>
                  <a:schemeClr val="dk1"/>
                </a:solidFill>
                <a:latin typeface="Calibri"/>
                <a:ea typeface="Calibri"/>
                <a:cs typeface="Calibri"/>
                <a:sym typeface="Calibri"/>
              </a:endParaRPr>
            </a:p>
          </p:txBody>
        </p:sp>
        <p:sp>
          <p:nvSpPr>
            <p:cNvPr id="7970" name="Google Shape;7970;p131"/>
            <p:cNvSpPr txBox="1"/>
            <p:nvPr/>
          </p:nvSpPr>
          <p:spPr>
            <a:xfrm>
              <a:off x="874867" y="3401168"/>
              <a:ext cx="266220" cy="1388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800">
                  <a:solidFill>
                    <a:schemeClr val="dk1"/>
                  </a:solidFill>
                  <a:latin typeface="Calibri"/>
                  <a:ea typeface="Calibri"/>
                  <a:cs typeface="Calibri"/>
                  <a:sym typeface="Calibri"/>
                </a:rPr>
                <a:t>10</a:t>
              </a:r>
              <a:endParaRPr sz="1000">
                <a:solidFill>
                  <a:schemeClr val="dk1"/>
                </a:solidFill>
                <a:latin typeface="Calibri"/>
                <a:ea typeface="Calibri"/>
                <a:cs typeface="Calibri"/>
                <a:sym typeface="Calibri"/>
              </a:endParaRPr>
            </a:p>
          </p:txBody>
        </p:sp>
        <p:sp>
          <p:nvSpPr>
            <p:cNvPr id="7971" name="Google Shape;7971;p131"/>
            <p:cNvSpPr txBox="1"/>
            <p:nvPr/>
          </p:nvSpPr>
          <p:spPr>
            <a:xfrm>
              <a:off x="874867" y="4022177"/>
              <a:ext cx="266220" cy="1388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800">
                  <a:solidFill>
                    <a:schemeClr val="dk1"/>
                  </a:solidFill>
                  <a:latin typeface="Calibri"/>
                  <a:ea typeface="Calibri"/>
                  <a:cs typeface="Calibri"/>
                  <a:sym typeface="Calibri"/>
                </a:rPr>
                <a:t>1</a:t>
              </a:r>
              <a:endParaRPr sz="1000">
                <a:solidFill>
                  <a:schemeClr val="dk1"/>
                </a:solidFill>
                <a:latin typeface="Calibri"/>
                <a:ea typeface="Calibri"/>
                <a:cs typeface="Calibri"/>
                <a:sym typeface="Calibri"/>
              </a:endParaRPr>
            </a:p>
          </p:txBody>
        </p:sp>
        <p:sp>
          <p:nvSpPr>
            <p:cNvPr id="7972" name="Google Shape;7972;p131"/>
            <p:cNvSpPr txBox="1"/>
            <p:nvPr/>
          </p:nvSpPr>
          <p:spPr>
            <a:xfrm>
              <a:off x="874867" y="4618737"/>
              <a:ext cx="266220" cy="1388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800">
                  <a:solidFill>
                    <a:schemeClr val="dk1"/>
                  </a:solidFill>
                  <a:latin typeface="Calibri"/>
                  <a:ea typeface="Calibri"/>
                  <a:cs typeface="Calibri"/>
                  <a:sym typeface="Calibri"/>
                </a:rPr>
                <a:t>0,1</a:t>
              </a:r>
              <a:endParaRPr sz="1000">
                <a:solidFill>
                  <a:schemeClr val="dk1"/>
                </a:solidFill>
                <a:latin typeface="Calibri"/>
                <a:ea typeface="Calibri"/>
                <a:cs typeface="Calibri"/>
                <a:sym typeface="Calibri"/>
              </a:endParaRPr>
            </a:p>
          </p:txBody>
        </p:sp>
        <p:sp>
          <p:nvSpPr>
            <p:cNvPr id="7973" name="Google Shape;7973;p131"/>
            <p:cNvSpPr txBox="1"/>
            <p:nvPr/>
          </p:nvSpPr>
          <p:spPr>
            <a:xfrm>
              <a:off x="874867" y="5244636"/>
              <a:ext cx="266220" cy="1388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800">
                  <a:solidFill>
                    <a:schemeClr val="dk1"/>
                  </a:solidFill>
                  <a:latin typeface="Calibri"/>
                  <a:ea typeface="Calibri"/>
                  <a:cs typeface="Calibri"/>
                  <a:sym typeface="Calibri"/>
                </a:rPr>
                <a:t>0,01</a:t>
              </a:r>
              <a:endParaRPr sz="1000">
                <a:solidFill>
                  <a:schemeClr val="dk1"/>
                </a:solidFill>
                <a:latin typeface="Calibri"/>
                <a:ea typeface="Calibri"/>
                <a:cs typeface="Calibri"/>
                <a:sym typeface="Calibri"/>
              </a:endParaRPr>
            </a:p>
          </p:txBody>
        </p:sp>
      </p:grpSp>
      <p:cxnSp>
        <p:nvCxnSpPr>
          <p:cNvPr id="7974" name="Google Shape;7974;p131"/>
          <p:cNvCxnSpPr/>
          <p:nvPr/>
        </p:nvCxnSpPr>
        <p:spPr>
          <a:xfrm flipH="1" rot="10800000">
            <a:off x="6763389" y="4172490"/>
            <a:ext cx="4572000" cy="4752"/>
          </a:xfrm>
          <a:prstGeom prst="straightConnector1">
            <a:avLst/>
          </a:prstGeom>
          <a:noFill/>
          <a:ln cap="flat" cmpd="sng" w="9525">
            <a:solidFill>
              <a:schemeClr val="accent3"/>
            </a:solidFill>
            <a:prstDash val="dash"/>
            <a:miter lim="800000"/>
            <a:headEnd len="sm" w="sm" type="none"/>
            <a:tailEnd len="sm" w="sm" type="none"/>
          </a:ln>
        </p:spPr>
      </p:cxnSp>
      <p:grpSp>
        <p:nvGrpSpPr>
          <p:cNvPr id="7975" name="Google Shape;7975;p131"/>
          <p:cNvGrpSpPr/>
          <p:nvPr/>
        </p:nvGrpSpPr>
        <p:grpSpPr>
          <a:xfrm>
            <a:off x="1153848" y="2631078"/>
            <a:ext cx="112668" cy="2649256"/>
            <a:chOff x="1036725" y="2653458"/>
            <a:chExt cx="112668" cy="2649256"/>
          </a:xfrm>
        </p:grpSpPr>
        <p:grpSp>
          <p:nvGrpSpPr>
            <p:cNvPr id="7976" name="Google Shape;7976;p131"/>
            <p:cNvGrpSpPr/>
            <p:nvPr/>
          </p:nvGrpSpPr>
          <p:grpSpPr>
            <a:xfrm>
              <a:off x="1036725" y="2653458"/>
              <a:ext cx="112668" cy="2649256"/>
              <a:chOff x="1036725" y="2653458"/>
              <a:chExt cx="112668" cy="2649256"/>
            </a:xfrm>
          </p:grpSpPr>
          <p:grpSp>
            <p:nvGrpSpPr>
              <p:cNvPr id="7977" name="Google Shape;7977;p131"/>
              <p:cNvGrpSpPr/>
              <p:nvPr/>
            </p:nvGrpSpPr>
            <p:grpSpPr>
              <a:xfrm>
                <a:off x="1036725" y="2653458"/>
                <a:ext cx="112668" cy="2649256"/>
                <a:chOff x="1449856" y="2270170"/>
                <a:chExt cx="112668" cy="2649256"/>
              </a:xfrm>
            </p:grpSpPr>
            <p:sp>
              <p:nvSpPr>
                <p:cNvPr id="7978" name="Google Shape;7978;p131"/>
                <p:cNvSpPr/>
                <p:nvPr/>
              </p:nvSpPr>
              <p:spPr>
                <a:xfrm>
                  <a:off x="1477615" y="46228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79" name="Google Shape;7979;p131"/>
                <p:cNvSpPr/>
                <p:nvPr/>
              </p:nvSpPr>
              <p:spPr>
                <a:xfrm flipH="1" rot="2700000">
                  <a:off x="1483331" y="4864238"/>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7980" name="Google Shape;7980;p131"/>
                <p:cNvSpPr/>
                <p:nvPr/>
              </p:nvSpPr>
              <p:spPr>
                <a:xfrm flipH="1" rot="2700000">
                  <a:off x="1483331" y="2280359"/>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7981" name="Google Shape;7981;p131"/>
                <p:cNvGrpSpPr/>
                <p:nvPr/>
              </p:nvGrpSpPr>
              <p:grpSpPr>
                <a:xfrm>
                  <a:off x="1449856" y="2270170"/>
                  <a:ext cx="112668" cy="395792"/>
                  <a:chOff x="2833555" y="3142049"/>
                  <a:chExt cx="144358" cy="395792"/>
                </a:xfrm>
              </p:grpSpPr>
              <p:cxnSp>
                <p:nvCxnSpPr>
                  <p:cNvPr id="7982" name="Google Shape;7982;p131"/>
                  <p:cNvCxnSpPr/>
                  <p:nvPr/>
                </p:nvCxnSpPr>
                <p:spPr>
                  <a:xfrm>
                    <a:off x="2833555" y="3536284"/>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7983" name="Google Shape;7983;p131"/>
                  <p:cNvCxnSpPr/>
                  <p:nvPr/>
                </p:nvCxnSpPr>
                <p:spPr>
                  <a:xfrm>
                    <a:off x="2833555" y="3142049"/>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7984" name="Google Shape;7984;p131"/>
                  <p:cNvCxnSpPr/>
                  <p:nvPr/>
                </p:nvCxnSpPr>
                <p:spPr>
                  <a:xfrm>
                    <a:off x="2905734" y="3147316"/>
                    <a:ext cx="0" cy="390525"/>
                  </a:xfrm>
                  <a:prstGeom prst="straightConnector1">
                    <a:avLst/>
                  </a:prstGeom>
                  <a:noFill/>
                  <a:ln cap="flat" cmpd="sng" w="12700">
                    <a:solidFill>
                      <a:schemeClr val="dk2"/>
                    </a:solidFill>
                    <a:prstDash val="solid"/>
                    <a:miter lim="800000"/>
                    <a:headEnd len="sm" w="sm" type="none"/>
                    <a:tailEnd len="sm" w="sm" type="none"/>
                  </a:ln>
                </p:spPr>
              </p:cxnSp>
            </p:grpSp>
          </p:grpSp>
          <p:sp>
            <p:nvSpPr>
              <p:cNvPr id="7985" name="Google Shape;7985;p131"/>
              <p:cNvSpPr/>
              <p:nvPr/>
            </p:nvSpPr>
            <p:spPr>
              <a:xfrm>
                <a:off x="1064484" y="507116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7986" name="Google Shape;7986;p131"/>
            <p:cNvGrpSpPr/>
            <p:nvPr/>
          </p:nvGrpSpPr>
          <p:grpSpPr>
            <a:xfrm>
              <a:off x="1056443" y="2786507"/>
              <a:ext cx="79200" cy="118356"/>
              <a:chOff x="1056443" y="2786507"/>
              <a:chExt cx="79200" cy="118356"/>
            </a:xfrm>
          </p:grpSpPr>
          <p:sp>
            <p:nvSpPr>
              <p:cNvPr id="7987" name="Google Shape;7987;p131"/>
              <p:cNvSpPr/>
              <p:nvPr/>
            </p:nvSpPr>
            <p:spPr>
              <a:xfrm>
                <a:off x="1057279" y="2786507"/>
                <a:ext cx="78364" cy="118356"/>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7988" name="Google Shape;7988;p131"/>
              <p:cNvCxnSpPr/>
              <p:nvPr/>
            </p:nvCxnSpPr>
            <p:spPr>
              <a:xfrm>
                <a:off x="1056443" y="2820883"/>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7989" name="Google Shape;7989;p131"/>
              <p:cNvCxnSpPr/>
              <p:nvPr/>
            </p:nvCxnSpPr>
            <p:spPr>
              <a:xfrm>
                <a:off x="1056443" y="2861130"/>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7990" name="Google Shape;7990;p131"/>
          <p:cNvGrpSpPr/>
          <p:nvPr/>
        </p:nvGrpSpPr>
        <p:grpSpPr>
          <a:xfrm>
            <a:off x="1593745" y="4643983"/>
            <a:ext cx="112668" cy="651609"/>
            <a:chOff x="1476622" y="4666363"/>
            <a:chExt cx="112668" cy="651609"/>
          </a:xfrm>
        </p:grpSpPr>
        <p:grpSp>
          <p:nvGrpSpPr>
            <p:cNvPr id="7991" name="Google Shape;7991;p131"/>
            <p:cNvGrpSpPr/>
            <p:nvPr/>
          </p:nvGrpSpPr>
          <p:grpSpPr>
            <a:xfrm>
              <a:off x="1476622" y="4666363"/>
              <a:ext cx="112668" cy="651609"/>
              <a:chOff x="1476622" y="4666363"/>
              <a:chExt cx="112668" cy="651609"/>
            </a:xfrm>
          </p:grpSpPr>
          <p:grpSp>
            <p:nvGrpSpPr>
              <p:cNvPr id="7992" name="Google Shape;7992;p131"/>
              <p:cNvGrpSpPr/>
              <p:nvPr/>
            </p:nvGrpSpPr>
            <p:grpSpPr>
              <a:xfrm>
                <a:off x="1476622" y="4666363"/>
                <a:ext cx="112668" cy="441325"/>
                <a:chOff x="1889753" y="4283075"/>
                <a:chExt cx="112668" cy="441325"/>
              </a:xfrm>
            </p:grpSpPr>
            <p:sp>
              <p:nvSpPr>
                <p:cNvPr id="7993" name="Google Shape;7993;p131"/>
                <p:cNvSpPr/>
                <p:nvPr/>
              </p:nvSpPr>
              <p:spPr>
                <a:xfrm>
                  <a:off x="1917512" y="42830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7994" name="Google Shape;7994;p131"/>
                <p:cNvGrpSpPr/>
                <p:nvPr/>
              </p:nvGrpSpPr>
              <p:grpSpPr>
                <a:xfrm>
                  <a:off x="1889753" y="4333875"/>
                  <a:ext cx="112668" cy="390525"/>
                  <a:chOff x="2833555" y="2731052"/>
                  <a:chExt cx="144358" cy="390525"/>
                </a:xfrm>
              </p:grpSpPr>
              <p:cxnSp>
                <p:nvCxnSpPr>
                  <p:cNvPr id="7995" name="Google Shape;7995;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7996" name="Google Shape;7996;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7997" name="Google Shape;7997;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sp>
            <p:nvSpPr>
              <p:cNvPr id="7998" name="Google Shape;7998;p131"/>
              <p:cNvSpPr/>
              <p:nvPr/>
            </p:nvSpPr>
            <p:spPr>
              <a:xfrm>
                <a:off x="1504381" y="526082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7999" name="Google Shape;7999;p131"/>
            <p:cNvGrpSpPr/>
            <p:nvPr/>
          </p:nvGrpSpPr>
          <p:grpSpPr>
            <a:xfrm>
              <a:off x="1490311" y="4812682"/>
              <a:ext cx="79200" cy="118356"/>
              <a:chOff x="1056443" y="2786507"/>
              <a:chExt cx="79200" cy="118356"/>
            </a:xfrm>
          </p:grpSpPr>
          <p:sp>
            <p:nvSpPr>
              <p:cNvPr id="8000" name="Google Shape;8000;p131"/>
              <p:cNvSpPr/>
              <p:nvPr/>
            </p:nvSpPr>
            <p:spPr>
              <a:xfrm>
                <a:off x="1057279" y="2786507"/>
                <a:ext cx="78364" cy="118356"/>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001" name="Google Shape;8001;p131"/>
              <p:cNvCxnSpPr/>
              <p:nvPr/>
            </p:nvCxnSpPr>
            <p:spPr>
              <a:xfrm>
                <a:off x="1056443" y="2820883"/>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002" name="Google Shape;8002;p131"/>
              <p:cNvCxnSpPr/>
              <p:nvPr/>
            </p:nvCxnSpPr>
            <p:spPr>
              <a:xfrm>
                <a:off x="1056443" y="2861130"/>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003" name="Google Shape;8003;p131"/>
          <p:cNvGrpSpPr/>
          <p:nvPr/>
        </p:nvGrpSpPr>
        <p:grpSpPr>
          <a:xfrm>
            <a:off x="2736745" y="4539208"/>
            <a:ext cx="112668" cy="765406"/>
            <a:chOff x="2619622" y="4561588"/>
            <a:chExt cx="112668" cy="765406"/>
          </a:xfrm>
        </p:grpSpPr>
        <p:grpSp>
          <p:nvGrpSpPr>
            <p:cNvPr id="8004" name="Google Shape;8004;p131"/>
            <p:cNvGrpSpPr/>
            <p:nvPr/>
          </p:nvGrpSpPr>
          <p:grpSpPr>
            <a:xfrm>
              <a:off x="2619622" y="4561588"/>
              <a:ext cx="112668" cy="765406"/>
              <a:chOff x="3032753" y="4178300"/>
              <a:chExt cx="112668" cy="765406"/>
            </a:xfrm>
          </p:grpSpPr>
          <p:sp>
            <p:nvSpPr>
              <p:cNvPr id="8005" name="Google Shape;8005;p131"/>
              <p:cNvSpPr/>
              <p:nvPr/>
            </p:nvSpPr>
            <p:spPr>
              <a:xfrm>
                <a:off x="3060512" y="41783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006" name="Google Shape;8006;p131"/>
              <p:cNvSpPr/>
              <p:nvPr/>
            </p:nvSpPr>
            <p:spPr>
              <a:xfrm>
                <a:off x="3060512" y="42227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007" name="Google Shape;8007;p131"/>
              <p:cNvSpPr/>
              <p:nvPr/>
            </p:nvSpPr>
            <p:spPr>
              <a:xfrm>
                <a:off x="3060512" y="42576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008" name="Google Shape;8008;p131"/>
              <p:cNvGrpSpPr/>
              <p:nvPr/>
            </p:nvGrpSpPr>
            <p:grpSpPr>
              <a:xfrm>
                <a:off x="3032753" y="4219575"/>
                <a:ext cx="112668" cy="724131"/>
                <a:chOff x="2833555" y="2731052"/>
                <a:chExt cx="144358" cy="390525"/>
              </a:xfrm>
            </p:grpSpPr>
            <p:cxnSp>
              <p:nvCxnSpPr>
                <p:cNvPr id="8009" name="Google Shape;8009;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10" name="Google Shape;8010;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11" name="Google Shape;8011;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012" name="Google Shape;8012;p131"/>
            <p:cNvGrpSpPr/>
            <p:nvPr/>
          </p:nvGrpSpPr>
          <p:grpSpPr>
            <a:xfrm>
              <a:off x="2635053" y="4777043"/>
              <a:ext cx="79200" cy="153281"/>
              <a:chOff x="2635053" y="4777043"/>
              <a:chExt cx="79200" cy="153281"/>
            </a:xfrm>
          </p:grpSpPr>
          <p:sp>
            <p:nvSpPr>
              <p:cNvPr id="8013" name="Google Shape;8013;p131"/>
              <p:cNvSpPr/>
              <p:nvPr/>
            </p:nvSpPr>
            <p:spPr>
              <a:xfrm>
                <a:off x="2635471" y="4777043"/>
                <a:ext cx="78364" cy="153281"/>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014" name="Google Shape;8014;p131"/>
              <p:cNvCxnSpPr/>
              <p:nvPr/>
            </p:nvCxnSpPr>
            <p:spPr>
              <a:xfrm>
                <a:off x="2635053" y="4814795"/>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015" name="Google Shape;8015;p131"/>
              <p:cNvCxnSpPr/>
              <p:nvPr/>
            </p:nvCxnSpPr>
            <p:spPr>
              <a:xfrm>
                <a:off x="2635053" y="4862420"/>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016" name="Google Shape;8016;p131"/>
          <p:cNvGrpSpPr/>
          <p:nvPr/>
        </p:nvGrpSpPr>
        <p:grpSpPr>
          <a:xfrm>
            <a:off x="3663845" y="4443407"/>
            <a:ext cx="112668" cy="861208"/>
            <a:chOff x="3546722" y="4465787"/>
            <a:chExt cx="112668" cy="861208"/>
          </a:xfrm>
        </p:grpSpPr>
        <p:grpSp>
          <p:nvGrpSpPr>
            <p:cNvPr id="8017" name="Google Shape;8017;p131"/>
            <p:cNvGrpSpPr/>
            <p:nvPr/>
          </p:nvGrpSpPr>
          <p:grpSpPr>
            <a:xfrm>
              <a:off x="3546722" y="4465787"/>
              <a:ext cx="112668" cy="861208"/>
              <a:chOff x="3959853" y="4082499"/>
              <a:chExt cx="112668" cy="861208"/>
            </a:xfrm>
          </p:grpSpPr>
          <p:sp>
            <p:nvSpPr>
              <p:cNvPr id="8018" name="Google Shape;8018;p131"/>
              <p:cNvSpPr/>
              <p:nvPr/>
            </p:nvSpPr>
            <p:spPr>
              <a:xfrm>
                <a:off x="3987612" y="42227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019" name="Google Shape;8019;p131"/>
              <p:cNvSpPr/>
              <p:nvPr/>
            </p:nvSpPr>
            <p:spPr>
              <a:xfrm>
                <a:off x="3987612" y="41814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020" name="Google Shape;8020;p131"/>
              <p:cNvSpPr/>
              <p:nvPr/>
            </p:nvSpPr>
            <p:spPr>
              <a:xfrm>
                <a:off x="3987612" y="4082499"/>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021" name="Google Shape;8021;p131"/>
              <p:cNvGrpSpPr/>
              <p:nvPr/>
            </p:nvGrpSpPr>
            <p:grpSpPr>
              <a:xfrm>
                <a:off x="3959853" y="4260850"/>
                <a:ext cx="112668" cy="682857"/>
                <a:chOff x="2833555" y="2731052"/>
                <a:chExt cx="144358" cy="390525"/>
              </a:xfrm>
            </p:grpSpPr>
            <p:cxnSp>
              <p:nvCxnSpPr>
                <p:cNvPr id="8022" name="Google Shape;8022;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23" name="Google Shape;8023;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24" name="Google Shape;8024;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025" name="Google Shape;8025;p131"/>
            <p:cNvGrpSpPr/>
            <p:nvPr/>
          </p:nvGrpSpPr>
          <p:grpSpPr>
            <a:xfrm>
              <a:off x="3563456" y="4770164"/>
              <a:ext cx="79200" cy="153281"/>
              <a:chOff x="2635053" y="4777043"/>
              <a:chExt cx="79200" cy="153281"/>
            </a:xfrm>
          </p:grpSpPr>
          <p:sp>
            <p:nvSpPr>
              <p:cNvPr id="8026" name="Google Shape;8026;p131"/>
              <p:cNvSpPr/>
              <p:nvPr/>
            </p:nvSpPr>
            <p:spPr>
              <a:xfrm>
                <a:off x="2635471" y="4777043"/>
                <a:ext cx="78364" cy="153281"/>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027" name="Google Shape;8027;p131"/>
              <p:cNvCxnSpPr/>
              <p:nvPr/>
            </p:nvCxnSpPr>
            <p:spPr>
              <a:xfrm>
                <a:off x="2635053" y="4800509"/>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028" name="Google Shape;8028;p131"/>
              <p:cNvCxnSpPr/>
              <p:nvPr/>
            </p:nvCxnSpPr>
            <p:spPr>
              <a:xfrm>
                <a:off x="2635053" y="4850515"/>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029" name="Google Shape;8029;p131"/>
          <p:cNvGrpSpPr/>
          <p:nvPr/>
        </p:nvGrpSpPr>
        <p:grpSpPr>
          <a:xfrm>
            <a:off x="4578245" y="4396333"/>
            <a:ext cx="112668" cy="908283"/>
            <a:chOff x="4461122" y="4418713"/>
            <a:chExt cx="112668" cy="908283"/>
          </a:xfrm>
        </p:grpSpPr>
        <p:grpSp>
          <p:nvGrpSpPr>
            <p:cNvPr id="8030" name="Google Shape;8030;p131"/>
            <p:cNvGrpSpPr/>
            <p:nvPr/>
          </p:nvGrpSpPr>
          <p:grpSpPr>
            <a:xfrm>
              <a:off x="4461122" y="4418713"/>
              <a:ext cx="112668" cy="908283"/>
              <a:chOff x="4874253" y="4035425"/>
              <a:chExt cx="112668" cy="908283"/>
            </a:xfrm>
          </p:grpSpPr>
          <p:sp>
            <p:nvSpPr>
              <p:cNvPr id="8031" name="Google Shape;8031;p131"/>
              <p:cNvSpPr/>
              <p:nvPr/>
            </p:nvSpPr>
            <p:spPr>
              <a:xfrm>
                <a:off x="4902012" y="41814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032" name="Google Shape;8032;p131"/>
              <p:cNvSpPr/>
              <p:nvPr/>
            </p:nvSpPr>
            <p:spPr>
              <a:xfrm>
                <a:off x="4902012" y="41084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033" name="Google Shape;8033;p131"/>
              <p:cNvSpPr/>
              <p:nvPr/>
            </p:nvSpPr>
            <p:spPr>
              <a:xfrm>
                <a:off x="4902012" y="40354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034" name="Google Shape;8034;p131"/>
              <p:cNvGrpSpPr/>
              <p:nvPr/>
            </p:nvGrpSpPr>
            <p:grpSpPr>
              <a:xfrm>
                <a:off x="4874253" y="4152900"/>
                <a:ext cx="112668" cy="790808"/>
                <a:chOff x="2833555" y="2731052"/>
                <a:chExt cx="144358" cy="390525"/>
              </a:xfrm>
            </p:grpSpPr>
            <p:cxnSp>
              <p:nvCxnSpPr>
                <p:cNvPr id="8035" name="Google Shape;8035;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36" name="Google Shape;8036;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37" name="Google Shape;8037;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038" name="Google Shape;8038;p131"/>
            <p:cNvGrpSpPr/>
            <p:nvPr/>
          </p:nvGrpSpPr>
          <p:grpSpPr>
            <a:xfrm>
              <a:off x="4478672" y="4717863"/>
              <a:ext cx="79200" cy="162666"/>
              <a:chOff x="2635053" y="4777043"/>
              <a:chExt cx="79200" cy="162666"/>
            </a:xfrm>
          </p:grpSpPr>
          <p:sp>
            <p:nvSpPr>
              <p:cNvPr id="8039" name="Google Shape;8039;p131"/>
              <p:cNvSpPr/>
              <p:nvPr/>
            </p:nvSpPr>
            <p:spPr>
              <a:xfrm>
                <a:off x="2635471" y="4777043"/>
                <a:ext cx="78364" cy="162666"/>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040" name="Google Shape;8040;p131"/>
              <p:cNvCxnSpPr/>
              <p:nvPr/>
            </p:nvCxnSpPr>
            <p:spPr>
              <a:xfrm>
                <a:off x="2635053" y="4812414"/>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041" name="Google Shape;8041;p131"/>
              <p:cNvCxnSpPr/>
              <p:nvPr/>
            </p:nvCxnSpPr>
            <p:spPr>
              <a:xfrm>
                <a:off x="2635053" y="4855277"/>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042" name="Google Shape;8042;p131"/>
          <p:cNvGrpSpPr/>
          <p:nvPr/>
        </p:nvGrpSpPr>
        <p:grpSpPr>
          <a:xfrm>
            <a:off x="5264045" y="4421733"/>
            <a:ext cx="112668" cy="644524"/>
            <a:chOff x="5146922" y="4444113"/>
            <a:chExt cx="112668" cy="644524"/>
          </a:xfrm>
        </p:grpSpPr>
        <p:grpSp>
          <p:nvGrpSpPr>
            <p:cNvPr id="8043" name="Google Shape;8043;p131"/>
            <p:cNvGrpSpPr/>
            <p:nvPr/>
          </p:nvGrpSpPr>
          <p:grpSpPr>
            <a:xfrm>
              <a:off x="5146922" y="4444113"/>
              <a:ext cx="112668" cy="644524"/>
              <a:chOff x="5560053" y="4060825"/>
              <a:chExt cx="112668" cy="644524"/>
            </a:xfrm>
          </p:grpSpPr>
          <p:sp>
            <p:nvSpPr>
              <p:cNvPr id="8044" name="Google Shape;8044;p131"/>
              <p:cNvSpPr/>
              <p:nvPr/>
            </p:nvSpPr>
            <p:spPr>
              <a:xfrm>
                <a:off x="5587812" y="40608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045" name="Google Shape;8045;p131"/>
              <p:cNvGrpSpPr/>
              <p:nvPr/>
            </p:nvGrpSpPr>
            <p:grpSpPr>
              <a:xfrm>
                <a:off x="5560053" y="4244976"/>
                <a:ext cx="112668" cy="460373"/>
                <a:chOff x="2833555" y="2731052"/>
                <a:chExt cx="144358" cy="390525"/>
              </a:xfrm>
            </p:grpSpPr>
            <p:cxnSp>
              <p:nvCxnSpPr>
                <p:cNvPr id="8046" name="Google Shape;8046;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47" name="Google Shape;8047;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48" name="Google Shape;8048;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049" name="Google Shape;8049;p131"/>
            <p:cNvGrpSpPr/>
            <p:nvPr/>
          </p:nvGrpSpPr>
          <p:grpSpPr>
            <a:xfrm>
              <a:off x="5163238" y="4729862"/>
              <a:ext cx="79200" cy="153987"/>
              <a:chOff x="5163238" y="4729862"/>
              <a:chExt cx="79200" cy="153987"/>
            </a:xfrm>
          </p:grpSpPr>
          <p:sp>
            <p:nvSpPr>
              <p:cNvPr id="8050" name="Google Shape;8050;p131"/>
              <p:cNvSpPr/>
              <p:nvPr/>
            </p:nvSpPr>
            <p:spPr>
              <a:xfrm>
                <a:off x="5164074" y="4729862"/>
                <a:ext cx="78364" cy="153987"/>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051" name="Google Shape;8051;p131"/>
              <p:cNvCxnSpPr/>
              <p:nvPr/>
            </p:nvCxnSpPr>
            <p:spPr>
              <a:xfrm>
                <a:off x="5163238" y="4761879"/>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052" name="Google Shape;8052;p131"/>
              <p:cNvCxnSpPr/>
              <p:nvPr/>
            </p:nvCxnSpPr>
            <p:spPr>
              <a:xfrm>
                <a:off x="5163238" y="4799838"/>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053" name="Google Shape;8053;p131"/>
          <p:cNvGrpSpPr/>
          <p:nvPr/>
        </p:nvGrpSpPr>
        <p:grpSpPr>
          <a:xfrm>
            <a:off x="1390545" y="4707483"/>
            <a:ext cx="112668" cy="625475"/>
            <a:chOff x="1273422" y="4729863"/>
            <a:chExt cx="112668" cy="625475"/>
          </a:xfrm>
        </p:grpSpPr>
        <p:grpSp>
          <p:nvGrpSpPr>
            <p:cNvPr id="8054" name="Google Shape;8054;p131"/>
            <p:cNvGrpSpPr/>
            <p:nvPr/>
          </p:nvGrpSpPr>
          <p:grpSpPr>
            <a:xfrm>
              <a:off x="1273422" y="4729863"/>
              <a:ext cx="112668" cy="625475"/>
              <a:chOff x="1273422" y="4729863"/>
              <a:chExt cx="112668" cy="625475"/>
            </a:xfrm>
          </p:grpSpPr>
          <p:grpSp>
            <p:nvGrpSpPr>
              <p:cNvPr id="8055" name="Google Shape;8055;p131"/>
              <p:cNvGrpSpPr/>
              <p:nvPr/>
            </p:nvGrpSpPr>
            <p:grpSpPr>
              <a:xfrm>
                <a:off x="1273422" y="4729863"/>
                <a:ext cx="112668" cy="625475"/>
                <a:chOff x="1686553" y="4346575"/>
                <a:chExt cx="112668" cy="625475"/>
              </a:xfrm>
            </p:grpSpPr>
            <p:sp>
              <p:nvSpPr>
                <p:cNvPr id="8056" name="Google Shape;8056;p131"/>
                <p:cNvSpPr/>
                <p:nvPr/>
              </p:nvSpPr>
              <p:spPr>
                <a:xfrm>
                  <a:off x="1714312" y="49149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057" name="Google Shape;8057;p131"/>
                <p:cNvSpPr/>
                <p:nvPr/>
              </p:nvSpPr>
              <p:spPr>
                <a:xfrm>
                  <a:off x="1714312" y="43465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058" name="Google Shape;8058;p131"/>
                <p:cNvGrpSpPr/>
                <p:nvPr/>
              </p:nvGrpSpPr>
              <p:grpSpPr>
                <a:xfrm>
                  <a:off x="1686553" y="4419600"/>
                  <a:ext cx="112668" cy="317500"/>
                  <a:chOff x="2833555" y="2731052"/>
                  <a:chExt cx="144358" cy="390525"/>
                </a:xfrm>
              </p:grpSpPr>
              <p:cxnSp>
                <p:nvCxnSpPr>
                  <p:cNvPr id="8059" name="Google Shape;8059;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60" name="Google Shape;8060;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61" name="Google Shape;8061;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sp>
            <p:nvSpPr>
              <p:cNvPr id="8062" name="Google Shape;8062;p131"/>
              <p:cNvSpPr/>
              <p:nvPr/>
            </p:nvSpPr>
            <p:spPr>
              <a:xfrm>
                <a:off x="1301181" y="524124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063" name="Google Shape;8063;p131"/>
            <p:cNvGrpSpPr/>
            <p:nvPr/>
          </p:nvGrpSpPr>
          <p:grpSpPr>
            <a:xfrm>
              <a:off x="1289738" y="4887905"/>
              <a:ext cx="79618" cy="124533"/>
              <a:chOff x="1289738" y="4887905"/>
              <a:chExt cx="79618" cy="124533"/>
            </a:xfrm>
          </p:grpSpPr>
          <p:sp>
            <p:nvSpPr>
              <p:cNvPr id="8064" name="Google Shape;8064;p131"/>
              <p:cNvSpPr/>
              <p:nvPr/>
            </p:nvSpPr>
            <p:spPr>
              <a:xfrm>
                <a:off x="1290574" y="4887905"/>
                <a:ext cx="78364" cy="124533"/>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065" name="Google Shape;8065;p131"/>
              <p:cNvCxnSpPr/>
              <p:nvPr/>
            </p:nvCxnSpPr>
            <p:spPr>
              <a:xfrm>
                <a:off x="1289738" y="4927922"/>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066" name="Google Shape;8066;p131"/>
              <p:cNvCxnSpPr/>
              <p:nvPr/>
            </p:nvCxnSpPr>
            <p:spPr>
              <a:xfrm>
                <a:off x="1290156" y="4968523"/>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067" name="Google Shape;8067;p131"/>
          <p:cNvGrpSpPr/>
          <p:nvPr/>
        </p:nvGrpSpPr>
        <p:grpSpPr>
          <a:xfrm>
            <a:off x="1850920" y="4793208"/>
            <a:ext cx="112668" cy="511405"/>
            <a:chOff x="1733797" y="4815588"/>
            <a:chExt cx="112668" cy="511405"/>
          </a:xfrm>
        </p:grpSpPr>
        <p:grpSp>
          <p:nvGrpSpPr>
            <p:cNvPr id="8068" name="Google Shape;8068;p131"/>
            <p:cNvGrpSpPr/>
            <p:nvPr/>
          </p:nvGrpSpPr>
          <p:grpSpPr>
            <a:xfrm>
              <a:off x="1733797" y="4815588"/>
              <a:ext cx="112668" cy="511405"/>
              <a:chOff x="2146928" y="4432300"/>
              <a:chExt cx="112668" cy="511405"/>
            </a:xfrm>
          </p:grpSpPr>
          <p:sp>
            <p:nvSpPr>
              <p:cNvPr id="8069" name="Google Shape;8069;p131"/>
              <p:cNvSpPr/>
              <p:nvPr/>
            </p:nvSpPr>
            <p:spPr>
              <a:xfrm>
                <a:off x="2174687" y="44323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070" name="Google Shape;8070;p131"/>
              <p:cNvGrpSpPr/>
              <p:nvPr/>
            </p:nvGrpSpPr>
            <p:grpSpPr>
              <a:xfrm>
                <a:off x="2146928" y="4530724"/>
                <a:ext cx="112668" cy="412981"/>
                <a:chOff x="2833555" y="2731052"/>
                <a:chExt cx="144358" cy="390525"/>
              </a:xfrm>
            </p:grpSpPr>
            <p:cxnSp>
              <p:nvCxnSpPr>
                <p:cNvPr id="8071" name="Google Shape;8071;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72" name="Google Shape;8072;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73" name="Google Shape;8073;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074" name="Google Shape;8074;p131"/>
            <p:cNvGrpSpPr/>
            <p:nvPr/>
          </p:nvGrpSpPr>
          <p:grpSpPr>
            <a:xfrm>
              <a:off x="1748856" y="4983155"/>
              <a:ext cx="79200" cy="124533"/>
              <a:chOff x="1289738" y="4887905"/>
              <a:chExt cx="79200" cy="124533"/>
            </a:xfrm>
          </p:grpSpPr>
          <p:sp>
            <p:nvSpPr>
              <p:cNvPr id="8075" name="Google Shape;8075;p131"/>
              <p:cNvSpPr/>
              <p:nvPr/>
            </p:nvSpPr>
            <p:spPr>
              <a:xfrm>
                <a:off x="1290574" y="4887905"/>
                <a:ext cx="78364" cy="124533"/>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076" name="Google Shape;8076;p131"/>
              <p:cNvCxnSpPr/>
              <p:nvPr/>
            </p:nvCxnSpPr>
            <p:spPr>
              <a:xfrm>
                <a:off x="1289738" y="4927922"/>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077" name="Google Shape;8077;p131"/>
              <p:cNvCxnSpPr/>
              <p:nvPr/>
            </p:nvCxnSpPr>
            <p:spPr>
              <a:xfrm>
                <a:off x="1289738" y="4961638"/>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078" name="Google Shape;8078;p131"/>
          <p:cNvGrpSpPr/>
          <p:nvPr/>
        </p:nvGrpSpPr>
        <p:grpSpPr>
          <a:xfrm>
            <a:off x="2076345" y="4825398"/>
            <a:ext cx="112668" cy="479216"/>
            <a:chOff x="1959222" y="4847778"/>
            <a:chExt cx="112668" cy="479216"/>
          </a:xfrm>
        </p:grpSpPr>
        <p:grpSp>
          <p:nvGrpSpPr>
            <p:cNvPr id="8079" name="Google Shape;8079;p131"/>
            <p:cNvGrpSpPr/>
            <p:nvPr/>
          </p:nvGrpSpPr>
          <p:grpSpPr>
            <a:xfrm>
              <a:off x="1959222" y="4847778"/>
              <a:ext cx="112668" cy="479216"/>
              <a:chOff x="2833555" y="2731052"/>
              <a:chExt cx="144358" cy="390525"/>
            </a:xfrm>
          </p:grpSpPr>
          <p:cxnSp>
            <p:nvCxnSpPr>
              <p:cNvPr id="8080" name="Google Shape;8080;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81" name="Google Shape;8081;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82" name="Google Shape;8082;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nvGrpSpPr>
            <p:cNvPr id="8083" name="Google Shape;8083;p131"/>
            <p:cNvGrpSpPr/>
            <p:nvPr/>
          </p:nvGrpSpPr>
          <p:grpSpPr>
            <a:xfrm>
              <a:off x="1977471" y="4932422"/>
              <a:ext cx="79200" cy="124533"/>
              <a:chOff x="1289738" y="4887905"/>
              <a:chExt cx="79200" cy="124533"/>
            </a:xfrm>
          </p:grpSpPr>
          <p:sp>
            <p:nvSpPr>
              <p:cNvPr id="8084" name="Google Shape;8084;p131"/>
              <p:cNvSpPr/>
              <p:nvPr/>
            </p:nvSpPr>
            <p:spPr>
              <a:xfrm>
                <a:off x="1290574" y="4887905"/>
                <a:ext cx="78364" cy="124533"/>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085" name="Google Shape;8085;p131"/>
              <p:cNvCxnSpPr/>
              <p:nvPr/>
            </p:nvCxnSpPr>
            <p:spPr>
              <a:xfrm>
                <a:off x="1289738" y="4927922"/>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086" name="Google Shape;8086;p131"/>
              <p:cNvCxnSpPr/>
              <p:nvPr/>
            </p:nvCxnSpPr>
            <p:spPr>
              <a:xfrm>
                <a:off x="1289738" y="4961638"/>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087" name="Google Shape;8087;p131"/>
          <p:cNvGrpSpPr/>
          <p:nvPr/>
        </p:nvGrpSpPr>
        <p:grpSpPr>
          <a:xfrm>
            <a:off x="2311295" y="4650333"/>
            <a:ext cx="112668" cy="654281"/>
            <a:chOff x="2194172" y="4672713"/>
            <a:chExt cx="112668" cy="654281"/>
          </a:xfrm>
        </p:grpSpPr>
        <p:grpSp>
          <p:nvGrpSpPr>
            <p:cNvPr id="8088" name="Google Shape;8088;p131"/>
            <p:cNvGrpSpPr/>
            <p:nvPr/>
          </p:nvGrpSpPr>
          <p:grpSpPr>
            <a:xfrm>
              <a:off x="2194172" y="4672713"/>
              <a:ext cx="112668" cy="654281"/>
              <a:chOff x="2607303" y="4289425"/>
              <a:chExt cx="112668" cy="654281"/>
            </a:xfrm>
          </p:grpSpPr>
          <p:sp>
            <p:nvSpPr>
              <p:cNvPr id="8089" name="Google Shape;8089;p131"/>
              <p:cNvSpPr/>
              <p:nvPr/>
            </p:nvSpPr>
            <p:spPr>
              <a:xfrm>
                <a:off x="2635062" y="43465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090" name="Google Shape;8090;p131"/>
              <p:cNvSpPr/>
              <p:nvPr/>
            </p:nvSpPr>
            <p:spPr>
              <a:xfrm>
                <a:off x="2635062" y="42894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091" name="Google Shape;8091;p131"/>
              <p:cNvGrpSpPr/>
              <p:nvPr/>
            </p:nvGrpSpPr>
            <p:grpSpPr>
              <a:xfrm>
                <a:off x="2607303" y="4403725"/>
                <a:ext cx="112668" cy="539981"/>
                <a:chOff x="2833555" y="2731052"/>
                <a:chExt cx="144358" cy="390525"/>
              </a:xfrm>
            </p:grpSpPr>
            <p:cxnSp>
              <p:nvCxnSpPr>
                <p:cNvPr id="8092" name="Google Shape;8092;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93" name="Google Shape;8093;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094" name="Google Shape;8094;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095" name="Google Shape;8095;p131"/>
            <p:cNvGrpSpPr/>
            <p:nvPr/>
          </p:nvGrpSpPr>
          <p:grpSpPr>
            <a:xfrm>
              <a:off x="2210906" y="4868057"/>
              <a:ext cx="79200" cy="124533"/>
              <a:chOff x="1289738" y="4887905"/>
              <a:chExt cx="79200" cy="124533"/>
            </a:xfrm>
          </p:grpSpPr>
          <p:sp>
            <p:nvSpPr>
              <p:cNvPr id="8096" name="Google Shape;8096;p131"/>
              <p:cNvSpPr/>
              <p:nvPr/>
            </p:nvSpPr>
            <p:spPr>
              <a:xfrm>
                <a:off x="1290574" y="4887905"/>
                <a:ext cx="78364" cy="124533"/>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097" name="Google Shape;8097;p131"/>
              <p:cNvCxnSpPr/>
              <p:nvPr/>
            </p:nvCxnSpPr>
            <p:spPr>
              <a:xfrm>
                <a:off x="1289738" y="4927922"/>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098" name="Google Shape;8098;p131"/>
              <p:cNvCxnSpPr/>
              <p:nvPr/>
            </p:nvCxnSpPr>
            <p:spPr>
              <a:xfrm>
                <a:off x="1289738" y="4961638"/>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099" name="Google Shape;8099;p131"/>
          <p:cNvGrpSpPr/>
          <p:nvPr/>
        </p:nvGrpSpPr>
        <p:grpSpPr>
          <a:xfrm>
            <a:off x="2536720" y="4624933"/>
            <a:ext cx="112668" cy="679681"/>
            <a:chOff x="2419597" y="4647313"/>
            <a:chExt cx="112668" cy="679681"/>
          </a:xfrm>
        </p:grpSpPr>
        <p:grpSp>
          <p:nvGrpSpPr>
            <p:cNvPr id="8100" name="Google Shape;8100;p131"/>
            <p:cNvGrpSpPr/>
            <p:nvPr/>
          </p:nvGrpSpPr>
          <p:grpSpPr>
            <a:xfrm>
              <a:off x="2419597" y="4647313"/>
              <a:ext cx="112668" cy="679681"/>
              <a:chOff x="2832728" y="4264025"/>
              <a:chExt cx="112668" cy="679681"/>
            </a:xfrm>
          </p:grpSpPr>
          <p:sp>
            <p:nvSpPr>
              <p:cNvPr id="8101" name="Google Shape;8101;p131"/>
              <p:cNvSpPr/>
              <p:nvPr/>
            </p:nvSpPr>
            <p:spPr>
              <a:xfrm>
                <a:off x="2860487" y="42640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102" name="Google Shape;8102;p131"/>
              <p:cNvGrpSpPr/>
              <p:nvPr/>
            </p:nvGrpSpPr>
            <p:grpSpPr>
              <a:xfrm>
                <a:off x="2832728" y="4295775"/>
                <a:ext cx="112668" cy="647931"/>
                <a:chOff x="2833555" y="2731052"/>
                <a:chExt cx="144358" cy="390525"/>
              </a:xfrm>
            </p:grpSpPr>
            <p:cxnSp>
              <p:nvCxnSpPr>
                <p:cNvPr id="8103" name="Google Shape;8103;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04" name="Google Shape;8104;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05" name="Google Shape;8105;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106" name="Google Shape;8106;p131"/>
            <p:cNvGrpSpPr/>
            <p:nvPr/>
          </p:nvGrpSpPr>
          <p:grpSpPr>
            <a:xfrm>
              <a:off x="2435913" y="4792655"/>
              <a:ext cx="79200" cy="156349"/>
              <a:chOff x="2435913" y="4792655"/>
              <a:chExt cx="79200" cy="156349"/>
            </a:xfrm>
          </p:grpSpPr>
          <p:sp>
            <p:nvSpPr>
              <p:cNvPr id="8107" name="Google Shape;8107;p131"/>
              <p:cNvSpPr/>
              <p:nvPr/>
            </p:nvSpPr>
            <p:spPr>
              <a:xfrm>
                <a:off x="2436749" y="4792655"/>
                <a:ext cx="78364" cy="156349"/>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108" name="Google Shape;8108;p131"/>
              <p:cNvCxnSpPr/>
              <p:nvPr/>
            </p:nvCxnSpPr>
            <p:spPr>
              <a:xfrm>
                <a:off x="2435913" y="4899089"/>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109" name="Google Shape;8109;p131"/>
              <p:cNvCxnSpPr/>
              <p:nvPr/>
            </p:nvCxnSpPr>
            <p:spPr>
              <a:xfrm>
                <a:off x="2435913" y="4856863"/>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110" name="Google Shape;8110;p131"/>
          <p:cNvGrpSpPr/>
          <p:nvPr/>
        </p:nvGrpSpPr>
        <p:grpSpPr>
          <a:xfrm>
            <a:off x="2993920" y="4475708"/>
            <a:ext cx="112668" cy="828906"/>
            <a:chOff x="2876797" y="4498088"/>
            <a:chExt cx="112668" cy="828906"/>
          </a:xfrm>
        </p:grpSpPr>
        <p:grpSp>
          <p:nvGrpSpPr>
            <p:cNvPr id="8111" name="Google Shape;8111;p131"/>
            <p:cNvGrpSpPr/>
            <p:nvPr/>
          </p:nvGrpSpPr>
          <p:grpSpPr>
            <a:xfrm>
              <a:off x="2876797" y="4498088"/>
              <a:ext cx="112668" cy="828906"/>
              <a:chOff x="3289928" y="4114800"/>
              <a:chExt cx="112668" cy="828906"/>
            </a:xfrm>
          </p:grpSpPr>
          <p:sp>
            <p:nvSpPr>
              <p:cNvPr id="8112" name="Google Shape;8112;p131"/>
              <p:cNvSpPr/>
              <p:nvPr/>
            </p:nvSpPr>
            <p:spPr>
              <a:xfrm>
                <a:off x="3317687" y="43878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13" name="Google Shape;8113;p131"/>
              <p:cNvSpPr/>
              <p:nvPr/>
            </p:nvSpPr>
            <p:spPr>
              <a:xfrm>
                <a:off x="3317687" y="41148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114" name="Google Shape;8114;p131"/>
              <p:cNvGrpSpPr/>
              <p:nvPr/>
            </p:nvGrpSpPr>
            <p:grpSpPr>
              <a:xfrm>
                <a:off x="3289928" y="4448175"/>
                <a:ext cx="112668" cy="495531"/>
                <a:chOff x="2833555" y="2731052"/>
                <a:chExt cx="144358" cy="390525"/>
              </a:xfrm>
            </p:grpSpPr>
            <p:cxnSp>
              <p:nvCxnSpPr>
                <p:cNvPr id="8115" name="Google Shape;8115;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16" name="Google Shape;8116;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17" name="Google Shape;8117;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sp>
          <p:nvSpPr>
            <p:cNvPr id="8118" name="Google Shape;8118;p131"/>
            <p:cNvSpPr/>
            <p:nvPr/>
          </p:nvSpPr>
          <p:spPr>
            <a:xfrm>
              <a:off x="2896239" y="4922830"/>
              <a:ext cx="78364" cy="124533"/>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119" name="Google Shape;8119;p131"/>
            <p:cNvCxnSpPr/>
            <p:nvPr/>
          </p:nvCxnSpPr>
          <p:spPr>
            <a:xfrm>
              <a:off x="2895403" y="4962847"/>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120" name="Google Shape;8120;p131"/>
            <p:cNvCxnSpPr/>
            <p:nvPr/>
          </p:nvCxnSpPr>
          <p:spPr>
            <a:xfrm>
              <a:off x="2895403" y="4996563"/>
              <a:ext cx="79200" cy="0"/>
            </a:xfrm>
            <a:prstGeom prst="straightConnector1">
              <a:avLst/>
            </a:prstGeom>
            <a:noFill/>
            <a:ln cap="flat" cmpd="sng" w="12700">
              <a:solidFill>
                <a:srgbClr val="000000"/>
              </a:solidFill>
              <a:prstDash val="solid"/>
              <a:miter lim="800000"/>
              <a:headEnd len="sm" w="sm" type="none"/>
              <a:tailEnd len="sm" w="sm" type="none"/>
            </a:ln>
          </p:spPr>
        </p:cxnSp>
      </p:grpSp>
      <p:grpSp>
        <p:nvGrpSpPr>
          <p:cNvPr id="8121" name="Google Shape;8121;p131"/>
          <p:cNvGrpSpPr/>
          <p:nvPr/>
        </p:nvGrpSpPr>
        <p:grpSpPr>
          <a:xfrm>
            <a:off x="3225695" y="4631283"/>
            <a:ext cx="112668" cy="673332"/>
            <a:chOff x="3108572" y="4653663"/>
            <a:chExt cx="112668" cy="673332"/>
          </a:xfrm>
        </p:grpSpPr>
        <p:grpSp>
          <p:nvGrpSpPr>
            <p:cNvPr id="8122" name="Google Shape;8122;p131"/>
            <p:cNvGrpSpPr/>
            <p:nvPr/>
          </p:nvGrpSpPr>
          <p:grpSpPr>
            <a:xfrm>
              <a:off x="3108572" y="4653663"/>
              <a:ext cx="112668" cy="673332"/>
              <a:chOff x="3521703" y="4270375"/>
              <a:chExt cx="112668" cy="673332"/>
            </a:xfrm>
          </p:grpSpPr>
          <p:sp>
            <p:nvSpPr>
              <p:cNvPr id="8123" name="Google Shape;8123;p131"/>
              <p:cNvSpPr/>
              <p:nvPr/>
            </p:nvSpPr>
            <p:spPr>
              <a:xfrm>
                <a:off x="3549462" y="42703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24" name="Google Shape;8124;p131"/>
              <p:cNvSpPr/>
              <p:nvPr/>
            </p:nvSpPr>
            <p:spPr>
              <a:xfrm>
                <a:off x="3549462" y="43148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25" name="Google Shape;8125;p131"/>
              <p:cNvSpPr/>
              <p:nvPr/>
            </p:nvSpPr>
            <p:spPr>
              <a:xfrm>
                <a:off x="3549462" y="43561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126" name="Google Shape;8126;p131"/>
              <p:cNvGrpSpPr/>
              <p:nvPr/>
            </p:nvGrpSpPr>
            <p:grpSpPr>
              <a:xfrm>
                <a:off x="3521703" y="4362451"/>
                <a:ext cx="112668" cy="581256"/>
                <a:chOff x="2833555" y="2731052"/>
                <a:chExt cx="144358" cy="390525"/>
              </a:xfrm>
            </p:grpSpPr>
            <p:cxnSp>
              <p:nvCxnSpPr>
                <p:cNvPr id="8127" name="Google Shape;8127;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28" name="Google Shape;8128;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29" name="Google Shape;8129;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sp>
          <p:nvSpPr>
            <p:cNvPr id="8130" name="Google Shape;8130;p131"/>
            <p:cNvSpPr/>
            <p:nvPr/>
          </p:nvSpPr>
          <p:spPr>
            <a:xfrm>
              <a:off x="3124908" y="4875205"/>
              <a:ext cx="78364" cy="124533"/>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131" name="Google Shape;8131;p131"/>
            <p:cNvCxnSpPr/>
            <p:nvPr/>
          </p:nvCxnSpPr>
          <p:spPr>
            <a:xfrm>
              <a:off x="3124072" y="4915222"/>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132" name="Google Shape;8132;p131"/>
            <p:cNvCxnSpPr/>
            <p:nvPr/>
          </p:nvCxnSpPr>
          <p:spPr>
            <a:xfrm>
              <a:off x="3124072" y="4948938"/>
              <a:ext cx="79200" cy="0"/>
            </a:xfrm>
            <a:prstGeom prst="straightConnector1">
              <a:avLst/>
            </a:prstGeom>
            <a:noFill/>
            <a:ln cap="flat" cmpd="sng" w="12700">
              <a:solidFill>
                <a:srgbClr val="000000"/>
              </a:solidFill>
              <a:prstDash val="solid"/>
              <a:miter lim="800000"/>
              <a:headEnd len="sm" w="sm" type="none"/>
              <a:tailEnd len="sm" w="sm" type="none"/>
            </a:ln>
          </p:spPr>
        </p:cxnSp>
      </p:grpSp>
      <p:grpSp>
        <p:nvGrpSpPr>
          <p:cNvPr id="8133" name="Google Shape;8133;p131"/>
          <p:cNvGrpSpPr/>
          <p:nvPr/>
        </p:nvGrpSpPr>
        <p:grpSpPr>
          <a:xfrm>
            <a:off x="3451120" y="4561433"/>
            <a:ext cx="112668" cy="743182"/>
            <a:chOff x="3333997" y="4583813"/>
            <a:chExt cx="112668" cy="743182"/>
          </a:xfrm>
        </p:grpSpPr>
        <p:grpSp>
          <p:nvGrpSpPr>
            <p:cNvPr id="8134" name="Google Shape;8134;p131"/>
            <p:cNvGrpSpPr/>
            <p:nvPr/>
          </p:nvGrpSpPr>
          <p:grpSpPr>
            <a:xfrm>
              <a:off x="3333997" y="4583813"/>
              <a:ext cx="112668" cy="743182"/>
              <a:chOff x="3747128" y="4200525"/>
              <a:chExt cx="112668" cy="743182"/>
            </a:xfrm>
          </p:grpSpPr>
          <p:sp>
            <p:nvSpPr>
              <p:cNvPr id="8135" name="Google Shape;8135;p131"/>
              <p:cNvSpPr/>
              <p:nvPr/>
            </p:nvSpPr>
            <p:spPr>
              <a:xfrm>
                <a:off x="3774887" y="42862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36" name="Google Shape;8136;p131"/>
              <p:cNvSpPr/>
              <p:nvPr/>
            </p:nvSpPr>
            <p:spPr>
              <a:xfrm>
                <a:off x="3774887" y="42449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37" name="Google Shape;8137;p131"/>
              <p:cNvSpPr/>
              <p:nvPr/>
            </p:nvSpPr>
            <p:spPr>
              <a:xfrm>
                <a:off x="3774887" y="42005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138" name="Google Shape;8138;p131"/>
              <p:cNvGrpSpPr/>
              <p:nvPr/>
            </p:nvGrpSpPr>
            <p:grpSpPr>
              <a:xfrm>
                <a:off x="3747128" y="4314825"/>
                <a:ext cx="112668" cy="628882"/>
                <a:chOff x="2833555" y="2731052"/>
                <a:chExt cx="144358" cy="390525"/>
              </a:xfrm>
            </p:grpSpPr>
            <p:cxnSp>
              <p:nvCxnSpPr>
                <p:cNvPr id="8139" name="Google Shape;8139;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40" name="Google Shape;8140;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41" name="Google Shape;8141;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sp>
          <p:nvSpPr>
            <p:cNvPr id="8142" name="Google Shape;8142;p131"/>
            <p:cNvSpPr/>
            <p:nvPr/>
          </p:nvSpPr>
          <p:spPr>
            <a:xfrm>
              <a:off x="3351149" y="4816359"/>
              <a:ext cx="78364" cy="124533"/>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143" name="Google Shape;8143;p131"/>
            <p:cNvCxnSpPr/>
            <p:nvPr/>
          </p:nvCxnSpPr>
          <p:spPr>
            <a:xfrm>
              <a:off x="3350313" y="4856376"/>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144" name="Google Shape;8144;p131"/>
            <p:cNvCxnSpPr/>
            <p:nvPr/>
          </p:nvCxnSpPr>
          <p:spPr>
            <a:xfrm>
              <a:off x="3350313" y="4890092"/>
              <a:ext cx="79200" cy="0"/>
            </a:xfrm>
            <a:prstGeom prst="straightConnector1">
              <a:avLst/>
            </a:prstGeom>
            <a:noFill/>
            <a:ln cap="flat" cmpd="sng" w="12700">
              <a:solidFill>
                <a:srgbClr val="000000"/>
              </a:solidFill>
              <a:prstDash val="solid"/>
              <a:miter lim="800000"/>
              <a:headEnd len="sm" w="sm" type="none"/>
              <a:tailEnd len="sm" w="sm" type="none"/>
            </a:ln>
          </p:spPr>
        </p:cxnSp>
      </p:grpSp>
      <p:grpSp>
        <p:nvGrpSpPr>
          <p:cNvPr id="8145" name="Google Shape;8145;p131"/>
          <p:cNvGrpSpPr/>
          <p:nvPr/>
        </p:nvGrpSpPr>
        <p:grpSpPr>
          <a:xfrm>
            <a:off x="3917845" y="4688433"/>
            <a:ext cx="112668" cy="616182"/>
            <a:chOff x="3800722" y="4710813"/>
            <a:chExt cx="112668" cy="616182"/>
          </a:xfrm>
        </p:grpSpPr>
        <p:grpSp>
          <p:nvGrpSpPr>
            <p:cNvPr id="8146" name="Google Shape;8146;p131"/>
            <p:cNvGrpSpPr/>
            <p:nvPr/>
          </p:nvGrpSpPr>
          <p:grpSpPr>
            <a:xfrm>
              <a:off x="3800722" y="4710813"/>
              <a:ext cx="112668" cy="616182"/>
              <a:chOff x="4213853" y="4327525"/>
              <a:chExt cx="112668" cy="616182"/>
            </a:xfrm>
          </p:grpSpPr>
          <p:sp>
            <p:nvSpPr>
              <p:cNvPr id="8147" name="Google Shape;8147;p131"/>
              <p:cNvSpPr/>
              <p:nvPr/>
            </p:nvSpPr>
            <p:spPr>
              <a:xfrm>
                <a:off x="4241612" y="43688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48" name="Google Shape;8148;p131"/>
              <p:cNvSpPr/>
              <p:nvPr/>
            </p:nvSpPr>
            <p:spPr>
              <a:xfrm>
                <a:off x="4241612" y="43275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149" name="Google Shape;8149;p131"/>
              <p:cNvGrpSpPr/>
              <p:nvPr/>
            </p:nvGrpSpPr>
            <p:grpSpPr>
              <a:xfrm>
                <a:off x="4213853" y="4387850"/>
                <a:ext cx="112668" cy="555857"/>
                <a:chOff x="2833555" y="2731052"/>
                <a:chExt cx="144358" cy="390525"/>
              </a:xfrm>
            </p:grpSpPr>
            <p:cxnSp>
              <p:nvCxnSpPr>
                <p:cNvPr id="8150" name="Google Shape;8150;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51" name="Google Shape;8151;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52" name="Google Shape;8152;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153" name="Google Shape;8153;p131"/>
            <p:cNvGrpSpPr/>
            <p:nvPr/>
          </p:nvGrpSpPr>
          <p:grpSpPr>
            <a:xfrm>
              <a:off x="3816905" y="4877827"/>
              <a:ext cx="79200" cy="156349"/>
              <a:chOff x="2588313" y="4945055"/>
              <a:chExt cx="79200" cy="156349"/>
            </a:xfrm>
          </p:grpSpPr>
          <p:sp>
            <p:nvSpPr>
              <p:cNvPr id="8154" name="Google Shape;8154;p131"/>
              <p:cNvSpPr/>
              <p:nvPr/>
            </p:nvSpPr>
            <p:spPr>
              <a:xfrm>
                <a:off x="2589149" y="4945055"/>
                <a:ext cx="78364" cy="156349"/>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155" name="Google Shape;8155;p131"/>
              <p:cNvCxnSpPr/>
              <p:nvPr/>
            </p:nvCxnSpPr>
            <p:spPr>
              <a:xfrm>
                <a:off x="2588313" y="5051489"/>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156" name="Google Shape;8156;p131"/>
              <p:cNvCxnSpPr/>
              <p:nvPr/>
            </p:nvCxnSpPr>
            <p:spPr>
              <a:xfrm>
                <a:off x="2588313" y="5009263"/>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157" name="Google Shape;8157;p131"/>
          <p:cNvGrpSpPr/>
          <p:nvPr/>
        </p:nvGrpSpPr>
        <p:grpSpPr>
          <a:xfrm>
            <a:off x="4140095" y="4558258"/>
            <a:ext cx="112668" cy="746358"/>
            <a:chOff x="4022972" y="4580638"/>
            <a:chExt cx="112668" cy="746358"/>
          </a:xfrm>
        </p:grpSpPr>
        <p:grpSp>
          <p:nvGrpSpPr>
            <p:cNvPr id="8158" name="Google Shape;8158;p131"/>
            <p:cNvGrpSpPr/>
            <p:nvPr/>
          </p:nvGrpSpPr>
          <p:grpSpPr>
            <a:xfrm>
              <a:off x="4022972" y="4580638"/>
              <a:ext cx="112668" cy="746358"/>
              <a:chOff x="4436103" y="4197350"/>
              <a:chExt cx="112668" cy="746358"/>
            </a:xfrm>
          </p:grpSpPr>
          <p:sp>
            <p:nvSpPr>
              <p:cNvPr id="8159" name="Google Shape;8159;p131"/>
              <p:cNvSpPr/>
              <p:nvPr/>
            </p:nvSpPr>
            <p:spPr>
              <a:xfrm>
                <a:off x="4463862" y="43116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60" name="Google Shape;8160;p131"/>
              <p:cNvSpPr/>
              <p:nvPr/>
            </p:nvSpPr>
            <p:spPr>
              <a:xfrm>
                <a:off x="4463862" y="42703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61" name="Google Shape;8161;p131"/>
              <p:cNvSpPr/>
              <p:nvPr/>
            </p:nvSpPr>
            <p:spPr>
              <a:xfrm>
                <a:off x="4463862" y="41973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162" name="Google Shape;8162;p131"/>
              <p:cNvGrpSpPr/>
              <p:nvPr/>
            </p:nvGrpSpPr>
            <p:grpSpPr>
              <a:xfrm>
                <a:off x="4436103" y="4302126"/>
                <a:ext cx="112668" cy="641582"/>
                <a:chOff x="2833555" y="2731052"/>
                <a:chExt cx="144358" cy="390525"/>
              </a:xfrm>
            </p:grpSpPr>
            <p:cxnSp>
              <p:nvCxnSpPr>
                <p:cNvPr id="8163" name="Google Shape;8163;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64" name="Google Shape;8164;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65" name="Google Shape;8165;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166" name="Google Shape;8166;p131"/>
            <p:cNvGrpSpPr/>
            <p:nvPr/>
          </p:nvGrpSpPr>
          <p:grpSpPr>
            <a:xfrm>
              <a:off x="4040124" y="4831463"/>
              <a:ext cx="79200" cy="146050"/>
              <a:chOff x="4040124" y="4831463"/>
              <a:chExt cx="79200" cy="146050"/>
            </a:xfrm>
          </p:grpSpPr>
          <p:sp>
            <p:nvSpPr>
              <p:cNvPr id="8167" name="Google Shape;8167;p131"/>
              <p:cNvSpPr/>
              <p:nvPr/>
            </p:nvSpPr>
            <p:spPr>
              <a:xfrm>
                <a:off x="4040124" y="4831463"/>
                <a:ext cx="78364" cy="146050"/>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168" name="Google Shape;8168;p131"/>
              <p:cNvCxnSpPr/>
              <p:nvPr/>
            </p:nvCxnSpPr>
            <p:spPr>
              <a:xfrm>
                <a:off x="4040124" y="4927922"/>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169" name="Google Shape;8169;p131"/>
              <p:cNvCxnSpPr/>
              <p:nvPr/>
            </p:nvCxnSpPr>
            <p:spPr>
              <a:xfrm>
                <a:off x="4040124" y="4880529"/>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170" name="Google Shape;8170;p131"/>
          <p:cNvGrpSpPr/>
          <p:nvPr/>
        </p:nvGrpSpPr>
        <p:grpSpPr>
          <a:xfrm>
            <a:off x="4371870" y="4434433"/>
            <a:ext cx="112668" cy="870183"/>
            <a:chOff x="4254747" y="4456813"/>
            <a:chExt cx="112668" cy="870183"/>
          </a:xfrm>
        </p:grpSpPr>
        <p:grpSp>
          <p:nvGrpSpPr>
            <p:cNvPr id="8171" name="Google Shape;8171;p131"/>
            <p:cNvGrpSpPr/>
            <p:nvPr/>
          </p:nvGrpSpPr>
          <p:grpSpPr>
            <a:xfrm>
              <a:off x="4254747" y="4456813"/>
              <a:ext cx="112668" cy="870183"/>
              <a:chOff x="4667878" y="4073525"/>
              <a:chExt cx="112668" cy="870183"/>
            </a:xfrm>
          </p:grpSpPr>
          <p:sp>
            <p:nvSpPr>
              <p:cNvPr id="8172" name="Google Shape;8172;p131"/>
              <p:cNvSpPr/>
              <p:nvPr/>
            </p:nvSpPr>
            <p:spPr>
              <a:xfrm>
                <a:off x="4695637" y="40735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173" name="Google Shape;8173;p131"/>
              <p:cNvGrpSpPr/>
              <p:nvPr/>
            </p:nvGrpSpPr>
            <p:grpSpPr>
              <a:xfrm>
                <a:off x="4667878" y="4286250"/>
                <a:ext cx="112668" cy="657458"/>
                <a:chOff x="2833555" y="2731052"/>
                <a:chExt cx="144358" cy="390525"/>
              </a:xfrm>
            </p:grpSpPr>
            <p:cxnSp>
              <p:nvCxnSpPr>
                <p:cNvPr id="8174" name="Google Shape;8174;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75" name="Google Shape;8175;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76" name="Google Shape;8176;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177" name="Google Shape;8177;p131"/>
            <p:cNvGrpSpPr/>
            <p:nvPr/>
          </p:nvGrpSpPr>
          <p:grpSpPr>
            <a:xfrm>
              <a:off x="4271063" y="4764788"/>
              <a:ext cx="79200" cy="184217"/>
              <a:chOff x="4271063" y="4764788"/>
              <a:chExt cx="79200" cy="184217"/>
            </a:xfrm>
          </p:grpSpPr>
          <p:sp>
            <p:nvSpPr>
              <p:cNvPr id="8178" name="Google Shape;8178;p131"/>
              <p:cNvSpPr/>
              <p:nvPr/>
            </p:nvSpPr>
            <p:spPr>
              <a:xfrm>
                <a:off x="4271899" y="4764788"/>
                <a:ext cx="78364" cy="184217"/>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179" name="Google Shape;8179;p131"/>
              <p:cNvCxnSpPr/>
              <p:nvPr/>
            </p:nvCxnSpPr>
            <p:spPr>
              <a:xfrm>
                <a:off x="4271063" y="4816142"/>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180" name="Google Shape;8180;p131"/>
              <p:cNvCxnSpPr/>
              <p:nvPr/>
            </p:nvCxnSpPr>
            <p:spPr>
              <a:xfrm>
                <a:off x="4271063" y="4861914"/>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181" name="Google Shape;8181;p131"/>
          <p:cNvGrpSpPr/>
          <p:nvPr/>
        </p:nvGrpSpPr>
        <p:grpSpPr>
          <a:xfrm>
            <a:off x="1654070" y="4723358"/>
            <a:ext cx="112668" cy="581256"/>
            <a:chOff x="1536947" y="4745738"/>
            <a:chExt cx="112668" cy="581256"/>
          </a:xfrm>
        </p:grpSpPr>
        <p:grpSp>
          <p:nvGrpSpPr>
            <p:cNvPr id="8182" name="Google Shape;8182;p131"/>
            <p:cNvGrpSpPr/>
            <p:nvPr/>
          </p:nvGrpSpPr>
          <p:grpSpPr>
            <a:xfrm>
              <a:off x="1536947" y="4745738"/>
              <a:ext cx="112668" cy="581255"/>
              <a:chOff x="1950078" y="4362450"/>
              <a:chExt cx="112668" cy="581255"/>
            </a:xfrm>
          </p:grpSpPr>
          <p:sp>
            <p:nvSpPr>
              <p:cNvPr id="8183" name="Google Shape;8183;p131"/>
              <p:cNvSpPr/>
              <p:nvPr/>
            </p:nvSpPr>
            <p:spPr>
              <a:xfrm>
                <a:off x="1977837" y="43624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84" name="Google Shape;8184;p131"/>
              <p:cNvSpPr/>
              <p:nvPr/>
            </p:nvSpPr>
            <p:spPr>
              <a:xfrm>
                <a:off x="1977837" y="44100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85" name="Google Shape;8185;p131"/>
              <p:cNvSpPr/>
              <p:nvPr/>
            </p:nvSpPr>
            <p:spPr>
              <a:xfrm>
                <a:off x="1977837" y="44735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186" name="Google Shape;8186;p131"/>
              <p:cNvGrpSpPr/>
              <p:nvPr/>
            </p:nvGrpSpPr>
            <p:grpSpPr>
              <a:xfrm>
                <a:off x="1950078" y="4584700"/>
                <a:ext cx="112668" cy="359005"/>
                <a:chOff x="2833555" y="2731052"/>
                <a:chExt cx="144358" cy="390525"/>
              </a:xfrm>
            </p:grpSpPr>
            <p:cxnSp>
              <p:nvCxnSpPr>
                <p:cNvPr id="8187" name="Google Shape;8187;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188" name="Google Shape;8188;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189" name="Google Shape;8189;p131"/>
            <p:cNvGrpSpPr/>
            <p:nvPr/>
          </p:nvGrpSpPr>
          <p:grpSpPr>
            <a:xfrm>
              <a:off x="1553263" y="5114038"/>
              <a:ext cx="79200" cy="212956"/>
              <a:chOff x="1553263" y="5114038"/>
              <a:chExt cx="79200" cy="212956"/>
            </a:xfrm>
          </p:grpSpPr>
          <p:sp>
            <p:nvSpPr>
              <p:cNvPr id="8190" name="Google Shape;8190;p131"/>
              <p:cNvSpPr/>
              <p:nvPr/>
            </p:nvSpPr>
            <p:spPr>
              <a:xfrm>
                <a:off x="1554099" y="5114038"/>
                <a:ext cx="78364" cy="212956"/>
              </a:xfrm>
              <a:prstGeom prst="rect">
                <a:avLst/>
              </a:prstGeom>
              <a:solidFill>
                <a:schemeClr val="accent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191" name="Google Shape;8191;p131"/>
              <p:cNvCxnSpPr/>
              <p:nvPr/>
            </p:nvCxnSpPr>
            <p:spPr>
              <a:xfrm>
                <a:off x="1553263" y="5168795"/>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192" name="Google Shape;8192;p131"/>
              <p:cNvCxnSpPr/>
              <p:nvPr/>
            </p:nvCxnSpPr>
            <p:spPr>
              <a:xfrm>
                <a:off x="1553263" y="5220516"/>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193" name="Google Shape;8193;p131"/>
          <p:cNvGrpSpPr/>
          <p:nvPr/>
        </p:nvGrpSpPr>
        <p:grpSpPr>
          <a:xfrm>
            <a:off x="2806595" y="4755108"/>
            <a:ext cx="112668" cy="555856"/>
            <a:chOff x="2689472" y="4777488"/>
            <a:chExt cx="112668" cy="555856"/>
          </a:xfrm>
        </p:grpSpPr>
        <p:grpSp>
          <p:nvGrpSpPr>
            <p:cNvPr id="8194" name="Google Shape;8194;p131"/>
            <p:cNvGrpSpPr/>
            <p:nvPr/>
          </p:nvGrpSpPr>
          <p:grpSpPr>
            <a:xfrm>
              <a:off x="2689472" y="4777488"/>
              <a:ext cx="112668" cy="549506"/>
              <a:chOff x="3102603" y="4394200"/>
              <a:chExt cx="112668" cy="549506"/>
            </a:xfrm>
          </p:grpSpPr>
          <p:sp>
            <p:nvSpPr>
              <p:cNvPr id="8195" name="Google Shape;8195;p131"/>
              <p:cNvSpPr/>
              <p:nvPr/>
            </p:nvSpPr>
            <p:spPr>
              <a:xfrm>
                <a:off x="3130362" y="45085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96" name="Google Shape;8196;p131"/>
              <p:cNvSpPr/>
              <p:nvPr/>
            </p:nvSpPr>
            <p:spPr>
              <a:xfrm>
                <a:off x="3130362" y="44450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197" name="Google Shape;8197;p131"/>
              <p:cNvSpPr/>
              <p:nvPr/>
            </p:nvSpPr>
            <p:spPr>
              <a:xfrm>
                <a:off x="3130362" y="43942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198" name="Google Shape;8198;p131"/>
              <p:cNvGrpSpPr/>
              <p:nvPr/>
            </p:nvGrpSpPr>
            <p:grpSpPr>
              <a:xfrm>
                <a:off x="3102603" y="4545892"/>
                <a:ext cx="112668" cy="397814"/>
                <a:chOff x="2833555" y="2731052"/>
                <a:chExt cx="144358" cy="390525"/>
              </a:xfrm>
            </p:grpSpPr>
            <p:cxnSp>
              <p:nvCxnSpPr>
                <p:cNvPr id="8199" name="Google Shape;8199;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00" name="Google Shape;8200;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201" name="Google Shape;8201;p131"/>
            <p:cNvGrpSpPr/>
            <p:nvPr/>
          </p:nvGrpSpPr>
          <p:grpSpPr>
            <a:xfrm>
              <a:off x="2705788" y="5094987"/>
              <a:ext cx="79200" cy="238357"/>
              <a:chOff x="2705788" y="5094987"/>
              <a:chExt cx="79200" cy="238357"/>
            </a:xfrm>
          </p:grpSpPr>
          <p:sp>
            <p:nvSpPr>
              <p:cNvPr id="8202" name="Google Shape;8202;p131"/>
              <p:cNvSpPr/>
              <p:nvPr/>
            </p:nvSpPr>
            <p:spPr>
              <a:xfrm>
                <a:off x="2706624" y="5094987"/>
                <a:ext cx="78364" cy="238357"/>
              </a:xfrm>
              <a:prstGeom prst="rect">
                <a:avLst/>
              </a:prstGeom>
              <a:solidFill>
                <a:schemeClr val="accent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203" name="Google Shape;8203;p131"/>
              <p:cNvCxnSpPr/>
              <p:nvPr/>
            </p:nvCxnSpPr>
            <p:spPr>
              <a:xfrm>
                <a:off x="2705788" y="5180700"/>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204" name="Google Shape;8204;p131"/>
              <p:cNvCxnSpPr/>
              <p:nvPr/>
            </p:nvCxnSpPr>
            <p:spPr>
              <a:xfrm>
                <a:off x="2705788" y="5237975"/>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205" name="Google Shape;8205;p131"/>
          <p:cNvGrpSpPr/>
          <p:nvPr/>
        </p:nvGrpSpPr>
        <p:grpSpPr>
          <a:xfrm>
            <a:off x="3717820" y="4926558"/>
            <a:ext cx="112668" cy="384406"/>
            <a:chOff x="3600697" y="4948938"/>
            <a:chExt cx="112668" cy="384406"/>
          </a:xfrm>
        </p:grpSpPr>
        <p:grpSp>
          <p:nvGrpSpPr>
            <p:cNvPr id="8206" name="Google Shape;8206;p131"/>
            <p:cNvGrpSpPr/>
            <p:nvPr/>
          </p:nvGrpSpPr>
          <p:grpSpPr>
            <a:xfrm>
              <a:off x="3600697" y="4948938"/>
              <a:ext cx="112668" cy="378057"/>
              <a:chOff x="2833555" y="2731052"/>
              <a:chExt cx="144358" cy="390525"/>
            </a:xfrm>
          </p:grpSpPr>
          <p:cxnSp>
            <p:nvCxnSpPr>
              <p:cNvPr id="8207" name="Google Shape;8207;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08" name="Google Shape;8208;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nvGrpSpPr>
            <p:cNvPr id="8209" name="Google Shape;8209;p131"/>
            <p:cNvGrpSpPr/>
            <p:nvPr/>
          </p:nvGrpSpPr>
          <p:grpSpPr>
            <a:xfrm>
              <a:off x="3622106" y="5094987"/>
              <a:ext cx="79200" cy="238357"/>
              <a:chOff x="2705788" y="5094987"/>
              <a:chExt cx="79200" cy="238357"/>
            </a:xfrm>
          </p:grpSpPr>
          <p:sp>
            <p:nvSpPr>
              <p:cNvPr id="8210" name="Google Shape;8210;p131"/>
              <p:cNvSpPr/>
              <p:nvPr/>
            </p:nvSpPr>
            <p:spPr>
              <a:xfrm>
                <a:off x="2706624" y="5094987"/>
                <a:ext cx="78364" cy="238357"/>
              </a:xfrm>
              <a:prstGeom prst="rect">
                <a:avLst/>
              </a:prstGeom>
              <a:solidFill>
                <a:schemeClr val="accent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211" name="Google Shape;8211;p131"/>
              <p:cNvCxnSpPr/>
              <p:nvPr/>
            </p:nvCxnSpPr>
            <p:spPr>
              <a:xfrm>
                <a:off x="2705788" y="5180700"/>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212" name="Google Shape;8212;p131"/>
              <p:cNvCxnSpPr/>
              <p:nvPr/>
            </p:nvCxnSpPr>
            <p:spPr>
              <a:xfrm>
                <a:off x="2705788" y="5237975"/>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213" name="Google Shape;8213;p131"/>
          <p:cNvGrpSpPr/>
          <p:nvPr/>
        </p:nvGrpSpPr>
        <p:grpSpPr>
          <a:xfrm>
            <a:off x="4635395" y="4637633"/>
            <a:ext cx="112668" cy="673331"/>
            <a:chOff x="4518272" y="4660013"/>
            <a:chExt cx="112668" cy="673331"/>
          </a:xfrm>
        </p:grpSpPr>
        <p:grpSp>
          <p:nvGrpSpPr>
            <p:cNvPr id="8214" name="Google Shape;8214;p131"/>
            <p:cNvGrpSpPr/>
            <p:nvPr/>
          </p:nvGrpSpPr>
          <p:grpSpPr>
            <a:xfrm>
              <a:off x="4518272" y="4660013"/>
              <a:ext cx="112668" cy="666982"/>
              <a:chOff x="4931403" y="4276725"/>
              <a:chExt cx="112668" cy="666982"/>
            </a:xfrm>
          </p:grpSpPr>
          <p:sp>
            <p:nvSpPr>
              <p:cNvPr id="8215" name="Google Shape;8215;p131"/>
              <p:cNvSpPr/>
              <p:nvPr/>
            </p:nvSpPr>
            <p:spPr>
              <a:xfrm>
                <a:off x="4959162" y="42767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16" name="Google Shape;8216;p131"/>
              <p:cNvSpPr/>
              <p:nvPr/>
            </p:nvSpPr>
            <p:spPr>
              <a:xfrm>
                <a:off x="4959162" y="44545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217" name="Google Shape;8217;p131"/>
              <p:cNvGrpSpPr/>
              <p:nvPr/>
            </p:nvGrpSpPr>
            <p:grpSpPr>
              <a:xfrm>
                <a:off x="4931403" y="4530724"/>
                <a:ext cx="112668" cy="412983"/>
                <a:chOff x="2833555" y="2731052"/>
                <a:chExt cx="144358" cy="390525"/>
              </a:xfrm>
            </p:grpSpPr>
            <p:cxnSp>
              <p:nvCxnSpPr>
                <p:cNvPr id="8218" name="Google Shape;8218;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19" name="Google Shape;8219;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220" name="Google Shape;8220;p131"/>
            <p:cNvGrpSpPr/>
            <p:nvPr/>
          </p:nvGrpSpPr>
          <p:grpSpPr>
            <a:xfrm>
              <a:off x="4532552" y="5094987"/>
              <a:ext cx="79200" cy="238357"/>
              <a:chOff x="4532552" y="5094987"/>
              <a:chExt cx="79200" cy="238357"/>
            </a:xfrm>
          </p:grpSpPr>
          <p:sp>
            <p:nvSpPr>
              <p:cNvPr id="8221" name="Google Shape;8221;p131"/>
              <p:cNvSpPr/>
              <p:nvPr/>
            </p:nvSpPr>
            <p:spPr>
              <a:xfrm>
                <a:off x="4533388" y="5094987"/>
                <a:ext cx="78364" cy="238357"/>
              </a:xfrm>
              <a:prstGeom prst="rect">
                <a:avLst/>
              </a:prstGeom>
              <a:solidFill>
                <a:schemeClr val="accent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222" name="Google Shape;8222;p131"/>
              <p:cNvCxnSpPr/>
              <p:nvPr/>
            </p:nvCxnSpPr>
            <p:spPr>
              <a:xfrm>
                <a:off x="4532552" y="5156890"/>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223" name="Google Shape;8223;p131"/>
              <p:cNvCxnSpPr/>
              <p:nvPr/>
            </p:nvCxnSpPr>
            <p:spPr>
              <a:xfrm>
                <a:off x="4532552" y="5214165"/>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224" name="Google Shape;8224;p131"/>
          <p:cNvGrpSpPr/>
          <p:nvPr/>
        </p:nvGrpSpPr>
        <p:grpSpPr>
          <a:xfrm>
            <a:off x="5324370" y="4736058"/>
            <a:ext cx="112668" cy="571732"/>
            <a:chOff x="5207247" y="4758438"/>
            <a:chExt cx="112668" cy="571732"/>
          </a:xfrm>
        </p:grpSpPr>
        <p:grpSp>
          <p:nvGrpSpPr>
            <p:cNvPr id="8225" name="Google Shape;8225;p131"/>
            <p:cNvGrpSpPr/>
            <p:nvPr/>
          </p:nvGrpSpPr>
          <p:grpSpPr>
            <a:xfrm>
              <a:off x="5207247" y="4758438"/>
              <a:ext cx="112668" cy="568557"/>
              <a:chOff x="5620378" y="4375150"/>
              <a:chExt cx="112668" cy="568557"/>
            </a:xfrm>
          </p:grpSpPr>
          <p:sp>
            <p:nvSpPr>
              <p:cNvPr id="8226" name="Google Shape;8226;p131"/>
              <p:cNvSpPr/>
              <p:nvPr/>
            </p:nvSpPr>
            <p:spPr>
              <a:xfrm>
                <a:off x="5648137" y="43751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227" name="Google Shape;8227;p131"/>
              <p:cNvGrpSpPr/>
              <p:nvPr/>
            </p:nvGrpSpPr>
            <p:grpSpPr>
              <a:xfrm>
                <a:off x="5620378" y="4489450"/>
                <a:ext cx="112668" cy="454257"/>
                <a:chOff x="2833555" y="2731052"/>
                <a:chExt cx="144358" cy="390525"/>
              </a:xfrm>
            </p:grpSpPr>
            <p:cxnSp>
              <p:nvCxnSpPr>
                <p:cNvPr id="8228" name="Google Shape;8228;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29" name="Google Shape;8229;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230" name="Google Shape;8230;p131"/>
            <p:cNvGrpSpPr/>
            <p:nvPr/>
          </p:nvGrpSpPr>
          <p:grpSpPr>
            <a:xfrm>
              <a:off x="5224399" y="5033956"/>
              <a:ext cx="79200" cy="296214"/>
              <a:chOff x="5224399" y="5033956"/>
              <a:chExt cx="79200" cy="296214"/>
            </a:xfrm>
          </p:grpSpPr>
          <p:sp>
            <p:nvSpPr>
              <p:cNvPr id="8231" name="Google Shape;8231;p131"/>
              <p:cNvSpPr/>
              <p:nvPr/>
            </p:nvSpPr>
            <p:spPr>
              <a:xfrm>
                <a:off x="5224399" y="5033956"/>
                <a:ext cx="78364" cy="296214"/>
              </a:xfrm>
              <a:prstGeom prst="rect">
                <a:avLst/>
              </a:prstGeom>
              <a:solidFill>
                <a:schemeClr val="accent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232" name="Google Shape;8232;p131"/>
              <p:cNvCxnSpPr/>
              <p:nvPr/>
            </p:nvCxnSpPr>
            <p:spPr>
              <a:xfrm>
                <a:off x="5224399" y="5071165"/>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233" name="Google Shape;8233;p131"/>
              <p:cNvCxnSpPr/>
              <p:nvPr/>
            </p:nvCxnSpPr>
            <p:spPr>
              <a:xfrm>
                <a:off x="5224399" y="5133767"/>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234" name="Google Shape;8234;p131"/>
          <p:cNvGrpSpPr/>
          <p:nvPr/>
        </p:nvGrpSpPr>
        <p:grpSpPr>
          <a:xfrm>
            <a:off x="7214238" y="4586833"/>
            <a:ext cx="112668" cy="615950"/>
            <a:chOff x="7237696" y="4609213"/>
            <a:chExt cx="112668" cy="615950"/>
          </a:xfrm>
        </p:grpSpPr>
        <p:grpSp>
          <p:nvGrpSpPr>
            <p:cNvPr id="8235" name="Google Shape;8235;p131"/>
            <p:cNvGrpSpPr/>
            <p:nvPr/>
          </p:nvGrpSpPr>
          <p:grpSpPr>
            <a:xfrm>
              <a:off x="7237696" y="4609213"/>
              <a:ext cx="112668" cy="607669"/>
              <a:chOff x="6782428" y="4225925"/>
              <a:chExt cx="112668" cy="607669"/>
            </a:xfrm>
          </p:grpSpPr>
          <p:sp>
            <p:nvSpPr>
              <p:cNvPr id="8236" name="Google Shape;8236;p131"/>
              <p:cNvSpPr/>
              <p:nvPr/>
            </p:nvSpPr>
            <p:spPr>
              <a:xfrm>
                <a:off x="6810187" y="42259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37" name="Google Shape;8237;p131"/>
              <p:cNvSpPr/>
              <p:nvPr/>
            </p:nvSpPr>
            <p:spPr>
              <a:xfrm>
                <a:off x="6810187" y="43910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238" name="Google Shape;8238;p131"/>
              <p:cNvGrpSpPr/>
              <p:nvPr/>
            </p:nvGrpSpPr>
            <p:grpSpPr>
              <a:xfrm>
                <a:off x="6782428" y="4489450"/>
                <a:ext cx="112668" cy="344144"/>
                <a:chOff x="2833555" y="2731052"/>
                <a:chExt cx="144358" cy="390525"/>
              </a:xfrm>
            </p:grpSpPr>
            <p:cxnSp>
              <p:nvCxnSpPr>
                <p:cNvPr id="8239" name="Google Shape;8239;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40" name="Google Shape;8240;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241" name="Google Shape;8241;p131"/>
            <p:cNvGrpSpPr/>
            <p:nvPr/>
          </p:nvGrpSpPr>
          <p:grpSpPr>
            <a:xfrm>
              <a:off x="7254012" y="4977512"/>
              <a:ext cx="79200" cy="247651"/>
              <a:chOff x="7254012" y="4977512"/>
              <a:chExt cx="79200" cy="247651"/>
            </a:xfrm>
          </p:grpSpPr>
          <p:sp>
            <p:nvSpPr>
              <p:cNvPr id="8242" name="Google Shape;8242;p131"/>
              <p:cNvSpPr/>
              <p:nvPr/>
            </p:nvSpPr>
            <p:spPr>
              <a:xfrm>
                <a:off x="7254848" y="4977512"/>
                <a:ext cx="78364" cy="247651"/>
              </a:xfrm>
              <a:prstGeom prst="rect">
                <a:avLst/>
              </a:prstGeom>
              <a:solidFill>
                <a:schemeClr val="accent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243" name="Google Shape;8243;p131"/>
              <p:cNvCxnSpPr/>
              <p:nvPr/>
            </p:nvCxnSpPr>
            <p:spPr>
              <a:xfrm>
                <a:off x="7254012" y="5094929"/>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244" name="Google Shape;8244;p131"/>
              <p:cNvCxnSpPr/>
              <p:nvPr/>
            </p:nvCxnSpPr>
            <p:spPr>
              <a:xfrm>
                <a:off x="7254012" y="5035460"/>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245" name="Google Shape;8245;p131"/>
          <p:cNvGrpSpPr/>
          <p:nvPr/>
        </p:nvGrpSpPr>
        <p:grpSpPr>
          <a:xfrm>
            <a:off x="11270142" y="4728110"/>
            <a:ext cx="112668" cy="576505"/>
            <a:chOff x="11293600" y="4750490"/>
            <a:chExt cx="112668" cy="576505"/>
          </a:xfrm>
        </p:grpSpPr>
        <p:sp>
          <p:nvSpPr>
            <p:cNvPr id="8246" name="Google Shape;8246;p131"/>
            <p:cNvSpPr/>
            <p:nvPr/>
          </p:nvSpPr>
          <p:spPr>
            <a:xfrm>
              <a:off x="11321359" y="475049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247" name="Google Shape;8247;p131"/>
            <p:cNvGrpSpPr/>
            <p:nvPr/>
          </p:nvGrpSpPr>
          <p:grpSpPr>
            <a:xfrm>
              <a:off x="11293600" y="4901991"/>
              <a:ext cx="112668" cy="412072"/>
              <a:chOff x="2833555" y="2731052"/>
              <a:chExt cx="144358" cy="390525"/>
            </a:xfrm>
          </p:grpSpPr>
          <p:cxnSp>
            <p:nvCxnSpPr>
              <p:cNvPr id="8248" name="Google Shape;8248;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49" name="Google Shape;8249;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nvGrpSpPr>
            <p:cNvPr id="8250" name="Google Shape;8250;p131"/>
            <p:cNvGrpSpPr/>
            <p:nvPr/>
          </p:nvGrpSpPr>
          <p:grpSpPr>
            <a:xfrm>
              <a:off x="11310752" y="5030781"/>
              <a:ext cx="79200" cy="296214"/>
              <a:chOff x="11310752" y="5030781"/>
              <a:chExt cx="79200" cy="296214"/>
            </a:xfrm>
          </p:grpSpPr>
          <p:sp>
            <p:nvSpPr>
              <p:cNvPr id="8251" name="Google Shape;8251;p131"/>
              <p:cNvSpPr/>
              <p:nvPr/>
            </p:nvSpPr>
            <p:spPr>
              <a:xfrm>
                <a:off x="11310752" y="5030781"/>
                <a:ext cx="78364" cy="296214"/>
              </a:xfrm>
              <a:prstGeom prst="rect">
                <a:avLst/>
              </a:prstGeom>
              <a:solidFill>
                <a:schemeClr val="accent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252" name="Google Shape;8252;p131"/>
              <p:cNvCxnSpPr/>
              <p:nvPr/>
            </p:nvCxnSpPr>
            <p:spPr>
              <a:xfrm>
                <a:off x="11310752" y="5127531"/>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253" name="Google Shape;8253;p131"/>
              <p:cNvCxnSpPr/>
              <p:nvPr/>
            </p:nvCxnSpPr>
            <p:spPr>
              <a:xfrm>
                <a:off x="11310752" y="5077515"/>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254" name="Google Shape;8254;p131"/>
          <p:cNvGrpSpPr/>
          <p:nvPr/>
        </p:nvGrpSpPr>
        <p:grpSpPr>
          <a:xfrm>
            <a:off x="6941188" y="2765882"/>
            <a:ext cx="112668" cy="2428620"/>
            <a:chOff x="6964646" y="2788262"/>
            <a:chExt cx="112668" cy="2428620"/>
          </a:xfrm>
        </p:grpSpPr>
        <p:grpSp>
          <p:nvGrpSpPr>
            <p:cNvPr id="8255" name="Google Shape;8255;p131"/>
            <p:cNvGrpSpPr/>
            <p:nvPr/>
          </p:nvGrpSpPr>
          <p:grpSpPr>
            <a:xfrm>
              <a:off x="6964646" y="2788262"/>
              <a:ext cx="112668" cy="2428620"/>
              <a:chOff x="6509378" y="2404974"/>
              <a:chExt cx="112668" cy="2428620"/>
            </a:xfrm>
          </p:grpSpPr>
          <p:sp>
            <p:nvSpPr>
              <p:cNvPr id="8256" name="Google Shape;8256;p131"/>
              <p:cNvSpPr/>
              <p:nvPr/>
            </p:nvSpPr>
            <p:spPr>
              <a:xfrm>
                <a:off x="6537137" y="40354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57" name="Google Shape;8257;p131"/>
              <p:cNvSpPr/>
              <p:nvPr/>
            </p:nvSpPr>
            <p:spPr>
              <a:xfrm>
                <a:off x="6537137" y="39751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58" name="Google Shape;8258;p131"/>
              <p:cNvSpPr/>
              <p:nvPr/>
            </p:nvSpPr>
            <p:spPr>
              <a:xfrm>
                <a:off x="6537137" y="3786308"/>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59" name="Google Shape;8259;p131"/>
              <p:cNvSpPr/>
              <p:nvPr/>
            </p:nvSpPr>
            <p:spPr>
              <a:xfrm>
                <a:off x="6537137" y="3721099"/>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60" name="Google Shape;8260;p131"/>
              <p:cNvSpPr/>
              <p:nvPr/>
            </p:nvSpPr>
            <p:spPr>
              <a:xfrm>
                <a:off x="6537137" y="36449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261" name="Google Shape;8261;p131"/>
              <p:cNvGrpSpPr/>
              <p:nvPr/>
            </p:nvGrpSpPr>
            <p:grpSpPr>
              <a:xfrm>
                <a:off x="6509378" y="4130676"/>
                <a:ext cx="112668" cy="702918"/>
                <a:chOff x="2833555" y="2731052"/>
                <a:chExt cx="144358" cy="390525"/>
              </a:xfrm>
            </p:grpSpPr>
            <p:cxnSp>
              <p:nvCxnSpPr>
                <p:cNvPr id="8262" name="Google Shape;8262;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63" name="Google Shape;8263;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64" name="Google Shape;8264;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sp>
            <p:nvSpPr>
              <p:cNvPr id="8265" name="Google Shape;8265;p131"/>
              <p:cNvSpPr/>
              <p:nvPr/>
            </p:nvSpPr>
            <p:spPr>
              <a:xfrm>
                <a:off x="6537137" y="276938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66" name="Google Shape;8266;p131"/>
              <p:cNvSpPr/>
              <p:nvPr/>
            </p:nvSpPr>
            <p:spPr>
              <a:xfrm>
                <a:off x="6537137" y="266478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67" name="Google Shape;8267;p131"/>
              <p:cNvSpPr/>
              <p:nvPr/>
            </p:nvSpPr>
            <p:spPr>
              <a:xfrm>
                <a:off x="6537137" y="2509574"/>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68" name="Google Shape;8268;p131"/>
              <p:cNvSpPr/>
              <p:nvPr/>
            </p:nvSpPr>
            <p:spPr>
              <a:xfrm>
                <a:off x="6537137" y="2404974"/>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69" name="Google Shape;8269;p131"/>
              <p:cNvSpPr/>
              <p:nvPr/>
            </p:nvSpPr>
            <p:spPr>
              <a:xfrm>
                <a:off x="6537137" y="261417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70" name="Google Shape;8270;p131"/>
              <p:cNvSpPr/>
              <p:nvPr/>
            </p:nvSpPr>
            <p:spPr>
              <a:xfrm flipH="1" rot="2700000">
                <a:off x="6542853" y="3330253"/>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271" name="Google Shape;8271;p131"/>
            <p:cNvGrpSpPr/>
            <p:nvPr/>
          </p:nvGrpSpPr>
          <p:grpSpPr>
            <a:xfrm>
              <a:off x="6980962" y="4613433"/>
              <a:ext cx="79200" cy="252000"/>
              <a:chOff x="6980962" y="4613433"/>
              <a:chExt cx="79200" cy="252000"/>
            </a:xfrm>
          </p:grpSpPr>
          <p:sp>
            <p:nvSpPr>
              <p:cNvPr id="8272" name="Google Shape;8272;p131"/>
              <p:cNvSpPr/>
              <p:nvPr/>
            </p:nvSpPr>
            <p:spPr>
              <a:xfrm>
                <a:off x="6981798" y="4613433"/>
                <a:ext cx="78364" cy="252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273" name="Google Shape;8273;p131"/>
              <p:cNvCxnSpPr/>
              <p:nvPr/>
            </p:nvCxnSpPr>
            <p:spPr>
              <a:xfrm>
                <a:off x="6980962" y="4729862"/>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274" name="Google Shape;8274;p131"/>
          <p:cNvGrpSpPr/>
          <p:nvPr/>
        </p:nvGrpSpPr>
        <p:grpSpPr>
          <a:xfrm>
            <a:off x="7160263" y="3143790"/>
            <a:ext cx="112668" cy="2050712"/>
            <a:chOff x="7183721" y="3166170"/>
            <a:chExt cx="112668" cy="2050712"/>
          </a:xfrm>
        </p:grpSpPr>
        <p:grpSp>
          <p:nvGrpSpPr>
            <p:cNvPr id="8275" name="Google Shape;8275;p131"/>
            <p:cNvGrpSpPr/>
            <p:nvPr/>
          </p:nvGrpSpPr>
          <p:grpSpPr>
            <a:xfrm>
              <a:off x="7183721" y="3166170"/>
              <a:ext cx="112668" cy="2050712"/>
              <a:chOff x="6728453" y="2782882"/>
              <a:chExt cx="112668" cy="2050712"/>
            </a:xfrm>
          </p:grpSpPr>
          <p:sp>
            <p:nvSpPr>
              <p:cNvPr id="8276" name="Google Shape;8276;p131"/>
              <p:cNvSpPr/>
              <p:nvPr/>
            </p:nvSpPr>
            <p:spPr>
              <a:xfrm>
                <a:off x="6756212" y="42068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77" name="Google Shape;8277;p131"/>
              <p:cNvSpPr/>
              <p:nvPr/>
            </p:nvSpPr>
            <p:spPr>
              <a:xfrm>
                <a:off x="6756212" y="41402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78" name="Google Shape;8278;p131"/>
              <p:cNvSpPr/>
              <p:nvPr/>
            </p:nvSpPr>
            <p:spPr>
              <a:xfrm>
                <a:off x="6756212" y="40830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279" name="Google Shape;8279;p131"/>
              <p:cNvGrpSpPr/>
              <p:nvPr/>
            </p:nvGrpSpPr>
            <p:grpSpPr>
              <a:xfrm>
                <a:off x="6728453" y="4130675"/>
                <a:ext cx="112668" cy="702919"/>
                <a:chOff x="2833555" y="2731052"/>
                <a:chExt cx="144358" cy="390525"/>
              </a:xfrm>
            </p:grpSpPr>
            <p:cxnSp>
              <p:nvCxnSpPr>
                <p:cNvPr id="8280" name="Google Shape;8280;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81" name="Google Shape;8281;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82" name="Google Shape;8282;p131"/>
                <p:cNvCxnSpPr/>
                <p:nvPr/>
              </p:nvCxnSpPr>
              <p:spPr>
                <a:xfrm>
                  <a:off x="2905734" y="2731052"/>
                  <a:ext cx="0" cy="390525"/>
                </a:xfrm>
                <a:prstGeom prst="straightConnector1">
                  <a:avLst/>
                </a:prstGeom>
                <a:solidFill>
                  <a:schemeClr val="dk2"/>
                </a:solidFill>
                <a:ln cap="flat" cmpd="sng" w="12700">
                  <a:solidFill>
                    <a:schemeClr val="dk2"/>
                  </a:solidFill>
                  <a:prstDash val="solid"/>
                  <a:miter lim="800000"/>
                  <a:headEnd len="sm" w="sm" type="none"/>
                  <a:tailEnd len="sm" w="sm" type="none"/>
                </a:ln>
              </p:spPr>
            </p:cxnSp>
          </p:grpSp>
          <p:sp>
            <p:nvSpPr>
              <p:cNvPr id="8283" name="Google Shape;8283;p131"/>
              <p:cNvSpPr/>
              <p:nvPr/>
            </p:nvSpPr>
            <p:spPr>
              <a:xfrm>
                <a:off x="6756212" y="278288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84" name="Google Shape;8284;p131"/>
              <p:cNvSpPr/>
              <p:nvPr/>
            </p:nvSpPr>
            <p:spPr>
              <a:xfrm flipH="1" rot="2700000">
                <a:off x="6761928" y="4013390"/>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285" name="Google Shape;8285;p131"/>
            <p:cNvGrpSpPr/>
            <p:nvPr/>
          </p:nvGrpSpPr>
          <p:grpSpPr>
            <a:xfrm>
              <a:off x="7200037" y="4791414"/>
              <a:ext cx="79200" cy="186099"/>
              <a:chOff x="7200037" y="4791414"/>
              <a:chExt cx="79200" cy="186099"/>
            </a:xfrm>
          </p:grpSpPr>
          <p:sp>
            <p:nvSpPr>
              <p:cNvPr id="8286" name="Google Shape;8286;p131"/>
              <p:cNvSpPr/>
              <p:nvPr/>
            </p:nvSpPr>
            <p:spPr>
              <a:xfrm>
                <a:off x="7200873" y="4791414"/>
                <a:ext cx="78364" cy="186099"/>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000">
                  <a:solidFill>
                    <a:schemeClr val="dk1"/>
                  </a:solidFill>
                  <a:latin typeface="Calibri"/>
                  <a:ea typeface="Calibri"/>
                  <a:cs typeface="Calibri"/>
                  <a:sym typeface="Calibri"/>
                </a:endParaRPr>
              </a:p>
            </p:txBody>
          </p:sp>
          <p:cxnSp>
            <p:nvCxnSpPr>
              <p:cNvPr id="8287" name="Google Shape;8287;p131"/>
              <p:cNvCxnSpPr/>
              <p:nvPr/>
            </p:nvCxnSpPr>
            <p:spPr>
              <a:xfrm>
                <a:off x="7200037" y="4877826"/>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288" name="Google Shape;8288;p131"/>
          <p:cNvGrpSpPr/>
          <p:nvPr/>
        </p:nvGrpSpPr>
        <p:grpSpPr>
          <a:xfrm>
            <a:off x="7417438" y="4523333"/>
            <a:ext cx="112668" cy="671169"/>
            <a:chOff x="7440896" y="4545713"/>
            <a:chExt cx="112668" cy="671169"/>
          </a:xfrm>
        </p:grpSpPr>
        <p:grpSp>
          <p:nvGrpSpPr>
            <p:cNvPr id="8289" name="Google Shape;8289;p131"/>
            <p:cNvGrpSpPr/>
            <p:nvPr/>
          </p:nvGrpSpPr>
          <p:grpSpPr>
            <a:xfrm>
              <a:off x="7440896" y="4545713"/>
              <a:ext cx="112668" cy="671169"/>
              <a:chOff x="6985628" y="4162425"/>
              <a:chExt cx="112668" cy="671169"/>
            </a:xfrm>
          </p:grpSpPr>
          <p:sp>
            <p:nvSpPr>
              <p:cNvPr id="8290" name="Google Shape;8290;p131"/>
              <p:cNvSpPr/>
              <p:nvPr/>
            </p:nvSpPr>
            <p:spPr>
              <a:xfrm>
                <a:off x="7013387" y="42894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91" name="Google Shape;8291;p131"/>
              <p:cNvSpPr/>
              <p:nvPr/>
            </p:nvSpPr>
            <p:spPr>
              <a:xfrm>
                <a:off x="7013387" y="42259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292" name="Google Shape;8292;p131"/>
              <p:cNvSpPr/>
              <p:nvPr/>
            </p:nvSpPr>
            <p:spPr>
              <a:xfrm>
                <a:off x="7013387" y="41624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293" name="Google Shape;8293;p131"/>
              <p:cNvGrpSpPr/>
              <p:nvPr/>
            </p:nvGrpSpPr>
            <p:grpSpPr>
              <a:xfrm>
                <a:off x="6985628" y="4178300"/>
                <a:ext cx="112668" cy="655294"/>
                <a:chOff x="2833555" y="2731052"/>
                <a:chExt cx="144358" cy="390525"/>
              </a:xfrm>
            </p:grpSpPr>
            <p:cxnSp>
              <p:nvCxnSpPr>
                <p:cNvPr id="8294" name="Google Shape;8294;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95" name="Google Shape;8295;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296" name="Google Shape;8296;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297" name="Google Shape;8297;p131"/>
            <p:cNvGrpSpPr/>
            <p:nvPr/>
          </p:nvGrpSpPr>
          <p:grpSpPr>
            <a:xfrm>
              <a:off x="7457212" y="4831463"/>
              <a:ext cx="79200" cy="146050"/>
              <a:chOff x="7457212" y="4831463"/>
              <a:chExt cx="79200" cy="146050"/>
            </a:xfrm>
          </p:grpSpPr>
          <p:sp>
            <p:nvSpPr>
              <p:cNvPr id="8298" name="Google Shape;8298;p131"/>
              <p:cNvSpPr/>
              <p:nvPr/>
            </p:nvSpPr>
            <p:spPr>
              <a:xfrm>
                <a:off x="7458048" y="4831463"/>
                <a:ext cx="78364" cy="14605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299" name="Google Shape;8299;p131"/>
              <p:cNvCxnSpPr/>
              <p:nvPr/>
            </p:nvCxnSpPr>
            <p:spPr>
              <a:xfrm>
                <a:off x="7457212" y="4922830"/>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300" name="Google Shape;8300;p131"/>
              <p:cNvCxnSpPr/>
              <p:nvPr/>
            </p:nvCxnSpPr>
            <p:spPr>
              <a:xfrm>
                <a:off x="7457212" y="4879874"/>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301" name="Google Shape;8301;p131"/>
          <p:cNvGrpSpPr/>
          <p:nvPr/>
        </p:nvGrpSpPr>
        <p:grpSpPr>
          <a:xfrm>
            <a:off x="7658738" y="4539208"/>
            <a:ext cx="112668" cy="655293"/>
            <a:chOff x="7682196" y="4561588"/>
            <a:chExt cx="112668" cy="655293"/>
          </a:xfrm>
        </p:grpSpPr>
        <p:grpSp>
          <p:nvGrpSpPr>
            <p:cNvPr id="8302" name="Google Shape;8302;p131"/>
            <p:cNvGrpSpPr/>
            <p:nvPr/>
          </p:nvGrpSpPr>
          <p:grpSpPr>
            <a:xfrm>
              <a:off x="7682196" y="4561588"/>
              <a:ext cx="112668" cy="655293"/>
              <a:chOff x="7226928" y="4178300"/>
              <a:chExt cx="112668" cy="655293"/>
            </a:xfrm>
          </p:grpSpPr>
          <p:sp>
            <p:nvSpPr>
              <p:cNvPr id="8303" name="Google Shape;8303;p131"/>
              <p:cNvSpPr/>
              <p:nvPr/>
            </p:nvSpPr>
            <p:spPr>
              <a:xfrm>
                <a:off x="7254687" y="42608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04" name="Google Shape;8304;p131"/>
              <p:cNvSpPr/>
              <p:nvPr/>
            </p:nvSpPr>
            <p:spPr>
              <a:xfrm>
                <a:off x="7254687" y="41783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305" name="Google Shape;8305;p131"/>
              <p:cNvGrpSpPr/>
              <p:nvPr/>
            </p:nvGrpSpPr>
            <p:grpSpPr>
              <a:xfrm>
                <a:off x="7226928" y="4327524"/>
                <a:ext cx="112668" cy="506069"/>
                <a:chOff x="2833555" y="2731052"/>
                <a:chExt cx="144358" cy="390525"/>
              </a:xfrm>
            </p:grpSpPr>
            <p:cxnSp>
              <p:nvCxnSpPr>
                <p:cNvPr id="8306" name="Google Shape;8306;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07" name="Google Shape;8307;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08" name="Google Shape;8308;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309" name="Google Shape;8309;p131"/>
            <p:cNvGrpSpPr/>
            <p:nvPr/>
          </p:nvGrpSpPr>
          <p:grpSpPr>
            <a:xfrm>
              <a:off x="7698512" y="4837813"/>
              <a:ext cx="79200" cy="146050"/>
              <a:chOff x="7698512" y="4837813"/>
              <a:chExt cx="79200" cy="146050"/>
            </a:xfrm>
          </p:grpSpPr>
          <p:sp>
            <p:nvSpPr>
              <p:cNvPr id="8310" name="Google Shape;8310;p131"/>
              <p:cNvSpPr/>
              <p:nvPr/>
            </p:nvSpPr>
            <p:spPr>
              <a:xfrm>
                <a:off x="7699348" y="4837813"/>
                <a:ext cx="78364" cy="14605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311" name="Google Shape;8311;p131"/>
              <p:cNvCxnSpPr/>
              <p:nvPr/>
            </p:nvCxnSpPr>
            <p:spPr>
              <a:xfrm>
                <a:off x="7698512" y="4925176"/>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312" name="Google Shape;8312;p131"/>
              <p:cNvCxnSpPr/>
              <p:nvPr/>
            </p:nvCxnSpPr>
            <p:spPr>
              <a:xfrm>
                <a:off x="7698512" y="4879874"/>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313" name="Google Shape;8313;p131"/>
          <p:cNvGrpSpPr/>
          <p:nvPr/>
        </p:nvGrpSpPr>
        <p:grpSpPr>
          <a:xfrm>
            <a:off x="7893688" y="4275683"/>
            <a:ext cx="112668" cy="918819"/>
            <a:chOff x="7917146" y="4298063"/>
            <a:chExt cx="112668" cy="918819"/>
          </a:xfrm>
        </p:grpSpPr>
        <p:grpSp>
          <p:nvGrpSpPr>
            <p:cNvPr id="8314" name="Google Shape;8314;p131"/>
            <p:cNvGrpSpPr/>
            <p:nvPr/>
          </p:nvGrpSpPr>
          <p:grpSpPr>
            <a:xfrm>
              <a:off x="7917146" y="4298063"/>
              <a:ext cx="112668" cy="918819"/>
              <a:chOff x="7461878" y="3914775"/>
              <a:chExt cx="112668" cy="918819"/>
            </a:xfrm>
          </p:grpSpPr>
          <p:sp>
            <p:nvSpPr>
              <p:cNvPr id="8315" name="Google Shape;8315;p131"/>
              <p:cNvSpPr/>
              <p:nvPr/>
            </p:nvSpPr>
            <p:spPr>
              <a:xfrm>
                <a:off x="7489637" y="42418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16" name="Google Shape;8316;p131"/>
              <p:cNvSpPr/>
              <p:nvPr/>
            </p:nvSpPr>
            <p:spPr>
              <a:xfrm>
                <a:off x="7489637" y="41656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17" name="Google Shape;8317;p131"/>
              <p:cNvSpPr/>
              <p:nvPr/>
            </p:nvSpPr>
            <p:spPr>
              <a:xfrm>
                <a:off x="7489637" y="39147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318" name="Google Shape;8318;p131"/>
              <p:cNvGrpSpPr/>
              <p:nvPr/>
            </p:nvGrpSpPr>
            <p:grpSpPr>
              <a:xfrm>
                <a:off x="7461878" y="4295776"/>
                <a:ext cx="112668" cy="537818"/>
                <a:chOff x="2833555" y="2731052"/>
                <a:chExt cx="144358" cy="390525"/>
              </a:xfrm>
            </p:grpSpPr>
            <p:cxnSp>
              <p:nvCxnSpPr>
                <p:cNvPr id="8319" name="Google Shape;8319;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20" name="Google Shape;8320;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21" name="Google Shape;8321;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322" name="Google Shape;8322;p131"/>
            <p:cNvGrpSpPr/>
            <p:nvPr/>
          </p:nvGrpSpPr>
          <p:grpSpPr>
            <a:xfrm>
              <a:off x="7933462" y="4791414"/>
              <a:ext cx="79200" cy="192449"/>
              <a:chOff x="7933462" y="4791414"/>
              <a:chExt cx="79200" cy="192449"/>
            </a:xfrm>
          </p:grpSpPr>
          <p:sp>
            <p:nvSpPr>
              <p:cNvPr id="8323" name="Google Shape;8323;p131"/>
              <p:cNvSpPr/>
              <p:nvPr/>
            </p:nvSpPr>
            <p:spPr>
              <a:xfrm>
                <a:off x="7934298" y="4791414"/>
                <a:ext cx="78364" cy="192449"/>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324" name="Google Shape;8324;p131"/>
              <p:cNvCxnSpPr/>
              <p:nvPr/>
            </p:nvCxnSpPr>
            <p:spPr>
              <a:xfrm>
                <a:off x="7933462" y="4922830"/>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325" name="Google Shape;8325;p131"/>
              <p:cNvCxnSpPr/>
              <p:nvPr/>
            </p:nvCxnSpPr>
            <p:spPr>
              <a:xfrm>
                <a:off x="7933462" y="4844163"/>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326" name="Google Shape;8326;p131"/>
          <p:cNvGrpSpPr/>
          <p:nvPr/>
        </p:nvGrpSpPr>
        <p:grpSpPr>
          <a:xfrm>
            <a:off x="8125463" y="3170783"/>
            <a:ext cx="112668" cy="2023719"/>
            <a:chOff x="8148921" y="3193163"/>
            <a:chExt cx="112668" cy="2023719"/>
          </a:xfrm>
        </p:grpSpPr>
        <p:grpSp>
          <p:nvGrpSpPr>
            <p:cNvPr id="8327" name="Google Shape;8327;p131"/>
            <p:cNvGrpSpPr/>
            <p:nvPr/>
          </p:nvGrpSpPr>
          <p:grpSpPr>
            <a:xfrm>
              <a:off x="8148921" y="3193163"/>
              <a:ext cx="112668" cy="2023719"/>
              <a:chOff x="7693653" y="2809875"/>
              <a:chExt cx="112668" cy="2023719"/>
            </a:xfrm>
          </p:grpSpPr>
          <p:sp>
            <p:nvSpPr>
              <p:cNvPr id="8328" name="Google Shape;8328;p131"/>
              <p:cNvSpPr/>
              <p:nvPr/>
            </p:nvSpPr>
            <p:spPr>
              <a:xfrm>
                <a:off x="7721412" y="42386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29" name="Google Shape;8329;p131"/>
              <p:cNvSpPr/>
              <p:nvPr/>
            </p:nvSpPr>
            <p:spPr>
              <a:xfrm>
                <a:off x="7721412" y="41751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30" name="Google Shape;8330;p131"/>
              <p:cNvSpPr/>
              <p:nvPr/>
            </p:nvSpPr>
            <p:spPr>
              <a:xfrm>
                <a:off x="7721412" y="41179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31" name="Google Shape;8331;p131"/>
              <p:cNvSpPr/>
              <p:nvPr/>
            </p:nvSpPr>
            <p:spPr>
              <a:xfrm>
                <a:off x="7721412" y="40036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32" name="Google Shape;8332;p131"/>
              <p:cNvSpPr/>
              <p:nvPr/>
            </p:nvSpPr>
            <p:spPr>
              <a:xfrm>
                <a:off x="7721412" y="28098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333" name="Google Shape;8333;p131"/>
              <p:cNvGrpSpPr/>
              <p:nvPr/>
            </p:nvGrpSpPr>
            <p:grpSpPr>
              <a:xfrm>
                <a:off x="7693653" y="4197350"/>
                <a:ext cx="112668" cy="636244"/>
                <a:chOff x="2833555" y="2731052"/>
                <a:chExt cx="144358" cy="390525"/>
              </a:xfrm>
            </p:grpSpPr>
            <p:cxnSp>
              <p:nvCxnSpPr>
                <p:cNvPr id="8334" name="Google Shape;8334;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35" name="Google Shape;8335;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36" name="Google Shape;8336;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337" name="Google Shape;8337;p131"/>
            <p:cNvGrpSpPr/>
            <p:nvPr/>
          </p:nvGrpSpPr>
          <p:grpSpPr>
            <a:xfrm>
              <a:off x="8165237" y="4791414"/>
              <a:ext cx="79200" cy="192449"/>
              <a:chOff x="8165237" y="4791414"/>
              <a:chExt cx="79200" cy="192449"/>
            </a:xfrm>
          </p:grpSpPr>
          <p:sp>
            <p:nvSpPr>
              <p:cNvPr id="8338" name="Google Shape;8338;p131"/>
              <p:cNvSpPr/>
              <p:nvPr/>
            </p:nvSpPr>
            <p:spPr>
              <a:xfrm>
                <a:off x="8166073" y="4791414"/>
                <a:ext cx="78364" cy="192449"/>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339" name="Google Shape;8339;p131"/>
              <p:cNvCxnSpPr/>
              <p:nvPr/>
            </p:nvCxnSpPr>
            <p:spPr>
              <a:xfrm>
                <a:off x="8165237" y="4891788"/>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340" name="Google Shape;8340;p131"/>
          <p:cNvGrpSpPr/>
          <p:nvPr/>
        </p:nvGrpSpPr>
        <p:grpSpPr>
          <a:xfrm>
            <a:off x="8350888" y="2853283"/>
            <a:ext cx="112668" cy="2341217"/>
            <a:chOff x="8374346" y="2875663"/>
            <a:chExt cx="112668" cy="2341217"/>
          </a:xfrm>
        </p:grpSpPr>
        <p:sp>
          <p:nvSpPr>
            <p:cNvPr id="8341" name="Google Shape;8341;p131"/>
            <p:cNvSpPr/>
            <p:nvPr/>
          </p:nvSpPr>
          <p:spPr>
            <a:xfrm>
              <a:off x="8399432" y="3917063"/>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42" name="Google Shape;8342;p131"/>
            <p:cNvSpPr/>
            <p:nvPr/>
          </p:nvSpPr>
          <p:spPr>
            <a:xfrm>
              <a:off x="8399432" y="2875663"/>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343" name="Google Shape;8343;p131"/>
            <p:cNvGrpSpPr/>
            <p:nvPr/>
          </p:nvGrpSpPr>
          <p:grpSpPr>
            <a:xfrm>
              <a:off x="8374346" y="4121850"/>
              <a:ext cx="112668" cy="1095030"/>
              <a:chOff x="8374346" y="4121850"/>
              <a:chExt cx="112668" cy="1095030"/>
            </a:xfrm>
          </p:grpSpPr>
          <p:sp>
            <p:nvSpPr>
              <p:cNvPr id="8344" name="Google Shape;8344;p131"/>
              <p:cNvSpPr/>
              <p:nvPr/>
            </p:nvSpPr>
            <p:spPr>
              <a:xfrm>
                <a:off x="8399432" y="4656838"/>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45" name="Google Shape;8345;p131"/>
              <p:cNvSpPr/>
              <p:nvPr/>
            </p:nvSpPr>
            <p:spPr>
              <a:xfrm>
                <a:off x="8399432" y="4536188"/>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46" name="Google Shape;8346;p131"/>
              <p:cNvSpPr/>
              <p:nvPr/>
            </p:nvSpPr>
            <p:spPr>
              <a:xfrm>
                <a:off x="8399432" y="4386963"/>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47" name="Google Shape;8347;p131"/>
              <p:cNvSpPr/>
              <p:nvPr/>
            </p:nvSpPr>
            <p:spPr>
              <a:xfrm>
                <a:off x="8399432" y="4593338"/>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348" name="Google Shape;8348;p131"/>
              <p:cNvGrpSpPr/>
              <p:nvPr/>
            </p:nvGrpSpPr>
            <p:grpSpPr>
              <a:xfrm>
                <a:off x="8374346" y="4650485"/>
                <a:ext cx="112668" cy="566395"/>
                <a:chOff x="2833555" y="2731052"/>
                <a:chExt cx="144358" cy="390526"/>
              </a:xfrm>
            </p:grpSpPr>
            <p:cxnSp>
              <p:nvCxnSpPr>
                <p:cNvPr id="8349" name="Google Shape;8349;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50" name="Google Shape;8350;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51" name="Google Shape;8351;p131"/>
                <p:cNvCxnSpPr/>
                <p:nvPr/>
              </p:nvCxnSpPr>
              <p:spPr>
                <a:xfrm>
                  <a:off x="2905738" y="2731053"/>
                  <a:ext cx="0" cy="390525"/>
                </a:xfrm>
                <a:prstGeom prst="straightConnector1">
                  <a:avLst/>
                </a:prstGeom>
                <a:noFill/>
                <a:ln cap="flat" cmpd="sng" w="12700">
                  <a:solidFill>
                    <a:schemeClr val="dk2"/>
                  </a:solidFill>
                  <a:prstDash val="solid"/>
                  <a:miter lim="800000"/>
                  <a:headEnd len="sm" w="sm" type="none"/>
                  <a:tailEnd len="sm" w="sm" type="none"/>
                </a:ln>
              </p:spPr>
            </p:cxnSp>
          </p:grpSp>
          <p:sp>
            <p:nvSpPr>
              <p:cNvPr id="8352" name="Google Shape;8352;p131"/>
              <p:cNvSpPr/>
              <p:nvPr/>
            </p:nvSpPr>
            <p:spPr>
              <a:xfrm flipH="1" rot="2700000">
                <a:off x="8405726" y="4131319"/>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353" name="Google Shape;8353;p131"/>
              <p:cNvGrpSpPr/>
              <p:nvPr/>
            </p:nvGrpSpPr>
            <p:grpSpPr>
              <a:xfrm>
                <a:off x="8395421" y="4805632"/>
                <a:ext cx="79200" cy="178231"/>
                <a:chOff x="8395421" y="4805632"/>
                <a:chExt cx="79200" cy="178231"/>
              </a:xfrm>
            </p:grpSpPr>
            <p:sp>
              <p:nvSpPr>
                <p:cNvPr id="8354" name="Google Shape;8354;p131"/>
                <p:cNvSpPr/>
                <p:nvPr/>
              </p:nvSpPr>
              <p:spPr>
                <a:xfrm>
                  <a:off x="8396257" y="4805632"/>
                  <a:ext cx="78364" cy="178231"/>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355" name="Google Shape;8355;p131"/>
                <p:cNvCxnSpPr/>
                <p:nvPr/>
              </p:nvCxnSpPr>
              <p:spPr>
                <a:xfrm>
                  <a:off x="8395421" y="4891788"/>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grpSp>
        <p:nvGrpSpPr>
          <p:cNvPr id="8356" name="Google Shape;8356;p131"/>
          <p:cNvGrpSpPr/>
          <p:nvPr/>
        </p:nvGrpSpPr>
        <p:grpSpPr>
          <a:xfrm>
            <a:off x="8614413" y="4377284"/>
            <a:ext cx="112668" cy="817218"/>
            <a:chOff x="8637871" y="4399664"/>
            <a:chExt cx="112668" cy="817218"/>
          </a:xfrm>
        </p:grpSpPr>
        <p:grpSp>
          <p:nvGrpSpPr>
            <p:cNvPr id="8357" name="Google Shape;8357;p131"/>
            <p:cNvGrpSpPr/>
            <p:nvPr/>
          </p:nvGrpSpPr>
          <p:grpSpPr>
            <a:xfrm>
              <a:off x="8637871" y="4399664"/>
              <a:ext cx="112668" cy="817218"/>
              <a:chOff x="8637871" y="4399664"/>
              <a:chExt cx="112668" cy="817218"/>
            </a:xfrm>
          </p:grpSpPr>
          <p:grpSp>
            <p:nvGrpSpPr>
              <p:cNvPr id="8358" name="Google Shape;8358;p131"/>
              <p:cNvGrpSpPr/>
              <p:nvPr/>
            </p:nvGrpSpPr>
            <p:grpSpPr>
              <a:xfrm>
                <a:off x="8637871" y="4399664"/>
                <a:ext cx="112668" cy="817218"/>
                <a:chOff x="8182603" y="4016376"/>
                <a:chExt cx="112668" cy="817218"/>
              </a:xfrm>
            </p:grpSpPr>
            <p:sp>
              <p:nvSpPr>
                <p:cNvPr id="8359" name="Google Shape;8359;p131"/>
                <p:cNvSpPr/>
                <p:nvPr/>
              </p:nvSpPr>
              <p:spPr>
                <a:xfrm>
                  <a:off x="8210362" y="42989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60" name="Google Shape;8360;p131"/>
                <p:cNvSpPr/>
                <p:nvPr/>
              </p:nvSpPr>
              <p:spPr>
                <a:xfrm>
                  <a:off x="8210362" y="42322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61" name="Google Shape;8361;p131"/>
                <p:cNvSpPr/>
                <p:nvPr/>
              </p:nvSpPr>
              <p:spPr>
                <a:xfrm>
                  <a:off x="8210362" y="4081464"/>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62" name="Google Shape;8362;p131"/>
                <p:cNvSpPr/>
                <p:nvPr/>
              </p:nvSpPr>
              <p:spPr>
                <a:xfrm>
                  <a:off x="8210362" y="4016376"/>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363" name="Google Shape;8363;p131"/>
                <p:cNvGrpSpPr/>
                <p:nvPr/>
              </p:nvGrpSpPr>
              <p:grpSpPr>
                <a:xfrm>
                  <a:off x="8182603" y="4232275"/>
                  <a:ext cx="112668" cy="601319"/>
                  <a:chOff x="2833555" y="2731052"/>
                  <a:chExt cx="144358" cy="390525"/>
                </a:xfrm>
              </p:grpSpPr>
              <p:cxnSp>
                <p:nvCxnSpPr>
                  <p:cNvPr id="8364" name="Google Shape;8364;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65" name="Google Shape;8365;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66" name="Google Shape;8366;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sp>
            <p:nvSpPr>
              <p:cNvPr id="8367" name="Google Shape;8367;p131"/>
              <p:cNvSpPr/>
              <p:nvPr/>
            </p:nvSpPr>
            <p:spPr>
              <a:xfrm flipH="1" rot="2700000">
                <a:off x="8673437" y="4544071"/>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368" name="Google Shape;8368;p131"/>
            <p:cNvGrpSpPr/>
            <p:nvPr/>
          </p:nvGrpSpPr>
          <p:grpSpPr>
            <a:xfrm>
              <a:off x="8654187" y="4811982"/>
              <a:ext cx="79200" cy="178231"/>
              <a:chOff x="8654187" y="4811982"/>
              <a:chExt cx="79200" cy="178231"/>
            </a:xfrm>
          </p:grpSpPr>
          <p:sp>
            <p:nvSpPr>
              <p:cNvPr id="8369" name="Google Shape;8369;p131"/>
              <p:cNvSpPr/>
              <p:nvPr/>
            </p:nvSpPr>
            <p:spPr>
              <a:xfrm>
                <a:off x="8655023" y="4811982"/>
                <a:ext cx="78364" cy="178231"/>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370" name="Google Shape;8370;p131"/>
              <p:cNvCxnSpPr/>
              <p:nvPr/>
            </p:nvCxnSpPr>
            <p:spPr>
              <a:xfrm>
                <a:off x="8654187" y="4906074"/>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371" name="Google Shape;8371;p131"/>
          <p:cNvGrpSpPr/>
          <p:nvPr/>
        </p:nvGrpSpPr>
        <p:grpSpPr>
          <a:xfrm>
            <a:off x="8855713" y="2951708"/>
            <a:ext cx="112668" cy="2242795"/>
            <a:chOff x="8879171" y="2974088"/>
            <a:chExt cx="112668" cy="2242795"/>
          </a:xfrm>
        </p:grpSpPr>
        <p:grpSp>
          <p:nvGrpSpPr>
            <p:cNvPr id="8372" name="Google Shape;8372;p131"/>
            <p:cNvGrpSpPr/>
            <p:nvPr/>
          </p:nvGrpSpPr>
          <p:grpSpPr>
            <a:xfrm>
              <a:off x="8879171" y="2974088"/>
              <a:ext cx="112668" cy="2242795"/>
              <a:chOff x="8423903" y="2590800"/>
              <a:chExt cx="112668" cy="2242795"/>
            </a:xfrm>
          </p:grpSpPr>
          <p:sp>
            <p:nvSpPr>
              <p:cNvPr id="8373" name="Google Shape;8373;p131"/>
              <p:cNvSpPr/>
              <p:nvPr/>
            </p:nvSpPr>
            <p:spPr>
              <a:xfrm>
                <a:off x="8451662" y="40576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74" name="Google Shape;8374;p131"/>
              <p:cNvSpPr/>
              <p:nvPr/>
            </p:nvSpPr>
            <p:spPr>
              <a:xfrm>
                <a:off x="8451662" y="41179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75" name="Google Shape;8375;p131"/>
              <p:cNvSpPr/>
              <p:nvPr/>
            </p:nvSpPr>
            <p:spPr>
              <a:xfrm>
                <a:off x="8451662" y="41814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76" name="Google Shape;8376;p131"/>
              <p:cNvSpPr/>
              <p:nvPr/>
            </p:nvSpPr>
            <p:spPr>
              <a:xfrm>
                <a:off x="8451662" y="42449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77" name="Google Shape;8377;p131"/>
              <p:cNvSpPr/>
              <p:nvPr/>
            </p:nvSpPr>
            <p:spPr>
              <a:xfrm>
                <a:off x="8451662" y="36607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78" name="Google Shape;8378;p131"/>
              <p:cNvSpPr/>
              <p:nvPr/>
            </p:nvSpPr>
            <p:spPr>
              <a:xfrm>
                <a:off x="8451662" y="28924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79" name="Google Shape;8379;p131"/>
              <p:cNvSpPr/>
              <p:nvPr/>
            </p:nvSpPr>
            <p:spPr>
              <a:xfrm>
                <a:off x="8451662" y="25908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380" name="Google Shape;8380;p131"/>
              <p:cNvGrpSpPr/>
              <p:nvPr/>
            </p:nvGrpSpPr>
            <p:grpSpPr>
              <a:xfrm>
                <a:off x="8423903" y="4171951"/>
                <a:ext cx="112668" cy="661644"/>
                <a:chOff x="2833555" y="2731052"/>
                <a:chExt cx="144358" cy="390525"/>
              </a:xfrm>
            </p:grpSpPr>
            <p:cxnSp>
              <p:nvCxnSpPr>
                <p:cNvPr id="8381" name="Google Shape;8381;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82" name="Google Shape;8382;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83" name="Google Shape;8383;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sp>
            <p:nvSpPr>
              <p:cNvPr id="8384" name="Google Shape;8384;p131"/>
              <p:cNvSpPr/>
              <p:nvPr/>
            </p:nvSpPr>
            <p:spPr>
              <a:xfrm flipH="1" rot="2700000">
                <a:off x="8457378" y="3749617"/>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385" name="Google Shape;8385;p131"/>
            <p:cNvGrpSpPr/>
            <p:nvPr/>
          </p:nvGrpSpPr>
          <p:grpSpPr>
            <a:xfrm>
              <a:off x="8895487" y="4811982"/>
              <a:ext cx="79200" cy="178231"/>
              <a:chOff x="8895487" y="4811982"/>
              <a:chExt cx="79200" cy="178231"/>
            </a:xfrm>
          </p:grpSpPr>
          <p:sp>
            <p:nvSpPr>
              <p:cNvPr id="8386" name="Google Shape;8386;p131"/>
              <p:cNvSpPr/>
              <p:nvPr/>
            </p:nvSpPr>
            <p:spPr>
              <a:xfrm>
                <a:off x="8896323" y="4811982"/>
                <a:ext cx="78364" cy="178231"/>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387" name="Google Shape;8387;p131"/>
              <p:cNvCxnSpPr/>
              <p:nvPr/>
            </p:nvCxnSpPr>
            <p:spPr>
              <a:xfrm>
                <a:off x="8895487" y="4899089"/>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388" name="Google Shape;8388;p131"/>
          <p:cNvGrpSpPr/>
          <p:nvPr/>
        </p:nvGrpSpPr>
        <p:grpSpPr>
          <a:xfrm>
            <a:off x="9090663" y="3253333"/>
            <a:ext cx="112668" cy="1941170"/>
            <a:chOff x="9114121" y="3275713"/>
            <a:chExt cx="112668" cy="1941170"/>
          </a:xfrm>
        </p:grpSpPr>
        <p:grpSp>
          <p:nvGrpSpPr>
            <p:cNvPr id="8389" name="Google Shape;8389;p131"/>
            <p:cNvGrpSpPr/>
            <p:nvPr/>
          </p:nvGrpSpPr>
          <p:grpSpPr>
            <a:xfrm>
              <a:off x="9114121" y="3275713"/>
              <a:ext cx="112668" cy="1941170"/>
              <a:chOff x="8658853" y="2892425"/>
              <a:chExt cx="112668" cy="1941170"/>
            </a:xfrm>
          </p:grpSpPr>
          <p:sp>
            <p:nvSpPr>
              <p:cNvPr id="8390" name="Google Shape;8390;p131"/>
              <p:cNvSpPr/>
              <p:nvPr/>
            </p:nvSpPr>
            <p:spPr>
              <a:xfrm>
                <a:off x="8686612" y="35623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91" name="Google Shape;8391;p131"/>
              <p:cNvSpPr/>
              <p:nvPr/>
            </p:nvSpPr>
            <p:spPr>
              <a:xfrm>
                <a:off x="8686612" y="39687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92" name="Google Shape;8392;p131"/>
              <p:cNvSpPr/>
              <p:nvPr/>
            </p:nvSpPr>
            <p:spPr>
              <a:xfrm>
                <a:off x="8686612" y="41402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93" name="Google Shape;8393;p131"/>
              <p:cNvSpPr/>
              <p:nvPr/>
            </p:nvSpPr>
            <p:spPr>
              <a:xfrm>
                <a:off x="8686612" y="42195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394" name="Google Shape;8394;p131"/>
              <p:cNvSpPr/>
              <p:nvPr/>
            </p:nvSpPr>
            <p:spPr>
              <a:xfrm>
                <a:off x="8686612" y="289242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395" name="Google Shape;8395;p131"/>
              <p:cNvGrpSpPr/>
              <p:nvPr/>
            </p:nvGrpSpPr>
            <p:grpSpPr>
              <a:xfrm>
                <a:off x="8658853" y="4238625"/>
                <a:ext cx="112668" cy="594970"/>
                <a:chOff x="2833555" y="2731052"/>
                <a:chExt cx="144358" cy="390525"/>
              </a:xfrm>
            </p:grpSpPr>
            <p:cxnSp>
              <p:nvCxnSpPr>
                <p:cNvPr id="8396" name="Google Shape;8396;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97" name="Google Shape;8397;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398" name="Google Shape;8398;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sp>
            <p:nvSpPr>
              <p:cNvPr id="8399" name="Google Shape;8399;p131"/>
              <p:cNvSpPr/>
              <p:nvPr/>
            </p:nvSpPr>
            <p:spPr>
              <a:xfrm flipH="1" rot="2700000">
                <a:off x="8692328" y="4060962"/>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400" name="Google Shape;8400;p131"/>
            <p:cNvGrpSpPr/>
            <p:nvPr/>
          </p:nvGrpSpPr>
          <p:grpSpPr>
            <a:xfrm>
              <a:off x="9130437" y="4791414"/>
              <a:ext cx="79200" cy="198800"/>
              <a:chOff x="9130437" y="4791414"/>
              <a:chExt cx="79200" cy="198800"/>
            </a:xfrm>
          </p:grpSpPr>
          <p:sp>
            <p:nvSpPr>
              <p:cNvPr id="8401" name="Google Shape;8401;p131"/>
              <p:cNvSpPr/>
              <p:nvPr/>
            </p:nvSpPr>
            <p:spPr>
              <a:xfrm>
                <a:off x="9131273" y="4791414"/>
                <a:ext cx="78364" cy="1988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402" name="Google Shape;8402;p131"/>
              <p:cNvCxnSpPr/>
              <p:nvPr/>
            </p:nvCxnSpPr>
            <p:spPr>
              <a:xfrm>
                <a:off x="9130437" y="4887305"/>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403" name="Google Shape;8403;p131"/>
          <p:cNvGrpSpPr/>
          <p:nvPr/>
        </p:nvGrpSpPr>
        <p:grpSpPr>
          <a:xfrm>
            <a:off x="9300213" y="3205708"/>
            <a:ext cx="112668" cy="1988794"/>
            <a:chOff x="9323671" y="3228088"/>
            <a:chExt cx="112668" cy="1988794"/>
          </a:xfrm>
        </p:grpSpPr>
        <p:grpSp>
          <p:nvGrpSpPr>
            <p:cNvPr id="8404" name="Google Shape;8404;p131"/>
            <p:cNvGrpSpPr/>
            <p:nvPr/>
          </p:nvGrpSpPr>
          <p:grpSpPr>
            <a:xfrm>
              <a:off x="9323671" y="3228088"/>
              <a:ext cx="112668" cy="1988794"/>
              <a:chOff x="9323671" y="3228088"/>
              <a:chExt cx="112668" cy="1988794"/>
            </a:xfrm>
          </p:grpSpPr>
          <p:grpSp>
            <p:nvGrpSpPr>
              <p:cNvPr id="8405" name="Google Shape;8405;p131"/>
              <p:cNvGrpSpPr/>
              <p:nvPr/>
            </p:nvGrpSpPr>
            <p:grpSpPr>
              <a:xfrm>
                <a:off x="9323671" y="3228088"/>
                <a:ext cx="112668" cy="1988794"/>
                <a:chOff x="8868403" y="2844800"/>
                <a:chExt cx="112668" cy="1988794"/>
              </a:xfrm>
            </p:grpSpPr>
            <p:sp>
              <p:nvSpPr>
                <p:cNvPr id="8406" name="Google Shape;8406;p131"/>
                <p:cNvSpPr/>
                <p:nvPr/>
              </p:nvSpPr>
              <p:spPr>
                <a:xfrm>
                  <a:off x="8896162" y="31940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07" name="Google Shape;8407;p131"/>
                <p:cNvSpPr/>
                <p:nvPr/>
              </p:nvSpPr>
              <p:spPr>
                <a:xfrm>
                  <a:off x="8896162" y="378935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08" name="Google Shape;8408;p131"/>
                <p:cNvSpPr/>
                <p:nvPr/>
              </p:nvSpPr>
              <p:spPr>
                <a:xfrm>
                  <a:off x="8896162" y="4033043"/>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09" name="Google Shape;8409;p131"/>
                <p:cNvSpPr/>
                <p:nvPr/>
              </p:nvSpPr>
              <p:spPr>
                <a:xfrm>
                  <a:off x="8896162" y="407432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10" name="Google Shape;8410;p131"/>
                <p:cNvSpPr/>
                <p:nvPr/>
              </p:nvSpPr>
              <p:spPr>
                <a:xfrm>
                  <a:off x="8896162" y="4173536"/>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11" name="Google Shape;8411;p131"/>
                <p:cNvSpPr/>
                <p:nvPr/>
              </p:nvSpPr>
              <p:spPr>
                <a:xfrm>
                  <a:off x="8896162" y="42227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12" name="Google Shape;8412;p131"/>
                <p:cNvSpPr/>
                <p:nvPr/>
              </p:nvSpPr>
              <p:spPr>
                <a:xfrm>
                  <a:off x="8896162" y="28448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413" name="Google Shape;8413;p131"/>
                <p:cNvGrpSpPr/>
                <p:nvPr/>
              </p:nvGrpSpPr>
              <p:grpSpPr>
                <a:xfrm>
                  <a:off x="8868403" y="4311649"/>
                  <a:ext cx="112668" cy="521945"/>
                  <a:chOff x="2833555" y="2731052"/>
                  <a:chExt cx="144358" cy="390525"/>
                </a:xfrm>
              </p:grpSpPr>
              <p:cxnSp>
                <p:nvCxnSpPr>
                  <p:cNvPr id="8414" name="Google Shape;8414;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415" name="Google Shape;8415;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416" name="Google Shape;8416;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sp>
            <p:nvSpPr>
              <p:cNvPr id="8417" name="Google Shape;8417;p131"/>
              <p:cNvSpPr/>
              <p:nvPr/>
            </p:nvSpPr>
            <p:spPr>
              <a:xfrm flipH="1" rot="2700000">
                <a:off x="9359897" y="4377605"/>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18" name="Google Shape;8418;p131"/>
              <p:cNvSpPr/>
              <p:nvPr/>
            </p:nvSpPr>
            <p:spPr>
              <a:xfrm>
                <a:off x="9351430" y="4496134"/>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419" name="Google Shape;8419;p131"/>
            <p:cNvGrpSpPr/>
            <p:nvPr/>
          </p:nvGrpSpPr>
          <p:grpSpPr>
            <a:xfrm>
              <a:off x="9339987" y="4805632"/>
              <a:ext cx="79200" cy="184581"/>
              <a:chOff x="9339987" y="4805632"/>
              <a:chExt cx="79200" cy="184581"/>
            </a:xfrm>
          </p:grpSpPr>
          <p:sp>
            <p:nvSpPr>
              <p:cNvPr id="8420" name="Google Shape;8420;p131"/>
              <p:cNvSpPr/>
              <p:nvPr/>
            </p:nvSpPr>
            <p:spPr>
              <a:xfrm>
                <a:off x="9340823" y="4805632"/>
                <a:ext cx="78364" cy="184581"/>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421" name="Google Shape;8421;p131"/>
              <p:cNvCxnSpPr/>
              <p:nvPr/>
            </p:nvCxnSpPr>
            <p:spPr>
              <a:xfrm>
                <a:off x="9339987" y="4890092"/>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422" name="Google Shape;8422;p131"/>
          <p:cNvGrpSpPr/>
          <p:nvPr/>
        </p:nvGrpSpPr>
        <p:grpSpPr>
          <a:xfrm>
            <a:off x="9566913" y="3381910"/>
            <a:ext cx="112668" cy="1812592"/>
            <a:chOff x="9590371" y="3404290"/>
            <a:chExt cx="112668" cy="1812592"/>
          </a:xfrm>
        </p:grpSpPr>
        <p:grpSp>
          <p:nvGrpSpPr>
            <p:cNvPr id="8423" name="Google Shape;8423;p131"/>
            <p:cNvGrpSpPr/>
            <p:nvPr/>
          </p:nvGrpSpPr>
          <p:grpSpPr>
            <a:xfrm>
              <a:off x="9590371" y="3404290"/>
              <a:ext cx="112668" cy="1812592"/>
              <a:chOff x="9135103" y="3021002"/>
              <a:chExt cx="112668" cy="1812592"/>
            </a:xfrm>
          </p:grpSpPr>
          <p:sp>
            <p:nvSpPr>
              <p:cNvPr id="8424" name="Google Shape;8424;p131"/>
              <p:cNvSpPr/>
              <p:nvPr/>
            </p:nvSpPr>
            <p:spPr>
              <a:xfrm>
                <a:off x="9162862" y="302100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25" name="Google Shape;8425;p131"/>
              <p:cNvSpPr/>
              <p:nvPr/>
            </p:nvSpPr>
            <p:spPr>
              <a:xfrm>
                <a:off x="9162862" y="3787758"/>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26" name="Google Shape;8426;p131"/>
              <p:cNvSpPr/>
              <p:nvPr/>
            </p:nvSpPr>
            <p:spPr>
              <a:xfrm>
                <a:off x="9162862" y="409415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27" name="Google Shape;8427;p131"/>
              <p:cNvSpPr/>
              <p:nvPr/>
            </p:nvSpPr>
            <p:spPr>
              <a:xfrm>
                <a:off x="9162862" y="417352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28" name="Google Shape;8428;p131"/>
              <p:cNvSpPr/>
              <p:nvPr/>
            </p:nvSpPr>
            <p:spPr>
              <a:xfrm>
                <a:off x="9162862" y="423067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429" name="Google Shape;8429;p131"/>
              <p:cNvGrpSpPr/>
              <p:nvPr/>
            </p:nvGrpSpPr>
            <p:grpSpPr>
              <a:xfrm>
                <a:off x="9135103" y="4295775"/>
                <a:ext cx="112668" cy="537819"/>
                <a:chOff x="2833555" y="2731052"/>
                <a:chExt cx="144358" cy="390525"/>
              </a:xfrm>
            </p:grpSpPr>
            <p:cxnSp>
              <p:nvCxnSpPr>
                <p:cNvPr id="8430" name="Google Shape;8430;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431" name="Google Shape;8431;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432" name="Google Shape;8432;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433" name="Google Shape;8433;p131"/>
            <p:cNvGrpSpPr/>
            <p:nvPr/>
          </p:nvGrpSpPr>
          <p:grpSpPr>
            <a:xfrm>
              <a:off x="9606687" y="4811982"/>
              <a:ext cx="79200" cy="180000"/>
              <a:chOff x="9606687" y="4811982"/>
              <a:chExt cx="79200" cy="180000"/>
            </a:xfrm>
          </p:grpSpPr>
          <p:sp>
            <p:nvSpPr>
              <p:cNvPr id="8434" name="Google Shape;8434;p131"/>
              <p:cNvSpPr/>
              <p:nvPr/>
            </p:nvSpPr>
            <p:spPr>
              <a:xfrm>
                <a:off x="9607523" y="4811982"/>
                <a:ext cx="78364" cy="180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435" name="Google Shape;8435;p131"/>
              <p:cNvCxnSpPr/>
              <p:nvPr/>
            </p:nvCxnSpPr>
            <p:spPr>
              <a:xfrm>
                <a:off x="9606687" y="4890092"/>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436" name="Google Shape;8436;p131"/>
          <p:cNvGrpSpPr/>
          <p:nvPr/>
        </p:nvGrpSpPr>
        <p:grpSpPr>
          <a:xfrm>
            <a:off x="9801863" y="3073935"/>
            <a:ext cx="112668" cy="2120567"/>
            <a:chOff x="9825321" y="3096315"/>
            <a:chExt cx="112668" cy="2120567"/>
          </a:xfrm>
        </p:grpSpPr>
        <p:grpSp>
          <p:nvGrpSpPr>
            <p:cNvPr id="8437" name="Google Shape;8437;p131"/>
            <p:cNvGrpSpPr/>
            <p:nvPr/>
          </p:nvGrpSpPr>
          <p:grpSpPr>
            <a:xfrm>
              <a:off x="9825321" y="3096315"/>
              <a:ext cx="112668" cy="2120567"/>
              <a:chOff x="9825321" y="3096315"/>
              <a:chExt cx="112668" cy="2120567"/>
            </a:xfrm>
          </p:grpSpPr>
          <p:grpSp>
            <p:nvGrpSpPr>
              <p:cNvPr id="8438" name="Google Shape;8438;p131"/>
              <p:cNvGrpSpPr/>
              <p:nvPr/>
            </p:nvGrpSpPr>
            <p:grpSpPr>
              <a:xfrm>
                <a:off x="9825321" y="3096315"/>
                <a:ext cx="112668" cy="2120567"/>
                <a:chOff x="9370053" y="2713027"/>
                <a:chExt cx="112668" cy="2120567"/>
              </a:xfrm>
            </p:grpSpPr>
            <p:sp>
              <p:nvSpPr>
                <p:cNvPr id="8439" name="Google Shape;8439;p131"/>
                <p:cNvSpPr/>
                <p:nvPr/>
              </p:nvSpPr>
              <p:spPr>
                <a:xfrm>
                  <a:off x="9397812" y="271302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40" name="Google Shape;8440;p131"/>
                <p:cNvSpPr/>
                <p:nvPr/>
              </p:nvSpPr>
              <p:spPr>
                <a:xfrm>
                  <a:off x="9397812" y="289400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41" name="Google Shape;8441;p131"/>
                <p:cNvSpPr/>
                <p:nvPr/>
              </p:nvSpPr>
              <p:spPr>
                <a:xfrm>
                  <a:off x="9397812" y="342740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42" name="Google Shape;8442;p131"/>
                <p:cNvSpPr/>
                <p:nvPr/>
              </p:nvSpPr>
              <p:spPr>
                <a:xfrm>
                  <a:off x="9397812" y="368775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43" name="Google Shape;8443;p131"/>
                <p:cNvSpPr/>
                <p:nvPr/>
              </p:nvSpPr>
              <p:spPr>
                <a:xfrm>
                  <a:off x="9397812" y="408462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44" name="Google Shape;8444;p131"/>
                <p:cNvSpPr/>
                <p:nvPr/>
              </p:nvSpPr>
              <p:spPr>
                <a:xfrm>
                  <a:off x="9397812" y="418622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445" name="Google Shape;8445;p131"/>
                <p:cNvGrpSpPr/>
                <p:nvPr/>
              </p:nvGrpSpPr>
              <p:grpSpPr>
                <a:xfrm>
                  <a:off x="9370053" y="4257675"/>
                  <a:ext cx="112668" cy="575919"/>
                  <a:chOff x="2833555" y="2731052"/>
                  <a:chExt cx="144358" cy="390525"/>
                </a:xfrm>
              </p:grpSpPr>
              <p:cxnSp>
                <p:nvCxnSpPr>
                  <p:cNvPr id="8446" name="Google Shape;8446;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447" name="Google Shape;8447;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448" name="Google Shape;8448;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sp>
            <p:nvSpPr>
              <p:cNvPr id="8449" name="Google Shape;8449;p131"/>
              <p:cNvSpPr/>
              <p:nvPr/>
            </p:nvSpPr>
            <p:spPr>
              <a:xfrm flipH="1" rot="2700000">
                <a:off x="9858795" y="4180654"/>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450" name="Google Shape;8450;p131"/>
            <p:cNvGrpSpPr/>
            <p:nvPr/>
          </p:nvGrpSpPr>
          <p:grpSpPr>
            <a:xfrm>
              <a:off x="9841637" y="4771138"/>
              <a:ext cx="79200" cy="225425"/>
              <a:chOff x="9841637" y="4771138"/>
              <a:chExt cx="79200" cy="225425"/>
            </a:xfrm>
          </p:grpSpPr>
          <p:sp>
            <p:nvSpPr>
              <p:cNvPr id="8451" name="Google Shape;8451;p131"/>
              <p:cNvSpPr/>
              <p:nvPr/>
            </p:nvSpPr>
            <p:spPr>
              <a:xfrm>
                <a:off x="9842473" y="4771138"/>
                <a:ext cx="78364" cy="225425"/>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452" name="Google Shape;8452;p131"/>
              <p:cNvCxnSpPr/>
              <p:nvPr/>
            </p:nvCxnSpPr>
            <p:spPr>
              <a:xfrm>
                <a:off x="9841637" y="4872738"/>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453" name="Google Shape;8453;p131"/>
          <p:cNvGrpSpPr/>
          <p:nvPr/>
        </p:nvGrpSpPr>
        <p:grpSpPr>
          <a:xfrm>
            <a:off x="10052688" y="2943760"/>
            <a:ext cx="112668" cy="2250742"/>
            <a:chOff x="10076146" y="2966140"/>
            <a:chExt cx="112668" cy="2250742"/>
          </a:xfrm>
        </p:grpSpPr>
        <p:grpSp>
          <p:nvGrpSpPr>
            <p:cNvPr id="8454" name="Google Shape;8454;p131"/>
            <p:cNvGrpSpPr/>
            <p:nvPr/>
          </p:nvGrpSpPr>
          <p:grpSpPr>
            <a:xfrm>
              <a:off x="10076146" y="2966140"/>
              <a:ext cx="112668" cy="2250742"/>
              <a:chOff x="9620878" y="2582852"/>
              <a:chExt cx="112668" cy="2250742"/>
            </a:xfrm>
          </p:grpSpPr>
          <p:sp>
            <p:nvSpPr>
              <p:cNvPr id="8455" name="Google Shape;8455;p131"/>
              <p:cNvSpPr/>
              <p:nvPr/>
            </p:nvSpPr>
            <p:spPr>
              <a:xfrm>
                <a:off x="9648637" y="258285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56" name="Google Shape;8456;p131"/>
              <p:cNvSpPr/>
              <p:nvPr/>
            </p:nvSpPr>
            <p:spPr>
              <a:xfrm>
                <a:off x="9648637" y="267492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57" name="Google Shape;8457;p131"/>
              <p:cNvSpPr/>
              <p:nvPr/>
            </p:nvSpPr>
            <p:spPr>
              <a:xfrm>
                <a:off x="9648637" y="357662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58" name="Google Shape;8458;p131"/>
              <p:cNvSpPr/>
              <p:nvPr/>
            </p:nvSpPr>
            <p:spPr>
              <a:xfrm>
                <a:off x="9648637" y="3763948"/>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59" name="Google Shape;8459;p131"/>
              <p:cNvSpPr/>
              <p:nvPr/>
            </p:nvSpPr>
            <p:spPr>
              <a:xfrm>
                <a:off x="9648637" y="395127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60" name="Google Shape;8460;p131"/>
              <p:cNvSpPr/>
              <p:nvPr/>
            </p:nvSpPr>
            <p:spPr>
              <a:xfrm>
                <a:off x="9648637" y="410367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61" name="Google Shape;8461;p131"/>
              <p:cNvSpPr/>
              <p:nvPr/>
            </p:nvSpPr>
            <p:spPr>
              <a:xfrm>
                <a:off x="9648637" y="400525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62" name="Google Shape;8462;p131"/>
              <p:cNvSpPr/>
              <p:nvPr/>
            </p:nvSpPr>
            <p:spPr>
              <a:xfrm>
                <a:off x="9648637" y="417670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463" name="Google Shape;8463;p131"/>
              <p:cNvGrpSpPr/>
              <p:nvPr/>
            </p:nvGrpSpPr>
            <p:grpSpPr>
              <a:xfrm>
                <a:off x="9620878" y="4139649"/>
                <a:ext cx="112668" cy="693945"/>
                <a:chOff x="2833555" y="2731052"/>
                <a:chExt cx="144358" cy="390525"/>
              </a:xfrm>
            </p:grpSpPr>
            <p:cxnSp>
              <p:nvCxnSpPr>
                <p:cNvPr id="8464" name="Google Shape;8464;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465" name="Google Shape;8465;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466" name="Google Shape;8466;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sp>
            <p:nvSpPr>
              <p:cNvPr id="8467" name="Google Shape;8467;p131"/>
              <p:cNvSpPr/>
              <p:nvPr/>
            </p:nvSpPr>
            <p:spPr>
              <a:xfrm flipH="1" rot="2700000">
                <a:off x="9654353" y="3692470"/>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468" name="Google Shape;8468;p131"/>
            <p:cNvGrpSpPr/>
            <p:nvPr/>
          </p:nvGrpSpPr>
          <p:grpSpPr>
            <a:xfrm>
              <a:off x="10092462" y="4764788"/>
              <a:ext cx="79200" cy="225425"/>
              <a:chOff x="10092462" y="4764788"/>
              <a:chExt cx="79200" cy="225425"/>
            </a:xfrm>
          </p:grpSpPr>
          <p:sp>
            <p:nvSpPr>
              <p:cNvPr id="8469" name="Google Shape;8469;p131"/>
              <p:cNvSpPr/>
              <p:nvPr/>
            </p:nvSpPr>
            <p:spPr>
              <a:xfrm>
                <a:off x="10093298" y="4764788"/>
                <a:ext cx="78364" cy="225425"/>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470" name="Google Shape;8470;p131"/>
              <p:cNvCxnSpPr/>
              <p:nvPr/>
            </p:nvCxnSpPr>
            <p:spPr>
              <a:xfrm>
                <a:off x="10092462" y="4884549"/>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471" name="Google Shape;8471;p131"/>
          <p:cNvGrpSpPr/>
          <p:nvPr/>
        </p:nvGrpSpPr>
        <p:grpSpPr>
          <a:xfrm>
            <a:off x="10259063" y="2791360"/>
            <a:ext cx="112668" cy="2403142"/>
            <a:chOff x="10282521" y="2813740"/>
            <a:chExt cx="112668" cy="2403142"/>
          </a:xfrm>
        </p:grpSpPr>
        <p:grpSp>
          <p:nvGrpSpPr>
            <p:cNvPr id="8472" name="Google Shape;8472;p131"/>
            <p:cNvGrpSpPr/>
            <p:nvPr/>
          </p:nvGrpSpPr>
          <p:grpSpPr>
            <a:xfrm>
              <a:off x="10282521" y="2813740"/>
              <a:ext cx="112668" cy="2403142"/>
              <a:chOff x="9827253" y="2430452"/>
              <a:chExt cx="112668" cy="2403142"/>
            </a:xfrm>
          </p:grpSpPr>
          <p:sp>
            <p:nvSpPr>
              <p:cNvPr id="8473" name="Google Shape;8473;p131"/>
              <p:cNvSpPr/>
              <p:nvPr/>
            </p:nvSpPr>
            <p:spPr>
              <a:xfrm>
                <a:off x="9855012" y="243045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74" name="Google Shape;8474;p131"/>
              <p:cNvSpPr/>
              <p:nvPr/>
            </p:nvSpPr>
            <p:spPr>
              <a:xfrm>
                <a:off x="9855012" y="248760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75" name="Google Shape;8475;p131"/>
              <p:cNvSpPr/>
              <p:nvPr/>
            </p:nvSpPr>
            <p:spPr>
              <a:xfrm>
                <a:off x="9855012" y="255745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76" name="Google Shape;8476;p131"/>
              <p:cNvSpPr/>
              <p:nvPr/>
            </p:nvSpPr>
            <p:spPr>
              <a:xfrm>
                <a:off x="9855012" y="369092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77" name="Google Shape;8477;p131"/>
              <p:cNvSpPr/>
              <p:nvPr/>
            </p:nvSpPr>
            <p:spPr>
              <a:xfrm>
                <a:off x="9855012" y="400525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78" name="Google Shape;8478;p131"/>
              <p:cNvSpPr/>
              <p:nvPr/>
            </p:nvSpPr>
            <p:spPr>
              <a:xfrm>
                <a:off x="9855012" y="411637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79" name="Google Shape;8479;p131"/>
              <p:cNvSpPr/>
              <p:nvPr/>
            </p:nvSpPr>
            <p:spPr>
              <a:xfrm>
                <a:off x="9855012" y="417670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480" name="Google Shape;8480;p131"/>
              <p:cNvGrpSpPr/>
              <p:nvPr/>
            </p:nvGrpSpPr>
            <p:grpSpPr>
              <a:xfrm>
                <a:off x="9827253" y="4260850"/>
                <a:ext cx="112668" cy="572744"/>
                <a:chOff x="2833555" y="2731052"/>
                <a:chExt cx="144358" cy="390525"/>
              </a:xfrm>
            </p:grpSpPr>
            <p:cxnSp>
              <p:nvCxnSpPr>
                <p:cNvPr id="8481" name="Google Shape;8481;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482" name="Google Shape;8482;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483" name="Google Shape;8483;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sp>
            <p:nvSpPr>
              <p:cNvPr id="8484" name="Google Shape;8484;p131"/>
              <p:cNvSpPr/>
              <p:nvPr/>
            </p:nvSpPr>
            <p:spPr>
              <a:xfrm flipH="1" rot="2700000">
                <a:off x="9860728" y="3381319"/>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485" name="Google Shape;8485;p131"/>
            <p:cNvGrpSpPr/>
            <p:nvPr/>
          </p:nvGrpSpPr>
          <p:grpSpPr>
            <a:xfrm>
              <a:off x="10298837" y="4771138"/>
              <a:ext cx="79200" cy="225425"/>
              <a:chOff x="10298837" y="4771138"/>
              <a:chExt cx="79200" cy="225425"/>
            </a:xfrm>
          </p:grpSpPr>
          <p:sp>
            <p:nvSpPr>
              <p:cNvPr id="8486" name="Google Shape;8486;p131"/>
              <p:cNvSpPr/>
              <p:nvPr/>
            </p:nvSpPr>
            <p:spPr>
              <a:xfrm>
                <a:off x="10299673" y="4771138"/>
                <a:ext cx="78364" cy="225425"/>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487" name="Google Shape;8487;p131"/>
              <p:cNvCxnSpPr/>
              <p:nvPr/>
            </p:nvCxnSpPr>
            <p:spPr>
              <a:xfrm>
                <a:off x="10298837" y="4896359"/>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488" name="Google Shape;8488;p131"/>
          <p:cNvGrpSpPr/>
          <p:nvPr/>
        </p:nvGrpSpPr>
        <p:grpSpPr>
          <a:xfrm>
            <a:off x="10500363" y="4556660"/>
            <a:ext cx="112668" cy="747955"/>
            <a:chOff x="10523821" y="4579040"/>
            <a:chExt cx="112668" cy="747955"/>
          </a:xfrm>
        </p:grpSpPr>
        <p:grpSp>
          <p:nvGrpSpPr>
            <p:cNvPr id="8489" name="Google Shape;8489;p131"/>
            <p:cNvGrpSpPr/>
            <p:nvPr/>
          </p:nvGrpSpPr>
          <p:grpSpPr>
            <a:xfrm>
              <a:off x="10523821" y="4579040"/>
              <a:ext cx="112668" cy="747954"/>
              <a:chOff x="10068553" y="4195752"/>
              <a:chExt cx="112668" cy="747954"/>
            </a:xfrm>
          </p:grpSpPr>
          <p:sp>
            <p:nvSpPr>
              <p:cNvPr id="8490" name="Google Shape;8490;p131"/>
              <p:cNvSpPr/>
              <p:nvPr/>
            </p:nvSpPr>
            <p:spPr>
              <a:xfrm>
                <a:off x="10096312" y="419575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91" name="Google Shape;8491;p131"/>
              <p:cNvSpPr/>
              <p:nvPr/>
            </p:nvSpPr>
            <p:spPr>
              <a:xfrm>
                <a:off x="10096312" y="4329102"/>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492" name="Google Shape;8492;p131"/>
              <p:cNvGrpSpPr/>
              <p:nvPr/>
            </p:nvGrpSpPr>
            <p:grpSpPr>
              <a:xfrm>
                <a:off x="10068553" y="4356100"/>
                <a:ext cx="112668" cy="587606"/>
                <a:chOff x="2833555" y="2731052"/>
                <a:chExt cx="144358" cy="390525"/>
              </a:xfrm>
            </p:grpSpPr>
            <p:cxnSp>
              <p:nvCxnSpPr>
                <p:cNvPr id="8493" name="Google Shape;8493;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494" name="Google Shape;8494;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grpSp>
          <p:nvGrpSpPr>
            <p:cNvPr id="8495" name="Google Shape;8495;p131"/>
            <p:cNvGrpSpPr/>
            <p:nvPr/>
          </p:nvGrpSpPr>
          <p:grpSpPr>
            <a:xfrm>
              <a:off x="10540137" y="4949005"/>
              <a:ext cx="79200" cy="377990"/>
              <a:chOff x="10540137" y="4949005"/>
              <a:chExt cx="79200" cy="377990"/>
            </a:xfrm>
          </p:grpSpPr>
          <p:sp>
            <p:nvSpPr>
              <p:cNvPr id="8496" name="Google Shape;8496;p131"/>
              <p:cNvSpPr/>
              <p:nvPr/>
            </p:nvSpPr>
            <p:spPr>
              <a:xfrm>
                <a:off x="10540973" y="4949005"/>
                <a:ext cx="78364" cy="37799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497" name="Google Shape;8497;p131"/>
              <p:cNvCxnSpPr/>
              <p:nvPr/>
            </p:nvCxnSpPr>
            <p:spPr>
              <a:xfrm>
                <a:off x="10540137" y="5012153"/>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498" name="Google Shape;8498;p131"/>
              <p:cNvCxnSpPr/>
              <p:nvPr/>
            </p:nvCxnSpPr>
            <p:spPr>
              <a:xfrm>
                <a:off x="10540137" y="5058890"/>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499" name="Google Shape;8499;p131"/>
              <p:cNvCxnSpPr/>
              <p:nvPr/>
            </p:nvCxnSpPr>
            <p:spPr>
              <a:xfrm>
                <a:off x="10540137" y="5104030"/>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500" name="Google Shape;8500;p131"/>
          <p:cNvGrpSpPr/>
          <p:nvPr/>
        </p:nvGrpSpPr>
        <p:grpSpPr>
          <a:xfrm>
            <a:off x="10760713" y="4697958"/>
            <a:ext cx="112668" cy="606656"/>
            <a:chOff x="10784171" y="4720338"/>
            <a:chExt cx="112668" cy="606656"/>
          </a:xfrm>
        </p:grpSpPr>
        <p:grpSp>
          <p:nvGrpSpPr>
            <p:cNvPr id="8501" name="Google Shape;8501;p131"/>
            <p:cNvGrpSpPr/>
            <p:nvPr/>
          </p:nvGrpSpPr>
          <p:grpSpPr>
            <a:xfrm>
              <a:off x="10784171" y="4720338"/>
              <a:ext cx="112668" cy="606656"/>
              <a:chOff x="2833555" y="2731052"/>
              <a:chExt cx="144358" cy="390525"/>
            </a:xfrm>
          </p:grpSpPr>
          <p:cxnSp>
            <p:nvCxnSpPr>
              <p:cNvPr id="8502" name="Google Shape;8502;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503" name="Google Shape;8503;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504" name="Google Shape;8504;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nvGrpSpPr>
            <p:cNvPr id="8505" name="Google Shape;8505;p131"/>
            <p:cNvGrpSpPr/>
            <p:nvPr/>
          </p:nvGrpSpPr>
          <p:grpSpPr>
            <a:xfrm>
              <a:off x="10800487" y="4837813"/>
              <a:ext cx="79200" cy="192968"/>
              <a:chOff x="10800487" y="4837813"/>
              <a:chExt cx="79200" cy="192968"/>
            </a:xfrm>
          </p:grpSpPr>
          <p:sp>
            <p:nvSpPr>
              <p:cNvPr id="8506" name="Google Shape;8506;p131"/>
              <p:cNvSpPr/>
              <p:nvPr/>
            </p:nvSpPr>
            <p:spPr>
              <a:xfrm>
                <a:off x="10801323" y="4837813"/>
                <a:ext cx="78364" cy="192968"/>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507" name="Google Shape;8507;p131"/>
              <p:cNvCxnSpPr/>
              <p:nvPr/>
            </p:nvCxnSpPr>
            <p:spPr>
              <a:xfrm>
                <a:off x="10800487" y="4932422"/>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508" name="Google Shape;8508;p131"/>
              <p:cNvCxnSpPr/>
              <p:nvPr/>
            </p:nvCxnSpPr>
            <p:spPr>
              <a:xfrm>
                <a:off x="10800487" y="4899089"/>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509" name="Google Shape;8509;p131"/>
          <p:cNvGrpSpPr/>
          <p:nvPr/>
        </p:nvGrpSpPr>
        <p:grpSpPr>
          <a:xfrm>
            <a:off x="11216167" y="4577986"/>
            <a:ext cx="112668" cy="412072"/>
            <a:chOff x="11239625" y="4600366"/>
            <a:chExt cx="112668" cy="412072"/>
          </a:xfrm>
        </p:grpSpPr>
        <p:grpSp>
          <p:nvGrpSpPr>
            <p:cNvPr id="8510" name="Google Shape;8510;p131"/>
            <p:cNvGrpSpPr/>
            <p:nvPr/>
          </p:nvGrpSpPr>
          <p:grpSpPr>
            <a:xfrm>
              <a:off x="11239625" y="4600366"/>
              <a:ext cx="112668" cy="412072"/>
              <a:chOff x="2833555" y="2731052"/>
              <a:chExt cx="144358" cy="390525"/>
            </a:xfrm>
          </p:grpSpPr>
          <p:cxnSp>
            <p:nvCxnSpPr>
              <p:cNvPr id="8511" name="Google Shape;8511;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512" name="Google Shape;8512;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513" name="Google Shape;8513;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grpSp>
          <p:nvGrpSpPr>
            <p:cNvPr id="8514" name="Google Shape;8514;p131"/>
            <p:cNvGrpSpPr/>
            <p:nvPr/>
          </p:nvGrpSpPr>
          <p:grpSpPr>
            <a:xfrm>
              <a:off x="11255941" y="4744566"/>
              <a:ext cx="79200" cy="133261"/>
              <a:chOff x="11255941" y="4744566"/>
              <a:chExt cx="79200" cy="133261"/>
            </a:xfrm>
          </p:grpSpPr>
          <p:sp>
            <p:nvSpPr>
              <p:cNvPr id="8515" name="Google Shape;8515;p131"/>
              <p:cNvSpPr/>
              <p:nvPr/>
            </p:nvSpPr>
            <p:spPr>
              <a:xfrm>
                <a:off x="11256777" y="4744566"/>
                <a:ext cx="78364" cy="133261"/>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516" name="Google Shape;8516;p131"/>
              <p:cNvCxnSpPr/>
              <p:nvPr/>
            </p:nvCxnSpPr>
            <p:spPr>
              <a:xfrm>
                <a:off x="11255941" y="4820415"/>
                <a:ext cx="79200" cy="0"/>
              </a:xfrm>
              <a:prstGeom prst="straightConnector1">
                <a:avLst/>
              </a:prstGeom>
              <a:noFill/>
              <a:ln cap="flat" cmpd="sng" w="12700">
                <a:solidFill>
                  <a:srgbClr val="000000"/>
                </a:solidFill>
                <a:prstDash val="solid"/>
                <a:miter lim="800000"/>
                <a:headEnd len="sm" w="sm" type="none"/>
                <a:tailEnd len="sm" w="sm" type="none"/>
              </a:ln>
            </p:spPr>
          </p:cxnSp>
          <p:cxnSp>
            <p:nvCxnSpPr>
              <p:cNvPr id="8517" name="Google Shape;8517;p131"/>
              <p:cNvCxnSpPr/>
              <p:nvPr/>
            </p:nvCxnSpPr>
            <p:spPr>
              <a:xfrm>
                <a:off x="11255941" y="4775067"/>
                <a:ext cx="79200" cy="0"/>
              </a:xfrm>
              <a:prstGeom prst="straightConnector1">
                <a:avLst/>
              </a:prstGeom>
              <a:noFill/>
              <a:ln cap="flat" cmpd="sng" w="12700">
                <a:solidFill>
                  <a:srgbClr val="000000"/>
                </a:solidFill>
                <a:prstDash val="solid"/>
                <a:miter lim="800000"/>
                <a:headEnd len="sm" w="sm" type="none"/>
                <a:tailEnd len="sm" w="sm" type="none"/>
              </a:ln>
            </p:spPr>
          </p:cxnSp>
        </p:grpSp>
      </p:grpSp>
      <p:grpSp>
        <p:nvGrpSpPr>
          <p:cNvPr id="8518" name="Google Shape;8518;p131"/>
          <p:cNvGrpSpPr/>
          <p:nvPr/>
        </p:nvGrpSpPr>
        <p:grpSpPr>
          <a:xfrm>
            <a:off x="6698960" y="2543632"/>
            <a:ext cx="112668" cy="2624527"/>
            <a:chOff x="6722418" y="2566012"/>
            <a:chExt cx="112668" cy="2624527"/>
          </a:xfrm>
        </p:grpSpPr>
        <p:grpSp>
          <p:nvGrpSpPr>
            <p:cNvPr id="8519" name="Google Shape;8519;p131"/>
            <p:cNvGrpSpPr/>
            <p:nvPr/>
          </p:nvGrpSpPr>
          <p:grpSpPr>
            <a:xfrm>
              <a:off x="6722418" y="2566012"/>
              <a:ext cx="112668" cy="2624527"/>
              <a:chOff x="6267150" y="2182724"/>
              <a:chExt cx="112668" cy="2624527"/>
            </a:xfrm>
          </p:grpSpPr>
          <p:sp>
            <p:nvSpPr>
              <p:cNvPr id="8520" name="Google Shape;8520;p131"/>
              <p:cNvSpPr/>
              <p:nvPr/>
            </p:nvSpPr>
            <p:spPr>
              <a:xfrm>
                <a:off x="6294909" y="44608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521" name="Google Shape;8521;p131"/>
              <p:cNvSpPr/>
              <p:nvPr/>
            </p:nvSpPr>
            <p:spPr>
              <a:xfrm>
                <a:off x="6294909" y="4511675"/>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522" name="Google Shape;8522;p131"/>
              <p:cNvSpPr/>
              <p:nvPr/>
            </p:nvSpPr>
            <p:spPr>
              <a:xfrm>
                <a:off x="6294909" y="4584700"/>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523" name="Google Shape;8523;p131"/>
              <p:cNvSpPr/>
              <p:nvPr/>
            </p:nvSpPr>
            <p:spPr>
              <a:xfrm flipH="1" rot="2700000">
                <a:off x="6300625" y="4752063"/>
                <a:ext cx="45719" cy="45719"/>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nvGrpSpPr>
              <p:cNvPr id="8524" name="Google Shape;8524;p131"/>
              <p:cNvGrpSpPr/>
              <p:nvPr/>
            </p:nvGrpSpPr>
            <p:grpSpPr>
              <a:xfrm>
                <a:off x="6267150" y="2257426"/>
                <a:ext cx="112668" cy="342008"/>
                <a:chOff x="2833555" y="2731052"/>
                <a:chExt cx="144358" cy="390525"/>
              </a:xfrm>
            </p:grpSpPr>
            <p:cxnSp>
              <p:nvCxnSpPr>
                <p:cNvPr id="8525" name="Google Shape;8525;p131"/>
                <p:cNvCxnSpPr/>
                <p:nvPr/>
              </p:nvCxnSpPr>
              <p:spPr>
                <a:xfrm>
                  <a:off x="2833555" y="2731052"/>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526" name="Google Shape;8526;p131"/>
                <p:cNvCxnSpPr/>
                <p:nvPr/>
              </p:nvCxnSpPr>
              <p:spPr>
                <a:xfrm>
                  <a:off x="2833555" y="3121577"/>
                  <a:ext cx="144358" cy="0"/>
                </a:xfrm>
                <a:prstGeom prst="straightConnector1">
                  <a:avLst/>
                </a:prstGeom>
                <a:noFill/>
                <a:ln cap="flat" cmpd="sng" w="12700">
                  <a:solidFill>
                    <a:schemeClr val="dk2"/>
                  </a:solidFill>
                  <a:prstDash val="solid"/>
                  <a:miter lim="800000"/>
                  <a:headEnd len="sm" w="sm" type="none"/>
                  <a:tailEnd len="sm" w="sm" type="none"/>
                </a:ln>
              </p:spPr>
            </p:cxnSp>
            <p:cxnSp>
              <p:nvCxnSpPr>
                <p:cNvPr id="8527" name="Google Shape;8527;p131"/>
                <p:cNvCxnSpPr/>
                <p:nvPr/>
              </p:nvCxnSpPr>
              <p:spPr>
                <a:xfrm>
                  <a:off x="2905734" y="2731052"/>
                  <a:ext cx="0" cy="390525"/>
                </a:xfrm>
                <a:prstGeom prst="straightConnector1">
                  <a:avLst/>
                </a:prstGeom>
                <a:noFill/>
                <a:ln cap="flat" cmpd="sng" w="12700">
                  <a:solidFill>
                    <a:schemeClr val="dk2"/>
                  </a:solidFill>
                  <a:prstDash val="solid"/>
                  <a:miter lim="800000"/>
                  <a:headEnd len="sm" w="sm" type="none"/>
                  <a:tailEnd len="sm" w="sm" type="none"/>
                </a:ln>
              </p:spPr>
            </p:cxnSp>
          </p:grpSp>
          <p:sp>
            <p:nvSpPr>
              <p:cNvPr id="8528" name="Google Shape;8528;p131"/>
              <p:cNvSpPr/>
              <p:nvPr/>
            </p:nvSpPr>
            <p:spPr>
              <a:xfrm>
                <a:off x="6294909" y="2182724"/>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529" name="Google Shape;8529;p131"/>
            <p:cNvGrpSpPr/>
            <p:nvPr/>
          </p:nvGrpSpPr>
          <p:grpSpPr>
            <a:xfrm>
              <a:off x="6738734" y="2686509"/>
              <a:ext cx="79200" cy="110114"/>
              <a:chOff x="6738734" y="2686509"/>
              <a:chExt cx="79200" cy="110114"/>
            </a:xfrm>
          </p:grpSpPr>
          <p:sp>
            <p:nvSpPr>
              <p:cNvPr id="8530" name="Google Shape;8530;p131"/>
              <p:cNvSpPr/>
              <p:nvPr/>
            </p:nvSpPr>
            <p:spPr>
              <a:xfrm>
                <a:off x="6739570" y="2686509"/>
                <a:ext cx="78364" cy="110114"/>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cxnSp>
            <p:nvCxnSpPr>
              <p:cNvPr id="8531" name="Google Shape;8531;p131"/>
              <p:cNvCxnSpPr/>
              <p:nvPr/>
            </p:nvCxnSpPr>
            <p:spPr>
              <a:xfrm>
                <a:off x="6738734" y="2736420"/>
                <a:ext cx="79200" cy="0"/>
              </a:xfrm>
              <a:prstGeom prst="straightConnector1">
                <a:avLst/>
              </a:prstGeom>
              <a:noFill/>
              <a:ln cap="flat" cmpd="sng" w="12700">
                <a:solidFill>
                  <a:srgbClr val="000000"/>
                </a:solidFill>
                <a:prstDash val="solid"/>
                <a:miter lim="800000"/>
                <a:headEnd len="sm" w="sm" type="none"/>
                <a:tailEnd len="sm" w="sm" type="none"/>
              </a:ln>
            </p:spPr>
          </p:cxnSp>
        </p:grpSp>
      </p:grpSp>
      <p:sp>
        <p:nvSpPr>
          <p:cNvPr id="8532" name="Google Shape;8532;p131"/>
          <p:cNvSpPr txBox="1"/>
          <p:nvPr/>
        </p:nvSpPr>
        <p:spPr>
          <a:xfrm rot="-5400000">
            <a:off x="4979105" y="3773808"/>
            <a:ext cx="2859096" cy="268028"/>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Complemento C5 livre (µg/mL)</a:t>
            </a:r>
            <a:endParaRPr/>
          </a:p>
        </p:txBody>
      </p:sp>
      <p:grpSp>
        <p:nvGrpSpPr>
          <p:cNvPr id="8533" name="Google Shape;8533;p131"/>
          <p:cNvGrpSpPr/>
          <p:nvPr/>
        </p:nvGrpSpPr>
        <p:grpSpPr>
          <a:xfrm>
            <a:off x="3605835" y="5965088"/>
            <a:ext cx="5035845" cy="123111"/>
            <a:chOff x="7154534" y="5997472"/>
            <a:chExt cx="5035845" cy="123111"/>
          </a:xfrm>
        </p:grpSpPr>
        <p:sp>
          <p:nvSpPr>
            <p:cNvPr id="8534" name="Google Shape;8534;p131"/>
            <p:cNvSpPr/>
            <p:nvPr/>
          </p:nvSpPr>
          <p:spPr>
            <a:xfrm>
              <a:off x="8685981" y="5997472"/>
              <a:ext cx="907300" cy="12311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A qualquer</a:t>
              </a:r>
              <a:r>
                <a:rPr b="1" i="0" lang="pt-BR" sz="800" u="none" cap="none" strike="noStrike">
                  <a:solidFill>
                    <a:schemeClr val="dk1"/>
                  </a:solidFill>
                  <a:latin typeface="Calibri"/>
                  <a:ea typeface="Calibri"/>
                  <a:cs typeface="Calibri"/>
                  <a:sym typeface="Calibri"/>
                </a:rPr>
                <a:t> momento</a:t>
              </a:r>
              <a:endParaRPr b="1" i="0" sz="800" u="none" cap="none" strike="noStrike">
                <a:solidFill>
                  <a:schemeClr val="dk1"/>
                </a:solidFill>
                <a:latin typeface="Calibri"/>
                <a:ea typeface="Calibri"/>
                <a:cs typeface="Calibri"/>
                <a:sym typeface="Calibri"/>
              </a:endParaRPr>
            </a:p>
          </p:txBody>
        </p:sp>
        <p:sp>
          <p:nvSpPr>
            <p:cNvPr id="8535" name="Google Shape;8535;p131"/>
            <p:cNvSpPr/>
            <p:nvPr/>
          </p:nvSpPr>
          <p:spPr>
            <a:xfrm>
              <a:off x="8570389" y="6023027"/>
              <a:ext cx="72000" cy="7200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sp>
          <p:nvSpPr>
            <p:cNvPr id="8536" name="Google Shape;8536;p131"/>
            <p:cNvSpPr/>
            <p:nvPr/>
          </p:nvSpPr>
          <p:spPr>
            <a:xfrm>
              <a:off x="9809245" y="6023027"/>
              <a:ext cx="72000" cy="72000"/>
            </a:xfrm>
            <a:prstGeom prst="rect">
              <a:avLst/>
            </a:prstGeom>
            <a:solidFill>
              <a:schemeClr val="accent6"/>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sp>
          <p:nvSpPr>
            <p:cNvPr id="8537" name="Google Shape;8537;p131"/>
            <p:cNvSpPr/>
            <p:nvPr/>
          </p:nvSpPr>
          <p:spPr>
            <a:xfrm>
              <a:off x="10182124" y="6023027"/>
              <a:ext cx="72000" cy="72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sp>
          <p:nvSpPr>
            <p:cNvPr id="8538" name="Google Shape;8538;p131"/>
            <p:cNvSpPr/>
            <p:nvPr/>
          </p:nvSpPr>
          <p:spPr>
            <a:xfrm>
              <a:off x="10822704" y="6015371"/>
              <a:ext cx="88900" cy="87313"/>
            </a:xfrm>
            <a:custGeom>
              <a:rect b="b" l="l" r="r" t="t"/>
              <a:pathLst>
                <a:path extrusionOk="0" h="55" w="56">
                  <a:moveTo>
                    <a:pt x="56" y="28"/>
                  </a:moveTo>
                  <a:lnTo>
                    <a:pt x="28" y="55"/>
                  </a:lnTo>
                  <a:lnTo>
                    <a:pt x="0" y="28"/>
                  </a:lnTo>
                  <a:lnTo>
                    <a:pt x="28" y="0"/>
                  </a:lnTo>
                  <a:lnTo>
                    <a:pt x="56" y="28"/>
                  </a:lnTo>
                  <a:close/>
                </a:path>
              </a:pathLst>
            </a:custGeom>
            <a:noFill/>
            <a:ln cap="flat" cmpd="sng" w="9525">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chemeClr val="dk1"/>
                </a:solidFill>
                <a:latin typeface="Calibri"/>
                <a:ea typeface="Calibri"/>
                <a:cs typeface="Calibri"/>
                <a:sym typeface="Calibri"/>
              </a:endParaRPr>
            </a:p>
          </p:txBody>
        </p:sp>
        <p:sp>
          <p:nvSpPr>
            <p:cNvPr id="8539" name="Google Shape;8539;p131"/>
            <p:cNvSpPr/>
            <p:nvPr/>
          </p:nvSpPr>
          <p:spPr>
            <a:xfrm>
              <a:off x="11343453" y="6023027"/>
              <a:ext cx="72000" cy="7200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540" name="Google Shape;8540;p131"/>
            <p:cNvSpPr/>
            <p:nvPr/>
          </p:nvSpPr>
          <p:spPr>
            <a:xfrm>
              <a:off x="9916050" y="5997472"/>
              <a:ext cx="128240" cy="12311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FdI</a:t>
              </a:r>
              <a:endParaRPr/>
            </a:p>
          </p:txBody>
        </p:sp>
        <p:sp>
          <p:nvSpPr>
            <p:cNvPr id="8541" name="Google Shape;8541;p131"/>
            <p:cNvSpPr/>
            <p:nvPr/>
          </p:nvSpPr>
          <p:spPr>
            <a:xfrm>
              <a:off x="10279826" y="5997472"/>
              <a:ext cx="376706" cy="12311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Pré-dose</a:t>
              </a:r>
              <a:endParaRPr/>
            </a:p>
          </p:txBody>
        </p:sp>
        <p:sp>
          <p:nvSpPr>
            <p:cNvPr id="8542" name="Google Shape;8542;p131"/>
            <p:cNvSpPr/>
            <p:nvPr/>
          </p:nvSpPr>
          <p:spPr>
            <a:xfrm>
              <a:off x="11438570" y="5997472"/>
              <a:ext cx="751809" cy="12311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Valor discrepante</a:t>
              </a:r>
              <a:endParaRPr/>
            </a:p>
          </p:txBody>
        </p:sp>
        <p:sp>
          <p:nvSpPr>
            <p:cNvPr id="8543" name="Google Shape;8543;p131"/>
            <p:cNvSpPr/>
            <p:nvPr/>
          </p:nvSpPr>
          <p:spPr>
            <a:xfrm>
              <a:off x="10952478" y="5997472"/>
              <a:ext cx="272510" cy="12311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Média</a:t>
              </a:r>
              <a:endParaRPr/>
            </a:p>
          </p:txBody>
        </p:sp>
        <p:sp>
          <p:nvSpPr>
            <p:cNvPr id="8544" name="Google Shape;8544;p131"/>
            <p:cNvSpPr/>
            <p:nvPr/>
          </p:nvSpPr>
          <p:spPr>
            <a:xfrm>
              <a:off x="7342494" y="5997472"/>
              <a:ext cx="998671" cy="123111"/>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pt-BR" sz="800">
                  <a:solidFill>
                    <a:schemeClr val="dk1"/>
                  </a:solidFill>
                  <a:latin typeface="Calibri"/>
                  <a:ea typeface="Calibri"/>
                  <a:cs typeface="Calibri"/>
                  <a:sym typeface="Calibri"/>
                </a:rPr>
                <a:t>[C5] </a:t>
              </a:r>
              <a:r>
                <a:rPr b="1" baseline="-25000" lang="pt-BR" sz="800">
                  <a:solidFill>
                    <a:schemeClr val="dk1"/>
                  </a:solidFill>
                  <a:latin typeface="Calibri"/>
                  <a:ea typeface="Calibri"/>
                  <a:cs typeface="Calibri"/>
                  <a:sym typeface="Calibri"/>
                </a:rPr>
                <a:t>livre sérico </a:t>
              </a:r>
              <a:r>
                <a:rPr b="1" lang="pt-BR" sz="800">
                  <a:solidFill>
                    <a:schemeClr val="dk1"/>
                  </a:solidFill>
                  <a:latin typeface="Calibri"/>
                  <a:ea typeface="Calibri"/>
                  <a:cs typeface="Calibri"/>
                  <a:sym typeface="Calibri"/>
                </a:rPr>
                <a:t>=0,5 μg/mL</a:t>
              </a:r>
              <a:endParaRPr/>
            </a:p>
          </p:txBody>
        </p:sp>
        <p:cxnSp>
          <p:nvCxnSpPr>
            <p:cNvPr id="8545" name="Google Shape;8545;p131"/>
            <p:cNvCxnSpPr/>
            <p:nvPr/>
          </p:nvCxnSpPr>
          <p:spPr>
            <a:xfrm>
              <a:off x="7154534" y="6059027"/>
              <a:ext cx="146181" cy="0"/>
            </a:xfrm>
            <a:prstGeom prst="straightConnector1">
              <a:avLst/>
            </a:prstGeom>
            <a:noFill/>
            <a:ln cap="flat" cmpd="sng" w="9525">
              <a:solidFill>
                <a:schemeClr val="accent3"/>
              </a:solidFill>
              <a:prstDash val="dash"/>
              <a:miter lim="800000"/>
              <a:headEnd len="sm" w="sm" type="none"/>
              <a:tailEnd len="sm" w="sm" type="none"/>
            </a:ln>
          </p:spPr>
        </p:cxnSp>
      </p:grpSp>
      <p:sp>
        <p:nvSpPr>
          <p:cNvPr id="8546" name="Google Shape;8546;p131"/>
          <p:cNvSpPr/>
          <p:nvPr/>
        </p:nvSpPr>
        <p:spPr>
          <a:xfrm>
            <a:off x="-91187" y="1800690"/>
            <a:ext cx="5184876" cy="532880"/>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8547" name="Google Shape;8547;p131"/>
          <p:cNvSpPr/>
          <p:nvPr/>
        </p:nvSpPr>
        <p:spPr>
          <a:xfrm>
            <a:off x="7675054" y="1801394"/>
            <a:ext cx="4773572" cy="532881"/>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8548" name="Google Shape;8548;p131"/>
          <p:cNvSpPr/>
          <p:nvPr/>
        </p:nvSpPr>
        <p:spPr>
          <a:xfrm>
            <a:off x="185235" y="1805573"/>
            <a:ext cx="4750284" cy="597654"/>
          </a:xfrm>
          <a:custGeom>
            <a:rect b="b" l="l" r="r" t="t"/>
            <a:pathLst>
              <a:path extrusionOk="0" h="930487" w="3312001">
                <a:moveTo>
                  <a:pt x="33656" y="0"/>
                </a:moveTo>
                <a:lnTo>
                  <a:pt x="3278344" y="0"/>
                </a:lnTo>
                <a:cubicBezTo>
                  <a:pt x="3296932" y="0"/>
                  <a:pt x="3312000" y="15068"/>
                  <a:pt x="3312000" y="33656"/>
                </a:cubicBezTo>
                <a:lnTo>
                  <a:pt x="3312000" y="443499"/>
                </a:lnTo>
                <a:lnTo>
                  <a:pt x="3312001" y="443499"/>
                </a:lnTo>
                <a:lnTo>
                  <a:pt x="3312001" y="930487"/>
                </a:lnTo>
                <a:lnTo>
                  <a:pt x="3161276" y="755646"/>
                </a:lnTo>
                <a:lnTo>
                  <a:pt x="33656" y="755646"/>
                </a:lnTo>
                <a:cubicBezTo>
                  <a:pt x="15068" y="755646"/>
                  <a:pt x="0" y="740578"/>
                  <a:pt x="0" y="721990"/>
                </a:cubicBezTo>
                <a:lnTo>
                  <a:pt x="0" y="33656"/>
                </a:lnTo>
                <a:cubicBezTo>
                  <a:pt x="0" y="15068"/>
                  <a:pt x="15068" y="0"/>
                  <a:pt x="33656" y="0"/>
                </a:cubicBezTo>
                <a:close/>
              </a:path>
            </a:pathLst>
          </a:custGeom>
          <a:noFill/>
          <a:ln>
            <a:noFill/>
          </a:ln>
          <a:effectLst>
            <a:outerShdw blurRad="152400" sx="92000" rotWithShape="0" dir="5400000" dist="76200" sy="92000">
              <a:schemeClr val="dk1">
                <a:alpha val="14901"/>
              </a:schemeClr>
            </a:outerShdw>
          </a:effectLst>
        </p:spPr>
        <p:txBody>
          <a:bodyPr anchorCtr="0" anchor="t" bIns="36000" lIns="72000" spcFirstLastPara="1" rIns="72000" wrap="square" tIns="108000">
            <a:noAutofit/>
          </a:bodyPr>
          <a:lstStyle/>
          <a:p>
            <a:pPr indent="0" lvl="0" marL="87312" marR="0" rtl="0" algn="r">
              <a:lnSpc>
                <a:spcPct val="100000"/>
              </a:lnSpc>
              <a:spcBef>
                <a:spcPts val="0"/>
              </a:spcBef>
              <a:spcAft>
                <a:spcPts val="0"/>
              </a:spcAft>
              <a:buNone/>
            </a:pPr>
            <a:r>
              <a:rPr lang="pt-BR" sz="1200">
                <a:solidFill>
                  <a:schemeClr val="lt1"/>
                </a:solidFill>
                <a:latin typeface="Calibri"/>
                <a:ea typeface="Calibri"/>
                <a:cs typeface="Calibri"/>
                <a:sym typeface="Calibri"/>
              </a:rPr>
              <a:t>Todos os pacientes do grupo de ravulizumabe </a:t>
            </a:r>
            <a:r>
              <a:rPr b="1" lang="pt-BR" sz="1200">
                <a:solidFill>
                  <a:schemeClr val="lt1"/>
                </a:solidFill>
                <a:latin typeface="Calibri"/>
                <a:ea typeface="Calibri"/>
                <a:cs typeface="Calibri"/>
                <a:sym typeface="Calibri"/>
              </a:rPr>
              <a:t>continuaram a manter níveis de C5 livre &lt;0,5 µg/mL </a:t>
            </a:r>
            <a:r>
              <a:rPr lang="pt-BR" sz="1200">
                <a:solidFill>
                  <a:schemeClr val="lt1"/>
                </a:solidFill>
                <a:latin typeface="Calibri"/>
                <a:ea typeface="Calibri"/>
                <a:cs typeface="Calibri"/>
                <a:sym typeface="Calibri"/>
              </a:rPr>
              <a:t>em todos os momentos da 52 semanas</a:t>
            </a:r>
            <a:r>
              <a:rPr baseline="30000" lang="pt-BR" sz="1200">
                <a:solidFill>
                  <a:schemeClr val="lt1"/>
                </a:solidFill>
                <a:latin typeface="Calibri"/>
                <a:ea typeface="Calibri"/>
                <a:cs typeface="Calibri"/>
                <a:sym typeface="Calibri"/>
              </a:rPr>
              <a:t>1</a:t>
            </a:r>
            <a:r>
              <a:rPr lang="pt-BR" sz="1200">
                <a:solidFill>
                  <a:schemeClr val="lt1"/>
                </a:solidFill>
                <a:latin typeface="Calibri"/>
                <a:ea typeface="Calibri"/>
                <a:cs typeface="Calibri"/>
                <a:sym typeface="Calibri"/>
              </a:rPr>
              <a:t> </a:t>
            </a:r>
            <a:endParaRPr/>
          </a:p>
        </p:txBody>
      </p:sp>
      <p:sp>
        <p:nvSpPr>
          <p:cNvPr id="8549" name="Google Shape;8549;p131"/>
          <p:cNvSpPr/>
          <p:nvPr/>
        </p:nvSpPr>
        <p:spPr>
          <a:xfrm>
            <a:off x="7754254" y="1805573"/>
            <a:ext cx="4363700" cy="597654"/>
          </a:xfrm>
          <a:custGeom>
            <a:rect b="b" l="l" r="r" t="t"/>
            <a:pathLst>
              <a:path extrusionOk="0" h="930487" w="3312001">
                <a:moveTo>
                  <a:pt x="33656" y="0"/>
                </a:moveTo>
                <a:lnTo>
                  <a:pt x="3278344" y="0"/>
                </a:lnTo>
                <a:cubicBezTo>
                  <a:pt x="3296932" y="0"/>
                  <a:pt x="3312000" y="15068"/>
                  <a:pt x="3312000" y="33656"/>
                </a:cubicBezTo>
                <a:lnTo>
                  <a:pt x="3312000" y="443499"/>
                </a:lnTo>
                <a:lnTo>
                  <a:pt x="3312001" y="443499"/>
                </a:lnTo>
                <a:lnTo>
                  <a:pt x="3312001" y="930487"/>
                </a:lnTo>
                <a:lnTo>
                  <a:pt x="3161276" y="755646"/>
                </a:lnTo>
                <a:lnTo>
                  <a:pt x="33656" y="755646"/>
                </a:lnTo>
                <a:cubicBezTo>
                  <a:pt x="15068" y="755646"/>
                  <a:pt x="0" y="740578"/>
                  <a:pt x="0" y="721990"/>
                </a:cubicBezTo>
                <a:lnTo>
                  <a:pt x="0" y="33656"/>
                </a:lnTo>
                <a:cubicBezTo>
                  <a:pt x="0" y="15068"/>
                  <a:pt x="15068" y="0"/>
                  <a:pt x="33656" y="0"/>
                </a:cubicBezTo>
                <a:close/>
              </a:path>
            </a:pathLst>
          </a:custGeom>
          <a:noFill/>
          <a:ln>
            <a:noFill/>
          </a:ln>
          <a:effectLst>
            <a:outerShdw blurRad="152400" sx="92000" rotWithShape="0" dir="5400000" dist="76200" sy="92000">
              <a:schemeClr val="dk1">
                <a:alpha val="14901"/>
              </a:schemeClr>
            </a:outerShdw>
          </a:effectLst>
        </p:spPr>
        <p:txBody>
          <a:bodyPr anchorCtr="0" anchor="t" bIns="36000" lIns="72000" spcFirstLastPara="1" rIns="72000" wrap="square" tIns="108000">
            <a:noAutofit/>
          </a:bodyPr>
          <a:lstStyle/>
          <a:p>
            <a:pPr indent="0" lvl="0" marL="87312" marR="0" rtl="0" algn="l">
              <a:lnSpc>
                <a:spcPct val="100000"/>
              </a:lnSpc>
              <a:spcBef>
                <a:spcPts val="0"/>
              </a:spcBef>
              <a:spcAft>
                <a:spcPts val="0"/>
              </a:spcAft>
              <a:buNone/>
            </a:pPr>
            <a:r>
              <a:rPr lang="pt-BR" sz="1200">
                <a:solidFill>
                  <a:schemeClr val="lt1"/>
                </a:solidFill>
                <a:latin typeface="Calibri"/>
                <a:ea typeface="Calibri"/>
                <a:cs typeface="Calibri"/>
                <a:sym typeface="Calibri"/>
              </a:rPr>
              <a:t>Nos pacientes inicialmente randomizados para eculizumabe, </a:t>
            </a:r>
            <a:r>
              <a:rPr b="1" lang="pt-BR" sz="1200">
                <a:solidFill>
                  <a:schemeClr val="lt1"/>
                </a:solidFill>
                <a:latin typeface="Calibri"/>
                <a:ea typeface="Calibri"/>
                <a:cs typeface="Calibri"/>
                <a:sym typeface="Calibri"/>
              </a:rPr>
              <a:t>a troca para ravulizumabe melhorou o controle de C5 livre</a:t>
            </a:r>
            <a:r>
              <a:rPr b="1" baseline="30000" lang="pt-BR" sz="1200">
                <a:solidFill>
                  <a:schemeClr val="lt1"/>
                </a:solidFill>
                <a:latin typeface="Calibri"/>
                <a:ea typeface="Calibri"/>
                <a:cs typeface="Calibri"/>
                <a:sym typeface="Calibri"/>
              </a:rPr>
              <a:t>1</a:t>
            </a:r>
            <a:endParaRPr/>
          </a:p>
        </p:txBody>
      </p:sp>
      <p:cxnSp>
        <p:nvCxnSpPr>
          <p:cNvPr id="8550" name="Google Shape;8550;p131"/>
          <p:cNvCxnSpPr/>
          <p:nvPr/>
        </p:nvCxnSpPr>
        <p:spPr>
          <a:xfrm>
            <a:off x="5964733" y="2067130"/>
            <a:ext cx="0" cy="3729444"/>
          </a:xfrm>
          <a:prstGeom prst="straightConnector1">
            <a:avLst/>
          </a:prstGeom>
          <a:noFill/>
          <a:ln cap="flat" cmpd="sng" w="12700">
            <a:solidFill>
              <a:srgbClr val="BFBFBF"/>
            </a:solidFill>
            <a:prstDash val="solid"/>
            <a:miter lim="800000"/>
            <a:headEnd len="sm" w="sm" type="none"/>
            <a:tailEnd len="sm" w="sm" type="none"/>
          </a:ln>
        </p:spPr>
      </p:cxnSp>
      <p:cxnSp>
        <p:nvCxnSpPr>
          <p:cNvPr id="8551" name="Google Shape;8551;p131"/>
          <p:cNvCxnSpPr/>
          <p:nvPr/>
        </p:nvCxnSpPr>
        <p:spPr>
          <a:xfrm rot="10800000">
            <a:off x="4681250" y="2506189"/>
            <a:ext cx="0" cy="2732253"/>
          </a:xfrm>
          <a:prstGeom prst="straightConnector1">
            <a:avLst/>
          </a:prstGeom>
          <a:noFill/>
          <a:ln cap="flat" cmpd="sng" w="19050">
            <a:solidFill>
              <a:schemeClr val="accent3"/>
            </a:solidFill>
            <a:prstDash val="dot"/>
            <a:miter lim="800000"/>
            <a:headEnd len="sm" w="sm" type="none"/>
            <a:tailEnd len="sm" w="sm" type="none"/>
          </a:ln>
        </p:spPr>
      </p:cxnSp>
      <p:cxnSp>
        <p:nvCxnSpPr>
          <p:cNvPr id="8552" name="Google Shape;8552;p131"/>
          <p:cNvCxnSpPr/>
          <p:nvPr/>
        </p:nvCxnSpPr>
        <p:spPr>
          <a:xfrm rot="10800000">
            <a:off x="10354579" y="2506189"/>
            <a:ext cx="0" cy="2732253"/>
          </a:xfrm>
          <a:prstGeom prst="straightConnector1">
            <a:avLst/>
          </a:prstGeom>
          <a:noFill/>
          <a:ln cap="flat" cmpd="sng" w="19050">
            <a:solidFill>
              <a:schemeClr val="accent3"/>
            </a:solidFill>
            <a:prstDash val="dot"/>
            <a:miter lim="800000"/>
            <a:headEnd len="sm" w="sm" type="none"/>
            <a:tailEnd len="sm" w="sm" type="none"/>
          </a:ln>
        </p:spPr>
      </p:cxnSp>
    </p:spTree>
  </p:cSld>
  <p:clrMapOvr>
    <a:masterClrMapping/>
  </p:clrMapOvr>
  <p:transition spd="slow">
    <p:wipe dir="u"/>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548"/>
                                        </p:tgtEl>
                                        <p:attrNameLst>
                                          <p:attrName>style.visibility</p:attrName>
                                        </p:attrNameLst>
                                      </p:cBhvr>
                                      <p:to>
                                        <p:strVal val="visible"/>
                                      </p:to>
                                    </p:set>
                                    <p:animEffect filter="fade" transition="in">
                                      <p:cBhvr>
                                        <p:cTn dur="500"/>
                                        <p:tgtEl>
                                          <p:spTgt spid="8548"/>
                                        </p:tgtEl>
                                      </p:cBhvr>
                                    </p:animEffect>
                                  </p:childTnLst>
                                </p:cTn>
                              </p:par>
                              <p:par>
                                <p:cTn fill="hold" nodeType="withEffect" presetClass="entr" presetID="10" presetSubtype="0">
                                  <p:stCondLst>
                                    <p:cond delay="0"/>
                                  </p:stCondLst>
                                  <p:childTnLst>
                                    <p:set>
                                      <p:cBhvr>
                                        <p:cTn dur="1" fill="hold">
                                          <p:stCondLst>
                                            <p:cond delay="0"/>
                                          </p:stCondLst>
                                        </p:cTn>
                                        <p:tgtEl>
                                          <p:spTgt spid="8549"/>
                                        </p:tgtEl>
                                        <p:attrNameLst>
                                          <p:attrName>style.visibility</p:attrName>
                                        </p:attrNameLst>
                                      </p:cBhvr>
                                      <p:to>
                                        <p:strVal val="visible"/>
                                      </p:to>
                                    </p:set>
                                    <p:animEffect filter="fade" transition="in">
                                      <p:cBhvr>
                                        <p:cTn dur="500"/>
                                        <p:tgtEl>
                                          <p:spTgt spid="8549"/>
                                        </p:tgtEl>
                                      </p:cBhvr>
                                    </p:animEffect>
                                  </p:childTnLst>
                                </p:cTn>
                              </p:par>
                              <p:par>
                                <p:cTn fill="hold" nodeType="withEffect" presetClass="entr" presetID="10" presetSubtype="0">
                                  <p:stCondLst>
                                    <p:cond delay="0"/>
                                  </p:stCondLst>
                                  <p:childTnLst>
                                    <p:set>
                                      <p:cBhvr>
                                        <p:cTn dur="1" fill="hold">
                                          <p:stCondLst>
                                            <p:cond delay="0"/>
                                          </p:stCondLst>
                                        </p:cTn>
                                        <p:tgtEl>
                                          <p:spTgt spid="8546"/>
                                        </p:tgtEl>
                                        <p:attrNameLst>
                                          <p:attrName>style.visibility</p:attrName>
                                        </p:attrNameLst>
                                      </p:cBhvr>
                                      <p:to>
                                        <p:strVal val="visible"/>
                                      </p:to>
                                    </p:set>
                                    <p:animEffect filter="fade" transition="in">
                                      <p:cBhvr>
                                        <p:cTn dur="500"/>
                                        <p:tgtEl>
                                          <p:spTgt spid="8546"/>
                                        </p:tgtEl>
                                      </p:cBhvr>
                                    </p:animEffect>
                                  </p:childTnLst>
                                </p:cTn>
                              </p:par>
                              <p:par>
                                <p:cTn fill="hold" nodeType="withEffect" presetClass="entr" presetID="10" presetSubtype="0">
                                  <p:stCondLst>
                                    <p:cond delay="0"/>
                                  </p:stCondLst>
                                  <p:childTnLst>
                                    <p:set>
                                      <p:cBhvr>
                                        <p:cTn dur="1" fill="hold">
                                          <p:stCondLst>
                                            <p:cond delay="0"/>
                                          </p:stCondLst>
                                        </p:cTn>
                                        <p:tgtEl>
                                          <p:spTgt spid="8547"/>
                                        </p:tgtEl>
                                        <p:attrNameLst>
                                          <p:attrName>style.visibility</p:attrName>
                                        </p:attrNameLst>
                                      </p:cBhvr>
                                      <p:to>
                                        <p:strVal val="visible"/>
                                      </p:to>
                                    </p:set>
                                    <p:animEffect filter="fade" transition="in">
                                      <p:cBhvr>
                                        <p:cTn dur="500"/>
                                        <p:tgtEl>
                                          <p:spTgt spid="854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57" name="Shape 8557"/>
        <p:cNvGrpSpPr/>
        <p:nvPr/>
      </p:nvGrpSpPr>
      <p:grpSpPr>
        <a:xfrm>
          <a:off x="0" y="0"/>
          <a:ext cx="0" cy="0"/>
          <a:chOff x="0" y="0"/>
          <a:chExt cx="0" cy="0"/>
        </a:xfrm>
      </p:grpSpPr>
      <p:sp>
        <p:nvSpPr>
          <p:cNvPr id="8558" name="Google Shape;8558;p132"/>
          <p:cNvSpPr/>
          <p:nvPr/>
        </p:nvSpPr>
        <p:spPr>
          <a:xfrm flipH="1">
            <a:off x="407983" y="1908725"/>
            <a:ext cx="11555416" cy="387667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8559" name="Google Shape;8559;p132"/>
          <p:cNvSpPr txBox="1"/>
          <p:nvPr/>
        </p:nvSpPr>
        <p:spPr>
          <a:xfrm>
            <a:off x="296269" y="385036"/>
            <a:ext cx="11667131" cy="83099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000">
                <a:solidFill>
                  <a:schemeClr val="accent1"/>
                </a:solidFill>
                <a:latin typeface="Lustria"/>
                <a:ea typeface="Lustria"/>
                <a:cs typeface="Lustria"/>
                <a:sym typeface="Lustria"/>
              </a:rPr>
              <a:t>Ravulizumabe é bem tolerado e leva a uma redução da frequência dos EAETs mais comuns à medida que a duração do tratamento aumenta</a:t>
            </a:r>
            <a:endParaRPr b="1" baseline="30000" sz="3000">
              <a:solidFill>
                <a:schemeClr val="accent1"/>
              </a:solidFill>
              <a:latin typeface="Lustria"/>
              <a:ea typeface="Lustria"/>
              <a:cs typeface="Lustria"/>
              <a:sym typeface="Lustria"/>
            </a:endParaRPr>
          </a:p>
        </p:txBody>
      </p:sp>
      <p:sp>
        <p:nvSpPr>
          <p:cNvPr id="8560" name="Google Shape;8560;p132"/>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†O paciente descontinuou o tratamento durante o período de extensão por evento adverso de câncer pulmonar iniciado durante o período de tratamento randomizado. O paciente faleceu 35 dias após a descontinuação.</a:t>
            </a:r>
            <a:endParaRPr/>
          </a:p>
          <a:p>
            <a:pPr indent="0" lvl="0" marL="0" rtl="0" algn="l">
              <a:lnSpc>
                <a:spcPct val="90000"/>
              </a:lnSpc>
              <a:spcBef>
                <a:spcPts val="0"/>
              </a:spcBef>
              <a:spcAft>
                <a:spcPts val="0"/>
              </a:spcAft>
              <a:buClr>
                <a:schemeClr val="dk1"/>
              </a:buClr>
              <a:buSzPts val="700"/>
              <a:buNone/>
            </a:pPr>
            <a:r>
              <a:rPr lang="pt-BR" sz="700"/>
              <a:t>Abreviações: MAVE = evento adverso vascular maior; EA = evento adverso; EAET = evento adverso emergente do tratamento.</a:t>
            </a:r>
            <a:endParaRPr/>
          </a:p>
          <a:p>
            <a:pPr indent="0" lvl="0" marL="0" rtl="0" algn="l">
              <a:lnSpc>
                <a:spcPct val="90000"/>
              </a:lnSpc>
              <a:spcBef>
                <a:spcPts val="0"/>
              </a:spcBef>
              <a:spcAft>
                <a:spcPts val="0"/>
              </a:spcAft>
              <a:buClr>
                <a:schemeClr val="dk1"/>
              </a:buClr>
              <a:buSzPts val="700"/>
              <a:buNone/>
            </a:pPr>
            <a:r>
              <a:rPr lang="pt-BR" sz="700"/>
              <a:t>Referências: 1. Schrezenmeier H et al. Oral presentation at: 24th Congress of European Hematology Association (EHA); June 13–16, 2019, Amsterdam, Netherlands. </a:t>
            </a:r>
            <a:endParaRPr/>
          </a:p>
        </p:txBody>
      </p:sp>
      <p:sp>
        <p:nvSpPr>
          <p:cNvPr id="8561" name="Google Shape;8561;p132"/>
          <p:cNvSpPr txBox="1"/>
          <p:nvPr/>
        </p:nvSpPr>
        <p:spPr>
          <a:xfrm>
            <a:off x="296269" y="1077569"/>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a:t>
            </a:r>
            <a:endParaRPr/>
          </a:p>
        </p:txBody>
      </p:sp>
      <p:cxnSp>
        <p:nvCxnSpPr>
          <p:cNvPr id="8562" name="Google Shape;8562;p132"/>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8563" name="Google Shape;8563;p132"/>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8564" name="Google Shape;8564;p132"/>
          <p:cNvSpPr/>
          <p:nvPr/>
        </p:nvSpPr>
        <p:spPr>
          <a:xfrm>
            <a:off x="5581650" y="1659221"/>
            <a:ext cx="3130993" cy="45013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8565" name="Google Shape;8565;p132"/>
          <p:cNvSpPr/>
          <p:nvPr/>
        </p:nvSpPr>
        <p:spPr>
          <a:xfrm>
            <a:off x="8763000" y="1659221"/>
            <a:ext cx="3062425" cy="45013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aphicFrame>
        <p:nvGraphicFramePr>
          <p:cNvPr id="8566" name="Google Shape;8566;p132"/>
          <p:cNvGraphicFramePr/>
          <p:nvPr/>
        </p:nvGraphicFramePr>
        <p:xfrm>
          <a:off x="407985" y="1631411"/>
          <a:ext cx="3000000" cy="3000000"/>
        </p:xfrm>
        <a:graphic>
          <a:graphicData uri="http://schemas.openxmlformats.org/drawingml/2006/table">
            <a:tbl>
              <a:tblPr bandRow="1">
                <a:noFill/>
                <a:tableStyleId>{22974F62-E6E8-4F24-A12B-32CE1C81E89C}</a:tableStyleId>
              </a:tblPr>
              <a:tblGrid>
                <a:gridCol w="1716100"/>
                <a:gridCol w="3457575"/>
                <a:gridCol w="1562100"/>
                <a:gridCol w="1581150"/>
                <a:gridCol w="1628775"/>
                <a:gridCol w="1471750"/>
              </a:tblGrid>
              <a:tr h="496200">
                <a:tc>
                  <a:txBody>
                    <a:bodyPr/>
                    <a:lstStyle/>
                    <a:p>
                      <a:pPr indent="0" lvl="0" marL="0" marR="0" rtl="0" algn="ctr">
                        <a:lnSpc>
                          <a:spcPct val="100000"/>
                        </a:lnSpc>
                        <a:spcBef>
                          <a:spcPts val="0"/>
                        </a:spcBef>
                        <a:spcAft>
                          <a:spcPts val="0"/>
                        </a:spcAft>
                        <a:buClr>
                          <a:schemeClr val="dk1"/>
                        </a:buClr>
                        <a:buSzPts val="1400"/>
                        <a:buFont typeface="Calibri"/>
                        <a:buNone/>
                      </a:pPr>
                      <a:r>
                        <a:t/>
                      </a:r>
                      <a:endParaRPr sz="1400">
                        <a:solidFill>
                          <a:schemeClr val="lt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i="1" sz="1200">
                        <a:solidFill>
                          <a:srgbClr val="600000"/>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gridSpan="2">
                  <a:txBody>
                    <a:bodyPr/>
                    <a:lstStyle/>
                    <a:p>
                      <a:pPr indent="0" lvl="0" marL="0" marR="0" rtl="0" algn="ctr">
                        <a:lnSpc>
                          <a:spcPct val="100000"/>
                        </a:lnSpc>
                        <a:spcBef>
                          <a:spcPts val="0"/>
                        </a:spcBef>
                        <a:spcAft>
                          <a:spcPts val="0"/>
                        </a:spcAft>
                        <a:buClr>
                          <a:schemeClr val="lt1"/>
                        </a:buClr>
                        <a:buSzPts val="1200"/>
                        <a:buFont typeface="Calibri"/>
                        <a:buNone/>
                      </a:pPr>
                      <a:r>
                        <a:rPr b="1" lang="pt-BR" sz="1200">
                          <a:solidFill>
                            <a:schemeClr val="lt1"/>
                          </a:solidFill>
                          <a:latin typeface="Calibri"/>
                          <a:ea typeface="Calibri"/>
                          <a:cs typeface="Calibri"/>
                          <a:sym typeface="Calibri"/>
                        </a:rPr>
                        <a:t>ravulizumabe</a:t>
                      </a:r>
                      <a:r>
                        <a:rPr b="1" baseline="30000" lang="pt-BR" sz="1200">
                          <a:solidFill>
                            <a:schemeClr val="lt1"/>
                          </a:solidFill>
                          <a:latin typeface="Calibri"/>
                          <a:ea typeface="Calibri"/>
                          <a:cs typeface="Calibri"/>
                          <a:sym typeface="Calibri"/>
                        </a:rPr>
                        <a:t>       </a:t>
                      </a:r>
                      <a:r>
                        <a:rPr b="1" lang="pt-BR" sz="1200">
                          <a:solidFill>
                            <a:schemeClr val="lt1"/>
                          </a:solidFill>
                          <a:latin typeface="Calibri"/>
                          <a:ea typeface="Calibri"/>
                          <a:cs typeface="Calibri"/>
                          <a:sym typeface="Calibri"/>
                        </a:rPr>
                        <a:t>ravulizumabe</a:t>
                      </a:r>
                      <a:r>
                        <a:rPr b="1" lang="pt-BR" sz="1100">
                          <a:solidFill>
                            <a:schemeClr val="lt1"/>
                          </a:solidFill>
                          <a:latin typeface="Calibri"/>
                          <a:ea typeface="Calibri"/>
                          <a:cs typeface="Calibri"/>
                          <a:sym typeface="Calibri"/>
                        </a:rPr>
                        <a:t>  </a:t>
                      </a:r>
                      <a:endParaRPr/>
                    </a:p>
                    <a:p>
                      <a:pPr indent="0" lvl="0" marL="0" marR="0" rtl="0" algn="ctr">
                        <a:lnSpc>
                          <a:spcPct val="100000"/>
                        </a:lnSpc>
                        <a:spcBef>
                          <a:spcPts val="0"/>
                        </a:spcBef>
                        <a:spcAft>
                          <a:spcPts val="0"/>
                        </a:spcAft>
                        <a:buClr>
                          <a:schemeClr val="lt1"/>
                        </a:buClr>
                        <a:buSzPts val="1100"/>
                        <a:buFont typeface="Calibri"/>
                        <a:buNone/>
                      </a:pPr>
                      <a:r>
                        <a:rPr b="1" lang="pt-BR" sz="1100">
                          <a:solidFill>
                            <a:schemeClr val="lt1"/>
                          </a:solidFill>
                          <a:latin typeface="Calibri"/>
                          <a:ea typeface="Calibri"/>
                          <a:cs typeface="Calibri"/>
                          <a:sym typeface="Calibri"/>
                        </a:rPr>
                        <a:t>(</a:t>
                      </a:r>
                      <a:r>
                        <a:rPr b="1" i="1" lang="pt-BR" sz="1100">
                          <a:solidFill>
                            <a:schemeClr val="lt1"/>
                          </a:solidFill>
                          <a:latin typeface="Calibri"/>
                          <a:ea typeface="Calibri"/>
                          <a:cs typeface="Calibri"/>
                          <a:sym typeface="Calibri"/>
                        </a:rPr>
                        <a:t>n</a:t>
                      </a:r>
                      <a:r>
                        <a:rPr b="1" lang="pt-BR" sz="1100">
                          <a:solidFill>
                            <a:schemeClr val="lt1"/>
                          </a:solidFill>
                          <a:latin typeface="Calibri"/>
                          <a:ea typeface="Calibri"/>
                          <a:cs typeface="Calibri"/>
                          <a:sym typeface="Calibri"/>
                        </a:rPr>
                        <a:t>=125)</a:t>
                      </a:r>
                      <a:endParaRPr b="1" sz="1200">
                        <a:solidFill>
                          <a:schemeClr val="lt1"/>
                        </a:solidFill>
                        <a:latin typeface="Calibri"/>
                        <a:ea typeface="Calibri"/>
                        <a:cs typeface="Calibri"/>
                        <a:sym typeface="Calibri"/>
                      </a:endParaRPr>
                    </a:p>
                  </a:txBody>
                  <a:tcPr marT="3600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hMerge="1"/>
                <a:tc gridSpan="2">
                  <a:txBody>
                    <a:bodyPr/>
                    <a:lstStyle/>
                    <a:p>
                      <a:pPr indent="0" lvl="0" marL="0" marR="0" rtl="0" algn="ctr">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eculizumabe</a:t>
                      </a:r>
                      <a:r>
                        <a:rPr b="1" baseline="30000" i="0" lang="pt-BR" sz="1200" u="none" cap="none" strike="noStrike">
                          <a:solidFill>
                            <a:srgbClr val="FFFFFF"/>
                          </a:solidFill>
                          <a:latin typeface="Calibri"/>
                          <a:ea typeface="Calibri"/>
                          <a:cs typeface="Calibri"/>
                          <a:sym typeface="Calibri"/>
                        </a:rPr>
                        <a:t>       </a:t>
                      </a:r>
                      <a:r>
                        <a:rPr b="1" i="0" lang="pt-BR" sz="1200" u="none" cap="none" strike="noStrike">
                          <a:solidFill>
                            <a:srgbClr val="FFFFFF"/>
                          </a:solidFill>
                          <a:latin typeface="Calibri"/>
                          <a:ea typeface="Calibri"/>
                          <a:cs typeface="Calibri"/>
                          <a:sym typeface="Calibri"/>
                        </a:rPr>
                        <a:t>ravulizumabe</a:t>
                      </a:r>
                      <a:endParaRPr b="1" i="0" sz="1200" u="none" cap="none" strike="noStrike">
                        <a:solidFill>
                          <a:srgbClr val="FFFFFF"/>
                        </a:solidFill>
                        <a:latin typeface="Calibri"/>
                        <a:ea typeface="Calibri"/>
                        <a:cs typeface="Calibri"/>
                        <a:sym typeface="Calibri"/>
                      </a:endParaRPr>
                    </a:p>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a:t>
                      </a:r>
                      <a:r>
                        <a:rPr b="1" i="1" lang="pt-BR" sz="1100" u="none" cap="none" strike="noStrike">
                          <a:solidFill>
                            <a:srgbClr val="FFFFFF"/>
                          </a:solidFill>
                          <a:latin typeface="Calibri"/>
                          <a:ea typeface="Calibri"/>
                          <a:cs typeface="Calibri"/>
                          <a:sym typeface="Calibri"/>
                        </a:rPr>
                        <a:t>n</a:t>
                      </a:r>
                      <a:r>
                        <a:rPr b="1" i="0" lang="pt-BR" sz="1100" u="none" cap="none" strike="noStrike">
                          <a:solidFill>
                            <a:srgbClr val="FFFFFF"/>
                          </a:solidFill>
                          <a:latin typeface="Calibri"/>
                          <a:ea typeface="Calibri"/>
                          <a:cs typeface="Calibri"/>
                          <a:sym typeface="Calibri"/>
                        </a:rPr>
                        <a:t>=119)</a:t>
                      </a:r>
                      <a:endParaRPr/>
                    </a:p>
                  </a:txBody>
                  <a:tcPr marT="3600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hMerge="1"/>
              </a:tr>
              <a:tr h="473175">
                <a:tc rowSpan="12">
                  <a:txBody>
                    <a:bodyPr/>
                    <a:lstStyle/>
                    <a:p>
                      <a:pPr indent="0" lvl="0" marL="0" marR="0" rtl="0" algn="r">
                        <a:spcBef>
                          <a:spcPts val="0"/>
                        </a:spcBef>
                        <a:spcAft>
                          <a:spcPts val="0"/>
                        </a:spcAft>
                        <a:buNone/>
                      </a:pPr>
                      <a:r>
                        <a:rPr b="1" lang="pt-BR" sz="1200">
                          <a:solidFill>
                            <a:schemeClr val="dk2"/>
                          </a:solidFill>
                          <a:latin typeface="Lustria"/>
                          <a:ea typeface="Lustria"/>
                          <a:cs typeface="Lustria"/>
                          <a:sym typeface="Lustria"/>
                        </a:rPr>
                        <a:t>EAETs reportados no estudo fase III de ravulizumabe com pacientes naïve (301)</a:t>
                      </a:r>
                      <a:r>
                        <a:rPr b="1" baseline="30000" lang="pt-BR" sz="1200">
                          <a:solidFill>
                            <a:schemeClr val="dk2"/>
                          </a:solidFill>
                          <a:latin typeface="Lustria"/>
                          <a:ea typeface="Lustria"/>
                          <a:cs typeface="Lustria"/>
                          <a:sym typeface="Lustria"/>
                        </a:rPr>
                        <a:t>1,2</a:t>
                      </a:r>
                      <a:endParaRPr/>
                    </a:p>
                    <a:p>
                      <a:pPr indent="0" lvl="0" marL="0" marR="0" rtl="0" algn="r">
                        <a:spcBef>
                          <a:spcPts val="0"/>
                        </a:spcBef>
                        <a:spcAft>
                          <a:spcPts val="0"/>
                        </a:spcAft>
                        <a:buNone/>
                      </a:pPr>
                      <a:r>
                        <a:t/>
                      </a:r>
                      <a:endParaRPr b="1" baseline="30000" sz="1400">
                        <a:solidFill>
                          <a:schemeClr val="dk2"/>
                        </a:solidFill>
                        <a:latin typeface="Lustria"/>
                        <a:ea typeface="Lustria"/>
                        <a:cs typeface="Lustria"/>
                        <a:sym typeface="Lustria"/>
                      </a:endParaRPr>
                    </a:p>
                    <a:p>
                      <a:pPr indent="0" lvl="0" marL="0" marR="0" rtl="0" algn="r">
                        <a:spcBef>
                          <a:spcPts val="0"/>
                        </a:spcBef>
                        <a:spcAft>
                          <a:spcPts val="0"/>
                        </a:spcAft>
                        <a:buNone/>
                      </a:pPr>
                      <a:r>
                        <a:rPr b="1" lang="pt-BR" sz="1600">
                          <a:solidFill>
                            <a:schemeClr val="dk2"/>
                          </a:solidFill>
                          <a:latin typeface="Lustria"/>
                          <a:ea typeface="Lustria"/>
                          <a:cs typeface="Lustria"/>
                          <a:sym typeface="Lustria"/>
                        </a:rPr>
                        <a:t>52 semanas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1" i="0" sz="1000">
                        <a:solidFill>
                          <a:schemeClr val="dk1"/>
                        </a:solidFill>
                        <a:latin typeface="Calibri"/>
                        <a:ea typeface="Calibri"/>
                        <a:cs typeface="Calibri"/>
                        <a:sym typeface="Calibri"/>
                      </a:endParaRPr>
                    </a:p>
                  </a:txBody>
                  <a:tcPr marT="45725" marB="45725" marR="91450" marL="91450" anchor="ctr">
                    <a:lnL cap="flat" cmpd="sng" w="12700">
                      <a:solidFill>
                        <a:schemeClr val="dk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lt2"/>
                          </a:solidFill>
                          <a:latin typeface="Calibri"/>
                          <a:ea typeface="Calibri"/>
                          <a:cs typeface="Calibri"/>
                          <a:sym typeface="Calibri"/>
                        </a:rPr>
                        <a:t>0–26 semanas</a:t>
                      </a:r>
                      <a:endParaRPr/>
                    </a:p>
                    <a:p>
                      <a:pPr indent="0" lvl="0" marL="0" marR="0" rtl="0" algn="ctr">
                        <a:spcBef>
                          <a:spcPts val="0"/>
                        </a:spcBef>
                        <a:spcAft>
                          <a:spcPts val="0"/>
                        </a:spcAft>
                        <a:buNone/>
                      </a:pPr>
                      <a:r>
                        <a:rPr lang="pt-BR" sz="1000">
                          <a:solidFill>
                            <a:schemeClr val="lt2"/>
                          </a:solidFill>
                          <a:latin typeface="Calibri"/>
                          <a:ea typeface="Calibri"/>
                          <a:cs typeface="Calibri"/>
                          <a:sym typeface="Calibri"/>
                        </a:rPr>
                        <a:t>(</a:t>
                      </a:r>
                      <a:r>
                        <a:rPr i="1" lang="pt-BR" sz="1000">
                          <a:solidFill>
                            <a:schemeClr val="lt2"/>
                          </a:solidFill>
                          <a:latin typeface="Calibri"/>
                          <a:ea typeface="Calibri"/>
                          <a:cs typeface="Calibri"/>
                          <a:sym typeface="Calibri"/>
                        </a:rPr>
                        <a:t>n</a:t>
                      </a:r>
                      <a:r>
                        <a:rPr lang="pt-BR" sz="1000">
                          <a:solidFill>
                            <a:schemeClr val="lt2"/>
                          </a:solidFill>
                          <a:latin typeface="Calibri"/>
                          <a:ea typeface="Calibri"/>
                          <a:cs typeface="Calibri"/>
                          <a:sym typeface="Calibri"/>
                        </a:rPr>
                        <a:t>=125)</a:t>
                      </a:r>
                      <a:endParaRPr/>
                    </a:p>
                  </a:txBody>
                  <a:tcPr marT="60950" marB="60950" marR="121925" marL="121925"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1000">
                          <a:solidFill>
                            <a:schemeClr val="lt2"/>
                          </a:solidFill>
                          <a:latin typeface="Calibri"/>
                          <a:ea typeface="Calibri"/>
                          <a:cs typeface="Calibri"/>
                          <a:sym typeface="Calibri"/>
                        </a:rPr>
                        <a:t>27–52 semanas</a:t>
                      </a:r>
                      <a:endParaRPr/>
                    </a:p>
                    <a:p>
                      <a:pPr indent="0" lvl="0" marL="0" marR="0" rtl="0" algn="ctr">
                        <a:spcBef>
                          <a:spcPts val="0"/>
                        </a:spcBef>
                        <a:spcAft>
                          <a:spcPts val="0"/>
                        </a:spcAft>
                        <a:buNone/>
                      </a:pPr>
                      <a:r>
                        <a:rPr b="0" i="0" lang="pt-BR" sz="1000">
                          <a:solidFill>
                            <a:schemeClr val="lt2"/>
                          </a:solidFill>
                          <a:latin typeface="Calibri"/>
                          <a:ea typeface="Calibri"/>
                          <a:cs typeface="Calibri"/>
                          <a:sym typeface="Calibri"/>
                        </a:rPr>
                        <a:t>(</a:t>
                      </a:r>
                      <a:r>
                        <a:rPr b="0" i="1" lang="pt-BR" sz="1000">
                          <a:solidFill>
                            <a:schemeClr val="lt2"/>
                          </a:solidFill>
                          <a:latin typeface="Calibri"/>
                          <a:ea typeface="Calibri"/>
                          <a:cs typeface="Calibri"/>
                          <a:sym typeface="Calibri"/>
                        </a:rPr>
                        <a:t>n</a:t>
                      </a:r>
                      <a:r>
                        <a:rPr b="0" i="0" lang="pt-BR" sz="1000">
                          <a:solidFill>
                            <a:schemeClr val="lt2"/>
                          </a:solidFill>
                          <a:latin typeface="Calibri"/>
                          <a:ea typeface="Calibri"/>
                          <a:cs typeface="Calibri"/>
                          <a:sym typeface="Calibri"/>
                        </a:rPr>
                        <a:t>=124)</a:t>
                      </a:r>
                      <a:endParaRPr/>
                    </a:p>
                  </a:txBody>
                  <a:tcPr marT="60950" marB="60950" marR="121925" marL="121925" anchor="ctr">
                    <a:lnL cap="flat" cmpd="sng" w="12700">
                      <a:solidFill>
                        <a:schemeClr val="lt2"/>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0–26 semanas</a:t>
                      </a:r>
                      <a:endParaRPr/>
                    </a:p>
                    <a:p>
                      <a:pPr indent="0" lvl="0" marL="0" marR="0" rtl="0" algn="ctr">
                        <a:spcBef>
                          <a:spcPts val="0"/>
                        </a:spcBef>
                        <a:spcAft>
                          <a:spcPts val="0"/>
                        </a:spcAft>
                        <a:buNone/>
                      </a:pPr>
                      <a:r>
                        <a:rPr lang="pt-BR" sz="1000">
                          <a:solidFill>
                            <a:schemeClr val="dk2"/>
                          </a:solidFill>
                          <a:latin typeface="Calibri"/>
                          <a:ea typeface="Calibri"/>
                          <a:cs typeface="Calibri"/>
                          <a:sym typeface="Calibri"/>
                        </a:rPr>
                        <a:t>(</a:t>
                      </a:r>
                      <a:r>
                        <a:rPr i="1" lang="pt-BR" sz="1000">
                          <a:solidFill>
                            <a:schemeClr val="dk2"/>
                          </a:solidFill>
                          <a:latin typeface="Calibri"/>
                          <a:ea typeface="Calibri"/>
                          <a:cs typeface="Calibri"/>
                          <a:sym typeface="Calibri"/>
                        </a:rPr>
                        <a:t>n</a:t>
                      </a:r>
                      <a:r>
                        <a:rPr lang="pt-BR" sz="1000">
                          <a:solidFill>
                            <a:schemeClr val="dk2"/>
                          </a:solidFill>
                          <a:latin typeface="Calibri"/>
                          <a:ea typeface="Calibri"/>
                          <a:cs typeface="Calibri"/>
                          <a:sym typeface="Calibri"/>
                        </a:rPr>
                        <a:t>=121)</a:t>
                      </a:r>
                      <a:endParaRPr/>
                    </a:p>
                  </a:txBody>
                  <a:tcPr marT="60950" marB="60950" marR="121925" marL="121925"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27–52 semanas</a:t>
                      </a:r>
                      <a:endParaRPr/>
                    </a:p>
                    <a:p>
                      <a:pPr indent="0" lvl="0" marL="0" marR="0" rtl="0" algn="ctr">
                        <a:spcBef>
                          <a:spcPts val="0"/>
                        </a:spcBef>
                        <a:spcAft>
                          <a:spcPts val="0"/>
                        </a:spcAft>
                        <a:buNone/>
                      </a:pPr>
                      <a:r>
                        <a:rPr b="1" lang="pt-BR" sz="1000">
                          <a:solidFill>
                            <a:schemeClr val="dk2"/>
                          </a:solidFill>
                          <a:latin typeface="Calibri"/>
                          <a:ea typeface="Calibri"/>
                          <a:cs typeface="Calibri"/>
                          <a:sym typeface="Calibri"/>
                        </a:rPr>
                        <a:t>(</a:t>
                      </a:r>
                      <a:r>
                        <a:rPr b="1" i="1" lang="pt-BR" sz="1000">
                          <a:solidFill>
                            <a:schemeClr val="dk2"/>
                          </a:solidFill>
                          <a:latin typeface="Calibri"/>
                          <a:ea typeface="Calibri"/>
                          <a:cs typeface="Calibri"/>
                          <a:sym typeface="Calibri"/>
                        </a:rPr>
                        <a:t>n</a:t>
                      </a:r>
                      <a:r>
                        <a:rPr b="1" lang="pt-BR" sz="1000">
                          <a:solidFill>
                            <a:schemeClr val="dk2"/>
                          </a:solidFill>
                          <a:latin typeface="Calibri"/>
                          <a:ea typeface="Calibri"/>
                          <a:cs typeface="Calibri"/>
                          <a:sym typeface="Calibri"/>
                        </a:rPr>
                        <a:t>=119)</a:t>
                      </a:r>
                      <a:endParaRPr/>
                    </a:p>
                  </a:txBody>
                  <a:tcPr marT="60950" marB="60950" marR="121925" marL="121925"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98700">
                <a:tc vMerge="1"/>
                <a:tc>
                  <a:txBody>
                    <a:bodyPr/>
                    <a:lstStyle/>
                    <a:p>
                      <a:pPr indent="0" lvl="0" marL="0" marR="0" rtl="0" algn="l">
                        <a:spcBef>
                          <a:spcPts val="0"/>
                        </a:spcBef>
                        <a:spcAft>
                          <a:spcPts val="0"/>
                        </a:spcAft>
                        <a:buNone/>
                      </a:pPr>
                      <a:r>
                        <a:rPr b="1" lang="pt-BR" sz="1050">
                          <a:solidFill>
                            <a:schemeClr val="dk1"/>
                          </a:solidFill>
                          <a:latin typeface="Calibri"/>
                          <a:ea typeface="Calibri"/>
                          <a:cs typeface="Calibri"/>
                          <a:sym typeface="Calibri"/>
                        </a:rPr>
                        <a:t>Qualquer EAET, </a:t>
                      </a:r>
                      <a:r>
                        <a:rPr b="1" i="1" lang="pt-BR" sz="1050">
                          <a:solidFill>
                            <a:schemeClr val="dk1"/>
                          </a:solidFill>
                          <a:latin typeface="Calibri"/>
                          <a:ea typeface="Calibri"/>
                          <a:cs typeface="Calibri"/>
                          <a:sym typeface="Calibri"/>
                        </a:rPr>
                        <a:t>n</a:t>
                      </a:r>
                      <a:r>
                        <a:rPr b="1" lang="pt-BR" sz="1050">
                          <a:solidFill>
                            <a:schemeClr val="dk1"/>
                          </a:solidFill>
                          <a:latin typeface="Calibri"/>
                          <a:ea typeface="Calibri"/>
                          <a:cs typeface="Calibri"/>
                          <a:sym typeface="Calibri"/>
                        </a:rPr>
                        <a:t> (%)</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110 (88,0)</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79 (63,7)</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105 (86,8)</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89 (74,8)</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rgbClr val="D8D8D8"/>
                      </a:solidFill>
                      <a:prstDash val="solid"/>
                      <a:round/>
                      <a:headEnd len="sm" w="sm" type="none"/>
                      <a:tailEnd len="sm" w="sm" type="none"/>
                    </a:lnB>
                  </a:tcPr>
                </a:tc>
              </a:tr>
              <a:tr h="298700">
                <a:tc vMerge="1"/>
                <a:tc>
                  <a:txBody>
                    <a:bodyPr/>
                    <a:lstStyle/>
                    <a:p>
                      <a:pPr indent="0" lvl="0" marL="0" marR="0" rtl="0" algn="l">
                        <a:spcBef>
                          <a:spcPts val="0"/>
                        </a:spcBef>
                        <a:spcAft>
                          <a:spcPts val="0"/>
                        </a:spcAft>
                        <a:buNone/>
                      </a:pPr>
                      <a:r>
                        <a:rPr b="1" lang="pt-BR" sz="1050">
                          <a:solidFill>
                            <a:schemeClr val="dk1"/>
                          </a:solidFill>
                          <a:latin typeface="Calibri"/>
                          <a:ea typeface="Calibri"/>
                          <a:cs typeface="Calibri"/>
                          <a:sym typeface="Calibri"/>
                        </a:rPr>
                        <a:t>EAETs mais comuns, </a:t>
                      </a:r>
                      <a:r>
                        <a:rPr b="1" i="1" lang="pt-BR" sz="1050">
                          <a:solidFill>
                            <a:schemeClr val="dk1"/>
                          </a:solidFill>
                          <a:latin typeface="Calibri"/>
                          <a:ea typeface="Calibri"/>
                          <a:cs typeface="Calibri"/>
                          <a:sym typeface="Calibri"/>
                        </a:rPr>
                        <a:t>n</a:t>
                      </a:r>
                      <a:r>
                        <a:rPr b="1" lang="pt-BR" sz="1050">
                          <a:solidFill>
                            <a:schemeClr val="dk1"/>
                          </a:solidFill>
                          <a:latin typeface="Calibri"/>
                          <a:ea typeface="Calibri"/>
                          <a:cs typeface="Calibri"/>
                          <a:sym typeface="Calibri"/>
                        </a:rPr>
                        <a:t> (%)</a:t>
                      </a:r>
                      <a:r>
                        <a:rPr b="1" baseline="30000" lang="pt-BR" sz="1050">
                          <a:solidFill>
                            <a:schemeClr val="dk1"/>
                          </a:solidFill>
                          <a:latin typeface="Calibri"/>
                          <a:ea typeface="Calibri"/>
                          <a:cs typeface="Calibri"/>
                          <a:sym typeface="Calibri"/>
                        </a:rPr>
                        <a:t>†</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0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000"/>
                        <a:buFont typeface="Calibri"/>
                        <a:buNone/>
                      </a:pPr>
                      <a:r>
                        <a:t/>
                      </a:r>
                      <a:endParaRPr baseline="30000" sz="10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aseline="30000" sz="10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aseline="30000" sz="10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8700">
                <a:tc vMerge="1"/>
                <a:tc>
                  <a:txBody>
                    <a:bodyPr/>
                    <a:lstStyle/>
                    <a:p>
                      <a:pPr indent="0" lvl="0" marL="108000" marR="0" rtl="0" algn="l">
                        <a:spcBef>
                          <a:spcPts val="0"/>
                        </a:spcBef>
                        <a:spcAft>
                          <a:spcPts val="0"/>
                        </a:spcAft>
                        <a:buNone/>
                      </a:pPr>
                      <a:r>
                        <a:rPr lang="pt-BR" sz="1050">
                          <a:solidFill>
                            <a:schemeClr val="dk1"/>
                          </a:solidFill>
                          <a:latin typeface="Calibri"/>
                          <a:ea typeface="Calibri"/>
                          <a:cs typeface="Calibri"/>
                          <a:sym typeface="Calibri"/>
                        </a:rPr>
                        <a:t>Cefaleia</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000"/>
                        <a:buFont typeface="Calibri"/>
                        <a:buNone/>
                      </a:pPr>
                      <a:r>
                        <a:rPr lang="pt-BR" sz="1000">
                          <a:solidFill>
                            <a:schemeClr val="dk1"/>
                          </a:solidFill>
                          <a:latin typeface="Calibri"/>
                          <a:ea typeface="Calibri"/>
                          <a:cs typeface="Calibri"/>
                          <a:sym typeface="Calibri"/>
                        </a:rPr>
                        <a:t>45 (36,0)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6 (4,8)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40 (33,1)</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10 (8,4)</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8700">
                <a:tc vMerge="1"/>
                <a:tc>
                  <a:txBody>
                    <a:bodyPr/>
                    <a:lstStyle/>
                    <a:p>
                      <a:pPr indent="0" lvl="0" marL="108000" marR="0" rtl="0" algn="l">
                        <a:spcBef>
                          <a:spcPts val="0"/>
                        </a:spcBef>
                        <a:spcAft>
                          <a:spcPts val="0"/>
                        </a:spcAft>
                        <a:buNone/>
                      </a:pPr>
                      <a:r>
                        <a:rPr lang="pt-BR" sz="1000">
                          <a:solidFill>
                            <a:schemeClr val="dk1"/>
                          </a:solidFill>
                          <a:latin typeface="Calibri"/>
                          <a:ea typeface="Calibri"/>
                          <a:cs typeface="Calibri"/>
                          <a:sym typeface="Calibri"/>
                        </a:rPr>
                        <a:t>Infecções do trato respiratório superior</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13 (10,4)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10 (8,1)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7 (5,8)</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5 (4,2)</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8700">
                <a:tc vMerge="1"/>
                <a:tc>
                  <a:txBody>
                    <a:bodyPr/>
                    <a:lstStyle/>
                    <a:p>
                      <a:pPr indent="0" lvl="0" marL="108000" marR="0" rtl="0" algn="l">
                        <a:spcBef>
                          <a:spcPts val="0"/>
                        </a:spcBef>
                        <a:spcAft>
                          <a:spcPts val="0"/>
                        </a:spcAft>
                        <a:buNone/>
                      </a:pPr>
                      <a:r>
                        <a:rPr lang="pt-BR" sz="1000">
                          <a:solidFill>
                            <a:schemeClr val="dk1"/>
                          </a:solidFill>
                          <a:latin typeface="Calibri"/>
                          <a:ea typeface="Calibri"/>
                          <a:cs typeface="Calibri"/>
                          <a:sym typeface="Calibri"/>
                        </a:rPr>
                        <a:t>Nasofaringite</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11 (8,8)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8 (6,5)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19 (15,7)</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15 (12,6)</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8700">
                <a:tc vMerge="1"/>
                <a:tc>
                  <a:txBody>
                    <a:bodyPr/>
                    <a:lstStyle/>
                    <a:p>
                      <a:pPr indent="0" lvl="0" marL="108000" marR="0" rtl="0" algn="l">
                        <a:spcBef>
                          <a:spcPts val="0"/>
                        </a:spcBef>
                        <a:spcAft>
                          <a:spcPts val="0"/>
                        </a:spcAft>
                        <a:buNone/>
                      </a:pPr>
                      <a:r>
                        <a:rPr lang="pt-BR" sz="1000">
                          <a:solidFill>
                            <a:schemeClr val="dk1"/>
                          </a:solidFill>
                          <a:latin typeface="Calibri"/>
                          <a:ea typeface="Calibri"/>
                          <a:cs typeface="Calibri"/>
                          <a:sym typeface="Calibri"/>
                        </a:rPr>
                        <a:t>Pirexia</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6 (4,8)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7 (5,6)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13 (10,7)</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0 (0)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r>
              <a:tr h="270375">
                <a:tc vMerge="1"/>
                <a:tc>
                  <a:txBody>
                    <a:bodyPr/>
                    <a:lstStyle/>
                    <a:p>
                      <a:pPr indent="0" lvl="0" marL="0" marR="0" rtl="0" algn="l">
                        <a:spcBef>
                          <a:spcPts val="0"/>
                        </a:spcBef>
                        <a:spcAft>
                          <a:spcPts val="0"/>
                        </a:spcAft>
                        <a:buNone/>
                      </a:pPr>
                      <a:r>
                        <a:rPr b="1" lang="pt-BR" sz="1000">
                          <a:solidFill>
                            <a:schemeClr val="dk1"/>
                          </a:solidFill>
                          <a:latin typeface="Calibri"/>
                          <a:ea typeface="Calibri"/>
                          <a:cs typeface="Calibri"/>
                          <a:sym typeface="Calibri"/>
                        </a:rPr>
                        <a:t>EAETs considerados como MAVEs</a:t>
                      </a:r>
                      <a:endParaRPr b="1" sz="1000">
                        <a:solidFill>
                          <a:schemeClr val="dk1"/>
                        </a:solidFill>
                        <a:latin typeface="Calibri"/>
                        <a:ea typeface="Calibri"/>
                        <a:cs typeface="Calibri"/>
                        <a:sym typeface="Calibri"/>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2 (1,6)</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0 (0)</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1 (0,8)</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1 (0,8)</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270375">
                <a:tc vMerge="1"/>
                <a:tc>
                  <a:txBody>
                    <a:bodyPr/>
                    <a:lstStyle/>
                    <a:p>
                      <a:pPr indent="0" lvl="0" marL="0" marR="0" rtl="0" algn="l">
                        <a:lnSpc>
                          <a:spcPct val="100000"/>
                        </a:lnSpc>
                        <a:spcBef>
                          <a:spcPts val="0"/>
                        </a:spcBef>
                        <a:spcAft>
                          <a:spcPts val="0"/>
                        </a:spcAft>
                        <a:buClr>
                          <a:schemeClr val="dk1"/>
                        </a:buClr>
                        <a:buSzPts val="1000"/>
                        <a:buFont typeface="Calibri"/>
                        <a:buNone/>
                      </a:pPr>
                      <a:r>
                        <a:rPr b="1" lang="pt-BR" sz="1000">
                          <a:solidFill>
                            <a:schemeClr val="dk1"/>
                          </a:solidFill>
                          <a:latin typeface="Calibri"/>
                          <a:ea typeface="Calibri"/>
                          <a:cs typeface="Calibri"/>
                          <a:sym typeface="Calibri"/>
                        </a:rPr>
                        <a:t>EAETs que levaram à descontinuação da droga do estudo</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0 (0)</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0 (0)</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1 (0,8)</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1 (0,8)</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270375">
                <a:tc vMerge="1"/>
                <a:tc>
                  <a:txBody>
                    <a:bodyPr/>
                    <a:lstStyle/>
                    <a:p>
                      <a:pPr indent="0" lvl="0" marL="0" marR="0" rtl="0" algn="l">
                        <a:lnSpc>
                          <a:spcPct val="100000"/>
                        </a:lnSpc>
                        <a:spcBef>
                          <a:spcPts val="0"/>
                        </a:spcBef>
                        <a:spcAft>
                          <a:spcPts val="0"/>
                        </a:spcAft>
                        <a:buClr>
                          <a:schemeClr val="dk1"/>
                        </a:buClr>
                        <a:buSzPts val="1000"/>
                        <a:buFont typeface="Calibri"/>
                        <a:buNone/>
                      </a:pPr>
                      <a:r>
                        <a:rPr b="1" lang="pt-BR" sz="1000">
                          <a:solidFill>
                            <a:schemeClr val="dk1"/>
                          </a:solidFill>
                          <a:latin typeface="Calibri"/>
                          <a:ea typeface="Calibri"/>
                          <a:cs typeface="Calibri"/>
                          <a:sym typeface="Calibri"/>
                        </a:rPr>
                        <a:t>Qualquer</a:t>
                      </a:r>
                      <a:r>
                        <a:rPr b="1" lang="pt-BR" sz="1000">
                          <a:solidFill>
                            <a:schemeClr val="dk1"/>
                          </a:solidFill>
                          <a:latin typeface="Calibri"/>
                          <a:ea typeface="Calibri"/>
                          <a:cs typeface="Calibri"/>
                          <a:sym typeface="Calibri"/>
                        </a:rPr>
                        <a:t> EA grave</a:t>
                      </a:r>
                      <a:endParaRPr b="1" sz="1000">
                        <a:solidFill>
                          <a:schemeClr val="dk1"/>
                        </a:solidFill>
                        <a:latin typeface="Calibri"/>
                        <a:ea typeface="Calibri"/>
                        <a:cs typeface="Calibri"/>
                        <a:sym typeface="Calibri"/>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11 (8,8)</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9 (7,3)</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9 (7,4)</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7 (5,9)</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254750">
                <a:tc vMerge="1"/>
                <a:tc>
                  <a:txBody>
                    <a:bodyPr/>
                    <a:lstStyle/>
                    <a:p>
                      <a:pPr indent="0" lvl="0" marL="0" marR="0" rtl="0" algn="l">
                        <a:lnSpc>
                          <a:spcPct val="100000"/>
                        </a:lnSpc>
                        <a:spcBef>
                          <a:spcPts val="0"/>
                        </a:spcBef>
                        <a:spcAft>
                          <a:spcPts val="0"/>
                        </a:spcAft>
                        <a:buClr>
                          <a:schemeClr val="dk1"/>
                        </a:buClr>
                        <a:buSzPts val="1000"/>
                        <a:buFont typeface="Calibri"/>
                        <a:buNone/>
                      </a:pPr>
                      <a:r>
                        <a:rPr b="1" lang="pt-BR" sz="1000">
                          <a:solidFill>
                            <a:schemeClr val="dk1"/>
                          </a:solidFill>
                          <a:latin typeface="Calibri"/>
                          <a:ea typeface="Calibri"/>
                          <a:cs typeface="Calibri"/>
                          <a:sym typeface="Calibri"/>
                        </a:rPr>
                        <a:t>EAs graves que levaram à descontinuação da droga do estudo</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0 (0)</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0 (0)</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1 (0,8)</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00">
                          <a:solidFill>
                            <a:schemeClr val="dk1"/>
                          </a:solidFill>
                          <a:latin typeface="Calibri"/>
                          <a:ea typeface="Calibri"/>
                          <a:cs typeface="Calibri"/>
                          <a:sym typeface="Calibri"/>
                        </a:rPr>
                        <a:t>1 (0,8)</a:t>
                      </a:r>
                      <a:endParaRPr sz="1000">
                        <a:solidFill>
                          <a:schemeClr val="dk1"/>
                        </a:solidFill>
                        <a:latin typeface="Calibri"/>
                        <a:ea typeface="Calibri"/>
                        <a:cs typeface="Calibri"/>
                        <a:sym typeface="Calibri"/>
                      </a:endParaRPr>
                    </a:p>
                  </a:txBody>
                  <a:tcPr marT="0" marB="0" marR="54800" marL="54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298700">
                <a:tc vMerge="1"/>
                <a:tc>
                  <a:txBody>
                    <a:bodyPr/>
                    <a:lstStyle/>
                    <a:p>
                      <a:pPr indent="0" lvl="0" marL="0" marR="0" rtl="0" algn="l">
                        <a:spcBef>
                          <a:spcPts val="0"/>
                        </a:spcBef>
                        <a:spcAft>
                          <a:spcPts val="0"/>
                        </a:spcAft>
                        <a:buNone/>
                      </a:pPr>
                      <a:r>
                        <a:rPr b="1" lang="pt-BR" sz="1000">
                          <a:solidFill>
                            <a:schemeClr val="dk1"/>
                          </a:solidFill>
                          <a:latin typeface="Calibri"/>
                          <a:ea typeface="Calibri"/>
                          <a:cs typeface="Calibri"/>
                          <a:sym typeface="Calibri"/>
                        </a:rPr>
                        <a:t>Óbitos</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0 (0)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0 (0)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 (0,8)</a:t>
                      </a:r>
                      <a:r>
                        <a:rPr baseline="30000" lang="pt-BR" sz="1000">
                          <a:solidFill>
                            <a:schemeClr val="dk1"/>
                          </a:solidFill>
                          <a:latin typeface="Calibri"/>
                          <a:ea typeface="Calibri"/>
                          <a:cs typeface="Calibri"/>
                          <a:sym typeface="Calibri"/>
                        </a:rPr>
                        <a:t>†</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0 (0) </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8567" name="Google Shape;8567;p132"/>
          <p:cNvSpPr/>
          <p:nvPr/>
        </p:nvSpPr>
        <p:spPr>
          <a:xfrm>
            <a:off x="7083754" y="1767535"/>
            <a:ext cx="123267" cy="113218"/>
          </a:xfrm>
          <a:prstGeom prst="rightArrow">
            <a:avLst>
              <a:gd fmla="val 34639" name="adj1"/>
              <a:gd fmla="val 62010" name="adj2"/>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568" name="Google Shape;8568;p132"/>
          <p:cNvSpPr/>
          <p:nvPr/>
        </p:nvSpPr>
        <p:spPr>
          <a:xfrm>
            <a:off x="10174754" y="1763042"/>
            <a:ext cx="123267" cy="113218"/>
          </a:xfrm>
          <a:prstGeom prst="rightArrow">
            <a:avLst>
              <a:gd fmla="val 34639" name="adj1"/>
              <a:gd fmla="val 62010" name="adj2"/>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569" name="Google Shape;8569;p132"/>
          <p:cNvSpPr txBox="1"/>
          <p:nvPr/>
        </p:nvSpPr>
        <p:spPr>
          <a:xfrm>
            <a:off x="507532" y="5596055"/>
            <a:ext cx="1905468" cy="116958"/>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Fonte: Schrezenmeier, 2019</a:t>
            </a:r>
            <a:r>
              <a:rPr b="0" baseline="30000" i="0" lang="pt-BR" sz="700" u="none" cap="none" strike="noStrike">
                <a:solidFill>
                  <a:schemeClr val="dk1"/>
                </a:solidFill>
                <a:latin typeface="Calibri"/>
                <a:ea typeface="Calibri"/>
                <a:cs typeface="Calibri"/>
                <a:sym typeface="Calibri"/>
              </a:rPr>
              <a:t>1</a:t>
            </a:r>
            <a:endParaRPr b="0" i="0" sz="700" u="none" cap="none" strike="noStrike">
              <a:solidFill>
                <a:schemeClr val="dk1"/>
              </a:solidFill>
              <a:latin typeface="Calibri"/>
              <a:ea typeface="Calibri"/>
              <a:cs typeface="Calibri"/>
              <a:sym typeface="Calibri"/>
            </a:endParaRPr>
          </a:p>
        </p:txBody>
      </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558"/>
                                        </p:tgtEl>
                                        <p:attrNameLst>
                                          <p:attrName>style.visibility</p:attrName>
                                        </p:attrNameLst>
                                      </p:cBhvr>
                                      <p:to>
                                        <p:strVal val="visible"/>
                                      </p:to>
                                    </p:set>
                                    <p:animEffect filter="fade" transition="in">
                                      <p:cBhvr>
                                        <p:cTn dur="500"/>
                                        <p:tgtEl>
                                          <p:spTgt spid="8558"/>
                                        </p:tgtEl>
                                      </p:cBhvr>
                                    </p:animEffect>
                                  </p:childTnLst>
                                </p:cTn>
                              </p:par>
                              <p:par>
                                <p:cTn fill="hold" nodeType="withEffect" presetClass="entr" presetID="10" presetSubtype="0">
                                  <p:stCondLst>
                                    <p:cond delay="0"/>
                                  </p:stCondLst>
                                  <p:childTnLst>
                                    <p:set>
                                      <p:cBhvr>
                                        <p:cTn dur="1" fill="hold">
                                          <p:stCondLst>
                                            <p:cond delay="0"/>
                                          </p:stCondLst>
                                        </p:cTn>
                                        <p:tgtEl>
                                          <p:spTgt spid="8564"/>
                                        </p:tgtEl>
                                        <p:attrNameLst>
                                          <p:attrName>style.visibility</p:attrName>
                                        </p:attrNameLst>
                                      </p:cBhvr>
                                      <p:to>
                                        <p:strVal val="visible"/>
                                      </p:to>
                                    </p:set>
                                    <p:animEffect filter="fade" transition="in">
                                      <p:cBhvr>
                                        <p:cTn dur="500"/>
                                        <p:tgtEl>
                                          <p:spTgt spid="8564"/>
                                        </p:tgtEl>
                                      </p:cBhvr>
                                    </p:animEffect>
                                  </p:childTnLst>
                                </p:cTn>
                              </p:par>
                              <p:par>
                                <p:cTn fill="hold" nodeType="withEffect" presetClass="entr" presetID="10" presetSubtype="0">
                                  <p:stCondLst>
                                    <p:cond delay="0"/>
                                  </p:stCondLst>
                                  <p:childTnLst>
                                    <p:set>
                                      <p:cBhvr>
                                        <p:cTn dur="1" fill="hold">
                                          <p:stCondLst>
                                            <p:cond delay="0"/>
                                          </p:stCondLst>
                                        </p:cTn>
                                        <p:tgtEl>
                                          <p:spTgt spid="8565"/>
                                        </p:tgtEl>
                                        <p:attrNameLst>
                                          <p:attrName>style.visibility</p:attrName>
                                        </p:attrNameLst>
                                      </p:cBhvr>
                                      <p:to>
                                        <p:strVal val="visible"/>
                                      </p:to>
                                    </p:set>
                                    <p:animEffect filter="fade" transition="in">
                                      <p:cBhvr>
                                        <p:cTn dur="500"/>
                                        <p:tgtEl>
                                          <p:spTgt spid="8565"/>
                                        </p:tgtEl>
                                      </p:cBhvr>
                                    </p:animEffect>
                                  </p:childTnLst>
                                </p:cTn>
                              </p:par>
                              <p:par>
                                <p:cTn fill="hold" nodeType="withEffect" presetClass="entr" presetID="10" presetSubtype="0">
                                  <p:stCondLst>
                                    <p:cond delay="0"/>
                                  </p:stCondLst>
                                  <p:childTnLst>
                                    <p:set>
                                      <p:cBhvr>
                                        <p:cTn dur="1" fill="hold">
                                          <p:stCondLst>
                                            <p:cond delay="0"/>
                                          </p:stCondLst>
                                        </p:cTn>
                                        <p:tgtEl>
                                          <p:spTgt spid="8566"/>
                                        </p:tgtEl>
                                        <p:attrNameLst>
                                          <p:attrName>style.visibility</p:attrName>
                                        </p:attrNameLst>
                                      </p:cBhvr>
                                      <p:to>
                                        <p:strVal val="visible"/>
                                      </p:to>
                                    </p:set>
                                    <p:animEffect filter="fade" transition="in">
                                      <p:cBhvr>
                                        <p:cTn dur="500"/>
                                        <p:tgtEl>
                                          <p:spTgt spid="8566"/>
                                        </p:tgtEl>
                                      </p:cBhvr>
                                    </p:animEffect>
                                  </p:childTnLst>
                                </p:cTn>
                              </p:par>
                              <p:par>
                                <p:cTn fill="hold" nodeType="withEffect" presetClass="entr" presetID="10" presetSubtype="0">
                                  <p:stCondLst>
                                    <p:cond delay="0"/>
                                  </p:stCondLst>
                                  <p:childTnLst>
                                    <p:set>
                                      <p:cBhvr>
                                        <p:cTn dur="1" fill="hold">
                                          <p:stCondLst>
                                            <p:cond delay="0"/>
                                          </p:stCondLst>
                                        </p:cTn>
                                        <p:tgtEl>
                                          <p:spTgt spid="8567"/>
                                        </p:tgtEl>
                                        <p:attrNameLst>
                                          <p:attrName>style.visibility</p:attrName>
                                        </p:attrNameLst>
                                      </p:cBhvr>
                                      <p:to>
                                        <p:strVal val="visible"/>
                                      </p:to>
                                    </p:set>
                                    <p:animEffect filter="fade" transition="in">
                                      <p:cBhvr>
                                        <p:cTn dur="500"/>
                                        <p:tgtEl>
                                          <p:spTgt spid="8567"/>
                                        </p:tgtEl>
                                      </p:cBhvr>
                                    </p:animEffect>
                                  </p:childTnLst>
                                </p:cTn>
                              </p:par>
                              <p:par>
                                <p:cTn fill="hold" nodeType="withEffect" presetClass="entr" presetID="10" presetSubtype="0">
                                  <p:stCondLst>
                                    <p:cond delay="0"/>
                                  </p:stCondLst>
                                  <p:childTnLst>
                                    <p:set>
                                      <p:cBhvr>
                                        <p:cTn dur="1" fill="hold">
                                          <p:stCondLst>
                                            <p:cond delay="0"/>
                                          </p:stCondLst>
                                        </p:cTn>
                                        <p:tgtEl>
                                          <p:spTgt spid="8568"/>
                                        </p:tgtEl>
                                        <p:attrNameLst>
                                          <p:attrName>style.visibility</p:attrName>
                                        </p:attrNameLst>
                                      </p:cBhvr>
                                      <p:to>
                                        <p:strVal val="visible"/>
                                      </p:to>
                                    </p:set>
                                    <p:animEffect filter="fade" transition="in">
                                      <p:cBhvr>
                                        <p:cTn dur="500"/>
                                        <p:tgtEl>
                                          <p:spTgt spid="8568"/>
                                        </p:tgtEl>
                                      </p:cBhvr>
                                    </p:animEffect>
                                  </p:childTnLst>
                                </p:cTn>
                              </p:par>
                              <p:par>
                                <p:cTn fill="hold" nodeType="withEffect" presetClass="entr" presetID="10" presetSubtype="0">
                                  <p:stCondLst>
                                    <p:cond delay="0"/>
                                  </p:stCondLst>
                                  <p:childTnLst>
                                    <p:set>
                                      <p:cBhvr>
                                        <p:cTn dur="1" fill="hold">
                                          <p:stCondLst>
                                            <p:cond delay="0"/>
                                          </p:stCondLst>
                                        </p:cTn>
                                        <p:tgtEl>
                                          <p:spTgt spid="8569"/>
                                        </p:tgtEl>
                                        <p:attrNameLst>
                                          <p:attrName>style.visibility</p:attrName>
                                        </p:attrNameLst>
                                      </p:cBhvr>
                                      <p:to>
                                        <p:strVal val="visible"/>
                                      </p:to>
                                    </p:set>
                                    <p:animEffect filter="fade" transition="in">
                                      <p:cBhvr>
                                        <p:cTn dur="500"/>
                                        <p:tgtEl>
                                          <p:spTgt spid="856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73" name="Shape 8573"/>
        <p:cNvGrpSpPr/>
        <p:nvPr/>
      </p:nvGrpSpPr>
      <p:grpSpPr>
        <a:xfrm>
          <a:off x="0" y="0"/>
          <a:ext cx="0" cy="0"/>
          <a:chOff x="0" y="0"/>
          <a:chExt cx="0" cy="0"/>
        </a:xfrm>
      </p:grpSpPr>
      <p:pic>
        <p:nvPicPr>
          <p:cNvPr id="8574" name="Google Shape;8574;p133"/>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8575" name="Google Shape;8575;p133"/>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8576" name="Google Shape;8576;p133"/>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8577" name="Google Shape;8577;p133"/>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8578" name="Google Shape;8578;p133"/>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8579" name="Google Shape;8579;p133"/>
          <p:cNvSpPr/>
          <p:nvPr/>
        </p:nvSpPr>
        <p:spPr>
          <a:xfrm>
            <a:off x="5130143" y="2438818"/>
            <a:ext cx="7061855" cy="2523768"/>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000">
                <a:solidFill>
                  <a:srgbClr val="FFFFFF"/>
                </a:solidFill>
                <a:latin typeface="Lustria"/>
                <a:ea typeface="Lustria"/>
                <a:cs typeface="Lustria"/>
                <a:sym typeface="Lustria"/>
              </a:rPr>
              <a:t>ESTUDO FASE III DE TROCA DE MEDICAÇÃO (SWITCH) </a:t>
            </a:r>
            <a:endParaRPr/>
          </a:p>
          <a:p>
            <a:pPr indent="0" lvl="0" marL="0" marR="0" rtl="0" algn="l">
              <a:spcBef>
                <a:spcPts val="1200"/>
              </a:spcBef>
              <a:spcAft>
                <a:spcPts val="0"/>
              </a:spcAft>
              <a:buNone/>
            </a:pPr>
            <a:r>
              <a:rPr b="1" lang="pt-BR" sz="2400">
                <a:solidFill>
                  <a:srgbClr val="FFFFFF"/>
                </a:solidFill>
                <a:latin typeface="Lustria"/>
                <a:ea typeface="Lustria"/>
                <a:cs typeface="Lustria"/>
                <a:sym typeface="Lustria"/>
              </a:rPr>
              <a:t>(ALXN1210-PNH-302)</a:t>
            </a:r>
            <a:endParaRPr b="1" sz="3200">
              <a:solidFill>
                <a:srgbClr val="FFFFFF"/>
              </a:solidFill>
              <a:latin typeface="Lustria"/>
              <a:ea typeface="Lustria"/>
              <a:cs typeface="Lustria"/>
              <a:sym typeface="Lustria"/>
            </a:endParaRPr>
          </a:p>
        </p:txBody>
      </p:sp>
      <p:grpSp>
        <p:nvGrpSpPr>
          <p:cNvPr id="8580" name="Google Shape;8580;p133"/>
          <p:cNvGrpSpPr/>
          <p:nvPr/>
        </p:nvGrpSpPr>
        <p:grpSpPr>
          <a:xfrm>
            <a:off x="5257989" y="1299286"/>
            <a:ext cx="983316" cy="983316"/>
            <a:chOff x="-951397" y="1963883"/>
            <a:chExt cx="571500" cy="571500"/>
          </a:xfrm>
        </p:grpSpPr>
        <p:sp>
          <p:nvSpPr>
            <p:cNvPr id="8581" name="Google Shape;8581;p133"/>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582" name="Google Shape;8582;p133"/>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583" name="Google Shape;8583;p133"/>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584" name="Google Shape;8584;p133"/>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585" name="Google Shape;8585;p133"/>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575"/>
                                        </p:tgtEl>
                                        <p:attrNameLst>
                                          <p:attrName>style.visibility</p:attrName>
                                        </p:attrNameLst>
                                      </p:cBhvr>
                                      <p:to>
                                        <p:strVal val="visible"/>
                                      </p:to>
                                    </p:set>
                                    <p:animEffect filter="fade" transition="in">
                                      <p:cBhvr>
                                        <p:cTn dur="500"/>
                                        <p:tgtEl>
                                          <p:spTgt spid="8575"/>
                                        </p:tgtEl>
                                      </p:cBhvr>
                                    </p:animEffect>
                                  </p:childTnLst>
                                </p:cTn>
                              </p:par>
                              <p:par>
                                <p:cTn fill="hold" nodeType="withEffect" presetClass="entr" presetID="10" presetSubtype="0">
                                  <p:stCondLst>
                                    <p:cond delay="0"/>
                                  </p:stCondLst>
                                  <p:childTnLst>
                                    <p:set>
                                      <p:cBhvr>
                                        <p:cTn dur="1" fill="hold">
                                          <p:stCondLst>
                                            <p:cond delay="0"/>
                                          </p:stCondLst>
                                        </p:cTn>
                                        <p:tgtEl>
                                          <p:spTgt spid="8576"/>
                                        </p:tgtEl>
                                        <p:attrNameLst>
                                          <p:attrName>style.visibility</p:attrName>
                                        </p:attrNameLst>
                                      </p:cBhvr>
                                      <p:to>
                                        <p:strVal val="visible"/>
                                      </p:to>
                                    </p:set>
                                    <p:animEffect filter="fade" transition="in">
                                      <p:cBhvr>
                                        <p:cTn dur="500"/>
                                        <p:tgtEl>
                                          <p:spTgt spid="8576"/>
                                        </p:tgtEl>
                                      </p:cBhvr>
                                    </p:animEffect>
                                  </p:childTnLst>
                                </p:cTn>
                              </p:par>
                              <p:par>
                                <p:cTn fill="hold" nodeType="withEffect" presetClass="entr" presetID="10" presetSubtype="0">
                                  <p:stCondLst>
                                    <p:cond delay="500"/>
                                  </p:stCondLst>
                                  <p:childTnLst>
                                    <p:set>
                                      <p:cBhvr>
                                        <p:cTn dur="1" fill="hold">
                                          <p:stCondLst>
                                            <p:cond delay="0"/>
                                          </p:stCondLst>
                                        </p:cTn>
                                        <p:tgtEl>
                                          <p:spTgt spid="8579"/>
                                        </p:tgtEl>
                                        <p:attrNameLst>
                                          <p:attrName>style.visibility</p:attrName>
                                        </p:attrNameLst>
                                      </p:cBhvr>
                                      <p:to>
                                        <p:strVal val="visible"/>
                                      </p:to>
                                    </p:set>
                                    <p:animEffect filter="fade" transition="in">
                                      <p:cBhvr>
                                        <p:cTn dur="500"/>
                                        <p:tgtEl>
                                          <p:spTgt spid="8579"/>
                                        </p:tgtEl>
                                      </p:cBhvr>
                                    </p:animEffect>
                                  </p:childTnLst>
                                </p:cTn>
                              </p:par>
                              <p:par>
                                <p:cTn fill="hold" nodeType="withEffect" presetClass="entr" presetID="10" presetSubtype="0">
                                  <p:stCondLst>
                                    <p:cond delay="500"/>
                                  </p:stCondLst>
                                  <p:childTnLst>
                                    <p:set>
                                      <p:cBhvr>
                                        <p:cTn dur="1" fill="hold">
                                          <p:stCondLst>
                                            <p:cond delay="0"/>
                                          </p:stCondLst>
                                        </p:cTn>
                                        <p:tgtEl>
                                          <p:spTgt spid="8580"/>
                                        </p:tgtEl>
                                        <p:attrNameLst>
                                          <p:attrName>style.visibility</p:attrName>
                                        </p:attrNameLst>
                                      </p:cBhvr>
                                      <p:to>
                                        <p:strVal val="visible"/>
                                      </p:to>
                                    </p:set>
                                    <p:animEffect filter="fade" transition="in">
                                      <p:cBhvr>
                                        <p:cTn dur="500"/>
                                        <p:tgtEl>
                                          <p:spTgt spid="858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90" name="Shape 8590"/>
        <p:cNvGrpSpPr/>
        <p:nvPr/>
      </p:nvGrpSpPr>
      <p:grpSpPr>
        <a:xfrm>
          <a:off x="0" y="0"/>
          <a:ext cx="0" cy="0"/>
          <a:chOff x="0" y="0"/>
          <a:chExt cx="0" cy="0"/>
        </a:xfrm>
      </p:grpSpPr>
      <p:sp>
        <p:nvSpPr>
          <p:cNvPr id="8591" name="Google Shape;8591;p134"/>
          <p:cNvSpPr/>
          <p:nvPr/>
        </p:nvSpPr>
        <p:spPr>
          <a:xfrm flipH="1">
            <a:off x="407986" y="2365144"/>
            <a:ext cx="11126789" cy="349818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8592" name="Google Shape;8592;p134"/>
          <p:cNvSpPr txBox="1"/>
          <p:nvPr/>
        </p:nvSpPr>
        <p:spPr>
          <a:xfrm>
            <a:off x="296269" y="385036"/>
            <a:ext cx="11667131" cy="68326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Avaliação clínica de ravulizumabe vs. eculizumabe em pacientes adultos com HPN previamente tratados com inibidor de C5 </a:t>
            </a:r>
            <a:endParaRPr b="1" baseline="30000" sz="2400">
              <a:solidFill>
                <a:schemeClr val="accent1"/>
              </a:solidFill>
              <a:latin typeface="Lustria"/>
              <a:ea typeface="Lustria"/>
              <a:cs typeface="Lustria"/>
              <a:sym typeface="Lustria"/>
            </a:endParaRPr>
          </a:p>
        </p:txBody>
      </p:sp>
      <p:sp>
        <p:nvSpPr>
          <p:cNvPr id="8593" name="Google Shape;8593;p134"/>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†Definida por ≥1 sinal ou sintoma novo ou com piora (fadiga, hemoglobinúria, dor abdominal, dispneia, anemia, evento adverso vascular maior [inclusive trombose], disfagia ou disfunção erétil) na presença de DHL ≥2 x LSN, após redução prévia do nível de DHL para &lt;1,5 x LSN durante o tratamento.</a:t>
            </a:r>
            <a:endParaRPr/>
          </a:p>
          <a:p>
            <a:pPr indent="0" lvl="0" marL="0" rtl="0" algn="l">
              <a:lnSpc>
                <a:spcPct val="90000"/>
              </a:lnSpc>
              <a:spcBef>
                <a:spcPts val="0"/>
              </a:spcBef>
              <a:spcAft>
                <a:spcPts val="0"/>
              </a:spcAft>
              <a:buClr>
                <a:schemeClr val="dk1"/>
              </a:buClr>
              <a:buSzPts val="700"/>
              <a:buNone/>
            </a:pPr>
            <a:r>
              <a:rPr lang="pt-BR" sz="700"/>
              <a:t>Abreviações: BTH = hemólise de escape; DHL = desidrogenase láctica.</a:t>
            </a:r>
            <a:endParaRPr/>
          </a:p>
          <a:p>
            <a:pPr indent="0" lvl="0" marL="0" rtl="0" algn="l">
              <a:lnSpc>
                <a:spcPct val="90000"/>
              </a:lnSpc>
              <a:spcBef>
                <a:spcPts val="0"/>
              </a:spcBef>
              <a:spcAft>
                <a:spcPts val="0"/>
              </a:spcAft>
              <a:buClr>
                <a:schemeClr val="dk1"/>
              </a:buClr>
              <a:buSzPts val="700"/>
              <a:buNone/>
            </a:pPr>
            <a:r>
              <a:rPr lang="pt-BR" sz="700"/>
              <a:t>Referências: 1. Schrezenmeier H et al. Oral presentation at: 24th Congress of European Hematology Association (EHA); June 13–16, 2019, Amsterdam, Netherlands. </a:t>
            </a:r>
            <a:endParaRPr/>
          </a:p>
        </p:txBody>
      </p:sp>
      <p:sp>
        <p:nvSpPr>
          <p:cNvPr id="8594" name="Google Shape;8594;p134"/>
          <p:cNvSpPr txBox="1"/>
          <p:nvPr/>
        </p:nvSpPr>
        <p:spPr>
          <a:xfrm>
            <a:off x="296269" y="994668"/>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ALXN1210-PNH-302</a:t>
            </a:r>
            <a:endParaRPr/>
          </a:p>
        </p:txBody>
      </p:sp>
      <p:cxnSp>
        <p:nvCxnSpPr>
          <p:cNvPr id="8595" name="Google Shape;8595;p134"/>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8596" name="Google Shape;8596;p134"/>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8597" name="Google Shape;8597;p134"/>
          <p:cNvSpPr/>
          <p:nvPr/>
        </p:nvSpPr>
        <p:spPr>
          <a:xfrm>
            <a:off x="-698500" y="1805184"/>
            <a:ext cx="11760200" cy="1094484"/>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8598" name="Google Shape;8598;p134"/>
          <p:cNvGrpSpPr/>
          <p:nvPr/>
        </p:nvGrpSpPr>
        <p:grpSpPr>
          <a:xfrm>
            <a:off x="468166" y="1523034"/>
            <a:ext cx="10399617" cy="1652782"/>
            <a:chOff x="468166" y="1523034"/>
            <a:chExt cx="10399617" cy="1652782"/>
          </a:xfrm>
        </p:grpSpPr>
        <p:grpSp>
          <p:nvGrpSpPr>
            <p:cNvPr id="8599" name="Google Shape;8599;p134"/>
            <p:cNvGrpSpPr/>
            <p:nvPr/>
          </p:nvGrpSpPr>
          <p:grpSpPr>
            <a:xfrm>
              <a:off x="468166" y="1523034"/>
              <a:ext cx="10399617" cy="1652782"/>
              <a:chOff x="468166" y="1523034"/>
              <a:chExt cx="10399617" cy="1652782"/>
            </a:xfrm>
          </p:grpSpPr>
          <p:sp>
            <p:nvSpPr>
              <p:cNvPr id="8600" name="Google Shape;8600;p134"/>
              <p:cNvSpPr txBox="1"/>
              <p:nvPr/>
            </p:nvSpPr>
            <p:spPr>
              <a:xfrm>
                <a:off x="2427022" y="2030376"/>
                <a:ext cx="8440761" cy="58477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lt1"/>
                    </a:solidFill>
                    <a:latin typeface="Lustria"/>
                    <a:ea typeface="Lustria"/>
                    <a:cs typeface="Lustria"/>
                    <a:sym typeface="Lustria"/>
                  </a:rPr>
                  <a:t>Estudo clínico fase III, aberto, randomizado 1:1, de não inferioridade, multicêntrico </a:t>
                </a:r>
                <a:br>
                  <a:rPr lang="pt-BR" sz="1600">
                    <a:solidFill>
                      <a:schemeClr val="lt1"/>
                    </a:solidFill>
                    <a:latin typeface="Lustria"/>
                    <a:ea typeface="Lustria"/>
                    <a:cs typeface="Lustria"/>
                    <a:sym typeface="Lustria"/>
                  </a:rPr>
                </a:br>
                <a:r>
                  <a:rPr lang="pt-BR" sz="1600">
                    <a:solidFill>
                      <a:schemeClr val="lt1"/>
                    </a:solidFill>
                    <a:latin typeface="Lustria"/>
                    <a:ea typeface="Lustria"/>
                    <a:cs typeface="Lustria"/>
                    <a:sym typeface="Lustria"/>
                  </a:rPr>
                  <a:t>(49 centros em 11 países), controlado com fármaco ativo</a:t>
                </a:r>
                <a:endParaRPr/>
              </a:p>
            </p:txBody>
          </p:sp>
          <p:grpSp>
            <p:nvGrpSpPr>
              <p:cNvPr id="8601" name="Google Shape;8601;p134"/>
              <p:cNvGrpSpPr/>
              <p:nvPr/>
            </p:nvGrpSpPr>
            <p:grpSpPr>
              <a:xfrm>
                <a:off x="468166" y="1523034"/>
                <a:ext cx="1764939" cy="1652782"/>
                <a:chOff x="468166" y="1523034"/>
                <a:chExt cx="1764939" cy="1652782"/>
              </a:xfrm>
            </p:grpSpPr>
            <p:sp>
              <p:nvSpPr>
                <p:cNvPr id="8602" name="Google Shape;8602;p134"/>
                <p:cNvSpPr/>
                <p:nvPr/>
              </p:nvSpPr>
              <p:spPr>
                <a:xfrm>
                  <a:off x="524249" y="1523034"/>
                  <a:ext cx="1652774" cy="165278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8603" name="Google Shape;8603;p134"/>
                <p:cNvSpPr/>
                <p:nvPr/>
              </p:nvSpPr>
              <p:spPr>
                <a:xfrm>
                  <a:off x="468166" y="2277606"/>
                  <a:ext cx="1764939" cy="63092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Estudo clínico </a:t>
                  </a:r>
                  <a:r>
                    <a:rPr b="1" lang="pt-BR" sz="1000">
                      <a:solidFill>
                        <a:schemeClr val="dk2"/>
                      </a:solidFill>
                      <a:latin typeface="Arial"/>
                      <a:ea typeface="Arial"/>
                      <a:cs typeface="Arial"/>
                      <a:sym typeface="Arial"/>
                    </a:rPr>
                    <a:t>NCT03056040</a:t>
                  </a:r>
                  <a:r>
                    <a:rPr b="1" baseline="30000" lang="pt-BR" sz="1000">
                      <a:solidFill>
                        <a:schemeClr val="dk2"/>
                      </a:solidFill>
                      <a:latin typeface="Arial"/>
                      <a:ea typeface="Arial"/>
                      <a:cs typeface="Arial"/>
                      <a:sym typeface="Arial"/>
                    </a:rPr>
                    <a:t>1-3</a:t>
                  </a:r>
                  <a:endParaRPr sz="1000">
                    <a:solidFill>
                      <a:schemeClr val="lt2"/>
                    </a:solidFill>
                    <a:latin typeface="Calibri"/>
                    <a:ea typeface="Calibri"/>
                    <a:cs typeface="Calibri"/>
                    <a:sym typeface="Calibri"/>
                  </a:endParaRPr>
                </a:p>
              </p:txBody>
            </p:sp>
          </p:grpSp>
        </p:grpSp>
        <p:sp>
          <p:nvSpPr>
            <p:cNvPr id="8604" name="Google Shape;8604;p134"/>
            <p:cNvSpPr txBox="1"/>
            <p:nvPr/>
          </p:nvSpPr>
          <p:spPr>
            <a:xfrm>
              <a:off x="655153" y="1928705"/>
              <a:ext cx="1435929" cy="3385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600">
                  <a:solidFill>
                    <a:schemeClr val="lt2"/>
                  </a:solidFill>
                  <a:latin typeface="Lustria"/>
                  <a:ea typeface="Lustria"/>
                  <a:cs typeface="Lustria"/>
                  <a:sym typeface="Lustria"/>
                </a:rPr>
                <a:t>ravulizumabe</a:t>
              </a:r>
              <a:endParaRPr b="1" sz="1600">
                <a:solidFill>
                  <a:schemeClr val="lt2"/>
                </a:solidFill>
                <a:latin typeface="Lustria"/>
                <a:ea typeface="Lustria"/>
                <a:cs typeface="Lustria"/>
                <a:sym typeface="Lustria"/>
              </a:endParaRPr>
            </a:p>
          </p:txBody>
        </p:sp>
      </p:grpSp>
      <p:grpSp>
        <p:nvGrpSpPr>
          <p:cNvPr id="8605" name="Google Shape;8605;p134"/>
          <p:cNvGrpSpPr/>
          <p:nvPr/>
        </p:nvGrpSpPr>
        <p:grpSpPr>
          <a:xfrm>
            <a:off x="741195" y="3272154"/>
            <a:ext cx="10526054" cy="1236346"/>
            <a:chOff x="741195" y="3272154"/>
            <a:chExt cx="10526054" cy="1236346"/>
          </a:xfrm>
        </p:grpSpPr>
        <p:sp>
          <p:nvSpPr>
            <p:cNvPr id="8606" name="Google Shape;8606;p134"/>
            <p:cNvSpPr/>
            <p:nvPr/>
          </p:nvSpPr>
          <p:spPr>
            <a:xfrm>
              <a:off x="741195" y="3429000"/>
              <a:ext cx="3452234" cy="717353"/>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pt-BR" sz="1400">
                  <a:solidFill>
                    <a:schemeClr val="lt2"/>
                  </a:solidFill>
                  <a:latin typeface="Calibri"/>
                  <a:ea typeface="Calibri"/>
                  <a:cs typeface="Calibri"/>
                  <a:sym typeface="Calibri"/>
                </a:rPr>
                <a:t>Adultos (&gt;18 anos) </a:t>
              </a:r>
              <a:r>
                <a:rPr lang="pt-BR" sz="1400">
                  <a:solidFill>
                    <a:schemeClr val="dk1"/>
                  </a:solidFill>
                  <a:latin typeface="Calibri"/>
                  <a:ea typeface="Calibri"/>
                  <a:cs typeface="Calibri"/>
                  <a:sym typeface="Calibri"/>
                </a:rPr>
                <a:t>com</a:t>
              </a:r>
              <a:r>
                <a:rPr lang="pt-BR" sz="1400">
                  <a:solidFill>
                    <a:schemeClr val="lt2"/>
                  </a:solidFill>
                  <a:latin typeface="Calibri"/>
                  <a:ea typeface="Calibri"/>
                  <a:cs typeface="Calibri"/>
                  <a:sym typeface="Calibri"/>
                </a:rPr>
                <a:t> </a:t>
              </a:r>
              <a:r>
                <a:rPr b="1" lang="pt-BR" sz="1400">
                  <a:solidFill>
                    <a:schemeClr val="lt2"/>
                  </a:solidFill>
                  <a:latin typeface="Calibri"/>
                  <a:ea typeface="Calibri"/>
                  <a:cs typeface="Calibri"/>
                  <a:sym typeface="Calibri"/>
                </a:rPr>
                <a:t>diagnóstico de HPN documentado;</a:t>
              </a:r>
              <a:r>
                <a:rPr lang="pt-BR" sz="1400">
                  <a:solidFill>
                    <a:schemeClr val="dk1"/>
                  </a:solidFill>
                  <a:latin typeface="Calibri"/>
                  <a:ea typeface="Calibri"/>
                  <a:cs typeface="Calibri"/>
                  <a:sym typeface="Calibri"/>
                </a:rPr>
                <a:t> clinicamente estáveis em tratamento com eculizumabe </a:t>
              </a:r>
              <a:br>
                <a:rPr lang="pt-BR" sz="1400">
                  <a:solidFill>
                    <a:schemeClr val="dk1"/>
                  </a:solidFill>
                  <a:latin typeface="Calibri"/>
                  <a:ea typeface="Calibri"/>
                  <a:cs typeface="Calibri"/>
                  <a:sym typeface="Calibri"/>
                </a:rPr>
              </a:br>
              <a:r>
                <a:rPr lang="pt-BR" sz="1400">
                  <a:solidFill>
                    <a:schemeClr val="dk1"/>
                  </a:solidFill>
                  <a:latin typeface="Calibri"/>
                  <a:ea typeface="Calibri"/>
                  <a:cs typeface="Calibri"/>
                  <a:sym typeface="Calibri"/>
                </a:rPr>
                <a:t>(≥6 meses antes do início do estudo)</a:t>
              </a:r>
              <a:endParaRPr/>
            </a:p>
          </p:txBody>
        </p:sp>
        <p:sp>
          <p:nvSpPr>
            <p:cNvPr id="8607" name="Google Shape;8607;p134"/>
            <p:cNvSpPr/>
            <p:nvPr/>
          </p:nvSpPr>
          <p:spPr>
            <a:xfrm>
              <a:off x="5279769" y="3396602"/>
              <a:ext cx="2877873" cy="68993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Pacientes estratificados por </a:t>
              </a:r>
              <a:r>
                <a:rPr b="1" lang="pt-BR" sz="1400">
                  <a:solidFill>
                    <a:schemeClr val="dk1"/>
                  </a:solidFill>
                  <a:latin typeface="Calibri"/>
                  <a:ea typeface="Calibri"/>
                  <a:cs typeface="Calibri"/>
                  <a:sym typeface="Calibri"/>
                </a:rPr>
                <a:t>“histórico transfusional”</a:t>
              </a:r>
              <a:r>
                <a:rPr lang="pt-BR" sz="1400">
                  <a:solidFill>
                    <a:schemeClr val="dk1"/>
                  </a:solidFill>
                  <a:latin typeface="Calibri"/>
                  <a:ea typeface="Calibri"/>
                  <a:cs typeface="Calibri"/>
                  <a:sym typeface="Calibri"/>
                </a:rPr>
                <a:t> (receberam transfusão de CH dentro de 12 meses antes do dia 1, sim ou não)</a:t>
              </a:r>
              <a:endParaRPr/>
            </a:p>
          </p:txBody>
        </p:sp>
        <p:sp>
          <p:nvSpPr>
            <p:cNvPr id="8608" name="Google Shape;8608;p134"/>
            <p:cNvSpPr/>
            <p:nvPr/>
          </p:nvSpPr>
          <p:spPr>
            <a:xfrm>
              <a:off x="8389374" y="3272154"/>
              <a:ext cx="2877875" cy="71735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Triagem de </a:t>
              </a:r>
              <a:r>
                <a:rPr b="1" lang="pt-BR" sz="1400">
                  <a:solidFill>
                    <a:schemeClr val="dk1"/>
                  </a:solidFill>
                  <a:latin typeface="Calibri"/>
                  <a:ea typeface="Calibri"/>
                  <a:cs typeface="Calibri"/>
                  <a:sym typeface="Calibri"/>
                </a:rPr>
                <a:t>4 semanas + 26 semanas </a:t>
              </a:r>
              <a:r>
                <a:rPr lang="pt-BR" sz="1400">
                  <a:solidFill>
                    <a:schemeClr val="dk1"/>
                  </a:solidFill>
                  <a:latin typeface="Calibri"/>
                  <a:ea typeface="Calibri"/>
                  <a:cs typeface="Calibri"/>
                  <a:sym typeface="Calibri"/>
                </a:rPr>
                <a:t>de tratamento randomizado + </a:t>
              </a:r>
              <a:r>
                <a:rPr b="1" lang="pt-BR" sz="1400">
                  <a:solidFill>
                    <a:schemeClr val="dk1"/>
                  </a:solidFill>
                  <a:latin typeface="Calibri"/>
                  <a:ea typeface="Calibri"/>
                  <a:cs typeface="Calibri"/>
                  <a:sym typeface="Calibri"/>
                </a:rPr>
                <a:t>extensão de 2 anos† </a:t>
              </a:r>
              <a:r>
                <a:rPr lang="pt-BR" sz="1400">
                  <a:solidFill>
                    <a:schemeClr val="dk1"/>
                  </a:solidFill>
                  <a:latin typeface="Calibri"/>
                  <a:ea typeface="Calibri"/>
                  <a:cs typeface="Calibri"/>
                  <a:sym typeface="Calibri"/>
                </a:rPr>
                <a:t>(durante a qual todos os pacientes receberam ravulizumabe)</a:t>
              </a:r>
              <a:endParaRPr/>
            </a:p>
            <a:p>
              <a:pPr indent="0" lvl="0" marL="0" marR="0" rtl="0" algn="l">
                <a:spcBef>
                  <a:spcPts val="0"/>
                </a:spcBef>
                <a:spcAft>
                  <a:spcPts val="0"/>
                </a:spcAft>
                <a:buNone/>
              </a:pPr>
              <a:r>
                <a:t/>
              </a:r>
              <a:endParaRPr b="1" sz="1400">
                <a:solidFill>
                  <a:schemeClr val="dk1"/>
                </a:solidFill>
                <a:latin typeface="Calibri"/>
                <a:ea typeface="Calibri"/>
                <a:cs typeface="Calibri"/>
                <a:sym typeface="Calibri"/>
              </a:endParaRPr>
            </a:p>
          </p:txBody>
        </p:sp>
        <p:cxnSp>
          <p:nvCxnSpPr>
            <p:cNvPr id="8609" name="Google Shape;8609;p134"/>
            <p:cNvCxnSpPr/>
            <p:nvPr/>
          </p:nvCxnSpPr>
          <p:spPr>
            <a:xfrm>
              <a:off x="8182117" y="3297838"/>
              <a:ext cx="0" cy="1210662"/>
            </a:xfrm>
            <a:prstGeom prst="straightConnector1">
              <a:avLst/>
            </a:prstGeom>
            <a:noFill/>
            <a:ln cap="flat" cmpd="sng" w="12700">
              <a:solidFill>
                <a:schemeClr val="lt2"/>
              </a:solidFill>
              <a:prstDash val="solid"/>
              <a:miter lim="800000"/>
              <a:headEnd len="sm" w="sm" type="none"/>
              <a:tailEnd len="sm" w="sm" type="none"/>
            </a:ln>
          </p:spPr>
        </p:cxnSp>
        <p:sp>
          <p:nvSpPr>
            <p:cNvPr id="8610" name="Google Shape;8610;p134"/>
            <p:cNvSpPr/>
            <p:nvPr/>
          </p:nvSpPr>
          <p:spPr>
            <a:xfrm>
              <a:off x="4189835" y="3381081"/>
              <a:ext cx="1012451" cy="101245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8611" name="Google Shape;8611;p134"/>
            <p:cNvSpPr/>
            <p:nvPr/>
          </p:nvSpPr>
          <p:spPr>
            <a:xfrm>
              <a:off x="4369263" y="3611813"/>
              <a:ext cx="687203" cy="559073"/>
            </a:xfrm>
            <a:custGeom>
              <a:rect b="b" l="l" r="r" t="t"/>
              <a:pathLst>
                <a:path extrusionOk="0" h="736226" w="904957">
                  <a:moveTo>
                    <a:pt x="452488" y="211189"/>
                  </a:moveTo>
                  <a:cubicBezTo>
                    <a:pt x="477045" y="211189"/>
                    <a:pt x="499332" y="221161"/>
                    <a:pt x="515406" y="237271"/>
                  </a:cubicBezTo>
                  <a:cubicBezTo>
                    <a:pt x="531516" y="253382"/>
                    <a:pt x="541488" y="275631"/>
                    <a:pt x="541488" y="300226"/>
                  </a:cubicBezTo>
                  <a:cubicBezTo>
                    <a:pt x="541488" y="324782"/>
                    <a:pt x="531516" y="347033"/>
                    <a:pt x="515406" y="363143"/>
                  </a:cubicBezTo>
                  <a:cubicBezTo>
                    <a:pt x="499295" y="379291"/>
                    <a:pt x="477046" y="389263"/>
                    <a:pt x="452451" y="389263"/>
                  </a:cubicBezTo>
                  <a:cubicBezTo>
                    <a:pt x="427895" y="389263"/>
                    <a:pt x="405607" y="379291"/>
                    <a:pt x="389497" y="363181"/>
                  </a:cubicBezTo>
                  <a:lnTo>
                    <a:pt x="388715" y="362325"/>
                  </a:lnTo>
                  <a:cubicBezTo>
                    <a:pt x="373089" y="346288"/>
                    <a:pt x="363452" y="324373"/>
                    <a:pt x="363452" y="300227"/>
                  </a:cubicBezTo>
                  <a:cubicBezTo>
                    <a:pt x="363452" y="275670"/>
                    <a:pt x="373424" y="253383"/>
                    <a:pt x="389535" y="237272"/>
                  </a:cubicBezTo>
                  <a:cubicBezTo>
                    <a:pt x="405608" y="221199"/>
                    <a:pt x="427895" y="211190"/>
                    <a:pt x="452452" y="211190"/>
                  </a:cubicBezTo>
                  <a:close/>
                  <a:moveTo>
                    <a:pt x="717474" y="1"/>
                  </a:moveTo>
                  <a:cubicBezTo>
                    <a:pt x="738050" y="1"/>
                    <a:pt x="756690" y="8372"/>
                    <a:pt x="770197" y="21842"/>
                  </a:cubicBezTo>
                  <a:lnTo>
                    <a:pt x="771015" y="22735"/>
                  </a:lnTo>
                  <a:cubicBezTo>
                    <a:pt x="784038" y="36167"/>
                    <a:pt x="792037" y="54472"/>
                    <a:pt x="792037" y="74564"/>
                  </a:cubicBezTo>
                  <a:cubicBezTo>
                    <a:pt x="792037" y="95102"/>
                    <a:pt x="783665" y="113743"/>
                    <a:pt x="770196" y="127249"/>
                  </a:cubicBezTo>
                  <a:cubicBezTo>
                    <a:pt x="756727" y="140792"/>
                    <a:pt x="738049" y="149127"/>
                    <a:pt x="717473" y="149127"/>
                  </a:cubicBezTo>
                  <a:cubicBezTo>
                    <a:pt x="696936" y="149127"/>
                    <a:pt x="678294" y="140755"/>
                    <a:pt x="664789" y="127286"/>
                  </a:cubicBezTo>
                  <a:cubicBezTo>
                    <a:pt x="651245" y="113742"/>
                    <a:pt x="642911" y="95102"/>
                    <a:pt x="642911" y="74563"/>
                  </a:cubicBezTo>
                  <a:cubicBezTo>
                    <a:pt x="642911" y="53987"/>
                    <a:pt x="651282" y="35310"/>
                    <a:pt x="664752" y="21840"/>
                  </a:cubicBezTo>
                  <a:lnTo>
                    <a:pt x="665645" y="21022"/>
                  </a:lnTo>
                  <a:cubicBezTo>
                    <a:pt x="679077" y="7999"/>
                    <a:pt x="697382" y="0"/>
                    <a:pt x="717511" y="0"/>
                  </a:cubicBezTo>
                  <a:close/>
                  <a:moveTo>
                    <a:pt x="749993" y="42045"/>
                  </a:moveTo>
                  <a:cubicBezTo>
                    <a:pt x="741696" y="33748"/>
                    <a:pt x="730199" y="28576"/>
                    <a:pt x="717474" y="28576"/>
                  </a:cubicBezTo>
                  <a:cubicBezTo>
                    <a:pt x="705084" y="28576"/>
                    <a:pt x="693810" y="33450"/>
                    <a:pt x="685550" y="41376"/>
                  </a:cubicBezTo>
                  <a:lnTo>
                    <a:pt x="684917" y="42045"/>
                  </a:lnTo>
                  <a:cubicBezTo>
                    <a:pt x="676620" y="50342"/>
                    <a:pt x="671448" y="61876"/>
                    <a:pt x="671448" y="74565"/>
                  </a:cubicBezTo>
                  <a:cubicBezTo>
                    <a:pt x="671448" y="87289"/>
                    <a:pt x="676583" y="98787"/>
                    <a:pt x="684880" y="107121"/>
                  </a:cubicBezTo>
                  <a:cubicBezTo>
                    <a:pt x="693177" y="115418"/>
                    <a:pt x="704711" y="120553"/>
                    <a:pt x="717437" y="120553"/>
                  </a:cubicBezTo>
                  <a:cubicBezTo>
                    <a:pt x="730124" y="120553"/>
                    <a:pt x="741622" y="115381"/>
                    <a:pt x="749956" y="107084"/>
                  </a:cubicBezTo>
                  <a:cubicBezTo>
                    <a:pt x="758290" y="98786"/>
                    <a:pt x="763425" y="87290"/>
                    <a:pt x="763425" y="74565"/>
                  </a:cubicBezTo>
                  <a:cubicBezTo>
                    <a:pt x="763425" y="62174"/>
                    <a:pt x="758551" y="50901"/>
                    <a:pt x="750626" y="42678"/>
                  </a:cubicBezTo>
                  <a:lnTo>
                    <a:pt x="749956" y="42045"/>
                  </a:lnTo>
                  <a:close/>
                  <a:moveTo>
                    <a:pt x="187532" y="1"/>
                  </a:moveTo>
                  <a:cubicBezTo>
                    <a:pt x="208070" y="1"/>
                    <a:pt x="226712" y="8372"/>
                    <a:pt x="240217" y="21879"/>
                  </a:cubicBezTo>
                  <a:cubicBezTo>
                    <a:pt x="253724" y="35311"/>
                    <a:pt x="262095" y="53989"/>
                    <a:pt x="262095" y="74563"/>
                  </a:cubicBezTo>
                  <a:cubicBezTo>
                    <a:pt x="262095" y="95101"/>
                    <a:pt x="253724" y="113743"/>
                    <a:pt x="240254" y="127248"/>
                  </a:cubicBezTo>
                  <a:cubicBezTo>
                    <a:pt x="226785" y="140792"/>
                    <a:pt x="208107" y="149126"/>
                    <a:pt x="187532" y="149126"/>
                  </a:cubicBezTo>
                  <a:cubicBezTo>
                    <a:pt x="166956" y="149126"/>
                    <a:pt x="148278" y="140755"/>
                    <a:pt x="134809" y="127285"/>
                  </a:cubicBezTo>
                  <a:lnTo>
                    <a:pt x="133990" y="126392"/>
                  </a:lnTo>
                  <a:cubicBezTo>
                    <a:pt x="120968" y="112960"/>
                    <a:pt x="112969" y="94655"/>
                    <a:pt x="112969" y="74526"/>
                  </a:cubicBezTo>
                  <a:cubicBezTo>
                    <a:pt x="112969" y="53988"/>
                    <a:pt x="121303" y="35384"/>
                    <a:pt x="134809" y="21878"/>
                  </a:cubicBezTo>
                  <a:lnTo>
                    <a:pt x="134884" y="21804"/>
                  </a:lnTo>
                  <a:cubicBezTo>
                    <a:pt x="148390" y="8335"/>
                    <a:pt x="166993" y="0"/>
                    <a:pt x="187494" y="0"/>
                  </a:cubicBezTo>
                  <a:close/>
                  <a:moveTo>
                    <a:pt x="220052" y="42008"/>
                  </a:moveTo>
                  <a:cubicBezTo>
                    <a:pt x="211792" y="33711"/>
                    <a:pt x="200258" y="28576"/>
                    <a:pt x="187532" y="28576"/>
                  </a:cubicBezTo>
                  <a:cubicBezTo>
                    <a:pt x="174808" y="28576"/>
                    <a:pt x="163273" y="33710"/>
                    <a:pt x="155013" y="41970"/>
                  </a:cubicBezTo>
                  <a:cubicBezTo>
                    <a:pt x="146679" y="50304"/>
                    <a:pt x="141544" y="61801"/>
                    <a:pt x="141544" y="74526"/>
                  </a:cubicBezTo>
                  <a:cubicBezTo>
                    <a:pt x="141544" y="86916"/>
                    <a:pt x="146418" y="98190"/>
                    <a:pt x="154344" y="106450"/>
                  </a:cubicBezTo>
                  <a:lnTo>
                    <a:pt x="155013" y="107083"/>
                  </a:lnTo>
                  <a:cubicBezTo>
                    <a:pt x="163310" y="115380"/>
                    <a:pt x="174844" y="120552"/>
                    <a:pt x="187533" y="120552"/>
                  </a:cubicBezTo>
                  <a:cubicBezTo>
                    <a:pt x="200220" y="120552"/>
                    <a:pt x="211755" y="115380"/>
                    <a:pt x="220052" y="107083"/>
                  </a:cubicBezTo>
                  <a:cubicBezTo>
                    <a:pt x="228386" y="98786"/>
                    <a:pt x="233521" y="87289"/>
                    <a:pt x="233521" y="74564"/>
                  </a:cubicBezTo>
                  <a:cubicBezTo>
                    <a:pt x="233521" y="61876"/>
                    <a:pt x="228349" y="50341"/>
                    <a:pt x="220052" y="42007"/>
                  </a:cubicBezTo>
                  <a:close/>
                  <a:moveTo>
                    <a:pt x="361546" y="24149"/>
                  </a:moveTo>
                  <a:cubicBezTo>
                    <a:pt x="384316" y="24149"/>
                    <a:pt x="404966" y="33376"/>
                    <a:pt x="419849" y="48296"/>
                  </a:cubicBezTo>
                  <a:cubicBezTo>
                    <a:pt x="434769" y="63216"/>
                    <a:pt x="443997" y="83829"/>
                    <a:pt x="443997" y="106600"/>
                  </a:cubicBezTo>
                  <a:cubicBezTo>
                    <a:pt x="443997" y="129370"/>
                    <a:pt x="434770" y="150021"/>
                    <a:pt x="419849" y="164903"/>
                  </a:cubicBezTo>
                  <a:cubicBezTo>
                    <a:pt x="404929" y="179823"/>
                    <a:pt x="384316" y="189051"/>
                    <a:pt x="361546" y="189051"/>
                  </a:cubicBezTo>
                  <a:cubicBezTo>
                    <a:pt x="338775" y="189051"/>
                    <a:pt x="318125" y="179824"/>
                    <a:pt x="303242" y="164903"/>
                  </a:cubicBezTo>
                  <a:cubicBezTo>
                    <a:pt x="288322" y="149983"/>
                    <a:pt x="279094" y="129370"/>
                    <a:pt x="279094" y="106600"/>
                  </a:cubicBezTo>
                  <a:cubicBezTo>
                    <a:pt x="279094" y="83829"/>
                    <a:pt x="288322" y="63179"/>
                    <a:pt x="303242" y="48296"/>
                  </a:cubicBezTo>
                  <a:cubicBezTo>
                    <a:pt x="318162" y="33376"/>
                    <a:pt x="338775" y="24149"/>
                    <a:pt x="361546" y="24149"/>
                  </a:cubicBezTo>
                  <a:close/>
                  <a:moveTo>
                    <a:pt x="399646" y="68499"/>
                  </a:moveTo>
                  <a:cubicBezTo>
                    <a:pt x="389898" y="58751"/>
                    <a:pt x="376429" y="52724"/>
                    <a:pt x="361546" y="52724"/>
                  </a:cubicBezTo>
                  <a:cubicBezTo>
                    <a:pt x="346663" y="52724"/>
                    <a:pt x="333156" y="58751"/>
                    <a:pt x="323446" y="68499"/>
                  </a:cubicBezTo>
                  <a:cubicBezTo>
                    <a:pt x="313698" y="78247"/>
                    <a:pt x="307670" y="91716"/>
                    <a:pt x="307670" y="106599"/>
                  </a:cubicBezTo>
                  <a:cubicBezTo>
                    <a:pt x="307670" y="121482"/>
                    <a:pt x="313698" y="134988"/>
                    <a:pt x="323446" y="144699"/>
                  </a:cubicBezTo>
                  <a:cubicBezTo>
                    <a:pt x="333194" y="154447"/>
                    <a:pt x="346663" y="160474"/>
                    <a:pt x="361546" y="160474"/>
                  </a:cubicBezTo>
                  <a:cubicBezTo>
                    <a:pt x="376429" y="160474"/>
                    <a:pt x="389935" y="154447"/>
                    <a:pt x="399646" y="144699"/>
                  </a:cubicBezTo>
                  <a:cubicBezTo>
                    <a:pt x="409394" y="134951"/>
                    <a:pt x="415421" y="121482"/>
                    <a:pt x="415421" y="106599"/>
                  </a:cubicBezTo>
                  <a:cubicBezTo>
                    <a:pt x="415421" y="91716"/>
                    <a:pt x="409393" y="78210"/>
                    <a:pt x="399646" y="68499"/>
                  </a:cubicBezTo>
                  <a:close/>
                  <a:moveTo>
                    <a:pt x="543454" y="24149"/>
                  </a:moveTo>
                  <a:cubicBezTo>
                    <a:pt x="566225" y="24149"/>
                    <a:pt x="586875" y="33376"/>
                    <a:pt x="601758" y="48296"/>
                  </a:cubicBezTo>
                  <a:cubicBezTo>
                    <a:pt x="616678" y="63216"/>
                    <a:pt x="625905" y="83829"/>
                    <a:pt x="625905" y="106600"/>
                  </a:cubicBezTo>
                  <a:cubicBezTo>
                    <a:pt x="625905" y="129370"/>
                    <a:pt x="616678" y="150021"/>
                    <a:pt x="601758" y="164903"/>
                  </a:cubicBezTo>
                  <a:lnTo>
                    <a:pt x="600902" y="165685"/>
                  </a:lnTo>
                  <a:cubicBezTo>
                    <a:pt x="586056" y="180121"/>
                    <a:pt x="565778" y="189050"/>
                    <a:pt x="543455" y="189050"/>
                  </a:cubicBezTo>
                  <a:cubicBezTo>
                    <a:pt x="520721" y="189050"/>
                    <a:pt x="500108" y="179786"/>
                    <a:pt x="485188" y="164903"/>
                  </a:cubicBezTo>
                  <a:cubicBezTo>
                    <a:pt x="470231" y="149946"/>
                    <a:pt x="460966" y="129295"/>
                    <a:pt x="460966" y="106599"/>
                  </a:cubicBezTo>
                  <a:cubicBezTo>
                    <a:pt x="460966" y="83866"/>
                    <a:pt x="470231" y="63253"/>
                    <a:pt x="485114" y="48333"/>
                  </a:cubicBezTo>
                  <a:cubicBezTo>
                    <a:pt x="500034" y="33376"/>
                    <a:pt x="520684" y="24111"/>
                    <a:pt x="543418" y="24111"/>
                  </a:cubicBezTo>
                  <a:close/>
                  <a:moveTo>
                    <a:pt x="581554" y="68499"/>
                  </a:moveTo>
                  <a:cubicBezTo>
                    <a:pt x="571806" y="58751"/>
                    <a:pt x="558337" y="52724"/>
                    <a:pt x="543454" y="52724"/>
                  </a:cubicBezTo>
                  <a:cubicBezTo>
                    <a:pt x="528571" y="52724"/>
                    <a:pt x="515065" y="58751"/>
                    <a:pt x="505354" y="68499"/>
                  </a:cubicBezTo>
                  <a:cubicBezTo>
                    <a:pt x="495606" y="78210"/>
                    <a:pt x="489579" y="91716"/>
                    <a:pt x="489579" y="106599"/>
                  </a:cubicBezTo>
                  <a:cubicBezTo>
                    <a:pt x="489579" y="121482"/>
                    <a:pt x="495606" y="134988"/>
                    <a:pt x="505354" y="144736"/>
                  </a:cubicBezTo>
                  <a:cubicBezTo>
                    <a:pt x="515102" y="154447"/>
                    <a:pt x="528608" y="160511"/>
                    <a:pt x="543491" y="160511"/>
                  </a:cubicBezTo>
                  <a:cubicBezTo>
                    <a:pt x="558076" y="160511"/>
                    <a:pt x="571285" y="154744"/>
                    <a:pt x="580996" y="145406"/>
                  </a:cubicBezTo>
                  <a:lnTo>
                    <a:pt x="581629" y="144736"/>
                  </a:lnTo>
                  <a:cubicBezTo>
                    <a:pt x="591376" y="134988"/>
                    <a:pt x="597404" y="121482"/>
                    <a:pt x="597404" y="106636"/>
                  </a:cubicBezTo>
                  <a:cubicBezTo>
                    <a:pt x="597404" y="91753"/>
                    <a:pt x="591376" y="78247"/>
                    <a:pt x="581629" y="68536"/>
                  </a:cubicBezTo>
                  <a:close/>
                  <a:moveTo>
                    <a:pt x="102513" y="152587"/>
                  </a:moveTo>
                  <a:cubicBezTo>
                    <a:pt x="123051" y="152587"/>
                    <a:pt x="141692" y="160958"/>
                    <a:pt x="155198" y="174465"/>
                  </a:cubicBezTo>
                  <a:cubicBezTo>
                    <a:pt x="168704" y="187897"/>
                    <a:pt x="177076" y="206574"/>
                    <a:pt x="177076" y="227149"/>
                  </a:cubicBezTo>
                  <a:cubicBezTo>
                    <a:pt x="177076" y="247687"/>
                    <a:pt x="168704" y="266328"/>
                    <a:pt x="155235" y="279834"/>
                  </a:cubicBezTo>
                  <a:cubicBezTo>
                    <a:pt x="141766" y="293378"/>
                    <a:pt x="123088" y="301712"/>
                    <a:pt x="102512" y="301712"/>
                  </a:cubicBezTo>
                  <a:cubicBezTo>
                    <a:pt x="81936" y="301712"/>
                    <a:pt x="63259" y="293340"/>
                    <a:pt x="49790" y="279871"/>
                  </a:cubicBezTo>
                  <a:lnTo>
                    <a:pt x="48971" y="278978"/>
                  </a:lnTo>
                  <a:cubicBezTo>
                    <a:pt x="35948" y="265546"/>
                    <a:pt x="27949" y="247241"/>
                    <a:pt x="27949" y="227112"/>
                  </a:cubicBezTo>
                  <a:cubicBezTo>
                    <a:pt x="27949" y="206574"/>
                    <a:pt x="36284" y="187970"/>
                    <a:pt x="49790" y="174464"/>
                  </a:cubicBezTo>
                  <a:lnTo>
                    <a:pt x="49865" y="174390"/>
                  </a:lnTo>
                  <a:cubicBezTo>
                    <a:pt x="63371" y="160920"/>
                    <a:pt x="81974" y="152586"/>
                    <a:pt x="102475" y="152586"/>
                  </a:cubicBezTo>
                  <a:close/>
                  <a:moveTo>
                    <a:pt x="135033" y="194594"/>
                  </a:moveTo>
                  <a:cubicBezTo>
                    <a:pt x="126773" y="186297"/>
                    <a:pt x="115239" y="181162"/>
                    <a:pt x="102513" y="181162"/>
                  </a:cubicBezTo>
                  <a:cubicBezTo>
                    <a:pt x="89789" y="181162"/>
                    <a:pt x="78254" y="186296"/>
                    <a:pt x="69994" y="194556"/>
                  </a:cubicBezTo>
                  <a:cubicBezTo>
                    <a:pt x="61660" y="202890"/>
                    <a:pt x="56525" y="214387"/>
                    <a:pt x="56525" y="227112"/>
                  </a:cubicBezTo>
                  <a:cubicBezTo>
                    <a:pt x="56525" y="239502"/>
                    <a:pt x="61399" y="250776"/>
                    <a:pt x="69324" y="259036"/>
                  </a:cubicBezTo>
                  <a:lnTo>
                    <a:pt x="69994" y="259669"/>
                  </a:lnTo>
                  <a:cubicBezTo>
                    <a:pt x="78291" y="267966"/>
                    <a:pt x="89825" y="273138"/>
                    <a:pt x="102513" y="273138"/>
                  </a:cubicBezTo>
                  <a:cubicBezTo>
                    <a:pt x="115201" y="273138"/>
                    <a:pt x="126735" y="267966"/>
                    <a:pt x="135033" y="259669"/>
                  </a:cubicBezTo>
                  <a:cubicBezTo>
                    <a:pt x="143367" y="251371"/>
                    <a:pt x="148502" y="239875"/>
                    <a:pt x="148502" y="227149"/>
                  </a:cubicBezTo>
                  <a:cubicBezTo>
                    <a:pt x="148502" y="214462"/>
                    <a:pt x="143330" y="202927"/>
                    <a:pt x="135033" y="194593"/>
                  </a:cubicBezTo>
                  <a:close/>
                  <a:moveTo>
                    <a:pt x="802411" y="152587"/>
                  </a:moveTo>
                  <a:cubicBezTo>
                    <a:pt x="822987" y="152587"/>
                    <a:pt x="841628" y="160958"/>
                    <a:pt x="855134" y="174427"/>
                  </a:cubicBezTo>
                  <a:lnTo>
                    <a:pt x="855953" y="175320"/>
                  </a:lnTo>
                  <a:cubicBezTo>
                    <a:pt x="868975" y="188753"/>
                    <a:pt x="876974" y="207058"/>
                    <a:pt x="876974" y="227150"/>
                  </a:cubicBezTo>
                  <a:cubicBezTo>
                    <a:pt x="876974" y="247688"/>
                    <a:pt x="868603" y="266329"/>
                    <a:pt x="855133" y="279834"/>
                  </a:cubicBezTo>
                  <a:cubicBezTo>
                    <a:pt x="841664" y="293378"/>
                    <a:pt x="822987" y="301712"/>
                    <a:pt x="802411" y="301712"/>
                  </a:cubicBezTo>
                  <a:cubicBezTo>
                    <a:pt x="781873" y="301712"/>
                    <a:pt x="763232" y="293341"/>
                    <a:pt x="749726" y="279872"/>
                  </a:cubicBezTo>
                  <a:cubicBezTo>
                    <a:pt x="736182" y="266328"/>
                    <a:pt x="727848" y="247688"/>
                    <a:pt x="727848" y="227149"/>
                  </a:cubicBezTo>
                  <a:cubicBezTo>
                    <a:pt x="727848" y="206573"/>
                    <a:pt x="736220" y="187895"/>
                    <a:pt x="749689" y="174426"/>
                  </a:cubicBezTo>
                  <a:lnTo>
                    <a:pt x="750582" y="173607"/>
                  </a:lnTo>
                  <a:cubicBezTo>
                    <a:pt x="764014" y="160585"/>
                    <a:pt x="782319" y="152586"/>
                    <a:pt x="802448" y="152586"/>
                  </a:cubicBezTo>
                  <a:close/>
                  <a:moveTo>
                    <a:pt x="834931" y="194631"/>
                  </a:moveTo>
                  <a:cubicBezTo>
                    <a:pt x="826633" y="186334"/>
                    <a:pt x="815137" y="181162"/>
                    <a:pt x="802411" y="181162"/>
                  </a:cubicBezTo>
                  <a:cubicBezTo>
                    <a:pt x="790021" y="181162"/>
                    <a:pt x="778747" y="186036"/>
                    <a:pt x="770487" y="193961"/>
                  </a:cubicBezTo>
                  <a:lnTo>
                    <a:pt x="769855" y="194631"/>
                  </a:lnTo>
                  <a:cubicBezTo>
                    <a:pt x="761558" y="202928"/>
                    <a:pt x="756385" y="214462"/>
                    <a:pt x="756385" y="227150"/>
                  </a:cubicBezTo>
                  <a:cubicBezTo>
                    <a:pt x="756385" y="239875"/>
                    <a:pt x="761520" y="251372"/>
                    <a:pt x="769818" y="259707"/>
                  </a:cubicBezTo>
                  <a:cubicBezTo>
                    <a:pt x="778115" y="268004"/>
                    <a:pt x="789649" y="273139"/>
                    <a:pt x="802374" y="273139"/>
                  </a:cubicBezTo>
                  <a:cubicBezTo>
                    <a:pt x="815061" y="273139"/>
                    <a:pt x="826559" y="267967"/>
                    <a:pt x="834893" y="259670"/>
                  </a:cubicBezTo>
                  <a:cubicBezTo>
                    <a:pt x="843228" y="251372"/>
                    <a:pt x="848363" y="239876"/>
                    <a:pt x="848363" y="227150"/>
                  </a:cubicBezTo>
                  <a:cubicBezTo>
                    <a:pt x="848363" y="214760"/>
                    <a:pt x="843489" y="203486"/>
                    <a:pt x="835563" y="195263"/>
                  </a:cubicBezTo>
                  <a:lnTo>
                    <a:pt x="834893" y="194631"/>
                  </a:lnTo>
                  <a:close/>
                  <a:moveTo>
                    <a:pt x="703333" y="358232"/>
                  </a:moveTo>
                  <a:cubicBezTo>
                    <a:pt x="706942" y="346773"/>
                    <a:pt x="713305" y="336466"/>
                    <a:pt x="721639" y="328131"/>
                  </a:cubicBezTo>
                  <a:lnTo>
                    <a:pt x="722532" y="327313"/>
                  </a:lnTo>
                  <a:cubicBezTo>
                    <a:pt x="735852" y="314402"/>
                    <a:pt x="754009" y="306403"/>
                    <a:pt x="773915" y="306403"/>
                  </a:cubicBezTo>
                  <a:lnTo>
                    <a:pt x="830991" y="306403"/>
                  </a:lnTo>
                  <a:cubicBezTo>
                    <a:pt x="851343" y="306403"/>
                    <a:pt x="869834" y="314737"/>
                    <a:pt x="883229" y="328131"/>
                  </a:cubicBezTo>
                  <a:cubicBezTo>
                    <a:pt x="896624" y="341525"/>
                    <a:pt x="904958" y="360018"/>
                    <a:pt x="904958" y="380370"/>
                  </a:cubicBezTo>
                  <a:lnTo>
                    <a:pt x="904958" y="537237"/>
                  </a:lnTo>
                  <a:cubicBezTo>
                    <a:pt x="904958" y="545125"/>
                    <a:pt x="898558" y="551525"/>
                    <a:pt x="890670" y="551525"/>
                  </a:cubicBezTo>
                  <a:lnTo>
                    <a:pt x="750024" y="551525"/>
                  </a:lnTo>
                  <a:lnTo>
                    <a:pt x="750024" y="648899"/>
                  </a:lnTo>
                  <a:cubicBezTo>
                    <a:pt x="750024" y="656787"/>
                    <a:pt x="743625" y="663186"/>
                    <a:pt x="735737" y="663186"/>
                  </a:cubicBezTo>
                  <a:cubicBezTo>
                    <a:pt x="727849" y="663186"/>
                    <a:pt x="721449" y="656787"/>
                    <a:pt x="721449" y="648899"/>
                  </a:cubicBezTo>
                  <a:lnTo>
                    <a:pt x="721449" y="431986"/>
                  </a:lnTo>
                  <a:cubicBezTo>
                    <a:pt x="721449" y="417326"/>
                    <a:pt x="715459" y="404006"/>
                    <a:pt x="705823" y="394370"/>
                  </a:cubicBezTo>
                  <a:cubicBezTo>
                    <a:pt x="696186" y="384733"/>
                    <a:pt x="682865" y="378743"/>
                    <a:pt x="668206" y="378743"/>
                  </a:cubicBezTo>
                  <a:lnTo>
                    <a:pt x="603653" y="378743"/>
                  </a:lnTo>
                  <a:cubicBezTo>
                    <a:pt x="589700" y="378743"/>
                    <a:pt x="576938" y="384175"/>
                    <a:pt x="567413" y="393031"/>
                  </a:cubicBezTo>
                  <a:cubicBezTo>
                    <a:pt x="559078" y="400807"/>
                    <a:pt x="553200" y="411225"/>
                    <a:pt x="551154" y="422908"/>
                  </a:cubicBezTo>
                  <a:cubicBezTo>
                    <a:pt x="566558" y="438832"/>
                    <a:pt x="576120" y="460487"/>
                    <a:pt x="576120" y="484225"/>
                  </a:cubicBezTo>
                  <a:lnTo>
                    <a:pt x="576120" y="634577"/>
                  </a:lnTo>
                  <a:lnTo>
                    <a:pt x="626163" y="634577"/>
                  </a:lnTo>
                  <a:cubicBezTo>
                    <a:pt x="634051" y="634577"/>
                    <a:pt x="640451" y="640977"/>
                    <a:pt x="640451" y="648864"/>
                  </a:cubicBezTo>
                  <a:cubicBezTo>
                    <a:pt x="640451" y="656752"/>
                    <a:pt x="634051" y="663152"/>
                    <a:pt x="626163" y="663152"/>
                  </a:cubicBezTo>
                  <a:lnTo>
                    <a:pt x="576120" y="663152"/>
                  </a:lnTo>
                  <a:lnTo>
                    <a:pt x="576120" y="721939"/>
                  </a:lnTo>
                  <a:cubicBezTo>
                    <a:pt x="576120" y="729827"/>
                    <a:pt x="569720" y="736227"/>
                    <a:pt x="561832" y="736227"/>
                  </a:cubicBezTo>
                  <a:lnTo>
                    <a:pt x="343091" y="736227"/>
                  </a:lnTo>
                  <a:cubicBezTo>
                    <a:pt x="335203" y="736227"/>
                    <a:pt x="328803" y="729827"/>
                    <a:pt x="328803" y="721939"/>
                  </a:cubicBezTo>
                  <a:lnTo>
                    <a:pt x="328803" y="663152"/>
                  </a:lnTo>
                  <a:lnTo>
                    <a:pt x="169221" y="663152"/>
                  </a:lnTo>
                  <a:cubicBezTo>
                    <a:pt x="161333" y="663152"/>
                    <a:pt x="154934" y="656752"/>
                    <a:pt x="154934" y="648864"/>
                  </a:cubicBezTo>
                  <a:lnTo>
                    <a:pt x="154934" y="551490"/>
                  </a:lnTo>
                  <a:lnTo>
                    <a:pt x="14288" y="551490"/>
                  </a:lnTo>
                  <a:cubicBezTo>
                    <a:pt x="6400" y="551490"/>
                    <a:pt x="0" y="545091"/>
                    <a:pt x="0" y="537203"/>
                  </a:cubicBezTo>
                  <a:lnTo>
                    <a:pt x="0" y="476370"/>
                  </a:lnTo>
                  <a:cubicBezTo>
                    <a:pt x="0" y="468482"/>
                    <a:pt x="6400" y="462082"/>
                    <a:pt x="14288" y="462082"/>
                  </a:cubicBezTo>
                  <a:cubicBezTo>
                    <a:pt x="22175" y="462082"/>
                    <a:pt x="28575" y="468482"/>
                    <a:pt x="28575" y="476370"/>
                  </a:cubicBezTo>
                  <a:lnTo>
                    <a:pt x="28575" y="522915"/>
                  </a:lnTo>
                  <a:lnTo>
                    <a:pt x="154934" y="522915"/>
                  </a:lnTo>
                  <a:lnTo>
                    <a:pt x="154934" y="431981"/>
                  </a:lnTo>
                  <a:cubicBezTo>
                    <a:pt x="154934" y="410885"/>
                    <a:pt x="163045" y="391574"/>
                    <a:pt x="176291" y="377027"/>
                  </a:cubicBezTo>
                  <a:cubicBezTo>
                    <a:pt x="175472" y="365864"/>
                    <a:pt x="170561" y="355781"/>
                    <a:pt x="163082" y="348303"/>
                  </a:cubicBezTo>
                  <a:cubicBezTo>
                    <a:pt x="154860" y="340080"/>
                    <a:pt x="143511" y="334946"/>
                    <a:pt x="131047" y="334946"/>
                  </a:cubicBezTo>
                  <a:lnTo>
                    <a:pt x="73971" y="334946"/>
                  </a:lnTo>
                  <a:cubicBezTo>
                    <a:pt x="63367" y="334946"/>
                    <a:pt x="53545" y="338630"/>
                    <a:pt x="45843" y="344768"/>
                  </a:cubicBezTo>
                  <a:cubicBezTo>
                    <a:pt x="37918" y="351056"/>
                    <a:pt x="32114" y="359949"/>
                    <a:pt x="29769" y="370069"/>
                  </a:cubicBezTo>
                  <a:cubicBezTo>
                    <a:pt x="27983" y="377733"/>
                    <a:pt x="20319" y="382496"/>
                    <a:pt x="12617" y="380710"/>
                  </a:cubicBezTo>
                  <a:cubicBezTo>
                    <a:pt x="4952" y="378924"/>
                    <a:pt x="190" y="371259"/>
                    <a:pt x="1975" y="363557"/>
                  </a:cubicBezTo>
                  <a:cubicBezTo>
                    <a:pt x="5808" y="347074"/>
                    <a:pt x="15221" y="332638"/>
                    <a:pt x="28095" y="322407"/>
                  </a:cubicBezTo>
                  <a:cubicBezTo>
                    <a:pt x="40745" y="312361"/>
                    <a:pt x="56744" y="306333"/>
                    <a:pt x="73971" y="306333"/>
                  </a:cubicBezTo>
                  <a:lnTo>
                    <a:pt x="131047" y="306333"/>
                  </a:lnTo>
                  <a:cubicBezTo>
                    <a:pt x="151399" y="306333"/>
                    <a:pt x="169891" y="314667"/>
                    <a:pt x="183286" y="328062"/>
                  </a:cubicBezTo>
                  <a:cubicBezTo>
                    <a:pt x="191583" y="336359"/>
                    <a:pt x="197983" y="346665"/>
                    <a:pt x="201592" y="358162"/>
                  </a:cubicBezTo>
                  <a:cubicBezTo>
                    <a:pt x="212270" y="353028"/>
                    <a:pt x="224177" y="350163"/>
                    <a:pt x="236752" y="350163"/>
                  </a:cubicBezTo>
                  <a:lnTo>
                    <a:pt x="301343" y="350163"/>
                  </a:lnTo>
                  <a:cubicBezTo>
                    <a:pt x="322775" y="350163"/>
                    <a:pt x="342346" y="358535"/>
                    <a:pt x="356967" y="372152"/>
                  </a:cubicBezTo>
                  <a:cubicBezTo>
                    <a:pt x="366567" y="381082"/>
                    <a:pt x="374046" y="392319"/>
                    <a:pt x="378473" y="404932"/>
                  </a:cubicBezTo>
                  <a:cubicBezTo>
                    <a:pt x="390156" y="399202"/>
                    <a:pt x="403253" y="396002"/>
                    <a:pt x="417094" y="396002"/>
                  </a:cubicBezTo>
                  <a:lnTo>
                    <a:pt x="487862" y="396002"/>
                  </a:lnTo>
                  <a:cubicBezTo>
                    <a:pt x="501703" y="396002"/>
                    <a:pt x="514800" y="399202"/>
                    <a:pt x="526483" y="404932"/>
                  </a:cubicBezTo>
                  <a:cubicBezTo>
                    <a:pt x="530948" y="392319"/>
                    <a:pt x="538389" y="381119"/>
                    <a:pt x="547989" y="372189"/>
                  </a:cubicBezTo>
                  <a:cubicBezTo>
                    <a:pt x="562611" y="358572"/>
                    <a:pt x="582219" y="350200"/>
                    <a:pt x="603613" y="350200"/>
                  </a:cubicBezTo>
                  <a:lnTo>
                    <a:pt x="668166" y="350200"/>
                  </a:lnTo>
                  <a:cubicBezTo>
                    <a:pt x="680705" y="350200"/>
                    <a:pt x="692649" y="353102"/>
                    <a:pt x="703327" y="358200"/>
                  </a:cubicBezTo>
                  <a:close/>
                  <a:moveTo>
                    <a:pt x="749953" y="522986"/>
                  </a:moveTo>
                  <a:lnTo>
                    <a:pt x="876312" y="522986"/>
                  </a:lnTo>
                  <a:lnTo>
                    <a:pt x="876312" y="380406"/>
                  </a:lnTo>
                  <a:cubicBezTo>
                    <a:pt x="876312" y="367942"/>
                    <a:pt x="871177" y="356594"/>
                    <a:pt x="862955" y="348371"/>
                  </a:cubicBezTo>
                  <a:cubicBezTo>
                    <a:pt x="854733" y="340148"/>
                    <a:pt x="843384" y="335014"/>
                    <a:pt x="830920" y="335014"/>
                  </a:cubicBezTo>
                  <a:lnTo>
                    <a:pt x="773844" y="335014"/>
                  </a:lnTo>
                  <a:cubicBezTo>
                    <a:pt x="761678" y="335014"/>
                    <a:pt x="750552" y="339851"/>
                    <a:pt x="742441" y="347664"/>
                  </a:cubicBezTo>
                  <a:lnTo>
                    <a:pt x="741808" y="348334"/>
                  </a:lnTo>
                  <a:cubicBezTo>
                    <a:pt x="734330" y="355813"/>
                    <a:pt x="729381" y="365896"/>
                    <a:pt x="728600" y="377095"/>
                  </a:cubicBezTo>
                  <a:cubicBezTo>
                    <a:pt x="741846" y="391679"/>
                    <a:pt x="749957" y="410953"/>
                    <a:pt x="749957" y="432012"/>
                  </a:cubicBezTo>
                  <a:close/>
                  <a:moveTo>
                    <a:pt x="28587" y="422821"/>
                  </a:moveTo>
                  <a:cubicBezTo>
                    <a:pt x="28587" y="430709"/>
                    <a:pt x="22187" y="437109"/>
                    <a:pt x="14299" y="437109"/>
                  </a:cubicBezTo>
                  <a:cubicBezTo>
                    <a:pt x="6412" y="437109"/>
                    <a:pt x="12" y="430709"/>
                    <a:pt x="12" y="422821"/>
                  </a:cubicBezTo>
                  <a:lnTo>
                    <a:pt x="12" y="420514"/>
                  </a:lnTo>
                  <a:cubicBezTo>
                    <a:pt x="12" y="412627"/>
                    <a:pt x="6412" y="406227"/>
                    <a:pt x="14299" y="406227"/>
                  </a:cubicBezTo>
                  <a:cubicBezTo>
                    <a:pt x="22187" y="406227"/>
                    <a:pt x="28587" y="412627"/>
                    <a:pt x="28587" y="420514"/>
                  </a:cubicBezTo>
                  <a:close/>
                  <a:moveTo>
                    <a:pt x="269017" y="180124"/>
                  </a:moveTo>
                  <a:cubicBezTo>
                    <a:pt x="291787" y="180124"/>
                    <a:pt x="312438" y="189352"/>
                    <a:pt x="327320" y="204272"/>
                  </a:cubicBezTo>
                  <a:cubicBezTo>
                    <a:pt x="342240" y="219192"/>
                    <a:pt x="351468" y="239805"/>
                    <a:pt x="351468" y="262576"/>
                  </a:cubicBezTo>
                  <a:cubicBezTo>
                    <a:pt x="351468" y="285346"/>
                    <a:pt x="342241" y="305996"/>
                    <a:pt x="327320" y="320879"/>
                  </a:cubicBezTo>
                  <a:cubicBezTo>
                    <a:pt x="312400" y="335799"/>
                    <a:pt x="291787" y="345027"/>
                    <a:pt x="269017" y="345027"/>
                  </a:cubicBezTo>
                  <a:cubicBezTo>
                    <a:pt x="246246" y="345027"/>
                    <a:pt x="225596" y="335799"/>
                    <a:pt x="210713" y="320879"/>
                  </a:cubicBezTo>
                  <a:cubicBezTo>
                    <a:pt x="195794" y="305959"/>
                    <a:pt x="186566" y="285346"/>
                    <a:pt x="186566" y="262576"/>
                  </a:cubicBezTo>
                  <a:cubicBezTo>
                    <a:pt x="186566" y="239805"/>
                    <a:pt x="195793" y="219155"/>
                    <a:pt x="210713" y="204272"/>
                  </a:cubicBezTo>
                  <a:cubicBezTo>
                    <a:pt x="225633" y="189352"/>
                    <a:pt x="246246" y="180124"/>
                    <a:pt x="269017" y="180124"/>
                  </a:cubicBezTo>
                  <a:close/>
                  <a:moveTo>
                    <a:pt x="307117" y="224475"/>
                  </a:moveTo>
                  <a:cubicBezTo>
                    <a:pt x="297369" y="214727"/>
                    <a:pt x="283900" y="208699"/>
                    <a:pt x="269017" y="208699"/>
                  </a:cubicBezTo>
                  <a:cubicBezTo>
                    <a:pt x="254134" y="208699"/>
                    <a:pt x="240628" y="214727"/>
                    <a:pt x="230917" y="224475"/>
                  </a:cubicBezTo>
                  <a:cubicBezTo>
                    <a:pt x="221169" y="234222"/>
                    <a:pt x="215142" y="247692"/>
                    <a:pt x="215142" y="262575"/>
                  </a:cubicBezTo>
                  <a:cubicBezTo>
                    <a:pt x="215142" y="277457"/>
                    <a:pt x="221169" y="290964"/>
                    <a:pt x="230917" y="300675"/>
                  </a:cubicBezTo>
                  <a:cubicBezTo>
                    <a:pt x="240665" y="310423"/>
                    <a:pt x="254134" y="316450"/>
                    <a:pt x="269017" y="316450"/>
                  </a:cubicBezTo>
                  <a:cubicBezTo>
                    <a:pt x="283900" y="316450"/>
                    <a:pt x="297406" y="310422"/>
                    <a:pt x="307117" y="300675"/>
                  </a:cubicBezTo>
                  <a:cubicBezTo>
                    <a:pt x="316865" y="290927"/>
                    <a:pt x="322892" y="277457"/>
                    <a:pt x="322892" y="262575"/>
                  </a:cubicBezTo>
                  <a:cubicBezTo>
                    <a:pt x="322892" y="247692"/>
                    <a:pt x="316865" y="234185"/>
                    <a:pt x="307117" y="224475"/>
                  </a:cubicBezTo>
                  <a:close/>
                  <a:moveTo>
                    <a:pt x="635844" y="180124"/>
                  </a:moveTo>
                  <a:cubicBezTo>
                    <a:pt x="658614" y="180124"/>
                    <a:pt x="679264" y="189352"/>
                    <a:pt x="694147" y="204272"/>
                  </a:cubicBezTo>
                  <a:cubicBezTo>
                    <a:pt x="709067" y="219192"/>
                    <a:pt x="718295" y="239805"/>
                    <a:pt x="718295" y="262576"/>
                  </a:cubicBezTo>
                  <a:cubicBezTo>
                    <a:pt x="718295" y="285346"/>
                    <a:pt x="709068" y="305996"/>
                    <a:pt x="694147" y="320879"/>
                  </a:cubicBezTo>
                  <a:lnTo>
                    <a:pt x="693292" y="321660"/>
                  </a:lnTo>
                  <a:cubicBezTo>
                    <a:pt x="678446" y="336096"/>
                    <a:pt x="658168" y="345026"/>
                    <a:pt x="635844" y="345026"/>
                  </a:cubicBezTo>
                  <a:cubicBezTo>
                    <a:pt x="613111" y="345026"/>
                    <a:pt x="592498" y="335762"/>
                    <a:pt x="577578" y="320878"/>
                  </a:cubicBezTo>
                  <a:cubicBezTo>
                    <a:pt x="562621" y="305921"/>
                    <a:pt x="553356" y="285271"/>
                    <a:pt x="553356" y="262575"/>
                  </a:cubicBezTo>
                  <a:cubicBezTo>
                    <a:pt x="553356" y="239842"/>
                    <a:pt x="562621" y="219229"/>
                    <a:pt x="577504" y="204309"/>
                  </a:cubicBezTo>
                  <a:cubicBezTo>
                    <a:pt x="592424" y="189351"/>
                    <a:pt x="613074" y="180086"/>
                    <a:pt x="635807" y="180086"/>
                  </a:cubicBezTo>
                  <a:close/>
                  <a:moveTo>
                    <a:pt x="673944" y="224475"/>
                  </a:moveTo>
                  <a:cubicBezTo>
                    <a:pt x="664196" y="214727"/>
                    <a:pt x="650727" y="208699"/>
                    <a:pt x="635844" y="208699"/>
                  </a:cubicBezTo>
                  <a:cubicBezTo>
                    <a:pt x="620961" y="208699"/>
                    <a:pt x="607455" y="214727"/>
                    <a:pt x="597744" y="224475"/>
                  </a:cubicBezTo>
                  <a:cubicBezTo>
                    <a:pt x="587996" y="234185"/>
                    <a:pt x="581968" y="247692"/>
                    <a:pt x="581968" y="262575"/>
                  </a:cubicBezTo>
                  <a:cubicBezTo>
                    <a:pt x="581968" y="277457"/>
                    <a:pt x="587996" y="290964"/>
                    <a:pt x="597744" y="300712"/>
                  </a:cubicBezTo>
                  <a:cubicBezTo>
                    <a:pt x="607492" y="310423"/>
                    <a:pt x="620998" y="316487"/>
                    <a:pt x="635881" y="316487"/>
                  </a:cubicBezTo>
                  <a:cubicBezTo>
                    <a:pt x="650466" y="316487"/>
                    <a:pt x="663675" y="310720"/>
                    <a:pt x="673386" y="301381"/>
                  </a:cubicBezTo>
                  <a:lnTo>
                    <a:pt x="674018" y="300712"/>
                  </a:lnTo>
                  <a:cubicBezTo>
                    <a:pt x="683766" y="290964"/>
                    <a:pt x="689793" y="277457"/>
                    <a:pt x="689793" y="262612"/>
                  </a:cubicBezTo>
                  <a:cubicBezTo>
                    <a:pt x="689793" y="247729"/>
                    <a:pt x="683766" y="234222"/>
                    <a:pt x="674018" y="224512"/>
                  </a:cubicBezTo>
                  <a:close/>
                  <a:moveTo>
                    <a:pt x="681981" y="634678"/>
                  </a:moveTo>
                  <a:cubicBezTo>
                    <a:pt x="689868" y="634678"/>
                    <a:pt x="696268" y="641078"/>
                    <a:pt x="696268" y="648966"/>
                  </a:cubicBezTo>
                  <a:cubicBezTo>
                    <a:pt x="696268" y="656854"/>
                    <a:pt x="689868" y="663253"/>
                    <a:pt x="681981" y="663253"/>
                  </a:cubicBezTo>
                  <a:lnTo>
                    <a:pt x="679674" y="663253"/>
                  </a:lnTo>
                  <a:cubicBezTo>
                    <a:pt x="671786" y="663253"/>
                    <a:pt x="665386" y="656854"/>
                    <a:pt x="665386" y="648966"/>
                  </a:cubicBezTo>
                  <a:cubicBezTo>
                    <a:pt x="665386" y="641078"/>
                    <a:pt x="671786" y="634678"/>
                    <a:pt x="679674" y="634678"/>
                  </a:cubicBezTo>
                  <a:close/>
                  <a:moveTo>
                    <a:pt x="353701" y="423004"/>
                  </a:moveTo>
                  <a:cubicBezTo>
                    <a:pt x="351692" y="411321"/>
                    <a:pt x="345814" y="400903"/>
                    <a:pt x="337442" y="393127"/>
                  </a:cubicBezTo>
                  <a:cubicBezTo>
                    <a:pt x="327954" y="384272"/>
                    <a:pt x="315193" y="378840"/>
                    <a:pt x="301240" y="378840"/>
                  </a:cubicBezTo>
                  <a:lnTo>
                    <a:pt x="236649" y="378840"/>
                  </a:lnTo>
                  <a:cubicBezTo>
                    <a:pt x="222026" y="378840"/>
                    <a:pt x="208706" y="384830"/>
                    <a:pt x="199032" y="394466"/>
                  </a:cubicBezTo>
                  <a:cubicBezTo>
                    <a:pt x="189396" y="404103"/>
                    <a:pt x="183406" y="417423"/>
                    <a:pt x="183406" y="432082"/>
                  </a:cubicBezTo>
                  <a:lnTo>
                    <a:pt x="183406" y="634708"/>
                  </a:lnTo>
                  <a:lnTo>
                    <a:pt x="328700" y="634708"/>
                  </a:lnTo>
                  <a:lnTo>
                    <a:pt x="328700" y="484356"/>
                  </a:lnTo>
                  <a:cubicBezTo>
                    <a:pt x="328700" y="460580"/>
                    <a:pt x="338262" y="438926"/>
                    <a:pt x="353666" y="423038"/>
                  </a:cubicBezTo>
                  <a:close/>
                  <a:moveTo>
                    <a:pt x="495129" y="257545"/>
                  </a:moveTo>
                  <a:cubicBezTo>
                    <a:pt x="484227" y="246644"/>
                    <a:pt x="469083" y="239835"/>
                    <a:pt x="452415" y="239835"/>
                  </a:cubicBezTo>
                  <a:cubicBezTo>
                    <a:pt x="435746" y="239835"/>
                    <a:pt x="420603" y="246606"/>
                    <a:pt x="409701" y="257545"/>
                  </a:cubicBezTo>
                  <a:cubicBezTo>
                    <a:pt x="398762" y="268484"/>
                    <a:pt x="391990" y="283591"/>
                    <a:pt x="391990" y="300296"/>
                  </a:cubicBezTo>
                  <a:cubicBezTo>
                    <a:pt x="391990" y="316668"/>
                    <a:pt x="398464" y="331550"/>
                    <a:pt x="408994" y="342415"/>
                  </a:cubicBezTo>
                  <a:lnTo>
                    <a:pt x="409664" y="343048"/>
                  </a:lnTo>
                  <a:cubicBezTo>
                    <a:pt x="420602" y="353986"/>
                    <a:pt x="435709" y="360758"/>
                    <a:pt x="452415" y="360758"/>
                  </a:cubicBezTo>
                  <a:cubicBezTo>
                    <a:pt x="469084" y="360758"/>
                    <a:pt x="484226" y="353987"/>
                    <a:pt x="495166" y="343048"/>
                  </a:cubicBezTo>
                  <a:cubicBezTo>
                    <a:pt x="506104" y="332146"/>
                    <a:pt x="512877" y="317002"/>
                    <a:pt x="512877" y="300297"/>
                  </a:cubicBezTo>
                  <a:cubicBezTo>
                    <a:pt x="512877" y="283628"/>
                    <a:pt x="506105" y="268485"/>
                    <a:pt x="495166" y="257545"/>
                  </a:cubicBezTo>
                  <a:close/>
                  <a:moveTo>
                    <a:pt x="487799" y="424642"/>
                  </a:moveTo>
                  <a:lnTo>
                    <a:pt x="417031" y="424642"/>
                  </a:lnTo>
                  <a:cubicBezTo>
                    <a:pt x="400622" y="424642"/>
                    <a:pt x="385702" y="431377"/>
                    <a:pt x="374875" y="442167"/>
                  </a:cubicBezTo>
                  <a:cubicBezTo>
                    <a:pt x="364048" y="452956"/>
                    <a:pt x="357351" y="467876"/>
                    <a:pt x="357351" y="484322"/>
                  </a:cubicBezTo>
                  <a:lnTo>
                    <a:pt x="357351" y="707750"/>
                  </a:lnTo>
                  <a:lnTo>
                    <a:pt x="547518" y="707750"/>
                  </a:lnTo>
                  <a:lnTo>
                    <a:pt x="547518" y="484322"/>
                  </a:lnTo>
                  <a:cubicBezTo>
                    <a:pt x="547518" y="468249"/>
                    <a:pt x="541081" y="453589"/>
                    <a:pt x="530663" y="442799"/>
                  </a:cubicBezTo>
                  <a:lnTo>
                    <a:pt x="529993" y="442167"/>
                  </a:lnTo>
                  <a:cubicBezTo>
                    <a:pt x="519166" y="431339"/>
                    <a:pt x="504246" y="424642"/>
                    <a:pt x="487838" y="42464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612" name="Google Shape;8612;p134"/>
          <p:cNvGrpSpPr/>
          <p:nvPr/>
        </p:nvGrpSpPr>
        <p:grpSpPr>
          <a:xfrm>
            <a:off x="884765" y="4699772"/>
            <a:ext cx="12221634" cy="865828"/>
            <a:chOff x="884765" y="4699772"/>
            <a:chExt cx="12221634" cy="865828"/>
          </a:xfrm>
        </p:grpSpPr>
        <p:grpSp>
          <p:nvGrpSpPr>
            <p:cNvPr id="8613" name="Google Shape;8613;p134"/>
            <p:cNvGrpSpPr/>
            <p:nvPr/>
          </p:nvGrpSpPr>
          <p:grpSpPr>
            <a:xfrm>
              <a:off x="884765" y="4699772"/>
              <a:ext cx="12221634" cy="865828"/>
              <a:chOff x="884765" y="4699772"/>
              <a:chExt cx="12221634" cy="865828"/>
            </a:xfrm>
          </p:grpSpPr>
          <p:sp>
            <p:nvSpPr>
              <p:cNvPr id="8614" name="Google Shape;8614;p134"/>
              <p:cNvSpPr/>
              <p:nvPr/>
            </p:nvSpPr>
            <p:spPr>
              <a:xfrm>
                <a:off x="884765" y="4699772"/>
                <a:ext cx="12221634" cy="86582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8615" name="Google Shape;8615;p134"/>
              <p:cNvSpPr/>
              <p:nvPr/>
            </p:nvSpPr>
            <p:spPr>
              <a:xfrm>
                <a:off x="1331188" y="4825054"/>
                <a:ext cx="4704862" cy="61814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600">
                    <a:solidFill>
                      <a:schemeClr val="lt1"/>
                    </a:solidFill>
                    <a:latin typeface="Calibri"/>
                    <a:ea typeface="Calibri"/>
                    <a:cs typeface="Calibri"/>
                    <a:sym typeface="Calibri"/>
                  </a:rPr>
                  <a:t>Objetivo primário: </a:t>
                </a:r>
                <a:r>
                  <a:rPr lang="pt-BR" sz="1600">
                    <a:solidFill>
                      <a:schemeClr val="lt1"/>
                    </a:solidFill>
                    <a:latin typeface="Calibri"/>
                    <a:ea typeface="Calibri"/>
                    <a:cs typeface="Calibri"/>
                    <a:sym typeface="Calibri"/>
                  </a:rPr>
                  <a:t>confirmar a não inferioridade do tratamento com ravulizumabe vs. eculizumabe</a:t>
                </a:r>
                <a:endParaRPr sz="1600">
                  <a:solidFill>
                    <a:schemeClr val="lt1"/>
                  </a:solidFill>
                  <a:latin typeface="Calibri"/>
                  <a:ea typeface="Calibri"/>
                  <a:cs typeface="Calibri"/>
                  <a:sym typeface="Calibri"/>
                </a:endParaRPr>
              </a:p>
            </p:txBody>
          </p:sp>
          <p:sp>
            <p:nvSpPr>
              <p:cNvPr id="8616" name="Google Shape;8616;p134"/>
              <p:cNvSpPr/>
              <p:nvPr/>
            </p:nvSpPr>
            <p:spPr>
              <a:xfrm>
                <a:off x="6718705" y="4843023"/>
                <a:ext cx="4937109" cy="57932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600">
                    <a:solidFill>
                      <a:schemeClr val="lt1"/>
                    </a:solidFill>
                    <a:latin typeface="Calibri"/>
                    <a:ea typeface="Calibri"/>
                    <a:cs typeface="Calibri"/>
                    <a:sym typeface="Calibri"/>
                  </a:rPr>
                  <a:t>Desfecho primário de eficácia: </a:t>
                </a:r>
                <a:r>
                  <a:rPr lang="pt-BR" sz="1600">
                    <a:solidFill>
                      <a:schemeClr val="lt1"/>
                    </a:solidFill>
                    <a:latin typeface="Calibri"/>
                    <a:ea typeface="Calibri"/>
                    <a:cs typeface="Calibri"/>
                    <a:sym typeface="Calibri"/>
                  </a:rPr>
                  <a:t>hemólise, medida diretamente pela alteração percentual nos níveis de DHL</a:t>
                </a:r>
                <a:endParaRPr/>
              </a:p>
            </p:txBody>
          </p:sp>
        </p:grpSp>
        <p:sp>
          <p:nvSpPr>
            <p:cNvPr id="8617" name="Google Shape;8617;p134"/>
            <p:cNvSpPr/>
            <p:nvPr/>
          </p:nvSpPr>
          <p:spPr>
            <a:xfrm>
              <a:off x="6036050" y="4880371"/>
              <a:ext cx="504624" cy="504630"/>
            </a:xfrm>
            <a:custGeom>
              <a:rect b="b" l="l" r="r" t="t"/>
              <a:pathLst>
                <a:path extrusionOk="0" h="863213" w="863203">
                  <a:moveTo>
                    <a:pt x="574140" y="59689"/>
                  </a:moveTo>
                  <a:lnTo>
                    <a:pt x="629430" y="4362"/>
                  </a:lnTo>
                  <a:cubicBezTo>
                    <a:pt x="633336" y="492"/>
                    <a:pt x="639029" y="-959"/>
                    <a:pt x="644275" y="641"/>
                  </a:cubicBezTo>
                  <a:cubicBezTo>
                    <a:pt x="649521" y="2241"/>
                    <a:pt x="653465" y="6594"/>
                    <a:pt x="654544" y="11989"/>
                  </a:cubicBezTo>
                  <a:lnTo>
                    <a:pt x="667492" y="76655"/>
                  </a:lnTo>
                  <a:lnTo>
                    <a:pt x="732159" y="89604"/>
                  </a:lnTo>
                  <a:cubicBezTo>
                    <a:pt x="737554" y="90683"/>
                    <a:pt x="741906" y="94627"/>
                    <a:pt x="743507" y="99873"/>
                  </a:cubicBezTo>
                  <a:cubicBezTo>
                    <a:pt x="745107" y="105119"/>
                    <a:pt x="743655" y="110811"/>
                    <a:pt x="739786" y="114718"/>
                  </a:cubicBezTo>
                  <a:lnTo>
                    <a:pt x="684459" y="170008"/>
                  </a:lnTo>
                  <a:cubicBezTo>
                    <a:pt x="711732" y="212052"/>
                    <a:pt x="730745" y="259937"/>
                    <a:pt x="739191" y="311321"/>
                  </a:cubicBezTo>
                  <a:lnTo>
                    <a:pt x="748492" y="302019"/>
                  </a:lnTo>
                  <a:cubicBezTo>
                    <a:pt x="751283" y="299229"/>
                    <a:pt x="755078" y="297666"/>
                    <a:pt x="759022" y="297666"/>
                  </a:cubicBezTo>
                  <a:lnTo>
                    <a:pt x="848319" y="297666"/>
                  </a:lnTo>
                  <a:cubicBezTo>
                    <a:pt x="853491" y="297666"/>
                    <a:pt x="858254" y="300345"/>
                    <a:pt x="860969" y="304735"/>
                  </a:cubicBezTo>
                  <a:cubicBezTo>
                    <a:pt x="863686" y="309126"/>
                    <a:pt x="863946" y="314596"/>
                    <a:pt x="861639" y="319209"/>
                  </a:cubicBezTo>
                  <a:lnTo>
                    <a:pt x="835185" y="372080"/>
                  </a:lnTo>
                  <a:lnTo>
                    <a:pt x="861639" y="424951"/>
                  </a:lnTo>
                  <a:cubicBezTo>
                    <a:pt x="863946" y="429565"/>
                    <a:pt x="863685" y="435034"/>
                    <a:pt x="860969" y="439425"/>
                  </a:cubicBezTo>
                  <a:cubicBezTo>
                    <a:pt x="858253" y="443815"/>
                    <a:pt x="853491" y="446494"/>
                    <a:pt x="848319" y="446494"/>
                  </a:cubicBezTo>
                  <a:lnTo>
                    <a:pt x="759022" y="446494"/>
                  </a:lnTo>
                  <a:cubicBezTo>
                    <a:pt x="755078" y="446494"/>
                    <a:pt x="751283" y="444931"/>
                    <a:pt x="748492" y="442141"/>
                  </a:cubicBezTo>
                  <a:lnTo>
                    <a:pt x="739191" y="432839"/>
                  </a:lnTo>
                  <a:cubicBezTo>
                    <a:pt x="723415" y="528756"/>
                    <a:pt x="670878" y="612366"/>
                    <a:pt x="596573" y="668735"/>
                  </a:cubicBezTo>
                  <a:lnTo>
                    <a:pt x="667936" y="811534"/>
                  </a:lnTo>
                  <a:cubicBezTo>
                    <a:pt x="673480" y="822585"/>
                    <a:pt x="672922" y="835756"/>
                    <a:pt x="666373" y="846285"/>
                  </a:cubicBezTo>
                  <a:cubicBezTo>
                    <a:pt x="659899" y="856815"/>
                    <a:pt x="648403" y="863214"/>
                    <a:pt x="636013" y="863214"/>
                  </a:cubicBezTo>
                  <a:lnTo>
                    <a:pt x="563533" y="863214"/>
                  </a:lnTo>
                  <a:cubicBezTo>
                    <a:pt x="549989" y="863214"/>
                    <a:pt x="537636" y="855549"/>
                    <a:pt x="531609" y="843457"/>
                  </a:cubicBezTo>
                  <a:lnTo>
                    <a:pt x="511704" y="803682"/>
                  </a:lnTo>
                  <a:lnTo>
                    <a:pt x="232431" y="803682"/>
                  </a:lnTo>
                  <a:lnTo>
                    <a:pt x="212525" y="843457"/>
                  </a:lnTo>
                  <a:cubicBezTo>
                    <a:pt x="206498" y="855549"/>
                    <a:pt x="194145" y="863214"/>
                    <a:pt x="180601" y="863214"/>
                  </a:cubicBezTo>
                  <a:lnTo>
                    <a:pt x="108122" y="863214"/>
                  </a:lnTo>
                  <a:cubicBezTo>
                    <a:pt x="95732" y="863214"/>
                    <a:pt x="84235" y="856814"/>
                    <a:pt x="77761" y="846285"/>
                  </a:cubicBezTo>
                  <a:cubicBezTo>
                    <a:pt x="71212" y="835755"/>
                    <a:pt x="70654" y="822584"/>
                    <a:pt x="76198" y="811534"/>
                  </a:cubicBezTo>
                  <a:lnTo>
                    <a:pt x="147561" y="668735"/>
                  </a:lnTo>
                  <a:cubicBezTo>
                    <a:pt x="57929" y="600758"/>
                    <a:pt x="0" y="493151"/>
                    <a:pt x="0" y="372079"/>
                  </a:cubicBezTo>
                  <a:cubicBezTo>
                    <a:pt x="0" y="166730"/>
                    <a:pt x="166726" y="13"/>
                    <a:pt x="372066" y="13"/>
                  </a:cubicBezTo>
                  <a:cubicBezTo>
                    <a:pt x="446554" y="13"/>
                    <a:pt x="515941" y="21929"/>
                    <a:pt x="574138" y="59693"/>
                  </a:cubicBezTo>
                  <a:close/>
                  <a:moveTo>
                    <a:pt x="172270" y="685919"/>
                  </a:moveTo>
                  <a:lnTo>
                    <a:pt x="102805" y="824813"/>
                  </a:lnTo>
                  <a:cubicBezTo>
                    <a:pt x="101874" y="826673"/>
                    <a:pt x="101986" y="828868"/>
                    <a:pt x="103065" y="830617"/>
                  </a:cubicBezTo>
                  <a:cubicBezTo>
                    <a:pt x="104144" y="832366"/>
                    <a:pt x="106079" y="833445"/>
                    <a:pt x="108125" y="833445"/>
                  </a:cubicBezTo>
                  <a:lnTo>
                    <a:pt x="180605" y="833445"/>
                  </a:lnTo>
                  <a:cubicBezTo>
                    <a:pt x="182837" y="833445"/>
                    <a:pt x="184921" y="832180"/>
                    <a:pt x="185925" y="830171"/>
                  </a:cubicBezTo>
                  <a:lnTo>
                    <a:pt x="240843" y="720300"/>
                  </a:lnTo>
                  <a:cubicBezTo>
                    <a:pt x="216695" y="711184"/>
                    <a:pt x="193739" y="699650"/>
                    <a:pt x="172270" y="685920"/>
                  </a:cubicBezTo>
                  <a:close/>
                  <a:moveTo>
                    <a:pt x="571873" y="685919"/>
                  </a:moveTo>
                  <a:cubicBezTo>
                    <a:pt x="550442" y="699649"/>
                    <a:pt x="527447" y="711183"/>
                    <a:pt x="503300" y="720299"/>
                  </a:cubicBezTo>
                  <a:lnTo>
                    <a:pt x="558218" y="830170"/>
                  </a:lnTo>
                  <a:cubicBezTo>
                    <a:pt x="559222" y="832179"/>
                    <a:pt x="561306" y="833444"/>
                    <a:pt x="563538" y="833444"/>
                  </a:cubicBezTo>
                  <a:lnTo>
                    <a:pt x="636018" y="833444"/>
                  </a:lnTo>
                  <a:cubicBezTo>
                    <a:pt x="638064" y="833444"/>
                    <a:pt x="639999" y="832365"/>
                    <a:pt x="641078" y="830616"/>
                  </a:cubicBezTo>
                  <a:cubicBezTo>
                    <a:pt x="642157" y="828868"/>
                    <a:pt x="642269" y="826672"/>
                    <a:pt x="641338" y="824812"/>
                  </a:cubicBezTo>
                  <a:close/>
                  <a:moveTo>
                    <a:pt x="269378" y="729787"/>
                  </a:moveTo>
                  <a:cubicBezTo>
                    <a:pt x="302009" y="739126"/>
                    <a:pt x="336462" y="744149"/>
                    <a:pt x="372067" y="744149"/>
                  </a:cubicBezTo>
                  <a:cubicBezTo>
                    <a:pt x="407671" y="744149"/>
                    <a:pt x="442128" y="739126"/>
                    <a:pt x="474756" y="729787"/>
                  </a:cubicBezTo>
                  <a:lnTo>
                    <a:pt x="496820" y="773914"/>
                  </a:lnTo>
                  <a:lnTo>
                    <a:pt x="247312" y="773914"/>
                  </a:lnTo>
                  <a:close/>
                  <a:moveTo>
                    <a:pt x="565548" y="89754"/>
                  </a:moveTo>
                  <a:cubicBezTo>
                    <a:pt x="510482" y="51914"/>
                    <a:pt x="443847" y="29776"/>
                    <a:pt x="372076" y="29776"/>
                  </a:cubicBezTo>
                  <a:cubicBezTo>
                    <a:pt x="183139" y="29776"/>
                    <a:pt x="29767" y="183148"/>
                    <a:pt x="29767" y="372086"/>
                  </a:cubicBezTo>
                  <a:cubicBezTo>
                    <a:pt x="29767" y="561024"/>
                    <a:pt x="183139" y="714395"/>
                    <a:pt x="372076" y="714395"/>
                  </a:cubicBezTo>
                  <a:cubicBezTo>
                    <a:pt x="549480" y="714395"/>
                    <a:pt x="695517" y="579188"/>
                    <a:pt x="712671" y="406319"/>
                  </a:cubicBezTo>
                  <a:lnTo>
                    <a:pt x="693324" y="386972"/>
                  </a:lnTo>
                  <a:lnTo>
                    <a:pt x="654480" y="386972"/>
                  </a:lnTo>
                  <a:cubicBezTo>
                    <a:pt x="646704" y="536133"/>
                    <a:pt x="523140" y="654862"/>
                    <a:pt x="372083" y="654862"/>
                  </a:cubicBezTo>
                  <a:cubicBezTo>
                    <a:pt x="216035" y="654862"/>
                    <a:pt x="89305" y="528132"/>
                    <a:pt x="89305" y="372084"/>
                  </a:cubicBezTo>
                  <a:cubicBezTo>
                    <a:pt x="89305" y="216036"/>
                    <a:pt x="216035" y="89306"/>
                    <a:pt x="372083" y="89306"/>
                  </a:cubicBezTo>
                  <a:cubicBezTo>
                    <a:pt x="444785" y="89306"/>
                    <a:pt x="511091" y="116764"/>
                    <a:pt x="561202" y="161934"/>
                  </a:cubicBezTo>
                  <a:lnTo>
                    <a:pt x="565555" y="157543"/>
                  </a:lnTo>
                  <a:close/>
                  <a:moveTo>
                    <a:pt x="540098" y="182996"/>
                  </a:moveTo>
                  <a:cubicBezTo>
                    <a:pt x="495413" y="143258"/>
                    <a:pt x="436552" y="119074"/>
                    <a:pt x="372068" y="119074"/>
                  </a:cubicBezTo>
                  <a:cubicBezTo>
                    <a:pt x="232431" y="119074"/>
                    <a:pt x="119065" y="232441"/>
                    <a:pt x="119065" y="372077"/>
                  </a:cubicBezTo>
                  <a:cubicBezTo>
                    <a:pt x="119065" y="511714"/>
                    <a:pt x="232431" y="625080"/>
                    <a:pt x="372068" y="625080"/>
                  </a:cubicBezTo>
                  <a:cubicBezTo>
                    <a:pt x="506723" y="625080"/>
                    <a:pt x="616927" y="519677"/>
                    <a:pt x="624633" y="386955"/>
                  </a:cubicBezTo>
                  <a:lnTo>
                    <a:pt x="564990" y="386955"/>
                  </a:lnTo>
                  <a:cubicBezTo>
                    <a:pt x="557363" y="486777"/>
                    <a:pt x="473833" y="565549"/>
                    <a:pt x="372071" y="565549"/>
                  </a:cubicBezTo>
                  <a:cubicBezTo>
                    <a:pt x="265286" y="565549"/>
                    <a:pt x="178599" y="478856"/>
                    <a:pt x="178599" y="372077"/>
                  </a:cubicBezTo>
                  <a:cubicBezTo>
                    <a:pt x="178599" y="265298"/>
                    <a:pt x="265292" y="178605"/>
                    <a:pt x="372071" y="178605"/>
                  </a:cubicBezTo>
                  <a:cubicBezTo>
                    <a:pt x="420105" y="178605"/>
                    <a:pt x="464084" y="196168"/>
                    <a:pt x="497905" y="225188"/>
                  </a:cubicBezTo>
                  <a:close/>
                  <a:moveTo>
                    <a:pt x="476810" y="246284"/>
                  </a:moveTo>
                  <a:cubicBezTo>
                    <a:pt x="448420" y="222621"/>
                    <a:pt x="411883" y="208370"/>
                    <a:pt x="372073" y="208370"/>
                  </a:cubicBezTo>
                  <a:cubicBezTo>
                    <a:pt x="281734" y="208370"/>
                    <a:pt x="208357" y="281742"/>
                    <a:pt x="208357" y="372086"/>
                  </a:cubicBezTo>
                  <a:cubicBezTo>
                    <a:pt x="208357" y="462430"/>
                    <a:pt x="281729" y="535802"/>
                    <a:pt x="372073" y="535802"/>
                  </a:cubicBezTo>
                  <a:cubicBezTo>
                    <a:pt x="457425" y="535802"/>
                    <a:pt x="527597" y="470354"/>
                    <a:pt x="535112" y="386973"/>
                  </a:cubicBezTo>
                  <a:lnTo>
                    <a:pt x="475208" y="386973"/>
                  </a:lnTo>
                  <a:cubicBezTo>
                    <a:pt x="467953" y="437426"/>
                    <a:pt x="424533" y="476270"/>
                    <a:pt x="372072" y="476270"/>
                  </a:cubicBezTo>
                  <a:cubicBezTo>
                    <a:pt x="314586" y="476270"/>
                    <a:pt x="267887" y="429576"/>
                    <a:pt x="267887" y="372086"/>
                  </a:cubicBezTo>
                  <a:cubicBezTo>
                    <a:pt x="267887" y="314596"/>
                    <a:pt x="314582" y="267901"/>
                    <a:pt x="372072" y="267901"/>
                  </a:cubicBezTo>
                  <a:cubicBezTo>
                    <a:pt x="395437" y="267901"/>
                    <a:pt x="417055" y="275640"/>
                    <a:pt x="434431" y="288663"/>
                  </a:cubicBezTo>
                  <a:close/>
                  <a:moveTo>
                    <a:pt x="413111" y="310020"/>
                  </a:moveTo>
                  <a:cubicBezTo>
                    <a:pt x="401316" y="302207"/>
                    <a:pt x="387253" y="297667"/>
                    <a:pt x="372072" y="297667"/>
                  </a:cubicBezTo>
                  <a:cubicBezTo>
                    <a:pt x="330995" y="297667"/>
                    <a:pt x="297658" y="331005"/>
                    <a:pt x="297658" y="372081"/>
                  </a:cubicBezTo>
                  <a:cubicBezTo>
                    <a:pt x="297658" y="413158"/>
                    <a:pt x="330995" y="446495"/>
                    <a:pt x="372072" y="446495"/>
                  </a:cubicBezTo>
                  <a:cubicBezTo>
                    <a:pt x="408050" y="446495"/>
                    <a:pt x="438077" y="420897"/>
                    <a:pt x="444997" y="386964"/>
                  </a:cubicBezTo>
                  <a:lnTo>
                    <a:pt x="372072" y="386964"/>
                  </a:lnTo>
                  <a:cubicBezTo>
                    <a:pt x="366044" y="386964"/>
                    <a:pt x="360612" y="383318"/>
                    <a:pt x="358305" y="377774"/>
                  </a:cubicBezTo>
                  <a:cubicBezTo>
                    <a:pt x="355998" y="372230"/>
                    <a:pt x="357301" y="365830"/>
                    <a:pt x="361542" y="361552"/>
                  </a:cubicBezTo>
                  <a:close/>
                  <a:moveTo>
                    <a:pt x="824248" y="327433"/>
                  </a:moveTo>
                  <a:lnTo>
                    <a:pt x="805235" y="365421"/>
                  </a:lnTo>
                  <a:cubicBezTo>
                    <a:pt x="803152" y="369626"/>
                    <a:pt x="803152" y="374537"/>
                    <a:pt x="805235" y="378741"/>
                  </a:cubicBezTo>
                  <a:lnTo>
                    <a:pt x="824248" y="416730"/>
                  </a:lnTo>
                  <a:lnTo>
                    <a:pt x="765201" y="416730"/>
                  </a:lnTo>
                  <a:lnTo>
                    <a:pt x="720552" y="372081"/>
                  </a:lnTo>
                  <a:lnTo>
                    <a:pt x="765201" y="327433"/>
                  </a:lnTo>
                  <a:close/>
                  <a:moveTo>
                    <a:pt x="654398" y="178605"/>
                  </a:moveTo>
                  <a:lnTo>
                    <a:pt x="586607" y="178605"/>
                  </a:lnTo>
                  <a:lnTo>
                    <a:pt x="582217" y="182958"/>
                  </a:lnTo>
                  <a:cubicBezTo>
                    <a:pt x="624261" y="229652"/>
                    <a:pt x="650976" y="290371"/>
                    <a:pt x="654472" y="357199"/>
                  </a:cubicBezTo>
                  <a:lnTo>
                    <a:pt x="693316" y="357199"/>
                  </a:lnTo>
                  <a:lnTo>
                    <a:pt x="712663" y="337851"/>
                  </a:lnTo>
                  <a:cubicBezTo>
                    <a:pt x="706859" y="279138"/>
                    <a:pt x="686172" y="224818"/>
                    <a:pt x="654397" y="178603"/>
                  </a:cubicBezTo>
                  <a:close/>
                  <a:moveTo>
                    <a:pt x="497865" y="267343"/>
                  </a:moveTo>
                  <a:lnTo>
                    <a:pt x="455486" y="309722"/>
                  </a:lnTo>
                  <a:cubicBezTo>
                    <a:pt x="465718" y="323340"/>
                    <a:pt x="472676" y="339562"/>
                    <a:pt x="475206" y="357198"/>
                  </a:cubicBezTo>
                  <a:lnTo>
                    <a:pt x="535109" y="357198"/>
                  </a:lnTo>
                  <a:cubicBezTo>
                    <a:pt x="532058" y="323191"/>
                    <a:pt x="518552" y="292161"/>
                    <a:pt x="497865" y="267343"/>
                  </a:cubicBezTo>
                  <a:close/>
                  <a:moveTo>
                    <a:pt x="408009" y="357198"/>
                  </a:moveTo>
                  <a:lnTo>
                    <a:pt x="434129" y="331042"/>
                  </a:lnTo>
                  <a:cubicBezTo>
                    <a:pt x="439338" y="338855"/>
                    <a:pt x="443059" y="347710"/>
                    <a:pt x="444993" y="357198"/>
                  </a:cubicBezTo>
                  <a:close/>
                  <a:moveTo>
                    <a:pt x="561152" y="204055"/>
                  </a:moveTo>
                  <a:lnTo>
                    <a:pt x="518960" y="246248"/>
                  </a:lnTo>
                  <a:cubicBezTo>
                    <a:pt x="544968" y="276535"/>
                    <a:pt x="561748" y="315007"/>
                    <a:pt x="564984" y="357195"/>
                  </a:cubicBezTo>
                  <a:lnTo>
                    <a:pt x="624627" y="357195"/>
                  </a:lnTo>
                  <a:cubicBezTo>
                    <a:pt x="621241" y="298558"/>
                    <a:pt x="597838" y="245277"/>
                    <a:pt x="561151" y="204052"/>
                  </a:cubicBezTo>
                  <a:close/>
                  <a:moveTo>
                    <a:pt x="630804" y="45074"/>
                  </a:moveTo>
                  <a:lnTo>
                    <a:pt x="640255" y="92215"/>
                  </a:lnTo>
                  <a:cubicBezTo>
                    <a:pt x="641445" y="98131"/>
                    <a:pt x="646022" y="102707"/>
                    <a:pt x="651938" y="103898"/>
                  </a:cubicBezTo>
                  <a:lnTo>
                    <a:pt x="699079" y="113349"/>
                  </a:lnTo>
                  <a:lnTo>
                    <a:pt x="663546" y="148845"/>
                  </a:lnTo>
                  <a:lnTo>
                    <a:pt x="595308" y="148845"/>
                  </a:lnTo>
                  <a:lnTo>
                    <a:pt x="595308" y="8060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597"/>
                                        </p:tgtEl>
                                        <p:attrNameLst>
                                          <p:attrName>style.visibility</p:attrName>
                                        </p:attrNameLst>
                                      </p:cBhvr>
                                      <p:to>
                                        <p:strVal val="visible"/>
                                      </p:to>
                                    </p:set>
                                    <p:animEffect filter="fade" transition="in">
                                      <p:cBhvr>
                                        <p:cTn dur="500"/>
                                        <p:tgtEl>
                                          <p:spTgt spid="8597"/>
                                        </p:tgtEl>
                                      </p:cBhvr>
                                    </p:animEffect>
                                  </p:childTnLst>
                                </p:cTn>
                              </p:par>
                              <p:par>
                                <p:cTn fill="hold" nodeType="withEffect" presetClass="entr" presetID="10" presetSubtype="0">
                                  <p:stCondLst>
                                    <p:cond delay="250"/>
                                  </p:stCondLst>
                                  <p:childTnLst>
                                    <p:set>
                                      <p:cBhvr>
                                        <p:cTn dur="1" fill="hold">
                                          <p:stCondLst>
                                            <p:cond delay="0"/>
                                          </p:stCondLst>
                                        </p:cTn>
                                        <p:tgtEl>
                                          <p:spTgt spid="8598"/>
                                        </p:tgtEl>
                                        <p:attrNameLst>
                                          <p:attrName>style.visibility</p:attrName>
                                        </p:attrNameLst>
                                      </p:cBhvr>
                                      <p:to>
                                        <p:strVal val="visible"/>
                                      </p:to>
                                    </p:set>
                                    <p:animEffect filter="fade" transition="in">
                                      <p:cBhvr>
                                        <p:cTn dur="500"/>
                                        <p:tgtEl>
                                          <p:spTgt spid="8598"/>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8605"/>
                                        </p:tgtEl>
                                        <p:attrNameLst>
                                          <p:attrName>style.visibility</p:attrName>
                                        </p:attrNameLst>
                                      </p:cBhvr>
                                      <p:to>
                                        <p:strVal val="visible"/>
                                      </p:to>
                                    </p:set>
                                    <p:animEffect filter="fade" transition="in">
                                      <p:cBhvr>
                                        <p:cTn dur="500"/>
                                        <p:tgtEl>
                                          <p:spTgt spid="8605"/>
                                        </p:tgtEl>
                                      </p:cBhvr>
                                    </p:animEffect>
                                  </p:childTnLst>
                                </p:cTn>
                              </p:par>
                              <p:par>
                                <p:cTn fill="hold" nodeType="withEffect" presetClass="entr" presetID="10" presetSubtype="0">
                                  <p:stCondLst>
                                    <p:cond delay="500"/>
                                  </p:stCondLst>
                                  <p:childTnLst>
                                    <p:set>
                                      <p:cBhvr>
                                        <p:cTn dur="1" fill="hold">
                                          <p:stCondLst>
                                            <p:cond delay="0"/>
                                          </p:stCondLst>
                                        </p:cTn>
                                        <p:tgtEl>
                                          <p:spTgt spid="8591"/>
                                        </p:tgtEl>
                                        <p:attrNameLst>
                                          <p:attrName>style.visibility</p:attrName>
                                        </p:attrNameLst>
                                      </p:cBhvr>
                                      <p:to>
                                        <p:strVal val="visible"/>
                                      </p:to>
                                    </p:set>
                                    <p:animEffect filter="fade" transition="in">
                                      <p:cBhvr>
                                        <p:cTn dur="500"/>
                                        <p:tgtEl>
                                          <p:spTgt spid="8591"/>
                                        </p:tgtEl>
                                      </p:cBhvr>
                                    </p:animEffect>
                                  </p:childTnLst>
                                </p:cTn>
                              </p:par>
                            </p:childTnLst>
                          </p:cTn>
                        </p:par>
                        <p:par>
                          <p:cTn fill="hold">
                            <p:stCondLst>
                              <p:cond delay="1000"/>
                            </p:stCondLst>
                            <p:childTnLst>
                              <p:par>
                                <p:cTn fill="hold" nodeType="afterEffect" presetClass="entr" presetID="2" presetSubtype="2">
                                  <p:stCondLst>
                                    <p:cond delay="0"/>
                                  </p:stCondLst>
                                  <p:childTnLst>
                                    <p:set>
                                      <p:cBhvr>
                                        <p:cTn dur="1" fill="hold">
                                          <p:stCondLst>
                                            <p:cond delay="0"/>
                                          </p:stCondLst>
                                        </p:cTn>
                                        <p:tgtEl>
                                          <p:spTgt spid="8612"/>
                                        </p:tgtEl>
                                        <p:attrNameLst>
                                          <p:attrName>style.visibility</p:attrName>
                                        </p:attrNameLst>
                                      </p:cBhvr>
                                      <p:to>
                                        <p:strVal val="visible"/>
                                      </p:to>
                                    </p:set>
                                    <p:anim calcmode="lin" valueType="num">
                                      <p:cBhvr additive="base">
                                        <p:cTn dur="500"/>
                                        <p:tgtEl>
                                          <p:spTgt spid="8612"/>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22" name="Shape 8622"/>
        <p:cNvGrpSpPr/>
        <p:nvPr/>
      </p:nvGrpSpPr>
      <p:grpSpPr>
        <a:xfrm>
          <a:off x="0" y="0"/>
          <a:ext cx="0" cy="0"/>
          <a:chOff x="0" y="0"/>
          <a:chExt cx="0" cy="0"/>
        </a:xfrm>
      </p:grpSpPr>
      <p:sp>
        <p:nvSpPr>
          <p:cNvPr id="8623" name="Google Shape;8623;p135"/>
          <p:cNvSpPr/>
          <p:nvPr/>
        </p:nvSpPr>
        <p:spPr>
          <a:xfrm flipH="1">
            <a:off x="570706" y="1555157"/>
            <a:ext cx="11050588" cy="454412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8624" name="Google Shape;8624;p135"/>
          <p:cNvSpPr/>
          <p:nvPr/>
        </p:nvSpPr>
        <p:spPr>
          <a:xfrm>
            <a:off x="1260353" y="4489608"/>
            <a:ext cx="9513217" cy="1395971"/>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8625" name="Google Shape;8625;p135"/>
          <p:cNvSpPr txBox="1"/>
          <p:nvPr/>
        </p:nvSpPr>
        <p:spPr>
          <a:xfrm>
            <a:off x="296270" y="385036"/>
            <a:ext cx="11349632" cy="43704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Desenho do estudo fase III de TROCA para ravulizumabe (302)</a:t>
            </a:r>
            <a:r>
              <a:rPr b="1" baseline="30000" lang="pt-BR" sz="2800">
                <a:solidFill>
                  <a:schemeClr val="accent1"/>
                </a:solidFill>
                <a:latin typeface="Lustria"/>
                <a:ea typeface="Lustria"/>
                <a:cs typeface="Lustria"/>
                <a:sym typeface="Lustria"/>
              </a:rPr>
              <a:t>1,2</a:t>
            </a:r>
            <a:endParaRPr/>
          </a:p>
        </p:txBody>
      </p:sp>
      <p:sp>
        <p:nvSpPr>
          <p:cNvPr id="8626" name="Google Shape;8626;p135"/>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IV = intravenoso; CH = concentrado de hemácias; DHL = desidrogenase láctica.</a:t>
            </a:r>
            <a:endParaRPr/>
          </a:p>
          <a:p>
            <a:pPr indent="0" lvl="0" marL="0" rtl="0" algn="l">
              <a:lnSpc>
                <a:spcPct val="90000"/>
              </a:lnSpc>
              <a:spcBef>
                <a:spcPts val="0"/>
              </a:spcBef>
              <a:spcAft>
                <a:spcPts val="0"/>
              </a:spcAft>
              <a:buClr>
                <a:schemeClr val="dk1"/>
              </a:buClr>
              <a:buSzPts val="800"/>
              <a:buNone/>
            </a:pPr>
            <a:r>
              <a:rPr lang="pt-BR"/>
              <a:t>Referências: 1. NCT03056040; 2. Kulasekararaj AG et al. Blood. 2019 Feb 7;133(6):540-9.</a:t>
            </a:r>
            <a:endParaRPr/>
          </a:p>
        </p:txBody>
      </p:sp>
      <p:sp>
        <p:nvSpPr>
          <p:cNvPr id="8627" name="Google Shape;8627;p135"/>
          <p:cNvSpPr txBox="1"/>
          <p:nvPr/>
        </p:nvSpPr>
        <p:spPr>
          <a:xfrm>
            <a:off x="296269" y="758715"/>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ALXN1210-PNH-302</a:t>
            </a:r>
            <a:endParaRPr/>
          </a:p>
        </p:txBody>
      </p:sp>
      <p:graphicFrame>
        <p:nvGraphicFramePr>
          <p:cNvPr id="8628" name="Google Shape;8628;p135"/>
          <p:cNvGraphicFramePr/>
          <p:nvPr/>
        </p:nvGraphicFramePr>
        <p:xfrm>
          <a:off x="1488067" y="4591325"/>
          <a:ext cx="3000000" cy="3000000"/>
        </p:xfrm>
        <a:graphic>
          <a:graphicData uri="http://schemas.openxmlformats.org/drawingml/2006/table">
            <a:tbl>
              <a:tblPr bandRow="1" firstRow="1">
                <a:noFill/>
                <a:tableStyleId>{A0BF0AAD-81E2-4729-A6F2-3AC11B6F7D1A}</a:tableStyleId>
              </a:tblPr>
              <a:tblGrid>
                <a:gridCol w="1004075"/>
                <a:gridCol w="994275"/>
                <a:gridCol w="965450"/>
                <a:gridCol w="1631450"/>
              </a:tblGrid>
              <a:tr h="396225">
                <a:tc rowSpan="4">
                  <a:txBody>
                    <a:bodyPr/>
                    <a:lstStyle/>
                    <a:p>
                      <a:pPr indent="0" lvl="0" marL="0" marR="0" rtl="0" algn="l">
                        <a:spcBef>
                          <a:spcPts val="0"/>
                        </a:spcBef>
                        <a:spcAft>
                          <a:spcPts val="0"/>
                        </a:spcAft>
                        <a:buNone/>
                      </a:pPr>
                      <a:r>
                        <a:rPr baseline="30000" lang="pt-BR" sz="1050">
                          <a:solidFill>
                            <a:schemeClr val="lt2"/>
                          </a:solidFill>
                          <a:latin typeface="Calibri"/>
                          <a:ea typeface="Calibri"/>
                          <a:cs typeface="Calibri"/>
                          <a:sym typeface="Calibri"/>
                        </a:rPr>
                        <a:t>‡</a:t>
                      </a:r>
                      <a:r>
                        <a:rPr lang="pt-BR" sz="1050">
                          <a:solidFill>
                            <a:schemeClr val="lt2"/>
                          </a:solidFill>
                          <a:latin typeface="Calibri"/>
                          <a:ea typeface="Calibri"/>
                          <a:cs typeface="Calibri"/>
                          <a:sym typeface="Calibri"/>
                        </a:rPr>
                        <a:t>ravulizumabe</a:t>
                      </a:r>
                      <a:br>
                        <a:rPr lang="pt-BR" sz="1050">
                          <a:solidFill>
                            <a:schemeClr val="lt2"/>
                          </a:solidFill>
                          <a:latin typeface="Calibri"/>
                          <a:ea typeface="Calibri"/>
                          <a:cs typeface="Calibri"/>
                          <a:sym typeface="Calibri"/>
                        </a:rPr>
                      </a:br>
                      <a:r>
                        <a:rPr lang="pt-BR" sz="1050">
                          <a:solidFill>
                            <a:schemeClr val="lt2"/>
                          </a:solidFill>
                          <a:latin typeface="Calibri"/>
                          <a:ea typeface="Calibri"/>
                          <a:cs typeface="Calibri"/>
                          <a:sym typeface="Calibri"/>
                        </a:rPr>
                        <a:t>(infusão IV)</a:t>
                      </a:r>
                      <a:endParaRPr/>
                    </a:p>
                  </a:txBody>
                  <a:tcPr marT="60950" marB="60950" marR="85925" marL="859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900">
                          <a:latin typeface="Calibri"/>
                          <a:ea typeface="Calibri"/>
                          <a:cs typeface="Calibri"/>
                          <a:sym typeface="Calibri"/>
                        </a:rPr>
                        <a:t>Peso</a:t>
                      </a:r>
                      <a:r>
                        <a:rPr lang="pt-BR" sz="900">
                          <a:latin typeface="Calibri"/>
                          <a:ea typeface="Calibri"/>
                          <a:cs typeface="Calibri"/>
                          <a:sym typeface="Calibri"/>
                        </a:rPr>
                        <a:t> corporal do paciente</a:t>
                      </a:r>
                      <a:endParaRPr sz="900">
                        <a:latin typeface="Calibri"/>
                        <a:ea typeface="Calibri"/>
                        <a:cs typeface="Calibri"/>
                        <a:sym typeface="Calibri"/>
                      </a:endParaRPr>
                    </a:p>
                  </a:txBody>
                  <a:tcPr marT="60950" marB="60950" marR="85925" marL="859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gradFill>
                      <a:gsLst>
                        <a:gs pos="0">
                          <a:srgbClr val="770000"/>
                        </a:gs>
                        <a:gs pos="50000">
                          <a:srgbClr val="AC0000"/>
                        </a:gs>
                        <a:gs pos="100000">
                          <a:srgbClr val="CE0000"/>
                        </a:gs>
                      </a:gsLst>
                      <a:lin ang="2700000" scaled="0"/>
                    </a:gradFill>
                  </a:tcPr>
                </a:tc>
                <a:tc>
                  <a:txBody>
                    <a:bodyPr/>
                    <a:lstStyle/>
                    <a:p>
                      <a:pPr indent="0" lvl="0" marL="0" marR="0" rtl="0" algn="l">
                        <a:spcBef>
                          <a:spcPts val="0"/>
                        </a:spcBef>
                        <a:spcAft>
                          <a:spcPts val="0"/>
                        </a:spcAft>
                        <a:buNone/>
                      </a:pPr>
                      <a:r>
                        <a:rPr lang="pt-BR" sz="900">
                          <a:latin typeface="Calibri"/>
                          <a:ea typeface="Calibri"/>
                          <a:cs typeface="Calibri"/>
                          <a:sym typeface="Calibri"/>
                        </a:rPr>
                        <a:t>Dose de ataque – dia 1</a:t>
                      </a:r>
                      <a:endParaRPr sz="900">
                        <a:latin typeface="Calibri"/>
                        <a:ea typeface="Calibri"/>
                        <a:cs typeface="Calibri"/>
                        <a:sym typeface="Calibri"/>
                      </a:endParaRPr>
                    </a:p>
                  </a:txBody>
                  <a:tcPr marT="60950" marB="60950" marR="85925" marL="859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gradFill>
                      <a:gsLst>
                        <a:gs pos="0">
                          <a:srgbClr val="770000"/>
                        </a:gs>
                        <a:gs pos="50000">
                          <a:srgbClr val="AC0000"/>
                        </a:gs>
                        <a:gs pos="100000">
                          <a:srgbClr val="CE0000"/>
                        </a:gs>
                      </a:gsLst>
                      <a:lin ang="2700000" scaled="0"/>
                    </a:gradFill>
                  </a:tcPr>
                </a:tc>
                <a:tc>
                  <a:txBody>
                    <a:bodyPr/>
                    <a:lstStyle/>
                    <a:p>
                      <a:pPr indent="0" lvl="0" marL="0" marR="0" rtl="0" algn="l">
                        <a:spcBef>
                          <a:spcPts val="0"/>
                        </a:spcBef>
                        <a:spcAft>
                          <a:spcPts val="0"/>
                        </a:spcAft>
                        <a:buNone/>
                      </a:pPr>
                      <a:r>
                        <a:rPr lang="pt-BR" sz="900">
                          <a:latin typeface="Calibri"/>
                          <a:ea typeface="Calibri"/>
                          <a:cs typeface="Calibri"/>
                          <a:sym typeface="Calibri"/>
                        </a:rPr>
                        <a:t>Dose de manutenção – dia 15</a:t>
                      </a:r>
                      <a:endParaRPr/>
                    </a:p>
                    <a:p>
                      <a:pPr indent="0" lvl="0" marL="0" marR="0" rtl="0" algn="l">
                        <a:spcBef>
                          <a:spcPts val="0"/>
                        </a:spcBef>
                        <a:spcAft>
                          <a:spcPts val="0"/>
                        </a:spcAft>
                        <a:buNone/>
                      </a:pPr>
                      <a:r>
                        <a:rPr lang="pt-BR" sz="900">
                          <a:latin typeface="Calibri"/>
                          <a:ea typeface="Calibri"/>
                          <a:cs typeface="Calibri"/>
                          <a:sym typeface="Calibri"/>
                        </a:rPr>
                        <a:t>e depois a cada 8 semanas</a:t>
                      </a:r>
                      <a:endParaRPr sz="900">
                        <a:latin typeface="Calibri"/>
                        <a:ea typeface="Calibri"/>
                        <a:cs typeface="Calibri"/>
                        <a:sym typeface="Calibri"/>
                      </a:endParaRPr>
                    </a:p>
                  </a:txBody>
                  <a:tcPr marT="60950" marB="60950" marR="85925" marL="859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gradFill>
                      <a:gsLst>
                        <a:gs pos="0">
                          <a:srgbClr val="770000"/>
                        </a:gs>
                        <a:gs pos="50000">
                          <a:srgbClr val="AC0000"/>
                        </a:gs>
                        <a:gs pos="100000">
                          <a:srgbClr val="CE0000"/>
                        </a:gs>
                      </a:gsLst>
                      <a:lin ang="2700000" scaled="0"/>
                    </a:gradFill>
                  </a:tcPr>
                </a:tc>
              </a:tr>
              <a:tr h="268050">
                <a:tc vMerge="1"/>
                <a:tc>
                  <a:txBody>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≥40–&lt;60 kg</a:t>
                      </a:r>
                      <a:endParaRPr sz="9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2.400 mg</a:t>
                      </a:r>
                      <a:endParaRPr sz="9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3.000 mg</a:t>
                      </a:r>
                      <a:endParaRPr sz="9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68050">
                <a:tc vMerge="1"/>
                <a:tc>
                  <a:txBody>
                    <a:bodyPr/>
                    <a:lstStyle/>
                    <a:p>
                      <a:pPr indent="0" lvl="0" marL="0" marR="0" rtl="0" algn="l">
                        <a:lnSpc>
                          <a:spcPct val="100000"/>
                        </a:lnSpc>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≥60–&lt;100 kg</a:t>
                      </a:r>
                      <a:endParaRPr sz="9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2.700 mg</a:t>
                      </a:r>
                      <a:endParaRPr sz="9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3.300 mg</a:t>
                      </a:r>
                      <a:endParaRPr sz="9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14300">
                <a:tc vMerge="1"/>
                <a:tc>
                  <a:txBody>
                    <a:bodyPr/>
                    <a:lstStyle/>
                    <a:p>
                      <a:pPr indent="0" lvl="0" marL="0" marR="0" rtl="0" algn="l">
                        <a:lnSpc>
                          <a:spcPct val="100000"/>
                        </a:lnSpc>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≥100 kg</a:t>
                      </a:r>
                      <a:endParaRPr sz="9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3.000 mg</a:t>
                      </a:r>
                      <a:endParaRPr sz="9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3.600 mg</a:t>
                      </a:r>
                      <a:endParaRPr sz="9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sp>
        <p:nvSpPr>
          <p:cNvPr id="8629" name="Google Shape;8629;p135"/>
          <p:cNvSpPr txBox="1"/>
          <p:nvPr/>
        </p:nvSpPr>
        <p:spPr>
          <a:xfrm>
            <a:off x="640343" y="4147549"/>
            <a:ext cx="5055117" cy="353448"/>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chemeClr val="dk1"/>
              </a:buClr>
              <a:buSzPts val="800"/>
              <a:buFont typeface="Noto Sans Symbols"/>
              <a:buNone/>
            </a:pPr>
            <a:r>
              <a:rPr b="1" lang="pt-BR" sz="800">
                <a:solidFill>
                  <a:schemeClr val="dk1"/>
                </a:solidFill>
                <a:latin typeface="Calibri"/>
                <a:ea typeface="Calibri"/>
                <a:cs typeface="Calibri"/>
                <a:sym typeface="Calibri"/>
              </a:rPr>
              <a:t>†Estratificados por histórico transfusional (recebeu CH no ano prévio à primeira dose da droga do estudo, sim/não).</a:t>
            </a:r>
            <a:endParaRPr/>
          </a:p>
        </p:txBody>
      </p:sp>
      <p:graphicFrame>
        <p:nvGraphicFramePr>
          <p:cNvPr id="8630" name="Google Shape;8630;p135"/>
          <p:cNvGraphicFramePr/>
          <p:nvPr/>
        </p:nvGraphicFramePr>
        <p:xfrm>
          <a:off x="6472049" y="4586899"/>
          <a:ext cx="3000000" cy="3000000"/>
        </p:xfrm>
        <a:graphic>
          <a:graphicData uri="http://schemas.openxmlformats.org/drawingml/2006/table">
            <a:tbl>
              <a:tblPr bandRow="1" firstRow="1">
                <a:noFill/>
                <a:tableStyleId>{A0BF0AAD-81E2-4729-A6F2-3AC11B6F7D1A}</a:tableStyleId>
              </a:tblPr>
              <a:tblGrid>
                <a:gridCol w="1026050"/>
                <a:gridCol w="1562575"/>
                <a:gridCol w="1658125"/>
              </a:tblGrid>
              <a:tr h="356100">
                <a:tc rowSpan="2">
                  <a:txBody>
                    <a:bodyPr/>
                    <a:lstStyle/>
                    <a:p>
                      <a:pPr indent="0" lvl="0" marL="0" marR="0" rtl="0" algn="l">
                        <a:spcBef>
                          <a:spcPts val="0"/>
                        </a:spcBef>
                        <a:spcAft>
                          <a:spcPts val="0"/>
                        </a:spcAft>
                        <a:buNone/>
                      </a:pPr>
                      <a:r>
                        <a:rPr baseline="30000" lang="pt-BR" sz="1050">
                          <a:solidFill>
                            <a:schemeClr val="dk2"/>
                          </a:solidFill>
                          <a:latin typeface="Calibri"/>
                          <a:ea typeface="Calibri"/>
                          <a:cs typeface="Calibri"/>
                          <a:sym typeface="Calibri"/>
                        </a:rPr>
                        <a:t>§</a:t>
                      </a:r>
                      <a:r>
                        <a:rPr lang="pt-BR" sz="1050">
                          <a:solidFill>
                            <a:schemeClr val="dk2"/>
                          </a:solidFill>
                          <a:latin typeface="Calibri"/>
                          <a:ea typeface="Calibri"/>
                          <a:cs typeface="Calibri"/>
                          <a:sym typeface="Calibri"/>
                        </a:rPr>
                        <a:t>eculizumabe </a:t>
                      </a:r>
                      <a:br>
                        <a:rPr lang="pt-BR" sz="1050">
                          <a:solidFill>
                            <a:schemeClr val="dk2"/>
                          </a:solidFill>
                          <a:latin typeface="Calibri"/>
                          <a:ea typeface="Calibri"/>
                          <a:cs typeface="Calibri"/>
                          <a:sym typeface="Calibri"/>
                        </a:rPr>
                      </a:br>
                      <a:r>
                        <a:rPr lang="pt-BR" sz="1050">
                          <a:solidFill>
                            <a:schemeClr val="dk2"/>
                          </a:solidFill>
                          <a:latin typeface="Calibri"/>
                          <a:ea typeface="Calibri"/>
                          <a:cs typeface="Calibri"/>
                          <a:sym typeface="Calibri"/>
                        </a:rPr>
                        <a:t>(infusão IV)</a:t>
                      </a:r>
                      <a:endParaRPr/>
                    </a:p>
                  </a:txBody>
                  <a:tcPr marT="60950" marB="60950" marR="121925" marL="1219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900">
                          <a:latin typeface="Calibri"/>
                          <a:ea typeface="Calibri"/>
                          <a:cs typeface="Calibri"/>
                          <a:sym typeface="Calibri"/>
                        </a:rPr>
                        <a:t>Dose de indução – dias 1, 8, 15 e 22</a:t>
                      </a:r>
                      <a:endParaRPr/>
                    </a:p>
                  </a:txBody>
                  <a:tcPr marT="60950" marB="60950" marR="121925" marL="1219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gradFill>
                      <a:gsLst>
                        <a:gs pos="0">
                          <a:srgbClr val="004E8D"/>
                        </a:gs>
                        <a:gs pos="100000">
                          <a:schemeClr val="dk2"/>
                        </a:gs>
                      </a:gsLst>
                      <a:lin ang="16200000" scaled="0"/>
                    </a:gradFill>
                  </a:tcPr>
                </a:tc>
                <a:tc>
                  <a:txBody>
                    <a:bodyPr/>
                    <a:lstStyle/>
                    <a:p>
                      <a:pPr indent="0" lvl="0" marL="0" marR="0" rtl="0" algn="l">
                        <a:spcBef>
                          <a:spcPts val="0"/>
                        </a:spcBef>
                        <a:spcAft>
                          <a:spcPts val="0"/>
                        </a:spcAft>
                        <a:buNone/>
                      </a:pPr>
                      <a:r>
                        <a:rPr lang="pt-BR" sz="900">
                          <a:latin typeface="Calibri"/>
                          <a:ea typeface="Calibri"/>
                          <a:cs typeface="Calibri"/>
                          <a:sym typeface="Calibri"/>
                        </a:rPr>
                        <a:t>Dose de manutenção – dia 29 </a:t>
                      </a:r>
                      <a:endParaRPr/>
                    </a:p>
                    <a:p>
                      <a:pPr indent="0" lvl="0" marL="0" marR="0" rtl="0" algn="l">
                        <a:spcBef>
                          <a:spcPts val="0"/>
                        </a:spcBef>
                        <a:spcAft>
                          <a:spcPts val="0"/>
                        </a:spcAft>
                        <a:buNone/>
                      </a:pPr>
                      <a:r>
                        <a:rPr lang="pt-BR" sz="900">
                          <a:latin typeface="Calibri"/>
                          <a:ea typeface="Calibri"/>
                          <a:cs typeface="Calibri"/>
                          <a:sym typeface="Calibri"/>
                        </a:rPr>
                        <a:t>e depois a cada 2 semanas</a:t>
                      </a:r>
                      <a:endParaRPr/>
                    </a:p>
                  </a:txBody>
                  <a:tcPr marT="60950" marB="60950" marR="121925" marL="1219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gradFill>
                      <a:gsLst>
                        <a:gs pos="0">
                          <a:srgbClr val="004E8D"/>
                        </a:gs>
                        <a:gs pos="100000">
                          <a:schemeClr val="dk2"/>
                        </a:gs>
                      </a:gsLst>
                      <a:lin ang="16200000" scaled="0"/>
                    </a:gradFill>
                  </a:tcPr>
                </a:tc>
              </a:tr>
              <a:tr h="262575">
                <a:tc vMerge="1"/>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600 mg</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900 mg</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pSp>
        <p:nvGrpSpPr>
          <p:cNvPr id="8631" name="Google Shape;8631;p135"/>
          <p:cNvGrpSpPr/>
          <p:nvPr/>
        </p:nvGrpSpPr>
        <p:grpSpPr>
          <a:xfrm>
            <a:off x="535550" y="1420909"/>
            <a:ext cx="11042845" cy="2681032"/>
            <a:chOff x="535550" y="1420909"/>
            <a:chExt cx="11042845" cy="2681032"/>
          </a:xfrm>
        </p:grpSpPr>
        <p:sp>
          <p:nvSpPr>
            <p:cNvPr id="8632" name="Google Shape;8632;p135"/>
            <p:cNvSpPr/>
            <p:nvPr/>
          </p:nvSpPr>
          <p:spPr>
            <a:xfrm>
              <a:off x="2644661" y="1702308"/>
              <a:ext cx="4670206" cy="2399633"/>
            </a:xfrm>
            <a:prstGeom prst="rect">
              <a:avLst/>
            </a:prstGeom>
            <a:solidFill>
              <a:srgbClr val="FFBFBF">
                <a:alpha val="20000"/>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633" name="Google Shape;8633;p135"/>
            <p:cNvSpPr/>
            <p:nvPr/>
          </p:nvSpPr>
          <p:spPr>
            <a:xfrm>
              <a:off x="7419396" y="1697580"/>
              <a:ext cx="3642834" cy="2399633"/>
            </a:xfrm>
            <a:prstGeom prst="rect">
              <a:avLst/>
            </a:prstGeom>
            <a:solidFill>
              <a:srgbClr val="FFBFBF">
                <a:alpha val="20000"/>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634" name="Google Shape;8634;p135"/>
            <p:cNvSpPr/>
            <p:nvPr/>
          </p:nvSpPr>
          <p:spPr>
            <a:xfrm>
              <a:off x="773416" y="1420909"/>
              <a:ext cx="1755074" cy="297861"/>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530">
                <a:solidFill>
                  <a:srgbClr val="FFFFFF"/>
                </a:solidFill>
                <a:latin typeface="Calibri"/>
                <a:ea typeface="Calibri"/>
                <a:cs typeface="Calibri"/>
                <a:sym typeface="Calibri"/>
              </a:endParaRPr>
            </a:p>
          </p:txBody>
        </p:sp>
        <p:sp>
          <p:nvSpPr>
            <p:cNvPr id="8635" name="Google Shape;8635;p135"/>
            <p:cNvSpPr/>
            <p:nvPr/>
          </p:nvSpPr>
          <p:spPr>
            <a:xfrm>
              <a:off x="2630102" y="1420909"/>
              <a:ext cx="4679507" cy="297861"/>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530">
                <a:solidFill>
                  <a:srgbClr val="FFFFFF"/>
                </a:solidFill>
                <a:latin typeface="Calibri"/>
                <a:ea typeface="Calibri"/>
                <a:cs typeface="Calibri"/>
                <a:sym typeface="Calibri"/>
              </a:endParaRPr>
            </a:p>
          </p:txBody>
        </p:sp>
        <p:sp>
          <p:nvSpPr>
            <p:cNvPr id="8636" name="Google Shape;8636;p135"/>
            <p:cNvSpPr/>
            <p:nvPr/>
          </p:nvSpPr>
          <p:spPr>
            <a:xfrm>
              <a:off x="7420825" y="1420909"/>
              <a:ext cx="3641405" cy="297861"/>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530">
                <a:solidFill>
                  <a:srgbClr val="FFFFFF"/>
                </a:solidFill>
                <a:latin typeface="Calibri"/>
                <a:ea typeface="Calibri"/>
                <a:cs typeface="Calibri"/>
                <a:sym typeface="Calibri"/>
              </a:endParaRPr>
            </a:p>
          </p:txBody>
        </p:sp>
        <p:sp>
          <p:nvSpPr>
            <p:cNvPr id="8637" name="Google Shape;8637;p135"/>
            <p:cNvSpPr txBox="1"/>
            <p:nvPr/>
          </p:nvSpPr>
          <p:spPr>
            <a:xfrm>
              <a:off x="773415" y="1431959"/>
              <a:ext cx="1745466" cy="25391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pt-BR" sz="1050">
                  <a:solidFill>
                    <a:srgbClr val="FFFFFF"/>
                  </a:solidFill>
                  <a:latin typeface="Calibri"/>
                  <a:ea typeface="Calibri"/>
                  <a:cs typeface="Calibri"/>
                  <a:sym typeface="Calibri"/>
                </a:rPr>
                <a:t>Triagem de até 4 semanas</a:t>
              </a:r>
              <a:endParaRPr/>
            </a:p>
          </p:txBody>
        </p:sp>
        <p:sp>
          <p:nvSpPr>
            <p:cNvPr id="8638" name="Google Shape;8638;p135"/>
            <p:cNvSpPr txBox="1"/>
            <p:nvPr/>
          </p:nvSpPr>
          <p:spPr>
            <a:xfrm>
              <a:off x="3136173" y="1443664"/>
              <a:ext cx="3692779" cy="25391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pt-BR" sz="1050">
                  <a:solidFill>
                    <a:srgbClr val="FFFFFF"/>
                  </a:solidFill>
                  <a:latin typeface="Calibri"/>
                  <a:ea typeface="Calibri"/>
                  <a:cs typeface="Calibri"/>
                  <a:sym typeface="Calibri"/>
                </a:rPr>
                <a:t>Período de tratamento randomizado: 26 semanas</a:t>
              </a:r>
              <a:endParaRPr/>
            </a:p>
          </p:txBody>
        </p:sp>
        <p:sp>
          <p:nvSpPr>
            <p:cNvPr id="8639" name="Google Shape;8639;p135"/>
            <p:cNvSpPr txBox="1"/>
            <p:nvPr/>
          </p:nvSpPr>
          <p:spPr>
            <a:xfrm>
              <a:off x="7471855" y="1443664"/>
              <a:ext cx="3497305" cy="25391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pt-BR" sz="1050">
                  <a:solidFill>
                    <a:schemeClr val="lt1"/>
                  </a:solidFill>
                  <a:latin typeface="Calibri"/>
                  <a:ea typeface="Calibri"/>
                  <a:cs typeface="Calibri"/>
                  <a:sym typeface="Calibri"/>
                </a:rPr>
                <a:t>Período de extensão: 2 anos</a:t>
              </a:r>
              <a:endParaRPr/>
            </a:p>
          </p:txBody>
        </p:sp>
        <p:sp>
          <p:nvSpPr>
            <p:cNvPr id="8640" name="Google Shape;8640;p135"/>
            <p:cNvSpPr txBox="1"/>
            <p:nvPr/>
          </p:nvSpPr>
          <p:spPr>
            <a:xfrm>
              <a:off x="6657086" y="3712932"/>
              <a:ext cx="1319283" cy="345032"/>
            </a:xfrm>
            <a:prstGeom prst="rect">
              <a:avLst/>
            </a:prstGeom>
            <a:solidFill>
              <a:schemeClr val="lt1"/>
            </a:solidFill>
            <a:ln cap="flat" cmpd="sng" w="9525">
              <a:solidFill>
                <a:srgbClr val="BFBFB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dk1"/>
                  </a:solidFill>
                  <a:latin typeface="Calibri"/>
                  <a:ea typeface="Calibri"/>
                  <a:cs typeface="Calibri"/>
                  <a:sym typeface="Calibri"/>
                </a:rPr>
                <a:t>Desfecho primário semana 26 (dia 183)</a:t>
              </a:r>
              <a:endParaRPr/>
            </a:p>
          </p:txBody>
        </p:sp>
        <p:sp>
          <p:nvSpPr>
            <p:cNvPr id="8641" name="Google Shape;8641;p135"/>
            <p:cNvSpPr txBox="1"/>
            <p:nvPr/>
          </p:nvSpPr>
          <p:spPr>
            <a:xfrm>
              <a:off x="2329720" y="1881916"/>
              <a:ext cx="1585230" cy="376375"/>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rgbClr val="2AB8CA"/>
                  </a:solidFill>
                  <a:latin typeface="Calibri"/>
                  <a:ea typeface="Calibri"/>
                  <a:cs typeface="Calibri"/>
                  <a:sym typeface="Calibri"/>
                </a:rPr>
                <a:t>Dose de ataque</a:t>
              </a:r>
              <a:r>
                <a:rPr b="1" baseline="30000" lang="pt-BR" sz="900">
                  <a:solidFill>
                    <a:srgbClr val="2AB8CA"/>
                  </a:solidFill>
                  <a:latin typeface="Calibri"/>
                  <a:ea typeface="Calibri"/>
                  <a:cs typeface="Calibri"/>
                  <a:sym typeface="Calibri"/>
                </a:rPr>
                <a:t>‡</a:t>
              </a:r>
              <a:r>
                <a:rPr b="1" lang="pt-BR" sz="900">
                  <a:solidFill>
                    <a:srgbClr val="2AB8CA"/>
                  </a:solidFill>
                  <a:latin typeface="Calibri"/>
                  <a:ea typeface="Calibri"/>
                  <a:cs typeface="Calibri"/>
                  <a:sym typeface="Calibri"/>
                </a:rPr>
                <a:t> de ravulizumabe: </a:t>
              </a:r>
              <a:r>
                <a:rPr lang="pt-BR" sz="900">
                  <a:solidFill>
                    <a:srgbClr val="2AB8CA"/>
                  </a:solidFill>
                  <a:latin typeface="Calibri"/>
                  <a:ea typeface="Calibri"/>
                  <a:cs typeface="Calibri"/>
                  <a:sym typeface="Calibri"/>
                </a:rPr>
                <a:t>dia 1</a:t>
              </a:r>
              <a:endParaRPr/>
            </a:p>
          </p:txBody>
        </p:sp>
        <p:sp>
          <p:nvSpPr>
            <p:cNvPr id="8642" name="Google Shape;8642;p135"/>
            <p:cNvSpPr txBox="1"/>
            <p:nvPr/>
          </p:nvSpPr>
          <p:spPr>
            <a:xfrm>
              <a:off x="7425793" y="1881916"/>
              <a:ext cx="2686746" cy="378221"/>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Continua a dose de manutenção</a:t>
              </a:r>
              <a:r>
                <a:rPr b="1" baseline="30000" lang="pt-BR" sz="900">
                  <a:solidFill>
                    <a:schemeClr val="lt2"/>
                  </a:solidFill>
                  <a:latin typeface="Calibri"/>
                  <a:ea typeface="Calibri"/>
                  <a:cs typeface="Calibri"/>
                  <a:sym typeface="Calibri"/>
                </a:rPr>
                <a:t>‡</a:t>
              </a:r>
              <a:r>
                <a:rPr b="1" lang="pt-BR" sz="900">
                  <a:solidFill>
                    <a:schemeClr val="lt2"/>
                  </a:solidFill>
                  <a:latin typeface="Calibri"/>
                  <a:ea typeface="Calibri"/>
                  <a:cs typeface="Calibri"/>
                  <a:sym typeface="Calibri"/>
                </a:rPr>
                <a:t> de ravulizumabe </a:t>
              </a:r>
              <a:endParaRPr/>
            </a:p>
            <a:p>
              <a:pPr indent="0" lvl="0" marL="0" marR="0" rtl="0" algn="l">
                <a:lnSpc>
                  <a:spcPct val="95000"/>
                </a:lnSpc>
                <a:spcBef>
                  <a:spcPts val="0"/>
                </a:spcBef>
                <a:spcAft>
                  <a:spcPts val="0"/>
                </a:spcAft>
                <a:buClr>
                  <a:srgbClr val="88BDEF"/>
                </a:buClr>
                <a:buSzPts val="900"/>
                <a:buFont typeface="Noto Sans Symbols"/>
                <a:buNone/>
              </a:pPr>
              <a:r>
                <a:rPr lang="pt-BR" sz="900">
                  <a:solidFill>
                    <a:schemeClr val="lt2"/>
                  </a:solidFill>
                  <a:latin typeface="Calibri"/>
                  <a:ea typeface="Calibri"/>
                  <a:cs typeface="Calibri"/>
                  <a:sym typeface="Calibri"/>
                </a:rPr>
                <a:t>a cada 8 semanas</a:t>
              </a:r>
              <a:endParaRPr/>
            </a:p>
          </p:txBody>
        </p:sp>
        <p:sp>
          <p:nvSpPr>
            <p:cNvPr id="8643" name="Google Shape;8643;p135"/>
            <p:cNvSpPr txBox="1"/>
            <p:nvPr/>
          </p:nvSpPr>
          <p:spPr>
            <a:xfrm>
              <a:off x="4423080" y="1881916"/>
              <a:ext cx="2352121" cy="362301"/>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Dose de manutenção</a:t>
              </a:r>
              <a:r>
                <a:rPr b="1" baseline="30000" lang="pt-BR" sz="900">
                  <a:solidFill>
                    <a:schemeClr val="lt2"/>
                  </a:solidFill>
                  <a:latin typeface="Calibri"/>
                  <a:ea typeface="Calibri"/>
                  <a:cs typeface="Calibri"/>
                  <a:sym typeface="Calibri"/>
                </a:rPr>
                <a:t>‡</a:t>
              </a:r>
              <a:r>
                <a:rPr b="1" lang="pt-BR" sz="900">
                  <a:solidFill>
                    <a:schemeClr val="lt2"/>
                  </a:solidFill>
                  <a:latin typeface="Calibri"/>
                  <a:ea typeface="Calibri"/>
                  <a:cs typeface="Calibri"/>
                  <a:sym typeface="Calibri"/>
                </a:rPr>
                <a:t> de ravulizumabe: </a:t>
              </a:r>
              <a:r>
                <a:rPr lang="pt-BR" sz="900">
                  <a:solidFill>
                    <a:schemeClr val="lt2"/>
                  </a:solidFill>
                  <a:latin typeface="Calibri"/>
                  <a:ea typeface="Calibri"/>
                  <a:cs typeface="Calibri"/>
                  <a:sym typeface="Calibri"/>
                </a:rPr>
                <a:t>dia 15 e a cada 8 semanas</a:t>
              </a:r>
              <a:endParaRPr/>
            </a:p>
          </p:txBody>
        </p:sp>
        <p:sp>
          <p:nvSpPr>
            <p:cNvPr id="8644" name="Google Shape;8644;p135"/>
            <p:cNvSpPr txBox="1"/>
            <p:nvPr/>
          </p:nvSpPr>
          <p:spPr>
            <a:xfrm>
              <a:off x="10918132" y="3697118"/>
              <a:ext cx="660263" cy="345038"/>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dk1"/>
                  </a:solidFill>
                  <a:latin typeface="Calibri"/>
                  <a:ea typeface="Calibri"/>
                  <a:cs typeface="Calibri"/>
                  <a:sym typeface="Calibri"/>
                </a:rPr>
                <a:t>2ª </a:t>
              </a:r>
              <a:br>
                <a:rPr b="1" lang="pt-BR" sz="900">
                  <a:solidFill>
                    <a:schemeClr val="dk1"/>
                  </a:solidFill>
                  <a:latin typeface="Calibri"/>
                  <a:ea typeface="Calibri"/>
                  <a:cs typeface="Calibri"/>
                  <a:sym typeface="Calibri"/>
                </a:rPr>
              </a:br>
              <a:r>
                <a:rPr b="1" lang="pt-BR" sz="900">
                  <a:solidFill>
                    <a:schemeClr val="dk1"/>
                  </a:solidFill>
                  <a:latin typeface="Calibri"/>
                  <a:ea typeface="Calibri"/>
                  <a:cs typeface="Calibri"/>
                  <a:sym typeface="Calibri"/>
                </a:rPr>
                <a:t>análise</a:t>
              </a:r>
              <a:endParaRPr/>
            </a:p>
          </p:txBody>
        </p:sp>
        <p:cxnSp>
          <p:nvCxnSpPr>
            <p:cNvPr id="8645" name="Google Shape;8645;p135"/>
            <p:cNvCxnSpPr>
              <a:endCxn id="8646" idx="0"/>
            </p:cNvCxnSpPr>
            <p:nvPr/>
          </p:nvCxnSpPr>
          <p:spPr>
            <a:xfrm>
              <a:off x="570599" y="2789383"/>
              <a:ext cx="1209000" cy="0"/>
            </a:xfrm>
            <a:prstGeom prst="straightConnector1">
              <a:avLst/>
            </a:prstGeom>
            <a:noFill/>
            <a:ln cap="flat" cmpd="sng" w="38100">
              <a:solidFill>
                <a:schemeClr val="dk2"/>
              </a:solidFill>
              <a:prstDash val="solid"/>
              <a:round/>
              <a:headEnd len="sm" w="sm" type="none"/>
              <a:tailEnd len="sm" w="sm" type="none"/>
            </a:ln>
          </p:spPr>
        </p:cxnSp>
        <p:cxnSp>
          <p:nvCxnSpPr>
            <p:cNvPr id="8647" name="Google Shape;8647;p135"/>
            <p:cNvCxnSpPr/>
            <p:nvPr/>
          </p:nvCxnSpPr>
          <p:spPr>
            <a:xfrm>
              <a:off x="2539351" y="2414186"/>
              <a:ext cx="4825534" cy="0"/>
            </a:xfrm>
            <a:prstGeom prst="straightConnector1">
              <a:avLst/>
            </a:prstGeom>
            <a:noFill/>
            <a:ln cap="flat" cmpd="sng" w="38100">
              <a:solidFill>
                <a:schemeClr val="lt2"/>
              </a:solidFill>
              <a:prstDash val="solid"/>
              <a:round/>
              <a:headEnd len="med" w="med" type="none"/>
              <a:tailEnd len="med" w="med" type="triangle"/>
            </a:ln>
          </p:spPr>
        </p:cxnSp>
        <p:cxnSp>
          <p:nvCxnSpPr>
            <p:cNvPr id="8648" name="Google Shape;8648;p135"/>
            <p:cNvCxnSpPr/>
            <p:nvPr/>
          </p:nvCxnSpPr>
          <p:spPr>
            <a:xfrm>
              <a:off x="7393313" y="2420102"/>
              <a:ext cx="3941096" cy="0"/>
            </a:xfrm>
            <a:prstGeom prst="straightConnector1">
              <a:avLst/>
            </a:prstGeom>
            <a:noFill/>
            <a:ln cap="flat" cmpd="sng" w="38100">
              <a:solidFill>
                <a:schemeClr val="lt2"/>
              </a:solidFill>
              <a:prstDash val="solid"/>
              <a:round/>
              <a:headEnd len="med" w="med" type="none"/>
              <a:tailEnd len="med" w="med" type="triangle"/>
            </a:ln>
          </p:spPr>
        </p:cxnSp>
        <p:cxnSp>
          <p:nvCxnSpPr>
            <p:cNvPr id="8649" name="Google Shape;8649;p135"/>
            <p:cNvCxnSpPr/>
            <p:nvPr/>
          </p:nvCxnSpPr>
          <p:spPr>
            <a:xfrm>
              <a:off x="7393313" y="3200216"/>
              <a:ext cx="3924358" cy="0"/>
            </a:xfrm>
            <a:prstGeom prst="straightConnector1">
              <a:avLst/>
            </a:prstGeom>
            <a:noFill/>
            <a:ln cap="flat" cmpd="sng" w="38100">
              <a:solidFill>
                <a:schemeClr val="lt2"/>
              </a:solidFill>
              <a:prstDash val="solid"/>
              <a:round/>
              <a:headEnd len="med" w="med" type="none"/>
              <a:tailEnd len="med" w="med" type="triangle"/>
            </a:ln>
          </p:spPr>
        </p:cxnSp>
        <p:cxnSp>
          <p:nvCxnSpPr>
            <p:cNvPr id="8650" name="Google Shape;8650;p135"/>
            <p:cNvCxnSpPr/>
            <p:nvPr/>
          </p:nvCxnSpPr>
          <p:spPr>
            <a:xfrm>
              <a:off x="2525698" y="3196293"/>
              <a:ext cx="4818321" cy="0"/>
            </a:xfrm>
            <a:prstGeom prst="straightConnector1">
              <a:avLst/>
            </a:prstGeom>
            <a:noFill/>
            <a:ln cap="flat" cmpd="sng" w="38100">
              <a:solidFill>
                <a:schemeClr val="dk2"/>
              </a:solidFill>
              <a:prstDash val="solid"/>
              <a:round/>
              <a:headEnd len="med" w="med" type="none"/>
              <a:tailEnd len="med" w="med" type="triangle"/>
            </a:ln>
          </p:spPr>
        </p:cxnSp>
        <p:sp>
          <p:nvSpPr>
            <p:cNvPr id="8651" name="Google Shape;8651;p135"/>
            <p:cNvSpPr txBox="1"/>
            <p:nvPr/>
          </p:nvSpPr>
          <p:spPr>
            <a:xfrm>
              <a:off x="535550" y="2174088"/>
              <a:ext cx="1582144" cy="468085"/>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dk2"/>
                  </a:solidFill>
                  <a:latin typeface="Calibri"/>
                  <a:ea typeface="Calibri"/>
                  <a:cs typeface="Calibri"/>
                  <a:sym typeface="Calibri"/>
                </a:rPr>
                <a:t>Pacientes que preenchem os critérios de elegibilidade</a:t>
              </a:r>
              <a:endParaRPr/>
            </a:p>
          </p:txBody>
        </p:sp>
        <p:sp>
          <p:nvSpPr>
            <p:cNvPr id="8652" name="Google Shape;8652;p135"/>
            <p:cNvSpPr txBox="1"/>
            <p:nvPr/>
          </p:nvSpPr>
          <p:spPr>
            <a:xfrm>
              <a:off x="536596" y="3210976"/>
              <a:ext cx="1495630" cy="391643"/>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dk2"/>
                  </a:solidFill>
                  <a:latin typeface="Calibri"/>
                  <a:ea typeface="Calibri"/>
                  <a:cs typeface="Calibri"/>
                  <a:sym typeface="Calibri"/>
                </a:rPr>
                <a:t>Estratificação</a:t>
              </a:r>
              <a:r>
                <a:rPr b="1" baseline="30000" lang="pt-BR" sz="900">
                  <a:solidFill>
                    <a:schemeClr val="dk2"/>
                  </a:solidFill>
                  <a:latin typeface="Calibri"/>
                  <a:ea typeface="Calibri"/>
                  <a:cs typeface="Calibri"/>
                  <a:sym typeface="Calibri"/>
                </a:rPr>
                <a:t>†</a:t>
              </a:r>
              <a:r>
                <a:rPr b="1" lang="pt-BR" sz="900">
                  <a:solidFill>
                    <a:schemeClr val="dk2"/>
                  </a:solidFill>
                  <a:latin typeface="Calibri"/>
                  <a:ea typeface="Calibri"/>
                  <a:cs typeface="Calibri"/>
                  <a:sym typeface="Calibri"/>
                </a:rPr>
                <a:t> Randomização 1:1</a:t>
              </a:r>
              <a:endParaRPr/>
            </a:p>
          </p:txBody>
        </p:sp>
        <p:sp>
          <p:nvSpPr>
            <p:cNvPr id="8653" name="Google Shape;8653;p135"/>
            <p:cNvSpPr txBox="1"/>
            <p:nvPr/>
          </p:nvSpPr>
          <p:spPr>
            <a:xfrm>
              <a:off x="9171971" y="3360182"/>
              <a:ext cx="1797189" cy="438914"/>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Dose de manutenção</a:t>
              </a:r>
              <a:r>
                <a:rPr b="1" baseline="30000" lang="pt-BR" sz="900">
                  <a:solidFill>
                    <a:schemeClr val="lt2"/>
                  </a:solidFill>
                  <a:latin typeface="Calibri"/>
                  <a:ea typeface="Calibri"/>
                  <a:cs typeface="Calibri"/>
                  <a:sym typeface="Calibri"/>
                </a:rPr>
                <a:t>‡</a:t>
              </a:r>
              <a:r>
                <a:rPr b="1" lang="pt-BR" sz="900">
                  <a:solidFill>
                    <a:schemeClr val="lt2"/>
                  </a:solidFill>
                  <a:latin typeface="Calibri"/>
                  <a:ea typeface="Calibri"/>
                  <a:cs typeface="Calibri"/>
                  <a:sym typeface="Calibri"/>
                </a:rPr>
                <a:t> </a:t>
              </a:r>
              <a:endParaRPr/>
            </a:p>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de ravulizumabe: </a:t>
              </a:r>
              <a:r>
                <a:rPr lang="pt-BR" sz="900">
                  <a:solidFill>
                    <a:schemeClr val="lt2"/>
                  </a:solidFill>
                  <a:latin typeface="Calibri"/>
                  <a:ea typeface="Calibri"/>
                  <a:cs typeface="Calibri"/>
                  <a:sym typeface="Calibri"/>
                </a:rPr>
                <a:t>dia 197 </a:t>
              </a:r>
              <a:endParaRPr/>
            </a:p>
            <a:p>
              <a:pPr indent="0" lvl="0" marL="0" marR="0" rtl="0" algn="l">
                <a:lnSpc>
                  <a:spcPct val="95000"/>
                </a:lnSpc>
                <a:spcBef>
                  <a:spcPts val="0"/>
                </a:spcBef>
                <a:spcAft>
                  <a:spcPts val="0"/>
                </a:spcAft>
                <a:buClr>
                  <a:srgbClr val="88BDEF"/>
                </a:buClr>
                <a:buSzPts val="900"/>
                <a:buFont typeface="Noto Sans Symbols"/>
                <a:buNone/>
              </a:pPr>
              <a:r>
                <a:rPr lang="pt-BR" sz="900">
                  <a:solidFill>
                    <a:schemeClr val="lt2"/>
                  </a:solidFill>
                  <a:latin typeface="Calibri"/>
                  <a:ea typeface="Calibri"/>
                  <a:cs typeface="Calibri"/>
                  <a:sym typeface="Calibri"/>
                </a:rPr>
                <a:t>e a cada 8 semanas</a:t>
              </a:r>
              <a:endParaRPr/>
            </a:p>
          </p:txBody>
        </p:sp>
        <p:sp>
          <p:nvSpPr>
            <p:cNvPr id="8654" name="Google Shape;8654;p135"/>
            <p:cNvSpPr txBox="1"/>
            <p:nvPr/>
          </p:nvSpPr>
          <p:spPr>
            <a:xfrm>
              <a:off x="7368079" y="3347331"/>
              <a:ext cx="1637453" cy="356673"/>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rgbClr val="2AB8CA"/>
                  </a:solidFill>
                  <a:latin typeface="Calibri"/>
                  <a:ea typeface="Calibri"/>
                  <a:cs typeface="Calibri"/>
                  <a:sym typeface="Calibri"/>
                </a:rPr>
                <a:t>Dose de ataque</a:t>
              </a:r>
              <a:r>
                <a:rPr b="1" baseline="30000" lang="pt-BR" sz="900">
                  <a:solidFill>
                    <a:srgbClr val="2AB8CA"/>
                  </a:solidFill>
                  <a:latin typeface="Calibri"/>
                  <a:ea typeface="Calibri"/>
                  <a:cs typeface="Calibri"/>
                  <a:sym typeface="Calibri"/>
                </a:rPr>
                <a:t>‡</a:t>
              </a:r>
              <a:r>
                <a:rPr b="1" lang="pt-BR" sz="900">
                  <a:solidFill>
                    <a:srgbClr val="2AB8CA"/>
                  </a:solidFill>
                  <a:latin typeface="Calibri"/>
                  <a:ea typeface="Calibri"/>
                  <a:cs typeface="Calibri"/>
                  <a:sym typeface="Calibri"/>
                </a:rPr>
                <a:t> de ravulizumabe: </a:t>
              </a:r>
              <a:r>
                <a:rPr lang="pt-BR" sz="900">
                  <a:solidFill>
                    <a:srgbClr val="2AB8CA"/>
                  </a:solidFill>
                  <a:latin typeface="Calibri"/>
                  <a:ea typeface="Calibri"/>
                  <a:cs typeface="Calibri"/>
                  <a:sym typeface="Calibri"/>
                </a:rPr>
                <a:t>dia 183</a:t>
              </a:r>
              <a:endParaRPr/>
            </a:p>
          </p:txBody>
        </p:sp>
        <p:sp>
          <p:nvSpPr>
            <p:cNvPr id="8655" name="Google Shape;8655;p135"/>
            <p:cNvSpPr txBox="1"/>
            <p:nvPr/>
          </p:nvSpPr>
          <p:spPr>
            <a:xfrm>
              <a:off x="1011859" y="2936569"/>
              <a:ext cx="1011925" cy="265350"/>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rgbClr val="000000"/>
                  </a:solidFill>
                  <a:latin typeface="Calibri"/>
                  <a:ea typeface="Calibri"/>
                  <a:cs typeface="Calibri"/>
                  <a:sym typeface="Calibri"/>
                </a:rPr>
                <a:t>N=195</a:t>
              </a:r>
              <a:endParaRPr/>
            </a:p>
          </p:txBody>
        </p:sp>
        <p:sp>
          <p:nvSpPr>
            <p:cNvPr id="8656" name="Google Shape;8656;p135"/>
            <p:cNvSpPr/>
            <p:nvPr/>
          </p:nvSpPr>
          <p:spPr>
            <a:xfrm>
              <a:off x="2802610" y="2324186"/>
              <a:ext cx="179738" cy="180000"/>
            </a:xfrm>
            <a:prstGeom prst="ellipse">
              <a:avLst/>
            </a:prstGeom>
            <a:gradFill>
              <a:gsLst>
                <a:gs pos="0">
                  <a:srgbClr val="770000"/>
                </a:gs>
                <a:gs pos="50000">
                  <a:srgbClr val="AC0000"/>
                </a:gs>
                <a:gs pos="100000">
                  <a:srgbClr val="CE0000"/>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lt2"/>
                  </a:solidFill>
                  <a:latin typeface="Calibri"/>
                  <a:ea typeface="Calibri"/>
                  <a:cs typeface="Calibri"/>
                  <a:sym typeface="Calibri"/>
                </a:rPr>
                <a:t>3</a:t>
              </a:r>
              <a:endParaRPr/>
            </a:p>
          </p:txBody>
        </p:sp>
        <p:sp>
          <p:nvSpPr>
            <p:cNvPr id="8657" name="Google Shape;8657;p135"/>
            <p:cNvSpPr/>
            <p:nvPr/>
          </p:nvSpPr>
          <p:spPr>
            <a:xfrm>
              <a:off x="4290291" y="2324186"/>
              <a:ext cx="179738" cy="180000"/>
            </a:xfrm>
            <a:prstGeom prst="ellipse">
              <a:avLst/>
            </a:prstGeom>
            <a:gradFill>
              <a:gsLst>
                <a:gs pos="0">
                  <a:srgbClr val="770000"/>
                </a:gs>
                <a:gs pos="50000">
                  <a:srgbClr val="AC0000"/>
                </a:gs>
                <a:gs pos="100000">
                  <a:srgbClr val="CE0000"/>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lt2"/>
                  </a:solidFill>
                  <a:latin typeface="Calibri"/>
                  <a:ea typeface="Calibri"/>
                  <a:cs typeface="Calibri"/>
                  <a:sym typeface="Calibri"/>
                </a:rPr>
                <a:t>11</a:t>
              </a:r>
              <a:endParaRPr/>
            </a:p>
          </p:txBody>
        </p:sp>
        <p:sp>
          <p:nvSpPr>
            <p:cNvPr id="8658" name="Google Shape;8658;p135"/>
            <p:cNvSpPr/>
            <p:nvPr/>
          </p:nvSpPr>
          <p:spPr>
            <a:xfrm>
              <a:off x="5684595" y="2324186"/>
              <a:ext cx="179738" cy="180000"/>
            </a:xfrm>
            <a:prstGeom prst="ellipse">
              <a:avLst/>
            </a:prstGeom>
            <a:gradFill>
              <a:gsLst>
                <a:gs pos="0">
                  <a:srgbClr val="770000"/>
                </a:gs>
                <a:gs pos="50000">
                  <a:srgbClr val="AC0000"/>
                </a:gs>
                <a:gs pos="100000">
                  <a:srgbClr val="CE0000"/>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lt2"/>
                  </a:solidFill>
                  <a:latin typeface="Calibri"/>
                  <a:ea typeface="Calibri"/>
                  <a:cs typeface="Calibri"/>
                  <a:sym typeface="Calibri"/>
                </a:rPr>
                <a:t>19</a:t>
              </a:r>
              <a:endParaRPr/>
            </a:p>
          </p:txBody>
        </p:sp>
        <p:sp>
          <p:nvSpPr>
            <p:cNvPr id="8659" name="Google Shape;8659;p135"/>
            <p:cNvSpPr/>
            <p:nvPr/>
          </p:nvSpPr>
          <p:spPr>
            <a:xfrm>
              <a:off x="6862889" y="2324186"/>
              <a:ext cx="179738" cy="180000"/>
            </a:xfrm>
            <a:prstGeom prst="ellipse">
              <a:avLst/>
            </a:prstGeom>
            <a:gradFill>
              <a:gsLst>
                <a:gs pos="0">
                  <a:srgbClr val="770000"/>
                </a:gs>
                <a:gs pos="50000">
                  <a:srgbClr val="AC0000"/>
                </a:gs>
                <a:gs pos="100000">
                  <a:srgbClr val="CE0000"/>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lt2"/>
                </a:solidFill>
                <a:latin typeface="Calibri"/>
                <a:ea typeface="Calibri"/>
                <a:cs typeface="Calibri"/>
                <a:sym typeface="Calibri"/>
              </a:endParaRPr>
            </a:p>
          </p:txBody>
        </p:sp>
        <p:sp>
          <p:nvSpPr>
            <p:cNvPr id="8660" name="Google Shape;8660;p135"/>
            <p:cNvSpPr/>
            <p:nvPr/>
          </p:nvSpPr>
          <p:spPr>
            <a:xfrm>
              <a:off x="7364886" y="3106293"/>
              <a:ext cx="179738" cy="180000"/>
            </a:xfrm>
            <a:prstGeom prst="ellipse">
              <a:avLst/>
            </a:prstGeom>
            <a:gradFill>
              <a:gsLst>
                <a:gs pos="0">
                  <a:srgbClr val="367787"/>
                </a:gs>
                <a:gs pos="50000">
                  <a:srgbClr val="4EACC4"/>
                </a:gs>
                <a:gs pos="100000">
                  <a:srgbClr val="5ECFEB"/>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rgbClr val="A7D5D0"/>
                </a:solidFill>
                <a:latin typeface="Calibri"/>
                <a:ea typeface="Calibri"/>
                <a:cs typeface="Calibri"/>
                <a:sym typeface="Calibri"/>
              </a:endParaRPr>
            </a:p>
          </p:txBody>
        </p:sp>
        <p:sp>
          <p:nvSpPr>
            <p:cNvPr id="8661" name="Google Shape;8661;p135"/>
            <p:cNvSpPr/>
            <p:nvPr/>
          </p:nvSpPr>
          <p:spPr>
            <a:xfrm>
              <a:off x="7756720" y="3106293"/>
              <a:ext cx="179738" cy="180000"/>
            </a:xfrm>
            <a:prstGeom prst="ellipse">
              <a:avLst/>
            </a:prstGeom>
            <a:gradFill>
              <a:gsLst>
                <a:gs pos="0">
                  <a:srgbClr val="770000"/>
                </a:gs>
                <a:gs pos="50000">
                  <a:srgbClr val="AC0000"/>
                </a:gs>
                <a:gs pos="100000">
                  <a:srgbClr val="CE0000"/>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lt2"/>
                  </a:solidFill>
                  <a:latin typeface="Calibri"/>
                  <a:ea typeface="Calibri"/>
                  <a:cs typeface="Calibri"/>
                  <a:sym typeface="Calibri"/>
                </a:rPr>
                <a:t>3</a:t>
              </a:r>
              <a:endParaRPr/>
            </a:p>
          </p:txBody>
        </p:sp>
        <p:grpSp>
          <p:nvGrpSpPr>
            <p:cNvPr id="8662" name="Google Shape;8662;p135"/>
            <p:cNvGrpSpPr/>
            <p:nvPr/>
          </p:nvGrpSpPr>
          <p:grpSpPr>
            <a:xfrm>
              <a:off x="1881211" y="2414186"/>
              <a:ext cx="649036" cy="787971"/>
              <a:chOff x="1887069" y="2750636"/>
              <a:chExt cx="643178" cy="787971"/>
            </a:xfrm>
          </p:grpSpPr>
          <p:cxnSp>
            <p:nvCxnSpPr>
              <p:cNvPr id="8663" name="Google Shape;8663;p135"/>
              <p:cNvCxnSpPr/>
              <p:nvPr/>
            </p:nvCxnSpPr>
            <p:spPr>
              <a:xfrm flipH="1">
                <a:off x="1887069" y="2750636"/>
                <a:ext cx="643178" cy="318088"/>
              </a:xfrm>
              <a:prstGeom prst="straightConnector1">
                <a:avLst/>
              </a:prstGeom>
              <a:noFill/>
              <a:ln cap="rnd" cmpd="sng" w="38100">
                <a:solidFill>
                  <a:schemeClr val="dk2"/>
                </a:solidFill>
                <a:prstDash val="solid"/>
                <a:round/>
                <a:headEnd len="sm" w="sm" type="none"/>
                <a:tailEnd len="sm" w="sm" type="none"/>
              </a:ln>
            </p:spPr>
          </p:cxnSp>
          <p:cxnSp>
            <p:nvCxnSpPr>
              <p:cNvPr id="8664" name="Google Shape;8664;p135"/>
              <p:cNvCxnSpPr/>
              <p:nvPr/>
            </p:nvCxnSpPr>
            <p:spPr>
              <a:xfrm rot="10800000">
                <a:off x="1887069" y="3188151"/>
                <a:ext cx="631767" cy="350456"/>
              </a:xfrm>
              <a:prstGeom prst="straightConnector1">
                <a:avLst/>
              </a:prstGeom>
              <a:noFill/>
              <a:ln cap="rnd" cmpd="sng" w="38100">
                <a:solidFill>
                  <a:schemeClr val="dk2"/>
                </a:solidFill>
                <a:prstDash val="solid"/>
                <a:round/>
                <a:headEnd len="sm" w="sm" type="none"/>
                <a:tailEnd len="sm" w="sm" type="none"/>
              </a:ln>
            </p:spPr>
          </p:cxnSp>
        </p:grpSp>
        <p:sp>
          <p:nvSpPr>
            <p:cNvPr id="8665" name="Google Shape;8665;p135"/>
            <p:cNvSpPr txBox="1"/>
            <p:nvPr/>
          </p:nvSpPr>
          <p:spPr>
            <a:xfrm>
              <a:off x="3916341" y="2503176"/>
              <a:ext cx="927638" cy="279793"/>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lang="pt-BR" sz="900">
                  <a:solidFill>
                    <a:schemeClr val="lt2"/>
                  </a:solidFill>
                  <a:latin typeface="Calibri"/>
                  <a:ea typeface="Calibri"/>
                  <a:cs typeface="Calibri"/>
                  <a:sym typeface="Calibri"/>
                </a:rPr>
                <a:t>(</a:t>
              </a:r>
              <a:r>
                <a:rPr i="1" lang="pt-BR" sz="900">
                  <a:solidFill>
                    <a:schemeClr val="lt2"/>
                  </a:solidFill>
                  <a:latin typeface="Calibri"/>
                  <a:ea typeface="Calibri"/>
                  <a:cs typeface="Calibri"/>
                  <a:sym typeface="Calibri"/>
                </a:rPr>
                <a:t>n</a:t>
              </a:r>
              <a:r>
                <a:rPr lang="pt-BR" sz="900">
                  <a:solidFill>
                    <a:schemeClr val="lt2"/>
                  </a:solidFill>
                  <a:latin typeface="Calibri"/>
                  <a:ea typeface="Calibri"/>
                  <a:cs typeface="Calibri"/>
                  <a:sym typeface="Calibri"/>
                </a:rPr>
                <a:t>=97)</a:t>
              </a:r>
              <a:endParaRPr/>
            </a:p>
          </p:txBody>
        </p:sp>
        <p:sp>
          <p:nvSpPr>
            <p:cNvPr id="8666" name="Google Shape;8666;p135"/>
            <p:cNvSpPr txBox="1"/>
            <p:nvPr/>
          </p:nvSpPr>
          <p:spPr>
            <a:xfrm>
              <a:off x="4079782" y="2887033"/>
              <a:ext cx="600756" cy="279793"/>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lang="pt-BR" sz="900">
                  <a:solidFill>
                    <a:schemeClr val="dk1"/>
                  </a:solidFill>
                  <a:latin typeface="Calibri"/>
                  <a:ea typeface="Calibri"/>
                  <a:cs typeface="Calibri"/>
                  <a:sym typeface="Calibri"/>
                </a:rPr>
                <a:t>(</a:t>
              </a:r>
              <a:r>
                <a:rPr i="1" lang="pt-BR" sz="900">
                  <a:solidFill>
                    <a:schemeClr val="dk1"/>
                  </a:solidFill>
                  <a:latin typeface="Calibri"/>
                  <a:ea typeface="Calibri"/>
                  <a:cs typeface="Calibri"/>
                  <a:sym typeface="Calibri"/>
                </a:rPr>
                <a:t>n</a:t>
              </a:r>
              <a:r>
                <a:rPr lang="pt-BR" sz="900">
                  <a:solidFill>
                    <a:schemeClr val="dk1"/>
                  </a:solidFill>
                  <a:latin typeface="Calibri"/>
                  <a:ea typeface="Calibri"/>
                  <a:cs typeface="Calibri"/>
                  <a:sym typeface="Calibri"/>
                </a:rPr>
                <a:t>=98)</a:t>
              </a:r>
              <a:endParaRPr/>
            </a:p>
          </p:txBody>
        </p:sp>
        <p:sp>
          <p:nvSpPr>
            <p:cNvPr id="8667" name="Google Shape;8667;p135"/>
            <p:cNvSpPr/>
            <p:nvPr/>
          </p:nvSpPr>
          <p:spPr>
            <a:xfrm>
              <a:off x="2436945"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8668" name="Google Shape;8668;p135"/>
            <p:cNvSpPr/>
            <p:nvPr/>
          </p:nvSpPr>
          <p:spPr>
            <a:xfrm>
              <a:off x="2807614"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chemeClr val="dk1"/>
                </a:solidFill>
                <a:latin typeface="Calibri"/>
                <a:ea typeface="Calibri"/>
                <a:cs typeface="Calibri"/>
                <a:sym typeface="Calibri"/>
              </a:endParaRPr>
            </a:p>
          </p:txBody>
        </p:sp>
        <p:sp>
          <p:nvSpPr>
            <p:cNvPr id="8669" name="Google Shape;8669;p135"/>
            <p:cNvSpPr/>
            <p:nvPr/>
          </p:nvSpPr>
          <p:spPr>
            <a:xfrm>
              <a:off x="3178284"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5</a:t>
              </a:r>
              <a:endParaRPr/>
            </a:p>
          </p:txBody>
        </p:sp>
        <p:sp>
          <p:nvSpPr>
            <p:cNvPr id="8670" name="Google Shape;8670;p135"/>
            <p:cNvSpPr/>
            <p:nvPr/>
          </p:nvSpPr>
          <p:spPr>
            <a:xfrm>
              <a:off x="3548953"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7</a:t>
              </a:r>
              <a:endParaRPr/>
            </a:p>
          </p:txBody>
        </p:sp>
        <p:sp>
          <p:nvSpPr>
            <p:cNvPr id="8671" name="Google Shape;8671;p135"/>
            <p:cNvSpPr/>
            <p:nvPr/>
          </p:nvSpPr>
          <p:spPr>
            <a:xfrm>
              <a:off x="3919621"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9</a:t>
              </a:r>
              <a:endParaRPr/>
            </a:p>
          </p:txBody>
        </p:sp>
        <p:sp>
          <p:nvSpPr>
            <p:cNvPr id="8672" name="Google Shape;8672;p135"/>
            <p:cNvSpPr/>
            <p:nvPr/>
          </p:nvSpPr>
          <p:spPr>
            <a:xfrm>
              <a:off x="4290291"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11</a:t>
              </a:r>
              <a:endParaRPr/>
            </a:p>
          </p:txBody>
        </p:sp>
        <p:sp>
          <p:nvSpPr>
            <p:cNvPr id="8673" name="Google Shape;8673;p135"/>
            <p:cNvSpPr/>
            <p:nvPr/>
          </p:nvSpPr>
          <p:spPr>
            <a:xfrm>
              <a:off x="4660960"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13</a:t>
              </a:r>
              <a:endParaRPr/>
            </a:p>
          </p:txBody>
        </p:sp>
        <p:sp>
          <p:nvSpPr>
            <p:cNvPr id="8674" name="Google Shape;8674;p135"/>
            <p:cNvSpPr/>
            <p:nvPr/>
          </p:nvSpPr>
          <p:spPr>
            <a:xfrm>
              <a:off x="5031629"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15</a:t>
              </a:r>
              <a:endParaRPr/>
            </a:p>
          </p:txBody>
        </p:sp>
        <p:sp>
          <p:nvSpPr>
            <p:cNvPr id="8675" name="Google Shape;8675;p135"/>
            <p:cNvSpPr/>
            <p:nvPr/>
          </p:nvSpPr>
          <p:spPr>
            <a:xfrm>
              <a:off x="5402297"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17</a:t>
              </a:r>
              <a:endParaRPr/>
            </a:p>
          </p:txBody>
        </p:sp>
        <p:sp>
          <p:nvSpPr>
            <p:cNvPr id="8676" name="Google Shape;8676;p135"/>
            <p:cNvSpPr/>
            <p:nvPr/>
          </p:nvSpPr>
          <p:spPr>
            <a:xfrm>
              <a:off x="5772967"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19</a:t>
              </a:r>
              <a:endParaRPr/>
            </a:p>
          </p:txBody>
        </p:sp>
        <p:sp>
          <p:nvSpPr>
            <p:cNvPr id="8677" name="Google Shape;8677;p135"/>
            <p:cNvSpPr/>
            <p:nvPr/>
          </p:nvSpPr>
          <p:spPr>
            <a:xfrm>
              <a:off x="6143636"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21</a:t>
              </a:r>
              <a:endParaRPr/>
            </a:p>
          </p:txBody>
        </p:sp>
        <p:sp>
          <p:nvSpPr>
            <p:cNvPr id="8678" name="Google Shape;8678;p135"/>
            <p:cNvSpPr/>
            <p:nvPr/>
          </p:nvSpPr>
          <p:spPr>
            <a:xfrm>
              <a:off x="6514305"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23</a:t>
              </a:r>
              <a:endParaRPr/>
            </a:p>
          </p:txBody>
        </p:sp>
        <p:sp>
          <p:nvSpPr>
            <p:cNvPr id="8679" name="Google Shape;8679;p135"/>
            <p:cNvSpPr/>
            <p:nvPr/>
          </p:nvSpPr>
          <p:spPr>
            <a:xfrm>
              <a:off x="6884973" y="3106293"/>
              <a:ext cx="179738" cy="180000"/>
            </a:xfrm>
            <a:prstGeom prst="ellipse">
              <a:avLst/>
            </a:prstGeom>
            <a:gradFill>
              <a:gsLst>
                <a:gs pos="0">
                  <a:schemeClr val="dk2"/>
                </a:gs>
                <a:gs pos="100000">
                  <a:srgbClr val="004E8D"/>
                </a:gs>
              </a:gsLst>
              <a:lin ang="78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600">
                  <a:solidFill>
                    <a:schemeClr val="dk1"/>
                  </a:solidFill>
                  <a:latin typeface="Calibri"/>
                  <a:ea typeface="Calibri"/>
                  <a:cs typeface="Calibri"/>
                  <a:sym typeface="Calibri"/>
                </a:rPr>
                <a:t>25</a:t>
              </a:r>
              <a:endParaRPr/>
            </a:p>
          </p:txBody>
        </p:sp>
        <p:sp>
          <p:nvSpPr>
            <p:cNvPr id="8680" name="Google Shape;8680;p135"/>
            <p:cNvSpPr txBox="1"/>
            <p:nvPr/>
          </p:nvSpPr>
          <p:spPr>
            <a:xfrm>
              <a:off x="2746673" y="3366262"/>
              <a:ext cx="3486765" cy="270690"/>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chemeClr val="lt1"/>
                </a:buClr>
                <a:buSzPts val="900"/>
                <a:buFont typeface="Noto Sans Symbols"/>
                <a:buNone/>
              </a:pPr>
              <a:r>
                <a:rPr b="1" lang="pt-BR" sz="900">
                  <a:solidFill>
                    <a:schemeClr val="dk1"/>
                  </a:solidFill>
                  <a:latin typeface="Calibri"/>
                  <a:ea typeface="Calibri"/>
                  <a:cs typeface="Calibri"/>
                  <a:sym typeface="Calibri"/>
                </a:rPr>
                <a:t>Dose de manutenção</a:t>
              </a:r>
              <a:r>
                <a:rPr b="1" baseline="30000" lang="pt-BR" sz="900">
                  <a:solidFill>
                    <a:schemeClr val="dk1"/>
                  </a:solidFill>
                  <a:latin typeface="Calibri"/>
                  <a:ea typeface="Calibri"/>
                  <a:cs typeface="Calibri"/>
                  <a:sym typeface="Calibri"/>
                </a:rPr>
                <a:t>§ </a:t>
              </a:r>
              <a:r>
                <a:rPr b="1" lang="pt-BR" sz="900">
                  <a:solidFill>
                    <a:schemeClr val="dk1"/>
                  </a:solidFill>
                  <a:latin typeface="Calibri"/>
                  <a:ea typeface="Calibri"/>
                  <a:cs typeface="Calibri"/>
                  <a:sym typeface="Calibri"/>
                </a:rPr>
                <a:t>de eculizumabe</a:t>
              </a:r>
              <a:r>
                <a:rPr lang="pt-BR" sz="900">
                  <a:solidFill>
                    <a:schemeClr val="dk1"/>
                  </a:solidFill>
                  <a:latin typeface="Calibri"/>
                  <a:ea typeface="Calibri"/>
                  <a:cs typeface="Calibri"/>
                  <a:sym typeface="Calibri"/>
                </a:rPr>
                <a:t>: dia 1 e a cada 2 semanas</a:t>
              </a:r>
              <a:endParaRPr/>
            </a:p>
          </p:txBody>
        </p:sp>
        <p:sp>
          <p:nvSpPr>
            <p:cNvPr id="8681" name="Google Shape;8681;p135"/>
            <p:cNvSpPr/>
            <p:nvPr/>
          </p:nvSpPr>
          <p:spPr>
            <a:xfrm>
              <a:off x="2436945" y="2324186"/>
              <a:ext cx="179738" cy="180000"/>
            </a:xfrm>
            <a:prstGeom prst="ellipse">
              <a:avLst/>
            </a:prstGeom>
            <a:gradFill>
              <a:gsLst>
                <a:gs pos="0">
                  <a:srgbClr val="367787"/>
                </a:gs>
                <a:gs pos="50000">
                  <a:srgbClr val="4EACC4"/>
                </a:gs>
                <a:gs pos="100000">
                  <a:srgbClr val="5ECFEB"/>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rgbClr val="A7D5D0"/>
                </a:solidFill>
                <a:latin typeface="Calibri"/>
                <a:ea typeface="Calibri"/>
                <a:cs typeface="Calibri"/>
                <a:sym typeface="Calibri"/>
              </a:endParaRPr>
            </a:p>
          </p:txBody>
        </p:sp>
        <p:sp>
          <p:nvSpPr>
            <p:cNvPr id="8646" name="Google Shape;8646;p135"/>
            <p:cNvSpPr/>
            <p:nvPr/>
          </p:nvSpPr>
          <p:spPr>
            <a:xfrm rot="-5400000">
              <a:off x="1780963" y="2705218"/>
              <a:ext cx="165600" cy="168329"/>
            </a:xfrm>
            <a:prstGeom prst="roundRect">
              <a:avLst>
                <a:gd fmla="val 16667" name="adj"/>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rgbClr val="104575"/>
                </a:solidFill>
                <a:latin typeface="Calibri"/>
                <a:ea typeface="Calibri"/>
                <a:cs typeface="Calibri"/>
                <a:sym typeface="Calibri"/>
              </a:endParaRPr>
            </a:p>
          </p:txBody>
        </p:sp>
        <p:sp>
          <p:nvSpPr>
            <p:cNvPr id="8682" name="Google Shape;8682;p135"/>
            <p:cNvSpPr txBox="1"/>
            <p:nvPr/>
          </p:nvSpPr>
          <p:spPr>
            <a:xfrm>
              <a:off x="8853108" y="2258291"/>
              <a:ext cx="760906" cy="328276"/>
            </a:xfrm>
            <a:prstGeom prst="rect">
              <a:avLst/>
            </a:prstGeom>
            <a:solidFill>
              <a:schemeClr val="lt1"/>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a cada 8 semanas</a:t>
              </a:r>
              <a:endParaRPr/>
            </a:p>
          </p:txBody>
        </p:sp>
        <p:sp>
          <p:nvSpPr>
            <p:cNvPr id="8683" name="Google Shape;8683;p135"/>
            <p:cNvSpPr txBox="1"/>
            <p:nvPr/>
          </p:nvSpPr>
          <p:spPr>
            <a:xfrm>
              <a:off x="8853108" y="3034652"/>
              <a:ext cx="760906" cy="328276"/>
            </a:xfrm>
            <a:prstGeom prst="rect">
              <a:avLst/>
            </a:prstGeom>
            <a:solidFill>
              <a:schemeClr val="lt1"/>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a cada 8 semanas</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623"/>
                                        </p:tgtEl>
                                        <p:attrNameLst>
                                          <p:attrName>style.visibility</p:attrName>
                                        </p:attrNameLst>
                                      </p:cBhvr>
                                      <p:to>
                                        <p:strVal val="visible"/>
                                      </p:to>
                                    </p:set>
                                    <p:animEffect filter="fade" transition="in">
                                      <p:cBhvr>
                                        <p:cTn dur="500"/>
                                        <p:tgtEl>
                                          <p:spTgt spid="8623"/>
                                        </p:tgtEl>
                                      </p:cBhvr>
                                    </p:animEffect>
                                  </p:childTnLst>
                                </p:cTn>
                              </p:par>
                              <p:par>
                                <p:cTn fill="hold" nodeType="withEffect" presetClass="entr" presetID="10" presetSubtype="0">
                                  <p:stCondLst>
                                    <p:cond delay="0"/>
                                  </p:stCondLst>
                                  <p:childTnLst>
                                    <p:set>
                                      <p:cBhvr>
                                        <p:cTn dur="1" fill="hold">
                                          <p:stCondLst>
                                            <p:cond delay="0"/>
                                          </p:stCondLst>
                                        </p:cTn>
                                        <p:tgtEl>
                                          <p:spTgt spid="8631"/>
                                        </p:tgtEl>
                                        <p:attrNameLst>
                                          <p:attrName>style.visibility</p:attrName>
                                        </p:attrNameLst>
                                      </p:cBhvr>
                                      <p:to>
                                        <p:strVal val="visible"/>
                                      </p:to>
                                    </p:set>
                                    <p:animEffect filter="fade" transition="in">
                                      <p:cBhvr>
                                        <p:cTn dur="500"/>
                                        <p:tgtEl>
                                          <p:spTgt spid="8631"/>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8624"/>
                                        </p:tgtEl>
                                        <p:attrNameLst>
                                          <p:attrName>style.visibility</p:attrName>
                                        </p:attrNameLst>
                                      </p:cBhvr>
                                      <p:to>
                                        <p:strVal val="visible"/>
                                      </p:to>
                                    </p:set>
                                    <p:animEffect filter="fade" transition="in">
                                      <p:cBhvr>
                                        <p:cTn dur="500"/>
                                        <p:tgtEl>
                                          <p:spTgt spid="8624"/>
                                        </p:tgtEl>
                                      </p:cBhvr>
                                    </p:animEffect>
                                  </p:childTnLst>
                                </p:cTn>
                              </p:par>
                              <p:par>
                                <p:cTn fill="hold" nodeType="withEffect" presetClass="entr" presetID="10" presetSubtype="0">
                                  <p:stCondLst>
                                    <p:cond delay="0"/>
                                  </p:stCondLst>
                                  <p:childTnLst>
                                    <p:set>
                                      <p:cBhvr>
                                        <p:cTn dur="1" fill="hold">
                                          <p:stCondLst>
                                            <p:cond delay="0"/>
                                          </p:stCondLst>
                                        </p:cTn>
                                        <p:tgtEl>
                                          <p:spTgt spid="8629"/>
                                        </p:tgtEl>
                                        <p:attrNameLst>
                                          <p:attrName>style.visibility</p:attrName>
                                        </p:attrNameLst>
                                      </p:cBhvr>
                                      <p:to>
                                        <p:strVal val="visible"/>
                                      </p:to>
                                    </p:set>
                                    <p:animEffect filter="fade" transition="in">
                                      <p:cBhvr>
                                        <p:cTn dur="500"/>
                                        <p:tgtEl>
                                          <p:spTgt spid="8629"/>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8628"/>
                                        </p:tgtEl>
                                        <p:attrNameLst>
                                          <p:attrName>style.visibility</p:attrName>
                                        </p:attrNameLst>
                                      </p:cBhvr>
                                      <p:to>
                                        <p:strVal val="visible"/>
                                      </p:to>
                                    </p:set>
                                    <p:animEffect filter="fade" transition="in">
                                      <p:cBhvr>
                                        <p:cTn dur="500"/>
                                        <p:tgtEl>
                                          <p:spTgt spid="8628"/>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8630"/>
                                        </p:tgtEl>
                                        <p:attrNameLst>
                                          <p:attrName>style.visibility</p:attrName>
                                        </p:attrNameLst>
                                      </p:cBhvr>
                                      <p:to>
                                        <p:strVal val="visible"/>
                                      </p:to>
                                    </p:set>
                                    <p:animEffect filter="fade" transition="in">
                                      <p:cBhvr>
                                        <p:cTn dur="500"/>
                                        <p:tgtEl>
                                          <p:spTgt spid="863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87" name="Shape 8687"/>
        <p:cNvGrpSpPr/>
        <p:nvPr/>
      </p:nvGrpSpPr>
      <p:grpSpPr>
        <a:xfrm>
          <a:off x="0" y="0"/>
          <a:ext cx="0" cy="0"/>
          <a:chOff x="0" y="0"/>
          <a:chExt cx="0" cy="0"/>
        </a:xfrm>
      </p:grpSpPr>
      <p:pic>
        <p:nvPicPr>
          <p:cNvPr id="8688" name="Google Shape;8688;p136"/>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8689" name="Google Shape;8689;p136"/>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8690" name="Google Shape;8690;p136"/>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8691" name="Google Shape;8691;p136"/>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8692" name="Google Shape;8692;p136"/>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8693" name="Google Shape;8693;p136"/>
          <p:cNvSpPr/>
          <p:nvPr/>
        </p:nvSpPr>
        <p:spPr>
          <a:xfrm>
            <a:off x="5130143" y="2724791"/>
            <a:ext cx="6714025" cy="233910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5400">
                <a:solidFill>
                  <a:srgbClr val="FFFFFF"/>
                </a:solidFill>
                <a:latin typeface="Lustria"/>
                <a:ea typeface="Lustria"/>
                <a:cs typeface="Lustria"/>
                <a:sym typeface="Lustria"/>
              </a:rPr>
              <a:t>EFICÁCIA CLÍNICA</a:t>
            </a:r>
            <a:endParaRPr/>
          </a:p>
          <a:p>
            <a:pPr indent="0" lvl="0" marL="0" marR="0" rtl="0" algn="l">
              <a:spcBef>
                <a:spcPts val="1200"/>
              </a:spcBef>
              <a:spcAft>
                <a:spcPts val="0"/>
              </a:spcAft>
              <a:buNone/>
            </a:pPr>
            <a:r>
              <a:rPr b="1" lang="pt-BR" sz="2800">
                <a:solidFill>
                  <a:srgbClr val="FFFFFF"/>
                </a:solidFill>
                <a:latin typeface="Lustria"/>
                <a:ea typeface="Lustria"/>
                <a:cs typeface="Lustria"/>
                <a:sym typeface="Lustria"/>
              </a:rPr>
              <a:t>(ALXN1210-PNH-302)</a:t>
            </a:r>
            <a:endParaRPr b="1" sz="3600">
              <a:solidFill>
                <a:srgbClr val="FFFFFF"/>
              </a:solidFill>
              <a:latin typeface="Lustria"/>
              <a:ea typeface="Lustria"/>
              <a:cs typeface="Lustria"/>
              <a:sym typeface="Lustria"/>
            </a:endParaRPr>
          </a:p>
        </p:txBody>
      </p:sp>
      <p:grpSp>
        <p:nvGrpSpPr>
          <p:cNvPr id="8694" name="Google Shape;8694;p136"/>
          <p:cNvGrpSpPr/>
          <p:nvPr/>
        </p:nvGrpSpPr>
        <p:grpSpPr>
          <a:xfrm>
            <a:off x="5257989" y="1585259"/>
            <a:ext cx="983316" cy="983316"/>
            <a:chOff x="-951397" y="1963883"/>
            <a:chExt cx="571500" cy="571500"/>
          </a:xfrm>
        </p:grpSpPr>
        <p:sp>
          <p:nvSpPr>
            <p:cNvPr id="8695" name="Google Shape;8695;p136"/>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96" name="Google Shape;8696;p136"/>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97" name="Google Shape;8697;p136"/>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98" name="Google Shape;8698;p136"/>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99" name="Google Shape;8699;p136"/>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689"/>
                                        </p:tgtEl>
                                        <p:attrNameLst>
                                          <p:attrName>style.visibility</p:attrName>
                                        </p:attrNameLst>
                                      </p:cBhvr>
                                      <p:to>
                                        <p:strVal val="visible"/>
                                      </p:to>
                                    </p:set>
                                    <p:animEffect filter="fade" transition="in">
                                      <p:cBhvr>
                                        <p:cTn dur="500"/>
                                        <p:tgtEl>
                                          <p:spTgt spid="8689"/>
                                        </p:tgtEl>
                                      </p:cBhvr>
                                    </p:animEffect>
                                  </p:childTnLst>
                                </p:cTn>
                              </p:par>
                              <p:par>
                                <p:cTn fill="hold" nodeType="withEffect" presetClass="entr" presetID="10" presetSubtype="0">
                                  <p:stCondLst>
                                    <p:cond delay="0"/>
                                  </p:stCondLst>
                                  <p:childTnLst>
                                    <p:set>
                                      <p:cBhvr>
                                        <p:cTn dur="1" fill="hold">
                                          <p:stCondLst>
                                            <p:cond delay="0"/>
                                          </p:stCondLst>
                                        </p:cTn>
                                        <p:tgtEl>
                                          <p:spTgt spid="8690"/>
                                        </p:tgtEl>
                                        <p:attrNameLst>
                                          <p:attrName>style.visibility</p:attrName>
                                        </p:attrNameLst>
                                      </p:cBhvr>
                                      <p:to>
                                        <p:strVal val="visible"/>
                                      </p:to>
                                    </p:set>
                                    <p:animEffect filter="fade" transition="in">
                                      <p:cBhvr>
                                        <p:cTn dur="500"/>
                                        <p:tgtEl>
                                          <p:spTgt spid="8690"/>
                                        </p:tgtEl>
                                      </p:cBhvr>
                                    </p:animEffect>
                                  </p:childTnLst>
                                </p:cTn>
                              </p:par>
                              <p:par>
                                <p:cTn fill="hold" nodeType="withEffect" presetClass="entr" presetID="10" presetSubtype="0">
                                  <p:stCondLst>
                                    <p:cond delay="500"/>
                                  </p:stCondLst>
                                  <p:childTnLst>
                                    <p:set>
                                      <p:cBhvr>
                                        <p:cTn dur="1" fill="hold">
                                          <p:stCondLst>
                                            <p:cond delay="0"/>
                                          </p:stCondLst>
                                        </p:cTn>
                                        <p:tgtEl>
                                          <p:spTgt spid="8693"/>
                                        </p:tgtEl>
                                        <p:attrNameLst>
                                          <p:attrName>style.visibility</p:attrName>
                                        </p:attrNameLst>
                                      </p:cBhvr>
                                      <p:to>
                                        <p:strVal val="visible"/>
                                      </p:to>
                                    </p:set>
                                    <p:animEffect filter="fade" transition="in">
                                      <p:cBhvr>
                                        <p:cTn dur="500"/>
                                        <p:tgtEl>
                                          <p:spTgt spid="8693"/>
                                        </p:tgtEl>
                                      </p:cBhvr>
                                    </p:animEffect>
                                  </p:childTnLst>
                                </p:cTn>
                              </p:par>
                              <p:par>
                                <p:cTn fill="hold" nodeType="withEffect" presetClass="entr" presetID="10" presetSubtype="0">
                                  <p:stCondLst>
                                    <p:cond delay="500"/>
                                  </p:stCondLst>
                                  <p:childTnLst>
                                    <p:set>
                                      <p:cBhvr>
                                        <p:cTn dur="1" fill="hold">
                                          <p:stCondLst>
                                            <p:cond delay="0"/>
                                          </p:stCondLst>
                                        </p:cTn>
                                        <p:tgtEl>
                                          <p:spTgt spid="8694"/>
                                        </p:tgtEl>
                                        <p:attrNameLst>
                                          <p:attrName>style.visibility</p:attrName>
                                        </p:attrNameLst>
                                      </p:cBhvr>
                                      <p:to>
                                        <p:strVal val="visible"/>
                                      </p:to>
                                    </p:set>
                                    <p:animEffect filter="fade" transition="in">
                                      <p:cBhvr>
                                        <p:cTn dur="500"/>
                                        <p:tgtEl>
                                          <p:spTgt spid="869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04" name="Shape 8704"/>
        <p:cNvGrpSpPr/>
        <p:nvPr/>
      </p:nvGrpSpPr>
      <p:grpSpPr>
        <a:xfrm>
          <a:off x="0" y="0"/>
          <a:ext cx="0" cy="0"/>
          <a:chOff x="0" y="0"/>
          <a:chExt cx="0" cy="0"/>
        </a:xfrm>
      </p:grpSpPr>
      <p:sp>
        <p:nvSpPr>
          <p:cNvPr id="8705" name="Google Shape;8705;p137"/>
          <p:cNvSpPr/>
          <p:nvPr/>
        </p:nvSpPr>
        <p:spPr>
          <a:xfrm flipH="1">
            <a:off x="570706" y="1915331"/>
            <a:ext cx="11050588" cy="399198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8706" name="Google Shape;8706;p137"/>
          <p:cNvSpPr txBox="1"/>
          <p:nvPr/>
        </p:nvSpPr>
        <p:spPr>
          <a:xfrm>
            <a:off x="296270" y="385036"/>
            <a:ext cx="11349632" cy="112646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Ravulizumabe não é inferior ao eculizumabe  na “redução da DHL” e em todos os desfechos secundários de eficácia, em pacientes previamente tratados com inibidor de C5</a:t>
            </a:r>
            <a:endParaRPr b="1" baseline="30000" sz="2800">
              <a:solidFill>
                <a:schemeClr val="accent1"/>
              </a:solidFill>
              <a:latin typeface="Lustria"/>
              <a:ea typeface="Lustria"/>
              <a:cs typeface="Lustria"/>
              <a:sym typeface="Lustria"/>
            </a:endParaRPr>
          </a:p>
        </p:txBody>
      </p:sp>
      <p:sp>
        <p:nvSpPr>
          <p:cNvPr id="8707" name="Google Shape;8707;p137"/>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†Nos desfechos transfusões evitadas, hemólise de escape e estabilização da hemoglobina, as diferenças (IC de 95%) basearam-se nas diferenças estimadas em porcentagens, com os respectivos ICs de 95%. No escore FACIT-Fadiga, a diferença (IC de 95%) baseou-se nas diferenças estimadas entre as alterações em relação aos escores basais, com os respectivos ICs de 95%. ‡As diferenças entre os tratamentos foram estimadas por ravulizumabe – eculizumabe, exceto na “alteração da DHL (%)” e na “hemólise de escape (%)”, que foram estimadas por eculizumabe – ravulizumabe. §O teste da hipótese de não inferioridade foi avaliado comparando-se o limite inferior do IC de 95% à margem de não inferioridade. A conclusão de não inferioridade indica que a margem de não inferioridade é maior ou menor que o limite inferior ou superior do IC de 95% indicado em negrito.</a:t>
            </a:r>
            <a:endParaRPr/>
          </a:p>
          <a:p>
            <a:pPr indent="0" lvl="0" marL="0" rtl="0" algn="l">
              <a:lnSpc>
                <a:spcPct val="90000"/>
              </a:lnSpc>
              <a:spcBef>
                <a:spcPts val="0"/>
              </a:spcBef>
              <a:spcAft>
                <a:spcPts val="0"/>
              </a:spcAft>
              <a:buClr>
                <a:schemeClr val="dk1"/>
              </a:buClr>
              <a:buSzPts val="800"/>
              <a:buNone/>
            </a:pPr>
            <a:r>
              <a:rPr lang="pt-BR"/>
              <a:t>Abreviações: IC = intervalo de confiança; FACIT = escala de Avaliação Funcional da Terapia de Doenças Crônicas; DHL = desidrogenase láctica.</a:t>
            </a:r>
            <a:endParaRPr/>
          </a:p>
          <a:p>
            <a:pPr indent="0" lvl="0" marL="0" rtl="0" algn="l">
              <a:lnSpc>
                <a:spcPct val="90000"/>
              </a:lnSpc>
              <a:spcBef>
                <a:spcPts val="0"/>
              </a:spcBef>
              <a:spcAft>
                <a:spcPts val="0"/>
              </a:spcAft>
              <a:buClr>
                <a:schemeClr val="dk1"/>
              </a:buClr>
              <a:buSzPts val="800"/>
              <a:buNone/>
            </a:pPr>
            <a:r>
              <a:rPr lang="pt-BR"/>
              <a:t>Referências: 1. Kulasekararaj AG et al. Blood. 2019 Feb 7;133(6):540-9.</a:t>
            </a:r>
            <a:endParaRPr/>
          </a:p>
        </p:txBody>
      </p:sp>
      <p:sp>
        <p:nvSpPr>
          <p:cNvPr id="8708" name="Google Shape;8708;p137"/>
          <p:cNvSpPr txBox="1"/>
          <p:nvPr/>
        </p:nvSpPr>
        <p:spPr>
          <a:xfrm>
            <a:off x="296269" y="1453667"/>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ALXN1210-PNH-302</a:t>
            </a:r>
            <a:endParaRPr/>
          </a:p>
        </p:txBody>
      </p:sp>
      <p:grpSp>
        <p:nvGrpSpPr>
          <p:cNvPr id="8709" name="Google Shape;8709;p137"/>
          <p:cNvGrpSpPr/>
          <p:nvPr/>
        </p:nvGrpSpPr>
        <p:grpSpPr>
          <a:xfrm>
            <a:off x="598884" y="2031987"/>
            <a:ext cx="10916642" cy="3820486"/>
            <a:chOff x="598884" y="2031987"/>
            <a:chExt cx="10916642" cy="3820486"/>
          </a:xfrm>
        </p:grpSpPr>
        <p:sp>
          <p:nvSpPr>
            <p:cNvPr id="8710" name="Google Shape;8710;p137"/>
            <p:cNvSpPr txBox="1"/>
            <p:nvPr/>
          </p:nvSpPr>
          <p:spPr>
            <a:xfrm>
              <a:off x="8371846" y="2208793"/>
              <a:ext cx="1070856"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Diferença</a:t>
              </a:r>
              <a:endParaRPr/>
            </a:p>
            <a:p>
              <a:pPr indent="0" lvl="0" marL="0" marR="0" rtl="0" algn="ctr">
                <a:spcBef>
                  <a:spcPts val="0"/>
                </a:spcBef>
                <a:spcAft>
                  <a:spcPts val="0"/>
                </a:spcAft>
                <a:buNone/>
              </a:pPr>
              <a:r>
                <a:rPr b="1" lang="pt-BR" sz="1000">
                  <a:solidFill>
                    <a:schemeClr val="dk1"/>
                  </a:solidFill>
                  <a:latin typeface="Calibri"/>
                  <a:ea typeface="Calibri"/>
                  <a:cs typeface="Calibri"/>
                  <a:sym typeface="Calibri"/>
                </a:rPr>
                <a:t>(IC de 95%)</a:t>
              </a:r>
              <a:r>
                <a:rPr b="1" baseline="30000" lang="pt-BR" sz="1000">
                  <a:solidFill>
                    <a:schemeClr val="dk1"/>
                  </a:solidFill>
                  <a:latin typeface="Calibri"/>
                  <a:ea typeface="Calibri"/>
                  <a:cs typeface="Calibri"/>
                  <a:sym typeface="Calibri"/>
                </a:rPr>
                <a:t>†‡</a:t>
              </a:r>
              <a:endParaRPr/>
            </a:p>
          </p:txBody>
        </p:sp>
        <p:sp>
          <p:nvSpPr>
            <p:cNvPr id="8711" name="Google Shape;8711;p137"/>
            <p:cNvSpPr txBox="1"/>
            <p:nvPr/>
          </p:nvSpPr>
          <p:spPr>
            <a:xfrm>
              <a:off x="6651148" y="2208793"/>
              <a:ext cx="874716"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lt2"/>
                  </a:solidFill>
                  <a:latin typeface="Calibri"/>
                  <a:ea typeface="Calibri"/>
                  <a:cs typeface="Calibri"/>
                  <a:sym typeface="Calibri"/>
                </a:rPr>
                <a:t>ravulizumabe</a:t>
              </a:r>
              <a:endParaRPr b="1" baseline="30000" sz="1000">
                <a:solidFill>
                  <a:schemeClr val="lt2"/>
                </a:solidFill>
                <a:latin typeface="Calibri"/>
                <a:ea typeface="Calibri"/>
                <a:cs typeface="Calibri"/>
                <a:sym typeface="Calibri"/>
              </a:endParaRPr>
            </a:p>
            <a:p>
              <a:pPr indent="0" lvl="0" marL="0" marR="0" rtl="0" algn="ctr">
                <a:spcBef>
                  <a:spcPts val="0"/>
                </a:spcBef>
                <a:spcAft>
                  <a:spcPts val="0"/>
                </a:spcAft>
                <a:buNone/>
              </a:pPr>
              <a:r>
                <a:rPr b="1" lang="pt-BR" sz="1000">
                  <a:solidFill>
                    <a:schemeClr val="lt2"/>
                  </a:solidFill>
                  <a:latin typeface="Calibri"/>
                  <a:ea typeface="Calibri"/>
                  <a:cs typeface="Calibri"/>
                  <a:sym typeface="Calibri"/>
                </a:rPr>
                <a:t>(</a:t>
              </a:r>
              <a:r>
                <a:rPr b="1" i="1" lang="pt-BR" sz="1000">
                  <a:solidFill>
                    <a:schemeClr val="lt2"/>
                  </a:solidFill>
                  <a:latin typeface="Calibri"/>
                  <a:ea typeface="Calibri"/>
                  <a:cs typeface="Calibri"/>
                  <a:sym typeface="Calibri"/>
                </a:rPr>
                <a:t>n</a:t>
              </a:r>
              <a:r>
                <a:rPr b="1" lang="pt-BR" sz="1000">
                  <a:solidFill>
                    <a:schemeClr val="lt2"/>
                  </a:solidFill>
                  <a:latin typeface="Calibri"/>
                  <a:ea typeface="Calibri"/>
                  <a:cs typeface="Calibri"/>
                  <a:sym typeface="Calibri"/>
                </a:rPr>
                <a:t>=97)</a:t>
              </a:r>
              <a:endParaRPr/>
            </a:p>
          </p:txBody>
        </p:sp>
        <p:sp>
          <p:nvSpPr>
            <p:cNvPr id="8712" name="Google Shape;8712;p137"/>
            <p:cNvSpPr txBox="1"/>
            <p:nvPr/>
          </p:nvSpPr>
          <p:spPr>
            <a:xfrm>
              <a:off x="7507870" y="2208793"/>
              <a:ext cx="762588"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eculizumabe</a:t>
              </a:r>
              <a:endParaRPr b="1" sz="1000">
                <a:solidFill>
                  <a:schemeClr val="dk2"/>
                </a:solidFill>
                <a:latin typeface="Calibri"/>
                <a:ea typeface="Calibri"/>
                <a:cs typeface="Calibri"/>
                <a:sym typeface="Calibri"/>
              </a:endParaRPr>
            </a:p>
            <a:p>
              <a:pPr indent="0" lvl="0" marL="0" marR="0" rtl="0" algn="ctr">
                <a:spcBef>
                  <a:spcPts val="0"/>
                </a:spcBef>
                <a:spcAft>
                  <a:spcPts val="0"/>
                </a:spcAft>
                <a:buNone/>
              </a:pPr>
              <a:r>
                <a:rPr b="1" lang="pt-BR" sz="1000">
                  <a:solidFill>
                    <a:schemeClr val="dk2"/>
                  </a:solidFill>
                  <a:latin typeface="Calibri"/>
                  <a:ea typeface="Calibri"/>
                  <a:cs typeface="Calibri"/>
                  <a:sym typeface="Calibri"/>
                </a:rPr>
                <a:t>(</a:t>
              </a:r>
              <a:r>
                <a:rPr b="1" i="1" lang="pt-BR" sz="1000">
                  <a:solidFill>
                    <a:schemeClr val="dk2"/>
                  </a:solidFill>
                  <a:latin typeface="Calibri"/>
                  <a:ea typeface="Calibri"/>
                  <a:cs typeface="Calibri"/>
                  <a:sym typeface="Calibri"/>
                </a:rPr>
                <a:t>n</a:t>
              </a:r>
              <a:r>
                <a:rPr b="1" lang="pt-BR" sz="1000">
                  <a:solidFill>
                    <a:schemeClr val="dk2"/>
                  </a:solidFill>
                  <a:latin typeface="Calibri"/>
                  <a:ea typeface="Calibri"/>
                  <a:cs typeface="Calibri"/>
                  <a:sym typeface="Calibri"/>
                </a:rPr>
                <a:t>=98)</a:t>
              </a:r>
              <a:endParaRPr/>
            </a:p>
          </p:txBody>
        </p:sp>
        <p:sp>
          <p:nvSpPr>
            <p:cNvPr id="8713" name="Google Shape;8713;p137"/>
            <p:cNvSpPr txBox="1"/>
            <p:nvPr/>
          </p:nvSpPr>
          <p:spPr>
            <a:xfrm>
              <a:off x="9511501" y="2208793"/>
              <a:ext cx="1070856"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Margem de não inferioridade</a:t>
              </a:r>
              <a:endParaRPr/>
            </a:p>
          </p:txBody>
        </p:sp>
        <p:sp>
          <p:nvSpPr>
            <p:cNvPr id="8714" name="Google Shape;8714;p137"/>
            <p:cNvSpPr txBox="1"/>
            <p:nvPr/>
          </p:nvSpPr>
          <p:spPr>
            <a:xfrm>
              <a:off x="10523314" y="2208793"/>
              <a:ext cx="992212" cy="36000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Conclusão</a:t>
              </a:r>
              <a:r>
                <a:rPr b="1" baseline="30000" lang="pt-BR" sz="1000">
                  <a:solidFill>
                    <a:schemeClr val="dk1"/>
                  </a:solidFill>
                  <a:latin typeface="Calibri"/>
                  <a:ea typeface="Calibri"/>
                  <a:cs typeface="Calibri"/>
                  <a:sym typeface="Calibri"/>
                </a:rPr>
                <a:t>§</a:t>
              </a:r>
              <a:endParaRPr b="1" baseline="30000" sz="1000">
                <a:solidFill>
                  <a:schemeClr val="dk1"/>
                </a:solidFill>
                <a:latin typeface="Calibri"/>
                <a:ea typeface="Calibri"/>
                <a:cs typeface="Calibri"/>
                <a:sym typeface="Calibri"/>
              </a:endParaRPr>
            </a:p>
          </p:txBody>
        </p:sp>
        <p:sp>
          <p:nvSpPr>
            <p:cNvPr id="8715" name="Google Shape;8715;p137"/>
            <p:cNvSpPr/>
            <p:nvPr/>
          </p:nvSpPr>
          <p:spPr>
            <a:xfrm>
              <a:off x="598884" y="4616296"/>
              <a:ext cx="10916642" cy="380861"/>
            </a:xfrm>
            <a:prstGeom prst="rect">
              <a:avLst/>
            </a:prstGeom>
            <a:solidFill>
              <a:schemeClr val="lt1">
                <a:alpha val="7098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716" name="Google Shape;8716;p137"/>
            <p:cNvSpPr/>
            <p:nvPr/>
          </p:nvSpPr>
          <p:spPr>
            <a:xfrm>
              <a:off x="598884" y="3787450"/>
              <a:ext cx="10916642" cy="380861"/>
            </a:xfrm>
            <a:prstGeom prst="rect">
              <a:avLst/>
            </a:prstGeom>
            <a:solidFill>
              <a:schemeClr val="lt1">
                <a:alpha val="7098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717" name="Google Shape;8717;p137"/>
            <p:cNvSpPr/>
            <p:nvPr/>
          </p:nvSpPr>
          <p:spPr>
            <a:xfrm>
              <a:off x="598884" y="2909205"/>
              <a:ext cx="10916642" cy="380861"/>
            </a:xfrm>
            <a:prstGeom prst="rect">
              <a:avLst/>
            </a:prstGeom>
            <a:solidFill>
              <a:srgbClr val="B5BBC7">
                <a:alpha val="2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8718" name="Google Shape;8718;p137"/>
            <p:cNvGrpSpPr/>
            <p:nvPr/>
          </p:nvGrpSpPr>
          <p:grpSpPr>
            <a:xfrm>
              <a:off x="2941374" y="2556338"/>
              <a:ext cx="3716602" cy="2523119"/>
              <a:chOff x="1948878" y="2318501"/>
              <a:chExt cx="3716602" cy="2716719"/>
            </a:xfrm>
          </p:grpSpPr>
          <p:cxnSp>
            <p:nvCxnSpPr>
              <p:cNvPr id="8719" name="Google Shape;8719;p137"/>
              <p:cNvCxnSpPr/>
              <p:nvPr/>
            </p:nvCxnSpPr>
            <p:spPr>
              <a:xfrm rot="10800000">
                <a:off x="4268487" y="2552700"/>
                <a:ext cx="0" cy="2482520"/>
              </a:xfrm>
              <a:prstGeom prst="straightConnector1">
                <a:avLst/>
              </a:prstGeom>
              <a:noFill/>
              <a:ln cap="flat" cmpd="sng" w="19050">
                <a:solidFill>
                  <a:srgbClr val="F2F2F2"/>
                </a:solidFill>
                <a:prstDash val="solid"/>
                <a:miter lim="800000"/>
                <a:headEnd len="sm" w="sm" type="none"/>
                <a:tailEnd len="sm" w="sm" type="none"/>
              </a:ln>
            </p:spPr>
          </p:cxnSp>
          <p:cxnSp>
            <p:nvCxnSpPr>
              <p:cNvPr id="8720" name="Google Shape;8720;p137"/>
              <p:cNvCxnSpPr/>
              <p:nvPr/>
            </p:nvCxnSpPr>
            <p:spPr>
              <a:xfrm rot="10800000">
                <a:off x="4741555" y="2552700"/>
                <a:ext cx="0" cy="2482520"/>
              </a:xfrm>
              <a:prstGeom prst="straightConnector1">
                <a:avLst/>
              </a:prstGeom>
              <a:noFill/>
              <a:ln cap="flat" cmpd="sng" w="19050">
                <a:solidFill>
                  <a:srgbClr val="F2F2F2"/>
                </a:solidFill>
                <a:prstDash val="solid"/>
                <a:miter lim="800000"/>
                <a:headEnd len="sm" w="sm" type="none"/>
                <a:tailEnd len="sm" w="sm" type="none"/>
              </a:ln>
            </p:spPr>
          </p:cxnSp>
          <p:cxnSp>
            <p:nvCxnSpPr>
              <p:cNvPr id="8721" name="Google Shape;8721;p137"/>
              <p:cNvCxnSpPr/>
              <p:nvPr/>
            </p:nvCxnSpPr>
            <p:spPr>
              <a:xfrm rot="10800000">
                <a:off x="5198755" y="2552700"/>
                <a:ext cx="0" cy="2482520"/>
              </a:xfrm>
              <a:prstGeom prst="straightConnector1">
                <a:avLst/>
              </a:prstGeom>
              <a:noFill/>
              <a:ln cap="flat" cmpd="sng" w="19050">
                <a:solidFill>
                  <a:srgbClr val="F2F2F2"/>
                </a:solidFill>
                <a:prstDash val="solid"/>
                <a:miter lim="800000"/>
                <a:headEnd len="sm" w="sm" type="none"/>
                <a:tailEnd len="sm" w="sm" type="none"/>
              </a:ln>
            </p:spPr>
          </p:cxnSp>
          <p:cxnSp>
            <p:nvCxnSpPr>
              <p:cNvPr id="8722" name="Google Shape;8722;p137"/>
              <p:cNvCxnSpPr/>
              <p:nvPr/>
            </p:nvCxnSpPr>
            <p:spPr>
              <a:xfrm rot="10800000">
                <a:off x="5665480" y="2552700"/>
                <a:ext cx="0" cy="2482520"/>
              </a:xfrm>
              <a:prstGeom prst="straightConnector1">
                <a:avLst/>
              </a:prstGeom>
              <a:noFill/>
              <a:ln cap="flat" cmpd="sng" w="19050">
                <a:solidFill>
                  <a:srgbClr val="F2F2F2"/>
                </a:solidFill>
                <a:prstDash val="solid"/>
                <a:miter lim="800000"/>
                <a:headEnd len="sm" w="sm" type="none"/>
                <a:tailEnd len="sm" w="sm" type="none"/>
              </a:ln>
            </p:spPr>
          </p:cxnSp>
          <p:cxnSp>
            <p:nvCxnSpPr>
              <p:cNvPr id="8723" name="Google Shape;8723;p137"/>
              <p:cNvCxnSpPr/>
              <p:nvPr/>
            </p:nvCxnSpPr>
            <p:spPr>
              <a:xfrm rot="10800000">
                <a:off x="1948878" y="2552700"/>
                <a:ext cx="0" cy="2482520"/>
              </a:xfrm>
              <a:prstGeom prst="straightConnector1">
                <a:avLst/>
              </a:prstGeom>
              <a:noFill/>
              <a:ln cap="flat" cmpd="sng" w="19050">
                <a:solidFill>
                  <a:srgbClr val="F2F2F2"/>
                </a:solidFill>
                <a:prstDash val="solid"/>
                <a:miter lim="800000"/>
                <a:headEnd len="sm" w="sm" type="none"/>
                <a:tailEnd len="sm" w="sm" type="none"/>
              </a:ln>
            </p:spPr>
          </p:cxnSp>
          <p:cxnSp>
            <p:nvCxnSpPr>
              <p:cNvPr id="8724" name="Google Shape;8724;p137"/>
              <p:cNvCxnSpPr/>
              <p:nvPr/>
            </p:nvCxnSpPr>
            <p:spPr>
              <a:xfrm rot="10800000">
                <a:off x="2421946" y="2552700"/>
                <a:ext cx="0" cy="2482520"/>
              </a:xfrm>
              <a:prstGeom prst="straightConnector1">
                <a:avLst/>
              </a:prstGeom>
              <a:noFill/>
              <a:ln cap="flat" cmpd="sng" w="19050">
                <a:solidFill>
                  <a:srgbClr val="F2F2F2"/>
                </a:solidFill>
                <a:prstDash val="solid"/>
                <a:miter lim="800000"/>
                <a:headEnd len="sm" w="sm" type="none"/>
                <a:tailEnd len="sm" w="sm" type="none"/>
              </a:ln>
            </p:spPr>
          </p:cxnSp>
          <p:cxnSp>
            <p:nvCxnSpPr>
              <p:cNvPr id="8725" name="Google Shape;8725;p137"/>
              <p:cNvCxnSpPr/>
              <p:nvPr/>
            </p:nvCxnSpPr>
            <p:spPr>
              <a:xfrm rot="10800000">
                <a:off x="2879146" y="2552700"/>
                <a:ext cx="0" cy="2482520"/>
              </a:xfrm>
              <a:prstGeom prst="straightConnector1">
                <a:avLst/>
              </a:prstGeom>
              <a:noFill/>
              <a:ln cap="flat" cmpd="sng" w="19050">
                <a:solidFill>
                  <a:srgbClr val="F2F2F2"/>
                </a:solidFill>
                <a:prstDash val="solid"/>
                <a:miter lim="800000"/>
                <a:headEnd len="sm" w="sm" type="none"/>
                <a:tailEnd len="sm" w="sm" type="none"/>
              </a:ln>
            </p:spPr>
          </p:cxnSp>
          <p:cxnSp>
            <p:nvCxnSpPr>
              <p:cNvPr id="8726" name="Google Shape;8726;p137"/>
              <p:cNvCxnSpPr/>
              <p:nvPr/>
            </p:nvCxnSpPr>
            <p:spPr>
              <a:xfrm rot="10800000">
                <a:off x="3345871" y="2552700"/>
                <a:ext cx="0" cy="2482520"/>
              </a:xfrm>
              <a:prstGeom prst="straightConnector1">
                <a:avLst/>
              </a:prstGeom>
              <a:noFill/>
              <a:ln cap="flat" cmpd="sng" w="19050">
                <a:solidFill>
                  <a:srgbClr val="F2F2F2"/>
                </a:solidFill>
                <a:prstDash val="solid"/>
                <a:miter lim="800000"/>
                <a:headEnd len="sm" w="sm" type="none"/>
                <a:tailEnd len="sm" w="sm" type="none"/>
              </a:ln>
            </p:spPr>
          </p:cxnSp>
          <p:cxnSp>
            <p:nvCxnSpPr>
              <p:cNvPr id="8727" name="Google Shape;8727;p137"/>
              <p:cNvCxnSpPr/>
              <p:nvPr/>
            </p:nvCxnSpPr>
            <p:spPr>
              <a:xfrm rot="10800000">
                <a:off x="3801219" y="2318501"/>
                <a:ext cx="0" cy="2716719"/>
              </a:xfrm>
              <a:prstGeom prst="straightConnector1">
                <a:avLst/>
              </a:prstGeom>
              <a:noFill/>
              <a:ln cap="flat" cmpd="sng" w="19050">
                <a:solidFill>
                  <a:srgbClr val="A5A5A5"/>
                </a:solidFill>
                <a:prstDash val="solid"/>
                <a:miter lim="800000"/>
                <a:headEnd len="sm" w="sm" type="none"/>
                <a:tailEnd len="sm" w="sm" type="none"/>
              </a:ln>
            </p:spPr>
          </p:cxnSp>
        </p:grpSp>
        <p:sp>
          <p:nvSpPr>
            <p:cNvPr id="8728" name="Google Shape;8728;p137"/>
            <p:cNvSpPr txBox="1"/>
            <p:nvPr/>
          </p:nvSpPr>
          <p:spPr>
            <a:xfrm>
              <a:off x="2809579" y="5146387"/>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-20</a:t>
              </a:r>
              <a:endParaRPr/>
            </a:p>
          </p:txBody>
        </p:sp>
        <p:sp>
          <p:nvSpPr>
            <p:cNvPr id="8729" name="Google Shape;8729;p137"/>
            <p:cNvSpPr txBox="1"/>
            <p:nvPr/>
          </p:nvSpPr>
          <p:spPr>
            <a:xfrm>
              <a:off x="3282511" y="5146387"/>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-15</a:t>
              </a:r>
              <a:endParaRPr/>
            </a:p>
          </p:txBody>
        </p:sp>
        <p:sp>
          <p:nvSpPr>
            <p:cNvPr id="8730" name="Google Shape;8730;p137"/>
            <p:cNvSpPr txBox="1"/>
            <p:nvPr/>
          </p:nvSpPr>
          <p:spPr>
            <a:xfrm>
              <a:off x="3763274" y="5146387"/>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-10</a:t>
              </a:r>
              <a:endParaRPr/>
            </a:p>
          </p:txBody>
        </p:sp>
        <p:sp>
          <p:nvSpPr>
            <p:cNvPr id="8731" name="Google Shape;8731;p137"/>
            <p:cNvSpPr txBox="1"/>
            <p:nvPr/>
          </p:nvSpPr>
          <p:spPr>
            <a:xfrm>
              <a:off x="4203516" y="5146387"/>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-5</a:t>
              </a:r>
              <a:endParaRPr/>
            </a:p>
          </p:txBody>
        </p:sp>
        <p:sp>
          <p:nvSpPr>
            <p:cNvPr id="8732" name="Google Shape;8732;p137"/>
            <p:cNvSpPr txBox="1"/>
            <p:nvPr/>
          </p:nvSpPr>
          <p:spPr>
            <a:xfrm>
              <a:off x="4690683" y="5146387"/>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0</a:t>
              </a:r>
              <a:endParaRPr/>
            </a:p>
          </p:txBody>
        </p:sp>
        <p:sp>
          <p:nvSpPr>
            <p:cNvPr id="8733" name="Google Shape;8733;p137"/>
            <p:cNvSpPr txBox="1"/>
            <p:nvPr/>
          </p:nvSpPr>
          <p:spPr>
            <a:xfrm>
              <a:off x="5153412" y="5146387"/>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5</a:t>
              </a:r>
              <a:endParaRPr/>
            </a:p>
          </p:txBody>
        </p:sp>
        <p:sp>
          <p:nvSpPr>
            <p:cNvPr id="8734" name="Google Shape;8734;p137"/>
            <p:cNvSpPr txBox="1"/>
            <p:nvPr/>
          </p:nvSpPr>
          <p:spPr>
            <a:xfrm>
              <a:off x="5618534" y="5146387"/>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10</a:t>
              </a:r>
              <a:endParaRPr/>
            </a:p>
          </p:txBody>
        </p:sp>
        <p:sp>
          <p:nvSpPr>
            <p:cNvPr id="8735" name="Google Shape;8735;p137"/>
            <p:cNvSpPr txBox="1"/>
            <p:nvPr/>
          </p:nvSpPr>
          <p:spPr>
            <a:xfrm>
              <a:off x="6091431" y="5146387"/>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15</a:t>
              </a:r>
              <a:endParaRPr/>
            </a:p>
          </p:txBody>
        </p:sp>
        <p:sp>
          <p:nvSpPr>
            <p:cNvPr id="8736" name="Google Shape;8736;p137"/>
            <p:cNvSpPr txBox="1"/>
            <p:nvPr/>
          </p:nvSpPr>
          <p:spPr>
            <a:xfrm>
              <a:off x="6552979" y="5146387"/>
              <a:ext cx="2400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20</a:t>
              </a:r>
              <a:endParaRPr/>
            </a:p>
          </p:txBody>
        </p:sp>
        <p:sp>
          <p:nvSpPr>
            <p:cNvPr id="8737" name="Google Shape;8737;p137"/>
            <p:cNvSpPr txBox="1"/>
            <p:nvPr/>
          </p:nvSpPr>
          <p:spPr>
            <a:xfrm>
              <a:off x="772508" y="2031987"/>
              <a:ext cx="5885468" cy="307777"/>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800">
                  <a:solidFill>
                    <a:schemeClr val="dk2"/>
                  </a:solidFill>
                  <a:latin typeface="Lustria"/>
                  <a:ea typeface="Lustria"/>
                  <a:cs typeface="Lustria"/>
                  <a:sym typeface="Lustria"/>
                </a:rPr>
                <a:t>Desfechos primário e secundários de eficácia</a:t>
              </a:r>
              <a:r>
                <a:rPr b="1" baseline="30000" lang="pt-BR" sz="1800">
                  <a:solidFill>
                    <a:schemeClr val="dk2"/>
                  </a:solidFill>
                  <a:latin typeface="Lustria"/>
                  <a:ea typeface="Lustria"/>
                  <a:cs typeface="Lustria"/>
                  <a:sym typeface="Lustria"/>
                </a:rPr>
                <a:t>1</a:t>
              </a:r>
              <a:endParaRPr/>
            </a:p>
          </p:txBody>
        </p:sp>
        <p:cxnSp>
          <p:nvCxnSpPr>
            <p:cNvPr id="8738" name="Google Shape;8738;p137"/>
            <p:cNvCxnSpPr/>
            <p:nvPr/>
          </p:nvCxnSpPr>
          <p:spPr>
            <a:xfrm>
              <a:off x="3976557" y="3560364"/>
              <a:ext cx="2615610" cy="0"/>
            </a:xfrm>
            <a:prstGeom prst="straightConnector1">
              <a:avLst/>
            </a:prstGeom>
            <a:noFill/>
            <a:ln cap="flat" cmpd="sng" w="19050">
              <a:solidFill>
                <a:schemeClr val="dk1"/>
              </a:solidFill>
              <a:prstDash val="solid"/>
              <a:miter lim="800000"/>
              <a:headEnd len="sm" w="sm" type="none"/>
              <a:tailEnd len="sm" w="sm" type="none"/>
            </a:ln>
          </p:spPr>
        </p:cxnSp>
        <p:cxnSp>
          <p:nvCxnSpPr>
            <p:cNvPr id="8739" name="Google Shape;8739;p137"/>
            <p:cNvCxnSpPr/>
            <p:nvPr/>
          </p:nvCxnSpPr>
          <p:spPr>
            <a:xfrm rot="10800000">
              <a:off x="3976557" y="3470790"/>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8740" name="Google Shape;8740;p137"/>
            <p:cNvCxnSpPr/>
            <p:nvPr/>
          </p:nvCxnSpPr>
          <p:spPr>
            <a:xfrm rot="10800000">
              <a:off x="6586570" y="3470790"/>
              <a:ext cx="0" cy="179148"/>
            </a:xfrm>
            <a:prstGeom prst="straightConnector1">
              <a:avLst/>
            </a:prstGeom>
            <a:noFill/>
            <a:ln cap="flat" cmpd="sng" w="19050">
              <a:solidFill>
                <a:schemeClr val="dk1"/>
              </a:solidFill>
              <a:prstDash val="solid"/>
              <a:miter lim="800000"/>
              <a:headEnd len="sm" w="sm" type="none"/>
              <a:tailEnd len="sm" w="sm" type="none"/>
            </a:ln>
          </p:spPr>
        </p:cxnSp>
        <p:sp>
          <p:nvSpPr>
            <p:cNvPr id="8741" name="Google Shape;8741;p137"/>
            <p:cNvSpPr/>
            <p:nvPr/>
          </p:nvSpPr>
          <p:spPr>
            <a:xfrm>
              <a:off x="5214625" y="3493733"/>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4D4D4D"/>
                </a:solidFill>
                <a:latin typeface="Calibri"/>
                <a:ea typeface="Calibri"/>
                <a:cs typeface="Calibri"/>
                <a:sym typeface="Calibri"/>
              </a:endParaRPr>
            </a:p>
          </p:txBody>
        </p:sp>
        <p:sp>
          <p:nvSpPr>
            <p:cNvPr id="8742" name="Google Shape;8742;p137"/>
            <p:cNvSpPr/>
            <p:nvPr/>
          </p:nvSpPr>
          <p:spPr>
            <a:xfrm>
              <a:off x="2861562" y="3511021"/>
              <a:ext cx="139465" cy="120228"/>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4D4D4D"/>
                </a:solidFill>
                <a:latin typeface="Calibri"/>
                <a:ea typeface="Calibri"/>
                <a:cs typeface="Calibri"/>
                <a:sym typeface="Calibri"/>
              </a:endParaRPr>
            </a:p>
          </p:txBody>
        </p:sp>
        <p:sp>
          <p:nvSpPr>
            <p:cNvPr id="8743" name="Google Shape;8743;p137"/>
            <p:cNvSpPr txBox="1"/>
            <p:nvPr/>
          </p:nvSpPr>
          <p:spPr>
            <a:xfrm>
              <a:off x="1276044" y="3349341"/>
              <a:ext cx="1425825" cy="281908"/>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pt-BR" sz="1000">
                  <a:solidFill>
                    <a:srgbClr val="4D4D4D"/>
                  </a:solidFill>
                  <a:latin typeface="Calibri"/>
                  <a:ea typeface="Calibri"/>
                  <a:cs typeface="Calibri"/>
                  <a:sym typeface="Calibri"/>
                </a:rPr>
                <a:t>Hemólise de escape (%)</a:t>
              </a:r>
              <a:endParaRPr/>
            </a:p>
          </p:txBody>
        </p:sp>
        <p:sp>
          <p:nvSpPr>
            <p:cNvPr id="8744" name="Google Shape;8744;p137"/>
            <p:cNvSpPr txBox="1"/>
            <p:nvPr/>
          </p:nvSpPr>
          <p:spPr>
            <a:xfrm>
              <a:off x="6796556" y="3511021"/>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0</a:t>
              </a:r>
              <a:endParaRPr/>
            </a:p>
          </p:txBody>
        </p:sp>
        <p:sp>
          <p:nvSpPr>
            <p:cNvPr id="8745" name="Google Shape;8745;p137"/>
            <p:cNvSpPr txBox="1"/>
            <p:nvPr/>
          </p:nvSpPr>
          <p:spPr>
            <a:xfrm>
              <a:off x="7608573" y="3511021"/>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5.1</a:t>
              </a:r>
              <a:endParaRPr/>
            </a:p>
          </p:txBody>
        </p:sp>
        <p:sp>
          <p:nvSpPr>
            <p:cNvPr id="8746" name="Google Shape;8746;p137"/>
            <p:cNvSpPr txBox="1"/>
            <p:nvPr/>
          </p:nvSpPr>
          <p:spPr>
            <a:xfrm>
              <a:off x="8238738" y="3511021"/>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5.1 (</a:t>
              </a:r>
              <a:r>
                <a:rPr b="1" lang="pt-BR" sz="1000">
                  <a:solidFill>
                    <a:srgbClr val="4D4D4D"/>
                  </a:solidFill>
                  <a:latin typeface="Calibri"/>
                  <a:ea typeface="Calibri"/>
                  <a:cs typeface="Calibri"/>
                  <a:sym typeface="Calibri"/>
                </a:rPr>
                <a:t>–8.89</a:t>
              </a:r>
              <a:r>
                <a:rPr lang="pt-BR" sz="1000">
                  <a:solidFill>
                    <a:srgbClr val="4D4D4D"/>
                  </a:solidFill>
                  <a:latin typeface="Calibri"/>
                  <a:ea typeface="Calibri"/>
                  <a:cs typeface="Calibri"/>
                  <a:sym typeface="Calibri"/>
                </a:rPr>
                <a:t> a 18.99)</a:t>
              </a:r>
              <a:r>
                <a:rPr b="1" baseline="30000" lang="pt-BR" sz="1000">
                  <a:solidFill>
                    <a:srgbClr val="4D4D4D"/>
                  </a:solidFill>
                  <a:latin typeface="Calibri"/>
                  <a:ea typeface="Calibri"/>
                  <a:cs typeface="Calibri"/>
                  <a:sym typeface="Calibri"/>
                </a:rPr>
                <a:t> ‡</a:t>
              </a:r>
              <a:endParaRPr sz="1000">
                <a:solidFill>
                  <a:srgbClr val="4D4D4D"/>
                </a:solidFill>
                <a:latin typeface="Calibri"/>
                <a:ea typeface="Calibri"/>
                <a:cs typeface="Calibri"/>
                <a:sym typeface="Calibri"/>
              </a:endParaRPr>
            </a:p>
          </p:txBody>
        </p:sp>
        <p:sp>
          <p:nvSpPr>
            <p:cNvPr id="8747" name="Google Shape;8747;p137"/>
            <p:cNvSpPr txBox="1"/>
            <p:nvPr/>
          </p:nvSpPr>
          <p:spPr>
            <a:xfrm>
              <a:off x="9662836" y="3466699"/>
              <a:ext cx="818420"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−20%</a:t>
              </a:r>
              <a:endParaRPr baseline="30000" sz="1000">
                <a:solidFill>
                  <a:srgbClr val="4D4D4D"/>
                </a:solidFill>
                <a:latin typeface="Calibri"/>
                <a:ea typeface="Calibri"/>
                <a:cs typeface="Calibri"/>
                <a:sym typeface="Calibri"/>
              </a:endParaRPr>
            </a:p>
          </p:txBody>
        </p:sp>
        <p:sp>
          <p:nvSpPr>
            <p:cNvPr id="8748" name="Google Shape;8748;p137"/>
            <p:cNvSpPr txBox="1"/>
            <p:nvPr/>
          </p:nvSpPr>
          <p:spPr>
            <a:xfrm>
              <a:off x="10673295" y="3494434"/>
              <a:ext cx="818420"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Não inferior</a:t>
              </a:r>
              <a:endParaRPr baseline="30000" sz="1000">
                <a:solidFill>
                  <a:srgbClr val="4D4D4D"/>
                </a:solidFill>
                <a:latin typeface="Calibri"/>
                <a:ea typeface="Calibri"/>
                <a:cs typeface="Calibri"/>
                <a:sym typeface="Calibri"/>
              </a:endParaRPr>
            </a:p>
          </p:txBody>
        </p:sp>
        <p:cxnSp>
          <p:nvCxnSpPr>
            <p:cNvPr id="8749" name="Google Shape;8749;p137"/>
            <p:cNvCxnSpPr/>
            <p:nvPr/>
          </p:nvCxnSpPr>
          <p:spPr>
            <a:xfrm>
              <a:off x="4790242" y="3999003"/>
              <a:ext cx="338692" cy="0"/>
            </a:xfrm>
            <a:prstGeom prst="straightConnector1">
              <a:avLst/>
            </a:prstGeom>
            <a:noFill/>
            <a:ln cap="flat" cmpd="sng" w="19050">
              <a:solidFill>
                <a:schemeClr val="dk1"/>
              </a:solidFill>
              <a:prstDash val="solid"/>
              <a:miter lim="800000"/>
              <a:headEnd len="sm" w="sm" type="none"/>
              <a:tailEnd len="sm" w="sm" type="none"/>
            </a:ln>
          </p:spPr>
        </p:cxnSp>
        <p:sp>
          <p:nvSpPr>
            <p:cNvPr id="8750" name="Google Shape;8750;p137"/>
            <p:cNvSpPr/>
            <p:nvPr/>
          </p:nvSpPr>
          <p:spPr>
            <a:xfrm>
              <a:off x="4866028" y="3928824"/>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4D4D4D"/>
                </a:solidFill>
                <a:latin typeface="Calibri"/>
                <a:ea typeface="Calibri"/>
                <a:cs typeface="Calibri"/>
                <a:sym typeface="Calibri"/>
              </a:endParaRPr>
            </a:p>
          </p:txBody>
        </p:sp>
        <p:sp>
          <p:nvSpPr>
            <p:cNvPr id="8751" name="Google Shape;8751;p137"/>
            <p:cNvSpPr/>
            <p:nvPr/>
          </p:nvSpPr>
          <p:spPr>
            <a:xfrm>
              <a:off x="4443531" y="3906993"/>
              <a:ext cx="139465" cy="120228"/>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4D4D4D"/>
                </a:solidFill>
                <a:latin typeface="Calibri"/>
                <a:ea typeface="Calibri"/>
                <a:cs typeface="Calibri"/>
                <a:sym typeface="Calibri"/>
              </a:endParaRPr>
            </a:p>
          </p:txBody>
        </p:sp>
        <p:sp>
          <p:nvSpPr>
            <p:cNvPr id="8752" name="Google Shape;8752;p137"/>
            <p:cNvSpPr txBox="1"/>
            <p:nvPr/>
          </p:nvSpPr>
          <p:spPr>
            <a:xfrm>
              <a:off x="1426884" y="3810262"/>
              <a:ext cx="1274985" cy="27167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pt-BR" sz="1000">
                  <a:solidFill>
                    <a:srgbClr val="4D4D4D"/>
                  </a:solidFill>
                  <a:latin typeface="Calibri"/>
                  <a:ea typeface="Calibri"/>
                  <a:cs typeface="Calibri"/>
                  <a:sym typeface="Calibri"/>
                </a:rPr>
                <a:t>Alteração no escore FACIT-Fadiga</a:t>
              </a:r>
              <a:endParaRPr/>
            </a:p>
          </p:txBody>
        </p:sp>
        <p:sp>
          <p:nvSpPr>
            <p:cNvPr id="8753" name="Google Shape;8753;p137"/>
            <p:cNvSpPr txBox="1"/>
            <p:nvPr/>
          </p:nvSpPr>
          <p:spPr>
            <a:xfrm>
              <a:off x="6796556" y="3900872"/>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2,01</a:t>
              </a:r>
              <a:endParaRPr/>
            </a:p>
          </p:txBody>
        </p:sp>
        <p:sp>
          <p:nvSpPr>
            <p:cNvPr id="8754" name="Google Shape;8754;p137"/>
            <p:cNvSpPr txBox="1"/>
            <p:nvPr/>
          </p:nvSpPr>
          <p:spPr>
            <a:xfrm>
              <a:off x="7608573" y="3900872"/>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0,54</a:t>
              </a:r>
              <a:endParaRPr/>
            </a:p>
          </p:txBody>
        </p:sp>
        <p:sp>
          <p:nvSpPr>
            <p:cNvPr id="8755" name="Google Shape;8755;p137"/>
            <p:cNvSpPr txBox="1"/>
            <p:nvPr/>
          </p:nvSpPr>
          <p:spPr>
            <a:xfrm>
              <a:off x="8238738" y="3900872"/>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1,47 (</a:t>
              </a:r>
              <a:r>
                <a:rPr b="1" lang="pt-BR" sz="1000">
                  <a:solidFill>
                    <a:srgbClr val="4D4D4D"/>
                  </a:solidFill>
                  <a:latin typeface="Calibri"/>
                  <a:ea typeface="Calibri"/>
                  <a:cs typeface="Calibri"/>
                  <a:sym typeface="Calibri"/>
                </a:rPr>
                <a:t>–0,21</a:t>
              </a:r>
              <a:r>
                <a:rPr lang="pt-BR" sz="1000">
                  <a:solidFill>
                    <a:srgbClr val="4D4D4D"/>
                  </a:solidFill>
                  <a:latin typeface="Calibri"/>
                  <a:ea typeface="Calibri"/>
                  <a:cs typeface="Calibri"/>
                  <a:sym typeface="Calibri"/>
                </a:rPr>
                <a:t> a 3,15)</a:t>
              </a:r>
              <a:endParaRPr baseline="30000" sz="1000">
                <a:solidFill>
                  <a:srgbClr val="4D4D4D"/>
                </a:solidFill>
                <a:latin typeface="Calibri"/>
                <a:ea typeface="Calibri"/>
                <a:cs typeface="Calibri"/>
                <a:sym typeface="Calibri"/>
              </a:endParaRPr>
            </a:p>
          </p:txBody>
        </p:sp>
        <p:cxnSp>
          <p:nvCxnSpPr>
            <p:cNvPr id="8756" name="Google Shape;8756;p137"/>
            <p:cNvCxnSpPr/>
            <p:nvPr/>
          </p:nvCxnSpPr>
          <p:spPr>
            <a:xfrm rot="10800000">
              <a:off x="5132406" y="3902784"/>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8757" name="Google Shape;8757;p137"/>
            <p:cNvCxnSpPr/>
            <p:nvPr/>
          </p:nvCxnSpPr>
          <p:spPr>
            <a:xfrm rot="10800000">
              <a:off x="4784632" y="3902784"/>
              <a:ext cx="0" cy="179148"/>
            </a:xfrm>
            <a:prstGeom prst="straightConnector1">
              <a:avLst/>
            </a:prstGeom>
            <a:noFill/>
            <a:ln cap="flat" cmpd="sng" w="19050">
              <a:solidFill>
                <a:schemeClr val="dk1"/>
              </a:solidFill>
              <a:prstDash val="solid"/>
              <a:miter lim="800000"/>
              <a:headEnd len="sm" w="sm" type="none"/>
              <a:tailEnd len="sm" w="sm" type="none"/>
            </a:ln>
          </p:spPr>
        </p:cxnSp>
        <p:sp>
          <p:nvSpPr>
            <p:cNvPr id="8758" name="Google Shape;8758;p137"/>
            <p:cNvSpPr txBox="1"/>
            <p:nvPr/>
          </p:nvSpPr>
          <p:spPr>
            <a:xfrm>
              <a:off x="10663793" y="3898605"/>
              <a:ext cx="818420"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Não inferior</a:t>
              </a:r>
              <a:endParaRPr baseline="30000" sz="1000">
                <a:solidFill>
                  <a:srgbClr val="4D4D4D"/>
                </a:solidFill>
                <a:latin typeface="Calibri"/>
                <a:ea typeface="Calibri"/>
                <a:cs typeface="Calibri"/>
                <a:sym typeface="Calibri"/>
              </a:endParaRPr>
            </a:p>
          </p:txBody>
        </p:sp>
        <p:sp>
          <p:nvSpPr>
            <p:cNvPr id="8759" name="Google Shape;8759;p137"/>
            <p:cNvSpPr txBox="1"/>
            <p:nvPr/>
          </p:nvSpPr>
          <p:spPr>
            <a:xfrm>
              <a:off x="9662836" y="3891545"/>
              <a:ext cx="818420"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−3,0</a:t>
              </a:r>
              <a:endParaRPr baseline="30000" sz="1000">
                <a:solidFill>
                  <a:srgbClr val="4D4D4D"/>
                </a:solidFill>
                <a:latin typeface="Calibri"/>
                <a:ea typeface="Calibri"/>
                <a:cs typeface="Calibri"/>
                <a:sym typeface="Calibri"/>
              </a:endParaRPr>
            </a:p>
          </p:txBody>
        </p:sp>
        <p:cxnSp>
          <p:nvCxnSpPr>
            <p:cNvPr id="8760" name="Google Shape;8760;p137"/>
            <p:cNvCxnSpPr/>
            <p:nvPr/>
          </p:nvCxnSpPr>
          <p:spPr>
            <a:xfrm>
              <a:off x="4412492" y="4392408"/>
              <a:ext cx="1881964" cy="0"/>
            </a:xfrm>
            <a:prstGeom prst="straightConnector1">
              <a:avLst/>
            </a:prstGeom>
            <a:noFill/>
            <a:ln cap="flat" cmpd="sng" w="19050">
              <a:solidFill>
                <a:schemeClr val="dk1"/>
              </a:solidFill>
              <a:prstDash val="solid"/>
              <a:miter lim="800000"/>
              <a:headEnd len="sm" w="sm" type="none"/>
              <a:tailEnd len="sm" w="sm" type="none"/>
            </a:ln>
          </p:spPr>
        </p:cxnSp>
        <p:cxnSp>
          <p:nvCxnSpPr>
            <p:cNvPr id="8761" name="Google Shape;8761;p137"/>
            <p:cNvCxnSpPr/>
            <p:nvPr/>
          </p:nvCxnSpPr>
          <p:spPr>
            <a:xfrm rot="10800000">
              <a:off x="4412492" y="4302834"/>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8762" name="Google Shape;8762;p137"/>
            <p:cNvCxnSpPr/>
            <p:nvPr/>
          </p:nvCxnSpPr>
          <p:spPr>
            <a:xfrm rot="10800000">
              <a:off x="6294456" y="4302834"/>
              <a:ext cx="0" cy="179148"/>
            </a:xfrm>
            <a:prstGeom prst="straightConnector1">
              <a:avLst/>
            </a:prstGeom>
            <a:noFill/>
            <a:ln cap="flat" cmpd="sng" w="19050">
              <a:solidFill>
                <a:schemeClr val="dk1"/>
              </a:solidFill>
              <a:prstDash val="solid"/>
              <a:miter lim="800000"/>
              <a:headEnd len="sm" w="sm" type="none"/>
              <a:tailEnd len="sm" w="sm" type="none"/>
            </a:ln>
          </p:spPr>
        </p:cxnSp>
        <p:sp>
          <p:nvSpPr>
            <p:cNvPr id="8763" name="Google Shape;8763;p137"/>
            <p:cNvSpPr/>
            <p:nvPr/>
          </p:nvSpPr>
          <p:spPr>
            <a:xfrm>
              <a:off x="5253954" y="4322671"/>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4D4D4D"/>
                </a:solidFill>
                <a:latin typeface="Calibri"/>
                <a:ea typeface="Calibri"/>
                <a:cs typeface="Calibri"/>
                <a:sym typeface="Calibri"/>
              </a:endParaRPr>
            </a:p>
          </p:txBody>
        </p:sp>
        <p:sp>
          <p:nvSpPr>
            <p:cNvPr id="8764" name="Google Shape;8764;p137"/>
            <p:cNvSpPr/>
            <p:nvPr/>
          </p:nvSpPr>
          <p:spPr>
            <a:xfrm>
              <a:off x="2861562" y="4332293"/>
              <a:ext cx="139465" cy="120228"/>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4D4D4D"/>
                </a:solidFill>
                <a:latin typeface="Calibri"/>
                <a:ea typeface="Calibri"/>
                <a:cs typeface="Calibri"/>
                <a:sym typeface="Calibri"/>
              </a:endParaRPr>
            </a:p>
          </p:txBody>
        </p:sp>
        <p:sp>
          <p:nvSpPr>
            <p:cNvPr id="8765" name="Google Shape;8765;p137"/>
            <p:cNvSpPr txBox="1"/>
            <p:nvPr/>
          </p:nvSpPr>
          <p:spPr>
            <a:xfrm>
              <a:off x="1738068" y="4224540"/>
              <a:ext cx="963801" cy="27167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pt-BR" sz="1000">
                  <a:solidFill>
                    <a:srgbClr val="4D4D4D"/>
                  </a:solidFill>
                  <a:latin typeface="Calibri"/>
                  <a:ea typeface="Calibri"/>
                  <a:cs typeface="Calibri"/>
                  <a:sym typeface="Calibri"/>
                </a:rPr>
                <a:t>Transfusões evitadas, %</a:t>
              </a:r>
              <a:endParaRPr/>
            </a:p>
          </p:txBody>
        </p:sp>
        <p:sp>
          <p:nvSpPr>
            <p:cNvPr id="8766" name="Google Shape;8766;p137"/>
            <p:cNvSpPr txBox="1"/>
            <p:nvPr/>
          </p:nvSpPr>
          <p:spPr>
            <a:xfrm>
              <a:off x="6796556" y="4354686"/>
              <a:ext cx="466915" cy="2149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87,6</a:t>
              </a:r>
              <a:endParaRPr/>
            </a:p>
          </p:txBody>
        </p:sp>
        <p:sp>
          <p:nvSpPr>
            <p:cNvPr id="8767" name="Google Shape;8767;p137"/>
            <p:cNvSpPr txBox="1"/>
            <p:nvPr/>
          </p:nvSpPr>
          <p:spPr>
            <a:xfrm>
              <a:off x="7608573" y="4354686"/>
              <a:ext cx="466915" cy="2149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82,7</a:t>
              </a:r>
              <a:endParaRPr/>
            </a:p>
          </p:txBody>
        </p:sp>
        <p:sp>
          <p:nvSpPr>
            <p:cNvPr id="8768" name="Google Shape;8768;p137"/>
            <p:cNvSpPr txBox="1"/>
            <p:nvPr/>
          </p:nvSpPr>
          <p:spPr>
            <a:xfrm>
              <a:off x="8238738" y="4354686"/>
              <a:ext cx="1341938" cy="2149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5,5 (</a:t>
              </a:r>
              <a:r>
                <a:rPr b="1" lang="pt-BR" sz="1000">
                  <a:solidFill>
                    <a:srgbClr val="4D4D4D"/>
                  </a:solidFill>
                  <a:latin typeface="Calibri"/>
                  <a:ea typeface="Calibri"/>
                  <a:cs typeface="Calibri"/>
                  <a:sym typeface="Calibri"/>
                </a:rPr>
                <a:t>–4,27</a:t>
              </a:r>
              <a:r>
                <a:rPr lang="pt-BR" sz="1000">
                  <a:solidFill>
                    <a:srgbClr val="4D4D4D"/>
                  </a:solidFill>
                  <a:latin typeface="Calibri"/>
                  <a:ea typeface="Calibri"/>
                  <a:cs typeface="Calibri"/>
                  <a:sym typeface="Calibri"/>
                </a:rPr>
                <a:t> a 15,68)</a:t>
              </a:r>
              <a:endParaRPr baseline="30000" sz="1000">
                <a:solidFill>
                  <a:srgbClr val="4D4D4D"/>
                </a:solidFill>
                <a:latin typeface="Calibri"/>
                <a:ea typeface="Calibri"/>
                <a:cs typeface="Calibri"/>
                <a:sym typeface="Calibri"/>
              </a:endParaRPr>
            </a:p>
          </p:txBody>
        </p:sp>
        <p:sp>
          <p:nvSpPr>
            <p:cNvPr id="8769" name="Google Shape;8769;p137"/>
            <p:cNvSpPr txBox="1"/>
            <p:nvPr/>
          </p:nvSpPr>
          <p:spPr>
            <a:xfrm>
              <a:off x="10671953" y="4302625"/>
              <a:ext cx="818420" cy="2149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Não inferior</a:t>
              </a:r>
              <a:endParaRPr baseline="30000" sz="1000">
                <a:solidFill>
                  <a:srgbClr val="4D4D4D"/>
                </a:solidFill>
                <a:latin typeface="Calibri"/>
                <a:ea typeface="Calibri"/>
                <a:cs typeface="Calibri"/>
                <a:sym typeface="Calibri"/>
              </a:endParaRPr>
            </a:p>
          </p:txBody>
        </p:sp>
        <p:sp>
          <p:nvSpPr>
            <p:cNvPr id="8770" name="Google Shape;8770;p137"/>
            <p:cNvSpPr txBox="1"/>
            <p:nvPr/>
          </p:nvSpPr>
          <p:spPr>
            <a:xfrm>
              <a:off x="9662836" y="4348239"/>
              <a:ext cx="818420" cy="2149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−20%</a:t>
              </a:r>
              <a:endParaRPr baseline="30000" sz="1000">
                <a:solidFill>
                  <a:srgbClr val="4D4D4D"/>
                </a:solidFill>
                <a:latin typeface="Calibri"/>
                <a:ea typeface="Calibri"/>
                <a:cs typeface="Calibri"/>
                <a:sym typeface="Calibri"/>
              </a:endParaRPr>
            </a:p>
          </p:txBody>
        </p:sp>
        <p:cxnSp>
          <p:nvCxnSpPr>
            <p:cNvPr id="8771" name="Google Shape;8771;p137"/>
            <p:cNvCxnSpPr/>
            <p:nvPr/>
          </p:nvCxnSpPr>
          <p:spPr>
            <a:xfrm>
              <a:off x="3820801" y="4817710"/>
              <a:ext cx="2229929" cy="0"/>
            </a:xfrm>
            <a:prstGeom prst="straightConnector1">
              <a:avLst/>
            </a:prstGeom>
            <a:noFill/>
            <a:ln cap="flat" cmpd="sng" w="19050">
              <a:solidFill>
                <a:schemeClr val="dk1"/>
              </a:solidFill>
              <a:prstDash val="solid"/>
              <a:miter lim="800000"/>
              <a:headEnd len="sm" w="sm" type="none"/>
              <a:tailEnd len="sm" w="sm" type="none"/>
            </a:ln>
          </p:spPr>
        </p:cxnSp>
        <p:cxnSp>
          <p:nvCxnSpPr>
            <p:cNvPr id="8772" name="Google Shape;8772;p137"/>
            <p:cNvCxnSpPr/>
            <p:nvPr/>
          </p:nvCxnSpPr>
          <p:spPr>
            <a:xfrm rot="10800000">
              <a:off x="3826486" y="4724043"/>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8773" name="Google Shape;8773;p137"/>
            <p:cNvCxnSpPr/>
            <p:nvPr/>
          </p:nvCxnSpPr>
          <p:spPr>
            <a:xfrm rot="10800000">
              <a:off x="6050730" y="4724043"/>
              <a:ext cx="0" cy="179148"/>
            </a:xfrm>
            <a:prstGeom prst="straightConnector1">
              <a:avLst/>
            </a:prstGeom>
            <a:noFill/>
            <a:ln cap="flat" cmpd="sng" w="19050">
              <a:solidFill>
                <a:schemeClr val="dk1"/>
              </a:solidFill>
              <a:prstDash val="solid"/>
              <a:miter lim="800000"/>
              <a:headEnd len="sm" w="sm" type="none"/>
              <a:tailEnd len="sm" w="sm" type="none"/>
            </a:ln>
          </p:spPr>
        </p:cxnSp>
        <p:sp>
          <p:nvSpPr>
            <p:cNvPr id="8774" name="Google Shape;8774;p137"/>
            <p:cNvSpPr/>
            <p:nvPr/>
          </p:nvSpPr>
          <p:spPr>
            <a:xfrm>
              <a:off x="4868671" y="4741668"/>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4D4D4D"/>
                </a:solidFill>
                <a:latin typeface="Calibri"/>
                <a:ea typeface="Calibri"/>
                <a:cs typeface="Calibri"/>
                <a:sym typeface="Calibri"/>
              </a:endParaRPr>
            </a:p>
          </p:txBody>
        </p:sp>
        <p:sp>
          <p:nvSpPr>
            <p:cNvPr id="8775" name="Google Shape;8775;p137"/>
            <p:cNvSpPr/>
            <p:nvPr/>
          </p:nvSpPr>
          <p:spPr>
            <a:xfrm>
              <a:off x="2859855" y="4724043"/>
              <a:ext cx="139465" cy="120228"/>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4D4D4D"/>
                </a:solidFill>
                <a:latin typeface="Calibri"/>
                <a:ea typeface="Calibri"/>
                <a:cs typeface="Calibri"/>
                <a:sym typeface="Calibri"/>
              </a:endParaRPr>
            </a:p>
          </p:txBody>
        </p:sp>
        <p:sp>
          <p:nvSpPr>
            <p:cNvPr id="8776" name="Google Shape;8776;p137"/>
            <p:cNvSpPr txBox="1"/>
            <p:nvPr/>
          </p:nvSpPr>
          <p:spPr>
            <a:xfrm>
              <a:off x="1583596" y="4655973"/>
              <a:ext cx="1118273" cy="27167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pt-BR" sz="1000">
                  <a:solidFill>
                    <a:srgbClr val="4D4D4D"/>
                  </a:solidFill>
                  <a:latin typeface="Calibri"/>
                  <a:ea typeface="Calibri"/>
                  <a:cs typeface="Calibri"/>
                  <a:sym typeface="Calibri"/>
                </a:rPr>
                <a:t>Estabilização da hemoglobina (%)</a:t>
              </a:r>
              <a:endParaRPr/>
            </a:p>
          </p:txBody>
        </p:sp>
        <p:sp>
          <p:nvSpPr>
            <p:cNvPr id="8777" name="Google Shape;8777;p137"/>
            <p:cNvSpPr txBox="1"/>
            <p:nvPr/>
          </p:nvSpPr>
          <p:spPr>
            <a:xfrm>
              <a:off x="6796556" y="4752206"/>
              <a:ext cx="466915" cy="2149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76,3</a:t>
              </a:r>
              <a:endParaRPr/>
            </a:p>
          </p:txBody>
        </p:sp>
        <p:sp>
          <p:nvSpPr>
            <p:cNvPr id="8778" name="Google Shape;8778;p137"/>
            <p:cNvSpPr txBox="1"/>
            <p:nvPr/>
          </p:nvSpPr>
          <p:spPr>
            <a:xfrm>
              <a:off x="7608573" y="4752206"/>
              <a:ext cx="466915" cy="2149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75,5</a:t>
              </a:r>
              <a:endParaRPr/>
            </a:p>
          </p:txBody>
        </p:sp>
        <p:sp>
          <p:nvSpPr>
            <p:cNvPr id="8779" name="Google Shape;8779;p137"/>
            <p:cNvSpPr txBox="1"/>
            <p:nvPr/>
          </p:nvSpPr>
          <p:spPr>
            <a:xfrm>
              <a:off x="8270637" y="4752206"/>
              <a:ext cx="1341938" cy="2149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1,4 (</a:t>
              </a:r>
              <a:r>
                <a:rPr b="1" lang="pt-BR" sz="1000">
                  <a:solidFill>
                    <a:srgbClr val="4D4D4D"/>
                  </a:solidFill>
                  <a:latin typeface="Calibri"/>
                  <a:ea typeface="Calibri"/>
                  <a:cs typeface="Calibri"/>
                  <a:sym typeface="Calibri"/>
                </a:rPr>
                <a:t>–10,41</a:t>
              </a:r>
              <a:r>
                <a:rPr lang="pt-BR" sz="1000">
                  <a:solidFill>
                    <a:srgbClr val="4D4D4D"/>
                  </a:solidFill>
                  <a:latin typeface="Calibri"/>
                  <a:ea typeface="Calibri"/>
                  <a:cs typeface="Calibri"/>
                  <a:sym typeface="Calibri"/>
                </a:rPr>
                <a:t> a 13,31)</a:t>
              </a:r>
              <a:endParaRPr baseline="30000" sz="1000">
                <a:solidFill>
                  <a:srgbClr val="4D4D4D"/>
                </a:solidFill>
                <a:latin typeface="Calibri"/>
                <a:ea typeface="Calibri"/>
                <a:cs typeface="Calibri"/>
                <a:sym typeface="Calibri"/>
              </a:endParaRPr>
            </a:p>
          </p:txBody>
        </p:sp>
        <p:sp>
          <p:nvSpPr>
            <p:cNvPr id="8780" name="Google Shape;8780;p137"/>
            <p:cNvSpPr txBox="1"/>
            <p:nvPr/>
          </p:nvSpPr>
          <p:spPr>
            <a:xfrm>
              <a:off x="10671902" y="4706159"/>
              <a:ext cx="818420" cy="2149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Não inferior</a:t>
              </a:r>
              <a:endParaRPr baseline="30000" sz="1000">
                <a:solidFill>
                  <a:srgbClr val="4D4D4D"/>
                </a:solidFill>
                <a:latin typeface="Calibri"/>
                <a:ea typeface="Calibri"/>
                <a:cs typeface="Calibri"/>
                <a:sym typeface="Calibri"/>
              </a:endParaRPr>
            </a:p>
          </p:txBody>
        </p:sp>
        <p:sp>
          <p:nvSpPr>
            <p:cNvPr id="8781" name="Google Shape;8781;p137"/>
            <p:cNvSpPr txBox="1"/>
            <p:nvPr/>
          </p:nvSpPr>
          <p:spPr>
            <a:xfrm>
              <a:off x="9662836" y="4731432"/>
              <a:ext cx="818420" cy="2149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−20%</a:t>
              </a:r>
              <a:endParaRPr baseline="30000" sz="1000">
                <a:solidFill>
                  <a:srgbClr val="4D4D4D"/>
                </a:solidFill>
                <a:latin typeface="Calibri"/>
                <a:ea typeface="Calibri"/>
                <a:cs typeface="Calibri"/>
                <a:sym typeface="Calibri"/>
              </a:endParaRPr>
            </a:p>
          </p:txBody>
        </p:sp>
        <p:cxnSp>
          <p:nvCxnSpPr>
            <p:cNvPr id="8782" name="Google Shape;8782;p137"/>
            <p:cNvCxnSpPr/>
            <p:nvPr/>
          </p:nvCxnSpPr>
          <p:spPr>
            <a:xfrm>
              <a:off x="4746211" y="3091288"/>
              <a:ext cx="1800000" cy="0"/>
            </a:xfrm>
            <a:prstGeom prst="straightConnector1">
              <a:avLst/>
            </a:prstGeom>
            <a:noFill/>
            <a:ln cap="flat" cmpd="sng" w="19050">
              <a:solidFill>
                <a:schemeClr val="dk1"/>
              </a:solidFill>
              <a:prstDash val="solid"/>
              <a:miter lim="800000"/>
              <a:headEnd len="sm" w="sm" type="none"/>
              <a:tailEnd len="sm" w="sm" type="none"/>
            </a:ln>
          </p:spPr>
        </p:cxnSp>
        <p:cxnSp>
          <p:nvCxnSpPr>
            <p:cNvPr id="8783" name="Google Shape;8783;p137"/>
            <p:cNvCxnSpPr/>
            <p:nvPr/>
          </p:nvCxnSpPr>
          <p:spPr>
            <a:xfrm rot="10800000">
              <a:off x="6552979" y="3001714"/>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8784" name="Google Shape;8784;p137"/>
            <p:cNvCxnSpPr/>
            <p:nvPr/>
          </p:nvCxnSpPr>
          <p:spPr>
            <a:xfrm rot="10800000">
              <a:off x="4743263" y="3001714"/>
              <a:ext cx="0" cy="179148"/>
            </a:xfrm>
            <a:prstGeom prst="straightConnector1">
              <a:avLst/>
            </a:prstGeom>
            <a:noFill/>
            <a:ln cap="flat" cmpd="sng" w="19050">
              <a:solidFill>
                <a:schemeClr val="dk1"/>
              </a:solidFill>
              <a:prstDash val="solid"/>
              <a:miter lim="800000"/>
              <a:headEnd len="sm" w="sm" type="none"/>
              <a:tailEnd len="sm" w="sm" type="none"/>
            </a:ln>
          </p:spPr>
        </p:cxnSp>
        <p:sp>
          <p:nvSpPr>
            <p:cNvPr id="8785" name="Google Shape;8785;p137"/>
            <p:cNvSpPr/>
            <p:nvPr/>
          </p:nvSpPr>
          <p:spPr>
            <a:xfrm>
              <a:off x="5599069" y="3021109"/>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2"/>
                </a:solidFill>
                <a:latin typeface="Calibri"/>
                <a:ea typeface="Calibri"/>
                <a:cs typeface="Calibri"/>
                <a:sym typeface="Calibri"/>
              </a:endParaRPr>
            </a:p>
          </p:txBody>
        </p:sp>
        <p:sp>
          <p:nvSpPr>
            <p:cNvPr id="8786" name="Google Shape;8786;p137"/>
            <p:cNvSpPr/>
            <p:nvPr/>
          </p:nvSpPr>
          <p:spPr>
            <a:xfrm>
              <a:off x="3332787" y="3037552"/>
              <a:ext cx="139465" cy="120228"/>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787" name="Google Shape;8787;p137"/>
            <p:cNvSpPr txBox="1"/>
            <p:nvPr/>
          </p:nvSpPr>
          <p:spPr>
            <a:xfrm>
              <a:off x="1594368" y="2977181"/>
              <a:ext cx="1107501" cy="2564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pt-BR" sz="1000">
                  <a:solidFill>
                    <a:schemeClr val="dk2"/>
                  </a:solidFill>
                  <a:latin typeface="Calibri"/>
                  <a:ea typeface="Calibri"/>
                  <a:cs typeface="Calibri"/>
                  <a:sym typeface="Calibri"/>
                </a:rPr>
                <a:t>Alteração percentual da DHL (%)</a:t>
              </a:r>
              <a:endParaRPr/>
            </a:p>
          </p:txBody>
        </p:sp>
        <p:sp>
          <p:nvSpPr>
            <p:cNvPr id="8788" name="Google Shape;8788;p137"/>
            <p:cNvSpPr txBox="1"/>
            <p:nvPr/>
          </p:nvSpPr>
          <p:spPr>
            <a:xfrm>
              <a:off x="6796556" y="3018714"/>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–0,82</a:t>
              </a:r>
              <a:endParaRPr/>
            </a:p>
          </p:txBody>
        </p:sp>
        <p:sp>
          <p:nvSpPr>
            <p:cNvPr id="8789" name="Google Shape;8789;p137"/>
            <p:cNvSpPr txBox="1"/>
            <p:nvPr/>
          </p:nvSpPr>
          <p:spPr>
            <a:xfrm>
              <a:off x="7608573" y="3018714"/>
              <a:ext cx="466915"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8,39</a:t>
              </a:r>
              <a:endParaRPr/>
            </a:p>
          </p:txBody>
        </p:sp>
        <p:sp>
          <p:nvSpPr>
            <p:cNvPr id="8790" name="Google Shape;8790;p137"/>
            <p:cNvSpPr txBox="1"/>
            <p:nvPr/>
          </p:nvSpPr>
          <p:spPr>
            <a:xfrm>
              <a:off x="8231353" y="3018714"/>
              <a:ext cx="1341938"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9,21 (</a:t>
              </a:r>
              <a:r>
                <a:rPr b="1" lang="pt-BR" sz="1000">
                  <a:solidFill>
                    <a:srgbClr val="4D4D4D"/>
                  </a:solidFill>
                  <a:latin typeface="Calibri"/>
                  <a:ea typeface="Calibri"/>
                  <a:cs typeface="Calibri"/>
                  <a:sym typeface="Calibri"/>
                </a:rPr>
                <a:t>–0,42</a:t>
              </a:r>
              <a:r>
                <a:rPr lang="pt-BR" sz="1000">
                  <a:solidFill>
                    <a:srgbClr val="4D4D4D"/>
                  </a:solidFill>
                  <a:latin typeface="Calibri"/>
                  <a:ea typeface="Calibri"/>
                  <a:cs typeface="Calibri"/>
                  <a:sym typeface="Calibri"/>
                </a:rPr>
                <a:t> a 18,84)</a:t>
              </a:r>
              <a:r>
                <a:rPr baseline="30000" lang="pt-BR" sz="1000">
                  <a:solidFill>
                    <a:srgbClr val="4D4D4D"/>
                  </a:solidFill>
                  <a:latin typeface="Calibri"/>
                  <a:ea typeface="Calibri"/>
                  <a:cs typeface="Calibri"/>
                  <a:sym typeface="Calibri"/>
                </a:rPr>
                <a:t>‡</a:t>
              </a:r>
              <a:endParaRPr/>
            </a:p>
          </p:txBody>
        </p:sp>
        <p:sp>
          <p:nvSpPr>
            <p:cNvPr id="8791" name="Google Shape;8791;p137"/>
            <p:cNvSpPr txBox="1"/>
            <p:nvPr/>
          </p:nvSpPr>
          <p:spPr>
            <a:xfrm>
              <a:off x="9662836" y="3008842"/>
              <a:ext cx="818420"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2"/>
                  </a:solidFill>
                  <a:latin typeface="Calibri"/>
                  <a:ea typeface="Calibri"/>
                  <a:cs typeface="Calibri"/>
                  <a:sym typeface="Calibri"/>
                </a:rPr>
                <a:t>–15%</a:t>
              </a:r>
              <a:endParaRPr baseline="30000" sz="1000">
                <a:solidFill>
                  <a:schemeClr val="dk2"/>
                </a:solidFill>
                <a:latin typeface="Calibri"/>
                <a:ea typeface="Calibri"/>
                <a:cs typeface="Calibri"/>
                <a:sym typeface="Calibri"/>
              </a:endParaRPr>
            </a:p>
          </p:txBody>
        </p:sp>
        <p:sp>
          <p:nvSpPr>
            <p:cNvPr id="8792" name="Google Shape;8792;p137"/>
            <p:cNvSpPr txBox="1"/>
            <p:nvPr/>
          </p:nvSpPr>
          <p:spPr>
            <a:xfrm>
              <a:off x="10682535" y="2996705"/>
              <a:ext cx="818420" cy="21491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rgbClr val="4D4D4D"/>
                  </a:solidFill>
                  <a:latin typeface="Calibri"/>
                  <a:ea typeface="Calibri"/>
                  <a:cs typeface="Calibri"/>
                  <a:sym typeface="Calibri"/>
                </a:rPr>
                <a:t>Não inferior</a:t>
              </a:r>
              <a:endParaRPr baseline="30000" sz="1000">
                <a:solidFill>
                  <a:srgbClr val="4D4D4D"/>
                </a:solidFill>
                <a:latin typeface="Calibri"/>
                <a:ea typeface="Calibri"/>
                <a:cs typeface="Calibri"/>
                <a:sym typeface="Calibri"/>
              </a:endParaRPr>
            </a:p>
          </p:txBody>
        </p:sp>
        <p:sp>
          <p:nvSpPr>
            <p:cNvPr id="8793" name="Google Shape;8793;p137"/>
            <p:cNvSpPr/>
            <p:nvPr/>
          </p:nvSpPr>
          <p:spPr>
            <a:xfrm>
              <a:off x="598884" y="2906038"/>
              <a:ext cx="828000" cy="380861"/>
            </a:xfrm>
            <a:prstGeom prst="rect">
              <a:avLst/>
            </a:prstGeom>
            <a:solidFill>
              <a:schemeClr val="dk1">
                <a:alpha val="23921"/>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794" name="Google Shape;8794;p137"/>
            <p:cNvSpPr txBox="1"/>
            <p:nvPr/>
          </p:nvSpPr>
          <p:spPr>
            <a:xfrm>
              <a:off x="732563" y="2973040"/>
              <a:ext cx="612000" cy="252000"/>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pt-BR" sz="800">
                  <a:solidFill>
                    <a:schemeClr val="lt1"/>
                  </a:solidFill>
                  <a:latin typeface="Calibri"/>
                  <a:ea typeface="Calibri"/>
                  <a:cs typeface="Calibri"/>
                  <a:sym typeface="Calibri"/>
                </a:rPr>
                <a:t>DESFECHO PRIMÁRIO</a:t>
              </a:r>
              <a:endParaRPr/>
            </a:p>
          </p:txBody>
        </p:sp>
        <p:grpSp>
          <p:nvGrpSpPr>
            <p:cNvPr id="8795" name="Google Shape;8795;p137"/>
            <p:cNvGrpSpPr/>
            <p:nvPr/>
          </p:nvGrpSpPr>
          <p:grpSpPr>
            <a:xfrm>
              <a:off x="2962632" y="5656467"/>
              <a:ext cx="3716602" cy="196006"/>
              <a:chOff x="2319528" y="5426252"/>
              <a:chExt cx="3716602" cy="246903"/>
            </a:xfrm>
          </p:grpSpPr>
          <p:sp>
            <p:nvSpPr>
              <p:cNvPr id="8796" name="Google Shape;8796;p137"/>
              <p:cNvSpPr txBox="1"/>
              <p:nvPr/>
            </p:nvSpPr>
            <p:spPr>
              <a:xfrm>
                <a:off x="2319528" y="5426252"/>
                <a:ext cx="1847962" cy="24019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Favorece </a:t>
                </a:r>
                <a:r>
                  <a:rPr lang="pt-BR" sz="1000">
                    <a:solidFill>
                      <a:schemeClr val="dk2"/>
                    </a:solidFill>
                    <a:latin typeface="Calibri"/>
                    <a:ea typeface="Calibri"/>
                    <a:cs typeface="Calibri"/>
                    <a:sym typeface="Calibri"/>
                  </a:rPr>
                  <a:t>eculizumabe</a:t>
                </a:r>
                <a:endParaRPr sz="1000">
                  <a:solidFill>
                    <a:schemeClr val="dk2"/>
                  </a:solidFill>
                  <a:latin typeface="Calibri"/>
                  <a:ea typeface="Calibri"/>
                  <a:cs typeface="Calibri"/>
                  <a:sym typeface="Calibri"/>
                </a:endParaRPr>
              </a:p>
            </p:txBody>
          </p:sp>
          <p:sp>
            <p:nvSpPr>
              <p:cNvPr id="8797" name="Google Shape;8797;p137"/>
              <p:cNvSpPr txBox="1"/>
              <p:nvPr/>
            </p:nvSpPr>
            <p:spPr>
              <a:xfrm>
                <a:off x="4171870" y="5426252"/>
                <a:ext cx="1864260" cy="24690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lt2"/>
                    </a:solidFill>
                    <a:latin typeface="Calibri"/>
                    <a:ea typeface="Calibri"/>
                    <a:cs typeface="Calibri"/>
                    <a:sym typeface="Calibri"/>
                  </a:rPr>
                  <a:t>Favorece ravulizumabe</a:t>
                </a:r>
                <a:endParaRPr baseline="30000" sz="1000">
                  <a:solidFill>
                    <a:schemeClr val="lt2"/>
                  </a:solidFill>
                  <a:latin typeface="Calibri"/>
                  <a:ea typeface="Calibri"/>
                  <a:cs typeface="Calibri"/>
                  <a:sym typeface="Calibri"/>
                </a:endParaRPr>
              </a:p>
            </p:txBody>
          </p:sp>
        </p:grpSp>
        <p:grpSp>
          <p:nvGrpSpPr>
            <p:cNvPr id="8798" name="Google Shape;8798;p137"/>
            <p:cNvGrpSpPr/>
            <p:nvPr/>
          </p:nvGrpSpPr>
          <p:grpSpPr>
            <a:xfrm>
              <a:off x="2894485" y="5534515"/>
              <a:ext cx="3836478" cy="97007"/>
              <a:chOff x="2272647" y="4906371"/>
              <a:chExt cx="3836478" cy="97007"/>
            </a:xfrm>
          </p:grpSpPr>
          <p:sp>
            <p:nvSpPr>
              <p:cNvPr id="8799" name="Google Shape;8799;p137"/>
              <p:cNvSpPr/>
              <p:nvPr/>
            </p:nvSpPr>
            <p:spPr>
              <a:xfrm>
                <a:off x="4265310" y="4906371"/>
                <a:ext cx="1843815" cy="97007"/>
              </a:xfrm>
              <a:prstGeom prst="rightArrow">
                <a:avLst>
                  <a:gd fmla="val 50000" name="adj1"/>
                  <a:gd fmla="val 50000"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800" name="Google Shape;8800;p137"/>
              <p:cNvSpPr/>
              <p:nvPr/>
            </p:nvSpPr>
            <p:spPr>
              <a:xfrm flipH="1">
                <a:off x="2272647" y="4906371"/>
                <a:ext cx="1843815" cy="97007"/>
              </a:xfrm>
              <a:prstGeom prst="rightArrow">
                <a:avLst>
                  <a:gd fmla="val 50000" name="adj1"/>
                  <a:gd fmla="val 50000" name="adj2"/>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8801" name="Google Shape;8801;p137"/>
            <p:cNvGrpSpPr/>
            <p:nvPr/>
          </p:nvGrpSpPr>
          <p:grpSpPr>
            <a:xfrm>
              <a:off x="8098410" y="5237260"/>
              <a:ext cx="2750687" cy="506044"/>
              <a:chOff x="9369292" y="5774358"/>
              <a:chExt cx="2540072" cy="506044"/>
            </a:xfrm>
          </p:grpSpPr>
          <p:sp>
            <p:nvSpPr>
              <p:cNvPr id="8802" name="Google Shape;8802;p137"/>
              <p:cNvSpPr/>
              <p:nvPr/>
            </p:nvSpPr>
            <p:spPr>
              <a:xfrm>
                <a:off x="9379753" y="5946064"/>
                <a:ext cx="139473" cy="13947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803" name="Google Shape;8803;p137"/>
              <p:cNvSpPr/>
              <p:nvPr/>
            </p:nvSpPr>
            <p:spPr>
              <a:xfrm>
                <a:off x="9381944" y="5774358"/>
                <a:ext cx="139473" cy="120235"/>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8804" name="Google Shape;8804;p137"/>
              <p:cNvGrpSpPr/>
              <p:nvPr/>
            </p:nvGrpSpPr>
            <p:grpSpPr>
              <a:xfrm>
                <a:off x="9369292" y="6140690"/>
                <a:ext cx="160394" cy="120235"/>
                <a:chOff x="7806275" y="5346457"/>
                <a:chExt cx="238984" cy="179148"/>
              </a:xfrm>
            </p:grpSpPr>
            <p:cxnSp>
              <p:nvCxnSpPr>
                <p:cNvPr id="8805" name="Google Shape;8805;p137"/>
                <p:cNvCxnSpPr/>
                <p:nvPr/>
              </p:nvCxnSpPr>
              <p:spPr>
                <a:xfrm>
                  <a:off x="7806275" y="5436031"/>
                  <a:ext cx="232456" cy="0"/>
                </a:xfrm>
                <a:prstGeom prst="straightConnector1">
                  <a:avLst/>
                </a:prstGeom>
                <a:noFill/>
                <a:ln cap="flat" cmpd="sng" w="19050">
                  <a:solidFill>
                    <a:schemeClr val="dk1"/>
                  </a:solidFill>
                  <a:prstDash val="solid"/>
                  <a:miter lim="800000"/>
                  <a:headEnd len="sm" w="sm" type="none"/>
                  <a:tailEnd len="sm" w="sm" type="none"/>
                </a:ln>
              </p:spPr>
            </p:cxnSp>
            <p:cxnSp>
              <p:nvCxnSpPr>
                <p:cNvPr id="8806" name="Google Shape;8806;p137"/>
                <p:cNvCxnSpPr/>
                <p:nvPr/>
              </p:nvCxnSpPr>
              <p:spPr>
                <a:xfrm rot="10800000">
                  <a:off x="7806275" y="5346457"/>
                  <a:ext cx="0" cy="179148"/>
                </a:xfrm>
                <a:prstGeom prst="straightConnector1">
                  <a:avLst/>
                </a:prstGeom>
                <a:noFill/>
                <a:ln cap="flat" cmpd="sng" w="19050">
                  <a:solidFill>
                    <a:schemeClr val="dk1"/>
                  </a:solidFill>
                  <a:prstDash val="solid"/>
                  <a:miter lim="800000"/>
                  <a:headEnd len="sm" w="sm" type="none"/>
                  <a:tailEnd len="sm" w="sm" type="none"/>
                </a:ln>
              </p:spPr>
            </p:cxnSp>
            <p:cxnSp>
              <p:nvCxnSpPr>
                <p:cNvPr id="8807" name="Google Shape;8807;p137"/>
                <p:cNvCxnSpPr/>
                <p:nvPr/>
              </p:nvCxnSpPr>
              <p:spPr>
                <a:xfrm rot="10800000">
                  <a:off x="8045259" y="5346457"/>
                  <a:ext cx="0" cy="179148"/>
                </a:xfrm>
                <a:prstGeom prst="straightConnector1">
                  <a:avLst/>
                </a:prstGeom>
                <a:noFill/>
                <a:ln cap="flat" cmpd="sng" w="19050">
                  <a:solidFill>
                    <a:schemeClr val="dk1"/>
                  </a:solidFill>
                  <a:prstDash val="solid"/>
                  <a:miter lim="800000"/>
                  <a:headEnd len="sm" w="sm" type="none"/>
                  <a:tailEnd len="sm" w="sm" type="none"/>
                </a:ln>
              </p:spPr>
            </p:cxnSp>
          </p:grpSp>
          <p:sp>
            <p:nvSpPr>
              <p:cNvPr id="8808" name="Google Shape;8808;p137"/>
              <p:cNvSpPr txBox="1"/>
              <p:nvPr/>
            </p:nvSpPr>
            <p:spPr>
              <a:xfrm>
                <a:off x="9614399" y="5936207"/>
                <a:ext cx="2294965" cy="15918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900">
                    <a:solidFill>
                      <a:srgbClr val="4C4C4C"/>
                    </a:solidFill>
                    <a:latin typeface="Calibri"/>
                    <a:ea typeface="Calibri"/>
                    <a:cs typeface="Calibri"/>
                    <a:sym typeface="Calibri"/>
                  </a:rPr>
                  <a:t>Valor observado (estimativa pontual do estudo)</a:t>
                </a:r>
                <a:endParaRPr/>
              </a:p>
            </p:txBody>
          </p:sp>
          <p:sp>
            <p:nvSpPr>
              <p:cNvPr id="8809" name="Google Shape;8809;p137"/>
              <p:cNvSpPr txBox="1"/>
              <p:nvPr/>
            </p:nvSpPr>
            <p:spPr>
              <a:xfrm>
                <a:off x="9614399" y="5774358"/>
                <a:ext cx="2294965" cy="15918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900">
                    <a:solidFill>
                      <a:srgbClr val="4C4C4C"/>
                    </a:solidFill>
                    <a:latin typeface="Calibri"/>
                    <a:ea typeface="Calibri"/>
                    <a:cs typeface="Calibri"/>
                    <a:sym typeface="Calibri"/>
                  </a:rPr>
                  <a:t>Margem de não inferioridade para o desfecho</a:t>
                </a:r>
                <a:endParaRPr/>
              </a:p>
            </p:txBody>
          </p:sp>
          <p:sp>
            <p:nvSpPr>
              <p:cNvPr id="8810" name="Google Shape;8810;p137"/>
              <p:cNvSpPr txBox="1"/>
              <p:nvPr/>
            </p:nvSpPr>
            <p:spPr>
              <a:xfrm>
                <a:off x="9614399" y="6121214"/>
                <a:ext cx="2294965" cy="15918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900">
                    <a:solidFill>
                      <a:srgbClr val="4C4C4C"/>
                    </a:solidFill>
                    <a:latin typeface="Calibri"/>
                    <a:ea typeface="Calibri"/>
                    <a:cs typeface="Calibri"/>
                    <a:sym typeface="Calibri"/>
                  </a:rPr>
                  <a:t>Intervalo de confiança de 95%</a:t>
                </a:r>
                <a:endParaRPr/>
              </a:p>
            </p:txBody>
          </p:sp>
        </p:grpSp>
        <p:cxnSp>
          <p:nvCxnSpPr>
            <p:cNvPr id="8811" name="Google Shape;8811;p137"/>
            <p:cNvCxnSpPr/>
            <p:nvPr/>
          </p:nvCxnSpPr>
          <p:spPr>
            <a:xfrm>
              <a:off x="7507870" y="2031987"/>
              <a:ext cx="0" cy="2965170"/>
            </a:xfrm>
            <a:prstGeom prst="straightConnector1">
              <a:avLst/>
            </a:prstGeom>
            <a:noFill/>
            <a:ln cap="flat" cmpd="sng" w="12700">
              <a:solidFill>
                <a:srgbClr val="D8D8D8"/>
              </a:solidFill>
              <a:prstDash val="solid"/>
              <a:miter lim="800000"/>
              <a:headEnd len="sm" w="sm" type="none"/>
              <a:tailEnd len="sm" w="sm" type="none"/>
            </a:ln>
          </p:spPr>
        </p:cxnSp>
        <p:cxnSp>
          <p:nvCxnSpPr>
            <p:cNvPr id="8812" name="Google Shape;8812;p137"/>
            <p:cNvCxnSpPr/>
            <p:nvPr/>
          </p:nvCxnSpPr>
          <p:spPr>
            <a:xfrm>
              <a:off x="8270458" y="2031987"/>
              <a:ext cx="0" cy="2965170"/>
            </a:xfrm>
            <a:prstGeom prst="straightConnector1">
              <a:avLst/>
            </a:prstGeom>
            <a:noFill/>
            <a:ln cap="flat" cmpd="sng" w="12700">
              <a:solidFill>
                <a:srgbClr val="D8D8D8"/>
              </a:solidFill>
              <a:prstDash val="solid"/>
              <a:miter lim="800000"/>
              <a:headEnd len="sm" w="sm" type="none"/>
              <a:tailEnd len="sm" w="sm" type="none"/>
            </a:ln>
          </p:spPr>
        </p:cxnSp>
        <p:cxnSp>
          <p:nvCxnSpPr>
            <p:cNvPr id="8813" name="Google Shape;8813;p137"/>
            <p:cNvCxnSpPr/>
            <p:nvPr/>
          </p:nvCxnSpPr>
          <p:spPr>
            <a:xfrm>
              <a:off x="9511501" y="2031987"/>
              <a:ext cx="0" cy="2965170"/>
            </a:xfrm>
            <a:prstGeom prst="straightConnector1">
              <a:avLst/>
            </a:prstGeom>
            <a:noFill/>
            <a:ln cap="flat" cmpd="sng" w="12700">
              <a:solidFill>
                <a:srgbClr val="D8D8D8"/>
              </a:solidFill>
              <a:prstDash val="solid"/>
              <a:miter lim="800000"/>
              <a:headEnd len="sm" w="sm" type="none"/>
              <a:tailEnd len="sm" w="sm" type="none"/>
            </a:ln>
          </p:spPr>
        </p:cxnSp>
        <p:cxnSp>
          <p:nvCxnSpPr>
            <p:cNvPr id="8814" name="Google Shape;8814;p137"/>
            <p:cNvCxnSpPr/>
            <p:nvPr/>
          </p:nvCxnSpPr>
          <p:spPr>
            <a:xfrm>
              <a:off x="10582357" y="2031987"/>
              <a:ext cx="0" cy="2965170"/>
            </a:xfrm>
            <a:prstGeom prst="straightConnector1">
              <a:avLst/>
            </a:prstGeom>
            <a:noFill/>
            <a:ln cap="flat" cmpd="sng" w="12700">
              <a:solidFill>
                <a:srgbClr val="D8D8D8"/>
              </a:solidFill>
              <a:prstDash val="solid"/>
              <a:miter lim="800000"/>
              <a:headEnd len="sm" w="sm" type="none"/>
              <a:tailEnd len="sm" w="sm" type="none"/>
            </a:ln>
          </p:spPr>
        </p:cxnSp>
        <p:sp>
          <p:nvSpPr>
            <p:cNvPr id="8815" name="Google Shape;8815;p137"/>
            <p:cNvSpPr/>
            <p:nvPr/>
          </p:nvSpPr>
          <p:spPr>
            <a:xfrm>
              <a:off x="6586570" y="2133600"/>
              <a:ext cx="4928949" cy="435193"/>
            </a:xfrm>
            <a:prstGeom prst="rect">
              <a:avLst/>
            </a:prstGeom>
            <a:no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705"/>
                                        </p:tgtEl>
                                        <p:attrNameLst>
                                          <p:attrName>style.visibility</p:attrName>
                                        </p:attrNameLst>
                                      </p:cBhvr>
                                      <p:to>
                                        <p:strVal val="visible"/>
                                      </p:to>
                                    </p:set>
                                    <p:animEffect filter="fade" transition="in">
                                      <p:cBhvr>
                                        <p:cTn dur="500"/>
                                        <p:tgtEl>
                                          <p:spTgt spid="8705"/>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8709"/>
                                        </p:tgtEl>
                                        <p:attrNameLst>
                                          <p:attrName>style.visibility</p:attrName>
                                        </p:attrNameLst>
                                      </p:cBhvr>
                                      <p:to>
                                        <p:strVal val="visible"/>
                                      </p:to>
                                    </p:set>
                                    <p:animEffect filter="fade" transition="in">
                                      <p:cBhvr>
                                        <p:cTn dur="500"/>
                                        <p:tgtEl>
                                          <p:spTgt spid="87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20" name="Shape 8820"/>
        <p:cNvGrpSpPr/>
        <p:nvPr/>
      </p:nvGrpSpPr>
      <p:grpSpPr>
        <a:xfrm>
          <a:off x="0" y="0"/>
          <a:ext cx="0" cy="0"/>
          <a:chOff x="0" y="0"/>
          <a:chExt cx="0" cy="0"/>
        </a:xfrm>
      </p:grpSpPr>
      <p:sp>
        <p:nvSpPr>
          <p:cNvPr id="8821" name="Google Shape;8821;p138"/>
          <p:cNvSpPr/>
          <p:nvPr/>
        </p:nvSpPr>
        <p:spPr>
          <a:xfrm flipH="1">
            <a:off x="407984" y="1910457"/>
            <a:ext cx="11316395" cy="429031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8822" name="Google Shape;8822;p138"/>
          <p:cNvSpPr txBox="1"/>
          <p:nvPr/>
        </p:nvSpPr>
        <p:spPr>
          <a:xfrm>
            <a:off x="296270" y="385036"/>
            <a:ext cx="10917050" cy="112646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Ravulizumabe atingiu concentrações séricas em estado de equilíbrio após a primeira dose, que se mantiveram durante todo o tratamento de 183 dias</a:t>
            </a:r>
            <a:r>
              <a:rPr b="1" baseline="30000" lang="pt-BR" sz="2800">
                <a:solidFill>
                  <a:schemeClr val="accent1"/>
                </a:solidFill>
                <a:latin typeface="Lustria"/>
                <a:ea typeface="Lustria"/>
                <a:cs typeface="Lustria"/>
                <a:sym typeface="Lustria"/>
              </a:rPr>
              <a:t>1,2</a:t>
            </a:r>
            <a:endParaRPr/>
          </a:p>
        </p:txBody>
      </p:sp>
      <p:sp>
        <p:nvSpPr>
          <p:cNvPr id="8823" name="Google Shape;8823;p138"/>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Referências: 1. Peffault De Latour et al. Oral presentation at the ASH 60th Annual Meeting and Exposition. San Diego, CA. 2018; 2. Peffault de Latour R et al. British Journal of Haematology. doi:10.1111/bjh.16711.</a:t>
            </a:r>
            <a:endParaRPr/>
          </a:p>
        </p:txBody>
      </p:sp>
      <p:sp>
        <p:nvSpPr>
          <p:cNvPr id="8824" name="Google Shape;8824;p138"/>
          <p:cNvSpPr txBox="1"/>
          <p:nvPr/>
        </p:nvSpPr>
        <p:spPr>
          <a:xfrm>
            <a:off x="296269" y="1361515"/>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ALXN1210-PNH-302</a:t>
            </a:r>
            <a:endParaRPr/>
          </a:p>
        </p:txBody>
      </p:sp>
      <p:grpSp>
        <p:nvGrpSpPr>
          <p:cNvPr id="8825" name="Google Shape;8825;p138"/>
          <p:cNvGrpSpPr/>
          <p:nvPr/>
        </p:nvGrpSpPr>
        <p:grpSpPr>
          <a:xfrm>
            <a:off x="1146599" y="2146589"/>
            <a:ext cx="10488855" cy="3407810"/>
            <a:chOff x="1196540" y="3471804"/>
            <a:chExt cx="7630175" cy="1395650"/>
          </a:xfrm>
        </p:grpSpPr>
        <p:cxnSp>
          <p:nvCxnSpPr>
            <p:cNvPr id="8826" name="Google Shape;8826;p138"/>
            <p:cNvCxnSpPr/>
            <p:nvPr/>
          </p:nvCxnSpPr>
          <p:spPr>
            <a:xfrm>
              <a:off x="1196540" y="3820716"/>
              <a:ext cx="7630175" cy="0"/>
            </a:xfrm>
            <a:prstGeom prst="straightConnector1">
              <a:avLst/>
            </a:prstGeom>
            <a:noFill/>
            <a:ln cap="flat" cmpd="sng" w="12700">
              <a:solidFill>
                <a:srgbClr val="D8D8D8"/>
              </a:solidFill>
              <a:prstDash val="solid"/>
              <a:miter lim="800000"/>
              <a:headEnd len="med" w="med" type="none"/>
              <a:tailEnd len="med" w="med" type="none"/>
            </a:ln>
          </p:spPr>
        </p:cxnSp>
        <p:cxnSp>
          <p:nvCxnSpPr>
            <p:cNvPr id="8827" name="Google Shape;8827;p138"/>
            <p:cNvCxnSpPr/>
            <p:nvPr/>
          </p:nvCxnSpPr>
          <p:spPr>
            <a:xfrm>
              <a:off x="1196540" y="3471804"/>
              <a:ext cx="7630175" cy="0"/>
            </a:xfrm>
            <a:prstGeom prst="straightConnector1">
              <a:avLst/>
            </a:prstGeom>
            <a:noFill/>
            <a:ln cap="flat" cmpd="sng" w="12700">
              <a:solidFill>
                <a:srgbClr val="D8D8D8"/>
              </a:solidFill>
              <a:prstDash val="solid"/>
              <a:miter lim="800000"/>
              <a:headEnd len="med" w="med" type="none"/>
              <a:tailEnd len="med" w="med" type="none"/>
            </a:ln>
          </p:spPr>
        </p:cxnSp>
        <p:cxnSp>
          <p:nvCxnSpPr>
            <p:cNvPr id="8828" name="Google Shape;8828;p138"/>
            <p:cNvCxnSpPr/>
            <p:nvPr/>
          </p:nvCxnSpPr>
          <p:spPr>
            <a:xfrm>
              <a:off x="1196540" y="4169628"/>
              <a:ext cx="7630175" cy="0"/>
            </a:xfrm>
            <a:prstGeom prst="straightConnector1">
              <a:avLst/>
            </a:prstGeom>
            <a:noFill/>
            <a:ln cap="flat" cmpd="sng" w="12700">
              <a:solidFill>
                <a:srgbClr val="D8D8D8"/>
              </a:solidFill>
              <a:prstDash val="solid"/>
              <a:miter lim="800000"/>
              <a:headEnd len="med" w="med" type="none"/>
              <a:tailEnd len="med" w="med" type="none"/>
            </a:ln>
          </p:spPr>
        </p:cxnSp>
        <p:cxnSp>
          <p:nvCxnSpPr>
            <p:cNvPr id="8829" name="Google Shape;8829;p138"/>
            <p:cNvCxnSpPr/>
            <p:nvPr/>
          </p:nvCxnSpPr>
          <p:spPr>
            <a:xfrm>
              <a:off x="1196540" y="4518540"/>
              <a:ext cx="7630175" cy="0"/>
            </a:xfrm>
            <a:prstGeom prst="straightConnector1">
              <a:avLst/>
            </a:prstGeom>
            <a:noFill/>
            <a:ln cap="flat" cmpd="sng" w="12700">
              <a:solidFill>
                <a:srgbClr val="D8D8D8"/>
              </a:solidFill>
              <a:prstDash val="solid"/>
              <a:miter lim="800000"/>
              <a:headEnd len="med" w="med" type="none"/>
              <a:tailEnd len="med" w="med" type="none"/>
            </a:ln>
          </p:spPr>
        </p:cxnSp>
        <p:cxnSp>
          <p:nvCxnSpPr>
            <p:cNvPr id="8830" name="Google Shape;8830;p138"/>
            <p:cNvCxnSpPr/>
            <p:nvPr/>
          </p:nvCxnSpPr>
          <p:spPr>
            <a:xfrm>
              <a:off x="1196540" y="4867454"/>
              <a:ext cx="7630175" cy="0"/>
            </a:xfrm>
            <a:prstGeom prst="straightConnector1">
              <a:avLst/>
            </a:prstGeom>
            <a:noFill/>
            <a:ln cap="flat" cmpd="sng" w="12700">
              <a:solidFill>
                <a:srgbClr val="D8D8D8"/>
              </a:solidFill>
              <a:prstDash val="solid"/>
              <a:miter lim="800000"/>
              <a:headEnd len="med" w="med" type="none"/>
              <a:tailEnd len="med" w="med" type="none"/>
            </a:ln>
          </p:spPr>
        </p:cxnSp>
      </p:grpSp>
      <p:cxnSp>
        <p:nvCxnSpPr>
          <p:cNvPr id="8831" name="Google Shape;8831;p138"/>
          <p:cNvCxnSpPr/>
          <p:nvPr/>
        </p:nvCxnSpPr>
        <p:spPr>
          <a:xfrm>
            <a:off x="3593594" y="6380156"/>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8832" name="Google Shape;8832;p138"/>
          <p:cNvCxnSpPr/>
          <p:nvPr/>
        </p:nvCxnSpPr>
        <p:spPr>
          <a:xfrm>
            <a:off x="3728019" y="2620181"/>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8833" name="Google Shape;8833;p138"/>
          <p:cNvCxnSpPr/>
          <p:nvPr/>
        </p:nvCxnSpPr>
        <p:spPr>
          <a:xfrm>
            <a:off x="3593594" y="6380156"/>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8834" name="Google Shape;8834;p138"/>
          <p:cNvCxnSpPr/>
          <p:nvPr/>
        </p:nvCxnSpPr>
        <p:spPr>
          <a:xfrm>
            <a:off x="3728019" y="2620181"/>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8835" name="Google Shape;8835;p138"/>
          <p:cNvCxnSpPr/>
          <p:nvPr/>
        </p:nvCxnSpPr>
        <p:spPr>
          <a:xfrm>
            <a:off x="8052147" y="2279201"/>
            <a:ext cx="0" cy="0"/>
          </a:xfrm>
          <a:prstGeom prst="straightConnector1">
            <a:avLst/>
          </a:prstGeom>
          <a:noFill/>
          <a:ln cap="flat" cmpd="sng" w="22225">
            <a:solidFill>
              <a:srgbClr val="000000"/>
            </a:solidFill>
            <a:prstDash val="solid"/>
            <a:miter lim="800000"/>
            <a:headEnd len="med" w="med" type="none"/>
            <a:tailEnd len="med" w="med" type="none"/>
          </a:ln>
        </p:spPr>
      </p:cxnSp>
      <p:sp>
        <p:nvSpPr>
          <p:cNvPr id="8836" name="Google Shape;8836;p138"/>
          <p:cNvSpPr/>
          <p:nvPr/>
        </p:nvSpPr>
        <p:spPr>
          <a:xfrm>
            <a:off x="863174" y="5587875"/>
            <a:ext cx="201613"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t/>
            </a:r>
            <a:endParaRPr sz="900">
              <a:solidFill>
                <a:schemeClr val="dk1"/>
              </a:solidFill>
              <a:latin typeface="Calibri"/>
              <a:ea typeface="Calibri"/>
              <a:cs typeface="Calibri"/>
              <a:sym typeface="Calibri"/>
            </a:endParaRPr>
          </a:p>
        </p:txBody>
      </p:sp>
      <p:sp>
        <p:nvSpPr>
          <p:cNvPr id="8837" name="Google Shape;8837;p138"/>
          <p:cNvSpPr/>
          <p:nvPr/>
        </p:nvSpPr>
        <p:spPr>
          <a:xfrm>
            <a:off x="707599" y="2042714"/>
            <a:ext cx="357188"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2000</a:t>
            </a:r>
            <a:endParaRPr sz="900">
              <a:solidFill>
                <a:schemeClr val="dk1"/>
              </a:solidFill>
              <a:latin typeface="Calibri"/>
              <a:ea typeface="Calibri"/>
              <a:cs typeface="Calibri"/>
              <a:sym typeface="Calibri"/>
            </a:endParaRPr>
          </a:p>
        </p:txBody>
      </p:sp>
      <p:sp>
        <p:nvSpPr>
          <p:cNvPr id="8838" name="Google Shape;8838;p138"/>
          <p:cNvSpPr/>
          <p:nvPr/>
        </p:nvSpPr>
        <p:spPr>
          <a:xfrm>
            <a:off x="687498" y="4595250"/>
            <a:ext cx="377289"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500</a:t>
            </a:r>
            <a:endParaRPr sz="900">
              <a:solidFill>
                <a:schemeClr val="dk1"/>
              </a:solidFill>
              <a:latin typeface="Calibri"/>
              <a:ea typeface="Calibri"/>
              <a:cs typeface="Calibri"/>
              <a:sym typeface="Calibri"/>
            </a:endParaRPr>
          </a:p>
        </p:txBody>
      </p:sp>
      <p:sp>
        <p:nvSpPr>
          <p:cNvPr id="8839" name="Google Shape;8839;p138"/>
          <p:cNvSpPr/>
          <p:nvPr/>
        </p:nvSpPr>
        <p:spPr>
          <a:xfrm>
            <a:off x="687498" y="3752669"/>
            <a:ext cx="377289"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1000</a:t>
            </a:r>
            <a:endParaRPr sz="900">
              <a:solidFill>
                <a:schemeClr val="dk1"/>
              </a:solidFill>
              <a:latin typeface="Calibri"/>
              <a:ea typeface="Calibri"/>
              <a:cs typeface="Calibri"/>
              <a:sym typeface="Calibri"/>
            </a:endParaRPr>
          </a:p>
        </p:txBody>
      </p:sp>
      <p:sp>
        <p:nvSpPr>
          <p:cNvPr id="8840" name="Google Shape;8840;p138"/>
          <p:cNvSpPr/>
          <p:nvPr/>
        </p:nvSpPr>
        <p:spPr>
          <a:xfrm>
            <a:off x="687499" y="2894665"/>
            <a:ext cx="377290"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1500</a:t>
            </a:r>
            <a:endParaRPr sz="900">
              <a:solidFill>
                <a:schemeClr val="dk1"/>
              </a:solidFill>
              <a:latin typeface="Calibri"/>
              <a:ea typeface="Calibri"/>
              <a:cs typeface="Calibri"/>
              <a:sym typeface="Calibri"/>
            </a:endParaRPr>
          </a:p>
        </p:txBody>
      </p:sp>
      <p:sp>
        <p:nvSpPr>
          <p:cNvPr id="8841" name="Google Shape;8841;p138"/>
          <p:cNvSpPr/>
          <p:nvPr/>
        </p:nvSpPr>
        <p:spPr>
          <a:xfrm>
            <a:off x="4434959" y="5980662"/>
            <a:ext cx="3703512" cy="22011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dk1"/>
              </a:buClr>
              <a:buSzPts val="900"/>
              <a:buFont typeface="Calibri"/>
              <a:buNone/>
            </a:pPr>
            <a:r>
              <a:rPr b="1" lang="pt-BR" sz="900">
                <a:solidFill>
                  <a:schemeClr val="dk1"/>
                </a:solidFill>
                <a:latin typeface="Calibri"/>
                <a:ea typeface="Calibri"/>
                <a:cs typeface="Calibri"/>
                <a:sym typeface="Calibri"/>
              </a:rPr>
              <a:t>Visita (dias)</a:t>
            </a:r>
            <a:endParaRPr b="1" sz="900">
              <a:solidFill>
                <a:schemeClr val="dk1"/>
              </a:solidFill>
              <a:latin typeface="Calibri"/>
              <a:ea typeface="Calibri"/>
              <a:cs typeface="Calibri"/>
              <a:sym typeface="Calibri"/>
            </a:endParaRPr>
          </a:p>
        </p:txBody>
      </p:sp>
      <p:sp>
        <p:nvSpPr>
          <p:cNvPr id="8842" name="Google Shape;8842;p138"/>
          <p:cNvSpPr txBox="1"/>
          <p:nvPr/>
        </p:nvSpPr>
        <p:spPr>
          <a:xfrm rot="-5400000">
            <a:off x="-1041925" y="3748805"/>
            <a:ext cx="3380357" cy="2308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Concentração sérica (μg/mL) </a:t>
            </a:r>
            <a:endParaRPr/>
          </a:p>
        </p:txBody>
      </p:sp>
      <p:sp>
        <p:nvSpPr>
          <p:cNvPr id="8843" name="Google Shape;8843;p138"/>
          <p:cNvSpPr/>
          <p:nvPr/>
        </p:nvSpPr>
        <p:spPr>
          <a:xfrm>
            <a:off x="863174" y="5426758"/>
            <a:ext cx="201613" cy="20774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0</a:t>
            </a:r>
            <a:endParaRPr sz="900">
              <a:solidFill>
                <a:schemeClr val="dk1"/>
              </a:solidFill>
              <a:latin typeface="Calibri"/>
              <a:ea typeface="Calibri"/>
              <a:cs typeface="Calibri"/>
              <a:sym typeface="Calibri"/>
            </a:endParaRPr>
          </a:p>
        </p:txBody>
      </p:sp>
      <p:sp>
        <p:nvSpPr>
          <p:cNvPr id="8844" name="Google Shape;8844;p138"/>
          <p:cNvSpPr txBox="1"/>
          <p:nvPr/>
        </p:nvSpPr>
        <p:spPr>
          <a:xfrm>
            <a:off x="5277152" y="5723167"/>
            <a:ext cx="264558"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71</a:t>
            </a:r>
            <a:endParaRPr/>
          </a:p>
        </p:txBody>
      </p:sp>
      <p:sp>
        <p:nvSpPr>
          <p:cNvPr id="8845" name="Google Shape;8845;p138"/>
          <p:cNvSpPr txBox="1"/>
          <p:nvPr/>
        </p:nvSpPr>
        <p:spPr>
          <a:xfrm>
            <a:off x="5972280" y="5723167"/>
            <a:ext cx="264560"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85</a:t>
            </a:r>
            <a:endParaRPr/>
          </a:p>
        </p:txBody>
      </p:sp>
      <p:sp>
        <p:nvSpPr>
          <p:cNvPr id="8846" name="Google Shape;8846;p138"/>
          <p:cNvSpPr txBox="1"/>
          <p:nvPr/>
        </p:nvSpPr>
        <p:spPr>
          <a:xfrm>
            <a:off x="6665246" y="5723167"/>
            <a:ext cx="264560"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99</a:t>
            </a:r>
            <a:endParaRPr/>
          </a:p>
        </p:txBody>
      </p:sp>
      <p:sp>
        <p:nvSpPr>
          <p:cNvPr id="8847" name="Google Shape;8847;p138"/>
          <p:cNvSpPr txBox="1"/>
          <p:nvPr/>
        </p:nvSpPr>
        <p:spPr>
          <a:xfrm>
            <a:off x="7410185" y="5708109"/>
            <a:ext cx="369305" cy="22011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113</a:t>
            </a:r>
            <a:endParaRPr/>
          </a:p>
        </p:txBody>
      </p:sp>
      <p:sp>
        <p:nvSpPr>
          <p:cNvPr id="8848" name="Google Shape;8848;p138"/>
          <p:cNvSpPr txBox="1"/>
          <p:nvPr/>
        </p:nvSpPr>
        <p:spPr>
          <a:xfrm>
            <a:off x="8154208" y="5722263"/>
            <a:ext cx="342391"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127</a:t>
            </a:r>
            <a:endParaRPr/>
          </a:p>
        </p:txBody>
      </p:sp>
      <p:sp>
        <p:nvSpPr>
          <p:cNvPr id="8849" name="Google Shape;8849;p138"/>
          <p:cNvSpPr txBox="1"/>
          <p:nvPr/>
        </p:nvSpPr>
        <p:spPr>
          <a:xfrm>
            <a:off x="8915208" y="5722263"/>
            <a:ext cx="342391"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141</a:t>
            </a:r>
            <a:endParaRPr/>
          </a:p>
        </p:txBody>
      </p:sp>
      <p:sp>
        <p:nvSpPr>
          <p:cNvPr id="8850" name="Google Shape;8850;p138"/>
          <p:cNvSpPr txBox="1"/>
          <p:nvPr/>
        </p:nvSpPr>
        <p:spPr>
          <a:xfrm>
            <a:off x="9525663" y="5722263"/>
            <a:ext cx="342391"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155</a:t>
            </a:r>
            <a:endParaRPr/>
          </a:p>
        </p:txBody>
      </p:sp>
      <p:sp>
        <p:nvSpPr>
          <p:cNvPr id="8851" name="Google Shape;8851;p138"/>
          <p:cNvSpPr txBox="1"/>
          <p:nvPr/>
        </p:nvSpPr>
        <p:spPr>
          <a:xfrm>
            <a:off x="11062230" y="5722267"/>
            <a:ext cx="342391" cy="335765"/>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183</a:t>
            </a:r>
            <a:endParaRPr/>
          </a:p>
        </p:txBody>
      </p:sp>
      <p:sp>
        <p:nvSpPr>
          <p:cNvPr id="8852" name="Google Shape;8852;p138"/>
          <p:cNvSpPr txBox="1"/>
          <p:nvPr/>
        </p:nvSpPr>
        <p:spPr>
          <a:xfrm>
            <a:off x="10317179" y="5717243"/>
            <a:ext cx="342391" cy="177568"/>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169</a:t>
            </a:r>
            <a:endParaRPr/>
          </a:p>
        </p:txBody>
      </p:sp>
      <p:sp>
        <p:nvSpPr>
          <p:cNvPr id="8853" name="Google Shape;8853;p138"/>
          <p:cNvSpPr txBox="1"/>
          <p:nvPr/>
        </p:nvSpPr>
        <p:spPr>
          <a:xfrm>
            <a:off x="4529096" y="5723167"/>
            <a:ext cx="264556"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57</a:t>
            </a:r>
            <a:endParaRPr/>
          </a:p>
        </p:txBody>
      </p:sp>
      <p:sp>
        <p:nvSpPr>
          <p:cNvPr id="8854" name="Google Shape;8854;p138"/>
          <p:cNvSpPr txBox="1"/>
          <p:nvPr/>
        </p:nvSpPr>
        <p:spPr>
          <a:xfrm>
            <a:off x="2701451" y="5722262"/>
            <a:ext cx="264558"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22</a:t>
            </a:r>
            <a:endParaRPr/>
          </a:p>
        </p:txBody>
      </p:sp>
      <p:sp>
        <p:nvSpPr>
          <p:cNvPr id="8855" name="Google Shape;8855;p138"/>
          <p:cNvSpPr txBox="1"/>
          <p:nvPr/>
        </p:nvSpPr>
        <p:spPr>
          <a:xfrm>
            <a:off x="3238035" y="5722262"/>
            <a:ext cx="264560"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29</a:t>
            </a:r>
            <a:endParaRPr/>
          </a:p>
        </p:txBody>
      </p:sp>
      <p:sp>
        <p:nvSpPr>
          <p:cNvPr id="8856" name="Google Shape;8856;p138"/>
          <p:cNvSpPr txBox="1"/>
          <p:nvPr/>
        </p:nvSpPr>
        <p:spPr>
          <a:xfrm>
            <a:off x="3790420" y="5722262"/>
            <a:ext cx="264560"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43</a:t>
            </a:r>
            <a:endParaRPr/>
          </a:p>
        </p:txBody>
      </p:sp>
      <p:sp>
        <p:nvSpPr>
          <p:cNvPr id="8857" name="Google Shape;8857;p138"/>
          <p:cNvSpPr txBox="1"/>
          <p:nvPr/>
        </p:nvSpPr>
        <p:spPr>
          <a:xfrm>
            <a:off x="2306474" y="5722262"/>
            <a:ext cx="264556"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15</a:t>
            </a:r>
            <a:endParaRPr/>
          </a:p>
        </p:txBody>
      </p:sp>
      <p:sp>
        <p:nvSpPr>
          <p:cNvPr id="8858" name="Google Shape;8858;p138"/>
          <p:cNvSpPr txBox="1"/>
          <p:nvPr/>
        </p:nvSpPr>
        <p:spPr>
          <a:xfrm>
            <a:off x="1929714" y="5722262"/>
            <a:ext cx="264556"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8</a:t>
            </a:r>
            <a:endParaRPr/>
          </a:p>
        </p:txBody>
      </p:sp>
      <p:sp>
        <p:nvSpPr>
          <p:cNvPr id="8859" name="Google Shape;8859;p138"/>
          <p:cNvSpPr txBox="1"/>
          <p:nvPr/>
        </p:nvSpPr>
        <p:spPr>
          <a:xfrm>
            <a:off x="1526307" y="5722262"/>
            <a:ext cx="264556" cy="335777"/>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a:t>
            </a:r>
            <a:endParaRPr/>
          </a:p>
        </p:txBody>
      </p:sp>
      <p:grpSp>
        <p:nvGrpSpPr>
          <p:cNvPr id="8860" name="Google Shape;8860;p138"/>
          <p:cNvGrpSpPr/>
          <p:nvPr/>
        </p:nvGrpSpPr>
        <p:grpSpPr>
          <a:xfrm>
            <a:off x="1552454" y="4422201"/>
            <a:ext cx="9734294" cy="863391"/>
            <a:chOff x="1602394" y="3983618"/>
            <a:chExt cx="9734294" cy="863391"/>
          </a:xfrm>
        </p:grpSpPr>
        <p:sp>
          <p:nvSpPr>
            <p:cNvPr id="8861" name="Google Shape;8861;p138"/>
            <p:cNvSpPr/>
            <p:nvPr/>
          </p:nvSpPr>
          <p:spPr>
            <a:xfrm>
              <a:off x="1669215" y="4396100"/>
              <a:ext cx="25407" cy="221033"/>
            </a:xfrm>
            <a:custGeom>
              <a:rect b="b" l="l" r="r" t="t"/>
              <a:pathLst>
                <a:path extrusionOk="0" h="221033" w="25407">
                  <a:moveTo>
                    <a:pt x="19055" y="211002"/>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62" name="Google Shape;8862;p138"/>
            <p:cNvSpPr/>
            <p:nvPr/>
          </p:nvSpPr>
          <p:spPr>
            <a:xfrm>
              <a:off x="1702752" y="3983618"/>
              <a:ext cx="25407" cy="255039"/>
            </a:xfrm>
            <a:custGeom>
              <a:rect b="b" l="l" r="r" t="t"/>
              <a:pathLst>
                <a:path extrusionOk="0" h="255038" w="25407">
                  <a:moveTo>
                    <a:pt x="19055" y="253848"/>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63" name="Google Shape;8863;p138"/>
            <p:cNvSpPr/>
            <p:nvPr/>
          </p:nvSpPr>
          <p:spPr>
            <a:xfrm>
              <a:off x="2090722" y="4192579"/>
              <a:ext cx="25407" cy="272041"/>
            </a:xfrm>
            <a:custGeom>
              <a:rect b="b" l="l" r="r" t="t"/>
              <a:pathLst>
                <a:path extrusionOk="0" h="272041" w="25407">
                  <a:moveTo>
                    <a:pt x="19055" y="269831"/>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64" name="Google Shape;8864;p138"/>
            <p:cNvSpPr/>
            <p:nvPr/>
          </p:nvSpPr>
          <p:spPr>
            <a:xfrm>
              <a:off x="2465225" y="4374677"/>
              <a:ext cx="25407" cy="238036"/>
            </a:xfrm>
            <a:custGeom>
              <a:rect b="b" l="l" r="r" t="t"/>
              <a:pathLst>
                <a:path extrusionOk="0" h="238036" w="25407">
                  <a:moveTo>
                    <a:pt x="19055" y="227155"/>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65" name="Google Shape;8865;p138"/>
            <p:cNvSpPr/>
            <p:nvPr/>
          </p:nvSpPr>
          <p:spPr>
            <a:xfrm>
              <a:off x="2485297" y="4010482"/>
              <a:ext cx="25407" cy="238036"/>
            </a:xfrm>
            <a:custGeom>
              <a:rect b="b" l="l" r="r" t="t"/>
              <a:pathLst>
                <a:path extrusionOk="0" h="238036" w="25407">
                  <a:moveTo>
                    <a:pt x="19055" y="237696"/>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66" name="Google Shape;8866;p138"/>
            <p:cNvSpPr/>
            <p:nvPr/>
          </p:nvSpPr>
          <p:spPr>
            <a:xfrm>
              <a:off x="2826517" y="4251578"/>
              <a:ext cx="25407" cy="221033"/>
            </a:xfrm>
            <a:custGeom>
              <a:rect b="b" l="l" r="r" t="t"/>
              <a:pathLst>
                <a:path extrusionOk="0" h="221033" w="25407">
                  <a:moveTo>
                    <a:pt x="19055" y="221544"/>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67" name="Google Shape;8867;p138"/>
            <p:cNvSpPr/>
            <p:nvPr/>
          </p:nvSpPr>
          <p:spPr>
            <a:xfrm>
              <a:off x="3194414" y="4374677"/>
              <a:ext cx="25407" cy="255039"/>
            </a:xfrm>
            <a:custGeom>
              <a:rect b="b" l="l" r="r" t="t"/>
              <a:pathLst>
                <a:path extrusionOk="0" h="255038" w="25407">
                  <a:moveTo>
                    <a:pt x="19055" y="243137"/>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68" name="Google Shape;8868;p138"/>
            <p:cNvSpPr/>
            <p:nvPr/>
          </p:nvSpPr>
          <p:spPr>
            <a:xfrm>
              <a:off x="3930209" y="4401541"/>
              <a:ext cx="25407" cy="221033"/>
            </a:xfrm>
            <a:custGeom>
              <a:rect b="b" l="l" r="r" t="t"/>
              <a:pathLst>
                <a:path extrusionOk="0" h="221033" w="25407">
                  <a:moveTo>
                    <a:pt x="19056" y="211002"/>
                  </a:moveTo>
                  <a:lnTo>
                    <a:pt x="1905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69" name="Google Shape;8869;p138"/>
            <p:cNvSpPr/>
            <p:nvPr/>
          </p:nvSpPr>
          <p:spPr>
            <a:xfrm>
              <a:off x="4659144" y="4417524"/>
              <a:ext cx="25407" cy="204031"/>
            </a:xfrm>
            <a:custGeom>
              <a:rect b="b" l="l" r="r" t="t"/>
              <a:pathLst>
                <a:path extrusionOk="0" h="204030" w="25407">
                  <a:moveTo>
                    <a:pt x="19055" y="205731"/>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70" name="Google Shape;8870;p138"/>
            <p:cNvSpPr/>
            <p:nvPr/>
          </p:nvSpPr>
          <p:spPr>
            <a:xfrm>
              <a:off x="5394939" y="4417524"/>
              <a:ext cx="25407" cy="204031"/>
            </a:xfrm>
            <a:custGeom>
              <a:rect b="b" l="l" r="r" t="t"/>
              <a:pathLst>
                <a:path extrusionOk="0" h="204030" w="25407">
                  <a:moveTo>
                    <a:pt x="19056" y="205731"/>
                  </a:moveTo>
                  <a:lnTo>
                    <a:pt x="1905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71" name="Google Shape;8871;p138"/>
            <p:cNvSpPr/>
            <p:nvPr/>
          </p:nvSpPr>
          <p:spPr>
            <a:xfrm>
              <a:off x="5415011" y="3989059"/>
              <a:ext cx="25407" cy="272041"/>
            </a:xfrm>
            <a:custGeom>
              <a:rect b="b" l="l" r="r" t="t"/>
              <a:pathLst>
                <a:path extrusionOk="0" h="272041" w="25407">
                  <a:moveTo>
                    <a:pt x="19055" y="269831"/>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72" name="Google Shape;8872;p138"/>
            <p:cNvSpPr/>
            <p:nvPr/>
          </p:nvSpPr>
          <p:spPr>
            <a:xfrm>
              <a:off x="6120826" y="4422964"/>
              <a:ext cx="25407" cy="204031"/>
            </a:xfrm>
            <a:custGeom>
              <a:rect b="b" l="l" r="r" t="t"/>
              <a:pathLst>
                <a:path extrusionOk="0" h="204030" w="25407">
                  <a:moveTo>
                    <a:pt x="19055" y="205561"/>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73" name="Google Shape;8873;p138"/>
            <p:cNvSpPr/>
            <p:nvPr/>
          </p:nvSpPr>
          <p:spPr>
            <a:xfrm>
              <a:off x="6850015" y="4428235"/>
              <a:ext cx="25407" cy="204031"/>
            </a:xfrm>
            <a:custGeom>
              <a:rect b="b" l="l" r="r" t="t"/>
              <a:pathLst>
                <a:path extrusionOk="0" h="204030" w="25407">
                  <a:moveTo>
                    <a:pt x="19055" y="200290"/>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74" name="Google Shape;8874;p138"/>
            <p:cNvSpPr/>
            <p:nvPr/>
          </p:nvSpPr>
          <p:spPr>
            <a:xfrm>
              <a:off x="7585556" y="4396100"/>
              <a:ext cx="25407" cy="221033"/>
            </a:xfrm>
            <a:custGeom>
              <a:rect b="b" l="l" r="r" t="t"/>
              <a:pathLst>
                <a:path extrusionOk="0" h="221033" w="25407">
                  <a:moveTo>
                    <a:pt x="19056" y="221713"/>
                  </a:moveTo>
                  <a:lnTo>
                    <a:pt x="1905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75" name="Google Shape;8875;p138"/>
            <p:cNvSpPr/>
            <p:nvPr/>
          </p:nvSpPr>
          <p:spPr>
            <a:xfrm>
              <a:off x="8314745" y="4428235"/>
              <a:ext cx="25407" cy="204031"/>
            </a:xfrm>
            <a:custGeom>
              <a:rect b="b" l="l" r="r" t="t"/>
              <a:pathLst>
                <a:path extrusionOk="0" h="204030" w="25407">
                  <a:moveTo>
                    <a:pt x="19056" y="205731"/>
                  </a:moveTo>
                  <a:lnTo>
                    <a:pt x="1905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76" name="Google Shape;8876;p138"/>
            <p:cNvSpPr/>
            <p:nvPr/>
          </p:nvSpPr>
          <p:spPr>
            <a:xfrm>
              <a:off x="8334817" y="3994329"/>
              <a:ext cx="25407" cy="238036"/>
            </a:xfrm>
            <a:custGeom>
              <a:rect b="b" l="l" r="r" t="t"/>
              <a:pathLst>
                <a:path extrusionOk="0" h="238036" w="25407">
                  <a:moveTo>
                    <a:pt x="19056" y="232425"/>
                  </a:moveTo>
                  <a:lnTo>
                    <a:pt x="1905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77" name="Google Shape;8877;p138"/>
            <p:cNvSpPr/>
            <p:nvPr/>
          </p:nvSpPr>
          <p:spPr>
            <a:xfrm>
              <a:off x="9050540" y="4417524"/>
              <a:ext cx="25407" cy="204031"/>
            </a:xfrm>
            <a:custGeom>
              <a:rect b="b" l="l" r="r" t="t"/>
              <a:pathLst>
                <a:path extrusionOk="0" h="204030" w="25407">
                  <a:moveTo>
                    <a:pt x="19055" y="205731"/>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78" name="Google Shape;8878;p138"/>
            <p:cNvSpPr/>
            <p:nvPr/>
          </p:nvSpPr>
          <p:spPr>
            <a:xfrm>
              <a:off x="9779729" y="4412253"/>
              <a:ext cx="25407" cy="204031"/>
            </a:xfrm>
            <a:custGeom>
              <a:rect b="b" l="l" r="r" t="t"/>
              <a:pathLst>
                <a:path extrusionOk="0" h="204030" w="25407">
                  <a:moveTo>
                    <a:pt x="19056" y="205561"/>
                  </a:moveTo>
                  <a:lnTo>
                    <a:pt x="1905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79" name="Google Shape;8879;p138"/>
            <p:cNvSpPr/>
            <p:nvPr/>
          </p:nvSpPr>
          <p:spPr>
            <a:xfrm>
              <a:off x="10515524" y="4422964"/>
              <a:ext cx="25407" cy="204031"/>
            </a:xfrm>
            <a:custGeom>
              <a:rect b="b" l="l" r="r" t="t"/>
              <a:pathLst>
                <a:path extrusionOk="0" h="204030" w="25407">
                  <a:moveTo>
                    <a:pt x="19055" y="194849"/>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0" name="Google Shape;8880;p138"/>
            <p:cNvSpPr/>
            <p:nvPr/>
          </p:nvSpPr>
          <p:spPr>
            <a:xfrm>
              <a:off x="11244459" y="4385389"/>
              <a:ext cx="25407" cy="221033"/>
            </a:xfrm>
            <a:custGeom>
              <a:rect b="b" l="l" r="r" t="t"/>
              <a:pathLst>
                <a:path extrusionOk="0" h="221033" w="25407">
                  <a:moveTo>
                    <a:pt x="19055" y="216443"/>
                  </a:moveTo>
                  <a:lnTo>
                    <a:pt x="19055"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1" name="Google Shape;8881;p138"/>
            <p:cNvSpPr/>
            <p:nvPr/>
          </p:nvSpPr>
          <p:spPr>
            <a:xfrm>
              <a:off x="1602394" y="4396100"/>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2" name="Google Shape;8882;p138"/>
            <p:cNvSpPr/>
            <p:nvPr/>
          </p:nvSpPr>
          <p:spPr>
            <a:xfrm>
              <a:off x="1635931" y="3983618"/>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3" name="Google Shape;8883;p138"/>
            <p:cNvSpPr/>
            <p:nvPr/>
          </p:nvSpPr>
          <p:spPr>
            <a:xfrm>
              <a:off x="2030506" y="4192579"/>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4" name="Google Shape;8884;p138"/>
            <p:cNvSpPr/>
            <p:nvPr/>
          </p:nvSpPr>
          <p:spPr>
            <a:xfrm>
              <a:off x="2398404" y="4374677"/>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5" name="Google Shape;8885;p138"/>
            <p:cNvSpPr/>
            <p:nvPr/>
          </p:nvSpPr>
          <p:spPr>
            <a:xfrm>
              <a:off x="2418476" y="4010482"/>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6" name="Google Shape;8886;p138"/>
            <p:cNvSpPr/>
            <p:nvPr/>
          </p:nvSpPr>
          <p:spPr>
            <a:xfrm>
              <a:off x="2759696" y="4251578"/>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7" name="Google Shape;8887;p138"/>
            <p:cNvSpPr/>
            <p:nvPr/>
          </p:nvSpPr>
          <p:spPr>
            <a:xfrm>
              <a:off x="3134199" y="4374677"/>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8" name="Google Shape;8888;p138"/>
            <p:cNvSpPr/>
            <p:nvPr/>
          </p:nvSpPr>
          <p:spPr>
            <a:xfrm>
              <a:off x="3863388" y="4401541"/>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9" name="Google Shape;8889;p138"/>
            <p:cNvSpPr/>
            <p:nvPr/>
          </p:nvSpPr>
          <p:spPr>
            <a:xfrm>
              <a:off x="4599183" y="4417524"/>
              <a:ext cx="152444" cy="17003"/>
            </a:xfrm>
            <a:custGeom>
              <a:rect b="b" l="l" r="r" t="t"/>
              <a:pathLst>
                <a:path extrusionOk="0" h="17002" w="152443">
                  <a:moveTo>
                    <a:pt x="19055" y="12752"/>
                  </a:moveTo>
                  <a:lnTo>
                    <a:pt x="13923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90" name="Google Shape;8890;p138"/>
            <p:cNvSpPr/>
            <p:nvPr/>
          </p:nvSpPr>
          <p:spPr>
            <a:xfrm>
              <a:off x="5328118" y="4417524"/>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91" name="Google Shape;8891;p138"/>
            <p:cNvSpPr/>
            <p:nvPr/>
          </p:nvSpPr>
          <p:spPr>
            <a:xfrm>
              <a:off x="6060610" y="4422964"/>
              <a:ext cx="152444" cy="17003"/>
            </a:xfrm>
            <a:custGeom>
              <a:rect b="b" l="l" r="r" t="t"/>
              <a:pathLst>
                <a:path extrusionOk="0" h="17002" w="152443">
                  <a:moveTo>
                    <a:pt x="19055" y="12752"/>
                  </a:moveTo>
                  <a:lnTo>
                    <a:pt x="13948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92" name="Google Shape;8892;p138"/>
            <p:cNvSpPr/>
            <p:nvPr/>
          </p:nvSpPr>
          <p:spPr>
            <a:xfrm>
              <a:off x="6789800" y="4428235"/>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93" name="Google Shape;8893;p138"/>
            <p:cNvSpPr/>
            <p:nvPr/>
          </p:nvSpPr>
          <p:spPr>
            <a:xfrm>
              <a:off x="7518735" y="4396100"/>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94" name="Google Shape;8894;p138"/>
            <p:cNvSpPr/>
            <p:nvPr/>
          </p:nvSpPr>
          <p:spPr>
            <a:xfrm>
              <a:off x="8254530" y="4428235"/>
              <a:ext cx="152444" cy="17003"/>
            </a:xfrm>
            <a:custGeom>
              <a:rect b="b" l="l" r="r" t="t"/>
              <a:pathLst>
                <a:path extrusionOk="0" h="17002" w="152443">
                  <a:moveTo>
                    <a:pt x="19056"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95" name="Google Shape;8895;p138"/>
            <p:cNvSpPr/>
            <p:nvPr/>
          </p:nvSpPr>
          <p:spPr>
            <a:xfrm>
              <a:off x="8274601" y="3994329"/>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96" name="Google Shape;8896;p138"/>
            <p:cNvSpPr/>
            <p:nvPr/>
          </p:nvSpPr>
          <p:spPr>
            <a:xfrm>
              <a:off x="8983719" y="4417524"/>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97" name="Google Shape;8897;p138"/>
            <p:cNvSpPr/>
            <p:nvPr/>
          </p:nvSpPr>
          <p:spPr>
            <a:xfrm>
              <a:off x="9719514" y="4412253"/>
              <a:ext cx="152444" cy="17003"/>
            </a:xfrm>
            <a:custGeom>
              <a:rect b="b" l="l" r="r" t="t"/>
              <a:pathLst>
                <a:path extrusionOk="0" h="17002" w="152443">
                  <a:moveTo>
                    <a:pt x="19056"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98" name="Google Shape;8898;p138"/>
            <p:cNvSpPr/>
            <p:nvPr/>
          </p:nvSpPr>
          <p:spPr>
            <a:xfrm>
              <a:off x="10448449" y="4422964"/>
              <a:ext cx="152444" cy="17003"/>
            </a:xfrm>
            <a:custGeom>
              <a:rect b="b" l="l" r="r" t="t"/>
              <a:pathLst>
                <a:path extrusionOk="0" h="17002" w="152443">
                  <a:moveTo>
                    <a:pt x="19056" y="12752"/>
                  </a:moveTo>
                  <a:lnTo>
                    <a:pt x="14634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99" name="Google Shape;8899;p138"/>
            <p:cNvSpPr/>
            <p:nvPr/>
          </p:nvSpPr>
          <p:spPr>
            <a:xfrm>
              <a:off x="11184244" y="4385389"/>
              <a:ext cx="152444" cy="17003"/>
            </a:xfrm>
            <a:custGeom>
              <a:rect b="b" l="l" r="r" t="t"/>
              <a:pathLst>
                <a:path extrusionOk="0" h="17002" w="152443">
                  <a:moveTo>
                    <a:pt x="19056" y="12752"/>
                  </a:moveTo>
                  <a:lnTo>
                    <a:pt x="14634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00" name="Google Shape;8900;p138"/>
            <p:cNvSpPr/>
            <p:nvPr/>
          </p:nvSpPr>
          <p:spPr>
            <a:xfrm>
              <a:off x="1669215" y="4594350"/>
              <a:ext cx="25407" cy="204031"/>
            </a:xfrm>
            <a:custGeom>
              <a:rect b="b" l="l" r="r" t="t"/>
              <a:pathLst>
                <a:path extrusionOk="0" h="204030" w="25407">
                  <a:moveTo>
                    <a:pt x="19055" y="12752"/>
                  </a:moveTo>
                  <a:lnTo>
                    <a:pt x="19055" y="205561"/>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01" name="Google Shape;8901;p138"/>
            <p:cNvSpPr/>
            <p:nvPr/>
          </p:nvSpPr>
          <p:spPr>
            <a:xfrm>
              <a:off x="1702752" y="4224714"/>
              <a:ext cx="25407" cy="255039"/>
            </a:xfrm>
            <a:custGeom>
              <a:rect b="b" l="l" r="r" t="t"/>
              <a:pathLst>
                <a:path extrusionOk="0" h="255038" w="25407">
                  <a:moveTo>
                    <a:pt x="19055" y="12752"/>
                  </a:moveTo>
                  <a:lnTo>
                    <a:pt x="19055" y="259119"/>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02" name="Google Shape;8902;p138"/>
            <p:cNvSpPr/>
            <p:nvPr/>
          </p:nvSpPr>
          <p:spPr>
            <a:xfrm>
              <a:off x="2090722" y="4449658"/>
              <a:ext cx="25407" cy="272041"/>
            </a:xfrm>
            <a:custGeom>
              <a:rect b="b" l="l" r="r" t="t"/>
              <a:pathLst>
                <a:path extrusionOk="0" h="272041" w="25407">
                  <a:moveTo>
                    <a:pt x="19055" y="12752"/>
                  </a:moveTo>
                  <a:lnTo>
                    <a:pt x="19055" y="270001"/>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03" name="Google Shape;8903;p138"/>
            <p:cNvSpPr/>
            <p:nvPr/>
          </p:nvSpPr>
          <p:spPr>
            <a:xfrm>
              <a:off x="2465225" y="4589080"/>
              <a:ext cx="25407" cy="238036"/>
            </a:xfrm>
            <a:custGeom>
              <a:rect b="b" l="l" r="r" t="t"/>
              <a:pathLst>
                <a:path extrusionOk="0" h="238036" w="25407">
                  <a:moveTo>
                    <a:pt x="19055" y="12752"/>
                  </a:moveTo>
                  <a:lnTo>
                    <a:pt x="19055" y="226984"/>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04" name="Google Shape;8904;p138"/>
            <p:cNvSpPr/>
            <p:nvPr/>
          </p:nvSpPr>
          <p:spPr>
            <a:xfrm>
              <a:off x="2485297" y="4235426"/>
              <a:ext cx="25407" cy="255039"/>
            </a:xfrm>
            <a:custGeom>
              <a:rect b="b" l="l" r="r" t="t"/>
              <a:pathLst>
                <a:path extrusionOk="0" h="255038" w="25407">
                  <a:moveTo>
                    <a:pt x="19055" y="12752"/>
                  </a:moveTo>
                  <a:lnTo>
                    <a:pt x="19055" y="243137"/>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05" name="Google Shape;8905;p138"/>
            <p:cNvSpPr/>
            <p:nvPr/>
          </p:nvSpPr>
          <p:spPr>
            <a:xfrm>
              <a:off x="2826517" y="4460370"/>
              <a:ext cx="25407" cy="221033"/>
            </a:xfrm>
            <a:custGeom>
              <a:rect b="b" l="l" r="r" t="t"/>
              <a:pathLst>
                <a:path extrusionOk="0" h="221033" w="25407">
                  <a:moveTo>
                    <a:pt x="19055" y="12752"/>
                  </a:moveTo>
                  <a:lnTo>
                    <a:pt x="19055" y="216443"/>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06" name="Google Shape;8906;p138"/>
            <p:cNvSpPr/>
            <p:nvPr/>
          </p:nvSpPr>
          <p:spPr>
            <a:xfrm>
              <a:off x="3194414" y="4605062"/>
              <a:ext cx="25407" cy="238036"/>
            </a:xfrm>
            <a:custGeom>
              <a:rect b="b" l="l" r="r" t="t"/>
              <a:pathLst>
                <a:path extrusionOk="0" h="238036" w="25407">
                  <a:moveTo>
                    <a:pt x="19055" y="12752"/>
                  </a:moveTo>
                  <a:lnTo>
                    <a:pt x="19055" y="237696"/>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07" name="Google Shape;8907;p138"/>
            <p:cNvSpPr/>
            <p:nvPr/>
          </p:nvSpPr>
          <p:spPr>
            <a:xfrm>
              <a:off x="3930209" y="4599791"/>
              <a:ext cx="25407" cy="221033"/>
            </a:xfrm>
            <a:custGeom>
              <a:rect b="b" l="l" r="r" t="t"/>
              <a:pathLst>
                <a:path extrusionOk="0" h="221033" w="25407">
                  <a:moveTo>
                    <a:pt x="19056" y="12752"/>
                  </a:moveTo>
                  <a:lnTo>
                    <a:pt x="19056" y="21083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08" name="Google Shape;8908;p138"/>
            <p:cNvSpPr/>
            <p:nvPr/>
          </p:nvSpPr>
          <p:spPr>
            <a:xfrm>
              <a:off x="4659144" y="4610503"/>
              <a:ext cx="25407" cy="204031"/>
            </a:xfrm>
            <a:custGeom>
              <a:rect b="b" l="l" r="r" t="t"/>
              <a:pathLst>
                <a:path extrusionOk="0" h="204030" w="25407">
                  <a:moveTo>
                    <a:pt x="19055" y="12752"/>
                  </a:moveTo>
                  <a:lnTo>
                    <a:pt x="19055" y="205561"/>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09" name="Google Shape;8909;p138"/>
            <p:cNvSpPr/>
            <p:nvPr/>
          </p:nvSpPr>
          <p:spPr>
            <a:xfrm>
              <a:off x="5394939" y="4610503"/>
              <a:ext cx="25407" cy="221033"/>
            </a:xfrm>
            <a:custGeom>
              <a:rect b="b" l="l" r="r" t="t"/>
              <a:pathLst>
                <a:path extrusionOk="0" h="221033" w="25407">
                  <a:moveTo>
                    <a:pt x="19056" y="12752"/>
                  </a:moveTo>
                  <a:lnTo>
                    <a:pt x="19056" y="21083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10" name="Google Shape;8910;p138"/>
            <p:cNvSpPr/>
            <p:nvPr/>
          </p:nvSpPr>
          <p:spPr>
            <a:xfrm>
              <a:off x="5415011" y="4246138"/>
              <a:ext cx="25407" cy="272041"/>
            </a:xfrm>
            <a:custGeom>
              <a:rect b="b" l="l" r="r" t="t"/>
              <a:pathLst>
                <a:path extrusionOk="0" h="272041" w="25407">
                  <a:moveTo>
                    <a:pt x="19055" y="12752"/>
                  </a:moveTo>
                  <a:lnTo>
                    <a:pt x="19055" y="27527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11" name="Google Shape;8911;p138"/>
            <p:cNvSpPr/>
            <p:nvPr/>
          </p:nvSpPr>
          <p:spPr>
            <a:xfrm>
              <a:off x="6120826" y="4615774"/>
              <a:ext cx="25407" cy="204031"/>
            </a:xfrm>
            <a:custGeom>
              <a:rect b="b" l="l" r="r" t="t"/>
              <a:pathLst>
                <a:path extrusionOk="0" h="204030" w="25407">
                  <a:moveTo>
                    <a:pt x="19055" y="12752"/>
                  </a:moveTo>
                  <a:lnTo>
                    <a:pt x="19055" y="200290"/>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12" name="Google Shape;8912;p138"/>
            <p:cNvSpPr/>
            <p:nvPr/>
          </p:nvSpPr>
          <p:spPr>
            <a:xfrm>
              <a:off x="6850015" y="4615774"/>
              <a:ext cx="25407" cy="204031"/>
            </a:xfrm>
            <a:custGeom>
              <a:rect b="b" l="l" r="r" t="t"/>
              <a:pathLst>
                <a:path extrusionOk="0" h="204030" w="25407">
                  <a:moveTo>
                    <a:pt x="19055" y="12752"/>
                  </a:moveTo>
                  <a:lnTo>
                    <a:pt x="19055" y="200290"/>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13" name="Google Shape;8913;p138"/>
            <p:cNvSpPr/>
            <p:nvPr/>
          </p:nvSpPr>
          <p:spPr>
            <a:xfrm>
              <a:off x="7585810" y="4605062"/>
              <a:ext cx="25407" cy="221033"/>
            </a:xfrm>
            <a:custGeom>
              <a:rect b="b" l="l" r="r" t="t"/>
              <a:pathLst>
                <a:path extrusionOk="0" h="221033" w="25407">
                  <a:moveTo>
                    <a:pt x="19055" y="12752"/>
                  </a:moveTo>
                  <a:lnTo>
                    <a:pt x="19055" y="216273"/>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14" name="Google Shape;8914;p138"/>
            <p:cNvSpPr/>
            <p:nvPr/>
          </p:nvSpPr>
          <p:spPr>
            <a:xfrm>
              <a:off x="8314745" y="4621214"/>
              <a:ext cx="25407" cy="204031"/>
            </a:xfrm>
            <a:custGeom>
              <a:rect b="b" l="l" r="r" t="t"/>
              <a:pathLst>
                <a:path extrusionOk="0" h="204030" w="25407">
                  <a:moveTo>
                    <a:pt x="19056" y="12752"/>
                  </a:moveTo>
                  <a:lnTo>
                    <a:pt x="19056" y="200120"/>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15" name="Google Shape;8915;p138"/>
            <p:cNvSpPr/>
            <p:nvPr/>
          </p:nvSpPr>
          <p:spPr>
            <a:xfrm>
              <a:off x="8334817" y="4214003"/>
              <a:ext cx="25407" cy="238036"/>
            </a:xfrm>
            <a:custGeom>
              <a:rect b="b" l="l" r="r" t="t"/>
              <a:pathLst>
                <a:path extrusionOk="0" h="238036" w="25407">
                  <a:moveTo>
                    <a:pt x="19056" y="12752"/>
                  </a:moveTo>
                  <a:lnTo>
                    <a:pt x="19056" y="232425"/>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16" name="Google Shape;8916;p138"/>
            <p:cNvSpPr/>
            <p:nvPr/>
          </p:nvSpPr>
          <p:spPr>
            <a:xfrm>
              <a:off x="9050540" y="4610503"/>
              <a:ext cx="25407" cy="204031"/>
            </a:xfrm>
            <a:custGeom>
              <a:rect b="b" l="l" r="r" t="t"/>
              <a:pathLst>
                <a:path extrusionOk="0" h="204030" w="25407">
                  <a:moveTo>
                    <a:pt x="19055" y="12752"/>
                  </a:moveTo>
                  <a:lnTo>
                    <a:pt x="19055" y="200120"/>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17" name="Google Shape;8917;p138"/>
            <p:cNvSpPr/>
            <p:nvPr/>
          </p:nvSpPr>
          <p:spPr>
            <a:xfrm>
              <a:off x="9779729" y="4605062"/>
              <a:ext cx="25407" cy="204031"/>
            </a:xfrm>
            <a:custGeom>
              <a:rect b="b" l="l" r="r" t="t"/>
              <a:pathLst>
                <a:path extrusionOk="0" h="204030" w="25407">
                  <a:moveTo>
                    <a:pt x="19056" y="12752"/>
                  </a:moveTo>
                  <a:lnTo>
                    <a:pt x="19056" y="200290"/>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18" name="Google Shape;8918;p138"/>
            <p:cNvSpPr/>
            <p:nvPr/>
          </p:nvSpPr>
          <p:spPr>
            <a:xfrm>
              <a:off x="10515524" y="4605062"/>
              <a:ext cx="25407" cy="204031"/>
            </a:xfrm>
            <a:custGeom>
              <a:rect b="b" l="l" r="r" t="t"/>
              <a:pathLst>
                <a:path extrusionOk="0" h="204030" w="25407">
                  <a:moveTo>
                    <a:pt x="19055" y="12752"/>
                  </a:moveTo>
                  <a:lnTo>
                    <a:pt x="19055" y="194850"/>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19" name="Google Shape;8919;p138"/>
            <p:cNvSpPr/>
            <p:nvPr/>
          </p:nvSpPr>
          <p:spPr>
            <a:xfrm>
              <a:off x="11244459" y="4589080"/>
              <a:ext cx="25407" cy="221033"/>
            </a:xfrm>
            <a:custGeom>
              <a:rect b="b" l="l" r="r" t="t"/>
              <a:pathLst>
                <a:path extrusionOk="0" h="221033" w="25407">
                  <a:moveTo>
                    <a:pt x="19055" y="12752"/>
                  </a:moveTo>
                  <a:lnTo>
                    <a:pt x="19055" y="216273"/>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20" name="Google Shape;8920;p138"/>
            <p:cNvSpPr/>
            <p:nvPr/>
          </p:nvSpPr>
          <p:spPr>
            <a:xfrm>
              <a:off x="1602394" y="4787160"/>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21" name="Google Shape;8921;p138"/>
            <p:cNvSpPr/>
            <p:nvPr/>
          </p:nvSpPr>
          <p:spPr>
            <a:xfrm>
              <a:off x="1635931" y="4471082"/>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22" name="Google Shape;8922;p138"/>
            <p:cNvSpPr/>
            <p:nvPr/>
          </p:nvSpPr>
          <p:spPr>
            <a:xfrm>
              <a:off x="2030506" y="4706907"/>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23" name="Google Shape;8923;p138"/>
            <p:cNvSpPr/>
            <p:nvPr/>
          </p:nvSpPr>
          <p:spPr>
            <a:xfrm>
              <a:off x="2398404" y="4803312"/>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24" name="Google Shape;8924;p138"/>
            <p:cNvSpPr/>
            <p:nvPr/>
          </p:nvSpPr>
          <p:spPr>
            <a:xfrm>
              <a:off x="2418476" y="4465811"/>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25" name="Google Shape;8925;p138"/>
            <p:cNvSpPr/>
            <p:nvPr/>
          </p:nvSpPr>
          <p:spPr>
            <a:xfrm>
              <a:off x="2759696" y="4664061"/>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26" name="Google Shape;8926;p138"/>
            <p:cNvSpPr/>
            <p:nvPr/>
          </p:nvSpPr>
          <p:spPr>
            <a:xfrm>
              <a:off x="3134199" y="4830006"/>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27" name="Google Shape;8927;p138"/>
            <p:cNvSpPr/>
            <p:nvPr/>
          </p:nvSpPr>
          <p:spPr>
            <a:xfrm>
              <a:off x="3863388" y="4797871"/>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28" name="Google Shape;8928;p138"/>
            <p:cNvSpPr/>
            <p:nvPr/>
          </p:nvSpPr>
          <p:spPr>
            <a:xfrm>
              <a:off x="4599183" y="4803312"/>
              <a:ext cx="152444" cy="17003"/>
            </a:xfrm>
            <a:custGeom>
              <a:rect b="b" l="l" r="r" t="t"/>
              <a:pathLst>
                <a:path extrusionOk="0" h="17002" w="152443">
                  <a:moveTo>
                    <a:pt x="19055" y="12752"/>
                  </a:moveTo>
                  <a:lnTo>
                    <a:pt x="13923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29" name="Google Shape;8929;p138"/>
            <p:cNvSpPr/>
            <p:nvPr/>
          </p:nvSpPr>
          <p:spPr>
            <a:xfrm>
              <a:off x="5328118" y="4808583"/>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30" name="Google Shape;8930;p138"/>
            <p:cNvSpPr/>
            <p:nvPr/>
          </p:nvSpPr>
          <p:spPr>
            <a:xfrm>
              <a:off x="5348190" y="4508657"/>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31" name="Google Shape;8931;p138"/>
            <p:cNvSpPr/>
            <p:nvPr/>
          </p:nvSpPr>
          <p:spPr>
            <a:xfrm>
              <a:off x="6060610" y="4803312"/>
              <a:ext cx="152444" cy="17003"/>
            </a:xfrm>
            <a:custGeom>
              <a:rect b="b" l="l" r="r" t="t"/>
              <a:pathLst>
                <a:path extrusionOk="0" h="17002" w="152443">
                  <a:moveTo>
                    <a:pt x="19055" y="12752"/>
                  </a:moveTo>
                  <a:lnTo>
                    <a:pt x="13948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32" name="Google Shape;8932;p138"/>
            <p:cNvSpPr/>
            <p:nvPr/>
          </p:nvSpPr>
          <p:spPr>
            <a:xfrm>
              <a:off x="6789800" y="4803312"/>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33" name="Google Shape;8933;p138"/>
            <p:cNvSpPr/>
            <p:nvPr/>
          </p:nvSpPr>
          <p:spPr>
            <a:xfrm>
              <a:off x="7518735" y="4808583"/>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34" name="Google Shape;8934;p138"/>
            <p:cNvSpPr/>
            <p:nvPr/>
          </p:nvSpPr>
          <p:spPr>
            <a:xfrm>
              <a:off x="8254530" y="4808583"/>
              <a:ext cx="152444" cy="17003"/>
            </a:xfrm>
            <a:custGeom>
              <a:rect b="b" l="l" r="r" t="t"/>
              <a:pathLst>
                <a:path extrusionOk="0" h="17002" w="152443">
                  <a:moveTo>
                    <a:pt x="19056"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35" name="Google Shape;8935;p138"/>
            <p:cNvSpPr/>
            <p:nvPr/>
          </p:nvSpPr>
          <p:spPr>
            <a:xfrm>
              <a:off x="8274601" y="4433676"/>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36" name="Google Shape;8936;p138"/>
            <p:cNvSpPr/>
            <p:nvPr/>
          </p:nvSpPr>
          <p:spPr>
            <a:xfrm>
              <a:off x="8983719" y="4797871"/>
              <a:ext cx="152444" cy="17003"/>
            </a:xfrm>
            <a:custGeom>
              <a:rect b="b" l="l" r="r" t="t"/>
              <a:pathLst>
                <a:path extrusionOk="0" h="17002" w="152443">
                  <a:moveTo>
                    <a:pt x="19055"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37" name="Google Shape;8937;p138"/>
            <p:cNvSpPr/>
            <p:nvPr/>
          </p:nvSpPr>
          <p:spPr>
            <a:xfrm>
              <a:off x="9719514" y="4792600"/>
              <a:ext cx="152444" cy="17003"/>
            </a:xfrm>
            <a:custGeom>
              <a:rect b="b" l="l" r="r" t="t"/>
              <a:pathLst>
                <a:path extrusionOk="0" h="17002" w="152443">
                  <a:moveTo>
                    <a:pt x="19056" y="12752"/>
                  </a:moveTo>
                  <a:lnTo>
                    <a:pt x="146092"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38" name="Google Shape;8938;p138"/>
            <p:cNvSpPr/>
            <p:nvPr/>
          </p:nvSpPr>
          <p:spPr>
            <a:xfrm>
              <a:off x="10448449" y="4787160"/>
              <a:ext cx="152444" cy="17003"/>
            </a:xfrm>
            <a:custGeom>
              <a:rect b="b" l="l" r="r" t="t"/>
              <a:pathLst>
                <a:path extrusionOk="0" h="17002" w="152443">
                  <a:moveTo>
                    <a:pt x="19056" y="12752"/>
                  </a:moveTo>
                  <a:lnTo>
                    <a:pt x="14634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39" name="Google Shape;8939;p138"/>
            <p:cNvSpPr/>
            <p:nvPr/>
          </p:nvSpPr>
          <p:spPr>
            <a:xfrm>
              <a:off x="11184244" y="4792600"/>
              <a:ext cx="152444" cy="17003"/>
            </a:xfrm>
            <a:custGeom>
              <a:rect b="b" l="l" r="r" t="t"/>
              <a:pathLst>
                <a:path extrusionOk="0" h="17002" w="152443">
                  <a:moveTo>
                    <a:pt x="19056" y="12752"/>
                  </a:moveTo>
                  <a:lnTo>
                    <a:pt x="146346"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40" name="Google Shape;8940;p138"/>
            <p:cNvSpPr/>
            <p:nvPr/>
          </p:nvSpPr>
          <p:spPr>
            <a:xfrm>
              <a:off x="1669215" y="4214003"/>
              <a:ext cx="9603955" cy="425064"/>
            </a:xfrm>
            <a:custGeom>
              <a:rect b="b" l="l" r="r" t="t"/>
              <a:pathLst>
                <a:path extrusionOk="0" h="425064" w="9603954">
                  <a:moveTo>
                    <a:pt x="19055" y="393100"/>
                  </a:moveTo>
                  <a:lnTo>
                    <a:pt x="52593" y="23464"/>
                  </a:lnTo>
                  <a:lnTo>
                    <a:pt x="440562" y="248408"/>
                  </a:lnTo>
                  <a:lnTo>
                    <a:pt x="815066" y="387829"/>
                  </a:lnTo>
                  <a:lnTo>
                    <a:pt x="835138" y="34175"/>
                  </a:lnTo>
                  <a:lnTo>
                    <a:pt x="1176357" y="259289"/>
                  </a:lnTo>
                  <a:lnTo>
                    <a:pt x="1544255" y="403811"/>
                  </a:lnTo>
                  <a:lnTo>
                    <a:pt x="2280050" y="398540"/>
                  </a:lnTo>
                  <a:lnTo>
                    <a:pt x="3008985" y="409252"/>
                  </a:lnTo>
                  <a:lnTo>
                    <a:pt x="3744780" y="409252"/>
                  </a:lnTo>
                  <a:lnTo>
                    <a:pt x="3764852" y="44887"/>
                  </a:lnTo>
                  <a:lnTo>
                    <a:pt x="4470667" y="414523"/>
                  </a:lnTo>
                  <a:lnTo>
                    <a:pt x="5199602" y="414523"/>
                  </a:lnTo>
                  <a:lnTo>
                    <a:pt x="5935651" y="403811"/>
                  </a:lnTo>
                  <a:lnTo>
                    <a:pt x="6664586" y="419964"/>
                  </a:lnTo>
                  <a:lnTo>
                    <a:pt x="6684658" y="12752"/>
                  </a:lnTo>
                  <a:lnTo>
                    <a:pt x="7400381" y="409252"/>
                  </a:lnTo>
                  <a:lnTo>
                    <a:pt x="8129570" y="403811"/>
                  </a:lnTo>
                  <a:lnTo>
                    <a:pt x="8865365" y="403811"/>
                  </a:lnTo>
                  <a:lnTo>
                    <a:pt x="9594300" y="387829"/>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41" name="Google Shape;8941;p138"/>
            <p:cNvSpPr/>
            <p:nvPr/>
          </p:nvSpPr>
          <p:spPr>
            <a:xfrm>
              <a:off x="11237853" y="4589080"/>
              <a:ext cx="25407" cy="17003"/>
            </a:xfrm>
            <a:custGeom>
              <a:rect b="b" l="l" r="r" t="t"/>
              <a:pathLst>
                <a:path extrusionOk="0" h="17002" w="25407">
                  <a:moveTo>
                    <a:pt x="19055" y="12752"/>
                  </a:moveTo>
                  <a:lnTo>
                    <a:pt x="25661" y="12752"/>
                  </a:lnTo>
                </a:path>
              </a:pathLst>
            </a:custGeom>
            <a:noFill/>
            <a:ln cap="flat"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942" name="Google Shape;8942;p138"/>
          <p:cNvGrpSpPr/>
          <p:nvPr/>
        </p:nvGrpSpPr>
        <p:grpSpPr>
          <a:xfrm>
            <a:off x="1552454" y="2702730"/>
            <a:ext cx="9734294" cy="2775841"/>
            <a:chOff x="1602394" y="2264147"/>
            <a:chExt cx="9734294" cy="2775841"/>
          </a:xfrm>
        </p:grpSpPr>
        <p:sp>
          <p:nvSpPr>
            <p:cNvPr id="8943" name="Google Shape;8943;p138"/>
            <p:cNvSpPr/>
            <p:nvPr/>
          </p:nvSpPr>
          <p:spPr>
            <a:xfrm>
              <a:off x="1669215" y="5022985"/>
              <a:ext cx="25407" cy="17003"/>
            </a:xfrm>
            <a:custGeom>
              <a:rect b="b" l="l" r="r" t="t"/>
              <a:pathLst>
                <a:path extrusionOk="0" h="17002" w="25407">
                  <a:moveTo>
                    <a:pt x="19055" y="12752"/>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44" name="Google Shape;8944;p138"/>
            <p:cNvSpPr/>
            <p:nvPr/>
          </p:nvSpPr>
          <p:spPr>
            <a:xfrm>
              <a:off x="1702752" y="3303345"/>
              <a:ext cx="25407" cy="357054"/>
            </a:xfrm>
            <a:custGeom>
              <a:rect b="b" l="l" r="r" t="t"/>
              <a:pathLst>
                <a:path extrusionOk="0" h="357054" w="25407">
                  <a:moveTo>
                    <a:pt x="19055" y="344982"/>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45" name="Google Shape;8945;p138"/>
            <p:cNvSpPr/>
            <p:nvPr/>
          </p:nvSpPr>
          <p:spPr>
            <a:xfrm>
              <a:off x="2090722" y="4026464"/>
              <a:ext cx="25407" cy="221033"/>
            </a:xfrm>
            <a:custGeom>
              <a:rect b="b" l="l" r="r" t="t"/>
              <a:pathLst>
                <a:path extrusionOk="0" h="221033" w="25407">
                  <a:moveTo>
                    <a:pt x="19055" y="216443"/>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46" name="Google Shape;8946;p138"/>
            <p:cNvSpPr/>
            <p:nvPr/>
          </p:nvSpPr>
          <p:spPr>
            <a:xfrm>
              <a:off x="2465225" y="4155174"/>
              <a:ext cx="25407" cy="221033"/>
            </a:xfrm>
            <a:custGeom>
              <a:rect b="b" l="l" r="r" t="t"/>
              <a:pathLst>
                <a:path extrusionOk="0" h="221033" w="25407">
                  <a:moveTo>
                    <a:pt x="19055" y="216273"/>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47" name="Google Shape;8947;p138"/>
            <p:cNvSpPr/>
            <p:nvPr/>
          </p:nvSpPr>
          <p:spPr>
            <a:xfrm>
              <a:off x="2485297" y="2360552"/>
              <a:ext cx="25407" cy="493075"/>
            </a:xfrm>
            <a:custGeom>
              <a:rect b="b" l="l" r="r" t="t"/>
              <a:pathLst>
                <a:path extrusionOk="0" h="493074" w="25407">
                  <a:moveTo>
                    <a:pt x="19055" y="489504"/>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48" name="Google Shape;8948;p138"/>
            <p:cNvSpPr/>
            <p:nvPr/>
          </p:nvSpPr>
          <p:spPr>
            <a:xfrm>
              <a:off x="2826517" y="3142670"/>
              <a:ext cx="25407" cy="357054"/>
            </a:xfrm>
            <a:custGeom>
              <a:rect b="b" l="l" r="r" t="t"/>
              <a:pathLst>
                <a:path extrusionOk="0" h="357054" w="25407">
                  <a:moveTo>
                    <a:pt x="19055" y="360965"/>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49" name="Google Shape;8949;p138"/>
            <p:cNvSpPr/>
            <p:nvPr/>
          </p:nvSpPr>
          <p:spPr>
            <a:xfrm>
              <a:off x="3187554" y="3394479"/>
              <a:ext cx="25407" cy="272041"/>
            </a:xfrm>
            <a:custGeom>
              <a:rect b="b" l="l" r="r" t="t"/>
              <a:pathLst>
                <a:path extrusionOk="0" h="272041" w="25407">
                  <a:moveTo>
                    <a:pt x="19055" y="275272"/>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50" name="Google Shape;8950;p138"/>
            <p:cNvSpPr/>
            <p:nvPr/>
          </p:nvSpPr>
          <p:spPr>
            <a:xfrm>
              <a:off x="3923349" y="3705116"/>
              <a:ext cx="25407" cy="255039"/>
            </a:xfrm>
            <a:custGeom>
              <a:rect b="b" l="l" r="r" t="t"/>
              <a:pathLst>
                <a:path extrusionOk="0" h="255038" w="25407">
                  <a:moveTo>
                    <a:pt x="19055" y="243137"/>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51" name="Google Shape;8951;p138"/>
            <p:cNvSpPr/>
            <p:nvPr/>
          </p:nvSpPr>
          <p:spPr>
            <a:xfrm>
              <a:off x="4652538" y="3919348"/>
              <a:ext cx="25407" cy="187028"/>
            </a:xfrm>
            <a:custGeom>
              <a:rect b="b" l="l" r="r" t="t"/>
              <a:pathLst>
                <a:path extrusionOk="0" h="187028" w="25407">
                  <a:moveTo>
                    <a:pt x="19056" y="178867"/>
                  </a:moveTo>
                  <a:lnTo>
                    <a:pt x="1905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52" name="Google Shape;8952;p138"/>
            <p:cNvSpPr/>
            <p:nvPr/>
          </p:nvSpPr>
          <p:spPr>
            <a:xfrm>
              <a:off x="5394939" y="4021194"/>
              <a:ext cx="25407" cy="221033"/>
            </a:xfrm>
            <a:custGeom>
              <a:rect b="b" l="l" r="r" t="t"/>
              <a:pathLst>
                <a:path extrusionOk="0" h="221033" w="25407">
                  <a:moveTo>
                    <a:pt x="19056" y="221714"/>
                  </a:moveTo>
                  <a:lnTo>
                    <a:pt x="1905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53" name="Google Shape;8953;p138"/>
            <p:cNvSpPr/>
            <p:nvPr/>
          </p:nvSpPr>
          <p:spPr>
            <a:xfrm>
              <a:off x="5415011" y="2264147"/>
              <a:ext cx="25407" cy="459070"/>
            </a:xfrm>
            <a:custGeom>
              <a:rect b="b" l="l" r="r" t="t"/>
              <a:pathLst>
                <a:path extrusionOk="0" h="459069" w="25407">
                  <a:moveTo>
                    <a:pt x="19055" y="451928"/>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54" name="Google Shape;8954;p138"/>
            <p:cNvSpPr/>
            <p:nvPr/>
          </p:nvSpPr>
          <p:spPr>
            <a:xfrm>
              <a:off x="6114220" y="3217652"/>
              <a:ext cx="25407" cy="340052"/>
            </a:xfrm>
            <a:custGeom>
              <a:rect b="b" l="l" r="r" t="t"/>
              <a:pathLst>
                <a:path extrusionOk="0" h="340051" w="25407">
                  <a:moveTo>
                    <a:pt x="19056" y="339542"/>
                  </a:moveTo>
                  <a:lnTo>
                    <a:pt x="1905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55" name="Google Shape;8955;p138"/>
            <p:cNvSpPr/>
            <p:nvPr/>
          </p:nvSpPr>
          <p:spPr>
            <a:xfrm>
              <a:off x="6849761" y="3485442"/>
              <a:ext cx="25407" cy="340052"/>
            </a:xfrm>
            <a:custGeom>
              <a:rect b="b" l="l" r="r" t="t"/>
              <a:pathLst>
                <a:path extrusionOk="0" h="340051" w="25407">
                  <a:moveTo>
                    <a:pt x="19055" y="328830"/>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56" name="Google Shape;8956;p138"/>
            <p:cNvSpPr/>
            <p:nvPr/>
          </p:nvSpPr>
          <p:spPr>
            <a:xfrm>
              <a:off x="7578950" y="3806961"/>
              <a:ext cx="25407" cy="255039"/>
            </a:xfrm>
            <a:custGeom>
              <a:rect b="b" l="l" r="r" t="t"/>
              <a:pathLst>
                <a:path extrusionOk="0" h="255038" w="25407">
                  <a:moveTo>
                    <a:pt x="19055" y="242967"/>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57" name="Google Shape;8957;p138"/>
            <p:cNvSpPr/>
            <p:nvPr/>
          </p:nvSpPr>
          <p:spPr>
            <a:xfrm>
              <a:off x="8314745" y="3989059"/>
              <a:ext cx="25407" cy="238036"/>
            </a:xfrm>
            <a:custGeom>
              <a:rect b="b" l="l" r="r" t="t"/>
              <a:pathLst>
                <a:path extrusionOk="0" h="238036" w="25407">
                  <a:moveTo>
                    <a:pt x="19056" y="232425"/>
                  </a:moveTo>
                  <a:lnTo>
                    <a:pt x="1905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58" name="Google Shape;8958;p138"/>
            <p:cNvSpPr/>
            <p:nvPr/>
          </p:nvSpPr>
          <p:spPr>
            <a:xfrm>
              <a:off x="8334817" y="2301723"/>
              <a:ext cx="25407" cy="459070"/>
            </a:xfrm>
            <a:custGeom>
              <a:rect b="b" l="l" r="r" t="t"/>
              <a:pathLst>
                <a:path extrusionOk="0" h="459069" w="25407">
                  <a:moveTo>
                    <a:pt x="19056" y="451928"/>
                  </a:moveTo>
                  <a:lnTo>
                    <a:pt x="1905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59" name="Google Shape;8959;p138"/>
            <p:cNvSpPr/>
            <p:nvPr/>
          </p:nvSpPr>
          <p:spPr>
            <a:xfrm>
              <a:off x="9043934" y="3314056"/>
              <a:ext cx="25407" cy="306046"/>
            </a:xfrm>
            <a:custGeom>
              <a:rect b="b" l="l" r="r" t="t"/>
              <a:pathLst>
                <a:path extrusionOk="0" h="306046" w="25407">
                  <a:moveTo>
                    <a:pt x="19056" y="301966"/>
                  </a:moveTo>
                  <a:lnTo>
                    <a:pt x="1905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60" name="Google Shape;8960;p138"/>
            <p:cNvSpPr/>
            <p:nvPr/>
          </p:nvSpPr>
          <p:spPr>
            <a:xfrm>
              <a:off x="9772869" y="3533730"/>
              <a:ext cx="25407" cy="306046"/>
            </a:xfrm>
            <a:custGeom>
              <a:rect b="b" l="l" r="r" t="t"/>
              <a:pathLst>
                <a:path extrusionOk="0" h="306046" w="25407">
                  <a:moveTo>
                    <a:pt x="19055" y="296695"/>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61" name="Google Shape;8961;p138"/>
            <p:cNvSpPr/>
            <p:nvPr/>
          </p:nvSpPr>
          <p:spPr>
            <a:xfrm>
              <a:off x="10508664" y="3731980"/>
              <a:ext cx="25407" cy="272041"/>
            </a:xfrm>
            <a:custGeom>
              <a:rect b="b" l="l" r="r" t="t"/>
              <a:pathLst>
                <a:path extrusionOk="0" h="272041" w="25407">
                  <a:moveTo>
                    <a:pt x="19056" y="269831"/>
                  </a:moveTo>
                  <a:lnTo>
                    <a:pt x="1905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62" name="Google Shape;8962;p138"/>
            <p:cNvSpPr/>
            <p:nvPr/>
          </p:nvSpPr>
          <p:spPr>
            <a:xfrm>
              <a:off x="11244459" y="3962195"/>
              <a:ext cx="25407" cy="255039"/>
            </a:xfrm>
            <a:custGeom>
              <a:rect b="b" l="l" r="r" t="t"/>
              <a:pathLst>
                <a:path extrusionOk="0" h="255038" w="25407">
                  <a:moveTo>
                    <a:pt x="19055" y="248578"/>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63" name="Google Shape;8963;p138"/>
            <p:cNvSpPr/>
            <p:nvPr/>
          </p:nvSpPr>
          <p:spPr>
            <a:xfrm>
              <a:off x="1602394" y="5022985"/>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64" name="Google Shape;8964;p138"/>
            <p:cNvSpPr/>
            <p:nvPr/>
          </p:nvSpPr>
          <p:spPr>
            <a:xfrm>
              <a:off x="1635931" y="3303345"/>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65" name="Google Shape;8965;p138"/>
            <p:cNvSpPr/>
            <p:nvPr/>
          </p:nvSpPr>
          <p:spPr>
            <a:xfrm>
              <a:off x="2030506" y="4026464"/>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66" name="Google Shape;8966;p138"/>
            <p:cNvSpPr/>
            <p:nvPr/>
          </p:nvSpPr>
          <p:spPr>
            <a:xfrm>
              <a:off x="2398404" y="4155174"/>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67" name="Google Shape;8967;p138"/>
            <p:cNvSpPr/>
            <p:nvPr/>
          </p:nvSpPr>
          <p:spPr>
            <a:xfrm>
              <a:off x="2418476" y="2360552"/>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68" name="Google Shape;8968;p138"/>
            <p:cNvSpPr/>
            <p:nvPr/>
          </p:nvSpPr>
          <p:spPr>
            <a:xfrm>
              <a:off x="2759696" y="3142670"/>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69" name="Google Shape;8969;p138"/>
            <p:cNvSpPr/>
            <p:nvPr/>
          </p:nvSpPr>
          <p:spPr>
            <a:xfrm>
              <a:off x="3127593" y="3394479"/>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70" name="Google Shape;8970;p138"/>
            <p:cNvSpPr/>
            <p:nvPr/>
          </p:nvSpPr>
          <p:spPr>
            <a:xfrm>
              <a:off x="3856528" y="3705116"/>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71" name="Google Shape;8971;p138"/>
            <p:cNvSpPr/>
            <p:nvPr/>
          </p:nvSpPr>
          <p:spPr>
            <a:xfrm>
              <a:off x="4592323" y="3919348"/>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72" name="Google Shape;8972;p138"/>
            <p:cNvSpPr/>
            <p:nvPr/>
          </p:nvSpPr>
          <p:spPr>
            <a:xfrm>
              <a:off x="5328118" y="4021194"/>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73" name="Google Shape;8973;p138"/>
            <p:cNvSpPr/>
            <p:nvPr/>
          </p:nvSpPr>
          <p:spPr>
            <a:xfrm>
              <a:off x="5348190" y="2264147"/>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74" name="Google Shape;8974;p138"/>
            <p:cNvSpPr/>
            <p:nvPr/>
          </p:nvSpPr>
          <p:spPr>
            <a:xfrm>
              <a:off x="6054004" y="3217652"/>
              <a:ext cx="152444" cy="17003"/>
            </a:xfrm>
            <a:custGeom>
              <a:rect b="b" l="l" r="r" t="t"/>
              <a:pathLst>
                <a:path extrusionOk="0" h="17002" w="152443">
                  <a:moveTo>
                    <a:pt x="19056"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75" name="Google Shape;8975;p138"/>
            <p:cNvSpPr/>
            <p:nvPr/>
          </p:nvSpPr>
          <p:spPr>
            <a:xfrm>
              <a:off x="6782940" y="3485442"/>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76" name="Google Shape;8976;p138"/>
            <p:cNvSpPr/>
            <p:nvPr/>
          </p:nvSpPr>
          <p:spPr>
            <a:xfrm>
              <a:off x="7518735" y="3806961"/>
              <a:ext cx="152444" cy="17003"/>
            </a:xfrm>
            <a:custGeom>
              <a:rect b="b" l="l" r="r" t="t"/>
              <a:pathLst>
                <a:path extrusionOk="0" h="17002" w="152443">
                  <a:moveTo>
                    <a:pt x="19055" y="12752"/>
                  </a:moveTo>
                  <a:lnTo>
                    <a:pt x="13948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77" name="Google Shape;8977;p138"/>
            <p:cNvSpPr/>
            <p:nvPr/>
          </p:nvSpPr>
          <p:spPr>
            <a:xfrm>
              <a:off x="8254530" y="3989059"/>
              <a:ext cx="152444" cy="17003"/>
            </a:xfrm>
            <a:custGeom>
              <a:rect b="b" l="l" r="r" t="t"/>
              <a:pathLst>
                <a:path extrusionOk="0" h="17002" w="152443">
                  <a:moveTo>
                    <a:pt x="19056"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78" name="Google Shape;8978;p138"/>
            <p:cNvSpPr/>
            <p:nvPr/>
          </p:nvSpPr>
          <p:spPr>
            <a:xfrm>
              <a:off x="8274601" y="2301723"/>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79" name="Google Shape;8979;p138"/>
            <p:cNvSpPr/>
            <p:nvPr/>
          </p:nvSpPr>
          <p:spPr>
            <a:xfrm>
              <a:off x="8983719" y="3314056"/>
              <a:ext cx="152444" cy="17003"/>
            </a:xfrm>
            <a:custGeom>
              <a:rect b="b" l="l" r="r" t="t"/>
              <a:pathLst>
                <a:path extrusionOk="0" h="17002" w="152443">
                  <a:moveTo>
                    <a:pt x="19055" y="12752"/>
                  </a:moveTo>
                  <a:lnTo>
                    <a:pt x="13948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80" name="Google Shape;8980;p138"/>
            <p:cNvSpPr/>
            <p:nvPr/>
          </p:nvSpPr>
          <p:spPr>
            <a:xfrm>
              <a:off x="9712654" y="3533730"/>
              <a:ext cx="152444" cy="17003"/>
            </a:xfrm>
            <a:custGeom>
              <a:rect b="b" l="l" r="r" t="t"/>
              <a:pathLst>
                <a:path extrusionOk="0" h="17002" w="152443">
                  <a:moveTo>
                    <a:pt x="19055" y="12752"/>
                  </a:moveTo>
                  <a:lnTo>
                    <a:pt x="14634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81" name="Google Shape;8981;p138"/>
            <p:cNvSpPr/>
            <p:nvPr/>
          </p:nvSpPr>
          <p:spPr>
            <a:xfrm>
              <a:off x="10441843" y="3731980"/>
              <a:ext cx="152444" cy="17003"/>
            </a:xfrm>
            <a:custGeom>
              <a:rect b="b" l="l" r="r" t="t"/>
              <a:pathLst>
                <a:path extrusionOk="0" h="17002" w="152443">
                  <a:moveTo>
                    <a:pt x="19056"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82" name="Google Shape;8982;p138"/>
            <p:cNvSpPr/>
            <p:nvPr/>
          </p:nvSpPr>
          <p:spPr>
            <a:xfrm>
              <a:off x="11184244" y="3962195"/>
              <a:ext cx="152444" cy="17003"/>
            </a:xfrm>
            <a:custGeom>
              <a:rect b="b" l="l" r="r" t="t"/>
              <a:pathLst>
                <a:path extrusionOk="0" h="17002" w="152443">
                  <a:moveTo>
                    <a:pt x="19056" y="12752"/>
                  </a:moveTo>
                  <a:lnTo>
                    <a:pt x="14634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83" name="Google Shape;8983;p138"/>
            <p:cNvSpPr/>
            <p:nvPr/>
          </p:nvSpPr>
          <p:spPr>
            <a:xfrm>
              <a:off x="5348190" y="3989059"/>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84" name="Google Shape;8984;p138"/>
            <p:cNvSpPr/>
            <p:nvPr/>
          </p:nvSpPr>
          <p:spPr>
            <a:xfrm>
              <a:off x="8254530" y="4428235"/>
              <a:ext cx="152444" cy="17003"/>
            </a:xfrm>
            <a:custGeom>
              <a:rect b="b" l="l" r="r" t="t"/>
              <a:pathLst>
                <a:path extrusionOk="0" h="17002" w="152443">
                  <a:moveTo>
                    <a:pt x="19056"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85" name="Google Shape;8985;p138"/>
            <p:cNvSpPr/>
            <p:nvPr/>
          </p:nvSpPr>
          <p:spPr>
            <a:xfrm>
              <a:off x="1669215" y="5022985"/>
              <a:ext cx="25407" cy="17003"/>
            </a:xfrm>
            <a:custGeom>
              <a:rect b="b" l="l" r="r" t="t"/>
              <a:pathLst>
                <a:path extrusionOk="0" h="17002" w="25407">
                  <a:moveTo>
                    <a:pt x="19055" y="12752"/>
                  </a:moveTo>
                  <a:lnTo>
                    <a:pt x="19055"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86" name="Google Shape;8986;p138"/>
            <p:cNvSpPr/>
            <p:nvPr/>
          </p:nvSpPr>
          <p:spPr>
            <a:xfrm>
              <a:off x="1702752" y="3635575"/>
              <a:ext cx="25407" cy="357054"/>
            </a:xfrm>
            <a:custGeom>
              <a:rect b="b" l="l" r="r" t="t"/>
              <a:pathLst>
                <a:path extrusionOk="0" h="357054" w="25407">
                  <a:moveTo>
                    <a:pt x="19055" y="12752"/>
                  </a:moveTo>
                  <a:lnTo>
                    <a:pt x="19055" y="34481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87" name="Google Shape;8987;p138"/>
            <p:cNvSpPr/>
            <p:nvPr/>
          </p:nvSpPr>
          <p:spPr>
            <a:xfrm>
              <a:off x="2090722" y="4230155"/>
              <a:ext cx="25407" cy="221033"/>
            </a:xfrm>
            <a:custGeom>
              <a:rect b="b" l="l" r="r" t="t"/>
              <a:pathLst>
                <a:path extrusionOk="0" h="221033" w="25407">
                  <a:moveTo>
                    <a:pt x="19055" y="12752"/>
                  </a:moveTo>
                  <a:lnTo>
                    <a:pt x="19055" y="21083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88" name="Google Shape;8988;p138"/>
            <p:cNvSpPr/>
            <p:nvPr/>
          </p:nvSpPr>
          <p:spPr>
            <a:xfrm>
              <a:off x="2465225" y="4358695"/>
              <a:ext cx="25407" cy="221033"/>
            </a:xfrm>
            <a:custGeom>
              <a:rect b="b" l="l" r="r" t="t"/>
              <a:pathLst>
                <a:path extrusionOk="0" h="221033" w="25407">
                  <a:moveTo>
                    <a:pt x="19055" y="12752"/>
                  </a:moveTo>
                  <a:lnTo>
                    <a:pt x="19055" y="21100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89" name="Google Shape;8989;p138"/>
            <p:cNvSpPr/>
            <p:nvPr/>
          </p:nvSpPr>
          <p:spPr>
            <a:xfrm>
              <a:off x="2485297" y="2837304"/>
              <a:ext cx="25407" cy="493075"/>
            </a:xfrm>
            <a:custGeom>
              <a:rect b="b" l="l" r="r" t="t"/>
              <a:pathLst>
                <a:path extrusionOk="0" h="493074" w="25407">
                  <a:moveTo>
                    <a:pt x="19055" y="12752"/>
                  </a:moveTo>
                  <a:lnTo>
                    <a:pt x="19055" y="484233"/>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90" name="Google Shape;8990;p138"/>
            <p:cNvSpPr/>
            <p:nvPr/>
          </p:nvSpPr>
          <p:spPr>
            <a:xfrm>
              <a:off x="2826517" y="3490883"/>
              <a:ext cx="25407" cy="357054"/>
            </a:xfrm>
            <a:custGeom>
              <a:rect b="b" l="l" r="r" t="t"/>
              <a:pathLst>
                <a:path extrusionOk="0" h="357054" w="25407">
                  <a:moveTo>
                    <a:pt x="19055" y="12752"/>
                  </a:moveTo>
                  <a:lnTo>
                    <a:pt x="19055" y="360965"/>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91" name="Google Shape;8991;p138"/>
            <p:cNvSpPr/>
            <p:nvPr/>
          </p:nvSpPr>
          <p:spPr>
            <a:xfrm>
              <a:off x="3187554" y="3656998"/>
              <a:ext cx="25407" cy="289044"/>
            </a:xfrm>
            <a:custGeom>
              <a:rect b="b" l="l" r="r" t="t"/>
              <a:pathLst>
                <a:path extrusionOk="0" h="289043" w="25407">
                  <a:moveTo>
                    <a:pt x="19055" y="12752"/>
                  </a:moveTo>
                  <a:lnTo>
                    <a:pt x="19055" y="28054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92" name="Google Shape;8992;p138"/>
            <p:cNvSpPr/>
            <p:nvPr/>
          </p:nvSpPr>
          <p:spPr>
            <a:xfrm>
              <a:off x="3923349" y="3935501"/>
              <a:ext cx="25407" cy="255039"/>
            </a:xfrm>
            <a:custGeom>
              <a:rect b="b" l="l" r="r" t="t"/>
              <a:pathLst>
                <a:path extrusionOk="0" h="255038" w="25407">
                  <a:moveTo>
                    <a:pt x="19055" y="12752"/>
                  </a:moveTo>
                  <a:lnTo>
                    <a:pt x="19055" y="243137"/>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93" name="Google Shape;8993;p138"/>
            <p:cNvSpPr/>
            <p:nvPr/>
          </p:nvSpPr>
          <p:spPr>
            <a:xfrm>
              <a:off x="4652538" y="4085463"/>
              <a:ext cx="25407" cy="170026"/>
            </a:xfrm>
            <a:custGeom>
              <a:rect b="b" l="l" r="r" t="t"/>
              <a:pathLst>
                <a:path extrusionOk="0" h="170025" w="25407">
                  <a:moveTo>
                    <a:pt x="19056" y="12752"/>
                  </a:moveTo>
                  <a:lnTo>
                    <a:pt x="19056" y="173426"/>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94" name="Google Shape;8994;p138"/>
            <p:cNvSpPr/>
            <p:nvPr/>
          </p:nvSpPr>
          <p:spPr>
            <a:xfrm>
              <a:off x="5394939" y="4230155"/>
              <a:ext cx="25407" cy="221033"/>
            </a:xfrm>
            <a:custGeom>
              <a:rect b="b" l="l" r="r" t="t"/>
              <a:pathLst>
                <a:path extrusionOk="0" h="221033" w="25407">
                  <a:moveTo>
                    <a:pt x="19056" y="12752"/>
                  </a:moveTo>
                  <a:lnTo>
                    <a:pt x="19056" y="221544"/>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95" name="Google Shape;8995;p138"/>
            <p:cNvSpPr/>
            <p:nvPr/>
          </p:nvSpPr>
          <p:spPr>
            <a:xfrm>
              <a:off x="5415011" y="2703324"/>
              <a:ext cx="25407" cy="459070"/>
            </a:xfrm>
            <a:custGeom>
              <a:rect b="b" l="l" r="r" t="t"/>
              <a:pathLst>
                <a:path extrusionOk="0" h="459069" w="25407">
                  <a:moveTo>
                    <a:pt x="19055" y="12752"/>
                  </a:moveTo>
                  <a:lnTo>
                    <a:pt x="19055" y="446658"/>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96" name="Google Shape;8996;p138"/>
            <p:cNvSpPr/>
            <p:nvPr/>
          </p:nvSpPr>
          <p:spPr>
            <a:xfrm>
              <a:off x="6114220" y="3544441"/>
              <a:ext cx="25407" cy="340052"/>
            </a:xfrm>
            <a:custGeom>
              <a:rect b="b" l="l" r="r" t="t"/>
              <a:pathLst>
                <a:path extrusionOk="0" h="340051" w="25407">
                  <a:moveTo>
                    <a:pt x="19056" y="12752"/>
                  </a:moveTo>
                  <a:lnTo>
                    <a:pt x="19056" y="339541"/>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97" name="Google Shape;8997;p138"/>
            <p:cNvSpPr/>
            <p:nvPr/>
          </p:nvSpPr>
          <p:spPr>
            <a:xfrm>
              <a:off x="6850015" y="3801520"/>
              <a:ext cx="25407" cy="340052"/>
            </a:xfrm>
            <a:custGeom>
              <a:rect b="b" l="l" r="r" t="t"/>
              <a:pathLst>
                <a:path extrusionOk="0" h="340051" w="25407">
                  <a:moveTo>
                    <a:pt x="19055" y="12752"/>
                  </a:moveTo>
                  <a:lnTo>
                    <a:pt x="19055" y="334271"/>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98" name="Google Shape;8998;p138"/>
            <p:cNvSpPr/>
            <p:nvPr/>
          </p:nvSpPr>
          <p:spPr>
            <a:xfrm>
              <a:off x="7578950" y="4037176"/>
              <a:ext cx="25407" cy="255039"/>
            </a:xfrm>
            <a:custGeom>
              <a:rect b="b" l="l" r="r" t="t"/>
              <a:pathLst>
                <a:path extrusionOk="0" h="255038" w="25407">
                  <a:moveTo>
                    <a:pt x="19055" y="12752"/>
                  </a:moveTo>
                  <a:lnTo>
                    <a:pt x="19055" y="243137"/>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8999" name="Google Shape;8999;p138"/>
            <p:cNvSpPr/>
            <p:nvPr/>
          </p:nvSpPr>
          <p:spPr>
            <a:xfrm>
              <a:off x="8314745" y="4208732"/>
              <a:ext cx="25407" cy="238036"/>
            </a:xfrm>
            <a:custGeom>
              <a:rect b="b" l="l" r="r" t="t"/>
              <a:pathLst>
                <a:path extrusionOk="0" h="238036" w="25407">
                  <a:moveTo>
                    <a:pt x="19056" y="12752"/>
                  </a:moveTo>
                  <a:lnTo>
                    <a:pt x="19056" y="237696"/>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00" name="Google Shape;9000;p138"/>
            <p:cNvSpPr/>
            <p:nvPr/>
          </p:nvSpPr>
          <p:spPr>
            <a:xfrm>
              <a:off x="8334817" y="2740900"/>
              <a:ext cx="25407" cy="459070"/>
            </a:xfrm>
            <a:custGeom>
              <a:rect b="b" l="l" r="r" t="t"/>
              <a:pathLst>
                <a:path extrusionOk="0" h="459069" w="25407">
                  <a:moveTo>
                    <a:pt x="19056" y="12752"/>
                  </a:moveTo>
                  <a:lnTo>
                    <a:pt x="19056" y="457369"/>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01" name="Google Shape;9001;p138"/>
            <p:cNvSpPr/>
            <p:nvPr/>
          </p:nvSpPr>
          <p:spPr>
            <a:xfrm>
              <a:off x="9043934" y="3603270"/>
              <a:ext cx="25407" cy="306046"/>
            </a:xfrm>
            <a:custGeom>
              <a:rect b="b" l="l" r="r" t="t"/>
              <a:pathLst>
                <a:path extrusionOk="0" h="306046" w="25407">
                  <a:moveTo>
                    <a:pt x="19056" y="12752"/>
                  </a:moveTo>
                  <a:lnTo>
                    <a:pt x="19056" y="307407"/>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02" name="Google Shape;9002;p138"/>
            <p:cNvSpPr/>
            <p:nvPr/>
          </p:nvSpPr>
          <p:spPr>
            <a:xfrm>
              <a:off x="9772869" y="3817673"/>
              <a:ext cx="25407" cy="306046"/>
            </a:xfrm>
            <a:custGeom>
              <a:rect b="b" l="l" r="r" t="t"/>
              <a:pathLst>
                <a:path extrusionOk="0" h="306046" w="25407">
                  <a:moveTo>
                    <a:pt x="19055" y="12752"/>
                  </a:moveTo>
                  <a:lnTo>
                    <a:pt x="19055" y="296695"/>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03" name="Google Shape;9003;p138"/>
            <p:cNvSpPr/>
            <p:nvPr/>
          </p:nvSpPr>
          <p:spPr>
            <a:xfrm>
              <a:off x="10508664" y="3989059"/>
              <a:ext cx="25407" cy="272041"/>
            </a:xfrm>
            <a:custGeom>
              <a:rect b="b" l="l" r="r" t="t"/>
              <a:pathLst>
                <a:path extrusionOk="0" h="272041" w="25407">
                  <a:moveTo>
                    <a:pt x="19056" y="12752"/>
                  </a:moveTo>
                  <a:lnTo>
                    <a:pt x="19056" y="269831"/>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04" name="Google Shape;9004;p138"/>
            <p:cNvSpPr/>
            <p:nvPr/>
          </p:nvSpPr>
          <p:spPr>
            <a:xfrm>
              <a:off x="11244459" y="4198020"/>
              <a:ext cx="25407" cy="255039"/>
            </a:xfrm>
            <a:custGeom>
              <a:rect b="b" l="l" r="r" t="t"/>
              <a:pathLst>
                <a:path extrusionOk="0" h="255038" w="25407">
                  <a:moveTo>
                    <a:pt x="19055" y="12752"/>
                  </a:moveTo>
                  <a:lnTo>
                    <a:pt x="19055" y="248408"/>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05" name="Google Shape;9005;p138"/>
            <p:cNvSpPr/>
            <p:nvPr/>
          </p:nvSpPr>
          <p:spPr>
            <a:xfrm>
              <a:off x="1602394" y="5022985"/>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06" name="Google Shape;9006;p138"/>
            <p:cNvSpPr/>
            <p:nvPr/>
          </p:nvSpPr>
          <p:spPr>
            <a:xfrm>
              <a:off x="1635931" y="3967635"/>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07" name="Google Shape;9007;p138"/>
            <p:cNvSpPr/>
            <p:nvPr/>
          </p:nvSpPr>
          <p:spPr>
            <a:xfrm>
              <a:off x="2030506" y="4428235"/>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08" name="Google Shape;9008;p138"/>
            <p:cNvSpPr/>
            <p:nvPr/>
          </p:nvSpPr>
          <p:spPr>
            <a:xfrm>
              <a:off x="2398404" y="4556945"/>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09" name="Google Shape;9009;p138"/>
            <p:cNvSpPr/>
            <p:nvPr/>
          </p:nvSpPr>
          <p:spPr>
            <a:xfrm>
              <a:off x="2418476" y="3308786"/>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10" name="Google Shape;9010;p138"/>
            <p:cNvSpPr/>
            <p:nvPr/>
          </p:nvSpPr>
          <p:spPr>
            <a:xfrm>
              <a:off x="2759696" y="3839096"/>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11" name="Google Shape;9011;p138"/>
            <p:cNvSpPr/>
            <p:nvPr/>
          </p:nvSpPr>
          <p:spPr>
            <a:xfrm>
              <a:off x="3127593" y="3924789"/>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12" name="Google Shape;9012;p138"/>
            <p:cNvSpPr/>
            <p:nvPr/>
          </p:nvSpPr>
          <p:spPr>
            <a:xfrm>
              <a:off x="3856528" y="4165885"/>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13" name="Google Shape;9013;p138"/>
            <p:cNvSpPr/>
            <p:nvPr/>
          </p:nvSpPr>
          <p:spPr>
            <a:xfrm>
              <a:off x="4592323" y="4246138"/>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14" name="Google Shape;9014;p138"/>
            <p:cNvSpPr/>
            <p:nvPr/>
          </p:nvSpPr>
          <p:spPr>
            <a:xfrm>
              <a:off x="5328118" y="4438947"/>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15" name="Google Shape;9015;p138"/>
            <p:cNvSpPr/>
            <p:nvPr/>
          </p:nvSpPr>
          <p:spPr>
            <a:xfrm>
              <a:off x="5348190" y="3137230"/>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16" name="Google Shape;9016;p138"/>
            <p:cNvSpPr/>
            <p:nvPr/>
          </p:nvSpPr>
          <p:spPr>
            <a:xfrm>
              <a:off x="6054004" y="3871231"/>
              <a:ext cx="152444" cy="17003"/>
            </a:xfrm>
            <a:custGeom>
              <a:rect b="b" l="l" r="r" t="t"/>
              <a:pathLst>
                <a:path extrusionOk="0" h="17002" w="152443">
                  <a:moveTo>
                    <a:pt x="19056"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17" name="Google Shape;9017;p138"/>
            <p:cNvSpPr/>
            <p:nvPr/>
          </p:nvSpPr>
          <p:spPr>
            <a:xfrm>
              <a:off x="6782940" y="4123039"/>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18" name="Google Shape;9018;p138"/>
            <p:cNvSpPr/>
            <p:nvPr/>
          </p:nvSpPr>
          <p:spPr>
            <a:xfrm>
              <a:off x="7518735" y="4267561"/>
              <a:ext cx="152444" cy="17003"/>
            </a:xfrm>
            <a:custGeom>
              <a:rect b="b" l="l" r="r" t="t"/>
              <a:pathLst>
                <a:path extrusionOk="0" h="17002" w="152443">
                  <a:moveTo>
                    <a:pt x="19055" y="12752"/>
                  </a:moveTo>
                  <a:lnTo>
                    <a:pt x="13948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19" name="Google Shape;9019;p138"/>
            <p:cNvSpPr/>
            <p:nvPr/>
          </p:nvSpPr>
          <p:spPr>
            <a:xfrm>
              <a:off x="8254530" y="4433676"/>
              <a:ext cx="152444" cy="17003"/>
            </a:xfrm>
            <a:custGeom>
              <a:rect b="b" l="l" r="r" t="t"/>
              <a:pathLst>
                <a:path extrusionOk="0" h="17002" w="152443">
                  <a:moveTo>
                    <a:pt x="19056"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20" name="Google Shape;9020;p138"/>
            <p:cNvSpPr/>
            <p:nvPr/>
          </p:nvSpPr>
          <p:spPr>
            <a:xfrm>
              <a:off x="8274601" y="3185517"/>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21" name="Google Shape;9021;p138"/>
            <p:cNvSpPr/>
            <p:nvPr/>
          </p:nvSpPr>
          <p:spPr>
            <a:xfrm>
              <a:off x="8983719" y="3897925"/>
              <a:ext cx="152444" cy="17003"/>
            </a:xfrm>
            <a:custGeom>
              <a:rect b="b" l="l" r="r" t="t"/>
              <a:pathLst>
                <a:path extrusionOk="0" h="17002" w="152443">
                  <a:moveTo>
                    <a:pt x="19055" y="12752"/>
                  </a:moveTo>
                  <a:lnTo>
                    <a:pt x="13948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22" name="Google Shape;9022;p138"/>
            <p:cNvSpPr/>
            <p:nvPr/>
          </p:nvSpPr>
          <p:spPr>
            <a:xfrm>
              <a:off x="9712908" y="4101616"/>
              <a:ext cx="152444" cy="17003"/>
            </a:xfrm>
            <a:custGeom>
              <a:rect b="b" l="l" r="r" t="t"/>
              <a:pathLst>
                <a:path extrusionOk="0" h="17002" w="152443">
                  <a:moveTo>
                    <a:pt x="19055"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23" name="Google Shape;9023;p138"/>
            <p:cNvSpPr/>
            <p:nvPr/>
          </p:nvSpPr>
          <p:spPr>
            <a:xfrm>
              <a:off x="10441843" y="4246138"/>
              <a:ext cx="152444" cy="17003"/>
            </a:xfrm>
            <a:custGeom>
              <a:rect b="b" l="l" r="r" t="t"/>
              <a:pathLst>
                <a:path extrusionOk="0" h="17002" w="152443">
                  <a:moveTo>
                    <a:pt x="19056" y="12752"/>
                  </a:moveTo>
                  <a:lnTo>
                    <a:pt x="146092"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24" name="Google Shape;9024;p138"/>
            <p:cNvSpPr/>
            <p:nvPr/>
          </p:nvSpPr>
          <p:spPr>
            <a:xfrm>
              <a:off x="11184244" y="4433676"/>
              <a:ext cx="152444" cy="17003"/>
            </a:xfrm>
            <a:custGeom>
              <a:rect b="b" l="l" r="r" t="t"/>
              <a:pathLst>
                <a:path extrusionOk="0" h="17002" w="152443">
                  <a:moveTo>
                    <a:pt x="19056" y="12752"/>
                  </a:moveTo>
                  <a:lnTo>
                    <a:pt x="146346"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25" name="Google Shape;9025;p138"/>
            <p:cNvSpPr/>
            <p:nvPr/>
          </p:nvSpPr>
          <p:spPr>
            <a:xfrm>
              <a:off x="1669215" y="2703494"/>
              <a:ext cx="9603955" cy="2329353"/>
            </a:xfrm>
            <a:custGeom>
              <a:rect b="b" l="l" r="r" t="t"/>
              <a:pathLst>
                <a:path extrusionOk="0" h="2329352" w="9603954">
                  <a:moveTo>
                    <a:pt x="19055" y="2332243"/>
                  </a:moveTo>
                  <a:lnTo>
                    <a:pt x="52593" y="944833"/>
                  </a:lnTo>
                  <a:lnTo>
                    <a:pt x="440562" y="1539413"/>
                  </a:lnTo>
                  <a:lnTo>
                    <a:pt x="815066" y="1667953"/>
                  </a:lnTo>
                  <a:lnTo>
                    <a:pt x="835138" y="146562"/>
                  </a:lnTo>
                  <a:lnTo>
                    <a:pt x="1176357" y="800141"/>
                  </a:lnTo>
                  <a:lnTo>
                    <a:pt x="1537395" y="966256"/>
                  </a:lnTo>
                  <a:lnTo>
                    <a:pt x="2273190" y="1244759"/>
                  </a:lnTo>
                  <a:lnTo>
                    <a:pt x="3002379" y="1394721"/>
                  </a:lnTo>
                  <a:lnTo>
                    <a:pt x="3744780" y="1539413"/>
                  </a:lnTo>
                  <a:lnTo>
                    <a:pt x="3764852" y="12752"/>
                  </a:lnTo>
                  <a:lnTo>
                    <a:pt x="4464061" y="853699"/>
                  </a:lnTo>
                  <a:lnTo>
                    <a:pt x="5199602" y="1110778"/>
                  </a:lnTo>
                  <a:lnTo>
                    <a:pt x="5928791" y="1346434"/>
                  </a:lnTo>
                  <a:lnTo>
                    <a:pt x="6664586" y="1517990"/>
                  </a:lnTo>
                  <a:lnTo>
                    <a:pt x="6684658" y="50158"/>
                  </a:lnTo>
                  <a:lnTo>
                    <a:pt x="7393775" y="912698"/>
                  </a:lnTo>
                  <a:lnTo>
                    <a:pt x="8122710" y="1126931"/>
                  </a:lnTo>
                  <a:lnTo>
                    <a:pt x="8858505" y="1298317"/>
                  </a:lnTo>
                  <a:lnTo>
                    <a:pt x="9594300" y="1507278"/>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sp>
          <p:nvSpPr>
            <p:cNvPr id="9026" name="Google Shape;9026;p138"/>
            <p:cNvSpPr/>
            <p:nvPr/>
          </p:nvSpPr>
          <p:spPr>
            <a:xfrm>
              <a:off x="11237853" y="4589080"/>
              <a:ext cx="25407" cy="17003"/>
            </a:xfrm>
            <a:custGeom>
              <a:rect b="b" l="l" r="r" t="t"/>
              <a:pathLst>
                <a:path extrusionOk="0" h="17002" w="25407">
                  <a:moveTo>
                    <a:pt x="19055" y="12752"/>
                  </a:moveTo>
                  <a:lnTo>
                    <a:pt x="25661" y="12752"/>
                  </a:lnTo>
                </a:path>
              </a:pathLst>
            </a:custGeom>
            <a:noFill/>
            <a:ln cap="flat"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38766E"/>
                </a:solidFill>
                <a:latin typeface="Calibri"/>
                <a:ea typeface="Calibri"/>
                <a:cs typeface="Calibri"/>
                <a:sym typeface="Calibri"/>
              </a:endParaRPr>
            </a:p>
          </p:txBody>
        </p:sp>
      </p:grpSp>
      <p:sp>
        <p:nvSpPr>
          <p:cNvPr id="9027" name="Google Shape;9027;p138"/>
          <p:cNvSpPr/>
          <p:nvPr/>
        </p:nvSpPr>
        <p:spPr>
          <a:xfrm>
            <a:off x="1581712" y="4996704"/>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28" name="Google Shape;9028;p138"/>
          <p:cNvSpPr/>
          <p:nvPr/>
        </p:nvSpPr>
        <p:spPr>
          <a:xfrm>
            <a:off x="1612644" y="4622742"/>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29" name="Google Shape;9029;p138"/>
          <p:cNvSpPr/>
          <p:nvPr/>
        </p:nvSpPr>
        <p:spPr>
          <a:xfrm>
            <a:off x="2005182" y="4853100"/>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30" name="Google Shape;9030;p138"/>
          <p:cNvSpPr/>
          <p:nvPr/>
        </p:nvSpPr>
        <p:spPr>
          <a:xfrm>
            <a:off x="2384752" y="4987581"/>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31" name="Google Shape;9031;p138"/>
          <p:cNvSpPr/>
          <p:nvPr/>
        </p:nvSpPr>
        <p:spPr>
          <a:xfrm>
            <a:off x="2399052" y="4633759"/>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32" name="Google Shape;9032;p138"/>
          <p:cNvSpPr/>
          <p:nvPr/>
        </p:nvSpPr>
        <p:spPr>
          <a:xfrm>
            <a:off x="2737635" y="4859642"/>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33" name="Google Shape;9033;p138"/>
          <p:cNvSpPr/>
          <p:nvPr/>
        </p:nvSpPr>
        <p:spPr>
          <a:xfrm>
            <a:off x="3106729" y="5004092"/>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34" name="Google Shape;9034;p138"/>
          <p:cNvSpPr/>
          <p:nvPr/>
        </p:nvSpPr>
        <p:spPr>
          <a:xfrm>
            <a:off x="3842535" y="5001350"/>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35" name="Google Shape;9035;p138"/>
          <p:cNvSpPr/>
          <p:nvPr/>
        </p:nvSpPr>
        <p:spPr>
          <a:xfrm>
            <a:off x="4572984" y="5010640"/>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36" name="Google Shape;9036;p138"/>
          <p:cNvSpPr/>
          <p:nvPr/>
        </p:nvSpPr>
        <p:spPr>
          <a:xfrm>
            <a:off x="5308574" y="5014947"/>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37" name="Google Shape;9037;p138"/>
          <p:cNvSpPr/>
          <p:nvPr/>
        </p:nvSpPr>
        <p:spPr>
          <a:xfrm>
            <a:off x="5324256" y="4632084"/>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38" name="Google Shape;9038;p138"/>
          <p:cNvSpPr/>
          <p:nvPr/>
        </p:nvSpPr>
        <p:spPr>
          <a:xfrm>
            <a:off x="6034155" y="5015659"/>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39" name="Google Shape;9039;p138"/>
          <p:cNvSpPr/>
          <p:nvPr/>
        </p:nvSpPr>
        <p:spPr>
          <a:xfrm>
            <a:off x="6762261" y="5011536"/>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40" name="Google Shape;9040;p138"/>
          <p:cNvSpPr/>
          <p:nvPr/>
        </p:nvSpPr>
        <p:spPr>
          <a:xfrm>
            <a:off x="7497707" y="5001711"/>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41" name="Google Shape;9041;p138"/>
          <p:cNvSpPr/>
          <p:nvPr/>
        </p:nvSpPr>
        <p:spPr>
          <a:xfrm>
            <a:off x="8228588" y="5020421"/>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42" name="Google Shape;9042;p138"/>
          <p:cNvSpPr/>
          <p:nvPr/>
        </p:nvSpPr>
        <p:spPr>
          <a:xfrm>
            <a:off x="8244991" y="4604233"/>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43" name="Google Shape;9043;p138"/>
          <p:cNvSpPr/>
          <p:nvPr/>
        </p:nvSpPr>
        <p:spPr>
          <a:xfrm>
            <a:off x="8963640" y="5010640"/>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44" name="Google Shape;9044;p138"/>
          <p:cNvSpPr/>
          <p:nvPr/>
        </p:nvSpPr>
        <p:spPr>
          <a:xfrm>
            <a:off x="9691708" y="5003371"/>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45" name="Google Shape;9045;p138"/>
          <p:cNvSpPr/>
          <p:nvPr/>
        </p:nvSpPr>
        <p:spPr>
          <a:xfrm>
            <a:off x="10426366" y="5003371"/>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46" name="Google Shape;9046;p138"/>
          <p:cNvSpPr/>
          <p:nvPr/>
        </p:nvSpPr>
        <p:spPr>
          <a:xfrm>
            <a:off x="11154989" y="4988953"/>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47" name="Google Shape;9047;p138"/>
          <p:cNvSpPr/>
          <p:nvPr/>
        </p:nvSpPr>
        <p:spPr>
          <a:xfrm>
            <a:off x="1615626" y="4044532"/>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48" name="Google Shape;9048;p138"/>
          <p:cNvSpPr/>
          <p:nvPr/>
        </p:nvSpPr>
        <p:spPr>
          <a:xfrm>
            <a:off x="2384752" y="4762442"/>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49" name="Google Shape;9049;p138"/>
          <p:cNvSpPr/>
          <p:nvPr/>
        </p:nvSpPr>
        <p:spPr>
          <a:xfrm>
            <a:off x="2399228" y="3241726"/>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50" name="Google Shape;9050;p138"/>
          <p:cNvSpPr/>
          <p:nvPr/>
        </p:nvSpPr>
        <p:spPr>
          <a:xfrm>
            <a:off x="2737635" y="3887438"/>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51" name="Google Shape;9051;p138"/>
          <p:cNvSpPr/>
          <p:nvPr/>
        </p:nvSpPr>
        <p:spPr>
          <a:xfrm>
            <a:off x="3101967" y="4061166"/>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52" name="Google Shape;9052;p138"/>
          <p:cNvSpPr/>
          <p:nvPr/>
        </p:nvSpPr>
        <p:spPr>
          <a:xfrm>
            <a:off x="3833011" y="4332866"/>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53" name="Google Shape;9053;p138"/>
          <p:cNvSpPr/>
          <p:nvPr/>
        </p:nvSpPr>
        <p:spPr>
          <a:xfrm>
            <a:off x="4566437" y="4479744"/>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54" name="Google Shape;9054;p138"/>
          <p:cNvSpPr/>
          <p:nvPr/>
        </p:nvSpPr>
        <p:spPr>
          <a:xfrm>
            <a:off x="5330003" y="3106076"/>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55" name="Google Shape;9055;p138"/>
          <p:cNvSpPr/>
          <p:nvPr/>
        </p:nvSpPr>
        <p:spPr>
          <a:xfrm>
            <a:off x="6027709" y="3941039"/>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56" name="Google Shape;9056;p138"/>
          <p:cNvSpPr/>
          <p:nvPr/>
        </p:nvSpPr>
        <p:spPr>
          <a:xfrm>
            <a:off x="6762261" y="4201442"/>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57" name="Google Shape;9057;p138"/>
          <p:cNvSpPr/>
          <p:nvPr/>
        </p:nvSpPr>
        <p:spPr>
          <a:xfrm>
            <a:off x="7493909" y="4439782"/>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58" name="Google Shape;9058;p138"/>
          <p:cNvSpPr/>
          <p:nvPr/>
        </p:nvSpPr>
        <p:spPr>
          <a:xfrm>
            <a:off x="8249548" y="3142186"/>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59" name="Google Shape;9059;p138"/>
          <p:cNvSpPr/>
          <p:nvPr/>
        </p:nvSpPr>
        <p:spPr>
          <a:xfrm>
            <a:off x="8954398" y="3996993"/>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60" name="Google Shape;9060;p138"/>
          <p:cNvSpPr/>
          <p:nvPr/>
        </p:nvSpPr>
        <p:spPr>
          <a:xfrm>
            <a:off x="9685586" y="4217772"/>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61" name="Google Shape;9061;p138"/>
          <p:cNvSpPr/>
          <p:nvPr/>
        </p:nvSpPr>
        <p:spPr>
          <a:xfrm>
            <a:off x="10421381" y="4385498"/>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62" name="Google Shape;9062;p138"/>
          <p:cNvSpPr/>
          <p:nvPr/>
        </p:nvSpPr>
        <p:spPr>
          <a:xfrm>
            <a:off x="11154807" y="4604825"/>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63" name="Google Shape;9063;p138"/>
          <p:cNvSpPr/>
          <p:nvPr/>
        </p:nvSpPr>
        <p:spPr>
          <a:xfrm>
            <a:off x="2005611" y="4622742"/>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64" name="Google Shape;9064;p138"/>
          <p:cNvSpPr/>
          <p:nvPr/>
        </p:nvSpPr>
        <p:spPr>
          <a:xfrm>
            <a:off x="1581712" y="5421004"/>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65" name="Google Shape;9065;p138"/>
          <p:cNvSpPr/>
          <p:nvPr/>
        </p:nvSpPr>
        <p:spPr>
          <a:xfrm>
            <a:off x="8235001" y="4601885"/>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66" name="Google Shape;9066;p138"/>
          <p:cNvSpPr/>
          <p:nvPr/>
        </p:nvSpPr>
        <p:spPr>
          <a:xfrm>
            <a:off x="5313192" y="4635809"/>
            <a:ext cx="108000" cy="107864"/>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67" name="Google Shape;9067;p138"/>
          <p:cNvSpPr/>
          <p:nvPr/>
        </p:nvSpPr>
        <p:spPr>
          <a:xfrm>
            <a:off x="6521818" y="2259196"/>
            <a:ext cx="815975" cy="1651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pt-BR" sz="1000">
                <a:solidFill>
                  <a:schemeClr val="lt2"/>
                </a:solidFill>
                <a:latin typeface="Calibri"/>
                <a:ea typeface="Calibri"/>
                <a:cs typeface="Calibri"/>
                <a:sym typeface="Calibri"/>
              </a:rPr>
              <a:t>ravulizumabe</a:t>
            </a:r>
            <a:endParaRPr baseline="30000" sz="1000">
              <a:solidFill>
                <a:schemeClr val="lt2"/>
              </a:solidFill>
              <a:latin typeface="Calibri"/>
              <a:ea typeface="Calibri"/>
              <a:cs typeface="Calibri"/>
              <a:sym typeface="Calibri"/>
            </a:endParaRPr>
          </a:p>
        </p:txBody>
      </p:sp>
      <p:cxnSp>
        <p:nvCxnSpPr>
          <p:cNvPr id="9068" name="Google Shape;9068;p138"/>
          <p:cNvCxnSpPr/>
          <p:nvPr/>
        </p:nvCxnSpPr>
        <p:spPr>
          <a:xfrm>
            <a:off x="6046679" y="2343334"/>
            <a:ext cx="431219" cy="0"/>
          </a:xfrm>
          <a:prstGeom prst="straightConnector1">
            <a:avLst/>
          </a:prstGeom>
          <a:noFill/>
          <a:ln cap="flat" cmpd="sng" w="19050">
            <a:solidFill>
              <a:schemeClr val="lt2"/>
            </a:solidFill>
            <a:prstDash val="solid"/>
            <a:miter lim="800000"/>
            <a:headEnd len="sm" w="sm" type="none"/>
            <a:tailEnd len="sm" w="sm" type="none"/>
          </a:ln>
        </p:spPr>
      </p:cxnSp>
      <p:sp>
        <p:nvSpPr>
          <p:cNvPr id="9069" name="Google Shape;9069;p138"/>
          <p:cNvSpPr/>
          <p:nvPr/>
        </p:nvSpPr>
        <p:spPr>
          <a:xfrm>
            <a:off x="6208288" y="2287746"/>
            <a:ext cx="108000" cy="108000"/>
          </a:xfrm>
          <a:prstGeom prst="ellipse">
            <a:avLst/>
          </a:prstGeom>
          <a:solidFill>
            <a:schemeClr val="lt2"/>
          </a:solidFill>
          <a:ln cap="flat" cmpd="sng" w="9525">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070" name="Google Shape;9070;p138"/>
          <p:cNvSpPr/>
          <p:nvPr/>
        </p:nvSpPr>
        <p:spPr>
          <a:xfrm>
            <a:off x="5215781" y="2259196"/>
            <a:ext cx="601663" cy="1651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2"/>
              </a:buClr>
              <a:buSzPts val="1000"/>
              <a:buFont typeface="Calibri"/>
              <a:buNone/>
            </a:pPr>
            <a:r>
              <a:rPr lang="pt-BR" sz="1000">
                <a:solidFill>
                  <a:schemeClr val="dk2"/>
                </a:solidFill>
                <a:latin typeface="Calibri"/>
                <a:ea typeface="Calibri"/>
                <a:cs typeface="Calibri"/>
                <a:sym typeface="Calibri"/>
              </a:rPr>
              <a:t>eculizumabe</a:t>
            </a:r>
            <a:endParaRPr baseline="30000" sz="1000">
              <a:solidFill>
                <a:schemeClr val="dk2"/>
              </a:solidFill>
              <a:latin typeface="Calibri"/>
              <a:ea typeface="Calibri"/>
              <a:cs typeface="Calibri"/>
              <a:sym typeface="Calibri"/>
            </a:endParaRPr>
          </a:p>
        </p:txBody>
      </p:sp>
      <p:cxnSp>
        <p:nvCxnSpPr>
          <p:cNvPr id="9071" name="Google Shape;9071;p138"/>
          <p:cNvCxnSpPr/>
          <p:nvPr/>
        </p:nvCxnSpPr>
        <p:spPr>
          <a:xfrm>
            <a:off x="4735874" y="2343334"/>
            <a:ext cx="431219" cy="0"/>
          </a:xfrm>
          <a:prstGeom prst="straightConnector1">
            <a:avLst/>
          </a:prstGeom>
          <a:noFill/>
          <a:ln cap="flat" cmpd="sng" w="19050">
            <a:solidFill>
              <a:schemeClr val="dk2"/>
            </a:solidFill>
            <a:prstDash val="solid"/>
            <a:miter lim="800000"/>
            <a:headEnd len="sm" w="sm" type="none"/>
            <a:tailEnd len="sm" w="sm" type="none"/>
          </a:ln>
        </p:spPr>
      </p:cxnSp>
      <p:sp>
        <p:nvSpPr>
          <p:cNvPr id="9072" name="Google Shape;9072;p138"/>
          <p:cNvSpPr/>
          <p:nvPr/>
        </p:nvSpPr>
        <p:spPr>
          <a:xfrm>
            <a:off x="4897483" y="2298884"/>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821"/>
                                        </p:tgtEl>
                                        <p:attrNameLst>
                                          <p:attrName>style.visibility</p:attrName>
                                        </p:attrNameLst>
                                      </p:cBhvr>
                                      <p:to>
                                        <p:strVal val="visible"/>
                                      </p:to>
                                    </p:set>
                                    <p:animEffect filter="fade" transition="in">
                                      <p:cBhvr>
                                        <p:cTn dur="500"/>
                                        <p:tgtEl>
                                          <p:spTgt spid="882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7" name="Shape 9077"/>
        <p:cNvGrpSpPr/>
        <p:nvPr/>
      </p:nvGrpSpPr>
      <p:grpSpPr>
        <a:xfrm>
          <a:off x="0" y="0"/>
          <a:ext cx="0" cy="0"/>
          <a:chOff x="0" y="0"/>
          <a:chExt cx="0" cy="0"/>
        </a:xfrm>
      </p:grpSpPr>
      <p:sp>
        <p:nvSpPr>
          <p:cNvPr id="9078" name="Google Shape;9078;p139"/>
          <p:cNvSpPr/>
          <p:nvPr/>
        </p:nvSpPr>
        <p:spPr>
          <a:xfrm flipH="1">
            <a:off x="407986" y="1763318"/>
            <a:ext cx="9574214" cy="443745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9079" name="Google Shape;9079;p139"/>
          <p:cNvSpPr txBox="1"/>
          <p:nvPr/>
        </p:nvSpPr>
        <p:spPr>
          <a:xfrm>
            <a:off x="296269" y="385036"/>
            <a:ext cx="11599462"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Ravulizumabe induz imediata, completa e duradoura inibição de C5 durante todo o intervalo de 8 semanas entre as doses, promovendo máximo controle da hemólise em pacientes previamente tratados com inibidor de C5</a:t>
            </a:r>
            <a:endParaRPr b="1" baseline="30000" sz="2400">
              <a:solidFill>
                <a:schemeClr val="accent1"/>
              </a:solidFill>
              <a:latin typeface="Lustria"/>
              <a:ea typeface="Lustria"/>
              <a:cs typeface="Lustria"/>
              <a:sym typeface="Lustria"/>
            </a:endParaRPr>
          </a:p>
        </p:txBody>
      </p:sp>
      <p:sp>
        <p:nvSpPr>
          <p:cNvPr id="9080" name="Google Shape;9080;p139"/>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Referências: 1. Kulasekararaj AG et al. Blood. 2019 Feb 7;133(6):540-9; 2. Alexion. https://alexion.com/documents/ravulizumabe_uspi; 3. Dados de arquivo da Alexion. 2019. </a:t>
            </a:r>
            <a:endParaRPr/>
          </a:p>
        </p:txBody>
      </p:sp>
      <p:sp>
        <p:nvSpPr>
          <p:cNvPr id="9081" name="Google Shape;9081;p139"/>
          <p:cNvSpPr txBox="1"/>
          <p:nvPr/>
        </p:nvSpPr>
        <p:spPr>
          <a:xfrm>
            <a:off x="296269" y="1265756"/>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ALXN1210-PNH-302</a:t>
            </a:r>
            <a:endParaRPr/>
          </a:p>
        </p:txBody>
      </p:sp>
      <p:cxnSp>
        <p:nvCxnSpPr>
          <p:cNvPr id="9082" name="Google Shape;9082;p139"/>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9083" name="Google Shape;9083;p139"/>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9084" name="Google Shape;9084;p139"/>
          <p:cNvGrpSpPr/>
          <p:nvPr/>
        </p:nvGrpSpPr>
        <p:grpSpPr>
          <a:xfrm>
            <a:off x="9254034" y="1884120"/>
            <a:ext cx="2373578" cy="4170418"/>
            <a:chOff x="9254034" y="1884120"/>
            <a:chExt cx="2373578" cy="4170418"/>
          </a:xfrm>
        </p:grpSpPr>
        <p:grpSp>
          <p:nvGrpSpPr>
            <p:cNvPr id="9085" name="Google Shape;9085;p139"/>
            <p:cNvGrpSpPr/>
            <p:nvPr/>
          </p:nvGrpSpPr>
          <p:grpSpPr>
            <a:xfrm>
              <a:off x="9254034" y="1884120"/>
              <a:ext cx="2373578" cy="4170418"/>
              <a:chOff x="9584398" y="1866238"/>
              <a:chExt cx="2373578" cy="4170418"/>
            </a:xfrm>
          </p:grpSpPr>
          <p:sp>
            <p:nvSpPr>
              <p:cNvPr id="9086" name="Google Shape;9086;p139"/>
              <p:cNvSpPr/>
              <p:nvPr/>
            </p:nvSpPr>
            <p:spPr>
              <a:xfrm>
                <a:off x="9584398" y="1866238"/>
                <a:ext cx="2373578" cy="4170418"/>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b" bIns="108000" lIns="91425" spcFirstLastPara="1" rIns="91425" wrap="square" tIns="45700">
                <a:normAutofit/>
              </a:bodyPr>
              <a:lstStyle/>
              <a:p>
                <a:pPr indent="0" lvl="0" marL="0" marR="0" rtl="0" algn="l">
                  <a:spcBef>
                    <a:spcPts val="0"/>
                  </a:spcBef>
                  <a:spcAft>
                    <a:spcPts val="0"/>
                  </a:spcAft>
                  <a:buNone/>
                </a:pPr>
                <a:r>
                  <a:t/>
                </a:r>
                <a:endParaRPr b="0" sz="1200">
                  <a:solidFill>
                    <a:srgbClr val="FFFFFF"/>
                  </a:solidFill>
                  <a:latin typeface="Calibri"/>
                  <a:ea typeface="Calibri"/>
                  <a:cs typeface="Calibri"/>
                  <a:sym typeface="Calibri"/>
                </a:endParaRPr>
              </a:p>
            </p:txBody>
          </p:sp>
          <p:grpSp>
            <p:nvGrpSpPr>
              <p:cNvPr id="9087" name="Google Shape;9087;p139"/>
              <p:cNvGrpSpPr/>
              <p:nvPr/>
            </p:nvGrpSpPr>
            <p:grpSpPr>
              <a:xfrm>
                <a:off x="9731037" y="2116978"/>
                <a:ext cx="542925" cy="466725"/>
                <a:chOff x="11322688" y="898224"/>
                <a:chExt cx="542925" cy="466725"/>
              </a:xfrm>
            </p:grpSpPr>
            <p:sp>
              <p:nvSpPr>
                <p:cNvPr id="9088" name="Google Shape;9088;p139"/>
                <p:cNvSpPr/>
                <p:nvPr/>
              </p:nvSpPr>
              <p:spPr>
                <a:xfrm>
                  <a:off x="11661588" y="1126698"/>
                  <a:ext cx="77723" cy="95310"/>
                </a:xfrm>
                <a:custGeom>
                  <a:rect b="b" l="l" r="r" t="t"/>
                  <a:pathLst>
                    <a:path extrusionOk="0" h="95310" w="77723">
                      <a:moveTo>
                        <a:pt x="66865" y="30"/>
                      </a:moveTo>
                      <a:lnTo>
                        <a:pt x="10858" y="30"/>
                      </a:lnTo>
                      <a:cubicBezTo>
                        <a:pt x="5299" y="-398"/>
                        <a:pt x="444" y="3761"/>
                        <a:pt x="15" y="9320"/>
                      </a:cubicBezTo>
                      <a:cubicBezTo>
                        <a:pt x="9" y="9399"/>
                        <a:pt x="4" y="9477"/>
                        <a:pt x="0" y="9555"/>
                      </a:cubicBezTo>
                      <a:lnTo>
                        <a:pt x="0" y="85755"/>
                      </a:lnTo>
                      <a:cubicBezTo>
                        <a:pt x="299" y="91324"/>
                        <a:pt x="5055" y="95595"/>
                        <a:pt x="10624" y="95296"/>
                      </a:cubicBezTo>
                      <a:cubicBezTo>
                        <a:pt x="10702" y="95292"/>
                        <a:pt x="10780" y="95286"/>
                        <a:pt x="10858" y="95280"/>
                      </a:cubicBezTo>
                      <a:lnTo>
                        <a:pt x="66865" y="95280"/>
                      </a:lnTo>
                      <a:cubicBezTo>
                        <a:pt x="72425" y="95709"/>
                        <a:pt x="77280" y="91550"/>
                        <a:pt x="77709" y="85990"/>
                      </a:cubicBezTo>
                      <a:cubicBezTo>
                        <a:pt x="77715" y="85912"/>
                        <a:pt x="77720" y="85834"/>
                        <a:pt x="77724" y="85755"/>
                      </a:cubicBezTo>
                      <a:lnTo>
                        <a:pt x="77724" y="9555"/>
                      </a:lnTo>
                      <a:cubicBezTo>
                        <a:pt x="77425" y="3987"/>
                        <a:pt x="72669" y="-284"/>
                        <a:pt x="67100" y="15"/>
                      </a:cubicBezTo>
                      <a:cubicBezTo>
                        <a:pt x="67022" y="19"/>
                        <a:pt x="66944" y="24"/>
                        <a:pt x="66866" y="30"/>
                      </a:cubicBezTo>
                      <a:close/>
                      <a:moveTo>
                        <a:pt x="66865" y="85755"/>
                      </a:moveTo>
                      <a:lnTo>
                        <a:pt x="10858" y="85755"/>
                      </a:lnTo>
                      <a:cubicBezTo>
                        <a:pt x="10096" y="85755"/>
                        <a:pt x="9525" y="85755"/>
                        <a:pt x="9525" y="85755"/>
                      </a:cubicBezTo>
                      <a:lnTo>
                        <a:pt x="9525" y="9841"/>
                      </a:lnTo>
                      <a:cubicBezTo>
                        <a:pt x="9965" y="9756"/>
                        <a:pt x="10418" y="9756"/>
                        <a:pt x="10858" y="9841"/>
                      </a:cubicBezTo>
                      <a:lnTo>
                        <a:pt x="66865" y="9841"/>
                      </a:lnTo>
                      <a:cubicBezTo>
                        <a:pt x="67627" y="9841"/>
                        <a:pt x="68199" y="9841"/>
                        <a:pt x="68199" y="9841"/>
                      </a:cubicBezTo>
                      <a:lnTo>
                        <a:pt x="68199" y="85279"/>
                      </a:lnTo>
                      <a:cubicBezTo>
                        <a:pt x="67772" y="85433"/>
                        <a:pt x="67310" y="85466"/>
                        <a:pt x="66866" y="853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89" name="Google Shape;9089;p139"/>
                <p:cNvSpPr/>
                <p:nvPr/>
              </p:nvSpPr>
              <p:spPr>
                <a:xfrm>
                  <a:off x="11555289" y="1083931"/>
                  <a:ext cx="77724" cy="137982"/>
                </a:xfrm>
                <a:custGeom>
                  <a:rect b="b" l="l" r="r" t="t"/>
                  <a:pathLst>
                    <a:path extrusionOk="0" h="137982" w="77724">
                      <a:moveTo>
                        <a:pt x="66865" y="30"/>
                      </a:moveTo>
                      <a:lnTo>
                        <a:pt x="10858" y="30"/>
                      </a:lnTo>
                      <a:cubicBezTo>
                        <a:pt x="5299" y="-398"/>
                        <a:pt x="444" y="3761"/>
                        <a:pt x="15" y="9320"/>
                      </a:cubicBezTo>
                      <a:cubicBezTo>
                        <a:pt x="9" y="9399"/>
                        <a:pt x="4" y="9477"/>
                        <a:pt x="0" y="9555"/>
                      </a:cubicBezTo>
                      <a:lnTo>
                        <a:pt x="0" y="128427"/>
                      </a:lnTo>
                      <a:cubicBezTo>
                        <a:pt x="299" y="133996"/>
                        <a:pt x="5055" y="138267"/>
                        <a:pt x="10624" y="137968"/>
                      </a:cubicBezTo>
                      <a:cubicBezTo>
                        <a:pt x="10702" y="137964"/>
                        <a:pt x="10780" y="137958"/>
                        <a:pt x="10858" y="137952"/>
                      </a:cubicBezTo>
                      <a:lnTo>
                        <a:pt x="66865" y="137952"/>
                      </a:lnTo>
                      <a:cubicBezTo>
                        <a:pt x="72425" y="138381"/>
                        <a:pt x="77280" y="134222"/>
                        <a:pt x="77709" y="128662"/>
                      </a:cubicBezTo>
                      <a:cubicBezTo>
                        <a:pt x="77715" y="128584"/>
                        <a:pt x="77720" y="128506"/>
                        <a:pt x="77724" y="128427"/>
                      </a:cubicBezTo>
                      <a:lnTo>
                        <a:pt x="77724" y="9555"/>
                      </a:lnTo>
                      <a:cubicBezTo>
                        <a:pt x="77425" y="3987"/>
                        <a:pt x="72669" y="-284"/>
                        <a:pt x="67100" y="15"/>
                      </a:cubicBezTo>
                      <a:cubicBezTo>
                        <a:pt x="67022" y="19"/>
                        <a:pt x="66944" y="24"/>
                        <a:pt x="66866" y="30"/>
                      </a:cubicBezTo>
                      <a:close/>
                      <a:moveTo>
                        <a:pt x="66865" y="127951"/>
                      </a:moveTo>
                      <a:lnTo>
                        <a:pt x="10858" y="127951"/>
                      </a:lnTo>
                      <a:cubicBezTo>
                        <a:pt x="10096" y="127951"/>
                        <a:pt x="9525" y="127951"/>
                        <a:pt x="9525" y="127951"/>
                      </a:cubicBezTo>
                      <a:lnTo>
                        <a:pt x="9525" y="10127"/>
                      </a:lnTo>
                      <a:cubicBezTo>
                        <a:pt x="9964" y="10028"/>
                        <a:pt x="10419" y="10028"/>
                        <a:pt x="10858" y="10127"/>
                      </a:cubicBezTo>
                      <a:lnTo>
                        <a:pt x="66865" y="10127"/>
                      </a:lnTo>
                      <a:cubicBezTo>
                        <a:pt x="67628" y="10127"/>
                        <a:pt x="68104" y="10127"/>
                        <a:pt x="68199" y="10127"/>
                      </a:cubicBezTo>
                      <a:lnTo>
                        <a:pt x="68199" y="128142"/>
                      </a:lnTo>
                      <a:cubicBezTo>
                        <a:pt x="67779" y="128325"/>
                        <a:pt x="67308" y="128359"/>
                        <a:pt x="66866" y="12823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90" name="Google Shape;9090;p139"/>
                <p:cNvSpPr/>
                <p:nvPr/>
              </p:nvSpPr>
              <p:spPr>
                <a:xfrm>
                  <a:off x="11448990" y="1041449"/>
                  <a:ext cx="77723" cy="181036"/>
                </a:xfrm>
                <a:custGeom>
                  <a:rect b="b" l="l" r="r" t="t"/>
                  <a:pathLst>
                    <a:path extrusionOk="0" h="181036" w="77723">
                      <a:moveTo>
                        <a:pt x="66866" y="31"/>
                      </a:moveTo>
                      <a:lnTo>
                        <a:pt x="10858" y="31"/>
                      </a:lnTo>
                      <a:cubicBezTo>
                        <a:pt x="5299" y="-398"/>
                        <a:pt x="444" y="3762"/>
                        <a:pt x="15" y="9321"/>
                      </a:cubicBezTo>
                      <a:cubicBezTo>
                        <a:pt x="9" y="9400"/>
                        <a:pt x="4" y="9478"/>
                        <a:pt x="0" y="9556"/>
                      </a:cubicBezTo>
                      <a:lnTo>
                        <a:pt x="0" y="171481"/>
                      </a:lnTo>
                      <a:cubicBezTo>
                        <a:pt x="299" y="177049"/>
                        <a:pt x="5055" y="181321"/>
                        <a:pt x="10624" y="181022"/>
                      </a:cubicBezTo>
                      <a:cubicBezTo>
                        <a:pt x="10702" y="181017"/>
                        <a:pt x="10780" y="181012"/>
                        <a:pt x="10858" y="181006"/>
                      </a:cubicBezTo>
                      <a:lnTo>
                        <a:pt x="66866" y="181006"/>
                      </a:lnTo>
                      <a:cubicBezTo>
                        <a:pt x="72425" y="181435"/>
                        <a:pt x="77280" y="177276"/>
                        <a:pt x="77709" y="171716"/>
                      </a:cubicBezTo>
                      <a:cubicBezTo>
                        <a:pt x="77715" y="171638"/>
                        <a:pt x="77720" y="171560"/>
                        <a:pt x="77724" y="171481"/>
                      </a:cubicBezTo>
                      <a:lnTo>
                        <a:pt x="77724" y="9366"/>
                      </a:lnTo>
                      <a:cubicBezTo>
                        <a:pt x="77320" y="3804"/>
                        <a:pt x="72484" y="-377"/>
                        <a:pt x="66923" y="27"/>
                      </a:cubicBezTo>
                      <a:cubicBezTo>
                        <a:pt x="66904" y="28"/>
                        <a:pt x="66885" y="30"/>
                        <a:pt x="66865" y="31"/>
                      </a:cubicBezTo>
                      <a:close/>
                      <a:moveTo>
                        <a:pt x="66866" y="170624"/>
                      </a:moveTo>
                      <a:lnTo>
                        <a:pt x="10858" y="170624"/>
                      </a:lnTo>
                      <a:cubicBezTo>
                        <a:pt x="10096" y="170624"/>
                        <a:pt x="9525" y="170624"/>
                        <a:pt x="9525" y="170624"/>
                      </a:cubicBezTo>
                      <a:lnTo>
                        <a:pt x="9525" y="9842"/>
                      </a:lnTo>
                      <a:cubicBezTo>
                        <a:pt x="9964" y="9744"/>
                        <a:pt x="10419" y="9744"/>
                        <a:pt x="10858" y="9842"/>
                      </a:cubicBezTo>
                      <a:lnTo>
                        <a:pt x="66866" y="9842"/>
                      </a:lnTo>
                      <a:cubicBezTo>
                        <a:pt x="67628" y="9842"/>
                        <a:pt x="68199" y="9842"/>
                        <a:pt x="68199" y="9842"/>
                      </a:cubicBezTo>
                      <a:lnTo>
                        <a:pt x="68199" y="170529"/>
                      </a:lnTo>
                      <a:cubicBezTo>
                        <a:pt x="67772" y="170682"/>
                        <a:pt x="67310" y="170715"/>
                        <a:pt x="66866" y="1706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91" name="Google Shape;9091;p139"/>
                <p:cNvSpPr/>
                <p:nvPr/>
              </p:nvSpPr>
              <p:spPr>
                <a:xfrm>
                  <a:off x="11322688" y="898224"/>
                  <a:ext cx="542925" cy="466725"/>
                </a:xfrm>
                <a:custGeom>
                  <a:rect b="b" l="l" r="r" t="t"/>
                  <a:pathLst>
                    <a:path extrusionOk="0" h="466725" w="542925">
                      <a:moveTo>
                        <a:pt x="542925" y="364522"/>
                      </a:moveTo>
                      <a:lnTo>
                        <a:pt x="542925" y="64103"/>
                      </a:lnTo>
                      <a:cubicBezTo>
                        <a:pt x="542873" y="28722"/>
                        <a:pt x="514203" y="52"/>
                        <a:pt x="478822" y="0"/>
                      </a:cubicBezTo>
                      <a:lnTo>
                        <a:pt x="64103" y="0"/>
                      </a:lnTo>
                      <a:cubicBezTo>
                        <a:pt x="28722" y="52"/>
                        <a:pt x="52" y="28722"/>
                        <a:pt x="0" y="64103"/>
                      </a:cubicBezTo>
                      <a:lnTo>
                        <a:pt x="0" y="364522"/>
                      </a:lnTo>
                      <a:cubicBezTo>
                        <a:pt x="40" y="386809"/>
                        <a:pt x="11654" y="407476"/>
                        <a:pt x="30671" y="419100"/>
                      </a:cubicBezTo>
                      <a:lnTo>
                        <a:pt x="23813" y="419100"/>
                      </a:lnTo>
                      <a:cubicBezTo>
                        <a:pt x="10661" y="419100"/>
                        <a:pt x="0" y="429761"/>
                        <a:pt x="0" y="442913"/>
                      </a:cubicBezTo>
                      <a:cubicBezTo>
                        <a:pt x="0" y="456064"/>
                        <a:pt x="10661" y="466725"/>
                        <a:pt x="23813" y="466725"/>
                      </a:cubicBezTo>
                      <a:lnTo>
                        <a:pt x="519113" y="466725"/>
                      </a:lnTo>
                      <a:cubicBezTo>
                        <a:pt x="532264" y="466725"/>
                        <a:pt x="542925" y="456064"/>
                        <a:pt x="542925" y="442913"/>
                      </a:cubicBezTo>
                      <a:cubicBezTo>
                        <a:pt x="542925" y="429761"/>
                        <a:pt x="532264" y="419100"/>
                        <a:pt x="519113" y="419100"/>
                      </a:cubicBezTo>
                      <a:lnTo>
                        <a:pt x="512255" y="419100"/>
                      </a:lnTo>
                      <a:cubicBezTo>
                        <a:pt x="531271" y="407476"/>
                        <a:pt x="542885" y="386809"/>
                        <a:pt x="542925" y="364522"/>
                      </a:cubicBezTo>
                      <a:close/>
                      <a:moveTo>
                        <a:pt x="519113" y="428625"/>
                      </a:moveTo>
                      <a:cubicBezTo>
                        <a:pt x="527003" y="428625"/>
                        <a:pt x="533400" y="435022"/>
                        <a:pt x="533400" y="442913"/>
                      </a:cubicBezTo>
                      <a:cubicBezTo>
                        <a:pt x="533400" y="450803"/>
                        <a:pt x="527003" y="457200"/>
                        <a:pt x="519113" y="457200"/>
                      </a:cubicBezTo>
                      <a:lnTo>
                        <a:pt x="23813" y="457200"/>
                      </a:lnTo>
                      <a:cubicBezTo>
                        <a:pt x="15922" y="457200"/>
                        <a:pt x="9525" y="450803"/>
                        <a:pt x="9525" y="442913"/>
                      </a:cubicBezTo>
                      <a:cubicBezTo>
                        <a:pt x="9525" y="435022"/>
                        <a:pt x="15922" y="428625"/>
                        <a:pt x="23813" y="428625"/>
                      </a:cubicBezTo>
                      <a:lnTo>
                        <a:pt x="519113" y="428625"/>
                      </a:lnTo>
                      <a:close/>
                      <a:moveTo>
                        <a:pt x="478822" y="419100"/>
                      </a:moveTo>
                      <a:lnTo>
                        <a:pt x="64103" y="419100"/>
                      </a:lnTo>
                      <a:cubicBezTo>
                        <a:pt x="33982" y="419048"/>
                        <a:pt x="9577" y="394643"/>
                        <a:pt x="9525" y="364522"/>
                      </a:cubicBezTo>
                      <a:lnTo>
                        <a:pt x="9525" y="64103"/>
                      </a:lnTo>
                      <a:cubicBezTo>
                        <a:pt x="9577" y="33982"/>
                        <a:pt x="33982" y="9577"/>
                        <a:pt x="64103" y="9525"/>
                      </a:cubicBezTo>
                      <a:lnTo>
                        <a:pt x="478822" y="9525"/>
                      </a:lnTo>
                      <a:cubicBezTo>
                        <a:pt x="508943" y="9577"/>
                        <a:pt x="533348" y="33982"/>
                        <a:pt x="533400" y="64103"/>
                      </a:cubicBezTo>
                      <a:lnTo>
                        <a:pt x="533400" y="364522"/>
                      </a:lnTo>
                      <a:cubicBezTo>
                        <a:pt x="533348" y="394643"/>
                        <a:pt x="508943" y="419048"/>
                        <a:pt x="478822" y="4191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92" name="Google Shape;9092;p139"/>
                <p:cNvSpPr/>
                <p:nvPr/>
              </p:nvSpPr>
              <p:spPr>
                <a:xfrm>
                  <a:off x="11360788" y="936324"/>
                  <a:ext cx="466725" cy="352425"/>
                </a:xfrm>
                <a:custGeom>
                  <a:rect b="b" l="l" r="r" t="t"/>
                  <a:pathLst>
                    <a:path extrusionOk="0" h="352425" w="466725">
                      <a:moveTo>
                        <a:pt x="440722" y="0"/>
                      </a:moveTo>
                      <a:lnTo>
                        <a:pt x="26003" y="0"/>
                      </a:lnTo>
                      <a:cubicBezTo>
                        <a:pt x="11664" y="52"/>
                        <a:pt x="52" y="11664"/>
                        <a:pt x="0" y="26003"/>
                      </a:cubicBezTo>
                      <a:lnTo>
                        <a:pt x="0" y="326422"/>
                      </a:lnTo>
                      <a:cubicBezTo>
                        <a:pt x="52" y="340761"/>
                        <a:pt x="11664" y="352373"/>
                        <a:pt x="26003" y="352425"/>
                      </a:cubicBezTo>
                      <a:lnTo>
                        <a:pt x="440722" y="352425"/>
                      </a:lnTo>
                      <a:cubicBezTo>
                        <a:pt x="455061" y="352373"/>
                        <a:pt x="466673" y="340761"/>
                        <a:pt x="466725" y="326422"/>
                      </a:cubicBezTo>
                      <a:lnTo>
                        <a:pt x="466725" y="26003"/>
                      </a:lnTo>
                      <a:cubicBezTo>
                        <a:pt x="466673" y="11664"/>
                        <a:pt x="455061" y="52"/>
                        <a:pt x="440722" y="0"/>
                      </a:cubicBezTo>
                      <a:close/>
                      <a:moveTo>
                        <a:pt x="457200" y="326422"/>
                      </a:moveTo>
                      <a:cubicBezTo>
                        <a:pt x="457148" y="335501"/>
                        <a:pt x="449801" y="342848"/>
                        <a:pt x="440722" y="342900"/>
                      </a:cubicBezTo>
                      <a:lnTo>
                        <a:pt x="26003" y="342900"/>
                      </a:lnTo>
                      <a:cubicBezTo>
                        <a:pt x="16924" y="342848"/>
                        <a:pt x="9577" y="335501"/>
                        <a:pt x="9525" y="326422"/>
                      </a:cubicBezTo>
                      <a:lnTo>
                        <a:pt x="9525" y="26003"/>
                      </a:lnTo>
                      <a:cubicBezTo>
                        <a:pt x="9577" y="16924"/>
                        <a:pt x="16924" y="9577"/>
                        <a:pt x="26003" y="9525"/>
                      </a:cubicBezTo>
                      <a:lnTo>
                        <a:pt x="440722" y="9525"/>
                      </a:lnTo>
                      <a:cubicBezTo>
                        <a:pt x="449801" y="9577"/>
                        <a:pt x="457148" y="16924"/>
                        <a:pt x="457200" y="260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93" name="Google Shape;9093;p139"/>
                <p:cNvSpPr/>
                <p:nvPr/>
              </p:nvSpPr>
              <p:spPr>
                <a:xfrm>
                  <a:off x="11473469" y="993855"/>
                  <a:ext cx="241911" cy="112997"/>
                </a:xfrm>
                <a:custGeom>
                  <a:rect b="b" l="l" r="r" t="t"/>
                  <a:pathLst>
                    <a:path extrusionOk="0" h="112997" w="241911">
                      <a:moveTo>
                        <a:pt x="14383" y="28575"/>
                      </a:moveTo>
                      <a:cubicBezTo>
                        <a:pt x="18649" y="28596"/>
                        <a:pt x="22701" y="26710"/>
                        <a:pt x="25432" y="23431"/>
                      </a:cubicBezTo>
                      <a:lnTo>
                        <a:pt x="106775" y="56102"/>
                      </a:lnTo>
                      <a:lnTo>
                        <a:pt x="106775" y="56674"/>
                      </a:lnTo>
                      <a:cubicBezTo>
                        <a:pt x="106764" y="64565"/>
                        <a:pt x="113151" y="70971"/>
                        <a:pt x="121042" y="70982"/>
                      </a:cubicBezTo>
                      <a:cubicBezTo>
                        <a:pt x="125125" y="70988"/>
                        <a:pt x="129015" y="69247"/>
                        <a:pt x="131731" y="66199"/>
                      </a:cubicBezTo>
                      <a:lnTo>
                        <a:pt x="213169" y="98869"/>
                      </a:lnTo>
                      <a:cubicBezTo>
                        <a:pt x="213169" y="98869"/>
                        <a:pt x="213169" y="98869"/>
                        <a:pt x="213169" y="99441"/>
                      </a:cubicBezTo>
                      <a:cubicBezTo>
                        <a:pt x="213626" y="107371"/>
                        <a:pt x="220425" y="113430"/>
                        <a:pt x="228355" y="112973"/>
                      </a:cubicBezTo>
                      <a:cubicBezTo>
                        <a:pt x="236286" y="112516"/>
                        <a:pt x="242344" y="105717"/>
                        <a:pt x="241887" y="97787"/>
                      </a:cubicBezTo>
                      <a:cubicBezTo>
                        <a:pt x="241431" y="89857"/>
                        <a:pt x="234632" y="83799"/>
                        <a:pt x="226702" y="84255"/>
                      </a:cubicBezTo>
                      <a:cubicBezTo>
                        <a:pt x="222419" y="84502"/>
                        <a:pt x="218469" y="86647"/>
                        <a:pt x="215932" y="90106"/>
                      </a:cubicBezTo>
                      <a:lnTo>
                        <a:pt x="134493" y="57436"/>
                      </a:lnTo>
                      <a:cubicBezTo>
                        <a:pt x="134493" y="57436"/>
                        <a:pt x="134493" y="57436"/>
                        <a:pt x="134493" y="56864"/>
                      </a:cubicBezTo>
                      <a:cubicBezTo>
                        <a:pt x="134549" y="49119"/>
                        <a:pt x="128423" y="42739"/>
                        <a:pt x="120682" y="42481"/>
                      </a:cubicBezTo>
                      <a:cubicBezTo>
                        <a:pt x="116589" y="42475"/>
                        <a:pt x="112696" y="44248"/>
                        <a:pt x="110014" y="47339"/>
                      </a:cubicBezTo>
                      <a:lnTo>
                        <a:pt x="28575" y="14859"/>
                      </a:lnTo>
                      <a:cubicBezTo>
                        <a:pt x="28575" y="14859"/>
                        <a:pt x="28575" y="14859"/>
                        <a:pt x="28575" y="14288"/>
                      </a:cubicBezTo>
                      <a:cubicBezTo>
                        <a:pt x="28575" y="6397"/>
                        <a:pt x="22178" y="0"/>
                        <a:pt x="14288" y="0"/>
                      </a:cubicBezTo>
                      <a:cubicBezTo>
                        <a:pt x="6397" y="0"/>
                        <a:pt x="0" y="6397"/>
                        <a:pt x="0" y="14288"/>
                      </a:cubicBezTo>
                      <a:cubicBezTo>
                        <a:pt x="0" y="22178"/>
                        <a:pt x="6397" y="28575"/>
                        <a:pt x="14288" y="2857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9094" name="Google Shape;9094;p139"/>
            <p:cNvSpPr txBox="1"/>
            <p:nvPr/>
          </p:nvSpPr>
          <p:spPr>
            <a:xfrm>
              <a:off x="9438774" y="3338089"/>
              <a:ext cx="1918375" cy="101221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1100">
                  <a:solidFill>
                    <a:schemeClr val="lt1"/>
                  </a:solidFill>
                  <a:latin typeface="Calibri"/>
                  <a:ea typeface="Calibri"/>
                  <a:cs typeface="Calibri"/>
                  <a:sym typeface="Calibri"/>
                </a:rPr>
                <a:t>Redução completa de C5 livre (definida por níveis séricos de C5 &lt;5 µg/mL): &gt;99%1</a:t>
              </a:r>
              <a:endParaRPr/>
            </a:p>
            <a:p>
              <a:pPr indent="0" lvl="0" marL="0" marR="0" rtl="0" algn="l">
                <a:spcBef>
                  <a:spcPts val="0"/>
                </a:spcBef>
                <a:spcAft>
                  <a:spcPts val="0"/>
                </a:spcAft>
                <a:buNone/>
              </a:pPr>
              <a:r>
                <a:t/>
              </a:r>
              <a:endParaRPr sz="1100">
                <a:solidFill>
                  <a:schemeClr val="lt1"/>
                </a:solidFill>
                <a:latin typeface="Calibri"/>
                <a:ea typeface="Calibri"/>
                <a:cs typeface="Calibri"/>
                <a:sym typeface="Calibri"/>
              </a:endParaRPr>
            </a:p>
            <a:p>
              <a:pPr indent="0" lvl="0" marL="0" marR="0" rtl="0" algn="l">
                <a:spcBef>
                  <a:spcPts val="0"/>
                </a:spcBef>
                <a:spcAft>
                  <a:spcPts val="0"/>
                </a:spcAft>
                <a:buNone/>
              </a:pPr>
              <a:r>
                <a:rPr b="1" lang="pt-BR" sz="1100">
                  <a:solidFill>
                    <a:schemeClr val="lt1"/>
                  </a:solidFill>
                  <a:latin typeface="Calibri"/>
                  <a:ea typeface="Calibri"/>
                  <a:cs typeface="Calibri"/>
                  <a:sym typeface="Calibri"/>
                </a:rPr>
                <a:t>Duradoura: </a:t>
              </a:r>
              <a:endParaRPr/>
            </a:p>
            <a:p>
              <a:pPr indent="0" lvl="0" marL="0" marR="0" rtl="0" algn="l">
                <a:spcBef>
                  <a:spcPts val="0"/>
                </a:spcBef>
                <a:spcAft>
                  <a:spcPts val="0"/>
                </a:spcAft>
                <a:buNone/>
              </a:pPr>
              <a:r>
                <a:rPr lang="pt-BR" sz="1100">
                  <a:solidFill>
                    <a:schemeClr val="lt1"/>
                  </a:solidFill>
                  <a:latin typeface="Calibri"/>
                  <a:ea typeface="Calibri"/>
                  <a:cs typeface="Calibri"/>
                  <a:sym typeface="Calibri"/>
                </a:rPr>
                <a:t>O efeito inibitório foi mantido durante todo o período de 26 semanas do estudo1</a:t>
              </a:r>
              <a:endParaRPr/>
            </a:p>
          </p:txBody>
        </p:sp>
        <p:sp>
          <p:nvSpPr>
            <p:cNvPr id="9095" name="Google Shape;9095;p139"/>
            <p:cNvSpPr txBox="1"/>
            <p:nvPr/>
          </p:nvSpPr>
          <p:spPr>
            <a:xfrm>
              <a:off x="9438772" y="2733933"/>
              <a:ext cx="2053798" cy="42903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400">
                  <a:solidFill>
                    <a:schemeClr val="lt1"/>
                  </a:solidFill>
                  <a:latin typeface="Calibri"/>
                  <a:ea typeface="Calibri"/>
                  <a:cs typeface="Calibri"/>
                  <a:sym typeface="Calibri"/>
                </a:rPr>
                <a:t>Ação de ravulizumabe durante o estudo de TROCA</a:t>
              </a:r>
              <a:endParaRPr b="1" sz="1400">
                <a:solidFill>
                  <a:schemeClr val="lt1"/>
                </a:solidFill>
                <a:latin typeface="Calibri"/>
                <a:ea typeface="Calibri"/>
                <a:cs typeface="Calibri"/>
                <a:sym typeface="Calibri"/>
              </a:endParaRPr>
            </a:p>
          </p:txBody>
        </p:sp>
        <p:sp>
          <p:nvSpPr>
            <p:cNvPr id="9096" name="Google Shape;9096;p139"/>
            <p:cNvSpPr txBox="1"/>
            <p:nvPr/>
          </p:nvSpPr>
          <p:spPr>
            <a:xfrm>
              <a:off x="9478079" y="4914490"/>
              <a:ext cx="1631612" cy="36327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100">
                  <a:solidFill>
                    <a:schemeClr val="lt1"/>
                  </a:solidFill>
                  <a:latin typeface="Calibri"/>
                  <a:ea typeface="Calibri"/>
                  <a:cs typeface="Calibri"/>
                  <a:sym typeface="Calibri"/>
                </a:rPr>
                <a:t>Máximo controle da hemólise intravascular</a:t>
              </a:r>
              <a:r>
                <a:rPr b="1" baseline="30000" lang="pt-BR" sz="1100">
                  <a:solidFill>
                    <a:schemeClr val="lt1"/>
                  </a:solidFill>
                  <a:latin typeface="Calibri"/>
                  <a:ea typeface="Calibri"/>
                  <a:cs typeface="Calibri"/>
                  <a:sym typeface="Calibri"/>
                </a:rPr>
                <a:t>2</a:t>
              </a:r>
              <a:endParaRPr baseline="30000" sz="1100">
                <a:solidFill>
                  <a:schemeClr val="lt1"/>
                </a:solidFill>
                <a:latin typeface="Calibri"/>
                <a:ea typeface="Calibri"/>
                <a:cs typeface="Calibri"/>
                <a:sym typeface="Calibri"/>
              </a:endParaRPr>
            </a:p>
          </p:txBody>
        </p:sp>
        <p:sp>
          <p:nvSpPr>
            <p:cNvPr id="9097" name="Google Shape;9097;p139"/>
            <p:cNvSpPr txBox="1"/>
            <p:nvPr/>
          </p:nvSpPr>
          <p:spPr>
            <a:xfrm>
              <a:off x="9438773" y="5495541"/>
              <a:ext cx="1605113" cy="41661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100">
                  <a:solidFill>
                    <a:schemeClr val="lt1"/>
                  </a:solidFill>
                  <a:latin typeface="Calibri"/>
                  <a:ea typeface="Calibri"/>
                  <a:cs typeface="Calibri"/>
                  <a:sym typeface="Calibri"/>
                </a:rPr>
                <a:t>Possivelmente menor risco de hemólise de escape</a:t>
              </a:r>
              <a:endParaRPr sz="1100">
                <a:solidFill>
                  <a:schemeClr val="lt1"/>
                </a:solidFill>
                <a:latin typeface="Calibri"/>
                <a:ea typeface="Calibri"/>
                <a:cs typeface="Calibri"/>
                <a:sym typeface="Calibri"/>
              </a:endParaRPr>
            </a:p>
          </p:txBody>
        </p:sp>
        <p:sp>
          <p:nvSpPr>
            <p:cNvPr id="9098" name="Google Shape;9098;p139"/>
            <p:cNvSpPr/>
            <p:nvPr/>
          </p:nvSpPr>
          <p:spPr>
            <a:xfrm>
              <a:off x="9478079" y="4704008"/>
              <a:ext cx="207335" cy="201291"/>
            </a:xfrm>
            <a:prstGeom prst="downArrow">
              <a:avLst>
                <a:gd fmla="val 50000" name="adj1"/>
                <a:gd fmla="val 50000" name="adj2"/>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099" name="Google Shape;9099;p139"/>
            <p:cNvSpPr/>
            <p:nvPr/>
          </p:nvSpPr>
          <p:spPr>
            <a:xfrm>
              <a:off x="9478079" y="5289097"/>
              <a:ext cx="207335" cy="201291"/>
            </a:xfrm>
            <a:prstGeom prst="downArrow">
              <a:avLst>
                <a:gd fmla="val 50000" name="adj1"/>
                <a:gd fmla="val 50000" name="adj2"/>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cxnSp>
        <p:nvCxnSpPr>
          <p:cNvPr id="9100" name="Google Shape;9100;p139"/>
          <p:cNvCxnSpPr/>
          <p:nvPr/>
        </p:nvCxnSpPr>
        <p:spPr>
          <a:xfrm>
            <a:off x="3637020" y="6450477"/>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9101" name="Google Shape;9101;p139"/>
          <p:cNvCxnSpPr/>
          <p:nvPr/>
        </p:nvCxnSpPr>
        <p:spPr>
          <a:xfrm>
            <a:off x="3637020" y="6450477"/>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9102" name="Google Shape;9102;p139"/>
          <p:cNvCxnSpPr/>
          <p:nvPr/>
        </p:nvCxnSpPr>
        <p:spPr>
          <a:xfrm>
            <a:off x="3637020" y="6450477"/>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9103" name="Google Shape;9103;p139"/>
          <p:cNvCxnSpPr/>
          <p:nvPr/>
        </p:nvCxnSpPr>
        <p:spPr>
          <a:xfrm>
            <a:off x="3637020" y="6450477"/>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9104" name="Google Shape;9104;p139"/>
          <p:cNvGrpSpPr/>
          <p:nvPr/>
        </p:nvGrpSpPr>
        <p:grpSpPr>
          <a:xfrm>
            <a:off x="632134" y="3434333"/>
            <a:ext cx="8300711" cy="332426"/>
            <a:chOff x="638650" y="3280768"/>
            <a:chExt cx="8300711" cy="332426"/>
          </a:xfrm>
        </p:grpSpPr>
        <p:cxnSp>
          <p:nvCxnSpPr>
            <p:cNvPr id="9105" name="Google Shape;9105;p139"/>
            <p:cNvCxnSpPr/>
            <p:nvPr/>
          </p:nvCxnSpPr>
          <p:spPr>
            <a:xfrm>
              <a:off x="638650" y="3527431"/>
              <a:ext cx="0" cy="0"/>
            </a:xfrm>
            <a:prstGeom prst="straightConnector1">
              <a:avLst/>
            </a:prstGeom>
            <a:noFill/>
            <a:ln cap="flat" cmpd="sng" w="22225">
              <a:solidFill>
                <a:srgbClr val="000000"/>
              </a:solidFill>
              <a:prstDash val="solid"/>
              <a:miter lim="800000"/>
              <a:headEnd len="med" w="med" type="none"/>
              <a:tailEnd len="med" w="med" type="none"/>
            </a:ln>
          </p:spPr>
        </p:cxnSp>
        <p:cxnSp>
          <p:nvCxnSpPr>
            <p:cNvPr id="9106" name="Google Shape;9106;p139"/>
            <p:cNvCxnSpPr/>
            <p:nvPr/>
          </p:nvCxnSpPr>
          <p:spPr>
            <a:xfrm>
              <a:off x="8147133" y="3400448"/>
              <a:ext cx="0" cy="0"/>
            </a:xfrm>
            <a:prstGeom prst="straightConnector1">
              <a:avLst/>
            </a:prstGeom>
            <a:noFill/>
            <a:ln cap="flat" cmpd="sng" w="22225">
              <a:solidFill>
                <a:srgbClr val="000000"/>
              </a:solidFill>
              <a:prstDash val="solid"/>
              <a:miter lim="800000"/>
              <a:headEnd len="med" w="med" type="none"/>
              <a:tailEnd len="med" w="med" type="none"/>
            </a:ln>
          </p:spPr>
        </p:cxnSp>
        <p:sp>
          <p:nvSpPr>
            <p:cNvPr id="9107" name="Google Shape;9107;p139"/>
            <p:cNvSpPr txBox="1"/>
            <p:nvPr/>
          </p:nvSpPr>
          <p:spPr>
            <a:xfrm>
              <a:off x="4372058" y="3281673"/>
              <a:ext cx="197197"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71</a:t>
              </a:r>
              <a:endParaRPr/>
            </a:p>
          </p:txBody>
        </p:sp>
        <p:sp>
          <p:nvSpPr>
            <p:cNvPr id="9108" name="Google Shape;9108;p139"/>
            <p:cNvSpPr txBox="1"/>
            <p:nvPr/>
          </p:nvSpPr>
          <p:spPr>
            <a:xfrm>
              <a:off x="4890194" y="3281673"/>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85</a:t>
              </a:r>
              <a:endParaRPr/>
            </a:p>
          </p:txBody>
        </p:sp>
        <p:sp>
          <p:nvSpPr>
            <p:cNvPr id="9109" name="Google Shape;9109;p139"/>
            <p:cNvSpPr txBox="1"/>
            <p:nvPr/>
          </p:nvSpPr>
          <p:spPr>
            <a:xfrm>
              <a:off x="5406718" y="3281673"/>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99</a:t>
              </a:r>
              <a:endParaRPr/>
            </a:p>
          </p:txBody>
        </p:sp>
        <p:sp>
          <p:nvSpPr>
            <p:cNvPr id="9110" name="Google Shape;9110;p139"/>
            <p:cNvSpPr txBox="1"/>
            <p:nvPr/>
          </p:nvSpPr>
          <p:spPr>
            <a:xfrm>
              <a:off x="5961982" y="3281672"/>
              <a:ext cx="275273" cy="26283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113</a:t>
              </a:r>
              <a:endParaRPr/>
            </a:p>
          </p:txBody>
        </p:sp>
        <p:sp>
          <p:nvSpPr>
            <p:cNvPr id="9111" name="Google Shape;9111;p139"/>
            <p:cNvSpPr txBox="1"/>
            <p:nvPr/>
          </p:nvSpPr>
          <p:spPr>
            <a:xfrm>
              <a:off x="6516563" y="3280769"/>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127</a:t>
              </a:r>
              <a:endParaRPr/>
            </a:p>
          </p:txBody>
        </p:sp>
        <p:sp>
          <p:nvSpPr>
            <p:cNvPr id="9112" name="Google Shape;9112;p139"/>
            <p:cNvSpPr txBox="1"/>
            <p:nvPr/>
          </p:nvSpPr>
          <p:spPr>
            <a:xfrm>
              <a:off x="7083798" y="3280769"/>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141</a:t>
              </a:r>
              <a:endParaRPr/>
            </a:p>
          </p:txBody>
        </p:sp>
        <p:sp>
          <p:nvSpPr>
            <p:cNvPr id="9113" name="Google Shape;9113;p139"/>
            <p:cNvSpPr txBox="1"/>
            <p:nvPr/>
          </p:nvSpPr>
          <p:spPr>
            <a:xfrm>
              <a:off x="7538820" y="3280769"/>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155</a:t>
              </a:r>
              <a:endParaRPr/>
            </a:p>
          </p:txBody>
        </p:sp>
        <p:sp>
          <p:nvSpPr>
            <p:cNvPr id="9114" name="Google Shape;9114;p139"/>
            <p:cNvSpPr txBox="1"/>
            <p:nvPr/>
          </p:nvSpPr>
          <p:spPr>
            <a:xfrm>
              <a:off x="8684149" y="3280769"/>
              <a:ext cx="255212" cy="23005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183</a:t>
              </a:r>
              <a:endParaRPr/>
            </a:p>
          </p:txBody>
        </p:sp>
        <p:sp>
          <p:nvSpPr>
            <p:cNvPr id="9115" name="Google Shape;9115;p139"/>
            <p:cNvSpPr txBox="1"/>
            <p:nvPr/>
          </p:nvSpPr>
          <p:spPr>
            <a:xfrm>
              <a:off x="8128802" y="3290725"/>
              <a:ext cx="255212" cy="32246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169</a:t>
              </a:r>
              <a:endParaRPr/>
            </a:p>
          </p:txBody>
        </p:sp>
        <p:sp>
          <p:nvSpPr>
            <p:cNvPr id="9116" name="Google Shape;9116;p139"/>
            <p:cNvSpPr txBox="1"/>
            <p:nvPr/>
          </p:nvSpPr>
          <p:spPr>
            <a:xfrm>
              <a:off x="3814471" y="3281673"/>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57</a:t>
              </a:r>
              <a:endParaRPr/>
            </a:p>
          </p:txBody>
        </p:sp>
        <p:sp>
          <p:nvSpPr>
            <p:cNvPr id="9117" name="Google Shape;9117;p139"/>
            <p:cNvSpPr txBox="1"/>
            <p:nvPr/>
          </p:nvSpPr>
          <p:spPr>
            <a:xfrm>
              <a:off x="2452178" y="3280768"/>
              <a:ext cx="197197"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22</a:t>
              </a:r>
              <a:endParaRPr/>
            </a:p>
          </p:txBody>
        </p:sp>
        <p:sp>
          <p:nvSpPr>
            <p:cNvPr id="9118" name="Google Shape;9118;p139"/>
            <p:cNvSpPr txBox="1"/>
            <p:nvPr/>
          </p:nvSpPr>
          <p:spPr>
            <a:xfrm>
              <a:off x="2852138" y="3280768"/>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29</a:t>
              </a:r>
              <a:endParaRPr/>
            </a:p>
          </p:txBody>
        </p:sp>
        <p:sp>
          <p:nvSpPr>
            <p:cNvPr id="9119" name="Google Shape;9119;p139"/>
            <p:cNvSpPr txBox="1"/>
            <p:nvPr/>
          </p:nvSpPr>
          <p:spPr>
            <a:xfrm>
              <a:off x="3263875" y="3280768"/>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43</a:t>
              </a:r>
              <a:endParaRPr/>
            </a:p>
          </p:txBody>
        </p:sp>
        <p:sp>
          <p:nvSpPr>
            <p:cNvPr id="9120" name="Google Shape;9120;p139"/>
            <p:cNvSpPr txBox="1"/>
            <p:nvPr/>
          </p:nvSpPr>
          <p:spPr>
            <a:xfrm>
              <a:off x="2157769" y="3280768"/>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15</a:t>
              </a:r>
              <a:endParaRPr/>
            </a:p>
          </p:txBody>
        </p:sp>
        <p:sp>
          <p:nvSpPr>
            <p:cNvPr id="9121" name="Google Shape;9121;p139"/>
            <p:cNvSpPr txBox="1"/>
            <p:nvPr/>
          </p:nvSpPr>
          <p:spPr>
            <a:xfrm>
              <a:off x="1876939" y="3280768"/>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8</a:t>
              </a:r>
              <a:endParaRPr/>
            </a:p>
          </p:txBody>
        </p:sp>
        <p:sp>
          <p:nvSpPr>
            <p:cNvPr id="9122" name="Google Shape;9122;p139"/>
            <p:cNvSpPr txBox="1"/>
            <p:nvPr/>
          </p:nvSpPr>
          <p:spPr>
            <a:xfrm>
              <a:off x="1576247" y="3280768"/>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a:t>
              </a:r>
              <a:endParaRPr/>
            </a:p>
          </p:txBody>
        </p:sp>
      </p:grpSp>
      <p:sp>
        <p:nvSpPr>
          <p:cNvPr id="9123" name="Google Shape;9123;p139"/>
          <p:cNvSpPr txBox="1"/>
          <p:nvPr/>
        </p:nvSpPr>
        <p:spPr>
          <a:xfrm>
            <a:off x="762434" y="1811562"/>
            <a:ext cx="331189" cy="1207444"/>
          </a:xfrm>
          <a:prstGeom prst="rect">
            <a:avLst/>
          </a:prstGeom>
          <a:noFill/>
          <a:ln>
            <a:noFill/>
          </a:ln>
        </p:spPr>
        <p:txBody>
          <a:bodyPr anchorCtr="0" anchor="t" bIns="0" lIns="0" spcFirstLastPara="1" rIns="0" wrap="square" tIns="0">
            <a:noAutofit/>
          </a:bodyPr>
          <a:lstStyle/>
          <a:p>
            <a:pPr indent="0" lvl="0" marL="0" marR="0" rtl="0" algn="r">
              <a:lnSpc>
                <a:spcPct val="200000"/>
              </a:lnSpc>
              <a:spcBef>
                <a:spcPts val="0"/>
              </a:spcBef>
              <a:spcAft>
                <a:spcPts val="0"/>
              </a:spcAft>
              <a:buNone/>
            </a:pPr>
            <a:r>
              <a:rPr lang="pt-BR" sz="900">
                <a:solidFill>
                  <a:schemeClr val="dk1"/>
                </a:solidFill>
                <a:latin typeface="Calibri"/>
                <a:ea typeface="Calibri"/>
                <a:cs typeface="Calibri"/>
                <a:sym typeface="Calibri"/>
              </a:rPr>
              <a:t>2,0</a:t>
            </a:r>
            <a:endParaRPr/>
          </a:p>
          <a:p>
            <a:pPr indent="0" lvl="0" marL="0" marR="0" rtl="0" algn="r">
              <a:lnSpc>
                <a:spcPct val="200000"/>
              </a:lnSpc>
              <a:spcBef>
                <a:spcPts val="0"/>
              </a:spcBef>
              <a:spcAft>
                <a:spcPts val="0"/>
              </a:spcAft>
              <a:buNone/>
            </a:pPr>
            <a:r>
              <a:rPr lang="pt-BR" sz="900">
                <a:solidFill>
                  <a:schemeClr val="dk1"/>
                </a:solidFill>
                <a:latin typeface="Calibri"/>
                <a:ea typeface="Calibri"/>
                <a:cs typeface="Calibri"/>
                <a:sym typeface="Calibri"/>
              </a:rPr>
              <a:t>1,5</a:t>
            </a:r>
            <a:endParaRPr/>
          </a:p>
          <a:p>
            <a:pPr indent="0" lvl="0" marL="0" marR="0" rtl="0" algn="r">
              <a:lnSpc>
                <a:spcPct val="200000"/>
              </a:lnSpc>
              <a:spcBef>
                <a:spcPts val="0"/>
              </a:spcBef>
              <a:spcAft>
                <a:spcPts val="0"/>
              </a:spcAft>
              <a:buNone/>
            </a:pPr>
            <a:r>
              <a:rPr lang="pt-BR" sz="900">
                <a:solidFill>
                  <a:schemeClr val="dk1"/>
                </a:solidFill>
                <a:latin typeface="Calibri"/>
                <a:ea typeface="Calibri"/>
                <a:cs typeface="Calibri"/>
                <a:sym typeface="Calibri"/>
              </a:rPr>
              <a:t>1,0</a:t>
            </a:r>
            <a:endParaRPr/>
          </a:p>
          <a:p>
            <a:pPr indent="0" lvl="0" marL="0" marR="0" rtl="0" algn="r">
              <a:lnSpc>
                <a:spcPct val="200000"/>
              </a:lnSpc>
              <a:spcBef>
                <a:spcPts val="0"/>
              </a:spcBef>
              <a:spcAft>
                <a:spcPts val="0"/>
              </a:spcAft>
              <a:buNone/>
            </a:pPr>
            <a:r>
              <a:rPr lang="pt-BR" sz="900">
                <a:solidFill>
                  <a:schemeClr val="dk1"/>
                </a:solidFill>
                <a:latin typeface="Calibri"/>
                <a:ea typeface="Calibri"/>
                <a:cs typeface="Calibri"/>
                <a:sym typeface="Calibri"/>
              </a:rPr>
              <a:t>0,5</a:t>
            </a:r>
            <a:endParaRPr/>
          </a:p>
          <a:p>
            <a:pPr indent="0" lvl="0" marL="0" marR="0" rtl="0" algn="r">
              <a:lnSpc>
                <a:spcPct val="200000"/>
              </a:lnSpc>
              <a:spcBef>
                <a:spcPts val="0"/>
              </a:spcBef>
              <a:spcAft>
                <a:spcPts val="0"/>
              </a:spcAft>
              <a:buNone/>
            </a:pPr>
            <a:r>
              <a:rPr lang="pt-BR" sz="900">
                <a:solidFill>
                  <a:schemeClr val="dk1"/>
                </a:solidFill>
                <a:latin typeface="Calibri"/>
                <a:ea typeface="Calibri"/>
                <a:cs typeface="Calibri"/>
                <a:sym typeface="Calibri"/>
              </a:rPr>
              <a:t>0,0</a:t>
            </a:r>
            <a:endParaRPr/>
          </a:p>
          <a:p>
            <a:pPr indent="0" lvl="0" marL="0" marR="0" rtl="0" algn="r">
              <a:lnSpc>
                <a:spcPct val="200000"/>
              </a:lnSpc>
              <a:spcBef>
                <a:spcPts val="0"/>
              </a:spcBef>
              <a:spcAft>
                <a:spcPts val="0"/>
              </a:spcAft>
              <a:buNone/>
            </a:pPr>
            <a:r>
              <a:rPr lang="pt-BR" sz="900">
                <a:solidFill>
                  <a:schemeClr val="dk1"/>
                </a:solidFill>
                <a:latin typeface="Calibri"/>
                <a:ea typeface="Calibri"/>
                <a:cs typeface="Calibri"/>
                <a:sym typeface="Calibri"/>
              </a:rPr>
              <a:t>-0,5</a:t>
            </a:r>
            <a:endParaRPr sz="800">
              <a:solidFill>
                <a:schemeClr val="dk1"/>
              </a:solidFill>
              <a:latin typeface="Calibri"/>
              <a:ea typeface="Calibri"/>
              <a:cs typeface="Calibri"/>
              <a:sym typeface="Calibri"/>
            </a:endParaRPr>
          </a:p>
        </p:txBody>
      </p:sp>
      <p:sp>
        <p:nvSpPr>
          <p:cNvPr id="9124" name="Google Shape;9124;p139"/>
          <p:cNvSpPr txBox="1"/>
          <p:nvPr/>
        </p:nvSpPr>
        <p:spPr>
          <a:xfrm rot="-5400000">
            <a:off x="-33326" y="2486714"/>
            <a:ext cx="1425441" cy="29315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Complemento C5 livre (μg/mL)</a:t>
            </a:r>
            <a:endParaRPr/>
          </a:p>
        </p:txBody>
      </p:sp>
      <p:grpSp>
        <p:nvGrpSpPr>
          <p:cNvPr id="9125" name="Google Shape;9125;p139"/>
          <p:cNvGrpSpPr/>
          <p:nvPr/>
        </p:nvGrpSpPr>
        <p:grpSpPr>
          <a:xfrm>
            <a:off x="1180441" y="2009462"/>
            <a:ext cx="7693902" cy="1316487"/>
            <a:chOff x="1394875" y="4416489"/>
            <a:chExt cx="7485984" cy="959505"/>
          </a:xfrm>
        </p:grpSpPr>
        <p:cxnSp>
          <p:nvCxnSpPr>
            <p:cNvPr id="9126" name="Google Shape;9126;p139"/>
            <p:cNvCxnSpPr/>
            <p:nvPr/>
          </p:nvCxnSpPr>
          <p:spPr>
            <a:xfrm>
              <a:off x="1394875" y="4608390"/>
              <a:ext cx="7485984" cy="0"/>
            </a:xfrm>
            <a:prstGeom prst="straightConnector1">
              <a:avLst/>
            </a:prstGeom>
            <a:noFill/>
            <a:ln cap="flat" cmpd="sng" w="12700">
              <a:solidFill>
                <a:srgbClr val="F2F2F2"/>
              </a:solidFill>
              <a:prstDash val="solid"/>
              <a:miter lim="800000"/>
              <a:headEnd len="sm" w="sm" type="none"/>
              <a:tailEnd len="sm" w="sm" type="none"/>
            </a:ln>
          </p:spPr>
        </p:cxnSp>
        <p:cxnSp>
          <p:nvCxnSpPr>
            <p:cNvPr id="9127" name="Google Shape;9127;p139"/>
            <p:cNvCxnSpPr/>
            <p:nvPr/>
          </p:nvCxnSpPr>
          <p:spPr>
            <a:xfrm>
              <a:off x="1394875" y="4992192"/>
              <a:ext cx="7485984" cy="0"/>
            </a:xfrm>
            <a:prstGeom prst="straightConnector1">
              <a:avLst/>
            </a:prstGeom>
            <a:noFill/>
            <a:ln cap="flat" cmpd="sng" w="12700">
              <a:solidFill>
                <a:srgbClr val="F2F2F2"/>
              </a:solidFill>
              <a:prstDash val="solid"/>
              <a:miter lim="800000"/>
              <a:headEnd len="sm" w="sm" type="none"/>
              <a:tailEnd len="sm" w="sm" type="none"/>
            </a:ln>
          </p:spPr>
        </p:cxnSp>
        <p:cxnSp>
          <p:nvCxnSpPr>
            <p:cNvPr id="9128" name="Google Shape;9128;p139"/>
            <p:cNvCxnSpPr/>
            <p:nvPr/>
          </p:nvCxnSpPr>
          <p:spPr>
            <a:xfrm>
              <a:off x="1394875" y="5375994"/>
              <a:ext cx="7485984" cy="0"/>
            </a:xfrm>
            <a:prstGeom prst="straightConnector1">
              <a:avLst/>
            </a:prstGeom>
            <a:noFill/>
            <a:ln cap="flat" cmpd="sng" w="12700">
              <a:solidFill>
                <a:srgbClr val="F2F2F2"/>
              </a:solidFill>
              <a:prstDash val="solid"/>
              <a:miter lim="800000"/>
              <a:headEnd len="sm" w="sm" type="none"/>
              <a:tailEnd len="sm" w="sm" type="none"/>
            </a:ln>
          </p:spPr>
        </p:cxnSp>
        <p:cxnSp>
          <p:nvCxnSpPr>
            <p:cNvPr id="9129" name="Google Shape;9129;p139"/>
            <p:cNvCxnSpPr/>
            <p:nvPr/>
          </p:nvCxnSpPr>
          <p:spPr>
            <a:xfrm>
              <a:off x="1394875" y="4416489"/>
              <a:ext cx="7485984" cy="0"/>
            </a:xfrm>
            <a:prstGeom prst="straightConnector1">
              <a:avLst/>
            </a:prstGeom>
            <a:noFill/>
            <a:ln cap="flat" cmpd="sng" w="12700">
              <a:solidFill>
                <a:srgbClr val="F2F2F2"/>
              </a:solidFill>
              <a:prstDash val="solid"/>
              <a:miter lim="800000"/>
              <a:headEnd len="sm" w="sm" type="none"/>
              <a:tailEnd len="sm" w="sm" type="none"/>
            </a:ln>
          </p:spPr>
        </p:cxnSp>
        <p:cxnSp>
          <p:nvCxnSpPr>
            <p:cNvPr id="9130" name="Google Shape;9130;p139"/>
            <p:cNvCxnSpPr/>
            <p:nvPr/>
          </p:nvCxnSpPr>
          <p:spPr>
            <a:xfrm>
              <a:off x="1394875" y="4800291"/>
              <a:ext cx="7485984" cy="0"/>
            </a:xfrm>
            <a:prstGeom prst="straightConnector1">
              <a:avLst/>
            </a:prstGeom>
            <a:noFill/>
            <a:ln cap="flat" cmpd="sng" w="12700">
              <a:solidFill>
                <a:srgbClr val="F2F2F2"/>
              </a:solidFill>
              <a:prstDash val="solid"/>
              <a:miter lim="800000"/>
              <a:headEnd len="sm" w="sm" type="none"/>
              <a:tailEnd len="sm" w="sm" type="none"/>
            </a:ln>
          </p:spPr>
        </p:cxnSp>
        <p:cxnSp>
          <p:nvCxnSpPr>
            <p:cNvPr id="9131" name="Google Shape;9131;p139"/>
            <p:cNvCxnSpPr/>
            <p:nvPr/>
          </p:nvCxnSpPr>
          <p:spPr>
            <a:xfrm>
              <a:off x="1394875" y="5184093"/>
              <a:ext cx="7485984" cy="0"/>
            </a:xfrm>
            <a:prstGeom prst="straightConnector1">
              <a:avLst/>
            </a:prstGeom>
            <a:noFill/>
            <a:ln cap="flat" cmpd="sng" w="12700">
              <a:solidFill>
                <a:srgbClr val="F2F2F2"/>
              </a:solidFill>
              <a:prstDash val="solid"/>
              <a:miter lim="800000"/>
              <a:headEnd len="sm" w="sm" type="none"/>
              <a:tailEnd len="sm" w="sm" type="none"/>
            </a:ln>
          </p:spPr>
        </p:cxnSp>
      </p:grpSp>
      <p:sp>
        <p:nvSpPr>
          <p:cNvPr id="9132" name="Google Shape;9132;p139"/>
          <p:cNvSpPr txBox="1"/>
          <p:nvPr/>
        </p:nvSpPr>
        <p:spPr>
          <a:xfrm>
            <a:off x="1710724" y="3605530"/>
            <a:ext cx="7139556" cy="22997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Visita (dia)</a:t>
            </a:r>
            <a:endParaRPr/>
          </a:p>
        </p:txBody>
      </p:sp>
      <p:sp>
        <p:nvSpPr>
          <p:cNvPr id="9133" name="Google Shape;9133;p139"/>
          <p:cNvSpPr/>
          <p:nvPr/>
        </p:nvSpPr>
        <p:spPr>
          <a:xfrm>
            <a:off x="912788" y="3440791"/>
            <a:ext cx="550863" cy="15081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Basal</a:t>
            </a:r>
            <a:endParaRPr sz="900">
              <a:solidFill>
                <a:schemeClr val="dk1"/>
              </a:solidFill>
              <a:latin typeface="Calibri"/>
              <a:ea typeface="Calibri"/>
              <a:cs typeface="Calibri"/>
              <a:sym typeface="Calibri"/>
            </a:endParaRPr>
          </a:p>
        </p:txBody>
      </p:sp>
      <p:sp>
        <p:nvSpPr>
          <p:cNvPr id="9134" name="Google Shape;9134;p139"/>
          <p:cNvSpPr/>
          <p:nvPr/>
        </p:nvSpPr>
        <p:spPr>
          <a:xfrm>
            <a:off x="1631684" y="2994306"/>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35" name="Google Shape;9135;p139"/>
          <p:cNvSpPr/>
          <p:nvPr/>
        </p:nvSpPr>
        <p:spPr>
          <a:xfrm>
            <a:off x="1907546" y="2994306"/>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36" name="Google Shape;9136;p139"/>
          <p:cNvSpPr/>
          <p:nvPr/>
        </p:nvSpPr>
        <p:spPr>
          <a:xfrm>
            <a:off x="2215751" y="2994306"/>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37" name="Google Shape;9137;p139"/>
          <p:cNvSpPr/>
          <p:nvPr/>
        </p:nvSpPr>
        <p:spPr>
          <a:xfrm>
            <a:off x="2503647" y="2994306"/>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38" name="Google Shape;9138;p139"/>
          <p:cNvSpPr/>
          <p:nvPr/>
        </p:nvSpPr>
        <p:spPr>
          <a:xfrm>
            <a:off x="2903022" y="2745618"/>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39" name="Google Shape;9139;p139"/>
          <p:cNvSpPr/>
          <p:nvPr/>
        </p:nvSpPr>
        <p:spPr>
          <a:xfrm>
            <a:off x="3306485" y="2923245"/>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40" name="Google Shape;9140;p139"/>
          <p:cNvSpPr/>
          <p:nvPr/>
        </p:nvSpPr>
        <p:spPr>
          <a:xfrm>
            <a:off x="3861535" y="2853618"/>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41" name="Google Shape;9141;p139"/>
          <p:cNvSpPr/>
          <p:nvPr/>
        </p:nvSpPr>
        <p:spPr>
          <a:xfrm>
            <a:off x="4410055" y="2754836"/>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42" name="Google Shape;9142;p139"/>
          <p:cNvSpPr/>
          <p:nvPr/>
        </p:nvSpPr>
        <p:spPr>
          <a:xfrm>
            <a:off x="4456986" y="3019006"/>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43" name="Google Shape;9143;p139"/>
          <p:cNvSpPr/>
          <p:nvPr/>
        </p:nvSpPr>
        <p:spPr>
          <a:xfrm>
            <a:off x="4939876" y="2956788"/>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44" name="Google Shape;9144;p139"/>
          <p:cNvSpPr/>
          <p:nvPr/>
        </p:nvSpPr>
        <p:spPr>
          <a:xfrm>
            <a:off x="5457064" y="2886257"/>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45" name="Google Shape;9145;p139"/>
          <p:cNvSpPr/>
          <p:nvPr/>
        </p:nvSpPr>
        <p:spPr>
          <a:xfrm>
            <a:off x="6050274" y="3000737"/>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46" name="Google Shape;9146;p139"/>
          <p:cNvSpPr/>
          <p:nvPr/>
        </p:nvSpPr>
        <p:spPr>
          <a:xfrm>
            <a:off x="6571132" y="2793835"/>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47" name="Google Shape;9147;p139"/>
          <p:cNvSpPr/>
          <p:nvPr/>
        </p:nvSpPr>
        <p:spPr>
          <a:xfrm>
            <a:off x="6579316" y="3019006"/>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48" name="Google Shape;9148;p139"/>
          <p:cNvSpPr/>
          <p:nvPr/>
        </p:nvSpPr>
        <p:spPr>
          <a:xfrm>
            <a:off x="7148212" y="2983294"/>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49" name="Google Shape;9149;p139"/>
          <p:cNvSpPr/>
          <p:nvPr/>
        </p:nvSpPr>
        <p:spPr>
          <a:xfrm>
            <a:off x="7611665" y="2997121"/>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50" name="Google Shape;9150;p139"/>
          <p:cNvSpPr/>
          <p:nvPr/>
        </p:nvSpPr>
        <p:spPr>
          <a:xfrm>
            <a:off x="8209246" y="2775551"/>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51" name="Google Shape;9151;p139"/>
          <p:cNvSpPr/>
          <p:nvPr/>
        </p:nvSpPr>
        <p:spPr>
          <a:xfrm>
            <a:off x="8751554" y="2851937"/>
            <a:ext cx="108654" cy="108000"/>
          </a:xfrm>
          <a:prstGeom prst="rect">
            <a:avLst/>
          </a:pr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9152" name="Google Shape;9152;p139"/>
          <p:cNvCxnSpPr/>
          <p:nvPr/>
        </p:nvCxnSpPr>
        <p:spPr>
          <a:xfrm>
            <a:off x="2957349" y="2411571"/>
            <a:ext cx="0" cy="761184"/>
          </a:xfrm>
          <a:prstGeom prst="straightConnector1">
            <a:avLst/>
          </a:prstGeom>
          <a:noFill/>
          <a:ln cap="flat" cmpd="sng" w="19050">
            <a:solidFill>
              <a:schemeClr val="dk2"/>
            </a:solidFill>
            <a:prstDash val="solid"/>
            <a:miter lim="800000"/>
            <a:headEnd len="sm" w="sm" type="none"/>
            <a:tailEnd len="sm" w="sm" type="none"/>
          </a:ln>
        </p:spPr>
      </p:cxnSp>
      <p:cxnSp>
        <p:nvCxnSpPr>
          <p:cNvPr id="9153" name="Google Shape;9153;p139"/>
          <p:cNvCxnSpPr/>
          <p:nvPr/>
        </p:nvCxnSpPr>
        <p:spPr>
          <a:xfrm>
            <a:off x="3367250" y="2855108"/>
            <a:ext cx="0" cy="245901"/>
          </a:xfrm>
          <a:prstGeom prst="straightConnector1">
            <a:avLst/>
          </a:prstGeom>
          <a:noFill/>
          <a:ln cap="flat" cmpd="sng" w="12700">
            <a:solidFill>
              <a:schemeClr val="dk2"/>
            </a:solidFill>
            <a:prstDash val="solid"/>
            <a:miter lim="800000"/>
            <a:headEnd len="sm" w="sm" type="none"/>
            <a:tailEnd len="sm" w="sm" type="none"/>
          </a:ln>
        </p:spPr>
      </p:cxnSp>
      <p:cxnSp>
        <p:nvCxnSpPr>
          <p:cNvPr id="9154" name="Google Shape;9154;p139"/>
          <p:cNvCxnSpPr/>
          <p:nvPr/>
        </p:nvCxnSpPr>
        <p:spPr>
          <a:xfrm>
            <a:off x="3921061" y="2634198"/>
            <a:ext cx="0" cy="538557"/>
          </a:xfrm>
          <a:prstGeom prst="straightConnector1">
            <a:avLst/>
          </a:prstGeom>
          <a:noFill/>
          <a:ln cap="flat" cmpd="sng" w="19050">
            <a:solidFill>
              <a:schemeClr val="dk2"/>
            </a:solidFill>
            <a:prstDash val="solid"/>
            <a:miter lim="800000"/>
            <a:headEnd len="sm" w="sm" type="none"/>
            <a:tailEnd len="sm" w="sm" type="none"/>
          </a:ln>
        </p:spPr>
      </p:cxnSp>
      <p:cxnSp>
        <p:nvCxnSpPr>
          <p:cNvPr id="9155" name="Google Shape;9155;p139"/>
          <p:cNvCxnSpPr/>
          <p:nvPr/>
        </p:nvCxnSpPr>
        <p:spPr>
          <a:xfrm>
            <a:off x="4464140" y="2308083"/>
            <a:ext cx="0" cy="981541"/>
          </a:xfrm>
          <a:prstGeom prst="straightConnector1">
            <a:avLst/>
          </a:prstGeom>
          <a:noFill/>
          <a:ln cap="flat" cmpd="sng" w="19050">
            <a:solidFill>
              <a:schemeClr val="dk2"/>
            </a:solidFill>
            <a:prstDash val="solid"/>
            <a:miter lim="800000"/>
            <a:headEnd len="sm" w="sm" type="none"/>
            <a:tailEnd len="sm" w="sm" type="none"/>
          </a:ln>
        </p:spPr>
      </p:cxnSp>
      <p:cxnSp>
        <p:nvCxnSpPr>
          <p:cNvPr id="9156" name="Google Shape;9156;p139"/>
          <p:cNvCxnSpPr/>
          <p:nvPr/>
        </p:nvCxnSpPr>
        <p:spPr>
          <a:xfrm>
            <a:off x="4994842" y="2940257"/>
            <a:ext cx="0" cy="124531"/>
          </a:xfrm>
          <a:prstGeom prst="straightConnector1">
            <a:avLst/>
          </a:prstGeom>
          <a:noFill/>
          <a:ln cap="flat" cmpd="sng" w="12700">
            <a:solidFill>
              <a:schemeClr val="dk2"/>
            </a:solidFill>
            <a:prstDash val="solid"/>
            <a:miter lim="800000"/>
            <a:headEnd len="sm" w="sm" type="none"/>
            <a:tailEnd len="sm" w="sm" type="none"/>
          </a:ln>
        </p:spPr>
      </p:cxnSp>
      <p:cxnSp>
        <p:nvCxnSpPr>
          <p:cNvPr id="9157" name="Google Shape;9157;p139"/>
          <p:cNvCxnSpPr/>
          <p:nvPr/>
        </p:nvCxnSpPr>
        <p:spPr>
          <a:xfrm>
            <a:off x="5511646" y="2723719"/>
            <a:ext cx="0" cy="409681"/>
          </a:xfrm>
          <a:prstGeom prst="straightConnector1">
            <a:avLst/>
          </a:prstGeom>
          <a:noFill/>
          <a:ln cap="flat" cmpd="sng" w="19050">
            <a:solidFill>
              <a:schemeClr val="dk2"/>
            </a:solidFill>
            <a:prstDash val="solid"/>
            <a:miter lim="800000"/>
            <a:headEnd len="sm" w="sm" type="none"/>
            <a:tailEnd len="sm" w="sm" type="none"/>
          </a:ln>
        </p:spPr>
      </p:cxnSp>
      <p:cxnSp>
        <p:nvCxnSpPr>
          <p:cNvPr id="9158" name="Google Shape;9158;p139"/>
          <p:cNvCxnSpPr/>
          <p:nvPr/>
        </p:nvCxnSpPr>
        <p:spPr>
          <a:xfrm>
            <a:off x="6625249" y="2411571"/>
            <a:ext cx="0" cy="855673"/>
          </a:xfrm>
          <a:prstGeom prst="straightConnector1">
            <a:avLst/>
          </a:prstGeom>
          <a:noFill/>
          <a:ln cap="flat" cmpd="sng" w="19050">
            <a:solidFill>
              <a:schemeClr val="dk2"/>
            </a:solidFill>
            <a:prstDash val="solid"/>
            <a:miter lim="800000"/>
            <a:headEnd len="sm" w="sm" type="none"/>
            <a:tailEnd len="sm" w="sm" type="none"/>
          </a:ln>
        </p:spPr>
      </p:cxnSp>
      <p:cxnSp>
        <p:nvCxnSpPr>
          <p:cNvPr id="9159" name="Google Shape;9159;p139"/>
          <p:cNvCxnSpPr/>
          <p:nvPr/>
        </p:nvCxnSpPr>
        <p:spPr>
          <a:xfrm>
            <a:off x="8250658" y="2340055"/>
            <a:ext cx="0" cy="949569"/>
          </a:xfrm>
          <a:prstGeom prst="straightConnector1">
            <a:avLst/>
          </a:prstGeom>
          <a:noFill/>
          <a:ln cap="flat" cmpd="sng" w="19050">
            <a:solidFill>
              <a:schemeClr val="dk2"/>
            </a:solidFill>
            <a:prstDash val="solid"/>
            <a:miter lim="800000"/>
            <a:headEnd len="sm" w="sm" type="none"/>
            <a:tailEnd len="sm" w="sm" type="none"/>
          </a:ln>
        </p:spPr>
      </p:cxnSp>
      <p:cxnSp>
        <p:nvCxnSpPr>
          <p:cNvPr id="9160" name="Google Shape;9160;p139"/>
          <p:cNvCxnSpPr/>
          <p:nvPr/>
        </p:nvCxnSpPr>
        <p:spPr>
          <a:xfrm>
            <a:off x="8811911" y="2597052"/>
            <a:ext cx="0" cy="575703"/>
          </a:xfrm>
          <a:prstGeom prst="straightConnector1">
            <a:avLst/>
          </a:prstGeom>
          <a:noFill/>
          <a:ln cap="flat" cmpd="sng" w="19050">
            <a:solidFill>
              <a:schemeClr val="dk2"/>
            </a:solidFill>
            <a:prstDash val="solid"/>
            <a:miter lim="800000"/>
            <a:headEnd len="sm" w="sm" type="none"/>
            <a:tailEnd len="sm" w="sm" type="none"/>
          </a:ln>
        </p:spPr>
      </p:cxnSp>
      <p:cxnSp>
        <p:nvCxnSpPr>
          <p:cNvPr id="9161" name="Google Shape;9161;p139"/>
          <p:cNvCxnSpPr/>
          <p:nvPr/>
        </p:nvCxnSpPr>
        <p:spPr>
          <a:xfrm>
            <a:off x="4415154" y="2308083"/>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62" name="Google Shape;9162;p139"/>
          <p:cNvCxnSpPr/>
          <p:nvPr/>
        </p:nvCxnSpPr>
        <p:spPr>
          <a:xfrm>
            <a:off x="4415154" y="3289624"/>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63" name="Google Shape;9163;p139"/>
          <p:cNvCxnSpPr/>
          <p:nvPr/>
        </p:nvCxnSpPr>
        <p:spPr>
          <a:xfrm>
            <a:off x="4939876" y="2940556"/>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64" name="Google Shape;9164;p139"/>
          <p:cNvCxnSpPr/>
          <p:nvPr/>
        </p:nvCxnSpPr>
        <p:spPr>
          <a:xfrm>
            <a:off x="3872075" y="2634198"/>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65" name="Google Shape;9165;p139"/>
          <p:cNvCxnSpPr/>
          <p:nvPr/>
        </p:nvCxnSpPr>
        <p:spPr>
          <a:xfrm>
            <a:off x="3872075" y="3172755"/>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66" name="Google Shape;9166;p139"/>
          <p:cNvCxnSpPr/>
          <p:nvPr/>
        </p:nvCxnSpPr>
        <p:spPr>
          <a:xfrm>
            <a:off x="3312923" y="2851937"/>
            <a:ext cx="97971" cy="0"/>
          </a:xfrm>
          <a:prstGeom prst="straightConnector1">
            <a:avLst/>
          </a:prstGeom>
          <a:noFill/>
          <a:ln cap="flat" cmpd="sng" w="19050">
            <a:solidFill>
              <a:schemeClr val="dk2"/>
            </a:solidFill>
            <a:prstDash val="solid"/>
            <a:miter lim="800000"/>
            <a:headEnd len="sm" w="sm" type="none"/>
            <a:tailEnd len="sm" w="sm" type="none"/>
          </a:ln>
        </p:spPr>
      </p:cxnSp>
      <p:cxnSp>
        <p:nvCxnSpPr>
          <p:cNvPr id="9167" name="Google Shape;9167;p139"/>
          <p:cNvCxnSpPr/>
          <p:nvPr/>
        </p:nvCxnSpPr>
        <p:spPr>
          <a:xfrm>
            <a:off x="3312923" y="3102306"/>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68" name="Google Shape;9168;p139"/>
          <p:cNvCxnSpPr/>
          <p:nvPr/>
        </p:nvCxnSpPr>
        <p:spPr>
          <a:xfrm>
            <a:off x="2908363" y="2411571"/>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69" name="Google Shape;9169;p139"/>
          <p:cNvCxnSpPr/>
          <p:nvPr/>
        </p:nvCxnSpPr>
        <p:spPr>
          <a:xfrm>
            <a:off x="2908363" y="3167907"/>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70" name="Google Shape;9170;p139"/>
          <p:cNvCxnSpPr/>
          <p:nvPr/>
        </p:nvCxnSpPr>
        <p:spPr>
          <a:xfrm>
            <a:off x="4939876" y="3068619"/>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71" name="Google Shape;9171;p139"/>
          <p:cNvCxnSpPr/>
          <p:nvPr/>
        </p:nvCxnSpPr>
        <p:spPr>
          <a:xfrm>
            <a:off x="5465171" y="2726142"/>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72" name="Google Shape;9172;p139"/>
          <p:cNvCxnSpPr/>
          <p:nvPr/>
        </p:nvCxnSpPr>
        <p:spPr>
          <a:xfrm>
            <a:off x="5465171" y="3136606"/>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73" name="Google Shape;9173;p139"/>
          <p:cNvCxnSpPr/>
          <p:nvPr/>
        </p:nvCxnSpPr>
        <p:spPr>
          <a:xfrm>
            <a:off x="6576263" y="2412201"/>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74" name="Google Shape;9174;p139"/>
          <p:cNvCxnSpPr/>
          <p:nvPr/>
        </p:nvCxnSpPr>
        <p:spPr>
          <a:xfrm>
            <a:off x="6576263" y="3263942"/>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75" name="Google Shape;9175;p139"/>
          <p:cNvCxnSpPr/>
          <p:nvPr/>
        </p:nvCxnSpPr>
        <p:spPr>
          <a:xfrm>
            <a:off x="8199894" y="2340055"/>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76" name="Google Shape;9176;p139"/>
          <p:cNvCxnSpPr/>
          <p:nvPr/>
        </p:nvCxnSpPr>
        <p:spPr>
          <a:xfrm>
            <a:off x="8199894" y="3289624"/>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77" name="Google Shape;9177;p139"/>
          <p:cNvCxnSpPr/>
          <p:nvPr/>
        </p:nvCxnSpPr>
        <p:spPr>
          <a:xfrm>
            <a:off x="8757911" y="3167907"/>
            <a:ext cx="97971" cy="0"/>
          </a:xfrm>
          <a:prstGeom prst="straightConnector1">
            <a:avLst/>
          </a:prstGeom>
          <a:noFill/>
          <a:ln cap="flat" cmpd="sng" w="12700">
            <a:solidFill>
              <a:schemeClr val="dk2"/>
            </a:solidFill>
            <a:prstDash val="solid"/>
            <a:miter lim="800000"/>
            <a:headEnd len="sm" w="sm" type="none"/>
            <a:tailEnd len="sm" w="sm" type="none"/>
          </a:ln>
        </p:spPr>
      </p:cxnSp>
      <p:cxnSp>
        <p:nvCxnSpPr>
          <p:cNvPr id="9178" name="Google Shape;9178;p139"/>
          <p:cNvCxnSpPr/>
          <p:nvPr/>
        </p:nvCxnSpPr>
        <p:spPr>
          <a:xfrm>
            <a:off x="8757911" y="2597052"/>
            <a:ext cx="97971" cy="0"/>
          </a:xfrm>
          <a:prstGeom prst="straightConnector1">
            <a:avLst/>
          </a:prstGeom>
          <a:noFill/>
          <a:ln cap="flat" cmpd="sng" w="12700">
            <a:solidFill>
              <a:schemeClr val="dk2"/>
            </a:solidFill>
            <a:prstDash val="solid"/>
            <a:miter lim="800000"/>
            <a:headEnd len="sm" w="sm" type="none"/>
            <a:tailEnd len="sm" w="sm" type="none"/>
          </a:ln>
        </p:spPr>
      </p:cxnSp>
      <p:sp>
        <p:nvSpPr>
          <p:cNvPr id="9179" name="Google Shape;9179;p139"/>
          <p:cNvSpPr/>
          <p:nvPr/>
        </p:nvSpPr>
        <p:spPr>
          <a:xfrm>
            <a:off x="1684568" y="2791984"/>
            <a:ext cx="7131369" cy="291203"/>
          </a:xfrm>
          <a:custGeom>
            <a:rect b="b" l="l" r="r" t="t"/>
            <a:pathLst>
              <a:path extrusionOk="0" h="10727" w="10000">
                <a:moveTo>
                  <a:pt x="0" y="8664"/>
                </a:moveTo>
                <a:cubicBezTo>
                  <a:pt x="-8" y="8729"/>
                  <a:pt x="850" y="9524"/>
                  <a:pt x="829" y="9754"/>
                </a:cubicBezTo>
                <a:cubicBezTo>
                  <a:pt x="834" y="9539"/>
                  <a:pt x="1223" y="9938"/>
                  <a:pt x="1228" y="9493"/>
                </a:cubicBezTo>
                <a:cubicBezTo>
                  <a:pt x="1226" y="9703"/>
                  <a:pt x="1789" y="-210"/>
                  <a:pt x="1787" y="5"/>
                </a:cubicBezTo>
                <a:cubicBezTo>
                  <a:pt x="1776" y="-200"/>
                  <a:pt x="2377" y="6540"/>
                  <a:pt x="2358" y="7434"/>
                </a:cubicBezTo>
                <a:cubicBezTo>
                  <a:pt x="2371" y="6905"/>
                  <a:pt x="3136" y="4171"/>
                  <a:pt x="3148" y="4300"/>
                </a:cubicBezTo>
                <a:cubicBezTo>
                  <a:pt x="3159" y="4422"/>
                  <a:pt x="3894" y="107"/>
                  <a:pt x="3886" y="806"/>
                </a:cubicBezTo>
                <a:cubicBezTo>
                  <a:pt x="3889" y="142"/>
                  <a:pt x="3942" y="10231"/>
                  <a:pt x="3937" y="10436"/>
                </a:cubicBezTo>
                <a:cubicBezTo>
                  <a:pt x="3953" y="10056"/>
                  <a:pt x="4669" y="8101"/>
                  <a:pt x="4643" y="8151"/>
                </a:cubicBezTo>
                <a:cubicBezTo>
                  <a:pt x="4642" y="7966"/>
                  <a:pt x="5371" y="5893"/>
                  <a:pt x="5361" y="5264"/>
                </a:cubicBezTo>
                <a:cubicBezTo>
                  <a:pt x="5374" y="5549"/>
                  <a:pt x="6188" y="9797"/>
                  <a:pt x="6192" y="9642"/>
                </a:cubicBezTo>
                <a:cubicBezTo>
                  <a:pt x="6184" y="9367"/>
                  <a:pt x="6932" y="2457"/>
                  <a:pt x="6915" y="2177"/>
                </a:cubicBezTo>
                <a:cubicBezTo>
                  <a:pt x="6937" y="1873"/>
                  <a:pt x="6933" y="10812"/>
                  <a:pt x="6922" y="10727"/>
                </a:cubicBezTo>
                <a:cubicBezTo>
                  <a:pt x="6929" y="10467"/>
                  <a:pt x="7738" y="9274"/>
                  <a:pt x="7703" y="9234"/>
                </a:cubicBezTo>
                <a:cubicBezTo>
                  <a:pt x="7725" y="8954"/>
                  <a:pt x="8378" y="10010"/>
                  <a:pt x="8375" y="9946"/>
                </a:cubicBezTo>
                <a:cubicBezTo>
                  <a:pt x="8368" y="10210"/>
                  <a:pt x="9219" y="1875"/>
                  <a:pt x="9213" y="1433"/>
                </a:cubicBezTo>
                <a:cubicBezTo>
                  <a:pt x="9218" y="1302"/>
                  <a:pt x="10005" y="4879"/>
                  <a:pt x="10000" y="4888"/>
                </a:cubicBezTo>
              </a:path>
            </a:pathLst>
          </a:custGeom>
          <a:noFill/>
          <a:ln cap="rnd"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9180" name="Google Shape;9180;p139"/>
          <p:cNvCxnSpPr/>
          <p:nvPr/>
        </p:nvCxnSpPr>
        <p:spPr>
          <a:xfrm>
            <a:off x="5201091" y="1974614"/>
            <a:ext cx="431219" cy="0"/>
          </a:xfrm>
          <a:prstGeom prst="straightConnector1">
            <a:avLst/>
          </a:prstGeom>
          <a:noFill/>
          <a:ln cap="flat" cmpd="sng" w="19050">
            <a:solidFill>
              <a:schemeClr val="lt2"/>
            </a:solidFill>
            <a:prstDash val="solid"/>
            <a:miter lim="800000"/>
            <a:headEnd len="sm" w="sm" type="none"/>
            <a:tailEnd len="sm" w="sm" type="none"/>
          </a:ln>
        </p:spPr>
      </p:cxnSp>
      <p:sp>
        <p:nvSpPr>
          <p:cNvPr id="9181" name="Google Shape;9181;p139"/>
          <p:cNvSpPr/>
          <p:nvPr/>
        </p:nvSpPr>
        <p:spPr>
          <a:xfrm>
            <a:off x="5362700" y="1919026"/>
            <a:ext cx="108000" cy="1080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cxnSp>
        <p:nvCxnSpPr>
          <p:cNvPr id="9182" name="Google Shape;9182;p139"/>
          <p:cNvCxnSpPr/>
          <p:nvPr/>
        </p:nvCxnSpPr>
        <p:spPr>
          <a:xfrm>
            <a:off x="3835009" y="2010152"/>
            <a:ext cx="431219" cy="0"/>
          </a:xfrm>
          <a:prstGeom prst="straightConnector1">
            <a:avLst/>
          </a:prstGeom>
          <a:noFill/>
          <a:ln cap="flat" cmpd="sng" w="19050">
            <a:solidFill>
              <a:schemeClr val="dk2"/>
            </a:solidFill>
            <a:prstDash val="solid"/>
            <a:miter lim="800000"/>
            <a:headEnd len="sm" w="sm" type="none"/>
            <a:tailEnd len="sm" w="sm" type="none"/>
          </a:ln>
        </p:spPr>
      </p:cxnSp>
      <p:sp>
        <p:nvSpPr>
          <p:cNvPr id="9183" name="Google Shape;9183;p139"/>
          <p:cNvSpPr/>
          <p:nvPr/>
        </p:nvSpPr>
        <p:spPr>
          <a:xfrm>
            <a:off x="3996618" y="1955649"/>
            <a:ext cx="108000" cy="10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cxnSp>
        <p:nvCxnSpPr>
          <p:cNvPr id="9184" name="Google Shape;9184;p139"/>
          <p:cNvCxnSpPr/>
          <p:nvPr/>
        </p:nvCxnSpPr>
        <p:spPr>
          <a:xfrm>
            <a:off x="1190024" y="4350304"/>
            <a:ext cx="7684320" cy="0"/>
          </a:xfrm>
          <a:prstGeom prst="straightConnector1">
            <a:avLst/>
          </a:prstGeom>
          <a:noFill/>
          <a:ln cap="flat" cmpd="sng" w="12700">
            <a:solidFill>
              <a:srgbClr val="F2F2F2"/>
            </a:solidFill>
            <a:prstDash val="solid"/>
            <a:miter lim="800000"/>
            <a:headEnd len="med" w="med" type="none"/>
            <a:tailEnd len="med" w="med" type="none"/>
          </a:ln>
        </p:spPr>
      </p:cxnSp>
      <p:cxnSp>
        <p:nvCxnSpPr>
          <p:cNvPr id="9185" name="Google Shape;9185;p139"/>
          <p:cNvCxnSpPr/>
          <p:nvPr/>
        </p:nvCxnSpPr>
        <p:spPr>
          <a:xfrm>
            <a:off x="1190024" y="4775978"/>
            <a:ext cx="7684320" cy="0"/>
          </a:xfrm>
          <a:prstGeom prst="straightConnector1">
            <a:avLst/>
          </a:prstGeom>
          <a:noFill/>
          <a:ln cap="flat" cmpd="sng" w="12700">
            <a:solidFill>
              <a:srgbClr val="F2F2F2"/>
            </a:solidFill>
            <a:prstDash val="solid"/>
            <a:miter lim="800000"/>
            <a:headEnd len="med" w="med" type="none"/>
            <a:tailEnd len="med" w="med" type="none"/>
          </a:ln>
        </p:spPr>
      </p:cxnSp>
      <p:cxnSp>
        <p:nvCxnSpPr>
          <p:cNvPr id="9186" name="Google Shape;9186;p139"/>
          <p:cNvCxnSpPr/>
          <p:nvPr/>
        </p:nvCxnSpPr>
        <p:spPr>
          <a:xfrm>
            <a:off x="1190024" y="5201652"/>
            <a:ext cx="7684320" cy="0"/>
          </a:xfrm>
          <a:prstGeom prst="straightConnector1">
            <a:avLst/>
          </a:prstGeom>
          <a:noFill/>
          <a:ln cap="flat" cmpd="sng" w="12700">
            <a:solidFill>
              <a:srgbClr val="F2F2F2"/>
            </a:solidFill>
            <a:prstDash val="solid"/>
            <a:miter lim="800000"/>
            <a:headEnd len="med" w="med" type="none"/>
            <a:tailEnd len="med" w="med" type="none"/>
          </a:ln>
        </p:spPr>
      </p:cxnSp>
      <p:cxnSp>
        <p:nvCxnSpPr>
          <p:cNvPr id="9187" name="Google Shape;9187;p139"/>
          <p:cNvCxnSpPr/>
          <p:nvPr/>
        </p:nvCxnSpPr>
        <p:spPr>
          <a:xfrm>
            <a:off x="1190024" y="4170728"/>
            <a:ext cx="7684320" cy="0"/>
          </a:xfrm>
          <a:prstGeom prst="straightConnector1">
            <a:avLst/>
          </a:prstGeom>
          <a:noFill/>
          <a:ln cap="flat" cmpd="sng" w="12700">
            <a:solidFill>
              <a:srgbClr val="F2F2F2"/>
            </a:solidFill>
            <a:prstDash val="solid"/>
            <a:miter lim="800000"/>
            <a:headEnd len="med" w="med" type="none"/>
            <a:tailEnd len="med" w="med" type="none"/>
          </a:ln>
        </p:spPr>
      </p:cxnSp>
      <p:cxnSp>
        <p:nvCxnSpPr>
          <p:cNvPr id="9188" name="Google Shape;9188;p139"/>
          <p:cNvCxnSpPr/>
          <p:nvPr/>
        </p:nvCxnSpPr>
        <p:spPr>
          <a:xfrm>
            <a:off x="1190024" y="4563141"/>
            <a:ext cx="7684320" cy="0"/>
          </a:xfrm>
          <a:prstGeom prst="straightConnector1">
            <a:avLst/>
          </a:prstGeom>
          <a:noFill/>
          <a:ln cap="flat" cmpd="sng" w="12700">
            <a:solidFill>
              <a:srgbClr val="F2F2F2"/>
            </a:solidFill>
            <a:prstDash val="solid"/>
            <a:miter lim="800000"/>
            <a:headEnd len="med" w="med" type="none"/>
            <a:tailEnd len="med" w="med" type="none"/>
          </a:ln>
        </p:spPr>
      </p:cxnSp>
      <p:cxnSp>
        <p:nvCxnSpPr>
          <p:cNvPr id="9189" name="Google Shape;9189;p139"/>
          <p:cNvCxnSpPr/>
          <p:nvPr/>
        </p:nvCxnSpPr>
        <p:spPr>
          <a:xfrm>
            <a:off x="1190024" y="4988815"/>
            <a:ext cx="7684320" cy="0"/>
          </a:xfrm>
          <a:prstGeom prst="straightConnector1">
            <a:avLst/>
          </a:prstGeom>
          <a:noFill/>
          <a:ln cap="flat" cmpd="sng" w="12700">
            <a:solidFill>
              <a:srgbClr val="F2F2F2"/>
            </a:solidFill>
            <a:prstDash val="solid"/>
            <a:miter lim="800000"/>
            <a:headEnd len="med" w="med" type="none"/>
            <a:tailEnd len="med" w="med" type="none"/>
          </a:ln>
        </p:spPr>
      </p:cxnSp>
      <p:cxnSp>
        <p:nvCxnSpPr>
          <p:cNvPr id="9190" name="Google Shape;9190;p139"/>
          <p:cNvCxnSpPr/>
          <p:nvPr/>
        </p:nvCxnSpPr>
        <p:spPr>
          <a:xfrm>
            <a:off x="1190024" y="5414489"/>
            <a:ext cx="7684320" cy="0"/>
          </a:xfrm>
          <a:prstGeom prst="straightConnector1">
            <a:avLst/>
          </a:prstGeom>
          <a:noFill/>
          <a:ln cap="flat" cmpd="sng" w="12700">
            <a:solidFill>
              <a:srgbClr val="F2F2F2"/>
            </a:solidFill>
            <a:prstDash val="solid"/>
            <a:miter lim="800000"/>
            <a:headEnd len="med" w="med" type="none"/>
            <a:tailEnd len="med" w="med" type="none"/>
          </a:ln>
        </p:spPr>
      </p:cxnSp>
      <p:sp>
        <p:nvSpPr>
          <p:cNvPr id="9191" name="Google Shape;9191;p139"/>
          <p:cNvSpPr/>
          <p:nvPr/>
        </p:nvSpPr>
        <p:spPr>
          <a:xfrm>
            <a:off x="906598" y="5562713"/>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0%</a:t>
            </a:r>
            <a:endParaRPr sz="900">
              <a:solidFill>
                <a:schemeClr val="dk1"/>
              </a:solidFill>
              <a:latin typeface="Calibri"/>
              <a:ea typeface="Calibri"/>
              <a:cs typeface="Calibri"/>
              <a:sym typeface="Calibri"/>
            </a:endParaRPr>
          </a:p>
        </p:txBody>
      </p:sp>
      <p:sp>
        <p:nvSpPr>
          <p:cNvPr id="9192" name="Google Shape;9192;p139"/>
          <p:cNvSpPr/>
          <p:nvPr/>
        </p:nvSpPr>
        <p:spPr>
          <a:xfrm>
            <a:off x="906598" y="4720419"/>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2%</a:t>
            </a:r>
            <a:endParaRPr sz="900">
              <a:solidFill>
                <a:schemeClr val="dk1"/>
              </a:solidFill>
              <a:latin typeface="Calibri"/>
              <a:ea typeface="Calibri"/>
              <a:cs typeface="Calibri"/>
              <a:sym typeface="Calibri"/>
            </a:endParaRPr>
          </a:p>
        </p:txBody>
      </p:sp>
      <p:sp>
        <p:nvSpPr>
          <p:cNvPr id="9193" name="Google Shape;9193;p139"/>
          <p:cNvSpPr/>
          <p:nvPr/>
        </p:nvSpPr>
        <p:spPr>
          <a:xfrm>
            <a:off x="906598" y="5150773"/>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1%</a:t>
            </a:r>
            <a:endParaRPr sz="900">
              <a:solidFill>
                <a:schemeClr val="dk1"/>
              </a:solidFill>
              <a:latin typeface="Calibri"/>
              <a:ea typeface="Calibri"/>
              <a:cs typeface="Calibri"/>
              <a:sym typeface="Calibri"/>
            </a:endParaRPr>
          </a:p>
        </p:txBody>
      </p:sp>
      <p:sp>
        <p:nvSpPr>
          <p:cNvPr id="9194" name="Google Shape;9194;p139"/>
          <p:cNvSpPr/>
          <p:nvPr/>
        </p:nvSpPr>
        <p:spPr>
          <a:xfrm>
            <a:off x="906598" y="4266738"/>
            <a:ext cx="201613" cy="142342"/>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3%</a:t>
            </a:r>
            <a:endParaRPr sz="900">
              <a:solidFill>
                <a:schemeClr val="dk1"/>
              </a:solidFill>
              <a:latin typeface="Calibri"/>
              <a:ea typeface="Calibri"/>
              <a:cs typeface="Calibri"/>
              <a:sym typeface="Calibri"/>
            </a:endParaRPr>
          </a:p>
        </p:txBody>
      </p:sp>
      <p:sp>
        <p:nvSpPr>
          <p:cNvPr id="9195" name="Google Shape;9195;p139"/>
          <p:cNvSpPr/>
          <p:nvPr/>
        </p:nvSpPr>
        <p:spPr>
          <a:xfrm>
            <a:off x="912788" y="5734236"/>
            <a:ext cx="550863" cy="15081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Basal</a:t>
            </a:r>
            <a:endParaRPr sz="900">
              <a:solidFill>
                <a:schemeClr val="dk1"/>
              </a:solidFill>
              <a:latin typeface="Calibri"/>
              <a:ea typeface="Calibri"/>
              <a:cs typeface="Calibri"/>
              <a:sym typeface="Calibri"/>
            </a:endParaRPr>
          </a:p>
        </p:txBody>
      </p:sp>
      <p:sp>
        <p:nvSpPr>
          <p:cNvPr id="9196" name="Google Shape;9196;p139"/>
          <p:cNvSpPr/>
          <p:nvPr/>
        </p:nvSpPr>
        <p:spPr>
          <a:xfrm>
            <a:off x="1628430"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97" name="Google Shape;9197;p139"/>
          <p:cNvSpPr/>
          <p:nvPr/>
        </p:nvSpPr>
        <p:spPr>
          <a:xfrm>
            <a:off x="1932537"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98" name="Google Shape;9198;p139"/>
          <p:cNvSpPr/>
          <p:nvPr/>
        </p:nvSpPr>
        <p:spPr>
          <a:xfrm>
            <a:off x="2491189" y="5563452"/>
            <a:ext cx="108000" cy="108000"/>
          </a:xfrm>
          <a:prstGeom prst="ellipse">
            <a:avLst/>
          </a:prstGeom>
          <a:solidFill>
            <a:srgbClr val="A814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99" name="Google Shape;9199;p139"/>
          <p:cNvSpPr/>
          <p:nvPr/>
        </p:nvSpPr>
        <p:spPr>
          <a:xfrm>
            <a:off x="1180441" y="5566672"/>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9200" name="Google Shape;9200;p139"/>
          <p:cNvGrpSpPr/>
          <p:nvPr/>
        </p:nvGrpSpPr>
        <p:grpSpPr>
          <a:xfrm>
            <a:off x="1190024" y="5617576"/>
            <a:ext cx="7742821" cy="452258"/>
            <a:chOff x="1196540" y="5464011"/>
            <a:chExt cx="7742821" cy="452258"/>
          </a:xfrm>
        </p:grpSpPr>
        <p:cxnSp>
          <p:nvCxnSpPr>
            <p:cNvPr id="9201" name="Google Shape;9201;p139"/>
            <p:cNvCxnSpPr/>
            <p:nvPr/>
          </p:nvCxnSpPr>
          <p:spPr>
            <a:xfrm>
              <a:off x="1196540" y="5464011"/>
              <a:ext cx="7684320" cy="0"/>
            </a:xfrm>
            <a:prstGeom prst="straightConnector1">
              <a:avLst/>
            </a:prstGeom>
            <a:noFill/>
            <a:ln cap="flat" cmpd="sng" w="12700">
              <a:solidFill>
                <a:srgbClr val="FFFFFF"/>
              </a:solidFill>
              <a:prstDash val="solid"/>
              <a:miter lim="800000"/>
              <a:headEnd len="med" w="med" type="none"/>
              <a:tailEnd len="med" w="med" type="none"/>
            </a:ln>
          </p:spPr>
        </p:cxnSp>
        <p:cxnSp>
          <p:nvCxnSpPr>
            <p:cNvPr id="9202" name="Google Shape;9202;p139"/>
            <p:cNvCxnSpPr/>
            <p:nvPr/>
          </p:nvCxnSpPr>
          <p:spPr>
            <a:xfrm>
              <a:off x="1196540" y="5471599"/>
              <a:ext cx="7684320" cy="0"/>
            </a:xfrm>
            <a:prstGeom prst="straightConnector1">
              <a:avLst/>
            </a:prstGeom>
            <a:noFill/>
            <a:ln cap="flat" cmpd="sng" w="12700">
              <a:solidFill>
                <a:srgbClr val="FFFFFF"/>
              </a:solidFill>
              <a:prstDash val="solid"/>
              <a:miter lim="800000"/>
              <a:headEnd len="med" w="med" type="none"/>
              <a:tailEnd len="med" w="med" type="none"/>
            </a:ln>
          </p:spPr>
        </p:cxnSp>
        <p:sp>
          <p:nvSpPr>
            <p:cNvPr id="9203" name="Google Shape;9203;p139"/>
            <p:cNvSpPr/>
            <p:nvPr/>
          </p:nvSpPr>
          <p:spPr>
            <a:xfrm>
              <a:off x="1237799" y="5473758"/>
              <a:ext cx="7598497" cy="172"/>
            </a:xfrm>
            <a:custGeom>
              <a:rect b="b" l="l" r="r" t="t"/>
              <a:pathLst>
                <a:path extrusionOk="0" h="349" w="10003">
                  <a:moveTo>
                    <a:pt x="0" y="0"/>
                  </a:moveTo>
                  <a:lnTo>
                    <a:pt x="618" y="349"/>
                  </a:lnTo>
                  <a:lnTo>
                    <a:pt x="1245" y="349"/>
                  </a:lnTo>
                  <a:lnTo>
                    <a:pt x="1870" y="349"/>
                  </a:lnTo>
                  <a:lnTo>
                    <a:pt x="2497" y="349"/>
                  </a:lnTo>
                  <a:lnTo>
                    <a:pt x="3121" y="349"/>
                  </a:lnTo>
                  <a:lnTo>
                    <a:pt x="3746" y="349"/>
                  </a:lnTo>
                  <a:lnTo>
                    <a:pt x="4373" y="349"/>
                  </a:lnTo>
                  <a:lnTo>
                    <a:pt x="4998" y="349"/>
                  </a:lnTo>
                  <a:lnTo>
                    <a:pt x="5623" y="349"/>
                  </a:lnTo>
                  <a:lnTo>
                    <a:pt x="6250" y="349"/>
                  </a:lnTo>
                  <a:lnTo>
                    <a:pt x="6875" y="349"/>
                  </a:lnTo>
                  <a:lnTo>
                    <a:pt x="7502" y="349"/>
                  </a:lnTo>
                  <a:lnTo>
                    <a:pt x="8126" y="349"/>
                  </a:lnTo>
                  <a:lnTo>
                    <a:pt x="8751" y="349"/>
                  </a:lnTo>
                  <a:lnTo>
                    <a:pt x="9378" y="349"/>
                  </a:lnTo>
                  <a:lnTo>
                    <a:pt x="10003" y="349"/>
                  </a:lnTo>
                </a:path>
              </a:pathLst>
            </a:custGeom>
            <a:noFill/>
            <a:ln cap="rnd" cmpd="sng" w="19050">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9204" name="Google Shape;9204;p139"/>
            <p:cNvCxnSpPr/>
            <p:nvPr/>
          </p:nvCxnSpPr>
          <p:spPr>
            <a:xfrm>
              <a:off x="8147133" y="5703523"/>
              <a:ext cx="0" cy="0"/>
            </a:xfrm>
            <a:prstGeom prst="straightConnector1">
              <a:avLst/>
            </a:prstGeom>
            <a:noFill/>
            <a:ln cap="flat" cmpd="sng" w="22225">
              <a:solidFill>
                <a:srgbClr val="000000"/>
              </a:solidFill>
              <a:prstDash val="solid"/>
              <a:miter lim="800000"/>
              <a:headEnd len="med" w="med" type="none"/>
              <a:tailEnd len="med" w="med" type="none"/>
            </a:ln>
          </p:spPr>
        </p:cxnSp>
        <p:sp>
          <p:nvSpPr>
            <p:cNvPr id="9205" name="Google Shape;9205;p139"/>
            <p:cNvSpPr txBox="1"/>
            <p:nvPr/>
          </p:nvSpPr>
          <p:spPr>
            <a:xfrm>
              <a:off x="4372058" y="5584748"/>
              <a:ext cx="197197"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71</a:t>
              </a:r>
              <a:endParaRPr/>
            </a:p>
          </p:txBody>
        </p:sp>
        <p:sp>
          <p:nvSpPr>
            <p:cNvPr id="9206" name="Google Shape;9206;p139"/>
            <p:cNvSpPr txBox="1"/>
            <p:nvPr/>
          </p:nvSpPr>
          <p:spPr>
            <a:xfrm>
              <a:off x="4890194" y="5584748"/>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85</a:t>
              </a:r>
              <a:endParaRPr/>
            </a:p>
          </p:txBody>
        </p:sp>
        <p:sp>
          <p:nvSpPr>
            <p:cNvPr id="9207" name="Google Shape;9207;p139"/>
            <p:cNvSpPr txBox="1"/>
            <p:nvPr/>
          </p:nvSpPr>
          <p:spPr>
            <a:xfrm>
              <a:off x="5406718" y="5584748"/>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99</a:t>
              </a:r>
              <a:endParaRPr/>
            </a:p>
          </p:txBody>
        </p:sp>
        <p:sp>
          <p:nvSpPr>
            <p:cNvPr id="9208" name="Google Shape;9208;p139"/>
            <p:cNvSpPr txBox="1"/>
            <p:nvPr/>
          </p:nvSpPr>
          <p:spPr>
            <a:xfrm>
              <a:off x="5961982" y="5584747"/>
              <a:ext cx="275273" cy="26283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113</a:t>
              </a:r>
              <a:endParaRPr/>
            </a:p>
          </p:txBody>
        </p:sp>
        <p:sp>
          <p:nvSpPr>
            <p:cNvPr id="9209" name="Google Shape;9209;p139"/>
            <p:cNvSpPr txBox="1"/>
            <p:nvPr/>
          </p:nvSpPr>
          <p:spPr>
            <a:xfrm>
              <a:off x="6516563" y="5583844"/>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127</a:t>
              </a:r>
              <a:endParaRPr/>
            </a:p>
          </p:txBody>
        </p:sp>
        <p:sp>
          <p:nvSpPr>
            <p:cNvPr id="9210" name="Google Shape;9210;p139"/>
            <p:cNvSpPr txBox="1"/>
            <p:nvPr/>
          </p:nvSpPr>
          <p:spPr>
            <a:xfrm>
              <a:off x="7083798" y="5583844"/>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141</a:t>
              </a:r>
              <a:endParaRPr/>
            </a:p>
          </p:txBody>
        </p:sp>
        <p:sp>
          <p:nvSpPr>
            <p:cNvPr id="9211" name="Google Shape;9211;p139"/>
            <p:cNvSpPr txBox="1"/>
            <p:nvPr/>
          </p:nvSpPr>
          <p:spPr>
            <a:xfrm>
              <a:off x="7538820" y="5583844"/>
              <a:ext cx="255212"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155</a:t>
              </a:r>
              <a:endParaRPr/>
            </a:p>
          </p:txBody>
        </p:sp>
        <p:sp>
          <p:nvSpPr>
            <p:cNvPr id="9212" name="Google Shape;9212;p139"/>
            <p:cNvSpPr txBox="1"/>
            <p:nvPr/>
          </p:nvSpPr>
          <p:spPr>
            <a:xfrm>
              <a:off x="8684149" y="5583844"/>
              <a:ext cx="255212" cy="23005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183</a:t>
              </a:r>
              <a:endParaRPr/>
            </a:p>
          </p:txBody>
        </p:sp>
        <p:sp>
          <p:nvSpPr>
            <p:cNvPr id="9213" name="Google Shape;9213;p139"/>
            <p:cNvSpPr txBox="1"/>
            <p:nvPr/>
          </p:nvSpPr>
          <p:spPr>
            <a:xfrm>
              <a:off x="8128802" y="5593800"/>
              <a:ext cx="255212" cy="32246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169</a:t>
              </a:r>
              <a:endParaRPr/>
            </a:p>
          </p:txBody>
        </p:sp>
        <p:sp>
          <p:nvSpPr>
            <p:cNvPr id="9214" name="Google Shape;9214;p139"/>
            <p:cNvSpPr txBox="1"/>
            <p:nvPr/>
          </p:nvSpPr>
          <p:spPr>
            <a:xfrm>
              <a:off x="3814471" y="5584748"/>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57</a:t>
              </a:r>
              <a:endParaRPr/>
            </a:p>
          </p:txBody>
        </p:sp>
        <p:sp>
          <p:nvSpPr>
            <p:cNvPr id="9215" name="Google Shape;9215;p139"/>
            <p:cNvSpPr txBox="1"/>
            <p:nvPr/>
          </p:nvSpPr>
          <p:spPr>
            <a:xfrm>
              <a:off x="2452178" y="5583843"/>
              <a:ext cx="197197"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22</a:t>
              </a:r>
              <a:endParaRPr/>
            </a:p>
          </p:txBody>
        </p:sp>
        <p:sp>
          <p:nvSpPr>
            <p:cNvPr id="9216" name="Google Shape;9216;p139"/>
            <p:cNvSpPr txBox="1"/>
            <p:nvPr/>
          </p:nvSpPr>
          <p:spPr>
            <a:xfrm>
              <a:off x="2852138" y="5583843"/>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29</a:t>
              </a:r>
              <a:endParaRPr/>
            </a:p>
          </p:txBody>
        </p:sp>
        <p:sp>
          <p:nvSpPr>
            <p:cNvPr id="9217" name="Google Shape;9217;p139"/>
            <p:cNvSpPr txBox="1"/>
            <p:nvPr/>
          </p:nvSpPr>
          <p:spPr>
            <a:xfrm>
              <a:off x="3263875" y="5583843"/>
              <a:ext cx="197198"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43</a:t>
              </a:r>
              <a:endParaRPr/>
            </a:p>
          </p:txBody>
        </p:sp>
        <p:sp>
          <p:nvSpPr>
            <p:cNvPr id="9218" name="Google Shape;9218;p139"/>
            <p:cNvSpPr txBox="1"/>
            <p:nvPr/>
          </p:nvSpPr>
          <p:spPr>
            <a:xfrm>
              <a:off x="2157769" y="5583843"/>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15</a:t>
              </a:r>
              <a:endParaRPr/>
            </a:p>
          </p:txBody>
        </p:sp>
        <p:sp>
          <p:nvSpPr>
            <p:cNvPr id="9219" name="Google Shape;9219;p139"/>
            <p:cNvSpPr txBox="1"/>
            <p:nvPr/>
          </p:nvSpPr>
          <p:spPr>
            <a:xfrm>
              <a:off x="1876939" y="5583843"/>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8</a:t>
              </a:r>
              <a:endParaRPr/>
            </a:p>
          </p:txBody>
        </p:sp>
        <p:sp>
          <p:nvSpPr>
            <p:cNvPr id="9220" name="Google Shape;9220;p139"/>
            <p:cNvSpPr txBox="1"/>
            <p:nvPr/>
          </p:nvSpPr>
          <p:spPr>
            <a:xfrm>
              <a:off x="1576247" y="5583843"/>
              <a:ext cx="197195" cy="2300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chemeClr val="dk1"/>
                  </a:solidFill>
                  <a:latin typeface="Calibri"/>
                  <a:ea typeface="Calibri"/>
                  <a:cs typeface="Calibri"/>
                  <a:sym typeface="Calibri"/>
                </a:rPr>
                <a:t>1</a:t>
              </a:r>
              <a:endParaRPr/>
            </a:p>
          </p:txBody>
        </p:sp>
      </p:grpSp>
      <p:sp>
        <p:nvSpPr>
          <p:cNvPr id="9221" name="Google Shape;9221;p139"/>
          <p:cNvSpPr/>
          <p:nvPr/>
        </p:nvSpPr>
        <p:spPr>
          <a:xfrm>
            <a:off x="1132023" y="5523166"/>
            <a:ext cx="412750" cy="79375"/>
          </a:xfrm>
          <a:custGeom>
            <a:rect b="b" l="l" r="r" t="t"/>
            <a:pathLst>
              <a:path extrusionOk="0" h="79376" w="412751">
                <a:moveTo>
                  <a:pt x="0" y="22225"/>
                </a:moveTo>
                <a:lnTo>
                  <a:pt x="82550" y="0"/>
                </a:lnTo>
                <a:lnTo>
                  <a:pt x="165100" y="22225"/>
                </a:lnTo>
                <a:lnTo>
                  <a:pt x="247650" y="0"/>
                </a:lnTo>
                <a:lnTo>
                  <a:pt x="330200" y="22225"/>
                </a:lnTo>
                <a:lnTo>
                  <a:pt x="412750" y="0"/>
                </a:lnTo>
                <a:lnTo>
                  <a:pt x="412750" y="57150"/>
                </a:lnTo>
                <a:lnTo>
                  <a:pt x="330200" y="79375"/>
                </a:lnTo>
                <a:lnTo>
                  <a:pt x="247650" y="57150"/>
                </a:lnTo>
                <a:lnTo>
                  <a:pt x="165100" y="79375"/>
                </a:lnTo>
                <a:lnTo>
                  <a:pt x="82550" y="57150"/>
                </a:lnTo>
                <a:lnTo>
                  <a:pt x="0" y="79375"/>
                </a:lnTo>
                <a:close/>
              </a:path>
            </a:pathLst>
          </a:cu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9222" name="Google Shape;9222;p139"/>
          <p:cNvSpPr/>
          <p:nvPr/>
        </p:nvSpPr>
        <p:spPr>
          <a:xfrm>
            <a:off x="1213032" y="4337909"/>
            <a:ext cx="7591613" cy="1299197"/>
          </a:xfrm>
          <a:custGeom>
            <a:rect b="b" l="l" r="r" t="t"/>
            <a:pathLst>
              <a:path extrusionOk="0" h="10044" w="10000">
                <a:moveTo>
                  <a:pt x="0" y="9957"/>
                </a:moveTo>
                <a:lnTo>
                  <a:pt x="609" y="10000"/>
                </a:lnTo>
                <a:cubicBezTo>
                  <a:pt x="614" y="9952"/>
                  <a:pt x="976" y="9953"/>
                  <a:pt x="981" y="9853"/>
                </a:cubicBezTo>
                <a:cubicBezTo>
                  <a:pt x="979" y="9900"/>
                  <a:pt x="1352" y="6912"/>
                  <a:pt x="1350" y="6959"/>
                </a:cubicBezTo>
                <a:cubicBezTo>
                  <a:pt x="1339" y="6914"/>
                  <a:pt x="1771" y="9845"/>
                  <a:pt x="1752" y="10044"/>
                </a:cubicBezTo>
                <a:cubicBezTo>
                  <a:pt x="1765" y="9926"/>
                  <a:pt x="2265" y="3417"/>
                  <a:pt x="2281" y="3342"/>
                </a:cubicBezTo>
                <a:cubicBezTo>
                  <a:pt x="2298" y="3264"/>
                  <a:pt x="2819" y="186"/>
                  <a:pt x="2838" y="264"/>
                </a:cubicBezTo>
                <a:cubicBezTo>
                  <a:pt x="2841" y="116"/>
                  <a:pt x="3582" y="3256"/>
                  <a:pt x="3577" y="3302"/>
                </a:cubicBezTo>
                <a:cubicBezTo>
                  <a:pt x="3593" y="3217"/>
                  <a:pt x="4344" y="3231"/>
                  <a:pt x="4318" y="3242"/>
                </a:cubicBezTo>
                <a:cubicBezTo>
                  <a:pt x="4317" y="3201"/>
                  <a:pt x="4977" y="3259"/>
                  <a:pt x="4967" y="3119"/>
                </a:cubicBezTo>
                <a:cubicBezTo>
                  <a:pt x="4980" y="3182"/>
                  <a:pt x="5652" y="105"/>
                  <a:pt x="5656" y="70"/>
                </a:cubicBezTo>
                <a:cubicBezTo>
                  <a:pt x="5648" y="9"/>
                  <a:pt x="6425" y="6872"/>
                  <a:pt x="6408" y="6810"/>
                </a:cubicBezTo>
                <a:cubicBezTo>
                  <a:pt x="6430" y="6742"/>
                  <a:pt x="7164" y="6478"/>
                  <a:pt x="7153" y="6459"/>
                </a:cubicBezTo>
                <a:cubicBezTo>
                  <a:pt x="7160" y="6401"/>
                  <a:pt x="7910" y="6440"/>
                  <a:pt x="7875" y="6432"/>
                </a:cubicBezTo>
                <a:cubicBezTo>
                  <a:pt x="7897" y="6369"/>
                  <a:pt x="8503" y="6406"/>
                  <a:pt x="8500" y="6392"/>
                </a:cubicBezTo>
                <a:cubicBezTo>
                  <a:pt x="8492" y="6451"/>
                  <a:pt x="9021" y="6508"/>
                  <a:pt x="9281" y="6566"/>
                </a:cubicBezTo>
                <a:cubicBezTo>
                  <a:pt x="9521" y="4378"/>
                  <a:pt x="9760" y="2188"/>
                  <a:pt x="10000" y="0"/>
                </a:cubicBezTo>
              </a:path>
            </a:pathLst>
          </a:custGeom>
          <a:noFill/>
          <a:ln cap="rnd"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23" name="Google Shape;9223;p139"/>
          <p:cNvSpPr/>
          <p:nvPr/>
        </p:nvSpPr>
        <p:spPr>
          <a:xfrm>
            <a:off x="3312923" y="4308436"/>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24" name="Google Shape;9224;p139"/>
          <p:cNvSpPr/>
          <p:nvPr/>
        </p:nvSpPr>
        <p:spPr>
          <a:xfrm>
            <a:off x="5449019" y="4301724"/>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25" name="Google Shape;9225;p139"/>
          <p:cNvSpPr/>
          <p:nvPr/>
        </p:nvSpPr>
        <p:spPr>
          <a:xfrm>
            <a:off x="6030142" y="5157280"/>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26" name="Google Shape;9226;p139"/>
          <p:cNvSpPr/>
          <p:nvPr/>
        </p:nvSpPr>
        <p:spPr>
          <a:xfrm>
            <a:off x="6590224" y="5113944"/>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27" name="Google Shape;9227;p139"/>
          <p:cNvSpPr/>
          <p:nvPr/>
        </p:nvSpPr>
        <p:spPr>
          <a:xfrm>
            <a:off x="7150561" y="5122431"/>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28" name="Google Shape;9228;p139"/>
          <p:cNvSpPr/>
          <p:nvPr/>
        </p:nvSpPr>
        <p:spPr>
          <a:xfrm>
            <a:off x="7611845" y="5126054"/>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29" name="Google Shape;9229;p139"/>
          <p:cNvSpPr/>
          <p:nvPr/>
        </p:nvSpPr>
        <p:spPr>
          <a:xfrm>
            <a:off x="8199894" y="5122431"/>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30" name="Google Shape;9230;p139"/>
          <p:cNvSpPr/>
          <p:nvPr/>
        </p:nvSpPr>
        <p:spPr>
          <a:xfrm>
            <a:off x="8714628" y="4308523"/>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31" name="Google Shape;9231;p139"/>
          <p:cNvSpPr/>
          <p:nvPr/>
        </p:nvSpPr>
        <p:spPr>
          <a:xfrm>
            <a:off x="2890221" y="4712250"/>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32" name="Google Shape;9232;p139"/>
          <p:cNvSpPr/>
          <p:nvPr/>
        </p:nvSpPr>
        <p:spPr>
          <a:xfrm>
            <a:off x="3872906" y="4707767"/>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33" name="Google Shape;9233;p139"/>
          <p:cNvSpPr/>
          <p:nvPr/>
        </p:nvSpPr>
        <p:spPr>
          <a:xfrm>
            <a:off x="4452304" y="4707767"/>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34" name="Google Shape;9234;p139"/>
          <p:cNvSpPr/>
          <p:nvPr/>
        </p:nvSpPr>
        <p:spPr>
          <a:xfrm>
            <a:off x="4931981" y="4704009"/>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35" name="Google Shape;9235;p139"/>
          <p:cNvSpPr/>
          <p:nvPr/>
        </p:nvSpPr>
        <p:spPr>
          <a:xfrm>
            <a:off x="813378" y="4932019"/>
            <a:ext cx="294833" cy="12850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1.5%</a:t>
            </a:r>
            <a:endParaRPr/>
          </a:p>
        </p:txBody>
      </p:sp>
      <p:sp>
        <p:nvSpPr>
          <p:cNvPr id="9236" name="Google Shape;9236;p139"/>
          <p:cNvSpPr/>
          <p:nvPr/>
        </p:nvSpPr>
        <p:spPr>
          <a:xfrm>
            <a:off x="777022" y="5362372"/>
            <a:ext cx="331189" cy="157923"/>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0.5%</a:t>
            </a:r>
            <a:endParaRPr/>
          </a:p>
        </p:txBody>
      </p:sp>
      <p:sp>
        <p:nvSpPr>
          <p:cNvPr id="9237" name="Google Shape;9237;p139"/>
          <p:cNvSpPr/>
          <p:nvPr/>
        </p:nvSpPr>
        <p:spPr>
          <a:xfrm>
            <a:off x="777022" y="4478338"/>
            <a:ext cx="331189" cy="128508"/>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2.5</a:t>
            </a:r>
            <a:endParaRPr/>
          </a:p>
        </p:txBody>
      </p:sp>
      <p:sp>
        <p:nvSpPr>
          <p:cNvPr id="9238" name="Google Shape;9238;p139"/>
          <p:cNvSpPr/>
          <p:nvPr/>
        </p:nvSpPr>
        <p:spPr>
          <a:xfrm>
            <a:off x="777022" y="4064073"/>
            <a:ext cx="331189" cy="166261"/>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Clr>
                <a:schemeClr val="dk1"/>
              </a:buClr>
              <a:buSzPts val="900"/>
              <a:buFont typeface="Calibri"/>
              <a:buNone/>
            </a:pPr>
            <a:r>
              <a:rPr lang="pt-BR" sz="900">
                <a:solidFill>
                  <a:schemeClr val="dk1"/>
                </a:solidFill>
                <a:latin typeface="Calibri"/>
                <a:ea typeface="Calibri"/>
                <a:cs typeface="Calibri"/>
                <a:sym typeface="Calibri"/>
              </a:rPr>
              <a:t>3.5%</a:t>
            </a:r>
            <a:endParaRPr sz="900">
              <a:solidFill>
                <a:schemeClr val="dk1"/>
              </a:solidFill>
              <a:latin typeface="Calibri"/>
              <a:ea typeface="Calibri"/>
              <a:cs typeface="Calibri"/>
              <a:sym typeface="Calibri"/>
            </a:endParaRPr>
          </a:p>
        </p:txBody>
      </p:sp>
      <p:sp>
        <p:nvSpPr>
          <p:cNvPr id="9239" name="Google Shape;9239;p139"/>
          <p:cNvSpPr txBox="1"/>
          <p:nvPr/>
        </p:nvSpPr>
        <p:spPr>
          <a:xfrm rot="-5400000">
            <a:off x="-288285" y="4567714"/>
            <a:ext cx="2011540"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Proporção de pacientes com inibição incompleta de C5</a:t>
            </a:r>
            <a:endParaRPr/>
          </a:p>
        </p:txBody>
      </p:sp>
      <p:sp>
        <p:nvSpPr>
          <p:cNvPr id="9240" name="Google Shape;9240;p139"/>
          <p:cNvSpPr txBox="1"/>
          <p:nvPr/>
        </p:nvSpPr>
        <p:spPr>
          <a:xfrm>
            <a:off x="1519846" y="5968822"/>
            <a:ext cx="7330434" cy="22997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900">
                <a:solidFill>
                  <a:schemeClr val="dk1"/>
                </a:solidFill>
                <a:latin typeface="Calibri"/>
                <a:ea typeface="Calibri"/>
                <a:cs typeface="Calibri"/>
                <a:sym typeface="Calibri"/>
              </a:rPr>
              <a:t>Dia</a:t>
            </a:r>
            <a:endParaRPr/>
          </a:p>
        </p:txBody>
      </p:sp>
      <p:sp>
        <p:nvSpPr>
          <p:cNvPr id="9241" name="Google Shape;9241;p139"/>
          <p:cNvSpPr txBox="1"/>
          <p:nvPr/>
        </p:nvSpPr>
        <p:spPr>
          <a:xfrm>
            <a:off x="7069026" y="3691674"/>
            <a:ext cx="2004874" cy="20005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700">
                <a:solidFill>
                  <a:schemeClr val="dk1"/>
                </a:solidFill>
                <a:latin typeface="Calibri"/>
                <a:ea typeface="Calibri"/>
                <a:cs typeface="Calibri"/>
                <a:sym typeface="Calibri"/>
              </a:rPr>
              <a:t>Fonte: adaptado de Kulasekararaj, 2019</a:t>
            </a:r>
            <a:r>
              <a:rPr baseline="30000" lang="pt-BR" sz="700">
                <a:solidFill>
                  <a:schemeClr val="dk1"/>
                </a:solidFill>
                <a:latin typeface="Calibri"/>
                <a:ea typeface="Calibri"/>
                <a:cs typeface="Calibri"/>
                <a:sym typeface="Calibri"/>
              </a:rPr>
              <a:t>1</a:t>
            </a:r>
            <a:r>
              <a:rPr lang="pt-BR" sz="700">
                <a:solidFill>
                  <a:schemeClr val="dk1"/>
                </a:solidFill>
                <a:latin typeface="Calibri"/>
                <a:ea typeface="Calibri"/>
                <a:cs typeface="Calibri"/>
                <a:sym typeface="Calibri"/>
              </a:rPr>
              <a:t>  </a:t>
            </a:r>
            <a:endParaRPr/>
          </a:p>
        </p:txBody>
      </p:sp>
      <p:sp>
        <p:nvSpPr>
          <p:cNvPr id="9242" name="Google Shape;9242;p139"/>
          <p:cNvSpPr txBox="1"/>
          <p:nvPr/>
        </p:nvSpPr>
        <p:spPr>
          <a:xfrm>
            <a:off x="6917797" y="5942378"/>
            <a:ext cx="2156103" cy="20005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700">
                <a:solidFill>
                  <a:schemeClr val="dk1"/>
                </a:solidFill>
                <a:latin typeface="Calibri"/>
                <a:ea typeface="Calibri"/>
                <a:cs typeface="Calibri"/>
                <a:sym typeface="Calibri"/>
              </a:rPr>
              <a:t>Fonte: adaptado de dados de arquivo da Alexion</a:t>
            </a:r>
            <a:r>
              <a:rPr baseline="30000" lang="pt-BR" sz="700">
                <a:solidFill>
                  <a:schemeClr val="dk1"/>
                </a:solidFill>
                <a:latin typeface="Calibri"/>
                <a:ea typeface="Calibri"/>
                <a:cs typeface="Calibri"/>
                <a:sym typeface="Calibri"/>
              </a:rPr>
              <a:t>2</a:t>
            </a:r>
            <a:endParaRPr/>
          </a:p>
        </p:txBody>
      </p:sp>
      <p:grpSp>
        <p:nvGrpSpPr>
          <p:cNvPr id="9243" name="Google Shape;9243;p139"/>
          <p:cNvGrpSpPr/>
          <p:nvPr/>
        </p:nvGrpSpPr>
        <p:grpSpPr>
          <a:xfrm>
            <a:off x="1650878" y="2966257"/>
            <a:ext cx="7204031" cy="157167"/>
            <a:chOff x="1657394" y="5391650"/>
            <a:chExt cx="7204031" cy="157167"/>
          </a:xfrm>
        </p:grpSpPr>
        <p:cxnSp>
          <p:nvCxnSpPr>
            <p:cNvPr id="9244" name="Google Shape;9244;p139"/>
            <p:cNvCxnSpPr/>
            <p:nvPr/>
          </p:nvCxnSpPr>
          <p:spPr>
            <a:xfrm>
              <a:off x="3656031" y="5462241"/>
              <a:ext cx="0" cy="0"/>
            </a:xfrm>
            <a:prstGeom prst="straightConnector1">
              <a:avLst/>
            </a:prstGeom>
            <a:solidFill>
              <a:schemeClr val="lt2"/>
            </a:solidFill>
            <a:ln cap="flat" cmpd="sng" w="22225">
              <a:solidFill>
                <a:schemeClr val="lt2"/>
              </a:solidFill>
              <a:prstDash val="solid"/>
              <a:miter lim="800000"/>
              <a:headEnd len="med" w="med" type="none"/>
              <a:tailEnd len="med" w="med" type="none"/>
            </a:ln>
          </p:spPr>
        </p:cxnSp>
        <p:cxnSp>
          <p:nvCxnSpPr>
            <p:cNvPr id="9245" name="Google Shape;9245;p139"/>
            <p:cNvCxnSpPr/>
            <p:nvPr/>
          </p:nvCxnSpPr>
          <p:spPr>
            <a:xfrm>
              <a:off x="3656031" y="5462241"/>
              <a:ext cx="0" cy="0"/>
            </a:xfrm>
            <a:prstGeom prst="straightConnector1">
              <a:avLst/>
            </a:prstGeom>
            <a:solidFill>
              <a:schemeClr val="lt2"/>
            </a:solidFill>
            <a:ln cap="flat" cmpd="sng" w="22225">
              <a:solidFill>
                <a:schemeClr val="lt2"/>
              </a:solidFill>
              <a:prstDash val="solid"/>
              <a:miter lim="800000"/>
              <a:headEnd len="med" w="med" type="none"/>
              <a:tailEnd len="med" w="med" type="none"/>
            </a:ln>
          </p:spPr>
        </p:cxnSp>
        <p:sp>
          <p:nvSpPr>
            <p:cNvPr id="9246" name="Google Shape;9246;p139"/>
            <p:cNvSpPr/>
            <p:nvPr/>
          </p:nvSpPr>
          <p:spPr>
            <a:xfrm>
              <a:off x="1657394" y="5429861"/>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47" name="Google Shape;9247;p139"/>
            <p:cNvSpPr/>
            <p:nvPr/>
          </p:nvSpPr>
          <p:spPr>
            <a:xfrm>
              <a:off x="1911985" y="5429861"/>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48" name="Google Shape;9248;p139"/>
            <p:cNvSpPr/>
            <p:nvPr/>
          </p:nvSpPr>
          <p:spPr>
            <a:xfrm>
              <a:off x="2215694" y="5429861"/>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49" name="Google Shape;9249;p139"/>
            <p:cNvSpPr/>
            <p:nvPr/>
          </p:nvSpPr>
          <p:spPr>
            <a:xfrm>
              <a:off x="2509400" y="5426949"/>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50" name="Google Shape;9250;p139"/>
            <p:cNvSpPr/>
            <p:nvPr/>
          </p:nvSpPr>
          <p:spPr>
            <a:xfrm>
              <a:off x="2906639" y="5424037"/>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51" name="Google Shape;9251;p139"/>
            <p:cNvSpPr/>
            <p:nvPr/>
          </p:nvSpPr>
          <p:spPr>
            <a:xfrm>
              <a:off x="3313001" y="5421125"/>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52" name="Google Shape;9252;p139"/>
            <p:cNvSpPr/>
            <p:nvPr/>
          </p:nvSpPr>
          <p:spPr>
            <a:xfrm>
              <a:off x="3853505" y="5407725"/>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53" name="Google Shape;9253;p139"/>
            <p:cNvSpPr/>
            <p:nvPr/>
          </p:nvSpPr>
          <p:spPr>
            <a:xfrm>
              <a:off x="4447281" y="5391650"/>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54" name="Google Shape;9254;p139"/>
            <p:cNvSpPr/>
            <p:nvPr/>
          </p:nvSpPr>
          <p:spPr>
            <a:xfrm>
              <a:off x="4447281" y="5440817"/>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55" name="Google Shape;9255;p139"/>
            <p:cNvSpPr/>
            <p:nvPr/>
          </p:nvSpPr>
          <p:spPr>
            <a:xfrm>
              <a:off x="4941377" y="5409375"/>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56" name="Google Shape;9256;p139"/>
            <p:cNvSpPr/>
            <p:nvPr/>
          </p:nvSpPr>
          <p:spPr>
            <a:xfrm>
              <a:off x="5464054" y="5404881"/>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57" name="Google Shape;9257;p139"/>
            <p:cNvSpPr/>
            <p:nvPr/>
          </p:nvSpPr>
          <p:spPr>
            <a:xfrm>
              <a:off x="6044031" y="5401969"/>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58" name="Google Shape;9258;p139"/>
            <p:cNvSpPr/>
            <p:nvPr/>
          </p:nvSpPr>
          <p:spPr>
            <a:xfrm>
              <a:off x="6585832" y="5392947"/>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59" name="Google Shape;9259;p139"/>
            <p:cNvSpPr/>
            <p:nvPr/>
          </p:nvSpPr>
          <p:spPr>
            <a:xfrm>
              <a:off x="6601193" y="5421125"/>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60" name="Google Shape;9260;p139"/>
            <p:cNvSpPr/>
            <p:nvPr/>
          </p:nvSpPr>
          <p:spPr>
            <a:xfrm>
              <a:off x="7149289" y="5409375"/>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61" name="Google Shape;9261;p139"/>
            <p:cNvSpPr/>
            <p:nvPr/>
          </p:nvSpPr>
          <p:spPr>
            <a:xfrm>
              <a:off x="7618835" y="5403517"/>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62" name="Google Shape;9262;p139"/>
            <p:cNvSpPr/>
            <p:nvPr/>
          </p:nvSpPr>
          <p:spPr>
            <a:xfrm>
              <a:off x="8196381" y="5404847"/>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63" name="Google Shape;9263;p139"/>
            <p:cNvSpPr/>
            <p:nvPr/>
          </p:nvSpPr>
          <p:spPr>
            <a:xfrm>
              <a:off x="8753425" y="5394528"/>
              <a:ext cx="108000" cy="108000"/>
            </a:xfrm>
            <a:prstGeom prst="ellipse">
              <a:avLst/>
            </a:prstGeom>
            <a:solidFill>
              <a:schemeClr val="lt2"/>
            </a:solidFill>
            <a:ln cap="flat" cmpd="sng" w="9525">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64" name="Google Shape;9264;p139"/>
            <p:cNvSpPr/>
            <p:nvPr/>
          </p:nvSpPr>
          <p:spPr>
            <a:xfrm>
              <a:off x="1700448" y="5428891"/>
              <a:ext cx="7092437" cy="63254"/>
            </a:xfrm>
            <a:custGeom>
              <a:rect b="b" l="l" r="r" t="t"/>
              <a:pathLst>
                <a:path extrusionOk="0" h="10000" w="10000">
                  <a:moveTo>
                    <a:pt x="0" y="8153"/>
                  </a:moveTo>
                  <a:cubicBezTo>
                    <a:pt x="123" y="8467"/>
                    <a:pt x="247" y="8778"/>
                    <a:pt x="371" y="9090"/>
                  </a:cubicBezTo>
                  <a:cubicBezTo>
                    <a:pt x="692" y="8787"/>
                    <a:pt x="494" y="8484"/>
                    <a:pt x="815" y="8182"/>
                  </a:cubicBezTo>
                  <a:lnTo>
                    <a:pt x="1223" y="10000"/>
                  </a:lnTo>
                  <a:cubicBezTo>
                    <a:pt x="1707" y="9395"/>
                    <a:pt x="1323" y="8787"/>
                    <a:pt x="1806" y="8182"/>
                  </a:cubicBezTo>
                  <a:lnTo>
                    <a:pt x="2338" y="7271"/>
                  </a:lnTo>
                  <a:cubicBezTo>
                    <a:pt x="2599" y="6059"/>
                    <a:pt x="3110" y="3030"/>
                    <a:pt x="3120" y="3636"/>
                  </a:cubicBezTo>
                  <a:cubicBezTo>
                    <a:pt x="3120" y="4242"/>
                    <a:pt x="3954" y="2120"/>
                    <a:pt x="3946" y="0"/>
                  </a:cubicBezTo>
                  <a:cubicBezTo>
                    <a:pt x="3958" y="1513"/>
                    <a:pt x="3947" y="10303"/>
                    <a:pt x="3943" y="9090"/>
                  </a:cubicBezTo>
                  <a:cubicBezTo>
                    <a:pt x="3938" y="9697"/>
                    <a:pt x="4648" y="5758"/>
                    <a:pt x="4659" y="6363"/>
                  </a:cubicBezTo>
                  <a:cubicBezTo>
                    <a:pt x="4656" y="5150"/>
                    <a:pt x="5391" y="4847"/>
                    <a:pt x="5396" y="3634"/>
                  </a:cubicBezTo>
                  <a:cubicBezTo>
                    <a:pt x="5395" y="4242"/>
                    <a:pt x="6197" y="3939"/>
                    <a:pt x="6204" y="3634"/>
                  </a:cubicBezTo>
                  <a:cubicBezTo>
                    <a:pt x="6215" y="5150"/>
                    <a:pt x="6954" y="2121"/>
                    <a:pt x="6956" y="908"/>
                  </a:cubicBezTo>
                  <a:cubicBezTo>
                    <a:pt x="6964" y="4242"/>
                    <a:pt x="6953" y="5758"/>
                    <a:pt x="6977" y="5453"/>
                  </a:cubicBezTo>
                  <a:cubicBezTo>
                    <a:pt x="6964" y="5453"/>
                    <a:pt x="6952" y="2726"/>
                    <a:pt x="7750" y="3634"/>
                  </a:cubicBezTo>
                  <a:cubicBezTo>
                    <a:pt x="7753" y="5150"/>
                    <a:pt x="8459" y="3939"/>
                    <a:pt x="8463" y="4545"/>
                  </a:cubicBezTo>
                  <a:cubicBezTo>
                    <a:pt x="8717" y="2574"/>
                    <a:pt x="9242" y="4547"/>
                    <a:pt x="9239" y="4547"/>
                  </a:cubicBezTo>
                  <a:cubicBezTo>
                    <a:pt x="9244" y="5457"/>
                    <a:pt x="9976" y="4242"/>
                    <a:pt x="10000" y="4545"/>
                  </a:cubicBezTo>
                </a:path>
              </a:pathLst>
            </a:custGeom>
            <a:solidFill>
              <a:schemeClr val="lt2"/>
            </a:solidFill>
            <a:ln cap="rnd" cmpd="sng" w="19050">
              <a:solidFill>
                <a:schemeClr val="l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9265" name="Google Shape;9265;p139"/>
          <p:cNvSpPr/>
          <p:nvPr/>
        </p:nvSpPr>
        <p:spPr>
          <a:xfrm>
            <a:off x="3321059"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66" name="Google Shape;9266;p139"/>
          <p:cNvSpPr/>
          <p:nvPr/>
        </p:nvSpPr>
        <p:spPr>
          <a:xfrm>
            <a:off x="3868227"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67" name="Google Shape;9267;p139"/>
          <p:cNvSpPr/>
          <p:nvPr/>
        </p:nvSpPr>
        <p:spPr>
          <a:xfrm>
            <a:off x="4437668"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68" name="Google Shape;9268;p139"/>
          <p:cNvSpPr/>
          <p:nvPr/>
        </p:nvSpPr>
        <p:spPr>
          <a:xfrm>
            <a:off x="5453516"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69" name="Google Shape;9269;p139"/>
          <p:cNvSpPr/>
          <p:nvPr/>
        </p:nvSpPr>
        <p:spPr>
          <a:xfrm>
            <a:off x="6590878"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70" name="Google Shape;9270;p139"/>
          <p:cNvSpPr/>
          <p:nvPr/>
        </p:nvSpPr>
        <p:spPr>
          <a:xfrm>
            <a:off x="7147735"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71" name="Google Shape;9271;p139"/>
          <p:cNvSpPr/>
          <p:nvPr/>
        </p:nvSpPr>
        <p:spPr>
          <a:xfrm>
            <a:off x="7622528"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72" name="Google Shape;9272;p139"/>
          <p:cNvSpPr/>
          <p:nvPr/>
        </p:nvSpPr>
        <p:spPr>
          <a:xfrm>
            <a:off x="8200352"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73" name="Google Shape;9273;p139"/>
          <p:cNvSpPr/>
          <p:nvPr/>
        </p:nvSpPr>
        <p:spPr>
          <a:xfrm>
            <a:off x="2893435"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74" name="Google Shape;9274;p139"/>
          <p:cNvSpPr/>
          <p:nvPr/>
        </p:nvSpPr>
        <p:spPr>
          <a:xfrm>
            <a:off x="6037515"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75" name="Google Shape;9275;p139"/>
          <p:cNvSpPr/>
          <p:nvPr/>
        </p:nvSpPr>
        <p:spPr>
          <a:xfrm>
            <a:off x="4939876"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76" name="Google Shape;9276;p139"/>
          <p:cNvSpPr/>
          <p:nvPr/>
        </p:nvSpPr>
        <p:spPr>
          <a:xfrm>
            <a:off x="2209178" y="5569079"/>
            <a:ext cx="108000" cy="108000"/>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77" name="Google Shape;9277;p139"/>
          <p:cNvSpPr/>
          <p:nvPr/>
        </p:nvSpPr>
        <p:spPr>
          <a:xfrm>
            <a:off x="1931883" y="5558441"/>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78" name="Google Shape;9278;p139"/>
          <p:cNvSpPr/>
          <p:nvPr/>
        </p:nvSpPr>
        <p:spPr>
          <a:xfrm>
            <a:off x="2187000" y="5181929"/>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79" name="Google Shape;9279;p139"/>
          <p:cNvSpPr/>
          <p:nvPr/>
        </p:nvSpPr>
        <p:spPr>
          <a:xfrm>
            <a:off x="2486628" y="5564401"/>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80" name="Google Shape;9280;p139"/>
          <p:cNvSpPr/>
          <p:nvPr/>
        </p:nvSpPr>
        <p:spPr>
          <a:xfrm>
            <a:off x="1621423" y="5571353"/>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81" name="Google Shape;9281;p139"/>
          <p:cNvSpPr/>
          <p:nvPr/>
        </p:nvSpPr>
        <p:spPr>
          <a:xfrm>
            <a:off x="1187821" y="5564809"/>
            <a:ext cx="108654" cy="108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82" name="Google Shape;9282;p139"/>
          <p:cNvSpPr/>
          <p:nvPr/>
        </p:nvSpPr>
        <p:spPr>
          <a:xfrm>
            <a:off x="5662419" y="1903516"/>
            <a:ext cx="815975" cy="1651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pt-BR" sz="1000">
                <a:solidFill>
                  <a:schemeClr val="lt2"/>
                </a:solidFill>
                <a:latin typeface="Calibri"/>
                <a:ea typeface="Calibri"/>
                <a:cs typeface="Calibri"/>
                <a:sym typeface="Calibri"/>
              </a:rPr>
              <a:t>ravulizumabe</a:t>
            </a:r>
            <a:endParaRPr baseline="30000" sz="1000">
              <a:solidFill>
                <a:schemeClr val="lt2"/>
              </a:solidFill>
              <a:latin typeface="Calibri"/>
              <a:ea typeface="Calibri"/>
              <a:cs typeface="Calibri"/>
              <a:sym typeface="Calibri"/>
            </a:endParaRPr>
          </a:p>
        </p:txBody>
      </p:sp>
      <p:sp>
        <p:nvSpPr>
          <p:cNvPr id="9283" name="Google Shape;9283;p139"/>
          <p:cNvSpPr/>
          <p:nvPr/>
        </p:nvSpPr>
        <p:spPr>
          <a:xfrm>
            <a:off x="4291363" y="1903516"/>
            <a:ext cx="601663" cy="1651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2"/>
              </a:buClr>
              <a:buSzPts val="1000"/>
              <a:buFont typeface="Calibri"/>
              <a:buNone/>
            </a:pPr>
            <a:r>
              <a:rPr lang="pt-BR" sz="1000">
                <a:solidFill>
                  <a:schemeClr val="dk2"/>
                </a:solidFill>
                <a:latin typeface="Calibri"/>
                <a:ea typeface="Calibri"/>
                <a:cs typeface="Calibri"/>
                <a:sym typeface="Calibri"/>
              </a:rPr>
              <a:t>eculizumabe</a:t>
            </a:r>
            <a:endParaRPr baseline="30000" sz="1000">
              <a:solidFill>
                <a:schemeClr val="dk2"/>
              </a:solidFill>
              <a:latin typeface="Calibri"/>
              <a:ea typeface="Calibri"/>
              <a:cs typeface="Calibri"/>
              <a:sym typeface="Calibri"/>
            </a:endParaRPr>
          </a:p>
        </p:txBody>
      </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9084"/>
                                        </p:tgtEl>
                                        <p:attrNameLst>
                                          <p:attrName>style.visibility</p:attrName>
                                        </p:attrNameLst>
                                      </p:cBhvr>
                                      <p:to>
                                        <p:strVal val="visible"/>
                                      </p:to>
                                    </p:set>
                                    <p:animEffect filter="fade" transition="in">
                                      <p:cBhvr>
                                        <p:cTn dur="500"/>
                                        <p:tgtEl>
                                          <p:spTgt spid="908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2" name="Shape 912"/>
        <p:cNvGrpSpPr/>
        <p:nvPr/>
      </p:nvGrpSpPr>
      <p:grpSpPr>
        <a:xfrm>
          <a:off x="0" y="0"/>
          <a:ext cx="0" cy="0"/>
          <a:chOff x="0" y="0"/>
          <a:chExt cx="0" cy="0"/>
        </a:xfrm>
      </p:grpSpPr>
      <p:sp>
        <p:nvSpPr>
          <p:cNvPr id="913" name="Google Shape;913;p14"/>
          <p:cNvSpPr txBox="1"/>
          <p:nvPr/>
        </p:nvSpPr>
        <p:spPr>
          <a:xfrm>
            <a:off x="296268" y="385036"/>
            <a:ext cx="1189573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Incidência de eventos trombóticos nos pacientes com HPN</a:t>
            </a:r>
            <a:r>
              <a:rPr b="1" baseline="30000" lang="pt-BR" sz="3500">
                <a:solidFill>
                  <a:schemeClr val="accent1"/>
                </a:solidFill>
                <a:latin typeface="Lustria"/>
                <a:ea typeface="Lustria"/>
                <a:cs typeface="Lustria"/>
                <a:sym typeface="Lustria"/>
              </a:rPr>
              <a:t>1</a:t>
            </a:r>
            <a:endParaRPr/>
          </a:p>
        </p:txBody>
      </p:sp>
      <p:sp>
        <p:nvSpPr>
          <p:cNvPr id="914" name="Google Shape;914;p1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HPN = hemoglobinúria paroxística noturna</a:t>
            </a:r>
            <a:endParaRPr/>
          </a:p>
          <a:p>
            <a:pPr indent="0" lvl="0" marL="0" rtl="0" algn="l">
              <a:lnSpc>
                <a:spcPct val="90000"/>
              </a:lnSpc>
              <a:spcBef>
                <a:spcPts val="0"/>
              </a:spcBef>
              <a:spcAft>
                <a:spcPts val="0"/>
              </a:spcAft>
              <a:buClr>
                <a:schemeClr val="dk1"/>
              </a:buClr>
              <a:buSzPts val="800"/>
              <a:buNone/>
            </a:pPr>
            <a:r>
              <a:rPr lang="pt-BR"/>
              <a:t>LSN = Limite Superior da Normalidade</a:t>
            </a:r>
            <a:endParaRPr/>
          </a:p>
          <a:p>
            <a:pPr indent="0" lvl="0" marL="0" rtl="0" algn="l">
              <a:lnSpc>
                <a:spcPct val="90000"/>
              </a:lnSpc>
              <a:spcBef>
                <a:spcPts val="0"/>
              </a:spcBef>
              <a:spcAft>
                <a:spcPts val="0"/>
              </a:spcAft>
              <a:buClr>
                <a:schemeClr val="dk1"/>
              </a:buClr>
              <a:buSzPts val="800"/>
              <a:buNone/>
            </a:pPr>
            <a:r>
              <a:rPr lang="pt-BR"/>
              <a:t>DHL = desidrogenase láctica</a:t>
            </a:r>
            <a:endParaRPr/>
          </a:p>
          <a:p>
            <a:pPr indent="0" lvl="0" marL="0" rtl="0" algn="l">
              <a:lnSpc>
                <a:spcPct val="90000"/>
              </a:lnSpc>
              <a:spcBef>
                <a:spcPts val="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Lee JW, et al. Int J Hematol. 2013;97(6):749-757. 2. Jang JH, et al. J Korean Med Sci. 2016;31(2):214-221</a:t>
            </a:r>
            <a:endParaRPr/>
          </a:p>
        </p:txBody>
      </p:sp>
      <p:sp>
        <p:nvSpPr>
          <p:cNvPr id="915" name="Google Shape;915;p14"/>
          <p:cNvSpPr/>
          <p:nvPr/>
        </p:nvSpPr>
        <p:spPr>
          <a:xfrm>
            <a:off x="973502" y="2040545"/>
            <a:ext cx="4965834" cy="366371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16" name="Google Shape;916;p14"/>
          <p:cNvSpPr/>
          <p:nvPr/>
        </p:nvSpPr>
        <p:spPr>
          <a:xfrm>
            <a:off x="993910" y="2049668"/>
            <a:ext cx="1370888"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600"/>
              <a:buFont typeface="Lustria"/>
              <a:buNone/>
            </a:pPr>
            <a:r>
              <a:rPr b="0" i="0" lang="pt-BR" sz="1600" u="none" cap="none" strike="noStrike">
                <a:solidFill>
                  <a:schemeClr val="lt1"/>
                </a:solidFill>
                <a:latin typeface="Lustria"/>
                <a:ea typeface="Lustria"/>
                <a:cs typeface="Lustria"/>
                <a:sym typeface="Lustria"/>
              </a:rPr>
              <a:t>Incidência </a:t>
            </a:r>
            <a:r>
              <a:rPr b="0" i="0" lang="pt-BR" sz="1100" u="none" cap="none" strike="noStrike">
                <a:solidFill>
                  <a:schemeClr val="lt1"/>
                </a:solidFill>
                <a:latin typeface="Lustria"/>
                <a:ea typeface="Lustria"/>
                <a:cs typeface="Lustria"/>
                <a:sym typeface="Lustria"/>
              </a:rPr>
              <a:t>(%)</a:t>
            </a:r>
            <a:endParaRPr b="0" i="0" sz="1600" u="none" cap="none" strike="noStrike">
              <a:solidFill>
                <a:schemeClr val="lt1"/>
              </a:solidFill>
              <a:latin typeface="Lustria"/>
              <a:ea typeface="Lustria"/>
              <a:cs typeface="Lustria"/>
              <a:sym typeface="Lustria"/>
            </a:endParaRPr>
          </a:p>
        </p:txBody>
      </p:sp>
      <p:grpSp>
        <p:nvGrpSpPr>
          <p:cNvPr id="917" name="Google Shape;917;p14"/>
          <p:cNvGrpSpPr/>
          <p:nvPr/>
        </p:nvGrpSpPr>
        <p:grpSpPr>
          <a:xfrm>
            <a:off x="1568687" y="1931658"/>
            <a:ext cx="3795872" cy="3303807"/>
            <a:chOff x="1568687" y="1931658"/>
            <a:chExt cx="3795872" cy="3303807"/>
          </a:xfrm>
        </p:grpSpPr>
        <p:graphicFrame>
          <p:nvGraphicFramePr>
            <p:cNvPr id="918" name="Google Shape;918;p14"/>
            <p:cNvGraphicFramePr/>
            <p:nvPr/>
          </p:nvGraphicFramePr>
          <p:xfrm>
            <a:off x="1568687" y="1931658"/>
            <a:ext cx="3795872" cy="3000856"/>
          </p:xfrm>
          <a:graphic>
            <a:graphicData uri="http://schemas.openxmlformats.org/drawingml/2006/chart">
              <c:chart r:id="rId3"/>
            </a:graphicData>
          </a:graphic>
        </p:graphicFrame>
        <p:sp>
          <p:nvSpPr>
            <p:cNvPr id="919" name="Google Shape;919;p14"/>
            <p:cNvSpPr txBox="1"/>
            <p:nvPr/>
          </p:nvSpPr>
          <p:spPr>
            <a:xfrm>
              <a:off x="1842187" y="4949233"/>
              <a:ext cx="1344072" cy="286232"/>
            </a:xfrm>
            <a:prstGeom prst="rect">
              <a:avLst/>
            </a:prstGeom>
            <a:noFill/>
            <a:ln>
              <a:noFill/>
            </a:ln>
          </p:spPr>
          <p:txBody>
            <a:bodyPr anchorCtr="0" anchor="t" bIns="45700" lIns="91425" spcFirstLastPara="1" rIns="91425" wrap="square" tIns="45700">
              <a:spAutoFit/>
            </a:bodyPr>
            <a:lstStyle/>
            <a:p>
              <a:pPr indent="0" lvl="0" marL="0" marR="0" rtl="0" algn="ctr">
                <a:lnSpc>
                  <a:spcPct val="9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DHL ≥1.5 x LSN</a:t>
              </a:r>
              <a:endParaRPr/>
            </a:p>
          </p:txBody>
        </p:sp>
        <p:sp>
          <p:nvSpPr>
            <p:cNvPr id="920" name="Google Shape;920;p14"/>
            <p:cNvSpPr txBox="1"/>
            <p:nvPr/>
          </p:nvSpPr>
          <p:spPr>
            <a:xfrm>
              <a:off x="3532365" y="4949233"/>
              <a:ext cx="1626328" cy="286232"/>
            </a:xfrm>
            <a:prstGeom prst="rect">
              <a:avLst/>
            </a:prstGeom>
            <a:noFill/>
            <a:ln>
              <a:noFill/>
            </a:ln>
          </p:spPr>
          <p:txBody>
            <a:bodyPr anchorCtr="0" anchor="t" bIns="45700" lIns="91425" spcFirstLastPara="1" rIns="91425" wrap="square" tIns="45700">
              <a:spAutoFit/>
            </a:bodyPr>
            <a:lstStyle/>
            <a:p>
              <a:pPr indent="0" lvl="0" marL="0" marR="0" rtl="0" algn="ctr">
                <a:lnSpc>
                  <a:spcPct val="9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DHL &lt;1.5 x LSN</a:t>
              </a:r>
              <a:endParaRPr/>
            </a:p>
          </p:txBody>
        </p:sp>
        <p:cxnSp>
          <p:nvCxnSpPr>
            <p:cNvPr id="921" name="Google Shape;921;p14"/>
            <p:cNvCxnSpPr/>
            <p:nvPr/>
          </p:nvCxnSpPr>
          <p:spPr>
            <a:xfrm>
              <a:off x="1925722" y="4923087"/>
              <a:ext cx="3009900" cy="0"/>
            </a:xfrm>
            <a:prstGeom prst="straightConnector1">
              <a:avLst/>
            </a:prstGeom>
            <a:noFill/>
            <a:ln cap="rnd" cmpd="sng" w="19050">
              <a:solidFill>
                <a:schemeClr val="lt1"/>
              </a:solidFill>
              <a:prstDash val="solid"/>
              <a:round/>
              <a:headEnd len="sm" w="sm" type="none"/>
              <a:tailEnd len="sm" w="sm" type="none"/>
            </a:ln>
          </p:spPr>
        </p:cxnSp>
      </p:grpSp>
      <p:grpSp>
        <p:nvGrpSpPr>
          <p:cNvPr id="922" name="Google Shape;922;p14"/>
          <p:cNvGrpSpPr/>
          <p:nvPr/>
        </p:nvGrpSpPr>
        <p:grpSpPr>
          <a:xfrm>
            <a:off x="5474701" y="1156699"/>
            <a:ext cx="5602411" cy="3840667"/>
            <a:chOff x="5474701" y="1156699"/>
            <a:chExt cx="5602411" cy="3840667"/>
          </a:xfrm>
        </p:grpSpPr>
        <p:sp>
          <p:nvSpPr>
            <p:cNvPr id="923" name="Google Shape;923;p14"/>
            <p:cNvSpPr txBox="1"/>
            <p:nvPr/>
          </p:nvSpPr>
          <p:spPr>
            <a:xfrm>
              <a:off x="5474703" y="1156699"/>
              <a:ext cx="5030011" cy="6647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rgbClr val="3F4444"/>
                  </a:solidFill>
                  <a:latin typeface="Lustria"/>
                  <a:ea typeface="Lustria"/>
                  <a:cs typeface="Lustria"/>
                  <a:sym typeface="Lustria"/>
                </a:rPr>
                <a:t>Pacientes com </a:t>
              </a:r>
              <a:r>
                <a:rPr b="1" i="0" lang="pt-BR" sz="1600" u="none" cap="none" strike="noStrike">
                  <a:solidFill>
                    <a:schemeClr val="lt2"/>
                  </a:solidFill>
                  <a:latin typeface="Lustria"/>
                  <a:ea typeface="Lustria"/>
                  <a:cs typeface="Lustria"/>
                  <a:sym typeface="Lustria"/>
                </a:rPr>
                <a:t>DHL ≥1,5x LSN são 7x mais propensos a desenvolver </a:t>
              </a:r>
              <a:r>
                <a:rPr i="0" lang="pt-BR" sz="1600" u="none" cap="none" strike="noStrike">
                  <a:solidFill>
                    <a:srgbClr val="3F4444"/>
                  </a:solidFill>
                  <a:latin typeface="Lustria"/>
                  <a:ea typeface="Lustria"/>
                  <a:cs typeface="Lustria"/>
                  <a:sym typeface="Lustria"/>
                </a:rPr>
                <a:t>evento trombótico do que pacientes com DHL &lt;1,5x LSN1</a:t>
              </a:r>
              <a:endParaRPr/>
            </a:p>
          </p:txBody>
        </p:sp>
        <p:sp>
          <p:nvSpPr>
            <p:cNvPr id="924" name="Google Shape;924;p14"/>
            <p:cNvSpPr/>
            <p:nvPr/>
          </p:nvSpPr>
          <p:spPr>
            <a:xfrm flipH="1">
              <a:off x="5474701" y="1844586"/>
              <a:ext cx="5602411" cy="236742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925" name="Google Shape;925;p14"/>
            <p:cNvSpPr/>
            <p:nvPr/>
          </p:nvSpPr>
          <p:spPr>
            <a:xfrm>
              <a:off x="5659359" y="2131523"/>
              <a:ext cx="602871" cy="602873"/>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926" name="Google Shape;926;p14"/>
            <p:cNvCxnSpPr/>
            <p:nvPr/>
          </p:nvCxnSpPr>
          <p:spPr>
            <a:xfrm>
              <a:off x="6412653" y="2950169"/>
              <a:ext cx="4371611" cy="0"/>
            </a:xfrm>
            <a:prstGeom prst="straightConnector1">
              <a:avLst/>
            </a:prstGeom>
            <a:noFill/>
            <a:ln cap="flat" cmpd="sng" w="12700">
              <a:solidFill>
                <a:schemeClr val="accent1"/>
              </a:solidFill>
              <a:prstDash val="solid"/>
              <a:miter lim="800000"/>
              <a:headEnd len="sm" w="sm" type="none"/>
              <a:tailEnd len="sm" w="sm" type="none"/>
            </a:ln>
          </p:spPr>
        </p:cxnSp>
        <p:sp>
          <p:nvSpPr>
            <p:cNvPr id="927" name="Google Shape;927;p14"/>
            <p:cNvSpPr/>
            <p:nvPr/>
          </p:nvSpPr>
          <p:spPr>
            <a:xfrm>
              <a:off x="6317524" y="2040545"/>
              <a:ext cx="4626299" cy="78483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500"/>
                <a:buFont typeface="Calibri"/>
                <a:buNone/>
              </a:pPr>
              <a:r>
                <a:rPr b="0" i="0" lang="pt-BR" sz="1500" u="none" cap="none" strike="noStrike">
                  <a:solidFill>
                    <a:srgbClr val="000000"/>
                  </a:solidFill>
                  <a:latin typeface="Calibri"/>
                  <a:ea typeface="Calibri"/>
                  <a:cs typeface="Calibri"/>
                  <a:sym typeface="Calibri"/>
                </a:rPr>
                <a:t>O risco de mortalidade é </a:t>
              </a:r>
              <a:r>
                <a:rPr b="1" i="0" lang="pt-BR" sz="1500" u="none" cap="none" strike="noStrike">
                  <a:solidFill>
                    <a:srgbClr val="D21E2D"/>
                  </a:solidFill>
                  <a:latin typeface="Calibri"/>
                  <a:ea typeface="Calibri"/>
                  <a:cs typeface="Calibri"/>
                  <a:sym typeface="Calibri"/>
                </a:rPr>
                <a:t>5x maior</a:t>
              </a:r>
              <a:r>
                <a:rPr b="0" i="0" lang="pt-BR" sz="1500" u="none" cap="none" strike="noStrike">
                  <a:solidFill>
                    <a:srgbClr val="404040"/>
                  </a:solidFill>
                  <a:latin typeface="Calibri"/>
                  <a:ea typeface="Calibri"/>
                  <a:cs typeface="Calibri"/>
                  <a:sym typeface="Calibri"/>
                </a:rPr>
                <a:t> </a:t>
              </a:r>
              <a:r>
                <a:rPr b="0" i="0" lang="pt-BR" sz="1500" u="none" cap="none" strike="noStrike">
                  <a:solidFill>
                    <a:srgbClr val="000000"/>
                  </a:solidFill>
                  <a:latin typeface="Calibri"/>
                  <a:ea typeface="Calibri"/>
                  <a:cs typeface="Calibri"/>
                  <a:sym typeface="Calibri"/>
                </a:rPr>
                <a:t>em pacientes com HPN e DHL </a:t>
              </a:r>
              <a:r>
                <a:rPr b="1" i="0" lang="pt-BR" sz="1500" u="none" cap="none" strike="noStrike">
                  <a:solidFill>
                    <a:srgbClr val="D21E2D"/>
                  </a:solidFill>
                  <a:latin typeface="Calibri"/>
                  <a:ea typeface="Calibri"/>
                  <a:cs typeface="Calibri"/>
                  <a:sym typeface="Calibri"/>
                </a:rPr>
                <a:t>≥ 1,5x LSN </a:t>
              </a:r>
              <a:r>
                <a:rPr b="0" i="1" lang="pt-BR" sz="1500" u="none" cap="none" strike="noStrike">
                  <a:solidFill>
                    <a:srgbClr val="000000"/>
                  </a:solidFill>
                  <a:latin typeface="Calibri"/>
                  <a:ea typeface="Calibri"/>
                  <a:cs typeface="Calibri"/>
                  <a:sym typeface="Calibri"/>
                </a:rPr>
                <a:t>vs</a:t>
              </a:r>
              <a:r>
                <a:rPr b="0" i="0" lang="pt-BR" sz="1500" u="none" cap="none" strike="noStrike">
                  <a:solidFill>
                    <a:srgbClr val="000000"/>
                  </a:solidFill>
                  <a:latin typeface="Calibri"/>
                  <a:ea typeface="Calibri"/>
                  <a:cs typeface="Calibri"/>
                  <a:sym typeface="Calibri"/>
                </a:rPr>
                <a:t> pacientes com DHL &lt; 1,5x LSN; IC 95% (1,15-21,70), P=0.009</a:t>
              </a:r>
              <a:r>
                <a:rPr b="0" baseline="30000" i="0" lang="pt-BR" sz="1500" u="none" cap="none" strike="noStrike">
                  <a:solidFill>
                    <a:srgbClr val="000000"/>
                  </a:solidFill>
                  <a:latin typeface="Calibri"/>
                  <a:ea typeface="Calibri"/>
                  <a:cs typeface="Calibri"/>
                  <a:sym typeface="Calibri"/>
                </a:rPr>
                <a:t>2</a:t>
              </a:r>
              <a:endParaRPr/>
            </a:p>
          </p:txBody>
        </p:sp>
        <p:sp>
          <p:nvSpPr>
            <p:cNvPr id="928" name="Google Shape;928;p14"/>
            <p:cNvSpPr/>
            <p:nvPr/>
          </p:nvSpPr>
          <p:spPr>
            <a:xfrm>
              <a:off x="6323033" y="3075500"/>
              <a:ext cx="4181681" cy="101566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500"/>
                <a:buFont typeface="Calibri"/>
                <a:buNone/>
              </a:pPr>
              <a:r>
                <a:rPr b="0" i="0" lang="pt-BR" sz="1500" u="none" cap="none" strike="noStrike">
                  <a:solidFill>
                    <a:srgbClr val="000000"/>
                  </a:solidFill>
                  <a:latin typeface="Calibri"/>
                  <a:ea typeface="Calibri"/>
                  <a:cs typeface="Calibri"/>
                  <a:sym typeface="Calibri"/>
                </a:rPr>
                <a:t>Pacientes com HPN e DHL </a:t>
              </a:r>
              <a:r>
                <a:rPr b="1" i="0" lang="pt-BR" sz="1500" u="none" cap="none" strike="noStrike">
                  <a:solidFill>
                    <a:srgbClr val="D21E2D"/>
                  </a:solidFill>
                  <a:latin typeface="Calibri"/>
                  <a:ea typeface="Calibri"/>
                  <a:cs typeface="Calibri"/>
                  <a:sym typeface="Calibri"/>
                </a:rPr>
                <a:t>≥ 1,5x LSN</a:t>
              </a:r>
              <a:r>
                <a:rPr b="0" i="0" lang="pt-BR" sz="1500" u="none" cap="none" strike="noStrike">
                  <a:solidFill>
                    <a:srgbClr val="D21E2D"/>
                  </a:solidFill>
                  <a:latin typeface="Calibri"/>
                  <a:ea typeface="Calibri"/>
                  <a:cs typeface="Calibri"/>
                  <a:sym typeface="Calibri"/>
                </a:rPr>
                <a:t> </a:t>
              </a:r>
              <a:r>
                <a:rPr b="0" i="0" lang="pt-BR" sz="1500" u="none" cap="none" strike="noStrike">
                  <a:solidFill>
                    <a:srgbClr val="000000"/>
                  </a:solidFill>
                  <a:latin typeface="Calibri"/>
                  <a:ea typeface="Calibri"/>
                  <a:cs typeface="Calibri"/>
                  <a:sym typeface="Calibri"/>
                </a:rPr>
                <a:t>têm taxa de mortalidade </a:t>
              </a:r>
              <a:r>
                <a:rPr b="1" i="0" lang="pt-BR" sz="1500" u="none" cap="none" strike="noStrike">
                  <a:solidFill>
                    <a:srgbClr val="D21E2D"/>
                  </a:solidFill>
                  <a:latin typeface="Calibri"/>
                  <a:ea typeface="Calibri"/>
                  <a:cs typeface="Calibri"/>
                  <a:sym typeface="Calibri"/>
                </a:rPr>
                <a:t>4,8 vezes maior</a:t>
              </a:r>
              <a:r>
                <a:rPr b="0" i="0" lang="pt-BR" sz="1500" u="none" cap="none" strike="noStrike">
                  <a:solidFill>
                    <a:srgbClr val="D21E2D"/>
                  </a:solidFill>
                  <a:latin typeface="Calibri"/>
                  <a:ea typeface="Calibri"/>
                  <a:cs typeface="Calibri"/>
                  <a:sym typeface="Calibri"/>
                </a:rPr>
                <a:t> </a:t>
              </a:r>
              <a:r>
                <a:rPr b="0" i="1" lang="pt-BR" sz="1500" u="none" cap="none" strike="noStrike">
                  <a:solidFill>
                    <a:srgbClr val="000000"/>
                  </a:solidFill>
                  <a:latin typeface="Calibri"/>
                  <a:ea typeface="Calibri"/>
                  <a:cs typeface="Calibri"/>
                  <a:sym typeface="Calibri"/>
                </a:rPr>
                <a:t>vs</a:t>
              </a:r>
              <a:r>
                <a:rPr b="0" i="0" lang="pt-BR" sz="1500" u="none" cap="none" strike="noStrike">
                  <a:solidFill>
                    <a:srgbClr val="000000"/>
                  </a:solidFill>
                  <a:latin typeface="Calibri"/>
                  <a:ea typeface="Calibri"/>
                  <a:cs typeface="Calibri"/>
                  <a:sym typeface="Calibri"/>
                </a:rPr>
                <a:t> a da população em geral (Taxa de mortalidade-padrão = 4,8; </a:t>
              </a:r>
              <a:endParaRPr/>
            </a:p>
            <a:p>
              <a:pPr indent="0" lvl="0" marL="0" marR="0" rtl="0" algn="l">
                <a:lnSpc>
                  <a:spcPct val="100000"/>
                </a:lnSpc>
                <a:spcBef>
                  <a:spcPts val="0"/>
                </a:spcBef>
                <a:spcAft>
                  <a:spcPts val="0"/>
                </a:spcAft>
                <a:buClr>
                  <a:srgbClr val="000000"/>
                </a:buClr>
                <a:buSzPts val="1500"/>
                <a:buFont typeface="Calibri"/>
                <a:buNone/>
              </a:pPr>
              <a:r>
                <a:rPr lang="pt-BR" sz="1500">
                  <a:solidFill>
                    <a:srgbClr val="000000"/>
                  </a:solidFill>
                  <a:latin typeface="Calibri"/>
                  <a:ea typeface="Calibri"/>
                  <a:cs typeface="Calibri"/>
                  <a:sym typeface="Calibri"/>
                </a:rPr>
                <a:t>IC </a:t>
              </a:r>
              <a:r>
                <a:rPr b="0" i="0" lang="pt-BR" sz="1500" u="none" cap="none" strike="noStrike">
                  <a:solidFill>
                    <a:srgbClr val="000000"/>
                  </a:solidFill>
                  <a:latin typeface="Calibri"/>
                  <a:ea typeface="Calibri"/>
                  <a:cs typeface="Calibri"/>
                  <a:sym typeface="Calibri"/>
                </a:rPr>
                <a:t>95% (3,0-6,6); P&lt;0,001)</a:t>
              </a:r>
              <a:r>
                <a:rPr b="0" baseline="30000" i="0" lang="pt-BR" sz="1500" u="none" cap="none" strike="noStrike">
                  <a:solidFill>
                    <a:srgbClr val="000000"/>
                  </a:solidFill>
                  <a:latin typeface="Calibri"/>
                  <a:ea typeface="Calibri"/>
                  <a:cs typeface="Calibri"/>
                  <a:sym typeface="Calibri"/>
                </a:rPr>
                <a:t>2</a:t>
              </a:r>
              <a:endParaRPr/>
            </a:p>
          </p:txBody>
        </p:sp>
        <p:sp>
          <p:nvSpPr>
            <p:cNvPr id="929" name="Google Shape;929;p14"/>
            <p:cNvSpPr/>
            <p:nvPr/>
          </p:nvSpPr>
          <p:spPr>
            <a:xfrm>
              <a:off x="5972931" y="4291019"/>
              <a:ext cx="4720919" cy="706347"/>
            </a:xfrm>
            <a:prstGeom prst="rect">
              <a:avLst/>
            </a:prstGeom>
            <a:noFill/>
            <a:ln>
              <a:noFill/>
            </a:ln>
          </p:spPr>
          <p:txBody>
            <a:bodyPr anchorCtr="0" anchor="t" bIns="45700" lIns="91425" spcFirstLastPara="1" rIns="91425" wrap="square" tIns="45700">
              <a:spAutoFit/>
            </a:bodyPr>
            <a:lstStyle/>
            <a:p>
              <a:pPr indent="0" lvl="0" marL="0" marR="0" rtl="0" algn="l">
                <a:lnSpc>
                  <a:spcPct val="95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Em um estudo em pacientes com HPN, a taxa de evento trombótico foi de </a:t>
              </a:r>
              <a:r>
                <a:rPr b="1" i="0" lang="pt-BR" sz="1400" u="none" cap="none" strike="noStrike">
                  <a:solidFill>
                    <a:srgbClr val="D21E2D"/>
                  </a:solidFill>
                  <a:latin typeface="Calibri"/>
                  <a:ea typeface="Calibri"/>
                  <a:cs typeface="Calibri"/>
                  <a:sym typeface="Calibri"/>
                </a:rPr>
                <a:t>11,54 eventos por 100 paciente-anos, </a:t>
              </a:r>
              <a:r>
                <a:rPr b="0" i="0" lang="pt-BR" sz="1400" u="none" cap="none" strike="noStrike">
                  <a:solidFill>
                    <a:srgbClr val="000000"/>
                  </a:solidFill>
                  <a:latin typeface="Calibri"/>
                  <a:ea typeface="Calibri"/>
                  <a:cs typeface="Calibri"/>
                  <a:sym typeface="Calibri"/>
                </a:rPr>
                <a:t>apesar do uso de anticoagulantes (n=91)</a:t>
              </a:r>
              <a:r>
                <a:rPr b="0" baseline="30000" i="0" lang="pt-BR" sz="1400" u="none" cap="none" strike="noStrike">
                  <a:solidFill>
                    <a:srgbClr val="000000"/>
                  </a:solidFill>
                  <a:latin typeface="Calibri"/>
                  <a:ea typeface="Calibri"/>
                  <a:cs typeface="Calibri"/>
                  <a:sym typeface="Calibri"/>
                </a:rPr>
                <a:t>2</a:t>
              </a:r>
              <a:endParaRPr/>
            </a:p>
          </p:txBody>
        </p:sp>
        <p:sp>
          <p:nvSpPr>
            <p:cNvPr id="930" name="Google Shape;930;p14"/>
            <p:cNvSpPr/>
            <p:nvPr/>
          </p:nvSpPr>
          <p:spPr>
            <a:xfrm>
              <a:off x="5659359" y="3281894"/>
              <a:ext cx="602871" cy="602873"/>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931" name="Google Shape;931;p14"/>
            <p:cNvPicPr preferRelativeResize="0"/>
            <p:nvPr/>
          </p:nvPicPr>
          <p:blipFill rotWithShape="1">
            <a:blip r:embed="rId4">
              <a:alphaModFix/>
            </a:blip>
            <a:srcRect b="0" l="0" r="0" t="0"/>
            <a:stretch/>
          </p:blipFill>
          <p:spPr>
            <a:xfrm>
              <a:off x="5726876" y="3360906"/>
              <a:ext cx="424919" cy="424919"/>
            </a:xfrm>
            <a:prstGeom prst="rect">
              <a:avLst/>
            </a:prstGeom>
            <a:noFill/>
            <a:ln>
              <a:noFill/>
            </a:ln>
          </p:spPr>
        </p:pic>
        <p:pic>
          <p:nvPicPr>
            <p:cNvPr id="932" name="Google Shape;932;p14"/>
            <p:cNvPicPr preferRelativeResize="0"/>
            <p:nvPr/>
          </p:nvPicPr>
          <p:blipFill rotWithShape="1">
            <a:blip r:embed="rId5">
              <a:alphaModFix/>
            </a:blip>
            <a:srcRect b="0" l="0" r="0" t="0"/>
            <a:stretch/>
          </p:blipFill>
          <p:spPr>
            <a:xfrm>
              <a:off x="5772382" y="2218945"/>
              <a:ext cx="401099" cy="401099"/>
            </a:xfrm>
            <a:prstGeom prst="rect">
              <a:avLst/>
            </a:prstGeom>
            <a:noFill/>
            <a:ln>
              <a:noFill/>
            </a:ln>
          </p:spPr>
        </p:pic>
      </p:grpSp>
      <p:grpSp>
        <p:nvGrpSpPr>
          <p:cNvPr id="933" name="Google Shape;933;p14"/>
          <p:cNvGrpSpPr/>
          <p:nvPr/>
        </p:nvGrpSpPr>
        <p:grpSpPr>
          <a:xfrm>
            <a:off x="2965324" y="2743200"/>
            <a:ext cx="1349123" cy="1875256"/>
            <a:chOff x="2965324" y="2743200"/>
            <a:chExt cx="1349123" cy="1875256"/>
          </a:xfrm>
        </p:grpSpPr>
        <p:sp>
          <p:nvSpPr>
            <p:cNvPr id="934" name="Google Shape;934;p14"/>
            <p:cNvSpPr txBox="1"/>
            <p:nvPr/>
          </p:nvSpPr>
          <p:spPr>
            <a:xfrm>
              <a:off x="2965324" y="3438934"/>
              <a:ext cx="1349123"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CF5D"/>
                </a:buClr>
                <a:buSzPts val="2400"/>
                <a:buFont typeface="Lustria"/>
                <a:buNone/>
              </a:pPr>
              <a:r>
                <a:rPr b="1" i="0" lang="pt-BR" sz="2400" u="none" cap="none" strike="noStrike">
                  <a:solidFill>
                    <a:srgbClr val="FFCF5D"/>
                  </a:solidFill>
                  <a:latin typeface="Lustria"/>
                  <a:ea typeface="Lustria"/>
                  <a:cs typeface="Lustria"/>
                  <a:sym typeface="Lustria"/>
                </a:rPr>
                <a:t>P&lt;0,001 </a:t>
              </a:r>
              <a:endParaRPr/>
            </a:p>
          </p:txBody>
        </p:sp>
        <p:sp>
          <p:nvSpPr>
            <p:cNvPr id="935" name="Google Shape;935;p14"/>
            <p:cNvSpPr/>
            <p:nvPr/>
          </p:nvSpPr>
          <p:spPr>
            <a:xfrm>
              <a:off x="3228975" y="2743200"/>
              <a:ext cx="285750" cy="771525"/>
            </a:xfrm>
            <a:custGeom>
              <a:rect b="b" l="l" r="r" t="t"/>
              <a:pathLst>
                <a:path extrusionOk="0" h="771525" w="285750">
                  <a:moveTo>
                    <a:pt x="0" y="0"/>
                  </a:moveTo>
                  <a:lnTo>
                    <a:pt x="285750" y="0"/>
                  </a:lnTo>
                  <a:lnTo>
                    <a:pt x="285750" y="771525"/>
                  </a:lnTo>
                </a:path>
              </a:pathLst>
            </a:custGeom>
            <a:noFill/>
            <a:ln cap="flat" cmpd="sng" w="127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36" name="Google Shape;936;p14"/>
            <p:cNvSpPr/>
            <p:nvPr/>
          </p:nvSpPr>
          <p:spPr>
            <a:xfrm rot="10800000">
              <a:off x="3497011" y="3846931"/>
              <a:ext cx="285750" cy="771525"/>
            </a:xfrm>
            <a:custGeom>
              <a:rect b="b" l="l" r="r" t="t"/>
              <a:pathLst>
                <a:path extrusionOk="0" h="771525" w="285750">
                  <a:moveTo>
                    <a:pt x="0" y="0"/>
                  </a:moveTo>
                  <a:lnTo>
                    <a:pt x="285750" y="0"/>
                  </a:lnTo>
                  <a:lnTo>
                    <a:pt x="285750" y="771525"/>
                  </a:lnTo>
                </a:path>
              </a:pathLst>
            </a:custGeom>
            <a:noFill/>
            <a:ln cap="flat" cmpd="sng" w="127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15"/>
                                        </p:tgtEl>
                                        <p:attrNameLst>
                                          <p:attrName>style.visibility</p:attrName>
                                        </p:attrNameLst>
                                      </p:cBhvr>
                                      <p:to>
                                        <p:strVal val="visible"/>
                                      </p:to>
                                    </p:set>
                                    <p:animEffect filter="fade" transition="in">
                                      <p:cBhvr>
                                        <p:cTn dur="500"/>
                                        <p:tgtEl>
                                          <p:spTgt spid="915"/>
                                        </p:tgtEl>
                                      </p:cBhvr>
                                    </p:animEffect>
                                  </p:childTnLst>
                                </p:cTn>
                              </p:par>
                              <p:par>
                                <p:cTn fill="hold" nodeType="withEffect" presetClass="entr" presetID="10" presetSubtype="0">
                                  <p:stCondLst>
                                    <p:cond delay="0"/>
                                  </p:stCondLst>
                                  <p:childTnLst>
                                    <p:set>
                                      <p:cBhvr>
                                        <p:cTn dur="1" fill="hold">
                                          <p:stCondLst>
                                            <p:cond delay="0"/>
                                          </p:stCondLst>
                                        </p:cTn>
                                        <p:tgtEl>
                                          <p:spTgt spid="916"/>
                                        </p:tgtEl>
                                        <p:attrNameLst>
                                          <p:attrName>style.visibility</p:attrName>
                                        </p:attrNameLst>
                                      </p:cBhvr>
                                      <p:to>
                                        <p:strVal val="visible"/>
                                      </p:to>
                                    </p:set>
                                    <p:animEffect filter="fade" transition="in">
                                      <p:cBhvr>
                                        <p:cTn dur="500"/>
                                        <p:tgtEl>
                                          <p:spTgt spid="916"/>
                                        </p:tgtEl>
                                      </p:cBhvr>
                                    </p:animEffect>
                                  </p:childTnLst>
                                </p:cTn>
                              </p:par>
                              <p:par>
                                <p:cTn fill="hold" nodeType="withEffect" presetClass="entr" presetID="10" presetSubtype="0">
                                  <p:stCondLst>
                                    <p:cond delay="250"/>
                                  </p:stCondLst>
                                  <p:childTnLst>
                                    <p:set>
                                      <p:cBhvr>
                                        <p:cTn dur="1" fill="hold">
                                          <p:stCondLst>
                                            <p:cond delay="0"/>
                                          </p:stCondLst>
                                        </p:cTn>
                                        <p:tgtEl>
                                          <p:spTgt spid="917"/>
                                        </p:tgtEl>
                                        <p:attrNameLst>
                                          <p:attrName>style.visibility</p:attrName>
                                        </p:attrNameLst>
                                      </p:cBhvr>
                                      <p:to>
                                        <p:strVal val="visible"/>
                                      </p:to>
                                    </p:set>
                                    <p:animEffect filter="fade" transition="in">
                                      <p:cBhvr>
                                        <p:cTn dur="500"/>
                                        <p:tgtEl>
                                          <p:spTgt spid="917"/>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933"/>
                                        </p:tgtEl>
                                        <p:attrNameLst>
                                          <p:attrName>style.visibility</p:attrName>
                                        </p:attrNameLst>
                                      </p:cBhvr>
                                      <p:to>
                                        <p:strVal val="visible"/>
                                      </p:to>
                                    </p:set>
                                    <p:animEffect filter="fade" transition="in">
                                      <p:cBhvr>
                                        <p:cTn dur="500"/>
                                        <p:tgtEl>
                                          <p:spTgt spid="933"/>
                                        </p:tgtEl>
                                      </p:cBhvr>
                                    </p:animEffect>
                                  </p:childTnLst>
                                </p:cTn>
                              </p:par>
                              <p:par>
                                <p:cTn fill="hold" nodeType="withEffect" presetClass="entr" presetID="10" presetSubtype="0">
                                  <p:stCondLst>
                                    <p:cond delay="750"/>
                                  </p:stCondLst>
                                  <p:childTnLst>
                                    <p:set>
                                      <p:cBhvr>
                                        <p:cTn dur="1" fill="hold">
                                          <p:stCondLst>
                                            <p:cond delay="0"/>
                                          </p:stCondLst>
                                        </p:cTn>
                                        <p:tgtEl>
                                          <p:spTgt spid="922"/>
                                        </p:tgtEl>
                                        <p:attrNameLst>
                                          <p:attrName>style.visibility</p:attrName>
                                        </p:attrNameLst>
                                      </p:cBhvr>
                                      <p:to>
                                        <p:strVal val="visible"/>
                                      </p:to>
                                    </p:set>
                                    <p:animEffect filter="fade" transition="in">
                                      <p:cBhvr>
                                        <p:cTn dur="500"/>
                                        <p:tgtEl>
                                          <p:spTgt spid="92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88" name="Shape 9288"/>
        <p:cNvGrpSpPr/>
        <p:nvPr/>
      </p:nvGrpSpPr>
      <p:grpSpPr>
        <a:xfrm>
          <a:off x="0" y="0"/>
          <a:ext cx="0" cy="0"/>
          <a:chOff x="0" y="0"/>
          <a:chExt cx="0" cy="0"/>
        </a:xfrm>
      </p:grpSpPr>
      <p:sp>
        <p:nvSpPr>
          <p:cNvPr id="9289" name="Google Shape;9289;p140"/>
          <p:cNvSpPr/>
          <p:nvPr/>
        </p:nvSpPr>
        <p:spPr>
          <a:xfrm flipH="1">
            <a:off x="407986" y="2199939"/>
            <a:ext cx="11237916" cy="346755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9290" name="Google Shape;9290;p140"/>
          <p:cNvSpPr txBox="1"/>
          <p:nvPr/>
        </p:nvSpPr>
        <p:spPr>
          <a:xfrm>
            <a:off x="296269" y="385036"/>
            <a:ext cx="104860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Nenhum paciente tratado com ravulizumabe apresentou BTH por inibição incompleta de C5</a:t>
            </a:r>
            <a:endParaRPr b="1" baseline="30000" sz="3200">
              <a:solidFill>
                <a:schemeClr val="accent1"/>
              </a:solidFill>
              <a:latin typeface="Lustria"/>
              <a:ea typeface="Lustria"/>
              <a:cs typeface="Lustria"/>
              <a:sym typeface="Lustria"/>
            </a:endParaRPr>
          </a:p>
        </p:txBody>
      </p:sp>
      <p:sp>
        <p:nvSpPr>
          <p:cNvPr id="9291" name="Google Shape;9291;p140"/>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BTH = hemólise de escape; DET = diferença estimada entre os tratamentos. </a:t>
            </a:r>
            <a:endParaRPr/>
          </a:p>
          <a:p>
            <a:pPr indent="0" lvl="0" marL="0" rtl="0" algn="l">
              <a:lnSpc>
                <a:spcPct val="90000"/>
              </a:lnSpc>
              <a:spcBef>
                <a:spcPts val="0"/>
              </a:spcBef>
              <a:spcAft>
                <a:spcPts val="0"/>
              </a:spcAft>
              <a:buClr>
                <a:schemeClr val="dk1"/>
              </a:buClr>
              <a:buSzPts val="700"/>
              <a:buNone/>
            </a:pPr>
            <a:r>
              <a:t/>
            </a:r>
            <a:endParaRPr sz="700"/>
          </a:p>
          <a:p>
            <a:pPr indent="0" lvl="0" marL="0" rtl="0" algn="l">
              <a:lnSpc>
                <a:spcPct val="90000"/>
              </a:lnSpc>
              <a:spcBef>
                <a:spcPts val="0"/>
              </a:spcBef>
              <a:spcAft>
                <a:spcPts val="0"/>
              </a:spcAft>
              <a:buClr>
                <a:schemeClr val="dk1"/>
              </a:buClr>
              <a:buSzPts val="700"/>
              <a:buNone/>
            </a:pPr>
            <a:r>
              <a:rPr lang="pt-BR" sz="700"/>
              <a:t>DET†: 5,1% (IC de 95% = –8,89 a 18,99), p&lt;0,0004 para a não inferioridade1,2</a:t>
            </a:r>
            <a:endParaRPr/>
          </a:p>
          <a:p>
            <a:pPr indent="0" lvl="0" marL="0" rtl="0" algn="l">
              <a:lnSpc>
                <a:spcPct val="90000"/>
              </a:lnSpc>
              <a:spcBef>
                <a:spcPts val="0"/>
              </a:spcBef>
              <a:spcAft>
                <a:spcPts val="0"/>
              </a:spcAft>
              <a:buClr>
                <a:schemeClr val="dk1"/>
              </a:buClr>
              <a:buSzPts val="700"/>
              <a:buNone/>
            </a:pPr>
            <a:r>
              <a:rPr lang="pt-BR" sz="700"/>
              <a:t>†Diferença entre os tratamentos estimada por eculizumabe  – Ravulizumabe1,2</a:t>
            </a:r>
            <a:endParaRPr/>
          </a:p>
          <a:p>
            <a:pPr indent="0" lvl="0" marL="0" rtl="0" algn="l">
              <a:lnSpc>
                <a:spcPct val="90000"/>
              </a:lnSpc>
              <a:spcBef>
                <a:spcPts val="0"/>
              </a:spcBef>
              <a:spcAft>
                <a:spcPts val="0"/>
              </a:spcAft>
              <a:buClr>
                <a:schemeClr val="dk1"/>
              </a:buClr>
              <a:buSzPts val="700"/>
              <a:buNone/>
            </a:pPr>
            <a:r>
              <a:rPr lang="pt-BR" sz="700"/>
              <a:t>Referências: 1. Kulasekararaj AG et al. Blood. 2019 Feb 7;133(6):540-9; 2. Brodsky RA et al. Poster presentation at the ASH 60th Annual Meeting and Exposition. San Diego, CA. 2018.</a:t>
            </a:r>
            <a:endParaRPr/>
          </a:p>
        </p:txBody>
      </p:sp>
      <p:sp>
        <p:nvSpPr>
          <p:cNvPr id="9292" name="Google Shape;9292;p140"/>
          <p:cNvSpPr txBox="1"/>
          <p:nvPr/>
        </p:nvSpPr>
        <p:spPr>
          <a:xfrm>
            <a:off x="296269" y="1265756"/>
            <a:ext cx="6273962"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ALXN1210-PNH-302</a:t>
            </a:r>
            <a:endParaRPr/>
          </a:p>
        </p:txBody>
      </p:sp>
      <p:cxnSp>
        <p:nvCxnSpPr>
          <p:cNvPr id="9293" name="Google Shape;9293;p140"/>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9294" name="Google Shape;9294;p140"/>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9295" name="Google Shape;9295;p140"/>
          <p:cNvGrpSpPr/>
          <p:nvPr/>
        </p:nvGrpSpPr>
        <p:grpSpPr>
          <a:xfrm>
            <a:off x="546098" y="2270538"/>
            <a:ext cx="4900218" cy="3256123"/>
            <a:chOff x="546098" y="2270538"/>
            <a:chExt cx="4900218" cy="3256123"/>
          </a:xfrm>
        </p:grpSpPr>
        <p:sp>
          <p:nvSpPr>
            <p:cNvPr id="9296" name="Google Shape;9296;p140"/>
            <p:cNvSpPr/>
            <p:nvPr/>
          </p:nvSpPr>
          <p:spPr>
            <a:xfrm>
              <a:off x="3912301" y="5122338"/>
              <a:ext cx="1063112" cy="365294"/>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ravulizumabe</a:t>
              </a:r>
              <a:endParaRPr b="1" baseline="30000" sz="1400">
                <a:solidFill>
                  <a:schemeClr val="lt2"/>
                </a:solidFill>
                <a:latin typeface="Calibri"/>
                <a:ea typeface="Calibri"/>
                <a:cs typeface="Calibri"/>
                <a:sym typeface="Calibri"/>
              </a:endParaRPr>
            </a:p>
            <a:p>
              <a:pPr indent="0" lvl="0" marL="0" marR="0" rtl="0" algn="ctr">
                <a:spcBef>
                  <a:spcPts val="0"/>
                </a:spcBef>
                <a:spcAft>
                  <a:spcPts val="0"/>
                </a:spcAft>
                <a:buNone/>
              </a:pPr>
              <a:r>
                <a:rPr lang="pt-BR" sz="1400">
                  <a:solidFill>
                    <a:schemeClr val="lt2"/>
                  </a:solidFill>
                  <a:latin typeface="Calibri"/>
                  <a:ea typeface="Calibri"/>
                  <a:cs typeface="Calibri"/>
                  <a:sym typeface="Calibri"/>
                </a:rPr>
                <a:t>(0)</a:t>
              </a:r>
              <a:endParaRPr sz="1400">
                <a:solidFill>
                  <a:schemeClr val="lt2"/>
                </a:solidFill>
                <a:latin typeface="Calibri"/>
                <a:ea typeface="Calibri"/>
                <a:cs typeface="Calibri"/>
                <a:sym typeface="Calibri"/>
              </a:endParaRPr>
            </a:p>
          </p:txBody>
        </p:sp>
        <p:sp>
          <p:nvSpPr>
            <p:cNvPr id="9297" name="Google Shape;9297;p140"/>
            <p:cNvSpPr/>
            <p:nvPr/>
          </p:nvSpPr>
          <p:spPr>
            <a:xfrm>
              <a:off x="1024982" y="5044349"/>
              <a:ext cx="1291655" cy="482312"/>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400">
                  <a:solidFill>
                    <a:schemeClr val="dk2"/>
                  </a:solidFill>
                  <a:latin typeface="Calibri"/>
                  <a:ea typeface="Calibri"/>
                  <a:cs typeface="Calibri"/>
                  <a:sym typeface="Calibri"/>
                </a:rPr>
                <a:t>eculizumabe</a:t>
              </a:r>
              <a:r>
                <a:rPr b="1" baseline="30000" lang="pt-BR" sz="1400">
                  <a:solidFill>
                    <a:schemeClr val="dk2"/>
                  </a:solidFill>
                  <a:latin typeface="Calibri"/>
                  <a:ea typeface="Calibri"/>
                  <a:cs typeface="Calibri"/>
                  <a:sym typeface="Calibri"/>
                </a:rPr>
                <a:t> </a:t>
              </a:r>
              <a:endParaRPr/>
            </a:p>
            <a:p>
              <a:pPr indent="0" lvl="0" marL="0" marR="0" rtl="0" algn="ctr">
                <a:spcBef>
                  <a:spcPts val="0"/>
                </a:spcBef>
                <a:spcAft>
                  <a:spcPts val="0"/>
                </a:spcAft>
                <a:buNone/>
              </a:pPr>
              <a:r>
                <a:rPr lang="pt-BR" sz="1400">
                  <a:solidFill>
                    <a:schemeClr val="dk2"/>
                  </a:solidFill>
                  <a:latin typeface="Calibri"/>
                  <a:ea typeface="Calibri"/>
                  <a:cs typeface="Calibri"/>
                  <a:sym typeface="Calibri"/>
                </a:rPr>
                <a:t>(5 de 98)</a:t>
              </a:r>
              <a:endParaRPr sz="1400">
                <a:solidFill>
                  <a:schemeClr val="dk2"/>
                </a:solidFill>
                <a:latin typeface="Calibri"/>
                <a:ea typeface="Calibri"/>
                <a:cs typeface="Calibri"/>
                <a:sym typeface="Calibri"/>
              </a:endParaRPr>
            </a:p>
          </p:txBody>
        </p:sp>
        <p:grpSp>
          <p:nvGrpSpPr>
            <p:cNvPr id="9298" name="Google Shape;9298;p140"/>
            <p:cNvGrpSpPr/>
            <p:nvPr/>
          </p:nvGrpSpPr>
          <p:grpSpPr>
            <a:xfrm>
              <a:off x="2327607" y="3997262"/>
              <a:ext cx="358920" cy="1073247"/>
              <a:chOff x="6053653" y="2207799"/>
              <a:chExt cx="1390567" cy="4158079"/>
            </a:xfrm>
          </p:grpSpPr>
          <p:sp>
            <p:nvSpPr>
              <p:cNvPr id="9299" name="Google Shape;9299;p140"/>
              <p:cNvSpPr/>
              <p:nvPr/>
            </p:nvSpPr>
            <p:spPr>
              <a:xfrm>
                <a:off x="6257837" y="2207799"/>
                <a:ext cx="984334" cy="992954"/>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9300" name="Google Shape;9300;p140"/>
              <p:cNvSpPr/>
              <p:nvPr/>
            </p:nvSpPr>
            <p:spPr>
              <a:xfrm>
                <a:off x="6053653" y="3182120"/>
                <a:ext cx="1390567" cy="3183758"/>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grpSp>
          <p:nvGrpSpPr>
            <p:cNvPr id="9301" name="Google Shape;9301;p140"/>
            <p:cNvGrpSpPr/>
            <p:nvPr/>
          </p:nvGrpSpPr>
          <p:grpSpPr>
            <a:xfrm>
              <a:off x="5087396" y="3997262"/>
              <a:ext cx="358920" cy="1073247"/>
              <a:chOff x="6053653" y="2207799"/>
              <a:chExt cx="1390567" cy="4158079"/>
            </a:xfrm>
          </p:grpSpPr>
          <p:sp>
            <p:nvSpPr>
              <p:cNvPr id="9302" name="Google Shape;9302;p140"/>
              <p:cNvSpPr/>
              <p:nvPr/>
            </p:nvSpPr>
            <p:spPr>
              <a:xfrm>
                <a:off x="6257837" y="2207799"/>
                <a:ext cx="984334" cy="992954"/>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15500">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9303" name="Google Shape;9303;p140"/>
              <p:cNvSpPr/>
              <p:nvPr/>
            </p:nvSpPr>
            <p:spPr>
              <a:xfrm>
                <a:off x="6053653" y="3182120"/>
                <a:ext cx="1390567" cy="3183758"/>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15500">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9304" name="Google Shape;9304;p140"/>
            <p:cNvSpPr/>
            <p:nvPr/>
          </p:nvSpPr>
          <p:spPr>
            <a:xfrm>
              <a:off x="4071558" y="2574305"/>
              <a:ext cx="710451" cy="22172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800">
                  <a:solidFill>
                    <a:schemeClr val="lt2"/>
                  </a:solidFill>
                  <a:latin typeface="Calibri"/>
                  <a:ea typeface="Calibri"/>
                  <a:cs typeface="Calibri"/>
                  <a:sym typeface="Calibri"/>
                </a:rPr>
                <a:t>0%</a:t>
              </a:r>
              <a:endParaRPr b="1" sz="1600">
                <a:solidFill>
                  <a:schemeClr val="lt2"/>
                </a:solidFill>
                <a:latin typeface="Calibri"/>
                <a:ea typeface="Calibri"/>
                <a:cs typeface="Calibri"/>
                <a:sym typeface="Calibri"/>
              </a:endParaRPr>
            </a:p>
          </p:txBody>
        </p:sp>
        <p:sp>
          <p:nvSpPr>
            <p:cNvPr id="9305" name="Google Shape;9305;p140"/>
            <p:cNvSpPr/>
            <p:nvPr/>
          </p:nvSpPr>
          <p:spPr>
            <a:xfrm>
              <a:off x="1892917" y="2622017"/>
              <a:ext cx="838691" cy="21113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800">
                  <a:solidFill>
                    <a:schemeClr val="dk2"/>
                  </a:solidFill>
                  <a:latin typeface="Calibri"/>
                  <a:ea typeface="Calibri"/>
                  <a:cs typeface="Calibri"/>
                  <a:sym typeface="Calibri"/>
                </a:rPr>
                <a:t>5,1%</a:t>
              </a:r>
              <a:endParaRPr b="1" sz="1600">
                <a:solidFill>
                  <a:schemeClr val="dk2"/>
                </a:solidFill>
                <a:latin typeface="Calibri"/>
                <a:ea typeface="Calibri"/>
                <a:cs typeface="Calibri"/>
                <a:sym typeface="Calibri"/>
              </a:endParaRPr>
            </a:p>
          </p:txBody>
        </p:sp>
        <p:sp>
          <p:nvSpPr>
            <p:cNvPr id="9306" name="Google Shape;9306;p140"/>
            <p:cNvSpPr/>
            <p:nvPr/>
          </p:nvSpPr>
          <p:spPr>
            <a:xfrm>
              <a:off x="722865" y="2865154"/>
              <a:ext cx="1737928" cy="1737928"/>
            </a:xfrm>
            <a:prstGeom prst="ellipse">
              <a:avLst/>
            </a:prstGeom>
            <a:solidFill>
              <a:srgbClr val="F0F1F6"/>
            </a:solidFill>
            <a:ln>
              <a:noFill/>
            </a:ln>
            <a:effectLst>
              <a:outerShdw blurRad="76200" sx="92000" rotWithShape="0" dir="5400000" dist="38100" sy="92000">
                <a:schemeClr val="dk1">
                  <a:alpha val="24705"/>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307" name="Google Shape;9307;p140"/>
            <p:cNvSpPr/>
            <p:nvPr/>
          </p:nvSpPr>
          <p:spPr>
            <a:xfrm>
              <a:off x="3474178" y="2865154"/>
              <a:ext cx="1737928" cy="1737928"/>
            </a:xfrm>
            <a:prstGeom prst="ellipse">
              <a:avLst/>
            </a:prstGeom>
            <a:solidFill>
              <a:srgbClr val="F0F1F6"/>
            </a:solidFill>
            <a:ln>
              <a:noFill/>
            </a:ln>
            <a:effectLst>
              <a:outerShdw blurRad="76200" sx="92000" rotWithShape="0" dir="5400000" dist="38100" sy="92000">
                <a:schemeClr val="dk1">
                  <a:alpha val="24705"/>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308" name="Google Shape;9308;p140"/>
            <p:cNvSpPr/>
            <p:nvPr/>
          </p:nvSpPr>
          <p:spPr>
            <a:xfrm rot="-5400000">
              <a:off x="744637" y="2865154"/>
              <a:ext cx="1717014" cy="1717015"/>
            </a:xfrm>
            <a:prstGeom prst="pie">
              <a:avLst>
                <a:gd fmla="val 0" name="adj1"/>
                <a:gd fmla="val 1064682" name="adj2"/>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9309" name="Google Shape;9309;p140"/>
            <p:cNvSpPr/>
            <p:nvPr/>
          </p:nvSpPr>
          <p:spPr>
            <a:xfrm rot="-5400000">
              <a:off x="3484014" y="2865154"/>
              <a:ext cx="1717014" cy="1717015"/>
            </a:xfrm>
            <a:prstGeom prst="pie">
              <a:avLst>
                <a:gd fmla="val 0" name="adj1"/>
                <a:gd fmla="val 31647"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9310" name="Google Shape;9310;p140"/>
            <p:cNvSpPr/>
            <p:nvPr/>
          </p:nvSpPr>
          <p:spPr>
            <a:xfrm>
              <a:off x="973514" y="3115803"/>
              <a:ext cx="1236629" cy="1236629"/>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311" name="Google Shape;9311;p140"/>
            <p:cNvSpPr/>
            <p:nvPr/>
          </p:nvSpPr>
          <p:spPr>
            <a:xfrm>
              <a:off x="3724206" y="3115803"/>
              <a:ext cx="1236629" cy="1236629"/>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312" name="Google Shape;9312;p140"/>
            <p:cNvSpPr/>
            <p:nvPr/>
          </p:nvSpPr>
          <p:spPr>
            <a:xfrm>
              <a:off x="3987294" y="3533597"/>
              <a:ext cx="710451" cy="22172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2400">
                  <a:solidFill>
                    <a:schemeClr val="lt2"/>
                  </a:solidFill>
                  <a:latin typeface="Calibri"/>
                  <a:ea typeface="Calibri"/>
                  <a:cs typeface="Calibri"/>
                  <a:sym typeface="Calibri"/>
                </a:rPr>
                <a:t>0%</a:t>
              </a:r>
              <a:endParaRPr b="1" sz="2000">
                <a:solidFill>
                  <a:schemeClr val="lt2"/>
                </a:solidFill>
                <a:latin typeface="Calibri"/>
                <a:ea typeface="Calibri"/>
                <a:cs typeface="Calibri"/>
                <a:sym typeface="Calibri"/>
              </a:endParaRPr>
            </a:p>
          </p:txBody>
        </p:sp>
        <p:sp>
          <p:nvSpPr>
            <p:cNvPr id="9313" name="Google Shape;9313;p140"/>
            <p:cNvSpPr/>
            <p:nvPr/>
          </p:nvSpPr>
          <p:spPr>
            <a:xfrm>
              <a:off x="1167175" y="3544186"/>
              <a:ext cx="838691" cy="2111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2400">
                  <a:solidFill>
                    <a:schemeClr val="dk2"/>
                  </a:solidFill>
                  <a:latin typeface="Calibri"/>
                  <a:ea typeface="Calibri"/>
                  <a:cs typeface="Calibri"/>
                  <a:sym typeface="Calibri"/>
                </a:rPr>
                <a:t>5,1%</a:t>
              </a:r>
              <a:endParaRPr b="1" sz="2000">
                <a:solidFill>
                  <a:schemeClr val="dk2"/>
                </a:solidFill>
                <a:latin typeface="Calibri"/>
                <a:ea typeface="Calibri"/>
                <a:cs typeface="Calibri"/>
                <a:sym typeface="Calibri"/>
              </a:endParaRPr>
            </a:p>
          </p:txBody>
        </p:sp>
        <p:sp>
          <p:nvSpPr>
            <p:cNvPr id="9314" name="Google Shape;9314;p140"/>
            <p:cNvSpPr txBox="1"/>
            <p:nvPr/>
          </p:nvSpPr>
          <p:spPr>
            <a:xfrm>
              <a:off x="546098" y="2270538"/>
              <a:ext cx="4290850" cy="338554"/>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600">
                  <a:solidFill>
                    <a:schemeClr val="dk1"/>
                  </a:solidFill>
                  <a:latin typeface="Lustria"/>
                  <a:ea typeface="Lustria"/>
                  <a:cs typeface="Lustria"/>
                  <a:sym typeface="Lustria"/>
                </a:rPr>
                <a:t>Pacientes que apresentaram BTH</a:t>
              </a:r>
              <a:r>
                <a:rPr b="1" baseline="30000" lang="pt-BR" sz="1600">
                  <a:solidFill>
                    <a:schemeClr val="dk1"/>
                  </a:solidFill>
                  <a:latin typeface="Lustria"/>
                  <a:ea typeface="Lustria"/>
                  <a:cs typeface="Lustria"/>
                  <a:sym typeface="Lustria"/>
                </a:rPr>
                <a:t>1,2</a:t>
              </a:r>
              <a:endParaRPr/>
            </a:p>
          </p:txBody>
        </p:sp>
      </p:grpSp>
      <p:grpSp>
        <p:nvGrpSpPr>
          <p:cNvPr id="9315" name="Google Shape;9315;p140"/>
          <p:cNvGrpSpPr/>
          <p:nvPr/>
        </p:nvGrpSpPr>
        <p:grpSpPr>
          <a:xfrm>
            <a:off x="6005582" y="1737796"/>
            <a:ext cx="5778431" cy="4466754"/>
            <a:chOff x="6005582" y="1737796"/>
            <a:chExt cx="5778431" cy="4466754"/>
          </a:xfrm>
        </p:grpSpPr>
        <p:grpSp>
          <p:nvGrpSpPr>
            <p:cNvPr id="9316" name="Google Shape;9316;p140"/>
            <p:cNvGrpSpPr/>
            <p:nvPr/>
          </p:nvGrpSpPr>
          <p:grpSpPr>
            <a:xfrm>
              <a:off x="6005582" y="1737796"/>
              <a:ext cx="5778431" cy="4466754"/>
              <a:chOff x="6005582" y="1737796"/>
              <a:chExt cx="5778431" cy="4466754"/>
            </a:xfrm>
          </p:grpSpPr>
          <p:sp>
            <p:nvSpPr>
              <p:cNvPr id="9317" name="Google Shape;9317;p140"/>
              <p:cNvSpPr/>
              <p:nvPr/>
            </p:nvSpPr>
            <p:spPr>
              <a:xfrm>
                <a:off x="6005582" y="1737796"/>
                <a:ext cx="5778431" cy="4462967"/>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318" name="Google Shape;9318;p140"/>
              <p:cNvSpPr txBox="1"/>
              <p:nvPr/>
            </p:nvSpPr>
            <p:spPr>
              <a:xfrm>
                <a:off x="6131807" y="1802892"/>
                <a:ext cx="4848171" cy="338554"/>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600">
                    <a:solidFill>
                      <a:schemeClr val="dk1"/>
                    </a:solidFill>
                    <a:latin typeface="Lustria"/>
                    <a:ea typeface="Lustria"/>
                    <a:cs typeface="Lustria"/>
                    <a:sym typeface="Lustria"/>
                  </a:rPr>
                  <a:t>Eventos de BTH no estudo de TROCA</a:t>
                </a:r>
                <a:r>
                  <a:rPr b="1" baseline="30000" lang="pt-BR" sz="1600">
                    <a:solidFill>
                      <a:schemeClr val="dk1"/>
                    </a:solidFill>
                    <a:latin typeface="Lustria"/>
                    <a:ea typeface="Lustria"/>
                    <a:cs typeface="Lustria"/>
                    <a:sym typeface="Lustria"/>
                  </a:rPr>
                  <a:t>1,2</a:t>
                </a:r>
                <a:r>
                  <a:rPr b="1" lang="pt-BR" sz="1600">
                    <a:solidFill>
                      <a:schemeClr val="dk1"/>
                    </a:solidFill>
                    <a:latin typeface="Lustria"/>
                    <a:ea typeface="Lustria"/>
                    <a:cs typeface="Lustria"/>
                    <a:sym typeface="Lustria"/>
                  </a:rPr>
                  <a:t> </a:t>
                </a:r>
                <a:endParaRPr/>
              </a:p>
            </p:txBody>
          </p:sp>
          <p:sp>
            <p:nvSpPr>
              <p:cNvPr id="9319" name="Google Shape;9319;p140"/>
              <p:cNvSpPr txBox="1"/>
              <p:nvPr/>
            </p:nvSpPr>
            <p:spPr>
              <a:xfrm>
                <a:off x="6196818" y="5958197"/>
                <a:ext cx="5348333" cy="246353"/>
              </a:xfrm>
              <a:prstGeom prst="rect">
                <a:avLst/>
              </a:prstGeom>
              <a:noFill/>
              <a:ln>
                <a:noFill/>
              </a:ln>
            </p:spPr>
            <p:txBody>
              <a:bodyPr anchorCtr="0" anchor="t" bIns="60950" lIns="121900" spcFirstLastPara="1" rIns="121900" wrap="square" tIns="60950">
                <a:noAutofit/>
              </a:bodyPr>
              <a:lstStyle/>
              <a:p>
                <a:pPr indent="0" lvl="0" marL="0" marR="0" rtl="0" algn="l">
                  <a:lnSpc>
                    <a:spcPct val="90000"/>
                  </a:lnSpc>
                  <a:spcBef>
                    <a:spcPts val="0"/>
                  </a:spcBef>
                  <a:spcAft>
                    <a:spcPts val="0"/>
                  </a:spcAft>
                  <a:buClr>
                    <a:schemeClr val="dk1"/>
                  </a:buClr>
                  <a:buSzPts val="800"/>
                  <a:buFont typeface="Arial"/>
                  <a:buNone/>
                </a:pPr>
                <a:r>
                  <a:rPr lang="pt-BR" sz="800">
                    <a:solidFill>
                      <a:schemeClr val="dk1"/>
                    </a:solidFill>
                    <a:latin typeface="Calibri"/>
                    <a:ea typeface="Calibri"/>
                    <a:cs typeface="Calibri"/>
                    <a:sym typeface="Calibri"/>
                  </a:rPr>
                  <a:t>Obs.: Inibição incompleta de C5 definida por concentração sérica de C5 livre ≥0,5 μg/mL</a:t>
                </a:r>
                <a:endParaRPr/>
              </a:p>
            </p:txBody>
          </p:sp>
          <p:sp>
            <p:nvSpPr>
              <p:cNvPr id="9320" name="Google Shape;9320;p140"/>
              <p:cNvSpPr txBox="1"/>
              <p:nvPr/>
            </p:nvSpPr>
            <p:spPr>
              <a:xfrm>
                <a:off x="9557970" y="5687975"/>
                <a:ext cx="882289" cy="19137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Indeterminada</a:t>
                </a:r>
                <a:endParaRPr sz="1400">
                  <a:solidFill>
                    <a:schemeClr val="dk1"/>
                  </a:solidFill>
                  <a:latin typeface="Calibri"/>
                  <a:ea typeface="Calibri"/>
                  <a:cs typeface="Calibri"/>
                  <a:sym typeface="Calibri"/>
                </a:endParaRPr>
              </a:p>
            </p:txBody>
          </p:sp>
          <p:sp>
            <p:nvSpPr>
              <p:cNvPr id="9321" name="Google Shape;9321;p140"/>
              <p:cNvSpPr/>
              <p:nvPr/>
            </p:nvSpPr>
            <p:spPr>
              <a:xfrm>
                <a:off x="7210423" y="5681547"/>
                <a:ext cx="115793" cy="115793"/>
              </a:xfrm>
              <a:prstGeom prst="rect">
                <a:avLst/>
              </a:prstGeom>
              <a:solidFill>
                <a:schemeClr val="lt1"/>
              </a:solidFill>
              <a:ln cap="flat" cmpd="sng" w="9525">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9322" name="Google Shape;9322;p140"/>
              <p:cNvSpPr/>
              <p:nvPr/>
            </p:nvSpPr>
            <p:spPr>
              <a:xfrm>
                <a:off x="9341358" y="5681764"/>
                <a:ext cx="115793" cy="11579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9323" name="Google Shape;9323;p140"/>
              <p:cNvSpPr/>
              <p:nvPr/>
            </p:nvSpPr>
            <p:spPr>
              <a:xfrm>
                <a:off x="9707245" y="5011961"/>
                <a:ext cx="1203535" cy="2974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333">
                    <a:solidFill>
                      <a:schemeClr val="dk1"/>
                    </a:solidFill>
                    <a:latin typeface="Calibri"/>
                    <a:ea typeface="Calibri"/>
                    <a:cs typeface="Calibri"/>
                    <a:sym typeface="Calibri"/>
                  </a:rPr>
                  <a:t>ravulizumabe </a:t>
                </a:r>
                <a:r>
                  <a:rPr b="1" baseline="30000" lang="pt-BR" sz="1333">
                    <a:solidFill>
                      <a:schemeClr val="dk1"/>
                    </a:solidFill>
                    <a:latin typeface="Calibri"/>
                    <a:ea typeface="Calibri"/>
                    <a:cs typeface="Calibri"/>
                    <a:sym typeface="Calibri"/>
                  </a:rPr>
                  <a:t> </a:t>
                </a:r>
                <a:endParaRPr b="1" sz="1333">
                  <a:solidFill>
                    <a:schemeClr val="dk1"/>
                  </a:solidFill>
                  <a:latin typeface="Calibri"/>
                  <a:ea typeface="Calibri"/>
                  <a:cs typeface="Calibri"/>
                  <a:sym typeface="Calibri"/>
                </a:endParaRPr>
              </a:p>
            </p:txBody>
          </p:sp>
          <p:sp>
            <p:nvSpPr>
              <p:cNvPr id="9324" name="Google Shape;9324;p140"/>
              <p:cNvSpPr/>
              <p:nvPr/>
            </p:nvSpPr>
            <p:spPr>
              <a:xfrm>
                <a:off x="7217372" y="4933412"/>
                <a:ext cx="1309124" cy="2974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333">
                    <a:solidFill>
                      <a:schemeClr val="dk1"/>
                    </a:solidFill>
                    <a:latin typeface="Calibri"/>
                    <a:ea typeface="Calibri"/>
                    <a:cs typeface="Calibri"/>
                    <a:sym typeface="Calibri"/>
                  </a:rPr>
                  <a:t>eculizumabe</a:t>
                </a:r>
                <a:endParaRPr b="1" sz="1333">
                  <a:solidFill>
                    <a:schemeClr val="dk1"/>
                  </a:solidFill>
                  <a:latin typeface="Calibri"/>
                  <a:ea typeface="Calibri"/>
                  <a:cs typeface="Calibri"/>
                  <a:sym typeface="Calibri"/>
                </a:endParaRPr>
              </a:p>
            </p:txBody>
          </p:sp>
          <p:grpSp>
            <p:nvGrpSpPr>
              <p:cNvPr id="9325" name="Google Shape;9325;p140"/>
              <p:cNvGrpSpPr/>
              <p:nvPr/>
            </p:nvGrpSpPr>
            <p:grpSpPr>
              <a:xfrm>
                <a:off x="6944709" y="2252760"/>
                <a:ext cx="4568089" cy="2693558"/>
                <a:chOff x="6210098" y="2237576"/>
                <a:chExt cx="2476574" cy="1924571"/>
              </a:xfrm>
            </p:grpSpPr>
            <p:cxnSp>
              <p:nvCxnSpPr>
                <p:cNvPr id="9326" name="Google Shape;9326;p140"/>
                <p:cNvCxnSpPr/>
                <p:nvPr/>
              </p:nvCxnSpPr>
              <p:spPr>
                <a:xfrm>
                  <a:off x="6210098" y="2959289"/>
                  <a:ext cx="2476574" cy="0"/>
                </a:xfrm>
                <a:prstGeom prst="straightConnector1">
                  <a:avLst/>
                </a:prstGeom>
                <a:noFill/>
                <a:ln cap="flat" cmpd="sng" w="9525">
                  <a:solidFill>
                    <a:schemeClr val="lt1"/>
                  </a:solidFill>
                  <a:prstDash val="solid"/>
                  <a:miter lim="800000"/>
                  <a:headEnd len="med" w="med" type="none"/>
                  <a:tailEnd len="med" w="med" type="none"/>
                </a:ln>
              </p:spPr>
            </p:cxnSp>
            <p:cxnSp>
              <p:nvCxnSpPr>
                <p:cNvPr id="9327" name="Google Shape;9327;p140"/>
                <p:cNvCxnSpPr/>
                <p:nvPr/>
              </p:nvCxnSpPr>
              <p:spPr>
                <a:xfrm>
                  <a:off x="6210098" y="3199860"/>
                  <a:ext cx="2476574" cy="0"/>
                </a:xfrm>
                <a:prstGeom prst="straightConnector1">
                  <a:avLst/>
                </a:prstGeom>
                <a:noFill/>
                <a:ln cap="flat" cmpd="sng" w="9525">
                  <a:solidFill>
                    <a:schemeClr val="lt1"/>
                  </a:solidFill>
                  <a:prstDash val="solid"/>
                  <a:miter lim="800000"/>
                  <a:headEnd len="med" w="med" type="none"/>
                  <a:tailEnd len="med" w="med" type="none"/>
                </a:ln>
              </p:spPr>
            </p:cxnSp>
            <p:cxnSp>
              <p:nvCxnSpPr>
                <p:cNvPr id="9328" name="Google Shape;9328;p140"/>
                <p:cNvCxnSpPr/>
                <p:nvPr/>
              </p:nvCxnSpPr>
              <p:spPr>
                <a:xfrm>
                  <a:off x="6210098" y="3440431"/>
                  <a:ext cx="2476574" cy="0"/>
                </a:xfrm>
                <a:prstGeom prst="straightConnector1">
                  <a:avLst/>
                </a:prstGeom>
                <a:noFill/>
                <a:ln cap="flat" cmpd="sng" w="9525">
                  <a:solidFill>
                    <a:schemeClr val="lt1"/>
                  </a:solidFill>
                  <a:prstDash val="solid"/>
                  <a:miter lim="800000"/>
                  <a:headEnd len="med" w="med" type="none"/>
                  <a:tailEnd len="med" w="med" type="none"/>
                </a:ln>
              </p:spPr>
            </p:cxnSp>
            <p:cxnSp>
              <p:nvCxnSpPr>
                <p:cNvPr id="9329" name="Google Shape;9329;p140"/>
                <p:cNvCxnSpPr/>
                <p:nvPr/>
              </p:nvCxnSpPr>
              <p:spPr>
                <a:xfrm>
                  <a:off x="6210098" y="2718718"/>
                  <a:ext cx="2476574" cy="0"/>
                </a:xfrm>
                <a:prstGeom prst="straightConnector1">
                  <a:avLst/>
                </a:prstGeom>
                <a:noFill/>
                <a:ln cap="flat" cmpd="sng" w="9525">
                  <a:solidFill>
                    <a:schemeClr val="lt1"/>
                  </a:solidFill>
                  <a:prstDash val="solid"/>
                  <a:miter lim="800000"/>
                  <a:headEnd len="med" w="med" type="none"/>
                  <a:tailEnd len="med" w="med" type="none"/>
                </a:ln>
              </p:spPr>
            </p:cxnSp>
            <p:cxnSp>
              <p:nvCxnSpPr>
                <p:cNvPr id="9330" name="Google Shape;9330;p140"/>
                <p:cNvCxnSpPr/>
                <p:nvPr/>
              </p:nvCxnSpPr>
              <p:spPr>
                <a:xfrm>
                  <a:off x="6210098" y="2237576"/>
                  <a:ext cx="2476574" cy="0"/>
                </a:xfrm>
                <a:prstGeom prst="straightConnector1">
                  <a:avLst/>
                </a:prstGeom>
                <a:noFill/>
                <a:ln cap="flat" cmpd="sng" w="9525">
                  <a:solidFill>
                    <a:schemeClr val="lt1"/>
                  </a:solidFill>
                  <a:prstDash val="solid"/>
                  <a:miter lim="800000"/>
                  <a:headEnd len="med" w="med" type="none"/>
                  <a:tailEnd len="med" w="med" type="none"/>
                </a:ln>
              </p:spPr>
            </p:cxnSp>
            <p:cxnSp>
              <p:nvCxnSpPr>
                <p:cNvPr id="9331" name="Google Shape;9331;p140"/>
                <p:cNvCxnSpPr/>
                <p:nvPr/>
              </p:nvCxnSpPr>
              <p:spPr>
                <a:xfrm>
                  <a:off x="6210098" y="3681002"/>
                  <a:ext cx="2476574" cy="0"/>
                </a:xfrm>
                <a:prstGeom prst="straightConnector1">
                  <a:avLst/>
                </a:prstGeom>
                <a:noFill/>
                <a:ln cap="flat" cmpd="sng" w="9525">
                  <a:solidFill>
                    <a:schemeClr val="lt1"/>
                  </a:solidFill>
                  <a:prstDash val="solid"/>
                  <a:miter lim="800000"/>
                  <a:headEnd len="med" w="med" type="none"/>
                  <a:tailEnd len="med" w="med" type="none"/>
                </a:ln>
              </p:spPr>
            </p:cxnSp>
            <p:cxnSp>
              <p:nvCxnSpPr>
                <p:cNvPr id="9332" name="Google Shape;9332;p140"/>
                <p:cNvCxnSpPr/>
                <p:nvPr/>
              </p:nvCxnSpPr>
              <p:spPr>
                <a:xfrm>
                  <a:off x="6210098" y="3921573"/>
                  <a:ext cx="2476574" cy="0"/>
                </a:xfrm>
                <a:prstGeom prst="straightConnector1">
                  <a:avLst/>
                </a:prstGeom>
                <a:noFill/>
                <a:ln cap="flat" cmpd="sng" w="9525">
                  <a:solidFill>
                    <a:schemeClr val="lt1"/>
                  </a:solidFill>
                  <a:prstDash val="solid"/>
                  <a:miter lim="800000"/>
                  <a:headEnd len="med" w="med" type="none"/>
                  <a:tailEnd len="med" w="med" type="none"/>
                </a:ln>
              </p:spPr>
            </p:cxnSp>
            <p:cxnSp>
              <p:nvCxnSpPr>
                <p:cNvPr id="9333" name="Google Shape;9333;p140"/>
                <p:cNvCxnSpPr/>
                <p:nvPr/>
              </p:nvCxnSpPr>
              <p:spPr>
                <a:xfrm>
                  <a:off x="6210098" y="4162147"/>
                  <a:ext cx="2476574" cy="0"/>
                </a:xfrm>
                <a:prstGeom prst="straightConnector1">
                  <a:avLst/>
                </a:prstGeom>
                <a:noFill/>
                <a:ln cap="flat" cmpd="sng" w="9525">
                  <a:solidFill>
                    <a:schemeClr val="lt1"/>
                  </a:solidFill>
                  <a:prstDash val="solid"/>
                  <a:miter lim="800000"/>
                  <a:headEnd len="med" w="med" type="none"/>
                  <a:tailEnd len="med" w="med" type="none"/>
                </a:ln>
              </p:spPr>
            </p:cxnSp>
            <p:cxnSp>
              <p:nvCxnSpPr>
                <p:cNvPr id="9334" name="Google Shape;9334;p140"/>
                <p:cNvCxnSpPr/>
                <p:nvPr/>
              </p:nvCxnSpPr>
              <p:spPr>
                <a:xfrm>
                  <a:off x="6210098" y="2478147"/>
                  <a:ext cx="2476574" cy="0"/>
                </a:xfrm>
                <a:prstGeom prst="straightConnector1">
                  <a:avLst/>
                </a:prstGeom>
                <a:noFill/>
                <a:ln cap="flat" cmpd="sng" w="9525">
                  <a:solidFill>
                    <a:schemeClr val="lt1"/>
                  </a:solidFill>
                  <a:prstDash val="solid"/>
                  <a:miter lim="800000"/>
                  <a:headEnd len="med" w="med" type="none"/>
                  <a:tailEnd len="med" w="med" type="none"/>
                </a:ln>
              </p:spPr>
            </p:cxnSp>
          </p:grpSp>
          <p:sp>
            <p:nvSpPr>
              <p:cNvPr id="9335" name="Google Shape;9335;p140"/>
              <p:cNvSpPr/>
              <p:nvPr/>
            </p:nvSpPr>
            <p:spPr>
              <a:xfrm>
                <a:off x="7469630" y="3947579"/>
                <a:ext cx="715921" cy="66661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lt1"/>
                    </a:solidFill>
                    <a:latin typeface="Calibri"/>
                    <a:ea typeface="Calibri"/>
                    <a:cs typeface="Calibri"/>
                    <a:sym typeface="Calibri"/>
                  </a:rPr>
                  <a:t>2</a:t>
                </a:r>
                <a:endParaRPr/>
              </a:p>
            </p:txBody>
          </p:sp>
          <p:sp>
            <p:nvSpPr>
              <p:cNvPr id="9336" name="Google Shape;9336;p140"/>
              <p:cNvSpPr/>
              <p:nvPr/>
            </p:nvSpPr>
            <p:spPr>
              <a:xfrm>
                <a:off x="9974097" y="4605047"/>
                <a:ext cx="715921" cy="34027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lt2"/>
                    </a:solidFill>
                    <a:latin typeface="Calibri"/>
                    <a:ea typeface="Calibri"/>
                    <a:cs typeface="Calibri"/>
                    <a:sym typeface="Calibri"/>
                  </a:rPr>
                  <a:t>0</a:t>
                </a:r>
                <a:endParaRPr b="1" sz="1100">
                  <a:solidFill>
                    <a:schemeClr val="lt2"/>
                  </a:solidFill>
                  <a:latin typeface="Calibri"/>
                  <a:ea typeface="Calibri"/>
                  <a:cs typeface="Calibri"/>
                  <a:sym typeface="Calibri"/>
                </a:endParaRPr>
              </a:p>
            </p:txBody>
          </p:sp>
          <p:sp>
            <p:nvSpPr>
              <p:cNvPr id="9337" name="Google Shape;9337;p140"/>
              <p:cNvSpPr txBox="1"/>
              <p:nvPr/>
            </p:nvSpPr>
            <p:spPr>
              <a:xfrm>
                <a:off x="6630758" y="2207970"/>
                <a:ext cx="241413" cy="2976112"/>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8</a:t>
                </a:r>
                <a:endParaRPr/>
              </a:p>
              <a:p>
                <a:pPr indent="0" lvl="0" marL="0" marR="0" rtl="0" algn="r">
                  <a:spcBef>
                    <a:spcPts val="1400"/>
                  </a:spcBef>
                  <a:spcAft>
                    <a:spcPts val="0"/>
                  </a:spcAft>
                  <a:buNone/>
                </a:pPr>
                <a:r>
                  <a:rPr lang="pt-BR" sz="1000">
                    <a:solidFill>
                      <a:schemeClr val="dk1"/>
                    </a:solidFill>
                    <a:latin typeface="Calibri"/>
                    <a:ea typeface="Calibri"/>
                    <a:cs typeface="Calibri"/>
                    <a:sym typeface="Calibri"/>
                  </a:rPr>
                  <a:t>7</a:t>
                </a:r>
                <a:endParaRPr/>
              </a:p>
              <a:p>
                <a:pPr indent="0" lvl="0" marL="0" marR="0" rtl="0" algn="r">
                  <a:spcBef>
                    <a:spcPts val="1400"/>
                  </a:spcBef>
                  <a:spcAft>
                    <a:spcPts val="0"/>
                  </a:spcAft>
                  <a:buNone/>
                </a:pPr>
                <a:r>
                  <a:rPr lang="pt-BR" sz="1000">
                    <a:solidFill>
                      <a:schemeClr val="dk1"/>
                    </a:solidFill>
                    <a:latin typeface="Calibri"/>
                    <a:ea typeface="Calibri"/>
                    <a:cs typeface="Calibri"/>
                    <a:sym typeface="Calibri"/>
                  </a:rPr>
                  <a:t>6</a:t>
                </a:r>
                <a:endParaRPr/>
              </a:p>
              <a:p>
                <a:pPr indent="0" lvl="0" marL="0" marR="0" rtl="0" algn="r">
                  <a:spcBef>
                    <a:spcPts val="1400"/>
                  </a:spcBef>
                  <a:spcAft>
                    <a:spcPts val="0"/>
                  </a:spcAft>
                  <a:buNone/>
                </a:pPr>
                <a:r>
                  <a:rPr lang="pt-BR" sz="1000">
                    <a:solidFill>
                      <a:schemeClr val="dk1"/>
                    </a:solidFill>
                    <a:latin typeface="Calibri"/>
                    <a:ea typeface="Calibri"/>
                    <a:cs typeface="Calibri"/>
                    <a:sym typeface="Calibri"/>
                  </a:rPr>
                  <a:t>5</a:t>
                </a:r>
                <a:endParaRPr/>
              </a:p>
              <a:p>
                <a:pPr indent="0" lvl="0" marL="0" marR="0" rtl="0" algn="r">
                  <a:spcBef>
                    <a:spcPts val="1400"/>
                  </a:spcBef>
                  <a:spcAft>
                    <a:spcPts val="0"/>
                  </a:spcAft>
                  <a:buNone/>
                </a:pPr>
                <a:r>
                  <a:rPr lang="pt-BR" sz="1000">
                    <a:solidFill>
                      <a:schemeClr val="dk1"/>
                    </a:solidFill>
                    <a:latin typeface="Calibri"/>
                    <a:ea typeface="Calibri"/>
                    <a:cs typeface="Calibri"/>
                    <a:sym typeface="Calibri"/>
                  </a:rPr>
                  <a:t>4</a:t>
                </a:r>
                <a:endParaRPr/>
              </a:p>
              <a:p>
                <a:pPr indent="0" lvl="0" marL="0" marR="0" rtl="0" algn="r">
                  <a:spcBef>
                    <a:spcPts val="1400"/>
                  </a:spcBef>
                  <a:spcAft>
                    <a:spcPts val="0"/>
                  </a:spcAft>
                  <a:buNone/>
                </a:pPr>
                <a:r>
                  <a:rPr lang="pt-BR" sz="1000">
                    <a:solidFill>
                      <a:schemeClr val="dk1"/>
                    </a:solidFill>
                    <a:latin typeface="Calibri"/>
                    <a:ea typeface="Calibri"/>
                    <a:cs typeface="Calibri"/>
                    <a:sym typeface="Calibri"/>
                  </a:rPr>
                  <a:t>3</a:t>
                </a:r>
                <a:endParaRPr/>
              </a:p>
              <a:p>
                <a:pPr indent="0" lvl="0" marL="0" marR="0" rtl="0" algn="r">
                  <a:spcBef>
                    <a:spcPts val="1400"/>
                  </a:spcBef>
                  <a:spcAft>
                    <a:spcPts val="0"/>
                  </a:spcAft>
                  <a:buNone/>
                </a:pPr>
                <a:r>
                  <a:rPr lang="pt-BR" sz="1000">
                    <a:solidFill>
                      <a:schemeClr val="dk1"/>
                    </a:solidFill>
                    <a:latin typeface="Calibri"/>
                    <a:ea typeface="Calibri"/>
                    <a:cs typeface="Calibri"/>
                    <a:sym typeface="Calibri"/>
                  </a:rPr>
                  <a:t>2</a:t>
                </a:r>
                <a:endParaRPr/>
              </a:p>
              <a:p>
                <a:pPr indent="0" lvl="0" marL="0" marR="0" rtl="0" algn="r">
                  <a:spcBef>
                    <a:spcPts val="1400"/>
                  </a:spcBef>
                  <a:spcAft>
                    <a:spcPts val="0"/>
                  </a:spcAft>
                  <a:buNone/>
                </a:pPr>
                <a:r>
                  <a:rPr lang="pt-BR" sz="1000">
                    <a:solidFill>
                      <a:schemeClr val="dk1"/>
                    </a:solidFill>
                    <a:latin typeface="Calibri"/>
                    <a:ea typeface="Calibri"/>
                    <a:cs typeface="Calibri"/>
                    <a:sym typeface="Calibri"/>
                  </a:rPr>
                  <a:t>1</a:t>
                </a:r>
                <a:endParaRPr/>
              </a:p>
              <a:p>
                <a:pPr indent="0" lvl="0" marL="0" marR="0" rtl="0" algn="r">
                  <a:spcBef>
                    <a:spcPts val="1400"/>
                  </a:spcBef>
                  <a:spcAft>
                    <a:spcPts val="0"/>
                  </a:spcAft>
                  <a:buNone/>
                </a:pPr>
                <a:r>
                  <a:rPr lang="pt-BR" sz="1000">
                    <a:solidFill>
                      <a:schemeClr val="dk1"/>
                    </a:solidFill>
                    <a:latin typeface="Calibri"/>
                    <a:ea typeface="Calibri"/>
                    <a:cs typeface="Calibri"/>
                    <a:sym typeface="Calibri"/>
                  </a:rPr>
                  <a:t>0</a:t>
                </a:r>
                <a:endParaRPr sz="1800">
                  <a:solidFill>
                    <a:schemeClr val="dk1"/>
                  </a:solidFill>
                  <a:latin typeface="Calibri"/>
                  <a:ea typeface="Calibri"/>
                  <a:cs typeface="Calibri"/>
                  <a:sym typeface="Calibri"/>
                </a:endParaRPr>
              </a:p>
            </p:txBody>
          </p:sp>
          <p:sp>
            <p:nvSpPr>
              <p:cNvPr id="9338" name="Google Shape;9338;p140"/>
              <p:cNvSpPr txBox="1"/>
              <p:nvPr/>
            </p:nvSpPr>
            <p:spPr>
              <a:xfrm rot="-5400000">
                <a:off x="5264091" y="3468621"/>
                <a:ext cx="2688984" cy="25725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Número de eventos de BTH</a:t>
                </a:r>
                <a:endParaRPr b="1" sz="1800">
                  <a:solidFill>
                    <a:schemeClr val="dk1"/>
                  </a:solidFill>
                  <a:latin typeface="Calibri"/>
                  <a:ea typeface="Calibri"/>
                  <a:cs typeface="Calibri"/>
                  <a:sym typeface="Calibri"/>
                </a:endParaRPr>
              </a:p>
            </p:txBody>
          </p:sp>
          <p:sp>
            <p:nvSpPr>
              <p:cNvPr id="9339" name="Google Shape;9339;p140"/>
              <p:cNvSpPr/>
              <p:nvPr/>
            </p:nvSpPr>
            <p:spPr>
              <a:xfrm>
                <a:off x="7469630" y="4609619"/>
                <a:ext cx="715921" cy="332124"/>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dk1"/>
                    </a:solidFill>
                    <a:latin typeface="Calibri"/>
                    <a:ea typeface="Calibri"/>
                    <a:cs typeface="Calibri"/>
                    <a:sym typeface="Calibri"/>
                  </a:rPr>
                  <a:t>1</a:t>
                </a:r>
                <a:endParaRPr/>
              </a:p>
            </p:txBody>
          </p:sp>
          <p:sp>
            <p:nvSpPr>
              <p:cNvPr id="9340" name="Google Shape;9340;p140"/>
              <p:cNvSpPr/>
              <p:nvPr/>
            </p:nvSpPr>
            <p:spPr>
              <a:xfrm>
                <a:off x="7469630" y="3594962"/>
                <a:ext cx="715921" cy="35261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dk1"/>
                    </a:solidFill>
                    <a:latin typeface="Calibri"/>
                    <a:ea typeface="Calibri"/>
                    <a:cs typeface="Calibri"/>
                    <a:sym typeface="Calibri"/>
                  </a:rPr>
                  <a:t>1</a:t>
                </a:r>
                <a:endParaRPr/>
              </a:p>
            </p:txBody>
          </p:sp>
          <p:sp>
            <p:nvSpPr>
              <p:cNvPr id="9341" name="Google Shape;9341;p140"/>
              <p:cNvSpPr/>
              <p:nvPr/>
            </p:nvSpPr>
            <p:spPr>
              <a:xfrm>
                <a:off x="7469630" y="2597190"/>
                <a:ext cx="715921" cy="1006919"/>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lt1"/>
                    </a:solidFill>
                    <a:latin typeface="Calibri"/>
                    <a:ea typeface="Calibri"/>
                    <a:cs typeface="Calibri"/>
                    <a:sym typeface="Calibri"/>
                  </a:rPr>
                  <a:t>3</a:t>
                </a:r>
                <a:endParaRPr/>
              </a:p>
            </p:txBody>
          </p:sp>
          <p:sp>
            <p:nvSpPr>
              <p:cNvPr id="9342" name="Google Shape;9342;p140"/>
              <p:cNvSpPr txBox="1"/>
              <p:nvPr/>
            </p:nvSpPr>
            <p:spPr>
              <a:xfrm>
                <a:off x="7411352" y="5483415"/>
                <a:ext cx="1191635" cy="20551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Inibição incompleta de C5</a:t>
                </a:r>
                <a:endParaRPr sz="1400">
                  <a:solidFill>
                    <a:schemeClr val="dk1"/>
                  </a:solidFill>
                  <a:latin typeface="Calibri"/>
                  <a:ea typeface="Calibri"/>
                  <a:cs typeface="Calibri"/>
                  <a:sym typeface="Calibri"/>
                </a:endParaRPr>
              </a:p>
            </p:txBody>
          </p:sp>
          <p:sp>
            <p:nvSpPr>
              <p:cNvPr id="9343" name="Google Shape;9343;p140"/>
              <p:cNvSpPr/>
              <p:nvPr/>
            </p:nvSpPr>
            <p:spPr>
              <a:xfrm>
                <a:off x="7210423" y="5483034"/>
                <a:ext cx="115793" cy="115793"/>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9344" name="Google Shape;9344;p140"/>
              <p:cNvSpPr txBox="1"/>
              <p:nvPr/>
            </p:nvSpPr>
            <p:spPr>
              <a:xfrm>
                <a:off x="9542287" y="5484803"/>
                <a:ext cx="1719477" cy="21634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Inibição incompleta de C5/infecção</a:t>
                </a:r>
                <a:endParaRPr/>
              </a:p>
            </p:txBody>
          </p:sp>
          <p:sp>
            <p:nvSpPr>
              <p:cNvPr id="9345" name="Google Shape;9345;p140"/>
              <p:cNvSpPr/>
              <p:nvPr/>
            </p:nvSpPr>
            <p:spPr>
              <a:xfrm>
                <a:off x="9341358" y="5484802"/>
                <a:ext cx="115793" cy="11579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9346" name="Google Shape;9346;p140"/>
              <p:cNvSpPr txBox="1"/>
              <p:nvPr/>
            </p:nvSpPr>
            <p:spPr>
              <a:xfrm>
                <a:off x="7411353" y="5678646"/>
                <a:ext cx="902751" cy="19060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Infecção</a:t>
                </a:r>
                <a:endParaRPr sz="1400">
                  <a:solidFill>
                    <a:schemeClr val="dk1"/>
                  </a:solidFill>
                  <a:latin typeface="Calibri"/>
                  <a:ea typeface="Calibri"/>
                  <a:cs typeface="Calibri"/>
                  <a:sym typeface="Calibri"/>
                </a:endParaRPr>
              </a:p>
            </p:txBody>
          </p:sp>
          <p:sp>
            <p:nvSpPr>
              <p:cNvPr id="9347" name="Google Shape;9347;p140"/>
              <p:cNvSpPr/>
              <p:nvPr/>
            </p:nvSpPr>
            <p:spPr>
              <a:xfrm>
                <a:off x="7033558" y="5483034"/>
                <a:ext cx="115793" cy="115793"/>
              </a:xfrm>
              <a:prstGeom prst="rect">
                <a:avLst/>
              </a:prstGeom>
              <a:solidFill>
                <a:schemeClr val="dk2"/>
              </a:solidFill>
              <a:ln cap="flat" cmpd="sng" w="9525">
                <a:solidFill>
                  <a:schemeClr val="dk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9348" name="Google Shape;9348;p140"/>
              <p:cNvSpPr/>
              <p:nvPr/>
            </p:nvSpPr>
            <p:spPr>
              <a:xfrm>
                <a:off x="7044220" y="5681547"/>
                <a:ext cx="115793" cy="115793"/>
              </a:xfrm>
              <a:prstGeom prst="rect">
                <a:avLst/>
              </a:prstGeom>
              <a:solidFill>
                <a:schemeClr val="lt1"/>
              </a:solidFill>
              <a:ln cap="flat" cmpd="sng" w="9525">
                <a:solidFill>
                  <a:schemeClr val="dk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9349" name="Google Shape;9349;p140"/>
              <p:cNvSpPr/>
              <p:nvPr/>
            </p:nvSpPr>
            <p:spPr>
              <a:xfrm>
                <a:off x="9182997" y="5484802"/>
                <a:ext cx="115793" cy="115793"/>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9350" name="Google Shape;9350;p140"/>
              <p:cNvSpPr/>
              <p:nvPr/>
            </p:nvSpPr>
            <p:spPr>
              <a:xfrm>
                <a:off x="9182997" y="5681764"/>
                <a:ext cx="115793" cy="115793"/>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9351" name="Google Shape;9351;p140"/>
              <p:cNvSpPr/>
              <p:nvPr/>
            </p:nvSpPr>
            <p:spPr>
              <a:xfrm>
                <a:off x="6915150" y="2276475"/>
                <a:ext cx="4105275" cy="2667000"/>
              </a:xfrm>
              <a:custGeom>
                <a:rect b="b" l="l" r="r" t="t"/>
                <a:pathLst>
                  <a:path extrusionOk="0" h="2667000" w="4105275">
                    <a:moveTo>
                      <a:pt x="0" y="0"/>
                    </a:moveTo>
                    <a:lnTo>
                      <a:pt x="0" y="2667000"/>
                    </a:lnTo>
                    <a:lnTo>
                      <a:pt x="4105275" y="2667000"/>
                    </a:lnTo>
                  </a:path>
                </a:pathLst>
              </a:custGeom>
              <a:noFill/>
              <a:ln cap="flat" cmpd="sng" w="12700">
                <a:solidFill>
                  <a:srgbClr val="D8D8D8"/>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cxnSp>
          <p:nvCxnSpPr>
            <p:cNvPr id="9352" name="Google Shape;9352;p140"/>
            <p:cNvCxnSpPr/>
            <p:nvPr/>
          </p:nvCxnSpPr>
          <p:spPr>
            <a:xfrm>
              <a:off x="10333215" y="3818813"/>
              <a:ext cx="0" cy="692555"/>
            </a:xfrm>
            <a:prstGeom prst="straightConnector1">
              <a:avLst/>
            </a:prstGeom>
            <a:noFill/>
            <a:ln cap="flat" cmpd="sng" w="12700">
              <a:solidFill>
                <a:schemeClr val="lt2"/>
              </a:solidFill>
              <a:prstDash val="solid"/>
              <a:miter lim="800000"/>
              <a:headEnd len="med" w="med" type="oval"/>
              <a:tailEnd len="med" w="med" type="oval"/>
            </a:ln>
          </p:spPr>
        </p:cxnSp>
        <p:sp>
          <p:nvSpPr>
            <p:cNvPr id="9353" name="Google Shape;9353;p140"/>
            <p:cNvSpPr txBox="1"/>
            <p:nvPr/>
          </p:nvSpPr>
          <p:spPr>
            <a:xfrm>
              <a:off x="9241837" y="2924289"/>
              <a:ext cx="2227298" cy="790642"/>
            </a:xfrm>
            <a:prstGeom prst="rect">
              <a:avLst/>
            </a:prstGeom>
            <a:noFill/>
            <a:ln cap="flat" cmpd="sng" w="9525">
              <a:solidFill>
                <a:schemeClr val="lt2"/>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90000"/>
                </a:lnSpc>
                <a:spcBef>
                  <a:spcPts val="0"/>
                </a:spcBef>
                <a:spcAft>
                  <a:spcPts val="0"/>
                </a:spcAft>
                <a:buClr>
                  <a:schemeClr val="dk1"/>
                </a:buClr>
                <a:buSzPts val="1200"/>
                <a:buFont typeface="Arial"/>
                <a:buNone/>
              </a:pPr>
              <a:r>
                <a:rPr lang="pt-BR" sz="1200">
                  <a:solidFill>
                    <a:schemeClr val="dk1"/>
                  </a:solidFill>
                  <a:latin typeface="Calibri"/>
                  <a:ea typeface="Calibri"/>
                  <a:cs typeface="Calibri"/>
                  <a:sym typeface="Calibri"/>
                </a:rPr>
                <a:t>Nenhum evento de BTH foi reportado no grupo de tratamento com ravulizumabe</a:t>
              </a:r>
              <a:endParaRPr sz="12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289"/>
                                        </p:tgtEl>
                                        <p:attrNameLst>
                                          <p:attrName>style.visibility</p:attrName>
                                        </p:attrNameLst>
                                      </p:cBhvr>
                                      <p:to>
                                        <p:strVal val="visible"/>
                                      </p:to>
                                    </p:set>
                                    <p:animEffect filter="fade" transition="in">
                                      <p:cBhvr>
                                        <p:cTn dur="500"/>
                                        <p:tgtEl>
                                          <p:spTgt spid="9289"/>
                                        </p:tgtEl>
                                      </p:cBhvr>
                                    </p:animEffect>
                                  </p:childTnLst>
                                </p:cTn>
                              </p:par>
                              <p:par>
                                <p:cTn fill="hold" nodeType="withEffect" presetClass="entr" presetID="10" presetSubtype="0">
                                  <p:stCondLst>
                                    <p:cond delay="0"/>
                                  </p:stCondLst>
                                  <p:childTnLst>
                                    <p:set>
                                      <p:cBhvr>
                                        <p:cTn dur="1" fill="hold">
                                          <p:stCondLst>
                                            <p:cond delay="0"/>
                                          </p:stCondLst>
                                        </p:cTn>
                                        <p:tgtEl>
                                          <p:spTgt spid="9295"/>
                                        </p:tgtEl>
                                        <p:attrNameLst>
                                          <p:attrName>style.visibility</p:attrName>
                                        </p:attrNameLst>
                                      </p:cBhvr>
                                      <p:to>
                                        <p:strVal val="visible"/>
                                      </p:to>
                                    </p:set>
                                    <p:animEffect filter="fade" transition="in">
                                      <p:cBhvr>
                                        <p:cTn dur="500"/>
                                        <p:tgtEl>
                                          <p:spTgt spid="9295"/>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9315"/>
                                        </p:tgtEl>
                                        <p:attrNameLst>
                                          <p:attrName>style.visibility</p:attrName>
                                        </p:attrNameLst>
                                      </p:cBhvr>
                                      <p:to>
                                        <p:strVal val="visible"/>
                                      </p:to>
                                    </p:set>
                                    <p:animEffect filter="fade" transition="in">
                                      <p:cBhvr>
                                        <p:cTn dur="500"/>
                                        <p:tgtEl>
                                          <p:spTgt spid="931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57" name="Shape 9357"/>
        <p:cNvGrpSpPr/>
        <p:nvPr/>
      </p:nvGrpSpPr>
      <p:grpSpPr>
        <a:xfrm>
          <a:off x="0" y="0"/>
          <a:ext cx="0" cy="0"/>
          <a:chOff x="0" y="0"/>
          <a:chExt cx="0" cy="0"/>
        </a:xfrm>
      </p:grpSpPr>
      <p:pic>
        <p:nvPicPr>
          <p:cNvPr id="9358" name="Google Shape;9358;p141"/>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9359" name="Google Shape;9359;p141"/>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9360" name="Google Shape;9360;p141"/>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9361" name="Google Shape;9361;p141"/>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9362" name="Google Shape;9362;p141"/>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9363" name="Google Shape;9363;p141"/>
          <p:cNvSpPr/>
          <p:nvPr/>
        </p:nvSpPr>
        <p:spPr>
          <a:xfrm>
            <a:off x="5130143" y="2336304"/>
            <a:ext cx="5766457" cy="255454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000">
                <a:solidFill>
                  <a:srgbClr val="FFFFFF"/>
                </a:solidFill>
                <a:latin typeface="Lustria"/>
                <a:ea typeface="Lustria"/>
                <a:cs typeface="Lustria"/>
                <a:sym typeface="Lustria"/>
              </a:rPr>
              <a:t>PREFERÊNCIAS DO PACIENTE (QUESTIONÁRIO PNH-PPQ</a:t>
            </a:r>
            <a:r>
              <a:rPr b="1" baseline="30000" lang="pt-BR" sz="4000">
                <a:solidFill>
                  <a:srgbClr val="FFFFFF"/>
                </a:solidFill>
                <a:latin typeface="Lustria"/>
                <a:ea typeface="Lustria"/>
                <a:cs typeface="Lustria"/>
                <a:sym typeface="Lustria"/>
              </a:rPr>
              <a:t>©</a:t>
            </a:r>
            <a:r>
              <a:rPr b="1" lang="pt-BR" sz="4000">
                <a:solidFill>
                  <a:srgbClr val="FFFFFF"/>
                </a:solidFill>
                <a:latin typeface="Lustria"/>
                <a:ea typeface="Lustria"/>
                <a:cs typeface="Lustria"/>
                <a:sym typeface="Lustria"/>
              </a:rPr>
              <a:t>)</a:t>
            </a:r>
            <a:endParaRPr b="1" sz="2400">
              <a:solidFill>
                <a:srgbClr val="FFFFFF"/>
              </a:solidFill>
              <a:latin typeface="Lustria"/>
              <a:ea typeface="Lustria"/>
              <a:cs typeface="Lustria"/>
              <a:sym typeface="Lustria"/>
            </a:endParaRPr>
          </a:p>
        </p:txBody>
      </p:sp>
      <p:grpSp>
        <p:nvGrpSpPr>
          <p:cNvPr id="9364" name="Google Shape;9364;p141"/>
          <p:cNvGrpSpPr/>
          <p:nvPr/>
        </p:nvGrpSpPr>
        <p:grpSpPr>
          <a:xfrm>
            <a:off x="5257989" y="1196772"/>
            <a:ext cx="983316" cy="983316"/>
            <a:chOff x="-951397" y="1963883"/>
            <a:chExt cx="571500" cy="571500"/>
          </a:xfrm>
        </p:grpSpPr>
        <p:sp>
          <p:nvSpPr>
            <p:cNvPr id="9365" name="Google Shape;9365;p141"/>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366" name="Google Shape;9366;p141"/>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367" name="Google Shape;9367;p141"/>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368" name="Google Shape;9368;p141"/>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369" name="Google Shape;9369;p141"/>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9370" name="Google Shape;9370;p141"/>
          <p:cNvSpPr/>
          <p:nvPr/>
        </p:nvSpPr>
        <p:spPr>
          <a:xfrm>
            <a:off x="5130143" y="4919773"/>
            <a:ext cx="6714025"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800">
                <a:solidFill>
                  <a:srgbClr val="FFFFFF"/>
                </a:solidFill>
                <a:latin typeface="Lustria"/>
                <a:ea typeface="Lustria"/>
                <a:cs typeface="Lustria"/>
                <a:sym typeface="Lustria"/>
              </a:rPr>
              <a:t>(ALXN1210-PNH-302s)</a:t>
            </a:r>
            <a:endParaRPr b="1" sz="1600">
              <a:solidFill>
                <a:srgbClr val="FFFFFF"/>
              </a:solidFill>
              <a:latin typeface="Lustria"/>
              <a:ea typeface="Lustria"/>
              <a:cs typeface="Lustria"/>
              <a:sym typeface="Lustria"/>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359"/>
                                        </p:tgtEl>
                                        <p:attrNameLst>
                                          <p:attrName>style.visibility</p:attrName>
                                        </p:attrNameLst>
                                      </p:cBhvr>
                                      <p:to>
                                        <p:strVal val="visible"/>
                                      </p:to>
                                    </p:set>
                                    <p:animEffect filter="fade" transition="in">
                                      <p:cBhvr>
                                        <p:cTn dur="500"/>
                                        <p:tgtEl>
                                          <p:spTgt spid="9359"/>
                                        </p:tgtEl>
                                      </p:cBhvr>
                                    </p:animEffect>
                                  </p:childTnLst>
                                </p:cTn>
                              </p:par>
                              <p:par>
                                <p:cTn fill="hold" nodeType="withEffect" presetClass="entr" presetID="10" presetSubtype="0">
                                  <p:stCondLst>
                                    <p:cond delay="0"/>
                                  </p:stCondLst>
                                  <p:childTnLst>
                                    <p:set>
                                      <p:cBhvr>
                                        <p:cTn dur="1" fill="hold">
                                          <p:stCondLst>
                                            <p:cond delay="0"/>
                                          </p:stCondLst>
                                        </p:cTn>
                                        <p:tgtEl>
                                          <p:spTgt spid="9360"/>
                                        </p:tgtEl>
                                        <p:attrNameLst>
                                          <p:attrName>style.visibility</p:attrName>
                                        </p:attrNameLst>
                                      </p:cBhvr>
                                      <p:to>
                                        <p:strVal val="visible"/>
                                      </p:to>
                                    </p:set>
                                    <p:animEffect filter="fade" transition="in">
                                      <p:cBhvr>
                                        <p:cTn dur="500"/>
                                        <p:tgtEl>
                                          <p:spTgt spid="9360"/>
                                        </p:tgtEl>
                                      </p:cBhvr>
                                    </p:animEffect>
                                  </p:childTnLst>
                                </p:cTn>
                              </p:par>
                              <p:par>
                                <p:cTn fill="hold" nodeType="withEffect" presetClass="entr" presetID="10" presetSubtype="0">
                                  <p:stCondLst>
                                    <p:cond delay="500"/>
                                  </p:stCondLst>
                                  <p:childTnLst>
                                    <p:set>
                                      <p:cBhvr>
                                        <p:cTn dur="1" fill="hold">
                                          <p:stCondLst>
                                            <p:cond delay="0"/>
                                          </p:stCondLst>
                                        </p:cTn>
                                        <p:tgtEl>
                                          <p:spTgt spid="9363"/>
                                        </p:tgtEl>
                                        <p:attrNameLst>
                                          <p:attrName>style.visibility</p:attrName>
                                        </p:attrNameLst>
                                      </p:cBhvr>
                                      <p:to>
                                        <p:strVal val="visible"/>
                                      </p:to>
                                    </p:set>
                                    <p:animEffect filter="fade" transition="in">
                                      <p:cBhvr>
                                        <p:cTn dur="500"/>
                                        <p:tgtEl>
                                          <p:spTgt spid="9363"/>
                                        </p:tgtEl>
                                      </p:cBhvr>
                                    </p:animEffect>
                                  </p:childTnLst>
                                </p:cTn>
                              </p:par>
                              <p:par>
                                <p:cTn fill="hold" nodeType="withEffect" presetClass="entr" presetID="10" presetSubtype="0">
                                  <p:stCondLst>
                                    <p:cond delay="500"/>
                                  </p:stCondLst>
                                  <p:childTnLst>
                                    <p:set>
                                      <p:cBhvr>
                                        <p:cTn dur="1" fill="hold">
                                          <p:stCondLst>
                                            <p:cond delay="0"/>
                                          </p:stCondLst>
                                        </p:cTn>
                                        <p:tgtEl>
                                          <p:spTgt spid="9364"/>
                                        </p:tgtEl>
                                        <p:attrNameLst>
                                          <p:attrName>style.visibility</p:attrName>
                                        </p:attrNameLst>
                                      </p:cBhvr>
                                      <p:to>
                                        <p:strVal val="visible"/>
                                      </p:to>
                                    </p:set>
                                    <p:animEffect filter="fade" transition="in">
                                      <p:cBhvr>
                                        <p:cTn dur="500"/>
                                        <p:tgtEl>
                                          <p:spTgt spid="9364"/>
                                        </p:tgtEl>
                                      </p:cBhvr>
                                    </p:animEffect>
                                  </p:childTnLst>
                                </p:cTn>
                              </p:par>
                              <p:par>
                                <p:cTn fill="hold" nodeType="withEffect" presetClass="entr" presetID="10" presetSubtype="0">
                                  <p:stCondLst>
                                    <p:cond delay="500"/>
                                  </p:stCondLst>
                                  <p:childTnLst>
                                    <p:set>
                                      <p:cBhvr>
                                        <p:cTn dur="1" fill="hold">
                                          <p:stCondLst>
                                            <p:cond delay="0"/>
                                          </p:stCondLst>
                                        </p:cTn>
                                        <p:tgtEl>
                                          <p:spTgt spid="9370"/>
                                        </p:tgtEl>
                                        <p:attrNameLst>
                                          <p:attrName>style.visibility</p:attrName>
                                        </p:attrNameLst>
                                      </p:cBhvr>
                                      <p:to>
                                        <p:strVal val="visible"/>
                                      </p:to>
                                    </p:set>
                                    <p:animEffect filter="fade" transition="in">
                                      <p:cBhvr>
                                        <p:cTn dur="500"/>
                                        <p:tgtEl>
                                          <p:spTgt spid="93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75" name="Shape 9375"/>
        <p:cNvGrpSpPr/>
        <p:nvPr/>
      </p:nvGrpSpPr>
      <p:grpSpPr>
        <a:xfrm>
          <a:off x="0" y="0"/>
          <a:ext cx="0" cy="0"/>
          <a:chOff x="0" y="0"/>
          <a:chExt cx="0" cy="0"/>
        </a:xfrm>
      </p:grpSpPr>
      <p:sp>
        <p:nvSpPr>
          <p:cNvPr id="9376" name="Google Shape;9376;p142"/>
          <p:cNvSpPr/>
          <p:nvPr/>
        </p:nvSpPr>
        <p:spPr>
          <a:xfrm flipH="1">
            <a:off x="407987" y="1672621"/>
            <a:ext cx="9385001" cy="438908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9377" name="Google Shape;9377;p142"/>
          <p:cNvSpPr txBox="1"/>
          <p:nvPr/>
        </p:nvSpPr>
        <p:spPr>
          <a:xfrm>
            <a:off x="296269" y="385036"/>
            <a:ext cx="10924181" cy="127419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Instrumento centrado no paciente desenvolvido para avaliar as suas preferências no tratamento da HPN: questionário de preferências do paciente com HPN (PNH-PPQ)</a:t>
            </a:r>
            <a:r>
              <a:rPr b="1" baseline="30000" lang="pt-BR" sz="3200">
                <a:solidFill>
                  <a:schemeClr val="accent1"/>
                </a:solidFill>
                <a:latin typeface="Lustria"/>
                <a:ea typeface="Lustria"/>
                <a:cs typeface="Lustria"/>
                <a:sym typeface="Lustria"/>
              </a:rPr>
              <a:t>1</a:t>
            </a:r>
            <a:endParaRPr/>
          </a:p>
        </p:txBody>
      </p:sp>
      <p:sp>
        <p:nvSpPr>
          <p:cNvPr id="9378" name="Google Shape;9378;p142"/>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 Os seis aspectos mais relevantes foram: “sintomas da doença”, “impacto do tratamento/doença na QV”, “fardo do tratamento”, “frequência do tratamento”, “eficácia do tratamento” e “efeitos colaterais do tratamento”.</a:t>
            </a:r>
            <a:endParaRPr sz="700"/>
          </a:p>
          <a:p>
            <a:pPr indent="0" lvl="0" marL="0" rtl="0" algn="l">
              <a:lnSpc>
                <a:spcPct val="90000"/>
              </a:lnSpc>
              <a:spcBef>
                <a:spcPts val="0"/>
              </a:spcBef>
              <a:spcAft>
                <a:spcPts val="0"/>
              </a:spcAft>
              <a:buClr>
                <a:schemeClr val="dk1"/>
              </a:buClr>
              <a:buSzPts val="700"/>
              <a:buNone/>
            </a:pPr>
            <a:r>
              <a:rPr lang="pt-BR" sz="700"/>
              <a:t>Abreviações: FDA = agência americana de controle de alimentos e medicamentos (Food and Drug Administration); QV = qualidade de vida; PNH-PPQ = questionário de preferências do paciente com hemoglobinúria paroxística noturna.</a:t>
            </a:r>
            <a:br>
              <a:rPr lang="pt-BR" sz="700"/>
            </a:br>
            <a:r>
              <a:rPr lang="pt-BR" sz="700"/>
              <a:t>Referência: 1. Kaiser K et al. Patient Preference and Adherence. 2020;Volume 14:705-15</a:t>
            </a:r>
            <a:endParaRPr/>
          </a:p>
        </p:txBody>
      </p:sp>
      <p:cxnSp>
        <p:nvCxnSpPr>
          <p:cNvPr id="9379" name="Google Shape;9379;p142"/>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9380" name="Google Shape;9380;p142"/>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9381" name="Google Shape;9381;p142"/>
          <p:cNvGrpSpPr/>
          <p:nvPr/>
        </p:nvGrpSpPr>
        <p:grpSpPr>
          <a:xfrm>
            <a:off x="8287000" y="1900377"/>
            <a:ext cx="4181804" cy="4300398"/>
            <a:chOff x="8287000" y="1900377"/>
            <a:chExt cx="4181804" cy="4300398"/>
          </a:xfrm>
        </p:grpSpPr>
        <p:sp>
          <p:nvSpPr>
            <p:cNvPr id="9382" name="Google Shape;9382;p142"/>
            <p:cNvSpPr/>
            <p:nvPr/>
          </p:nvSpPr>
          <p:spPr>
            <a:xfrm>
              <a:off x="8287000" y="1900377"/>
              <a:ext cx="4181804" cy="4300398"/>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pic>
          <p:nvPicPr>
            <p:cNvPr id="9383" name="Google Shape;9383;p142"/>
            <p:cNvPicPr preferRelativeResize="0"/>
            <p:nvPr/>
          </p:nvPicPr>
          <p:blipFill rotWithShape="1">
            <a:blip r:embed="rId3">
              <a:alphaModFix/>
            </a:blip>
            <a:srcRect b="0" l="0" r="0" t="0"/>
            <a:stretch/>
          </p:blipFill>
          <p:spPr>
            <a:xfrm>
              <a:off x="10104269" y="3130684"/>
              <a:ext cx="1707810" cy="2420361"/>
            </a:xfrm>
            <a:prstGeom prst="rect">
              <a:avLst/>
            </a:prstGeom>
            <a:noFill/>
            <a:ln>
              <a:noFill/>
            </a:ln>
            <a:effectLst>
              <a:outerShdw blurRad="63500" sx="103000" rotWithShape="0" algn="ctr" sy="103000">
                <a:srgbClr val="000000">
                  <a:alpha val="11764"/>
                </a:srgbClr>
              </a:outerShdw>
            </a:effectLst>
          </p:spPr>
        </p:pic>
        <p:sp>
          <p:nvSpPr>
            <p:cNvPr id="9384" name="Google Shape;9384;p142"/>
            <p:cNvSpPr/>
            <p:nvPr/>
          </p:nvSpPr>
          <p:spPr>
            <a:xfrm>
              <a:off x="8573269" y="5601008"/>
              <a:ext cx="3484325" cy="503893"/>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lang="pt-BR" sz="900">
                  <a:solidFill>
                    <a:schemeClr val="dk2"/>
                  </a:solidFill>
                  <a:latin typeface="Calibri"/>
                  <a:ea typeface="Calibri"/>
                  <a:cs typeface="Calibri"/>
                  <a:sym typeface="Calibri"/>
                </a:rPr>
                <a:t>Coerente com as diretrizes do FDA para desenvolvimento de instrumentos de avaliação de desfechos reportados pelo paciente</a:t>
              </a:r>
              <a:r>
                <a:rPr baseline="30000" lang="pt-BR" sz="900">
                  <a:solidFill>
                    <a:schemeClr val="dk2"/>
                  </a:solidFill>
                  <a:latin typeface="Calibri"/>
                  <a:ea typeface="Calibri"/>
                  <a:cs typeface="Calibri"/>
                  <a:sym typeface="Calibri"/>
                </a:rPr>
                <a:t>1</a:t>
              </a:r>
              <a:endParaRPr/>
            </a:p>
          </p:txBody>
        </p:sp>
        <p:sp>
          <p:nvSpPr>
            <p:cNvPr id="9385" name="Google Shape;9385;p142"/>
            <p:cNvSpPr/>
            <p:nvPr/>
          </p:nvSpPr>
          <p:spPr>
            <a:xfrm>
              <a:off x="8488929" y="2100193"/>
              <a:ext cx="3653003" cy="860705"/>
            </a:xfrm>
            <a:prstGeom prst="rect">
              <a:avLst/>
            </a:prstGeom>
            <a:noFill/>
            <a:ln>
              <a:noFill/>
            </a:ln>
          </p:spPr>
          <p:txBody>
            <a:bodyPr anchorCtr="0" anchor="t" bIns="45700" lIns="0" spcFirstLastPara="1" rIns="0" wrap="square" tIns="0">
              <a:noAutofit/>
            </a:bodyPr>
            <a:lstStyle/>
            <a:p>
              <a:pPr indent="0" lvl="0" marL="0" marR="0" rtl="0" algn="l">
                <a:spcBef>
                  <a:spcPts val="0"/>
                </a:spcBef>
                <a:spcAft>
                  <a:spcPts val="0"/>
                </a:spcAft>
                <a:buNone/>
              </a:pPr>
              <a:r>
                <a:rPr b="1" lang="pt-BR" sz="1300">
                  <a:solidFill>
                    <a:schemeClr val="lt2"/>
                  </a:solidFill>
                  <a:latin typeface="Calibri"/>
                  <a:ea typeface="Calibri"/>
                  <a:cs typeface="Calibri"/>
                  <a:sym typeface="Calibri"/>
                </a:rPr>
                <a:t>O </a:t>
              </a:r>
              <a:r>
                <a:rPr b="1" lang="pt-BR" sz="1400">
                  <a:solidFill>
                    <a:schemeClr val="lt2"/>
                  </a:solidFill>
                  <a:latin typeface="Lustria"/>
                  <a:ea typeface="Lustria"/>
                  <a:cs typeface="Lustria"/>
                  <a:sym typeface="Lustria"/>
                </a:rPr>
                <a:t>PNH-PPQ</a:t>
              </a:r>
              <a:r>
                <a:rPr b="1" lang="pt-BR" sz="1300">
                  <a:solidFill>
                    <a:schemeClr val="lt2"/>
                  </a:solidFill>
                  <a:latin typeface="Calibri"/>
                  <a:ea typeface="Calibri"/>
                  <a:cs typeface="Calibri"/>
                  <a:sym typeface="Calibri"/>
                </a:rPr>
                <a:t> é composto de 11 questões que cobrem os 6 aspectos</a:t>
              </a:r>
              <a:r>
                <a:rPr b="1" baseline="30000" lang="pt-BR" sz="1300">
                  <a:solidFill>
                    <a:schemeClr val="lt2"/>
                  </a:solidFill>
                  <a:latin typeface="Calibri"/>
                  <a:ea typeface="Calibri"/>
                  <a:cs typeface="Calibri"/>
                  <a:sym typeface="Calibri"/>
                </a:rPr>
                <a:t>†</a:t>
              </a:r>
              <a:r>
                <a:rPr b="1" lang="pt-BR" sz="1300">
                  <a:solidFill>
                    <a:schemeClr val="lt2"/>
                  </a:solidFill>
                  <a:latin typeface="Calibri"/>
                  <a:ea typeface="Calibri"/>
                  <a:cs typeface="Calibri"/>
                  <a:sym typeface="Calibri"/>
                </a:rPr>
                <a:t> mais relevantes para a experiência terapêutica dos pacientes com HPN</a:t>
              </a:r>
              <a:r>
                <a:rPr b="1" baseline="30000" lang="pt-BR" sz="1300">
                  <a:solidFill>
                    <a:schemeClr val="lt2"/>
                  </a:solidFill>
                  <a:latin typeface="Calibri"/>
                  <a:ea typeface="Calibri"/>
                  <a:cs typeface="Calibri"/>
                  <a:sym typeface="Calibri"/>
                </a:rPr>
                <a:t>1</a:t>
              </a:r>
              <a:endParaRPr/>
            </a:p>
          </p:txBody>
        </p:sp>
        <p:pic>
          <p:nvPicPr>
            <p:cNvPr id="9386" name="Google Shape;9386;p142"/>
            <p:cNvPicPr preferRelativeResize="0"/>
            <p:nvPr/>
          </p:nvPicPr>
          <p:blipFill rotWithShape="1">
            <a:blip r:embed="rId4">
              <a:alphaModFix/>
            </a:blip>
            <a:srcRect b="-658" l="460" r="980" t="116"/>
            <a:stretch/>
          </p:blipFill>
          <p:spPr>
            <a:xfrm>
              <a:off x="8935666" y="2854388"/>
              <a:ext cx="1742585" cy="2412269"/>
            </a:xfrm>
            <a:prstGeom prst="rect">
              <a:avLst/>
            </a:prstGeom>
            <a:noFill/>
            <a:ln>
              <a:noFill/>
            </a:ln>
            <a:effectLst>
              <a:outerShdw blurRad="63500" sx="103000" rotWithShape="0" algn="ctr" sy="103000">
                <a:srgbClr val="000000">
                  <a:alpha val="11764"/>
                </a:srgbClr>
              </a:outerShdw>
            </a:effectLst>
          </p:spPr>
        </p:pic>
      </p:grpSp>
      <p:sp>
        <p:nvSpPr>
          <p:cNvPr id="9387" name="Google Shape;9387;p142"/>
          <p:cNvSpPr/>
          <p:nvPr/>
        </p:nvSpPr>
        <p:spPr>
          <a:xfrm>
            <a:off x="9140634" y="6187386"/>
            <a:ext cx="2754669" cy="495787"/>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t/>
            </a:r>
            <a:endParaRPr baseline="30000" sz="700">
              <a:solidFill>
                <a:schemeClr val="dk2"/>
              </a:solidFill>
              <a:latin typeface="Calibri"/>
              <a:ea typeface="Calibri"/>
              <a:cs typeface="Calibri"/>
              <a:sym typeface="Calibri"/>
            </a:endParaRPr>
          </a:p>
        </p:txBody>
      </p:sp>
      <p:cxnSp>
        <p:nvCxnSpPr>
          <p:cNvPr id="9388" name="Google Shape;9388;p142"/>
          <p:cNvCxnSpPr/>
          <p:nvPr/>
        </p:nvCxnSpPr>
        <p:spPr>
          <a:xfrm>
            <a:off x="558800" y="4186544"/>
            <a:ext cx="7404100" cy="0"/>
          </a:xfrm>
          <a:prstGeom prst="straightConnector1">
            <a:avLst/>
          </a:prstGeom>
          <a:noFill/>
          <a:ln cap="flat" cmpd="sng" w="38100">
            <a:solidFill>
              <a:schemeClr val="dk1"/>
            </a:solidFill>
            <a:prstDash val="solid"/>
            <a:miter lim="800000"/>
            <a:headEnd len="sm" w="sm" type="none"/>
            <a:tailEnd len="med" w="med" type="triangle"/>
          </a:ln>
        </p:spPr>
      </p:cxnSp>
      <p:sp>
        <p:nvSpPr>
          <p:cNvPr id="9389" name="Google Shape;9389;p142"/>
          <p:cNvSpPr/>
          <p:nvPr/>
        </p:nvSpPr>
        <p:spPr>
          <a:xfrm>
            <a:off x="1048566" y="2026598"/>
            <a:ext cx="1753249" cy="59904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1050">
                <a:solidFill>
                  <a:srgbClr val="002A4B"/>
                </a:solidFill>
                <a:latin typeface="Calibri"/>
                <a:ea typeface="Calibri"/>
                <a:cs typeface="Calibri"/>
                <a:sym typeface="Calibri"/>
              </a:rPr>
              <a:t>Revisão direcionada da </a:t>
            </a:r>
            <a:r>
              <a:rPr b="1" lang="pt-BR" sz="1050">
                <a:solidFill>
                  <a:srgbClr val="002A4B"/>
                </a:solidFill>
                <a:latin typeface="Calibri"/>
                <a:ea typeface="Calibri"/>
                <a:cs typeface="Calibri"/>
                <a:sym typeface="Calibri"/>
              </a:rPr>
              <a:t>literatura</a:t>
            </a:r>
            <a:r>
              <a:rPr lang="pt-BR" sz="1050">
                <a:solidFill>
                  <a:srgbClr val="002A4B"/>
                </a:solidFill>
                <a:latin typeface="Calibri"/>
                <a:ea typeface="Calibri"/>
                <a:cs typeface="Calibri"/>
                <a:sym typeface="Calibri"/>
              </a:rPr>
              <a:t> sobre as experiências de pacientes com HPN em relação ao eculizumabe</a:t>
            </a:r>
            <a:endParaRPr sz="1050">
              <a:solidFill>
                <a:srgbClr val="002A4B"/>
              </a:solidFill>
              <a:latin typeface="Calibri"/>
              <a:ea typeface="Calibri"/>
              <a:cs typeface="Calibri"/>
              <a:sym typeface="Calibri"/>
            </a:endParaRPr>
          </a:p>
        </p:txBody>
      </p:sp>
      <p:sp>
        <p:nvSpPr>
          <p:cNvPr id="9390" name="Google Shape;9390;p142"/>
          <p:cNvSpPr/>
          <p:nvPr/>
        </p:nvSpPr>
        <p:spPr>
          <a:xfrm>
            <a:off x="4492710" y="4934339"/>
            <a:ext cx="1585549" cy="70082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050">
                <a:solidFill>
                  <a:srgbClr val="002A4B"/>
                </a:solidFill>
                <a:latin typeface="Calibri"/>
                <a:ea typeface="Calibri"/>
                <a:cs typeface="Calibri"/>
                <a:sym typeface="Calibri"/>
              </a:rPr>
              <a:t>Entrevistas para formulação de conceitos </a:t>
            </a:r>
            <a:r>
              <a:rPr lang="pt-BR" sz="1050">
                <a:solidFill>
                  <a:srgbClr val="002A4B"/>
                </a:solidFill>
                <a:latin typeface="Calibri"/>
                <a:ea typeface="Calibri"/>
                <a:cs typeface="Calibri"/>
                <a:sym typeface="Calibri"/>
              </a:rPr>
              <a:t>envolvendo 8 pacientes com HPN tratados com eculizumabe e/ou ravulizumabe</a:t>
            </a:r>
            <a:endParaRPr baseline="30000" sz="1050">
              <a:solidFill>
                <a:srgbClr val="002A4B"/>
              </a:solidFill>
              <a:latin typeface="Calibri"/>
              <a:ea typeface="Calibri"/>
              <a:cs typeface="Calibri"/>
              <a:sym typeface="Calibri"/>
            </a:endParaRPr>
          </a:p>
        </p:txBody>
      </p:sp>
      <p:sp>
        <p:nvSpPr>
          <p:cNvPr id="9391" name="Google Shape;9391;p142"/>
          <p:cNvSpPr/>
          <p:nvPr/>
        </p:nvSpPr>
        <p:spPr>
          <a:xfrm>
            <a:off x="5679683" y="2026598"/>
            <a:ext cx="2257681" cy="1123742"/>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1050">
                <a:solidFill>
                  <a:srgbClr val="002A4B"/>
                </a:solidFill>
                <a:latin typeface="Calibri"/>
                <a:ea typeface="Calibri"/>
                <a:cs typeface="Calibri"/>
                <a:sym typeface="Calibri"/>
              </a:rPr>
              <a:t>Uma </a:t>
            </a:r>
            <a:r>
              <a:rPr b="1" lang="pt-BR" sz="1050">
                <a:solidFill>
                  <a:srgbClr val="002A4B"/>
                </a:solidFill>
                <a:latin typeface="Calibri"/>
                <a:ea typeface="Calibri"/>
                <a:cs typeface="Calibri"/>
                <a:sym typeface="Calibri"/>
              </a:rPr>
              <a:t>lista inicial de 88 questões sobre as preferências dos pacientes </a:t>
            </a:r>
            <a:r>
              <a:rPr lang="pt-BR" sz="1050">
                <a:solidFill>
                  <a:srgbClr val="002A4B"/>
                </a:solidFill>
                <a:latin typeface="Calibri"/>
                <a:ea typeface="Calibri"/>
                <a:cs typeface="Calibri"/>
                <a:sym typeface="Calibri"/>
              </a:rPr>
              <a:t>foi esboçada para refletir os 6 principais temas. Por meio de um processo iterativo de discussões em equipe, reduções de itens e revisões, 15 itens foram selecionados para compor o questionário preliminar. Esses itens foram revisados quanto à possibilidade de tradução, chegando-se à Versão Preliminar 1.0 do PNH-PPQ</a:t>
            </a:r>
            <a:endParaRPr/>
          </a:p>
        </p:txBody>
      </p:sp>
      <p:sp>
        <p:nvSpPr>
          <p:cNvPr id="9392" name="Google Shape;9392;p142"/>
          <p:cNvSpPr/>
          <p:nvPr/>
        </p:nvSpPr>
        <p:spPr>
          <a:xfrm>
            <a:off x="6765033" y="4933049"/>
            <a:ext cx="1267007" cy="64119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050">
                <a:solidFill>
                  <a:srgbClr val="002A4B"/>
                </a:solidFill>
                <a:latin typeface="Calibri"/>
                <a:ea typeface="Calibri"/>
                <a:cs typeface="Calibri"/>
                <a:sym typeface="Calibri"/>
              </a:rPr>
              <a:t>Entrevistas cognitivas </a:t>
            </a:r>
            <a:r>
              <a:rPr lang="pt-BR" sz="1050">
                <a:solidFill>
                  <a:srgbClr val="002A4B"/>
                </a:solidFill>
                <a:latin typeface="Calibri"/>
                <a:ea typeface="Calibri"/>
                <a:cs typeface="Calibri"/>
                <a:sym typeface="Calibri"/>
              </a:rPr>
              <a:t>de esclarecimento com 5 pacientes com HPN e finalização do questionário PNH-PPQ</a:t>
            </a:r>
            <a:endParaRPr/>
          </a:p>
        </p:txBody>
      </p:sp>
      <p:sp>
        <p:nvSpPr>
          <p:cNvPr id="9393" name="Google Shape;9393;p142"/>
          <p:cNvSpPr/>
          <p:nvPr/>
        </p:nvSpPr>
        <p:spPr>
          <a:xfrm>
            <a:off x="3373225" y="2026598"/>
            <a:ext cx="1833293" cy="101566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1050">
                <a:solidFill>
                  <a:srgbClr val="002A4B"/>
                </a:solidFill>
                <a:latin typeface="Calibri"/>
                <a:ea typeface="Calibri"/>
                <a:cs typeface="Calibri"/>
                <a:sym typeface="Calibri"/>
              </a:rPr>
              <a:t>Revisão dos </a:t>
            </a:r>
            <a:r>
              <a:rPr b="1" lang="pt-BR" sz="1050">
                <a:solidFill>
                  <a:srgbClr val="002A4B"/>
                </a:solidFill>
                <a:latin typeface="Calibri"/>
                <a:ea typeface="Calibri"/>
                <a:cs typeface="Calibri"/>
                <a:sym typeface="Calibri"/>
              </a:rPr>
              <a:t>dados etnográficos </a:t>
            </a:r>
            <a:r>
              <a:rPr lang="pt-BR" sz="1050">
                <a:solidFill>
                  <a:srgbClr val="002A4B"/>
                </a:solidFill>
                <a:latin typeface="Calibri"/>
                <a:ea typeface="Calibri"/>
                <a:cs typeface="Calibri"/>
                <a:sym typeface="Calibri"/>
              </a:rPr>
              <a:t>existentes de 10 pacientes com HPN quanto às suas experiências no tratamento com eculizumabe</a:t>
            </a:r>
            <a:r>
              <a:rPr baseline="30000" lang="pt-BR" sz="1050">
                <a:solidFill>
                  <a:srgbClr val="002A4B"/>
                </a:solidFill>
                <a:latin typeface="Calibri"/>
                <a:ea typeface="Calibri"/>
                <a:cs typeface="Calibri"/>
                <a:sym typeface="Calibri"/>
              </a:rPr>
              <a:t> </a:t>
            </a:r>
            <a:r>
              <a:rPr lang="pt-BR" sz="1050">
                <a:solidFill>
                  <a:srgbClr val="002A4B"/>
                </a:solidFill>
                <a:latin typeface="Calibri"/>
                <a:ea typeface="Calibri"/>
                <a:cs typeface="Calibri"/>
                <a:sym typeface="Calibri"/>
              </a:rPr>
              <a:t>(desenhos, fotos, citações dos pacientes e vídeos autogravados)</a:t>
            </a:r>
            <a:endParaRPr/>
          </a:p>
        </p:txBody>
      </p:sp>
      <p:sp>
        <p:nvSpPr>
          <p:cNvPr id="9394" name="Google Shape;9394;p142"/>
          <p:cNvSpPr/>
          <p:nvPr/>
        </p:nvSpPr>
        <p:spPr>
          <a:xfrm>
            <a:off x="2174972" y="4916678"/>
            <a:ext cx="1753737" cy="877071"/>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050">
                <a:solidFill>
                  <a:srgbClr val="002A4B"/>
                </a:solidFill>
                <a:latin typeface="Calibri"/>
                <a:ea typeface="Calibri"/>
                <a:cs typeface="Calibri"/>
                <a:sym typeface="Calibri"/>
              </a:rPr>
              <a:t>Opiniões de 9 especialistas   </a:t>
            </a:r>
            <a:r>
              <a:rPr lang="pt-BR" sz="1050">
                <a:solidFill>
                  <a:srgbClr val="002A4B"/>
                </a:solidFill>
                <a:latin typeface="Calibri"/>
                <a:ea typeface="Calibri"/>
                <a:cs typeface="Calibri"/>
                <a:sym typeface="Calibri"/>
              </a:rPr>
              <a:t>em HPN sobre as suas preferências e visões das preferências de tratamento dos pacientes (pesquisa Delphi)</a:t>
            </a:r>
            <a:endParaRPr/>
          </a:p>
        </p:txBody>
      </p:sp>
      <p:cxnSp>
        <p:nvCxnSpPr>
          <p:cNvPr id="9395" name="Google Shape;9395;p142"/>
          <p:cNvCxnSpPr/>
          <p:nvPr/>
        </p:nvCxnSpPr>
        <p:spPr>
          <a:xfrm rot="10800000">
            <a:off x="980567" y="1976783"/>
            <a:ext cx="0" cy="2056932"/>
          </a:xfrm>
          <a:prstGeom prst="straightConnector1">
            <a:avLst/>
          </a:prstGeom>
          <a:noFill/>
          <a:ln cap="flat" cmpd="sng" w="12700">
            <a:solidFill>
              <a:schemeClr val="dk2"/>
            </a:solidFill>
            <a:prstDash val="solid"/>
            <a:miter lim="800000"/>
            <a:headEnd len="med" w="med" type="oval"/>
            <a:tailEnd len="med" w="med" type="oval"/>
          </a:ln>
        </p:spPr>
      </p:cxnSp>
      <p:cxnSp>
        <p:nvCxnSpPr>
          <p:cNvPr id="9396" name="Google Shape;9396;p142"/>
          <p:cNvCxnSpPr>
            <a:stCxn id="9397" idx="22"/>
          </p:cNvCxnSpPr>
          <p:nvPr/>
        </p:nvCxnSpPr>
        <p:spPr>
          <a:xfrm rot="10800000">
            <a:off x="3267775" y="1976824"/>
            <a:ext cx="0" cy="2026800"/>
          </a:xfrm>
          <a:prstGeom prst="straightConnector1">
            <a:avLst/>
          </a:prstGeom>
          <a:noFill/>
          <a:ln cap="flat" cmpd="sng" w="12700">
            <a:solidFill>
              <a:schemeClr val="dk2"/>
            </a:solidFill>
            <a:prstDash val="solid"/>
            <a:miter lim="800000"/>
            <a:headEnd len="med" w="med" type="oval"/>
            <a:tailEnd len="med" w="med" type="oval"/>
          </a:ln>
        </p:spPr>
      </p:cxnSp>
      <p:cxnSp>
        <p:nvCxnSpPr>
          <p:cNvPr id="9398" name="Google Shape;9398;p142"/>
          <p:cNvCxnSpPr/>
          <p:nvPr/>
        </p:nvCxnSpPr>
        <p:spPr>
          <a:xfrm rot="10800000">
            <a:off x="5561666" y="1976783"/>
            <a:ext cx="0" cy="2021685"/>
          </a:xfrm>
          <a:prstGeom prst="straightConnector1">
            <a:avLst/>
          </a:prstGeom>
          <a:noFill/>
          <a:ln cap="flat" cmpd="sng" w="12700">
            <a:solidFill>
              <a:schemeClr val="dk2"/>
            </a:solidFill>
            <a:prstDash val="solid"/>
            <a:miter lim="800000"/>
            <a:headEnd len="med" w="med" type="oval"/>
            <a:tailEnd len="med" w="med" type="oval"/>
          </a:ln>
        </p:spPr>
      </p:cxnSp>
      <p:cxnSp>
        <p:nvCxnSpPr>
          <p:cNvPr id="9399" name="Google Shape;9399;p142"/>
          <p:cNvCxnSpPr/>
          <p:nvPr/>
        </p:nvCxnSpPr>
        <p:spPr>
          <a:xfrm rot="10800000">
            <a:off x="2085180" y="4258814"/>
            <a:ext cx="0" cy="1547307"/>
          </a:xfrm>
          <a:prstGeom prst="straightConnector1">
            <a:avLst/>
          </a:prstGeom>
          <a:noFill/>
          <a:ln cap="flat" cmpd="sng" w="12700">
            <a:solidFill>
              <a:schemeClr val="lt2"/>
            </a:solidFill>
            <a:prstDash val="solid"/>
            <a:miter lim="800000"/>
            <a:headEnd len="med" w="med" type="oval"/>
            <a:tailEnd len="med" w="med" type="oval"/>
          </a:ln>
        </p:spPr>
      </p:cxnSp>
      <p:cxnSp>
        <p:nvCxnSpPr>
          <p:cNvPr id="9400" name="Google Shape;9400;p142"/>
          <p:cNvCxnSpPr/>
          <p:nvPr/>
        </p:nvCxnSpPr>
        <p:spPr>
          <a:xfrm rot="10800000">
            <a:off x="4408706" y="4258814"/>
            <a:ext cx="0" cy="1547307"/>
          </a:xfrm>
          <a:prstGeom prst="straightConnector1">
            <a:avLst/>
          </a:prstGeom>
          <a:noFill/>
          <a:ln cap="flat" cmpd="sng" w="12700">
            <a:solidFill>
              <a:schemeClr val="lt2"/>
            </a:solidFill>
            <a:prstDash val="solid"/>
            <a:miter lim="800000"/>
            <a:headEnd len="med" w="med" type="oval"/>
            <a:tailEnd len="med" w="med" type="oval"/>
          </a:ln>
        </p:spPr>
      </p:cxnSp>
      <p:cxnSp>
        <p:nvCxnSpPr>
          <p:cNvPr id="9401" name="Google Shape;9401;p142"/>
          <p:cNvCxnSpPr/>
          <p:nvPr/>
        </p:nvCxnSpPr>
        <p:spPr>
          <a:xfrm rot="10800000">
            <a:off x="6694132" y="4258814"/>
            <a:ext cx="0" cy="1547307"/>
          </a:xfrm>
          <a:prstGeom prst="straightConnector1">
            <a:avLst/>
          </a:prstGeom>
          <a:noFill/>
          <a:ln cap="flat" cmpd="sng" w="12700">
            <a:solidFill>
              <a:schemeClr val="lt2"/>
            </a:solidFill>
            <a:prstDash val="solid"/>
            <a:miter lim="800000"/>
            <a:headEnd len="med" w="med" type="oval"/>
            <a:tailEnd len="med" w="med" type="oval"/>
          </a:ln>
        </p:spPr>
      </p:cxnSp>
      <p:sp>
        <p:nvSpPr>
          <p:cNvPr id="9402" name="Google Shape;9402;p142"/>
          <p:cNvSpPr txBox="1"/>
          <p:nvPr/>
        </p:nvSpPr>
        <p:spPr>
          <a:xfrm>
            <a:off x="7371381" y="3938619"/>
            <a:ext cx="661089"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Fases</a:t>
            </a:r>
            <a:endParaRPr/>
          </a:p>
        </p:txBody>
      </p:sp>
      <p:grpSp>
        <p:nvGrpSpPr>
          <p:cNvPr id="9403" name="Google Shape;9403;p142"/>
          <p:cNvGrpSpPr/>
          <p:nvPr/>
        </p:nvGrpSpPr>
        <p:grpSpPr>
          <a:xfrm>
            <a:off x="2820084" y="3681689"/>
            <a:ext cx="768160" cy="827107"/>
            <a:chOff x="2820084" y="3331967"/>
            <a:chExt cx="768160" cy="827107"/>
          </a:xfrm>
        </p:grpSpPr>
        <p:sp>
          <p:nvSpPr>
            <p:cNvPr id="9404" name="Google Shape;9404;p142"/>
            <p:cNvSpPr/>
            <p:nvPr/>
          </p:nvSpPr>
          <p:spPr>
            <a:xfrm>
              <a:off x="2943743" y="3514570"/>
              <a:ext cx="644501" cy="644504"/>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405" name="Google Shape;9405;p142"/>
            <p:cNvSpPr txBox="1"/>
            <p:nvPr/>
          </p:nvSpPr>
          <p:spPr>
            <a:xfrm>
              <a:off x="2820084" y="3331967"/>
              <a:ext cx="314510"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000">
                  <a:solidFill>
                    <a:schemeClr val="dk2"/>
                  </a:solidFill>
                  <a:latin typeface="Calibri"/>
                  <a:ea typeface="Calibri"/>
                  <a:cs typeface="Calibri"/>
                  <a:sym typeface="Calibri"/>
                </a:rPr>
                <a:t>3</a:t>
              </a:r>
              <a:endParaRPr/>
            </a:p>
          </p:txBody>
        </p:sp>
        <p:sp>
          <p:nvSpPr>
            <p:cNvPr id="9397" name="Google Shape;9397;p142"/>
            <p:cNvSpPr/>
            <p:nvPr/>
          </p:nvSpPr>
          <p:spPr>
            <a:xfrm>
              <a:off x="3026701" y="3616994"/>
              <a:ext cx="452872" cy="421914"/>
            </a:xfrm>
            <a:custGeom>
              <a:rect b="b" l="l" r="r" t="t"/>
              <a:pathLst>
                <a:path extrusionOk="0" h="774612" w="831449">
                  <a:moveTo>
                    <a:pt x="831312" y="706342"/>
                  </a:moveTo>
                  <a:cubicBezTo>
                    <a:pt x="831312" y="723979"/>
                    <a:pt x="824614" y="741428"/>
                    <a:pt x="811220" y="754822"/>
                  </a:cubicBezTo>
                  <a:cubicBezTo>
                    <a:pt x="784653" y="781352"/>
                    <a:pt x="740824" y="781128"/>
                    <a:pt x="714703" y="754636"/>
                  </a:cubicBezTo>
                  <a:lnTo>
                    <a:pt x="637796" y="677730"/>
                  </a:lnTo>
                  <a:cubicBezTo>
                    <a:pt x="627527" y="667461"/>
                    <a:pt x="639805" y="657899"/>
                    <a:pt x="646726" y="650978"/>
                  </a:cubicBezTo>
                  <a:lnTo>
                    <a:pt x="609965" y="613585"/>
                  </a:lnTo>
                  <a:cubicBezTo>
                    <a:pt x="552480" y="644801"/>
                    <a:pt x="480034" y="635276"/>
                    <a:pt x="432524" y="587763"/>
                  </a:cubicBezTo>
                  <a:cubicBezTo>
                    <a:pt x="381885" y="537124"/>
                    <a:pt x="374593" y="458471"/>
                    <a:pt x="412990" y="399797"/>
                  </a:cubicBezTo>
                  <a:cubicBezTo>
                    <a:pt x="410944" y="397564"/>
                    <a:pt x="409678" y="394551"/>
                    <a:pt x="409678" y="391276"/>
                  </a:cubicBezTo>
                  <a:cubicBezTo>
                    <a:pt x="409678" y="344805"/>
                    <a:pt x="442085" y="304956"/>
                    <a:pt x="486325" y="294464"/>
                  </a:cubicBezTo>
                  <a:cubicBezTo>
                    <a:pt x="480409" y="287953"/>
                    <a:pt x="475721" y="280288"/>
                    <a:pt x="472596" y="271880"/>
                  </a:cubicBezTo>
                  <a:lnTo>
                    <a:pt x="316100" y="271880"/>
                  </a:lnTo>
                  <a:cubicBezTo>
                    <a:pt x="312975" y="280288"/>
                    <a:pt x="308287" y="287916"/>
                    <a:pt x="302371" y="294464"/>
                  </a:cubicBezTo>
                  <a:cubicBezTo>
                    <a:pt x="346610" y="304957"/>
                    <a:pt x="379017" y="344806"/>
                    <a:pt x="379017" y="391276"/>
                  </a:cubicBezTo>
                  <a:cubicBezTo>
                    <a:pt x="379017" y="398234"/>
                    <a:pt x="373362" y="403852"/>
                    <a:pt x="366442" y="403852"/>
                  </a:cubicBezTo>
                  <a:lnTo>
                    <a:pt x="138099" y="403852"/>
                  </a:lnTo>
                  <a:cubicBezTo>
                    <a:pt x="131141" y="403852"/>
                    <a:pt x="125523" y="398197"/>
                    <a:pt x="125523" y="391276"/>
                  </a:cubicBezTo>
                  <a:cubicBezTo>
                    <a:pt x="125523" y="344805"/>
                    <a:pt x="157930" y="304956"/>
                    <a:pt x="202170" y="294464"/>
                  </a:cubicBezTo>
                  <a:cubicBezTo>
                    <a:pt x="177539" y="267229"/>
                    <a:pt x="178134" y="225705"/>
                    <a:pt x="204104" y="199735"/>
                  </a:cubicBezTo>
                  <a:cubicBezTo>
                    <a:pt x="227991" y="175849"/>
                    <a:pt x="265831" y="173021"/>
                    <a:pt x="292954" y="193224"/>
                  </a:cubicBezTo>
                  <a:cubicBezTo>
                    <a:pt x="306498" y="178006"/>
                    <a:pt x="324395" y="167216"/>
                    <a:pt x="344300" y="162491"/>
                  </a:cubicBezTo>
                  <a:cubicBezTo>
                    <a:pt x="319669" y="135255"/>
                    <a:pt x="320265" y="93732"/>
                    <a:pt x="346235" y="67762"/>
                  </a:cubicBezTo>
                  <a:cubicBezTo>
                    <a:pt x="372838" y="41158"/>
                    <a:pt x="415998" y="41158"/>
                    <a:pt x="442599" y="67762"/>
                  </a:cubicBezTo>
                  <a:cubicBezTo>
                    <a:pt x="468570" y="93733"/>
                    <a:pt x="469165" y="135292"/>
                    <a:pt x="444534" y="162491"/>
                  </a:cubicBezTo>
                  <a:cubicBezTo>
                    <a:pt x="464439" y="167216"/>
                    <a:pt x="482337" y="178043"/>
                    <a:pt x="495879" y="193224"/>
                  </a:cubicBezTo>
                  <a:cubicBezTo>
                    <a:pt x="523004" y="173058"/>
                    <a:pt x="560843" y="175849"/>
                    <a:pt x="584729" y="199735"/>
                  </a:cubicBezTo>
                  <a:cubicBezTo>
                    <a:pt x="610700" y="225706"/>
                    <a:pt x="611296" y="267229"/>
                    <a:pt x="586664" y="294464"/>
                  </a:cubicBezTo>
                  <a:cubicBezTo>
                    <a:pt x="630903" y="304957"/>
                    <a:pt x="663311" y="344806"/>
                    <a:pt x="663311" y="391276"/>
                  </a:cubicBezTo>
                  <a:cubicBezTo>
                    <a:pt x="663311" y="393211"/>
                    <a:pt x="662864" y="395034"/>
                    <a:pt x="662083" y="396709"/>
                  </a:cubicBezTo>
                  <a:cubicBezTo>
                    <a:pt x="694044" y="442994"/>
                    <a:pt x="697169" y="503532"/>
                    <a:pt x="670715" y="552719"/>
                  </a:cubicBezTo>
                  <a:lnTo>
                    <a:pt x="707922" y="589925"/>
                  </a:lnTo>
                  <a:cubicBezTo>
                    <a:pt x="714805" y="583042"/>
                    <a:pt x="724293" y="570838"/>
                    <a:pt x="734562" y="581107"/>
                  </a:cubicBezTo>
                  <a:lnTo>
                    <a:pt x="811506" y="658051"/>
                  </a:lnTo>
                  <a:cubicBezTo>
                    <a:pt x="824789" y="671334"/>
                    <a:pt x="831449" y="688859"/>
                    <a:pt x="831449" y="706383"/>
                  </a:cubicBezTo>
                  <a:close/>
                  <a:moveTo>
                    <a:pt x="723632" y="727959"/>
                  </a:moveTo>
                  <a:lnTo>
                    <a:pt x="784651" y="666940"/>
                  </a:lnTo>
                  <a:lnTo>
                    <a:pt x="725492" y="607781"/>
                  </a:lnTo>
                  <a:lnTo>
                    <a:pt x="664473" y="668800"/>
                  </a:lnTo>
                  <a:lnTo>
                    <a:pt x="723632" y="727922"/>
                  </a:lnTo>
                  <a:close/>
                  <a:moveTo>
                    <a:pt x="801134" y="686102"/>
                  </a:moveTo>
                  <a:lnTo>
                    <a:pt x="742793" y="744442"/>
                  </a:lnTo>
                  <a:cubicBezTo>
                    <a:pt x="771108" y="759436"/>
                    <a:pt x="806119" y="739382"/>
                    <a:pt x="806119" y="706379"/>
                  </a:cubicBezTo>
                  <a:cubicBezTo>
                    <a:pt x="806119" y="699384"/>
                    <a:pt x="804445" y="692427"/>
                    <a:pt x="801133" y="686102"/>
                  </a:cubicBezTo>
                  <a:close/>
                  <a:moveTo>
                    <a:pt x="673851" y="309940"/>
                  </a:moveTo>
                  <a:lnTo>
                    <a:pt x="720434" y="356523"/>
                  </a:lnTo>
                  <a:cubicBezTo>
                    <a:pt x="724713" y="360839"/>
                    <a:pt x="731522" y="361583"/>
                    <a:pt x="736619" y="358011"/>
                  </a:cubicBezTo>
                  <a:cubicBezTo>
                    <a:pt x="739037" y="356300"/>
                    <a:pt x="783537" y="311391"/>
                    <a:pt x="789602" y="305289"/>
                  </a:cubicBezTo>
                  <a:cubicBezTo>
                    <a:pt x="794513" y="300377"/>
                    <a:pt x="794513" y="292377"/>
                    <a:pt x="789602" y="287466"/>
                  </a:cubicBezTo>
                  <a:cubicBezTo>
                    <a:pt x="784690" y="282555"/>
                    <a:pt x="776691" y="282555"/>
                    <a:pt x="771779" y="287466"/>
                  </a:cubicBezTo>
                  <a:lnTo>
                    <a:pt x="740749" y="318497"/>
                  </a:lnTo>
                  <a:cubicBezTo>
                    <a:pt x="725866" y="139456"/>
                    <a:pt x="575776" y="0"/>
                    <a:pt x="394277" y="0"/>
                  </a:cubicBezTo>
                  <a:cubicBezTo>
                    <a:pt x="249135" y="0"/>
                    <a:pt x="120319" y="90115"/>
                    <a:pt x="69427" y="223618"/>
                  </a:cubicBezTo>
                  <a:cubicBezTo>
                    <a:pt x="66934" y="230130"/>
                    <a:pt x="70208" y="237385"/>
                    <a:pt x="76719" y="239840"/>
                  </a:cubicBezTo>
                  <a:cubicBezTo>
                    <a:pt x="83231" y="242333"/>
                    <a:pt x="90486" y="239059"/>
                    <a:pt x="92941" y="232548"/>
                  </a:cubicBezTo>
                  <a:cubicBezTo>
                    <a:pt x="140194" y="108647"/>
                    <a:pt x="259477" y="25189"/>
                    <a:pt x="394284" y="25189"/>
                  </a:cubicBezTo>
                  <a:cubicBezTo>
                    <a:pt x="560857" y="25189"/>
                    <a:pt x="699084" y="151843"/>
                    <a:pt x="715191" y="315701"/>
                  </a:cubicBezTo>
                  <a:lnTo>
                    <a:pt x="691601" y="292112"/>
                  </a:lnTo>
                  <a:cubicBezTo>
                    <a:pt x="686690" y="287200"/>
                    <a:pt x="678690" y="287200"/>
                    <a:pt x="673779" y="292112"/>
                  </a:cubicBezTo>
                  <a:cubicBezTo>
                    <a:pt x="668868" y="297023"/>
                    <a:pt x="668868" y="305023"/>
                    <a:pt x="673779" y="309934"/>
                  </a:cubicBezTo>
                  <a:close/>
                  <a:moveTo>
                    <a:pt x="21465" y="403219"/>
                  </a:moveTo>
                  <a:lnTo>
                    <a:pt x="47807" y="376876"/>
                  </a:lnTo>
                  <a:cubicBezTo>
                    <a:pt x="62690" y="555956"/>
                    <a:pt x="212780" y="695373"/>
                    <a:pt x="394279" y="695373"/>
                  </a:cubicBezTo>
                  <a:cubicBezTo>
                    <a:pt x="410836" y="695373"/>
                    <a:pt x="410836" y="670184"/>
                    <a:pt x="394279" y="670184"/>
                  </a:cubicBezTo>
                  <a:cubicBezTo>
                    <a:pt x="227706" y="670184"/>
                    <a:pt x="89479" y="543530"/>
                    <a:pt x="73372" y="379672"/>
                  </a:cubicBezTo>
                  <a:lnTo>
                    <a:pt x="101612" y="407911"/>
                  </a:lnTo>
                  <a:cubicBezTo>
                    <a:pt x="106523" y="412823"/>
                    <a:pt x="114523" y="412823"/>
                    <a:pt x="119434" y="407911"/>
                  </a:cubicBezTo>
                  <a:cubicBezTo>
                    <a:pt x="124345" y="403000"/>
                    <a:pt x="124345" y="395000"/>
                    <a:pt x="119434" y="390089"/>
                  </a:cubicBezTo>
                  <a:lnTo>
                    <a:pt x="68200" y="338855"/>
                  </a:lnTo>
                  <a:cubicBezTo>
                    <a:pt x="63921" y="334539"/>
                    <a:pt x="57112" y="333795"/>
                    <a:pt x="52015" y="337367"/>
                  </a:cubicBezTo>
                  <a:cubicBezTo>
                    <a:pt x="49597" y="339079"/>
                    <a:pt x="9376" y="379746"/>
                    <a:pt x="3683" y="385439"/>
                  </a:cubicBezTo>
                  <a:cubicBezTo>
                    <a:pt x="-1228" y="390350"/>
                    <a:pt x="-1228" y="398350"/>
                    <a:pt x="3683" y="403261"/>
                  </a:cubicBezTo>
                  <a:cubicBezTo>
                    <a:pt x="8595" y="408172"/>
                    <a:pt x="16595" y="408172"/>
                    <a:pt x="21506" y="403261"/>
                  </a:cubicBezTo>
                  <a:close/>
                  <a:moveTo>
                    <a:pt x="468244" y="246723"/>
                  </a:moveTo>
                  <a:cubicBezTo>
                    <a:pt x="468468" y="233886"/>
                    <a:pt x="472226" y="221943"/>
                    <a:pt x="478625" y="211785"/>
                  </a:cubicBezTo>
                  <a:cubicBezTo>
                    <a:pt x="464597" y="195042"/>
                    <a:pt x="443911" y="185033"/>
                    <a:pt x="421586" y="185033"/>
                  </a:cubicBezTo>
                  <a:lnTo>
                    <a:pt x="367040" y="185033"/>
                  </a:lnTo>
                  <a:cubicBezTo>
                    <a:pt x="344678" y="185033"/>
                    <a:pt x="324029" y="195042"/>
                    <a:pt x="310002" y="211785"/>
                  </a:cubicBezTo>
                  <a:cubicBezTo>
                    <a:pt x="316364" y="221943"/>
                    <a:pt x="320122" y="233886"/>
                    <a:pt x="320382" y="246723"/>
                  </a:cubicBezTo>
                  <a:lnTo>
                    <a:pt x="468277" y="246723"/>
                  </a:lnTo>
                  <a:close/>
                  <a:moveTo>
                    <a:pt x="294194" y="257141"/>
                  </a:moveTo>
                  <a:cubicBezTo>
                    <a:pt x="294827" y="253569"/>
                    <a:pt x="295161" y="251858"/>
                    <a:pt x="295161" y="247951"/>
                  </a:cubicBezTo>
                  <a:cubicBezTo>
                    <a:pt x="295161" y="209777"/>
                    <a:pt x="248801" y="190578"/>
                    <a:pt x="221827" y="217590"/>
                  </a:cubicBezTo>
                  <a:cubicBezTo>
                    <a:pt x="194516" y="244900"/>
                    <a:pt x="214757" y="291856"/>
                    <a:pt x="252187" y="291856"/>
                  </a:cubicBezTo>
                  <a:cubicBezTo>
                    <a:pt x="272763" y="291856"/>
                    <a:pt x="289990" y="276824"/>
                    <a:pt x="294195" y="257179"/>
                  </a:cubicBezTo>
                  <a:close/>
                  <a:moveTo>
                    <a:pt x="494257" y="256434"/>
                  </a:moveTo>
                  <a:cubicBezTo>
                    <a:pt x="496378" y="265550"/>
                    <a:pt x="499689" y="272396"/>
                    <a:pt x="506201" y="279019"/>
                  </a:cubicBezTo>
                  <a:cubicBezTo>
                    <a:pt x="523018" y="296097"/>
                    <a:pt x="549807" y="296097"/>
                    <a:pt x="566625" y="279019"/>
                  </a:cubicBezTo>
                  <a:cubicBezTo>
                    <a:pt x="583368" y="261978"/>
                    <a:pt x="583815" y="234593"/>
                    <a:pt x="566811" y="217590"/>
                  </a:cubicBezTo>
                  <a:cubicBezTo>
                    <a:pt x="539799" y="190578"/>
                    <a:pt x="493476" y="209814"/>
                    <a:pt x="493476" y="247951"/>
                  </a:cubicBezTo>
                  <a:cubicBezTo>
                    <a:pt x="493476" y="250853"/>
                    <a:pt x="493774" y="253681"/>
                    <a:pt x="494295" y="256434"/>
                  </a:cubicBezTo>
                  <a:close/>
                  <a:moveTo>
                    <a:pt x="364108" y="147011"/>
                  </a:moveTo>
                  <a:cubicBezTo>
                    <a:pt x="380925" y="164089"/>
                    <a:pt x="407714" y="164089"/>
                    <a:pt x="424532" y="147011"/>
                  </a:cubicBezTo>
                  <a:cubicBezTo>
                    <a:pt x="441275" y="129970"/>
                    <a:pt x="441722" y="102586"/>
                    <a:pt x="424718" y="85582"/>
                  </a:cubicBezTo>
                  <a:cubicBezTo>
                    <a:pt x="397706" y="58570"/>
                    <a:pt x="351383" y="77806"/>
                    <a:pt x="351383" y="115943"/>
                  </a:cubicBezTo>
                  <a:cubicBezTo>
                    <a:pt x="351383" y="127961"/>
                    <a:pt x="356258" y="139012"/>
                    <a:pt x="364145" y="147011"/>
                  </a:cubicBezTo>
                  <a:close/>
                  <a:moveTo>
                    <a:pt x="689967" y="607707"/>
                  </a:moveTo>
                  <a:lnTo>
                    <a:pt x="656481" y="574221"/>
                  </a:lnTo>
                  <a:cubicBezTo>
                    <a:pt x="649114" y="583597"/>
                    <a:pt x="640668" y="592080"/>
                    <a:pt x="631292" y="599484"/>
                  </a:cubicBezTo>
                  <a:lnTo>
                    <a:pt x="664444" y="633194"/>
                  </a:lnTo>
                  <a:lnTo>
                    <a:pt x="689931" y="607707"/>
                  </a:lnTo>
                  <a:close/>
                  <a:moveTo>
                    <a:pt x="437745" y="370772"/>
                  </a:moveTo>
                  <a:cubicBezTo>
                    <a:pt x="492774" y="320729"/>
                    <a:pt x="576229" y="318832"/>
                    <a:pt x="633417" y="365749"/>
                  </a:cubicBezTo>
                  <a:cubicBezTo>
                    <a:pt x="622813" y="337026"/>
                    <a:pt x="595169" y="317008"/>
                    <a:pt x="563692" y="317008"/>
                  </a:cubicBezTo>
                  <a:lnTo>
                    <a:pt x="509146" y="317008"/>
                  </a:lnTo>
                  <a:cubicBezTo>
                    <a:pt x="475771" y="317008"/>
                    <a:pt x="446824" y="339481"/>
                    <a:pt x="437745" y="370772"/>
                  </a:cubicBezTo>
                  <a:close/>
                  <a:moveTo>
                    <a:pt x="538501" y="357043"/>
                  </a:moveTo>
                  <a:cubicBezTo>
                    <a:pt x="469630" y="357043"/>
                    <a:pt x="413780" y="412891"/>
                    <a:pt x="413780" y="481763"/>
                  </a:cubicBezTo>
                  <a:cubicBezTo>
                    <a:pt x="413780" y="550636"/>
                    <a:pt x="469628" y="606484"/>
                    <a:pt x="538501" y="606484"/>
                  </a:cubicBezTo>
                  <a:cubicBezTo>
                    <a:pt x="607371" y="606484"/>
                    <a:pt x="663221" y="550636"/>
                    <a:pt x="663221" y="481763"/>
                  </a:cubicBezTo>
                  <a:cubicBezTo>
                    <a:pt x="663221" y="412891"/>
                    <a:pt x="607373" y="357043"/>
                    <a:pt x="538501" y="357043"/>
                  </a:cubicBezTo>
                  <a:close/>
                  <a:moveTo>
                    <a:pt x="597139" y="423123"/>
                  </a:moveTo>
                  <a:cubicBezTo>
                    <a:pt x="629508" y="455530"/>
                    <a:pt x="629546" y="508030"/>
                    <a:pt x="597139" y="540433"/>
                  </a:cubicBezTo>
                  <a:cubicBezTo>
                    <a:pt x="592227" y="545344"/>
                    <a:pt x="592227" y="553344"/>
                    <a:pt x="597139" y="558255"/>
                  </a:cubicBezTo>
                  <a:cubicBezTo>
                    <a:pt x="602050" y="563166"/>
                    <a:pt x="610050" y="563166"/>
                    <a:pt x="614961" y="558255"/>
                  </a:cubicBezTo>
                  <a:cubicBezTo>
                    <a:pt x="657191" y="516025"/>
                    <a:pt x="657191" y="447565"/>
                    <a:pt x="614961" y="405331"/>
                  </a:cubicBezTo>
                  <a:cubicBezTo>
                    <a:pt x="610050" y="400420"/>
                    <a:pt x="602050" y="400420"/>
                    <a:pt x="597139" y="405331"/>
                  </a:cubicBezTo>
                  <a:cubicBezTo>
                    <a:pt x="592227" y="410242"/>
                    <a:pt x="592227" y="418242"/>
                    <a:pt x="597139" y="423153"/>
                  </a:cubicBezTo>
                  <a:close/>
                  <a:moveTo>
                    <a:pt x="352689" y="378697"/>
                  </a:moveTo>
                  <a:cubicBezTo>
                    <a:pt x="346624" y="343537"/>
                    <a:pt x="315780" y="317008"/>
                    <a:pt x="279466" y="317008"/>
                  </a:cubicBezTo>
                  <a:lnTo>
                    <a:pt x="224920" y="317008"/>
                  </a:lnTo>
                  <a:cubicBezTo>
                    <a:pt x="188606" y="317008"/>
                    <a:pt x="157761" y="343574"/>
                    <a:pt x="151696" y="37869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9406" name="Google Shape;9406;p142"/>
          <p:cNvGrpSpPr/>
          <p:nvPr/>
        </p:nvGrpSpPr>
        <p:grpSpPr>
          <a:xfrm>
            <a:off x="525297" y="3681689"/>
            <a:ext cx="777521" cy="827107"/>
            <a:chOff x="525297" y="3331967"/>
            <a:chExt cx="777521" cy="827107"/>
          </a:xfrm>
        </p:grpSpPr>
        <p:sp>
          <p:nvSpPr>
            <p:cNvPr id="9407" name="Google Shape;9407;p142"/>
            <p:cNvSpPr/>
            <p:nvPr/>
          </p:nvSpPr>
          <p:spPr>
            <a:xfrm>
              <a:off x="658317" y="3514570"/>
              <a:ext cx="644501" cy="644504"/>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408" name="Google Shape;9408;p142"/>
            <p:cNvSpPr txBox="1"/>
            <p:nvPr/>
          </p:nvSpPr>
          <p:spPr>
            <a:xfrm>
              <a:off x="525297" y="3331967"/>
              <a:ext cx="314510"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000">
                  <a:solidFill>
                    <a:schemeClr val="dk2"/>
                  </a:solidFill>
                  <a:latin typeface="Calibri"/>
                  <a:ea typeface="Calibri"/>
                  <a:cs typeface="Calibri"/>
                  <a:sym typeface="Calibri"/>
                </a:rPr>
                <a:t>1</a:t>
              </a:r>
              <a:endParaRPr/>
            </a:p>
          </p:txBody>
        </p:sp>
        <p:grpSp>
          <p:nvGrpSpPr>
            <p:cNvPr id="9409" name="Google Shape;9409;p142"/>
            <p:cNvGrpSpPr/>
            <p:nvPr/>
          </p:nvGrpSpPr>
          <p:grpSpPr>
            <a:xfrm>
              <a:off x="784203" y="3648746"/>
              <a:ext cx="385240" cy="411775"/>
              <a:chOff x="6397224" y="-1039680"/>
              <a:chExt cx="918942" cy="982237"/>
            </a:xfrm>
          </p:grpSpPr>
          <p:sp>
            <p:nvSpPr>
              <p:cNvPr id="9410" name="Google Shape;9410;p142"/>
              <p:cNvSpPr/>
              <p:nvPr/>
            </p:nvSpPr>
            <p:spPr>
              <a:xfrm>
                <a:off x="6397224" y="-1039680"/>
                <a:ext cx="636831" cy="765424"/>
              </a:xfrm>
              <a:custGeom>
                <a:rect b="b" l="l" r="r" t="t"/>
                <a:pathLst>
                  <a:path extrusionOk="0" h="765424" w="636831">
                    <a:moveTo>
                      <a:pt x="408684" y="765419"/>
                    </a:moveTo>
                    <a:lnTo>
                      <a:pt x="14883" y="765419"/>
                    </a:lnTo>
                    <a:cubicBezTo>
                      <a:pt x="6697" y="765419"/>
                      <a:pt x="0" y="758722"/>
                      <a:pt x="0" y="750537"/>
                    </a:cubicBezTo>
                    <a:lnTo>
                      <a:pt x="0" y="14883"/>
                    </a:lnTo>
                    <a:cubicBezTo>
                      <a:pt x="0" y="6697"/>
                      <a:pt x="6697" y="0"/>
                      <a:pt x="14883" y="0"/>
                    </a:cubicBezTo>
                    <a:lnTo>
                      <a:pt x="621949" y="0"/>
                    </a:lnTo>
                    <a:cubicBezTo>
                      <a:pt x="630135" y="0"/>
                      <a:pt x="636832" y="6697"/>
                      <a:pt x="636832" y="14883"/>
                    </a:cubicBezTo>
                    <a:lnTo>
                      <a:pt x="636832" y="446337"/>
                    </a:lnTo>
                    <a:cubicBezTo>
                      <a:pt x="636832" y="454522"/>
                      <a:pt x="630135" y="461220"/>
                      <a:pt x="621949" y="461220"/>
                    </a:cubicBezTo>
                    <a:cubicBezTo>
                      <a:pt x="613764" y="461220"/>
                      <a:pt x="607066" y="454522"/>
                      <a:pt x="607066" y="446337"/>
                    </a:cubicBezTo>
                    <a:lnTo>
                      <a:pt x="607066" y="29770"/>
                    </a:lnTo>
                    <a:lnTo>
                      <a:pt x="29766" y="29770"/>
                    </a:lnTo>
                    <a:lnTo>
                      <a:pt x="29766" y="735659"/>
                    </a:lnTo>
                    <a:lnTo>
                      <a:pt x="408680" y="735659"/>
                    </a:lnTo>
                    <a:cubicBezTo>
                      <a:pt x="416865" y="735659"/>
                      <a:pt x="423562" y="742356"/>
                      <a:pt x="423562" y="750541"/>
                    </a:cubicBezTo>
                    <a:cubicBezTo>
                      <a:pt x="423562" y="758727"/>
                      <a:pt x="416865" y="765424"/>
                      <a:pt x="408680" y="7654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411" name="Google Shape;9411;p142"/>
              <p:cNvSpPr/>
              <p:nvPr/>
            </p:nvSpPr>
            <p:spPr>
              <a:xfrm>
                <a:off x="6475215" y="-955602"/>
                <a:ext cx="232467" cy="183060"/>
              </a:xfrm>
              <a:custGeom>
                <a:rect b="b" l="l" r="r" t="t"/>
                <a:pathLst>
                  <a:path extrusionOk="0" h="183060" w="232467">
                    <a:moveTo>
                      <a:pt x="217584" y="183061"/>
                    </a:moveTo>
                    <a:lnTo>
                      <a:pt x="14883" y="183061"/>
                    </a:lnTo>
                    <a:cubicBezTo>
                      <a:pt x="6697" y="183061"/>
                      <a:pt x="0" y="176364"/>
                      <a:pt x="0" y="168178"/>
                    </a:cubicBezTo>
                    <a:lnTo>
                      <a:pt x="0" y="14883"/>
                    </a:lnTo>
                    <a:cubicBezTo>
                      <a:pt x="0" y="6697"/>
                      <a:pt x="6697" y="0"/>
                      <a:pt x="14883" y="0"/>
                    </a:cubicBezTo>
                    <a:lnTo>
                      <a:pt x="217584" y="0"/>
                    </a:lnTo>
                    <a:cubicBezTo>
                      <a:pt x="225770" y="0"/>
                      <a:pt x="232467" y="6697"/>
                      <a:pt x="232467" y="14883"/>
                    </a:cubicBezTo>
                    <a:lnTo>
                      <a:pt x="232467" y="168178"/>
                    </a:lnTo>
                    <a:cubicBezTo>
                      <a:pt x="232467" y="176364"/>
                      <a:pt x="225919" y="183061"/>
                      <a:pt x="217584" y="183061"/>
                    </a:cubicBezTo>
                    <a:close/>
                    <a:moveTo>
                      <a:pt x="29761" y="153295"/>
                    </a:moveTo>
                    <a:lnTo>
                      <a:pt x="202697" y="153295"/>
                    </a:lnTo>
                    <a:lnTo>
                      <a:pt x="202697" y="29766"/>
                    </a:lnTo>
                    <a:lnTo>
                      <a:pt x="29761" y="2976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412" name="Google Shape;9412;p142"/>
              <p:cNvSpPr/>
              <p:nvPr/>
            </p:nvSpPr>
            <p:spPr>
              <a:xfrm>
                <a:off x="6762003" y="-917493"/>
                <a:ext cx="202853" cy="29765"/>
              </a:xfrm>
              <a:custGeom>
                <a:rect b="b" l="l" r="r" t="t"/>
                <a:pathLst>
                  <a:path extrusionOk="0" h="29765" w="202853">
                    <a:moveTo>
                      <a:pt x="187971" y="29766"/>
                    </a:moveTo>
                    <a:lnTo>
                      <a:pt x="14883" y="29766"/>
                    </a:lnTo>
                    <a:cubicBezTo>
                      <a:pt x="6697" y="29766"/>
                      <a:pt x="0" y="23068"/>
                      <a:pt x="0" y="14883"/>
                    </a:cubicBezTo>
                    <a:cubicBezTo>
                      <a:pt x="0" y="6697"/>
                      <a:pt x="6697" y="0"/>
                      <a:pt x="14883" y="0"/>
                    </a:cubicBezTo>
                    <a:lnTo>
                      <a:pt x="187971" y="0"/>
                    </a:lnTo>
                    <a:cubicBezTo>
                      <a:pt x="196157" y="0"/>
                      <a:pt x="202854" y="6697"/>
                      <a:pt x="202854" y="14883"/>
                    </a:cubicBezTo>
                    <a:cubicBezTo>
                      <a:pt x="202854" y="23068"/>
                      <a:pt x="196157" y="29766"/>
                      <a:pt x="187971"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413" name="Google Shape;9413;p142"/>
              <p:cNvSpPr/>
              <p:nvPr/>
            </p:nvSpPr>
            <p:spPr>
              <a:xfrm>
                <a:off x="6762003" y="-840407"/>
                <a:ext cx="202853" cy="29765"/>
              </a:xfrm>
              <a:custGeom>
                <a:rect b="b" l="l" r="r" t="t"/>
                <a:pathLst>
                  <a:path extrusionOk="0" h="29765" w="202853">
                    <a:moveTo>
                      <a:pt x="187971" y="29766"/>
                    </a:moveTo>
                    <a:lnTo>
                      <a:pt x="14883" y="29766"/>
                    </a:lnTo>
                    <a:cubicBezTo>
                      <a:pt x="6697" y="29766"/>
                      <a:pt x="0" y="23068"/>
                      <a:pt x="0" y="14883"/>
                    </a:cubicBezTo>
                    <a:cubicBezTo>
                      <a:pt x="0" y="6697"/>
                      <a:pt x="6697" y="0"/>
                      <a:pt x="14883" y="0"/>
                    </a:cubicBezTo>
                    <a:lnTo>
                      <a:pt x="187971" y="0"/>
                    </a:lnTo>
                    <a:cubicBezTo>
                      <a:pt x="196157" y="0"/>
                      <a:pt x="202854" y="6697"/>
                      <a:pt x="202854" y="14883"/>
                    </a:cubicBezTo>
                    <a:cubicBezTo>
                      <a:pt x="202854" y="23068"/>
                      <a:pt x="196157" y="29766"/>
                      <a:pt x="187971"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414" name="Google Shape;9414;p142"/>
              <p:cNvSpPr/>
              <p:nvPr/>
            </p:nvSpPr>
            <p:spPr>
              <a:xfrm>
                <a:off x="6475215" y="-654069"/>
                <a:ext cx="238420" cy="29765"/>
              </a:xfrm>
              <a:custGeom>
                <a:rect b="b" l="l" r="r" t="t"/>
                <a:pathLst>
                  <a:path extrusionOk="0" h="29765" w="238420">
                    <a:moveTo>
                      <a:pt x="223537" y="29766"/>
                    </a:moveTo>
                    <a:lnTo>
                      <a:pt x="14883" y="29766"/>
                    </a:lnTo>
                    <a:cubicBezTo>
                      <a:pt x="6697" y="29766"/>
                      <a:pt x="0" y="23068"/>
                      <a:pt x="0" y="14883"/>
                    </a:cubicBezTo>
                    <a:cubicBezTo>
                      <a:pt x="0" y="6697"/>
                      <a:pt x="6697" y="0"/>
                      <a:pt x="14883" y="0"/>
                    </a:cubicBezTo>
                    <a:lnTo>
                      <a:pt x="223537" y="0"/>
                    </a:lnTo>
                    <a:cubicBezTo>
                      <a:pt x="231723" y="0"/>
                      <a:pt x="238420" y="6697"/>
                      <a:pt x="238420" y="14883"/>
                    </a:cubicBezTo>
                    <a:cubicBezTo>
                      <a:pt x="238420" y="23068"/>
                      <a:pt x="231723" y="29766"/>
                      <a:pt x="223537"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415" name="Google Shape;9415;p142"/>
              <p:cNvSpPr/>
              <p:nvPr/>
            </p:nvSpPr>
            <p:spPr>
              <a:xfrm>
                <a:off x="6475215" y="-547208"/>
                <a:ext cx="197643" cy="29765"/>
              </a:xfrm>
              <a:custGeom>
                <a:rect b="b" l="l" r="r" t="t"/>
                <a:pathLst>
                  <a:path extrusionOk="0" h="29765" w="197643">
                    <a:moveTo>
                      <a:pt x="182761" y="29766"/>
                    </a:moveTo>
                    <a:lnTo>
                      <a:pt x="14883" y="29766"/>
                    </a:lnTo>
                    <a:cubicBezTo>
                      <a:pt x="6697" y="29766"/>
                      <a:pt x="0" y="23068"/>
                      <a:pt x="0" y="14883"/>
                    </a:cubicBezTo>
                    <a:cubicBezTo>
                      <a:pt x="0" y="6697"/>
                      <a:pt x="6697" y="0"/>
                      <a:pt x="14883" y="0"/>
                    </a:cubicBezTo>
                    <a:lnTo>
                      <a:pt x="182761" y="0"/>
                    </a:lnTo>
                    <a:cubicBezTo>
                      <a:pt x="190947" y="0"/>
                      <a:pt x="197644" y="6697"/>
                      <a:pt x="197644" y="14883"/>
                    </a:cubicBezTo>
                    <a:cubicBezTo>
                      <a:pt x="197644" y="23068"/>
                      <a:pt x="190947" y="29766"/>
                      <a:pt x="182761"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416" name="Google Shape;9416;p142"/>
              <p:cNvSpPr/>
              <p:nvPr/>
            </p:nvSpPr>
            <p:spPr>
              <a:xfrm>
                <a:off x="6475215" y="-440500"/>
                <a:ext cx="193919" cy="29765"/>
              </a:xfrm>
              <a:custGeom>
                <a:rect b="b" l="l" r="r" t="t"/>
                <a:pathLst>
                  <a:path extrusionOk="0" h="29765" w="193919">
                    <a:moveTo>
                      <a:pt x="179037" y="29766"/>
                    </a:moveTo>
                    <a:lnTo>
                      <a:pt x="14883" y="29766"/>
                    </a:lnTo>
                    <a:cubicBezTo>
                      <a:pt x="6697" y="29766"/>
                      <a:pt x="0" y="23068"/>
                      <a:pt x="0" y="14883"/>
                    </a:cubicBezTo>
                    <a:cubicBezTo>
                      <a:pt x="0" y="6697"/>
                      <a:pt x="6697" y="0"/>
                      <a:pt x="14883" y="0"/>
                    </a:cubicBezTo>
                    <a:lnTo>
                      <a:pt x="179037" y="0"/>
                    </a:lnTo>
                    <a:cubicBezTo>
                      <a:pt x="187222" y="0"/>
                      <a:pt x="193919" y="6697"/>
                      <a:pt x="193919" y="14883"/>
                    </a:cubicBezTo>
                    <a:cubicBezTo>
                      <a:pt x="193919" y="23068"/>
                      <a:pt x="187371" y="29766"/>
                      <a:pt x="179037"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417" name="Google Shape;9417;p142"/>
              <p:cNvSpPr/>
              <p:nvPr/>
            </p:nvSpPr>
            <p:spPr>
              <a:xfrm>
                <a:off x="6762118" y="-611692"/>
                <a:ext cx="435843" cy="435806"/>
              </a:xfrm>
              <a:custGeom>
                <a:rect b="b" l="l" r="r" t="t"/>
                <a:pathLst>
                  <a:path extrusionOk="0" h="435806" w="435843">
                    <a:moveTo>
                      <a:pt x="217927" y="435807"/>
                    </a:moveTo>
                    <a:cubicBezTo>
                      <a:pt x="162116" y="435807"/>
                      <a:pt x="106303" y="414524"/>
                      <a:pt x="63736" y="372108"/>
                    </a:cubicBezTo>
                    <a:cubicBezTo>
                      <a:pt x="-21245" y="287127"/>
                      <a:pt x="-21245" y="148718"/>
                      <a:pt x="63736" y="63736"/>
                    </a:cubicBezTo>
                    <a:cubicBezTo>
                      <a:pt x="148717" y="-21246"/>
                      <a:pt x="287126" y="-21245"/>
                      <a:pt x="372108" y="63736"/>
                    </a:cubicBezTo>
                    <a:cubicBezTo>
                      <a:pt x="457090" y="148717"/>
                      <a:pt x="457089" y="287126"/>
                      <a:pt x="372108" y="372108"/>
                    </a:cubicBezTo>
                    <a:cubicBezTo>
                      <a:pt x="329692" y="414673"/>
                      <a:pt x="273733" y="435807"/>
                      <a:pt x="217917" y="435807"/>
                    </a:cubicBezTo>
                    <a:close/>
                    <a:moveTo>
                      <a:pt x="84872" y="351124"/>
                    </a:moveTo>
                    <a:cubicBezTo>
                      <a:pt x="158244" y="424496"/>
                      <a:pt x="277753" y="424496"/>
                      <a:pt x="351124" y="351124"/>
                    </a:cubicBezTo>
                    <a:cubicBezTo>
                      <a:pt x="424495" y="277752"/>
                      <a:pt x="424496" y="158242"/>
                      <a:pt x="351124" y="84871"/>
                    </a:cubicBezTo>
                    <a:cubicBezTo>
                      <a:pt x="277752" y="11500"/>
                      <a:pt x="158243" y="11499"/>
                      <a:pt x="84872" y="84871"/>
                    </a:cubicBezTo>
                    <a:cubicBezTo>
                      <a:pt x="11350" y="158243"/>
                      <a:pt x="11350" y="277600"/>
                      <a:pt x="84872" y="3511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418" name="Google Shape;9418;p142"/>
              <p:cNvSpPr/>
              <p:nvPr/>
            </p:nvSpPr>
            <p:spPr>
              <a:xfrm>
                <a:off x="6815550" y="-558524"/>
                <a:ext cx="328989" cy="329355"/>
              </a:xfrm>
              <a:custGeom>
                <a:rect b="b" l="l" r="r" t="t"/>
                <a:pathLst>
                  <a:path extrusionOk="0" h="329355" w="328989">
                    <a:moveTo>
                      <a:pt x="164495" y="329355"/>
                    </a:moveTo>
                    <a:cubicBezTo>
                      <a:pt x="120442" y="329355"/>
                      <a:pt x="79217" y="312240"/>
                      <a:pt x="48109" y="281135"/>
                    </a:cubicBezTo>
                    <a:cubicBezTo>
                      <a:pt x="-16036" y="216990"/>
                      <a:pt x="-16036" y="112514"/>
                      <a:pt x="48109" y="48220"/>
                    </a:cubicBezTo>
                    <a:cubicBezTo>
                      <a:pt x="79214" y="17115"/>
                      <a:pt x="120588" y="0"/>
                      <a:pt x="164495" y="0"/>
                    </a:cubicBezTo>
                    <a:cubicBezTo>
                      <a:pt x="208548" y="0"/>
                      <a:pt x="249773" y="17115"/>
                      <a:pt x="280881" y="48220"/>
                    </a:cubicBezTo>
                    <a:cubicBezTo>
                      <a:pt x="345026" y="112365"/>
                      <a:pt x="345026" y="216841"/>
                      <a:pt x="280881" y="281135"/>
                    </a:cubicBezTo>
                    <a:cubicBezTo>
                      <a:pt x="249925" y="312240"/>
                      <a:pt x="208550" y="329355"/>
                      <a:pt x="164495" y="329355"/>
                    </a:cubicBezTo>
                    <a:close/>
                    <a:moveTo>
                      <a:pt x="164495" y="29766"/>
                    </a:moveTo>
                    <a:cubicBezTo>
                      <a:pt x="128479" y="29766"/>
                      <a:pt x="94545" y="43756"/>
                      <a:pt x="69092" y="69353"/>
                    </a:cubicBezTo>
                    <a:cubicBezTo>
                      <a:pt x="16556" y="121890"/>
                      <a:pt x="16556" y="207618"/>
                      <a:pt x="69092" y="260149"/>
                    </a:cubicBezTo>
                    <a:cubicBezTo>
                      <a:pt x="94542" y="285599"/>
                      <a:pt x="128475" y="299737"/>
                      <a:pt x="164495" y="299737"/>
                    </a:cubicBezTo>
                    <a:cubicBezTo>
                      <a:pt x="200515" y="299737"/>
                      <a:pt x="234445" y="285746"/>
                      <a:pt x="259897" y="260149"/>
                    </a:cubicBezTo>
                    <a:cubicBezTo>
                      <a:pt x="312433" y="207613"/>
                      <a:pt x="312433" y="121884"/>
                      <a:pt x="259897" y="69353"/>
                    </a:cubicBezTo>
                    <a:cubicBezTo>
                      <a:pt x="234447" y="43904"/>
                      <a:pt x="200515" y="29766"/>
                      <a:pt x="164495"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419" name="Google Shape;9419;p142"/>
              <p:cNvSpPr/>
              <p:nvPr/>
            </p:nvSpPr>
            <p:spPr>
              <a:xfrm>
                <a:off x="7067813" y="-306025"/>
                <a:ext cx="248353" cy="248582"/>
              </a:xfrm>
              <a:custGeom>
                <a:rect b="b" l="l" r="r" t="t"/>
                <a:pathLst>
                  <a:path extrusionOk="0" h="248582" w="248353">
                    <a:moveTo>
                      <a:pt x="182199" y="248583"/>
                    </a:moveTo>
                    <a:cubicBezTo>
                      <a:pt x="165233" y="248583"/>
                      <a:pt x="148118" y="242183"/>
                      <a:pt x="135170" y="229235"/>
                    </a:cubicBezTo>
                    <a:lnTo>
                      <a:pt x="4353" y="98419"/>
                    </a:lnTo>
                    <a:cubicBezTo>
                      <a:pt x="-1451" y="92615"/>
                      <a:pt x="-1451" y="83238"/>
                      <a:pt x="4353" y="77434"/>
                    </a:cubicBezTo>
                    <a:cubicBezTo>
                      <a:pt x="10158" y="71631"/>
                      <a:pt x="19534" y="71630"/>
                      <a:pt x="25338" y="77434"/>
                    </a:cubicBezTo>
                    <a:lnTo>
                      <a:pt x="156154" y="208251"/>
                    </a:lnTo>
                    <a:cubicBezTo>
                      <a:pt x="170442" y="222538"/>
                      <a:pt x="193659" y="222538"/>
                      <a:pt x="207946" y="208251"/>
                    </a:cubicBezTo>
                    <a:cubicBezTo>
                      <a:pt x="222234" y="193963"/>
                      <a:pt x="222234" y="170746"/>
                      <a:pt x="207946" y="156459"/>
                    </a:cubicBezTo>
                    <a:lnTo>
                      <a:pt x="77130" y="25337"/>
                    </a:lnTo>
                    <a:cubicBezTo>
                      <a:pt x="71326" y="19533"/>
                      <a:pt x="71326" y="10157"/>
                      <a:pt x="77130" y="4353"/>
                    </a:cubicBezTo>
                    <a:cubicBezTo>
                      <a:pt x="82934" y="-1451"/>
                      <a:pt x="92311" y="-1451"/>
                      <a:pt x="98115" y="4353"/>
                    </a:cubicBezTo>
                    <a:lnTo>
                      <a:pt x="228931" y="135169"/>
                    </a:lnTo>
                    <a:cubicBezTo>
                      <a:pt x="254827" y="161066"/>
                      <a:pt x="254827" y="203184"/>
                      <a:pt x="228931" y="229080"/>
                    </a:cubicBezTo>
                    <a:cubicBezTo>
                      <a:pt x="216131" y="242177"/>
                      <a:pt x="199165" y="248577"/>
                      <a:pt x="182199" y="24857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420" name="Google Shape;9420;p142"/>
              <p:cNvSpPr/>
              <p:nvPr/>
            </p:nvSpPr>
            <p:spPr>
              <a:xfrm>
                <a:off x="6888921" y="-449170"/>
                <a:ext cx="157086" cy="121331"/>
              </a:xfrm>
              <a:custGeom>
                <a:rect b="b" l="l" r="r" t="t"/>
                <a:pathLst>
                  <a:path extrusionOk="0" h="121331" w="157086">
                    <a:moveTo>
                      <a:pt x="50490" y="121332"/>
                    </a:moveTo>
                    <a:cubicBezTo>
                      <a:pt x="46621" y="121332"/>
                      <a:pt x="42900" y="119844"/>
                      <a:pt x="39923" y="117016"/>
                    </a:cubicBezTo>
                    <a:lnTo>
                      <a:pt x="4353" y="81446"/>
                    </a:lnTo>
                    <a:cubicBezTo>
                      <a:pt x="-1451" y="75641"/>
                      <a:pt x="-1451" y="66265"/>
                      <a:pt x="4353" y="60461"/>
                    </a:cubicBezTo>
                    <a:cubicBezTo>
                      <a:pt x="10158" y="54658"/>
                      <a:pt x="19534" y="54657"/>
                      <a:pt x="25338" y="60461"/>
                    </a:cubicBezTo>
                    <a:lnTo>
                      <a:pt x="50490" y="85613"/>
                    </a:lnTo>
                    <a:lnTo>
                      <a:pt x="131749" y="4353"/>
                    </a:lnTo>
                    <a:cubicBezTo>
                      <a:pt x="137554" y="-1451"/>
                      <a:pt x="146930" y="-1451"/>
                      <a:pt x="152734" y="4353"/>
                    </a:cubicBezTo>
                    <a:cubicBezTo>
                      <a:pt x="158537" y="10158"/>
                      <a:pt x="158538" y="19534"/>
                      <a:pt x="152734" y="25338"/>
                    </a:cubicBezTo>
                    <a:lnTo>
                      <a:pt x="60907" y="117165"/>
                    </a:lnTo>
                    <a:cubicBezTo>
                      <a:pt x="58079" y="119992"/>
                      <a:pt x="54210" y="121332"/>
                      <a:pt x="50489" y="1213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9421" name="Google Shape;9421;p142"/>
          <p:cNvGrpSpPr/>
          <p:nvPr/>
        </p:nvGrpSpPr>
        <p:grpSpPr>
          <a:xfrm>
            <a:off x="3934823" y="3681689"/>
            <a:ext cx="796134" cy="827107"/>
            <a:chOff x="3934823" y="3331967"/>
            <a:chExt cx="796134" cy="827107"/>
          </a:xfrm>
        </p:grpSpPr>
        <p:sp>
          <p:nvSpPr>
            <p:cNvPr id="9422" name="Google Shape;9422;p142"/>
            <p:cNvSpPr/>
            <p:nvPr/>
          </p:nvSpPr>
          <p:spPr>
            <a:xfrm>
              <a:off x="4086456" y="3514570"/>
              <a:ext cx="644501" cy="644504"/>
            </a:xfrm>
            <a:prstGeom prst="ellipse">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9423" name="Google Shape;9423;p142"/>
            <p:cNvSpPr txBox="1"/>
            <p:nvPr/>
          </p:nvSpPr>
          <p:spPr>
            <a:xfrm>
              <a:off x="3934823" y="3331967"/>
              <a:ext cx="314510"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000">
                  <a:solidFill>
                    <a:schemeClr val="lt2"/>
                  </a:solidFill>
                  <a:latin typeface="Calibri"/>
                  <a:ea typeface="Calibri"/>
                  <a:cs typeface="Calibri"/>
                  <a:sym typeface="Calibri"/>
                </a:rPr>
                <a:t>4</a:t>
              </a:r>
              <a:endParaRPr/>
            </a:p>
          </p:txBody>
        </p:sp>
        <p:sp>
          <p:nvSpPr>
            <p:cNvPr id="9424" name="Google Shape;9424;p142"/>
            <p:cNvSpPr/>
            <p:nvPr/>
          </p:nvSpPr>
          <p:spPr>
            <a:xfrm>
              <a:off x="4186656" y="3623345"/>
              <a:ext cx="446540" cy="386713"/>
            </a:xfrm>
            <a:custGeom>
              <a:rect b="b" l="l" r="r" t="t"/>
              <a:pathLst>
                <a:path extrusionOk="0" h="742397" w="857250">
                  <a:moveTo>
                    <a:pt x="320831" y="201511"/>
                  </a:moveTo>
                  <a:lnTo>
                    <a:pt x="67628" y="201511"/>
                  </a:lnTo>
                  <a:cubicBezTo>
                    <a:pt x="62078" y="201511"/>
                    <a:pt x="57579" y="197012"/>
                    <a:pt x="57579" y="191462"/>
                  </a:cubicBezTo>
                  <a:cubicBezTo>
                    <a:pt x="57579" y="185912"/>
                    <a:pt x="62078" y="181413"/>
                    <a:pt x="67628" y="181413"/>
                  </a:cubicBezTo>
                  <a:lnTo>
                    <a:pt x="320831" y="181413"/>
                  </a:lnTo>
                  <a:cubicBezTo>
                    <a:pt x="326380" y="181413"/>
                    <a:pt x="330879" y="185912"/>
                    <a:pt x="330879" y="191462"/>
                  </a:cubicBezTo>
                  <a:cubicBezTo>
                    <a:pt x="330879" y="197012"/>
                    <a:pt x="326380" y="201511"/>
                    <a:pt x="320831" y="201511"/>
                  </a:cubicBezTo>
                  <a:close/>
                  <a:moveTo>
                    <a:pt x="57560" y="141284"/>
                  </a:moveTo>
                  <a:cubicBezTo>
                    <a:pt x="57554" y="135740"/>
                    <a:pt x="62045" y="131241"/>
                    <a:pt x="67589" y="131235"/>
                  </a:cubicBezTo>
                  <a:cubicBezTo>
                    <a:pt x="67602" y="131235"/>
                    <a:pt x="67615" y="131235"/>
                    <a:pt x="67628" y="131235"/>
                  </a:cubicBezTo>
                  <a:lnTo>
                    <a:pt x="320831" y="131235"/>
                  </a:lnTo>
                  <a:cubicBezTo>
                    <a:pt x="326380" y="131235"/>
                    <a:pt x="330879" y="135734"/>
                    <a:pt x="330879" y="141284"/>
                  </a:cubicBezTo>
                  <a:cubicBezTo>
                    <a:pt x="330879" y="146834"/>
                    <a:pt x="326380" y="151333"/>
                    <a:pt x="320831" y="151333"/>
                  </a:cubicBezTo>
                  <a:lnTo>
                    <a:pt x="67628" y="151333"/>
                  </a:lnTo>
                  <a:cubicBezTo>
                    <a:pt x="62078" y="151333"/>
                    <a:pt x="57579" y="146834"/>
                    <a:pt x="57579" y="141284"/>
                  </a:cubicBezTo>
                  <a:close/>
                  <a:moveTo>
                    <a:pt x="57560" y="91107"/>
                  </a:moveTo>
                  <a:cubicBezTo>
                    <a:pt x="57554" y="85562"/>
                    <a:pt x="62045" y="81063"/>
                    <a:pt x="67589" y="81058"/>
                  </a:cubicBezTo>
                  <a:cubicBezTo>
                    <a:pt x="67602" y="81058"/>
                    <a:pt x="67615" y="81058"/>
                    <a:pt x="67628" y="81058"/>
                  </a:cubicBezTo>
                  <a:lnTo>
                    <a:pt x="200092" y="81058"/>
                  </a:lnTo>
                  <a:cubicBezTo>
                    <a:pt x="205639" y="80887"/>
                    <a:pt x="210274" y="85245"/>
                    <a:pt x="210445" y="90793"/>
                  </a:cubicBezTo>
                  <a:cubicBezTo>
                    <a:pt x="210616" y="96340"/>
                    <a:pt x="206258" y="100975"/>
                    <a:pt x="200710" y="101146"/>
                  </a:cubicBezTo>
                  <a:cubicBezTo>
                    <a:pt x="200504" y="101152"/>
                    <a:pt x="200298" y="101152"/>
                    <a:pt x="200092" y="101146"/>
                  </a:cubicBezTo>
                  <a:lnTo>
                    <a:pt x="67628" y="101146"/>
                  </a:lnTo>
                  <a:cubicBezTo>
                    <a:pt x="62083" y="101151"/>
                    <a:pt x="57584" y="96661"/>
                    <a:pt x="57579" y="91116"/>
                  </a:cubicBezTo>
                  <a:cubicBezTo>
                    <a:pt x="57579" y="91113"/>
                    <a:pt x="57579" y="91110"/>
                    <a:pt x="57579" y="91107"/>
                  </a:cubicBezTo>
                  <a:close/>
                  <a:moveTo>
                    <a:pt x="20079" y="32556"/>
                  </a:moveTo>
                  <a:lnTo>
                    <a:pt x="20079" y="333927"/>
                  </a:lnTo>
                  <a:lnTo>
                    <a:pt x="128749" y="264043"/>
                  </a:lnTo>
                  <a:cubicBezTo>
                    <a:pt x="130369" y="263003"/>
                    <a:pt x="132254" y="262451"/>
                    <a:pt x="134179" y="262452"/>
                  </a:cubicBezTo>
                  <a:lnTo>
                    <a:pt x="355892" y="262452"/>
                  </a:lnTo>
                  <a:cubicBezTo>
                    <a:pt x="362765" y="262436"/>
                    <a:pt x="368331" y="256866"/>
                    <a:pt x="368341" y="249993"/>
                  </a:cubicBezTo>
                  <a:lnTo>
                    <a:pt x="368341" y="32556"/>
                  </a:lnTo>
                  <a:cubicBezTo>
                    <a:pt x="368331" y="25684"/>
                    <a:pt x="362765" y="20113"/>
                    <a:pt x="355892" y="20098"/>
                  </a:cubicBezTo>
                  <a:lnTo>
                    <a:pt x="32518" y="20098"/>
                  </a:lnTo>
                  <a:cubicBezTo>
                    <a:pt x="25647" y="20113"/>
                    <a:pt x="20084" y="25685"/>
                    <a:pt x="20079" y="32556"/>
                  </a:cubicBezTo>
                  <a:close/>
                  <a:moveTo>
                    <a:pt x="634765" y="100889"/>
                  </a:moveTo>
                  <a:cubicBezTo>
                    <a:pt x="639431" y="100889"/>
                    <a:pt x="643214" y="104671"/>
                    <a:pt x="643214" y="109337"/>
                  </a:cubicBezTo>
                  <a:lnTo>
                    <a:pt x="643214" y="353920"/>
                  </a:lnTo>
                  <a:lnTo>
                    <a:pt x="556603" y="298218"/>
                  </a:lnTo>
                  <a:cubicBezTo>
                    <a:pt x="554986" y="297180"/>
                    <a:pt x="553105" y="296628"/>
                    <a:pt x="551183" y="296628"/>
                  </a:cubicBezTo>
                  <a:lnTo>
                    <a:pt x="368837" y="296628"/>
                  </a:lnTo>
                  <a:cubicBezTo>
                    <a:pt x="364167" y="296622"/>
                    <a:pt x="360384" y="292839"/>
                    <a:pt x="360378" y="288169"/>
                  </a:cubicBezTo>
                  <a:lnTo>
                    <a:pt x="360378" y="282197"/>
                  </a:lnTo>
                  <a:cubicBezTo>
                    <a:pt x="376445" y="279945"/>
                    <a:pt x="388406" y="266216"/>
                    <a:pt x="388439" y="249993"/>
                  </a:cubicBezTo>
                  <a:lnTo>
                    <a:pt x="388439" y="100889"/>
                  </a:lnTo>
                  <a:close/>
                  <a:moveTo>
                    <a:pt x="653263" y="382391"/>
                  </a:moveTo>
                  <a:cubicBezTo>
                    <a:pt x="651330" y="382387"/>
                    <a:pt x="649439" y="381828"/>
                    <a:pt x="647814" y="380781"/>
                  </a:cubicBezTo>
                  <a:lnTo>
                    <a:pt x="595132" y="346891"/>
                  </a:lnTo>
                  <a:cubicBezTo>
                    <a:pt x="559622" y="379572"/>
                    <a:pt x="557329" y="434852"/>
                    <a:pt x="590010" y="470362"/>
                  </a:cubicBezTo>
                  <a:cubicBezTo>
                    <a:pt x="622692" y="505872"/>
                    <a:pt x="677972" y="508165"/>
                    <a:pt x="713481" y="475483"/>
                  </a:cubicBezTo>
                  <a:cubicBezTo>
                    <a:pt x="748991" y="442802"/>
                    <a:pt x="751284" y="387522"/>
                    <a:pt x="718603" y="352012"/>
                  </a:cubicBezTo>
                  <a:cubicBezTo>
                    <a:pt x="704169" y="336330"/>
                    <a:pt x="684502" y="326463"/>
                    <a:pt x="663302" y="324269"/>
                  </a:cubicBezTo>
                  <a:lnTo>
                    <a:pt x="663302" y="372332"/>
                  </a:lnTo>
                  <a:cubicBezTo>
                    <a:pt x="663286" y="377873"/>
                    <a:pt x="658804" y="382365"/>
                    <a:pt x="653263" y="382391"/>
                  </a:cubicBezTo>
                  <a:close/>
                  <a:moveTo>
                    <a:pt x="5239" y="361150"/>
                  </a:moveTo>
                  <a:cubicBezTo>
                    <a:pt x="6695" y="361962"/>
                    <a:pt x="8334" y="362391"/>
                    <a:pt x="10001" y="362398"/>
                  </a:cubicBezTo>
                  <a:cubicBezTo>
                    <a:pt x="11934" y="362394"/>
                    <a:pt x="13825" y="361835"/>
                    <a:pt x="15450" y="360788"/>
                  </a:cubicBezTo>
                  <a:lnTo>
                    <a:pt x="137160" y="282550"/>
                  </a:lnTo>
                  <a:lnTo>
                    <a:pt x="340281" y="282550"/>
                  </a:lnTo>
                  <a:lnTo>
                    <a:pt x="340281" y="288169"/>
                  </a:lnTo>
                  <a:cubicBezTo>
                    <a:pt x="340281" y="303951"/>
                    <a:pt x="353074" y="316744"/>
                    <a:pt x="368856" y="316744"/>
                  </a:cubicBezTo>
                  <a:lnTo>
                    <a:pt x="548221" y="316744"/>
                  </a:lnTo>
                  <a:lnTo>
                    <a:pt x="577748" y="335737"/>
                  </a:lnTo>
                  <a:cubicBezTo>
                    <a:pt x="536007" y="377986"/>
                    <a:pt x="536418" y="446073"/>
                    <a:pt x="578666" y="487815"/>
                  </a:cubicBezTo>
                  <a:cubicBezTo>
                    <a:pt x="620915" y="529557"/>
                    <a:pt x="689003" y="529146"/>
                    <a:pt x="730744" y="486897"/>
                  </a:cubicBezTo>
                  <a:cubicBezTo>
                    <a:pt x="772486" y="444648"/>
                    <a:pt x="772075" y="376561"/>
                    <a:pt x="729826" y="334819"/>
                  </a:cubicBezTo>
                  <a:cubicBezTo>
                    <a:pt x="711922" y="317130"/>
                    <a:pt x="688381" y="306281"/>
                    <a:pt x="663302" y="304162"/>
                  </a:cubicBezTo>
                  <a:lnTo>
                    <a:pt x="663302" y="109337"/>
                  </a:lnTo>
                  <a:cubicBezTo>
                    <a:pt x="663302" y="93556"/>
                    <a:pt x="650509" y="80762"/>
                    <a:pt x="634727" y="80762"/>
                  </a:cubicBezTo>
                  <a:lnTo>
                    <a:pt x="388439" y="80762"/>
                  </a:lnTo>
                  <a:lnTo>
                    <a:pt x="388439" y="32556"/>
                  </a:lnTo>
                  <a:cubicBezTo>
                    <a:pt x="388423" y="14586"/>
                    <a:pt x="373862" y="21"/>
                    <a:pt x="355892" y="0"/>
                  </a:cubicBezTo>
                  <a:lnTo>
                    <a:pt x="32518" y="0"/>
                  </a:lnTo>
                  <a:cubicBezTo>
                    <a:pt x="14557" y="32"/>
                    <a:pt x="10" y="14595"/>
                    <a:pt x="0" y="32556"/>
                  </a:cubicBezTo>
                  <a:lnTo>
                    <a:pt x="0" y="352349"/>
                  </a:lnTo>
                  <a:cubicBezTo>
                    <a:pt x="2" y="356021"/>
                    <a:pt x="2012" y="359398"/>
                    <a:pt x="5239" y="361150"/>
                  </a:cubicBezTo>
                  <a:close/>
                  <a:moveTo>
                    <a:pt x="426291" y="185890"/>
                  </a:moveTo>
                  <a:cubicBezTo>
                    <a:pt x="419195" y="185895"/>
                    <a:pt x="413446" y="191652"/>
                    <a:pt x="413452" y="198749"/>
                  </a:cubicBezTo>
                  <a:cubicBezTo>
                    <a:pt x="413457" y="205845"/>
                    <a:pt x="419214" y="211594"/>
                    <a:pt x="426310" y="211588"/>
                  </a:cubicBezTo>
                  <a:cubicBezTo>
                    <a:pt x="433403" y="211583"/>
                    <a:pt x="439150" y="205832"/>
                    <a:pt x="439150" y="198739"/>
                  </a:cubicBezTo>
                  <a:cubicBezTo>
                    <a:pt x="439150" y="191643"/>
                    <a:pt x="433397" y="185890"/>
                    <a:pt x="426301" y="185890"/>
                  </a:cubicBezTo>
                  <a:cubicBezTo>
                    <a:pt x="426298" y="185890"/>
                    <a:pt x="426295" y="185890"/>
                    <a:pt x="426291" y="185890"/>
                  </a:cubicBezTo>
                  <a:close/>
                  <a:moveTo>
                    <a:pt x="426291" y="231677"/>
                  </a:moveTo>
                  <a:cubicBezTo>
                    <a:pt x="444487" y="231698"/>
                    <a:pt x="459255" y="216964"/>
                    <a:pt x="459276" y="198768"/>
                  </a:cubicBezTo>
                  <a:cubicBezTo>
                    <a:pt x="459297" y="180572"/>
                    <a:pt x="444564" y="165804"/>
                    <a:pt x="426367" y="165783"/>
                  </a:cubicBezTo>
                  <a:cubicBezTo>
                    <a:pt x="408171" y="165762"/>
                    <a:pt x="393403" y="180496"/>
                    <a:pt x="393382" y="198692"/>
                  </a:cubicBezTo>
                  <a:cubicBezTo>
                    <a:pt x="393382" y="198727"/>
                    <a:pt x="393382" y="198761"/>
                    <a:pt x="393383" y="198796"/>
                  </a:cubicBezTo>
                  <a:cubicBezTo>
                    <a:pt x="393409" y="216976"/>
                    <a:pt x="408140" y="231708"/>
                    <a:pt x="426320" y="231734"/>
                  </a:cubicBezTo>
                  <a:close/>
                  <a:moveTo>
                    <a:pt x="501806" y="185890"/>
                  </a:moveTo>
                  <a:cubicBezTo>
                    <a:pt x="494709" y="185885"/>
                    <a:pt x="488952" y="191633"/>
                    <a:pt x="488947" y="198730"/>
                  </a:cubicBezTo>
                  <a:cubicBezTo>
                    <a:pt x="488942" y="205826"/>
                    <a:pt x="494690" y="211583"/>
                    <a:pt x="501787" y="211588"/>
                  </a:cubicBezTo>
                  <a:cubicBezTo>
                    <a:pt x="508865" y="211594"/>
                    <a:pt x="514614" y="205874"/>
                    <a:pt x="514645" y="198796"/>
                  </a:cubicBezTo>
                  <a:cubicBezTo>
                    <a:pt x="514635" y="191708"/>
                    <a:pt x="508894" y="185963"/>
                    <a:pt x="501806" y="185947"/>
                  </a:cubicBezTo>
                  <a:close/>
                  <a:moveTo>
                    <a:pt x="501806" y="231677"/>
                  </a:moveTo>
                  <a:cubicBezTo>
                    <a:pt x="520002" y="231671"/>
                    <a:pt x="534748" y="216916"/>
                    <a:pt x="534743" y="198720"/>
                  </a:cubicBezTo>
                  <a:cubicBezTo>
                    <a:pt x="534738" y="180524"/>
                    <a:pt x="519983" y="165777"/>
                    <a:pt x="501787" y="165783"/>
                  </a:cubicBezTo>
                  <a:cubicBezTo>
                    <a:pt x="483590" y="165788"/>
                    <a:pt x="468844" y="180543"/>
                    <a:pt x="468849" y="198739"/>
                  </a:cubicBezTo>
                  <a:cubicBezTo>
                    <a:pt x="468865" y="216931"/>
                    <a:pt x="483614" y="231671"/>
                    <a:pt x="501806" y="231677"/>
                  </a:cubicBezTo>
                  <a:close/>
                  <a:moveTo>
                    <a:pt x="577301" y="185890"/>
                  </a:moveTo>
                  <a:cubicBezTo>
                    <a:pt x="570204" y="185885"/>
                    <a:pt x="564447" y="191633"/>
                    <a:pt x="564442" y="198730"/>
                  </a:cubicBezTo>
                  <a:cubicBezTo>
                    <a:pt x="564437" y="205826"/>
                    <a:pt x="570186" y="211583"/>
                    <a:pt x="577282" y="211588"/>
                  </a:cubicBezTo>
                  <a:cubicBezTo>
                    <a:pt x="584360" y="211594"/>
                    <a:pt x="590109" y="205874"/>
                    <a:pt x="590140" y="198796"/>
                  </a:cubicBezTo>
                  <a:cubicBezTo>
                    <a:pt x="590135" y="191706"/>
                    <a:pt x="584391" y="185958"/>
                    <a:pt x="577301" y="185947"/>
                  </a:cubicBezTo>
                  <a:close/>
                  <a:moveTo>
                    <a:pt x="577301" y="231677"/>
                  </a:moveTo>
                  <a:cubicBezTo>
                    <a:pt x="595497" y="231682"/>
                    <a:pt x="610252" y="216935"/>
                    <a:pt x="610257" y="198739"/>
                  </a:cubicBezTo>
                  <a:cubicBezTo>
                    <a:pt x="610262" y="180543"/>
                    <a:pt x="595516" y="165788"/>
                    <a:pt x="577320" y="165783"/>
                  </a:cubicBezTo>
                  <a:cubicBezTo>
                    <a:pt x="559124" y="165777"/>
                    <a:pt x="544368" y="180524"/>
                    <a:pt x="544363" y="198720"/>
                  </a:cubicBezTo>
                  <a:cubicBezTo>
                    <a:pt x="544363" y="198746"/>
                    <a:pt x="544363" y="198771"/>
                    <a:pt x="544363" y="198796"/>
                  </a:cubicBezTo>
                  <a:cubicBezTo>
                    <a:pt x="544379" y="216981"/>
                    <a:pt x="559116" y="231718"/>
                    <a:pt x="577301" y="231734"/>
                  </a:cubicBezTo>
                  <a:close/>
                  <a:moveTo>
                    <a:pt x="290408" y="411204"/>
                  </a:moveTo>
                  <a:cubicBezTo>
                    <a:pt x="290418" y="459490"/>
                    <a:pt x="251283" y="498642"/>
                    <a:pt x="202997" y="498653"/>
                  </a:cubicBezTo>
                  <a:cubicBezTo>
                    <a:pt x="154711" y="498663"/>
                    <a:pt x="115558" y="459528"/>
                    <a:pt x="115548" y="411242"/>
                  </a:cubicBezTo>
                  <a:cubicBezTo>
                    <a:pt x="115537" y="362956"/>
                    <a:pt x="154672" y="323803"/>
                    <a:pt x="202959" y="323793"/>
                  </a:cubicBezTo>
                  <a:cubicBezTo>
                    <a:pt x="202965" y="323793"/>
                    <a:pt x="202971" y="323793"/>
                    <a:pt x="202978" y="323793"/>
                  </a:cubicBezTo>
                  <a:cubicBezTo>
                    <a:pt x="251237" y="323840"/>
                    <a:pt x="290350" y="362945"/>
                    <a:pt x="290408" y="411204"/>
                  </a:cubicBezTo>
                  <a:close/>
                  <a:moveTo>
                    <a:pt x="95469" y="411204"/>
                  </a:moveTo>
                  <a:cubicBezTo>
                    <a:pt x="95480" y="351823"/>
                    <a:pt x="143626" y="303694"/>
                    <a:pt x="203006" y="303705"/>
                  </a:cubicBezTo>
                  <a:cubicBezTo>
                    <a:pt x="262387" y="303715"/>
                    <a:pt x="310516" y="351861"/>
                    <a:pt x="310505" y="411242"/>
                  </a:cubicBezTo>
                  <a:cubicBezTo>
                    <a:pt x="310495" y="470619"/>
                    <a:pt x="262355" y="518746"/>
                    <a:pt x="202978" y="518741"/>
                  </a:cubicBezTo>
                  <a:cubicBezTo>
                    <a:pt x="143619" y="518673"/>
                    <a:pt x="95522" y="470562"/>
                    <a:pt x="95469" y="411204"/>
                  </a:cubicBezTo>
                  <a:close/>
                  <a:moveTo>
                    <a:pt x="385877" y="720766"/>
                  </a:moveTo>
                  <a:cubicBezTo>
                    <a:pt x="385867" y="721614"/>
                    <a:pt x="385182" y="722299"/>
                    <a:pt x="384334" y="722309"/>
                  </a:cubicBezTo>
                  <a:lnTo>
                    <a:pt x="21612" y="722309"/>
                  </a:lnTo>
                  <a:cubicBezTo>
                    <a:pt x="20768" y="722294"/>
                    <a:pt x="20089" y="721611"/>
                    <a:pt x="20079" y="720766"/>
                  </a:cubicBezTo>
                  <a:lnTo>
                    <a:pt x="20079" y="638670"/>
                  </a:lnTo>
                  <a:cubicBezTo>
                    <a:pt x="20131" y="586613"/>
                    <a:pt x="62319" y="544425"/>
                    <a:pt x="114376" y="544373"/>
                  </a:cubicBezTo>
                  <a:lnTo>
                    <a:pt x="291589" y="544373"/>
                  </a:lnTo>
                  <a:cubicBezTo>
                    <a:pt x="343648" y="544420"/>
                    <a:pt x="385839" y="586611"/>
                    <a:pt x="385886" y="638670"/>
                  </a:cubicBezTo>
                  <a:lnTo>
                    <a:pt x="385886" y="720766"/>
                  </a:lnTo>
                  <a:close/>
                  <a:moveTo>
                    <a:pt x="291579" y="524294"/>
                  </a:moveTo>
                  <a:lnTo>
                    <a:pt x="114357" y="524294"/>
                  </a:lnTo>
                  <a:cubicBezTo>
                    <a:pt x="51222" y="524368"/>
                    <a:pt x="63" y="575536"/>
                    <a:pt x="0" y="638670"/>
                  </a:cubicBezTo>
                  <a:lnTo>
                    <a:pt x="0" y="720766"/>
                  </a:lnTo>
                  <a:cubicBezTo>
                    <a:pt x="10" y="732701"/>
                    <a:pt x="9677" y="742377"/>
                    <a:pt x="21612" y="742398"/>
                  </a:cubicBezTo>
                  <a:lnTo>
                    <a:pt x="384334" y="742398"/>
                  </a:lnTo>
                  <a:cubicBezTo>
                    <a:pt x="396274" y="742382"/>
                    <a:pt x="405949" y="732706"/>
                    <a:pt x="405965" y="720766"/>
                  </a:cubicBezTo>
                  <a:lnTo>
                    <a:pt x="405965" y="638670"/>
                  </a:lnTo>
                  <a:cubicBezTo>
                    <a:pt x="405897" y="575530"/>
                    <a:pt x="354729" y="524362"/>
                    <a:pt x="291589" y="524294"/>
                  </a:cubicBezTo>
                  <a:close/>
                  <a:moveTo>
                    <a:pt x="837152" y="720766"/>
                  </a:moveTo>
                  <a:cubicBezTo>
                    <a:pt x="837142" y="721607"/>
                    <a:pt x="836469" y="722289"/>
                    <a:pt x="835628" y="722309"/>
                  </a:cubicBezTo>
                  <a:lnTo>
                    <a:pt x="472897" y="722309"/>
                  </a:lnTo>
                  <a:cubicBezTo>
                    <a:pt x="472053" y="722294"/>
                    <a:pt x="471374" y="721611"/>
                    <a:pt x="471364" y="720766"/>
                  </a:cubicBezTo>
                  <a:lnTo>
                    <a:pt x="471364" y="638670"/>
                  </a:lnTo>
                  <a:cubicBezTo>
                    <a:pt x="471411" y="586611"/>
                    <a:pt x="513602" y="544420"/>
                    <a:pt x="565661" y="544373"/>
                  </a:cubicBezTo>
                  <a:lnTo>
                    <a:pt x="742883" y="544373"/>
                  </a:lnTo>
                  <a:cubicBezTo>
                    <a:pt x="794943" y="544420"/>
                    <a:pt x="837134" y="586611"/>
                    <a:pt x="837181" y="638670"/>
                  </a:cubicBezTo>
                  <a:lnTo>
                    <a:pt x="837181" y="720766"/>
                  </a:lnTo>
                  <a:close/>
                  <a:moveTo>
                    <a:pt x="742855" y="524294"/>
                  </a:moveTo>
                  <a:lnTo>
                    <a:pt x="565652" y="524294"/>
                  </a:lnTo>
                  <a:cubicBezTo>
                    <a:pt x="502510" y="524362"/>
                    <a:pt x="451339" y="575529"/>
                    <a:pt x="451266" y="638670"/>
                  </a:cubicBezTo>
                  <a:lnTo>
                    <a:pt x="451266" y="720766"/>
                  </a:lnTo>
                  <a:cubicBezTo>
                    <a:pt x="451287" y="732704"/>
                    <a:pt x="460959" y="742377"/>
                    <a:pt x="472897" y="742398"/>
                  </a:cubicBezTo>
                  <a:lnTo>
                    <a:pt x="835628" y="742398"/>
                  </a:lnTo>
                  <a:cubicBezTo>
                    <a:pt x="847565" y="742377"/>
                    <a:pt x="857234" y="732703"/>
                    <a:pt x="857250" y="720766"/>
                  </a:cubicBezTo>
                  <a:lnTo>
                    <a:pt x="857250" y="638670"/>
                  </a:lnTo>
                  <a:cubicBezTo>
                    <a:pt x="857182" y="575534"/>
                    <a:pt x="806020" y="524368"/>
                    <a:pt x="742883" y="52429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9425" name="Google Shape;9425;p142"/>
          <p:cNvGrpSpPr/>
          <p:nvPr/>
        </p:nvGrpSpPr>
        <p:grpSpPr>
          <a:xfrm>
            <a:off x="6223306" y="3681689"/>
            <a:ext cx="793077" cy="827107"/>
            <a:chOff x="6223306" y="3331967"/>
            <a:chExt cx="793077" cy="827107"/>
          </a:xfrm>
        </p:grpSpPr>
        <p:sp>
          <p:nvSpPr>
            <p:cNvPr id="9426" name="Google Shape;9426;p142"/>
            <p:cNvSpPr/>
            <p:nvPr/>
          </p:nvSpPr>
          <p:spPr>
            <a:xfrm>
              <a:off x="6371882" y="3514570"/>
              <a:ext cx="644501" cy="644504"/>
            </a:xfrm>
            <a:prstGeom prst="ellipse">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9427" name="Google Shape;9427;p142"/>
            <p:cNvSpPr txBox="1"/>
            <p:nvPr/>
          </p:nvSpPr>
          <p:spPr>
            <a:xfrm>
              <a:off x="6223306" y="3331967"/>
              <a:ext cx="314510"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000">
                  <a:solidFill>
                    <a:schemeClr val="lt2"/>
                  </a:solidFill>
                  <a:latin typeface="Calibri"/>
                  <a:ea typeface="Calibri"/>
                  <a:cs typeface="Calibri"/>
                  <a:sym typeface="Calibri"/>
                </a:rPr>
                <a:t>6</a:t>
              </a:r>
              <a:endParaRPr/>
            </a:p>
          </p:txBody>
        </p:sp>
        <p:sp>
          <p:nvSpPr>
            <p:cNvPr id="9428" name="Google Shape;9428;p142"/>
            <p:cNvSpPr/>
            <p:nvPr/>
          </p:nvSpPr>
          <p:spPr>
            <a:xfrm>
              <a:off x="6491331" y="3616993"/>
              <a:ext cx="415771" cy="415767"/>
            </a:xfrm>
            <a:custGeom>
              <a:rect b="b" l="l" r="r" t="t"/>
              <a:pathLst>
                <a:path extrusionOk="0" h="857251" w="857259">
                  <a:moveTo>
                    <a:pt x="740750" y="407881"/>
                  </a:moveTo>
                  <a:cubicBezTo>
                    <a:pt x="722709" y="407881"/>
                    <a:pt x="706384" y="415187"/>
                    <a:pt x="694553" y="426988"/>
                  </a:cubicBezTo>
                  <a:cubicBezTo>
                    <a:pt x="682800" y="438799"/>
                    <a:pt x="675465" y="455106"/>
                    <a:pt x="675465" y="473127"/>
                  </a:cubicBezTo>
                  <a:cubicBezTo>
                    <a:pt x="675465" y="491148"/>
                    <a:pt x="682800" y="507446"/>
                    <a:pt x="694553" y="519257"/>
                  </a:cubicBezTo>
                  <a:cubicBezTo>
                    <a:pt x="706384" y="531058"/>
                    <a:pt x="722709" y="538364"/>
                    <a:pt x="740750" y="538364"/>
                  </a:cubicBezTo>
                  <a:cubicBezTo>
                    <a:pt x="758790" y="538364"/>
                    <a:pt x="775040" y="531058"/>
                    <a:pt x="786870" y="519257"/>
                  </a:cubicBezTo>
                  <a:cubicBezTo>
                    <a:pt x="798624" y="507446"/>
                    <a:pt x="805967" y="491148"/>
                    <a:pt x="805967" y="473127"/>
                  </a:cubicBezTo>
                  <a:cubicBezTo>
                    <a:pt x="805967" y="455106"/>
                    <a:pt x="798633" y="438799"/>
                    <a:pt x="786870" y="426988"/>
                  </a:cubicBezTo>
                  <a:cubicBezTo>
                    <a:pt x="775040" y="415187"/>
                    <a:pt x="758723" y="407881"/>
                    <a:pt x="740750" y="407881"/>
                  </a:cubicBezTo>
                  <a:lnTo>
                    <a:pt x="740750" y="407881"/>
                  </a:lnTo>
                  <a:close/>
                  <a:moveTo>
                    <a:pt x="210836" y="235126"/>
                  </a:moveTo>
                  <a:cubicBezTo>
                    <a:pt x="210836" y="227725"/>
                    <a:pt x="216827" y="221734"/>
                    <a:pt x="224238" y="221734"/>
                  </a:cubicBezTo>
                  <a:cubicBezTo>
                    <a:pt x="231572" y="221734"/>
                    <a:pt x="237639" y="227725"/>
                    <a:pt x="237639" y="235126"/>
                  </a:cubicBezTo>
                  <a:lnTo>
                    <a:pt x="237639" y="235126"/>
                  </a:lnTo>
                  <a:cubicBezTo>
                    <a:pt x="237639" y="242527"/>
                    <a:pt x="231572" y="248528"/>
                    <a:pt x="224238" y="248528"/>
                  </a:cubicBezTo>
                  <a:cubicBezTo>
                    <a:pt x="216827" y="248528"/>
                    <a:pt x="210836" y="242527"/>
                    <a:pt x="210836" y="235136"/>
                  </a:cubicBezTo>
                  <a:lnTo>
                    <a:pt x="210836" y="235136"/>
                  </a:lnTo>
                  <a:close/>
                  <a:moveTo>
                    <a:pt x="202073" y="129446"/>
                  </a:moveTo>
                  <a:cubicBezTo>
                    <a:pt x="199749" y="136466"/>
                    <a:pt x="192262" y="140305"/>
                    <a:pt x="185223" y="138028"/>
                  </a:cubicBezTo>
                  <a:cubicBezTo>
                    <a:pt x="178184" y="135742"/>
                    <a:pt x="174365" y="128198"/>
                    <a:pt x="176613" y="121178"/>
                  </a:cubicBezTo>
                  <a:cubicBezTo>
                    <a:pt x="179756" y="111549"/>
                    <a:pt x="186195" y="103319"/>
                    <a:pt x="194729" y="97585"/>
                  </a:cubicBezTo>
                  <a:cubicBezTo>
                    <a:pt x="202816" y="92137"/>
                    <a:pt x="212769" y="88917"/>
                    <a:pt x="223485" y="88917"/>
                  </a:cubicBezTo>
                  <a:cubicBezTo>
                    <a:pt x="236734" y="88917"/>
                    <a:pt x="248793" y="93832"/>
                    <a:pt x="257623" y="101766"/>
                  </a:cubicBezTo>
                  <a:cubicBezTo>
                    <a:pt x="266757" y="110053"/>
                    <a:pt x="272444" y="121588"/>
                    <a:pt x="272444" y="134399"/>
                  </a:cubicBezTo>
                  <a:cubicBezTo>
                    <a:pt x="272444" y="143238"/>
                    <a:pt x="269672" y="151535"/>
                    <a:pt x="264881" y="158602"/>
                  </a:cubicBezTo>
                  <a:cubicBezTo>
                    <a:pt x="260090" y="165670"/>
                    <a:pt x="253270" y="171413"/>
                    <a:pt x="245259" y="175118"/>
                  </a:cubicBezTo>
                  <a:cubicBezTo>
                    <a:pt x="242564" y="176366"/>
                    <a:pt x="240468" y="178205"/>
                    <a:pt x="239049" y="180386"/>
                  </a:cubicBezTo>
                  <a:cubicBezTo>
                    <a:pt x="237630" y="182577"/>
                    <a:pt x="236877" y="185291"/>
                    <a:pt x="236877" y="188311"/>
                  </a:cubicBezTo>
                  <a:lnTo>
                    <a:pt x="236877" y="198379"/>
                  </a:lnTo>
                  <a:cubicBezTo>
                    <a:pt x="236877" y="205770"/>
                    <a:pt x="230886" y="211771"/>
                    <a:pt x="223476" y="211771"/>
                  </a:cubicBezTo>
                  <a:cubicBezTo>
                    <a:pt x="216065" y="211771"/>
                    <a:pt x="210074" y="205770"/>
                    <a:pt x="210074" y="198379"/>
                  </a:cubicBezTo>
                  <a:lnTo>
                    <a:pt x="210074" y="188311"/>
                  </a:lnTo>
                  <a:cubicBezTo>
                    <a:pt x="210074" y="180205"/>
                    <a:pt x="212398" y="172575"/>
                    <a:pt x="216513" y="166041"/>
                  </a:cubicBezTo>
                  <a:cubicBezTo>
                    <a:pt x="220704" y="159517"/>
                    <a:pt x="226695" y="154240"/>
                    <a:pt x="234105" y="150830"/>
                  </a:cubicBezTo>
                  <a:cubicBezTo>
                    <a:pt x="237773" y="149134"/>
                    <a:pt x="240773" y="146629"/>
                    <a:pt x="242792" y="143638"/>
                  </a:cubicBezTo>
                  <a:cubicBezTo>
                    <a:pt x="244669" y="140962"/>
                    <a:pt x="245640" y="137809"/>
                    <a:pt x="245640" y="134399"/>
                  </a:cubicBezTo>
                  <a:cubicBezTo>
                    <a:pt x="245640" y="129484"/>
                    <a:pt x="243392" y="124979"/>
                    <a:pt x="239725" y="121645"/>
                  </a:cubicBezTo>
                  <a:cubicBezTo>
                    <a:pt x="235610" y="117978"/>
                    <a:pt x="229914" y="115702"/>
                    <a:pt x="223476" y="115702"/>
                  </a:cubicBezTo>
                  <a:cubicBezTo>
                    <a:pt x="218237" y="115702"/>
                    <a:pt x="213446" y="117216"/>
                    <a:pt x="209702" y="119769"/>
                  </a:cubicBezTo>
                  <a:cubicBezTo>
                    <a:pt x="206035" y="122236"/>
                    <a:pt x="203340" y="125617"/>
                    <a:pt x="202063" y="129446"/>
                  </a:cubicBezTo>
                  <a:lnTo>
                    <a:pt x="202063" y="129446"/>
                  </a:lnTo>
                  <a:close/>
                  <a:moveTo>
                    <a:pt x="551183" y="218695"/>
                  </a:moveTo>
                  <a:cubicBezTo>
                    <a:pt x="543849" y="218695"/>
                    <a:pt x="537782" y="212695"/>
                    <a:pt x="537782" y="205294"/>
                  </a:cubicBezTo>
                  <a:cubicBezTo>
                    <a:pt x="537782" y="197893"/>
                    <a:pt x="543849" y="191902"/>
                    <a:pt x="551183" y="191902"/>
                  </a:cubicBezTo>
                  <a:lnTo>
                    <a:pt x="663111" y="191902"/>
                  </a:lnTo>
                  <a:cubicBezTo>
                    <a:pt x="670522" y="191902"/>
                    <a:pt x="676513" y="197902"/>
                    <a:pt x="676513" y="205294"/>
                  </a:cubicBezTo>
                  <a:cubicBezTo>
                    <a:pt x="676513" y="212685"/>
                    <a:pt x="670522" y="218695"/>
                    <a:pt x="663111" y="218695"/>
                  </a:cubicBezTo>
                  <a:lnTo>
                    <a:pt x="551183" y="218695"/>
                  </a:lnTo>
                  <a:close/>
                  <a:moveTo>
                    <a:pt x="551183" y="149877"/>
                  </a:moveTo>
                  <a:cubicBezTo>
                    <a:pt x="543849" y="149877"/>
                    <a:pt x="537782" y="143876"/>
                    <a:pt x="537782" y="136476"/>
                  </a:cubicBezTo>
                  <a:cubicBezTo>
                    <a:pt x="537782" y="129075"/>
                    <a:pt x="543849" y="123083"/>
                    <a:pt x="551183" y="123083"/>
                  </a:cubicBezTo>
                  <a:lnTo>
                    <a:pt x="714994" y="123083"/>
                  </a:lnTo>
                  <a:cubicBezTo>
                    <a:pt x="722405" y="123083"/>
                    <a:pt x="728396" y="129075"/>
                    <a:pt x="728396" y="136476"/>
                  </a:cubicBezTo>
                  <a:cubicBezTo>
                    <a:pt x="728396" y="143876"/>
                    <a:pt x="722405" y="149877"/>
                    <a:pt x="714994" y="149877"/>
                  </a:cubicBezTo>
                  <a:lnTo>
                    <a:pt x="551183" y="149877"/>
                  </a:lnTo>
                  <a:close/>
                  <a:moveTo>
                    <a:pt x="210531" y="330214"/>
                  </a:moveTo>
                  <a:cubicBezTo>
                    <a:pt x="245193" y="333881"/>
                    <a:pt x="277092" y="326080"/>
                    <a:pt x="304048" y="310507"/>
                  </a:cubicBezTo>
                  <a:cubicBezTo>
                    <a:pt x="326584" y="297515"/>
                    <a:pt x="345596" y="279103"/>
                    <a:pt x="359826" y="257453"/>
                  </a:cubicBezTo>
                  <a:cubicBezTo>
                    <a:pt x="374056" y="235850"/>
                    <a:pt x="383562" y="210990"/>
                    <a:pt x="387153" y="185034"/>
                  </a:cubicBezTo>
                  <a:cubicBezTo>
                    <a:pt x="391801" y="150763"/>
                    <a:pt x="386105" y="114549"/>
                    <a:pt x="367160" y="81307"/>
                  </a:cubicBezTo>
                  <a:cubicBezTo>
                    <a:pt x="367017" y="81031"/>
                    <a:pt x="366865" y="80764"/>
                    <a:pt x="366713" y="80488"/>
                  </a:cubicBezTo>
                  <a:lnTo>
                    <a:pt x="366713" y="80488"/>
                  </a:lnTo>
                  <a:cubicBezTo>
                    <a:pt x="343652" y="40540"/>
                    <a:pt x="305324" y="14946"/>
                    <a:pt x="263319" y="4859"/>
                  </a:cubicBezTo>
                  <a:cubicBezTo>
                    <a:pt x="221771" y="-5104"/>
                    <a:pt x="176470" y="135"/>
                    <a:pt x="138665" y="21680"/>
                  </a:cubicBezTo>
                  <a:cubicBezTo>
                    <a:pt x="138360" y="21814"/>
                    <a:pt x="138141" y="21966"/>
                    <a:pt x="137846" y="22128"/>
                  </a:cubicBezTo>
                  <a:lnTo>
                    <a:pt x="137846" y="22128"/>
                  </a:lnTo>
                  <a:cubicBezTo>
                    <a:pt x="111795" y="37177"/>
                    <a:pt x="92326" y="58256"/>
                    <a:pt x="79296" y="82383"/>
                  </a:cubicBezTo>
                  <a:cubicBezTo>
                    <a:pt x="65818" y="107462"/>
                    <a:pt x="59303" y="135837"/>
                    <a:pt x="59750" y="164069"/>
                  </a:cubicBezTo>
                  <a:cubicBezTo>
                    <a:pt x="60274" y="192292"/>
                    <a:pt x="67608" y="220429"/>
                    <a:pt x="81839" y="245013"/>
                  </a:cubicBezTo>
                  <a:cubicBezTo>
                    <a:pt x="94345" y="266682"/>
                    <a:pt x="112090" y="285618"/>
                    <a:pt x="135074" y="299505"/>
                  </a:cubicBezTo>
                  <a:lnTo>
                    <a:pt x="136950" y="352722"/>
                  </a:lnTo>
                  <a:cubicBezTo>
                    <a:pt x="136950" y="355265"/>
                    <a:pt x="137627" y="357846"/>
                    <a:pt x="139046" y="360142"/>
                  </a:cubicBezTo>
                  <a:cubicBezTo>
                    <a:pt x="143085" y="366361"/>
                    <a:pt x="151324" y="368162"/>
                    <a:pt x="157544" y="364171"/>
                  </a:cubicBezTo>
                  <a:lnTo>
                    <a:pt x="210550" y="330214"/>
                  </a:lnTo>
                  <a:lnTo>
                    <a:pt x="210550" y="330214"/>
                  </a:lnTo>
                  <a:close/>
                  <a:moveTo>
                    <a:pt x="162839" y="329042"/>
                  </a:moveTo>
                  <a:lnTo>
                    <a:pt x="200120" y="305125"/>
                  </a:lnTo>
                  <a:lnTo>
                    <a:pt x="200120" y="305125"/>
                  </a:lnTo>
                  <a:cubicBezTo>
                    <a:pt x="202740" y="303487"/>
                    <a:pt x="205883" y="302706"/>
                    <a:pt x="209179" y="303144"/>
                  </a:cubicBezTo>
                  <a:cubicBezTo>
                    <a:pt x="239497" y="307297"/>
                    <a:pt x="267424" y="300868"/>
                    <a:pt x="290789" y="287380"/>
                  </a:cubicBezTo>
                  <a:cubicBezTo>
                    <a:pt x="309582" y="276512"/>
                    <a:pt x="325526" y="261043"/>
                    <a:pt x="337585" y="242803"/>
                  </a:cubicBezTo>
                  <a:cubicBezTo>
                    <a:pt x="349568" y="224525"/>
                    <a:pt x="357654" y="203465"/>
                    <a:pt x="360645" y="181481"/>
                  </a:cubicBezTo>
                  <a:cubicBezTo>
                    <a:pt x="364607" y="152697"/>
                    <a:pt x="359816" y="122340"/>
                    <a:pt x="343948" y="94527"/>
                  </a:cubicBezTo>
                  <a:cubicBezTo>
                    <a:pt x="343872" y="94327"/>
                    <a:pt x="343719" y="94108"/>
                    <a:pt x="343576" y="93899"/>
                  </a:cubicBezTo>
                  <a:lnTo>
                    <a:pt x="343576" y="93899"/>
                  </a:lnTo>
                  <a:cubicBezTo>
                    <a:pt x="324412" y="60618"/>
                    <a:pt x="292370" y="39273"/>
                    <a:pt x="257099" y="30824"/>
                  </a:cubicBezTo>
                  <a:cubicBezTo>
                    <a:pt x="221913" y="22376"/>
                    <a:pt x="183652" y="26738"/>
                    <a:pt x="151829" y="44874"/>
                  </a:cubicBezTo>
                  <a:cubicBezTo>
                    <a:pt x="151600" y="44997"/>
                    <a:pt x="151457" y="45131"/>
                    <a:pt x="151228" y="45255"/>
                  </a:cubicBezTo>
                  <a:lnTo>
                    <a:pt x="151228" y="45255"/>
                  </a:lnTo>
                  <a:cubicBezTo>
                    <a:pt x="129664" y="57694"/>
                    <a:pt x="113567" y="75125"/>
                    <a:pt x="102860" y="95042"/>
                  </a:cubicBezTo>
                  <a:cubicBezTo>
                    <a:pt x="91478" y="116092"/>
                    <a:pt x="86087" y="139914"/>
                    <a:pt x="86468" y="163641"/>
                  </a:cubicBezTo>
                  <a:cubicBezTo>
                    <a:pt x="86839" y="187377"/>
                    <a:pt x="93059" y="210990"/>
                    <a:pt x="104966" y="231611"/>
                  </a:cubicBezTo>
                  <a:cubicBezTo>
                    <a:pt x="116272" y="251252"/>
                    <a:pt x="132817" y="268159"/>
                    <a:pt x="154457" y="279817"/>
                  </a:cubicBezTo>
                  <a:lnTo>
                    <a:pt x="154457" y="279817"/>
                  </a:lnTo>
                  <a:cubicBezTo>
                    <a:pt x="158496" y="282008"/>
                    <a:pt x="161268" y="286209"/>
                    <a:pt x="161496" y="291114"/>
                  </a:cubicBezTo>
                  <a:lnTo>
                    <a:pt x="162849" y="329033"/>
                  </a:lnTo>
                  <a:lnTo>
                    <a:pt x="162849" y="329033"/>
                  </a:lnTo>
                  <a:close/>
                  <a:moveTo>
                    <a:pt x="657120" y="305125"/>
                  </a:moveTo>
                  <a:lnTo>
                    <a:pt x="694477" y="329042"/>
                  </a:lnTo>
                  <a:lnTo>
                    <a:pt x="695830" y="291123"/>
                  </a:lnTo>
                  <a:cubicBezTo>
                    <a:pt x="695982" y="286209"/>
                    <a:pt x="698821" y="282008"/>
                    <a:pt x="702869" y="279836"/>
                  </a:cubicBezTo>
                  <a:lnTo>
                    <a:pt x="702869" y="279836"/>
                  </a:lnTo>
                  <a:cubicBezTo>
                    <a:pt x="724510" y="268159"/>
                    <a:pt x="740978" y="251261"/>
                    <a:pt x="752361" y="231621"/>
                  </a:cubicBezTo>
                  <a:cubicBezTo>
                    <a:pt x="764267" y="210999"/>
                    <a:pt x="770477" y="187387"/>
                    <a:pt x="770849" y="163650"/>
                  </a:cubicBezTo>
                  <a:cubicBezTo>
                    <a:pt x="771220" y="139924"/>
                    <a:pt x="765839" y="116102"/>
                    <a:pt x="754447" y="95051"/>
                  </a:cubicBezTo>
                  <a:cubicBezTo>
                    <a:pt x="743741" y="75125"/>
                    <a:pt x="727643" y="57704"/>
                    <a:pt x="706088" y="45264"/>
                  </a:cubicBezTo>
                  <a:lnTo>
                    <a:pt x="706088" y="45264"/>
                  </a:lnTo>
                  <a:cubicBezTo>
                    <a:pt x="705860" y="45131"/>
                    <a:pt x="705641" y="45007"/>
                    <a:pt x="705488" y="44883"/>
                  </a:cubicBezTo>
                  <a:cubicBezTo>
                    <a:pt x="673665" y="26748"/>
                    <a:pt x="635413" y="22385"/>
                    <a:pt x="600218" y="30834"/>
                  </a:cubicBezTo>
                  <a:cubicBezTo>
                    <a:pt x="564956" y="39273"/>
                    <a:pt x="532914" y="60628"/>
                    <a:pt x="513740" y="93899"/>
                  </a:cubicBezTo>
                  <a:lnTo>
                    <a:pt x="513740" y="93899"/>
                  </a:lnTo>
                  <a:cubicBezTo>
                    <a:pt x="513588" y="94118"/>
                    <a:pt x="513436" y="94327"/>
                    <a:pt x="513293" y="94537"/>
                  </a:cubicBezTo>
                  <a:cubicBezTo>
                    <a:pt x="497491" y="122350"/>
                    <a:pt x="492700" y="152706"/>
                    <a:pt x="496672" y="181491"/>
                  </a:cubicBezTo>
                  <a:cubicBezTo>
                    <a:pt x="499662" y="203484"/>
                    <a:pt x="507673" y="224534"/>
                    <a:pt x="519732" y="242813"/>
                  </a:cubicBezTo>
                  <a:cubicBezTo>
                    <a:pt x="531790" y="261053"/>
                    <a:pt x="547735" y="276522"/>
                    <a:pt x="566528" y="287390"/>
                  </a:cubicBezTo>
                  <a:cubicBezTo>
                    <a:pt x="589883" y="300877"/>
                    <a:pt x="617811" y="307297"/>
                    <a:pt x="648129" y="303154"/>
                  </a:cubicBezTo>
                  <a:cubicBezTo>
                    <a:pt x="651424" y="302715"/>
                    <a:pt x="654568" y="303496"/>
                    <a:pt x="657111" y="305144"/>
                  </a:cubicBezTo>
                  <a:lnTo>
                    <a:pt x="657111" y="305144"/>
                  </a:lnTo>
                  <a:close/>
                  <a:moveTo>
                    <a:pt x="699792" y="364171"/>
                  </a:moveTo>
                  <a:cubicBezTo>
                    <a:pt x="706003" y="368162"/>
                    <a:pt x="714242" y="366361"/>
                    <a:pt x="718214" y="360142"/>
                  </a:cubicBezTo>
                  <a:cubicBezTo>
                    <a:pt x="719709" y="357846"/>
                    <a:pt x="720385" y="355265"/>
                    <a:pt x="720385" y="352722"/>
                  </a:cubicBezTo>
                  <a:lnTo>
                    <a:pt x="722252" y="299505"/>
                  </a:lnTo>
                  <a:cubicBezTo>
                    <a:pt x="745160" y="285618"/>
                    <a:pt x="762981" y="266682"/>
                    <a:pt x="775487" y="245013"/>
                  </a:cubicBezTo>
                  <a:cubicBezTo>
                    <a:pt x="789642" y="220429"/>
                    <a:pt x="797052" y="192292"/>
                    <a:pt x="797500" y="164069"/>
                  </a:cubicBezTo>
                  <a:cubicBezTo>
                    <a:pt x="798024" y="135837"/>
                    <a:pt x="791508" y="107462"/>
                    <a:pt x="778031" y="82383"/>
                  </a:cubicBezTo>
                  <a:cubicBezTo>
                    <a:pt x="765000" y="58256"/>
                    <a:pt x="745531" y="37177"/>
                    <a:pt x="719480" y="22128"/>
                  </a:cubicBezTo>
                  <a:lnTo>
                    <a:pt x="719480" y="22128"/>
                  </a:lnTo>
                  <a:cubicBezTo>
                    <a:pt x="719185" y="21966"/>
                    <a:pt x="718880" y="21823"/>
                    <a:pt x="718661" y="21680"/>
                  </a:cubicBezTo>
                  <a:cubicBezTo>
                    <a:pt x="680857" y="135"/>
                    <a:pt x="635556" y="-5104"/>
                    <a:pt x="594008" y="4859"/>
                  </a:cubicBezTo>
                  <a:cubicBezTo>
                    <a:pt x="551936" y="14946"/>
                    <a:pt x="513674" y="40530"/>
                    <a:pt x="490614" y="80488"/>
                  </a:cubicBezTo>
                  <a:lnTo>
                    <a:pt x="490614" y="80488"/>
                  </a:lnTo>
                  <a:cubicBezTo>
                    <a:pt x="490461" y="80754"/>
                    <a:pt x="490318" y="81031"/>
                    <a:pt x="490166" y="81307"/>
                  </a:cubicBezTo>
                  <a:cubicBezTo>
                    <a:pt x="471221" y="114549"/>
                    <a:pt x="465534" y="150763"/>
                    <a:pt x="470173" y="185034"/>
                  </a:cubicBezTo>
                  <a:cubicBezTo>
                    <a:pt x="473697" y="210990"/>
                    <a:pt x="483203" y="235859"/>
                    <a:pt x="497424" y="257453"/>
                  </a:cubicBezTo>
                  <a:cubicBezTo>
                    <a:pt x="511721" y="279103"/>
                    <a:pt x="530743" y="297515"/>
                    <a:pt x="553279" y="310507"/>
                  </a:cubicBezTo>
                  <a:cubicBezTo>
                    <a:pt x="580234" y="326080"/>
                    <a:pt x="612124" y="333872"/>
                    <a:pt x="646709" y="330214"/>
                  </a:cubicBezTo>
                  <a:lnTo>
                    <a:pt x="699792" y="364171"/>
                  </a:lnTo>
                  <a:lnTo>
                    <a:pt x="699792" y="364171"/>
                  </a:lnTo>
                  <a:close/>
                  <a:moveTo>
                    <a:pt x="575358" y="776594"/>
                  </a:moveTo>
                  <a:lnTo>
                    <a:pt x="281873" y="776594"/>
                  </a:lnTo>
                  <a:lnTo>
                    <a:pt x="281873" y="830467"/>
                  </a:lnTo>
                  <a:lnTo>
                    <a:pt x="575358" y="830467"/>
                  </a:lnTo>
                  <a:lnTo>
                    <a:pt x="575358" y="776594"/>
                  </a:lnTo>
                  <a:lnTo>
                    <a:pt x="575358" y="776594"/>
                  </a:lnTo>
                  <a:close/>
                  <a:moveTo>
                    <a:pt x="268548" y="749800"/>
                  </a:moveTo>
                  <a:cubicBezTo>
                    <a:pt x="268100" y="749800"/>
                    <a:pt x="267653" y="749828"/>
                    <a:pt x="267195" y="749867"/>
                  </a:cubicBezTo>
                  <a:lnTo>
                    <a:pt x="220999" y="749905"/>
                  </a:lnTo>
                  <a:cubicBezTo>
                    <a:pt x="220551" y="749867"/>
                    <a:pt x="220170" y="749847"/>
                    <a:pt x="219723" y="749847"/>
                  </a:cubicBezTo>
                  <a:cubicBezTo>
                    <a:pt x="219275" y="749847"/>
                    <a:pt x="218904" y="749867"/>
                    <a:pt x="218446" y="749905"/>
                  </a:cubicBezTo>
                  <a:lnTo>
                    <a:pt x="163640" y="749952"/>
                  </a:lnTo>
                  <a:lnTo>
                    <a:pt x="139684" y="691574"/>
                  </a:lnTo>
                  <a:cubicBezTo>
                    <a:pt x="136912" y="684754"/>
                    <a:pt x="129130" y="681496"/>
                    <a:pt x="122311" y="684306"/>
                  </a:cubicBezTo>
                  <a:cubicBezTo>
                    <a:pt x="115500" y="687106"/>
                    <a:pt x="112205" y="694907"/>
                    <a:pt x="114976" y="701727"/>
                  </a:cubicBezTo>
                  <a:lnTo>
                    <a:pt x="142380" y="768374"/>
                  </a:lnTo>
                  <a:lnTo>
                    <a:pt x="142380" y="768374"/>
                  </a:lnTo>
                  <a:cubicBezTo>
                    <a:pt x="144323" y="773222"/>
                    <a:pt x="149114" y="776651"/>
                    <a:pt x="154734" y="776651"/>
                  </a:cubicBezTo>
                  <a:lnTo>
                    <a:pt x="206321" y="776603"/>
                  </a:lnTo>
                  <a:lnTo>
                    <a:pt x="206321" y="830477"/>
                  </a:lnTo>
                  <a:lnTo>
                    <a:pt x="26803" y="830477"/>
                  </a:lnTo>
                  <a:lnTo>
                    <a:pt x="26803" y="644234"/>
                  </a:lnTo>
                  <a:cubicBezTo>
                    <a:pt x="26803" y="634262"/>
                    <a:pt x="30918" y="625194"/>
                    <a:pt x="37509" y="618603"/>
                  </a:cubicBezTo>
                  <a:cubicBezTo>
                    <a:pt x="44101" y="612011"/>
                    <a:pt x="53159" y="607915"/>
                    <a:pt x="63113" y="607915"/>
                  </a:cubicBezTo>
                  <a:lnTo>
                    <a:pt x="170031" y="607915"/>
                  </a:lnTo>
                  <a:cubicBezTo>
                    <a:pt x="179984" y="607915"/>
                    <a:pt x="189043" y="612011"/>
                    <a:pt x="195634" y="618603"/>
                  </a:cubicBezTo>
                  <a:cubicBezTo>
                    <a:pt x="202225" y="625194"/>
                    <a:pt x="206340" y="634262"/>
                    <a:pt x="206340" y="644234"/>
                  </a:cubicBezTo>
                  <a:lnTo>
                    <a:pt x="206340" y="694145"/>
                  </a:lnTo>
                  <a:cubicBezTo>
                    <a:pt x="206340" y="701546"/>
                    <a:pt x="212331" y="707537"/>
                    <a:pt x="219742" y="707537"/>
                  </a:cubicBezTo>
                  <a:lnTo>
                    <a:pt x="333470" y="707537"/>
                  </a:lnTo>
                  <a:cubicBezTo>
                    <a:pt x="333775" y="707537"/>
                    <a:pt x="333994" y="707537"/>
                    <a:pt x="334223" y="707518"/>
                  </a:cubicBezTo>
                  <a:cubicBezTo>
                    <a:pt x="340585" y="707985"/>
                    <a:pt x="344853" y="713129"/>
                    <a:pt x="346872" y="719539"/>
                  </a:cubicBezTo>
                  <a:cubicBezTo>
                    <a:pt x="347920" y="722911"/>
                    <a:pt x="348444" y="726502"/>
                    <a:pt x="348367" y="729997"/>
                  </a:cubicBezTo>
                  <a:cubicBezTo>
                    <a:pt x="348367" y="733522"/>
                    <a:pt x="347767" y="736970"/>
                    <a:pt x="346643" y="740056"/>
                  </a:cubicBezTo>
                  <a:cubicBezTo>
                    <a:pt x="344767" y="745399"/>
                    <a:pt x="340957" y="749505"/>
                    <a:pt x="335337" y="749809"/>
                  </a:cubicBezTo>
                  <a:lnTo>
                    <a:pt x="268557" y="749809"/>
                  </a:lnTo>
                  <a:close/>
                  <a:moveTo>
                    <a:pt x="371494" y="749800"/>
                  </a:moveTo>
                  <a:lnTo>
                    <a:pt x="588759" y="749800"/>
                  </a:lnTo>
                  <a:cubicBezTo>
                    <a:pt x="596170" y="749800"/>
                    <a:pt x="602161" y="755810"/>
                    <a:pt x="602161" y="763202"/>
                  </a:cubicBezTo>
                  <a:lnTo>
                    <a:pt x="602161" y="843859"/>
                  </a:lnTo>
                  <a:cubicBezTo>
                    <a:pt x="602161" y="851251"/>
                    <a:pt x="596170" y="857251"/>
                    <a:pt x="588759" y="857251"/>
                  </a:cubicBezTo>
                  <a:lnTo>
                    <a:pt x="268548" y="857251"/>
                  </a:lnTo>
                  <a:cubicBezTo>
                    <a:pt x="261137" y="857251"/>
                    <a:pt x="255146" y="851251"/>
                    <a:pt x="255146" y="843859"/>
                  </a:cubicBezTo>
                  <a:lnTo>
                    <a:pt x="255146" y="776565"/>
                  </a:lnTo>
                  <a:lnTo>
                    <a:pt x="233134" y="776565"/>
                  </a:lnTo>
                  <a:lnTo>
                    <a:pt x="233134" y="843859"/>
                  </a:lnTo>
                  <a:cubicBezTo>
                    <a:pt x="233134" y="851251"/>
                    <a:pt x="227143" y="857251"/>
                    <a:pt x="219732" y="857251"/>
                  </a:cubicBezTo>
                  <a:lnTo>
                    <a:pt x="13402" y="857251"/>
                  </a:lnTo>
                  <a:cubicBezTo>
                    <a:pt x="6067" y="857251"/>
                    <a:pt x="0" y="851251"/>
                    <a:pt x="0" y="843859"/>
                  </a:cubicBezTo>
                  <a:lnTo>
                    <a:pt x="0" y="644225"/>
                  </a:lnTo>
                  <a:cubicBezTo>
                    <a:pt x="0" y="626861"/>
                    <a:pt x="7115" y="611078"/>
                    <a:pt x="18564" y="599648"/>
                  </a:cubicBezTo>
                  <a:cubicBezTo>
                    <a:pt x="30023" y="588218"/>
                    <a:pt x="45739" y="581122"/>
                    <a:pt x="63113" y="581122"/>
                  </a:cubicBezTo>
                  <a:lnTo>
                    <a:pt x="170031" y="581122"/>
                  </a:lnTo>
                  <a:cubicBezTo>
                    <a:pt x="187395" y="581122"/>
                    <a:pt x="203197" y="588218"/>
                    <a:pt x="214579" y="599648"/>
                  </a:cubicBezTo>
                  <a:cubicBezTo>
                    <a:pt x="226038" y="611078"/>
                    <a:pt x="233153" y="626861"/>
                    <a:pt x="233153" y="644225"/>
                  </a:cubicBezTo>
                  <a:lnTo>
                    <a:pt x="233153" y="680744"/>
                  </a:lnTo>
                  <a:lnTo>
                    <a:pt x="333480" y="680744"/>
                  </a:lnTo>
                  <a:cubicBezTo>
                    <a:pt x="334080" y="680744"/>
                    <a:pt x="334604" y="680772"/>
                    <a:pt x="335051" y="680839"/>
                  </a:cubicBezTo>
                  <a:cubicBezTo>
                    <a:pt x="354740" y="681658"/>
                    <a:pt x="367170" y="694917"/>
                    <a:pt x="372408" y="711471"/>
                  </a:cubicBezTo>
                  <a:cubicBezTo>
                    <a:pt x="374285" y="717396"/>
                    <a:pt x="375180" y="723854"/>
                    <a:pt x="375104" y="730312"/>
                  </a:cubicBezTo>
                  <a:cubicBezTo>
                    <a:pt x="375028" y="736741"/>
                    <a:pt x="373904" y="743170"/>
                    <a:pt x="371808" y="749047"/>
                  </a:cubicBezTo>
                  <a:cubicBezTo>
                    <a:pt x="371656" y="749305"/>
                    <a:pt x="371580" y="749552"/>
                    <a:pt x="371513" y="749800"/>
                  </a:cubicBezTo>
                  <a:lnTo>
                    <a:pt x="371513" y="749800"/>
                  </a:lnTo>
                  <a:close/>
                  <a:moveTo>
                    <a:pt x="116567" y="407871"/>
                  </a:moveTo>
                  <a:cubicBezTo>
                    <a:pt x="98603" y="407871"/>
                    <a:pt x="82277" y="415177"/>
                    <a:pt x="70447" y="426979"/>
                  </a:cubicBezTo>
                  <a:cubicBezTo>
                    <a:pt x="58617" y="438790"/>
                    <a:pt x="51349" y="455096"/>
                    <a:pt x="51349" y="473118"/>
                  </a:cubicBezTo>
                  <a:cubicBezTo>
                    <a:pt x="51349" y="491139"/>
                    <a:pt x="58617" y="507436"/>
                    <a:pt x="70447" y="519247"/>
                  </a:cubicBezTo>
                  <a:cubicBezTo>
                    <a:pt x="82277" y="531049"/>
                    <a:pt x="98603" y="538354"/>
                    <a:pt x="116567" y="538354"/>
                  </a:cubicBezTo>
                  <a:cubicBezTo>
                    <a:pt x="134531" y="538354"/>
                    <a:pt x="150933" y="531049"/>
                    <a:pt x="162687" y="519247"/>
                  </a:cubicBezTo>
                  <a:cubicBezTo>
                    <a:pt x="174517" y="507436"/>
                    <a:pt x="181851" y="491139"/>
                    <a:pt x="181851" y="473118"/>
                  </a:cubicBezTo>
                  <a:cubicBezTo>
                    <a:pt x="181851" y="455096"/>
                    <a:pt x="174517" y="438790"/>
                    <a:pt x="162687" y="426979"/>
                  </a:cubicBezTo>
                  <a:cubicBezTo>
                    <a:pt x="150933" y="415177"/>
                    <a:pt x="134607" y="407871"/>
                    <a:pt x="116567" y="407871"/>
                  </a:cubicBezTo>
                  <a:lnTo>
                    <a:pt x="116567" y="407871"/>
                  </a:lnTo>
                  <a:close/>
                  <a:moveTo>
                    <a:pt x="51511" y="408033"/>
                  </a:moveTo>
                  <a:cubicBezTo>
                    <a:pt x="68132" y="391384"/>
                    <a:pt x="91192" y="381078"/>
                    <a:pt x="116567" y="381078"/>
                  </a:cubicBezTo>
                  <a:cubicBezTo>
                    <a:pt x="141942" y="381078"/>
                    <a:pt x="165011" y="391384"/>
                    <a:pt x="181632" y="408033"/>
                  </a:cubicBezTo>
                  <a:cubicBezTo>
                    <a:pt x="198330" y="424683"/>
                    <a:pt x="208588" y="447695"/>
                    <a:pt x="208588" y="473108"/>
                  </a:cubicBezTo>
                  <a:cubicBezTo>
                    <a:pt x="208588" y="498521"/>
                    <a:pt x="198330" y="521524"/>
                    <a:pt x="181632" y="538183"/>
                  </a:cubicBezTo>
                  <a:cubicBezTo>
                    <a:pt x="165011" y="554833"/>
                    <a:pt x="142027" y="565139"/>
                    <a:pt x="116567" y="565139"/>
                  </a:cubicBezTo>
                  <a:cubicBezTo>
                    <a:pt x="91107" y="565139"/>
                    <a:pt x="68123" y="554833"/>
                    <a:pt x="51511" y="538183"/>
                  </a:cubicBezTo>
                  <a:cubicBezTo>
                    <a:pt x="34900" y="521533"/>
                    <a:pt x="24555" y="498521"/>
                    <a:pt x="24555" y="473108"/>
                  </a:cubicBezTo>
                  <a:cubicBezTo>
                    <a:pt x="24555" y="447695"/>
                    <a:pt x="34890" y="424683"/>
                    <a:pt x="51511" y="408033"/>
                  </a:cubicBezTo>
                  <a:lnTo>
                    <a:pt x="51511" y="408033"/>
                  </a:lnTo>
                  <a:close/>
                  <a:moveTo>
                    <a:pt x="476917" y="571482"/>
                  </a:moveTo>
                  <a:cubicBezTo>
                    <a:pt x="471373" y="565644"/>
                    <a:pt x="471154" y="558557"/>
                    <a:pt x="473993" y="552423"/>
                  </a:cubicBezTo>
                  <a:cubicBezTo>
                    <a:pt x="475412" y="549280"/>
                    <a:pt x="477584" y="546317"/>
                    <a:pt x="480212" y="543765"/>
                  </a:cubicBezTo>
                  <a:cubicBezTo>
                    <a:pt x="482832" y="541145"/>
                    <a:pt x="485975" y="538974"/>
                    <a:pt x="489347" y="537450"/>
                  </a:cubicBezTo>
                  <a:cubicBezTo>
                    <a:pt x="496681" y="534154"/>
                    <a:pt x="505149" y="534211"/>
                    <a:pt x="511578" y="540440"/>
                  </a:cubicBezTo>
                  <a:lnTo>
                    <a:pt x="577015" y="603448"/>
                  </a:lnTo>
                  <a:cubicBezTo>
                    <a:pt x="579482" y="606172"/>
                    <a:pt x="583006" y="607887"/>
                    <a:pt x="586978" y="607887"/>
                  </a:cubicBezTo>
                  <a:lnTo>
                    <a:pt x="788003" y="607887"/>
                  </a:lnTo>
                  <a:cubicBezTo>
                    <a:pt x="799681" y="607887"/>
                    <a:pt x="810235" y="612678"/>
                    <a:pt x="817950" y="620393"/>
                  </a:cubicBezTo>
                  <a:cubicBezTo>
                    <a:pt x="825741" y="628108"/>
                    <a:pt x="830456" y="638738"/>
                    <a:pt x="830456" y="650416"/>
                  </a:cubicBezTo>
                  <a:lnTo>
                    <a:pt x="830456" y="830448"/>
                  </a:lnTo>
                  <a:lnTo>
                    <a:pt x="650996" y="830448"/>
                  </a:lnTo>
                  <a:lnTo>
                    <a:pt x="650996" y="674667"/>
                  </a:lnTo>
                  <a:cubicBezTo>
                    <a:pt x="650996" y="667275"/>
                    <a:pt x="645004" y="661275"/>
                    <a:pt x="637594" y="661275"/>
                  </a:cubicBezTo>
                  <a:lnTo>
                    <a:pt x="562804" y="661275"/>
                  </a:lnTo>
                  <a:lnTo>
                    <a:pt x="476926" y="571473"/>
                  </a:lnTo>
                  <a:lnTo>
                    <a:pt x="476926" y="571473"/>
                  </a:lnTo>
                  <a:close/>
                  <a:moveTo>
                    <a:pt x="547440" y="683887"/>
                  </a:moveTo>
                  <a:lnTo>
                    <a:pt x="457600" y="589913"/>
                  </a:lnTo>
                  <a:cubicBezTo>
                    <a:pt x="443151" y="574826"/>
                    <a:pt x="442551" y="556766"/>
                    <a:pt x="449666" y="541231"/>
                  </a:cubicBezTo>
                  <a:cubicBezTo>
                    <a:pt x="452514" y="535125"/>
                    <a:pt x="456629" y="529458"/>
                    <a:pt x="461572" y="524629"/>
                  </a:cubicBezTo>
                  <a:cubicBezTo>
                    <a:pt x="466439" y="519857"/>
                    <a:pt x="472202" y="515875"/>
                    <a:pt x="478422" y="513075"/>
                  </a:cubicBezTo>
                  <a:cubicBezTo>
                    <a:pt x="494890" y="505598"/>
                    <a:pt x="514512" y="506150"/>
                    <a:pt x="530152" y="521200"/>
                  </a:cubicBezTo>
                  <a:lnTo>
                    <a:pt x="592293" y="581112"/>
                  </a:lnTo>
                  <a:lnTo>
                    <a:pt x="788003" y="581112"/>
                  </a:lnTo>
                  <a:cubicBezTo>
                    <a:pt x="807015" y="581112"/>
                    <a:pt x="824389" y="588904"/>
                    <a:pt x="836895" y="601457"/>
                  </a:cubicBezTo>
                  <a:cubicBezTo>
                    <a:pt x="849478" y="614011"/>
                    <a:pt x="857260" y="631347"/>
                    <a:pt x="857260" y="650426"/>
                  </a:cubicBezTo>
                  <a:lnTo>
                    <a:pt x="857260" y="843850"/>
                  </a:lnTo>
                  <a:cubicBezTo>
                    <a:pt x="857260" y="851241"/>
                    <a:pt x="851268" y="857242"/>
                    <a:pt x="843858" y="857242"/>
                  </a:cubicBezTo>
                  <a:lnTo>
                    <a:pt x="637594" y="857242"/>
                  </a:lnTo>
                  <a:cubicBezTo>
                    <a:pt x="630184" y="857242"/>
                    <a:pt x="624192" y="851241"/>
                    <a:pt x="624192" y="843850"/>
                  </a:cubicBezTo>
                  <a:lnTo>
                    <a:pt x="624192" y="688068"/>
                  </a:lnTo>
                  <a:lnTo>
                    <a:pt x="557108" y="688068"/>
                  </a:lnTo>
                  <a:lnTo>
                    <a:pt x="557108" y="688040"/>
                  </a:lnTo>
                  <a:cubicBezTo>
                    <a:pt x="553584" y="688040"/>
                    <a:pt x="550069" y="686649"/>
                    <a:pt x="547449" y="683887"/>
                  </a:cubicBezTo>
                  <a:lnTo>
                    <a:pt x="547449" y="683887"/>
                  </a:lnTo>
                  <a:close/>
                  <a:moveTo>
                    <a:pt x="675618" y="408033"/>
                  </a:moveTo>
                  <a:cubicBezTo>
                    <a:pt x="692315" y="391384"/>
                    <a:pt x="715299" y="381078"/>
                    <a:pt x="740750" y="381078"/>
                  </a:cubicBezTo>
                  <a:cubicBezTo>
                    <a:pt x="766201" y="381078"/>
                    <a:pt x="789118" y="391384"/>
                    <a:pt x="805815" y="408033"/>
                  </a:cubicBezTo>
                  <a:cubicBezTo>
                    <a:pt x="822436" y="424683"/>
                    <a:pt x="832771" y="447695"/>
                    <a:pt x="832771" y="473108"/>
                  </a:cubicBezTo>
                  <a:cubicBezTo>
                    <a:pt x="832771" y="498521"/>
                    <a:pt x="822436" y="521524"/>
                    <a:pt x="805815" y="538183"/>
                  </a:cubicBezTo>
                  <a:cubicBezTo>
                    <a:pt x="789118" y="554833"/>
                    <a:pt x="766134" y="565139"/>
                    <a:pt x="740750" y="565139"/>
                  </a:cubicBezTo>
                  <a:cubicBezTo>
                    <a:pt x="715366" y="565139"/>
                    <a:pt x="692306" y="554833"/>
                    <a:pt x="675618" y="538183"/>
                  </a:cubicBezTo>
                  <a:cubicBezTo>
                    <a:pt x="658997" y="521533"/>
                    <a:pt x="648662" y="498521"/>
                    <a:pt x="648662" y="473108"/>
                  </a:cubicBezTo>
                  <a:cubicBezTo>
                    <a:pt x="648662" y="447695"/>
                    <a:pt x="658997" y="424683"/>
                    <a:pt x="675618" y="4080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9429" name="Google Shape;9429;p142"/>
          <p:cNvGrpSpPr/>
          <p:nvPr/>
        </p:nvGrpSpPr>
        <p:grpSpPr>
          <a:xfrm>
            <a:off x="1657518" y="3681689"/>
            <a:ext cx="788013" cy="827107"/>
            <a:chOff x="1657518" y="3331967"/>
            <a:chExt cx="788013" cy="827107"/>
          </a:xfrm>
        </p:grpSpPr>
        <p:sp>
          <p:nvSpPr>
            <p:cNvPr id="9430" name="Google Shape;9430;p142"/>
            <p:cNvSpPr/>
            <p:nvPr/>
          </p:nvSpPr>
          <p:spPr>
            <a:xfrm>
              <a:off x="1801030" y="3514570"/>
              <a:ext cx="644501" cy="644504"/>
            </a:xfrm>
            <a:prstGeom prst="ellipse">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9431" name="Google Shape;9431;p142"/>
            <p:cNvSpPr txBox="1"/>
            <p:nvPr/>
          </p:nvSpPr>
          <p:spPr>
            <a:xfrm>
              <a:off x="1657518" y="3331967"/>
              <a:ext cx="314510"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000">
                  <a:solidFill>
                    <a:schemeClr val="lt2"/>
                  </a:solidFill>
                  <a:latin typeface="Calibri"/>
                  <a:ea typeface="Calibri"/>
                  <a:cs typeface="Calibri"/>
                  <a:sym typeface="Calibri"/>
                </a:rPr>
                <a:t>2</a:t>
              </a:r>
              <a:endParaRPr/>
            </a:p>
          </p:txBody>
        </p:sp>
        <p:grpSp>
          <p:nvGrpSpPr>
            <p:cNvPr id="9432" name="Google Shape;9432;p142"/>
            <p:cNvGrpSpPr/>
            <p:nvPr/>
          </p:nvGrpSpPr>
          <p:grpSpPr>
            <a:xfrm>
              <a:off x="1905279" y="3588662"/>
              <a:ext cx="430499" cy="425901"/>
              <a:chOff x="5131167" y="-1188393"/>
              <a:chExt cx="765755" cy="757576"/>
            </a:xfrm>
          </p:grpSpPr>
          <p:sp>
            <p:nvSpPr>
              <p:cNvPr id="9433" name="Google Shape;9433;p142"/>
              <p:cNvSpPr/>
              <p:nvPr/>
            </p:nvSpPr>
            <p:spPr>
              <a:xfrm>
                <a:off x="5389901" y="-1073063"/>
                <a:ext cx="257685" cy="84359"/>
              </a:xfrm>
              <a:custGeom>
                <a:rect b="b" l="l" r="r" t="t"/>
                <a:pathLst>
                  <a:path extrusionOk="0" h="84359" w="257685">
                    <a:moveTo>
                      <a:pt x="242640" y="78816"/>
                    </a:moveTo>
                    <a:cubicBezTo>
                      <a:pt x="248444" y="80937"/>
                      <a:pt x="254881" y="77960"/>
                      <a:pt x="257002" y="72156"/>
                    </a:cubicBezTo>
                    <a:cubicBezTo>
                      <a:pt x="259123" y="66351"/>
                      <a:pt x="256146" y="59914"/>
                      <a:pt x="250342" y="57794"/>
                    </a:cubicBezTo>
                    <a:cubicBezTo>
                      <a:pt x="236389" y="52697"/>
                      <a:pt x="223590" y="44994"/>
                      <a:pt x="213321" y="35582"/>
                    </a:cubicBezTo>
                    <a:cubicBezTo>
                      <a:pt x="203796" y="26801"/>
                      <a:pt x="197247" y="17127"/>
                      <a:pt x="194866" y="8309"/>
                    </a:cubicBezTo>
                    <a:cubicBezTo>
                      <a:pt x="193824" y="4439"/>
                      <a:pt x="190811" y="1425"/>
                      <a:pt x="186941" y="384"/>
                    </a:cubicBezTo>
                    <a:cubicBezTo>
                      <a:pt x="183071" y="-658"/>
                      <a:pt x="178942" y="458"/>
                      <a:pt x="176114" y="3286"/>
                    </a:cubicBezTo>
                    <a:cubicBezTo>
                      <a:pt x="161864" y="17536"/>
                      <a:pt x="138758" y="30559"/>
                      <a:pt x="109216" y="40939"/>
                    </a:cubicBezTo>
                    <a:cubicBezTo>
                      <a:pt x="80009" y="51208"/>
                      <a:pt x="45703" y="58501"/>
                      <a:pt x="10099" y="62035"/>
                    </a:cubicBezTo>
                    <a:cubicBezTo>
                      <a:pt x="3960" y="62630"/>
                      <a:pt x="-542" y="68137"/>
                      <a:pt x="53" y="74277"/>
                    </a:cubicBezTo>
                    <a:cubicBezTo>
                      <a:pt x="611" y="80044"/>
                      <a:pt x="5485" y="84360"/>
                      <a:pt x="11178" y="84360"/>
                    </a:cubicBezTo>
                    <a:cubicBezTo>
                      <a:pt x="11550" y="84360"/>
                      <a:pt x="11922" y="84360"/>
                      <a:pt x="12294" y="84323"/>
                    </a:cubicBezTo>
                    <a:cubicBezTo>
                      <a:pt x="49650" y="80639"/>
                      <a:pt x="85741" y="72937"/>
                      <a:pt x="116622" y="62073"/>
                    </a:cubicBezTo>
                    <a:cubicBezTo>
                      <a:pt x="142183" y="53069"/>
                      <a:pt x="163688" y="42018"/>
                      <a:pt x="179799" y="29703"/>
                    </a:cubicBezTo>
                    <a:cubicBezTo>
                      <a:pt x="191668" y="50093"/>
                      <a:pt x="215034" y="68734"/>
                      <a:pt x="242642" y="7881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434" name="Google Shape;9434;p142"/>
              <p:cNvSpPr/>
              <p:nvPr/>
            </p:nvSpPr>
            <p:spPr>
              <a:xfrm>
                <a:off x="5131167" y="-1188393"/>
                <a:ext cx="765755" cy="757576"/>
              </a:xfrm>
              <a:custGeom>
                <a:rect b="b" l="l" r="r" t="t"/>
                <a:pathLst>
                  <a:path extrusionOk="0" h="757576" w="765755">
                    <a:moveTo>
                      <a:pt x="765255" y="743062"/>
                    </a:moveTo>
                    <a:lnTo>
                      <a:pt x="725592" y="615255"/>
                    </a:lnTo>
                    <a:cubicBezTo>
                      <a:pt x="716997" y="587574"/>
                      <a:pt x="705091" y="566960"/>
                      <a:pt x="689129" y="552263"/>
                    </a:cubicBezTo>
                    <a:cubicBezTo>
                      <a:pt x="673354" y="537679"/>
                      <a:pt x="653633" y="528414"/>
                      <a:pt x="627068" y="523093"/>
                    </a:cubicBezTo>
                    <a:lnTo>
                      <a:pt x="549268" y="507466"/>
                    </a:lnTo>
                    <a:cubicBezTo>
                      <a:pt x="549231" y="507466"/>
                      <a:pt x="549156" y="507429"/>
                      <a:pt x="549119" y="507429"/>
                    </a:cubicBezTo>
                    <a:lnTo>
                      <a:pt x="475226" y="492583"/>
                    </a:lnTo>
                    <a:lnTo>
                      <a:pt x="459004" y="454781"/>
                    </a:lnTo>
                    <a:cubicBezTo>
                      <a:pt x="471543" y="447488"/>
                      <a:pt x="483189" y="438484"/>
                      <a:pt x="493867" y="427843"/>
                    </a:cubicBezTo>
                    <a:cubicBezTo>
                      <a:pt x="526945" y="394803"/>
                      <a:pt x="547818" y="348555"/>
                      <a:pt x="554478" y="293712"/>
                    </a:cubicBezTo>
                    <a:cubicBezTo>
                      <a:pt x="577509" y="285750"/>
                      <a:pt x="591945" y="263946"/>
                      <a:pt x="591945" y="235929"/>
                    </a:cubicBezTo>
                    <a:cubicBezTo>
                      <a:pt x="591945" y="220749"/>
                      <a:pt x="587108" y="206648"/>
                      <a:pt x="578327" y="196192"/>
                    </a:cubicBezTo>
                    <a:cubicBezTo>
                      <a:pt x="574569" y="191727"/>
                      <a:pt x="570179" y="188081"/>
                      <a:pt x="565416" y="185328"/>
                    </a:cubicBezTo>
                    <a:cubicBezTo>
                      <a:pt x="569435" y="164976"/>
                      <a:pt x="570476" y="146558"/>
                      <a:pt x="568504" y="130522"/>
                    </a:cubicBezTo>
                    <a:cubicBezTo>
                      <a:pt x="566309" y="112663"/>
                      <a:pt x="560393" y="97631"/>
                      <a:pt x="550942" y="85762"/>
                    </a:cubicBezTo>
                    <a:cubicBezTo>
                      <a:pt x="536840" y="68014"/>
                      <a:pt x="515298" y="58042"/>
                      <a:pt x="488434" y="56666"/>
                    </a:cubicBezTo>
                    <a:cubicBezTo>
                      <a:pt x="477272" y="38992"/>
                      <a:pt x="459078" y="24519"/>
                      <a:pt x="435340" y="14548"/>
                    </a:cubicBezTo>
                    <a:cubicBezTo>
                      <a:pt x="413053" y="5171"/>
                      <a:pt x="386189" y="0"/>
                      <a:pt x="359773" y="0"/>
                    </a:cubicBezTo>
                    <a:cubicBezTo>
                      <a:pt x="332091" y="0"/>
                      <a:pt x="307311" y="3795"/>
                      <a:pt x="286102" y="11274"/>
                    </a:cubicBezTo>
                    <a:cubicBezTo>
                      <a:pt x="263481" y="19273"/>
                      <a:pt x="244691" y="31514"/>
                      <a:pt x="230292" y="47736"/>
                    </a:cubicBezTo>
                    <a:cubicBezTo>
                      <a:pt x="201605" y="79958"/>
                      <a:pt x="190480" y="127024"/>
                      <a:pt x="197214" y="187602"/>
                    </a:cubicBezTo>
                    <a:cubicBezTo>
                      <a:pt x="193791" y="189983"/>
                      <a:pt x="190628" y="192885"/>
                      <a:pt x="187838" y="196234"/>
                    </a:cubicBezTo>
                    <a:cubicBezTo>
                      <a:pt x="179057" y="206652"/>
                      <a:pt x="174220" y="220790"/>
                      <a:pt x="174220" y="235971"/>
                    </a:cubicBezTo>
                    <a:cubicBezTo>
                      <a:pt x="174220" y="263988"/>
                      <a:pt x="188656" y="285791"/>
                      <a:pt x="211688" y="293753"/>
                    </a:cubicBezTo>
                    <a:cubicBezTo>
                      <a:pt x="218348" y="348596"/>
                      <a:pt x="239221" y="394880"/>
                      <a:pt x="272298" y="427884"/>
                    </a:cubicBezTo>
                    <a:cubicBezTo>
                      <a:pt x="282977" y="438526"/>
                      <a:pt x="294623" y="447567"/>
                      <a:pt x="307161" y="454822"/>
                    </a:cubicBezTo>
                    <a:lnTo>
                      <a:pt x="290977" y="492513"/>
                    </a:lnTo>
                    <a:lnTo>
                      <a:pt x="138691" y="523096"/>
                    </a:lnTo>
                    <a:cubicBezTo>
                      <a:pt x="112162" y="528417"/>
                      <a:pt x="92442" y="537681"/>
                      <a:pt x="76630" y="552267"/>
                    </a:cubicBezTo>
                    <a:cubicBezTo>
                      <a:pt x="60705" y="566964"/>
                      <a:pt x="48762" y="587576"/>
                      <a:pt x="40167" y="615258"/>
                    </a:cubicBezTo>
                    <a:lnTo>
                      <a:pt x="504" y="743065"/>
                    </a:lnTo>
                    <a:cubicBezTo>
                      <a:pt x="-1319" y="748981"/>
                      <a:pt x="1955" y="755231"/>
                      <a:pt x="7871" y="757055"/>
                    </a:cubicBezTo>
                    <a:cubicBezTo>
                      <a:pt x="8987" y="757390"/>
                      <a:pt x="10104" y="757576"/>
                      <a:pt x="11183" y="757576"/>
                    </a:cubicBezTo>
                    <a:cubicBezTo>
                      <a:pt x="15945" y="757576"/>
                      <a:pt x="20373" y="754488"/>
                      <a:pt x="21861" y="749688"/>
                    </a:cubicBezTo>
                    <a:lnTo>
                      <a:pt x="61524" y="621882"/>
                    </a:lnTo>
                    <a:cubicBezTo>
                      <a:pt x="75923" y="575447"/>
                      <a:pt x="98806" y="553905"/>
                      <a:pt x="143045" y="545012"/>
                    </a:cubicBezTo>
                    <a:lnTo>
                      <a:pt x="183229" y="536938"/>
                    </a:lnTo>
                    <a:cubicBezTo>
                      <a:pt x="182410" y="538687"/>
                      <a:pt x="181666" y="540510"/>
                      <a:pt x="180959" y="542408"/>
                    </a:cubicBezTo>
                    <a:cubicBezTo>
                      <a:pt x="176494" y="554500"/>
                      <a:pt x="174225" y="569382"/>
                      <a:pt x="174225" y="586646"/>
                    </a:cubicBezTo>
                    <a:lnTo>
                      <a:pt x="174225" y="639666"/>
                    </a:lnTo>
                    <a:cubicBezTo>
                      <a:pt x="154319" y="644689"/>
                      <a:pt x="139548" y="662735"/>
                      <a:pt x="139548" y="684166"/>
                    </a:cubicBezTo>
                    <a:cubicBezTo>
                      <a:pt x="139548" y="709467"/>
                      <a:pt x="160124" y="730043"/>
                      <a:pt x="185424" y="730043"/>
                    </a:cubicBezTo>
                    <a:cubicBezTo>
                      <a:pt x="210725" y="730043"/>
                      <a:pt x="231300" y="709467"/>
                      <a:pt x="231300" y="684166"/>
                    </a:cubicBezTo>
                    <a:cubicBezTo>
                      <a:pt x="231300" y="662735"/>
                      <a:pt x="216529" y="644690"/>
                      <a:pt x="196624" y="639666"/>
                    </a:cubicBezTo>
                    <a:lnTo>
                      <a:pt x="196624" y="586646"/>
                    </a:lnTo>
                    <a:cubicBezTo>
                      <a:pt x="196624" y="572247"/>
                      <a:pt x="198484" y="559635"/>
                      <a:pt x="201982" y="550184"/>
                    </a:cubicBezTo>
                    <a:cubicBezTo>
                      <a:pt x="205330" y="541180"/>
                      <a:pt x="210018" y="535003"/>
                      <a:pt x="216269" y="531543"/>
                    </a:cubicBezTo>
                    <a:lnTo>
                      <a:pt x="374917" y="700688"/>
                    </a:lnTo>
                    <a:cubicBezTo>
                      <a:pt x="374955" y="700726"/>
                      <a:pt x="375029" y="700800"/>
                      <a:pt x="375066" y="700837"/>
                    </a:cubicBezTo>
                    <a:cubicBezTo>
                      <a:pt x="375178" y="700949"/>
                      <a:pt x="375290" y="701098"/>
                      <a:pt x="375401" y="701209"/>
                    </a:cubicBezTo>
                    <a:cubicBezTo>
                      <a:pt x="377559" y="703218"/>
                      <a:pt x="380312" y="704223"/>
                      <a:pt x="383066" y="704223"/>
                    </a:cubicBezTo>
                    <a:cubicBezTo>
                      <a:pt x="386042" y="704223"/>
                      <a:pt x="389019" y="703032"/>
                      <a:pt x="391214" y="700688"/>
                    </a:cubicBezTo>
                    <a:lnTo>
                      <a:pt x="549863" y="531543"/>
                    </a:lnTo>
                    <a:cubicBezTo>
                      <a:pt x="556113" y="535004"/>
                      <a:pt x="560838" y="541180"/>
                      <a:pt x="564150" y="550184"/>
                    </a:cubicBezTo>
                    <a:cubicBezTo>
                      <a:pt x="566829" y="557402"/>
                      <a:pt x="568541" y="566443"/>
                      <a:pt x="569210" y="576750"/>
                    </a:cubicBezTo>
                    <a:cubicBezTo>
                      <a:pt x="560504" y="578685"/>
                      <a:pt x="552058" y="582740"/>
                      <a:pt x="544728" y="588656"/>
                    </a:cubicBezTo>
                    <a:cubicBezTo>
                      <a:pt x="533194" y="597958"/>
                      <a:pt x="524748" y="611464"/>
                      <a:pt x="520320" y="627724"/>
                    </a:cubicBezTo>
                    <a:lnTo>
                      <a:pt x="503316" y="690120"/>
                    </a:lnTo>
                    <a:cubicBezTo>
                      <a:pt x="497549" y="711292"/>
                      <a:pt x="499782" y="730676"/>
                      <a:pt x="509455" y="743326"/>
                    </a:cubicBezTo>
                    <a:cubicBezTo>
                      <a:pt x="516488" y="752516"/>
                      <a:pt x="527092" y="757576"/>
                      <a:pt x="539370" y="757576"/>
                    </a:cubicBezTo>
                    <a:cubicBezTo>
                      <a:pt x="545546" y="757576"/>
                      <a:pt x="550569" y="752554"/>
                      <a:pt x="550569" y="746377"/>
                    </a:cubicBezTo>
                    <a:cubicBezTo>
                      <a:pt x="550569" y="740200"/>
                      <a:pt x="545546" y="735177"/>
                      <a:pt x="539370" y="735177"/>
                    </a:cubicBezTo>
                    <a:cubicBezTo>
                      <a:pt x="534012" y="735177"/>
                      <a:pt x="530031" y="733392"/>
                      <a:pt x="527241" y="729708"/>
                    </a:cubicBezTo>
                    <a:cubicBezTo>
                      <a:pt x="521994" y="722862"/>
                      <a:pt x="521101" y="709914"/>
                      <a:pt x="524897" y="695961"/>
                    </a:cubicBezTo>
                    <a:lnTo>
                      <a:pt x="541901" y="633565"/>
                    </a:lnTo>
                    <a:cubicBezTo>
                      <a:pt x="549082" y="607185"/>
                      <a:pt x="567313" y="597809"/>
                      <a:pt x="580707" y="597809"/>
                    </a:cubicBezTo>
                    <a:cubicBezTo>
                      <a:pt x="594101" y="597809"/>
                      <a:pt x="612296" y="607185"/>
                      <a:pt x="619514" y="633565"/>
                    </a:cubicBezTo>
                    <a:lnTo>
                      <a:pt x="636518" y="695961"/>
                    </a:lnTo>
                    <a:cubicBezTo>
                      <a:pt x="640313" y="709913"/>
                      <a:pt x="639420" y="722824"/>
                      <a:pt x="634174" y="729708"/>
                    </a:cubicBezTo>
                    <a:cubicBezTo>
                      <a:pt x="631384" y="733392"/>
                      <a:pt x="627402" y="735177"/>
                      <a:pt x="622045" y="735177"/>
                    </a:cubicBezTo>
                    <a:cubicBezTo>
                      <a:pt x="615869" y="735177"/>
                      <a:pt x="610846" y="740200"/>
                      <a:pt x="610846" y="746377"/>
                    </a:cubicBezTo>
                    <a:cubicBezTo>
                      <a:pt x="610846" y="752554"/>
                      <a:pt x="615868" y="757576"/>
                      <a:pt x="622045" y="757576"/>
                    </a:cubicBezTo>
                    <a:cubicBezTo>
                      <a:pt x="634324" y="757576"/>
                      <a:pt x="644964" y="752516"/>
                      <a:pt x="651959" y="743326"/>
                    </a:cubicBezTo>
                    <a:cubicBezTo>
                      <a:pt x="661633" y="730676"/>
                      <a:pt x="663865" y="711291"/>
                      <a:pt x="658098" y="690120"/>
                    </a:cubicBezTo>
                    <a:lnTo>
                      <a:pt x="641094" y="627724"/>
                    </a:lnTo>
                    <a:cubicBezTo>
                      <a:pt x="636667" y="611502"/>
                      <a:pt x="628220" y="597958"/>
                      <a:pt x="616687" y="588656"/>
                    </a:cubicBezTo>
                    <a:cubicBezTo>
                      <a:pt x="609171" y="582592"/>
                      <a:pt x="600539" y="578499"/>
                      <a:pt x="591609" y="576601"/>
                    </a:cubicBezTo>
                    <a:cubicBezTo>
                      <a:pt x="590902" y="563542"/>
                      <a:pt x="588707" y="552082"/>
                      <a:pt x="585135" y="542409"/>
                    </a:cubicBezTo>
                    <a:cubicBezTo>
                      <a:pt x="584428" y="540548"/>
                      <a:pt x="583684" y="538762"/>
                      <a:pt x="582903" y="537014"/>
                    </a:cubicBezTo>
                    <a:lnTo>
                      <a:pt x="622640" y="544976"/>
                    </a:lnTo>
                    <a:cubicBezTo>
                      <a:pt x="666879" y="553868"/>
                      <a:pt x="689762" y="575411"/>
                      <a:pt x="704161" y="621845"/>
                    </a:cubicBezTo>
                    <a:lnTo>
                      <a:pt x="743824" y="749652"/>
                    </a:lnTo>
                    <a:cubicBezTo>
                      <a:pt x="745312" y="754452"/>
                      <a:pt x="749740" y="757540"/>
                      <a:pt x="754502" y="757540"/>
                    </a:cubicBezTo>
                    <a:cubicBezTo>
                      <a:pt x="755618" y="757540"/>
                      <a:pt x="756735" y="757391"/>
                      <a:pt x="757814" y="757019"/>
                    </a:cubicBezTo>
                    <a:cubicBezTo>
                      <a:pt x="763767" y="755233"/>
                      <a:pt x="767078" y="748982"/>
                      <a:pt x="765255" y="743067"/>
                    </a:cubicBezTo>
                    <a:close/>
                    <a:moveTo>
                      <a:pt x="383102" y="475876"/>
                    </a:moveTo>
                    <a:cubicBezTo>
                      <a:pt x="401966" y="475876"/>
                      <a:pt x="420755" y="472118"/>
                      <a:pt x="438913" y="464676"/>
                    </a:cubicBezTo>
                    <a:lnTo>
                      <a:pt x="455061" y="502330"/>
                    </a:lnTo>
                    <a:lnTo>
                      <a:pt x="449219" y="515575"/>
                    </a:lnTo>
                    <a:cubicBezTo>
                      <a:pt x="437016" y="536001"/>
                      <a:pt x="409929" y="550215"/>
                      <a:pt x="383102" y="550215"/>
                    </a:cubicBezTo>
                    <a:cubicBezTo>
                      <a:pt x="356276" y="550215"/>
                      <a:pt x="329189" y="536001"/>
                      <a:pt x="316986" y="515575"/>
                    </a:cubicBezTo>
                    <a:lnTo>
                      <a:pt x="311144" y="502330"/>
                    </a:lnTo>
                    <a:lnTo>
                      <a:pt x="327292" y="464676"/>
                    </a:lnTo>
                    <a:cubicBezTo>
                      <a:pt x="345448" y="472080"/>
                      <a:pt x="364201" y="475876"/>
                      <a:pt x="383103" y="475876"/>
                    </a:cubicBezTo>
                    <a:close/>
                    <a:moveTo>
                      <a:pt x="383102" y="572612"/>
                    </a:moveTo>
                    <a:cubicBezTo>
                      <a:pt x="398617" y="572612"/>
                      <a:pt x="414318" y="568965"/>
                      <a:pt x="428718" y="562007"/>
                    </a:cubicBezTo>
                    <a:lnTo>
                      <a:pt x="383102" y="665373"/>
                    </a:lnTo>
                    <a:lnTo>
                      <a:pt x="337486" y="562007"/>
                    </a:lnTo>
                    <a:cubicBezTo>
                      <a:pt x="351885" y="568928"/>
                      <a:pt x="367549" y="572612"/>
                      <a:pt x="383102" y="572612"/>
                    </a:cubicBezTo>
                    <a:close/>
                    <a:moveTo>
                      <a:pt x="292242" y="515052"/>
                    </a:moveTo>
                    <a:lnTo>
                      <a:pt x="346304" y="637496"/>
                    </a:lnTo>
                    <a:lnTo>
                      <a:pt x="241120" y="525320"/>
                    </a:lnTo>
                    <a:close/>
                    <a:moveTo>
                      <a:pt x="473884" y="515126"/>
                    </a:moveTo>
                    <a:lnTo>
                      <a:pt x="525007" y="525395"/>
                    </a:lnTo>
                    <a:lnTo>
                      <a:pt x="419898" y="637505"/>
                    </a:lnTo>
                    <a:close/>
                    <a:moveTo>
                      <a:pt x="233159" y="283774"/>
                    </a:moveTo>
                    <a:cubicBezTo>
                      <a:pt x="232675" y="278825"/>
                      <a:pt x="228991" y="274770"/>
                      <a:pt x="224080" y="273839"/>
                    </a:cubicBezTo>
                    <a:cubicBezTo>
                      <a:pt x="207151" y="270677"/>
                      <a:pt x="196659" y="256128"/>
                      <a:pt x="196659" y="235888"/>
                    </a:cubicBezTo>
                    <a:cubicBezTo>
                      <a:pt x="196659" y="215015"/>
                      <a:pt x="209458" y="202066"/>
                      <a:pt x="221365" y="202066"/>
                    </a:cubicBezTo>
                    <a:cubicBezTo>
                      <a:pt x="227541" y="202066"/>
                      <a:pt x="232564" y="197043"/>
                      <a:pt x="232564" y="190867"/>
                    </a:cubicBezTo>
                    <a:cubicBezTo>
                      <a:pt x="232564" y="184691"/>
                      <a:pt x="227541" y="179667"/>
                      <a:pt x="221365" y="179667"/>
                    </a:cubicBezTo>
                    <a:cubicBezTo>
                      <a:pt x="220583" y="179667"/>
                      <a:pt x="219765" y="179705"/>
                      <a:pt x="218983" y="179742"/>
                    </a:cubicBezTo>
                    <a:cubicBezTo>
                      <a:pt x="214184" y="128322"/>
                      <a:pt x="223597" y="88919"/>
                      <a:pt x="247075" y="62537"/>
                    </a:cubicBezTo>
                    <a:cubicBezTo>
                      <a:pt x="270813" y="35859"/>
                      <a:pt x="308764" y="22315"/>
                      <a:pt x="359850" y="22315"/>
                    </a:cubicBezTo>
                    <a:cubicBezTo>
                      <a:pt x="383366" y="22315"/>
                      <a:pt x="407103" y="26855"/>
                      <a:pt x="426748" y="35115"/>
                    </a:cubicBezTo>
                    <a:cubicBezTo>
                      <a:pt x="448180" y="44119"/>
                      <a:pt x="463806" y="57179"/>
                      <a:pt x="472029" y="72843"/>
                    </a:cubicBezTo>
                    <a:cubicBezTo>
                      <a:pt x="473964" y="76526"/>
                      <a:pt x="477796" y="78833"/>
                      <a:pt x="481927" y="78833"/>
                    </a:cubicBezTo>
                    <a:cubicBezTo>
                      <a:pt x="497889" y="78833"/>
                      <a:pt x="519767" y="82442"/>
                      <a:pt x="533459" y="99669"/>
                    </a:cubicBezTo>
                    <a:cubicBezTo>
                      <a:pt x="547002" y="116673"/>
                      <a:pt x="550500" y="144243"/>
                      <a:pt x="543691" y="179738"/>
                    </a:cubicBezTo>
                    <a:cubicBezTo>
                      <a:pt x="538035" y="180296"/>
                      <a:pt x="533645" y="185096"/>
                      <a:pt x="533645" y="190863"/>
                    </a:cubicBezTo>
                    <a:cubicBezTo>
                      <a:pt x="533645" y="197040"/>
                      <a:pt x="538668" y="202063"/>
                      <a:pt x="544844" y="202063"/>
                    </a:cubicBezTo>
                    <a:cubicBezTo>
                      <a:pt x="556713" y="202063"/>
                      <a:pt x="569550" y="214974"/>
                      <a:pt x="569550" y="235884"/>
                    </a:cubicBezTo>
                    <a:cubicBezTo>
                      <a:pt x="569550" y="256125"/>
                      <a:pt x="559020" y="270672"/>
                      <a:pt x="542129" y="273836"/>
                    </a:cubicBezTo>
                    <a:cubicBezTo>
                      <a:pt x="537217" y="274766"/>
                      <a:pt x="533534" y="278821"/>
                      <a:pt x="533050" y="283770"/>
                    </a:cubicBezTo>
                    <a:cubicBezTo>
                      <a:pt x="521888" y="400375"/>
                      <a:pt x="447511" y="453468"/>
                      <a:pt x="383108" y="453468"/>
                    </a:cubicBezTo>
                    <a:cubicBezTo>
                      <a:pt x="318702" y="453468"/>
                      <a:pt x="244328" y="400373"/>
                      <a:pt x="233165" y="283770"/>
                    </a:cubicBezTo>
                    <a:close/>
                    <a:moveTo>
                      <a:pt x="208937" y="684157"/>
                    </a:moveTo>
                    <a:cubicBezTo>
                      <a:pt x="208937" y="697105"/>
                      <a:pt x="198407" y="707634"/>
                      <a:pt x="185459" y="707634"/>
                    </a:cubicBezTo>
                    <a:cubicBezTo>
                      <a:pt x="172511" y="707634"/>
                      <a:pt x="161982" y="697104"/>
                      <a:pt x="161982" y="684157"/>
                    </a:cubicBezTo>
                    <a:cubicBezTo>
                      <a:pt x="161982" y="671210"/>
                      <a:pt x="172475" y="660717"/>
                      <a:pt x="185422" y="660680"/>
                    </a:cubicBezTo>
                    <a:lnTo>
                      <a:pt x="185459" y="660680"/>
                    </a:lnTo>
                    <a:lnTo>
                      <a:pt x="185497" y="660680"/>
                    </a:lnTo>
                    <a:cubicBezTo>
                      <a:pt x="198408" y="660717"/>
                      <a:pt x="208937" y="671247"/>
                      <a:pt x="208937" y="68415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9435" name="Google Shape;9435;p142"/>
          <p:cNvGrpSpPr/>
          <p:nvPr/>
        </p:nvGrpSpPr>
        <p:grpSpPr>
          <a:xfrm>
            <a:off x="5091003" y="3681689"/>
            <a:ext cx="782667" cy="827107"/>
            <a:chOff x="5091003" y="3331967"/>
            <a:chExt cx="782667" cy="827107"/>
          </a:xfrm>
        </p:grpSpPr>
        <p:sp>
          <p:nvSpPr>
            <p:cNvPr id="9436" name="Google Shape;9436;p142"/>
            <p:cNvSpPr/>
            <p:nvPr/>
          </p:nvSpPr>
          <p:spPr>
            <a:xfrm>
              <a:off x="5229169" y="3514570"/>
              <a:ext cx="644501" cy="644504"/>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437" name="Google Shape;9437;p142"/>
            <p:cNvSpPr txBox="1"/>
            <p:nvPr/>
          </p:nvSpPr>
          <p:spPr>
            <a:xfrm>
              <a:off x="5091003" y="3331967"/>
              <a:ext cx="314510"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000">
                  <a:solidFill>
                    <a:schemeClr val="dk2"/>
                  </a:solidFill>
                  <a:latin typeface="Calibri"/>
                  <a:ea typeface="Calibri"/>
                  <a:cs typeface="Calibri"/>
                  <a:sym typeface="Calibri"/>
                </a:rPr>
                <a:t>5</a:t>
              </a:r>
              <a:endParaRPr/>
            </a:p>
          </p:txBody>
        </p:sp>
        <p:sp>
          <p:nvSpPr>
            <p:cNvPr id="9438" name="Google Shape;9438;p142"/>
            <p:cNvSpPr/>
            <p:nvPr/>
          </p:nvSpPr>
          <p:spPr>
            <a:xfrm>
              <a:off x="5383435" y="3607729"/>
              <a:ext cx="331722" cy="437176"/>
            </a:xfrm>
            <a:custGeom>
              <a:rect b="b" l="l" r="r" t="t"/>
              <a:pathLst>
                <a:path extrusionOk="0" h="802109" w="608628">
                  <a:moveTo>
                    <a:pt x="95955" y="802110"/>
                  </a:moveTo>
                  <a:lnTo>
                    <a:pt x="608628" y="802110"/>
                  </a:lnTo>
                  <a:lnTo>
                    <a:pt x="608628" y="95774"/>
                  </a:lnTo>
                  <a:lnTo>
                    <a:pt x="512674" y="95774"/>
                  </a:lnTo>
                  <a:lnTo>
                    <a:pt x="512674" y="0"/>
                  </a:lnTo>
                  <a:lnTo>
                    <a:pt x="165421" y="0"/>
                  </a:lnTo>
                  <a:lnTo>
                    <a:pt x="0" y="169288"/>
                  </a:lnTo>
                  <a:lnTo>
                    <a:pt x="0" y="706336"/>
                  </a:lnTo>
                  <a:lnTo>
                    <a:pt x="95955" y="706336"/>
                  </a:lnTo>
                  <a:close/>
                  <a:moveTo>
                    <a:pt x="512674" y="125539"/>
                  </a:moveTo>
                  <a:lnTo>
                    <a:pt x="578642" y="125539"/>
                  </a:lnTo>
                  <a:lnTo>
                    <a:pt x="578642" y="772344"/>
                  </a:lnTo>
                  <a:lnTo>
                    <a:pt x="125719" y="772344"/>
                  </a:lnTo>
                  <a:lnTo>
                    <a:pt x="125719" y="706339"/>
                  </a:lnTo>
                  <a:lnTo>
                    <a:pt x="512672" y="706339"/>
                  </a:lnTo>
                  <a:close/>
                  <a:moveTo>
                    <a:pt x="160439" y="48149"/>
                  </a:moveTo>
                  <a:lnTo>
                    <a:pt x="160439" y="160439"/>
                  </a:lnTo>
                  <a:lnTo>
                    <a:pt x="50311" y="160439"/>
                  </a:lnTo>
                  <a:close/>
                  <a:moveTo>
                    <a:pt x="29766" y="676580"/>
                  </a:moveTo>
                  <a:lnTo>
                    <a:pt x="29766" y="190395"/>
                  </a:lnTo>
                  <a:lnTo>
                    <a:pt x="190205" y="190432"/>
                  </a:lnTo>
                  <a:lnTo>
                    <a:pt x="190205" y="29774"/>
                  </a:lnTo>
                  <a:lnTo>
                    <a:pt x="482908" y="29774"/>
                  </a:lnTo>
                  <a:lnTo>
                    <a:pt x="482908" y="676579"/>
                  </a:lnTo>
                  <a:close/>
                  <a:moveTo>
                    <a:pt x="105891" y="292903"/>
                  </a:moveTo>
                  <a:lnTo>
                    <a:pt x="248652" y="292903"/>
                  </a:lnTo>
                  <a:lnTo>
                    <a:pt x="248652" y="322669"/>
                  </a:lnTo>
                  <a:lnTo>
                    <a:pt x="105891" y="322669"/>
                  </a:lnTo>
                  <a:close/>
                  <a:moveTo>
                    <a:pt x="395328" y="206769"/>
                  </a:moveTo>
                  <a:lnTo>
                    <a:pt x="419437" y="224144"/>
                  </a:lnTo>
                  <a:lnTo>
                    <a:pt x="349971" y="320880"/>
                  </a:lnTo>
                  <a:lnTo>
                    <a:pt x="299854" y="275152"/>
                  </a:lnTo>
                  <a:lnTo>
                    <a:pt x="319685" y="253237"/>
                  </a:lnTo>
                  <a:lnTo>
                    <a:pt x="344985" y="276343"/>
                  </a:lnTo>
                  <a:close/>
                  <a:moveTo>
                    <a:pt x="105891" y="421900"/>
                  </a:moveTo>
                  <a:lnTo>
                    <a:pt x="248652" y="421900"/>
                  </a:lnTo>
                  <a:lnTo>
                    <a:pt x="248652" y="451666"/>
                  </a:lnTo>
                  <a:lnTo>
                    <a:pt x="105891" y="451666"/>
                  </a:lnTo>
                  <a:close/>
                  <a:moveTo>
                    <a:pt x="395328" y="335766"/>
                  </a:moveTo>
                  <a:lnTo>
                    <a:pt x="419437" y="353141"/>
                  </a:lnTo>
                  <a:lnTo>
                    <a:pt x="349971" y="449877"/>
                  </a:lnTo>
                  <a:lnTo>
                    <a:pt x="299854" y="404150"/>
                  </a:lnTo>
                  <a:lnTo>
                    <a:pt x="319685" y="382234"/>
                  </a:lnTo>
                  <a:lnTo>
                    <a:pt x="344985" y="405340"/>
                  </a:lnTo>
                  <a:close/>
                  <a:moveTo>
                    <a:pt x="105891" y="550897"/>
                  </a:moveTo>
                  <a:lnTo>
                    <a:pt x="248652" y="550897"/>
                  </a:lnTo>
                  <a:lnTo>
                    <a:pt x="248652" y="580663"/>
                  </a:lnTo>
                  <a:lnTo>
                    <a:pt x="105891" y="580663"/>
                  </a:lnTo>
                  <a:close/>
                  <a:moveTo>
                    <a:pt x="395328" y="464763"/>
                  </a:moveTo>
                  <a:lnTo>
                    <a:pt x="419437" y="482138"/>
                  </a:lnTo>
                  <a:lnTo>
                    <a:pt x="349971" y="578874"/>
                  </a:lnTo>
                  <a:lnTo>
                    <a:pt x="299854" y="533147"/>
                  </a:lnTo>
                  <a:lnTo>
                    <a:pt x="319685" y="511232"/>
                  </a:lnTo>
                  <a:lnTo>
                    <a:pt x="344985" y="53433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250"/>
                                  </p:stCondLst>
                                  <p:childTnLst>
                                    <p:set>
                                      <p:cBhvr>
                                        <p:cTn dur="1" fill="hold">
                                          <p:stCondLst>
                                            <p:cond delay="0"/>
                                          </p:stCondLst>
                                        </p:cTn>
                                        <p:tgtEl>
                                          <p:spTgt spid="9376"/>
                                        </p:tgtEl>
                                        <p:attrNameLst>
                                          <p:attrName>style.visibility</p:attrName>
                                        </p:attrNameLst>
                                      </p:cBhvr>
                                      <p:to>
                                        <p:strVal val="visible"/>
                                      </p:to>
                                    </p:set>
                                    <p:animEffect filter="fade" transition="in">
                                      <p:cBhvr>
                                        <p:cTn dur="500"/>
                                        <p:tgtEl>
                                          <p:spTgt spid="9376"/>
                                        </p:tgtEl>
                                      </p:cBhvr>
                                    </p:animEffect>
                                  </p:childTnLst>
                                </p:cTn>
                              </p:par>
                              <p:par>
                                <p:cTn fill="hold" nodeType="withEffect" presetClass="entr" presetID="2" presetSubtype="8">
                                  <p:stCondLst>
                                    <p:cond delay="750"/>
                                  </p:stCondLst>
                                  <p:childTnLst>
                                    <p:set>
                                      <p:cBhvr>
                                        <p:cTn dur="1" fill="hold">
                                          <p:stCondLst>
                                            <p:cond delay="0"/>
                                          </p:stCondLst>
                                        </p:cTn>
                                        <p:tgtEl>
                                          <p:spTgt spid="9388"/>
                                        </p:tgtEl>
                                        <p:attrNameLst>
                                          <p:attrName>style.visibility</p:attrName>
                                        </p:attrNameLst>
                                      </p:cBhvr>
                                      <p:to>
                                        <p:strVal val="visible"/>
                                      </p:to>
                                    </p:set>
                                    <p:anim calcmode="lin" valueType="num">
                                      <p:cBhvr additive="base">
                                        <p:cTn dur="500"/>
                                        <p:tgtEl>
                                          <p:spTgt spid="9388"/>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750"/>
                                  </p:stCondLst>
                                  <p:childTnLst>
                                    <p:set>
                                      <p:cBhvr>
                                        <p:cTn dur="1" fill="hold">
                                          <p:stCondLst>
                                            <p:cond delay="0"/>
                                          </p:stCondLst>
                                        </p:cTn>
                                        <p:tgtEl>
                                          <p:spTgt spid="9402">
                                            <p:txEl>
                                              <p:pRg end="0" st="0"/>
                                            </p:txEl>
                                          </p:spTgt>
                                        </p:tgtEl>
                                        <p:attrNameLst>
                                          <p:attrName>style.visibility</p:attrName>
                                        </p:attrNameLst>
                                      </p:cBhvr>
                                      <p:to>
                                        <p:strVal val="visible"/>
                                      </p:to>
                                    </p:set>
                                    <p:animEffect filter="fade" transition="in">
                                      <p:cBhvr>
                                        <p:cTn dur="500"/>
                                        <p:tgtEl>
                                          <p:spTgt spid="9402">
                                            <p:txEl>
                                              <p:pRg end="0" st="0"/>
                                            </p:txEl>
                                          </p:spTgt>
                                        </p:tgtEl>
                                      </p:cBhvr>
                                    </p:animEffect>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9406"/>
                                        </p:tgtEl>
                                        <p:attrNameLst>
                                          <p:attrName>style.visibility</p:attrName>
                                        </p:attrNameLst>
                                      </p:cBhvr>
                                      <p:to>
                                        <p:strVal val="visible"/>
                                      </p:to>
                                    </p:set>
                                    <p:anim calcmode="lin" valueType="num">
                                      <p:cBhvr additive="base">
                                        <p:cTn dur="500"/>
                                        <p:tgtEl>
                                          <p:spTgt spid="9406"/>
                                        </p:tgtEl>
                                        <p:attrNameLst>
                                          <p:attrName>ppt_w</p:attrName>
                                        </p:attrNameLst>
                                      </p:cBhvr>
                                      <p:tavLst>
                                        <p:tav fmla="" tm="0">
                                          <p:val>
                                            <p:strVal val="0"/>
                                          </p:val>
                                        </p:tav>
                                        <p:tav fmla="" tm="100000">
                                          <p:val>
                                            <p:strVal val="#ppt_w"/>
                                          </p:val>
                                        </p:tav>
                                      </p:tavLst>
                                    </p:anim>
                                    <p:anim calcmode="lin" valueType="num">
                                      <p:cBhvr additive="base">
                                        <p:cTn dur="500"/>
                                        <p:tgtEl>
                                          <p:spTgt spid="940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429"/>
                                        </p:tgtEl>
                                        <p:attrNameLst>
                                          <p:attrName>style.visibility</p:attrName>
                                        </p:attrNameLst>
                                      </p:cBhvr>
                                      <p:to>
                                        <p:strVal val="visible"/>
                                      </p:to>
                                    </p:set>
                                    <p:anim calcmode="lin" valueType="num">
                                      <p:cBhvr additive="base">
                                        <p:cTn dur="500"/>
                                        <p:tgtEl>
                                          <p:spTgt spid="9429"/>
                                        </p:tgtEl>
                                        <p:attrNameLst>
                                          <p:attrName>ppt_w</p:attrName>
                                        </p:attrNameLst>
                                      </p:cBhvr>
                                      <p:tavLst>
                                        <p:tav fmla="" tm="0">
                                          <p:val>
                                            <p:strVal val="0"/>
                                          </p:val>
                                        </p:tav>
                                        <p:tav fmla="" tm="100000">
                                          <p:val>
                                            <p:strVal val="#ppt_w"/>
                                          </p:val>
                                        </p:tav>
                                      </p:tavLst>
                                    </p:anim>
                                    <p:anim calcmode="lin" valueType="num">
                                      <p:cBhvr additive="base">
                                        <p:cTn dur="500"/>
                                        <p:tgtEl>
                                          <p:spTgt spid="942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403"/>
                                        </p:tgtEl>
                                        <p:attrNameLst>
                                          <p:attrName>style.visibility</p:attrName>
                                        </p:attrNameLst>
                                      </p:cBhvr>
                                      <p:to>
                                        <p:strVal val="visible"/>
                                      </p:to>
                                    </p:set>
                                    <p:anim calcmode="lin" valueType="num">
                                      <p:cBhvr additive="base">
                                        <p:cTn dur="500"/>
                                        <p:tgtEl>
                                          <p:spTgt spid="9403"/>
                                        </p:tgtEl>
                                        <p:attrNameLst>
                                          <p:attrName>ppt_w</p:attrName>
                                        </p:attrNameLst>
                                      </p:cBhvr>
                                      <p:tavLst>
                                        <p:tav fmla="" tm="0">
                                          <p:val>
                                            <p:strVal val="0"/>
                                          </p:val>
                                        </p:tav>
                                        <p:tav fmla="" tm="100000">
                                          <p:val>
                                            <p:strVal val="#ppt_w"/>
                                          </p:val>
                                        </p:tav>
                                      </p:tavLst>
                                    </p:anim>
                                    <p:anim calcmode="lin" valueType="num">
                                      <p:cBhvr additive="base">
                                        <p:cTn dur="500"/>
                                        <p:tgtEl>
                                          <p:spTgt spid="940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421"/>
                                        </p:tgtEl>
                                        <p:attrNameLst>
                                          <p:attrName>style.visibility</p:attrName>
                                        </p:attrNameLst>
                                      </p:cBhvr>
                                      <p:to>
                                        <p:strVal val="visible"/>
                                      </p:to>
                                    </p:set>
                                    <p:anim calcmode="lin" valueType="num">
                                      <p:cBhvr additive="base">
                                        <p:cTn dur="500"/>
                                        <p:tgtEl>
                                          <p:spTgt spid="9421"/>
                                        </p:tgtEl>
                                        <p:attrNameLst>
                                          <p:attrName>ppt_w</p:attrName>
                                        </p:attrNameLst>
                                      </p:cBhvr>
                                      <p:tavLst>
                                        <p:tav fmla="" tm="0">
                                          <p:val>
                                            <p:strVal val="0"/>
                                          </p:val>
                                        </p:tav>
                                        <p:tav fmla="" tm="100000">
                                          <p:val>
                                            <p:strVal val="#ppt_w"/>
                                          </p:val>
                                        </p:tav>
                                      </p:tavLst>
                                    </p:anim>
                                    <p:anim calcmode="lin" valueType="num">
                                      <p:cBhvr additive="base">
                                        <p:cTn dur="500"/>
                                        <p:tgtEl>
                                          <p:spTgt spid="942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435"/>
                                        </p:tgtEl>
                                        <p:attrNameLst>
                                          <p:attrName>style.visibility</p:attrName>
                                        </p:attrNameLst>
                                      </p:cBhvr>
                                      <p:to>
                                        <p:strVal val="visible"/>
                                      </p:to>
                                    </p:set>
                                    <p:anim calcmode="lin" valueType="num">
                                      <p:cBhvr additive="base">
                                        <p:cTn dur="500"/>
                                        <p:tgtEl>
                                          <p:spTgt spid="9435"/>
                                        </p:tgtEl>
                                        <p:attrNameLst>
                                          <p:attrName>ppt_w</p:attrName>
                                        </p:attrNameLst>
                                      </p:cBhvr>
                                      <p:tavLst>
                                        <p:tav fmla="" tm="0">
                                          <p:val>
                                            <p:strVal val="0"/>
                                          </p:val>
                                        </p:tav>
                                        <p:tav fmla="" tm="100000">
                                          <p:val>
                                            <p:strVal val="#ppt_w"/>
                                          </p:val>
                                        </p:tav>
                                      </p:tavLst>
                                    </p:anim>
                                    <p:anim calcmode="lin" valueType="num">
                                      <p:cBhvr additive="base">
                                        <p:cTn dur="500"/>
                                        <p:tgtEl>
                                          <p:spTgt spid="943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425"/>
                                        </p:tgtEl>
                                        <p:attrNameLst>
                                          <p:attrName>style.visibility</p:attrName>
                                        </p:attrNameLst>
                                      </p:cBhvr>
                                      <p:to>
                                        <p:strVal val="visible"/>
                                      </p:to>
                                    </p:set>
                                    <p:anim calcmode="lin" valueType="num">
                                      <p:cBhvr additive="base">
                                        <p:cTn dur="500"/>
                                        <p:tgtEl>
                                          <p:spTgt spid="9425"/>
                                        </p:tgtEl>
                                        <p:attrNameLst>
                                          <p:attrName>ppt_w</p:attrName>
                                        </p:attrNameLst>
                                      </p:cBhvr>
                                      <p:tavLst>
                                        <p:tav fmla="" tm="0">
                                          <p:val>
                                            <p:strVal val="0"/>
                                          </p:val>
                                        </p:tav>
                                        <p:tav fmla="" tm="100000">
                                          <p:val>
                                            <p:strVal val="#ppt_w"/>
                                          </p:val>
                                        </p:tav>
                                      </p:tavLst>
                                    </p:anim>
                                    <p:anim calcmode="lin" valueType="num">
                                      <p:cBhvr additive="base">
                                        <p:cTn dur="500"/>
                                        <p:tgtEl>
                                          <p:spTgt spid="9425"/>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9395"/>
                                        </p:tgtEl>
                                        <p:attrNameLst>
                                          <p:attrName>style.visibility</p:attrName>
                                        </p:attrNameLst>
                                      </p:cBhvr>
                                      <p:to>
                                        <p:strVal val="visible"/>
                                      </p:to>
                                    </p:set>
                                    <p:animEffect filter="fade" transition="in">
                                      <p:cBhvr>
                                        <p:cTn dur="500"/>
                                        <p:tgtEl>
                                          <p:spTgt spid="9395"/>
                                        </p:tgtEl>
                                      </p:cBhvr>
                                    </p:animEffect>
                                  </p:childTnLst>
                                </p:cTn>
                              </p:par>
                              <p:par>
                                <p:cTn fill="hold" nodeType="withEffect" presetClass="entr" presetID="10" presetSubtype="0">
                                  <p:stCondLst>
                                    <p:cond delay="0"/>
                                  </p:stCondLst>
                                  <p:childTnLst>
                                    <p:set>
                                      <p:cBhvr>
                                        <p:cTn dur="1" fill="hold">
                                          <p:stCondLst>
                                            <p:cond delay="0"/>
                                          </p:stCondLst>
                                        </p:cTn>
                                        <p:tgtEl>
                                          <p:spTgt spid="9389"/>
                                        </p:tgtEl>
                                        <p:attrNameLst>
                                          <p:attrName>style.visibility</p:attrName>
                                        </p:attrNameLst>
                                      </p:cBhvr>
                                      <p:to>
                                        <p:strVal val="visible"/>
                                      </p:to>
                                    </p:set>
                                    <p:animEffect filter="fade" transition="in">
                                      <p:cBhvr>
                                        <p:cTn dur="500"/>
                                        <p:tgtEl>
                                          <p:spTgt spid="9389"/>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9399"/>
                                        </p:tgtEl>
                                        <p:attrNameLst>
                                          <p:attrName>style.visibility</p:attrName>
                                        </p:attrNameLst>
                                      </p:cBhvr>
                                      <p:to>
                                        <p:strVal val="visible"/>
                                      </p:to>
                                    </p:set>
                                    <p:animEffect filter="fade" transition="in">
                                      <p:cBhvr>
                                        <p:cTn dur="500"/>
                                        <p:tgtEl>
                                          <p:spTgt spid="9399"/>
                                        </p:tgtEl>
                                      </p:cBhvr>
                                    </p:animEffect>
                                  </p:childTnLst>
                                </p:cTn>
                              </p:par>
                              <p:par>
                                <p:cTn fill="hold" nodeType="withEffect" presetClass="entr" presetID="10" presetSubtype="0">
                                  <p:stCondLst>
                                    <p:cond delay="0"/>
                                  </p:stCondLst>
                                  <p:childTnLst>
                                    <p:set>
                                      <p:cBhvr>
                                        <p:cTn dur="1" fill="hold">
                                          <p:stCondLst>
                                            <p:cond delay="0"/>
                                          </p:stCondLst>
                                        </p:cTn>
                                        <p:tgtEl>
                                          <p:spTgt spid="9394"/>
                                        </p:tgtEl>
                                        <p:attrNameLst>
                                          <p:attrName>style.visibility</p:attrName>
                                        </p:attrNameLst>
                                      </p:cBhvr>
                                      <p:to>
                                        <p:strVal val="visible"/>
                                      </p:to>
                                    </p:set>
                                    <p:animEffect filter="fade" transition="in">
                                      <p:cBhvr>
                                        <p:cTn dur="500"/>
                                        <p:tgtEl>
                                          <p:spTgt spid="9394"/>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9396"/>
                                        </p:tgtEl>
                                        <p:attrNameLst>
                                          <p:attrName>style.visibility</p:attrName>
                                        </p:attrNameLst>
                                      </p:cBhvr>
                                      <p:to>
                                        <p:strVal val="visible"/>
                                      </p:to>
                                    </p:set>
                                    <p:animEffect filter="fade" transition="in">
                                      <p:cBhvr>
                                        <p:cTn dur="500"/>
                                        <p:tgtEl>
                                          <p:spTgt spid="9396"/>
                                        </p:tgtEl>
                                      </p:cBhvr>
                                    </p:animEffect>
                                  </p:childTnLst>
                                </p:cTn>
                              </p:par>
                              <p:par>
                                <p:cTn fill="hold" nodeType="withEffect" presetClass="entr" presetID="10" presetSubtype="0">
                                  <p:stCondLst>
                                    <p:cond delay="0"/>
                                  </p:stCondLst>
                                  <p:childTnLst>
                                    <p:set>
                                      <p:cBhvr>
                                        <p:cTn dur="1" fill="hold">
                                          <p:stCondLst>
                                            <p:cond delay="0"/>
                                          </p:stCondLst>
                                        </p:cTn>
                                        <p:tgtEl>
                                          <p:spTgt spid="9393"/>
                                        </p:tgtEl>
                                        <p:attrNameLst>
                                          <p:attrName>style.visibility</p:attrName>
                                        </p:attrNameLst>
                                      </p:cBhvr>
                                      <p:to>
                                        <p:strVal val="visible"/>
                                      </p:to>
                                    </p:set>
                                    <p:animEffect filter="fade" transition="in">
                                      <p:cBhvr>
                                        <p:cTn dur="500"/>
                                        <p:tgtEl>
                                          <p:spTgt spid="9393"/>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9400"/>
                                        </p:tgtEl>
                                        <p:attrNameLst>
                                          <p:attrName>style.visibility</p:attrName>
                                        </p:attrNameLst>
                                      </p:cBhvr>
                                      <p:to>
                                        <p:strVal val="visible"/>
                                      </p:to>
                                    </p:set>
                                    <p:animEffect filter="fade" transition="in">
                                      <p:cBhvr>
                                        <p:cTn dur="500"/>
                                        <p:tgtEl>
                                          <p:spTgt spid="9400"/>
                                        </p:tgtEl>
                                      </p:cBhvr>
                                    </p:animEffect>
                                  </p:childTnLst>
                                </p:cTn>
                              </p:par>
                              <p:par>
                                <p:cTn fill="hold" nodeType="withEffect" presetClass="entr" presetID="10" presetSubtype="0">
                                  <p:stCondLst>
                                    <p:cond delay="0"/>
                                  </p:stCondLst>
                                  <p:childTnLst>
                                    <p:set>
                                      <p:cBhvr>
                                        <p:cTn dur="1" fill="hold">
                                          <p:stCondLst>
                                            <p:cond delay="0"/>
                                          </p:stCondLst>
                                        </p:cTn>
                                        <p:tgtEl>
                                          <p:spTgt spid="9390"/>
                                        </p:tgtEl>
                                        <p:attrNameLst>
                                          <p:attrName>style.visibility</p:attrName>
                                        </p:attrNameLst>
                                      </p:cBhvr>
                                      <p:to>
                                        <p:strVal val="visible"/>
                                      </p:to>
                                    </p:set>
                                    <p:animEffect filter="fade" transition="in">
                                      <p:cBhvr>
                                        <p:cTn dur="500"/>
                                        <p:tgtEl>
                                          <p:spTgt spid="9390"/>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9398"/>
                                        </p:tgtEl>
                                        <p:attrNameLst>
                                          <p:attrName>style.visibility</p:attrName>
                                        </p:attrNameLst>
                                      </p:cBhvr>
                                      <p:to>
                                        <p:strVal val="visible"/>
                                      </p:to>
                                    </p:set>
                                    <p:animEffect filter="fade" transition="in">
                                      <p:cBhvr>
                                        <p:cTn dur="500"/>
                                        <p:tgtEl>
                                          <p:spTgt spid="9398"/>
                                        </p:tgtEl>
                                      </p:cBhvr>
                                    </p:animEffect>
                                  </p:childTnLst>
                                </p:cTn>
                              </p:par>
                              <p:par>
                                <p:cTn fill="hold" nodeType="withEffect" presetClass="entr" presetID="10" presetSubtype="0">
                                  <p:stCondLst>
                                    <p:cond delay="0"/>
                                  </p:stCondLst>
                                  <p:childTnLst>
                                    <p:set>
                                      <p:cBhvr>
                                        <p:cTn dur="1" fill="hold">
                                          <p:stCondLst>
                                            <p:cond delay="0"/>
                                          </p:stCondLst>
                                        </p:cTn>
                                        <p:tgtEl>
                                          <p:spTgt spid="9391"/>
                                        </p:tgtEl>
                                        <p:attrNameLst>
                                          <p:attrName>style.visibility</p:attrName>
                                        </p:attrNameLst>
                                      </p:cBhvr>
                                      <p:to>
                                        <p:strVal val="visible"/>
                                      </p:to>
                                    </p:set>
                                    <p:animEffect filter="fade" transition="in">
                                      <p:cBhvr>
                                        <p:cTn dur="500"/>
                                        <p:tgtEl>
                                          <p:spTgt spid="9391"/>
                                        </p:tgtEl>
                                      </p:cBhvr>
                                    </p:animEffect>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9401"/>
                                        </p:tgtEl>
                                        <p:attrNameLst>
                                          <p:attrName>style.visibility</p:attrName>
                                        </p:attrNameLst>
                                      </p:cBhvr>
                                      <p:to>
                                        <p:strVal val="visible"/>
                                      </p:to>
                                    </p:set>
                                    <p:animEffect filter="fade" transition="in">
                                      <p:cBhvr>
                                        <p:cTn dur="500"/>
                                        <p:tgtEl>
                                          <p:spTgt spid="9401"/>
                                        </p:tgtEl>
                                      </p:cBhvr>
                                    </p:animEffect>
                                  </p:childTnLst>
                                </p:cTn>
                              </p:par>
                              <p:par>
                                <p:cTn fill="hold" nodeType="withEffect" presetClass="entr" presetID="10" presetSubtype="0">
                                  <p:stCondLst>
                                    <p:cond delay="0"/>
                                  </p:stCondLst>
                                  <p:childTnLst>
                                    <p:set>
                                      <p:cBhvr>
                                        <p:cTn dur="1" fill="hold">
                                          <p:stCondLst>
                                            <p:cond delay="0"/>
                                          </p:stCondLst>
                                        </p:cTn>
                                        <p:tgtEl>
                                          <p:spTgt spid="9392"/>
                                        </p:tgtEl>
                                        <p:attrNameLst>
                                          <p:attrName>style.visibility</p:attrName>
                                        </p:attrNameLst>
                                      </p:cBhvr>
                                      <p:to>
                                        <p:strVal val="visible"/>
                                      </p:to>
                                    </p:set>
                                    <p:animEffect filter="fade" transition="in">
                                      <p:cBhvr>
                                        <p:cTn dur="500"/>
                                        <p:tgtEl>
                                          <p:spTgt spid="9392"/>
                                        </p:tgtEl>
                                      </p:cBhvr>
                                    </p:animEffect>
                                  </p:childTnLst>
                                </p:cTn>
                              </p:par>
                            </p:childTnLst>
                          </p:cTn>
                        </p:par>
                        <p:par>
                          <p:cTn fill="hold">
                            <p:stCondLst>
                              <p:cond delay="4000"/>
                            </p:stCondLst>
                            <p:childTnLst>
                              <p:par>
                                <p:cTn fill="hold" nodeType="afterEffect" presetClass="entr" presetID="10" presetSubtype="0">
                                  <p:stCondLst>
                                    <p:cond delay="500"/>
                                  </p:stCondLst>
                                  <p:childTnLst>
                                    <p:set>
                                      <p:cBhvr>
                                        <p:cTn dur="1" fill="hold">
                                          <p:stCondLst>
                                            <p:cond delay="0"/>
                                          </p:stCondLst>
                                        </p:cTn>
                                        <p:tgtEl>
                                          <p:spTgt spid="9381"/>
                                        </p:tgtEl>
                                        <p:attrNameLst>
                                          <p:attrName>style.visibility</p:attrName>
                                        </p:attrNameLst>
                                      </p:cBhvr>
                                      <p:to>
                                        <p:strVal val="visible"/>
                                      </p:to>
                                    </p:set>
                                    <p:animEffect filter="fade" transition="in">
                                      <p:cBhvr>
                                        <p:cTn dur="500"/>
                                        <p:tgtEl>
                                          <p:spTgt spid="938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43" name="Shape 9443"/>
        <p:cNvGrpSpPr/>
        <p:nvPr/>
      </p:nvGrpSpPr>
      <p:grpSpPr>
        <a:xfrm>
          <a:off x="0" y="0"/>
          <a:ext cx="0" cy="0"/>
          <a:chOff x="0" y="0"/>
          <a:chExt cx="0" cy="0"/>
        </a:xfrm>
      </p:grpSpPr>
      <p:sp>
        <p:nvSpPr>
          <p:cNvPr id="9444" name="Google Shape;9444;p143"/>
          <p:cNvSpPr/>
          <p:nvPr/>
        </p:nvSpPr>
        <p:spPr>
          <a:xfrm flipH="1">
            <a:off x="570706" y="2598784"/>
            <a:ext cx="11050588" cy="331042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9445" name="Google Shape;9445;p143"/>
          <p:cNvSpPr txBox="1"/>
          <p:nvPr/>
        </p:nvSpPr>
        <p:spPr>
          <a:xfrm>
            <a:off x="296270" y="385036"/>
            <a:ext cx="11349632"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Avaliação das preferências terapêuticas dos pacientes</a:t>
            </a:r>
            <a:br>
              <a:rPr b="1" lang="pt-BR" sz="2800">
                <a:solidFill>
                  <a:schemeClr val="accent1"/>
                </a:solidFill>
                <a:latin typeface="Lustria"/>
                <a:ea typeface="Lustria"/>
                <a:cs typeface="Lustria"/>
                <a:sym typeface="Lustria"/>
              </a:rPr>
            </a:br>
            <a:r>
              <a:rPr b="1" lang="pt-BR" sz="2800">
                <a:solidFill>
                  <a:schemeClr val="accent1"/>
                </a:solidFill>
                <a:latin typeface="Lustria"/>
                <a:ea typeface="Lustria"/>
                <a:cs typeface="Lustria"/>
                <a:sym typeface="Lustria"/>
              </a:rPr>
              <a:t>(ravulizumabe vs. eculizumabe): subanálise do estudo de fase III 302</a:t>
            </a:r>
            <a:r>
              <a:rPr b="1" baseline="30000" lang="pt-BR" sz="2800">
                <a:solidFill>
                  <a:schemeClr val="accent1"/>
                </a:solidFill>
                <a:latin typeface="Lustria"/>
                <a:ea typeface="Lustria"/>
                <a:cs typeface="Lustria"/>
                <a:sym typeface="Lustria"/>
              </a:rPr>
              <a:t>1,2</a:t>
            </a:r>
            <a:endParaRPr/>
          </a:p>
        </p:txBody>
      </p:sp>
      <p:sp>
        <p:nvSpPr>
          <p:cNvPr id="9446" name="Google Shape;9446;p143"/>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1" lang="pt-BR"/>
              <a:t>Abreviação: </a:t>
            </a:r>
            <a:r>
              <a:rPr lang="pt-BR"/>
              <a:t>PNH-PPQ</a:t>
            </a:r>
            <a:r>
              <a:rPr baseline="30000" lang="pt-BR"/>
              <a:t>©</a:t>
            </a:r>
            <a:r>
              <a:rPr lang="pt-BR"/>
              <a:t> = questionário de preferências do paciente com hemoglobinúria paroxística noturna.</a:t>
            </a:r>
            <a:endParaRPr/>
          </a:p>
          <a:p>
            <a:pPr indent="0" lvl="0" marL="0" rtl="0" algn="l">
              <a:lnSpc>
                <a:spcPct val="90000"/>
              </a:lnSpc>
              <a:spcBef>
                <a:spcPts val="300"/>
              </a:spcBef>
              <a:spcAft>
                <a:spcPts val="0"/>
              </a:spcAft>
              <a:buClr>
                <a:schemeClr val="dk1"/>
              </a:buClr>
              <a:buSzPts val="800"/>
              <a:buNone/>
            </a:pPr>
            <a:r>
              <a:rPr b="1" lang="pt-BR"/>
              <a:t>Referência: 1.</a:t>
            </a:r>
            <a:r>
              <a:rPr lang="pt-BR"/>
              <a:t> Peipert JD et al. PLOS ONE. 2020;15(9):e0237497.</a:t>
            </a:r>
            <a:r>
              <a:rPr b="1" lang="pt-BR"/>
              <a:t> 2. </a:t>
            </a:r>
            <a:r>
              <a:rPr lang="pt-BR"/>
              <a:t>Kulasekararaj AG et al. Blood. 2019 Feb 7;133(6):540-9.</a:t>
            </a:r>
            <a:endParaRPr/>
          </a:p>
        </p:txBody>
      </p:sp>
      <p:sp>
        <p:nvSpPr>
          <p:cNvPr id="9447" name="Google Shape;9447;p143"/>
          <p:cNvSpPr txBox="1"/>
          <p:nvPr/>
        </p:nvSpPr>
        <p:spPr>
          <a:xfrm>
            <a:off x="305167" y="1077263"/>
            <a:ext cx="729629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Preferências dos pacientes - Estudo ALXN1210-PNH-302s</a:t>
            </a:r>
            <a:endParaRPr/>
          </a:p>
        </p:txBody>
      </p:sp>
      <p:sp>
        <p:nvSpPr>
          <p:cNvPr id="9448" name="Google Shape;9448;p143"/>
          <p:cNvSpPr/>
          <p:nvPr/>
        </p:nvSpPr>
        <p:spPr>
          <a:xfrm>
            <a:off x="529453" y="2026750"/>
            <a:ext cx="7500121" cy="83099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dk1"/>
                </a:solidFill>
                <a:latin typeface="Lustria"/>
                <a:ea typeface="Lustria"/>
                <a:cs typeface="Lustria"/>
                <a:sym typeface="Lustria"/>
              </a:rPr>
              <a:t>Estudo multicêntrico não intervencional, não invasivo e não randomizado em subgrupo dos pacientes incluídos no período de extensão do estudo ALXN1210-PNH-302</a:t>
            </a:r>
            <a:r>
              <a:rPr baseline="30000" lang="pt-BR" sz="1400">
                <a:solidFill>
                  <a:schemeClr val="dk1"/>
                </a:solidFill>
                <a:latin typeface="Lustria"/>
                <a:ea typeface="Lustria"/>
                <a:cs typeface="Lustria"/>
                <a:sym typeface="Lustria"/>
              </a:rPr>
              <a:t>2</a:t>
            </a:r>
            <a:endParaRPr/>
          </a:p>
        </p:txBody>
      </p:sp>
      <p:grpSp>
        <p:nvGrpSpPr>
          <p:cNvPr id="9449" name="Google Shape;9449;p143"/>
          <p:cNvGrpSpPr/>
          <p:nvPr/>
        </p:nvGrpSpPr>
        <p:grpSpPr>
          <a:xfrm>
            <a:off x="640062" y="2872291"/>
            <a:ext cx="10948850" cy="2895898"/>
            <a:chOff x="640062" y="2872291"/>
            <a:chExt cx="10948850" cy="2895898"/>
          </a:xfrm>
        </p:grpSpPr>
        <p:sp>
          <p:nvSpPr>
            <p:cNvPr id="9450" name="Google Shape;9450;p143"/>
            <p:cNvSpPr/>
            <p:nvPr/>
          </p:nvSpPr>
          <p:spPr>
            <a:xfrm>
              <a:off x="7202139" y="3185117"/>
              <a:ext cx="3956963" cy="2209053"/>
            </a:xfrm>
            <a:prstGeom prst="rect">
              <a:avLst/>
            </a:prstGeom>
            <a:solidFill>
              <a:srgbClr val="FFBFBF">
                <a:alpha val="20000"/>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451" name="Google Shape;9451;p143"/>
            <p:cNvSpPr/>
            <p:nvPr/>
          </p:nvSpPr>
          <p:spPr>
            <a:xfrm>
              <a:off x="654863" y="3185117"/>
              <a:ext cx="1651647" cy="2209053"/>
            </a:xfrm>
            <a:prstGeom prst="rect">
              <a:avLst/>
            </a:prstGeom>
            <a:solidFill>
              <a:srgbClr val="D6EDFF">
                <a:alpha val="20000"/>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452" name="Google Shape;9452;p143"/>
            <p:cNvSpPr/>
            <p:nvPr/>
          </p:nvSpPr>
          <p:spPr>
            <a:xfrm>
              <a:off x="2427392" y="3185117"/>
              <a:ext cx="4674636" cy="2209053"/>
            </a:xfrm>
            <a:prstGeom prst="rect">
              <a:avLst/>
            </a:prstGeom>
            <a:solidFill>
              <a:srgbClr val="FFBFBF">
                <a:alpha val="20000"/>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453" name="Google Shape;9453;p143"/>
            <p:cNvSpPr/>
            <p:nvPr/>
          </p:nvSpPr>
          <p:spPr>
            <a:xfrm>
              <a:off x="654828" y="2872291"/>
              <a:ext cx="1670952" cy="297861"/>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530">
                <a:solidFill>
                  <a:srgbClr val="FFFFFF"/>
                </a:solidFill>
                <a:latin typeface="Calibri"/>
                <a:ea typeface="Calibri"/>
                <a:cs typeface="Calibri"/>
                <a:sym typeface="Calibri"/>
              </a:endParaRPr>
            </a:p>
          </p:txBody>
        </p:sp>
        <p:sp>
          <p:nvSpPr>
            <p:cNvPr id="9454" name="Google Shape;9454;p143"/>
            <p:cNvSpPr/>
            <p:nvPr/>
          </p:nvSpPr>
          <p:spPr>
            <a:xfrm>
              <a:off x="2427392" y="2872291"/>
              <a:ext cx="4679507" cy="297861"/>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530">
                <a:solidFill>
                  <a:srgbClr val="FFFFFF"/>
                </a:solidFill>
                <a:latin typeface="Calibri"/>
                <a:ea typeface="Calibri"/>
                <a:cs typeface="Calibri"/>
                <a:sym typeface="Calibri"/>
              </a:endParaRPr>
            </a:p>
          </p:txBody>
        </p:sp>
        <p:sp>
          <p:nvSpPr>
            <p:cNvPr id="9455" name="Google Shape;9455;p143"/>
            <p:cNvSpPr/>
            <p:nvPr/>
          </p:nvSpPr>
          <p:spPr>
            <a:xfrm>
              <a:off x="7218115" y="2872291"/>
              <a:ext cx="3940987" cy="297861"/>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530">
                <a:solidFill>
                  <a:srgbClr val="FFFFFF"/>
                </a:solidFill>
                <a:latin typeface="Calibri"/>
                <a:ea typeface="Calibri"/>
                <a:cs typeface="Calibri"/>
                <a:sym typeface="Calibri"/>
              </a:endParaRPr>
            </a:p>
          </p:txBody>
        </p:sp>
        <p:sp>
          <p:nvSpPr>
            <p:cNvPr id="9456" name="Google Shape;9456;p143"/>
            <p:cNvSpPr/>
            <p:nvPr/>
          </p:nvSpPr>
          <p:spPr>
            <a:xfrm>
              <a:off x="719717" y="5552745"/>
              <a:ext cx="4116781" cy="215444"/>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Fonte: Peipert. 2020</a:t>
              </a:r>
              <a:r>
                <a:rPr baseline="30000" lang="pt-BR" sz="800">
                  <a:solidFill>
                    <a:schemeClr val="dk1"/>
                  </a:solidFill>
                  <a:latin typeface="Calibri"/>
                  <a:ea typeface="Calibri"/>
                  <a:cs typeface="Calibri"/>
                  <a:sym typeface="Calibri"/>
                </a:rPr>
                <a:t>1</a:t>
              </a:r>
              <a:r>
                <a:rPr lang="pt-BR" sz="800">
                  <a:solidFill>
                    <a:schemeClr val="dk1"/>
                  </a:solidFill>
                  <a:latin typeface="Calibri"/>
                  <a:ea typeface="Calibri"/>
                  <a:cs typeface="Calibri"/>
                  <a:sym typeface="Calibri"/>
                </a:rPr>
                <a:t>, Kulasekararaj, 2019</a:t>
              </a:r>
              <a:r>
                <a:rPr baseline="30000" lang="pt-BR" sz="800">
                  <a:solidFill>
                    <a:schemeClr val="dk1"/>
                  </a:solidFill>
                  <a:latin typeface="Calibri"/>
                  <a:ea typeface="Calibri"/>
                  <a:cs typeface="Calibri"/>
                  <a:sym typeface="Calibri"/>
                </a:rPr>
                <a:t>2</a:t>
              </a:r>
              <a:r>
                <a:rPr lang="pt-BR" sz="800">
                  <a:solidFill>
                    <a:schemeClr val="dk1"/>
                  </a:solidFill>
                  <a:latin typeface="Calibri"/>
                  <a:ea typeface="Calibri"/>
                  <a:cs typeface="Calibri"/>
                  <a:sym typeface="Calibri"/>
                </a:rPr>
                <a:t>. </a:t>
              </a:r>
              <a:endParaRPr/>
            </a:p>
          </p:txBody>
        </p:sp>
        <p:sp>
          <p:nvSpPr>
            <p:cNvPr id="9457" name="Google Shape;9457;p143"/>
            <p:cNvSpPr txBox="1"/>
            <p:nvPr/>
          </p:nvSpPr>
          <p:spPr>
            <a:xfrm>
              <a:off x="6566825" y="5054754"/>
              <a:ext cx="1319283" cy="345032"/>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dk1"/>
                  </a:solidFill>
                  <a:latin typeface="Calibri"/>
                  <a:ea typeface="Calibri"/>
                  <a:cs typeface="Calibri"/>
                  <a:sym typeface="Calibri"/>
                </a:rPr>
                <a:t>Desfecho primário: semana 26 (dia 183)</a:t>
              </a:r>
              <a:endParaRPr/>
            </a:p>
          </p:txBody>
        </p:sp>
        <p:sp>
          <p:nvSpPr>
            <p:cNvPr id="9458" name="Google Shape;9458;p143"/>
            <p:cNvSpPr txBox="1"/>
            <p:nvPr/>
          </p:nvSpPr>
          <p:spPr>
            <a:xfrm>
              <a:off x="2492437" y="3223738"/>
              <a:ext cx="1585230" cy="322843"/>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rgbClr val="2AB8CA"/>
                  </a:solidFill>
                  <a:latin typeface="Calibri"/>
                  <a:ea typeface="Calibri"/>
                  <a:cs typeface="Calibri"/>
                  <a:sym typeface="Calibri"/>
                </a:rPr>
                <a:t>Dose de ataque de ravulizumabe: dia 1</a:t>
              </a:r>
              <a:endParaRPr sz="900">
                <a:solidFill>
                  <a:srgbClr val="2AB8CA"/>
                </a:solidFill>
                <a:latin typeface="Calibri"/>
                <a:ea typeface="Calibri"/>
                <a:cs typeface="Calibri"/>
                <a:sym typeface="Calibri"/>
              </a:endParaRPr>
            </a:p>
          </p:txBody>
        </p:sp>
        <p:sp>
          <p:nvSpPr>
            <p:cNvPr id="9459" name="Google Shape;9459;p143"/>
            <p:cNvSpPr txBox="1"/>
            <p:nvPr/>
          </p:nvSpPr>
          <p:spPr>
            <a:xfrm>
              <a:off x="4585798" y="3223738"/>
              <a:ext cx="2268982" cy="352271"/>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Dose de manutenção de ravulizumabe: dia</a:t>
              </a:r>
              <a:r>
                <a:rPr lang="pt-BR" sz="900">
                  <a:solidFill>
                    <a:schemeClr val="lt2"/>
                  </a:solidFill>
                  <a:latin typeface="Calibri"/>
                  <a:ea typeface="Calibri"/>
                  <a:cs typeface="Calibri"/>
                  <a:sym typeface="Calibri"/>
                </a:rPr>
                <a:t> 15 e a cada 8 semanas</a:t>
              </a:r>
              <a:endParaRPr/>
            </a:p>
          </p:txBody>
        </p:sp>
        <p:sp>
          <p:nvSpPr>
            <p:cNvPr id="9460" name="Google Shape;9460;p143"/>
            <p:cNvSpPr txBox="1"/>
            <p:nvPr/>
          </p:nvSpPr>
          <p:spPr>
            <a:xfrm>
              <a:off x="10928649" y="5054754"/>
              <a:ext cx="660263" cy="345038"/>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dk1"/>
                  </a:solidFill>
                  <a:latin typeface="Calibri"/>
                  <a:ea typeface="Calibri"/>
                  <a:cs typeface="Calibri"/>
                  <a:sym typeface="Calibri"/>
                </a:rPr>
                <a:t>2ª </a:t>
              </a:r>
              <a:br>
                <a:rPr b="1" lang="pt-BR" sz="900">
                  <a:solidFill>
                    <a:schemeClr val="dk1"/>
                  </a:solidFill>
                  <a:latin typeface="Calibri"/>
                  <a:ea typeface="Calibri"/>
                  <a:cs typeface="Calibri"/>
                  <a:sym typeface="Calibri"/>
                </a:rPr>
              </a:br>
              <a:r>
                <a:rPr b="1" lang="pt-BR" sz="900">
                  <a:solidFill>
                    <a:schemeClr val="dk1"/>
                  </a:solidFill>
                  <a:latin typeface="Calibri"/>
                  <a:ea typeface="Calibri"/>
                  <a:cs typeface="Calibri"/>
                  <a:sym typeface="Calibri"/>
                </a:rPr>
                <a:t>análise</a:t>
              </a:r>
              <a:endParaRPr/>
            </a:p>
          </p:txBody>
        </p:sp>
        <p:cxnSp>
          <p:nvCxnSpPr>
            <p:cNvPr id="9461" name="Google Shape;9461;p143"/>
            <p:cNvCxnSpPr>
              <a:endCxn id="9462" idx="0"/>
            </p:cNvCxnSpPr>
            <p:nvPr/>
          </p:nvCxnSpPr>
          <p:spPr>
            <a:xfrm>
              <a:off x="687415" y="4131205"/>
              <a:ext cx="1254900" cy="0"/>
            </a:xfrm>
            <a:prstGeom prst="straightConnector1">
              <a:avLst/>
            </a:prstGeom>
            <a:noFill/>
            <a:ln cap="flat" cmpd="sng" w="38100">
              <a:solidFill>
                <a:schemeClr val="dk2"/>
              </a:solidFill>
              <a:prstDash val="solid"/>
              <a:round/>
              <a:headEnd len="sm" w="sm" type="none"/>
              <a:tailEnd len="sm" w="sm" type="none"/>
            </a:ln>
          </p:spPr>
        </p:cxnSp>
        <p:cxnSp>
          <p:nvCxnSpPr>
            <p:cNvPr id="9463" name="Google Shape;9463;p143"/>
            <p:cNvCxnSpPr/>
            <p:nvPr/>
          </p:nvCxnSpPr>
          <p:spPr>
            <a:xfrm>
              <a:off x="2702068" y="3756008"/>
              <a:ext cx="4825534" cy="0"/>
            </a:xfrm>
            <a:prstGeom prst="straightConnector1">
              <a:avLst/>
            </a:prstGeom>
            <a:noFill/>
            <a:ln cap="flat" cmpd="sng" w="38100">
              <a:solidFill>
                <a:schemeClr val="lt2"/>
              </a:solidFill>
              <a:prstDash val="solid"/>
              <a:round/>
              <a:headEnd len="med" w="med" type="none"/>
              <a:tailEnd len="med" w="med" type="triangle"/>
            </a:ln>
          </p:spPr>
        </p:cxnSp>
        <p:cxnSp>
          <p:nvCxnSpPr>
            <p:cNvPr id="9464" name="Google Shape;9464;p143"/>
            <p:cNvCxnSpPr/>
            <p:nvPr/>
          </p:nvCxnSpPr>
          <p:spPr>
            <a:xfrm>
              <a:off x="7556030" y="3761924"/>
              <a:ext cx="3539237" cy="0"/>
            </a:xfrm>
            <a:prstGeom prst="straightConnector1">
              <a:avLst/>
            </a:prstGeom>
            <a:noFill/>
            <a:ln cap="flat" cmpd="sng" w="38100">
              <a:solidFill>
                <a:schemeClr val="lt2"/>
              </a:solidFill>
              <a:prstDash val="solid"/>
              <a:round/>
              <a:headEnd len="med" w="med" type="none"/>
              <a:tailEnd len="med" w="med" type="triangle"/>
            </a:ln>
          </p:spPr>
        </p:cxnSp>
        <p:cxnSp>
          <p:nvCxnSpPr>
            <p:cNvPr id="9465" name="Google Shape;9465;p143"/>
            <p:cNvCxnSpPr/>
            <p:nvPr/>
          </p:nvCxnSpPr>
          <p:spPr>
            <a:xfrm>
              <a:off x="2688415" y="4538115"/>
              <a:ext cx="4818321" cy="0"/>
            </a:xfrm>
            <a:prstGeom prst="straightConnector1">
              <a:avLst/>
            </a:prstGeom>
            <a:noFill/>
            <a:ln cap="flat" cmpd="sng" w="38100">
              <a:solidFill>
                <a:schemeClr val="dk2"/>
              </a:solidFill>
              <a:prstDash val="solid"/>
              <a:round/>
              <a:headEnd len="med" w="med" type="none"/>
              <a:tailEnd len="med" w="med" type="triangle"/>
            </a:ln>
          </p:spPr>
        </p:cxnSp>
        <p:sp>
          <p:nvSpPr>
            <p:cNvPr id="9466" name="Google Shape;9466;p143"/>
            <p:cNvSpPr txBox="1"/>
            <p:nvPr/>
          </p:nvSpPr>
          <p:spPr>
            <a:xfrm>
              <a:off x="675179" y="3617755"/>
              <a:ext cx="1670952" cy="366261"/>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dk1"/>
                  </a:solidFill>
                  <a:latin typeface="Calibri"/>
                  <a:ea typeface="Calibri"/>
                  <a:cs typeface="Calibri"/>
                  <a:sym typeface="Calibri"/>
                </a:rPr>
                <a:t>Paciente em dose estável de eculizumabe por</a:t>
              </a:r>
              <a:r>
                <a:rPr b="1" lang="pt-BR" sz="1000">
                  <a:solidFill>
                    <a:schemeClr val="dk1"/>
                  </a:solidFill>
                  <a:latin typeface="Calibri"/>
                  <a:ea typeface="Calibri"/>
                  <a:cs typeface="Calibri"/>
                  <a:sym typeface="Calibri"/>
                </a:rPr>
                <a:t> </a:t>
              </a:r>
              <a:r>
                <a:rPr b="1" lang="pt-BR" sz="900">
                  <a:solidFill>
                    <a:schemeClr val="dk1"/>
                  </a:solidFill>
                  <a:latin typeface="Calibri"/>
                  <a:ea typeface="Calibri"/>
                  <a:cs typeface="Calibri"/>
                  <a:sym typeface="Calibri"/>
                </a:rPr>
                <a:t>≥ 6 meses</a:t>
              </a:r>
              <a:endParaRPr/>
            </a:p>
          </p:txBody>
        </p:sp>
        <p:sp>
          <p:nvSpPr>
            <p:cNvPr id="9467" name="Google Shape;9467;p143"/>
            <p:cNvSpPr txBox="1"/>
            <p:nvPr/>
          </p:nvSpPr>
          <p:spPr>
            <a:xfrm>
              <a:off x="687313" y="4640193"/>
              <a:ext cx="1495630" cy="391643"/>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dk1"/>
                  </a:solidFill>
                  <a:latin typeface="Calibri"/>
                  <a:ea typeface="Calibri"/>
                  <a:cs typeface="Calibri"/>
                  <a:sym typeface="Calibri"/>
                </a:rPr>
                <a:t>Estratificação Randomização 1:1</a:t>
              </a:r>
              <a:endParaRPr/>
            </a:p>
          </p:txBody>
        </p:sp>
        <p:sp>
          <p:nvSpPr>
            <p:cNvPr id="9468" name="Google Shape;9468;p143"/>
            <p:cNvSpPr txBox="1"/>
            <p:nvPr/>
          </p:nvSpPr>
          <p:spPr>
            <a:xfrm>
              <a:off x="8857787" y="4702004"/>
              <a:ext cx="1441376" cy="438914"/>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Dose de manutenção de ravulizumabe: dia</a:t>
              </a:r>
              <a:r>
                <a:rPr lang="pt-BR" sz="900">
                  <a:solidFill>
                    <a:schemeClr val="lt2"/>
                  </a:solidFill>
                  <a:latin typeface="Calibri"/>
                  <a:ea typeface="Calibri"/>
                  <a:cs typeface="Calibri"/>
                  <a:sym typeface="Calibri"/>
                </a:rPr>
                <a:t> 197 e a cada 8 semanas</a:t>
              </a:r>
              <a:endParaRPr/>
            </a:p>
          </p:txBody>
        </p:sp>
        <p:sp>
          <p:nvSpPr>
            <p:cNvPr id="9469" name="Google Shape;9469;p143"/>
            <p:cNvSpPr txBox="1"/>
            <p:nvPr/>
          </p:nvSpPr>
          <p:spPr>
            <a:xfrm>
              <a:off x="1174576" y="4278391"/>
              <a:ext cx="1011925" cy="265350"/>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dk2"/>
                  </a:solidFill>
                  <a:latin typeface="Calibri"/>
                  <a:ea typeface="Calibri"/>
                  <a:cs typeface="Calibri"/>
                  <a:sym typeface="Calibri"/>
                </a:rPr>
                <a:t>N=195</a:t>
              </a:r>
              <a:endParaRPr/>
            </a:p>
          </p:txBody>
        </p:sp>
        <p:sp>
          <p:nvSpPr>
            <p:cNvPr id="9470" name="Google Shape;9470;p143"/>
            <p:cNvSpPr/>
            <p:nvPr/>
          </p:nvSpPr>
          <p:spPr>
            <a:xfrm>
              <a:off x="2965327" y="3666008"/>
              <a:ext cx="179738" cy="180000"/>
            </a:xfrm>
            <a:prstGeom prst="ellipse">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71" name="Google Shape;9471;p143"/>
            <p:cNvSpPr/>
            <p:nvPr/>
          </p:nvSpPr>
          <p:spPr>
            <a:xfrm>
              <a:off x="4453008" y="3666008"/>
              <a:ext cx="179738" cy="180000"/>
            </a:xfrm>
            <a:prstGeom prst="ellipse">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72" name="Google Shape;9472;p143"/>
            <p:cNvSpPr/>
            <p:nvPr/>
          </p:nvSpPr>
          <p:spPr>
            <a:xfrm>
              <a:off x="5847312" y="3666008"/>
              <a:ext cx="179738" cy="180000"/>
            </a:xfrm>
            <a:prstGeom prst="ellipse">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73" name="Google Shape;9473;p143"/>
            <p:cNvSpPr/>
            <p:nvPr/>
          </p:nvSpPr>
          <p:spPr>
            <a:xfrm>
              <a:off x="7025606" y="3666008"/>
              <a:ext cx="179738" cy="180000"/>
            </a:xfrm>
            <a:prstGeom prst="ellipse">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74" name="Google Shape;9474;p143"/>
            <p:cNvSpPr txBox="1"/>
            <p:nvPr/>
          </p:nvSpPr>
          <p:spPr>
            <a:xfrm>
              <a:off x="9039021" y="3593373"/>
              <a:ext cx="648000" cy="335852"/>
            </a:xfrm>
            <a:prstGeom prst="rect">
              <a:avLst/>
            </a:prstGeom>
            <a:solidFill>
              <a:schemeClr val="lt1"/>
            </a:solidFill>
            <a:ln cap="flat" cmpd="sng" w="9525">
              <a:solidFill>
                <a:schemeClr val="lt2"/>
              </a:solidFill>
              <a:prstDash val="solid"/>
              <a:miter lim="800000"/>
              <a:headEnd len="sm" w="sm" type="none"/>
              <a:tailEnd len="sm" w="sm" type="none"/>
            </a:ln>
          </p:spPr>
          <p:txBody>
            <a:bodyPr anchorCtr="0" anchor="t" bIns="36000" lIns="36000" spcFirstLastPara="1" rIns="36000" wrap="square" tIns="36000">
              <a:sp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A cada 8 semanas</a:t>
              </a:r>
              <a:endParaRPr/>
            </a:p>
          </p:txBody>
        </p:sp>
        <p:grpSp>
          <p:nvGrpSpPr>
            <p:cNvPr id="9475" name="Google Shape;9475;p143"/>
            <p:cNvGrpSpPr/>
            <p:nvPr/>
          </p:nvGrpSpPr>
          <p:grpSpPr>
            <a:xfrm>
              <a:off x="2043928" y="3756008"/>
              <a:ext cx="649036" cy="787971"/>
              <a:chOff x="1887069" y="2750636"/>
              <a:chExt cx="643178" cy="787971"/>
            </a:xfrm>
          </p:grpSpPr>
          <p:cxnSp>
            <p:nvCxnSpPr>
              <p:cNvPr id="9476" name="Google Shape;9476;p143"/>
              <p:cNvCxnSpPr/>
              <p:nvPr/>
            </p:nvCxnSpPr>
            <p:spPr>
              <a:xfrm flipH="1">
                <a:off x="1887069" y="2750636"/>
                <a:ext cx="643178" cy="318088"/>
              </a:xfrm>
              <a:prstGeom prst="straightConnector1">
                <a:avLst/>
              </a:prstGeom>
              <a:noFill/>
              <a:ln cap="rnd" cmpd="sng" w="38100">
                <a:solidFill>
                  <a:schemeClr val="lt2"/>
                </a:solidFill>
                <a:prstDash val="solid"/>
                <a:round/>
                <a:headEnd len="sm" w="sm" type="none"/>
                <a:tailEnd len="sm" w="sm" type="none"/>
              </a:ln>
            </p:spPr>
          </p:cxnSp>
          <p:cxnSp>
            <p:nvCxnSpPr>
              <p:cNvPr id="9477" name="Google Shape;9477;p143"/>
              <p:cNvCxnSpPr/>
              <p:nvPr/>
            </p:nvCxnSpPr>
            <p:spPr>
              <a:xfrm rot="10800000">
                <a:off x="1887069" y="3188151"/>
                <a:ext cx="631767" cy="350456"/>
              </a:xfrm>
              <a:prstGeom prst="straightConnector1">
                <a:avLst/>
              </a:prstGeom>
              <a:noFill/>
              <a:ln cap="rnd" cmpd="sng" w="38100">
                <a:solidFill>
                  <a:schemeClr val="dk2"/>
                </a:solidFill>
                <a:prstDash val="solid"/>
                <a:round/>
                <a:headEnd len="sm" w="sm" type="none"/>
                <a:tailEnd len="sm" w="sm" type="none"/>
              </a:ln>
            </p:spPr>
          </p:cxnSp>
        </p:grpSp>
        <p:sp>
          <p:nvSpPr>
            <p:cNvPr id="9478" name="Google Shape;9478;p143"/>
            <p:cNvSpPr txBox="1"/>
            <p:nvPr/>
          </p:nvSpPr>
          <p:spPr>
            <a:xfrm>
              <a:off x="6661507" y="3425693"/>
              <a:ext cx="927638" cy="269409"/>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lang="pt-BR" sz="900">
                  <a:solidFill>
                    <a:schemeClr val="dk2"/>
                  </a:solidFill>
                  <a:latin typeface="Calibri"/>
                  <a:ea typeface="Calibri"/>
                  <a:cs typeface="Calibri"/>
                  <a:sym typeface="Calibri"/>
                </a:rPr>
                <a:t>(</a:t>
              </a:r>
              <a:r>
                <a:rPr i="1" lang="pt-BR" sz="900">
                  <a:solidFill>
                    <a:schemeClr val="dk2"/>
                  </a:solidFill>
                  <a:latin typeface="Calibri"/>
                  <a:ea typeface="Calibri"/>
                  <a:cs typeface="Calibri"/>
                  <a:sym typeface="Calibri"/>
                </a:rPr>
                <a:t>n=</a:t>
              </a:r>
              <a:r>
                <a:rPr lang="pt-BR" sz="900">
                  <a:solidFill>
                    <a:schemeClr val="dk2"/>
                  </a:solidFill>
                  <a:latin typeface="Calibri"/>
                  <a:ea typeface="Calibri"/>
                  <a:cs typeface="Calibri"/>
                  <a:sym typeface="Calibri"/>
                </a:rPr>
                <a:t>96)</a:t>
              </a:r>
              <a:endParaRPr/>
            </a:p>
          </p:txBody>
        </p:sp>
        <p:sp>
          <p:nvSpPr>
            <p:cNvPr id="9479" name="Google Shape;9479;p143"/>
            <p:cNvSpPr txBox="1"/>
            <p:nvPr/>
          </p:nvSpPr>
          <p:spPr>
            <a:xfrm>
              <a:off x="6836474" y="4242608"/>
              <a:ext cx="600756" cy="279793"/>
            </a:xfrm>
            <a:prstGeom prst="rect">
              <a:avLst/>
            </a:prstGeom>
            <a:noFill/>
            <a:ln>
              <a:noFill/>
            </a:ln>
          </p:spPr>
          <p:txBody>
            <a:bodyPr anchorCtr="0" anchor="t" bIns="45700" lIns="91425" spcFirstLastPara="1" rIns="91425" wrap="square" tIns="45700">
              <a:noAutofit/>
            </a:bodyPr>
            <a:lstStyle/>
            <a:p>
              <a:pPr indent="0" lvl="0" marL="0" marR="0" rtl="0" algn="ctr">
                <a:lnSpc>
                  <a:spcPct val="95000"/>
                </a:lnSpc>
                <a:spcBef>
                  <a:spcPts val="0"/>
                </a:spcBef>
                <a:spcAft>
                  <a:spcPts val="0"/>
                </a:spcAft>
                <a:buClr>
                  <a:srgbClr val="88BDEF"/>
                </a:buClr>
                <a:buSzPts val="900"/>
                <a:buFont typeface="Noto Sans Symbols"/>
                <a:buNone/>
              </a:pPr>
              <a:r>
                <a:rPr lang="pt-BR" sz="900">
                  <a:solidFill>
                    <a:schemeClr val="dk2"/>
                  </a:solidFill>
                  <a:latin typeface="Calibri"/>
                  <a:ea typeface="Calibri"/>
                  <a:cs typeface="Calibri"/>
                  <a:sym typeface="Calibri"/>
                </a:rPr>
                <a:t>(</a:t>
              </a:r>
              <a:r>
                <a:rPr i="1" lang="pt-BR" sz="900">
                  <a:solidFill>
                    <a:schemeClr val="dk2"/>
                  </a:solidFill>
                  <a:latin typeface="Calibri"/>
                  <a:ea typeface="Calibri"/>
                  <a:cs typeface="Calibri"/>
                  <a:sym typeface="Calibri"/>
                </a:rPr>
                <a:t>n</a:t>
              </a:r>
              <a:r>
                <a:rPr lang="pt-BR" sz="900">
                  <a:solidFill>
                    <a:schemeClr val="dk2"/>
                  </a:solidFill>
                  <a:latin typeface="Calibri"/>
                  <a:ea typeface="Calibri"/>
                  <a:cs typeface="Calibri"/>
                  <a:sym typeface="Calibri"/>
                </a:rPr>
                <a:t>=95)</a:t>
              </a:r>
              <a:endParaRPr/>
            </a:p>
          </p:txBody>
        </p:sp>
        <p:sp>
          <p:nvSpPr>
            <p:cNvPr id="9480" name="Google Shape;9480;p143"/>
            <p:cNvSpPr/>
            <p:nvPr/>
          </p:nvSpPr>
          <p:spPr>
            <a:xfrm>
              <a:off x="2599662"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81" name="Google Shape;9481;p143"/>
            <p:cNvSpPr/>
            <p:nvPr/>
          </p:nvSpPr>
          <p:spPr>
            <a:xfrm>
              <a:off x="2970331"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82" name="Google Shape;9482;p143"/>
            <p:cNvSpPr/>
            <p:nvPr/>
          </p:nvSpPr>
          <p:spPr>
            <a:xfrm>
              <a:off x="3341001"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83" name="Google Shape;9483;p143"/>
            <p:cNvSpPr/>
            <p:nvPr/>
          </p:nvSpPr>
          <p:spPr>
            <a:xfrm>
              <a:off x="3711670"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84" name="Google Shape;9484;p143"/>
            <p:cNvSpPr/>
            <p:nvPr/>
          </p:nvSpPr>
          <p:spPr>
            <a:xfrm>
              <a:off x="4082338"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85" name="Google Shape;9485;p143"/>
            <p:cNvSpPr/>
            <p:nvPr/>
          </p:nvSpPr>
          <p:spPr>
            <a:xfrm>
              <a:off x="4453008"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86" name="Google Shape;9486;p143"/>
            <p:cNvSpPr/>
            <p:nvPr/>
          </p:nvSpPr>
          <p:spPr>
            <a:xfrm>
              <a:off x="4823677"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87" name="Google Shape;9487;p143"/>
            <p:cNvSpPr/>
            <p:nvPr/>
          </p:nvSpPr>
          <p:spPr>
            <a:xfrm>
              <a:off x="5194346"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88" name="Google Shape;9488;p143"/>
            <p:cNvSpPr/>
            <p:nvPr/>
          </p:nvSpPr>
          <p:spPr>
            <a:xfrm>
              <a:off x="5565014"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89" name="Google Shape;9489;p143"/>
            <p:cNvSpPr/>
            <p:nvPr/>
          </p:nvSpPr>
          <p:spPr>
            <a:xfrm>
              <a:off x="5935684"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90" name="Google Shape;9490;p143"/>
            <p:cNvSpPr/>
            <p:nvPr/>
          </p:nvSpPr>
          <p:spPr>
            <a:xfrm>
              <a:off x="6306353"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91" name="Google Shape;9491;p143"/>
            <p:cNvSpPr/>
            <p:nvPr/>
          </p:nvSpPr>
          <p:spPr>
            <a:xfrm>
              <a:off x="6677022"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92" name="Google Shape;9492;p143"/>
            <p:cNvSpPr/>
            <p:nvPr/>
          </p:nvSpPr>
          <p:spPr>
            <a:xfrm>
              <a:off x="7047690" y="4448115"/>
              <a:ext cx="179738" cy="180000"/>
            </a:xfrm>
            <a:prstGeom prst="ellipse">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493" name="Google Shape;9493;p143"/>
            <p:cNvSpPr txBox="1"/>
            <p:nvPr/>
          </p:nvSpPr>
          <p:spPr>
            <a:xfrm>
              <a:off x="2540285" y="4708084"/>
              <a:ext cx="3893874" cy="270690"/>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chemeClr val="lt1"/>
                </a:buClr>
                <a:buSzPts val="900"/>
                <a:buFont typeface="Noto Sans Symbols"/>
                <a:buNone/>
              </a:pPr>
              <a:r>
                <a:rPr b="1" lang="pt-BR" sz="900">
                  <a:solidFill>
                    <a:schemeClr val="dk2"/>
                  </a:solidFill>
                  <a:latin typeface="Calibri"/>
                  <a:ea typeface="Calibri"/>
                  <a:cs typeface="Calibri"/>
                  <a:sym typeface="Calibri"/>
                </a:rPr>
                <a:t>Dose de manutenção de eculizumabe</a:t>
              </a:r>
              <a:r>
                <a:rPr lang="pt-BR" sz="900">
                  <a:solidFill>
                    <a:schemeClr val="dk2"/>
                  </a:solidFill>
                  <a:latin typeface="Calibri"/>
                  <a:ea typeface="Calibri"/>
                  <a:cs typeface="Calibri"/>
                  <a:sym typeface="Calibri"/>
                </a:rPr>
                <a:t>: dia 1 e a cada 2 semanas</a:t>
              </a:r>
              <a:endParaRPr/>
            </a:p>
          </p:txBody>
        </p:sp>
        <p:sp>
          <p:nvSpPr>
            <p:cNvPr id="9494" name="Google Shape;9494;p143"/>
            <p:cNvSpPr/>
            <p:nvPr/>
          </p:nvSpPr>
          <p:spPr>
            <a:xfrm>
              <a:off x="2599662" y="3666008"/>
              <a:ext cx="179738" cy="180000"/>
            </a:xfrm>
            <a:prstGeom prst="ellipse">
              <a:avLst/>
            </a:prstGeom>
            <a:gradFill>
              <a:gsLst>
                <a:gs pos="0">
                  <a:srgbClr val="367787"/>
                </a:gs>
                <a:gs pos="50000">
                  <a:srgbClr val="4EACC4"/>
                </a:gs>
                <a:gs pos="100000">
                  <a:srgbClr val="5ECFEB"/>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rgbClr val="A7D5D0"/>
                </a:solidFill>
                <a:latin typeface="Calibri"/>
                <a:ea typeface="Calibri"/>
                <a:cs typeface="Calibri"/>
                <a:sym typeface="Calibri"/>
              </a:endParaRPr>
            </a:p>
          </p:txBody>
        </p:sp>
        <p:sp>
          <p:nvSpPr>
            <p:cNvPr id="9462" name="Google Shape;9462;p143"/>
            <p:cNvSpPr/>
            <p:nvPr/>
          </p:nvSpPr>
          <p:spPr>
            <a:xfrm rot="-5400000">
              <a:off x="1943680" y="4047040"/>
              <a:ext cx="165600" cy="168329"/>
            </a:xfrm>
            <a:prstGeom prst="roundRect">
              <a:avLst>
                <a:gd fmla="val 16667" name="adj"/>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rgbClr val="104575"/>
                </a:solidFill>
                <a:latin typeface="Calibri"/>
                <a:ea typeface="Calibri"/>
                <a:cs typeface="Calibri"/>
                <a:sym typeface="Calibri"/>
              </a:endParaRPr>
            </a:p>
          </p:txBody>
        </p:sp>
        <p:sp>
          <p:nvSpPr>
            <p:cNvPr id="9495" name="Google Shape;9495;p143"/>
            <p:cNvSpPr txBox="1"/>
            <p:nvPr/>
          </p:nvSpPr>
          <p:spPr>
            <a:xfrm>
              <a:off x="7287472" y="3223739"/>
              <a:ext cx="3844405" cy="27931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Continua a dose de manutenção de ravulizumabe a cada 8 semanas</a:t>
              </a:r>
              <a:endParaRPr sz="900">
                <a:solidFill>
                  <a:schemeClr val="lt2"/>
                </a:solidFill>
                <a:latin typeface="Calibri"/>
                <a:ea typeface="Calibri"/>
                <a:cs typeface="Calibri"/>
                <a:sym typeface="Calibri"/>
              </a:endParaRPr>
            </a:p>
          </p:txBody>
        </p:sp>
        <p:sp>
          <p:nvSpPr>
            <p:cNvPr id="9496" name="Google Shape;9496;p143"/>
            <p:cNvSpPr txBox="1"/>
            <p:nvPr/>
          </p:nvSpPr>
          <p:spPr>
            <a:xfrm>
              <a:off x="7263943" y="4702004"/>
              <a:ext cx="1382795" cy="356673"/>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Clr>
                  <a:srgbClr val="88BDEF"/>
                </a:buClr>
                <a:buSzPts val="900"/>
                <a:buFont typeface="Noto Sans Symbols"/>
                <a:buNone/>
              </a:pPr>
              <a:r>
                <a:rPr b="1" lang="pt-BR" sz="900">
                  <a:solidFill>
                    <a:srgbClr val="2AB8CA"/>
                  </a:solidFill>
                  <a:latin typeface="Calibri"/>
                  <a:ea typeface="Calibri"/>
                  <a:cs typeface="Calibri"/>
                  <a:sym typeface="Calibri"/>
                </a:rPr>
                <a:t>Dose de ataque de ravulizumabe: dia 183</a:t>
              </a:r>
              <a:endParaRPr sz="900">
                <a:solidFill>
                  <a:srgbClr val="2AB8CA"/>
                </a:solidFill>
                <a:latin typeface="Calibri"/>
                <a:ea typeface="Calibri"/>
                <a:cs typeface="Calibri"/>
                <a:sym typeface="Calibri"/>
              </a:endParaRPr>
            </a:p>
          </p:txBody>
        </p:sp>
        <p:cxnSp>
          <p:nvCxnSpPr>
            <p:cNvPr id="9497" name="Google Shape;9497;p143"/>
            <p:cNvCxnSpPr/>
            <p:nvPr/>
          </p:nvCxnSpPr>
          <p:spPr>
            <a:xfrm>
              <a:off x="7527602" y="4530495"/>
              <a:ext cx="3567665" cy="0"/>
            </a:xfrm>
            <a:prstGeom prst="straightConnector1">
              <a:avLst/>
            </a:prstGeom>
            <a:noFill/>
            <a:ln cap="flat" cmpd="sng" w="38100">
              <a:solidFill>
                <a:schemeClr val="lt2"/>
              </a:solidFill>
              <a:prstDash val="solid"/>
              <a:round/>
              <a:headEnd len="med" w="med" type="none"/>
              <a:tailEnd len="med" w="med" type="triangle"/>
            </a:ln>
          </p:spPr>
        </p:cxnSp>
        <p:sp>
          <p:nvSpPr>
            <p:cNvPr id="9498" name="Google Shape;9498;p143"/>
            <p:cNvSpPr/>
            <p:nvPr/>
          </p:nvSpPr>
          <p:spPr>
            <a:xfrm>
              <a:off x="7527603" y="4448115"/>
              <a:ext cx="179738" cy="180000"/>
            </a:xfrm>
            <a:prstGeom prst="ellipse">
              <a:avLst/>
            </a:prstGeom>
            <a:gradFill>
              <a:gsLst>
                <a:gs pos="0">
                  <a:srgbClr val="367787"/>
                </a:gs>
                <a:gs pos="50000">
                  <a:srgbClr val="4EACC4"/>
                </a:gs>
                <a:gs pos="100000">
                  <a:srgbClr val="5ECFEB"/>
                </a:gs>
              </a:gsLst>
              <a:lin ang="270000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600">
                <a:solidFill>
                  <a:srgbClr val="A7D5D0"/>
                </a:solidFill>
                <a:latin typeface="Calibri"/>
                <a:ea typeface="Calibri"/>
                <a:cs typeface="Calibri"/>
                <a:sym typeface="Calibri"/>
              </a:endParaRPr>
            </a:p>
          </p:txBody>
        </p:sp>
        <p:sp>
          <p:nvSpPr>
            <p:cNvPr id="9499" name="Google Shape;9499;p143"/>
            <p:cNvSpPr txBox="1"/>
            <p:nvPr/>
          </p:nvSpPr>
          <p:spPr>
            <a:xfrm>
              <a:off x="9039021" y="4365442"/>
              <a:ext cx="648000" cy="335852"/>
            </a:xfrm>
            <a:prstGeom prst="rect">
              <a:avLst/>
            </a:prstGeom>
            <a:solidFill>
              <a:schemeClr val="lt1"/>
            </a:solidFill>
            <a:ln cap="flat" cmpd="sng" w="9525">
              <a:solidFill>
                <a:schemeClr val="lt2"/>
              </a:solidFill>
              <a:prstDash val="solid"/>
              <a:miter lim="800000"/>
              <a:headEnd len="sm" w="sm" type="none"/>
              <a:tailEnd len="sm" w="sm" type="none"/>
            </a:ln>
          </p:spPr>
          <p:txBody>
            <a:bodyPr anchorCtr="0" anchor="t" bIns="36000" lIns="36000" spcFirstLastPara="1" rIns="36000" wrap="square" tIns="36000">
              <a:spAutoFit/>
            </a:bodyPr>
            <a:lstStyle/>
            <a:p>
              <a:pPr indent="0" lvl="0" marL="0" marR="0" rtl="0" algn="ctr">
                <a:lnSpc>
                  <a:spcPct val="95000"/>
                </a:lnSpc>
                <a:spcBef>
                  <a:spcPts val="0"/>
                </a:spcBef>
                <a:spcAft>
                  <a:spcPts val="0"/>
                </a:spcAft>
                <a:buClr>
                  <a:srgbClr val="88BDEF"/>
                </a:buClr>
                <a:buSzPts val="900"/>
                <a:buFont typeface="Noto Sans Symbols"/>
                <a:buNone/>
              </a:pPr>
              <a:r>
                <a:rPr b="1" lang="pt-BR" sz="900">
                  <a:solidFill>
                    <a:schemeClr val="lt2"/>
                  </a:solidFill>
                  <a:latin typeface="Calibri"/>
                  <a:ea typeface="Calibri"/>
                  <a:cs typeface="Calibri"/>
                  <a:sym typeface="Calibri"/>
                </a:rPr>
                <a:t>A cada 8 semanas</a:t>
              </a:r>
              <a:endParaRPr/>
            </a:p>
          </p:txBody>
        </p:sp>
        <p:sp>
          <p:nvSpPr>
            <p:cNvPr id="9500" name="Google Shape;9500;p143"/>
            <p:cNvSpPr txBox="1"/>
            <p:nvPr/>
          </p:nvSpPr>
          <p:spPr>
            <a:xfrm>
              <a:off x="640062" y="2919783"/>
              <a:ext cx="1745466" cy="230832"/>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pt-BR" sz="900">
                  <a:solidFill>
                    <a:srgbClr val="FFFFFF"/>
                  </a:solidFill>
                  <a:latin typeface="Calibri"/>
                  <a:ea typeface="Calibri"/>
                  <a:cs typeface="Calibri"/>
                  <a:sym typeface="Calibri"/>
                </a:rPr>
                <a:t>Triagem por até 4 semanas</a:t>
              </a:r>
              <a:endParaRPr/>
            </a:p>
          </p:txBody>
        </p:sp>
        <p:sp>
          <p:nvSpPr>
            <p:cNvPr id="9501" name="Google Shape;9501;p143"/>
            <p:cNvSpPr txBox="1"/>
            <p:nvPr/>
          </p:nvSpPr>
          <p:spPr>
            <a:xfrm>
              <a:off x="2496745" y="2919783"/>
              <a:ext cx="4679507" cy="230832"/>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pt-BR" sz="900">
                  <a:solidFill>
                    <a:srgbClr val="FFFFFF"/>
                  </a:solidFill>
                  <a:latin typeface="Calibri"/>
                  <a:ea typeface="Calibri"/>
                  <a:cs typeface="Calibri"/>
                  <a:sym typeface="Calibri"/>
                </a:rPr>
                <a:t>Período da avaliação primária (26 semanas)</a:t>
              </a:r>
              <a:endParaRPr/>
            </a:p>
          </p:txBody>
        </p:sp>
        <p:sp>
          <p:nvSpPr>
            <p:cNvPr id="9502" name="Google Shape;9502;p143"/>
            <p:cNvSpPr txBox="1"/>
            <p:nvPr/>
          </p:nvSpPr>
          <p:spPr>
            <a:xfrm>
              <a:off x="7250865" y="2901072"/>
              <a:ext cx="3844402" cy="230832"/>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pt-BR" sz="900">
                  <a:solidFill>
                    <a:schemeClr val="lt1"/>
                  </a:solidFill>
                  <a:latin typeface="Calibri"/>
                  <a:ea typeface="Calibri"/>
                  <a:cs typeface="Calibri"/>
                  <a:sym typeface="Calibri"/>
                </a:rPr>
                <a:t>Período de extensão</a:t>
              </a:r>
              <a:endParaRPr/>
            </a:p>
          </p:txBody>
        </p:sp>
        <p:sp>
          <p:nvSpPr>
            <p:cNvPr id="9503" name="Google Shape;9503;p143"/>
            <p:cNvSpPr/>
            <p:nvPr/>
          </p:nvSpPr>
          <p:spPr>
            <a:xfrm>
              <a:off x="7919437" y="4448115"/>
              <a:ext cx="179738" cy="180000"/>
            </a:xfrm>
            <a:prstGeom prst="ellipse">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grpSp>
      <p:grpSp>
        <p:nvGrpSpPr>
          <p:cNvPr id="9504" name="Google Shape;9504;p143"/>
          <p:cNvGrpSpPr/>
          <p:nvPr/>
        </p:nvGrpSpPr>
        <p:grpSpPr>
          <a:xfrm>
            <a:off x="8686926" y="1538928"/>
            <a:ext cx="2241723" cy="3886157"/>
            <a:chOff x="8686926" y="1538928"/>
            <a:chExt cx="2241723" cy="3886157"/>
          </a:xfrm>
        </p:grpSpPr>
        <p:cxnSp>
          <p:nvCxnSpPr>
            <p:cNvPr id="9505" name="Google Shape;9505;p143"/>
            <p:cNvCxnSpPr/>
            <p:nvPr/>
          </p:nvCxnSpPr>
          <p:spPr>
            <a:xfrm>
              <a:off x="8686926" y="3425693"/>
              <a:ext cx="0" cy="1999392"/>
            </a:xfrm>
            <a:prstGeom prst="straightConnector1">
              <a:avLst/>
            </a:prstGeom>
            <a:noFill/>
            <a:ln cap="flat" cmpd="sng" w="19050">
              <a:solidFill>
                <a:schemeClr val="dk2"/>
              </a:solidFill>
              <a:prstDash val="dash"/>
              <a:miter lim="800000"/>
              <a:headEnd len="sm" w="sm" type="none"/>
              <a:tailEnd len="sm" w="sm" type="none"/>
            </a:ln>
          </p:spPr>
        </p:cxnSp>
        <p:cxnSp>
          <p:nvCxnSpPr>
            <p:cNvPr id="9506" name="Google Shape;9506;p143"/>
            <p:cNvCxnSpPr/>
            <p:nvPr/>
          </p:nvCxnSpPr>
          <p:spPr>
            <a:xfrm>
              <a:off x="8686926" y="1538928"/>
              <a:ext cx="0" cy="1333363"/>
            </a:xfrm>
            <a:prstGeom prst="straightConnector1">
              <a:avLst/>
            </a:prstGeom>
            <a:noFill/>
            <a:ln cap="flat" cmpd="sng" w="19050">
              <a:solidFill>
                <a:schemeClr val="dk2"/>
              </a:solidFill>
              <a:prstDash val="dash"/>
              <a:miter lim="800000"/>
              <a:headEnd len="sm" w="sm" type="none"/>
              <a:tailEnd len="sm" w="sm" type="none"/>
            </a:ln>
          </p:spPr>
        </p:cxnSp>
        <p:sp>
          <p:nvSpPr>
            <p:cNvPr id="9507" name="Google Shape;9507;p143"/>
            <p:cNvSpPr txBox="1"/>
            <p:nvPr/>
          </p:nvSpPr>
          <p:spPr>
            <a:xfrm>
              <a:off x="8743964" y="1561025"/>
              <a:ext cx="2184685" cy="101566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200">
                  <a:solidFill>
                    <a:schemeClr val="dk2"/>
                  </a:solidFill>
                  <a:latin typeface="Calibri"/>
                  <a:ea typeface="Calibri"/>
                  <a:cs typeface="Calibri"/>
                  <a:sym typeface="Calibri"/>
                </a:rPr>
                <a:t>O questionário PNH-PPQ</a:t>
              </a:r>
              <a:r>
                <a:rPr b="1" baseline="30000" lang="pt-BR" sz="1200">
                  <a:solidFill>
                    <a:schemeClr val="dk2"/>
                  </a:solidFill>
                  <a:latin typeface="Calibri"/>
                  <a:ea typeface="Calibri"/>
                  <a:cs typeface="Calibri"/>
                  <a:sym typeface="Calibri"/>
                </a:rPr>
                <a:t>©</a:t>
              </a:r>
              <a:r>
                <a:rPr b="1" lang="pt-BR" sz="1200">
                  <a:solidFill>
                    <a:schemeClr val="dk2"/>
                  </a:solidFill>
                  <a:latin typeface="Calibri"/>
                  <a:ea typeface="Calibri"/>
                  <a:cs typeface="Calibri"/>
                  <a:sym typeface="Calibri"/>
                </a:rPr>
                <a:t> foi aplicado uma vez, após ≥ 2 doses de manutenção de ravulizumabe, durante o período de extensão</a:t>
              </a:r>
              <a:r>
                <a:rPr b="1" baseline="30000" lang="pt-BR" sz="1200">
                  <a:solidFill>
                    <a:schemeClr val="dk2"/>
                  </a:solidFill>
                  <a:latin typeface="Calibri"/>
                  <a:ea typeface="Calibri"/>
                  <a:cs typeface="Calibri"/>
                  <a:sym typeface="Calibri"/>
                </a:rPr>
                <a:t>1</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444"/>
                                        </p:tgtEl>
                                        <p:attrNameLst>
                                          <p:attrName>style.visibility</p:attrName>
                                        </p:attrNameLst>
                                      </p:cBhvr>
                                      <p:to>
                                        <p:strVal val="visible"/>
                                      </p:to>
                                    </p:set>
                                    <p:animEffect filter="fade" transition="in">
                                      <p:cBhvr>
                                        <p:cTn dur="500"/>
                                        <p:tgtEl>
                                          <p:spTgt spid="9444"/>
                                        </p:tgtEl>
                                      </p:cBhvr>
                                    </p:animEffect>
                                  </p:childTnLst>
                                </p:cTn>
                              </p:par>
                              <p:par>
                                <p:cTn fill="hold" nodeType="withEffect" presetClass="entr" presetID="10" presetSubtype="0">
                                  <p:stCondLst>
                                    <p:cond delay="0"/>
                                  </p:stCondLst>
                                  <p:childTnLst>
                                    <p:set>
                                      <p:cBhvr>
                                        <p:cTn dur="1" fill="hold">
                                          <p:stCondLst>
                                            <p:cond delay="0"/>
                                          </p:stCondLst>
                                        </p:cTn>
                                        <p:tgtEl>
                                          <p:spTgt spid="9448"/>
                                        </p:tgtEl>
                                        <p:attrNameLst>
                                          <p:attrName>style.visibility</p:attrName>
                                        </p:attrNameLst>
                                      </p:cBhvr>
                                      <p:to>
                                        <p:strVal val="visible"/>
                                      </p:to>
                                    </p:set>
                                    <p:animEffect filter="fade" transition="in">
                                      <p:cBhvr>
                                        <p:cTn dur="500"/>
                                        <p:tgtEl>
                                          <p:spTgt spid="9448"/>
                                        </p:tgtEl>
                                      </p:cBhvr>
                                    </p:animEffect>
                                  </p:childTnLst>
                                </p:cTn>
                              </p:par>
                              <p:par>
                                <p:cTn fill="hold" nodeType="withEffect" presetClass="entr" presetID="10" presetSubtype="0">
                                  <p:stCondLst>
                                    <p:cond delay="250"/>
                                  </p:stCondLst>
                                  <p:childTnLst>
                                    <p:set>
                                      <p:cBhvr>
                                        <p:cTn dur="1" fill="hold">
                                          <p:stCondLst>
                                            <p:cond delay="0"/>
                                          </p:stCondLst>
                                        </p:cTn>
                                        <p:tgtEl>
                                          <p:spTgt spid="9449"/>
                                        </p:tgtEl>
                                        <p:attrNameLst>
                                          <p:attrName>style.visibility</p:attrName>
                                        </p:attrNameLst>
                                      </p:cBhvr>
                                      <p:to>
                                        <p:strVal val="visible"/>
                                      </p:to>
                                    </p:set>
                                    <p:animEffect filter="fade" transition="in">
                                      <p:cBhvr>
                                        <p:cTn dur="500"/>
                                        <p:tgtEl>
                                          <p:spTgt spid="9449"/>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9504"/>
                                        </p:tgtEl>
                                        <p:attrNameLst>
                                          <p:attrName>style.visibility</p:attrName>
                                        </p:attrNameLst>
                                      </p:cBhvr>
                                      <p:to>
                                        <p:strVal val="visible"/>
                                      </p:to>
                                    </p:set>
                                    <p:animEffect filter="fade" transition="in">
                                      <p:cBhvr>
                                        <p:cTn dur="500"/>
                                        <p:tgtEl>
                                          <p:spTgt spid="95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12" name="Shape 9512"/>
        <p:cNvGrpSpPr/>
        <p:nvPr/>
      </p:nvGrpSpPr>
      <p:grpSpPr>
        <a:xfrm>
          <a:off x="0" y="0"/>
          <a:ext cx="0" cy="0"/>
          <a:chOff x="0" y="0"/>
          <a:chExt cx="0" cy="0"/>
        </a:xfrm>
      </p:grpSpPr>
      <p:sp>
        <p:nvSpPr>
          <p:cNvPr id="9513" name="Google Shape;9513;p144"/>
          <p:cNvSpPr/>
          <p:nvPr/>
        </p:nvSpPr>
        <p:spPr>
          <a:xfrm flipH="1">
            <a:off x="570706" y="2253303"/>
            <a:ext cx="11050588" cy="302989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9514" name="Google Shape;9514;p144"/>
          <p:cNvSpPr txBox="1"/>
          <p:nvPr/>
        </p:nvSpPr>
        <p:spPr>
          <a:xfrm>
            <a:off x="296270" y="385036"/>
            <a:ext cx="11349632"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A maioria dos pacientes com HPN prefere o ravulizumabe ao eculizumabe</a:t>
            </a:r>
            <a:r>
              <a:rPr b="1" baseline="30000" lang="pt-BR" sz="2800">
                <a:solidFill>
                  <a:schemeClr val="accent1"/>
                </a:solidFill>
                <a:latin typeface="Lustria"/>
                <a:ea typeface="Lustria"/>
                <a:cs typeface="Lustria"/>
                <a:sym typeface="Lustria"/>
              </a:rPr>
              <a:t>1</a:t>
            </a:r>
            <a:endParaRPr/>
          </a:p>
        </p:txBody>
      </p:sp>
      <p:sp>
        <p:nvSpPr>
          <p:cNvPr id="9515" name="Google Shape;9515;p144"/>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1" lang="pt-BR"/>
              <a:t>Abreviação: IC = intervalo de confiança.</a:t>
            </a:r>
            <a:endParaRPr/>
          </a:p>
          <a:p>
            <a:pPr indent="0" lvl="0" marL="0" rtl="0" algn="l">
              <a:lnSpc>
                <a:spcPct val="90000"/>
              </a:lnSpc>
              <a:spcBef>
                <a:spcPts val="300"/>
              </a:spcBef>
              <a:spcAft>
                <a:spcPts val="0"/>
              </a:spcAft>
              <a:buClr>
                <a:schemeClr val="dk1"/>
              </a:buClr>
              <a:buSzPts val="800"/>
              <a:buNone/>
            </a:pPr>
            <a:r>
              <a:rPr b="1" lang="pt-BR"/>
              <a:t>Referência: 1. Peipert JD et al. PLOS ONE. 2020;15(9):e0237497.</a:t>
            </a:r>
            <a:endParaRPr/>
          </a:p>
        </p:txBody>
      </p:sp>
      <p:sp>
        <p:nvSpPr>
          <p:cNvPr id="9516" name="Google Shape;9516;p144"/>
          <p:cNvSpPr txBox="1"/>
          <p:nvPr/>
        </p:nvSpPr>
        <p:spPr>
          <a:xfrm>
            <a:off x="305167" y="1077263"/>
            <a:ext cx="7275453"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2400"/>
              <a:buFont typeface="Calibri"/>
              <a:buNone/>
            </a:pPr>
            <a:r>
              <a:rPr b="0" i="0" lang="pt-BR" sz="2400" u="none" cap="none" strike="noStrike">
                <a:solidFill>
                  <a:schemeClr val="dk2"/>
                </a:solidFill>
                <a:latin typeface="Calibri"/>
                <a:ea typeface="Calibri"/>
                <a:cs typeface="Calibri"/>
                <a:sym typeface="Calibri"/>
              </a:rPr>
              <a:t>Preferências dos pacientes - Estudo ALXN1210-PNH-302s</a:t>
            </a:r>
            <a:endParaRPr/>
          </a:p>
        </p:txBody>
      </p:sp>
      <p:grpSp>
        <p:nvGrpSpPr>
          <p:cNvPr id="9517" name="Google Shape;9517;p144"/>
          <p:cNvGrpSpPr/>
          <p:nvPr/>
        </p:nvGrpSpPr>
        <p:grpSpPr>
          <a:xfrm>
            <a:off x="137344" y="2099340"/>
            <a:ext cx="3120827" cy="3387060"/>
            <a:chOff x="-182306" y="2099340"/>
            <a:chExt cx="3120827" cy="3387060"/>
          </a:xfrm>
        </p:grpSpPr>
        <p:sp>
          <p:nvSpPr>
            <p:cNvPr id="9518" name="Google Shape;9518;p144"/>
            <p:cNvSpPr/>
            <p:nvPr/>
          </p:nvSpPr>
          <p:spPr>
            <a:xfrm>
              <a:off x="-182306" y="2099340"/>
              <a:ext cx="3120827" cy="3387060"/>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519" name="Google Shape;9519;p144"/>
            <p:cNvSpPr txBox="1"/>
            <p:nvPr/>
          </p:nvSpPr>
          <p:spPr>
            <a:xfrm>
              <a:off x="332870" y="2258436"/>
              <a:ext cx="2360365" cy="95410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lt1"/>
                  </a:solidFill>
                  <a:latin typeface="Lustria"/>
                  <a:ea typeface="Lustria"/>
                  <a:cs typeface="Lustria"/>
                  <a:sym typeface="Lustria"/>
                </a:rPr>
                <a:t>No geral, </a:t>
              </a:r>
              <a:r>
                <a:rPr b="1" lang="pt-BR" sz="1400">
                  <a:solidFill>
                    <a:schemeClr val="lt1"/>
                  </a:solidFill>
                  <a:latin typeface="Lustria"/>
                  <a:ea typeface="Lustria"/>
                  <a:cs typeface="Lustria"/>
                  <a:sym typeface="Lustria"/>
                </a:rPr>
                <a:t>uma proporção significativamente maior de pacientes referiu preferir ravulizumabe </a:t>
              </a:r>
              <a:endParaRPr baseline="30000" sz="1600">
                <a:solidFill>
                  <a:schemeClr val="lt1"/>
                </a:solidFill>
                <a:latin typeface="Calibri"/>
                <a:ea typeface="Calibri"/>
                <a:cs typeface="Calibri"/>
                <a:sym typeface="Calibri"/>
              </a:endParaRPr>
            </a:p>
          </p:txBody>
        </p:sp>
        <p:sp>
          <p:nvSpPr>
            <p:cNvPr id="9520" name="Google Shape;9520;p144"/>
            <p:cNvSpPr txBox="1"/>
            <p:nvPr/>
          </p:nvSpPr>
          <p:spPr>
            <a:xfrm>
              <a:off x="330580" y="3401157"/>
              <a:ext cx="2078165" cy="190821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Lustria"/>
                  <a:ea typeface="Lustria"/>
                  <a:cs typeface="Lustria"/>
                  <a:sym typeface="Lustria"/>
                </a:rPr>
                <a:t>93</a:t>
              </a:r>
              <a:r>
                <a:rPr b="1" lang="pt-BR" sz="1400">
                  <a:solidFill>
                    <a:schemeClr val="lt1"/>
                  </a:solidFill>
                  <a:latin typeface="Lustria"/>
                  <a:ea typeface="Lustria"/>
                  <a:cs typeface="Lustria"/>
                  <a:sym typeface="Lustria"/>
                </a:rPr>
                <a:t>%</a:t>
              </a:r>
              <a:br>
                <a:rPr lang="pt-BR" sz="1200">
                  <a:solidFill>
                    <a:schemeClr val="lt1"/>
                  </a:solidFill>
                  <a:latin typeface="Calibri"/>
                  <a:ea typeface="Calibri"/>
                  <a:cs typeface="Calibri"/>
                  <a:sym typeface="Calibri"/>
                </a:rPr>
              </a:br>
              <a:r>
                <a:rPr lang="pt-BR" sz="1200">
                  <a:solidFill>
                    <a:schemeClr val="lt1"/>
                  </a:solidFill>
                  <a:latin typeface="Calibri"/>
                  <a:ea typeface="Calibri"/>
                  <a:cs typeface="Calibri"/>
                  <a:sym typeface="Calibri"/>
                </a:rPr>
                <a:t>IC de 95% = 87 a 98</a:t>
              </a:r>
              <a:br>
                <a:rPr lang="pt-BR" sz="1200">
                  <a:solidFill>
                    <a:schemeClr val="lt1"/>
                  </a:solidFill>
                  <a:latin typeface="Calibri"/>
                  <a:ea typeface="Calibri"/>
                  <a:cs typeface="Calibri"/>
                  <a:sym typeface="Calibri"/>
                </a:rPr>
              </a:br>
              <a:r>
                <a:rPr i="1" lang="pt-BR" sz="1200">
                  <a:solidFill>
                    <a:schemeClr val="lt1"/>
                  </a:solidFill>
                  <a:latin typeface="Calibri"/>
                  <a:ea typeface="Calibri"/>
                  <a:cs typeface="Calibri"/>
                  <a:sym typeface="Calibri"/>
                </a:rPr>
                <a:t>p</a:t>
              </a:r>
              <a:r>
                <a:rPr lang="pt-BR" sz="1200">
                  <a:solidFill>
                    <a:schemeClr val="lt1"/>
                  </a:solidFill>
                  <a:latin typeface="Calibri"/>
                  <a:ea typeface="Calibri"/>
                  <a:cs typeface="Calibri"/>
                  <a:sym typeface="Calibri"/>
                </a:rPr>
                <a:t>&lt;0,001</a:t>
              </a:r>
              <a:endParaRPr/>
            </a:p>
            <a:p>
              <a:pPr indent="0" lvl="0" marL="0" marR="0" rtl="0" algn="l">
                <a:spcBef>
                  <a:spcPts val="0"/>
                </a:spcBef>
                <a:spcAft>
                  <a:spcPts val="0"/>
                </a:spcAft>
                <a:buNone/>
              </a:pPr>
              <a:r>
                <a:t/>
              </a:r>
              <a:endParaRPr sz="1200">
                <a:solidFill>
                  <a:schemeClr val="lt1"/>
                </a:solidFill>
                <a:latin typeface="Calibri"/>
                <a:ea typeface="Calibri"/>
                <a:cs typeface="Calibri"/>
                <a:sym typeface="Calibri"/>
              </a:endParaRPr>
            </a:p>
            <a:p>
              <a:pPr indent="0" lvl="0" marL="0" marR="0" rtl="0" algn="l">
                <a:spcBef>
                  <a:spcPts val="0"/>
                </a:spcBef>
                <a:spcAft>
                  <a:spcPts val="0"/>
                </a:spcAft>
                <a:buNone/>
              </a:pPr>
              <a:r>
                <a:rPr lang="pt-BR" sz="1200">
                  <a:solidFill>
                    <a:schemeClr val="lt1"/>
                  </a:solidFill>
                  <a:latin typeface="Calibri"/>
                  <a:ea typeface="Calibri"/>
                  <a:cs typeface="Calibri"/>
                  <a:sym typeface="Calibri"/>
                </a:rPr>
                <a:t>em relação aos pacientes que referiram preferir eculizumabe ou não ter preferência</a:t>
              </a:r>
              <a:br>
                <a:rPr lang="pt-BR" sz="1200">
                  <a:solidFill>
                    <a:schemeClr val="lt1"/>
                  </a:solidFill>
                  <a:latin typeface="Calibri"/>
                  <a:ea typeface="Calibri"/>
                  <a:cs typeface="Calibri"/>
                  <a:sym typeface="Calibri"/>
                </a:rPr>
              </a:br>
              <a:r>
                <a:rPr b="1" lang="pt-BR" sz="1600">
                  <a:solidFill>
                    <a:schemeClr val="lt1"/>
                  </a:solidFill>
                  <a:latin typeface="Lustria"/>
                  <a:ea typeface="Lustria"/>
                  <a:cs typeface="Lustria"/>
                  <a:sym typeface="Lustria"/>
                </a:rPr>
                <a:t>7</a:t>
              </a:r>
              <a:r>
                <a:rPr b="1" lang="pt-BR" sz="1200">
                  <a:solidFill>
                    <a:schemeClr val="lt1"/>
                  </a:solidFill>
                  <a:latin typeface="Lustria"/>
                  <a:ea typeface="Lustria"/>
                  <a:cs typeface="Lustria"/>
                  <a:sym typeface="Lustria"/>
                </a:rPr>
                <a:t>%</a:t>
              </a:r>
              <a:br>
                <a:rPr lang="pt-BR" sz="1050">
                  <a:solidFill>
                    <a:schemeClr val="lt1"/>
                  </a:solidFill>
                  <a:latin typeface="Calibri"/>
                  <a:ea typeface="Calibri"/>
                  <a:cs typeface="Calibri"/>
                  <a:sym typeface="Calibri"/>
                </a:rPr>
              </a:br>
              <a:r>
                <a:rPr lang="pt-BR" sz="1200">
                  <a:solidFill>
                    <a:schemeClr val="lt1"/>
                  </a:solidFill>
                  <a:latin typeface="Calibri"/>
                  <a:ea typeface="Calibri"/>
                  <a:cs typeface="Calibri"/>
                  <a:sym typeface="Calibri"/>
                </a:rPr>
                <a:t>IC de 95% = 2 a 12</a:t>
              </a:r>
              <a:r>
                <a:rPr baseline="30000" lang="pt-BR" sz="1200">
                  <a:solidFill>
                    <a:schemeClr val="lt1"/>
                  </a:solidFill>
                  <a:latin typeface="Calibri"/>
                  <a:ea typeface="Calibri"/>
                  <a:cs typeface="Calibri"/>
                  <a:sym typeface="Calibri"/>
                </a:rPr>
                <a:t>1</a:t>
              </a:r>
              <a:endParaRPr baseline="30000" sz="1600">
                <a:solidFill>
                  <a:schemeClr val="lt1"/>
                </a:solidFill>
                <a:latin typeface="Calibri"/>
                <a:ea typeface="Calibri"/>
                <a:cs typeface="Calibri"/>
                <a:sym typeface="Calibri"/>
              </a:endParaRPr>
            </a:p>
          </p:txBody>
        </p:sp>
      </p:grpSp>
      <p:sp>
        <p:nvSpPr>
          <p:cNvPr id="9521" name="Google Shape;9521;p144"/>
          <p:cNvSpPr/>
          <p:nvPr/>
        </p:nvSpPr>
        <p:spPr>
          <a:xfrm>
            <a:off x="10252293" y="5694128"/>
            <a:ext cx="1764181" cy="44104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100">
                <a:solidFill>
                  <a:schemeClr val="dk1"/>
                </a:solidFill>
                <a:latin typeface="Calibri"/>
                <a:ea typeface="Calibri"/>
                <a:cs typeface="Calibri"/>
                <a:sym typeface="Calibri"/>
              </a:rPr>
              <a:t>Características da população do estudo</a:t>
            </a:r>
            <a:endParaRPr/>
          </a:p>
        </p:txBody>
      </p:sp>
      <p:sp>
        <p:nvSpPr>
          <p:cNvPr id="9522" name="Google Shape;9522;p144"/>
          <p:cNvSpPr/>
          <p:nvPr/>
        </p:nvSpPr>
        <p:spPr>
          <a:xfrm>
            <a:off x="9599178" y="5619366"/>
            <a:ext cx="578967" cy="578967"/>
          </a:xfrm>
          <a:prstGeom prst="ellipse">
            <a:avLst/>
          </a:prstGeom>
          <a:solidFill>
            <a:schemeClr val="lt1"/>
          </a:solidFill>
          <a:ln cap="flat" cmpd="sng" w="12700">
            <a:solidFill>
              <a:schemeClr val="lt2"/>
            </a:solidFill>
            <a:prstDash val="solid"/>
            <a:miter lim="800000"/>
            <a:headEnd len="sm" w="sm" type="none"/>
            <a:tailEnd len="sm" w="sm" type="none"/>
          </a:ln>
          <a:effectLst>
            <a:outerShdw blurRad="152400" sx="85000" rotWithShape="0" dir="5400000" dist="101600" sy="85000">
              <a:schemeClr val="dk1">
                <a:alpha val="14901"/>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800">
                <a:solidFill>
                  <a:schemeClr val="lt2"/>
                </a:solidFill>
                <a:latin typeface="Calibri"/>
                <a:ea typeface="Calibri"/>
                <a:cs typeface="Calibri"/>
                <a:sym typeface="Calibri"/>
              </a:rPr>
              <a:t>i</a:t>
            </a:r>
            <a:endParaRPr/>
          </a:p>
        </p:txBody>
      </p:sp>
      <p:cxnSp>
        <p:nvCxnSpPr>
          <p:cNvPr id="9523" name="Google Shape;9523;p144"/>
          <p:cNvCxnSpPr/>
          <p:nvPr/>
        </p:nvCxnSpPr>
        <p:spPr>
          <a:xfrm>
            <a:off x="394516" y="4193735"/>
            <a:ext cx="1995174" cy="0"/>
          </a:xfrm>
          <a:prstGeom prst="straightConnector1">
            <a:avLst/>
          </a:prstGeom>
          <a:noFill/>
          <a:ln cap="flat" cmpd="sng" w="12700">
            <a:solidFill>
              <a:schemeClr val="lt1"/>
            </a:solidFill>
            <a:prstDash val="solid"/>
            <a:miter lim="800000"/>
            <a:headEnd len="sm" w="sm" type="none"/>
            <a:tailEnd len="sm" w="sm" type="none"/>
          </a:ln>
        </p:spPr>
      </p:cxnSp>
      <p:grpSp>
        <p:nvGrpSpPr>
          <p:cNvPr id="9524" name="Google Shape;9524;p144"/>
          <p:cNvGrpSpPr/>
          <p:nvPr/>
        </p:nvGrpSpPr>
        <p:grpSpPr>
          <a:xfrm>
            <a:off x="3467380" y="2560581"/>
            <a:ext cx="7943136" cy="2428709"/>
            <a:chOff x="3467380" y="2560581"/>
            <a:chExt cx="7943136" cy="2428709"/>
          </a:xfrm>
        </p:grpSpPr>
        <p:grpSp>
          <p:nvGrpSpPr>
            <p:cNvPr id="9525" name="Google Shape;9525;p144"/>
            <p:cNvGrpSpPr/>
            <p:nvPr/>
          </p:nvGrpSpPr>
          <p:grpSpPr>
            <a:xfrm>
              <a:off x="3467380" y="2560581"/>
              <a:ext cx="7943136" cy="2428709"/>
              <a:chOff x="3447285" y="2389111"/>
              <a:chExt cx="7943136" cy="2428709"/>
            </a:xfrm>
          </p:grpSpPr>
          <p:grpSp>
            <p:nvGrpSpPr>
              <p:cNvPr id="9526" name="Google Shape;9526;p144"/>
              <p:cNvGrpSpPr/>
              <p:nvPr/>
            </p:nvGrpSpPr>
            <p:grpSpPr>
              <a:xfrm>
                <a:off x="3447285" y="2389111"/>
                <a:ext cx="7943136" cy="2428709"/>
                <a:chOff x="3447285" y="2389111"/>
                <a:chExt cx="7943136" cy="2428709"/>
              </a:xfrm>
            </p:grpSpPr>
            <p:grpSp>
              <p:nvGrpSpPr>
                <p:cNvPr id="9527" name="Google Shape;9527;p144"/>
                <p:cNvGrpSpPr/>
                <p:nvPr/>
              </p:nvGrpSpPr>
              <p:grpSpPr>
                <a:xfrm>
                  <a:off x="3447285" y="2389111"/>
                  <a:ext cx="7943136" cy="2428709"/>
                  <a:chOff x="3447285" y="2389111"/>
                  <a:chExt cx="7943136" cy="2428709"/>
                </a:xfrm>
              </p:grpSpPr>
              <p:sp>
                <p:nvSpPr>
                  <p:cNvPr id="9528" name="Google Shape;9528;p144"/>
                  <p:cNvSpPr/>
                  <p:nvPr/>
                </p:nvSpPr>
                <p:spPr>
                  <a:xfrm rot="5400000">
                    <a:off x="7356322" y="407743"/>
                    <a:ext cx="1170904" cy="6345030"/>
                  </a:xfrm>
                  <a:prstGeom prst="triangle">
                    <a:avLst>
                      <a:gd fmla="val 50000" name="adj"/>
                    </a:avLst>
                  </a:prstGeom>
                  <a:solidFill>
                    <a:srgbClr val="FFBFBF">
                      <a:alpha val="42745"/>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29" name="Google Shape;9529;p144"/>
                  <p:cNvSpPr/>
                  <p:nvPr/>
                </p:nvSpPr>
                <p:spPr>
                  <a:xfrm>
                    <a:off x="3447285" y="2722298"/>
                    <a:ext cx="1692000" cy="1692000"/>
                  </a:xfrm>
                  <a:prstGeom prst="ellipse">
                    <a:avLst/>
                  </a:prstGeom>
                  <a:solidFill>
                    <a:schemeClr val="lt1"/>
                  </a:solidFill>
                  <a:ln>
                    <a:noFill/>
                  </a:ln>
                  <a:effectLst>
                    <a:outerShdw blurRad="152400" sx="88000" rotWithShape="0" dir="5400000" dist="63500" sy="88000">
                      <a:schemeClr val="dk1">
                        <a:alpha val="14901"/>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30" name="Google Shape;9530;p144"/>
                  <p:cNvSpPr txBox="1"/>
                  <p:nvPr/>
                </p:nvSpPr>
                <p:spPr>
                  <a:xfrm>
                    <a:off x="5046082" y="4540821"/>
                    <a:ext cx="934046"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a:t>
                    </a:r>
                    <a:r>
                      <a:rPr b="1" i="1" lang="pt-BR" sz="1200">
                        <a:solidFill>
                          <a:schemeClr val="lt2"/>
                        </a:solidFill>
                        <a:latin typeface="Calibri"/>
                        <a:ea typeface="Calibri"/>
                        <a:cs typeface="Calibri"/>
                        <a:sym typeface="Calibri"/>
                      </a:rPr>
                      <a:t>n</a:t>
                    </a:r>
                    <a:r>
                      <a:rPr b="1" lang="pt-BR" sz="1200">
                        <a:solidFill>
                          <a:schemeClr val="lt2"/>
                        </a:solidFill>
                        <a:latin typeface="Calibri"/>
                        <a:ea typeface="Calibri"/>
                        <a:cs typeface="Calibri"/>
                        <a:sym typeface="Calibri"/>
                      </a:rPr>
                      <a:t>=88)</a:t>
                    </a:r>
                    <a:endParaRPr/>
                  </a:p>
                </p:txBody>
              </p:sp>
              <p:sp>
                <p:nvSpPr>
                  <p:cNvPr id="9531" name="Google Shape;9531;p144"/>
                  <p:cNvSpPr/>
                  <p:nvPr/>
                </p:nvSpPr>
                <p:spPr>
                  <a:xfrm>
                    <a:off x="9698421" y="2642793"/>
                    <a:ext cx="1692000" cy="1692002"/>
                  </a:xfrm>
                  <a:prstGeom prst="ellipse">
                    <a:avLst/>
                  </a:prstGeom>
                  <a:solidFill>
                    <a:schemeClr val="lt1"/>
                  </a:solidFill>
                  <a:ln>
                    <a:noFill/>
                  </a:ln>
                  <a:effectLst>
                    <a:outerShdw blurRad="152400" sx="92000" rotWithShape="0" dir="5400000" dist="88900" sy="92000">
                      <a:schemeClr val="dk1">
                        <a:alpha val="14901"/>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32" name="Google Shape;9532;p144"/>
                  <p:cNvSpPr txBox="1"/>
                  <p:nvPr/>
                </p:nvSpPr>
                <p:spPr>
                  <a:xfrm>
                    <a:off x="8828345" y="3921670"/>
                    <a:ext cx="1107200"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a:t>
                    </a:r>
                    <a:r>
                      <a:rPr b="1" i="1" lang="pt-BR" sz="1200">
                        <a:solidFill>
                          <a:schemeClr val="dk2"/>
                        </a:solidFill>
                        <a:latin typeface="Calibri"/>
                        <a:ea typeface="Calibri"/>
                        <a:cs typeface="Calibri"/>
                        <a:sym typeface="Calibri"/>
                      </a:rPr>
                      <a:t>n</a:t>
                    </a:r>
                    <a:r>
                      <a:rPr b="1" lang="pt-BR" sz="1200">
                        <a:solidFill>
                          <a:schemeClr val="dk2"/>
                        </a:solidFill>
                        <a:latin typeface="Calibri"/>
                        <a:ea typeface="Calibri"/>
                        <a:cs typeface="Calibri"/>
                        <a:sym typeface="Calibri"/>
                      </a:rPr>
                      <a:t>=1)</a:t>
                    </a:r>
                    <a:endParaRPr/>
                  </a:p>
                </p:txBody>
              </p:sp>
              <p:sp>
                <p:nvSpPr>
                  <p:cNvPr id="9533" name="Google Shape;9533;p144"/>
                  <p:cNvSpPr/>
                  <p:nvPr/>
                </p:nvSpPr>
                <p:spPr>
                  <a:xfrm>
                    <a:off x="5187131" y="2618422"/>
                    <a:ext cx="651948" cy="1943369"/>
                  </a:xfrm>
                  <a:custGeom>
                    <a:rect b="b" l="l" r="r" t="t"/>
                    <a:pathLst>
                      <a:path extrusionOk="0" h="520164" w="179042">
                        <a:moveTo>
                          <a:pt x="89541" y="110997"/>
                        </a:moveTo>
                        <a:cubicBezTo>
                          <a:pt x="104304" y="110812"/>
                          <a:pt x="119015" y="112797"/>
                          <a:pt x="133211" y="116890"/>
                        </a:cubicBezTo>
                        <a:cubicBezTo>
                          <a:pt x="139039" y="118386"/>
                          <a:pt x="144653" y="120631"/>
                          <a:pt x="149915" y="123569"/>
                        </a:cubicBezTo>
                        <a:cubicBezTo>
                          <a:pt x="170940" y="134366"/>
                          <a:pt x="177381" y="148391"/>
                          <a:pt x="177801" y="149339"/>
                        </a:cubicBezTo>
                        <a:lnTo>
                          <a:pt x="178342" y="150510"/>
                        </a:lnTo>
                        <a:lnTo>
                          <a:pt x="179042" y="338384"/>
                        </a:lnTo>
                        <a:cubicBezTo>
                          <a:pt x="179042" y="338431"/>
                          <a:pt x="179042" y="338478"/>
                          <a:pt x="179042" y="338525"/>
                        </a:cubicBezTo>
                        <a:cubicBezTo>
                          <a:pt x="179031" y="352724"/>
                          <a:pt x="167611" y="364225"/>
                          <a:pt x="153536" y="364214"/>
                        </a:cubicBezTo>
                        <a:lnTo>
                          <a:pt x="153536" y="520164"/>
                        </a:lnTo>
                        <a:lnTo>
                          <a:pt x="25506" y="520164"/>
                        </a:lnTo>
                        <a:lnTo>
                          <a:pt x="25506" y="364214"/>
                        </a:lnTo>
                        <a:cubicBezTo>
                          <a:pt x="25459" y="364214"/>
                          <a:pt x="25412" y="364214"/>
                          <a:pt x="25366" y="364214"/>
                        </a:cubicBezTo>
                        <a:cubicBezTo>
                          <a:pt x="11290" y="364147"/>
                          <a:pt x="-66" y="352582"/>
                          <a:pt x="0" y="338384"/>
                        </a:cubicBezTo>
                        <a:lnTo>
                          <a:pt x="740" y="150570"/>
                        </a:lnTo>
                        <a:lnTo>
                          <a:pt x="1280" y="149339"/>
                        </a:lnTo>
                        <a:cubicBezTo>
                          <a:pt x="1701" y="148330"/>
                          <a:pt x="8222" y="134164"/>
                          <a:pt x="29487" y="123347"/>
                        </a:cubicBezTo>
                        <a:cubicBezTo>
                          <a:pt x="34838" y="120384"/>
                          <a:pt x="40547" y="118132"/>
                          <a:pt x="46471" y="116648"/>
                        </a:cubicBezTo>
                        <a:cubicBezTo>
                          <a:pt x="60487" y="112701"/>
                          <a:pt x="74991" y="110798"/>
                          <a:pt x="89541" y="110997"/>
                        </a:cubicBezTo>
                        <a:close/>
                        <a:moveTo>
                          <a:pt x="73070" y="2842"/>
                        </a:moveTo>
                        <a:cubicBezTo>
                          <a:pt x="98988" y="-6329"/>
                          <a:pt x="127368" y="7431"/>
                          <a:pt x="136460" y="33575"/>
                        </a:cubicBezTo>
                        <a:cubicBezTo>
                          <a:pt x="145551" y="59720"/>
                          <a:pt x="131911" y="88349"/>
                          <a:pt x="105993" y="97520"/>
                        </a:cubicBezTo>
                        <a:cubicBezTo>
                          <a:pt x="80076" y="106691"/>
                          <a:pt x="51695" y="92931"/>
                          <a:pt x="42604" y="66787"/>
                        </a:cubicBezTo>
                        <a:cubicBezTo>
                          <a:pt x="33512" y="40642"/>
                          <a:pt x="47153" y="12013"/>
                          <a:pt x="73070" y="2842"/>
                        </a:cubicBezTo>
                        <a:close/>
                      </a:path>
                    </a:pathLst>
                  </a:custGeom>
                  <a:solidFill>
                    <a:schemeClr val="lt2"/>
                  </a:solidFill>
                  <a:ln>
                    <a:noFill/>
                  </a:ln>
                  <a:effectLst>
                    <a:outerShdw blurRad="76200" kx="-1200000" rotWithShape="0" algn="bl" sy="23000">
                      <a:schemeClr val="dk1">
                        <a:alpha val="17647"/>
                      </a:scheme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534" name="Google Shape;9534;p144"/>
                  <p:cNvSpPr/>
                  <p:nvPr/>
                </p:nvSpPr>
                <p:spPr>
                  <a:xfrm>
                    <a:off x="9217277" y="3084626"/>
                    <a:ext cx="329336" cy="871359"/>
                  </a:xfrm>
                  <a:custGeom>
                    <a:rect b="b" l="l" r="r" t="t"/>
                    <a:pathLst>
                      <a:path extrusionOk="0" h="520164" w="179042">
                        <a:moveTo>
                          <a:pt x="89541" y="110997"/>
                        </a:moveTo>
                        <a:cubicBezTo>
                          <a:pt x="104304" y="110812"/>
                          <a:pt x="119015" y="112797"/>
                          <a:pt x="133211" y="116890"/>
                        </a:cubicBezTo>
                        <a:cubicBezTo>
                          <a:pt x="139039" y="118386"/>
                          <a:pt x="144653" y="120631"/>
                          <a:pt x="149915" y="123569"/>
                        </a:cubicBezTo>
                        <a:cubicBezTo>
                          <a:pt x="170940" y="134366"/>
                          <a:pt x="177381" y="148391"/>
                          <a:pt x="177801" y="149339"/>
                        </a:cubicBezTo>
                        <a:lnTo>
                          <a:pt x="178342" y="150510"/>
                        </a:lnTo>
                        <a:lnTo>
                          <a:pt x="179042" y="338384"/>
                        </a:lnTo>
                        <a:cubicBezTo>
                          <a:pt x="179042" y="338431"/>
                          <a:pt x="179042" y="338478"/>
                          <a:pt x="179042" y="338525"/>
                        </a:cubicBezTo>
                        <a:cubicBezTo>
                          <a:pt x="179031" y="352724"/>
                          <a:pt x="167611" y="364225"/>
                          <a:pt x="153536" y="364214"/>
                        </a:cubicBezTo>
                        <a:lnTo>
                          <a:pt x="153536" y="520164"/>
                        </a:lnTo>
                        <a:lnTo>
                          <a:pt x="25506" y="520164"/>
                        </a:lnTo>
                        <a:lnTo>
                          <a:pt x="25506" y="364214"/>
                        </a:lnTo>
                        <a:cubicBezTo>
                          <a:pt x="25459" y="364214"/>
                          <a:pt x="25412" y="364214"/>
                          <a:pt x="25366" y="364214"/>
                        </a:cubicBezTo>
                        <a:cubicBezTo>
                          <a:pt x="11290" y="364147"/>
                          <a:pt x="-66" y="352582"/>
                          <a:pt x="0" y="338384"/>
                        </a:cubicBezTo>
                        <a:lnTo>
                          <a:pt x="740" y="150570"/>
                        </a:lnTo>
                        <a:lnTo>
                          <a:pt x="1280" y="149339"/>
                        </a:lnTo>
                        <a:cubicBezTo>
                          <a:pt x="1701" y="148330"/>
                          <a:pt x="8222" y="134164"/>
                          <a:pt x="29487" y="123347"/>
                        </a:cubicBezTo>
                        <a:cubicBezTo>
                          <a:pt x="34838" y="120384"/>
                          <a:pt x="40547" y="118132"/>
                          <a:pt x="46471" y="116648"/>
                        </a:cubicBezTo>
                        <a:cubicBezTo>
                          <a:pt x="60487" y="112701"/>
                          <a:pt x="74991" y="110798"/>
                          <a:pt x="89541" y="110997"/>
                        </a:cubicBezTo>
                        <a:close/>
                        <a:moveTo>
                          <a:pt x="73070" y="2842"/>
                        </a:moveTo>
                        <a:cubicBezTo>
                          <a:pt x="98988" y="-6329"/>
                          <a:pt x="127368" y="7431"/>
                          <a:pt x="136460" y="33575"/>
                        </a:cubicBezTo>
                        <a:cubicBezTo>
                          <a:pt x="145551" y="59720"/>
                          <a:pt x="131911" y="88349"/>
                          <a:pt x="105993" y="97520"/>
                        </a:cubicBezTo>
                        <a:cubicBezTo>
                          <a:pt x="80076" y="106691"/>
                          <a:pt x="51695" y="92931"/>
                          <a:pt x="42604" y="66787"/>
                        </a:cubicBezTo>
                        <a:cubicBezTo>
                          <a:pt x="33512" y="40642"/>
                          <a:pt x="47153" y="12013"/>
                          <a:pt x="73070" y="2842"/>
                        </a:cubicBezTo>
                        <a:close/>
                      </a:path>
                    </a:pathLst>
                  </a:custGeom>
                  <a:solidFill>
                    <a:schemeClr val="dk2"/>
                  </a:solidFill>
                  <a:ln>
                    <a:noFill/>
                  </a:ln>
                  <a:effectLst>
                    <a:outerShdw blurRad="76200" kx="1200000" rotWithShape="0" algn="br" sy="23000">
                      <a:schemeClr val="dk1">
                        <a:alpha val="22745"/>
                      </a:scheme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535" name="Google Shape;9535;p144"/>
                  <p:cNvSpPr txBox="1"/>
                  <p:nvPr/>
                </p:nvSpPr>
                <p:spPr>
                  <a:xfrm>
                    <a:off x="5590394" y="3349425"/>
                    <a:ext cx="1624634"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“PREFERÊNCIA”</a:t>
                    </a:r>
                    <a:endParaRPr/>
                  </a:p>
                  <a:p>
                    <a:pPr indent="0" lvl="0" marL="0" marR="0" rtl="0" algn="ctr">
                      <a:spcBef>
                        <a:spcPts val="0"/>
                      </a:spcBef>
                      <a:spcAft>
                        <a:spcPts val="0"/>
                      </a:spcAft>
                      <a:buNone/>
                    </a:pPr>
                    <a:r>
                      <a:rPr b="1" lang="pt-BR" sz="1200">
                        <a:solidFill>
                          <a:schemeClr val="lt2"/>
                        </a:solidFill>
                        <a:latin typeface="Calibri"/>
                        <a:ea typeface="Calibri"/>
                        <a:cs typeface="Calibri"/>
                        <a:sym typeface="Calibri"/>
                      </a:rPr>
                      <a:t>DO PACIENTE</a:t>
                    </a:r>
                    <a:endParaRPr/>
                  </a:p>
                </p:txBody>
              </p:sp>
              <p:sp>
                <p:nvSpPr>
                  <p:cNvPr id="9536" name="Google Shape;9536;p144"/>
                  <p:cNvSpPr/>
                  <p:nvPr/>
                </p:nvSpPr>
                <p:spPr>
                  <a:xfrm>
                    <a:off x="8540011" y="2845970"/>
                    <a:ext cx="480349" cy="1401866"/>
                  </a:xfrm>
                  <a:custGeom>
                    <a:rect b="b" l="l" r="r" t="t"/>
                    <a:pathLst>
                      <a:path extrusionOk="0" h="520164" w="179042">
                        <a:moveTo>
                          <a:pt x="89541" y="110997"/>
                        </a:moveTo>
                        <a:cubicBezTo>
                          <a:pt x="104304" y="110812"/>
                          <a:pt x="119015" y="112797"/>
                          <a:pt x="133211" y="116890"/>
                        </a:cubicBezTo>
                        <a:cubicBezTo>
                          <a:pt x="139039" y="118386"/>
                          <a:pt x="144653" y="120631"/>
                          <a:pt x="149915" y="123569"/>
                        </a:cubicBezTo>
                        <a:cubicBezTo>
                          <a:pt x="170940" y="134366"/>
                          <a:pt x="177381" y="148391"/>
                          <a:pt x="177801" y="149339"/>
                        </a:cubicBezTo>
                        <a:lnTo>
                          <a:pt x="178342" y="150510"/>
                        </a:lnTo>
                        <a:lnTo>
                          <a:pt x="179042" y="338384"/>
                        </a:lnTo>
                        <a:cubicBezTo>
                          <a:pt x="179042" y="338431"/>
                          <a:pt x="179042" y="338478"/>
                          <a:pt x="179042" y="338525"/>
                        </a:cubicBezTo>
                        <a:cubicBezTo>
                          <a:pt x="179031" y="352724"/>
                          <a:pt x="167611" y="364225"/>
                          <a:pt x="153536" y="364214"/>
                        </a:cubicBezTo>
                        <a:lnTo>
                          <a:pt x="153536" y="520164"/>
                        </a:lnTo>
                        <a:lnTo>
                          <a:pt x="25506" y="520164"/>
                        </a:lnTo>
                        <a:lnTo>
                          <a:pt x="25506" y="364214"/>
                        </a:lnTo>
                        <a:cubicBezTo>
                          <a:pt x="25459" y="364214"/>
                          <a:pt x="25412" y="364214"/>
                          <a:pt x="25366" y="364214"/>
                        </a:cubicBezTo>
                        <a:cubicBezTo>
                          <a:pt x="11290" y="364147"/>
                          <a:pt x="-66" y="352582"/>
                          <a:pt x="0" y="338384"/>
                        </a:cubicBezTo>
                        <a:lnTo>
                          <a:pt x="740" y="150570"/>
                        </a:lnTo>
                        <a:lnTo>
                          <a:pt x="1280" y="149339"/>
                        </a:lnTo>
                        <a:cubicBezTo>
                          <a:pt x="1701" y="148330"/>
                          <a:pt x="8222" y="134164"/>
                          <a:pt x="29487" y="123347"/>
                        </a:cubicBezTo>
                        <a:cubicBezTo>
                          <a:pt x="34838" y="120384"/>
                          <a:pt x="40547" y="118132"/>
                          <a:pt x="46471" y="116648"/>
                        </a:cubicBezTo>
                        <a:cubicBezTo>
                          <a:pt x="60487" y="112701"/>
                          <a:pt x="74991" y="110798"/>
                          <a:pt x="89541" y="110997"/>
                        </a:cubicBezTo>
                        <a:close/>
                        <a:moveTo>
                          <a:pt x="73070" y="2842"/>
                        </a:moveTo>
                        <a:cubicBezTo>
                          <a:pt x="98988" y="-6329"/>
                          <a:pt x="127368" y="7431"/>
                          <a:pt x="136460" y="33575"/>
                        </a:cubicBezTo>
                        <a:cubicBezTo>
                          <a:pt x="145551" y="59720"/>
                          <a:pt x="131911" y="88349"/>
                          <a:pt x="105993" y="97520"/>
                        </a:cubicBezTo>
                        <a:cubicBezTo>
                          <a:pt x="80076" y="106691"/>
                          <a:pt x="51695" y="92931"/>
                          <a:pt x="42604" y="66787"/>
                        </a:cubicBezTo>
                        <a:cubicBezTo>
                          <a:pt x="33512" y="40642"/>
                          <a:pt x="47153" y="12013"/>
                          <a:pt x="73070" y="2842"/>
                        </a:cubicBezTo>
                        <a:close/>
                      </a:path>
                    </a:pathLst>
                  </a:custGeom>
                  <a:solidFill>
                    <a:srgbClr val="889090"/>
                  </a:solidFill>
                  <a:ln>
                    <a:noFill/>
                  </a:ln>
                  <a:effectLst>
                    <a:outerShdw blurRad="76200" kx="1200000" rotWithShape="0" algn="br" sy="23000">
                      <a:schemeClr val="dk1">
                        <a:alpha val="17647"/>
                      </a:scheme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537" name="Google Shape;9537;p144"/>
                  <p:cNvSpPr txBox="1"/>
                  <p:nvPr/>
                </p:nvSpPr>
                <p:spPr>
                  <a:xfrm>
                    <a:off x="8237063" y="4242904"/>
                    <a:ext cx="1107200"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rgbClr val="889090"/>
                        </a:solidFill>
                        <a:latin typeface="Calibri"/>
                        <a:ea typeface="Calibri"/>
                        <a:cs typeface="Calibri"/>
                        <a:sym typeface="Calibri"/>
                      </a:rPr>
                      <a:t>(</a:t>
                    </a:r>
                    <a:r>
                      <a:rPr b="1" i="1" lang="pt-BR" sz="1200">
                        <a:solidFill>
                          <a:srgbClr val="889090"/>
                        </a:solidFill>
                        <a:latin typeface="Calibri"/>
                        <a:ea typeface="Calibri"/>
                        <a:cs typeface="Calibri"/>
                        <a:sym typeface="Calibri"/>
                      </a:rPr>
                      <a:t>n</a:t>
                    </a:r>
                    <a:r>
                      <a:rPr b="1" lang="pt-BR" sz="1200">
                        <a:solidFill>
                          <a:srgbClr val="889090"/>
                        </a:solidFill>
                        <a:latin typeface="Calibri"/>
                        <a:ea typeface="Calibri"/>
                        <a:cs typeface="Calibri"/>
                        <a:sym typeface="Calibri"/>
                      </a:rPr>
                      <a:t>=6)</a:t>
                    </a:r>
                    <a:endParaRPr/>
                  </a:p>
                </p:txBody>
              </p:sp>
              <p:sp>
                <p:nvSpPr>
                  <p:cNvPr id="9538" name="Google Shape;9538;p144"/>
                  <p:cNvSpPr txBox="1"/>
                  <p:nvPr/>
                </p:nvSpPr>
                <p:spPr>
                  <a:xfrm>
                    <a:off x="8207475" y="2389111"/>
                    <a:ext cx="1107200"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rgbClr val="889090"/>
                        </a:solidFill>
                        <a:latin typeface="Calibri"/>
                        <a:ea typeface="Calibri"/>
                        <a:cs typeface="Calibri"/>
                        <a:sym typeface="Calibri"/>
                      </a:rPr>
                      <a:t>Sem preferência</a:t>
                    </a:r>
                    <a:endParaRPr/>
                  </a:p>
                </p:txBody>
              </p:sp>
            </p:grpSp>
            <p:pic>
              <p:nvPicPr>
                <p:cNvPr id="9539" name="Google Shape;9539;p144"/>
                <p:cNvPicPr preferRelativeResize="0"/>
                <p:nvPr/>
              </p:nvPicPr>
              <p:blipFill rotWithShape="1">
                <a:blip r:embed="rId3">
                  <a:alphaModFix/>
                </a:blip>
                <a:srcRect b="0" l="0" r="0" t="0"/>
                <a:stretch/>
              </p:blipFill>
              <p:spPr>
                <a:xfrm>
                  <a:off x="9849640" y="3186624"/>
                  <a:ext cx="1387100" cy="486000"/>
                </a:xfrm>
                <a:prstGeom prst="rect">
                  <a:avLst/>
                </a:prstGeom>
                <a:noFill/>
                <a:ln>
                  <a:noFill/>
                </a:ln>
              </p:spPr>
            </p:pic>
          </p:grpSp>
          <p:pic>
            <p:nvPicPr>
              <p:cNvPr id="9540" name="Google Shape;9540;p144"/>
              <p:cNvPicPr preferRelativeResize="0"/>
              <p:nvPr/>
            </p:nvPicPr>
            <p:blipFill rotWithShape="1">
              <a:blip r:embed="rId4">
                <a:alphaModFix/>
              </a:blip>
              <a:srcRect b="0" l="0" r="0" t="0"/>
              <a:stretch/>
            </p:blipFill>
            <p:spPr>
              <a:xfrm>
                <a:off x="3693071" y="3188893"/>
                <a:ext cx="1201060" cy="695416"/>
              </a:xfrm>
              <a:prstGeom prst="rect">
                <a:avLst/>
              </a:prstGeom>
              <a:noFill/>
              <a:ln>
                <a:noFill/>
              </a:ln>
            </p:spPr>
          </p:pic>
        </p:grpSp>
        <p:sp>
          <p:nvSpPr>
            <p:cNvPr id="9541" name="Google Shape;9541;p144"/>
            <p:cNvSpPr txBox="1"/>
            <p:nvPr/>
          </p:nvSpPr>
          <p:spPr>
            <a:xfrm>
              <a:off x="5159380" y="3460942"/>
              <a:ext cx="809625"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2400">
                  <a:solidFill>
                    <a:schemeClr val="lt1"/>
                  </a:solidFill>
                  <a:latin typeface="Lustria"/>
                  <a:ea typeface="Lustria"/>
                  <a:cs typeface="Lustria"/>
                  <a:sym typeface="Lustria"/>
                </a:rPr>
                <a:t>93</a:t>
              </a:r>
              <a:r>
                <a:rPr b="1" lang="pt-BR" sz="1600">
                  <a:solidFill>
                    <a:schemeClr val="lt1"/>
                  </a:solidFill>
                  <a:latin typeface="Lustria"/>
                  <a:ea typeface="Lustria"/>
                  <a:cs typeface="Lustria"/>
                  <a:sym typeface="Lustria"/>
                </a:rPr>
                <a:t>%</a:t>
              </a:r>
              <a:endParaRPr sz="2400">
                <a:solidFill>
                  <a:schemeClr val="dk1"/>
                </a:solidFill>
                <a:latin typeface="Calibri"/>
                <a:ea typeface="Calibri"/>
                <a:cs typeface="Calibri"/>
                <a:sym typeface="Calibri"/>
              </a:endParaRPr>
            </a:p>
          </p:txBody>
        </p:sp>
        <p:sp>
          <p:nvSpPr>
            <p:cNvPr id="9542" name="Google Shape;9542;p144"/>
            <p:cNvSpPr txBox="1"/>
            <p:nvPr/>
          </p:nvSpPr>
          <p:spPr>
            <a:xfrm>
              <a:off x="8377420" y="3460942"/>
              <a:ext cx="809625"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2400">
                  <a:solidFill>
                    <a:schemeClr val="lt1"/>
                  </a:solidFill>
                  <a:latin typeface="Lustria"/>
                  <a:ea typeface="Lustria"/>
                  <a:cs typeface="Lustria"/>
                  <a:sym typeface="Lustria"/>
                </a:rPr>
                <a:t>6</a:t>
              </a:r>
              <a:r>
                <a:rPr b="1" lang="pt-BR" sz="1600">
                  <a:solidFill>
                    <a:schemeClr val="lt1"/>
                  </a:solidFill>
                  <a:latin typeface="Lustria"/>
                  <a:ea typeface="Lustria"/>
                  <a:cs typeface="Lustria"/>
                  <a:sym typeface="Lustria"/>
                </a:rPr>
                <a:t>%</a:t>
              </a:r>
              <a:endParaRPr sz="2400">
                <a:solidFill>
                  <a:schemeClr val="dk1"/>
                </a:solidFill>
                <a:latin typeface="Calibri"/>
                <a:ea typeface="Calibri"/>
                <a:cs typeface="Calibri"/>
                <a:sym typeface="Calibri"/>
              </a:endParaRPr>
            </a:p>
          </p:txBody>
        </p:sp>
        <p:sp>
          <p:nvSpPr>
            <p:cNvPr id="9543" name="Google Shape;9543;p144"/>
            <p:cNvSpPr txBox="1"/>
            <p:nvPr/>
          </p:nvSpPr>
          <p:spPr>
            <a:xfrm>
              <a:off x="8988540" y="3473642"/>
              <a:ext cx="809625" cy="4001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2000">
                  <a:solidFill>
                    <a:schemeClr val="lt1"/>
                  </a:solidFill>
                  <a:latin typeface="Lustria"/>
                  <a:ea typeface="Lustria"/>
                  <a:cs typeface="Lustria"/>
                  <a:sym typeface="Lustria"/>
                </a:rPr>
                <a:t>1</a:t>
              </a:r>
              <a:r>
                <a:rPr b="1" lang="pt-BR" sz="1400">
                  <a:solidFill>
                    <a:schemeClr val="lt1"/>
                  </a:solidFill>
                  <a:latin typeface="Lustria"/>
                  <a:ea typeface="Lustria"/>
                  <a:cs typeface="Lustria"/>
                  <a:sym typeface="Lustria"/>
                </a:rPr>
                <a:t>%</a:t>
              </a:r>
              <a:endParaRPr sz="2000">
                <a:solidFill>
                  <a:schemeClr val="dk1"/>
                </a:solidFill>
                <a:latin typeface="Calibri"/>
                <a:ea typeface="Calibri"/>
                <a:cs typeface="Calibri"/>
                <a:sym typeface="Calibri"/>
              </a:endParaRPr>
            </a:p>
          </p:txBody>
        </p:sp>
      </p:grpSp>
      <p:sp>
        <p:nvSpPr>
          <p:cNvPr id="9544" name="Google Shape;9544;p144"/>
          <p:cNvSpPr/>
          <p:nvPr/>
        </p:nvSpPr>
        <p:spPr>
          <a:xfrm>
            <a:off x="-6163" y="0"/>
            <a:ext cx="12189686" cy="6858000"/>
          </a:xfrm>
          <a:prstGeom prst="rect">
            <a:avLst/>
          </a:prstGeom>
          <a:solidFill>
            <a:schemeClr val="lt1">
              <a:alpha val="9568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aphicFrame>
        <p:nvGraphicFramePr>
          <p:cNvPr id="9545" name="Google Shape;9545;p144"/>
          <p:cNvGraphicFramePr/>
          <p:nvPr/>
        </p:nvGraphicFramePr>
        <p:xfrm>
          <a:off x="415081" y="571800"/>
          <a:ext cx="3000000" cy="3000000"/>
        </p:xfrm>
        <a:graphic>
          <a:graphicData uri="http://schemas.openxmlformats.org/drawingml/2006/table">
            <a:tbl>
              <a:tblPr bandRow="1" firstRow="1">
                <a:noFill/>
                <a:tableStyleId>{22974F62-E6E8-4F24-A12B-32CE1C81E89C}</a:tableStyleId>
              </a:tblPr>
              <a:tblGrid>
                <a:gridCol w="5613400"/>
                <a:gridCol w="2108200"/>
                <a:gridCol w="2006600"/>
                <a:gridCol w="1544500"/>
              </a:tblGrid>
              <a:tr h="598175">
                <a:tc>
                  <a:txBody>
                    <a:bodyPr/>
                    <a:lstStyle/>
                    <a:p>
                      <a:pPr indent="0" lvl="0" marL="0" marR="0" rtl="0" algn="l">
                        <a:lnSpc>
                          <a:spcPct val="100000"/>
                        </a:lnSpc>
                        <a:spcBef>
                          <a:spcPts val="0"/>
                        </a:spcBef>
                        <a:spcAft>
                          <a:spcPts val="0"/>
                        </a:spcAft>
                        <a:buClr>
                          <a:srgbClr val="000000"/>
                        </a:buClr>
                        <a:buSzPts val="1050"/>
                        <a:buFont typeface="Arial"/>
                        <a:buNone/>
                      </a:pPr>
                      <a:r>
                        <a:rPr lang="pt-BR" sz="1050" u="none" cap="none" strike="noStrike">
                          <a:solidFill>
                            <a:schemeClr val="dk2"/>
                          </a:solidFill>
                          <a:latin typeface="Calibri"/>
                          <a:ea typeface="Calibri"/>
                          <a:cs typeface="Calibri"/>
                          <a:sym typeface="Calibri"/>
                        </a:rPr>
                        <a:t>Característica</a:t>
                      </a:r>
                      <a:endParaRPr b="1" i="0" sz="1050" u="none" cap="none" strike="noStrike">
                        <a:solidFill>
                          <a:schemeClr val="dk2"/>
                        </a:solidFill>
                        <a:latin typeface="Calibri"/>
                        <a:ea typeface="Calibri"/>
                        <a:cs typeface="Calibri"/>
                        <a:sym typeface="Calibri"/>
                      </a:endParaRPr>
                    </a:p>
                  </a:txBody>
                  <a:tcPr marT="60950" marB="60950" marR="0" marL="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None/>
                      </a:pPr>
                      <a:r>
                        <a:rPr lang="pt-BR" sz="1050">
                          <a:solidFill>
                            <a:schemeClr val="lt1"/>
                          </a:solidFill>
                          <a:latin typeface="Calibri"/>
                          <a:ea typeface="Calibri"/>
                          <a:cs typeface="Calibri"/>
                          <a:sym typeface="Calibri"/>
                        </a:rPr>
                        <a:t>Receberam ravulizumabe</a:t>
                      </a:r>
                      <a:r>
                        <a:rPr baseline="30000" lang="pt-BR" sz="1050">
                          <a:solidFill>
                            <a:schemeClr val="lt1"/>
                          </a:solidFill>
                          <a:latin typeface="Calibri"/>
                          <a:ea typeface="Calibri"/>
                          <a:cs typeface="Calibri"/>
                          <a:sym typeface="Calibri"/>
                        </a:rPr>
                        <a:t> </a:t>
                      </a:r>
                      <a:endParaRPr/>
                    </a:p>
                    <a:p>
                      <a:pPr indent="0" lvl="0" marL="0" marR="0" rtl="0" algn="ctr">
                        <a:lnSpc>
                          <a:spcPct val="100000"/>
                        </a:lnSpc>
                        <a:spcBef>
                          <a:spcPts val="0"/>
                        </a:spcBef>
                        <a:spcAft>
                          <a:spcPts val="0"/>
                        </a:spcAft>
                        <a:buNone/>
                      </a:pPr>
                      <a:r>
                        <a:rPr lang="pt-BR" sz="1050">
                          <a:solidFill>
                            <a:schemeClr val="lt1"/>
                          </a:solidFill>
                          <a:latin typeface="Calibri"/>
                          <a:ea typeface="Calibri"/>
                          <a:cs typeface="Calibri"/>
                          <a:sym typeface="Calibri"/>
                        </a:rPr>
                        <a:t>desde o início</a:t>
                      </a:r>
                      <a:endParaRPr sz="1050">
                        <a:solidFill>
                          <a:schemeClr val="lt1"/>
                        </a:solidFill>
                        <a:latin typeface="Calibri"/>
                        <a:ea typeface="Calibri"/>
                        <a:cs typeface="Calibri"/>
                        <a:sym typeface="Calibri"/>
                      </a:endParaRPr>
                    </a:p>
                    <a:p>
                      <a:pPr indent="0" lvl="0" marL="0" marR="0" rtl="0" algn="ctr">
                        <a:lnSpc>
                          <a:spcPct val="100000"/>
                        </a:lnSpc>
                        <a:spcBef>
                          <a:spcPts val="0"/>
                        </a:spcBef>
                        <a:spcAft>
                          <a:spcPts val="0"/>
                        </a:spcAft>
                        <a:buNone/>
                      </a:pPr>
                      <a:r>
                        <a:rPr lang="pt-BR" sz="1050">
                          <a:solidFill>
                            <a:schemeClr val="lt1"/>
                          </a:solidFill>
                          <a:latin typeface="Calibri"/>
                          <a:ea typeface="Calibri"/>
                          <a:cs typeface="Calibri"/>
                          <a:sym typeface="Calibri"/>
                        </a:rPr>
                        <a:t>(</a:t>
                      </a:r>
                      <a:r>
                        <a:rPr i="1" lang="pt-BR" sz="1050">
                          <a:solidFill>
                            <a:schemeClr val="lt1"/>
                          </a:solidFill>
                          <a:latin typeface="Calibri"/>
                          <a:ea typeface="Calibri"/>
                          <a:cs typeface="Calibri"/>
                          <a:sym typeface="Calibri"/>
                        </a:rPr>
                        <a:t>n</a:t>
                      </a:r>
                      <a:r>
                        <a:rPr lang="pt-BR" sz="1050">
                          <a:solidFill>
                            <a:schemeClr val="lt1"/>
                          </a:solidFill>
                          <a:latin typeface="Calibri"/>
                          <a:ea typeface="Calibri"/>
                          <a:cs typeface="Calibri"/>
                          <a:sym typeface="Calibri"/>
                        </a:rPr>
                        <a:t>=50)</a:t>
                      </a:r>
                      <a:endParaRPr sz="105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None/>
                      </a:pPr>
                      <a:r>
                        <a:rPr lang="pt-BR" sz="1050">
                          <a:solidFill>
                            <a:schemeClr val="lt1"/>
                          </a:solidFill>
                          <a:latin typeface="Calibri"/>
                          <a:ea typeface="Calibri"/>
                          <a:cs typeface="Calibri"/>
                          <a:sym typeface="Calibri"/>
                        </a:rPr>
                        <a:t>Mudaram de eculizumabe</a:t>
                      </a:r>
                      <a:br>
                        <a:rPr baseline="30000" lang="pt-BR" sz="1050">
                          <a:solidFill>
                            <a:schemeClr val="lt1"/>
                          </a:solidFill>
                          <a:latin typeface="Calibri"/>
                          <a:ea typeface="Calibri"/>
                          <a:cs typeface="Calibri"/>
                          <a:sym typeface="Calibri"/>
                        </a:rPr>
                      </a:br>
                      <a:r>
                        <a:rPr baseline="30000" lang="pt-BR" sz="1050">
                          <a:solidFill>
                            <a:schemeClr val="lt1"/>
                          </a:solidFill>
                          <a:latin typeface="Calibri"/>
                          <a:ea typeface="Calibri"/>
                          <a:cs typeface="Calibri"/>
                          <a:sym typeface="Calibri"/>
                        </a:rPr>
                        <a:t> </a:t>
                      </a:r>
                      <a:r>
                        <a:rPr lang="pt-BR" sz="1050">
                          <a:solidFill>
                            <a:schemeClr val="lt1"/>
                          </a:solidFill>
                          <a:latin typeface="Calibri"/>
                          <a:ea typeface="Calibri"/>
                          <a:cs typeface="Calibri"/>
                          <a:sym typeface="Calibri"/>
                        </a:rPr>
                        <a:t>para</a:t>
                      </a:r>
                      <a:r>
                        <a:rPr baseline="30000" lang="pt-BR" sz="1050">
                          <a:solidFill>
                            <a:schemeClr val="lt1"/>
                          </a:solidFill>
                          <a:latin typeface="Calibri"/>
                          <a:ea typeface="Calibri"/>
                          <a:cs typeface="Calibri"/>
                          <a:sym typeface="Calibri"/>
                        </a:rPr>
                        <a:t> </a:t>
                      </a:r>
                      <a:r>
                        <a:rPr lang="pt-BR" sz="1050">
                          <a:solidFill>
                            <a:schemeClr val="lt1"/>
                          </a:solidFill>
                          <a:latin typeface="Calibri"/>
                          <a:ea typeface="Calibri"/>
                          <a:cs typeface="Calibri"/>
                          <a:sym typeface="Calibri"/>
                        </a:rPr>
                        <a:t>ravulizumabe</a:t>
                      </a:r>
                      <a:r>
                        <a:rPr baseline="30000" lang="pt-BR" sz="1050">
                          <a:solidFill>
                            <a:schemeClr val="lt1"/>
                          </a:solidFill>
                          <a:latin typeface="Calibri"/>
                          <a:ea typeface="Calibri"/>
                          <a:cs typeface="Calibri"/>
                          <a:sym typeface="Calibri"/>
                        </a:rPr>
                        <a:t>  </a:t>
                      </a:r>
                      <a:endParaRPr/>
                    </a:p>
                    <a:p>
                      <a:pPr indent="0" lvl="0" marL="0" marR="0" rtl="0" algn="ctr">
                        <a:lnSpc>
                          <a:spcPct val="100000"/>
                        </a:lnSpc>
                        <a:spcBef>
                          <a:spcPts val="0"/>
                        </a:spcBef>
                        <a:spcAft>
                          <a:spcPts val="0"/>
                        </a:spcAft>
                        <a:buNone/>
                      </a:pPr>
                      <a:r>
                        <a:rPr lang="pt-BR" sz="1050">
                          <a:solidFill>
                            <a:schemeClr val="lt1"/>
                          </a:solidFill>
                          <a:latin typeface="Calibri"/>
                          <a:ea typeface="Calibri"/>
                          <a:cs typeface="Calibri"/>
                          <a:sym typeface="Calibri"/>
                        </a:rPr>
                        <a:t>(</a:t>
                      </a:r>
                      <a:r>
                        <a:rPr i="1" lang="pt-BR" sz="1050">
                          <a:solidFill>
                            <a:schemeClr val="lt1"/>
                          </a:solidFill>
                          <a:latin typeface="Calibri"/>
                          <a:ea typeface="Calibri"/>
                          <a:cs typeface="Calibri"/>
                          <a:sym typeface="Calibri"/>
                        </a:rPr>
                        <a:t>n</a:t>
                      </a:r>
                      <a:r>
                        <a:rPr lang="pt-BR" sz="1050">
                          <a:solidFill>
                            <a:schemeClr val="lt1"/>
                          </a:solidFill>
                          <a:latin typeface="Calibri"/>
                          <a:ea typeface="Calibri"/>
                          <a:cs typeface="Calibri"/>
                          <a:sym typeface="Calibri"/>
                        </a:rPr>
                        <a:t>=45)</a:t>
                      </a:r>
                      <a:endParaRPr sz="105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rgbClr val="05326E"/>
                    </a:solidFill>
                  </a:tcPr>
                </a:tc>
                <a:tc>
                  <a:txBody>
                    <a:bodyPr/>
                    <a:lstStyle/>
                    <a:p>
                      <a:pPr indent="0" lvl="0" marL="0" marR="0" rtl="0" algn="ctr">
                        <a:lnSpc>
                          <a:spcPct val="100000"/>
                        </a:lnSpc>
                        <a:spcBef>
                          <a:spcPts val="0"/>
                        </a:spcBef>
                        <a:spcAft>
                          <a:spcPts val="0"/>
                        </a:spcAft>
                        <a:buNone/>
                      </a:pPr>
                      <a:r>
                        <a:rPr b="1" lang="pt-BR" sz="1050">
                          <a:solidFill>
                            <a:schemeClr val="lt1"/>
                          </a:solidFill>
                          <a:latin typeface="Calibri"/>
                          <a:ea typeface="Calibri"/>
                          <a:cs typeface="Calibri"/>
                          <a:sym typeface="Calibri"/>
                        </a:rPr>
                        <a:t>Total</a:t>
                      </a:r>
                      <a:endParaRPr/>
                    </a:p>
                    <a:p>
                      <a:pPr indent="0" lvl="0" marL="0" marR="0" rtl="0" algn="ctr">
                        <a:lnSpc>
                          <a:spcPct val="100000"/>
                        </a:lnSpc>
                        <a:spcBef>
                          <a:spcPts val="0"/>
                        </a:spcBef>
                        <a:spcAft>
                          <a:spcPts val="0"/>
                        </a:spcAft>
                        <a:buNone/>
                      </a:pPr>
                      <a:r>
                        <a:rPr lang="pt-BR" sz="1050">
                          <a:solidFill>
                            <a:schemeClr val="lt1"/>
                          </a:solidFill>
                          <a:latin typeface="Calibri"/>
                          <a:ea typeface="Calibri"/>
                          <a:cs typeface="Calibri"/>
                          <a:sym typeface="Calibri"/>
                        </a:rPr>
                        <a:t>(N=95)</a:t>
                      </a:r>
                      <a:endParaRPr sz="105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7F7F7F"/>
                      </a:solidFill>
                      <a:prstDash val="solid"/>
                      <a:round/>
                      <a:headEnd len="sm" w="sm" type="none"/>
                      <a:tailEnd len="sm" w="sm" type="none"/>
                    </a:lnB>
                    <a:solidFill>
                      <a:srgbClr val="7F7F7F"/>
                    </a:solidFill>
                  </a:tcPr>
                </a:tc>
              </a:tr>
              <a:tr h="297475">
                <a:tc>
                  <a:txBody>
                    <a:bodyPr/>
                    <a:lstStyle/>
                    <a:p>
                      <a:pPr indent="0" lvl="0" marL="0" marR="0" rtl="0" algn="l">
                        <a:lnSpc>
                          <a:spcPct val="100000"/>
                        </a:lnSpc>
                        <a:spcBef>
                          <a:spcPts val="0"/>
                        </a:spcBef>
                        <a:spcAft>
                          <a:spcPts val="0"/>
                        </a:spcAft>
                        <a:buClr>
                          <a:schemeClr val="dk2"/>
                        </a:buClr>
                        <a:buSzPts val="1050"/>
                        <a:buFont typeface="Calibri"/>
                        <a:buNone/>
                      </a:pPr>
                      <a:r>
                        <a:rPr b="1" lang="pt-BR" sz="1050">
                          <a:solidFill>
                            <a:schemeClr val="dk2"/>
                          </a:solidFill>
                          <a:latin typeface="Calibri"/>
                          <a:ea typeface="Calibri"/>
                          <a:cs typeface="Calibri"/>
                          <a:sym typeface="Calibri"/>
                        </a:rPr>
                        <a:t>País, </a:t>
                      </a:r>
                      <a:r>
                        <a:rPr b="1" i="1" lang="pt-BR" sz="1050">
                          <a:solidFill>
                            <a:schemeClr val="dk2"/>
                          </a:solidFill>
                          <a:latin typeface="Calibri"/>
                          <a:ea typeface="Calibri"/>
                          <a:cs typeface="Calibri"/>
                          <a:sym typeface="Calibri"/>
                        </a:rPr>
                        <a:t>n</a:t>
                      </a:r>
                      <a:r>
                        <a:rPr b="1" lang="pt-BR" sz="1050">
                          <a:solidFill>
                            <a:schemeClr val="dk2"/>
                          </a:solidFill>
                          <a:latin typeface="Calibri"/>
                          <a:ea typeface="Calibri"/>
                          <a:cs typeface="Calibri"/>
                          <a:sym typeface="Calibri"/>
                        </a:rPr>
                        <a:t> (%)</a:t>
                      </a:r>
                      <a:endParaRPr b="1" sz="1050">
                        <a:solidFill>
                          <a:schemeClr val="dk2"/>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sz="105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sz="105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sz="105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7F7F7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7475">
                <a:tc>
                  <a:txBody>
                    <a:bodyPr/>
                    <a:lstStyle/>
                    <a:p>
                      <a:pPr indent="0" lvl="0" marL="0" marR="0" rtl="0" algn="l">
                        <a:lnSpc>
                          <a:spcPct val="100000"/>
                        </a:lnSpc>
                        <a:spcBef>
                          <a:spcPts val="0"/>
                        </a:spcBef>
                        <a:spcAft>
                          <a:spcPts val="0"/>
                        </a:spcAft>
                        <a:buNone/>
                      </a:pPr>
                      <a:r>
                        <a:rPr lang="pt-BR" sz="1050">
                          <a:solidFill>
                            <a:schemeClr val="dk2"/>
                          </a:solidFill>
                          <a:latin typeface="Calibri"/>
                          <a:ea typeface="Calibri"/>
                          <a:cs typeface="Calibri"/>
                          <a:sym typeface="Calibri"/>
                        </a:rPr>
                        <a:t>Grã-Bretanha</a:t>
                      </a:r>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20 (40)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15 (33)</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35 (37)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7475">
                <a:tc>
                  <a:txBody>
                    <a:bodyPr/>
                    <a:lstStyle/>
                    <a:p>
                      <a:pPr indent="0" lvl="0" marL="0" marR="0" rtl="0" algn="l">
                        <a:lnSpc>
                          <a:spcPct val="100000"/>
                        </a:lnSpc>
                        <a:spcBef>
                          <a:spcPts val="0"/>
                        </a:spcBef>
                        <a:spcAft>
                          <a:spcPts val="0"/>
                        </a:spcAft>
                        <a:buNone/>
                      </a:pPr>
                      <a:r>
                        <a:rPr lang="pt-BR" sz="1050">
                          <a:solidFill>
                            <a:schemeClr val="dk2"/>
                          </a:solidFill>
                          <a:latin typeface="Calibri"/>
                          <a:ea typeface="Calibri"/>
                          <a:cs typeface="Calibri"/>
                          <a:sym typeface="Calibri"/>
                        </a:rPr>
                        <a:t>Espanha</a:t>
                      </a:r>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10 (20)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9 (20)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19 (20)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7475">
                <a:tc>
                  <a:txBody>
                    <a:bodyPr/>
                    <a:lstStyle/>
                    <a:p>
                      <a:pPr indent="0" lvl="0" marL="84138" marR="0" rtl="0" algn="l">
                        <a:lnSpc>
                          <a:spcPct val="100000"/>
                        </a:lnSpc>
                        <a:spcBef>
                          <a:spcPts val="0"/>
                        </a:spcBef>
                        <a:spcAft>
                          <a:spcPts val="0"/>
                        </a:spcAft>
                        <a:buNone/>
                      </a:pPr>
                      <a:r>
                        <a:rPr lang="pt-BR" sz="1050">
                          <a:solidFill>
                            <a:schemeClr val="dk2"/>
                          </a:solidFill>
                          <a:latin typeface="Calibri"/>
                          <a:ea typeface="Calibri"/>
                          <a:cs typeface="Calibri"/>
                          <a:sym typeface="Calibri"/>
                        </a:rPr>
                        <a:t>Estados Unidos</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3 (6)</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6 (13)</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9 (9)</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7475">
                <a:tc>
                  <a:txBody>
                    <a:bodyPr/>
                    <a:lstStyle/>
                    <a:p>
                      <a:pPr indent="0" lvl="0" marL="84138" marR="0" rtl="0" algn="l">
                        <a:lnSpc>
                          <a:spcPct val="100000"/>
                        </a:lnSpc>
                        <a:spcBef>
                          <a:spcPts val="0"/>
                        </a:spcBef>
                        <a:spcAft>
                          <a:spcPts val="0"/>
                        </a:spcAft>
                        <a:buClr>
                          <a:schemeClr val="dk2"/>
                        </a:buClr>
                        <a:buSzPts val="1050"/>
                        <a:buFont typeface="Calibri"/>
                        <a:buNone/>
                      </a:pPr>
                      <a:r>
                        <a:rPr lang="pt-BR" sz="1050">
                          <a:solidFill>
                            <a:schemeClr val="dk2"/>
                          </a:solidFill>
                          <a:latin typeface="Calibri"/>
                          <a:ea typeface="Calibri"/>
                          <a:cs typeface="Calibri"/>
                          <a:sym typeface="Calibri"/>
                        </a:rPr>
                        <a:t>Canadá</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5 (10)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3 (7)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8 (8)</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7475">
                <a:tc>
                  <a:txBody>
                    <a:bodyPr/>
                    <a:lstStyle/>
                    <a:p>
                      <a:pPr indent="0" lvl="0" marL="0" marR="0" rtl="0" algn="l">
                        <a:lnSpc>
                          <a:spcPct val="100000"/>
                        </a:lnSpc>
                        <a:spcBef>
                          <a:spcPts val="0"/>
                        </a:spcBef>
                        <a:spcAft>
                          <a:spcPts val="0"/>
                        </a:spcAft>
                        <a:buNone/>
                      </a:pPr>
                      <a:r>
                        <a:rPr lang="pt-BR" sz="1050">
                          <a:solidFill>
                            <a:schemeClr val="dk2"/>
                          </a:solidFill>
                          <a:latin typeface="Calibri"/>
                          <a:ea typeface="Calibri"/>
                          <a:cs typeface="Calibri"/>
                          <a:sym typeface="Calibri"/>
                        </a:rPr>
                        <a:t>Alemanha</a:t>
                      </a:r>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1 (2)</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7 (16)</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8 (8)</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7475">
                <a:tc>
                  <a:txBody>
                    <a:bodyPr/>
                    <a:lstStyle/>
                    <a:p>
                      <a:pPr indent="0" lvl="0" marL="0" marR="0" rtl="0" algn="l">
                        <a:lnSpc>
                          <a:spcPct val="100000"/>
                        </a:lnSpc>
                        <a:spcBef>
                          <a:spcPts val="0"/>
                        </a:spcBef>
                        <a:spcAft>
                          <a:spcPts val="0"/>
                        </a:spcAft>
                        <a:buNone/>
                      </a:pPr>
                      <a:r>
                        <a:rPr lang="pt-BR" sz="1050">
                          <a:solidFill>
                            <a:schemeClr val="dk2"/>
                          </a:solidFill>
                          <a:latin typeface="Calibri"/>
                          <a:ea typeface="Calibri"/>
                          <a:cs typeface="Calibri"/>
                          <a:sym typeface="Calibri"/>
                        </a:rPr>
                        <a:t>Países baixos</a:t>
                      </a:r>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5 (10)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3 (7)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8 (8)</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7475">
                <a:tc>
                  <a:txBody>
                    <a:bodyPr/>
                    <a:lstStyle/>
                    <a:p>
                      <a:pPr indent="0" lvl="0" marL="0" marR="0" rtl="0" algn="l">
                        <a:lnSpc>
                          <a:spcPct val="100000"/>
                        </a:lnSpc>
                        <a:spcBef>
                          <a:spcPts val="0"/>
                        </a:spcBef>
                        <a:spcAft>
                          <a:spcPts val="0"/>
                        </a:spcAft>
                        <a:buNone/>
                      </a:pPr>
                      <a:r>
                        <a:rPr lang="pt-BR" sz="1050">
                          <a:solidFill>
                            <a:schemeClr val="dk2"/>
                          </a:solidFill>
                          <a:latin typeface="Calibri"/>
                          <a:ea typeface="Calibri"/>
                          <a:cs typeface="Calibri"/>
                          <a:sym typeface="Calibri"/>
                        </a:rPr>
                        <a:t>França</a:t>
                      </a:r>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4 (8)</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1 (2)</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5 (5)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7475">
                <a:tc>
                  <a:txBody>
                    <a:bodyPr/>
                    <a:lstStyle/>
                    <a:p>
                      <a:pPr indent="0" lvl="0" marL="0" marR="0" rtl="0" algn="l">
                        <a:lnSpc>
                          <a:spcPct val="100000"/>
                        </a:lnSpc>
                        <a:spcBef>
                          <a:spcPts val="0"/>
                        </a:spcBef>
                        <a:spcAft>
                          <a:spcPts val="0"/>
                        </a:spcAft>
                        <a:buNone/>
                      </a:pPr>
                      <a:r>
                        <a:rPr lang="pt-BR" sz="1050">
                          <a:solidFill>
                            <a:schemeClr val="dk2"/>
                          </a:solidFill>
                          <a:latin typeface="Calibri"/>
                          <a:ea typeface="Calibri"/>
                          <a:cs typeface="Calibri"/>
                          <a:sym typeface="Calibri"/>
                        </a:rPr>
                        <a:t>Austrália</a:t>
                      </a:r>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50"/>
                        <a:buFont typeface="Arial"/>
                        <a:buNone/>
                      </a:pPr>
                      <a:r>
                        <a:rPr lang="pt-BR" sz="1050">
                          <a:latin typeface="Calibri"/>
                          <a:ea typeface="Calibri"/>
                          <a:cs typeface="Calibri"/>
                          <a:sym typeface="Calibri"/>
                        </a:rPr>
                        <a:t>2 (4)</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1 (2)</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3 (3)</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r>
              <a:tr h="297475">
                <a:tc>
                  <a:txBody>
                    <a:bodyPr/>
                    <a:lstStyle/>
                    <a:p>
                      <a:pPr indent="0" lvl="0" marL="0" marR="0" rtl="0" algn="l">
                        <a:lnSpc>
                          <a:spcPct val="100000"/>
                        </a:lnSpc>
                        <a:spcBef>
                          <a:spcPts val="0"/>
                        </a:spcBef>
                        <a:spcAft>
                          <a:spcPts val="0"/>
                        </a:spcAft>
                        <a:buClr>
                          <a:srgbClr val="000000"/>
                        </a:buClr>
                        <a:buSzPts val="1050"/>
                        <a:buFont typeface="Arial"/>
                        <a:buNone/>
                      </a:pPr>
                      <a:r>
                        <a:rPr b="1" lang="pt-BR" sz="1050">
                          <a:solidFill>
                            <a:schemeClr val="dk2"/>
                          </a:solidFill>
                          <a:latin typeface="Calibri"/>
                          <a:ea typeface="Calibri"/>
                          <a:cs typeface="Calibri"/>
                          <a:sym typeface="Calibri"/>
                        </a:rPr>
                        <a:t>Idade, média de anos (DP, variação)</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48 (13, 22–78)</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52 (13, 25–73)</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50 (13, 22–78)</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r>
              <a:tr h="297475">
                <a:tc>
                  <a:txBody>
                    <a:bodyPr/>
                    <a:lstStyle/>
                    <a:p>
                      <a:pPr indent="0" lvl="0" marL="0" marR="0" rtl="0" algn="l">
                        <a:lnSpc>
                          <a:spcPct val="100000"/>
                        </a:lnSpc>
                        <a:spcBef>
                          <a:spcPts val="0"/>
                        </a:spcBef>
                        <a:spcAft>
                          <a:spcPts val="0"/>
                        </a:spcAft>
                        <a:buNone/>
                      </a:pPr>
                      <a:r>
                        <a:rPr b="1" lang="pt-BR" sz="1050">
                          <a:solidFill>
                            <a:schemeClr val="dk2"/>
                          </a:solidFill>
                          <a:latin typeface="Calibri"/>
                          <a:ea typeface="Calibri"/>
                          <a:cs typeface="Calibri"/>
                          <a:sym typeface="Calibri"/>
                        </a:rPr>
                        <a:t>Sexo, feminino </a:t>
                      </a:r>
                      <a:r>
                        <a:rPr b="1" i="1" lang="pt-BR" sz="1050">
                          <a:solidFill>
                            <a:schemeClr val="dk2"/>
                          </a:solidFill>
                          <a:latin typeface="Calibri"/>
                          <a:ea typeface="Calibri"/>
                          <a:cs typeface="Calibri"/>
                          <a:sym typeface="Calibri"/>
                        </a:rPr>
                        <a:t>n</a:t>
                      </a:r>
                      <a:r>
                        <a:rPr b="1" lang="pt-BR" sz="1050">
                          <a:solidFill>
                            <a:schemeClr val="dk2"/>
                          </a:solidFill>
                          <a:latin typeface="Calibri"/>
                          <a:ea typeface="Calibri"/>
                          <a:cs typeface="Calibri"/>
                          <a:sym typeface="Calibri"/>
                        </a:rPr>
                        <a:t> (%)</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22 (44)</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20 (44)</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42 (44)</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r>
              <a:tr h="297475">
                <a:tc>
                  <a:txBody>
                    <a:bodyPr/>
                    <a:lstStyle/>
                    <a:p>
                      <a:pPr indent="4763" lvl="0" marL="0" marR="0" rtl="0" algn="l">
                        <a:lnSpc>
                          <a:spcPct val="100000"/>
                        </a:lnSpc>
                        <a:spcBef>
                          <a:spcPts val="0"/>
                        </a:spcBef>
                        <a:spcAft>
                          <a:spcPts val="0"/>
                        </a:spcAft>
                        <a:buNone/>
                      </a:pPr>
                      <a:r>
                        <a:rPr b="1" lang="pt-BR" sz="1050">
                          <a:solidFill>
                            <a:schemeClr val="dk2"/>
                          </a:solidFill>
                          <a:latin typeface="Calibri"/>
                          <a:ea typeface="Calibri"/>
                          <a:cs typeface="Calibri"/>
                          <a:sym typeface="Calibri"/>
                        </a:rPr>
                        <a:t>Anos desde o diagnóstico, média (DP, variação)</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14 (10, 3–39)</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13 (11, 2–48)</a:t>
                      </a:r>
                      <a:endParaRPr sz="105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14 (10, 2–48)</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r>
              <a:tr h="297475">
                <a:tc>
                  <a:txBody>
                    <a:bodyPr/>
                    <a:lstStyle/>
                    <a:p>
                      <a:pPr indent="0" lvl="0" marL="0" marR="0" rtl="0" algn="l">
                        <a:lnSpc>
                          <a:spcPct val="100000"/>
                        </a:lnSpc>
                        <a:spcBef>
                          <a:spcPts val="0"/>
                        </a:spcBef>
                        <a:spcAft>
                          <a:spcPts val="0"/>
                        </a:spcAft>
                        <a:buNone/>
                      </a:pPr>
                      <a:r>
                        <a:rPr b="1" lang="pt-BR" sz="1050">
                          <a:solidFill>
                            <a:schemeClr val="dk2"/>
                          </a:solidFill>
                          <a:latin typeface="Calibri"/>
                          <a:ea typeface="Calibri"/>
                          <a:cs typeface="Calibri"/>
                          <a:sym typeface="Calibri"/>
                        </a:rPr>
                        <a:t>Anos de eculizumabe antes do estudo, média (DP, variação)</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6 (3, 1–15)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6 (4, 1–16)</a:t>
                      </a:r>
                      <a:endParaRPr sz="105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6 (4, 1–16)</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r>
              <a:tr h="347650">
                <a:tc>
                  <a:txBody>
                    <a:bodyPr/>
                    <a:lstStyle/>
                    <a:p>
                      <a:pPr indent="0" lvl="0" marL="0" marR="0" rtl="0" algn="l">
                        <a:lnSpc>
                          <a:spcPct val="100000"/>
                        </a:lnSpc>
                        <a:spcBef>
                          <a:spcPts val="0"/>
                        </a:spcBef>
                        <a:spcAft>
                          <a:spcPts val="0"/>
                        </a:spcAft>
                        <a:buNone/>
                      </a:pPr>
                      <a:r>
                        <a:rPr b="1" lang="pt-BR" sz="1050">
                          <a:solidFill>
                            <a:schemeClr val="dk2"/>
                          </a:solidFill>
                          <a:latin typeface="Calibri"/>
                          <a:ea typeface="Calibri"/>
                          <a:cs typeface="Calibri"/>
                          <a:sym typeface="Calibri"/>
                        </a:rPr>
                        <a:t>Dias entre a última dose do tratamento randomizado do estudo e a aplicação do PNH-PPQ</a:t>
                      </a:r>
                      <a:r>
                        <a:rPr b="1" baseline="30000" lang="pt-BR" sz="1050">
                          <a:solidFill>
                            <a:schemeClr val="dk2"/>
                          </a:solidFill>
                          <a:latin typeface="Calibri"/>
                          <a:ea typeface="Calibri"/>
                          <a:cs typeface="Calibri"/>
                          <a:sym typeface="Calibri"/>
                        </a:rPr>
                        <a:t>©</a:t>
                      </a:r>
                      <a:r>
                        <a:rPr b="1" lang="pt-BR" sz="1050">
                          <a:solidFill>
                            <a:schemeClr val="dk2"/>
                          </a:solidFill>
                          <a:latin typeface="Calibri"/>
                          <a:ea typeface="Calibri"/>
                          <a:cs typeface="Calibri"/>
                          <a:sym typeface="Calibri"/>
                        </a:rPr>
                        <a:t>, </a:t>
                      </a:r>
                      <a:endParaRPr/>
                    </a:p>
                    <a:p>
                      <a:pPr indent="0" lvl="0" marL="0" marR="0" rtl="0" algn="l">
                        <a:lnSpc>
                          <a:spcPct val="100000"/>
                        </a:lnSpc>
                        <a:spcBef>
                          <a:spcPts val="0"/>
                        </a:spcBef>
                        <a:spcAft>
                          <a:spcPts val="0"/>
                        </a:spcAft>
                        <a:buNone/>
                      </a:pPr>
                      <a:r>
                        <a:rPr b="1" lang="pt-BR" sz="1050">
                          <a:solidFill>
                            <a:schemeClr val="dk2"/>
                          </a:solidFill>
                          <a:latin typeface="Calibri"/>
                          <a:ea typeface="Calibri"/>
                          <a:cs typeface="Calibri"/>
                          <a:sym typeface="Calibri"/>
                        </a:rPr>
                        <a:t>média (DP, variação)</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331 (54, 236–457)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279 (42, 196–420)</a:t>
                      </a:r>
                      <a:endParaRPr sz="105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306 (55, 196–457)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r>
              <a:tr h="297475">
                <a:tc>
                  <a:txBody>
                    <a:bodyPr/>
                    <a:lstStyle/>
                    <a:p>
                      <a:pPr indent="0" lvl="0" marL="0" marR="0" rtl="0" algn="l">
                        <a:lnSpc>
                          <a:spcPct val="100000"/>
                        </a:lnSpc>
                        <a:spcBef>
                          <a:spcPts val="0"/>
                        </a:spcBef>
                        <a:spcAft>
                          <a:spcPts val="0"/>
                        </a:spcAft>
                        <a:buNone/>
                      </a:pPr>
                      <a:r>
                        <a:rPr b="1" lang="pt-BR" sz="1050">
                          <a:solidFill>
                            <a:schemeClr val="dk2"/>
                          </a:solidFill>
                          <a:latin typeface="Calibri"/>
                          <a:ea typeface="Calibri"/>
                          <a:cs typeface="Calibri"/>
                          <a:sym typeface="Calibri"/>
                        </a:rPr>
                        <a:t>Histórico de eventos adversos vasculares maiores, </a:t>
                      </a:r>
                      <a:r>
                        <a:rPr b="1" i="1" lang="pt-BR" sz="1050">
                          <a:solidFill>
                            <a:schemeClr val="dk2"/>
                          </a:solidFill>
                          <a:latin typeface="Calibri"/>
                          <a:ea typeface="Calibri"/>
                          <a:cs typeface="Calibri"/>
                          <a:sym typeface="Calibri"/>
                        </a:rPr>
                        <a:t>n</a:t>
                      </a:r>
                      <a:r>
                        <a:rPr b="1" lang="pt-BR" sz="1050">
                          <a:solidFill>
                            <a:schemeClr val="dk2"/>
                          </a:solidFill>
                          <a:latin typeface="Calibri"/>
                          <a:ea typeface="Calibri"/>
                          <a:cs typeface="Calibri"/>
                          <a:sym typeface="Calibri"/>
                        </a:rPr>
                        <a:t> (%)</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14 (28)</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050">
                          <a:latin typeface="Calibri"/>
                          <a:ea typeface="Calibri"/>
                          <a:cs typeface="Calibri"/>
                          <a:sym typeface="Calibri"/>
                        </a:rPr>
                        <a:t>10 (22)</a:t>
                      </a:r>
                      <a:endParaRPr sz="105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050">
                          <a:latin typeface="Calibri"/>
                          <a:ea typeface="Calibri"/>
                          <a:cs typeface="Calibri"/>
                          <a:sym typeface="Calibri"/>
                        </a:rPr>
                        <a:t>24 (25)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r>
            </a:tbl>
          </a:graphicData>
        </a:graphic>
      </p:graphicFrame>
      <p:grpSp>
        <p:nvGrpSpPr>
          <p:cNvPr id="9546" name="Google Shape;9546;p144"/>
          <p:cNvGrpSpPr/>
          <p:nvPr/>
        </p:nvGrpSpPr>
        <p:grpSpPr>
          <a:xfrm>
            <a:off x="11714596" y="153459"/>
            <a:ext cx="307327" cy="307327"/>
            <a:chOff x="2812" y="1130"/>
            <a:chExt cx="2056" cy="2056"/>
          </a:xfrm>
        </p:grpSpPr>
        <p:sp>
          <p:nvSpPr>
            <p:cNvPr id="9547" name="Google Shape;9547;p144"/>
            <p:cNvSpPr/>
            <p:nvPr/>
          </p:nvSpPr>
          <p:spPr>
            <a:xfrm>
              <a:off x="2812" y="1130"/>
              <a:ext cx="2056" cy="2056"/>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548" name="Google Shape;9548;p144"/>
            <p:cNvSpPr/>
            <p:nvPr/>
          </p:nvSpPr>
          <p:spPr>
            <a:xfrm>
              <a:off x="3278" y="1596"/>
              <a:ext cx="1124" cy="1123"/>
            </a:xfrm>
            <a:custGeom>
              <a:rect b="b" l="l" r="r" t="t"/>
              <a:pathLst>
                <a:path extrusionOk="0" h="1123" w="1124">
                  <a:moveTo>
                    <a:pt x="1124" y="41"/>
                  </a:moveTo>
                  <a:lnTo>
                    <a:pt x="1083" y="0"/>
                  </a:lnTo>
                  <a:lnTo>
                    <a:pt x="562" y="521"/>
                  </a:lnTo>
                  <a:lnTo>
                    <a:pt x="41" y="0"/>
                  </a:lnTo>
                  <a:lnTo>
                    <a:pt x="0" y="41"/>
                  </a:lnTo>
                  <a:lnTo>
                    <a:pt x="522" y="562"/>
                  </a:lnTo>
                  <a:lnTo>
                    <a:pt x="0" y="1083"/>
                  </a:lnTo>
                  <a:lnTo>
                    <a:pt x="41" y="1123"/>
                  </a:lnTo>
                  <a:lnTo>
                    <a:pt x="562" y="602"/>
                  </a:lnTo>
                  <a:lnTo>
                    <a:pt x="1083" y="1123"/>
                  </a:lnTo>
                  <a:lnTo>
                    <a:pt x="1124" y="1083"/>
                  </a:lnTo>
                  <a:lnTo>
                    <a:pt x="602" y="562"/>
                  </a:lnTo>
                  <a:lnTo>
                    <a:pt x="1124" y="41"/>
                  </a:lnTo>
                  <a:close/>
                </a:path>
              </a:pathLst>
            </a:custGeom>
            <a:solidFill>
              <a:srgbClr val="BFBFBF"/>
            </a:solidFill>
            <a:ln cap="flat"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9549" name="Google Shape;9549;p144"/>
          <p:cNvSpPr txBox="1"/>
          <p:nvPr/>
        </p:nvSpPr>
        <p:spPr>
          <a:xfrm>
            <a:off x="421244" y="6117580"/>
            <a:ext cx="9071819" cy="46935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050">
                <a:solidFill>
                  <a:schemeClr val="dk1"/>
                </a:solidFill>
                <a:latin typeface="Calibri"/>
                <a:ea typeface="Calibri"/>
                <a:cs typeface="Calibri"/>
                <a:sym typeface="Calibri"/>
              </a:rPr>
              <a:t>Fontes: </a:t>
            </a:r>
            <a:r>
              <a:rPr lang="pt-BR" sz="1050">
                <a:solidFill>
                  <a:schemeClr val="dk1"/>
                </a:solidFill>
                <a:latin typeface="Calibri"/>
                <a:ea typeface="Calibri"/>
                <a:cs typeface="Calibri"/>
                <a:sym typeface="Calibri"/>
              </a:rPr>
              <a:t>Peipert JD, 2020</a:t>
            </a:r>
            <a:r>
              <a:rPr baseline="30000" lang="pt-BR" sz="1050">
                <a:solidFill>
                  <a:schemeClr val="dk1"/>
                </a:solidFill>
                <a:latin typeface="Calibri"/>
                <a:ea typeface="Calibri"/>
                <a:cs typeface="Calibri"/>
                <a:sym typeface="Calibri"/>
              </a:rPr>
              <a:t>1</a:t>
            </a:r>
            <a:r>
              <a:rPr lang="pt-BR" sz="1050">
                <a:solidFill>
                  <a:schemeClr val="dk1"/>
                </a:solidFill>
                <a:latin typeface="Calibri"/>
                <a:ea typeface="Calibri"/>
                <a:cs typeface="Calibri"/>
                <a:sym typeface="Calibri"/>
              </a:rPr>
              <a:t> </a:t>
            </a:r>
            <a:endParaRPr/>
          </a:p>
          <a:p>
            <a:pPr indent="0" lvl="0" marL="0" marR="0" rtl="0" algn="l">
              <a:spcBef>
                <a:spcPts val="300"/>
              </a:spcBef>
              <a:spcAft>
                <a:spcPts val="0"/>
              </a:spcAft>
              <a:buNone/>
            </a:pPr>
            <a:r>
              <a:rPr b="1" lang="pt-BR" sz="1050">
                <a:solidFill>
                  <a:schemeClr val="dk1"/>
                </a:solidFill>
                <a:latin typeface="Calibri"/>
                <a:ea typeface="Calibri"/>
                <a:cs typeface="Calibri"/>
                <a:sym typeface="Calibri"/>
              </a:rPr>
              <a:t>Abreviação:</a:t>
            </a:r>
            <a:r>
              <a:rPr lang="pt-BR" sz="1050">
                <a:solidFill>
                  <a:schemeClr val="dk1"/>
                </a:solidFill>
                <a:latin typeface="Calibri"/>
                <a:ea typeface="Calibri"/>
                <a:cs typeface="Calibri"/>
                <a:sym typeface="Calibri"/>
              </a:rPr>
              <a:t> PNH-PPQ</a:t>
            </a:r>
            <a:r>
              <a:rPr baseline="30000" lang="pt-BR" sz="1050">
                <a:solidFill>
                  <a:schemeClr val="dk1"/>
                </a:solidFill>
                <a:latin typeface="Calibri"/>
                <a:ea typeface="Calibri"/>
                <a:cs typeface="Calibri"/>
                <a:sym typeface="Calibri"/>
              </a:rPr>
              <a:t>©</a:t>
            </a:r>
            <a:r>
              <a:rPr lang="pt-BR" sz="1050">
                <a:solidFill>
                  <a:schemeClr val="dk1"/>
                </a:solidFill>
                <a:latin typeface="Calibri"/>
                <a:ea typeface="Calibri"/>
                <a:cs typeface="Calibri"/>
                <a:sym typeface="Calibri"/>
              </a:rPr>
              <a:t> = questionário de preferências do paciente específico para a hemoglobinúria paroxística noturna; DP = desvio padrão.</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513"/>
                                        </p:tgtEl>
                                        <p:attrNameLst>
                                          <p:attrName>style.visibility</p:attrName>
                                        </p:attrNameLst>
                                      </p:cBhvr>
                                      <p:to>
                                        <p:strVal val="visible"/>
                                      </p:to>
                                    </p:set>
                                    <p:animEffect filter="fade" transition="in">
                                      <p:cBhvr>
                                        <p:cTn dur="500"/>
                                        <p:tgtEl>
                                          <p:spTgt spid="9513"/>
                                        </p:tgtEl>
                                      </p:cBhvr>
                                    </p:animEffect>
                                  </p:childTnLst>
                                </p:cTn>
                              </p:par>
                              <p:par>
                                <p:cTn fill="hold" nodeType="withEffect" presetClass="entr" presetID="10" presetSubtype="0">
                                  <p:stCondLst>
                                    <p:cond delay="0"/>
                                  </p:stCondLst>
                                  <p:childTnLst>
                                    <p:set>
                                      <p:cBhvr>
                                        <p:cTn dur="1" fill="hold">
                                          <p:stCondLst>
                                            <p:cond delay="0"/>
                                          </p:stCondLst>
                                        </p:cTn>
                                        <p:tgtEl>
                                          <p:spTgt spid="9517"/>
                                        </p:tgtEl>
                                        <p:attrNameLst>
                                          <p:attrName>style.visibility</p:attrName>
                                        </p:attrNameLst>
                                      </p:cBhvr>
                                      <p:to>
                                        <p:strVal val="visible"/>
                                      </p:to>
                                    </p:set>
                                    <p:animEffect filter="fade" transition="in">
                                      <p:cBhvr>
                                        <p:cTn dur="500"/>
                                        <p:tgtEl>
                                          <p:spTgt spid="9517"/>
                                        </p:tgtEl>
                                      </p:cBhvr>
                                    </p:animEffect>
                                  </p:childTnLst>
                                </p:cTn>
                              </p:par>
                              <p:par>
                                <p:cTn fill="hold" nodeType="withEffect" presetClass="entr" presetID="10" presetSubtype="0">
                                  <p:stCondLst>
                                    <p:cond delay="500"/>
                                  </p:stCondLst>
                                  <p:childTnLst>
                                    <p:set>
                                      <p:cBhvr>
                                        <p:cTn dur="1" fill="hold">
                                          <p:stCondLst>
                                            <p:cond delay="0"/>
                                          </p:stCondLst>
                                        </p:cTn>
                                        <p:tgtEl>
                                          <p:spTgt spid="9524"/>
                                        </p:tgtEl>
                                        <p:attrNameLst>
                                          <p:attrName>style.visibility</p:attrName>
                                        </p:attrNameLst>
                                      </p:cBhvr>
                                      <p:to>
                                        <p:strVal val="visible"/>
                                      </p:to>
                                    </p:set>
                                    <p:animEffect filter="fade" transition="in">
                                      <p:cBhvr>
                                        <p:cTn dur="500"/>
                                        <p:tgtEl>
                                          <p:spTgt spid="952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549"/>
                                        </p:tgtEl>
                                        <p:attrNameLst>
                                          <p:attrName>style.visibility</p:attrName>
                                        </p:attrNameLst>
                                      </p:cBhvr>
                                      <p:to>
                                        <p:strVal val="visible"/>
                                      </p:to>
                                    </p:set>
                                    <p:animEffect filter="fade" transition="in">
                                      <p:cBhvr>
                                        <p:cTn dur="500"/>
                                        <p:tgtEl>
                                          <p:spTgt spid="9549"/>
                                        </p:tgtEl>
                                      </p:cBhvr>
                                    </p:animEffect>
                                  </p:childTnLst>
                                </p:cTn>
                              </p:par>
                              <p:par>
                                <p:cTn fill="hold" nodeType="withEffect" presetClass="entr" presetID="10" presetSubtype="0">
                                  <p:stCondLst>
                                    <p:cond delay="0"/>
                                  </p:stCondLst>
                                  <p:childTnLst>
                                    <p:set>
                                      <p:cBhvr>
                                        <p:cTn dur="1" fill="hold">
                                          <p:stCondLst>
                                            <p:cond delay="0"/>
                                          </p:stCondLst>
                                        </p:cTn>
                                        <p:tgtEl>
                                          <p:spTgt spid="9545"/>
                                        </p:tgtEl>
                                        <p:attrNameLst>
                                          <p:attrName>style.visibility</p:attrName>
                                        </p:attrNameLst>
                                      </p:cBhvr>
                                      <p:to>
                                        <p:strVal val="visible"/>
                                      </p:to>
                                    </p:set>
                                    <p:animEffect filter="fade" transition="in">
                                      <p:cBhvr>
                                        <p:cTn dur="500"/>
                                        <p:tgtEl>
                                          <p:spTgt spid="9545"/>
                                        </p:tgtEl>
                                      </p:cBhvr>
                                    </p:animEffect>
                                  </p:childTnLst>
                                </p:cTn>
                              </p:par>
                              <p:par>
                                <p:cTn fill="hold" nodeType="withEffect" presetClass="entr" presetID="10" presetSubtype="0">
                                  <p:stCondLst>
                                    <p:cond delay="0"/>
                                  </p:stCondLst>
                                  <p:childTnLst>
                                    <p:set>
                                      <p:cBhvr>
                                        <p:cTn dur="1" fill="hold">
                                          <p:stCondLst>
                                            <p:cond delay="0"/>
                                          </p:stCondLst>
                                        </p:cTn>
                                        <p:tgtEl>
                                          <p:spTgt spid="9546"/>
                                        </p:tgtEl>
                                        <p:attrNameLst>
                                          <p:attrName>style.visibility</p:attrName>
                                        </p:attrNameLst>
                                      </p:cBhvr>
                                      <p:to>
                                        <p:strVal val="visible"/>
                                      </p:to>
                                    </p:set>
                                    <p:animEffect filter="fade" transition="in">
                                      <p:cBhvr>
                                        <p:cTn dur="500"/>
                                        <p:tgtEl>
                                          <p:spTgt spid="9546"/>
                                        </p:tgtEl>
                                      </p:cBhvr>
                                    </p:animEffect>
                                  </p:childTnLst>
                                </p:cTn>
                              </p:par>
                              <p:par>
                                <p:cTn fill="hold" nodeType="withEffect" presetClass="entr" presetID="10" presetSubtype="0">
                                  <p:stCondLst>
                                    <p:cond delay="0"/>
                                  </p:stCondLst>
                                  <p:childTnLst>
                                    <p:set>
                                      <p:cBhvr>
                                        <p:cTn dur="1" fill="hold">
                                          <p:stCondLst>
                                            <p:cond delay="0"/>
                                          </p:stCondLst>
                                        </p:cTn>
                                        <p:tgtEl>
                                          <p:spTgt spid="9544"/>
                                        </p:tgtEl>
                                        <p:attrNameLst>
                                          <p:attrName>style.visibility</p:attrName>
                                        </p:attrNameLst>
                                      </p:cBhvr>
                                      <p:to>
                                        <p:strVal val="visible"/>
                                      </p:to>
                                    </p:set>
                                    <p:animEffect filter="fade" transition="in">
                                      <p:cBhvr>
                                        <p:cTn dur="500"/>
                                        <p:tgtEl>
                                          <p:spTgt spid="954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9544"/>
                                        </p:tgtEl>
                                      </p:cBhvr>
                                    </p:animEffect>
                                    <p:set>
                                      <p:cBhvr>
                                        <p:cTn dur="1" fill="hold">
                                          <p:stCondLst>
                                            <p:cond delay="500"/>
                                          </p:stCondLst>
                                        </p:cTn>
                                        <p:tgtEl>
                                          <p:spTgt spid="9544"/>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9545"/>
                                        </p:tgtEl>
                                      </p:cBhvr>
                                    </p:animEffect>
                                    <p:set>
                                      <p:cBhvr>
                                        <p:cTn dur="1" fill="hold">
                                          <p:stCondLst>
                                            <p:cond delay="500"/>
                                          </p:stCondLst>
                                        </p:cTn>
                                        <p:tgtEl>
                                          <p:spTgt spid="9545"/>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9549"/>
                                        </p:tgtEl>
                                      </p:cBhvr>
                                    </p:animEffect>
                                    <p:set>
                                      <p:cBhvr>
                                        <p:cTn dur="1" fill="hold">
                                          <p:stCondLst>
                                            <p:cond delay="500"/>
                                          </p:stCondLst>
                                        </p:cTn>
                                        <p:tgtEl>
                                          <p:spTgt spid="9549"/>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9546"/>
                                        </p:tgtEl>
                                      </p:cBhvr>
                                    </p:animEffect>
                                    <p:set>
                                      <p:cBhvr>
                                        <p:cTn dur="1" fill="hold">
                                          <p:stCondLst>
                                            <p:cond delay="500"/>
                                          </p:stCondLst>
                                        </p:cTn>
                                        <p:tgtEl>
                                          <p:spTgt spid="9546"/>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54" name="Shape 9554"/>
        <p:cNvGrpSpPr/>
        <p:nvPr/>
      </p:nvGrpSpPr>
      <p:grpSpPr>
        <a:xfrm>
          <a:off x="0" y="0"/>
          <a:ext cx="0" cy="0"/>
          <a:chOff x="0" y="0"/>
          <a:chExt cx="0" cy="0"/>
        </a:xfrm>
      </p:grpSpPr>
      <p:sp>
        <p:nvSpPr>
          <p:cNvPr id="9555" name="Google Shape;9555;p145"/>
          <p:cNvSpPr/>
          <p:nvPr/>
        </p:nvSpPr>
        <p:spPr>
          <a:xfrm flipH="1">
            <a:off x="570706" y="1859015"/>
            <a:ext cx="11050588" cy="391068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9556" name="Google Shape;9556;p145"/>
          <p:cNvSpPr txBox="1"/>
          <p:nvPr/>
        </p:nvSpPr>
        <p:spPr>
          <a:xfrm>
            <a:off x="296270" y="385036"/>
            <a:ext cx="11349632"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Os pacientes preferem ravulizumabe por causa da menor frequência de infusões e por poderem planejar melhor suas vidas</a:t>
            </a:r>
            <a:r>
              <a:rPr b="1" baseline="30000" lang="pt-BR" sz="2800">
                <a:solidFill>
                  <a:schemeClr val="accent1"/>
                </a:solidFill>
                <a:latin typeface="Lustria"/>
                <a:ea typeface="Lustria"/>
                <a:cs typeface="Lustria"/>
                <a:sym typeface="Lustria"/>
              </a:rPr>
              <a:t>1</a:t>
            </a:r>
            <a:endParaRPr/>
          </a:p>
        </p:txBody>
      </p:sp>
      <p:sp>
        <p:nvSpPr>
          <p:cNvPr id="9557" name="Google Shape;9557;p145"/>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1" lang="pt-BR"/>
              <a:t>Abreviação: QV = qualidade de vida.</a:t>
            </a:r>
            <a:endParaRPr/>
          </a:p>
          <a:p>
            <a:pPr indent="0" lvl="0" marL="0" rtl="0" algn="l">
              <a:lnSpc>
                <a:spcPct val="90000"/>
              </a:lnSpc>
              <a:spcBef>
                <a:spcPts val="300"/>
              </a:spcBef>
              <a:spcAft>
                <a:spcPts val="0"/>
              </a:spcAft>
              <a:buClr>
                <a:schemeClr val="dk1"/>
              </a:buClr>
              <a:buSzPts val="800"/>
              <a:buNone/>
            </a:pPr>
            <a:r>
              <a:rPr b="1" lang="pt-BR"/>
              <a:t>Referência: 1. Peipert JD et al. PLOS ONE. 2020;15(9):e0237497.</a:t>
            </a:r>
            <a:endParaRPr/>
          </a:p>
        </p:txBody>
      </p:sp>
      <p:sp>
        <p:nvSpPr>
          <p:cNvPr id="9558" name="Google Shape;9558;p145"/>
          <p:cNvSpPr txBox="1"/>
          <p:nvPr/>
        </p:nvSpPr>
        <p:spPr>
          <a:xfrm>
            <a:off x="305167" y="1077263"/>
            <a:ext cx="7275453"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2400"/>
              <a:buFont typeface="Calibri"/>
              <a:buNone/>
            </a:pPr>
            <a:r>
              <a:rPr b="0" i="0" lang="pt-BR" sz="2400" u="none" cap="none" strike="noStrike">
                <a:solidFill>
                  <a:schemeClr val="dk2"/>
                </a:solidFill>
                <a:latin typeface="Calibri"/>
                <a:ea typeface="Calibri"/>
                <a:cs typeface="Calibri"/>
                <a:sym typeface="Calibri"/>
              </a:rPr>
              <a:t>Preferências dos pacientes - Estudo ALXN1210-PNH-302s</a:t>
            </a:r>
            <a:endParaRPr/>
          </a:p>
        </p:txBody>
      </p:sp>
      <p:grpSp>
        <p:nvGrpSpPr>
          <p:cNvPr id="9559" name="Google Shape;9559;p145"/>
          <p:cNvGrpSpPr/>
          <p:nvPr/>
        </p:nvGrpSpPr>
        <p:grpSpPr>
          <a:xfrm>
            <a:off x="137344" y="2099340"/>
            <a:ext cx="3086035" cy="3387060"/>
            <a:chOff x="137344" y="2099340"/>
            <a:chExt cx="3086035" cy="3387060"/>
          </a:xfrm>
        </p:grpSpPr>
        <p:sp>
          <p:nvSpPr>
            <p:cNvPr id="9560" name="Google Shape;9560;p145"/>
            <p:cNvSpPr/>
            <p:nvPr/>
          </p:nvSpPr>
          <p:spPr>
            <a:xfrm>
              <a:off x="137344" y="2099340"/>
              <a:ext cx="3086035" cy="3387060"/>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561" name="Google Shape;9561;p145"/>
            <p:cNvSpPr txBox="1"/>
            <p:nvPr/>
          </p:nvSpPr>
          <p:spPr>
            <a:xfrm>
              <a:off x="570707" y="2457692"/>
              <a:ext cx="2363926"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400">
                  <a:solidFill>
                    <a:schemeClr val="lt1"/>
                  </a:solidFill>
                  <a:latin typeface="Lustria"/>
                  <a:ea typeface="Lustria"/>
                  <a:cs typeface="Lustria"/>
                  <a:sym typeface="Lustria"/>
                </a:rPr>
                <a:t>88</a:t>
              </a:r>
              <a:r>
                <a:rPr b="1" lang="pt-BR" sz="1800">
                  <a:solidFill>
                    <a:schemeClr val="lt1"/>
                  </a:solidFill>
                  <a:latin typeface="Lustria"/>
                  <a:ea typeface="Lustria"/>
                  <a:cs typeface="Lustria"/>
                  <a:sym typeface="Lustria"/>
                </a:rPr>
                <a:t>%</a:t>
              </a:r>
              <a:br>
                <a:rPr lang="pt-BR" sz="1600">
                  <a:solidFill>
                    <a:schemeClr val="lt1"/>
                  </a:solidFill>
                  <a:latin typeface="Calibri"/>
                  <a:ea typeface="Calibri"/>
                  <a:cs typeface="Calibri"/>
                  <a:sym typeface="Calibri"/>
                </a:rPr>
              </a:br>
              <a:r>
                <a:rPr lang="pt-BR" sz="1600">
                  <a:solidFill>
                    <a:schemeClr val="lt1"/>
                  </a:solidFill>
                  <a:latin typeface="Calibri"/>
                  <a:ea typeface="Calibri"/>
                  <a:cs typeface="Calibri"/>
                  <a:sym typeface="Calibri"/>
                </a:rPr>
                <a:t>dos pacientes ou mais preferem o ravulizumabe ao eculizumabe  </a:t>
              </a:r>
              <a:endParaRPr baseline="30000" sz="2000">
                <a:solidFill>
                  <a:schemeClr val="lt1"/>
                </a:solidFill>
                <a:latin typeface="Calibri"/>
                <a:ea typeface="Calibri"/>
                <a:cs typeface="Calibri"/>
                <a:sym typeface="Calibri"/>
              </a:endParaRPr>
            </a:p>
          </p:txBody>
        </p:sp>
        <p:sp>
          <p:nvSpPr>
            <p:cNvPr id="9562" name="Google Shape;9562;p145"/>
            <p:cNvSpPr txBox="1"/>
            <p:nvPr/>
          </p:nvSpPr>
          <p:spPr>
            <a:xfrm>
              <a:off x="570706" y="4064544"/>
              <a:ext cx="2599497" cy="1077218"/>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lt1"/>
                  </a:solidFill>
                  <a:latin typeface="Calibri"/>
                  <a:ea typeface="Calibri"/>
                  <a:cs typeface="Calibri"/>
                  <a:sym typeface="Calibri"/>
                </a:rPr>
                <a:t>por causa da </a:t>
              </a:r>
              <a:r>
                <a:rPr b="1" lang="pt-BR" sz="1600">
                  <a:solidFill>
                    <a:schemeClr val="lt1"/>
                  </a:solidFill>
                  <a:latin typeface="Calibri"/>
                  <a:ea typeface="Calibri"/>
                  <a:cs typeface="Calibri"/>
                  <a:sym typeface="Calibri"/>
                </a:rPr>
                <a:t>redução na frequência de infusões</a:t>
              </a:r>
              <a:r>
                <a:rPr lang="pt-BR" sz="1600">
                  <a:solidFill>
                    <a:schemeClr val="lt1"/>
                  </a:solidFill>
                  <a:latin typeface="Calibri"/>
                  <a:ea typeface="Calibri"/>
                  <a:cs typeface="Calibri"/>
                  <a:sym typeface="Calibri"/>
                </a:rPr>
                <a:t>, por poderem planejar atividades e pela QV em geral</a:t>
              </a:r>
              <a:r>
                <a:rPr baseline="30000" lang="pt-BR" sz="1600">
                  <a:solidFill>
                    <a:schemeClr val="lt1"/>
                  </a:solidFill>
                  <a:latin typeface="Calibri"/>
                  <a:ea typeface="Calibri"/>
                  <a:cs typeface="Calibri"/>
                  <a:sym typeface="Calibri"/>
                </a:rPr>
                <a:t>1</a:t>
              </a:r>
              <a:endParaRPr baseline="30000" sz="2000">
                <a:solidFill>
                  <a:schemeClr val="lt1"/>
                </a:solidFill>
                <a:latin typeface="Calibri"/>
                <a:ea typeface="Calibri"/>
                <a:cs typeface="Calibri"/>
                <a:sym typeface="Calibri"/>
              </a:endParaRPr>
            </a:p>
          </p:txBody>
        </p:sp>
        <p:sp>
          <p:nvSpPr>
            <p:cNvPr id="9563" name="Google Shape;9563;p145"/>
            <p:cNvSpPr/>
            <p:nvPr/>
          </p:nvSpPr>
          <p:spPr>
            <a:xfrm rot="10800000">
              <a:off x="699433" y="3715269"/>
              <a:ext cx="622300" cy="165100"/>
            </a:xfrm>
            <a:prstGeom prst="triangle">
              <a:avLst>
                <a:gd fmla="val 50000" name="adj"/>
              </a:avLst>
            </a:prstGeom>
            <a:solidFill>
              <a:schemeClr val="l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grpSp>
      <p:grpSp>
        <p:nvGrpSpPr>
          <p:cNvPr id="9564" name="Google Shape;9564;p145"/>
          <p:cNvGrpSpPr/>
          <p:nvPr/>
        </p:nvGrpSpPr>
        <p:grpSpPr>
          <a:xfrm>
            <a:off x="3395331" y="2024771"/>
            <a:ext cx="7959082" cy="3736355"/>
            <a:chOff x="3395331" y="2024771"/>
            <a:chExt cx="7959082" cy="3736355"/>
          </a:xfrm>
        </p:grpSpPr>
        <p:sp>
          <p:nvSpPr>
            <p:cNvPr id="9565" name="Google Shape;9565;p145"/>
            <p:cNvSpPr txBox="1"/>
            <p:nvPr/>
          </p:nvSpPr>
          <p:spPr>
            <a:xfrm>
              <a:off x="3395331" y="2024771"/>
              <a:ext cx="7136690" cy="398042"/>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600">
                  <a:solidFill>
                    <a:schemeClr val="dk2"/>
                  </a:solidFill>
                  <a:latin typeface="Lustria"/>
                  <a:ea typeface="Lustria"/>
                  <a:cs typeface="Lustria"/>
                  <a:sym typeface="Lustria"/>
                </a:rPr>
                <a:t>Motivos referidos (proporção dos pacientes) para preferirem ravulizumabe</a:t>
              </a:r>
              <a:endParaRPr b="1" baseline="30000" sz="1600">
                <a:solidFill>
                  <a:schemeClr val="dk2"/>
                </a:solidFill>
                <a:latin typeface="Lustria"/>
                <a:ea typeface="Lustria"/>
                <a:cs typeface="Lustria"/>
                <a:sym typeface="Lustria"/>
              </a:endParaRPr>
            </a:p>
          </p:txBody>
        </p:sp>
        <p:sp>
          <p:nvSpPr>
            <p:cNvPr id="9566" name="Google Shape;9566;p145"/>
            <p:cNvSpPr txBox="1"/>
            <p:nvPr/>
          </p:nvSpPr>
          <p:spPr>
            <a:xfrm>
              <a:off x="3421708" y="2597381"/>
              <a:ext cx="3205262" cy="2456614"/>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b="1" lang="pt-BR" sz="1200">
                  <a:solidFill>
                    <a:srgbClr val="001C32"/>
                  </a:solidFill>
                  <a:latin typeface="Calibri"/>
                  <a:ea typeface="Calibri"/>
                  <a:cs typeface="Calibri"/>
                  <a:sym typeface="Calibri"/>
                </a:rPr>
                <a:t>Frequência das infusões</a:t>
              </a:r>
              <a:endParaRPr/>
            </a:p>
            <a:p>
              <a:pPr indent="0" lvl="0" marL="0" marR="0" rtl="0" algn="r">
                <a:spcBef>
                  <a:spcPts val="950"/>
                </a:spcBef>
                <a:spcAft>
                  <a:spcPts val="0"/>
                </a:spcAft>
                <a:buNone/>
              </a:pPr>
              <a:r>
                <a:rPr b="1" lang="pt-BR" sz="1200">
                  <a:solidFill>
                    <a:srgbClr val="001C32"/>
                  </a:solidFill>
                  <a:latin typeface="Calibri"/>
                  <a:ea typeface="Calibri"/>
                  <a:cs typeface="Calibri"/>
                  <a:sym typeface="Calibri"/>
                </a:rPr>
                <a:t>Poder planejar suas atividades</a:t>
              </a:r>
              <a:endParaRPr/>
            </a:p>
            <a:p>
              <a:pPr indent="0" lvl="0" marL="0" marR="0" rtl="0" algn="r">
                <a:spcBef>
                  <a:spcPts val="950"/>
                </a:spcBef>
                <a:spcAft>
                  <a:spcPts val="0"/>
                </a:spcAft>
                <a:buNone/>
              </a:pPr>
              <a:r>
                <a:rPr b="1" lang="pt-BR" sz="1200">
                  <a:solidFill>
                    <a:srgbClr val="001C32"/>
                  </a:solidFill>
                  <a:latin typeface="Calibri"/>
                  <a:ea typeface="Calibri"/>
                  <a:cs typeface="Calibri"/>
                  <a:sym typeface="Calibri"/>
                </a:rPr>
                <a:t>QV em geral</a:t>
              </a:r>
              <a:endParaRPr/>
            </a:p>
            <a:p>
              <a:pPr indent="0" lvl="0" marL="0" marR="0" rtl="0" algn="r">
                <a:spcBef>
                  <a:spcPts val="950"/>
                </a:spcBef>
                <a:spcAft>
                  <a:spcPts val="0"/>
                </a:spcAft>
                <a:buNone/>
              </a:pPr>
              <a:r>
                <a:rPr lang="pt-BR" sz="1200">
                  <a:solidFill>
                    <a:srgbClr val="001C32"/>
                  </a:solidFill>
                  <a:latin typeface="Calibri"/>
                  <a:ea typeface="Calibri"/>
                  <a:cs typeface="Calibri"/>
                  <a:sym typeface="Calibri"/>
                </a:rPr>
                <a:t>Conveniência do tratamento</a:t>
              </a:r>
              <a:endParaRPr/>
            </a:p>
            <a:p>
              <a:pPr indent="0" lvl="0" marL="0" marR="0" rtl="0" algn="r">
                <a:spcBef>
                  <a:spcPts val="950"/>
                </a:spcBef>
                <a:spcAft>
                  <a:spcPts val="0"/>
                </a:spcAft>
                <a:buNone/>
              </a:pPr>
              <a:r>
                <a:rPr lang="pt-BR" sz="1200">
                  <a:solidFill>
                    <a:srgbClr val="001C32"/>
                  </a:solidFill>
                  <a:latin typeface="Calibri"/>
                  <a:ea typeface="Calibri"/>
                  <a:cs typeface="Calibri"/>
                  <a:sym typeface="Calibri"/>
                </a:rPr>
                <a:t>Efetividade da medicação até a próxima infusão</a:t>
              </a:r>
              <a:endParaRPr/>
            </a:p>
            <a:p>
              <a:pPr indent="0" lvl="0" marL="0" marR="0" rtl="0" algn="r">
                <a:spcBef>
                  <a:spcPts val="950"/>
                </a:spcBef>
                <a:spcAft>
                  <a:spcPts val="0"/>
                </a:spcAft>
                <a:buNone/>
              </a:pPr>
              <a:r>
                <a:rPr lang="pt-BR" sz="1200">
                  <a:solidFill>
                    <a:srgbClr val="001C32"/>
                  </a:solidFill>
                  <a:latin typeface="Calibri"/>
                  <a:ea typeface="Calibri"/>
                  <a:cs typeface="Calibri"/>
                  <a:sym typeface="Calibri"/>
                </a:rPr>
                <a:t>Controle da fadiga</a:t>
              </a:r>
              <a:endParaRPr/>
            </a:p>
            <a:p>
              <a:pPr indent="0" lvl="0" marL="0" marR="0" rtl="0" algn="r">
                <a:spcBef>
                  <a:spcPts val="950"/>
                </a:spcBef>
                <a:spcAft>
                  <a:spcPts val="0"/>
                </a:spcAft>
                <a:buNone/>
              </a:pPr>
              <a:r>
                <a:rPr lang="pt-BR" sz="1200">
                  <a:solidFill>
                    <a:srgbClr val="001C32"/>
                  </a:solidFill>
                  <a:latin typeface="Calibri"/>
                  <a:ea typeface="Calibri"/>
                  <a:cs typeface="Calibri"/>
                  <a:sym typeface="Calibri"/>
                </a:rPr>
                <a:t>Controle de outros sintomas</a:t>
              </a:r>
              <a:endParaRPr/>
            </a:p>
            <a:p>
              <a:pPr indent="0" lvl="0" marL="0" marR="0" rtl="0" algn="r">
                <a:spcBef>
                  <a:spcPts val="950"/>
                </a:spcBef>
                <a:spcAft>
                  <a:spcPts val="0"/>
                </a:spcAft>
                <a:buNone/>
              </a:pPr>
              <a:r>
                <a:rPr lang="pt-BR" sz="1200">
                  <a:solidFill>
                    <a:srgbClr val="001C32"/>
                  </a:solidFill>
                  <a:latin typeface="Calibri"/>
                  <a:ea typeface="Calibri"/>
                  <a:cs typeface="Calibri"/>
                  <a:sym typeface="Calibri"/>
                </a:rPr>
                <a:t>Ansiedade relacionada à infusão</a:t>
              </a:r>
              <a:endParaRPr/>
            </a:p>
            <a:p>
              <a:pPr indent="0" lvl="0" marL="0" marR="0" rtl="0" algn="r">
                <a:spcBef>
                  <a:spcPts val="950"/>
                </a:spcBef>
                <a:spcAft>
                  <a:spcPts val="0"/>
                </a:spcAft>
                <a:buNone/>
              </a:pPr>
              <a:r>
                <a:rPr lang="pt-BR" sz="1200">
                  <a:solidFill>
                    <a:srgbClr val="001C32"/>
                  </a:solidFill>
                  <a:latin typeface="Calibri"/>
                  <a:ea typeface="Calibri"/>
                  <a:cs typeface="Calibri"/>
                  <a:sym typeface="Calibri"/>
                </a:rPr>
                <a:t>Efeitos colaterais do tratamento   </a:t>
              </a:r>
              <a:endParaRPr/>
            </a:p>
            <a:p>
              <a:pPr indent="0" lvl="0" marL="0" marR="0" rtl="0" algn="r">
                <a:spcBef>
                  <a:spcPts val="950"/>
                </a:spcBef>
                <a:spcAft>
                  <a:spcPts val="0"/>
                </a:spcAft>
                <a:buNone/>
              </a:pPr>
              <a:r>
                <a:t/>
              </a:r>
              <a:endParaRPr sz="1200">
                <a:solidFill>
                  <a:srgbClr val="001C32"/>
                </a:solidFill>
                <a:latin typeface="Calibri"/>
                <a:ea typeface="Calibri"/>
                <a:cs typeface="Calibri"/>
                <a:sym typeface="Calibri"/>
              </a:endParaRPr>
            </a:p>
            <a:p>
              <a:pPr indent="0" lvl="0" marL="0" marR="0" rtl="0" algn="r">
                <a:spcBef>
                  <a:spcPts val="950"/>
                </a:spcBef>
                <a:spcAft>
                  <a:spcPts val="0"/>
                </a:spcAft>
                <a:buNone/>
              </a:pPr>
              <a:r>
                <a:t/>
              </a:r>
              <a:endParaRPr sz="1200">
                <a:solidFill>
                  <a:srgbClr val="001C32"/>
                </a:solidFill>
                <a:latin typeface="Calibri"/>
                <a:ea typeface="Calibri"/>
                <a:cs typeface="Calibri"/>
                <a:sym typeface="Calibri"/>
              </a:endParaRPr>
            </a:p>
          </p:txBody>
        </p:sp>
        <p:sp>
          <p:nvSpPr>
            <p:cNvPr id="9567" name="Google Shape;9567;p145"/>
            <p:cNvSpPr/>
            <p:nvPr/>
          </p:nvSpPr>
          <p:spPr>
            <a:xfrm>
              <a:off x="6693027" y="5492297"/>
              <a:ext cx="216000" cy="14400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68" name="Google Shape;9568;p145"/>
            <p:cNvSpPr/>
            <p:nvPr/>
          </p:nvSpPr>
          <p:spPr>
            <a:xfrm>
              <a:off x="8238307" y="5488870"/>
              <a:ext cx="216000" cy="144000"/>
            </a:xfrm>
            <a:prstGeom prst="rect">
              <a:avLst/>
            </a:prstGeom>
            <a:solidFill>
              <a:srgbClr val="B0B5B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69" name="Google Shape;9569;p145"/>
            <p:cNvSpPr/>
            <p:nvPr/>
          </p:nvSpPr>
          <p:spPr>
            <a:xfrm>
              <a:off x="9443831" y="5484547"/>
              <a:ext cx="216000" cy="144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70" name="Google Shape;9570;p145"/>
            <p:cNvSpPr txBox="1"/>
            <p:nvPr/>
          </p:nvSpPr>
          <p:spPr>
            <a:xfrm>
              <a:off x="6928077" y="5510409"/>
              <a:ext cx="1232553" cy="188768"/>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lang="pt-BR" sz="800">
                  <a:solidFill>
                    <a:schemeClr val="lt2"/>
                  </a:solidFill>
                  <a:latin typeface="Calibri"/>
                  <a:ea typeface="Calibri"/>
                  <a:cs typeface="Calibri"/>
                  <a:sym typeface="Calibri"/>
                </a:rPr>
                <a:t>Preferem ravulizumabe</a:t>
              </a:r>
              <a:endParaRPr baseline="30000" sz="800">
                <a:solidFill>
                  <a:schemeClr val="lt2"/>
                </a:solidFill>
                <a:latin typeface="Calibri"/>
                <a:ea typeface="Calibri"/>
                <a:cs typeface="Calibri"/>
                <a:sym typeface="Calibri"/>
              </a:endParaRPr>
            </a:p>
          </p:txBody>
        </p:sp>
        <p:sp>
          <p:nvSpPr>
            <p:cNvPr id="9571" name="Google Shape;9571;p145"/>
            <p:cNvSpPr txBox="1"/>
            <p:nvPr/>
          </p:nvSpPr>
          <p:spPr>
            <a:xfrm>
              <a:off x="8473357" y="5505181"/>
              <a:ext cx="790525" cy="164939"/>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lang="pt-BR" sz="800">
                  <a:solidFill>
                    <a:srgbClr val="7F7F7F"/>
                  </a:solidFill>
                  <a:latin typeface="Calibri"/>
                  <a:ea typeface="Calibri"/>
                  <a:cs typeface="Calibri"/>
                  <a:sym typeface="Calibri"/>
                </a:rPr>
                <a:t>Sem preferência</a:t>
              </a:r>
              <a:endParaRPr baseline="30000" sz="800">
                <a:solidFill>
                  <a:srgbClr val="7F7F7F"/>
                </a:solidFill>
                <a:latin typeface="Calibri"/>
                <a:ea typeface="Calibri"/>
                <a:cs typeface="Calibri"/>
                <a:sym typeface="Calibri"/>
              </a:endParaRPr>
            </a:p>
          </p:txBody>
        </p:sp>
        <p:sp>
          <p:nvSpPr>
            <p:cNvPr id="9572" name="Google Shape;9572;p145"/>
            <p:cNvSpPr txBox="1"/>
            <p:nvPr/>
          </p:nvSpPr>
          <p:spPr>
            <a:xfrm>
              <a:off x="9669356" y="5501743"/>
              <a:ext cx="1083764" cy="259383"/>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lang="pt-BR" sz="800">
                  <a:solidFill>
                    <a:schemeClr val="dk2"/>
                  </a:solidFill>
                  <a:latin typeface="Calibri"/>
                  <a:ea typeface="Calibri"/>
                  <a:cs typeface="Calibri"/>
                  <a:sym typeface="Calibri"/>
                </a:rPr>
                <a:t>Preferem eculizumabe</a:t>
              </a:r>
              <a:endParaRPr baseline="30000" sz="800">
                <a:solidFill>
                  <a:schemeClr val="dk2"/>
                </a:solidFill>
                <a:latin typeface="Calibri"/>
                <a:ea typeface="Calibri"/>
                <a:cs typeface="Calibri"/>
                <a:sym typeface="Calibri"/>
              </a:endParaRPr>
            </a:p>
          </p:txBody>
        </p:sp>
        <p:sp>
          <p:nvSpPr>
            <p:cNvPr id="9573" name="Google Shape;9573;p145"/>
            <p:cNvSpPr/>
            <p:nvPr/>
          </p:nvSpPr>
          <p:spPr>
            <a:xfrm>
              <a:off x="6693027" y="2536255"/>
              <a:ext cx="3882828" cy="217557"/>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r">
                <a:lnSpc>
                  <a:spcPct val="80000"/>
                </a:lnSpc>
                <a:spcBef>
                  <a:spcPts val="0"/>
                </a:spcBef>
                <a:spcAft>
                  <a:spcPts val="0"/>
                </a:spcAft>
                <a:buNone/>
              </a:pPr>
              <a:r>
                <a:rPr lang="pt-BR" sz="989">
                  <a:solidFill>
                    <a:srgbClr val="FFFFFF"/>
                  </a:solidFill>
                  <a:latin typeface="Calibri"/>
                  <a:ea typeface="Calibri"/>
                  <a:cs typeface="Calibri"/>
                  <a:sym typeface="Calibri"/>
                </a:rPr>
                <a:t>98%</a:t>
              </a:r>
              <a:endParaRPr/>
            </a:p>
          </p:txBody>
        </p:sp>
        <p:sp>
          <p:nvSpPr>
            <p:cNvPr id="9574" name="Google Shape;9574;p145"/>
            <p:cNvSpPr/>
            <p:nvPr/>
          </p:nvSpPr>
          <p:spPr>
            <a:xfrm>
              <a:off x="6693027" y="2859229"/>
              <a:ext cx="3882829" cy="217557"/>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r">
                <a:lnSpc>
                  <a:spcPct val="80000"/>
                </a:lnSpc>
                <a:spcBef>
                  <a:spcPts val="0"/>
                </a:spcBef>
                <a:spcAft>
                  <a:spcPts val="0"/>
                </a:spcAft>
                <a:buNone/>
              </a:pPr>
              <a:r>
                <a:rPr lang="pt-BR" sz="989">
                  <a:solidFill>
                    <a:srgbClr val="FFFFFF"/>
                  </a:solidFill>
                  <a:latin typeface="Calibri"/>
                  <a:ea typeface="Calibri"/>
                  <a:cs typeface="Calibri"/>
                  <a:sym typeface="Calibri"/>
                </a:rPr>
                <a:t>98%</a:t>
              </a:r>
              <a:endParaRPr/>
            </a:p>
          </p:txBody>
        </p:sp>
        <p:sp>
          <p:nvSpPr>
            <p:cNvPr id="9575" name="Google Shape;9575;p145"/>
            <p:cNvSpPr/>
            <p:nvPr/>
          </p:nvSpPr>
          <p:spPr>
            <a:xfrm>
              <a:off x="6693027" y="3173581"/>
              <a:ext cx="3485953" cy="217557"/>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r">
                <a:lnSpc>
                  <a:spcPct val="80000"/>
                </a:lnSpc>
                <a:spcBef>
                  <a:spcPts val="0"/>
                </a:spcBef>
                <a:spcAft>
                  <a:spcPts val="0"/>
                </a:spcAft>
                <a:buNone/>
              </a:pPr>
              <a:r>
                <a:rPr lang="pt-BR" sz="989">
                  <a:solidFill>
                    <a:srgbClr val="FFFFFF"/>
                  </a:solidFill>
                  <a:latin typeface="Calibri"/>
                  <a:ea typeface="Calibri"/>
                  <a:cs typeface="Calibri"/>
                  <a:sym typeface="Calibri"/>
                </a:rPr>
                <a:t>88%</a:t>
              </a:r>
              <a:endParaRPr/>
            </a:p>
          </p:txBody>
        </p:sp>
        <p:sp>
          <p:nvSpPr>
            <p:cNvPr id="9576" name="Google Shape;9576;p145"/>
            <p:cNvSpPr/>
            <p:nvPr/>
          </p:nvSpPr>
          <p:spPr>
            <a:xfrm>
              <a:off x="6693028" y="3480184"/>
              <a:ext cx="3366891" cy="217557"/>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r">
                <a:lnSpc>
                  <a:spcPct val="80000"/>
                </a:lnSpc>
                <a:spcBef>
                  <a:spcPts val="0"/>
                </a:spcBef>
                <a:spcAft>
                  <a:spcPts val="0"/>
                </a:spcAft>
                <a:buNone/>
              </a:pPr>
              <a:r>
                <a:rPr lang="pt-BR" sz="989">
                  <a:solidFill>
                    <a:srgbClr val="FFFFFF"/>
                  </a:solidFill>
                  <a:latin typeface="Calibri"/>
                  <a:ea typeface="Calibri"/>
                  <a:cs typeface="Calibri"/>
                  <a:sym typeface="Calibri"/>
                </a:rPr>
                <a:t>85%</a:t>
              </a:r>
              <a:endParaRPr/>
            </a:p>
          </p:txBody>
        </p:sp>
        <p:sp>
          <p:nvSpPr>
            <p:cNvPr id="9577" name="Google Shape;9577;p145"/>
            <p:cNvSpPr/>
            <p:nvPr/>
          </p:nvSpPr>
          <p:spPr>
            <a:xfrm>
              <a:off x="6693027" y="3816168"/>
              <a:ext cx="3090561" cy="217557"/>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r">
                <a:lnSpc>
                  <a:spcPct val="80000"/>
                </a:lnSpc>
                <a:spcBef>
                  <a:spcPts val="0"/>
                </a:spcBef>
                <a:spcAft>
                  <a:spcPts val="0"/>
                </a:spcAft>
                <a:buNone/>
              </a:pPr>
              <a:r>
                <a:rPr lang="pt-BR" sz="989">
                  <a:solidFill>
                    <a:srgbClr val="FFFFFF"/>
                  </a:solidFill>
                  <a:latin typeface="Calibri"/>
                  <a:ea typeface="Calibri"/>
                  <a:cs typeface="Calibri"/>
                  <a:sym typeface="Calibri"/>
                </a:rPr>
                <a:t>78%</a:t>
              </a:r>
              <a:endParaRPr/>
            </a:p>
          </p:txBody>
        </p:sp>
        <p:sp>
          <p:nvSpPr>
            <p:cNvPr id="9578" name="Google Shape;9578;p145"/>
            <p:cNvSpPr/>
            <p:nvPr/>
          </p:nvSpPr>
          <p:spPr>
            <a:xfrm>
              <a:off x="6693028" y="4146154"/>
              <a:ext cx="2535041" cy="217557"/>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r">
                <a:lnSpc>
                  <a:spcPct val="80000"/>
                </a:lnSpc>
                <a:spcBef>
                  <a:spcPts val="0"/>
                </a:spcBef>
                <a:spcAft>
                  <a:spcPts val="0"/>
                </a:spcAft>
                <a:buNone/>
              </a:pPr>
              <a:r>
                <a:rPr lang="pt-BR" sz="989">
                  <a:solidFill>
                    <a:srgbClr val="FFFFFF"/>
                  </a:solidFill>
                  <a:latin typeface="Calibri"/>
                  <a:ea typeface="Calibri"/>
                  <a:cs typeface="Calibri"/>
                  <a:sym typeface="Calibri"/>
                </a:rPr>
                <a:t>64%</a:t>
              </a:r>
              <a:endParaRPr/>
            </a:p>
          </p:txBody>
        </p:sp>
        <p:sp>
          <p:nvSpPr>
            <p:cNvPr id="9579" name="Google Shape;9579;p145"/>
            <p:cNvSpPr/>
            <p:nvPr/>
          </p:nvSpPr>
          <p:spPr>
            <a:xfrm>
              <a:off x="6693028" y="4470141"/>
              <a:ext cx="2417567" cy="217557"/>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r">
                <a:lnSpc>
                  <a:spcPct val="80000"/>
                </a:lnSpc>
                <a:spcBef>
                  <a:spcPts val="0"/>
                </a:spcBef>
                <a:spcAft>
                  <a:spcPts val="0"/>
                </a:spcAft>
                <a:buNone/>
              </a:pPr>
              <a:r>
                <a:rPr lang="pt-BR" sz="989">
                  <a:solidFill>
                    <a:srgbClr val="FFFFFF"/>
                  </a:solidFill>
                  <a:latin typeface="Calibri"/>
                  <a:ea typeface="Calibri"/>
                  <a:cs typeface="Calibri"/>
                  <a:sym typeface="Calibri"/>
                </a:rPr>
                <a:t>61%</a:t>
              </a:r>
              <a:endParaRPr/>
            </a:p>
          </p:txBody>
        </p:sp>
        <p:sp>
          <p:nvSpPr>
            <p:cNvPr id="9580" name="Google Shape;9580;p145"/>
            <p:cNvSpPr/>
            <p:nvPr/>
          </p:nvSpPr>
          <p:spPr>
            <a:xfrm>
              <a:off x="6693028" y="4788127"/>
              <a:ext cx="1901629" cy="217557"/>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r">
                <a:lnSpc>
                  <a:spcPct val="80000"/>
                </a:lnSpc>
                <a:spcBef>
                  <a:spcPts val="0"/>
                </a:spcBef>
                <a:spcAft>
                  <a:spcPts val="0"/>
                </a:spcAft>
                <a:buNone/>
              </a:pPr>
              <a:r>
                <a:rPr lang="pt-BR" sz="989">
                  <a:solidFill>
                    <a:srgbClr val="FFFFFF"/>
                  </a:solidFill>
                  <a:latin typeface="Calibri"/>
                  <a:ea typeface="Calibri"/>
                  <a:cs typeface="Calibri"/>
                  <a:sym typeface="Calibri"/>
                </a:rPr>
                <a:t>48%</a:t>
              </a:r>
              <a:endParaRPr/>
            </a:p>
          </p:txBody>
        </p:sp>
        <p:sp>
          <p:nvSpPr>
            <p:cNvPr id="9581" name="Google Shape;9581;p145"/>
            <p:cNvSpPr/>
            <p:nvPr/>
          </p:nvSpPr>
          <p:spPr>
            <a:xfrm>
              <a:off x="6693027" y="5097659"/>
              <a:ext cx="1782567" cy="222524"/>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r">
                <a:lnSpc>
                  <a:spcPct val="80000"/>
                </a:lnSpc>
                <a:spcBef>
                  <a:spcPts val="0"/>
                </a:spcBef>
                <a:spcAft>
                  <a:spcPts val="0"/>
                </a:spcAft>
                <a:buNone/>
              </a:pPr>
              <a:r>
                <a:rPr lang="pt-BR" sz="989">
                  <a:solidFill>
                    <a:srgbClr val="FFFFFF"/>
                  </a:solidFill>
                  <a:latin typeface="Calibri"/>
                  <a:ea typeface="Calibri"/>
                  <a:cs typeface="Calibri"/>
                  <a:sym typeface="Calibri"/>
                </a:rPr>
                <a:t>45%</a:t>
              </a:r>
              <a:endParaRPr/>
            </a:p>
          </p:txBody>
        </p:sp>
        <p:sp>
          <p:nvSpPr>
            <p:cNvPr id="9582" name="Google Shape;9582;p145"/>
            <p:cNvSpPr txBox="1"/>
            <p:nvPr/>
          </p:nvSpPr>
          <p:spPr>
            <a:xfrm>
              <a:off x="10715702" y="2551996"/>
              <a:ext cx="638711" cy="232338"/>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b="1" lang="pt-BR" sz="900">
                  <a:solidFill>
                    <a:schemeClr val="dk2"/>
                  </a:solidFill>
                  <a:latin typeface="Calibri"/>
                  <a:ea typeface="Calibri"/>
                  <a:cs typeface="Calibri"/>
                  <a:sym typeface="Calibri"/>
                </a:rPr>
                <a:t>2%</a:t>
              </a:r>
              <a:endParaRPr/>
            </a:p>
          </p:txBody>
        </p:sp>
        <p:sp>
          <p:nvSpPr>
            <p:cNvPr id="9583" name="Google Shape;9583;p145"/>
            <p:cNvSpPr/>
            <p:nvPr/>
          </p:nvSpPr>
          <p:spPr>
            <a:xfrm>
              <a:off x="10575857" y="2536255"/>
              <a:ext cx="80964" cy="217557"/>
            </a:xfrm>
            <a:prstGeom prst="rect">
              <a:avLst/>
            </a:prstGeom>
            <a:gradFill>
              <a:gsLst>
                <a:gs pos="0">
                  <a:srgbClr val="646868"/>
                </a:gs>
                <a:gs pos="50000">
                  <a:srgbClr val="929797"/>
                </a:gs>
                <a:gs pos="100000">
                  <a:srgbClr val="AFB5B5"/>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dk2"/>
                </a:solidFill>
                <a:latin typeface="Calibri"/>
                <a:ea typeface="Calibri"/>
                <a:cs typeface="Calibri"/>
                <a:sym typeface="Calibri"/>
              </a:endParaRPr>
            </a:p>
          </p:txBody>
        </p:sp>
        <p:sp>
          <p:nvSpPr>
            <p:cNvPr id="9584" name="Google Shape;9584;p145"/>
            <p:cNvSpPr/>
            <p:nvPr/>
          </p:nvSpPr>
          <p:spPr>
            <a:xfrm>
              <a:off x="10575857" y="2859229"/>
              <a:ext cx="80963" cy="217557"/>
            </a:xfrm>
            <a:prstGeom prst="rect">
              <a:avLst/>
            </a:prstGeom>
            <a:gradFill>
              <a:gsLst>
                <a:gs pos="0">
                  <a:srgbClr val="646868"/>
                </a:gs>
                <a:gs pos="50000">
                  <a:srgbClr val="929797"/>
                </a:gs>
                <a:gs pos="100000">
                  <a:srgbClr val="AFB5B5"/>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dk2"/>
                </a:solidFill>
                <a:latin typeface="Calibri"/>
                <a:ea typeface="Calibri"/>
                <a:cs typeface="Calibri"/>
                <a:sym typeface="Calibri"/>
              </a:endParaRPr>
            </a:p>
          </p:txBody>
        </p:sp>
        <p:sp>
          <p:nvSpPr>
            <p:cNvPr id="9585" name="Google Shape;9585;p145"/>
            <p:cNvSpPr txBox="1"/>
            <p:nvPr/>
          </p:nvSpPr>
          <p:spPr>
            <a:xfrm>
              <a:off x="10715702" y="2890645"/>
              <a:ext cx="638711" cy="232338"/>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b="1" lang="pt-BR" sz="900">
                  <a:solidFill>
                    <a:schemeClr val="dk2"/>
                  </a:solidFill>
                  <a:latin typeface="Calibri"/>
                  <a:ea typeface="Calibri"/>
                  <a:cs typeface="Calibri"/>
                  <a:sym typeface="Calibri"/>
                </a:rPr>
                <a:t>2%</a:t>
              </a:r>
              <a:endParaRPr/>
            </a:p>
          </p:txBody>
        </p:sp>
        <p:sp>
          <p:nvSpPr>
            <p:cNvPr id="9586" name="Google Shape;9586;p145"/>
            <p:cNvSpPr/>
            <p:nvPr/>
          </p:nvSpPr>
          <p:spPr>
            <a:xfrm>
              <a:off x="10178981" y="3173581"/>
              <a:ext cx="436562" cy="217557"/>
            </a:xfrm>
            <a:prstGeom prst="rect">
              <a:avLst/>
            </a:prstGeom>
            <a:gradFill>
              <a:gsLst>
                <a:gs pos="0">
                  <a:srgbClr val="646868"/>
                </a:gs>
                <a:gs pos="50000">
                  <a:srgbClr val="929797"/>
                </a:gs>
                <a:gs pos="100000">
                  <a:srgbClr val="AFB5B5"/>
                </a:gs>
              </a:gsLst>
              <a:lin ang="0" scaled="0"/>
            </a:gradFill>
            <a:ln>
              <a:noFill/>
            </a:ln>
          </p:spPr>
          <p:txBody>
            <a:bodyPr anchorCtr="0" anchor="ctr" bIns="45700" lIns="91425" spcFirstLastPara="1" rIns="72000" wrap="square" tIns="45700">
              <a:noAutofit/>
            </a:bodyPr>
            <a:lstStyle/>
            <a:p>
              <a:pPr indent="0" lvl="0" marL="0" marR="0" rtl="0" algn="r">
                <a:spcBef>
                  <a:spcPts val="0"/>
                </a:spcBef>
                <a:spcAft>
                  <a:spcPts val="0"/>
                </a:spcAft>
                <a:buNone/>
              </a:pPr>
              <a:r>
                <a:rPr b="1" lang="pt-BR" sz="900">
                  <a:solidFill>
                    <a:schemeClr val="lt1"/>
                  </a:solidFill>
                  <a:latin typeface="Calibri"/>
                  <a:ea typeface="Calibri"/>
                  <a:cs typeface="Calibri"/>
                  <a:sym typeface="Calibri"/>
                </a:rPr>
                <a:t>11%</a:t>
              </a:r>
              <a:endParaRPr/>
            </a:p>
          </p:txBody>
        </p:sp>
        <p:sp>
          <p:nvSpPr>
            <p:cNvPr id="9587" name="Google Shape;9587;p145"/>
            <p:cNvSpPr/>
            <p:nvPr/>
          </p:nvSpPr>
          <p:spPr>
            <a:xfrm>
              <a:off x="10615545" y="3173581"/>
              <a:ext cx="45719" cy="217557"/>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989">
                <a:solidFill>
                  <a:schemeClr val="dk2"/>
                </a:solidFill>
                <a:latin typeface="Calibri"/>
                <a:ea typeface="Calibri"/>
                <a:cs typeface="Calibri"/>
                <a:sym typeface="Calibri"/>
              </a:endParaRPr>
            </a:p>
          </p:txBody>
        </p:sp>
        <p:sp>
          <p:nvSpPr>
            <p:cNvPr id="9588" name="Google Shape;9588;p145"/>
            <p:cNvSpPr txBox="1"/>
            <p:nvPr/>
          </p:nvSpPr>
          <p:spPr>
            <a:xfrm>
              <a:off x="10715702" y="3210560"/>
              <a:ext cx="638711" cy="232338"/>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b="1" lang="pt-BR" sz="900">
                  <a:solidFill>
                    <a:schemeClr val="dk2"/>
                  </a:solidFill>
                  <a:latin typeface="Calibri"/>
                  <a:ea typeface="Calibri"/>
                  <a:cs typeface="Calibri"/>
                  <a:sym typeface="Calibri"/>
                </a:rPr>
                <a:t>1%</a:t>
              </a:r>
              <a:endParaRPr/>
            </a:p>
          </p:txBody>
        </p:sp>
        <p:sp>
          <p:nvSpPr>
            <p:cNvPr id="9589" name="Google Shape;9589;p145"/>
            <p:cNvSpPr/>
            <p:nvPr/>
          </p:nvSpPr>
          <p:spPr>
            <a:xfrm>
              <a:off x="10059920" y="3478849"/>
              <a:ext cx="357186" cy="218892"/>
            </a:xfrm>
            <a:prstGeom prst="rect">
              <a:avLst/>
            </a:prstGeom>
            <a:gradFill>
              <a:gsLst>
                <a:gs pos="0">
                  <a:srgbClr val="646868"/>
                </a:gs>
                <a:gs pos="50000">
                  <a:srgbClr val="929797"/>
                </a:gs>
                <a:gs pos="100000">
                  <a:srgbClr val="AFB5B5"/>
                </a:gs>
              </a:gsLst>
              <a:lin ang="0" scaled="0"/>
            </a:gradFill>
            <a:ln>
              <a:noFill/>
            </a:ln>
          </p:spPr>
          <p:txBody>
            <a:bodyPr anchorCtr="0" anchor="ctr" bIns="45700" lIns="91425" spcFirstLastPara="1" rIns="72000" wrap="square" tIns="45700">
              <a:noAutofit/>
            </a:bodyPr>
            <a:lstStyle/>
            <a:p>
              <a:pPr indent="0" lvl="0" marL="0" marR="0" rtl="0" algn="r">
                <a:spcBef>
                  <a:spcPts val="0"/>
                </a:spcBef>
                <a:spcAft>
                  <a:spcPts val="0"/>
                </a:spcAft>
                <a:buNone/>
              </a:pPr>
              <a:r>
                <a:rPr b="1" lang="pt-BR" sz="900">
                  <a:solidFill>
                    <a:schemeClr val="lt1"/>
                  </a:solidFill>
                  <a:latin typeface="Calibri"/>
                  <a:ea typeface="Calibri"/>
                  <a:cs typeface="Calibri"/>
                  <a:sym typeface="Calibri"/>
                </a:rPr>
                <a:t>9%</a:t>
              </a:r>
              <a:endParaRPr/>
            </a:p>
          </p:txBody>
        </p:sp>
        <p:sp>
          <p:nvSpPr>
            <p:cNvPr id="9590" name="Google Shape;9590;p145"/>
            <p:cNvSpPr/>
            <p:nvPr/>
          </p:nvSpPr>
          <p:spPr>
            <a:xfrm>
              <a:off x="10417107" y="3480184"/>
              <a:ext cx="239714" cy="217557"/>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989">
                <a:solidFill>
                  <a:srgbClr val="FFFFFF"/>
                </a:solidFill>
                <a:latin typeface="Calibri"/>
                <a:ea typeface="Calibri"/>
                <a:cs typeface="Calibri"/>
                <a:sym typeface="Calibri"/>
              </a:endParaRPr>
            </a:p>
          </p:txBody>
        </p:sp>
        <p:sp>
          <p:nvSpPr>
            <p:cNvPr id="9591" name="Google Shape;9591;p145"/>
            <p:cNvSpPr txBox="1"/>
            <p:nvPr/>
          </p:nvSpPr>
          <p:spPr>
            <a:xfrm>
              <a:off x="10715702" y="3505775"/>
              <a:ext cx="638711" cy="232338"/>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b="1" lang="pt-BR" sz="900">
                  <a:solidFill>
                    <a:schemeClr val="dk2"/>
                  </a:solidFill>
                  <a:latin typeface="Calibri"/>
                  <a:ea typeface="Calibri"/>
                  <a:cs typeface="Calibri"/>
                  <a:sym typeface="Calibri"/>
                </a:rPr>
                <a:t>5%</a:t>
              </a:r>
              <a:endParaRPr/>
            </a:p>
          </p:txBody>
        </p:sp>
        <p:sp>
          <p:nvSpPr>
            <p:cNvPr id="9592" name="Google Shape;9592;p145"/>
            <p:cNvSpPr/>
            <p:nvPr/>
          </p:nvSpPr>
          <p:spPr>
            <a:xfrm>
              <a:off x="9783694" y="3816168"/>
              <a:ext cx="714162" cy="217557"/>
            </a:xfrm>
            <a:prstGeom prst="rect">
              <a:avLst/>
            </a:prstGeom>
            <a:gradFill>
              <a:gsLst>
                <a:gs pos="0">
                  <a:srgbClr val="646868"/>
                </a:gs>
                <a:gs pos="50000">
                  <a:srgbClr val="929797"/>
                </a:gs>
                <a:gs pos="100000">
                  <a:srgbClr val="AFB5B5"/>
                </a:gs>
              </a:gsLst>
              <a:lin ang="0" scaled="0"/>
            </a:gradFill>
            <a:ln>
              <a:noFill/>
            </a:ln>
          </p:spPr>
          <p:txBody>
            <a:bodyPr anchorCtr="0" anchor="ctr" bIns="45700" lIns="91425" spcFirstLastPara="1" rIns="72000" wrap="square" tIns="45700">
              <a:noAutofit/>
            </a:bodyPr>
            <a:lstStyle/>
            <a:p>
              <a:pPr indent="0" lvl="0" marL="0" marR="0" rtl="0" algn="r">
                <a:spcBef>
                  <a:spcPts val="0"/>
                </a:spcBef>
                <a:spcAft>
                  <a:spcPts val="0"/>
                </a:spcAft>
                <a:buNone/>
              </a:pPr>
              <a:r>
                <a:rPr b="1" lang="pt-BR" sz="900">
                  <a:solidFill>
                    <a:schemeClr val="lt1"/>
                  </a:solidFill>
                  <a:latin typeface="Calibri"/>
                  <a:ea typeface="Calibri"/>
                  <a:cs typeface="Calibri"/>
                  <a:sym typeface="Calibri"/>
                </a:rPr>
                <a:t>18%</a:t>
              </a:r>
              <a:endParaRPr/>
            </a:p>
          </p:txBody>
        </p:sp>
        <p:sp>
          <p:nvSpPr>
            <p:cNvPr id="9593" name="Google Shape;9593;p145"/>
            <p:cNvSpPr/>
            <p:nvPr/>
          </p:nvSpPr>
          <p:spPr>
            <a:xfrm>
              <a:off x="10497963" y="3816168"/>
              <a:ext cx="158750" cy="217557"/>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989">
                <a:solidFill>
                  <a:schemeClr val="dk2"/>
                </a:solidFill>
                <a:latin typeface="Calibri"/>
                <a:ea typeface="Calibri"/>
                <a:cs typeface="Calibri"/>
                <a:sym typeface="Calibri"/>
              </a:endParaRPr>
            </a:p>
          </p:txBody>
        </p:sp>
        <p:sp>
          <p:nvSpPr>
            <p:cNvPr id="9594" name="Google Shape;9594;p145"/>
            <p:cNvSpPr txBox="1"/>
            <p:nvPr/>
          </p:nvSpPr>
          <p:spPr>
            <a:xfrm>
              <a:off x="10715702" y="3850404"/>
              <a:ext cx="638711" cy="232338"/>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b="1" lang="pt-BR" sz="900">
                  <a:solidFill>
                    <a:schemeClr val="dk2"/>
                  </a:solidFill>
                  <a:latin typeface="Calibri"/>
                  <a:ea typeface="Calibri"/>
                  <a:cs typeface="Calibri"/>
                  <a:sym typeface="Calibri"/>
                </a:rPr>
                <a:t>4%</a:t>
              </a:r>
              <a:endParaRPr/>
            </a:p>
          </p:txBody>
        </p:sp>
        <p:sp>
          <p:nvSpPr>
            <p:cNvPr id="9595" name="Google Shape;9595;p145"/>
            <p:cNvSpPr/>
            <p:nvPr/>
          </p:nvSpPr>
          <p:spPr>
            <a:xfrm>
              <a:off x="9228068" y="4145591"/>
              <a:ext cx="1269785" cy="217557"/>
            </a:xfrm>
            <a:prstGeom prst="rect">
              <a:avLst/>
            </a:prstGeom>
            <a:gradFill>
              <a:gsLst>
                <a:gs pos="0">
                  <a:srgbClr val="646868"/>
                </a:gs>
                <a:gs pos="50000">
                  <a:srgbClr val="929797"/>
                </a:gs>
                <a:gs pos="100000">
                  <a:srgbClr val="AFB5B5"/>
                </a:gs>
              </a:gsLst>
              <a:lin ang="0" scaled="0"/>
            </a:gradFill>
            <a:ln>
              <a:noFill/>
            </a:ln>
          </p:spPr>
          <p:txBody>
            <a:bodyPr anchorCtr="0" anchor="ctr" bIns="45700" lIns="91425" spcFirstLastPara="1" rIns="72000" wrap="square" tIns="45700">
              <a:noAutofit/>
            </a:bodyPr>
            <a:lstStyle/>
            <a:p>
              <a:pPr indent="0" lvl="0" marL="0" marR="0" rtl="0" algn="r">
                <a:spcBef>
                  <a:spcPts val="0"/>
                </a:spcBef>
                <a:spcAft>
                  <a:spcPts val="0"/>
                </a:spcAft>
                <a:buNone/>
              </a:pPr>
              <a:r>
                <a:rPr b="1" lang="pt-BR" sz="900">
                  <a:solidFill>
                    <a:schemeClr val="lt1"/>
                  </a:solidFill>
                  <a:latin typeface="Calibri"/>
                  <a:ea typeface="Calibri"/>
                  <a:cs typeface="Calibri"/>
                  <a:sym typeface="Calibri"/>
                </a:rPr>
                <a:t>32%</a:t>
              </a:r>
              <a:endParaRPr/>
            </a:p>
          </p:txBody>
        </p:sp>
        <p:sp>
          <p:nvSpPr>
            <p:cNvPr id="9596" name="Google Shape;9596;p145"/>
            <p:cNvSpPr/>
            <p:nvPr/>
          </p:nvSpPr>
          <p:spPr>
            <a:xfrm>
              <a:off x="10497855" y="4145536"/>
              <a:ext cx="158751" cy="217557"/>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989">
                <a:solidFill>
                  <a:schemeClr val="dk2"/>
                </a:solidFill>
                <a:latin typeface="Calibri"/>
                <a:ea typeface="Calibri"/>
                <a:cs typeface="Calibri"/>
                <a:sym typeface="Calibri"/>
              </a:endParaRPr>
            </a:p>
          </p:txBody>
        </p:sp>
        <p:sp>
          <p:nvSpPr>
            <p:cNvPr id="9597" name="Google Shape;9597;p145"/>
            <p:cNvSpPr txBox="1"/>
            <p:nvPr/>
          </p:nvSpPr>
          <p:spPr>
            <a:xfrm>
              <a:off x="10715702" y="4162351"/>
              <a:ext cx="638711" cy="232338"/>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b="1" lang="pt-BR" sz="900">
                  <a:solidFill>
                    <a:schemeClr val="dk2"/>
                  </a:solidFill>
                  <a:latin typeface="Calibri"/>
                  <a:ea typeface="Calibri"/>
                  <a:cs typeface="Calibri"/>
                  <a:sym typeface="Calibri"/>
                </a:rPr>
                <a:t>4%</a:t>
              </a:r>
              <a:endParaRPr/>
            </a:p>
          </p:txBody>
        </p:sp>
        <p:sp>
          <p:nvSpPr>
            <p:cNvPr id="9598" name="Google Shape;9598;p145"/>
            <p:cNvSpPr/>
            <p:nvPr/>
          </p:nvSpPr>
          <p:spPr>
            <a:xfrm>
              <a:off x="9110489" y="4470141"/>
              <a:ext cx="1425575" cy="217557"/>
            </a:xfrm>
            <a:prstGeom prst="rect">
              <a:avLst/>
            </a:prstGeom>
            <a:gradFill>
              <a:gsLst>
                <a:gs pos="0">
                  <a:srgbClr val="646868"/>
                </a:gs>
                <a:gs pos="50000">
                  <a:srgbClr val="929797"/>
                </a:gs>
                <a:gs pos="100000">
                  <a:srgbClr val="AFB5B5"/>
                </a:gs>
              </a:gsLst>
              <a:lin ang="0" scaled="0"/>
            </a:gradFill>
            <a:ln>
              <a:noFill/>
            </a:ln>
          </p:spPr>
          <p:txBody>
            <a:bodyPr anchorCtr="0" anchor="ctr" bIns="45700" lIns="91425" spcFirstLastPara="1" rIns="72000" wrap="square" tIns="45700">
              <a:noAutofit/>
            </a:bodyPr>
            <a:lstStyle/>
            <a:p>
              <a:pPr indent="0" lvl="0" marL="0" marR="0" rtl="0" algn="r">
                <a:spcBef>
                  <a:spcPts val="0"/>
                </a:spcBef>
                <a:spcAft>
                  <a:spcPts val="0"/>
                </a:spcAft>
                <a:buNone/>
              </a:pPr>
              <a:r>
                <a:rPr b="1" lang="pt-BR" sz="900">
                  <a:solidFill>
                    <a:schemeClr val="lt1"/>
                  </a:solidFill>
                  <a:latin typeface="Calibri"/>
                  <a:ea typeface="Calibri"/>
                  <a:cs typeface="Calibri"/>
                  <a:sym typeface="Calibri"/>
                </a:rPr>
                <a:t>36%</a:t>
              </a:r>
              <a:endParaRPr/>
            </a:p>
          </p:txBody>
        </p:sp>
        <p:sp>
          <p:nvSpPr>
            <p:cNvPr id="9599" name="Google Shape;9599;p145"/>
            <p:cNvSpPr/>
            <p:nvPr/>
          </p:nvSpPr>
          <p:spPr>
            <a:xfrm>
              <a:off x="10536171" y="4470944"/>
              <a:ext cx="120436" cy="217557"/>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989">
                <a:solidFill>
                  <a:schemeClr val="dk2"/>
                </a:solidFill>
                <a:latin typeface="Calibri"/>
                <a:ea typeface="Calibri"/>
                <a:cs typeface="Calibri"/>
                <a:sym typeface="Calibri"/>
              </a:endParaRPr>
            </a:p>
          </p:txBody>
        </p:sp>
        <p:sp>
          <p:nvSpPr>
            <p:cNvPr id="9600" name="Google Shape;9600;p145"/>
            <p:cNvSpPr txBox="1"/>
            <p:nvPr/>
          </p:nvSpPr>
          <p:spPr>
            <a:xfrm>
              <a:off x="10715702" y="4487336"/>
              <a:ext cx="638711" cy="232338"/>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b="1" lang="pt-BR" sz="900">
                  <a:solidFill>
                    <a:schemeClr val="dk2"/>
                  </a:solidFill>
                  <a:latin typeface="Calibri"/>
                  <a:ea typeface="Calibri"/>
                  <a:cs typeface="Calibri"/>
                  <a:sym typeface="Calibri"/>
                </a:rPr>
                <a:t>3%</a:t>
              </a:r>
              <a:endParaRPr/>
            </a:p>
          </p:txBody>
        </p:sp>
        <p:sp>
          <p:nvSpPr>
            <p:cNvPr id="9601" name="Google Shape;9601;p145"/>
            <p:cNvSpPr/>
            <p:nvPr/>
          </p:nvSpPr>
          <p:spPr>
            <a:xfrm>
              <a:off x="8594552" y="4789245"/>
              <a:ext cx="1863725" cy="217557"/>
            </a:xfrm>
            <a:prstGeom prst="rect">
              <a:avLst/>
            </a:prstGeom>
            <a:gradFill>
              <a:gsLst>
                <a:gs pos="0">
                  <a:srgbClr val="646868"/>
                </a:gs>
                <a:gs pos="50000">
                  <a:srgbClr val="929797"/>
                </a:gs>
                <a:gs pos="100000">
                  <a:srgbClr val="AFB5B5"/>
                </a:gs>
              </a:gsLst>
              <a:lin ang="0" scaled="0"/>
            </a:gradFill>
            <a:ln>
              <a:noFill/>
            </a:ln>
          </p:spPr>
          <p:txBody>
            <a:bodyPr anchorCtr="0" anchor="ctr" bIns="45700" lIns="91425" spcFirstLastPara="1" rIns="72000" wrap="square" tIns="45700">
              <a:noAutofit/>
            </a:bodyPr>
            <a:lstStyle/>
            <a:p>
              <a:pPr indent="0" lvl="0" marL="0" marR="0" rtl="0" algn="r">
                <a:spcBef>
                  <a:spcPts val="0"/>
                </a:spcBef>
                <a:spcAft>
                  <a:spcPts val="0"/>
                </a:spcAft>
                <a:buNone/>
              </a:pPr>
              <a:r>
                <a:rPr b="1" lang="pt-BR" sz="900">
                  <a:solidFill>
                    <a:schemeClr val="lt1"/>
                  </a:solidFill>
                  <a:latin typeface="Calibri"/>
                  <a:ea typeface="Calibri"/>
                  <a:cs typeface="Calibri"/>
                  <a:sym typeface="Calibri"/>
                </a:rPr>
                <a:t>47%</a:t>
              </a:r>
              <a:endParaRPr/>
            </a:p>
          </p:txBody>
        </p:sp>
        <p:sp>
          <p:nvSpPr>
            <p:cNvPr id="9602" name="Google Shape;9602;p145"/>
            <p:cNvSpPr/>
            <p:nvPr/>
          </p:nvSpPr>
          <p:spPr>
            <a:xfrm>
              <a:off x="10458277" y="4786119"/>
              <a:ext cx="198329" cy="217557"/>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989">
                <a:solidFill>
                  <a:srgbClr val="FFFFFF"/>
                </a:solidFill>
                <a:latin typeface="Calibri"/>
                <a:ea typeface="Calibri"/>
                <a:cs typeface="Calibri"/>
                <a:sym typeface="Calibri"/>
              </a:endParaRPr>
            </a:p>
          </p:txBody>
        </p:sp>
        <p:sp>
          <p:nvSpPr>
            <p:cNvPr id="9603" name="Google Shape;9603;p145"/>
            <p:cNvSpPr txBox="1"/>
            <p:nvPr/>
          </p:nvSpPr>
          <p:spPr>
            <a:xfrm>
              <a:off x="10703975" y="4789687"/>
              <a:ext cx="638711" cy="232338"/>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b="1" lang="pt-BR" sz="900">
                  <a:solidFill>
                    <a:schemeClr val="dk2"/>
                  </a:solidFill>
                  <a:latin typeface="Calibri"/>
                  <a:ea typeface="Calibri"/>
                  <a:cs typeface="Calibri"/>
                  <a:sym typeface="Calibri"/>
                </a:rPr>
                <a:t>4%</a:t>
              </a:r>
              <a:endParaRPr/>
            </a:p>
          </p:txBody>
        </p:sp>
        <p:sp>
          <p:nvSpPr>
            <p:cNvPr id="9604" name="Google Shape;9604;p145"/>
            <p:cNvSpPr/>
            <p:nvPr/>
          </p:nvSpPr>
          <p:spPr>
            <a:xfrm>
              <a:off x="8475594" y="5095176"/>
              <a:ext cx="2100260" cy="222524"/>
            </a:xfrm>
            <a:prstGeom prst="rect">
              <a:avLst/>
            </a:prstGeom>
            <a:gradFill>
              <a:gsLst>
                <a:gs pos="0">
                  <a:srgbClr val="646868"/>
                </a:gs>
                <a:gs pos="50000">
                  <a:srgbClr val="929797"/>
                </a:gs>
                <a:gs pos="100000">
                  <a:srgbClr val="AFB5B5"/>
                </a:gs>
              </a:gsLst>
              <a:lin ang="0" scaled="0"/>
            </a:gradFill>
            <a:ln>
              <a:noFill/>
            </a:ln>
          </p:spPr>
          <p:txBody>
            <a:bodyPr anchorCtr="0" anchor="ctr" bIns="45700" lIns="91425" spcFirstLastPara="1" rIns="72000" wrap="square" tIns="45700">
              <a:noAutofit/>
            </a:bodyPr>
            <a:lstStyle/>
            <a:p>
              <a:pPr indent="0" lvl="0" marL="0" marR="0" rtl="0" algn="r">
                <a:spcBef>
                  <a:spcPts val="0"/>
                </a:spcBef>
                <a:spcAft>
                  <a:spcPts val="0"/>
                </a:spcAft>
                <a:buNone/>
              </a:pPr>
              <a:r>
                <a:rPr b="1" lang="pt-BR" sz="900">
                  <a:solidFill>
                    <a:schemeClr val="lt1"/>
                  </a:solidFill>
                  <a:latin typeface="Calibri"/>
                  <a:ea typeface="Calibri"/>
                  <a:cs typeface="Calibri"/>
                  <a:sym typeface="Calibri"/>
                </a:rPr>
                <a:t>53%</a:t>
              </a:r>
              <a:endParaRPr/>
            </a:p>
          </p:txBody>
        </p:sp>
        <p:sp>
          <p:nvSpPr>
            <p:cNvPr id="9605" name="Google Shape;9605;p145"/>
            <p:cNvSpPr/>
            <p:nvPr/>
          </p:nvSpPr>
          <p:spPr>
            <a:xfrm>
              <a:off x="10575855" y="5095176"/>
              <a:ext cx="80751" cy="222524"/>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989">
                <a:solidFill>
                  <a:schemeClr val="dk2"/>
                </a:solidFill>
                <a:latin typeface="Calibri"/>
                <a:ea typeface="Calibri"/>
                <a:cs typeface="Calibri"/>
                <a:sym typeface="Calibri"/>
              </a:endParaRPr>
            </a:p>
          </p:txBody>
        </p:sp>
        <p:sp>
          <p:nvSpPr>
            <p:cNvPr id="9606" name="Google Shape;9606;p145"/>
            <p:cNvSpPr txBox="1"/>
            <p:nvPr/>
          </p:nvSpPr>
          <p:spPr>
            <a:xfrm>
              <a:off x="10703974" y="5125130"/>
              <a:ext cx="638711" cy="232338"/>
            </a:xfrm>
            <a:prstGeom prst="rect">
              <a:avLst/>
            </a:prstGeom>
            <a:noFill/>
            <a:ln>
              <a:noFill/>
            </a:ln>
          </p:spPr>
          <p:txBody>
            <a:bodyPr anchorCtr="0" anchor="t" bIns="0" lIns="36000" spcFirstLastPara="1" rIns="0" wrap="square" tIns="0">
              <a:noAutofit/>
            </a:bodyPr>
            <a:lstStyle/>
            <a:p>
              <a:pPr indent="0" lvl="0" marL="0" marR="0" rtl="0" algn="l">
                <a:spcBef>
                  <a:spcPts val="0"/>
                </a:spcBef>
                <a:spcAft>
                  <a:spcPts val="0"/>
                </a:spcAft>
                <a:buNone/>
              </a:pPr>
              <a:r>
                <a:rPr b="1" lang="pt-BR" sz="900">
                  <a:solidFill>
                    <a:schemeClr val="dk2"/>
                  </a:solidFill>
                  <a:latin typeface="Calibri"/>
                  <a:ea typeface="Calibri"/>
                  <a:cs typeface="Calibri"/>
                  <a:sym typeface="Calibri"/>
                </a:rPr>
                <a:t>2%</a:t>
              </a:r>
              <a:endParaRPr/>
            </a:p>
          </p:txBody>
        </p:sp>
        <p:sp>
          <p:nvSpPr>
            <p:cNvPr id="9607" name="Google Shape;9607;p145"/>
            <p:cNvSpPr/>
            <p:nvPr/>
          </p:nvSpPr>
          <p:spPr>
            <a:xfrm>
              <a:off x="4057650" y="2456158"/>
              <a:ext cx="6978149" cy="971220"/>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9608" name="Google Shape;9608;p145"/>
          <p:cNvSpPr/>
          <p:nvPr/>
        </p:nvSpPr>
        <p:spPr>
          <a:xfrm>
            <a:off x="3257550" y="2924175"/>
            <a:ext cx="781050" cy="1800225"/>
          </a:xfrm>
          <a:custGeom>
            <a:rect b="b" l="l" r="r" t="t"/>
            <a:pathLst>
              <a:path extrusionOk="0" h="1800225" w="781050">
                <a:moveTo>
                  <a:pt x="0" y="1800225"/>
                </a:moveTo>
                <a:lnTo>
                  <a:pt x="123825" y="1800225"/>
                </a:lnTo>
                <a:lnTo>
                  <a:pt x="123825" y="0"/>
                </a:lnTo>
                <a:lnTo>
                  <a:pt x="781050" y="0"/>
                </a:lnTo>
              </a:path>
            </a:pathLst>
          </a:custGeom>
          <a:noFill/>
          <a:ln cap="flat" cmpd="sng" w="12700">
            <a:solidFill>
              <a:schemeClr val="dk2"/>
            </a:solidFill>
            <a:prstDash val="solid"/>
            <a:miter lim="800000"/>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555"/>
                                        </p:tgtEl>
                                        <p:attrNameLst>
                                          <p:attrName>style.visibility</p:attrName>
                                        </p:attrNameLst>
                                      </p:cBhvr>
                                      <p:to>
                                        <p:strVal val="visible"/>
                                      </p:to>
                                    </p:set>
                                    <p:animEffect filter="fade" transition="in">
                                      <p:cBhvr>
                                        <p:cTn dur="500"/>
                                        <p:tgtEl>
                                          <p:spTgt spid="9555"/>
                                        </p:tgtEl>
                                      </p:cBhvr>
                                    </p:animEffect>
                                  </p:childTnLst>
                                </p:cTn>
                              </p:par>
                              <p:par>
                                <p:cTn fill="hold" nodeType="withEffect" presetClass="entr" presetID="10" presetSubtype="0">
                                  <p:stCondLst>
                                    <p:cond delay="0"/>
                                  </p:stCondLst>
                                  <p:childTnLst>
                                    <p:set>
                                      <p:cBhvr>
                                        <p:cTn dur="1" fill="hold">
                                          <p:stCondLst>
                                            <p:cond delay="0"/>
                                          </p:stCondLst>
                                        </p:cTn>
                                        <p:tgtEl>
                                          <p:spTgt spid="9559"/>
                                        </p:tgtEl>
                                        <p:attrNameLst>
                                          <p:attrName>style.visibility</p:attrName>
                                        </p:attrNameLst>
                                      </p:cBhvr>
                                      <p:to>
                                        <p:strVal val="visible"/>
                                      </p:to>
                                    </p:set>
                                    <p:animEffect filter="fade" transition="in">
                                      <p:cBhvr>
                                        <p:cTn dur="500"/>
                                        <p:tgtEl>
                                          <p:spTgt spid="9559"/>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9608"/>
                                        </p:tgtEl>
                                        <p:attrNameLst>
                                          <p:attrName>style.visibility</p:attrName>
                                        </p:attrNameLst>
                                      </p:cBhvr>
                                      <p:to>
                                        <p:strVal val="visible"/>
                                      </p:to>
                                    </p:set>
                                    <p:animEffect filter="fade" transition="in">
                                      <p:cBhvr>
                                        <p:cTn dur="500"/>
                                        <p:tgtEl>
                                          <p:spTgt spid="9608"/>
                                        </p:tgtEl>
                                      </p:cBhvr>
                                    </p:animEffect>
                                  </p:childTnLst>
                                </p:cTn>
                              </p:par>
                              <p:par>
                                <p:cTn fill="hold" nodeType="withEffect" presetClass="entr" presetID="10" presetSubtype="0">
                                  <p:stCondLst>
                                    <p:cond delay="1000"/>
                                  </p:stCondLst>
                                  <p:childTnLst>
                                    <p:set>
                                      <p:cBhvr>
                                        <p:cTn dur="1" fill="hold">
                                          <p:stCondLst>
                                            <p:cond delay="0"/>
                                          </p:stCondLst>
                                        </p:cTn>
                                        <p:tgtEl>
                                          <p:spTgt spid="9564"/>
                                        </p:tgtEl>
                                        <p:attrNameLst>
                                          <p:attrName>style.visibility</p:attrName>
                                        </p:attrNameLst>
                                      </p:cBhvr>
                                      <p:to>
                                        <p:strVal val="visible"/>
                                      </p:to>
                                    </p:set>
                                    <p:animEffect filter="fade" transition="in">
                                      <p:cBhvr>
                                        <p:cTn dur="500"/>
                                        <p:tgtEl>
                                          <p:spTgt spid="956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13" name="Shape 9613"/>
        <p:cNvGrpSpPr/>
        <p:nvPr/>
      </p:nvGrpSpPr>
      <p:grpSpPr>
        <a:xfrm>
          <a:off x="0" y="0"/>
          <a:ext cx="0" cy="0"/>
          <a:chOff x="0" y="0"/>
          <a:chExt cx="0" cy="0"/>
        </a:xfrm>
      </p:grpSpPr>
      <p:sp>
        <p:nvSpPr>
          <p:cNvPr id="9614" name="Google Shape;9614;p146"/>
          <p:cNvSpPr/>
          <p:nvPr/>
        </p:nvSpPr>
        <p:spPr>
          <a:xfrm flipH="1">
            <a:off x="407986" y="1732720"/>
            <a:ext cx="11237916" cy="446296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grpSp>
        <p:nvGrpSpPr>
          <p:cNvPr id="9615" name="Google Shape;9615;p146"/>
          <p:cNvGrpSpPr/>
          <p:nvPr/>
        </p:nvGrpSpPr>
        <p:grpSpPr>
          <a:xfrm>
            <a:off x="7271251" y="1327747"/>
            <a:ext cx="4708821" cy="4545945"/>
            <a:chOff x="7271251" y="1327747"/>
            <a:chExt cx="4708821" cy="4545945"/>
          </a:xfrm>
        </p:grpSpPr>
        <p:sp>
          <p:nvSpPr>
            <p:cNvPr id="9616" name="Google Shape;9616;p146"/>
            <p:cNvSpPr/>
            <p:nvPr/>
          </p:nvSpPr>
          <p:spPr>
            <a:xfrm>
              <a:off x="7271251" y="1327747"/>
              <a:ext cx="4692642" cy="4545945"/>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617" name="Google Shape;9617;p146"/>
            <p:cNvSpPr/>
            <p:nvPr/>
          </p:nvSpPr>
          <p:spPr>
            <a:xfrm>
              <a:off x="7438627" y="1483051"/>
              <a:ext cx="4173640" cy="822122"/>
            </a:xfrm>
            <a:prstGeom prst="rect">
              <a:avLst/>
            </a:prstGeom>
            <a:noFill/>
            <a:ln>
              <a:noFill/>
            </a:ln>
          </p:spPr>
          <p:txBody>
            <a:bodyPr anchorCtr="0" anchor="t" bIns="45700" lIns="0" spcFirstLastPara="1" rIns="0" wrap="square" tIns="0">
              <a:noAutofit/>
            </a:bodyPr>
            <a:lstStyle/>
            <a:p>
              <a:pPr indent="0" lvl="0" marL="0" marR="0" rtl="0" algn="l">
                <a:spcBef>
                  <a:spcPts val="0"/>
                </a:spcBef>
                <a:spcAft>
                  <a:spcPts val="0"/>
                </a:spcAft>
                <a:buNone/>
              </a:pPr>
              <a:r>
                <a:rPr b="1" lang="pt-BR" sz="1400">
                  <a:solidFill>
                    <a:schemeClr val="dk2"/>
                  </a:solidFill>
                  <a:latin typeface="Calibri"/>
                  <a:ea typeface="Calibri"/>
                  <a:cs typeface="Calibri"/>
                  <a:sym typeface="Calibri"/>
                </a:rPr>
                <a:t>Efeitos de magnitude moderada a grande foram observados nos fatores que diferenciam ravulizumabe</a:t>
              </a:r>
              <a:r>
                <a:rPr b="1" baseline="30000" lang="pt-BR" sz="1400">
                  <a:solidFill>
                    <a:schemeClr val="dk2"/>
                  </a:solidFill>
                  <a:latin typeface="Calibri"/>
                  <a:ea typeface="Calibri"/>
                  <a:cs typeface="Calibri"/>
                  <a:sym typeface="Calibri"/>
                </a:rPr>
                <a:t> </a:t>
              </a:r>
              <a:r>
                <a:rPr b="1" lang="pt-BR" sz="1400">
                  <a:solidFill>
                    <a:schemeClr val="dk2"/>
                  </a:solidFill>
                  <a:latin typeface="Calibri"/>
                  <a:ea typeface="Calibri"/>
                  <a:cs typeface="Calibri"/>
                  <a:sym typeface="Calibri"/>
                </a:rPr>
                <a:t>de eculizumabe</a:t>
              </a:r>
              <a:r>
                <a:rPr b="1" baseline="30000" lang="pt-BR" sz="1400">
                  <a:solidFill>
                    <a:schemeClr val="dk2"/>
                  </a:solidFill>
                  <a:latin typeface="Calibri"/>
                  <a:ea typeface="Calibri"/>
                  <a:cs typeface="Calibri"/>
                  <a:sym typeface="Calibri"/>
                </a:rPr>
                <a:t>1</a:t>
              </a:r>
              <a:endParaRPr b="1" baseline="30000" sz="1400">
                <a:solidFill>
                  <a:schemeClr val="dk2"/>
                </a:solidFill>
                <a:latin typeface="Calibri"/>
                <a:ea typeface="Calibri"/>
                <a:cs typeface="Calibri"/>
                <a:sym typeface="Calibri"/>
              </a:endParaRPr>
            </a:p>
          </p:txBody>
        </p:sp>
        <p:grpSp>
          <p:nvGrpSpPr>
            <p:cNvPr id="9618" name="Google Shape;9618;p146"/>
            <p:cNvGrpSpPr/>
            <p:nvPr/>
          </p:nvGrpSpPr>
          <p:grpSpPr>
            <a:xfrm>
              <a:off x="9478647" y="2686828"/>
              <a:ext cx="696013" cy="1876874"/>
              <a:chOff x="9999527" y="4886545"/>
              <a:chExt cx="847725" cy="102797"/>
            </a:xfrm>
          </p:grpSpPr>
          <p:cxnSp>
            <p:nvCxnSpPr>
              <p:cNvPr id="9619" name="Google Shape;9619;p146"/>
              <p:cNvCxnSpPr/>
              <p:nvPr/>
            </p:nvCxnSpPr>
            <p:spPr>
              <a:xfrm>
                <a:off x="9999527" y="4886545"/>
                <a:ext cx="0" cy="102797"/>
              </a:xfrm>
              <a:prstGeom prst="straightConnector1">
                <a:avLst/>
              </a:prstGeom>
              <a:noFill/>
              <a:ln cap="flat" cmpd="sng" w="9525">
                <a:solidFill>
                  <a:schemeClr val="lt1"/>
                </a:solidFill>
                <a:prstDash val="solid"/>
                <a:miter lim="800000"/>
                <a:headEnd len="sm" w="sm" type="none"/>
                <a:tailEnd len="sm" w="sm" type="none"/>
              </a:ln>
            </p:spPr>
          </p:cxnSp>
          <p:cxnSp>
            <p:nvCxnSpPr>
              <p:cNvPr id="9620" name="Google Shape;9620;p146"/>
              <p:cNvCxnSpPr/>
              <p:nvPr/>
            </p:nvCxnSpPr>
            <p:spPr>
              <a:xfrm>
                <a:off x="10209077" y="4886545"/>
                <a:ext cx="0" cy="102797"/>
              </a:xfrm>
              <a:prstGeom prst="straightConnector1">
                <a:avLst/>
              </a:prstGeom>
              <a:noFill/>
              <a:ln cap="flat" cmpd="sng" w="9525">
                <a:solidFill>
                  <a:schemeClr val="lt1"/>
                </a:solidFill>
                <a:prstDash val="solid"/>
                <a:miter lim="800000"/>
                <a:headEnd len="sm" w="sm" type="none"/>
                <a:tailEnd len="sm" w="sm" type="none"/>
              </a:ln>
            </p:spPr>
          </p:cxnSp>
          <p:cxnSp>
            <p:nvCxnSpPr>
              <p:cNvPr id="9621" name="Google Shape;9621;p146"/>
              <p:cNvCxnSpPr/>
              <p:nvPr/>
            </p:nvCxnSpPr>
            <p:spPr>
              <a:xfrm>
                <a:off x="10431327" y="4886545"/>
                <a:ext cx="0" cy="102797"/>
              </a:xfrm>
              <a:prstGeom prst="straightConnector1">
                <a:avLst/>
              </a:prstGeom>
              <a:noFill/>
              <a:ln cap="flat" cmpd="sng" w="9525">
                <a:solidFill>
                  <a:schemeClr val="lt1"/>
                </a:solidFill>
                <a:prstDash val="solid"/>
                <a:miter lim="800000"/>
                <a:headEnd len="sm" w="sm" type="none"/>
                <a:tailEnd len="sm" w="sm" type="none"/>
              </a:ln>
            </p:spPr>
          </p:cxnSp>
          <p:cxnSp>
            <p:nvCxnSpPr>
              <p:cNvPr id="9622" name="Google Shape;9622;p146"/>
              <p:cNvCxnSpPr/>
              <p:nvPr/>
            </p:nvCxnSpPr>
            <p:spPr>
              <a:xfrm>
                <a:off x="10634527" y="4886545"/>
                <a:ext cx="0" cy="102797"/>
              </a:xfrm>
              <a:prstGeom prst="straightConnector1">
                <a:avLst/>
              </a:prstGeom>
              <a:noFill/>
              <a:ln cap="flat" cmpd="sng" w="9525">
                <a:solidFill>
                  <a:schemeClr val="lt1"/>
                </a:solidFill>
                <a:prstDash val="solid"/>
                <a:miter lim="800000"/>
                <a:headEnd len="sm" w="sm" type="none"/>
                <a:tailEnd len="sm" w="sm" type="none"/>
              </a:ln>
            </p:spPr>
          </p:cxnSp>
          <p:cxnSp>
            <p:nvCxnSpPr>
              <p:cNvPr id="9623" name="Google Shape;9623;p146"/>
              <p:cNvCxnSpPr/>
              <p:nvPr/>
            </p:nvCxnSpPr>
            <p:spPr>
              <a:xfrm>
                <a:off x="10847252" y="4886545"/>
                <a:ext cx="0" cy="102797"/>
              </a:xfrm>
              <a:prstGeom prst="straightConnector1">
                <a:avLst/>
              </a:prstGeom>
              <a:noFill/>
              <a:ln cap="flat" cmpd="sng" w="9525">
                <a:solidFill>
                  <a:schemeClr val="lt1"/>
                </a:solidFill>
                <a:prstDash val="solid"/>
                <a:miter lim="800000"/>
                <a:headEnd len="sm" w="sm" type="none"/>
                <a:tailEnd len="sm" w="sm" type="none"/>
              </a:ln>
            </p:spPr>
          </p:cxnSp>
        </p:grpSp>
        <p:cxnSp>
          <p:nvCxnSpPr>
            <p:cNvPr id="9624" name="Google Shape;9624;p146"/>
            <p:cNvCxnSpPr/>
            <p:nvPr/>
          </p:nvCxnSpPr>
          <p:spPr>
            <a:xfrm>
              <a:off x="9463673" y="2905338"/>
              <a:ext cx="446714" cy="0"/>
            </a:xfrm>
            <a:prstGeom prst="straightConnector1">
              <a:avLst/>
            </a:prstGeom>
            <a:noFill/>
            <a:ln cap="flat" cmpd="sng" w="12700">
              <a:solidFill>
                <a:schemeClr val="dk1"/>
              </a:solidFill>
              <a:prstDash val="solid"/>
              <a:miter lim="800000"/>
              <a:headEnd len="sm" w="sm" type="none"/>
              <a:tailEnd len="sm" w="sm" type="none"/>
            </a:ln>
          </p:spPr>
        </p:cxnSp>
        <p:cxnSp>
          <p:nvCxnSpPr>
            <p:cNvPr id="9625" name="Google Shape;9625;p146"/>
            <p:cNvCxnSpPr/>
            <p:nvPr/>
          </p:nvCxnSpPr>
          <p:spPr>
            <a:xfrm>
              <a:off x="9467056" y="2865996"/>
              <a:ext cx="0" cy="74757"/>
            </a:xfrm>
            <a:prstGeom prst="straightConnector1">
              <a:avLst/>
            </a:prstGeom>
            <a:noFill/>
            <a:ln cap="flat" cmpd="sng" w="12700">
              <a:solidFill>
                <a:schemeClr val="dk1"/>
              </a:solidFill>
              <a:prstDash val="solid"/>
              <a:miter lim="800000"/>
              <a:headEnd len="sm" w="sm" type="none"/>
              <a:tailEnd len="sm" w="sm" type="none"/>
            </a:ln>
          </p:spPr>
        </p:cxnSp>
        <p:cxnSp>
          <p:nvCxnSpPr>
            <p:cNvPr id="9626" name="Google Shape;9626;p146"/>
            <p:cNvCxnSpPr/>
            <p:nvPr/>
          </p:nvCxnSpPr>
          <p:spPr>
            <a:xfrm>
              <a:off x="9915424" y="2865996"/>
              <a:ext cx="0" cy="74757"/>
            </a:xfrm>
            <a:prstGeom prst="straightConnector1">
              <a:avLst/>
            </a:prstGeom>
            <a:noFill/>
            <a:ln cap="flat" cmpd="sng" w="12700">
              <a:solidFill>
                <a:schemeClr val="dk1"/>
              </a:solidFill>
              <a:prstDash val="solid"/>
              <a:miter lim="800000"/>
              <a:headEnd len="sm" w="sm" type="none"/>
              <a:tailEnd len="sm" w="sm" type="none"/>
            </a:ln>
          </p:spPr>
        </p:cxnSp>
        <p:sp>
          <p:nvSpPr>
            <p:cNvPr id="9627" name="Google Shape;9627;p146"/>
            <p:cNvSpPr/>
            <p:nvPr/>
          </p:nvSpPr>
          <p:spPr>
            <a:xfrm>
              <a:off x="9652676" y="2865996"/>
              <a:ext cx="72000" cy="74757"/>
            </a:xfrm>
            <a:prstGeom prst="ellipse">
              <a:avLst/>
            </a:prstGeom>
            <a:solidFill>
              <a:schemeClr val="lt2"/>
            </a:solidFill>
            <a:ln cap="flat" cmpd="sng" w="9525">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2"/>
                </a:solidFill>
                <a:latin typeface="Calibri"/>
                <a:ea typeface="Calibri"/>
                <a:cs typeface="Calibri"/>
                <a:sym typeface="Calibri"/>
              </a:endParaRPr>
            </a:p>
          </p:txBody>
        </p:sp>
        <p:cxnSp>
          <p:nvCxnSpPr>
            <p:cNvPr id="9628" name="Google Shape;9628;p146"/>
            <p:cNvCxnSpPr/>
            <p:nvPr/>
          </p:nvCxnSpPr>
          <p:spPr>
            <a:xfrm>
              <a:off x="9705441" y="3375068"/>
              <a:ext cx="392634" cy="0"/>
            </a:xfrm>
            <a:prstGeom prst="straightConnector1">
              <a:avLst/>
            </a:prstGeom>
            <a:noFill/>
            <a:ln cap="flat" cmpd="sng" w="12700">
              <a:solidFill>
                <a:schemeClr val="dk1"/>
              </a:solidFill>
              <a:prstDash val="solid"/>
              <a:miter lim="800000"/>
              <a:headEnd len="sm" w="sm" type="none"/>
              <a:tailEnd len="sm" w="sm" type="none"/>
            </a:ln>
          </p:spPr>
        </p:cxnSp>
        <p:cxnSp>
          <p:nvCxnSpPr>
            <p:cNvPr id="9629" name="Google Shape;9629;p146"/>
            <p:cNvCxnSpPr/>
            <p:nvPr/>
          </p:nvCxnSpPr>
          <p:spPr>
            <a:xfrm>
              <a:off x="10098086" y="3334112"/>
              <a:ext cx="0" cy="74757"/>
            </a:xfrm>
            <a:prstGeom prst="straightConnector1">
              <a:avLst/>
            </a:prstGeom>
            <a:noFill/>
            <a:ln cap="flat" cmpd="sng" w="12700">
              <a:solidFill>
                <a:schemeClr val="dk1"/>
              </a:solidFill>
              <a:prstDash val="solid"/>
              <a:miter lim="800000"/>
              <a:headEnd len="sm" w="sm" type="none"/>
              <a:tailEnd len="sm" w="sm" type="none"/>
            </a:ln>
          </p:spPr>
        </p:cxnSp>
        <p:cxnSp>
          <p:nvCxnSpPr>
            <p:cNvPr id="9630" name="Google Shape;9630;p146"/>
            <p:cNvCxnSpPr/>
            <p:nvPr/>
          </p:nvCxnSpPr>
          <p:spPr>
            <a:xfrm>
              <a:off x="9709487" y="3334112"/>
              <a:ext cx="0" cy="74757"/>
            </a:xfrm>
            <a:prstGeom prst="straightConnector1">
              <a:avLst/>
            </a:prstGeom>
            <a:noFill/>
            <a:ln cap="flat" cmpd="sng" w="12700">
              <a:solidFill>
                <a:schemeClr val="dk1"/>
              </a:solidFill>
              <a:prstDash val="solid"/>
              <a:miter lim="800000"/>
              <a:headEnd len="sm" w="sm" type="none"/>
              <a:tailEnd len="sm" w="sm" type="none"/>
            </a:ln>
          </p:spPr>
        </p:cxnSp>
        <p:sp>
          <p:nvSpPr>
            <p:cNvPr id="9631" name="Google Shape;9631;p146"/>
            <p:cNvSpPr/>
            <p:nvPr/>
          </p:nvSpPr>
          <p:spPr>
            <a:xfrm>
              <a:off x="9871646" y="3337287"/>
              <a:ext cx="72000" cy="74757"/>
            </a:xfrm>
            <a:prstGeom prst="ellipse">
              <a:avLst/>
            </a:prstGeom>
            <a:solidFill>
              <a:schemeClr val="lt2"/>
            </a:solidFill>
            <a:ln cap="flat" cmpd="sng" w="9525">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cxnSp>
          <p:nvCxnSpPr>
            <p:cNvPr id="9632" name="Google Shape;9632;p146"/>
            <p:cNvCxnSpPr/>
            <p:nvPr/>
          </p:nvCxnSpPr>
          <p:spPr>
            <a:xfrm>
              <a:off x="9886768" y="3801947"/>
              <a:ext cx="325830" cy="0"/>
            </a:xfrm>
            <a:prstGeom prst="straightConnector1">
              <a:avLst/>
            </a:prstGeom>
            <a:noFill/>
            <a:ln cap="flat" cmpd="sng" w="12700">
              <a:solidFill>
                <a:schemeClr val="dk1"/>
              </a:solidFill>
              <a:prstDash val="solid"/>
              <a:miter lim="800000"/>
              <a:headEnd len="sm" w="sm" type="none"/>
              <a:tailEnd len="sm" w="sm" type="none"/>
            </a:ln>
          </p:spPr>
        </p:cxnSp>
        <p:cxnSp>
          <p:nvCxnSpPr>
            <p:cNvPr id="9633" name="Google Shape;9633;p146"/>
            <p:cNvCxnSpPr/>
            <p:nvPr/>
          </p:nvCxnSpPr>
          <p:spPr>
            <a:xfrm>
              <a:off x="10212598" y="3760453"/>
              <a:ext cx="0" cy="74757"/>
            </a:xfrm>
            <a:prstGeom prst="straightConnector1">
              <a:avLst/>
            </a:prstGeom>
            <a:noFill/>
            <a:ln cap="flat" cmpd="sng" w="12700">
              <a:solidFill>
                <a:schemeClr val="dk1"/>
              </a:solidFill>
              <a:prstDash val="solid"/>
              <a:miter lim="800000"/>
              <a:headEnd len="sm" w="sm" type="none"/>
              <a:tailEnd len="sm" w="sm" type="none"/>
            </a:ln>
          </p:spPr>
        </p:cxnSp>
        <p:cxnSp>
          <p:nvCxnSpPr>
            <p:cNvPr id="9634" name="Google Shape;9634;p146"/>
            <p:cNvCxnSpPr/>
            <p:nvPr/>
          </p:nvCxnSpPr>
          <p:spPr>
            <a:xfrm>
              <a:off x="9892360" y="3760453"/>
              <a:ext cx="0" cy="74757"/>
            </a:xfrm>
            <a:prstGeom prst="straightConnector1">
              <a:avLst/>
            </a:prstGeom>
            <a:noFill/>
            <a:ln cap="flat" cmpd="sng" w="12700">
              <a:solidFill>
                <a:schemeClr val="dk1"/>
              </a:solidFill>
              <a:prstDash val="solid"/>
              <a:miter lim="800000"/>
              <a:headEnd len="sm" w="sm" type="none"/>
              <a:tailEnd len="sm" w="sm" type="none"/>
            </a:ln>
          </p:spPr>
        </p:cxnSp>
        <p:sp>
          <p:nvSpPr>
            <p:cNvPr id="9635" name="Google Shape;9635;p146"/>
            <p:cNvSpPr/>
            <p:nvPr/>
          </p:nvSpPr>
          <p:spPr>
            <a:xfrm>
              <a:off x="10014797" y="3760453"/>
              <a:ext cx="65455" cy="74757"/>
            </a:xfrm>
            <a:prstGeom prst="ellipse">
              <a:avLst/>
            </a:prstGeom>
            <a:solidFill>
              <a:schemeClr val="lt2"/>
            </a:solidFill>
            <a:ln cap="flat" cmpd="sng" w="9525">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cxnSp>
          <p:nvCxnSpPr>
            <p:cNvPr id="9636" name="Google Shape;9636;p146"/>
            <p:cNvCxnSpPr/>
            <p:nvPr/>
          </p:nvCxnSpPr>
          <p:spPr>
            <a:xfrm>
              <a:off x="9972660" y="4259761"/>
              <a:ext cx="355034" cy="0"/>
            </a:xfrm>
            <a:prstGeom prst="straightConnector1">
              <a:avLst/>
            </a:prstGeom>
            <a:noFill/>
            <a:ln cap="flat" cmpd="sng" w="12700">
              <a:solidFill>
                <a:schemeClr val="dk1"/>
              </a:solidFill>
              <a:prstDash val="solid"/>
              <a:miter lim="800000"/>
              <a:headEnd len="sm" w="sm" type="none"/>
              <a:tailEnd len="sm" w="sm" type="none"/>
            </a:ln>
          </p:spPr>
        </p:cxnSp>
        <p:cxnSp>
          <p:nvCxnSpPr>
            <p:cNvPr id="9637" name="Google Shape;9637;p146"/>
            <p:cNvCxnSpPr/>
            <p:nvPr/>
          </p:nvCxnSpPr>
          <p:spPr>
            <a:xfrm>
              <a:off x="10327694" y="4224711"/>
              <a:ext cx="0" cy="74757"/>
            </a:xfrm>
            <a:prstGeom prst="straightConnector1">
              <a:avLst/>
            </a:prstGeom>
            <a:noFill/>
            <a:ln cap="flat" cmpd="sng" w="12700">
              <a:solidFill>
                <a:schemeClr val="dk1"/>
              </a:solidFill>
              <a:prstDash val="solid"/>
              <a:miter lim="800000"/>
              <a:headEnd len="sm" w="sm" type="none"/>
              <a:tailEnd len="sm" w="sm" type="none"/>
            </a:ln>
          </p:spPr>
        </p:cxnSp>
        <p:cxnSp>
          <p:nvCxnSpPr>
            <p:cNvPr id="9638" name="Google Shape;9638;p146"/>
            <p:cNvCxnSpPr/>
            <p:nvPr/>
          </p:nvCxnSpPr>
          <p:spPr>
            <a:xfrm>
              <a:off x="9978384" y="4224711"/>
              <a:ext cx="0" cy="74757"/>
            </a:xfrm>
            <a:prstGeom prst="straightConnector1">
              <a:avLst/>
            </a:prstGeom>
            <a:noFill/>
            <a:ln cap="flat" cmpd="sng" w="12700">
              <a:solidFill>
                <a:schemeClr val="dk1"/>
              </a:solidFill>
              <a:prstDash val="solid"/>
              <a:miter lim="800000"/>
              <a:headEnd len="sm" w="sm" type="none"/>
              <a:tailEnd len="sm" w="sm" type="none"/>
            </a:ln>
          </p:spPr>
        </p:cxnSp>
        <p:sp>
          <p:nvSpPr>
            <p:cNvPr id="9639" name="Google Shape;9639;p146"/>
            <p:cNvSpPr/>
            <p:nvPr/>
          </p:nvSpPr>
          <p:spPr>
            <a:xfrm>
              <a:off x="10115796" y="4221536"/>
              <a:ext cx="72000" cy="74757"/>
            </a:xfrm>
            <a:prstGeom prst="ellipse">
              <a:avLst/>
            </a:prstGeom>
            <a:solidFill>
              <a:schemeClr val="lt2"/>
            </a:solidFill>
            <a:ln cap="flat" cmpd="sng" w="9525">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640" name="Google Shape;9640;p146"/>
            <p:cNvSpPr/>
            <p:nvPr/>
          </p:nvSpPr>
          <p:spPr>
            <a:xfrm>
              <a:off x="10295389" y="4486339"/>
              <a:ext cx="11014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2</a:t>
              </a:r>
              <a:endParaRPr/>
            </a:p>
          </p:txBody>
        </p:sp>
        <p:sp>
          <p:nvSpPr>
            <p:cNvPr id="9641" name="Google Shape;9641;p146"/>
            <p:cNvSpPr txBox="1"/>
            <p:nvPr/>
          </p:nvSpPr>
          <p:spPr>
            <a:xfrm>
              <a:off x="10403043" y="4475764"/>
              <a:ext cx="0" cy="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642" name="Google Shape;9642;p146"/>
            <p:cNvSpPr/>
            <p:nvPr/>
          </p:nvSpPr>
          <p:spPr>
            <a:xfrm>
              <a:off x="10127954" y="4486339"/>
              <a:ext cx="11014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1</a:t>
              </a:r>
              <a:endParaRPr/>
            </a:p>
          </p:txBody>
        </p:sp>
        <p:sp>
          <p:nvSpPr>
            <p:cNvPr id="9643" name="Google Shape;9643;p146"/>
            <p:cNvSpPr/>
            <p:nvPr/>
          </p:nvSpPr>
          <p:spPr>
            <a:xfrm>
              <a:off x="9949717" y="4486339"/>
              <a:ext cx="11014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0</a:t>
              </a:r>
              <a:endParaRPr/>
            </a:p>
          </p:txBody>
        </p:sp>
        <p:sp>
          <p:nvSpPr>
            <p:cNvPr id="9644" name="Google Shape;9644;p146"/>
            <p:cNvSpPr/>
            <p:nvPr/>
          </p:nvSpPr>
          <p:spPr>
            <a:xfrm>
              <a:off x="9782283" y="4486339"/>
              <a:ext cx="11014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-1</a:t>
              </a:r>
              <a:endParaRPr/>
            </a:p>
          </p:txBody>
        </p:sp>
        <p:sp>
          <p:nvSpPr>
            <p:cNvPr id="9645" name="Google Shape;9645;p146"/>
            <p:cNvSpPr/>
            <p:nvPr/>
          </p:nvSpPr>
          <p:spPr>
            <a:xfrm>
              <a:off x="9593244" y="4486339"/>
              <a:ext cx="11014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-2</a:t>
              </a:r>
              <a:endParaRPr/>
            </a:p>
          </p:txBody>
        </p:sp>
        <p:sp>
          <p:nvSpPr>
            <p:cNvPr id="9646" name="Google Shape;9646;p146"/>
            <p:cNvSpPr/>
            <p:nvPr/>
          </p:nvSpPr>
          <p:spPr>
            <a:xfrm>
              <a:off x="9420408" y="4486339"/>
              <a:ext cx="11014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-3</a:t>
              </a:r>
              <a:endParaRPr/>
            </a:p>
          </p:txBody>
        </p:sp>
        <p:sp>
          <p:nvSpPr>
            <p:cNvPr id="9647" name="Google Shape;9647;p146"/>
            <p:cNvSpPr/>
            <p:nvPr/>
          </p:nvSpPr>
          <p:spPr>
            <a:xfrm>
              <a:off x="9258374" y="4486339"/>
              <a:ext cx="11014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-4</a:t>
              </a:r>
              <a:endParaRPr/>
            </a:p>
          </p:txBody>
        </p:sp>
        <p:sp>
          <p:nvSpPr>
            <p:cNvPr id="9648" name="Google Shape;9648;p146"/>
            <p:cNvSpPr/>
            <p:nvPr/>
          </p:nvSpPr>
          <p:spPr>
            <a:xfrm>
              <a:off x="9410444" y="4724865"/>
              <a:ext cx="1117909" cy="227202"/>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700">
                  <a:solidFill>
                    <a:schemeClr val="dk1"/>
                  </a:solidFill>
                  <a:latin typeface="Calibri"/>
                  <a:ea typeface="Calibri"/>
                  <a:cs typeface="Calibri"/>
                  <a:sym typeface="Calibri"/>
                </a:rPr>
                <a:t>Diferença entre os escores médios (ravulizumabe − eculizumabe)</a:t>
              </a:r>
              <a:endParaRPr b="1" sz="700">
                <a:solidFill>
                  <a:schemeClr val="dk1"/>
                </a:solidFill>
                <a:latin typeface="Calibri"/>
                <a:ea typeface="Calibri"/>
                <a:cs typeface="Calibri"/>
                <a:sym typeface="Calibri"/>
              </a:endParaRPr>
            </a:p>
          </p:txBody>
        </p:sp>
        <p:sp>
          <p:nvSpPr>
            <p:cNvPr id="9649" name="Google Shape;9649;p146"/>
            <p:cNvSpPr txBox="1"/>
            <p:nvPr/>
          </p:nvSpPr>
          <p:spPr>
            <a:xfrm>
              <a:off x="7432284" y="4849590"/>
              <a:ext cx="4547788" cy="893280"/>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pt-BR" sz="600">
                  <a:solidFill>
                    <a:schemeClr val="dk1"/>
                  </a:solidFill>
                  <a:latin typeface="Calibri"/>
                  <a:ea typeface="Calibri"/>
                  <a:cs typeface="Calibri"/>
                  <a:sym typeface="Calibri"/>
                </a:rPr>
                <a:t>§Média das respostas em uma escala de concordância, de 0 = “discordo totalmente” a 4 = “concordo muito”; médias mais altas indicam maior concordância. Assim, escores mais baixos em questões negativas são mais favoráveis e escores mais altos em questões positivas são mais favoráveis. ¶As magnitudes dos efeitos são calculadas pela diferença dos escores médios dividida pelo DP das diferenças médias. Os padrões normativos das magnitudes dos efeitos (absolutas) são: pequeno = 0,20 a &lt;0,50; médio = 0,50 a &lt;0,80; grande ≥0,80. ††Valor de </a:t>
              </a:r>
              <a:r>
                <a:rPr i="1" lang="pt-BR" sz="600">
                  <a:solidFill>
                    <a:schemeClr val="dk1"/>
                  </a:solidFill>
                  <a:latin typeface="Calibri"/>
                  <a:ea typeface="Calibri"/>
                  <a:cs typeface="Calibri"/>
                  <a:sym typeface="Calibri"/>
                </a:rPr>
                <a:t>p </a:t>
              </a:r>
              <a:r>
                <a:rPr lang="pt-BR" sz="600">
                  <a:solidFill>
                    <a:schemeClr val="dk1"/>
                  </a:solidFill>
                  <a:latin typeface="Calibri"/>
                  <a:ea typeface="Calibri"/>
                  <a:cs typeface="Calibri"/>
                  <a:sym typeface="Calibri"/>
                </a:rPr>
                <a:t>no teste T pareado; os valores de </a:t>
              </a:r>
              <a:r>
                <a:rPr i="1" lang="pt-BR" sz="600">
                  <a:solidFill>
                    <a:schemeClr val="dk1"/>
                  </a:solidFill>
                  <a:latin typeface="Calibri"/>
                  <a:ea typeface="Calibri"/>
                  <a:cs typeface="Calibri"/>
                  <a:sym typeface="Calibri"/>
                </a:rPr>
                <a:t>p </a:t>
              </a:r>
              <a:r>
                <a:rPr lang="pt-BR" sz="600">
                  <a:solidFill>
                    <a:schemeClr val="dk1"/>
                  </a:solidFill>
                  <a:latin typeface="Calibri"/>
                  <a:ea typeface="Calibri"/>
                  <a:cs typeface="Calibri"/>
                  <a:sym typeface="Calibri"/>
                </a:rPr>
                <a:t>calculados pelo teste de postos sinalizados de Wilcoxon chegaram a achados similares, exceto em relação ao quesito “Efetivo no tratamento dos sintomas de HPN”, para o qual o teste de Wilcoxon resultou em </a:t>
              </a:r>
              <a:r>
                <a:rPr i="1" lang="pt-BR" sz="600">
                  <a:solidFill>
                    <a:schemeClr val="dk1"/>
                  </a:solidFill>
                  <a:latin typeface="Calibri"/>
                  <a:ea typeface="Calibri"/>
                  <a:cs typeface="Calibri"/>
                  <a:sym typeface="Calibri"/>
                </a:rPr>
                <a:t>p </a:t>
              </a:r>
              <a:r>
                <a:rPr lang="pt-BR" sz="600">
                  <a:solidFill>
                    <a:schemeClr val="dk1"/>
                  </a:solidFill>
                  <a:latin typeface="Calibri"/>
                  <a:ea typeface="Calibri"/>
                  <a:cs typeface="Calibri"/>
                  <a:sym typeface="Calibri"/>
                </a:rPr>
                <a:t>= 0,003.</a:t>
              </a:r>
              <a:endParaRPr sz="1600">
                <a:solidFill>
                  <a:schemeClr val="dk1"/>
                </a:solidFill>
                <a:latin typeface="Calibri"/>
                <a:ea typeface="Calibri"/>
                <a:cs typeface="Calibri"/>
                <a:sym typeface="Calibri"/>
              </a:endParaRPr>
            </a:p>
          </p:txBody>
        </p:sp>
        <p:cxnSp>
          <p:nvCxnSpPr>
            <p:cNvPr id="9650" name="Google Shape;9650;p146"/>
            <p:cNvCxnSpPr/>
            <p:nvPr/>
          </p:nvCxnSpPr>
          <p:spPr>
            <a:xfrm rot="10800000">
              <a:off x="9385286" y="4662144"/>
              <a:ext cx="540000" cy="0"/>
            </a:xfrm>
            <a:prstGeom prst="straightConnector1">
              <a:avLst/>
            </a:prstGeom>
            <a:noFill/>
            <a:ln cap="flat" cmpd="sng" w="12700">
              <a:solidFill>
                <a:schemeClr val="dk1"/>
              </a:solidFill>
              <a:prstDash val="solid"/>
              <a:miter lim="800000"/>
              <a:headEnd len="sm" w="sm" type="none"/>
              <a:tailEnd len="med" w="med" type="triangle"/>
            </a:ln>
          </p:spPr>
        </p:cxnSp>
        <p:cxnSp>
          <p:nvCxnSpPr>
            <p:cNvPr id="9651" name="Google Shape;9651;p146"/>
            <p:cNvCxnSpPr/>
            <p:nvPr/>
          </p:nvCxnSpPr>
          <p:spPr>
            <a:xfrm>
              <a:off x="10063529" y="4655506"/>
              <a:ext cx="468000" cy="0"/>
            </a:xfrm>
            <a:prstGeom prst="straightConnector1">
              <a:avLst/>
            </a:prstGeom>
            <a:noFill/>
            <a:ln cap="flat" cmpd="sng" w="12700">
              <a:solidFill>
                <a:schemeClr val="dk1"/>
              </a:solidFill>
              <a:prstDash val="solid"/>
              <a:miter lim="800000"/>
              <a:headEnd len="sm" w="sm" type="none"/>
              <a:tailEnd len="med" w="med" type="triangle"/>
            </a:ln>
          </p:spPr>
        </p:cxnSp>
        <p:sp>
          <p:nvSpPr>
            <p:cNvPr id="9652" name="Google Shape;9652;p146"/>
            <p:cNvSpPr/>
            <p:nvPr/>
          </p:nvSpPr>
          <p:spPr>
            <a:xfrm>
              <a:off x="10631551" y="4606695"/>
              <a:ext cx="1125051" cy="256078"/>
            </a:xfrm>
            <a:prstGeom prst="rect">
              <a:avLst/>
            </a:prstGeom>
            <a:solidFill>
              <a:schemeClr val="lt2"/>
            </a:solid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700">
                  <a:solidFill>
                    <a:schemeClr val="lt1"/>
                  </a:solidFill>
                  <a:latin typeface="Calibri"/>
                  <a:ea typeface="Calibri"/>
                  <a:cs typeface="Calibri"/>
                  <a:sym typeface="Calibri"/>
                </a:rPr>
                <a:t>Escore de ravulizumabe </a:t>
              </a:r>
              <a:br>
                <a:rPr b="1" lang="pt-BR" sz="700">
                  <a:solidFill>
                    <a:schemeClr val="lt1"/>
                  </a:solidFill>
                  <a:latin typeface="Calibri"/>
                  <a:ea typeface="Calibri"/>
                  <a:cs typeface="Calibri"/>
                  <a:sym typeface="Calibri"/>
                </a:rPr>
              </a:br>
              <a:r>
                <a:rPr b="1" lang="pt-BR" sz="700">
                  <a:solidFill>
                    <a:schemeClr val="lt1"/>
                  </a:solidFill>
                  <a:latin typeface="Calibri"/>
                  <a:ea typeface="Calibri"/>
                  <a:cs typeface="Calibri"/>
                  <a:sym typeface="Calibri"/>
                </a:rPr>
                <a:t>mais alto</a:t>
              </a:r>
              <a:endParaRPr/>
            </a:p>
          </p:txBody>
        </p:sp>
        <p:cxnSp>
          <p:nvCxnSpPr>
            <p:cNvPr id="9653" name="Google Shape;9653;p146"/>
            <p:cNvCxnSpPr/>
            <p:nvPr/>
          </p:nvCxnSpPr>
          <p:spPr>
            <a:xfrm>
              <a:off x="9995960" y="2710971"/>
              <a:ext cx="0" cy="1764000"/>
            </a:xfrm>
            <a:prstGeom prst="straightConnector1">
              <a:avLst/>
            </a:prstGeom>
            <a:noFill/>
            <a:ln cap="flat" cmpd="sng" w="19050">
              <a:solidFill>
                <a:schemeClr val="dk2"/>
              </a:solidFill>
              <a:prstDash val="dot"/>
              <a:miter lim="800000"/>
              <a:headEnd len="sm" w="sm" type="none"/>
              <a:tailEnd len="sm" w="sm" type="none"/>
            </a:ln>
          </p:spPr>
        </p:cxnSp>
        <p:sp>
          <p:nvSpPr>
            <p:cNvPr id="9654" name="Google Shape;9654;p146"/>
            <p:cNvSpPr/>
            <p:nvPr/>
          </p:nvSpPr>
          <p:spPr>
            <a:xfrm>
              <a:off x="9460589" y="2738390"/>
              <a:ext cx="394858" cy="15016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600">
                  <a:solidFill>
                    <a:schemeClr val="lt2"/>
                  </a:solidFill>
                  <a:latin typeface="Calibri"/>
                  <a:ea typeface="Calibri"/>
                  <a:cs typeface="Calibri"/>
                  <a:sym typeface="Calibri"/>
                </a:rPr>
                <a:t>−1,82</a:t>
              </a:r>
              <a:endParaRPr b="1" sz="600">
                <a:solidFill>
                  <a:schemeClr val="lt2"/>
                </a:solidFill>
                <a:latin typeface="Calibri"/>
                <a:ea typeface="Calibri"/>
                <a:cs typeface="Calibri"/>
                <a:sym typeface="Calibri"/>
              </a:endParaRPr>
            </a:p>
          </p:txBody>
        </p:sp>
        <p:sp>
          <p:nvSpPr>
            <p:cNvPr id="9655" name="Google Shape;9655;p146"/>
            <p:cNvSpPr/>
            <p:nvPr/>
          </p:nvSpPr>
          <p:spPr>
            <a:xfrm>
              <a:off x="9681041" y="3209807"/>
              <a:ext cx="394858" cy="15016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600">
                  <a:solidFill>
                    <a:schemeClr val="lt2"/>
                  </a:solidFill>
                  <a:latin typeface="Calibri"/>
                  <a:ea typeface="Calibri"/>
                  <a:cs typeface="Calibri"/>
                  <a:sym typeface="Calibri"/>
                </a:rPr>
                <a:t>−0,59</a:t>
              </a:r>
              <a:endParaRPr b="1" sz="600">
                <a:solidFill>
                  <a:schemeClr val="lt2"/>
                </a:solidFill>
                <a:latin typeface="Calibri"/>
                <a:ea typeface="Calibri"/>
                <a:cs typeface="Calibri"/>
                <a:sym typeface="Calibri"/>
              </a:endParaRPr>
            </a:p>
          </p:txBody>
        </p:sp>
        <p:sp>
          <p:nvSpPr>
            <p:cNvPr id="9656" name="Google Shape;9656;p146"/>
            <p:cNvSpPr/>
            <p:nvPr/>
          </p:nvSpPr>
          <p:spPr>
            <a:xfrm>
              <a:off x="9887697" y="3629631"/>
              <a:ext cx="394858" cy="15016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600">
                  <a:solidFill>
                    <a:schemeClr val="lt2"/>
                  </a:solidFill>
                  <a:latin typeface="Calibri"/>
                  <a:ea typeface="Calibri"/>
                  <a:cs typeface="Calibri"/>
                  <a:sym typeface="Calibri"/>
                </a:rPr>
                <a:t>0,23</a:t>
              </a:r>
              <a:endParaRPr b="1" sz="600">
                <a:solidFill>
                  <a:schemeClr val="lt2"/>
                </a:solidFill>
                <a:latin typeface="Calibri"/>
                <a:ea typeface="Calibri"/>
                <a:cs typeface="Calibri"/>
                <a:sym typeface="Calibri"/>
              </a:endParaRPr>
            </a:p>
          </p:txBody>
        </p:sp>
        <p:sp>
          <p:nvSpPr>
            <p:cNvPr id="9657" name="Google Shape;9657;p146"/>
            <p:cNvSpPr/>
            <p:nvPr/>
          </p:nvSpPr>
          <p:spPr>
            <a:xfrm>
              <a:off x="9941665" y="4097562"/>
              <a:ext cx="394858" cy="15016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600">
                  <a:solidFill>
                    <a:schemeClr val="lt2"/>
                  </a:solidFill>
                  <a:latin typeface="Calibri"/>
                  <a:ea typeface="Calibri"/>
                  <a:cs typeface="Calibri"/>
                  <a:sym typeface="Calibri"/>
                </a:rPr>
                <a:t>0,81</a:t>
              </a:r>
              <a:endParaRPr b="1" sz="600">
                <a:solidFill>
                  <a:schemeClr val="lt2"/>
                </a:solidFill>
                <a:latin typeface="Calibri"/>
                <a:ea typeface="Calibri"/>
                <a:cs typeface="Calibri"/>
                <a:sym typeface="Calibri"/>
              </a:endParaRPr>
            </a:p>
          </p:txBody>
        </p:sp>
        <p:sp>
          <p:nvSpPr>
            <p:cNvPr id="9658" name="Google Shape;9658;p146"/>
            <p:cNvSpPr/>
            <p:nvPr/>
          </p:nvSpPr>
          <p:spPr>
            <a:xfrm>
              <a:off x="8388676" y="4625470"/>
              <a:ext cx="958145" cy="256078"/>
            </a:xfrm>
            <a:prstGeom prst="rect">
              <a:avLst/>
            </a:prstGeom>
            <a:solidFill>
              <a:schemeClr val="dk2"/>
            </a:solid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700">
                  <a:solidFill>
                    <a:schemeClr val="lt1"/>
                  </a:solidFill>
                  <a:latin typeface="Calibri"/>
                  <a:ea typeface="Calibri"/>
                  <a:cs typeface="Calibri"/>
                  <a:sym typeface="Calibri"/>
                </a:rPr>
                <a:t>Escore de eculizumabe </a:t>
              </a:r>
              <a:br>
                <a:rPr b="1" lang="pt-BR" sz="700">
                  <a:solidFill>
                    <a:schemeClr val="lt1"/>
                  </a:solidFill>
                  <a:latin typeface="Calibri"/>
                  <a:ea typeface="Calibri"/>
                  <a:cs typeface="Calibri"/>
                  <a:sym typeface="Calibri"/>
                </a:rPr>
              </a:br>
              <a:r>
                <a:rPr b="1" lang="pt-BR" sz="700">
                  <a:solidFill>
                    <a:schemeClr val="lt1"/>
                  </a:solidFill>
                  <a:latin typeface="Calibri"/>
                  <a:ea typeface="Calibri"/>
                  <a:cs typeface="Calibri"/>
                  <a:sym typeface="Calibri"/>
                </a:rPr>
                <a:t>mais alto</a:t>
              </a:r>
              <a:endParaRPr/>
            </a:p>
          </p:txBody>
        </p:sp>
        <p:sp>
          <p:nvSpPr>
            <p:cNvPr id="9659" name="Google Shape;9659;p146"/>
            <p:cNvSpPr/>
            <p:nvPr/>
          </p:nvSpPr>
          <p:spPr>
            <a:xfrm>
              <a:off x="7392684" y="2239539"/>
              <a:ext cx="4396481" cy="467308"/>
            </a:xfrm>
            <a:prstGeom prst="rect">
              <a:avLst/>
            </a:prstGeom>
            <a:solidFill>
              <a:srgbClr val="D8D8D8"/>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660" name="Google Shape;9660;p146"/>
            <p:cNvSpPr txBox="1"/>
            <p:nvPr/>
          </p:nvSpPr>
          <p:spPr>
            <a:xfrm>
              <a:off x="8322637" y="2511458"/>
              <a:ext cx="665072" cy="143548"/>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700">
                  <a:solidFill>
                    <a:schemeClr val="lt2"/>
                  </a:solidFill>
                  <a:latin typeface="Lustria"/>
                  <a:ea typeface="Lustria"/>
                  <a:cs typeface="Lustria"/>
                  <a:sym typeface="Lustria"/>
                </a:rPr>
                <a:t>ravulizumabe</a:t>
              </a:r>
              <a:r>
                <a:rPr b="1" baseline="30000" lang="pt-BR" sz="700">
                  <a:solidFill>
                    <a:schemeClr val="lt2"/>
                  </a:solidFill>
                  <a:latin typeface="Lustria"/>
                  <a:ea typeface="Lustria"/>
                  <a:cs typeface="Lustria"/>
                  <a:sym typeface="Lustria"/>
                </a:rPr>
                <a:t>§</a:t>
              </a:r>
              <a:endParaRPr b="1" sz="1800">
                <a:solidFill>
                  <a:schemeClr val="lt2"/>
                </a:solidFill>
                <a:latin typeface="Lustria"/>
                <a:ea typeface="Lustria"/>
                <a:cs typeface="Lustria"/>
                <a:sym typeface="Lustria"/>
              </a:endParaRPr>
            </a:p>
          </p:txBody>
        </p:sp>
        <p:sp>
          <p:nvSpPr>
            <p:cNvPr id="9661" name="Google Shape;9661;p146"/>
            <p:cNvSpPr txBox="1"/>
            <p:nvPr/>
          </p:nvSpPr>
          <p:spPr>
            <a:xfrm>
              <a:off x="8763511" y="2271396"/>
              <a:ext cx="665072" cy="143548"/>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700">
                  <a:solidFill>
                    <a:schemeClr val="dk2"/>
                  </a:solidFill>
                  <a:latin typeface="Lustria"/>
                  <a:ea typeface="Lustria"/>
                  <a:cs typeface="Lustria"/>
                  <a:sym typeface="Lustria"/>
                </a:rPr>
                <a:t>eculizumabe</a:t>
              </a:r>
              <a:r>
                <a:rPr b="1" baseline="30000" lang="pt-BR" sz="700">
                  <a:solidFill>
                    <a:schemeClr val="dk1"/>
                  </a:solidFill>
                  <a:latin typeface="Lustria"/>
                  <a:ea typeface="Lustria"/>
                  <a:cs typeface="Lustria"/>
                  <a:sym typeface="Lustria"/>
                </a:rPr>
                <a:t>§</a:t>
              </a:r>
              <a:endParaRPr b="1" baseline="30000" sz="1600">
                <a:solidFill>
                  <a:schemeClr val="dk1"/>
                </a:solidFill>
                <a:latin typeface="Lustria"/>
                <a:ea typeface="Lustria"/>
                <a:cs typeface="Lustria"/>
                <a:sym typeface="Lustria"/>
              </a:endParaRPr>
            </a:p>
          </p:txBody>
        </p:sp>
        <p:sp>
          <p:nvSpPr>
            <p:cNvPr id="9662" name="Google Shape;9662;p146"/>
            <p:cNvSpPr txBox="1"/>
            <p:nvPr/>
          </p:nvSpPr>
          <p:spPr>
            <a:xfrm>
              <a:off x="10282555" y="2525005"/>
              <a:ext cx="665072" cy="143548"/>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700">
                  <a:solidFill>
                    <a:schemeClr val="dk2"/>
                  </a:solidFill>
                  <a:latin typeface="Lustria"/>
                  <a:ea typeface="Lustria"/>
                  <a:cs typeface="Lustria"/>
                  <a:sym typeface="Lustria"/>
                </a:rPr>
                <a:t>DP</a:t>
              </a:r>
              <a:endParaRPr b="1" sz="1600">
                <a:solidFill>
                  <a:schemeClr val="dk2"/>
                </a:solidFill>
                <a:latin typeface="Lustria"/>
                <a:ea typeface="Lustria"/>
                <a:cs typeface="Lustria"/>
                <a:sym typeface="Lustria"/>
              </a:endParaRPr>
            </a:p>
          </p:txBody>
        </p:sp>
        <p:sp>
          <p:nvSpPr>
            <p:cNvPr id="9663" name="Google Shape;9663;p146"/>
            <p:cNvSpPr txBox="1"/>
            <p:nvPr/>
          </p:nvSpPr>
          <p:spPr>
            <a:xfrm>
              <a:off x="10636386" y="2270120"/>
              <a:ext cx="842499" cy="24574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700">
                  <a:solidFill>
                    <a:schemeClr val="dk2"/>
                  </a:solidFill>
                  <a:latin typeface="Lustria"/>
                  <a:ea typeface="Lustria"/>
                  <a:cs typeface="Lustria"/>
                  <a:sym typeface="Lustria"/>
                </a:rPr>
                <a:t>Tamanho do efeito</a:t>
              </a:r>
              <a:r>
                <a:rPr b="1" baseline="30000" lang="pt-BR" sz="700">
                  <a:solidFill>
                    <a:schemeClr val="dk2"/>
                  </a:solidFill>
                  <a:latin typeface="Lustria"/>
                  <a:ea typeface="Lustria"/>
                  <a:cs typeface="Lustria"/>
                  <a:sym typeface="Lustria"/>
                </a:rPr>
                <a:t>¶</a:t>
              </a:r>
              <a:endParaRPr b="1" baseline="30000" sz="1600">
                <a:solidFill>
                  <a:schemeClr val="dk2"/>
                </a:solidFill>
                <a:latin typeface="Lustria"/>
                <a:ea typeface="Lustria"/>
                <a:cs typeface="Lustria"/>
                <a:sym typeface="Lustria"/>
              </a:endParaRPr>
            </a:p>
          </p:txBody>
        </p:sp>
        <p:sp>
          <p:nvSpPr>
            <p:cNvPr id="9664" name="Google Shape;9664;p146"/>
            <p:cNvSpPr txBox="1"/>
            <p:nvPr/>
          </p:nvSpPr>
          <p:spPr>
            <a:xfrm>
              <a:off x="11200712" y="2507051"/>
              <a:ext cx="665072" cy="143548"/>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700">
                  <a:solidFill>
                    <a:schemeClr val="dk2"/>
                  </a:solidFill>
                  <a:latin typeface="Lustria"/>
                  <a:ea typeface="Lustria"/>
                  <a:cs typeface="Lustria"/>
                  <a:sym typeface="Lustria"/>
                </a:rPr>
                <a:t>Valor de p</a:t>
              </a:r>
              <a:r>
                <a:rPr b="1" baseline="30000" lang="pt-BR" sz="700">
                  <a:solidFill>
                    <a:schemeClr val="dk2"/>
                  </a:solidFill>
                  <a:latin typeface="Lustria"/>
                  <a:ea typeface="Lustria"/>
                  <a:cs typeface="Lustria"/>
                  <a:sym typeface="Lustria"/>
                </a:rPr>
                <a:t>††</a:t>
              </a:r>
              <a:endParaRPr b="1" baseline="30000" sz="700">
                <a:solidFill>
                  <a:schemeClr val="dk2"/>
                </a:solidFill>
                <a:latin typeface="Lustria"/>
                <a:ea typeface="Lustria"/>
                <a:cs typeface="Lustria"/>
                <a:sym typeface="Lustria"/>
              </a:endParaRPr>
            </a:p>
          </p:txBody>
        </p:sp>
        <p:cxnSp>
          <p:nvCxnSpPr>
            <p:cNvPr id="9665" name="Google Shape;9665;p146"/>
            <p:cNvCxnSpPr/>
            <p:nvPr/>
          </p:nvCxnSpPr>
          <p:spPr>
            <a:xfrm rot="10800000">
              <a:off x="9096047" y="2421533"/>
              <a:ext cx="0" cy="265295"/>
            </a:xfrm>
            <a:prstGeom prst="straightConnector1">
              <a:avLst/>
            </a:prstGeom>
            <a:noFill/>
            <a:ln cap="flat" cmpd="sng" w="9525">
              <a:solidFill>
                <a:schemeClr val="dk2"/>
              </a:solidFill>
              <a:prstDash val="solid"/>
              <a:miter lim="800000"/>
              <a:headEnd len="sm" w="sm" type="oval"/>
              <a:tailEnd len="sm" w="sm" type="oval"/>
            </a:ln>
          </p:spPr>
        </p:cxnSp>
        <p:cxnSp>
          <p:nvCxnSpPr>
            <p:cNvPr id="9666" name="Google Shape;9666;p146"/>
            <p:cNvCxnSpPr/>
            <p:nvPr/>
          </p:nvCxnSpPr>
          <p:spPr>
            <a:xfrm rot="10800000">
              <a:off x="11066832" y="2421533"/>
              <a:ext cx="0" cy="265295"/>
            </a:xfrm>
            <a:prstGeom prst="straightConnector1">
              <a:avLst/>
            </a:prstGeom>
            <a:noFill/>
            <a:ln cap="flat" cmpd="sng" w="9525">
              <a:solidFill>
                <a:schemeClr val="dk2"/>
              </a:solidFill>
              <a:prstDash val="solid"/>
              <a:miter lim="800000"/>
              <a:headEnd len="sm" w="sm" type="oval"/>
              <a:tailEnd len="sm" w="sm" type="oval"/>
            </a:ln>
          </p:spPr>
        </p:cxnSp>
      </p:grpSp>
      <p:sp>
        <p:nvSpPr>
          <p:cNvPr id="9667" name="Google Shape;9667;p146"/>
          <p:cNvSpPr txBox="1"/>
          <p:nvPr/>
        </p:nvSpPr>
        <p:spPr>
          <a:xfrm>
            <a:off x="296269" y="385036"/>
            <a:ext cx="11599462"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Os pacientes preferem ravulizumabe pela redução dos inconvenientes do tratamento e por poderem planejar melhor suas vidas</a:t>
            </a:r>
            <a:r>
              <a:rPr b="1" baseline="30000" lang="pt-BR" sz="2800">
                <a:solidFill>
                  <a:schemeClr val="accent1"/>
                </a:solidFill>
                <a:latin typeface="Lustria"/>
                <a:ea typeface="Lustria"/>
                <a:cs typeface="Lustria"/>
                <a:sym typeface="Lustria"/>
              </a:rPr>
              <a:t>1</a:t>
            </a:r>
            <a:endParaRPr/>
          </a:p>
        </p:txBody>
      </p:sp>
      <p:sp>
        <p:nvSpPr>
          <p:cNvPr id="9668" name="Google Shape;9668;p146"/>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Obs.: o número de pacientes que selecionaram cada preferência é mostrado acima de cada barra. † N=95. ‡Os pacientes que escolheram ”Outros” foram solicitados a fornecer detalhes.</a:t>
            </a:r>
            <a:endParaRPr/>
          </a:p>
          <a:p>
            <a:pPr indent="0" lvl="0" marL="0" rtl="0" algn="l">
              <a:lnSpc>
                <a:spcPct val="90000"/>
              </a:lnSpc>
              <a:spcBef>
                <a:spcPts val="0"/>
              </a:spcBef>
              <a:spcAft>
                <a:spcPts val="0"/>
              </a:spcAft>
              <a:buClr>
                <a:schemeClr val="dk1"/>
              </a:buClr>
              <a:buSzPts val="700"/>
              <a:buNone/>
            </a:pPr>
            <a:r>
              <a:rPr lang="pt-BR" sz="700"/>
              <a:t>Abreviações: QV = qualidade de vida; DP = desvio padrão.</a:t>
            </a:r>
            <a:endParaRPr/>
          </a:p>
          <a:p>
            <a:pPr indent="0" lvl="0" marL="0" rtl="0" algn="l">
              <a:lnSpc>
                <a:spcPct val="90000"/>
              </a:lnSpc>
              <a:spcBef>
                <a:spcPts val="0"/>
              </a:spcBef>
              <a:spcAft>
                <a:spcPts val="0"/>
              </a:spcAft>
              <a:buClr>
                <a:schemeClr val="dk1"/>
              </a:buClr>
              <a:buSzPts val="700"/>
              <a:buNone/>
            </a:pPr>
            <a:r>
              <a:rPr lang="pt-BR" sz="700"/>
              <a:t>Referência: 1. Peipert JD et al. PLOS ONE. 2020;15(9):e0237497.</a:t>
            </a:r>
            <a:endParaRPr/>
          </a:p>
        </p:txBody>
      </p:sp>
      <p:sp>
        <p:nvSpPr>
          <p:cNvPr id="9669" name="Google Shape;9669;p146"/>
          <p:cNvSpPr txBox="1"/>
          <p:nvPr/>
        </p:nvSpPr>
        <p:spPr>
          <a:xfrm>
            <a:off x="296269" y="1045293"/>
            <a:ext cx="6273962"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ALXN1210-PNH-302s</a:t>
            </a:r>
            <a:endParaRPr/>
          </a:p>
        </p:txBody>
      </p:sp>
      <p:cxnSp>
        <p:nvCxnSpPr>
          <p:cNvPr id="9670" name="Google Shape;9670;p146"/>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9671" name="Google Shape;9671;p146"/>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9672" name="Google Shape;9672;p146"/>
          <p:cNvGrpSpPr/>
          <p:nvPr/>
        </p:nvGrpSpPr>
        <p:grpSpPr>
          <a:xfrm>
            <a:off x="518688" y="1827045"/>
            <a:ext cx="6502691" cy="4605761"/>
            <a:chOff x="518688" y="1827045"/>
            <a:chExt cx="6502691" cy="4605761"/>
          </a:xfrm>
        </p:grpSpPr>
        <p:sp>
          <p:nvSpPr>
            <p:cNvPr id="9673" name="Google Shape;9673;p146"/>
            <p:cNvSpPr txBox="1"/>
            <p:nvPr/>
          </p:nvSpPr>
          <p:spPr>
            <a:xfrm>
              <a:off x="2943773" y="5836344"/>
              <a:ext cx="1149402" cy="5964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Controle de outros sintomas que não a fadiga</a:t>
              </a:r>
              <a:endParaRPr/>
            </a:p>
          </p:txBody>
        </p:sp>
        <p:grpSp>
          <p:nvGrpSpPr>
            <p:cNvPr id="9674" name="Google Shape;9674;p146"/>
            <p:cNvGrpSpPr/>
            <p:nvPr/>
          </p:nvGrpSpPr>
          <p:grpSpPr>
            <a:xfrm>
              <a:off x="518688" y="1827045"/>
              <a:ext cx="6502691" cy="4496618"/>
              <a:chOff x="518688" y="1827045"/>
              <a:chExt cx="6502691" cy="4496618"/>
            </a:xfrm>
          </p:grpSpPr>
          <p:grpSp>
            <p:nvGrpSpPr>
              <p:cNvPr id="9675" name="Google Shape;9675;p146"/>
              <p:cNvGrpSpPr/>
              <p:nvPr/>
            </p:nvGrpSpPr>
            <p:grpSpPr>
              <a:xfrm>
                <a:off x="986536" y="2023822"/>
                <a:ext cx="5947664" cy="3296625"/>
                <a:chOff x="986536" y="1869459"/>
                <a:chExt cx="7354956" cy="3296625"/>
              </a:xfrm>
            </p:grpSpPr>
            <p:cxnSp>
              <p:nvCxnSpPr>
                <p:cNvPr id="9676" name="Google Shape;9676;p146"/>
                <p:cNvCxnSpPr/>
                <p:nvPr/>
              </p:nvCxnSpPr>
              <p:spPr>
                <a:xfrm>
                  <a:off x="986536" y="1869459"/>
                  <a:ext cx="7354956" cy="0"/>
                </a:xfrm>
                <a:prstGeom prst="straightConnector1">
                  <a:avLst/>
                </a:prstGeom>
                <a:noFill/>
                <a:ln cap="flat" cmpd="sng" w="9525">
                  <a:solidFill>
                    <a:srgbClr val="D8D8D8"/>
                  </a:solidFill>
                  <a:prstDash val="solid"/>
                  <a:miter lim="800000"/>
                  <a:headEnd len="sm" w="sm" type="none"/>
                  <a:tailEnd len="sm" w="sm" type="none"/>
                </a:ln>
              </p:spPr>
            </p:cxnSp>
            <p:cxnSp>
              <p:nvCxnSpPr>
                <p:cNvPr id="9677" name="Google Shape;9677;p146"/>
                <p:cNvCxnSpPr/>
                <p:nvPr/>
              </p:nvCxnSpPr>
              <p:spPr>
                <a:xfrm>
                  <a:off x="986536" y="2201950"/>
                  <a:ext cx="7354956" cy="0"/>
                </a:xfrm>
                <a:prstGeom prst="straightConnector1">
                  <a:avLst/>
                </a:prstGeom>
                <a:noFill/>
                <a:ln cap="flat" cmpd="sng" w="9525">
                  <a:solidFill>
                    <a:srgbClr val="D8D8D8"/>
                  </a:solidFill>
                  <a:prstDash val="solid"/>
                  <a:miter lim="800000"/>
                  <a:headEnd len="sm" w="sm" type="none"/>
                  <a:tailEnd len="sm" w="sm" type="none"/>
                </a:ln>
              </p:spPr>
            </p:cxnSp>
            <p:cxnSp>
              <p:nvCxnSpPr>
                <p:cNvPr id="9678" name="Google Shape;9678;p146"/>
                <p:cNvCxnSpPr/>
                <p:nvPr/>
              </p:nvCxnSpPr>
              <p:spPr>
                <a:xfrm>
                  <a:off x="986536" y="2534440"/>
                  <a:ext cx="7354956" cy="0"/>
                </a:xfrm>
                <a:prstGeom prst="straightConnector1">
                  <a:avLst/>
                </a:prstGeom>
                <a:noFill/>
                <a:ln cap="flat" cmpd="sng" w="9525">
                  <a:solidFill>
                    <a:srgbClr val="D8D8D8"/>
                  </a:solidFill>
                  <a:prstDash val="solid"/>
                  <a:miter lim="800000"/>
                  <a:headEnd len="sm" w="sm" type="none"/>
                  <a:tailEnd len="sm" w="sm" type="none"/>
                </a:ln>
              </p:spPr>
            </p:cxnSp>
            <p:cxnSp>
              <p:nvCxnSpPr>
                <p:cNvPr id="9679" name="Google Shape;9679;p146"/>
                <p:cNvCxnSpPr/>
                <p:nvPr/>
              </p:nvCxnSpPr>
              <p:spPr>
                <a:xfrm>
                  <a:off x="986536" y="2866931"/>
                  <a:ext cx="7354956" cy="0"/>
                </a:xfrm>
                <a:prstGeom prst="straightConnector1">
                  <a:avLst/>
                </a:prstGeom>
                <a:noFill/>
                <a:ln cap="flat" cmpd="sng" w="9525">
                  <a:solidFill>
                    <a:srgbClr val="D8D8D8"/>
                  </a:solidFill>
                  <a:prstDash val="solid"/>
                  <a:miter lim="800000"/>
                  <a:headEnd len="sm" w="sm" type="none"/>
                  <a:tailEnd len="sm" w="sm" type="none"/>
                </a:ln>
              </p:spPr>
            </p:cxnSp>
            <p:cxnSp>
              <p:nvCxnSpPr>
                <p:cNvPr id="9680" name="Google Shape;9680;p146"/>
                <p:cNvCxnSpPr/>
                <p:nvPr/>
              </p:nvCxnSpPr>
              <p:spPr>
                <a:xfrm>
                  <a:off x="986536" y="3199420"/>
                  <a:ext cx="7354956" cy="0"/>
                </a:xfrm>
                <a:prstGeom prst="straightConnector1">
                  <a:avLst/>
                </a:prstGeom>
                <a:noFill/>
                <a:ln cap="flat" cmpd="sng" w="9525">
                  <a:solidFill>
                    <a:srgbClr val="D8D8D8"/>
                  </a:solidFill>
                  <a:prstDash val="solid"/>
                  <a:miter lim="800000"/>
                  <a:headEnd len="sm" w="sm" type="none"/>
                  <a:tailEnd len="sm" w="sm" type="none"/>
                </a:ln>
              </p:spPr>
            </p:cxnSp>
            <p:cxnSp>
              <p:nvCxnSpPr>
                <p:cNvPr id="9681" name="Google Shape;9681;p146"/>
                <p:cNvCxnSpPr/>
                <p:nvPr/>
              </p:nvCxnSpPr>
              <p:spPr>
                <a:xfrm>
                  <a:off x="986536" y="3531911"/>
                  <a:ext cx="7354956" cy="0"/>
                </a:xfrm>
                <a:prstGeom prst="straightConnector1">
                  <a:avLst/>
                </a:prstGeom>
                <a:noFill/>
                <a:ln cap="flat" cmpd="sng" w="9525">
                  <a:solidFill>
                    <a:srgbClr val="D8D8D8"/>
                  </a:solidFill>
                  <a:prstDash val="solid"/>
                  <a:miter lim="800000"/>
                  <a:headEnd len="sm" w="sm" type="none"/>
                  <a:tailEnd len="sm" w="sm" type="none"/>
                </a:ln>
              </p:spPr>
            </p:cxnSp>
            <p:cxnSp>
              <p:nvCxnSpPr>
                <p:cNvPr id="9682" name="Google Shape;9682;p146"/>
                <p:cNvCxnSpPr/>
                <p:nvPr/>
              </p:nvCxnSpPr>
              <p:spPr>
                <a:xfrm>
                  <a:off x="986536" y="3864402"/>
                  <a:ext cx="7354956" cy="0"/>
                </a:xfrm>
                <a:prstGeom prst="straightConnector1">
                  <a:avLst/>
                </a:prstGeom>
                <a:noFill/>
                <a:ln cap="flat" cmpd="sng" w="9525">
                  <a:solidFill>
                    <a:srgbClr val="D8D8D8"/>
                  </a:solidFill>
                  <a:prstDash val="solid"/>
                  <a:miter lim="800000"/>
                  <a:headEnd len="sm" w="sm" type="none"/>
                  <a:tailEnd len="sm" w="sm" type="none"/>
                </a:ln>
              </p:spPr>
            </p:cxnSp>
            <p:cxnSp>
              <p:nvCxnSpPr>
                <p:cNvPr id="9683" name="Google Shape;9683;p146"/>
                <p:cNvCxnSpPr/>
                <p:nvPr/>
              </p:nvCxnSpPr>
              <p:spPr>
                <a:xfrm>
                  <a:off x="986536" y="4196892"/>
                  <a:ext cx="7354956" cy="0"/>
                </a:xfrm>
                <a:prstGeom prst="straightConnector1">
                  <a:avLst/>
                </a:prstGeom>
                <a:noFill/>
                <a:ln cap="flat" cmpd="sng" w="9525">
                  <a:solidFill>
                    <a:srgbClr val="D8D8D8"/>
                  </a:solidFill>
                  <a:prstDash val="solid"/>
                  <a:miter lim="800000"/>
                  <a:headEnd len="sm" w="sm" type="none"/>
                  <a:tailEnd len="sm" w="sm" type="none"/>
                </a:ln>
              </p:spPr>
            </p:cxnSp>
            <p:cxnSp>
              <p:nvCxnSpPr>
                <p:cNvPr id="9684" name="Google Shape;9684;p146"/>
                <p:cNvCxnSpPr/>
                <p:nvPr/>
              </p:nvCxnSpPr>
              <p:spPr>
                <a:xfrm>
                  <a:off x="986536" y="4529382"/>
                  <a:ext cx="7354956" cy="0"/>
                </a:xfrm>
                <a:prstGeom prst="straightConnector1">
                  <a:avLst/>
                </a:prstGeom>
                <a:noFill/>
                <a:ln cap="flat" cmpd="sng" w="9525">
                  <a:solidFill>
                    <a:srgbClr val="D8D8D8"/>
                  </a:solidFill>
                  <a:prstDash val="solid"/>
                  <a:miter lim="800000"/>
                  <a:headEnd len="sm" w="sm" type="none"/>
                  <a:tailEnd len="sm" w="sm" type="none"/>
                </a:ln>
              </p:spPr>
            </p:cxnSp>
            <p:cxnSp>
              <p:nvCxnSpPr>
                <p:cNvPr id="9685" name="Google Shape;9685;p146"/>
                <p:cNvCxnSpPr/>
                <p:nvPr/>
              </p:nvCxnSpPr>
              <p:spPr>
                <a:xfrm>
                  <a:off x="986536" y="4861872"/>
                  <a:ext cx="7354956" cy="0"/>
                </a:xfrm>
                <a:prstGeom prst="straightConnector1">
                  <a:avLst/>
                </a:prstGeom>
                <a:noFill/>
                <a:ln cap="flat" cmpd="sng" w="9525">
                  <a:solidFill>
                    <a:srgbClr val="D8D8D8"/>
                  </a:solidFill>
                  <a:prstDash val="solid"/>
                  <a:miter lim="800000"/>
                  <a:headEnd len="sm" w="sm" type="none"/>
                  <a:tailEnd len="sm" w="sm" type="none"/>
                </a:ln>
              </p:spPr>
            </p:cxnSp>
            <p:cxnSp>
              <p:nvCxnSpPr>
                <p:cNvPr id="9686" name="Google Shape;9686;p146"/>
                <p:cNvCxnSpPr/>
                <p:nvPr/>
              </p:nvCxnSpPr>
              <p:spPr>
                <a:xfrm>
                  <a:off x="986536" y="5166084"/>
                  <a:ext cx="7354956" cy="0"/>
                </a:xfrm>
                <a:prstGeom prst="straightConnector1">
                  <a:avLst/>
                </a:prstGeom>
                <a:noFill/>
                <a:ln cap="flat" cmpd="sng" w="9525">
                  <a:solidFill>
                    <a:srgbClr val="D8D8D8"/>
                  </a:solidFill>
                  <a:prstDash val="solid"/>
                  <a:miter lim="800000"/>
                  <a:headEnd len="sm" w="sm" type="none"/>
                  <a:tailEnd len="sm" w="sm" type="none"/>
                </a:ln>
              </p:spPr>
            </p:cxnSp>
          </p:grpSp>
          <p:sp>
            <p:nvSpPr>
              <p:cNvPr id="9687" name="Google Shape;9687;p146"/>
              <p:cNvSpPr txBox="1"/>
              <p:nvPr/>
            </p:nvSpPr>
            <p:spPr>
              <a:xfrm>
                <a:off x="742948" y="1951131"/>
                <a:ext cx="201733" cy="3545418"/>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900">
                    <a:solidFill>
                      <a:schemeClr val="dk1"/>
                    </a:solidFill>
                    <a:latin typeface="Calibri"/>
                    <a:ea typeface="Calibri"/>
                    <a:cs typeface="Calibri"/>
                    <a:sym typeface="Calibri"/>
                  </a:rPr>
                  <a:t>50</a:t>
                </a:r>
                <a:endParaRPr/>
              </a:p>
              <a:p>
                <a:pPr indent="0" lvl="0" marL="0" marR="0" rtl="0" algn="r">
                  <a:spcBef>
                    <a:spcPts val="1500"/>
                  </a:spcBef>
                  <a:spcAft>
                    <a:spcPts val="0"/>
                  </a:spcAft>
                  <a:buNone/>
                </a:pPr>
                <a:r>
                  <a:rPr lang="pt-BR" sz="900">
                    <a:solidFill>
                      <a:schemeClr val="dk1"/>
                    </a:solidFill>
                    <a:latin typeface="Calibri"/>
                    <a:ea typeface="Calibri"/>
                    <a:cs typeface="Calibri"/>
                    <a:sym typeface="Calibri"/>
                  </a:rPr>
                  <a:t>45</a:t>
                </a:r>
                <a:endParaRPr/>
              </a:p>
              <a:p>
                <a:pPr indent="0" lvl="0" marL="0" marR="0" rtl="0" algn="r">
                  <a:spcBef>
                    <a:spcPts val="1500"/>
                  </a:spcBef>
                  <a:spcAft>
                    <a:spcPts val="0"/>
                  </a:spcAft>
                  <a:buNone/>
                </a:pPr>
                <a:r>
                  <a:rPr lang="pt-BR" sz="900">
                    <a:solidFill>
                      <a:schemeClr val="dk1"/>
                    </a:solidFill>
                    <a:latin typeface="Calibri"/>
                    <a:ea typeface="Calibri"/>
                    <a:cs typeface="Calibri"/>
                    <a:sym typeface="Calibri"/>
                  </a:rPr>
                  <a:t>40</a:t>
                </a:r>
                <a:endParaRPr/>
              </a:p>
              <a:p>
                <a:pPr indent="0" lvl="0" marL="0" marR="0" rtl="0" algn="r">
                  <a:spcBef>
                    <a:spcPts val="1500"/>
                  </a:spcBef>
                  <a:spcAft>
                    <a:spcPts val="0"/>
                  </a:spcAft>
                  <a:buNone/>
                </a:pPr>
                <a:r>
                  <a:rPr lang="pt-BR" sz="900">
                    <a:solidFill>
                      <a:schemeClr val="dk1"/>
                    </a:solidFill>
                    <a:latin typeface="Calibri"/>
                    <a:ea typeface="Calibri"/>
                    <a:cs typeface="Calibri"/>
                    <a:sym typeface="Calibri"/>
                  </a:rPr>
                  <a:t>35</a:t>
                </a:r>
                <a:endParaRPr/>
              </a:p>
              <a:p>
                <a:pPr indent="0" lvl="0" marL="0" marR="0" rtl="0" algn="r">
                  <a:spcBef>
                    <a:spcPts val="1500"/>
                  </a:spcBef>
                  <a:spcAft>
                    <a:spcPts val="0"/>
                  </a:spcAft>
                  <a:buNone/>
                </a:pPr>
                <a:r>
                  <a:rPr lang="pt-BR" sz="900">
                    <a:solidFill>
                      <a:schemeClr val="dk1"/>
                    </a:solidFill>
                    <a:latin typeface="Calibri"/>
                    <a:ea typeface="Calibri"/>
                    <a:cs typeface="Calibri"/>
                    <a:sym typeface="Calibri"/>
                  </a:rPr>
                  <a:t>30</a:t>
                </a:r>
                <a:endParaRPr/>
              </a:p>
              <a:p>
                <a:pPr indent="0" lvl="0" marL="0" marR="0" rtl="0" algn="r">
                  <a:spcBef>
                    <a:spcPts val="1500"/>
                  </a:spcBef>
                  <a:spcAft>
                    <a:spcPts val="0"/>
                  </a:spcAft>
                  <a:buNone/>
                </a:pPr>
                <a:r>
                  <a:rPr lang="pt-BR" sz="900">
                    <a:solidFill>
                      <a:schemeClr val="dk1"/>
                    </a:solidFill>
                    <a:latin typeface="Calibri"/>
                    <a:ea typeface="Calibri"/>
                    <a:cs typeface="Calibri"/>
                    <a:sym typeface="Calibri"/>
                  </a:rPr>
                  <a:t>25</a:t>
                </a:r>
                <a:endParaRPr/>
              </a:p>
              <a:p>
                <a:pPr indent="0" lvl="0" marL="0" marR="0" rtl="0" algn="r">
                  <a:spcBef>
                    <a:spcPts val="1500"/>
                  </a:spcBef>
                  <a:spcAft>
                    <a:spcPts val="0"/>
                  </a:spcAft>
                  <a:buNone/>
                </a:pPr>
                <a:r>
                  <a:rPr lang="pt-BR" sz="900">
                    <a:solidFill>
                      <a:schemeClr val="dk1"/>
                    </a:solidFill>
                    <a:latin typeface="Calibri"/>
                    <a:ea typeface="Calibri"/>
                    <a:cs typeface="Calibri"/>
                    <a:sym typeface="Calibri"/>
                  </a:rPr>
                  <a:t>20</a:t>
                </a:r>
                <a:endParaRPr/>
              </a:p>
              <a:p>
                <a:pPr indent="0" lvl="0" marL="0" marR="0" rtl="0" algn="r">
                  <a:spcBef>
                    <a:spcPts val="1500"/>
                  </a:spcBef>
                  <a:spcAft>
                    <a:spcPts val="0"/>
                  </a:spcAft>
                  <a:buNone/>
                </a:pPr>
                <a:r>
                  <a:rPr lang="pt-BR" sz="900">
                    <a:solidFill>
                      <a:schemeClr val="dk1"/>
                    </a:solidFill>
                    <a:latin typeface="Calibri"/>
                    <a:ea typeface="Calibri"/>
                    <a:cs typeface="Calibri"/>
                    <a:sym typeface="Calibri"/>
                  </a:rPr>
                  <a:t>15</a:t>
                </a:r>
                <a:endParaRPr/>
              </a:p>
              <a:p>
                <a:pPr indent="0" lvl="0" marL="0" marR="0" rtl="0" algn="r">
                  <a:spcBef>
                    <a:spcPts val="1500"/>
                  </a:spcBef>
                  <a:spcAft>
                    <a:spcPts val="0"/>
                  </a:spcAft>
                  <a:buNone/>
                </a:pPr>
                <a:r>
                  <a:rPr lang="pt-BR" sz="900">
                    <a:solidFill>
                      <a:schemeClr val="dk1"/>
                    </a:solidFill>
                    <a:latin typeface="Calibri"/>
                    <a:ea typeface="Calibri"/>
                    <a:cs typeface="Calibri"/>
                    <a:sym typeface="Calibri"/>
                  </a:rPr>
                  <a:t>10</a:t>
                </a:r>
                <a:endParaRPr/>
              </a:p>
              <a:p>
                <a:pPr indent="0" lvl="0" marL="0" marR="0" rtl="0" algn="r">
                  <a:spcBef>
                    <a:spcPts val="1500"/>
                  </a:spcBef>
                  <a:spcAft>
                    <a:spcPts val="0"/>
                  </a:spcAft>
                  <a:buNone/>
                </a:pPr>
                <a:r>
                  <a:rPr lang="pt-BR" sz="900">
                    <a:solidFill>
                      <a:schemeClr val="dk1"/>
                    </a:solidFill>
                    <a:latin typeface="Calibri"/>
                    <a:ea typeface="Calibri"/>
                    <a:cs typeface="Calibri"/>
                    <a:sym typeface="Calibri"/>
                  </a:rPr>
                  <a:t>5</a:t>
                </a:r>
                <a:endParaRPr/>
              </a:p>
              <a:p>
                <a:pPr indent="0" lvl="0" marL="0" marR="0" rtl="0" algn="r">
                  <a:spcBef>
                    <a:spcPts val="1500"/>
                  </a:spcBef>
                  <a:spcAft>
                    <a:spcPts val="0"/>
                  </a:spcAft>
                  <a:buNone/>
                </a:pPr>
                <a:r>
                  <a:rPr lang="pt-BR" sz="900">
                    <a:solidFill>
                      <a:schemeClr val="dk1"/>
                    </a:solidFill>
                    <a:latin typeface="Calibri"/>
                    <a:ea typeface="Calibri"/>
                    <a:cs typeface="Calibri"/>
                    <a:sym typeface="Calibri"/>
                  </a:rPr>
                  <a:t>0</a:t>
                </a:r>
                <a:endParaRPr sz="1100">
                  <a:solidFill>
                    <a:schemeClr val="dk1"/>
                  </a:solidFill>
                  <a:latin typeface="Calibri"/>
                  <a:ea typeface="Calibri"/>
                  <a:cs typeface="Calibri"/>
                  <a:sym typeface="Calibri"/>
                </a:endParaRPr>
              </a:p>
            </p:txBody>
          </p:sp>
          <p:sp>
            <p:nvSpPr>
              <p:cNvPr id="9688" name="Google Shape;9688;p146"/>
              <p:cNvSpPr/>
              <p:nvPr/>
            </p:nvSpPr>
            <p:spPr>
              <a:xfrm rot="-5400000">
                <a:off x="-1075251" y="3477695"/>
                <a:ext cx="3324903" cy="137025"/>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Pacientes, %</a:t>
                </a:r>
                <a:endParaRPr sz="1100">
                  <a:solidFill>
                    <a:schemeClr val="dk1"/>
                  </a:solidFill>
                  <a:latin typeface="Calibri"/>
                  <a:ea typeface="Calibri"/>
                  <a:cs typeface="Calibri"/>
                  <a:sym typeface="Calibri"/>
                </a:endParaRPr>
              </a:p>
            </p:txBody>
          </p:sp>
          <p:sp>
            <p:nvSpPr>
              <p:cNvPr id="9689" name="Google Shape;9689;p146"/>
              <p:cNvSpPr/>
              <p:nvPr/>
            </p:nvSpPr>
            <p:spPr>
              <a:xfrm>
                <a:off x="4005139" y="4813185"/>
                <a:ext cx="28563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50">
                    <a:solidFill>
                      <a:schemeClr val="lt2"/>
                    </a:solidFill>
                    <a:latin typeface="Calibri"/>
                    <a:ea typeface="Calibri"/>
                    <a:cs typeface="Calibri"/>
                    <a:sym typeface="Calibri"/>
                  </a:rPr>
                  <a:t>5</a:t>
                </a:r>
                <a:endParaRPr sz="1050">
                  <a:solidFill>
                    <a:schemeClr val="lt2"/>
                  </a:solidFill>
                  <a:latin typeface="Calibri"/>
                  <a:ea typeface="Calibri"/>
                  <a:cs typeface="Calibri"/>
                  <a:sym typeface="Calibri"/>
                </a:endParaRPr>
              </a:p>
            </p:txBody>
          </p:sp>
          <p:sp>
            <p:nvSpPr>
              <p:cNvPr id="9690" name="Google Shape;9690;p146"/>
              <p:cNvSpPr txBox="1"/>
              <p:nvPr/>
            </p:nvSpPr>
            <p:spPr>
              <a:xfrm>
                <a:off x="3818956" y="5396934"/>
                <a:ext cx="656712" cy="35932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Controle da fadiga</a:t>
                </a:r>
                <a:endParaRPr/>
              </a:p>
            </p:txBody>
          </p:sp>
          <p:sp>
            <p:nvSpPr>
              <p:cNvPr id="9691" name="Google Shape;9691;p146"/>
              <p:cNvSpPr/>
              <p:nvPr/>
            </p:nvSpPr>
            <p:spPr>
              <a:xfrm>
                <a:off x="4001493" y="4997209"/>
                <a:ext cx="291639" cy="332491"/>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665">
                  <a:solidFill>
                    <a:srgbClr val="FFFFFF"/>
                  </a:solidFill>
                  <a:latin typeface="Calibri"/>
                  <a:ea typeface="Calibri"/>
                  <a:cs typeface="Calibri"/>
                  <a:sym typeface="Calibri"/>
                </a:endParaRPr>
              </a:p>
            </p:txBody>
          </p:sp>
          <p:sp>
            <p:nvSpPr>
              <p:cNvPr id="9692" name="Google Shape;9692;p146"/>
              <p:cNvSpPr/>
              <p:nvPr/>
            </p:nvSpPr>
            <p:spPr>
              <a:xfrm>
                <a:off x="2088253" y="5280304"/>
                <a:ext cx="291639" cy="49396"/>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693" name="Google Shape;9693;p146"/>
              <p:cNvSpPr/>
              <p:nvPr/>
            </p:nvSpPr>
            <p:spPr>
              <a:xfrm>
                <a:off x="2093431" y="5117222"/>
                <a:ext cx="28563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50">
                    <a:solidFill>
                      <a:schemeClr val="lt2"/>
                    </a:solidFill>
                    <a:latin typeface="Calibri"/>
                    <a:ea typeface="Calibri"/>
                    <a:cs typeface="Calibri"/>
                    <a:sym typeface="Calibri"/>
                  </a:rPr>
                  <a:t>1</a:t>
                </a:r>
                <a:endParaRPr sz="1050">
                  <a:solidFill>
                    <a:schemeClr val="lt2"/>
                  </a:solidFill>
                  <a:latin typeface="Calibri"/>
                  <a:ea typeface="Calibri"/>
                  <a:cs typeface="Calibri"/>
                  <a:sym typeface="Calibri"/>
                </a:endParaRPr>
              </a:p>
            </p:txBody>
          </p:sp>
          <p:sp>
            <p:nvSpPr>
              <p:cNvPr id="9694" name="Google Shape;9694;p146"/>
              <p:cNvSpPr txBox="1"/>
              <p:nvPr/>
            </p:nvSpPr>
            <p:spPr>
              <a:xfrm>
                <a:off x="1790713" y="5836350"/>
                <a:ext cx="914978" cy="48731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Efeitos colaterais do tratamento</a:t>
                </a:r>
                <a:endParaRPr/>
              </a:p>
            </p:txBody>
          </p:sp>
          <p:sp>
            <p:nvSpPr>
              <p:cNvPr id="9695" name="Google Shape;9695;p146"/>
              <p:cNvSpPr/>
              <p:nvPr/>
            </p:nvSpPr>
            <p:spPr>
              <a:xfrm>
                <a:off x="2696910" y="4981462"/>
                <a:ext cx="285630" cy="189725"/>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50">
                    <a:solidFill>
                      <a:schemeClr val="lt2"/>
                    </a:solidFill>
                    <a:latin typeface="Calibri"/>
                    <a:ea typeface="Calibri"/>
                    <a:cs typeface="Calibri"/>
                    <a:sym typeface="Calibri"/>
                  </a:rPr>
                  <a:t>3</a:t>
                </a:r>
                <a:endParaRPr sz="1050">
                  <a:solidFill>
                    <a:schemeClr val="lt2"/>
                  </a:solidFill>
                  <a:latin typeface="Calibri"/>
                  <a:ea typeface="Calibri"/>
                  <a:cs typeface="Calibri"/>
                  <a:sym typeface="Calibri"/>
                </a:endParaRPr>
              </a:p>
            </p:txBody>
          </p:sp>
          <p:sp>
            <p:nvSpPr>
              <p:cNvPr id="9696" name="Google Shape;9696;p146"/>
              <p:cNvSpPr txBox="1"/>
              <p:nvPr/>
            </p:nvSpPr>
            <p:spPr>
              <a:xfrm>
                <a:off x="2299138" y="5396949"/>
                <a:ext cx="1088880" cy="48352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Conveniência na aplicação do tratamento</a:t>
                </a:r>
                <a:endParaRPr/>
              </a:p>
            </p:txBody>
          </p:sp>
          <p:sp>
            <p:nvSpPr>
              <p:cNvPr id="9697" name="Google Shape;9697;p146"/>
              <p:cNvSpPr/>
              <p:nvPr/>
            </p:nvSpPr>
            <p:spPr>
              <a:xfrm>
                <a:off x="2694222" y="5134246"/>
                <a:ext cx="291639" cy="195454"/>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720">
                  <a:solidFill>
                    <a:srgbClr val="FFFFFF"/>
                  </a:solidFill>
                  <a:latin typeface="Calibri"/>
                  <a:ea typeface="Calibri"/>
                  <a:cs typeface="Calibri"/>
                  <a:sym typeface="Calibri"/>
                </a:endParaRPr>
              </a:p>
            </p:txBody>
          </p:sp>
          <p:sp>
            <p:nvSpPr>
              <p:cNvPr id="9698" name="Google Shape;9698;p146"/>
              <p:cNvSpPr/>
              <p:nvPr/>
            </p:nvSpPr>
            <p:spPr>
              <a:xfrm>
                <a:off x="5334493" y="4342727"/>
                <a:ext cx="28563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50">
                    <a:solidFill>
                      <a:schemeClr val="lt2"/>
                    </a:solidFill>
                    <a:latin typeface="Calibri"/>
                    <a:ea typeface="Calibri"/>
                    <a:cs typeface="Calibri"/>
                    <a:sym typeface="Calibri"/>
                  </a:rPr>
                  <a:t>11</a:t>
                </a:r>
                <a:endParaRPr sz="1050">
                  <a:solidFill>
                    <a:schemeClr val="lt2"/>
                  </a:solidFill>
                  <a:latin typeface="Calibri"/>
                  <a:ea typeface="Calibri"/>
                  <a:cs typeface="Calibri"/>
                  <a:sym typeface="Calibri"/>
                </a:endParaRPr>
              </a:p>
            </p:txBody>
          </p:sp>
          <p:sp>
            <p:nvSpPr>
              <p:cNvPr id="9699" name="Google Shape;9699;p146"/>
              <p:cNvSpPr txBox="1"/>
              <p:nvPr/>
            </p:nvSpPr>
            <p:spPr>
              <a:xfrm>
                <a:off x="5137840" y="5396952"/>
                <a:ext cx="678935" cy="41164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Poder planejar atividades</a:t>
                </a:r>
                <a:endParaRPr/>
              </a:p>
            </p:txBody>
          </p:sp>
          <p:sp>
            <p:nvSpPr>
              <p:cNvPr id="9700" name="Google Shape;9700;p146"/>
              <p:cNvSpPr/>
              <p:nvPr/>
            </p:nvSpPr>
            <p:spPr>
              <a:xfrm>
                <a:off x="5342892" y="4508495"/>
                <a:ext cx="291639" cy="828000"/>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701" name="Google Shape;9701;p146"/>
              <p:cNvSpPr/>
              <p:nvPr/>
            </p:nvSpPr>
            <p:spPr>
              <a:xfrm>
                <a:off x="4686892" y="4762984"/>
                <a:ext cx="28563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50">
                    <a:solidFill>
                      <a:schemeClr val="lt2"/>
                    </a:solidFill>
                    <a:latin typeface="Calibri"/>
                    <a:ea typeface="Calibri"/>
                    <a:cs typeface="Calibri"/>
                    <a:sym typeface="Calibri"/>
                  </a:rPr>
                  <a:t>6</a:t>
                </a:r>
                <a:endParaRPr sz="1050">
                  <a:solidFill>
                    <a:schemeClr val="lt2"/>
                  </a:solidFill>
                  <a:latin typeface="Calibri"/>
                  <a:ea typeface="Calibri"/>
                  <a:cs typeface="Calibri"/>
                  <a:sym typeface="Calibri"/>
                </a:endParaRPr>
              </a:p>
            </p:txBody>
          </p:sp>
          <p:sp>
            <p:nvSpPr>
              <p:cNvPr id="9702" name="Google Shape;9702;p146"/>
              <p:cNvSpPr txBox="1"/>
              <p:nvPr/>
            </p:nvSpPr>
            <p:spPr>
              <a:xfrm>
                <a:off x="4292866" y="5836357"/>
                <a:ext cx="1110683" cy="472098"/>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Efetividade da medicação até a próxima infusão</a:t>
                </a:r>
                <a:endParaRPr/>
              </a:p>
            </p:txBody>
          </p:sp>
          <p:sp>
            <p:nvSpPr>
              <p:cNvPr id="9703" name="Google Shape;9703;p146"/>
              <p:cNvSpPr/>
              <p:nvPr/>
            </p:nvSpPr>
            <p:spPr>
              <a:xfrm>
                <a:off x="4692467" y="4935098"/>
                <a:ext cx="291639" cy="394602"/>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704" name="Google Shape;9704;p146"/>
              <p:cNvSpPr/>
              <p:nvPr/>
            </p:nvSpPr>
            <p:spPr>
              <a:xfrm>
                <a:off x="5946168" y="3642236"/>
                <a:ext cx="28563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50">
                    <a:solidFill>
                      <a:schemeClr val="lt2"/>
                    </a:solidFill>
                    <a:latin typeface="Calibri"/>
                    <a:ea typeface="Calibri"/>
                    <a:cs typeface="Calibri"/>
                    <a:sym typeface="Calibri"/>
                  </a:rPr>
                  <a:t>22</a:t>
                </a:r>
                <a:endParaRPr sz="1050">
                  <a:solidFill>
                    <a:schemeClr val="lt2"/>
                  </a:solidFill>
                  <a:latin typeface="Calibri"/>
                  <a:ea typeface="Calibri"/>
                  <a:cs typeface="Calibri"/>
                  <a:sym typeface="Calibri"/>
                </a:endParaRPr>
              </a:p>
            </p:txBody>
          </p:sp>
          <p:sp>
            <p:nvSpPr>
              <p:cNvPr id="9705" name="Google Shape;9705;p146"/>
              <p:cNvSpPr txBox="1"/>
              <p:nvPr/>
            </p:nvSpPr>
            <p:spPr>
              <a:xfrm>
                <a:off x="5717908" y="5836363"/>
                <a:ext cx="756184" cy="280058"/>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Qualidade de vida em geral</a:t>
                </a:r>
                <a:endParaRPr/>
              </a:p>
            </p:txBody>
          </p:sp>
          <p:sp>
            <p:nvSpPr>
              <p:cNvPr id="9706" name="Google Shape;9706;p146"/>
              <p:cNvSpPr/>
              <p:nvPr/>
            </p:nvSpPr>
            <p:spPr>
              <a:xfrm>
                <a:off x="5958304" y="3796085"/>
                <a:ext cx="291639" cy="1533616"/>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707" name="Google Shape;9707;p146"/>
              <p:cNvSpPr/>
              <p:nvPr/>
            </p:nvSpPr>
            <p:spPr>
              <a:xfrm>
                <a:off x="1456681" y="5280304"/>
                <a:ext cx="291639" cy="49396"/>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9708" name="Google Shape;9708;p146"/>
              <p:cNvSpPr/>
              <p:nvPr/>
            </p:nvSpPr>
            <p:spPr>
              <a:xfrm>
                <a:off x="1459920" y="5115190"/>
                <a:ext cx="28563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50">
                    <a:solidFill>
                      <a:schemeClr val="lt2"/>
                    </a:solidFill>
                    <a:latin typeface="Calibri"/>
                    <a:ea typeface="Calibri"/>
                    <a:cs typeface="Calibri"/>
                    <a:sym typeface="Calibri"/>
                  </a:rPr>
                  <a:t>1</a:t>
                </a:r>
                <a:endParaRPr sz="1050">
                  <a:solidFill>
                    <a:schemeClr val="lt2"/>
                  </a:solidFill>
                  <a:latin typeface="Calibri"/>
                  <a:ea typeface="Calibri"/>
                  <a:cs typeface="Calibri"/>
                  <a:sym typeface="Calibri"/>
                </a:endParaRPr>
              </a:p>
            </p:txBody>
          </p:sp>
          <p:sp>
            <p:nvSpPr>
              <p:cNvPr id="9709" name="Google Shape;9709;p146"/>
              <p:cNvSpPr txBox="1"/>
              <p:nvPr/>
            </p:nvSpPr>
            <p:spPr>
              <a:xfrm>
                <a:off x="1259866" y="5396951"/>
                <a:ext cx="656712" cy="359325"/>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Outros</a:t>
                </a:r>
                <a:r>
                  <a:rPr baseline="30000" lang="pt-BR" sz="800">
                    <a:solidFill>
                      <a:schemeClr val="dk1"/>
                    </a:solidFill>
                    <a:latin typeface="Calibri"/>
                    <a:ea typeface="Calibri"/>
                    <a:cs typeface="Calibri"/>
                    <a:sym typeface="Calibri"/>
                  </a:rPr>
                  <a:t>‡</a:t>
                </a:r>
                <a:endParaRPr sz="800">
                  <a:solidFill>
                    <a:schemeClr val="dk1"/>
                  </a:solidFill>
                  <a:latin typeface="Calibri"/>
                  <a:ea typeface="Calibri"/>
                  <a:cs typeface="Calibri"/>
                  <a:sym typeface="Calibri"/>
                </a:endParaRPr>
              </a:p>
            </p:txBody>
          </p:sp>
          <p:sp>
            <p:nvSpPr>
              <p:cNvPr id="9710" name="Google Shape;9710;p146"/>
              <p:cNvSpPr txBox="1"/>
              <p:nvPr/>
            </p:nvSpPr>
            <p:spPr>
              <a:xfrm>
                <a:off x="670525" y="5836357"/>
                <a:ext cx="890523" cy="359325"/>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800">
                    <a:solidFill>
                      <a:schemeClr val="dk1"/>
                    </a:solidFill>
                    <a:latin typeface="Calibri"/>
                    <a:ea typeface="Calibri"/>
                    <a:cs typeface="Calibri"/>
                    <a:sym typeface="Calibri"/>
                  </a:rPr>
                  <a:t>Ansiedade relacionada à infusão</a:t>
                </a:r>
                <a:endParaRPr/>
              </a:p>
            </p:txBody>
          </p:sp>
          <p:sp>
            <p:nvSpPr>
              <p:cNvPr id="9711" name="Google Shape;9711;p146"/>
              <p:cNvSpPr/>
              <p:nvPr/>
            </p:nvSpPr>
            <p:spPr>
              <a:xfrm>
                <a:off x="981033" y="5146058"/>
                <a:ext cx="28563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50">
                    <a:solidFill>
                      <a:schemeClr val="lt2"/>
                    </a:solidFill>
                    <a:latin typeface="Calibri"/>
                    <a:ea typeface="Calibri"/>
                    <a:cs typeface="Calibri"/>
                    <a:sym typeface="Calibri"/>
                  </a:rPr>
                  <a:t>0</a:t>
                </a:r>
                <a:endParaRPr sz="1050">
                  <a:solidFill>
                    <a:schemeClr val="lt2"/>
                  </a:solidFill>
                  <a:latin typeface="Calibri"/>
                  <a:ea typeface="Calibri"/>
                  <a:cs typeface="Calibri"/>
                  <a:sym typeface="Calibri"/>
                </a:endParaRPr>
              </a:p>
            </p:txBody>
          </p:sp>
          <p:sp>
            <p:nvSpPr>
              <p:cNvPr id="9712" name="Google Shape;9712;p146"/>
              <p:cNvSpPr/>
              <p:nvPr/>
            </p:nvSpPr>
            <p:spPr>
              <a:xfrm>
                <a:off x="6556556" y="2317185"/>
                <a:ext cx="285630" cy="208697"/>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50">
                    <a:solidFill>
                      <a:schemeClr val="accent1"/>
                    </a:solidFill>
                    <a:latin typeface="Calibri"/>
                    <a:ea typeface="Calibri"/>
                    <a:cs typeface="Calibri"/>
                    <a:sym typeface="Calibri"/>
                  </a:rPr>
                  <a:t>41</a:t>
                </a:r>
                <a:endParaRPr sz="1050">
                  <a:solidFill>
                    <a:schemeClr val="accent1"/>
                  </a:solidFill>
                  <a:latin typeface="Calibri"/>
                  <a:ea typeface="Calibri"/>
                  <a:cs typeface="Calibri"/>
                  <a:sym typeface="Calibri"/>
                </a:endParaRPr>
              </a:p>
            </p:txBody>
          </p:sp>
          <p:sp>
            <p:nvSpPr>
              <p:cNvPr id="9713" name="Google Shape;9713;p146"/>
              <p:cNvSpPr txBox="1"/>
              <p:nvPr/>
            </p:nvSpPr>
            <p:spPr>
              <a:xfrm>
                <a:off x="6377363" y="5396941"/>
                <a:ext cx="644016" cy="35932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Frequência das infusões</a:t>
                </a:r>
                <a:endParaRPr/>
              </a:p>
            </p:txBody>
          </p:sp>
          <p:sp>
            <p:nvSpPr>
              <p:cNvPr id="9714" name="Google Shape;9714;p146"/>
              <p:cNvSpPr/>
              <p:nvPr/>
            </p:nvSpPr>
            <p:spPr>
              <a:xfrm>
                <a:off x="3380531" y="4820572"/>
                <a:ext cx="237150" cy="201310"/>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050">
                    <a:solidFill>
                      <a:schemeClr val="lt2"/>
                    </a:solidFill>
                    <a:latin typeface="Calibri"/>
                    <a:ea typeface="Calibri"/>
                    <a:cs typeface="Calibri"/>
                    <a:sym typeface="Calibri"/>
                  </a:rPr>
                  <a:t>5</a:t>
                </a:r>
                <a:endParaRPr sz="1050">
                  <a:solidFill>
                    <a:schemeClr val="lt2"/>
                  </a:solidFill>
                  <a:latin typeface="Calibri"/>
                  <a:ea typeface="Calibri"/>
                  <a:cs typeface="Calibri"/>
                  <a:sym typeface="Calibri"/>
                </a:endParaRPr>
              </a:p>
            </p:txBody>
          </p:sp>
          <p:sp>
            <p:nvSpPr>
              <p:cNvPr id="9715" name="Google Shape;9715;p146"/>
              <p:cNvSpPr/>
              <p:nvPr/>
            </p:nvSpPr>
            <p:spPr>
              <a:xfrm>
                <a:off x="3361174" y="4997209"/>
                <a:ext cx="291639" cy="332491"/>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665">
                  <a:solidFill>
                    <a:srgbClr val="FFFFFF"/>
                  </a:solidFill>
                  <a:latin typeface="Calibri"/>
                  <a:ea typeface="Calibri"/>
                  <a:cs typeface="Calibri"/>
                  <a:sym typeface="Calibri"/>
                </a:endParaRPr>
              </a:p>
            </p:txBody>
          </p:sp>
          <p:sp>
            <p:nvSpPr>
              <p:cNvPr id="9716" name="Google Shape;9716;p146"/>
              <p:cNvSpPr/>
              <p:nvPr/>
            </p:nvSpPr>
            <p:spPr>
              <a:xfrm>
                <a:off x="6565968" y="2473143"/>
                <a:ext cx="291639" cy="2856559"/>
              </a:xfrm>
              <a:prstGeom prst="rect">
                <a:avLst/>
              </a:prstGeom>
              <a:gradFill>
                <a:gsLst>
                  <a:gs pos="0">
                    <a:schemeClr val="accent1"/>
                  </a:gs>
                  <a:gs pos="100000">
                    <a:srgbClr val="62003C"/>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cxnSp>
            <p:nvCxnSpPr>
              <p:cNvPr id="9717" name="Google Shape;9717;p146"/>
              <p:cNvCxnSpPr/>
              <p:nvPr/>
            </p:nvCxnSpPr>
            <p:spPr>
              <a:xfrm>
                <a:off x="1114222" y="5336495"/>
                <a:ext cx="0" cy="419762"/>
              </a:xfrm>
              <a:prstGeom prst="straightConnector1">
                <a:avLst/>
              </a:prstGeom>
              <a:noFill/>
              <a:ln cap="flat" cmpd="sng" w="12700">
                <a:solidFill>
                  <a:schemeClr val="lt2"/>
                </a:solidFill>
                <a:prstDash val="solid"/>
                <a:miter lim="800000"/>
                <a:headEnd len="sm" w="sm" type="none"/>
                <a:tailEnd len="med" w="med" type="oval"/>
              </a:ln>
            </p:spPr>
          </p:cxnSp>
          <p:cxnSp>
            <p:nvCxnSpPr>
              <p:cNvPr id="9718" name="Google Shape;9718;p146"/>
              <p:cNvCxnSpPr/>
              <p:nvPr/>
            </p:nvCxnSpPr>
            <p:spPr>
              <a:xfrm>
                <a:off x="2201877" y="5336495"/>
                <a:ext cx="0" cy="419762"/>
              </a:xfrm>
              <a:prstGeom prst="straightConnector1">
                <a:avLst/>
              </a:prstGeom>
              <a:noFill/>
              <a:ln cap="flat" cmpd="sng" w="12700">
                <a:solidFill>
                  <a:schemeClr val="lt2"/>
                </a:solidFill>
                <a:prstDash val="solid"/>
                <a:miter lim="800000"/>
                <a:headEnd len="sm" w="sm" type="none"/>
                <a:tailEnd len="med" w="med" type="oval"/>
              </a:ln>
            </p:spPr>
          </p:cxnSp>
          <p:cxnSp>
            <p:nvCxnSpPr>
              <p:cNvPr id="9719" name="Google Shape;9719;p146"/>
              <p:cNvCxnSpPr/>
              <p:nvPr/>
            </p:nvCxnSpPr>
            <p:spPr>
              <a:xfrm>
                <a:off x="3496798" y="5336495"/>
                <a:ext cx="0" cy="419762"/>
              </a:xfrm>
              <a:prstGeom prst="straightConnector1">
                <a:avLst/>
              </a:prstGeom>
              <a:noFill/>
              <a:ln cap="flat" cmpd="sng" w="12700">
                <a:solidFill>
                  <a:schemeClr val="lt2"/>
                </a:solidFill>
                <a:prstDash val="solid"/>
                <a:miter lim="800000"/>
                <a:headEnd len="sm" w="sm" type="none"/>
                <a:tailEnd len="med" w="med" type="oval"/>
              </a:ln>
            </p:spPr>
          </p:cxnSp>
          <p:cxnSp>
            <p:nvCxnSpPr>
              <p:cNvPr id="9720" name="Google Shape;9720;p146"/>
              <p:cNvCxnSpPr/>
              <p:nvPr/>
            </p:nvCxnSpPr>
            <p:spPr>
              <a:xfrm>
                <a:off x="4831488" y="5336495"/>
                <a:ext cx="0" cy="419762"/>
              </a:xfrm>
              <a:prstGeom prst="straightConnector1">
                <a:avLst/>
              </a:prstGeom>
              <a:noFill/>
              <a:ln cap="flat" cmpd="sng" w="12700">
                <a:solidFill>
                  <a:schemeClr val="lt2"/>
                </a:solidFill>
                <a:prstDash val="solid"/>
                <a:miter lim="800000"/>
                <a:headEnd len="sm" w="sm" type="none"/>
                <a:tailEnd len="med" w="med" type="oval"/>
              </a:ln>
            </p:spPr>
          </p:cxnSp>
          <p:cxnSp>
            <p:nvCxnSpPr>
              <p:cNvPr id="9721" name="Google Shape;9721;p146"/>
              <p:cNvCxnSpPr/>
              <p:nvPr/>
            </p:nvCxnSpPr>
            <p:spPr>
              <a:xfrm>
                <a:off x="6078964" y="5336495"/>
                <a:ext cx="0" cy="419762"/>
              </a:xfrm>
              <a:prstGeom prst="straightConnector1">
                <a:avLst/>
              </a:prstGeom>
              <a:noFill/>
              <a:ln cap="flat" cmpd="sng" w="12700">
                <a:solidFill>
                  <a:schemeClr val="lt2"/>
                </a:solidFill>
                <a:prstDash val="solid"/>
                <a:miter lim="800000"/>
                <a:headEnd len="sm" w="sm" type="none"/>
                <a:tailEnd len="med" w="med" type="oval"/>
              </a:ln>
            </p:spPr>
          </p:cxnSp>
          <p:sp>
            <p:nvSpPr>
              <p:cNvPr id="9722" name="Google Shape;9722;p146"/>
              <p:cNvSpPr txBox="1"/>
              <p:nvPr/>
            </p:nvSpPr>
            <p:spPr>
              <a:xfrm>
                <a:off x="2663023" y="1827045"/>
                <a:ext cx="3487520" cy="962940"/>
              </a:xfrm>
              <a:prstGeom prst="rect">
                <a:avLst/>
              </a:prstGeom>
              <a:solidFill>
                <a:schemeClr val="lt1"/>
              </a:solidFill>
              <a:ln cap="flat" cmpd="sng" w="12700">
                <a:solidFill>
                  <a:schemeClr val="accent1"/>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spcBef>
                    <a:spcPts val="0"/>
                  </a:spcBef>
                  <a:spcAft>
                    <a:spcPts val="0"/>
                  </a:spcAft>
                  <a:buNone/>
                </a:pPr>
                <a:r>
                  <a:rPr b="1" lang="pt-BR" sz="1200">
                    <a:solidFill>
                      <a:schemeClr val="accent1"/>
                    </a:solidFill>
                    <a:latin typeface="Lustria"/>
                    <a:ea typeface="Lustria"/>
                    <a:cs typeface="Lustria"/>
                    <a:sym typeface="Lustria"/>
                  </a:rPr>
                  <a:t>Fator mais importante para a preferência dos pacientes pela medicação</a:t>
                </a:r>
                <a:r>
                  <a:rPr b="1" baseline="30000" lang="pt-BR" sz="1200">
                    <a:solidFill>
                      <a:schemeClr val="accent1"/>
                    </a:solidFill>
                    <a:latin typeface="Lustria"/>
                    <a:ea typeface="Lustria"/>
                    <a:cs typeface="Lustria"/>
                    <a:sym typeface="Lustria"/>
                  </a:rPr>
                  <a:t>1</a:t>
                </a:r>
                <a:br>
                  <a:rPr lang="pt-BR" sz="1200">
                    <a:solidFill>
                      <a:schemeClr val="dk1"/>
                    </a:solidFill>
                    <a:latin typeface="Calibri"/>
                    <a:ea typeface="Calibri"/>
                    <a:cs typeface="Calibri"/>
                    <a:sym typeface="Calibri"/>
                  </a:rPr>
                </a:br>
                <a:r>
                  <a:rPr lang="pt-BR" sz="1200">
                    <a:solidFill>
                      <a:schemeClr val="dk1"/>
                    </a:solidFill>
                    <a:latin typeface="Calibri"/>
                    <a:ea typeface="Calibri"/>
                    <a:cs typeface="Calibri"/>
                    <a:sym typeface="Calibri"/>
                  </a:rPr>
                  <a:t>“Frequência das infusões”, foi selecionada por 43% (n=41) dos pacientes pesquisados†</a:t>
                </a:r>
                <a:endParaRPr sz="1200">
                  <a:solidFill>
                    <a:schemeClr val="dk1"/>
                  </a:solidFill>
                  <a:latin typeface="Calibri"/>
                  <a:ea typeface="Calibri"/>
                  <a:cs typeface="Calibri"/>
                  <a:sym typeface="Calibri"/>
                </a:endParaRPr>
              </a:p>
            </p:txBody>
          </p:sp>
          <p:sp>
            <p:nvSpPr>
              <p:cNvPr id="9723" name="Google Shape;9723;p146"/>
              <p:cNvSpPr/>
              <p:nvPr/>
            </p:nvSpPr>
            <p:spPr>
              <a:xfrm>
                <a:off x="6150543" y="2069432"/>
                <a:ext cx="539015" cy="202131"/>
              </a:xfrm>
              <a:custGeom>
                <a:rect b="b" l="l" r="r" t="t"/>
                <a:pathLst>
                  <a:path extrusionOk="0" h="202131" w="539015">
                    <a:moveTo>
                      <a:pt x="539015" y="202131"/>
                    </a:moveTo>
                    <a:lnTo>
                      <a:pt x="539015" y="0"/>
                    </a:lnTo>
                    <a:lnTo>
                      <a:pt x="0" y="0"/>
                    </a:lnTo>
                  </a:path>
                </a:pathLst>
              </a:custGeom>
              <a:noFill/>
              <a:ln cap="flat" cmpd="sng" w="12700">
                <a:solidFill>
                  <a:schemeClr val="accent1"/>
                </a:solidFill>
                <a:prstDash val="solid"/>
                <a:miter lim="800000"/>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graphicFrame>
        <p:nvGraphicFramePr>
          <p:cNvPr id="9724" name="Google Shape;9724;p146"/>
          <p:cNvGraphicFramePr/>
          <p:nvPr/>
        </p:nvGraphicFramePr>
        <p:xfrm>
          <a:off x="7388033" y="2711935"/>
          <a:ext cx="3000000" cy="3000000"/>
        </p:xfrm>
        <a:graphic>
          <a:graphicData uri="http://schemas.openxmlformats.org/drawingml/2006/table">
            <a:tbl>
              <a:tblPr bandRow="1" firstRow="1">
                <a:noFill/>
                <a:tableStyleId>{A0BF0AAD-81E2-4729-A6F2-3AC11B6F7D1A}</a:tableStyleId>
              </a:tblPr>
              <a:tblGrid>
                <a:gridCol w="1017350"/>
                <a:gridCol w="459075"/>
                <a:gridCol w="446725"/>
                <a:gridCol w="1054000"/>
                <a:gridCol w="474650"/>
                <a:gridCol w="418800"/>
                <a:gridCol w="530500"/>
              </a:tblGrid>
              <a:tr h="437425">
                <a:tc>
                  <a:txBody>
                    <a:bodyPr/>
                    <a:lstStyle/>
                    <a:p>
                      <a:pPr indent="0" lvl="0" marL="0" marR="0" rtl="0" algn="r">
                        <a:spcBef>
                          <a:spcPts val="0"/>
                        </a:spcBef>
                        <a:spcAft>
                          <a:spcPts val="0"/>
                        </a:spcAft>
                        <a:buNone/>
                      </a:pPr>
                      <a:r>
                        <a:rPr b="1" lang="pt-BR" sz="700">
                          <a:solidFill>
                            <a:schemeClr val="dk2"/>
                          </a:solidFill>
                          <a:latin typeface="Calibri"/>
                          <a:ea typeface="Calibri"/>
                          <a:cs typeface="Calibri"/>
                          <a:sym typeface="Calibri"/>
                        </a:rPr>
                        <a:t>A frequência</a:t>
                      </a:r>
                      <a:r>
                        <a:rPr b="1" lang="pt-BR" sz="700">
                          <a:solidFill>
                            <a:schemeClr val="dk2"/>
                          </a:solidFill>
                          <a:latin typeface="Calibri"/>
                          <a:ea typeface="Calibri"/>
                          <a:cs typeface="Calibri"/>
                          <a:sym typeface="Calibri"/>
                        </a:rPr>
                        <a:t> de infusões atrapalhava minha vida</a:t>
                      </a:r>
                      <a:endParaRPr b="1" sz="700">
                        <a:solidFill>
                          <a:schemeClr val="dk2"/>
                        </a:solidFill>
                        <a:latin typeface="Calibri"/>
                        <a:ea typeface="Calibri"/>
                        <a:cs typeface="Calibri"/>
                        <a:sym typeface="Calibri"/>
                      </a:endParaRPr>
                    </a:p>
                  </a:txBody>
                  <a:tcPr marT="45725" marB="45725" marR="36000" marL="36000" anchor="ctr">
                    <a:lnL cap="flat" cmpd="sng" w="9525">
                      <a:solidFill>
                        <a:srgbClr val="000000">
                          <a:alpha val="0"/>
                        </a:srgb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latin typeface="Calibri"/>
                          <a:ea typeface="Calibri"/>
                          <a:cs typeface="Calibri"/>
                          <a:sym typeface="Calibri"/>
                        </a:rPr>
                        <a:t>0,39 </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2,21</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sz="800">
                        <a:solidFill>
                          <a:schemeClr val="dk2"/>
                        </a:solidFill>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1,24</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1,46</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&lt;0,001</a:t>
                      </a:r>
                      <a:endParaRPr/>
                    </a:p>
                  </a:txBody>
                  <a:tcPr marT="45725" marB="45725" marR="0" marL="0" anchor="ctr">
                    <a:lnL cap="flat" cmpd="sng" w="9525">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7425">
                <a:tc>
                  <a:txBody>
                    <a:bodyPr/>
                    <a:lstStyle/>
                    <a:p>
                      <a:pPr indent="0" lvl="0" marL="0" marR="0" rtl="0" algn="r">
                        <a:spcBef>
                          <a:spcPts val="0"/>
                        </a:spcBef>
                        <a:spcAft>
                          <a:spcPts val="0"/>
                        </a:spcAft>
                        <a:buNone/>
                      </a:pPr>
                      <a:r>
                        <a:rPr b="1" lang="pt-BR" sz="700">
                          <a:solidFill>
                            <a:schemeClr val="dk2"/>
                          </a:solidFill>
                          <a:latin typeface="Calibri"/>
                          <a:ea typeface="Calibri"/>
                          <a:cs typeface="Calibri"/>
                          <a:sym typeface="Calibri"/>
                        </a:rPr>
                        <a:t>Depois de receber as infusões, eu tinha fadiga</a:t>
                      </a:r>
                      <a:endParaRPr/>
                    </a:p>
                  </a:txBody>
                  <a:tcPr marT="45725" marB="45725" marR="36000" marL="36000" anchor="ctr">
                    <a:lnL cap="flat" cmpd="sng" w="9525">
                      <a:solidFill>
                        <a:srgbClr val="000000">
                          <a:alpha val="0"/>
                        </a:srgb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0,62</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1,21</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800">
                        <a:solidFill>
                          <a:schemeClr val="dk2"/>
                        </a:solidFill>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1,05</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0,56</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2"/>
                        </a:buClr>
                        <a:buSzPts val="800"/>
                        <a:buFont typeface="Calibri"/>
                        <a:buNone/>
                      </a:pPr>
                      <a:r>
                        <a:rPr b="1" lang="pt-BR" sz="800">
                          <a:solidFill>
                            <a:schemeClr val="dk2"/>
                          </a:solidFill>
                        </a:rPr>
                        <a:t>&lt;0,001</a:t>
                      </a:r>
                      <a:endParaRPr/>
                    </a:p>
                  </a:txBody>
                  <a:tcPr marT="45725" marB="45725" marR="0" marL="0" anchor="ctr">
                    <a:lnL cap="flat" cmpd="sng" w="9525">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7425">
                <a:tc>
                  <a:txBody>
                    <a:bodyPr/>
                    <a:lstStyle/>
                    <a:p>
                      <a:pPr indent="0" lvl="0" marL="0" marR="0" rtl="0" algn="r">
                        <a:spcBef>
                          <a:spcPts val="0"/>
                        </a:spcBef>
                        <a:spcAft>
                          <a:spcPts val="0"/>
                        </a:spcAft>
                        <a:buNone/>
                      </a:pPr>
                      <a:r>
                        <a:rPr b="1" lang="pt-BR" sz="700">
                          <a:solidFill>
                            <a:schemeClr val="dk2"/>
                          </a:solidFill>
                          <a:latin typeface="Calibri"/>
                          <a:ea typeface="Calibri"/>
                          <a:cs typeface="Calibri"/>
                          <a:sym typeface="Calibri"/>
                        </a:rPr>
                        <a:t>Efetivo no tratamento dos sintomas de HPN </a:t>
                      </a:r>
                      <a:endParaRPr/>
                    </a:p>
                  </a:txBody>
                  <a:tcPr marT="45725" marB="45725" marR="36000" marL="36000" anchor="ctr">
                    <a:lnL cap="flat" cmpd="sng" w="9525">
                      <a:solidFill>
                        <a:srgbClr val="000000">
                          <a:alpha val="0"/>
                        </a:srgb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3,59</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3,36</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800">
                        <a:solidFill>
                          <a:schemeClr val="dk2"/>
                        </a:solidFill>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0,87</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0,27</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0,01</a:t>
                      </a:r>
                      <a:endParaRPr/>
                    </a:p>
                  </a:txBody>
                  <a:tcPr marT="45725" marB="45725" marR="0" marL="0" anchor="ctr">
                    <a:lnL cap="flat" cmpd="sng" w="9525">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7425">
                <a:tc>
                  <a:txBody>
                    <a:bodyPr/>
                    <a:lstStyle/>
                    <a:p>
                      <a:pPr indent="0" lvl="0" marL="0" marR="0" rtl="0" algn="r">
                        <a:spcBef>
                          <a:spcPts val="0"/>
                        </a:spcBef>
                        <a:spcAft>
                          <a:spcPts val="0"/>
                        </a:spcAft>
                        <a:buNone/>
                      </a:pPr>
                      <a:r>
                        <a:rPr b="1" lang="pt-BR" sz="700">
                          <a:solidFill>
                            <a:schemeClr val="dk2"/>
                          </a:solidFill>
                          <a:latin typeface="Calibri"/>
                          <a:ea typeface="Calibri"/>
                          <a:cs typeface="Calibri"/>
                          <a:sym typeface="Calibri"/>
                        </a:rPr>
                        <a:t>Enquanto eu recebia a medicação, podia aproveitar a vida </a:t>
                      </a:r>
                      <a:endParaRPr/>
                    </a:p>
                  </a:txBody>
                  <a:tcPr marT="45725" marB="45725" marR="36000" marL="36000" anchor="ctr">
                    <a:lnL cap="flat" cmpd="sng" w="9525">
                      <a:solidFill>
                        <a:srgbClr val="000000">
                          <a:alpha val="0"/>
                        </a:srgb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3,62</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2,81</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800">
                        <a:solidFill>
                          <a:schemeClr val="dk2"/>
                        </a:solidFill>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0,93</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800">
                          <a:solidFill>
                            <a:schemeClr val="dk2"/>
                          </a:solidFill>
                        </a:rPr>
                        <a:t>0,88</a:t>
                      </a:r>
                      <a:endParaRPr/>
                    </a:p>
                  </a:txBody>
                  <a:tcPr marT="45725" marB="45725" marR="0" marL="0"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2"/>
                        </a:buClr>
                        <a:buSzPts val="800"/>
                        <a:buFont typeface="Calibri"/>
                        <a:buNone/>
                      </a:pPr>
                      <a:r>
                        <a:rPr b="1" lang="pt-BR" sz="800">
                          <a:solidFill>
                            <a:schemeClr val="dk2"/>
                          </a:solidFill>
                        </a:rPr>
                        <a:t>&lt;0,001</a:t>
                      </a:r>
                      <a:endParaRPr/>
                    </a:p>
                  </a:txBody>
                  <a:tcPr marT="45725" marB="45725" marR="0" marL="0" anchor="ctr">
                    <a:lnL cap="flat" cmpd="sng" w="9525">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614"/>
                                        </p:tgtEl>
                                        <p:attrNameLst>
                                          <p:attrName>style.visibility</p:attrName>
                                        </p:attrNameLst>
                                      </p:cBhvr>
                                      <p:to>
                                        <p:strVal val="visible"/>
                                      </p:to>
                                    </p:set>
                                    <p:animEffect filter="fade" transition="in">
                                      <p:cBhvr>
                                        <p:cTn dur="500"/>
                                        <p:tgtEl>
                                          <p:spTgt spid="9614"/>
                                        </p:tgtEl>
                                      </p:cBhvr>
                                    </p:animEffect>
                                  </p:childTnLst>
                                </p:cTn>
                              </p:par>
                              <p:par>
                                <p:cTn fill="hold" nodeType="withEffect" presetClass="entr" presetID="10" presetSubtype="0">
                                  <p:stCondLst>
                                    <p:cond delay="250"/>
                                  </p:stCondLst>
                                  <p:childTnLst>
                                    <p:set>
                                      <p:cBhvr>
                                        <p:cTn dur="1" fill="hold">
                                          <p:stCondLst>
                                            <p:cond delay="0"/>
                                          </p:stCondLst>
                                        </p:cTn>
                                        <p:tgtEl>
                                          <p:spTgt spid="9672"/>
                                        </p:tgtEl>
                                        <p:attrNameLst>
                                          <p:attrName>style.visibility</p:attrName>
                                        </p:attrNameLst>
                                      </p:cBhvr>
                                      <p:to>
                                        <p:strVal val="visible"/>
                                      </p:to>
                                    </p:set>
                                    <p:animEffect filter="fade" transition="in">
                                      <p:cBhvr>
                                        <p:cTn dur="500"/>
                                        <p:tgtEl>
                                          <p:spTgt spid="9672"/>
                                        </p:tgtEl>
                                      </p:cBhvr>
                                    </p:animEffect>
                                  </p:childTnLst>
                                </p:cTn>
                              </p:par>
                              <p:par>
                                <p:cTn fill="hold" nodeType="withEffect" presetClass="entr" presetID="10" presetSubtype="0">
                                  <p:stCondLst>
                                    <p:cond delay="750"/>
                                  </p:stCondLst>
                                  <p:childTnLst>
                                    <p:set>
                                      <p:cBhvr>
                                        <p:cTn dur="1" fill="hold">
                                          <p:stCondLst>
                                            <p:cond delay="0"/>
                                          </p:stCondLst>
                                        </p:cTn>
                                        <p:tgtEl>
                                          <p:spTgt spid="9615"/>
                                        </p:tgtEl>
                                        <p:attrNameLst>
                                          <p:attrName>style.visibility</p:attrName>
                                        </p:attrNameLst>
                                      </p:cBhvr>
                                      <p:to>
                                        <p:strVal val="visible"/>
                                      </p:to>
                                    </p:set>
                                    <p:animEffect filter="fade" transition="in">
                                      <p:cBhvr>
                                        <p:cTn dur="500"/>
                                        <p:tgtEl>
                                          <p:spTgt spid="9615"/>
                                        </p:tgtEl>
                                      </p:cBhvr>
                                    </p:animEffect>
                                  </p:childTnLst>
                                </p:cTn>
                              </p:par>
                              <p:par>
                                <p:cTn fill="hold" nodeType="withEffect" presetClass="entr" presetID="10" presetSubtype="0">
                                  <p:stCondLst>
                                    <p:cond delay="750"/>
                                  </p:stCondLst>
                                  <p:childTnLst>
                                    <p:set>
                                      <p:cBhvr>
                                        <p:cTn dur="1" fill="hold">
                                          <p:stCondLst>
                                            <p:cond delay="0"/>
                                          </p:stCondLst>
                                        </p:cTn>
                                        <p:tgtEl>
                                          <p:spTgt spid="9724"/>
                                        </p:tgtEl>
                                        <p:attrNameLst>
                                          <p:attrName>style.visibility</p:attrName>
                                        </p:attrNameLst>
                                      </p:cBhvr>
                                      <p:to>
                                        <p:strVal val="visible"/>
                                      </p:to>
                                    </p:set>
                                    <p:animEffect filter="fade" transition="in">
                                      <p:cBhvr>
                                        <p:cTn dur="500"/>
                                        <p:tgtEl>
                                          <p:spTgt spid="972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28" name="Shape 9728"/>
        <p:cNvGrpSpPr/>
        <p:nvPr/>
      </p:nvGrpSpPr>
      <p:grpSpPr>
        <a:xfrm>
          <a:off x="0" y="0"/>
          <a:ext cx="0" cy="0"/>
          <a:chOff x="0" y="0"/>
          <a:chExt cx="0" cy="0"/>
        </a:xfrm>
      </p:grpSpPr>
      <p:pic>
        <p:nvPicPr>
          <p:cNvPr id="9729" name="Google Shape;9729;p147"/>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9730" name="Google Shape;9730;p147"/>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9731" name="Google Shape;9731;p147"/>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9732" name="Google Shape;9732;p147"/>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9733" name="Google Shape;9733;p147"/>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9734" name="Google Shape;9734;p147"/>
          <p:cNvSpPr/>
          <p:nvPr/>
        </p:nvSpPr>
        <p:spPr>
          <a:xfrm>
            <a:off x="5130143" y="2669012"/>
            <a:ext cx="5766457" cy="1754326"/>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5400">
                <a:solidFill>
                  <a:srgbClr val="FFFFFF"/>
                </a:solidFill>
                <a:latin typeface="Lustria"/>
                <a:ea typeface="Lustria"/>
                <a:cs typeface="Lustria"/>
                <a:sym typeface="Lustria"/>
              </a:rPr>
              <a:t>SEGURANÇA CLÍNICA</a:t>
            </a:r>
            <a:endParaRPr b="1" sz="3600">
              <a:solidFill>
                <a:srgbClr val="FFFFFF"/>
              </a:solidFill>
              <a:latin typeface="Lustria"/>
              <a:ea typeface="Lustria"/>
              <a:cs typeface="Lustria"/>
              <a:sym typeface="Lustria"/>
            </a:endParaRPr>
          </a:p>
        </p:txBody>
      </p:sp>
      <p:grpSp>
        <p:nvGrpSpPr>
          <p:cNvPr id="9735" name="Google Shape;9735;p147"/>
          <p:cNvGrpSpPr/>
          <p:nvPr/>
        </p:nvGrpSpPr>
        <p:grpSpPr>
          <a:xfrm>
            <a:off x="5257989" y="1529480"/>
            <a:ext cx="983316" cy="983316"/>
            <a:chOff x="-951397" y="1963883"/>
            <a:chExt cx="571500" cy="571500"/>
          </a:xfrm>
        </p:grpSpPr>
        <p:sp>
          <p:nvSpPr>
            <p:cNvPr id="9736" name="Google Shape;9736;p147"/>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37" name="Google Shape;9737;p147"/>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38" name="Google Shape;9738;p147"/>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39" name="Google Shape;9739;p147"/>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40" name="Google Shape;9740;p147"/>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9741" name="Google Shape;9741;p147"/>
          <p:cNvSpPr/>
          <p:nvPr/>
        </p:nvSpPr>
        <p:spPr>
          <a:xfrm>
            <a:off x="5130143" y="4573748"/>
            <a:ext cx="6714025"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800">
                <a:solidFill>
                  <a:srgbClr val="FFFFFF"/>
                </a:solidFill>
                <a:latin typeface="Lustria"/>
                <a:ea typeface="Lustria"/>
                <a:cs typeface="Lustria"/>
                <a:sym typeface="Lustria"/>
              </a:rPr>
              <a:t>(ALXN1210-PNH-302)</a:t>
            </a:r>
            <a:endParaRPr b="1" sz="1600">
              <a:solidFill>
                <a:srgbClr val="FFFFFF"/>
              </a:solidFill>
              <a:latin typeface="Lustria"/>
              <a:ea typeface="Lustria"/>
              <a:cs typeface="Lustria"/>
              <a:sym typeface="Lustria"/>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730"/>
                                        </p:tgtEl>
                                        <p:attrNameLst>
                                          <p:attrName>style.visibility</p:attrName>
                                        </p:attrNameLst>
                                      </p:cBhvr>
                                      <p:to>
                                        <p:strVal val="visible"/>
                                      </p:to>
                                    </p:set>
                                    <p:animEffect filter="fade" transition="in">
                                      <p:cBhvr>
                                        <p:cTn dur="500"/>
                                        <p:tgtEl>
                                          <p:spTgt spid="9730"/>
                                        </p:tgtEl>
                                      </p:cBhvr>
                                    </p:animEffect>
                                  </p:childTnLst>
                                </p:cTn>
                              </p:par>
                              <p:par>
                                <p:cTn fill="hold" nodeType="withEffect" presetClass="entr" presetID="10" presetSubtype="0">
                                  <p:stCondLst>
                                    <p:cond delay="0"/>
                                  </p:stCondLst>
                                  <p:childTnLst>
                                    <p:set>
                                      <p:cBhvr>
                                        <p:cTn dur="1" fill="hold">
                                          <p:stCondLst>
                                            <p:cond delay="0"/>
                                          </p:stCondLst>
                                        </p:cTn>
                                        <p:tgtEl>
                                          <p:spTgt spid="9731"/>
                                        </p:tgtEl>
                                        <p:attrNameLst>
                                          <p:attrName>style.visibility</p:attrName>
                                        </p:attrNameLst>
                                      </p:cBhvr>
                                      <p:to>
                                        <p:strVal val="visible"/>
                                      </p:to>
                                    </p:set>
                                    <p:animEffect filter="fade" transition="in">
                                      <p:cBhvr>
                                        <p:cTn dur="500"/>
                                        <p:tgtEl>
                                          <p:spTgt spid="9731"/>
                                        </p:tgtEl>
                                      </p:cBhvr>
                                    </p:animEffect>
                                  </p:childTnLst>
                                </p:cTn>
                              </p:par>
                              <p:par>
                                <p:cTn fill="hold" nodeType="withEffect" presetClass="entr" presetID="10" presetSubtype="0">
                                  <p:stCondLst>
                                    <p:cond delay="500"/>
                                  </p:stCondLst>
                                  <p:childTnLst>
                                    <p:set>
                                      <p:cBhvr>
                                        <p:cTn dur="1" fill="hold">
                                          <p:stCondLst>
                                            <p:cond delay="0"/>
                                          </p:stCondLst>
                                        </p:cTn>
                                        <p:tgtEl>
                                          <p:spTgt spid="9734"/>
                                        </p:tgtEl>
                                        <p:attrNameLst>
                                          <p:attrName>style.visibility</p:attrName>
                                        </p:attrNameLst>
                                      </p:cBhvr>
                                      <p:to>
                                        <p:strVal val="visible"/>
                                      </p:to>
                                    </p:set>
                                    <p:animEffect filter="fade" transition="in">
                                      <p:cBhvr>
                                        <p:cTn dur="500"/>
                                        <p:tgtEl>
                                          <p:spTgt spid="9734"/>
                                        </p:tgtEl>
                                      </p:cBhvr>
                                    </p:animEffect>
                                  </p:childTnLst>
                                </p:cTn>
                              </p:par>
                              <p:par>
                                <p:cTn fill="hold" nodeType="withEffect" presetClass="entr" presetID="10" presetSubtype="0">
                                  <p:stCondLst>
                                    <p:cond delay="500"/>
                                  </p:stCondLst>
                                  <p:childTnLst>
                                    <p:set>
                                      <p:cBhvr>
                                        <p:cTn dur="1" fill="hold">
                                          <p:stCondLst>
                                            <p:cond delay="0"/>
                                          </p:stCondLst>
                                        </p:cTn>
                                        <p:tgtEl>
                                          <p:spTgt spid="9735"/>
                                        </p:tgtEl>
                                        <p:attrNameLst>
                                          <p:attrName>style.visibility</p:attrName>
                                        </p:attrNameLst>
                                      </p:cBhvr>
                                      <p:to>
                                        <p:strVal val="visible"/>
                                      </p:to>
                                    </p:set>
                                    <p:animEffect filter="fade" transition="in">
                                      <p:cBhvr>
                                        <p:cTn dur="500"/>
                                        <p:tgtEl>
                                          <p:spTgt spid="9735"/>
                                        </p:tgtEl>
                                      </p:cBhvr>
                                    </p:animEffect>
                                  </p:childTnLst>
                                </p:cTn>
                              </p:par>
                              <p:par>
                                <p:cTn fill="hold" nodeType="withEffect" presetClass="entr" presetID="10" presetSubtype="0">
                                  <p:stCondLst>
                                    <p:cond delay="500"/>
                                  </p:stCondLst>
                                  <p:childTnLst>
                                    <p:set>
                                      <p:cBhvr>
                                        <p:cTn dur="1" fill="hold">
                                          <p:stCondLst>
                                            <p:cond delay="0"/>
                                          </p:stCondLst>
                                        </p:cTn>
                                        <p:tgtEl>
                                          <p:spTgt spid="9741"/>
                                        </p:tgtEl>
                                        <p:attrNameLst>
                                          <p:attrName>style.visibility</p:attrName>
                                        </p:attrNameLst>
                                      </p:cBhvr>
                                      <p:to>
                                        <p:strVal val="visible"/>
                                      </p:to>
                                    </p:set>
                                    <p:animEffect filter="fade" transition="in">
                                      <p:cBhvr>
                                        <p:cTn dur="500"/>
                                        <p:tgtEl>
                                          <p:spTgt spid="974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46" name="Shape 9746"/>
        <p:cNvGrpSpPr/>
        <p:nvPr/>
      </p:nvGrpSpPr>
      <p:grpSpPr>
        <a:xfrm>
          <a:off x="0" y="0"/>
          <a:ext cx="0" cy="0"/>
          <a:chOff x="0" y="0"/>
          <a:chExt cx="0" cy="0"/>
        </a:xfrm>
      </p:grpSpPr>
      <p:sp>
        <p:nvSpPr>
          <p:cNvPr id="9747" name="Google Shape;9747;p148"/>
          <p:cNvSpPr/>
          <p:nvPr/>
        </p:nvSpPr>
        <p:spPr>
          <a:xfrm flipH="1">
            <a:off x="318291" y="2295525"/>
            <a:ext cx="11555416" cy="357760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9748" name="Google Shape;9748;p148"/>
          <p:cNvSpPr txBox="1"/>
          <p:nvPr/>
        </p:nvSpPr>
        <p:spPr>
          <a:xfrm>
            <a:off x="296269" y="385036"/>
            <a:ext cx="11667131" cy="112646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O perfil de tolerabilidade e segurança de ravulizumabe é similar ao de eculizumabe, sem casos de infecção meningocócica reportados em pacientes previamente tratados com inibidor de C5 durante o estudo</a:t>
            </a:r>
            <a:endParaRPr b="1" baseline="30000" sz="2800">
              <a:solidFill>
                <a:schemeClr val="accent1"/>
              </a:solidFill>
              <a:latin typeface="Lustria"/>
              <a:ea typeface="Lustria"/>
              <a:cs typeface="Lustria"/>
              <a:sym typeface="Lustria"/>
            </a:endParaRPr>
          </a:p>
        </p:txBody>
      </p:sp>
      <p:sp>
        <p:nvSpPr>
          <p:cNvPr id="9749" name="Google Shape;9749;p148"/>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†&gt;5% dos pacientes de qualquer um dos grupos de tratamento do estudo.</a:t>
            </a:r>
            <a:endParaRPr/>
          </a:p>
          <a:p>
            <a:pPr indent="0" lvl="0" marL="0" rtl="0" algn="l">
              <a:lnSpc>
                <a:spcPct val="90000"/>
              </a:lnSpc>
              <a:spcBef>
                <a:spcPts val="0"/>
              </a:spcBef>
              <a:spcAft>
                <a:spcPts val="0"/>
              </a:spcAft>
              <a:buClr>
                <a:schemeClr val="dk1"/>
              </a:buClr>
              <a:buSzPts val="700"/>
              <a:buNone/>
            </a:pPr>
            <a:r>
              <a:rPr lang="pt-BR" sz="700"/>
              <a:t>‡Padronizadas de acordo com os termos do MedDRA e definidas por qualquer relato de nasofaringite, ITRS, ITRS viral, dor orofaríngea, rinorreia, faringite, rinite, infecção do trato respiratório ou inflamação do trato respiratório superior.</a:t>
            </a:r>
            <a:endParaRPr/>
          </a:p>
          <a:p>
            <a:pPr indent="0" lvl="0" marL="0" rtl="0" algn="l">
              <a:lnSpc>
                <a:spcPct val="90000"/>
              </a:lnSpc>
              <a:spcBef>
                <a:spcPts val="0"/>
              </a:spcBef>
              <a:spcAft>
                <a:spcPts val="0"/>
              </a:spcAft>
              <a:buClr>
                <a:schemeClr val="dk1"/>
              </a:buClr>
              <a:buSzPts val="700"/>
              <a:buNone/>
            </a:pPr>
            <a:r>
              <a:rPr lang="pt-BR" sz="700"/>
              <a:t>Abreviações: EA = evento adverso; MedDRA = Dicionário Médico para Atividades Regulatórias; EAETs = eventos adversos emergentes do tratamento; ITRS = infecção do trato respiratório superior.</a:t>
            </a:r>
            <a:endParaRPr/>
          </a:p>
          <a:p>
            <a:pPr indent="0" lvl="0" marL="0" rtl="0" algn="l">
              <a:lnSpc>
                <a:spcPct val="90000"/>
              </a:lnSpc>
              <a:spcBef>
                <a:spcPts val="0"/>
              </a:spcBef>
              <a:spcAft>
                <a:spcPts val="0"/>
              </a:spcAft>
              <a:buClr>
                <a:schemeClr val="dk1"/>
              </a:buClr>
              <a:buSzPts val="700"/>
              <a:buNone/>
            </a:pPr>
            <a:r>
              <a:rPr lang="pt-BR" sz="700"/>
              <a:t>Referências: 1. Kulasekararaj AG et al. Blood. 2019 Feb 7;133(6):540-9; 2. Dados de arquivo da Alexion. 2018.</a:t>
            </a:r>
            <a:endParaRPr/>
          </a:p>
        </p:txBody>
      </p:sp>
      <p:sp>
        <p:nvSpPr>
          <p:cNvPr id="9750" name="Google Shape;9750;p148"/>
          <p:cNvSpPr txBox="1"/>
          <p:nvPr/>
        </p:nvSpPr>
        <p:spPr>
          <a:xfrm>
            <a:off x="296269" y="1446465"/>
            <a:ext cx="6225935"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ALXN1210-PNH-302s</a:t>
            </a:r>
            <a:endParaRPr/>
          </a:p>
        </p:txBody>
      </p:sp>
      <p:cxnSp>
        <p:nvCxnSpPr>
          <p:cNvPr id="9751" name="Google Shape;9751;p148"/>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9752" name="Google Shape;9752;p148"/>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9753" name="Google Shape;9753;p148"/>
          <p:cNvSpPr/>
          <p:nvPr/>
        </p:nvSpPr>
        <p:spPr>
          <a:xfrm>
            <a:off x="6803411" y="2094197"/>
            <a:ext cx="1609591" cy="52517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754" name="Google Shape;9754;p148"/>
          <p:cNvSpPr/>
          <p:nvPr/>
        </p:nvSpPr>
        <p:spPr>
          <a:xfrm>
            <a:off x="8482941" y="2094197"/>
            <a:ext cx="1609592" cy="52517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755" name="Google Shape;9755;p148"/>
          <p:cNvSpPr/>
          <p:nvPr/>
        </p:nvSpPr>
        <p:spPr>
          <a:xfrm>
            <a:off x="10162472" y="2094197"/>
            <a:ext cx="1609592" cy="525178"/>
          </a:xfrm>
          <a:prstGeom prst="rect">
            <a:avLst/>
          </a:prstGeom>
          <a:gradFill>
            <a:gsLst>
              <a:gs pos="0">
                <a:schemeClr val="dk1"/>
              </a:gs>
              <a:gs pos="100000">
                <a:srgbClr val="7F7F7F"/>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aphicFrame>
        <p:nvGraphicFramePr>
          <p:cNvPr id="9756" name="Google Shape;9756;p148"/>
          <p:cNvGraphicFramePr/>
          <p:nvPr/>
        </p:nvGraphicFramePr>
        <p:xfrm>
          <a:off x="0" y="2103724"/>
          <a:ext cx="3000000" cy="3000000"/>
        </p:xfrm>
        <a:graphic>
          <a:graphicData uri="http://schemas.openxmlformats.org/drawingml/2006/table">
            <a:tbl>
              <a:tblPr bandRow="1">
                <a:noFill/>
                <a:tableStyleId>{22974F62-E6E8-4F24-A12B-32CE1C81E89C}</a:tableStyleId>
              </a:tblPr>
              <a:tblGrid>
                <a:gridCol w="2402000"/>
                <a:gridCol w="4404250"/>
                <a:gridCol w="1658025"/>
                <a:gridCol w="1658025"/>
                <a:gridCol w="1658025"/>
              </a:tblGrid>
              <a:tr h="432175">
                <a:tc>
                  <a:txBody>
                    <a:bodyPr/>
                    <a:lstStyle/>
                    <a:p>
                      <a:pPr indent="0" lvl="0" marL="0" marR="0" rtl="0" algn="ctr">
                        <a:lnSpc>
                          <a:spcPct val="100000"/>
                        </a:lnSpc>
                        <a:spcBef>
                          <a:spcPts val="0"/>
                        </a:spcBef>
                        <a:spcAft>
                          <a:spcPts val="0"/>
                        </a:spcAft>
                        <a:buClr>
                          <a:schemeClr val="dk1"/>
                        </a:buClr>
                        <a:buSzPts val="1400"/>
                        <a:buFont typeface="Calibri"/>
                        <a:buNone/>
                      </a:pPr>
                      <a:r>
                        <a:t/>
                      </a:r>
                      <a:endParaRPr sz="14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i="1" sz="16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ravulizumabe</a:t>
                      </a:r>
                      <a:endParaRPr b="1" baseline="30000" sz="1400">
                        <a:solidFill>
                          <a:schemeClr val="lt1"/>
                        </a:solidFill>
                        <a:latin typeface="Calibri"/>
                        <a:ea typeface="Calibri"/>
                        <a:cs typeface="Calibri"/>
                        <a:sym typeface="Calibri"/>
                      </a:endParaRPr>
                    </a:p>
                    <a:p>
                      <a:pPr indent="0" lvl="0" marL="0" marR="0" rtl="0" algn="ctr">
                        <a:spcBef>
                          <a:spcPts val="0"/>
                        </a:spcBef>
                        <a:spcAft>
                          <a:spcPts val="0"/>
                        </a:spcAft>
                        <a:buNone/>
                      </a:pPr>
                      <a:r>
                        <a:rPr b="1" lang="pt-BR" sz="1400">
                          <a:solidFill>
                            <a:schemeClr val="lt1"/>
                          </a:solidFill>
                          <a:latin typeface="Calibri"/>
                          <a:ea typeface="Calibri"/>
                          <a:cs typeface="Calibri"/>
                          <a:sym typeface="Calibri"/>
                        </a:rPr>
                        <a:t>(</a:t>
                      </a:r>
                      <a:r>
                        <a:rPr b="1" i="1" lang="pt-BR" sz="1400">
                          <a:solidFill>
                            <a:schemeClr val="lt1"/>
                          </a:solidFill>
                          <a:latin typeface="Calibri"/>
                          <a:ea typeface="Calibri"/>
                          <a:cs typeface="Calibri"/>
                          <a:sym typeface="Calibri"/>
                        </a:rPr>
                        <a:t>n</a:t>
                      </a:r>
                      <a:r>
                        <a:rPr b="1" lang="pt-BR" sz="1400">
                          <a:solidFill>
                            <a:schemeClr val="lt1"/>
                          </a:solidFill>
                          <a:latin typeface="Calibri"/>
                          <a:ea typeface="Calibri"/>
                          <a:cs typeface="Calibri"/>
                          <a:sym typeface="Calibri"/>
                        </a:rPr>
                        <a:t>=97)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eculizumabe</a:t>
                      </a:r>
                      <a:endParaRPr b="1" baseline="30000" sz="1400">
                        <a:solidFill>
                          <a:schemeClr val="lt1"/>
                        </a:solidFill>
                        <a:latin typeface="Calibri"/>
                        <a:ea typeface="Calibri"/>
                        <a:cs typeface="Calibri"/>
                        <a:sym typeface="Calibri"/>
                      </a:endParaRPr>
                    </a:p>
                    <a:p>
                      <a:pPr indent="0" lvl="0" marL="0" marR="0" rtl="0" algn="ctr">
                        <a:spcBef>
                          <a:spcPts val="0"/>
                        </a:spcBef>
                        <a:spcAft>
                          <a:spcPts val="0"/>
                        </a:spcAft>
                        <a:buNone/>
                      </a:pPr>
                      <a:r>
                        <a:rPr b="1" lang="pt-BR" sz="1400">
                          <a:solidFill>
                            <a:schemeClr val="lt1"/>
                          </a:solidFill>
                          <a:latin typeface="Calibri"/>
                          <a:ea typeface="Calibri"/>
                          <a:cs typeface="Calibri"/>
                          <a:sym typeface="Calibri"/>
                        </a:rPr>
                        <a:t>(</a:t>
                      </a:r>
                      <a:r>
                        <a:rPr b="1" i="1" lang="pt-BR" sz="1400">
                          <a:solidFill>
                            <a:schemeClr val="lt1"/>
                          </a:solidFill>
                          <a:latin typeface="Calibri"/>
                          <a:ea typeface="Calibri"/>
                          <a:cs typeface="Calibri"/>
                          <a:sym typeface="Calibri"/>
                        </a:rPr>
                        <a:t>n</a:t>
                      </a:r>
                      <a:r>
                        <a:rPr b="1" lang="pt-BR" sz="1400">
                          <a:solidFill>
                            <a:schemeClr val="lt1"/>
                          </a:solidFill>
                          <a:latin typeface="Calibri"/>
                          <a:ea typeface="Calibri"/>
                          <a:cs typeface="Calibri"/>
                          <a:sym typeface="Calibri"/>
                        </a:rPr>
                        <a:t>=98)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Diferença</a:t>
                      </a:r>
                      <a:endParaRPr/>
                    </a:p>
                    <a:p>
                      <a:pPr indent="0" lvl="0" marL="0" marR="0" rtl="0" algn="ctr">
                        <a:spcBef>
                          <a:spcPts val="0"/>
                        </a:spcBef>
                        <a:spcAft>
                          <a:spcPts val="0"/>
                        </a:spcAft>
                        <a:buNone/>
                      </a:pPr>
                      <a:r>
                        <a:rPr b="1" lang="pt-BR" sz="1400">
                          <a:solidFill>
                            <a:schemeClr val="lt1"/>
                          </a:solidFill>
                          <a:latin typeface="Calibri"/>
                          <a:ea typeface="Calibri"/>
                          <a:cs typeface="Calibri"/>
                          <a:sym typeface="Calibri"/>
                        </a:rPr>
                        <a:t>(%)</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r>
              <a:tr h="314550">
                <a:tc rowSpan="10">
                  <a:txBody>
                    <a:bodyPr/>
                    <a:lstStyle/>
                    <a:p>
                      <a:pPr indent="0" lvl="0" marL="0" marR="0" rtl="0" algn="r">
                        <a:spcBef>
                          <a:spcPts val="0"/>
                        </a:spcBef>
                        <a:spcAft>
                          <a:spcPts val="0"/>
                        </a:spcAft>
                        <a:buNone/>
                      </a:pPr>
                      <a:r>
                        <a:rPr b="1" lang="pt-BR" sz="1400">
                          <a:solidFill>
                            <a:schemeClr val="dk2"/>
                          </a:solidFill>
                          <a:latin typeface="Lustria"/>
                          <a:ea typeface="Lustria"/>
                          <a:cs typeface="Lustria"/>
                          <a:sym typeface="Lustria"/>
                        </a:rPr>
                        <a:t>EAETs</a:t>
                      </a:r>
                      <a:r>
                        <a:rPr b="1" lang="pt-BR" sz="1400">
                          <a:solidFill>
                            <a:schemeClr val="dk2"/>
                          </a:solidFill>
                          <a:latin typeface="Lustria"/>
                          <a:ea typeface="Lustria"/>
                          <a:cs typeface="Lustria"/>
                          <a:sym typeface="Lustria"/>
                        </a:rPr>
                        <a:t> no estudo</a:t>
                      </a:r>
                      <a:endParaRPr/>
                    </a:p>
                    <a:p>
                      <a:pPr indent="0" lvl="0" marL="0" marR="0" rtl="0" algn="r">
                        <a:spcBef>
                          <a:spcPts val="0"/>
                        </a:spcBef>
                        <a:spcAft>
                          <a:spcPts val="0"/>
                        </a:spcAft>
                        <a:buNone/>
                      </a:pPr>
                      <a:r>
                        <a:rPr b="1" lang="pt-BR" sz="1400">
                          <a:solidFill>
                            <a:schemeClr val="dk2"/>
                          </a:solidFill>
                          <a:latin typeface="Lustria"/>
                          <a:ea typeface="Lustria"/>
                          <a:cs typeface="Lustria"/>
                          <a:sym typeface="Lustria"/>
                        </a:rPr>
                        <a:t>fase III de TROCA </a:t>
                      </a:r>
                      <a:endParaRPr/>
                    </a:p>
                    <a:p>
                      <a:pPr indent="0" lvl="0" marL="0" marR="0" rtl="0" algn="r">
                        <a:spcBef>
                          <a:spcPts val="0"/>
                        </a:spcBef>
                        <a:spcAft>
                          <a:spcPts val="0"/>
                        </a:spcAft>
                        <a:buNone/>
                      </a:pPr>
                      <a:r>
                        <a:rPr b="1" lang="pt-BR" sz="1400">
                          <a:solidFill>
                            <a:schemeClr val="dk2"/>
                          </a:solidFill>
                          <a:latin typeface="Lustria"/>
                          <a:ea typeface="Lustria"/>
                          <a:cs typeface="Lustria"/>
                          <a:sym typeface="Lustria"/>
                        </a:rPr>
                        <a:t>(</a:t>
                      </a:r>
                      <a:r>
                        <a:rPr b="1" i="1" lang="pt-BR" sz="1400">
                          <a:solidFill>
                            <a:schemeClr val="dk2"/>
                          </a:solidFill>
                          <a:latin typeface="Lustria"/>
                          <a:ea typeface="Lustria"/>
                          <a:cs typeface="Lustria"/>
                          <a:sym typeface="Lustria"/>
                        </a:rPr>
                        <a:t>SWITCH</a:t>
                      </a:r>
                      <a:r>
                        <a:rPr b="1" lang="pt-BR" sz="1400">
                          <a:solidFill>
                            <a:schemeClr val="dk2"/>
                          </a:solidFill>
                          <a:latin typeface="Lustria"/>
                          <a:ea typeface="Lustria"/>
                          <a:cs typeface="Lustria"/>
                          <a:sym typeface="Lustria"/>
                        </a:rPr>
                        <a:t>) de </a:t>
                      </a:r>
                      <a:r>
                        <a:rPr b="1" lang="pt-BR" sz="1400">
                          <a:solidFill>
                            <a:schemeClr val="dk2"/>
                          </a:solidFill>
                          <a:latin typeface="Lustria"/>
                          <a:ea typeface="Lustria"/>
                          <a:cs typeface="Lustria"/>
                          <a:sym typeface="Lustria"/>
                        </a:rPr>
                        <a:t>eculizumabe</a:t>
                      </a:r>
                      <a:r>
                        <a:rPr b="1" baseline="30000" lang="pt-BR" sz="1400">
                          <a:solidFill>
                            <a:schemeClr val="dk2"/>
                          </a:solidFill>
                          <a:latin typeface="Lustria"/>
                          <a:ea typeface="Lustria"/>
                          <a:cs typeface="Lustria"/>
                          <a:sym typeface="Lustria"/>
                        </a:rPr>
                        <a:t> </a:t>
                      </a:r>
                      <a:r>
                        <a:rPr b="1" lang="pt-BR" sz="1400">
                          <a:solidFill>
                            <a:schemeClr val="dk2"/>
                          </a:solidFill>
                          <a:latin typeface="Lustria"/>
                          <a:ea typeface="Lustria"/>
                          <a:cs typeface="Lustria"/>
                          <a:sym typeface="Lustria"/>
                        </a:rPr>
                        <a:t>para </a:t>
                      </a:r>
                      <a:r>
                        <a:rPr b="1" lang="pt-BR" sz="1400">
                          <a:solidFill>
                            <a:schemeClr val="dk2"/>
                          </a:solidFill>
                          <a:latin typeface="Lustria"/>
                          <a:ea typeface="Lustria"/>
                          <a:cs typeface="Lustria"/>
                          <a:sym typeface="Lustria"/>
                        </a:rPr>
                        <a:t>ravulizumabe </a:t>
                      </a:r>
                      <a:br>
                        <a:rPr b="1" lang="pt-BR" sz="1400">
                          <a:solidFill>
                            <a:schemeClr val="dk2"/>
                          </a:solidFill>
                          <a:latin typeface="Lustria"/>
                          <a:ea typeface="Lustria"/>
                          <a:cs typeface="Lustria"/>
                          <a:sym typeface="Lustria"/>
                        </a:rPr>
                      </a:br>
                      <a:r>
                        <a:rPr b="1" lang="pt-BR" sz="1400">
                          <a:solidFill>
                            <a:schemeClr val="dk2"/>
                          </a:solidFill>
                          <a:latin typeface="Lustria"/>
                          <a:ea typeface="Lustria"/>
                          <a:cs typeface="Lustria"/>
                          <a:sym typeface="Lustria"/>
                        </a:rPr>
                        <a:t>(302) </a:t>
                      </a:r>
                      <a:r>
                        <a:rPr b="1" baseline="30000" lang="pt-BR" sz="1400">
                          <a:solidFill>
                            <a:schemeClr val="dk2"/>
                          </a:solidFill>
                          <a:latin typeface="Lustria"/>
                          <a:ea typeface="Lustria"/>
                          <a:cs typeface="Lustria"/>
                          <a:sym typeface="Lustria"/>
                        </a:rPr>
                        <a:t>1,2</a:t>
                      </a:r>
                      <a:endParaRPr/>
                    </a:p>
                  </a:txBody>
                  <a:tcPr marT="45725" marB="45725" marR="144000" marL="54000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Todos os EAs,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85 (87,6)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86 (87,8)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–0,2%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314550">
                <a:tc vMerge="1"/>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EAETs mais comuns,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r>
                        <a:rPr b="1" baseline="30000" lang="pt-BR" sz="1200">
                          <a:solidFill>
                            <a:schemeClr val="dk1"/>
                          </a:solidFill>
                          <a:latin typeface="Calibri"/>
                          <a:ea typeface="Calibri"/>
                          <a:cs typeface="Calibri"/>
                          <a:sym typeface="Calibri"/>
                        </a:rPr>
                        <a:t>†</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200"/>
                        <a:buFont typeface="Calibri"/>
                        <a:buNone/>
                      </a:pPr>
                      <a:r>
                        <a:t/>
                      </a:r>
                      <a:endParaRPr baseline="30000" sz="12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b="1" baseline="30000" sz="12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4550">
                <a:tc vMerge="1"/>
                <a:tc>
                  <a:txBody>
                    <a:bodyPr/>
                    <a:lstStyle/>
                    <a:p>
                      <a:pPr indent="0" lvl="0" marL="241200" marR="0" rtl="0" algn="l">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Infecções do trato respiratório superior</a:t>
                      </a:r>
                      <a:r>
                        <a:rPr b="0" baseline="30000" lang="pt-BR" sz="1200">
                          <a:solidFill>
                            <a:schemeClr val="dk1"/>
                          </a:solidFill>
                          <a:latin typeface="Calibri"/>
                          <a:ea typeface="Calibri"/>
                          <a:cs typeface="Calibri"/>
                          <a:sym typeface="Calibri"/>
                        </a:rPr>
                        <a:t>‡</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43 (44,3)</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43 (43,9)</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+0,4%</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4550">
                <a:tc vMerge="1"/>
                <a:tc>
                  <a:txBody>
                    <a:bodyPr/>
                    <a:lstStyle/>
                    <a:p>
                      <a:pPr indent="0" lvl="0" marL="241200" marR="0" rtl="0" algn="l">
                        <a:spcBef>
                          <a:spcPts val="0"/>
                        </a:spcBef>
                        <a:spcAft>
                          <a:spcPts val="0"/>
                        </a:spcAft>
                        <a:buNone/>
                      </a:pPr>
                      <a:r>
                        <a:rPr b="0" lang="pt-BR" sz="1200">
                          <a:solidFill>
                            <a:schemeClr val="dk1"/>
                          </a:solidFill>
                          <a:latin typeface="Calibri"/>
                          <a:ea typeface="Calibri"/>
                          <a:cs typeface="Calibri"/>
                          <a:sym typeface="Calibri"/>
                        </a:rPr>
                        <a:t>Cefaleia</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26 (26,8)</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17 (17,3)</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+9,5%</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4550">
                <a:tc vMerge="1"/>
                <a:tc>
                  <a:txBody>
                    <a:bodyPr/>
                    <a:lstStyle/>
                    <a:p>
                      <a:pPr indent="0" lvl="0" marL="241200" marR="0" rtl="0" algn="l">
                        <a:spcBef>
                          <a:spcPts val="0"/>
                        </a:spcBef>
                        <a:spcAft>
                          <a:spcPts val="0"/>
                        </a:spcAft>
                        <a:buNone/>
                      </a:pPr>
                      <a:r>
                        <a:rPr b="0" lang="pt-BR" sz="1200">
                          <a:solidFill>
                            <a:schemeClr val="dk1"/>
                          </a:solidFill>
                          <a:latin typeface="Calibri"/>
                          <a:ea typeface="Calibri"/>
                          <a:cs typeface="Calibri"/>
                          <a:sym typeface="Calibri"/>
                        </a:rPr>
                        <a:t>Tosse</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5 (5,2)</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10 (10,2)</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–5%</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r>
              <a:tr h="314550">
                <a:tc vMerge="1"/>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Todos os EAs graves,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4 (4,1)</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8 (8,2)</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–4,1%</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2AB8CA"/>
                      </a:solidFill>
                      <a:prstDash val="solid"/>
                      <a:round/>
                      <a:headEnd len="sm" w="sm" type="none"/>
                      <a:tailEnd len="sm" w="sm" type="none"/>
                    </a:lnB>
                  </a:tcPr>
                </a:tc>
              </a:tr>
              <a:tr h="314550">
                <a:tc vMerge="1"/>
                <a:tc>
                  <a:txBody>
                    <a:bodyPr/>
                    <a:lstStyle/>
                    <a:p>
                      <a:pPr indent="0" lvl="0" marL="0" marR="0" rtl="0" algn="l">
                        <a:spcBef>
                          <a:spcPts val="0"/>
                        </a:spcBef>
                        <a:spcAft>
                          <a:spcPts val="0"/>
                        </a:spcAft>
                        <a:buNone/>
                      </a:pPr>
                      <a:r>
                        <a:rPr b="1" lang="pt-BR" sz="1200">
                          <a:solidFill>
                            <a:srgbClr val="2AB8CA"/>
                          </a:solidFill>
                          <a:latin typeface="Calibri"/>
                          <a:ea typeface="Calibri"/>
                          <a:cs typeface="Calibri"/>
                          <a:sym typeface="Calibri"/>
                        </a:rPr>
                        <a:t>Infecções meningocócicas, </a:t>
                      </a:r>
                      <a:r>
                        <a:rPr b="1" i="1" lang="pt-BR" sz="1200">
                          <a:solidFill>
                            <a:srgbClr val="2AB8CA"/>
                          </a:solidFill>
                          <a:latin typeface="Calibri"/>
                          <a:ea typeface="Calibri"/>
                          <a:cs typeface="Calibri"/>
                          <a:sym typeface="Calibri"/>
                        </a:rPr>
                        <a:t>n</a:t>
                      </a:r>
                      <a:r>
                        <a:rPr b="1" lang="pt-BR" sz="1200">
                          <a:solidFill>
                            <a:srgbClr val="2AB8CA"/>
                          </a:solidFill>
                          <a:latin typeface="Calibri"/>
                          <a:ea typeface="Calibri"/>
                          <a:cs typeface="Calibri"/>
                          <a:sym typeface="Calibri"/>
                        </a:rPr>
                        <a:t> (%)</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rgbClr val="2AB8CA"/>
                          </a:solidFill>
                          <a:latin typeface="Calibri"/>
                          <a:ea typeface="Calibri"/>
                          <a:cs typeface="Calibri"/>
                          <a:sym typeface="Calibri"/>
                        </a:rPr>
                        <a:t>0 (0)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rgbClr val="2AB8CA"/>
                          </a:solidFill>
                          <a:latin typeface="Calibri"/>
                          <a:ea typeface="Calibri"/>
                          <a:cs typeface="Calibri"/>
                          <a:sym typeface="Calibri"/>
                        </a:rPr>
                        <a:t>0 (0)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2AB8CA"/>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rgbClr val="2AB8CA"/>
                          </a:solidFill>
                          <a:latin typeface="Calibri"/>
                          <a:ea typeface="Calibri"/>
                          <a:cs typeface="Calibri"/>
                          <a:sym typeface="Calibri"/>
                        </a:rPr>
                        <a:t>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2AB8CA"/>
                      </a:solidFill>
                      <a:prstDash val="solid"/>
                      <a:round/>
                      <a:headEnd len="sm" w="sm" type="none"/>
                      <a:tailEnd len="sm" w="sm" type="none"/>
                    </a:lnB>
                  </a:tcPr>
                </a:tc>
              </a:tr>
              <a:tr h="314550">
                <a:tc vMerge="1"/>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Óbitos,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0 (0)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0 (0)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2AB8CA"/>
                      </a:solidFill>
                      <a:prstDash val="solid"/>
                      <a:round/>
                      <a:headEnd len="sm" w="sm" type="none"/>
                      <a:tailEnd len="sm" w="sm" type="none"/>
                    </a:lnT>
                    <a:lnB cap="flat" cmpd="sng" w="12700">
                      <a:solidFill>
                        <a:srgbClr val="D8D8D8"/>
                      </a:solidFill>
                      <a:prstDash val="solid"/>
                      <a:round/>
                      <a:headEnd len="sm" w="sm" type="none"/>
                      <a:tailEnd len="sm" w="sm" type="none"/>
                    </a:lnB>
                  </a:tcPr>
                </a:tc>
              </a:tr>
              <a:tr h="314550">
                <a:tc vMerge="1"/>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EAs que levaram à descontinuação do tratamento,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0 (0)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0 (0)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314550">
                <a:tc vMerge="1"/>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EAs</a:t>
                      </a:r>
                      <a:r>
                        <a:rPr b="1" lang="pt-BR" sz="1200">
                          <a:solidFill>
                            <a:schemeClr val="dk1"/>
                          </a:solidFill>
                          <a:latin typeface="Calibri"/>
                          <a:ea typeface="Calibri"/>
                          <a:cs typeface="Calibri"/>
                          <a:sym typeface="Calibri"/>
                        </a:rPr>
                        <a:t> graves que levaram à descontinuação do </a:t>
                      </a:r>
                      <a:r>
                        <a:rPr b="1" lang="pt-BR" sz="1200">
                          <a:solidFill>
                            <a:schemeClr val="dk1"/>
                          </a:solidFill>
                          <a:latin typeface="Calibri"/>
                          <a:ea typeface="Calibri"/>
                          <a:cs typeface="Calibri"/>
                          <a:sym typeface="Calibri"/>
                        </a:rPr>
                        <a:t>tratamento,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45725" marB="45725" marR="91450" marL="216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0 (0)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0 (0)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0%</a:t>
                      </a:r>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747"/>
                                        </p:tgtEl>
                                        <p:attrNameLst>
                                          <p:attrName>style.visibility</p:attrName>
                                        </p:attrNameLst>
                                      </p:cBhvr>
                                      <p:to>
                                        <p:strVal val="visible"/>
                                      </p:to>
                                    </p:set>
                                    <p:animEffect filter="fade" transition="in">
                                      <p:cBhvr>
                                        <p:cTn dur="500"/>
                                        <p:tgtEl>
                                          <p:spTgt spid="9747"/>
                                        </p:tgtEl>
                                      </p:cBhvr>
                                    </p:animEffect>
                                  </p:childTnLst>
                                </p:cTn>
                              </p:par>
                              <p:par>
                                <p:cTn fill="hold" nodeType="withEffect" presetClass="entr" presetID="10" presetSubtype="0">
                                  <p:stCondLst>
                                    <p:cond delay="0"/>
                                  </p:stCondLst>
                                  <p:childTnLst>
                                    <p:set>
                                      <p:cBhvr>
                                        <p:cTn dur="1" fill="hold">
                                          <p:stCondLst>
                                            <p:cond delay="0"/>
                                          </p:stCondLst>
                                        </p:cTn>
                                        <p:tgtEl>
                                          <p:spTgt spid="9753"/>
                                        </p:tgtEl>
                                        <p:attrNameLst>
                                          <p:attrName>style.visibility</p:attrName>
                                        </p:attrNameLst>
                                      </p:cBhvr>
                                      <p:to>
                                        <p:strVal val="visible"/>
                                      </p:to>
                                    </p:set>
                                    <p:animEffect filter="fade" transition="in">
                                      <p:cBhvr>
                                        <p:cTn dur="500"/>
                                        <p:tgtEl>
                                          <p:spTgt spid="9753"/>
                                        </p:tgtEl>
                                      </p:cBhvr>
                                    </p:animEffect>
                                  </p:childTnLst>
                                </p:cTn>
                              </p:par>
                              <p:par>
                                <p:cTn fill="hold" nodeType="withEffect" presetClass="entr" presetID="10" presetSubtype="0">
                                  <p:stCondLst>
                                    <p:cond delay="0"/>
                                  </p:stCondLst>
                                  <p:childTnLst>
                                    <p:set>
                                      <p:cBhvr>
                                        <p:cTn dur="1" fill="hold">
                                          <p:stCondLst>
                                            <p:cond delay="0"/>
                                          </p:stCondLst>
                                        </p:cTn>
                                        <p:tgtEl>
                                          <p:spTgt spid="9754"/>
                                        </p:tgtEl>
                                        <p:attrNameLst>
                                          <p:attrName>style.visibility</p:attrName>
                                        </p:attrNameLst>
                                      </p:cBhvr>
                                      <p:to>
                                        <p:strVal val="visible"/>
                                      </p:to>
                                    </p:set>
                                    <p:animEffect filter="fade" transition="in">
                                      <p:cBhvr>
                                        <p:cTn dur="500"/>
                                        <p:tgtEl>
                                          <p:spTgt spid="9754"/>
                                        </p:tgtEl>
                                      </p:cBhvr>
                                    </p:animEffect>
                                  </p:childTnLst>
                                </p:cTn>
                              </p:par>
                              <p:par>
                                <p:cTn fill="hold" nodeType="withEffect" presetClass="entr" presetID="10" presetSubtype="0">
                                  <p:stCondLst>
                                    <p:cond delay="0"/>
                                  </p:stCondLst>
                                  <p:childTnLst>
                                    <p:set>
                                      <p:cBhvr>
                                        <p:cTn dur="1" fill="hold">
                                          <p:stCondLst>
                                            <p:cond delay="0"/>
                                          </p:stCondLst>
                                        </p:cTn>
                                        <p:tgtEl>
                                          <p:spTgt spid="9755"/>
                                        </p:tgtEl>
                                        <p:attrNameLst>
                                          <p:attrName>style.visibility</p:attrName>
                                        </p:attrNameLst>
                                      </p:cBhvr>
                                      <p:to>
                                        <p:strVal val="visible"/>
                                      </p:to>
                                    </p:set>
                                    <p:animEffect filter="fade" transition="in">
                                      <p:cBhvr>
                                        <p:cTn dur="500"/>
                                        <p:tgtEl>
                                          <p:spTgt spid="9755"/>
                                        </p:tgtEl>
                                      </p:cBhvr>
                                    </p:animEffect>
                                  </p:childTnLst>
                                </p:cTn>
                              </p:par>
                              <p:par>
                                <p:cTn fill="hold" nodeType="withEffect" presetClass="entr" presetID="10" presetSubtype="0">
                                  <p:stCondLst>
                                    <p:cond delay="0"/>
                                  </p:stCondLst>
                                  <p:childTnLst>
                                    <p:set>
                                      <p:cBhvr>
                                        <p:cTn dur="1" fill="hold">
                                          <p:stCondLst>
                                            <p:cond delay="0"/>
                                          </p:stCondLst>
                                        </p:cTn>
                                        <p:tgtEl>
                                          <p:spTgt spid="9756"/>
                                        </p:tgtEl>
                                        <p:attrNameLst>
                                          <p:attrName>style.visibility</p:attrName>
                                        </p:attrNameLst>
                                      </p:cBhvr>
                                      <p:to>
                                        <p:strVal val="visible"/>
                                      </p:to>
                                    </p:set>
                                    <p:animEffect filter="fade" transition="in">
                                      <p:cBhvr>
                                        <p:cTn dur="500"/>
                                        <p:tgtEl>
                                          <p:spTgt spid="975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61" name="Shape 9761"/>
        <p:cNvGrpSpPr/>
        <p:nvPr/>
      </p:nvGrpSpPr>
      <p:grpSpPr>
        <a:xfrm>
          <a:off x="0" y="0"/>
          <a:ext cx="0" cy="0"/>
          <a:chOff x="0" y="0"/>
          <a:chExt cx="0" cy="0"/>
        </a:xfrm>
      </p:grpSpPr>
      <p:sp>
        <p:nvSpPr>
          <p:cNvPr id="9762" name="Google Shape;9762;p149"/>
          <p:cNvSpPr/>
          <p:nvPr/>
        </p:nvSpPr>
        <p:spPr>
          <a:xfrm flipH="1">
            <a:off x="368596" y="4534907"/>
            <a:ext cx="3392987" cy="143835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9763" name="Google Shape;9763;p149"/>
          <p:cNvSpPr/>
          <p:nvPr/>
        </p:nvSpPr>
        <p:spPr>
          <a:xfrm flipH="1">
            <a:off x="4524402" y="4534907"/>
            <a:ext cx="3392987" cy="143835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9764" name="Google Shape;9764;p149"/>
          <p:cNvSpPr/>
          <p:nvPr/>
        </p:nvSpPr>
        <p:spPr>
          <a:xfrm flipH="1">
            <a:off x="8621210" y="4534907"/>
            <a:ext cx="3392987" cy="143835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9765" name="Google Shape;9765;p149"/>
          <p:cNvSpPr/>
          <p:nvPr/>
        </p:nvSpPr>
        <p:spPr>
          <a:xfrm flipH="1">
            <a:off x="368597" y="2219522"/>
            <a:ext cx="3392987" cy="158122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9766" name="Google Shape;9766;p149"/>
          <p:cNvSpPr txBox="1"/>
          <p:nvPr/>
        </p:nvSpPr>
        <p:spPr>
          <a:xfrm>
            <a:off x="296269" y="385036"/>
            <a:ext cx="104860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Destaques da segurança de ravulizumabe vs. eculizumabe em pacientes previamente tratados com inibidor de C5:</a:t>
            </a:r>
            <a:r>
              <a:rPr b="1" baseline="30000" lang="pt-BR" sz="3200">
                <a:solidFill>
                  <a:schemeClr val="accent1"/>
                </a:solidFill>
                <a:latin typeface="Lustria"/>
                <a:ea typeface="Lustria"/>
                <a:cs typeface="Lustria"/>
                <a:sym typeface="Lustria"/>
              </a:rPr>
              <a:t>1</a:t>
            </a:r>
            <a:endParaRPr/>
          </a:p>
        </p:txBody>
      </p:sp>
      <p:sp>
        <p:nvSpPr>
          <p:cNvPr id="9767" name="Google Shape;9767;p149"/>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BTH = hemólise de escape.</a:t>
            </a:r>
            <a:endParaRPr/>
          </a:p>
          <a:p>
            <a:pPr indent="0" lvl="0" marL="0" rtl="0" algn="l">
              <a:lnSpc>
                <a:spcPct val="90000"/>
              </a:lnSpc>
              <a:spcBef>
                <a:spcPts val="0"/>
              </a:spcBef>
              <a:spcAft>
                <a:spcPts val="0"/>
              </a:spcAft>
              <a:buClr>
                <a:schemeClr val="dk1"/>
              </a:buClr>
              <a:buSzPts val="700"/>
              <a:buNone/>
            </a:pPr>
            <a:r>
              <a:rPr lang="pt-BR" sz="700"/>
              <a:t>Referências: 1.  Kulasekararaj AG et al. Blood. 2019 Feb 7;133(6):540-9; 2. Brodsky RA et al. Poster presented at the ASH 60th Annual Meeting. San Diego, CA. 2018.</a:t>
            </a:r>
            <a:endParaRPr/>
          </a:p>
        </p:txBody>
      </p:sp>
      <p:sp>
        <p:nvSpPr>
          <p:cNvPr id="9768" name="Google Shape;9768;p149"/>
          <p:cNvSpPr txBox="1"/>
          <p:nvPr/>
        </p:nvSpPr>
        <p:spPr>
          <a:xfrm>
            <a:off x="296269" y="1265756"/>
            <a:ext cx="6225935"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ALXN1210-PNH-302s</a:t>
            </a:r>
            <a:endParaRPr/>
          </a:p>
        </p:txBody>
      </p:sp>
      <p:sp>
        <p:nvSpPr>
          <p:cNvPr id="9769" name="Google Shape;9769;p149"/>
          <p:cNvSpPr/>
          <p:nvPr/>
        </p:nvSpPr>
        <p:spPr>
          <a:xfrm flipH="1">
            <a:off x="4524403" y="2219522"/>
            <a:ext cx="3392987" cy="158122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9770" name="Google Shape;9770;p149"/>
          <p:cNvSpPr/>
          <p:nvPr/>
        </p:nvSpPr>
        <p:spPr>
          <a:xfrm flipH="1">
            <a:off x="8621211" y="2219522"/>
            <a:ext cx="3392987" cy="158122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pic>
        <p:nvPicPr>
          <p:cNvPr id="9771" name="Google Shape;9771;p149"/>
          <p:cNvPicPr preferRelativeResize="0"/>
          <p:nvPr/>
        </p:nvPicPr>
        <p:blipFill rotWithShape="1">
          <a:blip r:embed="rId3">
            <a:alphaModFix/>
          </a:blip>
          <a:srcRect b="0" l="0" r="0" t="0"/>
          <a:stretch/>
        </p:blipFill>
        <p:spPr>
          <a:xfrm>
            <a:off x="6086475" y="3214625"/>
            <a:ext cx="19050" cy="19050"/>
          </a:xfrm>
          <a:prstGeom prst="rect">
            <a:avLst/>
          </a:prstGeom>
          <a:noFill/>
          <a:ln>
            <a:noFill/>
          </a:ln>
        </p:spPr>
      </p:pic>
      <p:sp>
        <p:nvSpPr>
          <p:cNvPr id="9772" name="Google Shape;9772;p149"/>
          <p:cNvSpPr/>
          <p:nvPr/>
        </p:nvSpPr>
        <p:spPr>
          <a:xfrm>
            <a:off x="368596" y="3919245"/>
            <a:ext cx="11645601" cy="523220"/>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9773" name="Google Shape;9773;p149"/>
          <p:cNvSpPr txBox="1"/>
          <p:nvPr/>
        </p:nvSpPr>
        <p:spPr>
          <a:xfrm>
            <a:off x="2065089" y="3915804"/>
            <a:ext cx="7956478"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O perfil de segurança de ravulizumabe é similar ao de eculizumabe, que possui um perfil de segurança bem conhecido, com base em 10 anos de experiência clínica</a:t>
            </a:r>
            <a:r>
              <a:rPr b="1" baseline="30000" lang="pt-BR" sz="1400">
                <a:solidFill>
                  <a:schemeClr val="lt1"/>
                </a:solidFill>
                <a:latin typeface="Calibri"/>
                <a:ea typeface="Calibri"/>
                <a:cs typeface="Calibri"/>
                <a:sym typeface="Calibri"/>
              </a:rPr>
              <a:t>2–5</a:t>
            </a:r>
            <a:endParaRPr/>
          </a:p>
        </p:txBody>
      </p:sp>
      <p:sp>
        <p:nvSpPr>
          <p:cNvPr id="9774" name="Google Shape;9774;p149"/>
          <p:cNvSpPr txBox="1"/>
          <p:nvPr/>
        </p:nvSpPr>
        <p:spPr>
          <a:xfrm>
            <a:off x="668990" y="2486711"/>
            <a:ext cx="2843414" cy="815095"/>
          </a:xfrm>
          <a:prstGeom prst="rect">
            <a:avLst/>
          </a:prstGeom>
          <a:noFill/>
          <a:ln>
            <a:noFill/>
          </a:ln>
        </p:spPr>
        <p:txBody>
          <a:bodyPr anchorCtr="0" anchor="t" bIns="45700" lIns="91425" spcFirstLastPara="1" rIns="91425" wrap="square" tIns="45700">
            <a:spAutoFit/>
          </a:bodyPr>
          <a:lstStyle/>
          <a:p>
            <a:pPr indent="0" lvl="0" marL="10800" marR="0" rtl="0" algn="ctr">
              <a:lnSpc>
                <a:spcPct val="114000"/>
              </a:lnSpc>
              <a:spcBef>
                <a:spcPts val="0"/>
              </a:spcBef>
              <a:spcAft>
                <a:spcPts val="0"/>
              </a:spcAft>
              <a:buNone/>
            </a:pPr>
            <a:r>
              <a:rPr lang="pt-BR" sz="1400">
                <a:solidFill>
                  <a:schemeClr val="dk1"/>
                </a:solidFill>
                <a:latin typeface="Calibri"/>
                <a:ea typeface="Calibri"/>
                <a:cs typeface="Calibri"/>
                <a:sym typeface="Calibri"/>
              </a:rPr>
              <a:t>O perfil de segurança e tolerabilidade de ravulizumabe é </a:t>
            </a:r>
            <a:r>
              <a:rPr b="1" lang="pt-BR" sz="1400">
                <a:solidFill>
                  <a:schemeClr val="lt2"/>
                </a:solidFill>
                <a:latin typeface="Calibri"/>
                <a:ea typeface="Calibri"/>
                <a:cs typeface="Calibri"/>
                <a:sym typeface="Calibri"/>
              </a:rPr>
              <a:t>comparável</a:t>
            </a:r>
            <a:r>
              <a:rPr lang="pt-BR" sz="1400">
                <a:solidFill>
                  <a:schemeClr val="dk1"/>
                </a:solidFill>
                <a:latin typeface="Calibri"/>
                <a:ea typeface="Calibri"/>
                <a:cs typeface="Calibri"/>
                <a:sym typeface="Calibri"/>
              </a:rPr>
              <a:t> ao de eculizumabe</a:t>
            </a:r>
            <a:endParaRPr baseline="30000" sz="1400">
              <a:solidFill>
                <a:schemeClr val="dk1"/>
              </a:solidFill>
              <a:latin typeface="Calibri"/>
              <a:ea typeface="Calibri"/>
              <a:cs typeface="Calibri"/>
              <a:sym typeface="Calibri"/>
            </a:endParaRPr>
          </a:p>
        </p:txBody>
      </p:sp>
      <p:sp>
        <p:nvSpPr>
          <p:cNvPr id="9775" name="Google Shape;9775;p149"/>
          <p:cNvSpPr txBox="1"/>
          <p:nvPr/>
        </p:nvSpPr>
        <p:spPr>
          <a:xfrm>
            <a:off x="4797924" y="2485870"/>
            <a:ext cx="2961330" cy="954107"/>
          </a:xfrm>
          <a:prstGeom prst="rect">
            <a:avLst/>
          </a:prstGeom>
          <a:noFill/>
          <a:ln>
            <a:noFill/>
          </a:ln>
        </p:spPr>
        <p:txBody>
          <a:bodyPr anchorCtr="0" anchor="t" bIns="45700" lIns="91425" spcFirstLastPara="1" rIns="91425" wrap="square" tIns="45700">
            <a:spAutoFit/>
          </a:bodyPr>
          <a:lstStyle/>
          <a:p>
            <a:pPr indent="0" lvl="0" marL="10800" marR="0" rtl="0" algn="ctr">
              <a:spcBef>
                <a:spcPts val="0"/>
              </a:spcBef>
              <a:spcAft>
                <a:spcPts val="0"/>
              </a:spcAft>
              <a:buNone/>
            </a:pPr>
            <a:r>
              <a:rPr lang="pt-BR" sz="1400">
                <a:solidFill>
                  <a:schemeClr val="dk1"/>
                </a:solidFill>
                <a:latin typeface="Calibri"/>
                <a:ea typeface="Calibri"/>
                <a:cs typeface="Calibri"/>
                <a:sym typeface="Calibri"/>
              </a:rPr>
              <a:t>O </a:t>
            </a:r>
            <a:r>
              <a:rPr b="1" lang="pt-BR" sz="1400">
                <a:solidFill>
                  <a:schemeClr val="lt2"/>
                </a:solidFill>
                <a:latin typeface="Calibri"/>
                <a:ea typeface="Calibri"/>
                <a:cs typeface="Calibri"/>
                <a:sym typeface="Calibri"/>
              </a:rPr>
              <a:t>EA mais frequentemente reportado foi “cefaleia”</a:t>
            </a:r>
            <a:r>
              <a:rPr lang="pt-BR" sz="1400">
                <a:solidFill>
                  <a:schemeClr val="lt2"/>
                </a:solidFill>
                <a:latin typeface="Calibri"/>
                <a:ea typeface="Calibri"/>
                <a:cs typeface="Calibri"/>
                <a:sym typeface="Calibri"/>
              </a:rPr>
              <a:t> </a:t>
            </a:r>
            <a:r>
              <a:rPr lang="pt-BR" sz="1400">
                <a:solidFill>
                  <a:schemeClr val="dk1"/>
                </a:solidFill>
                <a:latin typeface="Calibri"/>
                <a:ea typeface="Calibri"/>
                <a:cs typeface="Calibri"/>
                <a:sym typeface="Calibri"/>
              </a:rPr>
              <a:t>(26,8% dos pacientes tratados com ravulizumabe e </a:t>
            </a:r>
            <a:br>
              <a:rPr lang="pt-BR" sz="1400">
                <a:solidFill>
                  <a:schemeClr val="dk1"/>
                </a:solidFill>
                <a:latin typeface="Calibri"/>
                <a:ea typeface="Calibri"/>
                <a:cs typeface="Calibri"/>
                <a:sym typeface="Calibri"/>
              </a:rPr>
            </a:br>
            <a:r>
              <a:rPr lang="pt-BR" sz="1400">
                <a:solidFill>
                  <a:schemeClr val="dk1"/>
                </a:solidFill>
                <a:latin typeface="Calibri"/>
                <a:ea typeface="Calibri"/>
                <a:cs typeface="Calibri"/>
                <a:sym typeface="Calibri"/>
              </a:rPr>
              <a:t>17,3% com eculizumabe) </a:t>
            </a:r>
            <a:endParaRPr baseline="30000" sz="1400">
              <a:solidFill>
                <a:schemeClr val="dk1"/>
              </a:solidFill>
              <a:latin typeface="Calibri"/>
              <a:ea typeface="Calibri"/>
              <a:cs typeface="Calibri"/>
              <a:sym typeface="Calibri"/>
            </a:endParaRPr>
          </a:p>
        </p:txBody>
      </p:sp>
      <p:sp>
        <p:nvSpPr>
          <p:cNvPr id="9776" name="Google Shape;9776;p149"/>
          <p:cNvSpPr txBox="1"/>
          <p:nvPr/>
        </p:nvSpPr>
        <p:spPr>
          <a:xfrm>
            <a:off x="8731010" y="2515444"/>
            <a:ext cx="3241390" cy="1169551"/>
          </a:xfrm>
          <a:prstGeom prst="rect">
            <a:avLst/>
          </a:prstGeom>
          <a:noFill/>
          <a:ln>
            <a:noFill/>
          </a:ln>
        </p:spPr>
        <p:txBody>
          <a:bodyPr anchorCtr="0" anchor="t" bIns="45700" lIns="91425" spcFirstLastPara="1" rIns="91425" wrap="square" tIns="45700">
            <a:spAutoFit/>
          </a:bodyPr>
          <a:lstStyle/>
          <a:p>
            <a:pPr indent="0" lvl="0" marL="10800" marR="0" rtl="0" algn="ctr">
              <a:spcBef>
                <a:spcPts val="0"/>
              </a:spcBef>
              <a:spcAft>
                <a:spcPts val="0"/>
              </a:spcAft>
              <a:buNone/>
            </a:pPr>
            <a:r>
              <a:rPr b="1" lang="pt-BR" sz="1400">
                <a:solidFill>
                  <a:schemeClr val="lt2"/>
                </a:solidFill>
                <a:latin typeface="Calibri"/>
                <a:ea typeface="Calibri"/>
                <a:cs typeface="Calibri"/>
                <a:sym typeface="Calibri"/>
              </a:rPr>
              <a:t>As proporções de pacientes</a:t>
            </a:r>
            <a:r>
              <a:rPr lang="pt-BR" sz="1400">
                <a:solidFill>
                  <a:schemeClr val="lt2"/>
                </a:solidFill>
                <a:latin typeface="Calibri"/>
                <a:ea typeface="Calibri"/>
                <a:cs typeface="Calibri"/>
                <a:sym typeface="Calibri"/>
              </a:rPr>
              <a:t> </a:t>
            </a:r>
            <a:r>
              <a:rPr lang="pt-BR" sz="1400">
                <a:solidFill>
                  <a:schemeClr val="dk1"/>
                </a:solidFill>
                <a:latin typeface="Calibri"/>
                <a:ea typeface="Calibri"/>
                <a:cs typeface="Calibri"/>
                <a:sym typeface="Calibri"/>
              </a:rPr>
              <a:t>que apresentaram </a:t>
            </a:r>
            <a:r>
              <a:rPr b="1" lang="pt-BR" sz="1400">
                <a:solidFill>
                  <a:schemeClr val="lt2"/>
                </a:solidFill>
                <a:latin typeface="Calibri"/>
                <a:ea typeface="Calibri"/>
                <a:cs typeface="Calibri"/>
                <a:sym typeface="Calibri"/>
              </a:rPr>
              <a:t>EA grave foram baixas </a:t>
            </a:r>
            <a:r>
              <a:rPr lang="pt-BR" sz="1400">
                <a:solidFill>
                  <a:schemeClr val="dk1"/>
                </a:solidFill>
                <a:latin typeface="Calibri"/>
                <a:ea typeface="Calibri"/>
                <a:cs typeface="Calibri"/>
                <a:sym typeface="Calibri"/>
              </a:rPr>
              <a:t>nos dois grupos de tratamento (4,1% dos pacientes com ravulizumabe e </a:t>
            </a:r>
            <a:br>
              <a:rPr lang="pt-BR" sz="1400">
                <a:solidFill>
                  <a:schemeClr val="dk1"/>
                </a:solidFill>
                <a:latin typeface="Calibri"/>
                <a:ea typeface="Calibri"/>
                <a:cs typeface="Calibri"/>
                <a:sym typeface="Calibri"/>
              </a:rPr>
            </a:br>
            <a:r>
              <a:rPr lang="pt-BR" sz="1400">
                <a:solidFill>
                  <a:schemeClr val="dk1"/>
                </a:solidFill>
                <a:latin typeface="Calibri"/>
                <a:ea typeface="Calibri"/>
                <a:cs typeface="Calibri"/>
                <a:sym typeface="Calibri"/>
              </a:rPr>
              <a:t>8,2% com eculizumabe)   </a:t>
            </a:r>
            <a:endParaRPr/>
          </a:p>
        </p:txBody>
      </p:sp>
      <p:sp>
        <p:nvSpPr>
          <p:cNvPr id="9777" name="Google Shape;9777;p149"/>
          <p:cNvSpPr txBox="1"/>
          <p:nvPr/>
        </p:nvSpPr>
        <p:spPr>
          <a:xfrm>
            <a:off x="753313" y="4911222"/>
            <a:ext cx="2836372" cy="738664"/>
          </a:xfrm>
          <a:prstGeom prst="rect">
            <a:avLst/>
          </a:prstGeom>
          <a:noFill/>
          <a:ln>
            <a:noFill/>
          </a:ln>
        </p:spPr>
        <p:txBody>
          <a:bodyPr anchorCtr="0" anchor="t" bIns="45700" lIns="91425" spcFirstLastPara="1" rIns="91425" wrap="square" tIns="45700">
            <a:spAutoFit/>
          </a:bodyPr>
          <a:lstStyle/>
          <a:p>
            <a:pPr indent="0" lvl="0" marL="10800" marR="0" rtl="0" algn="ctr">
              <a:spcBef>
                <a:spcPts val="0"/>
              </a:spcBef>
              <a:spcAft>
                <a:spcPts val="0"/>
              </a:spcAft>
              <a:buNone/>
            </a:pPr>
            <a:r>
              <a:rPr b="1" lang="pt-BR" sz="1400">
                <a:solidFill>
                  <a:schemeClr val="lt2"/>
                </a:solidFill>
                <a:latin typeface="Calibri"/>
                <a:ea typeface="Calibri"/>
                <a:cs typeface="Calibri"/>
                <a:sym typeface="Calibri"/>
              </a:rPr>
              <a:t>Nenhum EA grave levou à descontinuação do estudo </a:t>
            </a:r>
            <a:r>
              <a:rPr lang="pt-BR" sz="1400">
                <a:solidFill>
                  <a:schemeClr val="dk1"/>
                </a:solidFill>
                <a:latin typeface="Calibri"/>
                <a:ea typeface="Calibri"/>
                <a:cs typeface="Calibri"/>
                <a:sym typeface="Calibri"/>
              </a:rPr>
              <a:t>em nenhum dos grupos de tratamento </a:t>
            </a:r>
            <a:endParaRPr/>
          </a:p>
        </p:txBody>
      </p:sp>
      <p:sp>
        <p:nvSpPr>
          <p:cNvPr id="9778" name="Google Shape;9778;p149"/>
          <p:cNvSpPr txBox="1"/>
          <p:nvPr/>
        </p:nvSpPr>
        <p:spPr>
          <a:xfrm>
            <a:off x="4843521" y="5132294"/>
            <a:ext cx="2695749" cy="523220"/>
          </a:xfrm>
          <a:prstGeom prst="rect">
            <a:avLst/>
          </a:prstGeom>
          <a:noFill/>
          <a:ln>
            <a:noFill/>
          </a:ln>
        </p:spPr>
        <p:txBody>
          <a:bodyPr anchorCtr="0" anchor="t" bIns="45700" lIns="91425" spcFirstLastPara="1" rIns="91425" wrap="square" tIns="45700">
            <a:spAutoFit/>
          </a:bodyPr>
          <a:lstStyle/>
          <a:p>
            <a:pPr indent="0" lvl="0" marL="10800" marR="0" rtl="0" algn="ctr">
              <a:spcBef>
                <a:spcPts val="0"/>
              </a:spcBef>
              <a:spcAft>
                <a:spcPts val="0"/>
              </a:spcAft>
              <a:buNone/>
            </a:pPr>
            <a:r>
              <a:rPr b="1" lang="pt-BR" sz="1400">
                <a:solidFill>
                  <a:schemeClr val="lt2"/>
                </a:solidFill>
                <a:latin typeface="Calibri"/>
                <a:ea typeface="Calibri"/>
                <a:cs typeface="Calibri"/>
                <a:sym typeface="Calibri"/>
              </a:rPr>
              <a:t>Não ocorreram</a:t>
            </a:r>
            <a:r>
              <a:rPr lang="pt-BR" sz="1400">
                <a:solidFill>
                  <a:schemeClr val="lt2"/>
                </a:solidFill>
                <a:latin typeface="Calibri"/>
                <a:ea typeface="Calibri"/>
                <a:cs typeface="Calibri"/>
                <a:sym typeface="Calibri"/>
              </a:rPr>
              <a:t> infecções </a:t>
            </a:r>
            <a:r>
              <a:rPr b="1" lang="pt-BR" sz="1400">
                <a:solidFill>
                  <a:schemeClr val="lt2"/>
                </a:solidFill>
                <a:latin typeface="Calibri"/>
                <a:ea typeface="Calibri"/>
                <a:cs typeface="Calibri"/>
                <a:sym typeface="Calibri"/>
              </a:rPr>
              <a:t>meningocócicas </a:t>
            </a:r>
            <a:r>
              <a:rPr lang="pt-BR" sz="1400">
                <a:solidFill>
                  <a:schemeClr val="dk1"/>
                </a:solidFill>
                <a:latin typeface="Calibri"/>
                <a:ea typeface="Calibri"/>
                <a:cs typeface="Calibri"/>
                <a:sym typeface="Calibri"/>
              </a:rPr>
              <a:t>durante o estudo</a:t>
            </a:r>
            <a:endParaRPr/>
          </a:p>
        </p:txBody>
      </p:sp>
      <p:sp>
        <p:nvSpPr>
          <p:cNvPr id="9779" name="Google Shape;9779;p149"/>
          <p:cNvSpPr txBox="1"/>
          <p:nvPr/>
        </p:nvSpPr>
        <p:spPr>
          <a:xfrm>
            <a:off x="8923033" y="4712805"/>
            <a:ext cx="2776116" cy="954107"/>
          </a:xfrm>
          <a:prstGeom prst="rect">
            <a:avLst/>
          </a:prstGeom>
          <a:noFill/>
          <a:ln>
            <a:noFill/>
          </a:ln>
        </p:spPr>
        <p:txBody>
          <a:bodyPr anchorCtr="0" anchor="t" bIns="45700" lIns="91425" spcFirstLastPara="1" rIns="91425" wrap="square" tIns="45700">
            <a:spAutoFit/>
          </a:bodyPr>
          <a:lstStyle/>
          <a:p>
            <a:pPr indent="0" lvl="0" marL="10800" marR="0" rtl="0" algn="ctr">
              <a:spcBef>
                <a:spcPts val="0"/>
              </a:spcBef>
              <a:spcAft>
                <a:spcPts val="0"/>
              </a:spcAft>
              <a:buNone/>
            </a:pPr>
            <a:r>
              <a:rPr b="1" lang="pt-BR" sz="1400">
                <a:solidFill>
                  <a:schemeClr val="lt2"/>
                </a:solidFill>
                <a:latin typeface="Calibri"/>
                <a:ea typeface="Calibri"/>
                <a:cs typeface="Calibri"/>
                <a:sym typeface="Calibri"/>
              </a:rPr>
              <a:t>Não</a:t>
            </a:r>
            <a:r>
              <a:rPr b="1" lang="pt-BR" sz="1400">
                <a:solidFill>
                  <a:schemeClr val="dk1"/>
                </a:solidFill>
                <a:latin typeface="Calibri"/>
                <a:ea typeface="Calibri"/>
                <a:cs typeface="Calibri"/>
                <a:sym typeface="Calibri"/>
              </a:rPr>
              <a:t> </a:t>
            </a:r>
            <a:r>
              <a:rPr b="1" lang="pt-BR" sz="1400">
                <a:solidFill>
                  <a:schemeClr val="lt2"/>
                </a:solidFill>
                <a:latin typeface="Calibri"/>
                <a:ea typeface="Calibri"/>
                <a:cs typeface="Calibri"/>
                <a:sym typeface="Calibri"/>
              </a:rPr>
              <a:t>houve</a:t>
            </a:r>
            <a:r>
              <a:rPr lang="pt-BR" sz="1400">
                <a:solidFill>
                  <a:schemeClr val="dk1"/>
                </a:solidFill>
                <a:latin typeface="Calibri"/>
                <a:ea typeface="Calibri"/>
                <a:cs typeface="Calibri"/>
                <a:sym typeface="Calibri"/>
              </a:rPr>
              <a:t> desenvolvimento de </a:t>
            </a:r>
            <a:r>
              <a:rPr b="1" lang="pt-BR" sz="1400">
                <a:solidFill>
                  <a:schemeClr val="lt2"/>
                </a:solidFill>
                <a:latin typeface="Calibri"/>
                <a:ea typeface="Calibri"/>
                <a:cs typeface="Calibri"/>
                <a:sym typeface="Calibri"/>
              </a:rPr>
              <a:t>anticorpos antidroga durante o tratamento </a:t>
            </a:r>
            <a:r>
              <a:rPr lang="pt-BR" sz="1400">
                <a:solidFill>
                  <a:schemeClr val="dk1"/>
                </a:solidFill>
                <a:latin typeface="Calibri"/>
                <a:ea typeface="Calibri"/>
                <a:cs typeface="Calibri"/>
                <a:sym typeface="Calibri"/>
              </a:rPr>
              <a:t>nos pacientes tratados com ravulizumabe</a:t>
            </a:r>
            <a:r>
              <a:rPr baseline="30000" lang="pt-BR" sz="1400">
                <a:solidFill>
                  <a:schemeClr val="dk1"/>
                </a:solidFill>
                <a:latin typeface="Calibri"/>
                <a:ea typeface="Calibri"/>
                <a:cs typeface="Calibri"/>
                <a:sym typeface="Calibri"/>
              </a:rPr>
              <a:t> </a:t>
            </a:r>
            <a:endParaRPr/>
          </a:p>
        </p:txBody>
      </p:sp>
      <p:grpSp>
        <p:nvGrpSpPr>
          <p:cNvPr id="9780" name="Google Shape;9780;p149"/>
          <p:cNvGrpSpPr/>
          <p:nvPr/>
        </p:nvGrpSpPr>
        <p:grpSpPr>
          <a:xfrm>
            <a:off x="1821681" y="1850976"/>
            <a:ext cx="8851672" cy="4627573"/>
            <a:chOff x="1821681" y="1850976"/>
            <a:chExt cx="8851672" cy="4627573"/>
          </a:xfrm>
        </p:grpSpPr>
        <p:cxnSp>
          <p:nvCxnSpPr>
            <p:cNvPr id="9781" name="Google Shape;9781;p149"/>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9782" name="Google Shape;9782;p149"/>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9783" name="Google Shape;9783;p149"/>
            <p:cNvSpPr/>
            <p:nvPr/>
          </p:nvSpPr>
          <p:spPr>
            <a:xfrm>
              <a:off x="1821682" y="1850976"/>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9784" name="Google Shape;9784;p149"/>
            <p:cNvSpPr/>
            <p:nvPr/>
          </p:nvSpPr>
          <p:spPr>
            <a:xfrm>
              <a:off x="5989842" y="1850976"/>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9785" name="Google Shape;9785;p149"/>
            <p:cNvSpPr/>
            <p:nvPr/>
          </p:nvSpPr>
          <p:spPr>
            <a:xfrm>
              <a:off x="10028852" y="1850976"/>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9786" name="Google Shape;9786;p149"/>
            <p:cNvGrpSpPr/>
            <p:nvPr/>
          </p:nvGrpSpPr>
          <p:grpSpPr>
            <a:xfrm>
              <a:off x="10143964" y="1998598"/>
              <a:ext cx="390100" cy="335349"/>
              <a:chOff x="-1452562" y="896593"/>
              <a:chExt cx="542925" cy="466725"/>
            </a:xfrm>
          </p:grpSpPr>
          <p:sp>
            <p:nvSpPr>
              <p:cNvPr id="9787" name="Google Shape;9787;p149"/>
              <p:cNvSpPr/>
              <p:nvPr/>
            </p:nvSpPr>
            <p:spPr>
              <a:xfrm>
                <a:off x="-1113662" y="1125067"/>
                <a:ext cx="77723" cy="95310"/>
              </a:xfrm>
              <a:custGeom>
                <a:rect b="b" l="l" r="r" t="t"/>
                <a:pathLst>
                  <a:path extrusionOk="0" h="95310" w="77723">
                    <a:moveTo>
                      <a:pt x="66865" y="30"/>
                    </a:moveTo>
                    <a:lnTo>
                      <a:pt x="10858" y="30"/>
                    </a:lnTo>
                    <a:cubicBezTo>
                      <a:pt x="5299" y="-398"/>
                      <a:pt x="444" y="3761"/>
                      <a:pt x="15" y="9320"/>
                    </a:cubicBezTo>
                    <a:cubicBezTo>
                      <a:pt x="9" y="9399"/>
                      <a:pt x="4" y="9477"/>
                      <a:pt x="0" y="9555"/>
                    </a:cubicBezTo>
                    <a:lnTo>
                      <a:pt x="0" y="85755"/>
                    </a:lnTo>
                    <a:cubicBezTo>
                      <a:pt x="299" y="91324"/>
                      <a:pt x="5055" y="95595"/>
                      <a:pt x="10624" y="95296"/>
                    </a:cubicBezTo>
                    <a:cubicBezTo>
                      <a:pt x="10702" y="95292"/>
                      <a:pt x="10780" y="95286"/>
                      <a:pt x="10858" y="95280"/>
                    </a:cubicBezTo>
                    <a:lnTo>
                      <a:pt x="66865" y="95280"/>
                    </a:lnTo>
                    <a:cubicBezTo>
                      <a:pt x="72425" y="95709"/>
                      <a:pt x="77280" y="91550"/>
                      <a:pt x="77709" y="85990"/>
                    </a:cubicBezTo>
                    <a:cubicBezTo>
                      <a:pt x="77715" y="85912"/>
                      <a:pt x="77720" y="85834"/>
                      <a:pt x="77724" y="85755"/>
                    </a:cubicBezTo>
                    <a:lnTo>
                      <a:pt x="77724" y="9555"/>
                    </a:lnTo>
                    <a:cubicBezTo>
                      <a:pt x="77425" y="3987"/>
                      <a:pt x="72669" y="-284"/>
                      <a:pt x="67100" y="15"/>
                    </a:cubicBezTo>
                    <a:cubicBezTo>
                      <a:pt x="67022" y="19"/>
                      <a:pt x="66944" y="24"/>
                      <a:pt x="66866" y="30"/>
                    </a:cubicBezTo>
                    <a:close/>
                    <a:moveTo>
                      <a:pt x="66865" y="85755"/>
                    </a:moveTo>
                    <a:lnTo>
                      <a:pt x="10858" y="85755"/>
                    </a:lnTo>
                    <a:cubicBezTo>
                      <a:pt x="10096" y="85755"/>
                      <a:pt x="9525" y="85755"/>
                      <a:pt x="9525" y="85755"/>
                    </a:cubicBezTo>
                    <a:lnTo>
                      <a:pt x="9525" y="9841"/>
                    </a:lnTo>
                    <a:cubicBezTo>
                      <a:pt x="9965" y="9756"/>
                      <a:pt x="10418" y="9756"/>
                      <a:pt x="10858" y="9841"/>
                    </a:cubicBezTo>
                    <a:lnTo>
                      <a:pt x="66865" y="9841"/>
                    </a:lnTo>
                    <a:cubicBezTo>
                      <a:pt x="67627" y="9841"/>
                      <a:pt x="68199" y="9841"/>
                      <a:pt x="68199" y="9841"/>
                    </a:cubicBezTo>
                    <a:lnTo>
                      <a:pt x="68199" y="85279"/>
                    </a:lnTo>
                    <a:cubicBezTo>
                      <a:pt x="67772" y="85433"/>
                      <a:pt x="67310" y="85466"/>
                      <a:pt x="66866" y="853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88" name="Google Shape;9788;p149"/>
              <p:cNvSpPr/>
              <p:nvPr/>
            </p:nvSpPr>
            <p:spPr>
              <a:xfrm>
                <a:off x="-1219961" y="1082300"/>
                <a:ext cx="77724" cy="137982"/>
              </a:xfrm>
              <a:custGeom>
                <a:rect b="b" l="l" r="r" t="t"/>
                <a:pathLst>
                  <a:path extrusionOk="0" h="137982" w="77724">
                    <a:moveTo>
                      <a:pt x="66865" y="30"/>
                    </a:moveTo>
                    <a:lnTo>
                      <a:pt x="10858" y="30"/>
                    </a:lnTo>
                    <a:cubicBezTo>
                      <a:pt x="5299" y="-398"/>
                      <a:pt x="444" y="3761"/>
                      <a:pt x="15" y="9320"/>
                    </a:cubicBezTo>
                    <a:cubicBezTo>
                      <a:pt x="9" y="9399"/>
                      <a:pt x="4" y="9477"/>
                      <a:pt x="0" y="9555"/>
                    </a:cubicBezTo>
                    <a:lnTo>
                      <a:pt x="0" y="128427"/>
                    </a:lnTo>
                    <a:cubicBezTo>
                      <a:pt x="299" y="133996"/>
                      <a:pt x="5055" y="138267"/>
                      <a:pt x="10624" y="137968"/>
                    </a:cubicBezTo>
                    <a:cubicBezTo>
                      <a:pt x="10702" y="137964"/>
                      <a:pt x="10780" y="137958"/>
                      <a:pt x="10858" y="137952"/>
                    </a:cubicBezTo>
                    <a:lnTo>
                      <a:pt x="66865" y="137952"/>
                    </a:lnTo>
                    <a:cubicBezTo>
                      <a:pt x="72425" y="138381"/>
                      <a:pt x="77280" y="134222"/>
                      <a:pt x="77709" y="128662"/>
                    </a:cubicBezTo>
                    <a:cubicBezTo>
                      <a:pt x="77715" y="128584"/>
                      <a:pt x="77720" y="128506"/>
                      <a:pt x="77724" y="128427"/>
                    </a:cubicBezTo>
                    <a:lnTo>
                      <a:pt x="77724" y="9555"/>
                    </a:lnTo>
                    <a:cubicBezTo>
                      <a:pt x="77425" y="3987"/>
                      <a:pt x="72669" y="-284"/>
                      <a:pt x="67100" y="15"/>
                    </a:cubicBezTo>
                    <a:cubicBezTo>
                      <a:pt x="67022" y="19"/>
                      <a:pt x="66944" y="24"/>
                      <a:pt x="66866" y="30"/>
                    </a:cubicBezTo>
                    <a:close/>
                    <a:moveTo>
                      <a:pt x="66865" y="127951"/>
                    </a:moveTo>
                    <a:lnTo>
                      <a:pt x="10858" y="127951"/>
                    </a:lnTo>
                    <a:cubicBezTo>
                      <a:pt x="10096" y="127951"/>
                      <a:pt x="9525" y="127951"/>
                      <a:pt x="9525" y="127951"/>
                    </a:cubicBezTo>
                    <a:lnTo>
                      <a:pt x="9525" y="10127"/>
                    </a:lnTo>
                    <a:cubicBezTo>
                      <a:pt x="9964" y="10028"/>
                      <a:pt x="10419" y="10028"/>
                      <a:pt x="10858" y="10127"/>
                    </a:cubicBezTo>
                    <a:lnTo>
                      <a:pt x="66865" y="10127"/>
                    </a:lnTo>
                    <a:cubicBezTo>
                      <a:pt x="67628" y="10127"/>
                      <a:pt x="68104" y="10127"/>
                      <a:pt x="68199" y="10127"/>
                    </a:cubicBezTo>
                    <a:lnTo>
                      <a:pt x="68199" y="128142"/>
                    </a:lnTo>
                    <a:cubicBezTo>
                      <a:pt x="67779" y="128325"/>
                      <a:pt x="67308" y="128359"/>
                      <a:pt x="66866" y="12823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89" name="Google Shape;9789;p149"/>
              <p:cNvSpPr/>
              <p:nvPr/>
            </p:nvSpPr>
            <p:spPr>
              <a:xfrm>
                <a:off x="-1326260" y="1039818"/>
                <a:ext cx="77723" cy="181036"/>
              </a:xfrm>
              <a:custGeom>
                <a:rect b="b" l="l" r="r" t="t"/>
                <a:pathLst>
                  <a:path extrusionOk="0" h="181036" w="77723">
                    <a:moveTo>
                      <a:pt x="66866" y="31"/>
                    </a:moveTo>
                    <a:lnTo>
                      <a:pt x="10858" y="31"/>
                    </a:lnTo>
                    <a:cubicBezTo>
                      <a:pt x="5299" y="-398"/>
                      <a:pt x="444" y="3762"/>
                      <a:pt x="15" y="9321"/>
                    </a:cubicBezTo>
                    <a:cubicBezTo>
                      <a:pt x="9" y="9400"/>
                      <a:pt x="4" y="9478"/>
                      <a:pt x="0" y="9556"/>
                    </a:cubicBezTo>
                    <a:lnTo>
                      <a:pt x="0" y="171481"/>
                    </a:lnTo>
                    <a:cubicBezTo>
                      <a:pt x="299" y="177049"/>
                      <a:pt x="5055" y="181321"/>
                      <a:pt x="10624" y="181022"/>
                    </a:cubicBezTo>
                    <a:cubicBezTo>
                      <a:pt x="10702" y="181017"/>
                      <a:pt x="10780" y="181012"/>
                      <a:pt x="10858" y="181006"/>
                    </a:cubicBezTo>
                    <a:lnTo>
                      <a:pt x="66866" y="181006"/>
                    </a:lnTo>
                    <a:cubicBezTo>
                      <a:pt x="72425" y="181435"/>
                      <a:pt x="77280" y="177276"/>
                      <a:pt x="77709" y="171716"/>
                    </a:cubicBezTo>
                    <a:cubicBezTo>
                      <a:pt x="77715" y="171638"/>
                      <a:pt x="77720" y="171560"/>
                      <a:pt x="77724" y="171481"/>
                    </a:cubicBezTo>
                    <a:lnTo>
                      <a:pt x="77724" y="9366"/>
                    </a:lnTo>
                    <a:cubicBezTo>
                      <a:pt x="77320" y="3804"/>
                      <a:pt x="72484" y="-377"/>
                      <a:pt x="66923" y="27"/>
                    </a:cubicBezTo>
                    <a:cubicBezTo>
                      <a:pt x="66904" y="28"/>
                      <a:pt x="66885" y="30"/>
                      <a:pt x="66865" y="31"/>
                    </a:cubicBezTo>
                    <a:close/>
                    <a:moveTo>
                      <a:pt x="66866" y="170624"/>
                    </a:moveTo>
                    <a:lnTo>
                      <a:pt x="10858" y="170624"/>
                    </a:lnTo>
                    <a:cubicBezTo>
                      <a:pt x="10096" y="170624"/>
                      <a:pt x="9525" y="170624"/>
                      <a:pt x="9525" y="170624"/>
                    </a:cubicBezTo>
                    <a:lnTo>
                      <a:pt x="9525" y="9842"/>
                    </a:lnTo>
                    <a:cubicBezTo>
                      <a:pt x="9964" y="9744"/>
                      <a:pt x="10419" y="9744"/>
                      <a:pt x="10858" y="9842"/>
                    </a:cubicBezTo>
                    <a:lnTo>
                      <a:pt x="66866" y="9842"/>
                    </a:lnTo>
                    <a:cubicBezTo>
                      <a:pt x="67628" y="9842"/>
                      <a:pt x="68199" y="9842"/>
                      <a:pt x="68199" y="9842"/>
                    </a:cubicBezTo>
                    <a:lnTo>
                      <a:pt x="68199" y="170529"/>
                    </a:lnTo>
                    <a:cubicBezTo>
                      <a:pt x="67772" y="170682"/>
                      <a:pt x="67310" y="170715"/>
                      <a:pt x="66866" y="1706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90" name="Google Shape;9790;p149"/>
              <p:cNvSpPr/>
              <p:nvPr/>
            </p:nvSpPr>
            <p:spPr>
              <a:xfrm>
                <a:off x="-1452562" y="896593"/>
                <a:ext cx="542925" cy="466725"/>
              </a:xfrm>
              <a:custGeom>
                <a:rect b="b" l="l" r="r" t="t"/>
                <a:pathLst>
                  <a:path extrusionOk="0" h="466725" w="542925">
                    <a:moveTo>
                      <a:pt x="542925" y="364522"/>
                    </a:moveTo>
                    <a:lnTo>
                      <a:pt x="542925" y="64103"/>
                    </a:lnTo>
                    <a:cubicBezTo>
                      <a:pt x="542873" y="28722"/>
                      <a:pt x="514203" y="52"/>
                      <a:pt x="478822" y="0"/>
                    </a:cubicBezTo>
                    <a:lnTo>
                      <a:pt x="64103" y="0"/>
                    </a:lnTo>
                    <a:cubicBezTo>
                      <a:pt x="28722" y="52"/>
                      <a:pt x="52" y="28722"/>
                      <a:pt x="0" y="64103"/>
                    </a:cubicBezTo>
                    <a:lnTo>
                      <a:pt x="0" y="364522"/>
                    </a:lnTo>
                    <a:cubicBezTo>
                      <a:pt x="40" y="386809"/>
                      <a:pt x="11654" y="407476"/>
                      <a:pt x="30671" y="419100"/>
                    </a:cubicBezTo>
                    <a:lnTo>
                      <a:pt x="23813" y="419100"/>
                    </a:lnTo>
                    <a:cubicBezTo>
                      <a:pt x="10661" y="419100"/>
                      <a:pt x="0" y="429761"/>
                      <a:pt x="0" y="442913"/>
                    </a:cubicBezTo>
                    <a:cubicBezTo>
                      <a:pt x="0" y="456064"/>
                      <a:pt x="10661" y="466725"/>
                      <a:pt x="23813" y="466725"/>
                    </a:cubicBezTo>
                    <a:lnTo>
                      <a:pt x="519113" y="466725"/>
                    </a:lnTo>
                    <a:cubicBezTo>
                      <a:pt x="532264" y="466725"/>
                      <a:pt x="542925" y="456064"/>
                      <a:pt x="542925" y="442913"/>
                    </a:cubicBezTo>
                    <a:cubicBezTo>
                      <a:pt x="542925" y="429761"/>
                      <a:pt x="532264" y="419100"/>
                      <a:pt x="519113" y="419100"/>
                    </a:cubicBezTo>
                    <a:lnTo>
                      <a:pt x="512255" y="419100"/>
                    </a:lnTo>
                    <a:cubicBezTo>
                      <a:pt x="531271" y="407476"/>
                      <a:pt x="542885" y="386809"/>
                      <a:pt x="542925" y="364522"/>
                    </a:cubicBezTo>
                    <a:close/>
                    <a:moveTo>
                      <a:pt x="519113" y="428625"/>
                    </a:moveTo>
                    <a:cubicBezTo>
                      <a:pt x="527003" y="428625"/>
                      <a:pt x="533400" y="435022"/>
                      <a:pt x="533400" y="442913"/>
                    </a:cubicBezTo>
                    <a:cubicBezTo>
                      <a:pt x="533400" y="450803"/>
                      <a:pt x="527003" y="457200"/>
                      <a:pt x="519113" y="457200"/>
                    </a:cubicBezTo>
                    <a:lnTo>
                      <a:pt x="23813" y="457200"/>
                    </a:lnTo>
                    <a:cubicBezTo>
                      <a:pt x="15922" y="457200"/>
                      <a:pt x="9525" y="450803"/>
                      <a:pt x="9525" y="442913"/>
                    </a:cubicBezTo>
                    <a:cubicBezTo>
                      <a:pt x="9525" y="435022"/>
                      <a:pt x="15922" y="428625"/>
                      <a:pt x="23813" y="428625"/>
                    </a:cubicBezTo>
                    <a:lnTo>
                      <a:pt x="519113" y="428625"/>
                    </a:lnTo>
                    <a:close/>
                    <a:moveTo>
                      <a:pt x="478822" y="419100"/>
                    </a:moveTo>
                    <a:lnTo>
                      <a:pt x="64103" y="419100"/>
                    </a:lnTo>
                    <a:cubicBezTo>
                      <a:pt x="33982" y="419048"/>
                      <a:pt x="9577" y="394643"/>
                      <a:pt x="9525" y="364522"/>
                    </a:cubicBezTo>
                    <a:lnTo>
                      <a:pt x="9525" y="64103"/>
                    </a:lnTo>
                    <a:cubicBezTo>
                      <a:pt x="9577" y="33982"/>
                      <a:pt x="33982" y="9577"/>
                      <a:pt x="64103" y="9525"/>
                    </a:cubicBezTo>
                    <a:lnTo>
                      <a:pt x="478822" y="9525"/>
                    </a:lnTo>
                    <a:cubicBezTo>
                      <a:pt x="508943" y="9577"/>
                      <a:pt x="533348" y="33982"/>
                      <a:pt x="533400" y="64103"/>
                    </a:cubicBezTo>
                    <a:lnTo>
                      <a:pt x="533400" y="364522"/>
                    </a:lnTo>
                    <a:cubicBezTo>
                      <a:pt x="533348" y="394643"/>
                      <a:pt x="508943" y="419048"/>
                      <a:pt x="478822" y="4191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91" name="Google Shape;9791;p149"/>
              <p:cNvSpPr/>
              <p:nvPr/>
            </p:nvSpPr>
            <p:spPr>
              <a:xfrm>
                <a:off x="-1414462" y="934693"/>
                <a:ext cx="466725" cy="352425"/>
              </a:xfrm>
              <a:custGeom>
                <a:rect b="b" l="l" r="r" t="t"/>
                <a:pathLst>
                  <a:path extrusionOk="0" h="352425" w="466725">
                    <a:moveTo>
                      <a:pt x="440722" y="0"/>
                    </a:moveTo>
                    <a:lnTo>
                      <a:pt x="26003" y="0"/>
                    </a:lnTo>
                    <a:cubicBezTo>
                      <a:pt x="11664" y="52"/>
                      <a:pt x="52" y="11664"/>
                      <a:pt x="0" y="26003"/>
                    </a:cubicBezTo>
                    <a:lnTo>
                      <a:pt x="0" y="326422"/>
                    </a:lnTo>
                    <a:cubicBezTo>
                      <a:pt x="52" y="340761"/>
                      <a:pt x="11664" y="352373"/>
                      <a:pt x="26003" y="352425"/>
                    </a:cubicBezTo>
                    <a:lnTo>
                      <a:pt x="440722" y="352425"/>
                    </a:lnTo>
                    <a:cubicBezTo>
                      <a:pt x="455061" y="352373"/>
                      <a:pt x="466673" y="340761"/>
                      <a:pt x="466725" y="326422"/>
                    </a:cubicBezTo>
                    <a:lnTo>
                      <a:pt x="466725" y="26003"/>
                    </a:lnTo>
                    <a:cubicBezTo>
                      <a:pt x="466673" y="11664"/>
                      <a:pt x="455061" y="52"/>
                      <a:pt x="440722" y="0"/>
                    </a:cubicBezTo>
                    <a:close/>
                    <a:moveTo>
                      <a:pt x="457200" y="326422"/>
                    </a:moveTo>
                    <a:cubicBezTo>
                      <a:pt x="457148" y="335501"/>
                      <a:pt x="449801" y="342848"/>
                      <a:pt x="440722" y="342900"/>
                    </a:cubicBezTo>
                    <a:lnTo>
                      <a:pt x="26003" y="342900"/>
                    </a:lnTo>
                    <a:cubicBezTo>
                      <a:pt x="16924" y="342848"/>
                      <a:pt x="9577" y="335501"/>
                      <a:pt x="9525" y="326422"/>
                    </a:cubicBezTo>
                    <a:lnTo>
                      <a:pt x="9525" y="26003"/>
                    </a:lnTo>
                    <a:cubicBezTo>
                      <a:pt x="9577" y="16924"/>
                      <a:pt x="16924" y="9577"/>
                      <a:pt x="26003" y="9525"/>
                    </a:cubicBezTo>
                    <a:lnTo>
                      <a:pt x="440722" y="9525"/>
                    </a:lnTo>
                    <a:cubicBezTo>
                      <a:pt x="449801" y="9577"/>
                      <a:pt x="457148" y="16924"/>
                      <a:pt x="457200" y="260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92" name="Google Shape;9792;p149"/>
              <p:cNvSpPr/>
              <p:nvPr/>
            </p:nvSpPr>
            <p:spPr>
              <a:xfrm>
                <a:off x="-1301781" y="992224"/>
                <a:ext cx="241911" cy="112997"/>
              </a:xfrm>
              <a:custGeom>
                <a:rect b="b" l="l" r="r" t="t"/>
                <a:pathLst>
                  <a:path extrusionOk="0" h="112997" w="241911">
                    <a:moveTo>
                      <a:pt x="14383" y="28575"/>
                    </a:moveTo>
                    <a:cubicBezTo>
                      <a:pt x="18649" y="28596"/>
                      <a:pt x="22701" y="26710"/>
                      <a:pt x="25432" y="23431"/>
                    </a:cubicBezTo>
                    <a:lnTo>
                      <a:pt x="106775" y="56102"/>
                    </a:lnTo>
                    <a:lnTo>
                      <a:pt x="106775" y="56674"/>
                    </a:lnTo>
                    <a:cubicBezTo>
                      <a:pt x="106764" y="64565"/>
                      <a:pt x="113151" y="70971"/>
                      <a:pt x="121042" y="70982"/>
                    </a:cubicBezTo>
                    <a:cubicBezTo>
                      <a:pt x="125125" y="70988"/>
                      <a:pt x="129015" y="69247"/>
                      <a:pt x="131731" y="66199"/>
                    </a:cubicBezTo>
                    <a:lnTo>
                      <a:pt x="213169" y="98869"/>
                    </a:lnTo>
                    <a:cubicBezTo>
                      <a:pt x="213169" y="98869"/>
                      <a:pt x="213169" y="98869"/>
                      <a:pt x="213169" y="99441"/>
                    </a:cubicBezTo>
                    <a:cubicBezTo>
                      <a:pt x="213626" y="107371"/>
                      <a:pt x="220425" y="113430"/>
                      <a:pt x="228355" y="112973"/>
                    </a:cubicBezTo>
                    <a:cubicBezTo>
                      <a:pt x="236286" y="112516"/>
                      <a:pt x="242344" y="105717"/>
                      <a:pt x="241887" y="97787"/>
                    </a:cubicBezTo>
                    <a:cubicBezTo>
                      <a:pt x="241431" y="89857"/>
                      <a:pt x="234632" y="83799"/>
                      <a:pt x="226702" y="84255"/>
                    </a:cubicBezTo>
                    <a:cubicBezTo>
                      <a:pt x="222419" y="84502"/>
                      <a:pt x="218469" y="86647"/>
                      <a:pt x="215932" y="90106"/>
                    </a:cubicBezTo>
                    <a:lnTo>
                      <a:pt x="134493" y="57436"/>
                    </a:lnTo>
                    <a:cubicBezTo>
                      <a:pt x="134493" y="57436"/>
                      <a:pt x="134493" y="57436"/>
                      <a:pt x="134493" y="56864"/>
                    </a:cubicBezTo>
                    <a:cubicBezTo>
                      <a:pt x="134549" y="49119"/>
                      <a:pt x="128423" y="42739"/>
                      <a:pt x="120682" y="42481"/>
                    </a:cubicBezTo>
                    <a:cubicBezTo>
                      <a:pt x="116589" y="42475"/>
                      <a:pt x="112696" y="44248"/>
                      <a:pt x="110014" y="47339"/>
                    </a:cubicBezTo>
                    <a:lnTo>
                      <a:pt x="28575" y="14859"/>
                    </a:lnTo>
                    <a:cubicBezTo>
                      <a:pt x="28575" y="14859"/>
                      <a:pt x="28575" y="14859"/>
                      <a:pt x="28575" y="14288"/>
                    </a:cubicBezTo>
                    <a:cubicBezTo>
                      <a:pt x="28575" y="6397"/>
                      <a:pt x="22178" y="0"/>
                      <a:pt x="14288" y="0"/>
                    </a:cubicBezTo>
                    <a:cubicBezTo>
                      <a:pt x="6397" y="0"/>
                      <a:pt x="0" y="6397"/>
                      <a:pt x="0" y="14288"/>
                    </a:cubicBezTo>
                    <a:cubicBezTo>
                      <a:pt x="0" y="22178"/>
                      <a:pt x="6397" y="28575"/>
                      <a:pt x="14288" y="2857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9793" name="Google Shape;9793;p149"/>
            <p:cNvSpPr/>
            <p:nvPr/>
          </p:nvSpPr>
          <p:spPr>
            <a:xfrm>
              <a:off x="1928558" y="1950524"/>
              <a:ext cx="485883" cy="438335"/>
            </a:xfrm>
            <a:custGeom>
              <a:rect b="b" l="l" r="r" t="t"/>
              <a:pathLst>
                <a:path extrusionOk="0" h="634241" w="703040">
                  <a:moveTo>
                    <a:pt x="328641" y="1076"/>
                  </a:moveTo>
                  <a:cubicBezTo>
                    <a:pt x="335128" y="524"/>
                    <a:pt x="341890" y="38"/>
                    <a:pt x="348396" y="0"/>
                  </a:cubicBezTo>
                  <a:cubicBezTo>
                    <a:pt x="353725" y="-16"/>
                    <a:pt x="358058" y="4291"/>
                    <a:pt x="358073" y="9620"/>
                  </a:cubicBezTo>
                  <a:cubicBezTo>
                    <a:pt x="358089" y="14949"/>
                    <a:pt x="353782" y="19282"/>
                    <a:pt x="348453" y="19298"/>
                  </a:cubicBezTo>
                  <a:cubicBezTo>
                    <a:pt x="342424" y="19422"/>
                    <a:pt x="336328" y="19755"/>
                    <a:pt x="330356" y="20307"/>
                  </a:cubicBezTo>
                  <a:cubicBezTo>
                    <a:pt x="329722" y="20365"/>
                    <a:pt x="329084" y="20365"/>
                    <a:pt x="328451" y="20307"/>
                  </a:cubicBezTo>
                  <a:cubicBezTo>
                    <a:pt x="323145" y="19756"/>
                    <a:pt x="319291" y="15007"/>
                    <a:pt x="319843" y="9702"/>
                  </a:cubicBezTo>
                  <a:cubicBezTo>
                    <a:pt x="320323" y="5086"/>
                    <a:pt x="324017" y="1465"/>
                    <a:pt x="328641" y="1076"/>
                  </a:cubicBezTo>
                  <a:close/>
                  <a:moveTo>
                    <a:pt x="404003" y="23336"/>
                  </a:moveTo>
                  <a:cubicBezTo>
                    <a:pt x="404524" y="23522"/>
                    <a:pt x="405059" y="23666"/>
                    <a:pt x="405603" y="23765"/>
                  </a:cubicBezTo>
                  <a:cubicBezTo>
                    <a:pt x="436385" y="29422"/>
                    <a:pt x="465991" y="40233"/>
                    <a:pt x="493176" y="55740"/>
                  </a:cubicBezTo>
                  <a:cubicBezTo>
                    <a:pt x="497824" y="58357"/>
                    <a:pt x="503714" y="56710"/>
                    <a:pt x="506330" y="52061"/>
                  </a:cubicBezTo>
                  <a:cubicBezTo>
                    <a:pt x="508466" y="48267"/>
                    <a:pt x="507799" y="43513"/>
                    <a:pt x="504701" y="40453"/>
                  </a:cubicBezTo>
                  <a:cubicBezTo>
                    <a:pt x="504104" y="39872"/>
                    <a:pt x="503435" y="39369"/>
                    <a:pt x="502711" y="38957"/>
                  </a:cubicBezTo>
                  <a:cubicBezTo>
                    <a:pt x="473644" y="22366"/>
                    <a:pt x="441981" y="10812"/>
                    <a:pt x="409061" y="4782"/>
                  </a:cubicBezTo>
                  <a:cubicBezTo>
                    <a:pt x="403813" y="3827"/>
                    <a:pt x="398785" y="7308"/>
                    <a:pt x="397830" y="12556"/>
                  </a:cubicBezTo>
                  <a:cubicBezTo>
                    <a:pt x="396992" y="17161"/>
                    <a:pt x="399578" y="21704"/>
                    <a:pt x="403965" y="23336"/>
                  </a:cubicBezTo>
                  <a:close/>
                  <a:moveTo>
                    <a:pt x="552964" y="101594"/>
                  </a:moveTo>
                  <a:cubicBezTo>
                    <a:pt x="556712" y="105390"/>
                    <a:pt x="562827" y="105430"/>
                    <a:pt x="566623" y="101683"/>
                  </a:cubicBezTo>
                  <a:cubicBezTo>
                    <a:pt x="569995" y="98355"/>
                    <a:pt x="570455" y="93072"/>
                    <a:pt x="567709" y="89211"/>
                  </a:cubicBezTo>
                  <a:cubicBezTo>
                    <a:pt x="567383" y="88739"/>
                    <a:pt x="567013" y="88299"/>
                    <a:pt x="566604" y="87897"/>
                  </a:cubicBezTo>
                  <a:cubicBezTo>
                    <a:pt x="562064" y="83312"/>
                    <a:pt x="557371" y="78867"/>
                    <a:pt x="552526" y="74562"/>
                  </a:cubicBezTo>
                  <a:cubicBezTo>
                    <a:pt x="548528" y="71037"/>
                    <a:pt x="542430" y="71421"/>
                    <a:pt x="538906" y="75419"/>
                  </a:cubicBezTo>
                  <a:cubicBezTo>
                    <a:pt x="535381" y="79417"/>
                    <a:pt x="535765" y="85515"/>
                    <a:pt x="539763" y="89040"/>
                  </a:cubicBezTo>
                  <a:cubicBezTo>
                    <a:pt x="544271" y="93104"/>
                    <a:pt x="548659" y="97288"/>
                    <a:pt x="552926" y="101594"/>
                  </a:cubicBezTo>
                  <a:close/>
                  <a:moveTo>
                    <a:pt x="588959" y="146190"/>
                  </a:moveTo>
                  <a:cubicBezTo>
                    <a:pt x="597779" y="159747"/>
                    <a:pt x="605399" y="174047"/>
                    <a:pt x="611734" y="188928"/>
                  </a:cubicBezTo>
                  <a:cubicBezTo>
                    <a:pt x="613872" y="193815"/>
                    <a:pt x="619568" y="196043"/>
                    <a:pt x="624454" y="193904"/>
                  </a:cubicBezTo>
                  <a:cubicBezTo>
                    <a:pt x="628793" y="192005"/>
                    <a:pt x="631115" y="187239"/>
                    <a:pt x="629936" y="182651"/>
                  </a:cubicBezTo>
                  <a:cubicBezTo>
                    <a:pt x="629819" y="182217"/>
                    <a:pt x="629672" y="181790"/>
                    <a:pt x="629498" y="181375"/>
                  </a:cubicBezTo>
                  <a:cubicBezTo>
                    <a:pt x="622703" y="165460"/>
                    <a:pt x="614545" y="150163"/>
                    <a:pt x="605114" y="135655"/>
                  </a:cubicBezTo>
                  <a:cubicBezTo>
                    <a:pt x="602163" y="131212"/>
                    <a:pt x="596169" y="130001"/>
                    <a:pt x="591725" y="132952"/>
                  </a:cubicBezTo>
                  <a:cubicBezTo>
                    <a:pt x="587913" y="135484"/>
                    <a:pt x="586401" y="140342"/>
                    <a:pt x="588102" y="144590"/>
                  </a:cubicBezTo>
                  <a:cubicBezTo>
                    <a:pt x="588328" y="145146"/>
                    <a:pt x="588602" y="145682"/>
                    <a:pt x="588921" y="146190"/>
                  </a:cubicBezTo>
                  <a:close/>
                  <a:moveTo>
                    <a:pt x="126606" y="458314"/>
                  </a:moveTo>
                  <a:cubicBezTo>
                    <a:pt x="126311" y="457391"/>
                    <a:pt x="125884" y="456516"/>
                    <a:pt x="125340" y="455714"/>
                  </a:cubicBezTo>
                  <a:cubicBezTo>
                    <a:pt x="107603" y="429933"/>
                    <a:pt x="94342" y="401344"/>
                    <a:pt x="86116" y="371151"/>
                  </a:cubicBezTo>
                  <a:cubicBezTo>
                    <a:pt x="84670" y="366017"/>
                    <a:pt x="79335" y="363027"/>
                    <a:pt x="74201" y="364473"/>
                  </a:cubicBezTo>
                  <a:cubicBezTo>
                    <a:pt x="69817" y="365707"/>
                    <a:pt x="66892" y="369836"/>
                    <a:pt x="67180" y="374380"/>
                  </a:cubicBezTo>
                  <a:cubicBezTo>
                    <a:pt x="67228" y="374991"/>
                    <a:pt x="67330" y="375597"/>
                    <a:pt x="67485" y="376190"/>
                  </a:cubicBezTo>
                  <a:cubicBezTo>
                    <a:pt x="76260" y="408505"/>
                    <a:pt x="90447" y="439101"/>
                    <a:pt x="109442" y="466677"/>
                  </a:cubicBezTo>
                  <a:cubicBezTo>
                    <a:pt x="112479" y="471063"/>
                    <a:pt x="118496" y="472156"/>
                    <a:pt x="122881" y="469119"/>
                  </a:cubicBezTo>
                  <a:cubicBezTo>
                    <a:pt x="126349" y="466717"/>
                    <a:pt x="127857" y="462343"/>
                    <a:pt x="126606" y="458314"/>
                  </a:cubicBezTo>
                  <a:close/>
                  <a:moveTo>
                    <a:pt x="189576" y="73552"/>
                  </a:moveTo>
                  <a:cubicBezTo>
                    <a:pt x="189935" y="73350"/>
                    <a:pt x="190281" y="73127"/>
                    <a:pt x="190614" y="72885"/>
                  </a:cubicBezTo>
                  <a:cubicBezTo>
                    <a:pt x="215875" y="54394"/>
                    <a:pt x="244074" y="40296"/>
                    <a:pt x="274025" y="31185"/>
                  </a:cubicBezTo>
                  <a:cubicBezTo>
                    <a:pt x="279081" y="29484"/>
                    <a:pt x="281800" y="24007"/>
                    <a:pt x="280100" y="18951"/>
                  </a:cubicBezTo>
                  <a:cubicBezTo>
                    <a:pt x="278463" y="14085"/>
                    <a:pt x="273304" y="11350"/>
                    <a:pt x="268357" y="12725"/>
                  </a:cubicBezTo>
                  <a:cubicBezTo>
                    <a:pt x="236350" y="22476"/>
                    <a:pt x="206213" y="37549"/>
                    <a:pt x="179213" y="57312"/>
                  </a:cubicBezTo>
                  <a:cubicBezTo>
                    <a:pt x="174938" y="60503"/>
                    <a:pt x="174060" y="66555"/>
                    <a:pt x="177250" y="70829"/>
                  </a:cubicBezTo>
                  <a:cubicBezTo>
                    <a:pt x="180115" y="74668"/>
                    <a:pt x="185361" y="75826"/>
                    <a:pt x="189576" y="73552"/>
                  </a:cubicBezTo>
                  <a:close/>
                  <a:moveTo>
                    <a:pt x="607171" y="404698"/>
                  </a:moveTo>
                  <a:cubicBezTo>
                    <a:pt x="606962" y="404698"/>
                    <a:pt x="606781" y="404822"/>
                    <a:pt x="606562" y="404822"/>
                  </a:cubicBezTo>
                  <a:cubicBezTo>
                    <a:pt x="606343" y="404822"/>
                    <a:pt x="606323" y="404755"/>
                    <a:pt x="606190" y="404746"/>
                  </a:cubicBezTo>
                  <a:cubicBezTo>
                    <a:pt x="605238" y="404746"/>
                    <a:pt x="604371" y="404889"/>
                    <a:pt x="603437" y="404889"/>
                  </a:cubicBezTo>
                  <a:cubicBezTo>
                    <a:pt x="584566" y="404845"/>
                    <a:pt x="566094" y="399452"/>
                    <a:pt x="550164" y="389334"/>
                  </a:cubicBezTo>
                  <a:cubicBezTo>
                    <a:pt x="546788" y="397062"/>
                    <a:pt x="542949" y="404578"/>
                    <a:pt x="538667" y="411842"/>
                  </a:cubicBezTo>
                  <a:cubicBezTo>
                    <a:pt x="546932" y="413478"/>
                    <a:pt x="554524" y="417532"/>
                    <a:pt x="560480" y="423491"/>
                  </a:cubicBezTo>
                  <a:cubicBezTo>
                    <a:pt x="575112" y="439554"/>
                    <a:pt x="574075" y="464405"/>
                    <a:pt x="558155" y="479193"/>
                  </a:cubicBezTo>
                  <a:lnTo>
                    <a:pt x="435855" y="605876"/>
                  </a:lnTo>
                  <a:cubicBezTo>
                    <a:pt x="434037" y="607762"/>
                    <a:pt x="431530" y="608828"/>
                    <a:pt x="428911" y="608829"/>
                  </a:cubicBezTo>
                  <a:lnTo>
                    <a:pt x="234772" y="608829"/>
                  </a:lnTo>
                  <a:cubicBezTo>
                    <a:pt x="231903" y="608671"/>
                    <a:pt x="229093" y="609681"/>
                    <a:pt x="226981" y="611629"/>
                  </a:cubicBezTo>
                  <a:lnTo>
                    <a:pt x="205454" y="631393"/>
                  </a:lnTo>
                  <a:cubicBezTo>
                    <a:pt x="203677" y="633040"/>
                    <a:pt x="201343" y="633955"/>
                    <a:pt x="198920" y="633955"/>
                  </a:cubicBezTo>
                  <a:lnTo>
                    <a:pt x="27384" y="634241"/>
                  </a:lnTo>
                  <a:lnTo>
                    <a:pt x="27384" y="634241"/>
                  </a:lnTo>
                  <a:cubicBezTo>
                    <a:pt x="23261" y="634224"/>
                    <a:pt x="19577" y="631662"/>
                    <a:pt x="18126" y="627802"/>
                  </a:cubicBezTo>
                  <a:cubicBezTo>
                    <a:pt x="16588" y="623463"/>
                    <a:pt x="18193" y="618633"/>
                    <a:pt x="22022" y="616077"/>
                  </a:cubicBezTo>
                  <a:lnTo>
                    <a:pt x="147304" y="482641"/>
                  </a:lnTo>
                  <a:cubicBezTo>
                    <a:pt x="163137" y="468023"/>
                    <a:pt x="182643" y="457978"/>
                    <a:pt x="203740" y="453581"/>
                  </a:cubicBezTo>
                  <a:cubicBezTo>
                    <a:pt x="175548" y="425199"/>
                    <a:pt x="155940" y="389436"/>
                    <a:pt x="147171" y="350406"/>
                  </a:cubicBezTo>
                  <a:cubicBezTo>
                    <a:pt x="145702" y="350743"/>
                    <a:pt x="144201" y="350921"/>
                    <a:pt x="142694" y="350939"/>
                  </a:cubicBezTo>
                  <a:lnTo>
                    <a:pt x="129569" y="350939"/>
                  </a:lnTo>
                  <a:cubicBezTo>
                    <a:pt x="120414" y="350961"/>
                    <a:pt x="112296" y="345061"/>
                    <a:pt x="109490" y="336347"/>
                  </a:cubicBezTo>
                  <a:cubicBezTo>
                    <a:pt x="107892" y="330340"/>
                    <a:pt x="103406" y="325525"/>
                    <a:pt x="97527" y="323507"/>
                  </a:cubicBezTo>
                  <a:cubicBezTo>
                    <a:pt x="93814" y="322187"/>
                    <a:pt x="90171" y="320680"/>
                    <a:pt x="86611" y="318992"/>
                  </a:cubicBezTo>
                  <a:cubicBezTo>
                    <a:pt x="81318" y="316304"/>
                    <a:pt x="75043" y="316382"/>
                    <a:pt x="69818" y="319202"/>
                  </a:cubicBezTo>
                  <a:lnTo>
                    <a:pt x="68961" y="319630"/>
                  </a:lnTo>
                  <a:cubicBezTo>
                    <a:pt x="60836" y="323761"/>
                    <a:pt x="50975" y="322188"/>
                    <a:pt x="44539" y="315735"/>
                  </a:cubicBezTo>
                  <a:lnTo>
                    <a:pt x="35224" y="306410"/>
                  </a:lnTo>
                  <a:cubicBezTo>
                    <a:pt x="28744" y="299951"/>
                    <a:pt x="27171" y="290051"/>
                    <a:pt x="31328" y="281902"/>
                  </a:cubicBezTo>
                  <a:lnTo>
                    <a:pt x="31775" y="281054"/>
                  </a:lnTo>
                  <a:cubicBezTo>
                    <a:pt x="34563" y="275843"/>
                    <a:pt x="34631" y="269599"/>
                    <a:pt x="31956" y="264328"/>
                  </a:cubicBezTo>
                  <a:cubicBezTo>
                    <a:pt x="30257" y="260771"/>
                    <a:pt x="28744" y="257127"/>
                    <a:pt x="27423" y="253413"/>
                  </a:cubicBezTo>
                  <a:cubicBezTo>
                    <a:pt x="25574" y="247774"/>
                    <a:pt x="21079" y="243400"/>
                    <a:pt x="15392" y="241706"/>
                  </a:cubicBezTo>
                  <a:cubicBezTo>
                    <a:pt x="6327" y="239081"/>
                    <a:pt x="66" y="230808"/>
                    <a:pt x="0" y="221371"/>
                  </a:cubicBezTo>
                  <a:lnTo>
                    <a:pt x="0" y="208159"/>
                  </a:lnTo>
                  <a:cubicBezTo>
                    <a:pt x="-22" y="199005"/>
                    <a:pt x="5878" y="190886"/>
                    <a:pt x="14592" y="188081"/>
                  </a:cubicBezTo>
                  <a:cubicBezTo>
                    <a:pt x="20590" y="186473"/>
                    <a:pt x="25389" y="181978"/>
                    <a:pt x="27384" y="176098"/>
                  </a:cubicBezTo>
                  <a:cubicBezTo>
                    <a:pt x="28711" y="172379"/>
                    <a:pt x="30224" y="168730"/>
                    <a:pt x="31918" y="165164"/>
                  </a:cubicBezTo>
                  <a:cubicBezTo>
                    <a:pt x="34597" y="159874"/>
                    <a:pt x="34516" y="153608"/>
                    <a:pt x="31699" y="148390"/>
                  </a:cubicBezTo>
                  <a:cubicBezTo>
                    <a:pt x="27141" y="140119"/>
                    <a:pt x="28555" y="129836"/>
                    <a:pt x="35176" y="123101"/>
                  </a:cubicBezTo>
                  <a:lnTo>
                    <a:pt x="44491" y="113786"/>
                  </a:lnTo>
                  <a:cubicBezTo>
                    <a:pt x="50951" y="107307"/>
                    <a:pt x="60855" y="105741"/>
                    <a:pt x="68999" y="109909"/>
                  </a:cubicBezTo>
                  <a:cubicBezTo>
                    <a:pt x="74384" y="113034"/>
                    <a:pt x="80972" y="113266"/>
                    <a:pt x="86563" y="110528"/>
                  </a:cubicBezTo>
                  <a:cubicBezTo>
                    <a:pt x="90123" y="108838"/>
                    <a:pt x="93767" y="107328"/>
                    <a:pt x="97479" y="106004"/>
                  </a:cubicBezTo>
                  <a:cubicBezTo>
                    <a:pt x="103112" y="104147"/>
                    <a:pt x="107482" y="99655"/>
                    <a:pt x="109185" y="93974"/>
                  </a:cubicBezTo>
                  <a:cubicBezTo>
                    <a:pt x="111828" y="84901"/>
                    <a:pt x="120119" y="78644"/>
                    <a:pt x="129569" y="78591"/>
                  </a:cubicBezTo>
                  <a:lnTo>
                    <a:pt x="142732" y="78591"/>
                  </a:lnTo>
                  <a:cubicBezTo>
                    <a:pt x="151882" y="78596"/>
                    <a:pt x="159980" y="84514"/>
                    <a:pt x="162763" y="93231"/>
                  </a:cubicBezTo>
                  <a:cubicBezTo>
                    <a:pt x="164361" y="99238"/>
                    <a:pt x="168848" y="104053"/>
                    <a:pt x="174727" y="106070"/>
                  </a:cubicBezTo>
                  <a:cubicBezTo>
                    <a:pt x="178445" y="107401"/>
                    <a:pt x="182095" y="108917"/>
                    <a:pt x="185661" y="110614"/>
                  </a:cubicBezTo>
                  <a:cubicBezTo>
                    <a:pt x="190955" y="113293"/>
                    <a:pt x="197226" y="113208"/>
                    <a:pt x="202444" y="110385"/>
                  </a:cubicBezTo>
                  <a:cubicBezTo>
                    <a:pt x="210713" y="105822"/>
                    <a:pt x="220999" y="107240"/>
                    <a:pt x="227724" y="113871"/>
                  </a:cubicBezTo>
                  <a:lnTo>
                    <a:pt x="237030" y="123168"/>
                  </a:lnTo>
                  <a:cubicBezTo>
                    <a:pt x="237652" y="123867"/>
                    <a:pt x="238225" y="124608"/>
                    <a:pt x="238744" y="125387"/>
                  </a:cubicBezTo>
                  <a:cubicBezTo>
                    <a:pt x="300116" y="85217"/>
                    <a:pt x="377862" y="79528"/>
                    <a:pt x="444427" y="110338"/>
                  </a:cubicBezTo>
                  <a:lnTo>
                    <a:pt x="444427" y="106394"/>
                  </a:lnTo>
                  <a:cubicBezTo>
                    <a:pt x="444427" y="101065"/>
                    <a:pt x="448747" y="96745"/>
                    <a:pt x="454076" y="96745"/>
                  </a:cubicBezTo>
                  <a:lnTo>
                    <a:pt x="527295" y="96745"/>
                  </a:lnTo>
                  <a:cubicBezTo>
                    <a:pt x="532621" y="96751"/>
                    <a:pt x="536938" y="101068"/>
                    <a:pt x="536943" y="106394"/>
                  </a:cubicBezTo>
                  <a:lnTo>
                    <a:pt x="536943" y="192796"/>
                  </a:lnTo>
                  <a:cubicBezTo>
                    <a:pt x="542387" y="201687"/>
                    <a:pt x="547163" y="210971"/>
                    <a:pt x="551231" y="220570"/>
                  </a:cubicBezTo>
                  <a:cubicBezTo>
                    <a:pt x="565912" y="211530"/>
                    <a:pt x="582684" y="206447"/>
                    <a:pt x="599913" y="205816"/>
                  </a:cubicBezTo>
                  <a:cubicBezTo>
                    <a:pt x="600075" y="205816"/>
                    <a:pt x="600199" y="205721"/>
                    <a:pt x="600361" y="205721"/>
                  </a:cubicBezTo>
                  <a:cubicBezTo>
                    <a:pt x="600523" y="205721"/>
                    <a:pt x="600542" y="205778"/>
                    <a:pt x="600637" y="205778"/>
                  </a:cubicBezTo>
                  <a:cubicBezTo>
                    <a:pt x="601590" y="205778"/>
                    <a:pt x="602542" y="205654"/>
                    <a:pt x="603495" y="205654"/>
                  </a:cubicBezTo>
                  <a:cubicBezTo>
                    <a:pt x="656926" y="205772"/>
                    <a:pt x="700756" y="248009"/>
                    <a:pt x="702850" y="301400"/>
                  </a:cubicBezTo>
                  <a:cubicBezTo>
                    <a:pt x="702850" y="301647"/>
                    <a:pt x="702993" y="301857"/>
                    <a:pt x="702993" y="302104"/>
                  </a:cubicBezTo>
                  <a:cubicBezTo>
                    <a:pt x="702993" y="302352"/>
                    <a:pt x="702916" y="302381"/>
                    <a:pt x="702907" y="302524"/>
                  </a:cubicBezTo>
                  <a:cubicBezTo>
                    <a:pt x="702907" y="303428"/>
                    <a:pt x="703040" y="304314"/>
                    <a:pt x="703040" y="305219"/>
                  </a:cubicBezTo>
                  <a:cubicBezTo>
                    <a:pt x="702987" y="358745"/>
                    <a:pt x="660658" y="402667"/>
                    <a:pt x="607171" y="404698"/>
                  </a:cubicBezTo>
                  <a:close/>
                  <a:moveTo>
                    <a:pt x="536943" y="236677"/>
                  </a:moveTo>
                  <a:lnTo>
                    <a:pt x="536943" y="283921"/>
                  </a:lnTo>
                  <a:lnTo>
                    <a:pt x="537134" y="283921"/>
                  </a:lnTo>
                  <a:cubicBezTo>
                    <a:pt x="537834" y="290502"/>
                    <a:pt x="538187" y="297115"/>
                    <a:pt x="538191" y="303733"/>
                  </a:cubicBezTo>
                  <a:cubicBezTo>
                    <a:pt x="538162" y="310644"/>
                    <a:pt x="537745" y="317548"/>
                    <a:pt x="536943" y="324412"/>
                  </a:cubicBezTo>
                  <a:lnTo>
                    <a:pt x="536943" y="324612"/>
                  </a:lnTo>
                  <a:cubicBezTo>
                    <a:pt x="536942" y="324994"/>
                    <a:pt x="536916" y="325376"/>
                    <a:pt x="536867" y="325755"/>
                  </a:cubicBezTo>
                  <a:cubicBezTo>
                    <a:pt x="536620" y="327870"/>
                    <a:pt x="536105" y="329908"/>
                    <a:pt x="535781" y="332003"/>
                  </a:cubicBezTo>
                  <a:cubicBezTo>
                    <a:pt x="535210" y="335632"/>
                    <a:pt x="534667" y="339271"/>
                    <a:pt x="533876" y="342833"/>
                  </a:cubicBezTo>
                  <a:cubicBezTo>
                    <a:pt x="533295" y="345491"/>
                    <a:pt x="532543" y="348082"/>
                    <a:pt x="531847" y="350701"/>
                  </a:cubicBezTo>
                  <a:cubicBezTo>
                    <a:pt x="530943" y="354111"/>
                    <a:pt x="530038" y="357511"/>
                    <a:pt x="528942" y="360845"/>
                  </a:cubicBezTo>
                  <a:cubicBezTo>
                    <a:pt x="528066" y="363503"/>
                    <a:pt x="527037" y="366103"/>
                    <a:pt x="526085" y="368722"/>
                  </a:cubicBezTo>
                  <a:cubicBezTo>
                    <a:pt x="524894" y="371856"/>
                    <a:pt x="523675" y="374980"/>
                    <a:pt x="522275" y="378028"/>
                  </a:cubicBezTo>
                  <a:cubicBezTo>
                    <a:pt x="521075" y="380733"/>
                    <a:pt x="519760" y="383372"/>
                    <a:pt x="518465" y="386010"/>
                  </a:cubicBezTo>
                  <a:cubicBezTo>
                    <a:pt x="517055" y="388801"/>
                    <a:pt x="515607" y="391554"/>
                    <a:pt x="514064" y="394268"/>
                  </a:cubicBezTo>
                  <a:cubicBezTo>
                    <a:pt x="512521" y="396983"/>
                    <a:pt x="510854" y="399688"/>
                    <a:pt x="509149" y="402346"/>
                  </a:cubicBezTo>
                  <a:cubicBezTo>
                    <a:pt x="507597" y="404765"/>
                    <a:pt x="505997" y="407108"/>
                    <a:pt x="504339" y="409461"/>
                  </a:cubicBezTo>
                  <a:cubicBezTo>
                    <a:pt x="502434" y="412204"/>
                    <a:pt x="500396" y="414900"/>
                    <a:pt x="498300" y="417528"/>
                  </a:cubicBezTo>
                  <a:cubicBezTo>
                    <a:pt x="496653" y="419605"/>
                    <a:pt x="494938" y="421605"/>
                    <a:pt x="493205" y="423605"/>
                  </a:cubicBezTo>
                  <a:cubicBezTo>
                    <a:pt x="490890" y="426263"/>
                    <a:pt x="488556" y="428892"/>
                    <a:pt x="486089" y="431425"/>
                  </a:cubicBezTo>
                  <a:cubicBezTo>
                    <a:pt x="484337" y="433226"/>
                    <a:pt x="482498" y="434921"/>
                    <a:pt x="480670" y="436655"/>
                  </a:cubicBezTo>
                  <a:cubicBezTo>
                    <a:pt x="478041" y="439141"/>
                    <a:pt x="475421" y="441617"/>
                    <a:pt x="472631" y="443960"/>
                  </a:cubicBezTo>
                  <a:cubicBezTo>
                    <a:pt x="470726" y="445570"/>
                    <a:pt x="468687" y="447037"/>
                    <a:pt x="466706" y="448570"/>
                  </a:cubicBezTo>
                  <a:cubicBezTo>
                    <a:pt x="464334" y="450399"/>
                    <a:pt x="462086" y="452380"/>
                    <a:pt x="459619" y="454085"/>
                  </a:cubicBezTo>
                  <a:cubicBezTo>
                    <a:pt x="449594" y="461009"/>
                    <a:pt x="438902" y="466912"/>
                    <a:pt x="427701" y="471707"/>
                  </a:cubicBezTo>
                  <a:cubicBezTo>
                    <a:pt x="426863" y="472069"/>
                    <a:pt x="426025" y="472440"/>
                    <a:pt x="425177" y="472792"/>
                  </a:cubicBezTo>
                  <a:cubicBezTo>
                    <a:pt x="424329" y="473145"/>
                    <a:pt x="423615" y="473497"/>
                    <a:pt x="422824" y="473812"/>
                  </a:cubicBezTo>
                  <a:cubicBezTo>
                    <a:pt x="426412" y="475808"/>
                    <a:pt x="429664" y="478353"/>
                    <a:pt x="432464" y="481355"/>
                  </a:cubicBezTo>
                  <a:cubicBezTo>
                    <a:pt x="436426" y="479631"/>
                    <a:pt x="440350" y="477803"/>
                    <a:pt x="444218" y="475802"/>
                  </a:cubicBezTo>
                  <a:lnTo>
                    <a:pt x="505063" y="420681"/>
                  </a:lnTo>
                  <a:cubicBezTo>
                    <a:pt x="507657" y="418380"/>
                    <a:pt x="510562" y="416457"/>
                    <a:pt x="513693" y="414966"/>
                  </a:cubicBezTo>
                  <a:cubicBezTo>
                    <a:pt x="550211" y="362945"/>
                    <a:pt x="558899" y="296324"/>
                    <a:pt x="536943" y="236677"/>
                  </a:cubicBezTo>
                  <a:close/>
                  <a:moveTo>
                    <a:pt x="224819" y="402527"/>
                  </a:moveTo>
                  <a:lnTo>
                    <a:pt x="224819" y="325031"/>
                  </a:lnTo>
                  <a:cubicBezTo>
                    <a:pt x="224819" y="319702"/>
                    <a:pt x="229139" y="315382"/>
                    <a:pt x="234467" y="315382"/>
                  </a:cubicBezTo>
                  <a:lnTo>
                    <a:pt x="298018" y="315382"/>
                  </a:lnTo>
                  <a:lnTo>
                    <a:pt x="298018" y="181928"/>
                  </a:lnTo>
                  <a:cubicBezTo>
                    <a:pt x="298029" y="176597"/>
                    <a:pt x="302356" y="172283"/>
                    <a:pt x="307686" y="172288"/>
                  </a:cubicBezTo>
                  <a:lnTo>
                    <a:pt x="380905" y="172288"/>
                  </a:lnTo>
                  <a:cubicBezTo>
                    <a:pt x="386228" y="172293"/>
                    <a:pt x="390543" y="176605"/>
                    <a:pt x="390554" y="181928"/>
                  </a:cubicBezTo>
                  <a:lnTo>
                    <a:pt x="390554" y="217618"/>
                  </a:lnTo>
                  <a:lnTo>
                    <a:pt x="444456" y="217618"/>
                  </a:lnTo>
                  <a:lnTo>
                    <a:pt x="444456" y="166573"/>
                  </a:lnTo>
                  <a:cubicBezTo>
                    <a:pt x="368870" y="117126"/>
                    <a:pt x="267510" y="138316"/>
                    <a:pt x="218063" y="213902"/>
                  </a:cubicBezTo>
                  <a:cubicBezTo>
                    <a:pt x="180145" y="271863"/>
                    <a:pt x="182852" y="347426"/>
                    <a:pt x="224819" y="402527"/>
                  </a:cubicBezTo>
                  <a:close/>
                  <a:moveTo>
                    <a:pt x="444446" y="440817"/>
                  </a:moveTo>
                  <a:lnTo>
                    <a:pt x="444446" y="236915"/>
                  </a:lnTo>
                  <a:lnTo>
                    <a:pt x="390554" y="236915"/>
                  </a:lnTo>
                  <a:lnTo>
                    <a:pt x="390554" y="463525"/>
                  </a:lnTo>
                  <a:cubicBezTo>
                    <a:pt x="393630" y="462848"/>
                    <a:pt x="396650" y="462029"/>
                    <a:pt x="399660" y="461182"/>
                  </a:cubicBezTo>
                  <a:cubicBezTo>
                    <a:pt x="401193" y="460743"/>
                    <a:pt x="402755" y="460420"/>
                    <a:pt x="404270" y="459934"/>
                  </a:cubicBezTo>
                  <a:cubicBezTo>
                    <a:pt x="409197" y="458391"/>
                    <a:pt x="414017" y="456625"/>
                    <a:pt x="418729" y="454638"/>
                  </a:cubicBezTo>
                  <a:cubicBezTo>
                    <a:pt x="419157" y="454457"/>
                    <a:pt x="419557" y="454228"/>
                    <a:pt x="419986" y="454038"/>
                  </a:cubicBezTo>
                  <a:cubicBezTo>
                    <a:pt x="424348" y="452133"/>
                    <a:pt x="428635" y="450113"/>
                    <a:pt x="432797" y="447866"/>
                  </a:cubicBezTo>
                  <a:cubicBezTo>
                    <a:pt x="433540" y="447456"/>
                    <a:pt x="434245" y="446980"/>
                    <a:pt x="434988" y="446570"/>
                  </a:cubicBezTo>
                  <a:cubicBezTo>
                    <a:pt x="438179" y="444760"/>
                    <a:pt x="441341" y="442798"/>
                    <a:pt x="444427" y="440817"/>
                  </a:cubicBezTo>
                  <a:close/>
                  <a:moveTo>
                    <a:pt x="294132" y="455600"/>
                  </a:moveTo>
                  <a:cubicBezTo>
                    <a:pt x="295408" y="456114"/>
                    <a:pt x="296713" y="456552"/>
                    <a:pt x="297999" y="457019"/>
                  </a:cubicBezTo>
                  <a:lnTo>
                    <a:pt x="297999" y="334689"/>
                  </a:lnTo>
                  <a:lnTo>
                    <a:pt x="244097" y="334689"/>
                  </a:lnTo>
                  <a:lnTo>
                    <a:pt x="244097" y="423748"/>
                  </a:lnTo>
                  <a:cubicBezTo>
                    <a:pt x="245602" y="425148"/>
                    <a:pt x="247098" y="426606"/>
                    <a:pt x="248660" y="427892"/>
                  </a:cubicBezTo>
                  <a:cubicBezTo>
                    <a:pt x="250060" y="429101"/>
                    <a:pt x="251470" y="430301"/>
                    <a:pt x="252917" y="431454"/>
                  </a:cubicBezTo>
                  <a:cubicBezTo>
                    <a:pt x="255527" y="433549"/>
                    <a:pt x="258213" y="435531"/>
                    <a:pt x="260947" y="437464"/>
                  </a:cubicBezTo>
                  <a:cubicBezTo>
                    <a:pt x="262576" y="438617"/>
                    <a:pt x="264214" y="439750"/>
                    <a:pt x="265890" y="440836"/>
                  </a:cubicBezTo>
                  <a:cubicBezTo>
                    <a:pt x="268567" y="442589"/>
                    <a:pt x="271320" y="444246"/>
                    <a:pt x="274111" y="445837"/>
                  </a:cubicBezTo>
                  <a:cubicBezTo>
                    <a:pt x="275949" y="446894"/>
                    <a:pt x="277797" y="447923"/>
                    <a:pt x="279683" y="448904"/>
                  </a:cubicBezTo>
                  <a:cubicBezTo>
                    <a:pt x="282464" y="450352"/>
                    <a:pt x="285302" y="451704"/>
                    <a:pt x="288169" y="453000"/>
                  </a:cubicBezTo>
                  <a:cubicBezTo>
                    <a:pt x="290141" y="453923"/>
                    <a:pt x="292132" y="454790"/>
                    <a:pt x="294132" y="455600"/>
                  </a:cubicBezTo>
                  <a:close/>
                  <a:moveTo>
                    <a:pt x="317306" y="462915"/>
                  </a:moveTo>
                  <a:cubicBezTo>
                    <a:pt x="318316" y="463153"/>
                    <a:pt x="319307" y="463467"/>
                    <a:pt x="320335" y="463696"/>
                  </a:cubicBezTo>
                  <a:cubicBezTo>
                    <a:pt x="321926" y="464039"/>
                    <a:pt x="323536" y="464325"/>
                    <a:pt x="325098" y="464649"/>
                  </a:cubicBezTo>
                  <a:cubicBezTo>
                    <a:pt x="328451" y="465284"/>
                    <a:pt x="331842" y="465801"/>
                    <a:pt x="335271" y="466201"/>
                  </a:cubicBezTo>
                  <a:cubicBezTo>
                    <a:pt x="337090" y="466420"/>
                    <a:pt x="338909" y="466639"/>
                    <a:pt x="340738" y="466792"/>
                  </a:cubicBezTo>
                  <a:cubicBezTo>
                    <a:pt x="344310" y="467106"/>
                    <a:pt x="347929" y="467268"/>
                    <a:pt x="351568" y="467344"/>
                  </a:cubicBezTo>
                  <a:cubicBezTo>
                    <a:pt x="353111" y="467344"/>
                    <a:pt x="354644" y="467468"/>
                    <a:pt x="356187" y="467458"/>
                  </a:cubicBezTo>
                  <a:cubicBezTo>
                    <a:pt x="361245" y="467458"/>
                    <a:pt x="366246" y="467192"/>
                    <a:pt x="371170" y="466706"/>
                  </a:cubicBezTo>
                  <a:lnTo>
                    <a:pt x="371170" y="191586"/>
                  </a:lnTo>
                  <a:lnTo>
                    <a:pt x="317306" y="191586"/>
                  </a:lnTo>
                  <a:lnTo>
                    <a:pt x="317306" y="462915"/>
                  </a:lnTo>
                  <a:close/>
                  <a:moveTo>
                    <a:pt x="463725" y="227267"/>
                  </a:moveTo>
                  <a:lnTo>
                    <a:pt x="463725" y="425958"/>
                  </a:lnTo>
                  <a:cubicBezTo>
                    <a:pt x="465468" y="424405"/>
                    <a:pt x="467220" y="422872"/>
                    <a:pt x="468897" y="421253"/>
                  </a:cubicBezTo>
                  <a:cubicBezTo>
                    <a:pt x="469849" y="420300"/>
                    <a:pt x="470868" y="419348"/>
                    <a:pt x="471811" y="418395"/>
                  </a:cubicBezTo>
                  <a:cubicBezTo>
                    <a:pt x="474507" y="415652"/>
                    <a:pt x="477060" y="412795"/>
                    <a:pt x="479555" y="409870"/>
                  </a:cubicBezTo>
                  <a:cubicBezTo>
                    <a:pt x="480413" y="408870"/>
                    <a:pt x="481298" y="407899"/>
                    <a:pt x="482127" y="406879"/>
                  </a:cubicBezTo>
                  <a:cubicBezTo>
                    <a:pt x="484565" y="403898"/>
                    <a:pt x="486832" y="400783"/>
                    <a:pt x="489052" y="397631"/>
                  </a:cubicBezTo>
                  <a:cubicBezTo>
                    <a:pt x="489814" y="396554"/>
                    <a:pt x="490623" y="395507"/>
                    <a:pt x="491357" y="394411"/>
                  </a:cubicBezTo>
                  <a:cubicBezTo>
                    <a:pt x="493519" y="391163"/>
                    <a:pt x="495510" y="387801"/>
                    <a:pt x="497443" y="384400"/>
                  </a:cubicBezTo>
                  <a:cubicBezTo>
                    <a:pt x="498062" y="383305"/>
                    <a:pt x="498758" y="382248"/>
                    <a:pt x="499348" y="381133"/>
                  </a:cubicBezTo>
                  <a:cubicBezTo>
                    <a:pt x="501434" y="377276"/>
                    <a:pt x="503311" y="373294"/>
                    <a:pt x="505063" y="369256"/>
                  </a:cubicBezTo>
                  <a:cubicBezTo>
                    <a:pt x="505368" y="368560"/>
                    <a:pt x="505739" y="367894"/>
                    <a:pt x="506016" y="367189"/>
                  </a:cubicBezTo>
                  <a:cubicBezTo>
                    <a:pt x="508029" y="362426"/>
                    <a:pt x="509813" y="357559"/>
                    <a:pt x="511369" y="352587"/>
                  </a:cubicBezTo>
                  <a:cubicBezTo>
                    <a:pt x="511702" y="351530"/>
                    <a:pt x="511921" y="350434"/>
                    <a:pt x="512236" y="349368"/>
                  </a:cubicBezTo>
                  <a:cubicBezTo>
                    <a:pt x="513359" y="345481"/>
                    <a:pt x="514426" y="341567"/>
                    <a:pt x="515274" y="337576"/>
                  </a:cubicBezTo>
                  <a:cubicBezTo>
                    <a:pt x="515655" y="335747"/>
                    <a:pt x="515893" y="333880"/>
                    <a:pt x="516226" y="332042"/>
                  </a:cubicBezTo>
                  <a:cubicBezTo>
                    <a:pt x="516750" y="329060"/>
                    <a:pt x="517246" y="326069"/>
                    <a:pt x="517598" y="323040"/>
                  </a:cubicBezTo>
                  <a:lnTo>
                    <a:pt x="517598" y="116005"/>
                  </a:lnTo>
                  <a:lnTo>
                    <a:pt x="463687" y="116005"/>
                  </a:lnTo>
                  <a:close/>
                  <a:moveTo>
                    <a:pt x="143856" y="331146"/>
                  </a:moveTo>
                  <a:cubicBezTo>
                    <a:pt x="142654" y="322048"/>
                    <a:pt x="142040" y="312882"/>
                    <a:pt x="142018" y="303705"/>
                  </a:cubicBezTo>
                  <a:cubicBezTo>
                    <a:pt x="142018" y="299533"/>
                    <a:pt x="142170" y="295399"/>
                    <a:pt x="142408" y="291322"/>
                  </a:cubicBezTo>
                  <a:cubicBezTo>
                    <a:pt x="140313" y="291494"/>
                    <a:pt x="138217" y="291713"/>
                    <a:pt x="136103" y="291713"/>
                  </a:cubicBezTo>
                  <a:cubicBezTo>
                    <a:pt x="93608" y="291713"/>
                    <a:pt x="59160" y="257264"/>
                    <a:pt x="59160" y="214770"/>
                  </a:cubicBezTo>
                  <a:cubicBezTo>
                    <a:pt x="59160" y="172275"/>
                    <a:pt x="93608" y="137827"/>
                    <a:pt x="136103" y="137827"/>
                  </a:cubicBezTo>
                  <a:cubicBezTo>
                    <a:pt x="158392" y="137769"/>
                    <a:pt x="179589" y="147473"/>
                    <a:pt x="194110" y="164383"/>
                  </a:cubicBezTo>
                  <a:cubicBezTo>
                    <a:pt x="202910" y="154233"/>
                    <a:pt x="212639" y="144927"/>
                    <a:pt x="223171" y="136589"/>
                  </a:cubicBezTo>
                  <a:lnTo>
                    <a:pt x="214065" y="127502"/>
                  </a:lnTo>
                  <a:cubicBezTo>
                    <a:pt x="213546" y="126894"/>
                    <a:pt x="212665" y="126749"/>
                    <a:pt x="211979" y="127159"/>
                  </a:cubicBezTo>
                  <a:cubicBezTo>
                    <a:pt x="201247" y="132995"/>
                    <a:pt x="188363" y="133314"/>
                    <a:pt x="177356" y="128016"/>
                  </a:cubicBezTo>
                  <a:cubicBezTo>
                    <a:pt x="174383" y="126594"/>
                    <a:pt x="171341" y="125322"/>
                    <a:pt x="168240" y="124206"/>
                  </a:cubicBezTo>
                  <a:cubicBezTo>
                    <a:pt x="156977" y="120327"/>
                    <a:pt x="148225" y="111330"/>
                    <a:pt x="144656" y="99965"/>
                  </a:cubicBezTo>
                  <a:cubicBezTo>
                    <a:pt x="144123" y="98327"/>
                    <a:pt x="143532" y="97888"/>
                    <a:pt x="142685" y="97888"/>
                  </a:cubicBezTo>
                  <a:lnTo>
                    <a:pt x="129569" y="97888"/>
                  </a:lnTo>
                  <a:cubicBezTo>
                    <a:pt x="128770" y="97833"/>
                    <a:pt x="128047" y="98359"/>
                    <a:pt x="127854" y="99136"/>
                  </a:cubicBezTo>
                  <a:cubicBezTo>
                    <a:pt x="124402" y="110831"/>
                    <a:pt x="115544" y="120157"/>
                    <a:pt x="104042" y="124206"/>
                  </a:cubicBezTo>
                  <a:cubicBezTo>
                    <a:pt x="100950" y="125320"/>
                    <a:pt x="97917" y="126592"/>
                    <a:pt x="94955" y="128016"/>
                  </a:cubicBezTo>
                  <a:cubicBezTo>
                    <a:pt x="84199" y="133264"/>
                    <a:pt x="71587" y="133080"/>
                    <a:pt x="60989" y="127521"/>
                  </a:cubicBezTo>
                  <a:cubicBezTo>
                    <a:pt x="59446" y="126721"/>
                    <a:pt x="58741" y="126825"/>
                    <a:pt x="58131" y="127445"/>
                  </a:cubicBezTo>
                  <a:lnTo>
                    <a:pt x="48816" y="136750"/>
                  </a:lnTo>
                  <a:cubicBezTo>
                    <a:pt x="48215" y="137283"/>
                    <a:pt x="48079" y="138167"/>
                    <a:pt x="48492" y="138856"/>
                  </a:cubicBezTo>
                  <a:cubicBezTo>
                    <a:pt x="54321" y="149587"/>
                    <a:pt x="54636" y="162466"/>
                    <a:pt x="49340" y="173469"/>
                  </a:cubicBezTo>
                  <a:cubicBezTo>
                    <a:pt x="47916" y="176435"/>
                    <a:pt x="46644" y="179471"/>
                    <a:pt x="45530" y="182566"/>
                  </a:cubicBezTo>
                  <a:cubicBezTo>
                    <a:pt x="41661" y="193840"/>
                    <a:pt x="32661" y="202602"/>
                    <a:pt x="21288" y="206169"/>
                  </a:cubicBezTo>
                  <a:cubicBezTo>
                    <a:pt x="19441" y="206759"/>
                    <a:pt x="19222" y="207540"/>
                    <a:pt x="19222" y="208140"/>
                  </a:cubicBezTo>
                  <a:lnTo>
                    <a:pt x="19222" y="221304"/>
                  </a:lnTo>
                  <a:cubicBezTo>
                    <a:pt x="19172" y="222098"/>
                    <a:pt x="19691" y="222815"/>
                    <a:pt x="20460" y="223018"/>
                  </a:cubicBezTo>
                  <a:cubicBezTo>
                    <a:pt x="32166" y="226483"/>
                    <a:pt x="41496" y="235360"/>
                    <a:pt x="45539" y="246879"/>
                  </a:cubicBezTo>
                  <a:cubicBezTo>
                    <a:pt x="46634" y="249968"/>
                    <a:pt x="47890" y="252998"/>
                    <a:pt x="49301" y="255956"/>
                  </a:cubicBezTo>
                  <a:cubicBezTo>
                    <a:pt x="54543" y="266676"/>
                    <a:pt x="54377" y="279249"/>
                    <a:pt x="48854" y="289827"/>
                  </a:cubicBezTo>
                  <a:lnTo>
                    <a:pt x="48416" y="290674"/>
                  </a:lnTo>
                  <a:cubicBezTo>
                    <a:pt x="48051" y="291356"/>
                    <a:pt x="48209" y="292200"/>
                    <a:pt x="48797" y="292703"/>
                  </a:cubicBezTo>
                  <a:lnTo>
                    <a:pt x="58112" y="302019"/>
                  </a:lnTo>
                  <a:cubicBezTo>
                    <a:pt x="58644" y="302598"/>
                    <a:pt x="59506" y="302732"/>
                    <a:pt x="60189" y="302343"/>
                  </a:cubicBezTo>
                  <a:lnTo>
                    <a:pt x="61036" y="301914"/>
                  </a:lnTo>
                  <a:cubicBezTo>
                    <a:pt x="71588" y="296400"/>
                    <a:pt x="84136" y="296244"/>
                    <a:pt x="94821" y="301495"/>
                  </a:cubicBezTo>
                  <a:cubicBezTo>
                    <a:pt x="97783" y="302903"/>
                    <a:pt x="100816" y="304156"/>
                    <a:pt x="103908" y="305248"/>
                  </a:cubicBezTo>
                  <a:cubicBezTo>
                    <a:pt x="115181" y="309121"/>
                    <a:pt x="123939" y="318124"/>
                    <a:pt x="127502" y="329498"/>
                  </a:cubicBezTo>
                  <a:cubicBezTo>
                    <a:pt x="128045" y="331156"/>
                    <a:pt x="128616" y="331575"/>
                    <a:pt x="129492" y="331575"/>
                  </a:cubicBezTo>
                  <a:lnTo>
                    <a:pt x="142656" y="331575"/>
                  </a:lnTo>
                  <a:cubicBezTo>
                    <a:pt x="143096" y="331592"/>
                    <a:pt x="143527" y="331439"/>
                    <a:pt x="143856" y="331146"/>
                  </a:cubicBezTo>
                  <a:close/>
                  <a:moveTo>
                    <a:pt x="181956" y="179823"/>
                  </a:moveTo>
                  <a:cubicBezTo>
                    <a:pt x="171119" y="165461"/>
                    <a:pt x="154152" y="157040"/>
                    <a:pt x="136160" y="157096"/>
                  </a:cubicBezTo>
                  <a:cubicBezTo>
                    <a:pt x="104324" y="156937"/>
                    <a:pt x="78387" y="182617"/>
                    <a:pt x="78228" y="214453"/>
                  </a:cubicBezTo>
                  <a:cubicBezTo>
                    <a:pt x="78069" y="246289"/>
                    <a:pt x="103749" y="272226"/>
                    <a:pt x="135585" y="272385"/>
                  </a:cubicBezTo>
                  <a:cubicBezTo>
                    <a:pt x="138564" y="272400"/>
                    <a:pt x="141539" y="272184"/>
                    <a:pt x="144485" y="271739"/>
                  </a:cubicBezTo>
                  <a:cubicBezTo>
                    <a:pt x="149522" y="238565"/>
                    <a:pt x="162365" y="207063"/>
                    <a:pt x="181956" y="179823"/>
                  </a:cubicBezTo>
                  <a:close/>
                  <a:moveTo>
                    <a:pt x="228191" y="450037"/>
                  </a:moveTo>
                  <a:cubicBezTo>
                    <a:pt x="233903" y="449733"/>
                    <a:pt x="239629" y="449787"/>
                    <a:pt x="245335" y="450199"/>
                  </a:cubicBezTo>
                  <a:cubicBezTo>
                    <a:pt x="243116" y="448532"/>
                    <a:pt x="240964" y="446770"/>
                    <a:pt x="238820" y="444999"/>
                  </a:cubicBezTo>
                  <a:lnTo>
                    <a:pt x="238678" y="444884"/>
                  </a:lnTo>
                  <a:cubicBezTo>
                    <a:pt x="234925" y="441789"/>
                    <a:pt x="231248" y="438607"/>
                    <a:pt x="227752" y="435207"/>
                  </a:cubicBezTo>
                  <a:cubicBezTo>
                    <a:pt x="227552" y="435016"/>
                    <a:pt x="227467" y="434740"/>
                    <a:pt x="227286" y="434531"/>
                  </a:cubicBezTo>
                  <a:cubicBezTo>
                    <a:pt x="154998" y="363945"/>
                    <a:pt x="153619" y="248124"/>
                    <a:pt x="224204" y="175837"/>
                  </a:cubicBezTo>
                  <a:cubicBezTo>
                    <a:pt x="281987" y="116661"/>
                    <a:pt x="372287" y="103616"/>
                    <a:pt x="444456" y="144018"/>
                  </a:cubicBezTo>
                  <a:lnTo>
                    <a:pt x="444456" y="131817"/>
                  </a:lnTo>
                  <a:cubicBezTo>
                    <a:pt x="349554" y="82452"/>
                    <a:pt x="232604" y="119366"/>
                    <a:pt x="183239" y="214268"/>
                  </a:cubicBezTo>
                  <a:cubicBezTo>
                    <a:pt x="141868" y="293801"/>
                    <a:pt x="160483" y="391332"/>
                    <a:pt x="228238" y="450037"/>
                  </a:cubicBezTo>
                  <a:close/>
                  <a:moveTo>
                    <a:pt x="546830" y="437083"/>
                  </a:moveTo>
                  <a:cubicBezTo>
                    <a:pt x="539373" y="428690"/>
                    <a:pt x="526591" y="427752"/>
                    <a:pt x="517989" y="434969"/>
                  </a:cubicBezTo>
                  <a:lnTo>
                    <a:pt x="442741" y="503168"/>
                  </a:lnTo>
                  <a:cubicBezTo>
                    <a:pt x="445419" y="524850"/>
                    <a:pt x="430012" y="544597"/>
                    <a:pt x="408330" y="547275"/>
                  </a:cubicBezTo>
                  <a:cubicBezTo>
                    <a:pt x="406724" y="547473"/>
                    <a:pt x="405107" y="547573"/>
                    <a:pt x="403489" y="547573"/>
                  </a:cubicBezTo>
                  <a:lnTo>
                    <a:pt x="278921" y="547573"/>
                  </a:lnTo>
                  <a:cubicBezTo>
                    <a:pt x="273589" y="547406"/>
                    <a:pt x="269403" y="542948"/>
                    <a:pt x="269570" y="537616"/>
                  </a:cubicBezTo>
                  <a:cubicBezTo>
                    <a:pt x="269730" y="532520"/>
                    <a:pt x="273824" y="528426"/>
                    <a:pt x="278921" y="528266"/>
                  </a:cubicBezTo>
                  <a:lnTo>
                    <a:pt x="403489" y="528266"/>
                  </a:lnTo>
                  <a:cubicBezTo>
                    <a:pt x="414643" y="528256"/>
                    <a:pt x="423685" y="519218"/>
                    <a:pt x="423701" y="508064"/>
                  </a:cubicBezTo>
                  <a:cubicBezTo>
                    <a:pt x="423665" y="506349"/>
                    <a:pt x="423409" y="504646"/>
                    <a:pt x="422939" y="502996"/>
                  </a:cubicBezTo>
                  <a:cubicBezTo>
                    <a:pt x="420649" y="494100"/>
                    <a:pt x="412637" y="487874"/>
                    <a:pt x="403450" y="487852"/>
                  </a:cubicBezTo>
                  <a:lnTo>
                    <a:pt x="296856" y="487852"/>
                  </a:lnTo>
                  <a:cubicBezTo>
                    <a:pt x="295674" y="487833"/>
                    <a:pt x="294505" y="487597"/>
                    <a:pt x="293408" y="487156"/>
                  </a:cubicBezTo>
                  <a:cubicBezTo>
                    <a:pt x="293048" y="486990"/>
                    <a:pt x="292698" y="486802"/>
                    <a:pt x="292360" y="486594"/>
                  </a:cubicBezTo>
                  <a:cubicBezTo>
                    <a:pt x="291877" y="486387"/>
                    <a:pt x="291411" y="486138"/>
                    <a:pt x="290970" y="485851"/>
                  </a:cubicBezTo>
                  <a:cubicBezTo>
                    <a:pt x="253679" y="457162"/>
                    <a:pt x="189452" y="468011"/>
                    <a:pt x="161144" y="496100"/>
                  </a:cubicBezTo>
                  <a:lnTo>
                    <a:pt x="49606" y="614925"/>
                  </a:lnTo>
                  <a:lnTo>
                    <a:pt x="195129" y="614677"/>
                  </a:lnTo>
                  <a:lnTo>
                    <a:pt x="213893" y="597351"/>
                  </a:lnTo>
                  <a:cubicBezTo>
                    <a:pt x="219567" y="592110"/>
                    <a:pt x="227051" y="589273"/>
                    <a:pt x="234772" y="589436"/>
                  </a:cubicBezTo>
                  <a:lnTo>
                    <a:pt x="424844" y="589436"/>
                  </a:lnTo>
                  <a:lnTo>
                    <a:pt x="544268" y="465734"/>
                  </a:lnTo>
                  <a:cubicBezTo>
                    <a:pt x="552703" y="458435"/>
                    <a:pt x="553837" y="445764"/>
                    <a:pt x="546830" y="437083"/>
                  </a:cubicBezTo>
                  <a:close/>
                  <a:moveTo>
                    <a:pt x="683409" y="311734"/>
                  </a:moveTo>
                  <a:lnTo>
                    <a:pt x="679742" y="311734"/>
                  </a:lnTo>
                  <a:cubicBezTo>
                    <a:pt x="674413" y="311734"/>
                    <a:pt x="670093" y="307414"/>
                    <a:pt x="670093" y="302085"/>
                  </a:cubicBezTo>
                  <a:cubicBezTo>
                    <a:pt x="670093" y="296757"/>
                    <a:pt x="674413" y="292437"/>
                    <a:pt x="679742" y="292437"/>
                  </a:cubicBezTo>
                  <a:lnTo>
                    <a:pt x="682600" y="292437"/>
                  </a:lnTo>
                  <a:cubicBezTo>
                    <a:pt x="676687" y="256006"/>
                    <a:pt x="646723" y="228285"/>
                    <a:pt x="609943" y="225219"/>
                  </a:cubicBezTo>
                  <a:lnTo>
                    <a:pt x="609943" y="228914"/>
                  </a:lnTo>
                  <a:cubicBezTo>
                    <a:pt x="609776" y="234246"/>
                    <a:pt x="605318" y="238432"/>
                    <a:pt x="599986" y="238265"/>
                  </a:cubicBezTo>
                  <a:cubicBezTo>
                    <a:pt x="594890" y="238105"/>
                    <a:pt x="590796" y="234011"/>
                    <a:pt x="590636" y="228914"/>
                  </a:cubicBezTo>
                  <a:lnTo>
                    <a:pt x="590636" y="225952"/>
                  </a:lnTo>
                  <a:cubicBezTo>
                    <a:pt x="578929" y="227845"/>
                    <a:pt x="567783" y="232298"/>
                    <a:pt x="557994" y="238992"/>
                  </a:cubicBezTo>
                  <a:cubicBezTo>
                    <a:pt x="571772" y="281929"/>
                    <a:pt x="571522" y="328137"/>
                    <a:pt x="557279" y="370923"/>
                  </a:cubicBezTo>
                  <a:cubicBezTo>
                    <a:pt x="568978" y="379117"/>
                    <a:pt x="582648" y="384048"/>
                    <a:pt x="596884" y="385210"/>
                  </a:cubicBezTo>
                  <a:lnTo>
                    <a:pt x="596884" y="381495"/>
                  </a:lnTo>
                  <a:cubicBezTo>
                    <a:pt x="596884" y="376166"/>
                    <a:pt x="601204" y="371847"/>
                    <a:pt x="606533" y="371847"/>
                  </a:cubicBezTo>
                  <a:cubicBezTo>
                    <a:pt x="611862" y="371847"/>
                    <a:pt x="616182" y="376166"/>
                    <a:pt x="616182" y="381495"/>
                  </a:cubicBezTo>
                  <a:lnTo>
                    <a:pt x="616182" y="384353"/>
                  </a:lnTo>
                  <a:cubicBezTo>
                    <a:pt x="652599" y="378453"/>
                    <a:pt x="680321" y="348515"/>
                    <a:pt x="683409" y="311753"/>
                  </a:cubicBezTo>
                  <a:close/>
                  <a:moveTo>
                    <a:pt x="648167" y="295542"/>
                  </a:moveTo>
                  <a:lnTo>
                    <a:pt x="613086" y="295542"/>
                  </a:lnTo>
                  <a:lnTo>
                    <a:pt x="613086" y="260499"/>
                  </a:lnTo>
                  <a:cubicBezTo>
                    <a:pt x="613086" y="255170"/>
                    <a:pt x="608766" y="250850"/>
                    <a:pt x="603437" y="250850"/>
                  </a:cubicBezTo>
                  <a:cubicBezTo>
                    <a:pt x="598108" y="250850"/>
                    <a:pt x="593789" y="255170"/>
                    <a:pt x="593789" y="260499"/>
                  </a:cubicBezTo>
                  <a:lnTo>
                    <a:pt x="593789" y="305267"/>
                  </a:lnTo>
                  <a:cubicBezTo>
                    <a:pt x="593794" y="310594"/>
                    <a:pt x="598111" y="314910"/>
                    <a:pt x="603437" y="314916"/>
                  </a:cubicBezTo>
                  <a:lnTo>
                    <a:pt x="648205" y="314916"/>
                  </a:lnTo>
                  <a:cubicBezTo>
                    <a:pt x="653534" y="314916"/>
                    <a:pt x="657854" y="310596"/>
                    <a:pt x="657854" y="305267"/>
                  </a:cubicBezTo>
                  <a:cubicBezTo>
                    <a:pt x="657854" y="299938"/>
                    <a:pt x="653534" y="295618"/>
                    <a:pt x="648205" y="29561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94" name="Google Shape;9794;p149"/>
            <p:cNvSpPr/>
            <p:nvPr/>
          </p:nvSpPr>
          <p:spPr>
            <a:xfrm>
              <a:off x="5989842" y="5672735"/>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9795" name="Google Shape;9795;p149"/>
            <p:cNvSpPr/>
            <p:nvPr/>
          </p:nvSpPr>
          <p:spPr>
            <a:xfrm>
              <a:off x="10016762" y="5672735"/>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9796" name="Google Shape;9796;p149"/>
            <p:cNvSpPr/>
            <p:nvPr/>
          </p:nvSpPr>
          <p:spPr>
            <a:xfrm>
              <a:off x="1821681" y="5672735"/>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9797" name="Google Shape;9797;p149"/>
            <p:cNvSpPr/>
            <p:nvPr/>
          </p:nvSpPr>
          <p:spPr>
            <a:xfrm>
              <a:off x="6057751" y="1905242"/>
              <a:ext cx="515938" cy="515938"/>
            </a:xfrm>
            <a:custGeom>
              <a:rect b="b" l="l" r="r" t="t"/>
              <a:pathLst>
                <a:path extrusionOk="0" h="885825" w="885825">
                  <a:moveTo>
                    <a:pt x="362141" y="452438"/>
                  </a:moveTo>
                  <a:cubicBezTo>
                    <a:pt x="358235" y="512255"/>
                    <a:pt x="300895" y="527495"/>
                    <a:pt x="266319" y="527495"/>
                  </a:cubicBezTo>
                  <a:lnTo>
                    <a:pt x="260223" y="527495"/>
                  </a:lnTo>
                  <a:cubicBezTo>
                    <a:pt x="252332" y="527047"/>
                    <a:pt x="246298" y="520288"/>
                    <a:pt x="246745" y="512397"/>
                  </a:cubicBezTo>
                  <a:cubicBezTo>
                    <a:pt x="247192" y="504507"/>
                    <a:pt x="253951" y="498472"/>
                    <a:pt x="261842" y="498920"/>
                  </a:cubicBezTo>
                  <a:cubicBezTo>
                    <a:pt x="268984" y="499144"/>
                    <a:pt x="276130" y="498665"/>
                    <a:pt x="283178" y="497491"/>
                  </a:cubicBezTo>
                  <a:cubicBezTo>
                    <a:pt x="300609" y="494633"/>
                    <a:pt x="323279" y="486347"/>
                    <a:pt x="330803" y="463582"/>
                  </a:cubicBezTo>
                  <a:cubicBezTo>
                    <a:pt x="332290" y="459409"/>
                    <a:pt x="333188" y="455049"/>
                    <a:pt x="333470" y="450628"/>
                  </a:cubicBezTo>
                  <a:cubicBezTo>
                    <a:pt x="333996" y="442737"/>
                    <a:pt x="340819" y="436767"/>
                    <a:pt x="348710" y="437293"/>
                  </a:cubicBezTo>
                  <a:cubicBezTo>
                    <a:pt x="356601" y="437819"/>
                    <a:pt x="362571" y="444642"/>
                    <a:pt x="362045" y="452533"/>
                  </a:cubicBezTo>
                  <a:close/>
                  <a:moveTo>
                    <a:pt x="408432" y="270415"/>
                  </a:moveTo>
                  <a:cubicBezTo>
                    <a:pt x="408195" y="262524"/>
                    <a:pt x="401607" y="256319"/>
                    <a:pt x="393716" y="256556"/>
                  </a:cubicBezTo>
                  <a:cubicBezTo>
                    <a:pt x="385825" y="256793"/>
                    <a:pt x="379620" y="263381"/>
                    <a:pt x="379857" y="271272"/>
                  </a:cubicBezTo>
                  <a:cubicBezTo>
                    <a:pt x="380429" y="291465"/>
                    <a:pt x="358426" y="303848"/>
                    <a:pt x="346424" y="309372"/>
                  </a:cubicBezTo>
                  <a:cubicBezTo>
                    <a:pt x="317849" y="285845"/>
                    <a:pt x="276035" y="289655"/>
                    <a:pt x="274130" y="290322"/>
                  </a:cubicBezTo>
                  <a:cubicBezTo>
                    <a:pt x="266767" y="291398"/>
                    <a:pt x="261462" y="297946"/>
                    <a:pt x="261937" y="305372"/>
                  </a:cubicBezTo>
                  <a:cubicBezTo>
                    <a:pt x="262789" y="313189"/>
                    <a:pt x="269724" y="318897"/>
                    <a:pt x="277559" y="318230"/>
                  </a:cubicBezTo>
                  <a:cubicBezTo>
                    <a:pt x="281649" y="317938"/>
                    <a:pt x="285755" y="317938"/>
                    <a:pt x="289846" y="318230"/>
                  </a:cubicBezTo>
                  <a:cubicBezTo>
                    <a:pt x="305617" y="318261"/>
                    <a:pt x="320819" y="324132"/>
                    <a:pt x="332518" y="334709"/>
                  </a:cubicBezTo>
                  <a:cubicBezTo>
                    <a:pt x="341366" y="345668"/>
                    <a:pt x="345234" y="359825"/>
                    <a:pt x="343186" y="373761"/>
                  </a:cubicBezTo>
                  <a:cubicBezTo>
                    <a:pt x="343186" y="377190"/>
                    <a:pt x="342519" y="380810"/>
                    <a:pt x="341948" y="384620"/>
                  </a:cubicBezTo>
                  <a:cubicBezTo>
                    <a:pt x="340577" y="392337"/>
                    <a:pt x="345721" y="399704"/>
                    <a:pt x="353439" y="401075"/>
                  </a:cubicBezTo>
                  <a:cubicBezTo>
                    <a:pt x="353482" y="401083"/>
                    <a:pt x="353525" y="401091"/>
                    <a:pt x="353568" y="401098"/>
                  </a:cubicBezTo>
                  <a:cubicBezTo>
                    <a:pt x="354391" y="401191"/>
                    <a:pt x="355222" y="401191"/>
                    <a:pt x="356045" y="401098"/>
                  </a:cubicBezTo>
                  <a:cubicBezTo>
                    <a:pt x="362984" y="401056"/>
                    <a:pt x="368890" y="396034"/>
                    <a:pt x="370046" y="389192"/>
                  </a:cubicBezTo>
                  <a:cubicBezTo>
                    <a:pt x="374217" y="370056"/>
                    <a:pt x="372388" y="350100"/>
                    <a:pt x="364808" y="332042"/>
                  </a:cubicBezTo>
                  <a:cubicBezTo>
                    <a:pt x="382810" y="323088"/>
                    <a:pt x="409480" y="303752"/>
                    <a:pt x="408432" y="270605"/>
                  </a:cubicBezTo>
                  <a:close/>
                  <a:moveTo>
                    <a:pt x="348806" y="437388"/>
                  </a:moveTo>
                  <a:cubicBezTo>
                    <a:pt x="340945" y="436899"/>
                    <a:pt x="334171" y="442863"/>
                    <a:pt x="333661" y="450723"/>
                  </a:cubicBezTo>
                  <a:cubicBezTo>
                    <a:pt x="333379" y="455144"/>
                    <a:pt x="332481" y="459504"/>
                    <a:pt x="330994" y="463677"/>
                  </a:cubicBezTo>
                  <a:cubicBezTo>
                    <a:pt x="323279" y="486442"/>
                    <a:pt x="300609" y="494729"/>
                    <a:pt x="283369" y="497586"/>
                  </a:cubicBezTo>
                  <a:cubicBezTo>
                    <a:pt x="276321" y="498761"/>
                    <a:pt x="269174" y="499239"/>
                    <a:pt x="262033" y="499015"/>
                  </a:cubicBezTo>
                  <a:cubicBezTo>
                    <a:pt x="254142" y="498568"/>
                    <a:pt x="247383" y="504602"/>
                    <a:pt x="246936" y="512493"/>
                  </a:cubicBezTo>
                  <a:cubicBezTo>
                    <a:pt x="246489" y="520383"/>
                    <a:pt x="252523" y="527143"/>
                    <a:pt x="260414" y="527590"/>
                  </a:cubicBezTo>
                  <a:lnTo>
                    <a:pt x="266510" y="527590"/>
                  </a:lnTo>
                  <a:cubicBezTo>
                    <a:pt x="301085" y="527590"/>
                    <a:pt x="358426" y="512350"/>
                    <a:pt x="362331" y="452533"/>
                  </a:cubicBezTo>
                  <a:cubicBezTo>
                    <a:pt x="362815" y="444657"/>
                    <a:pt x="356822" y="437880"/>
                    <a:pt x="348947" y="437396"/>
                  </a:cubicBezTo>
                  <a:cubicBezTo>
                    <a:pt x="348900" y="437393"/>
                    <a:pt x="348853" y="437390"/>
                    <a:pt x="348806" y="437388"/>
                  </a:cubicBezTo>
                  <a:close/>
                  <a:moveTo>
                    <a:pt x="393764" y="256413"/>
                  </a:moveTo>
                  <a:cubicBezTo>
                    <a:pt x="385877" y="256665"/>
                    <a:pt x="379687" y="263262"/>
                    <a:pt x="379939" y="271149"/>
                  </a:cubicBezTo>
                  <a:cubicBezTo>
                    <a:pt x="379942" y="271253"/>
                    <a:pt x="379947" y="271358"/>
                    <a:pt x="379952" y="271463"/>
                  </a:cubicBezTo>
                  <a:cubicBezTo>
                    <a:pt x="380524" y="291656"/>
                    <a:pt x="358521" y="304038"/>
                    <a:pt x="346520" y="309563"/>
                  </a:cubicBezTo>
                  <a:cubicBezTo>
                    <a:pt x="317945" y="286036"/>
                    <a:pt x="276130" y="289846"/>
                    <a:pt x="274225" y="290513"/>
                  </a:cubicBezTo>
                  <a:cubicBezTo>
                    <a:pt x="266901" y="291539"/>
                    <a:pt x="261570" y="297985"/>
                    <a:pt x="261938" y="305372"/>
                  </a:cubicBezTo>
                  <a:cubicBezTo>
                    <a:pt x="262789" y="313189"/>
                    <a:pt x="269724" y="318897"/>
                    <a:pt x="277559" y="318230"/>
                  </a:cubicBezTo>
                  <a:cubicBezTo>
                    <a:pt x="281649" y="317938"/>
                    <a:pt x="285755" y="317938"/>
                    <a:pt x="289846" y="318230"/>
                  </a:cubicBezTo>
                  <a:cubicBezTo>
                    <a:pt x="305617" y="318261"/>
                    <a:pt x="320819" y="324132"/>
                    <a:pt x="332518" y="334709"/>
                  </a:cubicBezTo>
                  <a:cubicBezTo>
                    <a:pt x="341366" y="345668"/>
                    <a:pt x="345234" y="359825"/>
                    <a:pt x="343186" y="373761"/>
                  </a:cubicBezTo>
                  <a:cubicBezTo>
                    <a:pt x="343186" y="377190"/>
                    <a:pt x="342519" y="380810"/>
                    <a:pt x="341948" y="384620"/>
                  </a:cubicBezTo>
                  <a:cubicBezTo>
                    <a:pt x="340577" y="392337"/>
                    <a:pt x="345721" y="399704"/>
                    <a:pt x="353439" y="401075"/>
                  </a:cubicBezTo>
                  <a:cubicBezTo>
                    <a:pt x="353482" y="401083"/>
                    <a:pt x="353525" y="401091"/>
                    <a:pt x="353568" y="401098"/>
                  </a:cubicBezTo>
                  <a:cubicBezTo>
                    <a:pt x="354391" y="401191"/>
                    <a:pt x="355222" y="401191"/>
                    <a:pt x="356045" y="401098"/>
                  </a:cubicBezTo>
                  <a:cubicBezTo>
                    <a:pt x="362984" y="401056"/>
                    <a:pt x="368890" y="396034"/>
                    <a:pt x="370046" y="389192"/>
                  </a:cubicBezTo>
                  <a:cubicBezTo>
                    <a:pt x="374217" y="370056"/>
                    <a:pt x="372388" y="350100"/>
                    <a:pt x="364808" y="332042"/>
                  </a:cubicBezTo>
                  <a:cubicBezTo>
                    <a:pt x="383286" y="322517"/>
                    <a:pt x="409956" y="303467"/>
                    <a:pt x="408908" y="270224"/>
                  </a:cubicBezTo>
                  <a:cubicBezTo>
                    <a:pt x="408558" y="262394"/>
                    <a:pt x="401927" y="256330"/>
                    <a:pt x="394096" y="256680"/>
                  </a:cubicBezTo>
                  <a:cubicBezTo>
                    <a:pt x="393985" y="256685"/>
                    <a:pt x="393874" y="256691"/>
                    <a:pt x="393764" y="256699"/>
                  </a:cubicBezTo>
                  <a:close/>
                  <a:moveTo>
                    <a:pt x="698563" y="578453"/>
                  </a:moveTo>
                  <a:cubicBezTo>
                    <a:pt x="697992" y="592455"/>
                    <a:pt x="694087" y="631412"/>
                    <a:pt x="667607" y="655606"/>
                  </a:cubicBezTo>
                  <a:cubicBezTo>
                    <a:pt x="653521" y="668239"/>
                    <a:pt x="635284" y="675256"/>
                    <a:pt x="616363" y="675323"/>
                  </a:cubicBezTo>
                  <a:cubicBezTo>
                    <a:pt x="615452" y="706029"/>
                    <a:pt x="596013" y="733116"/>
                    <a:pt x="567214" y="743807"/>
                  </a:cubicBezTo>
                  <a:cubicBezTo>
                    <a:pt x="553717" y="749382"/>
                    <a:pt x="539240" y="752200"/>
                    <a:pt x="524637" y="752094"/>
                  </a:cubicBezTo>
                  <a:cubicBezTo>
                    <a:pt x="494264" y="752297"/>
                    <a:pt x="464986" y="740764"/>
                    <a:pt x="442912" y="719900"/>
                  </a:cubicBezTo>
                  <a:cubicBezTo>
                    <a:pt x="420812" y="740937"/>
                    <a:pt x="391413" y="752580"/>
                    <a:pt x="360902" y="752380"/>
                  </a:cubicBezTo>
                  <a:cubicBezTo>
                    <a:pt x="346299" y="752486"/>
                    <a:pt x="331823" y="749668"/>
                    <a:pt x="318325" y="744093"/>
                  </a:cubicBezTo>
                  <a:cubicBezTo>
                    <a:pt x="289527" y="733401"/>
                    <a:pt x="270087" y="706314"/>
                    <a:pt x="269176" y="675608"/>
                  </a:cubicBezTo>
                  <a:cubicBezTo>
                    <a:pt x="250255" y="675542"/>
                    <a:pt x="232018" y="668525"/>
                    <a:pt x="217932" y="655892"/>
                  </a:cubicBezTo>
                  <a:cubicBezTo>
                    <a:pt x="191453" y="631698"/>
                    <a:pt x="187547" y="592741"/>
                    <a:pt x="186976" y="578739"/>
                  </a:cubicBezTo>
                  <a:cubicBezTo>
                    <a:pt x="120301" y="485775"/>
                    <a:pt x="171926" y="395288"/>
                    <a:pt x="186976" y="372332"/>
                  </a:cubicBezTo>
                  <a:cubicBezTo>
                    <a:pt x="179737" y="328613"/>
                    <a:pt x="185738" y="292608"/>
                    <a:pt x="204788" y="265271"/>
                  </a:cubicBezTo>
                  <a:cubicBezTo>
                    <a:pt x="217965" y="246564"/>
                    <a:pt x="236794" y="232576"/>
                    <a:pt x="258509" y="225362"/>
                  </a:cubicBezTo>
                  <a:cubicBezTo>
                    <a:pt x="259306" y="204933"/>
                    <a:pt x="268552" y="185752"/>
                    <a:pt x="284036" y="172403"/>
                  </a:cubicBezTo>
                  <a:cubicBezTo>
                    <a:pt x="303172" y="158597"/>
                    <a:pt x="326809" y="152509"/>
                    <a:pt x="350234" y="155353"/>
                  </a:cubicBezTo>
                  <a:cubicBezTo>
                    <a:pt x="364747" y="141006"/>
                    <a:pt x="384407" y="133080"/>
                    <a:pt x="404813" y="133350"/>
                  </a:cubicBezTo>
                  <a:cubicBezTo>
                    <a:pt x="419507" y="132939"/>
                    <a:pt x="433569" y="139336"/>
                    <a:pt x="442913" y="150686"/>
                  </a:cubicBezTo>
                  <a:cubicBezTo>
                    <a:pt x="452256" y="139336"/>
                    <a:pt x="466318" y="132939"/>
                    <a:pt x="481013" y="133350"/>
                  </a:cubicBezTo>
                  <a:cubicBezTo>
                    <a:pt x="501582" y="132951"/>
                    <a:pt x="521438" y="140887"/>
                    <a:pt x="536067" y="155353"/>
                  </a:cubicBezTo>
                  <a:cubicBezTo>
                    <a:pt x="559492" y="152509"/>
                    <a:pt x="583129" y="158597"/>
                    <a:pt x="602266" y="172403"/>
                  </a:cubicBezTo>
                  <a:cubicBezTo>
                    <a:pt x="617750" y="185752"/>
                    <a:pt x="626995" y="204933"/>
                    <a:pt x="627793" y="225362"/>
                  </a:cubicBezTo>
                  <a:cubicBezTo>
                    <a:pt x="649333" y="232666"/>
                    <a:pt x="667984" y="246645"/>
                    <a:pt x="681037" y="265271"/>
                  </a:cubicBezTo>
                  <a:cubicBezTo>
                    <a:pt x="700088" y="292608"/>
                    <a:pt x="705707" y="328613"/>
                    <a:pt x="698183" y="372332"/>
                  </a:cubicBezTo>
                  <a:cubicBezTo>
                    <a:pt x="713899" y="395288"/>
                    <a:pt x="765715" y="485775"/>
                    <a:pt x="698849" y="578739"/>
                  </a:cubicBezTo>
                  <a:close/>
                  <a:moveTo>
                    <a:pt x="428625" y="186595"/>
                  </a:moveTo>
                  <a:cubicBezTo>
                    <a:pt x="427958" y="182213"/>
                    <a:pt x="423863" y="161925"/>
                    <a:pt x="404813" y="161925"/>
                  </a:cubicBezTo>
                  <a:cubicBezTo>
                    <a:pt x="395829" y="161815"/>
                    <a:pt x="386980" y="164117"/>
                    <a:pt x="379190" y="168593"/>
                  </a:cubicBezTo>
                  <a:cubicBezTo>
                    <a:pt x="387485" y="175462"/>
                    <a:pt x="393360" y="184809"/>
                    <a:pt x="395954" y="195263"/>
                  </a:cubicBezTo>
                  <a:cubicBezTo>
                    <a:pt x="400241" y="213360"/>
                    <a:pt x="393287" y="232601"/>
                    <a:pt x="375285" y="252413"/>
                  </a:cubicBezTo>
                  <a:cubicBezTo>
                    <a:pt x="372553" y="255412"/>
                    <a:pt x="368674" y="257109"/>
                    <a:pt x="364617" y="257080"/>
                  </a:cubicBezTo>
                  <a:cubicBezTo>
                    <a:pt x="361098" y="257122"/>
                    <a:pt x="357695" y="255828"/>
                    <a:pt x="355092" y="253460"/>
                  </a:cubicBezTo>
                  <a:cubicBezTo>
                    <a:pt x="349254" y="248230"/>
                    <a:pt x="348762" y="239257"/>
                    <a:pt x="353993" y="233419"/>
                  </a:cubicBezTo>
                  <a:cubicBezTo>
                    <a:pt x="354010" y="233400"/>
                    <a:pt x="354027" y="233381"/>
                    <a:pt x="354044" y="233363"/>
                  </a:cubicBezTo>
                  <a:cubicBezTo>
                    <a:pt x="357013" y="230121"/>
                    <a:pt x="359720" y="226649"/>
                    <a:pt x="362141" y="222980"/>
                  </a:cubicBezTo>
                  <a:cubicBezTo>
                    <a:pt x="366855" y="217038"/>
                    <a:pt x="369014" y="209465"/>
                    <a:pt x="368141" y="201930"/>
                  </a:cubicBezTo>
                  <a:cubicBezTo>
                    <a:pt x="366441" y="196284"/>
                    <a:pt x="362753" y="191445"/>
                    <a:pt x="357759" y="188309"/>
                  </a:cubicBezTo>
                  <a:cubicBezTo>
                    <a:pt x="355736" y="186873"/>
                    <a:pt x="353602" y="185599"/>
                    <a:pt x="351377" y="184499"/>
                  </a:cubicBezTo>
                  <a:cubicBezTo>
                    <a:pt x="344900" y="183642"/>
                    <a:pt x="318516" y="180880"/>
                    <a:pt x="301752" y="194786"/>
                  </a:cubicBezTo>
                  <a:cubicBezTo>
                    <a:pt x="291370" y="203359"/>
                    <a:pt x="286226" y="217456"/>
                    <a:pt x="286226" y="236696"/>
                  </a:cubicBezTo>
                  <a:cubicBezTo>
                    <a:pt x="286184" y="243688"/>
                    <a:pt x="281120" y="249636"/>
                    <a:pt x="274225" y="250793"/>
                  </a:cubicBezTo>
                  <a:cubicBezTo>
                    <a:pt x="255381" y="255173"/>
                    <a:pt x="238804" y="266326"/>
                    <a:pt x="227648" y="282131"/>
                  </a:cubicBezTo>
                  <a:cubicBezTo>
                    <a:pt x="212693" y="304038"/>
                    <a:pt x="208598" y="334518"/>
                    <a:pt x="216313" y="372713"/>
                  </a:cubicBezTo>
                  <a:cubicBezTo>
                    <a:pt x="218605" y="379467"/>
                    <a:pt x="221810" y="385877"/>
                    <a:pt x="225838" y="391763"/>
                  </a:cubicBezTo>
                  <a:cubicBezTo>
                    <a:pt x="232553" y="402534"/>
                    <a:pt x="243342" y="410127"/>
                    <a:pt x="255746" y="412814"/>
                  </a:cubicBezTo>
                  <a:cubicBezTo>
                    <a:pt x="261664" y="413917"/>
                    <a:pt x="267735" y="413917"/>
                    <a:pt x="273653" y="412814"/>
                  </a:cubicBezTo>
                  <a:cubicBezTo>
                    <a:pt x="281544" y="411525"/>
                    <a:pt x="288986" y="416877"/>
                    <a:pt x="290274" y="424767"/>
                  </a:cubicBezTo>
                  <a:cubicBezTo>
                    <a:pt x="291563" y="432658"/>
                    <a:pt x="286211" y="440100"/>
                    <a:pt x="278320" y="441389"/>
                  </a:cubicBezTo>
                  <a:cubicBezTo>
                    <a:pt x="273666" y="442205"/>
                    <a:pt x="268949" y="442620"/>
                    <a:pt x="264223" y="442627"/>
                  </a:cubicBezTo>
                  <a:cubicBezTo>
                    <a:pt x="238068" y="442347"/>
                    <a:pt x="213981" y="428351"/>
                    <a:pt x="200787" y="405765"/>
                  </a:cubicBezTo>
                  <a:cubicBezTo>
                    <a:pt x="177345" y="447869"/>
                    <a:pt x="176310" y="498857"/>
                    <a:pt x="198025" y="541877"/>
                  </a:cubicBezTo>
                  <a:cubicBezTo>
                    <a:pt x="200073" y="539044"/>
                    <a:pt x="202473" y="536484"/>
                    <a:pt x="205168" y="534257"/>
                  </a:cubicBezTo>
                  <a:cubicBezTo>
                    <a:pt x="215527" y="526128"/>
                    <a:pt x="229021" y="523148"/>
                    <a:pt x="241840" y="526161"/>
                  </a:cubicBezTo>
                  <a:cubicBezTo>
                    <a:pt x="249730" y="527555"/>
                    <a:pt x="254997" y="535082"/>
                    <a:pt x="253603" y="542973"/>
                  </a:cubicBezTo>
                  <a:cubicBezTo>
                    <a:pt x="252209" y="550863"/>
                    <a:pt x="244682" y="556130"/>
                    <a:pt x="236791" y="554736"/>
                  </a:cubicBezTo>
                  <a:cubicBezTo>
                    <a:pt x="232185" y="553273"/>
                    <a:pt x="227162" y="554011"/>
                    <a:pt x="223171" y="556736"/>
                  </a:cubicBezTo>
                  <a:cubicBezTo>
                    <a:pt x="218621" y="561732"/>
                    <a:pt x="215989" y="568177"/>
                    <a:pt x="215741" y="574929"/>
                  </a:cubicBezTo>
                  <a:cubicBezTo>
                    <a:pt x="215741" y="576358"/>
                    <a:pt x="215741" y="615220"/>
                    <a:pt x="237649" y="635318"/>
                  </a:cubicBezTo>
                  <a:cubicBezTo>
                    <a:pt x="247364" y="643809"/>
                    <a:pt x="260005" y="648182"/>
                    <a:pt x="272891" y="647509"/>
                  </a:cubicBezTo>
                  <a:cubicBezTo>
                    <a:pt x="280174" y="618631"/>
                    <a:pt x="303614" y="596642"/>
                    <a:pt x="332899" y="591217"/>
                  </a:cubicBezTo>
                  <a:cubicBezTo>
                    <a:pt x="336739" y="590516"/>
                    <a:pt x="340621" y="590070"/>
                    <a:pt x="344519" y="589883"/>
                  </a:cubicBezTo>
                  <a:cubicBezTo>
                    <a:pt x="347242" y="588419"/>
                    <a:pt x="349340" y="586015"/>
                    <a:pt x="350425" y="583120"/>
                  </a:cubicBezTo>
                  <a:cubicBezTo>
                    <a:pt x="350585" y="578970"/>
                    <a:pt x="349154" y="574916"/>
                    <a:pt x="346424" y="571786"/>
                  </a:cubicBezTo>
                  <a:cubicBezTo>
                    <a:pt x="345660" y="570630"/>
                    <a:pt x="344833" y="569517"/>
                    <a:pt x="343948" y="568452"/>
                  </a:cubicBezTo>
                  <a:cubicBezTo>
                    <a:pt x="339179" y="562165"/>
                    <a:pt x="340409" y="553203"/>
                    <a:pt x="346696" y="548434"/>
                  </a:cubicBezTo>
                  <a:cubicBezTo>
                    <a:pt x="352613" y="543945"/>
                    <a:pt x="360982" y="544739"/>
                    <a:pt x="365951" y="550259"/>
                  </a:cubicBezTo>
                  <a:cubicBezTo>
                    <a:pt x="376359" y="560692"/>
                    <a:pt x="380925" y="575602"/>
                    <a:pt x="378143" y="590074"/>
                  </a:cubicBezTo>
                  <a:cubicBezTo>
                    <a:pt x="377060" y="594504"/>
                    <a:pt x="375118" y="598679"/>
                    <a:pt x="372428" y="602361"/>
                  </a:cubicBezTo>
                  <a:cubicBezTo>
                    <a:pt x="376447" y="605802"/>
                    <a:pt x="379693" y="610055"/>
                    <a:pt x="381953" y="614839"/>
                  </a:cubicBezTo>
                  <a:cubicBezTo>
                    <a:pt x="386473" y="625444"/>
                    <a:pt x="385947" y="637527"/>
                    <a:pt x="380524" y="647700"/>
                  </a:cubicBezTo>
                  <a:cubicBezTo>
                    <a:pt x="378141" y="652695"/>
                    <a:pt x="373104" y="655881"/>
                    <a:pt x="367570" y="655891"/>
                  </a:cubicBezTo>
                  <a:cubicBezTo>
                    <a:pt x="365469" y="655861"/>
                    <a:pt x="363395" y="655408"/>
                    <a:pt x="361474" y="654558"/>
                  </a:cubicBezTo>
                  <a:cubicBezTo>
                    <a:pt x="354349" y="651165"/>
                    <a:pt x="351288" y="642664"/>
                    <a:pt x="354616" y="635508"/>
                  </a:cubicBezTo>
                  <a:cubicBezTo>
                    <a:pt x="357378" y="629793"/>
                    <a:pt x="356235" y="627221"/>
                    <a:pt x="355854" y="625983"/>
                  </a:cubicBezTo>
                  <a:cubicBezTo>
                    <a:pt x="353648" y="622361"/>
                    <a:pt x="350296" y="619579"/>
                    <a:pt x="346329" y="618077"/>
                  </a:cubicBezTo>
                  <a:cubicBezTo>
                    <a:pt x="305943" y="619601"/>
                    <a:pt x="299752" y="657987"/>
                    <a:pt x="298704" y="662369"/>
                  </a:cubicBezTo>
                  <a:lnTo>
                    <a:pt x="298704" y="662369"/>
                  </a:lnTo>
                  <a:cubicBezTo>
                    <a:pt x="293896" y="685893"/>
                    <a:pt x="307136" y="709368"/>
                    <a:pt x="329756" y="717423"/>
                  </a:cubicBezTo>
                  <a:cubicBezTo>
                    <a:pt x="364444" y="731020"/>
                    <a:pt x="403931" y="721509"/>
                    <a:pt x="428625" y="693611"/>
                  </a:cubicBezTo>
                  <a:close/>
                  <a:moveTo>
                    <a:pt x="685229" y="405670"/>
                  </a:moveTo>
                  <a:cubicBezTo>
                    <a:pt x="672147" y="428373"/>
                    <a:pt x="648087" y="442520"/>
                    <a:pt x="621887" y="442913"/>
                  </a:cubicBezTo>
                  <a:cubicBezTo>
                    <a:pt x="617161" y="442905"/>
                    <a:pt x="612445" y="442491"/>
                    <a:pt x="607790" y="441674"/>
                  </a:cubicBezTo>
                  <a:cubicBezTo>
                    <a:pt x="599899" y="440385"/>
                    <a:pt x="594548" y="432944"/>
                    <a:pt x="595836" y="425053"/>
                  </a:cubicBezTo>
                  <a:cubicBezTo>
                    <a:pt x="597125" y="417162"/>
                    <a:pt x="604567" y="411810"/>
                    <a:pt x="612458" y="413099"/>
                  </a:cubicBezTo>
                  <a:cubicBezTo>
                    <a:pt x="618376" y="414202"/>
                    <a:pt x="624447" y="414202"/>
                    <a:pt x="630365" y="413099"/>
                  </a:cubicBezTo>
                  <a:cubicBezTo>
                    <a:pt x="642769" y="410413"/>
                    <a:pt x="653558" y="402819"/>
                    <a:pt x="660273" y="392049"/>
                  </a:cubicBezTo>
                  <a:cubicBezTo>
                    <a:pt x="664301" y="386163"/>
                    <a:pt x="667506" y="379753"/>
                    <a:pt x="669798" y="372999"/>
                  </a:cubicBezTo>
                  <a:cubicBezTo>
                    <a:pt x="677228" y="334899"/>
                    <a:pt x="673418" y="304324"/>
                    <a:pt x="658463" y="282416"/>
                  </a:cubicBezTo>
                  <a:cubicBezTo>
                    <a:pt x="647296" y="266579"/>
                    <a:pt x="630677" y="255420"/>
                    <a:pt x="611791" y="251079"/>
                  </a:cubicBezTo>
                  <a:cubicBezTo>
                    <a:pt x="604954" y="249845"/>
                    <a:pt x="599957" y="243929"/>
                    <a:pt x="599884" y="236982"/>
                  </a:cubicBezTo>
                  <a:cubicBezTo>
                    <a:pt x="599885" y="217932"/>
                    <a:pt x="594646" y="203549"/>
                    <a:pt x="584263" y="195072"/>
                  </a:cubicBezTo>
                  <a:cubicBezTo>
                    <a:pt x="567595" y="181261"/>
                    <a:pt x="541115" y="183928"/>
                    <a:pt x="534734" y="184785"/>
                  </a:cubicBezTo>
                  <a:cubicBezTo>
                    <a:pt x="532530" y="185922"/>
                    <a:pt x="530398" y="187194"/>
                    <a:pt x="528352" y="188595"/>
                  </a:cubicBezTo>
                  <a:cubicBezTo>
                    <a:pt x="523358" y="191731"/>
                    <a:pt x="519670" y="196570"/>
                    <a:pt x="517970" y="202216"/>
                  </a:cubicBezTo>
                  <a:cubicBezTo>
                    <a:pt x="517097" y="209751"/>
                    <a:pt x="519255" y="217324"/>
                    <a:pt x="523970" y="223266"/>
                  </a:cubicBezTo>
                  <a:cubicBezTo>
                    <a:pt x="526312" y="226826"/>
                    <a:pt x="528923" y="230202"/>
                    <a:pt x="531781" y="233362"/>
                  </a:cubicBezTo>
                  <a:cubicBezTo>
                    <a:pt x="537072" y="239145"/>
                    <a:pt x="536673" y="248123"/>
                    <a:pt x="530890" y="253414"/>
                  </a:cubicBezTo>
                  <a:cubicBezTo>
                    <a:pt x="530838" y="253461"/>
                    <a:pt x="530786" y="253509"/>
                    <a:pt x="530733" y="253555"/>
                  </a:cubicBezTo>
                  <a:cubicBezTo>
                    <a:pt x="528130" y="255924"/>
                    <a:pt x="524727" y="257217"/>
                    <a:pt x="521208" y="257175"/>
                  </a:cubicBezTo>
                  <a:cubicBezTo>
                    <a:pt x="517136" y="257180"/>
                    <a:pt x="513255" y="255448"/>
                    <a:pt x="510540" y="252412"/>
                  </a:cubicBezTo>
                  <a:cubicBezTo>
                    <a:pt x="492538" y="232410"/>
                    <a:pt x="485585" y="213169"/>
                    <a:pt x="489871" y="195263"/>
                  </a:cubicBezTo>
                  <a:cubicBezTo>
                    <a:pt x="492508" y="184934"/>
                    <a:pt x="498383" y="175721"/>
                    <a:pt x="506635" y="168974"/>
                  </a:cubicBezTo>
                  <a:cubicBezTo>
                    <a:pt x="498810" y="164499"/>
                    <a:pt x="489931" y="162197"/>
                    <a:pt x="480917" y="162306"/>
                  </a:cubicBezTo>
                  <a:cubicBezTo>
                    <a:pt x="461867" y="162306"/>
                    <a:pt x="457867" y="182404"/>
                    <a:pt x="457200" y="186976"/>
                  </a:cubicBezTo>
                  <a:lnTo>
                    <a:pt x="457200" y="693611"/>
                  </a:lnTo>
                  <a:cubicBezTo>
                    <a:pt x="481849" y="721768"/>
                    <a:pt x="521508" y="731445"/>
                    <a:pt x="556355" y="717804"/>
                  </a:cubicBezTo>
                  <a:cubicBezTo>
                    <a:pt x="578974" y="709749"/>
                    <a:pt x="592215" y="686274"/>
                    <a:pt x="587407" y="662750"/>
                  </a:cubicBezTo>
                  <a:lnTo>
                    <a:pt x="587407" y="662750"/>
                  </a:lnTo>
                  <a:cubicBezTo>
                    <a:pt x="586835" y="658178"/>
                    <a:pt x="580549" y="619982"/>
                    <a:pt x="539782" y="618458"/>
                  </a:cubicBezTo>
                  <a:cubicBezTo>
                    <a:pt x="535815" y="619960"/>
                    <a:pt x="532463" y="622742"/>
                    <a:pt x="530257" y="626364"/>
                  </a:cubicBezTo>
                  <a:cubicBezTo>
                    <a:pt x="530257" y="627126"/>
                    <a:pt x="528733" y="629698"/>
                    <a:pt x="531495" y="635889"/>
                  </a:cubicBezTo>
                  <a:cubicBezTo>
                    <a:pt x="534823" y="643045"/>
                    <a:pt x="531762" y="651546"/>
                    <a:pt x="524637" y="654939"/>
                  </a:cubicBezTo>
                  <a:cubicBezTo>
                    <a:pt x="522715" y="655789"/>
                    <a:pt x="520642" y="656243"/>
                    <a:pt x="518541" y="656273"/>
                  </a:cubicBezTo>
                  <a:cubicBezTo>
                    <a:pt x="513007" y="656262"/>
                    <a:pt x="507969" y="653076"/>
                    <a:pt x="505587" y="648081"/>
                  </a:cubicBezTo>
                  <a:cubicBezTo>
                    <a:pt x="500010" y="637617"/>
                    <a:pt x="499622" y="625153"/>
                    <a:pt x="504539" y="614363"/>
                  </a:cubicBezTo>
                  <a:cubicBezTo>
                    <a:pt x="506799" y="609578"/>
                    <a:pt x="510045" y="605326"/>
                    <a:pt x="514064" y="601885"/>
                  </a:cubicBezTo>
                  <a:cubicBezTo>
                    <a:pt x="511374" y="598202"/>
                    <a:pt x="509432" y="594028"/>
                    <a:pt x="508349" y="589598"/>
                  </a:cubicBezTo>
                  <a:cubicBezTo>
                    <a:pt x="505567" y="575126"/>
                    <a:pt x="510133" y="560216"/>
                    <a:pt x="520541" y="549783"/>
                  </a:cubicBezTo>
                  <a:cubicBezTo>
                    <a:pt x="525820" y="543918"/>
                    <a:pt x="534854" y="543442"/>
                    <a:pt x="540719" y="548721"/>
                  </a:cubicBezTo>
                  <a:cubicBezTo>
                    <a:pt x="546239" y="553689"/>
                    <a:pt x="547033" y="562059"/>
                    <a:pt x="542544" y="567976"/>
                  </a:cubicBezTo>
                  <a:cubicBezTo>
                    <a:pt x="541659" y="569041"/>
                    <a:pt x="540832" y="570154"/>
                    <a:pt x="540068" y="571310"/>
                  </a:cubicBezTo>
                  <a:cubicBezTo>
                    <a:pt x="537338" y="574440"/>
                    <a:pt x="535907" y="578494"/>
                    <a:pt x="536067" y="582644"/>
                  </a:cubicBezTo>
                  <a:cubicBezTo>
                    <a:pt x="537120" y="585558"/>
                    <a:pt x="539227" y="587971"/>
                    <a:pt x="541973" y="589407"/>
                  </a:cubicBezTo>
                  <a:cubicBezTo>
                    <a:pt x="545871" y="589594"/>
                    <a:pt x="549753" y="590040"/>
                    <a:pt x="553593" y="590740"/>
                  </a:cubicBezTo>
                  <a:cubicBezTo>
                    <a:pt x="582878" y="596165"/>
                    <a:pt x="606318" y="618154"/>
                    <a:pt x="613601" y="647033"/>
                  </a:cubicBezTo>
                  <a:cubicBezTo>
                    <a:pt x="626489" y="647726"/>
                    <a:pt x="639138" y="643350"/>
                    <a:pt x="648843" y="634841"/>
                  </a:cubicBezTo>
                  <a:cubicBezTo>
                    <a:pt x="670941" y="614839"/>
                    <a:pt x="670751" y="576072"/>
                    <a:pt x="670751" y="574453"/>
                  </a:cubicBezTo>
                  <a:cubicBezTo>
                    <a:pt x="670503" y="567701"/>
                    <a:pt x="667870" y="561255"/>
                    <a:pt x="663321" y="556260"/>
                  </a:cubicBezTo>
                  <a:cubicBezTo>
                    <a:pt x="659330" y="553534"/>
                    <a:pt x="654307" y="552797"/>
                    <a:pt x="649700" y="554260"/>
                  </a:cubicBezTo>
                  <a:cubicBezTo>
                    <a:pt x="641809" y="555654"/>
                    <a:pt x="634283" y="550387"/>
                    <a:pt x="632889" y="542496"/>
                  </a:cubicBezTo>
                  <a:cubicBezTo>
                    <a:pt x="631495" y="534606"/>
                    <a:pt x="636761" y="527079"/>
                    <a:pt x="644652" y="525685"/>
                  </a:cubicBezTo>
                  <a:cubicBezTo>
                    <a:pt x="657471" y="522672"/>
                    <a:pt x="670964" y="525651"/>
                    <a:pt x="681323" y="533781"/>
                  </a:cubicBezTo>
                  <a:cubicBezTo>
                    <a:pt x="684043" y="535981"/>
                    <a:pt x="686447" y="538545"/>
                    <a:pt x="688467" y="541401"/>
                  </a:cubicBezTo>
                  <a:cubicBezTo>
                    <a:pt x="709552" y="498395"/>
                    <a:pt x="708344" y="447810"/>
                    <a:pt x="685229" y="405860"/>
                  </a:cubicBezTo>
                  <a:close/>
                  <a:moveTo>
                    <a:pt x="639032" y="512350"/>
                  </a:moveTo>
                  <a:cubicBezTo>
                    <a:pt x="639413" y="520191"/>
                    <a:pt x="633436" y="526889"/>
                    <a:pt x="625602" y="527399"/>
                  </a:cubicBezTo>
                  <a:lnTo>
                    <a:pt x="619506" y="527399"/>
                  </a:lnTo>
                  <a:cubicBezTo>
                    <a:pt x="584930" y="527399"/>
                    <a:pt x="527590" y="512159"/>
                    <a:pt x="523685" y="452342"/>
                  </a:cubicBezTo>
                  <a:cubicBezTo>
                    <a:pt x="523158" y="444452"/>
                    <a:pt x="529129" y="437628"/>
                    <a:pt x="537020" y="437102"/>
                  </a:cubicBezTo>
                  <a:cubicBezTo>
                    <a:pt x="544910" y="436576"/>
                    <a:pt x="551734" y="442547"/>
                    <a:pt x="552260" y="450437"/>
                  </a:cubicBezTo>
                  <a:cubicBezTo>
                    <a:pt x="552542" y="454858"/>
                    <a:pt x="553439" y="459218"/>
                    <a:pt x="554927" y="463391"/>
                  </a:cubicBezTo>
                  <a:cubicBezTo>
                    <a:pt x="562642" y="486156"/>
                    <a:pt x="585311" y="494443"/>
                    <a:pt x="602552" y="497300"/>
                  </a:cubicBezTo>
                  <a:cubicBezTo>
                    <a:pt x="609600" y="498471"/>
                    <a:pt x="616746" y="498950"/>
                    <a:pt x="623888" y="498729"/>
                  </a:cubicBezTo>
                  <a:cubicBezTo>
                    <a:pt x="631819" y="498302"/>
                    <a:pt x="638595" y="504387"/>
                    <a:pt x="639022" y="512318"/>
                  </a:cubicBezTo>
                  <a:cubicBezTo>
                    <a:pt x="639026" y="512392"/>
                    <a:pt x="639029" y="512466"/>
                    <a:pt x="639032" y="512540"/>
                  </a:cubicBezTo>
                  <a:close/>
                  <a:moveTo>
                    <a:pt x="530257" y="401384"/>
                  </a:moveTo>
                  <a:cubicBezTo>
                    <a:pt x="523317" y="401342"/>
                    <a:pt x="517411" y="396320"/>
                    <a:pt x="516255" y="389477"/>
                  </a:cubicBezTo>
                  <a:cubicBezTo>
                    <a:pt x="512084" y="370342"/>
                    <a:pt x="513914" y="350386"/>
                    <a:pt x="521494" y="332327"/>
                  </a:cubicBezTo>
                  <a:cubicBezTo>
                    <a:pt x="503015" y="322802"/>
                    <a:pt x="476345" y="303752"/>
                    <a:pt x="477393" y="270510"/>
                  </a:cubicBezTo>
                  <a:cubicBezTo>
                    <a:pt x="477437" y="262777"/>
                    <a:pt x="483741" y="256544"/>
                    <a:pt x="491474" y="256588"/>
                  </a:cubicBezTo>
                  <a:cubicBezTo>
                    <a:pt x="491670" y="256589"/>
                    <a:pt x="491866" y="256594"/>
                    <a:pt x="492061" y="256604"/>
                  </a:cubicBezTo>
                  <a:cubicBezTo>
                    <a:pt x="499948" y="256860"/>
                    <a:pt x="506133" y="263461"/>
                    <a:pt x="505877" y="271348"/>
                  </a:cubicBezTo>
                  <a:cubicBezTo>
                    <a:pt x="505876" y="271386"/>
                    <a:pt x="505874" y="271424"/>
                    <a:pt x="505873" y="271463"/>
                  </a:cubicBezTo>
                  <a:cubicBezTo>
                    <a:pt x="505301" y="291656"/>
                    <a:pt x="527304" y="304038"/>
                    <a:pt x="539306" y="309563"/>
                  </a:cubicBezTo>
                  <a:cubicBezTo>
                    <a:pt x="567881" y="286036"/>
                    <a:pt x="609600" y="289846"/>
                    <a:pt x="611600" y="290513"/>
                  </a:cubicBezTo>
                  <a:cubicBezTo>
                    <a:pt x="619491" y="291302"/>
                    <a:pt x="625248" y="298338"/>
                    <a:pt x="624459" y="306229"/>
                  </a:cubicBezTo>
                  <a:cubicBezTo>
                    <a:pt x="623670" y="314120"/>
                    <a:pt x="616634" y="319877"/>
                    <a:pt x="608743" y="319088"/>
                  </a:cubicBezTo>
                  <a:cubicBezTo>
                    <a:pt x="604653" y="318764"/>
                    <a:pt x="600545" y="318764"/>
                    <a:pt x="596455" y="319088"/>
                  </a:cubicBezTo>
                  <a:cubicBezTo>
                    <a:pt x="580683" y="319207"/>
                    <a:pt x="565502" y="325104"/>
                    <a:pt x="553783" y="335661"/>
                  </a:cubicBezTo>
                  <a:cubicBezTo>
                    <a:pt x="544935" y="346620"/>
                    <a:pt x="541068" y="360778"/>
                    <a:pt x="543115" y="374714"/>
                  </a:cubicBezTo>
                  <a:cubicBezTo>
                    <a:pt x="543116" y="378143"/>
                    <a:pt x="543782" y="381762"/>
                    <a:pt x="544354" y="385572"/>
                  </a:cubicBezTo>
                  <a:cubicBezTo>
                    <a:pt x="545725" y="393289"/>
                    <a:pt x="540580" y="400657"/>
                    <a:pt x="532863" y="402028"/>
                  </a:cubicBezTo>
                  <a:cubicBezTo>
                    <a:pt x="532820" y="402036"/>
                    <a:pt x="532776" y="402043"/>
                    <a:pt x="532733" y="402050"/>
                  </a:cubicBezTo>
                  <a:cubicBezTo>
                    <a:pt x="531885" y="401926"/>
                    <a:pt x="531053" y="401702"/>
                    <a:pt x="530257" y="401384"/>
                  </a:cubicBezTo>
                  <a:close/>
                  <a:moveTo>
                    <a:pt x="348806" y="437388"/>
                  </a:moveTo>
                  <a:cubicBezTo>
                    <a:pt x="340945" y="436899"/>
                    <a:pt x="334171" y="442863"/>
                    <a:pt x="333661" y="450723"/>
                  </a:cubicBezTo>
                  <a:cubicBezTo>
                    <a:pt x="333379" y="455144"/>
                    <a:pt x="332481" y="459504"/>
                    <a:pt x="330994" y="463677"/>
                  </a:cubicBezTo>
                  <a:cubicBezTo>
                    <a:pt x="323279" y="486442"/>
                    <a:pt x="300609" y="494729"/>
                    <a:pt x="283369" y="497586"/>
                  </a:cubicBezTo>
                  <a:cubicBezTo>
                    <a:pt x="276321" y="498761"/>
                    <a:pt x="269174" y="499239"/>
                    <a:pt x="262033" y="499015"/>
                  </a:cubicBezTo>
                  <a:cubicBezTo>
                    <a:pt x="254142" y="498568"/>
                    <a:pt x="247383" y="504602"/>
                    <a:pt x="246936" y="512493"/>
                  </a:cubicBezTo>
                  <a:cubicBezTo>
                    <a:pt x="246489" y="520383"/>
                    <a:pt x="252523" y="527143"/>
                    <a:pt x="260414" y="527590"/>
                  </a:cubicBezTo>
                  <a:lnTo>
                    <a:pt x="266510" y="527590"/>
                  </a:lnTo>
                  <a:cubicBezTo>
                    <a:pt x="301085" y="527590"/>
                    <a:pt x="358426" y="512350"/>
                    <a:pt x="362331" y="452533"/>
                  </a:cubicBezTo>
                  <a:cubicBezTo>
                    <a:pt x="362815" y="444657"/>
                    <a:pt x="356822" y="437880"/>
                    <a:pt x="348947" y="437396"/>
                  </a:cubicBezTo>
                  <a:cubicBezTo>
                    <a:pt x="348900" y="437393"/>
                    <a:pt x="348853" y="437390"/>
                    <a:pt x="348806" y="437388"/>
                  </a:cubicBezTo>
                  <a:close/>
                  <a:moveTo>
                    <a:pt x="408432" y="270605"/>
                  </a:moveTo>
                  <a:cubicBezTo>
                    <a:pt x="408195" y="262715"/>
                    <a:pt x="401607" y="256510"/>
                    <a:pt x="393716" y="256746"/>
                  </a:cubicBezTo>
                  <a:cubicBezTo>
                    <a:pt x="385825" y="256983"/>
                    <a:pt x="379620" y="263572"/>
                    <a:pt x="379857" y="271463"/>
                  </a:cubicBezTo>
                  <a:cubicBezTo>
                    <a:pt x="380429" y="291656"/>
                    <a:pt x="358426" y="304038"/>
                    <a:pt x="346424" y="309563"/>
                  </a:cubicBezTo>
                  <a:cubicBezTo>
                    <a:pt x="317849" y="286036"/>
                    <a:pt x="276035" y="289846"/>
                    <a:pt x="274130" y="290513"/>
                  </a:cubicBezTo>
                  <a:cubicBezTo>
                    <a:pt x="266843" y="291583"/>
                    <a:pt x="261565" y="298017"/>
                    <a:pt x="261937" y="305372"/>
                  </a:cubicBezTo>
                  <a:cubicBezTo>
                    <a:pt x="262789" y="313189"/>
                    <a:pt x="269724" y="318897"/>
                    <a:pt x="277559" y="318230"/>
                  </a:cubicBezTo>
                  <a:cubicBezTo>
                    <a:pt x="281649" y="317938"/>
                    <a:pt x="285755" y="317938"/>
                    <a:pt x="289846" y="318230"/>
                  </a:cubicBezTo>
                  <a:cubicBezTo>
                    <a:pt x="305617" y="318261"/>
                    <a:pt x="320819" y="324132"/>
                    <a:pt x="332518" y="334709"/>
                  </a:cubicBezTo>
                  <a:cubicBezTo>
                    <a:pt x="341366" y="345668"/>
                    <a:pt x="345234" y="359825"/>
                    <a:pt x="343186" y="373761"/>
                  </a:cubicBezTo>
                  <a:cubicBezTo>
                    <a:pt x="343186" y="377190"/>
                    <a:pt x="342519" y="380810"/>
                    <a:pt x="341948" y="384620"/>
                  </a:cubicBezTo>
                  <a:cubicBezTo>
                    <a:pt x="340577" y="392337"/>
                    <a:pt x="345721" y="399704"/>
                    <a:pt x="353439" y="401075"/>
                  </a:cubicBezTo>
                  <a:cubicBezTo>
                    <a:pt x="353482" y="401083"/>
                    <a:pt x="353525" y="401091"/>
                    <a:pt x="353568" y="401098"/>
                  </a:cubicBezTo>
                  <a:cubicBezTo>
                    <a:pt x="354391" y="401191"/>
                    <a:pt x="355222" y="401191"/>
                    <a:pt x="356045" y="401098"/>
                  </a:cubicBezTo>
                  <a:cubicBezTo>
                    <a:pt x="362984" y="401056"/>
                    <a:pt x="368890" y="396034"/>
                    <a:pt x="370046" y="389192"/>
                  </a:cubicBezTo>
                  <a:cubicBezTo>
                    <a:pt x="374217" y="370056"/>
                    <a:pt x="372388" y="350100"/>
                    <a:pt x="364808" y="332042"/>
                  </a:cubicBezTo>
                  <a:cubicBezTo>
                    <a:pt x="382810" y="323088"/>
                    <a:pt x="409480" y="303752"/>
                    <a:pt x="408432" y="270605"/>
                  </a:cubicBezTo>
                  <a:close/>
                  <a:moveTo>
                    <a:pt x="532257" y="401098"/>
                  </a:moveTo>
                  <a:cubicBezTo>
                    <a:pt x="539987" y="399798"/>
                    <a:pt x="545199" y="392479"/>
                    <a:pt x="543900" y="384749"/>
                  </a:cubicBezTo>
                  <a:cubicBezTo>
                    <a:pt x="543893" y="384706"/>
                    <a:pt x="543885" y="384663"/>
                    <a:pt x="543878" y="384620"/>
                  </a:cubicBezTo>
                  <a:cubicBezTo>
                    <a:pt x="543306" y="380810"/>
                    <a:pt x="542925" y="377190"/>
                    <a:pt x="542639" y="373761"/>
                  </a:cubicBezTo>
                  <a:cubicBezTo>
                    <a:pt x="540591" y="359825"/>
                    <a:pt x="544459" y="345668"/>
                    <a:pt x="553307" y="334709"/>
                  </a:cubicBezTo>
                  <a:cubicBezTo>
                    <a:pt x="565026" y="324151"/>
                    <a:pt x="580207" y="318255"/>
                    <a:pt x="595979" y="318135"/>
                  </a:cubicBezTo>
                  <a:cubicBezTo>
                    <a:pt x="600069" y="317812"/>
                    <a:pt x="604177" y="317812"/>
                    <a:pt x="608267" y="318135"/>
                  </a:cubicBezTo>
                  <a:cubicBezTo>
                    <a:pt x="616157" y="318924"/>
                    <a:pt x="623194" y="313167"/>
                    <a:pt x="623983" y="305276"/>
                  </a:cubicBezTo>
                  <a:cubicBezTo>
                    <a:pt x="624772" y="297386"/>
                    <a:pt x="619015" y="290349"/>
                    <a:pt x="611124" y="289560"/>
                  </a:cubicBezTo>
                  <a:cubicBezTo>
                    <a:pt x="609124" y="289560"/>
                    <a:pt x="567214" y="285560"/>
                    <a:pt x="538829" y="308610"/>
                  </a:cubicBezTo>
                  <a:cubicBezTo>
                    <a:pt x="526828" y="303371"/>
                    <a:pt x="504825" y="290989"/>
                    <a:pt x="505397" y="270510"/>
                  </a:cubicBezTo>
                  <a:cubicBezTo>
                    <a:pt x="505664" y="262624"/>
                    <a:pt x="499487" y="256014"/>
                    <a:pt x="491601" y="255747"/>
                  </a:cubicBezTo>
                  <a:cubicBezTo>
                    <a:pt x="491596" y="255747"/>
                    <a:pt x="491591" y="255746"/>
                    <a:pt x="491585" y="255746"/>
                  </a:cubicBezTo>
                  <a:cubicBezTo>
                    <a:pt x="483861" y="255378"/>
                    <a:pt x="477301" y="261341"/>
                    <a:pt x="476932" y="269065"/>
                  </a:cubicBezTo>
                  <a:cubicBezTo>
                    <a:pt x="476923" y="269261"/>
                    <a:pt x="476918" y="269457"/>
                    <a:pt x="476917" y="269653"/>
                  </a:cubicBezTo>
                  <a:cubicBezTo>
                    <a:pt x="475869" y="302800"/>
                    <a:pt x="502539" y="322136"/>
                    <a:pt x="521018" y="331470"/>
                  </a:cubicBezTo>
                  <a:cubicBezTo>
                    <a:pt x="513437" y="349528"/>
                    <a:pt x="511608" y="369484"/>
                    <a:pt x="515779" y="388620"/>
                  </a:cubicBezTo>
                  <a:cubicBezTo>
                    <a:pt x="516935" y="395462"/>
                    <a:pt x="522841" y="400485"/>
                    <a:pt x="529781" y="400526"/>
                  </a:cubicBezTo>
                  <a:cubicBezTo>
                    <a:pt x="530734" y="400852"/>
                    <a:pt x="531727" y="401044"/>
                    <a:pt x="532733" y="401098"/>
                  </a:cubicBezTo>
                  <a:close/>
                  <a:moveTo>
                    <a:pt x="623888" y="499015"/>
                  </a:moveTo>
                  <a:cubicBezTo>
                    <a:pt x="616746" y="499235"/>
                    <a:pt x="609600" y="498757"/>
                    <a:pt x="602552" y="497586"/>
                  </a:cubicBezTo>
                  <a:cubicBezTo>
                    <a:pt x="585121" y="494729"/>
                    <a:pt x="562451" y="486442"/>
                    <a:pt x="554927" y="463677"/>
                  </a:cubicBezTo>
                  <a:cubicBezTo>
                    <a:pt x="553439" y="459504"/>
                    <a:pt x="552542" y="455144"/>
                    <a:pt x="552260" y="450723"/>
                  </a:cubicBezTo>
                  <a:cubicBezTo>
                    <a:pt x="551733" y="442832"/>
                    <a:pt x="544910" y="436862"/>
                    <a:pt x="537020" y="437388"/>
                  </a:cubicBezTo>
                  <a:cubicBezTo>
                    <a:pt x="529129" y="437914"/>
                    <a:pt x="523158" y="444737"/>
                    <a:pt x="523685" y="452628"/>
                  </a:cubicBezTo>
                  <a:cubicBezTo>
                    <a:pt x="527590" y="512445"/>
                    <a:pt x="584930" y="527685"/>
                    <a:pt x="619506" y="527685"/>
                  </a:cubicBezTo>
                  <a:lnTo>
                    <a:pt x="625602" y="527685"/>
                  </a:lnTo>
                  <a:cubicBezTo>
                    <a:pt x="633493" y="527238"/>
                    <a:pt x="639527" y="520479"/>
                    <a:pt x="639080" y="512588"/>
                  </a:cubicBezTo>
                  <a:cubicBezTo>
                    <a:pt x="638633" y="504697"/>
                    <a:pt x="631874" y="498663"/>
                    <a:pt x="623983" y="499110"/>
                  </a:cubicBezTo>
                  <a:close/>
                  <a:moveTo>
                    <a:pt x="623888" y="499015"/>
                  </a:moveTo>
                  <a:cubicBezTo>
                    <a:pt x="616746" y="499235"/>
                    <a:pt x="609600" y="498757"/>
                    <a:pt x="602552" y="497586"/>
                  </a:cubicBezTo>
                  <a:cubicBezTo>
                    <a:pt x="585121" y="494729"/>
                    <a:pt x="562451" y="486442"/>
                    <a:pt x="554927" y="463677"/>
                  </a:cubicBezTo>
                  <a:cubicBezTo>
                    <a:pt x="553439" y="459504"/>
                    <a:pt x="552542" y="455144"/>
                    <a:pt x="552260" y="450723"/>
                  </a:cubicBezTo>
                  <a:cubicBezTo>
                    <a:pt x="551733" y="442832"/>
                    <a:pt x="544910" y="436862"/>
                    <a:pt x="537020" y="437388"/>
                  </a:cubicBezTo>
                  <a:cubicBezTo>
                    <a:pt x="529129" y="437914"/>
                    <a:pt x="523158" y="444737"/>
                    <a:pt x="523685" y="452628"/>
                  </a:cubicBezTo>
                  <a:cubicBezTo>
                    <a:pt x="527590" y="512445"/>
                    <a:pt x="584930" y="527685"/>
                    <a:pt x="619506" y="527685"/>
                  </a:cubicBezTo>
                  <a:lnTo>
                    <a:pt x="625602" y="527685"/>
                  </a:lnTo>
                  <a:cubicBezTo>
                    <a:pt x="633493" y="527238"/>
                    <a:pt x="639527" y="520479"/>
                    <a:pt x="639080" y="512588"/>
                  </a:cubicBezTo>
                  <a:cubicBezTo>
                    <a:pt x="638633" y="504697"/>
                    <a:pt x="631874" y="498663"/>
                    <a:pt x="623983" y="499110"/>
                  </a:cubicBezTo>
                  <a:close/>
                  <a:moveTo>
                    <a:pt x="611505" y="289465"/>
                  </a:moveTo>
                  <a:cubicBezTo>
                    <a:pt x="609505" y="289465"/>
                    <a:pt x="567595" y="285464"/>
                    <a:pt x="539210" y="308515"/>
                  </a:cubicBezTo>
                  <a:cubicBezTo>
                    <a:pt x="527209" y="303276"/>
                    <a:pt x="505206" y="290894"/>
                    <a:pt x="505778" y="270415"/>
                  </a:cubicBezTo>
                  <a:cubicBezTo>
                    <a:pt x="506045" y="262529"/>
                    <a:pt x="499868" y="255919"/>
                    <a:pt x="491982" y="255652"/>
                  </a:cubicBezTo>
                  <a:cubicBezTo>
                    <a:pt x="491977" y="255651"/>
                    <a:pt x="491972" y="255651"/>
                    <a:pt x="491966" y="255651"/>
                  </a:cubicBezTo>
                  <a:cubicBezTo>
                    <a:pt x="484242" y="255283"/>
                    <a:pt x="477682" y="261246"/>
                    <a:pt x="477313" y="268970"/>
                  </a:cubicBezTo>
                  <a:cubicBezTo>
                    <a:pt x="477304" y="269166"/>
                    <a:pt x="477299" y="269362"/>
                    <a:pt x="477298" y="269558"/>
                  </a:cubicBezTo>
                  <a:cubicBezTo>
                    <a:pt x="476250" y="302705"/>
                    <a:pt x="502920" y="322040"/>
                    <a:pt x="521399" y="331375"/>
                  </a:cubicBezTo>
                  <a:cubicBezTo>
                    <a:pt x="513818" y="349433"/>
                    <a:pt x="511989" y="369389"/>
                    <a:pt x="516160" y="388525"/>
                  </a:cubicBezTo>
                  <a:cubicBezTo>
                    <a:pt x="517316" y="395367"/>
                    <a:pt x="523222" y="400389"/>
                    <a:pt x="530162" y="400431"/>
                  </a:cubicBezTo>
                  <a:cubicBezTo>
                    <a:pt x="530984" y="400525"/>
                    <a:pt x="531815" y="400525"/>
                    <a:pt x="532638" y="400431"/>
                  </a:cubicBezTo>
                  <a:cubicBezTo>
                    <a:pt x="540368" y="399132"/>
                    <a:pt x="545580" y="391812"/>
                    <a:pt x="544281" y="384082"/>
                  </a:cubicBezTo>
                  <a:cubicBezTo>
                    <a:pt x="544274" y="384039"/>
                    <a:pt x="544266" y="383996"/>
                    <a:pt x="544259" y="383953"/>
                  </a:cubicBezTo>
                  <a:cubicBezTo>
                    <a:pt x="543687" y="380143"/>
                    <a:pt x="543306" y="376523"/>
                    <a:pt x="543020" y="373094"/>
                  </a:cubicBezTo>
                  <a:cubicBezTo>
                    <a:pt x="540972" y="359159"/>
                    <a:pt x="544840" y="345001"/>
                    <a:pt x="553688" y="334042"/>
                  </a:cubicBezTo>
                  <a:cubicBezTo>
                    <a:pt x="565407" y="323484"/>
                    <a:pt x="580588" y="317588"/>
                    <a:pt x="596360" y="317468"/>
                  </a:cubicBezTo>
                  <a:cubicBezTo>
                    <a:pt x="600450" y="317145"/>
                    <a:pt x="604558" y="317145"/>
                    <a:pt x="608648" y="317468"/>
                  </a:cubicBezTo>
                  <a:cubicBezTo>
                    <a:pt x="616538" y="318257"/>
                    <a:pt x="623575" y="312500"/>
                    <a:pt x="624364" y="304610"/>
                  </a:cubicBezTo>
                  <a:cubicBezTo>
                    <a:pt x="625153" y="296719"/>
                    <a:pt x="619396" y="289682"/>
                    <a:pt x="611505" y="288893"/>
                  </a:cubicBezTo>
                  <a:close/>
                  <a:moveTo>
                    <a:pt x="442913" y="94202"/>
                  </a:moveTo>
                  <a:cubicBezTo>
                    <a:pt x="435022" y="94202"/>
                    <a:pt x="428625" y="87806"/>
                    <a:pt x="428625" y="79915"/>
                  </a:cubicBezTo>
                  <a:lnTo>
                    <a:pt x="428625" y="14288"/>
                  </a:lnTo>
                  <a:cubicBezTo>
                    <a:pt x="428625" y="6397"/>
                    <a:pt x="435022" y="0"/>
                    <a:pt x="442913" y="0"/>
                  </a:cubicBezTo>
                  <a:cubicBezTo>
                    <a:pt x="450803" y="0"/>
                    <a:pt x="457200" y="6397"/>
                    <a:pt x="457200" y="14288"/>
                  </a:cubicBezTo>
                  <a:lnTo>
                    <a:pt x="457200" y="79915"/>
                  </a:lnTo>
                  <a:cubicBezTo>
                    <a:pt x="457200" y="87806"/>
                    <a:pt x="450803" y="94202"/>
                    <a:pt x="442913" y="94202"/>
                  </a:cubicBezTo>
                  <a:close/>
                  <a:moveTo>
                    <a:pt x="248984" y="135636"/>
                  </a:moveTo>
                  <a:lnTo>
                    <a:pt x="216218" y="78486"/>
                  </a:lnTo>
                  <a:cubicBezTo>
                    <a:pt x="212272" y="71647"/>
                    <a:pt x="214618" y="62905"/>
                    <a:pt x="221456" y="58960"/>
                  </a:cubicBezTo>
                  <a:cubicBezTo>
                    <a:pt x="228295" y="55014"/>
                    <a:pt x="237037" y="57360"/>
                    <a:pt x="240983" y="64198"/>
                  </a:cubicBezTo>
                  <a:lnTo>
                    <a:pt x="273749" y="121349"/>
                  </a:lnTo>
                  <a:cubicBezTo>
                    <a:pt x="277696" y="128181"/>
                    <a:pt x="275356" y="136920"/>
                    <a:pt x="268524" y="140867"/>
                  </a:cubicBezTo>
                  <a:cubicBezTo>
                    <a:pt x="268519" y="140869"/>
                    <a:pt x="268514" y="140872"/>
                    <a:pt x="268510" y="140875"/>
                  </a:cubicBezTo>
                  <a:cubicBezTo>
                    <a:pt x="266344" y="142143"/>
                    <a:pt x="263876" y="142801"/>
                    <a:pt x="261366" y="142780"/>
                  </a:cubicBezTo>
                  <a:cubicBezTo>
                    <a:pt x="256258" y="142783"/>
                    <a:pt x="251537" y="140059"/>
                    <a:pt x="248984" y="135636"/>
                  </a:cubicBezTo>
                  <a:close/>
                  <a:moveTo>
                    <a:pt x="140875" y="268986"/>
                  </a:moveTo>
                  <a:cubicBezTo>
                    <a:pt x="138321" y="273409"/>
                    <a:pt x="133600" y="276133"/>
                    <a:pt x="128492" y="276130"/>
                  </a:cubicBezTo>
                  <a:cubicBezTo>
                    <a:pt x="125983" y="276151"/>
                    <a:pt x="123514" y="275493"/>
                    <a:pt x="121349" y="274225"/>
                  </a:cubicBezTo>
                  <a:lnTo>
                    <a:pt x="64198" y="241459"/>
                  </a:lnTo>
                  <a:cubicBezTo>
                    <a:pt x="57360" y="237513"/>
                    <a:pt x="55014" y="228771"/>
                    <a:pt x="58960" y="221933"/>
                  </a:cubicBezTo>
                  <a:cubicBezTo>
                    <a:pt x="62905" y="215094"/>
                    <a:pt x="71647" y="212748"/>
                    <a:pt x="78486" y="216694"/>
                  </a:cubicBezTo>
                  <a:lnTo>
                    <a:pt x="135636" y="249460"/>
                  </a:lnTo>
                  <a:cubicBezTo>
                    <a:pt x="142199" y="253385"/>
                    <a:pt x="144508" y="261781"/>
                    <a:pt x="140875" y="268510"/>
                  </a:cubicBezTo>
                  <a:close/>
                  <a:moveTo>
                    <a:pt x="0" y="442913"/>
                  </a:moveTo>
                  <a:cubicBezTo>
                    <a:pt x="0" y="435022"/>
                    <a:pt x="6397" y="428625"/>
                    <a:pt x="14288" y="428625"/>
                  </a:cubicBezTo>
                  <a:lnTo>
                    <a:pt x="79915" y="428625"/>
                  </a:lnTo>
                  <a:cubicBezTo>
                    <a:pt x="87806" y="428625"/>
                    <a:pt x="94202" y="435022"/>
                    <a:pt x="94202" y="442913"/>
                  </a:cubicBezTo>
                  <a:cubicBezTo>
                    <a:pt x="94202" y="450803"/>
                    <a:pt x="87806" y="457200"/>
                    <a:pt x="79915" y="457200"/>
                  </a:cubicBezTo>
                  <a:lnTo>
                    <a:pt x="14288" y="457200"/>
                  </a:lnTo>
                  <a:cubicBezTo>
                    <a:pt x="6397" y="457200"/>
                    <a:pt x="0" y="450803"/>
                    <a:pt x="0" y="442913"/>
                  </a:cubicBezTo>
                  <a:close/>
                  <a:moveTo>
                    <a:pt x="140875" y="617315"/>
                  </a:moveTo>
                  <a:cubicBezTo>
                    <a:pt x="144508" y="624044"/>
                    <a:pt x="142199" y="632440"/>
                    <a:pt x="135636" y="636365"/>
                  </a:cubicBezTo>
                  <a:lnTo>
                    <a:pt x="78486" y="669131"/>
                  </a:lnTo>
                  <a:cubicBezTo>
                    <a:pt x="76396" y="670550"/>
                    <a:pt x="73960" y="671374"/>
                    <a:pt x="71438" y="671513"/>
                  </a:cubicBezTo>
                  <a:cubicBezTo>
                    <a:pt x="63547" y="671521"/>
                    <a:pt x="57143" y="665132"/>
                    <a:pt x="57134" y="657241"/>
                  </a:cubicBezTo>
                  <a:cubicBezTo>
                    <a:pt x="57128" y="652124"/>
                    <a:pt x="59859" y="647395"/>
                    <a:pt x="64294" y="644843"/>
                  </a:cubicBezTo>
                  <a:lnTo>
                    <a:pt x="121444" y="612077"/>
                  </a:lnTo>
                  <a:cubicBezTo>
                    <a:pt x="128260" y="608191"/>
                    <a:pt x="136935" y="610530"/>
                    <a:pt x="140875" y="617315"/>
                  </a:cubicBezTo>
                  <a:close/>
                  <a:moveTo>
                    <a:pt x="268510" y="744950"/>
                  </a:moveTo>
                  <a:cubicBezTo>
                    <a:pt x="275347" y="748890"/>
                    <a:pt x="277696" y="757626"/>
                    <a:pt x="273756" y="764463"/>
                  </a:cubicBezTo>
                  <a:cubicBezTo>
                    <a:pt x="273754" y="764467"/>
                    <a:pt x="273751" y="764472"/>
                    <a:pt x="273749" y="764476"/>
                  </a:cubicBezTo>
                  <a:lnTo>
                    <a:pt x="240983" y="821627"/>
                  </a:lnTo>
                  <a:cubicBezTo>
                    <a:pt x="238429" y="826050"/>
                    <a:pt x="233708" y="828774"/>
                    <a:pt x="228600" y="828770"/>
                  </a:cubicBezTo>
                  <a:cubicBezTo>
                    <a:pt x="226090" y="828792"/>
                    <a:pt x="223622" y="828133"/>
                    <a:pt x="221456" y="826865"/>
                  </a:cubicBezTo>
                  <a:cubicBezTo>
                    <a:pt x="214893" y="822940"/>
                    <a:pt x="212584" y="814544"/>
                    <a:pt x="216218" y="807815"/>
                  </a:cubicBezTo>
                  <a:lnTo>
                    <a:pt x="248984" y="750665"/>
                  </a:lnTo>
                  <a:cubicBezTo>
                    <a:pt x="252723" y="743717"/>
                    <a:pt x="261387" y="741115"/>
                    <a:pt x="268336" y="744855"/>
                  </a:cubicBezTo>
                  <a:cubicBezTo>
                    <a:pt x="268394" y="744886"/>
                    <a:pt x="268452" y="744918"/>
                    <a:pt x="268510" y="744950"/>
                  </a:cubicBezTo>
                  <a:close/>
                  <a:moveTo>
                    <a:pt x="617315" y="140875"/>
                  </a:moveTo>
                  <a:cubicBezTo>
                    <a:pt x="610478" y="136935"/>
                    <a:pt x="608129" y="128199"/>
                    <a:pt x="612069" y="121362"/>
                  </a:cubicBezTo>
                  <a:cubicBezTo>
                    <a:pt x="612071" y="121358"/>
                    <a:pt x="612074" y="121353"/>
                    <a:pt x="612076" y="121349"/>
                  </a:cubicBezTo>
                  <a:lnTo>
                    <a:pt x="644843" y="64198"/>
                  </a:lnTo>
                  <a:cubicBezTo>
                    <a:pt x="648788" y="57360"/>
                    <a:pt x="657530" y="55014"/>
                    <a:pt x="664369" y="58960"/>
                  </a:cubicBezTo>
                  <a:cubicBezTo>
                    <a:pt x="671207" y="62905"/>
                    <a:pt x="673553" y="71647"/>
                    <a:pt x="669608" y="78486"/>
                  </a:cubicBezTo>
                  <a:lnTo>
                    <a:pt x="636842" y="135636"/>
                  </a:lnTo>
                  <a:cubicBezTo>
                    <a:pt x="634288" y="140059"/>
                    <a:pt x="629567" y="142783"/>
                    <a:pt x="624459" y="142780"/>
                  </a:cubicBezTo>
                  <a:cubicBezTo>
                    <a:pt x="621949" y="142801"/>
                    <a:pt x="619481" y="142143"/>
                    <a:pt x="617315" y="140875"/>
                  </a:cubicBezTo>
                  <a:close/>
                  <a:moveTo>
                    <a:pt x="821246" y="240983"/>
                  </a:moveTo>
                  <a:lnTo>
                    <a:pt x="764096" y="273749"/>
                  </a:lnTo>
                  <a:cubicBezTo>
                    <a:pt x="761930" y="275016"/>
                    <a:pt x="759461" y="275675"/>
                    <a:pt x="756952" y="275654"/>
                  </a:cubicBezTo>
                  <a:cubicBezTo>
                    <a:pt x="749061" y="275662"/>
                    <a:pt x="742657" y="269273"/>
                    <a:pt x="742648" y="261382"/>
                  </a:cubicBezTo>
                  <a:cubicBezTo>
                    <a:pt x="742643" y="256265"/>
                    <a:pt x="745374" y="251536"/>
                    <a:pt x="749808" y="248984"/>
                  </a:cubicBezTo>
                  <a:lnTo>
                    <a:pt x="806958" y="216218"/>
                  </a:lnTo>
                  <a:cubicBezTo>
                    <a:pt x="813797" y="212272"/>
                    <a:pt x="822539" y="214618"/>
                    <a:pt x="826484" y="221456"/>
                  </a:cubicBezTo>
                  <a:cubicBezTo>
                    <a:pt x="830430" y="228295"/>
                    <a:pt x="828084" y="237037"/>
                    <a:pt x="821246" y="240983"/>
                  </a:cubicBezTo>
                  <a:close/>
                  <a:moveTo>
                    <a:pt x="885825" y="442913"/>
                  </a:moveTo>
                  <a:cubicBezTo>
                    <a:pt x="885825" y="450803"/>
                    <a:pt x="879428" y="457200"/>
                    <a:pt x="871538" y="457200"/>
                  </a:cubicBezTo>
                  <a:lnTo>
                    <a:pt x="805910" y="457200"/>
                  </a:lnTo>
                  <a:cubicBezTo>
                    <a:pt x="798019" y="457200"/>
                    <a:pt x="791623" y="450803"/>
                    <a:pt x="791623" y="442913"/>
                  </a:cubicBezTo>
                  <a:cubicBezTo>
                    <a:pt x="791623" y="435022"/>
                    <a:pt x="798019" y="428625"/>
                    <a:pt x="805910" y="428625"/>
                  </a:cubicBezTo>
                  <a:lnTo>
                    <a:pt x="871538" y="428625"/>
                  </a:lnTo>
                  <a:cubicBezTo>
                    <a:pt x="879428" y="428625"/>
                    <a:pt x="885825" y="435022"/>
                    <a:pt x="885825" y="442913"/>
                  </a:cubicBezTo>
                  <a:close/>
                  <a:moveTo>
                    <a:pt x="764477" y="612077"/>
                  </a:moveTo>
                  <a:lnTo>
                    <a:pt x="821627" y="644843"/>
                  </a:lnTo>
                  <a:cubicBezTo>
                    <a:pt x="828465" y="648779"/>
                    <a:pt x="830819" y="657514"/>
                    <a:pt x="826882" y="664353"/>
                  </a:cubicBezTo>
                  <a:cubicBezTo>
                    <a:pt x="824313" y="668817"/>
                    <a:pt x="819539" y="671553"/>
                    <a:pt x="814388" y="671512"/>
                  </a:cubicBezTo>
                  <a:cubicBezTo>
                    <a:pt x="811878" y="671534"/>
                    <a:pt x="809409" y="670875"/>
                    <a:pt x="807244" y="669607"/>
                  </a:cubicBezTo>
                  <a:lnTo>
                    <a:pt x="750094" y="636842"/>
                  </a:lnTo>
                  <a:cubicBezTo>
                    <a:pt x="743255" y="632896"/>
                    <a:pt x="740910" y="624154"/>
                    <a:pt x="744855" y="617315"/>
                  </a:cubicBezTo>
                  <a:cubicBezTo>
                    <a:pt x="748800" y="610477"/>
                    <a:pt x="757543" y="608131"/>
                    <a:pt x="764381" y="612076"/>
                  </a:cubicBezTo>
                  <a:close/>
                  <a:moveTo>
                    <a:pt x="442913" y="791623"/>
                  </a:moveTo>
                  <a:cubicBezTo>
                    <a:pt x="450803" y="791623"/>
                    <a:pt x="457200" y="798019"/>
                    <a:pt x="457200" y="805910"/>
                  </a:cubicBezTo>
                  <a:lnTo>
                    <a:pt x="457200" y="871538"/>
                  </a:lnTo>
                  <a:cubicBezTo>
                    <a:pt x="457200" y="879428"/>
                    <a:pt x="450803" y="885825"/>
                    <a:pt x="442913" y="885825"/>
                  </a:cubicBezTo>
                  <a:cubicBezTo>
                    <a:pt x="435022" y="885825"/>
                    <a:pt x="428625" y="879428"/>
                    <a:pt x="428625" y="871538"/>
                  </a:cubicBezTo>
                  <a:lnTo>
                    <a:pt x="428625" y="805910"/>
                  </a:lnTo>
                  <a:cubicBezTo>
                    <a:pt x="428625" y="798019"/>
                    <a:pt x="435022" y="791623"/>
                    <a:pt x="442913" y="791623"/>
                  </a:cubicBezTo>
                  <a:close/>
                  <a:moveTo>
                    <a:pt x="636842" y="750189"/>
                  </a:moveTo>
                  <a:lnTo>
                    <a:pt x="669608" y="807339"/>
                  </a:lnTo>
                  <a:cubicBezTo>
                    <a:pt x="673241" y="814068"/>
                    <a:pt x="670932" y="822464"/>
                    <a:pt x="664369" y="826389"/>
                  </a:cubicBezTo>
                  <a:cubicBezTo>
                    <a:pt x="662203" y="827657"/>
                    <a:pt x="659735" y="828315"/>
                    <a:pt x="657225" y="828294"/>
                  </a:cubicBezTo>
                  <a:cubicBezTo>
                    <a:pt x="652117" y="828297"/>
                    <a:pt x="647396" y="825574"/>
                    <a:pt x="644843" y="821150"/>
                  </a:cubicBezTo>
                  <a:lnTo>
                    <a:pt x="612077" y="764000"/>
                  </a:lnTo>
                  <a:cubicBezTo>
                    <a:pt x="608131" y="757162"/>
                    <a:pt x="610477" y="748419"/>
                    <a:pt x="617315" y="744474"/>
                  </a:cubicBezTo>
                  <a:cubicBezTo>
                    <a:pt x="624154" y="740529"/>
                    <a:pt x="632896" y="742874"/>
                    <a:pt x="636842" y="7497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798" name="Google Shape;9798;p149"/>
            <p:cNvSpPr/>
            <p:nvPr/>
          </p:nvSpPr>
          <p:spPr>
            <a:xfrm>
              <a:off x="1901685" y="5795273"/>
              <a:ext cx="461611" cy="430056"/>
            </a:xfrm>
            <a:custGeom>
              <a:rect b="b" l="l" r="r" t="t"/>
              <a:pathLst>
                <a:path extrusionOk="0" h="774612" w="831449">
                  <a:moveTo>
                    <a:pt x="831312" y="706342"/>
                  </a:moveTo>
                  <a:cubicBezTo>
                    <a:pt x="831312" y="723979"/>
                    <a:pt x="824614" y="741428"/>
                    <a:pt x="811220" y="754822"/>
                  </a:cubicBezTo>
                  <a:cubicBezTo>
                    <a:pt x="784653" y="781352"/>
                    <a:pt x="740824" y="781128"/>
                    <a:pt x="714703" y="754636"/>
                  </a:cubicBezTo>
                  <a:lnTo>
                    <a:pt x="637796" y="677730"/>
                  </a:lnTo>
                  <a:cubicBezTo>
                    <a:pt x="627527" y="667461"/>
                    <a:pt x="639805" y="657899"/>
                    <a:pt x="646726" y="650978"/>
                  </a:cubicBezTo>
                  <a:lnTo>
                    <a:pt x="609965" y="613585"/>
                  </a:lnTo>
                  <a:cubicBezTo>
                    <a:pt x="552480" y="644801"/>
                    <a:pt x="480034" y="635276"/>
                    <a:pt x="432524" y="587763"/>
                  </a:cubicBezTo>
                  <a:cubicBezTo>
                    <a:pt x="381885" y="537124"/>
                    <a:pt x="374593" y="458471"/>
                    <a:pt x="412990" y="399797"/>
                  </a:cubicBezTo>
                  <a:cubicBezTo>
                    <a:pt x="410944" y="397564"/>
                    <a:pt x="409678" y="394551"/>
                    <a:pt x="409678" y="391276"/>
                  </a:cubicBezTo>
                  <a:cubicBezTo>
                    <a:pt x="409678" y="344805"/>
                    <a:pt x="442085" y="304956"/>
                    <a:pt x="486325" y="294464"/>
                  </a:cubicBezTo>
                  <a:cubicBezTo>
                    <a:pt x="480409" y="287953"/>
                    <a:pt x="475721" y="280288"/>
                    <a:pt x="472596" y="271880"/>
                  </a:cubicBezTo>
                  <a:lnTo>
                    <a:pt x="316100" y="271880"/>
                  </a:lnTo>
                  <a:cubicBezTo>
                    <a:pt x="312975" y="280288"/>
                    <a:pt x="308287" y="287916"/>
                    <a:pt x="302371" y="294464"/>
                  </a:cubicBezTo>
                  <a:cubicBezTo>
                    <a:pt x="346610" y="304957"/>
                    <a:pt x="379017" y="344806"/>
                    <a:pt x="379017" y="391276"/>
                  </a:cubicBezTo>
                  <a:cubicBezTo>
                    <a:pt x="379017" y="398234"/>
                    <a:pt x="373362" y="403852"/>
                    <a:pt x="366442" y="403852"/>
                  </a:cubicBezTo>
                  <a:lnTo>
                    <a:pt x="138099" y="403852"/>
                  </a:lnTo>
                  <a:cubicBezTo>
                    <a:pt x="131141" y="403852"/>
                    <a:pt x="125523" y="398197"/>
                    <a:pt x="125523" y="391276"/>
                  </a:cubicBezTo>
                  <a:cubicBezTo>
                    <a:pt x="125523" y="344805"/>
                    <a:pt x="157930" y="304956"/>
                    <a:pt x="202170" y="294464"/>
                  </a:cubicBezTo>
                  <a:cubicBezTo>
                    <a:pt x="177539" y="267229"/>
                    <a:pt x="178134" y="225705"/>
                    <a:pt x="204104" y="199735"/>
                  </a:cubicBezTo>
                  <a:cubicBezTo>
                    <a:pt x="227991" y="175849"/>
                    <a:pt x="265831" y="173021"/>
                    <a:pt x="292954" y="193224"/>
                  </a:cubicBezTo>
                  <a:cubicBezTo>
                    <a:pt x="306498" y="178006"/>
                    <a:pt x="324395" y="167216"/>
                    <a:pt x="344300" y="162491"/>
                  </a:cubicBezTo>
                  <a:cubicBezTo>
                    <a:pt x="319669" y="135255"/>
                    <a:pt x="320265" y="93732"/>
                    <a:pt x="346235" y="67762"/>
                  </a:cubicBezTo>
                  <a:cubicBezTo>
                    <a:pt x="372838" y="41158"/>
                    <a:pt x="415998" y="41158"/>
                    <a:pt x="442599" y="67762"/>
                  </a:cubicBezTo>
                  <a:cubicBezTo>
                    <a:pt x="468570" y="93733"/>
                    <a:pt x="469165" y="135292"/>
                    <a:pt x="444534" y="162491"/>
                  </a:cubicBezTo>
                  <a:cubicBezTo>
                    <a:pt x="464439" y="167216"/>
                    <a:pt x="482337" y="178043"/>
                    <a:pt x="495879" y="193224"/>
                  </a:cubicBezTo>
                  <a:cubicBezTo>
                    <a:pt x="523004" y="173058"/>
                    <a:pt x="560843" y="175849"/>
                    <a:pt x="584729" y="199735"/>
                  </a:cubicBezTo>
                  <a:cubicBezTo>
                    <a:pt x="610700" y="225706"/>
                    <a:pt x="611296" y="267229"/>
                    <a:pt x="586664" y="294464"/>
                  </a:cubicBezTo>
                  <a:cubicBezTo>
                    <a:pt x="630903" y="304957"/>
                    <a:pt x="663311" y="344806"/>
                    <a:pt x="663311" y="391276"/>
                  </a:cubicBezTo>
                  <a:cubicBezTo>
                    <a:pt x="663311" y="393211"/>
                    <a:pt x="662864" y="395034"/>
                    <a:pt x="662083" y="396709"/>
                  </a:cubicBezTo>
                  <a:cubicBezTo>
                    <a:pt x="694044" y="442994"/>
                    <a:pt x="697169" y="503532"/>
                    <a:pt x="670715" y="552719"/>
                  </a:cubicBezTo>
                  <a:lnTo>
                    <a:pt x="707922" y="589925"/>
                  </a:lnTo>
                  <a:cubicBezTo>
                    <a:pt x="714805" y="583042"/>
                    <a:pt x="724293" y="570838"/>
                    <a:pt x="734562" y="581107"/>
                  </a:cubicBezTo>
                  <a:lnTo>
                    <a:pt x="811506" y="658051"/>
                  </a:lnTo>
                  <a:cubicBezTo>
                    <a:pt x="824789" y="671334"/>
                    <a:pt x="831449" y="688859"/>
                    <a:pt x="831449" y="706383"/>
                  </a:cubicBezTo>
                  <a:close/>
                  <a:moveTo>
                    <a:pt x="723632" y="727959"/>
                  </a:moveTo>
                  <a:lnTo>
                    <a:pt x="784651" y="666940"/>
                  </a:lnTo>
                  <a:lnTo>
                    <a:pt x="725492" y="607781"/>
                  </a:lnTo>
                  <a:lnTo>
                    <a:pt x="664473" y="668800"/>
                  </a:lnTo>
                  <a:lnTo>
                    <a:pt x="723632" y="727922"/>
                  </a:lnTo>
                  <a:close/>
                  <a:moveTo>
                    <a:pt x="801134" y="686102"/>
                  </a:moveTo>
                  <a:lnTo>
                    <a:pt x="742793" y="744442"/>
                  </a:lnTo>
                  <a:cubicBezTo>
                    <a:pt x="771108" y="759436"/>
                    <a:pt x="806119" y="739382"/>
                    <a:pt x="806119" y="706379"/>
                  </a:cubicBezTo>
                  <a:cubicBezTo>
                    <a:pt x="806119" y="699384"/>
                    <a:pt x="804445" y="692427"/>
                    <a:pt x="801133" y="686102"/>
                  </a:cubicBezTo>
                  <a:close/>
                  <a:moveTo>
                    <a:pt x="673851" y="309940"/>
                  </a:moveTo>
                  <a:lnTo>
                    <a:pt x="720434" y="356523"/>
                  </a:lnTo>
                  <a:cubicBezTo>
                    <a:pt x="724713" y="360839"/>
                    <a:pt x="731522" y="361583"/>
                    <a:pt x="736619" y="358011"/>
                  </a:cubicBezTo>
                  <a:cubicBezTo>
                    <a:pt x="739037" y="356300"/>
                    <a:pt x="783537" y="311391"/>
                    <a:pt x="789602" y="305289"/>
                  </a:cubicBezTo>
                  <a:cubicBezTo>
                    <a:pt x="794513" y="300377"/>
                    <a:pt x="794513" y="292377"/>
                    <a:pt x="789602" y="287466"/>
                  </a:cubicBezTo>
                  <a:cubicBezTo>
                    <a:pt x="784690" y="282555"/>
                    <a:pt x="776691" y="282555"/>
                    <a:pt x="771779" y="287466"/>
                  </a:cubicBezTo>
                  <a:lnTo>
                    <a:pt x="740749" y="318497"/>
                  </a:lnTo>
                  <a:cubicBezTo>
                    <a:pt x="725866" y="139456"/>
                    <a:pt x="575776" y="0"/>
                    <a:pt x="394277" y="0"/>
                  </a:cubicBezTo>
                  <a:cubicBezTo>
                    <a:pt x="249135" y="0"/>
                    <a:pt x="120319" y="90115"/>
                    <a:pt x="69427" y="223618"/>
                  </a:cubicBezTo>
                  <a:cubicBezTo>
                    <a:pt x="66934" y="230130"/>
                    <a:pt x="70208" y="237385"/>
                    <a:pt x="76719" y="239840"/>
                  </a:cubicBezTo>
                  <a:cubicBezTo>
                    <a:pt x="83231" y="242333"/>
                    <a:pt x="90486" y="239059"/>
                    <a:pt x="92941" y="232548"/>
                  </a:cubicBezTo>
                  <a:cubicBezTo>
                    <a:pt x="140194" y="108647"/>
                    <a:pt x="259477" y="25189"/>
                    <a:pt x="394284" y="25189"/>
                  </a:cubicBezTo>
                  <a:cubicBezTo>
                    <a:pt x="560857" y="25189"/>
                    <a:pt x="699084" y="151843"/>
                    <a:pt x="715191" y="315701"/>
                  </a:cubicBezTo>
                  <a:lnTo>
                    <a:pt x="691601" y="292112"/>
                  </a:lnTo>
                  <a:cubicBezTo>
                    <a:pt x="686690" y="287200"/>
                    <a:pt x="678690" y="287200"/>
                    <a:pt x="673779" y="292112"/>
                  </a:cubicBezTo>
                  <a:cubicBezTo>
                    <a:pt x="668868" y="297023"/>
                    <a:pt x="668868" y="305023"/>
                    <a:pt x="673779" y="309934"/>
                  </a:cubicBezTo>
                  <a:close/>
                  <a:moveTo>
                    <a:pt x="21465" y="403219"/>
                  </a:moveTo>
                  <a:lnTo>
                    <a:pt x="47807" y="376876"/>
                  </a:lnTo>
                  <a:cubicBezTo>
                    <a:pt x="62690" y="555956"/>
                    <a:pt x="212780" y="695373"/>
                    <a:pt x="394279" y="695373"/>
                  </a:cubicBezTo>
                  <a:cubicBezTo>
                    <a:pt x="410836" y="695373"/>
                    <a:pt x="410836" y="670184"/>
                    <a:pt x="394279" y="670184"/>
                  </a:cubicBezTo>
                  <a:cubicBezTo>
                    <a:pt x="227706" y="670184"/>
                    <a:pt x="89479" y="543530"/>
                    <a:pt x="73372" y="379672"/>
                  </a:cubicBezTo>
                  <a:lnTo>
                    <a:pt x="101612" y="407911"/>
                  </a:lnTo>
                  <a:cubicBezTo>
                    <a:pt x="106523" y="412823"/>
                    <a:pt x="114523" y="412823"/>
                    <a:pt x="119434" y="407911"/>
                  </a:cubicBezTo>
                  <a:cubicBezTo>
                    <a:pt x="124345" y="403000"/>
                    <a:pt x="124345" y="395000"/>
                    <a:pt x="119434" y="390089"/>
                  </a:cubicBezTo>
                  <a:lnTo>
                    <a:pt x="68200" y="338855"/>
                  </a:lnTo>
                  <a:cubicBezTo>
                    <a:pt x="63921" y="334539"/>
                    <a:pt x="57112" y="333795"/>
                    <a:pt x="52015" y="337367"/>
                  </a:cubicBezTo>
                  <a:cubicBezTo>
                    <a:pt x="49597" y="339079"/>
                    <a:pt x="9376" y="379746"/>
                    <a:pt x="3683" y="385439"/>
                  </a:cubicBezTo>
                  <a:cubicBezTo>
                    <a:pt x="-1228" y="390350"/>
                    <a:pt x="-1228" y="398350"/>
                    <a:pt x="3683" y="403261"/>
                  </a:cubicBezTo>
                  <a:cubicBezTo>
                    <a:pt x="8595" y="408172"/>
                    <a:pt x="16595" y="408172"/>
                    <a:pt x="21506" y="403261"/>
                  </a:cubicBezTo>
                  <a:close/>
                  <a:moveTo>
                    <a:pt x="468244" y="246723"/>
                  </a:moveTo>
                  <a:cubicBezTo>
                    <a:pt x="468468" y="233886"/>
                    <a:pt x="472226" y="221943"/>
                    <a:pt x="478625" y="211785"/>
                  </a:cubicBezTo>
                  <a:cubicBezTo>
                    <a:pt x="464597" y="195042"/>
                    <a:pt x="443911" y="185033"/>
                    <a:pt x="421586" y="185033"/>
                  </a:cubicBezTo>
                  <a:lnTo>
                    <a:pt x="367040" y="185033"/>
                  </a:lnTo>
                  <a:cubicBezTo>
                    <a:pt x="344678" y="185033"/>
                    <a:pt x="324029" y="195042"/>
                    <a:pt x="310002" y="211785"/>
                  </a:cubicBezTo>
                  <a:cubicBezTo>
                    <a:pt x="316364" y="221943"/>
                    <a:pt x="320122" y="233886"/>
                    <a:pt x="320382" y="246723"/>
                  </a:cubicBezTo>
                  <a:lnTo>
                    <a:pt x="468277" y="246723"/>
                  </a:lnTo>
                  <a:close/>
                  <a:moveTo>
                    <a:pt x="294194" y="257141"/>
                  </a:moveTo>
                  <a:cubicBezTo>
                    <a:pt x="294827" y="253569"/>
                    <a:pt x="295161" y="251858"/>
                    <a:pt x="295161" y="247951"/>
                  </a:cubicBezTo>
                  <a:cubicBezTo>
                    <a:pt x="295161" y="209777"/>
                    <a:pt x="248801" y="190578"/>
                    <a:pt x="221827" y="217590"/>
                  </a:cubicBezTo>
                  <a:cubicBezTo>
                    <a:pt x="194516" y="244900"/>
                    <a:pt x="214757" y="291856"/>
                    <a:pt x="252187" y="291856"/>
                  </a:cubicBezTo>
                  <a:cubicBezTo>
                    <a:pt x="272763" y="291856"/>
                    <a:pt x="289990" y="276824"/>
                    <a:pt x="294195" y="257179"/>
                  </a:cubicBezTo>
                  <a:close/>
                  <a:moveTo>
                    <a:pt x="494257" y="256434"/>
                  </a:moveTo>
                  <a:cubicBezTo>
                    <a:pt x="496378" y="265550"/>
                    <a:pt x="499689" y="272396"/>
                    <a:pt x="506201" y="279019"/>
                  </a:cubicBezTo>
                  <a:cubicBezTo>
                    <a:pt x="523018" y="296097"/>
                    <a:pt x="549807" y="296097"/>
                    <a:pt x="566625" y="279019"/>
                  </a:cubicBezTo>
                  <a:cubicBezTo>
                    <a:pt x="583368" y="261978"/>
                    <a:pt x="583815" y="234593"/>
                    <a:pt x="566811" y="217590"/>
                  </a:cubicBezTo>
                  <a:cubicBezTo>
                    <a:pt x="539799" y="190578"/>
                    <a:pt x="493476" y="209814"/>
                    <a:pt x="493476" y="247951"/>
                  </a:cubicBezTo>
                  <a:cubicBezTo>
                    <a:pt x="493476" y="250853"/>
                    <a:pt x="493774" y="253681"/>
                    <a:pt x="494295" y="256434"/>
                  </a:cubicBezTo>
                  <a:close/>
                  <a:moveTo>
                    <a:pt x="364108" y="147011"/>
                  </a:moveTo>
                  <a:cubicBezTo>
                    <a:pt x="380925" y="164089"/>
                    <a:pt x="407714" y="164089"/>
                    <a:pt x="424532" y="147011"/>
                  </a:cubicBezTo>
                  <a:cubicBezTo>
                    <a:pt x="441275" y="129970"/>
                    <a:pt x="441722" y="102586"/>
                    <a:pt x="424718" y="85582"/>
                  </a:cubicBezTo>
                  <a:cubicBezTo>
                    <a:pt x="397706" y="58570"/>
                    <a:pt x="351383" y="77806"/>
                    <a:pt x="351383" y="115943"/>
                  </a:cubicBezTo>
                  <a:cubicBezTo>
                    <a:pt x="351383" y="127961"/>
                    <a:pt x="356258" y="139012"/>
                    <a:pt x="364145" y="147011"/>
                  </a:cubicBezTo>
                  <a:close/>
                  <a:moveTo>
                    <a:pt x="689967" y="607707"/>
                  </a:moveTo>
                  <a:lnTo>
                    <a:pt x="656481" y="574221"/>
                  </a:lnTo>
                  <a:cubicBezTo>
                    <a:pt x="649114" y="583597"/>
                    <a:pt x="640668" y="592080"/>
                    <a:pt x="631292" y="599484"/>
                  </a:cubicBezTo>
                  <a:lnTo>
                    <a:pt x="664444" y="633194"/>
                  </a:lnTo>
                  <a:lnTo>
                    <a:pt x="689931" y="607707"/>
                  </a:lnTo>
                  <a:close/>
                  <a:moveTo>
                    <a:pt x="437745" y="370772"/>
                  </a:moveTo>
                  <a:cubicBezTo>
                    <a:pt x="492774" y="320729"/>
                    <a:pt x="576229" y="318832"/>
                    <a:pt x="633417" y="365749"/>
                  </a:cubicBezTo>
                  <a:cubicBezTo>
                    <a:pt x="622813" y="337026"/>
                    <a:pt x="595169" y="317008"/>
                    <a:pt x="563692" y="317008"/>
                  </a:cubicBezTo>
                  <a:lnTo>
                    <a:pt x="509146" y="317008"/>
                  </a:lnTo>
                  <a:cubicBezTo>
                    <a:pt x="475771" y="317008"/>
                    <a:pt x="446824" y="339481"/>
                    <a:pt x="437745" y="370772"/>
                  </a:cubicBezTo>
                  <a:close/>
                  <a:moveTo>
                    <a:pt x="538501" y="357043"/>
                  </a:moveTo>
                  <a:cubicBezTo>
                    <a:pt x="469630" y="357043"/>
                    <a:pt x="413780" y="412891"/>
                    <a:pt x="413780" y="481763"/>
                  </a:cubicBezTo>
                  <a:cubicBezTo>
                    <a:pt x="413780" y="550636"/>
                    <a:pt x="469628" y="606484"/>
                    <a:pt x="538501" y="606484"/>
                  </a:cubicBezTo>
                  <a:cubicBezTo>
                    <a:pt x="607371" y="606484"/>
                    <a:pt x="663221" y="550636"/>
                    <a:pt x="663221" y="481763"/>
                  </a:cubicBezTo>
                  <a:cubicBezTo>
                    <a:pt x="663221" y="412891"/>
                    <a:pt x="607373" y="357043"/>
                    <a:pt x="538501" y="357043"/>
                  </a:cubicBezTo>
                  <a:close/>
                  <a:moveTo>
                    <a:pt x="597139" y="423123"/>
                  </a:moveTo>
                  <a:cubicBezTo>
                    <a:pt x="629508" y="455530"/>
                    <a:pt x="629546" y="508030"/>
                    <a:pt x="597139" y="540433"/>
                  </a:cubicBezTo>
                  <a:cubicBezTo>
                    <a:pt x="592227" y="545344"/>
                    <a:pt x="592227" y="553344"/>
                    <a:pt x="597139" y="558255"/>
                  </a:cubicBezTo>
                  <a:cubicBezTo>
                    <a:pt x="602050" y="563166"/>
                    <a:pt x="610050" y="563166"/>
                    <a:pt x="614961" y="558255"/>
                  </a:cubicBezTo>
                  <a:cubicBezTo>
                    <a:pt x="657191" y="516025"/>
                    <a:pt x="657191" y="447565"/>
                    <a:pt x="614961" y="405331"/>
                  </a:cubicBezTo>
                  <a:cubicBezTo>
                    <a:pt x="610050" y="400420"/>
                    <a:pt x="602050" y="400420"/>
                    <a:pt x="597139" y="405331"/>
                  </a:cubicBezTo>
                  <a:cubicBezTo>
                    <a:pt x="592227" y="410242"/>
                    <a:pt x="592227" y="418242"/>
                    <a:pt x="597139" y="423153"/>
                  </a:cubicBezTo>
                  <a:close/>
                  <a:moveTo>
                    <a:pt x="352689" y="378697"/>
                  </a:moveTo>
                  <a:cubicBezTo>
                    <a:pt x="346624" y="343537"/>
                    <a:pt x="315780" y="317008"/>
                    <a:pt x="279466" y="317008"/>
                  </a:cubicBezTo>
                  <a:lnTo>
                    <a:pt x="224920" y="317008"/>
                  </a:lnTo>
                  <a:cubicBezTo>
                    <a:pt x="188606" y="317008"/>
                    <a:pt x="157761" y="343574"/>
                    <a:pt x="151696" y="37869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9799" name="Google Shape;9799;p149"/>
            <p:cNvGrpSpPr/>
            <p:nvPr/>
          </p:nvGrpSpPr>
          <p:grpSpPr>
            <a:xfrm>
              <a:off x="6105525" y="5796676"/>
              <a:ext cx="425561" cy="401248"/>
              <a:chOff x="5564281" y="-965083"/>
              <a:chExt cx="862826" cy="813531"/>
            </a:xfrm>
          </p:grpSpPr>
          <p:sp>
            <p:nvSpPr>
              <p:cNvPr id="9800" name="Google Shape;9800;p149"/>
              <p:cNvSpPr/>
              <p:nvPr/>
            </p:nvSpPr>
            <p:spPr>
              <a:xfrm>
                <a:off x="5564281" y="-965083"/>
                <a:ext cx="862826" cy="813531"/>
              </a:xfrm>
              <a:custGeom>
                <a:rect b="b" l="l" r="r" t="t"/>
                <a:pathLst>
                  <a:path extrusionOk="0" h="813531" w="862826">
                    <a:moveTo>
                      <a:pt x="807468" y="423524"/>
                    </a:moveTo>
                    <a:cubicBezTo>
                      <a:pt x="791506" y="423524"/>
                      <a:pt x="777144" y="430110"/>
                      <a:pt x="763601" y="443691"/>
                    </a:cubicBezTo>
                    <a:cubicBezTo>
                      <a:pt x="763154" y="444137"/>
                      <a:pt x="762745" y="444583"/>
                      <a:pt x="762373" y="445067"/>
                    </a:cubicBezTo>
                    <a:cubicBezTo>
                      <a:pt x="759285" y="449048"/>
                      <a:pt x="751397" y="449867"/>
                      <a:pt x="745332" y="449867"/>
                    </a:cubicBezTo>
                    <a:cubicBezTo>
                      <a:pt x="737853" y="449867"/>
                      <a:pt x="729295" y="448639"/>
                      <a:pt x="720664" y="447002"/>
                    </a:cubicBezTo>
                    <a:cubicBezTo>
                      <a:pt x="715790" y="417906"/>
                      <a:pt x="703995" y="390894"/>
                      <a:pt x="687066" y="367490"/>
                    </a:cubicBezTo>
                    <a:cubicBezTo>
                      <a:pt x="696740" y="353426"/>
                      <a:pt x="709391" y="337129"/>
                      <a:pt x="718878" y="338804"/>
                    </a:cubicBezTo>
                    <a:cubicBezTo>
                      <a:pt x="733872" y="341445"/>
                      <a:pt x="753034" y="334637"/>
                      <a:pt x="765275" y="322395"/>
                    </a:cubicBezTo>
                    <a:cubicBezTo>
                      <a:pt x="775768" y="311939"/>
                      <a:pt x="781534" y="297876"/>
                      <a:pt x="781534" y="282844"/>
                    </a:cubicBezTo>
                    <a:cubicBezTo>
                      <a:pt x="781534" y="267813"/>
                      <a:pt x="775730" y="253785"/>
                      <a:pt x="765275" y="243331"/>
                    </a:cubicBezTo>
                    <a:cubicBezTo>
                      <a:pt x="743509" y="221564"/>
                      <a:pt x="708051" y="221527"/>
                      <a:pt x="685392" y="244298"/>
                    </a:cubicBezTo>
                    <a:cubicBezTo>
                      <a:pt x="675049" y="256688"/>
                      <a:pt x="669578" y="272166"/>
                      <a:pt x="669578" y="289021"/>
                    </a:cubicBezTo>
                    <a:cubicBezTo>
                      <a:pt x="669578" y="289914"/>
                      <a:pt x="669653" y="290807"/>
                      <a:pt x="669839" y="291700"/>
                    </a:cubicBezTo>
                    <a:cubicBezTo>
                      <a:pt x="671290" y="299588"/>
                      <a:pt x="654212" y="312610"/>
                      <a:pt x="640891" y="321838"/>
                    </a:cubicBezTo>
                    <a:cubicBezTo>
                      <a:pt x="617637" y="305318"/>
                      <a:pt x="590737" y="293523"/>
                      <a:pt x="561603" y="288203"/>
                    </a:cubicBezTo>
                    <a:cubicBezTo>
                      <a:pt x="555762" y="257917"/>
                      <a:pt x="560190" y="248913"/>
                      <a:pt x="563724" y="246196"/>
                    </a:cubicBezTo>
                    <a:cubicBezTo>
                      <a:pt x="576970" y="235666"/>
                      <a:pt x="585193" y="218402"/>
                      <a:pt x="585193" y="201138"/>
                    </a:cubicBezTo>
                    <a:cubicBezTo>
                      <a:pt x="585193" y="171187"/>
                      <a:pt x="559854" y="145848"/>
                      <a:pt x="529866" y="145848"/>
                    </a:cubicBezTo>
                    <a:cubicBezTo>
                      <a:pt x="499877" y="145848"/>
                      <a:pt x="474539" y="171149"/>
                      <a:pt x="474539" y="201138"/>
                    </a:cubicBezTo>
                    <a:cubicBezTo>
                      <a:pt x="474539" y="220783"/>
                      <a:pt x="482762" y="237452"/>
                      <a:pt x="496119" y="246307"/>
                    </a:cubicBezTo>
                    <a:cubicBezTo>
                      <a:pt x="502965" y="251628"/>
                      <a:pt x="499653" y="272985"/>
                      <a:pt x="496453" y="288202"/>
                    </a:cubicBezTo>
                    <a:cubicBezTo>
                      <a:pt x="482687" y="290695"/>
                      <a:pt x="469479" y="294713"/>
                      <a:pt x="456940" y="299811"/>
                    </a:cubicBezTo>
                    <a:lnTo>
                      <a:pt x="287871" y="7441"/>
                    </a:lnTo>
                    <a:cubicBezTo>
                      <a:pt x="285192" y="2828"/>
                      <a:pt x="280318" y="0"/>
                      <a:pt x="274997" y="0"/>
                    </a:cubicBezTo>
                    <a:cubicBezTo>
                      <a:pt x="269676" y="0"/>
                      <a:pt x="264765" y="2828"/>
                      <a:pt x="262123" y="7479"/>
                    </a:cubicBezTo>
                    <a:lnTo>
                      <a:pt x="31552" y="408681"/>
                    </a:lnTo>
                    <a:cubicBezTo>
                      <a:pt x="10641" y="448753"/>
                      <a:pt x="0" y="491876"/>
                      <a:pt x="0" y="536783"/>
                    </a:cubicBezTo>
                    <a:cubicBezTo>
                      <a:pt x="0" y="689373"/>
                      <a:pt x="123339" y="813532"/>
                      <a:pt x="274958" y="813532"/>
                    </a:cubicBezTo>
                    <a:cubicBezTo>
                      <a:pt x="366413" y="813532"/>
                      <a:pt x="449609" y="769627"/>
                      <a:pt x="500205" y="696774"/>
                    </a:cubicBezTo>
                    <a:cubicBezTo>
                      <a:pt x="500540" y="704141"/>
                      <a:pt x="499833" y="710168"/>
                      <a:pt x="497006" y="712401"/>
                    </a:cubicBezTo>
                    <a:cubicBezTo>
                      <a:pt x="482904" y="721740"/>
                      <a:pt x="474495" y="738222"/>
                      <a:pt x="474495" y="756491"/>
                    </a:cubicBezTo>
                    <a:cubicBezTo>
                      <a:pt x="474495" y="787931"/>
                      <a:pt x="499313" y="813493"/>
                      <a:pt x="529822" y="813493"/>
                    </a:cubicBezTo>
                    <a:cubicBezTo>
                      <a:pt x="560332" y="813493"/>
                      <a:pt x="585149" y="787894"/>
                      <a:pt x="585149" y="756491"/>
                    </a:cubicBezTo>
                    <a:cubicBezTo>
                      <a:pt x="585149" y="740567"/>
                      <a:pt x="576740" y="723526"/>
                      <a:pt x="563532" y="713071"/>
                    </a:cubicBezTo>
                    <a:cubicBezTo>
                      <a:pt x="557839" y="708643"/>
                      <a:pt x="557207" y="694058"/>
                      <a:pt x="561672" y="669613"/>
                    </a:cubicBezTo>
                    <a:cubicBezTo>
                      <a:pt x="590656" y="664850"/>
                      <a:pt x="617445" y="653539"/>
                      <a:pt x="640625" y="637466"/>
                    </a:cubicBezTo>
                    <a:cubicBezTo>
                      <a:pt x="653982" y="646693"/>
                      <a:pt x="671246" y="659791"/>
                      <a:pt x="669796" y="667753"/>
                    </a:cubicBezTo>
                    <a:cubicBezTo>
                      <a:pt x="669647" y="668646"/>
                      <a:pt x="669572" y="669539"/>
                      <a:pt x="669572" y="670432"/>
                    </a:cubicBezTo>
                    <a:cubicBezTo>
                      <a:pt x="669572" y="687323"/>
                      <a:pt x="675042" y="702801"/>
                      <a:pt x="686278" y="716048"/>
                    </a:cubicBezTo>
                    <a:cubicBezTo>
                      <a:pt x="696734" y="726503"/>
                      <a:pt x="710760" y="732270"/>
                      <a:pt x="725755" y="732270"/>
                    </a:cubicBezTo>
                    <a:cubicBezTo>
                      <a:pt x="740749" y="732270"/>
                      <a:pt x="754776" y="726503"/>
                      <a:pt x="765789" y="715490"/>
                    </a:cubicBezTo>
                    <a:cubicBezTo>
                      <a:pt x="786923" y="692124"/>
                      <a:pt x="786699" y="658340"/>
                      <a:pt x="765268" y="637020"/>
                    </a:cubicBezTo>
                    <a:cubicBezTo>
                      <a:pt x="753065" y="624816"/>
                      <a:pt x="734052" y="618118"/>
                      <a:pt x="718908" y="620574"/>
                    </a:cubicBezTo>
                    <a:cubicBezTo>
                      <a:pt x="709495" y="622211"/>
                      <a:pt x="696807" y="606064"/>
                      <a:pt x="687097" y="591999"/>
                    </a:cubicBezTo>
                    <a:cubicBezTo>
                      <a:pt x="703988" y="568745"/>
                      <a:pt x="715746" y="541695"/>
                      <a:pt x="720657" y="512413"/>
                    </a:cubicBezTo>
                    <a:cubicBezTo>
                      <a:pt x="729326" y="510776"/>
                      <a:pt x="737884" y="509548"/>
                      <a:pt x="745363" y="509548"/>
                    </a:cubicBezTo>
                    <a:cubicBezTo>
                      <a:pt x="751428" y="509548"/>
                      <a:pt x="759315" y="510366"/>
                      <a:pt x="762404" y="514310"/>
                    </a:cubicBezTo>
                    <a:cubicBezTo>
                      <a:pt x="762776" y="514794"/>
                      <a:pt x="763185" y="515240"/>
                      <a:pt x="763632" y="515687"/>
                    </a:cubicBezTo>
                    <a:cubicBezTo>
                      <a:pt x="777213" y="529268"/>
                      <a:pt x="791537" y="535853"/>
                      <a:pt x="807499" y="535853"/>
                    </a:cubicBezTo>
                    <a:cubicBezTo>
                      <a:pt x="838009" y="535853"/>
                      <a:pt x="862826" y="510255"/>
                      <a:pt x="862826" y="478815"/>
                    </a:cubicBezTo>
                    <a:cubicBezTo>
                      <a:pt x="862789" y="448863"/>
                      <a:pt x="837451" y="423525"/>
                      <a:pt x="807462" y="423525"/>
                    </a:cubicBezTo>
                    <a:close/>
                    <a:moveTo>
                      <a:pt x="699340" y="287945"/>
                    </a:moveTo>
                    <a:cubicBezTo>
                      <a:pt x="699564" y="278458"/>
                      <a:pt x="702503" y="270272"/>
                      <a:pt x="707303" y="264393"/>
                    </a:cubicBezTo>
                    <a:cubicBezTo>
                      <a:pt x="717311" y="254384"/>
                      <a:pt x="734203" y="254421"/>
                      <a:pt x="744212" y="264393"/>
                    </a:cubicBezTo>
                    <a:cubicBezTo>
                      <a:pt x="749049" y="269230"/>
                      <a:pt x="751728" y="275778"/>
                      <a:pt x="751728" y="282848"/>
                    </a:cubicBezTo>
                    <a:cubicBezTo>
                      <a:pt x="751728" y="289917"/>
                      <a:pt x="749049" y="296465"/>
                      <a:pt x="744212" y="301339"/>
                    </a:cubicBezTo>
                    <a:cubicBezTo>
                      <a:pt x="738259" y="307293"/>
                      <a:pt x="728845" y="310343"/>
                      <a:pt x="723823" y="309451"/>
                    </a:cubicBezTo>
                    <a:cubicBezTo>
                      <a:pt x="710316" y="307218"/>
                      <a:pt x="698522" y="312241"/>
                      <a:pt x="688253" y="320613"/>
                    </a:cubicBezTo>
                    <a:cubicBezTo>
                      <a:pt x="696215" y="311051"/>
                      <a:pt x="701014" y="300298"/>
                      <a:pt x="699341" y="287945"/>
                    </a:cubicBezTo>
                    <a:close/>
                    <a:moveTo>
                      <a:pt x="676086" y="332668"/>
                    </a:moveTo>
                    <a:cubicBezTo>
                      <a:pt x="672923" y="336314"/>
                      <a:pt x="670021" y="340258"/>
                      <a:pt x="667194" y="344128"/>
                    </a:cubicBezTo>
                    <a:cubicBezTo>
                      <a:pt x="666301" y="343235"/>
                      <a:pt x="665408" y="342416"/>
                      <a:pt x="664515" y="341523"/>
                    </a:cubicBezTo>
                    <a:cubicBezTo>
                      <a:pt x="668496" y="338695"/>
                      <a:pt x="672440" y="335756"/>
                      <a:pt x="676086" y="332668"/>
                    </a:cubicBezTo>
                    <a:close/>
                    <a:moveTo>
                      <a:pt x="529791" y="175658"/>
                    </a:moveTo>
                    <a:cubicBezTo>
                      <a:pt x="545084" y="175658"/>
                      <a:pt x="555353" y="188829"/>
                      <a:pt x="555353" y="201182"/>
                    </a:cubicBezTo>
                    <a:cubicBezTo>
                      <a:pt x="555353" y="211228"/>
                      <a:pt x="549846" y="219190"/>
                      <a:pt x="545232" y="222836"/>
                    </a:cubicBezTo>
                    <a:cubicBezTo>
                      <a:pt x="535261" y="230575"/>
                      <a:pt x="530722" y="242072"/>
                      <a:pt x="529419" y="255020"/>
                    </a:cubicBezTo>
                    <a:cubicBezTo>
                      <a:pt x="528377" y="242221"/>
                      <a:pt x="523987" y="230390"/>
                      <a:pt x="513420" y="222167"/>
                    </a:cubicBezTo>
                    <a:cubicBezTo>
                      <a:pt x="505420" y="216883"/>
                      <a:pt x="504230" y="206726"/>
                      <a:pt x="504230" y="201182"/>
                    </a:cubicBezTo>
                    <a:cubicBezTo>
                      <a:pt x="504267" y="188829"/>
                      <a:pt x="514536" y="175658"/>
                      <a:pt x="529791" y="175658"/>
                    </a:cubicBezTo>
                    <a:close/>
                    <a:moveTo>
                      <a:pt x="371772" y="321543"/>
                    </a:moveTo>
                    <a:cubicBezTo>
                      <a:pt x="361874" y="313060"/>
                      <a:pt x="352089" y="308856"/>
                      <a:pt x="342303" y="308856"/>
                    </a:cubicBezTo>
                    <a:cubicBezTo>
                      <a:pt x="340220" y="308856"/>
                      <a:pt x="338173" y="309042"/>
                      <a:pt x="336090" y="309414"/>
                    </a:cubicBezTo>
                    <a:cubicBezTo>
                      <a:pt x="329318" y="310456"/>
                      <a:pt x="321505" y="307404"/>
                      <a:pt x="315402" y="301377"/>
                    </a:cubicBezTo>
                    <a:cubicBezTo>
                      <a:pt x="305431" y="291331"/>
                      <a:pt x="305394" y="274402"/>
                      <a:pt x="315365" y="264393"/>
                    </a:cubicBezTo>
                    <a:cubicBezTo>
                      <a:pt x="325411" y="254384"/>
                      <a:pt x="340591" y="254384"/>
                      <a:pt x="350600" y="264356"/>
                    </a:cubicBezTo>
                    <a:cubicBezTo>
                      <a:pt x="357260" y="271053"/>
                      <a:pt x="359902" y="278421"/>
                      <a:pt x="358562" y="287722"/>
                    </a:cubicBezTo>
                    <a:cubicBezTo>
                      <a:pt x="357409" y="300522"/>
                      <a:pt x="363102" y="311683"/>
                      <a:pt x="371771" y="321543"/>
                    </a:cubicBezTo>
                    <a:close/>
                    <a:moveTo>
                      <a:pt x="391268" y="343829"/>
                    </a:moveTo>
                    <a:cubicBezTo>
                      <a:pt x="387957" y="339179"/>
                      <a:pt x="384683" y="334900"/>
                      <a:pt x="381408" y="331216"/>
                    </a:cubicBezTo>
                    <a:cubicBezTo>
                      <a:pt x="385389" y="334751"/>
                      <a:pt x="389594" y="338100"/>
                      <a:pt x="393835" y="341300"/>
                    </a:cubicBezTo>
                    <a:cubicBezTo>
                      <a:pt x="392980" y="342118"/>
                      <a:pt x="392124" y="342937"/>
                      <a:pt x="391268" y="343830"/>
                    </a:cubicBezTo>
                    <a:close/>
                    <a:moveTo>
                      <a:pt x="274997" y="783770"/>
                    </a:moveTo>
                    <a:cubicBezTo>
                      <a:pt x="139789" y="783770"/>
                      <a:pt x="29804" y="672966"/>
                      <a:pt x="29804" y="536787"/>
                    </a:cubicBezTo>
                    <a:cubicBezTo>
                      <a:pt x="29804" y="496715"/>
                      <a:pt x="39292" y="458243"/>
                      <a:pt x="57672" y="423011"/>
                    </a:cubicBezTo>
                    <a:lnTo>
                      <a:pt x="275033" y="44725"/>
                    </a:lnTo>
                    <a:lnTo>
                      <a:pt x="430224" y="313140"/>
                    </a:lnTo>
                    <a:cubicBezTo>
                      <a:pt x="425796" y="315819"/>
                      <a:pt x="421480" y="318609"/>
                      <a:pt x="417276" y="321623"/>
                    </a:cubicBezTo>
                    <a:cubicBezTo>
                      <a:pt x="404327" y="312135"/>
                      <a:pt x="387436" y="299001"/>
                      <a:pt x="388068" y="291225"/>
                    </a:cubicBezTo>
                    <a:cubicBezTo>
                      <a:pt x="390710" y="273366"/>
                      <a:pt x="385017" y="256808"/>
                      <a:pt x="371622" y="243340"/>
                    </a:cubicBezTo>
                    <a:cubicBezTo>
                      <a:pt x="349931" y="221760"/>
                      <a:pt x="315998" y="221760"/>
                      <a:pt x="294269" y="243377"/>
                    </a:cubicBezTo>
                    <a:cubicBezTo>
                      <a:pt x="272577" y="265144"/>
                      <a:pt x="272577" y="300601"/>
                      <a:pt x="294306" y="322442"/>
                    </a:cubicBezTo>
                    <a:cubicBezTo>
                      <a:pt x="307068" y="335130"/>
                      <a:pt x="324332" y="341232"/>
                      <a:pt x="340852" y="338814"/>
                    </a:cubicBezTo>
                    <a:cubicBezTo>
                      <a:pt x="344982" y="338070"/>
                      <a:pt x="355957" y="343725"/>
                      <a:pt x="371398" y="367724"/>
                    </a:cubicBezTo>
                    <a:cubicBezTo>
                      <a:pt x="355102" y="390904"/>
                      <a:pt x="343754" y="417768"/>
                      <a:pt x="338954" y="446975"/>
                    </a:cubicBezTo>
                    <a:cubicBezTo>
                      <a:pt x="320425" y="450435"/>
                      <a:pt x="300073" y="450956"/>
                      <a:pt x="295348" y="444891"/>
                    </a:cubicBezTo>
                    <a:cubicBezTo>
                      <a:pt x="284968" y="431906"/>
                      <a:pt x="268001" y="423497"/>
                      <a:pt x="252113" y="423497"/>
                    </a:cubicBezTo>
                    <a:cubicBezTo>
                      <a:pt x="222125" y="423497"/>
                      <a:pt x="196786" y="448836"/>
                      <a:pt x="196786" y="478824"/>
                    </a:cubicBezTo>
                    <a:cubicBezTo>
                      <a:pt x="196786" y="510264"/>
                      <a:pt x="221603" y="535863"/>
                      <a:pt x="252113" y="535863"/>
                    </a:cubicBezTo>
                    <a:cubicBezTo>
                      <a:pt x="267964" y="535863"/>
                      <a:pt x="284930" y="527454"/>
                      <a:pt x="295422" y="514357"/>
                    </a:cubicBezTo>
                    <a:cubicBezTo>
                      <a:pt x="299961" y="508553"/>
                      <a:pt x="320351" y="508999"/>
                      <a:pt x="338917" y="512422"/>
                    </a:cubicBezTo>
                    <a:cubicBezTo>
                      <a:pt x="343717" y="541853"/>
                      <a:pt x="355065" y="568754"/>
                      <a:pt x="371361" y="591822"/>
                    </a:cubicBezTo>
                    <a:cubicBezTo>
                      <a:pt x="355995" y="615709"/>
                      <a:pt x="345093" y="621439"/>
                      <a:pt x="340331" y="620508"/>
                    </a:cubicBezTo>
                    <a:cubicBezTo>
                      <a:pt x="324332" y="618239"/>
                      <a:pt x="307030" y="624378"/>
                      <a:pt x="294269" y="637029"/>
                    </a:cubicBezTo>
                    <a:cubicBezTo>
                      <a:pt x="272986" y="658386"/>
                      <a:pt x="272763" y="692094"/>
                      <a:pt x="294306" y="716057"/>
                    </a:cubicBezTo>
                    <a:cubicBezTo>
                      <a:pt x="305170" y="726884"/>
                      <a:pt x="319049" y="732279"/>
                      <a:pt x="332964" y="732279"/>
                    </a:cubicBezTo>
                    <a:cubicBezTo>
                      <a:pt x="346879" y="732279"/>
                      <a:pt x="360795" y="726883"/>
                      <a:pt x="371659" y="716057"/>
                    </a:cubicBezTo>
                    <a:cubicBezTo>
                      <a:pt x="384868" y="702848"/>
                      <a:pt x="390672" y="685881"/>
                      <a:pt x="388180" y="669101"/>
                    </a:cubicBezTo>
                    <a:cubicBezTo>
                      <a:pt x="387435" y="660506"/>
                      <a:pt x="404551" y="647149"/>
                      <a:pt x="417499" y="637698"/>
                    </a:cubicBezTo>
                    <a:cubicBezTo>
                      <a:pt x="437144" y="651427"/>
                      <a:pt x="459580" y="661548"/>
                      <a:pt x="483951" y="667167"/>
                    </a:cubicBezTo>
                    <a:cubicBezTo>
                      <a:pt x="440009" y="739498"/>
                      <a:pt x="361688" y="783772"/>
                      <a:pt x="274991" y="783772"/>
                    </a:cubicBezTo>
                    <a:close/>
                    <a:moveTo>
                      <a:pt x="350639" y="694994"/>
                    </a:moveTo>
                    <a:cubicBezTo>
                      <a:pt x="340555" y="705003"/>
                      <a:pt x="325450" y="705040"/>
                      <a:pt x="315925" y="695590"/>
                    </a:cubicBezTo>
                    <a:cubicBezTo>
                      <a:pt x="305506" y="683981"/>
                      <a:pt x="305283" y="668168"/>
                      <a:pt x="315329" y="658085"/>
                    </a:cubicBezTo>
                    <a:cubicBezTo>
                      <a:pt x="320724" y="652727"/>
                      <a:pt x="327421" y="649713"/>
                      <a:pt x="333337" y="649713"/>
                    </a:cubicBezTo>
                    <a:cubicBezTo>
                      <a:pt x="334119" y="649713"/>
                      <a:pt x="334863" y="649751"/>
                      <a:pt x="335607" y="649862"/>
                    </a:cubicBezTo>
                    <a:cubicBezTo>
                      <a:pt x="347997" y="652095"/>
                      <a:pt x="360126" y="647965"/>
                      <a:pt x="372368" y="637286"/>
                    </a:cubicBezTo>
                    <a:cubicBezTo>
                      <a:pt x="363438" y="647444"/>
                      <a:pt x="357485" y="659015"/>
                      <a:pt x="358676" y="672558"/>
                    </a:cubicBezTo>
                    <a:cubicBezTo>
                      <a:pt x="359903" y="681042"/>
                      <a:pt x="357262" y="688372"/>
                      <a:pt x="350639" y="694994"/>
                    </a:cubicBezTo>
                    <a:close/>
                    <a:moveTo>
                      <a:pt x="391268" y="615632"/>
                    </a:moveTo>
                    <a:cubicBezTo>
                      <a:pt x="392124" y="616488"/>
                      <a:pt x="392980" y="617306"/>
                      <a:pt x="393873" y="618162"/>
                    </a:cubicBezTo>
                    <a:cubicBezTo>
                      <a:pt x="389557" y="621436"/>
                      <a:pt x="385241" y="624822"/>
                      <a:pt x="381223" y="628468"/>
                    </a:cubicBezTo>
                    <a:cubicBezTo>
                      <a:pt x="384571" y="624710"/>
                      <a:pt x="387883" y="620394"/>
                      <a:pt x="391269" y="615631"/>
                    </a:cubicBezTo>
                    <a:close/>
                    <a:moveTo>
                      <a:pt x="529791" y="783767"/>
                    </a:moveTo>
                    <a:cubicBezTo>
                      <a:pt x="515726" y="783767"/>
                      <a:pt x="504229" y="771564"/>
                      <a:pt x="504229" y="756532"/>
                    </a:cubicBezTo>
                    <a:cubicBezTo>
                      <a:pt x="504229" y="748272"/>
                      <a:pt x="507652" y="741091"/>
                      <a:pt x="514350" y="736588"/>
                    </a:cubicBezTo>
                    <a:cubicBezTo>
                      <a:pt x="524210" y="728923"/>
                      <a:pt x="528414" y="717948"/>
                      <a:pt x="529531" y="705558"/>
                    </a:cubicBezTo>
                    <a:cubicBezTo>
                      <a:pt x="531019" y="717724"/>
                      <a:pt x="535409" y="728960"/>
                      <a:pt x="545157" y="736514"/>
                    </a:cubicBezTo>
                    <a:cubicBezTo>
                      <a:pt x="551073" y="741202"/>
                      <a:pt x="555389" y="749648"/>
                      <a:pt x="555389" y="756532"/>
                    </a:cubicBezTo>
                    <a:cubicBezTo>
                      <a:pt x="555389" y="771526"/>
                      <a:pt x="543929" y="783767"/>
                      <a:pt x="529791" y="783767"/>
                    </a:cubicBezTo>
                    <a:close/>
                    <a:moveTo>
                      <a:pt x="723824" y="649893"/>
                    </a:moveTo>
                    <a:cubicBezTo>
                      <a:pt x="728810" y="649075"/>
                      <a:pt x="738298" y="652126"/>
                      <a:pt x="744214" y="658042"/>
                    </a:cubicBezTo>
                    <a:cubicBezTo>
                      <a:pt x="754371" y="668162"/>
                      <a:pt x="754148" y="683938"/>
                      <a:pt x="744214" y="694951"/>
                    </a:cubicBezTo>
                    <a:cubicBezTo>
                      <a:pt x="734540" y="704625"/>
                      <a:pt x="716122" y="703695"/>
                      <a:pt x="708198" y="695881"/>
                    </a:cubicBezTo>
                    <a:cubicBezTo>
                      <a:pt x="702542" y="689147"/>
                      <a:pt x="699566" y="680924"/>
                      <a:pt x="699342" y="671436"/>
                    </a:cubicBezTo>
                    <a:cubicBezTo>
                      <a:pt x="701054" y="659121"/>
                      <a:pt x="696254" y="648331"/>
                      <a:pt x="688254" y="638769"/>
                    </a:cubicBezTo>
                    <a:cubicBezTo>
                      <a:pt x="698486" y="647140"/>
                      <a:pt x="710132" y="652163"/>
                      <a:pt x="723824" y="649894"/>
                    </a:cubicBezTo>
                    <a:close/>
                    <a:moveTo>
                      <a:pt x="676088" y="626751"/>
                    </a:moveTo>
                    <a:cubicBezTo>
                      <a:pt x="672404" y="623625"/>
                      <a:pt x="668460" y="620723"/>
                      <a:pt x="664517" y="617895"/>
                    </a:cubicBezTo>
                    <a:cubicBezTo>
                      <a:pt x="665410" y="617002"/>
                      <a:pt x="666340" y="616184"/>
                      <a:pt x="667196" y="615328"/>
                    </a:cubicBezTo>
                    <a:cubicBezTo>
                      <a:pt x="670024" y="619198"/>
                      <a:pt x="672926" y="623104"/>
                      <a:pt x="676088" y="626750"/>
                    </a:cubicBezTo>
                    <a:close/>
                    <a:moveTo>
                      <a:pt x="807466" y="506126"/>
                    </a:moveTo>
                    <a:cubicBezTo>
                      <a:pt x="799690" y="506126"/>
                      <a:pt x="792956" y="502852"/>
                      <a:pt x="785180" y="495225"/>
                    </a:cubicBezTo>
                    <a:cubicBezTo>
                      <a:pt x="776734" y="484993"/>
                      <a:pt x="763339" y="479821"/>
                      <a:pt x="745331" y="479821"/>
                    </a:cubicBezTo>
                    <a:cubicBezTo>
                      <a:pt x="732160" y="479821"/>
                      <a:pt x="717798" y="482500"/>
                      <a:pt x="704217" y="485402"/>
                    </a:cubicBezTo>
                    <a:cubicBezTo>
                      <a:pt x="697929" y="486741"/>
                      <a:pt x="693204" y="491988"/>
                      <a:pt x="692534" y="498387"/>
                    </a:cubicBezTo>
                    <a:cubicBezTo>
                      <a:pt x="689185" y="529902"/>
                      <a:pt x="676349" y="558774"/>
                      <a:pt x="657038" y="582289"/>
                    </a:cubicBezTo>
                    <a:cubicBezTo>
                      <a:pt x="656703" y="582698"/>
                      <a:pt x="656331" y="583108"/>
                      <a:pt x="656071" y="583554"/>
                    </a:cubicBezTo>
                    <a:cubicBezTo>
                      <a:pt x="629541" y="615254"/>
                      <a:pt x="591033" y="636909"/>
                      <a:pt x="547571" y="641522"/>
                    </a:cubicBezTo>
                    <a:cubicBezTo>
                      <a:pt x="541172" y="642192"/>
                      <a:pt x="535925" y="646917"/>
                      <a:pt x="534586" y="653206"/>
                    </a:cubicBezTo>
                    <a:cubicBezTo>
                      <a:pt x="532651" y="662210"/>
                      <a:pt x="530084" y="674302"/>
                      <a:pt x="529228" y="686803"/>
                    </a:cubicBezTo>
                    <a:cubicBezTo>
                      <a:pt x="528112" y="675567"/>
                      <a:pt x="525619" y="664033"/>
                      <a:pt x="523312" y="653206"/>
                    </a:cubicBezTo>
                    <a:cubicBezTo>
                      <a:pt x="521973" y="646918"/>
                      <a:pt x="516764" y="642193"/>
                      <a:pt x="510327" y="641522"/>
                    </a:cubicBezTo>
                    <a:cubicBezTo>
                      <a:pt x="434164" y="633411"/>
                      <a:pt x="375262" y="574550"/>
                      <a:pt x="367118" y="498352"/>
                    </a:cubicBezTo>
                    <a:cubicBezTo>
                      <a:pt x="366449" y="491952"/>
                      <a:pt x="361723" y="486743"/>
                      <a:pt x="355435" y="485404"/>
                    </a:cubicBezTo>
                    <a:cubicBezTo>
                      <a:pt x="342524" y="482613"/>
                      <a:pt x="327418" y="479823"/>
                      <a:pt x="313466" y="479823"/>
                    </a:cubicBezTo>
                    <a:cubicBezTo>
                      <a:pt x="294416" y="479823"/>
                      <a:pt x="280501" y="485292"/>
                      <a:pt x="272166" y="495933"/>
                    </a:cubicBezTo>
                    <a:cubicBezTo>
                      <a:pt x="267367" y="501961"/>
                      <a:pt x="259144" y="506165"/>
                      <a:pt x="252186" y="506165"/>
                    </a:cubicBezTo>
                    <a:cubicBezTo>
                      <a:pt x="238084" y="506165"/>
                      <a:pt x="226625" y="493924"/>
                      <a:pt x="226625" y="478892"/>
                    </a:cubicBezTo>
                    <a:cubicBezTo>
                      <a:pt x="226625" y="466539"/>
                      <a:pt x="236893" y="453331"/>
                      <a:pt x="252186" y="453331"/>
                    </a:cubicBezTo>
                    <a:cubicBezTo>
                      <a:pt x="259144" y="453331"/>
                      <a:pt x="267367" y="457535"/>
                      <a:pt x="272054" y="463414"/>
                    </a:cubicBezTo>
                    <a:cubicBezTo>
                      <a:pt x="280463" y="474204"/>
                      <a:pt x="294416" y="479673"/>
                      <a:pt x="313466" y="479673"/>
                    </a:cubicBezTo>
                    <a:cubicBezTo>
                      <a:pt x="327456" y="479673"/>
                      <a:pt x="342525" y="476845"/>
                      <a:pt x="355435" y="474055"/>
                    </a:cubicBezTo>
                    <a:cubicBezTo>
                      <a:pt x="361723" y="472716"/>
                      <a:pt x="366411" y="467507"/>
                      <a:pt x="367118" y="461107"/>
                    </a:cubicBezTo>
                    <a:cubicBezTo>
                      <a:pt x="373220" y="404068"/>
                      <a:pt x="408343" y="356179"/>
                      <a:pt x="458015" y="331891"/>
                    </a:cubicBezTo>
                    <a:cubicBezTo>
                      <a:pt x="458090" y="331853"/>
                      <a:pt x="458164" y="331853"/>
                      <a:pt x="458239" y="331816"/>
                    </a:cubicBezTo>
                    <a:lnTo>
                      <a:pt x="458276" y="331779"/>
                    </a:lnTo>
                    <a:cubicBezTo>
                      <a:pt x="474386" y="323928"/>
                      <a:pt x="491986" y="318533"/>
                      <a:pt x="510663" y="316152"/>
                    </a:cubicBezTo>
                    <a:cubicBezTo>
                      <a:pt x="516840" y="315334"/>
                      <a:pt x="521900" y="310794"/>
                      <a:pt x="523276" y="304730"/>
                    </a:cubicBezTo>
                    <a:cubicBezTo>
                      <a:pt x="525509" y="294982"/>
                      <a:pt x="528225" y="283261"/>
                      <a:pt x="529267" y="271504"/>
                    </a:cubicBezTo>
                    <a:cubicBezTo>
                      <a:pt x="530011" y="282666"/>
                      <a:pt x="532169" y="294126"/>
                      <a:pt x="534624" y="304730"/>
                    </a:cubicBezTo>
                    <a:cubicBezTo>
                      <a:pt x="536038" y="310795"/>
                      <a:pt x="541061" y="315371"/>
                      <a:pt x="547237" y="316152"/>
                    </a:cubicBezTo>
                    <a:cubicBezTo>
                      <a:pt x="590918" y="321733"/>
                      <a:pt x="629502" y="344095"/>
                      <a:pt x="656108" y="376093"/>
                    </a:cubicBezTo>
                    <a:cubicBezTo>
                      <a:pt x="656294" y="376391"/>
                      <a:pt x="656518" y="376614"/>
                      <a:pt x="656704" y="376874"/>
                    </a:cubicBezTo>
                    <a:cubicBezTo>
                      <a:pt x="676237" y="400687"/>
                      <a:pt x="689223" y="429671"/>
                      <a:pt x="692534" y="461112"/>
                    </a:cubicBezTo>
                    <a:cubicBezTo>
                      <a:pt x="693204" y="467511"/>
                      <a:pt x="697929" y="472721"/>
                      <a:pt x="704217" y="474097"/>
                    </a:cubicBezTo>
                    <a:cubicBezTo>
                      <a:pt x="717761" y="476999"/>
                      <a:pt x="732123" y="479715"/>
                      <a:pt x="745331" y="479715"/>
                    </a:cubicBezTo>
                    <a:cubicBezTo>
                      <a:pt x="763339" y="479715"/>
                      <a:pt x="776734" y="474506"/>
                      <a:pt x="785217" y="464274"/>
                    </a:cubicBezTo>
                    <a:cubicBezTo>
                      <a:pt x="792993" y="456647"/>
                      <a:pt x="799690" y="453373"/>
                      <a:pt x="807503" y="453373"/>
                    </a:cubicBezTo>
                    <a:cubicBezTo>
                      <a:pt x="822796" y="453373"/>
                      <a:pt x="833065" y="466581"/>
                      <a:pt x="833065" y="478934"/>
                    </a:cubicBezTo>
                    <a:cubicBezTo>
                      <a:pt x="833027" y="493891"/>
                      <a:pt x="821568" y="506133"/>
                      <a:pt x="807466" y="5061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01" name="Google Shape;9801;p149"/>
              <p:cNvSpPr/>
              <p:nvPr/>
            </p:nvSpPr>
            <p:spPr>
              <a:xfrm>
                <a:off x="6001878" y="-578430"/>
                <a:ext cx="184398" cy="186147"/>
              </a:xfrm>
              <a:custGeom>
                <a:rect b="b" l="l" r="r" t="t"/>
                <a:pathLst>
                  <a:path extrusionOk="0" h="186147" w="184398">
                    <a:moveTo>
                      <a:pt x="92199" y="0"/>
                    </a:moveTo>
                    <a:cubicBezTo>
                      <a:pt x="40481" y="0"/>
                      <a:pt x="0" y="40481"/>
                      <a:pt x="0" y="92199"/>
                    </a:cubicBezTo>
                    <a:cubicBezTo>
                      <a:pt x="0" y="144884"/>
                      <a:pt x="40481" y="186147"/>
                      <a:pt x="92199" y="186147"/>
                    </a:cubicBezTo>
                    <a:cubicBezTo>
                      <a:pt x="143024" y="186147"/>
                      <a:pt x="184398" y="143991"/>
                      <a:pt x="184398" y="92199"/>
                    </a:cubicBezTo>
                    <a:cubicBezTo>
                      <a:pt x="184435" y="41338"/>
                      <a:pt x="143062" y="0"/>
                      <a:pt x="92199" y="0"/>
                    </a:cubicBezTo>
                    <a:close/>
                    <a:moveTo>
                      <a:pt x="92199" y="156381"/>
                    </a:moveTo>
                    <a:cubicBezTo>
                      <a:pt x="57187" y="156381"/>
                      <a:pt x="29766" y="128179"/>
                      <a:pt x="29766" y="92199"/>
                    </a:cubicBezTo>
                    <a:cubicBezTo>
                      <a:pt x="29766" y="57187"/>
                      <a:pt x="57187" y="29766"/>
                      <a:pt x="92199" y="29766"/>
                    </a:cubicBezTo>
                    <a:cubicBezTo>
                      <a:pt x="126058" y="29766"/>
                      <a:pt x="154633" y="58341"/>
                      <a:pt x="154633" y="92199"/>
                    </a:cubicBezTo>
                    <a:cubicBezTo>
                      <a:pt x="154670" y="127583"/>
                      <a:pt x="126653" y="156381"/>
                      <a:pt x="92199" y="1563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02" name="Google Shape;9802;p149"/>
              <p:cNvSpPr/>
              <p:nvPr/>
            </p:nvSpPr>
            <p:spPr>
              <a:xfrm>
                <a:off x="6053632" y="-510869"/>
                <a:ext cx="40444" cy="38695"/>
              </a:xfrm>
              <a:custGeom>
                <a:rect b="b" l="l" r="r" t="t"/>
                <a:pathLst>
                  <a:path extrusionOk="0" h="38695" w="40444">
                    <a:moveTo>
                      <a:pt x="19385" y="0"/>
                    </a:moveTo>
                    <a:cubicBezTo>
                      <a:pt x="8855" y="0"/>
                      <a:pt x="0" y="8781"/>
                      <a:pt x="0" y="19385"/>
                    </a:cubicBezTo>
                    <a:cubicBezTo>
                      <a:pt x="0" y="29915"/>
                      <a:pt x="8855" y="38695"/>
                      <a:pt x="19385" y="38695"/>
                    </a:cubicBezTo>
                    <a:cubicBezTo>
                      <a:pt x="31664" y="38695"/>
                      <a:pt x="40444" y="29914"/>
                      <a:pt x="40444" y="19385"/>
                    </a:cubicBezTo>
                    <a:cubicBezTo>
                      <a:pt x="40444" y="8744"/>
                      <a:pt x="31663" y="0"/>
                      <a:pt x="1938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03" name="Google Shape;9803;p149"/>
              <p:cNvSpPr/>
              <p:nvPr/>
            </p:nvSpPr>
            <p:spPr>
              <a:xfrm>
                <a:off x="6046640" y="-628585"/>
                <a:ext cx="38695" cy="38658"/>
              </a:xfrm>
              <a:custGeom>
                <a:rect b="b" l="l" r="r" t="t"/>
                <a:pathLst>
                  <a:path extrusionOk="0" h="38658" w="38695">
                    <a:moveTo>
                      <a:pt x="19385" y="38658"/>
                    </a:moveTo>
                    <a:cubicBezTo>
                      <a:pt x="29915" y="38658"/>
                      <a:pt x="38695" y="29877"/>
                      <a:pt x="38695" y="19273"/>
                    </a:cubicBezTo>
                    <a:cubicBezTo>
                      <a:pt x="38695" y="8743"/>
                      <a:pt x="29914" y="0"/>
                      <a:pt x="19385" y="0"/>
                    </a:cubicBezTo>
                    <a:cubicBezTo>
                      <a:pt x="8781" y="0"/>
                      <a:pt x="0" y="8706"/>
                      <a:pt x="0" y="19273"/>
                    </a:cubicBezTo>
                    <a:cubicBezTo>
                      <a:pt x="0" y="29877"/>
                      <a:pt x="8781" y="38658"/>
                      <a:pt x="19385" y="3865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04" name="Google Shape;9804;p149"/>
              <p:cNvSpPr/>
              <p:nvPr/>
            </p:nvSpPr>
            <p:spPr>
              <a:xfrm>
                <a:off x="6157328" y="-604030"/>
                <a:ext cx="45726" cy="45726"/>
              </a:xfrm>
              <a:custGeom>
                <a:rect b="b" l="l" r="r" t="t"/>
                <a:pathLst>
                  <a:path extrusionOk="0" h="45726" w="45726">
                    <a:moveTo>
                      <a:pt x="22845" y="45727"/>
                    </a:moveTo>
                    <a:cubicBezTo>
                      <a:pt x="36947" y="45727"/>
                      <a:pt x="45727" y="36946"/>
                      <a:pt x="45727" y="22845"/>
                    </a:cubicBezTo>
                    <a:cubicBezTo>
                      <a:pt x="45727" y="10566"/>
                      <a:pt x="36946" y="0"/>
                      <a:pt x="22845" y="0"/>
                    </a:cubicBezTo>
                    <a:cubicBezTo>
                      <a:pt x="10566" y="0"/>
                      <a:pt x="0" y="10530"/>
                      <a:pt x="0" y="22845"/>
                    </a:cubicBezTo>
                    <a:cubicBezTo>
                      <a:pt x="37" y="36947"/>
                      <a:pt x="10567" y="45727"/>
                      <a:pt x="22845" y="4572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05" name="Google Shape;9805;p149"/>
              <p:cNvSpPr/>
              <p:nvPr/>
            </p:nvSpPr>
            <p:spPr>
              <a:xfrm>
                <a:off x="5950008" y="-531957"/>
                <a:ext cx="40444" cy="40444"/>
              </a:xfrm>
              <a:custGeom>
                <a:rect b="b" l="l" r="r" t="t"/>
                <a:pathLst>
                  <a:path extrusionOk="0" h="40444" w="40444">
                    <a:moveTo>
                      <a:pt x="19310" y="0"/>
                    </a:moveTo>
                    <a:cubicBezTo>
                      <a:pt x="8780" y="0"/>
                      <a:pt x="0" y="8781"/>
                      <a:pt x="0" y="21059"/>
                    </a:cubicBezTo>
                    <a:cubicBezTo>
                      <a:pt x="0" y="31589"/>
                      <a:pt x="8781" y="40444"/>
                      <a:pt x="19310" y="40444"/>
                    </a:cubicBezTo>
                    <a:cubicBezTo>
                      <a:pt x="31589" y="40444"/>
                      <a:pt x="40444" y="31589"/>
                      <a:pt x="40444" y="21059"/>
                    </a:cubicBezTo>
                    <a:cubicBezTo>
                      <a:pt x="40444" y="8780"/>
                      <a:pt x="31626" y="0"/>
                      <a:pt x="1931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06" name="Google Shape;9806;p149"/>
              <p:cNvSpPr/>
              <p:nvPr/>
            </p:nvSpPr>
            <p:spPr>
              <a:xfrm>
                <a:off x="6185458" y="-442365"/>
                <a:ext cx="40444" cy="38695"/>
              </a:xfrm>
              <a:custGeom>
                <a:rect b="b" l="l" r="r" t="t"/>
                <a:pathLst>
                  <a:path extrusionOk="0" h="38695" w="40444">
                    <a:moveTo>
                      <a:pt x="19385" y="0"/>
                    </a:moveTo>
                    <a:cubicBezTo>
                      <a:pt x="8855" y="0"/>
                      <a:pt x="0" y="8781"/>
                      <a:pt x="0" y="19385"/>
                    </a:cubicBezTo>
                    <a:cubicBezTo>
                      <a:pt x="0" y="29915"/>
                      <a:pt x="8855" y="38695"/>
                      <a:pt x="19385" y="38695"/>
                    </a:cubicBezTo>
                    <a:cubicBezTo>
                      <a:pt x="31664" y="38695"/>
                      <a:pt x="40444" y="29914"/>
                      <a:pt x="40444" y="19385"/>
                    </a:cubicBezTo>
                    <a:cubicBezTo>
                      <a:pt x="40444" y="8781"/>
                      <a:pt x="31663" y="0"/>
                      <a:pt x="1938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07" name="Google Shape;9807;p149"/>
              <p:cNvSpPr/>
              <p:nvPr/>
            </p:nvSpPr>
            <p:spPr>
              <a:xfrm>
                <a:off x="6306713" y="-612809"/>
                <a:ext cx="47475" cy="45763"/>
              </a:xfrm>
              <a:custGeom>
                <a:rect b="b" l="l" r="r" t="t"/>
                <a:pathLst>
                  <a:path extrusionOk="0" h="45763" w="47475">
                    <a:moveTo>
                      <a:pt x="0" y="22882"/>
                    </a:moveTo>
                    <a:cubicBezTo>
                      <a:pt x="0" y="35161"/>
                      <a:pt x="10530" y="45764"/>
                      <a:pt x="24631" y="45764"/>
                    </a:cubicBezTo>
                    <a:cubicBezTo>
                      <a:pt x="36909" y="45764"/>
                      <a:pt x="47475" y="35160"/>
                      <a:pt x="47475" y="22882"/>
                    </a:cubicBezTo>
                    <a:cubicBezTo>
                      <a:pt x="47475" y="10603"/>
                      <a:pt x="36946" y="0"/>
                      <a:pt x="24631" y="0"/>
                    </a:cubicBezTo>
                    <a:cubicBezTo>
                      <a:pt x="10529" y="-37"/>
                      <a:pt x="0" y="10567"/>
                      <a:pt x="0" y="2288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08" name="Google Shape;9808;p149"/>
              <p:cNvSpPr/>
              <p:nvPr/>
            </p:nvSpPr>
            <p:spPr>
              <a:xfrm>
                <a:off x="5995742" y="-414200"/>
                <a:ext cx="40368" cy="40368"/>
              </a:xfrm>
              <a:custGeom>
                <a:rect b="b" l="l" r="r" t="t"/>
                <a:pathLst>
                  <a:path extrusionOk="0" h="40368" w="40368">
                    <a:moveTo>
                      <a:pt x="21059" y="0"/>
                    </a:moveTo>
                    <a:cubicBezTo>
                      <a:pt x="8780" y="0"/>
                      <a:pt x="0" y="8781"/>
                      <a:pt x="0" y="21059"/>
                    </a:cubicBezTo>
                    <a:cubicBezTo>
                      <a:pt x="0" y="31589"/>
                      <a:pt x="8781" y="40369"/>
                      <a:pt x="21059" y="40369"/>
                    </a:cubicBezTo>
                    <a:cubicBezTo>
                      <a:pt x="31589" y="40369"/>
                      <a:pt x="40369" y="31588"/>
                      <a:pt x="40369" y="21059"/>
                    </a:cubicBezTo>
                    <a:cubicBezTo>
                      <a:pt x="40369" y="8780"/>
                      <a:pt x="31588" y="0"/>
                      <a:pt x="21059"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09" name="Google Shape;9809;p149"/>
              <p:cNvSpPr/>
              <p:nvPr/>
            </p:nvSpPr>
            <p:spPr>
              <a:xfrm>
                <a:off x="5652107" y="-436123"/>
                <a:ext cx="122967" cy="173874"/>
              </a:xfrm>
              <a:custGeom>
                <a:rect b="b" l="l" r="r" t="t"/>
                <a:pathLst>
                  <a:path extrusionOk="0" h="173874" w="122967">
                    <a:moveTo>
                      <a:pt x="115738" y="146234"/>
                    </a:moveTo>
                    <a:cubicBezTo>
                      <a:pt x="67592" y="117323"/>
                      <a:pt x="36226" y="68843"/>
                      <a:pt x="29678" y="13179"/>
                    </a:cubicBezTo>
                    <a:cubicBezTo>
                      <a:pt x="28710" y="4993"/>
                      <a:pt x="21120" y="-923"/>
                      <a:pt x="13158" y="119"/>
                    </a:cubicBezTo>
                    <a:cubicBezTo>
                      <a:pt x="4972" y="1086"/>
                      <a:pt x="-833" y="8491"/>
                      <a:pt x="98" y="16639"/>
                    </a:cubicBezTo>
                    <a:cubicBezTo>
                      <a:pt x="7725" y="81528"/>
                      <a:pt x="44300" y="138083"/>
                      <a:pt x="100406" y="171754"/>
                    </a:cubicBezTo>
                    <a:cubicBezTo>
                      <a:pt x="102787" y="173205"/>
                      <a:pt x="105466" y="173875"/>
                      <a:pt x="108070" y="173875"/>
                    </a:cubicBezTo>
                    <a:cubicBezTo>
                      <a:pt x="113131" y="173875"/>
                      <a:pt x="118042" y="171307"/>
                      <a:pt x="120832" y="166657"/>
                    </a:cubicBezTo>
                    <a:cubicBezTo>
                      <a:pt x="125074" y="159624"/>
                      <a:pt x="122804" y="150472"/>
                      <a:pt x="115735" y="14623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9810" name="Google Shape;9810;p149"/>
            <p:cNvSpPr/>
            <p:nvPr/>
          </p:nvSpPr>
          <p:spPr>
            <a:xfrm>
              <a:off x="10116669" y="5765394"/>
              <a:ext cx="468866" cy="468867"/>
            </a:xfrm>
            <a:custGeom>
              <a:rect b="b" l="l" r="r" t="t"/>
              <a:pathLst>
                <a:path extrusionOk="0" h="919690" w="919689">
                  <a:moveTo>
                    <a:pt x="172012" y="-77"/>
                  </a:moveTo>
                  <a:cubicBezTo>
                    <a:pt x="156650" y="-77"/>
                    <a:pt x="141273" y="5808"/>
                    <a:pt x="129585" y="17495"/>
                  </a:cubicBezTo>
                  <a:cubicBezTo>
                    <a:pt x="106212" y="40868"/>
                    <a:pt x="106212" y="78895"/>
                    <a:pt x="129585" y="102269"/>
                  </a:cubicBezTo>
                  <a:lnTo>
                    <a:pt x="256339" y="230016"/>
                  </a:lnTo>
                  <a:lnTo>
                    <a:pt x="228556" y="257779"/>
                  </a:lnTo>
                  <a:lnTo>
                    <a:pt x="94245" y="123531"/>
                  </a:lnTo>
                  <a:cubicBezTo>
                    <a:pt x="84517" y="113802"/>
                    <a:pt x="71693" y="108927"/>
                    <a:pt x="58886" y="108927"/>
                  </a:cubicBezTo>
                  <a:cubicBezTo>
                    <a:pt x="46079" y="108927"/>
                    <a:pt x="33276" y="113802"/>
                    <a:pt x="23547" y="123531"/>
                  </a:cubicBezTo>
                  <a:cubicBezTo>
                    <a:pt x="4089" y="142988"/>
                    <a:pt x="4089" y="174692"/>
                    <a:pt x="23547" y="194150"/>
                  </a:cubicBezTo>
                  <a:lnTo>
                    <a:pt x="164925" y="335544"/>
                  </a:lnTo>
                  <a:cubicBezTo>
                    <a:pt x="184383" y="355002"/>
                    <a:pt x="216166" y="355002"/>
                    <a:pt x="235624" y="335544"/>
                  </a:cubicBezTo>
                  <a:cubicBezTo>
                    <a:pt x="252660" y="318509"/>
                    <a:pt x="254785" y="292024"/>
                    <a:pt x="241989" y="272637"/>
                  </a:cubicBezTo>
                  <a:lnTo>
                    <a:pt x="270397" y="244191"/>
                  </a:lnTo>
                  <a:lnTo>
                    <a:pt x="309856" y="283962"/>
                  </a:lnTo>
                  <a:lnTo>
                    <a:pt x="309856" y="859614"/>
                  </a:lnTo>
                  <a:cubicBezTo>
                    <a:pt x="309856" y="892670"/>
                    <a:pt x="336800" y="919613"/>
                    <a:pt x="369856" y="919613"/>
                  </a:cubicBezTo>
                  <a:cubicBezTo>
                    <a:pt x="402911" y="919613"/>
                    <a:pt x="429855" y="892670"/>
                    <a:pt x="429855" y="859614"/>
                  </a:cubicBezTo>
                  <a:lnTo>
                    <a:pt x="429931" y="409776"/>
                  </a:lnTo>
                  <a:lnTo>
                    <a:pt x="489813" y="409776"/>
                  </a:lnTo>
                  <a:lnTo>
                    <a:pt x="489888" y="859614"/>
                  </a:lnTo>
                  <a:cubicBezTo>
                    <a:pt x="489888" y="892670"/>
                    <a:pt x="516832" y="919613"/>
                    <a:pt x="549888" y="919613"/>
                  </a:cubicBezTo>
                  <a:cubicBezTo>
                    <a:pt x="582943" y="919613"/>
                    <a:pt x="609809" y="892670"/>
                    <a:pt x="609809" y="859614"/>
                  </a:cubicBezTo>
                  <a:lnTo>
                    <a:pt x="609809" y="283962"/>
                  </a:lnTo>
                  <a:lnTo>
                    <a:pt x="649288" y="244191"/>
                  </a:lnTo>
                  <a:lnTo>
                    <a:pt x="677735" y="272637"/>
                  </a:lnTo>
                  <a:cubicBezTo>
                    <a:pt x="664939" y="292024"/>
                    <a:pt x="667064" y="318509"/>
                    <a:pt x="684100" y="335544"/>
                  </a:cubicBezTo>
                  <a:cubicBezTo>
                    <a:pt x="703558" y="355002"/>
                    <a:pt x="735341" y="355002"/>
                    <a:pt x="754799" y="335544"/>
                  </a:cubicBezTo>
                  <a:lnTo>
                    <a:pt x="896196" y="194150"/>
                  </a:lnTo>
                  <a:cubicBezTo>
                    <a:pt x="915655" y="174693"/>
                    <a:pt x="915654" y="142988"/>
                    <a:pt x="896196" y="123531"/>
                  </a:cubicBezTo>
                  <a:cubicBezTo>
                    <a:pt x="886467" y="113802"/>
                    <a:pt x="873644" y="108927"/>
                    <a:pt x="860837" y="108927"/>
                  </a:cubicBezTo>
                  <a:cubicBezTo>
                    <a:pt x="848030" y="108927"/>
                    <a:pt x="835226" y="113802"/>
                    <a:pt x="825497" y="123531"/>
                  </a:cubicBezTo>
                  <a:lnTo>
                    <a:pt x="691187" y="257760"/>
                  </a:lnTo>
                  <a:lnTo>
                    <a:pt x="663384" y="229997"/>
                  </a:lnTo>
                  <a:lnTo>
                    <a:pt x="790158" y="102269"/>
                  </a:lnTo>
                  <a:cubicBezTo>
                    <a:pt x="813532" y="78895"/>
                    <a:pt x="813532" y="40868"/>
                    <a:pt x="790158" y="17495"/>
                  </a:cubicBezTo>
                  <a:cubicBezTo>
                    <a:pt x="778471" y="5808"/>
                    <a:pt x="763074" y="-77"/>
                    <a:pt x="747711" y="-77"/>
                  </a:cubicBezTo>
                  <a:cubicBezTo>
                    <a:pt x="732349" y="-77"/>
                    <a:pt x="716971" y="5808"/>
                    <a:pt x="705284" y="17495"/>
                  </a:cubicBezTo>
                  <a:lnTo>
                    <a:pt x="507363" y="215392"/>
                  </a:lnTo>
                  <a:cubicBezTo>
                    <a:pt x="495675" y="227080"/>
                    <a:pt x="489765" y="242491"/>
                    <a:pt x="489810" y="257838"/>
                  </a:cubicBezTo>
                  <a:lnTo>
                    <a:pt x="489810" y="309851"/>
                  </a:lnTo>
                  <a:lnTo>
                    <a:pt x="429967" y="309851"/>
                  </a:lnTo>
                  <a:lnTo>
                    <a:pt x="429967" y="257838"/>
                  </a:lnTo>
                  <a:cubicBezTo>
                    <a:pt x="429967" y="242426"/>
                    <a:pt x="424173" y="227229"/>
                    <a:pt x="412337" y="215392"/>
                  </a:cubicBezTo>
                  <a:lnTo>
                    <a:pt x="214415" y="17495"/>
                  </a:lnTo>
                  <a:cubicBezTo>
                    <a:pt x="202728" y="5808"/>
                    <a:pt x="187409" y="-77"/>
                    <a:pt x="172046" y="-77"/>
                  </a:cubicBezTo>
                  <a:close/>
                  <a:moveTo>
                    <a:pt x="172012" y="19779"/>
                  </a:moveTo>
                  <a:cubicBezTo>
                    <a:pt x="182203" y="19779"/>
                    <a:pt x="192391" y="23698"/>
                    <a:pt x="200284" y="31591"/>
                  </a:cubicBezTo>
                  <a:lnTo>
                    <a:pt x="398205" y="229489"/>
                  </a:lnTo>
                  <a:cubicBezTo>
                    <a:pt x="406098" y="237381"/>
                    <a:pt x="409970" y="247555"/>
                    <a:pt x="409940" y="257760"/>
                  </a:cubicBezTo>
                  <a:cubicBezTo>
                    <a:pt x="409914" y="458371"/>
                    <a:pt x="409902" y="658998"/>
                    <a:pt x="409864" y="859614"/>
                  </a:cubicBezTo>
                  <a:cubicBezTo>
                    <a:pt x="409864" y="881939"/>
                    <a:pt x="392183" y="899600"/>
                    <a:pt x="369858" y="899600"/>
                  </a:cubicBezTo>
                  <a:cubicBezTo>
                    <a:pt x="347533" y="899600"/>
                    <a:pt x="329872" y="881939"/>
                    <a:pt x="329872" y="859614"/>
                  </a:cubicBezTo>
                  <a:lnTo>
                    <a:pt x="329872" y="279822"/>
                  </a:lnTo>
                  <a:cubicBezTo>
                    <a:pt x="329866" y="277197"/>
                    <a:pt x="328829" y="274680"/>
                    <a:pt x="326982" y="272813"/>
                  </a:cubicBezTo>
                  <a:lnTo>
                    <a:pt x="143762" y="88192"/>
                  </a:lnTo>
                  <a:cubicBezTo>
                    <a:pt x="126019" y="70449"/>
                    <a:pt x="130805" y="44470"/>
                    <a:pt x="143687" y="31591"/>
                  </a:cubicBezTo>
                  <a:cubicBezTo>
                    <a:pt x="151580" y="23698"/>
                    <a:pt x="161826" y="19779"/>
                    <a:pt x="172017" y="19779"/>
                  </a:cubicBezTo>
                  <a:close/>
                  <a:moveTo>
                    <a:pt x="775949" y="31591"/>
                  </a:moveTo>
                  <a:cubicBezTo>
                    <a:pt x="791735" y="47377"/>
                    <a:pt x="791735" y="72406"/>
                    <a:pt x="775949" y="88192"/>
                  </a:cubicBezTo>
                  <a:lnTo>
                    <a:pt x="592710" y="272813"/>
                  </a:lnTo>
                  <a:cubicBezTo>
                    <a:pt x="590844" y="274668"/>
                    <a:pt x="589782" y="277189"/>
                    <a:pt x="589763" y="279822"/>
                  </a:cubicBezTo>
                  <a:lnTo>
                    <a:pt x="589763" y="859614"/>
                  </a:lnTo>
                  <a:cubicBezTo>
                    <a:pt x="589763" y="881939"/>
                    <a:pt x="572180" y="899600"/>
                    <a:pt x="549855" y="899600"/>
                  </a:cubicBezTo>
                  <a:cubicBezTo>
                    <a:pt x="527529" y="899600"/>
                    <a:pt x="509849" y="881939"/>
                    <a:pt x="509849" y="859614"/>
                  </a:cubicBezTo>
                  <a:lnTo>
                    <a:pt x="509773" y="257838"/>
                  </a:lnTo>
                  <a:lnTo>
                    <a:pt x="509773" y="257819"/>
                  </a:lnTo>
                  <a:lnTo>
                    <a:pt x="509773" y="257799"/>
                  </a:lnTo>
                  <a:lnTo>
                    <a:pt x="509773" y="257779"/>
                  </a:lnTo>
                  <a:lnTo>
                    <a:pt x="509773" y="257760"/>
                  </a:lnTo>
                  <a:cubicBezTo>
                    <a:pt x="509743" y="247555"/>
                    <a:pt x="513615" y="237381"/>
                    <a:pt x="521508" y="229489"/>
                  </a:cubicBezTo>
                  <a:lnTo>
                    <a:pt x="719429" y="31591"/>
                  </a:lnTo>
                  <a:cubicBezTo>
                    <a:pt x="734896" y="16124"/>
                    <a:pt x="759670" y="15795"/>
                    <a:pt x="775949" y="31591"/>
                  </a:cubicBezTo>
                  <a:close/>
                  <a:moveTo>
                    <a:pt x="459806" y="79914"/>
                  </a:moveTo>
                  <a:cubicBezTo>
                    <a:pt x="421590" y="79914"/>
                    <a:pt x="383449" y="85563"/>
                    <a:pt x="346914" y="96958"/>
                  </a:cubicBezTo>
                  <a:cubicBezTo>
                    <a:pt x="341621" y="98598"/>
                    <a:pt x="338669" y="104227"/>
                    <a:pt x="340334" y="109513"/>
                  </a:cubicBezTo>
                  <a:cubicBezTo>
                    <a:pt x="341982" y="114758"/>
                    <a:pt x="347555" y="117689"/>
                    <a:pt x="352811" y="116073"/>
                  </a:cubicBezTo>
                  <a:cubicBezTo>
                    <a:pt x="421923" y="94517"/>
                    <a:pt x="497787" y="94517"/>
                    <a:pt x="566899" y="116073"/>
                  </a:cubicBezTo>
                  <a:cubicBezTo>
                    <a:pt x="572148" y="117675"/>
                    <a:pt x="577708" y="114746"/>
                    <a:pt x="579355" y="109513"/>
                  </a:cubicBezTo>
                  <a:cubicBezTo>
                    <a:pt x="581021" y="104233"/>
                    <a:pt x="578082" y="98605"/>
                    <a:pt x="572795" y="96958"/>
                  </a:cubicBezTo>
                  <a:cubicBezTo>
                    <a:pt x="536260" y="85563"/>
                    <a:pt x="498021" y="79914"/>
                    <a:pt x="459806" y="79914"/>
                  </a:cubicBezTo>
                  <a:close/>
                  <a:moveTo>
                    <a:pt x="58886" y="128724"/>
                  </a:moveTo>
                  <a:cubicBezTo>
                    <a:pt x="66508" y="128724"/>
                    <a:pt x="74135" y="131694"/>
                    <a:pt x="80071" y="137627"/>
                  </a:cubicBezTo>
                  <a:lnTo>
                    <a:pt x="143682" y="201238"/>
                  </a:lnTo>
                  <a:lnTo>
                    <a:pt x="101313" y="243683"/>
                  </a:lnTo>
                  <a:lnTo>
                    <a:pt x="37722" y="180054"/>
                  </a:lnTo>
                  <a:cubicBezTo>
                    <a:pt x="25851" y="168183"/>
                    <a:pt x="25852" y="149497"/>
                    <a:pt x="37722" y="137627"/>
                  </a:cubicBezTo>
                  <a:cubicBezTo>
                    <a:pt x="43657" y="131692"/>
                    <a:pt x="51264" y="128724"/>
                    <a:pt x="58886" y="128724"/>
                  </a:cubicBezTo>
                  <a:close/>
                  <a:moveTo>
                    <a:pt x="860784" y="128724"/>
                  </a:moveTo>
                  <a:cubicBezTo>
                    <a:pt x="868424" y="128724"/>
                    <a:pt x="876052" y="131694"/>
                    <a:pt x="881988" y="137627"/>
                  </a:cubicBezTo>
                  <a:cubicBezTo>
                    <a:pt x="893858" y="149497"/>
                    <a:pt x="893858" y="168183"/>
                    <a:pt x="881988" y="180054"/>
                  </a:cubicBezTo>
                  <a:lnTo>
                    <a:pt x="818376" y="243663"/>
                  </a:lnTo>
                  <a:lnTo>
                    <a:pt x="775988" y="201218"/>
                  </a:lnTo>
                  <a:lnTo>
                    <a:pt x="839560" y="137627"/>
                  </a:lnTo>
                  <a:cubicBezTo>
                    <a:pt x="845496" y="131692"/>
                    <a:pt x="853143" y="128724"/>
                    <a:pt x="860784" y="128724"/>
                  </a:cubicBezTo>
                  <a:close/>
                  <a:moveTo>
                    <a:pt x="157857" y="215392"/>
                  </a:moveTo>
                  <a:lnTo>
                    <a:pt x="221468" y="279002"/>
                  </a:lnTo>
                  <a:cubicBezTo>
                    <a:pt x="233338" y="290873"/>
                    <a:pt x="233338" y="309578"/>
                    <a:pt x="221468" y="321448"/>
                  </a:cubicBezTo>
                  <a:cubicBezTo>
                    <a:pt x="209598" y="333319"/>
                    <a:pt x="190892" y="333319"/>
                    <a:pt x="179022" y="321448"/>
                  </a:cubicBezTo>
                  <a:lnTo>
                    <a:pt x="115430" y="257819"/>
                  </a:lnTo>
                  <a:close/>
                  <a:moveTo>
                    <a:pt x="761833" y="215392"/>
                  </a:moveTo>
                  <a:lnTo>
                    <a:pt x="804240" y="257799"/>
                  </a:lnTo>
                  <a:lnTo>
                    <a:pt x="740609" y="321448"/>
                  </a:lnTo>
                  <a:cubicBezTo>
                    <a:pt x="728739" y="333319"/>
                    <a:pt x="710111" y="333319"/>
                    <a:pt x="698241" y="321448"/>
                  </a:cubicBezTo>
                  <a:cubicBezTo>
                    <a:pt x="686370" y="309578"/>
                    <a:pt x="686370" y="290873"/>
                    <a:pt x="698241" y="279002"/>
                  </a:cubicBezTo>
                  <a:close/>
                  <a:moveTo>
                    <a:pt x="889661" y="279822"/>
                  </a:moveTo>
                  <a:cubicBezTo>
                    <a:pt x="873217" y="279822"/>
                    <a:pt x="859710" y="293407"/>
                    <a:pt x="859710" y="309851"/>
                  </a:cubicBezTo>
                  <a:cubicBezTo>
                    <a:pt x="859710" y="326295"/>
                    <a:pt x="873216" y="339820"/>
                    <a:pt x="889661" y="339820"/>
                  </a:cubicBezTo>
                  <a:cubicBezTo>
                    <a:pt x="906106" y="339820"/>
                    <a:pt x="919690" y="326295"/>
                    <a:pt x="919690" y="309851"/>
                  </a:cubicBezTo>
                  <a:cubicBezTo>
                    <a:pt x="919690" y="293406"/>
                    <a:pt x="906105" y="279822"/>
                    <a:pt x="889661" y="279822"/>
                  </a:cubicBezTo>
                  <a:close/>
                  <a:moveTo>
                    <a:pt x="889661" y="299815"/>
                  </a:moveTo>
                  <a:cubicBezTo>
                    <a:pt x="895300" y="299815"/>
                    <a:pt x="899696" y="304211"/>
                    <a:pt x="899696" y="309851"/>
                  </a:cubicBezTo>
                  <a:cubicBezTo>
                    <a:pt x="899696" y="315490"/>
                    <a:pt x="895300" y="319828"/>
                    <a:pt x="889661" y="319828"/>
                  </a:cubicBezTo>
                  <a:cubicBezTo>
                    <a:pt x="884021" y="319827"/>
                    <a:pt x="879703" y="315490"/>
                    <a:pt x="879703" y="309851"/>
                  </a:cubicBezTo>
                  <a:cubicBezTo>
                    <a:pt x="879703" y="304211"/>
                    <a:pt x="884022" y="299815"/>
                    <a:pt x="889661" y="299815"/>
                  </a:cubicBezTo>
                  <a:close/>
                  <a:moveTo>
                    <a:pt x="0" y="349778"/>
                  </a:moveTo>
                  <a:cubicBezTo>
                    <a:pt x="0" y="366222"/>
                    <a:pt x="13526" y="379806"/>
                    <a:pt x="29971" y="379806"/>
                  </a:cubicBezTo>
                  <a:cubicBezTo>
                    <a:pt x="46415" y="379806"/>
                    <a:pt x="59999" y="366222"/>
                    <a:pt x="59999" y="349778"/>
                  </a:cubicBezTo>
                  <a:cubicBezTo>
                    <a:pt x="59999" y="333334"/>
                    <a:pt x="46533" y="319828"/>
                    <a:pt x="29971" y="319828"/>
                  </a:cubicBezTo>
                  <a:cubicBezTo>
                    <a:pt x="13409" y="319828"/>
                    <a:pt x="0" y="333285"/>
                    <a:pt x="0" y="349778"/>
                  </a:cubicBezTo>
                  <a:close/>
                  <a:moveTo>
                    <a:pt x="803772" y="323205"/>
                  </a:moveTo>
                  <a:cubicBezTo>
                    <a:pt x="798577" y="325147"/>
                    <a:pt x="795957" y="330949"/>
                    <a:pt x="797934" y="336130"/>
                  </a:cubicBezTo>
                  <a:cubicBezTo>
                    <a:pt x="843993" y="458601"/>
                    <a:pt x="815411" y="605808"/>
                    <a:pt x="726278" y="701702"/>
                  </a:cubicBezTo>
                  <a:cubicBezTo>
                    <a:pt x="696162" y="731359"/>
                    <a:pt x="662935" y="758838"/>
                    <a:pt x="631391" y="776228"/>
                  </a:cubicBezTo>
                  <a:cubicBezTo>
                    <a:pt x="626514" y="778847"/>
                    <a:pt x="624693" y="784930"/>
                    <a:pt x="627330" y="789798"/>
                  </a:cubicBezTo>
                  <a:cubicBezTo>
                    <a:pt x="629971" y="794653"/>
                    <a:pt x="636048" y="796447"/>
                    <a:pt x="640900" y="793800"/>
                  </a:cubicBezTo>
                  <a:cubicBezTo>
                    <a:pt x="678348" y="773470"/>
                    <a:pt x="712311" y="746797"/>
                    <a:pt x="740964" y="715274"/>
                  </a:cubicBezTo>
                  <a:cubicBezTo>
                    <a:pt x="835561" y="613499"/>
                    <a:pt x="865461" y="459039"/>
                    <a:pt x="816602" y="329123"/>
                  </a:cubicBezTo>
                  <a:cubicBezTo>
                    <a:pt x="814512" y="323112"/>
                    <a:pt x="808349" y="321636"/>
                    <a:pt x="803774" y="323207"/>
                  </a:cubicBezTo>
                  <a:close/>
                  <a:moveTo>
                    <a:pt x="103012" y="329199"/>
                  </a:moveTo>
                  <a:cubicBezTo>
                    <a:pt x="87711" y="370912"/>
                    <a:pt x="79980" y="415268"/>
                    <a:pt x="79993" y="459660"/>
                  </a:cubicBezTo>
                  <a:cubicBezTo>
                    <a:pt x="79993" y="620279"/>
                    <a:pt x="178629" y="741737"/>
                    <a:pt x="278871" y="793857"/>
                  </a:cubicBezTo>
                  <a:cubicBezTo>
                    <a:pt x="283740" y="796445"/>
                    <a:pt x="289785" y="794601"/>
                    <a:pt x="292382" y="789737"/>
                  </a:cubicBezTo>
                  <a:cubicBezTo>
                    <a:pt x="295019" y="784844"/>
                    <a:pt x="293160" y="778739"/>
                    <a:pt x="288242" y="776148"/>
                  </a:cubicBezTo>
                  <a:cubicBezTo>
                    <a:pt x="174241" y="715567"/>
                    <a:pt x="98501" y="589061"/>
                    <a:pt x="99986" y="459874"/>
                  </a:cubicBezTo>
                  <a:lnTo>
                    <a:pt x="99986" y="459855"/>
                  </a:lnTo>
                  <a:lnTo>
                    <a:pt x="99986" y="459835"/>
                  </a:lnTo>
                  <a:lnTo>
                    <a:pt x="99986" y="459816"/>
                  </a:lnTo>
                  <a:lnTo>
                    <a:pt x="99986" y="459797"/>
                  </a:lnTo>
                  <a:cubicBezTo>
                    <a:pt x="99957" y="417696"/>
                    <a:pt x="107265" y="375556"/>
                    <a:pt x="121756" y="336051"/>
                  </a:cubicBezTo>
                  <a:cubicBezTo>
                    <a:pt x="123675" y="330876"/>
                    <a:pt x="121034" y="325124"/>
                    <a:pt x="115859" y="323205"/>
                  </a:cubicBezTo>
                  <a:cubicBezTo>
                    <a:pt x="110060" y="321112"/>
                    <a:pt x="104722" y="324467"/>
                    <a:pt x="103012" y="329199"/>
                  </a:cubicBezTo>
                  <a:close/>
                  <a:moveTo>
                    <a:pt x="429933" y="329864"/>
                  </a:moveTo>
                  <a:lnTo>
                    <a:pt x="489776" y="329864"/>
                  </a:lnTo>
                  <a:lnTo>
                    <a:pt x="489796" y="389765"/>
                  </a:lnTo>
                  <a:lnTo>
                    <a:pt x="429914" y="389765"/>
                  </a:lnTo>
                  <a:close/>
                  <a:moveTo>
                    <a:pt x="29972" y="339822"/>
                  </a:moveTo>
                  <a:cubicBezTo>
                    <a:pt x="35386" y="339822"/>
                    <a:pt x="40008" y="344140"/>
                    <a:pt x="40008" y="349779"/>
                  </a:cubicBezTo>
                  <a:cubicBezTo>
                    <a:pt x="40008" y="355418"/>
                    <a:pt x="35612" y="359815"/>
                    <a:pt x="29972" y="359815"/>
                  </a:cubicBezTo>
                  <a:cubicBezTo>
                    <a:pt x="24333" y="359815"/>
                    <a:pt x="19995" y="355418"/>
                    <a:pt x="19995" y="349779"/>
                  </a:cubicBezTo>
                  <a:cubicBezTo>
                    <a:pt x="19995" y="344256"/>
                    <a:pt x="24558" y="339822"/>
                    <a:pt x="29972" y="339822"/>
                  </a:cubicBezTo>
                  <a:close/>
                  <a:moveTo>
                    <a:pt x="40006" y="609745"/>
                  </a:moveTo>
                  <a:cubicBezTo>
                    <a:pt x="18041" y="609745"/>
                    <a:pt x="0" y="627707"/>
                    <a:pt x="0" y="649672"/>
                  </a:cubicBezTo>
                  <a:cubicBezTo>
                    <a:pt x="0" y="671637"/>
                    <a:pt x="18040" y="689657"/>
                    <a:pt x="40006" y="689657"/>
                  </a:cubicBezTo>
                  <a:cubicBezTo>
                    <a:pt x="61972" y="689657"/>
                    <a:pt x="79993" y="671637"/>
                    <a:pt x="79993" y="649672"/>
                  </a:cubicBezTo>
                  <a:cubicBezTo>
                    <a:pt x="79993" y="627707"/>
                    <a:pt x="61971" y="609745"/>
                    <a:pt x="40006" y="609745"/>
                  </a:cubicBezTo>
                  <a:close/>
                  <a:moveTo>
                    <a:pt x="40006" y="629757"/>
                  </a:moveTo>
                  <a:cubicBezTo>
                    <a:pt x="51166" y="629757"/>
                    <a:pt x="59999" y="638512"/>
                    <a:pt x="59999" y="649672"/>
                  </a:cubicBezTo>
                  <a:cubicBezTo>
                    <a:pt x="59999" y="660832"/>
                    <a:pt x="51167" y="669665"/>
                    <a:pt x="40006" y="669664"/>
                  </a:cubicBezTo>
                  <a:cubicBezTo>
                    <a:pt x="28845" y="669665"/>
                    <a:pt x="19993" y="660832"/>
                    <a:pt x="19993" y="649672"/>
                  </a:cubicBezTo>
                  <a:cubicBezTo>
                    <a:pt x="19994" y="638512"/>
                    <a:pt x="28846" y="629757"/>
                    <a:pt x="40006" y="629757"/>
                  </a:cubicBezTo>
                  <a:close/>
                  <a:moveTo>
                    <a:pt x="839697" y="669664"/>
                  </a:moveTo>
                  <a:cubicBezTo>
                    <a:pt x="834176" y="669686"/>
                    <a:pt x="829718" y="674179"/>
                    <a:pt x="829740" y="679700"/>
                  </a:cubicBezTo>
                  <a:lnTo>
                    <a:pt x="829740" y="700708"/>
                  </a:lnTo>
                  <a:cubicBezTo>
                    <a:pt x="823361" y="702011"/>
                    <a:pt x="817421" y="704536"/>
                    <a:pt x="812167" y="708029"/>
                  </a:cubicBezTo>
                  <a:lnTo>
                    <a:pt x="797270" y="693132"/>
                  </a:lnTo>
                  <a:cubicBezTo>
                    <a:pt x="793371" y="689256"/>
                    <a:pt x="787072" y="689256"/>
                    <a:pt x="783173" y="693132"/>
                  </a:cubicBezTo>
                  <a:cubicBezTo>
                    <a:pt x="779296" y="697032"/>
                    <a:pt x="779296" y="703330"/>
                    <a:pt x="783173" y="707229"/>
                  </a:cubicBezTo>
                  <a:lnTo>
                    <a:pt x="798070" y="722126"/>
                  </a:lnTo>
                  <a:cubicBezTo>
                    <a:pt x="794575" y="727380"/>
                    <a:pt x="792051" y="733320"/>
                    <a:pt x="790749" y="739698"/>
                  </a:cubicBezTo>
                  <a:lnTo>
                    <a:pt x="769740" y="739698"/>
                  </a:lnTo>
                  <a:cubicBezTo>
                    <a:pt x="764219" y="739676"/>
                    <a:pt x="759726" y="744134"/>
                    <a:pt x="759704" y="749655"/>
                  </a:cubicBezTo>
                  <a:cubicBezTo>
                    <a:pt x="759682" y="755207"/>
                    <a:pt x="764189" y="759712"/>
                    <a:pt x="769740" y="759690"/>
                  </a:cubicBezTo>
                  <a:lnTo>
                    <a:pt x="790768" y="759690"/>
                  </a:lnTo>
                  <a:cubicBezTo>
                    <a:pt x="792075" y="766039"/>
                    <a:pt x="794592" y="771971"/>
                    <a:pt x="798070" y="777204"/>
                  </a:cubicBezTo>
                  <a:lnTo>
                    <a:pt x="783173" y="792081"/>
                  </a:lnTo>
                  <a:cubicBezTo>
                    <a:pt x="779296" y="795981"/>
                    <a:pt x="779296" y="802279"/>
                    <a:pt x="783173" y="806178"/>
                  </a:cubicBezTo>
                  <a:cubicBezTo>
                    <a:pt x="787072" y="810055"/>
                    <a:pt x="793371" y="810055"/>
                    <a:pt x="797270" y="806178"/>
                  </a:cubicBezTo>
                  <a:lnTo>
                    <a:pt x="812187" y="791320"/>
                  </a:lnTo>
                  <a:cubicBezTo>
                    <a:pt x="817435" y="794804"/>
                    <a:pt x="823370" y="797321"/>
                    <a:pt x="829740" y="798622"/>
                  </a:cubicBezTo>
                  <a:lnTo>
                    <a:pt x="829740" y="819611"/>
                  </a:lnTo>
                  <a:cubicBezTo>
                    <a:pt x="829718" y="825131"/>
                    <a:pt x="834176" y="829624"/>
                    <a:pt x="839697" y="829646"/>
                  </a:cubicBezTo>
                  <a:cubicBezTo>
                    <a:pt x="845249" y="829668"/>
                    <a:pt x="849755" y="825162"/>
                    <a:pt x="849733" y="819611"/>
                  </a:cubicBezTo>
                  <a:lnTo>
                    <a:pt x="849733" y="798602"/>
                  </a:lnTo>
                  <a:cubicBezTo>
                    <a:pt x="856375" y="797303"/>
                    <a:pt x="862372" y="794615"/>
                    <a:pt x="867227" y="791320"/>
                  </a:cubicBezTo>
                  <a:lnTo>
                    <a:pt x="882144" y="806178"/>
                  </a:lnTo>
                  <a:cubicBezTo>
                    <a:pt x="886043" y="810055"/>
                    <a:pt x="892341" y="810055"/>
                    <a:pt x="896241" y="806178"/>
                  </a:cubicBezTo>
                  <a:cubicBezTo>
                    <a:pt x="900117" y="802279"/>
                    <a:pt x="900117" y="795981"/>
                    <a:pt x="896241" y="792081"/>
                  </a:cubicBezTo>
                  <a:lnTo>
                    <a:pt x="881363" y="777165"/>
                  </a:lnTo>
                  <a:cubicBezTo>
                    <a:pt x="884827" y="771941"/>
                    <a:pt x="887341" y="766025"/>
                    <a:pt x="888645" y="759690"/>
                  </a:cubicBezTo>
                  <a:lnTo>
                    <a:pt x="909654" y="759690"/>
                  </a:lnTo>
                  <a:cubicBezTo>
                    <a:pt x="915205" y="759712"/>
                    <a:pt x="919712" y="755207"/>
                    <a:pt x="919690" y="749655"/>
                  </a:cubicBezTo>
                  <a:cubicBezTo>
                    <a:pt x="919668" y="744134"/>
                    <a:pt x="915175" y="739676"/>
                    <a:pt x="909654" y="739698"/>
                  </a:cubicBezTo>
                  <a:lnTo>
                    <a:pt x="888665" y="739698"/>
                  </a:lnTo>
                  <a:cubicBezTo>
                    <a:pt x="887365" y="733336"/>
                    <a:pt x="884842" y="727409"/>
                    <a:pt x="881363" y="722165"/>
                  </a:cubicBezTo>
                  <a:lnTo>
                    <a:pt x="896241" y="707229"/>
                  </a:lnTo>
                  <a:cubicBezTo>
                    <a:pt x="900117" y="703330"/>
                    <a:pt x="900117" y="697032"/>
                    <a:pt x="896241" y="693132"/>
                  </a:cubicBezTo>
                  <a:cubicBezTo>
                    <a:pt x="892341" y="689256"/>
                    <a:pt x="886043" y="689256"/>
                    <a:pt x="882144" y="693132"/>
                  </a:cubicBezTo>
                  <a:lnTo>
                    <a:pt x="867246" y="708029"/>
                  </a:lnTo>
                  <a:cubicBezTo>
                    <a:pt x="862014" y="704550"/>
                    <a:pt x="856082" y="702035"/>
                    <a:pt x="849733" y="700727"/>
                  </a:cubicBezTo>
                  <a:lnTo>
                    <a:pt x="849733" y="679700"/>
                  </a:lnTo>
                  <a:cubicBezTo>
                    <a:pt x="849755" y="674149"/>
                    <a:pt x="845249" y="669643"/>
                    <a:pt x="839697" y="669664"/>
                  </a:cubicBezTo>
                  <a:close/>
                  <a:moveTo>
                    <a:pt x="839697" y="719705"/>
                  </a:moveTo>
                  <a:cubicBezTo>
                    <a:pt x="856118" y="719705"/>
                    <a:pt x="869746" y="732974"/>
                    <a:pt x="869746" y="749655"/>
                  </a:cubicBezTo>
                  <a:cubicBezTo>
                    <a:pt x="869746" y="766337"/>
                    <a:pt x="856379" y="779703"/>
                    <a:pt x="839697" y="779703"/>
                  </a:cubicBezTo>
                  <a:cubicBezTo>
                    <a:pt x="823016" y="779703"/>
                    <a:pt x="809746" y="766336"/>
                    <a:pt x="809746" y="749655"/>
                  </a:cubicBezTo>
                  <a:cubicBezTo>
                    <a:pt x="809746" y="733124"/>
                    <a:pt x="823276" y="719705"/>
                    <a:pt x="839697" y="719705"/>
                  </a:cubicBezTo>
                  <a:close/>
                  <a:moveTo>
                    <a:pt x="118437" y="749655"/>
                  </a:moveTo>
                  <a:cubicBezTo>
                    <a:pt x="112885" y="749633"/>
                    <a:pt x="108379" y="754139"/>
                    <a:pt x="108401" y="759690"/>
                  </a:cubicBezTo>
                  <a:lnTo>
                    <a:pt x="108401" y="780718"/>
                  </a:lnTo>
                  <a:cubicBezTo>
                    <a:pt x="88931" y="784727"/>
                    <a:pt x="73517" y="800141"/>
                    <a:pt x="69508" y="819611"/>
                  </a:cubicBezTo>
                  <a:lnTo>
                    <a:pt x="48480" y="819611"/>
                  </a:lnTo>
                  <a:cubicBezTo>
                    <a:pt x="42929" y="819589"/>
                    <a:pt x="38422" y="824094"/>
                    <a:pt x="38444" y="829646"/>
                  </a:cubicBezTo>
                  <a:cubicBezTo>
                    <a:pt x="38466" y="835167"/>
                    <a:pt x="42959" y="839625"/>
                    <a:pt x="48480" y="839604"/>
                  </a:cubicBezTo>
                  <a:lnTo>
                    <a:pt x="69488" y="839604"/>
                  </a:lnTo>
                  <a:cubicBezTo>
                    <a:pt x="73472" y="859111"/>
                    <a:pt x="88905" y="874579"/>
                    <a:pt x="108401" y="878593"/>
                  </a:cubicBezTo>
                  <a:lnTo>
                    <a:pt x="108401" y="899602"/>
                  </a:lnTo>
                  <a:cubicBezTo>
                    <a:pt x="108379" y="905153"/>
                    <a:pt x="112885" y="909659"/>
                    <a:pt x="118437" y="909637"/>
                  </a:cubicBezTo>
                  <a:cubicBezTo>
                    <a:pt x="123966" y="909626"/>
                    <a:pt x="128435" y="905130"/>
                    <a:pt x="128414" y="899602"/>
                  </a:cubicBezTo>
                  <a:lnTo>
                    <a:pt x="128414" y="878613"/>
                  </a:lnTo>
                  <a:cubicBezTo>
                    <a:pt x="147939" y="874618"/>
                    <a:pt x="163417" y="859131"/>
                    <a:pt x="167405" y="839604"/>
                  </a:cubicBezTo>
                  <a:lnTo>
                    <a:pt x="188393" y="839604"/>
                  </a:lnTo>
                  <a:cubicBezTo>
                    <a:pt x="193915" y="839625"/>
                    <a:pt x="198408" y="835167"/>
                    <a:pt x="198429" y="829646"/>
                  </a:cubicBezTo>
                  <a:cubicBezTo>
                    <a:pt x="198451" y="824094"/>
                    <a:pt x="193945" y="819589"/>
                    <a:pt x="188393" y="819611"/>
                  </a:cubicBezTo>
                  <a:lnTo>
                    <a:pt x="167385" y="819611"/>
                  </a:lnTo>
                  <a:cubicBezTo>
                    <a:pt x="163372" y="800121"/>
                    <a:pt x="147913" y="784688"/>
                    <a:pt x="128414" y="780699"/>
                  </a:cubicBezTo>
                  <a:lnTo>
                    <a:pt x="128414" y="759690"/>
                  </a:lnTo>
                  <a:cubicBezTo>
                    <a:pt x="128435" y="754162"/>
                    <a:pt x="123966" y="749666"/>
                    <a:pt x="118437" y="749655"/>
                  </a:cubicBezTo>
                  <a:close/>
                  <a:moveTo>
                    <a:pt x="118437" y="799618"/>
                  </a:moveTo>
                  <a:cubicBezTo>
                    <a:pt x="134683" y="799618"/>
                    <a:pt x="148407" y="812965"/>
                    <a:pt x="148407" y="829646"/>
                  </a:cubicBezTo>
                  <a:cubicBezTo>
                    <a:pt x="148407" y="846327"/>
                    <a:pt x="135118" y="859616"/>
                    <a:pt x="118437" y="859616"/>
                  </a:cubicBezTo>
                  <a:cubicBezTo>
                    <a:pt x="101756" y="859616"/>
                    <a:pt x="88408" y="846328"/>
                    <a:pt x="88408" y="829646"/>
                  </a:cubicBezTo>
                  <a:cubicBezTo>
                    <a:pt x="88408" y="813853"/>
                    <a:pt x="102191" y="799618"/>
                    <a:pt x="118437" y="799618"/>
                  </a:cubicBezTo>
                  <a:close/>
                  <a:moveTo>
                    <a:pt x="719795" y="829646"/>
                  </a:moveTo>
                  <a:cubicBezTo>
                    <a:pt x="697830" y="829646"/>
                    <a:pt x="679789" y="847687"/>
                    <a:pt x="679789" y="869651"/>
                  </a:cubicBezTo>
                  <a:cubicBezTo>
                    <a:pt x="679789" y="891617"/>
                    <a:pt x="697830" y="909637"/>
                    <a:pt x="719795" y="909637"/>
                  </a:cubicBezTo>
                  <a:cubicBezTo>
                    <a:pt x="741761" y="909637"/>
                    <a:pt x="759704" y="891616"/>
                    <a:pt x="759703" y="869651"/>
                  </a:cubicBezTo>
                  <a:cubicBezTo>
                    <a:pt x="759703" y="847687"/>
                    <a:pt x="741760" y="829646"/>
                    <a:pt x="719795" y="829646"/>
                  </a:cubicBezTo>
                  <a:close/>
                  <a:moveTo>
                    <a:pt x="719795" y="849658"/>
                  </a:moveTo>
                  <a:cubicBezTo>
                    <a:pt x="730955" y="849659"/>
                    <a:pt x="739710" y="858492"/>
                    <a:pt x="739710" y="869651"/>
                  </a:cubicBezTo>
                  <a:cubicBezTo>
                    <a:pt x="739711" y="880812"/>
                    <a:pt x="730955" y="889644"/>
                    <a:pt x="719795" y="889645"/>
                  </a:cubicBezTo>
                  <a:cubicBezTo>
                    <a:pt x="708635" y="889645"/>
                    <a:pt x="699782" y="880812"/>
                    <a:pt x="699782" y="869651"/>
                  </a:cubicBezTo>
                  <a:cubicBezTo>
                    <a:pt x="699782" y="858492"/>
                    <a:pt x="708635" y="849658"/>
                    <a:pt x="719795" y="84965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250"/>
                                  </p:stCondLst>
                                  <p:childTnLst>
                                    <p:set>
                                      <p:cBhvr>
                                        <p:cTn dur="1" fill="hold">
                                          <p:stCondLst>
                                            <p:cond delay="0"/>
                                          </p:stCondLst>
                                        </p:cTn>
                                        <p:tgtEl>
                                          <p:spTgt spid="9765"/>
                                        </p:tgtEl>
                                        <p:attrNameLst>
                                          <p:attrName>style.visibility</p:attrName>
                                        </p:attrNameLst>
                                      </p:cBhvr>
                                      <p:to>
                                        <p:strVal val="visible"/>
                                      </p:to>
                                    </p:set>
                                    <p:animEffect filter="fade" transition="in">
                                      <p:cBhvr>
                                        <p:cTn dur="500"/>
                                        <p:tgtEl>
                                          <p:spTgt spid="9765"/>
                                        </p:tgtEl>
                                      </p:cBhvr>
                                    </p:animEffect>
                                  </p:childTnLst>
                                </p:cTn>
                              </p:par>
                              <p:par>
                                <p:cTn fill="hold" nodeType="withEffect" presetClass="entr" presetID="10" presetSubtype="0">
                                  <p:stCondLst>
                                    <p:cond delay="250"/>
                                  </p:stCondLst>
                                  <p:childTnLst>
                                    <p:set>
                                      <p:cBhvr>
                                        <p:cTn dur="1" fill="hold">
                                          <p:stCondLst>
                                            <p:cond delay="0"/>
                                          </p:stCondLst>
                                        </p:cTn>
                                        <p:tgtEl>
                                          <p:spTgt spid="9780"/>
                                        </p:tgtEl>
                                        <p:attrNameLst>
                                          <p:attrName>style.visibility</p:attrName>
                                        </p:attrNameLst>
                                      </p:cBhvr>
                                      <p:to>
                                        <p:strVal val="visible"/>
                                      </p:to>
                                    </p:set>
                                    <p:animEffect filter="fade" transition="in">
                                      <p:cBhvr>
                                        <p:cTn dur="500"/>
                                        <p:tgtEl>
                                          <p:spTgt spid="9780"/>
                                        </p:tgtEl>
                                      </p:cBhvr>
                                    </p:animEffect>
                                  </p:childTnLst>
                                </p:cTn>
                              </p:par>
                              <p:par>
                                <p:cTn fill="hold" nodeType="withEffect" presetClass="entr" presetID="10" presetSubtype="0">
                                  <p:stCondLst>
                                    <p:cond delay="250"/>
                                  </p:stCondLst>
                                  <p:childTnLst>
                                    <p:set>
                                      <p:cBhvr>
                                        <p:cTn dur="1" fill="hold">
                                          <p:stCondLst>
                                            <p:cond delay="0"/>
                                          </p:stCondLst>
                                        </p:cTn>
                                        <p:tgtEl>
                                          <p:spTgt spid="9769"/>
                                        </p:tgtEl>
                                        <p:attrNameLst>
                                          <p:attrName>style.visibility</p:attrName>
                                        </p:attrNameLst>
                                      </p:cBhvr>
                                      <p:to>
                                        <p:strVal val="visible"/>
                                      </p:to>
                                    </p:set>
                                    <p:animEffect filter="fade" transition="in">
                                      <p:cBhvr>
                                        <p:cTn dur="500"/>
                                        <p:tgtEl>
                                          <p:spTgt spid="9769"/>
                                        </p:tgtEl>
                                      </p:cBhvr>
                                    </p:animEffect>
                                  </p:childTnLst>
                                </p:cTn>
                              </p:par>
                              <p:par>
                                <p:cTn fill="hold" nodeType="withEffect" presetClass="entr" presetID="10" presetSubtype="0">
                                  <p:stCondLst>
                                    <p:cond delay="250"/>
                                  </p:stCondLst>
                                  <p:childTnLst>
                                    <p:set>
                                      <p:cBhvr>
                                        <p:cTn dur="1" fill="hold">
                                          <p:stCondLst>
                                            <p:cond delay="0"/>
                                          </p:stCondLst>
                                        </p:cTn>
                                        <p:tgtEl>
                                          <p:spTgt spid="9770"/>
                                        </p:tgtEl>
                                        <p:attrNameLst>
                                          <p:attrName>style.visibility</p:attrName>
                                        </p:attrNameLst>
                                      </p:cBhvr>
                                      <p:to>
                                        <p:strVal val="visible"/>
                                      </p:to>
                                    </p:set>
                                    <p:animEffect filter="fade" transition="in">
                                      <p:cBhvr>
                                        <p:cTn dur="500"/>
                                        <p:tgtEl>
                                          <p:spTgt spid="9770"/>
                                        </p:tgtEl>
                                      </p:cBhvr>
                                    </p:animEffect>
                                  </p:childTnLst>
                                </p:cTn>
                              </p:par>
                              <p:par>
                                <p:cTn fill="hold" nodeType="withEffect" presetClass="entr" presetID="10" presetSubtype="0">
                                  <p:stCondLst>
                                    <p:cond delay="250"/>
                                  </p:stCondLst>
                                  <p:childTnLst>
                                    <p:set>
                                      <p:cBhvr>
                                        <p:cTn dur="1" fill="hold">
                                          <p:stCondLst>
                                            <p:cond delay="0"/>
                                          </p:stCondLst>
                                        </p:cTn>
                                        <p:tgtEl>
                                          <p:spTgt spid="9762"/>
                                        </p:tgtEl>
                                        <p:attrNameLst>
                                          <p:attrName>style.visibility</p:attrName>
                                        </p:attrNameLst>
                                      </p:cBhvr>
                                      <p:to>
                                        <p:strVal val="visible"/>
                                      </p:to>
                                    </p:set>
                                    <p:animEffect filter="fade" transition="in">
                                      <p:cBhvr>
                                        <p:cTn dur="500"/>
                                        <p:tgtEl>
                                          <p:spTgt spid="9762"/>
                                        </p:tgtEl>
                                      </p:cBhvr>
                                    </p:animEffect>
                                  </p:childTnLst>
                                </p:cTn>
                              </p:par>
                              <p:par>
                                <p:cTn fill="hold" nodeType="withEffect" presetClass="entr" presetID="10" presetSubtype="0">
                                  <p:stCondLst>
                                    <p:cond delay="250"/>
                                  </p:stCondLst>
                                  <p:childTnLst>
                                    <p:set>
                                      <p:cBhvr>
                                        <p:cTn dur="1" fill="hold">
                                          <p:stCondLst>
                                            <p:cond delay="0"/>
                                          </p:stCondLst>
                                        </p:cTn>
                                        <p:tgtEl>
                                          <p:spTgt spid="9763"/>
                                        </p:tgtEl>
                                        <p:attrNameLst>
                                          <p:attrName>style.visibility</p:attrName>
                                        </p:attrNameLst>
                                      </p:cBhvr>
                                      <p:to>
                                        <p:strVal val="visible"/>
                                      </p:to>
                                    </p:set>
                                    <p:animEffect filter="fade" transition="in">
                                      <p:cBhvr>
                                        <p:cTn dur="500"/>
                                        <p:tgtEl>
                                          <p:spTgt spid="9763"/>
                                        </p:tgtEl>
                                      </p:cBhvr>
                                    </p:animEffect>
                                  </p:childTnLst>
                                </p:cTn>
                              </p:par>
                              <p:par>
                                <p:cTn fill="hold" nodeType="withEffect" presetClass="entr" presetID="10" presetSubtype="0">
                                  <p:stCondLst>
                                    <p:cond delay="250"/>
                                  </p:stCondLst>
                                  <p:childTnLst>
                                    <p:set>
                                      <p:cBhvr>
                                        <p:cTn dur="1" fill="hold">
                                          <p:stCondLst>
                                            <p:cond delay="0"/>
                                          </p:stCondLst>
                                        </p:cTn>
                                        <p:tgtEl>
                                          <p:spTgt spid="9764"/>
                                        </p:tgtEl>
                                        <p:attrNameLst>
                                          <p:attrName>style.visibility</p:attrName>
                                        </p:attrNameLst>
                                      </p:cBhvr>
                                      <p:to>
                                        <p:strVal val="visible"/>
                                      </p:to>
                                    </p:set>
                                    <p:animEffect filter="fade" transition="in">
                                      <p:cBhvr>
                                        <p:cTn dur="500"/>
                                        <p:tgtEl>
                                          <p:spTgt spid="9764"/>
                                        </p:tgtEl>
                                      </p:cBhvr>
                                    </p:animEffect>
                                  </p:childTnLst>
                                </p:cTn>
                              </p:par>
                              <p:par>
                                <p:cTn fill="hold" nodeType="withEffect" presetClass="entr" presetID="10" presetSubtype="0">
                                  <p:stCondLst>
                                    <p:cond delay="500"/>
                                  </p:stCondLst>
                                  <p:childTnLst>
                                    <p:set>
                                      <p:cBhvr>
                                        <p:cTn dur="1" fill="hold">
                                          <p:stCondLst>
                                            <p:cond delay="0"/>
                                          </p:stCondLst>
                                        </p:cTn>
                                        <p:tgtEl>
                                          <p:spTgt spid="9774"/>
                                        </p:tgtEl>
                                        <p:attrNameLst>
                                          <p:attrName>style.visibility</p:attrName>
                                        </p:attrNameLst>
                                      </p:cBhvr>
                                      <p:to>
                                        <p:strVal val="visible"/>
                                      </p:to>
                                    </p:set>
                                    <p:animEffect filter="fade" transition="in">
                                      <p:cBhvr>
                                        <p:cTn dur="500"/>
                                        <p:tgtEl>
                                          <p:spTgt spid="9774"/>
                                        </p:tgtEl>
                                      </p:cBhvr>
                                    </p:animEffect>
                                  </p:childTnLst>
                                </p:cTn>
                              </p:par>
                              <p:par>
                                <p:cTn fill="hold" nodeType="withEffect" presetClass="entr" presetID="10" presetSubtype="0">
                                  <p:stCondLst>
                                    <p:cond delay="500"/>
                                  </p:stCondLst>
                                  <p:childTnLst>
                                    <p:set>
                                      <p:cBhvr>
                                        <p:cTn dur="1" fill="hold">
                                          <p:stCondLst>
                                            <p:cond delay="0"/>
                                          </p:stCondLst>
                                        </p:cTn>
                                        <p:tgtEl>
                                          <p:spTgt spid="9775"/>
                                        </p:tgtEl>
                                        <p:attrNameLst>
                                          <p:attrName>style.visibility</p:attrName>
                                        </p:attrNameLst>
                                      </p:cBhvr>
                                      <p:to>
                                        <p:strVal val="visible"/>
                                      </p:to>
                                    </p:set>
                                    <p:animEffect filter="fade" transition="in">
                                      <p:cBhvr>
                                        <p:cTn dur="500"/>
                                        <p:tgtEl>
                                          <p:spTgt spid="9775"/>
                                        </p:tgtEl>
                                      </p:cBhvr>
                                    </p:animEffect>
                                  </p:childTnLst>
                                </p:cTn>
                              </p:par>
                              <p:par>
                                <p:cTn fill="hold" nodeType="withEffect" presetClass="entr" presetID="10" presetSubtype="0">
                                  <p:stCondLst>
                                    <p:cond delay="500"/>
                                  </p:stCondLst>
                                  <p:childTnLst>
                                    <p:set>
                                      <p:cBhvr>
                                        <p:cTn dur="1" fill="hold">
                                          <p:stCondLst>
                                            <p:cond delay="0"/>
                                          </p:stCondLst>
                                        </p:cTn>
                                        <p:tgtEl>
                                          <p:spTgt spid="9776"/>
                                        </p:tgtEl>
                                        <p:attrNameLst>
                                          <p:attrName>style.visibility</p:attrName>
                                        </p:attrNameLst>
                                      </p:cBhvr>
                                      <p:to>
                                        <p:strVal val="visible"/>
                                      </p:to>
                                    </p:set>
                                    <p:animEffect filter="fade" transition="in">
                                      <p:cBhvr>
                                        <p:cTn dur="500"/>
                                        <p:tgtEl>
                                          <p:spTgt spid="9776"/>
                                        </p:tgtEl>
                                      </p:cBhvr>
                                    </p:animEffect>
                                  </p:childTnLst>
                                </p:cTn>
                              </p:par>
                              <p:par>
                                <p:cTn fill="hold" nodeType="withEffect" presetClass="entr" presetID="10" presetSubtype="0">
                                  <p:stCondLst>
                                    <p:cond delay="500"/>
                                  </p:stCondLst>
                                  <p:childTnLst>
                                    <p:set>
                                      <p:cBhvr>
                                        <p:cTn dur="1" fill="hold">
                                          <p:stCondLst>
                                            <p:cond delay="0"/>
                                          </p:stCondLst>
                                        </p:cTn>
                                        <p:tgtEl>
                                          <p:spTgt spid="9777"/>
                                        </p:tgtEl>
                                        <p:attrNameLst>
                                          <p:attrName>style.visibility</p:attrName>
                                        </p:attrNameLst>
                                      </p:cBhvr>
                                      <p:to>
                                        <p:strVal val="visible"/>
                                      </p:to>
                                    </p:set>
                                    <p:animEffect filter="fade" transition="in">
                                      <p:cBhvr>
                                        <p:cTn dur="500"/>
                                        <p:tgtEl>
                                          <p:spTgt spid="9777"/>
                                        </p:tgtEl>
                                      </p:cBhvr>
                                    </p:animEffect>
                                  </p:childTnLst>
                                </p:cTn>
                              </p:par>
                              <p:par>
                                <p:cTn fill="hold" nodeType="withEffect" presetClass="entr" presetID="10" presetSubtype="0">
                                  <p:stCondLst>
                                    <p:cond delay="500"/>
                                  </p:stCondLst>
                                  <p:childTnLst>
                                    <p:set>
                                      <p:cBhvr>
                                        <p:cTn dur="1" fill="hold">
                                          <p:stCondLst>
                                            <p:cond delay="0"/>
                                          </p:stCondLst>
                                        </p:cTn>
                                        <p:tgtEl>
                                          <p:spTgt spid="9778"/>
                                        </p:tgtEl>
                                        <p:attrNameLst>
                                          <p:attrName>style.visibility</p:attrName>
                                        </p:attrNameLst>
                                      </p:cBhvr>
                                      <p:to>
                                        <p:strVal val="visible"/>
                                      </p:to>
                                    </p:set>
                                    <p:animEffect filter="fade" transition="in">
                                      <p:cBhvr>
                                        <p:cTn dur="500"/>
                                        <p:tgtEl>
                                          <p:spTgt spid="9778"/>
                                        </p:tgtEl>
                                      </p:cBhvr>
                                    </p:animEffect>
                                  </p:childTnLst>
                                </p:cTn>
                              </p:par>
                              <p:par>
                                <p:cTn fill="hold" nodeType="withEffect" presetClass="entr" presetID="10" presetSubtype="0">
                                  <p:stCondLst>
                                    <p:cond delay="500"/>
                                  </p:stCondLst>
                                  <p:childTnLst>
                                    <p:set>
                                      <p:cBhvr>
                                        <p:cTn dur="1" fill="hold">
                                          <p:stCondLst>
                                            <p:cond delay="0"/>
                                          </p:stCondLst>
                                        </p:cTn>
                                        <p:tgtEl>
                                          <p:spTgt spid="9779"/>
                                        </p:tgtEl>
                                        <p:attrNameLst>
                                          <p:attrName>style.visibility</p:attrName>
                                        </p:attrNameLst>
                                      </p:cBhvr>
                                      <p:to>
                                        <p:strVal val="visible"/>
                                      </p:to>
                                    </p:set>
                                    <p:animEffect filter="fade" transition="in">
                                      <p:cBhvr>
                                        <p:cTn dur="500"/>
                                        <p:tgtEl>
                                          <p:spTgt spid="9779"/>
                                        </p:tgtEl>
                                      </p:cBhvr>
                                    </p:animEffect>
                                  </p:childTnLst>
                                </p:cTn>
                              </p:par>
                              <p:par>
                                <p:cTn fill="hold" nodeType="withEffect" presetClass="entr" presetID="2" presetSubtype="2">
                                  <p:stCondLst>
                                    <p:cond delay="750"/>
                                  </p:stCondLst>
                                  <p:childTnLst>
                                    <p:set>
                                      <p:cBhvr>
                                        <p:cTn dur="1" fill="hold">
                                          <p:stCondLst>
                                            <p:cond delay="0"/>
                                          </p:stCondLst>
                                        </p:cTn>
                                        <p:tgtEl>
                                          <p:spTgt spid="9772"/>
                                        </p:tgtEl>
                                        <p:attrNameLst>
                                          <p:attrName>style.visibility</p:attrName>
                                        </p:attrNameLst>
                                      </p:cBhvr>
                                      <p:to>
                                        <p:strVal val="visible"/>
                                      </p:to>
                                    </p:set>
                                    <p:anim calcmode="lin" valueType="num">
                                      <p:cBhvr additive="base">
                                        <p:cTn dur="500"/>
                                        <p:tgtEl>
                                          <p:spTgt spid="977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750"/>
                                  </p:stCondLst>
                                  <p:childTnLst>
                                    <p:set>
                                      <p:cBhvr>
                                        <p:cTn dur="1" fill="hold">
                                          <p:stCondLst>
                                            <p:cond delay="0"/>
                                          </p:stCondLst>
                                        </p:cTn>
                                        <p:tgtEl>
                                          <p:spTgt spid="9773"/>
                                        </p:tgtEl>
                                        <p:attrNameLst>
                                          <p:attrName>style.visibility</p:attrName>
                                        </p:attrNameLst>
                                      </p:cBhvr>
                                      <p:to>
                                        <p:strVal val="visible"/>
                                      </p:to>
                                    </p:set>
                                    <p:anim calcmode="lin" valueType="num">
                                      <p:cBhvr additive="base">
                                        <p:cTn dur="500"/>
                                        <p:tgtEl>
                                          <p:spTgt spid="9773"/>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1" name="Shape 941"/>
        <p:cNvGrpSpPr/>
        <p:nvPr/>
      </p:nvGrpSpPr>
      <p:grpSpPr>
        <a:xfrm>
          <a:off x="0" y="0"/>
          <a:ext cx="0" cy="0"/>
          <a:chOff x="0" y="0"/>
          <a:chExt cx="0" cy="0"/>
        </a:xfrm>
      </p:grpSpPr>
      <p:sp>
        <p:nvSpPr>
          <p:cNvPr id="942" name="Google Shape;942;p15"/>
          <p:cNvSpPr txBox="1"/>
          <p:nvPr/>
        </p:nvSpPr>
        <p:spPr>
          <a:xfrm>
            <a:off x="296268" y="385036"/>
            <a:ext cx="1189573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O papel da hemólise</a:t>
            </a:r>
            <a:endParaRPr b="1" baseline="30000" sz="3500">
              <a:solidFill>
                <a:schemeClr val="accent1"/>
              </a:solidFill>
              <a:latin typeface="Lustria"/>
              <a:ea typeface="Lustria"/>
              <a:cs typeface="Lustria"/>
              <a:sym typeface="Lustria"/>
            </a:endParaRPr>
          </a:p>
        </p:txBody>
      </p:sp>
      <p:sp>
        <p:nvSpPr>
          <p:cNvPr id="943" name="Google Shape;943;p1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HPN = hemoglobinúria paroxística noturna; LSN = Limite Superior da Normalidade; DHL = desidrogenase láctica</a:t>
            </a:r>
            <a:endParaRPr/>
          </a:p>
          <a:p>
            <a:pPr indent="0" lvl="0" marL="0" rtl="0" algn="l">
              <a:lnSpc>
                <a:spcPct val="90000"/>
              </a:lnSpc>
              <a:spcBef>
                <a:spcPts val="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Jang JH, et al. J Korean Med Sci 2016;31:214–221</a:t>
            </a:r>
            <a:endParaRPr/>
          </a:p>
        </p:txBody>
      </p:sp>
      <p:sp>
        <p:nvSpPr>
          <p:cNvPr id="944" name="Google Shape;944;p15"/>
          <p:cNvSpPr/>
          <p:nvPr/>
        </p:nvSpPr>
        <p:spPr>
          <a:xfrm>
            <a:off x="973502" y="2040545"/>
            <a:ext cx="4965834" cy="366371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945" name="Google Shape;945;p15"/>
          <p:cNvSpPr/>
          <p:nvPr/>
        </p:nvSpPr>
        <p:spPr>
          <a:xfrm>
            <a:off x="993910" y="2040545"/>
            <a:ext cx="1280030"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600"/>
              <a:buFont typeface="Lustria"/>
              <a:buNone/>
            </a:pPr>
            <a:r>
              <a:rPr b="0" i="0" lang="pt-BR" sz="1600" u="none" cap="none" strike="noStrike">
                <a:solidFill>
                  <a:schemeClr val="lt1"/>
                </a:solidFill>
                <a:latin typeface="Lustria"/>
                <a:ea typeface="Lustria"/>
                <a:cs typeface="Lustria"/>
                <a:sym typeface="Lustria"/>
              </a:rPr>
              <a:t>Pacientes </a:t>
            </a:r>
            <a:r>
              <a:rPr b="0" i="0" lang="pt-BR" sz="1100" u="none" cap="none" strike="noStrike">
                <a:solidFill>
                  <a:schemeClr val="lt1"/>
                </a:solidFill>
                <a:latin typeface="Lustria"/>
                <a:ea typeface="Lustria"/>
                <a:cs typeface="Lustria"/>
                <a:sym typeface="Lustria"/>
              </a:rPr>
              <a:t>(%)</a:t>
            </a:r>
            <a:endParaRPr b="0" i="0" sz="1600" u="none" cap="none" strike="noStrike">
              <a:solidFill>
                <a:schemeClr val="lt1"/>
              </a:solidFill>
              <a:latin typeface="Lustria"/>
              <a:ea typeface="Lustria"/>
              <a:cs typeface="Lustria"/>
              <a:sym typeface="Lustria"/>
            </a:endParaRPr>
          </a:p>
        </p:txBody>
      </p:sp>
      <p:graphicFrame>
        <p:nvGraphicFramePr>
          <p:cNvPr id="946" name="Google Shape;946;p15"/>
          <p:cNvGraphicFramePr/>
          <p:nvPr/>
        </p:nvGraphicFramePr>
        <p:xfrm>
          <a:off x="1568687" y="1931658"/>
          <a:ext cx="3795872" cy="3000856"/>
        </p:xfrm>
        <a:graphic>
          <a:graphicData uri="http://schemas.openxmlformats.org/drawingml/2006/chart">
            <c:chart r:id="rId3"/>
          </a:graphicData>
        </a:graphic>
      </p:graphicFrame>
      <p:grpSp>
        <p:nvGrpSpPr>
          <p:cNvPr id="947" name="Google Shape;947;p15"/>
          <p:cNvGrpSpPr/>
          <p:nvPr/>
        </p:nvGrpSpPr>
        <p:grpSpPr>
          <a:xfrm>
            <a:off x="1842187" y="4923087"/>
            <a:ext cx="3316506" cy="312378"/>
            <a:chOff x="1842187" y="4923087"/>
            <a:chExt cx="3316506" cy="312378"/>
          </a:xfrm>
        </p:grpSpPr>
        <p:sp>
          <p:nvSpPr>
            <p:cNvPr id="948" name="Google Shape;948;p15"/>
            <p:cNvSpPr txBox="1"/>
            <p:nvPr/>
          </p:nvSpPr>
          <p:spPr>
            <a:xfrm>
              <a:off x="1842187" y="4949233"/>
              <a:ext cx="1344072" cy="286232"/>
            </a:xfrm>
            <a:prstGeom prst="rect">
              <a:avLst/>
            </a:prstGeom>
            <a:noFill/>
            <a:ln>
              <a:noFill/>
            </a:ln>
          </p:spPr>
          <p:txBody>
            <a:bodyPr anchorCtr="0" anchor="t" bIns="45700" lIns="91425" spcFirstLastPara="1" rIns="91425" wrap="square" tIns="45700">
              <a:spAutoFit/>
            </a:bodyPr>
            <a:lstStyle/>
            <a:p>
              <a:pPr indent="0" lvl="0" marL="0" marR="0" rtl="0" algn="ctr">
                <a:lnSpc>
                  <a:spcPct val="9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DHL ≥1.5 x LSN</a:t>
              </a:r>
              <a:endParaRPr/>
            </a:p>
          </p:txBody>
        </p:sp>
        <p:sp>
          <p:nvSpPr>
            <p:cNvPr id="949" name="Google Shape;949;p15"/>
            <p:cNvSpPr txBox="1"/>
            <p:nvPr/>
          </p:nvSpPr>
          <p:spPr>
            <a:xfrm>
              <a:off x="3532365" y="4949233"/>
              <a:ext cx="1626328" cy="286232"/>
            </a:xfrm>
            <a:prstGeom prst="rect">
              <a:avLst/>
            </a:prstGeom>
            <a:noFill/>
            <a:ln>
              <a:noFill/>
            </a:ln>
          </p:spPr>
          <p:txBody>
            <a:bodyPr anchorCtr="0" anchor="t" bIns="45700" lIns="91425" spcFirstLastPara="1" rIns="91425" wrap="square" tIns="45700">
              <a:spAutoFit/>
            </a:bodyPr>
            <a:lstStyle/>
            <a:p>
              <a:pPr indent="0" lvl="0" marL="0" marR="0" rtl="0" algn="ctr">
                <a:lnSpc>
                  <a:spcPct val="9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DHL &lt;1.5 x LSN</a:t>
              </a:r>
              <a:endParaRPr/>
            </a:p>
          </p:txBody>
        </p:sp>
        <p:cxnSp>
          <p:nvCxnSpPr>
            <p:cNvPr id="950" name="Google Shape;950;p15"/>
            <p:cNvCxnSpPr/>
            <p:nvPr/>
          </p:nvCxnSpPr>
          <p:spPr>
            <a:xfrm>
              <a:off x="1925722" y="4923087"/>
              <a:ext cx="3009900" cy="0"/>
            </a:xfrm>
            <a:prstGeom prst="straightConnector1">
              <a:avLst/>
            </a:prstGeom>
            <a:noFill/>
            <a:ln cap="rnd" cmpd="sng" w="19050">
              <a:solidFill>
                <a:schemeClr val="lt1"/>
              </a:solidFill>
              <a:prstDash val="solid"/>
              <a:round/>
              <a:headEnd len="sm" w="sm" type="none"/>
              <a:tailEnd len="sm" w="sm" type="none"/>
            </a:ln>
          </p:spPr>
        </p:cxnSp>
      </p:grpSp>
      <p:sp>
        <p:nvSpPr>
          <p:cNvPr id="951" name="Google Shape;951;p15"/>
          <p:cNvSpPr/>
          <p:nvPr/>
        </p:nvSpPr>
        <p:spPr>
          <a:xfrm flipH="1">
            <a:off x="5659137" y="1843071"/>
            <a:ext cx="5602411" cy="280112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952" name="Google Shape;952;p15"/>
          <p:cNvSpPr txBox="1"/>
          <p:nvPr/>
        </p:nvSpPr>
        <p:spPr>
          <a:xfrm>
            <a:off x="296269" y="764883"/>
            <a:ext cx="8272714"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pacientes com DHL ≥ 1,5 x LSN têm maior mortalidade</a:t>
            </a:r>
            <a:r>
              <a:rPr baseline="30000" lang="pt-BR" sz="2800">
                <a:solidFill>
                  <a:srgbClr val="003865"/>
                </a:solidFill>
                <a:latin typeface="Calibri"/>
                <a:ea typeface="Calibri"/>
                <a:cs typeface="Calibri"/>
                <a:sym typeface="Calibri"/>
              </a:rPr>
              <a:t>1</a:t>
            </a:r>
            <a:endParaRPr baseline="30000" sz="2800">
              <a:solidFill>
                <a:srgbClr val="003865"/>
              </a:solidFill>
              <a:latin typeface="Calibri"/>
              <a:ea typeface="Calibri"/>
              <a:cs typeface="Calibri"/>
              <a:sym typeface="Calibri"/>
            </a:endParaRPr>
          </a:p>
        </p:txBody>
      </p:sp>
      <p:sp>
        <p:nvSpPr>
          <p:cNvPr id="953" name="Google Shape;953;p15"/>
          <p:cNvSpPr/>
          <p:nvPr/>
        </p:nvSpPr>
        <p:spPr>
          <a:xfrm>
            <a:off x="725842" y="5735479"/>
            <a:ext cx="4920834" cy="200055"/>
          </a:xfrm>
          <a:prstGeom prst="rect">
            <a:avLst/>
          </a:prstGeom>
          <a:noFill/>
          <a:ln>
            <a:noFill/>
          </a:ln>
        </p:spPr>
        <p:txBody>
          <a:bodyPr anchorCtr="0" anchor="t" bIns="45700" lIns="91425" spcFirstLastPara="1" rIns="91425" wrap="square" tIns="45700">
            <a:spAutoFit/>
          </a:bodyPr>
          <a:lstStyle/>
          <a:p>
            <a:pPr indent="0" lvl="0" marL="177800" marR="0" rtl="0" algn="l">
              <a:lnSpc>
                <a:spcPct val="100000"/>
              </a:lnSpc>
              <a:spcBef>
                <a:spcPts val="0"/>
              </a:spcBef>
              <a:spcAft>
                <a:spcPts val="0"/>
              </a:spcAft>
              <a:buClr>
                <a:schemeClr val="dk1"/>
              </a:buClr>
              <a:buSzPts val="700"/>
              <a:buFont typeface="Arial"/>
              <a:buNone/>
            </a:pPr>
            <a:r>
              <a:rPr b="0" i="0" lang="pt-BR" sz="700" u="none" cap="none" strike="noStrike">
                <a:solidFill>
                  <a:schemeClr val="dk1"/>
                </a:solidFill>
                <a:latin typeface="Arial"/>
                <a:ea typeface="Arial"/>
                <a:cs typeface="Arial"/>
                <a:sym typeface="Arial"/>
              </a:rPr>
              <a:t>Adaptado de Jang JH, et al. J Korean Med Sci 2016;31:214–221</a:t>
            </a:r>
            <a:endParaRPr/>
          </a:p>
        </p:txBody>
      </p:sp>
      <p:sp>
        <p:nvSpPr>
          <p:cNvPr id="954" name="Google Shape;954;p15"/>
          <p:cNvSpPr txBox="1"/>
          <p:nvPr/>
        </p:nvSpPr>
        <p:spPr>
          <a:xfrm>
            <a:off x="2137357" y="5162152"/>
            <a:ext cx="753732"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lt1"/>
                </a:solidFill>
                <a:latin typeface="Calibri"/>
                <a:ea typeface="Calibri"/>
                <a:cs typeface="Calibri"/>
                <a:sym typeface="Calibri"/>
              </a:rPr>
              <a:t>(N=28)</a:t>
            </a:r>
            <a:endParaRPr/>
          </a:p>
        </p:txBody>
      </p:sp>
      <p:sp>
        <p:nvSpPr>
          <p:cNvPr id="955" name="Google Shape;955;p15"/>
          <p:cNvSpPr txBox="1"/>
          <p:nvPr/>
        </p:nvSpPr>
        <p:spPr>
          <a:xfrm>
            <a:off x="4026413" y="5162152"/>
            <a:ext cx="654346"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lt1"/>
                </a:solidFill>
                <a:latin typeface="Calibri"/>
                <a:ea typeface="Calibri"/>
                <a:cs typeface="Calibri"/>
                <a:sym typeface="Calibri"/>
              </a:rPr>
              <a:t>(N=2)</a:t>
            </a:r>
            <a:endParaRPr/>
          </a:p>
        </p:txBody>
      </p:sp>
      <p:grpSp>
        <p:nvGrpSpPr>
          <p:cNvPr id="956" name="Google Shape;956;p15"/>
          <p:cNvGrpSpPr/>
          <p:nvPr/>
        </p:nvGrpSpPr>
        <p:grpSpPr>
          <a:xfrm>
            <a:off x="5939336" y="2094834"/>
            <a:ext cx="4470032" cy="2062050"/>
            <a:chOff x="5939336" y="2094834"/>
            <a:chExt cx="4470032" cy="2062050"/>
          </a:xfrm>
        </p:grpSpPr>
        <p:sp>
          <p:nvSpPr>
            <p:cNvPr id="957" name="Google Shape;957;p15"/>
            <p:cNvSpPr/>
            <p:nvPr/>
          </p:nvSpPr>
          <p:spPr>
            <a:xfrm>
              <a:off x="5939336" y="2094834"/>
              <a:ext cx="2090625" cy="1862048"/>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1500"/>
                <a:buFont typeface="Times New Roman"/>
                <a:buNone/>
              </a:pPr>
              <a:r>
                <a:rPr b="0" i="0" lang="pt-BR" sz="11500" u="none" cap="none" strike="noStrike">
                  <a:solidFill>
                    <a:schemeClr val="dk2"/>
                  </a:solidFill>
                  <a:latin typeface="Times New Roman"/>
                  <a:ea typeface="Times New Roman"/>
                  <a:cs typeface="Times New Roman"/>
                  <a:sym typeface="Times New Roman"/>
                </a:rPr>
                <a:t>“</a:t>
              </a:r>
              <a:endParaRPr/>
            </a:p>
          </p:txBody>
        </p:sp>
        <p:sp>
          <p:nvSpPr>
            <p:cNvPr id="958" name="Google Shape;958;p15"/>
            <p:cNvSpPr/>
            <p:nvPr/>
          </p:nvSpPr>
          <p:spPr>
            <a:xfrm>
              <a:off x="6627466" y="2653821"/>
              <a:ext cx="2090625" cy="95410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800"/>
                <a:buFont typeface="Lustria"/>
                <a:buNone/>
              </a:pPr>
              <a:r>
                <a:rPr b="0" i="0" lang="pt-BR" sz="2800" u="none" cap="none" strike="noStrike">
                  <a:solidFill>
                    <a:srgbClr val="000000"/>
                  </a:solidFill>
                  <a:latin typeface="Lustria"/>
                  <a:ea typeface="Lustria"/>
                  <a:cs typeface="Lustria"/>
                  <a:sym typeface="Lustria"/>
                </a:rPr>
                <a:t>It’s all about </a:t>
              </a:r>
              <a:r>
                <a:rPr b="1" i="0" lang="pt-BR" sz="2800" u="none" cap="none" strike="noStrike">
                  <a:solidFill>
                    <a:schemeClr val="lt2"/>
                  </a:solidFill>
                  <a:latin typeface="Lustria"/>
                  <a:ea typeface="Lustria"/>
                  <a:cs typeface="Lustria"/>
                  <a:sym typeface="Lustria"/>
                </a:rPr>
                <a:t>hemolysis</a:t>
              </a:r>
              <a:endParaRPr b="0" i="0" sz="2800" u="none" cap="none" strike="noStrike">
                <a:solidFill>
                  <a:schemeClr val="lt2"/>
                </a:solidFill>
                <a:latin typeface="Lustria"/>
                <a:ea typeface="Lustria"/>
                <a:cs typeface="Lustria"/>
                <a:sym typeface="Lustria"/>
              </a:endParaRPr>
            </a:p>
          </p:txBody>
        </p:sp>
        <p:sp>
          <p:nvSpPr>
            <p:cNvPr id="959" name="Google Shape;959;p15"/>
            <p:cNvSpPr/>
            <p:nvPr/>
          </p:nvSpPr>
          <p:spPr>
            <a:xfrm rot="10800000">
              <a:off x="6948289" y="2294836"/>
              <a:ext cx="2090625" cy="1862048"/>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1500"/>
                <a:buFont typeface="Times New Roman"/>
                <a:buNone/>
              </a:pPr>
              <a:r>
                <a:rPr b="0" i="0" lang="pt-BR" sz="11500" u="none" cap="none" strike="noStrike">
                  <a:solidFill>
                    <a:schemeClr val="dk2"/>
                  </a:solidFill>
                  <a:latin typeface="Times New Roman"/>
                  <a:ea typeface="Times New Roman"/>
                  <a:cs typeface="Times New Roman"/>
                  <a:sym typeface="Times New Roman"/>
                </a:rPr>
                <a:t>“</a:t>
              </a:r>
              <a:endParaRPr/>
            </a:p>
          </p:txBody>
        </p:sp>
        <p:sp>
          <p:nvSpPr>
            <p:cNvPr id="960" name="Google Shape;960;p15"/>
            <p:cNvSpPr/>
            <p:nvPr/>
          </p:nvSpPr>
          <p:spPr>
            <a:xfrm>
              <a:off x="7385964" y="3708564"/>
              <a:ext cx="3023404" cy="307777"/>
            </a:xfrm>
            <a:prstGeom prst="rect">
              <a:avLst/>
            </a:prstGeom>
            <a:noFill/>
            <a:ln>
              <a:noFill/>
            </a:ln>
          </p:spPr>
          <p:txBody>
            <a:bodyPr anchorCtr="0" anchor="t" bIns="45700" lIns="91425" spcFirstLastPara="1" rIns="91425" wrap="square" tIns="45700">
              <a:spAutoFit/>
            </a:bodyPr>
            <a:lstStyle/>
            <a:p>
              <a:pPr indent="0" lvl="0" marL="177800" marR="0" rtl="0" algn="l">
                <a:lnSpc>
                  <a:spcPct val="100000"/>
                </a:lnSpc>
                <a:spcBef>
                  <a:spcPts val="0"/>
                </a:spcBef>
                <a:spcAft>
                  <a:spcPts val="0"/>
                </a:spcAft>
                <a:buClr>
                  <a:srgbClr val="000000"/>
                </a:buClr>
                <a:buSzPts val="1400"/>
                <a:buFont typeface="Calibri"/>
                <a:buNone/>
              </a:pPr>
              <a:r>
                <a:rPr b="0" i="1" lang="pt-BR" sz="1400" u="none" cap="none" strike="noStrike">
                  <a:solidFill>
                    <a:srgbClr val="000000"/>
                  </a:solidFill>
                  <a:latin typeface="Calibri"/>
                  <a:ea typeface="Calibri"/>
                  <a:cs typeface="Calibri"/>
                  <a:sym typeface="Calibri"/>
                </a:rPr>
                <a:t>Dr Peter Hillmen</a:t>
              </a:r>
              <a:endParaRPr b="0" i="1" sz="1400" u="none" cap="none" strike="noStrike">
                <a:solidFill>
                  <a:srgbClr val="000000"/>
                </a:solidFill>
                <a:latin typeface="Calibri"/>
                <a:ea typeface="Calibri"/>
                <a:cs typeface="Calibri"/>
                <a:sym typeface="Calibri"/>
              </a:endParaRPr>
            </a:p>
          </p:txBody>
        </p:sp>
      </p:grpSp>
      <p:pic>
        <p:nvPicPr>
          <p:cNvPr descr="Uma imagem contendo no interior, mesa, comida, pequeno&#10;&#10;Descrição gerada automaticamente" id="961" name="Google Shape;961;p15"/>
          <p:cNvPicPr preferRelativeResize="0"/>
          <p:nvPr/>
        </p:nvPicPr>
        <p:blipFill rotWithShape="1">
          <a:blip r:embed="rId4">
            <a:alphaModFix/>
          </a:blip>
          <a:srcRect b="0" l="0" r="0" t="0"/>
          <a:stretch/>
        </p:blipFill>
        <p:spPr>
          <a:xfrm>
            <a:off x="9249149" y="2133114"/>
            <a:ext cx="2292598" cy="2221037"/>
          </a:xfrm>
          <a:prstGeom prst="rect">
            <a:avLst/>
          </a:prstGeom>
          <a:noFill/>
          <a:ln>
            <a:noFill/>
          </a:ln>
        </p:spPr>
      </p:pic>
      <p:sp>
        <p:nvSpPr>
          <p:cNvPr id="962" name="Google Shape;962;p15"/>
          <p:cNvSpPr txBox="1"/>
          <p:nvPr/>
        </p:nvSpPr>
        <p:spPr>
          <a:xfrm>
            <a:off x="880312" y="1555917"/>
            <a:ext cx="4631536" cy="484748"/>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None/>
            </a:pPr>
            <a:r>
              <a:rPr b="1" lang="pt-BR" sz="1500">
                <a:solidFill>
                  <a:schemeClr val="dk2"/>
                </a:solidFill>
                <a:latin typeface="Lustria"/>
                <a:ea typeface="Lustria"/>
                <a:cs typeface="Lustria"/>
                <a:sym typeface="Lustria"/>
              </a:rPr>
              <a:t>Mortalidade no Registro Nacional Coreano de Pacientes com HPN (N=301)</a:t>
            </a:r>
            <a:endParaRPr/>
          </a:p>
        </p:txBody>
      </p:sp>
      <p:grpSp>
        <p:nvGrpSpPr>
          <p:cNvPr id="963" name="Google Shape;963;p15"/>
          <p:cNvGrpSpPr/>
          <p:nvPr/>
        </p:nvGrpSpPr>
        <p:grpSpPr>
          <a:xfrm>
            <a:off x="2935306" y="2551319"/>
            <a:ext cx="1349123" cy="1875256"/>
            <a:chOff x="2965324" y="2743200"/>
            <a:chExt cx="1349123" cy="1875256"/>
          </a:xfrm>
        </p:grpSpPr>
        <p:sp>
          <p:nvSpPr>
            <p:cNvPr id="964" name="Google Shape;964;p15"/>
            <p:cNvSpPr txBox="1"/>
            <p:nvPr/>
          </p:nvSpPr>
          <p:spPr>
            <a:xfrm>
              <a:off x="2965324" y="3438934"/>
              <a:ext cx="1349123"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CF5D"/>
                </a:buClr>
                <a:buSzPts val="2400"/>
                <a:buFont typeface="Lustria"/>
                <a:buNone/>
              </a:pPr>
              <a:r>
                <a:rPr b="1" i="0" lang="pt-BR" sz="2400" u="none" cap="none" strike="noStrike">
                  <a:solidFill>
                    <a:srgbClr val="FFCF5D"/>
                  </a:solidFill>
                  <a:latin typeface="Lustria"/>
                  <a:ea typeface="Lustria"/>
                  <a:cs typeface="Lustria"/>
                  <a:sym typeface="Lustria"/>
                </a:rPr>
                <a:t>P=0,009 </a:t>
              </a:r>
              <a:endParaRPr/>
            </a:p>
          </p:txBody>
        </p:sp>
        <p:sp>
          <p:nvSpPr>
            <p:cNvPr id="965" name="Google Shape;965;p15"/>
            <p:cNvSpPr/>
            <p:nvPr/>
          </p:nvSpPr>
          <p:spPr>
            <a:xfrm>
              <a:off x="3228975" y="2743200"/>
              <a:ext cx="285750" cy="771525"/>
            </a:xfrm>
            <a:custGeom>
              <a:rect b="b" l="l" r="r" t="t"/>
              <a:pathLst>
                <a:path extrusionOk="0" h="771525" w="285750">
                  <a:moveTo>
                    <a:pt x="0" y="0"/>
                  </a:moveTo>
                  <a:lnTo>
                    <a:pt x="285750" y="0"/>
                  </a:lnTo>
                  <a:lnTo>
                    <a:pt x="285750" y="771525"/>
                  </a:lnTo>
                </a:path>
              </a:pathLst>
            </a:custGeom>
            <a:noFill/>
            <a:ln cap="flat" cmpd="sng" w="127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66" name="Google Shape;966;p15"/>
            <p:cNvSpPr/>
            <p:nvPr/>
          </p:nvSpPr>
          <p:spPr>
            <a:xfrm rot="10800000">
              <a:off x="3497011" y="3846931"/>
              <a:ext cx="285750" cy="771525"/>
            </a:xfrm>
            <a:custGeom>
              <a:rect b="b" l="l" r="r" t="t"/>
              <a:pathLst>
                <a:path extrusionOk="0" h="771525" w="285750">
                  <a:moveTo>
                    <a:pt x="0" y="0"/>
                  </a:moveTo>
                  <a:lnTo>
                    <a:pt x="285750" y="0"/>
                  </a:lnTo>
                  <a:lnTo>
                    <a:pt x="285750" y="771525"/>
                  </a:lnTo>
                </a:path>
              </a:pathLst>
            </a:custGeom>
            <a:noFill/>
            <a:ln cap="flat" cmpd="sng" w="127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62"/>
                                        </p:tgtEl>
                                        <p:attrNameLst>
                                          <p:attrName>style.visibility</p:attrName>
                                        </p:attrNameLst>
                                      </p:cBhvr>
                                      <p:to>
                                        <p:strVal val="visible"/>
                                      </p:to>
                                    </p:set>
                                    <p:animEffect filter="fade" transition="in">
                                      <p:cBhvr>
                                        <p:cTn dur="500"/>
                                        <p:tgtEl>
                                          <p:spTgt spid="962"/>
                                        </p:tgtEl>
                                      </p:cBhvr>
                                    </p:animEffect>
                                  </p:childTnLst>
                                </p:cTn>
                              </p:par>
                              <p:par>
                                <p:cTn fill="hold" nodeType="withEffect" presetClass="entr" presetID="10" presetSubtype="0">
                                  <p:stCondLst>
                                    <p:cond delay="0"/>
                                  </p:stCondLst>
                                  <p:childTnLst>
                                    <p:set>
                                      <p:cBhvr>
                                        <p:cTn dur="1" fill="hold">
                                          <p:stCondLst>
                                            <p:cond delay="0"/>
                                          </p:stCondLst>
                                        </p:cTn>
                                        <p:tgtEl>
                                          <p:spTgt spid="945"/>
                                        </p:tgtEl>
                                        <p:attrNameLst>
                                          <p:attrName>style.visibility</p:attrName>
                                        </p:attrNameLst>
                                      </p:cBhvr>
                                      <p:to>
                                        <p:strVal val="visible"/>
                                      </p:to>
                                    </p:set>
                                    <p:animEffect filter="fade" transition="in">
                                      <p:cBhvr>
                                        <p:cTn dur="500"/>
                                        <p:tgtEl>
                                          <p:spTgt spid="945"/>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946"/>
                                        </p:tgtEl>
                                        <p:attrNameLst>
                                          <p:attrName>style.visibility</p:attrName>
                                        </p:attrNameLst>
                                      </p:cBhvr>
                                      <p:to>
                                        <p:strVal val="visible"/>
                                      </p:to>
                                    </p:set>
                                    <p:animEffect filter="fade" transition="in">
                                      <p:cBhvr>
                                        <p:cTn dur="500"/>
                                        <p:tgtEl>
                                          <p:spTgt spid="94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963"/>
                                        </p:tgtEl>
                                        <p:attrNameLst>
                                          <p:attrName>style.visibility</p:attrName>
                                        </p:attrNameLst>
                                      </p:cBhvr>
                                      <p:to>
                                        <p:strVal val="visible"/>
                                      </p:to>
                                    </p:set>
                                    <p:animEffect filter="fade" transition="in">
                                      <p:cBhvr>
                                        <p:cTn dur="500"/>
                                        <p:tgtEl>
                                          <p:spTgt spid="963"/>
                                        </p:tgtEl>
                                      </p:cBhvr>
                                    </p:animEffect>
                                  </p:childTnLst>
                                </p:cTn>
                              </p:par>
                              <p:par>
                                <p:cTn fill="hold" nodeType="withEffect" presetClass="entr" presetID="10" presetSubtype="0">
                                  <p:stCondLst>
                                    <p:cond delay="0"/>
                                  </p:stCondLst>
                                  <p:childTnLst>
                                    <p:set>
                                      <p:cBhvr>
                                        <p:cTn dur="1" fill="hold">
                                          <p:stCondLst>
                                            <p:cond delay="0"/>
                                          </p:stCondLst>
                                        </p:cTn>
                                        <p:tgtEl>
                                          <p:spTgt spid="947"/>
                                        </p:tgtEl>
                                        <p:attrNameLst>
                                          <p:attrName>style.visibility</p:attrName>
                                        </p:attrNameLst>
                                      </p:cBhvr>
                                      <p:to>
                                        <p:strVal val="visible"/>
                                      </p:to>
                                    </p:set>
                                    <p:animEffect filter="fade" transition="in">
                                      <p:cBhvr>
                                        <p:cTn dur="500"/>
                                        <p:tgtEl>
                                          <p:spTgt spid="947"/>
                                        </p:tgtEl>
                                      </p:cBhvr>
                                    </p:animEffect>
                                  </p:childTnLst>
                                </p:cTn>
                              </p:par>
                              <p:par>
                                <p:cTn fill="hold" nodeType="withEffect" presetClass="entr" presetID="10" presetSubtype="0">
                                  <p:stCondLst>
                                    <p:cond delay="0"/>
                                  </p:stCondLst>
                                  <p:childTnLst>
                                    <p:set>
                                      <p:cBhvr>
                                        <p:cTn dur="1" fill="hold">
                                          <p:stCondLst>
                                            <p:cond delay="0"/>
                                          </p:stCondLst>
                                        </p:cTn>
                                        <p:tgtEl>
                                          <p:spTgt spid="954"/>
                                        </p:tgtEl>
                                        <p:attrNameLst>
                                          <p:attrName>style.visibility</p:attrName>
                                        </p:attrNameLst>
                                      </p:cBhvr>
                                      <p:to>
                                        <p:strVal val="visible"/>
                                      </p:to>
                                    </p:set>
                                    <p:animEffect filter="fade" transition="in">
                                      <p:cBhvr>
                                        <p:cTn dur="1000"/>
                                        <p:tgtEl>
                                          <p:spTgt spid="954"/>
                                        </p:tgtEl>
                                      </p:cBhvr>
                                    </p:animEffect>
                                  </p:childTnLst>
                                </p:cTn>
                              </p:par>
                              <p:par>
                                <p:cTn fill="hold" nodeType="withEffect" presetClass="entr" presetID="10" presetSubtype="0">
                                  <p:stCondLst>
                                    <p:cond delay="0"/>
                                  </p:stCondLst>
                                  <p:childTnLst>
                                    <p:set>
                                      <p:cBhvr>
                                        <p:cTn dur="1" fill="hold">
                                          <p:stCondLst>
                                            <p:cond delay="0"/>
                                          </p:stCondLst>
                                        </p:cTn>
                                        <p:tgtEl>
                                          <p:spTgt spid="955"/>
                                        </p:tgtEl>
                                        <p:attrNameLst>
                                          <p:attrName>style.visibility</p:attrName>
                                        </p:attrNameLst>
                                      </p:cBhvr>
                                      <p:to>
                                        <p:strVal val="visible"/>
                                      </p:to>
                                    </p:set>
                                    <p:animEffect filter="fade" transition="in">
                                      <p:cBhvr>
                                        <p:cTn dur="1000"/>
                                        <p:tgtEl>
                                          <p:spTgt spid="955"/>
                                        </p:tgtEl>
                                      </p:cBhvr>
                                    </p:animEffect>
                                  </p:childTnLst>
                                </p:cTn>
                              </p:par>
                              <p:par>
                                <p:cTn fill="hold" nodeType="withEffect" presetClass="entr" presetID="10" presetSubtype="0">
                                  <p:stCondLst>
                                    <p:cond delay="500"/>
                                  </p:stCondLst>
                                  <p:childTnLst>
                                    <p:set>
                                      <p:cBhvr>
                                        <p:cTn dur="1" fill="hold">
                                          <p:stCondLst>
                                            <p:cond delay="0"/>
                                          </p:stCondLst>
                                        </p:cTn>
                                        <p:tgtEl>
                                          <p:spTgt spid="953"/>
                                        </p:tgtEl>
                                        <p:attrNameLst>
                                          <p:attrName>style.visibility</p:attrName>
                                        </p:attrNameLst>
                                      </p:cBhvr>
                                      <p:to>
                                        <p:strVal val="visible"/>
                                      </p:to>
                                    </p:set>
                                    <p:animEffect filter="fade" transition="in">
                                      <p:cBhvr>
                                        <p:cTn dur="500"/>
                                        <p:tgtEl>
                                          <p:spTgt spid="953"/>
                                        </p:tgtEl>
                                      </p:cBhvr>
                                    </p:animEffect>
                                  </p:childTnLst>
                                </p:cTn>
                              </p:par>
                              <p:par>
                                <p:cTn fill="hold" nodeType="withEffect" presetClass="entr" presetID="10" presetSubtype="0">
                                  <p:stCondLst>
                                    <p:cond delay="750"/>
                                  </p:stCondLst>
                                  <p:childTnLst>
                                    <p:set>
                                      <p:cBhvr>
                                        <p:cTn dur="1" fill="hold">
                                          <p:stCondLst>
                                            <p:cond delay="0"/>
                                          </p:stCondLst>
                                        </p:cTn>
                                        <p:tgtEl>
                                          <p:spTgt spid="956"/>
                                        </p:tgtEl>
                                        <p:attrNameLst>
                                          <p:attrName>style.visibility</p:attrName>
                                        </p:attrNameLst>
                                      </p:cBhvr>
                                      <p:to>
                                        <p:strVal val="visible"/>
                                      </p:to>
                                    </p:set>
                                    <p:animEffect filter="fade" transition="in">
                                      <p:cBhvr>
                                        <p:cTn dur="500"/>
                                        <p:tgtEl>
                                          <p:spTgt spid="956"/>
                                        </p:tgtEl>
                                      </p:cBhvr>
                                    </p:animEffect>
                                  </p:childTnLst>
                                </p:cTn>
                              </p:par>
                              <p:par>
                                <p:cTn fill="hold" nodeType="withEffect" presetClass="entr" presetID="10" presetSubtype="0">
                                  <p:stCondLst>
                                    <p:cond delay="750"/>
                                  </p:stCondLst>
                                  <p:childTnLst>
                                    <p:set>
                                      <p:cBhvr>
                                        <p:cTn dur="1" fill="hold">
                                          <p:stCondLst>
                                            <p:cond delay="0"/>
                                          </p:stCondLst>
                                        </p:cTn>
                                        <p:tgtEl>
                                          <p:spTgt spid="961"/>
                                        </p:tgtEl>
                                        <p:attrNameLst>
                                          <p:attrName>style.visibility</p:attrName>
                                        </p:attrNameLst>
                                      </p:cBhvr>
                                      <p:to>
                                        <p:strVal val="visible"/>
                                      </p:to>
                                    </p:set>
                                    <p:animEffect filter="fade" transition="in">
                                      <p:cBhvr>
                                        <p:cTn dur="500"/>
                                        <p:tgtEl>
                                          <p:spTgt spid="9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15" name="Shape 9815"/>
        <p:cNvGrpSpPr/>
        <p:nvPr/>
      </p:nvGrpSpPr>
      <p:grpSpPr>
        <a:xfrm>
          <a:off x="0" y="0"/>
          <a:ext cx="0" cy="0"/>
          <a:chOff x="0" y="0"/>
          <a:chExt cx="0" cy="0"/>
        </a:xfrm>
      </p:grpSpPr>
      <p:sp>
        <p:nvSpPr>
          <p:cNvPr id="9816" name="Google Shape;9816;p150"/>
          <p:cNvSpPr/>
          <p:nvPr/>
        </p:nvSpPr>
        <p:spPr>
          <a:xfrm>
            <a:off x="296269" y="2499322"/>
            <a:ext cx="11721804" cy="2456100"/>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9817" name="Google Shape;9817;p150"/>
          <p:cNvSpPr txBox="1"/>
          <p:nvPr/>
        </p:nvSpPr>
        <p:spPr>
          <a:xfrm>
            <a:off x="296269" y="385036"/>
            <a:ext cx="104860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Ravulizumabe: Eficácia e Segurança de Longo-Prazo</a:t>
            </a:r>
            <a:br>
              <a:rPr b="1" lang="pt-BR" sz="3200">
                <a:solidFill>
                  <a:schemeClr val="accent1"/>
                </a:solidFill>
                <a:latin typeface="Lustria"/>
                <a:ea typeface="Lustria"/>
                <a:cs typeface="Lustria"/>
                <a:sym typeface="Lustria"/>
              </a:rPr>
            </a:br>
            <a:r>
              <a:rPr b="1" lang="pt-BR" sz="3200">
                <a:solidFill>
                  <a:schemeClr val="accent1"/>
                </a:solidFill>
                <a:latin typeface="Lustria"/>
                <a:ea typeface="Lustria"/>
                <a:cs typeface="Lustria"/>
                <a:sym typeface="Lustria"/>
              </a:rPr>
              <a:t>fase de extensão dos estudos 301 e 302</a:t>
            </a:r>
            <a:endParaRPr b="1" baseline="30000" sz="3200">
              <a:solidFill>
                <a:schemeClr val="accent1"/>
              </a:solidFill>
              <a:latin typeface="Lustria"/>
              <a:ea typeface="Lustria"/>
              <a:cs typeface="Lustria"/>
              <a:sym typeface="Lustria"/>
            </a:endParaRPr>
          </a:p>
        </p:txBody>
      </p:sp>
      <p:sp>
        <p:nvSpPr>
          <p:cNvPr id="9818" name="Google Shape;9818;p150"/>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Kulasekararaj AG et al. Long-term safety and efficacy of ravulizumab in patients with paroxysmal nocturnal hemoglobinuria: 2-year results from two pivotal phase 3 studies. Eur J Haematol. 2022 Sep;109(3):205-214.</a:t>
            </a:r>
            <a:endParaRPr/>
          </a:p>
        </p:txBody>
      </p:sp>
      <p:sp>
        <p:nvSpPr>
          <p:cNvPr id="9819" name="Google Shape;9819;p150"/>
          <p:cNvSpPr txBox="1"/>
          <p:nvPr/>
        </p:nvSpPr>
        <p:spPr>
          <a:xfrm>
            <a:off x="296269" y="1164156"/>
            <a:ext cx="3147015"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de 27 semanas a 2 anos</a:t>
            </a:r>
            <a:endParaRPr/>
          </a:p>
        </p:txBody>
      </p:sp>
      <p:grpSp>
        <p:nvGrpSpPr>
          <p:cNvPr id="9820" name="Google Shape;9820;p150"/>
          <p:cNvGrpSpPr/>
          <p:nvPr/>
        </p:nvGrpSpPr>
        <p:grpSpPr>
          <a:xfrm>
            <a:off x="4957411" y="1625821"/>
            <a:ext cx="7463882" cy="4874553"/>
            <a:chOff x="5283200" y="1625821"/>
            <a:chExt cx="7463882" cy="4874553"/>
          </a:xfrm>
        </p:grpSpPr>
        <p:sp>
          <p:nvSpPr>
            <p:cNvPr id="9821" name="Google Shape;9821;p150"/>
            <p:cNvSpPr/>
            <p:nvPr/>
          </p:nvSpPr>
          <p:spPr>
            <a:xfrm>
              <a:off x="5435600" y="1727200"/>
              <a:ext cx="6223000" cy="3937000"/>
            </a:xfrm>
            <a:prstGeom prst="roundRect">
              <a:avLst>
                <a:gd fmla="val 5054" name="adj"/>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9822" name="Google Shape;9822;p150"/>
            <p:cNvPicPr preferRelativeResize="0"/>
            <p:nvPr/>
          </p:nvPicPr>
          <p:blipFill rotWithShape="1">
            <a:blip r:embed="rId3">
              <a:alphaModFix/>
            </a:blip>
            <a:srcRect b="0" l="0" r="0" t="0"/>
            <a:stretch/>
          </p:blipFill>
          <p:spPr>
            <a:xfrm>
              <a:off x="5283200" y="1625821"/>
              <a:ext cx="7463882" cy="4874553"/>
            </a:xfrm>
            <a:prstGeom prst="rect">
              <a:avLst/>
            </a:prstGeom>
            <a:noFill/>
            <a:ln>
              <a:noFill/>
            </a:ln>
          </p:spPr>
        </p:pic>
        <p:pic>
          <p:nvPicPr>
            <p:cNvPr id="9823" name="Google Shape;9823;p150"/>
            <p:cNvPicPr preferRelativeResize="0"/>
            <p:nvPr/>
          </p:nvPicPr>
          <p:blipFill rotWithShape="1">
            <a:blip r:embed="rId4">
              <a:alphaModFix/>
            </a:blip>
            <a:srcRect b="32329" l="34589" r="13357" t="20578"/>
            <a:stretch/>
          </p:blipFill>
          <p:spPr>
            <a:xfrm>
              <a:off x="5677942" y="2236302"/>
              <a:ext cx="5738316" cy="2918795"/>
            </a:xfrm>
            <a:prstGeom prst="rect">
              <a:avLst/>
            </a:prstGeom>
            <a:noFill/>
            <a:ln>
              <a:noFill/>
            </a:ln>
          </p:spPr>
        </p:pic>
      </p:grpSp>
      <p:grpSp>
        <p:nvGrpSpPr>
          <p:cNvPr id="9824" name="Google Shape;9824;p150"/>
          <p:cNvGrpSpPr/>
          <p:nvPr/>
        </p:nvGrpSpPr>
        <p:grpSpPr>
          <a:xfrm>
            <a:off x="533400" y="2699443"/>
            <a:ext cx="5562600" cy="2157375"/>
            <a:chOff x="533400" y="2699443"/>
            <a:chExt cx="5562600" cy="2157375"/>
          </a:xfrm>
        </p:grpSpPr>
        <p:sp>
          <p:nvSpPr>
            <p:cNvPr id="9825" name="Google Shape;9825;p150"/>
            <p:cNvSpPr txBox="1"/>
            <p:nvPr/>
          </p:nvSpPr>
          <p:spPr>
            <a:xfrm>
              <a:off x="1705673" y="2699443"/>
              <a:ext cx="4390327"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pt-BR" sz="2000" u="none" cap="none" strike="noStrike">
                  <a:solidFill>
                    <a:srgbClr val="FFFFFF"/>
                  </a:solidFill>
                  <a:latin typeface="Calibri"/>
                  <a:ea typeface="Calibri"/>
                  <a:cs typeface="Calibri"/>
                  <a:sym typeface="Calibri"/>
                </a:rPr>
                <a:t>Estudos clínicos</a:t>
              </a:r>
              <a:endParaRPr sz="2000">
                <a:solidFill>
                  <a:schemeClr val="lt1"/>
                </a:solidFill>
                <a:latin typeface="Calibri"/>
                <a:ea typeface="Calibri"/>
                <a:cs typeface="Calibri"/>
                <a:sym typeface="Calibri"/>
              </a:endParaRPr>
            </a:p>
          </p:txBody>
        </p:sp>
        <p:sp>
          <p:nvSpPr>
            <p:cNvPr id="9826" name="Google Shape;9826;p150"/>
            <p:cNvSpPr txBox="1"/>
            <p:nvPr/>
          </p:nvSpPr>
          <p:spPr>
            <a:xfrm>
              <a:off x="533400" y="3933488"/>
              <a:ext cx="4390327" cy="92333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800">
                  <a:solidFill>
                    <a:schemeClr val="lt1"/>
                  </a:solidFill>
                  <a:latin typeface="Lustria"/>
                  <a:ea typeface="Lustria"/>
                  <a:cs typeface="Lustria"/>
                  <a:sym typeface="Lustria"/>
                </a:rPr>
                <a:t>fase III, aberto, randomizado 1:1, de não inferioridade, multicêntrico, controlado com fármaco ativo</a:t>
              </a:r>
              <a:endParaRPr/>
            </a:p>
          </p:txBody>
        </p:sp>
        <p:sp>
          <p:nvSpPr>
            <p:cNvPr id="9827" name="Google Shape;9827;p150"/>
            <p:cNvSpPr txBox="1"/>
            <p:nvPr/>
          </p:nvSpPr>
          <p:spPr>
            <a:xfrm>
              <a:off x="1705673" y="3114942"/>
              <a:ext cx="4390327" cy="707886"/>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i="0" lang="pt-BR" sz="2000" u="none" cap="none" strike="noStrike">
                  <a:solidFill>
                    <a:srgbClr val="FFFFFF"/>
                  </a:solidFill>
                  <a:latin typeface="Lustria"/>
                  <a:ea typeface="Lustria"/>
                  <a:cs typeface="Lustria"/>
                  <a:sym typeface="Lustria"/>
                </a:rPr>
                <a:t>301</a:t>
              </a:r>
              <a:r>
                <a:rPr b="0" i="0" lang="pt-BR" sz="2000" u="none" cap="none" strike="noStrike">
                  <a:solidFill>
                    <a:srgbClr val="FFFFFF"/>
                  </a:solidFill>
                  <a:latin typeface="Lustria"/>
                  <a:ea typeface="Lustria"/>
                  <a:cs typeface="Lustria"/>
                  <a:sym typeface="Lustria"/>
                </a:rPr>
                <a:t> (NCT02946463) e </a:t>
              </a:r>
              <a:endParaRPr/>
            </a:p>
            <a:p>
              <a:pPr indent="0" lvl="0" marL="0" marR="0" rtl="0" algn="l">
                <a:spcBef>
                  <a:spcPts val="0"/>
                </a:spcBef>
                <a:spcAft>
                  <a:spcPts val="0"/>
                </a:spcAft>
                <a:buNone/>
              </a:pPr>
              <a:r>
                <a:rPr b="1" i="0" lang="pt-BR" sz="2000" u="none" cap="none" strike="noStrike">
                  <a:solidFill>
                    <a:srgbClr val="FFFFFF"/>
                  </a:solidFill>
                  <a:latin typeface="Lustria"/>
                  <a:ea typeface="Lustria"/>
                  <a:cs typeface="Lustria"/>
                  <a:sym typeface="Lustria"/>
                </a:rPr>
                <a:t>302</a:t>
              </a:r>
              <a:r>
                <a:rPr b="0" i="0" lang="pt-BR" sz="2000" u="none" cap="none" strike="noStrike">
                  <a:solidFill>
                    <a:srgbClr val="FFFFFF"/>
                  </a:solidFill>
                  <a:latin typeface="Lustria"/>
                  <a:ea typeface="Lustria"/>
                  <a:cs typeface="Lustria"/>
                  <a:sym typeface="Lustria"/>
                </a:rPr>
                <a:t> (NCT03056040)</a:t>
              </a:r>
              <a:endParaRPr sz="2000">
                <a:solidFill>
                  <a:schemeClr val="lt1"/>
                </a:solidFill>
                <a:latin typeface="Lustria"/>
                <a:ea typeface="Lustria"/>
                <a:cs typeface="Lustria"/>
                <a:sym typeface="Lustria"/>
              </a:endParaRPr>
            </a:p>
          </p:txBody>
        </p:sp>
        <p:grpSp>
          <p:nvGrpSpPr>
            <p:cNvPr id="9828" name="Google Shape;9828;p150"/>
            <p:cNvGrpSpPr/>
            <p:nvPr/>
          </p:nvGrpSpPr>
          <p:grpSpPr>
            <a:xfrm>
              <a:off x="672417" y="2797951"/>
              <a:ext cx="853519" cy="853518"/>
              <a:chOff x="-2098119" y="-75517"/>
              <a:chExt cx="1572316" cy="1572315"/>
            </a:xfrm>
          </p:grpSpPr>
          <p:sp>
            <p:nvSpPr>
              <p:cNvPr id="9829" name="Google Shape;9829;p150"/>
              <p:cNvSpPr/>
              <p:nvPr/>
            </p:nvSpPr>
            <p:spPr>
              <a:xfrm>
                <a:off x="-1499146" y="759428"/>
                <a:ext cx="519565" cy="519565"/>
              </a:xfrm>
              <a:custGeom>
                <a:rect b="b" l="l" r="r" t="t"/>
                <a:pathLst>
                  <a:path extrusionOk="0" h="519565" w="519565">
                    <a:moveTo>
                      <a:pt x="495743" y="145194"/>
                    </a:moveTo>
                    <a:lnTo>
                      <a:pt x="374371" y="145194"/>
                    </a:lnTo>
                    <a:lnTo>
                      <a:pt x="374371" y="23823"/>
                    </a:lnTo>
                    <a:cubicBezTo>
                      <a:pt x="374371" y="10666"/>
                      <a:pt x="363706" y="0"/>
                      <a:pt x="350548" y="0"/>
                    </a:cubicBezTo>
                    <a:lnTo>
                      <a:pt x="169041" y="0"/>
                    </a:lnTo>
                    <a:cubicBezTo>
                      <a:pt x="155883" y="0"/>
                      <a:pt x="145218" y="10666"/>
                      <a:pt x="145218" y="23823"/>
                    </a:cubicBezTo>
                    <a:lnTo>
                      <a:pt x="145218" y="145194"/>
                    </a:lnTo>
                    <a:lnTo>
                      <a:pt x="23823" y="145194"/>
                    </a:lnTo>
                    <a:cubicBezTo>
                      <a:pt x="10666" y="145194"/>
                      <a:pt x="0" y="155860"/>
                      <a:pt x="0" y="169017"/>
                    </a:cubicBezTo>
                    <a:lnTo>
                      <a:pt x="0" y="350525"/>
                    </a:lnTo>
                    <a:cubicBezTo>
                      <a:pt x="0" y="363682"/>
                      <a:pt x="10666" y="374348"/>
                      <a:pt x="23823" y="374348"/>
                    </a:cubicBezTo>
                    <a:lnTo>
                      <a:pt x="145218" y="374348"/>
                    </a:lnTo>
                    <a:lnTo>
                      <a:pt x="145218" y="495743"/>
                    </a:lnTo>
                    <a:cubicBezTo>
                      <a:pt x="145218" y="508900"/>
                      <a:pt x="155883" y="519566"/>
                      <a:pt x="169041" y="519566"/>
                    </a:cubicBezTo>
                    <a:lnTo>
                      <a:pt x="350548" y="519566"/>
                    </a:lnTo>
                    <a:cubicBezTo>
                      <a:pt x="363705" y="519566"/>
                      <a:pt x="374371" y="508900"/>
                      <a:pt x="374371" y="495743"/>
                    </a:cubicBezTo>
                    <a:lnTo>
                      <a:pt x="374371" y="374348"/>
                    </a:lnTo>
                    <a:lnTo>
                      <a:pt x="495743" y="374348"/>
                    </a:lnTo>
                    <a:cubicBezTo>
                      <a:pt x="508900" y="374348"/>
                      <a:pt x="519566" y="363682"/>
                      <a:pt x="519566" y="350525"/>
                    </a:cubicBezTo>
                    <a:lnTo>
                      <a:pt x="519566" y="169017"/>
                    </a:lnTo>
                    <a:cubicBezTo>
                      <a:pt x="519566" y="155860"/>
                      <a:pt x="508900" y="145194"/>
                      <a:pt x="495743" y="145194"/>
                    </a:cubicBezTo>
                    <a:close/>
                    <a:moveTo>
                      <a:pt x="471920" y="326702"/>
                    </a:moveTo>
                    <a:lnTo>
                      <a:pt x="350548" y="326702"/>
                    </a:lnTo>
                    <a:cubicBezTo>
                      <a:pt x="337391" y="326702"/>
                      <a:pt x="326725" y="337368"/>
                      <a:pt x="326725" y="350525"/>
                    </a:cubicBezTo>
                    <a:lnTo>
                      <a:pt x="326725" y="471920"/>
                    </a:lnTo>
                    <a:lnTo>
                      <a:pt x="192864" y="471920"/>
                    </a:lnTo>
                    <a:lnTo>
                      <a:pt x="192864" y="350525"/>
                    </a:lnTo>
                    <a:cubicBezTo>
                      <a:pt x="192864" y="337368"/>
                      <a:pt x="182198" y="326702"/>
                      <a:pt x="169041" y="326702"/>
                    </a:cubicBezTo>
                    <a:lnTo>
                      <a:pt x="47646" y="326702"/>
                    </a:lnTo>
                    <a:lnTo>
                      <a:pt x="47646" y="192840"/>
                    </a:lnTo>
                    <a:lnTo>
                      <a:pt x="169041" y="192840"/>
                    </a:lnTo>
                    <a:cubicBezTo>
                      <a:pt x="182198" y="192840"/>
                      <a:pt x="192864" y="182174"/>
                      <a:pt x="192864" y="169017"/>
                    </a:cubicBezTo>
                    <a:lnTo>
                      <a:pt x="192864" y="47646"/>
                    </a:lnTo>
                    <a:lnTo>
                      <a:pt x="326725" y="47646"/>
                    </a:lnTo>
                    <a:lnTo>
                      <a:pt x="326725" y="169017"/>
                    </a:lnTo>
                    <a:cubicBezTo>
                      <a:pt x="326725" y="182174"/>
                      <a:pt x="337391" y="192840"/>
                      <a:pt x="350548" y="192840"/>
                    </a:cubicBezTo>
                    <a:lnTo>
                      <a:pt x="471920" y="19284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30" name="Google Shape;9830;p150"/>
              <p:cNvSpPr/>
              <p:nvPr/>
            </p:nvSpPr>
            <p:spPr>
              <a:xfrm>
                <a:off x="-2098119" y="-75517"/>
                <a:ext cx="1572316" cy="1572315"/>
              </a:xfrm>
              <a:custGeom>
                <a:rect b="b" l="l" r="r" t="t"/>
                <a:pathLst>
                  <a:path extrusionOk="0" h="1572315" w="1572316">
                    <a:moveTo>
                      <a:pt x="1403276" y="326706"/>
                    </a:moveTo>
                    <a:cubicBezTo>
                      <a:pt x="1366595" y="329220"/>
                      <a:pt x="1130360" y="319906"/>
                      <a:pt x="1100393" y="333952"/>
                    </a:cubicBezTo>
                    <a:lnTo>
                      <a:pt x="1100393" y="90243"/>
                    </a:lnTo>
                    <a:cubicBezTo>
                      <a:pt x="1100346" y="40427"/>
                      <a:pt x="1059976" y="53"/>
                      <a:pt x="1010160" y="0"/>
                    </a:cubicBezTo>
                    <a:lnTo>
                      <a:pt x="241628" y="0"/>
                    </a:lnTo>
                    <a:cubicBezTo>
                      <a:pt x="235353" y="278"/>
                      <a:pt x="229378" y="2761"/>
                      <a:pt x="224753" y="7011"/>
                    </a:cubicBezTo>
                    <a:lnTo>
                      <a:pt x="7011" y="224753"/>
                    </a:lnTo>
                    <a:cubicBezTo>
                      <a:pt x="2760" y="229377"/>
                      <a:pt x="277" y="235353"/>
                      <a:pt x="0" y="241628"/>
                    </a:cubicBezTo>
                    <a:lnTo>
                      <a:pt x="0" y="1336856"/>
                    </a:lnTo>
                    <a:cubicBezTo>
                      <a:pt x="47" y="1386676"/>
                      <a:pt x="40423" y="1427051"/>
                      <a:pt x="90243" y="1427098"/>
                    </a:cubicBezTo>
                    <a:lnTo>
                      <a:pt x="147097" y="1427098"/>
                    </a:lnTo>
                    <a:cubicBezTo>
                      <a:pt x="158989" y="1510308"/>
                      <a:pt x="230179" y="1572162"/>
                      <a:pt x="314235" y="1572316"/>
                    </a:cubicBezTo>
                    <a:lnTo>
                      <a:pt x="1403276" y="1572316"/>
                    </a:lnTo>
                    <a:cubicBezTo>
                      <a:pt x="1496587" y="1572203"/>
                      <a:pt x="1572203" y="1496587"/>
                      <a:pt x="1572316" y="1403275"/>
                    </a:cubicBezTo>
                    <a:lnTo>
                      <a:pt x="1572316" y="495746"/>
                    </a:lnTo>
                    <a:cubicBezTo>
                      <a:pt x="1572203" y="402434"/>
                      <a:pt x="1496587" y="326819"/>
                      <a:pt x="1403276" y="326706"/>
                    </a:cubicBezTo>
                    <a:close/>
                    <a:moveTo>
                      <a:pt x="217805" y="81332"/>
                    </a:moveTo>
                    <a:lnTo>
                      <a:pt x="217805" y="217805"/>
                    </a:lnTo>
                    <a:lnTo>
                      <a:pt x="81332" y="217805"/>
                    </a:lnTo>
                    <a:close/>
                    <a:moveTo>
                      <a:pt x="47646" y="1336856"/>
                    </a:moveTo>
                    <a:lnTo>
                      <a:pt x="47646" y="265451"/>
                    </a:lnTo>
                    <a:lnTo>
                      <a:pt x="241628" y="265451"/>
                    </a:lnTo>
                    <a:cubicBezTo>
                      <a:pt x="254785" y="265451"/>
                      <a:pt x="265451" y="254785"/>
                      <a:pt x="265451" y="241628"/>
                    </a:cubicBezTo>
                    <a:lnTo>
                      <a:pt x="265451" y="47646"/>
                    </a:lnTo>
                    <a:lnTo>
                      <a:pt x="1010160" y="47646"/>
                    </a:lnTo>
                    <a:cubicBezTo>
                      <a:pt x="1033677" y="47668"/>
                      <a:pt x="1052735" y="66726"/>
                      <a:pt x="1052757" y="90243"/>
                    </a:cubicBezTo>
                    <a:lnTo>
                      <a:pt x="1052757" y="357106"/>
                    </a:lnTo>
                    <a:cubicBezTo>
                      <a:pt x="1007313" y="388641"/>
                      <a:pt x="980191" y="440429"/>
                      <a:pt x="980150" y="495743"/>
                    </a:cubicBezTo>
                    <a:lnTo>
                      <a:pt x="980150" y="580820"/>
                    </a:lnTo>
                    <a:lnTo>
                      <a:pt x="314235" y="580820"/>
                    </a:lnTo>
                    <a:cubicBezTo>
                      <a:pt x="220928" y="580935"/>
                      <a:pt x="145320" y="656554"/>
                      <a:pt x="145218" y="749861"/>
                    </a:cubicBezTo>
                    <a:lnTo>
                      <a:pt x="145218" y="1379449"/>
                    </a:lnTo>
                    <a:lnTo>
                      <a:pt x="90243" y="1379449"/>
                    </a:lnTo>
                    <a:cubicBezTo>
                      <a:pt x="66728" y="1379427"/>
                      <a:pt x="47670" y="1360371"/>
                      <a:pt x="47646" y="1336856"/>
                    </a:cubicBezTo>
                    <a:close/>
                    <a:moveTo>
                      <a:pt x="1524670" y="1403275"/>
                    </a:moveTo>
                    <a:cubicBezTo>
                      <a:pt x="1524592" y="1470287"/>
                      <a:pt x="1470288" y="1524591"/>
                      <a:pt x="1403276" y="1524670"/>
                    </a:cubicBezTo>
                    <a:lnTo>
                      <a:pt x="314235" y="1524670"/>
                    </a:lnTo>
                    <a:cubicBezTo>
                      <a:pt x="247228" y="1524590"/>
                      <a:pt x="192931" y="1470283"/>
                      <a:pt x="192864" y="1403275"/>
                    </a:cubicBezTo>
                    <a:lnTo>
                      <a:pt x="192864" y="749864"/>
                    </a:lnTo>
                    <a:cubicBezTo>
                      <a:pt x="192931" y="682857"/>
                      <a:pt x="247228" y="628550"/>
                      <a:pt x="314235" y="628470"/>
                    </a:cubicBezTo>
                    <a:lnTo>
                      <a:pt x="1221788" y="628470"/>
                    </a:lnTo>
                    <a:cubicBezTo>
                      <a:pt x="1252754" y="628228"/>
                      <a:pt x="1253337" y="581251"/>
                      <a:pt x="1221788" y="580824"/>
                    </a:cubicBezTo>
                    <a:lnTo>
                      <a:pt x="1027786" y="580824"/>
                    </a:lnTo>
                    <a:lnTo>
                      <a:pt x="1027786" y="495746"/>
                    </a:lnTo>
                    <a:cubicBezTo>
                      <a:pt x="1027864" y="428734"/>
                      <a:pt x="1082169" y="374430"/>
                      <a:pt x="1149181" y="374351"/>
                    </a:cubicBezTo>
                    <a:lnTo>
                      <a:pt x="1403292" y="374351"/>
                    </a:lnTo>
                    <a:cubicBezTo>
                      <a:pt x="1470298" y="374439"/>
                      <a:pt x="1524592" y="428741"/>
                      <a:pt x="1524670" y="4957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31" name="Google Shape;9831;p150"/>
              <p:cNvSpPr/>
              <p:nvPr/>
            </p:nvSpPr>
            <p:spPr>
              <a:xfrm>
                <a:off x="-1734629" y="69700"/>
                <a:ext cx="592146" cy="47645"/>
              </a:xfrm>
              <a:custGeom>
                <a:rect b="b" l="l" r="r" t="t"/>
                <a:pathLst>
                  <a:path extrusionOk="0" h="47645" w="592146">
                    <a:moveTo>
                      <a:pt x="23355" y="47646"/>
                    </a:moveTo>
                    <a:lnTo>
                      <a:pt x="568792" y="47646"/>
                    </a:lnTo>
                    <a:cubicBezTo>
                      <a:pt x="599775" y="47557"/>
                      <a:pt x="600086" y="126"/>
                      <a:pt x="568792" y="0"/>
                    </a:cubicBezTo>
                    <a:lnTo>
                      <a:pt x="23355" y="0"/>
                    </a:lnTo>
                    <a:cubicBezTo>
                      <a:pt x="-7628" y="93"/>
                      <a:pt x="-7942" y="47520"/>
                      <a:pt x="23355" y="476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32" name="Google Shape;9832;p150"/>
              <p:cNvSpPr/>
              <p:nvPr/>
            </p:nvSpPr>
            <p:spPr>
              <a:xfrm>
                <a:off x="-1734629" y="214894"/>
                <a:ext cx="592146" cy="47645"/>
              </a:xfrm>
              <a:custGeom>
                <a:rect b="b" l="l" r="r" t="t"/>
                <a:pathLst>
                  <a:path extrusionOk="0" h="47645" w="592146">
                    <a:moveTo>
                      <a:pt x="23355" y="47646"/>
                    </a:moveTo>
                    <a:lnTo>
                      <a:pt x="568792" y="47646"/>
                    </a:lnTo>
                    <a:cubicBezTo>
                      <a:pt x="599775" y="47557"/>
                      <a:pt x="600086" y="126"/>
                      <a:pt x="568792" y="0"/>
                    </a:cubicBezTo>
                    <a:lnTo>
                      <a:pt x="23355" y="0"/>
                    </a:lnTo>
                    <a:cubicBezTo>
                      <a:pt x="-7628" y="96"/>
                      <a:pt x="-7942" y="47520"/>
                      <a:pt x="23355" y="476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33" name="Google Shape;9833;p150"/>
              <p:cNvSpPr/>
              <p:nvPr/>
            </p:nvSpPr>
            <p:spPr>
              <a:xfrm>
                <a:off x="-1952427" y="360112"/>
                <a:ext cx="736425" cy="47645"/>
              </a:xfrm>
              <a:custGeom>
                <a:rect b="b" l="l" r="r" t="t"/>
                <a:pathLst>
                  <a:path extrusionOk="0" h="47645" w="736425">
                    <a:moveTo>
                      <a:pt x="23349" y="47646"/>
                    </a:moveTo>
                    <a:lnTo>
                      <a:pt x="713077" y="47646"/>
                    </a:lnTo>
                    <a:cubicBezTo>
                      <a:pt x="744004" y="47563"/>
                      <a:pt x="744411" y="126"/>
                      <a:pt x="713077" y="0"/>
                    </a:cubicBezTo>
                    <a:lnTo>
                      <a:pt x="23349" y="0"/>
                    </a:lnTo>
                    <a:cubicBezTo>
                      <a:pt x="-7581" y="83"/>
                      <a:pt x="-7985" y="47520"/>
                      <a:pt x="23349" y="476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750"/>
                                  </p:stCondLst>
                                  <p:childTnLst>
                                    <p:set>
                                      <p:cBhvr>
                                        <p:cTn dur="1" fill="hold">
                                          <p:stCondLst>
                                            <p:cond delay="0"/>
                                          </p:stCondLst>
                                        </p:cTn>
                                        <p:tgtEl>
                                          <p:spTgt spid="9816"/>
                                        </p:tgtEl>
                                        <p:attrNameLst>
                                          <p:attrName>style.visibility</p:attrName>
                                        </p:attrNameLst>
                                      </p:cBhvr>
                                      <p:to>
                                        <p:strVal val="visible"/>
                                      </p:to>
                                    </p:set>
                                    <p:anim calcmode="lin" valueType="num">
                                      <p:cBhvr additive="base">
                                        <p:cTn dur="500"/>
                                        <p:tgtEl>
                                          <p:spTgt spid="981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750"/>
                                  </p:stCondLst>
                                  <p:childTnLst>
                                    <p:set>
                                      <p:cBhvr>
                                        <p:cTn dur="1" fill="hold">
                                          <p:stCondLst>
                                            <p:cond delay="0"/>
                                          </p:stCondLst>
                                        </p:cTn>
                                        <p:tgtEl>
                                          <p:spTgt spid="9820"/>
                                        </p:tgtEl>
                                        <p:attrNameLst>
                                          <p:attrName>style.visibility</p:attrName>
                                        </p:attrNameLst>
                                      </p:cBhvr>
                                      <p:to>
                                        <p:strVal val="visible"/>
                                      </p:to>
                                    </p:set>
                                    <p:animEffect filter="fade" transition="in">
                                      <p:cBhvr>
                                        <p:cTn dur="500"/>
                                        <p:tgtEl>
                                          <p:spTgt spid="982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9824"/>
                                        </p:tgtEl>
                                        <p:attrNameLst>
                                          <p:attrName>style.visibility</p:attrName>
                                        </p:attrNameLst>
                                      </p:cBhvr>
                                      <p:to>
                                        <p:strVal val="visible"/>
                                      </p:to>
                                    </p:set>
                                    <p:animEffect filter="fade" transition="in">
                                      <p:cBhvr>
                                        <p:cTn dur="500"/>
                                        <p:tgtEl>
                                          <p:spTgt spid="982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38" name="Shape 9838"/>
        <p:cNvGrpSpPr/>
        <p:nvPr/>
      </p:nvGrpSpPr>
      <p:grpSpPr>
        <a:xfrm>
          <a:off x="0" y="0"/>
          <a:ext cx="0" cy="0"/>
          <a:chOff x="0" y="0"/>
          <a:chExt cx="0" cy="0"/>
        </a:xfrm>
      </p:grpSpPr>
      <p:sp>
        <p:nvSpPr>
          <p:cNvPr id="9839" name="Google Shape;9839;p151"/>
          <p:cNvSpPr/>
          <p:nvPr/>
        </p:nvSpPr>
        <p:spPr>
          <a:xfrm flipH="1">
            <a:off x="318291" y="1750108"/>
            <a:ext cx="11555416" cy="4196732"/>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9840" name="Google Shape;9840;p151"/>
          <p:cNvSpPr/>
          <p:nvPr/>
        </p:nvSpPr>
        <p:spPr>
          <a:xfrm>
            <a:off x="8784509" y="2369212"/>
            <a:ext cx="3550530" cy="1089576"/>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9841" name="Google Shape;9841;p151"/>
          <p:cNvSpPr txBox="1"/>
          <p:nvPr/>
        </p:nvSpPr>
        <p:spPr>
          <a:xfrm>
            <a:off x="296269" y="385036"/>
            <a:ext cx="116671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Níveis médios de DHL diminuíram rapidamente após o início do tratamento e foram mantidos durante todo o período de extensão</a:t>
            </a:r>
            <a:endParaRPr b="1" baseline="30000" sz="2800">
              <a:solidFill>
                <a:schemeClr val="accent1"/>
              </a:solidFill>
              <a:latin typeface="Lustria"/>
              <a:ea typeface="Lustria"/>
              <a:cs typeface="Lustria"/>
              <a:sym typeface="Lustria"/>
            </a:endParaRPr>
          </a:p>
        </p:txBody>
      </p:sp>
      <p:sp>
        <p:nvSpPr>
          <p:cNvPr id="9842" name="Google Shape;9842;p151"/>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Kulasekararaj AG et al. Long-term safety and efficacy of ravulizumab in patients with paroxysmal nocturnal hemoglobinuria: 2-year results from two pivotal phase 3 studies. Eur J Haematol. 2022 Sep;109(3):205-214.</a:t>
            </a:r>
            <a:endParaRPr/>
          </a:p>
        </p:txBody>
      </p:sp>
      <p:sp>
        <p:nvSpPr>
          <p:cNvPr id="9843" name="Google Shape;9843;p151"/>
          <p:cNvSpPr txBox="1"/>
          <p:nvPr/>
        </p:nvSpPr>
        <p:spPr>
          <a:xfrm>
            <a:off x="296269" y="1076405"/>
            <a:ext cx="1575816"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Estudo 301</a:t>
            </a:r>
            <a:endParaRPr/>
          </a:p>
        </p:txBody>
      </p:sp>
      <p:cxnSp>
        <p:nvCxnSpPr>
          <p:cNvPr id="9844" name="Google Shape;9844;p151"/>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9845" name="Google Shape;9845;p151"/>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9846" name="Google Shape;9846;p151"/>
          <p:cNvGrpSpPr/>
          <p:nvPr/>
        </p:nvGrpSpPr>
        <p:grpSpPr>
          <a:xfrm>
            <a:off x="464029" y="1947184"/>
            <a:ext cx="8287587" cy="3834411"/>
            <a:chOff x="610509" y="1953494"/>
            <a:chExt cx="8287587" cy="3834411"/>
          </a:xfrm>
        </p:grpSpPr>
        <p:sp>
          <p:nvSpPr>
            <p:cNvPr id="9847" name="Google Shape;9847;p151"/>
            <p:cNvSpPr/>
            <p:nvPr/>
          </p:nvSpPr>
          <p:spPr>
            <a:xfrm>
              <a:off x="610509" y="5099607"/>
              <a:ext cx="7754074" cy="688298"/>
            </a:xfrm>
            <a:prstGeom prst="rect">
              <a:avLst/>
            </a:prstGeom>
            <a:solidFill>
              <a:srgbClr val="F2F2F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9848" name="Google Shape;9848;p151"/>
            <p:cNvPicPr preferRelativeResize="0"/>
            <p:nvPr/>
          </p:nvPicPr>
          <p:blipFill rotWithShape="1">
            <a:blip r:embed="rId3">
              <a:alphaModFix/>
            </a:blip>
            <a:srcRect b="35524" l="37253" r="7424" t="31930"/>
            <a:stretch/>
          </p:blipFill>
          <p:spPr>
            <a:xfrm>
              <a:off x="1605021" y="1953494"/>
              <a:ext cx="7293075" cy="2412229"/>
            </a:xfrm>
            <a:prstGeom prst="rect">
              <a:avLst/>
            </a:prstGeom>
            <a:noFill/>
            <a:ln>
              <a:noFill/>
            </a:ln>
          </p:spPr>
        </p:pic>
        <p:sp>
          <p:nvSpPr>
            <p:cNvPr id="9849" name="Google Shape;9849;p151"/>
            <p:cNvSpPr/>
            <p:nvPr/>
          </p:nvSpPr>
          <p:spPr>
            <a:xfrm>
              <a:off x="1560945" y="2032000"/>
              <a:ext cx="7056582" cy="2503055"/>
            </a:xfrm>
            <a:custGeom>
              <a:rect b="b" l="l" r="r" t="t"/>
              <a:pathLst>
                <a:path extrusionOk="0" h="2503055" w="7056582">
                  <a:moveTo>
                    <a:pt x="0" y="0"/>
                  </a:moveTo>
                  <a:lnTo>
                    <a:pt x="0" y="2503055"/>
                  </a:lnTo>
                  <a:lnTo>
                    <a:pt x="7056582" y="2503055"/>
                  </a:lnTo>
                </a:path>
              </a:pathLst>
            </a:custGeom>
            <a:noFill/>
            <a:ln cap="flat" cmpd="sng" w="9525">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850" name="Google Shape;9850;p151"/>
            <p:cNvSpPr txBox="1"/>
            <p:nvPr/>
          </p:nvSpPr>
          <p:spPr>
            <a:xfrm>
              <a:off x="1143493" y="1953494"/>
              <a:ext cx="514885"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2000 </a:t>
              </a:r>
              <a:r>
                <a:rPr lang="pt-BR" sz="1000">
                  <a:solidFill>
                    <a:srgbClr val="BFBFBF"/>
                  </a:solidFill>
                  <a:latin typeface="Calibri"/>
                  <a:ea typeface="Calibri"/>
                  <a:cs typeface="Calibri"/>
                  <a:sym typeface="Calibri"/>
                </a:rPr>
                <a:t>-</a:t>
              </a:r>
              <a:endParaRPr/>
            </a:p>
          </p:txBody>
        </p:sp>
        <p:sp>
          <p:nvSpPr>
            <p:cNvPr id="9851" name="Google Shape;9851;p151"/>
            <p:cNvSpPr txBox="1"/>
            <p:nvPr/>
          </p:nvSpPr>
          <p:spPr>
            <a:xfrm>
              <a:off x="1143492" y="2195387"/>
              <a:ext cx="514886"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1800 </a:t>
              </a:r>
              <a:r>
                <a:rPr lang="pt-BR" sz="1000">
                  <a:solidFill>
                    <a:srgbClr val="BFBFBF"/>
                  </a:solidFill>
                  <a:latin typeface="Calibri"/>
                  <a:ea typeface="Calibri"/>
                  <a:cs typeface="Calibri"/>
                  <a:sym typeface="Calibri"/>
                </a:rPr>
                <a:t>-</a:t>
              </a:r>
              <a:endParaRPr/>
            </a:p>
          </p:txBody>
        </p:sp>
        <p:sp>
          <p:nvSpPr>
            <p:cNvPr id="9852" name="Google Shape;9852;p151"/>
            <p:cNvSpPr txBox="1"/>
            <p:nvPr/>
          </p:nvSpPr>
          <p:spPr>
            <a:xfrm>
              <a:off x="1143492" y="2427044"/>
              <a:ext cx="514886"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1600 </a:t>
              </a:r>
              <a:r>
                <a:rPr lang="pt-BR" sz="1000">
                  <a:solidFill>
                    <a:srgbClr val="BFBFBF"/>
                  </a:solidFill>
                  <a:latin typeface="Calibri"/>
                  <a:ea typeface="Calibri"/>
                  <a:cs typeface="Calibri"/>
                  <a:sym typeface="Calibri"/>
                </a:rPr>
                <a:t>-</a:t>
              </a:r>
              <a:endParaRPr/>
            </a:p>
          </p:txBody>
        </p:sp>
        <p:sp>
          <p:nvSpPr>
            <p:cNvPr id="9853" name="Google Shape;9853;p151"/>
            <p:cNvSpPr txBox="1"/>
            <p:nvPr/>
          </p:nvSpPr>
          <p:spPr>
            <a:xfrm>
              <a:off x="1143492" y="2646139"/>
              <a:ext cx="514886"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1400 </a:t>
              </a:r>
              <a:r>
                <a:rPr lang="pt-BR" sz="1000">
                  <a:solidFill>
                    <a:srgbClr val="BFBFBF"/>
                  </a:solidFill>
                  <a:latin typeface="Calibri"/>
                  <a:ea typeface="Calibri"/>
                  <a:cs typeface="Calibri"/>
                  <a:sym typeface="Calibri"/>
                </a:rPr>
                <a:t>-</a:t>
              </a:r>
              <a:endParaRPr/>
            </a:p>
          </p:txBody>
        </p:sp>
        <p:sp>
          <p:nvSpPr>
            <p:cNvPr id="9854" name="Google Shape;9854;p151"/>
            <p:cNvSpPr txBox="1"/>
            <p:nvPr/>
          </p:nvSpPr>
          <p:spPr>
            <a:xfrm>
              <a:off x="1209216" y="2789009"/>
              <a:ext cx="449162"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600 </a:t>
              </a:r>
              <a:r>
                <a:rPr lang="pt-BR" sz="1000">
                  <a:solidFill>
                    <a:srgbClr val="BFBFBF"/>
                  </a:solidFill>
                  <a:latin typeface="Calibri"/>
                  <a:ea typeface="Calibri"/>
                  <a:cs typeface="Calibri"/>
                  <a:sym typeface="Calibri"/>
                </a:rPr>
                <a:t>-</a:t>
              </a:r>
              <a:endParaRPr/>
            </a:p>
          </p:txBody>
        </p:sp>
        <p:sp>
          <p:nvSpPr>
            <p:cNvPr id="9855" name="Google Shape;9855;p151"/>
            <p:cNvSpPr/>
            <p:nvPr/>
          </p:nvSpPr>
          <p:spPr>
            <a:xfrm>
              <a:off x="1541895" y="2823342"/>
              <a:ext cx="45719" cy="51279"/>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cxnSp>
          <p:nvCxnSpPr>
            <p:cNvPr id="9856" name="Google Shape;9856;p151"/>
            <p:cNvCxnSpPr/>
            <p:nvPr/>
          </p:nvCxnSpPr>
          <p:spPr>
            <a:xfrm flipH="1" rot="10800000">
              <a:off x="1516869" y="2780001"/>
              <a:ext cx="88152" cy="70034"/>
            </a:xfrm>
            <a:prstGeom prst="straightConnector1">
              <a:avLst/>
            </a:prstGeom>
            <a:noFill/>
            <a:ln cap="flat" cmpd="sng" w="12700">
              <a:solidFill>
                <a:srgbClr val="BFBFBF"/>
              </a:solidFill>
              <a:prstDash val="solid"/>
              <a:miter lim="800000"/>
              <a:headEnd len="sm" w="sm" type="none"/>
              <a:tailEnd len="sm" w="sm" type="none"/>
            </a:ln>
          </p:spPr>
        </p:cxnSp>
        <p:cxnSp>
          <p:nvCxnSpPr>
            <p:cNvPr id="9857" name="Google Shape;9857;p151"/>
            <p:cNvCxnSpPr/>
            <p:nvPr/>
          </p:nvCxnSpPr>
          <p:spPr>
            <a:xfrm flipH="1" rot="10800000">
              <a:off x="1516869" y="2834326"/>
              <a:ext cx="88152" cy="70034"/>
            </a:xfrm>
            <a:prstGeom prst="straightConnector1">
              <a:avLst/>
            </a:prstGeom>
            <a:noFill/>
            <a:ln cap="flat" cmpd="sng" w="12700">
              <a:solidFill>
                <a:srgbClr val="BFBFBF"/>
              </a:solidFill>
              <a:prstDash val="solid"/>
              <a:miter lim="800000"/>
              <a:headEnd len="sm" w="sm" type="none"/>
              <a:tailEnd len="sm" w="sm" type="none"/>
            </a:ln>
          </p:spPr>
        </p:cxnSp>
        <p:sp>
          <p:nvSpPr>
            <p:cNvPr id="9858" name="Google Shape;9858;p151"/>
            <p:cNvSpPr txBox="1"/>
            <p:nvPr/>
          </p:nvSpPr>
          <p:spPr>
            <a:xfrm>
              <a:off x="1209216" y="3182878"/>
              <a:ext cx="449162"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500 </a:t>
              </a:r>
              <a:r>
                <a:rPr lang="pt-BR" sz="1000">
                  <a:solidFill>
                    <a:srgbClr val="BFBFBF"/>
                  </a:solidFill>
                  <a:latin typeface="Calibri"/>
                  <a:ea typeface="Calibri"/>
                  <a:cs typeface="Calibri"/>
                  <a:sym typeface="Calibri"/>
                </a:rPr>
                <a:t>-</a:t>
              </a:r>
              <a:endParaRPr/>
            </a:p>
          </p:txBody>
        </p:sp>
        <p:sp>
          <p:nvSpPr>
            <p:cNvPr id="9859" name="Google Shape;9859;p151"/>
            <p:cNvSpPr txBox="1"/>
            <p:nvPr/>
          </p:nvSpPr>
          <p:spPr>
            <a:xfrm>
              <a:off x="1209216" y="3567430"/>
              <a:ext cx="449162"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400 </a:t>
              </a:r>
              <a:r>
                <a:rPr lang="pt-BR" sz="1000">
                  <a:solidFill>
                    <a:srgbClr val="BFBFBF"/>
                  </a:solidFill>
                  <a:latin typeface="Calibri"/>
                  <a:ea typeface="Calibri"/>
                  <a:cs typeface="Calibri"/>
                  <a:sym typeface="Calibri"/>
                </a:rPr>
                <a:t>-</a:t>
              </a:r>
              <a:endParaRPr/>
            </a:p>
          </p:txBody>
        </p:sp>
        <p:sp>
          <p:nvSpPr>
            <p:cNvPr id="9860" name="Google Shape;9860;p151"/>
            <p:cNvSpPr txBox="1"/>
            <p:nvPr/>
          </p:nvSpPr>
          <p:spPr>
            <a:xfrm>
              <a:off x="1209216" y="3957593"/>
              <a:ext cx="449162"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300 </a:t>
              </a:r>
              <a:r>
                <a:rPr lang="pt-BR" sz="1000">
                  <a:solidFill>
                    <a:srgbClr val="BFBFBF"/>
                  </a:solidFill>
                  <a:latin typeface="Calibri"/>
                  <a:ea typeface="Calibri"/>
                  <a:cs typeface="Calibri"/>
                  <a:sym typeface="Calibri"/>
                </a:rPr>
                <a:t>-</a:t>
              </a:r>
              <a:endParaRPr/>
            </a:p>
          </p:txBody>
        </p:sp>
        <p:sp>
          <p:nvSpPr>
            <p:cNvPr id="9861" name="Google Shape;9861;p151"/>
            <p:cNvSpPr txBox="1"/>
            <p:nvPr/>
          </p:nvSpPr>
          <p:spPr>
            <a:xfrm>
              <a:off x="1209216" y="4354269"/>
              <a:ext cx="449162"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200 </a:t>
              </a:r>
              <a:r>
                <a:rPr lang="pt-BR" sz="1000">
                  <a:solidFill>
                    <a:srgbClr val="BFBFBF"/>
                  </a:solidFill>
                  <a:latin typeface="Calibri"/>
                  <a:ea typeface="Calibri"/>
                  <a:cs typeface="Calibri"/>
                  <a:sym typeface="Calibri"/>
                </a:rPr>
                <a:t>-</a:t>
              </a:r>
              <a:endParaRPr/>
            </a:p>
          </p:txBody>
        </p:sp>
        <p:sp>
          <p:nvSpPr>
            <p:cNvPr id="9862" name="Google Shape;9862;p151"/>
            <p:cNvSpPr txBox="1"/>
            <p:nvPr/>
          </p:nvSpPr>
          <p:spPr>
            <a:xfrm>
              <a:off x="1773083" y="4575765"/>
              <a:ext cx="284052"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BL</a:t>
              </a:r>
              <a:endParaRPr b="1" sz="800">
                <a:solidFill>
                  <a:srgbClr val="BFBFBF"/>
                </a:solidFill>
                <a:latin typeface="Calibri"/>
                <a:ea typeface="Calibri"/>
                <a:cs typeface="Calibri"/>
                <a:sym typeface="Calibri"/>
              </a:endParaRPr>
            </a:p>
          </p:txBody>
        </p:sp>
        <p:sp>
          <p:nvSpPr>
            <p:cNvPr id="9863" name="Google Shape;9863;p151"/>
            <p:cNvSpPr txBox="1"/>
            <p:nvPr/>
          </p:nvSpPr>
          <p:spPr>
            <a:xfrm>
              <a:off x="2053859" y="4575765"/>
              <a:ext cx="235962"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8</a:t>
              </a:r>
              <a:endParaRPr b="1" sz="800">
                <a:solidFill>
                  <a:srgbClr val="BFBFBF"/>
                </a:solidFill>
                <a:latin typeface="Calibri"/>
                <a:ea typeface="Calibri"/>
                <a:cs typeface="Calibri"/>
                <a:sym typeface="Calibri"/>
              </a:endParaRPr>
            </a:p>
          </p:txBody>
        </p:sp>
        <p:sp>
          <p:nvSpPr>
            <p:cNvPr id="9864" name="Google Shape;9864;p151"/>
            <p:cNvSpPr txBox="1"/>
            <p:nvPr/>
          </p:nvSpPr>
          <p:spPr>
            <a:xfrm>
              <a:off x="2274137" y="4575765"/>
              <a:ext cx="287258"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15</a:t>
              </a:r>
              <a:endParaRPr b="1" sz="800">
                <a:solidFill>
                  <a:srgbClr val="BFBFBF"/>
                </a:solidFill>
                <a:latin typeface="Calibri"/>
                <a:ea typeface="Calibri"/>
                <a:cs typeface="Calibri"/>
                <a:sym typeface="Calibri"/>
              </a:endParaRPr>
            </a:p>
          </p:txBody>
        </p:sp>
        <p:sp>
          <p:nvSpPr>
            <p:cNvPr id="9865" name="Google Shape;9865;p151"/>
            <p:cNvSpPr txBox="1"/>
            <p:nvPr/>
          </p:nvSpPr>
          <p:spPr>
            <a:xfrm>
              <a:off x="2479747" y="4575765"/>
              <a:ext cx="287258"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22</a:t>
              </a:r>
              <a:endParaRPr b="1" sz="800">
                <a:solidFill>
                  <a:srgbClr val="BFBFBF"/>
                </a:solidFill>
                <a:latin typeface="Calibri"/>
                <a:ea typeface="Calibri"/>
                <a:cs typeface="Calibri"/>
                <a:sym typeface="Calibri"/>
              </a:endParaRPr>
            </a:p>
          </p:txBody>
        </p:sp>
        <p:sp>
          <p:nvSpPr>
            <p:cNvPr id="9866" name="Google Shape;9866;p151"/>
            <p:cNvSpPr txBox="1"/>
            <p:nvPr/>
          </p:nvSpPr>
          <p:spPr>
            <a:xfrm>
              <a:off x="2736479" y="4575765"/>
              <a:ext cx="287258"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29</a:t>
              </a:r>
              <a:endParaRPr b="1" sz="800">
                <a:solidFill>
                  <a:srgbClr val="BFBFBF"/>
                </a:solidFill>
                <a:latin typeface="Calibri"/>
                <a:ea typeface="Calibri"/>
                <a:cs typeface="Calibri"/>
                <a:sym typeface="Calibri"/>
              </a:endParaRPr>
            </a:p>
          </p:txBody>
        </p:sp>
        <p:sp>
          <p:nvSpPr>
            <p:cNvPr id="9867" name="Google Shape;9867;p151"/>
            <p:cNvSpPr txBox="1"/>
            <p:nvPr/>
          </p:nvSpPr>
          <p:spPr>
            <a:xfrm>
              <a:off x="2964144" y="4575765"/>
              <a:ext cx="287258"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43</a:t>
              </a:r>
              <a:endParaRPr b="1" sz="800">
                <a:solidFill>
                  <a:srgbClr val="BFBFBF"/>
                </a:solidFill>
                <a:latin typeface="Calibri"/>
                <a:ea typeface="Calibri"/>
                <a:cs typeface="Calibri"/>
                <a:sym typeface="Calibri"/>
              </a:endParaRPr>
            </a:p>
          </p:txBody>
        </p:sp>
        <p:sp>
          <p:nvSpPr>
            <p:cNvPr id="9868" name="Google Shape;9868;p151"/>
            <p:cNvSpPr txBox="1"/>
            <p:nvPr/>
          </p:nvSpPr>
          <p:spPr>
            <a:xfrm>
              <a:off x="3198821" y="4575765"/>
              <a:ext cx="287258"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57</a:t>
              </a:r>
              <a:endParaRPr b="1" sz="800">
                <a:solidFill>
                  <a:srgbClr val="BFBFBF"/>
                </a:solidFill>
                <a:latin typeface="Calibri"/>
                <a:ea typeface="Calibri"/>
                <a:cs typeface="Calibri"/>
                <a:sym typeface="Calibri"/>
              </a:endParaRPr>
            </a:p>
          </p:txBody>
        </p:sp>
        <p:sp>
          <p:nvSpPr>
            <p:cNvPr id="9869" name="Google Shape;9869;p151"/>
            <p:cNvSpPr txBox="1"/>
            <p:nvPr/>
          </p:nvSpPr>
          <p:spPr>
            <a:xfrm>
              <a:off x="3426486" y="4575765"/>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71</a:t>
              </a:r>
              <a:endParaRPr b="1" sz="800">
                <a:solidFill>
                  <a:srgbClr val="BFBFBF"/>
                </a:solidFill>
                <a:latin typeface="Calibri"/>
                <a:ea typeface="Calibri"/>
                <a:cs typeface="Calibri"/>
                <a:sym typeface="Calibri"/>
              </a:endParaRPr>
            </a:p>
          </p:txBody>
        </p:sp>
        <p:sp>
          <p:nvSpPr>
            <p:cNvPr id="9870" name="Google Shape;9870;p151"/>
            <p:cNvSpPr txBox="1"/>
            <p:nvPr/>
          </p:nvSpPr>
          <p:spPr>
            <a:xfrm>
              <a:off x="3666135" y="4575765"/>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85</a:t>
              </a:r>
              <a:endParaRPr b="1" sz="800">
                <a:solidFill>
                  <a:srgbClr val="BFBFBF"/>
                </a:solidFill>
                <a:latin typeface="Calibri"/>
                <a:ea typeface="Calibri"/>
                <a:cs typeface="Calibri"/>
                <a:sym typeface="Calibri"/>
              </a:endParaRPr>
            </a:p>
          </p:txBody>
        </p:sp>
        <p:sp>
          <p:nvSpPr>
            <p:cNvPr id="9871" name="Google Shape;9871;p151"/>
            <p:cNvSpPr txBox="1"/>
            <p:nvPr/>
          </p:nvSpPr>
          <p:spPr>
            <a:xfrm>
              <a:off x="3908200" y="4575765"/>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99</a:t>
              </a:r>
              <a:endParaRPr b="1" sz="800">
                <a:solidFill>
                  <a:srgbClr val="BFBFBF"/>
                </a:solidFill>
                <a:latin typeface="Calibri"/>
                <a:ea typeface="Calibri"/>
                <a:cs typeface="Calibri"/>
                <a:sym typeface="Calibri"/>
              </a:endParaRPr>
            </a:p>
          </p:txBody>
        </p:sp>
        <p:sp>
          <p:nvSpPr>
            <p:cNvPr id="9872" name="Google Shape;9872;p151"/>
            <p:cNvSpPr txBox="1"/>
            <p:nvPr/>
          </p:nvSpPr>
          <p:spPr>
            <a:xfrm>
              <a:off x="4110533"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113</a:t>
              </a:r>
              <a:endParaRPr b="1" sz="800">
                <a:solidFill>
                  <a:srgbClr val="BFBFBF"/>
                </a:solidFill>
                <a:latin typeface="Calibri"/>
                <a:ea typeface="Calibri"/>
                <a:cs typeface="Calibri"/>
                <a:sym typeface="Calibri"/>
              </a:endParaRPr>
            </a:p>
          </p:txBody>
        </p:sp>
        <p:sp>
          <p:nvSpPr>
            <p:cNvPr id="9873" name="Google Shape;9873;p151"/>
            <p:cNvSpPr txBox="1"/>
            <p:nvPr/>
          </p:nvSpPr>
          <p:spPr>
            <a:xfrm>
              <a:off x="4352598"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127</a:t>
              </a:r>
              <a:endParaRPr b="1" sz="800">
                <a:solidFill>
                  <a:srgbClr val="BFBFBF"/>
                </a:solidFill>
                <a:latin typeface="Calibri"/>
                <a:ea typeface="Calibri"/>
                <a:cs typeface="Calibri"/>
                <a:sym typeface="Calibri"/>
              </a:endParaRPr>
            </a:p>
          </p:txBody>
        </p:sp>
        <p:sp>
          <p:nvSpPr>
            <p:cNvPr id="9874" name="Google Shape;9874;p151"/>
            <p:cNvSpPr txBox="1"/>
            <p:nvPr/>
          </p:nvSpPr>
          <p:spPr>
            <a:xfrm>
              <a:off x="4593527"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141</a:t>
              </a:r>
              <a:endParaRPr b="1" sz="800">
                <a:solidFill>
                  <a:srgbClr val="BFBFBF"/>
                </a:solidFill>
                <a:latin typeface="Calibri"/>
                <a:ea typeface="Calibri"/>
                <a:cs typeface="Calibri"/>
                <a:sym typeface="Calibri"/>
              </a:endParaRPr>
            </a:p>
          </p:txBody>
        </p:sp>
        <p:sp>
          <p:nvSpPr>
            <p:cNvPr id="9875" name="Google Shape;9875;p151"/>
            <p:cNvSpPr txBox="1"/>
            <p:nvPr/>
          </p:nvSpPr>
          <p:spPr>
            <a:xfrm>
              <a:off x="4835592"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155</a:t>
              </a:r>
              <a:endParaRPr b="1" sz="800">
                <a:solidFill>
                  <a:srgbClr val="BFBFBF"/>
                </a:solidFill>
                <a:latin typeface="Calibri"/>
                <a:ea typeface="Calibri"/>
                <a:cs typeface="Calibri"/>
                <a:sym typeface="Calibri"/>
              </a:endParaRPr>
            </a:p>
          </p:txBody>
        </p:sp>
        <p:sp>
          <p:nvSpPr>
            <p:cNvPr id="9876" name="Google Shape;9876;p151"/>
            <p:cNvSpPr txBox="1"/>
            <p:nvPr/>
          </p:nvSpPr>
          <p:spPr>
            <a:xfrm>
              <a:off x="5067887"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169</a:t>
              </a:r>
              <a:endParaRPr b="1" sz="800">
                <a:solidFill>
                  <a:srgbClr val="BFBFBF"/>
                </a:solidFill>
                <a:latin typeface="Calibri"/>
                <a:ea typeface="Calibri"/>
                <a:cs typeface="Calibri"/>
                <a:sym typeface="Calibri"/>
              </a:endParaRPr>
            </a:p>
          </p:txBody>
        </p:sp>
        <p:sp>
          <p:nvSpPr>
            <p:cNvPr id="9877" name="Google Shape;9877;p151"/>
            <p:cNvSpPr txBox="1"/>
            <p:nvPr/>
          </p:nvSpPr>
          <p:spPr>
            <a:xfrm>
              <a:off x="5294821"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183</a:t>
              </a:r>
              <a:endParaRPr b="1" sz="800">
                <a:solidFill>
                  <a:srgbClr val="BFBFBF"/>
                </a:solidFill>
                <a:latin typeface="Calibri"/>
                <a:ea typeface="Calibri"/>
                <a:cs typeface="Calibri"/>
                <a:sym typeface="Calibri"/>
              </a:endParaRPr>
            </a:p>
          </p:txBody>
        </p:sp>
        <p:sp>
          <p:nvSpPr>
            <p:cNvPr id="9878" name="Google Shape;9878;p151"/>
            <p:cNvSpPr txBox="1"/>
            <p:nvPr/>
          </p:nvSpPr>
          <p:spPr>
            <a:xfrm>
              <a:off x="5513987"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197</a:t>
              </a:r>
              <a:endParaRPr b="1" sz="800">
                <a:solidFill>
                  <a:srgbClr val="BFBFBF"/>
                </a:solidFill>
                <a:latin typeface="Calibri"/>
                <a:ea typeface="Calibri"/>
                <a:cs typeface="Calibri"/>
                <a:sym typeface="Calibri"/>
              </a:endParaRPr>
            </a:p>
          </p:txBody>
        </p:sp>
        <p:sp>
          <p:nvSpPr>
            <p:cNvPr id="9879" name="Google Shape;9879;p151"/>
            <p:cNvSpPr txBox="1"/>
            <p:nvPr/>
          </p:nvSpPr>
          <p:spPr>
            <a:xfrm>
              <a:off x="5750382"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225</a:t>
              </a:r>
              <a:endParaRPr b="1" sz="800">
                <a:solidFill>
                  <a:srgbClr val="BFBFBF"/>
                </a:solidFill>
                <a:latin typeface="Calibri"/>
                <a:ea typeface="Calibri"/>
                <a:cs typeface="Calibri"/>
                <a:sym typeface="Calibri"/>
              </a:endParaRPr>
            </a:p>
          </p:txBody>
        </p:sp>
        <p:sp>
          <p:nvSpPr>
            <p:cNvPr id="9880" name="Google Shape;9880;p151"/>
            <p:cNvSpPr txBox="1"/>
            <p:nvPr/>
          </p:nvSpPr>
          <p:spPr>
            <a:xfrm>
              <a:off x="5998160"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253</a:t>
              </a:r>
              <a:endParaRPr b="1" sz="800">
                <a:solidFill>
                  <a:srgbClr val="BFBFBF"/>
                </a:solidFill>
                <a:latin typeface="Calibri"/>
                <a:ea typeface="Calibri"/>
                <a:cs typeface="Calibri"/>
                <a:sym typeface="Calibri"/>
              </a:endParaRPr>
            </a:p>
          </p:txBody>
        </p:sp>
        <p:sp>
          <p:nvSpPr>
            <p:cNvPr id="9881" name="Google Shape;9881;p151"/>
            <p:cNvSpPr txBox="1"/>
            <p:nvPr/>
          </p:nvSpPr>
          <p:spPr>
            <a:xfrm>
              <a:off x="6234555"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309</a:t>
              </a:r>
              <a:endParaRPr b="1" sz="800">
                <a:solidFill>
                  <a:srgbClr val="BFBFBF"/>
                </a:solidFill>
                <a:latin typeface="Calibri"/>
                <a:ea typeface="Calibri"/>
                <a:cs typeface="Calibri"/>
                <a:sym typeface="Calibri"/>
              </a:endParaRPr>
            </a:p>
          </p:txBody>
        </p:sp>
        <p:sp>
          <p:nvSpPr>
            <p:cNvPr id="9882" name="Google Shape;9882;p151"/>
            <p:cNvSpPr txBox="1"/>
            <p:nvPr/>
          </p:nvSpPr>
          <p:spPr>
            <a:xfrm>
              <a:off x="6457313"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365</a:t>
              </a:r>
              <a:endParaRPr b="1" sz="800">
                <a:solidFill>
                  <a:srgbClr val="BFBFBF"/>
                </a:solidFill>
                <a:latin typeface="Calibri"/>
                <a:ea typeface="Calibri"/>
                <a:cs typeface="Calibri"/>
                <a:sym typeface="Calibri"/>
              </a:endParaRPr>
            </a:p>
          </p:txBody>
        </p:sp>
        <p:sp>
          <p:nvSpPr>
            <p:cNvPr id="9883" name="Google Shape;9883;p151"/>
            <p:cNvSpPr txBox="1"/>
            <p:nvPr/>
          </p:nvSpPr>
          <p:spPr>
            <a:xfrm>
              <a:off x="6700486"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421</a:t>
              </a:r>
              <a:endParaRPr b="1" sz="800">
                <a:solidFill>
                  <a:srgbClr val="BFBFBF"/>
                </a:solidFill>
                <a:latin typeface="Calibri"/>
                <a:ea typeface="Calibri"/>
                <a:cs typeface="Calibri"/>
                <a:sym typeface="Calibri"/>
              </a:endParaRPr>
            </a:p>
          </p:txBody>
        </p:sp>
        <p:sp>
          <p:nvSpPr>
            <p:cNvPr id="9884" name="Google Shape;9884;p151"/>
            <p:cNvSpPr txBox="1"/>
            <p:nvPr/>
          </p:nvSpPr>
          <p:spPr>
            <a:xfrm>
              <a:off x="6924988"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477</a:t>
              </a:r>
              <a:endParaRPr b="1" sz="800">
                <a:solidFill>
                  <a:srgbClr val="BFBFBF"/>
                </a:solidFill>
                <a:latin typeface="Calibri"/>
                <a:ea typeface="Calibri"/>
                <a:cs typeface="Calibri"/>
                <a:sym typeface="Calibri"/>
              </a:endParaRPr>
            </a:p>
          </p:txBody>
        </p:sp>
        <p:sp>
          <p:nvSpPr>
            <p:cNvPr id="9885" name="Google Shape;9885;p151"/>
            <p:cNvSpPr txBox="1"/>
            <p:nvPr/>
          </p:nvSpPr>
          <p:spPr>
            <a:xfrm>
              <a:off x="7166417"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533</a:t>
              </a:r>
              <a:endParaRPr b="1" sz="800">
                <a:solidFill>
                  <a:srgbClr val="BFBFBF"/>
                </a:solidFill>
                <a:latin typeface="Calibri"/>
                <a:ea typeface="Calibri"/>
                <a:cs typeface="Calibri"/>
                <a:sym typeface="Calibri"/>
              </a:endParaRPr>
            </a:p>
          </p:txBody>
        </p:sp>
        <p:sp>
          <p:nvSpPr>
            <p:cNvPr id="9886" name="Google Shape;9886;p151"/>
            <p:cNvSpPr txBox="1"/>
            <p:nvPr/>
          </p:nvSpPr>
          <p:spPr>
            <a:xfrm>
              <a:off x="7407465"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589</a:t>
              </a:r>
              <a:endParaRPr b="1" sz="800">
                <a:solidFill>
                  <a:srgbClr val="BFBFBF"/>
                </a:solidFill>
                <a:latin typeface="Calibri"/>
                <a:ea typeface="Calibri"/>
                <a:cs typeface="Calibri"/>
                <a:sym typeface="Calibri"/>
              </a:endParaRPr>
            </a:p>
          </p:txBody>
        </p:sp>
        <p:sp>
          <p:nvSpPr>
            <p:cNvPr id="9887" name="Google Shape;9887;p151"/>
            <p:cNvSpPr txBox="1"/>
            <p:nvPr/>
          </p:nvSpPr>
          <p:spPr>
            <a:xfrm>
              <a:off x="7646038"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645</a:t>
              </a:r>
              <a:endParaRPr b="1" sz="800">
                <a:solidFill>
                  <a:srgbClr val="BFBFBF"/>
                </a:solidFill>
                <a:latin typeface="Calibri"/>
                <a:ea typeface="Calibri"/>
                <a:cs typeface="Calibri"/>
                <a:sym typeface="Calibri"/>
              </a:endParaRPr>
            </a:p>
          </p:txBody>
        </p:sp>
        <p:sp>
          <p:nvSpPr>
            <p:cNvPr id="9888" name="Google Shape;9888;p151"/>
            <p:cNvSpPr txBox="1"/>
            <p:nvPr/>
          </p:nvSpPr>
          <p:spPr>
            <a:xfrm>
              <a:off x="7864216"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701</a:t>
              </a:r>
              <a:endParaRPr b="1" sz="800">
                <a:solidFill>
                  <a:srgbClr val="BFBFBF"/>
                </a:solidFill>
                <a:latin typeface="Calibri"/>
                <a:ea typeface="Calibri"/>
                <a:cs typeface="Calibri"/>
                <a:sym typeface="Calibri"/>
              </a:endParaRPr>
            </a:p>
          </p:txBody>
        </p:sp>
        <p:sp>
          <p:nvSpPr>
            <p:cNvPr id="9889" name="Google Shape;9889;p151"/>
            <p:cNvSpPr txBox="1"/>
            <p:nvPr/>
          </p:nvSpPr>
          <p:spPr>
            <a:xfrm>
              <a:off x="8102789" y="457576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757</a:t>
              </a:r>
              <a:endParaRPr b="1" sz="800">
                <a:solidFill>
                  <a:srgbClr val="BFBFBF"/>
                </a:solidFill>
                <a:latin typeface="Calibri"/>
                <a:ea typeface="Calibri"/>
                <a:cs typeface="Calibri"/>
                <a:sym typeface="Calibri"/>
              </a:endParaRPr>
            </a:p>
          </p:txBody>
        </p:sp>
        <p:grpSp>
          <p:nvGrpSpPr>
            <p:cNvPr id="9890" name="Google Shape;9890;p151"/>
            <p:cNvGrpSpPr/>
            <p:nvPr/>
          </p:nvGrpSpPr>
          <p:grpSpPr>
            <a:xfrm>
              <a:off x="2011645" y="4532737"/>
              <a:ext cx="6352939" cy="67753"/>
              <a:chOff x="2011645" y="4532737"/>
              <a:chExt cx="6352939" cy="67753"/>
            </a:xfrm>
          </p:grpSpPr>
          <p:cxnSp>
            <p:nvCxnSpPr>
              <p:cNvPr id="9891" name="Google Shape;9891;p151"/>
              <p:cNvCxnSpPr/>
              <p:nvPr/>
            </p:nvCxnSpPr>
            <p:spPr>
              <a:xfrm>
                <a:off x="836458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892" name="Google Shape;9892;p151"/>
              <p:cNvCxnSpPr/>
              <p:nvPr/>
            </p:nvCxnSpPr>
            <p:spPr>
              <a:xfrm>
                <a:off x="8128841"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893" name="Google Shape;9893;p151"/>
              <p:cNvCxnSpPr/>
              <p:nvPr/>
            </p:nvCxnSpPr>
            <p:spPr>
              <a:xfrm>
                <a:off x="789547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894" name="Google Shape;9894;p151"/>
              <p:cNvCxnSpPr/>
              <p:nvPr/>
            </p:nvCxnSpPr>
            <p:spPr>
              <a:xfrm>
                <a:off x="765735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895" name="Google Shape;9895;p151"/>
              <p:cNvCxnSpPr/>
              <p:nvPr/>
            </p:nvCxnSpPr>
            <p:spPr>
              <a:xfrm>
                <a:off x="7421611"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896" name="Google Shape;9896;p151"/>
              <p:cNvCxnSpPr/>
              <p:nvPr/>
            </p:nvCxnSpPr>
            <p:spPr>
              <a:xfrm>
                <a:off x="718824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897" name="Google Shape;9897;p151"/>
              <p:cNvCxnSpPr/>
              <p:nvPr/>
            </p:nvCxnSpPr>
            <p:spPr>
              <a:xfrm>
                <a:off x="6952503"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898" name="Google Shape;9898;p151"/>
              <p:cNvCxnSpPr/>
              <p:nvPr/>
            </p:nvCxnSpPr>
            <p:spPr>
              <a:xfrm>
                <a:off x="671676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899" name="Google Shape;9899;p151"/>
              <p:cNvCxnSpPr/>
              <p:nvPr/>
            </p:nvCxnSpPr>
            <p:spPr>
              <a:xfrm>
                <a:off x="6483398"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00" name="Google Shape;9900;p151"/>
              <p:cNvCxnSpPr/>
              <p:nvPr/>
            </p:nvCxnSpPr>
            <p:spPr>
              <a:xfrm>
                <a:off x="6245273"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01" name="Google Shape;9901;p151"/>
              <p:cNvCxnSpPr/>
              <p:nvPr/>
            </p:nvCxnSpPr>
            <p:spPr>
              <a:xfrm>
                <a:off x="600953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02" name="Google Shape;9902;p151"/>
              <p:cNvCxnSpPr/>
              <p:nvPr/>
            </p:nvCxnSpPr>
            <p:spPr>
              <a:xfrm>
                <a:off x="5776168"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03" name="Google Shape;9903;p151"/>
              <p:cNvCxnSpPr/>
              <p:nvPr/>
            </p:nvCxnSpPr>
            <p:spPr>
              <a:xfrm>
                <a:off x="554321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04" name="Google Shape;9904;p151"/>
              <p:cNvCxnSpPr/>
              <p:nvPr/>
            </p:nvCxnSpPr>
            <p:spPr>
              <a:xfrm>
                <a:off x="5307476"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05" name="Google Shape;9905;p151"/>
              <p:cNvCxnSpPr/>
              <p:nvPr/>
            </p:nvCxnSpPr>
            <p:spPr>
              <a:xfrm>
                <a:off x="507411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06" name="Google Shape;9906;p151"/>
              <p:cNvCxnSpPr/>
              <p:nvPr/>
            </p:nvCxnSpPr>
            <p:spPr>
              <a:xfrm>
                <a:off x="483598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07" name="Google Shape;9907;p151"/>
              <p:cNvCxnSpPr/>
              <p:nvPr/>
            </p:nvCxnSpPr>
            <p:spPr>
              <a:xfrm>
                <a:off x="4600246"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08" name="Google Shape;9908;p151"/>
              <p:cNvCxnSpPr/>
              <p:nvPr/>
            </p:nvCxnSpPr>
            <p:spPr>
              <a:xfrm>
                <a:off x="436688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09" name="Google Shape;9909;p151"/>
              <p:cNvCxnSpPr/>
              <p:nvPr/>
            </p:nvCxnSpPr>
            <p:spPr>
              <a:xfrm>
                <a:off x="413095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10" name="Google Shape;9910;p151"/>
              <p:cNvCxnSpPr/>
              <p:nvPr/>
            </p:nvCxnSpPr>
            <p:spPr>
              <a:xfrm>
                <a:off x="3895212"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11" name="Google Shape;9911;p151"/>
              <p:cNvCxnSpPr/>
              <p:nvPr/>
            </p:nvCxnSpPr>
            <p:spPr>
              <a:xfrm>
                <a:off x="366185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12" name="Google Shape;9912;p151"/>
              <p:cNvCxnSpPr/>
              <p:nvPr/>
            </p:nvCxnSpPr>
            <p:spPr>
              <a:xfrm>
                <a:off x="342372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13" name="Google Shape;9913;p151"/>
              <p:cNvCxnSpPr/>
              <p:nvPr/>
            </p:nvCxnSpPr>
            <p:spPr>
              <a:xfrm>
                <a:off x="3187982"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14" name="Google Shape;9914;p151"/>
              <p:cNvCxnSpPr/>
              <p:nvPr/>
            </p:nvCxnSpPr>
            <p:spPr>
              <a:xfrm>
                <a:off x="295462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15" name="Google Shape;9915;p151"/>
              <p:cNvCxnSpPr/>
              <p:nvPr/>
            </p:nvCxnSpPr>
            <p:spPr>
              <a:xfrm>
                <a:off x="271887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16" name="Google Shape;9916;p151"/>
              <p:cNvCxnSpPr/>
              <p:nvPr/>
            </p:nvCxnSpPr>
            <p:spPr>
              <a:xfrm>
                <a:off x="248075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17" name="Google Shape;9917;p151"/>
              <p:cNvCxnSpPr/>
              <p:nvPr/>
            </p:nvCxnSpPr>
            <p:spPr>
              <a:xfrm>
                <a:off x="2245007"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18" name="Google Shape;9918;p151"/>
              <p:cNvCxnSpPr/>
              <p:nvPr/>
            </p:nvCxnSpPr>
            <p:spPr>
              <a:xfrm>
                <a:off x="2011645" y="4532737"/>
                <a:ext cx="0" cy="67753"/>
              </a:xfrm>
              <a:prstGeom prst="straightConnector1">
                <a:avLst/>
              </a:prstGeom>
              <a:noFill/>
              <a:ln cap="flat" cmpd="sng" w="12700">
                <a:solidFill>
                  <a:srgbClr val="BFBFBF"/>
                </a:solidFill>
                <a:prstDash val="solid"/>
                <a:miter lim="800000"/>
                <a:headEnd len="sm" w="sm" type="none"/>
                <a:tailEnd len="sm" w="sm" type="none"/>
              </a:ln>
            </p:spPr>
          </p:cxnSp>
        </p:grpSp>
        <p:sp>
          <p:nvSpPr>
            <p:cNvPr id="9919" name="Google Shape;9919;p151"/>
            <p:cNvSpPr txBox="1"/>
            <p:nvPr/>
          </p:nvSpPr>
          <p:spPr>
            <a:xfrm>
              <a:off x="4625434" y="4734729"/>
              <a:ext cx="772969" cy="24622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Visit (days)</a:t>
              </a:r>
              <a:endParaRPr b="1" sz="1000">
                <a:solidFill>
                  <a:srgbClr val="BFBFBF"/>
                </a:solidFill>
                <a:latin typeface="Calibri"/>
                <a:ea typeface="Calibri"/>
                <a:cs typeface="Calibri"/>
                <a:sym typeface="Calibri"/>
              </a:endParaRPr>
            </a:p>
          </p:txBody>
        </p:sp>
        <p:sp>
          <p:nvSpPr>
            <p:cNvPr id="9920" name="Google Shape;9920;p151"/>
            <p:cNvSpPr txBox="1"/>
            <p:nvPr/>
          </p:nvSpPr>
          <p:spPr>
            <a:xfrm rot="-5400000">
              <a:off x="86928" y="3155626"/>
              <a:ext cx="1718740" cy="24622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Lactate dehydrogenase (U/L)</a:t>
              </a:r>
              <a:endParaRPr b="1" sz="1000">
                <a:solidFill>
                  <a:srgbClr val="BFBFBF"/>
                </a:solidFill>
                <a:latin typeface="Calibri"/>
                <a:ea typeface="Calibri"/>
                <a:cs typeface="Calibri"/>
                <a:sym typeface="Calibri"/>
              </a:endParaRPr>
            </a:p>
          </p:txBody>
        </p:sp>
        <p:sp>
          <p:nvSpPr>
            <p:cNvPr id="9921" name="Google Shape;9921;p151"/>
            <p:cNvSpPr txBox="1"/>
            <p:nvPr/>
          </p:nvSpPr>
          <p:spPr>
            <a:xfrm>
              <a:off x="1718124"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124</a:t>
              </a:r>
              <a:endParaRPr/>
            </a:p>
          </p:txBody>
        </p:sp>
        <p:sp>
          <p:nvSpPr>
            <p:cNvPr id="9922" name="Google Shape;9922;p151"/>
            <p:cNvSpPr txBox="1"/>
            <p:nvPr/>
          </p:nvSpPr>
          <p:spPr>
            <a:xfrm>
              <a:off x="1974855"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119</a:t>
              </a:r>
              <a:endParaRPr/>
            </a:p>
          </p:txBody>
        </p:sp>
        <p:sp>
          <p:nvSpPr>
            <p:cNvPr id="9923" name="Google Shape;9923;p151"/>
            <p:cNvSpPr txBox="1"/>
            <p:nvPr/>
          </p:nvSpPr>
          <p:spPr>
            <a:xfrm>
              <a:off x="2220781"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123</a:t>
              </a:r>
              <a:endParaRPr/>
            </a:p>
          </p:txBody>
        </p:sp>
        <p:sp>
          <p:nvSpPr>
            <p:cNvPr id="9924" name="Google Shape;9924;p151"/>
            <p:cNvSpPr txBox="1"/>
            <p:nvPr/>
          </p:nvSpPr>
          <p:spPr>
            <a:xfrm>
              <a:off x="2426391"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122</a:t>
              </a:r>
              <a:endParaRPr/>
            </a:p>
          </p:txBody>
        </p:sp>
        <p:sp>
          <p:nvSpPr>
            <p:cNvPr id="9925" name="Google Shape;9925;p151"/>
            <p:cNvSpPr txBox="1"/>
            <p:nvPr/>
          </p:nvSpPr>
          <p:spPr>
            <a:xfrm>
              <a:off x="2683123"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123</a:t>
              </a:r>
              <a:endParaRPr/>
            </a:p>
          </p:txBody>
        </p:sp>
        <p:sp>
          <p:nvSpPr>
            <p:cNvPr id="9926" name="Google Shape;9926;p151"/>
            <p:cNvSpPr txBox="1"/>
            <p:nvPr/>
          </p:nvSpPr>
          <p:spPr>
            <a:xfrm>
              <a:off x="2910788"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123</a:t>
              </a:r>
              <a:endParaRPr/>
            </a:p>
          </p:txBody>
        </p:sp>
        <p:sp>
          <p:nvSpPr>
            <p:cNvPr id="9927" name="Google Shape;9927;p151"/>
            <p:cNvSpPr txBox="1"/>
            <p:nvPr/>
          </p:nvSpPr>
          <p:spPr>
            <a:xfrm>
              <a:off x="3145465"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124</a:t>
              </a:r>
              <a:endParaRPr/>
            </a:p>
          </p:txBody>
        </p:sp>
        <p:sp>
          <p:nvSpPr>
            <p:cNvPr id="9928" name="Google Shape;9928;p151"/>
            <p:cNvSpPr txBox="1"/>
            <p:nvPr/>
          </p:nvSpPr>
          <p:spPr>
            <a:xfrm>
              <a:off x="3373130"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123</a:t>
              </a:r>
              <a:endParaRPr/>
            </a:p>
          </p:txBody>
        </p:sp>
        <p:sp>
          <p:nvSpPr>
            <p:cNvPr id="9929" name="Google Shape;9929;p151"/>
            <p:cNvSpPr txBox="1"/>
            <p:nvPr/>
          </p:nvSpPr>
          <p:spPr>
            <a:xfrm>
              <a:off x="3612779"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122</a:t>
              </a:r>
              <a:endParaRPr/>
            </a:p>
          </p:txBody>
        </p:sp>
        <p:sp>
          <p:nvSpPr>
            <p:cNvPr id="9930" name="Google Shape;9930;p151"/>
            <p:cNvSpPr txBox="1"/>
            <p:nvPr/>
          </p:nvSpPr>
          <p:spPr>
            <a:xfrm>
              <a:off x="3854844"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123</a:t>
              </a:r>
              <a:endParaRPr/>
            </a:p>
          </p:txBody>
        </p:sp>
        <p:sp>
          <p:nvSpPr>
            <p:cNvPr id="9931" name="Google Shape;9931;p151"/>
            <p:cNvSpPr txBox="1"/>
            <p:nvPr/>
          </p:nvSpPr>
          <p:spPr>
            <a:xfrm>
              <a:off x="4082825"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123</a:t>
              </a:r>
              <a:endParaRPr/>
            </a:p>
          </p:txBody>
        </p:sp>
        <p:sp>
          <p:nvSpPr>
            <p:cNvPr id="9932" name="Google Shape;9932;p151"/>
            <p:cNvSpPr txBox="1"/>
            <p:nvPr/>
          </p:nvSpPr>
          <p:spPr>
            <a:xfrm>
              <a:off x="4324890"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120</a:t>
              </a:r>
              <a:endParaRPr/>
            </a:p>
          </p:txBody>
        </p:sp>
        <p:sp>
          <p:nvSpPr>
            <p:cNvPr id="9933" name="Google Shape;9933;p151"/>
            <p:cNvSpPr txBox="1"/>
            <p:nvPr/>
          </p:nvSpPr>
          <p:spPr>
            <a:xfrm>
              <a:off x="4565819"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124</a:t>
              </a:r>
              <a:endParaRPr/>
            </a:p>
          </p:txBody>
        </p:sp>
        <p:sp>
          <p:nvSpPr>
            <p:cNvPr id="9934" name="Google Shape;9934;p151"/>
            <p:cNvSpPr txBox="1"/>
            <p:nvPr/>
          </p:nvSpPr>
          <p:spPr>
            <a:xfrm>
              <a:off x="4807884"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123</a:t>
              </a:r>
              <a:endParaRPr/>
            </a:p>
          </p:txBody>
        </p:sp>
        <p:sp>
          <p:nvSpPr>
            <p:cNvPr id="9935" name="Google Shape;9935;p151"/>
            <p:cNvSpPr txBox="1"/>
            <p:nvPr/>
          </p:nvSpPr>
          <p:spPr>
            <a:xfrm>
              <a:off x="5040179"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122</a:t>
              </a:r>
              <a:endParaRPr/>
            </a:p>
          </p:txBody>
        </p:sp>
        <p:sp>
          <p:nvSpPr>
            <p:cNvPr id="9936" name="Google Shape;9936;p151"/>
            <p:cNvSpPr txBox="1"/>
            <p:nvPr/>
          </p:nvSpPr>
          <p:spPr>
            <a:xfrm>
              <a:off x="5267113"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123</a:t>
              </a:r>
              <a:endParaRPr/>
            </a:p>
          </p:txBody>
        </p:sp>
        <p:sp>
          <p:nvSpPr>
            <p:cNvPr id="9937" name="Google Shape;9937;p151"/>
            <p:cNvSpPr txBox="1"/>
            <p:nvPr/>
          </p:nvSpPr>
          <p:spPr>
            <a:xfrm>
              <a:off x="5970452"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124</a:t>
              </a:r>
              <a:endParaRPr/>
            </a:p>
          </p:txBody>
        </p:sp>
        <p:sp>
          <p:nvSpPr>
            <p:cNvPr id="9938" name="Google Shape;9938;p151"/>
            <p:cNvSpPr txBox="1"/>
            <p:nvPr/>
          </p:nvSpPr>
          <p:spPr>
            <a:xfrm>
              <a:off x="6206847"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122</a:t>
              </a:r>
              <a:endParaRPr/>
            </a:p>
          </p:txBody>
        </p:sp>
        <p:sp>
          <p:nvSpPr>
            <p:cNvPr id="9939" name="Google Shape;9939;p151"/>
            <p:cNvSpPr txBox="1"/>
            <p:nvPr/>
          </p:nvSpPr>
          <p:spPr>
            <a:xfrm>
              <a:off x="6429605"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121</a:t>
              </a:r>
              <a:endParaRPr/>
            </a:p>
          </p:txBody>
        </p:sp>
        <p:sp>
          <p:nvSpPr>
            <p:cNvPr id="9940" name="Google Shape;9940;p151"/>
            <p:cNvSpPr txBox="1"/>
            <p:nvPr/>
          </p:nvSpPr>
          <p:spPr>
            <a:xfrm>
              <a:off x="6672778"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120</a:t>
              </a:r>
              <a:endParaRPr/>
            </a:p>
          </p:txBody>
        </p:sp>
        <p:sp>
          <p:nvSpPr>
            <p:cNvPr id="9941" name="Google Shape;9941;p151"/>
            <p:cNvSpPr txBox="1"/>
            <p:nvPr/>
          </p:nvSpPr>
          <p:spPr>
            <a:xfrm>
              <a:off x="6897280"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121</a:t>
              </a:r>
              <a:endParaRPr/>
            </a:p>
          </p:txBody>
        </p:sp>
        <p:sp>
          <p:nvSpPr>
            <p:cNvPr id="9942" name="Google Shape;9942;p151"/>
            <p:cNvSpPr txBox="1"/>
            <p:nvPr/>
          </p:nvSpPr>
          <p:spPr>
            <a:xfrm>
              <a:off x="7138709"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119</a:t>
              </a:r>
              <a:endParaRPr/>
            </a:p>
          </p:txBody>
        </p:sp>
        <p:sp>
          <p:nvSpPr>
            <p:cNvPr id="9943" name="Google Shape;9943;p151"/>
            <p:cNvSpPr txBox="1"/>
            <p:nvPr/>
          </p:nvSpPr>
          <p:spPr>
            <a:xfrm>
              <a:off x="7379757"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120</a:t>
              </a:r>
              <a:endParaRPr/>
            </a:p>
          </p:txBody>
        </p:sp>
        <p:sp>
          <p:nvSpPr>
            <p:cNvPr id="9944" name="Google Shape;9944;p151"/>
            <p:cNvSpPr txBox="1"/>
            <p:nvPr/>
          </p:nvSpPr>
          <p:spPr>
            <a:xfrm>
              <a:off x="7618330"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119</a:t>
              </a:r>
              <a:endParaRPr/>
            </a:p>
          </p:txBody>
        </p:sp>
        <p:sp>
          <p:nvSpPr>
            <p:cNvPr id="9945" name="Google Shape;9945;p151"/>
            <p:cNvSpPr txBox="1"/>
            <p:nvPr/>
          </p:nvSpPr>
          <p:spPr>
            <a:xfrm>
              <a:off x="7836508"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116</a:t>
              </a:r>
              <a:endParaRPr/>
            </a:p>
          </p:txBody>
        </p:sp>
        <p:sp>
          <p:nvSpPr>
            <p:cNvPr id="9946" name="Google Shape;9946;p151"/>
            <p:cNvSpPr txBox="1"/>
            <p:nvPr/>
          </p:nvSpPr>
          <p:spPr>
            <a:xfrm>
              <a:off x="8075081" y="5199310"/>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115</a:t>
              </a:r>
              <a:endParaRPr/>
            </a:p>
          </p:txBody>
        </p:sp>
        <p:sp>
          <p:nvSpPr>
            <p:cNvPr id="9947" name="Google Shape;9947;p151"/>
            <p:cNvSpPr txBox="1"/>
            <p:nvPr/>
          </p:nvSpPr>
          <p:spPr>
            <a:xfrm>
              <a:off x="1718124"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119</a:t>
              </a:r>
              <a:endParaRPr/>
            </a:p>
          </p:txBody>
        </p:sp>
        <p:sp>
          <p:nvSpPr>
            <p:cNvPr id="9948" name="Google Shape;9948;p151"/>
            <p:cNvSpPr txBox="1"/>
            <p:nvPr/>
          </p:nvSpPr>
          <p:spPr>
            <a:xfrm>
              <a:off x="1974855"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118</a:t>
              </a:r>
              <a:endParaRPr/>
            </a:p>
          </p:txBody>
        </p:sp>
        <p:sp>
          <p:nvSpPr>
            <p:cNvPr id="9949" name="Google Shape;9949;p151"/>
            <p:cNvSpPr txBox="1"/>
            <p:nvPr/>
          </p:nvSpPr>
          <p:spPr>
            <a:xfrm>
              <a:off x="2220781"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116</a:t>
              </a:r>
              <a:endParaRPr/>
            </a:p>
          </p:txBody>
        </p:sp>
        <p:sp>
          <p:nvSpPr>
            <p:cNvPr id="9950" name="Google Shape;9950;p151"/>
            <p:cNvSpPr txBox="1"/>
            <p:nvPr/>
          </p:nvSpPr>
          <p:spPr>
            <a:xfrm>
              <a:off x="2426391"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118</a:t>
              </a:r>
              <a:endParaRPr/>
            </a:p>
          </p:txBody>
        </p:sp>
        <p:sp>
          <p:nvSpPr>
            <p:cNvPr id="9951" name="Google Shape;9951;p151"/>
            <p:cNvSpPr txBox="1"/>
            <p:nvPr/>
          </p:nvSpPr>
          <p:spPr>
            <a:xfrm>
              <a:off x="2683123"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118</a:t>
              </a:r>
              <a:endParaRPr/>
            </a:p>
          </p:txBody>
        </p:sp>
        <p:sp>
          <p:nvSpPr>
            <p:cNvPr id="9952" name="Google Shape;9952;p151"/>
            <p:cNvSpPr txBox="1"/>
            <p:nvPr/>
          </p:nvSpPr>
          <p:spPr>
            <a:xfrm>
              <a:off x="2910788"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119</a:t>
              </a:r>
              <a:endParaRPr/>
            </a:p>
          </p:txBody>
        </p:sp>
        <p:sp>
          <p:nvSpPr>
            <p:cNvPr id="9953" name="Google Shape;9953;p151"/>
            <p:cNvSpPr txBox="1"/>
            <p:nvPr/>
          </p:nvSpPr>
          <p:spPr>
            <a:xfrm>
              <a:off x="3145465"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117</a:t>
              </a:r>
              <a:endParaRPr/>
            </a:p>
          </p:txBody>
        </p:sp>
        <p:sp>
          <p:nvSpPr>
            <p:cNvPr id="9954" name="Google Shape;9954;p151"/>
            <p:cNvSpPr txBox="1"/>
            <p:nvPr/>
          </p:nvSpPr>
          <p:spPr>
            <a:xfrm>
              <a:off x="3373130"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116</a:t>
              </a:r>
              <a:endParaRPr/>
            </a:p>
          </p:txBody>
        </p:sp>
        <p:sp>
          <p:nvSpPr>
            <p:cNvPr id="9955" name="Google Shape;9955;p151"/>
            <p:cNvSpPr txBox="1"/>
            <p:nvPr/>
          </p:nvSpPr>
          <p:spPr>
            <a:xfrm>
              <a:off x="3612779"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116</a:t>
              </a:r>
              <a:endParaRPr/>
            </a:p>
          </p:txBody>
        </p:sp>
        <p:sp>
          <p:nvSpPr>
            <p:cNvPr id="9956" name="Google Shape;9956;p151"/>
            <p:cNvSpPr txBox="1"/>
            <p:nvPr/>
          </p:nvSpPr>
          <p:spPr>
            <a:xfrm>
              <a:off x="3854844"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117</a:t>
              </a:r>
              <a:endParaRPr/>
            </a:p>
          </p:txBody>
        </p:sp>
        <p:sp>
          <p:nvSpPr>
            <p:cNvPr id="9957" name="Google Shape;9957;p151"/>
            <p:cNvSpPr txBox="1"/>
            <p:nvPr/>
          </p:nvSpPr>
          <p:spPr>
            <a:xfrm>
              <a:off x="4082825"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118</a:t>
              </a:r>
              <a:endParaRPr/>
            </a:p>
          </p:txBody>
        </p:sp>
        <p:sp>
          <p:nvSpPr>
            <p:cNvPr id="9958" name="Google Shape;9958;p151"/>
            <p:cNvSpPr txBox="1"/>
            <p:nvPr/>
          </p:nvSpPr>
          <p:spPr>
            <a:xfrm>
              <a:off x="4324890"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119</a:t>
              </a:r>
              <a:endParaRPr/>
            </a:p>
          </p:txBody>
        </p:sp>
        <p:sp>
          <p:nvSpPr>
            <p:cNvPr id="9959" name="Google Shape;9959;p151"/>
            <p:cNvSpPr txBox="1"/>
            <p:nvPr/>
          </p:nvSpPr>
          <p:spPr>
            <a:xfrm>
              <a:off x="4565819"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118</a:t>
              </a:r>
              <a:endParaRPr/>
            </a:p>
          </p:txBody>
        </p:sp>
        <p:sp>
          <p:nvSpPr>
            <p:cNvPr id="9960" name="Google Shape;9960;p151"/>
            <p:cNvSpPr txBox="1"/>
            <p:nvPr/>
          </p:nvSpPr>
          <p:spPr>
            <a:xfrm>
              <a:off x="4807884"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119</a:t>
              </a:r>
              <a:endParaRPr/>
            </a:p>
          </p:txBody>
        </p:sp>
        <p:sp>
          <p:nvSpPr>
            <p:cNvPr id="9961" name="Google Shape;9961;p151"/>
            <p:cNvSpPr txBox="1"/>
            <p:nvPr/>
          </p:nvSpPr>
          <p:spPr>
            <a:xfrm>
              <a:off x="5040179"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116</a:t>
              </a:r>
              <a:endParaRPr/>
            </a:p>
          </p:txBody>
        </p:sp>
        <p:sp>
          <p:nvSpPr>
            <p:cNvPr id="9962" name="Google Shape;9962;p151"/>
            <p:cNvSpPr txBox="1"/>
            <p:nvPr/>
          </p:nvSpPr>
          <p:spPr>
            <a:xfrm>
              <a:off x="5267115"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118</a:t>
              </a:r>
              <a:endParaRPr/>
            </a:p>
          </p:txBody>
        </p:sp>
        <p:sp>
          <p:nvSpPr>
            <p:cNvPr id="9963" name="Google Shape;9963;p151"/>
            <p:cNvSpPr txBox="1"/>
            <p:nvPr/>
          </p:nvSpPr>
          <p:spPr>
            <a:xfrm>
              <a:off x="5970452"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116</a:t>
              </a:r>
              <a:endParaRPr/>
            </a:p>
          </p:txBody>
        </p:sp>
        <p:sp>
          <p:nvSpPr>
            <p:cNvPr id="9964" name="Google Shape;9964;p151"/>
            <p:cNvSpPr txBox="1"/>
            <p:nvPr/>
          </p:nvSpPr>
          <p:spPr>
            <a:xfrm>
              <a:off x="6206847"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113</a:t>
              </a:r>
              <a:endParaRPr/>
            </a:p>
          </p:txBody>
        </p:sp>
        <p:sp>
          <p:nvSpPr>
            <p:cNvPr id="9965" name="Google Shape;9965;p151"/>
            <p:cNvSpPr txBox="1"/>
            <p:nvPr/>
          </p:nvSpPr>
          <p:spPr>
            <a:xfrm>
              <a:off x="6429605"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113</a:t>
              </a:r>
              <a:endParaRPr/>
            </a:p>
          </p:txBody>
        </p:sp>
        <p:sp>
          <p:nvSpPr>
            <p:cNvPr id="9966" name="Google Shape;9966;p151"/>
            <p:cNvSpPr txBox="1"/>
            <p:nvPr/>
          </p:nvSpPr>
          <p:spPr>
            <a:xfrm>
              <a:off x="6672778"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114</a:t>
              </a:r>
              <a:endParaRPr/>
            </a:p>
          </p:txBody>
        </p:sp>
        <p:sp>
          <p:nvSpPr>
            <p:cNvPr id="9967" name="Google Shape;9967;p151"/>
            <p:cNvSpPr txBox="1"/>
            <p:nvPr/>
          </p:nvSpPr>
          <p:spPr>
            <a:xfrm>
              <a:off x="6897280"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112</a:t>
              </a:r>
              <a:endParaRPr/>
            </a:p>
          </p:txBody>
        </p:sp>
        <p:sp>
          <p:nvSpPr>
            <p:cNvPr id="9968" name="Google Shape;9968;p151"/>
            <p:cNvSpPr txBox="1"/>
            <p:nvPr/>
          </p:nvSpPr>
          <p:spPr>
            <a:xfrm>
              <a:off x="7138709"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112</a:t>
              </a:r>
              <a:endParaRPr/>
            </a:p>
          </p:txBody>
        </p:sp>
        <p:sp>
          <p:nvSpPr>
            <p:cNvPr id="9969" name="Google Shape;9969;p151"/>
            <p:cNvSpPr txBox="1"/>
            <p:nvPr/>
          </p:nvSpPr>
          <p:spPr>
            <a:xfrm>
              <a:off x="7379757"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111</a:t>
              </a:r>
              <a:endParaRPr/>
            </a:p>
          </p:txBody>
        </p:sp>
        <p:sp>
          <p:nvSpPr>
            <p:cNvPr id="9970" name="Google Shape;9970;p151"/>
            <p:cNvSpPr txBox="1"/>
            <p:nvPr/>
          </p:nvSpPr>
          <p:spPr>
            <a:xfrm>
              <a:off x="7618330"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108</a:t>
              </a:r>
              <a:endParaRPr/>
            </a:p>
          </p:txBody>
        </p:sp>
        <p:sp>
          <p:nvSpPr>
            <p:cNvPr id="9971" name="Google Shape;9971;p151"/>
            <p:cNvSpPr txBox="1"/>
            <p:nvPr/>
          </p:nvSpPr>
          <p:spPr>
            <a:xfrm>
              <a:off x="7836508"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112</a:t>
              </a:r>
              <a:endParaRPr/>
            </a:p>
          </p:txBody>
        </p:sp>
        <p:sp>
          <p:nvSpPr>
            <p:cNvPr id="9972" name="Google Shape;9972;p151"/>
            <p:cNvSpPr txBox="1"/>
            <p:nvPr/>
          </p:nvSpPr>
          <p:spPr>
            <a:xfrm>
              <a:off x="8075081"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109</a:t>
              </a:r>
              <a:endParaRPr/>
            </a:p>
          </p:txBody>
        </p:sp>
        <p:sp>
          <p:nvSpPr>
            <p:cNvPr id="9973" name="Google Shape;9973;p151"/>
            <p:cNvSpPr txBox="1"/>
            <p:nvPr/>
          </p:nvSpPr>
          <p:spPr>
            <a:xfrm>
              <a:off x="5490541" y="5477461"/>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117</a:t>
              </a:r>
              <a:endParaRPr/>
            </a:p>
          </p:txBody>
        </p:sp>
        <p:sp>
          <p:nvSpPr>
            <p:cNvPr id="9974" name="Google Shape;9974;p151"/>
            <p:cNvSpPr txBox="1"/>
            <p:nvPr/>
          </p:nvSpPr>
          <p:spPr>
            <a:xfrm>
              <a:off x="5749514" y="547746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97</a:t>
              </a:r>
              <a:endParaRPr/>
            </a:p>
          </p:txBody>
        </p:sp>
        <p:grpSp>
          <p:nvGrpSpPr>
            <p:cNvPr id="9975" name="Google Shape;9975;p151"/>
            <p:cNvGrpSpPr/>
            <p:nvPr/>
          </p:nvGrpSpPr>
          <p:grpSpPr>
            <a:xfrm>
              <a:off x="2011645" y="5099607"/>
              <a:ext cx="6352939" cy="675959"/>
              <a:chOff x="2011645" y="4532737"/>
              <a:chExt cx="6352939" cy="67753"/>
            </a:xfrm>
          </p:grpSpPr>
          <p:cxnSp>
            <p:nvCxnSpPr>
              <p:cNvPr id="9976" name="Google Shape;9976;p151"/>
              <p:cNvCxnSpPr/>
              <p:nvPr/>
            </p:nvCxnSpPr>
            <p:spPr>
              <a:xfrm>
                <a:off x="836458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77" name="Google Shape;9977;p151"/>
              <p:cNvCxnSpPr/>
              <p:nvPr/>
            </p:nvCxnSpPr>
            <p:spPr>
              <a:xfrm>
                <a:off x="8128841"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78" name="Google Shape;9978;p151"/>
              <p:cNvCxnSpPr/>
              <p:nvPr/>
            </p:nvCxnSpPr>
            <p:spPr>
              <a:xfrm>
                <a:off x="789547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79" name="Google Shape;9979;p151"/>
              <p:cNvCxnSpPr/>
              <p:nvPr/>
            </p:nvCxnSpPr>
            <p:spPr>
              <a:xfrm>
                <a:off x="765735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80" name="Google Shape;9980;p151"/>
              <p:cNvCxnSpPr/>
              <p:nvPr/>
            </p:nvCxnSpPr>
            <p:spPr>
              <a:xfrm>
                <a:off x="7421611"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81" name="Google Shape;9981;p151"/>
              <p:cNvCxnSpPr/>
              <p:nvPr/>
            </p:nvCxnSpPr>
            <p:spPr>
              <a:xfrm>
                <a:off x="718824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82" name="Google Shape;9982;p151"/>
              <p:cNvCxnSpPr/>
              <p:nvPr/>
            </p:nvCxnSpPr>
            <p:spPr>
              <a:xfrm>
                <a:off x="6952503"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83" name="Google Shape;9983;p151"/>
              <p:cNvCxnSpPr/>
              <p:nvPr/>
            </p:nvCxnSpPr>
            <p:spPr>
              <a:xfrm>
                <a:off x="671676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84" name="Google Shape;9984;p151"/>
              <p:cNvCxnSpPr/>
              <p:nvPr/>
            </p:nvCxnSpPr>
            <p:spPr>
              <a:xfrm>
                <a:off x="6483398"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85" name="Google Shape;9985;p151"/>
              <p:cNvCxnSpPr/>
              <p:nvPr/>
            </p:nvCxnSpPr>
            <p:spPr>
              <a:xfrm>
                <a:off x="6245273"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86" name="Google Shape;9986;p151"/>
              <p:cNvCxnSpPr/>
              <p:nvPr/>
            </p:nvCxnSpPr>
            <p:spPr>
              <a:xfrm>
                <a:off x="600953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87" name="Google Shape;9987;p151"/>
              <p:cNvCxnSpPr/>
              <p:nvPr/>
            </p:nvCxnSpPr>
            <p:spPr>
              <a:xfrm>
                <a:off x="5776168"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88" name="Google Shape;9988;p151"/>
              <p:cNvCxnSpPr/>
              <p:nvPr/>
            </p:nvCxnSpPr>
            <p:spPr>
              <a:xfrm>
                <a:off x="554321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89" name="Google Shape;9989;p151"/>
              <p:cNvCxnSpPr/>
              <p:nvPr/>
            </p:nvCxnSpPr>
            <p:spPr>
              <a:xfrm>
                <a:off x="5307476"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90" name="Google Shape;9990;p151"/>
              <p:cNvCxnSpPr/>
              <p:nvPr/>
            </p:nvCxnSpPr>
            <p:spPr>
              <a:xfrm>
                <a:off x="507411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91" name="Google Shape;9991;p151"/>
              <p:cNvCxnSpPr/>
              <p:nvPr/>
            </p:nvCxnSpPr>
            <p:spPr>
              <a:xfrm>
                <a:off x="483598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92" name="Google Shape;9992;p151"/>
              <p:cNvCxnSpPr/>
              <p:nvPr/>
            </p:nvCxnSpPr>
            <p:spPr>
              <a:xfrm>
                <a:off x="4600246"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93" name="Google Shape;9993;p151"/>
              <p:cNvCxnSpPr/>
              <p:nvPr/>
            </p:nvCxnSpPr>
            <p:spPr>
              <a:xfrm>
                <a:off x="436688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94" name="Google Shape;9994;p151"/>
              <p:cNvCxnSpPr/>
              <p:nvPr/>
            </p:nvCxnSpPr>
            <p:spPr>
              <a:xfrm>
                <a:off x="413095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95" name="Google Shape;9995;p151"/>
              <p:cNvCxnSpPr/>
              <p:nvPr/>
            </p:nvCxnSpPr>
            <p:spPr>
              <a:xfrm>
                <a:off x="3895212"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96" name="Google Shape;9996;p151"/>
              <p:cNvCxnSpPr/>
              <p:nvPr/>
            </p:nvCxnSpPr>
            <p:spPr>
              <a:xfrm>
                <a:off x="366185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97" name="Google Shape;9997;p151"/>
              <p:cNvCxnSpPr/>
              <p:nvPr/>
            </p:nvCxnSpPr>
            <p:spPr>
              <a:xfrm>
                <a:off x="342372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98" name="Google Shape;9998;p151"/>
              <p:cNvCxnSpPr/>
              <p:nvPr/>
            </p:nvCxnSpPr>
            <p:spPr>
              <a:xfrm>
                <a:off x="3187982"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9999" name="Google Shape;9999;p151"/>
              <p:cNvCxnSpPr/>
              <p:nvPr/>
            </p:nvCxnSpPr>
            <p:spPr>
              <a:xfrm>
                <a:off x="295462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00" name="Google Shape;10000;p151"/>
              <p:cNvCxnSpPr/>
              <p:nvPr/>
            </p:nvCxnSpPr>
            <p:spPr>
              <a:xfrm>
                <a:off x="271887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01" name="Google Shape;10001;p151"/>
              <p:cNvCxnSpPr/>
              <p:nvPr/>
            </p:nvCxnSpPr>
            <p:spPr>
              <a:xfrm>
                <a:off x="248075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02" name="Google Shape;10002;p151"/>
              <p:cNvCxnSpPr/>
              <p:nvPr/>
            </p:nvCxnSpPr>
            <p:spPr>
              <a:xfrm>
                <a:off x="2245007"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03" name="Google Shape;10003;p151"/>
              <p:cNvCxnSpPr/>
              <p:nvPr/>
            </p:nvCxnSpPr>
            <p:spPr>
              <a:xfrm>
                <a:off x="2011645" y="4532737"/>
                <a:ext cx="0" cy="67753"/>
              </a:xfrm>
              <a:prstGeom prst="straightConnector1">
                <a:avLst/>
              </a:prstGeom>
              <a:noFill/>
              <a:ln cap="flat" cmpd="sng" w="12700">
                <a:solidFill>
                  <a:srgbClr val="BFBFBF"/>
                </a:solidFill>
                <a:prstDash val="solid"/>
                <a:miter lim="800000"/>
                <a:headEnd len="sm" w="sm" type="none"/>
                <a:tailEnd len="sm" w="sm" type="none"/>
              </a:ln>
            </p:spPr>
          </p:cxnSp>
        </p:grpSp>
        <p:sp>
          <p:nvSpPr>
            <p:cNvPr id="10004" name="Google Shape;10004;p151"/>
            <p:cNvSpPr txBox="1"/>
            <p:nvPr/>
          </p:nvSpPr>
          <p:spPr>
            <a:xfrm>
              <a:off x="610509" y="5124895"/>
              <a:ext cx="998062"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800">
                  <a:solidFill>
                    <a:srgbClr val="ED9B69"/>
                  </a:solidFill>
                  <a:latin typeface="Calibri"/>
                  <a:ea typeface="Calibri"/>
                  <a:cs typeface="Calibri"/>
                  <a:sym typeface="Calibri"/>
                </a:rPr>
                <a:t>Ravulizumabe </a:t>
              </a:r>
              <a:r>
                <a:rPr b="1" lang="pt-BR" sz="800">
                  <a:solidFill>
                    <a:srgbClr val="ED9B69"/>
                  </a:solidFill>
                  <a:latin typeface="Arial"/>
                  <a:ea typeface="Arial"/>
                  <a:cs typeface="Arial"/>
                  <a:sym typeface="Arial"/>
                </a:rPr>
                <a:t>→ Ravulizumabe</a:t>
              </a:r>
              <a:endParaRPr b="1" sz="800">
                <a:solidFill>
                  <a:srgbClr val="ED9B69"/>
                </a:solidFill>
                <a:latin typeface="Calibri"/>
                <a:ea typeface="Calibri"/>
                <a:cs typeface="Calibri"/>
                <a:sym typeface="Calibri"/>
              </a:endParaRPr>
            </a:p>
          </p:txBody>
        </p:sp>
        <p:sp>
          <p:nvSpPr>
            <p:cNvPr id="10005" name="Google Shape;10005;p151"/>
            <p:cNvSpPr txBox="1"/>
            <p:nvPr/>
          </p:nvSpPr>
          <p:spPr>
            <a:xfrm>
              <a:off x="610509" y="5449351"/>
              <a:ext cx="998062"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800">
                  <a:solidFill>
                    <a:srgbClr val="6678B6"/>
                  </a:solidFill>
                  <a:latin typeface="Calibri"/>
                  <a:ea typeface="Calibri"/>
                  <a:cs typeface="Calibri"/>
                  <a:sym typeface="Calibri"/>
                </a:rPr>
                <a:t>Eculizumabe </a:t>
              </a:r>
              <a:r>
                <a:rPr b="1" lang="pt-BR" sz="800">
                  <a:solidFill>
                    <a:srgbClr val="6678B6"/>
                  </a:solidFill>
                  <a:latin typeface="Arial"/>
                  <a:ea typeface="Arial"/>
                  <a:cs typeface="Arial"/>
                  <a:sym typeface="Arial"/>
                </a:rPr>
                <a:t>→ Ravulizumabe</a:t>
              </a:r>
              <a:endParaRPr b="1" sz="800">
                <a:solidFill>
                  <a:srgbClr val="6678B6"/>
                </a:solidFill>
                <a:latin typeface="Calibri"/>
                <a:ea typeface="Calibri"/>
                <a:cs typeface="Calibri"/>
                <a:sym typeface="Calibri"/>
              </a:endParaRPr>
            </a:p>
          </p:txBody>
        </p:sp>
      </p:grpSp>
      <p:sp>
        <p:nvSpPr>
          <p:cNvPr id="10006" name="Google Shape;10006;p151"/>
          <p:cNvSpPr/>
          <p:nvPr/>
        </p:nvSpPr>
        <p:spPr>
          <a:xfrm>
            <a:off x="8727778" y="3949389"/>
            <a:ext cx="3781920" cy="144365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grpSp>
        <p:nvGrpSpPr>
          <p:cNvPr id="10007" name="Google Shape;10007;p151"/>
          <p:cNvGrpSpPr/>
          <p:nvPr/>
        </p:nvGrpSpPr>
        <p:grpSpPr>
          <a:xfrm>
            <a:off x="8825686" y="3973206"/>
            <a:ext cx="3179866" cy="1329828"/>
            <a:chOff x="8939273" y="4266754"/>
            <a:chExt cx="3179866" cy="1329828"/>
          </a:xfrm>
        </p:grpSpPr>
        <p:sp>
          <p:nvSpPr>
            <p:cNvPr id="10008" name="Google Shape;10008;p151"/>
            <p:cNvSpPr txBox="1"/>
            <p:nvPr/>
          </p:nvSpPr>
          <p:spPr>
            <a:xfrm>
              <a:off x="8939273" y="4266754"/>
              <a:ext cx="2430681" cy="58477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A maioria dos pacientes (93.0%, </a:t>
              </a:r>
              <a:r>
                <a:rPr b="1" lang="pt-BR" sz="1600">
                  <a:solidFill>
                    <a:schemeClr val="lt1"/>
                  </a:solidFill>
                  <a:latin typeface="Lustria"/>
                  <a:ea typeface="Lustria"/>
                  <a:cs typeface="Lustria"/>
                  <a:sym typeface="Lustria"/>
                </a:rPr>
                <a:t>estudo</a:t>
              </a:r>
              <a:r>
                <a:rPr b="1" i="0" lang="pt-BR" sz="1600" u="none" cap="none" strike="noStrike">
                  <a:solidFill>
                    <a:schemeClr val="lt1"/>
                  </a:solidFill>
                  <a:latin typeface="Lustria"/>
                  <a:ea typeface="Lustria"/>
                  <a:cs typeface="Lustria"/>
                  <a:sym typeface="Lustria"/>
                </a:rPr>
                <a:t> 301)</a:t>
              </a:r>
              <a:endParaRPr b="0" i="0" sz="1600" u="none" cap="none" strike="noStrike">
                <a:solidFill>
                  <a:schemeClr val="lt1"/>
                </a:solidFill>
                <a:latin typeface="Lustria"/>
                <a:ea typeface="Lustria"/>
                <a:cs typeface="Lustria"/>
                <a:sym typeface="Lustria"/>
              </a:endParaRPr>
            </a:p>
          </p:txBody>
        </p:sp>
        <p:sp>
          <p:nvSpPr>
            <p:cNvPr id="10009" name="Google Shape;10009;p151"/>
            <p:cNvSpPr txBox="1"/>
            <p:nvPr/>
          </p:nvSpPr>
          <p:spPr>
            <a:xfrm>
              <a:off x="8959869" y="4857918"/>
              <a:ext cx="3159270" cy="73866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400"/>
                <a:buFont typeface="Calibri"/>
                <a:buNone/>
              </a:pPr>
              <a:r>
                <a:rPr b="0" i="0" lang="pt-BR" sz="1400" u="none" cap="none" strike="noStrike">
                  <a:solidFill>
                    <a:schemeClr val="lt1"/>
                  </a:solidFill>
                  <a:latin typeface="Calibri"/>
                  <a:ea typeface="Calibri"/>
                  <a:cs typeface="Calibri"/>
                  <a:sym typeface="Calibri"/>
                </a:rPr>
                <a:t>apresentou reduções rápidas e sustentadas de DHL ≤1.5  </a:t>
              </a:r>
              <a:r>
                <a:rPr lang="pt-BR" sz="1400">
                  <a:solidFill>
                    <a:schemeClr val="lt1"/>
                  </a:solidFill>
                  <a:latin typeface="Calibri"/>
                  <a:ea typeface="Calibri"/>
                  <a:cs typeface="Calibri"/>
                  <a:sym typeface="Calibri"/>
                </a:rPr>
                <a:t>LSN</a:t>
              </a:r>
              <a:r>
                <a:rPr b="0" i="0" lang="pt-BR" sz="1400" u="none" cap="none" strike="noStrike">
                  <a:solidFill>
                    <a:schemeClr val="lt1"/>
                  </a:solidFill>
                  <a:latin typeface="Calibri"/>
                  <a:ea typeface="Calibri"/>
                  <a:cs typeface="Calibri"/>
                  <a:sym typeface="Calibri"/>
                </a:rPr>
                <a:t> </a:t>
              </a:r>
              <a:r>
                <a:rPr lang="pt-BR" sz="1400">
                  <a:solidFill>
                    <a:schemeClr val="lt1"/>
                  </a:solidFill>
                  <a:latin typeface="Calibri"/>
                  <a:ea typeface="Calibri"/>
                  <a:cs typeface="Calibri"/>
                  <a:sym typeface="Calibri"/>
                </a:rPr>
                <a:t>mantendo a resposta no período de 2 anos</a:t>
              </a:r>
              <a:endParaRPr b="0" i="0" sz="1400" u="none" cap="none" strike="noStrike">
                <a:solidFill>
                  <a:schemeClr val="lt1"/>
                </a:solidFill>
                <a:latin typeface="Calibri"/>
                <a:ea typeface="Calibri"/>
                <a:cs typeface="Calibri"/>
                <a:sym typeface="Calibri"/>
              </a:endParaRPr>
            </a:p>
          </p:txBody>
        </p:sp>
      </p:grpSp>
      <p:grpSp>
        <p:nvGrpSpPr>
          <p:cNvPr id="10010" name="Google Shape;10010;p151"/>
          <p:cNvGrpSpPr/>
          <p:nvPr/>
        </p:nvGrpSpPr>
        <p:grpSpPr>
          <a:xfrm>
            <a:off x="8825686" y="2380112"/>
            <a:ext cx="3835350" cy="912761"/>
            <a:chOff x="8939273" y="2197924"/>
            <a:chExt cx="3835350" cy="912761"/>
          </a:xfrm>
        </p:grpSpPr>
        <p:sp>
          <p:nvSpPr>
            <p:cNvPr id="10011" name="Google Shape;10011;p151"/>
            <p:cNvSpPr txBox="1"/>
            <p:nvPr/>
          </p:nvSpPr>
          <p:spPr>
            <a:xfrm>
              <a:off x="8939273" y="2197924"/>
              <a:ext cx="2430681"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DHL ≤1.5 LSN </a:t>
              </a:r>
              <a:endParaRPr/>
            </a:p>
          </p:txBody>
        </p:sp>
        <p:sp>
          <p:nvSpPr>
            <p:cNvPr id="10012" name="Google Shape;10012;p151"/>
            <p:cNvSpPr txBox="1"/>
            <p:nvPr/>
          </p:nvSpPr>
          <p:spPr>
            <a:xfrm>
              <a:off x="9615353" y="2581061"/>
              <a:ext cx="3159270"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218</a:t>
              </a:r>
              <a:r>
                <a:rPr b="0" i="0" lang="pt-BR" sz="1400" u="none" cap="none" strike="noStrike">
                  <a:solidFill>
                    <a:schemeClr val="lt1"/>
                  </a:solidFill>
                  <a:latin typeface="Calibri"/>
                  <a:ea typeface="Calibri"/>
                  <a:cs typeface="Calibri"/>
                  <a:sym typeface="Calibri"/>
                </a:rPr>
                <a:t> patients (90.5%) Dia 183 </a:t>
              </a:r>
              <a:endParaRPr/>
            </a:p>
            <a:p>
              <a:pPr indent="0" lvl="0" marL="0" marR="0" rtl="0" algn="l">
                <a:lnSpc>
                  <a:spcPct val="10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203</a:t>
              </a:r>
              <a:r>
                <a:rPr b="0" i="0" lang="pt-BR" sz="1400" u="none" cap="none" strike="noStrike">
                  <a:solidFill>
                    <a:schemeClr val="lt1"/>
                  </a:solidFill>
                  <a:latin typeface="Calibri"/>
                  <a:ea typeface="Calibri"/>
                  <a:cs typeface="Calibri"/>
                  <a:sym typeface="Calibri"/>
                </a:rPr>
                <a:t> patients (90.6%) após 2 anos</a:t>
              </a:r>
              <a:endParaRPr b="0" i="0" sz="1400" u="none" cap="none" strike="noStrike">
                <a:solidFill>
                  <a:schemeClr val="lt1"/>
                </a:solidFill>
                <a:latin typeface="Calibri"/>
                <a:ea typeface="Calibri"/>
                <a:cs typeface="Calibri"/>
                <a:sym typeface="Calibri"/>
              </a:endParaRPr>
            </a:p>
          </p:txBody>
        </p:sp>
        <p:sp>
          <p:nvSpPr>
            <p:cNvPr id="10013" name="Google Shape;10013;p151"/>
            <p:cNvSpPr/>
            <p:nvPr/>
          </p:nvSpPr>
          <p:spPr>
            <a:xfrm>
              <a:off x="9033723" y="2542867"/>
              <a:ext cx="567818" cy="567818"/>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014" name="Google Shape;10014;p151"/>
            <p:cNvSpPr/>
            <p:nvPr/>
          </p:nvSpPr>
          <p:spPr>
            <a:xfrm>
              <a:off x="9093013" y="2666446"/>
              <a:ext cx="392686" cy="368897"/>
            </a:xfrm>
            <a:custGeom>
              <a:rect b="b" l="l" r="r" t="t"/>
              <a:pathLst>
                <a:path extrusionOk="0" h="805187" w="857111">
                  <a:moveTo>
                    <a:pt x="370890" y="548289"/>
                  </a:moveTo>
                  <a:lnTo>
                    <a:pt x="90531" y="403328"/>
                  </a:lnTo>
                  <a:cubicBezTo>
                    <a:pt x="42385" y="378622"/>
                    <a:pt x="-4235" y="419327"/>
                    <a:pt x="45957" y="449910"/>
                  </a:cubicBezTo>
                  <a:lnTo>
                    <a:pt x="409469" y="702133"/>
                  </a:lnTo>
                  <a:lnTo>
                    <a:pt x="561717" y="681334"/>
                  </a:lnTo>
                  <a:cubicBezTo>
                    <a:pt x="568972" y="680366"/>
                    <a:pt x="590292" y="694914"/>
                    <a:pt x="600263" y="700681"/>
                  </a:cubicBezTo>
                  <a:lnTo>
                    <a:pt x="717316" y="497941"/>
                  </a:lnTo>
                  <a:cubicBezTo>
                    <a:pt x="709019" y="493142"/>
                    <a:pt x="617789" y="440456"/>
                    <a:pt x="617751" y="440494"/>
                  </a:cubicBezTo>
                  <a:cubicBezTo>
                    <a:pt x="610086" y="436067"/>
                    <a:pt x="601566" y="433574"/>
                    <a:pt x="592971" y="436773"/>
                  </a:cubicBezTo>
                  <a:lnTo>
                    <a:pt x="412482" y="503597"/>
                  </a:lnTo>
                  <a:cubicBezTo>
                    <a:pt x="375647" y="517215"/>
                    <a:pt x="393395" y="563686"/>
                    <a:pt x="425393" y="555464"/>
                  </a:cubicBezTo>
                  <a:lnTo>
                    <a:pt x="548246" y="523912"/>
                  </a:lnTo>
                  <a:cubicBezTo>
                    <a:pt x="563650" y="519968"/>
                    <a:pt x="569678" y="543409"/>
                    <a:pt x="554237" y="547352"/>
                  </a:cubicBezTo>
                  <a:lnTo>
                    <a:pt x="431383" y="578904"/>
                  </a:lnTo>
                  <a:cubicBezTo>
                    <a:pt x="406454" y="585303"/>
                    <a:pt x="380298" y="572244"/>
                    <a:pt x="370884" y="548245"/>
                  </a:cubicBezTo>
                  <a:close/>
                  <a:moveTo>
                    <a:pt x="368583" y="519825"/>
                  </a:moveTo>
                  <a:cubicBezTo>
                    <a:pt x="372639" y="501668"/>
                    <a:pt x="386815" y="487306"/>
                    <a:pt x="404116" y="480907"/>
                  </a:cubicBezTo>
                  <a:lnTo>
                    <a:pt x="584605" y="414083"/>
                  </a:lnTo>
                  <a:cubicBezTo>
                    <a:pt x="599972" y="408390"/>
                    <a:pt x="616008" y="411590"/>
                    <a:pt x="629886" y="419627"/>
                  </a:cubicBezTo>
                  <a:lnTo>
                    <a:pt x="729413" y="477074"/>
                  </a:lnTo>
                  <a:cubicBezTo>
                    <a:pt x="732724" y="471307"/>
                    <a:pt x="738343" y="459103"/>
                    <a:pt x="749913" y="465800"/>
                  </a:cubicBezTo>
                  <a:lnTo>
                    <a:pt x="851079" y="524252"/>
                  </a:lnTo>
                  <a:cubicBezTo>
                    <a:pt x="856846" y="527601"/>
                    <a:pt x="858818" y="534968"/>
                    <a:pt x="855506" y="540736"/>
                  </a:cubicBezTo>
                  <a:lnTo>
                    <a:pt x="706716" y="798434"/>
                  </a:lnTo>
                  <a:cubicBezTo>
                    <a:pt x="703070" y="804983"/>
                    <a:pt x="695740" y="806955"/>
                    <a:pt x="689787" y="803532"/>
                  </a:cubicBezTo>
                  <a:lnTo>
                    <a:pt x="588622" y="745080"/>
                  </a:lnTo>
                  <a:cubicBezTo>
                    <a:pt x="577237" y="738494"/>
                    <a:pt x="584827" y="727518"/>
                    <a:pt x="588176" y="721714"/>
                  </a:cubicBezTo>
                  <a:lnTo>
                    <a:pt x="560903" y="705976"/>
                  </a:lnTo>
                  <a:lnTo>
                    <a:pt x="408055" y="726849"/>
                  </a:lnTo>
                  <a:cubicBezTo>
                    <a:pt x="405190" y="727221"/>
                    <a:pt x="402139" y="726588"/>
                    <a:pt x="399572" y="724802"/>
                  </a:cubicBezTo>
                  <a:lnTo>
                    <a:pt x="33117" y="470495"/>
                  </a:lnTo>
                  <a:cubicBezTo>
                    <a:pt x="-40070" y="425660"/>
                    <a:pt x="19276" y="342355"/>
                    <a:pt x="102210" y="382128"/>
                  </a:cubicBezTo>
                  <a:lnTo>
                    <a:pt x="368539" y="519831"/>
                  </a:lnTo>
                  <a:close/>
                  <a:moveTo>
                    <a:pt x="828498" y="539098"/>
                  </a:moveTo>
                  <a:lnTo>
                    <a:pt x="691461" y="776442"/>
                  </a:lnTo>
                  <a:lnTo>
                    <a:pt x="611243" y="730119"/>
                  </a:lnTo>
                  <a:lnTo>
                    <a:pt x="748279" y="492775"/>
                  </a:lnTo>
                  <a:close/>
                  <a:moveTo>
                    <a:pt x="442287" y="197503"/>
                  </a:moveTo>
                  <a:cubicBezTo>
                    <a:pt x="433097" y="191996"/>
                    <a:pt x="422382" y="188833"/>
                    <a:pt x="410922" y="188833"/>
                  </a:cubicBezTo>
                  <a:lnTo>
                    <a:pt x="318313" y="188833"/>
                  </a:lnTo>
                  <a:cubicBezTo>
                    <a:pt x="308788" y="188833"/>
                    <a:pt x="299747" y="191029"/>
                    <a:pt x="291672" y="194935"/>
                  </a:cubicBezTo>
                  <a:cubicBezTo>
                    <a:pt x="278390" y="176965"/>
                    <a:pt x="257256" y="165839"/>
                    <a:pt x="234374" y="165839"/>
                  </a:cubicBezTo>
                  <a:lnTo>
                    <a:pt x="123236" y="165839"/>
                  </a:lnTo>
                  <a:cubicBezTo>
                    <a:pt x="84094" y="165839"/>
                    <a:pt x="52096" y="197838"/>
                    <a:pt x="52096" y="236980"/>
                  </a:cubicBezTo>
                  <a:lnTo>
                    <a:pt x="52096" y="325197"/>
                  </a:lnTo>
                  <a:cubicBezTo>
                    <a:pt x="52096" y="331895"/>
                    <a:pt x="57528" y="337327"/>
                    <a:pt x="64225" y="337327"/>
                  </a:cubicBezTo>
                  <a:lnTo>
                    <a:pt x="256992" y="337327"/>
                  </a:lnTo>
                  <a:cubicBezTo>
                    <a:pt x="256992" y="346256"/>
                    <a:pt x="254648" y="362702"/>
                    <a:pt x="269121" y="362627"/>
                  </a:cubicBezTo>
                  <a:cubicBezTo>
                    <a:pt x="332298" y="361845"/>
                    <a:pt x="396889" y="361845"/>
                    <a:pt x="460069" y="362627"/>
                  </a:cubicBezTo>
                  <a:cubicBezTo>
                    <a:pt x="474542" y="362701"/>
                    <a:pt x="472198" y="346255"/>
                    <a:pt x="472198" y="337327"/>
                  </a:cubicBezTo>
                  <a:lnTo>
                    <a:pt x="671442" y="337327"/>
                  </a:lnTo>
                  <a:cubicBezTo>
                    <a:pt x="678139" y="337327"/>
                    <a:pt x="683571" y="331894"/>
                    <a:pt x="683571" y="325197"/>
                  </a:cubicBezTo>
                  <a:lnTo>
                    <a:pt x="683571" y="236980"/>
                  </a:lnTo>
                  <a:cubicBezTo>
                    <a:pt x="683571" y="197838"/>
                    <a:pt x="651573" y="165839"/>
                    <a:pt x="612431" y="165839"/>
                  </a:cubicBezTo>
                  <a:lnTo>
                    <a:pt x="501293" y="165839"/>
                  </a:lnTo>
                  <a:cubicBezTo>
                    <a:pt x="477332" y="165839"/>
                    <a:pt x="455305" y="178043"/>
                    <a:pt x="442245" y="197502"/>
                  </a:cubicBezTo>
                  <a:close/>
                  <a:moveTo>
                    <a:pt x="474881" y="198359"/>
                  </a:moveTo>
                  <a:cubicBezTo>
                    <a:pt x="482397" y="193187"/>
                    <a:pt x="491513" y="190136"/>
                    <a:pt x="501335" y="190136"/>
                  </a:cubicBezTo>
                  <a:lnTo>
                    <a:pt x="612472" y="190136"/>
                  </a:lnTo>
                  <a:cubicBezTo>
                    <a:pt x="638220" y="190136"/>
                    <a:pt x="659316" y="211232"/>
                    <a:pt x="659316" y="236980"/>
                  </a:cubicBezTo>
                  <a:lnTo>
                    <a:pt x="659316" y="313068"/>
                  </a:lnTo>
                  <a:lnTo>
                    <a:pt x="622370" y="313068"/>
                  </a:lnTo>
                  <a:lnTo>
                    <a:pt x="622407" y="267602"/>
                  </a:lnTo>
                  <a:cubicBezTo>
                    <a:pt x="622407" y="251603"/>
                    <a:pt x="598111" y="251603"/>
                    <a:pt x="598111" y="267602"/>
                  </a:cubicBezTo>
                  <a:lnTo>
                    <a:pt x="598148" y="313068"/>
                  </a:lnTo>
                  <a:lnTo>
                    <a:pt x="526896" y="313068"/>
                  </a:lnTo>
                  <a:cubicBezTo>
                    <a:pt x="529166" y="308120"/>
                    <a:pt x="528012" y="266783"/>
                    <a:pt x="528012" y="258374"/>
                  </a:cubicBezTo>
                  <a:cubicBezTo>
                    <a:pt x="528012" y="242375"/>
                    <a:pt x="503716" y="242375"/>
                    <a:pt x="503716" y="258374"/>
                  </a:cubicBezTo>
                  <a:cubicBezTo>
                    <a:pt x="503716" y="266783"/>
                    <a:pt x="502563" y="308120"/>
                    <a:pt x="504832" y="313068"/>
                  </a:cubicBezTo>
                  <a:lnTo>
                    <a:pt x="472202" y="313068"/>
                  </a:lnTo>
                  <a:lnTo>
                    <a:pt x="472202" y="250114"/>
                  </a:lnTo>
                  <a:cubicBezTo>
                    <a:pt x="472202" y="236644"/>
                    <a:pt x="467811" y="224180"/>
                    <a:pt x="460407" y="214060"/>
                  </a:cubicBezTo>
                  <a:cubicBezTo>
                    <a:pt x="463941" y="207809"/>
                    <a:pt x="468890" y="202414"/>
                    <a:pt x="474843" y="198322"/>
                  </a:cubicBezTo>
                  <a:close/>
                  <a:moveTo>
                    <a:pt x="556923" y="24337"/>
                  </a:moveTo>
                  <a:cubicBezTo>
                    <a:pt x="512832" y="24337"/>
                    <a:pt x="490694" y="77878"/>
                    <a:pt x="521836" y="109020"/>
                  </a:cubicBezTo>
                  <a:cubicBezTo>
                    <a:pt x="552978" y="140162"/>
                    <a:pt x="606519" y="118024"/>
                    <a:pt x="606519" y="73933"/>
                  </a:cubicBezTo>
                  <a:cubicBezTo>
                    <a:pt x="606519" y="46549"/>
                    <a:pt x="584307" y="24337"/>
                    <a:pt x="556923" y="24337"/>
                  </a:cubicBezTo>
                  <a:close/>
                  <a:moveTo>
                    <a:pt x="504684" y="21695"/>
                  </a:moveTo>
                  <a:cubicBezTo>
                    <a:pt x="551118" y="-24739"/>
                    <a:pt x="630814" y="8338"/>
                    <a:pt x="630814" y="73934"/>
                  </a:cubicBezTo>
                  <a:cubicBezTo>
                    <a:pt x="630814" y="139530"/>
                    <a:pt x="551116" y="172642"/>
                    <a:pt x="504684" y="126173"/>
                  </a:cubicBezTo>
                  <a:cubicBezTo>
                    <a:pt x="475812" y="97301"/>
                    <a:pt x="475812" y="50531"/>
                    <a:pt x="504684" y="21655"/>
                  </a:cubicBezTo>
                  <a:close/>
                  <a:moveTo>
                    <a:pt x="256996" y="313103"/>
                  </a:moveTo>
                  <a:lnTo>
                    <a:pt x="244271" y="313103"/>
                  </a:lnTo>
                  <a:lnTo>
                    <a:pt x="244308" y="267636"/>
                  </a:lnTo>
                  <a:cubicBezTo>
                    <a:pt x="244308" y="251637"/>
                    <a:pt x="220012" y="251637"/>
                    <a:pt x="220012" y="267636"/>
                  </a:cubicBezTo>
                  <a:lnTo>
                    <a:pt x="220049" y="313103"/>
                  </a:lnTo>
                  <a:lnTo>
                    <a:pt x="137561" y="313103"/>
                  </a:lnTo>
                  <a:lnTo>
                    <a:pt x="137598" y="267636"/>
                  </a:lnTo>
                  <a:cubicBezTo>
                    <a:pt x="137598" y="251637"/>
                    <a:pt x="113302" y="251637"/>
                    <a:pt x="113302" y="267636"/>
                  </a:cubicBezTo>
                  <a:lnTo>
                    <a:pt x="113339" y="313103"/>
                  </a:lnTo>
                  <a:lnTo>
                    <a:pt x="76392" y="313103"/>
                  </a:lnTo>
                  <a:lnTo>
                    <a:pt x="76392" y="237014"/>
                  </a:lnTo>
                  <a:cubicBezTo>
                    <a:pt x="76392" y="211267"/>
                    <a:pt x="97488" y="190170"/>
                    <a:pt x="123236" y="190170"/>
                  </a:cubicBezTo>
                  <a:lnTo>
                    <a:pt x="234374" y="190170"/>
                  </a:lnTo>
                  <a:cubicBezTo>
                    <a:pt x="249666" y="190170"/>
                    <a:pt x="263619" y="197537"/>
                    <a:pt x="272363" y="209667"/>
                  </a:cubicBezTo>
                  <a:cubicBezTo>
                    <a:pt x="262800" y="220494"/>
                    <a:pt x="256996" y="234670"/>
                    <a:pt x="256996" y="250186"/>
                  </a:cubicBezTo>
                  <a:lnTo>
                    <a:pt x="256996" y="313140"/>
                  </a:lnTo>
                  <a:close/>
                  <a:moveTo>
                    <a:pt x="281292" y="250148"/>
                  </a:moveTo>
                  <a:cubicBezTo>
                    <a:pt x="281292" y="229796"/>
                    <a:pt x="297961" y="213128"/>
                    <a:pt x="318313" y="213128"/>
                  </a:cubicBezTo>
                  <a:lnTo>
                    <a:pt x="410922" y="213128"/>
                  </a:lnTo>
                  <a:cubicBezTo>
                    <a:pt x="431274" y="213128"/>
                    <a:pt x="447942" y="229796"/>
                    <a:pt x="447942" y="250148"/>
                  </a:cubicBezTo>
                  <a:lnTo>
                    <a:pt x="447942" y="338403"/>
                  </a:lnTo>
                  <a:lnTo>
                    <a:pt x="421228" y="338403"/>
                  </a:lnTo>
                  <a:lnTo>
                    <a:pt x="421228" y="281439"/>
                  </a:lnTo>
                  <a:cubicBezTo>
                    <a:pt x="421228" y="265440"/>
                    <a:pt x="396931" y="265440"/>
                    <a:pt x="396931" y="281439"/>
                  </a:cubicBezTo>
                  <a:lnTo>
                    <a:pt x="396931" y="338403"/>
                  </a:lnTo>
                  <a:lnTo>
                    <a:pt x="332302" y="338403"/>
                  </a:lnTo>
                  <a:lnTo>
                    <a:pt x="332302" y="281439"/>
                  </a:lnTo>
                  <a:cubicBezTo>
                    <a:pt x="332302" y="265440"/>
                    <a:pt x="308006" y="265440"/>
                    <a:pt x="308006" y="281439"/>
                  </a:cubicBezTo>
                  <a:lnTo>
                    <a:pt x="308006" y="338403"/>
                  </a:lnTo>
                  <a:lnTo>
                    <a:pt x="281291" y="338403"/>
                  </a:lnTo>
                  <a:close/>
                  <a:moveTo>
                    <a:pt x="364636" y="74936"/>
                  </a:moveTo>
                  <a:cubicBezTo>
                    <a:pt x="386364" y="74936"/>
                    <a:pt x="403964" y="92535"/>
                    <a:pt x="403964" y="114264"/>
                  </a:cubicBezTo>
                  <a:cubicBezTo>
                    <a:pt x="403964" y="149202"/>
                    <a:pt x="361548" y="166763"/>
                    <a:pt x="336842" y="142058"/>
                  </a:cubicBezTo>
                  <a:cubicBezTo>
                    <a:pt x="312174" y="117390"/>
                    <a:pt x="329698" y="74936"/>
                    <a:pt x="364636" y="74936"/>
                  </a:cubicBezTo>
                  <a:close/>
                  <a:moveTo>
                    <a:pt x="319652" y="69281"/>
                  </a:moveTo>
                  <a:cubicBezTo>
                    <a:pt x="359612" y="29320"/>
                    <a:pt x="428218" y="57784"/>
                    <a:pt x="428218" y="114264"/>
                  </a:cubicBezTo>
                  <a:cubicBezTo>
                    <a:pt x="428218" y="170745"/>
                    <a:pt x="359608" y="199208"/>
                    <a:pt x="319652" y="159248"/>
                  </a:cubicBezTo>
                  <a:cubicBezTo>
                    <a:pt x="294798" y="134393"/>
                    <a:pt x="294798" y="94136"/>
                    <a:pt x="319652" y="69319"/>
                  </a:cubicBezTo>
                  <a:close/>
                  <a:moveTo>
                    <a:pt x="178825" y="24334"/>
                  </a:moveTo>
                  <a:cubicBezTo>
                    <a:pt x="134772" y="24334"/>
                    <a:pt x="112597" y="77838"/>
                    <a:pt x="143739" y="109017"/>
                  </a:cubicBezTo>
                  <a:cubicBezTo>
                    <a:pt x="174918" y="140196"/>
                    <a:pt x="228422" y="118021"/>
                    <a:pt x="228422" y="73931"/>
                  </a:cubicBezTo>
                  <a:cubicBezTo>
                    <a:pt x="228422" y="46546"/>
                    <a:pt x="206209" y="24334"/>
                    <a:pt x="178825" y="24334"/>
                  </a:cubicBezTo>
                  <a:close/>
                  <a:moveTo>
                    <a:pt x="126586" y="21692"/>
                  </a:moveTo>
                  <a:cubicBezTo>
                    <a:pt x="173020" y="-24742"/>
                    <a:pt x="252716" y="8335"/>
                    <a:pt x="252716" y="73931"/>
                  </a:cubicBezTo>
                  <a:cubicBezTo>
                    <a:pt x="252716" y="139527"/>
                    <a:pt x="173019" y="172639"/>
                    <a:pt x="126586" y="126170"/>
                  </a:cubicBezTo>
                  <a:cubicBezTo>
                    <a:pt x="97714" y="97298"/>
                    <a:pt x="97714" y="50528"/>
                    <a:pt x="126586" y="21652"/>
                  </a:cubicBezTo>
                  <a:close/>
                  <a:moveTo>
                    <a:pt x="744968" y="566999"/>
                  </a:moveTo>
                  <a:cubicBezTo>
                    <a:pt x="752893" y="553195"/>
                    <a:pt x="773878" y="565250"/>
                    <a:pt x="765953" y="579053"/>
                  </a:cubicBezTo>
                  <a:lnTo>
                    <a:pt x="694812" y="702250"/>
                  </a:lnTo>
                  <a:cubicBezTo>
                    <a:pt x="686850" y="716053"/>
                    <a:pt x="665902" y="703961"/>
                    <a:pt x="673828" y="69019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839"/>
                                        </p:tgtEl>
                                        <p:attrNameLst>
                                          <p:attrName>style.visibility</p:attrName>
                                        </p:attrNameLst>
                                      </p:cBhvr>
                                      <p:to>
                                        <p:strVal val="visible"/>
                                      </p:to>
                                    </p:set>
                                    <p:animEffect filter="fade" transition="in">
                                      <p:cBhvr>
                                        <p:cTn dur="500"/>
                                        <p:tgtEl>
                                          <p:spTgt spid="9839"/>
                                        </p:tgtEl>
                                      </p:cBhvr>
                                    </p:animEffect>
                                  </p:childTnLst>
                                </p:cTn>
                              </p:par>
                              <p:par>
                                <p:cTn fill="hold" nodeType="withEffect" presetClass="entr" presetID="10" presetSubtype="0">
                                  <p:stCondLst>
                                    <p:cond delay="0"/>
                                  </p:stCondLst>
                                  <p:childTnLst>
                                    <p:set>
                                      <p:cBhvr>
                                        <p:cTn dur="1" fill="hold">
                                          <p:stCondLst>
                                            <p:cond delay="0"/>
                                          </p:stCondLst>
                                        </p:cTn>
                                        <p:tgtEl>
                                          <p:spTgt spid="9846"/>
                                        </p:tgtEl>
                                        <p:attrNameLst>
                                          <p:attrName>style.visibility</p:attrName>
                                        </p:attrNameLst>
                                      </p:cBhvr>
                                      <p:to>
                                        <p:strVal val="visible"/>
                                      </p:to>
                                    </p:set>
                                    <p:animEffect filter="fade" transition="in">
                                      <p:cBhvr>
                                        <p:cTn dur="1000"/>
                                        <p:tgtEl>
                                          <p:spTgt spid="9846"/>
                                        </p:tgtEl>
                                      </p:cBhvr>
                                    </p:animEffect>
                                  </p:childTnLst>
                                </p:cTn>
                              </p:par>
                            </p:childTnLst>
                          </p:cTn>
                        </p:par>
                        <p:par>
                          <p:cTn fill="hold">
                            <p:stCondLst>
                              <p:cond delay="1000"/>
                            </p:stCondLst>
                            <p:childTnLst>
                              <p:par>
                                <p:cTn fill="hold" nodeType="afterEffect" presetClass="entr" presetID="2" presetSubtype="2">
                                  <p:stCondLst>
                                    <p:cond delay="500"/>
                                  </p:stCondLst>
                                  <p:childTnLst>
                                    <p:set>
                                      <p:cBhvr>
                                        <p:cTn dur="1" fill="hold">
                                          <p:stCondLst>
                                            <p:cond delay="0"/>
                                          </p:stCondLst>
                                        </p:cTn>
                                        <p:tgtEl>
                                          <p:spTgt spid="9840"/>
                                        </p:tgtEl>
                                        <p:attrNameLst>
                                          <p:attrName>style.visibility</p:attrName>
                                        </p:attrNameLst>
                                      </p:cBhvr>
                                      <p:to>
                                        <p:strVal val="visible"/>
                                      </p:to>
                                    </p:set>
                                    <p:anim calcmode="lin" valueType="num">
                                      <p:cBhvr additive="base">
                                        <p:cTn dur="500"/>
                                        <p:tgtEl>
                                          <p:spTgt spid="9840"/>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750"/>
                                  </p:stCondLst>
                                  <p:childTnLst>
                                    <p:set>
                                      <p:cBhvr>
                                        <p:cTn dur="1" fill="hold">
                                          <p:stCondLst>
                                            <p:cond delay="0"/>
                                          </p:stCondLst>
                                        </p:cTn>
                                        <p:tgtEl>
                                          <p:spTgt spid="10010"/>
                                        </p:tgtEl>
                                        <p:attrNameLst>
                                          <p:attrName>style.visibility</p:attrName>
                                        </p:attrNameLst>
                                      </p:cBhvr>
                                      <p:to>
                                        <p:strVal val="visible"/>
                                      </p:to>
                                    </p:set>
                                    <p:animEffect filter="fade" transition="in">
                                      <p:cBhvr>
                                        <p:cTn dur="500"/>
                                        <p:tgtEl>
                                          <p:spTgt spid="10010"/>
                                        </p:tgtEl>
                                      </p:cBhvr>
                                    </p:animEffect>
                                  </p:childTnLst>
                                </p:cTn>
                              </p:par>
                            </p:childTnLst>
                          </p:cTn>
                        </p:par>
                        <p:par>
                          <p:cTn fill="hold">
                            <p:stCondLst>
                              <p:cond delay="1500"/>
                            </p:stCondLst>
                            <p:childTnLst>
                              <p:par>
                                <p:cTn fill="hold" nodeType="afterEffect" presetClass="entr" presetID="2" presetSubtype="2">
                                  <p:stCondLst>
                                    <p:cond delay="500"/>
                                  </p:stCondLst>
                                  <p:childTnLst>
                                    <p:set>
                                      <p:cBhvr>
                                        <p:cTn dur="1" fill="hold">
                                          <p:stCondLst>
                                            <p:cond delay="0"/>
                                          </p:stCondLst>
                                        </p:cTn>
                                        <p:tgtEl>
                                          <p:spTgt spid="10006"/>
                                        </p:tgtEl>
                                        <p:attrNameLst>
                                          <p:attrName>style.visibility</p:attrName>
                                        </p:attrNameLst>
                                      </p:cBhvr>
                                      <p:to>
                                        <p:strVal val="visible"/>
                                      </p:to>
                                    </p:set>
                                    <p:anim calcmode="lin" valueType="num">
                                      <p:cBhvr additive="base">
                                        <p:cTn dur="500"/>
                                        <p:tgtEl>
                                          <p:spTgt spid="1000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750"/>
                                  </p:stCondLst>
                                  <p:childTnLst>
                                    <p:set>
                                      <p:cBhvr>
                                        <p:cTn dur="1" fill="hold">
                                          <p:stCondLst>
                                            <p:cond delay="0"/>
                                          </p:stCondLst>
                                        </p:cTn>
                                        <p:tgtEl>
                                          <p:spTgt spid="10007"/>
                                        </p:tgtEl>
                                        <p:attrNameLst>
                                          <p:attrName>style.visibility</p:attrName>
                                        </p:attrNameLst>
                                      </p:cBhvr>
                                      <p:to>
                                        <p:strVal val="visible"/>
                                      </p:to>
                                    </p:set>
                                    <p:animEffect filter="fade" transition="in">
                                      <p:cBhvr>
                                        <p:cTn dur="500"/>
                                        <p:tgtEl>
                                          <p:spTgt spid="1000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19" name="Shape 10019"/>
        <p:cNvGrpSpPr/>
        <p:nvPr/>
      </p:nvGrpSpPr>
      <p:grpSpPr>
        <a:xfrm>
          <a:off x="0" y="0"/>
          <a:ext cx="0" cy="0"/>
          <a:chOff x="0" y="0"/>
          <a:chExt cx="0" cy="0"/>
        </a:xfrm>
      </p:grpSpPr>
      <p:sp>
        <p:nvSpPr>
          <p:cNvPr id="10020" name="Google Shape;10020;p152"/>
          <p:cNvSpPr/>
          <p:nvPr/>
        </p:nvSpPr>
        <p:spPr>
          <a:xfrm flipH="1">
            <a:off x="318291" y="1750108"/>
            <a:ext cx="11555416" cy="4196732"/>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0021" name="Google Shape;10021;p152"/>
          <p:cNvSpPr/>
          <p:nvPr/>
        </p:nvSpPr>
        <p:spPr>
          <a:xfrm>
            <a:off x="8784509" y="2369212"/>
            <a:ext cx="3550530" cy="1089576"/>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10022" name="Google Shape;10022;p152"/>
          <p:cNvSpPr txBox="1"/>
          <p:nvPr/>
        </p:nvSpPr>
        <p:spPr>
          <a:xfrm>
            <a:off x="296269" y="385036"/>
            <a:ext cx="116671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Níveis médios de DHL diminuíram rapidamente após o início do tratamento e foram mantidos durante todo o período de extensão</a:t>
            </a:r>
            <a:endParaRPr b="1" baseline="30000" sz="2800">
              <a:solidFill>
                <a:schemeClr val="accent1"/>
              </a:solidFill>
              <a:latin typeface="Lustria"/>
              <a:ea typeface="Lustria"/>
              <a:cs typeface="Lustria"/>
              <a:sym typeface="Lustria"/>
            </a:endParaRPr>
          </a:p>
        </p:txBody>
      </p:sp>
      <p:sp>
        <p:nvSpPr>
          <p:cNvPr id="10023" name="Google Shape;10023;p152"/>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Kulasekararaj AG et al. Long-term safety and efficacy of ravulizumab in patients with paroxysmal nocturnal hemoglobinuria: 2-year results from two pivotal phase 3 studies. Eur J Haematol. 2022 Sep;109(3):205-214.</a:t>
            </a:r>
            <a:endParaRPr/>
          </a:p>
        </p:txBody>
      </p:sp>
      <p:sp>
        <p:nvSpPr>
          <p:cNvPr id="10024" name="Google Shape;10024;p152"/>
          <p:cNvSpPr txBox="1"/>
          <p:nvPr/>
        </p:nvSpPr>
        <p:spPr>
          <a:xfrm>
            <a:off x="296269" y="1076405"/>
            <a:ext cx="1575816"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Estudo 302</a:t>
            </a:r>
            <a:endParaRPr/>
          </a:p>
        </p:txBody>
      </p:sp>
      <p:cxnSp>
        <p:nvCxnSpPr>
          <p:cNvPr id="10025" name="Google Shape;10025;p152"/>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0026" name="Google Shape;10026;p152"/>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0027" name="Google Shape;10027;p152"/>
          <p:cNvSpPr/>
          <p:nvPr/>
        </p:nvSpPr>
        <p:spPr>
          <a:xfrm>
            <a:off x="8727778" y="3949389"/>
            <a:ext cx="3781920" cy="144365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grpSp>
        <p:nvGrpSpPr>
          <p:cNvPr id="10028" name="Google Shape;10028;p152"/>
          <p:cNvGrpSpPr/>
          <p:nvPr/>
        </p:nvGrpSpPr>
        <p:grpSpPr>
          <a:xfrm>
            <a:off x="8825686" y="3973206"/>
            <a:ext cx="3179866" cy="1329828"/>
            <a:chOff x="8939273" y="4266754"/>
            <a:chExt cx="3179866" cy="1329828"/>
          </a:xfrm>
        </p:grpSpPr>
        <p:sp>
          <p:nvSpPr>
            <p:cNvPr id="10029" name="Google Shape;10029;p152"/>
            <p:cNvSpPr txBox="1"/>
            <p:nvPr/>
          </p:nvSpPr>
          <p:spPr>
            <a:xfrm>
              <a:off x="8939273" y="4266754"/>
              <a:ext cx="2430681" cy="58477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A maioria dos pacientes (94.5%, </a:t>
              </a:r>
              <a:r>
                <a:rPr b="1" lang="pt-BR" sz="1600">
                  <a:solidFill>
                    <a:schemeClr val="lt1"/>
                  </a:solidFill>
                  <a:latin typeface="Lustria"/>
                  <a:ea typeface="Lustria"/>
                  <a:cs typeface="Lustria"/>
                  <a:sym typeface="Lustria"/>
                </a:rPr>
                <a:t>estudo</a:t>
              </a:r>
              <a:r>
                <a:rPr b="1" i="0" lang="pt-BR" sz="1600" u="none" cap="none" strike="noStrike">
                  <a:solidFill>
                    <a:schemeClr val="lt1"/>
                  </a:solidFill>
                  <a:latin typeface="Lustria"/>
                  <a:ea typeface="Lustria"/>
                  <a:cs typeface="Lustria"/>
                  <a:sym typeface="Lustria"/>
                </a:rPr>
                <a:t> 302)</a:t>
              </a:r>
              <a:endParaRPr b="0" i="0" sz="1600" u="none" cap="none" strike="noStrike">
                <a:solidFill>
                  <a:schemeClr val="lt1"/>
                </a:solidFill>
                <a:latin typeface="Lustria"/>
                <a:ea typeface="Lustria"/>
                <a:cs typeface="Lustria"/>
                <a:sym typeface="Lustria"/>
              </a:endParaRPr>
            </a:p>
          </p:txBody>
        </p:sp>
        <p:sp>
          <p:nvSpPr>
            <p:cNvPr id="10030" name="Google Shape;10030;p152"/>
            <p:cNvSpPr txBox="1"/>
            <p:nvPr/>
          </p:nvSpPr>
          <p:spPr>
            <a:xfrm>
              <a:off x="8959869" y="4857918"/>
              <a:ext cx="3159270" cy="73866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400"/>
                <a:buFont typeface="Calibri"/>
                <a:buNone/>
              </a:pPr>
              <a:r>
                <a:rPr b="0" i="0" lang="pt-BR" sz="1400" u="none" cap="none" strike="noStrike">
                  <a:solidFill>
                    <a:schemeClr val="lt1"/>
                  </a:solidFill>
                  <a:latin typeface="Calibri"/>
                  <a:ea typeface="Calibri"/>
                  <a:cs typeface="Calibri"/>
                  <a:sym typeface="Calibri"/>
                </a:rPr>
                <a:t>apresentou reduções rápidas e sustentadas de DHL ≤1.5  LSN mantendo a resposta no período de 2 anos</a:t>
              </a:r>
              <a:endParaRPr/>
            </a:p>
          </p:txBody>
        </p:sp>
      </p:grpSp>
      <p:grpSp>
        <p:nvGrpSpPr>
          <p:cNvPr id="10031" name="Google Shape;10031;p152"/>
          <p:cNvGrpSpPr/>
          <p:nvPr/>
        </p:nvGrpSpPr>
        <p:grpSpPr>
          <a:xfrm>
            <a:off x="8825686" y="2380112"/>
            <a:ext cx="3835350" cy="912761"/>
            <a:chOff x="8939273" y="2197924"/>
            <a:chExt cx="3835350" cy="912761"/>
          </a:xfrm>
        </p:grpSpPr>
        <p:sp>
          <p:nvSpPr>
            <p:cNvPr id="10032" name="Google Shape;10032;p152"/>
            <p:cNvSpPr txBox="1"/>
            <p:nvPr/>
          </p:nvSpPr>
          <p:spPr>
            <a:xfrm>
              <a:off x="8939273" y="2197924"/>
              <a:ext cx="2430681"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DHL ≤1.5 LSN </a:t>
              </a:r>
              <a:endParaRPr/>
            </a:p>
          </p:txBody>
        </p:sp>
        <p:sp>
          <p:nvSpPr>
            <p:cNvPr id="10033" name="Google Shape;10033;p152"/>
            <p:cNvSpPr txBox="1"/>
            <p:nvPr/>
          </p:nvSpPr>
          <p:spPr>
            <a:xfrm>
              <a:off x="9615353" y="2581061"/>
              <a:ext cx="3159270"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183 </a:t>
              </a:r>
              <a:r>
                <a:rPr i="0" lang="pt-BR" sz="1400" u="none" cap="none" strike="noStrike">
                  <a:solidFill>
                    <a:schemeClr val="lt1"/>
                  </a:solidFill>
                  <a:latin typeface="Calibri"/>
                  <a:ea typeface="Calibri"/>
                  <a:cs typeface="Calibri"/>
                  <a:sym typeface="Calibri"/>
                </a:rPr>
                <a:t>pacientes (96.3%) Dia 183 </a:t>
              </a:r>
              <a:endParaRPr/>
            </a:p>
            <a:p>
              <a:pPr indent="0" lvl="0" marL="0" marR="0" rtl="0" algn="l">
                <a:lnSpc>
                  <a:spcPct val="10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161 </a:t>
              </a:r>
              <a:r>
                <a:rPr i="0" lang="pt-BR" sz="1400" u="none" cap="none" strike="noStrike">
                  <a:solidFill>
                    <a:schemeClr val="lt1"/>
                  </a:solidFill>
                  <a:latin typeface="Calibri"/>
                  <a:ea typeface="Calibri"/>
                  <a:cs typeface="Calibri"/>
                  <a:sym typeface="Calibri"/>
                </a:rPr>
                <a:t>pacientes (94.7%) após 2 anos</a:t>
              </a:r>
              <a:endParaRPr i="0" sz="1400" u="none" cap="none" strike="noStrike">
                <a:solidFill>
                  <a:schemeClr val="lt1"/>
                </a:solidFill>
                <a:latin typeface="Calibri"/>
                <a:ea typeface="Calibri"/>
                <a:cs typeface="Calibri"/>
                <a:sym typeface="Calibri"/>
              </a:endParaRPr>
            </a:p>
          </p:txBody>
        </p:sp>
        <p:sp>
          <p:nvSpPr>
            <p:cNvPr id="10034" name="Google Shape;10034;p152"/>
            <p:cNvSpPr/>
            <p:nvPr/>
          </p:nvSpPr>
          <p:spPr>
            <a:xfrm>
              <a:off x="9033723" y="2542867"/>
              <a:ext cx="567818" cy="567818"/>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035" name="Google Shape;10035;p152"/>
            <p:cNvSpPr/>
            <p:nvPr/>
          </p:nvSpPr>
          <p:spPr>
            <a:xfrm>
              <a:off x="9093013" y="2666446"/>
              <a:ext cx="392686" cy="368897"/>
            </a:xfrm>
            <a:custGeom>
              <a:rect b="b" l="l" r="r" t="t"/>
              <a:pathLst>
                <a:path extrusionOk="0" h="805187" w="857111">
                  <a:moveTo>
                    <a:pt x="370890" y="548289"/>
                  </a:moveTo>
                  <a:lnTo>
                    <a:pt x="90531" y="403328"/>
                  </a:lnTo>
                  <a:cubicBezTo>
                    <a:pt x="42385" y="378622"/>
                    <a:pt x="-4235" y="419327"/>
                    <a:pt x="45957" y="449910"/>
                  </a:cubicBezTo>
                  <a:lnTo>
                    <a:pt x="409469" y="702133"/>
                  </a:lnTo>
                  <a:lnTo>
                    <a:pt x="561717" y="681334"/>
                  </a:lnTo>
                  <a:cubicBezTo>
                    <a:pt x="568972" y="680366"/>
                    <a:pt x="590292" y="694914"/>
                    <a:pt x="600263" y="700681"/>
                  </a:cubicBezTo>
                  <a:lnTo>
                    <a:pt x="717316" y="497941"/>
                  </a:lnTo>
                  <a:cubicBezTo>
                    <a:pt x="709019" y="493142"/>
                    <a:pt x="617789" y="440456"/>
                    <a:pt x="617751" y="440494"/>
                  </a:cubicBezTo>
                  <a:cubicBezTo>
                    <a:pt x="610086" y="436067"/>
                    <a:pt x="601566" y="433574"/>
                    <a:pt x="592971" y="436773"/>
                  </a:cubicBezTo>
                  <a:lnTo>
                    <a:pt x="412482" y="503597"/>
                  </a:lnTo>
                  <a:cubicBezTo>
                    <a:pt x="375647" y="517215"/>
                    <a:pt x="393395" y="563686"/>
                    <a:pt x="425393" y="555464"/>
                  </a:cubicBezTo>
                  <a:lnTo>
                    <a:pt x="548246" y="523912"/>
                  </a:lnTo>
                  <a:cubicBezTo>
                    <a:pt x="563650" y="519968"/>
                    <a:pt x="569678" y="543409"/>
                    <a:pt x="554237" y="547352"/>
                  </a:cubicBezTo>
                  <a:lnTo>
                    <a:pt x="431383" y="578904"/>
                  </a:lnTo>
                  <a:cubicBezTo>
                    <a:pt x="406454" y="585303"/>
                    <a:pt x="380298" y="572244"/>
                    <a:pt x="370884" y="548245"/>
                  </a:cubicBezTo>
                  <a:close/>
                  <a:moveTo>
                    <a:pt x="368583" y="519825"/>
                  </a:moveTo>
                  <a:cubicBezTo>
                    <a:pt x="372639" y="501668"/>
                    <a:pt x="386815" y="487306"/>
                    <a:pt x="404116" y="480907"/>
                  </a:cubicBezTo>
                  <a:lnTo>
                    <a:pt x="584605" y="414083"/>
                  </a:lnTo>
                  <a:cubicBezTo>
                    <a:pt x="599972" y="408390"/>
                    <a:pt x="616008" y="411590"/>
                    <a:pt x="629886" y="419627"/>
                  </a:cubicBezTo>
                  <a:lnTo>
                    <a:pt x="729413" y="477074"/>
                  </a:lnTo>
                  <a:cubicBezTo>
                    <a:pt x="732724" y="471307"/>
                    <a:pt x="738343" y="459103"/>
                    <a:pt x="749913" y="465800"/>
                  </a:cubicBezTo>
                  <a:lnTo>
                    <a:pt x="851079" y="524252"/>
                  </a:lnTo>
                  <a:cubicBezTo>
                    <a:pt x="856846" y="527601"/>
                    <a:pt x="858818" y="534968"/>
                    <a:pt x="855506" y="540736"/>
                  </a:cubicBezTo>
                  <a:lnTo>
                    <a:pt x="706716" y="798434"/>
                  </a:lnTo>
                  <a:cubicBezTo>
                    <a:pt x="703070" y="804983"/>
                    <a:pt x="695740" y="806955"/>
                    <a:pt x="689787" y="803532"/>
                  </a:cubicBezTo>
                  <a:lnTo>
                    <a:pt x="588622" y="745080"/>
                  </a:lnTo>
                  <a:cubicBezTo>
                    <a:pt x="577237" y="738494"/>
                    <a:pt x="584827" y="727518"/>
                    <a:pt x="588176" y="721714"/>
                  </a:cubicBezTo>
                  <a:lnTo>
                    <a:pt x="560903" y="705976"/>
                  </a:lnTo>
                  <a:lnTo>
                    <a:pt x="408055" y="726849"/>
                  </a:lnTo>
                  <a:cubicBezTo>
                    <a:pt x="405190" y="727221"/>
                    <a:pt x="402139" y="726588"/>
                    <a:pt x="399572" y="724802"/>
                  </a:cubicBezTo>
                  <a:lnTo>
                    <a:pt x="33117" y="470495"/>
                  </a:lnTo>
                  <a:cubicBezTo>
                    <a:pt x="-40070" y="425660"/>
                    <a:pt x="19276" y="342355"/>
                    <a:pt x="102210" y="382128"/>
                  </a:cubicBezTo>
                  <a:lnTo>
                    <a:pt x="368539" y="519831"/>
                  </a:lnTo>
                  <a:close/>
                  <a:moveTo>
                    <a:pt x="828498" y="539098"/>
                  </a:moveTo>
                  <a:lnTo>
                    <a:pt x="691461" y="776442"/>
                  </a:lnTo>
                  <a:lnTo>
                    <a:pt x="611243" y="730119"/>
                  </a:lnTo>
                  <a:lnTo>
                    <a:pt x="748279" y="492775"/>
                  </a:lnTo>
                  <a:close/>
                  <a:moveTo>
                    <a:pt x="442287" y="197503"/>
                  </a:moveTo>
                  <a:cubicBezTo>
                    <a:pt x="433097" y="191996"/>
                    <a:pt x="422382" y="188833"/>
                    <a:pt x="410922" y="188833"/>
                  </a:cubicBezTo>
                  <a:lnTo>
                    <a:pt x="318313" y="188833"/>
                  </a:lnTo>
                  <a:cubicBezTo>
                    <a:pt x="308788" y="188833"/>
                    <a:pt x="299747" y="191029"/>
                    <a:pt x="291672" y="194935"/>
                  </a:cubicBezTo>
                  <a:cubicBezTo>
                    <a:pt x="278390" y="176965"/>
                    <a:pt x="257256" y="165839"/>
                    <a:pt x="234374" y="165839"/>
                  </a:cubicBezTo>
                  <a:lnTo>
                    <a:pt x="123236" y="165839"/>
                  </a:lnTo>
                  <a:cubicBezTo>
                    <a:pt x="84094" y="165839"/>
                    <a:pt x="52096" y="197838"/>
                    <a:pt x="52096" y="236980"/>
                  </a:cubicBezTo>
                  <a:lnTo>
                    <a:pt x="52096" y="325197"/>
                  </a:lnTo>
                  <a:cubicBezTo>
                    <a:pt x="52096" y="331895"/>
                    <a:pt x="57528" y="337327"/>
                    <a:pt x="64225" y="337327"/>
                  </a:cubicBezTo>
                  <a:lnTo>
                    <a:pt x="256992" y="337327"/>
                  </a:lnTo>
                  <a:cubicBezTo>
                    <a:pt x="256992" y="346256"/>
                    <a:pt x="254648" y="362702"/>
                    <a:pt x="269121" y="362627"/>
                  </a:cubicBezTo>
                  <a:cubicBezTo>
                    <a:pt x="332298" y="361845"/>
                    <a:pt x="396889" y="361845"/>
                    <a:pt x="460069" y="362627"/>
                  </a:cubicBezTo>
                  <a:cubicBezTo>
                    <a:pt x="474542" y="362701"/>
                    <a:pt x="472198" y="346255"/>
                    <a:pt x="472198" y="337327"/>
                  </a:cubicBezTo>
                  <a:lnTo>
                    <a:pt x="671442" y="337327"/>
                  </a:lnTo>
                  <a:cubicBezTo>
                    <a:pt x="678139" y="337327"/>
                    <a:pt x="683571" y="331894"/>
                    <a:pt x="683571" y="325197"/>
                  </a:cubicBezTo>
                  <a:lnTo>
                    <a:pt x="683571" y="236980"/>
                  </a:lnTo>
                  <a:cubicBezTo>
                    <a:pt x="683571" y="197838"/>
                    <a:pt x="651573" y="165839"/>
                    <a:pt x="612431" y="165839"/>
                  </a:cubicBezTo>
                  <a:lnTo>
                    <a:pt x="501293" y="165839"/>
                  </a:lnTo>
                  <a:cubicBezTo>
                    <a:pt x="477332" y="165839"/>
                    <a:pt x="455305" y="178043"/>
                    <a:pt x="442245" y="197502"/>
                  </a:cubicBezTo>
                  <a:close/>
                  <a:moveTo>
                    <a:pt x="474881" y="198359"/>
                  </a:moveTo>
                  <a:cubicBezTo>
                    <a:pt x="482397" y="193187"/>
                    <a:pt x="491513" y="190136"/>
                    <a:pt x="501335" y="190136"/>
                  </a:cubicBezTo>
                  <a:lnTo>
                    <a:pt x="612472" y="190136"/>
                  </a:lnTo>
                  <a:cubicBezTo>
                    <a:pt x="638220" y="190136"/>
                    <a:pt x="659316" y="211232"/>
                    <a:pt x="659316" y="236980"/>
                  </a:cubicBezTo>
                  <a:lnTo>
                    <a:pt x="659316" y="313068"/>
                  </a:lnTo>
                  <a:lnTo>
                    <a:pt x="622370" y="313068"/>
                  </a:lnTo>
                  <a:lnTo>
                    <a:pt x="622407" y="267602"/>
                  </a:lnTo>
                  <a:cubicBezTo>
                    <a:pt x="622407" y="251603"/>
                    <a:pt x="598111" y="251603"/>
                    <a:pt x="598111" y="267602"/>
                  </a:cubicBezTo>
                  <a:lnTo>
                    <a:pt x="598148" y="313068"/>
                  </a:lnTo>
                  <a:lnTo>
                    <a:pt x="526896" y="313068"/>
                  </a:lnTo>
                  <a:cubicBezTo>
                    <a:pt x="529166" y="308120"/>
                    <a:pt x="528012" y="266783"/>
                    <a:pt x="528012" y="258374"/>
                  </a:cubicBezTo>
                  <a:cubicBezTo>
                    <a:pt x="528012" y="242375"/>
                    <a:pt x="503716" y="242375"/>
                    <a:pt x="503716" y="258374"/>
                  </a:cubicBezTo>
                  <a:cubicBezTo>
                    <a:pt x="503716" y="266783"/>
                    <a:pt x="502563" y="308120"/>
                    <a:pt x="504832" y="313068"/>
                  </a:cubicBezTo>
                  <a:lnTo>
                    <a:pt x="472202" y="313068"/>
                  </a:lnTo>
                  <a:lnTo>
                    <a:pt x="472202" y="250114"/>
                  </a:lnTo>
                  <a:cubicBezTo>
                    <a:pt x="472202" y="236644"/>
                    <a:pt x="467811" y="224180"/>
                    <a:pt x="460407" y="214060"/>
                  </a:cubicBezTo>
                  <a:cubicBezTo>
                    <a:pt x="463941" y="207809"/>
                    <a:pt x="468890" y="202414"/>
                    <a:pt x="474843" y="198322"/>
                  </a:cubicBezTo>
                  <a:close/>
                  <a:moveTo>
                    <a:pt x="556923" y="24337"/>
                  </a:moveTo>
                  <a:cubicBezTo>
                    <a:pt x="512832" y="24337"/>
                    <a:pt x="490694" y="77878"/>
                    <a:pt x="521836" y="109020"/>
                  </a:cubicBezTo>
                  <a:cubicBezTo>
                    <a:pt x="552978" y="140162"/>
                    <a:pt x="606519" y="118024"/>
                    <a:pt x="606519" y="73933"/>
                  </a:cubicBezTo>
                  <a:cubicBezTo>
                    <a:pt x="606519" y="46549"/>
                    <a:pt x="584307" y="24337"/>
                    <a:pt x="556923" y="24337"/>
                  </a:cubicBezTo>
                  <a:close/>
                  <a:moveTo>
                    <a:pt x="504684" y="21695"/>
                  </a:moveTo>
                  <a:cubicBezTo>
                    <a:pt x="551118" y="-24739"/>
                    <a:pt x="630814" y="8338"/>
                    <a:pt x="630814" y="73934"/>
                  </a:cubicBezTo>
                  <a:cubicBezTo>
                    <a:pt x="630814" y="139530"/>
                    <a:pt x="551116" y="172642"/>
                    <a:pt x="504684" y="126173"/>
                  </a:cubicBezTo>
                  <a:cubicBezTo>
                    <a:pt x="475812" y="97301"/>
                    <a:pt x="475812" y="50531"/>
                    <a:pt x="504684" y="21655"/>
                  </a:cubicBezTo>
                  <a:close/>
                  <a:moveTo>
                    <a:pt x="256996" y="313103"/>
                  </a:moveTo>
                  <a:lnTo>
                    <a:pt x="244271" y="313103"/>
                  </a:lnTo>
                  <a:lnTo>
                    <a:pt x="244308" y="267636"/>
                  </a:lnTo>
                  <a:cubicBezTo>
                    <a:pt x="244308" y="251637"/>
                    <a:pt x="220012" y="251637"/>
                    <a:pt x="220012" y="267636"/>
                  </a:cubicBezTo>
                  <a:lnTo>
                    <a:pt x="220049" y="313103"/>
                  </a:lnTo>
                  <a:lnTo>
                    <a:pt x="137561" y="313103"/>
                  </a:lnTo>
                  <a:lnTo>
                    <a:pt x="137598" y="267636"/>
                  </a:lnTo>
                  <a:cubicBezTo>
                    <a:pt x="137598" y="251637"/>
                    <a:pt x="113302" y="251637"/>
                    <a:pt x="113302" y="267636"/>
                  </a:cubicBezTo>
                  <a:lnTo>
                    <a:pt x="113339" y="313103"/>
                  </a:lnTo>
                  <a:lnTo>
                    <a:pt x="76392" y="313103"/>
                  </a:lnTo>
                  <a:lnTo>
                    <a:pt x="76392" y="237014"/>
                  </a:lnTo>
                  <a:cubicBezTo>
                    <a:pt x="76392" y="211267"/>
                    <a:pt x="97488" y="190170"/>
                    <a:pt x="123236" y="190170"/>
                  </a:cubicBezTo>
                  <a:lnTo>
                    <a:pt x="234374" y="190170"/>
                  </a:lnTo>
                  <a:cubicBezTo>
                    <a:pt x="249666" y="190170"/>
                    <a:pt x="263619" y="197537"/>
                    <a:pt x="272363" y="209667"/>
                  </a:cubicBezTo>
                  <a:cubicBezTo>
                    <a:pt x="262800" y="220494"/>
                    <a:pt x="256996" y="234670"/>
                    <a:pt x="256996" y="250186"/>
                  </a:cubicBezTo>
                  <a:lnTo>
                    <a:pt x="256996" y="313140"/>
                  </a:lnTo>
                  <a:close/>
                  <a:moveTo>
                    <a:pt x="281292" y="250148"/>
                  </a:moveTo>
                  <a:cubicBezTo>
                    <a:pt x="281292" y="229796"/>
                    <a:pt x="297961" y="213128"/>
                    <a:pt x="318313" y="213128"/>
                  </a:cubicBezTo>
                  <a:lnTo>
                    <a:pt x="410922" y="213128"/>
                  </a:lnTo>
                  <a:cubicBezTo>
                    <a:pt x="431274" y="213128"/>
                    <a:pt x="447942" y="229796"/>
                    <a:pt x="447942" y="250148"/>
                  </a:cubicBezTo>
                  <a:lnTo>
                    <a:pt x="447942" y="338403"/>
                  </a:lnTo>
                  <a:lnTo>
                    <a:pt x="421228" y="338403"/>
                  </a:lnTo>
                  <a:lnTo>
                    <a:pt x="421228" y="281439"/>
                  </a:lnTo>
                  <a:cubicBezTo>
                    <a:pt x="421228" y="265440"/>
                    <a:pt x="396931" y="265440"/>
                    <a:pt x="396931" y="281439"/>
                  </a:cubicBezTo>
                  <a:lnTo>
                    <a:pt x="396931" y="338403"/>
                  </a:lnTo>
                  <a:lnTo>
                    <a:pt x="332302" y="338403"/>
                  </a:lnTo>
                  <a:lnTo>
                    <a:pt x="332302" y="281439"/>
                  </a:lnTo>
                  <a:cubicBezTo>
                    <a:pt x="332302" y="265440"/>
                    <a:pt x="308006" y="265440"/>
                    <a:pt x="308006" y="281439"/>
                  </a:cubicBezTo>
                  <a:lnTo>
                    <a:pt x="308006" y="338403"/>
                  </a:lnTo>
                  <a:lnTo>
                    <a:pt x="281291" y="338403"/>
                  </a:lnTo>
                  <a:close/>
                  <a:moveTo>
                    <a:pt x="364636" y="74936"/>
                  </a:moveTo>
                  <a:cubicBezTo>
                    <a:pt x="386364" y="74936"/>
                    <a:pt x="403964" y="92535"/>
                    <a:pt x="403964" y="114264"/>
                  </a:cubicBezTo>
                  <a:cubicBezTo>
                    <a:pt x="403964" y="149202"/>
                    <a:pt x="361548" y="166763"/>
                    <a:pt x="336842" y="142058"/>
                  </a:cubicBezTo>
                  <a:cubicBezTo>
                    <a:pt x="312174" y="117390"/>
                    <a:pt x="329698" y="74936"/>
                    <a:pt x="364636" y="74936"/>
                  </a:cubicBezTo>
                  <a:close/>
                  <a:moveTo>
                    <a:pt x="319652" y="69281"/>
                  </a:moveTo>
                  <a:cubicBezTo>
                    <a:pt x="359612" y="29320"/>
                    <a:pt x="428218" y="57784"/>
                    <a:pt x="428218" y="114264"/>
                  </a:cubicBezTo>
                  <a:cubicBezTo>
                    <a:pt x="428218" y="170745"/>
                    <a:pt x="359608" y="199208"/>
                    <a:pt x="319652" y="159248"/>
                  </a:cubicBezTo>
                  <a:cubicBezTo>
                    <a:pt x="294798" y="134393"/>
                    <a:pt x="294798" y="94136"/>
                    <a:pt x="319652" y="69319"/>
                  </a:cubicBezTo>
                  <a:close/>
                  <a:moveTo>
                    <a:pt x="178825" y="24334"/>
                  </a:moveTo>
                  <a:cubicBezTo>
                    <a:pt x="134772" y="24334"/>
                    <a:pt x="112597" y="77838"/>
                    <a:pt x="143739" y="109017"/>
                  </a:cubicBezTo>
                  <a:cubicBezTo>
                    <a:pt x="174918" y="140196"/>
                    <a:pt x="228422" y="118021"/>
                    <a:pt x="228422" y="73931"/>
                  </a:cubicBezTo>
                  <a:cubicBezTo>
                    <a:pt x="228422" y="46546"/>
                    <a:pt x="206209" y="24334"/>
                    <a:pt x="178825" y="24334"/>
                  </a:cubicBezTo>
                  <a:close/>
                  <a:moveTo>
                    <a:pt x="126586" y="21692"/>
                  </a:moveTo>
                  <a:cubicBezTo>
                    <a:pt x="173020" y="-24742"/>
                    <a:pt x="252716" y="8335"/>
                    <a:pt x="252716" y="73931"/>
                  </a:cubicBezTo>
                  <a:cubicBezTo>
                    <a:pt x="252716" y="139527"/>
                    <a:pt x="173019" y="172639"/>
                    <a:pt x="126586" y="126170"/>
                  </a:cubicBezTo>
                  <a:cubicBezTo>
                    <a:pt x="97714" y="97298"/>
                    <a:pt x="97714" y="50528"/>
                    <a:pt x="126586" y="21652"/>
                  </a:cubicBezTo>
                  <a:close/>
                  <a:moveTo>
                    <a:pt x="744968" y="566999"/>
                  </a:moveTo>
                  <a:cubicBezTo>
                    <a:pt x="752893" y="553195"/>
                    <a:pt x="773878" y="565250"/>
                    <a:pt x="765953" y="579053"/>
                  </a:cubicBezTo>
                  <a:lnTo>
                    <a:pt x="694812" y="702250"/>
                  </a:lnTo>
                  <a:cubicBezTo>
                    <a:pt x="686850" y="716053"/>
                    <a:pt x="665902" y="703961"/>
                    <a:pt x="673828" y="69019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0036" name="Google Shape;10036;p152"/>
          <p:cNvGrpSpPr/>
          <p:nvPr/>
        </p:nvGrpSpPr>
        <p:grpSpPr>
          <a:xfrm>
            <a:off x="391295" y="1889822"/>
            <a:ext cx="8204638" cy="3891773"/>
            <a:chOff x="391295" y="1889822"/>
            <a:chExt cx="8204638" cy="3891773"/>
          </a:xfrm>
        </p:grpSpPr>
        <p:sp>
          <p:nvSpPr>
            <p:cNvPr id="10037" name="Google Shape;10037;p152"/>
            <p:cNvSpPr/>
            <p:nvPr/>
          </p:nvSpPr>
          <p:spPr>
            <a:xfrm>
              <a:off x="391295" y="5093297"/>
              <a:ext cx="7754074" cy="688298"/>
            </a:xfrm>
            <a:prstGeom prst="rect">
              <a:avLst/>
            </a:prstGeom>
            <a:solidFill>
              <a:srgbClr val="F2F2F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038" name="Google Shape;10038;p152"/>
            <p:cNvSpPr/>
            <p:nvPr/>
          </p:nvSpPr>
          <p:spPr>
            <a:xfrm>
              <a:off x="1341731" y="2025690"/>
              <a:ext cx="7056582" cy="2503055"/>
            </a:xfrm>
            <a:custGeom>
              <a:rect b="b" l="l" r="r" t="t"/>
              <a:pathLst>
                <a:path extrusionOk="0" h="2503055" w="7056582">
                  <a:moveTo>
                    <a:pt x="0" y="0"/>
                  </a:moveTo>
                  <a:lnTo>
                    <a:pt x="0" y="2503055"/>
                  </a:lnTo>
                  <a:lnTo>
                    <a:pt x="7056582" y="2503055"/>
                  </a:lnTo>
                </a:path>
              </a:pathLst>
            </a:custGeom>
            <a:noFill/>
            <a:ln cap="flat" cmpd="sng" w="9525">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039" name="Google Shape;10039;p152"/>
            <p:cNvSpPr txBox="1"/>
            <p:nvPr/>
          </p:nvSpPr>
          <p:spPr>
            <a:xfrm>
              <a:off x="1553869" y="4569455"/>
              <a:ext cx="284052"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BL</a:t>
              </a:r>
              <a:endParaRPr b="1" sz="800">
                <a:solidFill>
                  <a:srgbClr val="BFBFBF"/>
                </a:solidFill>
                <a:latin typeface="Calibri"/>
                <a:ea typeface="Calibri"/>
                <a:cs typeface="Calibri"/>
                <a:sym typeface="Calibri"/>
              </a:endParaRPr>
            </a:p>
          </p:txBody>
        </p:sp>
        <p:sp>
          <p:nvSpPr>
            <p:cNvPr id="10040" name="Google Shape;10040;p152"/>
            <p:cNvSpPr txBox="1"/>
            <p:nvPr/>
          </p:nvSpPr>
          <p:spPr>
            <a:xfrm>
              <a:off x="1834645" y="4569455"/>
              <a:ext cx="235962"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8</a:t>
              </a:r>
              <a:endParaRPr b="1" sz="800">
                <a:solidFill>
                  <a:srgbClr val="BFBFBF"/>
                </a:solidFill>
                <a:latin typeface="Calibri"/>
                <a:ea typeface="Calibri"/>
                <a:cs typeface="Calibri"/>
                <a:sym typeface="Calibri"/>
              </a:endParaRPr>
            </a:p>
          </p:txBody>
        </p:sp>
        <p:sp>
          <p:nvSpPr>
            <p:cNvPr id="10041" name="Google Shape;10041;p152"/>
            <p:cNvSpPr txBox="1"/>
            <p:nvPr/>
          </p:nvSpPr>
          <p:spPr>
            <a:xfrm>
              <a:off x="2054923" y="4569455"/>
              <a:ext cx="287258"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15</a:t>
              </a:r>
              <a:endParaRPr b="1" sz="800">
                <a:solidFill>
                  <a:srgbClr val="BFBFBF"/>
                </a:solidFill>
                <a:latin typeface="Calibri"/>
                <a:ea typeface="Calibri"/>
                <a:cs typeface="Calibri"/>
                <a:sym typeface="Calibri"/>
              </a:endParaRPr>
            </a:p>
          </p:txBody>
        </p:sp>
        <p:sp>
          <p:nvSpPr>
            <p:cNvPr id="10042" name="Google Shape;10042;p152"/>
            <p:cNvSpPr txBox="1"/>
            <p:nvPr/>
          </p:nvSpPr>
          <p:spPr>
            <a:xfrm>
              <a:off x="2260533" y="4569455"/>
              <a:ext cx="287258"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22</a:t>
              </a:r>
              <a:endParaRPr b="1" sz="800">
                <a:solidFill>
                  <a:srgbClr val="BFBFBF"/>
                </a:solidFill>
                <a:latin typeface="Calibri"/>
                <a:ea typeface="Calibri"/>
                <a:cs typeface="Calibri"/>
                <a:sym typeface="Calibri"/>
              </a:endParaRPr>
            </a:p>
          </p:txBody>
        </p:sp>
        <p:sp>
          <p:nvSpPr>
            <p:cNvPr id="10043" name="Google Shape;10043;p152"/>
            <p:cNvSpPr txBox="1"/>
            <p:nvPr/>
          </p:nvSpPr>
          <p:spPr>
            <a:xfrm>
              <a:off x="2517265" y="4569455"/>
              <a:ext cx="287258"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29</a:t>
              </a:r>
              <a:endParaRPr b="1" sz="800">
                <a:solidFill>
                  <a:srgbClr val="BFBFBF"/>
                </a:solidFill>
                <a:latin typeface="Calibri"/>
                <a:ea typeface="Calibri"/>
                <a:cs typeface="Calibri"/>
                <a:sym typeface="Calibri"/>
              </a:endParaRPr>
            </a:p>
          </p:txBody>
        </p:sp>
        <p:sp>
          <p:nvSpPr>
            <p:cNvPr id="10044" name="Google Shape;10044;p152"/>
            <p:cNvSpPr txBox="1"/>
            <p:nvPr/>
          </p:nvSpPr>
          <p:spPr>
            <a:xfrm>
              <a:off x="2744930" y="4569455"/>
              <a:ext cx="287258"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43</a:t>
              </a:r>
              <a:endParaRPr b="1" sz="800">
                <a:solidFill>
                  <a:srgbClr val="BFBFBF"/>
                </a:solidFill>
                <a:latin typeface="Calibri"/>
                <a:ea typeface="Calibri"/>
                <a:cs typeface="Calibri"/>
                <a:sym typeface="Calibri"/>
              </a:endParaRPr>
            </a:p>
          </p:txBody>
        </p:sp>
        <p:sp>
          <p:nvSpPr>
            <p:cNvPr id="10045" name="Google Shape;10045;p152"/>
            <p:cNvSpPr txBox="1"/>
            <p:nvPr/>
          </p:nvSpPr>
          <p:spPr>
            <a:xfrm>
              <a:off x="2979607" y="4569455"/>
              <a:ext cx="287258"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57</a:t>
              </a:r>
              <a:endParaRPr b="1" sz="800">
                <a:solidFill>
                  <a:srgbClr val="BFBFBF"/>
                </a:solidFill>
                <a:latin typeface="Calibri"/>
                <a:ea typeface="Calibri"/>
                <a:cs typeface="Calibri"/>
                <a:sym typeface="Calibri"/>
              </a:endParaRPr>
            </a:p>
          </p:txBody>
        </p:sp>
        <p:sp>
          <p:nvSpPr>
            <p:cNvPr id="10046" name="Google Shape;10046;p152"/>
            <p:cNvSpPr txBox="1"/>
            <p:nvPr/>
          </p:nvSpPr>
          <p:spPr>
            <a:xfrm>
              <a:off x="3207272" y="4569455"/>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71</a:t>
              </a:r>
              <a:endParaRPr b="1" sz="800">
                <a:solidFill>
                  <a:srgbClr val="BFBFBF"/>
                </a:solidFill>
                <a:latin typeface="Calibri"/>
                <a:ea typeface="Calibri"/>
                <a:cs typeface="Calibri"/>
                <a:sym typeface="Calibri"/>
              </a:endParaRPr>
            </a:p>
          </p:txBody>
        </p:sp>
        <p:sp>
          <p:nvSpPr>
            <p:cNvPr id="10047" name="Google Shape;10047;p152"/>
            <p:cNvSpPr txBox="1"/>
            <p:nvPr/>
          </p:nvSpPr>
          <p:spPr>
            <a:xfrm>
              <a:off x="3446921" y="4569455"/>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85</a:t>
              </a:r>
              <a:endParaRPr b="1" sz="800">
                <a:solidFill>
                  <a:srgbClr val="BFBFBF"/>
                </a:solidFill>
                <a:latin typeface="Calibri"/>
                <a:ea typeface="Calibri"/>
                <a:cs typeface="Calibri"/>
                <a:sym typeface="Calibri"/>
              </a:endParaRPr>
            </a:p>
          </p:txBody>
        </p:sp>
        <p:sp>
          <p:nvSpPr>
            <p:cNvPr id="10048" name="Google Shape;10048;p152"/>
            <p:cNvSpPr txBox="1"/>
            <p:nvPr/>
          </p:nvSpPr>
          <p:spPr>
            <a:xfrm>
              <a:off x="3688986" y="4569455"/>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99</a:t>
              </a:r>
              <a:endParaRPr b="1" sz="800">
                <a:solidFill>
                  <a:srgbClr val="BFBFBF"/>
                </a:solidFill>
                <a:latin typeface="Calibri"/>
                <a:ea typeface="Calibri"/>
                <a:cs typeface="Calibri"/>
                <a:sym typeface="Calibri"/>
              </a:endParaRPr>
            </a:p>
          </p:txBody>
        </p:sp>
        <p:sp>
          <p:nvSpPr>
            <p:cNvPr id="10049" name="Google Shape;10049;p152"/>
            <p:cNvSpPr txBox="1"/>
            <p:nvPr/>
          </p:nvSpPr>
          <p:spPr>
            <a:xfrm>
              <a:off x="3891319"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113</a:t>
              </a:r>
              <a:endParaRPr b="1" sz="800">
                <a:solidFill>
                  <a:srgbClr val="BFBFBF"/>
                </a:solidFill>
                <a:latin typeface="Calibri"/>
                <a:ea typeface="Calibri"/>
                <a:cs typeface="Calibri"/>
                <a:sym typeface="Calibri"/>
              </a:endParaRPr>
            </a:p>
          </p:txBody>
        </p:sp>
        <p:sp>
          <p:nvSpPr>
            <p:cNvPr id="10050" name="Google Shape;10050;p152"/>
            <p:cNvSpPr txBox="1"/>
            <p:nvPr/>
          </p:nvSpPr>
          <p:spPr>
            <a:xfrm>
              <a:off x="4133384"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127</a:t>
              </a:r>
              <a:endParaRPr b="1" sz="800">
                <a:solidFill>
                  <a:srgbClr val="BFBFBF"/>
                </a:solidFill>
                <a:latin typeface="Calibri"/>
                <a:ea typeface="Calibri"/>
                <a:cs typeface="Calibri"/>
                <a:sym typeface="Calibri"/>
              </a:endParaRPr>
            </a:p>
          </p:txBody>
        </p:sp>
        <p:sp>
          <p:nvSpPr>
            <p:cNvPr id="10051" name="Google Shape;10051;p152"/>
            <p:cNvSpPr txBox="1"/>
            <p:nvPr/>
          </p:nvSpPr>
          <p:spPr>
            <a:xfrm>
              <a:off x="4374313"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141</a:t>
              </a:r>
              <a:endParaRPr b="1" sz="800">
                <a:solidFill>
                  <a:srgbClr val="BFBFBF"/>
                </a:solidFill>
                <a:latin typeface="Calibri"/>
                <a:ea typeface="Calibri"/>
                <a:cs typeface="Calibri"/>
                <a:sym typeface="Calibri"/>
              </a:endParaRPr>
            </a:p>
          </p:txBody>
        </p:sp>
        <p:sp>
          <p:nvSpPr>
            <p:cNvPr id="10052" name="Google Shape;10052;p152"/>
            <p:cNvSpPr txBox="1"/>
            <p:nvPr/>
          </p:nvSpPr>
          <p:spPr>
            <a:xfrm>
              <a:off x="4616378"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155</a:t>
              </a:r>
              <a:endParaRPr b="1" sz="800">
                <a:solidFill>
                  <a:srgbClr val="BFBFBF"/>
                </a:solidFill>
                <a:latin typeface="Calibri"/>
                <a:ea typeface="Calibri"/>
                <a:cs typeface="Calibri"/>
                <a:sym typeface="Calibri"/>
              </a:endParaRPr>
            </a:p>
          </p:txBody>
        </p:sp>
        <p:sp>
          <p:nvSpPr>
            <p:cNvPr id="10053" name="Google Shape;10053;p152"/>
            <p:cNvSpPr txBox="1"/>
            <p:nvPr/>
          </p:nvSpPr>
          <p:spPr>
            <a:xfrm>
              <a:off x="4848673"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169</a:t>
              </a:r>
              <a:endParaRPr b="1" sz="800">
                <a:solidFill>
                  <a:srgbClr val="BFBFBF"/>
                </a:solidFill>
                <a:latin typeface="Calibri"/>
                <a:ea typeface="Calibri"/>
                <a:cs typeface="Calibri"/>
                <a:sym typeface="Calibri"/>
              </a:endParaRPr>
            </a:p>
          </p:txBody>
        </p:sp>
        <p:sp>
          <p:nvSpPr>
            <p:cNvPr id="10054" name="Google Shape;10054;p152"/>
            <p:cNvSpPr txBox="1"/>
            <p:nvPr/>
          </p:nvSpPr>
          <p:spPr>
            <a:xfrm>
              <a:off x="5075607"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183</a:t>
              </a:r>
              <a:endParaRPr b="1" sz="800">
                <a:solidFill>
                  <a:srgbClr val="BFBFBF"/>
                </a:solidFill>
                <a:latin typeface="Calibri"/>
                <a:ea typeface="Calibri"/>
                <a:cs typeface="Calibri"/>
                <a:sym typeface="Calibri"/>
              </a:endParaRPr>
            </a:p>
          </p:txBody>
        </p:sp>
        <p:sp>
          <p:nvSpPr>
            <p:cNvPr id="10055" name="Google Shape;10055;p152"/>
            <p:cNvSpPr txBox="1"/>
            <p:nvPr/>
          </p:nvSpPr>
          <p:spPr>
            <a:xfrm>
              <a:off x="5294773"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197</a:t>
              </a:r>
              <a:endParaRPr b="1" sz="800">
                <a:solidFill>
                  <a:srgbClr val="BFBFBF"/>
                </a:solidFill>
                <a:latin typeface="Calibri"/>
                <a:ea typeface="Calibri"/>
                <a:cs typeface="Calibri"/>
                <a:sym typeface="Calibri"/>
              </a:endParaRPr>
            </a:p>
          </p:txBody>
        </p:sp>
        <p:sp>
          <p:nvSpPr>
            <p:cNvPr id="10056" name="Google Shape;10056;p152"/>
            <p:cNvSpPr txBox="1"/>
            <p:nvPr/>
          </p:nvSpPr>
          <p:spPr>
            <a:xfrm>
              <a:off x="5531168"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225</a:t>
              </a:r>
              <a:endParaRPr b="1" sz="800">
                <a:solidFill>
                  <a:srgbClr val="BFBFBF"/>
                </a:solidFill>
                <a:latin typeface="Calibri"/>
                <a:ea typeface="Calibri"/>
                <a:cs typeface="Calibri"/>
                <a:sym typeface="Calibri"/>
              </a:endParaRPr>
            </a:p>
          </p:txBody>
        </p:sp>
        <p:sp>
          <p:nvSpPr>
            <p:cNvPr id="10057" name="Google Shape;10057;p152"/>
            <p:cNvSpPr txBox="1"/>
            <p:nvPr/>
          </p:nvSpPr>
          <p:spPr>
            <a:xfrm>
              <a:off x="5778946"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253</a:t>
              </a:r>
              <a:endParaRPr b="1" sz="800">
                <a:solidFill>
                  <a:srgbClr val="BFBFBF"/>
                </a:solidFill>
                <a:latin typeface="Calibri"/>
                <a:ea typeface="Calibri"/>
                <a:cs typeface="Calibri"/>
                <a:sym typeface="Calibri"/>
              </a:endParaRPr>
            </a:p>
          </p:txBody>
        </p:sp>
        <p:sp>
          <p:nvSpPr>
            <p:cNvPr id="10058" name="Google Shape;10058;p152"/>
            <p:cNvSpPr txBox="1"/>
            <p:nvPr/>
          </p:nvSpPr>
          <p:spPr>
            <a:xfrm>
              <a:off x="6015341"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309</a:t>
              </a:r>
              <a:endParaRPr b="1" sz="800">
                <a:solidFill>
                  <a:srgbClr val="BFBFBF"/>
                </a:solidFill>
                <a:latin typeface="Calibri"/>
                <a:ea typeface="Calibri"/>
                <a:cs typeface="Calibri"/>
                <a:sym typeface="Calibri"/>
              </a:endParaRPr>
            </a:p>
          </p:txBody>
        </p:sp>
        <p:sp>
          <p:nvSpPr>
            <p:cNvPr id="10059" name="Google Shape;10059;p152"/>
            <p:cNvSpPr txBox="1"/>
            <p:nvPr/>
          </p:nvSpPr>
          <p:spPr>
            <a:xfrm>
              <a:off x="6238099"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365</a:t>
              </a:r>
              <a:endParaRPr b="1" sz="800">
                <a:solidFill>
                  <a:srgbClr val="BFBFBF"/>
                </a:solidFill>
                <a:latin typeface="Calibri"/>
                <a:ea typeface="Calibri"/>
                <a:cs typeface="Calibri"/>
                <a:sym typeface="Calibri"/>
              </a:endParaRPr>
            </a:p>
          </p:txBody>
        </p:sp>
        <p:sp>
          <p:nvSpPr>
            <p:cNvPr id="10060" name="Google Shape;10060;p152"/>
            <p:cNvSpPr txBox="1"/>
            <p:nvPr/>
          </p:nvSpPr>
          <p:spPr>
            <a:xfrm>
              <a:off x="6481272"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421</a:t>
              </a:r>
              <a:endParaRPr b="1" sz="800">
                <a:solidFill>
                  <a:srgbClr val="BFBFBF"/>
                </a:solidFill>
                <a:latin typeface="Calibri"/>
                <a:ea typeface="Calibri"/>
                <a:cs typeface="Calibri"/>
                <a:sym typeface="Calibri"/>
              </a:endParaRPr>
            </a:p>
          </p:txBody>
        </p:sp>
        <p:sp>
          <p:nvSpPr>
            <p:cNvPr id="10061" name="Google Shape;10061;p152"/>
            <p:cNvSpPr txBox="1"/>
            <p:nvPr/>
          </p:nvSpPr>
          <p:spPr>
            <a:xfrm>
              <a:off x="6705774"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477</a:t>
              </a:r>
              <a:endParaRPr b="1" sz="800">
                <a:solidFill>
                  <a:srgbClr val="BFBFBF"/>
                </a:solidFill>
                <a:latin typeface="Calibri"/>
                <a:ea typeface="Calibri"/>
                <a:cs typeface="Calibri"/>
                <a:sym typeface="Calibri"/>
              </a:endParaRPr>
            </a:p>
          </p:txBody>
        </p:sp>
        <p:sp>
          <p:nvSpPr>
            <p:cNvPr id="10062" name="Google Shape;10062;p152"/>
            <p:cNvSpPr txBox="1"/>
            <p:nvPr/>
          </p:nvSpPr>
          <p:spPr>
            <a:xfrm>
              <a:off x="6947203"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533</a:t>
              </a:r>
              <a:endParaRPr b="1" sz="800">
                <a:solidFill>
                  <a:srgbClr val="BFBFBF"/>
                </a:solidFill>
                <a:latin typeface="Calibri"/>
                <a:ea typeface="Calibri"/>
                <a:cs typeface="Calibri"/>
                <a:sym typeface="Calibri"/>
              </a:endParaRPr>
            </a:p>
          </p:txBody>
        </p:sp>
        <p:sp>
          <p:nvSpPr>
            <p:cNvPr id="10063" name="Google Shape;10063;p152"/>
            <p:cNvSpPr txBox="1"/>
            <p:nvPr/>
          </p:nvSpPr>
          <p:spPr>
            <a:xfrm>
              <a:off x="7188251"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589</a:t>
              </a:r>
              <a:endParaRPr b="1" sz="800">
                <a:solidFill>
                  <a:srgbClr val="BFBFBF"/>
                </a:solidFill>
                <a:latin typeface="Calibri"/>
                <a:ea typeface="Calibri"/>
                <a:cs typeface="Calibri"/>
                <a:sym typeface="Calibri"/>
              </a:endParaRPr>
            </a:p>
          </p:txBody>
        </p:sp>
        <p:sp>
          <p:nvSpPr>
            <p:cNvPr id="10064" name="Google Shape;10064;p152"/>
            <p:cNvSpPr txBox="1"/>
            <p:nvPr/>
          </p:nvSpPr>
          <p:spPr>
            <a:xfrm>
              <a:off x="7426824"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645</a:t>
              </a:r>
              <a:endParaRPr b="1" sz="800">
                <a:solidFill>
                  <a:srgbClr val="BFBFBF"/>
                </a:solidFill>
                <a:latin typeface="Calibri"/>
                <a:ea typeface="Calibri"/>
                <a:cs typeface="Calibri"/>
                <a:sym typeface="Calibri"/>
              </a:endParaRPr>
            </a:p>
          </p:txBody>
        </p:sp>
        <p:sp>
          <p:nvSpPr>
            <p:cNvPr id="10065" name="Google Shape;10065;p152"/>
            <p:cNvSpPr txBox="1"/>
            <p:nvPr/>
          </p:nvSpPr>
          <p:spPr>
            <a:xfrm>
              <a:off x="7645002"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701</a:t>
              </a:r>
              <a:endParaRPr b="1" sz="800">
                <a:solidFill>
                  <a:srgbClr val="BFBFBF"/>
                </a:solidFill>
                <a:latin typeface="Calibri"/>
                <a:ea typeface="Calibri"/>
                <a:cs typeface="Calibri"/>
                <a:sym typeface="Calibri"/>
              </a:endParaRPr>
            </a:p>
          </p:txBody>
        </p:sp>
        <p:sp>
          <p:nvSpPr>
            <p:cNvPr id="10066" name="Google Shape;10066;p152"/>
            <p:cNvSpPr txBox="1"/>
            <p:nvPr/>
          </p:nvSpPr>
          <p:spPr>
            <a:xfrm>
              <a:off x="7883575" y="4569455"/>
              <a:ext cx="338555"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chemeClr val="dk1"/>
                  </a:solidFill>
                  <a:latin typeface="Calibri"/>
                  <a:ea typeface="Calibri"/>
                  <a:cs typeface="Calibri"/>
                  <a:sym typeface="Calibri"/>
                </a:rPr>
                <a:t>757</a:t>
              </a:r>
              <a:endParaRPr b="1" sz="800">
                <a:solidFill>
                  <a:srgbClr val="BFBFBF"/>
                </a:solidFill>
                <a:latin typeface="Calibri"/>
                <a:ea typeface="Calibri"/>
                <a:cs typeface="Calibri"/>
                <a:sym typeface="Calibri"/>
              </a:endParaRPr>
            </a:p>
          </p:txBody>
        </p:sp>
        <p:grpSp>
          <p:nvGrpSpPr>
            <p:cNvPr id="10067" name="Google Shape;10067;p152"/>
            <p:cNvGrpSpPr/>
            <p:nvPr/>
          </p:nvGrpSpPr>
          <p:grpSpPr>
            <a:xfrm>
              <a:off x="1792431" y="4526427"/>
              <a:ext cx="6352939" cy="67753"/>
              <a:chOff x="2011645" y="4532737"/>
              <a:chExt cx="6352939" cy="67753"/>
            </a:xfrm>
          </p:grpSpPr>
          <p:cxnSp>
            <p:nvCxnSpPr>
              <p:cNvPr id="10068" name="Google Shape;10068;p152"/>
              <p:cNvCxnSpPr/>
              <p:nvPr/>
            </p:nvCxnSpPr>
            <p:spPr>
              <a:xfrm>
                <a:off x="836458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69" name="Google Shape;10069;p152"/>
              <p:cNvCxnSpPr/>
              <p:nvPr/>
            </p:nvCxnSpPr>
            <p:spPr>
              <a:xfrm>
                <a:off x="8128841"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70" name="Google Shape;10070;p152"/>
              <p:cNvCxnSpPr/>
              <p:nvPr/>
            </p:nvCxnSpPr>
            <p:spPr>
              <a:xfrm>
                <a:off x="789547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71" name="Google Shape;10071;p152"/>
              <p:cNvCxnSpPr/>
              <p:nvPr/>
            </p:nvCxnSpPr>
            <p:spPr>
              <a:xfrm>
                <a:off x="765735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72" name="Google Shape;10072;p152"/>
              <p:cNvCxnSpPr/>
              <p:nvPr/>
            </p:nvCxnSpPr>
            <p:spPr>
              <a:xfrm>
                <a:off x="7421611"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73" name="Google Shape;10073;p152"/>
              <p:cNvCxnSpPr/>
              <p:nvPr/>
            </p:nvCxnSpPr>
            <p:spPr>
              <a:xfrm>
                <a:off x="718824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74" name="Google Shape;10074;p152"/>
              <p:cNvCxnSpPr/>
              <p:nvPr/>
            </p:nvCxnSpPr>
            <p:spPr>
              <a:xfrm>
                <a:off x="6952503"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75" name="Google Shape;10075;p152"/>
              <p:cNvCxnSpPr/>
              <p:nvPr/>
            </p:nvCxnSpPr>
            <p:spPr>
              <a:xfrm>
                <a:off x="671676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76" name="Google Shape;10076;p152"/>
              <p:cNvCxnSpPr/>
              <p:nvPr/>
            </p:nvCxnSpPr>
            <p:spPr>
              <a:xfrm>
                <a:off x="6483398"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77" name="Google Shape;10077;p152"/>
              <p:cNvCxnSpPr/>
              <p:nvPr/>
            </p:nvCxnSpPr>
            <p:spPr>
              <a:xfrm>
                <a:off x="6245273"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78" name="Google Shape;10078;p152"/>
              <p:cNvCxnSpPr/>
              <p:nvPr/>
            </p:nvCxnSpPr>
            <p:spPr>
              <a:xfrm>
                <a:off x="600953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79" name="Google Shape;10079;p152"/>
              <p:cNvCxnSpPr/>
              <p:nvPr/>
            </p:nvCxnSpPr>
            <p:spPr>
              <a:xfrm>
                <a:off x="5776168"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80" name="Google Shape;10080;p152"/>
              <p:cNvCxnSpPr/>
              <p:nvPr/>
            </p:nvCxnSpPr>
            <p:spPr>
              <a:xfrm>
                <a:off x="554321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81" name="Google Shape;10081;p152"/>
              <p:cNvCxnSpPr/>
              <p:nvPr/>
            </p:nvCxnSpPr>
            <p:spPr>
              <a:xfrm>
                <a:off x="5307476"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82" name="Google Shape;10082;p152"/>
              <p:cNvCxnSpPr/>
              <p:nvPr/>
            </p:nvCxnSpPr>
            <p:spPr>
              <a:xfrm>
                <a:off x="507411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83" name="Google Shape;10083;p152"/>
              <p:cNvCxnSpPr/>
              <p:nvPr/>
            </p:nvCxnSpPr>
            <p:spPr>
              <a:xfrm>
                <a:off x="483598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84" name="Google Shape;10084;p152"/>
              <p:cNvCxnSpPr/>
              <p:nvPr/>
            </p:nvCxnSpPr>
            <p:spPr>
              <a:xfrm>
                <a:off x="4600246"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85" name="Google Shape;10085;p152"/>
              <p:cNvCxnSpPr/>
              <p:nvPr/>
            </p:nvCxnSpPr>
            <p:spPr>
              <a:xfrm>
                <a:off x="436688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86" name="Google Shape;10086;p152"/>
              <p:cNvCxnSpPr/>
              <p:nvPr/>
            </p:nvCxnSpPr>
            <p:spPr>
              <a:xfrm>
                <a:off x="413095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87" name="Google Shape;10087;p152"/>
              <p:cNvCxnSpPr/>
              <p:nvPr/>
            </p:nvCxnSpPr>
            <p:spPr>
              <a:xfrm>
                <a:off x="3895212"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88" name="Google Shape;10088;p152"/>
              <p:cNvCxnSpPr/>
              <p:nvPr/>
            </p:nvCxnSpPr>
            <p:spPr>
              <a:xfrm>
                <a:off x="366185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89" name="Google Shape;10089;p152"/>
              <p:cNvCxnSpPr/>
              <p:nvPr/>
            </p:nvCxnSpPr>
            <p:spPr>
              <a:xfrm>
                <a:off x="342372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90" name="Google Shape;10090;p152"/>
              <p:cNvCxnSpPr/>
              <p:nvPr/>
            </p:nvCxnSpPr>
            <p:spPr>
              <a:xfrm>
                <a:off x="3187982"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91" name="Google Shape;10091;p152"/>
              <p:cNvCxnSpPr/>
              <p:nvPr/>
            </p:nvCxnSpPr>
            <p:spPr>
              <a:xfrm>
                <a:off x="295462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92" name="Google Shape;10092;p152"/>
              <p:cNvCxnSpPr/>
              <p:nvPr/>
            </p:nvCxnSpPr>
            <p:spPr>
              <a:xfrm>
                <a:off x="271887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93" name="Google Shape;10093;p152"/>
              <p:cNvCxnSpPr/>
              <p:nvPr/>
            </p:nvCxnSpPr>
            <p:spPr>
              <a:xfrm>
                <a:off x="248075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94" name="Google Shape;10094;p152"/>
              <p:cNvCxnSpPr/>
              <p:nvPr/>
            </p:nvCxnSpPr>
            <p:spPr>
              <a:xfrm>
                <a:off x="2245007"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095" name="Google Shape;10095;p152"/>
              <p:cNvCxnSpPr/>
              <p:nvPr/>
            </p:nvCxnSpPr>
            <p:spPr>
              <a:xfrm>
                <a:off x="2011645" y="4532737"/>
                <a:ext cx="0" cy="67753"/>
              </a:xfrm>
              <a:prstGeom prst="straightConnector1">
                <a:avLst/>
              </a:prstGeom>
              <a:noFill/>
              <a:ln cap="flat" cmpd="sng" w="12700">
                <a:solidFill>
                  <a:srgbClr val="BFBFBF"/>
                </a:solidFill>
                <a:prstDash val="solid"/>
                <a:miter lim="800000"/>
                <a:headEnd len="sm" w="sm" type="none"/>
                <a:tailEnd len="sm" w="sm" type="none"/>
              </a:ln>
            </p:spPr>
          </p:cxnSp>
        </p:grpSp>
        <p:sp>
          <p:nvSpPr>
            <p:cNvPr id="10096" name="Google Shape;10096;p152"/>
            <p:cNvSpPr txBox="1"/>
            <p:nvPr/>
          </p:nvSpPr>
          <p:spPr>
            <a:xfrm>
              <a:off x="4406220" y="4728419"/>
              <a:ext cx="772969" cy="24622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Visit (days)</a:t>
              </a:r>
              <a:endParaRPr b="1" sz="1000">
                <a:solidFill>
                  <a:srgbClr val="BFBFBF"/>
                </a:solidFill>
                <a:latin typeface="Calibri"/>
                <a:ea typeface="Calibri"/>
                <a:cs typeface="Calibri"/>
                <a:sym typeface="Calibri"/>
              </a:endParaRPr>
            </a:p>
          </p:txBody>
        </p:sp>
        <p:sp>
          <p:nvSpPr>
            <p:cNvPr id="10097" name="Google Shape;10097;p152"/>
            <p:cNvSpPr txBox="1"/>
            <p:nvPr/>
          </p:nvSpPr>
          <p:spPr>
            <a:xfrm>
              <a:off x="1524558"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96</a:t>
              </a:r>
              <a:endParaRPr/>
            </a:p>
          </p:txBody>
        </p:sp>
        <p:sp>
          <p:nvSpPr>
            <p:cNvPr id="10098" name="Google Shape;10098;p152"/>
            <p:cNvSpPr txBox="1"/>
            <p:nvPr/>
          </p:nvSpPr>
          <p:spPr>
            <a:xfrm>
              <a:off x="1781289"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93</a:t>
              </a:r>
              <a:endParaRPr/>
            </a:p>
          </p:txBody>
        </p:sp>
        <p:sp>
          <p:nvSpPr>
            <p:cNvPr id="10099" name="Google Shape;10099;p152"/>
            <p:cNvSpPr txBox="1"/>
            <p:nvPr/>
          </p:nvSpPr>
          <p:spPr>
            <a:xfrm>
              <a:off x="2008165"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95</a:t>
              </a:r>
              <a:endParaRPr/>
            </a:p>
          </p:txBody>
        </p:sp>
        <p:sp>
          <p:nvSpPr>
            <p:cNvPr id="10100" name="Google Shape;10100;p152"/>
            <p:cNvSpPr txBox="1"/>
            <p:nvPr/>
          </p:nvSpPr>
          <p:spPr>
            <a:xfrm>
              <a:off x="2232825"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94</a:t>
              </a:r>
              <a:endParaRPr/>
            </a:p>
          </p:txBody>
        </p:sp>
        <p:sp>
          <p:nvSpPr>
            <p:cNvPr id="10101" name="Google Shape;10101;p152"/>
            <p:cNvSpPr txBox="1"/>
            <p:nvPr/>
          </p:nvSpPr>
          <p:spPr>
            <a:xfrm>
              <a:off x="2476857"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96</a:t>
              </a:r>
              <a:endParaRPr/>
            </a:p>
          </p:txBody>
        </p:sp>
        <p:sp>
          <p:nvSpPr>
            <p:cNvPr id="10102" name="Google Shape;10102;p152"/>
            <p:cNvSpPr txBox="1"/>
            <p:nvPr/>
          </p:nvSpPr>
          <p:spPr>
            <a:xfrm>
              <a:off x="2717222"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94</a:t>
              </a:r>
              <a:endParaRPr/>
            </a:p>
          </p:txBody>
        </p:sp>
        <p:sp>
          <p:nvSpPr>
            <p:cNvPr id="10103" name="Google Shape;10103;p152"/>
            <p:cNvSpPr txBox="1"/>
            <p:nvPr/>
          </p:nvSpPr>
          <p:spPr>
            <a:xfrm>
              <a:off x="2951899"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96</a:t>
              </a:r>
              <a:endParaRPr/>
            </a:p>
          </p:txBody>
        </p:sp>
        <p:sp>
          <p:nvSpPr>
            <p:cNvPr id="10104" name="Google Shape;10104;p152"/>
            <p:cNvSpPr txBox="1"/>
            <p:nvPr/>
          </p:nvSpPr>
          <p:spPr>
            <a:xfrm>
              <a:off x="3179564"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93</a:t>
              </a:r>
              <a:endParaRPr/>
            </a:p>
          </p:txBody>
        </p:sp>
        <p:sp>
          <p:nvSpPr>
            <p:cNvPr id="10105" name="Google Shape;10105;p152"/>
            <p:cNvSpPr txBox="1"/>
            <p:nvPr/>
          </p:nvSpPr>
          <p:spPr>
            <a:xfrm>
              <a:off x="3419213"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92</a:t>
              </a:r>
              <a:endParaRPr/>
            </a:p>
          </p:txBody>
        </p:sp>
        <p:sp>
          <p:nvSpPr>
            <p:cNvPr id="10106" name="Google Shape;10106;p152"/>
            <p:cNvSpPr txBox="1"/>
            <p:nvPr/>
          </p:nvSpPr>
          <p:spPr>
            <a:xfrm>
              <a:off x="3661278"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93</a:t>
              </a:r>
              <a:endParaRPr/>
            </a:p>
          </p:txBody>
        </p:sp>
        <p:sp>
          <p:nvSpPr>
            <p:cNvPr id="10107" name="Google Shape;10107;p152"/>
            <p:cNvSpPr txBox="1"/>
            <p:nvPr/>
          </p:nvSpPr>
          <p:spPr>
            <a:xfrm>
              <a:off x="3889259"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94</a:t>
              </a:r>
              <a:endParaRPr/>
            </a:p>
          </p:txBody>
        </p:sp>
        <p:sp>
          <p:nvSpPr>
            <p:cNvPr id="10108" name="Google Shape;10108;p152"/>
            <p:cNvSpPr txBox="1"/>
            <p:nvPr/>
          </p:nvSpPr>
          <p:spPr>
            <a:xfrm>
              <a:off x="4124974"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94</a:t>
              </a:r>
              <a:endParaRPr/>
            </a:p>
          </p:txBody>
        </p:sp>
        <p:sp>
          <p:nvSpPr>
            <p:cNvPr id="10109" name="Google Shape;10109;p152"/>
            <p:cNvSpPr txBox="1"/>
            <p:nvPr/>
          </p:nvSpPr>
          <p:spPr>
            <a:xfrm>
              <a:off x="4362728"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94</a:t>
              </a:r>
              <a:endParaRPr/>
            </a:p>
          </p:txBody>
        </p:sp>
        <p:sp>
          <p:nvSpPr>
            <p:cNvPr id="10110" name="Google Shape;10110;p152"/>
            <p:cNvSpPr txBox="1"/>
            <p:nvPr/>
          </p:nvSpPr>
          <p:spPr>
            <a:xfrm>
              <a:off x="4601618"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95</a:t>
              </a:r>
              <a:endParaRPr/>
            </a:p>
          </p:txBody>
        </p:sp>
        <p:sp>
          <p:nvSpPr>
            <p:cNvPr id="10111" name="Google Shape;10111;p152"/>
            <p:cNvSpPr txBox="1"/>
            <p:nvPr/>
          </p:nvSpPr>
          <p:spPr>
            <a:xfrm>
              <a:off x="4833913"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96</a:t>
              </a:r>
              <a:endParaRPr/>
            </a:p>
          </p:txBody>
        </p:sp>
        <p:sp>
          <p:nvSpPr>
            <p:cNvPr id="10112" name="Google Shape;10112;p152"/>
            <p:cNvSpPr txBox="1"/>
            <p:nvPr/>
          </p:nvSpPr>
          <p:spPr>
            <a:xfrm>
              <a:off x="5073547"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95</a:t>
              </a:r>
              <a:endParaRPr/>
            </a:p>
          </p:txBody>
        </p:sp>
        <p:sp>
          <p:nvSpPr>
            <p:cNvPr id="10113" name="Google Shape;10113;p152"/>
            <p:cNvSpPr txBox="1"/>
            <p:nvPr/>
          </p:nvSpPr>
          <p:spPr>
            <a:xfrm>
              <a:off x="5767361"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93</a:t>
              </a:r>
              <a:endParaRPr/>
            </a:p>
          </p:txBody>
        </p:sp>
        <p:sp>
          <p:nvSpPr>
            <p:cNvPr id="10114" name="Google Shape;10114;p152"/>
            <p:cNvSpPr txBox="1"/>
            <p:nvPr/>
          </p:nvSpPr>
          <p:spPr>
            <a:xfrm>
              <a:off x="6006931"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94</a:t>
              </a:r>
              <a:endParaRPr/>
            </a:p>
          </p:txBody>
        </p:sp>
        <p:sp>
          <p:nvSpPr>
            <p:cNvPr id="10115" name="Google Shape;10115;p152"/>
            <p:cNvSpPr txBox="1"/>
            <p:nvPr/>
          </p:nvSpPr>
          <p:spPr>
            <a:xfrm>
              <a:off x="6236039"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93</a:t>
              </a:r>
              <a:endParaRPr/>
            </a:p>
          </p:txBody>
        </p:sp>
        <p:sp>
          <p:nvSpPr>
            <p:cNvPr id="10116" name="Google Shape;10116;p152"/>
            <p:cNvSpPr txBox="1"/>
            <p:nvPr/>
          </p:nvSpPr>
          <p:spPr>
            <a:xfrm>
              <a:off x="6479212"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94</a:t>
              </a:r>
              <a:endParaRPr/>
            </a:p>
          </p:txBody>
        </p:sp>
        <p:sp>
          <p:nvSpPr>
            <p:cNvPr id="10117" name="Google Shape;10117;p152"/>
            <p:cNvSpPr txBox="1"/>
            <p:nvPr/>
          </p:nvSpPr>
          <p:spPr>
            <a:xfrm>
              <a:off x="6703714"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93</a:t>
              </a:r>
              <a:endParaRPr/>
            </a:p>
          </p:txBody>
        </p:sp>
        <p:sp>
          <p:nvSpPr>
            <p:cNvPr id="10118" name="Google Shape;10118;p152"/>
            <p:cNvSpPr txBox="1"/>
            <p:nvPr/>
          </p:nvSpPr>
          <p:spPr>
            <a:xfrm>
              <a:off x="6945143"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90</a:t>
              </a:r>
              <a:endParaRPr/>
            </a:p>
          </p:txBody>
        </p:sp>
        <p:sp>
          <p:nvSpPr>
            <p:cNvPr id="10119" name="Google Shape;10119;p152"/>
            <p:cNvSpPr txBox="1"/>
            <p:nvPr/>
          </p:nvSpPr>
          <p:spPr>
            <a:xfrm>
              <a:off x="7186191"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94</a:t>
              </a:r>
              <a:endParaRPr/>
            </a:p>
          </p:txBody>
        </p:sp>
        <p:sp>
          <p:nvSpPr>
            <p:cNvPr id="10120" name="Google Shape;10120;p152"/>
            <p:cNvSpPr txBox="1"/>
            <p:nvPr/>
          </p:nvSpPr>
          <p:spPr>
            <a:xfrm>
              <a:off x="7424764"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92</a:t>
              </a:r>
              <a:endParaRPr/>
            </a:p>
          </p:txBody>
        </p:sp>
        <p:sp>
          <p:nvSpPr>
            <p:cNvPr id="10121" name="Google Shape;10121;p152"/>
            <p:cNvSpPr txBox="1"/>
            <p:nvPr/>
          </p:nvSpPr>
          <p:spPr>
            <a:xfrm>
              <a:off x="7642942"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89</a:t>
              </a:r>
              <a:endParaRPr/>
            </a:p>
          </p:txBody>
        </p:sp>
        <p:sp>
          <p:nvSpPr>
            <p:cNvPr id="10122" name="Google Shape;10122;p152"/>
            <p:cNvSpPr txBox="1"/>
            <p:nvPr/>
          </p:nvSpPr>
          <p:spPr>
            <a:xfrm>
              <a:off x="7881515" y="5193000"/>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ED9B69"/>
                  </a:solidFill>
                  <a:latin typeface="Calibri"/>
                  <a:ea typeface="Calibri"/>
                  <a:cs typeface="Calibri"/>
                  <a:sym typeface="Calibri"/>
                </a:rPr>
                <a:t>88</a:t>
              </a:r>
              <a:endParaRPr/>
            </a:p>
          </p:txBody>
        </p:sp>
        <p:sp>
          <p:nvSpPr>
            <p:cNvPr id="10123" name="Google Shape;10123;p152"/>
            <p:cNvSpPr txBox="1"/>
            <p:nvPr/>
          </p:nvSpPr>
          <p:spPr>
            <a:xfrm>
              <a:off x="1524558"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95</a:t>
              </a:r>
              <a:endParaRPr/>
            </a:p>
          </p:txBody>
        </p:sp>
        <p:sp>
          <p:nvSpPr>
            <p:cNvPr id="10124" name="Google Shape;10124;p152"/>
            <p:cNvSpPr txBox="1"/>
            <p:nvPr/>
          </p:nvSpPr>
          <p:spPr>
            <a:xfrm>
              <a:off x="1781289"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95</a:t>
              </a:r>
              <a:endParaRPr/>
            </a:p>
          </p:txBody>
        </p:sp>
        <p:sp>
          <p:nvSpPr>
            <p:cNvPr id="10125" name="Google Shape;10125;p152"/>
            <p:cNvSpPr txBox="1"/>
            <p:nvPr/>
          </p:nvSpPr>
          <p:spPr>
            <a:xfrm>
              <a:off x="2008165"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92</a:t>
              </a:r>
              <a:endParaRPr/>
            </a:p>
          </p:txBody>
        </p:sp>
        <p:sp>
          <p:nvSpPr>
            <p:cNvPr id="10126" name="Google Shape;10126;p152"/>
            <p:cNvSpPr txBox="1"/>
            <p:nvPr/>
          </p:nvSpPr>
          <p:spPr>
            <a:xfrm>
              <a:off x="2232825"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94</a:t>
              </a:r>
              <a:endParaRPr/>
            </a:p>
          </p:txBody>
        </p:sp>
        <p:sp>
          <p:nvSpPr>
            <p:cNvPr id="10127" name="Google Shape;10127;p152"/>
            <p:cNvSpPr txBox="1"/>
            <p:nvPr/>
          </p:nvSpPr>
          <p:spPr>
            <a:xfrm>
              <a:off x="2476857"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93</a:t>
              </a:r>
              <a:endParaRPr/>
            </a:p>
          </p:txBody>
        </p:sp>
        <p:sp>
          <p:nvSpPr>
            <p:cNvPr id="10128" name="Google Shape;10128;p152"/>
            <p:cNvSpPr txBox="1"/>
            <p:nvPr/>
          </p:nvSpPr>
          <p:spPr>
            <a:xfrm>
              <a:off x="2717222"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93</a:t>
              </a:r>
              <a:endParaRPr/>
            </a:p>
          </p:txBody>
        </p:sp>
        <p:sp>
          <p:nvSpPr>
            <p:cNvPr id="10129" name="Google Shape;10129;p152"/>
            <p:cNvSpPr txBox="1"/>
            <p:nvPr/>
          </p:nvSpPr>
          <p:spPr>
            <a:xfrm>
              <a:off x="2951899"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94</a:t>
              </a:r>
              <a:endParaRPr/>
            </a:p>
          </p:txBody>
        </p:sp>
        <p:sp>
          <p:nvSpPr>
            <p:cNvPr id="10130" name="Google Shape;10130;p152"/>
            <p:cNvSpPr txBox="1"/>
            <p:nvPr/>
          </p:nvSpPr>
          <p:spPr>
            <a:xfrm>
              <a:off x="3179564"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93</a:t>
              </a:r>
              <a:endParaRPr/>
            </a:p>
          </p:txBody>
        </p:sp>
        <p:sp>
          <p:nvSpPr>
            <p:cNvPr id="10131" name="Google Shape;10131;p152"/>
            <p:cNvSpPr txBox="1"/>
            <p:nvPr/>
          </p:nvSpPr>
          <p:spPr>
            <a:xfrm>
              <a:off x="3419213"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94</a:t>
              </a:r>
              <a:endParaRPr/>
            </a:p>
          </p:txBody>
        </p:sp>
        <p:sp>
          <p:nvSpPr>
            <p:cNvPr id="10132" name="Google Shape;10132;p152"/>
            <p:cNvSpPr txBox="1"/>
            <p:nvPr/>
          </p:nvSpPr>
          <p:spPr>
            <a:xfrm>
              <a:off x="3661278"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94</a:t>
              </a:r>
              <a:endParaRPr/>
            </a:p>
          </p:txBody>
        </p:sp>
        <p:sp>
          <p:nvSpPr>
            <p:cNvPr id="10133" name="Google Shape;10133;p152"/>
            <p:cNvSpPr txBox="1"/>
            <p:nvPr/>
          </p:nvSpPr>
          <p:spPr>
            <a:xfrm>
              <a:off x="3889259"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94</a:t>
              </a:r>
              <a:endParaRPr/>
            </a:p>
          </p:txBody>
        </p:sp>
        <p:sp>
          <p:nvSpPr>
            <p:cNvPr id="10134" name="Google Shape;10134;p152"/>
            <p:cNvSpPr txBox="1"/>
            <p:nvPr/>
          </p:nvSpPr>
          <p:spPr>
            <a:xfrm>
              <a:off x="4131324"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94</a:t>
              </a:r>
              <a:endParaRPr/>
            </a:p>
          </p:txBody>
        </p:sp>
        <p:sp>
          <p:nvSpPr>
            <p:cNvPr id="10135" name="Google Shape;10135;p152"/>
            <p:cNvSpPr txBox="1"/>
            <p:nvPr/>
          </p:nvSpPr>
          <p:spPr>
            <a:xfrm>
              <a:off x="4372253"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94</a:t>
              </a:r>
              <a:endParaRPr/>
            </a:p>
          </p:txBody>
        </p:sp>
        <p:sp>
          <p:nvSpPr>
            <p:cNvPr id="10136" name="Google Shape;10136;p152"/>
            <p:cNvSpPr txBox="1"/>
            <p:nvPr/>
          </p:nvSpPr>
          <p:spPr>
            <a:xfrm>
              <a:off x="4614318"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92</a:t>
              </a:r>
              <a:endParaRPr/>
            </a:p>
          </p:txBody>
        </p:sp>
        <p:sp>
          <p:nvSpPr>
            <p:cNvPr id="10137" name="Google Shape;10137;p152"/>
            <p:cNvSpPr txBox="1"/>
            <p:nvPr/>
          </p:nvSpPr>
          <p:spPr>
            <a:xfrm>
              <a:off x="4846613"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95</a:t>
              </a:r>
              <a:endParaRPr/>
            </a:p>
          </p:txBody>
        </p:sp>
        <p:sp>
          <p:nvSpPr>
            <p:cNvPr id="10138" name="Google Shape;10138;p152"/>
            <p:cNvSpPr txBox="1"/>
            <p:nvPr/>
          </p:nvSpPr>
          <p:spPr>
            <a:xfrm>
              <a:off x="5073549"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95</a:t>
              </a:r>
              <a:endParaRPr/>
            </a:p>
          </p:txBody>
        </p:sp>
        <p:sp>
          <p:nvSpPr>
            <p:cNvPr id="10139" name="Google Shape;10139;p152"/>
            <p:cNvSpPr txBox="1"/>
            <p:nvPr/>
          </p:nvSpPr>
          <p:spPr>
            <a:xfrm>
              <a:off x="5776886"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94</a:t>
              </a:r>
              <a:endParaRPr/>
            </a:p>
          </p:txBody>
        </p:sp>
        <p:sp>
          <p:nvSpPr>
            <p:cNvPr id="10140" name="Google Shape;10140;p152"/>
            <p:cNvSpPr txBox="1"/>
            <p:nvPr/>
          </p:nvSpPr>
          <p:spPr>
            <a:xfrm>
              <a:off x="6013281"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93</a:t>
              </a:r>
              <a:endParaRPr/>
            </a:p>
          </p:txBody>
        </p:sp>
        <p:sp>
          <p:nvSpPr>
            <p:cNvPr id="10141" name="Google Shape;10141;p152"/>
            <p:cNvSpPr txBox="1"/>
            <p:nvPr/>
          </p:nvSpPr>
          <p:spPr>
            <a:xfrm>
              <a:off x="6236039"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94</a:t>
              </a:r>
              <a:endParaRPr/>
            </a:p>
          </p:txBody>
        </p:sp>
        <p:sp>
          <p:nvSpPr>
            <p:cNvPr id="10142" name="Google Shape;10142;p152"/>
            <p:cNvSpPr txBox="1"/>
            <p:nvPr/>
          </p:nvSpPr>
          <p:spPr>
            <a:xfrm>
              <a:off x="6479212"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91</a:t>
              </a:r>
              <a:endParaRPr/>
            </a:p>
          </p:txBody>
        </p:sp>
        <p:sp>
          <p:nvSpPr>
            <p:cNvPr id="10143" name="Google Shape;10143;p152"/>
            <p:cNvSpPr txBox="1"/>
            <p:nvPr/>
          </p:nvSpPr>
          <p:spPr>
            <a:xfrm>
              <a:off x="6703714"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92</a:t>
              </a:r>
              <a:endParaRPr/>
            </a:p>
          </p:txBody>
        </p:sp>
        <p:sp>
          <p:nvSpPr>
            <p:cNvPr id="10144" name="Google Shape;10144;p152"/>
            <p:cNvSpPr txBox="1"/>
            <p:nvPr/>
          </p:nvSpPr>
          <p:spPr>
            <a:xfrm>
              <a:off x="6945143"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93</a:t>
              </a:r>
              <a:endParaRPr/>
            </a:p>
          </p:txBody>
        </p:sp>
        <p:sp>
          <p:nvSpPr>
            <p:cNvPr id="10145" name="Google Shape;10145;p152"/>
            <p:cNvSpPr txBox="1"/>
            <p:nvPr/>
          </p:nvSpPr>
          <p:spPr>
            <a:xfrm>
              <a:off x="7186191"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94</a:t>
              </a:r>
              <a:endParaRPr/>
            </a:p>
          </p:txBody>
        </p:sp>
        <p:sp>
          <p:nvSpPr>
            <p:cNvPr id="10146" name="Google Shape;10146;p152"/>
            <p:cNvSpPr txBox="1"/>
            <p:nvPr/>
          </p:nvSpPr>
          <p:spPr>
            <a:xfrm>
              <a:off x="7424764"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88</a:t>
              </a:r>
              <a:endParaRPr/>
            </a:p>
          </p:txBody>
        </p:sp>
        <p:sp>
          <p:nvSpPr>
            <p:cNvPr id="10147" name="Google Shape;10147;p152"/>
            <p:cNvSpPr txBox="1"/>
            <p:nvPr/>
          </p:nvSpPr>
          <p:spPr>
            <a:xfrm>
              <a:off x="7642942"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82</a:t>
              </a:r>
              <a:endParaRPr/>
            </a:p>
          </p:txBody>
        </p:sp>
        <p:sp>
          <p:nvSpPr>
            <p:cNvPr id="10148" name="Google Shape;10148;p152"/>
            <p:cNvSpPr txBox="1"/>
            <p:nvPr/>
          </p:nvSpPr>
          <p:spPr>
            <a:xfrm>
              <a:off x="7881515"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82</a:t>
              </a:r>
              <a:endParaRPr/>
            </a:p>
          </p:txBody>
        </p:sp>
        <p:sp>
          <p:nvSpPr>
            <p:cNvPr id="10149" name="Google Shape;10149;p152"/>
            <p:cNvSpPr txBox="1"/>
            <p:nvPr/>
          </p:nvSpPr>
          <p:spPr>
            <a:xfrm>
              <a:off x="5296975"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94</a:t>
              </a:r>
              <a:endParaRPr/>
            </a:p>
          </p:txBody>
        </p:sp>
        <p:sp>
          <p:nvSpPr>
            <p:cNvPr id="10150" name="Google Shape;10150;p152"/>
            <p:cNvSpPr txBox="1"/>
            <p:nvPr/>
          </p:nvSpPr>
          <p:spPr>
            <a:xfrm>
              <a:off x="5530300" y="5471151"/>
              <a:ext cx="287259" cy="21544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800">
                  <a:solidFill>
                    <a:srgbClr val="6678B6"/>
                  </a:solidFill>
                  <a:latin typeface="Calibri"/>
                  <a:ea typeface="Calibri"/>
                  <a:cs typeface="Calibri"/>
                  <a:sym typeface="Calibri"/>
                </a:rPr>
                <a:t>91</a:t>
              </a:r>
              <a:endParaRPr/>
            </a:p>
          </p:txBody>
        </p:sp>
        <p:grpSp>
          <p:nvGrpSpPr>
            <p:cNvPr id="10151" name="Google Shape;10151;p152"/>
            <p:cNvGrpSpPr/>
            <p:nvPr/>
          </p:nvGrpSpPr>
          <p:grpSpPr>
            <a:xfrm>
              <a:off x="1792431" y="5093297"/>
              <a:ext cx="6352939" cy="675959"/>
              <a:chOff x="2011645" y="4532737"/>
              <a:chExt cx="6352939" cy="67753"/>
            </a:xfrm>
          </p:grpSpPr>
          <p:cxnSp>
            <p:nvCxnSpPr>
              <p:cNvPr id="10152" name="Google Shape;10152;p152"/>
              <p:cNvCxnSpPr/>
              <p:nvPr/>
            </p:nvCxnSpPr>
            <p:spPr>
              <a:xfrm>
                <a:off x="836458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53" name="Google Shape;10153;p152"/>
              <p:cNvCxnSpPr/>
              <p:nvPr/>
            </p:nvCxnSpPr>
            <p:spPr>
              <a:xfrm>
                <a:off x="8128841"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54" name="Google Shape;10154;p152"/>
              <p:cNvCxnSpPr/>
              <p:nvPr/>
            </p:nvCxnSpPr>
            <p:spPr>
              <a:xfrm>
                <a:off x="789547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55" name="Google Shape;10155;p152"/>
              <p:cNvCxnSpPr/>
              <p:nvPr/>
            </p:nvCxnSpPr>
            <p:spPr>
              <a:xfrm>
                <a:off x="765735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56" name="Google Shape;10156;p152"/>
              <p:cNvCxnSpPr/>
              <p:nvPr/>
            </p:nvCxnSpPr>
            <p:spPr>
              <a:xfrm>
                <a:off x="7421611"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57" name="Google Shape;10157;p152"/>
              <p:cNvCxnSpPr/>
              <p:nvPr/>
            </p:nvCxnSpPr>
            <p:spPr>
              <a:xfrm>
                <a:off x="718824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58" name="Google Shape;10158;p152"/>
              <p:cNvCxnSpPr/>
              <p:nvPr/>
            </p:nvCxnSpPr>
            <p:spPr>
              <a:xfrm>
                <a:off x="6952503"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59" name="Google Shape;10159;p152"/>
              <p:cNvCxnSpPr/>
              <p:nvPr/>
            </p:nvCxnSpPr>
            <p:spPr>
              <a:xfrm>
                <a:off x="671676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60" name="Google Shape;10160;p152"/>
              <p:cNvCxnSpPr/>
              <p:nvPr/>
            </p:nvCxnSpPr>
            <p:spPr>
              <a:xfrm>
                <a:off x="6483398"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61" name="Google Shape;10161;p152"/>
              <p:cNvCxnSpPr/>
              <p:nvPr/>
            </p:nvCxnSpPr>
            <p:spPr>
              <a:xfrm>
                <a:off x="6245273"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62" name="Google Shape;10162;p152"/>
              <p:cNvCxnSpPr/>
              <p:nvPr/>
            </p:nvCxnSpPr>
            <p:spPr>
              <a:xfrm>
                <a:off x="600953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63" name="Google Shape;10163;p152"/>
              <p:cNvCxnSpPr/>
              <p:nvPr/>
            </p:nvCxnSpPr>
            <p:spPr>
              <a:xfrm>
                <a:off x="5776168"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64" name="Google Shape;10164;p152"/>
              <p:cNvCxnSpPr/>
              <p:nvPr/>
            </p:nvCxnSpPr>
            <p:spPr>
              <a:xfrm>
                <a:off x="554321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65" name="Google Shape;10165;p152"/>
              <p:cNvCxnSpPr/>
              <p:nvPr/>
            </p:nvCxnSpPr>
            <p:spPr>
              <a:xfrm>
                <a:off x="5307476"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66" name="Google Shape;10166;p152"/>
              <p:cNvCxnSpPr/>
              <p:nvPr/>
            </p:nvCxnSpPr>
            <p:spPr>
              <a:xfrm>
                <a:off x="507411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67" name="Google Shape;10167;p152"/>
              <p:cNvCxnSpPr/>
              <p:nvPr/>
            </p:nvCxnSpPr>
            <p:spPr>
              <a:xfrm>
                <a:off x="4835989"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68" name="Google Shape;10168;p152"/>
              <p:cNvCxnSpPr/>
              <p:nvPr/>
            </p:nvCxnSpPr>
            <p:spPr>
              <a:xfrm>
                <a:off x="4600246"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69" name="Google Shape;10169;p152"/>
              <p:cNvCxnSpPr/>
              <p:nvPr/>
            </p:nvCxnSpPr>
            <p:spPr>
              <a:xfrm>
                <a:off x="4366884"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70" name="Google Shape;10170;p152"/>
              <p:cNvCxnSpPr/>
              <p:nvPr/>
            </p:nvCxnSpPr>
            <p:spPr>
              <a:xfrm>
                <a:off x="413095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71" name="Google Shape;10171;p152"/>
              <p:cNvCxnSpPr/>
              <p:nvPr/>
            </p:nvCxnSpPr>
            <p:spPr>
              <a:xfrm>
                <a:off x="3895212"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72" name="Google Shape;10172;p152"/>
              <p:cNvCxnSpPr/>
              <p:nvPr/>
            </p:nvCxnSpPr>
            <p:spPr>
              <a:xfrm>
                <a:off x="366185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73" name="Google Shape;10173;p152"/>
              <p:cNvCxnSpPr/>
              <p:nvPr/>
            </p:nvCxnSpPr>
            <p:spPr>
              <a:xfrm>
                <a:off x="342372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74" name="Google Shape;10174;p152"/>
              <p:cNvCxnSpPr/>
              <p:nvPr/>
            </p:nvCxnSpPr>
            <p:spPr>
              <a:xfrm>
                <a:off x="3187982"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75" name="Google Shape;10175;p152"/>
              <p:cNvCxnSpPr/>
              <p:nvPr/>
            </p:nvCxnSpPr>
            <p:spPr>
              <a:xfrm>
                <a:off x="295462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76" name="Google Shape;10176;p152"/>
              <p:cNvCxnSpPr/>
              <p:nvPr/>
            </p:nvCxnSpPr>
            <p:spPr>
              <a:xfrm>
                <a:off x="2718875"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77" name="Google Shape;10177;p152"/>
              <p:cNvCxnSpPr/>
              <p:nvPr/>
            </p:nvCxnSpPr>
            <p:spPr>
              <a:xfrm>
                <a:off x="2480750"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78" name="Google Shape;10178;p152"/>
              <p:cNvCxnSpPr/>
              <p:nvPr/>
            </p:nvCxnSpPr>
            <p:spPr>
              <a:xfrm>
                <a:off x="2245007" y="4532737"/>
                <a:ext cx="0" cy="67753"/>
              </a:xfrm>
              <a:prstGeom prst="straightConnector1">
                <a:avLst/>
              </a:prstGeom>
              <a:noFill/>
              <a:ln cap="flat" cmpd="sng" w="12700">
                <a:solidFill>
                  <a:srgbClr val="BFBFBF"/>
                </a:solidFill>
                <a:prstDash val="solid"/>
                <a:miter lim="800000"/>
                <a:headEnd len="sm" w="sm" type="none"/>
                <a:tailEnd len="sm" w="sm" type="none"/>
              </a:ln>
            </p:spPr>
          </p:cxnSp>
          <p:cxnSp>
            <p:nvCxnSpPr>
              <p:cNvPr id="10179" name="Google Shape;10179;p152"/>
              <p:cNvCxnSpPr/>
              <p:nvPr/>
            </p:nvCxnSpPr>
            <p:spPr>
              <a:xfrm>
                <a:off x="2011645" y="4532737"/>
                <a:ext cx="0" cy="67753"/>
              </a:xfrm>
              <a:prstGeom prst="straightConnector1">
                <a:avLst/>
              </a:prstGeom>
              <a:noFill/>
              <a:ln cap="flat" cmpd="sng" w="12700">
                <a:solidFill>
                  <a:srgbClr val="BFBFBF"/>
                </a:solidFill>
                <a:prstDash val="solid"/>
                <a:miter lim="800000"/>
                <a:headEnd len="sm" w="sm" type="none"/>
                <a:tailEnd len="sm" w="sm" type="none"/>
              </a:ln>
            </p:spPr>
          </p:cxnSp>
        </p:grpSp>
        <p:sp>
          <p:nvSpPr>
            <p:cNvPr id="10180" name="Google Shape;10180;p152"/>
            <p:cNvSpPr txBox="1"/>
            <p:nvPr/>
          </p:nvSpPr>
          <p:spPr>
            <a:xfrm>
              <a:off x="391295" y="5118585"/>
              <a:ext cx="998062"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800">
                  <a:solidFill>
                    <a:srgbClr val="ED9B69"/>
                  </a:solidFill>
                  <a:latin typeface="Calibri"/>
                  <a:ea typeface="Calibri"/>
                  <a:cs typeface="Calibri"/>
                  <a:sym typeface="Calibri"/>
                </a:rPr>
                <a:t>Ravulizumabe </a:t>
              </a:r>
              <a:r>
                <a:rPr b="1" lang="pt-BR" sz="800">
                  <a:solidFill>
                    <a:srgbClr val="ED9B69"/>
                  </a:solidFill>
                  <a:latin typeface="Arial"/>
                  <a:ea typeface="Arial"/>
                  <a:cs typeface="Arial"/>
                  <a:sym typeface="Arial"/>
                </a:rPr>
                <a:t>→ Ravulizumabe</a:t>
              </a:r>
              <a:endParaRPr b="1" sz="800">
                <a:solidFill>
                  <a:srgbClr val="ED9B69"/>
                </a:solidFill>
                <a:latin typeface="Calibri"/>
                <a:ea typeface="Calibri"/>
                <a:cs typeface="Calibri"/>
                <a:sym typeface="Calibri"/>
              </a:endParaRPr>
            </a:p>
          </p:txBody>
        </p:sp>
        <p:sp>
          <p:nvSpPr>
            <p:cNvPr id="10181" name="Google Shape;10181;p152"/>
            <p:cNvSpPr txBox="1"/>
            <p:nvPr/>
          </p:nvSpPr>
          <p:spPr>
            <a:xfrm>
              <a:off x="391295" y="5443041"/>
              <a:ext cx="998062"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800">
                  <a:solidFill>
                    <a:srgbClr val="6678B6"/>
                  </a:solidFill>
                  <a:latin typeface="Calibri"/>
                  <a:ea typeface="Calibri"/>
                  <a:cs typeface="Calibri"/>
                  <a:sym typeface="Calibri"/>
                </a:rPr>
                <a:t>Eculizumabe </a:t>
              </a:r>
              <a:r>
                <a:rPr b="1" lang="pt-BR" sz="800">
                  <a:solidFill>
                    <a:srgbClr val="6678B6"/>
                  </a:solidFill>
                  <a:latin typeface="Arial"/>
                  <a:ea typeface="Arial"/>
                  <a:cs typeface="Arial"/>
                  <a:sym typeface="Arial"/>
                </a:rPr>
                <a:t>→ Ravulizumabe</a:t>
              </a:r>
              <a:endParaRPr b="1" sz="800">
                <a:solidFill>
                  <a:srgbClr val="6678B6"/>
                </a:solidFill>
                <a:latin typeface="Calibri"/>
                <a:ea typeface="Calibri"/>
                <a:cs typeface="Calibri"/>
                <a:sym typeface="Calibri"/>
              </a:endParaRPr>
            </a:p>
          </p:txBody>
        </p:sp>
        <p:pic>
          <p:nvPicPr>
            <p:cNvPr id="10182" name="Google Shape;10182;p152"/>
            <p:cNvPicPr preferRelativeResize="0"/>
            <p:nvPr/>
          </p:nvPicPr>
          <p:blipFill rotWithShape="1">
            <a:blip r:embed="rId3">
              <a:alphaModFix/>
            </a:blip>
            <a:srcRect b="30296" l="37234" r="8878" t="35045"/>
            <a:stretch/>
          </p:blipFill>
          <p:spPr>
            <a:xfrm>
              <a:off x="1465945" y="1889822"/>
              <a:ext cx="7129988" cy="2578351"/>
            </a:xfrm>
            <a:prstGeom prst="rect">
              <a:avLst/>
            </a:prstGeom>
            <a:noFill/>
            <a:ln>
              <a:noFill/>
            </a:ln>
          </p:spPr>
        </p:pic>
        <p:sp>
          <p:nvSpPr>
            <p:cNvPr id="10183" name="Google Shape;10183;p152"/>
            <p:cNvSpPr txBox="1"/>
            <p:nvPr/>
          </p:nvSpPr>
          <p:spPr>
            <a:xfrm>
              <a:off x="924279" y="1947184"/>
              <a:ext cx="514885"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2000 </a:t>
              </a:r>
              <a:r>
                <a:rPr lang="pt-BR" sz="1000">
                  <a:solidFill>
                    <a:srgbClr val="BFBFBF"/>
                  </a:solidFill>
                  <a:latin typeface="Calibri"/>
                  <a:ea typeface="Calibri"/>
                  <a:cs typeface="Calibri"/>
                  <a:sym typeface="Calibri"/>
                </a:rPr>
                <a:t>-</a:t>
              </a:r>
              <a:endParaRPr/>
            </a:p>
          </p:txBody>
        </p:sp>
        <p:sp>
          <p:nvSpPr>
            <p:cNvPr id="10184" name="Google Shape;10184;p152"/>
            <p:cNvSpPr txBox="1"/>
            <p:nvPr/>
          </p:nvSpPr>
          <p:spPr>
            <a:xfrm>
              <a:off x="924278" y="2189077"/>
              <a:ext cx="514886"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1800 </a:t>
              </a:r>
              <a:r>
                <a:rPr lang="pt-BR" sz="1000">
                  <a:solidFill>
                    <a:srgbClr val="BFBFBF"/>
                  </a:solidFill>
                  <a:latin typeface="Calibri"/>
                  <a:ea typeface="Calibri"/>
                  <a:cs typeface="Calibri"/>
                  <a:sym typeface="Calibri"/>
                </a:rPr>
                <a:t>-</a:t>
              </a:r>
              <a:endParaRPr/>
            </a:p>
          </p:txBody>
        </p:sp>
        <p:sp>
          <p:nvSpPr>
            <p:cNvPr id="10185" name="Google Shape;10185;p152"/>
            <p:cNvSpPr txBox="1"/>
            <p:nvPr/>
          </p:nvSpPr>
          <p:spPr>
            <a:xfrm>
              <a:off x="924278" y="2420734"/>
              <a:ext cx="514886"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1600 </a:t>
              </a:r>
              <a:r>
                <a:rPr lang="pt-BR" sz="1000">
                  <a:solidFill>
                    <a:srgbClr val="BFBFBF"/>
                  </a:solidFill>
                  <a:latin typeface="Calibri"/>
                  <a:ea typeface="Calibri"/>
                  <a:cs typeface="Calibri"/>
                  <a:sym typeface="Calibri"/>
                </a:rPr>
                <a:t>-</a:t>
              </a:r>
              <a:endParaRPr/>
            </a:p>
          </p:txBody>
        </p:sp>
        <p:sp>
          <p:nvSpPr>
            <p:cNvPr id="10186" name="Google Shape;10186;p152"/>
            <p:cNvSpPr txBox="1"/>
            <p:nvPr/>
          </p:nvSpPr>
          <p:spPr>
            <a:xfrm>
              <a:off x="924278" y="2639829"/>
              <a:ext cx="514886"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1400 </a:t>
              </a:r>
              <a:r>
                <a:rPr lang="pt-BR" sz="1000">
                  <a:solidFill>
                    <a:srgbClr val="BFBFBF"/>
                  </a:solidFill>
                  <a:latin typeface="Calibri"/>
                  <a:ea typeface="Calibri"/>
                  <a:cs typeface="Calibri"/>
                  <a:sym typeface="Calibri"/>
                </a:rPr>
                <a:t>-</a:t>
              </a:r>
              <a:endParaRPr/>
            </a:p>
          </p:txBody>
        </p:sp>
        <p:sp>
          <p:nvSpPr>
            <p:cNvPr id="10187" name="Google Shape;10187;p152"/>
            <p:cNvSpPr txBox="1"/>
            <p:nvPr/>
          </p:nvSpPr>
          <p:spPr>
            <a:xfrm>
              <a:off x="990002" y="2782699"/>
              <a:ext cx="449162"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600 </a:t>
              </a:r>
              <a:r>
                <a:rPr lang="pt-BR" sz="1000">
                  <a:solidFill>
                    <a:srgbClr val="BFBFBF"/>
                  </a:solidFill>
                  <a:latin typeface="Calibri"/>
                  <a:ea typeface="Calibri"/>
                  <a:cs typeface="Calibri"/>
                  <a:sym typeface="Calibri"/>
                </a:rPr>
                <a:t>-</a:t>
              </a:r>
              <a:endParaRPr/>
            </a:p>
          </p:txBody>
        </p:sp>
        <p:sp>
          <p:nvSpPr>
            <p:cNvPr id="10188" name="Google Shape;10188;p152"/>
            <p:cNvSpPr/>
            <p:nvPr/>
          </p:nvSpPr>
          <p:spPr>
            <a:xfrm>
              <a:off x="1322681" y="2817032"/>
              <a:ext cx="45719" cy="51279"/>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cxnSp>
          <p:nvCxnSpPr>
            <p:cNvPr id="10189" name="Google Shape;10189;p152"/>
            <p:cNvCxnSpPr/>
            <p:nvPr/>
          </p:nvCxnSpPr>
          <p:spPr>
            <a:xfrm flipH="1" rot="10800000">
              <a:off x="1297655" y="2773691"/>
              <a:ext cx="88152" cy="70034"/>
            </a:xfrm>
            <a:prstGeom prst="straightConnector1">
              <a:avLst/>
            </a:prstGeom>
            <a:noFill/>
            <a:ln cap="flat" cmpd="sng" w="12700">
              <a:solidFill>
                <a:srgbClr val="BFBFBF"/>
              </a:solidFill>
              <a:prstDash val="solid"/>
              <a:miter lim="800000"/>
              <a:headEnd len="sm" w="sm" type="none"/>
              <a:tailEnd len="sm" w="sm" type="none"/>
            </a:ln>
          </p:spPr>
        </p:cxnSp>
        <p:cxnSp>
          <p:nvCxnSpPr>
            <p:cNvPr id="10190" name="Google Shape;10190;p152"/>
            <p:cNvCxnSpPr/>
            <p:nvPr/>
          </p:nvCxnSpPr>
          <p:spPr>
            <a:xfrm flipH="1" rot="10800000">
              <a:off x="1297655" y="2828016"/>
              <a:ext cx="88152" cy="70034"/>
            </a:xfrm>
            <a:prstGeom prst="straightConnector1">
              <a:avLst/>
            </a:prstGeom>
            <a:noFill/>
            <a:ln cap="flat" cmpd="sng" w="12700">
              <a:solidFill>
                <a:srgbClr val="BFBFBF"/>
              </a:solidFill>
              <a:prstDash val="solid"/>
              <a:miter lim="800000"/>
              <a:headEnd len="sm" w="sm" type="none"/>
              <a:tailEnd len="sm" w="sm" type="none"/>
            </a:ln>
          </p:spPr>
        </p:cxnSp>
        <p:sp>
          <p:nvSpPr>
            <p:cNvPr id="10191" name="Google Shape;10191;p152"/>
            <p:cNvSpPr txBox="1"/>
            <p:nvPr/>
          </p:nvSpPr>
          <p:spPr>
            <a:xfrm>
              <a:off x="990002" y="3176568"/>
              <a:ext cx="449162"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500 </a:t>
              </a:r>
              <a:r>
                <a:rPr lang="pt-BR" sz="1000">
                  <a:solidFill>
                    <a:srgbClr val="BFBFBF"/>
                  </a:solidFill>
                  <a:latin typeface="Calibri"/>
                  <a:ea typeface="Calibri"/>
                  <a:cs typeface="Calibri"/>
                  <a:sym typeface="Calibri"/>
                </a:rPr>
                <a:t>-</a:t>
              </a:r>
              <a:endParaRPr/>
            </a:p>
          </p:txBody>
        </p:sp>
        <p:sp>
          <p:nvSpPr>
            <p:cNvPr id="10192" name="Google Shape;10192;p152"/>
            <p:cNvSpPr txBox="1"/>
            <p:nvPr/>
          </p:nvSpPr>
          <p:spPr>
            <a:xfrm>
              <a:off x="990002" y="3561120"/>
              <a:ext cx="449162"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400 </a:t>
              </a:r>
              <a:r>
                <a:rPr lang="pt-BR" sz="1000">
                  <a:solidFill>
                    <a:srgbClr val="BFBFBF"/>
                  </a:solidFill>
                  <a:latin typeface="Calibri"/>
                  <a:ea typeface="Calibri"/>
                  <a:cs typeface="Calibri"/>
                  <a:sym typeface="Calibri"/>
                </a:rPr>
                <a:t>-</a:t>
              </a:r>
              <a:endParaRPr/>
            </a:p>
          </p:txBody>
        </p:sp>
        <p:sp>
          <p:nvSpPr>
            <p:cNvPr id="10193" name="Google Shape;10193;p152"/>
            <p:cNvSpPr txBox="1"/>
            <p:nvPr/>
          </p:nvSpPr>
          <p:spPr>
            <a:xfrm>
              <a:off x="990002" y="3951283"/>
              <a:ext cx="449162"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300 </a:t>
              </a:r>
              <a:r>
                <a:rPr lang="pt-BR" sz="1000">
                  <a:solidFill>
                    <a:srgbClr val="BFBFBF"/>
                  </a:solidFill>
                  <a:latin typeface="Calibri"/>
                  <a:ea typeface="Calibri"/>
                  <a:cs typeface="Calibri"/>
                  <a:sym typeface="Calibri"/>
                </a:rPr>
                <a:t>-</a:t>
              </a:r>
              <a:endParaRPr/>
            </a:p>
          </p:txBody>
        </p:sp>
        <p:sp>
          <p:nvSpPr>
            <p:cNvPr id="10194" name="Google Shape;10194;p152"/>
            <p:cNvSpPr txBox="1"/>
            <p:nvPr/>
          </p:nvSpPr>
          <p:spPr>
            <a:xfrm>
              <a:off x="990002" y="4347959"/>
              <a:ext cx="449162" cy="246221"/>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200 </a:t>
              </a:r>
              <a:r>
                <a:rPr lang="pt-BR" sz="1000">
                  <a:solidFill>
                    <a:srgbClr val="BFBFBF"/>
                  </a:solidFill>
                  <a:latin typeface="Calibri"/>
                  <a:ea typeface="Calibri"/>
                  <a:cs typeface="Calibri"/>
                  <a:sym typeface="Calibri"/>
                </a:rPr>
                <a:t>-</a:t>
              </a:r>
              <a:endParaRPr/>
            </a:p>
          </p:txBody>
        </p:sp>
        <p:sp>
          <p:nvSpPr>
            <p:cNvPr id="10195" name="Google Shape;10195;p152"/>
            <p:cNvSpPr txBox="1"/>
            <p:nvPr/>
          </p:nvSpPr>
          <p:spPr>
            <a:xfrm rot="-5400000">
              <a:off x="-132286" y="3149316"/>
              <a:ext cx="1718740" cy="24622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Lactate dehydrogenase (U/L)</a:t>
              </a:r>
              <a:endParaRPr b="1" sz="1000">
                <a:solidFill>
                  <a:srgbClr val="BFBFBF"/>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020"/>
                                        </p:tgtEl>
                                        <p:attrNameLst>
                                          <p:attrName>style.visibility</p:attrName>
                                        </p:attrNameLst>
                                      </p:cBhvr>
                                      <p:to>
                                        <p:strVal val="visible"/>
                                      </p:to>
                                    </p:set>
                                    <p:animEffect filter="fade" transition="in">
                                      <p:cBhvr>
                                        <p:cTn dur="500"/>
                                        <p:tgtEl>
                                          <p:spTgt spid="10020"/>
                                        </p:tgtEl>
                                      </p:cBhvr>
                                    </p:animEffect>
                                  </p:childTnLst>
                                </p:cTn>
                              </p:par>
                              <p:par>
                                <p:cTn fill="hold" nodeType="withEffect" presetClass="entr" presetID="10" presetSubtype="0">
                                  <p:stCondLst>
                                    <p:cond delay="500"/>
                                  </p:stCondLst>
                                  <p:childTnLst>
                                    <p:set>
                                      <p:cBhvr>
                                        <p:cTn dur="1" fill="hold">
                                          <p:stCondLst>
                                            <p:cond delay="0"/>
                                          </p:stCondLst>
                                        </p:cTn>
                                        <p:tgtEl>
                                          <p:spTgt spid="10036"/>
                                        </p:tgtEl>
                                        <p:attrNameLst>
                                          <p:attrName>style.visibility</p:attrName>
                                        </p:attrNameLst>
                                      </p:cBhvr>
                                      <p:to>
                                        <p:strVal val="visible"/>
                                      </p:to>
                                    </p:set>
                                    <p:animEffect filter="fade" transition="in">
                                      <p:cBhvr>
                                        <p:cTn dur="500"/>
                                        <p:tgtEl>
                                          <p:spTgt spid="10036"/>
                                        </p:tgtEl>
                                      </p:cBhvr>
                                    </p:animEffect>
                                  </p:childTnLst>
                                </p:cTn>
                              </p:par>
                            </p:childTnLst>
                          </p:cTn>
                        </p:par>
                        <p:par>
                          <p:cTn fill="hold">
                            <p:stCondLst>
                              <p:cond delay="500"/>
                            </p:stCondLst>
                            <p:childTnLst>
                              <p:par>
                                <p:cTn fill="hold" nodeType="afterEffect" presetClass="entr" presetID="2" presetSubtype="2">
                                  <p:stCondLst>
                                    <p:cond delay="500"/>
                                  </p:stCondLst>
                                  <p:childTnLst>
                                    <p:set>
                                      <p:cBhvr>
                                        <p:cTn dur="1" fill="hold">
                                          <p:stCondLst>
                                            <p:cond delay="0"/>
                                          </p:stCondLst>
                                        </p:cTn>
                                        <p:tgtEl>
                                          <p:spTgt spid="10021"/>
                                        </p:tgtEl>
                                        <p:attrNameLst>
                                          <p:attrName>style.visibility</p:attrName>
                                        </p:attrNameLst>
                                      </p:cBhvr>
                                      <p:to>
                                        <p:strVal val="visible"/>
                                      </p:to>
                                    </p:set>
                                    <p:anim calcmode="lin" valueType="num">
                                      <p:cBhvr additive="base">
                                        <p:cTn dur="500"/>
                                        <p:tgtEl>
                                          <p:spTgt spid="10021"/>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750"/>
                                  </p:stCondLst>
                                  <p:childTnLst>
                                    <p:set>
                                      <p:cBhvr>
                                        <p:cTn dur="1" fill="hold">
                                          <p:stCondLst>
                                            <p:cond delay="0"/>
                                          </p:stCondLst>
                                        </p:cTn>
                                        <p:tgtEl>
                                          <p:spTgt spid="10031"/>
                                        </p:tgtEl>
                                        <p:attrNameLst>
                                          <p:attrName>style.visibility</p:attrName>
                                        </p:attrNameLst>
                                      </p:cBhvr>
                                      <p:to>
                                        <p:strVal val="visible"/>
                                      </p:to>
                                    </p:set>
                                    <p:animEffect filter="fade" transition="in">
                                      <p:cBhvr>
                                        <p:cTn dur="500"/>
                                        <p:tgtEl>
                                          <p:spTgt spid="10031"/>
                                        </p:tgtEl>
                                      </p:cBhvr>
                                    </p:animEffect>
                                  </p:childTnLst>
                                </p:cTn>
                              </p:par>
                            </p:childTnLst>
                          </p:cTn>
                        </p:par>
                        <p:par>
                          <p:cTn fill="hold">
                            <p:stCondLst>
                              <p:cond delay="1000"/>
                            </p:stCondLst>
                            <p:childTnLst>
                              <p:par>
                                <p:cTn fill="hold" nodeType="afterEffect" presetClass="entr" presetID="2" presetSubtype="2">
                                  <p:stCondLst>
                                    <p:cond delay="500"/>
                                  </p:stCondLst>
                                  <p:childTnLst>
                                    <p:set>
                                      <p:cBhvr>
                                        <p:cTn dur="1" fill="hold">
                                          <p:stCondLst>
                                            <p:cond delay="0"/>
                                          </p:stCondLst>
                                        </p:cTn>
                                        <p:tgtEl>
                                          <p:spTgt spid="10027"/>
                                        </p:tgtEl>
                                        <p:attrNameLst>
                                          <p:attrName>style.visibility</p:attrName>
                                        </p:attrNameLst>
                                      </p:cBhvr>
                                      <p:to>
                                        <p:strVal val="visible"/>
                                      </p:to>
                                    </p:set>
                                    <p:anim calcmode="lin" valueType="num">
                                      <p:cBhvr additive="base">
                                        <p:cTn dur="500"/>
                                        <p:tgtEl>
                                          <p:spTgt spid="10027"/>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750"/>
                                  </p:stCondLst>
                                  <p:childTnLst>
                                    <p:set>
                                      <p:cBhvr>
                                        <p:cTn dur="1" fill="hold">
                                          <p:stCondLst>
                                            <p:cond delay="0"/>
                                          </p:stCondLst>
                                        </p:cTn>
                                        <p:tgtEl>
                                          <p:spTgt spid="10028"/>
                                        </p:tgtEl>
                                        <p:attrNameLst>
                                          <p:attrName>style.visibility</p:attrName>
                                        </p:attrNameLst>
                                      </p:cBhvr>
                                      <p:to>
                                        <p:strVal val="visible"/>
                                      </p:to>
                                    </p:set>
                                    <p:animEffect filter="fade" transition="in">
                                      <p:cBhvr>
                                        <p:cTn dur="500"/>
                                        <p:tgtEl>
                                          <p:spTgt spid="1002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00" name="Shape 10200"/>
        <p:cNvGrpSpPr/>
        <p:nvPr/>
      </p:nvGrpSpPr>
      <p:grpSpPr>
        <a:xfrm>
          <a:off x="0" y="0"/>
          <a:ext cx="0" cy="0"/>
          <a:chOff x="0" y="0"/>
          <a:chExt cx="0" cy="0"/>
        </a:xfrm>
      </p:grpSpPr>
      <p:sp>
        <p:nvSpPr>
          <p:cNvPr id="10201" name="Google Shape;10201;p153"/>
          <p:cNvSpPr txBox="1"/>
          <p:nvPr/>
        </p:nvSpPr>
        <p:spPr>
          <a:xfrm>
            <a:off x="296269" y="385036"/>
            <a:ext cx="11667131"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Número de pacientes com HPN que apresentaram hemólise de escape durante os estudos 301 e 302</a:t>
            </a:r>
            <a:endParaRPr b="1" baseline="30000" sz="3600">
              <a:solidFill>
                <a:schemeClr val="accent1"/>
              </a:solidFill>
              <a:latin typeface="Lustria"/>
              <a:ea typeface="Lustria"/>
              <a:cs typeface="Lustria"/>
              <a:sym typeface="Lustria"/>
            </a:endParaRPr>
          </a:p>
        </p:txBody>
      </p:sp>
      <p:sp>
        <p:nvSpPr>
          <p:cNvPr id="10202" name="Google Shape;10202;p153"/>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BTH = hemólise de escape</a:t>
            </a:r>
            <a:endParaRPr/>
          </a:p>
          <a:p>
            <a:pPr indent="0" lvl="0" marL="0" rtl="0" algn="l">
              <a:lnSpc>
                <a:spcPct val="90000"/>
              </a:lnSpc>
              <a:spcBef>
                <a:spcPts val="0"/>
              </a:spcBef>
              <a:spcAft>
                <a:spcPts val="0"/>
              </a:spcAft>
              <a:buClr>
                <a:schemeClr val="dk1"/>
              </a:buClr>
              <a:buSzPts val="700"/>
              <a:buNone/>
            </a:pPr>
            <a:r>
              <a:t/>
            </a:r>
            <a:endParaRPr sz="700"/>
          </a:p>
          <a:p>
            <a:pPr indent="0" lvl="0" marL="0" rtl="0" algn="l">
              <a:lnSpc>
                <a:spcPct val="90000"/>
              </a:lnSpc>
              <a:spcBef>
                <a:spcPts val="0"/>
              </a:spcBef>
              <a:spcAft>
                <a:spcPts val="0"/>
              </a:spcAft>
              <a:buClr>
                <a:schemeClr val="dk1"/>
              </a:buClr>
              <a:buSzPts val="700"/>
              <a:buNone/>
            </a:pPr>
            <a:r>
              <a:rPr lang="pt-BR" sz="700"/>
              <a:t>Kulasekararaj AG et al. Long-term safety and efficacy of ravulizumab in patients with paroxysmal nocturnal hemoglobinuria: 2-year results from two pivotal phase 3 studies. Eur J Haematol. 2022 Sep;109(3):205-214.</a:t>
            </a:r>
            <a:endParaRPr/>
          </a:p>
        </p:txBody>
      </p:sp>
      <p:sp>
        <p:nvSpPr>
          <p:cNvPr id="10203" name="Google Shape;10203;p153"/>
          <p:cNvSpPr/>
          <p:nvPr/>
        </p:nvSpPr>
        <p:spPr>
          <a:xfrm flipH="1">
            <a:off x="850194" y="1519575"/>
            <a:ext cx="10503606" cy="481772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0204" name="Google Shape;10204;p153"/>
          <p:cNvSpPr txBox="1"/>
          <p:nvPr/>
        </p:nvSpPr>
        <p:spPr>
          <a:xfrm>
            <a:off x="850194" y="6091104"/>
            <a:ext cx="10590663" cy="2308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3F4444"/>
              </a:buClr>
              <a:buSzPts val="1000"/>
              <a:buFont typeface="Calibri"/>
              <a:buNone/>
            </a:pPr>
            <a:r>
              <a:rPr b="0" i="0" lang="pt-BR" sz="1000" u="none" cap="none" strike="noStrike">
                <a:solidFill>
                  <a:srgbClr val="3F4444"/>
                </a:solidFill>
                <a:latin typeface="Calibri"/>
                <a:ea typeface="Calibri"/>
                <a:cs typeface="Calibri"/>
                <a:sym typeface="Calibri"/>
              </a:rPr>
              <a:t>BTH foi definido como ≥1 sinal ou sintoma novo ou piora de hemólise intravascular (fadiga, hemoglobinúria, dor abdominal, dispneia, anemia [Hb &lt; 10 g/dl])</a:t>
            </a:r>
            <a:endParaRPr/>
          </a:p>
        </p:txBody>
      </p:sp>
      <p:grpSp>
        <p:nvGrpSpPr>
          <p:cNvPr id="10205" name="Google Shape;10205;p153"/>
          <p:cNvGrpSpPr/>
          <p:nvPr/>
        </p:nvGrpSpPr>
        <p:grpSpPr>
          <a:xfrm>
            <a:off x="1375354" y="2030135"/>
            <a:ext cx="8949746" cy="4442829"/>
            <a:chOff x="1603954" y="2035720"/>
            <a:chExt cx="8949746" cy="4442829"/>
          </a:xfrm>
        </p:grpSpPr>
        <p:cxnSp>
          <p:nvCxnSpPr>
            <p:cNvPr id="10206" name="Google Shape;10206;p153"/>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0207" name="Google Shape;10207;p153"/>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0208" name="Google Shape;10208;p153"/>
            <p:cNvSpPr/>
            <p:nvPr/>
          </p:nvSpPr>
          <p:spPr>
            <a:xfrm>
              <a:off x="2311400" y="2183745"/>
              <a:ext cx="8242300" cy="2882900"/>
            </a:xfrm>
            <a:custGeom>
              <a:rect b="b" l="l" r="r" t="t"/>
              <a:pathLst>
                <a:path extrusionOk="0" h="2882900" w="8242300">
                  <a:moveTo>
                    <a:pt x="0" y="0"/>
                  </a:moveTo>
                  <a:lnTo>
                    <a:pt x="0" y="2882900"/>
                  </a:lnTo>
                  <a:lnTo>
                    <a:pt x="8242300" y="2882900"/>
                  </a:lnTo>
                </a:path>
              </a:pathLst>
            </a:custGeom>
            <a:noFill/>
            <a:ln cap="flat" cmpd="sng" w="1905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09" name="Google Shape;10209;p153"/>
            <p:cNvSpPr txBox="1"/>
            <p:nvPr/>
          </p:nvSpPr>
          <p:spPr>
            <a:xfrm>
              <a:off x="1980085" y="2035720"/>
              <a:ext cx="42351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30 </a:t>
              </a:r>
              <a:r>
                <a:rPr lang="pt-BR" sz="1200">
                  <a:solidFill>
                    <a:srgbClr val="BFBFBF"/>
                  </a:solidFill>
                  <a:latin typeface="Calibri"/>
                  <a:ea typeface="Calibri"/>
                  <a:cs typeface="Calibri"/>
                  <a:sym typeface="Calibri"/>
                </a:rPr>
                <a:t>-</a:t>
              </a:r>
              <a:endParaRPr/>
            </a:p>
          </p:txBody>
        </p:sp>
        <p:sp>
          <p:nvSpPr>
            <p:cNvPr id="10210" name="Google Shape;10210;p153"/>
            <p:cNvSpPr txBox="1"/>
            <p:nvPr/>
          </p:nvSpPr>
          <p:spPr>
            <a:xfrm>
              <a:off x="1980085" y="2533105"/>
              <a:ext cx="42351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25 </a:t>
              </a:r>
              <a:r>
                <a:rPr lang="pt-BR" sz="1200">
                  <a:solidFill>
                    <a:srgbClr val="BFBFBF"/>
                  </a:solidFill>
                  <a:latin typeface="Calibri"/>
                  <a:ea typeface="Calibri"/>
                  <a:cs typeface="Calibri"/>
                  <a:sym typeface="Calibri"/>
                </a:rPr>
                <a:t>-</a:t>
              </a:r>
              <a:endParaRPr/>
            </a:p>
          </p:txBody>
        </p:sp>
        <p:sp>
          <p:nvSpPr>
            <p:cNvPr id="10211" name="Google Shape;10211;p153"/>
            <p:cNvSpPr txBox="1"/>
            <p:nvPr/>
          </p:nvSpPr>
          <p:spPr>
            <a:xfrm>
              <a:off x="1980085" y="3011440"/>
              <a:ext cx="42351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20 </a:t>
              </a:r>
              <a:r>
                <a:rPr lang="pt-BR" sz="1200">
                  <a:solidFill>
                    <a:srgbClr val="BFBFBF"/>
                  </a:solidFill>
                  <a:latin typeface="Calibri"/>
                  <a:ea typeface="Calibri"/>
                  <a:cs typeface="Calibri"/>
                  <a:sym typeface="Calibri"/>
                </a:rPr>
                <a:t>-</a:t>
              </a:r>
              <a:endParaRPr/>
            </a:p>
          </p:txBody>
        </p:sp>
        <p:sp>
          <p:nvSpPr>
            <p:cNvPr id="10212" name="Google Shape;10212;p153"/>
            <p:cNvSpPr txBox="1"/>
            <p:nvPr/>
          </p:nvSpPr>
          <p:spPr>
            <a:xfrm>
              <a:off x="1980085" y="3474975"/>
              <a:ext cx="42351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15 </a:t>
              </a:r>
              <a:r>
                <a:rPr lang="pt-BR" sz="1200">
                  <a:solidFill>
                    <a:srgbClr val="BFBFBF"/>
                  </a:solidFill>
                  <a:latin typeface="Calibri"/>
                  <a:ea typeface="Calibri"/>
                  <a:cs typeface="Calibri"/>
                  <a:sym typeface="Calibri"/>
                </a:rPr>
                <a:t>-</a:t>
              </a:r>
              <a:endParaRPr/>
            </a:p>
          </p:txBody>
        </p:sp>
        <p:sp>
          <p:nvSpPr>
            <p:cNvPr id="10213" name="Google Shape;10213;p153"/>
            <p:cNvSpPr txBox="1"/>
            <p:nvPr/>
          </p:nvSpPr>
          <p:spPr>
            <a:xfrm>
              <a:off x="1980085" y="3984666"/>
              <a:ext cx="42351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10 </a:t>
              </a:r>
              <a:r>
                <a:rPr lang="pt-BR" sz="1200">
                  <a:solidFill>
                    <a:srgbClr val="BFBFBF"/>
                  </a:solidFill>
                  <a:latin typeface="Calibri"/>
                  <a:ea typeface="Calibri"/>
                  <a:cs typeface="Calibri"/>
                  <a:sym typeface="Calibri"/>
                </a:rPr>
                <a:t>-</a:t>
              </a:r>
              <a:endParaRPr/>
            </a:p>
          </p:txBody>
        </p:sp>
        <p:sp>
          <p:nvSpPr>
            <p:cNvPr id="10214" name="Google Shape;10214;p153"/>
            <p:cNvSpPr txBox="1"/>
            <p:nvPr/>
          </p:nvSpPr>
          <p:spPr>
            <a:xfrm>
              <a:off x="2049935" y="4459438"/>
              <a:ext cx="344966" cy="276999"/>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200">
                  <a:solidFill>
                    <a:schemeClr val="dk1"/>
                  </a:solidFill>
                  <a:latin typeface="Calibri"/>
                  <a:ea typeface="Calibri"/>
                  <a:cs typeface="Calibri"/>
                  <a:sym typeface="Calibri"/>
                </a:rPr>
                <a:t>5 </a:t>
              </a:r>
              <a:r>
                <a:rPr lang="pt-BR" sz="1200">
                  <a:solidFill>
                    <a:srgbClr val="BFBFBF"/>
                  </a:solidFill>
                  <a:latin typeface="Calibri"/>
                  <a:ea typeface="Calibri"/>
                  <a:cs typeface="Calibri"/>
                  <a:sym typeface="Calibri"/>
                </a:rPr>
                <a:t>-</a:t>
              </a:r>
              <a:endParaRPr/>
            </a:p>
          </p:txBody>
        </p:sp>
        <p:sp>
          <p:nvSpPr>
            <p:cNvPr id="10215" name="Google Shape;10215;p153"/>
            <p:cNvSpPr txBox="1"/>
            <p:nvPr/>
          </p:nvSpPr>
          <p:spPr>
            <a:xfrm>
              <a:off x="2049935" y="4902731"/>
              <a:ext cx="344966" cy="276999"/>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200">
                  <a:solidFill>
                    <a:schemeClr val="dk1"/>
                  </a:solidFill>
                  <a:latin typeface="Calibri"/>
                  <a:ea typeface="Calibri"/>
                  <a:cs typeface="Calibri"/>
                  <a:sym typeface="Calibri"/>
                </a:rPr>
                <a:t>0 </a:t>
              </a:r>
              <a:r>
                <a:rPr lang="pt-BR" sz="1200">
                  <a:solidFill>
                    <a:srgbClr val="BFBFBF"/>
                  </a:solidFill>
                  <a:latin typeface="Calibri"/>
                  <a:ea typeface="Calibri"/>
                  <a:cs typeface="Calibri"/>
                  <a:sym typeface="Calibri"/>
                </a:rPr>
                <a:t>-</a:t>
              </a:r>
              <a:endParaRPr/>
            </a:p>
          </p:txBody>
        </p:sp>
        <p:sp>
          <p:nvSpPr>
            <p:cNvPr id="10216" name="Google Shape;10216;p153"/>
            <p:cNvSpPr txBox="1"/>
            <p:nvPr/>
          </p:nvSpPr>
          <p:spPr>
            <a:xfrm rot="-5400000">
              <a:off x="978783" y="3411555"/>
              <a:ext cx="1511952" cy="2616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100">
                  <a:solidFill>
                    <a:schemeClr val="dk1"/>
                  </a:solidFill>
                  <a:latin typeface="Calibri"/>
                  <a:ea typeface="Calibri"/>
                  <a:cs typeface="Calibri"/>
                  <a:sym typeface="Calibri"/>
                </a:rPr>
                <a:t>Pacientes com HPN (n)</a:t>
              </a:r>
              <a:endParaRPr/>
            </a:p>
          </p:txBody>
        </p:sp>
        <p:sp>
          <p:nvSpPr>
            <p:cNvPr id="10217" name="Google Shape;10217;p153"/>
            <p:cNvSpPr txBox="1"/>
            <p:nvPr/>
          </p:nvSpPr>
          <p:spPr>
            <a:xfrm>
              <a:off x="2588853" y="5076607"/>
              <a:ext cx="1512629"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0-6 meses de período extensão</a:t>
              </a:r>
              <a:endParaRPr b="1" sz="1200">
                <a:solidFill>
                  <a:srgbClr val="BFBFBF"/>
                </a:solidFill>
                <a:latin typeface="Calibri"/>
                <a:ea typeface="Calibri"/>
                <a:cs typeface="Calibri"/>
                <a:sym typeface="Calibri"/>
              </a:endParaRPr>
            </a:p>
          </p:txBody>
        </p:sp>
        <p:sp>
          <p:nvSpPr>
            <p:cNvPr id="10218" name="Google Shape;10218;p153"/>
            <p:cNvSpPr txBox="1"/>
            <p:nvPr/>
          </p:nvSpPr>
          <p:spPr>
            <a:xfrm>
              <a:off x="4617205" y="5076607"/>
              <a:ext cx="1512629"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&gt;6-12 meses de período extensão</a:t>
              </a:r>
              <a:endParaRPr b="1" sz="1200">
                <a:solidFill>
                  <a:srgbClr val="BFBFBF"/>
                </a:solidFill>
                <a:latin typeface="Calibri"/>
                <a:ea typeface="Calibri"/>
                <a:cs typeface="Calibri"/>
                <a:sym typeface="Calibri"/>
              </a:endParaRPr>
            </a:p>
          </p:txBody>
        </p:sp>
        <p:sp>
          <p:nvSpPr>
            <p:cNvPr id="10219" name="Google Shape;10219;p153"/>
            <p:cNvSpPr txBox="1"/>
            <p:nvPr/>
          </p:nvSpPr>
          <p:spPr>
            <a:xfrm>
              <a:off x="6647586" y="5076607"/>
              <a:ext cx="1512629"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&gt;12-18 meses de período extensão</a:t>
              </a:r>
              <a:endParaRPr b="1" sz="1200">
                <a:solidFill>
                  <a:srgbClr val="BFBFBF"/>
                </a:solidFill>
                <a:latin typeface="Calibri"/>
                <a:ea typeface="Calibri"/>
                <a:cs typeface="Calibri"/>
                <a:sym typeface="Calibri"/>
              </a:endParaRPr>
            </a:p>
          </p:txBody>
        </p:sp>
        <p:sp>
          <p:nvSpPr>
            <p:cNvPr id="10220" name="Google Shape;10220;p153"/>
            <p:cNvSpPr txBox="1"/>
            <p:nvPr/>
          </p:nvSpPr>
          <p:spPr>
            <a:xfrm>
              <a:off x="8675044" y="5076170"/>
              <a:ext cx="1767765"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Período de extensão superior a 2 anos (total)</a:t>
              </a:r>
              <a:endParaRPr b="1" sz="1200">
                <a:solidFill>
                  <a:srgbClr val="BFBFBF"/>
                </a:solidFill>
                <a:latin typeface="Calibri"/>
                <a:ea typeface="Calibri"/>
                <a:cs typeface="Calibri"/>
                <a:sym typeface="Calibri"/>
              </a:endParaRPr>
            </a:p>
          </p:txBody>
        </p:sp>
        <p:sp>
          <p:nvSpPr>
            <p:cNvPr id="10221" name="Google Shape;10221;p153"/>
            <p:cNvSpPr/>
            <p:nvPr/>
          </p:nvSpPr>
          <p:spPr>
            <a:xfrm>
              <a:off x="4211140" y="2158564"/>
              <a:ext cx="172031" cy="172031"/>
            </a:xfrm>
            <a:prstGeom prst="rect">
              <a:avLst/>
            </a:prstGeom>
            <a:solidFill>
              <a:schemeClr val="lt2"/>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585">
                <a:solidFill>
                  <a:schemeClr val="lt1"/>
                </a:solidFill>
                <a:latin typeface="Calibri"/>
                <a:ea typeface="Calibri"/>
                <a:cs typeface="Calibri"/>
                <a:sym typeface="Calibri"/>
              </a:endParaRPr>
            </a:p>
          </p:txBody>
        </p:sp>
        <p:sp>
          <p:nvSpPr>
            <p:cNvPr id="10222" name="Google Shape;10222;p153"/>
            <p:cNvSpPr/>
            <p:nvPr/>
          </p:nvSpPr>
          <p:spPr>
            <a:xfrm>
              <a:off x="6245137" y="2158564"/>
              <a:ext cx="172031" cy="172031"/>
            </a:xfrm>
            <a:prstGeom prst="rect">
              <a:avLst/>
            </a:prstGeom>
            <a:solidFill>
              <a:schemeClr val="dk2"/>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585">
                <a:solidFill>
                  <a:schemeClr val="lt1"/>
                </a:solidFill>
                <a:latin typeface="Calibri"/>
                <a:ea typeface="Calibri"/>
                <a:cs typeface="Calibri"/>
                <a:sym typeface="Calibri"/>
              </a:endParaRPr>
            </a:p>
          </p:txBody>
        </p:sp>
        <p:sp>
          <p:nvSpPr>
            <p:cNvPr id="10223" name="Google Shape;10223;p153"/>
            <p:cNvSpPr/>
            <p:nvPr/>
          </p:nvSpPr>
          <p:spPr>
            <a:xfrm>
              <a:off x="2588853" y="4592215"/>
              <a:ext cx="541191" cy="469957"/>
            </a:xfrm>
            <a:prstGeom prst="rect">
              <a:avLst/>
            </a:prstGeom>
            <a:solidFill>
              <a:schemeClr val="l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24" name="Google Shape;10224;p153"/>
            <p:cNvSpPr/>
            <p:nvPr/>
          </p:nvSpPr>
          <p:spPr>
            <a:xfrm>
              <a:off x="4652603" y="4117321"/>
              <a:ext cx="541191" cy="944852"/>
            </a:xfrm>
            <a:prstGeom prst="rect">
              <a:avLst/>
            </a:prstGeom>
            <a:solidFill>
              <a:schemeClr val="l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25" name="Google Shape;10225;p153"/>
            <p:cNvSpPr/>
            <p:nvPr/>
          </p:nvSpPr>
          <p:spPr>
            <a:xfrm>
              <a:off x="6727612" y="4592215"/>
              <a:ext cx="541191" cy="469958"/>
            </a:xfrm>
            <a:prstGeom prst="rect">
              <a:avLst/>
            </a:prstGeom>
            <a:solidFill>
              <a:schemeClr val="l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26" name="Google Shape;10226;p153"/>
            <p:cNvSpPr/>
            <p:nvPr/>
          </p:nvSpPr>
          <p:spPr>
            <a:xfrm>
              <a:off x="8802621" y="3634560"/>
              <a:ext cx="541191" cy="1427613"/>
            </a:xfrm>
            <a:prstGeom prst="rect">
              <a:avLst/>
            </a:prstGeom>
            <a:solidFill>
              <a:schemeClr val="l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27" name="Google Shape;10227;p153"/>
            <p:cNvSpPr/>
            <p:nvPr/>
          </p:nvSpPr>
          <p:spPr>
            <a:xfrm>
              <a:off x="3560291" y="4692788"/>
              <a:ext cx="541191" cy="369383"/>
            </a:xfrm>
            <a:prstGeom prst="rect">
              <a:avLst/>
            </a:prstGeom>
            <a:solidFill>
              <a:schemeClr val="dk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28" name="Google Shape;10228;p153"/>
            <p:cNvSpPr/>
            <p:nvPr/>
          </p:nvSpPr>
          <p:spPr>
            <a:xfrm>
              <a:off x="5611341" y="4592214"/>
              <a:ext cx="541191" cy="469958"/>
            </a:xfrm>
            <a:prstGeom prst="rect">
              <a:avLst/>
            </a:prstGeom>
            <a:solidFill>
              <a:schemeClr val="dk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29" name="Google Shape;10229;p153"/>
            <p:cNvSpPr/>
            <p:nvPr/>
          </p:nvSpPr>
          <p:spPr>
            <a:xfrm>
              <a:off x="7680999" y="4872076"/>
              <a:ext cx="541191" cy="190096"/>
            </a:xfrm>
            <a:prstGeom prst="rect">
              <a:avLst/>
            </a:prstGeom>
            <a:solidFill>
              <a:schemeClr val="dk2"/>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720">
                <a:solidFill>
                  <a:schemeClr val="lt1"/>
                </a:solidFill>
                <a:latin typeface="Calibri"/>
                <a:ea typeface="Calibri"/>
                <a:cs typeface="Calibri"/>
                <a:sym typeface="Calibri"/>
              </a:endParaRPr>
            </a:p>
          </p:txBody>
        </p:sp>
        <p:sp>
          <p:nvSpPr>
            <p:cNvPr id="10230" name="Google Shape;10230;p153"/>
            <p:cNvSpPr/>
            <p:nvPr/>
          </p:nvSpPr>
          <p:spPr>
            <a:xfrm>
              <a:off x="9751023" y="4028420"/>
              <a:ext cx="541191" cy="1033752"/>
            </a:xfrm>
            <a:prstGeom prst="rect">
              <a:avLst/>
            </a:prstGeom>
            <a:solidFill>
              <a:schemeClr val="dk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31" name="Google Shape;10231;p153"/>
            <p:cNvSpPr txBox="1"/>
            <p:nvPr/>
          </p:nvSpPr>
          <p:spPr>
            <a:xfrm>
              <a:off x="2708605" y="4569880"/>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Calibri"/>
                  <a:ea typeface="Calibri"/>
                  <a:cs typeface="Calibri"/>
                  <a:sym typeface="Calibri"/>
                </a:rPr>
                <a:t>5</a:t>
              </a:r>
              <a:endParaRPr/>
            </a:p>
          </p:txBody>
        </p:sp>
        <p:sp>
          <p:nvSpPr>
            <p:cNvPr id="10232" name="Google Shape;10232;p153"/>
            <p:cNvSpPr txBox="1"/>
            <p:nvPr/>
          </p:nvSpPr>
          <p:spPr>
            <a:xfrm>
              <a:off x="3680043" y="4678789"/>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Calibri"/>
                  <a:ea typeface="Calibri"/>
                  <a:cs typeface="Calibri"/>
                  <a:sym typeface="Calibri"/>
                </a:rPr>
                <a:t>4</a:t>
              </a:r>
              <a:endParaRPr/>
            </a:p>
          </p:txBody>
        </p:sp>
        <p:sp>
          <p:nvSpPr>
            <p:cNvPr id="10233" name="Google Shape;10233;p153"/>
            <p:cNvSpPr txBox="1"/>
            <p:nvPr/>
          </p:nvSpPr>
          <p:spPr>
            <a:xfrm>
              <a:off x="4717326" y="4103324"/>
              <a:ext cx="418704"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800">
                  <a:solidFill>
                    <a:schemeClr val="lt1"/>
                  </a:solidFill>
                  <a:latin typeface="Calibri"/>
                  <a:ea typeface="Calibri"/>
                  <a:cs typeface="Calibri"/>
                  <a:sym typeface="Calibri"/>
                </a:rPr>
                <a:t>10</a:t>
              </a:r>
              <a:endParaRPr/>
            </a:p>
          </p:txBody>
        </p:sp>
        <p:sp>
          <p:nvSpPr>
            <p:cNvPr id="10234" name="Google Shape;10234;p153"/>
            <p:cNvSpPr txBox="1"/>
            <p:nvPr/>
          </p:nvSpPr>
          <p:spPr>
            <a:xfrm>
              <a:off x="5729358" y="4569880"/>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Calibri"/>
                  <a:ea typeface="Calibri"/>
                  <a:cs typeface="Calibri"/>
                  <a:sym typeface="Calibri"/>
                </a:rPr>
                <a:t>5</a:t>
              </a:r>
              <a:endParaRPr/>
            </a:p>
          </p:txBody>
        </p:sp>
        <p:sp>
          <p:nvSpPr>
            <p:cNvPr id="10235" name="Google Shape;10235;p153"/>
            <p:cNvSpPr txBox="1"/>
            <p:nvPr/>
          </p:nvSpPr>
          <p:spPr>
            <a:xfrm>
              <a:off x="6857460" y="4569880"/>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Calibri"/>
                  <a:ea typeface="Calibri"/>
                  <a:cs typeface="Calibri"/>
                  <a:sym typeface="Calibri"/>
                </a:rPr>
                <a:t>5</a:t>
              </a:r>
              <a:endParaRPr/>
            </a:p>
          </p:txBody>
        </p:sp>
        <p:sp>
          <p:nvSpPr>
            <p:cNvPr id="10236" name="Google Shape;10236;p153"/>
            <p:cNvSpPr txBox="1"/>
            <p:nvPr/>
          </p:nvSpPr>
          <p:spPr>
            <a:xfrm>
              <a:off x="7793279" y="4525986"/>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dk2"/>
                  </a:solidFill>
                  <a:latin typeface="Calibri"/>
                  <a:ea typeface="Calibri"/>
                  <a:cs typeface="Calibri"/>
                  <a:sym typeface="Calibri"/>
                </a:rPr>
                <a:t>2</a:t>
              </a:r>
              <a:endParaRPr/>
            </a:p>
          </p:txBody>
        </p:sp>
        <p:sp>
          <p:nvSpPr>
            <p:cNvPr id="10237" name="Google Shape;10237;p153"/>
            <p:cNvSpPr txBox="1"/>
            <p:nvPr/>
          </p:nvSpPr>
          <p:spPr>
            <a:xfrm>
              <a:off x="8863864" y="3615334"/>
              <a:ext cx="418704"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800">
                  <a:solidFill>
                    <a:schemeClr val="lt1"/>
                  </a:solidFill>
                  <a:latin typeface="Calibri"/>
                  <a:ea typeface="Calibri"/>
                  <a:cs typeface="Calibri"/>
                  <a:sym typeface="Calibri"/>
                </a:rPr>
                <a:t>15</a:t>
              </a:r>
              <a:endParaRPr/>
            </a:p>
          </p:txBody>
        </p:sp>
        <p:sp>
          <p:nvSpPr>
            <p:cNvPr id="10238" name="Google Shape;10238;p153"/>
            <p:cNvSpPr txBox="1"/>
            <p:nvPr/>
          </p:nvSpPr>
          <p:spPr>
            <a:xfrm>
              <a:off x="9812266" y="4011508"/>
              <a:ext cx="418704"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800">
                  <a:solidFill>
                    <a:schemeClr val="lt1"/>
                  </a:solidFill>
                  <a:latin typeface="Calibri"/>
                  <a:ea typeface="Calibri"/>
                  <a:cs typeface="Calibri"/>
                  <a:sym typeface="Calibri"/>
                </a:rPr>
                <a:t>11</a:t>
              </a:r>
              <a:endParaRPr/>
            </a:p>
          </p:txBody>
        </p:sp>
        <p:sp>
          <p:nvSpPr>
            <p:cNvPr id="10239" name="Google Shape;10239;p153"/>
            <p:cNvSpPr txBox="1"/>
            <p:nvPr/>
          </p:nvSpPr>
          <p:spPr>
            <a:xfrm>
              <a:off x="4317629" y="2102316"/>
              <a:ext cx="151262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Estudo 301 (N=243)</a:t>
              </a:r>
              <a:endParaRPr b="1" sz="1200">
                <a:solidFill>
                  <a:srgbClr val="BFBFBF"/>
                </a:solidFill>
                <a:latin typeface="Calibri"/>
                <a:ea typeface="Calibri"/>
                <a:cs typeface="Calibri"/>
                <a:sym typeface="Calibri"/>
              </a:endParaRPr>
            </a:p>
          </p:txBody>
        </p:sp>
        <p:sp>
          <p:nvSpPr>
            <p:cNvPr id="10240" name="Google Shape;10240;p153"/>
            <p:cNvSpPr txBox="1"/>
            <p:nvPr/>
          </p:nvSpPr>
          <p:spPr>
            <a:xfrm>
              <a:off x="6324184" y="2102316"/>
              <a:ext cx="151262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Estudo 302 (N=191)</a:t>
              </a:r>
              <a:endParaRPr b="1" sz="1200">
                <a:solidFill>
                  <a:srgbClr val="BFBFBF"/>
                </a:solidFill>
                <a:latin typeface="Calibri"/>
                <a:ea typeface="Calibri"/>
                <a:cs typeface="Calibri"/>
                <a:sym typeface="Calibri"/>
              </a:endParaRPr>
            </a:p>
          </p:txBody>
        </p:sp>
      </p:grpSp>
      <p:sp>
        <p:nvSpPr>
          <p:cNvPr id="10241" name="Google Shape;10241;p153"/>
          <p:cNvSpPr/>
          <p:nvPr/>
        </p:nvSpPr>
        <p:spPr>
          <a:xfrm>
            <a:off x="8077200" y="1785115"/>
            <a:ext cx="2579215" cy="3980814"/>
          </a:xfrm>
          <a:prstGeom prst="rect">
            <a:avLst/>
          </a:prstGeom>
          <a:noFill/>
          <a:ln cap="flat" cmpd="sng" w="19050">
            <a:solidFill>
              <a:schemeClr val="accent1"/>
            </a:solidFill>
            <a:prstDash val="dot"/>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42" name="Google Shape;10242;p153"/>
          <p:cNvSpPr/>
          <p:nvPr/>
        </p:nvSpPr>
        <p:spPr>
          <a:xfrm>
            <a:off x="8146062" y="1858467"/>
            <a:ext cx="2440503" cy="144365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10243" name="Google Shape;10243;p153"/>
          <p:cNvSpPr/>
          <p:nvPr/>
        </p:nvSpPr>
        <p:spPr>
          <a:xfrm>
            <a:off x="8209053" y="2226398"/>
            <a:ext cx="2242548" cy="757422"/>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Calibri"/>
              <a:buNone/>
            </a:pPr>
            <a:r>
              <a:rPr b="1" i="0" lang="pt-BR" sz="1200" u="none" cap="none" strike="noStrike">
                <a:solidFill>
                  <a:schemeClr val="lt1"/>
                </a:solidFill>
                <a:latin typeface="Calibri"/>
                <a:ea typeface="Calibri"/>
                <a:cs typeface="Calibri"/>
                <a:sym typeface="Calibri"/>
              </a:rPr>
              <a:t>Durante o período de extensão, a proporção de pacientes de ambos os estudos que tiveram hemólise de escape durante o tratamento com ravulizumabe foi semelhante</a:t>
            </a:r>
            <a:endParaRPr b="1" i="0" sz="1200" u="none" cap="none" strike="noStrike">
              <a:solidFill>
                <a:schemeClr val="lt1"/>
              </a:solidFill>
              <a:latin typeface="Calibri"/>
              <a:ea typeface="Calibri"/>
              <a:cs typeface="Calibri"/>
              <a:sym typeface="Calibri"/>
            </a:endParaRPr>
          </a:p>
        </p:txBody>
      </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203"/>
                                        </p:tgtEl>
                                        <p:attrNameLst>
                                          <p:attrName>style.visibility</p:attrName>
                                        </p:attrNameLst>
                                      </p:cBhvr>
                                      <p:to>
                                        <p:strVal val="visible"/>
                                      </p:to>
                                    </p:set>
                                    <p:animEffect filter="fade" transition="in">
                                      <p:cBhvr>
                                        <p:cTn dur="500"/>
                                        <p:tgtEl>
                                          <p:spTgt spid="10203"/>
                                        </p:tgtEl>
                                      </p:cBhvr>
                                    </p:animEffect>
                                  </p:childTnLst>
                                </p:cTn>
                              </p:par>
                              <p:par>
                                <p:cTn fill="hold" nodeType="withEffect" presetClass="entr" presetID="10" presetSubtype="0">
                                  <p:stCondLst>
                                    <p:cond delay="0"/>
                                  </p:stCondLst>
                                  <p:childTnLst>
                                    <p:set>
                                      <p:cBhvr>
                                        <p:cTn dur="1" fill="hold">
                                          <p:stCondLst>
                                            <p:cond delay="0"/>
                                          </p:stCondLst>
                                        </p:cTn>
                                        <p:tgtEl>
                                          <p:spTgt spid="10205"/>
                                        </p:tgtEl>
                                        <p:attrNameLst>
                                          <p:attrName>style.visibility</p:attrName>
                                        </p:attrNameLst>
                                      </p:cBhvr>
                                      <p:to>
                                        <p:strVal val="visible"/>
                                      </p:to>
                                    </p:set>
                                    <p:animEffect filter="fade" transition="in">
                                      <p:cBhvr>
                                        <p:cTn dur="1000"/>
                                        <p:tgtEl>
                                          <p:spTgt spid="10205"/>
                                        </p:tgtEl>
                                      </p:cBhvr>
                                    </p:animEffect>
                                  </p:childTnLst>
                                </p:cTn>
                              </p:par>
                            </p:childTnLst>
                          </p:cTn>
                        </p:par>
                        <p:par>
                          <p:cTn fill="hold">
                            <p:stCondLst>
                              <p:cond delay="1000"/>
                            </p:stCondLst>
                            <p:childTnLst>
                              <p:par>
                                <p:cTn fill="hold" nodeType="afterEffect" presetClass="entr" presetID="23" presetSubtype="16">
                                  <p:stCondLst>
                                    <p:cond delay="500"/>
                                  </p:stCondLst>
                                  <p:childTnLst>
                                    <p:set>
                                      <p:cBhvr>
                                        <p:cTn dur="1" fill="hold">
                                          <p:stCondLst>
                                            <p:cond delay="0"/>
                                          </p:stCondLst>
                                        </p:cTn>
                                        <p:tgtEl>
                                          <p:spTgt spid="10241"/>
                                        </p:tgtEl>
                                        <p:attrNameLst>
                                          <p:attrName>style.visibility</p:attrName>
                                        </p:attrNameLst>
                                      </p:cBhvr>
                                      <p:to>
                                        <p:strVal val="visible"/>
                                      </p:to>
                                    </p:set>
                                    <p:anim calcmode="lin" valueType="num">
                                      <p:cBhvr additive="base">
                                        <p:cTn dur="500"/>
                                        <p:tgtEl>
                                          <p:spTgt spid="10241"/>
                                        </p:tgtEl>
                                        <p:attrNameLst>
                                          <p:attrName>ppt_w</p:attrName>
                                        </p:attrNameLst>
                                      </p:cBhvr>
                                      <p:tavLst>
                                        <p:tav fmla="" tm="0">
                                          <p:val>
                                            <p:strVal val="0"/>
                                          </p:val>
                                        </p:tav>
                                        <p:tav fmla="" tm="100000">
                                          <p:val>
                                            <p:strVal val="#ppt_w"/>
                                          </p:val>
                                        </p:tav>
                                      </p:tavLst>
                                    </p:anim>
                                    <p:anim calcmode="lin" valueType="num">
                                      <p:cBhvr additive="base">
                                        <p:cTn dur="500"/>
                                        <p:tgtEl>
                                          <p:spTgt spid="10241"/>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000"/>
                                  </p:stCondLst>
                                  <p:childTnLst>
                                    <p:set>
                                      <p:cBhvr>
                                        <p:cTn dur="1" fill="hold">
                                          <p:stCondLst>
                                            <p:cond delay="0"/>
                                          </p:stCondLst>
                                        </p:cTn>
                                        <p:tgtEl>
                                          <p:spTgt spid="10242"/>
                                        </p:tgtEl>
                                        <p:attrNameLst>
                                          <p:attrName>style.visibility</p:attrName>
                                        </p:attrNameLst>
                                      </p:cBhvr>
                                      <p:to>
                                        <p:strVal val="visible"/>
                                      </p:to>
                                    </p:set>
                                    <p:animEffect filter="fade" transition="in">
                                      <p:cBhvr>
                                        <p:cTn dur="500"/>
                                        <p:tgtEl>
                                          <p:spTgt spid="10242"/>
                                        </p:tgtEl>
                                      </p:cBhvr>
                                    </p:animEffect>
                                  </p:childTnLst>
                                </p:cTn>
                              </p:par>
                              <p:par>
                                <p:cTn fill="hold" nodeType="withEffect" presetClass="entr" presetID="10" presetSubtype="0">
                                  <p:stCondLst>
                                    <p:cond delay="1000"/>
                                  </p:stCondLst>
                                  <p:childTnLst>
                                    <p:set>
                                      <p:cBhvr>
                                        <p:cTn dur="1" fill="hold">
                                          <p:stCondLst>
                                            <p:cond delay="0"/>
                                          </p:stCondLst>
                                        </p:cTn>
                                        <p:tgtEl>
                                          <p:spTgt spid="10243"/>
                                        </p:tgtEl>
                                        <p:attrNameLst>
                                          <p:attrName>style.visibility</p:attrName>
                                        </p:attrNameLst>
                                      </p:cBhvr>
                                      <p:to>
                                        <p:strVal val="visible"/>
                                      </p:to>
                                    </p:set>
                                    <p:animEffect filter="fade" transition="in">
                                      <p:cBhvr>
                                        <p:cTn dur="500"/>
                                        <p:tgtEl>
                                          <p:spTgt spid="1024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48" name="Shape 10248"/>
        <p:cNvGrpSpPr/>
        <p:nvPr/>
      </p:nvGrpSpPr>
      <p:grpSpPr>
        <a:xfrm>
          <a:off x="0" y="0"/>
          <a:ext cx="0" cy="0"/>
          <a:chOff x="0" y="0"/>
          <a:chExt cx="0" cy="0"/>
        </a:xfrm>
      </p:grpSpPr>
      <p:sp>
        <p:nvSpPr>
          <p:cNvPr id="10249" name="Google Shape;10249;p154"/>
          <p:cNvSpPr/>
          <p:nvPr/>
        </p:nvSpPr>
        <p:spPr>
          <a:xfrm flipH="1">
            <a:off x="850194" y="1519575"/>
            <a:ext cx="10503606" cy="481772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0250" name="Google Shape;10250;p154"/>
          <p:cNvSpPr txBox="1"/>
          <p:nvPr/>
        </p:nvSpPr>
        <p:spPr>
          <a:xfrm>
            <a:off x="296269" y="385036"/>
            <a:ext cx="11667131"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Número de eventos de Hemólise de Escape </a:t>
            </a:r>
            <a:br>
              <a:rPr b="1" lang="pt-BR" sz="3600">
                <a:solidFill>
                  <a:schemeClr val="accent1"/>
                </a:solidFill>
                <a:latin typeface="Lustria"/>
                <a:ea typeface="Lustria"/>
                <a:cs typeface="Lustria"/>
                <a:sym typeface="Lustria"/>
              </a:rPr>
            </a:br>
            <a:r>
              <a:rPr b="1" lang="pt-BR" sz="3600">
                <a:solidFill>
                  <a:schemeClr val="accent1"/>
                </a:solidFill>
                <a:latin typeface="Lustria"/>
                <a:ea typeface="Lustria"/>
                <a:cs typeface="Lustria"/>
                <a:sym typeface="Lustria"/>
              </a:rPr>
              <a:t>relatados por intervalo de 6 meses nos estudos 301 e 302</a:t>
            </a:r>
            <a:endParaRPr b="1" baseline="30000" sz="3600">
              <a:solidFill>
                <a:schemeClr val="accent1"/>
              </a:solidFill>
              <a:latin typeface="Lustria"/>
              <a:ea typeface="Lustria"/>
              <a:cs typeface="Lustria"/>
              <a:sym typeface="Lustria"/>
            </a:endParaRPr>
          </a:p>
        </p:txBody>
      </p:sp>
      <p:sp>
        <p:nvSpPr>
          <p:cNvPr id="10251" name="Google Shape;10251;p154"/>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BTH = hemólise de “escape”</a:t>
            </a:r>
            <a:endParaRPr/>
          </a:p>
          <a:p>
            <a:pPr indent="0" lvl="0" marL="0" rtl="0" algn="l">
              <a:lnSpc>
                <a:spcPct val="90000"/>
              </a:lnSpc>
              <a:spcBef>
                <a:spcPts val="0"/>
              </a:spcBef>
              <a:spcAft>
                <a:spcPts val="0"/>
              </a:spcAft>
              <a:buClr>
                <a:schemeClr val="dk1"/>
              </a:buClr>
              <a:buSzPts val="700"/>
              <a:buNone/>
            </a:pPr>
            <a:r>
              <a:t/>
            </a:r>
            <a:endParaRPr sz="700"/>
          </a:p>
          <a:p>
            <a:pPr indent="0" lvl="0" marL="0" rtl="0" algn="l">
              <a:lnSpc>
                <a:spcPct val="90000"/>
              </a:lnSpc>
              <a:spcBef>
                <a:spcPts val="0"/>
              </a:spcBef>
              <a:spcAft>
                <a:spcPts val="0"/>
              </a:spcAft>
              <a:buClr>
                <a:schemeClr val="dk1"/>
              </a:buClr>
              <a:buSzPts val="700"/>
              <a:buNone/>
            </a:pPr>
            <a:r>
              <a:rPr lang="pt-BR" sz="700"/>
              <a:t>Kulasekararaj AG et al. Long-term safety and efficacy of ravulizumab in patients with paroxysmal nocturnal hemoglobinuria: 2-year results from two pivotal phase 3 studies. Eur J Haematol. 2022 Sep;109(3):205-214.</a:t>
            </a:r>
            <a:endParaRPr/>
          </a:p>
        </p:txBody>
      </p:sp>
      <p:grpSp>
        <p:nvGrpSpPr>
          <p:cNvPr id="10252" name="Google Shape;10252;p154"/>
          <p:cNvGrpSpPr/>
          <p:nvPr/>
        </p:nvGrpSpPr>
        <p:grpSpPr>
          <a:xfrm>
            <a:off x="1444239" y="2056687"/>
            <a:ext cx="8871336" cy="4442829"/>
            <a:chOff x="1682364" y="2035720"/>
            <a:chExt cx="8871336" cy="4442829"/>
          </a:xfrm>
        </p:grpSpPr>
        <p:cxnSp>
          <p:nvCxnSpPr>
            <p:cNvPr id="10253" name="Google Shape;10253;p154"/>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0254" name="Google Shape;10254;p154"/>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0255" name="Google Shape;10255;p154"/>
            <p:cNvSpPr/>
            <p:nvPr/>
          </p:nvSpPr>
          <p:spPr>
            <a:xfrm>
              <a:off x="2311400" y="2183745"/>
              <a:ext cx="8242300" cy="2882900"/>
            </a:xfrm>
            <a:custGeom>
              <a:rect b="b" l="l" r="r" t="t"/>
              <a:pathLst>
                <a:path extrusionOk="0" h="2882900" w="8242300">
                  <a:moveTo>
                    <a:pt x="0" y="0"/>
                  </a:moveTo>
                  <a:lnTo>
                    <a:pt x="0" y="2882900"/>
                  </a:lnTo>
                  <a:lnTo>
                    <a:pt x="8242300" y="2882900"/>
                  </a:lnTo>
                </a:path>
              </a:pathLst>
            </a:custGeom>
            <a:noFill/>
            <a:ln cap="flat" cmpd="sng" w="1905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56" name="Google Shape;10256;p154"/>
            <p:cNvSpPr txBox="1"/>
            <p:nvPr/>
          </p:nvSpPr>
          <p:spPr>
            <a:xfrm>
              <a:off x="1980085" y="2035720"/>
              <a:ext cx="42351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30 </a:t>
              </a:r>
              <a:r>
                <a:rPr lang="pt-BR" sz="1200">
                  <a:solidFill>
                    <a:srgbClr val="BFBFBF"/>
                  </a:solidFill>
                  <a:latin typeface="Calibri"/>
                  <a:ea typeface="Calibri"/>
                  <a:cs typeface="Calibri"/>
                  <a:sym typeface="Calibri"/>
                </a:rPr>
                <a:t>-</a:t>
              </a:r>
              <a:endParaRPr/>
            </a:p>
          </p:txBody>
        </p:sp>
        <p:sp>
          <p:nvSpPr>
            <p:cNvPr id="10257" name="Google Shape;10257;p154"/>
            <p:cNvSpPr txBox="1"/>
            <p:nvPr/>
          </p:nvSpPr>
          <p:spPr>
            <a:xfrm>
              <a:off x="1980085" y="2533105"/>
              <a:ext cx="42351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25 </a:t>
              </a:r>
              <a:r>
                <a:rPr lang="pt-BR" sz="1200">
                  <a:solidFill>
                    <a:srgbClr val="BFBFBF"/>
                  </a:solidFill>
                  <a:latin typeface="Calibri"/>
                  <a:ea typeface="Calibri"/>
                  <a:cs typeface="Calibri"/>
                  <a:sym typeface="Calibri"/>
                </a:rPr>
                <a:t>-</a:t>
              </a:r>
              <a:endParaRPr/>
            </a:p>
          </p:txBody>
        </p:sp>
        <p:sp>
          <p:nvSpPr>
            <p:cNvPr id="10258" name="Google Shape;10258;p154"/>
            <p:cNvSpPr txBox="1"/>
            <p:nvPr/>
          </p:nvSpPr>
          <p:spPr>
            <a:xfrm>
              <a:off x="1980085" y="3011440"/>
              <a:ext cx="42351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20 </a:t>
              </a:r>
              <a:r>
                <a:rPr lang="pt-BR" sz="1200">
                  <a:solidFill>
                    <a:srgbClr val="BFBFBF"/>
                  </a:solidFill>
                  <a:latin typeface="Calibri"/>
                  <a:ea typeface="Calibri"/>
                  <a:cs typeface="Calibri"/>
                  <a:sym typeface="Calibri"/>
                </a:rPr>
                <a:t>-</a:t>
              </a:r>
              <a:endParaRPr/>
            </a:p>
          </p:txBody>
        </p:sp>
        <p:sp>
          <p:nvSpPr>
            <p:cNvPr id="10259" name="Google Shape;10259;p154"/>
            <p:cNvSpPr txBox="1"/>
            <p:nvPr/>
          </p:nvSpPr>
          <p:spPr>
            <a:xfrm>
              <a:off x="1980085" y="3474975"/>
              <a:ext cx="42351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15 </a:t>
              </a:r>
              <a:r>
                <a:rPr lang="pt-BR" sz="1200">
                  <a:solidFill>
                    <a:srgbClr val="BFBFBF"/>
                  </a:solidFill>
                  <a:latin typeface="Calibri"/>
                  <a:ea typeface="Calibri"/>
                  <a:cs typeface="Calibri"/>
                  <a:sym typeface="Calibri"/>
                </a:rPr>
                <a:t>-</a:t>
              </a:r>
              <a:endParaRPr/>
            </a:p>
          </p:txBody>
        </p:sp>
        <p:sp>
          <p:nvSpPr>
            <p:cNvPr id="10260" name="Google Shape;10260;p154"/>
            <p:cNvSpPr txBox="1"/>
            <p:nvPr/>
          </p:nvSpPr>
          <p:spPr>
            <a:xfrm>
              <a:off x="1980085" y="3984666"/>
              <a:ext cx="42351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10 </a:t>
              </a:r>
              <a:r>
                <a:rPr lang="pt-BR" sz="1200">
                  <a:solidFill>
                    <a:srgbClr val="BFBFBF"/>
                  </a:solidFill>
                  <a:latin typeface="Calibri"/>
                  <a:ea typeface="Calibri"/>
                  <a:cs typeface="Calibri"/>
                  <a:sym typeface="Calibri"/>
                </a:rPr>
                <a:t>-</a:t>
              </a:r>
              <a:endParaRPr/>
            </a:p>
          </p:txBody>
        </p:sp>
        <p:sp>
          <p:nvSpPr>
            <p:cNvPr id="10261" name="Google Shape;10261;p154"/>
            <p:cNvSpPr txBox="1"/>
            <p:nvPr/>
          </p:nvSpPr>
          <p:spPr>
            <a:xfrm>
              <a:off x="2049935" y="4459438"/>
              <a:ext cx="344966" cy="276999"/>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200">
                  <a:solidFill>
                    <a:schemeClr val="dk1"/>
                  </a:solidFill>
                  <a:latin typeface="Calibri"/>
                  <a:ea typeface="Calibri"/>
                  <a:cs typeface="Calibri"/>
                  <a:sym typeface="Calibri"/>
                </a:rPr>
                <a:t>5 </a:t>
              </a:r>
              <a:r>
                <a:rPr lang="pt-BR" sz="1200">
                  <a:solidFill>
                    <a:srgbClr val="BFBFBF"/>
                  </a:solidFill>
                  <a:latin typeface="Calibri"/>
                  <a:ea typeface="Calibri"/>
                  <a:cs typeface="Calibri"/>
                  <a:sym typeface="Calibri"/>
                </a:rPr>
                <a:t>-</a:t>
              </a:r>
              <a:endParaRPr/>
            </a:p>
          </p:txBody>
        </p:sp>
        <p:sp>
          <p:nvSpPr>
            <p:cNvPr id="10262" name="Google Shape;10262;p154"/>
            <p:cNvSpPr txBox="1"/>
            <p:nvPr/>
          </p:nvSpPr>
          <p:spPr>
            <a:xfrm>
              <a:off x="2049935" y="4902731"/>
              <a:ext cx="344966" cy="276999"/>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1200">
                  <a:solidFill>
                    <a:schemeClr val="dk1"/>
                  </a:solidFill>
                  <a:latin typeface="Calibri"/>
                  <a:ea typeface="Calibri"/>
                  <a:cs typeface="Calibri"/>
                  <a:sym typeface="Calibri"/>
                </a:rPr>
                <a:t>0 </a:t>
              </a:r>
              <a:r>
                <a:rPr lang="pt-BR" sz="1200">
                  <a:solidFill>
                    <a:srgbClr val="BFBFBF"/>
                  </a:solidFill>
                  <a:latin typeface="Calibri"/>
                  <a:ea typeface="Calibri"/>
                  <a:cs typeface="Calibri"/>
                  <a:sym typeface="Calibri"/>
                </a:rPr>
                <a:t>-</a:t>
              </a:r>
              <a:endParaRPr/>
            </a:p>
          </p:txBody>
        </p:sp>
        <p:sp>
          <p:nvSpPr>
            <p:cNvPr id="10263" name="Google Shape;10263;p154"/>
            <p:cNvSpPr txBox="1"/>
            <p:nvPr/>
          </p:nvSpPr>
          <p:spPr>
            <a:xfrm rot="-5400000">
              <a:off x="1167800" y="3473724"/>
              <a:ext cx="1290738" cy="2616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100">
                  <a:solidFill>
                    <a:schemeClr val="dk1"/>
                  </a:solidFill>
                  <a:latin typeface="Calibri"/>
                  <a:ea typeface="Calibri"/>
                  <a:cs typeface="Calibri"/>
                  <a:sym typeface="Calibri"/>
                </a:rPr>
                <a:t>Eventos de BTH (n)</a:t>
              </a:r>
              <a:endParaRPr/>
            </a:p>
          </p:txBody>
        </p:sp>
        <p:sp>
          <p:nvSpPr>
            <p:cNvPr id="10264" name="Google Shape;10264;p154"/>
            <p:cNvSpPr/>
            <p:nvPr/>
          </p:nvSpPr>
          <p:spPr>
            <a:xfrm>
              <a:off x="4211140" y="2158564"/>
              <a:ext cx="172031" cy="172031"/>
            </a:xfrm>
            <a:prstGeom prst="rect">
              <a:avLst/>
            </a:prstGeom>
            <a:solidFill>
              <a:schemeClr val="lt2"/>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585">
                <a:solidFill>
                  <a:schemeClr val="lt1"/>
                </a:solidFill>
                <a:latin typeface="Calibri"/>
                <a:ea typeface="Calibri"/>
                <a:cs typeface="Calibri"/>
                <a:sym typeface="Calibri"/>
              </a:endParaRPr>
            </a:p>
          </p:txBody>
        </p:sp>
        <p:sp>
          <p:nvSpPr>
            <p:cNvPr id="10265" name="Google Shape;10265;p154"/>
            <p:cNvSpPr/>
            <p:nvPr/>
          </p:nvSpPr>
          <p:spPr>
            <a:xfrm>
              <a:off x="6245137" y="2158564"/>
              <a:ext cx="172031" cy="172031"/>
            </a:xfrm>
            <a:prstGeom prst="rect">
              <a:avLst/>
            </a:prstGeom>
            <a:solidFill>
              <a:schemeClr val="dk2"/>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585">
                <a:solidFill>
                  <a:schemeClr val="lt1"/>
                </a:solidFill>
                <a:latin typeface="Calibri"/>
                <a:ea typeface="Calibri"/>
                <a:cs typeface="Calibri"/>
                <a:sym typeface="Calibri"/>
              </a:endParaRPr>
            </a:p>
          </p:txBody>
        </p:sp>
        <p:sp>
          <p:nvSpPr>
            <p:cNvPr id="10266" name="Google Shape;10266;p154"/>
            <p:cNvSpPr/>
            <p:nvPr/>
          </p:nvSpPr>
          <p:spPr>
            <a:xfrm>
              <a:off x="2588853" y="4498975"/>
              <a:ext cx="541191" cy="563198"/>
            </a:xfrm>
            <a:prstGeom prst="rect">
              <a:avLst/>
            </a:prstGeom>
            <a:solidFill>
              <a:schemeClr val="l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67" name="Google Shape;10267;p154"/>
            <p:cNvSpPr/>
            <p:nvPr/>
          </p:nvSpPr>
          <p:spPr>
            <a:xfrm>
              <a:off x="4652603" y="3819525"/>
              <a:ext cx="541191" cy="1242648"/>
            </a:xfrm>
            <a:prstGeom prst="rect">
              <a:avLst/>
            </a:prstGeom>
            <a:solidFill>
              <a:schemeClr val="l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68" name="Google Shape;10268;p154"/>
            <p:cNvSpPr/>
            <p:nvPr/>
          </p:nvSpPr>
          <p:spPr>
            <a:xfrm>
              <a:off x="6727612" y="4498975"/>
              <a:ext cx="541191" cy="563198"/>
            </a:xfrm>
            <a:prstGeom prst="rect">
              <a:avLst/>
            </a:prstGeom>
            <a:solidFill>
              <a:schemeClr val="l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69" name="Google Shape;10269;p154"/>
            <p:cNvSpPr/>
            <p:nvPr/>
          </p:nvSpPr>
          <p:spPr>
            <a:xfrm>
              <a:off x="8802621" y="2650660"/>
              <a:ext cx="541191" cy="2411513"/>
            </a:xfrm>
            <a:prstGeom prst="rect">
              <a:avLst/>
            </a:prstGeom>
            <a:solidFill>
              <a:schemeClr val="l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70" name="Google Shape;10270;p154"/>
            <p:cNvSpPr/>
            <p:nvPr/>
          </p:nvSpPr>
          <p:spPr>
            <a:xfrm>
              <a:off x="3560291" y="4692788"/>
              <a:ext cx="541191" cy="369383"/>
            </a:xfrm>
            <a:prstGeom prst="rect">
              <a:avLst/>
            </a:prstGeom>
            <a:solidFill>
              <a:schemeClr val="dk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71" name="Google Shape;10271;p154"/>
            <p:cNvSpPr/>
            <p:nvPr/>
          </p:nvSpPr>
          <p:spPr>
            <a:xfrm>
              <a:off x="5611341" y="4592214"/>
              <a:ext cx="541191" cy="469958"/>
            </a:xfrm>
            <a:prstGeom prst="rect">
              <a:avLst/>
            </a:prstGeom>
            <a:solidFill>
              <a:schemeClr val="dk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72" name="Google Shape;10272;p154"/>
            <p:cNvSpPr/>
            <p:nvPr/>
          </p:nvSpPr>
          <p:spPr>
            <a:xfrm>
              <a:off x="7680999" y="4872076"/>
              <a:ext cx="541191" cy="190096"/>
            </a:xfrm>
            <a:prstGeom prst="rect">
              <a:avLst/>
            </a:prstGeom>
            <a:solidFill>
              <a:schemeClr val="dk2"/>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720">
                <a:solidFill>
                  <a:schemeClr val="lt1"/>
                </a:solidFill>
                <a:latin typeface="Calibri"/>
                <a:ea typeface="Calibri"/>
                <a:cs typeface="Calibri"/>
                <a:sym typeface="Calibri"/>
              </a:endParaRPr>
            </a:p>
          </p:txBody>
        </p:sp>
        <p:sp>
          <p:nvSpPr>
            <p:cNvPr id="10273" name="Google Shape;10273;p154"/>
            <p:cNvSpPr/>
            <p:nvPr/>
          </p:nvSpPr>
          <p:spPr>
            <a:xfrm>
              <a:off x="9751023" y="4011508"/>
              <a:ext cx="541191" cy="1050664"/>
            </a:xfrm>
            <a:prstGeom prst="rect">
              <a:avLst/>
            </a:prstGeom>
            <a:solidFill>
              <a:schemeClr val="dk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74" name="Google Shape;10274;p154"/>
            <p:cNvSpPr txBox="1"/>
            <p:nvPr/>
          </p:nvSpPr>
          <p:spPr>
            <a:xfrm>
              <a:off x="2708605" y="4569880"/>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Calibri"/>
                  <a:ea typeface="Calibri"/>
                  <a:cs typeface="Calibri"/>
                  <a:sym typeface="Calibri"/>
                </a:rPr>
                <a:t>6</a:t>
              </a:r>
              <a:endParaRPr/>
            </a:p>
          </p:txBody>
        </p:sp>
        <p:sp>
          <p:nvSpPr>
            <p:cNvPr id="10275" name="Google Shape;10275;p154"/>
            <p:cNvSpPr txBox="1"/>
            <p:nvPr/>
          </p:nvSpPr>
          <p:spPr>
            <a:xfrm>
              <a:off x="3680043" y="4678789"/>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Calibri"/>
                  <a:ea typeface="Calibri"/>
                  <a:cs typeface="Calibri"/>
                  <a:sym typeface="Calibri"/>
                </a:rPr>
                <a:t>4</a:t>
              </a:r>
              <a:endParaRPr/>
            </a:p>
          </p:txBody>
        </p:sp>
        <p:sp>
          <p:nvSpPr>
            <p:cNvPr id="10276" name="Google Shape;10276;p154"/>
            <p:cNvSpPr txBox="1"/>
            <p:nvPr/>
          </p:nvSpPr>
          <p:spPr>
            <a:xfrm>
              <a:off x="4717326" y="3789137"/>
              <a:ext cx="418704"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800">
                  <a:solidFill>
                    <a:schemeClr val="lt1"/>
                  </a:solidFill>
                  <a:latin typeface="Calibri"/>
                  <a:ea typeface="Calibri"/>
                  <a:cs typeface="Calibri"/>
                  <a:sym typeface="Calibri"/>
                </a:rPr>
                <a:t>13</a:t>
              </a:r>
              <a:endParaRPr/>
            </a:p>
          </p:txBody>
        </p:sp>
        <p:sp>
          <p:nvSpPr>
            <p:cNvPr id="10277" name="Google Shape;10277;p154"/>
            <p:cNvSpPr txBox="1"/>
            <p:nvPr/>
          </p:nvSpPr>
          <p:spPr>
            <a:xfrm>
              <a:off x="5729358" y="4569880"/>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Calibri"/>
                  <a:ea typeface="Calibri"/>
                  <a:cs typeface="Calibri"/>
                  <a:sym typeface="Calibri"/>
                </a:rPr>
                <a:t>5</a:t>
              </a:r>
              <a:endParaRPr/>
            </a:p>
          </p:txBody>
        </p:sp>
        <p:sp>
          <p:nvSpPr>
            <p:cNvPr id="10278" name="Google Shape;10278;p154"/>
            <p:cNvSpPr txBox="1"/>
            <p:nvPr/>
          </p:nvSpPr>
          <p:spPr>
            <a:xfrm>
              <a:off x="6857460" y="4481234"/>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Calibri"/>
                  <a:ea typeface="Calibri"/>
                  <a:cs typeface="Calibri"/>
                  <a:sym typeface="Calibri"/>
                </a:rPr>
                <a:t>6</a:t>
              </a:r>
              <a:endParaRPr/>
            </a:p>
          </p:txBody>
        </p:sp>
        <p:sp>
          <p:nvSpPr>
            <p:cNvPr id="10279" name="Google Shape;10279;p154"/>
            <p:cNvSpPr txBox="1"/>
            <p:nvPr/>
          </p:nvSpPr>
          <p:spPr>
            <a:xfrm>
              <a:off x="7793279" y="4525986"/>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dk2"/>
                  </a:solidFill>
                  <a:latin typeface="Calibri"/>
                  <a:ea typeface="Calibri"/>
                  <a:cs typeface="Calibri"/>
                  <a:sym typeface="Calibri"/>
                </a:rPr>
                <a:t>2</a:t>
              </a:r>
              <a:endParaRPr/>
            </a:p>
          </p:txBody>
        </p:sp>
        <p:sp>
          <p:nvSpPr>
            <p:cNvPr id="10280" name="Google Shape;10280;p154"/>
            <p:cNvSpPr txBox="1"/>
            <p:nvPr/>
          </p:nvSpPr>
          <p:spPr>
            <a:xfrm>
              <a:off x="8863864" y="2644254"/>
              <a:ext cx="418704"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800">
                  <a:solidFill>
                    <a:schemeClr val="lt1"/>
                  </a:solidFill>
                  <a:latin typeface="Calibri"/>
                  <a:ea typeface="Calibri"/>
                  <a:cs typeface="Calibri"/>
                  <a:sym typeface="Calibri"/>
                </a:rPr>
                <a:t>25</a:t>
              </a:r>
              <a:endParaRPr/>
            </a:p>
          </p:txBody>
        </p:sp>
        <p:sp>
          <p:nvSpPr>
            <p:cNvPr id="10281" name="Google Shape;10281;p154"/>
            <p:cNvSpPr txBox="1"/>
            <p:nvPr/>
          </p:nvSpPr>
          <p:spPr>
            <a:xfrm>
              <a:off x="9812266" y="3982974"/>
              <a:ext cx="418704"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800">
                  <a:solidFill>
                    <a:schemeClr val="lt1"/>
                  </a:solidFill>
                  <a:latin typeface="Calibri"/>
                  <a:ea typeface="Calibri"/>
                  <a:cs typeface="Calibri"/>
                  <a:sym typeface="Calibri"/>
                </a:rPr>
                <a:t>11</a:t>
              </a:r>
              <a:endParaRPr/>
            </a:p>
          </p:txBody>
        </p:sp>
        <p:sp>
          <p:nvSpPr>
            <p:cNvPr id="10282" name="Google Shape;10282;p154"/>
            <p:cNvSpPr txBox="1"/>
            <p:nvPr/>
          </p:nvSpPr>
          <p:spPr>
            <a:xfrm>
              <a:off x="4291161" y="2102316"/>
              <a:ext cx="151262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Estudo  301 (N=243)</a:t>
              </a:r>
              <a:endParaRPr b="1" sz="1200">
                <a:solidFill>
                  <a:srgbClr val="BFBFBF"/>
                </a:solidFill>
                <a:latin typeface="Calibri"/>
                <a:ea typeface="Calibri"/>
                <a:cs typeface="Calibri"/>
                <a:sym typeface="Calibri"/>
              </a:endParaRPr>
            </a:p>
          </p:txBody>
        </p:sp>
        <p:sp>
          <p:nvSpPr>
            <p:cNvPr id="10283" name="Google Shape;10283;p154"/>
            <p:cNvSpPr txBox="1"/>
            <p:nvPr/>
          </p:nvSpPr>
          <p:spPr>
            <a:xfrm>
              <a:off x="6343234" y="2102316"/>
              <a:ext cx="151262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Estudo  302 (N=191)</a:t>
              </a:r>
              <a:endParaRPr b="1" sz="1200">
                <a:solidFill>
                  <a:srgbClr val="BFBFBF"/>
                </a:solidFill>
                <a:latin typeface="Calibri"/>
                <a:ea typeface="Calibri"/>
                <a:cs typeface="Calibri"/>
                <a:sym typeface="Calibri"/>
              </a:endParaRPr>
            </a:p>
          </p:txBody>
        </p:sp>
      </p:grpSp>
      <p:sp>
        <p:nvSpPr>
          <p:cNvPr id="10284" name="Google Shape;10284;p154"/>
          <p:cNvSpPr/>
          <p:nvPr/>
        </p:nvSpPr>
        <p:spPr>
          <a:xfrm>
            <a:off x="8067675" y="1681956"/>
            <a:ext cx="2579215" cy="3948309"/>
          </a:xfrm>
          <a:prstGeom prst="rect">
            <a:avLst/>
          </a:prstGeom>
          <a:noFill/>
          <a:ln cap="flat" cmpd="sng" w="19050">
            <a:solidFill>
              <a:schemeClr val="accent1"/>
            </a:solidFill>
            <a:prstDash val="dot"/>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285" name="Google Shape;10285;p154"/>
          <p:cNvSpPr/>
          <p:nvPr/>
        </p:nvSpPr>
        <p:spPr>
          <a:xfrm>
            <a:off x="8136537" y="1736041"/>
            <a:ext cx="2440503" cy="818031"/>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10286" name="Google Shape;10286;p154"/>
          <p:cNvSpPr/>
          <p:nvPr/>
        </p:nvSpPr>
        <p:spPr>
          <a:xfrm>
            <a:off x="8199528" y="1751989"/>
            <a:ext cx="2242548" cy="757422"/>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lt1"/>
                </a:solidFill>
                <a:latin typeface="Calibri"/>
                <a:ea typeface="Calibri"/>
                <a:cs typeface="Calibri"/>
                <a:sym typeface="Calibri"/>
              </a:rPr>
              <a:t>O número de eventos de hemólise de escape relatados diferiu entre os estudos </a:t>
            </a:r>
            <a:br>
              <a:rPr b="1" lang="pt-BR" sz="1200">
                <a:solidFill>
                  <a:schemeClr val="lt1"/>
                </a:solidFill>
                <a:latin typeface="Calibri"/>
                <a:ea typeface="Calibri"/>
                <a:cs typeface="Calibri"/>
                <a:sym typeface="Calibri"/>
              </a:rPr>
            </a:br>
            <a:r>
              <a:rPr b="1" lang="pt-BR" sz="1200">
                <a:solidFill>
                  <a:schemeClr val="lt1"/>
                </a:solidFill>
                <a:latin typeface="Calibri"/>
                <a:ea typeface="Calibri"/>
                <a:cs typeface="Calibri"/>
                <a:sym typeface="Calibri"/>
              </a:rPr>
              <a:t>(301 vs. 302: 25 vs. 11)</a:t>
            </a:r>
            <a:endParaRPr/>
          </a:p>
        </p:txBody>
      </p:sp>
      <p:sp>
        <p:nvSpPr>
          <p:cNvPr id="10287" name="Google Shape;10287;p154"/>
          <p:cNvSpPr txBox="1"/>
          <p:nvPr/>
        </p:nvSpPr>
        <p:spPr>
          <a:xfrm>
            <a:off x="2350728" y="5097574"/>
            <a:ext cx="1512629"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0-6 meses de período extensão</a:t>
            </a:r>
            <a:endParaRPr b="1" sz="1200">
              <a:solidFill>
                <a:srgbClr val="BFBFBF"/>
              </a:solidFill>
              <a:latin typeface="Calibri"/>
              <a:ea typeface="Calibri"/>
              <a:cs typeface="Calibri"/>
              <a:sym typeface="Calibri"/>
            </a:endParaRPr>
          </a:p>
        </p:txBody>
      </p:sp>
      <p:sp>
        <p:nvSpPr>
          <p:cNvPr id="10288" name="Google Shape;10288;p154"/>
          <p:cNvSpPr txBox="1"/>
          <p:nvPr/>
        </p:nvSpPr>
        <p:spPr>
          <a:xfrm>
            <a:off x="4379080" y="5097574"/>
            <a:ext cx="1512629"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&gt;6-12 meses de período extensão</a:t>
            </a:r>
            <a:endParaRPr b="1" sz="1200">
              <a:solidFill>
                <a:srgbClr val="BFBFBF"/>
              </a:solidFill>
              <a:latin typeface="Calibri"/>
              <a:ea typeface="Calibri"/>
              <a:cs typeface="Calibri"/>
              <a:sym typeface="Calibri"/>
            </a:endParaRPr>
          </a:p>
        </p:txBody>
      </p:sp>
      <p:sp>
        <p:nvSpPr>
          <p:cNvPr id="10289" name="Google Shape;10289;p154"/>
          <p:cNvSpPr txBox="1"/>
          <p:nvPr/>
        </p:nvSpPr>
        <p:spPr>
          <a:xfrm>
            <a:off x="6409461" y="5097574"/>
            <a:ext cx="1512629"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&gt;12-18 meses de período extensão</a:t>
            </a:r>
            <a:endParaRPr b="1" sz="1200">
              <a:solidFill>
                <a:srgbClr val="BFBFBF"/>
              </a:solidFill>
              <a:latin typeface="Calibri"/>
              <a:ea typeface="Calibri"/>
              <a:cs typeface="Calibri"/>
              <a:sym typeface="Calibri"/>
            </a:endParaRPr>
          </a:p>
        </p:txBody>
      </p:sp>
      <p:sp>
        <p:nvSpPr>
          <p:cNvPr id="10290" name="Google Shape;10290;p154"/>
          <p:cNvSpPr txBox="1"/>
          <p:nvPr/>
        </p:nvSpPr>
        <p:spPr>
          <a:xfrm>
            <a:off x="8436919" y="5097137"/>
            <a:ext cx="1767765"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Período de extensão superior a 2 anos (total)</a:t>
            </a:r>
            <a:endParaRPr b="1" sz="1200">
              <a:solidFill>
                <a:srgbClr val="BFBFBF"/>
              </a:solidFill>
              <a:latin typeface="Calibri"/>
              <a:ea typeface="Calibri"/>
              <a:cs typeface="Calibri"/>
              <a:sym typeface="Calibri"/>
            </a:endParaRPr>
          </a:p>
        </p:txBody>
      </p:sp>
      <p:sp>
        <p:nvSpPr>
          <p:cNvPr id="10291" name="Google Shape;10291;p154"/>
          <p:cNvSpPr txBox="1"/>
          <p:nvPr/>
        </p:nvSpPr>
        <p:spPr>
          <a:xfrm>
            <a:off x="850194" y="6091104"/>
            <a:ext cx="10590663" cy="2308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3F4444"/>
              </a:buClr>
              <a:buSzPts val="1000"/>
              <a:buFont typeface="Calibri"/>
              <a:buNone/>
            </a:pPr>
            <a:r>
              <a:rPr b="0" i="0" lang="pt-BR" sz="1000" u="none" cap="none" strike="noStrike">
                <a:solidFill>
                  <a:srgbClr val="3F4444"/>
                </a:solidFill>
                <a:latin typeface="Calibri"/>
                <a:ea typeface="Calibri"/>
                <a:cs typeface="Calibri"/>
                <a:sym typeface="Calibri"/>
              </a:rPr>
              <a:t>BTH foi definido como ≥1 sinal ou sintoma novo ou piora de hemólise intravascular (fadiga, hemoglobinúria, dor abdominal, dispneia, anemia [Hb &lt; 10 g/dl])</a:t>
            </a:r>
            <a:endParaRPr/>
          </a:p>
        </p:txBody>
      </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249"/>
                                        </p:tgtEl>
                                        <p:attrNameLst>
                                          <p:attrName>style.visibility</p:attrName>
                                        </p:attrNameLst>
                                      </p:cBhvr>
                                      <p:to>
                                        <p:strVal val="visible"/>
                                      </p:to>
                                    </p:set>
                                    <p:animEffect filter="fade" transition="in">
                                      <p:cBhvr>
                                        <p:cTn dur="500"/>
                                        <p:tgtEl>
                                          <p:spTgt spid="10249"/>
                                        </p:tgtEl>
                                      </p:cBhvr>
                                    </p:animEffect>
                                  </p:childTnLst>
                                </p:cTn>
                              </p:par>
                              <p:par>
                                <p:cTn fill="hold" nodeType="withEffect" presetClass="entr" presetID="10" presetSubtype="0">
                                  <p:stCondLst>
                                    <p:cond delay="0"/>
                                  </p:stCondLst>
                                  <p:childTnLst>
                                    <p:set>
                                      <p:cBhvr>
                                        <p:cTn dur="1" fill="hold">
                                          <p:stCondLst>
                                            <p:cond delay="0"/>
                                          </p:stCondLst>
                                        </p:cTn>
                                        <p:tgtEl>
                                          <p:spTgt spid="10252"/>
                                        </p:tgtEl>
                                        <p:attrNameLst>
                                          <p:attrName>style.visibility</p:attrName>
                                        </p:attrNameLst>
                                      </p:cBhvr>
                                      <p:to>
                                        <p:strVal val="visible"/>
                                      </p:to>
                                    </p:set>
                                    <p:animEffect filter="fade" transition="in">
                                      <p:cBhvr>
                                        <p:cTn dur="1000"/>
                                        <p:tgtEl>
                                          <p:spTgt spid="10252"/>
                                        </p:tgtEl>
                                      </p:cBhvr>
                                    </p:animEffect>
                                  </p:childTnLst>
                                </p:cTn>
                              </p:par>
                            </p:childTnLst>
                          </p:cTn>
                        </p:par>
                        <p:par>
                          <p:cTn fill="hold">
                            <p:stCondLst>
                              <p:cond delay="1000"/>
                            </p:stCondLst>
                            <p:childTnLst>
                              <p:par>
                                <p:cTn fill="hold" nodeType="afterEffect" presetClass="entr" presetID="23" presetSubtype="16">
                                  <p:stCondLst>
                                    <p:cond delay="500"/>
                                  </p:stCondLst>
                                  <p:childTnLst>
                                    <p:set>
                                      <p:cBhvr>
                                        <p:cTn dur="1" fill="hold">
                                          <p:stCondLst>
                                            <p:cond delay="0"/>
                                          </p:stCondLst>
                                        </p:cTn>
                                        <p:tgtEl>
                                          <p:spTgt spid="10284"/>
                                        </p:tgtEl>
                                        <p:attrNameLst>
                                          <p:attrName>style.visibility</p:attrName>
                                        </p:attrNameLst>
                                      </p:cBhvr>
                                      <p:to>
                                        <p:strVal val="visible"/>
                                      </p:to>
                                    </p:set>
                                    <p:anim calcmode="lin" valueType="num">
                                      <p:cBhvr additive="base">
                                        <p:cTn dur="500"/>
                                        <p:tgtEl>
                                          <p:spTgt spid="10284"/>
                                        </p:tgtEl>
                                        <p:attrNameLst>
                                          <p:attrName>ppt_w</p:attrName>
                                        </p:attrNameLst>
                                      </p:cBhvr>
                                      <p:tavLst>
                                        <p:tav fmla="" tm="0">
                                          <p:val>
                                            <p:strVal val="0"/>
                                          </p:val>
                                        </p:tav>
                                        <p:tav fmla="" tm="100000">
                                          <p:val>
                                            <p:strVal val="#ppt_w"/>
                                          </p:val>
                                        </p:tav>
                                      </p:tavLst>
                                    </p:anim>
                                    <p:anim calcmode="lin" valueType="num">
                                      <p:cBhvr additive="base">
                                        <p:cTn dur="500"/>
                                        <p:tgtEl>
                                          <p:spTgt spid="10284"/>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000"/>
                                  </p:stCondLst>
                                  <p:childTnLst>
                                    <p:set>
                                      <p:cBhvr>
                                        <p:cTn dur="1" fill="hold">
                                          <p:stCondLst>
                                            <p:cond delay="0"/>
                                          </p:stCondLst>
                                        </p:cTn>
                                        <p:tgtEl>
                                          <p:spTgt spid="10285"/>
                                        </p:tgtEl>
                                        <p:attrNameLst>
                                          <p:attrName>style.visibility</p:attrName>
                                        </p:attrNameLst>
                                      </p:cBhvr>
                                      <p:to>
                                        <p:strVal val="visible"/>
                                      </p:to>
                                    </p:set>
                                    <p:animEffect filter="fade" transition="in">
                                      <p:cBhvr>
                                        <p:cTn dur="500"/>
                                        <p:tgtEl>
                                          <p:spTgt spid="10285"/>
                                        </p:tgtEl>
                                      </p:cBhvr>
                                    </p:animEffect>
                                  </p:childTnLst>
                                </p:cTn>
                              </p:par>
                              <p:par>
                                <p:cTn fill="hold" nodeType="withEffect" presetClass="entr" presetID="10" presetSubtype="0">
                                  <p:stCondLst>
                                    <p:cond delay="1000"/>
                                  </p:stCondLst>
                                  <p:childTnLst>
                                    <p:set>
                                      <p:cBhvr>
                                        <p:cTn dur="1" fill="hold">
                                          <p:stCondLst>
                                            <p:cond delay="0"/>
                                          </p:stCondLst>
                                        </p:cTn>
                                        <p:tgtEl>
                                          <p:spTgt spid="10286"/>
                                        </p:tgtEl>
                                        <p:attrNameLst>
                                          <p:attrName>style.visibility</p:attrName>
                                        </p:attrNameLst>
                                      </p:cBhvr>
                                      <p:to>
                                        <p:strVal val="visible"/>
                                      </p:to>
                                    </p:set>
                                    <p:animEffect filter="fade" transition="in">
                                      <p:cBhvr>
                                        <p:cTn dur="500"/>
                                        <p:tgtEl>
                                          <p:spTgt spid="1028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96" name="Shape 10296"/>
        <p:cNvGrpSpPr/>
        <p:nvPr/>
      </p:nvGrpSpPr>
      <p:grpSpPr>
        <a:xfrm>
          <a:off x="0" y="0"/>
          <a:ext cx="0" cy="0"/>
          <a:chOff x="0" y="0"/>
          <a:chExt cx="0" cy="0"/>
        </a:xfrm>
      </p:grpSpPr>
      <p:sp>
        <p:nvSpPr>
          <p:cNvPr id="10297" name="Google Shape;10297;p155"/>
          <p:cNvSpPr/>
          <p:nvPr/>
        </p:nvSpPr>
        <p:spPr>
          <a:xfrm flipH="1">
            <a:off x="318291" y="1750108"/>
            <a:ext cx="11555416" cy="4196732"/>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0298" name="Google Shape;10298;p155"/>
          <p:cNvSpPr txBox="1"/>
          <p:nvPr/>
        </p:nvSpPr>
        <p:spPr>
          <a:xfrm>
            <a:off x="296269" y="385036"/>
            <a:ext cx="11667131"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Resultados de segurança do períodos de extensão dos estudos 301 e 302</a:t>
            </a:r>
            <a:endParaRPr b="1" baseline="30000" sz="3600">
              <a:solidFill>
                <a:schemeClr val="accent1"/>
              </a:solidFill>
              <a:latin typeface="Lustria"/>
              <a:ea typeface="Lustria"/>
              <a:cs typeface="Lustria"/>
              <a:sym typeface="Lustria"/>
            </a:endParaRPr>
          </a:p>
        </p:txBody>
      </p:sp>
      <p:sp>
        <p:nvSpPr>
          <p:cNvPr id="10299" name="Google Shape;10299;p155"/>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Kulasekararaj AG et al. Long-term safety and efficacy of ravulizumab in patients with paroxysmal nocturnal hemoglobinuria: 2-year results from two pivotal phase 3 studies. Eur J Haematol. 2022 Sep;109(3):205-214.</a:t>
            </a:r>
            <a:endParaRPr/>
          </a:p>
        </p:txBody>
      </p:sp>
      <p:sp>
        <p:nvSpPr>
          <p:cNvPr id="10300" name="Google Shape;10300;p155"/>
          <p:cNvSpPr txBox="1"/>
          <p:nvPr/>
        </p:nvSpPr>
        <p:spPr>
          <a:xfrm>
            <a:off x="296269" y="1217234"/>
            <a:ext cx="3174267"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De 27 semanas a 2 anos</a:t>
            </a:r>
            <a:endParaRPr/>
          </a:p>
        </p:txBody>
      </p:sp>
      <p:cxnSp>
        <p:nvCxnSpPr>
          <p:cNvPr id="10301" name="Google Shape;10301;p155"/>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0302" name="Google Shape;10302;p155"/>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0303" name="Google Shape;10303;p155"/>
          <p:cNvSpPr/>
          <p:nvPr/>
        </p:nvSpPr>
        <p:spPr>
          <a:xfrm>
            <a:off x="2309017" y="5652531"/>
            <a:ext cx="9744075" cy="54057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10304" name="Google Shape;10304;p155"/>
          <p:cNvSpPr txBox="1"/>
          <p:nvPr/>
        </p:nvSpPr>
        <p:spPr>
          <a:xfrm>
            <a:off x="2708473" y="5741633"/>
            <a:ext cx="9254927"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Não houve relato de infecções meningocócicas durante o período de avaliação da fase de extensão</a:t>
            </a:r>
            <a:endParaRPr/>
          </a:p>
        </p:txBody>
      </p:sp>
      <p:sp>
        <p:nvSpPr>
          <p:cNvPr id="10305" name="Google Shape;10305;p155"/>
          <p:cNvSpPr/>
          <p:nvPr/>
        </p:nvSpPr>
        <p:spPr>
          <a:xfrm>
            <a:off x="108136" y="1883184"/>
            <a:ext cx="9112063" cy="54057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10306" name="Google Shape;10306;p155"/>
          <p:cNvSpPr txBox="1"/>
          <p:nvPr/>
        </p:nvSpPr>
        <p:spPr>
          <a:xfrm>
            <a:off x="733424" y="1932834"/>
            <a:ext cx="8124825"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i="0" lang="pt-BR" sz="1800">
                <a:solidFill>
                  <a:schemeClr val="lt1"/>
                </a:solidFill>
                <a:latin typeface="Lustria"/>
                <a:ea typeface="Lustria"/>
                <a:cs typeface="Lustria"/>
                <a:sym typeface="Lustria"/>
              </a:rPr>
              <a:t>ravulizumabe demonstrou um perfil de segurança similar ao do eculizumabe</a:t>
            </a:r>
            <a:endParaRPr b="1" i="0" sz="1800">
              <a:solidFill>
                <a:schemeClr val="lt1"/>
              </a:solidFill>
              <a:latin typeface="Lustria"/>
              <a:ea typeface="Lustria"/>
              <a:cs typeface="Lustria"/>
              <a:sym typeface="Lustria"/>
            </a:endParaRPr>
          </a:p>
        </p:txBody>
      </p:sp>
      <p:grpSp>
        <p:nvGrpSpPr>
          <p:cNvPr id="10307" name="Google Shape;10307;p155"/>
          <p:cNvGrpSpPr/>
          <p:nvPr/>
        </p:nvGrpSpPr>
        <p:grpSpPr>
          <a:xfrm>
            <a:off x="621439" y="2754044"/>
            <a:ext cx="3895725" cy="2652218"/>
            <a:chOff x="621439" y="2754044"/>
            <a:chExt cx="3895725" cy="2652218"/>
          </a:xfrm>
        </p:grpSpPr>
        <p:sp>
          <p:nvSpPr>
            <p:cNvPr id="10308" name="Google Shape;10308;p155"/>
            <p:cNvSpPr txBox="1"/>
            <p:nvPr/>
          </p:nvSpPr>
          <p:spPr>
            <a:xfrm>
              <a:off x="707164" y="2754044"/>
              <a:ext cx="3390900"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pt-BR" sz="1800">
                  <a:solidFill>
                    <a:srgbClr val="373A40"/>
                  </a:solidFill>
                  <a:latin typeface="Calibri"/>
                  <a:ea typeface="Calibri"/>
                  <a:cs typeface="Calibri"/>
                  <a:sym typeface="Calibri"/>
                </a:rPr>
                <a:t>No geral, </a:t>
              </a:r>
              <a:endParaRPr b="1" sz="1800">
                <a:solidFill>
                  <a:schemeClr val="lt2"/>
                </a:solidFill>
                <a:latin typeface="Calibri"/>
                <a:ea typeface="Calibri"/>
                <a:cs typeface="Calibri"/>
                <a:sym typeface="Calibri"/>
              </a:endParaRPr>
            </a:p>
          </p:txBody>
        </p:sp>
        <p:sp>
          <p:nvSpPr>
            <p:cNvPr id="10309" name="Google Shape;10309;p155"/>
            <p:cNvSpPr txBox="1"/>
            <p:nvPr/>
          </p:nvSpPr>
          <p:spPr>
            <a:xfrm>
              <a:off x="707163" y="3042223"/>
              <a:ext cx="3810001" cy="129266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i="0" lang="pt-BR" sz="2400">
                  <a:solidFill>
                    <a:schemeClr val="lt2"/>
                  </a:solidFill>
                  <a:latin typeface="Calibri"/>
                  <a:ea typeface="Calibri"/>
                  <a:cs typeface="Calibri"/>
                  <a:sym typeface="Calibri"/>
                </a:rPr>
                <a:t>391</a:t>
              </a:r>
              <a:r>
                <a:rPr b="0" i="0" lang="pt-BR" sz="2400">
                  <a:solidFill>
                    <a:schemeClr val="lt2"/>
                  </a:solidFill>
                  <a:latin typeface="Calibri"/>
                  <a:ea typeface="Calibri"/>
                  <a:cs typeface="Calibri"/>
                  <a:sym typeface="Calibri"/>
                </a:rPr>
                <a:t> pacientes </a:t>
              </a:r>
              <a:r>
                <a:rPr b="1" i="0" lang="pt-BR" sz="2400">
                  <a:solidFill>
                    <a:schemeClr val="lt2"/>
                  </a:solidFill>
                  <a:latin typeface="Calibri"/>
                  <a:ea typeface="Calibri"/>
                  <a:cs typeface="Calibri"/>
                  <a:sym typeface="Calibri"/>
                </a:rPr>
                <a:t>(90,1%) </a:t>
              </a:r>
              <a:endParaRPr/>
            </a:p>
            <a:p>
              <a:pPr indent="0" lvl="0" marL="0" marR="0" rtl="0" algn="l">
                <a:spcBef>
                  <a:spcPts val="0"/>
                </a:spcBef>
                <a:spcAft>
                  <a:spcPts val="0"/>
                </a:spcAft>
                <a:buNone/>
              </a:pPr>
              <a:r>
                <a:rPr b="0" i="0" lang="pt-BR" sz="1800">
                  <a:solidFill>
                    <a:srgbClr val="373A40"/>
                  </a:solidFill>
                  <a:latin typeface="Calibri"/>
                  <a:ea typeface="Calibri"/>
                  <a:cs typeface="Calibri"/>
                  <a:sym typeface="Calibri"/>
                </a:rPr>
                <a:t>com HPN relataram </a:t>
              </a:r>
              <a:r>
                <a:rPr b="1" i="0" lang="pt-BR" sz="1800">
                  <a:solidFill>
                    <a:schemeClr val="dk1"/>
                  </a:solidFill>
                  <a:latin typeface="Calibri"/>
                  <a:ea typeface="Calibri"/>
                  <a:cs typeface="Calibri"/>
                  <a:sym typeface="Calibri"/>
                </a:rPr>
                <a:t>eventos adversos</a:t>
              </a:r>
              <a:r>
                <a:rPr b="0" i="0" lang="pt-BR" sz="1800">
                  <a:solidFill>
                    <a:schemeClr val="dk1"/>
                  </a:solidFill>
                  <a:latin typeface="Calibri"/>
                  <a:ea typeface="Calibri"/>
                  <a:cs typeface="Calibri"/>
                  <a:sym typeface="Calibri"/>
                </a:rPr>
                <a:t> </a:t>
              </a:r>
              <a:r>
                <a:rPr b="0" i="0" lang="pt-BR" sz="1800">
                  <a:solidFill>
                    <a:srgbClr val="373A40"/>
                  </a:solidFill>
                  <a:latin typeface="Calibri"/>
                  <a:ea typeface="Calibri"/>
                  <a:cs typeface="Calibri"/>
                  <a:sym typeface="Calibri"/>
                </a:rPr>
                <a:t>relacionados ao tratamento no </a:t>
              </a:r>
              <a:r>
                <a:rPr b="1" i="0" lang="pt-BR" sz="1800">
                  <a:solidFill>
                    <a:srgbClr val="373A40"/>
                  </a:solidFill>
                  <a:latin typeface="Calibri"/>
                  <a:ea typeface="Calibri"/>
                  <a:cs typeface="Calibri"/>
                  <a:sym typeface="Calibri"/>
                </a:rPr>
                <a:t>período de extensão</a:t>
              </a:r>
              <a:endParaRPr b="1" sz="1800">
                <a:solidFill>
                  <a:schemeClr val="lt2"/>
                </a:solidFill>
                <a:latin typeface="Calibri"/>
                <a:ea typeface="Calibri"/>
                <a:cs typeface="Calibri"/>
                <a:sym typeface="Calibri"/>
              </a:endParaRPr>
            </a:p>
          </p:txBody>
        </p:sp>
        <p:sp>
          <p:nvSpPr>
            <p:cNvPr id="10310" name="Google Shape;10310;p155"/>
            <p:cNvSpPr/>
            <p:nvPr/>
          </p:nvSpPr>
          <p:spPr>
            <a:xfrm>
              <a:off x="621439" y="3281584"/>
              <a:ext cx="409575" cy="1400175"/>
            </a:xfrm>
            <a:custGeom>
              <a:rect b="b" l="l" r="r" t="t"/>
              <a:pathLst>
                <a:path extrusionOk="0" h="1400175" w="409575">
                  <a:moveTo>
                    <a:pt x="123825" y="0"/>
                  </a:moveTo>
                  <a:lnTo>
                    <a:pt x="0" y="0"/>
                  </a:lnTo>
                  <a:lnTo>
                    <a:pt x="0" y="1400175"/>
                  </a:lnTo>
                  <a:lnTo>
                    <a:pt x="409575" y="1400175"/>
                  </a:lnTo>
                </a:path>
              </a:pathLst>
            </a:custGeom>
            <a:noFill/>
            <a:ln cap="flat" cmpd="sng" w="19050">
              <a:solidFill>
                <a:schemeClr val="dk2"/>
              </a:solidFill>
              <a:prstDash val="solid"/>
              <a:miter lim="800000"/>
              <a:headEnd len="sm" w="sm" type="none"/>
              <a:tailEnd len="med" w="med" type="stealth"/>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311" name="Google Shape;10311;p155"/>
            <p:cNvSpPr txBox="1"/>
            <p:nvPr/>
          </p:nvSpPr>
          <p:spPr>
            <a:xfrm>
              <a:off x="1013023" y="4482932"/>
              <a:ext cx="3390900" cy="92333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i="0" lang="pt-BR" sz="1800">
                  <a:solidFill>
                    <a:schemeClr val="dk2"/>
                  </a:solidFill>
                  <a:latin typeface="Calibri"/>
                  <a:ea typeface="Calibri"/>
                  <a:cs typeface="Calibri"/>
                  <a:sym typeface="Calibri"/>
                </a:rPr>
                <a:t>98</a:t>
              </a:r>
              <a:r>
                <a:rPr b="0" i="0" lang="pt-BR" sz="1800">
                  <a:solidFill>
                    <a:schemeClr val="dk2"/>
                  </a:solidFill>
                  <a:latin typeface="Calibri"/>
                  <a:ea typeface="Calibri"/>
                  <a:cs typeface="Calibri"/>
                  <a:sym typeface="Calibri"/>
                </a:rPr>
                <a:t> </a:t>
              </a:r>
              <a:r>
                <a:rPr b="1" i="0" lang="pt-BR" sz="1800">
                  <a:solidFill>
                    <a:schemeClr val="dk2"/>
                  </a:solidFill>
                  <a:latin typeface="Calibri"/>
                  <a:ea typeface="Calibri"/>
                  <a:cs typeface="Calibri"/>
                  <a:sym typeface="Calibri"/>
                </a:rPr>
                <a:t>pacientes</a:t>
              </a:r>
              <a:r>
                <a:rPr b="0" i="0" lang="pt-BR" sz="1800">
                  <a:solidFill>
                    <a:schemeClr val="dk2"/>
                  </a:solidFill>
                  <a:latin typeface="Calibri"/>
                  <a:ea typeface="Calibri"/>
                  <a:cs typeface="Calibri"/>
                  <a:sym typeface="Calibri"/>
                </a:rPr>
                <a:t> </a:t>
              </a:r>
              <a:r>
                <a:rPr b="1" i="0" lang="pt-BR" sz="1800">
                  <a:solidFill>
                    <a:schemeClr val="dk2"/>
                  </a:solidFill>
                  <a:latin typeface="Calibri"/>
                  <a:ea typeface="Calibri"/>
                  <a:cs typeface="Calibri"/>
                  <a:sym typeface="Calibri"/>
                </a:rPr>
                <a:t>(22,6%) </a:t>
              </a:r>
              <a:br>
                <a:rPr b="1" i="0" lang="pt-BR" sz="1800">
                  <a:solidFill>
                    <a:schemeClr val="dk1"/>
                  </a:solidFill>
                  <a:latin typeface="Calibri"/>
                  <a:ea typeface="Calibri"/>
                  <a:cs typeface="Calibri"/>
                  <a:sym typeface="Calibri"/>
                </a:rPr>
              </a:br>
              <a:r>
                <a:rPr b="0" i="0" lang="pt-BR" sz="1800">
                  <a:solidFill>
                    <a:srgbClr val="373A40"/>
                  </a:solidFill>
                  <a:latin typeface="Calibri"/>
                  <a:ea typeface="Calibri"/>
                  <a:cs typeface="Calibri"/>
                  <a:sym typeface="Calibri"/>
                </a:rPr>
                <a:t>tiveram </a:t>
              </a:r>
              <a:r>
                <a:rPr b="1" i="0" lang="pt-BR" sz="1800">
                  <a:solidFill>
                    <a:schemeClr val="dk1"/>
                  </a:solidFill>
                  <a:latin typeface="Calibri"/>
                  <a:ea typeface="Calibri"/>
                  <a:cs typeface="Calibri"/>
                  <a:sym typeface="Calibri"/>
                </a:rPr>
                <a:t>eventos adversos relacionados ao tratamento</a:t>
              </a:r>
              <a:endParaRPr b="1" sz="1800">
                <a:solidFill>
                  <a:schemeClr val="dk1"/>
                </a:solidFill>
                <a:latin typeface="Calibri"/>
                <a:ea typeface="Calibri"/>
                <a:cs typeface="Calibri"/>
                <a:sym typeface="Calibri"/>
              </a:endParaRPr>
            </a:p>
          </p:txBody>
        </p:sp>
      </p:grpSp>
      <p:grpSp>
        <p:nvGrpSpPr>
          <p:cNvPr id="10312" name="Google Shape;10312;p155"/>
          <p:cNvGrpSpPr/>
          <p:nvPr/>
        </p:nvGrpSpPr>
        <p:grpSpPr>
          <a:xfrm>
            <a:off x="7179864" y="2754044"/>
            <a:ext cx="4587744" cy="2652218"/>
            <a:chOff x="7179864" y="2754044"/>
            <a:chExt cx="4587744" cy="2652218"/>
          </a:xfrm>
        </p:grpSpPr>
        <p:sp>
          <p:nvSpPr>
            <p:cNvPr id="10313" name="Google Shape;10313;p155"/>
            <p:cNvSpPr txBox="1"/>
            <p:nvPr/>
          </p:nvSpPr>
          <p:spPr>
            <a:xfrm>
              <a:off x="7265588" y="2754044"/>
              <a:ext cx="3696759" cy="64633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pt-BR" sz="1800">
                  <a:solidFill>
                    <a:srgbClr val="373A40"/>
                  </a:solidFill>
                  <a:latin typeface="Inter"/>
                  <a:ea typeface="Inter"/>
                  <a:cs typeface="Inter"/>
                  <a:sym typeface="Inter"/>
                </a:rPr>
                <a:t>Eventos adversos graves foram relatados em</a:t>
              </a:r>
              <a:endParaRPr b="1" sz="1800">
                <a:solidFill>
                  <a:schemeClr val="lt2"/>
                </a:solidFill>
                <a:latin typeface="Calibri"/>
                <a:ea typeface="Calibri"/>
                <a:cs typeface="Calibri"/>
                <a:sym typeface="Calibri"/>
              </a:endParaRPr>
            </a:p>
          </p:txBody>
        </p:sp>
        <p:sp>
          <p:nvSpPr>
            <p:cNvPr id="10314" name="Google Shape;10314;p155"/>
            <p:cNvSpPr txBox="1"/>
            <p:nvPr/>
          </p:nvSpPr>
          <p:spPr>
            <a:xfrm>
              <a:off x="7265588" y="3281584"/>
              <a:ext cx="3810001" cy="101566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i="0" lang="pt-BR" sz="2400">
                  <a:solidFill>
                    <a:schemeClr val="lt2"/>
                  </a:solidFill>
                  <a:latin typeface="Calibri"/>
                  <a:ea typeface="Calibri"/>
                  <a:cs typeface="Calibri"/>
                  <a:sym typeface="Calibri"/>
                </a:rPr>
                <a:t>86 pacientes (19,8%) </a:t>
              </a:r>
              <a:br>
                <a:rPr b="1" i="0" lang="pt-BR" sz="2400">
                  <a:solidFill>
                    <a:schemeClr val="lt2"/>
                  </a:solidFill>
                  <a:latin typeface="Calibri"/>
                  <a:ea typeface="Calibri"/>
                  <a:cs typeface="Calibri"/>
                  <a:sym typeface="Calibri"/>
                </a:rPr>
              </a:br>
              <a:r>
                <a:rPr b="0" i="0" lang="pt-BR" sz="1800">
                  <a:solidFill>
                    <a:srgbClr val="373A40"/>
                  </a:solidFill>
                  <a:latin typeface="Calibri"/>
                  <a:ea typeface="Calibri"/>
                  <a:cs typeface="Calibri"/>
                  <a:sym typeface="Calibri"/>
                </a:rPr>
                <a:t>com HPN </a:t>
              </a:r>
              <a:r>
                <a:rPr b="0" i="0" lang="pt-BR" sz="1800">
                  <a:solidFill>
                    <a:srgbClr val="373A40"/>
                  </a:solidFill>
                  <a:latin typeface="Inter"/>
                  <a:ea typeface="Inter"/>
                  <a:cs typeface="Inter"/>
                  <a:sym typeface="Inter"/>
                </a:rPr>
                <a:t>durante o </a:t>
              </a:r>
              <a:r>
                <a:rPr b="1" i="0" lang="pt-BR" sz="1800">
                  <a:solidFill>
                    <a:srgbClr val="373A40"/>
                  </a:solidFill>
                  <a:latin typeface="Inter"/>
                  <a:ea typeface="Inter"/>
                  <a:cs typeface="Inter"/>
                  <a:sym typeface="Inter"/>
                </a:rPr>
                <a:t>período de extensão</a:t>
              </a:r>
              <a:endParaRPr b="1" sz="1800">
                <a:solidFill>
                  <a:schemeClr val="lt2"/>
                </a:solidFill>
                <a:latin typeface="Calibri"/>
                <a:ea typeface="Calibri"/>
                <a:cs typeface="Calibri"/>
                <a:sym typeface="Calibri"/>
              </a:endParaRPr>
            </a:p>
          </p:txBody>
        </p:sp>
        <p:sp>
          <p:nvSpPr>
            <p:cNvPr id="10315" name="Google Shape;10315;p155"/>
            <p:cNvSpPr/>
            <p:nvPr/>
          </p:nvSpPr>
          <p:spPr>
            <a:xfrm>
              <a:off x="7179864" y="3521971"/>
              <a:ext cx="409575" cy="1159788"/>
            </a:xfrm>
            <a:custGeom>
              <a:rect b="b" l="l" r="r" t="t"/>
              <a:pathLst>
                <a:path extrusionOk="0" h="1400175" w="409575">
                  <a:moveTo>
                    <a:pt x="123825" y="0"/>
                  </a:moveTo>
                  <a:lnTo>
                    <a:pt x="0" y="0"/>
                  </a:lnTo>
                  <a:lnTo>
                    <a:pt x="0" y="1400175"/>
                  </a:lnTo>
                  <a:lnTo>
                    <a:pt x="409575" y="1400175"/>
                  </a:lnTo>
                </a:path>
              </a:pathLst>
            </a:custGeom>
            <a:noFill/>
            <a:ln cap="flat" cmpd="sng" w="19050">
              <a:solidFill>
                <a:schemeClr val="dk2"/>
              </a:solidFill>
              <a:prstDash val="solid"/>
              <a:miter lim="800000"/>
              <a:headEnd len="sm" w="sm" type="none"/>
              <a:tailEnd len="med" w="med" type="stealth"/>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316" name="Google Shape;10316;p155"/>
            <p:cNvSpPr txBox="1"/>
            <p:nvPr/>
          </p:nvSpPr>
          <p:spPr>
            <a:xfrm>
              <a:off x="7571448" y="4482932"/>
              <a:ext cx="4196160" cy="92333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i="0" lang="pt-BR" sz="1800">
                  <a:solidFill>
                    <a:schemeClr val="dk2"/>
                  </a:solidFill>
                  <a:latin typeface="Calibri"/>
                  <a:ea typeface="Calibri"/>
                  <a:cs typeface="Calibri"/>
                  <a:sym typeface="Calibri"/>
                </a:rPr>
                <a:t>10 pacientes (2,3%) </a:t>
              </a:r>
              <a:br>
                <a:rPr b="1" i="0" lang="pt-BR" sz="1800">
                  <a:solidFill>
                    <a:schemeClr val="dk1"/>
                  </a:solidFill>
                  <a:latin typeface="Calibri"/>
                  <a:ea typeface="Calibri"/>
                  <a:cs typeface="Calibri"/>
                  <a:sym typeface="Calibri"/>
                </a:rPr>
              </a:br>
              <a:r>
                <a:rPr b="0" i="0" lang="pt-BR" sz="1800">
                  <a:solidFill>
                    <a:srgbClr val="373A40"/>
                  </a:solidFill>
                  <a:latin typeface="Calibri"/>
                  <a:ea typeface="Calibri"/>
                  <a:cs typeface="Calibri"/>
                  <a:sym typeface="Calibri"/>
                </a:rPr>
                <a:t>tiveram </a:t>
              </a:r>
              <a:r>
                <a:rPr b="1" i="0" lang="pt-BR" sz="1800">
                  <a:solidFill>
                    <a:srgbClr val="373A40"/>
                  </a:solidFill>
                  <a:latin typeface="Calibri"/>
                  <a:ea typeface="Calibri"/>
                  <a:cs typeface="Calibri"/>
                  <a:sym typeface="Calibri"/>
                </a:rPr>
                <a:t>eventos adversos graves </a:t>
              </a:r>
              <a:r>
                <a:rPr b="0" i="0" lang="pt-BR" sz="1800">
                  <a:solidFill>
                    <a:srgbClr val="373A40"/>
                  </a:solidFill>
                  <a:latin typeface="Calibri"/>
                  <a:ea typeface="Calibri"/>
                  <a:cs typeface="Calibri"/>
                  <a:sym typeface="Calibri"/>
                </a:rPr>
                <a:t>considerados </a:t>
              </a:r>
              <a:r>
                <a:rPr b="1" i="0" lang="pt-BR" sz="1800">
                  <a:solidFill>
                    <a:srgbClr val="373A40"/>
                  </a:solidFill>
                  <a:latin typeface="Calibri"/>
                  <a:ea typeface="Calibri"/>
                  <a:cs typeface="Calibri"/>
                  <a:sym typeface="Calibri"/>
                </a:rPr>
                <a:t>relacionados ao tratamento</a:t>
              </a:r>
              <a:endParaRPr b="1" sz="1800">
                <a:solidFill>
                  <a:schemeClr val="dk1"/>
                </a:solidFill>
                <a:latin typeface="Calibri"/>
                <a:ea typeface="Calibri"/>
                <a:cs typeface="Calibri"/>
                <a:sym typeface="Calibri"/>
              </a:endParaRPr>
            </a:p>
          </p:txBody>
        </p:sp>
      </p:grpSp>
      <p:pic>
        <p:nvPicPr>
          <p:cNvPr descr="Homem de camisa branca&#10;&#10;Descrição gerada automaticamente com confiança média" id="10317" name="Google Shape;10317;p155"/>
          <p:cNvPicPr preferRelativeResize="0"/>
          <p:nvPr/>
        </p:nvPicPr>
        <p:blipFill rotWithShape="1">
          <a:blip r:embed="rId3">
            <a:alphaModFix/>
          </a:blip>
          <a:srcRect b="0" l="0" r="0" t="0"/>
          <a:stretch/>
        </p:blipFill>
        <p:spPr>
          <a:xfrm>
            <a:off x="4602888" y="2423762"/>
            <a:ext cx="2146696" cy="3220044"/>
          </a:xfrm>
          <a:prstGeom prst="rect">
            <a:avLst/>
          </a:prstGeom>
          <a:noFill/>
          <a:ln>
            <a:noFill/>
          </a:ln>
        </p:spPr>
      </p:pic>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297"/>
                                        </p:tgtEl>
                                        <p:attrNameLst>
                                          <p:attrName>style.visibility</p:attrName>
                                        </p:attrNameLst>
                                      </p:cBhvr>
                                      <p:to>
                                        <p:strVal val="visible"/>
                                      </p:to>
                                    </p:set>
                                    <p:animEffect filter="fade" transition="in">
                                      <p:cBhvr>
                                        <p:cTn dur="500"/>
                                        <p:tgtEl>
                                          <p:spTgt spid="10297"/>
                                        </p:tgtEl>
                                      </p:cBhvr>
                                    </p:animEffect>
                                  </p:childTnLst>
                                </p:cTn>
                              </p:par>
                            </p:childTnLst>
                          </p:cTn>
                        </p:par>
                        <p:par>
                          <p:cTn fill="hold">
                            <p:stCondLst>
                              <p:cond delay="500"/>
                            </p:stCondLst>
                            <p:childTnLst>
                              <p:par>
                                <p:cTn fill="hold" nodeType="afterEffect" presetClass="entr" presetID="2" presetSubtype="2">
                                  <p:stCondLst>
                                    <p:cond delay="0"/>
                                  </p:stCondLst>
                                  <p:childTnLst>
                                    <p:set>
                                      <p:cBhvr>
                                        <p:cTn dur="1" fill="hold">
                                          <p:stCondLst>
                                            <p:cond delay="0"/>
                                          </p:stCondLst>
                                        </p:cTn>
                                        <p:tgtEl>
                                          <p:spTgt spid="10305"/>
                                        </p:tgtEl>
                                        <p:attrNameLst>
                                          <p:attrName>style.visibility</p:attrName>
                                        </p:attrNameLst>
                                      </p:cBhvr>
                                      <p:to>
                                        <p:strVal val="visible"/>
                                      </p:to>
                                    </p:set>
                                    <p:anim calcmode="lin" valueType="num">
                                      <p:cBhvr additive="base">
                                        <p:cTn dur="500"/>
                                        <p:tgtEl>
                                          <p:spTgt spid="10305"/>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0306"/>
                                        </p:tgtEl>
                                        <p:attrNameLst>
                                          <p:attrName>style.visibility</p:attrName>
                                        </p:attrNameLst>
                                      </p:cBhvr>
                                      <p:to>
                                        <p:strVal val="visible"/>
                                      </p:to>
                                    </p:set>
                                    <p:animEffect filter="fade" transition="in">
                                      <p:cBhvr>
                                        <p:cTn dur="500"/>
                                        <p:tgtEl>
                                          <p:spTgt spid="10306"/>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0307"/>
                                        </p:tgtEl>
                                        <p:attrNameLst>
                                          <p:attrName>style.visibility</p:attrName>
                                        </p:attrNameLst>
                                      </p:cBhvr>
                                      <p:to>
                                        <p:strVal val="visible"/>
                                      </p:to>
                                    </p:set>
                                    <p:animEffect filter="fade" transition="in">
                                      <p:cBhvr>
                                        <p:cTn dur="500"/>
                                        <p:tgtEl>
                                          <p:spTgt spid="10307"/>
                                        </p:tgtEl>
                                      </p:cBhvr>
                                    </p:animEffect>
                                  </p:childTnLst>
                                </p:cTn>
                              </p:par>
                              <p:par>
                                <p:cTn fill="hold" nodeType="withEffect" presetClass="entr" presetID="10" presetSubtype="0">
                                  <p:stCondLst>
                                    <p:cond delay="0"/>
                                  </p:stCondLst>
                                  <p:childTnLst>
                                    <p:set>
                                      <p:cBhvr>
                                        <p:cTn dur="1" fill="hold">
                                          <p:stCondLst>
                                            <p:cond delay="0"/>
                                          </p:stCondLst>
                                        </p:cTn>
                                        <p:tgtEl>
                                          <p:spTgt spid="10317"/>
                                        </p:tgtEl>
                                        <p:attrNameLst>
                                          <p:attrName>style.visibility</p:attrName>
                                        </p:attrNameLst>
                                      </p:cBhvr>
                                      <p:to>
                                        <p:strVal val="visible"/>
                                      </p:to>
                                    </p:set>
                                    <p:animEffect filter="fade" transition="in">
                                      <p:cBhvr>
                                        <p:cTn dur="500"/>
                                        <p:tgtEl>
                                          <p:spTgt spid="10317"/>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0312"/>
                                        </p:tgtEl>
                                        <p:attrNameLst>
                                          <p:attrName>style.visibility</p:attrName>
                                        </p:attrNameLst>
                                      </p:cBhvr>
                                      <p:to>
                                        <p:strVal val="visible"/>
                                      </p:to>
                                    </p:set>
                                    <p:animEffect filter="fade" transition="in">
                                      <p:cBhvr>
                                        <p:cTn dur="500"/>
                                        <p:tgtEl>
                                          <p:spTgt spid="10312"/>
                                        </p:tgtEl>
                                      </p:cBhvr>
                                    </p:animEffect>
                                  </p:childTnLst>
                                </p:cTn>
                              </p:par>
                            </p:childTnLst>
                          </p:cTn>
                        </p:par>
                        <p:par>
                          <p:cTn fill="hold">
                            <p:stCondLst>
                              <p:cond delay="2000"/>
                            </p:stCondLst>
                            <p:childTnLst>
                              <p:par>
                                <p:cTn fill="hold" nodeType="afterEffect" presetClass="entr" presetID="2" presetSubtype="2">
                                  <p:stCondLst>
                                    <p:cond delay="0"/>
                                  </p:stCondLst>
                                  <p:childTnLst>
                                    <p:set>
                                      <p:cBhvr>
                                        <p:cTn dur="1" fill="hold">
                                          <p:stCondLst>
                                            <p:cond delay="0"/>
                                          </p:stCondLst>
                                        </p:cTn>
                                        <p:tgtEl>
                                          <p:spTgt spid="10303"/>
                                        </p:tgtEl>
                                        <p:attrNameLst>
                                          <p:attrName>style.visibility</p:attrName>
                                        </p:attrNameLst>
                                      </p:cBhvr>
                                      <p:to>
                                        <p:strVal val="visible"/>
                                      </p:to>
                                    </p:set>
                                    <p:anim calcmode="lin" valueType="num">
                                      <p:cBhvr additive="base">
                                        <p:cTn dur="500"/>
                                        <p:tgtEl>
                                          <p:spTgt spid="10303"/>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0304"/>
                                        </p:tgtEl>
                                        <p:attrNameLst>
                                          <p:attrName>style.visibility</p:attrName>
                                        </p:attrNameLst>
                                      </p:cBhvr>
                                      <p:to>
                                        <p:strVal val="visible"/>
                                      </p:to>
                                    </p:set>
                                    <p:animEffect filter="fade" transition="in">
                                      <p:cBhvr>
                                        <p:cTn dur="500"/>
                                        <p:tgtEl>
                                          <p:spTgt spid="103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21" name="Shape 10321"/>
        <p:cNvGrpSpPr/>
        <p:nvPr/>
      </p:nvGrpSpPr>
      <p:grpSpPr>
        <a:xfrm>
          <a:off x="0" y="0"/>
          <a:ext cx="0" cy="0"/>
          <a:chOff x="0" y="0"/>
          <a:chExt cx="0" cy="0"/>
        </a:xfrm>
      </p:grpSpPr>
      <p:pic>
        <p:nvPicPr>
          <p:cNvPr id="10322" name="Google Shape;10322;p156"/>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0323" name="Google Shape;10323;p156"/>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324" name="Google Shape;10324;p156"/>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0325" name="Google Shape;10325;p156"/>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0326" name="Google Shape;10326;p156"/>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0327" name="Google Shape;10327;p156"/>
          <p:cNvSpPr/>
          <p:nvPr/>
        </p:nvSpPr>
        <p:spPr>
          <a:xfrm>
            <a:off x="5130143" y="2651884"/>
            <a:ext cx="7061855" cy="246221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000">
                <a:solidFill>
                  <a:srgbClr val="FFFFFF"/>
                </a:solidFill>
                <a:latin typeface="Lustria"/>
                <a:ea typeface="Lustria"/>
                <a:cs typeface="Lustria"/>
                <a:sym typeface="Lustria"/>
              </a:rPr>
              <a:t>ESTUDO FASE III EM CRIANÇAS E ADOLESCENTES</a:t>
            </a:r>
            <a:endParaRPr/>
          </a:p>
          <a:p>
            <a:pPr indent="0" lvl="0" marL="0" marR="0" rtl="0" algn="l">
              <a:spcBef>
                <a:spcPts val="1200"/>
              </a:spcBef>
              <a:spcAft>
                <a:spcPts val="0"/>
              </a:spcAft>
              <a:buNone/>
            </a:pPr>
            <a:r>
              <a:rPr b="1" lang="pt-BR" sz="2400">
                <a:solidFill>
                  <a:srgbClr val="FFFFFF"/>
                </a:solidFill>
                <a:latin typeface="Lustria"/>
                <a:ea typeface="Lustria"/>
                <a:cs typeface="Lustria"/>
                <a:sym typeface="Lustria"/>
              </a:rPr>
              <a:t>(ALXN1210-PNH-304)</a:t>
            </a:r>
            <a:endParaRPr b="1" sz="3200">
              <a:solidFill>
                <a:srgbClr val="FFFFFF"/>
              </a:solidFill>
              <a:latin typeface="Lustria"/>
              <a:ea typeface="Lustria"/>
              <a:cs typeface="Lustria"/>
              <a:sym typeface="Lustria"/>
            </a:endParaRPr>
          </a:p>
        </p:txBody>
      </p:sp>
      <p:grpSp>
        <p:nvGrpSpPr>
          <p:cNvPr id="10328" name="Google Shape;10328;p156"/>
          <p:cNvGrpSpPr/>
          <p:nvPr/>
        </p:nvGrpSpPr>
        <p:grpSpPr>
          <a:xfrm>
            <a:off x="5257989" y="1512352"/>
            <a:ext cx="983316" cy="983316"/>
            <a:chOff x="-951397" y="1963883"/>
            <a:chExt cx="571500" cy="571500"/>
          </a:xfrm>
        </p:grpSpPr>
        <p:sp>
          <p:nvSpPr>
            <p:cNvPr id="10329" name="Google Shape;10329;p156"/>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30" name="Google Shape;10330;p156"/>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31" name="Google Shape;10331;p156"/>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32" name="Google Shape;10332;p156"/>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33" name="Google Shape;10333;p156"/>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323"/>
                                        </p:tgtEl>
                                        <p:attrNameLst>
                                          <p:attrName>style.visibility</p:attrName>
                                        </p:attrNameLst>
                                      </p:cBhvr>
                                      <p:to>
                                        <p:strVal val="visible"/>
                                      </p:to>
                                    </p:set>
                                    <p:animEffect filter="fade" transition="in">
                                      <p:cBhvr>
                                        <p:cTn dur="500"/>
                                        <p:tgtEl>
                                          <p:spTgt spid="10323"/>
                                        </p:tgtEl>
                                      </p:cBhvr>
                                    </p:animEffect>
                                  </p:childTnLst>
                                </p:cTn>
                              </p:par>
                              <p:par>
                                <p:cTn fill="hold" nodeType="withEffect" presetClass="entr" presetID="10" presetSubtype="0">
                                  <p:stCondLst>
                                    <p:cond delay="0"/>
                                  </p:stCondLst>
                                  <p:childTnLst>
                                    <p:set>
                                      <p:cBhvr>
                                        <p:cTn dur="1" fill="hold">
                                          <p:stCondLst>
                                            <p:cond delay="0"/>
                                          </p:stCondLst>
                                        </p:cTn>
                                        <p:tgtEl>
                                          <p:spTgt spid="10324"/>
                                        </p:tgtEl>
                                        <p:attrNameLst>
                                          <p:attrName>style.visibility</p:attrName>
                                        </p:attrNameLst>
                                      </p:cBhvr>
                                      <p:to>
                                        <p:strVal val="visible"/>
                                      </p:to>
                                    </p:set>
                                    <p:animEffect filter="fade" transition="in">
                                      <p:cBhvr>
                                        <p:cTn dur="500"/>
                                        <p:tgtEl>
                                          <p:spTgt spid="10324"/>
                                        </p:tgtEl>
                                      </p:cBhvr>
                                    </p:animEffect>
                                  </p:childTnLst>
                                </p:cTn>
                              </p:par>
                              <p:par>
                                <p:cTn fill="hold" nodeType="withEffect" presetClass="entr" presetID="10" presetSubtype="0">
                                  <p:stCondLst>
                                    <p:cond delay="500"/>
                                  </p:stCondLst>
                                  <p:childTnLst>
                                    <p:set>
                                      <p:cBhvr>
                                        <p:cTn dur="1" fill="hold">
                                          <p:stCondLst>
                                            <p:cond delay="0"/>
                                          </p:stCondLst>
                                        </p:cTn>
                                        <p:tgtEl>
                                          <p:spTgt spid="10327"/>
                                        </p:tgtEl>
                                        <p:attrNameLst>
                                          <p:attrName>style.visibility</p:attrName>
                                        </p:attrNameLst>
                                      </p:cBhvr>
                                      <p:to>
                                        <p:strVal val="visible"/>
                                      </p:to>
                                    </p:set>
                                    <p:animEffect filter="fade" transition="in">
                                      <p:cBhvr>
                                        <p:cTn dur="500"/>
                                        <p:tgtEl>
                                          <p:spTgt spid="10327"/>
                                        </p:tgtEl>
                                      </p:cBhvr>
                                    </p:animEffect>
                                  </p:childTnLst>
                                </p:cTn>
                              </p:par>
                              <p:par>
                                <p:cTn fill="hold" nodeType="withEffect" presetClass="entr" presetID="10" presetSubtype="0">
                                  <p:stCondLst>
                                    <p:cond delay="500"/>
                                  </p:stCondLst>
                                  <p:childTnLst>
                                    <p:set>
                                      <p:cBhvr>
                                        <p:cTn dur="1" fill="hold">
                                          <p:stCondLst>
                                            <p:cond delay="0"/>
                                          </p:stCondLst>
                                        </p:cTn>
                                        <p:tgtEl>
                                          <p:spTgt spid="10328"/>
                                        </p:tgtEl>
                                        <p:attrNameLst>
                                          <p:attrName>style.visibility</p:attrName>
                                        </p:attrNameLst>
                                      </p:cBhvr>
                                      <p:to>
                                        <p:strVal val="visible"/>
                                      </p:to>
                                    </p:set>
                                    <p:animEffect filter="fade" transition="in">
                                      <p:cBhvr>
                                        <p:cTn dur="500"/>
                                        <p:tgtEl>
                                          <p:spTgt spid="1032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38" name="Shape 10338"/>
        <p:cNvGrpSpPr/>
        <p:nvPr/>
      </p:nvGrpSpPr>
      <p:grpSpPr>
        <a:xfrm>
          <a:off x="0" y="0"/>
          <a:ext cx="0" cy="0"/>
          <a:chOff x="0" y="0"/>
          <a:chExt cx="0" cy="0"/>
        </a:xfrm>
      </p:grpSpPr>
      <p:sp>
        <p:nvSpPr>
          <p:cNvPr id="10339" name="Google Shape;10339;p157"/>
          <p:cNvSpPr/>
          <p:nvPr/>
        </p:nvSpPr>
        <p:spPr>
          <a:xfrm flipH="1">
            <a:off x="407986" y="2365144"/>
            <a:ext cx="11126789" cy="349818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0340" name="Google Shape;10340;p157"/>
          <p:cNvSpPr txBox="1"/>
          <p:nvPr/>
        </p:nvSpPr>
        <p:spPr>
          <a:xfrm>
            <a:off x="296269" y="385036"/>
            <a:ext cx="11667131" cy="43704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Avaliação clínica de ravulizumabe em crianças e adolescentes com HPN </a:t>
            </a:r>
            <a:endParaRPr b="1" baseline="30000" sz="2800">
              <a:solidFill>
                <a:schemeClr val="accent1"/>
              </a:solidFill>
              <a:latin typeface="Lustria"/>
              <a:ea typeface="Lustria"/>
              <a:cs typeface="Lustria"/>
              <a:sym typeface="Lustria"/>
            </a:endParaRPr>
          </a:p>
        </p:txBody>
      </p:sp>
      <p:sp>
        <p:nvSpPr>
          <p:cNvPr id="10341" name="Google Shape;10341;p157"/>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†Com exceção de imposições específicas por país..</a:t>
            </a:r>
            <a:endParaRPr/>
          </a:p>
          <a:p>
            <a:pPr indent="0" lvl="0" marL="0" rtl="0" algn="l">
              <a:lnSpc>
                <a:spcPct val="90000"/>
              </a:lnSpc>
              <a:spcBef>
                <a:spcPts val="0"/>
              </a:spcBef>
              <a:spcAft>
                <a:spcPts val="0"/>
              </a:spcAft>
              <a:buClr>
                <a:schemeClr val="dk1"/>
              </a:buClr>
              <a:buSzPts val="700"/>
              <a:buNone/>
            </a:pPr>
            <a:r>
              <a:rPr lang="pt-BR" sz="700"/>
              <a:t>Abreviações: EAs = eventos adversos; BTH = hemólise de escape; C5 = componente 5 do complemento; Cmáx = máxima concentração sérica; Cvale = concentração sérica de vale (mínima); IV = via intravenosa; DHL = desidrogenase láctica; HPN = hemoglobinúria paroxística noturna.</a:t>
            </a:r>
            <a:endParaRPr/>
          </a:p>
          <a:p>
            <a:pPr indent="0" lvl="0" marL="0" rtl="0" algn="l">
              <a:lnSpc>
                <a:spcPct val="90000"/>
              </a:lnSpc>
              <a:spcBef>
                <a:spcPts val="0"/>
              </a:spcBef>
              <a:spcAft>
                <a:spcPts val="0"/>
              </a:spcAft>
              <a:buClr>
                <a:schemeClr val="dk1"/>
              </a:buClr>
              <a:buSzPts val="700"/>
              <a:buNone/>
            </a:pPr>
            <a:r>
              <a:rPr lang="pt-BR" sz="700"/>
              <a:t>Referências: 1. Alexion. Dados de arquivo. DOF-PNH-ULT-002. 2021; 2. NCT03406507. </a:t>
            </a:r>
            <a:endParaRPr/>
          </a:p>
        </p:txBody>
      </p:sp>
      <p:sp>
        <p:nvSpPr>
          <p:cNvPr id="10342" name="Google Shape;10342;p157"/>
          <p:cNvSpPr txBox="1"/>
          <p:nvPr/>
        </p:nvSpPr>
        <p:spPr>
          <a:xfrm>
            <a:off x="296269" y="754751"/>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ALXN1210-PNH-304</a:t>
            </a:r>
            <a:endParaRPr/>
          </a:p>
        </p:txBody>
      </p:sp>
      <p:cxnSp>
        <p:nvCxnSpPr>
          <p:cNvPr id="10343" name="Google Shape;10343;p157"/>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0344" name="Google Shape;10344;p157"/>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0345" name="Google Shape;10345;p157"/>
          <p:cNvSpPr/>
          <p:nvPr/>
        </p:nvSpPr>
        <p:spPr>
          <a:xfrm>
            <a:off x="-698500" y="1805184"/>
            <a:ext cx="11760200" cy="1094484"/>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0346" name="Google Shape;10346;p157"/>
          <p:cNvGrpSpPr/>
          <p:nvPr/>
        </p:nvGrpSpPr>
        <p:grpSpPr>
          <a:xfrm>
            <a:off x="468166" y="1523034"/>
            <a:ext cx="10399617" cy="1652782"/>
            <a:chOff x="468166" y="1523034"/>
            <a:chExt cx="10399617" cy="1652782"/>
          </a:xfrm>
        </p:grpSpPr>
        <p:grpSp>
          <p:nvGrpSpPr>
            <p:cNvPr id="10347" name="Google Shape;10347;p157"/>
            <p:cNvGrpSpPr/>
            <p:nvPr/>
          </p:nvGrpSpPr>
          <p:grpSpPr>
            <a:xfrm>
              <a:off x="468166" y="1523034"/>
              <a:ext cx="10399617" cy="1652782"/>
              <a:chOff x="468166" y="1523034"/>
              <a:chExt cx="10399617" cy="1652782"/>
            </a:xfrm>
          </p:grpSpPr>
          <p:sp>
            <p:nvSpPr>
              <p:cNvPr id="10348" name="Google Shape;10348;p157"/>
              <p:cNvSpPr txBox="1"/>
              <p:nvPr/>
            </p:nvSpPr>
            <p:spPr>
              <a:xfrm>
                <a:off x="2427022" y="2180148"/>
                <a:ext cx="8440761"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lt1"/>
                    </a:solidFill>
                    <a:latin typeface="Lustria"/>
                    <a:ea typeface="Lustria"/>
                    <a:cs typeface="Lustria"/>
                    <a:sym typeface="Lustria"/>
                  </a:rPr>
                  <a:t>Estudo fase III, aberto, multicêntrico (9 centros em 6 países), com braço único</a:t>
                </a:r>
                <a:r>
                  <a:rPr baseline="30000" lang="pt-BR" sz="1600">
                    <a:solidFill>
                      <a:schemeClr val="lt1"/>
                    </a:solidFill>
                    <a:latin typeface="Lustria"/>
                    <a:ea typeface="Lustria"/>
                    <a:cs typeface="Lustria"/>
                    <a:sym typeface="Lustria"/>
                  </a:rPr>
                  <a:t>1</a:t>
                </a:r>
                <a:endParaRPr/>
              </a:p>
            </p:txBody>
          </p:sp>
          <p:grpSp>
            <p:nvGrpSpPr>
              <p:cNvPr id="10349" name="Google Shape;10349;p157"/>
              <p:cNvGrpSpPr/>
              <p:nvPr/>
            </p:nvGrpSpPr>
            <p:grpSpPr>
              <a:xfrm>
                <a:off x="468166" y="1523034"/>
                <a:ext cx="1764939" cy="1652782"/>
                <a:chOff x="468166" y="1523034"/>
                <a:chExt cx="1764939" cy="1652782"/>
              </a:xfrm>
            </p:grpSpPr>
            <p:sp>
              <p:nvSpPr>
                <p:cNvPr id="10350" name="Google Shape;10350;p157"/>
                <p:cNvSpPr/>
                <p:nvPr/>
              </p:nvSpPr>
              <p:spPr>
                <a:xfrm>
                  <a:off x="524249" y="1523034"/>
                  <a:ext cx="1652774" cy="165278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351" name="Google Shape;10351;p157"/>
                <p:cNvSpPr/>
                <p:nvPr/>
              </p:nvSpPr>
              <p:spPr>
                <a:xfrm>
                  <a:off x="468166" y="2517208"/>
                  <a:ext cx="1764939" cy="63092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Estudo clínico NCT03406507</a:t>
                  </a:r>
                  <a:r>
                    <a:rPr b="1" baseline="30000" lang="pt-BR" sz="1000">
                      <a:solidFill>
                        <a:schemeClr val="dk2"/>
                      </a:solidFill>
                      <a:latin typeface="Calibri"/>
                      <a:ea typeface="Calibri"/>
                      <a:cs typeface="Calibri"/>
                      <a:sym typeface="Calibri"/>
                    </a:rPr>
                    <a:t>1,2 </a:t>
                  </a:r>
                  <a:endParaRPr baseline="30000" sz="1000">
                    <a:solidFill>
                      <a:schemeClr val="lt2"/>
                    </a:solidFill>
                    <a:latin typeface="Calibri"/>
                    <a:ea typeface="Calibri"/>
                    <a:cs typeface="Calibri"/>
                    <a:sym typeface="Calibri"/>
                  </a:endParaRPr>
                </a:p>
              </p:txBody>
            </p:sp>
          </p:grpSp>
        </p:grpSp>
        <p:pic>
          <p:nvPicPr>
            <p:cNvPr id="10352" name="Google Shape;10352;p157"/>
            <p:cNvPicPr preferRelativeResize="0"/>
            <p:nvPr/>
          </p:nvPicPr>
          <p:blipFill rotWithShape="1">
            <a:blip r:embed="rId3">
              <a:alphaModFix/>
            </a:blip>
            <a:srcRect b="0" l="0" r="0" t="0"/>
            <a:stretch/>
          </p:blipFill>
          <p:spPr>
            <a:xfrm>
              <a:off x="741195" y="1888883"/>
              <a:ext cx="1208245" cy="532689"/>
            </a:xfrm>
            <a:prstGeom prst="rect">
              <a:avLst/>
            </a:prstGeom>
            <a:noFill/>
            <a:ln>
              <a:noFill/>
            </a:ln>
          </p:spPr>
        </p:pic>
      </p:grpSp>
      <p:grpSp>
        <p:nvGrpSpPr>
          <p:cNvPr id="10353" name="Google Shape;10353;p157"/>
          <p:cNvGrpSpPr/>
          <p:nvPr/>
        </p:nvGrpSpPr>
        <p:grpSpPr>
          <a:xfrm>
            <a:off x="1167668" y="3189047"/>
            <a:ext cx="9921367" cy="1375820"/>
            <a:chOff x="1167668" y="3189047"/>
            <a:chExt cx="9921367" cy="1375820"/>
          </a:xfrm>
        </p:grpSpPr>
        <p:grpSp>
          <p:nvGrpSpPr>
            <p:cNvPr id="10354" name="Google Shape;10354;p157"/>
            <p:cNvGrpSpPr/>
            <p:nvPr/>
          </p:nvGrpSpPr>
          <p:grpSpPr>
            <a:xfrm>
              <a:off x="1167668" y="3200678"/>
              <a:ext cx="9921367" cy="1364189"/>
              <a:chOff x="1167668" y="3200678"/>
              <a:chExt cx="9921367" cy="1364189"/>
            </a:xfrm>
          </p:grpSpPr>
          <p:sp>
            <p:nvSpPr>
              <p:cNvPr id="10355" name="Google Shape;10355;p157"/>
              <p:cNvSpPr/>
              <p:nvPr/>
            </p:nvSpPr>
            <p:spPr>
              <a:xfrm>
                <a:off x="1167668" y="3293400"/>
                <a:ext cx="2983425" cy="717353"/>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pt-BR" sz="1400">
                    <a:solidFill>
                      <a:schemeClr val="lt2"/>
                    </a:solidFill>
                    <a:latin typeface="Calibri"/>
                    <a:ea typeface="Calibri"/>
                    <a:cs typeface="Calibri"/>
                    <a:sym typeface="Calibri"/>
                  </a:rPr>
                  <a:t>Pacientes pediátricos virgens de inibidor do complemento ou previamente tratados com eculizumabe (&lt;18 anos) </a:t>
                </a:r>
                <a:r>
                  <a:rPr lang="pt-BR" sz="1400">
                    <a:solidFill>
                      <a:schemeClr val="dk1"/>
                    </a:solidFill>
                    <a:latin typeface="Calibri"/>
                    <a:ea typeface="Calibri"/>
                    <a:cs typeface="Calibri"/>
                    <a:sym typeface="Calibri"/>
                  </a:rPr>
                  <a:t>com diagnóstico documentado de HPN</a:t>
                </a:r>
                <a:r>
                  <a:rPr baseline="30000" lang="pt-BR" sz="1400">
                    <a:solidFill>
                      <a:schemeClr val="dk1"/>
                    </a:solidFill>
                    <a:latin typeface="Calibri"/>
                    <a:ea typeface="Calibri"/>
                    <a:cs typeface="Calibri"/>
                    <a:sym typeface="Calibri"/>
                  </a:rPr>
                  <a:t>1,2</a:t>
                </a:r>
                <a:endParaRPr/>
              </a:p>
            </p:txBody>
          </p:sp>
          <p:sp>
            <p:nvSpPr>
              <p:cNvPr id="10356" name="Google Shape;10356;p157"/>
              <p:cNvSpPr/>
              <p:nvPr/>
            </p:nvSpPr>
            <p:spPr>
              <a:xfrm>
                <a:off x="8345716" y="3503967"/>
                <a:ext cx="2743319" cy="71735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Triagem de </a:t>
                </a:r>
                <a:r>
                  <a:rPr b="1" lang="pt-BR" sz="1400">
                    <a:solidFill>
                      <a:schemeClr val="dk1"/>
                    </a:solidFill>
                    <a:latin typeface="Calibri"/>
                    <a:ea typeface="Calibri"/>
                    <a:cs typeface="Calibri"/>
                    <a:sym typeface="Calibri"/>
                  </a:rPr>
                  <a:t>4 semanas </a:t>
                </a:r>
                <a:r>
                  <a:rPr lang="pt-BR" sz="1400">
                    <a:solidFill>
                      <a:schemeClr val="dk1"/>
                    </a:solidFill>
                    <a:latin typeface="Calibri"/>
                    <a:ea typeface="Calibri"/>
                    <a:cs typeface="Calibri"/>
                    <a:sym typeface="Calibri"/>
                  </a:rPr>
                  <a:t>+ avaliação primária em </a:t>
                </a:r>
                <a:r>
                  <a:rPr b="1" lang="pt-BR" sz="1400">
                    <a:solidFill>
                      <a:schemeClr val="dk1"/>
                    </a:solidFill>
                    <a:latin typeface="Calibri"/>
                    <a:ea typeface="Calibri"/>
                    <a:cs typeface="Calibri"/>
                    <a:sym typeface="Calibri"/>
                  </a:rPr>
                  <a:t>26 semanas </a:t>
                </a:r>
                <a:r>
                  <a:rPr lang="pt-BR" sz="1400">
                    <a:solidFill>
                      <a:schemeClr val="dk1"/>
                    </a:solidFill>
                    <a:latin typeface="Calibri"/>
                    <a:ea typeface="Calibri"/>
                    <a:cs typeface="Calibri"/>
                    <a:sym typeface="Calibri"/>
                  </a:rPr>
                  <a:t>+ </a:t>
                </a:r>
                <a:r>
                  <a:rPr b="1" lang="pt-BR" sz="1400">
                    <a:solidFill>
                      <a:schemeClr val="dk1"/>
                    </a:solidFill>
                    <a:latin typeface="Calibri"/>
                    <a:ea typeface="Calibri"/>
                    <a:cs typeface="Calibri"/>
                    <a:sym typeface="Calibri"/>
                  </a:rPr>
                  <a:t>extensão de até 4 anos</a:t>
                </a:r>
                <a:r>
                  <a:rPr b="1" baseline="30000" lang="pt-BR" sz="1400">
                    <a:solidFill>
                      <a:schemeClr val="dk1"/>
                    </a:solidFill>
                    <a:latin typeface="Calibri"/>
                    <a:ea typeface="Calibri"/>
                    <a:cs typeface="Calibri"/>
                    <a:sym typeface="Calibri"/>
                  </a:rPr>
                  <a:t>†</a:t>
                </a:r>
                <a:endParaRPr/>
              </a:p>
              <a:p>
                <a:pPr indent="0" lvl="0" marL="0" marR="0" rtl="0" algn="l">
                  <a:spcBef>
                    <a:spcPts val="0"/>
                  </a:spcBef>
                  <a:spcAft>
                    <a:spcPts val="0"/>
                  </a:spcAft>
                  <a:buNone/>
                </a:pPr>
                <a:r>
                  <a:t/>
                </a:r>
                <a:endParaRPr b="1" sz="1400">
                  <a:solidFill>
                    <a:schemeClr val="dk1"/>
                  </a:solidFill>
                  <a:latin typeface="Calibri"/>
                  <a:ea typeface="Calibri"/>
                  <a:cs typeface="Calibri"/>
                  <a:sym typeface="Calibri"/>
                </a:endParaRPr>
              </a:p>
            </p:txBody>
          </p:sp>
          <p:cxnSp>
            <p:nvCxnSpPr>
              <p:cNvPr id="10357" name="Google Shape;10357;p157"/>
              <p:cNvCxnSpPr/>
              <p:nvPr/>
            </p:nvCxnSpPr>
            <p:spPr>
              <a:xfrm>
                <a:off x="8182117" y="3200678"/>
                <a:ext cx="0" cy="1364189"/>
              </a:xfrm>
              <a:prstGeom prst="straightConnector1">
                <a:avLst/>
              </a:prstGeom>
              <a:noFill/>
              <a:ln cap="flat" cmpd="sng" w="12700">
                <a:solidFill>
                  <a:schemeClr val="lt2"/>
                </a:solidFill>
                <a:prstDash val="solid"/>
                <a:miter lim="800000"/>
                <a:headEnd len="sm" w="sm" type="none"/>
                <a:tailEnd len="sm" w="sm" type="none"/>
              </a:ln>
            </p:spPr>
          </p:cxnSp>
          <p:sp>
            <p:nvSpPr>
              <p:cNvPr id="10358" name="Google Shape;10358;p157"/>
              <p:cNvSpPr/>
              <p:nvPr/>
            </p:nvSpPr>
            <p:spPr>
              <a:xfrm>
                <a:off x="4189835" y="3381081"/>
                <a:ext cx="1012451" cy="101245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359" name="Google Shape;10359;p157"/>
              <p:cNvSpPr/>
              <p:nvPr/>
            </p:nvSpPr>
            <p:spPr>
              <a:xfrm>
                <a:off x="4369263" y="3611813"/>
                <a:ext cx="687203" cy="559073"/>
              </a:xfrm>
              <a:custGeom>
                <a:rect b="b" l="l" r="r" t="t"/>
                <a:pathLst>
                  <a:path extrusionOk="0" h="736226" w="904957">
                    <a:moveTo>
                      <a:pt x="452488" y="211189"/>
                    </a:moveTo>
                    <a:cubicBezTo>
                      <a:pt x="477045" y="211189"/>
                      <a:pt x="499332" y="221161"/>
                      <a:pt x="515406" y="237271"/>
                    </a:cubicBezTo>
                    <a:cubicBezTo>
                      <a:pt x="531516" y="253382"/>
                      <a:pt x="541488" y="275631"/>
                      <a:pt x="541488" y="300226"/>
                    </a:cubicBezTo>
                    <a:cubicBezTo>
                      <a:pt x="541488" y="324782"/>
                      <a:pt x="531516" y="347033"/>
                      <a:pt x="515406" y="363143"/>
                    </a:cubicBezTo>
                    <a:cubicBezTo>
                      <a:pt x="499295" y="379291"/>
                      <a:pt x="477046" y="389263"/>
                      <a:pt x="452451" y="389263"/>
                    </a:cubicBezTo>
                    <a:cubicBezTo>
                      <a:pt x="427895" y="389263"/>
                      <a:pt x="405607" y="379291"/>
                      <a:pt x="389497" y="363181"/>
                    </a:cubicBezTo>
                    <a:lnTo>
                      <a:pt x="388715" y="362325"/>
                    </a:lnTo>
                    <a:cubicBezTo>
                      <a:pt x="373089" y="346288"/>
                      <a:pt x="363452" y="324373"/>
                      <a:pt x="363452" y="300227"/>
                    </a:cubicBezTo>
                    <a:cubicBezTo>
                      <a:pt x="363452" y="275670"/>
                      <a:pt x="373424" y="253383"/>
                      <a:pt x="389535" y="237272"/>
                    </a:cubicBezTo>
                    <a:cubicBezTo>
                      <a:pt x="405608" y="221199"/>
                      <a:pt x="427895" y="211190"/>
                      <a:pt x="452452" y="211190"/>
                    </a:cubicBezTo>
                    <a:close/>
                    <a:moveTo>
                      <a:pt x="717474" y="1"/>
                    </a:moveTo>
                    <a:cubicBezTo>
                      <a:pt x="738050" y="1"/>
                      <a:pt x="756690" y="8372"/>
                      <a:pt x="770197" y="21842"/>
                    </a:cubicBezTo>
                    <a:lnTo>
                      <a:pt x="771015" y="22735"/>
                    </a:lnTo>
                    <a:cubicBezTo>
                      <a:pt x="784038" y="36167"/>
                      <a:pt x="792037" y="54472"/>
                      <a:pt x="792037" y="74564"/>
                    </a:cubicBezTo>
                    <a:cubicBezTo>
                      <a:pt x="792037" y="95102"/>
                      <a:pt x="783665" y="113743"/>
                      <a:pt x="770196" y="127249"/>
                    </a:cubicBezTo>
                    <a:cubicBezTo>
                      <a:pt x="756727" y="140792"/>
                      <a:pt x="738049" y="149127"/>
                      <a:pt x="717473" y="149127"/>
                    </a:cubicBezTo>
                    <a:cubicBezTo>
                      <a:pt x="696936" y="149127"/>
                      <a:pt x="678294" y="140755"/>
                      <a:pt x="664789" y="127286"/>
                    </a:cubicBezTo>
                    <a:cubicBezTo>
                      <a:pt x="651245" y="113742"/>
                      <a:pt x="642911" y="95102"/>
                      <a:pt x="642911" y="74563"/>
                    </a:cubicBezTo>
                    <a:cubicBezTo>
                      <a:pt x="642911" y="53987"/>
                      <a:pt x="651282" y="35310"/>
                      <a:pt x="664752" y="21840"/>
                    </a:cubicBezTo>
                    <a:lnTo>
                      <a:pt x="665645" y="21022"/>
                    </a:lnTo>
                    <a:cubicBezTo>
                      <a:pt x="679077" y="7999"/>
                      <a:pt x="697382" y="0"/>
                      <a:pt x="717511" y="0"/>
                    </a:cubicBezTo>
                    <a:close/>
                    <a:moveTo>
                      <a:pt x="749993" y="42045"/>
                    </a:moveTo>
                    <a:cubicBezTo>
                      <a:pt x="741696" y="33748"/>
                      <a:pt x="730199" y="28576"/>
                      <a:pt x="717474" y="28576"/>
                    </a:cubicBezTo>
                    <a:cubicBezTo>
                      <a:pt x="705084" y="28576"/>
                      <a:pt x="693810" y="33450"/>
                      <a:pt x="685550" y="41376"/>
                    </a:cubicBezTo>
                    <a:lnTo>
                      <a:pt x="684917" y="42045"/>
                    </a:lnTo>
                    <a:cubicBezTo>
                      <a:pt x="676620" y="50342"/>
                      <a:pt x="671448" y="61876"/>
                      <a:pt x="671448" y="74565"/>
                    </a:cubicBezTo>
                    <a:cubicBezTo>
                      <a:pt x="671448" y="87289"/>
                      <a:pt x="676583" y="98787"/>
                      <a:pt x="684880" y="107121"/>
                    </a:cubicBezTo>
                    <a:cubicBezTo>
                      <a:pt x="693177" y="115418"/>
                      <a:pt x="704711" y="120553"/>
                      <a:pt x="717437" y="120553"/>
                    </a:cubicBezTo>
                    <a:cubicBezTo>
                      <a:pt x="730124" y="120553"/>
                      <a:pt x="741622" y="115381"/>
                      <a:pt x="749956" y="107084"/>
                    </a:cubicBezTo>
                    <a:cubicBezTo>
                      <a:pt x="758290" y="98786"/>
                      <a:pt x="763425" y="87290"/>
                      <a:pt x="763425" y="74565"/>
                    </a:cubicBezTo>
                    <a:cubicBezTo>
                      <a:pt x="763425" y="62174"/>
                      <a:pt x="758551" y="50901"/>
                      <a:pt x="750626" y="42678"/>
                    </a:cubicBezTo>
                    <a:lnTo>
                      <a:pt x="749956" y="42045"/>
                    </a:lnTo>
                    <a:close/>
                    <a:moveTo>
                      <a:pt x="187532" y="1"/>
                    </a:moveTo>
                    <a:cubicBezTo>
                      <a:pt x="208070" y="1"/>
                      <a:pt x="226712" y="8372"/>
                      <a:pt x="240217" y="21879"/>
                    </a:cubicBezTo>
                    <a:cubicBezTo>
                      <a:pt x="253724" y="35311"/>
                      <a:pt x="262095" y="53989"/>
                      <a:pt x="262095" y="74563"/>
                    </a:cubicBezTo>
                    <a:cubicBezTo>
                      <a:pt x="262095" y="95101"/>
                      <a:pt x="253724" y="113743"/>
                      <a:pt x="240254" y="127248"/>
                    </a:cubicBezTo>
                    <a:cubicBezTo>
                      <a:pt x="226785" y="140792"/>
                      <a:pt x="208107" y="149126"/>
                      <a:pt x="187532" y="149126"/>
                    </a:cubicBezTo>
                    <a:cubicBezTo>
                      <a:pt x="166956" y="149126"/>
                      <a:pt x="148278" y="140755"/>
                      <a:pt x="134809" y="127285"/>
                    </a:cubicBezTo>
                    <a:lnTo>
                      <a:pt x="133990" y="126392"/>
                    </a:lnTo>
                    <a:cubicBezTo>
                      <a:pt x="120968" y="112960"/>
                      <a:pt x="112969" y="94655"/>
                      <a:pt x="112969" y="74526"/>
                    </a:cubicBezTo>
                    <a:cubicBezTo>
                      <a:pt x="112969" y="53988"/>
                      <a:pt x="121303" y="35384"/>
                      <a:pt x="134809" y="21878"/>
                    </a:cubicBezTo>
                    <a:lnTo>
                      <a:pt x="134884" y="21804"/>
                    </a:lnTo>
                    <a:cubicBezTo>
                      <a:pt x="148390" y="8335"/>
                      <a:pt x="166993" y="0"/>
                      <a:pt x="187494" y="0"/>
                    </a:cubicBezTo>
                    <a:close/>
                    <a:moveTo>
                      <a:pt x="220052" y="42008"/>
                    </a:moveTo>
                    <a:cubicBezTo>
                      <a:pt x="211792" y="33711"/>
                      <a:pt x="200258" y="28576"/>
                      <a:pt x="187532" y="28576"/>
                    </a:cubicBezTo>
                    <a:cubicBezTo>
                      <a:pt x="174808" y="28576"/>
                      <a:pt x="163273" y="33710"/>
                      <a:pt x="155013" y="41970"/>
                    </a:cubicBezTo>
                    <a:cubicBezTo>
                      <a:pt x="146679" y="50304"/>
                      <a:pt x="141544" y="61801"/>
                      <a:pt x="141544" y="74526"/>
                    </a:cubicBezTo>
                    <a:cubicBezTo>
                      <a:pt x="141544" y="86916"/>
                      <a:pt x="146418" y="98190"/>
                      <a:pt x="154344" y="106450"/>
                    </a:cubicBezTo>
                    <a:lnTo>
                      <a:pt x="155013" y="107083"/>
                    </a:lnTo>
                    <a:cubicBezTo>
                      <a:pt x="163310" y="115380"/>
                      <a:pt x="174844" y="120552"/>
                      <a:pt x="187533" y="120552"/>
                    </a:cubicBezTo>
                    <a:cubicBezTo>
                      <a:pt x="200220" y="120552"/>
                      <a:pt x="211755" y="115380"/>
                      <a:pt x="220052" y="107083"/>
                    </a:cubicBezTo>
                    <a:cubicBezTo>
                      <a:pt x="228386" y="98786"/>
                      <a:pt x="233521" y="87289"/>
                      <a:pt x="233521" y="74564"/>
                    </a:cubicBezTo>
                    <a:cubicBezTo>
                      <a:pt x="233521" y="61876"/>
                      <a:pt x="228349" y="50341"/>
                      <a:pt x="220052" y="42007"/>
                    </a:cubicBezTo>
                    <a:close/>
                    <a:moveTo>
                      <a:pt x="361546" y="24149"/>
                    </a:moveTo>
                    <a:cubicBezTo>
                      <a:pt x="384316" y="24149"/>
                      <a:pt x="404966" y="33376"/>
                      <a:pt x="419849" y="48296"/>
                    </a:cubicBezTo>
                    <a:cubicBezTo>
                      <a:pt x="434769" y="63216"/>
                      <a:pt x="443997" y="83829"/>
                      <a:pt x="443997" y="106600"/>
                    </a:cubicBezTo>
                    <a:cubicBezTo>
                      <a:pt x="443997" y="129370"/>
                      <a:pt x="434770" y="150021"/>
                      <a:pt x="419849" y="164903"/>
                    </a:cubicBezTo>
                    <a:cubicBezTo>
                      <a:pt x="404929" y="179823"/>
                      <a:pt x="384316" y="189051"/>
                      <a:pt x="361546" y="189051"/>
                    </a:cubicBezTo>
                    <a:cubicBezTo>
                      <a:pt x="338775" y="189051"/>
                      <a:pt x="318125" y="179824"/>
                      <a:pt x="303242" y="164903"/>
                    </a:cubicBezTo>
                    <a:cubicBezTo>
                      <a:pt x="288322" y="149983"/>
                      <a:pt x="279094" y="129370"/>
                      <a:pt x="279094" y="106600"/>
                    </a:cubicBezTo>
                    <a:cubicBezTo>
                      <a:pt x="279094" y="83829"/>
                      <a:pt x="288322" y="63179"/>
                      <a:pt x="303242" y="48296"/>
                    </a:cubicBezTo>
                    <a:cubicBezTo>
                      <a:pt x="318162" y="33376"/>
                      <a:pt x="338775" y="24149"/>
                      <a:pt x="361546" y="24149"/>
                    </a:cubicBezTo>
                    <a:close/>
                    <a:moveTo>
                      <a:pt x="399646" y="68499"/>
                    </a:moveTo>
                    <a:cubicBezTo>
                      <a:pt x="389898" y="58751"/>
                      <a:pt x="376429" y="52724"/>
                      <a:pt x="361546" y="52724"/>
                    </a:cubicBezTo>
                    <a:cubicBezTo>
                      <a:pt x="346663" y="52724"/>
                      <a:pt x="333156" y="58751"/>
                      <a:pt x="323446" y="68499"/>
                    </a:cubicBezTo>
                    <a:cubicBezTo>
                      <a:pt x="313698" y="78247"/>
                      <a:pt x="307670" y="91716"/>
                      <a:pt x="307670" y="106599"/>
                    </a:cubicBezTo>
                    <a:cubicBezTo>
                      <a:pt x="307670" y="121482"/>
                      <a:pt x="313698" y="134988"/>
                      <a:pt x="323446" y="144699"/>
                    </a:cubicBezTo>
                    <a:cubicBezTo>
                      <a:pt x="333194" y="154447"/>
                      <a:pt x="346663" y="160474"/>
                      <a:pt x="361546" y="160474"/>
                    </a:cubicBezTo>
                    <a:cubicBezTo>
                      <a:pt x="376429" y="160474"/>
                      <a:pt x="389935" y="154447"/>
                      <a:pt x="399646" y="144699"/>
                    </a:cubicBezTo>
                    <a:cubicBezTo>
                      <a:pt x="409394" y="134951"/>
                      <a:pt x="415421" y="121482"/>
                      <a:pt x="415421" y="106599"/>
                    </a:cubicBezTo>
                    <a:cubicBezTo>
                      <a:pt x="415421" y="91716"/>
                      <a:pt x="409393" y="78210"/>
                      <a:pt x="399646" y="68499"/>
                    </a:cubicBezTo>
                    <a:close/>
                    <a:moveTo>
                      <a:pt x="543454" y="24149"/>
                    </a:moveTo>
                    <a:cubicBezTo>
                      <a:pt x="566225" y="24149"/>
                      <a:pt x="586875" y="33376"/>
                      <a:pt x="601758" y="48296"/>
                    </a:cubicBezTo>
                    <a:cubicBezTo>
                      <a:pt x="616678" y="63216"/>
                      <a:pt x="625905" y="83829"/>
                      <a:pt x="625905" y="106600"/>
                    </a:cubicBezTo>
                    <a:cubicBezTo>
                      <a:pt x="625905" y="129370"/>
                      <a:pt x="616678" y="150021"/>
                      <a:pt x="601758" y="164903"/>
                    </a:cubicBezTo>
                    <a:lnTo>
                      <a:pt x="600902" y="165685"/>
                    </a:lnTo>
                    <a:cubicBezTo>
                      <a:pt x="586056" y="180121"/>
                      <a:pt x="565778" y="189050"/>
                      <a:pt x="543455" y="189050"/>
                    </a:cubicBezTo>
                    <a:cubicBezTo>
                      <a:pt x="520721" y="189050"/>
                      <a:pt x="500108" y="179786"/>
                      <a:pt x="485188" y="164903"/>
                    </a:cubicBezTo>
                    <a:cubicBezTo>
                      <a:pt x="470231" y="149946"/>
                      <a:pt x="460966" y="129295"/>
                      <a:pt x="460966" y="106599"/>
                    </a:cubicBezTo>
                    <a:cubicBezTo>
                      <a:pt x="460966" y="83866"/>
                      <a:pt x="470231" y="63253"/>
                      <a:pt x="485114" y="48333"/>
                    </a:cubicBezTo>
                    <a:cubicBezTo>
                      <a:pt x="500034" y="33376"/>
                      <a:pt x="520684" y="24111"/>
                      <a:pt x="543418" y="24111"/>
                    </a:cubicBezTo>
                    <a:close/>
                    <a:moveTo>
                      <a:pt x="581554" y="68499"/>
                    </a:moveTo>
                    <a:cubicBezTo>
                      <a:pt x="571806" y="58751"/>
                      <a:pt x="558337" y="52724"/>
                      <a:pt x="543454" y="52724"/>
                    </a:cubicBezTo>
                    <a:cubicBezTo>
                      <a:pt x="528571" y="52724"/>
                      <a:pt x="515065" y="58751"/>
                      <a:pt x="505354" y="68499"/>
                    </a:cubicBezTo>
                    <a:cubicBezTo>
                      <a:pt x="495606" y="78210"/>
                      <a:pt x="489579" y="91716"/>
                      <a:pt x="489579" y="106599"/>
                    </a:cubicBezTo>
                    <a:cubicBezTo>
                      <a:pt x="489579" y="121482"/>
                      <a:pt x="495606" y="134988"/>
                      <a:pt x="505354" y="144736"/>
                    </a:cubicBezTo>
                    <a:cubicBezTo>
                      <a:pt x="515102" y="154447"/>
                      <a:pt x="528608" y="160511"/>
                      <a:pt x="543491" y="160511"/>
                    </a:cubicBezTo>
                    <a:cubicBezTo>
                      <a:pt x="558076" y="160511"/>
                      <a:pt x="571285" y="154744"/>
                      <a:pt x="580996" y="145406"/>
                    </a:cubicBezTo>
                    <a:lnTo>
                      <a:pt x="581629" y="144736"/>
                    </a:lnTo>
                    <a:cubicBezTo>
                      <a:pt x="591376" y="134988"/>
                      <a:pt x="597404" y="121482"/>
                      <a:pt x="597404" y="106636"/>
                    </a:cubicBezTo>
                    <a:cubicBezTo>
                      <a:pt x="597404" y="91753"/>
                      <a:pt x="591376" y="78247"/>
                      <a:pt x="581629" y="68536"/>
                    </a:cubicBezTo>
                    <a:close/>
                    <a:moveTo>
                      <a:pt x="102513" y="152587"/>
                    </a:moveTo>
                    <a:cubicBezTo>
                      <a:pt x="123051" y="152587"/>
                      <a:pt x="141692" y="160958"/>
                      <a:pt x="155198" y="174465"/>
                    </a:cubicBezTo>
                    <a:cubicBezTo>
                      <a:pt x="168704" y="187897"/>
                      <a:pt x="177076" y="206574"/>
                      <a:pt x="177076" y="227149"/>
                    </a:cubicBezTo>
                    <a:cubicBezTo>
                      <a:pt x="177076" y="247687"/>
                      <a:pt x="168704" y="266328"/>
                      <a:pt x="155235" y="279834"/>
                    </a:cubicBezTo>
                    <a:cubicBezTo>
                      <a:pt x="141766" y="293378"/>
                      <a:pt x="123088" y="301712"/>
                      <a:pt x="102512" y="301712"/>
                    </a:cubicBezTo>
                    <a:cubicBezTo>
                      <a:pt x="81936" y="301712"/>
                      <a:pt x="63259" y="293340"/>
                      <a:pt x="49790" y="279871"/>
                    </a:cubicBezTo>
                    <a:lnTo>
                      <a:pt x="48971" y="278978"/>
                    </a:lnTo>
                    <a:cubicBezTo>
                      <a:pt x="35948" y="265546"/>
                      <a:pt x="27949" y="247241"/>
                      <a:pt x="27949" y="227112"/>
                    </a:cubicBezTo>
                    <a:cubicBezTo>
                      <a:pt x="27949" y="206574"/>
                      <a:pt x="36284" y="187970"/>
                      <a:pt x="49790" y="174464"/>
                    </a:cubicBezTo>
                    <a:lnTo>
                      <a:pt x="49865" y="174390"/>
                    </a:lnTo>
                    <a:cubicBezTo>
                      <a:pt x="63371" y="160920"/>
                      <a:pt x="81974" y="152586"/>
                      <a:pt x="102475" y="152586"/>
                    </a:cubicBezTo>
                    <a:close/>
                    <a:moveTo>
                      <a:pt x="135033" y="194594"/>
                    </a:moveTo>
                    <a:cubicBezTo>
                      <a:pt x="126773" y="186297"/>
                      <a:pt x="115239" y="181162"/>
                      <a:pt x="102513" y="181162"/>
                    </a:cubicBezTo>
                    <a:cubicBezTo>
                      <a:pt x="89789" y="181162"/>
                      <a:pt x="78254" y="186296"/>
                      <a:pt x="69994" y="194556"/>
                    </a:cubicBezTo>
                    <a:cubicBezTo>
                      <a:pt x="61660" y="202890"/>
                      <a:pt x="56525" y="214387"/>
                      <a:pt x="56525" y="227112"/>
                    </a:cubicBezTo>
                    <a:cubicBezTo>
                      <a:pt x="56525" y="239502"/>
                      <a:pt x="61399" y="250776"/>
                      <a:pt x="69324" y="259036"/>
                    </a:cubicBezTo>
                    <a:lnTo>
                      <a:pt x="69994" y="259669"/>
                    </a:lnTo>
                    <a:cubicBezTo>
                      <a:pt x="78291" y="267966"/>
                      <a:pt x="89825" y="273138"/>
                      <a:pt x="102513" y="273138"/>
                    </a:cubicBezTo>
                    <a:cubicBezTo>
                      <a:pt x="115201" y="273138"/>
                      <a:pt x="126735" y="267966"/>
                      <a:pt x="135033" y="259669"/>
                    </a:cubicBezTo>
                    <a:cubicBezTo>
                      <a:pt x="143367" y="251371"/>
                      <a:pt x="148502" y="239875"/>
                      <a:pt x="148502" y="227149"/>
                    </a:cubicBezTo>
                    <a:cubicBezTo>
                      <a:pt x="148502" y="214462"/>
                      <a:pt x="143330" y="202927"/>
                      <a:pt x="135033" y="194593"/>
                    </a:cubicBezTo>
                    <a:close/>
                    <a:moveTo>
                      <a:pt x="802411" y="152587"/>
                    </a:moveTo>
                    <a:cubicBezTo>
                      <a:pt x="822987" y="152587"/>
                      <a:pt x="841628" y="160958"/>
                      <a:pt x="855134" y="174427"/>
                    </a:cubicBezTo>
                    <a:lnTo>
                      <a:pt x="855953" y="175320"/>
                    </a:lnTo>
                    <a:cubicBezTo>
                      <a:pt x="868975" y="188753"/>
                      <a:pt x="876974" y="207058"/>
                      <a:pt x="876974" y="227150"/>
                    </a:cubicBezTo>
                    <a:cubicBezTo>
                      <a:pt x="876974" y="247688"/>
                      <a:pt x="868603" y="266329"/>
                      <a:pt x="855133" y="279834"/>
                    </a:cubicBezTo>
                    <a:cubicBezTo>
                      <a:pt x="841664" y="293378"/>
                      <a:pt x="822987" y="301712"/>
                      <a:pt x="802411" y="301712"/>
                    </a:cubicBezTo>
                    <a:cubicBezTo>
                      <a:pt x="781873" y="301712"/>
                      <a:pt x="763232" y="293341"/>
                      <a:pt x="749726" y="279872"/>
                    </a:cubicBezTo>
                    <a:cubicBezTo>
                      <a:pt x="736182" y="266328"/>
                      <a:pt x="727848" y="247688"/>
                      <a:pt x="727848" y="227149"/>
                    </a:cubicBezTo>
                    <a:cubicBezTo>
                      <a:pt x="727848" y="206573"/>
                      <a:pt x="736220" y="187895"/>
                      <a:pt x="749689" y="174426"/>
                    </a:cubicBezTo>
                    <a:lnTo>
                      <a:pt x="750582" y="173607"/>
                    </a:lnTo>
                    <a:cubicBezTo>
                      <a:pt x="764014" y="160585"/>
                      <a:pt x="782319" y="152586"/>
                      <a:pt x="802448" y="152586"/>
                    </a:cubicBezTo>
                    <a:close/>
                    <a:moveTo>
                      <a:pt x="834931" y="194631"/>
                    </a:moveTo>
                    <a:cubicBezTo>
                      <a:pt x="826633" y="186334"/>
                      <a:pt x="815137" y="181162"/>
                      <a:pt x="802411" y="181162"/>
                    </a:cubicBezTo>
                    <a:cubicBezTo>
                      <a:pt x="790021" y="181162"/>
                      <a:pt x="778747" y="186036"/>
                      <a:pt x="770487" y="193961"/>
                    </a:cubicBezTo>
                    <a:lnTo>
                      <a:pt x="769855" y="194631"/>
                    </a:lnTo>
                    <a:cubicBezTo>
                      <a:pt x="761558" y="202928"/>
                      <a:pt x="756385" y="214462"/>
                      <a:pt x="756385" y="227150"/>
                    </a:cubicBezTo>
                    <a:cubicBezTo>
                      <a:pt x="756385" y="239875"/>
                      <a:pt x="761520" y="251372"/>
                      <a:pt x="769818" y="259707"/>
                    </a:cubicBezTo>
                    <a:cubicBezTo>
                      <a:pt x="778115" y="268004"/>
                      <a:pt x="789649" y="273139"/>
                      <a:pt x="802374" y="273139"/>
                    </a:cubicBezTo>
                    <a:cubicBezTo>
                      <a:pt x="815061" y="273139"/>
                      <a:pt x="826559" y="267967"/>
                      <a:pt x="834893" y="259670"/>
                    </a:cubicBezTo>
                    <a:cubicBezTo>
                      <a:pt x="843228" y="251372"/>
                      <a:pt x="848363" y="239876"/>
                      <a:pt x="848363" y="227150"/>
                    </a:cubicBezTo>
                    <a:cubicBezTo>
                      <a:pt x="848363" y="214760"/>
                      <a:pt x="843489" y="203486"/>
                      <a:pt x="835563" y="195263"/>
                    </a:cubicBezTo>
                    <a:lnTo>
                      <a:pt x="834893" y="194631"/>
                    </a:lnTo>
                    <a:close/>
                    <a:moveTo>
                      <a:pt x="703333" y="358232"/>
                    </a:moveTo>
                    <a:cubicBezTo>
                      <a:pt x="706942" y="346773"/>
                      <a:pt x="713305" y="336466"/>
                      <a:pt x="721639" y="328131"/>
                    </a:cubicBezTo>
                    <a:lnTo>
                      <a:pt x="722532" y="327313"/>
                    </a:lnTo>
                    <a:cubicBezTo>
                      <a:pt x="735852" y="314402"/>
                      <a:pt x="754009" y="306403"/>
                      <a:pt x="773915" y="306403"/>
                    </a:cubicBezTo>
                    <a:lnTo>
                      <a:pt x="830991" y="306403"/>
                    </a:lnTo>
                    <a:cubicBezTo>
                      <a:pt x="851343" y="306403"/>
                      <a:pt x="869834" y="314737"/>
                      <a:pt x="883229" y="328131"/>
                    </a:cubicBezTo>
                    <a:cubicBezTo>
                      <a:pt x="896624" y="341525"/>
                      <a:pt x="904958" y="360018"/>
                      <a:pt x="904958" y="380370"/>
                    </a:cubicBezTo>
                    <a:lnTo>
                      <a:pt x="904958" y="537237"/>
                    </a:lnTo>
                    <a:cubicBezTo>
                      <a:pt x="904958" y="545125"/>
                      <a:pt x="898558" y="551525"/>
                      <a:pt x="890670" y="551525"/>
                    </a:cubicBezTo>
                    <a:lnTo>
                      <a:pt x="750024" y="551525"/>
                    </a:lnTo>
                    <a:lnTo>
                      <a:pt x="750024" y="648899"/>
                    </a:lnTo>
                    <a:cubicBezTo>
                      <a:pt x="750024" y="656787"/>
                      <a:pt x="743625" y="663186"/>
                      <a:pt x="735737" y="663186"/>
                    </a:cubicBezTo>
                    <a:cubicBezTo>
                      <a:pt x="727849" y="663186"/>
                      <a:pt x="721449" y="656787"/>
                      <a:pt x="721449" y="648899"/>
                    </a:cubicBezTo>
                    <a:lnTo>
                      <a:pt x="721449" y="431986"/>
                    </a:lnTo>
                    <a:cubicBezTo>
                      <a:pt x="721449" y="417326"/>
                      <a:pt x="715459" y="404006"/>
                      <a:pt x="705823" y="394370"/>
                    </a:cubicBezTo>
                    <a:cubicBezTo>
                      <a:pt x="696186" y="384733"/>
                      <a:pt x="682865" y="378743"/>
                      <a:pt x="668206" y="378743"/>
                    </a:cubicBezTo>
                    <a:lnTo>
                      <a:pt x="603653" y="378743"/>
                    </a:lnTo>
                    <a:cubicBezTo>
                      <a:pt x="589700" y="378743"/>
                      <a:pt x="576938" y="384175"/>
                      <a:pt x="567413" y="393031"/>
                    </a:cubicBezTo>
                    <a:cubicBezTo>
                      <a:pt x="559078" y="400807"/>
                      <a:pt x="553200" y="411225"/>
                      <a:pt x="551154" y="422908"/>
                    </a:cubicBezTo>
                    <a:cubicBezTo>
                      <a:pt x="566558" y="438832"/>
                      <a:pt x="576120" y="460487"/>
                      <a:pt x="576120" y="484225"/>
                    </a:cubicBezTo>
                    <a:lnTo>
                      <a:pt x="576120" y="634577"/>
                    </a:lnTo>
                    <a:lnTo>
                      <a:pt x="626163" y="634577"/>
                    </a:lnTo>
                    <a:cubicBezTo>
                      <a:pt x="634051" y="634577"/>
                      <a:pt x="640451" y="640977"/>
                      <a:pt x="640451" y="648864"/>
                    </a:cubicBezTo>
                    <a:cubicBezTo>
                      <a:pt x="640451" y="656752"/>
                      <a:pt x="634051" y="663152"/>
                      <a:pt x="626163" y="663152"/>
                    </a:cubicBezTo>
                    <a:lnTo>
                      <a:pt x="576120" y="663152"/>
                    </a:lnTo>
                    <a:lnTo>
                      <a:pt x="576120" y="721939"/>
                    </a:lnTo>
                    <a:cubicBezTo>
                      <a:pt x="576120" y="729827"/>
                      <a:pt x="569720" y="736227"/>
                      <a:pt x="561832" y="736227"/>
                    </a:cubicBezTo>
                    <a:lnTo>
                      <a:pt x="343091" y="736227"/>
                    </a:lnTo>
                    <a:cubicBezTo>
                      <a:pt x="335203" y="736227"/>
                      <a:pt x="328803" y="729827"/>
                      <a:pt x="328803" y="721939"/>
                    </a:cubicBezTo>
                    <a:lnTo>
                      <a:pt x="328803" y="663152"/>
                    </a:lnTo>
                    <a:lnTo>
                      <a:pt x="169221" y="663152"/>
                    </a:lnTo>
                    <a:cubicBezTo>
                      <a:pt x="161333" y="663152"/>
                      <a:pt x="154934" y="656752"/>
                      <a:pt x="154934" y="648864"/>
                    </a:cubicBezTo>
                    <a:lnTo>
                      <a:pt x="154934" y="551490"/>
                    </a:lnTo>
                    <a:lnTo>
                      <a:pt x="14288" y="551490"/>
                    </a:lnTo>
                    <a:cubicBezTo>
                      <a:pt x="6400" y="551490"/>
                      <a:pt x="0" y="545091"/>
                      <a:pt x="0" y="537203"/>
                    </a:cubicBezTo>
                    <a:lnTo>
                      <a:pt x="0" y="476370"/>
                    </a:lnTo>
                    <a:cubicBezTo>
                      <a:pt x="0" y="468482"/>
                      <a:pt x="6400" y="462082"/>
                      <a:pt x="14288" y="462082"/>
                    </a:cubicBezTo>
                    <a:cubicBezTo>
                      <a:pt x="22175" y="462082"/>
                      <a:pt x="28575" y="468482"/>
                      <a:pt x="28575" y="476370"/>
                    </a:cubicBezTo>
                    <a:lnTo>
                      <a:pt x="28575" y="522915"/>
                    </a:lnTo>
                    <a:lnTo>
                      <a:pt x="154934" y="522915"/>
                    </a:lnTo>
                    <a:lnTo>
                      <a:pt x="154934" y="431981"/>
                    </a:lnTo>
                    <a:cubicBezTo>
                      <a:pt x="154934" y="410885"/>
                      <a:pt x="163045" y="391574"/>
                      <a:pt x="176291" y="377027"/>
                    </a:cubicBezTo>
                    <a:cubicBezTo>
                      <a:pt x="175472" y="365864"/>
                      <a:pt x="170561" y="355781"/>
                      <a:pt x="163082" y="348303"/>
                    </a:cubicBezTo>
                    <a:cubicBezTo>
                      <a:pt x="154860" y="340080"/>
                      <a:pt x="143511" y="334946"/>
                      <a:pt x="131047" y="334946"/>
                    </a:cubicBezTo>
                    <a:lnTo>
                      <a:pt x="73971" y="334946"/>
                    </a:lnTo>
                    <a:cubicBezTo>
                      <a:pt x="63367" y="334946"/>
                      <a:pt x="53545" y="338630"/>
                      <a:pt x="45843" y="344768"/>
                    </a:cubicBezTo>
                    <a:cubicBezTo>
                      <a:pt x="37918" y="351056"/>
                      <a:pt x="32114" y="359949"/>
                      <a:pt x="29769" y="370069"/>
                    </a:cubicBezTo>
                    <a:cubicBezTo>
                      <a:pt x="27983" y="377733"/>
                      <a:pt x="20319" y="382496"/>
                      <a:pt x="12617" y="380710"/>
                    </a:cubicBezTo>
                    <a:cubicBezTo>
                      <a:pt x="4952" y="378924"/>
                      <a:pt x="190" y="371259"/>
                      <a:pt x="1975" y="363557"/>
                    </a:cubicBezTo>
                    <a:cubicBezTo>
                      <a:pt x="5808" y="347074"/>
                      <a:pt x="15221" y="332638"/>
                      <a:pt x="28095" y="322407"/>
                    </a:cubicBezTo>
                    <a:cubicBezTo>
                      <a:pt x="40745" y="312361"/>
                      <a:pt x="56744" y="306333"/>
                      <a:pt x="73971" y="306333"/>
                    </a:cubicBezTo>
                    <a:lnTo>
                      <a:pt x="131047" y="306333"/>
                    </a:lnTo>
                    <a:cubicBezTo>
                      <a:pt x="151399" y="306333"/>
                      <a:pt x="169891" y="314667"/>
                      <a:pt x="183286" y="328062"/>
                    </a:cubicBezTo>
                    <a:cubicBezTo>
                      <a:pt x="191583" y="336359"/>
                      <a:pt x="197983" y="346665"/>
                      <a:pt x="201592" y="358162"/>
                    </a:cubicBezTo>
                    <a:cubicBezTo>
                      <a:pt x="212270" y="353028"/>
                      <a:pt x="224177" y="350163"/>
                      <a:pt x="236752" y="350163"/>
                    </a:cubicBezTo>
                    <a:lnTo>
                      <a:pt x="301343" y="350163"/>
                    </a:lnTo>
                    <a:cubicBezTo>
                      <a:pt x="322775" y="350163"/>
                      <a:pt x="342346" y="358535"/>
                      <a:pt x="356967" y="372152"/>
                    </a:cubicBezTo>
                    <a:cubicBezTo>
                      <a:pt x="366567" y="381082"/>
                      <a:pt x="374046" y="392319"/>
                      <a:pt x="378473" y="404932"/>
                    </a:cubicBezTo>
                    <a:cubicBezTo>
                      <a:pt x="390156" y="399202"/>
                      <a:pt x="403253" y="396002"/>
                      <a:pt x="417094" y="396002"/>
                    </a:cubicBezTo>
                    <a:lnTo>
                      <a:pt x="487862" y="396002"/>
                    </a:lnTo>
                    <a:cubicBezTo>
                      <a:pt x="501703" y="396002"/>
                      <a:pt x="514800" y="399202"/>
                      <a:pt x="526483" y="404932"/>
                    </a:cubicBezTo>
                    <a:cubicBezTo>
                      <a:pt x="530948" y="392319"/>
                      <a:pt x="538389" y="381119"/>
                      <a:pt x="547989" y="372189"/>
                    </a:cubicBezTo>
                    <a:cubicBezTo>
                      <a:pt x="562611" y="358572"/>
                      <a:pt x="582219" y="350200"/>
                      <a:pt x="603613" y="350200"/>
                    </a:cubicBezTo>
                    <a:lnTo>
                      <a:pt x="668166" y="350200"/>
                    </a:lnTo>
                    <a:cubicBezTo>
                      <a:pt x="680705" y="350200"/>
                      <a:pt x="692649" y="353102"/>
                      <a:pt x="703327" y="358200"/>
                    </a:cubicBezTo>
                    <a:close/>
                    <a:moveTo>
                      <a:pt x="749953" y="522986"/>
                    </a:moveTo>
                    <a:lnTo>
                      <a:pt x="876312" y="522986"/>
                    </a:lnTo>
                    <a:lnTo>
                      <a:pt x="876312" y="380406"/>
                    </a:lnTo>
                    <a:cubicBezTo>
                      <a:pt x="876312" y="367942"/>
                      <a:pt x="871177" y="356594"/>
                      <a:pt x="862955" y="348371"/>
                    </a:cubicBezTo>
                    <a:cubicBezTo>
                      <a:pt x="854733" y="340148"/>
                      <a:pt x="843384" y="335014"/>
                      <a:pt x="830920" y="335014"/>
                    </a:cubicBezTo>
                    <a:lnTo>
                      <a:pt x="773844" y="335014"/>
                    </a:lnTo>
                    <a:cubicBezTo>
                      <a:pt x="761678" y="335014"/>
                      <a:pt x="750552" y="339851"/>
                      <a:pt x="742441" y="347664"/>
                    </a:cubicBezTo>
                    <a:lnTo>
                      <a:pt x="741808" y="348334"/>
                    </a:lnTo>
                    <a:cubicBezTo>
                      <a:pt x="734330" y="355813"/>
                      <a:pt x="729381" y="365896"/>
                      <a:pt x="728600" y="377095"/>
                    </a:cubicBezTo>
                    <a:cubicBezTo>
                      <a:pt x="741846" y="391679"/>
                      <a:pt x="749957" y="410953"/>
                      <a:pt x="749957" y="432012"/>
                    </a:cubicBezTo>
                    <a:close/>
                    <a:moveTo>
                      <a:pt x="28587" y="422821"/>
                    </a:moveTo>
                    <a:cubicBezTo>
                      <a:pt x="28587" y="430709"/>
                      <a:pt x="22187" y="437109"/>
                      <a:pt x="14299" y="437109"/>
                    </a:cubicBezTo>
                    <a:cubicBezTo>
                      <a:pt x="6412" y="437109"/>
                      <a:pt x="12" y="430709"/>
                      <a:pt x="12" y="422821"/>
                    </a:cubicBezTo>
                    <a:lnTo>
                      <a:pt x="12" y="420514"/>
                    </a:lnTo>
                    <a:cubicBezTo>
                      <a:pt x="12" y="412627"/>
                      <a:pt x="6412" y="406227"/>
                      <a:pt x="14299" y="406227"/>
                    </a:cubicBezTo>
                    <a:cubicBezTo>
                      <a:pt x="22187" y="406227"/>
                      <a:pt x="28587" y="412627"/>
                      <a:pt x="28587" y="420514"/>
                    </a:cubicBezTo>
                    <a:close/>
                    <a:moveTo>
                      <a:pt x="269017" y="180124"/>
                    </a:moveTo>
                    <a:cubicBezTo>
                      <a:pt x="291787" y="180124"/>
                      <a:pt x="312438" y="189352"/>
                      <a:pt x="327320" y="204272"/>
                    </a:cubicBezTo>
                    <a:cubicBezTo>
                      <a:pt x="342240" y="219192"/>
                      <a:pt x="351468" y="239805"/>
                      <a:pt x="351468" y="262576"/>
                    </a:cubicBezTo>
                    <a:cubicBezTo>
                      <a:pt x="351468" y="285346"/>
                      <a:pt x="342241" y="305996"/>
                      <a:pt x="327320" y="320879"/>
                    </a:cubicBezTo>
                    <a:cubicBezTo>
                      <a:pt x="312400" y="335799"/>
                      <a:pt x="291787" y="345027"/>
                      <a:pt x="269017" y="345027"/>
                    </a:cubicBezTo>
                    <a:cubicBezTo>
                      <a:pt x="246246" y="345027"/>
                      <a:pt x="225596" y="335799"/>
                      <a:pt x="210713" y="320879"/>
                    </a:cubicBezTo>
                    <a:cubicBezTo>
                      <a:pt x="195794" y="305959"/>
                      <a:pt x="186566" y="285346"/>
                      <a:pt x="186566" y="262576"/>
                    </a:cubicBezTo>
                    <a:cubicBezTo>
                      <a:pt x="186566" y="239805"/>
                      <a:pt x="195793" y="219155"/>
                      <a:pt x="210713" y="204272"/>
                    </a:cubicBezTo>
                    <a:cubicBezTo>
                      <a:pt x="225633" y="189352"/>
                      <a:pt x="246246" y="180124"/>
                      <a:pt x="269017" y="180124"/>
                    </a:cubicBezTo>
                    <a:close/>
                    <a:moveTo>
                      <a:pt x="307117" y="224475"/>
                    </a:moveTo>
                    <a:cubicBezTo>
                      <a:pt x="297369" y="214727"/>
                      <a:pt x="283900" y="208699"/>
                      <a:pt x="269017" y="208699"/>
                    </a:cubicBezTo>
                    <a:cubicBezTo>
                      <a:pt x="254134" y="208699"/>
                      <a:pt x="240628" y="214727"/>
                      <a:pt x="230917" y="224475"/>
                    </a:cubicBezTo>
                    <a:cubicBezTo>
                      <a:pt x="221169" y="234222"/>
                      <a:pt x="215142" y="247692"/>
                      <a:pt x="215142" y="262575"/>
                    </a:cubicBezTo>
                    <a:cubicBezTo>
                      <a:pt x="215142" y="277457"/>
                      <a:pt x="221169" y="290964"/>
                      <a:pt x="230917" y="300675"/>
                    </a:cubicBezTo>
                    <a:cubicBezTo>
                      <a:pt x="240665" y="310423"/>
                      <a:pt x="254134" y="316450"/>
                      <a:pt x="269017" y="316450"/>
                    </a:cubicBezTo>
                    <a:cubicBezTo>
                      <a:pt x="283900" y="316450"/>
                      <a:pt x="297406" y="310422"/>
                      <a:pt x="307117" y="300675"/>
                    </a:cubicBezTo>
                    <a:cubicBezTo>
                      <a:pt x="316865" y="290927"/>
                      <a:pt x="322892" y="277457"/>
                      <a:pt x="322892" y="262575"/>
                    </a:cubicBezTo>
                    <a:cubicBezTo>
                      <a:pt x="322892" y="247692"/>
                      <a:pt x="316865" y="234185"/>
                      <a:pt x="307117" y="224475"/>
                    </a:cubicBezTo>
                    <a:close/>
                    <a:moveTo>
                      <a:pt x="635844" y="180124"/>
                    </a:moveTo>
                    <a:cubicBezTo>
                      <a:pt x="658614" y="180124"/>
                      <a:pt x="679264" y="189352"/>
                      <a:pt x="694147" y="204272"/>
                    </a:cubicBezTo>
                    <a:cubicBezTo>
                      <a:pt x="709067" y="219192"/>
                      <a:pt x="718295" y="239805"/>
                      <a:pt x="718295" y="262576"/>
                    </a:cubicBezTo>
                    <a:cubicBezTo>
                      <a:pt x="718295" y="285346"/>
                      <a:pt x="709068" y="305996"/>
                      <a:pt x="694147" y="320879"/>
                    </a:cubicBezTo>
                    <a:lnTo>
                      <a:pt x="693292" y="321660"/>
                    </a:lnTo>
                    <a:cubicBezTo>
                      <a:pt x="678446" y="336096"/>
                      <a:pt x="658168" y="345026"/>
                      <a:pt x="635844" y="345026"/>
                    </a:cubicBezTo>
                    <a:cubicBezTo>
                      <a:pt x="613111" y="345026"/>
                      <a:pt x="592498" y="335762"/>
                      <a:pt x="577578" y="320878"/>
                    </a:cubicBezTo>
                    <a:cubicBezTo>
                      <a:pt x="562621" y="305921"/>
                      <a:pt x="553356" y="285271"/>
                      <a:pt x="553356" y="262575"/>
                    </a:cubicBezTo>
                    <a:cubicBezTo>
                      <a:pt x="553356" y="239842"/>
                      <a:pt x="562621" y="219229"/>
                      <a:pt x="577504" y="204309"/>
                    </a:cubicBezTo>
                    <a:cubicBezTo>
                      <a:pt x="592424" y="189351"/>
                      <a:pt x="613074" y="180086"/>
                      <a:pt x="635807" y="180086"/>
                    </a:cubicBezTo>
                    <a:close/>
                    <a:moveTo>
                      <a:pt x="673944" y="224475"/>
                    </a:moveTo>
                    <a:cubicBezTo>
                      <a:pt x="664196" y="214727"/>
                      <a:pt x="650727" y="208699"/>
                      <a:pt x="635844" y="208699"/>
                    </a:cubicBezTo>
                    <a:cubicBezTo>
                      <a:pt x="620961" y="208699"/>
                      <a:pt x="607455" y="214727"/>
                      <a:pt x="597744" y="224475"/>
                    </a:cubicBezTo>
                    <a:cubicBezTo>
                      <a:pt x="587996" y="234185"/>
                      <a:pt x="581968" y="247692"/>
                      <a:pt x="581968" y="262575"/>
                    </a:cubicBezTo>
                    <a:cubicBezTo>
                      <a:pt x="581968" y="277457"/>
                      <a:pt x="587996" y="290964"/>
                      <a:pt x="597744" y="300712"/>
                    </a:cubicBezTo>
                    <a:cubicBezTo>
                      <a:pt x="607492" y="310423"/>
                      <a:pt x="620998" y="316487"/>
                      <a:pt x="635881" y="316487"/>
                    </a:cubicBezTo>
                    <a:cubicBezTo>
                      <a:pt x="650466" y="316487"/>
                      <a:pt x="663675" y="310720"/>
                      <a:pt x="673386" y="301381"/>
                    </a:cubicBezTo>
                    <a:lnTo>
                      <a:pt x="674018" y="300712"/>
                    </a:lnTo>
                    <a:cubicBezTo>
                      <a:pt x="683766" y="290964"/>
                      <a:pt x="689793" y="277457"/>
                      <a:pt x="689793" y="262612"/>
                    </a:cubicBezTo>
                    <a:cubicBezTo>
                      <a:pt x="689793" y="247729"/>
                      <a:pt x="683766" y="234222"/>
                      <a:pt x="674018" y="224512"/>
                    </a:cubicBezTo>
                    <a:close/>
                    <a:moveTo>
                      <a:pt x="681981" y="634678"/>
                    </a:moveTo>
                    <a:cubicBezTo>
                      <a:pt x="689868" y="634678"/>
                      <a:pt x="696268" y="641078"/>
                      <a:pt x="696268" y="648966"/>
                    </a:cubicBezTo>
                    <a:cubicBezTo>
                      <a:pt x="696268" y="656854"/>
                      <a:pt x="689868" y="663253"/>
                      <a:pt x="681981" y="663253"/>
                    </a:cubicBezTo>
                    <a:lnTo>
                      <a:pt x="679674" y="663253"/>
                    </a:lnTo>
                    <a:cubicBezTo>
                      <a:pt x="671786" y="663253"/>
                      <a:pt x="665386" y="656854"/>
                      <a:pt x="665386" y="648966"/>
                    </a:cubicBezTo>
                    <a:cubicBezTo>
                      <a:pt x="665386" y="641078"/>
                      <a:pt x="671786" y="634678"/>
                      <a:pt x="679674" y="634678"/>
                    </a:cubicBezTo>
                    <a:close/>
                    <a:moveTo>
                      <a:pt x="353701" y="423004"/>
                    </a:moveTo>
                    <a:cubicBezTo>
                      <a:pt x="351692" y="411321"/>
                      <a:pt x="345814" y="400903"/>
                      <a:pt x="337442" y="393127"/>
                    </a:cubicBezTo>
                    <a:cubicBezTo>
                      <a:pt x="327954" y="384272"/>
                      <a:pt x="315193" y="378840"/>
                      <a:pt x="301240" y="378840"/>
                    </a:cubicBezTo>
                    <a:lnTo>
                      <a:pt x="236649" y="378840"/>
                    </a:lnTo>
                    <a:cubicBezTo>
                      <a:pt x="222026" y="378840"/>
                      <a:pt x="208706" y="384830"/>
                      <a:pt x="199032" y="394466"/>
                    </a:cubicBezTo>
                    <a:cubicBezTo>
                      <a:pt x="189396" y="404103"/>
                      <a:pt x="183406" y="417423"/>
                      <a:pt x="183406" y="432082"/>
                    </a:cubicBezTo>
                    <a:lnTo>
                      <a:pt x="183406" y="634708"/>
                    </a:lnTo>
                    <a:lnTo>
                      <a:pt x="328700" y="634708"/>
                    </a:lnTo>
                    <a:lnTo>
                      <a:pt x="328700" y="484356"/>
                    </a:lnTo>
                    <a:cubicBezTo>
                      <a:pt x="328700" y="460580"/>
                      <a:pt x="338262" y="438926"/>
                      <a:pt x="353666" y="423038"/>
                    </a:cubicBezTo>
                    <a:close/>
                    <a:moveTo>
                      <a:pt x="495129" y="257545"/>
                    </a:moveTo>
                    <a:cubicBezTo>
                      <a:pt x="484227" y="246644"/>
                      <a:pt x="469083" y="239835"/>
                      <a:pt x="452415" y="239835"/>
                    </a:cubicBezTo>
                    <a:cubicBezTo>
                      <a:pt x="435746" y="239835"/>
                      <a:pt x="420603" y="246606"/>
                      <a:pt x="409701" y="257545"/>
                    </a:cubicBezTo>
                    <a:cubicBezTo>
                      <a:pt x="398762" y="268484"/>
                      <a:pt x="391990" y="283591"/>
                      <a:pt x="391990" y="300296"/>
                    </a:cubicBezTo>
                    <a:cubicBezTo>
                      <a:pt x="391990" y="316668"/>
                      <a:pt x="398464" y="331550"/>
                      <a:pt x="408994" y="342415"/>
                    </a:cubicBezTo>
                    <a:lnTo>
                      <a:pt x="409664" y="343048"/>
                    </a:lnTo>
                    <a:cubicBezTo>
                      <a:pt x="420602" y="353986"/>
                      <a:pt x="435709" y="360758"/>
                      <a:pt x="452415" y="360758"/>
                    </a:cubicBezTo>
                    <a:cubicBezTo>
                      <a:pt x="469084" y="360758"/>
                      <a:pt x="484226" y="353987"/>
                      <a:pt x="495166" y="343048"/>
                    </a:cubicBezTo>
                    <a:cubicBezTo>
                      <a:pt x="506104" y="332146"/>
                      <a:pt x="512877" y="317002"/>
                      <a:pt x="512877" y="300297"/>
                    </a:cubicBezTo>
                    <a:cubicBezTo>
                      <a:pt x="512877" y="283628"/>
                      <a:pt x="506105" y="268485"/>
                      <a:pt x="495166" y="257545"/>
                    </a:cubicBezTo>
                    <a:close/>
                    <a:moveTo>
                      <a:pt x="487799" y="424642"/>
                    </a:moveTo>
                    <a:lnTo>
                      <a:pt x="417031" y="424642"/>
                    </a:lnTo>
                    <a:cubicBezTo>
                      <a:pt x="400622" y="424642"/>
                      <a:pt x="385702" y="431377"/>
                      <a:pt x="374875" y="442167"/>
                    </a:cubicBezTo>
                    <a:cubicBezTo>
                      <a:pt x="364048" y="452956"/>
                      <a:pt x="357351" y="467876"/>
                      <a:pt x="357351" y="484322"/>
                    </a:cubicBezTo>
                    <a:lnTo>
                      <a:pt x="357351" y="707750"/>
                    </a:lnTo>
                    <a:lnTo>
                      <a:pt x="547518" y="707750"/>
                    </a:lnTo>
                    <a:lnTo>
                      <a:pt x="547518" y="484322"/>
                    </a:lnTo>
                    <a:cubicBezTo>
                      <a:pt x="547518" y="468249"/>
                      <a:pt x="541081" y="453589"/>
                      <a:pt x="530663" y="442799"/>
                    </a:cubicBezTo>
                    <a:lnTo>
                      <a:pt x="529993" y="442167"/>
                    </a:lnTo>
                    <a:cubicBezTo>
                      <a:pt x="519166" y="431339"/>
                      <a:pt x="504246" y="424642"/>
                      <a:pt x="487838" y="42464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360" name="Google Shape;10360;p157"/>
            <p:cNvSpPr/>
            <p:nvPr/>
          </p:nvSpPr>
          <p:spPr>
            <a:xfrm>
              <a:off x="5275196" y="3189047"/>
              <a:ext cx="2834011" cy="69372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i="0" lang="pt-BR" sz="1400" u="none" cap="none" strike="noStrike">
                  <a:solidFill>
                    <a:schemeClr val="dk2"/>
                  </a:solidFill>
                  <a:latin typeface="Calibri"/>
                  <a:ea typeface="Calibri"/>
                  <a:cs typeface="Calibri"/>
                  <a:sym typeface="Calibri"/>
                </a:rPr>
                <a:t>Dose de ataque </a:t>
              </a:r>
              <a:r>
                <a:rPr b="0" i="0" lang="pt-BR" sz="1400" u="none" cap="none" strike="noStrike">
                  <a:solidFill>
                    <a:srgbClr val="6E6159"/>
                  </a:solidFill>
                  <a:latin typeface="Calibri"/>
                  <a:ea typeface="Calibri"/>
                  <a:cs typeface="Calibri"/>
                  <a:sym typeface="Calibri"/>
                </a:rPr>
                <a:t>(dia 1) seguida de </a:t>
              </a:r>
              <a:r>
                <a:rPr b="1" i="0" lang="pt-BR" sz="1400" u="none" cap="none" strike="noStrike">
                  <a:solidFill>
                    <a:schemeClr val="dk2"/>
                  </a:solidFill>
                  <a:latin typeface="Calibri"/>
                  <a:ea typeface="Calibri"/>
                  <a:cs typeface="Calibri"/>
                  <a:sym typeface="Calibri"/>
                </a:rPr>
                <a:t>doses de manutenção </a:t>
              </a:r>
              <a:r>
                <a:rPr b="0" i="0" lang="pt-BR" sz="1400" u="none" cap="none" strike="noStrike">
                  <a:solidFill>
                    <a:srgbClr val="6E6159"/>
                  </a:solidFill>
                  <a:latin typeface="Calibri"/>
                  <a:ea typeface="Calibri"/>
                  <a:cs typeface="Calibri"/>
                  <a:sym typeface="Calibri"/>
                </a:rPr>
                <a:t>(dia 15 e depois a cada 4/8 semanas), </a:t>
              </a:r>
              <a:r>
                <a:rPr b="1" lang="pt-BR" sz="1400">
                  <a:solidFill>
                    <a:schemeClr val="dk2"/>
                  </a:solidFill>
                  <a:latin typeface="Calibri"/>
                  <a:ea typeface="Calibri"/>
                  <a:cs typeface="Calibri"/>
                  <a:sym typeface="Calibri"/>
                </a:rPr>
                <a:t>baseadas no peso</a:t>
              </a:r>
              <a:r>
                <a:rPr b="0" baseline="30000" i="0" lang="pt-BR" sz="1400" u="none" cap="none" strike="noStrike">
                  <a:solidFill>
                    <a:schemeClr val="dk2"/>
                  </a:solidFill>
                  <a:latin typeface="Calibri"/>
                  <a:ea typeface="Calibri"/>
                  <a:cs typeface="Calibri"/>
                  <a:sym typeface="Calibri"/>
                </a:rPr>
                <a:t>1</a:t>
              </a:r>
              <a:r>
                <a:rPr b="0" i="0" lang="pt-BR" sz="1400" u="none" cap="none" strike="noStrike">
                  <a:solidFill>
                    <a:schemeClr val="dk2"/>
                  </a:solidFill>
                  <a:latin typeface="Calibri"/>
                  <a:ea typeface="Calibri"/>
                  <a:cs typeface="Calibri"/>
                  <a:sym typeface="Calibri"/>
                </a:rPr>
                <a:t>  </a:t>
              </a:r>
              <a:endParaRPr/>
            </a:p>
          </p:txBody>
        </p:sp>
      </p:grpSp>
      <p:sp>
        <p:nvSpPr>
          <p:cNvPr id="10361" name="Google Shape;10361;p157"/>
          <p:cNvSpPr/>
          <p:nvPr/>
        </p:nvSpPr>
        <p:spPr>
          <a:xfrm>
            <a:off x="5275196" y="4170886"/>
            <a:ext cx="491141" cy="491141"/>
          </a:xfrm>
          <a:prstGeom prst="ellipse">
            <a:avLst/>
          </a:prstGeom>
          <a:solidFill>
            <a:schemeClr val="lt1"/>
          </a:solidFill>
          <a:ln cap="flat" cmpd="sng" w="12700">
            <a:solidFill>
              <a:schemeClr val="lt2"/>
            </a:solidFill>
            <a:prstDash val="solid"/>
            <a:miter lim="800000"/>
            <a:headEnd len="sm" w="sm" type="none"/>
            <a:tailEnd len="sm" w="sm" type="none"/>
          </a:ln>
          <a:effectLst>
            <a:outerShdw blurRad="152400" sx="85000" rotWithShape="0" dir="5400000" dist="101600" sy="85000">
              <a:schemeClr val="dk1">
                <a:alpha val="14901"/>
              </a:scheme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2"/>
              </a:buClr>
              <a:buSzPts val="1800"/>
              <a:buFont typeface="Arial"/>
              <a:buNone/>
            </a:pPr>
            <a:r>
              <a:rPr b="1" i="0" lang="pt-BR" sz="1800" u="none" cap="none" strike="noStrike">
                <a:solidFill>
                  <a:schemeClr val="lt2"/>
                </a:solidFill>
                <a:latin typeface="Arial"/>
                <a:ea typeface="Arial"/>
                <a:cs typeface="Arial"/>
                <a:sym typeface="Arial"/>
              </a:rPr>
              <a:t>i</a:t>
            </a:r>
            <a:endParaRPr/>
          </a:p>
        </p:txBody>
      </p:sp>
      <p:sp>
        <p:nvSpPr>
          <p:cNvPr id="10362" name="Google Shape;10362;p157"/>
          <p:cNvSpPr/>
          <p:nvPr/>
        </p:nvSpPr>
        <p:spPr>
          <a:xfrm>
            <a:off x="5679090" y="4167091"/>
            <a:ext cx="2339425" cy="494936"/>
          </a:xfrm>
          <a:prstGeom prst="rect">
            <a:avLst/>
          </a:prstGeom>
          <a:solidFill>
            <a:srgbClr val="FFFFFF">
              <a:alpha val="784"/>
            </a:srgbClr>
          </a:solidFill>
          <a:ln>
            <a:noFill/>
          </a:ln>
        </p:spPr>
        <p:txBody>
          <a:bodyPr anchorCtr="0" anchor="ctr" bIns="45700" lIns="180000" spcFirstLastPara="1" rIns="91425" wrap="square" tIns="45700">
            <a:noAutofit/>
          </a:bodyPr>
          <a:lstStyle/>
          <a:p>
            <a:pPr indent="0" lvl="0" marL="0" marR="0" rtl="0" algn="l">
              <a:lnSpc>
                <a:spcPct val="100000"/>
              </a:lnSpc>
              <a:spcBef>
                <a:spcPts val="0"/>
              </a:spcBef>
              <a:spcAft>
                <a:spcPts val="0"/>
              </a:spcAft>
              <a:buClr>
                <a:srgbClr val="6E6159"/>
              </a:buClr>
              <a:buSzPts val="900"/>
              <a:buFont typeface="Arial"/>
              <a:buNone/>
            </a:pPr>
            <a:r>
              <a:rPr b="0" i="1" lang="pt-BR" sz="900" u="none" cap="none" strike="noStrike">
                <a:solidFill>
                  <a:srgbClr val="6E6159"/>
                </a:solidFill>
                <a:latin typeface="Arial"/>
                <a:ea typeface="Arial"/>
                <a:cs typeface="Arial"/>
                <a:sym typeface="Arial"/>
              </a:rPr>
              <a:t>Doses de ataque e manutenção baseadas no peso corporal do paciente</a:t>
            </a:r>
            <a:endParaRPr/>
          </a:p>
        </p:txBody>
      </p:sp>
      <p:grpSp>
        <p:nvGrpSpPr>
          <p:cNvPr id="10363" name="Google Shape;10363;p157"/>
          <p:cNvGrpSpPr/>
          <p:nvPr/>
        </p:nvGrpSpPr>
        <p:grpSpPr>
          <a:xfrm>
            <a:off x="884765" y="4869798"/>
            <a:ext cx="12221634" cy="865828"/>
            <a:chOff x="884765" y="4869798"/>
            <a:chExt cx="12221634" cy="865828"/>
          </a:xfrm>
        </p:grpSpPr>
        <p:grpSp>
          <p:nvGrpSpPr>
            <p:cNvPr id="10364" name="Google Shape;10364;p157"/>
            <p:cNvGrpSpPr/>
            <p:nvPr/>
          </p:nvGrpSpPr>
          <p:grpSpPr>
            <a:xfrm>
              <a:off x="884765" y="4869798"/>
              <a:ext cx="12221634" cy="865828"/>
              <a:chOff x="884765" y="4699772"/>
              <a:chExt cx="12221634" cy="865828"/>
            </a:xfrm>
          </p:grpSpPr>
          <p:sp>
            <p:nvSpPr>
              <p:cNvPr id="10365" name="Google Shape;10365;p157"/>
              <p:cNvSpPr/>
              <p:nvPr/>
            </p:nvSpPr>
            <p:spPr>
              <a:xfrm>
                <a:off x="884765" y="4699772"/>
                <a:ext cx="12221634" cy="86582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0366" name="Google Shape;10366;p157"/>
              <p:cNvSpPr/>
              <p:nvPr/>
            </p:nvSpPr>
            <p:spPr>
              <a:xfrm>
                <a:off x="1331188" y="4825054"/>
                <a:ext cx="2858647" cy="61814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600">
                    <a:solidFill>
                      <a:schemeClr val="lt1"/>
                    </a:solidFill>
                    <a:latin typeface="Calibri"/>
                    <a:ea typeface="Calibri"/>
                    <a:cs typeface="Calibri"/>
                    <a:sym typeface="Calibri"/>
                  </a:rPr>
                  <a:t>Desfechos primários (basais e nas semanas 2, 10, 18 e 26): </a:t>
                </a:r>
                <a:endParaRPr sz="1600">
                  <a:solidFill>
                    <a:schemeClr val="lt1"/>
                  </a:solidFill>
                  <a:latin typeface="Calibri"/>
                  <a:ea typeface="Calibri"/>
                  <a:cs typeface="Calibri"/>
                  <a:sym typeface="Calibri"/>
                </a:endParaRPr>
              </a:p>
            </p:txBody>
          </p:sp>
        </p:grpSp>
        <p:sp>
          <p:nvSpPr>
            <p:cNvPr id="10367" name="Google Shape;10367;p157"/>
            <p:cNvSpPr/>
            <p:nvPr/>
          </p:nvSpPr>
          <p:spPr>
            <a:xfrm>
              <a:off x="5282792" y="4939998"/>
              <a:ext cx="1819531" cy="53652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0" i="0" lang="pt-BR" sz="1400" u="none" cap="none" strike="noStrike">
                  <a:solidFill>
                    <a:schemeClr val="lt1"/>
                  </a:solidFill>
                  <a:latin typeface="Calibri"/>
                  <a:ea typeface="Calibri"/>
                  <a:cs typeface="Calibri"/>
                  <a:sym typeface="Calibri"/>
                </a:rPr>
                <a:t>C</a:t>
              </a:r>
              <a:r>
                <a:rPr b="0" baseline="-25000" i="0" lang="pt-BR" sz="1400" u="none" cap="none" strike="noStrike">
                  <a:solidFill>
                    <a:schemeClr val="lt1"/>
                  </a:solidFill>
                  <a:latin typeface="Calibri"/>
                  <a:ea typeface="Calibri"/>
                  <a:cs typeface="Calibri"/>
                  <a:sym typeface="Calibri"/>
                </a:rPr>
                <a:t>máx</a:t>
              </a:r>
              <a:r>
                <a:rPr b="0" i="0" lang="pt-BR" sz="1400" u="none" cap="none" strike="noStrike">
                  <a:solidFill>
                    <a:schemeClr val="lt1"/>
                  </a:solidFill>
                  <a:latin typeface="Calibri"/>
                  <a:ea typeface="Calibri"/>
                  <a:cs typeface="Calibri"/>
                  <a:sym typeface="Calibri"/>
                </a:rPr>
                <a:t> e C</a:t>
              </a:r>
              <a:r>
                <a:rPr b="0" baseline="-25000" i="0" lang="pt-BR" sz="1400" u="none" cap="none" strike="noStrike">
                  <a:solidFill>
                    <a:schemeClr val="lt1"/>
                  </a:solidFill>
                  <a:latin typeface="Calibri"/>
                  <a:ea typeface="Calibri"/>
                  <a:cs typeface="Calibri"/>
                  <a:sym typeface="Calibri"/>
                </a:rPr>
                <a:t>vale</a:t>
              </a:r>
              <a:r>
                <a:rPr lang="pt-BR" sz="1400">
                  <a:solidFill>
                    <a:schemeClr val="lt1"/>
                  </a:solidFill>
                  <a:latin typeface="Calibri"/>
                  <a:ea typeface="Calibri"/>
                  <a:cs typeface="Calibri"/>
                  <a:sym typeface="Calibri"/>
                </a:rPr>
                <a:t> de ravulizumabe</a:t>
              </a:r>
              <a:r>
                <a:rPr baseline="30000" lang="pt-BR" sz="1400">
                  <a:solidFill>
                    <a:schemeClr val="lt1"/>
                  </a:solidFill>
                  <a:latin typeface="Calibri"/>
                  <a:ea typeface="Calibri"/>
                  <a:cs typeface="Calibri"/>
                  <a:sym typeface="Calibri"/>
                </a:rPr>
                <a:t>  </a:t>
              </a:r>
              <a:r>
                <a:rPr lang="pt-BR" sz="1400">
                  <a:solidFill>
                    <a:schemeClr val="lt1"/>
                  </a:solidFill>
                  <a:latin typeface="Calibri"/>
                  <a:ea typeface="Calibri"/>
                  <a:cs typeface="Calibri"/>
                  <a:sym typeface="Calibri"/>
                </a:rPr>
                <a:t>em estado de equilíbrio</a:t>
              </a:r>
              <a:endParaRPr b="0" i="0" sz="1400" u="none" cap="none" strike="noStrike">
                <a:solidFill>
                  <a:schemeClr val="lt1"/>
                </a:solidFill>
                <a:latin typeface="Calibri"/>
                <a:ea typeface="Calibri"/>
                <a:cs typeface="Calibri"/>
                <a:sym typeface="Calibri"/>
              </a:endParaRPr>
            </a:p>
          </p:txBody>
        </p:sp>
        <p:grpSp>
          <p:nvGrpSpPr>
            <p:cNvPr id="10368" name="Google Shape;10368;p157"/>
            <p:cNvGrpSpPr/>
            <p:nvPr/>
          </p:nvGrpSpPr>
          <p:grpSpPr>
            <a:xfrm>
              <a:off x="4405268" y="5023356"/>
              <a:ext cx="567619" cy="606715"/>
              <a:chOff x="-1385377" y="4189345"/>
              <a:chExt cx="918942" cy="982237"/>
            </a:xfrm>
          </p:grpSpPr>
          <p:sp>
            <p:nvSpPr>
              <p:cNvPr id="10369" name="Google Shape;10369;p157"/>
              <p:cNvSpPr/>
              <p:nvPr/>
            </p:nvSpPr>
            <p:spPr>
              <a:xfrm>
                <a:off x="-1385377" y="4189345"/>
                <a:ext cx="636831" cy="765424"/>
              </a:xfrm>
              <a:custGeom>
                <a:rect b="b" l="l" r="r" t="t"/>
                <a:pathLst>
                  <a:path extrusionOk="0" h="765424" w="636831">
                    <a:moveTo>
                      <a:pt x="408684" y="765419"/>
                    </a:moveTo>
                    <a:lnTo>
                      <a:pt x="14883" y="765419"/>
                    </a:lnTo>
                    <a:cubicBezTo>
                      <a:pt x="6697" y="765419"/>
                      <a:pt x="0" y="758722"/>
                      <a:pt x="0" y="750537"/>
                    </a:cubicBezTo>
                    <a:lnTo>
                      <a:pt x="0" y="14883"/>
                    </a:lnTo>
                    <a:cubicBezTo>
                      <a:pt x="0" y="6697"/>
                      <a:pt x="6697" y="0"/>
                      <a:pt x="14883" y="0"/>
                    </a:cubicBezTo>
                    <a:lnTo>
                      <a:pt x="621949" y="0"/>
                    </a:lnTo>
                    <a:cubicBezTo>
                      <a:pt x="630135" y="0"/>
                      <a:pt x="636832" y="6697"/>
                      <a:pt x="636832" y="14883"/>
                    </a:cubicBezTo>
                    <a:lnTo>
                      <a:pt x="636832" y="446337"/>
                    </a:lnTo>
                    <a:cubicBezTo>
                      <a:pt x="636832" y="454522"/>
                      <a:pt x="630135" y="461220"/>
                      <a:pt x="621949" y="461220"/>
                    </a:cubicBezTo>
                    <a:cubicBezTo>
                      <a:pt x="613764" y="461220"/>
                      <a:pt x="607066" y="454522"/>
                      <a:pt x="607066" y="446337"/>
                    </a:cubicBezTo>
                    <a:lnTo>
                      <a:pt x="607066" y="29770"/>
                    </a:lnTo>
                    <a:lnTo>
                      <a:pt x="29766" y="29770"/>
                    </a:lnTo>
                    <a:lnTo>
                      <a:pt x="29766" y="735659"/>
                    </a:lnTo>
                    <a:lnTo>
                      <a:pt x="408680" y="735659"/>
                    </a:lnTo>
                    <a:cubicBezTo>
                      <a:pt x="416865" y="735659"/>
                      <a:pt x="423562" y="742356"/>
                      <a:pt x="423562" y="750541"/>
                    </a:cubicBezTo>
                    <a:cubicBezTo>
                      <a:pt x="423562" y="758727"/>
                      <a:pt x="416865" y="765424"/>
                      <a:pt x="408680" y="7654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70" name="Google Shape;10370;p157"/>
              <p:cNvSpPr/>
              <p:nvPr/>
            </p:nvSpPr>
            <p:spPr>
              <a:xfrm>
                <a:off x="-1307386" y="4273423"/>
                <a:ext cx="232467" cy="183060"/>
              </a:xfrm>
              <a:custGeom>
                <a:rect b="b" l="l" r="r" t="t"/>
                <a:pathLst>
                  <a:path extrusionOk="0" h="183060" w="232467">
                    <a:moveTo>
                      <a:pt x="217584" y="183061"/>
                    </a:moveTo>
                    <a:lnTo>
                      <a:pt x="14883" y="183061"/>
                    </a:lnTo>
                    <a:cubicBezTo>
                      <a:pt x="6697" y="183061"/>
                      <a:pt x="0" y="176364"/>
                      <a:pt x="0" y="168178"/>
                    </a:cubicBezTo>
                    <a:lnTo>
                      <a:pt x="0" y="14883"/>
                    </a:lnTo>
                    <a:cubicBezTo>
                      <a:pt x="0" y="6697"/>
                      <a:pt x="6697" y="0"/>
                      <a:pt x="14883" y="0"/>
                    </a:cubicBezTo>
                    <a:lnTo>
                      <a:pt x="217584" y="0"/>
                    </a:lnTo>
                    <a:cubicBezTo>
                      <a:pt x="225770" y="0"/>
                      <a:pt x="232467" y="6697"/>
                      <a:pt x="232467" y="14883"/>
                    </a:cubicBezTo>
                    <a:lnTo>
                      <a:pt x="232467" y="168178"/>
                    </a:lnTo>
                    <a:cubicBezTo>
                      <a:pt x="232467" y="176364"/>
                      <a:pt x="225919" y="183061"/>
                      <a:pt x="217584" y="183061"/>
                    </a:cubicBezTo>
                    <a:close/>
                    <a:moveTo>
                      <a:pt x="29761" y="153295"/>
                    </a:moveTo>
                    <a:lnTo>
                      <a:pt x="202697" y="153295"/>
                    </a:lnTo>
                    <a:lnTo>
                      <a:pt x="202697" y="29766"/>
                    </a:lnTo>
                    <a:lnTo>
                      <a:pt x="29761" y="2976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71" name="Google Shape;10371;p157"/>
              <p:cNvSpPr/>
              <p:nvPr/>
            </p:nvSpPr>
            <p:spPr>
              <a:xfrm>
                <a:off x="-1020598" y="4311532"/>
                <a:ext cx="202853" cy="29765"/>
              </a:xfrm>
              <a:custGeom>
                <a:rect b="b" l="l" r="r" t="t"/>
                <a:pathLst>
                  <a:path extrusionOk="0" h="29765" w="202853">
                    <a:moveTo>
                      <a:pt x="187971" y="29766"/>
                    </a:moveTo>
                    <a:lnTo>
                      <a:pt x="14883" y="29766"/>
                    </a:lnTo>
                    <a:cubicBezTo>
                      <a:pt x="6697" y="29766"/>
                      <a:pt x="0" y="23068"/>
                      <a:pt x="0" y="14883"/>
                    </a:cubicBezTo>
                    <a:cubicBezTo>
                      <a:pt x="0" y="6697"/>
                      <a:pt x="6697" y="0"/>
                      <a:pt x="14883" y="0"/>
                    </a:cubicBezTo>
                    <a:lnTo>
                      <a:pt x="187971" y="0"/>
                    </a:lnTo>
                    <a:cubicBezTo>
                      <a:pt x="196157" y="0"/>
                      <a:pt x="202854" y="6697"/>
                      <a:pt x="202854" y="14883"/>
                    </a:cubicBezTo>
                    <a:cubicBezTo>
                      <a:pt x="202854" y="23068"/>
                      <a:pt x="196157" y="29766"/>
                      <a:pt x="187971"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72" name="Google Shape;10372;p157"/>
              <p:cNvSpPr/>
              <p:nvPr/>
            </p:nvSpPr>
            <p:spPr>
              <a:xfrm>
                <a:off x="-1020598" y="4388618"/>
                <a:ext cx="202853" cy="29765"/>
              </a:xfrm>
              <a:custGeom>
                <a:rect b="b" l="l" r="r" t="t"/>
                <a:pathLst>
                  <a:path extrusionOk="0" h="29765" w="202853">
                    <a:moveTo>
                      <a:pt x="187971" y="29766"/>
                    </a:moveTo>
                    <a:lnTo>
                      <a:pt x="14883" y="29766"/>
                    </a:lnTo>
                    <a:cubicBezTo>
                      <a:pt x="6697" y="29766"/>
                      <a:pt x="0" y="23068"/>
                      <a:pt x="0" y="14883"/>
                    </a:cubicBezTo>
                    <a:cubicBezTo>
                      <a:pt x="0" y="6697"/>
                      <a:pt x="6697" y="0"/>
                      <a:pt x="14883" y="0"/>
                    </a:cubicBezTo>
                    <a:lnTo>
                      <a:pt x="187971" y="0"/>
                    </a:lnTo>
                    <a:cubicBezTo>
                      <a:pt x="196157" y="0"/>
                      <a:pt x="202854" y="6697"/>
                      <a:pt x="202854" y="14883"/>
                    </a:cubicBezTo>
                    <a:cubicBezTo>
                      <a:pt x="202854" y="23068"/>
                      <a:pt x="196157" y="29766"/>
                      <a:pt x="187971"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73" name="Google Shape;10373;p157"/>
              <p:cNvSpPr/>
              <p:nvPr/>
            </p:nvSpPr>
            <p:spPr>
              <a:xfrm>
                <a:off x="-1307386" y="4574956"/>
                <a:ext cx="238420" cy="29765"/>
              </a:xfrm>
              <a:custGeom>
                <a:rect b="b" l="l" r="r" t="t"/>
                <a:pathLst>
                  <a:path extrusionOk="0" h="29765" w="238420">
                    <a:moveTo>
                      <a:pt x="223537" y="29766"/>
                    </a:moveTo>
                    <a:lnTo>
                      <a:pt x="14883" y="29766"/>
                    </a:lnTo>
                    <a:cubicBezTo>
                      <a:pt x="6697" y="29766"/>
                      <a:pt x="0" y="23068"/>
                      <a:pt x="0" y="14883"/>
                    </a:cubicBezTo>
                    <a:cubicBezTo>
                      <a:pt x="0" y="6697"/>
                      <a:pt x="6697" y="0"/>
                      <a:pt x="14883" y="0"/>
                    </a:cubicBezTo>
                    <a:lnTo>
                      <a:pt x="223537" y="0"/>
                    </a:lnTo>
                    <a:cubicBezTo>
                      <a:pt x="231723" y="0"/>
                      <a:pt x="238420" y="6697"/>
                      <a:pt x="238420" y="14883"/>
                    </a:cubicBezTo>
                    <a:cubicBezTo>
                      <a:pt x="238420" y="23068"/>
                      <a:pt x="231723" y="29766"/>
                      <a:pt x="223537"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74" name="Google Shape;10374;p157"/>
              <p:cNvSpPr/>
              <p:nvPr/>
            </p:nvSpPr>
            <p:spPr>
              <a:xfrm>
                <a:off x="-1307386" y="4681817"/>
                <a:ext cx="197643" cy="29765"/>
              </a:xfrm>
              <a:custGeom>
                <a:rect b="b" l="l" r="r" t="t"/>
                <a:pathLst>
                  <a:path extrusionOk="0" h="29765" w="197643">
                    <a:moveTo>
                      <a:pt x="182761" y="29766"/>
                    </a:moveTo>
                    <a:lnTo>
                      <a:pt x="14883" y="29766"/>
                    </a:lnTo>
                    <a:cubicBezTo>
                      <a:pt x="6697" y="29766"/>
                      <a:pt x="0" y="23068"/>
                      <a:pt x="0" y="14883"/>
                    </a:cubicBezTo>
                    <a:cubicBezTo>
                      <a:pt x="0" y="6697"/>
                      <a:pt x="6697" y="0"/>
                      <a:pt x="14883" y="0"/>
                    </a:cubicBezTo>
                    <a:lnTo>
                      <a:pt x="182761" y="0"/>
                    </a:lnTo>
                    <a:cubicBezTo>
                      <a:pt x="190947" y="0"/>
                      <a:pt x="197644" y="6697"/>
                      <a:pt x="197644" y="14883"/>
                    </a:cubicBezTo>
                    <a:cubicBezTo>
                      <a:pt x="197644" y="23068"/>
                      <a:pt x="190947" y="29766"/>
                      <a:pt x="182761"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75" name="Google Shape;10375;p157"/>
              <p:cNvSpPr/>
              <p:nvPr/>
            </p:nvSpPr>
            <p:spPr>
              <a:xfrm>
                <a:off x="-1307386" y="4788525"/>
                <a:ext cx="193919" cy="29765"/>
              </a:xfrm>
              <a:custGeom>
                <a:rect b="b" l="l" r="r" t="t"/>
                <a:pathLst>
                  <a:path extrusionOk="0" h="29765" w="193919">
                    <a:moveTo>
                      <a:pt x="179037" y="29766"/>
                    </a:moveTo>
                    <a:lnTo>
                      <a:pt x="14883" y="29766"/>
                    </a:lnTo>
                    <a:cubicBezTo>
                      <a:pt x="6697" y="29766"/>
                      <a:pt x="0" y="23068"/>
                      <a:pt x="0" y="14883"/>
                    </a:cubicBezTo>
                    <a:cubicBezTo>
                      <a:pt x="0" y="6697"/>
                      <a:pt x="6697" y="0"/>
                      <a:pt x="14883" y="0"/>
                    </a:cubicBezTo>
                    <a:lnTo>
                      <a:pt x="179037" y="0"/>
                    </a:lnTo>
                    <a:cubicBezTo>
                      <a:pt x="187222" y="0"/>
                      <a:pt x="193919" y="6697"/>
                      <a:pt x="193919" y="14883"/>
                    </a:cubicBezTo>
                    <a:cubicBezTo>
                      <a:pt x="193919" y="23068"/>
                      <a:pt x="187371" y="29766"/>
                      <a:pt x="179037"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76" name="Google Shape;10376;p157"/>
              <p:cNvSpPr/>
              <p:nvPr/>
            </p:nvSpPr>
            <p:spPr>
              <a:xfrm>
                <a:off x="-1020483" y="4617333"/>
                <a:ext cx="435843" cy="435806"/>
              </a:xfrm>
              <a:custGeom>
                <a:rect b="b" l="l" r="r" t="t"/>
                <a:pathLst>
                  <a:path extrusionOk="0" h="435806" w="435843">
                    <a:moveTo>
                      <a:pt x="217927" y="435807"/>
                    </a:moveTo>
                    <a:cubicBezTo>
                      <a:pt x="162116" y="435807"/>
                      <a:pt x="106303" y="414524"/>
                      <a:pt x="63736" y="372108"/>
                    </a:cubicBezTo>
                    <a:cubicBezTo>
                      <a:pt x="-21245" y="287127"/>
                      <a:pt x="-21245" y="148718"/>
                      <a:pt x="63736" y="63736"/>
                    </a:cubicBezTo>
                    <a:cubicBezTo>
                      <a:pt x="148717" y="-21246"/>
                      <a:pt x="287126" y="-21245"/>
                      <a:pt x="372108" y="63736"/>
                    </a:cubicBezTo>
                    <a:cubicBezTo>
                      <a:pt x="457090" y="148717"/>
                      <a:pt x="457089" y="287126"/>
                      <a:pt x="372108" y="372108"/>
                    </a:cubicBezTo>
                    <a:cubicBezTo>
                      <a:pt x="329692" y="414673"/>
                      <a:pt x="273733" y="435807"/>
                      <a:pt x="217917" y="435807"/>
                    </a:cubicBezTo>
                    <a:close/>
                    <a:moveTo>
                      <a:pt x="84872" y="351124"/>
                    </a:moveTo>
                    <a:cubicBezTo>
                      <a:pt x="158244" y="424496"/>
                      <a:pt x="277753" y="424496"/>
                      <a:pt x="351124" y="351124"/>
                    </a:cubicBezTo>
                    <a:cubicBezTo>
                      <a:pt x="424495" y="277752"/>
                      <a:pt x="424496" y="158242"/>
                      <a:pt x="351124" y="84871"/>
                    </a:cubicBezTo>
                    <a:cubicBezTo>
                      <a:pt x="277752" y="11500"/>
                      <a:pt x="158243" y="11499"/>
                      <a:pt x="84872" y="84871"/>
                    </a:cubicBezTo>
                    <a:cubicBezTo>
                      <a:pt x="11350" y="158243"/>
                      <a:pt x="11350" y="277600"/>
                      <a:pt x="84872" y="3511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77" name="Google Shape;10377;p157"/>
              <p:cNvSpPr/>
              <p:nvPr/>
            </p:nvSpPr>
            <p:spPr>
              <a:xfrm>
                <a:off x="-967051" y="4670501"/>
                <a:ext cx="328989" cy="329355"/>
              </a:xfrm>
              <a:custGeom>
                <a:rect b="b" l="l" r="r" t="t"/>
                <a:pathLst>
                  <a:path extrusionOk="0" h="329355" w="328989">
                    <a:moveTo>
                      <a:pt x="164495" y="329355"/>
                    </a:moveTo>
                    <a:cubicBezTo>
                      <a:pt x="120442" y="329355"/>
                      <a:pt x="79217" y="312240"/>
                      <a:pt x="48109" y="281135"/>
                    </a:cubicBezTo>
                    <a:cubicBezTo>
                      <a:pt x="-16036" y="216990"/>
                      <a:pt x="-16036" y="112514"/>
                      <a:pt x="48109" y="48220"/>
                    </a:cubicBezTo>
                    <a:cubicBezTo>
                      <a:pt x="79214" y="17115"/>
                      <a:pt x="120588" y="0"/>
                      <a:pt x="164495" y="0"/>
                    </a:cubicBezTo>
                    <a:cubicBezTo>
                      <a:pt x="208548" y="0"/>
                      <a:pt x="249773" y="17115"/>
                      <a:pt x="280881" y="48220"/>
                    </a:cubicBezTo>
                    <a:cubicBezTo>
                      <a:pt x="345026" y="112365"/>
                      <a:pt x="345026" y="216841"/>
                      <a:pt x="280881" y="281135"/>
                    </a:cubicBezTo>
                    <a:cubicBezTo>
                      <a:pt x="249925" y="312240"/>
                      <a:pt x="208550" y="329355"/>
                      <a:pt x="164495" y="329355"/>
                    </a:cubicBezTo>
                    <a:close/>
                    <a:moveTo>
                      <a:pt x="164495" y="29766"/>
                    </a:moveTo>
                    <a:cubicBezTo>
                      <a:pt x="128479" y="29766"/>
                      <a:pt x="94545" y="43756"/>
                      <a:pt x="69092" y="69353"/>
                    </a:cubicBezTo>
                    <a:cubicBezTo>
                      <a:pt x="16556" y="121890"/>
                      <a:pt x="16556" y="207618"/>
                      <a:pt x="69092" y="260149"/>
                    </a:cubicBezTo>
                    <a:cubicBezTo>
                      <a:pt x="94542" y="285599"/>
                      <a:pt x="128475" y="299737"/>
                      <a:pt x="164495" y="299737"/>
                    </a:cubicBezTo>
                    <a:cubicBezTo>
                      <a:pt x="200515" y="299737"/>
                      <a:pt x="234445" y="285746"/>
                      <a:pt x="259897" y="260149"/>
                    </a:cubicBezTo>
                    <a:cubicBezTo>
                      <a:pt x="312433" y="207613"/>
                      <a:pt x="312433" y="121884"/>
                      <a:pt x="259897" y="69353"/>
                    </a:cubicBezTo>
                    <a:cubicBezTo>
                      <a:pt x="234447" y="43904"/>
                      <a:pt x="200515" y="29766"/>
                      <a:pt x="164495" y="297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78" name="Google Shape;10378;p157"/>
              <p:cNvSpPr/>
              <p:nvPr/>
            </p:nvSpPr>
            <p:spPr>
              <a:xfrm>
                <a:off x="-714788" y="4923000"/>
                <a:ext cx="248353" cy="248582"/>
              </a:xfrm>
              <a:custGeom>
                <a:rect b="b" l="l" r="r" t="t"/>
                <a:pathLst>
                  <a:path extrusionOk="0" h="248582" w="248353">
                    <a:moveTo>
                      <a:pt x="182199" y="248583"/>
                    </a:moveTo>
                    <a:cubicBezTo>
                      <a:pt x="165233" y="248583"/>
                      <a:pt x="148118" y="242183"/>
                      <a:pt x="135170" y="229235"/>
                    </a:cubicBezTo>
                    <a:lnTo>
                      <a:pt x="4353" y="98419"/>
                    </a:lnTo>
                    <a:cubicBezTo>
                      <a:pt x="-1451" y="92615"/>
                      <a:pt x="-1451" y="83238"/>
                      <a:pt x="4353" y="77434"/>
                    </a:cubicBezTo>
                    <a:cubicBezTo>
                      <a:pt x="10158" y="71631"/>
                      <a:pt x="19534" y="71630"/>
                      <a:pt x="25338" y="77434"/>
                    </a:cubicBezTo>
                    <a:lnTo>
                      <a:pt x="156154" y="208251"/>
                    </a:lnTo>
                    <a:cubicBezTo>
                      <a:pt x="170442" y="222538"/>
                      <a:pt x="193659" y="222538"/>
                      <a:pt x="207946" y="208251"/>
                    </a:cubicBezTo>
                    <a:cubicBezTo>
                      <a:pt x="222234" y="193963"/>
                      <a:pt x="222234" y="170746"/>
                      <a:pt x="207946" y="156459"/>
                    </a:cubicBezTo>
                    <a:lnTo>
                      <a:pt x="77130" y="25337"/>
                    </a:lnTo>
                    <a:cubicBezTo>
                      <a:pt x="71326" y="19533"/>
                      <a:pt x="71326" y="10157"/>
                      <a:pt x="77130" y="4353"/>
                    </a:cubicBezTo>
                    <a:cubicBezTo>
                      <a:pt x="82934" y="-1451"/>
                      <a:pt x="92311" y="-1451"/>
                      <a:pt x="98115" y="4353"/>
                    </a:cubicBezTo>
                    <a:lnTo>
                      <a:pt x="228931" y="135169"/>
                    </a:lnTo>
                    <a:cubicBezTo>
                      <a:pt x="254827" y="161066"/>
                      <a:pt x="254827" y="203184"/>
                      <a:pt x="228931" y="229080"/>
                    </a:cubicBezTo>
                    <a:cubicBezTo>
                      <a:pt x="216131" y="242177"/>
                      <a:pt x="199165" y="248577"/>
                      <a:pt x="182199" y="24857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379" name="Google Shape;10379;p157"/>
              <p:cNvSpPr/>
              <p:nvPr/>
            </p:nvSpPr>
            <p:spPr>
              <a:xfrm>
                <a:off x="-893680" y="4779855"/>
                <a:ext cx="157086" cy="121331"/>
              </a:xfrm>
              <a:custGeom>
                <a:rect b="b" l="l" r="r" t="t"/>
                <a:pathLst>
                  <a:path extrusionOk="0" h="121331" w="157086">
                    <a:moveTo>
                      <a:pt x="50490" y="121332"/>
                    </a:moveTo>
                    <a:cubicBezTo>
                      <a:pt x="46621" y="121332"/>
                      <a:pt x="42900" y="119844"/>
                      <a:pt x="39923" y="117016"/>
                    </a:cubicBezTo>
                    <a:lnTo>
                      <a:pt x="4353" y="81446"/>
                    </a:lnTo>
                    <a:cubicBezTo>
                      <a:pt x="-1451" y="75641"/>
                      <a:pt x="-1451" y="66265"/>
                      <a:pt x="4353" y="60461"/>
                    </a:cubicBezTo>
                    <a:cubicBezTo>
                      <a:pt x="10158" y="54658"/>
                      <a:pt x="19534" y="54657"/>
                      <a:pt x="25338" y="60461"/>
                    </a:cubicBezTo>
                    <a:lnTo>
                      <a:pt x="50490" y="85613"/>
                    </a:lnTo>
                    <a:lnTo>
                      <a:pt x="131749" y="4353"/>
                    </a:lnTo>
                    <a:cubicBezTo>
                      <a:pt x="137554" y="-1451"/>
                      <a:pt x="146930" y="-1451"/>
                      <a:pt x="152734" y="4353"/>
                    </a:cubicBezTo>
                    <a:cubicBezTo>
                      <a:pt x="158537" y="10158"/>
                      <a:pt x="158538" y="19534"/>
                      <a:pt x="152734" y="25338"/>
                    </a:cubicBezTo>
                    <a:lnTo>
                      <a:pt x="60907" y="117165"/>
                    </a:lnTo>
                    <a:cubicBezTo>
                      <a:pt x="58079" y="119992"/>
                      <a:pt x="54210" y="121332"/>
                      <a:pt x="50489" y="1213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380" name="Google Shape;10380;p157"/>
            <p:cNvSpPr/>
            <p:nvPr/>
          </p:nvSpPr>
          <p:spPr>
            <a:xfrm>
              <a:off x="7357187" y="5041128"/>
              <a:ext cx="1322656" cy="32542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lt1"/>
                  </a:solidFill>
                  <a:latin typeface="Calibri"/>
                  <a:ea typeface="Calibri"/>
                  <a:cs typeface="Calibri"/>
                  <a:sym typeface="Calibri"/>
                </a:rPr>
                <a:t>Taxas de acumulação</a:t>
              </a:r>
              <a:endParaRPr b="0" i="0" sz="1400" u="none" cap="none" strike="noStrike">
                <a:solidFill>
                  <a:schemeClr val="lt1"/>
                </a:solidFill>
                <a:latin typeface="Calibri"/>
                <a:ea typeface="Calibri"/>
                <a:cs typeface="Calibri"/>
                <a:sym typeface="Calibri"/>
              </a:endParaRPr>
            </a:p>
          </p:txBody>
        </p:sp>
        <p:sp>
          <p:nvSpPr>
            <p:cNvPr id="10381" name="Google Shape;10381;p157"/>
            <p:cNvSpPr/>
            <p:nvPr/>
          </p:nvSpPr>
          <p:spPr>
            <a:xfrm>
              <a:off x="9041929" y="4920100"/>
              <a:ext cx="2933669" cy="53652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0" i="0" lang="pt-BR" sz="1400" u="none" cap="none" strike="noStrike">
                  <a:solidFill>
                    <a:schemeClr val="lt1"/>
                  </a:solidFill>
                  <a:latin typeface="Calibri"/>
                  <a:ea typeface="Calibri"/>
                  <a:cs typeface="Calibri"/>
                  <a:sym typeface="Calibri"/>
                </a:rPr>
                <a:t>Alteração na concentração de C5 livre e</a:t>
              </a:r>
              <a:r>
                <a:rPr b="0" i="0" lang="pt-BR" sz="1400" u="none" cap="none" strike="noStrike">
                  <a:solidFill>
                    <a:schemeClr val="lt1"/>
                  </a:solidFill>
                  <a:latin typeface="Calibri"/>
                  <a:ea typeface="Calibri"/>
                  <a:cs typeface="Calibri"/>
                  <a:sym typeface="Calibri"/>
                </a:rPr>
                <a:t> atividade hemolítica </a:t>
              </a:r>
              <a:r>
                <a:rPr lang="pt-BR" sz="1400">
                  <a:solidFill>
                    <a:schemeClr val="lt1"/>
                  </a:solidFill>
                  <a:latin typeface="Calibri"/>
                  <a:ea typeface="Calibri"/>
                  <a:cs typeface="Calibri"/>
                  <a:sym typeface="Calibri"/>
                </a:rPr>
                <a:t>em hemácias de galinha ao longo do tempo</a:t>
              </a:r>
              <a:endParaRPr b="0" i="0" sz="1400" u="none" cap="none" strike="noStrike">
                <a:solidFill>
                  <a:schemeClr val="lt1"/>
                </a:solidFill>
                <a:latin typeface="Calibri"/>
                <a:ea typeface="Calibri"/>
                <a:cs typeface="Calibri"/>
                <a:sym typeface="Calibri"/>
              </a:endParaRPr>
            </a:p>
          </p:txBody>
        </p:sp>
        <p:cxnSp>
          <p:nvCxnSpPr>
            <p:cNvPr id="10382" name="Google Shape;10382;p157"/>
            <p:cNvCxnSpPr/>
            <p:nvPr/>
          </p:nvCxnSpPr>
          <p:spPr>
            <a:xfrm>
              <a:off x="8740730" y="4995080"/>
              <a:ext cx="0" cy="618143"/>
            </a:xfrm>
            <a:prstGeom prst="straightConnector1">
              <a:avLst/>
            </a:prstGeom>
            <a:noFill/>
            <a:ln cap="flat" cmpd="sng" w="12700">
              <a:solidFill>
                <a:schemeClr val="lt1"/>
              </a:solidFill>
              <a:prstDash val="solid"/>
              <a:miter lim="800000"/>
              <a:headEnd len="sm" w="sm" type="none"/>
              <a:tailEnd len="sm" w="sm" type="none"/>
            </a:ln>
          </p:spPr>
        </p:cxnSp>
        <p:cxnSp>
          <p:nvCxnSpPr>
            <p:cNvPr id="10383" name="Google Shape;10383;p157"/>
            <p:cNvCxnSpPr/>
            <p:nvPr/>
          </p:nvCxnSpPr>
          <p:spPr>
            <a:xfrm>
              <a:off x="7087612" y="4995080"/>
              <a:ext cx="0" cy="618143"/>
            </a:xfrm>
            <a:prstGeom prst="straightConnector1">
              <a:avLst/>
            </a:prstGeom>
            <a:noFill/>
            <a:ln cap="flat" cmpd="sng" w="12700">
              <a:solidFill>
                <a:schemeClr val="lt1"/>
              </a:solidFill>
              <a:prstDash val="solid"/>
              <a:miter lim="800000"/>
              <a:headEnd len="sm" w="sm" type="none"/>
              <a:tailEnd len="sm" w="sm" type="none"/>
            </a:ln>
          </p:spPr>
        </p:cxnSp>
      </p:grpSp>
      <p:sp>
        <p:nvSpPr>
          <p:cNvPr id="10384" name="Google Shape;10384;p157"/>
          <p:cNvSpPr/>
          <p:nvPr/>
        </p:nvSpPr>
        <p:spPr>
          <a:xfrm>
            <a:off x="0" y="0"/>
            <a:ext cx="12192000" cy="6858000"/>
          </a:xfrm>
          <a:prstGeom prst="rect">
            <a:avLst/>
          </a:prstGeom>
          <a:solidFill>
            <a:srgbClr val="FFFFFF">
              <a:alpha val="94901"/>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aphicFrame>
        <p:nvGraphicFramePr>
          <p:cNvPr id="10385" name="Google Shape;10385;p157"/>
          <p:cNvGraphicFramePr/>
          <p:nvPr/>
        </p:nvGraphicFramePr>
        <p:xfrm>
          <a:off x="1519881" y="1334002"/>
          <a:ext cx="3000000" cy="3000000"/>
        </p:xfrm>
        <a:graphic>
          <a:graphicData uri="http://schemas.openxmlformats.org/drawingml/2006/table">
            <a:tbl>
              <a:tblPr bandRow="1" firstRow="1">
                <a:noFill/>
                <a:tableStyleId>{A0BF0AAD-81E2-4729-A6F2-3AC11B6F7D1A}</a:tableStyleId>
              </a:tblPr>
              <a:tblGrid>
                <a:gridCol w="3073050"/>
                <a:gridCol w="3073050"/>
                <a:gridCol w="3073050"/>
              </a:tblGrid>
              <a:tr h="589450">
                <a:tc>
                  <a:txBody>
                    <a:bodyPr/>
                    <a:lstStyle/>
                    <a:p>
                      <a:pPr indent="0" lvl="0" marL="0" marR="0" rtl="0" algn="l">
                        <a:spcBef>
                          <a:spcPts val="0"/>
                        </a:spcBef>
                        <a:spcAft>
                          <a:spcPts val="0"/>
                        </a:spcAft>
                        <a:buNone/>
                      </a:pPr>
                      <a:r>
                        <a:rPr lang="pt-BR" sz="1400">
                          <a:solidFill>
                            <a:schemeClr val="lt1"/>
                          </a:solidFill>
                          <a:latin typeface="Calibri"/>
                          <a:ea typeface="Calibri"/>
                          <a:cs typeface="Calibri"/>
                          <a:sym typeface="Calibri"/>
                        </a:rPr>
                        <a:t>Faixa de peso corporal dos pacientes</a:t>
                      </a:r>
                      <a:r>
                        <a:rPr baseline="30000" lang="pt-BR" sz="1400">
                          <a:solidFill>
                            <a:schemeClr val="lt1"/>
                          </a:solidFill>
                          <a:latin typeface="Calibri"/>
                          <a:ea typeface="Calibri"/>
                          <a:cs typeface="Calibri"/>
                          <a:sym typeface="Calibri"/>
                        </a:rPr>
                        <a:t>†</a:t>
                      </a:r>
                      <a:endParaRPr/>
                    </a:p>
                  </a:txBody>
                  <a:tcPr marT="0" marB="0" marR="0" marL="18000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spcBef>
                          <a:spcPts val="0"/>
                        </a:spcBef>
                        <a:spcAft>
                          <a:spcPts val="0"/>
                        </a:spcAft>
                        <a:buNone/>
                      </a:pPr>
                      <a:r>
                        <a:rPr lang="pt-BR" sz="1400">
                          <a:solidFill>
                            <a:schemeClr val="lt1"/>
                          </a:solidFill>
                          <a:latin typeface="Calibri"/>
                          <a:ea typeface="Calibri"/>
                          <a:cs typeface="Calibri"/>
                          <a:sym typeface="Calibri"/>
                        </a:rPr>
                        <a:t>Dose de ataque – dia 1</a:t>
                      </a:r>
                      <a:r>
                        <a:rPr baseline="30000" lang="pt-BR" sz="1400">
                          <a:solidFill>
                            <a:schemeClr val="lt1"/>
                          </a:solidFill>
                          <a:latin typeface="Calibri"/>
                          <a:ea typeface="Calibri"/>
                          <a:cs typeface="Calibri"/>
                          <a:sym typeface="Calibri"/>
                        </a:rPr>
                        <a:t>‡</a:t>
                      </a:r>
                      <a:endParaRPr/>
                    </a:p>
                  </a:txBody>
                  <a:tcPr marT="0" marB="0" marR="0" marL="18000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spcBef>
                          <a:spcPts val="0"/>
                        </a:spcBef>
                        <a:spcAft>
                          <a:spcPts val="0"/>
                        </a:spcAft>
                        <a:buNone/>
                      </a:pPr>
                      <a:r>
                        <a:rPr lang="pt-BR" sz="1400">
                          <a:solidFill>
                            <a:schemeClr val="lt1"/>
                          </a:solidFill>
                          <a:latin typeface="Calibri"/>
                          <a:ea typeface="Calibri"/>
                          <a:cs typeface="Calibri"/>
                          <a:sym typeface="Calibri"/>
                        </a:rPr>
                        <a:t>Dose de</a:t>
                      </a:r>
                      <a:r>
                        <a:rPr lang="pt-BR" sz="1400">
                          <a:solidFill>
                            <a:schemeClr val="lt1"/>
                          </a:solidFill>
                          <a:latin typeface="Calibri"/>
                          <a:ea typeface="Calibri"/>
                          <a:cs typeface="Calibri"/>
                          <a:sym typeface="Calibri"/>
                        </a:rPr>
                        <a:t> manutenção</a:t>
                      </a:r>
                      <a:r>
                        <a:rPr lang="pt-BR" sz="1400">
                          <a:solidFill>
                            <a:schemeClr val="lt1"/>
                          </a:solidFill>
                          <a:latin typeface="Calibri"/>
                          <a:ea typeface="Calibri"/>
                          <a:cs typeface="Calibri"/>
                          <a:sym typeface="Calibri"/>
                        </a:rPr>
                        <a:t> –  dia 15 </a:t>
                      </a:r>
                      <a:endParaRPr/>
                    </a:p>
                    <a:p>
                      <a:pPr indent="0" lvl="0" marL="0" marR="0" rtl="0" algn="ctr">
                        <a:spcBef>
                          <a:spcPts val="0"/>
                        </a:spcBef>
                        <a:spcAft>
                          <a:spcPts val="0"/>
                        </a:spcAft>
                        <a:buNone/>
                      </a:pPr>
                      <a:r>
                        <a:rPr lang="pt-BR" sz="1400">
                          <a:solidFill>
                            <a:schemeClr val="lt1"/>
                          </a:solidFill>
                          <a:latin typeface="Calibri"/>
                          <a:ea typeface="Calibri"/>
                          <a:cs typeface="Calibri"/>
                          <a:sym typeface="Calibri"/>
                        </a:rPr>
                        <a:t>e depois a cada 4/8 semanas</a:t>
                      </a:r>
                      <a:r>
                        <a:rPr baseline="30000" lang="pt-BR" sz="1400">
                          <a:solidFill>
                            <a:schemeClr val="lt1"/>
                          </a:solidFill>
                          <a:latin typeface="Calibri"/>
                          <a:ea typeface="Calibri"/>
                          <a:cs typeface="Calibri"/>
                          <a:sym typeface="Calibri"/>
                        </a:rPr>
                        <a:t>§</a:t>
                      </a:r>
                      <a:endParaRPr sz="1400">
                        <a:solidFill>
                          <a:schemeClr val="lt1"/>
                        </a:solidFill>
                        <a:latin typeface="Calibri"/>
                        <a:ea typeface="Calibri"/>
                        <a:cs typeface="Calibri"/>
                        <a:sym typeface="Calibri"/>
                      </a:endParaRPr>
                    </a:p>
                  </a:txBody>
                  <a:tcPr marT="0" marB="0" marR="0" marL="18000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420400">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≥5–&lt;10 kg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600 mg</a:t>
                      </a:r>
                      <a:r>
                        <a:rPr baseline="30000" lang="pt-BR" sz="1400">
                          <a:solidFill>
                            <a:srgbClr val="1C1C1C"/>
                          </a:solidFill>
                          <a:latin typeface="Calibri"/>
                          <a:ea typeface="Calibri"/>
                          <a:cs typeface="Calibri"/>
                          <a:sym typeface="Calibri"/>
                        </a:rPr>
                        <a:t>‡</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300 mg</a:t>
                      </a:r>
                      <a:endParaRPr baseline="30000" sz="1400">
                        <a:solidFill>
                          <a:srgbClr val="1C1C1C"/>
                        </a:solidFill>
                        <a:latin typeface="Calibri"/>
                        <a:ea typeface="Calibri"/>
                        <a:cs typeface="Calibri"/>
                        <a:sym typeface="Calibri"/>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20400">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≥10–&lt;20 kg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600 mg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600 mg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420400">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≥20–&lt;30 kg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900 mg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2.100 mg</a:t>
                      </a:r>
                      <a:endParaRPr baseline="30000" sz="1400">
                        <a:solidFill>
                          <a:srgbClr val="1C1C1C"/>
                        </a:solidFill>
                        <a:latin typeface="Calibri"/>
                        <a:ea typeface="Calibri"/>
                        <a:cs typeface="Calibri"/>
                        <a:sym typeface="Calibri"/>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20400">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≥30–&lt;40 kg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1.200 mg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2.700 mg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420400">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≥40–&lt;60 kg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2.400 mg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3.000 mg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20400">
                <a:tc>
                  <a:txBody>
                    <a:bodyPr/>
                    <a:lstStyle/>
                    <a:p>
                      <a:pPr indent="0" lvl="0" marL="0" marR="0" rtl="0" algn="ctr">
                        <a:lnSpc>
                          <a:spcPct val="100000"/>
                        </a:lnSpc>
                        <a:spcBef>
                          <a:spcPts val="0"/>
                        </a:spcBef>
                        <a:spcAft>
                          <a:spcPts val="0"/>
                        </a:spcAft>
                        <a:buClr>
                          <a:srgbClr val="1C1C1C"/>
                        </a:buClr>
                        <a:buSzPts val="1400"/>
                        <a:buFont typeface="Calibri"/>
                        <a:buNone/>
                      </a:pPr>
                      <a:r>
                        <a:rPr lang="pt-BR" sz="1400">
                          <a:solidFill>
                            <a:srgbClr val="1C1C1C"/>
                          </a:solidFill>
                          <a:latin typeface="Calibri"/>
                          <a:ea typeface="Calibri"/>
                          <a:cs typeface="Calibri"/>
                          <a:sym typeface="Calibri"/>
                        </a:rPr>
                        <a:t>≥60–&lt;100 kg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2.700 mg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3.300 mg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420400">
                <a:tc>
                  <a:txBody>
                    <a:bodyPr/>
                    <a:lstStyle/>
                    <a:p>
                      <a:pPr indent="0" lvl="0" marL="0" marR="0" rtl="0" algn="ctr">
                        <a:lnSpc>
                          <a:spcPct val="100000"/>
                        </a:lnSpc>
                        <a:spcBef>
                          <a:spcPts val="0"/>
                        </a:spcBef>
                        <a:spcAft>
                          <a:spcPts val="0"/>
                        </a:spcAft>
                        <a:buClr>
                          <a:srgbClr val="1C1C1C"/>
                        </a:buClr>
                        <a:buSzPts val="1400"/>
                        <a:buFont typeface="Calibri"/>
                        <a:buNone/>
                      </a:pPr>
                      <a:r>
                        <a:rPr lang="pt-BR" sz="1400">
                          <a:solidFill>
                            <a:srgbClr val="1C1C1C"/>
                          </a:solidFill>
                          <a:latin typeface="Calibri"/>
                          <a:ea typeface="Calibri"/>
                          <a:cs typeface="Calibri"/>
                          <a:sym typeface="Calibri"/>
                        </a:rPr>
                        <a:t>≥100 kg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3.000 mg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rgbClr val="1C1C1C"/>
                          </a:solidFill>
                          <a:latin typeface="Calibri"/>
                          <a:ea typeface="Calibri"/>
                          <a:cs typeface="Calibri"/>
                          <a:sym typeface="Calibri"/>
                        </a:rPr>
                        <a:t>3.600 mg</a:t>
                      </a:r>
                      <a:endParaRPr/>
                    </a:p>
                  </a:txBody>
                  <a:tcPr marT="0" marB="0" marR="85925"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rgbClr val="F2F2F2"/>
                    </a:solidFill>
                  </a:tcPr>
                </a:tc>
              </a:tr>
            </a:tbl>
          </a:graphicData>
        </a:graphic>
      </p:graphicFrame>
      <p:grpSp>
        <p:nvGrpSpPr>
          <p:cNvPr id="10386" name="Google Shape;10386;p157"/>
          <p:cNvGrpSpPr/>
          <p:nvPr/>
        </p:nvGrpSpPr>
        <p:grpSpPr>
          <a:xfrm>
            <a:off x="1450196" y="615498"/>
            <a:ext cx="8680728" cy="5470651"/>
            <a:chOff x="2141193" y="675909"/>
            <a:chExt cx="8680728" cy="5470651"/>
          </a:xfrm>
        </p:grpSpPr>
        <p:sp>
          <p:nvSpPr>
            <p:cNvPr id="10387" name="Google Shape;10387;p157"/>
            <p:cNvSpPr/>
            <p:nvPr/>
          </p:nvSpPr>
          <p:spPr>
            <a:xfrm>
              <a:off x="2335812" y="5607951"/>
              <a:ext cx="3342903" cy="53860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800"/>
                <a:buFont typeface="Calibri"/>
                <a:buNone/>
              </a:pPr>
              <a:r>
                <a:t/>
              </a:r>
              <a:endParaRPr b="0" i="0" sz="800" u="none" cap="none" strike="noStrike">
                <a:solidFill>
                  <a:srgbClr val="524842"/>
                </a:solidFill>
                <a:latin typeface="Calibri"/>
                <a:ea typeface="Calibri"/>
                <a:cs typeface="Calibri"/>
                <a:sym typeface="Calibri"/>
              </a:endParaRPr>
            </a:p>
            <a:p>
              <a:pPr indent="0" lvl="0" marL="0" marR="0" rtl="0" algn="l">
                <a:lnSpc>
                  <a:spcPct val="100000"/>
                </a:lnSpc>
                <a:spcBef>
                  <a:spcPts val="0"/>
                </a:spcBef>
                <a:spcAft>
                  <a:spcPts val="0"/>
                </a:spcAft>
                <a:buClr>
                  <a:srgbClr val="524842"/>
                </a:buClr>
                <a:buSzPts val="800"/>
                <a:buFont typeface="Calibri"/>
                <a:buNone/>
              </a:pPr>
              <a:r>
                <a:rPr b="1" i="0" lang="pt-BR" sz="800" u="none" cap="none" strike="noStrike">
                  <a:solidFill>
                    <a:srgbClr val="524842"/>
                  </a:solidFill>
                  <a:latin typeface="Calibri"/>
                  <a:ea typeface="Calibri"/>
                  <a:cs typeface="Calibri"/>
                  <a:sym typeface="Calibri"/>
                </a:rPr>
                <a:t>Fonte: </a:t>
              </a:r>
              <a:r>
                <a:rPr b="0" i="0" lang="pt-BR" sz="800" u="none" cap="none" strike="noStrike">
                  <a:solidFill>
                    <a:srgbClr val="524842"/>
                  </a:solidFill>
                  <a:latin typeface="Calibri"/>
                  <a:ea typeface="Calibri"/>
                  <a:cs typeface="Calibri"/>
                  <a:sym typeface="Calibri"/>
                </a:rPr>
                <a:t>Alexion. Dados de arquivo. DOF-PNH-ULT-002. 2021</a:t>
              </a:r>
              <a:endParaRPr b="0" baseline="30000" i="0" sz="800" u="none" cap="none" strike="noStrike">
                <a:solidFill>
                  <a:srgbClr val="524842"/>
                </a:solidFill>
                <a:latin typeface="Calibri"/>
                <a:ea typeface="Calibri"/>
                <a:cs typeface="Calibri"/>
                <a:sym typeface="Calibri"/>
              </a:endParaRPr>
            </a:p>
            <a:p>
              <a:pPr indent="0" lvl="0" marL="0" marR="0" rtl="0" algn="l">
                <a:lnSpc>
                  <a:spcPct val="100000"/>
                </a:lnSpc>
                <a:spcBef>
                  <a:spcPts val="600"/>
                </a:spcBef>
                <a:spcAft>
                  <a:spcPts val="0"/>
                </a:spcAft>
                <a:buClr>
                  <a:srgbClr val="524842"/>
                </a:buClr>
                <a:buSzPts val="800"/>
                <a:buFont typeface="Calibri"/>
                <a:buNone/>
              </a:pPr>
              <a:r>
                <a:rPr b="1" i="0" lang="pt-BR" sz="800" u="none" cap="none" strike="noStrike">
                  <a:solidFill>
                    <a:srgbClr val="524842"/>
                  </a:solidFill>
                  <a:latin typeface="Calibri"/>
                  <a:ea typeface="Calibri"/>
                  <a:cs typeface="Calibri"/>
                  <a:sym typeface="Calibri"/>
                </a:rPr>
                <a:t>Abreviações:</a:t>
              </a:r>
              <a:r>
                <a:rPr b="1" i="0" lang="pt-BR" sz="800" u="none" cap="none" strike="noStrike">
                  <a:solidFill>
                    <a:srgbClr val="524842"/>
                  </a:solidFill>
                  <a:latin typeface="Calibri"/>
                  <a:ea typeface="Calibri"/>
                  <a:cs typeface="Calibri"/>
                  <a:sym typeface="Calibri"/>
                </a:rPr>
                <a:t> </a:t>
              </a:r>
              <a:r>
                <a:rPr i="0" lang="pt-BR" sz="800" u="none" cap="none" strike="noStrike">
                  <a:solidFill>
                    <a:srgbClr val="524842"/>
                  </a:solidFill>
                  <a:latin typeface="Calibri"/>
                  <a:ea typeface="Calibri"/>
                  <a:cs typeface="Calibri"/>
                  <a:sym typeface="Calibri"/>
                </a:rPr>
                <a:t>IV = via intravenosa.</a:t>
              </a:r>
              <a:endParaRPr b="0" i="0" sz="800" u="none" cap="none" strike="noStrike">
                <a:solidFill>
                  <a:srgbClr val="524842"/>
                </a:solidFill>
                <a:latin typeface="Calibri"/>
                <a:ea typeface="Calibri"/>
                <a:cs typeface="Calibri"/>
                <a:sym typeface="Calibri"/>
              </a:endParaRPr>
            </a:p>
          </p:txBody>
        </p:sp>
        <p:sp>
          <p:nvSpPr>
            <p:cNvPr id="10388" name="Google Shape;10388;p157"/>
            <p:cNvSpPr txBox="1"/>
            <p:nvPr/>
          </p:nvSpPr>
          <p:spPr>
            <a:xfrm>
              <a:off x="2451972" y="5022498"/>
              <a:ext cx="8369949" cy="425007"/>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lang="pt-BR" sz="800">
                  <a:solidFill>
                    <a:srgbClr val="6E6159"/>
                  </a:solidFill>
                  <a:latin typeface="Calibri"/>
                  <a:ea typeface="Calibri"/>
                  <a:cs typeface="Calibri"/>
                  <a:sym typeface="Calibri"/>
                </a:rPr>
                <a:t>†Regime posológico baseado no peso corporal medido na visita do estudo. Se a medicação do estudo precisasse ser preparada na véspera da visita, seria utilizado o peso da visita prévia</a:t>
              </a:r>
              <a:r>
                <a:rPr b="0" i="0" lang="pt-BR" sz="800" u="none" cap="none" strike="noStrike">
                  <a:solidFill>
                    <a:srgbClr val="6E6159"/>
                  </a:solidFill>
                  <a:latin typeface="Calibri"/>
                  <a:ea typeface="Calibri"/>
                  <a:cs typeface="Calibri"/>
                  <a:sym typeface="Calibri"/>
                </a:rPr>
                <a:t>. ‡Com a concordância</a:t>
              </a:r>
              <a:r>
                <a:rPr b="0" i="0" lang="pt-BR" sz="800" u="none" cap="none" strike="noStrike">
                  <a:solidFill>
                    <a:srgbClr val="6E6159"/>
                  </a:solidFill>
                  <a:latin typeface="Calibri"/>
                  <a:ea typeface="Calibri"/>
                  <a:cs typeface="Calibri"/>
                  <a:sym typeface="Calibri"/>
                </a:rPr>
                <a:t> do Departamento de Monitoramento Médico da</a:t>
              </a:r>
              <a:r>
                <a:rPr b="0" i="0" lang="pt-BR" sz="800" u="none" cap="none" strike="noStrike">
                  <a:solidFill>
                    <a:srgbClr val="6E6159"/>
                  </a:solidFill>
                  <a:latin typeface="Calibri"/>
                  <a:ea typeface="Calibri"/>
                  <a:cs typeface="Calibri"/>
                  <a:sym typeface="Calibri"/>
                </a:rPr>
                <a:t> Alexion, a dose de ataque de 600 mg poderia ser administrada a pacientes com peso ≥5−&lt;10 kg em duas infusões separadas, administradas com intervalo ≤24 horas. §Doses de manutenção no dia 15 e depois a cada 8 semanas para pacientes com peso ≥20 kg, ou a cada 4 semanas para pacientes com peso &lt;20 kg, foram administradas em infusão IV.</a:t>
              </a:r>
              <a:endParaRPr/>
            </a:p>
          </p:txBody>
        </p:sp>
        <p:sp>
          <p:nvSpPr>
            <p:cNvPr id="10389" name="Google Shape;10389;p157"/>
            <p:cNvSpPr/>
            <p:nvPr/>
          </p:nvSpPr>
          <p:spPr>
            <a:xfrm>
              <a:off x="2141193" y="675909"/>
              <a:ext cx="7087337" cy="70788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2"/>
                </a:buClr>
                <a:buSzPts val="2000"/>
                <a:buFont typeface="Lustria"/>
                <a:buNone/>
              </a:pPr>
              <a:r>
                <a:rPr b="1" i="0" lang="pt-BR" sz="2000" u="none" cap="none" strike="noStrike">
                  <a:solidFill>
                    <a:schemeClr val="lt2"/>
                  </a:solidFill>
                  <a:latin typeface="Lustria"/>
                  <a:ea typeface="Lustria"/>
                  <a:cs typeface="Lustria"/>
                  <a:sym typeface="Lustria"/>
                </a:rPr>
                <a:t>Doses de ataque e manutenção de ravulizumabe baseadas no peso corporal do paciente</a:t>
              </a:r>
              <a:r>
                <a:rPr b="1" baseline="30000" i="0" lang="pt-BR" sz="2000" u="none" cap="none" strike="noStrike">
                  <a:solidFill>
                    <a:schemeClr val="lt2"/>
                  </a:solidFill>
                  <a:latin typeface="Lustria"/>
                  <a:ea typeface="Lustria"/>
                  <a:cs typeface="Lustria"/>
                  <a:sym typeface="Lustria"/>
                </a:rPr>
                <a:t>1</a:t>
              </a:r>
              <a:endParaRPr/>
            </a:p>
          </p:txBody>
        </p:sp>
      </p:grpSp>
      <p:grpSp>
        <p:nvGrpSpPr>
          <p:cNvPr id="10390" name="Google Shape;10390;p157"/>
          <p:cNvGrpSpPr/>
          <p:nvPr/>
        </p:nvGrpSpPr>
        <p:grpSpPr>
          <a:xfrm>
            <a:off x="11722100" y="164584"/>
            <a:ext cx="342900" cy="369332"/>
            <a:chOff x="11722100" y="164584"/>
            <a:chExt cx="342900" cy="369332"/>
          </a:xfrm>
        </p:grpSpPr>
        <p:sp>
          <p:nvSpPr>
            <p:cNvPr id="10391" name="Google Shape;10391;p157"/>
            <p:cNvSpPr/>
            <p:nvPr/>
          </p:nvSpPr>
          <p:spPr>
            <a:xfrm>
              <a:off x="11722100" y="177800"/>
              <a:ext cx="342900" cy="342900"/>
            </a:xfrm>
            <a:prstGeom prst="ellipse">
              <a:avLst/>
            </a:prstGeom>
            <a:solidFill>
              <a:schemeClr val="lt2"/>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110">
                <a:solidFill>
                  <a:schemeClr val="lt1"/>
                </a:solidFill>
                <a:latin typeface="Calibri"/>
                <a:ea typeface="Calibri"/>
                <a:cs typeface="Calibri"/>
                <a:sym typeface="Calibri"/>
              </a:endParaRPr>
            </a:p>
          </p:txBody>
        </p:sp>
        <p:sp>
          <p:nvSpPr>
            <p:cNvPr id="10392" name="Google Shape;10392;p157"/>
            <p:cNvSpPr txBox="1"/>
            <p:nvPr/>
          </p:nvSpPr>
          <p:spPr>
            <a:xfrm>
              <a:off x="11741104" y="164584"/>
              <a:ext cx="304892"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800">
                  <a:solidFill>
                    <a:schemeClr val="lt1"/>
                  </a:solidFill>
                  <a:latin typeface="Calibri"/>
                  <a:ea typeface="Calibri"/>
                  <a:cs typeface="Calibri"/>
                  <a:sym typeface="Calibri"/>
                </a:rPr>
                <a:t>X</a:t>
              </a:r>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345"/>
                                        </p:tgtEl>
                                        <p:attrNameLst>
                                          <p:attrName>style.visibility</p:attrName>
                                        </p:attrNameLst>
                                      </p:cBhvr>
                                      <p:to>
                                        <p:strVal val="visible"/>
                                      </p:to>
                                    </p:set>
                                    <p:animEffect filter="fade" transition="in">
                                      <p:cBhvr>
                                        <p:cTn dur="500"/>
                                        <p:tgtEl>
                                          <p:spTgt spid="10345"/>
                                        </p:tgtEl>
                                      </p:cBhvr>
                                    </p:animEffect>
                                  </p:childTnLst>
                                </p:cTn>
                              </p:par>
                              <p:par>
                                <p:cTn fill="hold" nodeType="withEffect" presetClass="entr" presetID="10" presetSubtype="0">
                                  <p:stCondLst>
                                    <p:cond delay="250"/>
                                  </p:stCondLst>
                                  <p:childTnLst>
                                    <p:set>
                                      <p:cBhvr>
                                        <p:cTn dur="1" fill="hold">
                                          <p:stCondLst>
                                            <p:cond delay="0"/>
                                          </p:stCondLst>
                                        </p:cTn>
                                        <p:tgtEl>
                                          <p:spTgt spid="10346"/>
                                        </p:tgtEl>
                                        <p:attrNameLst>
                                          <p:attrName>style.visibility</p:attrName>
                                        </p:attrNameLst>
                                      </p:cBhvr>
                                      <p:to>
                                        <p:strVal val="visible"/>
                                      </p:to>
                                    </p:set>
                                    <p:animEffect filter="fade" transition="in">
                                      <p:cBhvr>
                                        <p:cTn dur="500"/>
                                        <p:tgtEl>
                                          <p:spTgt spid="10346"/>
                                        </p:tgtEl>
                                      </p:cBhvr>
                                    </p:animEffect>
                                  </p:childTnLst>
                                </p:cTn>
                              </p:par>
                              <p:par>
                                <p:cTn fill="hold" nodeType="withEffect" presetClass="entr" presetID="10" presetSubtype="0">
                                  <p:stCondLst>
                                    <p:cond delay="500"/>
                                  </p:stCondLst>
                                  <p:childTnLst>
                                    <p:set>
                                      <p:cBhvr>
                                        <p:cTn dur="1" fill="hold">
                                          <p:stCondLst>
                                            <p:cond delay="0"/>
                                          </p:stCondLst>
                                        </p:cTn>
                                        <p:tgtEl>
                                          <p:spTgt spid="10339"/>
                                        </p:tgtEl>
                                        <p:attrNameLst>
                                          <p:attrName>style.visibility</p:attrName>
                                        </p:attrNameLst>
                                      </p:cBhvr>
                                      <p:to>
                                        <p:strVal val="visible"/>
                                      </p:to>
                                    </p:set>
                                    <p:animEffect filter="fade" transition="in">
                                      <p:cBhvr>
                                        <p:cTn dur="500"/>
                                        <p:tgtEl>
                                          <p:spTgt spid="10339"/>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0353"/>
                                        </p:tgtEl>
                                        <p:attrNameLst>
                                          <p:attrName>style.visibility</p:attrName>
                                        </p:attrNameLst>
                                      </p:cBhvr>
                                      <p:to>
                                        <p:strVal val="visible"/>
                                      </p:to>
                                    </p:set>
                                    <p:animEffect filter="fade" transition="in">
                                      <p:cBhvr>
                                        <p:cTn dur="500"/>
                                        <p:tgtEl>
                                          <p:spTgt spid="10353"/>
                                        </p:tgtEl>
                                      </p:cBhvr>
                                    </p:animEffect>
                                  </p:childTnLst>
                                </p:cTn>
                              </p:par>
                            </p:childTnLst>
                          </p:cTn>
                        </p:par>
                        <p:par>
                          <p:cTn fill="hold">
                            <p:stCondLst>
                              <p:cond delay="1000"/>
                            </p:stCondLst>
                            <p:childTnLst>
                              <p:par>
                                <p:cTn fill="hold" nodeType="afterEffect" presetClass="entr" presetID="23" presetSubtype="16">
                                  <p:stCondLst>
                                    <p:cond delay="500"/>
                                  </p:stCondLst>
                                  <p:childTnLst>
                                    <p:set>
                                      <p:cBhvr>
                                        <p:cTn dur="1" fill="hold">
                                          <p:stCondLst>
                                            <p:cond delay="0"/>
                                          </p:stCondLst>
                                        </p:cTn>
                                        <p:tgtEl>
                                          <p:spTgt spid="10361"/>
                                        </p:tgtEl>
                                        <p:attrNameLst>
                                          <p:attrName>style.visibility</p:attrName>
                                        </p:attrNameLst>
                                      </p:cBhvr>
                                      <p:to>
                                        <p:strVal val="visible"/>
                                      </p:to>
                                    </p:set>
                                    <p:anim calcmode="lin" valueType="num">
                                      <p:cBhvr additive="base">
                                        <p:cTn dur="250"/>
                                        <p:tgtEl>
                                          <p:spTgt spid="10361"/>
                                        </p:tgtEl>
                                        <p:attrNameLst>
                                          <p:attrName>ppt_w</p:attrName>
                                        </p:attrNameLst>
                                      </p:cBhvr>
                                      <p:tavLst>
                                        <p:tav fmla="" tm="0">
                                          <p:val>
                                            <p:strVal val="0"/>
                                          </p:val>
                                        </p:tav>
                                        <p:tav fmla="" tm="100000">
                                          <p:val>
                                            <p:strVal val="#ppt_w"/>
                                          </p:val>
                                        </p:tav>
                                      </p:tavLst>
                                    </p:anim>
                                    <p:anim calcmode="lin" valueType="num">
                                      <p:cBhvr additive="base">
                                        <p:cTn dur="250"/>
                                        <p:tgtEl>
                                          <p:spTgt spid="10361"/>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500"/>
                                  </p:stCondLst>
                                  <p:childTnLst>
                                    <p:set>
                                      <p:cBhvr>
                                        <p:cTn dur="1" fill="hold">
                                          <p:stCondLst>
                                            <p:cond delay="0"/>
                                          </p:stCondLst>
                                        </p:cTn>
                                        <p:tgtEl>
                                          <p:spTgt spid="10362"/>
                                        </p:tgtEl>
                                        <p:attrNameLst>
                                          <p:attrName>style.visibility</p:attrName>
                                        </p:attrNameLst>
                                      </p:cBhvr>
                                      <p:to>
                                        <p:strVal val="visible"/>
                                      </p:to>
                                    </p:set>
                                    <p:animEffect filter="fade" transition="in">
                                      <p:cBhvr>
                                        <p:cTn dur="500"/>
                                        <p:tgtEl>
                                          <p:spTgt spid="10362"/>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0363"/>
                                        </p:tgtEl>
                                        <p:attrNameLst>
                                          <p:attrName>style.visibility</p:attrName>
                                        </p:attrNameLst>
                                      </p:cBhvr>
                                      <p:to>
                                        <p:strVal val="visible"/>
                                      </p:to>
                                    </p:set>
                                    <p:animEffect filter="fade" transition="in">
                                      <p:cBhvr>
                                        <p:cTn dur="500"/>
                                        <p:tgtEl>
                                          <p:spTgt spid="1036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0385"/>
                                        </p:tgtEl>
                                        <p:attrNameLst>
                                          <p:attrName>style.visibility</p:attrName>
                                        </p:attrNameLst>
                                      </p:cBhvr>
                                      <p:to>
                                        <p:strVal val="visible"/>
                                      </p:to>
                                    </p:set>
                                    <p:animEffect filter="fade" transition="in">
                                      <p:cBhvr>
                                        <p:cTn dur="500"/>
                                        <p:tgtEl>
                                          <p:spTgt spid="10385"/>
                                        </p:tgtEl>
                                      </p:cBhvr>
                                    </p:animEffect>
                                  </p:childTnLst>
                                </p:cTn>
                              </p:par>
                              <p:par>
                                <p:cTn fill="hold" nodeType="withEffect" presetClass="entr" presetID="10" presetSubtype="0">
                                  <p:stCondLst>
                                    <p:cond delay="0"/>
                                  </p:stCondLst>
                                  <p:childTnLst>
                                    <p:set>
                                      <p:cBhvr>
                                        <p:cTn dur="1" fill="hold">
                                          <p:stCondLst>
                                            <p:cond delay="0"/>
                                          </p:stCondLst>
                                        </p:cTn>
                                        <p:tgtEl>
                                          <p:spTgt spid="10384"/>
                                        </p:tgtEl>
                                        <p:attrNameLst>
                                          <p:attrName>style.visibility</p:attrName>
                                        </p:attrNameLst>
                                      </p:cBhvr>
                                      <p:to>
                                        <p:strVal val="visible"/>
                                      </p:to>
                                    </p:set>
                                    <p:animEffect filter="fade" transition="in">
                                      <p:cBhvr>
                                        <p:cTn dur="500"/>
                                        <p:tgtEl>
                                          <p:spTgt spid="10384"/>
                                        </p:tgtEl>
                                      </p:cBhvr>
                                    </p:animEffect>
                                  </p:childTnLst>
                                </p:cTn>
                              </p:par>
                              <p:par>
                                <p:cTn fill="hold" nodeType="withEffect" presetClass="entr" presetID="10" presetSubtype="0">
                                  <p:stCondLst>
                                    <p:cond delay="0"/>
                                  </p:stCondLst>
                                  <p:childTnLst>
                                    <p:set>
                                      <p:cBhvr>
                                        <p:cTn dur="1" fill="hold">
                                          <p:stCondLst>
                                            <p:cond delay="0"/>
                                          </p:stCondLst>
                                        </p:cTn>
                                        <p:tgtEl>
                                          <p:spTgt spid="10386"/>
                                        </p:tgtEl>
                                        <p:attrNameLst>
                                          <p:attrName>style.visibility</p:attrName>
                                        </p:attrNameLst>
                                      </p:cBhvr>
                                      <p:to>
                                        <p:strVal val="visible"/>
                                      </p:to>
                                    </p:set>
                                    <p:animEffect filter="fade" transition="in">
                                      <p:cBhvr>
                                        <p:cTn dur="500"/>
                                        <p:tgtEl>
                                          <p:spTgt spid="10386"/>
                                        </p:tgtEl>
                                      </p:cBhvr>
                                    </p:animEffect>
                                  </p:childTnLst>
                                </p:cTn>
                              </p:par>
                              <p:par>
                                <p:cTn fill="hold" nodeType="withEffect" presetClass="entr" presetID="10" presetSubtype="0">
                                  <p:stCondLst>
                                    <p:cond delay="0"/>
                                  </p:stCondLst>
                                  <p:childTnLst>
                                    <p:set>
                                      <p:cBhvr>
                                        <p:cTn dur="1" fill="hold">
                                          <p:stCondLst>
                                            <p:cond delay="0"/>
                                          </p:stCondLst>
                                        </p:cTn>
                                        <p:tgtEl>
                                          <p:spTgt spid="10390"/>
                                        </p:tgtEl>
                                        <p:attrNameLst>
                                          <p:attrName>style.visibility</p:attrName>
                                        </p:attrNameLst>
                                      </p:cBhvr>
                                      <p:to>
                                        <p:strVal val="visible"/>
                                      </p:to>
                                    </p:set>
                                    <p:animEffect filter="fade" transition="in">
                                      <p:cBhvr>
                                        <p:cTn dur="500"/>
                                        <p:tgtEl>
                                          <p:spTgt spid="1039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10385"/>
                                        </p:tgtEl>
                                      </p:cBhvr>
                                    </p:animEffect>
                                    <p:set>
                                      <p:cBhvr>
                                        <p:cTn dur="1" fill="hold">
                                          <p:stCondLst>
                                            <p:cond delay="500"/>
                                          </p:stCondLst>
                                        </p:cTn>
                                        <p:tgtEl>
                                          <p:spTgt spid="10385"/>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0384"/>
                                        </p:tgtEl>
                                      </p:cBhvr>
                                    </p:animEffect>
                                    <p:set>
                                      <p:cBhvr>
                                        <p:cTn dur="1" fill="hold">
                                          <p:stCondLst>
                                            <p:cond delay="500"/>
                                          </p:stCondLst>
                                        </p:cTn>
                                        <p:tgtEl>
                                          <p:spTgt spid="10384"/>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0386"/>
                                        </p:tgtEl>
                                      </p:cBhvr>
                                    </p:animEffect>
                                    <p:set>
                                      <p:cBhvr>
                                        <p:cTn dur="1" fill="hold">
                                          <p:stCondLst>
                                            <p:cond delay="500"/>
                                          </p:stCondLst>
                                        </p:cTn>
                                        <p:tgtEl>
                                          <p:spTgt spid="10386"/>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0390"/>
                                        </p:tgtEl>
                                      </p:cBhvr>
                                    </p:animEffect>
                                    <p:set>
                                      <p:cBhvr>
                                        <p:cTn dur="1" fill="hold">
                                          <p:stCondLst>
                                            <p:cond delay="500"/>
                                          </p:stCondLst>
                                        </p:cTn>
                                        <p:tgtEl>
                                          <p:spTgt spid="10390"/>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96" name="Shape 10396"/>
        <p:cNvGrpSpPr/>
        <p:nvPr/>
      </p:nvGrpSpPr>
      <p:grpSpPr>
        <a:xfrm>
          <a:off x="0" y="0"/>
          <a:ext cx="0" cy="0"/>
          <a:chOff x="0" y="0"/>
          <a:chExt cx="0" cy="0"/>
        </a:xfrm>
      </p:grpSpPr>
      <p:pic>
        <p:nvPicPr>
          <p:cNvPr id="10397" name="Google Shape;10397;p158"/>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0398" name="Google Shape;10398;p158"/>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399" name="Google Shape;10399;p158"/>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0400" name="Google Shape;10400;p158"/>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0401" name="Google Shape;10401;p158"/>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0402" name="Google Shape;10402;p158"/>
          <p:cNvSpPr/>
          <p:nvPr/>
        </p:nvSpPr>
        <p:spPr>
          <a:xfrm>
            <a:off x="5130143" y="2651884"/>
            <a:ext cx="7061855" cy="246221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000">
                <a:solidFill>
                  <a:srgbClr val="FFFFFF"/>
                </a:solidFill>
                <a:latin typeface="Lustria"/>
                <a:ea typeface="Lustria"/>
                <a:cs typeface="Lustria"/>
                <a:sym typeface="Lustria"/>
              </a:rPr>
              <a:t>DESFECHOS PRIMÁRIOS DE FARMACODINÂMICA E FARMACOCINÉTICA</a:t>
            </a:r>
            <a:endParaRPr/>
          </a:p>
          <a:p>
            <a:pPr indent="0" lvl="0" marL="0" marR="0" rtl="0" algn="l">
              <a:spcBef>
                <a:spcPts val="1200"/>
              </a:spcBef>
              <a:spcAft>
                <a:spcPts val="0"/>
              </a:spcAft>
              <a:buNone/>
            </a:pPr>
            <a:r>
              <a:rPr b="1" lang="pt-BR" sz="2400">
                <a:solidFill>
                  <a:srgbClr val="FFFFFF"/>
                </a:solidFill>
                <a:latin typeface="Lustria"/>
                <a:ea typeface="Lustria"/>
                <a:cs typeface="Lustria"/>
                <a:sym typeface="Lustria"/>
              </a:rPr>
              <a:t>(ALXN1210-PNH-304)</a:t>
            </a:r>
            <a:endParaRPr b="1" sz="3200">
              <a:solidFill>
                <a:srgbClr val="FFFFFF"/>
              </a:solidFill>
              <a:latin typeface="Lustria"/>
              <a:ea typeface="Lustria"/>
              <a:cs typeface="Lustria"/>
              <a:sym typeface="Lustria"/>
            </a:endParaRPr>
          </a:p>
        </p:txBody>
      </p:sp>
      <p:grpSp>
        <p:nvGrpSpPr>
          <p:cNvPr id="10403" name="Google Shape;10403;p158"/>
          <p:cNvGrpSpPr/>
          <p:nvPr/>
        </p:nvGrpSpPr>
        <p:grpSpPr>
          <a:xfrm>
            <a:off x="5257989" y="1512352"/>
            <a:ext cx="983316" cy="983316"/>
            <a:chOff x="-951397" y="1963883"/>
            <a:chExt cx="571500" cy="571500"/>
          </a:xfrm>
        </p:grpSpPr>
        <p:sp>
          <p:nvSpPr>
            <p:cNvPr id="10404" name="Google Shape;10404;p158"/>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05" name="Google Shape;10405;p158"/>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06" name="Google Shape;10406;p158"/>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07" name="Google Shape;10407;p158"/>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08" name="Google Shape;10408;p158"/>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398"/>
                                        </p:tgtEl>
                                        <p:attrNameLst>
                                          <p:attrName>style.visibility</p:attrName>
                                        </p:attrNameLst>
                                      </p:cBhvr>
                                      <p:to>
                                        <p:strVal val="visible"/>
                                      </p:to>
                                    </p:set>
                                    <p:animEffect filter="fade" transition="in">
                                      <p:cBhvr>
                                        <p:cTn dur="500"/>
                                        <p:tgtEl>
                                          <p:spTgt spid="10398"/>
                                        </p:tgtEl>
                                      </p:cBhvr>
                                    </p:animEffect>
                                  </p:childTnLst>
                                </p:cTn>
                              </p:par>
                              <p:par>
                                <p:cTn fill="hold" nodeType="withEffect" presetClass="entr" presetID="10" presetSubtype="0">
                                  <p:stCondLst>
                                    <p:cond delay="0"/>
                                  </p:stCondLst>
                                  <p:childTnLst>
                                    <p:set>
                                      <p:cBhvr>
                                        <p:cTn dur="1" fill="hold">
                                          <p:stCondLst>
                                            <p:cond delay="0"/>
                                          </p:stCondLst>
                                        </p:cTn>
                                        <p:tgtEl>
                                          <p:spTgt spid="10399"/>
                                        </p:tgtEl>
                                        <p:attrNameLst>
                                          <p:attrName>style.visibility</p:attrName>
                                        </p:attrNameLst>
                                      </p:cBhvr>
                                      <p:to>
                                        <p:strVal val="visible"/>
                                      </p:to>
                                    </p:set>
                                    <p:animEffect filter="fade" transition="in">
                                      <p:cBhvr>
                                        <p:cTn dur="500"/>
                                        <p:tgtEl>
                                          <p:spTgt spid="10399"/>
                                        </p:tgtEl>
                                      </p:cBhvr>
                                    </p:animEffect>
                                  </p:childTnLst>
                                </p:cTn>
                              </p:par>
                              <p:par>
                                <p:cTn fill="hold" nodeType="withEffect" presetClass="entr" presetID="10" presetSubtype="0">
                                  <p:stCondLst>
                                    <p:cond delay="500"/>
                                  </p:stCondLst>
                                  <p:childTnLst>
                                    <p:set>
                                      <p:cBhvr>
                                        <p:cTn dur="1" fill="hold">
                                          <p:stCondLst>
                                            <p:cond delay="0"/>
                                          </p:stCondLst>
                                        </p:cTn>
                                        <p:tgtEl>
                                          <p:spTgt spid="10402"/>
                                        </p:tgtEl>
                                        <p:attrNameLst>
                                          <p:attrName>style.visibility</p:attrName>
                                        </p:attrNameLst>
                                      </p:cBhvr>
                                      <p:to>
                                        <p:strVal val="visible"/>
                                      </p:to>
                                    </p:set>
                                    <p:animEffect filter="fade" transition="in">
                                      <p:cBhvr>
                                        <p:cTn dur="500"/>
                                        <p:tgtEl>
                                          <p:spTgt spid="10402"/>
                                        </p:tgtEl>
                                      </p:cBhvr>
                                    </p:animEffect>
                                  </p:childTnLst>
                                </p:cTn>
                              </p:par>
                              <p:par>
                                <p:cTn fill="hold" nodeType="withEffect" presetClass="entr" presetID="10" presetSubtype="0">
                                  <p:stCondLst>
                                    <p:cond delay="500"/>
                                  </p:stCondLst>
                                  <p:childTnLst>
                                    <p:set>
                                      <p:cBhvr>
                                        <p:cTn dur="1" fill="hold">
                                          <p:stCondLst>
                                            <p:cond delay="0"/>
                                          </p:stCondLst>
                                        </p:cTn>
                                        <p:tgtEl>
                                          <p:spTgt spid="10403"/>
                                        </p:tgtEl>
                                        <p:attrNameLst>
                                          <p:attrName>style.visibility</p:attrName>
                                        </p:attrNameLst>
                                      </p:cBhvr>
                                      <p:to>
                                        <p:strVal val="visible"/>
                                      </p:to>
                                    </p:set>
                                    <p:animEffect filter="fade" transition="in">
                                      <p:cBhvr>
                                        <p:cTn dur="500"/>
                                        <p:tgtEl>
                                          <p:spTgt spid="104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13" name="Shape 10413"/>
        <p:cNvGrpSpPr/>
        <p:nvPr/>
      </p:nvGrpSpPr>
      <p:grpSpPr>
        <a:xfrm>
          <a:off x="0" y="0"/>
          <a:ext cx="0" cy="0"/>
          <a:chOff x="0" y="0"/>
          <a:chExt cx="0" cy="0"/>
        </a:xfrm>
      </p:grpSpPr>
      <p:sp>
        <p:nvSpPr>
          <p:cNvPr id="10414" name="Google Shape;10414;p159"/>
          <p:cNvSpPr txBox="1"/>
          <p:nvPr/>
        </p:nvSpPr>
        <p:spPr>
          <a:xfrm>
            <a:off x="296269" y="385036"/>
            <a:ext cx="11667131"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Concentrações séricas terapêuticas de ravulizumabe em estado de equilíbrio foram imediatamente atingidas após a primeira dose e se mantiveram durante todo o período de avaliação primária em todos os pacientes pediátricos</a:t>
            </a:r>
            <a:r>
              <a:rPr b="1" baseline="30000" lang="pt-BR" sz="2400">
                <a:solidFill>
                  <a:schemeClr val="accent1"/>
                </a:solidFill>
                <a:latin typeface="Lustria"/>
                <a:ea typeface="Lustria"/>
                <a:cs typeface="Lustria"/>
                <a:sym typeface="Lustria"/>
              </a:rPr>
              <a:t>1 </a:t>
            </a:r>
            <a:endParaRPr/>
          </a:p>
        </p:txBody>
      </p:sp>
      <p:sp>
        <p:nvSpPr>
          <p:cNvPr id="10415" name="Google Shape;10415;p159"/>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ALQ = abaixo do limite de quantificação; Cmáx = máxima concentração sérica; Cvale = concentração sérica de vale (no final do intervalo entre as doses); PK = farmacocinética; HPN = hemoglobinúria paroxística noturna; DP = desvio padrão.</a:t>
            </a:r>
            <a:br>
              <a:rPr lang="pt-BR" sz="700"/>
            </a:br>
            <a:r>
              <a:rPr lang="pt-BR" sz="700"/>
              <a:t>Referências: 1. Alexion. Dados de arquivo. DOF-PNH-ULT-002. 2021.</a:t>
            </a:r>
            <a:endParaRPr/>
          </a:p>
        </p:txBody>
      </p:sp>
      <p:sp>
        <p:nvSpPr>
          <p:cNvPr id="10416" name="Google Shape;10416;p159"/>
          <p:cNvSpPr txBox="1"/>
          <p:nvPr/>
        </p:nvSpPr>
        <p:spPr>
          <a:xfrm>
            <a:off x="296269" y="1262971"/>
            <a:ext cx="720184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Estudo ALXN1210-PNH-304</a:t>
            </a:r>
            <a:endParaRPr/>
          </a:p>
        </p:txBody>
      </p:sp>
      <p:cxnSp>
        <p:nvCxnSpPr>
          <p:cNvPr id="10417" name="Google Shape;10417;p159"/>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0418" name="Google Shape;10418;p159"/>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0419" name="Google Shape;10419;p159"/>
          <p:cNvSpPr/>
          <p:nvPr/>
        </p:nvSpPr>
        <p:spPr>
          <a:xfrm>
            <a:off x="518750" y="5978739"/>
            <a:ext cx="4821736" cy="461665"/>
          </a:xfrm>
          <a:prstGeom prst="rect">
            <a:avLst/>
          </a:prstGeom>
          <a:noFill/>
          <a:ln>
            <a:noFill/>
          </a:ln>
        </p:spPr>
        <p:txBody>
          <a:bodyPr anchorCtr="0" anchor="b" bIns="0" lIns="0" spcFirstLastPara="1" rIns="0" wrap="square" tIns="0">
            <a:spAutoFit/>
          </a:bodyPr>
          <a:lstStyle/>
          <a:p>
            <a:pPr indent="0" lvl="0" marL="0" marR="0" rtl="0" algn="l">
              <a:spcBef>
                <a:spcPts val="0"/>
              </a:spcBef>
              <a:spcAft>
                <a:spcPts val="0"/>
              </a:spcAft>
              <a:buNone/>
            </a:pPr>
            <a:r>
              <a:rPr b="0" i="0" lang="pt-BR" sz="600" u="none" cap="none" strike="noStrike">
                <a:solidFill>
                  <a:schemeClr val="dk1"/>
                </a:solidFill>
                <a:latin typeface="Calibri"/>
                <a:ea typeface="Calibri"/>
                <a:cs typeface="Calibri"/>
                <a:sym typeface="Calibri"/>
              </a:rPr>
              <a:t>Observações: N</a:t>
            </a:r>
            <a:r>
              <a:rPr b="0" i="0" lang="pt-BR" sz="600" u="none" cap="none" strike="noStrike">
                <a:solidFill>
                  <a:schemeClr val="dk1"/>
                </a:solidFill>
                <a:latin typeface="Calibri"/>
                <a:ea typeface="Calibri"/>
                <a:cs typeface="Calibri"/>
                <a:sym typeface="Calibri"/>
              </a:rPr>
              <a:t>íveis séricos médios</a:t>
            </a:r>
            <a:r>
              <a:rPr b="0" i="0" lang="pt-BR" sz="600" u="none" cap="none" strike="noStrike">
                <a:solidFill>
                  <a:schemeClr val="dk1"/>
                </a:solidFill>
                <a:latin typeface="Calibri"/>
                <a:ea typeface="Calibri"/>
                <a:cs typeface="Calibri"/>
                <a:sym typeface="Calibri"/>
              </a:rPr>
              <a:t> (±DP) do conjunto de dados de PK. A linha horizontal</a:t>
            </a:r>
            <a:r>
              <a:rPr b="0" i="0" lang="pt-BR" sz="600" u="none" cap="none" strike="noStrike">
                <a:solidFill>
                  <a:schemeClr val="dk1"/>
                </a:solidFill>
                <a:latin typeface="Calibri"/>
                <a:ea typeface="Calibri"/>
                <a:cs typeface="Calibri"/>
                <a:sym typeface="Calibri"/>
              </a:rPr>
              <a:t> tracejada indica a concentração sérica terapêutica de</a:t>
            </a:r>
            <a:r>
              <a:rPr b="0" i="0" lang="pt-BR" sz="600" u="none" cap="none" strike="noStrike">
                <a:solidFill>
                  <a:schemeClr val="dk1"/>
                </a:solidFill>
                <a:latin typeface="Calibri"/>
                <a:ea typeface="Calibri"/>
                <a:cs typeface="Calibri"/>
                <a:sym typeface="Calibri"/>
              </a:rPr>
              <a:t> 175 μg/mL</a:t>
            </a:r>
            <a:r>
              <a:rPr lang="pt-BR" sz="600">
                <a:solidFill>
                  <a:schemeClr val="dk1"/>
                </a:solidFill>
                <a:latin typeface="Calibri"/>
                <a:ea typeface="Calibri"/>
                <a:cs typeface="Calibri"/>
                <a:sym typeface="Calibri"/>
              </a:rPr>
              <a:t>. Em um paciente previamente tratado com eculizumabe, a concentração sérica de ravulizumabe</a:t>
            </a:r>
            <a:r>
              <a:rPr baseline="30000" lang="pt-BR" sz="600">
                <a:solidFill>
                  <a:schemeClr val="dk1"/>
                </a:solidFill>
                <a:latin typeface="Calibri"/>
                <a:ea typeface="Calibri"/>
                <a:cs typeface="Calibri"/>
                <a:sym typeface="Calibri"/>
              </a:rPr>
              <a:t> </a:t>
            </a:r>
            <a:r>
              <a:rPr b="0" i="0" lang="pt-BR" sz="600" u="none" cap="none" strike="noStrike">
                <a:solidFill>
                  <a:schemeClr val="dk1"/>
                </a:solidFill>
                <a:latin typeface="Calibri"/>
                <a:ea typeface="Calibri"/>
                <a:cs typeface="Calibri"/>
                <a:sym typeface="Calibri"/>
              </a:rPr>
              <a:t> pré-dose no dia 1 de foi descartada por ser considerada biologicamente implausível (valor &gt;ALQ antes da administração de ravulizumabe) e a amostra</a:t>
            </a:r>
            <a:r>
              <a:rPr b="0" i="0" lang="pt-BR" sz="600" u="none" cap="none" strike="noStrike">
                <a:solidFill>
                  <a:schemeClr val="dk1"/>
                </a:solidFill>
                <a:latin typeface="Calibri"/>
                <a:ea typeface="Calibri"/>
                <a:cs typeface="Calibri"/>
                <a:sym typeface="Calibri"/>
              </a:rPr>
              <a:t> do dia 71 foi processada incorretamente</a:t>
            </a:r>
            <a:r>
              <a:rPr b="0" i="0" lang="pt-BR" sz="600" u="none" cap="none" strike="noStrike">
                <a:solidFill>
                  <a:schemeClr val="dk1"/>
                </a:solidFill>
                <a:latin typeface="Calibri"/>
                <a:ea typeface="Calibri"/>
                <a:cs typeface="Calibri"/>
                <a:sym typeface="Calibri"/>
              </a:rPr>
              <a:t>. Os níveis séricos de ravulizumabe de um paciente virgem de tratamento com inibidor do complemento foram descartados por ter recebido transfusão de concentrado de hemácias durante o estudo (estudos de fase III mostraram</a:t>
            </a:r>
            <a:r>
              <a:rPr b="0" i="0" lang="pt-BR" sz="600" u="none" cap="none" strike="noStrike">
                <a:solidFill>
                  <a:schemeClr val="dk1"/>
                </a:solidFill>
                <a:latin typeface="Calibri"/>
                <a:ea typeface="Calibri"/>
                <a:cs typeface="Calibri"/>
                <a:sym typeface="Calibri"/>
              </a:rPr>
              <a:t> que transfusões de concentrado de hemácias aumentam a depuração de </a:t>
            </a:r>
            <a:r>
              <a:rPr b="0" i="0" lang="pt-BR" sz="600" u="none" cap="none" strike="noStrike">
                <a:solidFill>
                  <a:schemeClr val="dk1"/>
                </a:solidFill>
                <a:latin typeface="Calibri"/>
                <a:ea typeface="Calibri"/>
                <a:cs typeface="Calibri"/>
                <a:sym typeface="Calibri"/>
              </a:rPr>
              <a:t>ravulizumabe).</a:t>
            </a:r>
            <a:endParaRPr/>
          </a:p>
        </p:txBody>
      </p:sp>
      <p:grpSp>
        <p:nvGrpSpPr>
          <p:cNvPr id="10420" name="Google Shape;10420;p159"/>
          <p:cNvGrpSpPr/>
          <p:nvPr/>
        </p:nvGrpSpPr>
        <p:grpSpPr>
          <a:xfrm>
            <a:off x="201301" y="1747920"/>
            <a:ext cx="11333472" cy="4218088"/>
            <a:chOff x="201301" y="1747920"/>
            <a:chExt cx="11333472" cy="4218088"/>
          </a:xfrm>
        </p:grpSpPr>
        <p:sp>
          <p:nvSpPr>
            <p:cNvPr id="10421" name="Google Shape;10421;p159"/>
            <p:cNvSpPr/>
            <p:nvPr/>
          </p:nvSpPr>
          <p:spPr>
            <a:xfrm flipH="1">
              <a:off x="407984" y="1747920"/>
              <a:ext cx="11126789" cy="421808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sp>
          <p:nvSpPr>
            <p:cNvPr id="10422" name="Google Shape;10422;p159"/>
            <p:cNvSpPr txBox="1"/>
            <p:nvPr/>
          </p:nvSpPr>
          <p:spPr>
            <a:xfrm>
              <a:off x="529386" y="1821690"/>
              <a:ext cx="6837768" cy="26983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600">
                  <a:solidFill>
                    <a:schemeClr val="dk1"/>
                  </a:solidFill>
                  <a:latin typeface="Lustria"/>
                  <a:ea typeface="Lustria"/>
                  <a:cs typeface="Lustria"/>
                  <a:sym typeface="Lustria"/>
                </a:rPr>
                <a:t>Desfechos primários de PK − período de avaliação primária</a:t>
              </a:r>
              <a:r>
                <a:rPr b="1" baseline="30000" lang="pt-BR" sz="1600">
                  <a:solidFill>
                    <a:schemeClr val="dk1"/>
                  </a:solidFill>
                  <a:latin typeface="Lustria"/>
                  <a:ea typeface="Lustria"/>
                  <a:cs typeface="Lustria"/>
                  <a:sym typeface="Lustria"/>
                </a:rPr>
                <a:t>1</a:t>
              </a:r>
              <a:r>
                <a:rPr b="1" lang="pt-BR" sz="1600">
                  <a:solidFill>
                    <a:schemeClr val="dk1"/>
                  </a:solidFill>
                  <a:latin typeface="Lustria"/>
                  <a:ea typeface="Lustria"/>
                  <a:cs typeface="Lustria"/>
                  <a:sym typeface="Lustria"/>
                </a:rPr>
                <a:t> </a:t>
              </a:r>
              <a:endParaRPr b="1" sz="1600">
                <a:solidFill>
                  <a:schemeClr val="dk1"/>
                </a:solidFill>
                <a:latin typeface="Lustria"/>
                <a:ea typeface="Lustria"/>
                <a:cs typeface="Lustria"/>
                <a:sym typeface="Lustria"/>
              </a:endParaRPr>
            </a:p>
          </p:txBody>
        </p:sp>
        <p:sp>
          <p:nvSpPr>
            <p:cNvPr id="10423" name="Google Shape;10423;p159"/>
            <p:cNvSpPr txBox="1"/>
            <p:nvPr/>
          </p:nvSpPr>
          <p:spPr>
            <a:xfrm rot="-5400000">
              <a:off x="-752583" y="3578443"/>
              <a:ext cx="2851512" cy="28757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Concentração</a:t>
              </a:r>
              <a:r>
                <a:rPr b="1" i="0" lang="pt-BR" sz="900" u="none" cap="none" strike="noStrike">
                  <a:solidFill>
                    <a:srgbClr val="37302C"/>
                  </a:solidFill>
                  <a:latin typeface="Calibri"/>
                  <a:ea typeface="Calibri"/>
                  <a:cs typeface="Calibri"/>
                  <a:sym typeface="Calibri"/>
                </a:rPr>
                <a:t> sérica m</a:t>
              </a:r>
              <a:r>
                <a:rPr b="1" i="0" lang="pt-BR" sz="900" u="none" cap="none" strike="noStrike">
                  <a:solidFill>
                    <a:srgbClr val="37302C"/>
                  </a:solidFill>
                  <a:latin typeface="Calibri"/>
                  <a:ea typeface="Calibri"/>
                  <a:cs typeface="Calibri"/>
                  <a:sym typeface="Calibri"/>
                </a:rPr>
                <a:t>édia ±DP (μg/mL)</a:t>
              </a:r>
              <a:endParaRPr/>
            </a:p>
          </p:txBody>
        </p:sp>
        <p:grpSp>
          <p:nvGrpSpPr>
            <p:cNvPr id="10424" name="Google Shape;10424;p159"/>
            <p:cNvGrpSpPr/>
            <p:nvPr/>
          </p:nvGrpSpPr>
          <p:grpSpPr>
            <a:xfrm>
              <a:off x="852003" y="2232902"/>
              <a:ext cx="315119" cy="2923693"/>
              <a:chOff x="852003" y="1998644"/>
              <a:chExt cx="315119" cy="2923693"/>
            </a:xfrm>
          </p:grpSpPr>
          <p:sp>
            <p:nvSpPr>
              <p:cNvPr id="10425" name="Google Shape;10425;p159"/>
              <p:cNvSpPr txBox="1"/>
              <p:nvPr/>
            </p:nvSpPr>
            <p:spPr>
              <a:xfrm>
                <a:off x="852003" y="1998644"/>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2000</a:t>
                </a:r>
                <a:endParaRPr/>
              </a:p>
            </p:txBody>
          </p:sp>
          <p:sp>
            <p:nvSpPr>
              <p:cNvPr id="10426" name="Google Shape;10426;p159"/>
              <p:cNvSpPr txBox="1"/>
              <p:nvPr/>
            </p:nvSpPr>
            <p:spPr>
              <a:xfrm>
                <a:off x="852003" y="2696910"/>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1500</a:t>
                </a:r>
                <a:endParaRPr/>
              </a:p>
            </p:txBody>
          </p:sp>
          <p:sp>
            <p:nvSpPr>
              <p:cNvPr id="10427" name="Google Shape;10427;p159"/>
              <p:cNvSpPr txBox="1"/>
              <p:nvPr/>
            </p:nvSpPr>
            <p:spPr>
              <a:xfrm>
                <a:off x="852003" y="3395176"/>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1000</a:t>
                </a:r>
                <a:endParaRPr/>
              </a:p>
            </p:txBody>
          </p:sp>
          <p:sp>
            <p:nvSpPr>
              <p:cNvPr id="10428" name="Google Shape;10428;p159"/>
              <p:cNvSpPr txBox="1"/>
              <p:nvPr/>
            </p:nvSpPr>
            <p:spPr>
              <a:xfrm>
                <a:off x="852003" y="4093442"/>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500</a:t>
                </a:r>
                <a:endParaRPr/>
              </a:p>
            </p:txBody>
          </p:sp>
          <p:sp>
            <p:nvSpPr>
              <p:cNvPr id="10429" name="Google Shape;10429;p159"/>
              <p:cNvSpPr txBox="1"/>
              <p:nvPr/>
            </p:nvSpPr>
            <p:spPr>
              <a:xfrm>
                <a:off x="852003" y="4791707"/>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0</a:t>
                </a:r>
                <a:endParaRPr/>
              </a:p>
            </p:txBody>
          </p:sp>
        </p:grpSp>
        <p:sp>
          <p:nvSpPr>
            <p:cNvPr id="10430" name="Google Shape;10430;p159"/>
            <p:cNvSpPr/>
            <p:nvPr/>
          </p:nvSpPr>
          <p:spPr>
            <a:xfrm>
              <a:off x="267419" y="5544850"/>
              <a:ext cx="1289607" cy="123308"/>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lt2"/>
                </a:buClr>
                <a:buSzPts val="700"/>
                <a:buFont typeface="Calibri"/>
                <a:buNone/>
              </a:pPr>
              <a:r>
                <a:rPr b="1" i="0" lang="pt-BR" sz="700" u="none" cap="none" strike="noStrike">
                  <a:solidFill>
                    <a:schemeClr val="lt2"/>
                  </a:solidFill>
                  <a:latin typeface="Calibri"/>
                  <a:ea typeface="Calibri"/>
                  <a:cs typeface="Calibri"/>
                  <a:sym typeface="Calibri"/>
                </a:rPr>
                <a:t>Virgens de tratamento</a:t>
              </a:r>
              <a:endParaRPr/>
            </a:p>
          </p:txBody>
        </p:sp>
        <p:sp>
          <p:nvSpPr>
            <p:cNvPr id="10431" name="Google Shape;10431;p159"/>
            <p:cNvSpPr txBox="1"/>
            <p:nvPr/>
          </p:nvSpPr>
          <p:spPr>
            <a:xfrm>
              <a:off x="10841280" y="5227486"/>
              <a:ext cx="282423" cy="68846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183</a:t>
              </a:r>
              <a:endParaRPr/>
            </a:p>
            <a:p>
              <a:pPr indent="0" lvl="0" marL="0" marR="0" rtl="0" algn="ctr">
                <a:lnSpc>
                  <a:spcPct val="100000"/>
                </a:lnSpc>
                <a:spcBef>
                  <a:spcPts val="140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3</a:t>
              </a:r>
              <a:endParaRPr/>
            </a:p>
            <a:p>
              <a:pPr indent="0" lvl="0" marL="0" marR="0" rtl="0" algn="ctr">
                <a:lnSpc>
                  <a:spcPct val="100000"/>
                </a:lnSpc>
                <a:spcBef>
                  <a:spcPts val="30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8</a:t>
              </a:r>
              <a:endParaRPr/>
            </a:p>
          </p:txBody>
        </p:sp>
        <p:sp>
          <p:nvSpPr>
            <p:cNvPr id="10432" name="Google Shape;10432;p159"/>
            <p:cNvSpPr txBox="1"/>
            <p:nvPr/>
          </p:nvSpPr>
          <p:spPr>
            <a:xfrm>
              <a:off x="5917109" y="5333758"/>
              <a:ext cx="867369" cy="133936"/>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Visita (dias)</a:t>
              </a:r>
              <a:endParaRPr/>
            </a:p>
          </p:txBody>
        </p:sp>
        <p:sp>
          <p:nvSpPr>
            <p:cNvPr id="10433" name="Google Shape;10433;p159"/>
            <p:cNvSpPr txBox="1"/>
            <p:nvPr/>
          </p:nvSpPr>
          <p:spPr>
            <a:xfrm>
              <a:off x="8516537" y="5227486"/>
              <a:ext cx="282423" cy="69824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127</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3</a:t>
              </a:r>
              <a:endParaRPr/>
            </a:p>
            <a:p>
              <a:pPr indent="0" lvl="0" marL="0" marR="0" rtl="0" algn="ctr">
                <a:lnSpc>
                  <a:spcPct val="100000"/>
                </a:lnSpc>
                <a:spcBef>
                  <a:spcPts val="3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8</a:t>
              </a:r>
              <a:endParaRPr/>
            </a:p>
          </p:txBody>
        </p:sp>
        <p:sp>
          <p:nvSpPr>
            <p:cNvPr id="10434" name="Google Shape;10434;p159"/>
            <p:cNvSpPr txBox="1"/>
            <p:nvPr/>
          </p:nvSpPr>
          <p:spPr>
            <a:xfrm>
              <a:off x="1662254" y="5227486"/>
              <a:ext cx="282423" cy="68846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1</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3</a:t>
              </a:r>
              <a:endParaRPr/>
            </a:p>
            <a:p>
              <a:pPr indent="0" lvl="0" marL="0" marR="0" rtl="0" algn="ctr">
                <a:lnSpc>
                  <a:spcPct val="100000"/>
                </a:lnSpc>
                <a:spcBef>
                  <a:spcPts val="3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8</a:t>
              </a:r>
              <a:endParaRPr/>
            </a:p>
          </p:txBody>
        </p:sp>
        <p:sp>
          <p:nvSpPr>
            <p:cNvPr id="10435" name="Google Shape;10435;p159"/>
            <p:cNvSpPr/>
            <p:nvPr/>
          </p:nvSpPr>
          <p:spPr>
            <a:xfrm>
              <a:off x="201301" y="5643003"/>
              <a:ext cx="1355726"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2F6C"/>
                </a:buClr>
                <a:buSzPts val="700"/>
                <a:buFont typeface="Calibri"/>
                <a:buNone/>
              </a:pPr>
              <a:r>
                <a:rPr b="1" i="0" lang="pt-BR" sz="700" u="none" cap="none" strike="noStrike">
                  <a:solidFill>
                    <a:srgbClr val="002F6C"/>
                  </a:solidFill>
                  <a:latin typeface="Calibri"/>
                  <a:ea typeface="Calibri"/>
                  <a:cs typeface="Calibri"/>
                  <a:sym typeface="Calibri"/>
                </a:rPr>
                <a:t>Previamente tratados com eculizumabe</a:t>
              </a:r>
              <a:endParaRPr b="1" i="0" sz="700" u="none" cap="none" strike="noStrike">
                <a:solidFill>
                  <a:srgbClr val="002F6C"/>
                </a:solidFill>
                <a:latin typeface="Calibri"/>
                <a:ea typeface="Calibri"/>
                <a:cs typeface="Calibri"/>
                <a:sym typeface="Calibri"/>
              </a:endParaRPr>
            </a:p>
          </p:txBody>
        </p:sp>
        <p:sp>
          <p:nvSpPr>
            <p:cNvPr id="10436" name="Google Shape;10436;p159"/>
            <p:cNvSpPr txBox="1"/>
            <p:nvPr/>
          </p:nvSpPr>
          <p:spPr>
            <a:xfrm>
              <a:off x="2741828" y="5227486"/>
              <a:ext cx="284400" cy="68846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15</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3</a:t>
              </a:r>
              <a:endParaRPr/>
            </a:p>
            <a:p>
              <a:pPr indent="0" lvl="0" marL="0" marR="0" rtl="0" algn="ctr">
                <a:lnSpc>
                  <a:spcPct val="100000"/>
                </a:lnSpc>
                <a:spcBef>
                  <a:spcPts val="3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8</a:t>
              </a:r>
              <a:endParaRPr b="1" i="0" sz="1000" u="none" cap="none" strike="noStrike">
                <a:solidFill>
                  <a:srgbClr val="37302C"/>
                </a:solidFill>
                <a:latin typeface="Calibri"/>
                <a:ea typeface="Calibri"/>
                <a:cs typeface="Calibri"/>
                <a:sym typeface="Calibri"/>
              </a:endParaRPr>
            </a:p>
          </p:txBody>
        </p:sp>
        <p:sp>
          <p:nvSpPr>
            <p:cNvPr id="10437" name="Google Shape;10437;p159"/>
            <p:cNvSpPr txBox="1"/>
            <p:nvPr/>
          </p:nvSpPr>
          <p:spPr>
            <a:xfrm>
              <a:off x="6191793" y="5227486"/>
              <a:ext cx="282423" cy="73852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71</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3</a:t>
              </a:r>
              <a:endParaRPr/>
            </a:p>
            <a:p>
              <a:pPr indent="0" lvl="0" marL="0" marR="0" rtl="0" algn="ctr">
                <a:lnSpc>
                  <a:spcPct val="100000"/>
                </a:lnSpc>
                <a:spcBef>
                  <a:spcPts val="3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7</a:t>
              </a:r>
              <a:endParaRPr/>
            </a:p>
          </p:txBody>
        </p:sp>
        <p:grpSp>
          <p:nvGrpSpPr>
            <p:cNvPr id="10438" name="Google Shape;10438;p159"/>
            <p:cNvGrpSpPr/>
            <p:nvPr/>
          </p:nvGrpSpPr>
          <p:grpSpPr>
            <a:xfrm>
              <a:off x="1268413" y="2296473"/>
              <a:ext cx="10197151" cy="2796583"/>
              <a:chOff x="1268413" y="2062215"/>
              <a:chExt cx="7242012" cy="2796583"/>
            </a:xfrm>
          </p:grpSpPr>
          <p:grpSp>
            <p:nvGrpSpPr>
              <p:cNvPr id="10439" name="Google Shape;10439;p159"/>
              <p:cNvGrpSpPr/>
              <p:nvPr/>
            </p:nvGrpSpPr>
            <p:grpSpPr>
              <a:xfrm>
                <a:off x="1273067" y="2062215"/>
                <a:ext cx="7237358" cy="2097438"/>
                <a:chOff x="1274280" y="2062215"/>
                <a:chExt cx="10388333" cy="2097438"/>
              </a:xfrm>
            </p:grpSpPr>
            <p:cxnSp>
              <p:nvCxnSpPr>
                <p:cNvPr id="10440" name="Google Shape;10440;p159"/>
                <p:cNvCxnSpPr/>
                <p:nvPr/>
              </p:nvCxnSpPr>
              <p:spPr>
                <a:xfrm>
                  <a:off x="1274280" y="4159653"/>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441" name="Google Shape;10441;p159"/>
                <p:cNvCxnSpPr/>
                <p:nvPr/>
              </p:nvCxnSpPr>
              <p:spPr>
                <a:xfrm>
                  <a:off x="1274280" y="2761361"/>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442" name="Google Shape;10442;p159"/>
                <p:cNvCxnSpPr/>
                <p:nvPr/>
              </p:nvCxnSpPr>
              <p:spPr>
                <a:xfrm>
                  <a:off x="1274280" y="2062215"/>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443" name="Google Shape;10443;p159"/>
                <p:cNvCxnSpPr/>
                <p:nvPr/>
              </p:nvCxnSpPr>
              <p:spPr>
                <a:xfrm>
                  <a:off x="1274280" y="3460507"/>
                  <a:ext cx="10388333" cy="0"/>
                </a:xfrm>
                <a:prstGeom prst="straightConnector1">
                  <a:avLst/>
                </a:prstGeom>
                <a:noFill/>
                <a:ln cap="flat" cmpd="sng" w="12700">
                  <a:solidFill>
                    <a:srgbClr val="EEF1F4"/>
                  </a:solidFill>
                  <a:prstDash val="solid"/>
                  <a:miter lim="800000"/>
                  <a:headEnd len="sm" w="sm" type="none"/>
                  <a:tailEnd len="sm" w="sm" type="none"/>
                </a:ln>
              </p:spPr>
            </p:cxnSp>
          </p:grpSp>
          <p:cxnSp>
            <p:nvCxnSpPr>
              <p:cNvPr id="10444" name="Google Shape;10444;p159"/>
              <p:cNvCxnSpPr/>
              <p:nvPr/>
            </p:nvCxnSpPr>
            <p:spPr>
              <a:xfrm>
                <a:off x="1268413" y="4858798"/>
                <a:ext cx="7236000" cy="0"/>
              </a:xfrm>
              <a:prstGeom prst="straightConnector1">
                <a:avLst/>
              </a:prstGeom>
              <a:noFill/>
              <a:ln cap="flat" cmpd="sng" w="12700">
                <a:solidFill>
                  <a:srgbClr val="EEF1F4"/>
                </a:solidFill>
                <a:prstDash val="solid"/>
                <a:miter lim="800000"/>
                <a:headEnd len="sm" w="sm" type="none"/>
                <a:tailEnd len="sm" w="sm" type="none"/>
              </a:ln>
            </p:spPr>
          </p:cxnSp>
          <p:cxnSp>
            <p:nvCxnSpPr>
              <p:cNvPr id="10445" name="Google Shape;10445;p159"/>
              <p:cNvCxnSpPr/>
              <p:nvPr/>
            </p:nvCxnSpPr>
            <p:spPr>
              <a:xfrm>
                <a:off x="1268413" y="4599732"/>
                <a:ext cx="7236000" cy="0"/>
              </a:xfrm>
              <a:prstGeom prst="straightConnector1">
                <a:avLst/>
              </a:prstGeom>
              <a:noFill/>
              <a:ln cap="flat" cmpd="sng" w="19050">
                <a:solidFill>
                  <a:srgbClr val="2AB8CA"/>
                </a:solidFill>
                <a:prstDash val="dash"/>
                <a:miter lim="800000"/>
                <a:headEnd len="sm" w="sm" type="none"/>
                <a:tailEnd len="sm" w="sm" type="none"/>
              </a:ln>
            </p:spPr>
          </p:cxnSp>
        </p:grpSp>
        <p:grpSp>
          <p:nvGrpSpPr>
            <p:cNvPr id="10446" name="Google Shape;10446;p159"/>
            <p:cNvGrpSpPr/>
            <p:nvPr/>
          </p:nvGrpSpPr>
          <p:grpSpPr>
            <a:xfrm>
              <a:off x="6277270" y="1794612"/>
              <a:ext cx="2380279" cy="498167"/>
              <a:chOff x="1996211" y="1950995"/>
              <a:chExt cx="2380279" cy="498167"/>
            </a:xfrm>
          </p:grpSpPr>
          <p:sp>
            <p:nvSpPr>
              <p:cNvPr id="10447" name="Google Shape;10447;p159"/>
              <p:cNvSpPr/>
              <p:nvPr/>
            </p:nvSpPr>
            <p:spPr>
              <a:xfrm>
                <a:off x="1996211" y="1950995"/>
                <a:ext cx="2378420" cy="476979"/>
              </a:xfrm>
              <a:prstGeom prst="rect">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0448" name="Google Shape;10448;p159"/>
              <p:cNvGrpSpPr/>
              <p:nvPr/>
            </p:nvGrpSpPr>
            <p:grpSpPr>
              <a:xfrm>
                <a:off x="2065086" y="1964279"/>
                <a:ext cx="2311404" cy="484883"/>
                <a:chOff x="2022554" y="1977564"/>
                <a:chExt cx="2311404" cy="484883"/>
              </a:xfrm>
            </p:grpSpPr>
            <p:grpSp>
              <p:nvGrpSpPr>
                <p:cNvPr id="10449" name="Google Shape;10449;p159"/>
                <p:cNvGrpSpPr/>
                <p:nvPr/>
              </p:nvGrpSpPr>
              <p:grpSpPr>
                <a:xfrm>
                  <a:off x="2022554" y="2076668"/>
                  <a:ext cx="350875" cy="90610"/>
                  <a:chOff x="8773220" y="4358542"/>
                  <a:chExt cx="350875" cy="90610"/>
                </a:xfrm>
              </p:grpSpPr>
              <p:cxnSp>
                <p:nvCxnSpPr>
                  <p:cNvPr id="10450" name="Google Shape;10450;p159"/>
                  <p:cNvCxnSpPr/>
                  <p:nvPr/>
                </p:nvCxnSpPr>
                <p:spPr>
                  <a:xfrm>
                    <a:off x="8773220" y="4403847"/>
                    <a:ext cx="350875" cy="0"/>
                  </a:xfrm>
                  <a:prstGeom prst="straightConnector1">
                    <a:avLst/>
                  </a:prstGeom>
                  <a:noFill/>
                  <a:ln cap="flat" cmpd="sng" w="19050">
                    <a:solidFill>
                      <a:schemeClr val="lt2"/>
                    </a:solidFill>
                    <a:prstDash val="solid"/>
                    <a:miter lim="800000"/>
                    <a:headEnd len="sm" w="sm" type="none"/>
                    <a:tailEnd len="sm" w="sm" type="none"/>
                  </a:ln>
                </p:spPr>
              </p:cxnSp>
              <p:sp>
                <p:nvSpPr>
                  <p:cNvPr id="10451" name="Google Shape;10451;p159"/>
                  <p:cNvSpPr/>
                  <p:nvPr/>
                </p:nvSpPr>
                <p:spPr>
                  <a:xfrm>
                    <a:off x="8904855" y="4358542"/>
                    <a:ext cx="87606" cy="90610"/>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800"/>
                      <a:buFont typeface="Calibri"/>
                      <a:buNone/>
                    </a:pPr>
                    <a:r>
                      <a:t/>
                    </a:r>
                    <a:endParaRPr b="0" i="0" sz="800" u="none" cap="none" strike="noStrike">
                      <a:solidFill>
                        <a:srgbClr val="FFFFFF"/>
                      </a:solidFill>
                      <a:latin typeface="Calibri"/>
                      <a:ea typeface="Calibri"/>
                      <a:cs typeface="Calibri"/>
                      <a:sym typeface="Calibri"/>
                    </a:endParaRPr>
                  </a:p>
                </p:txBody>
              </p:sp>
            </p:grpSp>
            <p:grpSp>
              <p:nvGrpSpPr>
                <p:cNvPr id="10452" name="Google Shape;10452;p159"/>
                <p:cNvGrpSpPr/>
                <p:nvPr/>
              </p:nvGrpSpPr>
              <p:grpSpPr>
                <a:xfrm>
                  <a:off x="2022554" y="2263798"/>
                  <a:ext cx="350875" cy="90000"/>
                  <a:chOff x="8735671" y="4493582"/>
                  <a:chExt cx="350875" cy="90000"/>
                </a:xfrm>
              </p:grpSpPr>
              <p:cxnSp>
                <p:nvCxnSpPr>
                  <p:cNvPr id="10453" name="Google Shape;10453;p159"/>
                  <p:cNvCxnSpPr/>
                  <p:nvPr/>
                </p:nvCxnSpPr>
                <p:spPr>
                  <a:xfrm>
                    <a:off x="8735671" y="4538582"/>
                    <a:ext cx="350875" cy="0"/>
                  </a:xfrm>
                  <a:prstGeom prst="straightConnector1">
                    <a:avLst/>
                  </a:prstGeom>
                  <a:noFill/>
                  <a:ln cap="flat" cmpd="sng" w="19050">
                    <a:solidFill>
                      <a:srgbClr val="002F6C"/>
                    </a:solidFill>
                    <a:prstDash val="solid"/>
                    <a:miter lim="800000"/>
                    <a:headEnd len="sm" w="sm" type="none"/>
                    <a:tailEnd len="sm" w="sm" type="none"/>
                  </a:ln>
                </p:spPr>
              </p:cxnSp>
              <p:sp>
                <p:nvSpPr>
                  <p:cNvPr id="10454" name="Google Shape;10454;p159"/>
                  <p:cNvSpPr/>
                  <p:nvPr/>
                </p:nvSpPr>
                <p:spPr>
                  <a:xfrm>
                    <a:off x="8867306" y="4493582"/>
                    <a:ext cx="86400" cy="90000"/>
                  </a:xfrm>
                  <a:prstGeom prst="ellipse">
                    <a:avLst/>
                  </a:prstGeom>
                  <a:solidFill>
                    <a:srgbClr val="002F6C"/>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800"/>
                      <a:buFont typeface="Calibri"/>
                      <a:buNone/>
                    </a:pPr>
                    <a:r>
                      <a:t/>
                    </a:r>
                    <a:endParaRPr b="0" i="0" sz="800" u="none" cap="none" strike="noStrike">
                      <a:solidFill>
                        <a:srgbClr val="FFFFFF"/>
                      </a:solidFill>
                      <a:latin typeface="Calibri"/>
                      <a:ea typeface="Calibri"/>
                      <a:cs typeface="Calibri"/>
                      <a:sym typeface="Calibri"/>
                    </a:endParaRPr>
                  </a:p>
                </p:txBody>
              </p:sp>
            </p:grpSp>
            <p:sp>
              <p:nvSpPr>
                <p:cNvPr id="10455" name="Google Shape;10455;p159"/>
                <p:cNvSpPr/>
                <p:nvPr/>
              </p:nvSpPr>
              <p:spPr>
                <a:xfrm>
                  <a:off x="2382425" y="1977564"/>
                  <a:ext cx="1951533" cy="293001"/>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37302C"/>
                    </a:buClr>
                    <a:buSzPts val="800"/>
                    <a:buFont typeface="Calibri"/>
                    <a:buNone/>
                  </a:pPr>
                  <a:r>
                    <a:rPr b="1" i="0" lang="pt-BR" sz="800" u="none" cap="none" strike="noStrike">
                      <a:solidFill>
                        <a:srgbClr val="37302C"/>
                      </a:solidFill>
                      <a:latin typeface="Calibri"/>
                      <a:ea typeface="Calibri"/>
                      <a:cs typeface="Calibri"/>
                      <a:sym typeface="Calibri"/>
                    </a:rPr>
                    <a:t>Virgens de tratamento</a:t>
                  </a:r>
                  <a:endParaRPr/>
                </a:p>
              </p:txBody>
            </p:sp>
            <p:sp>
              <p:nvSpPr>
                <p:cNvPr id="10456" name="Google Shape;10456;p159"/>
                <p:cNvSpPr/>
                <p:nvPr/>
              </p:nvSpPr>
              <p:spPr>
                <a:xfrm>
                  <a:off x="2382426" y="2169446"/>
                  <a:ext cx="1949673" cy="293001"/>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37302C"/>
                    </a:buClr>
                    <a:buSzPts val="800"/>
                    <a:buFont typeface="Calibri"/>
                    <a:buNone/>
                  </a:pPr>
                  <a:r>
                    <a:rPr b="1" i="0" lang="pt-BR" sz="800" u="none" cap="none" strike="noStrike">
                      <a:solidFill>
                        <a:srgbClr val="37302C"/>
                      </a:solidFill>
                      <a:latin typeface="Calibri"/>
                      <a:ea typeface="Calibri"/>
                      <a:cs typeface="Calibri"/>
                      <a:sym typeface="Calibri"/>
                    </a:rPr>
                    <a:t>Previamente tratados com eculizumabe</a:t>
                  </a:r>
                  <a:endParaRPr b="1" i="0" sz="800" u="none" cap="none" strike="noStrike">
                    <a:solidFill>
                      <a:srgbClr val="37302C"/>
                    </a:solidFill>
                    <a:latin typeface="Calibri"/>
                    <a:ea typeface="Calibri"/>
                    <a:cs typeface="Calibri"/>
                    <a:sym typeface="Calibri"/>
                  </a:endParaRPr>
                </a:p>
              </p:txBody>
            </p:sp>
          </p:grpSp>
        </p:grpSp>
        <p:grpSp>
          <p:nvGrpSpPr>
            <p:cNvPr id="10457" name="Google Shape;10457;p159"/>
            <p:cNvGrpSpPr/>
            <p:nvPr/>
          </p:nvGrpSpPr>
          <p:grpSpPr>
            <a:xfrm>
              <a:off x="1795463" y="2486079"/>
              <a:ext cx="9280525" cy="2644775"/>
              <a:chOff x="1131" y="1323"/>
              <a:chExt cx="5846" cy="1666"/>
            </a:xfrm>
          </p:grpSpPr>
          <p:cxnSp>
            <p:nvCxnSpPr>
              <p:cNvPr id="10458" name="Google Shape;10458;p159"/>
              <p:cNvCxnSpPr/>
              <p:nvPr/>
            </p:nvCxnSpPr>
            <p:spPr>
              <a:xfrm>
                <a:off x="1131" y="2044"/>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59" name="Google Shape;10459;p159"/>
              <p:cNvCxnSpPr/>
              <p:nvPr/>
            </p:nvCxnSpPr>
            <p:spPr>
              <a:xfrm>
                <a:off x="1131" y="2344"/>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60" name="Google Shape;10460;p159"/>
              <p:cNvCxnSpPr/>
              <p:nvPr/>
            </p:nvCxnSpPr>
            <p:spPr>
              <a:xfrm>
                <a:off x="1164" y="2044"/>
                <a:ext cx="0" cy="300"/>
              </a:xfrm>
              <a:prstGeom prst="straightConnector1">
                <a:avLst/>
              </a:prstGeom>
              <a:noFill/>
              <a:ln cap="flat" cmpd="sng" w="17450">
                <a:solidFill>
                  <a:srgbClr val="002F6C"/>
                </a:solidFill>
                <a:prstDash val="solid"/>
                <a:miter lim="800000"/>
                <a:headEnd len="med" w="med" type="none"/>
                <a:tailEnd len="med" w="med" type="none"/>
              </a:ln>
            </p:spPr>
          </p:cxnSp>
          <p:cxnSp>
            <p:nvCxnSpPr>
              <p:cNvPr id="10461" name="Google Shape;10461;p159"/>
              <p:cNvCxnSpPr/>
              <p:nvPr/>
            </p:nvCxnSpPr>
            <p:spPr>
              <a:xfrm>
                <a:off x="1131" y="2044"/>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62" name="Google Shape;10462;p159"/>
              <p:cNvCxnSpPr/>
              <p:nvPr/>
            </p:nvCxnSpPr>
            <p:spPr>
              <a:xfrm>
                <a:off x="1131" y="2344"/>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63" name="Google Shape;10463;p159"/>
              <p:cNvCxnSpPr/>
              <p:nvPr/>
            </p:nvCxnSpPr>
            <p:spPr>
              <a:xfrm>
                <a:off x="1164" y="2044"/>
                <a:ext cx="0" cy="300"/>
              </a:xfrm>
              <a:prstGeom prst="straightConnector1">
                <a:avLst/>
              </a:prstGeom>
              <a:noFill/>
              <a:ln cap="flat" cmpd="sng" w="17450">
                <a:solidFill>
                  <a:srgbClr val="002F6C"/>
                </a:solidFill>
                <a:prstDash val="solid"/>
                <a:miter lim="800000"/>
                <a:headEnd len="med" w="med" type="none"/>
                <a:tailEnd len="med" w="med" type="none"/>
              </a:ln>
            </p:spPr>
          </p:cxnSp>
          <p:cxnSp>
            <p:nvCxnSpPr>
              <p:cNvPr id="10464" name="Google Shape;10464;p159"/>
              <p:cNvCxnSpPr/>
              <p:nvPr/>
            </p:nvCxnSpPr>
            <p:spPr>
              <a:xfrm>
                <a:off x="1808" y="2513"/>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65" name="Google Shape;10465;p159"/>
              <p:cNvCxnSpPr/>
              <p:nvPr/>
            </p:nvCxnSpPr>
            <p:spPr>
              <a:xfrm>
                <a:off x="1808" y="2634"/>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66" name="Google Shape;10466;p159"/>
              <p:cNvCxnSpPr/>
              <p:nvPr/>
            </p:nvCxnSpPr>
            <p:spPr>
              <a:xfrm>
                <a:off x="1842" y="2513"/>
                <a:ext cx="0" cy="121"/>
              </a:xfrm>
              <a:prstGeom prst="straightConnector1">
                <a:avLst/>
              </a:prstGeom>
              <a:noFill/>
              <a:ln cap="flat" cmpd="sng" w="17450">
                <a:solidFill>
                  <a:srgbClr val="002F6C"/>
                </a:solidFill>
                <a:prstDash val="solid"/>
                <a:miter lim="800000"/>
                <a:headEnd len="med" w="med" type="none"/>
                <a:tailEnd len="med" w="med" type="none"/>
              </a:ln>
            </p:spPr>
          </p:cxnSp>
          <p:cxnSp>
            <p:nvCxnSpPr>
              <p:cNvPr id="10467" name="Google Shape;10467;p159"/>
              <p:cNvCxnSpPr/>
              <p:nvPr/>
            </p:nvCxnSpPr>
            <p:spPr>
              <a:xfrm>
                <a:off x="1808" y="1366"/>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68" name="Google Shape;10468;p159"/>
              <p:cNvCxnSpPr/>
              <p:nvPr/>
            </p:nvCxnSpPr>
            <p:spPr>
              <a:xfrm>
                <a:off x="1808" y="1734"/>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69" name="Google Shape;10469;p159"/>
              <p:cNvCxnSpPr/>
              <p:nvPr/>
            </p:nvCxnSpPr>
            <p:spPr>
              <a:xfrm>
                <a:off x="1842" y="1366"/>
                <a:ext cx="0" cy="368"/>
              </a:xfrm>
              <a:prstGeom prst="straightConnector1">
                <a:avLst/>
              </a:prstGeom>
              <a:noFill/>
              <a:ln cap="flat" cmpd="sng" w="17450">
                <a:solidFill>
                  <a:srgbClr val="002F6C"/>
                </a:solidFill>
                <a:prstDash val="solid"/>
                <a:miter lim="800000"/>
                <a:headEnd len="med" w="med" type="none"/>
                <a:tailEnd len="med" w="med" type="none"/>
              </a:ln>
            </p:spPr>
          </p:cxnSp>
          <p:cxnSp>
            <p:nvCxnSpPr>
              <p:cNvPr id="10470" name="Google Shape;10470;p159"/>
              <p:cNvCxnSpPr/>
              <p:nvPr/>
            </p:nvCxnSpPr>
            <p:spPr>
              <a:xfrm>
                <a:off x="3989" y="2448"/>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71" name="Google Shape;10471;p159"/>
              <p:cNvCxnSpPr/>
              <p:nvPr/>
            </p:nvCxnSpPr>
            <p:spPr>
              <a:xfrm>
                <a:off x="3989" y="2579"/>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72" name="Google Shape;10472;p159"/>
              <p:cNvCxnSpPr/>
              <p:nvPr/>
            </p:nvCxnSpPr>
            <p:spPr>
              <a:xfrm>
                <a:off x="4022" y="2448"/>
                <a:ext cx="0" cy="131"/>
              </a:xfrm>
              <a:prstGeom prst="straightConnector1">
                <a:avLst/>
              </a:prstGeom>
              <a:noFill/>
              <a:ln cap="flat" cmpd="sng" w="17450">
                <a:solidFill>
                  <a:srgbClr val="002F6C"/>
                </a:solidFill>
                <a:prstDash val="solid"/>
                <a:miter lim="800000"/>
                <a:headEnd len="med" w="med" type="none"/>
                <a:tailEnd len="med" w="med" type="none"/>
              </a:ln>
            </p:spPr>
          </p:cxnSp>
          <p:cxnSp>
            <p:nvCxnSpPr>
              <p:cNvPr id="10473" name="Google Shape;10473;p159"/>
              <p:cNvCxnSpPr/>
              <p:nvPr/>
            </p:nvCxnSpPr>
            <p:spPr>
              <a:xfrm>
                <a:off x="3989" y="1393"/>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74" name="Google Shape;10474;p159"/>
              <p:cNvCxnSpPr/>
              <p:nvPr/>
            </p:nvCxnSpPr>
            <p:spPr>
              <a:xfrm>
                <a:off x="3989" y="1757"/>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75" name="Google Shape;10475;p159"/>
              <p:cNvCxnSpPr/>
              <p:nvPr/>
            </p:nvCxnSpPr>
            <p:spPr>
              <a:xfrm>
                <a:off x="4022" y="1393"/>
                <a:ext cx="0" cy="364"/>
              </a:xfrm>
              <a:prstGeom prst="straightConnector1">
                <a:avLst/>
              </a:prstGeom>
              <a:noFill/>
              <a:ln cap="flat" cmpd="sng" w="17450">
                <a:solidFill>
                  <a:srgbClr val="002F6C"/>
                </a:solidFill>
                <a:prstDash val="solid"/>
                <a:miter lim="800000"/>
                <a:headEnd len="med" w="med" type="none"/>
                <a:tailEnd len="med" w="med" type="none"/>
              </a:ln>
            </p:spPr>
          </p:cxnSp>
          <p:cxnSp>
            <p:nvCxnSpPr>
              <p:cNvPr id="10476" name="Google Shape;10476;p159"/>
              <p:cNvCxnSpPr/>
              <p:nvPr/>
            </p:nvCxnSpPr>
            <p:spPr>
              <a:xfrm>
                <a:off x="5449" y="2419"/>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77" name="Google Shape;10477;p159"/>
              <p:cNvCxnSpPr/>
              <p:nvPr/>
            </p:nvCxnSpPr>
            <p:spPr>
              <a:xfrm>
                <a:off x="5449" y="2521"/>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78" name="Google Shape;10478;p159"/>
              <p:cNvCxnSpPr/>
              <p:nvPr/>
            </p:nvCxnSpPr>
            <p:spPr>
              <a:xfrm>
                <a:off x="5482" y="2419"/>
                <a:ext cx="0" cy="102"/>
              </a:xfrm>
              <a:prstGeom prst="straightConnector1">
                <a:avLst/>
              </a:prstGeom>
              <a:noFill/>
              <a:ln cap="flat" cmpd="sng" w="17450">
                <a:solidFill>
                  <a:srgbClr val="002F6C"/>
                </a:solidFill>
                <a:prstDash val="solid"/>
                <a:miter lim="800000"/>
                <a:headEnd len="med" w="med" type="none"/>
                <a:tailEnd len="med" w="med" type="none"/>
              </a:ln>
            </p:spPr>
          </p:cxnSp>
          <p:cxnSp>
            <p:nvCxnSpPr>
              <p:cNvPr id="10479" name="Google Shape;10479;p159"/>
              <p:cNvCxnSpPr/>
              <p:nvPr/>
            </p:nvCxnSpPr>
            <p:spPr>
              <a:xfrm>
                <a:off x="5449" y="1323"/>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80" name="Google Shape;10480;p159"/>
              <p:cNvCxnSpPr/>
              <p:nvPr/>
            </p:nvCxnSpPr>
            <p:spPr>
              <a:xfrm>
                <a:off x="5449" y="1611"/>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81" name="Google Shape;10481;p159"/>
              <p:cNvCxnSpPr/>
              <p:nvPr/>
            </p:nvCxnSpPr>
            <p:spPr>
              <a:xfrm>
                <a:off x="5482" y="1323"/>
                <a:ext cx="0" cy="288"/>
              </a:xfrm>
              <a:prstGeom prst="straightConnector1">
                <a:avLst/>
              </a:prstGeom>
              <a:noFill/>
              <a:ln cap="flat" cmpd="sng" w="17450">
                <a:solidFill>
                  <a:srgbClr val="002F6C"/>
                </a:solidFill>
                <a:prstDash val="solid"/>
                <a:miter lim="800000"/>
                <a:headEnd len="med" w="med" type="none"/>
                <a:tailEnd len="med" w="med" type="none"/>
              </a:ln>
            </p:spPr>
          </p:cxnSp>
          <p:cxnSp>
            <p:nvCxnSpPr>
              <p:cNvPr id="10482" name="Google Shape;10482;p159"/>
              <p:cNvCxnSpPr/>
              <p:nvPr/>
            </p:nvCxnSpPr>
            <p:spPr>
              <a:xfrm>
                <a:off x="6909" y="2407"/>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83" name="Google Shape;10483;p159"/>
              <p:cNvCxnSpPr/>
              <p:nvPr/>
            </p:nvCxnSpPr>
            <p:spPr>
              <a:xfrm>
                <a:off x="6909" y="2530"/>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484" name="Google Shape;10484;p159"/>
              <p:cNvCxnSpPr/>
              <p:nvPr/>
            </p:nvCxnSpPr>
            <p:spPr>
              <a:xfrm>
                <a:off x="6944" y="2407"/>
                <a:ext cx="0" cy="123"/>
              </a:xfrm>
              <a:prstGeom prst="straightConnector1">
                <a:avLst/>
              </a:prstGeom>
              <a:noFill/>
              <a:ln cap="flat" cmpd="sng" w="17450">
                <a:solidFill>
                  <a:srgbClr val="002F6C"/>
                </a:solidFill>
                <a:prstDash val="solid"/>
                <a:miter lim="800000"/>
                <a:headEnd len="med" w="med" type="none"/>
                <a:tailEnd len="med" w="med" type="none"/>
              </a:ln>
            </p:spPr>
          </p:cxnSp>
          <p:sp>
            <p:nvSpPr>
              <p:cNvPr id="10485" name="Google Shape;10485;p159"/>
              <p:cNvSpPr/>
              <p:nvPr/>
            </p:nvSpPr>
            <p:spPr>
              <a:xfrm>
                <a:off x="1150" y="1467"/>
                <a:ext cx="5794" cy="1502"/>
              </a:xfrm>
              <a:custGeom>
                <a:rect b="b" l="l" r="r" t="t"/>
                <a:pathLst>
                  <a:path extrusionOk="0" h="1502" w="5794">
                    <a:moveTo>
                      <a:pt x="0" y="1502"/>
                    </a:moveTo>
                    <a:lnTo>
                      <a:pt x="14" y="722"/>
                    </a:lnTo>
                    <a:lnTo>
                      <a:pt x="692" y="1106"/>
                    </a:lnTo>
                    <a:lnTo>
                      <a:pt x="692" y="81"/>
                    </a:lnTo>
                    <a:lnTo>
                      <a:pt x="2872" y="1045"/>
                    </a:lnTo>
                    <a:lnTo>
                      <a:pt x="2872" y="108"/>
                    </a:lnTo>
                    <a:lnTo>
                      <a:pt x="4332" y="1001"/>
                    </a:lnTo>
                    <a:lnTo>
                      <a:pt x="4332" y="0"/>
                    </a:lnTo>
                    <a:lnTo>
                      <a:pt x="5794" y="1005"/>
                    </a:lnTo>
                  </a:path>
                </a:pathLst>
              </a:custGeom>
              <a:noFill/>
              <a:ln cap="flat" cmpd="sng" w="17450">
                <a:solidFill>
                  <a:srgbClr val="002F6C"/>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86" name="Google Shape;10486;p159"/>
              <p:cNvSpPr/>
              <p:nvPr/>
            </p:nvSpPr>
            <p:spPr>
              <a:xfrm>
                <a:off x="1131" y="2951"/>
                <a:ext cx="37" cy="38"/>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87" name="Google Shape;10487;p159"/>
              <p:cNvSpPr/>
              <p:nvPr/>
            </p:nvSpPr>
            <p:spPr>
              <a:xfrm>
                <a:off x="1146" y="2171"/>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88" name="Google Shape;10488;p159"/>
              <p:cNvSpPr/>
              <p:nvPr/>
            </p:nvSpPr>
            <p:spPr>
              <a:xfrm>
                <a:off x="1823" y="2554"/>
                <a:ext cx="38"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89" name="Google Shape;10489;p159"/>
              <p:cNvSpPr/>
              <p:nvPr/>
            </p:nvSpPr>
            <p:spPr>
              <a:xfrm>
                <a:off x="1823" y="1529"/>
                <a:ext cx="38"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90" name="Google Shape;10490;p159"/>
              <p:cNvSpPr/>
              <p:nvPr/>
            </p:nvSpPr>
            <p:spPr>
              <a:xfrm>
                <a:off x="4003" y="2493"/>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91" name="Google Shape;10491;p159"/>
              <p:cNvSpPr/>
              <p:nvPr/>
            </p:nvSpPr>
            <p:spPr>
              <a:xfrm>
                <a:off x="4003" y="1555"/>
                <a:ext cx="37" cy="39"/>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92" name="Google Shape;10492;p159"/>
              <p:cNvSpPr/>
              <p:nvPr/>
            </p:nvSpPr>
            <p:spPr>
              <a:xfrm>
                <a:off x="5464" y="2450"/>
                <a:ext cx="38"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93" name="Google Shape;10493;p159"/>
              <p:cNvSpPr/>
              <p:nvPr/>
            </p:nvSpPr>
            <p:spPr>
              <a:xfrm>
                <a:off x="5464" y="1448"/>
                <a:ext cx="38"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494" name="Google Shape;10494;p159"/>
              <p:cNvSpPr/>
              <p:nvPr/>
            </p:nvSpPr>
            <p:spPr>
              <a:xfrm>
                <a:off x="6925" y="2454"/>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495" name="Google Shape;10495;p159"/>
            <p:cNvSpPr txBox="1"/>
            <p:nvPr/>
          </p:nvSpPr>
          <p:spPr>
            <a:xfrm>
              <a:off x="11106303" y="4839301"/>
              <a:ext cx="282423" cy="14565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2AB8CA"/>
                </a:buClr>
                <a:buSzPts val="1000"/>
                <a:buFont typeface="Calibri"/>
                <a:buNone/>
              </a:pPr>
              <a:r>
                <a:rPr b="1" i="0" lang="pt-BR" sz="1000" u="none" cap="none" strike="noStrike">
                  <a:solidFill>
                    <a:srgbClr val="2AB8CA"/>
                  </a:solidFill>
                  <a:latin typeface="Calibri"/>
                  <a:ea typeface="Calibri"/>
                  <a:cs typeface="Calibri"/>
                  <a:sym typeface="Calibri"/>
                </a:rPr>
                <a:t>175</a:t>
              </a:r>
              <a:endParaRPr/>
            </a:p>
          </p:txBody>
        </p:sp>
        <p:grpSp>
          <p:nvGrpSpPr>
            <p:cNvPr id="10496" name="Google Shape;10496;p159"/>
            <p:cNvGrpSpPr/>
            <p:nvPr/>
          </p:nvGrpSpPr>
          <p:grpSpPr>
            <a:xfrm>
              <a:off x="1762125" y="2371779"/>
              <a:ext cx="9280525" cy="2763838"/>
              <a:chOff x="1110" y="1251"/>
              <a:chExt cx="5846" cy="1741"/>
            </a:xfrm>
          </p:grpSpPr>
          <p:cxnSp>
            <p:nvCxnSpPr>
              <p:cNvPr id="10497" name="Google Shape;10497;p159"/>
              <p:cNvCxnSpPr/>
              <p:nvPr/>
            </p:nvCxnSpPr>
            <p:spPr>
              <a:xfrm>
                <a:off x="6888" y="2414"/>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498" name="Google Shape;10498;p159"/>
              <p:cNvCxnSpPr/>
              <p:nvPr/>
            </p:nvCxnSpPr>
            <p:spPr>
              <a:xfrm>
                <a:off x="6888" y="2630"/>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499" name="Google Shape;10499;p159"/>
              <p:cNvCxnSpPr/>
              <p:nvPr/>
            </p:nvCxnSpPr>
            <p:spPr>
              <a:xfrm>
                <a:off x="6923" y="2414"/>
                <a:ext cx="0" cy="216"/>
              </a:xfrm>
              <a:prstGeom prst="straightConnector1">
                <a:avLst/>
              </a:prstGeom>
              <a:noFill/>
              <a:ln cap="flat" cmpd="sng" w="17450">
                <a:solidFill>
                  <a:schemeClr val="lt2"/>
                </a:solidFill>
                <a:prstDash val="solid"/>
                <a:miter lim="800000"/>
                <a:headEnd len="med" w="med" type="none"/>
                <a:tailEnd len="med" w="med" type="none"/>
              </a:ln>
            </p:spPr>
          </p:cxnSp>
          <p:cxnSp>
            <p:nvCxnSpPr>
              <p:cNvPr id="10500" name="Google Shape;10500;p159"/>
              <p:cNvCxnSpPr/>
              <p:nvPr/>
            </p:nvCxnSpPr>
            <p:spPr>
              <a:xfrm>
                <a:off x="6888" y="2414"/>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501" name="Google Shape;10501;p159"/>
              <p:cNvCxnSpPr/>
              <p:nvPr/>
            </p:nvCxnSpPr>
            <p:spPr>
              <a:xfrm>
                <a:off x="6888" y="2630"/>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502" name="Google Shape;10502;p159"/>
              <p:cNvCxnSpPr/>
              <p:nvPr/>
            </p:nvCxnSpPr>
            <p:spPr>
              <a:xfrm>
                <a:off x="6923" y="2414"/>
                <a:ext cx="0" cy="216"/>
              </a:xfrm>
              <a:prstGeom prst="straightConnector1">
                <a:avLst/>
              </a:prstGeom>
              <a:noFill/>
              <a:ln cap="flat" cmpd="sng" w="17450">
                <a:solidFill>
                  <a:schemeClr val="lt2"/>
                </a:solidFill>
                <a:prstDash val="solid"/>
                <a:miter lim="800000"/>
                <a:headEnd len="med" w="med" type="none"/>
                <a:tailEnd len="med" w="med" type="none"/>
              </a:ln>
            </p:spPr>
          </p:cxnSp>
          <p:cxnSp>
            <p:nvCxnSpPr>
              <p:cNvPr id="10503" name="Google Shape;10503;p159"/>
              <p:cNvCxnSpPr/>
              <p:nvPr/>
            </p:nvCxnSpPr>
            <p:spPr>
              <a:xfrm>
                <a:off x="5428" y="1251"/>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504" name="Google Shape;10504;p159"/>
              <p:cNvCxnSpPr/>
              <p:nvPr/>
            </p:nvCxnSpPr>
            <p:spPr>
              <a:xfrm>
                <a:off x="5428" y="1782"/>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505" name="Google Shape;10505;p159"/>
              <p:cNvCxnSpPr/>
              <p:nvPr/>
            </p:nvCxnSpPr>
            <p:spPr>
              <a:xfrm>
                <a:off x="5461" y="1251"/>
                <a:ext cx="0" cy="531"/>
              </a:xfrm>
              <a:prstGeom prst="straightConnector1">
                <a:avLst/>
              </a:prstGeom>
              <a:noFill/>
              <a:ln cap="flat" cmpd="sng" w="17450">
                <a:solidFill>
                  <a:schemeClr val="lt2"/>
                </a:solidFill>
                <a:prstDash val="solid"/>
                <a:miter lim="800000"/>
                <a:headEnd len="med" w="med" type="none"/>
                <a:tailEnd len="med" w="med" type="none"/>
              </a:ln>
            </p:spPr>
          </p:cxnSp>
          <p:cxnSp>
            <p:nvCxnSpPr>
              <p:cNvPr id="10506" name="Google Shape;10506;p159"/>
              <p:cNvCxnSpPr/>
              <p:nvPr/>
            </p:nvCxnSpPr>
            <p:spPr>
              <a:xfrm>
                <a:off x="5428" y="2361"/>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507" name="Google Shape;10507;p159"/>
              <p:cNvCxnSpPr/>
              <p:nvPr/>
            </p:nvCxnSpPr>
            <p:spPr>
              <a:xfrm>
                <a:off x="5428" y="2618"/>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508" name="Google Shape;10508;p159"/>
              <p:cNvCxnSpPr/>
              <p:nvPr/>
            </p:nvCxnSpPr>
            <p:spPr>
              <a:xfrm>
                <a:off x="5461" y="2361"/>
                <a:ext cx="0" cy="257"/>
              </a:xfrm>
              <a:prstGeom prst="straightConnector1">
                <a:avLst/>
              </a:prstGeom>
              <a:noFill/>
              <a:ln cap="flat" cmpd="sng" w="17450">
                <a:solidFill>
                  <a:schemeClr val="lt2"/>
                </a:solidFill>
                <a:prstDash val="solid"/>
                <a:miter lim="800000"/>
                <a:headEnd len="med" w="med" type="none"/>
                <a:tailEnd len="med" w="med" type="none"/>
              </a:ln>
            </p:spPr>
          </p:cxnSp>
          <p:cxnSp>
            <p:nvCxnSpPr>
              <p:cNvPr id="10509" name="Google Shape;10509;p159"/>
              <p:cNvCxnSpPr/>
              <p:nvPr/>
            </p:nvCxnSpPr>
            <p:spPr>
              <a:xfrm>
                <a:off x="3967" y="1284"/>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510" name="Google Shape;10510;p159"/>
              <p:cNvCxnSpPr/>
              <p:nvPr/>
            </p:nvCxnSpPr>
            <p:spPr>
              <a:xfrm>
                <a:off x="3967" y="1858"/>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511" name="Google Shape;10511;p159"/>
              <p:cNvCxnSpPr/>
              <p:nvPr/>
            </p:nvCxnSpPr>
            <p:spPr>
              <a:xfrm>
                <a:off x="4001" y="1284"/>
                <a:ext cx="0" cy="574"/>
              </a:xfrm>
              <a:prstGeom prst="straightConnector1">
                <a:avLst/>
              </a:prstGeom>
              <a:noFill/>
              <a:ln cap="flat" cmpd="sng" w="17450">
                <a:solidFill>
                  <a:schemeClr val="lt2"/>
                </a:solidFill>
                <a:prstDash val="solid"/>
                <a:miter lim="800000"/>
                <a:headEnd len="med" w="med" type="none"/>
                <a:tailEnd len="med" w="med" type="none"/>
              </a:ln>
            </p:spPr>
          </p:cxnSp>
          <p:cxnSp>
            <p:nvCxnSpPr>
              <p:cNvPr id="10512" name="Google Shape;10512;p159"/>
              <p:cNvCxnSpPr/>
              <p:nvPr/>
            </p:nvCxnSpPr>
            <p:spPr>
              <a:xfrm>
                <a:off x="3967" y="2522"/>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513" name="Google Shape;10513;p159"/>
              <p:cNvCxnSpPr/>
              <p:nvPr/>
            </p:nvCxnSpPr>
            <p:spPr>
              <a:xfrm>
                <a:off x="3967" y="2612"/>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514" name="Google Shape;10514;p159"/>
              <p:cNvCxnSpPr/>
              <p:nvPr/>
            </p:nvCxnSpPr>
            <p:spPr>
              <a:xfrm>
                <a:off x="4001" y="2522"/>
                <a:ext cx="0" cy="90"/>
              </a:xfrm>
              <a:prstGeom prst="straightConnector1">
                <a:avLst/>
              </a:prstGeom>
              <a:noFill/>
              <a:ln cap="flat" cmpd="sng" w="17450">
                <a:solidFill>
                  <a:schemeClr val="lt2"/>
                </a:solidFill>
                <a:prstDash val="solid"/>
                <a:miter lim="800000"/>
                <a:headEnd len="med" w="med" type="none"/>
                <a:tailEnd len="med" w="med" type="none"/>
              </a:ln>
            </p:spPr>
          </p:cxnSp>
          <p:cxnSp>
            <p:nvCxnSpPr>
              <p:cNvPr id="10515" name="Google Shape;10515;p159"/>
              <p:cNvCxnSpPr/>
              <p:nvPr/>
            </p:nvCxnSpPr>
            <p:spPr>
              <a:xfrm>
                <a:off x="1787" y="1612"/>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516" name="Google Shape;10516;p159"/>
              <p:cNvCxnSpPr/>
              <p:nvPr/>
            </p:nvCxnSpPr>
            <p:spPr>
              <a:xfrm>
                <a:off x="1787" y="2098"/>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517" name="Google Shape;10517;p159"/>
              <p:cNvCxnSpPr/>
              <p:nvPr/>
            </p:nvCxnSpPr>
            <p:spPr>
              <a:xfrm>
                <a:off x="1821" y="1612"/>
                <a:ext cx="0" cy="486"/>
              </a:xfrm>
              <a:prstGeom prst="straightConnector1">
                <a:avLst/>
              </a:prstGeom>
              <a:noFill/>
              <a:ln cap="flat" cmpd="sng" w="17450">
                <a:solidFill>
                  <a:schemeClr val="lt2"/>
                </a:solidFill>
                <a:prstDash val="solid"/>
                <a:miter lim="800000"/>
                <a:headEnd len="med" w="med" type="none"/>
                <a:tailEnd len="med" w="med" type="none"/>
              </a:ln>
            </p:spPr>
          </p:cxnSp>
          <p:cxnSp>
            <p:nvCxnSpPr>
              <p:cNvPr id="10518" name="Google Shape;10518;p159"/>
              <p:cNvCxnSpPr/>
              <p:nvPr/>
            </p:nvCxnSpPr>
            <p:spPr>
              <a:xfrm>
                <a:off x="1787" y="2598"/>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519" name="Google Shape;10519;p159"/>
              <p:cNvCxnSpPr/>
              <p:nvPr/>
            </p:nvCxnSpPr>
            <p:spPr>
              <a:xfrm>
                <a:off x="1787" y="2709"/>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520" name="Google Shape;10520;p159"/>
              <p:cNvCxnSpPr/>
              <p:nvPr/>
            </p:nvCxnSpPr>
            <p:spPr>
              <a:xfrm>
                <a:off x="1821" y="2598"/>
                <a:ext cx="0" cy="111"/>
              </a:xfrm>
              <a:prstGeom prst="straightConnector1">
                <a:avLst/>
              </a:prstGeom>
              <a:noFill/>
              <a:ln cap="flat" cmpd="sng" w="17450">
                <a:solidFill>
                  <a:schemeClr val="lt2"/>
                </a:solidFill>
                <a:prstDash val="solid"/>
                <a:miter lim="800000"/>
                <a:headEnd len="med" w="med" type="none"/>
                <a:tailEnd len="med" w="med" type="none"/>
              </a:ln>
            </p:spPr>
          </p:cxnSp>
          <p:cxnSp>
            <p:nvCxnSpPr>
              <p:cNvPr id="10521" name="Google Shape;10521;p159"/>
              <p:cNvCxnSpPr/>
              <p:nvPr/>
            </p:nvCxnSpPr>
            <p:spPr>
              <a:xfrm>
                <a:off x="1110" y="2247"/>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522" name="Google Shape;10522;p159"/>
              <p:cNvCxnSpPr/>
              <p:nvPr/>
            </p:nvCxnSpPr>
            <p:spPr>
              <a:xfrm>
                <a:off x="1110" y="2451"/>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523" name="Google Shape;10523;p159"/>
              <p:cNvCxnSpPr/>
              <p:nvPr/>
            </p:nvCxnSpPr>
            <p:spPr>
              <a:xfrm>
                <a:off x="1143" y="2247"/>
                <a:ext cx="0" cy="204"/>
              </a:xfrm>
              <a:prstGeom prst="straightConnector1">
                <a:avLst/>
              </a:prstGeom>
              <a:noFill/>
              <a:ln cap="flat" cmpd="sng" w="17450">
                <a:solidFill>
                  <a:schemeClr val="lt2"/>
                </a:solidFill>
                <a:prstDash val="solid"/>
                <a:miter lim="800000"/>
                <a:headEnd len="med" w="med" type="none"/>
                <a:tailEnd len="med" w="med" type="none"/>
              </a:ln>
            </p:spPr>
          </p:cxnSp>
          <p:sp>
            <p:nvSpPr>
              <p:cNvPr id="10524" name="Google Shape;10524;p159"/>
              <p:cNvSpPr/>
              <p:nvPr/>
            </p:nvSpPr>
            <p:spPr>
              <a:xfrm>
                <a:off x="1130" y="1517"/>
                <a:ext cx="5793" cy="1457"/>
              </a:xfrm>
              <a:custGeom>
                <a:rect b="b" l="l" r="r" t="t"/>
                <a:pathLst>
                  <a:path extrusionOk="0" h="1457" w="5793">
                    <a:moveTo>
                      <a:pt x="0" y="1457"/>
                    </a:moveTo>
                    <a:lnTo>
                      <a:pt x="13" y="832"/>
                    </a:lnTo>
                    <a:lnTo>
                      <a:pt x="691" y="1136"/>
                    </a:lnTo>
                    <a:lnTo>
                      <a:pt x="691" y="335"/>
                    </a:lnTo>
                    <a:lnTo>
                      <a:pt x="2871" y="1050"/>
                    </a:lnTo>
                    <a:lnTo>
                      <a:pt x="2871" y="50"/>
                    </a:lnTo>
                    <a:lnTo>
                      <a:pt x="4331" y="976"/>
                    </a:lnTo>
                    <a:lnTo>
                      <a:pt x="4331" y="0"/>
                    </a:lnTo>
                    <a:lnTo>
                      <a:pt x="5793" y="1007"/>
                    </a:lnTo>
                  </a:path>
                </a:pathLst>
              </a:custGeom>
              <a:noFill/>
              <a:ln cap="flat" cmpd="sng" w="17450">
                <a:solidFill>
                  <a:schemeClr val="lt2"/>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25" name="Google Shape;10525;p159"/>
              <p:cNvSpPr/>
              <p:nvPr/>
            </p:nvSpPr>
            <p:spPr>
              <a:xfrm>
                <a:off x="1125" y="2331"/>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26" name="Google Shape;10526;p159"/>
              <p:cNvSpPr/>
              <p:nvPr/>
            </p:nvSpPr>
            <p:spPr>
              <a:xfrm>
                <a:off x="1112" y="2955"/>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27" name="Google Shape;10527;p159"/>
              <p:cNvSpPr/>
              <p:nvPr/>
            </p:nvSpPr>
            <p:spPr>
              <a:xfrm>
                <a:off x="1801" y="2635"/>
                <a:ext cx="39"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28" name="Google Shape;10528;p159"/>
              <p:cNvSpPr/>
              <p:nvPr/>
            </p:nvSpPr>
            <p:spPr>
              <a:xfrm>
                <a:off x="1801" y="1833"/>
                <a:ext cx="39"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29" name="Google Shape;10529;p159"/>
              <p:cNvSpPr/>
              <p:nvPr/>
            </p:nvSpPr>
            <p:spPr>
              <a:xfrm>
                <a:off x="3982" y="2549"/>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30" name="Google Shape;10530;p159"/>
              <p:cNvSpPr/>
              <p:nvPr/>
            </p:nvSpPr>
            <p:spPr>
              <a:xfrm>
                <a:off x="3982" y="1549"/>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31" name="Google Shape;10531;p159"/>
              <p:cNvSpPr/>
              <p:nvPr/>
            </p:nvSpPr>
            <p:spPr>
              <a:xfrm>
                <a:off x="5442" y="2475"/>
                <a:ext cx="39"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32" name="Google Shape;10532;p159"/>
              <p:cNvSpPr/>
              <p:nvPr/>
            </p:nvSpPr>
            <p:spPr>
              <a:xfrm>
                <a:off x="5442" y="1499"/>
                <a:ext cx="39"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533" name="Google Shape;10533;p159"/>
              <p:cNvSpPr/>
              <p:nvPr/>
            </p:nvSpPr>
            <p:spPr>
              <a:xfrm>
                <a:off x="6904" y="2505"/>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534" name="Google Shape;10534;p159"/>
            <p:cNvSpPr/>
            <p:nvPr/>
          </p:nvSpPr>
          <p:spPr>
            <a:xfrm>
              <a:off x="518749" y="5507357"/>
              <a:ext cx="10938350" cy="398724"/>
            </a:xfrm>
            <a:prstGeom prst="rect">
              <a:avLst/>
            </a:prstGeom>
            <a:noFill/>
            <a:ln cap="flat" cmpd="sng" w="12700">
              <a:solidFill>
                <a:srgbClr val="A5A5A5"/>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0535" name="Google Shape;10535;p159"/>
          <p:cNvSpPr/>
          <p:nvPr/>
        </p:nvSpPr>
        <p:spPr>
          <a:xfrm>
            <a:off x="9153183" y="1192222"/>
            <a:ext cx="3626207" cy="1695292"/>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0536" name="Google Shape;10536;p159"/>
          <p:cNvSpPr txBox="1"/>
          <p:nvPr/>
        </p:nvSpPr>
        <p:spPr>
          <a:xfrm>
            <a:off x="9194534" y="1249639"/>
            <a:ext cx="2540749" cy="12234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Sem evidência de acumulação de  ravulizumabe</a:t>
            </a:r>
            <a:r>
              <a:rPr b="1" baseline="30000" i="0" lang="pt-BR" sz="1200" u="none" cap="none" strike="noStrike">
                <a:solidFill>
                  <a:srgbClr val="FFFFFF"/>
                </a:solidFill>
                <a:latin typeface="Calibri"/>
                <a:ea typeface="Calibri"/>
                <a:cs typeface="Calibri"/>
                <a:sym typeface="Calibri"/>
              </a:rPr>
              <a:t>1</a:t>
            </a:r>
            <a:endParaRPr/>
          </a:p>
          <a:p>
            <a:pPr indent="-85725" lvl="0" marL="85725" marR="0" rtl="0" algn="l">
              <a:spcBef>
                <a:spcPts val="600"/>
              </a:spcBef>
              <a:spcAft>
                <a:spcPts val="0"/>
              </a:spcAft>
              <a:buClr>
                <a:srgbClr val="FFFFFF"/>
              </a:buClr>
              <a:buSzPts val="1050"/>
              <a:buFont typeface="Arial"/>
              <a:buChar char="•"/>
            </a:pPr>
            <a:r>
              <a:rPr b="1" lang="pt-BR" sz="1050">
                <a:solidFill>
                  <a:srgbClr val="FFFFFF"/>
                </a:solidFill>
                <a:latin typeface="Calibri"/>
                <a:ea typeface="Calibri"/>
                <a:cs typeface="Calibri"/>
                <a:sym typeface="Calibri"/>
              </a:rPr>
              <a:t>Taxa de acumulação da </a:t>
            </a:r>
            <a:r>
              <a:rPr b="1" i="0" lang="pt-BR" sz="1050" u="none" cap="none" strike="noStrike">
                <a:solidFill>
                  <a:srgbClr val="FFFFFF"/>
                </a:solidFill>
                <a:latin typeface="Calibri"/>
                <a:ea typeface="Calibri"/>
                <a:cs typeface="Calibri"/>
                <a:sym typeface="Calibri"/>
              </a:rPr>
              <a:t>C</a:t>
            </a:r>
            <a:r>
              <a:rPr b="1" baseline="-25000" i="0" lang="pt-BR" sz="1050" u="none" cap="none" strike="noStrike">
                <a:solidFill>
                  <a:srgbClr val="FFFFFF"/>
                </a:solidFill>
                <a:latin typeface="Calibri"/>
                <a:ea typeface="Calibri"/>
                <a:cs typeface="Calibri"/>
                <a:sym typeface="Calibri"/>
              </a:rPr>
              <a:t>máx </a:t>
            </a:r>
            <a:r>
              <a:rPr b="1" i="0" lang="pt-BR" sz="1050" u="none" cap="none" strike="noStrike">
                <a:solidFill>
                  <a:srgbClr val="FFFFFF"/>
                </a:solidFill>
                <a:latin typeface="Calibri"/>
                <a:ea typeface="Calibri"/>
                <a:cs typeface="Calibri"/>
                <a:sym typeface="Calibri"/>
              </a:rPr>
              <a:t>média</a:t>
            </a:r>
            <a:r>
              <a:rPr b="0" i="0" lang="pt-BR" sz="1050" u="none" cap="none" strike="noStrike">
                <a:solidFill>
                  <a:srgbClr val="FFFFFF"/>
                </a:solidFill>
                <a:latin typeface="Calibri"/>
                <a:ea typeface="Calibri"/>
                <a:cs typeface="Calibri"/>
                <a:sym typeface="Calibri"/>
              </a:rPr>
              <a:t> (DP) :</a:t>
            </a:r>
            <a:br>
              <a:rPr b="0" i="0" lang="pt-BR" sz="1050" u="none" cap="none" strike="noStrike">
                <a:solidFill>
                  <a:srgbClr val="FFFFFF"/>
                </a:solidFill>
                <a:latin typeface="Calibri"/>
                <a:ea typeface="Calibri"/>
                <a:cs typeface="Calibri"/>
                <a:sym typeface="Calibri"/>
              </a:rPr>
            </a:br>
            <a:r>
              <a:rPr lang="pt-BR" sz="1050">
                <a:solidFill>
                  <a:srgbClr val="FFFFFF"/>
                </a:solidFill>
                <a:latin typeface="Calibri"/>
                <a:ea typeface="Calibri"/>
                <a:cs typeface="Calibri"/>
                <a:sym typeface="Calibri"/>
              </a:rPr>
              <a:t>1,1311 (0,14889) </a:t>
            </a:r>
            <a:endParaRPr b="0" i="0" sz="1050" u="none" cap="none" strike="noStrike">
              <a:solidFill>
                <a:srgbClr val="FFFFFF"/>
              </a:solidFill>
              <a:latin typeface="Calibri"/>
              <a:ea typeface="Calibri"/>
              <a:cs typeface="Calibri"/>
              <a:sym typeface="Calibri"/>
            </a:endParaRPr>
          </a:p>
          <a:p>
            <a:pPr indent="-85725" lvl="0" marL="85725" marR="0" rtl="0" algn="l">
              <a:spcBef>
                <a:spcPts val="300"/>
              </a:spcBef>
              <a:spcAft>
                <a:spcPts val="0"/>
              </a:spcAft>
              <a:buClr>
                <a:srgbClr val="FFFFFF"/>
              </a:buClr>
              <a:buSzPts val="1050"/>
              <a:buFont typeface="Arial"/>
              <a:buChar char="•"/>
            </a:pPr>
            <a:r>
              <a:rPr b="1" lang="pt-BR" sz="1050">
                <a:solidFill>
                  <a:srgbClr val="FFFFFF"/>
                </a:solidFill>
                <a:latin typeface="Calibri"/>
                <a:ea typeface="Calibri"/>
                <a:cs typeface="Calibri"/>
                <a:sym typeface="Calibri"/>
              </a:rPr>
              <a:t>Taxa de acumulação da C</a:t>
            </a:r>
            <a:r>
              <a:rPr b="1" baseline="-25000" lang="pt-BR" sz="1050">
                <a:solidFill>
                  <a:srgbClr val="FFFFFF"/>
                </a:solidFill>
                <a:latin typeface="Calibri"/>
                <a:ea typeface="Calibri"/>
                <a:cs typeface="Calibri"/>
                <a:sym typeface="Calibri"/>
              </a:rPr>
              <a:t>vale </a:t>
            </a:r>
            <a:r>
              <a:rPr b="1" lang="pt-BR" sz="1050">
                <a:solidFill>
                  <a:srgbClr val="FFFFFF"/>
                </a:solidFill>
                <a:latin typeface="Calibri"/>
                <a:ea typeface="Calibri"/>
                <a:cs typeface="Calibri"/>
                <a:sym typeface="Calibri"/>
              </a:rPr>
              <a:t>média</a:t>
            </a:r>
            <a:r>
              <a:rPr lang="pt-BR" sz="1050">
                <a:solidFill>
                  <a:srgbClr val="FFFFFF"/>
                </a:solidFill>
                <a:latin typeface="Calibri"/>
                <a:ea typeface="Calibri"/>
                <a:cs typeface="Calibri"/>
                <a:sym typeface="Calibri"/>
              </a:rPr>
              <a:t> (DP) : </a:t>
            </a:r>
            <a:br>
              <a:rPr lang="pt-BR" sz="1050">
                <a:solidFill>
                  <a:srgbClr val="FFFFFF"/>
                </a:solidFill>
                <a:latin typeface="Calibri"/>
                <a:ea typeface="Calibri"/>
                <a:cs typeface="Calibri"/>
                <a:sym typeface="Calibri"/>
              </a:rPr>
            </a:br>
            <a:r>
              <a:rPr lang="pt-BR" sz="1050">
                <a:solidFill>
                  <a:srgbClr val="FFFFFF"/>
                </a:solidFill>
                <a:latin typeface="Calibri"/>
                <a:ea typeface="Calibri"/>
                <a:cs typeface="Calibri"/>
                <a:sym typeface="Calibri"/>
              </a:rPr>
              <a:t>1,0829 (0,15998)</a:t>
            </a:r>
            <a:endParaRPr b="0" i="0" sz="1050" u="none" cap="none" strike="noStrike">
              <a:solidFill>
                <a:srgbClr val="FFFFFF"/>
              </a:solidFill>
              <a:latin typeface="Calibri"/>
              <a:ea typeface="Calibri"/>
              <a:cs typeface="Calibri"/>
              <a:sym typeface="Calibri"/>
            </a:endParaRPr>
          </a:p>
        </p:txBody>
      </p:sp>
      <p:sp>
        <p:nvSpPr>
          <p:cNvPr id="10537" name="Google Shape;10537;p159"/>
          <p:cNvSpPr/>
          <p:nvPr/>
        </p:nvSpPr>
        <p:spPr>
          <a:xfrm>
            <a:off x="11005932" y="2478232"/>
            <a:ext cx="693605" cy="351632"/>
          </a:xfrm>
          <a:prstGeom prst="rect">
            <a:avLst/>
          </a:prstGeom>
          <a:solidFill>
            <a:srgbClr val="2D538A">
              <a:alpha val="784"/>
            </a:srgbClr>
          </a:solidFill>
          <a:ln>
            <a:noFill/>
          </a:ln>
        </p:spPr>
        <p:txBody>
          <a:bodyPr anchorCtr="0" anchor="b" bIns="108000" lIns="0" spcFirstLastPara="1" rIns="0" wrap="square" tIns="0">
            <a:noAutofit/>
          </a:bodyPr>
          <a:lstStyle/>
          <a:p>
            <a:pPr indent="0" lvl="0" marL="0" marR="0" rtl="0" algn="l">
              <a:spcBef>
                <a:spcPts val="0"/>
              </a:spcBef>
              <a:spcAft>
                <a:spcPts val="0"/>
              </a:spcAft>
              <a:buNone/>
            </a:pPr>
            <a:r>
              <a:rPr i="1" lang="pt-BR" sz="800">
                <a:solidFill>
                  <a:schemeClr val="lt1"/>
                </a:solidFill>
                <a:latin typeface="Calibri"/>
                <a:ea typeface="Calibri"/>
                <a:cs typeface="Calibri"/>
                <a:sym typeface="Calibri"/>
              </a:rPr>
              <a:t>(Clique para mais detalhes)</a:t>
            </a:r>
            <a:endParaRPr/>
          </a:p>
        </p:txBody>
      </p:sp>
      <p:sp>
        <p:nvSpPr>
          <p:cNvPr id="10538" name="Google Shape;10538;p159"/>
          <p:cNvSpPr/>
          <p:nvPr/>
        </p:nvSpPr>
        <p:spPr>
          <a:xfrm>
            <a:off x="10597422" y="2423844"/>
            <a:ext cx="353430" cy="353430"/>
          </a:xfrm>
          <a:prstGeom prst="ellipse">
            <a:avLst/>
          </a:prstGeom>
          <a:solidFill>
            <a:schemeClr val="lt1"/>
          </a:solidFill>
          <a:ln cap="flat" cmpd="sng" w="12700">
            <a:solidFill>
              <a:schemeClr val="lt2"/>
            </a:solidFill>
            <a:prstDash val="solid"/>
            <a:miter lim="800000"/>
            <a:headEnd len="sm" w="sm" type="none"/>
            <a:tailEnd len="sm" w="sm" type="none"/>
          </a:ln>
          <a:effectLst>
            <a:outerShdw blurRad="152400" sx="85000" rotWithShape="0" dir="5400000" dist="101600" sy="85000">
              <a:schemeClr val="dk1">
                <a:alpha val="14901"/>
              </a:scheme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2"/>
              </a:buClr>
              <a:buSzPts val="1800"/>
              <a:buFont typeface="Arial"/>
              <a:buNone/>
            </a:pPr>
            <a:r>
              <a:rPr b="0" i="0" lang="pt-BR" sz="1800" u="none" cap="none" strike="noStrike">
                <a:solidFill>
                  <a:schemeClr val="lt2"/>
                </a:solidFill>
                <a:latin typeface="Arial"/>
                <a:ea typeface="Arial"/>
                <a:cs typeface="Arial"/>
                <a:sym typeface="Arial"/>
              </a:rPr>
              <a:t>i</a:t>
            </a:r>
            <a:endParaRPr/>
          </a:p>
        </p:txBody>
      </p:sp>
      <p:sp>
        <p:nvSpPr>
          <p:cNvPr id="10539" name="Google Shape;10539;p159"/>
          <p:cNvSpPr/>
          <p:nvPr/>
        </p:nvSpPr>
        <p:spPr>
          <a:xfrm>
            <a:off x="0" y="0"/>
            <a:ext cx="12192000" cy="6858000"/>
          </a:xfrm>
          <a:prstGeom prst="rect">
            <a:avLst/>
          </a:prstGeom>
          <a:solidFill>
            <a:srgbClr val="FFFFFF">
              <a:alpha val="94901"/>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10540" name="Google Shape;10540;p159"/>
          <p:cNvGrpSpPr/>
          <p:nvPr/>
        </p:nvGrpSpPr>
        <p:grpSpPr>
          <a:xfrm>
            <a:off x="11722100" y="164584"/>
            <a:ext cx="342900" cy="369332"/>
            <a:chOff x="11722100" y="164584"/>
            <a:chExt cx="342900" cy="369332"/>
          </a:xfrm>
        </p:grpSpPr>
        <p:sp>
          <p:nvSpPr>
            <p:cNvPr id="10541" name="Google Shape;10541;p159"/>
            <p:cNvSpPr/>
            <p:nvPr/>
          </p:nvSpPr>
          <p:spPr>
            <a:xfrm>
              <a:off x="11722100" y="177800"/>
              <a:ext cx="342900" cy="342900"/>
            </a:xfrm>
            <a:prstGeom prst="ellipse">
              <a:avLst/>
            </a:prstGeom>
            <a:solidFill>
              <a:schemeClr val="lt2"/>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110">
                <a:solidFill>
                  <a:schemeClr val="lt1"/>
                </a:solidFill>
                <a:latin typeface="Calibri"/>
                <a:ea typeface="Calibri"/>
                <a:cs typeface="Calibri"/>
                <a:sym typeface="Calibri"/>
              </a:endParaRPr>
            </a:p>
          </p:txBody>
        </p:sp>
        <p:sp>
          <p:nvSpPr>
            <p:cNvPr id="10542" name="Google Shape;10542;p159"/>
            <p:cNvSpPr txBox="1"/>
            <p:nvPr/>
          </p:nvSpPr>
          <p:spPr>
            <a:xfrm>
              <a:off x="11741104" y="164584"/>
              <a:ext cx="304892"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800">
                  <a:solidFill>
                    <a:schemeClr val="lt1"/>
                  </a:solidFill>
                  <a:latin typeface="Calibri"/>
                  <a:ea typeface="Calibri"/>
                  <a:cs typeface="Calibri"/>
                  <a:sym typeface="Calibri"/>
                </a:rPr>
                <a:t>X</a:t>
              </a:r>
              <a:endParaRPr/>
            </a:p>
          </p:txBody>
        </p:sp>
      </p:grpSp>
      <p:grpSp>
        <p:nvGrpSpPr>
          <p:cNvPr id="10543" name="Google Shape;10543;p159"/>
          <p:cNvGrpSpPr/>
          <p:nvPr/>
        </p:nvGrpSpPr>
        <p:grpSpPr>
          <a:xfrm>
            <a:off x="678342" y="688706"/>
            <a:ext cx="10304641" cy="5505703"/>
            <a:chOff x="749922" y="639872"/>
            <a:chExt cx="10304641" cy="5505703"/>
          </a:xfrm>
        </p:grpSpPr>
        <p:sp>
          <p:nvSpPr>
            <p:cNvPr id="10544" name="Google Shape;10544;p159"/>
            <p:cNvSpPr/>
            <p:nvPr/>
          </p:nvSpPr>
          <p:spPr>
            <a:xfrm>
              <a:off x="749922" y="5799326"/>
              <a:ext cx="10194805" cy="346249"/>
            </a:xfrm>
            <a:prstGeom prst="rect">
              <a:avLst/>
            </a:prstGeom>
            <a:noFill/>
            <a:ln>
              <a:noFill/>
            </a:ln>
          </p:spPr>
          <p:txBody>
            <a:bodyPr anchorCtr="0" anchor="b" bIns="45700" lIns="91425" spcFirstLastPara="1" rIns="91425" wrap="square" tIns="45700">
              <a:spAutoFit/>
            </a:bodyPr>
            <a:lstStyle/>
            <a:p>
              <a:pPr indent="0" lvl="0" marL="0" marR="0" rtl="0" algn="l">
                <a:lnSpc>
                  <a:spcPct val="100000"/>
                </a:lnSpc>
                <a:spcBef>
                  <a:spcPts val="0"/>
                </a:spcBef>
                <a:spcAft>
                  <a:spcPts val="0"/>
                </a:spcAft>
                <a:buClr>
                  <a:schemeClr val="dk1"/>
                </a:buClr>
                <a:buSzPts val="700"/>
                <a:buFont typeface="Calibri"/>
                <a:buNone/>
              </a:pPr>
              <a:r>
                <a:rPr b="1" i="0" lang="pt-BR" sz="700" u="none" cap="none" strike="noStrike">
                  <a:solidFill>
                    <a:schemeClr val="dk1"/>
                  </a:solidFill>
                  <a:latin typeface="Calibri"/>
                  <a:ea typeface="Calibri"/>
                  <a:cs typeface="Calibri"/>
                  <a:sym typeface="Calibri"/>
                </a:rPr>
                <a:t>Fonte: </a:t>
              </a:r>
              <a:r>
                <a:rPr b="0" i="0" lang="pt-BR" sz="700" u="none" cap="none" strike="noStrike">
                  <a:solidFill>
                    <a:schemeClr val="dk1"/>
                  </a:solidFill>
                  <a:latin typeface="Calibri"/>
                  <a:ea typeface="Calibri"/>
                  <a:cs typeface="Calibri"/>
                  <a:sym typeface="Calibri"/>
                </a:rPr>
                <a:t>Alexion. Dados</a:t>
              </a:r>
              <a:r>
                <a:rPr b="0" i="0" lang="pt-BR" sz="700" u="none" cap="none" strike="noStrike">
                  <a:solidFill>
                    <a:schemeClr val="dk1"/>
                  </a:solidFill>
                  <a:latin typeface="Calibri"/>
                  <a:ea typeface="Calibri"/>
                  <a:cs typeface="Calibri"/>
                  <a:sym typeface="Calibri"/>
                </a:rPr>
                <a:t> de arquivo</a:t>
              </a:r>
              <a:r>
                <a:rPr b="0" i="0" lang="pt-BR" sz="700" u="none" cap="none" strike="noStrike">
                  <a:solidFill>
                    <a:schemeClr val="dk1"/>
                  </a:solidFill>
                  <a:latin typeface="Calibri"/>
                  <a:ea typeface="Calibri"/>
                  <a:cs typeface="Calibri"/>
                  <a:sym typeface="Calibri"/>
                </a:rPr>
                <a:t>. DOF-PNH-ULT-002. 2021</a:t>
              </a:r>
              <a:endParaRPr b="0" baseline="30000" i="0" sz="700" u="none" cap="none" strike="noStrike">
                <a:solidFill>
                  <a:schemeClr val="dk1"/>
                </a:solidFill>
                <a:latin typeface="Calibri"/>
                <a:ea typeface="Calibri"/>
                <a:cs typeface="Calibri"/>
                <a:sym typeface="Calibri"/>
              </a:endParaRPr>
            </a:p>
            <a:p>
              <a:pPr indent="0" lvl="0" marL="0" marR="0" rtl="0" algn="l">
                <a:spcBef>
                  <a:spcPts val="300"/>
                </a:spcBef>
                <a:spcAft>
                  <a:spcPts val="0"/>
                </a:spcAft>
                <a:buNone/>
              </a:pPr>
              <a:r>
                <a:rPr b="1" i="0" lang="pt-BR" sz="700" u="none" cap="none" strike="noStrike">
                  <a:solidFill>
                    <a:schemeClr val="dk1"/>
                  </a:solidFill>
                  <a:latin typeface="Calibri"/>
                  <a:ea typeface="Calibri"/>
                  <a:cs typeface="Calibri"/>
                  <a:sym typeface="Calibri"/>
                </a:rPr>
                <a:t>Abreviações:</a:t>
              </a:r>
              <a:r>
                <a:rPr b="0" i="0" lang="pt-BR" sz="700" u="none" cap="none" strike="noStrike">
                  <a:solidFill>
                    <a:schemeClr val="dk1"/>
                  </a:solidFill>
                  <a:latin typeface="Calibri"/>
                  <a:ea typeface="Calibri"/>
                  <a:cs typeface="Calibri"/>
                  <a:sym typeface="Calibri"/>
                </a:rPr>
                <a:t> </a:t>
              </a:r>
              <a:r>
                <a:rPr lang="pt-BR" sz="700">
                  <a:solidFill>
                    <a:schemeClr val="dk1"/>
                  </a:solidFill>
                  <a:latin typeface="Calibri"/>
                  <a:ea typeface="Calibri"/>
                  <a:cs typeface="Calibri"/>
                  <a:sym typeface="Calibri"/>
                </a:rPr>
                <a:t>C</a:t>
              </a:r>
              <a:r>
                <a:rPr baseline="-25000" lang="pt-BR" sz="700">
                  <a:solidFill>
                    <a:schemeClr val="dk1"/>
                  </a:solidFill>
                  <a:latin typeface="Calibri"/>
                  <a:ea typeface="Calibri"/>
                  <a:cs typeface="Calibri"/>
                  <a:sym typeface="Calibri"/>
                </a:rPr>
                <a:t>máx</a:t>
              </a:r>
              <a:r>
                <a:rPr lang="pt-BR" sz="700">
                  <a:solidFill>
                    <a:schemeClr val="dk1"/>
                  </a:solidFill>
                  <a:latin typeface="Calibri"/>
                  <a:ea typeface="Calibri"/>
                  <a:cs typeface="Calibri"/>
                  <a:sym typeface="Calibri"/>
                </a:rPr>
                <a:t> = máxima concentração sérica; C</a:t>
              </a:r>
              <a:r>
                <a:rPr baseline="-25000" lang="pt-BR" sz="700">
                  <a:solidFill>
                    <a:schemeClr val="dk1"/>
                  </a:solidFill>
                  <a:latin typeface="Calibri"/>
                  <a:ea typeface="Calibri"/>
                  <a:cs typeface="Calibri"/>
                  <a:sym typeface="Calibri"/>
                </a:rPr>
                <a:t>vale</a:t>
              </a:r>
              <a:r>
                <a:rPr lang="pt-BR" sz="700">
                  <a:solidFill>
                    <a:schemeClr val="dk1"/>
                  </a:solidFill>
                  <a:latin typeface="Calibri"/>
                  <a:ea typeface="Calibri"/>
                  <a:cs typeface="Calibri"/>
                  <a:sym typeface="Calibri"/>
                </a:rPr>
                <a:t> = concentração sérica de vale (do final do intervalo entre as doses); PK = farmacocinética; DP = desvio padrão.</a:t>
              </a:r>
              <a:endParaRPr b="0" i="0" sz="700" u="none" cap="none" strike="noStrike">
                <a:solidFill>
                  <a:schemeClr val="dk1"/>
                </a:solidFill>
                <a:latin typeface="Calibri"/>
                <a:ea typeface="Calibri"/>
                <a:cs typeface="Calibri"/>
                <a:sym typeface="Calibri"/>
              </a:endParaRPr>
            </a:p>
          </p:txBody>
        </p:sp>
        <p:sp>
          <p:nvSpPr>
            <p:cNvPr id="10545" name="Google Shape;10545;p159"/>
            <p:cNvSpPr/>
            <p:nvPr/>
          </p:nvSpPr>
          <p:spPr>
            <a:xfrm>
              <a:off x="802608" y="5005858"/>
              <a:ext cx="10251955" cy="707886"/>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Observações: Os dados representam as médias (±DP) dos níveis séricos de ravulizumabe na avaliação farmacocinética. †Os níveis séricos de ravulizumabe de um paciente virgem de tratamento com inibidor do complemento foram excluídos devido à administração de concentrado de hemácias durante o estudo (os estudos fase III mostraram que as transfusões de concentrado de hemácias aumentam a depuração de ravulizumabe); ‡A taxa de acumulação da C</a:t>
              </a:r>
              <a:r>
                <a:rPr baseline="-25000" lang="pt-BR" sz="800">
                  <a:solidFill>
                    <a:schemeClr val="dk1"/>
                  </a:solidFill>
                  <a:latin typeface="Calibri"/>
                  <a:ea typeface="Calibri"/>
                  <a:cs typeface="Calibri"/>
                  <a:sym typeface="Calibri"/>
                </a:rPr>
                <a:t>máx</a:t>
              </a:r>
              <a:r>
                <a:rPr lang="pt-BR" sz="800">
                  <a:solidFill>
                    <a:schemeClr val="dk1"/>
                  </a:solidFill>
                  <a:latin typeface="Calibri"/>
                  <a:ea typeface="Calibri"/>
                  <a:cs typeface="Calibri"/>
                  <a:sym typeface="Calibri"/>
                </a:rPr>
                <a:t> foi calculada da seguinte maneira: C</a:t>
              </a:r>
              <a:r>
                <a:rPr baseline="-25000" lang="pt-BR" sz="800">
                  <a:solidFill>
                    <a:schemeClr val="dk1"/>
                  </a:solidFill>
                  <a:latin typeface="Calibri"/>
                  <a:ea typeface="Calibri"/>
                  <a:cs typeface="Calibri"/>
                  <a:sym typeface="Calibri"/>
                </a:rPr>
                <a:t>máx</a:t>
              </a:r>
              <a:r>
                <a:rPr lang="pt-BR" sz="800">
                  <a:solidFill>
                    <a:schemeClr val="dk1"/>
                  </a:solidFill>
                  <a:latin typeface="Calibri"/>
                  <a:ea typeface="Calibri"/>
                  <a:cs typeface="Calibri"/>
                  <a:sym typeface="Calibri"/>
                </a:rPr>
                <a:t> da última dose de manutenção (dia 127) dividida pela C</a:t>
              </a:r>
              <a:r>
                <a:rPr baseline="-25000" lang="pt-BR" sz="800">
                  <a:solidFill>
                    <a:schemeClr val="dk1"/>
                  </a:solidFill>
                  <a:latin typeface="Calibri"/>
                  <a:ea typeface="Calibri"/>
                  <a:cs typeface="Calibri"/>
                  <a:sym typeface="Calibri"/>
                </a:rPr>
                <a:t>máx</a:t>
              </a:r>
              <a:r>
                <a:rPr lang="pt-BR" sz="800">
                  <a:solidFill>
                    <a:schemeClr val="dk1"/>
                  </a:solidFill>
                  <a:latin typeface="Calibri"/>
                  <a:ea typeface="Calibri"/>
                  <a:cs typeface="Calibri"/>
                  <a:sym typeface="Calibri"/>
                </a:rPr>
                <a:t> da primeira dose de manutenção (dia 15). §A taxa de acumulação da C</a:t>
              </a:r>
              <a:r>
                <a:rPr baseline="-25000" lang="pt-BR" sz="800">
                  <a:solidFill>
                    <a:schemeClr val="dk1"/>
                  </a:solidFill>
                  <a:latin typeface="Calibri"/>
                  <a:ea typeface="Calibri"/>
                  <a:cs typeface="Calibri"/>
                  <a:sym typeface="Calibri"/>
                </a:rPr>
                <a:t>vale</a:t>
              </a:r>
              <a:r>
                <a:rPr lang="pt-BR" sz="800">
                  <a:solidFill>
                    <a:schemeClr val="dk1"/>
                  </a:solidFill>
                  <a:latin typeface="Calibri"/>
                  <a:ea typeface="Calibri"/>
                  <a:cs typeface="Calibri"/>
                  <a:sym typeface="Calibri"/>
                </a:rPr>
                <a:t> foi calculada da seguinte maneira: C</a:t>
              </a:r>
              <a:r>
                <a:rPr baseline="-25000" lang="pt-BR" sz="800">
                  <a:solidFill>
                    <a:schemeClr val="dk1"/>
                  </a:solidFill>
                  <a:latin typeface="Calibri"/>
                  <a:ea typeface="Calibri"/>
                  <a:cs typeface="Calibri"/>
                  <a:sym typeface="Calibri"/>
                </a:rPr>
                <a:t>vale</a:t>
              </a:r>
              <a:r>
                <a:rPr lang="pt-BR" sz="800">
                  <a:solidFill>
                    <a:schemeClr val="dk1"/>
                  </a:solidFill>
                  <a:latin typeface="Calibri"/>
                  <a:ea typeface="Calibri"/>
                  <a:cs typeface="Calibri"/>
                  <a:sym typeface="Calibri"/>
                </a:rPr>
                <a:t> da última dose de manutenção (dia 127) dividida pela C</a:t>
              </a:r>
              <a:r>
                <a:rPr baseline="-25000" lang="pt-BR" sz="800">
                  <a:solidFill>
                    <a:schemeClr val="dk1"/>
                  </a:solidFill>
                  <a:latin typeface="Calibri"/>
                  <a:ea typeface="Calibri"/>
                  <a:cs typeface="Calibri"/>
                  <a:sym typeface="Calibri"/>
                </a:rPr>
                <a:t>vale</a:t>
              </a:r>
              <a:r>
                <a:rPr lang="pt-BR" sz="800">
                  <a:solidFill>
                    <a:schemeClr val="dk1"/>
                  </a:solidFill>
                  <a:latin typeface="Calibri"/>
                  <a:ea typeface="Calibri"/>
                  <a:cs typeface="Calibri"/>
                  <a:sym typeface="Calibri"/>
                </a:rPr>
                <a:t> da primeira dose de manutenção (dia 15). ¶”Previamente tratados com eculizumabe</a:t>
              </a:r>
              <a:r>
                <a:rPr baseline="30000" lang="pt-BR" sz="800">
                  <a:solidFill>
                    <a:schemeClr val="dk1"/>
                  </a:solidFill>
                  <a:latin typeface="Calibri"/>
                  <a:ea typeface="Calibri"/>
                  <a:cs typeface="Calibri"/>
                  <a:sym typeface="Calibri"/>
                </a:rPr>
                <a:t>”</a:t>
              </a:r>
              <a:r>
                <a:rPr lang="pt-BR" sz="800">
                  <a:solidFill>
                    <a:schemeClr val="dk1"/>
                  </a:solidFill>
                  <a:latin typeface="Calibri"/>
                  <a:ea typeface="Calibri"/>
                  <a:cs typeface="Calibri"/>
                  <a:sym typeface="Calibri"/>
                </a:rPr>
                <a:t>: </a:t>
              </a:r>
              <a:r>
                <a:rPr i="1" lang="pt-BR" sz="800">
                  <a:solidFill>
                    <a:schemeClr val="dk1"/>
                  </a:solidFill>
                  <a:latin typeface="Calibri"/>
                  <a:ea typeface="Calibri"/>
                  <a:cs typeface="Calibri"/>
                  <a:sym typeface="Calibri"/>
                </a:rPr>
                <a:t>n</a:t>
              </a:r>
              <a:r>
                <a:rPr lang="pt-BR" sz="800">
                  <a:solidFill>
                    <a:schemeClr val="dk1"/>
                  </a:solidFill>
                  <a:latin typeface="Calibri"/>
                  <a:ea typeface="Calibri"/>
                  <a:cs typeface="Calibri"/>
                  <a:sym typeface="Calibri"/>
                </a:rPr>
                <a:t>=7, “Todos os pacientes”: </a:t>
              </a:r>
              <a:r>
                <a:rPr i="1" lang="pt-BR" sz="800">
                  <a:solidFill>
                    <a:schemeClr val="dk1"/>
                  </a:solidFill>
                  <a:latin typeface="Calibri"/>
                  <a:ea typeface="Calibri"/>
                  <a:cs typeface="Calibri"/>
                  <a:sym typeface="Calibri"/>
                </a:rPr>
                <a:t>n</a:t>
              </a:r>
              <a:r>
                <a:rPr lang="pt-BR" sz="800">
                  <a:solidFill>
                    <a:schemeClr val="dk1"/>
                  </a:solidFill>
                  <a:latin typeface="Calibri"/>
                  <a:ea typeface="Calibri"/>
                  <a:cs typeface="Calibri"/>
                  <a:sym typeface="Calibri"/>
                </a:rPr>
                <a:t>=10; As amostras do dia 71 de um dos pacientes previamente tratados com eculizumabe foram processadas incorretamente (amostras pré-dose e pós-dose combinadas no mesmo tubo criogênico) e não foram enviadas ao laboratório central; portanto, esse paciente não tinha valor de C</a:t>
              </a:r>
              <a:r>
                <a:rPr baseline="-25000" lang="pt-BR" sz="800">
                  <a:solidFill>
                    <a:schemeClr val="dk1"/>
                  </a:solidFill>
                  <a:latin typeface="Calibri"/>
                  <a:ea typeface="Calibri"/>
                  <a:cs typeface="Calibri"/>
                  <a:sym typeface="Calibri"/>
                </a:rPr>
                <a:t>vale</a:t>
              </a:r>
              <a:r>
                <a:rPr lang="pt-BR" sz="800">
                  <a:solidFill>
                    <a:schemeClr val="dk1"/>
                  </a:solidFill>
                  <a:latin typeface="Calibri"/>
                  <a:ea typeface="Calibri"/>
                  <a:cs typeface="Calibri"/>
                  <a:sym typeface="Calibri"/>
                </a:rPr>
                <a:t> do dia 15 (primeira dose de manutenção).</a:t>
              </a:r>
              <a:endParaRPr sz="800">
                <a:solidFill>
                  <a:schemeClr val="dk1"/>
                </a:solidFill>
                <a:latin typeface="Calibri"/>
                <a:ea typeface="Calibri"/>
                <a:cs typeface="Calibri"/>
                <a:sym typeface="Calibri"/>
              </a:endParaRPr>
            </a:p>
          </p:txBody>
        </p:sp>
        <p:sp>
          <p:nvSpPr>
            <p:cNvPr id="10546" name="Google Shape;10546;p159"/>
            <p:cNvSpPr/>
            <p:nvPr/>
          </p:nvSpPr>
          <p:spPr>
            <a:xfrm>
              <a:off x="791278" y="639872"/>
              <a:ext cx="8208232" cy="707886"/>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000">
                  <a:solidFill>
                    <a:schemeClr val="lt2"/>
                  </a:solidFill>
                  <a:latin typeface="Lustria"/>
                  <a:ea typeface="Lustria"/>
                  <a:cs typeface="Lustria"/>
                  <a:sym typeface="Lustria"/>
                </a:rPr>
                <a:t>Parâmetros PK de ravulizumabe (C</a:t>
              </a:r>
              <a:r>
                <a:rPr b="1" baseline="-25000" lang="pt-BR" sz="2000">
                  <a:solidFill>
                    <a:schemeClr val="lt2"/>
                  </a:solidFill>
                  <a:latin typeface="Lustria"/>
                  <a:ea typeface="Lustria"/>
                  <a:cs typeface="Lustria"/>
                  <a:sym typeface="Lustria"/>
                </a:rPr>
                <a:t>máx</a:t>
              </a:r>
              <a:r>
                <a:rPr b="1" lang="pt-BR" sz="2000">
                  <a:solidFill>
                    <a:schemeClr val="lt2"/>
                  </a:solidFill>
                  <a:latin typeface="Lustria"/>
                  <a:ea typeface="Lustria"/>
                  <a:cs typeface="Lustria"/>
                  <a:sym typeface="Lustria"/>
                </a:rPr>
                <a:t> e C</a:t>
              </a:r>
              <a:r>
                <a:rPr b="1" baseline="-25000" lang="pt-BR" sz="2000">
                  <a:solidFill>
                    <a:schemeClr val="lt2"/>
                  </a:solidFill>
                  <a:latin typeface="Lustria"/>
                  <a:ea typeface="Lustria"/>
                  <a:cs typeface="Lustria"/>
                  <a:sym typeface="Lustria"/>
                </a:rPr>
                <a:t>vale</a:t>
              </a:r>
              <a:r>
                <a:rPr b="1" lang="pt-BR" sz="2000">
                  <a:solidFill>
                    <a:schemeClr val="lt2"/>
                  </a:solidFill>
                  <a:latin typeface="Lustria"/>
                  <a:ea typeface="Lustria"/>
                  <a:cs typeface="Lustria"/>
                  <a:sym typeface="Lustria"/>
                </a:rPr>
                <a:t>) e as respectivas taxas de acumulação após a primeira (ataque) e a última dose (manutenção)</a:t>
              </a:r>
              <a:r>
                <a:rPr b="1" baseline="30000" lang="pt-BR" sz="2000">
                  <a:solidFill>
                    <a:schemeClr val="lt2"/>
                  </a:solidFill>
                  <a:latin typeface="Lustria"/>
                  <a:ea typeface="Lustria"/>
                  <a:cs typeface="Lustria"/>
                  <a:sym typeface="Lustria"/>
                </a:rPr>
                <a:t>1</a:t>
              </a:r>
              <a:endParaRPr baseline="30000" sz="2000">
                <a:solidFill>
                  <a:schemeClr val="lt2"/>
                </a:solidFill>
                <a:latin typeface="Lustria"/>
                <a:ea typeface="Lustria"/>
                <a:cs typeface="Lustria"/>
                <a:sym typeface="Lustria"/>
              </a:endParaRPr>
            </a:p>
          </p:txBody>
        </p:sp>
      </p:grpSp>
      <p:graphicFrame>
        <p:nvGraphicFramePr>
          <p:cNvPr id="10547" name="Google Shape;10547;p159"/>
          <p:cNvGraphicFramePr/>
          <p:nvPr/>
        </p:nvGraphicFramePr>
        <p:xfrm>
          <a:off x="770398" y="1420404"/>
          <a:ext cx="3000000" cy="3000000"/>
        </p:xfrm>
        <a:graphic>
          <a:graphicData uri="http://schemas.openxmlformats.org/drawingml/2006/table">
            <a:tbl>
              <a:tblPr bandRow="1" firstRow="1">
                <a:noFill/>
                <a:tableStyleId>{A0BF0AAD-81E2-4729-A6F2-3AC11B6F7D1A}</a:tableStyleId>
              </a:tblPr>
              <a:tblGrid>
                <a:gridCol w="3167450"/>
                <a:gridCol w="2802075"/>
                <a:gridCol w="2669800"/>
                <a:gridCol w="2062350"/>
              </a:tblGrid>
              <a:tr h="377300">
                <a:tc>
                  <a:txBody>
                    <a:bodyPr/>
                    <a:lstStyle/>
                    <a:p>
                      <a:pPr indent="0" lvl="0" marL="0" marR="0" rtl="0" algn="l">
                        <a:spcBef>
                          <a:spcPts val="0"/>
                        </a:spcBef>
                        <a:spcAft>
                          <a:spcPts val="0"/>
                        </a:spcAft>
                        <a:buNone/>
                      </a:pPr>
                      <a:r>
                        <a:rPr b="1" lang="pt-BR" sz="1400">
                          <a:solidFill>
                            <a:schemeClr val="lt1"/>
                          </a:solidFill>
                          <a:latin typeface="Calibri"/>
                          <a:ea typeface="Calibri"/>
                          <a:cs typeface="Calibri"/>
                          <a:sym typeface="Calibri"/>
                        </a:rPr>
                        <a:t>Parâmetro</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400"/>
                        <a:buFont typeface="Calibri"/>
                        <a:buNone/>
                      </a:pPr>
                      <a:r>
                        <a:rPr b="1" lang="pt-BR" sz="1400">
                          <a:solidFill>
                            <a:schemeClr val="lt1"/>
                          </a:solidFill>
                          <a:latin typeface="Calibri"/>
                          <a:ea typeface="Calibri"/>
                          <a:cs typeface="Calibri"/>
                          <a:sym typeface="Calibri"/>
                        </a:rPr>
                        <a:t>Virgens de tratamento com inibidor do complemento (N=4)</a:t>
                      </a:r>
                      <a:endParaRPr/>
                    </a:p>
                  </a:txBody>
                  <a:tcPr marT="60950" marB="60950" marR="85925" marL="85925"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400"/>
                        <a:buFont typeface="Calibri"/>
                        <a:buNone/>
                      </a:pPr>
                      <a:r>
                        <a:rPr b="1" lang="pt-BR" sz="1400">
                          <a:solidFill>
                            <a:schemeClr val="lt1"/>
                          </a:solidFill>
                          <a:latin typeface="Calibri"/>
                          <a:ea typeface="Calibri"/>
                          <a:cs typeface="Calibri"/>
                          <a:sym typeface="Calibri"/>
                        </a:rPr>
                        <a:t>Previamente tratados com eculizumabe (N=8)</a:t>
                      </a:r>
                      <a:endParaRPr/>
                    </a:p>
                  </a:txBody>
                  <a:tcPr marT="60950" marB="60950" marR="85925" marL="85925"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400"/>
                        <a:buFont typeface="Calibri"/>
                        <a:buNone/>
                      </a:pPr>
                      <a:r>
                        <a:rPr b="1" lang="pt-BR" sz="1400">
                          <a:solidFill>
                            <a:schemeClr val="lt1"/>
                          </a:solidFill>
                          <a:latin typeface="Calibri"/>
                          <a:ea typeface="Calibri"/>
                          <a:cs typeface="Calibri"/>
                          <a:sym typeface="Calibri"/>
                        </a:rPr>
                        <a:t>Todos os pacientes</a:t>
                      </a:r>
                      <a:endParaRPr/>
                    </a:p>
                    <a:p>
                      <a:pPr indent="0" lvl="0" marL="0" marR="0" rtl="0" algn="ctr">
                        <a:lnSpc>
                          <a:spcPct val="100000"/>
                        </a:lnSpc>
                        <a:spcBef>
                          <a:spcPts val="0"/>
                        </a:spcBef>
                        <a:spcAft>
                          <a:spcPts val="0"/>
                        </a:spcAft>
                        <a:buClr>
                          <a:schemeClr val="lt1"/>
                        </a:buClr>
                        <a:buSzPts val="1400"/>
                        <a:buFont typeface="Calibri"/>
                        <a:buNone/>
                      </a:pPr>
                      <a:r>
                        <a:rPr b="1" lang="pt-BR" sz="1400">
                          <a:solidFill>
                            <a:schemeClr val="lt1"/>
                          </a:solidFill>
                          <a:latin typeface="Calibri"/>
                          <a:ea typeface="Calibri"/>
                          <a:cs typeface="Calibri"/>
                          <a:sym typeface="Calibri"/>
                        </a:rPr>
                        <a:t>(N=12)</a:t>
                      </a:r>
                      <a:endParaRPr/>
                    </a:p>
                  </a:txBody>
                  <a:tcPr marT="60950" marB="60950" marR="85925" marL="85925"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378000">
                <a:tc>
                  <a:txBody>
                    <a:bodyPr/>
                    <a:lstStyle/>
                    <a:p>
                      <a:pPr indent="0" lvl="0" marL="0" marR="0" rtl="0" algn="l">
                        <a:spcBef>
                          <a:spcPts val="0"/>
                        </a:spcBef>
                        <a:spcAft>
                          <a:spcPts val="0"/>
                        </a:spcAft>
                        <a:buNone/>
                      </a:pPr>
                      <a:r>
                        <a:rPr b="1" lang="pt-BR" sz="1600">
                          <a:solidFill>
                            <a:schemeClr val="dk1"/>
                          </a:solidFill>
                          <a:latin typeface="Calibri"/>
                          <a:ea typeface="Calibri"/>
                          <a:cs typeface="Calibri"/>
                          <a:sym typeface="Calibri"/>
                        </a:rPr>
                        <a:t>C</a:t>
                      </a:r>
                      <a:r>
                        <a:rPr b="1" baseline="-25000" lang="pt-BR" sz="1600">
                          <a:solidFill>
                            <a:schemeClr val="dk1"/>
                          </a:solidFill>
                          <a:latin typeface="Calibri"/>
                          <a:ea typeface="Calibri"/>
                          <a:cs typeface="Calibri"/>
                          <a:sym typeface="Calibri"/>
                        </a:rPr>
                        <a:t>máx </a:t>
                      </a:r>
                      <a:r>
                        <a:rPr b="0" lang="pt-BR" sz="1600">
                          <a:solidFill>
                            <a:schemeClr val="dk1"/>
                          </a:solidFill>
                          <a:latin typeface="Calibri"/>
                          <a:ea typeface="Calibri"/>
                          <a:cs typeface="Calibri"/>
                          <a:sym typeface="Calibri"/>
                        </a:rPr>
                        <a:t>(μg/mL)</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i="1" lang="pt-BR" sz="1100">
                          <a:solidFill>
                            <a:schemeClr val="dk1"/>
                          </a:solidFill>
                          <a:latin typeface="Calibri"/>
                          <a:ea typeface="Calibri"/>
                          <a:cs typeface="Calibri"/>
                          <a:sym typeface="Calibri"/>
                        </a:rPr>
                        <a:t>n</a:t>
                      </a:r>
                      <a:r>
                        <a:rPr lang="pt-BR" sz="1100">
                          <a:solidFill>
                            <a:schemeClr val="dk1"/>
                          </a:solidFill>
                          <a:latin typeface="Calibri"/>
                          <a:ea typeface="Calibri"/>
                          <a:cs typeface="Calibri"/>
                          <a:sym typeface="Calibri"/>
                        </a:rPr>
                        <a:t>=3</a:t>
                      </a:r>
                      <a:r>
                        <a:rPr baseline="30000" lang="pt-BR" sz="1100">
                          <a:solidFill>
                            <a:schemeClr val="dk1"/>
                          </a:solidFill>
                          <a:latin typeface="Calibri"/>
                          <a:ea typeface="Calibri"/>
                          <a:cs typeface="Calibri"/>
                          <a:sym typeface="Calibri"/>
                        </a:rPr>
                        <a:t>†</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i="1" lang="pt-BR" sz="1100">
                          <a:solidFill>
                            <a:schemeClr val="dk1"/>
                          </a:solidFill>
                          <a:latin typeface="Calibri"/>
                          <a:ea typeface="Calibri"/>
                          <a:cs typeface="Calibri"/>
                          <a:sym typeface="Calibri"/>
                        </a:rPr>
                        <a:t>n</a:t>
                      </a:r>
                      <a:r>
                        <a:rPr lang="pt-BR" sz="1100">
                          <a:solidFill>
                            <a:schemeClr val="dk1"/>
                          </a:solidFill>
                          <a:latin typeface="Calibri"/>
                          <a:ea typeface="Calibri"/>
                          <a:cs typeface="Calibri"/>
                          <a:sym typeface="Calibri"/>
                        </a:rPr>
                        <a:t>=8</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i="1" lang="pt-BR" sz="1100">
                          <a:solidFill>
                            <a:schemeClr val="dk1"/>
                          </a:solidFill>
                          <a:latin typeface="Calibri"/>
                          <a:ea typeface="Calibri"/>
                          <a:cs typeface="Calibri"/>
                          <a:sym typeface="Calibri"/>
                        </a:rPr>
                        <a:t>n</a:t>
                      </a:r>
                      <a:r>
                        <a:rPr lang="pt-BR" sz="1100">
                          <a:solidFill>
                            <a:schemeClr val="dk1"/>
                          </a:solidFill>
                          <a:latin typeface="Calibri"/>
                          <a:ea typeface="Calibri"/>
                          <a:cs typeface="Calibri"/>
                          <a:sym typeface="Calibri"/>
                        </a:rPr>
                        <a:t>=11</a:t>
                      </a:r>
                      <a:r>
                        <a:rPr b="1" baseline="30000" lang="pt-BR" sz="1100">
                          <a:solidFill>
                            <a:schemeClr val="dk1"/>
                          </a:solidFill>
                          <a:latin typeface="Calibri"/>
                          <a:ea typeface="Calibri"/>
                          <a:cs typeface="Calibri"/>
                          <a:sym typeface="Calibri"/>
                        </a:rPr>
                        <a:t>†</a:t>
                      </a:r>
                      <a:endParaRPr sz="11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78000">
                <a:tc>
                  <a:txBody>
                    <a:bodyPr/>
                    <a:lstStyle/>
                    <a:p>
                      <a:pPr indent="85725" lvl="0" marL="0" marR="0" rtl="0" algn="l">
                        <a:spcBef>
                          <a:spcPts val="0"/>
                        </a:spcBef>
                        <a:spcAft>
                          <a:spcPts val="0"/>
                        </a:spcAft>
                        <a:buNone/>
                      </a:pPr>
                      <a:r>
                        <a:rPr b="1" lang="pt-BR" sz="1400">
                          <a:solidFill>
                            <a:schemeClr val="dk1"/>
                          </a:solidFill>
                          <a:latin typeface="Calibri"/>
                          <a:ea typeface="Calibri"/>
                          <a:cs typeface="Calibri"/>
                          <a:sym typeface="Calibri"/>
                        </a:rPr>
                        <a:t>Após a primeira dose (ataque)</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706,0 (112,33)</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884,6 (170,84)</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835,9 (172,96)</a:t>
                      </a:r>
                      <a:endParaRPr sz="14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78000">
                <a:tc>
                  <a:txBody>
                    <a:bodyPr/>
                    <a:lstStyle/>
                    <a:p>
                      <a:pPr indent="85725" lvl="0" marL="0" marR="0" rtl="0" algn="l">
                        <a:spcBef>
                          <a:spcPts val="0"/>
                        </a:spcBef>
                        <a:spcAft>
                          <a:spcPts val="0"/>
                        </a:spcAft>
                        <a:buNone/>
                      </a:pPr>
                      <a:r>
                        <a:rPr b="1" lang="pt-BR" sz="1400">
                          <a:solidFill>
                            <a:schemeClr val="dk1"/>
                          </a:solidFill>
                          <a:latin typeface="Calibri"/>
                          <a:ea typeface="Calibri"/>
                          <a:cs typeface="Calibri"/>
                          <a:sym typeface="Calibri"/>
                        </a:rPr>
                        <a:t>Após a última dose (manutenção)</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1646,7 (300,72)</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1705,0 (164,75)</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1689,1 (194,50)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r>
              <a:tr h="378000">
                <a:tc>
                  <a:txBody>
                    <a:bodyPr/>
                    <a:lstStyle/>
                    <a:p>
                      <a:pPr indent="85725" lvl="0" marL="0" marR="0" rtl="0" algn="l">
                        <a:spcBef>
                          <a:spcPts val="0"/>
                        </a:spcBef>
                        <a:spcAft>
                          <a:spcPts val="0"/>
                        </a:spcAft>
                        <a:buNone/>
                      </a:pPr>
                      <a:r>
                        <a:rPr b="1" lang="pt-BR" sz="1400">
                          <a:solidFill>
                            <a:schemeClr val="lt2"/>
                          </a:solidFill>
                          <a:latin typeface="Calibri"/>
                          <a:ea typeface="Calibri"/>
                          <a:cs typeface="Calibri"/>
                          <a:sym typeface="Calibri"/>
                        </a:rPr>
                        <a:t>Taxa de acumulação da C</a:t>
                      </a:r>
                      <a:r>
                        <a:rPr b="1" baseline="-25000" lang="pt-BR" sz="1400">
                          <a:solidFill>
                            <a:schemeClr val="lt2"/>
                          </a:solidFill>
                          <a:latin typeface="Calibri"/>
                          <a:ea typeface="Calibri"/>
                          <a:cs typeface="Calibri"/>
                          <a:sym typeface="Calibri"/>
                        </a:rPr>
                        <a:t>máx</a:t>
                      </a:r>
                      <a:r>
                        <a:rPr b="1" baseline="30000" lang="pt-BR" sz="1400">
                          <a:solidFill>
                            <a:schemeClr val="lt2"/>
                          </a:solidFill>
                          <a:latin typeface="Calibri"/>
                          <a:ea typeface="Calibri"/>
                          <a:cs typeface="Calibri"/>
                          <a:sym typeface="Calibri"/>
                        </a:rPr>
                        <a:t>‡</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lt2"/>
                          </a:solidFill>
                          <a:latin typeface="Calibri"/>
                          <a:ea typeface="Calibri"/>
                          <a:cs typeface="Calibri"/>
                          <a:sym typeface="Calibri"/>
                        </a:rPr>
                        <a:t>1,3127 (0,16223)</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lt2"/>
                          </a:solidFill>
                          <a:latin typeface="Calibri"/>
                          <a:ea typeface="Calibri"/>
                          <a:cs typeface="Calibri"/>
                          <a:sym typeface="Calibri"/>
                        </a:rPr>
                        <a:t>1,0630 (0,06872)</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1,1311 (0,14889)</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r>
              <a:tr h="0">
                <a:tc>
                  <a:txBody>
                    <a:bodyPr/>
                    <a:lstStyle/>
                    <a:p>
                      <a:pPr indent="85725" lvl="0" marL="0" marR="0" rtl="0" algn="l">
                        <a:spcBef>
                          <a:spcPts val="0"/>
                        </a:spcBef>
                        <a:spcAft>
                          <a:spcPts val="0"/>
                        </a:spcAft>
                        <a:buNone/>
                      </a:pPr>
                      <a:r>
                        <a:t/>
                      </a:r>
                      <a:endParaRPr b="1" baseline="30000" sz="200">
                        <a:solidFill>
                          <a:schemeClr val="dk1"/>
                        </a:solidFill>
                        <a:latin typeface="Calibri"/>
                        <a:ea typeface="Calibri"/>
                        <a:cs typeface="Calibri"/>
                        <a:sym typeface="Calibri"/>
                      </a:endParaRPr>
                    </a:p>
                  </a:txBody>
                  <a:tcPr marT="0" marB="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t/>
                      </a:r>
                      <a:endParaRPr sz="200">
                        <a:solidFill>
                          <a:schemeClr val="dk1"/>
                        </a:solidFill>
                        <a:latin typeface="Calibri"/>
                        <a:ea typeface="Calibri"/>
                        <a:cs typeface="Calibri"/>
                        <a:sym typeface="Calibri"/>
                      </a:endParaRPr>
                    </a:p>
                  </a:txBody>
                  <a:tcPr marT="0" marB="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t/>
                      </a:r>
                      <a:endParaRPr sz="200">
                        <a:solidFill>
                          <a:schemeClr val="dk1"/>
                        </a:solidFill>
                        <a:latin typeface="Calibri"/>
                        <a:ea typeface="Calibri"/>
                        <a:cs typeface="Calibri"/>
                        <a:sym typeface="Calibri"/>
                      </a:endParaRPr>
                    </a:p>
                  </a:txBody>
                  <a:tcPr marT="0" marB="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t/>
                      </a:r>
                      <a:endParaRPr b="1" sz="200">
                        <a:solidFill>
                          <a:schemeClr val="dk1"/>
                        </a:solidFill>
                        <a:latin typeface="Calibri"/>
                        <a:ea typeface="Calibri"/>
                        <a:cs typeface="Calibri"/>
                        <a:sym typeface="Calibri"/>
                      </a:endParaRPr>
                    </a:p>
                  </a:txBody>
                  <a:tcPr marT="0" marB="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78000">
                <a:tc>
                  <a:txBody>
                    <a:bodyPr/>
                    <a:lstStyle/>
                    <a:p>
                      <a:pPr indent="0" lvl="0" marL="0" marR="0" rtl="0" algn="l">
                        <a:spcBef>
                          <a:spcPts val="0"/>
                        </a:spcBef>
                        <a:spcAft>
                          <a:spcPts val="0"/>
                        </a:spcAft>
                        <a:buNone/>
                      </a:pPr>
                      <a:r>
                        <a:rPr b="1" lang="pt-BR" sz="1600">
                          <a:solidFill>
                            <a:schemeClr val="dk1"/>
                          </a:solidFill>
                          <a:latin typeface="Calibri"/>
                          <a:ea typeface="Calibri"/>
                          <a:cs typeface="Calibri"/>
                          <a:sym typeface="Calibri"/>
                        </a:rPr>
                        <a:t>C</a:t>
                      </a:r>
                      <a:r>
                        <a:rPr b="1" baseline="-25000" lang="pt-BR" sz="1600">
                          <a:solidFill>
                            <a:schemeClr val="dk1"/>
                          </a:solidFill>
                          <a:latin typeface="Calibri"/>
                          <a:ea typeface="Calibri"/>
                          <a:cs typeface="Calibri"/>
                          <a:sym typeface="Calibri"/>
                        </a:rPr>
                        <a:t>vale</a:t>
                      </a:r>
                      <a:r>
                        <a:rPr b="1" lang="pt-BR" sz="1600">
                          <a:solidFill>
                            <a:schemeClr val="dk1"/>
                          </a:solidFill>
                          <a:latin typeface="Calibri"/>
                          <a:ea typeface="Calibri"/>
                          <a:cs typeface="Calibri"/>
                          <a:sym typeface="Calibri"/>
                        </a:rPr>
                        <a:t> </a:t>
                      </a:r>
                      <a:r>
                        <a:rPr b="0" lang="pt-BR" sz="1600">
                          <a:solidFill>
                            <a:schemeClr val="dk1"/>
                          </a:solidFill>
                          <a:latin typeface="Calibri"/>
                          <a:ea typeface="Calibri"/>
                          <a:cs typeface="Calibri"/>
                          <a:sym typeface="Calibri"/>
                        </a:rPr>
                        <a:t>(μg/mL)</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1"/>
                          </a:solidFill>
                          <a:latin typeface="Calibri"/>
                          <a:ea typeface="Calibri"/>
                          <a:cs typeface="Calibri"/>
                          <a:sym typeface="Calibri"/>
                        </a:rPr>
                        <a:t>n=3</a:t>
                      </a:r>
                      <a:r>
                        <a:rPr baseline="30000" lang="pt-BR" sz="1100">
                          <a:solidFill>
                            <a:schemeClr val="dk1"/>
                          </a:solidFill>
                          <a:latin typeface="Calibri"/>
                          <a:ea typeface="Calibri"/>
                          <a:cs typeface="Calibri"/>
                          <a:sym typeface="Calibri"/>
                        </a:rPr>
                        <a:t>†</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1"/>
                          </a:solidFill>
                          <a:latin typeface="Calibri"/>
                          <a:ea typeface="Calibri"/>
                          <a:cs typeface="Calibri"/>
                          <a:sym typeface="Calibri"/>
                        </a:rPr>
                        <a:t>n=8</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1"/>
                          </a:solidFill>
                          <a:latin typeface="Calibri"/>
                          <a:ea typeface="Calibri"/>
                          <a:cs typeface="Calibri"/>
                          <a:sym typeface="Calibri"/>
                        </a:rPr>
                        <a:t>n=11</a:t>
                      </a:r>
                      <a:r>
                        <a:rPr b="1" baseline="30000" lang="pt-BR" sz="1100">
                          <a:solidFill>
                            <a:schemeClr val="dk1"/>
                          </a:solidFill>
                          <a:latin typeface="Calibri"/>
                          <a:ea typeface="Calibri"/>
                          <a:cs typeface="Calibri"/>
                          <a:sym typeface="Calibri"/>
                        </a:rPr>
                        <a:t>†</a:t>
                      </a:r>
                      <a:endParaRPr sz="11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78000">
                <a:tc>
                  <a:txBody>
                    <a:bodyPr/>
                    <a:lstStyle/>
                    <a:p>
                      <a:pPr indent="85725" lvl="0" marL="0" marR="0" rtl="0" algn="l">
                        <a:spcBef>
                          <a:spcPts val="0"/>
                        </a:spcBef>
                        <a:spcAft>
                          <a:spcPts val="0"/>
                        </a:spcAft>
                        <a:buNone/>
                      </a:pPr>
                      <a:r>
                        <a:rPr b="1" lang="pt-BR" sz="1400">
                          <a:solidFill>
                            <a:schemeClr val="dk1"/>
                          </a:solidFill>
                          <a:latin typeface="Calibri"/>
                          <a:ea typeface="Calibri"/>
                          <a:cs typeface="Calibri"/>
                          <a:sym typeface="Calibri"/>
                        </a:rPr>
                        <a:t>Após a primeira dose (ataque)</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362,0 (64,49)</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452,3 (68,31)</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427,6 (76,65)</a:t>
                      </a:r>
                      <a:endParaRPr sz="1400">
                        <a:solidFill>
                          <a:schemeClr val="dk1"/>
                        </a:solidFill>
                        <a:latin typeface="Calibri"/>
                        <a:ea typeface="Calibri"/>
                        <a:cs typeface="Calibri"/>
                        <a:sym typeface="Calibri"/>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78000">
                <a:tc>
                  <a:txBody>
                    <a:bodyPr/>
                    <a:lstStyle/>
                    <a:p>
                      <a:pPr indent="85725" lvl="0" marL="0" marR="0" rtl="0" algn="l">
                        <a:spcBef>
                          <a:spcPts val="0"/>
                        </a:spcBef>
                        <a:spcAft>
                          <a:spcPts val="0"/>
                        </a:spcAft>
                        <a:buNone/>
                      </a:pPr>
                      <a:r>
                        <a:rPr b="1" lang="pt-BR" sz="1400">
                          <a:solidFill>
                            <a:schemeClr val="dk1"/>
                          </a:solidFill>
                          <a:latin typeface="Calibri"/>
                          <a:ea typeface="Calibri"/>
                          <a:cs typeface="Calibri"/>
                          <a:sym typeface="Calibri"/>
                        </a:rPr>
                        <a:t>Após a última dose (manutenção)</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509,0 (124,11)</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565,6 (68,98)</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550,2 (84,33)</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r>
              <a:tr h="378000">
                <a:tc>
                  <a:txBody>
                    <a:bodyPr/>
                    <a:lstStyle/>
                    <a:p>
                      <a:pPr indent="85725" lvl="0" marL="0" marR="0" rtl="0" algn="l">
                        <a:spcBef>
                          <a:spcPts val="0"/>
                        </a:spcBef>
                        <a:spcAft>
                          <a:spcPts val="0"/>
                        </a:spcAft>
                        <a:buNone/>
                      </a:pPr>
                      <a:r>
                        <a:rPr b="1" lang="pt-BR" sz="1400">
                          <a:solidFill>
                            <a:schemeClr val="lt2"/>
                          </a:solidFill>
                          <a:latin typeface="Calibri"/>
                          <a:ea typeface="Calibri"/>
                          <a:cs typeface="Calibri"/>
                          <a:sym typeface="Calibri"/>
                        </a:rPr>
                        <a:t>Taxa de acumulação da C</a:t>
                      </a:r>
                      <a:r>
                        <a:rPr b="1" baseline="-25000" lang="pt-BR" sz="1400">
                          <a:solidFill>
                            <a:schemeClr val="lt2"/>
                          </a:solidFill>
                          <a:latin typeface="Calibri"/>
                          <a:ea typeface="Calibri"/>
                          <a:cs typeface="Calibri"/>
                          <a:sym typeface="Calibri"/>
                        </a:rPr>
                        <a:t>vale</a:t>
                      </a:r>
                      <a:r>
                        <a:rPr b="1" baseline="30000" lang="pt-BR" sz="1400">
                          <a:solidFill>
                            <a:schemeClr val="lt2"/>
                          </a:solidFill>
                          <a:latin typeface="Calibri"/>
                          <a:ea typeface="Calibri"/>
                          <a:cs typeface="Calibri"/>
                          <a:sym typeface="Calibri"/>
                        </a:rPr>
                        <a:t>§</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lt2"/>
                          </a:solidFill>
                          <a:latin typeface="Calibri"/>
                          <a:ea typeface="Calibri"/>
                          <a:cs typeface="Calibri"/>
                          <a:sym typeface="Calibri"/>
                        </a:rPr>
                        <a:t>1,1128 (0,29742)</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lt2"/>
                          </a:solidFill>
                          <a:latin typeface="Calibri"/>
                          <a:ea typeface="Calibri"/>
                          <a:cs typeface="Calibri"/>
                          <a:sym typeface="Calibri"/>
                        </a:rPr>
                        <a:t>1,0700 (0,09089)</a:t>
                      </a:r>
                      <a:r>
                        <a:rPr baseline="30000" lang="pt-BR" sz="1400">
                          <a:solidFill>
                            <a:schemeClr val="lt2"/>
                          </a:solidFill>
                          <a:latin typeface="Calibri"/>
                          <a:ea typeface="Calibri"/>
                          <a:cs typeface="Calibri"/>
                          <a:sym typeface="Calibri"/>
                        </a:rPr>
                        <a:t>¶</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1,0829 (0,15998)</a:t>
                      </a:r>
                      <a:r>
                        <a:rPr b="1" baseline="30000" lang="pt-BR" sz="1400">
                          <a:solidFill>
                            <a:schemeClr val="lt2"/>
                          </a:solidFill>
                          <a:latin typeface="Calibri"/>
                          <a:ea typeface="Calibri"/>
                          <a:cs typeface="Calibri"/>
                          <a:sym typeface="Calibri"/>
                        </a:rPr>
                        <a:t>¶</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1"/>
                    </a:solidFill>
                  </a:tcPr>
                </a:tc>
              </a:tr>
            </a:tbl>
          </a:graphicData>
        </a:graphic>
      </p:graphicFrame>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420"/>
                                        </p:tgtEl>
                                        <p:attrNameLst>
                                          <p:attrName>style.visibility</p:attrName>
                                        </p:attrNameLst>
                                      </p:cBhvr>
                                      <p:to>
                                        <p:strVal val="visible"/>
                                      </p:to>
                                    </p:set>
                                    <p:animEffect filter="fade" transition="in">
                                      <p:cBhvr>
                                        <p:cTn dur="500"/>
                                        <p:tgtEl>
                                          <p:spTgt spid="10420"/>
                                        </p:tgtEl>
                                      </p:cBhvr>
                                    </p:animEffect>
                                  </p:childTnLst>
                                </p:cTn>
                              </p:par>
                              <p:par>
                                <p:cTn fill="hold" nodeType="withEffect" presetClass="entr" presetID="10" presetSubtype="0">
                                  <p:stCondLst>
                                    <p:cond delay="500"/>
                                  </p:stCondLst>
                                  <p:childTnLst>
                                    <p:set>
                                      <p:cBhvr>
                                        <p:cTn dur="1" fill="hold">
                                          <p:stCondLst>
                                            <p:cond delay="0"/>
                                          </p:stCondLst>
                                        </p:cTn>
                                        <p:tgtEl>
                                          <p:spTgt spid="10535"/>
                                        </p:tgtEl>
                                        <p:attrNameLst>
                                          <p:attrName>style.visibility</p:attrName>
                                        </p:attrNameLst>
                                      </p:cBhvr>
                                      <p:to>
                                        <p:strVal val="visible"/>
                                      </p:to>
                                    </p:set>
                                    <p:animEffect filter="fade" transition="in">
                                      <p:cBhvr>
                                        <p:cTn dur="500"/>
                                        <p:tgtEl>
                                          <p:spTgt spid="10535"/>
                                        </p:tgtEl>
                                      </p:cBhvr>
                                    </p:animEffect>
                                  </p:childTnLst>
                                </p:cTn>
                              </p:par>
                              <p:par>
                                <p:cTn fill="hold" nodeType="withEffect" presetClass="entr" presetID="10" presetSubtype="0">
                                  <p:stCondLst>
                                    <p:cond delay="500"/>
                                  </p:stCondLst>
                                  <p:childTnLst>
                                    <p:set>
                                      <p:cBhvr>
                                        <p:cTn dur="1" fill="hold">
                                          <p:stCondLst>
                                            <p:cond delay="0"/>
                                          </p:stCondLst>
                                        </p:cTn>
                                        <p:tgtEl>
                                          <p:spTgt spid="10536"/>
                                        </p:tgtEl>
                                        <p:attrNameLst>
                                          <p:attrName>style.visibility</p:attrName>
                                        </p:attrNameLst>
                                      </p:cBhvr>
                                      <p:to>
                                        <p:strVal val="visible"/>
                                      </p:to>
                                    </p:set>
                                    <p:animEffect filter="fade" transition="in">
                                      <p:cBhvr>
                                        <p:cTn dur="500"/>
                                        <p:tgtEl>
                                          <p:spTgt spid="10536"/>
                                        </p:tgtEl>
                                      </p:cBhvr>
                                    </p:animEffect>
                                  </p:childTnLst>
                                </p:cTn>
                              </p:par>
                              <p:par>
                                <p:cTn fill="hold" nodeType="withEffect" presetClass="entr" presetID="10" presetSubtype="0">
                                  <p:stCondLst>
                                    <p:cond delay="500"/>
                                  </p:stCondLst>
                                  <p:childTnLst>
                                    <p:set>
                                      <p:cBhvr>
                                        <p:cTn dur="1" fill="hold">
                                          <p:stCondLst>
                                            <p:cond delay="0"/>
                                          </p:stCondLst>
                                        </p:cTn>
                                        <p:tgtEl>
                                          <p:spTgt spid="10537"/>
                                        </p:tgtEl>
                                        <p:attrNameLst>
                                          <p:attrName>style.visibility</p:attrName>
                                        </p:attrNameLst>
                                      </p:cBhvr>
                                      <p:to>
                                        <p:strVal val="visible"/>
                                      </p:to>
                                    </p:set>
                                    <p:animEffect filter="fade" transition="in">
                                      <p:cBhvr>
                                        <p:cTn dur="500"/>
                                        <p:tgtEl>
                                          <p:spTgt spid="10537"/>
                                        </p:tgtEl>
                                      </p:cBhvr>
                                    </p:animEffect>
                                  </p:childTnLst>
                                </p:cTn>
                              </p:par>
                              <p:par>
                                <p:cTn fill="hold" nodeType="withEffect" presetClass="entr" presetID="10" presetSubtype="0">
                                  <p:stCondLst>
                                    <p:cond delay="500"/>
                                  </p:stCondLst>
                                  <p:childTnLst>
                                    <p:set>
                                      <p:cBhvr>
                                        <p:cTn dur="1" fill="hold">
                                          <p:stCondLst>
                                            <p:cond delay="0"/>
                                          </p:stCondLst>
                                        </p:cTn>
                                        <p:tgtEl>
                                          <p:spTgt spid="10538"/>
                                        </p:tgtEl>
                                        <p:attrNameLst>
                                          <p:attrName>style.visibility</p:attrName>
                                        </p:attrNameLst>
                                      </p:cBhvr>
                                      <p:to>
                                        <p:strVal val="visible"/>
                                      </p:to>
                                    </p:set>
                                    <p:animEffect filter="fade" transition="in">
                                      <p:cBhvr>
                                        <p:cTn dur="500"/>
                                        <p:tgtEl>
                                          <p:spTgt spid="1053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0540"/>
                                        </p:tgtEl>
                                        <p:attrNameLst>
                                          <p:attrName>style.visibility</p:attrName>
                                        </p:attrNameLst>
                                      </p:cBhvr>
                                      <p:to>
                                        <p:strVal val="visible"/>
                                      </p:to>
                                    </p:set>
                                    <p:animEffect filter="fade" transition="in">
                                      <p:cBhvr>
                                        <p:cTn dur="500"/>
                                        <p:tgtEl>
                                          <p:spTgt spid="10540"/>
                                        </p:tgtEl>
                                      </p:cBhvr>
                                    </p:animEffect>
                                  </p:childTnLst>
                                </p:cTn>
                              </p:par>
                              <p:par>
                                <p:cTn fill="hold" nodeType="withEffect" presetClass="entr" presetID="10" presetSubtype="0">
                                  <p:stCondLst>
                                    <p:cond delay="0"/>
                                  </p:stCondLst>
                                  <p:childTnLst>
                                    <p:set>
                                      <p:cBhvr>
                                        <p:cTn dur="1" fill="hold">
                                          <p:stCondLst>
                                            <p:cond delay="0"/>
                                          </p:stCondLst>
                                        </p:cTn>
                                        <p:tgtEl>
                                          <p:spTgt spid="10543"/>
                                        </p:tgtEl>
                                        <p:attrNameLst>
                                          <p:attrName>style.visibility</p:attrName>
                                        </p:attrNameLst>
                                      </p:cBhvr>
                                      <p:to>
                                        <p:strVal val="visible"/>
                                      </p:to>
                                    </p:set>
                                    <p:animEffect filter="fade" transition="in">
                                      <p:cBhvr>
                                        <p:cTn dur="500"/>
                                        <p:tgtEl>
                                          <p:spTgt spid="10543"/>
                                        </p:tgtEl>
                                      </p:cBhvr>
                                    </p:animEffect>
                                  </p:childTnLst>
                                </p:cTn>
                              </p:par>
                              <p:par>
                                <p:cTn fill="hold" nodeType="withEffect" presetClass="entr" presetID="10" presetSubtype="0">
                                  <p:stCondLst>
                                    <p:cond delay="0"/>
                                  </p:stCondLst>
                                  <p:childTnLst>
                                    <p:set>
                                      <p:cBhvr>
                                        <p:cTn dur="1" fill="hold">
                                          <p:stCondLst>
                                            <p:cond delay="0"/>
                                          </p:stCondLst>
                                        </p:cTn>
                                        <p:tgtEl>
                                          <p:spTgt spid="10539"/>
                                        </p:tgtEl>
                                        <p:attrNameLst>
                                          <p:attrName>style.visibility</p:attrName>
                                        </p:attrNameLst>
                                      </p:cBhvr>
                                      <p:to>
                                        <p:strVal val="visible"/>
                                      </p:to>
                                    </p:set>
                                    <p:animEffect filter="fade" transition="in">
                                      <p:cBhvr>
                                        <p:cTn dur="500"/>
                                        <p:tgtEl>
                                          <p:spTgt spid="10539"/>
                                        </p:tgtEl>
                                      </p:cBhvr>
                                    </p:animEffect>
                                  </p:childTnLst>
                                </p:cTn>
                              </p:par>
                              <p:par>
                                <p:cTn fill="hold" nodeType="withEffect" presetClass="entr" presetID="10" presetSubtype="0">
                                  <p:stCondLst>
                                    <p:cond delay="0"/>
                                  </p:stCondLst>
                                  <p:childTnLst>
                                    <p:set>
                                      <p:cBhvr>
                                        <p:cTn dur="1" fill="hold">
                                          <p:stCondLst>
                                            <p:cond delay="0"/>
                                          </p:stCondLst>
                                        </p:cTn>
                                        <p:tgtEl>
                                          <p:spTgt spid="10547"/>
                                        </p:tgtEl>
                                        <p:attrNameLst>
                                          <p:attrName>style.visibility</p:attrName>
                                        </p:attrNameLst>
                                      </p:cBhvr>
                                      <p:to>
                                        <p:strVal val="visible"/>
                                      </p:to>
                                    </p:set>
                                    <p:animEffect filter="fade" transition="in">
                                      <p:cBhvr>
                                        <p:cTn dur="500"/>
                                        <p:tgtEl>
                                          <p:spTgt spid="1054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10540"/>
                                        </p:tgtEl>
                                      </p:cBhvr>
                                    </p:animEffect>
                                    <p:set>
                                      <p:cBhvr>
                                        <p:cTn dur="1" fill="hold">
                                          <p:stCondLst>
                                            <p:cond delay="500"/>
                                          </p:stCondLst>
                                        </p:cTn>
                                        <p:tgtEl>
                                          <p:spTgt spid="10540"/>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0543"/>
                                        </p:tgtEl>
                                      </p:cBhvr>
                                    </p:animEffect>
                                    <p:set>
                                      <p:cBhvr>
                                        <p:cTn dur="1" fill="hold">
                                          <p:stCondLst>
                                            <p:cond delay="500"/>
                                          </p:stCondLst>
                                        </p:cTn>
                                        <p:tgtEl>
                                          <p:spTgt spid="10543"/>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0539"/>
                                        </p:tgtEl>
                                      </p:cBhvr>
                                    </p:animEffect>
                                    <p:set>
                                      <p:cBhvr>
                                        <p:cTn dur="1" fill="hold">
                                          <p:stCondLst>
                                            <p:cond delay="500"/>
                                          </p:stCondLst>
                                        </p:cTn>
                                        <p:tgtEl>
                                          <p:spTgt spid="10539"/>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0547"/>
                                        </p:tgtEl>
                                      </p:cBhvr>
                                    </p:animEffect>
                                    <p:set>
                                      <p:cBhvr>
                                        <p:cTn dur="1" fill="hold">
                                          <p:stCondLst>
                                            <p:cond delay="500"/>
                                          </p:stCondLst>
                                        </p:cTn>
                                        <p:tgtEl>
                                          <p:spTgt spid="10547"/>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0" name="Shape 970"/>
        <p:cNvGrpSpPr/>
        <p:nvPr/>
      </p:nvGrpSpPr>
      <p:grpSpPr>
        <a:xfrm>
          <a:off x="0" y="0"/>
          <a:ext cx="0" cy="0"/>
          <a:chOff x="0" y="0"/>
          <a:chExt cx="0" cy="0"/>
        </a:xfrm>
      </p:grpSpPr>
      <p:pic>
        <p:nvPicPr>
          <p:cNvPr id="971" name="Google Shape;971;p16"/>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972" name="Google Shape;972;p16"/>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973" name="Google Shape;973;p16"/>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974" name="Google Shape;974;p16"/>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975" name="Google Shape;975;p16"/>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976" name="Google Shape;976;p16"/>
          <p:cNvSpPr/>
          <p:nvPr/>
        </p:nvSpPr>
        <p:spPr>
          <a:xfrm>
            <a:off x="5185040" y="2672161"/>
            <a:ext cx="7061855" cy="230832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4800"/>
              <a:buFont typeface="Lustria"/>
              <a:buNone/>
            </a:pPr>
            <a:r>
              <a:rPr b="1" i="0" lang="pt-BR" sz="4800" u="none" cap="none" strike="noStrike">
                <a:solidFill>
                  <a:srgbClr val="FFFFFF"/>
                </a:solidFill>
                <a:latin typeface="Lustria"/>
                <a:ea typeface="Lustria"/>
                <a:cs typeface="Lustria"/>
                <a:sym typeface="Lustria"/>
              </a:rPr>
              <a:t>SISTEMA COMPLEMENTO </a:t>
            </a:r>
            <a:endParaRPr/>
          </a:p>
          <a:p>
            <a:pPr indent="0" lvl="0" marL="0" marR="0" rtl="0" algn="l">
              <a:lnSpc>
                <a:spcPct val="100000"/>
              </a:lnSpc>
              <a:spcBef>
                <a:spcPts val="0"/>
              </a:spcBef>
              <a:spcAft>
                <a:spcPts val="0"/>
              </a:spcAft>
              <a:buClr>
                <a:srgbClr val="FFFFFF"/>
              </a:buClr>
              <a:buSzPts val="4800"/>
              <a:buFont typeface="Lustria"/>
              <a:buNone/>
            </a:pPr>
            <a:r>
              <a:rPr b="1" i="0" lang="pt-BR" sz="4800" u="none" cap="none" strike="noStrike">
                <a:solidFill>
                  <a:srgbClr val="FFFFFF"/>
                </a:solidFill>
                <a:latin typeface="Lustria"/>
                <a:ea typeface="Lustria"/>
                <a:cs typeface="Lustria"/>
                <a:sym typeface="Lustria"/>
              </a:rPr>
              <a:t>E HEMÓLISE</a:t>
            </a:r>
            <a:endParaRPr/>
          </a:p>
        </p:txBody>
      </p:sp>
      <p:grpSp>
        <p:nvGrpSpPr>
          <p:cNvPr id="977" name="Google Shape;977;p16"/>
          <p:cNvGrpSpPr/>
          <p:nvPr/>
        </p:nvGrpSpPr>
        <p:grpSpPr>
          <a:xfrm>
            <a:off x="5312886" y="1532629"/>
            <a:ext cx="983316" cy="983316"/>
            <a:chOff x="-951397" y="1963883"/>
            <a:chExt cx="571500" cy="571500"/>
          </a:xfrm>
        </p:grpSpPr>
        <p:sp>
          <p:nvSpPr>
            <p:cNvPr id="978" name="Google Shape;978;p16"/>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979" name="Google Shape;979;p16"/>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980" name="Google Shape;980;p16"/>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981" name="Google Shape;981;p16"/>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982" name="Google Shape;982;p16"/>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72"/>
                                        </p:tgtEl>
                                        <p:attrNameLst>
                                          <p:attrName>style.visibility</p:attrName>
                                        </p:attrNameLst>
                                      </p:cBhvr>
                                      <p:to>
                                        <p:strVal val="visible"/>
                                      </p:to>
                                    </p:set>
                                    <p:animEffect filter="fade" transition="in">
                                      <p:cBhvr>
                                        <p:cTn dur="500"/>
                                        <p:tgtEl>
                                          <p:spTgt spid="972"/>
                                        </p:tgtEl>
                                      </p:cBhvr>
                                    </p:animEffect>
                                  </p:childTnLst>
                                </p:cTn>
                              </p:par>
                              <p:par>
                                <p:cTn fill="hold" nodeType="withEffect" presetClass="entr" presetID="10" presetSubtype="0">
                                  <p:stCondLst>
                                    <p:cond delay="0"/>
                                  </p:stCondLst>
                                  <p:childTnLst>
                                    <p:set>
                                      <p:cBhvr>
                                        <p:cTn dur="1" fill="hold">
                                          <p:stCondLst>
                                            <p:cond delay="0"/>
                                          </p:stCondLst>
                                        </p:cTn>
                                        <p:tgtEl>
                                          <p:spTgt spid="973"/>
                                        </p:tgtEl>
                                        <p:attrNameLst>
                                          <p:attrName>style.visibility</p:attrName>
                                        </p:attrNameLst>
                                      </p:cBhvr>
                                      <p:to>
                                        <p:strVal val="visible"/>
                                      </p:to>
                                    </p:set>
                                    <p:animEffect filter="fade" transition="in">
                                      <p:cBhvr>
                                        <p:cTn dur="500"/>
                                        <p:tgtEl>
                                          <p:spTgt spid="973"/>
                                        </p:tgtEl>
                                      </p:cBhvr>
                                    </p:animEffect>
                                  </p:childTnLst>
                                </p:cTn>
                              </p:par>
                              <p:par>
                                <p:cTn fill="hold" nodeType="withEffect" presetClass="entr" presetID="10" presetSubtype="0">
                                  <p:stCondLst>
                                    <p:cond delay="500"/>
                                  </p:stCondLst>
                                  <p:childTnLst>
                                    <p:set>
                                      <p:cBhvr>
                                        <p:cTn dur="1" fill="hold">
                                          <p:stCondLst>
                                            <p:cond delay="0"/>
                                          </p:stCondLst>
                                        </p:cTn>
                                        <p:tgtEl>
                                          <p:spTgt spid="976"/>
                                        </p:tgtEl>
                                        <p:attrNameLst>
                                          <p:attrName>style.visibility</p:attrName>
                                        </p:attrNameLst>
                                      </p:cBhvr>
                                      <p:to>
                                        <p:strVal val="visible"/>
                                      </p:to>
                                    </p:set>
                                    <p:animEffect filter="fade" transition="in">
                                      <p:cBhvr>
                                        <p:cTn dur="500"/>
                                        <p:tgtEl>
                                          <p:spTgt spid="976"/>
                                        </p:tgtEl>
                                      </p:cBhvr>
                                    </p:animEffect>
                                  </p:childTnLst>
                                </p:cTn>
                              </p:par>
                              <p:par>
                                <p:cTn fill="hold" nodeType="withEffect" presetClass="entr" presetID="10" presetSubtype="0">
                                  <p:stCondLst>
                                    <p:cond delay="500"/>
                                  </p:stCondLst>
                                  <p:childTnLst>
                                    <p:set>
                                      <p:cBhvr>
                                        <p:cTn dur="1" fill="hold">
                                          <p:stCondLst>
                                            <p:cond delay="0"/>
                                          </p:stCondLst>
                                        </p:cTn>
                                        <p:tgtEl>
                                          <p:spTgt spid="977"/>
                                        </p:tgtEl>
                                        <p:attrNameLst>
                                          <p:attrName>style.visibility</p:attrName>
                                        </p:attrNameLst>
                                      </p:cBhvr>
                                      <p:to>
                                        <p:strVal val="visible"/>
                                      </p:to>
                                    </p:set>
                                    <p:animEffect filter="fade" transition="in">
                                      <p:cBhvr>
                                        <p:cTn dur="500"/>
                                        <p:tgtEl>
                                          <p:spTgt spid="97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52" name="Shape 10552"/>
        <p:cNvGrpSpPr/>
        <p:nvPr/>
      </p:nvGrpSpPr>
      <p:grpSpPr>
        <a:xfrm>
          <a:off x="0" y="0"/>
          <a:ext cx="0" cy="0"/>
          <a:chOff x="0" y="0"/>
          <a:chExt cx="0" cy="0"/>
        </a:xfrm>
      </p:grpSpPr>
      <p:sp>
        <p:nvSpPr>
          <p:cNvPr id="10553" name="Google Shape;10553;p160"/>
          <p:cNvSpPr txBox="1"/>
          <p:nvPr/>
        </p:nvSpPr>
        <p:spPr>
          <a:xfrm>
            <a:off x="296269" y="385036"/>
            <a:ext cx="116671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ravulizumabe promoveu completa</a:t>
            </a:r>
            <a:r>
              <a:rPr b="1" baseline="30000" lang="pt-BR" sz="2800">
                <a:solidFill>
                  <a:schemeClr val="accent1"/>
                </a:solidFill>
                <a:latin typeface="Lustria"/>
                <a:ea typeface="Lustria"/>
                <a:cs typeface="Lustria"/>
                <a:sym typeface="Lustria"/>
              </a:rPr>
              <a:t>†</a:t>
            </a:r>
            <a:r>
              <a:rPr b="1" lang="pt-BR" sz="2800">
                <a:solidFill>
                  <a:schemeClr val="accent1"/>
                </a:solidFill>
                <a:latin typeface="Lustria"/>
                <a:ea typeface="Lustria"/>
                <a:cs typeface="Lustria"/>
                <a:sym typeface="Lustria"/>
              </a:rPr>
              <a:t> e duradoura inibição de C5 durante todo o período de avaliação primária em todos os pacientes pediátricos</a:t>
            </a:r>
            <a:r>
              <a:rPr b="1" baseline="30000" lang="pt-BR" sz="2800">
                <a:solidFill>
                  <a:schemeClr val="accent1"/>
                </a:solidFill>
                <a:latin typeface="Lustria"/>
                <a:ea typeface="Lustria"/>
                <a:cs typeface="Lustria"/>
                <a:sym typeface="Lustria"/>
              </a:rPr>
              <a:t>1 </a:t>
            </a:r>
            <a:endParaRPr/>
          </a:p>
        </p:txBody>
      </p:sp>
      <p:sp>
        <p:nvSpPr>
          <p:cNvPr id="10554" name="Google Shape;10554;p160"/>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C5 = componente 5 do complemento; FDI = final da infusão; IIQ = intervalo interquartil; PD = farmacodinâmica; HPN = hemoglobinúria paroxística noturna.</a:t>
            </a:r>
            <a:br>
              <a:rPr lang="pt-BR" sz="700"/>
            </a:br>
            <a:r>
              <a:rPr lang="pt-BR" sz="700"/>
              <a:t>Referências: 1. Alexion. Dados de arquivo. DOF-PNH-ULT-002. 2021</a:t>
            </a:r>
            <a:endParaRPr/>
          </a:p>
        </p:txBody>
      </p:sp>
      <p:sp>
        <p:nvSpPr>
          <p:cNvPr id="10555" name="Google Shape;10555;p160"/>
          <p:cNvSpPr txBox="1"/>
          <p:nvPr/>
        </p:nvSpPr>
        <p:spPr>
          <a:xfrm>
            <a:off x="296269" y="1099034"/>
            <a:ext cx="720184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Estudo ALXN1210-PNH-304</a:t>
            </a:r>
            <a:endParaRPr/>
          </a:p>
        </p:txBody>
      </p:sp>
      <p:cxnSp>
        <p:nvCxnSpPr>
          <p:cNvPr id="10556" name="Google Shape;10556;p160"/>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0557" name="Google Shape;10557;p160"/>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0558" name="Google Shape;10558;p160"/>
          <p:cNvSpPr/>
          <p:nvPr/>
        </p:nvSpPr>
        <p:spPr>
          <a:xfrm>
            <a:off x="518749" y="6040641"/>
            <a:ext cx="10466685" cy="461665"/>
          </a:xfrm>
          <a:prstGeom prst="rect">
            <a:avLst/>
          </a:prstGeom>
          <a:noFill/>
          <a:ln>
            <a:noFill/>
          </a:ln>
        </p:spPr>
        <p:txBody>
          <a:bodyPr anchorCtr="0" anchor="b" bIns="0" lIns="0" spcFirstLastPara="1" rIns="0" wrap="square" tIns="0">
            <a:spAutoFit/>
          </a:bodyPr>
          <a:lstStyle/>
          <a:p>
            <a:pPr indent="0" lvl="0" marL="0" marR="0" rtl="0" algn="l">
              <a:spcBef>
                <a:spcPts val="0"/>
              </a:spcBef>
              <a:spcAft>
                <a:spcPts val="0"/>
              </a:spcAft>
              <a:buNone/>
            </a:pPr>
            <a:r>
              <a:rPr lang="pt-BR" sz="600">
                <a:solidFill>
                  <a:schemeClr val="dk1"/>
                </a:solidFill>
                <a:latin typeface="Calibri"/>
                <a:ea typeface="Calibri"/>
                <a:cs typeface="Calibri"/>
                <a:sym typeface="Calibri"/>
              </a:rPr>
              <a:t>Observações: O valor basal foi definido pelo último valor antes da primeira dose de ravulizumabe. A linha horizontal no meio de cada caixa indica a mediana, o losango indica a média e as bordas superior e inferior das caixas indicam o 75º e o 25º percentis, respectivamente. Os whiskers representam o valor mínimo e máximo de 1,5 IIQ, e os valores discrepantes são representados por pontos cinza () além da faixa de 1,5 IIQ, onde IIQ é a diferença entre o quartil inferior e o quartil superior. As amostras do dia 71 de um paciente previamente tratado com eculizumabe foram processadas incorretamente (amostras pré e pós-dose combinadas no mesmo tubo criogênico) e não foram enviadas ao laboratório central. Os níveis séricos de C5 livre de um paciente virgem de tratamento foram excluídos por ter recebido transfusão de concentrado de hemácias durante o estudo.</a:t>
            </a:r>
            <a:endParaRPr/>
          </a:p>
          <a:p>
            <a:pPr indent="0" lvl="0" marL="0" marR="0" rtl="0" algn="l">
              <a:spcBef>
                <a:spcPts val="0"/>
              </a:spcBef>
              <a:spcAft>
                <a:spcPts val="0"/>
              </a:spcAft>
              <a:buNone/>
            </a:pPr>
            <a:r>
              <a:rPr lang="pt-BR" sz="600">
                <a:solidFill>
                  <a:schemeClr val="dk1"/>
                </a:solidFill>
                <a:latin typeface="Calibri"/>
                <a:ea typeface="Calibri"/>
                <a:cs typeface="Calibri"/>
                <a:sym typeface="Calibri"/>
              </a:rPr>
              <a:t>†Definida por concentração sérica média de C5 livre &lt;0,5 μg/mL (pacientes previamente tratados com eculizumabe tinham inibição completa do complemento terminal no período basal; pacientes virgens de tratamento inibidor do complemento apresentaram inibição completa do complemento terminal imediatamente após o FDI da primeira dose no dia 1).</a:t>
            </a:r>
            <a:endParaRPr/>
          </a:p>
        </p:txBody>
      </p:sp>
      <p:sp>
        <p:nvSpPr>
          <p:cNvPr id="10559" name="Google Shape;10559;p160"/>
          <p:cNvSpPr/>
          <p:nvPr/>
        </p:nvSpPr>
        <p:spPr>
          <a:xfrm flipH="1">
            <a:off x="479984" y="1618116"/>
            <a:ext cx="11415743" cy="439046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10560" name="Google Shape;10560;p160"/>
          <p:cNvGrpSpPr/>
          <p:nvPr/>
        </p:nvGrpSpPr>
        <p:grpSpPr>
          <a:xfrm>
            <a:off x="372875" y="1675368"/>
            <a:ext cx="11447368" cy="4202044"/>
            <a:chOff x="372875" y="1675368"/>
            <a:chExt cx="11447368" cy="4202044"/>
          </a:xfrm>
        </p:grpSpPr>
        <p:sp>
          <p:nvSpPr>
            <p:cNvPr id="10561" name="Google Shape;10561;p160"/>
            <p:cNvSpPr txBox="1"/>
            <p:nvPr/>
          </p:nvSpPr>
          <p:spPr>
            <a:xfrm>
              <a:off x="583760" y="1675368"/>
              <a:ext cx="6837768" cy="269835"/>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1E60"/>
                </a:buClr>
                <a:buSzPts val="1600"/>
                <a:buFont typeface="Lustria"/>
                <a:buNone/>
              </a:pPr>
              <a:r>
                <a:rPr b="1" i="0" lang="pt-BR" sz="1600" u="none" cap="none" strike="noStrike">
                  <a:solidFill>
                    <a:srgbClr val="001E60"/>
                  </a:solidFill>
                  <a:latin typeface="Lustria"/>
                  <a:ea typeface="Lustria"/>
                  <a:cs typeface="Lustria"/>
                  <a:sym typeface="Lustria"/>
                </a:rPr>
                <a:t>Desfechos PD primários – período de avaliação primária</a:t>
              </a:r>
              <a:r>
                <a:rPr b="1" baseline="30000" i="0" lang="pt-BR" sz="1600" u="none" cap="none" strike="noStrike">
                  <a:solidFill>
                    <a:srgbClr val="001E60"/>
                  </a:solidFill>
                  <a:latin typeface="Lustria"/>
                  <a:ea typeface="Lustria"/>
                  <a:cs typeface="Lustria"/>
                  <a:sym typeface="Lustria"/>
                </a:rPr>
                <a:t>1 </a:t>
              </a:r>
              <a:endParaRPr/>
            </a:p>
          </p:txBody>
        </p:sp>
        <p:sp>
          <p:nvSpPr>
            <p:cNvPr id="10562" name="Google Shape;10562;p160"/>
            <p:cNvSpPr txBox="1"/>
            <p:nvPr/>
          </p:nvSpPr>
          <p:spPr>
            <a:xfrm rot="-5400000">
              <a:off x="-553878" y="3356722"/>
              <a:ext cx="2644038" cy="28757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Nível de C5 livre (μg/mL)</a:t>
              </a:r>
              <a:endParaRPr/>
            </a:p>
          </p:txBody>
        </p:sp>
        <p:grpSp>
          <p:nvGrpSpPr>
            <p:cNvPr id="10563" name="Google Shape;10563;p160"/>
            <p:cNvGrpSpPr/>
            <p:nvPr/>
          </p:nvGrpSpPr>
          <p:grpSpPr>
            <a:xfrm>
              <a:off x="946971" y="2082493"/>
              <a:ext cx="315119" cy="1273278"/>
              <a:chOff x="852003" y="2076666"/>
              <a:chExt cx="315119" cy="1273278"/>
            </a:xfrm>
          </p:grpSpPr>
          <p:sp>
            <p:nvSpPr>
              <p:cNvPr id="10564" name="Google Shape;10564;p160"/>
              <p:cNvSpPr txBox="1"/>
              <p:nvPr/>
            </p:nvSpPr>
            <p:spPr>
              <a:xfrm>
                <a:off x="852003" y="2076666"/>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140</a:t>
                </a:r>
                <a:endParaRPr/>
              </a:p>
            </p:txBody>
          </p:sp>
          <p:sp>
            <p:nvSpPr>
              <p:cNvPr id="10565" name="Google Shape;10565;p160"/>
              <p:cNvSpPr txBox="1"/>
              <p:nvPr/>
            </p:nvSpPr>
            <p:spPr>
              <a:xfrm>
                <a:off x="852003" y="3219314"/>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60</a:t>
                </a:r>
                <a:endParaRPr b="0" i="0" sz="1000" u="none" cap="none" strike="noStrike">
                  <a:solidFill>
                    <a:srgbClr val="37302C"/>
                  </a:solidFill>
                  <a:latin typeface="Calibri"/>
                  <a:ea typeface="Calibri"/>
                  <a:cs typeface="Calibri"/>
                  <a:sym typeface="Calibri"/>
                </a:endParaRPr>
              </a:p>
            </p:txBody>
          </p:sp>
          <p:sp>
            <p:nvSpPr>
              <p:cNvPr id="10566" name="Google Shape;10566;p160"/>
              <p:cNvSpPr txBox="1"/>
              <p:nvPr/>
            </p:nvSpPr>
            <p:spPr>
              <a:xfrm>
                <a:off x="852003" y="2647990"/>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100</a:t>
                </a:r>
                <a:endParaRPr/>
              </a:p>
            </p:txBody>
          </p:sp>
          <p:sp>
            <p:nvSpPr>
              <p:cNvPr id="10567" name="Google Shape;10567;p160"/>
              <p:cNvSpPr txBox="1"/>
              <p:nvPr/>
            </p:nvSpPr>
            <p:spPr>
              <a:xfrm>
                <a:off x="852003" y="2362328"/>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120</a:t>
                </a:r>
                <a:endParaRPr/>
              </a:p>
            </p:txBody>
          </p:sp>
          <p:sp>
            <p:nvSpPr>
              <p:cNvPr id="10568" name="Google Shape;10568;p160"/>
              <p:cNvSpPr txBox="1"/>
              <p:nvPr/>
            </p:nvSpPr>
            <p:spPr>
              <a:xfrm>
                <a:off x="852003" y="2933652"/>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80</a:t>
                </a:r>
                <a:endParaRPr/>
              </a:p>
            </p:txBody>
          </p:sp>
        </p:grpSp>
        <p:grpSp>
          <p:nvGrpSpPr>
            <p:cNvPr id="10569" name="Google Shape;10569;p160"/>
            <p:cNvGrpSpPr/>
            <p:nvPr/>
          </p:nvGrpSpPr>
          <p:grpSpPr>
            <a:xfrm>
              <a:off x="372875" y="5108903"/>
              <a:ext cx="10604204" cy="662834"/>
              <a:chOff x="277907" y="4846697"/>
              <a:chExt cx="10604204" cy="662834"/>
            </a:xfrm>
          </p:grpSpPr>
          <p:sp>
            <p:nvSpPr>
              <p:cNvPr id="10570" name="Google Shape;10570;p160"/>
              <p:cNvSpPr txBox="1"/>
              <p:nvPr/>
            </p:nvSpPr>
            <p:spPr>
              <a:xfrm>
                <a:off x="5859911" y="5006561"/>
                <a:ext cx="947372" cy="133936"/>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Visitas (dias)</a:t>
                </a:r>
                <a:endParaRPr/>
              </a:p>
            </p:txBody>
          </p:sp>
          <p:sp>
            <p:nvSpPr>
              <p:cNvPr id="10571" name="Google Shape;10571;p160"/>
              <p:cNvSpPr txBox="1"/>
              <p:nvPr/>
            </p:nvSpPr>
            <p:spPr>
              <a:xfrm>
                <a:off x="1802288" y="4846697"/>
                <a:ext cx="426416" cy="66283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BASAL</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3</a:t>
                </a:r>
                <a:endParaRPr/>
              </a:p>
              <a:p>
                <a:pPr indent="0" lvl="0" marL="0" marR="0" rtl="0" algn="ctr">
                  <a:lnSpc>
                    <a:spcPct val="100000"/>
                  </a:lnSpc>
                  <a:spcBef>
                    <a:spcPts val="9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8</a:t>
                </a:r>
                <a:endParaRPr b="1" i="0" sz="1000" u="none" cap="none" strike="noStrike">
                  <a:solidFill>
                    <a:srgbClr val="37302C"/>
                  </a:solidFill>
                  <a:latin typeface="Calibri"/>
                  <a:ea typeface="Calibri"/>
                  <a:cs typeface="Calibri"/>
                  <a:sym typeface="Calibri"/>
                </a:endParaRPr>
              </a:p>
            </p:txBody>
          </p:sp>
          <p:sp>
            <p:nvSpPr>
              <p:cNvPr id="10572" name="Google Shape;10572;p160"/>
              <p:cNvSpPr txBox="1"/>
              <p:nvPr/>
            </p:nvSpPr>
            <p:spPr>
              <a:xfrm>
                <a:off x="3915663" y="4846697"/>
                <a:ext cx="282423" cy="55601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15</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3</a:t>
                </a:r>
                <a:endParaRPr/>
              </a:p>
              <a:p>
                <a:pPr indent="0" lvl="0" marL="0" marR="0" rtl="0" algn="ctr">
                  <a:lnSpc>
                    <a:spcPct val="100000"/>
                  </a:lnSpc>
                  <a:spcBef>
                    <a:spcPts val="900"/>
                  </a:spcBef>
                  <a:spcAft>
                    <a:spcPts val="0"/>
                  </a:spcAft>
                  <a:buClr>
                    <a:srgbClr val="37302C"/>
                  </a:buClr>
                  <a:buSzPts val="900"/>
                  <a:buFont typeface="Calibri"/>
                  <a:buNone/>
                </a:pPr>
                <a:r>
                  <a:rPr b="1" lang="pt-BR" sz="900">
                    <a:solidFill>
                      <a:srgbClr val="37302C"/>
                    </a:solidFill>
                    <a:latin typeface="Calibri"/>
                    <a:ea typeface="Calibri"/>
                    <a:cs typeface="Calibri"/>
                    <a:sym typeface="Calibri"/>
                  </a:rPr>
                  <a:t>8</a:t>
                </a:r>
                <a:endParaRPr b="1" i="0" sz="1000" u="none" cap="none" strike="noStrike">
                  <a:solidFill>
                    <a:srgbClr val="37302C"/>
                  </a:solidFill>
                  <a:latin typeface="Calibri"/>
                  <a:ea typeface="Calibri"/>
                  <a:cs typeface="Calibri"/>
                  <a:sym typeface="Calibri"/>
                </a:endParaRPr>
              </a:p>
            </p:txBody>
          </p:sp>
          <p:sp>
            <p:nvSpPr>
              <p:cNvPr id="10573" name="Google Shape;10573;p160"/>
              <p:cNvSpPr txBox="1"/>
              <p:nvPr/>
            </p:nvSpPr>
            <p:spPr>
              <a:xfrm>
                <a:off x="6142154" y="4846697"/>
                <a:ext cx="282423" cy="55601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71</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3</a:t>
                </a:r>
                <a:endParaRPr/>
              </a:p>
              <a:p>
                <a:pPr indent="0" lvl="0" marL="0" marR="0" rtl="0" algn="ctr">
                  <a:lnSpc>
                    <a:spcPct val="100000"/>
                  </a:lnSpc>
                  <a:spcBef>
                    <a:spcPts val="900"/>
                  </a:spcBef>
                  <a:spcAft>
                    <a:spcPts val="0"/>
                  </a:spcAft>
                  <a:buClr>
                    <a:srgbClr val="37302C"/>
                  </a:buClr>
                  <a:buSzPts val="900"/>
                  <a:buFont typeface="Calibri"/>
                  <a:buNone/>
                </a:pPr>
                <a:r>
                  <a:rPr b="1" lang="pt-BR" sz="900">
                    <a:solidFill>
                      <a:srgbClr val="37302C"/>
                    </a:solidFill>
                    <a:latin typeface="Calibri"/>
                    <a:ea typeface="Calibri"/>
                    <a:cs typeface="Calibri"/>
                    <a:sym typeface="Calibri"/>
                  </a:rPr>
                  <a:t>7</a:t>
                </a:r>
                <a:endParaRPr b="1" i="0" sz="1000" u="none" cap="none" strike="noStrike">
                  <a:solidFill>
                    <a:srgbClr val="37302C"/>
                  </a:solidFill>
                  <a:latin typeface="Calibri"/>
                  <a:ea typeface="Calibri"/>
                  <a:cs typeface="Calibri"/>
                  <a:sym typeface="Calibri"/>
                </a:endParaRPr>
              </a:p>
            </p:txBody>
          </p:sp>
          <p:sp>
            <p:nvSpPr>
              <p:cNvPr id="10574" name="Google Shape;10574;p160"/>
              <p:cNvSpPr txBox="1"/>
              <p:nvPr/>
            </p:nvSpPr>
            <p:spPr>
              <a:xfrm>
                <a:off x="10599688" y="4846697"/>
                <a:ext cx="282423" cy="55601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183</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3</a:t>
                </a:r>
                <a:endParaRPr/>
              </a:p>
              <a:p>
                <a:pPr indent="0" lvl="0" marL="0" marR="0" rtl="0" algn="ctr">
                  <a:lnSpc>
                    <a:spcPct val="100000"/>
                  </a:lnSpc>
                  <a:spcBef>
                    <a:spcPts val="900"/>
                  </a:spcBef>
                  <a:spcAft>
                    <a:spcPts val="0"/>
                  </a:spcAft>
                  <a:buClr>
                    <a:srgbClr val="37302C"/>
                  </a:buClr>
                  <a:buSzPts val="900"/>
                  <a:buFont typeface="Calibri"/>
                  <a:buNone/>
                </a:pPr>
                <a:r>
                  <a:rPr b="1" lang="pt-BR" sz="900">
                    <a:solidFill>
                      <a:srgbClr val="37302C"/>
                    </a:solidFill>
                    <a:latin typeface="Calibri"/>
                    <a:ea typeface="Calibri"/>
                    <a:cs typeface="Calibri"/>
                    <a:sym typeface="Calibri"/>
                  </a:rPr>
                  <a:t>8</a:t>
                </a:r>
                <a:endParaRPr b="1" i="0" sz="1000" u="none" cap="none" strike="noStrike">
                  <a:solidFill>
                    <a:srgbClr val="37302C"/>
                  </a:solidFill>
                  <a:latin typeface="Calibri"/>
                  <a:ea typeface="Calibri"/>
                  <a:cs typeface="Calibri"/>
                  <a:sym typeface="Calibri"/>
                </a:endParaRPr>
              </a:p>
            </p:txBody>
          </p:sp>
          <p:sp>
            <p:nvSpPr>
              <p:cNvPr id="10575" name="Google Shape;10575;p160"/>
              <p:cNvSpPr txBox="1"/>
              <p:nvPr/>
            </p:nvSpPr>
            <p:spPr>
              <a:xfrm>
                <a:off x="8368631" y="4846697"/>
                <a:ext cx="282423" cy="55601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127</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3</a:t>
                </a:r>
                <a:endParaRPr/>
              </a:p>
              <a:p>
                <a:pPr indent="0" lvl="0" marL="0" marR="0" rtl="0" algn="ctr">
                  <a:lnSpc>
                    <a:spcPct val="100000"/>
                  </a:lnSpc>
                  <a:spcBef>
                    <a:spcPts val="900"/>
                  </a:spcBef>
                  <a:spcAft>
                    <a:spcPts val="0"/>
                  </a:spcAft>
                  <a:buClr>
                    <a:srgbClr val="37302C"/>
                  </a:buClr>
                  <a:buSzPts val="900"/>
                  <a:buFont typeface="Calibri"/>
                  <a:buNone/>
                </a:pPr>
                <a:r>
                  <a:rPr b="1" lang="pt-BR" sz="900">
                    <a:solidFill>
                      <a:srgbClr val="37302C"/>
                    </a:solidFill>
                    <a:latin typeface="Calibri"/>
                    <a:ea typeface="Calibri"/>
                    <a:cs typeface="Calibri"/>
                    <a:sym typeface="Calibri"/>
                  </a:rPr>
                  <a:t>8</a:t>
                </a:r>
                <a:endParaRPr b="1" i="0" sz="900" u="none" cap="none" strike="noStrike">
                  <a:solidFill>
                    <a:srgbClr val="37302C"/>
                  </a:solidFill>
                  <a:latin typeface="Calibri"/>
                  <a:ea typeface="Calibri"/>
                  <a:cs typeface="Calibri"/>
                  <a:sym typeface="Calibri"/>
                </a:endParaRPr>
              </a:p>
            </p:txBody>
          </p:sp>
          <p:sp>
            <p:nvSpPr>
              <p:cNvPr id="10576" name="Google Shape;10576;p160"/>
              <p:cNvSpPr/>
              <p:nvPr/>
            </p:nvSpPr>
            <p:spPr>
              <a:xfrm>
                <a:off x="277907" y="5170250"/>
                <a:ext cx="1279120" cy="104606"/>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lt2"/>
                  </a:buClr>
                  <a:buSzPts val="900"/>
                  <a:buFont typeface="Calibri"/>
                  <a:buNone/>
                </a:pPr>
                <a:r>
                  <a:rPr b="1" i="0" lang="pt-BR" sz="900" u="none" cap="none" strike="noStrike">
                    <a:solidFill>
                      <a:schemeClr val="lt2"/>
                    </a:solidFill>
                    <a:latin typeface="Calibri"/>
                    <a:ea typeface="Calibri"/>
                    <a:cs typeface="Calibri"/>
                    <a:sym typeface="Calibri"/>
                  </a:rPr>
                  <a:t>Virgens de tratamento</a:t>
                </a:r>
                <a:endParaRPr/>
              </a:p>
            </p:txBody>
          </p:sp>
          <p:sp>
            <p:nvSpPr>
              <p:cNvPr id="10577" name="Google Shape;10577;p160"/>
              <p:cNvSpPr/>
              <p:nvPr/>
            </p:nvSpPr>
            <p:spPr>
              <a:xfrm>
                <a:off x="385017" y="5326020"/>
                <a:ext cx="1172009" cy="125275"/>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2"/>
                  </a:buClr>
                  <a:buSzPts val="900"/>
                  <a:buFont typeface="Calibri"/>
                  <a:buNone/>
                </a:pPr>
                <a:r>
                  <a:rPr b="1" i="0" lang="pt-BR" sz="900" u="none" cap="none" strike="noStrike">
                    <a:solidFill>
                      <a:schemeClr val="dk2"/>
                    </a:solidFill>
                    <a:latin typeface="Calibri"/>
                    <a:ea typeface="Calibri"/>
                    <a:cs typeface="Calibri"/>
                    <a:sym typeface="Calibri"/>
                  </a:rPr>
                  <a:t>Previamente tratados com eculizumabe</a:t>
                </a:r>
                <a:endParaRPr b="1" i="0" sz="900" u="none" cap="none" strike="noStrike">
                  <a:solidFill>
                    <a:schemeClr val="dk2"/>
                  </a:solidFill>
                  <a:latin typeface="Calibri"/>
                  <a:ea typeface="Calibri"/>
                  <a:cs typeface="Calibri"/>
                  <a:sym typeface="Calibri"/>
                </a:endParaRPr>
              </a:p>
            </p:txBody>
          </p:sp>
        </p:grpSp>
        <p:grpSp>
          <p:nvGrpSpPr>
            <p:cNvPr id="10578" name="Google Shape;10578;p160"/>
            <p:cNvGrpSpPr/>
            <p:nvPr/>
          </p:nvGrpSpPr>
          <p:grpSpPr>
            <a:xfrm>
              <a:off x="1369934" y="2144559"/>
              <a:ext cx="10190597" cy="1151081"/>
              <a:chOff x="1274966" y="2029201"/>
              <a:chExt cx="10190597" cy="1151081"/>
            </a:xfrm>
          </p:grpSpPr>
          <p:cxnSp>
            <p:nvCxnSpPr>
              <p:cNvPr id="10579" name="Google Shape;10579;p160"/>
              <p:cNvCxnSpPr/>
              <p:nvPr/>
            </p:nvCxnSpPr>
            <p:spPr>
              <a:xfrm>
                <a:off x="1274966" y="3180282"/>
                <a:ext cx="10190597" cy="0"/>
              </a:xfrm>
              <a:prstGeom prst="straightConnector1">
                <a:avLst/>
              </a:prstGeom>
              <a:noFill/>
              <a:ln cap="flat" cmpd="sng" w="12700">
                <a:solidFill>
                  <a:srgbClr val="EEF1F4"/>
                </a:solidFill>
                <a:prstDash val="solid"/>
                <a:miter lim="800000"/>
                <a:headEnd len="sm" w="sm" type="none"/>
                <a:tailEnd len="sm" w="sm" type="none"/>
              </a:ln>
            </p:spPr>
          </p:cxnSp>
          <p:cxnSp>
            <p:nvCxnSpPr>
              <p:cNvPr id="10580" name="Google Shape;10580;p160"/>
              <p:cNvCxnSpPr/>
              <p:nvPr/>
            </p:nvCxnSpPr>
            <p:spPr>
              <a:xfrm>
                <a:off x="1274966" y="2892511"/>
                <a:ext cx="10190597" cy="0"/>
              </a:xfrm>
              <a:prstGeom prst="straightConnector1">
                <a:avLst/>
              </a:prstGeom>
              <a:noFill/>
              <a:ln cap="flat" cmpd="sng" w="12700">
                <a:solidFill>
                  <a:srgbClr val="EEF1F4"/>
                </a:solidFill>
                <a:prstDash val="solid"/>
                <a:miter lim="800000"/>
                <a:headEnd len="sm" w="sm" type="none"/>
                <a:tailEnd len="sm" w="sm" type="none"/>
              </a:ln>
            </p:spPr>
          </p:cxnSp>
          <p:cxnSp>
            <p:nvCxnSpPr>
              <p:cNvPr id="10581" name="Google Shape;10581;p160"/>
              <p:cNvCxnSpPr/>
              <p:nvPr/>
            </p:nvCxnSpPr>
            <p:spPr>
              <a:xfrm>
                <a:off x="1274966" y="2604741"/>
                <a:ext cx="10190597" cy="0"/>
              </a:xfrm>
              <a:prstGeom prst="straightConnector1">
                <a:avLst/>
              </a:prstGeom>
              <a:noFill/>
              <a:ln cap="flat" cmpd="sng" w="12700">
                <a:solidFill>
                  <a:srgbClr val="EEF1F4"/>
                </a:solidFill>
                <a:prstDash val="solid"/>
                <a:miter lim="800000"/>
                <a:headEnd len="sm" w="sm" type="none"/>
                <a:tailEnd len="sm" w="sm" type="none"/>
              </a:ln>
            </p:spPr>
          </p:cxnSp>
          <p:cxnSp>
            <p:nvCxnSpPr>
              <p:cNvPr id="10582" name="Google Shape;10582;p160"/>
              <p:cNvCxnSpPr/>
              <p:nvPr/>
            </p:nvCxnSpPr>
            <p:spPr>
              <a:xfrm>
                <a:off x="1274966" y="2316971"/>
                <a:ext cx="10190597" cy="0"/>
              </a:xfrm>
              <a:prstGeom prst="straightConnector1">
                <a:avLst/>
              </a:prstGeom>
              <a:noFill/>
              <a:ln cap="flat" cmpd="sng" w="12700">
                <a:solidFill>
                  <a:srgbClr val="EEF1F4"/>
                </a:solidFill>
                <a:prstDash val="solid"/>
                <a:miter lim="800000"/>
                <a:headEnd len="sm" w="sm" type="none"/>
                <a:tailEnd len="sm" w="sm" type="none"/>
              </a:ln>
            </p:spPr>
          </p:cxnSp>
          <p:cxnSp>
            <p:nvCxnSpPr>
              <p:cNvPr id="10583" name="Google Shape;10583;p160"/>
              <p:cNvCxnSpPr/>
              <p:nvPr/>
            </p:nvCxnSpPr>
            <p:spPr>
              <a:xfrm>
                <a:off x="1274966" y="2029201"/>
                <a:ext cx="10190597" cy="0"/>
              </a:xfrm>
              <a:prstGeom prst="straightConnector1">
                <a:avLst/>
              </a:prstGeom>
              <a:noFill/>
              <a:ln cap="flat" cmpd="sng" w="12700">
                <a:solidFill>
                  <a:srgbClr val="EEF1F4"/>
                </a:solidFill>
                <a:prstDash val="solid"/>
                <a:miter lim="800000"/>
                <a:headEnd len="sm" w="sm" type="none"/>
                <a:tailEnd len="sm" w="sm" type="none"/>
              </a:ln>
            </p:spPr>
          </p:cxnSp>
        </p:grpSp>
        <p:grpSp>
          <p:nvGrpSpPr>
            <p:cNvPr id="10584" name="Google Shape;10584;p160"/>
            <p:cNvGrpSpPr/>
            <p:nvPr/>
          </p:nvGrpSpPr>
          <p:grpSpPr>
            <a:xfrm rot="-1800000">
              <a:off x="1296058" y="3436025"/>
              <a:ext cx="146376" cy="92220"/>
              <a:chOff x="1503208" y="3225414"/>
              <a:chExt cx="182970" cy="92220"/>
            </a:xfrm>
          </p:grpSpPr>
          <p:cxnSp>
            <p:nvCxnSpPr>
              <p:cNvPr id="10585" name="Google Shape;10585;p160"/>
              <p:cNvCxnSpPr/>
              <p:nvPr/>
            </p:nvCxnSpPr>
            <p:spPr>
              <a:xfrm>
                <a:off x="1506178" y="3225414"/>
                <a:ext cx="180000" cy="0"/>
              </a:xfrm>
              <a:prstGeom prst="straightConnector1">
                <a:avLst/>
              </a:prstGeom>
              <a:noFill/>
              <a:ln cap="flat" cmpd="sng" w="12700">
                <a:solidFill>
                  <a:srgbClr val="37302C"/>
                </a:solidFill>
                <a:prstDash val="solid"/>
                <a:miter lim="800000"/>
                <a:headEnd len="sm" w="sm" type="none"/>
                <a:tailEnd len="sm" w="sm" type="none"/>
              </a:ln>
            </p:spPr>
          </p:cxnSp>
          <p:cxnSp>
            <p:nvCxnSpPr>
              <p:cNvPr id="10586" name="Google Shape;10586;p160"/>
              <p:cNvCxnSpPr/>
              <p:nvPr/>
            </p:nvCxnSpPr>
            <p:spPr>
              <a:xfrm>
                <a:off x="1503208" y="3317634"/>
                <a:ext cx="180000" cy="0"/>
              </a:xfrm>
              <a:prstGeom prst="straightConnector1">
                <a:avLst/>
              </a:prstGeom>
              <a:noFill/>
              <a:ln cap="flat" cmpd="sng" w="12700">
                <a:solidFill>
                  <a:srgbClr val="37302C"/>
                </a:solidFill>
                <a:prstDash val="solid"/>
                <a:miter lim="800000"/>
                <a:headEnd len="sm" w="sm" type="none"/>
                <a:tailEnd len="sm" w="sm" type="none"/>
              </a:ln>
            </p:spPr>
          </p:cxnSp>
        </p:grpSp>
        <p:grpSp>
          <p:nvGrpSpPr>
            <p:cNvPr id="10587" name="Google Shape;10587;p160"/>
            <p:cNvGrpSpPr/>
            <p:nvPr/>
          </p:nvGrpSpPr>
          <p:grpSpPr>
            <a:xfrm>
              <a:off x="1369934" y="3875679"/>
              <a:ext cx="10190597" cy="1151081"/>
              <a:chOff x="1274966" y="3564237"/>
              <a:chExt cx="10190597" cy="1151081"/>
            </a:xfrm>
          </p:grpSpPr>
          <p:cxnSp>
            <p:nvCxnSpPr>
              <p:cNvPr id="10588" name="Google Shape;10588;p160"/>
              <p:cNvCxnSpPr/>
              <p:nvPr/>
            </p:nvCxnSpPr>
            <p:spPr>
              <a:xfrm>
                <a:off x="1274966" y="4715318"/>
                <a:ext cx="10190597" cy="0"/>
              </a:xfrm>
              <a:prstGeom prst="straightConnector1">
                <a:avLst/>
              </a:prstGeom>
              <a:noFill/>
              <a:ln cap="flat" cmpd="sng" w="12700">
                <a:solidFill>
                  <a:srgbClr val="EEF1F4"/>
                </a:solidFill>
                <a:prstDash val="solid"/>
                <a:miter lim="800000"/>
                <a:headEnd len="sm" w="sm" type="none"/>
                <a:tailEnd len="sm" w="sm" type="none"/>
              </a:ln>
            </p:spPr>
          </p:cxnSp>
          <p:cxnSp>
            <p:nvCxnSpPr>
              <p:cNvPr id="10589" name="Google Shape;10589;p160"/>
              <p:cNvCxnSpPr/>
              <p:nvPr/>
            </p:nvCxnSpPr>
            <p:spPr>
              <a:xfrm>
                <a:off x="1274966" y="4427547"/>
                <a:ext cx="10190597" cy="0"/>
              </a:xfrm>
              <a:prstGeom prst="straightConnector1">
                <a:avLst/>
              </a:prstGeom>
              <a:noFill/>
              <a:ln cap="flat" cmpd="sng" w="12700">
                <a:solidFill>
                  <a:srgbClr val="EEF1F4"/>
                </a:solidFill>
                <a:prstDash val="solid"/>
                <a:miter lim="800000"/>
                <a:headEnd len="sm" w="sm" type="none"/>
                <a:tailEnd len="sm" w="sm" type="none"/>
              </a:ln>
            </p:spPr>
          </p:cxnSp>
          <p:cxnSp>
            <p:nvCxnSpPr>
              <p:cNvPr id="10590" name="Google Shape;10590;p160"/>
              <p:cNvCxnSpPr/>
              <p:nvPr/>
            </p:nvCxnSpPr>
            <p:spPr>
              <a:xfrm>
                <a:off x="1274966" y="4139777"/>
                <a:ext cx="10190597" cy="0"/>
              </a:xfrm>
              <a:prstGeom prst="straightConnector1">
                <a:avLst/>
              </a:prstGeom>
              <a:noFill/>
              <a:ln cap="flat" cmpd="sng" w="12700">
                <a:solidFill>
                  <a:srgbClr val="EEF1F4"/>
                </a:solidFill>
                <a:prstDash val="solid"/>
                <a:miter lim="800000"/>
                <a:headEnd len="sm" w="sm" type="none"/>
                <a:tailEnd len="sm" w="sm" type="none"/>
              </a:ln>
            </p:spPr>
          </p:cxnSp>
          <p:cxnSp>
            <p:nvCxnSpPr>
              <p:cNvPr id="10591" name="Google Shape;10591;p160"/>
              <p:cNvCxnSpPr/>
              <p:nvPr/>
            </p:nvCxnSpPr>
            <p:spPr>
              <a:xfrm>
                <a:off x="1274966" y="3852007"/>
                <a:ext cx="10190597" cy="0"/>
              </a:xfrm>
              <a:prstGeom prst="straightConnector1">
                <a:avLst/>
              </a:prstGeom>
              <a:noFill/>
              <a:ln cap="flat" cmpd="sng" w="12700">
                <a:solidFill>
                  <a:srgbClr val="EEF1F4"/>
                </a:solidFill>
                <a:prstDash val="solid"/>
                <a:miter lim="800000"/>
                <a:headEnd len="sm" w="sm" type="none"/>
                <a:tailEnd len="sm" w="sm" type="none"/>
              </a:ln>
            </p:spPr>
          </p:cxnSp>
          <p:cxnSp>
            <p:nvCxnSpPr>
              <p:cNvPr id="10592" name="Google Shape;10592;p160"/>
              <p:cNvCxnSpPr/>
              <p:nvPr/>
            </p:nvCxnSpPr>
            <p:spPr>
              <a:xfrm>
                <a:off x="1274966" y="3564237"/>
                <a:ext cx="10190597" cy="0"/>
              </a:xfrm>
              <a:prstGeom prst="straightConnector1">
                <a:avLst/>
              </a:prstGeom>
              <a:noFill/>
              <a:ln cap="flat" cmpd="sng" w="12700">
                <a:solidFill>
                  <a:srgbClr val="EEF1F4"/>
                </a:solidFill>
                <a:prstDash val="solid"/>
                <a:miter lim="800000"/>
                <a:headEnd len="sm" w="sm" type="none"/>
                <a:tailEnd len="sm" w="sm" type="none"/>
              </a:ln>
            </p:spPr>
          </p:cxnSp>
        </p:grpSp>
        <p:grpSp>
          <p:nvGrpSpPr>
            <p:cNvPr id="10593" name="Google Shape;10593;p160"/>
            <p:cNvGrpSpPr/>
            <p:nvPr/>
          </p:nvGrpSpPr>
          <p:grpSpPr>
            <a:xfrm>
              <a:off x="946971" y="3805004"/>
              <a:ext cx="315119" cy="1277123"/>
              <a:chOff x="852003" y="3503829"/>
              <a:chExt cx="315119" cy="1277123"/>
            </a:xfrm>
          </p:grpSpPr>
          <p:sp>
            <p:nvSpPr>
              <p:cNvPr id="10594" name="Google Shape;10594;p160"/>
              <p:cNvSpPr txBox="1"/>
              <p:nvPr/>
            </p:nvSpPr>
            <p:spPr>
              <a:xfrm>
                <a:off x="852003" y="3503829"/>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0,4</a:t>
                </a:r>
                <a:endParaRPr/>
              </a:p>
            </p:txBody>
          </p:sp>
          <p:sp>
            <p:nvSpPr>
              <p:cNvPr id="10595" name="Google Shape;10595;p160"/>
              <p:cNvSpPr txBox="1"/>
              <p:nvPr/>
            </p:nvSpPr>
            <p:spPr>
              <a:xfrm>
                <a:off x="852003" y="4650322"/>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0,0</a:t>
                </a:r>
                <a:endParaRPr/>
              </a:p>
            </p:txBody>
          </p:sp>
          <p:sp>
            <p:nvSpPr>
              <p:cNvPr id="10596" name="Google Shape;10596;p160"/>
              <p:cNvSpPr txBox="1"/>
              <p:nvPr/>
            </p:nvSpPr>
            <p:spPr>
              <a:xfrm>
                <a:off x="852003" y="4077075"/>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0,2</a:t>
                </a:r>
                <a:endParaRPr/>
              </a:p>
            </p:txBody>
          </p:sp>
          <p:sp>
            <p:nvSpPr>
              <p:cNvPr id="10597" name="Google Shape;10597;p160"/>
              <p:cNvSpPr txBox="1"/>
              <p:nvPr/>
            </p:nvSpPr>
            <p:spPr>
              <a:xfrm>
                <a:off x="852003" y="3790452"/>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0,3</a:t>
                </a:r>
                <a:endParaRPr/>
              </a:p>
            </p:txBody>
          </p:sp>
          <p:sp>
            <p:nvSpPr>
              <p:cNvPr id="10598" name="Google Shape;10598;p160"/>
              <p:cNvSpPr txBox="1"/>
              <p:nvPr/>
            </p:nvSpPr>
            <p:spPr>
              <a:xfrm>
                <a:off x="852003" y="4363698"/>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0,1</a:t>
                </a:r>
                <a:endParaRPr/>
              </a:p>
            </p:txBody>
          </p:sp>
        </p:grpSp>
        <p:cxnSp>
          <p:nvCxnSpPr>
            <p:cNvPr id="10599" name="Google Shape;10599;p160"/>
            <p:cNvCxnSpPr/>
            <p:nvPr/>
          </p:nvCxnSpPr>
          <p:spPr>
            <a:xfrm>
              <a:off x="1369934" y="3604169"/>
              <a:ext cx="10190597" cy="0"/>
            </a:xfrm>
            <a:prstGeom prst="straightConnector1">
              <a:avLst/>
            </a:prstGeom>
            <a:noFill/>
            <a:ln cap="flat" cmpd="sng" w="19050">
              <a:solidFill>
                <a:srgbClr val="2AB8CA"/>
              </a:solidFill>
              <a:prstDash val="dash"/>
              <a:miter lim="800000"/>
              <a:headEnd len="sm" w="sm" type="none"/>
              <a:tailEnd len="sm" w="sm" type="none"/>
            </a:ln>
          </p:spPr>
        </p:cxnSp>
        <p:sp>
          <p:nvSpPr>
            <p:cNvPr id="10600" name="Google Shape;10600;p160"/>
            <p:cNvSpPr txBox="1"/>
            <p:nvPr/>
          </p:nvSpPr>
          <p:spPr>
            <a:xfrm>
              <a:off x="11606726" y="3534527"/>
              <a:ext cx="213517" cy="13063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2AB8CA"/>
                </a:buClr>
                <a:buSzPts val="1000"/>
                <a:buFont typeface="Calibri"/>
                <a:buNone/>
              </a:pPr>
              <a:r>
                <a:rPr b="1" i="0" lang="pt-BR" sz="1000" u="none" cap="none" strike="noStrike">
                  <a:solidFill>
                    <a:srgbClr val="2AB8CA"/>
                  </a:solidFill>
                  <a:latin typeface="Calibri"/>
                  <a:ea typeface="Calibri"/>
                  <a:cs typeface="Calibri"/>
                  <a:sym typeface="Calibri"/>
                </a:rPr>
                <a:t>0.5</a:t>
              </a:r>
              <a:endParaRPr/>
            </a:p>
          </p:txBody>
        </p:sp>
        <p:grpSp>
          <p:nvGrpSpPr>
            <p:cNvPr id="10601" name="Google Shape;10601;p160"/>
            <p:cNvGrpSpPr/>
            <p:nvPr/>
          </p:nvGrpSpPr>
          <p:grpSpPr>
            <a:xfrm>
              <a:off x="3788033" y="4223428"/>
              <a:ext cx="732328" cy="813367"/>
              <a:chOff x="4531524" y="3994778"/>
              <a:chExt cx="732328" cy="813367"/>
            </a:xfrm>
          </p:grpSpPr>
          <p:grpSp>
            <p:nvGrpSpPr>
              <p:cNvPr id="10602" name="Google Shape;10602;p160"/>
              <p:cNvGrpSpPr/>
              <p:nvPr/>
            </p:nvGrpSpPr>
            <p:grpSpPr>
              <a:xfrm>
                <a:off x="4531524" y="3996743"/>
                <a:ext cx="338593" cy="771251"/>
                <a:chOff x="4517426" y="3996743"/>
                <a:chExt cx="338593" cy="771251"/>
              </a:xfrm>
            </p:grpSpPr>
            <p:grpSp>
              <p:nvGrpSpPr>
                <p:cNvPr id="10603" name="Google Shape;10603;p160"/>
                <p:cNvGrpSpPr/>
                <p:nvPr/>
              </p:nvGrpSpPr>
              <p:grpSpPr>
                <a:xfrm>
                  <a:off x="4517522" y="3996743"/>
                  <a:ext cx="338400" cy="64656"/>
                  <a:chOff x="1994610" y="4145529"/>
                  <a:chExt cx="338400" cy="64656"/>
                </a:xfrm>
              </p:grpSpPr>
              <p:cxnSp>
                <p:nvCxnSpPr>
                  <p:cNvPr id="10604" name="Google Shape;10604;p160"/>
                  <p:cNvCxnSpPr/>
                  <p:nvPr/>
                </p:nvCxnSpPr>
                <p:spPr>
                  <a:xfrm>
                    <a:off x="1994610" y="4177857"/>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05" name="Google Shape;10605;p160"/>
                  <p:cNvSpPr/>
                  <p:nvPr/>
                </p:nvSpPr>
                <p:spPr>
                  <a:xfrm flipH="1" rot="2700000">
                    <a:off x="2140951" y="415499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10606" name="Google Shape;10606;p160"/>
                <p:cNvGrpSpPr/>
                <p:nvPr/>
              </p:nvGrpSpPr>
              <p:grpSpPr>
                <a:xfrm>
                  <a:off x="4630388" y="4593877"/>
                  <a:ext cx="112668" cy="174117"/>
                  <a:chOff x="3107466" y="2082531"/>
                  <a:chExt cx="112668" cy="625169"/>
                </a:xfrm>
              </p:grpSpPr>
              <p:cxnSp>
                <p:nvCxnSpPr>
                  <p:cNvPr id="10607" name="Google Shape;10607;p160"/>
                  <p:cNvCxnSpPr/>
                  <p:nvPr/>
                </p:nvCxnSpPr>
                <p:spPr>
                  <a:xfrm>
                    <a:off x="3107466" y="2082531"/>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08" name="Google Shape;10608;p160"/>
                  <p:cNvCxnSpPr/>
                  <p:nvPr/>
                </p:nvCxnSpPr>
                <p:spPr>
                  <a:xfrm>
                    <a:off x="3107466" y="2707700"/>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09" name="Google Shape;10609;p160"/>
                  <p:cNvCxnSpPr/>
                  <p:nvPr/>
                </p:nvCxnSpPr>
                <p:spPr>
                  <a:xfrm>
                    <a:off x="3163800" y="2082531"/>
                    <a:ext cx="0" cy="625169"/>
                  </a:xfrm>
                  <a:prstGeom prst="straightConnector1">
                    <a:avLst/>
                  </a:prstGeom>
                  <a:noFill/>
                  <a:ln cap="flat" cmpd="sng" w="12700">
                    <a:solidFill>
                      <a:schemeClr val="dk2"/>
                    </a:solidFill>
                    <a:prstDash val="solid"/>
                    <a:miter lim="800000"/>
                    <a:headEnd len="sm" w="sm" type="none"/>
                    <a:tailEnd len="sm" w="sm" type="none"/>
                  </a:ln>
                </p:spPr>
              </p:cxnSp>
            </p:grpSp>
            <p:sp>
              <p:nvSpPr>
                <p:cNvPr id="10610" name="Google Shape;10610;p160"/>
                <p:cNvSpPr/>
                <p:nvPr/>
              </p:nvSpPr>
              <p:spPr>
                <a:xfrm>
                  <a:off x="4517426" y="4655153"/>
                  <a:ext cx="338593" cy="97200"/>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000000"/>
                    </a:solidFill>
                    <a:latin typeface="Calibri"/>
                    <a:ea typeface="Calibri"/>
                    <a:cs typeface="Calibri"/>
                    <a:sym typeface="Calibri"/>
                  </a:endParaRPr>
                </a:p>
              </p:txBody>
            </p:sp>
            <p:cxnSp>
              <p:nvCxnSpPr>
                <p:cNvPr id="10611" name="Google Shape;10611;p160"/>
                <p:cNvCxnSpPr/>
                <p:nvPr/>
              </p:nvCxnSpPr>
              <p:spPr>
                <a:xfrm>
                  <a:off x="4517522" y="4699050"/>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12" name="Google Shape;10612;p160"/>
                <p:cNvSpPr/>
                <p:nvPr/>
              </p:nvSpPr>
              <p:spPr>
                <a:xfrm flipH="1" rot="2700000">
                  <a:off x="4663863" y="4674789"/>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10613" name="Google Shape;10613;p160"/>
              <p:cNvGrpSpPr/>
              <p:nvPr/>
            </p:nvGrpSpPr>
            <p:grpSpPr>
              <a:xfrm>
                <a:off x="4925452" y="3994778"/>
                <a:ext cx="338400" cy="813367"/>
                <a:chOff x="4925452" y="3994778"/>
                <a:chExt cx="338400" cy="813367"/>
              </a:xfrm>
            </p:grpSpPr>
            <p:sp>
              <p:nvSpPr>
                <p:cNvPr id="10614" name="Google Shape;10614;p160"/>
                <p:cNvSpPr/>
                <p:nvPr/>
              </p:nvSpPr>
              <p:spPr>
                <a:xfrm>
                  <a:off x="5066077" y="3994778"/>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0615" name="Google Shape;10615;p160"/>
                <p:cNvGrpSpPr/>
                <p:nvPr/>
              </p:nvGrpSpPr>
              <p:grpSpPr>
                <a:xfrm>
                  <a:off x="4925452" y="3996743"/>
                  <a:ext cx="338400" cy="64656"/>
                  <a:chOff x="1994610" y="4145529"/>
                  <a:chExt cx="338400" cy="64656"/>
                </a:xfrm>
              </p:grpSpPr>
              <p:cxnSp>
                <p:nvCxnSpPr>
                  <p:cNvPr id="10616" name="Google Shape;10616;p160"/>
                  <p:cNvCxnSpPr/>
                  <p:nvPr/>
                </p:nvCxnSpPr>
                <p:spPr>
                  <a:xfrm>
                    <a:off x="1994610" y="4177857"/>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17" name="Google Shape;10617;p160"/>
                  <p:cNvSpPr/>
                  <p:nvPr/>
                </p:nvSpPr>
                <p:spPr>
                  <a:xfrm flipH="1" rot="2700000">
                    <a:off x="2140951" y="415499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sp>
              <p:nvSpPr>
                <p:cNvPr id="10618" name="Google Shape;10618;p160"/>
                <p:cNvSpPr/>
                <p:nvPr/>
              </p:nvSpPr>
              <p:spPr>
                <a:xfrm>
                  <a:off x="5066077" y="4704267"/>
                  <a:ext cx="57150" cy="5715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0619" name="Google Shape;10619;p160"/>
                <p:cNvCxnSpPr/>
                <p:nvPr/>
              </p:nvCxnSpPr>
              <p:spPr>
                <a:xfrm>
                  <a:off x="4925452" y="4770375"/>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20" name="Google Shape;10620;p160"/>
                <p:cNvSpPr/>
                <p:nvPr/>
              </p:nvSpPr>
              <p:spPr>
                <a:xfrm flipH="1" rot="2700000">
                  <a:off x="5071793" y="4752957"/>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grpSp>
          <p:nvGrpSpPr>
            <p:cNvPr id="10621" name="Google Shape;10621;p160"/>
            <p:cNvGrpSpPr/>
            <p:nvPr/>
          </p:nvGrpSpPr>
          <p:grpSpPr>
            <a:xfrm>
              <a:off x="10465216" y="4225393"/>
              <a:ext cx="721843" cy="717827"/>
              <a:chOff x="9160430" y="3996743"/>
              <a:chExt cx="721843" cy="717827"/>
            </a:xfrm>
          </p:grpSpPr>
          <p:grpSp>
            <p:nvGrpSpPr>
              <p:cNvPr id="10622" name="Google Shape;10622;p160"/>
              <p:cNvGrpSpPr/>
              <p:nvPr/>
            </p:nvGrpSpPr>
            <p:grpSpPr>
              <a:xfrm>
                <a:off x="9160430" y="3996743"/>
                <a:ext cx="338593" cy="683652"/>
                <a:chOff x="9160430" y="3996743"/>
                <a:chExt cx="338593" cy="683652"/>
              </a:xfrm>
            </p:grpSpPr>
            <p:grpSp>
              <p:nvGrpSpPr>
                <p:cNvPr id="10623" name="Google Shape;10623;p160"/>
                <p:cNvGrpSpPr/>
                <p:nvPr/>
              </p:nvGrpSpPr>
              <p:grpSpPr>
                <a:xfrm>
                  <a:off x="9160526" y="3996743"/>
                  <a:ext cx="338400" cy="64656"/>
                  <a:chOff x="1994610" y="4145529"/>
                  <a:chExt cx="338400" cy="64656"/>
                </a:xfrm>
              </p:grpSpPr>
              <p:cxnSp>
                <p:nvCxnSpPr>
                  <p:cNvPr id="10624" name="Google Shape;10624;p160"/>
                  <p:cNvCxnSpPr/>
                  <p:nvPr/>
                </p:nvCxnSpPr>
                <p:spPr>
                  <a:xfrm>
                    <a:off x="1994610" y="4177857"/>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25" name="Google Shape;10625;p160"/>
                  <p:cNvSpPr/>
                  <p:nvPr/>
                </p:nvSpPr>
                <p:spPr>
                  <a:xfrm flipH="1" rot="2700000">
                    <a:off x="2140951" y="415499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sp>
              <p:nvSpPr>
                <p:cNvPr id="10626" name="Google Shape;10626;p160"/>
                <p:cNvSpPr/>
                <p:nvPr/>
              </p:nvSpPr>
              <p:spPr>
                <a:xfrm>
                  <a:off x="9160430" y="4633020"/>
                  <a:ext cx="338593" cy="43200"/>
                </a:xfrm>
                <a:prstGeom prst="rect">
                  <a:avLst/>
                </a:prstGeom>
                <a:solidFill>
                  <a:srgbClr val="007D9B"/>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000000"/>
                    </a:solidFill>
                    <a:latin typeface="Calibri"/>
                    <a:ea typeface="Calibri"/>
                    <a:cs typeface="Calibri"/>
                    <a:sym typeface="Calibri"/>
                  </a:endParaRPr>
                </a:p>
              </p:txBody>
            </p:sp>
            <p:sp>
              <p:nvSpPr>
                <p:cNvPr id="10627" name="Google Shape;10627;p160"/>
                <p:cNvSpPr/>
                <p:nvPr/>
              </p:nvSpPr>
              <p:spPr>
                <a:xfrm flipH="1" rot="2700000">
                  <a:off x="9306867" y="462520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10628" name="Google Shape;10628;p160"/>
              <p:cNvGrpSpPr/>
              <p:nvPr/>
            </p:nvGrpSpPr>
            <p:grpSpPr>
              <a:xfrm>
                <a:off x="9543680" y="3996743"/>
                <a:ext cx="338593" cy="717827"/>
                <a:chOff x="9961842" y="3996743"/>
                <a:chExt cx="338593" cy="717827"/>
              </a:xfrm>
            </p:grpSpPr>
            <p:grpSp>
              <p:nvGrpSpPr>
                <p:cNvPr id="10629" name="Google Shape;10629;p160"/>
                <p:cNvGrpSpPr/>
                <p:nvPr/>
              </p:nvGrpSpPr>
              <p:grpSpPr>
                <a:xfrm>
                  <a:off x="9961938" y="3996743"/>
                  <a:ext cx="338400" cy="64656"/>
                  <a:chOff x="1994610" y="4145529"/>
                  <a:chExt cx="338400" cy="64656"/>
                </a:xfrm>
              </p:grpSpPr>
              <p:cxnSp>
                <p:nvCxnSpPr>
                  <p:cNvPr id="10630" name="Google Shape;10630;p160"/>
                  <p:cNvCxnSpPr/>
                  <p:nvPr/>
                </p:nvCxnSpPr>
                <p:spPr>
                  <a:xfrm>
                    <a:off x="1994610" y="4177857"/>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31" name="Google Shape;10631;p160"/>
                  <p:cNvSpPr/>
                  <p:nvPr/>
                </p:nvSpPr>
                <p:spPr>
                  <a:xfrm flipH="1" rot="2700000">
                    <a:off x="2140951" y="415499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10632" name="Google Shape;10632;p160"/>
                <p:cNvGrpSpPr/>
                <p:nvPr/>
              </p:nvGrpSpPr>
              <p:grpSpPr>
                <a:xfrm>
                  <a:off x="10074804" y="4636162"/>
                  <a:ext cx="112668" cy="78408"/>
                  <a:chOff x="3107466" y="2082531"/>
                  <a:chExt cx="112668" cy="625169"/>
                </a:xfrm>
              </p:grpSpPr>
              <p:cxnSp>
                <p:nvCxnSpPr>
                  <p:cNvPr id="10633" name="Google Shape;10633;p160"/>
                  <p:cNvCxnSpPr/>
                  <p:nvPr/>
                </p:nvCxnSpPr>
                <p:spPr>
                  <a:xfrm>
                    <a:off x="3107466" y="2082531"/>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34" name="Google Shape;10634;p160"/>
                  <p:cNvCxnSpPr/>
                  <p:nvPr/>
                </p:nvCxnSpPr>
                <p:spPr>
                  <a:xfrm>
                    <a:off x="3107466" y="2707700"/>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35" name="Google Shape;10635;p160"/>
                  <p:cNvCxnSpPr/>
                  <p:nvPr/>
                </p:nvCxnSpPr>
                <p:spPr>
                  <a:xfrm>
                    <a:off x="3163800" y="2082531"/>
                    <a:ext cx="0" cy="625169"/>
                  </a:xfrm>
                  <a:prstGeom prst="straightConnector1">
                    <a:avLst/>
                  </a:prstGeom>
                  <a:noFill/>
                  <a:ln cap="flat" cmpd="sng" w="12700">
                    <a:solidFill>
                      <a:schemeClr val="dk2"/>
                    </a:solidFill>
                    <a:prstDash val="solid"/>
                    <a:miter lim="800000"/>
                    <a:headEnd len="sm" w="sm" type="none"/>
                    <a:tailEnd len="sm" w="sm" type="none"/>
                  </a:ln>
                </p:spPr>
              </p:cxnSp>
            </p:grpSp>
            <p:sp>
              <p:nvSpPr>
                <p:cNvPr id="10636" name="Google Shape;10636;p160"/>
                <p:cNvSpPr/>
                <p:nvPr/>
              </p:nvSpPr>
              <p:spPr>
                <a:xfrm>
                  <a:off x="9961842" y="4632231"/>
                  <a:ext cx="338593" cy="54000"/>
                </a:xfrm>
                <a:prstGeom prst="rect">
                  <a:avLst/>
                </a:prstGeom>
                <a:solidFill>
                  <a:srgbClr val="002F6C"/>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000000"/>
                    </a:solidFill>
                    <a:latin typeface="Calibri"/>
                    <a:ea typeface="Calibri"/>
                    <a:cs typeface="Calibri"/>
                    <a:sym typeface="Calibri"/>
                  </a:endParaRPr>
                </a:p>
              </p:txBody>
            </p:sp>
            <p:cxnSp>
              <p:nvCxnSpPr>
                <p:cNvPr id="10637" name="Google Shape;10637;p160"/>
                <p:cNvCxnSpPr/>
                <p:nvPr/>
              </p:nvCxnSpPr>
              <p:spPr>
                <a:xfrm>
                  <a:off x="9961938" y="4659170"/>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38" name="Google Shape;10638;p160"/>
                <p:cNvSpPr/>
                <p:nvPr/>
              </p:nvSpPr>
              <p:spPr>
                <a:xfrm flipH="1" rot="2700000">
                  <a:off x="10108279" y="463899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grpSp>
          <p:nvGrpSpPr>
            <p:cNvPr id="10639" name="Google Shape;10639;p160"/>
            <p:cNvGrpSpPr/>
            <p:nvPr/>
          </p:nvGrpSpPr>
          <p:grpSpPr>
            <a:xfrm>
              <a:off x="8237943" y="4225393"/>
              <a:ext cx="722239" cy="781262"/>
              <a:chOff x="7614206" y="3996743"/>
              <a:chExt cx="722239" cy="781262"/>
            </a:xfrm>
          </p:grpSpPr>
          <p:grpSp>
            <p:nvGrpSpPr>
              <p:cNvPr id="10640" name="Google Shape;10640;p160"/>
              <p:cNvGrpSpPr/>
              <p:nvPr/>
            </p:nvGrpSpPr>
            <p:grpSpPr>
              <a:xfrm>
                <a:off x="7614206" y="3996743"/>
                <a:ext cx="338593" cy="781262"/>
                <a:chOff x="7618968" y="3996743"/>
                <a:chExt cx="338593" cy="781262"/>
              </a:xfrm>
            </p:grpSpPr>
            <p:grpSp>
              <p:nvGrpSpPr>
                <p:cNvPr id="10641" name="Google Shape;10641;p160"/>
                <p:cNvGrpSpPr/>
                <p:nvPr/>
              </p:nvGrpSpPr>
              <p:grpSpPr>
                <a:xfrm>
                  <a:off x="7619064" y="3996743"/>
                  <a:ext cx="338400" cy="64656"/>
                  <a:chOff x="1994610" y="4145529"/>
                  <a:chExt cx="338400" cy="64656"/>
                </a:xfrm>
              </p:grpSpPr>
              <p:cxnSp>
                <p:nvCxnSpPr>
                  <p:cNvPr id="10642" name="Google Shape;10642;p160"/>
                  <p:cNvCxnSpPr/>
                  <p:nvPr/>
                </p:nvCxnSpPr>
                <p:spPr>
                  <a:xfrm>
                    <a:off x="1994610" y="4177857"/>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43" name="Google Shape;10643;p160"/>
                  <p:cNvSpPr/>
                  <p:nvPr/>
                </p:nvSpPr>
                <p:spPr>
                  <a:xfrm flipH="1" rot="2700000">
                    <a:off x="2140951" y="415499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10644" name="Google Shape;10644;p160"/>
                <p:cNvGrpSpPr/>
                <p:nvPr/>
              </p:nvGrpSpPr>
              <p:grpSpPr>
                <a:xfrm>
                  <a:off x="7731930" y="4634492"/>
                  <a:ext cx="112668" cy="133502"/>
                  <a:chOff x="3107466" y="2082531"/>
                  <a:chExt cx="112668" cy="625169"/>
                </a:xfrm>
              </p:grpSpPr>
              <p:cxnSp>
                <p:nvCxnSpPr>
                  <p:cNvPr id="10645" name="Google Shape;10645;p160"/>
                  <p:cNvCxnSpPr/>
                  <p:nvPr/>
                </p:nvCxnSpPr>
                <p:spPr>
                  <a:xfrm>
                    <a:off x="3107466" y="2082531"/>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46" name="Google Shape;10646;p160"/>
                  <p:cNvCxnSpPr/>
                  <p:nvPr/>
                </p:nvCxnSpPr>
                <p:spPr>
                  <a:xfrm>
                    <a:off x="3107466" y="2707700"/>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47" name="Google Shape;10647;p160"/>
                  <p:cNvCxnSpPr/>
                  <p:nvPr/>
                </p:nvCxnSpPr>
                <p:spPr>
                  <a:xfrm>
                    <a:off x="3163800" y="2082531"/>
                    <a:ext cx="0" cy="625169"/>
                  </a:xfrm>
                  <a:prstGeom prst="straightConnector1">
                    <a:avLst/>
                  </a:prstGeom>
                  <a:noFill/>
                  <a:ln cap="flat" cmpd="sng" w="12700">
                    <a:solidFill>
                      <a:schemeClr val="dk2"/>
                    </a:solidFill>
                    <a:prstDash val="solid"/>
                    <a:miter lim="800000"/>
                    <a:headEnd len="sm" w="sm" type="none"/>
                    <a:tailEnd len="sm" w="sm" type="none"/>
                  </a:ln>
                </p:spPr>
              </p:cxnSp>
            </p:grpSp>
            <p:sp>
              <p:nvSpPr>
                <p:cNvPr id="10648" name="Google Shape;10648;p160"/>
                <p:cNvSpPr/>
                <p:nvPr/>
              </p:nvSpPr>
              <p:spPr>
                <a:xfrm>
                  <a:off x="7618968" y="4655152"/>
                  <a:ext cx="338593" cy="122853"/>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000000"/>
                    </a:solidFill>
                    <a:latin typeface="Calibri"/>
                    <a:ea typeface="Calibri"/>
                    <a:cs typeface="Calibri"/>
                    <a:sym typeface="Calibri"/>
                  </a:endParaRPr>
                </a:p>
              </p:txBody>
            </p:sp>
            <p:cxnSp>
              <p:nvCxnSpPr>
                <p:cNvPr id="10649" name="Google Shape;10649;p160"/>
                <p:cNvCxnSpPr/>
                <p:nvPr/>
              </p:nvCxnSpPr>
              <p:spPr>
                <a:xfrm>
                  <a:off x="7619064" y="4721046"/>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50" name="Google Shape;10650;p160"/>
                <p:cNvSpPr/>
                <p:nvPr/>
              </p:nvSpPr>
              <p:spPr>
                <a:xfrm flipH="1" rot="2700000">
                  <a:off x="7765405" y="4689076"/>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10651" name="Google Shape;10651;p160"/>
              <p:cNvGrpSpPr/>
              <p:nvPr/>
            </p:nvGrpSpPr>
            <p:grpSpPr>
              <a:xfrm>
                <a:off x="7997852" y="3996743"/>
                <a:ext cx="338593" cy="777643"/>
                <a:chOff x="7994677" y="3996743"/>
                <a:chExt cx="338593" cy="777643"/>
              </a:xfrm>
            </p:grpSpPr>
            <p:grpSp>
              <p:nvGrpSpPr>
                <p:cNvPr id="10652" name="Google Shape;10652;p160"/>
                <p:cNvGrpSpPr/>
                <p:nvPr/>
              </p:nvGrpSpPr>
              <p:grpSpPr>
                <a:xfrm>
                  <a:off x="7994773" y="3996743"/>
                  <a:ext cx="338400" cy="64656"/>
                  <a:chOff x="1994610" y="4145529"/>
                  <a:chExt cx="338400" cy="64656"/>
                </a:xfrm>
              </p:grpSpPr>
              <p:cxnSp>
                <p:nvCxnSpPr>
                  <p:cNvPr id="10653" name="Google Shape;10653;p160"/>
                  <p:cNvCxnSpPr/>
                  <p:nvPr/>
                </p:nvCxnSpPr>
                <p:spPr>
                  <a:xfrm>
                    <a:off x="1994610" y="4177857"/>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54" name="Google Shape;10654;p160"/>
                  <p:cNvSpPr/>
                  <p:nvPr/>
                </p:nvSpPr>
                <p:spPr>
                  <a:xfrm flipH="1" rot="2700000">
                    <a:off x="2140951" y="415499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10655" name="Google Shape;10655;p160"/>
                <p:cNvGrpSpPr/>
                <p:nvPr/>
              </p:nvGrpSpPr>
              <p:grpSpPr>
                <a:xfrm>
                  <a:off x="8107639" y="4624363"/>
                  <a:ext cx="112668" cy="143631"/>
                  <a:chOff x="3107466" y="2082531"/>
                  <a:chExt cx="112668" cy="625169"/>
                </a:xfrm>
              </p:grpSpPr>
              <p:cxnSp>
                <p:nvCxnSpPr>
                  <p:cNvPr id="10656" name="Google Shape;10656;p160"/>
                  <p:cNvCxnSpPr/>
                  <p:nvPr/>
                </p:nvCxnSpPr>
                <p:spPr>
                  <a:xfrm>
                    <a:off x="3107466" y="2082531"/>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57" name="Google Shape;10657;p160"/>
                  <p:cNvCxnSpPr/>
                  <p:nvPr/>
                </p:nvCxnSpPr>
                <p:spPr>
                  <a:xfrm>
                    <a:off x="3107466" y="2707700"/>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58" name="Google Shape;10658;p160"/>
                  <p:cNvCxnSpPr/>
                  <p:nvPr/>
                </p:nvCxnSpPr>
                <p:spPr>
                  <a:xfrm>
                    <a:off x="3163800" y="2082531"/>
                    <a:ext cx="0" cy="625169"/>
                  </a:xfrm>
                  <a:prstGeom prst="straightConnector1">
                    <a:avLst/>
                  </a:prstGeom>
                  <a:noFill/>
                  <a:ln cap="flat" cmpd="sng" w="12700">
                    <a:solidFill>
                      <a:schemeClr val="dk2"/>
                    </a:solidFill>
                    <a:prstDash val="solid"/>
                    <a:miter lim="800000"/>
                    <a:headEnd len="sm" w="sm" type="none"/>
                    <a:tailEnd len="sm" w="sm" type="none"/>
                  </a:ln>
                </p:spPr>
              </p:cxnSp>
            </p:grpSp>
            <p:sp>
              <p:nvSpPr>
                <p:cNvPr id="10659" name="Google Shape;10659;p160"/>
                <p:cNvSpPr/>
                <p:nvPr/>
              </p:nvSpPr>
              <p:spPr>
                <a:xfrm>
                  <a:off x="7994677" y="4669986"/>
                  <a:ext cx="338593" cy="104400"/>
                </a:xfrm>
                <a:prstGeom prst="rect">
                  <a:avLst/>
                </a:prstGeom>
                <a:solidFill>
                  <a:srgbClr val="002F6C"/>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000000"/>
                    </a:solidFill>
                    <a:latin typeface="Calibri"/>
                    <a:ea typeface="Calibri"/>
                    <a:cs typeface="Calibri"/>
                    <a:sym typeface="Calibri"/>
                  </a:endParaRPr>
                </a:p>
              </p:txBody>
            </p:sp>
            <p:cxnSp>
              <p:nvCxnSpPr>
                <p:cNvPr id="10660" name="Google Shape;10660;p160"/>
                <p:cNvCxnSpPr/>
                <p:nvPr/>
              </p:nvCxnSpPr>
              <p:spPr>
                <a:xfrm>
                  <a:off x="7994773" y="4716951"/>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61" name="Google Shape;10661;p160"/>
                <p:cNvSpPr/>
                <p:nvPr/>
              </p:nvSpPr>
              <p:spPr>
                <a:xfrm flipH="1" rot="2700000">
                  <a:off x="8141114" y="4691711"/>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grpSp>
          <p:nvGrpSpPr>
            <p:cNvPr id="10662" name="Google Shape;10662;p160"/>
            <p:cNvGrpSpPr/>
            <p:nvPr/>
          </p:nvGrpSpPr>
          <p:grpSpPr>
            <a:xfrm>
              <a:off x="6025395" y="4225393"/>
              <a:ext cx="707514" cy="777643"/>
              <a:chOff x="6069060" y="3996743"/>
              <a:chExt cx="707514" cy="777643"/>
            </a:xfrm>
          </p:grpSpPr>
          <p:grpSp>
            <p:nvGrpSpPr>
              <p:cNvPr id="10663" name="Google Shape;10663;p160"/>
              <p:cNvGrpSpPr/>
              <p:nvPr/>
            </p:nvGrpSpPr>
            <p:grpSpPr>
              <a:xfrm>
                <a:off x="6069060" y="3996743"/>
                <a:ext cx="338593" cy="771251"/>
                <a:chOff x="6076203" y="3996743"/>
                <a:chExt cx="338593" cy="771251"/>
              </a:xfrm>
            </p:grpSpPr>
            <p:grpSp>
              <p:nvGrpSpPr>
                <p:cNvPr id="10664" name="Google Shape;10664;p160"/>
                <p:cNvGrpSpPr/>
                <p:nvPr/>
              </p:nvGrpSpPr>
              <p:grpSpPr>
                <a:xfrm>
                  <a:off x="6076299" y="3996743"/>
                  <a:ext cx="338400" cy="64656"/>
                  <a:chOff x="1994610" y="4145529"/>
                  <a:chExt cx="338400" cy="64656"/>
                </a:xfrm>
              </p:grpSpPr>
              <p:cxnSp>
                <p:nvCxnSpPr>
                  <p:cNvPr id="10665" name="Google Shape;10665;p160"/>
                  <p:cNvCxnSpPr/>
                  <p:nvPr/>
                </p:nvCxnSpPr>
                <p:spPr>
                  <a:xfrm>
                    <a:off x="1994610" y="4177857"/>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66" name="Google Shape;10666;p160"/>
                  <p:cNvSpPr/>
                  <p:nvPr/>
                </p:nvSpPr>
                <p:spPr>
                  <a:xfrm flipH="1" rot="2700000">
                    <a:off x="2140951" y="415499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10667" name="Google Shape;10667;p160"/>
                <p:cNvGrpSpPr/>
                <p:nvPr/>
              </p:nvGrpSpPr>
              <p:grpSpPr>
                <a:xfrm>
                  <a:off x="6189165" y="4624363"/>
                  <a:ext cx="112668" cy="143631"/>
                  <a:chOff x="3107466" y="2082531"/>
                  <a:chExt cx="112668" cy="625169"/>
                </a:xfrm>
              </p:grpSpPr>
              <p:cxnSp>
                <p:nvCxnSpPr>
                  <p:cNvPr id="10668" name="Google Shape;10668;p160"/>
                  <p:cNvCxnSpPr/>
                  <p:nvPr/>
                </p:nvCxnSpPr>
                <p:spPr>
                  <a:xfrm>
                    <a:off x="3107466" y="2082531"/>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69" name="Google Shape;10669;p160"/>
                  <p:cNvCxnSpPr/>
                  <p:nvPr/>
                </p:nvCxnSpPr>
                <p:spPr>
                  <a:xfrm>
                    <a:off x="3107466" y="2707700"/>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70" name="Google Shape;10670;p160"/>
                  <p:cNvCxnSpPr/>
                  <p:nvPr/>
                </p:nvCxnSpPr>
                <p:spPr>
                  <a:xfrm>
                    <a:off x="3163800" y="2082531"/>
                    <a:ext cx="0" cy="625169"/>
                  </a:xfrm>
                  <a:prstGeom prst="straightConnector1">
                    <a:avLst/>
                  </a:prstGeom>
                  <a:noFill/>
                  <a:ln cap="flat" cmpd="sng" w="12700">
                    <a:solidFill>
                      <a:schemeClr val="dk2"/>
                    </a:solidFill>
                    <a:prstDash val="solid"/>
                    <a:miter lim="800000"/>
                    <a:headEnd len="sm" w="sm" type="none"/>
                    <a:tailEnd len="sm" w="sm" type="none"/>
                  </a:ln>
                </p:spPr>
              </p:cxnSp>
            </p:grpSp>
            <p:sp>
              <p:nvSpPr>
                <p:cNvPr id="10671" name="Google Shape;10671;p160"/>
                <p:cNvSpPr/>
                <p:nvPr/>
              </p:nvSpPr>
              <p:spPr>
                <a:xfrm>
                  <a:off x="6076203" y="4655153"/>
                  <a:ext cx="338593" cy="97200"/>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000000"/>
                    </a:solidFill>
                    <a:latin typeface="Calibri"/>
                    <a:ea typeface="Calibri"/>
                    <a:cs typeface="Calibri"/>
                    <a:sym typeface="Calibri"/>
                  </a:endParaRPr>
                </a:p>
              </p:txBody>
            </p:sp>
            <p:sp>
              <p:nvSpPr>
                <p:cNvPr id="10672" name="Google Shape;10672;p160"/>
                <p:cNvSpPr/>
                <p:nvPr/>
              </p:nvSpPr>
              <p:spPr>
                <a:xfrm flipH="1" rot="2700000">
                  <a:off x="6222640" y="467002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10673" name="Google Shape;10673;p160"/>
              <p:cNvGrpSpPr/>
              <p:nvPr/>
            </p:nvGrpSpPr>
            <p:grpSpPr>
              <a:xfrm>
                <a:off x="6437981" y="3996743"/>
                <a:ext cx="338593" cy="777643"/>
                <a:chOff x="6465239" y="3996743"/>
                <a:chExt cx="338593" cy="777643"/>
              </a:xfrm>
            </p:grpSpPr>
            <p:grpSp>
              <p:nvGrpSpPr>
                <p:cNvPr id="10674" name="Google Shape;10674;p160"/>
                <p:cNvGrpSpPr/>
                <p:nvPr/>
              </p:nvGrpSpPr>
              <p:grpSpPr>
                <a:xfrm>
                  <a:off x="6465335" y="3996743"/>
                  <a:ext cx="338400" cy="64656"/>
                  <a:chOff x="1994610" y="4145529"/>
                  <a:chExt cx="338400" cy="64656"/>
                </a:xfrm>
              </p:grpSpPr>
              <p:cxnSp>
                <p:nvCxnSpPr>
                  <p:cNvPr id="10675" name="Google Shape;10675;p160"/>
                  <p:cNvCxnSpPr/>
                  <p:nvPr/>
                </p:nvCxnSpPr>
                <p:spPr>
                  <a:xfrm>
                    <a:off x="1994610" y="4177857"/>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76" name="Google Shape;10676;p160"/>
                  <p:cNvSpPr/>
                  <p:nvPr/>
                </p:nvSpPr>
                <p:spPr>
                  <a:xfrm flipH="1" rot="2700000">
                    <a:off x="2140951" y="415499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10677" name="Google Shape;10677;p160"/>
                <p:cNvGrpSpPr/>
                <p:nvPr/>
              </p:nvGrpSpPr>
              <p:grpSpPr>
                <a:xfrm>
                  <a:off x="6578201" y="4624363"/>
                  <a:ext cx="112668" cy="143631"/>
                  <a:chOff x="3107466" y="2082531"/>
                  <a:chExt cx="112668" cy="625169"/>
                </a:xfrm>
              </p:grpSpPr>
              <p:cxnSp>
                <p:nvCxnSpPr>
                  <p:cNvPr id="10678" name="Google Shape;10678;p160"/>
                  <p:cNvCxnSpPr/>
                  <p:nvPr/>
                </p:nvCxnSpPr>
                <p:spPr>
                  <a:xfrm>
                    <a:off x="3107466" y="2082531"/>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79" name="Google Shape;10679;p160"/>
                  <p:cNvCxnSpPr/>
                  <p:nvPr/>
                </p:nvCxnSpPr>
                <p:spPr>
                  <a:xfrm>
                    <a:off x="3107466" y="2707700"/>
                    <a:ext cx="112668" cy="0"/>
                  </a:xfrm>
                  <a:prstGeom prst="straightConnector1">
                    <a:avLst/>
                  </a:prstGeom>
                  <a:noFill/>
                  <a:ln cap="flat" cmpd="sng" w="12700">
                    <a:solidFill>
                      <a:schemeClr val="dk2"/>
                    </a:solidFill>
                    <a:prstDash val="solid"/>
                    <a:miter lim="800000"/>
                    <a:headEnd len="sm" w="sm" type="none"/>
                    <a:tailEnd len="sm" w="sm" type="none"/>
                  </a:ln>
                </p:spPr>
              </p:cxnSp>
              <p:cxnSp>
                <p:nvCxnSpPr>
                  <p:cNvPr id="10680" name="Google Shape;10680;p160"/>
                  <p:cNvCxnSpPr/>
                  <p:nvPr/>
                </p:nvCxnSpPr>
                <p:spPr>
                  <a:xfrm>
                    <a:off x="3163800" y="2082531"/>
                    <a:ext cx="0" cy="625169"/>
                  </a:xfrm>
                  <a:prstGeom prst="straightConnector1">
                    <a:avLst/>
                  </a:prstGeom>
                  <a:noFill/>
                  <a:ln cap="flat" cmpd="sng" w="12700">
                    <a:solidFill>
                      <a:schemeClr val="dk2"/>
                    </a:solidFill>
                    <a:prstDash val="solid"/>
                    <a:miter lim="800000"/>
                    <a:headEnd len="sm" w="sm" type="none"/>
                    <a:tailEnd len="sm" w="sm" type="none"/>
                  </a:ln>
                </p:spPr>
              </p:cxnSp>
            </p:grpSp>
            <p:sp>
              <p:nvSpPr>
                <p:cNvPr id="10681" name="Google Shape;10681;p160"/>
                <p:cNvSpPr/>
                <p:nvPr/>
              </p:nvSpPr>
              <p:spPr>
                <a:xfrm>
                  <a:off x="6465239" y="4659170"/>
                  <a:ext cx="338593" cy="115216"/>
                </a:xfrm>
                <a:prstGeom prst="rect">
                  <a:avLst/>
                </a:prstGeom>
                <a:solidFill>
                  <a:srgbClr val="002F6C"/>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000000"/>
                    </a:solidFill>
                    <a:latin typeface="Calibri"/>
                    <a:ea typeface="Calibri"/>
                    <a:cs typeface="Calibri"/>
                    <a:sym typeface="Calibri"/>
                  </a:endParaRPr>
                </a:p>
              </p:txBody>
            </p:sp>
            <p:cxnSp>
              <p:nvCxnSpPr>
                <p:cNvPr id="10682" name="Google Shape;10682;p160"/>
                <p:cNvCxnSpPr/>
                <p:nvPr/>
              </p:nvCxnSpPr>
              <p:spPr>
                <a:xfrm>
                  <a:off x="6465335" y="4735999"/>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83" name="Google Shape;10683;p160"/>
                <p:cNvSpPr/>
                <p:nvPr/>
              </p:nvSpPr>
              <p:spPr>
                <a:xfrm flipH="1" rot="2700000">
                  <a:off x="6611676" y="4691712"/>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grpSp>
          <p:nvGrpSpPr>
            <p:cNvPr id="10684" name="Google Shape;10684;p160"/>
            <p:cNvGrpSpPr/>
            <p:nvPr/>
          </p:nvGrpSpPr>
          <p:grpSpPr>
            <a:xfrm>
              <a:off x="1741758" y="2444731"/>
              <a:ext cx="718785" cy="2582384"/>
              <a:chOff x="1646790" y="2216081"/>
              <a:chExt cx="718785" cy="2582384"/>
            </a:xfrm>
          </p:grpSpPr>
          <p:grpSp>
            <p:nvGrpSpPr>
              <p:cNvPr id="10685" name="Google Shape;10685;p160"/>
              <p:cNvGrpSpPr/>
              <p:nvPr/>
            </p:nvGrpSpPr>
            <p:grpSpPr>
              <a:xfrm>
                <a:off x="1646790" y="2216081"/>
                <a:ext cx="338593" cy="552417"/>
                <a:chOff x="1818299" y="2216081"/>
                <a:chExt cx="338593" cy="552417"/>
              </a:xfrm>
            </p:grpSpPr>
            <p:sp>
              <p:nvSpPr>
                <p:cNvPr id="10686" name="Google Shape;10686;p160"/>
                <p:cNvSpPr/>
                <p:nvPr/>
              </p:nvSpPr>
              <p:spPr>
                <a:xfrm>
                  <a:off x="1818299" y="2216081"/>
                  <a:ext cx="338593" cy="552417"/>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000000"/>
                    </a:solidFill>
                    <a:latin typeface="Calibri"/>
                    <a:ea typeface="Calibri"/>
                    <a:cs typeface="Calibri"/>
                    <a:sym typeface="Calibri"/>
                  </a:endParaRPr>
                </a:p>
              </p:txBody>
            </p:sp>
            <p:cxnSp>
              <p:nvCxnSpPr>
                <p:cNvPr id="10687" name="Google Shape;10687;p160"/>
                <p:cNvCxnSpPr/>
                <p:nvPr/>
              </p:nvCxnSpPr>
              <p:spPr>
                <a:xfrm>
                  <a:off x="1818395" y="2260610"/>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88" name="Google Shape;10688;p160"/>
                <p:cNvSpPr/>
                <p:nvPr/>
              </p:nvSpPr>
              <p:spPr>
                <a:xfrm flipH="1" rot="2700000">
                  <a:off x="1964736" y="2393697"/>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10689" name="Google Shape;10689;p160"/>
              <p:cNvGrpSpPr/>
              <p:nvPr/>
            </p:nvGrpSpPr>
            <p:grpSpPr>
              <a:xfrm>
                <a:off x="2027175" y="3993129"/>
                <a:ext cx="338400" cy="805335"/>
                <a:chOff x="1818395" y="3993129"/>
                <a:chExt cx="338400" cy="805335"/>
              </a:xfrm>
            </p:grpSpPr>
            <p:cxnSp>
              <p:nvCxnSpPr>
                <p:cNvPr id="10690" name="Google Shape;10690;p160"/>
                <p:cNvCxnSpPr/>
                <p:nvPr/>
              </p:nvCxnSpPr>
              <p:spPr>
                <a:xfrm>
                  <a:off x="1818395" y="4025457"/>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91" name="Google Shape;10691;p160"/>
                <p:cNvSpPr/>
                <p:nvPr/>
              </p:nvSpPr>
              <p:spPr>
                <a:xfrm flipH="1" rot="2700000">
                  <a:off x="1964736" y="4002598"/>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0692" name="Google Shape;10692;p160"/>
                <p:cNvCxnSpPr/>
                <p:nvPr/>
              </p:nvCxnSpPr>
              <p:spPr>
                <a:xfrm>
                  <a:off x="1818395" y="4766136"/>
                  <a:ext cx="338400" cy="0"/>
                </a:xfrm>
                <a:prstGeom prst="straightConnector1">
                  <a:avLst/>
                </a:prstGeom>
                <a:noFill/>
                <a:ln cap="flat" cmpd="sng" w="12700">
                  <a:solidFill>
                    <a:srgbClr val="000000"/>
                  </a:solidFill>
                  <a:prstDash val="solid"/>
                  <a:miter lim="800000"/>
                  <a:headEnd len="sm" w="sm" type="none"/>
                  <a:tailEnd len="sm" w="sm" type="none"/>
                </a:ln>
              </p:spPr>
            </p:cxnSp>
            <p:sp>
              <p:nvSpPr>
                <p:cNvPr id="10693" name="Google Shape;10693;p160"/>
                <p:cNvSpPr/>
                <p:nvPr/>
              </p:nvSpPr>
              <p:spPr>
                <a:xfrm flipH="1" rot="2700000">
                  <a:off x="1964736" y="4743277"/>
                  <a:ext cx="45719" cy="45719"/>
                </a:xfrm>
                <a:prstGeom prst="rect">
                  <a:avLst/>
                </a:prstGeom>
                <a:noFill/>
                <a:ln cap="flat" cmpd="sng" w="12700">
                  <a:solidFill>
                    <a:srgbClr val="0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sp>
          <p:nvSpPr>
            <p:cNvPr id="10694" name="Google Shape;10694;p160"/>
            <p:cNvSpPr/>
            <p:nvPr/>
          </p:nvSpPr>
          <p:spPr>
            <a:xfrm>
              <a:off x="518749" y="5414893"/>
              <a:ext cx="11087977" cy="462519"/>
            </a:xfrm>
            <a:prstGeom prst="rect">
              <a:avLst/>
            </a:pr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695" name="Google Shape;10695;p160"/>
            <p:cNvSpPr/>
            <p:nvPr/>
          </p:nvSpPr>
          <p:spPr>
            <a:xfrm>
              <a:off x="4326623" y="2064130"/>
              <a:ext cx="3731590" cy="555607"/>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0696" name="Google Shape;10696;p160"/>
            <p:cNvGrpSpPr/>
            <p:nvPr/>
          </p:nvGrpSpPr>
          <p:grpSpPr>
            <a:xfrm>
              <a:off x="4416031" y="2172425"/>
              <a:ext cx="3642181" cy="336968"/>
              <a:chOff x="6586665" y="1673133"/>
              <a:chExt cx="3642181" cy="336968"/>
            </a:xfrm>
          </p:grpSpPr>
          <p:grpSp>
            <p:nvGrpSpPr>
              <p:cNvPr id="10697" name="Google Shape;10697;p160"/>
              <p:cNvGrpSpPr/>
              <p:nvPr/>
            </p:nvGrpSpPr>
            <p:grpSpPr>
              <a:xfrm>
                <a:off x="6663193" y="1871402"/>
                <a:ext cx="3565653" cy="138699"/>
                <a:chOff x="209598" y="5847968"/>
                <a:chExt cx="3565653" cy="138699"/>
              </a:xfrm>
            </p:grpSpPr>
            <p:sp>
              <p:nvSpPr>
                <p:cNvPr id="10698" name="Google Shape;10698;p160"/>
                <p:cNvSpPr/>
                <p:nvPr/>
              </p:nvSpPr>
              <p:spPr>
                <a:xfrm>
                  <a:off x="364160" y="5848168"/>
                  <a:ext cx="1086836" cy="138499"/>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Virgens de tratamento</a:t>
                  </a:r>
                  <a:endParaRPr/>
                </a:p>
              </p:txBody>
            </p:sp>
            <p:sp>
              <p:nvSpPr>
                <p:cNvPr id="10699" name="Google Shape;10699;p160"/>
                <p:cNvSpPr/>
                <p:nvPr/>
              </p:nvSpPr>
              <p:spPr>
                <a:xfrm>
                  <a:off x="209598" y="5873520"/>
                  <a:ext cx="72000" cy="72000"/>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37302C"/>
                    </a:solidFill>
                    <a:latin typeface="Calibri"/>
                    <a:ea typeface="Calibri"/>
                    <a:cs typeface="Calibri"/>
                    <a:sym typeface="Calibri"/>
                  </a:endParaRPr>
                </a:p>
              </p:txBody>
            </p:sp>
            <p:sp>
              <p:nvSpPr>
                <p:cNvPr id="10700" name="Google Shape;10700;p160"/>
                <p:cNvSpPr/>
                <p:nvPr/>
              </p:nvSpPr>
              <p:spPr>
                <a:xfrm>
                  <a:off x="1633704" y="5873523"/>
                  <a:ext cx="72000" cy="72000"/>
                </a:xfrm>
                <a:prstGeom prst="rect">
                  <a:avLst/>
                </a:prstGeom>
                <a:solidFill>
                  <a:srgbClr val="002F6C"/>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37302C"/>
                    </a:solidFill>
                    <a:latin typeface="Calibri"/>
                    <a:ea typeface="Calibri"/>
                    <a:cs typeface="Calibri"/>
                    <a:sym typeface="Calibri"/>
                  </a:endParaRPr>
                </a:p>
              </p:txBody>
            </p:sp>
            <p:sp>
              <p:nvSpPr>
                <p:cNvPr id="10701" name="Google Shape;10701;p160"/>
                <p:cNvSpPr/>
                <p:nvPr/>
              </p:nvSpPr>
              <p:spPr>
                <a:xfrm>
                  <a:off x="1740509" y="5847968"/>
                  <a:ext cx="2034742" cy="138499"/>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Previamente tratados com eculizumabe</a:t>
                  </a:r>
                  <a:endParaRPr b="1" i="0" sz="900" u="none" cap="none" strike="noStrike">
                    <a:solidFill>
                      <a:srgbClr val="37302C"/>
                    </a:solidFill>
                    <a:latin typeface="Calibri"/>
                    <a:ea typeface="Calibri"/>
                    <a:cs typeface="Calibri"/>
                    <a:sym typeface="Calibri"/>
                  </a:endParaRPr>
                </a:p>
              </p:txBody>
            </p:sp>
          </p:grpSp>
          <p:grpSp>
            <p:nvGrpSpPr>
              <p:cNvPr id="10702" name="Google Shape;10702;p160"/>
              <p:cNvGrpSpPr/>
              <p:nvPr/>
            </p:nvGrpSpPr>
            <p:grpSpPr>
              <a:xfrm>
                <a:off x="6586665" y="1673133"/>
                <a:ext cx="3086673" cy="139543"/>
                <a:chOff x="6586665" y="1673133"/>
                <a:chExt cx="3086673" cy="139543"/>
              </a:xfrm>
            </p:grpSpPr>
            <p:grpSp>
              <p:nvGrpSpPr>
                <p:cNvPr id="10703" name="Google Shape;10703;p160"/>
                <p:cNvGrpSpPr/>
                <p:nvPr/>
              </p:nvGrpSpPr>
              <p:grpSpPr>
                <a:xfrm>
                  <a:off x="6586665" y="1673133"/>
                  <a:ext cx="1358002" cy="138499"/>
                  <a:chOff x="6019444" y="2196480"/>
                  <a:chExt cx="1358002" cy="138499"/>
                </a:xfrm>
              </p:grpSpPr>
              <p:sp>
                <p:nvSpPr>
                  <p:cNvPr id="10704" name="Google Shape;10704;p160"/>
                  <p:cNvSpPr/>
                  <p:nvPr/>
                </p:nvSpPr>
                <p:spPr>
                  <a:xfrm>
                    <a:off x="6250534" y="2196480"/>
                    <a:ext cx="1126912" cy="1384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pt-BR" sz="900">
                        <a:solidFill>
                          <a:srgbClr val="001C32"/>
                        </a:solidFill>
                        <a:latin typeface="Calibri"/>
                        <a:ea typeface="Calibri"/>
                        <a:cs typeface="Calibri"/>
                        <a:sym typeface="Calibri"/>
                      </a:rPr>
                      <a:t>[C5] </a:t>
                    </a:r>
                    <a:r>
                      <a:rPr b="1" baseline="-25000" lang="pt-BR" sz="900">
                        <a:solidFill>
                          <a:srgbClr val="001C32"/>
                        </a:solidFill>
                        <a:latin typeface="Calibri"/>
                        <a:ea typeface="Calibri"/>
                        <a:cs typeface="Calibri"/>
                        <a:sym typeface="Calibri"/>
                      </a:rPr>
                      <a:t>sérico livre </a:t>
                    </a:r>
                    <a:r>
                      <a:rPr b="1" lang="pt-BR" sz="900">
                        <a:solidFill>
                          <a:srgbClr val="001C32"/>
                        </a:solidFill>
                        <a:latin typeface="Calibri"/>
                        <a:ea typeface="Calibri"/>
                        <a:cs typeface="Calibri"/>
                        <a:sym typeface="Calibri"/>
                      </a:rPr>
                      <a:t>=0,5 μg/mL</a:t>
                    </a:r>
                    <a:endParaRPr b="1" sz="900">
                      <a:solidFill>
                        <a:srgbClr val="001C32"/>
                      </a:solidFill>
                      <a:latin typeface="Calibri"/>
                      <a:ea typeface="Calibri"/>
                      <a:cs typeface="Calibri"/>
                      <a:sym typeface="Calibri"/>
                    </a:endParaRPr>
                  </a:p>
                </p:txBody>
              </p:sp>
              <p:cxnSp>
                <p:nvCxnSpPr>
                  <p:cNvPr id="10705" name="Google Shape;10705;p160"/>
                  <p:cNvCxnSpPr/>
                  <p:nvPr/>
                </p:nvCxnSpPr>
                <p:spPr>
                  <a:xfrm>
                    <a:off x="6019444" y="2258035"/>
                    <a:ext cx="146181" cy="0"/>
                  </a:xfrm>
                  <a:prstGeom prst="straightConnector1">
                    <a:avLst/>
                  </a:prstGeom>
                  <a:noFill/>
                  <a:ln cap="flat" cmpd="sng" w="12700">
                    <a:solidFill>
                      <a:srgbClr val="2AB8CA"/>
                    </a:solidFill>
                    <a:prstDash val="dash"/>
                    <a:miter lim="800000"/>
                    <a:headEnd len="sm" w="sm" type="none"/>
                    <a:tailEnd len="sm" w="sm" type="none"/>
                  </a:ln>
                </p:spPr>
              </p:cxnSp>
            </p:grpSp>
            <p:grpSp>
              <p:nvGrpSpPr>
                <p:cNvPr id="10706" name="Google Shape;10706;p160"/>
                <p:cNvGrpSpPr/>
                <p:nvPr/>
              </p:nvGrpSpPr>
              <p:grpSpPr>
                <a:xfrm>
                  <a:off x="8083142" y="1674177"/>
                  <a:ext cx="1590196" cy="138499"/>
                  <a:chOff x="10483622" y="1674177"/>
                  <a:chExt cx="1590196" cy="138499"/>
                </a:xfrm>
              </p:grpSpPr>
              <p:sp>
                <p:nvSpPr>
                  <p:cNvPr id="10707" name="Google Shape;10707;p160"/>
                  <p:cNvSpPr/>
                  <p:nvPr/>
                </p:nvSpPr>
                <p:spPr>
                  <a:xfrm>
                    <a:off x="10483622" y="1692076"/>
                    <a:ext cx="88900" cy="87313"/>
                  </a:xfrm>
                  <a:custGeom>
                    <a:rect b="b" l="l" r="r" t="t"/>
                    <a:pathLst>
                      <a:path extrusionOk="0" h="55" w="56">
                        <a:moveTo>
                          <a:pt x="56" y="28"/>
                        </a:moveTo>
                        <a:lnTo>
                          <a:pt x="28" y="55"/>
                        </a:lnTo>
                        <a:lnTo>
                          <a:pt x="0" y="28"/>
                        </a:lnTo>
                        <a:lnTo>
                          <a:pt x="28" y="0"/>
                        </a:lnTo>
                        <a:lnTo>
                          <a:pt x="56" y="28"/>
                        </a:lnTo>
                        <a:close/>
                      </a:path>
                    </a:pathLst>
                  </a:custGeom>
                  <a:noFill/>
                  <a:ln cap="flat" cmpd="sng" w="9525">
                    <a:solidFill>
                      <a:srgbClr val="000000"/>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37302C"/>
                      </a:solidFill>
                      <a:latin typeface="Calibri"/>
                      <a:ea typeface="Calibri"/>
                      <a:cs typeface="Calibri"/>
                      <a:sym typeface="Calibri"/>
                    </a:endParaRPr>
                  </a:p>
                </p:txBody>
              </p:sp>
              <p:sp>
                <p:nvSpPr>
                  <p:cNvPr id="10708" name="Google Shape;10708;p160"/>
                  <p:cNvSpPr/>
                  <p:nvPr/>
                </p:nvSpPr>
                <p:spPr>
                  <a:xfrm>
                    <a:off x="11109576" y="1699732"/>
                    <a:ext cx="72000" cy="7200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37302C"/>
                      </a:solidFill>
                      <a:latin typeface="Calibri"/>
                      <a:ea typeface="Calibri"/>
                      <a:cs typeface="Calibri"/>
                      <a:sym typeface="Calibri"/>
                    </a:endParaRPr>
                  </a:p>
                </p:txBody>
              </p:sp>
              <p:sp>
                <p:nvSpPr>
                  <p:cNvPr id="10709" name="Google Shape;10709;p160"/>
                  <p:cNvSpPr/>
                  <p:nvPr/>
                </p:nvSpPr>
                <p:spPr>
                  <a:xfrm>
                    <a:off x="11222623" y="1674177"/>
                    <a:ext cx="851195" cy="138499"/>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Valor discrepante</a:t>
                    </a:r>
                    <a:endParaRPr/>
                  </a:p>
                </p:txBody>
              </p:sp>
              <p:sp>
                <p:nvSpPr>
                  <p:cNvPr id="10710" name="Google Shape;10710;p160"/>
                  <p:cNvSpPr/>
                  <p:nvPr/>
                </p:nvSpPr>
                <p:spPr>
                  <a:xfrm>
                    <a:off x="10613396" y="1674177"/>
                    <a:ext cx="307777" cy="138499"/>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Média</a:t>
                    </a:r>
                    <a:endParaRPr/>
                  </a:p>
                </p:txBody>
              </p:sp>
            </p:grpSp>
          </p:grpSp>
        </p:grpSp>
      </p:grpSp>
      <p:sp>
        <p:nvSpPr>
          <p:cNvPr id="10711" name="Google Shape;10711;p160"/>
          <p:cNvSpPr/>
          <p:nvPr/>
        </p:nvSpPr>
        <p:spPr>
          <a:xfrm>
            <a:off x="8490656" y="1950245"/>
            <a:ext cx="3572669" cy="122646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0712" name="Google Shape;10712;p160"/>
          <p:cNvSpPr txBox="1"/>
          <p:nvPr/>
        </p:nvSpPr>
        <p:spPr>
          <a:xfrm>
            <a:off x="8532008" y="2007661"/>
            <a:ext cx="3089838" cy="64633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200">
                <a:solidFill>
                  <a:srgbClr val="FFFFFF"/>
                </a:solidFill>
                <a:latin typeface="Calibri"/>
                <a:ea typeface="Calibri"/>
                <a:cs typeface="Calibri"/>
                <a:sym typeface="Calibri"/>
              </a:rPr>
              <a:t>Todas as concentrações séricas individuais de C5 livre pós-basais foram &lt;0,5 μg/mL nas coortes do estudo</a:t>
            </a:r>
            <a:r>
              <a:rPr b="1" baseline="30000" lang="pt-BR" sz="1200">
                <a:solidFill>
                  <a:srgbClr val="FFFFFF"/>
                </a:solidFill>
                <a:latin typeface="Calibri"/>
                <a:ea typeface="Calibri"/>
                <a:cs typeface="Calibri"/>
                <a:sym typeface="Calibri"/>
              </a:rPr>
              <a:t>1</a:t>
            </a:r>
            <a:endParaRPr/>
          </a:p>
        </p:txBody>
      </p:sp>
      <p:sp>
        <p:nvSpPr>
          <p:cNvPr id="10713" name="Google Shape;10713;p160"/>
          <p:cNvSpPr/>
          <p:nvPr/>
        </p:nvSpPr>
        <p:spPr>
          <a:xfrm>
            <a:off x="8950403" y="2699465"/>
            <a:ext cx="1118265" cy="351632"/>
          </a:xfrm>
          <a:prstGeom prst="rect">
            <a:avLst/>
          </a:prstGeom>
          <a:solidFill>
            <a:srgbClr val="2D538A">
              <a:alpha val="784"/>
            </a:srgbClr>
          </a:solidFill>
          <a:ln>
            <a:noFill/>
          </a:ln>
        </p:spPr>
        <p:txBody>
          <a:bodyPr anchorCtr="0" anchor="b" bIns="108000" lIns="0" spcFirstLastPara="1" rIns="0" wrap="square" tIns="0">
            <a:noAutofit/>
          </a:bodyPr>
          <a:lstStyle/>
          <a:p>
            <a:pPr indent="0" lvl="0" marL="0" marR="0" rtl="0" algn="l">
              <a:spcBef>
                <a:spcPts val="0"/>
              </a:spcBef>
              <a:spcAft>
                <a:spcPts val="0"/>
              </a:spcAft>
              <a:buNone/>
            </a:pPr>
            <a:r>
              <a:rPr i="1" lang="pt-BR" sz="700">
                <a:solidFill>
                  <a:schemeClr val="lt1"/>
                </a:solidFill>
                <a:latin typeface="Calibri"/>
                <a:ea typeface="Calibri"/>
                <a:cs typeface="Calibri"/>
                <a:sym typeface="Calibri"/>
              </a:rPr>
              <a:t>(Clique para mais detalhes)</a:t>
            </a:r>
            <a:endParaRPr/>
          </a:p>
        </p:txBody>
      </p:sp>
      <p:sp>
        <p:nvSpPr>
          <p:cNvPr id="10714" name="Google Shape;10714;p160"/>
          <p:cNvSpPr/>
          <p:nvPr/>
        </p:nvSpPr>
        <p:spPr>
          <a:xfrm>
            <a:off x="8631531" y="2733724"/>
            <a:ext cx="252000" cy="252000"/>
          </a:xfrm>
          <a:prstGeom prst="ellipse">
            <a:avLst/>
          </a:prstGeom>
          <a:solidFill>
            <a:schemeClr val="lt1"/>
          </a:solidFill>
          <a:ln cap="flat" cmpd="sng" w="12700">
            <a:solidFill>
              <a:schemeClr val="lt2"/>
            </a:solidFill>
            <a:prstDash val="solid"/>
            <a:miter lim="800000"/>
            <a:headEnd len="sm" w="sm" type="none"/>
            <a:tailEnd len="sm" w="sm" type="none"/>
          </a:ln>
          <a:effectLst>
            <a:outerShdw blurRad="152400" sx="85000" rotWithShape="0" dir="5400000" dist="101600" sy="85000">
              <a:schemeClr val="dk1">
                <a:alpha val="14901"/>
              </a:scheme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2"/>
              </a:buClr>
              <a:buSzPts val="1000"/>
              <a:buFont typeface="Arial"/>
              <a:buNone/>
            </a:pPr>
            <a:r>
              <a:rPr b="0" i="0" lang="pt-BR" sz="1000" u="none" cap="none" strike="noStrike">
                <a:solidFill>
                  <a:schemeClr val="lt2"/>
                </a:solidFill>
                <a:latin typeface="Arial"/>
                <a:ea typeface="Arial"/>
                <a:cs typeface="Arial"/>
                <a:sym typeface="Arial"/>
              </a:rPr>
              <a:t>i</a:t>
            </a:r>
            <a:endParaRPr/>
          </a:p>
        </p:txBody>
      </p:sp>
      <p:sp>
        <p:nvSpPr>
          <p:cNvPr id="10715" name="Google Shape;10715;p160"/>
          <p:cNvSpPr/>
          <p:nvPr/>
        </p:nvSpPr>
        <p:spPr>
          <a:xfrm>
            <a:off x="0" y="0"/>
            <a:ext cx="12192000" cy="6858000"/>
          </a:xfrm>
          <a:prstGeom prst="rect">
            <a:avLst/>
          </a:prstGeom>
          <a:solidFill>
            <a:srgbClr val="FFFFFF">
              <a:alpha val="94901"/>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10716" name="Google Shape;10716;p160"/>
          <p:cNvGrpSpPr/>
          <p:nvPr/>
        </p:nvGrpSpPr>
        <p:grpSpPr>
          <a:xfrm>
            <a:off x="11722100" y="164584"/>
            <a:ext cx="342900" cy="369332"/>
            <a:chOff x="11722100" y="164584"/>
            <a:chExt cx="342900" cy="369332"/>
          </a:xfrm>
        </p:grpSpPr>
        <p:sp>
          <p:nvSpPr>
            <p:cNvPr id="10717" name="Google Shape;10717;p160"/>
            <p:cNvSpPr/>
            <p:nvPr/>
          </p:nvSpPr>
          <p:spPr>
            <a:xfrm>
              <a:off x="11722100" y="177800"/>
              <a:ext cx="342900" cy="342900"/>
            </a:xfrm>
            <a:prstGeom prst="ellipse">
              <a:avLst/>
            </a:prstGeom>
            <a:solidFill>
              <a:schemeClr val="lt2"/>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110">
                <a:solidFill>
                  <a:schemeClr val="lt1"/>
                </a:solidFill>
                <a:latin typeface="Calibri"/>
                <a:ea typeface="Calibri"/>
                <a:cs typeface="Calibri"/>
                <a:sym typeface="Calibri"/>
              </a:endParaRPr>
            </a:p>
          </p:txBody>
        </p:sp>
        <p:sp>
          <p:nvSpPr>
            <p:cNvPr id="10718" name="Google Shape;10718;p160"/>
            <p:cNvSpPr txBox="1"/>
            <p:nvPr/>
          </p:nvSpPr>
          <p:spPr>
            <a:xfrm>
              <a:off x="11741104" y="164584"/>
              <a:ext cx="304892"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800">
                  <a:solidFill>
                    <a:schemeClr val="lt1"/>
                  </a:solidFill>
                  <a:latin typeface="Calibri"/>
                  <a:ea typeface="Calibri"/>
                  <a:cs typeface="Calibri"/>
                  <a:sym typeface="Calibri"/>
                </a:rPr>
                <a:t>X</a:t>
              </a:r>
              <a:endParaRPr/>
            </a:p>
          </p:txBody>
        </p:sp>
      </p:grpSp>
      <p:grpSp>
        <p:nvGrpSpPr>
          <p:cNvPr id="10719" name="Google Shape;10719;p160"/>
          <p:cNvGrpSpPr/>
          <p:nvPr/>
        </p:nvGrpSpPr>
        <p:grpSpPr>
          <a:xfrm>
            <a:off x="559929" y="533317"/>
            <a:ext cx="10466685" cy="5898404"/>
            <a:chOff x="744109" y="566930"/>
            <a:chExt cx="10466685" cy="5898404"/>
          </a:xfrm>
        </p:grpSpPr>
        <p:sp>
          <p:nvSpPr>
            <p:cNvPr id="10720" name="Google Shape;10720;p160"/>
            <p:cNvSpPr/>
            <p:nvPr/>
          </p:nvSpPr>
          <p:spPr>
            <a:xfrm>
              <a:off x="750983" y="5926725"/>
              <a:ext cx="9742366" cy="53860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800"/>
                <a:buFont typeface="Calibri"/>
                <a:buNone/>
              </a:pPr>
              <a:r>
                <a:t/>
              </a:r>
              <a:endParaRPr b="0" i="0" sz="8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chemeClr val="dk1"/>
                </a:buClr>
                <a:buSzPts val="800"/>
                <a:buFont typeface="Calibri"/>
                <a:buNone/>
              </a:pPr>
              <a:r>
                <a:rPr b="1" i="0" lang="pt-BR" sz="800" u="none" cap="none" strike="noStrike">
                  <a:solidFill>
                    <a:schemeClr val="dk1"/>
                  </a:solidFill>
                  <a:latin typeface="Calibri"/>
                  <a:ea typeface="Calibri"/>
                  <a:cs typeface="Calibri"/>
                  <a:sym typeface="Calibri"/>
                </a:rPr>
                <a:t>Fonte: </a:t>
              </a:r>
              <a:r>
                <a:rPr b="0" i="0" lang="pt-BR" sz="800" u="none" cap="none" strike="noStrike">
                  <a:solidFill>
                    <a:schemeClr val="dk1"/>
                  </a:solidFill>
                  <a:latin typeface="Calibri"/>
                  <a:ea typeface="Calibri"/>
                  <a:cs typeface="Calibri"/>
                  <a:sym typeface="Calibri"/>
                </a:rPr>
                <a:t>Alexion. Dados de arquivo. DOF-PNH-ULT-002. 2021.</a:t>
              </a:r>
              <a:endParaRPr b="0" baseline="30000" i="0" sz="800" u="none" cap="none" strike="noStrike">
                <a:solidFill>
                  <a:schemeClr val="dk1"/>
                </a:solidFill>
                <a:latin typeface="Calibri"/>
                <a:ea typeface="Calibri"/>
                <a:cs typeface="Calibri"/>
                <a:sym typeface="Calibri"/>
              </a:endParaRPr>
            </a:p>
            <a:p>
              <a:pPr indent="0" lvl="0" marL="0" marR="0" rtl="0" algn="l">
                <a:spcBef>
                  <a:spcPts val="600"/>
                </a:spcBef>
                <a:spcAft>
                  <a:spcPts val="0"/>
                </a:spcAft>
                <a:buNone/>
              </a:pPr>
              <a:r>
                <a:rPr b="1" i="0" lang="pt-BR" sz="800" u="none" cap="none" strike="noStrike">
                  <a:solidFill>
                    <a:schemeClr val="dk1"/>
                  </a:solidFill>
                  <a:latin typeface="Calibri"/>
                  <a:ea typeface="Calibri"/>
                  <a:cs typeface="Calibri"/>
                  <a:sym typeface="Calibri"/>
                </a:rPr>
                <a:t>Abreviações:</a:t>
              </a:r>
              <a:r>
                <a:rPr b="0" i="0" lang="pt-BR" sz="800" u="none" cap="none" strike="noStrike">
                  <a:solidFill>
                    <a:schemeClr val="dk1"/>
                  </a:solidFill>
                  <a:latin typeface="Calibri"/>
                  <a:ea typeface="Calibri"/>
                  <a:cs typeface="Calibri"/>
                  <a:sym typeface="Calibri"/>
                </a:rPr>
                <a:t> </a:t>
              </a:r>
              <a:r>
                <a:rPr lang="pt-BR" sz="800">
                  <a:solidFill>
                    <a:schemeClr val="dk1"/>
                  </a:solidFill>
                  <a:latin typeface="Calibri"/>
                  <a:ea typeface="Calibri"/>
                  <a:cs typeface="Calibri"/>
                  <a:sym typeface="Calibri"/>
                </a:rPr>
                <a:t>ALQ = abaixo do limite de quantificação; C5 = componente 5 do complemento; FDI = final da infusão; LIQ = limite inferior de quantificação; PD = farmacodinâmica; HPN = hemoglobinúria paroxística noturna.</a:t>
              </a:r>
              <a:endParaRPr b="0" i="0" sz="800" u="none" cap="none" strike="noStrike">
                <a:solidFill>
                  <a:schemeClr val="dk1"/>
                </a:solidFill>
                <a:latin typeface="Calibri"/>
                <a:ea typeface="Calibri"/>
                <a:cs typeface="Calibri"/>
                <a:sym typeface="Calibri"/>
              </a:endParaRPr>
            </a:p>
          </p:txBody>
        </p:sp>
        <p:sp>
          <p:nvSpPr>
            <p:cNvPr id="10721" name="Google Shape;10721;p160"/>
            <p:cNvSpPr/>
            <p:nvPr/>
          </p:nvSpPr>
          <p:spPr>
            <a:xfrm>
              <a:off x="744109" y="5575067"/>
              <a:ext cx="10466685"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Observações: Dados do conjunto de avaliação PD. Para os valores ALQ de C5, utilizou-se LIQ/2 = 0,00915 μg/mL. As porcentagens foram calculadas usando-se </a:t>
              </a:r>
              <a:r>
                <a:rPr i="1" lang="pt-BR" sz="900">
                  <a:solidFill>
                    <a:schemeClr val="dk1"/>
                  </a:solidFill>
                  <a:latin typeface="Calibri"/>
                  <a:ea typeface="Calibri"/>
                  <a:cs typeface="Calibri"/>
                  <a:sym typeface="Calibri"/>
                </a:rPr>
                <a:t>n </a:t>
              </a:r>
              <a:r>
                <a:rPr lang="pt-BR" sz="900">
                  <a:solidFill>
                    <a:schemeClr val="dk1"/>
                  </a:solidFill>
                  <a:latin typeface="Calibri"/>
                  <a:ea typeface="Calibri"/>
                  <a:cs typeface="Calibri"/>
                  <a:sym typeface="Calibri"/>
                </a:rPr>
                <a:t>como denominador. As amostras do dia 71 de um paciente do grupo previamente tratado com eculizumabe foram processadas incorretamente (amostras pré-dose e pós-dose combinadas no mesmo tubo criogênico) e não foram enviadas ao laboratório central.</a:t>
              </a:r>
              <a:endParaRPr sz="900">
                <a:solidFill>
                  <a:schemeClr val="dk1"/>
                </a:solidFill>
                <a:latin typeface="Calibri"/>
                <a:ea typeface="Calibri"/>
                <a:cs typeface="Calibri"/>
                <a:sym typeface="Calibri"/>
              </a:endParaRPr>
            </a:p>
          </p:txBody>
        </p:sp>
        <p:sp>
          <p:nvSpPr>
            <p:cNvPr id="10722" name="Google Shape;10722;p160"/>
            <p:cNvSpPr/>
            <p:nvPr/>
          </p:nvSpPr>
          <p:spPr>
            <a:xfrm>
              <a:off x="770046" y="566930"/>
              <a:ext cx="8237348" cy="707886"/>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000">
                  <a:solidFill>
                    <a:schemeClr val="lt2"/>
                  </a:solidFill>
                  <a:latin typeface="Lustria"/>
                  <a:ea typeface="Lustria"/>
                  <a:cs typeface="Lustria"/>
                  <a:sym typeface="Lustria"/>
                </a:rPr>
                <a:t>Concentração sérica média de C5 livre e número (porcentagem) de pacientes com nível sérico de C5 livre ≥0,5 μg/ml ao longo do tempo</a:t>
              </a:r>
              <a:r>
                <a:rPr b="1" baseline="30000" lang="pt-BR" sz="2000">
                  <a:solidFill>
                    <a:schemeClr val="lt2"/>
                  </a:solidFill>
                  <a:latin typeface="Lustria"/>
                  <a:ea typeface="Lustria"/>
                  <a:cs typeface="Lustria"/>
                  <a:sym typeface="Lustria"/>
                </a:rPr>
                <a:t>1</a:t>
              </a:r>
              <a:endParaRPr/>
            </a:p>
          </p:txBody>
        </p:sp>
      </p:grpSp>
      <p:graphicFrame>
        <p:nvGraphicFramePr>
          <p:cNvPr id="10723" name="Google Shape;10723;p160"/>
          <p:cNvGraphicFramePr/>
          <p:nvPr/>
        </p:nvGraphicFramePr>
        <p:xfrm>
          <a:off x="585867" y="1284898"/>
          <a:ext cx="3000000" cy="3000000"/>
        </p:xfrm>
        <a:graphic>
          <a:graphicData uri="http://schemas.openxmlformats.org/drawingml/2006/table">
            <a:tbl>
              <a:tblPr bandRow="1" firstRow="1">
                <a:noFill/>
                <a:tableStyleId>{A0BF0AAD-81E2-4729-A6F2-3AC11B6F7D1A}</a:tableStyleId>
              </a:tblPr>
              <a:tblGrid>
                <a:gridCol w="2178475"/>
                <a:gridCol w="770375"/>
                <a:gridCol w="1605400"/>
                <a:gridCol w="2112925"/>
                <a:gridCol w="363875"/>
                <a:gridCol w="1736600"/>
                <a:gridCol w="2044700"/>
              </a:tblGrid>
              <a:tr h="306075">
                <a:tc rowSpan="2">
                  <a:txBody>
                    <a:bodyPr/>
                    <a:lstStyle/>
                    <a:p>
                      <a:pPr indent="0" lvl="0" marL="0" marR="0" rtl="0" algn="l">
                        <a:spcBef>
                          <a:spcPts val="0"/>
                        </a:spcBef>
                        <a:spcAft>
                          <a:spcPts val="0"/>
                        </a:spcAft>
                        <a:buNone/>
                      </a:pPr>
                      <a:r>
                        <a:rPr b="1" lang="pt-BR" sz="1400">
                          <a:solidFill>
                            <a:schemeClr val="lt1"/>
                          </a:solidFill>
                          <a:latin typeface="Calibri"/>
                          <a:ea typeface="Calibri"/>
                          <a:cs typeface="Calibri"/>
                          <a:sym typeface="Calibri"/>
                        </a:rPr>
                        <a:t>Visita</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gridSpan="3">
                  <a:txBody>
                    <a:bodyPr/>
                    <a:lstStyle/>
                    <a:p>
                      <a:pPr indent="0" lvl="0" marL="0" marR="0" rtl="0" algn="ctr">
                        <a:lnSpc>
                          <a:spcPct val="100000"/>
                        </a:lnSpc>
                        <a:spcBef>
                          <a:spcPts val="0"/>
                        </a:spcBef>
                        <a:spcAft>
                          <a:spcPts val="0"/>
                        </a:spcAft>
                        <a:buClr>
                          <a:schemeClr val="lt1"/>
                        </a:buClr>
                        <a:buSzPts val="1400"/>
                        <a:buFont typeface="Calibri"/>
                        <a:buNone/>
                      </a:pPr>
                      <a:r>
                        <a:rPr b="1" lang="pt-BR" sz="1400">
                          <a:solidFill>
                            <a:schemeClr val="lt1"/>
                          </a:solidFill>
                          <a:latin typeface="Calibri"/>
                          <a:ea typeface="Calibri"/>
                          <a:cs typeface="Calibri"/>
                          <a:sym typeface="Calibri"/>
                        </a:rPr>
                        <a:t>Virgens de tratamento com inibidor do complemento</a:t>
                      </a:r>
                      <a:endParaRPr/>
                    </a:p>
                    <a:p>
                      <a:pPr indent="0" lvl="0" marL="0" marR="0" rtl="0" algn="ctr">
                        <a:lnSpc>
                          <a:spcPct val="100000"/>
                        </a:lnSpc>
                        <a:spcBef>
                          <a:spcPts val="0"/>
                        </a:spcBef>
                        <a:spcAft>
                          <a:spcPts val="0"/>
                        </a:spcAft>
                        <a:buClr>
                          <a:schemeClr val="lt1"/>
                        </a:buClr>
                        <a:buSzPts val="1400"/>
                        <a:buFont typeface="Calibri"/>
                        <a:buNone/>
                      </a:pPr>
                      <a:r>
                        <a:rPr b="1" lang="pt-BR" sz="1400">
                          <a:solidFill>
                            <a:schemeClr val="lt1"/>
                          </a:solidFill>
                          <a:latin typeface="Calibri"/>
                          <a:ea typeface="Calibri"/>
                          <a:cs typeface="Calibri"/>
                          <a:sym typeface="Calibri"/>
                        </a:rPr>
                        <a:t> (N=4)</a:t>
                      </a:r>
                      <a:endParaRPr/>
                    </a:p>
                  </a:txBody>
                  <a:tcPr marT="60950" marB="60950" marR="85925" marL="859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solidFill>
                      <a:schemeClr val="dk2"/>
                    </a:solidFill>
                  </a:tcPr>
                </a:tc>
                <a:tc hMerge="1"/>
                <a:tc hMerge="1"/>
                <a:tc gridSpan="3">
                  <a:txBody>
                    <a:bodyPr/>
                    <a:lstStyle/>
                    <a:p>
                      <a:pPr indent="0" lvl="0" marL="0" marR="0" rtl="0" algn="ctr">
                        <a:lnSpc>
                          <a:spcPct val="100000"/>
                        </a:lnSpc>
                        <a:spcBef>
                          <a:spcPts val="0"/>
                        </a:spcBef>
                        <a:spcAft>
                          <a:spcPts val="0"/>
                        </a:spcAft>
                        <a:buClr>
                          <a:schemeClr val="lt1"/>
                        </a:buClr>
                        <a:buSzPts val="1400"/>
                        <a:buFont typeface="Calibri"/>
                        <a:buNone/>
                      </a:pPr>
                      <a:r>
                        <a:rPr b="1" lang="pt-BR" sz="1400">
                          <a:solidFill>
                            <a:schemeClr val="lt1"/>
                          </a:solidFill>
                          <a:latin typeface="Calibri"/>
                          <a:ea typeface="Calibri"/>
                          <a:cs typeface="Calibri"/>
                          <a:sym typeface="Calibri"/>
                        </a:rPr>
                        <a:t>Previamente tratados com eculizumabe</a:t>
                      </a:r>
                      <a:br>
                        <a:rPr b="1" lang="pt-BR" sz="1400">
                          <a:solidFill>
                            <a:schemeClr val="lt1"/>
                          </a:solidFill>
                          <a:latin typeface="Calibri"/>
                          <a:ea typeface="Calibri"/>
                          <a:cs typeface="Calibri"/>
                          <a:sym typeface="Calibri"/>
                        </a:rPr>
                      </a:br>
                      <a:r>
                        <a:rPr b="1" lang="pt-BR" sz="1400">
                          <a:solidFill>
                            <a:schemeClr val="lt1"/>
                          </a:solidFill>
                          <a:latin typeface="Calibri"/>
                          <a:ea typeface="Calibri"/>
                          <a:cs typeface="Calibri"/>
                          <a:sym typeface="Calibri"/>
                        </a:rPr>
                        <a:t>(N=8)</a:t>
                      </a:r>
                      <a:endParaRPr/>
                    </a:p>
                  </a:txBody>
                  <a:tcPr marT="60950" marB="60950" marR="85925" marL="85925" anchor="ctr">
                    <a:lnL cap="flat" cmpd="sng" w="19050">
                      <a:solidFill>
                        <a:schemeClr val="lt1"/>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solidFill>
                      <a:schemeClr val="dk2"/>
                    </a:solidFill>
                  </a:tcPr>
                </a:tc>
                <a:tc hMerge="1"/>
                <a:tc hMerge="1"/>
              </a:tr>
              <a:tr h="387350">
                <a:tc vMerge="1"/>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n</a:t>
                      </a:r>
                      <a:endParaRPr/>
                    </a:p>
                  </a:txBody>
                  <a:tcPr marT="60950" marB="60950" marR="85925" marL="85925" anchor="ctr">
                    <a:lnL cap="flat" cmpd="sng" w="19050">
                      <a:solidFill>
                        <a:schemeClr val="lt1"/>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Concentração sérica média de C5 livre, μg/mL</a:t>
                      </a:r>
                      <a:endParaRPr b="1" sz="1200">
                        <a:solidFill>
                          <a:schemeClr val="dk1"/>
                        </a:solidFill>
                        <a:latin typeface="Calibri"/>
                        <a:ea typeface="Calibri"/>
                        <a:cs typeface="Calibri"/>
                        <a:sym typeface="Calibri"/>
                      </a:endParaRPr>
                    </a:p>
                  </a:txBody>
                  <a:tcPr marT="60950" marB="60950" marR="85925" marL="859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Proporção de pacientes com nível sérico de C5 livre ≥0,5 μg/mL,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60950" marB="60950" marR="85925" marL="859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n</a:t>
                      </a:r>
                      <a:endParaRPr/>
                    </a:p>
                  </a:txBody>
                  <a:tcPr marT="60950" marB="60950" marR="85925" marL="859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Concentração sérica média de C5 livre, μg/mL</a:t>
                      </a:r>
                      <a:endParaRPr b="1" sz="1200">
                        <a:solidFill>
                          <a:schemeClr val="dk1"/>
                        </a:solidFill>
                        <a:latin typeface="Calibri"/>
                        <a:ea typeface="Calibri"/>
                        <a:cs typeface="Calibri"/>
                        <a:sym typeface="Calibri"/>
                      </a:endParaRPr>
                    </a:p>
                  </a:txBody>
                  <a:tcPr marT="60950" marB="60950" marR="85925" marL="859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Proporção de pacientes com nível sérico de C5 livre ≥0,5 μg/mL,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60950" marB="60950" marR="85925" marL="859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0607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Basal</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4</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108,18</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4 (100)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8</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0,01</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0607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Dia 1, FDI</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4</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0,02</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8</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0,01</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0607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Dia 15, pré-dose</a:t>
                      </a:r>
                      <a:endParaRPr b="1" sz="1400">
                        <a:solidFill>
                          <a:schemeClr val="dk1"/>
                        </a:solidFill>
                        <a:latin typeface="Calibri"/>
                        <a:ea typeface="Calibri"/>
                        <a:cs typeface="Calibri"/>
                        <a:sym typeface="Calibri"/>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4</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0,06</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8</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0,01</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0607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Dia 15, FDI</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4</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0,02</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8</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0,01</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0607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Dia 71, pré-dose</a:t>
                      </a:r>
                      <a:endParaRPr b="1" sz="1400">
                        <a:solidFill>
                          <a:schemeClr val="dk1"/>
                        </a:solidFill>
                        <a:latin typeface="Calibri"/>
                        <a:ea typeface="Calibri"/>
                        <a:cs typeface="Calibri"/>
                        <a:sym typeface="Calibri"/>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4</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0,1</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7</a:t>
                      </a:r>
                      <a:r>
                        <a:rPr baseline="30000" lang="pt-BR" sz="1400">
                          <a:solidFill>
                            <a:schemeClr val="dk1"/>
                          </a:solidFill>
                          <a:latin typeface="Calibri"/>
                          <a:ea typeface="Calibri"/>
                          <a:cs typeface="Calibri"/>
                          <a:sym typeface="Calibri"/>
                        </a:rPr>
                        <a:t>†</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0,05</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0607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Dia 71, FDI</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3</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0,03</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7</a:t>
                      </a:r>
                      <a:r>
                        <a:rPr baseline="30000" lang="pt-BR" sz="1400">
                          <a:solidFill>
                            <a:schemeClr val="dk1"/>
                          </a:solidFill>
                          <a:latin typeface="Calibri"/>
                          <a:ea typeface="Calibri"/>
                          <a:cs typeface="Calibri"/>
                          <a:sym typeface="Calibri"/>
                        </a:rPr>
                        <a:t>†</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0,01</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0607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Dia 127, pré-dose</a:t>
                      </a:r>
                      <a:endParaRPr b="1" sz="1400">
                        <a:solidFill>
                          <a:schemeClr val="dk1"/>
                        </a:solidFill>
                        <a:latin typeface="Calibri"/>
                        <a:ea typeface="Calibri"/>
                        <a:cs typeface="Calibri"/>
                        <a:sym typeface="Calibri"/>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4</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0,1</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8</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0,04</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0607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Dia 127, FDI</a:t>
                      </a:r>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4</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0,02</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8</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0,02</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0607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Dia 183, pré-dose</a:t>
                      </a:r>
                      <a:endParaRPr b="1" sz="1400">
                        <a:solidFill>
                          <a:schemeClr val="dk1"/>
                        </a:solidFill>
                        <a:latin typeface="Calibri"/>
                        <a:ea typeface="Calibri"/>
                        <a:cs typeface="Calibri"/>
                        <a:sym typeface="Calibri"/>
                      </a:endParaRPr>
                    </a:p>
                  </a:txBody>
                  <a:tcPr marT="60950" marB="60950" marR="7200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4</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0,11</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8</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0,05</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Calibri"/>
                        <a:buNone/>
                      </a:pPr>
                      <a:r>
                        <a:rPr lang="pt-BR" sz="1400">
                          <a:solidFill>
                            <a:schemeClr val="dk1"/>
                          </a:solidFill>
                          <a:latin typeface="Calibri"/>
                          <a:ea typeface="Calibri"/>
                          <a:cs typeface="Calibri"/>
                          <a:sym typeface="Calibri"/>
                        </a:rPr>
                        <a:t>0</a:t>
                      </a:r>
                      <a:endParaRPr/>
                    </a:p>
                  </a:txBody>
                  <a:tcPr marT="60950" marB="60950" marR="85925" marL="85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10711"/>
                                        </p:tgtEl>
                                        <p:attrNameLst>
                                          <p:attrName>style.visibility</p:attrName>
                                        </p:attrNameLst>
                                      </p:cBhvr>
                                      <p:to>
                                        <p:strVal val="visible"/>
                                      </p:to>
                                    </p:set>
                                    <p:animEffect filter="fade" transition="in">
                                      <p:cBhvr>
                                        <p:cTn dur="500"/>
                                        <p:tgtEl>
                                          <p:spTgt spid="10711"/>
                                        </p:tgtEl>
                                      </p:cBhvr>
                                    </p:animEffect>
                                  </p:childTnLst>
                                </p:cTn>
                              </p:par>
                              <p:par>
                                <p:cTn fill="hold" nodeType="withEffect" presetClass="entr" presetID="10" presetSubtype="0">
                                  <p:stCondLst>
                                    <p:cond delay="500"/>
                                  </p:stCondLst>
                                  <p:childTnLst>
                                    <p:set>
                                      <p:cBhvr>
                                        <p:cTn dur="1" fill="hold">
                                          <p:stCondLst>
                                            <p:cond delay="0"/>
                                          </p:stCondLst>
                                        </p:cTn>
                                        <p:tgtEl>
                                          <p:spTgt spid="10712"/>
                                        </p:tgtEl>
                                        <p:attrNameLst>
                                          <p:attrName>style.visibility</p:attrName>
                                        </p:attrNameLst>
                                      </p:cBhvr>
                                      <p:to>
                                        <p:strVal val="visible"/>
                                      </p:to>
                                    </p:set>
                                    <p:animEffect filter="fade" transition="in">
                                      <p:cBhvr>
                                        <p:cTn dur="500"/>
                                        <p:tgtEl>
                                          <p:spTgt spid="10712"/>
                                        </p:tgtEl>
                                      </p:cBhvr>
                                    </p:animEffect>
                                  </p:childTnLst>
                                </p:cTn>
                              </p:par>
                              <p:par>
                                <p:cTn fill="hold" nodeType="withEffect" presetClass="entr" presetID="10" presetSubtype="0">
                                  <p:stCondLst>
                                    <p:cond delay="500"/>
                                  </p:stCondLst>
                                  <p:childTnLst>
                                    <p:set>
                                      <p:cBhvr>
                                        <p:cTn dur="1" fill="hold">
                                          <p:stCondLst>
                                            <p:cond delay="0"/>
                                          </p:stCondLst>
                                        </p:cTn>
                                        <p:tgtEl>
                                          <p:spTgt spid="10713"/>
                                        </p:tgtEl>
                                        <p:attrNameLst>
                                          <p:attrName>style.visibility</p:attrName>
                                        </p:attrNameLst>
                                      </p:cBhvr>
                                      <p:to>
                                        <p:strVal val="visible"/>
                                      </p:to>
                                    </p:set>
                                    <p:animEffect filter="fade" transition="in">
                                      <p:cBhvr>
                                        <p:cTn dur="500"/>
                                        <p:tgtEl>
                                          <p:spTgt spid="10713"/>
                                        </p:tgtEl>
                                      </p:cBhvr>
                                    </p:animEffect>
                                  </p:childTnLst>
                                </p:cTn>
                              </p:par>
                              <p:par>
                                <p:cTn fill="hold" nodeType="withEffect" presetClass="entr" presetID="10" presetSubtype="0">
                                  <p:stCondLst>
                                    <p:cond delay="500"/>
                                  </p:stCondLst>
                                  <p:childTnLst>
                                    <p:set>
                                      <p:cBhvr>
                                        <p:cTn dur="1" fill="hold">
                                          <p:stCondLst>
                                            <p:cond delay="0"/>
                                          </p:stCondLst>
                                        </p:cTn>
                                        <p:tgtEl>
                                          <p:spTgt spid="10714"/>
                                        </p:tgtEl>
                                        <p:attrNameLst>
                                          <p:attrName>style.visibility</p:attrName>
                                        </p:attrNameLst>
                                      </p:cBhvr>
                                      <p:to>
                                        <p:strVal val="visible"/>
                                      </p:to>
                                    </p:set>
                                    <p:animEffect filter="fade" transition="in">
                                      <p:cBhvr>
                                        <p:cTn dur="500"/>
                                        <p:tgtEl>
                                          <p:spTgt spid="10714"/>
                                        </p:tgtEl>
                                      </p:cBhvr>
                                    </p:animEffect>
                                  </p:childTnLst>
                                </p:cTn>
                              </p:par>
                              <p:par>
                                <p:cTn fill="hold" nodeType="withEffect" presetClass="entr" presetID="10" presetSubtype="0">
                                  <p:stCondLst>
                                    <p:cond delay="500"/>
                                  </p:stCondLst>
                                  <p:childTnLst>
                                    <p:set>
                                      <p:cBhvr>
                                        <p:cTn dur="1" fill="hold">
                                          <p:stCondLst>
                                            <p:cond delay="0"/>
                                          </p:stCondLst>
                                        </p:cTn>
                                        <p:tgtEl>
                                          <p:spTgt spid="10560"/>
                                        </p:tgtEl>
                                        <p:attrNameLst>
                                          <p:attrName>style.visibility</p:attrName>
                                        </p:attrNameLst>
                                      </p:cBhvr>
                                      <p:to>
                                        <p:strVal val="visible"/>
                                      </p:to>
                                    </p:set>
                                    <p:animEffect filter="fade" transition="in">
                                      <p:cBhvr>
                                        <p:cTn dur="500"/>
                                        <p:tgtEl>
                                          <p:spTgt spid="1056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0716"/>
                                        </p:tgtEl>
                                        <p:attrNameLst>
                                          <p:attrName>style.visibility</p:attrName>
                                        </p:attrNameLst>
                                      </p:cBhvr>
                                      <p:to>
                                        <p:strVal val="visible"/>
                                      </p:to>
                                    </p:set>
                                    <p:animEffect filter="fade" transition="in">
                                      <p:cBhvr>
                                        <p:cTn dur="500"/>
                                        <p:tgtEl>
                                          <p:spTgt spid="10716"/>
                                        </p:tgtEl>
                                      </p:cBhvr>
                                    </p:animEffect>
                                  </p:childTnLst>
                                </p:cTn>
                              </p:par>
                              <p:par>
                                <p:cTn fill="hold" nodeType="withEffect" presetClass="entr" presetID="10" presetSubtype="0">
                                  <p:stCondLst>
                                    <p:cond delay="0"/>
                                  </p:stCondLst>
                                  <p:childTnLst>
                                    <p:set>
                                      <p:cBhvr>
                                        <p:cTn dur="1" fill="hold">
                                          <p:stCondLst>
                                            <p:cond delay="0"/>
                                          </p:stCondLst>
                                        </p:cTn>
                                        <p:tgtEl>
                                          <p:spTgt spid="10715"/>
                                        </p:tgtEl>
                                        <p:attrNameLst>
                                          <p:attrName>style.visibility</p:attrName>
                                        </p:attrNameLst>
                                      </p:cBhvr>
                                      <p:to>
                                        <p:strVal val="visible"/>
                                      </p:to>
                                    </p:set>
                                    <p:animEffect filter="fade" transition="in">
                                      <p:cBhvr>
                                        <p:cTn dur="500"/>
                                        <p:tgtEl>
                                          <p:spTgt spid="10715"/>
                                        </p:tgtEl>
                                      </p:cBhvr>
                                    </p:animEffect>
                                  </p:childTnLst>
                                </p:cTn>
                              </p:par>
                              <p:par>
                                <p:cTn fill="hold" nodeType="withEffect" presetClass="entr" presetID="10" presetSubtype="0">
                                  <p:stCondLst>
                                    <p:cond delay="0"/>
                                  </p:stCondLst>
                                  <p:childTnLst>
                                    <p:set>
                                      <p:cBhvr>
                                        <p:cTn dur="1" fill="hold">
                                          <p:stCondLst>
                                            <p:cond delay="0"/>
                                          </p:stCondLst>
                                        </p:cTn>
                                        <p:tgtEl>
                                          <p:spTgt spid="10723"/>
                                        </p:tgtEl>
                                        <p:attrNameLst>
                                          <p:attrName>style.visibility</p:attrName>
                                        </p:attrNameLst>
                                      </p:cBhvr>
                                      <p:to>
                                        <p:strVal val="visible"/>
                                      </p:to>
                                    </p:set>
                                    <p:animEffect filter="fade" transition="in">
                                      <p:cBhvr>
                                        <p:cTn dur="500"/>
                                        <p:tgtEl>
                                          <p:spTgt spid="10723"/>
                                        </p:tgtEl>
                                      </p:cBhvr>
                                    </p:animEffect>
                                  </p:childTnLst>
                                </p:cTn>
                              </p:par>
                              <p:par>
                                <p:cTn fill="hold" nodeType="withEffect" presetClass="entr" presetID="10" presetSubtype="0">
                                  <p:stCondLst>
                                    <p:cond delay="0"/>
                                  </p:stCondLst>
                                  <p:childTnLst>
                                    <p:set>
                                      <p:cBhvr>
                                        <p:cTn dur="1" fill="hold">
                                          <p:stCondLst>
                                            <p:cond delay="0"/>
                                          </p:stCondLst>
                                        </p:cTn>
                                        <p:tgtEl>
                                          <p:spTgt spid="10719"/>
                                        </p:tgtEl>
                                        <p:attrNameLst>
                                          <p:attrName>style.visibility</p:attrName>
                                        </p:attrNameLst>
                                      </p:cBhvr>
                                      <p:to>
                                        <p:strVal val="visible"/>
                                      </p:to>
                                    </p:set>
                                    <p:animEffect filter="fade" transition="in">
                                      <p:cBhvr>
                                        <p:cTn dur="500"/>
                                        <p:tgtEl>
                                          <p:spTgt spid="1071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10716"/>
                                        </p:tgtEl>
                                      </p:cBhvr>
                                    </p:animEffect>
                                    <p:set>
                                      <p:cBhvr>
                                        <p:cTn dur="1" fill="hold">
                                          <p:stCondLst>
                                            <p:cond delay="500"/>
                                          </p:stCondLst>
                                        </p:cTn>
                                        <p:tgtEl>
                                          <p:spTgt spid="10716"/>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0715"/>
                                        </p:tgtEl>
                                      </p:cBhvr>
                                    </p:animEffect>
                                    <p:set>
                                      <p:cBhvr>
                                        <p:cTn dur="1" fill="hold">
                                          <p:stCondLst>
                                            <p:cond delay="500"/>
                                          </p:stCondLst>
                                        </p:cTn>
                                        <p:tgtEl>
                                          <p:spTgt spid="10715"/>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0723"/>
                                        </p:tgtEl>
                                      </p:cBhvr>
                                    </p:animEffect>
                                    <p:set>
                                      <p:cBhvr>
                                        <p:cTn dur="1" fill="hold">
                                          <p:stCondLst>
                                            <p:cond delay="500"/>
                                          </p:stCondLst>
                                        </p:cTn>
                                        <p:tgtEl>
                                          <p:spTgt spid="10723"/>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0719"/>
                                        </p:tgtEl>
                                      </p:cBhvr>
                                    </p:animEffect>
                                    <p:set>
                                      <p:cBhvr>
                                        <p:cTn dur="1" fill="hold">
                                          <p:stCondLst>
                                            <p:cond delay="500"/>
                                          </p:stCondLst>
                                        </p:cTn>
                                        <p:tgtEl>
                                          <p:spTgt spid="10719"/>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8" name="Shape 10728"/>
        <p:cNvGrpSpPr/>
        <p:nvPr/>
      </p:nvGrpSpPr>
      <p:grpSpPr>
        <a:xfrm>
          <a:off x="0" y="0"/>
          <a:ext cx="0" cy="0"/>
          <a:chOff x="0" y="0"/>
          <a:chExt cx="0" cy="0"/>
        </a:xfrm>
      </p:grpSpPr>
      <p:sp>
        <p:nvSpPr>
          <p:cNvPr id="10729" name="Google Shape;10729;p161"/>
          <p:cNvSpPr txBox="1"/>
          <p:nvPr/>
        </p:nvSpPr>
        <p:spPr>
          <a:xfrm>
            <a:off x="296270" y="385036"/>
            <a:ext cx="11349632" cy="6340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200">
                <a:solidFill>
                  <a:schemeClr val="accent1"/>
                </a:solidFill>
                <a:latin typeface="Lustria"/>
                <a:ea typeface="Lustria"/>
                <a:cs typeface="Lustria"/>
                <a:sym typeface="Lustria"/>
              </a:rPr>
              <a:t>O tratamento com ravulizumabe resultou em completa inibição da hemólise induzida por C5</a:t>
            </a:r>
            <a:r>
              <a:rPr b="1" baseline="30000" lang="pt-BR" sz="2200">
                <a:solidFill>
                  <a:schemeClr val="accent1"/>
                </a:solidFill>
                <a:latin typeface="Lustria"/>
                <a:ea typeface="Lustria"/>
                <a:cs typeface="Lustria"/>
                <a:sym typeface="Lustria"/>
              </a:rPr>
              <a:t>†</a:t>
            </a:r>
            <a:r>
              <a:rPr b="1" lang="pt-BR" sz="2200">
                <a:solidFill>
                  <a:schemeClr val="accent1"/>
                </a:solidFill>
                <a:latin typeface="Lustria"/>
                <a:ea typeface="Lustria"/>
                <a:cs typeface="Lustria"/>
                <a:sym typeface="Lustria"/>
              </a:rPr>
              <a:t> durante o período de avaliação primária em todos os pacientes pediátricos</a:t>
            </a:r>
            <a:r>
              <a:rPr b="1" baseline="30000" lang="pt-BR" sz="2200">
                <a:solidFill>
                  <a:schemeClr val="accent1"/>
                </a:solidFill>
                <a:latin typeface="Lustria"/>
                <a:ea typeface="Lustria"/>
                <a:cs typeface="Lustria"/>
                <a:sym typeface="Lustria"/>
              </a:rPr>
              <a:t>1 </a:t>
            </a:r>
            <a:endParaRPr/>
          </a:p>
        </p:txBody>
      </p:sp>
      <p:sp>
        <p:nvSpPr>
          <p:cNvPr id="10730" name="Google Shape;10730;p161"/>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1" lang="pt-BR"/>
              <a:t>Abreviações: C5 = componente 5 do complemento; IC = intervalo de confiança; PD = farmacodinâmica; HPN = hemoglobinúria paroxística noturna.</a:t>
            </a:r>
            <a:endParaRPr/>
          </a:p>
          <a:p>
            <a:pPr indent="0" lvl="0" marL="0" rtl="0" algn="l">
              <a:lnSpc>
                <a:spcPct val="90000"/>
              </a:lnSpc>
              <a:spcBef>
                <a:spcPts val="300"/>
              </a:spcBef>
              <a:spcAft>
                <a:spcPts val="0"/>
              </a:spcAft>
              <a:buClr>
                <a:schemeClr val="dk1"/>
              </a:buClr>
              <a:buSzPts val="800"/>
              <a:buNone/>
            </a:pPr>
            <a:r>
              <a:rPr b="1" lang="pt-BR"/>
              <a:t>Referências: 1. Alexion. Dados de arquivo. DOF-PNH-ULT-002. 2021</a:t>
            </a:r>
            <a:endParaRPr/>
          </a:p>
        </p:txBody>
      </p:sp>
      <p:sp>
        <p:nvSpPr>
          <p:cNvPr id="10731" name="Google Shape;10731;p161"/>
          <p:cNvSpPr txBox="1"/>
          <p:nvPr/>
        </p:nvSpPr>
        <p:spPr>
          <a:xfrm>
            <a:off x="305167" y="942437"/>
            <a:ext cx="6002541" cy="4001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2000"/>
              <a:buFont typeface="Calibri"/>
              <a:buNone/>
            </a:pPr>
            <a:r>
              <a:rPr b="0" i="0" lang="pt-BR" sz="2000" u="none" cap="none" strike="noStrike">
                <a:solidFill>
                  <a:schemeClr val="dk2"/>
                </a:solidFill>
                <a:latin typeface="Calibri"/>
                <a:ea typeface="Calibri"/>
                <a:cs typeface="Calibri"/>
                <a:sym typeface="Calibri"/>
              </a:rPr>
              <a:t>Preferências dos pacientes - Estudo ALXN1210-PNH-304</a:t>
            </a:r>
            <a:endParaRPr/>
          </a:p>
        </p:txBody>
      </p:sp>
      <p:sp>
        <p:nvSpPr>
          <p:cNvPr id="10732" name="Google Shape;10732;p161"/>
          <p:cNvSpPr/>
          <p:nvPr/>
        </p:nvSpPr>
        <p:spPr>
          <a:xfrm>
            <a:off x="497153" y="6004653"/>
            <a:ext cx="10018447" cy="430887"/>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Observações: Média (±IC de 95%) da hemólise em</a:t>
            </a:r>
            <a:r>
              <a:rPr b="0" i="0" lang="pt-BR" sz="700" u="none" cap="none" strike="noStrike">
                <a:solidFill>
                  <a:schemeClr val="dk1"/>
                </a:solidFill>
                <a:latin typeface="Calibri"/>
                <a:ea typeface="Calibri"/>
                <a:cs typeface="Calibri"/>
                <a:sym typeface="Calibri"/>
              </a:rPr>
              <a:t> hemácias de galinha no conjunto de avaliação PD</a:t>
            </a:r>
            <a:r>
              <a:rPr b="0" i="0" lang="pt-BR" sz="700" u="none" cap="none" strike="noStrike">
                <a:solidFill>
                  <a:schemeClr val="dk1"/>
                </a:solidFill>
                <a:latin typeface="Calibri"/>
                <a:ea typeface="Calibri"/>
                <a:cs typeface="Calibri"/>
                <a:sym typeface="Calibri"/>
              </a:rPr>
              <a:t>. O valor basal foi definido pelo último valor não faltante antes da primeira dose de ravulizumabe. O teste</a:t>
            </a:r>
            <a:r>
              <a:rPr b="0" i="0" lang="pt-BR" sz="700" u="none" cap="none" strike="noStrike">
                <a:solidFill>
                  <a:schemeClr val="dk1"/>
                </a:solidFill>
                <a:latin typeface="Calibri"/>
                <a:ea typeface="Calibri"/>
                <a:cs typeface="Calibri"/>
                <a:sym typeface="Calibri"/>
              </a:rPr>
              <a:t> com hemácias de galinha foi validado como ensaio semiquantitativo</a:t>
            </a:r>
            <a:r>
              <a:rPr b="0" i="0" lang="pt-BR" sz="700" u="none" cap="none" strike="noStrike">
                <a:solidFill>
                  <a:schemeClr val="dk1"/>
                </a:solidFill>
                <a:latin typeface="Calibri"/>
                <a:ea typeface="Calibri"/>
                <a:cs typeface="Calibri"/>
                <a:sym typeface="Calibri"/>
              </a:rPr>
              <a:t>; o teste produz um resultado quantitativo (% de hemólise) em que uma categoria discreta (qualitativa)</a:t>
            </a:r>
            <a:r>
              <a:rPr b="0" i="0" lang="pt-BR" sz="700" u="none" cap="none" strike="noStrike">
                <a:solidFill>
                  <a:schemeClr val="dk1"/>
                </a:solidFill>
                <a:latin typeface="Calibri"/>
                <a:ea typeface="Calibri"/>
                <a:cs typeface="Calibri"/>
                <a:sym typeface="Calibri"/>
              </a:rPr>
              <a:t> &lt; 20% </a:t>
            </a:r>
            <a:r>
              <a:rPr b="0" i="0" lang="pt-BR" sz="700" u="none" cap="none" strike="noStrike">
                <a:solidFill>
                  <a:schemeClr val="dk1"/>
                </a:solidFill>
                <a:latin typeface="Calibri"/>
                <a:ea typeface="Calibri"/>
                <a:cs typeface="Calibri"/>
                <a:sym typeface="Calibri"/>
              </a:rPr>
              <a:t>representa completa inibição do complemento.</a:t>
            </a:r>
            <a:r>
              <a:rPr b="0" i="0" lang="pt-BR" sz="700" u="none" cap="none" strike="noStrike">
                <a:solidFill>
                  <a:schemeClr val="dk1"/>
                </a:solidFill>
                <a:latin typeface="Calibri"/>
                <a:ea typeface="Calibri"/>
                <a:cs typeface="Calibri"/>
                <a:sym typeface="Calibri"/>
              </a:rPr>
              <a:t> As amostras do dia 71</a:t>
            </a:r>
            <a:r>
              <a:rPr b="0" i="0" lang="pt-BR" sz="700" u="none" cap="none" strike="noStrike">
                <a:solidFill>
                  <a:schemeClr val="dk1"/>
                </a:solidFill>
                <a:latin typeface="Calibri"/>
                <a:ea typeface="Calibri"/>
                <a:cs typeface="Calibri"/>
                <a:sym typeface="Calibri"/>
              </a:rPr>
              <a:t> de um paciente previamente tratado com eculizumabe foram processadas incorretamente (pré-dose e pós-dose combinadas no mesmo tubo criogênico) e não foram enviadas ao laboratório central. </a:t>
            </a:r>
            <a:endParaRPr/>
          </a:p>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†Atividade hemolítica de C5 em hemácias de galinha &lt;20%.</a:t>
            </a:r>
            <a:endParaRPr/>
          </a:p>
        </p:txBody>
      </p:sp>
      <p:grpSp>
        <p:nvGrpSpPr>
          <p:cNvPr id="10733" name="Google Shape;10733;p161"/>
          <p:cNvGrpSpPr/>
          <p:nvPr/>
        </p:nvGrpSpPr>
        <p:grpSpPr>
          <a:xfrm>
            <a:off x="419124" y="1448867"/>
            <a:ext cx="11226778" cy="4539306"/>
            <a:chOff x="419124" y="1448867"/>
            <a:chExt cx="11226778" cy="4539306"/>
          </a:xfrm>
        </p:grpSpPr>
        <p:sp>
          <p:nvSpPr>
            <p:cNvPr id="10734" name="Google Shape;10734;p161"/>
            <p:cNvSpPr/>
            <p:nvPr/>
          </p:nvSpPr>
          <p:spPr>
            <a:xfrm flipH="1">
              <a:off x="432596" y="1448867"/>
              <a:ext cx="11213306" cy="453930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Calibri"/>
                <a:ea typeface="Calibri"/>
                <a:cs typeface="Calibri"/>
                <a:sym typeface="Calibri"/>
              </a:endParaRPr>
            </a:p>
          </p:txBody>
        </p:sp>
        <p:cxnSp>
          <p:nvCxnSpPr>
            <p:cNvPr id="10735" name="Google Shape;10735;p161"/>
            <p:cNvCxnSpPr/>
            <p:nvPr/>
          </p:nvCxnSpPr>
          <p:spPr>
            <a:xfrm>
              <a:off x="419124" y="4229126"/>
              <a:ext cx="1995174" cy="0"/>
            </a:xfrm>
            <a:prstGeom prst="straightConnector1">
              <a:avLst/>
            </a:prstGeom>
            <a:noFill/>
            <a:ln cap="flat" cmpd="sng" w="12700">
              <a:solidFill>
                <a:schemeClr val="lt1"/>
              </a:solidFill>
              <a:prstDash val="solid"/>
              <a:miter lim="800000"/>
              <a:headEnd len="sm" w="sm" type="none"/>
              <a:tailEnd len="sm" w="sm" type="none"/>
            </a:ln>
          </p:spPr>
        </p:cxnSp>
        <p:sp>
          <p:nvSpPr>
            <p:cNvPr id="10736" name="Google Shape;10736;p161"/>
            <p:cNvSpPr txBox="1"/>
            <p:nvPr/>
          </p:nvSpPr>
          <p:spPr>
            <a:xfrm>
              <a:off x="546098" y="1584088"/>
              <a:ext cx="6837768" cy="26983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600">
                  <a:solidFill>
                    <a:schemeClr val="dk1"/>
                  </a:solidFill>
                  <a:latin typeface="Lustria"/>
                  <a:ea typeface="Lustria"/>
                  <a:cs typeface="Lustria"/>
                  <a:sym typeface="Lustria"/>
                </a:rPr>
                <a:t>Desfechos PD primários − período de avaliação primária</a:t>
              </a:r>
              <a:r>
                <a:rPr b="1" baseline="30000" lang="pt-BR" sz="1600">
                  <a:solidFill>
                    <a:schemeClr val="dk1"/>
                  </a:solidFill>
                  <a:latin typeface="Lustria"/>
                  <a:ea typeface="Lustria"/>
                  <a:cs typeface="Lustria"/>
                  <a:sym typeface="Lustria"/>
                </a:rPr>
                <a:t>1</a:t>
              </a:r>
              <a:endParaRPr b="1" sz="1600">
                <a:solidFill>
                  <a:schemeClr val="dk1"/>
                </a:solidFill>
                <a:latin typeface="Lustria"/>
                <a:ea typeface="Lustria"/>
                <a:cs typeface="Lustria"/>
                <a:sym typeface="Lustria"/>
              </a:endParaRPr>
            </a:p>
          </p:txBody>
        </p:sp>
        <p:sp>
          <p:nvSpPr>
            <p:cNvPr id="10737" name="Google Shape;10737;p161"/>
            <p:cNvSpPr txBox="1"/>
            <p:nvPr/>
          </p:nvSpPr>
          <p:spPr>
            <a:xfrm rot="-5400000">
              <a:off x="-570589" y="3412686"/>
              <a:ext cx="2851512" cy="28757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Teste hemolítico (% de hemólise)</a:t>
              </a:r>
              <a:endParaRPr/>
            </a:p>
          </p:txBody>
        </p:sp>
        <p:grpSp>
          <p:nvGrpSpPr>
            <p:cNvPr id="10738" name="Google Shape;10738;p161"/>
            <p:cNvGrpSpPr/>
            <p:nvPr/>
          </p:nvGrpSpPr>
          <p:grpSpPr>
            <a:xfrm>
              <a:off x="908252" y="2118375"/>
              <a:ext cx="315119" cy="2923693"/>
              <a:chOff x="852003" y="1998644"/>
              <a:chExt cx="315119" cy="2923693"/>
            </a:xfrm>
          </p:grpSpPr>
          <p:sp>
            <p:nvSpPr>
              <p:cNvPr id="10739" name="Google Shape;10739;p161"/>
              <p:cNvSpPr txBox="1"/>
              <p:nvPr/>
            </p:nvSpPr>
            <p:spPr>
              <a:xfrm>
                <a:off x="852003" y="1998644"/>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125</a:t>
                </a:r>
                <a:endParaRPr/>
              </a:p>
            </p:txBody>
          </p:sp>
          <p:sp>
            <p:nvSpPr>
              <p:cNvPr id="10740" name="Google Shape;10740;p161"/>
              <p:cNvSpPr txBox="1"/>
              <p:nvPr/>
            </p:nvSpPr>
            <p:spPr>
              <a:xfrm>
                <a:off x="852003" y="2929666"/>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75</a:t>
                </a:r>
                <a:endParaRPr/>
              </a:p>
            </p:txBody>
          </p:sp>
          <p:sp>
            <p:nvSpPr>
              <p:cNvPr id="10741" name="Google Shape;10741;p161"/>
              <p:cNvSpPr txBox="1"/>
              <p:nvPr/>
            </p:nvSpPr>
            <p:spPr>
              <a:xfrm>
                <a:off x="852003" y="3860688"/>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25</a:t>
                </a:r>
                <a:endParaRPr/>
              </a:p>
            </p:txBody>
          </p:sp>
          <p:sp>
            <p:nvSpPr>
              <p:cNvPr id="10742" name="Google Shape;10742;p161"/>
              <p:cNvSpPr txBox="1"/>
              <p:nvPr/>
            </p:nvSpPr>
            <p:spPr>
              <a:xfrm>
                <a:off x="852003" y="4326199"/>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0</a:t>
                </a:r>
                <a:endParaRPr/>
              </a:p>
            </p:txBody>
          </p:sp>
          <p:sp>
            <p:nvSpPr>
              <p:cNvPr id="10743" name="Google Shape;10743;p161"/>
              <p:cNvSpPr txBox="1"/>
              <p:nvPr/>
            </p:nvSpPr>
            <p:spPr>
              <a:xfrm>
                <a:off x="852003" y="4791707"/>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-25</a:t>
                </a:r>
                <a:endParaRPr/>
              </a:p>
            </p:txBody>
          </p:sp>
          <p:sp>
            <p:nvSpPr>
              <p:cNvPr id="10744" name="Google Shape;10744;p161"/>
              <p:cNvSpPr txBox="1"/>
              <p:nvPr/>
            </p:nvSpPr>
            <p:spPr>
              <a:xfrm>
                <a:off x="852003" y="2464155"/>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100</a:t>
                </a:r>
                <a:endParaRPr/>
              </a:p>
            </p:txBody>
          </p:sp>
          <p:sp>
            <p:nvSpPr>
              <p:cNvPr id="10745" name="Google Shape;10745;p161"/>
              <p:cNvSpPr txBox="1"/>
              <p:nvPr/>
            </p:nvSpPr>
            <p:spPr>
              <a:xfrm>
                <a:off x="852003" y="3395177"/>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50</a:t>
                </a:r>
                <a:endParaRPr/>
              </a:p>
            </p:txBody>
          </p:sp>
        </p:grpSp>
        <p:grpSp>
          <p:nvGrpSpPr>
            <p:cNvPr id="10746" name="Google Shape;10746;p161"/>
            <p:cNvGrpSpPr/>
            <p:nvPr/>
          </p:nvGrpSpPr>
          <p:grpSpPr>
            <a:xfrm>
              <a:off x="487668" y="5112959"/>
              <a:ext cx="10692284" cy="738522"/>
              <a:chOff x="431419" y="5107300"/>
              <a:chExt cx="10692284" cy="738522"/>
            </a:xfrm>
          </p:grpSpPr>
          <p:sp>
            <p:nvSpPr>
              <p:cNvPr id="10747" name="Google Shape;10747;p161"/>
              <p:cNvSpPr/>
              <p:nvPr/>
            </p:nvSpPr>
            <p:spPr>
              <a:xfrm>
                <a:off x="431419" y="5435880"/>
                <a:ext cx="1228895" cy="133304"/>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lt2"/>
                  </a:buClr>
                  <a:buSzPts val="900"/>
                  <a:buFont typeface="Calibri"/>
                  <a:buNone/>
                </a:pPr>
                <a:r>
                  <a:rPr b="1" i="0" lang="pt-BR" sz="900" u="none" cap="none" strike="noStrike">
                    <a:solidFill>
                      <a:schemeClr val="lt2"/>
                    </a:solidFill>
                    <a:latin typeface="Calibri"/>
                    <a:ea typeface="Calibri"/>
                    <a:cs typeface="Calibri"/>
                    <a:sym typeface="Calibri"/>
                  </a:rPr>
                  <a:t>Virgens de tratamento</a:t>
                </a:r>
                <a:endParaRPr/>
              </a:p>
            </p:txBody>
          </p:sp>
          <p:sp>
            <p:nvSpPr>
              <p:cNvPr id="10748" name="Google Shape;10748;p161"/>
              <p:cNvSpPr txBox="1"/>
              <p:nvPr/>
            </p:nvSpPr>
            <p:spPr>
              <a:xfrm>
                <a:off x="10841280" y="5107300"/>
                <a:ext cx="282423" cy="68846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183</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4</a:t>
                </a:r>
                <a:endParaRPr/>
              </a:p>
              <a:p>
                <a:pPr indent="0" lvl="0" marL="0" marR="0" rtl="0" algn="ctr">
                  <a:lnSpc>
                    <a:spcPct val="100000"/>
                  </a:lnSpc>
                  <a:spcBef>
                    <a:spcPts val="9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8</a:t>
                </a:r>
                <a:endParaRPr b="1" i="0" sz="1000" u="none" cap="none" strike="noStrike">
                  <a:solidFill>
                    <a:srgbClr val="37302C"/>
                  </a:solidFill>
                  <a:latin typeface="Calibri"/>
                  <a:ea typeface="Calibri"/>
                  <a:cs typeface="Calibri"/>
                  <a:sym typeface="Calibri"/>
                </a:endParaRPr>
              </a:p>
            </p:txBody>
          </p:sp>
          <p:sp>
            <p:nvSpPr>
              <p:cNvPr id="10749" name="Google Shape;10749;p161"/>
              <p:cNvSpPr txBox="1"/>
              <p:nvPr/>
            </p:nvSpPr>
            <p:spPr>
              <a:xfrm>
                <a:off x="5917903" y="5236402"/>
                <a:ext cx="867369" cy="133936"/>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Visita (dias)</a:t>
                </a:r>
                <a:endParaRPr/>
              </a:p>
            </p:txBody>
          </p:sp>
          <p:sp>
            <p:nvSpPr>
              <p:cNvPr id="10750" name="Google Shape;10750;p161"/>
              <p:cNvSpPr txBox="1"/>
              <p:nvPr/>
            </p:nvSpPr>
            <p:spPr>
              <a:xfrm>
                <a:off x="8516537" y="5107300"/>
                <a:ext cx="282423" cy="69824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127</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4</a:t>
                </a:r>
                <a:endParaRPr/>
              </a:p>
              <a:p>
                <a:pPr indent="0" lvl="0" marL="0" marR="0" rtl="0" algn="ctr">
                  <a:lnSpc>
                    <a:spcPct val="100000"/>
                  </a:lnSpc>
                  <a:spcBef>
                    <a:spcPts val="9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8</a:t>
                </a:r>
                <a:endParaRPr b="1" i="0" sz="1000" u="none" cap="none" strike="noStrike">
                  <a:solidFill>
                    <a:srgbClr val="37302C"/>
                  </a:solidFill>
                  <a:latin typeface="Calibri"/>
                  <a:ea typeface="Calibri"/>
                  <a:cs typeface="Calibri"/>
                  <a:sym typeface="Calibri"/>
                </a:endParaRPr>
              </a:p>
            </p:txBody>
          </p:sp>
          <p:sp>
            <p:nvSpPr>
              <p:cNvPr id="10751" name="Google Shape;10751;p161"/>
              <p:cNvSpPr txBox="1"/>
              <p:nvPr/>
            </p:nvSpPr>
            <p:spPr>
              <a:xfrm>
                <a:off x="1396428" y="5107300"/>
                <a:ext cx="740709" cy="68846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BASAL/Dia1</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4</a:t>
                </a:r>
                <a:endParaRPr/>
              </a:p>
              <a:p>
                <a:pPr indent="0" lvl="0" marL="0" marR="0" rtl="0" algn="ctr">
                  <a:lnSpc>
                    <a:spcPct val="100000"/>
                  </a:lnSpc>
                  <a:spcBef>
                    <a:spcPts val="9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8</a:t>
                </a:r>
                <a:endParaRPr/>
              </a:p>
            </p:txBody>
          </p:sp>
          <p:sp>
            <p:nvSpPr>
              <p:cNvPr id="10752" name="Google Shape;10752;p161"/>
              <p:cNvSpPr/>
              <p:nvPr/>
            </p:nvSpPr>
            <p:spPr>
              <a:xfrm>
                <a:off x="479635" y="5610700"/>
                <a:ext cx="1180680" cy="146428"/>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2"/>
                  </a:buClr>
                  <a:buSzPts val="900"/>
                  <a:buFont typeface="Calibri"/>
                  <a:buNone/>
                </a:pPr>
                <a:r>
                  <a:rPr b="1" i="0" lang="pt-BR" sz="900" u="none" cap="none" strike="noStrike">
                    <a:solidFill>
                      <a:schemeClr val="dk2"/>
                    </a:solidFill>
                    <a:latin typeface="Calibri"/>
                    <a:ea typeface="Calibri"/>
                    <a:cs typeface="Calibri"/>
                    <a:sym typeface="Calibri"/>
                  </a:rPr>
                  <a:t>Previamente tratados com eculizumabe</a:t>
                </a:r>
                <a:endParaRPr b="1" i="0" sz="900" u="none" cap="none" strike="noStrike">
                  <a:solidFill>
                    <a:schemeClr val="dk2"/>
                  </a:solidFill>
                  <a:latin typeface="Calibri"/>
                  <a:ea typeface="Calibri"/>
                  <a:cs typeface="Calibri"/>
                  <a:sym typeface="Calibri"/>
                </a:endParaRPr>
              </a:p>
            </p:txBody>
          </p:sp>
          <p:sp>
            <p:nvSpPr>
              <p:cNvPr id="10753" name="Google Shape;10753;p161"/>
              <p:cNvSpPr txBox="1"/>
              <p:nvPr/>
            </p:nvSpPr>
            <p:spPr>
              <a:xfrm>
                <a:off x="2741828" y="5107300"/>
                <a:ext cx="284400" cy="68846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15</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4</a:t>
                </a:r>
                <a:endParaRPr/>
              </a:p>
              <a:p>
                <a:pPr indent="0" lvl="0" marL="0" marR="0" rtl="0" algn="ctr">
                  <a:lnSpc>
                    <a:spcPct val="100000"/>
                  </a:lnSpc>
                  <a:spcBef>
                    <a:spcPts val="9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8</a:t>
                </a:r>
                <a:endParaRPr b="1" i="0" sz="1000" u="none" cap="none" strike="noStrike">
                  <a:solidFill>
                    <a:srgbClr val="37302C"/>
                  </a:solidFill>
                  <a:latin typeface="Calibri"/>
                  <a:ea typeface="Calibri"/>
                  <a:cs typeface="Calibri"/>
                  <a:sym typeface="Calibri"/>
                </a:endParaRPr>
              </a:p>
            </p:txBody>
          </p:sp>
          <p:sp>
            <p:nvSpPr>
              <p:cNvPr id="10754" name="Google Shape;10754;p161"/>
              <p:cNvSpPr txBox="1"/>
              <p:nvPr/>
            </p:nvSpPr>
            <p:spPr>
              <a:xfrm>
                <a:off x="6191793" y="5107300"/>
                <a:ext cx="282423" cy="73852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71</a:t>
                </a:r>
                <a:endParaRPr/>
              </a:p>
              <a:p>
                <a:pPr indent="0" lvl="0" marL="0" marR="0" rtl="0" algn="ctr">
                  <a:lnSpc>
                    <a:spcPct val="100000"/>
                  </a:lnSpc>
                  <a:spcBef>
                    <a:spcPts val="14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4</a:t>
                </a:r>
                <a:endParaRPr/>
              </a:p>
              <a:p>
                <a:pPr indent="0" lvl="0" marL="0" marR="0" rtl="0" algn="ctr">
                  <a:lnSpc>
                    <a:spcPct val="100000"/>
                  </a:lnSpc>
                  <a:spcBef>
                    <a:spcPts val="90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7</a:t>
                </a:r>
                <a:endParaRPr b="1" i="0" sz="1000" u="none" cap="none" strike="noStrike">
                  <a:solidFill>
                    <a:srgbClr val="37302C"/>
                  </a:solidFill>
                  <a:latin typeface="Calibri"/>
                  <a:ea typeface="Calibri"/>
                  <a:cs typeface="Calibri"/>
                  <a:sym typeface="Calibri"/>
                </a:endParaRPr>
              </a:p>
            </p:txBody>
          </p:sp>
        </p:grpSp>
        <p:grpSp>
          <p:nvGrpSpPr>
            <p:cNvPr id="10755" name="Google Shape;10755;p161"/>
            <p:cNvGrpSpPr/>
            <p:nvPr/>
          </p:nvGrpSpPr>
          <p:grpSpPr>
            <a:xfrm>
              <a:off x="1324662" y="2181946"/>
              <a:ext cx="10197151" cy="2796583"/>
              <a:chOff x="1268413" y="2062215"/>
              <a:chExt cx="7242012" cy="2796583"/>
            </a:xfrm>
          </p:grpSpPr>
          <p:grpSp>
            <p:nvGrpSpPr>
              <p:cNvPr id="10756" name="Google Shape;10756;p161"/>
              <p:cNvGrpSpPr/>
              <p:nvPr/>
            </p:nvGrpSpPr>
            <p:grpSpPr>
              <a:xfrm>
                <a:off x="1273067" y="2062215"/>
                <a:ext cx="7237358" cy="2330485"/>
                <a:chOff x="1274280" y="2062215"/>
                <a:chExt cx="10388333" cy="2330485"/>
              </a:xfrm>
            </p:grpSpPr>
            <p:cxnSp>
              <p:nvCxnSpPr>
                <p:cNvPr id="10757" name="Google Shape;10757;p161"/>
                <p:cNvCxnSpPr/>
                <p:nvPr/>
              </p:nvCxnSpPr>
              <p:spPr>
                <a:xfrm>
                  <a:off x="1274280" y="4392700"/>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758" name="Google Shape;10758;p161"/>
                <p:cNvCxnSpPr/>
                <p:nvPr/>
              </p:nvCxnSpPr>
              <p:spPr>
                <a:xfrm>
                  <a:off x="1274280" y="2994409"/>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759" name="Google Shape;10759;p161"/>
                <p:cNvCxnSpPr/>
                <p:nvPr/>
              </p:nvCxnSpPr>
              <p:spPr>
                <a:xfrm>
                  <a:off x="1274280" y="2062215"/>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760" name="Google Shape;10760;p161"/>
                <p:cNvCxnSpPr/>
                <p:nvPr/>
              </p:nvCxnSpPr>
              <p:spPr>
                <a:xfrm>
                  <a:off x="1274280" y="3926603"/>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761" name="Google Shape;10761;p161"/>
                <p:cNvCxnSpPr/>
                <p:nvPr/>
              </p:nvCxnSpPr>
              <p:spPr>
                <a:xfrm>
                  <a:off x="1274280" y="2528312"/>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762" name="Google Shape;10762;p161"/>
                <p:cNvCxnSpPr/>
                <p:nvPr/>
              </p:nvCxnSpPr>
              <p:spPr>
                <a:xfrm>
                  <a:off x="1274280" y="3460506"/>
                  <a:ext cx="10388333" cy="0"/>
                </a:xfrm>
                <a:prstGeom prst="straightConnector1">
                  <a:avLst/>
                </a:prstGeom>
                <a:noFill/>
                <a:ln cap="flat" cmpd="sng" w="12700">
                  <a:solidFill>
                    <a:srgbClr val="EEF1F4"/>
                  </a:solidFill>
                  <a:prstDash val="solid"/>
                  <a:miter lim="800000"/>
                  <a:headEnd len="sm" w="sm" type="none"/>
                  <a:tailEnd len="sm" w="sm" type="none"/>
                </a:ln>
              </p:spPr>
            </p:cxnSp>
          </p:grpSp>
          <p:cxnSp>
            <p:nvCxnSpPr>
              <p:cNvPr id="10763" name="Google Shape;10763;p161"/>
              <p:cNvCxnSpPr/>
              <p:nvPr/>
            </p:nvCxnSpPr>
            <p:spPr>
              <a:xfrm>
                <a:off x="1268413" y="4858798"/>
                <a:ext cx="7236000" cy="0"/>
              </a:xfrm>
              <a:prstGeom prst="straightConnector1">
                <a:avLst/>
              </a:prstGeom>
              <a:noFill/>
              <a:ln cap="flat" cmpd="sng" w="12700">
                <a:solidFill>
                  <a:srgbClr val="EEF1F4"/>
                </a:solidFill>
                <a:prstDash val="solid"/>
                <a:miter lim="800000"/>
                <a:headEnd len="sm" w="sm" type="none"/>
                <a:tailEnd len="sm" w="sm" type="none"/>
              </a:ln>
            </p:spPr>
          </p:cxnSp>
        </p:grpSp>
        <p:cxnSp>
          <p:nvCxnSpPr>
            <p:cNvPr id="10764" name="Google Shape;10764;p161"/>
            <p:cNvCxnSpPr/>
            <p:nvPr/>
          </p:nvCxnSpPr>
          <p:spPr>
            <a:xfrm>
              <a:off x="1331215" y="4127452"/>
              <a:ext cx="10190598" cy="0"/>
            </a:xfrm>
            <a:prstGeom prst="straightConnector1">
              <a:avLst/>
            </a:prstGeom>
            <a:noFill/>
            <a:ln cap="flat" cmpd="sng" w="28575">
              <a:solidFill>
                <a:srgbClr val="2AB8CA"/>
              </a:solidFill>
              <a:prstDash val="dash"/>
              <a:miter lim="800000"/>
              <a:headEnd len="sm" w="sm" type="none"/>
              <a:tailEnd len="sm" w="sm" type="none"/>
            </a:ln>
          </p:spPr>
        </p:cxnSp>
        <p:grpSp>
          <p:nvGrpSpPr>
            <p:cNvPr id="10765" name="Google Shape;10765;p161"/>
            <p:cNvGrpSpPr/>
            <p:nvPr/>
          </p:nvGrpSpPr>
          <p:grpSpPr>
            <a:xfrm>
              <a:off x="1719949" y="3776491"/>
              <a:ext cx="9282113" cy="871538"/>
              <a:chOff x="1048" y="2208"/>
              <a:chExt cx="5847" cy="549"/>
            </a:xfrm>
          </p:grpSpPr>
          <p:cxnSp>
            <p:nvCxnSpPr>
              <p:cNvPr id="10766" name="Google Shape;10766;p161"/>
              <p:cNvCxnSpPr/>
              <p:nvPr/>
            </p:nvCxnSpPr>
            <p:spPr>
              <a:xfrm>
                <a:off x="1048" y="2655"/>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67" name="Google Shape;10767;p161"/>
              <p:cNvCxnSpPr/>
              <p:nvPr/>
            </p:nvCxnSpPr>
            <p:spPr>
              <a:xfrm>
                <a:off x="1048" y="2681"/>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68" name="Google Shape;10768;p161"/>
              <p:cNvCxnSpPr/>
              <p:nvPr/>
            </p:nvCxnSpPr>
            <p:spPr>
              <a:xfrm>
                <a:off x="1082" y="2655"/>
                <a:ext cx="0" cy="26"/>
              </a:xfrm>
              <a:prstGeom prst="straightConnector1">
                <a:avLst/>
              </a:prstGeom>
              <a:noFill/>
              <a:ln cap="flat" cmpd="sng" w="17450">
                <a:solidFill>
                  <a:srgbClr val="002F6C"/>
                </a:solidFill>
                <a:prstDash val="solid"/>
                <a:miter lim="800000"/>
                <a:headEnd len="med" w="med" type="none"/>
                <a:tailEnd len="med" w="med" type="none"/>
              </a:ln>
            </p:spPr>
          </p:cxnSp>
          <p:cxnSp>
            <p:nvCxnSpPr>
              <p:cNvPr id="10769" name="Google Shape;10769;p161"/>
              <p:cNvCxnSpPr/>
              <p:nvPr/>
            </p:nvCxnSpPr>
            <p:spPr>
              <a:xfrm>
                <a:off x="1048" y="2655"/>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70" name="Google Shape;10770;p161"/>
              <p:cNvCxnSpPr/>
              <p:nvPr/>
            </p:nvCxnSpPr>
            <p:spPr>
              <a:xfrm>
                <a:off x="1048" y="2681"/>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71" name="Google Shape;10771;p161"/>
              <p:cNvCxnSpPr/>
              <p:nvPr/>
            </p:nvCxnSpPr>
            <p:spPr>
              <a:xfrm>
                <a:off x="1082" y="2655"/>
                <a:ext cx="0" cy="26"/>
              </a:xfrm>
              <a:prstGeom prst="straightConnector1">
                <a:avLst/>
              </a:prstGeom>
              <a:noFill/>
              <a:ln cap="flat" cmpd="sng" w="17450">
                <a:solidFill>
                  <a:srgbClr val="002F6C"/>
                </a:solidFill>
                <a:prstDash val="solid"/>
                <a:miter lim="800000"/>
                <a:headEnd len="med" w="med" type="none"/>
                <a:tailEnd len="med" w="med" type="none"/>
              </a:ln>
            </p:spPr>
          </p:cxnSp>
          <p:cxnSp>
            <p:nvCxnSpPr>
              <p:cNvPr id="10772" name="Google Shape;10772;p161"/>
              <p:cNvCxnSpPr/>
              <p:nvPr/>
            </p:nvCxnSpPr>
            <p:spPr>
              <a:xfrm>
                <a:off x="3886" y="2303"/>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73" name="Google Shape;10773;p161"/>
              <p:cNvCxnSpPr/>
              <p:nvPr/>
            </p:nvCxnSpPr>
            <p:spPr>
              <a:xfrm>
                <a:off x="3886" y="2757"/>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74" name="Google Shape;10774;p161"/>
              <p:cNvCxnSpPr/>
              <p:nvPr/>
            </p:nvCxnSpPr>
            <p:spPr>
              <a:xfrm>
                <a:off x="3920" y="2303"/>
                <a:ext cx="0" cy="454"/>
              </a:xfrm>
              <a:prstGeom prst="straightConnector1">
                <a:avLst/>
              </a:prstGeom>
              <a:noFill/>
              <a:ln cap="flat" cmpd="sng" w="17450">
                <a:solidFill>
                  <a:srgbClr val="002F6C"/>
                </a:solidFill>
                <a:prstDash val="solid"/>
                <a:miter lim="800000"/>
                <a:headEnd len="med" w="med" type="none"/>
                <a:tailEnd len="med" w="med" type="none"/>
              </a:ln>
            </p:spPr>
          </p:cxnSp>
          <p:cxnSp>
            <p:nvCxnSpPr>
              <p:cNvPr id="10775" name="Google Shape;10775;p161"/>
              <p:cNvCxnSpPr/>
              <p:nvPr/>
            </p:nvCxnSpPr>
            <p:spPr>
              <a:xfrm>
                <a:off x="3900" y="2521"/>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76" name="Google Shape;10776;p161"/>
              <p:cNvCxnSpPr/>
              <p:nvPr/>
            </p:nvCxnSpPr>
            <p:spPr>
              <a:xfrm>
                <a:off x="3900" y="2730"/>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77" name="Google Shape;10777;p161"/>
              <p:cNvCxnSpPr/>
              <p:nvPr/>
            </p:nvCxnSpPr>
            <p:spPr>
              <a:xfrm>
                <a:off x="3933" y="2521"/>
                <a:ext cx="0" cy="209"/>
              </a:xfrm>
              <a:prstGeom prst="straightConnector1">
                <a:avLst/>
              </a:prstGeom>
              <a:noFill/>
              <a:ln cap="flat" cmpd="sng" w="17450">
                <a:solidFill>
                  <a:srgbClr val="002F6C"/>
                </a:solidFill>
                <a:prstDash val="solid"/>
                <a:miter lim="800000"/>
                <a:headEnd len="med" w="med" type="none"/>
                <a:tailEnd len="med" w="med" type="none"/>
              </a:ln>
            </p:spPr>
          </p:cxnSp>
          <p:cxnSp>
            <p:nvCxnSpPr>
              <p:cNvPr id="10778" name="Google Shape;10778;p161"/>
              <p:cNvCxnSpPr/>
              <p:nvPr/>
            </p:nvCxnSpPr>
            <p:spPr>
              <a:xfrm>
                <a:off x="5362" y="2335"/>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79" name="Google Shape;10779;p161"/>
              <p:cNvCxnSpPr/>
              <p:nvPr/>
            </p:nvCxnSpPr>
            <p:spPr>
              <a:xfrm>
                <a:off x="5362" y="2702"/>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80" name="Google Shape;10780;p161"/>
              <p:cNvCxnSpPr/>
              <p:nvPr/>
            </p:nvCxnSpPr>
            <p:spPr>
              <a:xfrm>
                <a:off x="5395" y="2335"/>
                <a:ext cx="0" cy="367"/>
              </a:xfrm>
              <a:prstGeom prst="straightConnector1">
                <a:avLst/>
              </a:prstGeom>
              <a:noFill/>
              <a:ln cap="flat" cmpd="sng" w="17450">
                <a:solidFill>
                  <a:srgbClr val="002F6C"/>
                </a:solidFill>
                <a:prstDash val="solid"/>
                <a:miter lim="800000"/>
                <a:headEnd len="med" w="med" type="none"/>
                <a:tailEnd len="med" w="med" type="none"/>
              </a:ln>
            </p:spPr>
          </p:cxnSp>
          <p:cxnSp>
            <p:nvCxnSpPr>
              <p:cNvPr id="10781" name="Google Shape;10781;p161"/>
              <p:cNvCxnSpPr/>
              <p:nvPr/>
            </p:nvCxnSpPr>
            <p:spPr>
              <a:xfrm>
                <a:off x="5366" y="2574"/>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82" name="Google Shape;10782;p161"/>
              <p:cNvCxnSpPr/>
              <p:nvPr/>
            </p:nvCxnSpPr>
            <p:spPr>
              <a:xfrm>
                <a:off x="5366" y="2697"/>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83" name="Google Shape;10783;p161"/>
              <p:cNvCxnSpPr/>
              <p:nvPr/>
            </p:nvCxnSpPr>
            <p:spPr>
              <a:xfrm>
                <a:off x="5399" y="2574"/>
                <a:ext cx="0" cy="123"/>
              </a:xfrm>
              <a:prstGeom prst="straightConnector1">
                <a:avLst/>
              </a:prstGeom>
              <a:noFill/>
              <a:ln cap="flat" cmpd="sng" w="17450">
                <a:solidFill>
                  <a:srgbClr val="002F6C"/>
                </a:solidFill>
                <a:prstDash val="solid"/>
                <a:miter lim="800000"/>
                <a:headEnd len="med" w="med" type="none"/>
                <a:tailEnd len="med" w="med" type="none"/>
              </a:ln>
            </p:spPr>
          </p:cxnSp>
          <p:cxnSp>
            <p:nvCxnSpPr>
              <p:cNvPr id="10784" name="Google Shape;10784;p161"/>
              <p:cNvCxnSpPr/>
              <p:nvPr/>
            </p:nvCxnSpPr>
            <p:spPr>
              <a:xfrm>
                <a:off x="6827" y="2208"/>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85" name="Google Shape;10785;p161"/>
              <p:cNvCxnSpPr/>
              <p:nvPr/>
            </p:nvCxnSpPr>
            <p:spPr>
              <a:xfrm>
                <a:off x="6827" y="2737"/>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86" name="Google Shape;10786;p161"/>
              <p:cNvCxnSpPr/>
              <p:nvPr/>
            </p:nvCxnSpPr>
            <p:spPr>
              <a:xfrm>
                <a:off x="6861" y="2208"/>
                <a:ext cx="0" cy="529"/>
              </a:xfrm>
              <a:prstGeom prst="straightConnector1">
                <a:avLst/>
              </a:prstGeom>
              <a:noFill/>
              <a:ln cap="flat" cmpd="sng" w="17450">
                <a:solidFill>
                  <a:srgbClr val="002F6C"/>
                </a:solidFill>
                <a:prstDash val="solid"/>
                <a:miter lim="800000"/>
                <a:headEnd len="med" w="med" type="none"/>
                <a:tailEnd len="med" w="med" type="none"/>
              </a:ln>
            </p:spPr>
          </p:cxnSp>
          <p:cxnSp>
            <p:nvCxnSpPr>
              <p:cNvPr id="10787" name="Google Shape;10787;p161"/>
              <p:cNvCxnSpPr/>
              <p:nvPr/>
            </p:nvCxnSpPr>
            <p:spPr>
              <a:xfrm>
                <a:off x="1716" y="2562"/>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88" name="Google Shape;10788;p161"/>
              <p:cNvCxnSpPr/>
              <p:nvPr/>
            </p:nvCxnSpPr>
            <p:spPr>
              <a:xfrm>
                <a:off x="1716" y="2616"/>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89" name="Google Shape;10789;p161"/>
              <p:cNvCxnSpPr/>
              <p:nvPr/>
            </p:nvCxnSpPr>
            <p:spPr>
              <a:xfrm>
                <a:off x="1716" y="2681"/>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790" name="Google Shape;10790;p161"/>
              <p:cNvCxnSpPr/>
              <p:nvPr/>
            </p:nvCxnSpPr>
            <p:spPr>
              <a:xfrm>
                <a:off x="1750" y="2562"/>
                <a:ext cx="0" cy="119"/>
              </a:xfrm>
              <a:prstGeom prst="straightConnector1">
                <a:avLst/>
              </a:prstGeom>
              <a:noFill/>
              <a:ln cap="flat" cmpd="sng" w="17450">
                <a:solidFill>
                  <a:srgbClr val="002F6C"/>
                </a:solidFill>
                <a:prstDash val="solid"/>
                <a:miter lim="800000"/>
                <a:headEnd len="med" w="med" type="none"/>
                <a:tailEnd len="med" w="med" type="none"/>
              </a:ln>
            </p:spPr>
          </p:cxnSp>
          <p:sp>
            <p:nvSpPr>
              <p:cNvPr id="10791" name="Google Shape;10791;p161"/>
              <p:cNvSpPr/>
              <p:nvPr/>
            </p:nvSpPr>
            <p:spPr>
              <a:xfrm>
                <a:off x="1064" y="2650"/>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92" name="Google Shape;10792;p161"/>
              <p:cNvSpPr/>
              <p:nvPr/>
            </p:nvSpPr>
            <p:spPr>
              <a:xfrm>
                <a:off x="1727" y="2605"/>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93" name="Google Shape;10793;p161"/>
              <p:cNvSpPr/>
              <p:nvPr/>
            </p:nvSpPr>
            <p:spPr>
              <a:xfrm>
                <a:off x="1741" y="2628"/>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94" name="Google Shape;10794;p161"/>
              <p:cNvSpPr/>
              <p:nvPr/>
            </p:nvSpPr>
            <p:spPr>
              <a:xfrm>
                <a:off x="3901" y="2512"/>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95" name="Google Shape;10795;p161"/>
              <p:cNvSpPr/>
              <p:nvPr/>
            </p:nvSpPr>
            <p:spPr>
              <a:xfrm>
                <a:off x="3915" y="2607"/>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96" name="Google Shape;10796;p161"/>
              <p:cNvSpPr/>
              <p:nvPr/>
            </p:nvSpPr>
            <p:spPr>
              <a:xfrm>
                <a:off x="5376" y="2500"/>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97" name="Google Shape;10797;p161"/>
              <p:cNvSpPr/>
              <p:nvPr/>
            </p:nvSpPr>
            <p:spPr>
              <a:xfrm>
                <a:off x="5380" y="2616"/>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98" name="Google Shape;10798;p161"/>
              <p:cNvSpPr/>
              <p:nvPr/>
            </p:nvSpPr>
            <p:spPr>
              <a:xfrm>
                <a:off x="6842" y="2458"/>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799" name="Google Shape;10799;p161"/>
              <p:cNvSpPr/>
              <p:nvPr/>
            </p:nvSpPr>
            <p:spPr>
              <a:xfrm>
                <a:off x="1082" y="2476"/>
                <a:ext cx="5779" cy="192"/>
              </a:xfrm>
              <a:custGeom>
                <a:rect b="b" l="l" r="r" t="t"/>
                <a:pathLst>
                  <a:path extrusionOk="0" h="192" w="5779">
                    <a:moveTo>
                      <a:pt x="0" y="192"/>
                    </a:moveTo>
                    <a:lnTo>
                      <a:pt x="664" y="147"/>
                    </a:lnTo>
                    <a:lnTo>
                      <a:pt x="677" y="171"/>
                    </a:lnTo>
                    <a:lnTo>
                      <a:pt x="2838" y="54"/>
                    </a:lnTo>
                    <a:lnTo>
                      <a:pt x="2851" y="150"/>
                    </a:lnTo>
                    <a:lnTo>
                      <a:pt x="4313" y="43"/>
                    </a:lnTo>
                    <a:lnTo>
                      <a:pt x="4317" y="159"/>
                    </a:lnTo>
                    <a:lnTo>
                      <a:pt x="5779" y="0"/>
                    </a:lnTo>
                  </a:path>
                </a:pathLst>
              </a:custGeom>
              <a:noFill/>
              <a:ln cap="flat" cmpd="sng" w="17450">
                <a:solidFill>
                  <a:srgbClr val="002F6C"/>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0800" name="Google Shape;10800;p161"/>
            <p:cNvGrpSpPr/>
            <p:nvPr/>
          </p:nvGrpSpPr>
          <p:grpSpPr>
            <a:xfrm>
              <a:off x="9139441" y="1941786"/>
              <a:ext cx="2380279" cy="631769"/>
              <a:chOff x="1599486" y="1945116"/>
              <a:chExt cx="2380279" cy="631769"/>
            </a:xfrm>
          </p:grpSpPr>
          <p:sp>
            <p:nvSpPr>
              <p:cNvPr id="10801" name="Google Shape;10801;p161"/>
              <p:cNvSpPr/>
              <p:nvPr/>
            </p:nvSpPr>
            <p:spPr>
              <a:xfrm>
                <a:off x="1599486" y="1945116"/>
                <a:ext cx="2378420" cy="631769"/>
              </a:xfrm>
              <a:prstGeom prst="rect">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0802" name="Google Shape;10802;p161"/>
              <p:cNvGrpSpPr/>
              <p:nvPr/>
            </p:nvGrpSpPr>
            <p:grpSpPr>
              <a:xfrm>
                <a:off x="1668361" y="1958400"/>
                <a:ext cx="2311404" cy="605200"/>
                <a:chOff x="1625829" y="1971685"/>
                <a:chExt cx="2311404" cy="605200"/>
              </a:xfrm>
            </p:grpSpPr>
            <p:grpSp>
              <p:nvGrpSpPr>
                <p:cNvPr id="10803" name="Google Shape;10803;p161"/>
                <p:cNvGrpSpPr/>
                <p:nvPr/>
              </p:nvGrpSpPr>
              <p:grpSpPr>
                <a:xfrm>
                  <a:off x="1625829" y="2070789"/>
                  <a:ext cx="350875" cy="90610"/>
                  <a:chOff x="8376495" y="4352663"/>
                  <a:chExt cx="350875" cy="90610"/>
                </a:xfrm>
              </p:grpSpPr>
              <p:cxnSp>
                <p:nvCxnSpPr>
                  <p:cNvPr id="10804" name="Google Shape;10804;p161"/>
                  <p:cNvCxnSpPr/>
                  <p:nvPr/>
                </p:nvCxnSpPr>
                <p:spPr>
                  <a:xfrm>
                    <a:off x="8376495" y="4397968"/>
                    <a:ext cx="350875" cy="0"/>
                  </a:xfrm>
                  <a:prstGeom prst="straightConnector1">
                    <a:avLst/>
                  </a:prstGeom>
                  <a:noFill/>
                  <a:ln cap="flat" cmpd="sng" w="19050">
                    <a:solidFill>
                      <a:schemeClr val="lt2"/>
                    </a:solidFill>
                    <a:prstDash val="solid"/>
                    <a:miter lim="800000"/>
                    <a:headEnd len="sm" w="sm" type="none"/>
                    <a:tailEnd len="sm" w="sm" type="none"/>
                  </a:ln>
                </p:spPr>
              </p:cxnSp>
              <p:sp>
                <p:nvSpPr>
                  <p:cNvPr id="10805" name="Google Shape;10805;p161"/>
                  <p:cNvSpPr/>
                  <p:nvPr/>
                </p:nvSpPr>
                <p:spPr>
                  <a:xfrm>
                    <a:off x="8508130" y="4352663"/>
                    <a:ext cx="87606" cy="9061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800"/>
                      <a:buFont typeface="Calibri"/>
                      <a:buNone/>
                    </a:pPr>
                    <a:r>
                      <a:t/>
                    </a:r>
                    <a:endParaRPr b="0" i="0" sz="800" u="none" cap="none" strike="noStrike">
                      <a:solidFill>
                        <a:srgbClr val="FFFFFF"/>
                      </a:solidFill>
                      <a:latin typeface="Calibri"/>
                      <a:ea typeface="Calibri"/>
                      <a:cs typeface="Calibri"/>
                      <a:sym typeface="Calibri"/>
                    </a:endParaRPr>
                  </a:p>
                </p:txBody>
              </p:sp>
            </p:grpSp>
            <p:grpSp>
              <p:nvGrpSpPr>
                <p:cNvPr id="10806" name="Google Shape;10806;p161"/>
                <p:cNvGrpSpPr/>
                <p:nvPr/>
              </p:nvGrpSpPr>
              <p:grpSpPr>
                <a:xfrm>
                  <a:off x="1625829" y="2391267"/>
                  <a:ext cx="350875" cy="90000"/>
                  <a:chOff x="8338946" y="4621051"/>
                  <a:chExt cx="350875" cy="90000"/>
                </a:xfrm>
              </p:grpSpPr>
              <p:cxnSp>
                <p:nvCxnSpPr>
                  <p:cNvPr id="10807" name="Google Shape;10807;p161"/>
                  <p:cNvCxnSpPr/>
                  <p:nvPr/>
                </p:nvCxnSpPr>
                <p:spPr>
                  <a:xfrm>
                    <a:off x="8338946" y="4666051"/>
                    <a:ext cx="350875" cy="0"/>
                  </a:xfrm>
                  <a:prstGeom prst="straightConnector1">
                    <a:avLst/>
                  </a:prstGeom>
                  <a:noFill/>
                  <a:ln cap="flat" cmpd="sng" w="19050">
                    <a:solidFill>
                      <a:srgbClr val="002F6C"/>
                    </a:solidFill>
                    <a:prstDash val="solid"/>
                    <a:miter lim="800000"/>
                    <a:headEnd len="sm" w="sm" type="none"/>
                    <a:tailEnd len="sm" w="sm" type="none"/>
                  </a:ln>
                </p:spPr>
              </p:cxnSp>
              <p:sp>
                <p:nvSpPr>
                  <p:cNvPr id="10808" name="Google Shape;10808;p161"/>
                  <p:cNvSpPr/>
                  <p:nvPr/>
                </p:nvSpPr>
                <p:spPr>
                  <a:xfrm>
                    <a:off x="8470581" y="4621051"/>
                    <a:ext cx="86400" cy="90000"/>
                  </a:xfrm>
                  <a:prstGeom prst="ellipse">
                    <a:avLst/>
                  </a:prstGeom>
                  <a:solidFill>
                    <a:srgbClr val="002F6C"/>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800"/>
                      <a:buFont typeface="Calibri"/>
                      <a:buNone/>
                    </a:pPr>
                    <a:r>
                      <a:t/>
                    </a:r>
                    <a:endParaRPr b="0" i="0" sz="800" u="none" cap="none" strike="noStrike">
                      <a:solidFill>
                        <a:srgbClr val="FFFFFF"/>
                      </a:solidFill>
                      <a:latin typeface="Calibri"/>
                      <a:ea typeface="Calibri"/>
                      <a:cs typeface="Calibri"/>
                      <a:sym typeface="Calibri"/>
                    </a:endParaRPr>
                  </a:p>
                </p:txBody>
              </p:sp>
            </p:grpSp>
            <p:sp>
              <p:nvSpPr>
                <p:cNvPr id="10809" name="Google Shape;10809;p161"/>
                <p:cNvSpPr/>
                <p:nvPr/>
              </p:nvSpPr>
              <p:spPr>
                <a:xfrm>
                  <a:off x="1985700" y="1971685"/>
                  <a:ext cx="1951533" cy="293001"/>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37302C"/>
                    </a:buClr>
                    <a:buSzPts val="800"/>
                    <a:buFont typeface="Calibri"/>
                    <a:buNone/>
                  </a:pPr>
                  <a:r>
                    <a:rPr b="1" i="0" lang="pt-BR" sz="800" u="none" cap="none" strike="noStrike">
                      <a:solidFill>
                        <a:srgbClr val="37302C"/>
                      </a:solidFill>
                      <a:latin typeface="Calibri"/>
                      <a:ea typeface="Calibri"/>
                      <a:cs typeface="Calibri"/>
                      <a:sym typeface="Calibri"/>
                    </a:rPr>
                    <a:t>Virgens de tratamento</a:t>
                  </a:r>
                  <a:endParaRPr/>
                </a:p>
              </p:txBody>
            </p:sp>
            <p:sp>
              <p:nvSpPr>
                <p:cNvPr id="10810" name="Google Shape;10810;p161"/>
                <p:cNvSpPr/>
                <p:nvPr/>
              </p:nvSpPr>
              <p:spPr>
                <a:xfrm>
                  <a:off x="1985701" y="2283884"/>
                  <a:ext cx="1949673" cy="293001"/>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37302C"/>
                    </a:buClr>
                    <a:buSzPts val="800"/>
                    <a:buFont typeface="Calibri"/>
                    <a:buNone/>
                  </a:pPr>
                  <a:r>
                    <a:rPr b="1" i="0" lang="pt-BR" sz="800" u="none" cap="none" strike="noStrike">
                      <a:solidFill>
                        <a:srgbClr val="37302C"/>
                      </a:solidFill>
                      <a:latin typeface="Calibri"/>
                      <a:ea typeface="Calibri"/>
                      <a:cs typeface="Calibri"/>
                      <a:sym typeface="Calibri"/>
                    </a:rPr>
                    <a:t>Previamente tratados com eculizumabe</a:t>
                  </a:r>
                  <a:endParaRPr b="1" i="0" sz="800" u="none" cap="none" strike="noStrike">
                    <a:solidFill>
                      <a:srgbClr val="37302C"/>
                    </a:solidFill>
                    <a:latin typeface="Calibri"/>
                    <a:ea typeface="Calibri"/>
                    <a:cs typeface="Calibri"/>
                    <a:sym typeface="Calibri"/>
                  </a:endParaRPr>
                </a:p>
              </p:txBody>
            </p:sp>
          </p:grpSp>
        </p:grpSp>
        <p:grpSp>
          <p:nvGrpSpPr>
            <p:cNvPr id="10811" name="Google Shape;10811;p161"/>
            <p:cNvGrpSpPr/>
            <p:nvPr/>
          </p:nvGrpSpPr>
          <p:grpSpPr>
            <a:xfrm>
              <a:off x="1764399" y="2584277"/>
              <a:ext cx="9344025" cy="2168525"/>
              <a:chOff x="1076" y="1457"/>
              <a:chExt cx="5886" cy="1366"/>
            </a:xfrm>
          </p:grpSpPr>
          <p:cxnSp>
            <p:nvCxnSpPr>
              <p:cNvPr id="10812" name="Google Shape;10812;p161"/>
              <p:cNvCxnSpPr/>
              <p:nvPr/>
            </p:nvCxnSpPr>
            <p:spPr>
              <a:xfrm>
                <a:off x="1082" y="2593"/>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813" name="Google Shape;10813;p161"/>
              <p:cNvCxnSpPr/>
              <p:nvPr/>
            </p:nvCxnSpPr>
            <p:spPr>
              <a:xfrm>
                <a:off x="1082" y="2723"/>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814" name="Google Shape;10814;p161"/>
              <p:cNvCxnSpPr/>
              <p:nvPr/>
            </p:nvCxnSpPr>
            <p:spPr>
              <a:xfrm>
                <a:off x="1116" y="2593"/>
                <a:ext cx="0" cy="130"/>
              </a:xfrm>
              <a:prstGeom prst="straightConnector1">
                <a:avLst/>
              </a:prstGeom>
              <a:noFill/>
              <a:ln cap="flat" cmpd="sng" w="17450">
                <a:solidFill>
                  <a:schemeClr val="lt2"/>
                </a:solidFill>
                <a:prstDash val="solid"/>
                <a:miter lim="800000"/>
                <a:headEnd len="med" w="med" type="none"/>
                <a:tailEnd len="med" w="med" type="none"/>
              </a:ln>
            </p:spPr>
          </p:cxnSp>
          <p:cxnSp>
            <p:nvCxnSpPr>
              <p:cNvPr id="10815" name="Google Shape;10815;p161"/>
              <p:cNvCxnSpPr/>
              <p:nvPr/>
            </p:nvCxnSpPr>
            <p:spPr>
              <a:xfrm>
                <a:off x="1082" y="2593"/>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816" name="Google Shape;10816;p161"/>
              <p:cNvCxnSpPr/>
              <p:nvPr/>
            </p:nvCxnSpPr>
            <p:spPr>
              <a:xfrm>
                <a:off x="1082" y="2723"/>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817" name="Google Shape;10817;p161"/>
              <p:cNvCxnSpPr/>
              <p:nvPr/>
            </p:nvCxnSpPr>
            <p:spPr>
              <a:xfrm>
                <a:off x="1116" y="2593"/>
                <a:ext cx="0" cy="130"/>
              </a:xfrm>
              <a:prstGeom prst="straightConnector1">
                <a:avLst/>
              </a:prstGeom>
              <a:noFill/>
              <a:ln cap="flat" cmpd="sng" w="17450">
                <a:solidFill>
                  <a:schemeClr val="lt2"/>
                </a:solidFill>
                <a:prstDash val="solid"/>
                <a:miter lim="800000"/>
                <a:headEnd len="med" w="med" type="none"/>
                <a:tailEnd len="med" w="med" type="none"/>
              </a:ln>
            </p:spPr>
          </p:cxnSp>
          <p:cxnSp>
            <p:nvCxnSpPr>
              <p:cNvPr id="10818" name="Google Shape;10818;p161"/>
              <p:cNvCxnSpPr/>
              <p:nvPr/>
            </p:nvCxnSpPr>
            <p:spPr>
              <a:xfrm>
                <a:off x="1783" y="2302"/>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819" name="Google Shape;10819;p161"/>
              <p:cNvCxnSpPr/>
              <p:nvPr/>
            </p:nvCxnSpPr>
            <p:spPr>
              <a:xfrm>
                <a:off x="1783" y="2655"/>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820" name="Google Shape;10820;p161"/>
              <p:cNvCxnSpPr/>
              <p:nvPr/>
            </p:nvCxnSpPr>
            <p:spPr>
              <a:xfrm>
                <a:off x="1817" y="2302"/>
                <a:ext cx="0" cy="353"/>
              </a:xfrm>
              <a:prstGeom prst="straightConnector1">
                <a:avLst/>
              </a:prstGeom>
              <a:noFill/>
              <a:ln cap="flat" cmpd="sng" w="17450">
                <a:solidFill>
                  <a:schemeClr val="lt2"/>
                </a:solidFill>
                <a:prstDash val="solid"/>
                <a:miter lim="800000"/>
                <a:headEnd len="med" w="med" type="none"/>
                <a:tailEnd len="med" w="med" type="none"/>
              </a:ln>
            </p:spPr>
          </p:cxnSp>
          <p:cxnSp>
            <p:nvCxnSpPr>
              <p:cNvPr id="10821" name="Google Shape;10821;p161"/>
              <p:cNvCxnSpPr/>
              <p:nvPr/>
            </p:nvCxnSpPr>
            <p:spPr>
              <a:xfrm>
                <a:off x="3967" y="2440"/>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822" name="Google Shape;10822;p161"/>
              <p:cNvCxnSpPr/>
              <p:nvPr/>
            </p:nvCxnSpPr>
            <p:spPr>
              <a:xfrm>
                <a:off x="3967" y="2720"/>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823" name="Google Shape;10823;p161"/>
              <p:cNvCxnSpPr/>
              <p:nvPr/>
            </p:nvCxnSpPr>
            <p:spPr>
              <a:xfrm>
                <a:off x="4001" y="2440"/>
                <a:ext cx="0" cy="280"/>
              </a:xfrm>
              <a:prstGeom prst="straightConnector1">
                <a:avLst/>
              </a:prstGeom>
              <a:noFill/>
              <a:ln cap="flat" cmpd="sng" w="17450">
                <a:solidFill>
                  <a:schemeClr val="lt2"/>
                </a:solidFill>
                <a:prstDash val="solid"/>
                <a:miter lim="800000"/>
                <a:headEnd len="med" w="med" type="none"/>
                <a:tailEnd len="med" w="med" type="none"/>
              </a:ln>
            </p:spPr>
          </p:cxnSp>
          <p:cxnSp>
            <p:nvCxnSpPr>
              <p:cNvPr id="10824" name="Google Shape;10824;p161"/>
              <p:cNvCxnSpPr/>
              <p:nvPr/>
            </p:nvCxnSpPr>
            <p:spPr>
              <a:xfrm>
                <a:off x="3967" y="2657"/>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825" name="Google Shape;10825;p161"/>
              <p:cNvCxnSpPr/>
              <p:nvPr/>
            </p:nvCxnSpPr>
            <p:spPr>
              <a:xfrm>
                <a:off x="3967" y="2684"/>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826" name="Google Shape;10826;p161"/>
              <p:cNvCxnSpPr/>
              <p:nvPr/>
            </p:nvCxnSpPr>
            <p:spPr>
              <a:xfrm>
                <a:off x="4001" y="2657"/>
                <a:ext cx="0" cy="27"/>
              </a:xfrm>
              <a:prstGeom prst="straightConnector1">
                <a:avLst/>
              </a:prstGeom>
              <a:noFill/>
              <a:ln cap="flat" cmpd="sng" w="17450">
                <a:solidFill>
                  <a:schemeClr val="lt2"/>
                </a:solidFill>
                <a:prstDash val="solid"/>
                <a:miter lim="800000"/>
                <a:headEnd len="med" w="med" type="none"/>
                <a:tailEnd len="med" w="med" type="none"/>
              </a:ln>
            </p:spPr>
          </p:cxnSp>
          <p:cxnSp>
            <p:nvCxnSpPr>
              <p:cNvPr id="10827" name="Google Shape;10827;p161"/>
              <p:cNvCxnSpPr/>
              <p:nvPr/>
            </p:nvCxnSpPr>
            <p:spPr>
              <a:xfrm>
                <a:off x="6895" y="2501"/>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828" name="Google Shape;10828;p161"/>
              <p:cNvCxnSpPr/>
              <p:nvPr/>
            </p:nvCxnSpPr>
            <p:spPr>
              <a:xfrm>
                <a:off x="6895" y="2747"/>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829" name="Google Shape;10829;p161"/>
              <p:cNvCxnSpPr/>
              <p:nvPr/>
            </p:nvCxnSpPr>
            <p:spPr>
              <a:xfrm>
                <a:off x="6928" y="2501"/>
                <a:ext cx="0" cy="246"/>
              </a:xfrm>
              <a:prstGeom prst="straightConnector1">
                <a:avLst/>
              </a:prstGeom>
              <a:noFill/>
              <a:ln cap="flat" cmpd="sng" w="17450">
                <a:solidFill>
                  <a:schemeClr val="lt2"/>
                </a:solidFill>
                <a:prstDash val="solid"/>
                <a:miter lim="800000"/>
                <a:headEnd len="med" w="med" type="none"/>
                <a:tailEnd len="med" w="med" type="none"/>
              </a:ln>
            </p:spPr>
          </p:cxnSp>
          <p:cxnSp>
            <p:nvCxnSpPr>
              <p:cNvPr id="10830" name="Google Shape;10830;p161"/>
              <p:cNvCxnSpPr/>
              <p:nvPr/>
            </p:nvCxnSpPr>
            <p:spPr>
              <a:xfrm>
                <a:off x="5417" y="2535"/>
                <a:ext cx="69" cy="0"/>
              </a:xfrm>
              <a:prstGeom prst="straightConnector1">
                <a:avLst/>
              </a:prstGeom>
              <a:noFill/>
              <a:ln cap="flat" cmpd="sng" w="17450">
                <a:solidFill>
                  <a:schemeClr val="lt2"/>
                </a:solidFill>
                <a:prstDash val="solid"/>
                <a:miter lim="800000"/>
                <a:headEnd len="med" w="med" type="none"/>
                <a:tailEnd len="med" w="med" type="none"/>
              </a:ln>
            </p:spPr>
          </p:cxnSp>
          <p:cxnSp>
            <p:nvCxnSpPr>
              <p:cNvPr id="10831" name="Google Shape;10831;p161"/>
              <p:cNvCxnSpPr/>
              <p:nvPr/>
            </p:nvCxnSpPr>
            <p:spPr>
              <a:xfrm>
                <a:off x="5417" y="2683"/>
                <a:ext cx="69" cy="0"/>
              </a:xfrm>
              <a:prstGeom prst="straightConnector1">
                <a:avLst/>
              </a:prstGeom>
              <a:noFill/>
              <a:ln cap="flat" cmpd="sng" w="17450">
                <a:solidFill>
                  <a:schemeClr val="lt2"/>
                </a:solidFill>
                <a:prstDash val="solid"/>
                <a:miter lim="800000"/>
                <a:headEnd len="med" w="med" type="none"/>
                <a:tailEnd len="med" w="med" type="none"/>
              </a:ln>
            </p:spPr>
          </p:cxnSp>
          <p:cxnSp>
            <p:nvCxnSpPr>
              <p:cNvPr id="10832" name="Google Shape;10832;p161"/>
              <p:cNvCxnSpPr/>
              <p:nvPr/>
            </p:nvCxnSpPr>
            <p:spPr>
              <a:xfrm>
                <a:off x="5452" y="2535"/>
                <a:ext cx="0" cy="148"/>
              </a:xfrm>
              <a:prstGeom prst="straightConnector1">
                <a:avLst/>
              </a:prstGeom>
              <a:noFill/>
              <a:ln cap="flat" cmpd="sng" w="17450">
                <a:solidFill>
                  <a:schemeClr val="lt2"/>
                </a:solidFill>
                <a:prstDash val="solid"/>
                <a:miter lim="800000"/>
                <a:headEnd len="med" w="med" type="none"/>
                <a:tailEnd len="med" w="med" type="none"/>
              </a:ln>
            </p:spPr>
          </p:cxnSp>
          <p:cxnSp>
            <p:nvCxnSpPr>
              <p:cNvPr id="10833" name="Google Shape;10833;p161"/>
              <p:cNvCxnSpPr/>
              <p:nvPr/>
            </p:nvCxnSpPr>
            <p:spPr>
              <a:xfrm>
                <a:off x="5417" y="2636"/>
                <a:ext cx="69" cy="0"/>
              </a:xfrm>
              <a:prstGeom prst="straightConnector1">
                <a:avLst/>
              </a:prstGeom>
              <a:noFill/>
              <a:ln cap="flat" cmpd="sng" w="17450">
                <a:solidFill>
                  <a:schemeClr val="lt2"/>
                </a:solidFill>
                <a:prstDash val="solid"/>
                <a:miter lim="800000"/>
                <a:headEnd len="med" w="med" type="none"/>
                <a:tailEnd len="med" w="med" type="none"/>
              </a:ln>
            </p:spPr>
          </p:cxnSp>
          <p:cxnSp>
            <p:nvCxnSpPr>
              <p:cNvPr id="10834" name="Google Shape;10834;p161"/>
              <p:cNvCxnSpPr/>
              <p:nvPr/>
            </p:nvCxnSpPr>
            <p:spPr>
              <a:xfrm>
                <a:off x="5417" y="2735"/>
                <a:ext cx="69" cy="0"/>
              </a:xfrm>
              <a:prstGeom prst="straightConnector1">
                <a:avLst/>
              </a:prstGeom>
              <a:noFill/>
              <a:ln cap="flat" cmpd="sng" w="17450">
                <a:solidFill>
                  <a:schemeClr val="lt2"/>
                </a:solidFill>
                <a:prstDash val="solid"/>
                <a:miter lim="800000"/>
                <a:headEnd len="med" w="med" type="none"/>
                <a:tailEnd len="med" w="med" type="none"/>
              </a:ln>
            </p:spPr>
          </p:cxnSp>
          <p:cxnSp>
            <p:nvCxnSpPr>
              <p:cNvPr id="10835" name="Google Shape;10835;p161"/>
              <p:cNvCxnSpPr/>
              <p:nvPr/>
            </p:nvCxnSpPr>
            <p:spPr>
              <a:xfrm>
                <a:off x="5452" y="2636"/>
                <a:ext cx="0" cy="99"/>
              </a:xfrm>
              <a:prstGeom prst="straightConnector1">
                <a:avLst/>
              </a:prstGeom>
              <a:noFill/>
              <a:ln cap="flat" cmpd="sng" w="17450">
                <a:solidFill>
                  <a:schemeClr val="lt2"/>
                </a:solidFill>
                <a:prstDash val="solid"/>
                <a:miter lim="800000"/>
                <a:headEnd len="med" w="med" type="none"/>
                <a:tailEnd len="med" w="med" type="none"/>
              </a:ln>
            </p:spPr>
          </p:cxnSp>
          <p:cxnSp>
            <p:nvCxnSpPr>
              <p:cNvPr id="10836" name="Google Shape;10836;p161"/>
              <p:cNvCxnSpPr/>
              <p:nvPr/>
            </p:nvCxnSpPr>
            <p:spPr>
              <a:xfrm>
                <a:off x="1783" y="2654"/>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837" name="Google Shape;10837;p161"/>
              <p:cNvCxnSpPr/>
              <p:nvPr/>
            </p:nvCxnSpPr>
            <p:spPr>
              <a:xfrm>
                <a:off x="1783" y="2823"/>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838" name="Google Shape;10838;p161"/>
              <p:cNvCxnSpPr/>
              <p:nvPr/>
            </p:nvCxnSpPr>
            <p:spPr>
              <a:xfrm>
                <a:off x="1817" y="2654"/>
                <a:ext cx="0" cy="169"/>
              </a:xfrm>
              <a:prstGeom prst="straightConnector1">
                <a:avLst/>
              </a:prstGeom>
              <a:noFill/>
              <a:ln cap="flat" cmpd="sng" w="17450">
                <a:solidFill>
                  <a:schemeClr val="lt2"/>
                </a:solidFill>
                <a:prstDash val="solid"/>
                <a:miter lim="800000"/>
                <a:headEnd len="med" w="med" type="none"/>
                <a:tailEnd len="med" w="med" type="none"/>
              </a:ln>
            </p:spPr>
          </p:cxnSp>
          <p:cxnSp>
            <p:nvCxnSpPr>
              <p:cNvPr id="10839" name="Google Shape;10839;p161"/>
              <p:cNvCxnSpPr/>
              <p:nvPr/>
            </p:nvCxnSpPr>
            <p:spPr>
              <a:xfrm>
                <a:off x="1076" y="1457"/>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840" name="Google Shape;10840;p161"/>
              <p:cNvCxnSpPr/>
              <p:nvPr/>
            </p:nvCxnSpPr>
            <p:spPr>
              <a:xfrm>
                <a:off x="1076" y="1622"/>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841" name="Google Shape;10841;p161"/>
              <p:cNvCxnSpPr/>
              <p:nvPr/>
            </p:nvCxnSpPr>
            <p:spPr>
              <a:xfrm>
                <a:off x="1110" y="1457"/>
                <a:ext cx="0" cy="165"/>
              </a:xfrm>
              <a:prstGeom prst="straightConnector1">
                <a:avLst/>
              </a:prstGeom>
              <a:noFill/>
              <a:ln cap="flat" cmpd="sng" w="17450">
                <a:solidFill>
                  <a:schemeClr val="lt2"/>
                </a:solidFill>
                <a:prstDash val="solid"/>
                <a:miter lim="800000"/>
                <a:headEnd len="med" w="med" type="none"/>
                <a:tailEnd len="med" w="med" type="none"/>
              </a:ln>
            </p:spPr>
          </p:cxnSp>
          <p:sp>
            <p:nvSpPr>
              <p:cNvPr id="10842" name="Google Shape;10842;p161"/>
              <p:cNvSpPr/>
              <p:nvPr/>
            </p:nvSpPr>
            <p:spPr>
              <a:xfrm>
                <a:off x="1092" y="1519"/>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43" name="Google Shape;10843;p161"/>
              <p:cNvSpPr/>
              <p:nvPr/>
            </p:nvSpPr>
            <p:spPr>
              <a:xfrm>
                <a:off x="1097" y="2638"/>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44" name="Google Shape;10844;p161"/>
              <p:cNvSpPr/>
              <p:nvPr/>
            </p:nvSpPr>
            <p:spPr>
              <a:xfrm>
                <a:off x="1799" y="2543"/>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45" name="Google Shape;10845;p161"/>
              <p:cNvSpPr/>
              <p:nvPr/>
            </p:nvSpPr>
            <p:spPr>
              <a:xfrm>
                <a:off x="1799" y="2655"/>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46" name="Google Shape;10846;p161"/>
              <p:cNvSpPr/>
              <p:nvPr/>
            </p:nvSpPr>
            <p:spPr>
              <a:xfrm>
                <a:off x="3967" y="2559"/>
                <a:ext cx="38"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47" name="Google Shape;10847;p161"/>
              <p:cNvSpPr/>
              <p:nvPr/>
            </p:nvSpPr>
            <p:spPr>
              <a:xfrm>
                <a:off x="3978" y="2651"/>
                <a:ext cx="37" cy="39"/>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48" name="Google Shape;10848;p161"/>
              <p:cNvSpPr/>
              <p:nvPr/>
            </p:nvSpPr>
            <p:spPr>
              <a:xfrm>
                <a:off x="5433" y="2617"/>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49" name="Google Shape;10849;p161"/>
              <p:cNvSpPr/>
              <p:nvPr/>
            </p:nvSpPr>
            <p:spPr>
              <a:xfrm>
                <a:off x="5440" y="2654"/>
                <a:ext cx="37" cy="38"/>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50" name="Google Shape;10850;p161"/>
              <p:cNvSpPr/>
              <p:nvPr/>
            </p:nvSpPr>
            <p:spPr>
              <a:xfrm>
                <a:off x="6909" y="2605"/>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51" name="Google Shape;10851;p161"/>
              <p:cNvSpPr/>
              <p:nvPr/>
            </p:nvSpPr>
            <p:spPr>
              <a:xfrm>
                <a:off x="1110" y="1537"/>
                <a:ext cx="5818" cy="1137"/>
              </a:xfrm>
              <a:custGeom>
                <a:rect b="b" l="l" r="r" t="t"/>
                <a:pathLst>
                  <a:path extrusionOk="0" h="1137" w="5818">
                    <a:moveTo>
                      <a:pt x="0" y="0"/>
                    </a:moveTo>
                    <a:lnTo>
                      <a:pt x="6" y="1120"/>
                    </a:lnTo>
                    <a:lnTo>
                      <a:pt x="707" y="1024"/>
                    </a:lnTo>
                    <a:lnTo>
                      <a:pt x="707" y="1137"/>
                    </a:lnTo>
                    <a:lnTo>
                      <a:pt x="2876" y="1040"/>
                    </a:lnTo>
                    <a:lnTo>
                      <a:pt x="2887" y="1133"/>
                    </a:lnTo>
                    <a:lnTo>
                      <a:pt x="4342" y="1099"/>
                    </a:lnTo>
                    <a:lnTo>
                      <a:pt x="4348" y="1136"/>
                    </a:lnTo>
                    <a:lnTo>
                      <a:pt x="5818" y="1087"/>
                    </a:lnTo>
                  </a:path>
                </a:pathLst>
              </a:custGeom>
              <a:noFill/>
              <a:ln cap="flat" cmpd="sng" w="17450">
                <a:solidFill>
                  <a:schemeClr val="lt2"/>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852" name="Google Shape;10852;p161"/>
            <p:cNvSpPr/>
            <p:nvPr/>
          </p:nvSpPr>
          <p:spPr>
            <a:xfrm>
              <a:off x="548616" y="5433376"/>
              <a:ext cx="10964731" cy="432159"/>
            </a:xfrm>
            <a:prstGeom prst="rect">
              <a:avLst/>
            </a:pr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733"/>
                                        </p:tgtEl>
                                        <p:attrNameLst>
                                          <p:attrName>style.visibility</p:attrName>
                                        </p:attrNameLst>
                                      </p:cBhvr>
                                      <p:to>
                                        <p:strVal val="visible"/>
                                      </p:to>
                                    </p:set>
                                    <p:animEffect filter="fade" transition="in">
                                      <p:cBhvr>
                                        <p:cTn dur="500"/>
                                        <p:tgtEl>
                                          <p:spTgt spid="1073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56" name="Shape 10856"/>
        <p:cNvGrpSpPr/>
        <p:nvPr/>
      </p:nvGrpSpPr>
      <p:grpSpPr>
        <a:xfrm>
          <a:off x="0" y="0"/>
          <a:ext cx="0" cy="0"/>
          <a:chOff x="0" y="0"/>
          <a:chExt cx="0" cy="0"/>
        </a:xfrm>
      </p:grpSpPr>
      <p:pic>
        <p:nvPicPr>
          <p:cNvPr id="10857" name="Google Shape;10857;p162"/>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0858" name="Google Shape;10858;p162"/>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859" name="Google Shape;10859;p162"/>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0860" name="Google Shape;10860;p162"/>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0861" name="Google Shape;10861;p162"/>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0862" name="Google Shape;10862;p162"/>
          <p:cNvSpPr/>
          <p:nvPr/>
        </p:nvSpPr>
        <p:spPr>
          <a:xfrm>
            <a:off x="5130143" y="2651884"/>
            <a:ext cx="7061855" cy="246221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000">
                <a:solidFill>
                  <a:srgbClr val="FFFFFF"/>
                </a:solidFill>
                <a:latin typeface="Lustria"/>
                <a:ea typeface="Lustria"/>
                <a:cs typeface="Lustria"/>
                <a:sym typeface="Lustria"/>
              </a:rPr>
              <a:t>DESFECHOS SECUNDÁRIOS DE EFICÁCIA</a:t>
            </a:r>
            <a:endParaRPr/>
          </a:p>
          <a:p>
            <a:pPr indent="0" lvl="0" marL="0" marR="0" rtl="0" algn="l">
              <a:spcBef>
                <a:spcPts val="1200"/>
              </a:spcBef>
              <a:spcAft>
                <a:spcPts val="0"/>
              </a:spcAft>
              <a:buNone/>
            </a:pPr>
            <a:r>
              <a:rPr b="1" lang="pt-BR" sz="2400">
                <a:solidFill>
                  <a:srgbClr val="FFFFFF"/>
                </a:solidFill>
                <a:latin typeface="Lustria"/>
                <a:ea typeface="Lustria"/>
                <a:cs typeface="Lustria"/>
                <a:sym typeface="Lustria"/>
              </a:rPr>
              <a:t>(ALXN1210-PNH-304)</a:t>
            </a:r>
            <a:endParaRPr b="1" sz="3200">
              <a:solidFill>
                <a:srgbClr val="FFFFFF"/>
              </a:solidFill>
              <a:latin typeface="Lustria"/>
              <a:ea typeface="Lustria"/>
              <a:cs typeface="Lustria"/>
              <a:sym typeface="Lustria"/>
            </a:endParaRPr>
          </a:p>
        </p:txBody>
      </p:sp>
      <p:grpSp>
        <p:nvGrpSpPr>
          <p:cNvPr id="10863" name="Google Shape;10863;p162"/>
          <p:cNvGrpSpPr/>
          <p:nvPr/>
        </p:nvGrpSpPr>
        <p:grpSpPr>
          <a:xfrm>
            <a:off x="5257989" y="1512352"/>
            <a:ext cx="983316" cy="983316"/>
            <a:chOff x="-951397" y="1963883"/>
            <a:chExt cx="571500" cy="571500"/>
          </a:xfrm>
        </p:grpSpPr>
        <p:sp>
          <p:nvSpPr>
            <p:cNvPr id="10864" name="Google Shape;10864;p162"/>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65" name="Google Shape;10865;p162"/>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66" name="Google Shape;10866;p162"/>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67" name="Google Shape;10867;p162"/>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868" name="Google Shape;10868;p162"/>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858"/>
                                        </p:tgtEl>
                                        <p:attrNameLst>
                                          <p:attrName>style.visibility</p:attrName>
                                        </p:attrNameLst>
                                      </p:cBhvr>
                                      <p:to>
                                        <p:strVal val="visible"/>
                                      </p:to>
                                    </p:set>
                                    <p:animEffect filter="fade" transition="in">
                                      <p:cBhvr>
                                        <p:cTn dur="500"/>
                                        <p:tgtEl>
                                          <p:spTgt spid="10858"/>
                                        </p:tgtEl>
                                      </p:cBhvr>
                                    </p:animEffect>
                                  </p:childTnLst>
                                </p:cTn>
                              </p:par>
                              <p:par>
                                <p:cTn fill="hold" nodeType="withEffect" presetClass="entr" presetID="10" presetSubtype="0">
                                  <p:stCondLst>
                                    <p:cond delay="0"/>
                                  </p:stCondLst>
                                  <p:childTnLst>
                                    <p:set>
                                      <p:cBhvr>
                                        <p:cTn dur="1" fill="hold">
                                          <p:stCondLst>
                                            <p:cond delay="0"/>
                                          </p:stCondLst>
                                        </p:cTn>
                                        <p:tgtEl>
                                          <p:spTgt spid="10859"/>
                                        </p:tgtEl>
                                        <p:attrNameLst>
                                          <p:attrName>style.visibility</p:attrName>
                                        </p:attrNameLst>
                                      </p:cBhvr>
                                      <p:to>
                                        <p:strVal val="visible"/>
                                      </p:to>
                                    </p:set>
                                    <p:animEffect filter="fade" transition="in">
                                      <p:cBhvr>
                                        <p:cTn dur="500"/>
                                        <p:tgtEl>
                                          <p:spTgt spid="10859"/>
                                        </p:tgtEl>
                                      </p:cBhvr>
                                    </p:animEffect>
                                  </p:childTnLst>
                                </p:cTn>
                              </p:par>
                              <p:par>
                                <p:cTn fill="hold" nodeType="withEffect" presetClass="entr" presetID="10" presetSubtype="0">
                                  <p:stCondLst>
                                    <p:cond delay="500"/>
                                  </p:stCondLst>
                                  <p:childTnLst>
                                    <p:set>
                                      <p:cBhvr>
                                        <p:cTn dur="1" fill="hold">
                                          <p:stCondLst>
                                            <p:cond delay="0"/>
                                          </p:stCondLst>
                                        </p:cTn>
                                        <p:tgtEl>
                                          <p:spTgt spid="10862"/>
                                        </p:tgtEl>
                                        <p:attrNameLst>
                                          <p:attrName>style.visibility</p:attrName>
                                        </p:attrNameLst>
                                      </p:cBhvr>
                                      <p:to>
                                        <p:strVal val="visible"/>
                                      </p:to>
                                    </p:set>
                                    <p:animEffect filter="fade" transition="in">
                                      <p:cBhvr>
                                        <p:cTn dur="500"/>
                                        <p:tgtEl>
                                          <p:spTgt spid="10862"/>
                                        </p:tgtEl>
                                      </p:cBhvr>
                                    </p:animEffect>
                                  </p:childTnLst>
                                </p:cTn>
                              </p:par>
                              <p:par>
                                <p:cTn fill="hold" nodeType="withEffect" presetClass="entr" presetID="10" presetSubtype="0">
                                  <p:stCondLst>
                                    <p:cond delay="500"/>
                                  </p:stCondLst>
                                  <p:childTnLst>
                                    <p:set>
                                      <p:cBhvr>
                                        <p:cTn dur="1" fill="hold">
                                          <p:stCondLst>
                                            <p:cond delay="0"/>
                                          </p:stCondLst>
                                        </p:cTn>
                                        <p:tgtEl>
                                          <p:spTgt spid="10863"/>
                                        </p:tgtEl>
                                        <p:attrNameLst>
                                          <p:attrName>style.visibility</p:attrName>
                                        </p:attrNameLst>
                                      </p:cBhvr>
                                      <p:to>
                                        <p:strVal val="visible"/>
                                      </p:to>
                                    </p:set>
                                    <p:animEffect filter="fade" transition="in">
                                      <p:cBhvr>
                                        <p:cTn dur="500"/>
                                        <p:tgtEl>
                                          <p:spTgt spid="1086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73" name="Shape 10873"/>
        <p:cNvGrpSpPr/>
        <p:nvPr/>
      </p:nvGrpSpPr>
      <p:grpSpPr>
        <a:xfrm>
          <a:off x="0" y="0"/>
          <a:ext cx="0" cy="0"/>
          <a:chOff x="0" y="0"/>
          <a:chExt cx="0" cy="0"/>
        </a:xfrm>
      </p:grpSpPr>
      <p:grpSp>
        <p:nvGrpSpPr>
          <p:cNvPr id="10874" name="Google Shape;10874;p163"/>
          <p:cNvGrpSpPr/>
          <p:nvPr/>
        </p:nvGrpSpPr>
        <p:grpSpPr>
          <a:xfrm>
            <a:off x="407981" y="1705108"/>
            <a:ext cx="11842289" cy="4448946"/>
            <a:chOff x="407981" y="1705108"/>
            <a:chExt cx="11842289" cy="4448946"/>
          </a:xfrm>
        </p:grpSpPr>
        <p:sp>
          <p:nvSpPr>
            <p:cNvPr id="10875" name="Google Shape;10875;p163"/>
            <p:cNvSpPr/>
            <p:nvPr/>
          </p:nvSpPr>
          <p:spPr>
            <a:xfrm flipH="1">
              <a:off x="407981" y="1805976"/>
              <a:ext cx="11126789" cy="434807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sp>
          <p:nvSpPr>
            <p:cNvPr id="10876" name="Google Shape;10876;p163"/>
            <p:cNvSpPr txBox="1"/>
            <p:nvPr/>
          </p:nvSpPr>
          <p:spPr>
            <a:xfrm>
              <a:off x="574938" y="1887386"/>
              <a:ext cx="6837768" cy="26983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600">
                  <a:solidFill>
                    <a:schemeClr val="lt2"/>
                  </a:solidFill>
                  <a:latin typeface="Lustria"/>
                  <a:ea typeface="Lustria"/>
                  <a:cs typeface="Lustria"/>
                  <a:sym typeface="Lustria"/>
                </a:rPr>
                <a:t>Desfechos secundários de eficácia − período de avaliação primária</a:t>
              </a:r>
              <a:r>
                <a:rPr b="1" baseline="30000" lang="pt-BR" sz="1600">
                  <a:solidFill>
                    <a:schemeClr val="lt2"/>
                  </a:solidFill>
                  <a:latin typeface="Lustria"/>
                  <a:ea typeface="Lustria"/>
                  <a:cs typeface="Lustria"/>
                  <a:sym typeface="Lustria"/>
                </a:rPr>
                <a:t>1</a:t>
              </a:r>
              <a:r>
                <a:rPr b="1" lang="pt-BR" sz="1600">
                  <a:solidFill>
                    <a:schemeClr val="lt2"/>
                  </a:solidFill>
                  <a:latin typeface="Lustria"/>
                  <a:ea typeface="Lustria"/>
                  <a:cs typeface="Lustria"/>
                  <a:sym typeface="Lustria"/>
                </a:rPr>
                <a:t> </a:t>
              </a:r>
              <a:endParaRPr b="1" sz="1600">
                <a:solidFill>
                  <a:schemeClr val="lt2"/>
                </a:solidFill>
                <a:latin typeface="Lustria"/>
                <a:ea typeface="Lustria"/>
                <a:cs typeface="Lustria"/>
                <a:sym typeface="Lustria"/>
              </a:endParaRPr>
            </a:p>
          </p:txBody>
        </p:sp>
        <p:sp>
          <p:nvSpPr>
            <p:cNvPr id="10877" name="Google Shape;10877;p163"/>
            <p:cNvSpPr txBox="1"/>
            <p:nvPr/>
          </p:nvSpPr>
          <p:spPr>
            <a:xfrm rot="-5400000">
              <a:off x="-180096" y="3607339"/>
              <a:ext cx="2163748" cy="28757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Alteração na DHL</a:t>
              </a:r>
              <a:endParaRPr/>
            </a:p>
            <a:p>
              <a:pPr indent="0" lvl="0" marL="0" marR="0" rtl="0" algn="ctr">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em relação ao valor basal (%)</a:t>
              </a:r>
              <a:endParaRPr/>
            </a:p>
          </p:txBody>
        </p:sp>
        <p:grpSp>
          <p:nvGrpSpPr>
            <p:cNvPr id="10878" name="Google Shape;10878;p163"/>
            <p:cNvGrpSpPr/>
            <p:nvPr/>
          </p:nvGrpSpPr>
          <p:grpSpPr>
            <a:xfrm>
              <a:off x="1080608" y="2261798"/>
              <a:ext cx="315119" cy="2923693"/>
              <a:chOff x="852003" y="1998644"/>
              <a:chExt cx="315119" cy="2923693"/>
            </a:xfrm>
          </p:grpSpPr>
          <p:sp>
            <p:nvSpPr>
              <p:cNvPr id="10879" name="Google Shape;10879;p163"/>
              <p:cNvSpPr txBox="1"/>
              <p:nvPr/>
            </p:nvSpPr>
            <p:spPr>
              <a:xfrm>
                <a:off x="852003" y="1998644"/>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1"/>
                  </a:buClr>
                  <a:buSzPts val="1000"/>
                  <a:buFont typeface="Calibri"/>
                  <a:buNone/>
                </a:pPr>
                <a:r>
                  <a:rPr b="0" i="0" lang="pt-BR" sz="1000" u="none" cap="none" strike="noStrike">
                    <a:solidFill>
                      <a:schemeClr val="dk1"/>
                    </a:solidFill>
                    <a:latin typeface="Calibri"/>
                    <a:ea typeface="Calibri"/>
                    <a:cs typeface="Calibri"/>
                    <a:sym typeface="Calibri"/>
                  </a:rPr>
                  <a:t>100</a:t>
                </a:r>
                <a:endParaRPr/>
              </a:p>
            </p:txBody>
          </p:sp>
          <p:sp>
            <p:nvSpPr>
              <p:cNvPr id="10880" name="Google Shape;10880;p163"/>
              <p:cNvSpPr txBox="1"/>
              <p:nvPr/>
            </p:nvSpPr>
            <p:spPr>
              <a:xfrm>
                <a:off x="852003" y="2929666"/>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1"/>
                  </a:buClr>
                  <a:buSzPts val="1000"/>
                  <a:buFont typeface="Calibri"/>
                  <a:buNone/>
                </a:pPr>
                <a:r>
                  <a:rPr b="0" i="0" lang="pt-BR" sz="1000" u="none" cap="none" strike="noStrike">
                    <a:solidFill>
                      <a:schemeClr val="dk1"/>
                    </a:solidFill>
                    <a:latin typeface="Calibri"/>
                    <a:ea typeface="Calibri"/>
                    <a:cs typeface="Calibri"/>
                    <a:sym typeface="Calibri"/>
                  </a:rPr>
                  <a:t>0</a:t>
                </a:r>
                <a:endParaRPr/>
              </a:p>
            </p:txBody>
          </p:sp>
          <p:sp>
            <p:nvSpPr>
              <p:cNvPr id="10881" name="Google Shape;10881;p163"/>
              <p:cNvSpPr txBox="1"/>
              <p:nvPr/>
            </p:nvSpPr>
            <p:spPr>
              <a:xfrm>
                <a:off x="852003" y="3860688"/>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1"/>
                  </a:buClr>
                  <a:buSzPts val="1000"/>
                  <a:buFont typeface="Calibri"/>
                  <a:buNone/>
                </a:pPr>
                <a:r>
                  <a:rPr b="0" i="0" lang="pt-BR" sz="1000" u="none" cap="none" strike="noStrike">
                    <a:solidFill>
                      <a:schemeClr val="dk1"/>
                    </a:solidFill>
                    <a:latin typeface="Calibri"/>
                    <a:ea typeface="Calibri"/>
                    <a:cs typeface="Calibri"/>
                    <a:sym typeface="Calibri"/>
                  </a:rPr>
                  <a:t>-100</a:t>
                </a:r>
                <a:endParaRPr/>
              </a:p>
            </p:txBody>
          </p:sp>
          <p:sp>
            <p:nvSpPr>
              <p:cNvPr id="10882" name="Google Shape;10882;p163"/>
              <p:cNvSpPr txBox="1"/>
              <p:nvPr/>
            </p:nvSpPr>
            <p:spPr>
              <a:xfrm>
                <a:off x="852003" y="4326199"/>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1"/>
                  </a:buClr>
                  <a:buSzPts val="1000"/>
                  <a:buFont typeface="Calibri"/>
                  <a:buNone/>
                </a:pPr>
                <a:r>
                  <a:rPr b="0" i="0" lang="pt-BR" sz="1000" u="none" cap="none" strike="noStrike">
                    <a:solidFill>
                      <a:schemeClr val="dk1"/>
                    </a:solidFill>
                    <a:latin typeface="Calibri"/>
                    <a:ea typeface="Calibri"/>
                    <a:cs typeface="Calibri"/>
                    <a:sym typeface="Calibri"/>
                  </a:rPr>
                  <a:t>-150</a:t>
                </a:r>
                <a:endParaRPr/>
              </a:p>
            </p:txBody>
          </p:sp>
          <p:sp>
            <p:nvSpPr>
              <p:cNvPr id="10883" name="Google Shape;10883;p163"/>
              <p:cNvSpPr txBox="1"/>
              <p:nvPr/>
            </p:nvSpPr>
            <p:spPr>
              <a:xfrm>
                <a:off x="852003" y="4791707"/>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1"/>
                  </a:buClr>
                  <a:buSzPts val="1000"/>
                  <a:buFont typeface="Calibri"/>
                  <a:buNone/>
                </a:pPr>
                <a:r>
                  <a:rPr b="0" i="0" lang="pt-BR" sz="1000" u="none" cap="none" strike="noStrike">
                    <a:solidFill>
                      <a:schemeClr val="dk1"/>
                    </a:solidFill>
                    <a:latin typeface="Calibri"/>
                    <a:ea typeface="Calibri"/>
                    <a:cs typeface="Calibri"/>
                    <a:sym typeface="Calibri"/>
                  </a:rPr>
                  <a:t>-200</a:t>
                </a:r>
                <a:endParaRPr/>
              </a:p>
            </p:txBody>
          </p:sp>
          <p:sp>
            <p:nvSpPr>
              <p:cNvPr id="10884" name="Google Shape;10884;p163"/>
              <p:cNvSpPr txBox="1"/>
              <p:nvPr/>
            </p:nvSpPr>
            <p:spPr>
              <a:xfrm>
                <a:off x="852003" y="2464155"/>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1"/>
                  </a:buClr>
                  <a:buSzPts val="1000"/>
                  <a:buFont typeface="Calibri"/>
                  <a:buNone/>
                </a:pPr>
                <a:r>
                  <a:rPr b="0" i="0" lang="pt-BR" sz="1000" u="none" cap="none" strike="noStrike">
                    <a:solidFill>
                      <a:schemeClr val="dk1"/>
                    </a:solidFill>
                    <a:latin typeface="Calibri"/>
                    <a:ea typeface="Calibri"/>
                    <a:cs typeface="Calibri"/>
                    <a:sym typeface="Calibri"/>
                  </a:rPr>
                  <a:t>50</a:t>
                </a:r>
                <a:endParaRPr/>
              </a:p>
            </p:txBody>
          </p:sp>
          <p:sp>
            <p:nvSpPr>
              <p:cNvPr id="10885" name="Google Shape;10885;p163"/>
              <p:cNvSpPr txBox="1"/>
              <p:nvPr/>
            </p:nvSpPr>
            <p:spPr>
              <a:xfrm>
                <a:off x="852003" y="3395177"/>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1"/>
                  </a:buClr>
                  <a:buSzPts val="1000"/>
                  <a:buFont typeface="Calibri"/>
                  <a:buNone/>
                </a:pPr>
                <a:r>
                  <a:rPr b="0" i="0" lang="pt-BR" sz="1000" u="none" cap="none" strike="noStrike">
                    <a:solidFill>
                      <a:schemeClr val="dk1"/>
                    </a:solidFill>
                    <a:latin typeface="Calibri"/>
                    <a:ea typeface="Calibri"/>
                    <a:cs typeface="Calibri"/>
                    <a:sym typeface="Calibri"/>
                  </a:rPr>
                  <a:t>-50</a:t>
                </a:r>
                <a:endParaRPr/>
              </a:p>
            </p:txBody>
          </p:sp>
        </p:grpSp>
        <p:grpSp>
          <p:nvGrpSpPr>
            <p:cNvPr id="10886" name="Google Shape;10886;p163"/>
            <p:cNvGrpSpPr/>
            <p:nvPr/>
          </p:nvGrpSpPr>
          <p:grpSpPr>
            <a:xfrm>
              <a:off x="429906" y="5256382"/>
              <a:ext cx="10922402" cy="738522"/>
              <a:chOff x="201301" y="5107300"/>
              <a:chExt cx="10922402" cy="738522"/>
            </a:xfrm>
          </p:grpSpPr>
          <p:sp>
            <p:nvSpPr>
              <p:cNvPr id="10887" name="Google Shape;10887;p163"/>
              <p:cNvSpPr/>
              <p:nvPr/>
            </p:nvSpPr>
            <p:spPr>
              <a:xfrm>
                <a:off x="201301" y="5435880"/>
                <a:ext cx="1355725" cy="123308"/>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lt2"/>
                  </a:buClr>
                  <a:buSzPts val="900"/>
                  <a:buFont typeface="Calibri"/>
                  <a:buNone/>
                </a:pPr>
                <a:r>
                  <a:rPr b="1" i="0" lang="pt-BR" sz="900" u="none" cap="none" strike="noStrike">
                    <a:solidFill>
                      <a:schemeClr val="lt2"/>
                    </a:solidFill>
                    <a:latin typeface="Calibri"/>
                    <a:ea typeface="Calibri"/>
                    <a:cs typeface="Calibri"/>
                    <a:sym typeface="Calibri"/>
                  </a:rPr>
                  <a:t>Virgens de tratamento</a:t>
                </a:r>
                <a:endParaRPr/>
              </a:p>
            </p:txBody>
          </p:sp>
          <p:sp>
            <p:nvSpPr>
              <p:cNvPr id="10888" name="Google Shape;10888;p163"/>
              <p:cNvSpPr txBox="1"/>
              <p:nvPr/>
            </p:nvSpPr>
            <p:spPr>
              <a:xfrm>
                <a:off x="10841280" y="5107300"/>
                <a:ext cx="282423" cy="68846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183</a:t>
                </a:r>
                <a:endParaRPr/>
              </a:p>
              <a:p>
                <a:pPr indent="0" lvl="0" marL="0" marR="0" rtl="0" algn="ctr">
                  <a:lnSpc>
                    <a:spcPct val="100000"/>
                  </a:lnSpc>
                  <a:spcBef>
                    <a:spcPts val="14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4</a:t>
                </a:r>
                <a:endParaRPr/>
              </a:p>
              <a:p>
                <a:pPr indent="0" lvl="0" marL="0" marR="0" rtl="0" algn="ctr">
                  <a:lnSpc>
                    <a:spcPct val="100000"/>
                  </a:lnSpc>
                  <a:spcBef>
                    <a:spcPts val="9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7</a:t>
                </a:r>
                <a:endParaRPr/>
              </a:p>
            </p:txBody>
          </p:sp>
          <p:sp>
            <p:nvSpPr>
              <p:cNvPr id="10889" name="Google Shape;10889;p163"/>
              <p:cNvSpPr txBox="1"/>
              <p:nvPr/>
            </p:nvSpPr>
            <p:spPr>
              <a:xfrm>
                <a:off x="5892503" y="5273898"/>
                <a:ext cx="867369" cy="133936"/>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Visita (dias)</a:t>
                </a:r>
                <a:endParaRPr/>
              </a:p>
            </p:txBody>
          </p:sp>
          <p:sp>
            <p:nvSpPr>
              <p:cNvPr id="10890" name="Google Shape;10890;p163"/>
              <p:cNvSpPr txBox="1"/>
              <p:nvPr/>
            </p:nvSpPr>
            <p:spPr>
              <a:xfrm>
                <a:off x="8516537" y="5107300"/>
                <a:ext cx="282423" cy="69824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127</a:t>
                </a:r>
                <a:endParaRPr/>
              </a:p>
              <a:p>
                <a:pPr indent="0" lvl="0" marL="0" marR="0" rtl="0" algn="ctr">
                  <a:lnSpc>
                    <a:spcPct val="100000"/>
                  </a:lnSpc>
                  <a:spcBef>
                    <a:spcPts val="14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4</a:t>
                </a:r>
                <a:endParaRPr/>
              </a:p>
              <a:p>
                <a:pPr indent="0" lvl="0" marL="0" marR="0" rtl="0" algn="ctr">
                  <a:lnSpc>
                    <a:spcPct val="100000"/>
                  </a:lnSpc>
                  <a:spcBef>
                    <a:spcPts val="9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8</a:t>
                </a:r>
                <a:endParaRPr b="1" i="0" sz="1000" u="none" cap="none" strike="noStrike">
                  <a:solidFill>
                    <a:schemeClr val="dk1"/>
                  </a:solidFill>
                  <a:latin typeface="Calibri"/>
                  <a:ea typeface="Calibri"/>
                  <a:cs typeface="Calibri"/>
                  <a:sym typeface="Calibri"/>
                </a:endParaRPr>
              </a:p>
            </p:txBody>
          </p:sp>
          <p:sp>
            <p:nvSpPr>
              <p:cNvPr id="10891" name="Google Shape;10891;p163"/>
              <p:cNvSpPr txBox="1"/>
              <p:nvPr/>
            </p:nvSpPr>
            <p:spPr>
              <a:xfrm>
                <a:off x="1500225" y="5107300"/>
                <a:ext cx="606482" cy="68846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Basal</a:t>
                </a:r>
                <a:endParaRPr/>
              </a:p>
              <a:p>
                <a:pPr indent="0" lvl="0" marL="0" marR="0" rtl="0" algn="ctr">
                  <a:lnSpc>
                    <a:spcPct val="100000"/>
                  </a:lnSpc>
                  <a:spcBef>
                    <a:spcPts val="14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4</a:t>
                </a:r>
                <a:endParaRPr/>
              </a:p>
              <a:p>
                <a:pPr indent="0" lvl="0" marL="0" marR="0" rtl="0" algn="ctr">
                  <a:lnSpc>
                    <a:spcPct val="100000"/>
                  </a:lnSpc>
                  <a:spcBef>
                    <a:spcPts val="9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8</a:t>
                </a:r>
                <a:endParaRPr b="1" i="0" sz="1000" u="none" cap="none" strike="noStrike">
                  <a:solidFill>
                    <a:schemeClr val="dk1"/>
                  </a:solidFill>
                  <a:latin typeface="Calibri"/>
                  <a:ea typeface="Calibri"/>
                  <a:cs typeface="Calibri"/>
                  <a:sym typeface="Calibri"/>
                </a:endParaRPr>
              </a:p>
            </p:txBody>
          </p:sp>
          <p:sp>
            <p:nvSpPr>
              <p:cNvPr id="10892" name="Google Shape;10892;p163"/>
              <p:cNvSpPr/>
              <p:nvPr/>
            </p:nvSpPr>
            <p:spPr>
              <a:xfrm>
                <a:off x="394935" y="5591649"/>
                <a:ext cx="1162092" cy="162079"/>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2"/>
                  </a:buClr>
                  <a:buSzPts val="900"/>
                  <a:buFont typeface="Calibri"/>
                  <a:buNone/>
                </a:pPr>
                <a:r>
                  <a:rPr b="1" i="0" lang="pt-BR" sz="900" u="none" cap="none" strike="noStrike">
                    <a:solidFill>
                      <a:schemeClr val="dk2"/>
                    </a:solidFill>
                    <a:latin typeface="Calibri"/>
                    <a:ea typeface="Calibri"/>
                    <a:cs typeface="Calibri"/>
                    <a:sym typeface="Calibri"/>
                  </a:rPr>
                  <a:t>Previamente tratados com eculizumabe</a:t>
                </a:r>
                <a:endParaRPr b="1" i="0" sz="900" u="none" cap="none" strike="noStrike">
                  <a:solidFill>
                    <a:schemeClr val="dk2"/>
                  </a:solidFill>
                  <a:latin typeface="Calibri"/>
                  <a:ea typeface="Calibri"/>
                  <a:cs typeface="Calibri"/>
                  <a:sym typeface="Calibri"/>
                </a:endParaRPr>
              </a:p>
            </p:txBody>
          </p:sp>
          <p:sp>
            <p:nvSpPr>
              <p:cNvPr id="10893" name="Google Shape;10893;p163"/>
              <p:cNvSpPr txBox="1"/>
              <p:nvPr/>
            </p:nvSpPr>
            <p:spPr>
              <a:xfrm>
                <a:off x="2741828" y="5107300"/>
                <a:ext cx="284400" cy="68846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15</a:t>
                </a:r>
                <a:endParaRPr/>
              </a:p>
              <a:p>
                <a:pPr indent="0" lvl="0" marL="0" marR="0" rtl="0" algn="ctr">
                  <a:lnSpc>
                    <a:spcPct val="100000"/>
                  </a:lnSpc>
                  <a:spcBef>
                    <a:spcPts val="14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4</a:t>
                </a:r>
                <a:endParaRPr/>
              </a:p>
              <a:p>
                <a:pPr indent="0" lvl="0" marL="0" marR="0" rtl="0" algn="ctr">
                  <a:lnSpc>
                    <a:spcPct val="100000"/>
                  </a:lnSpc>
                  <a:spcBef>
                    <a:spcPts val="9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8</a:t>
                </a:r>
                <a:endParaRPr b="1" i="0" sz="1000" u="none" cap="none" strike="noStrike">
                  <a:solidFill>
                    <a:schemeClr val="dk1"/>
                  </a:solidFill>
                  <a:latin typeface="Calibri"/>
                  <a:ea typeface="Calibri"/>
                  <a:cs typeface="Calibri"/>
                  <a:sym typeface="Calibri"/>
                </a:endParaRPr>
              </a:p>
            </p:txBody>
          </p:sp>
          <p:sp>
            <p:nvSpPr>
              <p:cNvPr id="10894" name="Google Shape;10894;p163"/>
              <p:cNvSpPr txBox="1"/>
              <p:nvPr/>
            </p:nvSpPr>
            <p:spPr>
              <a:xfrm>
                <a:off x="6191793" y="5107300"/>
                <a:ext cx="282423" cy="73852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71</a:t>
                </a:r>
                <a:endParaRPr/>
              </a:p>
              <a:p>
                <a:pPr indent="0" lvl="0" marL="0" marR="0" rtl="0" algn="ctr">
                  <a:lnSpc>
                    <a:spcPct val="100000"/>
                  </a:lnSpc>
                  <a:spcBef>
                    <a:spcPts val="14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4</a:t>
                </a:r>
                <a:endParaRPr/>
              </a:p>
              <a:p>
                <a:pPr indent="0" lvl="0" marL="0" marR="0" rtl="0" algn="ctr">
                  <a:lnSpc>
                    <a:spcPct val="100000"/>
                  </a:lnSpc>
                  <a:spcBef>
                    <a:spcPts val="9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7</a:t>
                </a:r>
                <a:endParaRPr b="1" i="0" sz="1000" u="none" cap="none" strike="noStrike">
                  <a:solidFill>
                    <a:schemeClr val="dk1"/>
                  </a:solidFill>
                  <a:latin typeface="Calibri"/>
                  <a:ea typeface="Calibri"/>
                  <a:cs typeface="Calibri"/>
                  <a:sym typeface="Calibri"/>
                </a:endParaRPr>
              </a:p>
            </p:txBody>
          </p:sp>
          <p:sp>
            <p:nvSpPr>
              <p:cNvPr id="10895" name="Google Shape;10895;p163"/>
              <p:cNvSpPr txBox="1"/>
              <p:nvPr/>
            </p:nvSpPr>
            <p:spPr>
              <a:xfrm>
                <a:off x="4131518" y="5107300"/>
                <a:ext cx="284400" cy="68846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43</a:t>
                </a:r>
                <a:endParaRPr/>
              </a:p>
              <a:p>
                <a:pPr indent="0" lvl="0" marL="0" marR="0" rtl="0" algn="ctr">
                  <a:lnSpc>
                    <a:spcPct val="100000"/>
                  </a:lnSpc>
                  <a:spcBef>
                    <a:spcPts val="14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4</a:t>
                </a:r>
                <a:endParaRPr/>
              </a:p>
              <a:p>
                <a:pPr indent="0" lvl="0" marL="0" marR="0" rtl="0" algn="ctr">
                  <a:lnSpc>
                    <a:spcPct val="100000"/>
                  </a:lnSpc>
                  <a:spcBef>
                    <a:spcPts val="9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8</a:t>
                </a:r>
                <a:endParaRPr b="1" i="0" sz="1000" u="none" cap="none" strike="noStrike">
                  <a:solidFill>
                    <a:schemeClr val="dk1"/>
                  </a:solidFill>
                  <a:latin typeface="Calibri"/>
                  <a:ea typeface="Calibri"/>
                  <a:cs typeface="Calibri"/>
                  <a:sym typeface="Calibri"/>
                </a:endParaRPr>
              </a:p>
            </p:txBody>
          </p:sp>
          <p:sp>
            <p:nvSpPr>
              <p:cNvPr id="10896" name="Google Shape;10896;p163"/>
              <p:cNvSpPr txBox="1"/>
              <p:nvPr/>
            </p:nvSpPr>
            <p:spPr>
              <a:xfrm>
                <a:off x="7214570" y="5107300"/>
                <a:ext cx="282423" cy="73852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99</a:t>
                </a:r>
                <a:endParaRPr/>
              </a:p>
              <a:p>
                <a:pPr indent="0" lvl="0" marL="0" marR="0" rtl="0" algn="ctr">
                  <a:lnSpc>
                    <a:spcPct val="100000"/>
                  </a:lnSpc>
                  <a:spcBef>
                    <a:spcPts val="1400"/>
                  </a:spcBef>
                  <a:spcAft>
                    <a:spcPts val="0"/>
                  </a:spcAft>
                  <a:buClr>
                    <a:schemeClr val="dk1"/>
                  </a:buClr>
                  <a:buSzPts val="900"/>
                  <a:buFont typeface="Calibri"/>
                  <a:buNone/>
                </a:pPr>
                <a:r>
                  <a:rPr b="1" lang="pt-BR" sz="900">
                    <a:solidFill>
                      <a:schemeClr val="dk1"/>
                    </a:solidFill>
                    <a:latin typeface="Calibri"/>
                    <a:ea typeface="Calibri"/>
                    <a:cs typeface="Calibri"/>
                    <a:sym typeface="Calibri"/>
                  </a:rPr>
                  <a:t>2</a:t>
                </a:r>
                <a:endParaRPr/>
              </a:p>
              <a:p>
                <a:pPr indent="0" lvl="0" marL="0" marR="0" rtl="0" algn="ctr">
                  <a:lnSpc>
                    <a:spcPct val="100000"/>
                  </a:lnSpc>
                  <a:spcBef>
                    <a:spcPts val="9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8</a:t>
                </a:r>
                <a:endParaRPr b="1" i="0" sz="1000" u="none" cap="none" strike="noStrike">
                  <a:solidFill>
                    <a:schemeClr val="dk1"/>
                  </a:solidFill>
                  <a:latin typeface="Calibri"/>
                  <a:ea typeface="Calibri"/>
                  <a:cs typeface="Calibri"/>
                  <a:sym typeface="Calibri"/>
                </a:endParaRPr>
              </a:p>
            </p:txBody>
          </p:sp>
          <p:sp>
            <p:nvSpPr>
              <p:cNvPr id="10897" name="Google Shape;10897;p163"/>
              <p:cNvSpPr txBox="1"/>
              <p:nvPr/>
            </p:nvSpPr>
            <p:spPr>
              <a:xfrm>
                <a:off x="9764276" y="5107300"/>
                <a:ext cx="282423" cy="73852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155</a:t>
                </a:r>
                <a:endParaRPr/>
              </a:p>
              <a:p>
                <a:pPr indent="0" lvl="0" marL="0" marR="0" rtl="0" algn="ctr">
                  <a:lnSpc>
                    <a:spcPct val="100000"/>
                  </a:lnSpc>
                  <a:spcBef>
                    <a:spcPts val="14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4</a:t>
                </a:r>
                <a:endParaRPr/>
              </a:p>
              <a:p>
                <a:pPr indent="0" lvl="0" marL="0" marR="0" rtl="0" algn="ctr">
                  <a:lnSpc>
                    <a:spcPct val="100000"/>
                  </a:lnSpc>
                  <a:spcBef>
                    <a:spcPts val="90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8</a:t>
                </a:r>
                <a:endParaRPr b="1" i="0" sz="1000" u="none" cap="none" strike="noStrike">
                  <a:solidFill>
                    <a:schemeClr val="dk1"/>
                  </a:solidFill>
                  <a:latin typeface="Calibri"/>
                  <a:ea typeface="Calibri"/>
                  <a:cs typeface="Calibri"/>
                  <a:sym typeface="Calibri"/>
                </a:endParaRPr>
              </a:p>
            </p:txBody>
          </p:sp>
        </p:grpSp>
        <p:grpSp>
          <p:nvGrpSpPr>
            <p:cNvPr id="10898" name="Google Shape;10898;p163"/>
            <p:cNvGrpSpPr/>
            <p:nvPr/>
          </p:nvGrpSpPr>
          <p:grpSpPr>
            <a:xfrm>
              <a:off x="1497018" y="2325369"/>
              <a:ext cx="10197151" cy="2796583"/>
              <a:chOff x="1268413" y="2062215"/>
              <a:chExt cx="7242012" cy="2796583"/>
            </a:xfrm>
          </p:grpSpPr>
          <p:grpSp>
            <p:nvGrpSpPr>
              <p:cNvPr id="10899" name="Google Shape;10899;p163"/>
              <p:cNvGrpSpPr/>
              <p:nvPr/>
            </p:nvGrpSpPr>
            <p:grpSpPr>
              <a:xfrm>
                <a:off x="1273067" y="2062215"/>
                <a:ext cx="7237358" cy="2330485"/>
                <a:chOff x="1274280" y="2062215"/>
                <a:chExt cx="10388333" cy="2330485"/>
              </a:xfrm>
            </p:grpSpPr>
            <p:cxnSp>
              <p:nvCxnSpPr>
                <p:cNvPr id="10900" name="Google Shape;10900;p163"/>
                <p:cNvCxnSpPr/>
                <p:nvPr/>
              </p:nvCxnSpPr>
              <p:spPr>
                <a:xfrm>
                  <a:off x="1274280" y="4392700"/>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901" name="Google Shape;10901;p163"/>
                <p:cNvCxnSpPr/>
                <p:nvPr/>
              </p:nvCxnSpPr>
              <p:spPr>
                <a:xfrm>
                  <a:off x="1274280" y="2994409"/>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902" name="Google Shape;10902;p163"/>
                <p:cNvCxnSpPr/>
                <p:nvPr/>
              </p:nvCxnSpPr>
              <p:spPr>
                <a:xfrm>
                  <a:off x="1274280" y="2062215"/>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903" name="Google Shape;10903;p163"/>
                <p:cNvCxnSpPr/>
                <p:nvPr/>
              </p:nvCxnSpPr>
              <p:spPr>
                <a:xfrm>
                  <a:off x="1274280" y="3926603"/>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904" name="Google Shape;10904;p163"/>
                <p:cNvCxnSpPr/>
                <p:nvPr/>
              </p:nvCxnSpPr>
              <p:spPr>
                <a:xfrm>
                  <a:off x="1274280" y="2528312"/>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0905" name="Google Shape;10905;p163"/>
                <p:cNvCxnSpPr/>
                <p:nvPr/>
              </p:nvCxnSpPr>
              <p:spPr>
                <a:xfrm>
                  <a:off x="1274280" y="3460506"/>
                  <a:ext cx="10388333" cy="0"/>
                </a:xfrm>
                <a:prstGeom prst="straightConnector1">
                  <a:avLst/>
                </a:prstGeom>
                <a:noFill/>
                <a:ln cap="flat" cmpd="sng" w="12700">
                  <a:solidFill>
                    <a:srgbClr val="EEF1F4"/>
                  </a:solidFill>
                  <a:prstDash val="solid"/>
                  <a:miter lim="800000"/>
                  <a:headEnd len="sm" w="sm" type="none"/>
                  <a:tailEnd len="sm" w="sm" type="none"/>
                </a:ln>
              </p:spPr>
            </p:cxnSp>
          </p:grpSp>
          <p:cxnSp>
            <p:nvCxnSpPr>
              <p:cNvPr id="10906" name="Google Shape;10906;p163"/>
              <p:cNvCxnSpPr/>
              <p:nvPr/>
            </p:nvCxnSpPr>
            <p:spPr>
              <a:xfrm>
                <a:off x="1268413" y="4858798"/>
                <a:ext cx="7236000" cy="0"/>
              </a:xfrm>
              <a:prstGeom prst="straightConnector1">
                <a:avLst/>
              </a:prstGeom>
              <a:noFill/>
              <a:ln cap="flat" cmpd="sng" w="12700">
                <a:solidFill>
                  <a:srgbClr val="EEF1F4"/>
                </a:solidFill>
                <a:prstDash val="solid"/>
                <a:miter lim="800000"/>
                <a:headEnd len="sm" w="sm" type="none"/>
                <a:tailEnd len="sm" w="sm" type="none"/>
              </a:ln>
            </p:spPr>
          </p:cxnSp>
        </p:grpSp>
        <p:grpSp>
          <p:nvGrpSpPr>
            <p:cNvPr id="10907" name="Google Shape;10907;p163"/>
            <p:cNvGrpSpPr/>
            <p:nvPr/>
          </p:nvGrpSpPr>
          <p:grpSpPr>
            <a:xfrm>
              <a:off x="1974855" y="2837236"/>
              <a:ext cx="9329738" cy="773112"/>
              <a:chOff x="1100" y="1532"/>
              <a:chExt cx="5877" cy="487"/>
            </a:xfrm>
          </p:grpSpPr>
          <p:cxnSp>
            <p:nvCxnSpPr>
              <p:cNvPr id="10908" name="Google Shape;10908;p163"/>
              <p:cNvCxnSpPr/>
              <p:nvPr/>
            </p:nvCxnSpPr>
            <p:spPr>
              <a:xfrm>
                <a:off x="1812" y="1556"/>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09" name="Google Shape;10909;p163"/>
              <p:cNvCxnSpPr/>
              <p:nvPr/>
            </p:nvCxnSpPr>
            <p:spPr>
              <a:xfrm>
                <a:off x="1812" y="1908"/>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10" name="Google Shape;10910;p163"/>
              <p:cNvCxnSpPr/>
              <p:nvPr/>
            </p:nvCxnSpPr>
            <p:spPr>
              <a:xfrm>
                <a:off x="1845" y="1556"/>
                <a:ext cx="0" cy="352"/>
              </a:xfrm>
              <a:prstGeom prst="straightConnector1">
                <a:avLst/>
              </a:prstGeom>
              <a:noFill/>
              <a:ln cap="flat" cmpd="sng" w="17450">
                <a:solidFill>
                  <a:srgbClr val="002F6C"/>
                </a:solidFill>
                <a:prstDash val="solid"/>
                <a:miter lim="800000"/>
                <a:headEnd len="med" w="med" type="none"/>
                <a:tailEnd len="med" w="med" type="none"/>
              </a:ln>
            </p:spPr>
          </p:cxnSp>
          <p:cxnSp>
            <p:nvCxnSpPr>
              <p:cNvPr id="10911" name="Google Shape;10911;p163"/>
              <p:cNvCxnSpPr/>
              <p:nvPr/>
            </p:nvCxnSpPr>
            <p:spPr>
              <a:xfrm>
                <a:off x="2704" y="1704"/>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12" name="Google Shape;10912;p163"/>
              <p:cNvCxnSpPr/>
              <p:nvPr/>
            </p:nvCxnSpPr>
            <p:spPr>
              <a:xfrm>
                <a:off x="2704" y="1933"/>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13" name="Google Shape;10913;p163"/>
              <p:cNvCxnSpPr/>
              <p:nvPr/>
            </p:nvCxnSpPr>
            <p:spPr>
              <a:xfrm>
                <a:off x="2737" y="1704"/>
                <a:ext cx="0" cy="229"/>
              </a:xfrm>
              <a:prstGeom prst="straightConnector1">
                <a:avLst/>
              </a:prstGeom>
              <a:noFill/>
              <a:ln cap="flat" cmpd="sng" w="17450">
                <a:solidFill>
                  <a:srgbClr val="002F6C"/>
                </a:solidFill>
                <a:prstDash val="solid"/>
                <a:miter lim="800000"/>
                <a:headEnd len="med" w="med" type="none"/>
                <a:tailEnd len="med" w="med" type="none"/>
              </a:ln>
            </p:spPr>
          </p:cxnSp>
          <p:cxnSp>
            <p:nvCxnSpPr>
              <p:cNvPr id="10914" name="Google Shape;10914;p163"/>
              <p:cNvCxnSpPr/>
              <p:nvPr/>
            </p:nvCxnSpPr>
            <p:spPr>
              <a:xfrm>
                <a:off x="3998" y="1736"/>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15" name="Google Shape;10915;p163"/>
              <p:cNvCxnSpPr/>
              <p:nvPr/>
            </p:nvCxnSpPr>
            <p:spPr>
              <a:xfrm>
                <a:off x="3998" y="1903"/>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16" name="Google Shape;10916;p163"/>
              <p:cNvCxnSpPr/>
              <p:nvPr/>
            </p:nvCxnSpPr>
            <p:spPr>
              <a:xfrm>
                <a:off x="4031" y="1736"/>
                <a:ext cx="0" cy="167"/>
              </a:xfrm>
              <a:prstGeom prst="straightConnector1">
                <a:avLst/>
              </a:prstGeom>
              <a:noFill/>
              <a:ln cap="flat" cmpd="sng" w="17450">
                <a:solidFill>
                  <a:srgbClr val="002F6C"/>
                </a:solidFill>
                <a:prstDash val="solid"/>
                <a:miter lim="800000"/>
                <a:headEnd len="med" w="med" type="none"/>
                <a:tailEnd len="med" w="med" type="none"/>
              </a:ln>
            </p:spPr>
          </p:cxnSp>
          <p:cxnSp>
            <p:nvCxnSpPr>
              <p:cNvPr id="10917" name="Google Shape;10917;p163"/>
              <p:cNvCxnSpPr/>
              <p:nvPr/>
            </p:nvCxnSpPr>
            <p:spPr>
              <a:xfrm>
                <a:off x="4640" y="1763"/>
                <a:ext cx="69"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18" name="Google Shape;10918;p163"/>
              <p:cNvCxnSpPr/>
              <p:nvPr/>
            </p:nvCxnSpPr>
            <p:spPr>
              <a:xfrm>
                <a:off x="4640" y="1921"/>
                <a:ext cx="69"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19" name="Google Shape;10919;p163"/>
              <p:cNvCxnSpPr/>
              <p:nvPr/>
            </p:nvCxnSpPr>
            <p:spPr>
              <a:xfrm>
                <a:off x="4675" y="1763"/>
                <a:ext cx="0" cy="158"/>
              </a:xfrm>
              <a:prstGeom prst="straightConnector1">
                <a:avLst/>
              </a:prstGeom>
              <a:noFill/>
              <a:ln cap="flat" cmpd="sng" w="17450">
                <a:solidFill>
                  <a:srgbClr val="002F6C"/>
                </a:solidFill>
                <a:prstDash val="solid"/>
                <a:miter lim="800000"/>
                <a:headEnd len="med" w="med" type="none"/>
                <a:tailEnd len="med" w="med" type="none"/>
              </a:ln>
            </p:spPr>
          </p:cxnSp>
          <p:cxnSp>
            <p:nvCxnSpPr>
              <p:cNvPr id="10920" name="Google Shape;10920;p163"/>
              <p:cNvCxnSpPr/>
              <p:nvPr/>
            </p:nvCxnSpPr>
            <p:spPr>
              <a:xfrm>
                <a:off x="5458" y="1654"/>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21" name="Google Shape;10921;p163"/>
              <p:cNvCxnSpPr/>
              <p:nvPr/>
            </p:nvCxnSpPr>
            <p:spPr>
              <a:xfrm>
                <a:off x="5458" y="1933"/>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22" name="Google Shape;10922;p163"/>
              <p:cNvCxnSpPr/>
              <p:nvPr/>
            </p:nvCxnSpPr>
            <p:spPr>
              <a:xfrm>
                <a:off x="5491" y="1654"/>
                <a:ext cx="0" cy="279"/>
              </a:xfrm>
              <a:prstGeom prst="straightConnector1">
                <a:avLst/>
              </a:prstGeom>
              <a:noFill/>
              <a:ln cap="flat" cmpd="sng" w="17450">
                <a:solidFill>
                  <a:srgbClr val="002F6C"/>
                </a:solidFill>
                <a:prstDash val="solid"/>
                <a:miter lim="800000"/>
                <a:headEnd len="med" w="med" type="none"/>
                <a:tailEnd len="med" w="med" type="none"/>
              </a:ln>
            </p:spPr>
          </p:cxnSp>
          <p:cxnSp>
            <p:nvCxnSpPr>
              <p:cNvPr id="10923" name="Google Shape;10923;p163"/>
              <p:cNvCxnSpPr/>
              <p:nvPr/>
            </p:nvCxnSpPr>
            <p:spPr>
              <a:xfrm>
                <a:off x="6213" y="1751"/>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24" name="Google Shape;10924;p163"/>
              <p:cNvCxnSpPr/>
              <p:nvPr/>
            </p:nvCxnSpPr>
            <p:spPr>
              <a:xfrm>
                <a:off x="6213" y="1933"/>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25" name="Google Shape;10925;p163"/>
              <p:cNvCxnSpPr/>
              <p:nvPr/>
            </p:nvCxnSpPr>
            <p:spPr>
              <a:xfrm>
                <a:off x="6246" y="1751"/>
                <a:ext cx="0" cy="182"/>
              </a:xfrm>
              <a:prstGeom prst="straightConnector1">
                <a:avLst/>
              </a:prstGeom>
              <a:noFill/>
              <a:ln cap="flat" cmpd="sng" w="17450">
                <a:solidFill>
                  <a:srgbClr val="002F6C"/>
                </a:solidFill>
                <a:prstDash val="solid"/>
                <a:miter lim="800000"/>
                <a:headEnd len="med" w="med" type="none"/>
                <a:tailEnd len="med" w="med" type="none"/>
              </a:ln>
            </p:spPr>
          </p:cxnSp>
          <p:cxnSp>
            <p:nvCxnSpPr>
              <p:cNvPr id="10926" name="Google Shape;10926;p163"/>
              <p:cNvCxnSpPr/>
              <p:nvPr/>
            </p:nvCxnSpPr>
            <p:spPr>
              <a:xfrm>
                <a:off x="6909" y="1532"/>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27" name="Google Shape;10927;p163"/>
              <p:cNvCxnSpPr/>
              <p:nvPr/>
            </p:nvCxnSpPr>
            <p:spPr>
              <a:xfrm>
                <a:off x="6909" y="2019"/>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0928" name="Google Shape;10928;p163"/>
              <p:cNvCxnSpPr/>
              <p:nvPr/>
            </p:nvCxnSpPr>
            <p:spPr>
              <a:xfrm>
                <a:off x="6944" y="1532"/>
                <a:ext cx="0" cy="487"/>
              </a:xfrm>
              <a:prstGeom prst="straightConnector1">
                <a:avLst/>
              </a:prstGeom>
              <a:noFill/>
              <a:ln cap="flat" cmpd="sng" w="17450">
                <a:solidFill>
                  <a:srgbClr val="002F6C"/>
                </a:solidFill>
                <a:prstDash val="solid"/>
                <a:miter lim="800000"/>
                <a:headEnd len="med" w="med" type="none"/>
                <a:tailEnd len="med" w="med" type="none"/>
              </a:ln>
            </p:spPr>
          </p:cxnSp>
          <p:sp>
            <p:nvSpPr>
              <p:cNvPr id="10929" name="Google Shape;10929;p163"/>
              <p:cNvSpPr/>
              <p:nvPr/>
            </p:nvSpPr>
            <p:spPr>
              <a:xfrm>
                <a:off x="1100" y="1781"/>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30" name="Google Shape;10930;p163"/>
              <p:cNvSpPr/>
              <p:nvPr/>
            </p:nvSpPr>
            <p:spPr>
              <a:xfrm>
                <a:off x="1827" y="1712"/>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31" name="Google Shape;10931;p163"/>
              <p:cNvSpPr/>
              <p:nvPr/>
            </p:nvSpPr>
            <p:spPr>
              <a:xfrm>
                <a:off x="2719" y="1800"/>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32" name="Google Shape;10932;p163"/>
              <p:cNvSpPr/>
              <p:nvPr/>
            </p:nvSpPr>
            <p:spPr>
              <a:xfrm>
                <a:off x="4012" y="1801"/>
                <a:ext cx="39" cy="38"/>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33" name="Google Shape;10933;p163"/>
              <p:cNvSpPr/>
              <p:nvPr/>
            </p:nvSpPr>
            <p:spPr>
              <a:xfrm>
                <a:off x="4656" y="1824"/>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34" name="Google Shape;10934;p163"/>
              <p:cNvSpPr/>
              <p:nvPr/>
            </p:nvSpPr>
            <p:spPr>
              <a:xfrm>
                <a:off x="5473" y="1775"/>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35" name="Google Shape;10935;p163"/>
              <p:cNvSpPr/>
              <p:nvPr/>
            </p:nvSpPr>
            <p:spPr>
              <a:xfrm>
                <a:off x="6227" y="1824"/>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36" name="Google Shape;10936;p163"/>
              <p:cNvSpPr/>
              <p:nvPr/>
            </p:nvSpPr>
            <p:spPr>
              <a:xfrm>
                <a:off x="6924" y="1756"/>
                <a:ext cx="38"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37" name="Google Shape;10937;p163"/>
              <p:cNvSpPr/>
              <p:nvPr/>
            </p:nvSpPr>
            <p:spPr>
              <a:xfrm>
                <a:off x="1118" y="1731"/>
                <a:ext cx="5826" cy="111"/>
              </a:xfrm>
              <a:custGeom>
                <a:rect b="b" l="l" r="r" t="t"/>
                <a:pathLst>
                  <a:path extrusionOk="0" h="111" w="5826">
                    <a:moveTo>
                      <a:pt x="0" y="69"/>
                    </a:moveTo>
                    <a:lnTo>
                      <a:pt x="727" y="0"/>
                    </a:lnTo>
                    <a:lnTo>
                      <a:pt x="1619" y="87"/>
                    </a:lnTo>
                    <a:lnTo>
                      <a:pt x="2913" y="89"/>
                    </a:lnTo>
                    <a:lnTo>
                      <a:pt x="3557" y="111"/>
                    </a:lnTo>
                    <a:lnTo>
                      <a:pt x="4373" y="62"/>
                    </a:lnTo>
                    <a:lnTo>
                      <a:pt x="5128" y="111"/>
                    </a:lnTo>
                    <a:lnTo>
                      <a:pt x="5826" y="44"/>
                    </a:lnTo>
                  </a:path>
                </a:pathLst>
              </a:custGeom>
              <a:noFill/>
              <a:ln cap="flat" cmpd="sng" w="17450">
                <a:solidFill>
                  <a:srgbClr val="002F6C"/>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0938" name="Google Shape;10938;p163"/>
            <p:cNvGrpSpPr/>
            <p:nvPr/>
          </p:nvGrpSpPr>
          <p:grpSpPr>
            <a:xfrm>
              <a:off x="2826034" y="2410327"/>
              <a:ext cx="4781818" cy="204332"/>
              <a:chOff x="1625829" y="1966606"/>
              <a:chExt cx="4781818" cy="204332"/>
            </a:xfrm>
          </p:grpSpPr>
          <p:grpSp>
            <p:nvGrpSpPr>
              <p:cNvPr id="10939" name="Google Shape;10939;p163"/>
              <p:cNvGrpSpPr/>
              <p:nvPr/>
            </p:nvGrpSpPr>
            <p:grpSpPr>
              <a:xfrm>
                <a:off x="1625829" y="2025964"/>
                <a:ext cx="350875" cy="90610"/>
                <a:chOff x="8376495" y="4307838"/>
                <a:chExt cx="350875" cy="90610"/>
              </a:xfrm>
            </p:grpSpPr>
            <p:cxnSp>
              <p:nvCxnSpPr>
                <p:cNvPr id="10940" name="Google Shape;10940;p163"/>
                <p:cNvCxnSpPr/>
                <p:nvPr/>
              </p:nvCxnSpPr>
              <p:spPr>
                <a:xfrm>
                  <a:off x="8376495" y="4353143"/>
                  <a:ext cx="350875" cy="0"/>
                </a:xfrm>
                <a:prstGeom prst="straightConnector1">
                  <a:avLst/>
                </a:prstGeom>
                <a:noFill/>
                <a:ln cap="flat" cmpd="sng" w="19050">
                  <a:solidFill>
                    <a:schemeClr val="lt2"/>
                  </a:solidFill>
                  <a:prstDash val="solid"/>
                  <a:miter lim="800000"/>
                  <a:headEnd len="sm" w="sm" type="none"/>
                  <a:tailEnd len="sm" w="sm" type="none"/>
                </a:ln>
              </p:spPr>
            </p:cxnSp>
            <p:sp>
              <p:nvSpPr>
                <p:cNvPr id="10941" name="Google Shape;10941;p163"/>
                <p:cNvSpPr/>
                <p:nvPr/>
              </p:nvSpPr>
              <p:spPr>
                <a:xfrm>
                  <a:off x="8508130" y="4307838"/>
                  <a:ext cx="87606" cy="9061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900"/>
                    <a:buFont typeface="Calibri"/>
                    <a:buNone/>
                  </a:pPr>
                  <a:r>
                    <a:t/>
                  </a:r>
                  <a:endParaRPr b="0" i="0" sz="900" u="none" cap="none" strike="noStrike">
                    <a:solidFill>
                      <a:schemeClr val="dk1"/>
                    </a:solidFill>
                    <a:latin typeface="Calibri"/>
                    <a:ea typeface="Calibri"/>
                    <a:cs typeface="Calibri"/>
                    <a:sym typeface="Calibri"/>
                  </a:endParaRPr>
                </a:p>
              </p:txBody>
            </p:sp>
          </p:grpSp>
          <p:grpSp>
            <p:nvGrpSpPr>
              <p:cNvPr id="10942" name="Google Shape;10942;p163"/>
              <p:cNvGrpSpPr/>
              <p:nvPr/>
            </p:nvGrpSpPr>
            <p:grpSpPr>
              <a:xfrm>
                <a:off x="3492223" y="2031443"/>
                <a:ext cx="350875" cy="90000"/>
                <a:chOff x="10205340" y="4261227"/>
                <a:chExt cx="350875" cy="90000"/>
              </a:xfrm>
            </p:grpSpPr>
            <p:cxnSp>
              <p:nvCxnSpPr>
                <p:cNvPr id="10943" name="Google Shape;10943;p163"/>
                <p:cNvCxnSpPr/>
                <p:nvPr/>
              </p:nvCxnSpPr>
              <p:spPr>
                <a:xfrm>
                  <a:off x="10205340" y="4306227"/>
                  <a:ext cx="350875" cy="0"/>
                </a:xfrm>
                <a:prstGeom prst="straightConnector1">
                  <a:avLst/>
                </a:prstGeom>
                <a:noFill/>
                <a:ln cap="flat" cmpd="sng" w="19050">
                  <a:solidFill>
                    <a:srgbClr val="002F6C"/>
                  </a:solidFill>
                  <a:prstDash val="solid"/>
                  <a:miter lim="800000"/>
                  <a:headEnd len="sm" w="sm" type="none"/>
                  <a:tailEnd len="sm" w="sm" type="none"/>
                </a:ln>
              </p:spPr>
            </p:cxnSp>
            <p:sp>
              <p:nvSpPr>
                <p:cNvPr id="10944" name="Google Shape;10944;p163"/>
                <p:cNvSpPr/>
                <p:nvPr/>
              </p:nvSpPr>
              <p:spPr>
                <a:xfrm>
                  <a:off x="10336975" y="4261227"/>
                  <a:ext cx="86400" cy="90000"/>
                </a:xfrm>
                <a:prstGeom prst="ellipse">
                  <a:avLst/>
                </a:prstGeom>
                <a:solidFill>
                  <a:srgbClr val="002F6C"/>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900"/>
                    <a:buFont typeface="Calibri"/>
                    <a:buNone/>
                  </a:pPr>
                  <a:r>
                    <a:t/>
                  </a:r>
                  <a:endParaRPr b="0" i="0" sz="900" u="none" cap="none" strike="noStrike">
                    <a:solidFill>
                      <a:schemeClr val="dk1"/>
                    </a:solidFill>
                    <a:latin typeface="Calibri"/>
                    <a:ea typeface="Calibri"/>
                    <a:cs typeface="Calibri"/>
                    <a:sym typeface="Calibri"/>
                  </a:endParaRPr>
                </a:p>
              </p:txBody>
            </p:sp>
          </p:grpSp>
          <p:sp>
            <p:nvSpPr>
              <p:cNvPr id="10945" name="Google Shape;10945;p163"/>
              <p:cNvSpPr/>
              <p:nvPr/>
            </p:nvSpPr>
            <p:spPr>
              <a:xfrm>
                <a:off x="1985701" y="1971685"/>
                <a:ext cx="2015754" cy="199131"/>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Virgens de tratamento</a:t>
                </a:r>
                <a:endParaRPr/>
              </a:p>
            </p:txBody>
          </p:sp>
          <p:sp>
            <p:nvSpPr>
              <p:cNvPr id="10946" name="Google Shape;10946;p163"/>
              <p:cNvSpPr/>
              <p:nvPr/>
            </p:nvSpPr>
            <p:spPr>
              <a:xfrm>
                <a:off x="3820761" y="1966606"/>
                <a:ext cx="2586886" cy="204332"/>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Previamente tratados com eculizumabe</a:t>
                </a:r>
                <a:endParaRPr b="1" i="0" sz="900" u="none" cap="none" strike="noStrike">
                  <a:solidFill>
                    <a:schemeClr val="dk1"/>
                  </a:solidFill>
                  <a:latin typeface="Calibri"/>
                  <a:ea typeface="Calibri"/>
                  <a:cs typeface="Calibri"/>
                  <a:sym typeface="Calibri"/>
                </a:endParaRPr>
              </a:p>
            </p:txBody>
          </p:sp>
        </p:grpSp>
        <p:grpSp>
          <p:nvGrpSpPr>
            <p:cNvPr id="10947" name="Google Shape;10947;p163"/>
            <p:cNvGrpSpPr/>
            <p:nvPr/>
          </p:nvGrpSpPr>
          <p:grpSpPr>
            <a:xfrm>
              <a:off x="1971680" y="2741988"/>
              <a:ext cx="9224963" cy="2119313"/>
              <a:chOff x="1098" y="1466"/>
              <a:chExt cx="5811" cy="1335"/>
            </a:xfrm>
          </p:grpSpPr>
          <p:cxnSp>
            <p:nvCxnSpPr>
              <p:cNvPr id="10948" name="Google Shape;10948;p163"/>
              <p:cNvCxnSpPr/>
              <p:nvPr/>
            </p:nvCxnSpPr>
            <p:spPr>
              <a:xfrm>
                <a:off x="1745" y="1799"/>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949" name="Google Shape;10949;p163"/>
              <p:cNvCxnSpPr/>
              <p:nvPr/>
            </p:nvCxnSpPr>
            <p:spPr>
              <a:xfrm>
                <a:off x="1745" y="2405"/>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950" name="Google Shape;10950;p163"/>
              <p:cNvCxnSpPr/>
              <p:nvPr/>
            </p:nvCxnSpPr>
            <p:spPr>
              <a:xfrm>
                <a:off x="1778" y="1799"/>
                <a:ext cx="0" cy="606"/>
              </a:xfrm>
              <a:prstGeom prst="straightConnector1">
                <a:avLst/>
              </a:prstGeom>
              <a:noFill/>
              <a:ln cap="flat" cmpd="sng" w="17450">
                <a:solidFill>
                  <a:schemeClr val="lt2"/>
                </a:solidFill>
                <a:prstDash val="solid"/>
                <a:miter lim="800000"/>
                <a:headEnd len="med" w="med" type="none"/>
                <a:tailEnd len="med" w="med" type="none"/>
              </a:ln>
            </p:spPr>
          </p:cxnSp>
          <p:cxnSp>
            <p:nvCxnSpPr>
              <p:cNvPr id="10951" name="Google Shape;10951;p163"/>
              <p:cNvCxnSpPr/>
              <p:nvPr/>
            </p:nvCxnSpPr>
            <p:spPr>
              <a:xfrm>
                <a:off x="1745" y="1799"/>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952" name="Google Shape;10952;p163"/>
              <p:cNvCxnSpPr/>
              <p:nvPr/>
            </p:nvCxnSpPr>
            <p:spPr>
              <a:xfrm>
                <a:off x="1745" y="2405"/>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953" name="Google Shape;10953;p163"/>
              <p:cNvCxnSpPr/>
              <p:nvPr/>
            </p:nvCxnSpPr>
            <p:spPr>
              <a:xfrm>
                <a:off x="1778" y="1799"/>
                <a:ext cx="0" cy="606"/>
              </a:xfrm>
              <a:prstGeom prst="straightConnector1">
                <a:avLst/>
              </a:prstGeom>
              <a:noFill/>
              <a:ln cap="flat" cmpd="sng" w="17450">
                <a:solidFill>
                  <a:schemeClr val="lt2"/>
                </a:solidFill>
                <a:prstDash val="solid"/>
                <a:miter lim="800000"/>
                <a:headEnd len="med" w="med" type="none"/>
                <a:tailEnd len="med" w="med" type="none"/>
              </a:ln>
            </p:spPr>
          </p:cxnSp>
          <p:cxnSp>
            <p:nvCxnSpPr>
              <p:cNvPr id="10954" name="Google Shape;10954;p163"/>
              <p:cNvCxnSpPr/>
              <p:nvPr/>
            </p:nvCxnSpPr>
            <p:spPr>
              <a:xfrm>
                <a:off x="2635" y="1732"/>
                <a:ext cx="69" cy="0"/>
              </a:xfrm>
              <a:prstGeom prst="straightConnector1">
                <a:avLst/>
              </a:prstGeom>
              <a:noFill/>
              <a:ln cap="flat" cmpd="sng" w="17450">
                <a:solidFill>
                  <a:schemeClr val="lt2"/>
                </a:solidFill>
                <a:prstDash val="solid"/>
                <a:miter lim="800000"/>
                <a:headEnd len="med" w="med" type="none"/>
                <a:tailEnd len="med" w="med" type="none"/>
              </a:ln>
            </p:spPr>
          </p:cxnSp>
          <p:cxnSp>
            <p:nvCxnSpPr>
              <p:cNvPr id="10955" name="Google Shape;10955;p163"/>
              <p:cNvCxnSpPr/>
              <p:nvPr/>
            </p:nvCxnSpPr>
            <p:spPr>
              <a:xfrm>
                <a:off x="2635" y="2414"/>
                <a:ext cx="69" cy="0"/>
              </a:xfrm>
              <a:prstGeom prst="straightConnector1">
                <a:avLst/>
              </a:prstGeom>
              <a:noFill/>
              <a:ln cap="flat" cmpd="sng" w="17450">
                <a:solidFill>
                  <a:schemeClr val="lt2"/>
                </a:solidFill>
                <a:prstDash val="solid"/>
                <a:miter lim="800000"/>
                <a:headEnd len="med" w="med" type="none"/>
                <a:tailEnd len="med" w="med" type="none"/>
              </a:ln>
            </p:spPr>
          </p:cxnSp>
          <p:cxnSp>
            <p:nvCxnSpPr>
              <p:cNvPr id="10956" name="Google Shape;10956;p163"/>
              <p:cNvCxnSpPr/>
              <p:nvPr/>
            </p:nvCxnSpPr>
            <p:spPr>
              <a:xfrm>
                <a:off x="2670" y="1732"/>
                <a:ext cx="0" cy="682"/>
              </a:xfrm>
              <a:prstGeom prst="straightConnector1">
                <a:avLst/>
              </a:prstGeom>
              <a:noFill/>
              <a:ln cap="flat" cmpd="sng" w="17450">
                <a:solidFill>
                  <a:schemeClr val="lt2"/>
                </a:solidFill>
                <a:prstDash val="solid"/>
                <a:miter lim="800000"/>
                <a:headEnd len="med" w="med" type="none"/>
                <a:tailEnd len="med" w="med" type="none"/>
              </a:ln>
            </p:spPr>
          </p:cxnSp>
          <p:cxnSp>
            <p:nvCxnSpPr>
              <p:cNvPr id="10957" name="Google Shape;10957;p163"/>
              <p:cNvCxnSpPr/>
              <p:nvPr/>
            </p:nvCxnSpPr>
            <p:spPr>
              <a:xfrm>
                <a:off x="3930" y="1816"/>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958" name="Google Shape;10958;p163"/>
              <p:cNvCxnSpPr/>
              <p:nvPr/>
            </p:nvCxnSpPr>
            <p:spPr>
              <a:xfrm>
                <a:off x="3930" y="2412"/>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959" name="Google Shape;10959;p163"/>
              <p:cNvCxnSpPr/>
              <p:nvPr/>
            </p:nvCxnSpPr>
            <p:spPr>
              <a:xfrm>
                <a:off x="3964" y="1816"/>
                <a:ext cx="0" cy="596"/>
              </a:xfrm>
              <a:prstGeom prst="straightConnector1">
                <a:avLst/>
              </a:prstGeom>
              <a:noFill/>
              <a:ln cap="flat" cmpd="sng" w="17450">
                <a:solidFill>
                  <a:schemeClr val="lt2"/>
                </a:solidFill>
                <a:prstDash val="solid"/>
                <a:miter lim="800000"/>
                <a:headEnd len="med" w="med" type="none"/>
                <a:tailEnd len="med" w="med" type="none"/>
              </a:ln>
            </p:spPr>
          </p:cxnSp>
          <p:cxnSp>
            <p:nvCxnSpPr>
              <p:cNvPr id="10960" name="Google Shape;10960;p163"/>
              <p:cNvCxnSpPr/>
              <p:nvPr/>
            </p:nvCxnSpPr>
            <p:spPr>
              <a:xfrm>
                <a:off x="4589" y="1466"/>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961" name="Google Shape;10961;p163"/>
              <p:cNvCxnSpPr/>
              <p:nvPr/>
            </p:nvCxnSpPr>
            <p:spPr>
              <a:xfrm>
                <a:off x="4589" y="2801"/>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962" name="Google Shape;10962;p163"/>
              <p:cNvCxnSpPr/>
              <p:nvPr/>
            </p:nvCxnSpPr>
            <p:spPr>
              <a:xfrm>
                <a:off x="4622" y="1466"/>
                <a:ext cx="0" cy="1335"/>
              </a:xfrm>
              <a:prstGeom prst="straightConnector1">
                <a:avLst/>
              </a:prstGeom>
              <a:noFill/>
              <a:ln cap="flat" cmpd="sng" w="17450">
                <a:solidFill>
                  <a:schemeClr val="lt2"/>
                </a:solidFill>
                <a:prstDash val="solid"/>
                <a:miter lim="800000"/>
                <a:headEnd len="med" w="med" type="none"/>
                <a:tailEnd len="med" w="med" type="none"/>
              </a:ln>
            </p:spPr>
          </p:cxnSp>
          <p:cxnSp>
            <p:nvCxnSpPr>
              <p:cNvPr id="10963" name="Google Shape;10963;p163"/>
              <p:cNvCxnSpPr/>
              <p:nvPr/>
            </p:nvCxnSpPr>
            <p:spPr>
              <a:xfrm>
                <a:off x="5403" y="1736"/>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964" name="Google Shape;10964;p163"/>
              <p:cNvCxnSpPr/>
              <p:nvPr/>
            </p:nvCxnSpPr>
            <p:spPr>
              <a:xfrm>
                <a:off x="5403" y="2462"/>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965" name="Google Shape;10965;p163"/>
              <p:cNvCxnSpPr/>
              <p:nvPr/>
            </p:nvCxnSpPr>
            <p:spPr>
              <a:xfrm>
                <a:off x="5437" y="1736"/>
                <a:ext cx="0" cy="726"/>
              </a:xfrm>
              <a:prstGeom prst="straightConnector1">
                <a:avLst/>
              </a:prstGeom>
              <a:noFill/>
              <a:ln cap="flat" cmpd="sng" w="17450">
                <a:solidFill>
                  <a:schemeClr val="lt2"/>
                </a:solidFill>
                <a:prstDash val="solid"/>
                <a:miter lim="800000"/>
                <a:headEnd len="med" w="med" type="none"/>
                <a:tailEnd len="med" w="med" type="none"/>
              </a:ln>
            </p:spPr>
          </p:cxnSp>
          <p:cxnSp>
            <p:nvCxnSpPr>
              <p:cNvPr id="10966" name="Google Shape;10966;p163"/>
              <p:cNvCxnSpPr/>
              <p:nvPr/>
            </p:nvCxnSpPr>
            <p:spPr>
              <a:xfrm>
                <a:off x="6149" y="1828"/>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967" name="Google Shape;10967;p163"/>
              <p:cNvCxnSpPr/>
              <p:nvPr/>
            </p:nvCxnSpPr>
            <p:spPr>
              <a:xfrm>
                <a:off x="6149" y="2437"/>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0968" name="Google Shape;10968;p163"/>
              <p:cNvCxnSpPr/>
              <p:nvPr/>
            </p:nvCxnSpPr>
            <p:spPr>
              <a:xfrm>
                <a:off x="6184" y="1828"/>
                <a:ext cx="0" cy="609"/>
              </a:xfrm>
              <a:prstGeom prst="straightConnector1">
                <a:avLst/>
              </a:prstGeom>
              <a:noFill/>
              <a:ln cap="flat" cmpd="sng" w="17450">
                <a:solidFill>
                  <a:schemeClr val="lt2"/>
                </a:solidFill>
                <a:prstDash val="solid"/>
                <a:miter lim="800000"/>
                <a:headEnd len="med" w="med" type="none"/>
                <a:tailEnd len="med" w="med" type="none"/>
              </a:ln>
            </p:spPr>
          </p:cxnSp>
          <p:cxnSp>
            <p:nvCxnSpPr>
              <p:cNvPr id="10969" name="Google Shape;10969;p163"/>
              <p:cNvCxnSpPr/>
              <p:nvPr/>
            </p:nvCxnSpPr>
            <p:spPr>
              <a:xfrm>
                <a:off x="6842" y="1496"/>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970" name="Google Shape;10970;p163"/>
              <p:cNvCxnSpPr/>
              <p:nvPr/>
            </p:nvCxnSpPr>
            <p:spPr>
              <a:xfrm>
                <a:off x="6842" y="2593"/>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0971" name="Google Shape;10971;p163"/>
              <p:cNvCxnSpPr/>
              <p:nvPr/>
            </p:nvCxnSpPr>
            <p:spPr>
              <a:xfrm>
                <a:off x="6876" y="1496"/>
                <a:ext cx="0" cy="1097"/>
              </a:xfrm>
              <a:prstGeom prst="straightConnector1">
                <a:avLst/>
              </a:prstGeom>
              <a:noFill/>
              <a:ln cap="flat" cmpd="sng" w="17450">
                <a:solidFill>
                  <a:schemeClr val="lt2"/>
                </a:solidFill>
                <a:prstDash val="solid"/>
                <a:miter lim="800000"/>
                <a:headEnd len="med" w="med" type="none"/>
                <a:tailEnd len="med" w="med" type="none"/>
              </a:ln>
            </p:spPr>
          </p:cxnSp>
          <p:sp>
            <p:nvSpPr>
              <p:cNvPr id="10972" name="Google Shape;10972;p163"/>
              <p:cNvSpPr/>
              <p:nvPr/>
            </p:nvSpPr>
            <p:spPr>
              <a:xfrm>
                <a:off x="1098" y="1778"/>
                <a:ext cx="37" cy="38"/>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73" name="Google Shape;10973;p163"/>
              <p:cNvSpPr/>
              <p:nvPr/>
            </p:nvSpPr>
            <p:spPr>
              <a:xfrm>
                <a:off x="1759" y="2084"/>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74" name="Google Shape;10974;p163"/>
              <p:cNvSpPr/>
              <p:nvPr/>
            </p:nvSpPr>
            <p:spPr>
              <a:xfrm>
                <a:off x="2651" y="2052"/>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75" name="Google Shape;10975;p163"/>
              <p:cNvSpPr/>
              <p:nvPr/>
            </p:nvSpPr>
            <p:spPr>
              <a:xfrm>
                <a:off x="3945" y="2094"/>
                <a:ext cx="38" cy="39"/>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76" name="Google Shape;10976;p163"/>
              <p:cNvSpPr/>
              <p:nvPr/>
            </p:nvSpPr>
            <p:spPr>
              <a:xfrm>
                <a:off x="4603" y="2114"/>
                <a:ext cx="37" cy="38"/>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77" name="Google Shape;10977;p163"/>
              <p:cNvSpPr/>
              <p:nvPr/>
            </p:nvSpPr>
            <p:spPr>
              <a:xfrm>
                <a:off x="5419" y="2081"/>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78" name="Google Shape;10978;p163"/>
              <p:cNvSpPr/>
              <p:nvPr/>
            </p:nvSpPr>
            <p:spPr>
              <a:xfrm>
                <a:off x="6165" y="2114"/>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79" name="Google Shape;10979;p163"/>
              <p:cNvSpPr/>
              <p:nvPr/>
            </p:nvSpPr>
            <p:spPr>
              <a:xfrm>
                <a:off x="6857" y="2031"/>
                <a:ext cx="38"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0980" name="Google Shape;10980;p163"/>
              <p:cNvSpPr/>
              <p:nvPr/>
            </p:nvSpPr>
            <p:spPr>
              <a:xfrm>
                <a:off x="1117" y="1797"/>
                <a:ext cx="5759" cy="336"/>
              </a:xfrm>
              <a:custGeom>
                <a:rect b="b" l="l" r="r" t="t"/>
                <a:pathLst>
                  <a:path extrusionOk="0" h="336" w="5759">
                    <a:moveTo>
                      <a:pt x="0" y="0"/>
                    </a:moveTo>
                    <a:lnTo>
                      <a:pt x="661" y="305"/>
                    </a:lnTo>
                    <a:lnTo>
                      <a:pt x="1553" y="273"/>
                    </a:lnTo>
                    <a:lnTo>
                      <a:pt x="2847" y="317"/>
                    </a:lnTo>
                    <a:lnTo>
                      <a:pt x="3505" y="336"/>
                    </a:lnTo>
                    <a:lnTo>
                      <a:pt x="4320" y="302"/>
                    </a:lnTo>
                    <a:lnTo>
                      <a:pt x="5067" y="336"/>
                    </a:lnTo>
                    <a:lnTo>
                      <a:pt x="5759" y="252"/>
                    </a:lnTo>
                  </a:path>
                </a:pathLst>
              </a:custGeom>
              <a:noFill/>
              <a:ln cap="flat" cmpd="sng" w="17450">
                <a:solidFill>
                  <a:schemeClr val="lt2"/>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981" name="Google Shape;10981;p163"/>
            <p:cNvSpPr/>
            <p:nvPr/>
          </p:nvSpPr>
          <p:spPr>
            <a:xfrm>
              <a:off x="9367620" y="1705108"/>
              <a:ext cx="2595780" cy="986208"/>
            </a:xfrm>
            <a:prstGeom prst="rect">
              <a:avLst/>
            </a:prstGeom>
            <a:solidFill>
              <a:schemeClr val="lt1"/>
            </a:solidFill>
            <a:ln cap="flat" cmpd="sng" w="12700">
              <a:solidFill>
                <a:schemeClr val="lt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0982" name="Google Shape;10982;p163"/>
            <p:cNvSpPr txBox="1"/>
            <p:nvPr/>
          </p:nvSpPr>
          <p:spPr>
            <a:xfrm>
              <a:off x="9391738" y="1769922"/>
              <a:ext cx="2582779" cy="88742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pt-BR" sz="900" u="none" cap="none" strike="noStrike">
                  <a:solidFill>
                    <a:schemeClr val="dk1"/>
                  </a:solidFill>
                  <a:latin typeface="Calibri"/>
                  <a:ea typeface="Calibri"/>
                  <a:cs typeface="Calibri"/>
                  <a:sym typeface="Calibri"/>
                </a:rPr>
                <a:t>A </a:t>
              </a:r>
              <a:r>
                <a:rPr b="1" i="0" lang="pt-BR" sz="900" u="none" cap="none" strike="noStrike">
                  <a:solidFill>
                    <a:schemeClr val="dk1"/>
                  </a:solidFill>
                  <a:latin typeface="Calibri"/>
                  <a:ea typeface="Calibri"/>
                  <a:cs typeface="Calibri"/>
                  <a:sym typeface="Calibri"/>
                </a:rPr>
                <a:t>alteração média (%) da DHL </a:t>
              </a:r>
              <a:r>
                <a:rPr b="1" i="1" lang="pt-BR" sz="900" u="none" cap="none" strike="noStrike">
                  <a:solidFill>
                    <a:schemeClr val="dk1"/>
                  </a:solidFill>
                  <a:latin typeface="Calibri"/>
                  <a:ea typeface="Calibri"/>
                  <a:cs typeface="Calibri"/>
                  <a:sym typeface="Calibri"/>
                </a:rPr>
                <a:t>vs</a:t>
              </a:r>
              <a:r>
                <a:rPr b="1" i="0" lang="pt-BR" sz="900" u="none" cap="none" strike="noStrike">
                  <a:solidFill>
                    <a:schemeClr val="dk1"/>
                  </a:solidFill>
                  <a:latin typeface="Calibri"/>
                  <a:ea typeface="Calibri"/>
                  <a:cs typeface="Calibri"/>
                  <a:sym typeface="Calibri"/>
                </a:rPr>
                <a:t>. valor basal </a:t>
              </a:r>
              <a:r>
                <a:rPr b="0" i="0" lang="pt-BR" sz="900" u="none" cap="none" strike="noStrike">
                  <a:solidFill>
                    <a:schemeClr val="dk1"/>
                  </a:solidFill>
                  <a:latin typeface="Calibri"/>
                  <a:ea typeface="Calibri"/>
                  <a:cs typeface="Calibri"/>
                  <a:sym typeface="Calibri"/>
                </a:rPr>
                <a:t>permaneceu geralmente estável em todo o período de avaliação primária (variou</a:t>
              </a:r>
              <a:r>
                <a:rPr b="0" i="0" lang="pt-BR" sz="900" u="none" cap="none" strike="noStrike">
                  <a:solidFill>
                    <a:schemeClr val="dk1"/>
                  </a:solidFill>
                  <a:latin typeface="Calibri"/>
                  <a:ea typeface="Calibri"/>
                  <a:cs typeface="Calibri"/>
                  <a:sym typeface="Calibri"/>
                </a:rPr>
                <a:t> de </a:t>
              </a:r>
              <a:r>
                <a:rPr b="1" lang="pt-BR" sz="900">
                  <a:solidFill>
                    <a:schemeClr val="dk1"/>
                  </a:solidFill>
                  <a:latin typeface="Calibri"/>
                  <a:ea typeface="Calibri"/>
                  <a:cs typeface="Calibri"/>
                  <a:sym typeface="Calibri"/>
                </a:rPr>
                <a:t>−7,27% a +11,5%).</a:t>
              </a:r>
              <a:endParaRPr/>
            </a:p>
            <a:p>
              <a:pPr indent="0" lvl="0" marL="0" marR="0" rtl="0" algn="l">
                <a:spcBef>
                  <a:spcPts val="800"/>
                </a:spcBef>
                <a:spcAft>
                  <a:spcPts val="0"/>
                </a:spcAft>
                <a:buNone/>
              </a:pPr>
              <a:r>
                <a:rPr b="0" i="0" lang="pt-BR" sz="900" u="none" cap="none" strike="noStrike">
                  <a:solidFill>
                    <a:schemeClr val="dk1"/>
                  </a:solidFill>
                  <a:latin typeface="Calibri"/>
                  <a:ea typeface="Calibri"/>
                  <a:cs typeface="Calibri"/>
                  <a:sym typeface="Calibri"/>
                </a:rPr>
                <a:t>No </a:t>
              </a:r>
              <a:r>
                <a:rPr b="1" i="0" lang="pt-BR" sz="900" u="none" cap="none" strike="noStrike">
                  <a:solidFill>
                    <a:schemeClr val="dk1"/>
                  </a:solidFill>
                  <a:latin typeface="Calibri"/>
                  <a:ea typeface="Calibri"/>
                  <a:cs typeface="Calibri"/>
                  <a:sym typeface="Calibri"/>
                </a:rPr>
                <a:t>dia </a:t>
              </a:r>
              <a:r>
                <a:rPr b="1" lang="pt-BR" sz="900">
                  <a:solidFill>
                    <a:schemeClr val="dk1"/>
                  </a:solidFill>
                  <a:latin typeface="Calibri"/>
                  <a:ea typeface="Calibri"/>
                  <a:cs typeface="Calibri"/>
                  <a:sym typeface="Calibri"/>
                </a:rPr>
                <a:t>183</a:t>
              </a:r>
              <a:r>
                <a:rPr lang="pt-BR" sz="900">
                  <a:solidFill>
                    <a:schemeClr val="dk1"/>
                  </a:solidFill>
                  <a:latin typeface="Calibri"/>
                  <a:ea typeface="Calibri"/>
                  <a:cs typeface="Calibri"/>
                  <a:sym typeface="Calibri"/>
                </a:rPr>
                <a:t>, a alteração média (%) da DHL </a:t>
              </a:r>
              <a:r>
                <a:rPr i="1" lang="pt-BR" sz="900">
                  <a:solidFill>
                    <a:schemeClr val="dk1"/>
                  </a:solidFill>
                  <a:latin typeface="Calibri"/>
                  <a:ea typeface="Calibri"/>
                  <a:cs typeface="Calibri"/>
                  <a:sym typeface="Calibri"/>
                </a:rPr>
                <a:t>vs. </a:t>
              </a:r>
              <a:r>
                <a:rPr lang="pt-BR" sz="900">
                  <a:solidFill>
                    <a:schemeClr val="dk1"/>
                  </a:solidFill>
                  <a:latin typeface="Calibri"/>
                  <a:ea typeface="Calibri"/>
                  <a:cs typeface="Calibri"/>
                  <a:sym typeface="Calibri"/>
                </a:rPr>
                <a:t>valor basal foi de </a:t>
              </a:r>
              <a:r>
                <a:rPr b="1" lang="pt-BR" sz="900">
                  <a:solidFill>
                    <a:schemeClr val="dk1"/>
                  </a:solidFill>
                  <a:latin typeface="Calibri"/>
                  <a:ea typeface="Calibri"/>
                  <a:cs typeface="Calibri"/>
                  <a:sym typeface="Calibri"/>
                </a:rPr>
                <a:t>+4,65%</a:t>
              </a:r>
              <a:r>
                <a:rPr b="1" baseline="30000" i="0" lang="pt-BR" sz="900" u="none" cap="none" strike="noStrike">
                  <a:solidFill>
                    <a:schemeClr val="dk1"/>
                  </a:solidFill>
                  <a:latin typeface="Calibri"/>
                  <a:ea typeface="Calibri"/>
                  <a:cs typeface="Calibri"/>
                  <a:sym typeface="Calibri"/>
                </a:rPr>
                <a:t>1</a:t>
              </a:r>
              <a:endParaRPr/>
            </a:p>
          </p:txBody>
        </p:sp>
        <p:sp>
          <p:nvSpPr>
            <p:cNvPr id="10983" name="Google Shape;10983;p163"/>
            <p:cNvSpPr/>
            <p:nvPr/>
          </p:nvSpPr>
          <p:spPr>
            <a:xfrm>
              <a:off x="9779832" y="4593816"/>
              <a:ext cx="2194685" cy="405074"/>
            </a:xfrm>
            <a:prstGeom prst="rect">
              <a:avLst/>
            </a:prstGeom>
            <a:solidFill>
              <a:schemeClr val="lt1"/>
            </a:solidFill>
            <a:ln cap="flat" cmpd="sng" w="12700">
              <a:solidFill>
                <a:schemeClr val="lt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0984" name="Google Shape;10984;p163"/>
            <p:cNvSpPr txBox="1"/>
            <p:nvPr/>
          </p:nvSpPr>
          <p:spPr>
            <a:xfrm>
              <a:off x="9819127" y="4629558"/>
              <a:ext cx="2431143"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A alteração média (%) da DHL entre o valor basal e do dia 183 foi de </a:t>
              </a:r>
              <a:r>
                <a:rPr b="1" lang="pt-BR" sz="900">
                  <a:solidFill>
                    <a:schemeClr val="dk1"/>
                  </a:solidFill>
                  <a:latin typeface="Calibri"/>
                  <a:ea typeface="Calibri"/>
                  <a:cs typeface="Calibri"/>
                  <a:sym typeface="Calibri"/>
                </a:rPr>
                <a:t>−42,09%</a:t>
              </a:r>
              <a:r>
                <a:rPr baseline="30000" lang="pt-BR" sz="900">
                  <a:solidFill>
                    <a:schemeClr val="dk1"/>
                  </a:solidFill>
                  <a:latin typeface="Calibri"/>
                  <a:ea typeface="Calibri"/>
                  <a:cs typeface="Calibri"/>
                  <a:sym typeface="Calibri"/>
                </a:rPr>
                <a:t>1</a:t>
              </a:r>
              <a:endParaRPr/>
            </a:p>
          </p:txBody>
        </p:sp>
      </p:grpSp>
      <p:sp>
        <p:nvSpPr>
          <p:cNvPr id="10985" name="Google Shape;10985;p163"/>
          <p:cNvSpPr txBox="1"/>
          <p:nvPr/>
        </p:nvSpPr>
        <p:spPr>
          <a:xfrm>
            <a:off x="296269" y="385036"/>
            <a:ext cx="11667131"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Os níveis médios de DHL foram reduzidos na coorte de pacientes naïve e permaneceram estáveis na coorte de pacientes previamente tratados com eculizumabe durante todo o período de avaliação primária com ravulizumabe</a:t>
            </a:r>
            <a:r>
              <a:rPr b="1" baseline="30000" lang="pt-BR" sz="2400">
                <a:solidFill>
                  <a:schemeClr val="accent1"/>
                </a:solidFill>
                <a:latin typeface="Lustria"/>
                <a:ea typeface="Lustria"/>
                <a:cs typeface="Lustria"/>
                <a:sym typeface="Lustria"/>
              </a:rPr>
              <a:t>1 </a:t>
            </a:r>
            <a:endParaRPr/>
          </a:p>
        </p:txBody>
      </p:sp>
      <p:sp>
        <p:nvSpPr>
          <p:cNvPr id="10986" name="Google Shape;10986;p163"/>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IC = intervalo de confiança; DHL = desidrogenase láctica; HPN = hemoglobinúria paroxística noturna.</a:t>
            </a:r>
            <a:br>
              <a:rPr lang="pt-BR"/>
            </a:br>
            <a:r>
              <a:rPr lang="pt-BR"/>
              <a:t>Referências: 1. Alexion. Dados de arquivo. DOF-PNH-ULT-002. 2021.</a:t>
            </a:r>
            <a:endParaRPr/>
          </a:p>
        </p:txBody>
      </p:sp>
      <p:sp>
        <p:nvSpPr>
          <p:cNvPr id="10987" name="Google Shape;10987;p163"/>
          <p:cNvSpPr txBox="1"/>
          <p:nvPr/>
        </p:nvSpPr>
        <p:spPr>
          <a:xfrm>
            <a:off x="296269" y="1262971"/>
            <a:ext cx="610571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ALXN1210-PNH-304</a:t>
            </a:r>
            <a:endParaRPr/>
          </a:p>
        </p:txBody>
      </p:sp>
      <p:cxnSp>
        <p:nvCxnSpPr>
          <p:cNvPr id="10988" name="Google Shape;10988;p163"/>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0989" name="Google Shape;10989;p163"/>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0990" name="Google Shape;10990;p163"/>
          <p:cNvSpPr/>
          <p:nvPr/>
        </p:nvSpPr>
        <p:spPr>
          <a:xfrm>
            <a:off x="518749" y="6252239"/>
            <a:ext cx="6469727" cy="246221"/>
          </a:xfrm>
          <a:prstGeom prst="rect">
            <a:avLst/>
          </a:prstGeom>
          <a:noFill/>
          <a:ln>
            <a:noFill/>
          </a:ln>
        </p:spPr>
        <p:txBody>
          <a:bodyPr anchorCtr="0" anchor="b" bIns="0" lIns="0" spcFirstLastPara="1" rIns="0" wrap="square" tIns="0">
            <a:sp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Observações: Média (</a:t>
            </a:r>
            <a:r>
              <a:rPr lang="pt-BR" sz="800" u="sng">
                <a:solidFill>
                  <a:schemeClr val="dk1"/>
                </a:solidFill>
                <a:latin typeface="Calibri"/>
                <a:ea typeface="Calibri"/>
                <a:cs typeface="Calibri"/>
                <a:sym typeface="Calibri"/>
              </a:rPr>
              <a:t>+</a:t>
            </a:r>
            <a:r>
              <a:rPr lang="pt-BR" sz="800">
                <a:solidFill>
                  <a:schemeClr val="dk1"/>
                </a:solidFill>
                <a:latin typeface="Calibri"/>
                <a:ea typeface="Calibri"/>
                <a:cs typeface="Calibri"/>
                <a:sym typeface="Calibri"/>
              </a:rPr>
              <a:t>IC de 95%) da alteração vs. valor basal da população total de análise do estudo. </a:t>
            </a:r>
            <a:endParaRPr/>
          </a:p>
          <a:p>
            <a:pPr indent="0" lvl="0" marL="0" marR="0" rtl="0" algn="l">
              <a:spcBef>
                <a:spcPts val="0"/>
              </a:spcBef>
              <a:spcAft>
                <a:spcPts val="0"/>
              </a:spcAft>
              <a:buNone/>
            </a:pPr>
            <a:r>
              <a:rPr lang="pt-BR" sz="800">
                <a:solidFill>
                  <a:schemeClr val="dk1"/>
                </a:solidFill>
                <a:latin typeface="Calibri"/>
                <a:ea typeface="Calibri"/>
                <a:cs typeface="Calibri"/>
                <a:sym typeface="Calibri"/>
              </a:rPr>
              <a:t>O valor basal da DHL foi definido pela média de todos os valores disponíveis antes da primeira infusão de ravulizumabe.</a:t>
            </a:r>
            <a:endParaRPr/>
          </a:p>
        </p:txBody>
      </p:sp>
      <p:sp>
        <p:nvSpPr>
          <p:cNvPr id="10991" name="Google Shape;10991;p163"/>
          <p:cNvSpPr/>
          <p:nvPr/>
        </p:nvSpPr>
        <p:spPr>
          <a:xfrm>
            <a:off x="574938" y="5556916"/>
            <a:ext cx="10835013" cy="498980"/>
          </a:xfrm>
          <a:prstGeom prst="rect">
            <a:avLst/>
          </a:pr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992" name="Google Shape;10992;p163"/>
          <p:cNvSpPr/>
          <p:nvPr/>
        </p:nvSpPr>
        <p:spPr>
          <a:xfrm>
            <a:off x="5725504" y="6043604"/>
            <a:ext cx="5213263" cy="432712"/>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0993" name="Google Shape;10993;p163"/>
          <p:cNvSpPr txBox="1"/>
          <p:nvPr/>
        </p:nvSpPr>
        <p:spPr>
          <a:xfrm>
            <a:off x="5855388" y="6101020"/>
            <a:ext cx="4039272"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200">
                <a:solidFill>
                  <a:srgbClr val="FFFFFF"/>
                </a:solidFill>
                <a:latin typeface="Calibri"/>
                <a:ea typeface="Calibri"/>
                <a:cs typeface="Calibri"/>
                <a:sym typeface="Calibri"/>
              </a:rPr>
              <a:t>Níveis de DHL por paciente (basal e no dia 183) </a:t>
            </a:r>
            <a:endParaRPr/>
          </a:p>
        </p:txBody>
      </p:sp>
      <p:sp>
        <p:nvSpPr>
          <p:cNvPr id="10994" name="Google Shape;10994;p163"/>
          <p:cNvSpPr/>
          <p:nvPr/>
        </p:nvSpPr>
        <p:spPr>
          <a:xfrm>
            <a:off x="9730107" y="6068388"/>
            <a:ext cx="1118265" cy="351632"/>
          </a:xfrm>
          <a:prstGeom prst="rect">
            <a:avLst/>
          </a:prstGeom>
          <a:solidFill>
            <a:srgbClr val="2D538A">
              <a:alpha val="784"/>
            </a:srgbClr>
          </a:solidFill>
          <a:ln>
            <a:noFill/>
          </a:ln>
        </p:spPr>
        <p:txBody>
          <a:bodyPr anchorCtr="0" anchor="b" bIns="108000" lIns="0" spcFirstLastPara="1" rIns="0" wrap="square" tIns="0">
            <a:noAutofit/>
          </a:bodyPr>
          <a:lstStyle/>
          <a:p>
            <a:pPr indent="0" lvl="0" marL="0" marR="0" rtl="0" algn="l">
              <a:spcBef>
                <a:spcPts val="0"/>
              </a:spcBef>
              <a:spcAft>
                <a:spcPts val="0"/>
              </a:spcAft>
              <a:buNone/>
            </a:pPr>
            <a:r>
              <a:rPr i="1" lang="pt-BR" sz="700">
                <a:solidFill>
                  <a:schemeClr val="lt1"/>
                </a:solidFill>
                <a:latin typeface="Calibri"/>
                <a:ea typeface="Calibri"/>
                <a:cs typeface="Calibri"/>
                <a:sym typeface="Calibri"/>
              </a:rPr>
              <a:t>(Clique para mais detalhes)</a:t>
            </a:r>
            <a:endParaRPr/>
          </a:p>
        </p:txBody>
      </p:sp>
      <p:sp>
        <p:nvSpPr>
          <p:cNvPr id="10995" name="Google Shape;10995;p163"/>
          <p:cNvSpPr/>
          <p:nvPr/>
        </p:nvSpPr>
        <p:spPr>
          <a:xfrm>
            <a:off x="9453173" y="6130151"/>
            <a:ext cx="252000" cy="252000"/>
          </a:xfrm>
          <a:prstGeom prst="ellipse">
            <a:avLst/>
          </a:prstGeom>
          <a:solidFill>
            <a:schemeClr val="lt1"/>
          </a:solidFill>
          <a:ln cap="flat" cmpd="sng" w="12700">
            <a:solidFill>
              <a:schemeClr val="lt2"/>
            </a:solidFill>
            <a:prstDash val="solid"/>
            <a:miter lim="800000"/>
            <a:headEnd len="sm" w="sm" type="none"/>
            <a:tailEnd len="sm" w="sm" type="none"/>
          </a:ln>
          <a:effectLst>
            <a:outerShdw blurRad="152400" sx="85000" rotWithShape="0" dir="5400000" dist="101600" sy="85000">
              <a:schemeClr val="dk1">
                <a:alpha val="14901"/>
              </a:scheme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2"/>
              </a:buClr>
              <a:buSzPts val="1000"/>
              <a:buFont typeface="Arial"/>
              <a:buNone/>
            </a:pPr>
            <a:r>
              <a:rPr b="0" i="0" lang="pt-BR" sz="1000" u="none" cap="none" strike="noStrike">
                <a:solidFill>
                  <a:schemeClr val="lt2"/>
                </a:solidFill>
                <a:latin typeface="Arial"/>
                <a:ea typeface="Arial"/>
                <a:cs typeface="Arial"/>
                <a:sym typeface="Arial"/>
              </a:rPr>
              <a:t>i</a:t>
            </a:r>
            <a:endParaRPr/>
          </a:p>
        </p:txBody>
      </p:sp>
      <p:sp>
        <p:nvSpPr>
          <p:cNvPr id="10996" name="Google Shape;10996;p163"/>
          <p:cNvSpPr/>
          <p:nvPr/>
        </p:nvSpPr>
        <p:spPr>
          <a:xfrm>
            <a:off x="-9318" y="-2802"/>
            <a:ext cx="12192000" cy="6858000"/>
          </a:xfrm>
          <a:prstGeom prst="rect">
            <a:avLst/>
          </a:prstGeom>
          <a:solidFill>
            <a:srgbClr val="FFFFFF">
              <a:alpha val="94901"/>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10997" name="Google Shape;10997;p163"/>
          <p:cNvGrpSpPr/>
          <p:nvPr/>
        </p:nvGrpSpPr>
        <p:grpSpPr>
          <a:xfrm>
            <a:off x="11747500" y="133207"/>
            <a:ext cx="342900" cy="369332"/>
            <a:chOff x="11722100" y="164584"/>
            <a:chExt cx="342900" cy="369332"/>
          </a:xfrm>
        </p:grpSpPr>
        <p:sp>
          <p:nvSpPr>
            <p:cNvPr id="10998" name="Google Shape;10998;p163"/>
            <p:cNvSpPr/>
            <p:nvPr/>
          </p:nvSpPr>
          <p:spPr>
            <a:xfrm>
              <a:off x="11722100" y="177800"/>
              <a:ext cx="342900" cy="342900"/>
            </a:xfrm>
            <a:prstGeom prst="ellipse">
              <a:avLst/>
            </a:prstGeom>
            <a:solidFill>
              <a:schemeClr val="lt2"/>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110">
                <a:solidFill>
                  <a:schemeClr val="lt1"/>
                </a:solidFill>
                <a:latin typeface="Calibri"/>
                <a:ea typeface="Calibri"/>
                <a:cs typeface="Calibri"/>
                <a:sym typeface="Calibri"/>
              </a:endParaRPr>
            </a:p>
          </p:txBody>
        </p:sp>
        <p:sp>
          <p:nvSpPr>
            <p:cNvPr id="10999" name="Google Shape;10999;p163"/>
            <p:cNvSpPr txBox="1"/>
            <p:nvPr/>
          </p:nvSpPr>
          <p:spPr>
            <a:xfrm>
              <a:off x="11741104" y="164584"/>
              <a:ext cx="304892"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800">
                  <a:solidFill>
                    <a:schemeClr val="lt1"/>
                  </a:solidFill>
                  <a:latin typeface="Calibri"/>
                  <a:ea typeface="Calibri"/>
                  <a:cs typeface="Calibri"/>
                  <a:sym typeface="Calibri"/>
                </a:rPr>
                <a:t>X</a:t>
              </a:r>
              <a:endParaRPr/>
            </a:p>
          </p:txBody>
        </p:sp>
      </p:grpSp>
      <p:grpSp>
        <p:nvGrpSpPr>
          <p:cNvPr id="11000" name="Google Shape;11000;p163"/>
          <p:cNvGrpSpPr/>
          <p:nvPr/>
        </p:nvGrpSpPr>
        <p:grpSpPr>
          <a:xfrm>
            <a:off x="481433" y="1332330"/>
            <a:ext cx="9600992" cy="4243373"/>
            <a:chOff x="691658" y="1093854"/>
            <a:chExt cx="9600992" cy="4243373"/>
          </a:xfrm>
        </p:grpSpPr>
        <p:sp>
          <p:nvSpPr>
            <p:cNvPr id="11001" name="Google Shape;11001;p163"/>
            <p:cNvSpPr/>
            <p:nvPr/>
          </p:nvSpPr>
          <p:spPr>
            <a:xfrm>
              <a:off x="691658" y="4875562"/>
              <a:ext cx="9282598"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800"/>
                <a:buFont typeface="Calibri"/>
                <a:buNone/>
              </a:pPr>
              <a:r>
                <a:t/>
              </a:r>
              <a:endParaRPr b="0" i="0" sz="800" u="none" cap="none" strike="noStrike">
                <a:solidFill>
                  <a:schemeClr val="dk1"/>
                </a:solidFill>
                <a:latin typeface="Calibri"/>
                <a:ea typeface="Calibri"/>
                <a:cs typeface="Calibri"/>
                <a:sym typeface="Calibri"/>
              </a:endParaRPr>
            </a:p>
            <a:p>
              <a:pPr indent="0" lvl="0" marL="0" marR="0" rtl="0" algn="l">
                <a:spcBef>
                  <a:spcPts val="0"/>
                </a:spcBef>
                <a:spcAft>
                  <a:spcPts val="0"/>
                </a:spcAft>
                <a:buNone/>
              </a:pPr>
              <a:r>
                <a:rPr b="1" i="0" lang="pt-BR" sz="800" u="none" cap="none" strike="noStrike">
                  <a:solidFill>
                    <a:schemeClr val="dk1"/>
                  </a:solidFill>
                  <a:latin typeface="Calibri"/>
                  <a:ea typeface="Calibri"/>
                  <a:cs typeface="Calibri"/>
                  <a:sym typeface="Calibri"/>
                </a:rPr>
                <a:t>Fonte: </a:t>
              </a:r>
              <a:r>
                <a:rPr lang="pt-BR" sz="800">
                  <a:solidFill>
                    <a:schemeClr val="dk1"/>
                  </a:solidFill>
                  <a:latin typeface="Calibri"/>
                  <a:ea typeface="Calibri"/>
                  <a:cs typeface="Calibri"/>
                  <a:sym typeface="Calibri"/>
                </a:rPr>
                <a:t>1. Kulagin A et al. E-poster [Abstract EP590]. Poster presented at: 26th Annual Congress of the European Hematology Association; June 9-17, 2021 (virtual meeting).</a:t>
              </a:r>
              <a:br>
                <a:rPr lang="pt-BR" sz="800">
                  <a:solidFill>
                    <a:schemeClr val="dk1"/>
                  </a:solidFill>
                  <a:latin typeface="Calibri"/>
                  <a:ea typeface="Calibri"/>
                  <a:cs typeface="Calibri"/>
                  <a:sym typeface="Calibri"/>
                </a:rPr>
              </a:br>
              <a:r>
                <a:rPr b="1" i="0" lang="pt-BR" sz="800" u="none" cap="none" strike="noStrike">
                  <a:solidFill>
                    <a:schemeClr val="dk1"/>
                  </a:solidFill>
                  <a:latin typeface="Calibri"/>
                  <a:ea typeface="Calibri"/>
                  <a:cs typeface="Calibri"/>
                  <a:sym typeface="Calibri"/>
                </a:rPr>
                <a:t>Abreviações:</a:t>
              </a:r>
              <a:r>
                <a:rPr b="1" i="0" lang="pt-BR" sz="800" u="none" cap="none" strike="noStrike">
                  <a:solidFill>
                    <a:schemeClr val="dk1"/>
                  </a:solidFill>
                  <a:latin typeface="Calibri"/>
                  <a:ea typeface="Calibri"/>
                  <a:cs typeface="Calibri"/>
                  <a:sym typeface="Calibri"/>
                </a:rPr>
                <a:t> </a:t>
              </a:r>
              <a:r>
                <a:rPr lang="pt-BR" sz="800">
                  <a:solidFill>
                    <a:schemeClr val="dk1"/>
                  </a:solidFill>
                  <a:latin typeface="Calibri"/>
                  <a:ea typeface="Calibri"/>
                  <a:cs typeface="Calibri"/>
                  <a:sym typeface="Calibri"/>
                </a:rPr>
                <a:t>DHL = desidrogenase láctica; IRI = intervalo de referência individual; NA = não analisado; HPN = hemoglobinúria paroxística noturna.</a:t>
              </a:r>
              <a:endParaRPr b="0" i="0" sz="800" u="none" cap="none" strike="noStrike">
                <a:solidFill>
                  <a:schemeClr val="dk1"/>
                </a:solidFill>
                <a:latin typeface="Calibri"/>
                <a:ea typeface="Calibri"/>
                <a:cs typeface="Calibri"/>
                <a:sym typeface="Calibri"/>
              </a:endParaRPr>
            </a:p>
          </p:txBody>
        </p:sp>
        <p:sp>
          <p:nvSpPr>
            <p:cNvPr id="11002" name="Google Shape;11002;p163"/>
            <p:cNvSpPr/>
            <p:nvPr/>
          </p:nvSpPr>
          <p:spPr>
            <a:xfrm>
              <a:off x="725146" y="1093854"/>
              <a:ext cx="7555253"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000">
                  <a:solidFill>
                    <a:schemeClr val="lt2"/>
                  </a:solidFill>
                  <a:latin typeface="Calibri"/>
                  <a:ea typeface="Calibri"/>
                  <a:cs typeface="Calibri"/>
                  <a:sym typeface="Calibri"/>
                </a:rPr>
                <a:t>Concentrações de DHL por paciente: valor basal e do dia 183</a:t>
              </a:r>
              <a:r>
                <a:rPr b="1" baseline="30000" lang="pt-BR" sz="2000">
                  <a:solidFill>
                    <a:schemeClr val="lt2"/>
                  </a:solidFill>
                  <a:latin typeface="Calibri"/>
                  <a:ea typeface="Calibri"/>
                  <a:cs typeface="Calibri"/>
                  <a:sym typeface="Calibri"/>
                </a:rPr>
                <a:t>1</a:t>
              </a:r>
              <a:endParaRPr/>
            </a:p>
          </p:txBody>
        </p:sp>
        <p:sp>
          <p:nvSpPr>
            <p:cNvPr id="11003" name="Google Shape;11003;p163"/>
            <p:cNvSpPr txBox="1"/>
            <p:nvPr/>
          </p:nvSpPr>
          <p:spPr>
            <a:xfrm>
              <a:off x="691658" y="4485474"/>
              <a:ext cx="9600992" cy="390088"/>
            </a:xfrm>
            <a:prstGeom prst="rect">
              <a:avLst/>
            </a:prstGeom>
            <a:noFill/>
            <a:ln>
              <a:noFill/>
            </a:ln>
          </p:spPr>
          <p:txBody>
            <a:bodyPr anchorCtr="0" anchor="t" bIns="60950" lIns="121900" spcFirstLastPara="1" rIns="121900" wrap="square" tIns="60950">
              <a:noAutofit/>
            </a:bodyPr>
            <a:lstStyle/>
            <a:p>
              <a:pPr indent="0" lvl="0" marL="0" marR="0" rtl="0" algn="l">
                <a:lnSpc>
                  <a:spcPct val="90000"/>
                </a:lnSpc>
                <a:spcBef>
                  <a:spcPts val="0"/>
                </a:spcBef>
                <a:spcAft>
                  <a:spcPts val="0"/>
                </a:spcAft>
                <a:buClr>
                  <a:schemeClr val="dk1"/>
                </a:buClr>
                <a:buSzPts val="800"/>
                <a:buFont typeface="Arial"/>
                <a:buNone/>
              </a:pPr>
              <a:r>
                <a:rPr lang="pt-BR" sz="800">
                  <a:solidFill>
                    <a:schemeClr val="dk1"/>
                  </a:solidFill>
                  <a:latin typeface="Calibri"/>
                  <a:ea typeface="Calibri"/>
                  <a:cs typeface="Calibri"/>
                  <a:sym typeface="Calibri"/>
                </a:rPr>
                <a:t>†Idade no momento de inclusão no estudo. ‡Peso corporal no dia 1. §Múltiplos intervalos de referência da DHL são apresentados, dependendo da idade e do gênero: 100-220 U/L, 100-242 U/L, 100-275 U/L, 120-290 U/L e 140-280 U/L. ¶As amostras do dia 183 não foram analisadas no laboratório central, por uma questão interna da Eurofins com o processo de registro das amostras; as amostras foram consideradas como faltantes. †† No dia 183, os níveis de DHL desses pacientes (5 e 11) foram mais altos que os valores basais, mas reportou-se que as amostras haviam sido hemolisadas e os pacientes não apresentavam sinais/sintomas de HPN novos ou com piora.</a:t>
              </a:r>
              <a:endParaRPr sz="800">
                <a:solidFill>
                  <a:schemeClr val="dk1"/>
                </a:solidFill>
                <a:latin typeface="Calibri"/>
                <a:ea typeface="Calibri"/>
                <a:cs typeface="Calibri"/>
                <a:sym typeface="Calibri"/>
              </a:endParaRPr>
            </a:p>
          </p:txBody>
        </p:sp>
      </p:grpSp>
      <p:graphicFrame>
        <p:nvGraphicFramePr>
          <p:cNvPr id="11004" name="Google Shape;11004;p163"/>
          <p:cNvGraphicFramePr/>
          <p:nvPr/>
        </p:nvGraphicFramePr>
        <p:xfrm>
          <a:off x="596664" y="1806695"/>
          <a:ext cx="3000000" cy="3000000"/>
        </p:xfrm>
        <a:graphic>
          <a:graphicData uri="http://schemas.openxmlformats.org/drawingml/2006/table">
            <a:tbl>
              <a:tblPr bandRow="1" firstRow="1">
                <a:noFill/>
                <a:tableStyleId>{A0BF0AAD-81E2-4729-A6F2-3AC11B6F7D1A}</a:tableStyleId>
              </a:tblPr>
              <a:tblGrid>
                <a:gridCol w="1383625"/>
                <a:gridCol w="789075"/>
                <a:gridCol w="789075"/>
                <a:gridCol w="789075"/>
                <a:gridCol w="789075"/>
                <a:gridCol w="789075"/>
                <a:gridCol w="789075"/>
                <a:gridCol w="789075"/>
                <a:gridCol w="789075"/>
                <a:gridCol w="789075"/>
                <a:gridCol w="789075"/>
                <a:gridCol w="789075"/>
                <a:gridCol w="789075"/>
              </a:tblGrid>
              <a:tr h="356300">
                <a:tc rowSpan="2">
                  <a:txBody>
                    <a:bodyPr/>
                    <a:lstStyle/>
                    <a:p>
                      <a:pPr indent="0" lvl="0" marL="0" marR="0" rtl="0" algn="l">
                        <a:spcBef>
                          <a:spcPts val="0"/>
                        </a:spcBef>
                        <a:spcAft>
                          <a:spcPts val="0"/>
                        </a:spcAft>
                        <a:buNone/>
                      </a:pPr>
                      <a:r>
                        <a:rPr b="1" lang="pt-BR" sz="1100">
                          <a:solidFill>
                            <a:schemeClr val="lt1"/>
                          </a:solidFill>
                          <a:latin typeface="Calibri"/>
                          <a:ea typeface="Calibri"/>
                          <a:cs typeface="Calibri"/>
                          <a:sym typeface="Calibri"/>
                        </a:rPr>
                        <a:t>Parâmetro</a:t>
                      </a:r>
                      <a:endParaRPr/>
                    </a:p>
                  </a:txBody>
                  <a:tcPr marT="60950" marB="60950" marR="72000" marL="360000" anchor="ctr">
                    <a:lnL cap="flat" cmpd="sng" w="12700">
                      <a:solidFill>
                        <a:schemeClr val="dk2"/>
                      </a:solidFill>
                      <a:prstDash val="solid"/>
                      <a:round/>
                      <a:headEnd len="sm" w="sm" type="none"/>
                      <a:tailEnd len="sm" w="sm" type="none"/>
                    </a:lnL>
                    <a:lnR cap="flat" cmpd="sng" w="12700">
                      <a:solidFill>
                        <a:schemeClr val="lt1"/>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dk2"/>
                      </a:solidFill>
                      <a:prstDash val="solid"/>
                      <a:round/>
                      <a:headEnd len="sm" w="sm" type="none"/>
                      <a:tailEnd len="sm" w="sm" type="none"/>
                    </a:lnB>
                    <a:solidFill>
                      <a:schemeClr val="dk2"/>
                    </a:solidFill>
                  </a:tcPr>
                </a:tc>
                <a:tc gridSpan="8">
                  <a:txBody>
                    <a:bodyPr/>
                    <a:lstStyle/>
                    <a:p>
                      <a:pPr indent="0" lvl="0" marL="0" marR="0" rtl="0" algn="ctr">
                        <a:spcBef>
                          <a:spcPts val="0"/>
                        </a:spcBef>
                        <a:spcAft>
                          <a:spcPts val="0"/>
                        </a:spcAft>
                        <a:buNone/>
                      </a:pPr>
                      <a:r>
                        <a:rPr b="1" lang="pt-BR" sz="1100">
                          <a:solidFill>
                            <a:schemeClr val="lt1"/>
                          </a:solidFill>
                          <a:latin typeface="Calibri"/>
                          <a:ea typeface="Calibri"/>
                          <a:cs typeface="Calibri"/>
                          <a:sym typeface="Calibri"/>
                        </a:rPr>
                        <a:t>Coorte de pacientes previamente tratados com eculizumabe</a:t>
                      </a:r>
                      <a:endParaRPr b="1" sz="1100">
                        <a:solidFill>
                          <a:schemeClr val="lt1"/>
                        </a:solidFill>
                        <a:latin typeface="Calibri"/>
                        <a:ea typeface="Calibri"/>
                        <a:cs typeface="Calibri"/>
                        <a:sym typeface="Calibri"/>
                      </a:endParaRPr>
                    </a:p>
                  </a:txBody>
                  <a:tcPr marT="60950" marB="60950" marR="85925" marL="85925" anchor="ctr">
                    <a:lnL cap="flat" cmpd="sng" w="12700">
                      <a:solidFill>
                        <a:schemeClr val="lt1"/>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dk2"/>
                      </a:solidFill>
                      <a:prstDash val="solid"/>
                      <a:round/>
                      <a:headEnd len="sm" w="sm" type="none"/>
                      <a:tailEnd len="sm" w="sm" type="none"/>
                    </a:lnB>
                    <a:solidFill>
                      <a:schemeClr val="dk2"/>
                    </a:solidFill>
                  </a:tcPr>
                </a:tc>
                <a:tc hMerge="1"/>
                <a:tc hMerge="1"/>
                <a:tc hMerge="1"/>
                <a:tc hMerge="1"/>
                <a:tc hMerge="1"/>
                <a:tc hMerge="1"/>
                <a:tc hMerge="1"/>
                <a:tc gridSpan="4">
                  <a:txBody>
                    <a:bodyPr/>
                    <a:lstStyle/>
                    <a:p>
                      <a:pPr indent="0" lvl="0" marL="0" marR="0" rtl="0" algn="ctr">
                        <a:lnSpc>
                          <a:spcPct val="100000"/>
                        </a:lnSpc>
                        <a:spcBef>
                          <a:spcPts val="0"/>
                        </a:spcBef>
                        <a:spcAft>
                          <a:spcPts val="0"/>
                        </a:spcAft>
                        <a:buClr>
                          <a:schemeClr val="lt1"/>
                        </a:buClr>
                        <a:buSzPts val="1100"/>
                        <a:buFont typeface="Calibri"/>
                        <a:buNone/>
                      </a:pPr>
                      <a:r>
                        <a:rPr b="1" lang="pt-BR" sz="1100">
                          <a:solidFill>
                            <a:schemeClr val="lt1"/>
                          </a:solidFill>
                          <a:latin typeface="Calibri"/>
                          <a:ea typeface="Calibri"/>
                          <a:cs typeface="Calibri"/>
                          <a:sym typeface="Calibri"/>
                        </a:rPr>
                        <a:t>Coorte de pacientes virgens de tratamento</a:t>
                      </a:r>
                      <a:endParaRPr/>
                    </a:p>
                    <a:p>
                      <a:pPr indent="0" lvl="0" marL="0" marR="0" rtl="0" algn="ctr">
                        <a:lnSpc>
                          <a:spcPct val="100000"/>
                        </a:lnSpc>
                        <a:spcBef>
                          <a:spcPts val="200"/>
                        </a:spcBef>
                        <a:spcAft>
                          <a:spcPts val="0"/>
                        </a:spcAft>
                        <a:buClr>
                          <a:schemeClr val="lt1"/>
                        </a:buClr>
                        <a:buSzPts val="1100"/>
                        <a:buFont typeface="Calibri"/>
                        <a:buNone/>
                      </a:pPr>
                      <a:r>
                        <a:rPr b="1" lang="pt-BR" sz="1100">
                          <a:solidFill>
                            <a:schemeClr val="lt1"/>
                          </a:solidFill>
                          <a:latin typeface="Calibri"/>
                          <a:ea typeface="Calibri"/>
                          <a:cs typeface="Calibri"/>
                          <a:sym typeface="Calibri"/>
                        </a:rPr>
                        <a:t>com inibidor do complemento</a:t>
                      </a:r>
                      <a:endParaRPr/>
                    </a:p>
                  </a:txBody>
                  <a:tcPr marT="60950" marB="60950" marR="85925" marL="85925" anchor="ctr">
                    <a:lnL cap="flat" cmpd="sng" w="12700">
                      <a:solidFill>
                        <a:schemeClr val="dk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2"/>
                      </a:solidFill>
                      <a:prstDash val="solid"/>
                      <a:round/>
                      <a:headEnd len="sm" w="sm" type="none"/>
                      <a:tailEnd len="sm" w="sm" type="none"/>
                    </a:lnB>
                    <a:solidFill>
                      <a:schemeClr val="lt2"/>
                    </a:solidFill>
                  </a:tcPr>
                </a:tc>
                <a:tc hMerge="1"/>
                <a:tc hMerge="1"/>
                <a:tc hMerge="1"/>
              </a:tr>
              <a:tr h="841250">
                <a:tc vMerge="1"/>
                <a:tc>
                  <a:txBody>
                    <a:bodyPr/>
                    <a:lstStyle/>
                    <a:p>
                      <a:pPr indent="0" lvl="0" marL="0" marR="0" rtl="0" algn="ctr">
                        <a:spcBef>
                          <a:spcPts val="0"/>
                        </a:spcBef>
                        <a:spcAft>
                          <a:spcPts val="0"/>
                        </a:spcAft>
                        <a:buNone/>
                      </a:pPr>
                      <a:r>
                        <a:rPr b="0" lang="pt-BR" sz="1100">
                          <a:solidFill>
                            <a:schemeClr val="dk2"/>
                          </a:solidFill>
                          <a:latin typeface="Calibri"/>
                          <a:ea typeface="Calibri"/>
                          <a:cs typeface="Calibri"/>
                          <a:sym typeface="Calibri"/>
                        </a:rPr>
                        <a:t>Paciente </a:t>
                      </a:r>
                      <a:br>
                        <a:rPr b="0" lang="pt-BR" sz="1100">
                          <a:solidFill>
                            <a:schemeClr val="dk2"/>
                          </a:solidFill>
                          <a:latin typeface="Calibri"/>
                          <a:ea typeface="Calibri"/>
                          <a:cs typeface="Calibri"/>
                          <a:sym typeface="Calibri"/>
                        </a:rPr>
                      </a:br>
                      <a:r>
                        <a:rPr b="0" lang="pt-BR" sz="1100">
                          <a:solidFill>
                            <a:schemeClr val="dk2"/>
                          </a:solidFill>
                          <a:latin typeface="Calibri"/>
                          <a:ea typeface="Calibri"/>
                          <a:cs typeface="Calibri"/>
                          <a:sym typeface="Calibri"/>
                        </a:rPr>
                        <a:t>1</a:t>
                      </a:r>
                      <a:endParaRPr/>
                    </a:p>
                    <a:p>
                      <a:pPr indent="0" lvl="0" marL="0" marR="0" rtl="0" algn="ctr">
                        <a:spcBef>
                          <a:spcPts val="200"/>
                        </a:spcBef>
                        <a:spcAft>
                          <a:spcPts val="0"/>
                        </a:spcAft>
                        <a:buNone/>
                      </a:pPr>
                      <a:r>
                        <a:rPr b="1" lang="pt-BR" sz="1100">
                          <a:solidFill>
                            <a:schemeClr val="dk2"/>
                          </a:solidFill>
                          <a:latin typeface="Calibri"/>
                          <a:ea typeface="Calibri"/>
                          <a:cs typeface="Calibri"/>
                          <a:sym typeface="Calibri"/>
                        </a:rPr>
                        <a:t>Mulher</a:t>
                      </a:r>
                      <a:endParaRPr/>
                    </a:p>
                    <a:p>
                      <a:pPr indent="0" lvl="0" marL="0" marR="0" rtl="0" algn="ctr">
                        <a:spcBef>
                          <a:spcPts val="0"/>
                        </a:spcBef>
                        <a:spcAft>
                          <a:spcPts val="0"/>
                        </a:spcAft>
                        <a:buNone/>
                      </a:pPr>
                      <a:r>
                        <a:rPr b="1" lang="pt-BR" sz="1100">
                          <a:solidFill>
                            <a:schemeClr val="dk2"/>
                          </a:solidFill>
                          <a:latin typeface="Calibri"/>
                          <a:ea typeface="Calibri"/>
                          <a:cs typeface="Calibri"/>
                          <a:sym typeface="Calibri"/>
                        </a:rPr>
                        <a:t>17 anos</a:t>
                      </a:r>
                      <a:r>
                        <a:rPr b="1" baseline="30000" lang="pt-BR" sz="1100">
                          <a:solidFill>
                            <a:schemeClr val="dk2"/>
                          </a:solidFill>
                          <a:latin typeface="Calibri"/>
                          <a:ea typeface="Calibri"/>
                          <a:cs typeface="Calibri"/>
                          <a:sym typeface="Calibri"/>
                        </a:rPr>
                        <a:t>†</a:t>
                      </a:r>
                      <a:endParaRPr/>
                    </a:p>
                    <a:p>
                      <a:pPr indent="0" lvl="0" marL="0" marR="0" rtl="0" algn="ctr">
                        <a:spcBef>
                          <a:spcPts val="0"/>
                        </a:spcBef>
                        <a:spcAft>
                          <a:spcPts val="0"/>
                        </a:spcAft>
                        <a:buNone/>
                      </a:pPr>
                      <a:r>
                        <a:rPr b="1" lang="pt-BR" sz="1100">
                          <a:solidFill>
                            <a:schemeClr val="dk2"/>
                          </a:solidFill>
                          <a:latin typeface="Calibri"/>
                          <a:ea typeface="Calibri"/>
                          <a:cs typeface="Calibri"/>
                          <a:sym typeface="Calibri"/>
                        </a:rPr>
                        <a:t>68,8 kg</a:t>
                      </a:r>
                      <a:r>
                        <a:rPr b="1" baseline="30000" lang="pt-BR" sz="1100">
                          <a:solidFill>
                            <a:schemeClr val="dk2"/>
                          </a:solidFill>
                          <a:latin typeface="Calibri"/>
                          <a:ea typeface="Calibri"/>
                          <a:cs typeface="Calibri"/>
                          <a:sym typeface="Calibri"/>
                        </a:rPr>
                        <a:t>‡</a:t>
                      </a:r>
                      <a:endParaRPr b="1" sz="1100">
                        <a:solidFill>
                          <a:schemeClr val="dk2"/>
                        </a:solidFill>
                        <a:latin typeface="Calibri"/>
                        <a:ea typeface="Calibri"/>
                        <a:cs typeface="Calibri"/>
                        <a:sym typeface="Calibri"/>
                      </a:endParaRPr>
                    </a:p>
                  </a:txBody>
                  <a:tcPr marT="60950" marB="60950" marR="85925" marL="85925" anchor="ctr">
                    <a:lnL cap="flat" cmpd="sng" w="12700">
                      <a:solidFill>
                        <a:schemeClr val="lt1"/>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Paciente</a:t>
                      </a:r>
                      <a:br>
                        <a:rPr b="0" i="0" lang="pt-BR" sz="1100" u="none" cap="none" strike="noStrike">
                          <a:solidFill>
                            <a:schemeClr val="dk2"/>
                          </a:solidFill>
                          <a:latin typeface="Calibri"/>
                          <a:ea typeface="Calibri"/>
                          <a:cs typeface="Calibri"/>
                          <a:sym typeface="Calibri"/>
                        </a:rPr>
                      </a:br>
                      <a:r>
                        <a:rPr b="0" i="0" lang="pt-BR" sz="1100" u="none" cap="none" strike="noStrike">
                          <a:solidFill>
                            <a:schemeClr val="dk2"/>
                          </a:solidFill>
                          <a:latin typeface="Calibri"/>
                          <a:ea typeface="Calibri"/>
                          <a:cs typeface="Calibri"/>
                          <a:sym typeface="Calibri"/>
                        </a:rPr>
                        <a:t>2</a:t>
                      </a:r>
                      <a:endParaRPr/>
                    </a:p>
                    <a:p>
                      <a:pPr indent="0" lvl="0" marL="0" marR="0" rtl="0" algn="ctr">
                        <a:lnSpc>
                          <a:spcPct val="100000"/>
                        </a:lnSpc>
                        <a:spcBef>
                          <a:spcPts val="2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Mulher</a:t>
                      </a:r>
                      <a:endParaRPr/>
                    </a:p>
                    <a:p>
                      <a:pPr indent="0" lvl="0" marL="0" marR="0" rtl="0" algn="ctr">
                        <a:lnSpc>
                          <a:spcPct val="100000"/>
                        </a:lnSpc>
                        <a:spcBef>
                          <a:spcPts val="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17 anos</a:t>
                      </a:r>
                      <a:r>
                        <a:rPr b="1" baseline="30000" i="0" lang="pt-BR" sz="1100" u="none" cap="none" strike="noStrike">
                          <a:solidFill>
                            <a:schemeClr val="dk2"/>
                          </a:solidFill>
                          <a:latin typeface="Calibri"/>
                          <a:ea typeface="Calibri"/>
                          <a:cs typeface="Calibri"/>
                          <a:sym typeface="Calibri"/>
                        </a:rPr>
                        <a:t>†</a:t>
                      </a:r>
                      <a:endParaRPr/>
                    </a:p>
                    <a:p>
                      <a:pPr indent="0" lvl="0" marL="0" marR="0" rtl="0" algn="ctr">
                        <a:lnSpc>
                          <a:spcPct val="100000"/>
                        </a:lnSpc>
                        <a:spcBef>
                          <a:spcPts val="0"/>
                        </a:spcBef>
                        <a:spcAft>
                          <a:spcPts val="0"/>
                        </a:spcAft>
                        <a:buClr>
                          <a:schemeClr val="dk2"/>
                        </a:buClr>
                        <a:buSzPts val="1100"/>
                        <a:buFont typeface="Calibri"/>
                        <a:buNone/>
                      </a:pPr>
                      <a:r>
                        <a:rPr b="1" lang="pt-BR" sz="1100">
                          <a:solidFill>
                            <a:schemeClr val="dk2"/>
                          </a:solidFill>
                          <a:latin typeface="Calibri"/>
                          <a:ea typeface="Calibri"/>
                          <a:cs typeface="Calibri"/>
                          <a:sym typeface="Calibri"/>
                        </a:rPr>
                        <a:t>59,3 kg</a:t>
                      </a:r>
                      <a:r>
                        <a:rPr b="1" baseline="30000" lang="pt-BR" sz="1100">
                          <a:solidFill>
                            <a:schemeClr val="dk2"/>
                          </a:solidFill>
                          <a:latin typeface="Calibri"/>
                          <a:ea typeface="Calibri"/>
                          <a:cs typeface="Calibri"/>
                          <a:sym typeface="Calibri"/>
                        </a:rPr>
                        <a:t>‡</a:t>
                      </a:r>
                      <a:endParaRPr sz="1100">
                        <a:solidFill>
                          <a:schemeClr val="dk2"/>
                        </a:solidFill>
                        <a:latin typeface="Calibri"/>
                        <a:ea typeface="Calibri"/>
                        <a:cs typeface="Calibri"/>
                        <a:sym typeface="Calibri"/>
                      </a:endParaRPr>
                    </a:p>
                  </a:txBody>
                  <a:tcPr marT="60950" marB="60950" marR="85925" marL="85925"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Paciente </a:t>
                      </a:r>
                      <a:br>
                        <a:rPr b="0" i="0" lang="pt-BR" sz="1100" u="none" cap="none" strike="noStrike">
                          <a:solidFill>
                            <a:schemeClr val="dk2"/>
                          </a:solidFill>
                          <a:latin typeface="Calibri"/>
                          <a:ea typeface="Calibri"/>
                          <a:cs typeface="Calibri"/>
                          <a:sym typeface="Calibri"/>
                        </a:rPr>
                      </a:br>
                      <a:r>
                        <a:rPr b="0" i="0" lang="pt-BR" sz="1100" u="none" cap="none" strike="noStrike">
                          <a:solidFill>
                            <a:schemeClr val="dk2"/>
                          </a:solidFill>
                          <a:latin typeface="Calibri"/>
                          <a:ea typeface="Calibri"/>
                          <a:cs typeface="Calibri"/>
                          <a:sym typeface="Calibri"/>
                        </a:rPr>
                        <a:t>3</a:t>
                      </a:r>
                      <a:endParaRPr/>
                    </a:p>
                    <a:p>
                      <a:pPr indent="0" lvl="0" marL="0" marR="0" rtl="0" algn="ctr">
                        <a:lnSpc>
                          <a:spcPct val="100000"/>
                        </a:lnSpc>
                        <a:spcBef>
                          <a:spcPts val="2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Mulher</a:t>
                      </a:r>
                      <a:endParaRPr/>
                    </a:p>
                    <a:p>
                      <a:pPr indent="0" lvl="0" marL="0" marR="0" rtl="0" algn="ctr">
                        <a:lnSpc>
                          <a:spcPct val="100000"/>
                        </a:lnSpc>
                        <a:spcBef>
                          <a:spcPts val="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12 anos</a:t>
                      </a:r>
                      <a:r>
                        <a:rPr b="1" baseline="30000" i="0" lang="pt-BR" sz="1100" u="none" cap="none" strike="noStrike">
                          <a:solidFill>
                            <a:schemeClr val="dk2"/>
                          </a:solidFill>
                          <a:latin typeface="Calibri"/>
                          <a:ea typeface="Calibri"/>
                          <a:cs typeface="Calibri"/>
                          <a:sym typeface="Calibri"/>
                        </a:rPr>
                        <a:t>†</a:t>
                      </a:r>
                      <a:endParaRPr/>
                    </a:p>
                    <a:p>
                      <a:pPr indent="0" lvl="0" marL="0" marR="0" rtl="0" algn="ctr">
                        <a:lnSpc>
                          <a:spcPct val="100000"/>
                        </a:lnSpc>
                        <a:spcBef>
                          <a:spcPts val="0"/>
                        </a:spcBef>
                        <a:spcAft>
                          <a:spcPts val="0"/>
                        </a:spcAft>
                        <a:buClr>
                          <a:schemeClr val="dk2"/>
                        </a:buClr>
                        <a:buSzPts val="1100"/>
                        <a:buFont typeface="Calibri"/>
                        <a:buNone/>
                      </a:pPr>
                      <a:r>
                        <a:rPr b="1" lang="pt-BR" sz="1100">
                          <a:solidFill>
                            <a:schemeClr val="dk2"/>
                          </a:solidFill>
                          <a:latin typeface="Calibri"/>
                          <a:ea typeface="Calibri"/>
                          <a:cs typeface="Calibri"/>
                          <a:sym typeface="Calibri"/>
                        </a:rPr>
                        <a:t>44,5 kg</a:t>
                      </a:r>
                      <a:r>
                        <a:rPr b="1" baseline="30000" lang="pt-BR" sz="1100">
                          <a:solidFill>
                            <a:schemeClr val="dk2"/>
                          </a:solidFill>
                          <a:latin typeface="Calibri"/>
                          <a:ea typeface="Calibri"/>
                          <a:cs typeface="Calibri"/>
                          <a:sym typeface="Calibri"/>
                        </a:rPr>
                        <a:t>‡</a:t>
                      </a:r>
                      <a:endParaRPr sz="1100">
                        <a:solidFill>
                          <a:schemeClr val="dk2"/>
                        </a:solidFill>
                        <a:latin typeface="Calibri"/>
                        <a:ea typeface="Calibri"/>
                        <a:cs typeface="Calibri"/>
                        <a:sym typeface="Calibri"/>
                      </a:endParaRPr>
                    </a:p>
                  </a:txBody>
                  <a:tcPr marT="60950" marB="60950" marR="85925" marL="85925"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Paciente </a:t>
                      </a:r>
                      <a:br>
                        <a:rPr b="0" i="0" lang="pt-BR" sz="1100" u="none" cap="none" strike="noStrike">
                          <a:solidFill>
                            <a:schemeClr val="dk2"/>
                          </a:solidFill>
                          <a:latin typeface="Calibri"/>
                          <a:ea typeface="Calibri"/>
                          <a:cs typeface="Calibri"/>
                          <a:sym typeface="Calibri"/>
                        </a:rPr>
                      </a:br>
                      <a:r>
                        <a:rPr b="0" i="0" lang="pt-BR" sz="1100" u="none" cap="none" strike="noStrike">
                          <a:solidFill>
                            <a:schemeClr val="dk2"/>
                          </a:solidFill>
                          <a:latin typeface="Calibri"/>
                          <a:ea typeface="Calibri"/>
                          <a:cs typeface="Calibri"/>
                          <a:sym typeface="Calibri"/>
                        </a:rPr>
                        <a:t>4</a:t>
                      </a:r>
                      <a:endParaRPr/>
                    </a:p>
                    <a:p>
                      <a:pPr indent="0" lvl="0" marL="0" marR="0" rtl="0" algn="ctr">
                        <a:lnSpc>
                          <a:spcPct val="100000"/>
                        </a:lnSpc>
                        <a:spcBef>
                          <a:spcPts val="2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Homem</a:t>
                      </a:r>
                      <a:endParaRPr/>
                    </a:p>
                    <a:p>
                      <a:pPr indent="0" lvl="0" marL="0" marR="0" rtl="0" algn="ctr">
                        <a:lnSpc>
                          <a:spcPct val="100000"/>
                        </a:lnSpc>
                        <a:spcBef>
                          <a:spcPts val="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17 anos</a:t>
                      </a:r>
                      <a:r>
                        <a:rPr b="1" baseline="30000" i="0" lang="pt-BR" sz="1100" u="none" cap="none" strike="noStrike">
                          <a:solidFill>
                            <a:schemeClr val="dk2"/>
                          </a:solidFill>
                          <a:latin typeface="Calibri"/>
                          <a:ea typeface="Calibri"/>
                          <a:cs typeface="Calibri"/>
                          <a:sym typeface="Calibri"/>
                        </a:rPr>
                        <a:t>†</a:t>
                      </a:r>
                      <a:endParaRPr/>
                    </a:p>
                    <a:p>
                      <a:pPr indent="0" lvl="0" marL="0" marR="0" rtl="0" algn="ctr">
                        <a:lnSpc>
                          <a:spcPct val="100000"/>
                        </a:lnSpc>
                        <a:spcBef>
                          <a:spcPts val="0"/>
                        </a:spcBef>
                        <a:spcAft>
                          <a:spcPts val="0"/>
                        </a:spcAft>
                        <a:buClr>
                          <a:schemeClr val="dk2"/>
                        </a:buClr>
                        <a:buSzPts val="1100"/>
                        <a:buFont typeface="Calibri"/>
                        <a:buNone/>
                      </a:pPr>
                      <a:r>
                        <a:rPr b="1" lang="pt-BR" sz="1100">
                          <a:solidFill>
                            <a:schemeClr val="dk2"/>
                          </a:solidFill>
                          <a:latin typeface="Calibri"/>
                          <a:ea typeface="Calibri"/>
                          <a:cs typeface="Calibri"/>
                          <a:sym typeface="Calibri"/>
                        </a:rPr>
                        <a:t>68,7 kg</a:t>
                      </a:r>
                      <a:r>
                        <a:rPr b="1" baseline="30000" lang="pt-BR" sz="1100">
                          <a:solidFill>
                            <a:schemeClr val="dk2"/>
                          </a:solidFill>
                          <a:latin typeface="Calibri"/>
                          <a:ea typeface="Calibri"/>
                          <a:cs typeface="Calibri"/>
                          <a:sym typeface="Calibri"/>
                        </a:rPr>
                        <a:t>‡</a:t>
                      </a:r>
                      <a:endParaRPr sz="1100">
                        <a:solidFill>
                          <a:schemeClr val="dk2"/>
                        </a:solidFill>
                        <a:latin typeface="Calibri"/>
                        <a:ea typeface="Calibri"/>
                        <a:cs typeface="Calibri"/>
                        <a:sym typeface="Calibri"/>
                      </a:endParaRPr>
                    </a:p>
                  </a:txBody>
                  <a:tcPr marT="60950" marB="60950" marR="85925" marL="85925"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Paciente </a:t>
                      </a:r>
                      <a:br>
                        <a:rPr b="0" i="0" lang="pt-BR" sz="1100" u="none" cap="none" strike="noStrike">
                          <a:solidFill>
                            <a:schemeClr val="dk2"/>
                          </a:solidFill>
                          <a:latin typeface="Calibri"/>
                          <a:ea typeface="Calibri"/>
                          <a:cs typeface="Calibri"/>
                          <a:sym typeface="Calibri"/>
                        </a:rPr>
                      </a:br>
                      <a:r>
                        <a:rPr b="0" i="0" lang="pt-BR" sz="1100" u="none" cap="none" strike="noStrike">
                          <a:solidFill>
                            <a:schemeClr val="dk2"/>
                          </a:solidFill>
                          <a:latin typeface="Calibri"/>
                          <a:ea typeface="Calibri"/>
                          <a:cs typeface="Calibri"/>
                          <a:sym typeface="Calibri"/>
                        </a:rPr>
                        <a:t>5</a:t>
                      </a:r>
                      <a:endParaRPr/>
                    </a:p>
                    <a:p>
                      <a:pPr indent="0" lvl="0" marL="0" marR="0" rtl="0" algn="ctr">
                        <a:lnSpc>
                          <a:spcPct val="100000"/>
                        </a:lnSpc>
                        <a:spcBef>
                          <a:spcPts val="2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Mulher</a:t>
                      </a:r>
                      <a:endParaRPr/>
                    </a:p>
                    <a:p>
                      <a:pPr indent="0" lvl="0" marL="0" marR="0" rtl="0" algn="ctr">
                        <a:lnSpc>
                          <a:spcPct val="100000"/>
                        </a:lnSpc>
                        <a:spcBef>
                          <a:spcPts val="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13 anos</a:t>
                      </a:r>
                      <a:r>
                        <a:rPr b="1" baseline="30000" i="0" lang="pt-BR" sz="1100" u="none" cap="none" strike="noStrike">
                          <a:solidFill>
                            <a:schemeClr val="dk2"/>
                          </a:solidFill>
                          <a:latin typeface="Calibri"/>
                          <a:ea typeface="Calibri"/>
                          <a:cs typeface="Calibri"/>
                          <a:sym typeface="Calibri"/>
                        </a:rPr>
                        <a:t>†</a:t>
                      </a:r>
                      <a:br>
                        <a:rPr b="1" baseline="30000" i="0" lang="pt-BR" sz="1100" u="none" cap="none" strike="noStrike">
                          <a:solidFill>
                            <a:schemeClr val="dk2"/>
                          </a:solidFill>
                          <a:latin typeface="Calibri"/>
                          <a:ea typeface="Calibri"/>
                          <a:cs typeface="Calibri"/>
                          <a:sym typeface="Calibri"/>
                        </a:rPr>
                      </a:br>
                      <a:r>
                        <a:rPr b="1" lang="pt-BR" sz="1100">
                          <a:solidFill>
                            <a:schemeClr val="dk2"/>
                          </a:solidFill>
                          <a:latin typeface="Calibri"/>
                          <a:ea typeface="Calibri"/>
                          <a:cs typeface="Calibri"/>
                          <a:sym typeface="Calibri"/>
                        </a:rPr>
                        <a:t>51,3 kg</a:t>
                      </a:r>
                      <a:r>
                        <a:rPr b="1" baseline="30000" lang="pt-BR" sz="1100">
                          <a:solidFill>
                            <a:schemeClr val="dk2"/>
                          </a:solidFill>
                          <a:latin typeface="Calibri"/>
                          <a:ea typeface="Calibri"/>
                          <a:cs typeface="Calibri"/>
                          <a:sym typeface="Calibri"/>
                        </a:rPr>
                        <a:t>‡</a:t>
                      </a:r>
                      <a:endParaRPr sz="1100">
                        <a:solidFill>
                          <a:schemeClr val="dk2"/>
                        </a:solidFill>
                        <a:latin typeface="Calibri"/>
                        <a:ea typeface="Calibri"/>
                        <a:cs typeface="Calibri"/>
                        <a:sym typeface="Calibri"/>
                      </a:endParaRPr>
                    </a:p>
                  </a:txBody>
                  <a:tcPr marT="60950" marB="60950" marR="85925" marL="85925"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b="0" lang="pt-BR" sz="1100">
                          <a:solidFill>
                            <a:schemeClr val="dk2"/>
                          </a:solidFill>
                          <a:latin typeface="Calibri"/>
                          <a:ea typeface="Calibri"/>
                          <a:cs typeface="Calibri"/>
                          <a:sym typeface="Calibri"/>
                        </a:rPr>
                        <a:t>Paciente </a:t>
                      </a:r>
                      <a:br>
                        <a:rPr b="0" lang="pt-BR" sz="1100">
                          <a:solidFill>
                            <a:schemeClr val="dk2"/>
                          </a:solidFill>
                          <a:latin typeface="Calibri"/>
                          <a:ea typeface="Calibri"/>
                          <a:cs typeface="Calibri"/>
                          <a:sym typeface="Calibri"/>
                        </a:rPr>
                      </a:br>
                      <a:r>
                        <a:rPr b="0" lang="pt-BR" sz="1100">
                          <a:solidFill>
                            <a:schemeClr val="dk2"/>
                          </a:solidFill>
                          <a:latin typeface="Calibri"/>
                          <a:ea typeface="Calibri"/>
                          <a:cs typeface="Calibri"/>
                          <a:sym typeface="Calibri"/>
                        </a:rPr>
                        <a:t>6</a:t>
                      </a:r>
                      <a:endParaRPr/>
                    </a:p>
                    <a:p>
                      <a:pPr indent="0" lvl="0" marL="0" marR="0" rtl="0" algn="ctr">
                        <a:spcBef>
                          <a:spcPts val="200"/>
                        </a:spcBef>
                        <a:spcAft>
                          <a:spcPts val="0"/>
                        </a:spcAft>
                        <a:buNone/>
                      </a:pPr>
                      <a:r>
                        <a:rPr b="1" lang="pt-BR" sz="1100">
                          <a:solidFill>
                            <a:schemeClr val="dk2"/>
                          </a:solidFill>
                          <a:latin typeface="Calibri"/>
                          <a:ea typeface="Calibri"/>
                          <a:cs typeface="Calibri"/>
                          <a:sym typeface="Calibri"/>
                        </a:rPr>
                        <a:t>Mulher</a:t>
                      </a:r>
                      <a:endParaRPr/>
                    </a:p>
                    <a:p>
                      <a:pPr indent="0" lvl="0" marL="0" marR="0" rtl="0" algn="ctr">
                        <a:lnSpc>
                          <a:spcPct val="100000"/>
                        </a:lnSpc>
                        <a:spcBef>
                          <a:spcPts val="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9 anos</a:t>
                      </a:r>
                      <a:r>
                        <a:rPr b="1" baseline="30000" i="0" lang="pt-BR" sz="1100" u="none" cap="none" strike="noStrike">
                          <a:solidFill>
                            <a:schemeClr val="dk2"/>
                          </a:solidFill>
                          <a:latin typeface="Calibri"/>
                          <a:ea typeface="Calibri"/>
                          <a:cs typeface="Calibri"/>
                          <a:sym typeface="Calibri"/>
                        </a:rPr>
                        <a:t>†</a:t>
                      </a:r>
                      <a:br>
                        <a:rPr b="1" baseline="30000" i="0" lang="pt-BR" sz="1100" u="none" cap="none" strike="noStrike">
                          <a:solidFill>
                            <a:schemeClr val="dk2"/>
                          </a:solidFill>
                          <a:latin typeface="Calibri"/>
                          <a:ea typeface="Calibri"/>
                          <a:cs typeface="Calibri"/>
                          <a:sym typeface="Calibri"/>
                        </a:rPr>
                      </a:br>
                      <a:r>
                        <a:rPr b="1" lang="pt-BR" sz="1100">
                          <a:solidFill>
                            <a:schemeClr val="dk2"/>
                          </a:solidFill>
                          <a:latin typeface="Calibri"/>
                          <a:ea typeface="Calibri"/>
                          <a:cs typeface="Calibri"/>
                          <a:sym typeface="Calibri"/>
                        </a:rPr>
                        <a:t>36,7 kg</a:t>
                      </a:r>
                      <a:r>
                        <a:rPr b="1" baseline="30000" lang="pt-BR" sz="1100">
                          <a:solidFill>
                            <a:schemeClr val="dk2"/>
                          </a:solidFill>
                          <a:latin typeface="Calibri"/>
                          <a:ea typeface="Calibri"/>
                          <a:cs typeface="Calibri"/>
                          <a:sym typeface="Calibri"/>
                        </a:rPr>
                        <a:t>‡</a:t>
                      </a:r>
                      <a:endParaRPr sz="1100">
                        <a:solidFill>
                          <a:schemeClr val="dk2"/>
                        </a:solidFill>
                        <a:latin typeface="Calibri"/>
                        <a:ea typeface="Calibri"/>
                        <a:cs typeface="Calibri"/>
                        <a:sym typeface="Calibri"/>
                      </a:endParaRPr>
                    </a:p>
                  </a:txBody>
                  <a:tcPr marT="60950" marB="60950" marR="85925" marL="85925"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2"/>
                        </a:buClr>
                        <a:buSzPts val="1100"/>
                        <a:buFont typeface="Calibri"/>
                        <a:buNone/>
                      </a:pPr>
                      <a:r>
                        <a:rPr b="0" lang="pt-BR" sz="1100">
                          <a:solidFill>
                            <a:schemeClr val="dk2"/>
                          </a:solidFill>
                          <a:latin typeface="Calibri"/>
                          <a:ea typeface="Calibri"/>
                          <a:cs typeface="Calibri"/>
                          <a:sym typeface="Calibri"/>
                        </a:rPr>
                        <a:t>Paciente </a:t>
                      </a:r>
                      <a:br>
                        <a:rPr b="0" lang="pt-BR" sz="1100">
                          <a:solidFill>
                            <a:schemeClr val="dk2"/>
                          </a:solidFill>
                          <a:latin typeface="Calibri"/>
                          <a:ea typeface="Calibri"/>
                          <a:cs typeface="Calibri"/>
                          <a:sym typeface="Calibri"/>
                        </a:rPr>
                      </a:br>
                      <a:r>
                        <a:rPr b="0" lang="pt-BR" sz="1100">
                          <a:solidFill>
                            <a:schemeClr val="dk2"/>
                          </a:solidFill>
                          <a:latin typeface="Calibri"/>
                          <a:ea typeface="Calibri"/>
                          <a:cs typeface="Calibri"/>
                          <a:sym typeface="Calibri"/>
                        </a:rPr>
                        <a:t>7</a:t>
                      </a:r>
                      <a:endParaRPr/>
                    </a:p>
                    <a:p>
                      <a:pPr indent="0" lvl="0" marL="0" marR="0" rtl="0" algn="ctr">
                        <a:lnSpc>
                          <a:spcPct val="100000"/>
                        </a:lnSpc>
                        <a:spcBef>
                          <a:spcPts val="300"/>
                        </a:spcBef>
                        <a:spcAft>
                          <a:spcPts val="0"/>
                        </a:spcAft>
                        <a:buClr>
                          <a:schemeClr val="dk2"/>
                        </a:buClr>
                        <a:buSzPts val="1100"/>
                        <a:buFont typeface="Calibri"/>
                        <a:buNone/>
                      </a:pPr>
                      <a:r>
                        <a:rPr b="1" lang="pt-BR" sz="1100">
                          <a:solidFill>
                            <a:schemeClr val="dk2"/>
                          </a:solidFill>
                          <a:latin typeface="Calibri"/>
                          <a:ea typeface="Calibri"/>
                          <a:cs typeface="Calibri"/>
                          <a:sym typeface="Calibri"/>
                        </a:rPr>
                        <a:t>Mulher</a:t>
                      </a:r>
                      <a:endParaRPr/>
                    </a:p>
                    <a:p>
                      <a:pPr indent="0" lvl="0" marL="0" marR="0" rtl="0" algn="ctr">
                        <a:lnSpc>
                          <a:spcPct val="100000"/>
                        </a:lnSpc>
                        <a:spcBef>
                          <a:spcPts val="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17 anos</a:t>
                      </a:r>
                      <a:r>
                        <a:rPr b="1" baseline="30000" i="0" lang="pt-BR" sz="1100" u="none" cap="none" strike="noStrike">
                          <a:solidFill>
                            <a:schemeClr val="dk2"/>
                          </a:solidFill>
                          <a:latin typeface="Calibri"/>
                          <a:ea typeface="Calibri"/>
                          <a:cs typeface="Calibri"/>
                          <a:sym typeface="Calibri"/>
                        </a:rPr>
                        <a:t>†</a:t>
                      </a:r>
                      <a:br>
                        <a:rPr b="1" baseline="30000" i="0" lang="pt-BR" sz="1100" u="none" cap="none" strike="noStrike">
                          <a:solidFill>
                            <a:schemeClr val="dk2"/>
                          </a:solidFill>
                          <a:latin typeface="Calibri"/>
                          <a:ea typeface="Calibri"/>
                          <a:cs typeface="Calibri"/>
                          <a:sym typeface="Calibri"/>
                        </a:rPr>
                      </a:br>
                      <a:r>
                        <a:rPr b="1" lang="pt-BR" sz="1100">
                          <a:solidFill>
                            <a:schemeClr val="dk2"/>
                          </a:solidFill>
                          <a:latin typeface="Calibri"/>
                          <a:ea typeface="Calibri"/>
                          <a:cs typeface="Calibri"/>
                          <a:sym typeface="Calibri"/>
                        </a:rPr>
                        <a:t>69,0 kg</a:t>
                      </a:r>
                      <a:r>
                        <a:rPr b="1" baseline="30000" lang="pt-BR" sz="1100">
                          <a:solidFill>
                            <a:schemeClr val="dk2"/>
                          </a:solidFill>
                          <a:latin typeface="Calibri"/>
                          <a:ea typeface="Calibri"/>
                          <a:cs typeface="Calibri"/>
                          <a:sym typeface="Calibri"/>
                        </a:rPr>
                        <a:t>‡</a:t>
                      </a:r>
                      <a:endParaRPr sz="1100">
                        <a:solidFill>
                          <a:schemeClr val="dk2"/>
                        </a:solidFill>
                        <a:latin typeface="Calibri"/>
                        <a:ea typeface="Calibri"/>
                        <a:cs typeface="Calibri"/>
                        <a:sym typeface="Calibri"/>
                      </a:endParaRPr>
                    </a:p>
                  </a:txBody>
                  <a:tcPr marT="60950" marB="60950" marR="85925" marL="85925"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2"/>
                        </a:buClr>
                        <a:buSzPts val="1100"/>
                        <a:buFont typeface="Calibri"/>
                        <a:buNone/>
                      </a:pPr>
                      <a:r>
                        <a:rPr b="0" lang="pt-BR" sz="1100">
                          <a:solidFill>
                            <a:schemeClr val="dk2"/>
                          </a:solidFill>
                          <a:latin typeface="Calibri"/>
                          <a:ea typeface="Calibri"/>
                          <a:cs typeface="Calibri"/>
                          <a:sym typeface="Calibri"/>
                        </a:rPr>
                        <a:t>Paciente </a:t>
                      </a:r>
                      <a:br>
                        <a:rPr b="0" lang="pt-BR" sz="1100">
                          <a:solidFill>
                            <a:schemeClr val="dk2"/>
                          </a:solidFill>
                          <a:latin typeface="Calibri"/>
                          <a:ea typeface="Calibri"/>
                          <a:cs typeface="Calibri"/>
                          <a:sym typeface="Calibri"/>
                        </a:rPr>
                      </a:br>
                      <a:r>
                        <a:rPr b="0" lang="pt-BR" sz="1100">
                          <a:solidFill>
                            <a:schemeClr val="dk2"/>
                          </a:solidFill>
                          <a:latin typeface="Calibri"/>
                          <a:ea typeface="Calibri"/>
                          <a:cs typeface="Calibri"/>
                          <a:sym typeface="Calibri"/>
                        </a:rPr>
                        <a:t>8</a:t>
                      </a:r>
                      <a:endParaRPr/>
                    </a:p>
                    <a:p>
                      <a:pPr indent="0" lvl="0" marL="0" marR="0" rtl="0" algn="ctr">
                        <a:lnSpc>
                          <a:spcPct val="100000"/>
                        </a:lnSpc>
                        <a:spcBef>
                          <a:spcPts val="200"/>
                        </a:spcBef>
                        <a:spcAft>
                          <a:spcPts val="0"/>
                        </a:spcAft>
                        <a:buClr>
                          <a:schemeClr val="dk2"/>
                        </a:buClr>
                        <a:buSzPts val="1100"/>
                        <a:buFont typeface="Calibri"/>
                        <a:buNone/>
                      </a:pPr>
                      <a:r>
                        <a:rPr b="1" lang="pt-BR" sz="1100">
                          <a:solidFill>
                            <a:schemeClr val="dk2"/>
                          </a:solidFill>
                          <a:latin typeface="Calibri"/>
                          <a:ea typeface="Calibri"/>
                          <a:cs typeface="Calibri"/>
                          <a:sym typeface="Calibri"/>
                        </a:rPr>
                        <a:t>Mulher</a:t>
                      </a:r>
                      <a:endParaRPr/>
                    </a:p>
                    <a:p>
                      <a:pPr indent="0" lvl="0" marL="0" marR="0" rtl="0" algn="ctr">
                        <a:lnSpc>
                          <a:spcPct val="100000"/>
                        </a:lnSpc>
                        <a:spcBef>
                          <a:spcPts val="0"/>
                        </a:spcBef>
                        <a:spcAft>
                          <a:spcPts val="0"/>
                        </a:spcAft>
                        <a:buClr>
                          <a:schemeClr val="dk2"/>
                        </a:buClr>
                        <a:buSzPts val="1100"/>
                        <a:buFont typeface="Calibri"/>
                        <a:buNone/>
                      </a:pPr>
                      <a:r>
                        <a:rPr b="1" lang="pt-BR" sz="1100">
                          <a:solidFill>
                            <a:schemeClr val="dk2"/>
                          </a:solidFill>
                          <a:latin typeface="Calibri"/>
                          <a:ea typeface="Calibri"/>
                          <a:cs typeface="Calibri"/>
                          <a:sym typeface="Calibri"/>
                        </a:rPr>
                        <a:t>13 anos</a:t>
                      </a:r>
                      <a:r>
                        <a:rPr b="1" baseline="30000" lang="pt-BR" sz="1100">
                          <a:solidFill>
                            <a:schemeClr val="dk2"/>
                          </a:solidFill>
                          <a:latin typeface="Calibri"/>
                          <a:ea typeface="Calibri"/>
                          <a:cs typeface="Calibri"/>
                          <a:sym typeface="Calibri"/>
                        </a:rPr>
                        <a:t>†</a:t>
                      </a:r>
                      <a:endParaRPr/>
                    </a:p>
                    <a:p>
                      <a:pPr indent="0" lvl="0" marL="0" marR="0" rtl="0" algn="ctr">
                        <a:lnSpc>
                          <a:spcPct val="100000"/>
                        </a:lnSpc>
                        <a:spcBef>
                          <a:spcPts val="0"/>
                        </a:spcBef>
                        <a:spcAft>
                          <a:spcPts val="0"/>
                        </a:spcAft>
                        <a:buClr>
                          <a:schemeClr val="dk2"/>
                        </a:buClr>
                        <a:buSzPts val="1100"/>
                        <a:buFont typeface="Calibri"/>
                        <a:buNone/>
                      </a:pPr>
                      <a:r>
                        <a:rPr b="1" lang="pt-BR" sz="1100">
                          <a:solidFill>
                            <a:schemeClr val="dk2"/>
                          </a:solidFill>
                          <a:latin typeface="Calibri"/>
                          <a:ea typeface="Calibri"/>
                          <a:cs typeface="Calibri"/>
                          <a:sym typeface="Calibri"/>
                        </a:rPr>
                        <a:t>51,7 kg</a:t>
                      </a:r>
                      <a:r>
                        <a:rPr b="1" baseline="30000" lang="pt-BR" sz="1100">
                          <a:solidFill>
                            <a:schemeClr val="dk2"/>
                          </a:solidFill>
                          <a:latin typeface="Calibri"/>
                          <a:ea typeface="Calibri"/>
                          <a:cs typeface="Calibri"/>
                          <a:sym typeface="Calibri"/>
                        </a:rPr>
                        <a:t>‡</a:t>
                      </a:r>
                      <a:endParaRPr sz="1100">
                        <a:solidFill>
                          <a:schemeClr val="dk2"/>
                        </a:solidFill>
                        <a:latin typeface="Calibri"/>
                        <a:ea typeface="Calibri"/>
                        <a:cs typeface="Calibri"/>
                        <a:sym typeface="Calibri"/>
                      </a:endParaRPr>
                    </a:p>
                  </a:txBody>
                  <a:tcPr marT="60950" marB="60950" marR="85925" marL="85925" anchor="ctr">
                    <a:lnL cap="flat" cmpd="sng" w="12700">
                      <a:solidFill>
                        <a:schemeClr val="dk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lt2"/>
                        </a:buClr>
                        <a:buSzPts val="1100"/>
                        <a:buFont typeface="Calibri"/>
                        <a:buNone/>
                      </a:pPr>
                      <a:r>
                        <a:rPr b="0" lang="pt-BR" sz="1100">
                          <a:solidFill>
                            <a:schemeClr val="lt2"/>
                          </a:solidFill>
                          <a:latin typeface="Calibri"/>
                          <a:ea typeface="Calibri"/>
                          <a:cs typeface="Calibri"/>
                          <a:sym typeface="Calibri"/>
                        </a:rPr>
                        <a:t>Paciente </a:t>
                      </a:r>
                      <a:br>
                        <a:rPr b="0" lang="pt-BR" sz="1100">
                          <a:solidFill>
                            <a:schemeClr val="lt2"/>
                          </a:solidFill>
                          <a:latin typeface="Calibri"/>
                          <a:ea typeface="Calibri"/>
                          <a:cs typeface="Calibri"/>
                          <a:sym typeface="Calibri"/>
                        </a:rPr>
                      </a:br>
                      <a:r>
                        <a:rPr b="0" lang="pt-BR" sz="1100">
                          <a:solidFill>
                            <a:schemeClr val="lt2"/>
                          </a:solidFill>
                          <a:latin typeface="Calibri"/>
                          <a:ea typeface="Calibri"/>
                          <a:cs typeface="Calibri"/>
                          <a:sym typeface="Calibri"/>
                        </a:rPr>
                        <a:t>9</a:t>
                      </a:r>
                      <a:endParaRPr/>
                    </a:p>
                    <a:p>
                      <a:pPr indent="0" lvl="0" marL="0" marR="0" rtl="0" algn="ctr">
                        <a:lnSpc>
                          <a:spcPct val="100000"/>
                        </a:lnSpc>
                        <a:spcBef>
                          <a:spcPts val="20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Homem</a:t>
                      </a:r>
                      <a:endParaRPr/>
                    </a:p>
                    <a:p>
                      <a:pPr indent="0" lvl="0" marL="0" marR="0" rtl="0" algn="ctr">
                        <a:lnSpc>
                          <a:spcPct val="100000"/>
                        </a:lnSpc>
                        <a:spcBef>
                          <a:spcPts val="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17 anos</a:t>
                      </a:r>
                      <a:r>
                        <a:rPr b="1" baseline="30000" lang="pt-BR" sz="1100">
                          <a:solidFill>
                            <a:schemeClr val="lt2"/>
                          </a:solidFill>
                          <a:latin typeface="Calibri"/>
                          <a:ea typeface="Calibri"/>
                          <a:cs typeface="Calibri"/>
                          <a:sym typeface="Calibri"/>
                        </a:rPr>
                        <a:t>†</a:t>
                      </a:r>
                      <a:endParaRPr/>
                    </a:p>
                    <a:p>
                      <a:pPr indent="0" lvl="0" marL="0" marR="0" rtl="0" algn="ctr">
                        <a:lnSpc>
                          <a:spcPct val="100000"/>
                        </a:lnSpc>
                        <a:spcBef>
                          <a:spcPts val="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72,0 kg</a:t>
                      </a:r>
                      <a:r>
                        <a:rPr b="1" baseline="30000" lang="pt-BR" sz="1100">
                          <a:solidFill>
                            <a:schemeClr val="lt2"/>
                          </a:solidFill>
                          <a:latin typeface="Calibri"/>
                          <a:ea typeface="Calibri"/>
                          <a:cs typeface="Calibri"/>
                          <a:sym typeface="Calibri"/>
                        </a:rPr>
                        <a:t>‡</a:t>
                      </a:r>
                      <a:endParaRPr b="1" sz="1100">
                        <a:solidFill>
                          <a:schemeClr val="lt2"/>
                        </a:solidFill>
                        <a:latin typeface="Calibri"/>
                        <a:ea typeface="Calibri"/>
                        <a:cs typeface="Calibri"/>
                        <a:sym typeface="Calibri"/>
                      </a:endParaRPr>
                    </a:p>
                  </a:txBody>
                  <a:tcPr marT="60950" marB="60950" marR="85925" marL="85925"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lt2"/>
                        </a:buClr>
                        <a:buSzPts val="1100"/>
                        <a:buFont typeface="Calibri"/>
                        <a:buNone/>
                      </a:pPr>
                      <a:r>
                        <a:rPr b="0" lang="pt-BR" sz="1100">
                          <a:solidFill>
                            <a:schemeClr val="lt2"/>
                          </a:solidFill>
                          <a:latin typeface="Calibri"/>
                          <a:ea typeface="Calibri"/>
                          <a:cs typeface="Calibri"/>
                          <a:sym typeface="Calibri"/>
                        </a:rPr>
                        <a:t>Paciente 10</a:t>
                      </a:r>
                      <a:endParaRPr/>
                    </a:p>
                    <a:p>
                      <a:pPr indent="0" lvl="0" marL="0" marR="0" rtl="0" algn="ctr">
                        <a:lnSpc>
                          <a:spcPct val="100000"/>
                        </a:lnSpc>
                        <a:spcBef>
                          <a:spcPts val="20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Homem</a:t>
                      </a:r>
                      <a:endParaRPr/>
                    </a:p>
                    <a:p>
                      <a:pPr indent="0" lvl="0" marL="0" marR="0" rtl="0" algn="ctr">
                        <a:lnSpc>
                          <a:spcPct val="100000"/>
                        </a:lnSpc>
                        <a:spcBef>
                          <a:spcPts val="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15 anos</a:t>
                      </a:r>
                      <a:r>
                        <a:rPr b="1" baseline="30000" lang="pt-BR" sz="1100">
                          <a:solidFill>
                            <a:schemeClr val="lt2"/>
                          </a:solidFill>
                          <a:latin typeface="Calibri"/>
                          <a:ea typeface="Calibri"/>
                          <a:cs typeface="Calibri"/>
                          <a:sym typeface="Calibri"/>
                        </a:rPr>
                        <a:t>†</a:t>
                      </a:r>
                      <a:endParaRPr/>
                    </a:p>
                    <a:p>
                      <a:pPr indent="0" lvl="0" marL="0" marR="0" rtl="0" algn="ctr">
                        <a:lnSpc>
                          <a:spcPct val="100000"/>
                        </a:lnSpc>
                        <a:spcBef>
                          <a:spcPts val="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55,2 kg</a:t>
                      </a:r>
                      <a:r>
                        <a:rPr b="1" baseline="30000" lang="pt-BR" sz="1100">
                          <a:solidFill>
                            <a:schemeClr val="lt2"/>
                          </a:solidFill>
                          <a:latin typeface="Calibri"/>
                          <a:ea typeface="Calibri"/>
                          <a:cs typeface="Calibri"/>
                          <a:sym typeface="Calibri"/>
                        </a:rPr>
                        <a:t>‡</a:t>
                      </a:r>
                      <a:endParaRPr sz="1100">
                        <a:solidFill>
                          <a:schemeClr val="lt2"/>
                        </a:solidFill>
                        <a:latin typeface="Calibri"/>
                        <a:ea typeface="Calibri"/>
                        <a:cs typeface="Calibri"/>
                        <a:sym typeface="Calibri"/>
                      </a:endParaRPr>
                    </a:p>
                  </a:txBody>
                  <a:tcPr marT="60950" marB="60950" marR="85925" marL="85925"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lt2"/>
                        </a:buClr>
                        <a:buSzPts val="1100"/>
                        <a:buFont typeface="Calibri"/>
                        <a:buNone/>
                      </a:pPr>
                      <a:r>
                        <a:rPr b="0" lang="pt-BR" sz="1100">
                          <a:solidFill>
                            <a:schemeClr val="lt2"/>
                          </a:solidFill>
                          <a:latin typeface="Calibri"/>
                          <a:ea typeface="Calibri"/>
                          <a:cs typeface="Calibri"/>
                          <a:sym typeface="Calibri"/>
                        </a:rPr>
                        <a:t>Paciente 11</a:t>
                      </a:r>
                      <a:endParaRPr/>
                    </a:p>
                    <a:p>
                      <a:pPr indent="0" lvl="0" marL="0" marR="0" rtl="0" algn="ctr">
                        <a:lnSpc>
                          <a:spcPct val="100000"/>
                        </a:lnSpc>
                        <a:spcBef>
                          <a:spcPts val="20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Mulher</a:t>
                      </a:r>
                      <a:endParaRPr/>
                    </a:p>
                    <a:p>
                      <a:pPr indent="0" lvl="0" marL="0" marR="0" rtl="0" algn="ctr">
                        <a:lnSpc>
                          <a:spcPct val="100000"/>
                        </a:lnSpc>
                        <a:spcBef>
                          <a:spcPts val="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11 anos</a:t>
                      </a:r>
                      <a:r>
                        <a:rPr b="1" baseline="30000" lang="pt-BR" sz="1100">
                          <a:solidFill>
                            <a:schemeClr val="lt2"/>
                          </a:solidFill>
                          <a:latin typeface="Calibri"/>
                          <a:ea typeface="Calibri"/>
                          <a:cs typeface="Calibri"/>
                          <a:sym typeface="Calibri"/>
                        </a:rPr>
                        <a:t>†</a:t>
                      </a:r>
                      <a:endParaRPr/>
                    </a:p>
                    <a:p>
                      <a:pPr indent="0" lvl="0" marL="0" marR="0" rtl="0" algn="ctr">
                        <a:lnSpc>
                          <a:spcPct val="100000"/>
                        </a:lnSpc>
                        <a:spcBef>
                          <a:spcPts val="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39,5 kg</a:t>
                      </a:r>
                      <a:r>
                        <a:rPr b="1" baseline="30000" lang="pt-BR" sz="1100">
                          <a:solidFill>
                            <a:schemeClr val="lt2"/>
                          </a:solidFill>
                          <a:latin typeface="Calibri"/>
                          <a:ea typeface="Calibri"/>
                          <a:cs typeface="Calibri"/>
                          <a:sym typeface="Calibri"/>
                        </a:rPr>
                        <a:t>‡</a:t>
                      </a:r>
                      <a:endParaRPr sz="1100">
                        <a:solidFill>
                          <a:schemeClr val="lt2"/>
                        </a:solidFill>
                        <a:latin typeface="Calibri"/>
                        <a:ea typeface="Calibri"/>
                        <a:cs typeface="Calibri"/>
                        <a:sym typeface="Calibri"/>
                      </a:endParaRPr>
                    </a:p>
                  </a:txBody>
                  <a:tcPr marT="60950" marB="60950" marR="85925" marL="85925"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lt2"/>
                        </a:buClr>
                        <a:buSzPts val="1100"/>
                        <a:buFont typeface="Calibri"/>
                        <a:buNone/>
                      </a:pPr>
                      <a:r>
                        <a:rPr b="0" lang="pt-BR" sz="1100">
                          <a:solidFill>
                            <a:schemeClr val="lt2"/>
                          </a:solidFill>
                          <a:latin typeface="Calibri"/>
                          <a:ea typeface="Calibri"/>
                          <a:cs typeface="Calibri"/>
                          <a:sym typeface="Calibri"/>
                        </a:rPr>
                        <a:t>Paciente 12</a:t>
                      </a:r>
                      <a:endParaRPr/>
                    </a:p>
                    <a:p>
                      <a:pPr indent="0" lvl="0" marL="0" marR="0" rtl="0" algn="ctr">
                        <a:lnSpc>
                          <a:spcPct val="100000"/>
                        </a:lnSpc>
                        <a:spcBef>
                          <a:spcPts val="20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Homem</a:t>
                      </a:r>
                      <a:endParaRPr/>
                    </a:p>
                    <a:p>
                      <a:pPr indent="0" lvl="0" marL="0" marR="0" rtl="0" algn="ctr">
                        <a:lnSpc>
                          <a:spcPct val="100000"/>
                        </a:lnSpc>
                        <a:spcBef>
                          <a:spcPts val="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15 anos</a:t>
                      </a:r>
                      <a:r>
                        <a:rPr b="1" baseline="30000" lang="pt-BR" sz="1100">
                          <a:solidFill>
                            <a:schemeClr val="lt2"/>
                          </a:solidFill>
                          <a:latin typeface="Calibri"/>
                          <a:ea typeface="Calibri"/>
                          <a:cs typeface="Calibri"/>
                          <a:sym typeface="Calibri"/>
                        </a:rPr>
                        <a:t>†</a:t>
                      </a:r>
                      <a:endParaRPr/>
                    </a:p>
                    <a:p>
                      <a:pPr indent="0" lvl="0" marL="0" marR="0" rtl="0" algn="ctr">
                        <a:lnSpc>
                          <a:spcPct val="100000"/>
                        </a:lnSpc>
                        <a:spcBef>
                          <a:spcPts val="0"/>
                        </a:spcBef>
                        <a:spcAft>
                          <a:spcPts val="0"/>
                        </a:spcAft>
                        <a:buClr>
                          <a:schemeClr val="lt2"/>
                        </a:buClr>
                        <a:buSzPts val="1100"/>
                        <a:buFont typeface="Calibri"/>
                        <a:buNone/>
                      </a:pPr>
                      <a:r>
                        <a:rPr b="1" lang="pt-BR" sz="1100">
                          <a:solidFill>
                            <a:schemeClr val="lt2"/>
                          </a:solidFill>
                          <a:latin typeface="Calibri"/>
                          <a:ea typeface="Calibri"/>
                          <a:cs typeface="Calibri"/>
                          <a:sym typeface="Calibri"/>
                        </a:rPr>
                        <a:t>59,0 kg</a:t>
                      </a:r>
                      <a:r>
                        <a:rPr b="1" baseline="30000" lang="pt-BR" sz="1100">
                          <a:solidFill>
                            <a:schemeClr val="lt2"/>
                          </a:solidFill>
                          <a:latin typeface="Calibri"/>
                          <a:ea typeface="Calibri"/>
                          <a:cs typeface="Calibri"/>
                          <a:sym typeface="Calibri"/>
                        </a:rPr>
                        <a:t>‡</a:t>
                      </a:r>
                      <a:endParaRPr sz="1100">
                        <a:solidFill>
                          <a:schemeClr val="lt2"/>
                        </a:solidFill>
                        <a:latin typeface="Calibri"/>
                        <a:ea typeface="Calibri"/>
                        <a:cs typeface="Calibri"/>
                        <a:sym typeface="Calibri"/>
                      </a:endParaRPr>
                    </a:p>
                  </a:txBody>
                  <a:tcPr marT="60950" marB="60950" marR="85925" marL="85925"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r>
              <a:tr h="336500">
                <a:tc gridSpan="13">
                  <a:txBody>
                    <a:bodyPr/>
                    <a:lstStyle/>
                    <a:p>
                      <a:pPr indent="0" lvl="0" marL="0" marR="0" rtl="0" algn="ctr">
                        <a:spcBef>
                          <a:spcPts val="0"/>
                        </a:spcBef>
                        <a:spcAft>
                          <a:spcPts val="0"/>
                        </a:spcAft>
                        <a:buNone/>
                      </a:pPr>
                      <a:r>
                        <a:rPr b="1" lang="pt-BR" sz="1100">
                          <a:solidFill>
                            <a:schemeClr val="dk2"/>
                          </a:solidFill>
                          <a:latin typeface="Calibri"/>
                          <a:ea typeface="Calibri"/>
                          <a:cs typeface="Calibri"/>
                          <a:sym typeface="Calibri"/>
                        </a:rPr>
                        <a:t>DHL</a:t>
                      </a:r>
                      <a:r>
                        <a:rPr b="0" lang="pt-BR" sz="1100">
                          <a:solidFill>
                            <a:schemeClr val="dk2"/>
                          </a:solidFill>
                          <a:latin typeface="Calibri"/>
                          <a:ea typeface="Calibri"/>
                          <a:cs typeface="Calibri"/>
                          <a:sym typeface="Calibri"/>
                        </a:rPr>
                        <a:t> (U/L)</a:t>
                      </a:r>
                      <a:endParaRPr b="0" baseline="30000" sz="1100">
                        <a:solidFill>
                          <a:schemeClr val="dk2"/>
                        </a:solidFill>
                        <a:latin typeface="Calibri"/>
                        <a:ea typeface="Calibri"/>
                        <a:cs typeface="Calibri"/>
                        <a:sym typeface="Calibri"/>
                      </a:endParaRPr>
                    </a:p>
                  </a:txBody>
                  <a:tcPr marT="60950" marB="60950" marR="72000" marL="360000"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solidFill>
                      <a:srgbClr val="D5EAFF"/>
                    </a:solidFill>
                  </a:tcPr>
                </a:tc>
                <a:tc hMerge="1"/>
                <a:tc hMerge="1"/>
                <a:tc hMerge="1"/>
                <a:tc hMerge="1"/>
                <a:tc hMerge="1"/>
                <a:tc hMerge="1"/>
                <a:tc hMerge="1"/>
                <a:tc hMerge="1"/>
                <a:tc hMerge="1"/>
                <a:tc hMerge="1"/>
                <a:tc hMerge="1"/>
                <a:tc hMerge="1"/>
              </a:tr>
              <a:tr h="336500">
                <a:tc>
                  <a:txBody>
                    <a:bodyPr/>
                    <a:lstStyle/>
                    <a:p>
                      <a:pPr indent="85725" lvl="0" marL="0" marR="0" rtl="0" algn="l">
                        <a:spcBef>
                          <a:spcPts val="0"/>
                        </a:spcBef>
                        <a:spcAft>
                          <a:spcPts val="0"/>
                        </a:spcAft>
                        <a:buNone/>
                      </a:pPr>
                      <a:r>
                        <a:rPr b="1" lang="pt-BR" sz="1100">
                          <a:solidFill>
                            <a:schemeClr val="dk2"/>
                          </a:solidFill>
                          <a:latin typeface="Calibri"/>
                          <a:ea typeface="Calibri"/>
                          <a:cs typeface="Calibri"/>
                          <a:sym typeface="Calibri"/>
                        </a:rPr>
                        <a:t>Basal</a:t>
                      </a:r>
                      <a:endParaRPr/>
                    </a:p>
                  </a:txBody>
                  <a:tcPr marT="60950" marB="60950" marR="72000" marL="360000" anchor="ctr">
                    <a:lnL cap="flat" cmpd="sng" w="12700">
                      <a:solidFill>
                        <a:schemeClr val="dk2"/>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230,5</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250</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275</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487</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304,5</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253</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161,5</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140,5</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543,3</a:t>
                      </a:r>
                      <a:endParaRPr/>
                    </a:p>
                  </a:txBody>
                  <a:tcPr marT="60950" marB="60950" marR="85925" marL="85925" anchor="ctr">
                    <a:lnL cap="flat" cmpd="sng" w="12700">
                      <a:solidFill>
                        <a:schemeClr val="dk2"/>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588,5</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444</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2.269,7</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36500">
                <a:tc>
                  <a:txBody>
                    <a:bodyPr/>
                    <a:lstStyle/>
                    <a:p>
                      <a:pPr indent="85725" lvl="0" marL="0" marR="0" rtl="0" algn="l">
                        <a:spcBef>
                          <a:spcPts val="0"/>
                        </a:spcBef>
                        <a:spcAft>
                          <a:spcPts val="0"/>
                        </a:spcAft>
                        <a:buNone/>
                      </a:pPr>
                      <a:r>
                        <a:rPr b="1" lang="pt-BR" sz="1100">
                          <a:solidFill>
                            <a:schemeClr val="dk2"/>
                          </a:solidFill>
                          <a:latin typeface="Calibri"/>
                          <a:ea typeface="Calibri"/>
                          <a:cs typeface="Calibri"/>
                          <a:sym typeface="Calibri"/>
                        </a:rPr>
                        <a:t>Dia 183</a:t>
                      </a:r>
                      <a:endParaRPr/>
                    </a:p>
                  </a:txBody>
                  <a:tcPr marT="60950" marB="60950" marR="72000" marL="360000" anchor="ctr">
                    <a:lnL cap="flat" cmpd="sng" w="12700">
                      <a:solidFill>
                        <a:schemeClr val="dk2"/>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221</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NA</a:t>
                      </a:r>
                      <a:r>
                        <a:rPr baseline="30000" lang="pt-BR" sz="1100">
                          <a:solidFill>
                            <a:schemeClr val="dk2"/>
                          </a:solidFill>
                          <a:latin typeface="Calibri"/>
                          <a:ea typeface="Calibri"/>
                          <a:cs typeface="Calibri"/>
                          <a:sym typeface="Calibri"/>
                        </a:rPr>
                        <a:t>¶</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235</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286</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611</a:t>
                      </a:r>
                      <a:r>
                        <a:rPr baseline="30000" lang="pt-BR" sz="1100">
                          <a:solidFill>
                            <a:schemeClr val="dk2"/>
                          </a:solidFill>
                          <a:latin typeface="Calibri"/>
                          <a:ea typeface="Calibri"/>
                          <a:cs typeface="Calibri"/>
                          <a:sym typeface="Calibri"/>
                        </a:rPr>
                        <a:t>††</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236</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154</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145</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195</a:t>
                      </a:r>
                      <a:endParaRPr/>
                    </a:p>
                  </a:txBody>
                  <a:tcPr marT="60950" marB="60950" marR="85925" marL="85925" anchor="ctr">
                    <a:lnL cap="flat" cmpd="sng" w="12700">
                      <a:solidFill>
                        <a:schemeClr val="dk2"/>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257</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637</a:t>
                      </a:r>
                      <a:r>
                        <a:rPr baseline="30000" lang="pt-BR" sz="1100">
                          <a:solidFill>
                            <a:schemeClr val="dk2"/>
                          </a:solidFill>
                          <a:latin typeface="Calibri"/>
                          <a:ea typeface="Calibri"/>
                          <a:cs typeface="Calibri"/>
                          <a:sym typeface="Calibri"/>
                        </a:rPr>
                        <a:t>††</a:t>
                      </a:r>
                      <a:endParaRPr baseline="30000" sz="1100">
                        <a:solidFill>
                          <a:schemeClr val="dk2"/>
                        </a:solidFill>
                        <a:highlight>
                          <a:srgbClr val="FFFF00"/>
                        </a:highlight>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195</a:t>
                      </a:r>
                      <a:endParaRPr/>
                    </a:p>
                  </a:txBody>
                  <a:tcPr marT="60950" marB="60950" marR="85925" marL="85925" anchor="ctr">
                    <a:lnL cap="flat" cmpd="sng" w="12700">
                      <a:solidFill>
                        <a:srgbClr val="D8D8D8"/>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336500">
                <a:tc>
                  <a:txBody>
                    <a:bodyPr/>
                    <a:lstStyle/>
                    <a:p>
                      <a:pPr indent="85725" lvl="0" marL="0" marR="0" rtl="0" algn="l">
                        <a:spcBef>
                          <a:spcPts val="0"/>
                        </a:spcBef>
                        <a:spcAft>
                          <a:spcPts val="0"/>
                        </a:spcAft>
                        <a:buNone/>
                      </a:pPr>
                      <a:r>
                        <a:rPr b="0" lang="pt-BR" sz="1100">
                          <a:solidFill>
                            <a:schemeClr val="dk2"/>
                          </a:solidFill>
                          <a:latin typeface="Calibri"/>
                          <a:ea typeface="Calibri"/>
                          <a:cs typeface="Calibri"/>
                          <a:sym typeface="Calibri"/>
                        </a:rPr>
                        <a:t>IRI</a:t>
                      </a:r>
                      <a:r>
                        <a:rPr b="0" baseline="30000" lang="pt-BR" sz="1100">
                          <a:solidFill>
                            <a:schemeClr val="dk2"/>
                          </a:solidFill>
                          <a:latin typeface="Calibri"/>
                          <a:ea typeface="Calibri"/>
                          <a:cs typeface="Calibri"/>
                          <a:sym typeface="Calibri"/>
                        </a:rPr>
                        <a:t>§</a:t>
                      </a:r>
                      <a:endParaRPr b="1" sz="1100">
                        <a:solidFill>
                          <a:schemeClr val="dk2"/>
                        </a:solidFill>
                        <a:latin typeface="Calibri"/>
                        <a:ea typeface="Calibri"/>
                        <a:cs typeface="Calibri"/>
                        <a:sym typeface="Calibri"/>
                      </a:endParaRPr>
                    </a:p>
                  </a:txBody>
                  <a:tcPr marT="60950" marB="60950" marR="72000" marL="360000" anchor="ctr">
                    <a:lnL cap="flat" cmpd="sng" w="12700">
                      <a:solidFill>
                        <a:schemeClr val="dk2"/>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[100−220]</a:t>
                      </a:r>
                      <a:endParaRPr sz="1100">
                        <a:solidFill>
                          <a:schemeClr val="dk2"/>
                        </a:solidFill>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[100−220]</a:t>
                      </a:r>
                      <a:endParaRPr sz="1100">
                        <a:solidFill>
                          <a:schemeClr val="dk2"/>
                        </a:solidFill>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[140−280]</a:t>
                      </a:r>
                      <a:endParaRPr sz="1100">
                        <a:solidFill>
                          <a:schemeClr val="dk2"/>
                        </a:solidFill>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[100−242]</a:t>
                      </a:r>
                      <a:endParaRPr sz="1100">
                        <a:solidFill>
                          <a:schemeClr val="dk2"/>
                        </a:solidFill>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[100−275]</a:t>
                      </a:r>
                      <a:endParaRPr sz="1100">
                        <a:solidFill>
                          <a:schemeClr val="dk2"/>
                        </a:solidFill>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[140−280]</a:t>
                      </a:r>
                      <a:endParaRPr sz="1100">
                        <a:solidFill>
                          <a:schemeClr val="dk2"/>
                        </a:solidFill>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[100−220]</a:t>
                      </a:r>
                      <a:endParaRPr sz="1100">
                        <a:solidFill>
                          <a:schemeClr val="dk2"/>
                        </a:solidFill>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[100−275]</a:t>
                      </a:r>
                      <a:endParaRPr sz="1100">
                        <a:solidFill>
                          <a:schemeClr val="dk2"/>
                        </a:solidFill>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[100−242]</a:t>
                      </a:r>
                      <a:endParaRPr sz="1100">
                        <a:solidFill>
                          <a:schemeClr val="dk2"/>
                        </a:solidFill>
                        <a:latin typeface="Calibri"/>
                        <a:ea typeface="Calibri"/>
                        <a:cs typeface="Calibri"/>
                        <a:sym typeface="Calibri"/>
                      </a:endParaRPr>
                    </a:p>
                  </a:txBody>
                  <a:tcPr marT="60950" marB="60950" marR="85925" marL="85925" anchor="ctr">
                    <a:lnL cap="flat" cmpd="sng" w="12700">
                      <a:solidFill>
                        <a:schemeClr val="dk2"/>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[100−242]</a:t>
                      </a:r>
                      <a:endParaRPr sz="1100">
                        <a:solidFill>
                          <a:schemeClr val="dk2"/>
                        </a:solidFill>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[140−280]</a:t>
                      </a:r>
                      <a:endParaRPr sz="1100">
                        <a:solidFill>
                          <a:schemeClr val="dk2"/>
                        </a:solidFill>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lang="pt-BR" sz="1100">
                          <a:solidFill>
                            <a:schemeClr val="dk2"/>
                          </a:solidFill>
                          <a:latin typeface="Calibri"/>
                          <a:ea typeface="Calibri"/>
                          <a:cs typeface="Calibri"/>
                          <a:sym typeface="Calibri"/>
                        </a:rPr>
                        <a:t>[120−290]</a:t>
                      </a:r>
                      <a:endParaRPr sz="1100">
                        <a:solidFill>
                          <a:schemeClr val="dk2"/>
                        </a:solidFill>
                        <a:latin typeface="Calibri"/>
                        <a:ea typeface="Calibri"/>
                        <a:cs typeface="Calibri"/>
                        <a:sym typeface="Calibri"/>
                      </a:endParaRPr>
                    </a:p>
                  </a:txBody>
                  <a:tcPr marT="60950" marB="60950" marR="85925" marL="85925" anchor="ctr">
                    <a:lnL cap="flat" cmpd="sng" w="12700">
                      <a:solidFill>
                        <a:srgbClr val="D8D8D8"/>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chemeClr val="lt1"/>
                    </a:solidFill>
                  </a:tcPr>
                </a:tc>
              </a:tr>
            </a:tbl>
          </a:graphicData>
        </a:graphic>
      </p:graphicFrame>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874"/>
                                        </p:tgtEl>
                                        <p:attrNameLst>
                                          <p:attrName>style.visibility</p:attrName>
                                        </p:attrNameLst>
                                      </p:cBhvr>
                                      <p:to>
                                        <p:strVal val="visible"/>
                                      </p:to>
                                    </p:set>
                                    <p:animEffect filter="fade" transition="in">
                                      <p:cBhvr>
                                        <p:cTn dur="500"/>
                                        <p:tgtEl>
                                          <p:spTgt spid="10874"/>
                                        </p:tgtEl>
                                      </p:cBhvr>
                                    </p:animEffect>
                                  </p:childTnLst>
                                </p:cTn>
                              </p:par>
                              <p:par>
                                <p:cTn fill="hold" nodeType="withEffect" presetClass="entr" presetID="10" presetSubtype="0">
                                  <p:stCondLst>
                                    <p:cond delay="0"/>
                                  </p:stCondLst>
                                  <p:childTnLst>
                                    <p:set>
                                      <p:cBhvr>
                                        <p:cTn dur="1" fill="hold">
                                          <p:stCondLst>
                                            <p:cond delay="0"/>
                                          </p:stCondLst>
                                        </p:cTn>
                                        <p:tgtEl>
                                          <p:spTgt spid="10991"/>
                                        </p:tgtEl>
                                        <p:attrNameLst>
                                          <p:attrName>style.visibility</p:attrName>
                                        </p:attrNameLst>
                                      </p:cBhvr>
                                      <p:to>
                                        <p:strVal val="visible"/>
                                      </p:to>
                                    </p:set>
                                    <p:animEffect filter="fade" transition="in">
                                      <p:cBhvr>
                                        <p:cTn dur="500"/>
                                        <p:tgtEl>
                                          <p:spTgt spid="10991"/>
                                        </p:tgtEl>
                                      </p:cBhvr>
                                    </p:animEffect>
                                  </p:childTnLst>
                                </p:cTn>
                              </p:par>
                              <p:par>
                                <p:cTn fill="hold" nodeType="withEffect" presetClass="entr" presetID="10" presetSubtype="0">
                                  <p:stCondLst>
                                    <p:cond delay="500"/>
                                  </p:stCondLst>
                                  <p:childTnLst>
                                    <p:set>
                                      <p:cBhvr>
                                        <p:cTn dur="1" fill="hold">
                                          <p:stCondLst>
                                            <p:cond delay="0"/>
                                          </p:stCondLst>
                                        </p:cTn>
                                        <p:tgtEl>
                                          <p:spTgt spid="10995"/>
                                        </p:tgtEl>
                                        <p:attrNameLst>
                                          <p:attrName>style.visibility</p:attrName>
                                        </p:attrNameLst>
                                      </p:cBhvr>
                                      <p:to>
                                        <p:strVal val="visible"/>
                                      </p:to>
                                    </p:set>
                                    <p:animEffect filter="fade" transition="in">
                                      <p:cBhvr>
                                        <p:cTn dur="500"/>
                                        <p:tgtEl>
                                          <p:spTgt spid="10995"/>
                                        </p:tgtEl>
                                      </p:cBhvr>
                                    </p:animEffect>
                                  </p:childTnLst>
                                </p:cTn>
                              </p:par>
                              <p:par>
                                <p:cTn fill="hold" nodeType="withEffect" presetClass="entr" presetID="10" presetSubtype="0">
                                  <p:stCondLst>
                                    <p:cond delay="500"/>
                                  </p:stCondLst>
                                  <p:childTnLst>
                                    <p:set>
                                      <p:cBhvr>
                                        <p:cTn dur="1" fill="hold">
                                          <p:stCondLst>
                                            <p:cond delay="0"/>
                                          </p:stCondLst>
                                        </p:cTn>
                                        <p:tgtEl>
                                          <p:spTgt spid="10992"/>
                                        </p:tgtEl>
                                        <p:attrNameLst>
                                          <p:attrName>style.visibility</p:attrName>
                                        </p:attrNameLst>
                                      </p:cBhvr>
                                      <p:to>
                                        <p:strVal val="visible"/>
                                      </p:to>
                                    </p:set>
                                    <p:animEffect filter="fade" transition="in">
                                      <p:cBhvr>
                                        <p:cTn dur="500"/>
                                        <p:tgtEl>
                                          <p:spTgt spid="10992"/>
                                        </p:tgtEl>
                                      </p:cBhvr>
                                    </p:animEffect>
                                  </p:childTnLst>
                                </p:cTn>
                              </p:par>
                              <p:par>
                                <p:cTn fill="hold" nodeType="withEffect" presetClass="entr" presetID="10" presetSubtype="0">
                                  <p:stCondLst>
                                    <p:cond delay="500"/>
                                  </p:stCondLst>
                                  <p:childTnLst>
                                    <p:set>
                                      <p:cBhvr>
                                        <p:cTn dur="1" fill="hold">
                                          <p:stCondLst>
                                            <p:cond delay="0"/>
                                          </p:stCondLst>
                                        </p:cTn>
                                        <p:tgtEl>
                                          <p:spTgt spid="10993"/>
                                        </p:tgtEl>
                                        <p:attrNameLst>
                                          <p:attrName>style.visibility</p:attrName>
                                        </p:attrNameLst>
                                      </p:cBhvr>
                                      <p:to>
                                        <p:strVal val="visible"/>
                                      </p:to>
                                    </p:set>
                                    <p:animEffect filter="fade" transition="in">
                                      <p:cBhvr>
                                        <p:cTn dur="500"/>
                                        <p:tgtEl>
                                          <p:spTgt spid="10993"/>
                                        </p:tgtEl>
                                      </p:cBhvr>
                                    </p:animEffect>
                                  </p:childTnLst>
                                </p:cTn>
                              </p:par>
                              <p:par>
                                <p:cTn fill="hold" nodeType="withEffect" presetClass="entr" presetID="10" presetSubtype="0">
                                  <p:stCondLst>
                                    <p:cond delay="500"/>
                                  </p:stCondLst>
                                  <p:childTnLst>
                                    <p:set>
                                      <p:cBhvr>
                                        <p:cTn dur="1" fill="hold">
                                          <p:stCondLst>
                                            <p:cond delay="0"/>
                                          </p:stCondLst>
                                        </p:cTn>
                                        <p:tgtEl>
                                          <p:spTgt spid="10994"/>
                                        </p:tgtEl>
                                        <p:attrNameLst>
                                          <p:attrName>style.visibility</p:attrName>
                                        </p:attrNameLst>
                                      </p:cBhvr>
                                      <p:to>
                                        <p:strVal val="visible"/>
                                      </p:to>
                                    </p:set>
                                    <p:animEffect filter="fade" transition="in">
                                      <p:cBhvr>
                                        <p:cTn dur="500"/>
                                        <p:tgtEl>
                                          <p:spTgt spid="1099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0997"/>
                                        </p:tgtEl>
                                        <p:attrNameLst>
                                          <p:attrName>style.visibility</p:attrName>
                                        </p:attrNameLst>
                                      </p:cBhvr>
                                      <p:to>
                                        <p:strVal val="visible"/>
                                      </p:to>
                                    </p:set>
                                    <p:animEffect filter="fade" transition="in">
                                      <p:cBhvr>
                                        <p:cTn dur="500"/>
                                        <p:tgtEl>
                                          <p:spTgt spid="10997"/>
                                        </p:tgtEl>
                                      </p:cBhvr>
                                    </p:animEffect>
                                  </p:childTnLst>
                                </p:cTn>
                              </p:par>
                              <p:par>
                                <p:cTn fill="hold" nodeType="withEffect" presetClass="entr" presetID="10" presetSubtype="0">
                                  <p:stCondLst>
                                    <p:cond delay="0"/>
                                  </p:stCondLst>
                                  <p:childTnLst>
                                    <p:set>
                                      <p:cBhvr>
                                        <p:cTn dur="1" fill="hold">
                                          <p:stCondLst>
                                            <p:cond delay="0"/>
                                          </p:stCondLst>
                                        </p:cTn>
                                        <p:tgtEl>
                                          <p:spTgt spid="10996"/>
                                        </p:tgtEl>
                                        <p:attrNameLst>
                                          <p:attrName>style.visibility</p:attrName>
                                        </p:attrNameLst>
                                      </p:cBhvr>
                                      <p:to>
                                        <p:strVal val="visible"/>
                                      </p:to>
                                    </p:set>
                                    <p:animEffect filter="fade" transition="in">
                                      <p:cBhvr>
                                        <p:cTn dur="500"/>
                                        <p:tgtEl>
                                          <p:spTgt spid="10996"/>
                                        </p:tgtEl>
                                      </p:cBhvr>
                                    </p:animEffect>
                                  </p:childTnLst>
                                </p:cTn>
                              </p:par>
                              <p:par>
                                <p:cTn fill="hold" nodeType="withEffect" presetClass="entr" presetID="10" presetSubtype="0">
                                  <p:stCondLst>
                                    <p:cond delay="0"/>
                                  </p:stCondLst>
                                  <p:childTnLst>
                                    <p:set>
                                      <p:cBhvr>
                                        <p:cTn dur="1" fill="hold">
                                          <p:stCondLst>
                                            <p:cond delay="0"/>
                                          </p:stCondLst>
                                        </p:cTn>
                                        <p:tgtEl>
                                          <p:spTgt spid="11004"/>
                                        </p:tgtEl>
                                        <p:attrNameLst>
                                          <p:attrName>style.visibility</p:attrName>
                                        </p:attrNameLst>
                                      </p:cBhvr>
                                      <p:to>
                                        <p:strVal val="visible"/>
                                      </p:to>
                                    </p:set>
                                    <p:animEffect filter="fade" transition="in">
                                      <p:cBhvr>
                                        <p:cTn dur="500"/>
                                        <p:tgtEl>
                                          <p:spTgt spid="11004"/>
                                        </p:tgtEl>
                                      </p:cBhvr>
                                    </p:animEffect>
                                  </p:childTnLst>
                                </p:cTn>
                              </p:par>
                              <p:par>
                                <p:cTn fill="hold" nodeType="withEffect" presetClass="entr" presetID="10" presetSubtype="0">
                                  <p:stCondLst>
                                    <p:cond delay="0"/>
                                  </p:stCondLst>
                                  <p:childTnLst>
                                    <p:set>
                                      <p:cBhvr>
                                        <p:cTn dur="1" fill="hold">
                                          <p:stCondLst>
                                            <p:cond delay="0"/>
                                          </p:stCondLst>
                                        </p:cTn>
                                        <p:tgtEl>
                                          <p:spTgt spid="11000"/>
                                        </p:tgtEl>
                                        <p:attrNameLst>
                                          <p:attrName>style.visibility</p:attrName>
                                        </p:attrNameLst>
                                      </p:cBhvr>
                                      <p:to>
                                        <p:strVal val="visible"/>
                                      </p:to>
                                    </p:set>
                                    <p:animEffect filter="fade" transition="in">
                                      <p:cBhvr>
                                        <p:cTn dur="500"/>
                                        <p:tgtEl>
                                          <p:spTgt spid="1100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10997"/>
                                        </p:tgtEl>
                                      </p:cBhvr>
                                    </p:animEffect>
                                    <p:set>
                                      <p:cBhvr>
                                        <p:cTn dur="1" fill="hold">
                                          <p:stCondLst>
                                            <p:cond delay="500"/>
                                          </p:stCondLst>
                                        </p:cTn>
                                        <p:tgtEl>
                                          <p:spTgt spid="10997"/>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0996"/>
                                        </p:tgtEl>
                                      </p:cBhvr>
                                    </p:animEffect>
                                    <p:set>
                                      <p:cBhvr>
                                        <p:cTn dur="1" fill="hold">
                                          <p:stCondLst>
                                            <p:cond delay="500"/>
                                          </p:stCondLst>
                                        </p:cTn>
                                        <p:tgtEl>
                                          <p:spTgt spid="10996"/>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1004"/>
                                        </p:tgtEl>
                                      </p:cBhvr>
                                    </p:animEffect>
                                    <p:set>
                                      <p:cBhvr>
                                        <p:cTn dur="1" fill="hold">
                                          <p:stCondLst>
                                            <p:cond delay="500"/>
                                          </p:stCondLst>
                                        </p:cTn>
                                        <p:tgtEl>
                                          <p:spTgt spid="11004"/>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1000"/>
                                        </p:tgtEl>
                                      </p:cBhvr>
                                    </p:animEffect>
                                    <p:set>
                                      <p:cBhvr>
                                        <p:cTn dur="1" fill="hold">
                                          <p:stCondLst>
                                            <p:cond delay="500"/>
                                          </p:stCondLst>
                                        </p:cTn>
                                        <p:tgtEl>
                                          <p:spTgt spid="11000"/>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09" name="Shape 11009"/>
        <p:cNvGrpSpPr/>
        <p:nvPr/>
      </p:nvGrpSpPr>
      <p:grpSpPr>
        <a:xfrm>
          <a:off x="0" y="0"/>
          <a:ext cx="0" cy="0"/>
          <a:chOff x="0" y="0"/>
          <a:chExt cx="0" cy="0"/>
        </a:xfrm>
      </p:grpSpPr>
      <p:sp>
        <p:nvSpPr>
          <p:cNvPr id="11010" name="Google Shape;11010;p164"/>
          <p:cNvSpPr txBox="1"/>
          <p:nvPr/>
        </p:nvSpPr>
        <p:spPr>
          <a:xfrm>
            <a:off x="296270" y="385036"/>
            <a:ext cx="11349632"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O tratamento com ravulizumabe evitou transfusões em todos os pacientes da coorte previamente tratada com eculizumabe e em metade dos pacientes naïve durante o período de avaliação primária</a:t>
            </a:r>
            <a:r>
              <a:rPr b="1" baseline="30000" lang="pt-BR" sz="2400">
                <a:solidFill>
                  <a:schemeClr val="accent1"/>
                </a:solidFill>
                <a:latin typeface="Lustria"/>
                <a:ea typeface="Lustria"/>
                <a:cs typeface="Lustria"/>
                <a:sym typeface="Lustria"/>
              </a:rPr>
              <a:t>1</a:t>
            </a:r>
            <a:endParaRPr/>
          </a:p>
        </p:txBody>
      </p:sp>
      <p:sp>
        <p:nvSpPr>
          <p:cNvPr id="11011" name="Google Shape;11011;p164"/>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IC = intervalo de confiança; HPN = hemoglobinúria paroxística noturna; EAs = eventos adversos; CH = concentrado de hemácias.</a:t>
            </a:r>
            <a:br>
              <a:rPr lang="pt-BR"/>
            </a:br>
            <a:r>
              <a:rPr lang="pt-BR"/>
              <a:t>Referências: 1. Alexion. Dados de arquivo. DOF-PNH-ULT-002. 2021</a:t>
            </a:r>
            <a:endParaRPr/>
          </a:p>
        </p:txBody>
      </p:sp>
      <p:sp>
        <p:nvSpPr>
          <p:cNvPr id="11012" name="Google Shape;11012;p164"/>
          <p:cNvSpPr txBox="1"/>
          <p:nvPr/>
        </p:nvSpPr>
        <p:spPr>
          <a:xfrm>
            <a:off x="305167" y="1216176"/>
            <a:ext cx="6102504"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2400"/>
              <a:buFont typeface="Calibri"/>
              <a:buNone/>
            </a:pPr>
            <a:r>
              <a:rPr b="0" i="0" lang="pt-BR" sz="2400" u="none" cap="none" strike="noStrike">
                <a:solidFill>
                  <a:schemeClr val="dk2"/>
                </a:solidFill>
                <a:latin typeface="Calibri"/>
                <a:ea typeface="Calibri"/>
                <a:cs typeface="Calibri"/>
                <a:sym typeface="Calibri"/>
              </a:rPr>
              <a:t>Evidências clínicas - Estudo ALXN1210-PNH-304</a:t>
            </a:r>
            <a:endParaRPr/>
          </a:p>
        </p:txBody>
      </p:sp>
      <p:sp>
        <p:nvSpPr>
          <p:cNvPr id="11013" name="Google Shape;11013;p164"/>
          <p:cNvSpPr/>
          <p:nvPr/>
        </p:nvSpPr>
        <p:spPr>
          <a:xfrm>
            <a:off x="524989" y="6087683"/>
            <a:ext cx="8711163" cy="323165"/>
          </a:xfrm>
          <a:prstGeom prst="rect">
            <a:avLst/>
          </a:prstGeom>
          <a:noFill/>
          <a:ln>
            <a:noFill/>
          </a:ln>
        </p:spPr>
        <p:txBody>
          <a:bodyPr anchorCtr="0" anchor="b" bIns="0" lIns="0" spcFirstLastPara="1" rIns="0" wrap="square" tIns="0">
            <a:spAutoFit/>
          </a:bodyPr>
          <a:lstStyle/>
          <a:p>
            <a:pPr indent="0" lvl="0" marL="0" marR="0" rtl="0" algn="l">
              <a:spcBef>
                <a:spcPts val="0"/>
              </a:spcBef>
              <a:spcAft>
                <a:spcPts val="0"/>
              </a:spcAft>
              <a:buNone/>
            </a:pPr>
            <a:r>
              <a:rPr lang="pt-BR" sz="700">
                <a:solidFill>
                  <a:schemeClr val="dk1"/>
                </a:solidFill>
                <a:latin typeface="Calibri"/>
                <a:ea typeface="Calibri"/>
                <a:cs typeface="Calibri"/>
                <a:sym typeface="Calibri"/>
              </a:rPr>
              <a:t>Observações: Dados de transfusões evitadas da população total de análise do estudo. Transfusões evitadas definidas pelos pacientes que permaneceram livres de transfusão e não necessitaram de transfusão até o dia 183 (semana 26). As porcentagens baseiam-se no número total de pacientes de cada coorte. Utilizou-se uma abordagem incondicional exata para cálculo dos ICs.</a:t>
            </a:r>
            <a:endParaRPr/>
          </a:p>
          <a:p>
            <a:pPr indent="0" lvl="0" marL="0" marR="0" rtl="0" algn="l">
              <a:spcBef>
                <a:spcPts val="0"/>
              </a:spcBef>
              <a:spcAft>
                <a:spcPts val="0"/>
              </a:spcAft>
              <a:buNone/>
            </a:pPr>
            <a:r>
              <a:rPr lang="pt-BR" sz="700">
                <a:solidFill>
                  <a:schemeClr val="dk1"/>
                </a:solidFill>
                <a:latin typeface="Calibri"/>
                <a:ea typeface="Calibri"/>
                <a:cs typeface="Calibri"/>
                <a:sym typeface="Calibri"/>
              </a:rPr>
              <a:t>†Depois da primeira dose de ravulizumabe até o dia 183. ‡1 unidade cada de CH (dias 44, 46 e 58). §2 unidades de CH.</a:t>
            </a:r>
            <a:endParaRPr/>
          </a:p>
        </p:txBody>
      </p:sp>
      <p:sp>
        <p:nvSpPr>
          <p:cNvPr id="11014" name="Google Shape;11014;p164"/>
          <p:cNvSpPr/>
          <p:nvPr/>
        </p:nvSpPr>
        <p:spPr>
          <a:xfrm flipH="1">
            <a:off x="432596" y="1777352"/>
            <a:ext cx="11213306" cy="421082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015" name="Google Shape;11015;p164"/>
          <p:cNvSpPr txBox="1"/>
          <p:nvPr/>
        </p:nvSpPr>
        <p:spPr>
          <a:xfrm>
            <a:off x="690163" y="1935206"/>
            <a:ext cx="6837768" cy="26983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800">
                <a:solidFill>
                  <a:schemeClr val="dk1"/>
                </a:solidFill>
                <a:latin typeface="Lustria"/>
                <a:ea typeface="Lustria"/>
                <a:cs typeface="Lustria"/>
                <a:sym typeface="Lustria"/>
              </a:rPr>
              <a:t>Desfechos de eficácia secundária − período de avaliação primária</a:t>
            </a:r>
            <a:r>
              <a:rPr b="1" baseline="30000" lang="pt-BR" sz="1800">
                <a:solidFill>
                  <a:schemeClr val="dk1"/>
                </a:solidFill>
                <a:latin typeface="Lustria"/>
                <a:ea typeface="Lustria"/>
                <a:cs typeface="Lustria"/>
                <a:sym typeface="Lustria"/>
              </a:rPr>
              <a:t>1</a:t>
            </a:r>
            <a:endParaRPr/>
          </a:p>
        </p:txBody>
      </p:sp>
      <p:sp>
        <p:nvSpPr>
          <p:cNvPr id="11016" name="Google Shape;11016;p164"/>
          <p:cNvSpPr txBox="1"/>
          <p:nvPr/>
        </p:nvSpPr>
        <p:spPr>
          <a:xfrm>
            <a:off x="690163" y="2189410"/>
            <a:ext cx="6140608" cy="338554"/>
          </a:xfrm>
          <a:prstGeom prst="rect">
            <a:avLst/>
          </a:prstGeom>
          <a:noFill/>
          <a:ln>
            <a:noFill/>
          </a:ln>
        </p:spPr>
        <p:txBody>
          <a:bodyPr anchorCtr="0" anchor="t" bIns="45700" lIns="0"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rPr b="0" i="0" lang="pt-BR" sz="1600" u="none" cap="none" strike="noStrike">
                <a:solidFill>
                  <a:schemeClr val="dk1"/>
                </a:solidFill>
                <a:latin typeface="Calibri"/>
                <a:ea typeface="Calibri"/>
                <a:cs typeface="Calibri"/>
                <a:sym typeface="Calibri"/>
              </a:rPr>
              <a:t>Proporção de pacientes com transfusões evitadas pelo tratamento</a:t>
            </a:r>
            <a:r>
              <a:rPr b="0" baseline="30000" i="0" lang="pt-BR" sz="1600" u="none" cap="none" strike="noStrike">
                <a:solidFill>
                  <a:schemeClr val="dk1"/>
                </a:solidFill>
                <a:latin typeface="Calibri"/>
                <a:ea typeface="Calibri"/>
                <a:cs typeface="Calibri"/>
                <a:sym typeface="Calibri"/>
              </a:rPr>
              <a:t>†1</a:t>
            </a:r>
            <a:endParaRPr/>
          </a:p>
        </p:txBody>
      </p:sp>
      <p:grpSp>
        <p:nvGrpSpPr>
          <p:cNvPr id="11017" name="Google Shape;11017;p164"/>
          <p:cNvGrpSpPr/>
          <p:nvPr/>
        </p:nvGrpSpPr>
        <p:grpSpPr>
          <a:xfrm>
            <a:off x="93466" y="2691394"/>
            <a:ext cx="6694535" cy="3074400"/>
            <a:chOff x="93466" y="2691394"/>
            <a:chExt cx="6694535" cy="3074400"/>
          </a:xfrm>
        </p:grpSpPr>
        <p:grpSp>
          <p:nvGrpSpPr>
            <p:cNvPr id="11018" name="Google Shape;11018;p164"/>
            <p:cNvGrpSpPr/>
            <p:nvPr/>
          </p:nvGrpSpPr>
          <p:grpSpPr>
            <a:xfrm>
              <a:off x="93466" y="2691394"/>
              <a:ext cx="4226400" cy="3074400"/>
              <a:chOff x="4292171" y="2323490"/>
              <a:chExt cx="3907834" cy="3072807"/>
            </a:xfrm>
          </p:grpSpPr>
          <p:grpSp>
            <p:nvGrpSpPr>
              <p:cNvPr id="11019" name="Google Shape;11019;p164"/>
              <p:cNvGrpSpPr/>
              <p:nvPr/>
            </p:nvGrpSpPr>
            <p:grpSpPr>
              <a:xfrm>
                <a:off x="4292171" y="2323490"/>
                <a:ext cx="3907834" cy="3072807"/>
                <a:chOff x="4292171" y="2323490"/>
                <a:chExt cx="3907834" cy="3072807"/>
              </a:xfrm>
            </p:grpSpPr>
            <p:graphicFrame>
              <p:nvGraphicFramePr>
                <p:cNvPr id="11020" name="Google Shape;11020;p164"/>
                <p:cNvGraphicFramePr/>
                <p:nvPr/>
              </p:nvGraphicFramePr>
              <p:xfrm>
                <a:off x="4292171" y="2323490"/>
                <a:ext cx="3907834" cy="3072807"/>
              </p:xfrm>
              <a:graphic>
                <a:graphicData uri="http://schemas.openxmlformats.org/drawingml/2006/chart">
                  <c:chart r:id="rId3"/>
                </a:graphicData>
              </a:graphic>
            </p:graphicFrame>
            <p:sp>
              <p:nvSpPr>
                <p:cNvPr id="11021" name="Google Shape;11021;p164"/>
                <p:cNvSpPr/>
                <p:nvPr/>
              </p:nvSpPr>
              <p:spPr>
                <a:xfrm>
                  <a:off x="5344158" y="2888933"/>
                  <a:ext cx="1830757" cy="1980000"/>
                </a:xfrm>
                <a:prstGeom prst="ellipse">
                  <a:avLst/>
                </a:prstGeom>
                <a:solidFill>
                  <a:srgbClr val="F0F1F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022" name="Google Shape;11022;p164"/>
              <p:cNvSpPr/>
              <p:nvPr/>
            </p:nvSpPr>
            <p:spPr>
              <a:xfrm>
                <a:off x="5594341" y="3304484"/>
                <a:ext cx="1295163" cy="103345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100">
                    <a:solidFill>
                      <a:schemeClr val="dk2"/>
                    </a:solidFill>
                    <a:latin typeface="Calibri"/>
                    <a:ea typeface="Calibri"/>
                    <a:cs typeface="Calibri"/>
                    <a:sym typeface="Calibri"/>
                  </a:rPr>
                  <a:t>Previamente tratados</a:t>
                </a:r>
                <a:endParaRPr/>
              </a:p>
              <a:p>
                <a:pPr indent="0" lvl="0" marL="0" marR="0" rtl="0" algn="ctr">
                  <a:spcBef>
                    <a:spcPts val="0"/>
                  </a:spcBef>
                  <a:spcAft>
                    <a:spcPts val="0"/>
                  </a:spcAft>
                  <a:buNone/>
                </a:pPr>
                <a:r>
                  <a:rPr b="1" lang="pt-BR" sz="1100">
                    <a:solidFill>
                      <a:schemeClr val="dk2"/>
                    </a:solidFill>
                    <a:latin typeface="Calibri"/>
                    <a:ea typeface="Calibri"/>
                    <a:cs typeface="Calibri"/>
                    <a:sym typeface="Calibri"/>
                  </a:rPr>
                  <a:t>com eculizumabe</a:t>
                </a:r>
                <a:endParaRPr b="1" sz="1100">
                  <a:solidFill>
                    <a:schemeClr val="dk2"/>
                  </a:solidFill>
                  <a:latin typeface="Calibri"/>
                  <a:ea typeface="Calibri"/>
                  <a:cs typeface="Calibri"/>
                  <a:sym typeface="Calibri"/>
                </a:endParaRPr>
              </a:p>
              <a:p>
                <a:pPr indent="0" lvl="0" marL="0" marR="0" rtl="0" algn="ctr">
                  <a:spcBef>
                    <a:spcPts val="0"/>
                  </a:spcBef>
                  <a:spcAft>
                    <a:spcPts val="0"/>
                  </a:spcAft>
                  <a:buNone/>
                </a:pPr>
                <a:r>
                  <a:rPr b="1" i="0" lang="pt-BR" sz="3600" u="none" cap="none" strike="noStrike">
                    <a:solidFill>
                      <a:schemeClr val="dk2"/>
                    </a:solidFill>
                    <a:latin typeface="Lustria"/>
                    <a:ea typeface="Lustria"/>
                    <a:cs typeface="Lustria"/>
                    <a:sym typeface="Lustria"/>
                  </a:rPr>
                  <a:t>100</a:t>
                </a:r>
                <a:r>
                  <a:rPr b="1" i="0" lang="pt-BR" sz="2800" u="none" cap="none" strike="noStrike">
                    <a:solidFill>
                      <a:schemeClr val="dk2"/>
                    </a:solidFill>
                    <a:latin typeface="Lustria"/>
                    <a:ea typeface="Lustria"/>
                    <a:cs typeface="Lustria"/>
                    <a:sym typeface="Lustria"/>
                  </a:rPr>
                  <a:t>%</a:t>
                </a:r>
                <a:endParaRPr b="1" i="0" sz="3600" u="none" cap="none" strike="noStrike">
                  <a:solidFill>
                    <a:schemeClr val="dk2"/>
                  </a:solidFill>
                  <a:latin typeface="Lustria"/>
                  <a:ea typeface="Lustria"/>
                  <a:cs typeface="Lustria"/>
                  <a:sym typeface="Lustria"/>
                </a:endParaRPr>
              </a:p>
              <a:p>
                <a:pPr indent="0" lvl="0" marL="0" marR="0" rtl="0" algn="ctr">
                  <a:spcBef>
                    <a:spcPts val="0"/>
                  </a:spcBef>
                  <a:spcAft>
                    <a:spcPts val="0"/>
                  </a:spcAft>
                  <a:buNone/>
                </a:pPr>
                <a:r>
                  <a:rPr lang="pt-BR" sz="900">
                    <a:solidFill>
                      <a:schemeClr val="dk2"/>
                    </a:solidFill>
                    <a:latin typeface="Calibri"/>
                    <a:ea typeface="Calibri"/>
                    <a:cs typeface="Calibri"/>
                    <a:sym typeface="Calibri"/>
                  </a:rPr>
                  <a:t>(IC-95%: 63,06 a 100,00)</a:t>
                </a:r>
                <a:endParaRPr i="0" sz="900" u="none" cap="none" strike="noStrike">
                  <a:solidFill>
                    <a:schemeClr val="dk2"/>
                  </a:solidFill>
                  <a:latin typeface="Calibri"/>
                  <a:ea typeface="Calibri"/>
                  <a:cs typeface="Calibri"/>
                  <a:sym typeface="Calibri"/>
                </a:endParaRPr>
              </a:p>
            </p:txBody>
          </p:sp>
        </p:grpSp>
        <p:sp>
          <p:nvSpPr>
            <p:cNvPr id="11023" name="Google Shape;11023;p164"/>
            <p:cNvSpPr/>
            <p:nvPr/>
          </p:nvSpPr>
          <p:spPr>
            <a:xfrm>
              <a:off x="3314582" y="5468506"/>
              <a:ext cx="1244610" cy="248098"/>
            </a:xfrm>
            <a:prstGeom prst="rect">
              <a:avLst/>
            </a:prstGeom>
            <a:noFill/>
            <a:ln>
              <a:noFill/>
            </a:ln>
          </p:spPr>
          <p:txBody>
            <a:bodyPr anchorCtr="0" anchor="t" bIns="45700" lIns="0" spcFirstLastPara="1" rIns="0" wrap="square" tIns="0">
              <a:noAutofit/>
            </a:bodyPr>
            <a:lstStyle/>
            <a:p>
              <a:pPr indent="0" lvl="0" marL="0" marR="0" rtl="0" algn="l">
                <a:spcBef>
                  <a:spcPts val="0"/>
                </a:spcBef>
                <a:spcAft>
                  <a:spcPts val="0"/>
                </a:spcAft>
                <a:buNone/>
              </a:pPr>
              <a:r>
                <a:rPr b="1" lang="pt-BR" sz="1200">
                  <a:solidFill>
                    <a:schemeClr val="dk2"/>
                  </a:solidFill>
                  <a:latin typeface="Calibri"/>
                  <a:ea typeface="Calibri"/>
                  <a:cs typeface="Calibri"/>
                  <a:sym typeface="Calibri"/>
                </a:rPr>
                <a:t>(8 de 8 pacientes)</a:t>
              </a:r>
              <a:endParaRPr b="1" i="0" sz="1400" u="none" cap="none" strike="noStrike">
                <a:solidFill>
                  <a:schemeClr val="dk2"/>
                </a:solidFill>
                <a:latin typeface="Calibri"/>
                <a:ea typeface="Calibri"/>
                <a:cs typeface="Calibri"/>
                <a:sym typeface="Calibri"/>
              </a:endParaRPr>
            </a:p>
          </p:txBody>
        </p:sp>
        <p:grpSp>
          <p:nvGrpSpPr>
            <p:cNvPr id="11024" name="Google Shape;11024;p164"/>
            <p:cNvGrpSpPr/>
            <p:nvPr/>
          </p:nvGrpSpPr>
          <p:grpSpPr>
            <a:xfrm>
              <a:off x="3880647" y="5076707"/>
              <a:ext cx="119855" cy="358392"/>
              <a:chOff x="2806998" y="4107933"/>
              <a:chExt cx="358920" cy="1073246"/>
            </a:xfrm>
          </p:grpSpPr>
          <p:sp>
            <p:nvSpPr>
              <p:cNvPr id="11025" name="Google Shape;11025;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26" name="Google Shape;11026;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cxnSp>
          <p:nvCxnSpPr>
            <p:cNvPr id="11027" name="Google Shape;11027;p164"/>
            <p:cNvCxnSpPr/>
            <p:nvPr/>
          </p:nvCxnSpPr>
          <p:spPr>
            <a:xfrm>
              <a:off x="3454400" y="3429000"/>
              <a:ext cx="865466" cy="0"/>
            </a:xfrm>
            <a:prstGeom prst="straightConnector1">
              <a:avLst/>
            </a:prstGeom>
            <a:noFill/>
            <a:ln cap="flat" cmpd="sng" w="12700">
              <a:solidFill>
                <a:schemeClr val="dk2"/>
              </a:solidFill>
              <a:prstDash val="solid"/>
              <a:miter lim="800000"/>
              <a:headEnd len="med" w="med" type="oval"/>
              <a:tailEnd len="med" w="med" type="oval"/>
            </a:ln>
          </p:spPr>
        </p:cxnSp>
        <p:sp>
          <p:nvSpPr>
            <p:cNvPr id="11028" name="Google Shape;11028;p164"/>
            <p:cNvSpPr txBox="1"/>
            <p:nvPr/>
          </p:nvSpPr>
          <p:spPr>
            <a:xfrm>
              <a:off x="4407348" y="3051765"/>
              <a:ext cx="2380653" cy="830997"/>
            </a:xfrm>
            <a:prstGeom prst="rect">
              <a:avLst/>
            </a:prstGeom>
            <a:solidFill>
              <a:schemeClr val="lt1"/>
            </a:solidFill>
            <a:ln cap="flat" cmpd="sng" w="12700">
              <a:solidFill>
                <a:schemeClr val="dk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spcBef>
                  <a:spcPts val="0"/>
                </a:spcBef>
                <a:spcAft>
                  <a:spcPts val="0"/>
                </a:spcAft>
                <a:buNone/>
              </a:pPr>
              <a:r>
                <a:rPr b="1" lang="pt-BR" sz="1200">
                  <a:solidFill>
                    <a:schemeClr val="dk1"/>
                  </a:solidFill>
                  <a:latin typeface="Lustria"/>
                  <a:ea typeface="Lustria"/>
                  <a:cs typeface="Lustria"/>
                  <a:sym typeface="Lustria"/>
                </a:rPr>
                <a:t>Todos os 8 pacientes </a:t>
              </a:r>
              <a:r>
                <a:rPr b="0" lang="pt-BR" sz="1200">
                  <a:solidFill>
                    <a:schemeClr val="dk1"/>
                  </a:solidFill>
                  <a:latin typeface="Lustria"/>
                  <a:ea typeface="Lustria"/>
                  <a:cs typeface="Lustria"/>
                  <a:sym typeface="Lustria"/>
                </a:rPr>
                <a:t>previamente tratados com eculizumabe permaneceram </a:t>
              </a:r>
              <a:r>
                <a:rPr b="1" lang="pt-BR" sz="1200">
                  <a:solidFill>
                    <a:schemeClr val="dk1"/>
                  </a:solidFill>
                  <a:latin typeface="Lustria"/>
                  <a:ea typeface="Lustria"/>
                  <a:cs typeface="Lustria"/>
                  <a:sym typeface="Lustria"/>
                </a:rPr>
                <a:t>livres de transfusões até o dia 183</a:t>
              </a:r>
              <a:endParaRPr/>
            </a:p>
          </p:txBody>
        </p:sp>
        <p:grpSp>
          <p:nvGrpSpPr>
            <p:cNvPr id="11029" name="Google Shape;11029;p164"/>
            <p:cNvGrpSpPr/>
            <p:nvPr/>
          </p:nvGrpSpPr>
          <p:grpSpPr>
            <a:xfrm>
              <a:off x="4012418" y="5076707"/>
              <a:ext cx="119855" cy="358392"/>
              <a:chOff x="2806998" y="4107933"/>
              <a:chExt cx="358920" cy="1073246"/>
            </a:xfrm>
          </p:grpSpPr>
          <p:sp>
            <p:nvSpPr>
              <p:cNvPr id="11030" name="Google Shape;11030;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31" name="Google Shape;11031;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032" name="Google Shape;11032;p164"/>
            <p:cNvGrpSpPr/>
            <p:nvPr/>
          </p:nvGrpSpPr>
          <p:grpSpPr>
            <a:xfrm>
              <a:off x="4145612" y="5076707"/>
              <a:ext cx="119855" cy="358392"/>
              <a:chOff x="2806998" y="4107933"/>
              <a:chExt cx="358920" cy="1073246"/>
            </a:xfrm>
          </p:grpSpPr>
          <p:sp>
            <p:nvSpPr>
              <p:cNvPr id="11033" name="Google Shape;11033;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34" name="Google Shape;11034;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035" name="Google Shape;11035;p164"/>
            <p:cNvGrpSpPr/>
            <p:nvPr/>
          </p:nvGrpSpPr>
          <p:grpSpPr>
            <a:xfrm>
              <a:off x="4280256" y="5076707"/>
              <a:ext cx="119855" cy="358392"/>
              <a:chOff x="2806998" y="4107933"/>
              <a:chExt cx="358920" cy="1073246"/>
            </a:xfrm>
          </p:grpSpPr>
          <p:sp>
            <p:nvSpPr>
              <p:cNvPr id="11036" name="Google Shape;11036;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37" name="Google Shape;11037;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038" name="Google Shape;11038;p164"/>
            <p:cNvGrpSpPr/>
            <p:nvPr/>
          </p:nvGrpSpPr>
          <p:grpSpPr>
            <a:xfrm>
              <a:off x="3345540" y="5076707"/>
              <a:ext cx="119855" cy="358392"/>
              <a:chOff x="2806998" y="4107933"/>
              <a:chExt cx="358920" cy="1073246"/>
            </a:xfrm>
          </p:grpSpPr>
          <p:sp>
            <p:nvSpPr>
              <p:cNvPr id="11039" name="Google Shape;11039;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40" name="Google Shape;11040;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041" name="Google Shape;11041;p164"/>
            <p:cNvGrpSpPr/>
            <p:nvPr/>
          </p:nvGrpSpPr>
          <p:grpSpPr>
            <a:xfrm>
              <a:off x="3477311" y="5076707"/>
              <a:ext cx="119855" cy="358392"/>
              <a:chOff x="2806998" y="4107933"/>
              <a:chExt cx="358920" cy="1073246"/>
            </a:xfrm>
          </p:grpSpPr>
          <p:sp>
            <p:nvSpPr>
              <p:cNvPr id="11042" name="Google Shape;11042;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43" name="Google Shape;11043;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044" name="Google Shape;11044;p164"/>
            <p:cNvGrpSpPr/>
            <p:nvPr/>
          </p:nvGrpSpPr>
          <p:grpSpPr>
            <a:xfrm>
              <a:off x="3610505" y="5076707"/>
              <a:ext cx="119855" cy="358392"/>
              <a:chOff x="2806998" y="4107933"/>
              <a:chExt cx="358920" cy="1073246"/>
            </a:xfrm>
          </p:grpSpPr>
          <p:sp>
            <p:nvSpPr>
              <p:cNvPr id="11045" name="Google Shape;11045;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46" name="Google Shape;11046;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047" name="Google Shape;11047;p164"/>
            <p:cNvGrpSpPr/>
            <p:nvPr/>
          </p:nvGrpSpPr>
          <p:grpSpPr>
            <a:xfrm>
              <a:off x="3745149" y="5076707"/>
              <a:ext cx="119855" cy="358392"/>
              <a:chOff x="2806998" y="4107933"/>
              <a:chExt cx="358920" cy="1073246"/>
            </a:xfrm>
          </p:grpSpPr>
          <p:sp>
            <p:nvSpPr>
              <p:cNvPr id="11048" name="Google Shape;11048;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49" name="Google Shape;11049;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grpSp>
        <p:nvGrpSpPr>
          <p:cNvPr id="11050" name="Google Shape;11050;p164"/>
          <p:cNvGrpSpPr/>
          <p:nvPr/>
        </p:nvGrpSpPr>
        <p:grpSpPr>
          <a:xfrm>
            <a:off x="4735688" y="2678050"/>
            <a:ext cx="7362769" cy="3072807"/>
            <a:chOff x="4735688" y="2678050"/>
            <a:chExt cx="7362769" cy="3072807"/>
          </a:xfrm>
        </p:grpSpPr>
        <p:grpSp>
          <p:nvGrpSpPr>
            <p:cNvPr id="11051" name="Google Shape;11051;p164"/>
            <p:cNvGrpSpPr/>
            <p:nvPr/>
          </p:nvGrpSpPr>
          <p:grpSpPr>
            <a:xfrm>
              <a:off x="7872136" y="2678050"/>
              <a:ext cx="4226321" cy="3072807"/>
              <a:chOff x="351598" y="2303804"/>
              <a:chExt cx="4226321" cy="3072807"/>
            </a:xfrm>
          </p:grpSpPr>
          <p:grpSp>
            <p:nvGrpSpPr>
              <p:cNvPr id="11052" name="Google Shape;11052;p164"/>
              <p:cNvGrpSpPr/>
              <p:nvPr/>
            </p:nvGrpSpPr>
            <p:grpSpPr>
              <a:xfrm>
                <a:off x="351598" y="2303804"/>
                <a:ext cx="4226321" cy="3072807"/>
                <a:chOff x="351598" y="2303804"/>
                <a:chExt cx="4226321" cy="3072807"/>
              </a:xfrm>
            </p:grpSpPr>
            <p:graphicFrame>
              <p:nvGraphicFramePr>
                <p:cNvPr id="11053" name="Google Shape;11053;p164"/>
                <p:cNvGraphicFramePr/>
                <p:nvPr/>
              </p:nvGraphicFramePr>
              <p:xfrm>
                <a:off x="351598" y="2303804"/>
                <a:ext cx="4226321" cy="3072807"/>
              </p:xfrm>
              <a:graphic>
                <a:graphicData uri="http://schemas.openxmlformats.org/drawingml/2006/chart">
                  <c:chart r:id="rId4"/>
                </a:graphicData>
              </a:graphic>
            </p:graphicFrame>
            <p:sp>
              <p:nvSpPr>
                <p:cNvPr id="11054" name="Google Shape;11054;p164"/>
                <p:cNvSpPr/>
                <p:nvPr/>
              </p:nvSpPr>
              <p:spPr>
                <a:xfrm>
                  <a:off x="1474758" y="2850207"/>
                  <a:ext cx="1980000" cy="1980000"/>
                </a:xfrm>
                <a:prstGeom prst="ellipse">
                  <a:avLst/>
                </a:prstGeom>
                <a:solidFill>
                  <a:srgbClr val="F0F1F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055" name="Google Shape;11055;p164"/>
              <p:cNvSpPr/>
              <p:nvPr/>
            </p:nvSpPr>
            <p:spPr>
              <a:xfrm>
                <a:off x="1743274" y="3258825"/>
                <a:ext cx="1541146" cy="122914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100">
                    <a:solidFill>
                      <a:schemeClr val="lt2"/>
                    </a:solidFill>
                    <a:latin typeface="Calibri"/>
                    <a:ea typeface="Calibri"/>
                    <a:cs typeface="Calibri"/>
                    <a:sym typeface="Calibri"/>
                  </a:rPr>
                  <a:t>Virgens de tratamento</a:t>
                </a:r>
                <a:endParaRPr/>
              </a:p>
              <a:p>
                <a:pPr indent="0" lvl="0" marL="0" marR="0" rtl="0" algn="ctr">
                  <a:spcBef>
                    <a:spcPts val="0"/>
                  </a:spcBef>
                  <a:spcAft>
                    <a:spcPts val="0"/>
                  </a:spcAft>
                  <a:buNone/>
                </a:pPr>
                <a:r>
                  <a:rPr b="1" lang="pt-BR" sz="1100">
                    <a:solidFill>
                      <a:schemeClr val="lt2"/>
                    </a:solidFill>
                    <a:latin typeface="Calibri"/>
                    <a:ea typeface="Calibri"/>
                    <a:cs typeface="Calibri"/>
                    <a:sym typeface="Calibri"/>
                  </a:rPr>
                  <a:t>com inibidor</a:t>
                </a:r>
                <a:endParaRPr/>
              </a:p>
              <a:p>
                <a:pPr indent="0" lvl="0" marL="0" marR="0" rtl="0" algn="ctr">
                  <a:spcBef>
                    <a:spcPts val="0"/>
                  </a:spcBef>
                  <a:spcAft>
                    <a:spcPts val="0"/>
                  </a:spcAft>
                  <a:buNone/>
                </a:pPr>
                <a:r>
                  <a:rPr b="1" lang="pt-BR" sz="1100">
                    <a:solidFill>
                      <a:schemeClr val="lt2"/>
                    </a:solidFill>
                    <a:latin typeface="Calibri"/>
                    <a:ea typeface="Calibri"/>
                    <a:cs typeface="Calibri"/>
                    <a:sym typeface="Calibri"/>
                  </a:rPr>
                  <a:t>do complemento</a:t>
                </a:r>
                <a:br>
                  <a:rPr b="1" lang="pt-BR" sz="1200">
                    <a:solidFill>
                      <a:schemeClr val="lt2"/>
                    </a:solidFill>
                    <a:latin typeface="Calibri"/>
                    <a:ea typeface="Calibri"/>
                    <a:cs typeface="Calibri"/>
                    <a:sym typeface="Calibri"/>
                  </a:rPr>
                </a:br>
                <a:r>
                  <a:rPr b="1" i="0" lang="pt-BR" sz="3600" u="none" cap="none" strike="noStrike">
                    <a:solidFill>
                      <a:schemeClr val="lt2"/>
                    </a:solidFill>
                    <a:latin typeface="Lustria"/>
                    <a:ea typeface="Lustria"/>
                    <a:cs typeface="Lustria"/>
                    <a:sym typeface="Lustria"/>
                  </a:rPr>
                  <a:t>50</a:t>
                </a:r>
                <a:r>
                  <a:rPr b="1" i="0" lang="pt-BR" sz="2800" u="none" cap="none" strike="noStrike">
                    <a:solidFill>
                      <a:schemeClr val="lt2"/>
                    </a:solidFill>
                    <a:latin typeface="Lustria"/>
                    <a:ea typeface="Lustria"/>
                    <a:cs typeface="Lustria"/>
                    <a:sym typeface="Lustria"/>
                  </a:rPr>
                  <a:t>%</a:t>
                </a:r>
                <a:endParaRPr b="1" i="0" sz="3600" u="none" cap="none" strike="noStrike">
                  <a:solidFill>
                    <a:schemeClr val="lt2"/>
                  </a:solidFill>
                  <a:latin typeface="Lustria"/>
                  <a:ea typeface="Lustria"/>
                  <a:cs typeface="Lustria"/>
                  <a:sym typeface="Lustria"/>
                </a:endParaRPr>
              </a:p>
              <a:p>
                <a:pPr indent="0" lvl="0" marL="0" marR="0" rtl="0" algn="ctr">
                  <a:spcBef>
                    <a:spcPts val="0"/>
                  </a:spcBef>
                  <a:spcAft>
                    <a:spcPts val="0"/>
                  </a:spcAft>
                  <a:buNone/>
                </a:pPr>
                <a:r>
                  <a:rPr lang="pt-BR" sz="900">
                    <a:solidFill>
                      <a:schemeClr val="lt2"/>
                    </a:solidFill>
                    <a:latin typeface="Calibri"/>
                    <a:ea typeface="Calibri"/>
                    <a:cs typeface="Calibri"/>
                    <a:sym typeface="Calibri"/>
                  </a:rPr>
                  <a:t>(IC-95%: 6,76 a 93,24)</a:t>
                </a:r>
                <a:endParaRPr i="0" sz="900" u="none" cap="none" strike="noStrike">
                  <a:solidFill>
                    <a:schemeClr val="lt2"/>
                  </a:solidFill>
                  <a:latin typeface="Calibri"/>
                  <a:ea typeface="Calibri"/>
                  <a:cs typeface="Calibri"/>
                  <a:sym typeface="Calibri"/>
                </a:endParaRPr>
              </a:p>
            </p:txBody>
          </p:sp>
        </p:grpSp>
        <p:grpSp>
          <p:nvGrpSpPr>
            <p:cNvPr id="11056" name="Google Shape;11056;p164"/>
            <p:cNvGrpSpPr/>
            <p:nvPr/>
          </p:nvGrpSpPr>
          <p:grpSpPr>
            <a:xfrm>
              <a:off x="4735688" y="4256846"/>
              <a:ext cx="4532196" cy="1454367"/>
              <a:chOff x="4735688" y="4256846"/>
              <a:chExt cx="4532196" cy="1454367"/>
            </a:xfrm>
          </p:grpSpPr>
          <p:sp>
            <p:nvSpPr>
              <p:cNvPr id="11057" name="Google Shape;11057;p164"/>
              <p:cNvSpPr/>
              <p:nvPr/>
            </p:nvSpPr>
            <p:spPr>
              <a:xfrm>
                <a:off x="8023274" y="5463115"/>
                <a:ext cx="1244610" cy="248098"/>
              </a:xfrm>
              <a:prstGeom prst="rect">
                <a:avLst/>
              </a:prstGeom>
              <a:noFill/>
              <a:ln>
                <a:noFill/>
              </a:ln>
            </p:spPr>
            <p:txBody>
              <a:bodyPr anchorCtr="0" anchor="t" bIns="45700" lIns="0" spcFirstLastPara="1" rIns="0" wrap="square" tIns="0">
                <a:noAutofit/>
              </a:bodyPr>
              <a:lstStyle/>
              <a:p>
                <a:pPr indent="0" lvl="0" marL="0" marR="0" rtl="0" algn="l">
                  <a:spcBef>
                    <a:spcPts val="0"/>
                  </a:spcBef>
                  <a:spcAft>
                    <a:spcPts val="0"/>
                  </a:spcAft>
                  <a:buNone/>
                </a:pPr>
                <a:r>
                  <a:rPr b="1" lang="pt-BR" sz="1200">
                    <a:solidFill>
                      <a:schemeClr val="lt2"/>
                    </a:solidFill>
                    <a:latin typeface="Calibri"/>
                    <a:ea typeface="Calibri"/>
                    <a:cs typeface="Calibri"/>
                    <a:sym typeface="Calibri"/>
                  </a:rPr>
                  <a:t>(2 de 4 pacientes) </a:t>
                </a:r>
                <a:endParaRPr b="1" i="0" sz="1400" u="none" cap="none" strike="noStrike">
                  <a:solidFill>
                    <a:schemeClr val="lt2"/>
                  </a:solidFill>
                  <a:latin typeface="Calibri"/>
                  <a:ea typeface="Calibri"/>
                  <a:cs typeface="Calibri"/>
                  <a:sym typeface="Calibri"/>
                </a:endParaRPr>
              </a:p>
            </p:txBody>
          </p:sp>
          <p:cxnSp>
            <p:nvCxnSpPr>
              <p:cNvPr id="11058" name="Google Shape;11058;p164"/>
              <p:cNvCxnSpPr/>
              <p:nvPr/>
            </p:nvCxnSpPr>
            <p:spPr>
              <a:xfrm>
                <a:off x="7739974" y="4872367"/>
                <a:ext cx="865466" cy="0"/>
              </a:xfrm>
              <a:prstGeom prst="straightConnector1">
                <a:avLst/>
              </a:prstGeom>
              <a:noFill/>
              <a:ln cap="flat" cmpd="sng" w="12700">
                <a:solidFill>
                  <a:schemeClr val="lt2"/>
                </a:solidFill>
                <a:prstDash val="solid"/>
                <a:miter lim="800000"/>
                <a:headEnd len="med" w="med" type="oval"/>
                <a:tailEnd len="med" w="med" type="oval"/>
              </a:ln>
            </p:spPr>
          </p:cxnSp>
          <p:sp>
            <p:nvSpPr>
              <p:cNvPr id="11059" name="Google Shape;11059;p164"/>
              <p:cNvSpPr txBox="1"/>
              <p:nvPr/>
            </p:nvSpPr>
            <p:spPr>
              <a:xfrm>
                <a:off x="4735688" y="4256846"/>
                <a:ext cx="2935107" cy="1357335"/>
              </a:xfrm>
              <a:prstGeom prst="rect">
                <a:avLst/>
              </a:prstGeom>
              <a:solidFill>
                <a:schemeClr val="lt1"/>
              </a:solidFill>
              <a:ln cap="flat" cmpd="sng" w="12700">
                <a:solidFill>
                  <a:schemeClr val="lt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spcBef>
                    <a:spcPts val="0"/>
                  </a:spcBef>
                  <a:spcAft>
                    <a:spcPts val="0"/>
                  </a:spcAft>
                  <a:buNone/>
                </a:pPr>
                <a:r>
                  <a:rPr b="1" lang="pt-BR" sz="1200">
                    <a:solidFill>
                      <a:schemeClr val="dk1"/>
                    </a:solidFill>
                    <a:latin typeface="Lustria"/>
                    <a:ea typeface="Lustria"/>
                    <a:cs typeface="Lustria"/>
                    <a:sym typeface="Lustria"/>
                  </a:rPr>
                  <a:t>2 dos 4 pacientes virgens de tratamento </a:t>
                </a:r>
                <a:r>
                  <a:rPr b="0" lang="pt-BR" sz="1200">
                    <a:solidFill>
                      <a:schemeClr val="dk1"/>
                    </a:solidFill>
                    <a:latin typeface="Lustria"/>
                    <a:ea typeface="Lustria"/>
                    <a:cs typeface="Lustria"/>
                    <a:sym typeface="Lustria"/>
                  </a:rPr>
                  <a:t>com inibidor do complemento permaneceram </a:t>
                </a:r>
                <a:r>
                  <a:rPr b="1" lang="pt-BR" sz="1200">
                    <a:solidFill>
                      <a:schemeClr val="dk1"/>
                    </a:solidFill>
                    <a:latin typeface="Lustria"/>
                    <a:ea typeface="Lustria"/>
                    <a:cs typeface="Lustria"/>
                    <a:sym typeface="Lustria"/>
                  </a:rPr>
                  <a:t>livres de transfusões</a:t>
                </a:r>
                <a:r>
                  <a:rPr b="0" lang="pt-BR" sz="1200">
                    <a:solidFill>
                      <a:schemeClr val="dk1"/>
                    </a:solidFill>
                    <a:latin typeface="Lustria"/>
                    <a:ea typeface="Lustria"/>
                    <a:cs typeface="Lustria"/>
                    <a:sym typeface="Lustria"/>
                  </a:rPr>
                  <a:t>:</a:t>
                </a:r>
                <a:endParaRPr/>
              </a:p>
              <a:p>
                <a:pPr indent="-171450" lvl="0" marL="171450" marR="0" rtl="0" algn="l">
                  <a:spcBef>
                    <a:spcPts val="600"/>
                  </a:spcBef>
                  <a:spcAft>
                    <a:spcPts val="0"/>
                  </a:spcAft>
                  <a:buClr>
                    <a:schemeClr val="dk1"/>
                  </a:buClr>
                  <a:buSzPts val="1100"/>
                  <a:buFont typeface="Arial"/>
                  <a:buChar char="•"/>
                </a:pPr>
                <a:r>
                  <a:rPr b="0" lang="pt-BR" sz="1100">
                    <a:solidFill>
                      <a:schemeClr val="dk1"/>
                    </a:solidFill>
                    <a:latin typeface="Calibri"/>
                    <a:ea typeface="Calibri"/>
                    <a:cs typeface="Calibri"/>
                    <a:sym typeface="Calibri"/>
                  </a:rPr>
                  <a:t>1 paciente recebeu 3 transfusões</a:t>
                </a:r>
                <a:r>
                  <a:rPr b="0" baseline="30000" lang="pt-BR" sz="1100">
                    <a:solidFill>
                      <a:schemeClr val="dk1"/>
                    </a:solidFill>
                    <a:latin typeface="Calibri"/>
                    <a:ea typeface="Calibri"/>
                    <a:cs typeface="Calibri"/>
                    <a:sym typeface="Calibri"/>
                  </a:rPr>
                  <a:t>‡</a:t>
                </a:r>
                <a:r>
                  <a:rPr b="0" lang="pt-BR" sz="1100">
                    <a:solidFill>
                      <a:schemeClr val="dk1"/>
                    </a:solidFill>
                    <a:latin typeface="Calibri"/>
                    <a:ea typeface="Calibri"/>
                    <a:cs typeface="Calibri"/>
                    <a:sym typeface="Calibri"/>
                  </a:rPr>
                  <a:t> durante o tratamento, por múltiplos EAs graves</a:t>
                </a:r>
                <a:endParaRPr/>
              </a:p>
              <a:p>
                <a:pPr indent="-171450" lvl="0" marL="171450" marR="0" rtl="0" algn="l">
                  <a:spcBef>
                    <a:spcPts val="600"/>
                  </a:spcBef>
                  <a:spcAft>
                    <a:spcPts val="0"/>
                  </a:spcAft>
                  <a:buClr>
                    <a:schemeClr val="dk1"/>
                  </a:buClr>
                  <a:buSzPts val="1100"/>
                  <a:buFont typeface="Arial"/>
                  <a:buChar char="•"/>
                </a:pPr>
                <a:r>
                  <a:rPr b="0" lang="pt-BR" sz="1100">
                    <a:solidFill>
                      <a:schemeClr val="dk1"/>
                    </a:solidFill>
                    <a:latin typeface="Calibri"/>
                    <a:ea typeface="Calibri"/>
                    <a:cs typeface="Calibri"/>
                    <a:sym typeface="Calibri"/>
                  </a:rPr>
                  <a:t>1 paciente recebeu transfusão no dia 1</a:t>
                </a:r>
                <a:r>
                  <a:rPr b="0" baseline="30000" lang="pt-BR" sz="1100">
                    <a:solidFill>
                      <a:schemeClr val="dk1"/>
                    </a:solidFill>
                    <a:latin typeface="Calibri"/>
                    <a:ea typeface="Calibri"/>
                    <a:cs typeface="Calibri"/>
                    <a:sym typeface="Calibri"/>
                  </a:rPr>
                  <a:t>§</a:t>
                </a:r>
                <a:endParaRPr/>
              </a:p>
            </p:txBody>
          </p:sp>
          <p:grpSp>
            <p:nvGrpSpPr>
              <p:cNvPr id="11060" name="Google Shape;11060;p164"/>
              <p:cNvGrpSpPr/>
              <p:nvPr/>
            </p:nvGrpSpPr>
            <p:grpSpPr>
              <a:xfrm>
                <a:off x="8626641" y="5110114"/>
                <a:ext cx="119855" cy="358392"/>
                <a:chOff x="2806998" y="4107933"/>
                <a:chExt cx="358920" cy="1073246"/>
              </a:xfrm>
            </p:grpSpPr>
            <p:sp>
              <p:nvSpPr>
                <p:cNvPr id="11061" name="Google Shape;11061;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62" name="Google Shape;11062;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063" name="Google Shape;11063;p164"/>
              <p:cNvGrpSpPr/>
              <p:nvPr/>
            </p:nvGrpSpPr>
            <p:grpSpPr>
              <a:xfrm>
                <a:off x="8347120" y="5110114"/>
                <a:ext cx="119855" cy="358392"/>
                <a:chOff x="2806998" y="4107933"/>
                <a:chExt cx="358920" cy="1073246"/>
              </a:xfrm>
            </p:grpSpPr>
            <p:sp>
              <p:nvSpPr>
                <p:cNvPr id="11064" name="Google Shape;11064;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65" name="Google Shape;11065;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066" name="Google Shape;11066;p164"/>
              <p:cNvGrpSpPr/>
              <p:nvPr/>
            </p:nvGrpSpPr>
            <p:grpSpPr>
              <a:xfrm>
                <a:off x="8779488" y="5110114"/>
                <a:ext cx="119855" cy="358392"/>
                <a:chOff x="2806998" y="4107933"/>
                <a:chExt cx="358920" cy="1073246"/>
              </a:xfrm>
            </p:grpSpPr>
            <p:sp>
              <p:nvSpPr>
                <p:cNvPr id="11067" name="Google Shape;11067;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68" name="Google Shape;11068;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069" name="Google Shape;11069;p164"/>
              <p:cNvGrpSpPr/>
              <p:nvPr/>
            </p:nvGrpSpPr>
            <p:grpSpPr>
              <a:xfrm>
                <a:off x="8482813" y="5110114"/>
                <a:ext cx="119855" cy="358392"/>
                <a:chOff x="2806998" y="4107933"/>
                <a:chExt cx="358920" cy="1073246"/>
              </a:xfrm>
            </p:grpSpPr>
            <p:sp>
              <p:nvSpPr>
                <p:cNvPr id="11070" name="Google Shape;11070;p164"/>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71" name="Google Shape;11071;p164"/>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014"/>
                                        </p:tgtEl>
                                        <p:attrNameLst>
                                          <p:attrName>style.visibility</p:attrName>
                                        </p:attrNameLst>
                                      </p:cBhvr>
                                      <p:to>
                                        <p:strVal val="visible"/>
                                      </p:to>
                                    </p:set>
                                    <p:animEffect filter="fade" transition="in">
                                      <p:cBhvr>
                                        <p:cTn dur="500"/>
                                        <p:tgtEl>
                                          <p:spTgt spid="11014"/>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1017"/>
                                        </p:tgtEl>
                                        <p:attrNameLst>
                                          <p:attrName>style.visibility</p:attrName>
                                        </p:attrNameLst>
                                      </p:cBhvr>
                                      <p:to>
                                        <p:strVal val="visible"/>
                                      </p:to>
                                    </p:set>
                                    <p:animEffect filter="fade" transition="in">
                                      <p:cBhvr>
                                        <p:cTn dur="500"/>
                                        <p:tgtEl>
                                          <p:spTgt spid="11017"/>
                                        </p:tgtEl>
                                      </p:cBhvr>
                                    </p:animEffect>
                                  </p:childTnLst>
                                </p:cTn>
                              </p:par>
                              <p:par>
                                <p:cTn fill="hold" nodeType="withEffect" presetClass="entr" presetID="10" presetSubtype="0">
                                  <p:stCondLst>
                                    <p:cond delay="0"/>
                                  </p:stCondLst>
                                  <p:childTnLst>
                                    <p:set>
                                      <p:cBhvr>
                                        <p:cTn dur="1" fill="hold">
                                          <p:stCondLst>
                                            <p:cond delay="0"/>
                                          </p:stCondLst>
                                        </p:cTn>
                                        <p:tgtEl>
                                          <p:spTgt spid="11015"/>
                                        </p:tgtEl>
                                        <p:attrNameLst>
                                          <p:attrName>style.visibility</p:attrName>
                                        </p:attrNameLst>
                                      </p:cBhvr>
                                      <p:to>
                                        <p:strVal val="visible"/>
                                      </p:to>
                                    </p:set>
                                    <p:animEffect filter="fade" transition="in">
                                      <p:cBhvr>
                                        <p:cTn dur="500"/>
                                        <p:tgtEl>
                                          <p:spTgt spid="11015"/>
                                        </p:tgtEl>
                                      </p:cBhvr>
                                    </p:animEffect>
                                  </p:childTnLst>
                                </p:cTn>
                              </p:par>
                              <p:par>
                                <p:cTn fill="hold" nodeType="withEffect" presetClass="entr" presetID="10" presetSubtype="0">
                                  <p:stCondLst>
                                    <p:cond delay="0"/>
                                  </p:stCondLst>
                                  <p:childTnLst>
                                    <p:set>
                                      <p:cBhvr>
                                        <p:cTn dur="1" fill="hold">
                                          <p:stCondLst>
                                            <p:cond delay="0"/>
                                          </p:stCondLst>
                                        </p:cTn>
                                        <p:tgtEl>
                                          <p:spTgt spid="11016"/>
                                        </p:tgtEl>
                                        <p:attrNameLst>
                                          <p:attrName>style.visibility</p:attrName>
                                        </p:attrNameLst>
                                      </p:cBhvr>
                                      <p:to>
                                        <p:strVal val="visible"/>
                                      </p:to>
                                    </p:set>
                                    <p:animEffect filter="fade" transition="in">
                                      <p:cBhvr>
                                        <p:cTn dur="500"/>
                                        <p:tgtEl>
                                          <p:spTgt spid="11016"/>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1050"/>
                                        </p:tgtEl>
                                        <p:attrNameLst>
                                          <p:attrName>style.visibility</p:attrName>
                                        </p:attrNameLst>
                                      </p:cBhvr>
                                      <p:to>
                                        <p:strVal val="visible"/>
                                      </p:to>
                                    </p:set>
                                    <p:animEffect filter="fade" transition="in">
                                      <p:cBhvr>
                                        <p:cTn dur="500"/>
                                        <p:tgtEl>
                                          <p:spTgt spid="1105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76" name="Shape 11076"/>
        <p:cNvGrpSpPr/>
        <p:nvPr/>
      </p:nvGrpSpPr>
      <p:grpSpPr>
        <a:xfrm>
          <a:off x="0" y="0"/>
          <a:ext cx="0" cy="0"/>
          <a:chOff x="0" y="0"/>
          <a:chExt cx="0" cy="0"/>
        </a:xfrm>
      </p:grpSpPr>
      <p:sp>
        <p:nvSpPr>
          <p:cNvPr id="11077" name="Google Shape;11077;p165"/>
          <p:cNvSpPr txBox="1"/>
          <p:nvPr/>
        </p:nvSpPr>
        <p:spPr>
          <a:xfrm>
            <a:off x="296270" y="385036"/>
            <a:ext cx="11349632" cy="112646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A estabilização da hemoglobina foi atingida em 50% ou mais dos pacientes pediátricos tratados com ravulizumabe, no período de avaliação primária</a:t>
            </a:r>
            <a:r>
              <a:rPr b="1" baseline="30000" lang="pt-BR" sz="2800">
                <a:solidFill>
                  <a:schemeClr val="accent1"/>
                </a:solidFill>
                <a:latin typeface="Lustria"/>
                <a:ea typeface="Lustria"/>
                <a:cs typeface="Lustria"/>
                <a:sym typeface="Lustria"/>
              </a:rPr>
              <a:t>1</a:t>
            </a:r>
            <a:endParaRPr/>
          </a:p>
        </p:txBody>
      </p:sp>
      <p:sp>
        <p:nvSpPr>
          <p:cNvPr id="11078" name="Google Shape;11078;p165"/>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IC = intervalo de confiança; HPN = hemoglobinúria paroxística noturna.</a:t>
            </a:r>
            <a:br>
              <a:rPr lang="pt-BR"/>
            </a:br>
            <a:r>
              <a:rPr lang="pt-BR"/>
              <a:t>Referências: 1. Alexion. Dados de arquivo. DOF-PNH-ULT-002. 2021</a:t>
            </a:r>
            <a:endParaRPr/>
          </a:p>
        </p:txBody>
      </p:sp>
      <p:sp>
        <p:nvSpPr>
          <p:cNvPr id="11079" name="Google Shape;11079;p165"/>
          <p:cNvSpPr txBox="1"/>
          <p:nvPr/>
        </p:nvSpPr>
        <p:spPr>
          <a:xfrm>
            <a:off x="305167" y="1380176"/>
            <a:ext cx="6102504"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ALXN1210-PNH-304</a:t>
            </a:r>
            <a:endParaRPr/>
          </a:p>
        </p:txBody>
      </p:sp>
      <p:sp>
        <p:nvSpPr>
          <p:cNvPr id="11080" name="Google Shape;11080;p165"/>
          <p:cNvSpPr/>
          <p:nvPr/>
        </p:nvSpPr>
        <p:spPr>
          <a:xfrm>
            <a:off x="524989" y="6164627"/>
            <a:ext cx="8711163" cy="246221"/>
          </a:xfrm>
          <a:prstGeom prst="rect">
            <a:avLst/>
          </a:prstGeom>
          <a:noFill/>
          <a:ln>
            <a:noFill/>
          </a:ln>
        </p:spPr>
        <p:txBody>
          <a:bodyPr anchorCtr="0" anchor="b" bIns="0" lIns="0" spcFirstLastPara="1" rIns="0" wrap="square" tIns="0">
            <a:sp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Observações: Dados de estabilização da Hb na população total de análise do estudo. As porcentagens basearam-se no número total de pacientes de cada coorte.</a:t>
            </a:r>
            <a:br>
              <a:rPr lang="pt-BR" sz="800">
                <a:solidFill>
                  <a:schemeClr val="dk1"/>
                </a:solidFill>
                <a:latin typeface="Calibri"/>
                <a:ea typeface="Calibri"/>
                <a:cs typeface="Calibri"/>
                <a:sym typeface="Calibri"/>
              </a:rPr>
            </a:br>
            <a:r>
              <a:rPr lang="pt-BR" sz="800">
                <a:solidFill>
                  <a:schemeClr val="dk1"/>
                </a:solidFill>
                <a:latin typeface="Calibri"/>
                <a:ea typeface="Calibri"/>
                <a:cs typeface="Calibri"/>
                <a:sym typeface="Calibri"/>
              </a:rPr>
              <a:t>†Hemoglobina estabilizada definida pela ausência de redução ≥2 g/dL no nível de hemoglobina em relação ao valor basal, em paciente sem transfusões até o dia 183.</a:t>
            </a:r>
            <a:endParaRPr/>
          </a:p>
        </p:txBody>
      </p:sp>
      <p:sp>
        <p:nvSpPr>
          <p:cNvPr id="11081" name="Google Shape;11081;p165"/>
          <p:cNvSpPr/>
          <p:nvPr/>
        </p:nvSpPr>
        <p:spPr>
          <a:xfrm flipH="1">
            <a:off x="432596" y="1968500"/>
            <a:ext cx="11213306" cy="401967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Calibri"/>
              <a:ea typeface="Calibri"/>
              <a:cs typeface="Calibri"/>
              <a:sym typeface="Calibri"/>
            </a:endParaRPr>
          </a:p>
        </p:txBody>
      </p:sp>
      <p:grpSp>
        <p:nvGrpSpPr>
          <p:cNvPr id="11082" name="Google Shape;11082;p165"/>
          <p:cNvGrpSpPr/>
          <p:nvPr/>
        </p:nvGrpSpPr>
        <p:grpSpPr>
          <a:xfrm>
            <a:off x="546098" y="2099461"/>
            <a:ext cx="6837768" cy="3814650"/>
            <a:chOff x="546098" y="2099461"/>
            <a:chExt cx="6837768" cy="3814650"/>
          </a:xfrm>
        </p:grpSpPr>
        <p:sp>
          <p:nvSpPr>
            <p:cNvPr id="11083" name="Google Shape;11083;p165"/>
            <p:cNvSpPr txBox="1"/>
            <p:nvPr/>
          </p:nvSpPr>
          <p:spPr>
            <a:xfrm>
              <a:off x="546098" y="2099461"/>
              <a:ext cx="6837768" cy="26983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800">
                  <a:solidFill>
                    <a:schemeClr val="dk1"/>
                  </a:solidFill>
                  <a:latin typeface="Lustria"/>
                  <a:ea typeface="Lustria"/>
                  <a:cs typeface="Lustria"/>
                  <a:sym typeface="Lustria"/>
                </a:rPr>
                <a:t>Desfechos de eficácia secundária − período de avaliação primária</a:t>
              </a:r>
              <a:r>
                <a:rPr b="1" baseline="30000" lang="pt-BR" sz="1800">
                  <a:solidFill>
                    <a:schemeClr val="dk1"/>
                  </a:solidFill>
                  <a:latin typeface="Lustria"/>
                  <a:ea typeface="Lustria"/>
                  <a:cs typeface="Lustria"/>
                  <a:sym typeface="Lustria"/>
                </a:rPr>
                <a:t>1</a:t>
              </a:r>
              <a:endParaRPr/>
            </a:p>
          </p:txBody>
        </p:sp>
        <p:sp>
          <p:nvSpPr>
            <p:cNvPr id="11084" name="Google Shape;11084;p165"/>
            <p:cNvSpPr txBox="1"/>
            <p:nvPr/>
          </p:nvSpPr>
          <p:spPr>
            <a:xfrm>
              <a:off x="546098" y="2369296"/>
              <a:ext cx="5302408" cy="338554"/>
            </a:xfrm>
            <a:prstGeom prst="rect">
              <a:avLst/>
            </a:prstGeom>
            <a:noFill/>
            <a:ln>
              <a:noFill/>
            </a:ln>
          </p:spPr>
          <p:txBody>
            <a:bodyPr anchorCtr="0" anchor="t" bIns="45700" lIns="0"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rPr b="0" i="0" lang="pt-BR" sz="1800" u="none" cap="none" strike="noStrike">
                  <a:solidFill>
                    <a:schemeClr val="dk1"/>
                  </a:solidFill>
                  <a:latin typeface="Calibri"/>
                  <a:ea typeface="Calibri"/>
                  <a:cs typeface="Calibri"/>
                  <a:sym typeface="Calibri"/>
                </a:rPr>
                <a:t>Proporção de pacientes com hemoglobina estabilizada</a:t>
              </a:r>
              <a:r>
                <a:rPr b="0" baseline="30000" i="0" lang="pt-BR" sz="1800" u="none" cap="none" strike="noStrike">
                  <a:solidFill>
                    <a:schemeClr val="dk1"/>
                  </a:solidFill>
                  <a:latin typeface="Calibri"/>
                  <a:ea typeface="Calibri"/>
                  <a:cs typeface="Calibri"/>
                  <a:sym typeface="Calibri"/>
                </a:rPr>
                <a:t>†1</a:t>
              </a:r>
              <a:endParaRPr/>
            </a:p>
          </p:txBody>
        </p:sp>
        <p:grpSp>
          <p:nvGrpSpPr>
            <p:cNvPr id="11085" name="Google Shape;11085;p165"/>
            <p:cNvGrpSpPr/>
            <p:nvPr/>
          </p:nvGrpSpPr>
          <p:grpSpPr>
            <a:xfrm>
              <a:off x="1576856" y="2839711"/>
              <a:ext cx="4226400" cy="3074400"/>
              <a:chOff x="4292171" y="2323490"/>
              <a:chExt cx="3907834" cy="3072807"/>
            </a:xfrm>
          </p:grpSpPr>
          <p:grpSp>
            <p:nvGrpSpPr>
              <p:cNvPr id="11086" name="Google Shape;11086;p165"/>
              <p:cNvGrpSpPr/>
              <p:nvPr/>
            </p:nvGrpSpPr>
            <p:grpSpPr>
              <a:xfrm>
                <a:off x="4292171" y="2323490"/>
                <a:ext cx="3907834" cy="3072807"/>
                <a:chOff x="4292171" y="2323490"/>
                <a:chExt cx="3907834" cy="3072807"/>
              </a:xfrm>
            </p:grpSpPr>
            <p:graphicFrame>
              <p:nvGraphicFramePr>
                <p:cNvPr id="11087" name="Google Shape;11087;p165"/>
                <p:cNvGraphicFramePr/>
                <p:nvPr/>
              </p:nvGraphicFramePr>
              <p:xfrm>
                <a:off x="4292171" y="2323490"/>
                <a:ext cx="3907834" cy="3072807"/>
              </p:xfrm>
              <a:graphic>
                <a:graphicData uri="http://schemas.openxmlformats.org/drawingml/2006/chart">
                  <c:chart r:id="rId3"/>
                </a:graphicData>
              </a:graphic>
            </p:graphicFrame>
            <p:sp>
              <p:nvSpPr>
                <p:cNvPr id="11088" name="Google Shape;11088;p165"/>
                <p:cNvSpPr/>
                <p:nvPr/>
              </p:nvSpPr>
              <p:spPr>
                <a:xfrm>
                  <a:off x="5344158" y="2888933"/>
                  <a:ext cx="1830757" cy="1980000"/>
                </a:xfrm>
                <a:prstGeom prst="ellipse">
                  <a:avLst/>
                </a:prstGeom>
                <a:solidFill>
                  <a:srgbClr val="F0F1F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089" name="Google Shape;11089;p165"/>
              <p:cNvSpPr/>
              <p:nvPr/>
            </p:nvSpPr>
            <p:spPr>
              <a:xfrm>
                <a:off x="5611955" y="3342565"/>
                <a:ext cx="1295163" cy="107088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100">
                    <a:solidFill>
                      <a:schemeClr val="dk2"/>
                    </a:solidFill>
                    <a:latin typeface="Calibri"/>
                    <a:ea typeface="Calibri"/>
                    <a:cs typeface="Calibri"/>
                    <a:sym typeface="Calibri"/>
                  </a:rPr>
                  <a:t>Previamente tratados</a:t>
                </a:r>
                <a:endParaRPr/>
              </a:p>
              <a:p>
                <a:pPr indent="0" lvl="0" marL="0" marR="0" rtl="0" algn="ctr">
                  <a:spcBef>
                    <a:spcPts val="0"/>
                  </a:spcBef>
                  <a:spcAft>
                    <a:spcPts val="0"/>
                  </a:spcAft>
                  <a:buNone/>
                </a:pPr>
                <a:r>
                  <a:rPr b="1" lang="pt-BR" sz="1100">
                    <a:solidFill>
                      <a:schemeClr val="dk2"/>
                    </a:solidFill>
                    <a:latin typeface="Calibri"/>
                    <a:ea typeface="Calibri"/>
                    <a:cs typeface="Calibri"/>
                    <a:sym typeface="Calibri"/>
                  </a:rPr>
                  <a:t>com eculizumabe </a:t>
                </a:r>
                <a:endParaRPr/>
              </a:p>
              <a:p>
                <a:pPr indent="0" lvl="0" marL="0" marR="0" rtl="0" algn="ctr">
                  <a:spcBef>
                    <a:spcPts val="0"/>
                  </a:spcBef>
                  <a:spcAft>
                    <a:spcPts val="0"/>
                  </a:spcAft>
                  <a:buNone/>
                </a:pPr>
                <a:r>
                  <a:rPr b="1" i="0" lang="pt-BR" sz="3600" u="none" cap="none" strike="noStrike">
                    <a:solidFill>
                      <a:schemeClr val="dk2"/>
                    </a:solidFill>
                    <a:latin typeface="Lustria"/>
                    <a:ea typeface="Lustria"/>
                    <a:cs typeface="Lustria"/>
                    <a:sym typeface="Lustria"/>
                  </a:rPr>
                  <a:t>75</a:t>
                </a:r>
                <a:r>
                  <a:rPr b="1" i="0" lang="pt-BR" sz="2800" u="none" cap="none" strike="noStrike">
                    <a:solidFill>
                      <a:schemeClr val="dk2"/>
                    </a:solidFill>
                    <a:latin typeface="Lustria"/>
                    <a:ea typeface="Lustria"/>
                    <a:cs typeface="Lustria"/>
                    <a:sym typeface="Lustria"/>
                  </a:rPr>
                  <a:t>%</a:t>
                </a:r>
                <a:endParaRPr b="1" i="0" sz="3600" u="none" cap="none" strike="noStrike">
                  <a:solidFill>
                    <a:schemeClr val="dk2"/>
                  </a:solidFill>
                  <a:latin typeface="Lustria"/>
                  <a:ea typeface="Lustria"/>
                  <a:cs typeface="Lustria"/>
                  <a:sym typeface="Lustria"/>
                </a:endParaRPr>
              </a:p>
              <a:p>
                <a:pPr indent="0" lvl="0" marL="0" marR="0" rtl="0" algn="ctr">
                  <a:spcBef>
                    <a:spcPts val="0"/>
                  </a:spcBef>
                  <a:spcAft>
                    <a:spcPts val="0"/>
                  </a:spcAft>
                  <a:buNone/>
                </a:pPr>
                <a:r>
                  <a:rPr lang="pt-BR" sz="900">
                    <a:solidFill>
                      <a:schemeClr val="dk2"/>
                    </a:solidFill>
                    <a:latin typeface="Calibri"/>
                    <a:ea typeface="Calibri"/>
                    <a:cs typeface="Calibri"/>
                    <a:sym typeface="Calibri"/>
                  </a:rPr>
                  <a:t>(IC-95%: 34,91 a 96,81)</a:t>
                </a:r>
                <a:endParaRPr i="0" sz="900" u="none" cap="none" strike="noStrike">
                  <a:solidFill>
                    <a:schemeClr val="dk2"/>
                  </a:solidFill>
                  <a:latin typeface="Calibri"/>
                  <a:ea typeface="Calibri"/>
                  <a:cs typeface="Calibri"/>
                  <a:sym typeface="Calibri"/>
                </a:endParaRPr>
              </a:p>
            </p:txBody>
          </p:sp>
        </p:grpSp>
        <p:sp>
          <p:nvSpPr>
            <p:cNvPr id="11090" name="Google Shape;11090;p165"/>
            <p:cNvSpPr/>
            <p:nvPr/>
          </p:nvSpPr>
          <p:spPr>
            <a:xfrm>
              <a:off x="4751088" y="5579959"/>
              <a:ext cx="1244610" cy="198935"/>
            </a:xfrm>
            <a:prstGeom prst="rect">
              <a:avLst/>
            </a:prstGeom>
            <a:noFill/>
            <a:ln>
              <a:noFill/>
            </a:ln>
          </p:spPr>
          <p:txBody>
            <a:bodyPr anchorCtr="0" anchor="t" bIns="45700" lIns="0" spcFirstLastPara="1" rIns="0" wrap="square" tIns="0">
              <a:noAutofit/>
            </a:bodyPr>
            <a:lstStyle/>
            <a:p>
              <a:pPr indent="0" lvl="0" marL="0" marR="0" rtl="0" algn="l">
                <a:spcBef>
                  <a:spcPts val="0"/>
                </a:spcBef>
                <a:spcAft>
                  <a:spcPts val="0"/>
                </a:spcAft>
                <a:buNone/>
              </a:pPr>
              <a:r>
                <a:rPr b="1" lang="pt-BR" sz="1400">
                  <a:solidFill>
                    <a:schemeClr val="dk2"/>
                  </a:solidFill>
                  <a:latin typeface="Calibri"/>
                  <a:ea typeface="Calibri"/>
                  <a:cs typeface="Calibri"/>
                  <a:sym typeface="Calibri"/>
                </a:rPr>
                <a:t>(6 de 8 pacientes)</a:t>
              </a:r>
              <a:endParaRPr b="1" i="0" sz="1600" u="none" cap="none" strike="noStrike">
                <a:solidFill>
                  <a:schemeClr val="dk2"/>
                </a:solidFill>
                <a:latin typeface="Calibri"/>
                <a:ea typeface="Calibri"/>
                <a:cs typeface="Calibri"/>
                <a:sym typeface="Calibri"/>
              </a:endParaRPr>
            </a:p>
          </p:txBody>
        </p:sp>
        <p:grpSp>
          <p:nvGrpSpPr>
            <p:cNvPr id="11091" name="Google Shape;11091;p165"/>
            <p:cNvGrpSpPr/>
            <p:nvPr/>
          </p:nvGrpSpPr>
          <p:grpSpPr>
            <a:xfrm>
              <a:off x="5701050" y="5178228"/>
              <a:ext cx="119855" cy="358392"/>
              <a:chOff x="2806998" y="4107933"/>
              <a:chExt cx="358920" cy="1073246"/>
            </a:xfrm>
          </p:grpSpPr>
          <p:sp>
            <p:nvSpPr>
              <p:cNvPr id="11092" name="Google Shape;11092;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93" name="Google Shape;11093;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094" name="Google Shape;11094;p165"/>
            <p:cNvGrpSpPr/>
            <p:nvPr/>
          </p:nvGrpSpPr>
          <p:grpSpPr>
            <a:xfrm>
              <a:off x="4826384" y="5178228"/>
              <a:ext cx="119855" cy="358392"/>
              <a:chOff x="2806998" y="4107933"/>
              <a:chExt cx="358920" cy="1073246"/>
            </a:xfrm>
          </p:grpSpPr>
          <p:sp>
            <p:nvSpPr>
              <p:cNvPr id="11095" name="Google Shape;11095;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96" name="Google Shape;11096;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097" name="Google Shape;11097;p165"/>
            <p:cNvGrpSpPr/>
            <p:nvPr/>
          </p:nvGrpSpPr>
          <p:grpSpPr>
            <a:xfrm>
              <a:off x="4975783" y="5178228"/>
              <a:ext cx="119855" cy="358392"/>
              <a:chOff x="2806998" y="4107933"/>
              <a:chExt cx="358920" cy="1073246"/>
            </a:xfrm>
          </p:grpSpPr>
          <p:sp>
            <p:nvSpPr>
              <p:cNvPr id="11098" name="Google Shape;11098;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099" name="Google Shape;11099;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100" name="Google Shape;11100;p165"/>
            <p:cNvGrpSpPr/>
            <p:nvPr/>
          </p:nvGrpSpPr>
          <p:grpSpPr>
            <a:xfrm>
              <a:off x="5121554" y="5178228"/>
              <a:ext cx="119855" cy="358392"/>
              <a:chOff x="2806998" y="4107933"/>
              <a:chExt cx="358920" cy="1073246"/>
            </a:xfrm>
          </p:grpSpPr>
          <p:sp>
            <p:nvSpPr>
              <p:cNvPr id="11101" name="Google Shape;11101;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102" name="Google Shape;11102;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103" name="Google Shape;11103;p165"/>
            <p:cNvGrpSpPr/>
            <p:nvPr/>
          </p:nvGrpSpPr>
          <p:grpSpPr>
            <a:xfrm>
              <a:off x="5270953" y="5178228"/>
              <a:ext cx="119855" cy="358392"/>
              <a:chOff x="2806998" y="4107933"/>
              <a:chExt cx="358920" cy="1073246"/>
            </a:xfrm>
          </p:grpSpPr>
          <p:sp>
            <p:nvSpPr>
              <p:cNvPr id="11104" name="Google Shape;11104;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105" name="Google Shape;11105;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106" name="Google Shape;11106;p165"/>
            <p:cNvGrpSpPr/>
            <p:nvPr/>
          </p:nvGrpSpPr>
          <p:grpSpPr>
            <a:xfrm>
              <a:off x="5404869" y="5178228"/>
              <a:ext cx="119855" cy="358392"/>
              <a:chOff x="2806998" y="4107933"/>
              <a:chExt cx="358920" cy="1073246"/>
            </a:xfrm>
          </p:grpSpPr>
          <p:sp>
            <p:nvSpPr>
              <p:cNvPr id="11107" name="Google Shape;11107;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108" name="Google Shape;11108;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109" name="Google Shape;11109;p165"/>
            <p:cNvGrpSpPr/>
            <p:nvPr/>
          </p:nvGrpSpPr>
          <p:grpSpPr>
            <a:xfrm>
              <a:off x="5554268" y="5178228"/>
              <a:ext cx="119855" cy="358392"/>
              <a:chOff x="2806998" y="4107933"/>
              <a:chExt cx="358920" cy="1073246"/>
            </a:xfrm>
          </p:grpSpPr>
          <p:sp>
            <p:nvSpPr>
              <p:cNvPr id="11110" name="Google Shape;11110;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111" name="Google Shape;11111;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112" name="Google Shape;11112;p165"/>
            <p:cNvGrpSpPr/>
            <p:nvPr/>
          </p:nvGrpSpPr>
          <p:grpSpPr>
            <a:xfrm>
              <a:off x="5848506" y="5178228"/>
              <a:ext cx="119855" cy="358392"/>
              <a:chOff x="2806998" y="4107933"/>
              <a:chExt cx="358920" cy="1073246"/>
            </a:xfrm>
          </p:grpSpPr>
          <p:sp>
            <p:nvSpPr>
              <p:cNvPr id="11113" name="Google Shape;11113;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114" name="Google Shape;11114;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grpSp>
        <p:nvGrpSpPr>
          <p:cNvPr id="11115" name="Google Shape;11115;p165"/>
          <p:cNvGrpSpPr/>
          <p:nvPr/>
        </p:nvGrpSpPr>
        <p:grpSpPr>
          <a:xfrm>
            <a:off x="5955733" y="2839711"/>
            <a:ext cx="4226321" cy="3072807"/>
            <a:chOff x="5955733" y="2839711"/>
            <a:chExt cx="4226321" cy="3072807"/>
          </a:xfrm>
        </p:grpSpPr>
        <p:grpSp>
          <p:nvGrpSpPr>
            <p:cNvPr id="11116" name="Google Shape;11116;p165"/>
            <p:cNvGrpSpPr/>
            <p:nvPr/>
          </p:nvGrpSpPr>
          <p:grpSpPr>
            <a:xfrm>
              <a:off x="5955733" y="2839711"/>
              <a:ext cx="4226321" cy="3072807"/>
              <a:chOff x="351598" y="2303804"/>
              <a:chExt cx="4226321" cy="3072807"/>
            </a:xfrm>
          </p:grpSpPr>
          <p:grpSp>
            <p:nvGrpSpPr>
              <p:cNvPr id="11117" name="Google Shape;11117;p165"/>
              <p:cNvGrpSpPr/>
              <p:nvPr/>
            </p:nvGrpSpPr>
            <p:grpSpPr>
              <a:xfrm>
                <a:off x="351598" y="2303804"/>
                <a:ext cx="4226321" cy="3072807"/>
                <a:chOff x="351598" y="2303804"/>
                <a:chExt cx="4226321" cy="3072807"/>
              </a:xfrm>
            </p:grpSpPr>
            <p:graphicFrame>
              <p:nvGraphicFramePr>
                <p:cNvPr id="11118" name="Google Shape;11118;p165"/>
                <p:cNvGraphicFramePr/>
                <p:nvPr/>
              </p:nvGraphicFramePr>
              <p:xfrm>
                <a:off x="351598" y="2303804"/>
                <a:ext cx="4226321" cy="3072807"/>
              </p:xfrm>
              <a:graphic>
                <a:graphicData uri="http://schemas.openxmlformats.org/drawingml/2006/chart">
                  <c:chart r:id="rId4"/>
                </a:graphicData>
              </a:graphic>
            </p:graphicFrame>
            <p:sp>
              <p:nvSpPr>
                <p:cNvPr id="11119" name="Google Shape;11119;p165"/>
                <p:cNvSpPr/>
                <p:nvPr/>
              </p:nvSpPr>
              <p:spPr>
                <a:xfrm>
                  <a:off x="1474758" y="2850207"/>
                  <a:ext cx="1980000" cy="1980000"/>
                </a:xfrm>
                <a:prstGeom prst="ellipse">
                  <a:avLst/>
                </a:prstGeom>
                <a:solidFill>
                  <a:srgbClr val="F0F1F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120" name="Google Shape;11120;p165"/>
              <p:cNvSpPr/>
              <p:nvPr/>
            </p:nvSpPr>
            <p:spPr>
              <a:xfrm>
                <a:off x="1713638" y="3275046"/>
                <a:ext cx="1541146" cy="121009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100">
                    <a:solidFill>
                      <a:schemeClr val="lt2"/>
                    </a:solidFill>
                    <a:latin typeface="Calibri"/>
                    <a:ea typeface="Calibri"/>
                    <a:cs typeface="Calibri"/>
                    <a:sym typeface="Calibri"/>
                  </a:rPr>
                  <a:t>Virgens de tratamento</a:t>
                </a:r>
                <a:endParaRPr/>
              </a:p>
              <a:p>
                <a:pPr indent="0" lvl="0" marL="0" marR="0" rtl="0" algn="ctr">
                  <a:spcBef>
                    <a:spcPts val="0"/>
                  </a:spcBef>
                  <a:spcAft>
                    <a:spcPts val="0"/>
                  </a:spcAft>
                  <a:buNone/>
                </a:pPr>
                <a:r>
                  <a:rPr b="1" lang="pt-BR" sz="1100">
                    <a:solidFill>
                      <a:schemeClr val="lt2"/>
                    </a:solidFill>
                    <a:latin typeface="Calibri"/>
                    <a:ea typeface="Calibri"/>
                    <a:cs typeface="Calibri"/>
                    <a:sym typeface="Calibri"/>
                  </a:rPr>
                  <a:t>com inibidor</a:t>
                </a:r>
                <a:endParaRPr/>
              </a:p>
              <a:p>
                <a:pPr indent="0" lvl="0" marL="0" marR="0" rtl="0" algn="ctr">
                  <a:spcBef>
                    <a:spcPts val="0"/>
                  </a:spcBef>
                  <a:spcAft>
                    <a:spcPts val="0"/>
                  </a:spcAft>
                  <a:buNone/>
                </a:pPr>
                <a:r>
                  <a:rPr b="1" lang="pt-BR" sz="1100">
                    <a:solidFill>
                      <a:schemeClr val="lt2"/>
                    </a:solidFill>
                    <a:latin typeface="Calibri"/>
                    <a:ea typeface="Calibri"/>
                    <a:cs typeface="Calibri"/>
                    <a:sym typeface="Calibri"/>
                  </a:rPr>
                  <a:t>do complemento</a:t>
                </a:r>
                <a:br>
                  <a:rPr b="1" lang="pt-BR" sz="1200">
                    <a:solidFill>
                      <a:schemeClr val="lt2"/>
                    </a:solidFill>
                    <a:latin typeface="Calibri"/>
                    <a:ea typeface="Calibri"/>
                    <a:cs typeface="Calibri"/>
                    <a:sym typeface="Calibri"/>
                  </a:rPr>
                </a:br>
                <a:r>
                  <a:rPr b="1" i="0" lang="pt-BR" sz="3600" u="none" cap="none" strike="noStrike">
                    <a:solidFill>
                      <a:schemeClr val="lt2"/>
                    </a:solidFill>
                    <a:latin typeface="Lustria"/>
                    <a:ea typeface="Lustria"/>
                    <a:cs typeface="Lustria"/>
                    <a:sym typeface="Lustria"/>
                  </a:rPr>
                  <a:t>50</a:t>
                </a:r>
                <a:r>
                  <a:rPr b="1" i="0" lang="pt-BR" sz="2800" u="none" cap="none" strike="noStrike">
                    <a:solidFill>
                      <a:schemeClr val="lt2"/>
                    </a:solidFill>
                    <a:latin typeface="Lustria"/>
                    <a:ea typeface="Lustria"/>
                    <a:cs typeface="Lustria"/>
                    <a:sym typeface="Lustria"/>
                  </a:rPr>
                  <a:t>%</a:t>
                </a:r>
                <a:endParaRPr b="1" i="0" sz="3600" u="none" cap="none" strike="noStrike">
                  <a:solidFill>
                    <a:schemeClr val="lt2"/>
                  </a:solidFill>
                  <a:latin typeface="Lustria"/>
                  <a:ea typeface="Lustria"/>
                  <a:cs typeface="Lustria"/>
                  <a:sym typeface="Lustria"/>
                </a:endParaRPr>
              </a:p>
              <a:p>
                <a:pPr indent="0" lvl="0" marL="0" marR="0" rtl="0" algn="ctr">
                  <a:spcBef>
                    <a:spcPts val="0"/>
                  </a:spcBef>
                  <a:spcAft>
                    <a:spcPts val="0"/>
                  </a:spcAft>
                  <a:buNone/>
                </a:pPr>
                <a:r>
                  <a:rPr lang="pt-BR" sz="900">
                    <a:solidFill>
                      <a:schemeClr val="lt2"/>
                    </a:solidFill>
                    <a:latin typeface="Calibri"/>
                    <a:ea typeface="Calibri"/>
                    <a:cs typeface="Calibri"/>
                    <a:sym typeface="Calibri"/>
                  </a:rPr>
                  <a:t>(IC-95%: 6,76 a 93,24)</a:t>
                </a:r>
                <a:endParaRPr i="0" sz="900" u="none" cap="none" strike="noStrike">
                  <a:solidFill>
                    <a:schemeClr val="lt2"/>
                  </a:solidFill>
                  <a:latin typeface="Calibri"/>
                  <a:ea typeface="Calibri"/>
                  <a:cs typeface="Calibri"/>
                  <a:sym typeface="Calibri"/>
                </a:endParaRPr>
              </a:p>
            </p:txBody>
          </p:sp>
        </p:grpSp>
        <p:sp>
          <p:nvSpPr>
            <p:cNvPr id="11121" name="Google Shape;11121;p165"/>
            <p:cNvSpPr/>
            <p:nvPr/>
          </p:nvSpPr>
          <p:spPr>
            <a:xfrm>
              <a:off x="8903286" y="5579959"/>
              <a:ext cx="1244610" cy="248098"/>
            </a:xfrm>
            <a:prstGeom prst="rect">
              <a:avLst/>
            </a:prstGeom>
            <a:noFill/>
            <a:ln>
              <a:noFill/>
            </a:ln>
          </p:spPr>
          <p:txBody>
            <a:bodyPr anchorCtr="0" anchor="t" bIns="45700" lIns="0" spcFirstLastPara="1" rIns="0" wrap="square" tIns="0">
              <a:noAutofit/>
            </a:bodyPr>
            <a:lstStyle/>
            <a:p>
              <a:pPr indent="0" lvl="0" marL="0" marR="0" rtl="0" algn="l">
                <a:spcBef>
                  <a:spcPts val="0"/>
                </a:spcBef>
                <a:spcAft>
                  <a:spcPts val="0"/>
                </a:spcAft>
                <a:buNone/>
              </a:pPr>
              <a:r>
                <a:rPr b="1" lang="pt-BR" sz="1400">
                  <a:solidFill>
                    <a:schemeClr val="lt2"/>
                  </a:solidFill>
                  <a:latin typeface="Calibri"/>
                  <a:ea typeface="Calibri"/>
                  <a:cs typeface="Calibri"/>
                  <a:sym typeface="Calibri"/>
                </a:rPr>
                <a:t>(2 de 4 pacientes) </a:t>
              </a:r>
              <a:endParaRPr b="1" i="0" sz="1600" u="none" cap="none" strike="noStrike">
                <a:solidFill>
                  <a:schemeClr val="lt2"/>
                </a:solidFill>
                <a:latin typeface="Calibri"/>
                <a:ea typeface="Calibri"/>
                <a:cs typeface="Calibri"/>
                <a:sym typeface="Calibri"/>
              </a:endParaRPr>
            </a:p>
          </p:txBody>
        </p:sp>
        <p:grpSp>
          <p:nvGrpSpPr>
            <p:cNvPr id="11122" name="Google Shape;11122;p165"/>
            <p:cNvGrpSpPr/>
            <p:nvPr/>
          </p:nvGrpSpPr>
          <p:grpSpPr>
            <a:xfrm>
              <a:off x="9525591" y="5178228"/>
              <a:ext cx="119855" cy="358392"/>
              <a:chOff x="2806998" y="4107933"/>
              <a:chExt cx="358920" cy="1073246"/>
            </a:xfrm>
          </p:grpSpPr>
          <p:sp>
            <p:nvSpPr>
              <p:cNvPr id="11123" name="Google Shape;11123;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124" name="Google Shape;11124;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125" name="Google Shape;11125;p165"/>
            <p:cNvGrpSpPr/>
            <p:nvPr/>
          </p:nvGrpSpPr>
          <p:grpSpPr>
            <a:xfrm>
              <a:off x="9236152" y="5178228"/>
              <a:ext cx="119855" cy="358392"/>
              <a:chOff x="2806998" y="4107933"/>
              <a:chExt cx="358920" cy="1073246"/>
            </a:xfrm>
          </p:grpSpPr>
          <p:sp>
            <p:nvSpPr>
              <p:cNvPr id="11126" name="Google Shape;11126;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127" name="Google Shape;11127;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128" name="Google Shape;11128;p165"/>
            <p:cNvGrpSpPr/>
            <p:nvPr/>
          </p:nvGrpSpPr>
          <p:grpSpPr>
            <a:xfrm>
              <a:off x="9677834" y="5178228"/>
              <a:ext cx="119855" cy="358392"/>
              <a:chOff x="2806998" y="4107933"/>
              <a:chExt cx="358920" cy="1073246"/>
            </a:xfrm>
          </p:grpSpPr>
          <p:sp>
            <p:nvSpPr>
              <p:cNvPr id="11129" name="Google Shape;11129;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130" name="Google Shape;11130;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131" name="Google Shape;11131;p165"/>
            <p:cNvGrpSpPr/>
            <p:nvPr/>
          </p:nvGrpSpPr>
          <p:grpSpPr>
            <a:xfrm>
              <a:off x="9375852" y="5178228"/>
              <a:ext cx="119855" cy="358392"/>
              <a:chOff x="2806998" y="4107933"/>
              <a:chExt cx="358920" cy="1073246"/>
            </a:xfrm>
          </p:grpSpPr>
          <p:sp>
            <p:nvSpPr>
              <p:cNvPr id="11132" name="Google Shape;11132;p165"/>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133" name="Google Shape;11133;p165"/>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081"/>
                                        </p:tgtEl>
                                        <p:attrNameLst>
                                          <p:attrName>style.visibility</p:attrName>
                                        </p:attrNameLst>
                                      </p:cBhvr>
                                      <p:to>
                                        <p:strVal val="visible"/>
                                      </p:to>
                                    </p:set>
                                    <p:animEffect filter="fade" transition="in">
                                      <p:cBhvr>
                                        <p:cTn dur="500"/>
                                        <p:tgtEl>
                                          <p:spTgt spid="11081"/>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1082"/>
                                        </p:tgtEl>
                                        <p:attrNameLst>
                                          <p:attrName>style.visibility</p:attrName>
                                        </p:attrNameLst>
                                      </p:cBhvr>
                                      <p:to>
                                        <p:strVal val="visible"/>
                                      </p:to>
                                    </p:set>
                                    <p:animEffect filter="fade" transition="in">
                                      <p:cBhvr>
                                        <p:cTn dur="500"/>
                                        <p:tgtEl>
                                          <p:spTgt spid="11082"/>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1115"/>
                                        </p:tgtEl>
                                        <p:attrNameLst>
                                          <p:attrName>style.visibility</p:attrName>
                                        </p:attrNameLst>
                                      </p:cBhvr>
                                      <p:to>
                                        <p:strVal val="visible"/>
                                      </p:to>
                                    </p:set>
                                    <p:animEffect filter="fade" transition="in">
                                      <p:cBhvr>
                                        <p:cTn dur="500"/>
                                        <p:tgtEl>
                                          <p:spTgt spid="1111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38" name="Shape 11138"/>
        <p:cNvGrpSpPr/>
        <p:nvPr/>
      </p:nvGrpSpPr>
      <p:grpSpPr>
        <a:xfrm>
          <a:off x="0" y="0"/>
          <a:ext cx="0" cy="0"/>
          <a:chOff x="0" y="0"/>
          <a:chExt cx="0" cy="0"/>
        </a:xfrm>
      </p:grpSpPr>
      <p:sp>
        <p:nvSpPr>
          <p:cNvPr id="11139" name="Google Shape;11139;p166"/>
          <p:cNvSpPr txBox="1"/>
          <p:nvPr/>
        </p:nvSpPr>
        <p:spPr>
          <a:xfrm>
            <a:off x="296270" y="385036"/>
            <a:ext cx="11349632" cy="112646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Não se observaram tendências significativas na hemoglobina livre, nas coortes de pacientes virgens de tratamento ou previamente tratados com eculizumabe, ao longo de todo o período de avaliação primária</a:t>
            </a:r>
            <a:r>
              <a:rPr b="1" baseline="30000" lang="pt-BR" sz="2800">
                <a:solidFill>
                  <a:schemeClr val="accent1"/>
                </a:solidFill>
                <a:latin typeface="Lustria"/>
                <a:ea typeface="Lustria"/>
                <a:cs typeface="Lustria"/>
                <a:sym typeface="Lustria"/>
              </a:rPr>
              <a:t>1</a:t>
            </a:r>
            <a:endParaRPr/>
          </a:p>
        </p:txBody>
      </p:sp>
      <p:sp>
        <p:nvSpPr>
          <p:cNvPr id="11140" name="Google Shape;11140;p166"/>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1" lang="pt-BR"/>
              <a:t>Abreviações: </a:t>
            </a:r>
            <a:r>
              <a:rPr lang="pt-BR"/>
              <a:t>HPN = hemoglobinúria paroxística noturna.</a:t>
            </a:r>
            <a:br>
              <a:rPr lang="pt-BR"/>
            </a:br>
            <a:r>
              <a:rPr b="1" lang="pt-BR"/>
              <a:t>Referências: 1. </a:t>
            </a:r>
            <a:r>
              <a:rPr lang="pt-BR"/>
              <a:t>Alexion. Dados de arquivo. DOF-PNH-ULT-002. 2021</a:t>
            </a:r>
            <a:endParaRPr/>
          </a:p>
        </p:txBody>
      </p:sp>
      <p:sp>
        <p:nvSpPr>
          <p:cNvPr id="11141" name="Google Shape;11141;p166"/>
          <p:cNvSpPr txBox="1"/>
          <p:nvPr/>
        </p:nvSpPr>
        <p:spPr>
          <a:xfrm>
            <a:off x="305167" y="1457120"/>
            <a:ext cx="6102504"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ALXN1210-PNH-304</a:t>
            </a:r>
            <a:endParaRPr/>
          </a:p>
        </p:txBody>
      </p:sp>
      <p:sp>
        <p:nvSpPr>
          <p:cNvPr id="11142" name="Google Shape;11142;p166"/>
          <p:cNvSpPr/>
          <p:nvPr/>
        </p:nvSpPr>
        <p:spPr>
          <a:xfrm>
            <a:off x="524989" y="6287737"/>
            <a:ext cx="8711163" cy="123111"/>
          </a:xfrm>
          <a:prstGeom prst="rect">
            <a:avLst/>
          </a:prstGeom>
          <a:noFill/>
          <a:ln>
            <a:noFill/>
          </a:ln>
        </p:spPr>
        <p:txBody>
          <a:bodyPr anchorCtr="0" anchor="b" bIns="0" lIns="0" spcFirstLastPara="1" rIns="0" wrap="square" tIns="0">
            <a:sp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†Aumento no nível médio de hemoglobina livre observado no dia 183, devido a dois valores &gt;450 mg/dL em dois pacientes da coorte de pacientes virgens de tratamento com inibidor do complemento.</a:t>
            </a:r>
            <a:endParaRPr/>
          </a:p>
        </p:txBody>
      </p:sp>
      <p:sp>
        <p:nvSpPr>
          <p:cNvPr id="11143" name="Google Shape;11143;p166"/>
          <p:cNvSpPr/>
          <p:nvPr/>
        </p:nvSpPr>
        <p:spPr>
          <a:xfrm flipH="1">
            <a:off x="1035448" y="2005747"/>
            <a:ext cx="10121104" cy="401967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1144" name="Google Shape;11144;p166"/>
          <p:cNvGrpSpPr/>
          <p:nvPr/>
        </p:nvGrpSpPr>
        <p:grpSpPr>
          <a:xfrm>
            <a:off x="1148950" y="2119261"/>
            <a:ext cx="9512303" cy="3924533"/>
            <a:chOff x="1148950" y="2119261"/>
            <a:chExt cx="9512303" cy="3924533"/>
          </a:xfrm>
        </p:grpSpPr>
        <p:grpSp>
          <p:nvGrpSpPr>
            <p:cNvPr id="11145" name="Google Shape;11145;p166"/>
            <p:cNvGrpSpPr/>
            <p:nvPr/>
          </p:nvGrpSpPr>
          <p:grpSpPr>
            <a:xfrm>
              <a:off x="2510231" y="3168294"/>
              <a:ext cx="8151022" cy="2428210"/>
              <a:chOff x="1607559" y="2853664"/>
              <a:chExt cx="9380407" cy="2428210"/>
            </a:xfrm>
          </p:grpSpPr>
          <p:cxnSp>
            <p:nvCxnSpPr>
              <p:cNvPr id="11146" name="Google Shape;11146;p166"/>
              <p:cNvCxnSpPr/>
              <p:nvPr/>
            </p:nvCxnSpPr>
            <p:spPr>
              <a:xfrm>
                <a:off x="1607562" y="2853664"/>
                <a:ext cx="9347687" cy="0"/>
              </a:xfrm>
              <a:prstGeom prst="straightConnector1">
                <a:avLst/>
              </a:prstGeom>
              <a:noFill/>
              <a:ln cap="flat" cmpd="sng" w="9525">
                <a:solidFill>
                  <a:srgbClr val="F2F2F2"/>
                </a:solidFill>
                <a:prstDash val="solid"/>
                <a:miter lim="800000"/>
                <a:headEnd len="med" w="med" type="none"/>
                <a:tailEnd len="med" w="med" type="none"/>
              </a:ln>
            </p:spPr>
          </p:cxnSp>
          <p:cxnSp>
            <p:nvCxnSpPr>
              <p:cNvPr id="11147" name="Google Shape;11147;p166"/>
              <p:cNvCxnSpPr/>
              <p:nvPr/>
            </p:nvCxnSpPr>
            <p:spPr>
              <a:xfrm>
                <a:off x="1622077" y="3894325"/>
                <a:ext cx="9347687" cy="0"/>
              </a:xfrm>
              <a:prstGeom prst="straightConnector1">
                <a:avLst/>
              </a:prstGeom>
              <a:noFill/>
              <a:ln cap="flat" cmpd="sng" w="9525">
                <a:solidFill>
                  <a:srgbClr val="F2F2F2"/>
                </a:solidFill>
                <a:prstDash val="solid"/>
                <a:miter lim="800000"/>
                <a:headEnd len="med" w="med" type="none"/>
                <a:tailEnd len="med" w="med" type="none"/>
              </a:ln>
            </p:spPr>
          </p:cxnSp>
          <p:cxnSp>
            <p:nvCxnSpPr>
              <p:cNvPr id="11148" name="Google Shape;11148;p166"/>
              <p:cNvCxnSpPr/>
              <p:nvPr/>
            </p:nvCxnSpPr>
            <p:spPr>
              <a:xfrm>
                <a:off x="1640279" y="3200551"/>
                <a:ext cx="9347687" cy="0"/>
              </a:xfrm>
              <a:prstGeom prst="straightConnector1">
                <a:avLst/>
              </a:prstGeom>
              <a:noFill/>
              <a:ln cap="flat" cmpd="sng" w="9525">
                <a:solidFill>
                  <a:srgbClr val="F2F2F2"/>
                </a:solidFill>
                <a:prstDash val="solid"/>
                <a:miter lim="800000"/>
                <a:headEnd len="med" w="med" type="none"/>
                <a:tailEnd len="med" w="med" type="none"/>
              </a:ln>
            </p:spPr>
          </p:cxnSp>
          <p:cxnSp>
            <p:nvCxnSpPr>
              <p:cNvPr id="11149" name="Google Shape;11149;p166"/>
              <p:cNvCxnSpPr/>
              <p:nvPr/>
            </p:nvCxnSpPr>
            <p:spPr>
              <a:xfrm>
                <a:off x="1607900" y="4241212"/>
                <a:ext cx="9347687" cy="0"/>
              </a:xfrm>
              <a:prstGeom prst="straightConnector1">
                <a:avLst/>
              </a:prstGeom>
              <a:noFill/>
              <a:ln cap="flat" cmpd="sng" w="9525">
                <a:solidFill>
                  <a:srgbClr val="F2F2F2"/>
                </a:solidFill>
                <a:prstDash val="solid"/>
                <a:miter lim="800000"/>
                <a:headEnd len="med" w="med" type="none"/>
                <a:tailEnd len="med" w="med" type="none"/>
              </a:ln>
            </p:spPr>
          </p:cxnSp>
          <p:cxnSp>
            <p:nvCxnSpPr>
              <p:cNvPr id="11150" name="Google Shape;11150;p166"/>
              <p:cNvCxnSpPr/>
              <p:nvPr/>
            </p:nvCxnSpPr>
            <p:spPr>
              <a:xfrm>
                <a:off x="1607559" y="3547438"/>
                <a:ext cx="9347687" cy="0"/>
              </a:xfrm>
              <a:prstGeom prst="straightConnector1">
                <a:avLst/>
              </a:prstGeom>
              <a:noFill/>
              <a:ln cap="flat" cmpd="sng" w="9525">
                <a:solidFill>
                  <a:srgbClr val="F2F2F2"/>
                </a:solidFill>
                <a:prstDash val="solid"/>
                <a:miter lim="800000"/>
                <a:headEnd len="med" w="med" type="none"/>
                <a:tailEnd len="med" w="med" type="none"/>
              </a:ln>
            </p:spPr>
          </p:cxnSp>
          <p:cxnSp>
            <p:nvCxnSpPr>
              <p:cNvPr id="11151" name="Google Shape;11151;p166"/>
              <p:cNvCxnSpPr/>
              <p:nvPr/>
            </p:nvCxnSpPr>
            <p:spPr>
              <a:xfrm>
                <a:off x="1622077" y="5281874"/>
                <a:ext cx="9347687" cy="0"/>
              </a:xfrm>
              <a:prstGeom prst="straightConnector1">
                <a:avLst/>
              </a:prstGeom>
              <a:noFill/>
              <a:ln cap="flat" cmpd="sng" w="12700">
                <a:solidFill>
                  <a:srgbClr val="F2F2F2"/>
                </a:solidFill>
                <a:prstDash val="solid"/>
                <a:miter lim="800000"/>
                <a:headEnd len="med" w="med" type="none"/>
                <a:tailEnd len="med" w="med" type="none"/>
              </a:ln>
            </p:spPr>
          </p:cxnSp>
          <p:cxnSp>
            <p:nvCxnSpPr>
              <p:cNvPr id="11152" name="Google Shape;11152;p166"/>
              <p:cNvCxnSpPr/>
              <p:nvPr/>
            </p:nvCxnSpPr>
            <p:spPr>
              <a:xfrm>
                <a:off x="1607900" y="4588099"/>
                <a:ext cx="9347687" cy="0"/>
              </a:xfrm>
              <a:prstGeom prst="straightConnector1">
                <a:avLst/>
              </a:prstGeom>
              <a:noFill/>
              <a:ln cap="flat" cmpd="sng" w="9525">
                <a:solidFill>
                  <a:srgbClr val="F2F2F2"/>
                </a:solidFill>
                <a:prstDash val="solid"/>
                <a:miter lim="800000"/>
                <a:headEnd len="med" w="med" type="none"/>
                <a:tailEnd len="med" w="med" type="none"/>
              </a:ln>
            </p:spPr>
          </p:cxnSp>
          <p:cxnSp>
            <p:nvCxnSpPr>
              <p:cNvPr id="11153" name="Google Shape;11153;p166"/>
              <p:cNvCxnSpPr/>
              <p:nvPr/>
            </p:nvCxnSpPr>
            <p:spPr>
              <a:xfrm>
                <a:off x="1607900" y="4934986"/>
                <a:ext cx="9347687" cy="0"/>
              </a:xfrm>
              <a:prstGeom prst="straightConnector1">
                <a:avLst/>
              </a:prstGeom>
              <a:noFill/>
              <a:ln cap="flat" cmpd="sng" w="9525">
                <a:solidFill>
                  <a:srgbClr val="F2F2F2"/>
                </a:solidFill>
                <a:prstDash val="solid"/>
                <a:miter lim="800000"/>
                <a:headEnd len="med" w="med" type="none"/>
                <a:tailEnd len="med" w="med" type="none"/>
              </a:ln>
            </p:spPr>
          </p:cxnSp>
        </p:grpSp>
        <p:sp>
          <p:nvSpPr>
            <p:cNvPr id="11154" name="Google Shape;11154;p166"/>
            <p:cNvSpPr/>
            <p:nvPr/>
          </p:nvSpPr>
          <p:spPr>
            <a:xfrm>
              <a:off x="1148950" y="2395020"/>
              <a:ext cx="5676055" cy="396436"/>
            </a:xfrm>
            <a:prstGeom prst="rect">
              <a:avLst/>
            </a:prstGeom>
            <a:noFill/>
            <a:ln>
              <a:noFill/>
            </a:ln>
          </p:spPr>
          <p:txBody>
            <a:bodyPr anchorCtr="0" anchor="ctr" bIns="0" lIns="108000" spcFirstLastPara="1" rIns="0" wrap="square" tIns="0">
              <a:noAutofit/>
            </a:bodyPr>
            <a:lstStyle/>
            <a:p>
              <a:pPr indent="0" lvl="0" marL="0" marR="0" rtl="0" algn="l">
                <a:spcBef>
                  <a:spcPts val="0"/>
                </a:spcBef>
                <a:spcAft>
                  <a:spcPts val="0"/>
                </a:spcAft>
                <a:buNone/>
              </a:pPr>
              <a:r>
                <a:t/>
              </a:r>
              <a:endParaRPr b="1" baseline="30000" sz="1200">
                <a:solidFill>
                  <a:srgbClr val="002A4B"/>
                </a:solidFill>
                <a:latin typeface="Calibri"/>
                <a:ea typeface="Calibri"/>
                <a:cs typeface="Calibri"/>
                <a:sym typeface="Calibri"/>
              </a:endParaRPr>
            </a:p>
          </p:txBody>
        </p:sp>
        <p:sp>
          <p:nvSpPr>
            <p:cNvPr id="11155" name="Google Shape;11155;p166"/>
            <p:cNvSpPr txBox="1"/>
            <p:nvPr/>
          </p:nvSpPr>
          <p:spPr>
            <a:xfrm rot="-5400000">
              <a:off x="526352" y="4048885"/>
              <a:ext cx="2671882" cy="330949"/>
            </a:xfrm>
            <a:prstGeom prst="rect">
              <a:avLst/>
            </a:prstGeom>
            <a:noFill/>
            <a:ln>
              <a:noFill/>
            </a:ln>
          </p:spPr>
          <p:txBody>
            <a:bodyPr anchorCtr="0" anchor="t" bIns="45700" lIns="0" spcFirstLastPara="1" rIns="91425" wrap="square" tIns="45700">
              <a:noAutofit/>
            </a:bodyPr>
            <a:lstStyle/>
            <a:p>
              <a:pPr indent="0" lvl="0" marL="0" marR="0" rtl="0" algn="ctr">
                <a:spcBef>
                  <a:spcPts val="0"/>
                </a:spcBef>
                <a:spcAft>
                  <a:spcPts val="0"/>
                </a:spcAft>
                <a:buNone/>
              </a:pPr>
              <a:r>
                <a:rPr lang="pt-BR" sz="1100">
                  <a:solidFill>
                    <a:schemeClr val="dk1"/>
                  </a:solidFill>
                  <a:latin typeface="Calibri"/>
                  <a:ea typeface="Calibri"/>
                  <a:cs typeface="Calibri"/>
                  <a:sym typeface="Calibri"/>
                </a:rPr>
                <a:t>Nível médio de hemoglobina livre (mg/dL)</a:t>
              </a:r>
              <a:r>
                <a:rPr baseline="30000" lang="pt-BR" sz="1100">
                  <a:solidFill>
                    <a:schemeClr val="dk1"/>
                  </a:solidFill>
                  <a:latin typeface="Calibri"/>
                  <a:ea typeface="Calibri"/>
                  <a:cs typeface="Calibri"/>
                  <a:sym typeface="Calibri"/>
                </a:rPr>
                <a:t>1</a:t>
              </a:r>
              <a:endParaRPr/>
            </a:p>
          </p:txBody>
        </p:sp>
        <p:grpSp>
          <p:nvGrpSpPr>
            <p:cNvPr id="11156" name="Google Shape;11156;p166"/>
            <p:cNvGrpSpPr/>
            <p:nvPr/>
          </p:nvGrpSpPr>
          <p:grpSpPr>
            <a:xfrm>
              <a:off x="4496148" y="2333323"/>
              <a:ext cx="4892610" cy="2653050"/>
              <a:chOff x="6485713" y="1937194"/>
              <a:chExt cx="432117" cy="375260"/>
            </a:xfrm>
          </p:grpSpPr>
          <p:sp>
            <p:nvSpPr>
              <p:cNvPr id="11157" name="Google Shape;11157;p166"/>
              <p:cNvSpPr/>
              <p:nvPr/>
            </p:nvSpPr>
            <p:spPr>
              <a:xfrm rot="-1393863">
                <a:off x="6520985" y="1998240"/>
                <a:ext cx="361573" cy="253168"/>
              </a:xfrm>
              <a:prstGeom prst="ellipse">
                <a:avLst/>
              </a:prstGeom>
              <a:noFill/>
              <a:ln cap="flat" cmpd="sng" w="25400">
                <a:solidFill>
                  <a:schemeClr val="lt1">
                    <a:alpha val="52941"/>
                  </a:schemeClr>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rgbClr val="A00000"/>
                  </a:solidFill>
                  <a:latin typeface="Calibri"/>
                  <a:ea typeface="Calibri"/>
                  <a:cs typeface="Calibri"/>
                  <a:sym typeface="Calibri"/>
                </a:endParaRPr>
              </a:p>
            </p:txBody>
          </p:sp>
          <p:sp>
            <p:nvSpPr>
              <p:cNvPr id="11158" name="Google Shape;11158;p166"/>
              <p:cNvSpPr/>
              <p:nvPr/>
            </p:nvSpPr>
            <p:spPr>
              <a:xfrm rot="-1393863">
                <a:off x="6581439" y="2039982"/>
                <a:ext cx="235314" cy="164763"/>
              </a:xfrm>
              <a:prstGeom prst="arc">
                <a:avLst>
                  <a:gd fmla="val 9920088" name="adj1"/>
                  <a:gd fmla="val 11989546" name="adj2"/>
                </a:avLst>
              </a:prstGeom>
              <a:noFill/>
              <a:ln cap="rnd" cmpd="sng" w="19050">
                <a:solidFill>
                  <a:schemeClr val="lt1">
                    <a:alpha val="52941"/>
                  </a:schemeClr>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11159" name="Google Shape;11159;p166"/>
              <p:cNvSpPr/>
              <p:nvPr/>
            </p:nvSpPr>
            <p:spPr>
              <a:xfrm rot="-1393863">
                <a:off x="6584692" y="2040679"/>
                <a:ext cx="235314" cy="164764"/>
              </a:xfrm>
              <a:prstGeom prst="arc">
                <a:avLst>
                  <a:gd fmla="val 19964202" name="adj1"/>
                  <a:gd fmla="val 8219630" name="adj2"/>
                </a:avLst>
              </a:prstGeom>
              <a:noFill/>
              <a:ln cap="rnd" cmpd="sng" w="19050">
                <a:solidFill>
                  <a:schemeClr val="lt1">
                    <a:alpha val="52941"/>
                  </a:schemeClr>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grpSp>
        <p:grpSp>
          <p:nvGrpSpPr>
            <p:cNvPr id="11160" name="Google Shape;11160;p166"/>
            <p:cNvGrpSpPr/>
            <p:nvPr/>
          </p:nvGrpSpPr>
          <p:grpSpPr>
            <a:xfrm>
              <a:off x="3344842" y="4187388"/>
              <a:ext cx="1135556" cy="1847376"/>
              <a:chOff x="2442171" y="3872758"/>
              <a:chExt cx="1135556" cy="1847376"/>
            </a:xfrm>
          </p:grpSpPr>
          <p:sp>
            <p:nvSpPr>
              <p:cNvPr id="11161" name="Google Shape;11161;p166"/>
              <p:cNvSpPr/>
              <p:nvPr/>
            </p:nvSpPr>
            <p:spPr>
              <a:xfrm>
                <a:off x="2486739" y="3872758"/>
                <a:ext cx="1090988" cy="1411200"/>
              </a:xfrm>
              <a:prstGeom prst="round2SameRect">
                <a:avLst>
                  <a:gd fmla="val 0" name="adj1"/>
                  <a:gd fmla="val 0" name="adj2"/>
                </a:avLst>
              </a:prstGeom>
              <a:gradFill>
                <a:gsLst>
                  <a:gs pos="0">
                    <a:srgbClr val="004E8D"/>
                  </a:gs>
                  <a:gs pos="100000">
                    <a:schemeClr val="dk2"/>
                  </a:gs>
                </a:gsLst>
                <a:lin ang="0" scaled="0"/>
              </a:gradFill>
              <a:ln>
                <a:noFill/>
              </a:ln>
            </p:spPr>
            <p:txBody>
              <a:bodyPr anchorCtr="0" anchor="t" bIns="45700" lIns="0" spcFirstLastPara="1" rIns="0" wrap="square" tIns="36000">
                <a:noAutofit/>
              </a:bodyPr>
              <a:lstStyle/>
              <a:p>
                <a:pPr indent="0" lvl="0" marL="0" marR="0" rtl="0" algn="ctr">
                  <a:spcBef>
                    <a:spcPts val="0"/>
                  </a:spcBef>
                  <a:spcAft>
                    <a:spcPts val="0"/>
                  </a:spcAft>
                  <a:buNone/>
                </a:pPr>
                <a:r>
                  <a:rPr b="1" lang="pt-BR" sz="2000">
                    <a:solidFill>
                      <a:schemeClr val="lt1"/>
                    </a:solidFill>
                    <a:latin typeface="Calibri"/>
                    <a:ea typeface="Calibri"/>
                    <a:cs typeface="Calibri"/>
                    <a:sym typeface="Calibri"/>
                  </a:rPr>
                  <a:t>20,35</a:t>
                </a:r>
                <a:endParaRPr/>
              </a:p>
            </p:txBody>
          </p:sp>
          <p:sp>
            <p:nvSpPr>
              <p:cNvPr id="11162" name="Google Shape;11162;p166"/>
              <p:cNvSpPr/>
              <p:nvPr/>
            </p:nvSpPr>
            <p:spPr>
              <a:xfrm>
                <a:off x="2442171" y="5349942"/>
                <a:ext cx="1063112" cy="370192"/>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BASAL</a:t>
                </a:r>
                <a:endParaRPr/>
              </a:p>
            </p:txBody>
          </p:sp>
        </p:grpSp>
        <p:grpSp>
          <p:nvGrpSpPr>
            <p:cNvPr id="11163" name="Google Shape;11163;p166"/>
            <p:cNvGrpSpPr/>
            <p:nvPr/>
          </p:nvGrpSpPr>
          <p:grpSpPr>
            <a:xfrm>
              <a:off x="4768982" y="4597788"/>
              <a:ext cx="1135556" cy="1436976"/>
              <a:chOff x="3866311" y="4283158"/>
              <a:chExt cx="1135556" cy="1436976"/>
            </a:xfrm>
          </p:grpSpPr>
          <p:sp>
            <p:nvSpPr>
              <p:cNvPr id="11164" name="Google Shape;11164;p166"/>
              <p:cNvSpPr/>
              <p:nvPr/>
            </p:nvSpPr>
            <p:spPr>
              <a:xfrm>
                <a:off x="3866311" y="5349943"/>
                <a:ext cx="1063113" cy="370191"/>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Dia 183</a:t>
                </a:r>
                <a:endParaRPr b="1" sz="1200">
                  <a:solidFill>
                    <a:schemeClr val="dk2"/>
                  </a:solidFill>
                  <a:latin typeface="Calibri"/>
                  <a:ea typeface="Calibri"/>
                  <a:cs typeface="Calibri"/>
                  <a:sym typeface="Calibri"/>
                </a:endParaRPr>
              </a:p>
              <a:p>
                <a:pPr indent="0" lvl="0" marL="0" marR="0" rtl="0" algn="ctr">
                  <a:spcBef>
                    <a:spcPts val="0"/>
                  </a:spcBef>
                  <a:spcAft>
                    <a:spcPts val="0"/>
                  </a:spcAft>
                  <a:buNone/>
                </a:pPr>
                <a:r>
                  <a:t/>
                </a:r>
                <a:endParaRPr b="1" sz="1200">
                  <a:solidFill>
                    <a:schemeClr val="dk2"/>
                  </a:solidFill>
                  <a:latin typeface="Calibri"/>
                  <a:ea typeface="Calibri"/>
                  <a:cs typeface="Calibri"/>
                  <a:sym typeface="Calibri"/>
                </a:endParaRPr>
              </a:p>
            </p:txBody>
          </p:sp>
          <p:sp>
            <p:nvSpPr>
              <p:cNvPr id="11165" name="Google Shape;11165;p166"/>
              <p:cNvSpPr/>
              <p:nvPr/>
            </p:nvSpPr>
            <p:spPr>
              <a:xfrm>
                <a:off x="3910879" y="4283158"/>
                <a:ext cx="1090988" cy="1000800"/>
              </a:xfrm>
              <a:prstGeom prst="round2SameRect">
                <a:avLst>
                  <a:gd fmla="val 0" name="adj1"/>
                  <a:gd fmla="val 0" name="adj2"/>
                </a:avLst>
              </a:prstGeom>
              <a:gradFill>
                <a:gsLst>
                  <a:gs pos="0">
                    <a:srgbClr val="004E8D"/>
                  </a:gs>
                  <a:gs pos="100000">
                    <a:schemeClr val="dk2"/>
                  </a:gs>
                </a:gsLst>
                <a:lin ang="0" scaled="0"/>
              </a:gradFill>
              <a:ln>
                <a:noFill/>
              </a:ln>
            </p:spPr>
            <p:txBody>
              <a:bodyPr anchorCtr="0" anchor="t" bIns="45700" lIns="0" spcFirstLastPara="1" rIns="0" wrap="square" tIns="36000">
                <a:noAutofit/>
              </a:bodyPr>
              <a:lstStyle/>
              <a:p>
                <a:pPr indent="0" lvl="0" marL="0" marR="0" rtl="0" algn="ctr">
                  <a:spcBef>
                    <a:spcPts val="0"/>
                  </a:spcBef>
                  <a:spcAft>
                    <a:spcPts val="0"/>
                  </a:spcAft>
                  <a:buNone/>
                </a:pPr>
                <a:r>
                  <a:rPr b="1" lang="pt-BR" sz="2000">
                    <a:solidFill>
                      <a:schemeClr val="lt1"/>
                    </a:solidFill>
                    <a:latin typeface="Calibri"/>
                    <a:ea typeface="Calibri"/>
                    <a:cs typeface="Calibri"/>
                    <a:sym typeface="Calibri"/>
                  </a:rPr>
                  <a:t>14,30</a:t>
                </a:r>
                <a:endParaRPr/>
              </a:p>
            </p:txBody>
          </p:sp>
        </p:grpSp>
        <p:grpSp>
          <p:nvGrpSpPr>
            <p:cNvPr id="11166" name="Google Shape;11166;p166"/>
            <p:cNvGrpSpPr/>
            <p:nvPr/>
          </p:nvGrpSpPr>
          <p:grpSpPr>
            <a:xfrm>
              <a:off x="9064757" y="3499788"/>
              <a:ext cx="1135556" cy="2544006"/>
              <a:chOff x="8162086" y="3185158"/>
              <a:chExt cx="1135556" cy="2544006"/>
            </a:xfrm>
          </p:grpSpPr>
          <p:sp>
            <p:nvSpPr>
              <p:cNvPr id="11167" name="Google Shape;11167;p166"/>
              <p:cNvSpPr/>
              <p:nvPr/>
            </p:nvSpPr>
            <p:spPr>
              <a:xfrm>
                <a:off x="8162086" y="5358973"/>
                <a:ext cx="1063113" cy="370191"/>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Dia 183</a:t>
                </a:r>
                <a:endParaRPr b="1" sz="1200">
                  <a:solidFill>
                    <a:schemeClr val="dk2"/>
                  </a:solidFill>
                  <a:latin typeface="Calibri"/>
                  <a:ea typeface="Calibri"/>
                  <a:cs typeface="Calibri"/>
                  <a:sym typeface="Calibri"/>
                </a:endParaRPr>
              </a:p>
              <a:p>
                <a:pPr indent="0" lvl="0" marL="0" marR="0" rtl="0" algn="ctr">
                  <a:spcBef>
                    <a:spcPts val="0"/>
                  </a:spcBef>
                  <a:spcAft>
                    <a:spcPts val="0"/>
                  </a:spcAft>
                  <a:buNone/>
                </a:pPr>
                <a:r>
                  <a:t/>
                </a:r>
                <a:endParaRPr b="1" sz="1200">
                  <a:solidFill>
                    <a:schemeClr val="dk2"/>
                  </a:solidFill>
                  <a:latin typeface="Calibri"/>
                  <a:ea typeface="Calibri"/>
                  <a:cs typeface="Calibri"/>
                  <a:sym typeface="Calibri"/>
                </a:endParaRPr>
              </a:p>
            </p:txBody>
          </p:sp>
          <p:sp>
            <p:nvSpPr>
              <p:cNvPr id="11168" name="Google Shape;11168;p166"/>
              <p:cNvSpPr/>
              <p:nvPr/>
            </p:nvSpPr>
            <p:spPr>
              <a:xfrm>
                <a:off x="8206654" y="3185158"/>
                <a:ext cx="1090988" cy="2098800"/>
              </a:xfrm>
              <a:prstGeom prst="round2SameRect">
                <a:avLst>
                  <a:gd fmla="val 0" name="adj1"/>
                  <a:gd fmla="val 0" name="adj2"/>
                </a:avLst>
              </a:prstGeom>
              <a:gradFill>
                <a:gsLst>
                  <a:gs pos="0">
                    <a:srgbClr val="600000"/>
                  </a:gs>
                  <a:gs pos="100000">
                    <a:schemeClr val="lt2"/>
                  </a:gs>
                </a:gsLst>
                <a:lin ang="0" scaled="0"/>
              </a:gradFill>
              <a:ln>
                <a:noFill/>
              </a:ln>
            </p:spPr>
            <p:txBody>
              <a:bodyPr anchorCtr="0" anchor="t" bIns="45700" lIns="0" spcFirstLastPara="1" rIns="0" wrap="square" tIns="36000">
                <a:noAutofit/>
              </a:bodyPr>
              <a:lstStyle/>
              <a:p>
                <a:pPr indent="0" lvl="0" marL="0" marR="0" rtl="0" algn="ctr">
                  <a:spcBef>
                    <a:spcPts val="0"/>
                  </a:spcBef>
                  <a:spcAft>
                    <a:spcPts val="0"/>
                  </a:spcAft>
                  <a:buNone/>
                </a:pPr>
                <a:r>
                  <a:rPr b="1" lang="pt-BR" sz="2000">
                    <a:solidFill>
                      <a:schemeClr val="lt1"/>
                    </a:solidFill>
                    <a:latin typeface="Calibri"/>
                    <a:ea typeface="Calibri"/>
                    <a:cs typeface="Calibri"/>
                    <a:sym typeface="Calibri"/>
                  </a:rPr>
                  <a:t>30,23</a:t>
                </a:r>
                <a:endParaRPr/>
              </a:p>
            </p:txBody>
          </p:sp>
        </p:grpSp>
        <p:grpSp>
          <p:nvGrpSpPr>
            <p:cNvPr id="11169" name="Google Shape;11169;p166"/>
            <p:cNvGrpSpPr/>
            <p:nvPr/>
          </p:nvGrpSpPr>
          <p:grpSpPr>
            <a:xfrm>
              <a:off x="2087654" y="3088265"/>
              <a:ext cx="379777" cy="2529137"/>
              <a:chOff x="1184983" y="2773635"/>
              <a:chExt cx="379777" cy="2529137"/>
            </a:xfrm>
          </p:grpSpPr>
          <p:sp>
            <p:nvSpPr>
              <p:cNvPr id="11170" name="Google Shape;11170;p166"/>
              <p:cNvSpPr txBox="1"/>
              <p:nvPr/>
            </p:nvSpPr>
            <p:spPr>
              <a:xfrm>
                <a:off x="1184983" y="5201214"/>
                <a:ext cx="379777" cy="101558"/>
              </a:xfrm>
              <a:prstGeom prst="rect">
                <a:avLst/>
              </a:prstGeom>
              <a:noFill/>
              <a:ln>
                <a:noFill/>
              </a:ln>
            </p:spPr>
            <p:txBody>
              <a:bodyPr anchorCtr="0" anchor="t" bIns="0" lIns="0" spcFirstLastPara="1" rIns="3600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0,0</a:t>
                </a:r>
                <a:endParaRPr/>
              </a:p>
            </p:txBody>
          </p:sp>
          <p:sp>
            <p:nvSpPr>
              <p:cNvPr id="11171" name="Google Shape;11171;p166"/>
              <p:cNvSpPr txBox="1"/>
              <p:nvPr/>
            </p:nvSpPr>
            <p:spPr>
              <a:xfrm>
                <a:off x="1184983" y="4177525"/>
                <a:ext cx="379777" cy="134942"/>
              </a:xfrm>
              <a:prstGeom prst="rect">
                <a:avLst/>
              </a:prstGeom>
              <a:noFill/>
              <a:ln>
                <a:noFill/>
              </a:ln>
            </p:spPr>
            <p:txBody>
              <a:bodyPr anchorCtr="0" anchor="t" bIns="0" lIns="0" spcFirstLastPara="1" rIns="3600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15,00</a:t>
                </a:r>
                <a:endParaRPr sz="1000">
                  <a:solidFill>
                    <a:schemeClr val="dk1"/>
                  </a:solidFill>
                  <a:latin typeface="Calibri"/>
                  <a:ea typeface="Calibri"/>
                  <a:cs typeface="Calibri"/>
                  <a:sym typeface="Calibri"/>
                </a:endParaRPr>
              </a:p>
            </p:txBody>
          </p:sp>
          <p:sp>
            <p:nvSpPr>
              <p:cNvPr id="11172" name="Google Shape;11172;p166"/>
              <p:cNvSpPr txBox="1"/>
              <p:nvPr/>
            </p:nvSpPr>
            <p:spPr>
              <a:xfrm>
                <a:off x="1184983" y="3475946"/>
                <a:ext cx="379777" cy="134942"/>
              </a:xfrm>
              <a:prstGeom prst="rect">
                <a:avLst/>
              </a:prstGeom>
              <a:noFill/>
              <a:ln>
                <a:noFill/>
              </a:ln>
            </p:spPr>
            <p:txBody>
              <a:bodyPr anchorCtr="0" anchor="t" bIns="0" lIns="0" spcFirstLastPara="1" rIns="3600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25,00</a:t>
                </a:r>
                <a:endParaRPr sz="1000">
                  <a:solidFill>
                    <a:schemeClr val="dk1"/>
                  </a:solidFill>
                  <a:latin typeface="Calibri"/>
                  <a:ea typeface="Calibri"/>
                  <a:cs typeface="Calibri"/>
                  <a:sym typeface="Calibri"/>
                </a:endParaRPr>
              </a:p>
            </p:txBody>
          </p:sp>
          <p:sp>
            <p:nvSpPr>
              <p:cNvPr id="11173" name="Google Shape;11173;p166"/>
              <p:cNvSpPr txBox="1"/>
              <p:nvPr/>
            </p:nvSpPr>
            <p:spPr>
              <a:xfrm>
                <a:off x="1184983" y="3832760"/>
                <a:ext cx="379777" cy="151218"/>
              </a:xfrm>
              <a:prstGeom prst="rect">
                <a:avLst/>
              </a:prstGeom>
              <a:noFill/>
              <a:ln>
                <a:noFill/>
              </a:ln>
            </p:spPr>
            <p:txBody>
              <a:bodyPr anchorCtr="0" anchor="t" bIns="0" lIns="0" spcFirstLastPara="1" rIns="3600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20,00</a:t>
                </a:r>
                <a:endParaRPr sz="1000">
                  <a:solidFill>
                    <a:schemeClr val="dk1"/>
                  </a:solidFill>
                  <a:latin typeface="Calibri"/>
                  <a:ea typeface="Calibri"/>
                  <a:cs typeface="Calibri"/>
                  <a:sym typeface="Calibri"/>
                </a:endParaRPr>
              </a:p>
            </p:txBody>
          </p:sp>
          <p:sp>
            <p:nvSpPr>
              <p:cNvPr id="11174" name="Google Shape;11174;p166"/>
              <p:cNvSpPr txBox="1"/>
              <p:nvPr/>
            </p:nvSpPr>
            <p:spPr>
              <a:xfrm>
                <a:off x="1184983" y="3128532"/>
                <a:ext cx="379777" cy="134942"/>
              </a:xfrm>
              <a:prstGeom prst="rect">
                <a:avLst/>
              </a:prstGeom>
              <a:noFill/>
              <a:ln>
                <a:noFill/>
              </a:ln>
            </p:spPr>
            <p:txBody>
              <a:bodyPr anchorCtr="0" anchor="t" bIns="0" lIns="0" spcFirstLastPara="1" rIns="3600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30,00</a:t>
                </a:r>
                <a:endParaRPr sz="1000">
                  <a:solidFill>
                    <a:schemeClr val="dk1"/>
                  </a:solidFill>
                  <a:latin typeface="Calibri"/>
                  <a:ea typeface="Calibri"/>
                  <a:cs typeface="Calibri"/>
                  <a:sym typeface="Calibri"/>
                </a:endParaRPr>
              </a:p>
            </p:txBody>
          </p:sp>
          <p:sp>
            <p:nvSpPr>
              <p:cNvPr id="11175" name="Google Shape;11175;p166"/>
              <p:cNvSpPr txBox="1"/>
              <p:nvPr/>
            </p:nvSpPr>
            <p:spPr>
              <a:xfrm>
                <a:off x="1184983" y="2773635"/>
                <a:ext cx="379777" cy="94800"/>
              </a:xfrm>
              <a:prstGeom prst="rect">
                <a:avLst/>
              </a:prstGeom>
              <a:noFill/>
              <a:ln>
                <a:noFill/>
              </a:ln>
            </p:spPr>
            <p:txBody>
              <a:bodyPr anchorCtr="0" anchor="t" bIns="0" lIns="0" spcFirstLastPara="1" rIns="3600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35,00</a:t>
                </a:r>
                <a:endParaRPr sz="1000">
                  <a:solidFill>
                    <a:schemeClr val="dk1"/>
                  </a:solidFill>
                  <a:latin typeface="Calibri"/>
                  <a:ea typeface="Calibri"/>
                  <a:cs typeface="Calibri"/>
                  <a:sym typeface="Calibri"/>
                </a:endParaRPr>
              </a:p>
            </p:txBody>
          </p:sp>
          <p:sp>
            <p:nvSpPr>
              <p:cNvPr id="11176" name="Google Shape;11176;p166"/>
              <p:cNvSpPr txBox="1"/>
              <p:nvPr/>
            </p:nvSpPr>
            <p:spPr>
              <a:xfrm>
                <a:off x="1184983" y="4520425"/>
                <a:ext cx="379777" cy="134942"/>
              </a:xfrm>
              <a:prstGeom prst="rect">
                <a:avLst/>
              </a:prstGeom>
              <a:noFill/>
              <a:ln>
                <a:noFill/>
              </a:ln>
            </p:spPr>
            <p:txBody>
              <a:bodyPr anchorCtr="0" anchor="t" bIns="0" lIns="0" spcFirstLastPara="1" rIns="3600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10,00</a:t>
                </a:r>
                <a:endParaRPr sz="1000">
                  <a:solidFill>
                    <a:schemeClr val="dk1"/>
                  </a:solidFill>
                  <a:latin typeface="Calibri"/>
                  <a:ea typeface="Calibri"/>
                  <a:cs typeface="Calibri"/>
                  <a:sym typeface="Calibri"/>
                </a:endParaRPr>
              </a:p>
            </p:txBody>
          </p:sp>
          <p:sp>
            <p:nvSpPr>
              <p:cNvPr id="11177" name="Google Shape;11177;p166"/>
              <p:cNvSpPr txBox="1"/>
              <p:nvPr/>
            </p:nvSpPr>
            <p:spPr>
              <a:xfrm>
                <a:off x="1184983" y="4863325"/>
                <a:ext cx="379777" cy="134942"/>
              </a:xfrm>
              <a:prstGeom prst="rect">
                <a:avLst/>
              </a:prstGeom>
              <a:noFill/>
              <a:ln>
                <a:noFill/>
              </a:ln>
            </p:spPr>
            <p:txBody>
              <a:bodyPr anchorCtr="0" anchor="t" bIns="0" lIns="0" spcFirstLastPara="1" rIns="3600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5,00</a:t>
                </a:r>
                <a:endParaRPr sz="1000">
                  <a:solidFill>
                    <a:schemeClr val="dk1"/>
                  </a:solidFill>
                  <a:latin typeface="Calibri"/>
                  <a:ea typeface="Calibri"/>
                  <a:cs typeface="Calibri"/>
                  <a:sym typeface="Calibri"/>
                </a:endParaRPr>
              </a:p>
            </p:txBody>
          </p:sp>
        </p:grpSp>
        <p:grpSp>
          <p:nvGrpSpPr>
            <p:cNvPr id="11178" name="Google Shape;11178;p166"/>
            <p:cNvGrpSpPr/>
            <p:nvPr/>
          </p:nvGrpSpPr>
          <p:grpSpPr>
            <a:xfrm>
              <a:off x="3389410" y="3754966"/>
              <a:ext cx="2425477" cy="781859"/>
              <a:chOff x="2486739" y="3440336"/>
              <a:chExt cx="2425477" cy="781859"/>
            </a:xfrm>
          </p:grpSpPr>
          <p:cxnSp>
            <p:nvCxnSpPr>
              <p:cNvPr id="11179" name="Google Shape;11179;p166"/>
              <p:cNvCxnSpPr/>
              <p:nvPr/>
            </p:nvCxnSpPr>
            <p:spPr>
              <a:xfrm flipH="1" rot="-5400000">
                <a:off x="3480598" y="3304925"/>
                <a:ext cx="410400" cy="1424140"/>
              </a:xfrm>
              <a:prstGeom prst="bentConnector3">
                <a:avLst>
                  <a:gd fmla="val -100537" name="adj1"/>
                </a:avLst>
              </a:prstGeom>
              <a:noFill/>
              <a:ln cap="flat" cmpd="sng" w="9525">
                <a:solidFill>
                  <a:schemeClr val="dk2"/>
                </a:solidFill>
                <a:prstDash val="solid"/>
                <a:miter lim="800000"/>
                <a:headEnd len="sm" w="sm" type="none"/>
                <a:tailEnd len="sm" w="sm" type="none"/>
              </a:ln>
            </p:spPr>
          </p:cxnSp>
          <p:sp>
            <p:nvSpPr>
              <p:cNvPr id="11180" name="Google Shape;11180;p166"/>
              <p:cNvSpPr/>
              <p:nvPr/>
            </p:nvSpPr>
            <p:spPr>
              <a:xfrm>
                <a:off x="2486739" y="3440336"/>
                <a:ext cx="2425477" cy="13904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−6,05 mg/dL</a:t>
                </a:r>
                <a:br>
                  <a:rPr b="1" lang="pt-BR" sz="1200">
                    <a:solidFill>
                      <a:schemeClr val="dk2"/>
                    </a:solidFill>
                    <a:latin typeface="Calibri"/>
                    <a:ea typeface="Calibri"/>
                    <a:cs typeface="Calibri"/>
                    <a:sym typeface="Calibri"/>
                  </a:rPr>
                </a:br>
                <a:r>
                  <a:rPr lang="pt-BR" sz="1200">
                    <a:solidFill>
                      <a:schemeClr val="dk2"/>
                    </a:solidFill>
                    <a:latin typeface="Calibri"/>
                    <a:ea typeface="Calibri"/>
                    <a:cs typeface="Calibri"/>
                    <a:sym typeface="Calibri"/>
                  </a:rPr>
                  <a:t>(−15,29% </a:t>
                </a:r>
                <a:r>
                  <a:rPr i="1" lang="pt-BR" sz="1200">
                    <a:solidFill>
                      <a:schemeClr val="dk2"/>
                    </a:solidFill>
                    <a:latin typeface="Calibri"/>
                    <a:ea typeface="Calibri"/>
                    <a:cs typeface="Calibri"/>
                    <a:sym typeface="Calibri"/>
                  </a:rPr>
                  <a:t>vs. </a:t>
                </a:r>
                <a:r>
                  <a:rPr lang="pt-BR" sz="1200">
                    <a:solidFill>
                      <a:schemeClr val="dk2"/>
                    </a:solidFill>
                    <a:latin typeface="Calibri"/>
                    <a:ea typeface="Calibri"/>
                    <a:cs typeface="Calibri"/>
                    <a:sym typeface="Calibri"/>
                  </a:rPr>
                  <a:t>basal)</a:t>
                </a:r>
                <a:endParaRPr sz="1200">
                  <a:solidFill>
                    <a:schemeClr val="dk2"/>
                  </a:solidFill>
                  <a:latin typeface="Calibri"/>
                  <a:ea typeface="Calibri"/>
                  <a:cs typeface="Calibri"/>
                  <a:sym typeface="Calibri"/>
                </a:endParaRPr>
              </a:p>
            </p:txBody>
          </p:sp>
        </p:grpSp>
        <p:grpSp>
          <p:nvGrpSpPr>
            <p:cNvPr id="11181" name="Google Shape;11181;p166"/>
            <p:cNvGrpSpPr/>
            <p:nvPr/>
          </p:nvGrpSpPr>
          <p:grpSpPr>
            <a:xfrm>
              <a:off x="7640617" y="3949788"/>
              <a:ext cx="1135556" cy="2094006"/>
              <a:chOff x="6737946" y="3635158"/>
              <a:chExt cx="1135556" cy="2094006"/>
            </a:xfrm>
          </p:grpSpPr>
          <p:sp>
            <p:nvSpPr>
              <p:cNvPr id="11182" name="Google Shape;11182;p166"/>
              <p:cNvSpPr/>
              <p:nvPr/>
            </p:nvSpPr>
            <p:spPr>
              <a:xfrm>
                <a:off x="6782514" y="3635158"/>
                <a:ext cx="1090988" cy="1648800"/>
              </a:xfrm>
              <a:prstGeom prst="round2SameRect">
                <a:avLst>
                  <a:gd fmla="val 0" name="adj1"/>
                  <a:gd fmla="val 0" name="adj2"/>
                </a:avLst>
              </a:prstGeom>
              <a:gradFill>
                <a:gsLst>
                  <a:gs pos="0">
                    <a:srgbClr val="600000"/>
                  </a:gs>
                  <a:gs pos="100000">
                    <a:schemeClr val="lt2"/>
                  </a:gs>
                </a:gsLst>
                <a:lin ang="0" scaled="0"/>
              </a:gradFill>
              <a:ln>
                <a:noFill/>
              </a:ln>
            </p:spPr>
            <p:txBody>
              <a:bodyPr anchorCtr="0" anchor="t" bIns="45700" lIns="0" spcFirstLastPara="1" rIns="0" wrap="square" tIns="36000">
                <a:noAutofit/>
              </a:bodyPr>
              <a:lstStyle/>
              <a:p>
                <a:pPr indent="0" lvl="0" marL="0" marR="0" rtl="0" algn="ctr">
                  <a:spcBef>
                    <a:spcPts val="0"/>
                  </a:spcBef>
                  <a:spcAft>
                    <a:spcPts val="0"/>
                  </a:spcAft>
                  <a:buNone/>
                </a:pPr>
                <a:r>
                  <a:rPr b="1" lang="pt-BR" sz="2000">
                    <a:solidFill>
                      <a:schemeClr val="lt1"/>
                    </a:solidFill>
                    <a:latin typeface="Calibri"/>
                    <a:ea typeface="Calibri"/>
                    <a:cs typeface="Calibri"/>
                    <a:sym typeface="Calibri"/>
                  </a:rPr>
                  <a:t>23,75</a:t>
                </a:r>
                <a:endParaRPr/>
              </a:p>
            </p:txBody>
          </p:sp>
          <p:sp>
            <p:nvSpPr>
              <p:cNvPr id="11183" name="Google Shape;11183;p166"/>
              <p:cNvSpPr/>
              <p:nvPr/>
            </p:nvSpPr>
            <p:spPr>
              <a:xfrm>
                <a:off x="6737946" y="5358972"/>
                <a:ext cx="1063112" cy="370192"/>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BASAL</a:t>
                </a:r>
                <a:endParaRPr b="1" sz="1200">
                  <a:solidFill>
                    <a:schemeClr val="dk2"/>
                  </a:solidFill>
                  <a:latin typeface="Calibri"/>
                  <a:ea typeface="Calibri"/>
                  <a:cs typeface="Calibri"/>
                  <a:sym typeface="Calibri"/>
                </a:endParaRPr>
              </a:p>
            </p:txBody>
          </p:sp>
        </p:grpSp>
        <p:grpSp>
          <p:nvGrpSpPr>
            <p:cNvPr id="11184" name="Google Shape;11184;p166"/>
            <p:cNvGrpSpPr/>
            <p:nvPr/>
          </p:nvGrpSpPr>
          <p:grpSpPr>
            <a:xfrm>
              <a:off x="7651672" y="3016407"/>
              <a:ext cx="2476198" cy="878874"/>
              <a:chOff x="6749001" y="2701777"/>
              <a:chExt cx="2476198" cy="878874"/>
            </a:xfrm>
          </p:grpSpPr>
          <p:cxnSp>
            <p:nvCxnSpPr>
              <p:cNvPr id="11185" name="Google Shape;11185;p166"/>
              <p:cNvCxnSpPr/>
              <p:nvPr/>
            </p:nvCxnSpPr>
            <p:spPr>
              <a:xfrm flipH="1" rot="10800000">
                <a:off x="7269502" y="3141613"/>
                <a:ext cx="1424141" cy="439038"/>
              </a:xfrm>
              <a:prstGeom prst="bentConnector4">
                <a:avLst>
                  <a:gd fmla="val -64082" name="adj1"/>
                  <a:gd fmla="val 193978" name="adj2"/>
                </a:avLst>
              </a:prstGeom>
              <a:noFill/>
              <a:ln cap="flat" cmpd="sng" w="9525">
                <a:solidFill>
                  <a:schemeClr val="lt2"/>
                </a:solidFill>
                <a:prstDash val="solid"/>
                <a:miter lim="800000"/>
                <a:headEnd len="sm" w="sm" type="none"/>
                <a:tailEnd len="sm" w="sm" type="none"/>
              </a:ln>
            </p:spPr>
          </p:cxnSp>
          <p:sp>
            <p:nvSpPr>
              <p:cNvPr id="11186" name="Google Shape;11186;p166"/>
              <p:cNvSpPr/>
              <p:nvPr/>
            </p:nvSpPr>
            <p:spPr>
              <a:xfrm>
                <a:off x="6749001" y="2701777"/>
                <a:ext cx="2476198" cy="23551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+6,48 mg/dL</a:t>
                </a:r>
                <a:endParaRPr b="1" sz="1200">
                  <a:solidFill>
                    <a:schemeClr val="lt2"/>
                  </a:solidFill>
                  <a:latin typeface="Calibri"/>
                  <a:ea typeface="Calibri"/>
                  <a:cs typeface="Calibri"/>
                  <a:sym typeface="Calibri"/>
                </a:endParaRPr>
              </a:p>
              <a:p>
                <a:pPr indent="0" lvl="0" marL="0" marR="0" rtl="0" algn="ctr">
                  <a:spcBef>
                    <a:spcPts val="0"/>
                  </a:spcBef>
                  <a:spcAft>
                    <a:spcPts val="0"/>
                  </a:spcAft>
                  <a:buNone/>
                </a:pPr>
                <a:r>
                  <a:rPr lang="pt-BR" sz="1200">
                    <a:solidFill>
                      <a:schemeClr val="lt2"/>
                    </a:solidFill>
                    <a:latin typeface="Calibri"/>
                    <a:ea typeface="Calibri"/>
                    <a:cs typeface="Calibri"/>
                    <a:sym typeface="Calibri"/>
                  </a:rPr>
                  <a:t>(108,74% </a:t>
                </a:r>
                <a:r>
                  <a:rPr i="1" lang="pt-BR" sz="1200">
                    <a:solidFill>
                      <a:schemeClr val="lt2"/>
                    </a:solidFill>
                    <a:latin typeface="Calibri"/>
                    <a:ea typeface="Calibri"/>
                    <a:cs typeface="Calibri"/>
                    <a:sym typeface="Calibri"/>
                  </a:rPr>
                  <a:t>vs. basal</a:t>
                </a:r>
                <a:r>
                  <a:rPr lang="pt-BR" sz="1200">
                    <a:solidFill>
                      <a:schemeClr val="lt2"/>
                    </a:solidFill>
                    <a:latin typeface="Calibri"/>
                    <a:ea typeface="Calibri"/>
                    <a:cs typeface="Calibri"/>
                    <a:sym typeface="Calibri"/>
                  </a:rPr>
                  <a:t>)</a:t>
                </a:r>
                <a:r>
                  <a:rPr baseline="30000" lang="pt-BR" sz="1200">
                    <a:solidFill>
                      <a:schemeClr val="lt2"/>
                    </a:solidFill>
                    <a:latin typeface="Calibri"/>
                    <a:ea typeface="Calibri"/>
                    <a:cs typeface="Calibri"/>
                    <a:sym typeface="Calibri"/>
                  </a:rPr>
                  <a:t>†</a:t>
                </a:r>
                <a:r>
                  <a:rPr lang="pt-BR" sz="1200">
                    <a:solidFill>
                      <a:schemeClr val="lt2"/>
                    </a:solidFill>
                    <a:latin typeface="Calibri"/>
                    <a:ea typeface="Calibri"/>
                    <a:cs typeface="Calibri"/>
                    <a:sym typeface="Calibri"/>
                  </a:rPr>
                  <a:t> </a:t>
                </a:r>
                <a:endParaRPr/>
              </a:p>
            </p:txBody>
          </p:sp>
        </p:grpSp>
        <p:grpSp>
          <p:nvGrpSpPr>
            <p:cNvPr id="11187" name="Google Shape;11187;p166"/>
            <p:cNvGrpSpPr/>
            <p:nvPr/>
          </p:nvGrpSpPr>
          <p:grpSpPr>
            <a:xfrm>
              <a:off x="4407954" y="2579504"/>
              <a:ext cx="4396151" cy="267159"/>
              <a:chOff x="9591911" y="1686471"/>
              <a:chExt cx="4396151" cy="267159"/>
            </a:xfrm>
          </p:grpSpPr>
          <p:sp>
            <p:nvSpPr>
              <p:cNvPr id="11188" name="Google Shape;11188;p166"/>
              <p:cNvSpPr/>
              <p:nvPr/>
            </p:nvSpPr>
            <p:spPr>
              <a:xfrm>
                <a:off x="9591911" y="1749502"/>
                <a:ext cx="176658" cy="120895"/>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Calibri"/>
                  <a:ea typeface="Calibri"/>
                  <a:cs typeface="Calibri"/>
                  <a:sym typeface="Calibri"/>
                </a:endParaRPr>
              </a:p>
            </p:txBody>
          </p:sp>
          <p:sp>
            <p:nvSpPr>
              <p:cNvPr id="11189" name="Google Shape;11189;p166"/>
              <p:cNvSpPr/>
              <p:nvPr/>
            </p:nvSpPr>
            <p:spPr>
              <a:xfrm>
                <a:off x="12168203" y="1761739"/>
                <a:ext cx="176658" cy="120895"/>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Calibri"/>
                  <a:ea typeface="Calibri"/>
                  <a:cs typeface="Calibri"/>
                  <a:sym typeface="Calibri"/>
                </a:endParaRPr>
              </a:p>
            </p:txBody>
          </p:sp>
          <p:sp>
            <p:nvSpPr>
              <p:cNvPr id="11190" name="Google Shape;11190;p166"/>
              <p:cNvSpPr/>
              <p:nvPr/>
            </p:nvSpPr>
            <p:spPr>
              <a:xfrm>
                <a:off x="9731861" y="1686471"/>
                <a:ext cx="2436341" cy="2671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pt-BR" sz="1000">
                    <a:solidFill>
                      <a:schemeClr val="dk1"/>
                    </a:solidFill>
                    <a:latin typeface="Calibri"/>
                    <a:ea typeface="Calibri"/>
                    <a:cs typeface="Calibri"/>
                    <a:sym typeface="Calibri"/>
                  </a:rPr>
                  <a:t>Previamente tratados com eculizumabe</a:t>
                </a:r>
                <a:endParaRPr sz="1000">
                  <a:solidFill>
                    <a:schemeClr val="dk1"/>
                  </a:solidFill>
                  <a:latin typeface="Calibri"/>
                  <a:ea typeface="Calibri"/>
                  <a:cs typeface="Calibri"/>
                  <a:sym typeface="Calibri"/>
                </a:endParaRPr>
              </a:p>
            </p:txBody>
          </p:sp>
          <p:sp>
            <p:nvSpPr>
              <p:cNvPr id="11191" name="Google Shape;11191;p166"/>
              <p:cNvSpPr/>
              <p:nvPr/>
            </p:nvSpPr>
            <p:spPr>
              <a:xfrm>
                <a:off x="12308154" y="1704567"/>
                <a:ext cx="1679908" cy="234853"/>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pt-BR" sz="1000">
                    <a:solidFill>
                      <a:schemeClr val="dk1"/>
                    </a:solidFill>
                    <a:latin typeface="Calibri"/>
                    <a:ea typeface="Calibri"/>
                    <a:cs typeface="Calibri"/>
                    <a:sym typeface="Calibri"/>
                  </a:rPr>
                  <a:t>Virgens de tratamento</a:t>
                </a:r>
                <a:endParaRPr sz="1000">
                  <a:solidFill>
                    <a:schemeClr val="dk1"/>
                  </a:solidFill>
                  <a:latin typeface="Calibri"/>
                  <a:ea typeface="Calibri"/>
                  <a:cs typeface="Calibri"/>
                  <a:sym typeface="Calibri"/>
                </a:endParaRPr>
              </a:p>
            </p:txBody>
          </p:sp>
        </p:grpSp>
        <p:sp>
          <p:nvSpPr>
            <p:cNvPr id="11192" name="Google Shape;11192;p166"/>
            <p:cNvSpPr txBox="1"/>
            <p:nvPr/>
          </p:nvSpPr>
          <p:spPr>
            <a:xfrm>
              <a:off x="1169583" y="2119261"/>
              <a:ext cx="6837768" cy="26983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600">
                  <a:solidFill>
                    <a:schemeClr val="dk1"/>
                  </a:solidFill>
                  <a:latin typeface="Lustria"/>
                  <a:ea typeface="Lustria"/>
                  <a:cs typeface="Lustria"/>
                  <a:sym typeface="Lustria"/>
                </a:rPr>
                <a:t>Desfechos de eficácia secundária − período de avaliação primária</a:t>
              </a:r>
              <a:r>
                <a:rPr b="1" baseline="30000" lang="pt-BR" sz="1600">
                  <a:solidFill>
                    <a:schemeClr val="dk1"/>
                  </a:solidFill>
                  <a:latin typeface="Lustria"/>
                  <a:ea typeface="Lustria"/>
                  <a:cs typeface="Lustria"/>
                  <a:sym typeface="Lustria"/>
                </a:rPr>
                <a:t>1</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143"/>
                                        </p:tgtEl>
                                        <p:attrNameLst>
                                          <p:attrName>style.visibility</p:attrName>
                                        </p:attrNameLst>
                                      </p:cBhvr>
                                      <p:to>
                                        <p:strVal val="visible"/>
                                      </p:to>
                                    </p:set>
                                    <p:animEffect filter="fade" transition="in">
                                      <p:cBhvr>
                                        <p:cTn dur="500"/>
                                        <p:tgtEl>
                                          <p:spTgt spid="11143"/>
                                        </p:tgtEl>
                                      </p:cBhvr>
                                    </p:animEffect>
                                  </p:childTnLst>
                                </p:cTn>
                              </p:par>
                              <p:par>
                                <p:cTn fill="hold" nodeType="withEffect" presetClass="entr" presetID="10" presetSubtype="0">
                                  <p:stCondLst>
                                    <p:cond delay="250"/>
                                  </p:stCondLst>
                                  <p:childTnLst>
                                    <p:set>
                                      <p:cBhvr>
                                        <p:cTn dur="1" fill="hold">
                                          <p:stCondLst>
                                            <p:cond delay="0"/>
                                          </p:stCondLst>
                                        </p:cTn>
                                        <p:tgtEl>
                                          <p:spTgt spid="11144"/>
                                        </p:tgtEl>
                                        <p:attrNameLst>
                                          <p:attrName>style.visibility</p:attrName>
                                        </p:attrNameLst>
                                      </p:cBhvr>
                                      <p:to>
                                        <p:strVal val="visible"/>
                                      </p:to>
                                    </p:set>
                                    <p:animEffect filter="fade" transition="in">
                                      <p:cBhvr>
                                        <p:cTn dur="500"/>
                                        <p:tgtEl>
                                          <p:spTgt spid="1114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97" name="Shape 11197"/>
        <p:cNvGrpSpPr/>
        <p:nvPr/>
      </p:nvGrpSpPr>
      <p:grpSpPr>
        <a:xfrm>
          <a:off x="0" y="0"/>
          <a:ext cx="0" cy="0"/>
          <a:chOff x="0" y="0"/>
          <a:chExt cx="0" cy="0"/>
        </a:xfrm>
      </p:grpSpPr>
      <p:sp>
        <p:nvSpPr>
          <p:cNvPr id="11198" name="Google Shape;11198;p167"/>
          <p:cNvSpPr txBox="1"/>
          <p:nvPr/>
        </p:nvSpPr>
        <p:spPr>
          <a:xfrm>
            <a:off x="296270" y="385036"/>
            <a:ext cx="11349632"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Nas duas coortes, nenhum paciente apresentou hemólise de escape</a:t>
            </a:r>
            <a:r>
              <a:rPr b="1" baseline="30000" lang="pt-BR" sz="2800">
                <a:solidFill>
                  <a:schemeClr val="accent1"/>
                </a:solidFill>
                <a:latin typeface="Lustria"/>
                <a:ea typeface="Lustria"/>
                <a:cs typeface="Lustria"/>
                <a:sym typeface="Lustria"/>
              </a:rPr>
              <a:t>†</a:t>
            </a:r>
            <a:r>
              <a:rPr b="1" lang="pt-BR" sz="2800">
                <a:solidFill>
                  <a:schemeClr val="accent1"/>
                </a:solidFill>
                <a:latin typeface="Lustria"/>
                <a:ea typeface="Lustria"/>
                <a:cs typeface="Lustria"/>
                <a:sym typeface="Lustria"/>
              </a:rPr>
              <a:t> durante o período de avaliação primária com ravulizumabe</a:t>
            </a:r>
            <a:r>
              <a:rPr b="1" baseline="30000" lang="pt-BR" sz="2800">
                <a:solidFill>
                  <a:schemeClr val="accent1"/>
                </a:solidFill>
                <a:latin typeface="Lustria"/>
                <a:ea typeface="Lustria"/>
                <a:cs typeface="Lustria"/>
                <a:sym typeface="Lustria"/>
              </a:rPr>
              <a:t>1</a:t>
            </a:r>
            <a:endParaRPr/>
          </a:p>
        </p:txBody>
      </p:sp>
      <p:sp>
        <p:nvSpPr>
          <p:cNvPr id="11199" name="Google Shape;11199;p167"/>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1" lang="pt-BR"/>
              <a:t>Abreviações: </a:t>
            </a:r>
            <a:r>
              <a:rPr lang="pt-BR"/>
              <a:t>BTH = hemólise de escape; DHL = desidrogenase láctica; MAVE = evento adverso vascular maior; HPN = hemoglobinúria paroxística noturna; LSN = limite superior da normalidade.</a:t>
            </a:r>
            <a:br>
              <a:rPr lang="pt-BR"/>
            </a:br>
            <a:r>
              <a:rPr b="1" lang="pt-BR"/>
              <a:t>Referências: 1. </a:t>
            </a:r>
            <a:r>
              <a:rPr lang="pt-BR"/>
              <a:t>Alexion. Dados de arquivo. DOF-PNH-ULT-002. 2021</a:t>
            </a:r>
            <a:endParaRPr/>
          </a:p>
        </p:txBody>
      </p:sp>
      <p:sp>
        <p:nvSpPr>
          <p:cNvPr id="11200" name="Google Shape;11200;p167"/>
          <p:cNvSpPr txBox="1"/>
          <p:nvPr/>
        </p:nvSpPr>
        <p:spPr>
          <a:xfrm>
            <a:off x="305167" y="1105233"/>
            <a:ext cx="6102504"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ALXN1210-PNH-304</a:t>
            </a:r>
            <a:endParaRPr/>
          </a:p>
        </p:txBody>
      </p:sp>
      <p:sp>
        <p:nvSpPr>
          <p:cNvPr id="11201" name="Google Shape;11201;p167"/>
          <p:cNvSpPr/>
          <p:nvPr/>
        </p:nvSpPr>
        <p:spPr>
          <a:xfrm>
            <a:off x="524989" y="6041516"/>
            <a:ext cx="8711163" cy="369332"/>
          </a:xfrm>
          <a:prstGeom prst="rect">
            <a:avLst/>
          </a:prstGeom>
          <a:noFill/>
          <a:ln>
            <a:noFill/>
          </a:ln>
        </p:spPr>
        <p:txBody>
          <a:bodyPr anchorCtr="0" anchor="b" bIns="0" lIns="0" spcFirstLastPara="1" rIns="0" wrap="square" tIns="0">
            <a:sp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†Definida por pelo menos um sintoma ou sinal novo ou com piora de hemólise intravascular (fadiga, hemoglobinúria, dor abdominal, falta de ar [dispneia], anemia, MAVE [inclusive trombose], disfagia ou disfunção erétil) na presença de DHL elevada (para a coorte de pacientes virgens de tratamento com inibidor do complemento, elevação da DHL ≥2 x LSH após redução prévia da DHL para &lt; 1,5 x LSN durante o tratamento; para a coorte de pacientes previamente tratados com eculizumabe: elevação da DHL ≥2 x LSN)</a:t>
            </a:r>
            <a:endParaRPr/>
          </a:p>
        </p:txBody>
      </p:sp>
      <p:sp>
        <p:nvSpPr>
          <p:cNvPr id="11202" name="Google Shape;11202;p167"/>
          <p:cNvSpPr/>
          <p:nvPr/>
        </p:nvSpPr>
        <p:spPr>
          <a:xfrm flipH="1">
            <a:off x="432596" y="1780993"/>
            <a:ext cx="11213306" cy="401967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Calibri"/>
              <a:ea typeface="Calibri"/>
              <a:cs typeface="Calibri"/>
              <a:sym typeface="Calibri"/>
            </a:endParaRPr>
          </a:p>
        </p:txBody>
      </p:sp>
      <p:grpSp>
        <p:nvGrpSpPr>
          <p:cNvPr id="11203" name="Google Shape;11203;p167"/>
          <p:cNvGrpSpPr/>
          <p:nvPr/>
        </p:nvGrpSpPr>
        <p:grpSpPr>
          <a:xfrm>
            <a:off x="6261823" y="2583391"/>
            <a:ext cx="4249899" cy="3072807"/>
            <a:chOff x="6261823" y="2770898"/>
            <a:chExt cx="4249899" cy="3072807"/>
          </a:xfrm>
        </p:grpSpPr>
        <p:grpSp>
          <p:nvGrpSpPr>
            <p:cNvPr id="11204" name="Google Shape;11204;p167"/>
            <p:cNvGrpSpPr/>
            <p:nvPr/>
          </p:nvGrpSpPr>
          <p:grpSpPr>
            <a:xfrm>
              <a:off x="6261823" y="2770898"/>
              <a:ext cx="4226321" cy="3072807"/>
              <a:chOff x="351598" y="2303804"/>
              <a:chExt cx="4226321" cy="3072807"/>
            </a:xfrm>
          </p:grpSpPr>
          <p:grpSp>
            <p:nvGrpSpPr>
              <p:cNvPr id="11205" name="Google Shape;11205;p167"/>
              <p:cNvGrpSpPr/>
              <p:nvPr/>
            </p:nvGrpSpPr>
            <p:grpSpPr>
              <a:xfrm>
                <a:off x="351598" y="2303804"/>
                <a:ext cx="4226321" cy="3072807"/>
                <a:chOff x="351598" y="2303804"/>
                <a:chExt cx="4226321" cy="3072807"/>
              </a:xfrm>
            </p:grpSpPr>
            <p:graphicFrame>
              <p:nvGraphicFramePr>
                <p:cNvPr id="11206" name="Google Shape;11206;p167"/>
                <p:cNvGraphicFramePr/>
                <p:nvPr/>
              </p:nvGraphicFramePr>
              <p:xfrm>
                <a:off x="351598" y="2303804"/>
                <a:ext cx="4226321" cy="3072807"/>
              </p:xfrm>
              <a:graphic>
                <a:graphicData uri="http://schemas.openxmlformats.org/drawingml/2006/chart">
                  <c:chart r:id="rId3"/>
                </a:graphicData>
              </a:graphic>
            </p:graphicFrame>
            <p:sp>
              <p:nvSpPr>
                <p:cNvPr id="11207" name="Google Shape;11207;p167"/>
                <p:cNvSpPr/>
                <p:nvPr/>
              </p:nvSpPr>
              <p:spPr>
                <a:xfrm>
                  <a:off x="1474758" y="2850207"/>
                  <a:ext cx="1980000" cy="1980000"/>
                </a:xfrm>
                <a:prstGeom prst="ellipse">
                  <a:avLst/>
                </a:prstGeom>
                <a:solidFill>
                  <a:srgbClr val="F0F1F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208" name="Google Shape;11208;p167"/>
              <p:cNvSpPr/>
              <p:nvPr/>
            </p:nvSpPr>
            <p:spPr>
              <a:xfrm>
                <a:off x="1713638" y="3217896"/>
                <a:ext cx="1541146" cy="1410118"/>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100">
                    <a:solidFill>
                      <a:schemeClr val="lt2"/>
                    </a:solidFill>
                    <a:latin typeface="Calibri"/>
                    <a:ea typeface="Calibri"/>
                    <a:cs typeface="Calibri"/>
                    <a:sym typeface="Calibri"/>
                  </a:rPr>
                  <a:t>Virgens de tratamento</a:t>
                </a:r>
                <a:endParaRPr/>
              </a:p>
              <a:p>
                <a:pPr indent="0" lvl="0" marL="0" marR="0" rtl="0" algn="ctr">
                  <a:spcBef>
                    <a:spcPts val="0"/>
                  </a:spcBef>
                  <a:spcAft>
                    <a:spcPts val="0"/>
                  </a:spcAft>
                  <a:buNone/>
                </a:pPr>
                <a:r>
                  <a:rPr b="1" lang="pt-BR" sz="1100">
                    <a:solidFill>
                      <a:schemeClr val="lt2"/>
                    </a:solidFill>
                    <a:latin typeface="Calibri"/>
                    <a:ea typeface="Calibri"/>
                    <a:cs typeface="Calibri"/>
                    <a:sym typeface="Calibri"/>
                  </a:rPr>
                  <a:t>com inibidor</a:t>
                </a:r>
                <a:endParaRPr/>
              </a:p>
              <a:p>
                <a:pPr indent="0" lvl="0" marL="0" marR="0" rtl="0" algn="ctr">
                  <a:spcBef>
                    <a:spcPts val="0"/>
                  </a:spcBef>
                  <a:spcAft>
                    <a:spcPts val="0"/>
                  </a:spcAft>
                  <a:buNone/>
                </a:pPr>
                <a:r>
                  <a:rPr b="1" lang="pt-BR" sz="1100">
                    <a:solidFill>
                      <a:schemeClr val="lt2"/>
                    </a:solidFill>
                    <a:latin typeface="Calibri"/>
                    <a:ea typeface="Calibri"/>
                    <a:cs typeface="Calibri"/>
                    <a:sym typeface="Calibri"/>
                  </a:rPr>
                  <a:t>do complemento</a:t>
                </a:r>
                <a:br>
                  <a:rPr b="1" lang="pt-BR" sz="1200">
                    <a:solidFill>
                      <a:schemeClr val="lt2"/>
                    </a:solidFill>
                    <a:latin typeface="Calibri"/>
                    <a:ea typeface="Calibri"/>
                    <a:cs typeface="Calibri"/>
                    <a:sym typeface="Calibri"/>
                  </a:rPr>
                </a:br>
                <a:r>
                  <a:rPr b="1" i="0" lang="pt-BR" sz="3600" u="none" cap="none" strike="noStrike">
                    <a:solidFill>
                      <a:schemeClr val="lt2"/>
                    </a:solidFill>
                    <a:latin typeface="Lustria"/>
                    <a:ea typeface="Lustria"/>
                    <a:cs typeface="Lustria"/>
                    <a:sym typeface="Lustria"/>
                  </a:rPr>
                  <a:t>0</a:t>
                </a:r>
                <a:r>
                  <a:rPr b="1" i="0" lang="pt-BR" sz="2800" u="none" cap="none" strike="noStrike">
                    <a:solidFill>
                      <a:schemeClr val="lt2"/>
                    </a:solidFill>
                    <a:latin typeface="Lustria"/>
                    <a:ea typeface="Lustria"/>
                    <a:cs typeface="Lustria"/>
                    <a:sym typeface="Lustria"/>
                  </a:rPr>
                  <a:t>%</a:t>
                </a:r>
                <a:endParaRPr b="1" i="0" sz="3600" u="none" cap="none" strike="noStrike">
                  <a:solidFill>
                    <a:schemeClr val="lt2"/>
                  </a:solidFill>
                  <a:latin typeface="Lustria"/>
                  <a:ea typeface="Lustria"/>
                  <a:cs typeface="Lustria"/>
                  <a:sym typeface="Lustria"/>
                </a:endParaRPr>
              </a:p>
              <a:p>
                <a:pPr indent="0" lvl="0" marL="0" marR="0" rtl="0" algn="ctr">
                  <a:spcBef>
                    <a:spcPts val="0"/>
                  </a:spcBef>
                  <a:spcAft>
                    <a:spcPts val="0"/>
                  </a:spcAft>
                  <a:buNone/>
                </a:pPr>
                <a:r>
                  <a:rPr b="1" lang="pt-BR" sz="1100">
                    <a:solidFill>
                      <a:schemeClr val="lt2"/>
                    </a:solidFill>
                    <a:latin typeface="Calibri"/>
                    <a:ea typeface="Calibri"/>
                    <a:cs typeface="Calibri"/>
                    <a:sym typeface="Calibri"/>
                  </a:rPr>
                  <a:t>apresentou</a:t>
                </a:r>
                <a:endParaRPr/>
              </a:p>
              <a:p>
                <a:pPr indent="0" lvl="0" marL="0" marR="0" rtl="0" algn="ctr">
                  <a:spcBef>
                    <a:spcPts val="0"/>
                  </a:spcBef>
                  <a:spcAft>
                    <a:spcPts val="0"/>
                  </a:spcAft>
                  <a:buNone/>
                </a:pPr>
                <a:r>
                  <a:rPr b="1" lang="pt-BR" sz="1100">
                    <a:solidFill>
                      <a:schemeClr val="lt2"/>
                    </a:solidFill>
                    <a:latin typeface="Calibri"/>
                    <a:ea typeface="Calibri"/>
                    <a:cs typeface="Calibri"/>
                    <a:sym typeface="Calibri"/>
                  </a:rPr>
                  <a:t>BTH</a:t>
                </a:r>
                <a:endParaRPr/>
              </a:p>
            </p:txBody>
          </p:sp>
        </p:grpSp>
        <p:sp>
          <p:nvSpPr>
            <p:cNvPr id="11209" name="Google Shape;11209;p167"/>
            <p:cNvSpPr/>
            <p:nvPr/>
          </p:nvSpPr>
          <p:spPr>
            <a:xfrm>
              <a:off x="9267112" y="5561354"/>
              <a:ext cx="1244610" cy="248098"/>
            </a:xfrm>
            <a:prstGeom prst="rect">
              <a:avLst/>
            </a:prstGeom>
            <a:noFill/>
            <a:ln>
              <a:noFill/>
            </a:ln>
          </p:spPr>
          <p:txBody>
            <a:bodyPr anchorCtr="0" anchor="t" bIns="45700" lIns="0" spcFirstLastPara="1" rIns="0" wrap="square" tIns="0">
              <a:noAutofit/>
            </a:bodyPr>
            <a:lstStyle/>
            <a:p>
              <a:pPr indent="0" lvl="0" marL="0" marR="0" rtl="0" algn="l">
                <a:spcBef>
                  <a:spcPts val="0"/>
                </a:spcBef>
                <a:spcAft>
                  <a:spcPts val="0"/>
                </a:spcAft>
                <a:buNone/>
              </a:pPr>
              <a:r>
                <a:rPr b="1" lang="pt-BR" sz="1200">
                  <a:solidFill>
                    <a:schemeClr val="lt2"/>
                  </a:solidFill>
                  <a:latin typeface="Calibri"/>
                  <a:ea typeface="Calibri"/>
                  <a:cs typeface="Calibri"/>
                  <a:sym typeface="Calibri"/>
                </a:rPr>
                <a:t>(0 de 4 pacientes) </a:t>
              </a:r>
              <a:endParaRPr b="1" i="0" sz="1400" u="none" cap="none" strike="noStrike">
                <a:solidFill>
                  <a:schemeClr val="lt2"/>
                </a:solidFill>
                <a:latin typeface="Calibri"/>
                <a:ea typeface="Calibri"/>
                <a:cs typeface="Calibri"/>
                <a:sym typeface="Calibri"/>
              </a:endParaRPr>
            </a:p>
          </p:txBody>
        </p:sp>
        <p:grpSp>
          <p:nvGrpSpPr>
            <p:cNvPr id="11210" name="Google Shape;11210;p167"/>
            <p:cNvGrpSpPr/>
            <p:nvPr/>
          </p:nvGrpSpPr>
          <p:grpSpPr>
            <a:xfrm>
              <a:off x="9528199" y="5202962"/>
              <a:ext cx="119855" cy="358392"/>
              <a:chOff x="2806998" y="4107933"/>
              <a:chExt cx="358920" cy="1073246"/>
            </a:xfrm>
          </p:grpSpPr>
          <p:sp>
            <p:nvSpPr>
              <p:cNvPr id="11211" name="Google Shape;11211;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12" name="Google Shape;11212;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213" name="Google Shape;11213;p167"/>
            <p:cNvGrpSpPr/>
            <p:nvPr/>
          </p:nvGrpSpPr>
          <p:grpSpPr>
            <a:xfrm>
              <a:off x="9675187" y="5202962"/>
              <a:ext cx="119855" cy="358392"/>
              <a:chOff x="2806998" y="4107933"/>
              <a:chExt cx="358920" cy="1073246"/>
            </a:xfrm>
          </p:grpSpPr>
          <p:sp>
            <p:nvSpPr>
              <p:cNvPr id="11214" name="Google Shape;11214;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15" name="Google Shape;11215;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216" name="Google Shape;11216;p167"/>
            <p:cNvGrpSpPr/>
            <p:nvPr/>
          </p:nvGrpSpPr>
          <p:grpSpPr>
            <a:xfrm>
              <a:off x="9829490" y="5202962"/>
              <a:ext cx="119855" cy="358392"/>
              <a:chOff x="2806998" y="4107933"/>
              <a:chExt cx="358920" cy="1073246"/>
            </a:xfrm>
          </p:grpSpPr>
          <p:sp>
            <p:nvSpPr>
              <p:cNvPr id="11217" name="Google Shape;11217;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18" name="Google Shape;11218;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219" name="Google Shape;11219;p167"/>
            <p:cNvGrpSpPr/>
            <p:nvPr/>
          </p:nvGrpSpPr>
          <p:grpSpPr>
            <a:xfrm>
              <a:off x="9976478" y="5202962"/>
              <a:ext cx="119855" cy="358392"/>
              <a:chOff x="2806998" y="4107933"/>
              <a:chExt cx="358920" cy="1073246"/>
            </a:xfrm>
          </p:grpSpPr>
          <p:sp>
            <p:nvSpPr>
              <p:cNvPr id="11220" name="Google Shape;11220;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21" name="Google Shape;11221;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l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grpSp>
        <p:nvGrpSpPr>
          <p:cNvPr id="11222" name="Google Shape;11222;p167"/>
          <p:cNvGrpSpPr/>
          <p:nvPr/>
        </p:nvGrpSpPr>
        <p:grpSpPr>
          <a:xfrm>
            <a:off x="660398" y="1911954"/>
            <a:ext cx="6837768" cy="3745837"/>
            <a:chOff x="660398" y="2099461"/>
            <a:chExt cx="6837768" cy="3745837"/>
          </a:xfrm>
        </p:grpSpPr>
        <p:grpSp>
          <p:nvGrpSpPr>
            <p:cNvPr id="11223" name="Google Shape;11223;p167"/>
            <p:cNvGrpSpPr/>
            <p:nvPr/>
          </p:nvGrpSpPr>
          <p:grpSpPr>
            <a:xfrm>
              <a:off x="660398" y="2099461"/>
              <a:ext cx="6837768" cy="608389"/>
              <a:chOff x="546098" y="2099461"/>
              <a:chExt cx="6837768" cy="608389"/>
            </a:xfrm>
          </p:grpSpPr>
          <p:sp>
            <p:nvSpPr>
              <p:cNvPr id="11224" name="Google Shape;11224;p167"/>
              <p:cNvSpPr txBox="1"/>
              <p:nvPr/>
            </p:nvSpPr>
            <p:spPr>
              <a:xfrm>
                <a:off x="546098" y="2099461"/>
                <a:ext cx="6837768" cy="269835"/>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Lustria"/>
                  <a:buNone/>
                </a:pPr>
                <a:r>
                  <a:rPr b="1" i="0" lang="pt-BR" sz="1800" u="none" cap="none" strike="noStrike">
                    <a:solidFill>
                      <a:schemeClr val="dk1"/>
                    </a:solidFill>
                    <a:latin typeface="Lustria"/>
                    <a:ea typeface="Lustria"/>
                    <a:cs typeface="Lustria"/>
                    <a:sym typeface="Lustria"/>
                  </a:rPr>
                  <a:t>Desfechos de eficácia secundária </a:t>
                </a:r>
                <a:r>
                  <a:rPr b="1" lang="pt-BR" sz="1800">
                    <a:solidFill>
                      <a:schemeClr val="dk1"/>
                    </a:solidFill>
                    <a:latin typeface="Lustria"/>
                    <a:ea typeface="Lustria"/>
                    <a:cs typeface="Lustria"/>
                    <a:sym typeface="Lustria"/>
                  </a:rPr>
                  <a:t>−</a:t>
                </a:r>
                <a:r>
                  <a:rPr b="1" i="0" lang="pt-BR" sz="1800" u="none" cap="none" strike="noStrike">
                    <a:solidFill>
                      <a:schemeClr val="dk1"/>
                    </a:solidFill>
                    <a:latin typeface="Lustria"/>
                    <a:ea typeface="Lustria"/>
                    <a:cs typeface="Lustria"/>
                    <a:sym typeface="Lustria"/>
                  </a:rPr>
                  <a:t> período de avaliação primária</a:t>
                </a:r>
                <a:r>
                  <a:rPr b="1" baseline="30000" i="0" lang="pt-BR" sz="1800" u="none" cap="none" strike="noStrike">
                    <a:solidFill>
                      <a:schemeClr val="dk1"/>
                    </a:solidFill>
                    <a:latin typeface="Lustria"/>
                    <a:ea typeface="Lustria"/>
                    <a:cs typeface="Lustria"/>
                    <a:sym typeface="Lustria"/>
                  </a:rPr>
                  <a:t>1</a:t>
                </a:r>
                <a:endParaRPr/>
              </a:p>
            </p:txBody>
          </p:sp>
          <p:sp>
            <p:nvSpPr>
              <p:cNvPr id="11225" name="Google Shape;11225;p167"/>
              <p:cNvSpPr txBox="1"/>
              <p:nvPr/>
            </p:nvSpPr>
            <p:spPr>
              <a:xfrm>
                <a:off x="546098" y="2369296"/>
                <a:ext cx="6642102" cy="338554"/>
              </a:xfrm>
              <a:prstGeom prst="rect">
                <a:avLst/>
              </a:prstGeom>
              <a:noFill/>
              <a:ln>
                <a:noFill/>
              </a:ln>
            </p:spPr>
            <p:txBody>
              <a:bodyPr anchorCtr="0" anchor="t" bIns="45700" lIns="0"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rPr b="0" i="0" lang="pt-BR" sz="1800" u="none" cap="none" strike="noStrike">
                    <a:solidFill>
                      <a:schemeClr val="dk1"/>
                    </a:solidFill>
                    <a:latin typeface="Calibri"/>
                    <a:ea typeface="Calibri"/>
                    <a:cs typeface="Calibri"/>
                    <a:sym typeface="Calibri"/>
                  </a:rPr>
                  <a:t>Proporção de pacientes que apresentaram hemólise de escape</a:t>
                </a:r>
                <a:r>
                  <a:rPr b="0" baseline="30000" i="0" lang="pt-BR" sz="1800" u="none" cap="none" strike="noStrike">
                    <a:solidFill>
                      <a:schemeClr val="dk1"/>
                    </a:solidFill>
                    <a:latin typeface="Calibri"/>
                    <a:ea typeface="Calibri"/>
                    <a:cs typeface="Calibri"/>
                    <a:sym typeface="Calibri"/>
                  </a:rPr>
                  <a:t>†1</a:t>
                </a:r>
                <a:endParaRPr/>
              </a:p>
            </p:txBody>
          </p:sp>
        </p:grpSp>
        <p:grpSp>
          <p:nvGrpSpPr>
            <p:cNvPr id="11226" name="Google Shape;11226;p167"/>
            <p:cNvGrpSpPr/>
            <p:nvPr/>
          </p:nvGrpSpPr>
          <p:grpSpPr>
            <a:xfrm>
              <a:off x="878123" y="2770898"/>
              <a:ext cx="4226400" cy="3074400"/>
              <a:chOff x="4292171" y="2323490"/>
              <a:chExt cx="3907834" cy="3072807"/>
            </a:xfrm>
          </p:grpSpPr>
          <p:grpSp>
            <p:nvGrpSpPr>
              <p:cNvPr id="11227" name="Google Shape;11227;p167"/>
              <p:cNvGrpSpPr/>
              <p:nvPr/>
            </p:nvGrpSpPr>
            <p:grpSpPr>
              <a:xfrm>
                <a:off x="4292171" y="2323490"/>
                <a:ext cx="3907834" cy="3072807"/>
                <a:chOff x="4292171" y="2323490"/>
                <a:chExt cx="3907834" cy="3072807"/>
              </a:xfrm>
            </p:grpSpPr>
            <p:graphicFrame>
              <p:nvGraphicFramePr>
                <p:cNvPr id="11228" name="Google Shape;11228;p167"/>
                <p:cNvGraphicFramePr/>
                <p:nvPr/>
              </p:nvGraphicFramePr>
              <p:xfrm>
                <a:off x="4292171" y="2323490"/>
                <a:ext cx="3907834" cy="3072807"/>
              </p:xfrm>
              <a:graphic>
                <a:graphicData uri="http://schemas.openxmlformats.org/drawingml/2006/chart">
                  <c:chart r:id="rId4"/>
                </a:graphicData>
              </a:graphic>
            </p:graphicFrame>
            <p:sp>
              <p:nvSpPr>
                <p:cNvPr id="11229" name="Google Shape;11229;p167"/>
                <p:cNvSpPr/>
                <p:nvPr/>
              </p:nvSpPr>
              <p:spPr>
                <a:xfrm>
                  <a:off x="5344158" y="2888933"/>
                  <a:ext cx="1830757" cy="1980000"/>
                </a:xfrm>
                <a:prstGeom prst="ellipse">
                  <a:avLst/>
                </a:prstGeom>
                <a:solidFill>
                  <a:srgbClr val="F0F1F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230" name="Google Shape;11230;p167"/>
              <p:cNvSpPr/>
              <p:nvPr/>
            </p:nvSpPr>
            <p:spPr>
              <a:xfrm>
                <a:off x="5611955" y="3275924"/>
                <a:ext cx="1295163" cy="1265851"/>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100">
                    <a:solidFill>
                      <a:schemeClr val="dk2"/>
                    </a:solidFill>
                    <a:latin typeface="Calibri"/>
                    <a:ea typeface="Calibri"/>
                    <a:cs typeface="Calibri"/>
                    <a:sym typeface="Calibri"/>
                  </a:rPr>
                  <a:t>Previamente tratados</a:t>
                </a:r>
                <a:endParaRPr/>
              </a:p>
              <a:p>
                <a:pPr indent="0" lvl="0" marL="0" marR="0" rtl="0" algn="ctr">
                  <a:spcBef>
                    <a:spcPts val="0"/>
                  </a:spcBef>
                  <a:spcAft>
                    <a:spcPts val="0"/>
                  </a:spcAft>
                  <a:buNone/>
                </a:pPr>
                <a:r>
                  <a:rPr b="1" lang="pt-BR" sz="1100">
                    <a:solidFill>
                      <a:schemeClr val="dk2"/>
                    </a:solidFill>
                    <a:latin typeface="Calibri"/>
                    <a:ea typeface="Calibri"/>
                    <a:cs typeface="Calibri"/>
                    <a:sym typeface="Calibri"/>
                  </a:rPr>
                  <a:t>com eculizumabe </a:t>
                </a:r>
                <a:endParaRPr/>
              </a:p>
              <a:p>
                <a:pPr indent="0" lvl="0" marL="0" marR="0" rtl="0" algn="ctr">
                  <a:spcBef>
                    <a:spcPts val="0"/>
                  </a:spcBef>
                  <a:spcAft>
                    <a:spcPts val="0"/>
                  </a:spcAft>
                  <a:buNone/>
                </a:pPr>
                <a:r>
                  <a:rPr b="1" lang="pt-BR" sz="3600">
                    <a:solidFill>
                      <a:schemeClr val="dk2"/>
                    </a:solidFill>
                    <a:latin typeface="Lustria"/>
                    <a:ea typeface="Lustria"/>
                    <a:cs typeface="Lustria"/>
                    <a:sym typeface="Lustria"/>
                  </a:rPr>
                  <a:t>0</a:t>
                </a:r>
                <a:r>
                  <a:rPr b="1" i="0" lang="pt-BR" sz="2800" u="none" cap="none" strike="noStrike">
                    <a:solidFill>
                      <a:schemeClr val="dk2"/>
                    </a:solidFill>
                    <a:latin typeface="Lustria"/>
                    <a:ea typeface="Lustria"/>
                    <a:cs typeface="Lustria"/>
                    <a:sym typeface="Lustria"/>
                  </a:rPr>
                  <a:t>%</a:t>
                </a:r>
                <a:r>
                  <a:rPr b="1" i="0" lang="pt-BR" sz="3600" u="none" cap="none" strike="noStrike">
                    <a:solidFill>
                      <a:schemeClr val="dk2"/>
                    </a:solidFill>
                    <a:latin typeface="Lustria"/>
                    <a:ea typeface="Lustria"/>
                    <a:cs typeface="Lustria"/>
                    <a:sym typeface="Lustria"/>
                  </a:rPr>
                  <a:t> </a:t>
                </a:r>
                <a:endParaRPr/>
              </a:p>
              <a:p>
                <a:pPr indent="0" lvl="0" marL="0" marR="0" rtl="0" algn="ctr">
                  <a:spcBef>
                    <a:spcPts val="0"/>
                  </a:spcBef>
                  <a:spcAft>
                    <a:spcPts val="0"/>
                  </a:spcAft>
                  <a:buNone/>
                </a:pPr>
                <a:r>
                  <a:rPr b="1" i="0" lang="pt-BR" sz="1050" u="none" cap="none" strike="noStrike">
                    <a:solidFill>
                      <a:schemeClr val="dk2"/>
                    </a:solidFill>
                    <a:latin typeface="Calibri"/>
                    <a:ea typeface="Calibri"/>
                    <a:cs typeface="Calibri"/>
                    <a:sym typeface="Calibri"/>
                  </a:rPr>
                  <a:t>apresentou</a:t>
                </a:r>
                <a:endParaRPr/>
              </a:p>
              <a:p>
                <a:pPr indent="0" lvl="0" marL="0" marR="0" rtl="0" algn="ctr">
                  <a:spcBef>
                    <a:spcPts val="0"/>
                  </a:spcBef>
                  <a:spcAft>
                    <a:spcPts val="0"/>
                  </a:spcAft>
                  <a:buNone/>
                </a:pPr>
                <a:r>
                  <a:rPr b="1" i="0" lang="pt-BR" sz="1050" u="none" cap="none" strike="noStrike">
                    <a:solidFill>
                      <a:schemeClr val="dk2"/>
                    </a:solidFill>
                    <a:latin typeface="Calibri"/>
                    <a:ea typeface="Calibri"/>
                    <a:cs typeface="Calibri"/>
                    <a:sym typeface="Calibri"/>
                  </a:rPr>
                  <a:t>BTH</a:t>
                </a:r>
                <a:endParaRPr/>
              </a:p>
            </p:txBody>
          </p:sp>
        </p:grpSp>
        <p:sp>
          <p:nvSpPr>
            <p:cNvPr id="11231" name="Google Shape;11231;p167"/>
            <p:cNvSpPr/>
            <p:nvPr/>
          </p:nvSpPr>
          <p:spPr>
            <a:xfrm>
              <a:off x="4094896" y="5561354"/>
              <a:ext cx="1244610" cy="248098"/>
            </a:xfrm>
            <a:prstGeom prst="rect">
              <a:avLst/>
            </a:prstGeom>
            <a:noFill/>
            <a:ln>
              <a:noFill/>
            </a:ln>
          </p:spPr>
          <p:txBody>
            <a:bodyPr anchorCtr="0" anchor="t" bIns="45700" lIns="0" spcFirstLastPara="1" rIns="0" wrap="square" tIns="0">
              <a:noAutofit/>
            </a:bodyPr>
            <a:lstStyle/>
            <a:p>
              <a:pPr indent="0" lvl="0" marL="0" marR="0" rtl="0" algn="l">
                <a:spcBef>
                  <a:spcPts val="0"/>
                </a:spcBef>
                <a:spcAft>
                  <a:spcPts val="0"/>
                </a:spcAft>
                <a:buNone/>
              </a:pPr>
              <a:r>
                <a:rPr b="1" lang="pt-BR" sz="1200">
                  <a:solidFill>
                    <a:schemeClr val="dk2"/>
                  </a:solidFill>
                  <a:latin typeface="Calibri"/>
                  <a:ea typeface="Calibri"/>
                  <a:cs typeface="Calibri"/>
                  <a:sym typeface="Calibri"/>
                </a:rPr>
                <a:t>(0 de 8 pacientes)</a:t>
              </a:r>
              <a:endParaRPr b="1" i="0" sz="1400" u="none" cap="none" strike="noStrike">
                <a:solidFill>
                  <a:schemeClr val="dk2"/>
                </a:solidFill>
                <a:latin typeface="Calibri"/>
                <a:ea typeface="Calibri"/>
                <a:cs typeface="Calibri"/>
                <a:sym typeface="Calibri"/>
              </a:endParaRPr>
            </a:p>
          </p:txBody>
        </p:sp>
        <p:grpSp>
          <p:nvGrpSpPr>
            <p:cNvPr id="11232" name="Google Shape;11232;p167"/>
            <p:cNvGrpSpPr/>
            <p:nvPr/>
          </p:nvGrpSpPr>
          <p:grpSpPr>
            <a:xfrm>
              <a:off x="4079666" y="5202962"/>
              <a:ext cx="119855" cy="358392"/>
              <a:chOff x="2806998" y="4107933"/>
              <a:chExt cx="358920" cy="1073246"/>
            </a:xfrm>
          </p:grpSpPr>
          <p:sp>
            <p:nvSpPr>
              <p:cNvPr id="11233" name="Google Shape;11233;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34" name="Google Shape;11234;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235" name="Google Shape;11235;p167"/>
            <p:cNvGrpSpPr/>
            <p:nvPr/>
          </p:nvGrpSpPr>
          <p:grpSpPr>
            <a:xfrm>
              <a:off x="4226654" y="5202962"/>
              <a:ext cx="119855" cy="358392"/>
              <a:chOff x="2806998" y="4107933"/>
              <a:chExt cx="358920" cy="1073246"/>
            </a:xfrm>
          </p:grpSpPr>
          <p:sp>
            <p:nvSpPr>
              <p:cNvPr id="11236" name="Google Shape;11236;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37" name="Google Shape;11237;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238" name="Google Shape;11238;p167"/>
            <p:cNvGrpSpPr/>
            <p:nvPr/>
          </p:nvGrpSpPr>
          <p:grpSpPr>
            <a:xfrm>
              <a:off x="4380957" y="5202962"/>
              <a:ext cx="119855" cy="358392"/>
              <a:chOff x="2806998" y="4107933"/>
              <a:chExt cx="358920" cy="1073246"/>
            </a:xfrm>
          </p:grpSpPr>
          <p:sp>
            <p:nvSpPr>
              <p:cNvPr id="11239" name="Google Shape;11239;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40" name="Google Shape;11240;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241" name="Google Shape;11241;p167"/>
            <p:cNvGrpSpPr/>
            <p:nvPr/>
          </p:nvGrpSpPr>
          <p:grpSpPr>
            <a:xfrm>
              <a:off x="4527945" y="5202962"/>
              <a:ext cx="119855" cy="358392"/>
              <a:chOff x="2806998" y="4107933"/>
              <a:chExt cx="358920" cy="1073246"/>
            </a:xfrm>
          </p:grpSpPr>
          <p:sp>
            <p:nvSpPr>
              <p:cNvPr id="11242" name="Google Shape;11242;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43" name="Google Shape;11243;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244" name="Google Shape;11244;p167"/>
            <p:cNvGrpSpPr/>
            <p:nvPr/>
          </p:nvGrpSpPr>
          <p:grpSpPr>
            <a:xfrm>
              <a:off x="4671282" y="5202962"/>
              <a:ext cx="119855" cy="358392"/>
              <a:chOff x="2806998" y="4107933"/>
              <a:chExt cx="358920" cy="1073246"/>
            </a:xfrm>
          </p:grpSpPr>
          <p:sp>
            <p:nvSpPr>
              <p:cNvPr id="11245" name="Google Shape;11245;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46" name="Google Shape;11246;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247" name="Google Shape;11247;p167"/>
            <p:cNvGrpSpPr/>
            <p:nvPr/>
          </p:nvGrpSpPr>
          <p:grpSpPr>
            <a:xfrm>
              <a:off x="4818270" y="5202962"/>
              <a:ext cx="119855" cy="358392"/>
              <a:chOff x="2806998" y="4107933"/>
              <a:chExt cx="358920" cy="1073246"/>
            </a:xfrm>
          </p:grpSpPr>
          <p:sp>
            <p:nvSpPr>
              <p:cNvPr id="11248" name="Google Shape;11248;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49" name="Google Shape;11249;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250" name="Google Shape;11250;p167"/>
            <p:cNvGrpSpPr/>
            <p:nvPr/>
          </p:nvGrpSpPr>
          <p:grpSpPr>
            <a:xfrm>
              <a:off x="4972573" y="5202962"/>
              <a:ext cx="119855" cy="358392"/>
              <a:chOff x="2806998" y="4107933"/>
              <a:chExt cx="358920" cy="1073246"/>
            </a:xfrm>
          </p:grpSpPr>
          <p:sp>
            <p:nvSpPr>
              <p:cNvPr id="11251" name="Google Shape;11251;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52" name="Google Shape;11252;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nvGrpSpPr>
            <p:cNvPr id="11253" name="Google Shape;11253;p167"/>
            <p:cNvGrpSpPr/>
            <p:nvPr/>
          </p:nvGrpSpPr>
          <p:grpSpPr>
            <a:xfrm>
              <a:off x="5119561" y="5202962"/>
              <a:ext cx="119855" cy="358392"/>
              <a:chOff x="2806998" y="4107933"/>
              <a:chExt cx="358920" cy="1073246"/>
            </a:xfrm>
          </p:grpSpPr>
          <p:sp>
            <p:nvSpPr>
              <p:cNvPr id="11254" name="Google Shape;11254;p167"/>
              <p:cNvSpPr/>
              <p:nvPr/>
            </p:nvSpPr>
            <p:spPr>
              <a:xfrm>
                <a:off x="2859701" y="4107933"/>
                <a:ext cx="254067" cy="256292"/>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sp>
            <p:nvSpPr>
              <p:cNvPr id="11255" name="Google Shape;11255;p167"/>
              <p:cNvSpPr/>
              <p:nvPr/>
            </p:nvSpPr>
            <p:spPr>
              <a:xfrm>
                <a:off x="2806998" y="4359416"/>
                <a:ext cx="358920" cy="821763"/>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noFill/>
              <a:ln cap="flat" cmpd="sng" w="9525">
                <a:solidFill>
                  <a:schemeClr val="dk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2F6C"/>
                  </a:solidFill>
                  <a:latin typeface="Arial"/>
                  <a:ea typeface="Arial"/>
                  <a:cs typeface="Arial"/>
                  <a:sym typeface="Arial"/>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202"/>
                                        </p:tgtEl>
                                        <p:attrNameLst>
                                          <p:attrName>style.visibility</p:attrName>
                                        </p:attrNameLst>
                                      </p:cBhvr>
                                      <p:to>
                                        <p:strVal val="visible"/>
                                      </p:to>
                                    </p:set>
                                    <p:animEffect filter="fade" transition="in">
                                      <p:cBhvr>
                                        <p:cTn dur="500"/>
                                        <p:tgtEl>
                                          <p:spTgt spid="1120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1222"/>
                                        </p:tgtEl>
                                        <p:attrNameLst>
                                          <p:attrName>style.visibility</p:attrName>
                                        </p:attrNameLst>
                                      </p:cBhvr>
                                      <p:to>
                                        <p:strVal val="visible"/>
                                      </p:to>
                                    </p:set>
                                    <p:animEffect filter="fade" transition="in">
                                      <p:cBhvr>
                                        <p:cTn dur="500"/>
                                        <p:tgtEl>
                                          <p:spTgt spid="11222"/>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1203"/>
                                        </p:tgtEl>
                                        <p:attrNameLst>
                                          <p:attrName>style.visibility</p:attrName>
                                        </p:attrNameLst>
                                      </p:cBhvr>
                                      <p:to>
                                        <p:strVal val="visible"/>
                                      </p:to>
                                    </p:set>
                                    <p:animEffect filter="fade" transition="in">
                                      <p:cBhvr>
                                        <p:cTn dur="500"/>
                                        <p:tgtEl>
                                          <p:spTgt spid="112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60" name="Shape 11260"/>
        <p:cNvGrpSpPr/>
        <p:nvPr/>
      </p:nvGrpSpPr>
      <p:grpSpPr>
        <a:xfrm>
          <a:off x="0" y="0"/>
          <a:ext cx="0" cy="0"/>
          <a:chOff x="0" y="0"/>
          <a:chExt cx="0" cy="0"/>
        </a:xfrm>
      </p:grpSpPr>
      <p:sp>
        <p:nvSpPr>
          <p:cNvPr id="11261" name="Google Shape;11261;p168"/>
          <p:cNvSpPr/>
          <p:nvPr/>
        </p:nvSpPr>
        <p:spPr>
          <a:xfrm flipH="1">
            <a:off x="432596" y="1664940"/>
            <a:ext cx="11213306" cy="438298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262" name="Google Shape;11262;p168"/>
          <p:cNvSpPr txBox="1"/>
          <p:nvPr/>
        </p:nvSpPr>
        <p:spPr>
          <a:xfrm>
            <a:off x="296270" y="385036"/>
            <a:ext cx="11349632"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Os escores FACIT-Fatigue em pacientes pediátricos melhoraram durante o período de avaliação primária com ravulizumabe</a:t>
            </a:r>
            <a:r>
              <a:rPr b="1" baseline="30000" lang="pt-BR" sz="2800">
                <a:solidFill>
                  <a:schemeClr val="accent1"/>
                </a:solidFill>
                <a:latin typeface="Lustria"/>
                <a:ea typeface="Lustria"/>
                <a:cs typeface="Lustria"/>
                <a:sym typeface="Lustria"/>
              </a:rPr>
              <a:t>1</a:t>
            </a:r>
            <a:endParaRPr/>
          </a:p>
        </p:txBody>
      </p:sp>
      <p:sp>
        <p:nvSpPr>
          <p:cNvPr id="11263" name="Google Shape;11263;p168"/>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1" lang="pt-BR"/>
              <a:t>Abreviações: </a:t>
            </a:r>
            <a:r>
              <a:rPr lang="pt-BR"/>
              <a:t>IC = intervalo de confiança; FACIT-Fadiga = escala de Avaliação Funcional da Terapia de Doenças Crônicas - Fadiga; HPN = hemoglobinúria paroxística noturna.</a:t>
            </a:r>
            <a:br>
              <a:rPr lang="pt-BR"/>
            </a:br>
            <a:r>
              <a:rPr b="1" lang="pt-BR"/>
              <a:t>Referências: 1. </a:t>
            </a:r>
            <a:r>
              <a:rPr lang="pt-BR"/>
              <a:t>Alexion. Dados de arquivo. DOF-PNH-ULT-002. 2021</a:t>
            </a:r>
            <a:endParaRPr/>
          </a:p>
        </p:txBody>
      </p:sp>
      <p:sp>
        <p:nvSpPr>
          <p:cNvPr id="11264" name="Google Shape;11264;p168"/>
          <p:cNvSpPr txBox="1"/>
          <p:nvPr/>
        </p:nvSpPr>
        <p:spPr>
          <a:xfrm>
            <a:off x="305167" y="1105233"/>
            <a:ext cx="6102504"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ALXN1210-PNH-304</a:t>
            </a:r>
            <a:endParaRPr/>
          </a:p>
        </p:txBody>
      </p:sp>
      <p:sp>
        <p:nvSpPr>
          <p:cNvPr id="11265" name="Google Shape;11265;p168"/>
          <p:cNvSpPr/>
          <p:nvPr/>
        </p:nvSpPr>
        <p:spPr>
          <a:xfrm>
            <a:off x="524989" y="6087683"/>
            <a:ext cx="10654242" cy="323165"/>
          </a:xfrm>
          <a:prstGeom prst="rect">
            <a:avLst/>
          </a:prstGeom>
          <a:noFill/>
          <a:ln>
            <a:noFill/>
          </a:ln>
        </p:spPr>
        <p:txBody>
          <a:bodyPr anchorCtr="0" anchor="b" bIns="0" lIns="0" spcFirstLastPara="1" rIns="0" wrap="square" tIns="0">
            <a:spAutoFit/>
          </a:bodyPr>
          <a:lstStyle/>
          <a:p>
            <a:pPr indent="0" lvl="0" marL="0" marR="0" rtl="0" algn="l">
              <a:spcBef>
                <a:spcPts val="0"/>
              </a:spcBef>
              <a:spcAft>
                <a:spcPts val="0"/>
              </a:spcAft>
              <a:buNone/>
            </a:pPr>
            <a:r>
              <a:rPr lang="pt-BR" sz="700">
                <a:solidFill>
                  <a:schemeClr val="dk1"/>
                </a:solidFill>
                <a:latin typeface="Calibri"/>
                <a:ea typeface="Calibri"/>
                <a:cs typeface="Calibri"/>
                <a:sym typeface="Calibri"/>
              </a:rPr>
              <a:t>Observações: Dados da escala FACIT-Fadiga referentes à população total do estudo. Os escores da subescala FACIT pediátrica varia de 0 a 52; escores mais altos indicam menos fadiga. Valor basal definido pela última avaliação não faltante antes da primeira infusão de ravulizumabe. A linha horizontal tracejada indica o nível de corte para melhora clinicamente significativa (≥ 3 pontos).</a:t>
            </a:r>
            <a:endParaRPr/>
          </a:p>
          <a:p>
            <a:pPr indent="0" lvl="0" marL="0" marR="0" rtl="0" algn="l">
              <a:spcBef>
                <a:spcPts val="0"/>
              </a:spcBef>
              <a:spcAft>
                <a:spcPts val="0"/>
              </a:spcAft>
              <a:buNone/>
            </a:pPr>
            <a:r>
              <a:rPr lang="pt-BR" sz="700">
                <a:solidFill>
                  <a:schemeClr val="dk1"/>
                </a:solidFill>
                <a:latin typeface="Calibri"/>
                <a:ea typeface="Calibri"/>
                <a:cs typeface="Calibri"/>
                <a:sym typeface="Calibri"/>
              </a:rPr>
              <a:t>†Avaliado com base no Questionário FACIT-Fadiga pediátrico. ‡Consideraram-se clinicamente significativas as melhoras ≥3 pontos no escore FACIT-Fadiga.</a:t>
            </a:r>
            <a:endParaRPr/>
          </a:p>
        </p:txBody>
      </p:sp>
      <p:sp>
        <p:nvSpPr>
          <p:cNvPr id="11266" name="Google Shape;11266;p168"/>
          <p:cNvSpPr txBox="1"/>
          <p:nvPr/>
        </p:nvSpPr>
        <p:spPr>
          <a:xfrm>
            <a:off x="546098" y="1733756"/>
            <a:ext cx="6837768" cy="26983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600">
                <a:solidFill>
                  <a:schemeClr val="dk2"/>
                </a:solidFill>
                <a:latin typeface="Lustria"/>
                <a:ea typeface="Lustria"/>
                <a:cs typeface="Lustria"/>
                <a:sym typeface="Lustria"/>
              </a:rPr>
              <a:t>Desfechos de eficácia secundária − período de avaliação primária</a:t>
            </a:r>
            <a:r>
              <a:rPr b="1" baseline="30000" lang="pt-BR" sz="1600">
                <a:solidFill>
                  <a:schemeClr val="dk2"/>
                </a:solidFill>
                <a:latin typeface="Lustria"/>
                <a:ea typeface="Lustria"/>
                <a:cs typeface="Lustria"/>
                <a:sym typeface="Lustria"/>
              </a:rPr>
              <a:t>1</a:t>
            </a:r>
            <a:endParaRPr/>
          </a:p>
        </p:txBody>
      </p:sp>
      <p:grpSp>
        <p:nvGrpSpPr>
          <p:cNvPr id="11267" name="Google Shape;11267;p168"/>
          <p:cNvGrpSpPr/>
          <p:nvPr/>
        </p:nvGrpSpPr>
        <p:grpSpPr>
          <a:xfrm>
            <a:off x="546098" y="2080390"/>
            <a:ext cx="7841233" cy="3842525"/>
            <a:chOff x="546098" y="2080390"/>
            <a:chExt cx="7841233" cy="3842525"/>
          </a:xfrm>
        </p:grpSpPr>
        <p:sp>
          <p:nvSpPr>
            <p:cNvPr id="11268" name="Google Shape;11268;p168"/>
            <p:cNvSpPr txBox="1"/>
            <p:nvPr/>
          </p:nvSpPr>
          <p:spPr>
            <a:xfrm rot="-5400000">
              <a:off x="-521288" y="3450978"/>
              <a:ext cx="2851512" cy="28757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Alteração média (IC-95%) </a:t>
              </a:r>
              <a:r>
                <a:rPr b="1" i="1" lang="pt-BR" sz="1000" u="none" cap="none" strike="noStrike">
                  <a:solidFill>
                    <a:srgbClr val="37302C"/>
                  </a:solidFill>
                  <a:latin typeface="Calibri"/>
                  <a:ea typeface="Calibri"/>
                  <a:cs typeface="Calibri"/>
                  <a:sym typeface="Calibri"/>
                </a:rPr>
                <a:t>vs. </a:t>
              </a:r>
              <a:r>
                <a:rPr b="1" lang="pt-BR" sz="1000" u="none" cap="none" strike="noStrike">
                  <a:solidFill>
                    <a:srgbClr val="37302C"/>
                  </a:solidFill>
                  <a:latin typeface="Calibri"/>
                  <a:ea typeface="Calibri"/>
                  <a:cs typeface="Calibri"/>
                  <a:sym typeface="Calibri"/>
                </a:rPr>
                <a:t>basal</a:t>
              </a:r>
              <a:endParaRPr b="1" sz="1000">
                <a:solidFill>
                  <a:srgbClr val="37302C"/>
                </a:solidFill>
                <a:latin typeface="Calibri"/>
                <a:ea typeface="Calibri"/>
                <a:cs typeface="Calibri"/>
                <a:sym typeface="Calibri"/>
              </a:endParaRPr>
            </a:p>
            <a:p>
              <a:pPr indent="0" lvl="0" marL="0" marR="0" rtl="0" algn="ctr">
                <a:lnSpc>
                  <a:spcPct val="100000"/>
                </a:lnSpc>
                <a:spcBef>
                  <a:spcPts val="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na subescala FACIT-Fadiga pediátrica</a:t>
              </a:r>
              <a:endParaRPr/>
            </a:p>
          </p:txBody>
        </p:sp>
        <p:grpSp>
          <p:nvGrpSpPr>
            <p:cNvPr id="11269" name="Google Shape;11269;p168"/>
            <p:cNvGrpSpPr/>
            <p:nvPr/>
          </p:nvGrpSpPr>
          <p:grpSpPr>
            <a:xfrm>
              <a:off x="1083298" y="2105437"/>
              <a:ext cx="315119" cy="2923693"/>
              <a:chOff x="852003" y="1998644"/>
              <a:chExt cx="315119" cy="2923693"/>
            </a:xfrm>
          </p:grpSpPr>
          <p:sp>
            <p:nvSpPr>
              <p:cNvPr id="11270" name="Google Shape;11270;p168"/>
              <p:cNvSpPr txBox="1"/>
              <p:nvPr/>
            </p:nvSpPr>
            <p:spPr>
              <a:xfrm>
                <a:off x="852003" y="1998644"/>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20</a:t>
                </a:r>
                <a:endParaRPr/>
              </a:p>
            </p:txBody>
          </p:sp>
          <p:sp>
            <p:nvSpPr>
              <p:cNvPr id="11271" name="Google Shape;11271;p168"/>
              <p:cNvSpPr txBox="1"/>
              <p:nvPr/>
            </p:nvSpPr>
            <p:spPr>
              <a:xfrm>
                <a:off x="852003" y="2696910"/>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10</a:t>
                </a:r>
                <a:endParaRPr/>
              </a:p>
            </p:txBody>
          </p:sp>
          <p:sp>
            <p:nvSpPr>
              <p:cNvPr id="11272" name="Google Shape;11272;p168"/>
              <p:cNvSpPr txBox="1"/>
              <p:nvPr/>
            </p:nvSpPr>
            <p:spPr>
              <a:xfrm>
                <a:off x="852003" y="4093442"/>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-10</a:t>
                </a:r>
                <a:endParaRPr/>
              </a:p>
            </p:txBody>
          </p:sp>
          <p:sp>
            <p:nvSpPr>
              <p:cNvPr id="11273" name="Google Shape;11273;p168"/>
              <p:cNvSpPr txBox="1"/>
              <p:nvPr/>
            </p:nvSpPr>
            <p:spPr>
              <a:xfrm>
                <a:off x="852003" y="4791707"/>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-20</a:t>
                </a:r>
                <a:endParaRPr/>
              </a:p>
            </p:txBody>
          </p:sp>
          <p:sp>
            <p:nvSpPr>
              <p:cNvPr id="11274" name="Google Shape;11274;p168"/>
              <p:cNvSpPr txBox="1"/>
              <p:nvPr/>
            </p:nvSpPr>
            <p:spPr>
              <a:xfrm>
                <a:off x="852003" y="3395176"/>
                <a:ext cx="315119" cy="13063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37302C"/>
                  </a:buClr>
                  <a:buSzPts val="1000"/>
                  <a:buFont typeface="Calibri"/>
                  <a:buNone/>
                </a:pPr>
                <a:r>
                  <a:rPr b="0" i="0" lang="pt-BR" sz="1000" u="none" cap="none" strike="noStrike">
                    <a:solidFill>
                      <a:srgbClr val="37302C"/>
                    </a:solidFill>
                    <a:latin typeface="Calibri"/>
                    <a:ea typeface="Calibri"/>
                    <a:cs typeface="Calibri"/>
                    <a:sym typeface="Calibri"/>
                  </a:rPr>
                  <a:t>0</a:t>
                </a:r>
                <a:endParaRPr/>
              </a:p>
            </p:txBody>
          </p:sp>
        </p:grpSp>
        <p:grpSp>
          <p:nvGrpSpPr>
            <p:cNvPr id="11275" name="Google Shape;11275;p168"/>
            <p:cNvGrpSpPr/>
            <p:nvPr/>
          </p:nvGrpSpPr>
          <p:grpSpPr>
            <a:xfrm>
              <a:off x="1499708" y="2169008"/>
              <a:ext cx="6887623" cy="2796583"/>
              <a:chOff x="1268413" y="2062215"/>
              <a:chExt cx="7242012" cy="2796583"/>
            </a:xfrm>
          </p:grpSpPr>
          <p:grpSp>
            <p:nvGrpSpPr>
              <p:cNvPr id="11276" name="Google Shape;11276;p168"/>
              <p:cNvGrpSpPr/>
              <p:nvPr/>
            </p:nvGrpSpPr>
            <p:grpSpPr>
              <a:xfrm>
                <a:off x="1273067" y="2062215"/>
                <a:ext cx="7237358" cy="2097438"/>
                <a:chOff x="1274280" y="2062215"/>
                <a:chExt cx="10388333" cy="2097438"/>
              </a:xfrm>
            </p:grpSpPr>
            <p:cxnSp>
              <p:nvCxnSpPr>
                <p:cNvPr id="11277" name="Google Shape;11277;p168"/>
                <p:cNvCxnSpPr/>
                <p:nvPr/>
              </p:nvCxnSpPr>
              <p:spPr>
                <a:xfrm>
                  <a:off x="1274280" y="4159653"/>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1278" name="Google Shape;11278;p168"/>
                <p:cNvCxnSpPr/>
                <p:nvPr/>
              </p:nvCxnSpPr>
              <p:spPr>
                <a:xfrm>
                  <a:off x="1274280" y="3460507"/>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1279" name="Google Shape;11279;p168"/>
                <p:cNvCxnSpPr/>
                <p:nvPr/>
              </p:nvCxnSpPr>
              <p:spPr>
                <a:xfrm>
                  <a:off x="1274280" y="2761361"/>
                  <a:ext cx="10388333" cy="0"/>
                </a:xfrm>
                <a:prstGeom prst="straightConnector1">
                  <a:avLst/>
                </a:prstGeom>
                <a:noFill/>
                <a:ln cap="flat" cmpd="sng" w="12700">
                  <a:solidFill>
                    <a:srgbClr val="EEF1F4"/>
                  </a:solidFill>
                  <a:prstDash val="solid"/>
                  <a:miter lim="800000"/>
                  <a:headEnd len="sm" w="sm" type="none"/>
                  <a:tailEnd len="sm" w="sm" type="none"/>
                </a:ln>
              </p:spPr>
            </p:cxnSp>
            <p:cxnSp>
              <p:nvCxnSpPr>
                <p:cNvPr id="11280" name="Google Shape;11280;p168"/>
                <p:cNvCxnSpPr/>
                <p:nvPr/>
              </p:nvCxnSpPr>
              <p:spPr>
                <a:xfrm>
                  <a:off x="1274280" y="2062215"/>
                  <a:ext cx="10388333" cy="0"/>
                </a:xfrm>
                <a:prstGeom prst="straightConnector1">
                  <a:avLst/>
                </a:prstGeom>
                <a:noFill/>
                <a:ln cap="flat" cmpd="sng" w="12700">
                  <a:solidFill>
                    <a:srgbClr val="EEF1F4"/>
                  </a:solidFill>
                  <a:prstDash val="solid"/>
                  <a:miter lim="800000"/>
                  <a:headEnd len="sm" w="sm" type="none"/>
                  <a:tailEnd len="sm" w="sm" type="none"/>
                </a:ln>
              </p:spPr>
            </p:cxnSp>
          </p:grpSp>
          <p:cxnSp>
            <p:nvCxnSpPr>
              <p:cNvPr id="11281" name="Google Shape;11281;p168"/>
              <p:cNvCxnSpPr/>
              <p:nvPr/>
            </p:nvCxnSpPr>
            <p:spPr>
              <a:xfrm>
                <a:off x="1268413" y="4858798"/>
                <a:ext cx="7236000" cy="0"/>
              </a:xfrm>
              <a:prstGeom prst="straightConnector1">
                <a:avLst/>
              </a:prstGeom>
              <a:noFill/>
              <a:ln cap="flat" cmpd="sng" w="12700">
                <a:solidFill>
                  <a:srgbClr val="EEF1F4"/>
                </a:solidFill>
                <a:prstDash val="solid"/>
                <a:miter lim="800000"/>
                <a:headEnd len="sm" w="sm" type="none"/>
                <a:tailEnd len="sm" w="sm" type="none"/>
              </a:ln>
            </p:spPr>
          </p:cxnSp>
        </p:grpSp>
        <p:grpSp>
          <p:nvGrpSpPr>
            <p:cNvPr id="11282" name="Google Shape;11282;p168"/>
            <p:cNvGrpSpPr/>
            <p:nvPr/>
          </p:nvGrpSpPr>
          <p:grpSpPr>
            <a:xfrm>
              <a:off x="546098" y="5049221"/>
              <a:ext cx="7685085" cy="792609"/>
              <a:chOff x="314803" y="4790870"/>
              <a:chExt cx="7685085" cy="792609"/>
            </a:xfrm>
          </p:grpSpPr>
          <p:grpSp>
            <p:nvGrpSpPr>
              <p:cNvPr id="11283" name="Google Shape;11283;p168"/>
              <p:cNvGrpSpPr/>
              <p:nvPr/>
            </p:nvGrpSpPr>
            <p:grpSpPr>
              <a:xfrm>
                <a:off x="2775360" y="4790870"/>
                <a:ext cx="5224528" cy="556015"/>
                <a:chOff x="2775360" y="5056500"/>
                <a:chExt cx="5224528" cy="556015"/>
              </a:xfrm>
            </p:grpSpPr>
            <p:sp>
              <p:nvSpPr>
                <p:cNvPr id="11284" name="Google Shape;11284;p168"/>
                <p:cNvSpPr txBox="1"/>
                <p:nvPr/>
              </p:nvSpPr>
              <p:spPr>
                <a:xfrm>
                  <a:off x="7717465" y="5056500"/>
                  <a:ext cx="282423" cy="55601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50"/>
                    <a:buFont typeface="Calibri"/>
                    <a:buNone/>
                  </a:pPr>
                  <a:r>
                    <a:rPr b="1" i="0" lang="pt-BR" sz="1050" u="none" cap="none" strike="noStrike">
                      <a:solidFill>
                        <a:srgbClr val="37302C"/>
                      </a:solidFill>
                      <a:latin typeface="Calibri"/>
                      <a:ea typeface="Calibri"/>
                      <a:cs typeface="Calibri"/>
                      <a:sym typeface="Calibri"/>
                    </a:rPr>
                    <a:t>183</a:t>
                  </a:r>
                  <a:endParaRPr/>
                </a:p>
                <a:p>
                  <a:pPr indent="0" lvl="0" marL="0" marR="0" rtl="0" algn="ctr">
                    <a:lnSpc>
                      <a:spcPct val="100000"/>
                    </a:lnSpc>
                    <a:spcBef>
                      <a:spcPts val="170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4</a:t>
                  </a:r>
                  <a:endParaRPr/>
                </a:p>
                <a:p>
                  <a:pPr indent="0" lvl="0" marL="0" marR="0" rtl="0" algn="ctr">
                    <a:lnSpc>
                      <a:spcPct val="100000"/>
                    </a:lnSpc>
                    <a:spcBef>
                      <a:spcPts val="300"/>
                    </a:spcBef>
                    <a:spcAft>
                      <a:spcPts val="0"/>
                    </a:spcAft>
                    <a:buClr>
                      <a:srgbClr val="37302C"/>
                    </a:buClr>
                    <a:buSzPts val="1000"/>
                    <a:buFont typeface="Calibri"/>
                    <a:buNone/>
                  </a:pPr>
                  <a:r>
                    <a:rPr b="1" lang="pt-BR" sz="1000">
                      <a:solidFill>
                        <a:srgbClr val="37302C"/>
                      </a:solidFill>
                      <a:latin typeface="Calibri"/>
                      <a:ea typeface="Calibri"/>
                      <a:cs typeface="Calibri"/>
                      <a:sym typeface="Calibri"/>
                    </a:rPr>
                    <a:t>8</a:t>
                  </a:r>
                  <a:endParaRPr b="1" i="0" sz="1050" u="none" cap="none" strike="noStrike">
                    <a:solidFill>
                      <a:srgbClr val="37302C"/>
                    </a:solidFill>
                    <a:latin typeface="Calibri"/>
                    <a:ea typeface="Calibri"/>
                    <a:cs typeface="Calibri"/>
                    <a:sym typeface="Calibri"/>
                  </a:endParaRPr>
                </a:p>
              </p:txBody>
            </p:sp>
            <p:sp>
              <p:nvSpPr>
                <p:cNvPr id="11285" name="Google Shape;11285;p168"/>
                <p:cNvSpPr txBox="1"/>
                <p:nvPr/>
              </p:nvSpPr>
              <p:spPr>
                <a:xfrm>
                  <a:off x="3781906" y="5263849"/>
                  <a:ext cx="867369" cy="133936"/>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50"/>
                    <a:buFont typeface="Calibri"/>
                    <a:buNone/>
                  </a:pPr>
                  <a:r>
                    <a:rPr b="1" i="0" lang="pt-BR" sz="1050" u="none" cap="none" strike="noStrike">
                      <a:solidFill>
                        <a:srgbClr val="37302C"/>
                      </a:solidFill>
                      <a:latin typeface="Calibri"/>
                      <a:ea typeface="Calibri"/>
                      <a:cs typeface="Calibri"/>
                      <a:sym typeface="Calibri"/>
                    </a:rPr>
                    <a:t>Visita (dias)</a:t>
                  </a:r>
                  <a:endParaRPr/>
                </a:p>
              </p:txBody>
            </p:sp>
            <p:sp>
              <p:nvSpPr>
                <p:cNvPr id="11286" name="Google Shape;11286;p168"/>
                <p:cNvSpPr txBox="1"/>
                <p:nvPr/>
              </p:nvSpPr>
              <p:spPr>
                <a:xfrm>
                  <a:off x="2775360" y="5056500"/>
                  <a:ext cx="284400" cy="55601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50"/>
                    <a:buFont typeface="Calibri"/>
                    <a:buNone/>
                  </a:pPr>
                  <a:r>
                    <a:rPr b="1" i="0" lang="pt-BR" sz="1050" u="none" cap="none" strike="noStrike">
                      <a:solidFill>
                        <a:srgbClr val="37302C"/>
                      </a:solidFill>
                      <a:latin typeface="Calibri"/>
                      <a:ea typeface="Calibri"/>
                      <a:cs typeface="Calibri"/>
                      <a:sym typeface="Calibri"/>
                    </a:rPr>
                    <a:t>15</a:t>
                  </a:r>
                  <a:endParaRPr/>
                </a:p>
                <a:p>
                  <a:pPr indent="0" lvl="0" marL="0" marR="0" rtl="0" algn="ctr">
                    <a:lnSpc>
                      <a:spcPct val="100000"/>
                    </a:lnSpc>
                    <a:spcBef>
                      <a:spcPts val="170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4</a:t>
                  </a:r>
                  <a:endParaRPr/>
                </a:p>
                <a:p>
                  <a:pPr indent="0" lvl="0" marL="0" marR="0" rtl="0" algn="ctr">
                    <a:lnSpc>
                      <a:spcPct val="100000"/>
                    </a:lnSpc>
                    <a:spcBef>
                      <a:spcPts val="300"/>
                    </a:spcBef>
                    <a:spcAft>
                      <a:spcPts val="0"/>
                    </a:spcAft>
                    <a:buClr>
                      <a:srgbClr val="37302C"/>
                    </a:buClr>
                    <a:buSzPts val="1000"/>
                    <a:buFont typeface="Calibri"/>
                    <a:buNone/>
                  </a:pPr>
                  <a:r>
                    <a:rPr b="1" lang="pt-BR" sz="1000">
                      <a:solidFill>
                        <a:srgbClr val="37302C"/>
                      </a:solidFill>
                      <a:latin typeface="Calibri"/>
                      <a:ea typeface="Calibri"/>
                      <a:cs typeface="Calibri"/>
                      <a:sym typeface="Calibri"/>
                    </a:rPr>
                    <a:t>7</a:t>
                  </a:r>
                  <a:endParaRPr b="1" i="0" sz="1000" u="none" cap="none" strike="noStrike">
                    <a:solidFill>
                      <a:srgbClr val="37302C"/>
                    </a:solidFill>
                    <a:latin typeface="Calibri"/>
                    <a:ea typeface="Calibri"/>
                    <a:cs typeface="Calibri"/>
                    <a:sym typeface="Calibri"/>
                  </a:endParaRPr>
                </a:p>
              </p:txBody>
            </p:sp>
            <p:sp>
              <p:nvSpPr>
                <p:cNvPr id="11287" name="Google Shape;11287;p168"/>
                <p:cNvSpPr txBox="1"/>
                <p:nvPr/>
              </p:nvSpPr>
              <p:spPr>
                <a:xfrm>
                  <a:off x="6482433" y="5056500"/>
                  <a:ext cx="282423" cy="55601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50"/>
                    <a:buFont typeface="Calibri"/>
                    <a:buNone/>
                  </a:pPr>
                  <a:r>
                    <a:rPr b="1" i="0" lang="pt-BR" sz="1050" u="none" cap="none" strike="noStrike">
                      <a:solidFill>
                        <a:srgbClr val="37302C"/>
                      </a:solidFill>
                      <a:latin typeface="Calibri"/>
                      <a:ea typeface="Calibri"/>
                      <a:cs typeface="Calibri"/>
                      <a:sym typeface="Calibri"/>
                    </a:rPr>
                    <a:t>127</a:t>
                  </a:r>
                  <a:endParaRPr/>
                </a:p>
                <a:p>
                  <a:pPr indent="0" lvl="0" marL="0" marR="0" rtl="0" algn="ctr">
                    <a:lnSpc>
                      <a:spcPct val="100000"/>
                    </a:lnSpc>
                    <a:spcBef>
                      <a:spcPts val="170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4</a:t>
                  </a:r>
                  <a:endParaRPr/>
                </a:p>
                <a:p>
                  <a:pPr indent="0" lvl="0" marL="0" marR="0" rtl="0" algn="ctr">
                    <a:lnSpc>
                      <a:spcPct val="100000"/>
                    </a:lnSpc>
                    <a:spcBef>
                      <a:spcPts val="300"/>
                    </a:spcBef>
                    <a:spcAft>
                      <a:spcPts val="0"/>
                    </a:spcAft>
                    <a:buClr>
                      <a:srgbClr val="37302C"/>
                    </a:buClr>
                    <a:buSzPts val="1000"/>
                    <a:buFont typeface="Calibri"/>
                    <a:buNone/>
                  </a:pPr>
                  <a:r>
                    <a:rPr b="1" lang="pt-BR" sz="1000">
                      <a:solidFill>
                        <a:srgbClr val="37302C"/>
                      </a:solidFill>
                      <a:latin typeface="Calibri"/>
                      <a:ea typeface="Calibri"/>
                      <a:cs typeface="Calibri"/>
                      <a:sym typeface="Calibri"/>
                    </a:rPr>
                    <a:t>8</a:t>
                  </a:r>
                  <a:endParaRPr b="1" i="0" sz="1050" u="none" cap="none" strike="noStrike">
                    <a:solidFill>
                      <a:srgbClr val="37302C"/>
                    </a:solidFill>
                    <a:latin typeface="Calibri"/>
                    <a:ea typeface="Calibri"/>
                    <a:cs typeface="Calibri"/>
                    <a:sym typeface="Calibri"/>
                  </a:endParaRPr>
                </a:p>
              </p:txBody>
            </p:sp>
            <p:sp>
              <p:nvSpPr>
                <p:cNvPr id="11288" name="Google Shape;11288;p168"/>
                <p:cNvSpPr txBox="1"/>
                <p:nvPr/>
              </p:nvSpPr>
              <p:spPr>
                <a:xfrm>
                  <a:off x="4012369" y="5056500"/>
                  <a:ext cx="282423" cy="55601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50"/>
                    <a:buFont typeface="Calibri"/>
                    <a:buNone/>
                  </a:pPr>
                  <a:r>
                    <a:rPr b="1" lang="pt-BR" sz="1050">
                      <a:solidFill>
                        <a:srgbClr val="37302C"/>
                      </a:solidFill>
                      <a:latin typeface="Calibri"/>
                      <a:ea typeface="Calibri"/>
                      <a:cs typeface="Calibri"/>
                      <a:sym typeface="Calibri"/>
                    </a:rPr>
                    <a:t>71</a:t>
                  </a:r>
                  <a:endParaRPr b="1" i="0" sz="1050" u="none" cap="none" strike="noStrike">
                    <a:solidFill>
                      <a:srgbClr val="37302C"/>
                    </a:solidFill>
                    <a:latin typeface="Calibri"/>
                    <a:ea typeface="Calibri"/>
                    <a:cs typeface="Calibri"/>
                    <a:sym typeface="Calibri"/>
                  </a:endParaRPr>
                </a:p>
                <a:p>
                  <a:pPr indent="0" lvl="0" marL="0" marR="0" rtl="0" algn="ctr">
                    <a:lnSpc>
                      <a:spcPct val="100000"/>
                    </a:lnSpc>
                    <a:spcBef>
                      <a:spcPts val="170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4</a:t>
                  </a:r>
                  <a:endParaRPr/>
                </a:p>
                <a:p>
                  <a:pPr indent="0" lvl="0" marL="0" marR="0" rtl="0" algn="ctr">
                    <a:lnSpc>
                      <a:spcPct val="100000"/>
                    </a:lnSpc>
                    <a:spcBef>
                      <a:spcPts val="300"/>
                    </a:spcBef>
                    <a:spcAft>
                      <a:spcPts val="0"/>
                    </a:spcAft>
                    <a:buClr>
                      <a:srgbClr val="37302C"/>
                    </a:buClr>
                    <a:buSzPts val="1000"/>
                    <a:buFont typeface="Calibri"/>
                    <a:buNone/>
                  </a:pPr>
                  <a:r>
                    <a:rPr b="1" lang="pt-BR" sz="1000">
                      <a:solidFill>
                        <a:srgbClr val="37302C"/>
                      </a:solidFill>
                      <a:latin typeface="Calibri"/>
                      <a:ea typeface="Calibri"/>
                      <a:cs typeface="Calibri"/>
                      <a:sym typeface="Calibri"/>
                    </a:rPr>
                    <a:t>8</a:t>
                  </a:r>
                  <a:endParaRPr b="1" i="0" sz="1050" u="none" cap="none" strike="noStrike">
                    <a:solidFill>
                      <a:srgbClr val="37302C"/>
                    </a:solidFill>
                    <a:latin typeface="Calibri"/>
                    <a:ea typeface="Calibri"/>
                    <a:cs typeface="Calibri"/>
                    <a:sym typeface="Calibri"/>
                  </a:endParaRPr>
                </a:p>
              </p:txBody>
            </p:sp>
          </p:grpSp>
          <p:sp>
            <p:nvSpPr>
              <p:cNvPr id="11289" name="Google Shape;11289;p168"/>
              <p:cNvSpPr/>
              <p:nvPr/>
            </p:nvSpPr>
            <p:spPr>
              <a:xfrm>
                <a:off x="316371" y="5170250"/>
                <a:ext cx="1240655" cy="144602"/>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lt2"/>
                  </a:buClr>
                  <a:buSzPts val="1000"/>
                  <a:buFont typeface="Calibri"/>
                  <a:buNone/>
                </a:pPr>
                <a:r>
                  <a:rPr b="1" i="0" lang="pt-BR" sz="1000" u="none" cap="none" strike="noStrike">
                    <a:solidFill>
                      <a:schemeClr val="lt2"/>
                    </a:solidFill>
                    <a:latin typeface="Calibri"/>
                    <a:ea typeface="Calibri"/>
                    <a:cs typeface="Calibri"/>
                    <a:sym typeface="Calibri"/>
                  </a:rPr>
                  <a:t>Virgens de tratamento</a:t>
                </a:r>
                <a:endParaRPr/>
              </a:p>
            </p:txBody>
          </p:sp>
          <p:sp>
            <p:nvSpPr>
              <p:cNvPr id="11290" name="Google Shape;11290;p168"/>
              <p:cNvSpPr txBox="1"/>
              <p:nvPr/>
            </p:nvSpPr>
            <p:spPr>
              <a:xfrm>
                <a:off x="1529653" y="4790870"/>
                <a:ext cx="547626" cy="688465"/>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1050"/>
                  <a:buFont typeface="Calibri"/>
                  <a:buNone/>
                </a:pPr>
                <a:r>
                  <a:rPr b="1" i="0" lang="pt-BR" sz="1050" u="none" cap="none" strike="noStrike">
                    <a:solidFill>
                      <a:srgbClr val="37302C"/>
                    </a:solidFill>
                    <a:latin typeface="Calibri"/>
                    <a:ea typeface="Calibri"/>
                    <a:cs typeface="Calibri"/>
                    <a:sym typeface="Calibri"/>
                  </a:rPr>
                  <a:t>BASAL</a:t>
                </a:r>
                <a:endParaRPr/>
              </a:p>
              <a:p>
                <a:pPr indent="0" lvl="0" marL="0" marR="0" rtl="0" algn="ctr">
                  <a:lnSpc>
                    <a:spcPct val="100000"/>
                  </a:lnSpc>
                  <a:spcBef>
                    <a:spcPts val="170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4</a:t>
                </a:r>
                <a:endParaRPr/>
              </a:p>
              <a:p>
                <a:pPr indent="0" lvl="0" marL="0" marR="0" rtl="0" algn="ctr">
                  <a:lnSpc>
                    <a:spcPct val="100000"/>
                  </a:lnSpc>
                  <a:spcBef>
                    <a:spcPts val="300"/>
                  </a:spcBef>
                  <a:spcAft>
                    <a:spcPts val="0"/>
                  </a:spcAft>
                  <a:buClr>
                    <a:srgbClr val="37302C"/>
                  </a:buClr>
                  <a:buSzPts val="1000"/>
                  <a:buFont typeface="Calibri"/>
                  <a:buNone/>
                </a:pPr>
                <a:r>
                  <a:rPr b="1" i="0" lang="pt-BR" sz="1000" u="none" cap="none" strike="noStrike">
                    <a:solidFill>
                      <a:srgbClr val="37302C"/>
                    </a:solidFill>
                    <a:latin typeface="Calibri"/>
                    <a:ea typeface="Calibri"/>
                    <a:cs typeface="Calibri"/>
                    <a:sym typeface="Calibri"/>
                  </a:rPr>
                  <a:t>8</a:t>
                </a:r>
                <a:endParaRPr b="1" i="0" sz="1050" u="none" cap="none" strike="noStrike">
                  <a:solidFill>
                    <a:srgbClr val="37302C"/>
                  </a:solidFill>
                  <a:latin typeface="Calibri"/>
                  <a:ea typeface="Calibri"/>
                  <a:cs typeface="Calibri"/>
                  <a:sym typeface="Calibri"/>
                </a:endParaRPr>
              </a:p>
            </p:txBody>
          </p:sp>
          <p:sp>
            <p:nvSpPr>
              <p:cNvPr id="11291" name="Google Shape;11291;p168"/>
              <p:cNvSpPr/>
              <p:nvPr/>
            </p:nvSpPr>
            <p:spPr>
              <a:xfrm>
                <a:off x="314803" y="5326020"/>
                <a:ext cx="1242224" cy="257459"/>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dk2"/>
                  </a:buClr>
                  <a:buSzPts val="1000"/>
                  <a:buFont typeface="Calibri"/>
                  <a:buNone/>
                </a:pPr>
                <a:r>
                  <a:rPr b="1" i="0" lang="pt-BR" sz="1000" u="none" cap="none" strike="noStrike">
                    <a:solidFill>
                      <a:schemeClr val="dk2"/>
                    </a:solidFill>
                    <a:latin typeface="Calibri"/>
                    <a:ea typeface="Calibri"/>
                    <a:cs typeface="Calibri"/>
                    <a:sym typeface="Calibri"/>
                  </a:rPr>
                  <a:t>Previamente tratados com eculizumabe</a:t>
                </a:r>
                <a:endParaRPr b="1" i="0" sz="1000" u="none" cap="none" strike="noStrike">
                  <a:solidFill>
                    <a:schemeClr val="dk2"/>
                  </a:solidFill>
                  <a:latin typeface="Calibri"/>
                  <a:ea typeface="Calibri"/>
                  <a:cs typeface="Calibri"/>
                  <a:sym typeface="Calibri"/>
                </a:endParaRPr>
              </a:p>
            </p:txBody>
          </p:sp>
        </p:grpSp>
        <p:grpSp>
          <p:nvGrpSpPr>
            <p:cNvPr id="11292" name="Google Shape;11292;p168"/>
            <p:cNvGrpSpPr/>
            <p:nvPr/>
          </p:nvGrpSpPr>
          <p:grpSpPr>
            <a:xfrm>
              <a:off x="2752250" y="2080390"/>
              <a:ext cx="4626016" cy="351317"/>
              <a:chOff x="292616" y="1921275"/>
              <a:chExt cx="4626016" cy="351317"/>
            </a:xfrm>
          </p:grpSpPr>
          <p:grpSp>
            <p:nvGrpSpPr>
              <p:cNvPr id="11293" name="Google Shape;11293;p168"/>
              <p:cNvGrpSpPr/>
              <p:nvPr/>
            </p:nvGrpSpPr>
            <p:grpSpPr>
              <a:xfrm>
                <a:off x="292616" y="2045658"/>
                <a:ext cx="350875" cy="90610"/>
                <a:chOff x="7043282" y="4327532"/>
                <a:chExt cx="350875" cy="90610"/>
              </a:xfrm>
            </p:grpSpPr>
            <p:cxnSp>
              <p:nvCxnSpPr>
                <p:cNvPr id="11294" name="Google Shape;11294;p168"/>
                <p:cNvCxnSpPr/>
                <p:nvPr/>
              </p:nvCxnSpPr>
              <p:spPr>
                <a:xfrm>
                  <a:off x="7043282" y="4372837"/>
                  <a:ext cx="350875" cy="0"/>
                </a:xfrm>
                <a:prstGeom prst="straightConnector1">
                  <a:avLst/>
                </a:prstGeom>
                <a:noFill/>
                <a:ln cap="flat" cmpd="sng" w="19050">
                  <a:solidFill>
                    <a:schemeClr val="lt2"/>
                  </a:solidFill>
                  <a:prstDash val="solid"/>
                  <a:miter lim="800000"/>
                  <a:headEnd len="sm" w="sm" type="none"/>
                  <a:tailEnd len="sm" w="sm" type="none"/>
                </a:ln>
              </p:spPr>
            </p:cxnSp>
            <p:sp>
              <p:nvSpPr>
                <p:cNvPr id="11295" name="Google Shape;11295;p168"/>
                <p:cNvSpPr/>
                <p:nvPr/>
              </p:nvSpPr>
              <p:spPr>
                <a:xfrm>
                  <a:off x="7174917" y="4327532"/>
                  <a:ext cx="87606" cy="9061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900"/>
                    <a:buFont typeface="Calibri"/>
                    <a:buNone/>
                  </a:pPr>
                  <a:r>
                    <a:t/>
                  </a:r>
                  <a:endParaRPr b="0" i="0" sz="900" u="none" cap="none" strike="noStrike">
                    <a:solidFill>
                      <a:srgbClr val="FFFFFF"/>
                    </a:solidFill>
                    <a:latin typeface="Calibri"/>
                    <a:ea typeface="Calibri"/>
                    <a:cs typeface="Calibri"/>
                    <a:sym typeface="Calibri"/>
                  </a:endParaRPr>
                </a:p>
              </p:txBody>
            </p:sp>
          </p:grpSp>
          <p:grpSp>
            <p:nvGrpSpPr>
              <p:cNvPr id="11296" name="Google Shape;11296;p168"/>
              <p:cNvGrpSpPr/>
              <p:nvPr/>
            </p:nvGrpSpPr>
            <p:grpSpPr>
              <a:xfrm>
                <a:off x="2175585" y="2048088"/>
                <a:ext cx="350875" cy="90000"/>
                <a:chOff x="8888702" y="4277872"/>
                <a:chExt cx="350875" cy="90000"/>
              </a:xfrm>
            </p:grpSpPr>
            <p:cxnSp>
              <p:nvCxnSpPr>
                <p:cNvPr id="11297" name="Google Shape;11297;p168"/>
                <p:cNvCxnSpPr/>
                <p:nvPr/>
              </p:nvCxnSpPr>
              <p:spPr>
                <a:xfrm>
                  <a:off x="8888702" y="4322872"/>
                  <a:ext cx="350875" cy="0"/>
                </a:xfrm>
                <a:prstGeom prst="straightConnector1">
                  <a:avLst/>
                </a:prstGeom>
                <a:noFill/>
                <a:ln cap="flat" cmpd="sng" w="19050">
                  <a:solidFill>
                    <a:srgbClr val="002F6C"/>
                  </a:solidFill>
                  <a:prstDash val="solid"/>
                  <a:miter lim="800000"/>
                  <a:headEnd len="sm" w="sm" type="none"/>
                  <a:tailEnd len="sm" w="sm" type="none"/>
                </a:ln>
              </p:spPr>
            </p:cxnSp>
            <p:sp>
              <p:nvSpPr>
                <p:cNvPr id="11298" name="Google Shape;11298;p168"/>
                <p:cNvSpPr/>
                <p:nvPr/>
              </p:nvSpPr>
              <p:spPr>
                <a:xfrm>
                  <a:off x="9020337" y="4277872"/>
                  <a:ext cx="86400" cy="90000"/>
                </a:xfrm>
                <a:prstGeom prst="ellipse">
                  <a:avLst/>
                </a:prstGeom>
                <a:solidFill>
                  <a:srgbClr val="002F6C"/>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900"/>
                    <a:buFont typeface="Calibri"/>
                    <a:buNone/>
                  </a:pPr>
                  <a:r>
                    <a:t/>
                  </a:r>
                  <a:endParaRPr b="0" i="0" sz="900" u="none" cap="none" strike="noStrike">
                    <a:solidFill>
                      <a:srgbClr val="FFFFFF"/>
                    </a:solidFill>
                    <a:latin typeface="Calibri"/>
                    <a:ea typeface="Calibri"/>
                    <a:cs typeface="Calibri"/>
                    <a:sym typeface="Calibri"/>
                  </a:endParaRPr>
                </a:p>
              </p:txBody>
            </p:sp>
          </p:grpSp>
          <p:sp>
            <p:nvSpPr>
              <p:cNvPr id="11299" name="Google Shape;11299;p168"/>
              <p:cNvSpPr/>
              <p:nvPr/>
            </p:nvSpPr>
            <p:spPr>
              <a:xfrm>
                <a:off x="652488" y="1946554"/>
                <a:ext cx="1266062" cy="293001"/>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Virgens de tratamento</a:t>
                </a:r>
                <a:endParaRPr/>
              </a:p>
            </p:txBody>
          </p:sp>
          <p:sp>
            <p:nvSpPr>
              <p:cNvPr id="11300" name="Google Shape;11300;p168"/>
              <p:cNvSpPr/>
              <p:nvPr/>
            </p:nvSpPr>
            <p:spPr>
              <a:xfrm>
                <a:off x="2499337" y="1921275"/>
                <a:ext cx="2419295" cy="351317"/>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37302C"/>
                  </a:buClr>
                  <a:buSzPts val="900"/>
                  <a:buFont typeface="Calibri"/>
                  <a:buNone/>
                </a:pPr>
                <a:r>
                  <a:rPr b="1" i="0" lang="pt-BR" sz="900" u="none" cap="none" strike="noStrike">
                    <a:solidFill>
                      <a:srgbClr val="37302C"/>
                    </a:solidFill>
                    <a:latin typeface="Calibri"/>
                    <a:ea typeface="Calibri"/>
                    <a:cs typeface="Calibri"/>
                    <a:sym typeface="Calibri"/>
                  </a:rPr>
                  <a:t>Previamente tratados com eculizumabe</a:t>
                </a:r>
                <a:endParaRPr b="1" i="0" sz="900" u="none" cap="none" strike="noStrike">
                  <a:solidFill>
                    <a:srgbClr val="37302C"/>
                  </a:solidFill>
                  <a:latin typeface="Calibri"/>
                  <a:ea typeface="Calibri"/>
                  <a:cs typeface="Calibri"/>
                  <a:sym typeface="Calibri"/>
                </a:endParaRPr>
              </a:p>
            </p:txBody>
          </p:sp>
        </p:grpSp>
        <p:grpSp>
          <p:nvGrpSpPr>
            <p:cNvPr id="11301" name="Google Shape;11301;p168"/>
            <p:cNvGrpSpPr/>
            <p:nvPr/>
          </p:nvGrpSpPr>
          <p:grpSpPr>
            <a:xfrm>
              <a:off x="1993420" y="3182526"/>
              <a:ext cx="6116638" cy="806450"/>
              <a:chOff x="1110" y="1842"/>
              <a:chExt cx="3853" cy="508"/>
            </a:xfrm>
          </p:grpSpPr>
          <p:cxnSp>
            <p:nvCxnSpPr>
              <p:cNvPr id="11302" name="Google Shape;11302;p168"/>
              <p:cNvCxnSpPr/>
              <p:nvPr/>
            </p:nvCxnSpPr>
            <p:spPr>
              <a:xfrm>
                <a:off x="4895" y="1842"/>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1303" name="Google Shape;11303;p168"/>
              <p:cNvCxnSpPr/>
              <p:nvPr/>
            </p:nvCxnSpPr>
            <p:spPr>
              <a:xfrm>
                <a:off x="4895" y="2231"/>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1304" name="Google Shape;11304;p168"/>
              <p:cNvCxnSpPr/>
              <p:nvPr/>
            </p:nvCxnSpPr>
            <p:spPr>
              <a:xfrm>
                <a:off x="4930" y="1842"/>
                <a:ext cx="0" cy="389"/>
              </a:xfrm>
              <a:prstGeom prst="straightConnector1">
                <a:avLst/>
              </a:prstGeom>
              <a:noFill/>
              <a:ln cap="flat" cmpd="sng" w="17450">
                <a:solidFill>
                  <a:srgbClr val="002F6C"/>
                </a:solidFill>
                <a:prstDash val="solid"/>
                <a:miter lim="800000"/>
                <a:headEnd len="med" w="med" type="none"/>
                <a:tailEnd len="med" w="med" type="none"/>
              </a:ln>
            </p:spPr>
          </p:cxnSp>
          <p:sp>
            <p:nvSpPr>
              <p:cNvPr id="11305" name="Google Shape;11305;p168"/>
              <p:cNvSpPr/>
              <p:nvPr/>
            </p:nvSpPr>
            <p:spPr>
              <a:xfrm>
                <a:off x="4911" y="2018"/>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11306" name="Google Shape;11306;p168"/>
              <p:cNvCxnSpPr/>
              <p:nvPr/>
            </p:nvCxnSpPr>
            <p:spPr>
              <a:xfrm>
                <a:off x="4119" y="1870"/>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1307" name="Google Shape;11307;p168"/>
              <p:cNvCxnSpPr/>
              <p:nvPr/>
            </p:nvCxnSpPr>
            <p:spPr>
              <a:xfrm>
                <a:off x="4119" y="2350"/>
                <a:ext cx="68" cy="0"/>
              </a:xfrm>
              <a:prstGeom prst="straightConnector1">
                <a:avLst/>
              </a:prstGeom>
              <a:noFill/>
              <a:ln cap="flat" cmpd="sng" w="17450">
                <a:solidFill>
                  <a:srgbClr val="002F6C"/>
                </a:solidFill>
                <a:prstDash val="solid"/>
                <a:miter lim="800000"/>
                <a:headEnd len="med" w="med" type="none"/>
                <a:tailEnd len="med" w="med" type="none"/>
              </a:ln>
            </p:spPr>
          </p:cxnSp>
          <p:cxnSp>
            <p:nvCxnSpPr>
              <p:cNvPr id="11308" name="Google Shape;11308;p168"/>
              <p:cNvCxnSpPr/>
              <p:nvPr/>
            </p:nvCxnSpPr>
            <p:spPr>
              <a:xfrm>
                <a:off x="4154" y="1870"/>
                <a:ext cx="0" cy="480"/>
              </a:xfrm>
              <a:prstGeom prst="straightConnector1">
                <a:avLst/>
              </a:prstGeom>
              <a:noFill/>
              <a:ln cap="flat" cmpd="sng" w="17450">
                <a:solidFill>
                  <a:srgbClr val="002F6C"/>
                </a:solidFill>
                <a:prstDash val="solid"/>
                <a:miter lim="800000"/>
                <a:headEnd len="med" w="med" type="none"/>
                <a:tailEnd len="med" w="med" type="none"/>
              </a:ln>
            </p:spPr>
          </p:cxnSp>
          <p:sp>
            <p:nvSpPr>
              <p:cNvPr id="11309" name="Google Shape;11309;p168"/>
              <p:cNvSpPr/>
              <p:nvPr/>
            </p:nvSpPr>
            <p:spPr>
              <a:xfrm>
                <a:off x="4134" y="2088"/>
                <a:ext cx="38"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11310" name="Google Shape;11310;p168"/>
              <p:cNvCxnSpPr/>
              <p:nvPr/>
            </p:nvCxnSpPr>
            <p:spPr>
              <a:xfrm>
                <a:off x="2568" y="1849"/>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1311" name="Google Shape;11311;p168"/>
              <p:cNvCxnSpPr/>
              <p:nvPr/>
            </p:nvCxnSpPr>
            <p:spPr>
              <a:xfrm>
                <a:off x="2568" y="2349"/>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1312" name="Google Shape;11312;p168"/>
              <p:cNvCxnSpPr/>
              <p:nvPr/>
            </p:nvCxnSpPr>
            <p:spPr>
              <a:xfrm>
                <a:off x="2601" y="1849"/>
                <a:ext cx="0" cy="500"/>
              </a:xfrm>
              <a:prstGeom prst="straightConnector1">
                <a:avLst/>
              </a:prstGeom>
              <a:noFill/>
              <a:ln cap="flat" cmpd="sng" w="17450">
                <a:solidFill>
                  <a:srgbClr val="002F6C"/>
                </a:solidFill>
                <a:prstDash val="solid"/>
                <a:miter lim="800000"/>
                <a:headEnd len="med" w="med" type="none"/>
                <a:tailEnd len="med" w="med" type="none"/>
              </a:ln>
            </p:spPr>
          </p:cxnSp>
          <p:sp>
            <p:nvSpPr>
              <p:cNvPr id="11313" name="Google Shape;11313;p168"/>
              <p:cNvSpPr/>
              <p:nvPr/>
            </p:nvSpPr>
            <p:spPr>
              <a:xfrm>
                <a:off x="2582" y="2083"/>
                <a:ext cx="37" cy="37"/>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11314" name="Google Shape;11314;p168"/>
              <p:cNvCxnSpPr/>
              <p:nvPr/>
            </p:nvCxnSpPr>
            <p:spPr>
              <a:xfrm>
                <a:off x="1782" y="1876"/>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1315" name="Google Shape;11315;p168"/>
              <p:cNvCxnSpPr/>
              <p:nvPr/>
            </p:nvCxnSpPr>
            <p:spPr>
              <a:xfrm>
                <a:off x="1782" y="2301"/>
                <a:ext cx="67" cy="0"/>
              </a:xfrm>
              <a:prstGeom prst="straightConnector1">
                <a:avLst/>
              </a:prstGeom>
              <a:noFill/>
              <a:ln cap="flat" cmpd="sng" w="17450">
                <a:solidFill>
                  <a:srgbClr val="002F6C"/>
                </a:solidFill>
                <a:prstDash val="solid"/>
                <a:miter lim="800000"/>
                <a:headEnd len="med" w="med" type="none"/>
                <a:tailEnd len="med" w="med" type="none"/>
              </a:ln>
            </p:spPr>
          </p:cxnSp>
          <p:cxnSp>
            <p:nvCxnSpPr>
              <p:cNvPr id="11316" name="Google Shape;11316;p168"/>
              <p:cNvCxnSpPr/>
              <p:nvPr/>
            </p:nvCxnSpPr>
            <p:spPr>
              <a:xfrm>
                <a:off x="1816" y="1876"/>
                <a:ext cx="0" cy="425"/>
              </a:xfrm>
              <a:prstGeom prst="straightConnector1">
                <a:avLst/>
              </a:prstGeom>
              <a:noFill/>
              <a:ln cap="flat" cmpd="sng" w="17450">
                <a:solidFill>
                  <a:srgbClr val="002F6C"/>
                </a:solidFill>
                <a:prstDash val="solid"/>
                <a:miter lim="800000"/>
                <a:headEnd len="med" w="med" type="none"/>
                <a:tailEnd len="med" w="med" type="none"/>
              </a:ln>
            </p:spPr>
          </p:cxnSp>
          <p:sp>
            <p:nvSpPr>
              <p:cNvPr id="11317" name="Google Shape;11317;p168"/>
              <p:cNvSpPr/>
              <p:nvPr/>
            </p:nvSpPr>
            <p:spPr>
              <a:xfrm>
                <a:off x="1797" y="2072"/>
                <a:ext cx="37" cy="39"/>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18" name="Google Shape;11318;p168"/>
              <p:cNvSpPr/>
              <p:nvPr/>
            </p:nvSpPr>
            <p:spPr>
              <a:xfrm>
                <a:off x="1110" y="2072"/>
                <a:ext cx="37" cy="39"/>
              </a:xfrm>
              <a:prstGeom prst="ellipse">
                <a:avLst/>
              </a:prstGeom>
              <a:solidFill>
                <a:srgbClr val="002F6C"/>
              </a:solidFill>
              <a:ln cap="flat" cmpd="sng" w="9525">
                <a:solidFill>
                  <a:srgbClr val="002F6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19" name="Google Shape;11319;p168"/>
              <p:cNvSpPr/>
              <p:nvPr/>
            </p:nvSpPr>
            <p:spPr>
              <a:xfrm>
                <a:off x="1129" y="2036"/>
                <a:ext cx="3801" cy="71"/>
              </a:xfrm>
              <a:custGeom>
                <a:rect b="b" l="l" r="r" t="t"/>
                <a:pathLst>
                  <a:path extrusionOk="0" h="71" w="3801">
                    <a:moveTo>
                      <a:pt x="0" y="55"/>
                    </a:moveTo>
                    <a:lnTo>
                      <a:pt x="687" y="55"/>
                    </a:lnTo>
                    <a:lnTo>
                      <a:pt x="1472" y="65"/>
                    </a:lnTo>
                    <a:lnTo>
                      <a:pt x="3025" y="71"/>
                    </a:lnTo>
                    <a:lnTo>
                      <a:pt x="3801" y="0"/>
                    </a:lnTo>
                  </a:path>
                </a:pathLst>
              </a:custGeom>
              <a:noFill/>
              <a:ln cap="flat" cmpd="sng" w="19050">
                <a:solidFill>
                  <a:srgbClr val="002F6C"/>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1320" name="Google Shape;11320;p168"/>
            <p:cNvGrpSpPr/>
            <p:nvPr/>
          </p:nvGrpSpPr>
          <p:grpSpPr>
            <a:xfrm>
              <a:off x="1993420" y="2431638"/>
              <a:ext cx="6200775" cy="1930400"/>
              <a:chOff x="1110" y="1369"/>
              <a:chExt cx="3906" cy="1216"/>
            </a:xfrm>
          </p:grpSpPr>
          <p:cxnSp>
            <p:nvCxnSpPr>
              <p:cNvPr id="11321" name="Google Shape;11321;p168"/>
              <p:cNvCxnSpPr/>
              <p:nvPr/>
            </p:nvCxnSpPr>
            <p:spPr>
              <a:xfrm>
                <a:off x="1840" y="1680"/>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1322" name="Google Shape;11322;p168"/>
              <p:cNvCxnSpPr/>
              <p:nvPr/>
            </p:nvCxnSpPr>
            <p:spPr>
              <a:xfrm>
                <a:off x="1840" y="2277"/>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1323" name="Google Shape;11323;p168"/>
              <p:cNvCxnSpPr/>
              <p:nvPr/>
            </p:nvCxnSpPr>
            <p:spPr>
              <a:xfrm>
                <a:off x="1873" y="1680"/>
                <a:ext cx="0" cy="597"/>
              </a:xfrm>
              <a:prstGeom prst="straightConnector1">
                <a:avLst/>
              </a:prstGeom>
              <a:noFill/>
              <a:ln cap="flat" cmpd="sng" w="17450">
                <a:solidFill>
                  <a:schemeClr val="lt2"/>
                </a:solidFill>
                <a:prstDash val="solid"/>
                <a:miter lim="800000"/>
                <a:headEnd len="med" w="med" type="none"/>
                <a:tailEnd len="med" w="med" type="none"/>
              </a:ln>
            </p:spPr>
          </p:cxnSp>
          <p:cxnSp>
            <p:nvCxnSpPr>
              <p:cNvPr id="11324" name="Google Shape;11324;p168"/>
              <p:cNvCxnSpPr/>
              <p:nvPr/>
            </p:nvCxnSpPr>
            <p:spPr>
              <a:xfrm>
                <a:off x="1840" y="1680"/>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1325" name="Google Shape;11325;p168"/>
              <p:cNvCxnSpPr/>
              <p:nvPr/>
            </p:nvCxnSpPr>
            <p:spPr>
              <a:xfrm>
                <a:off x="1840" y="2277"/>
                <a:ext cx="67" cy="0"/>
              </a:xfrm>
              <a:prstGeom prst="straightConnector1">
                <a:avLst/>
              </a:prstGeom>
              <a:noFill/>
              <a:ln cap="flat" cmpd="sng" w="17450">
                <a:solidFill>
                  <a:schemeClr val="lt2"/>
                </a:solidFill>
                <a:prstDash val="solid"/>
                <a:miter lim="800000"/>
                <a:headEnd len="med" w="med" type="none"/>
                <a:tailEnd len="med" w="med" type="none"/>
              </a:ln>
            </p:spPr>
          </p:cxnSp>
          <p:cxnSp>
            <p:nvCxnSpPr>
              <p:cNvPr id="11326" name="Google Shape;11326;p168"/>
              <p:cNvCxnSpPr/>
              <p:nvPr/>
            </p:nvCxnSpPr>
            <p:spPr>
              <a:xfrm>
                <a:off x="1873" y="1680"/>
                <a:ext cx="0" cy="597"/>
              </a:xfrm>
              <a:prstGeom prst="straightConnector1">
                <a:avLst/>
              </a:prstGeom>
              <a:noFill/>
              <a:ln cap="flat" cmpd="sng" w="17450">
                <a:solidFill>
                  <a:schemeClr val="lt2"/>
                </a:solidFill>
                <a:prstDash val="solid"/>
                <a:miter lim="800000"/>
                <a:headEnd len="med" w="med" type="none"/>
                <a:tailEnd len="med" w="med" type="none"/>
              </a:ln>
            </p:spPr>
          </p:cxnSp>
          <p:cxnSp>
            <p:nvCxnSpPr>
              <p:cNvPr id="11327" name="Google Shape;11327;p168"/>
              <p:cNvCxnSpPr/>
              <p:nvPr/>
            </p:nvCxnSpPr>
            <p:spPr>
              <a:xfrm>
                <a:off x="2619" y="1460"/>
                <a:ext cx="69" cy="0"/>
              </a:xfrm>
              <a:prstGeom prst="straightConnector1">
                <a:avLst/>
              </a:prstGeom>
              <a:noFill/>
              <a:ln cap="flat" cmpd="sng" w="17450">
                <a:solidFill>
                  <a:schemeClr val="lt2"/>
                </a:solidFill>
                <a:prstDash val="solid"/>
                <a:miter lim="800000"/>
                <a:headEnd len="med" w="med" type="none"/>
                <a:tailEnd len="med" w="med" type="none"/>
              </a:ln>
            </p:spPr>
          </p:cxnSp>
          <p:cxnSp>
            <p:nvCxnSpPr>
              <p:cNvPr id="11328" name="Google Shape;11328;p168"/>
              <p:cNvCxnSpPr/>
              <p:nvPr/>
            </p:nvCxnSpPr>
            <p:spPr>
              <a:xfrm>
                <a:off x="2619" y="2585"/>
                <a:ext cx="69" cy="0"/>
              </a:xfrm>
              <a:prstGeom prst="straightConnector1">
                <a:avLst/>
              </a:prstGeom>
              <a:noFill/>
              <a:ln cap="flat" cmpd="sng" w="17450">
                <a:solidFill>
                  <a:schemeClr val="lt2"/>
                </a:solidFill>
                <a:prstDash val="solid"/>
                <a:miter lim="800000"/>
                <a:headEnd len="med" w="med" type="none"/>
                <a:tailEnd len="med" w="med" type="none"/>
              </a:ln>
            </p:spPr>
          </p:cxnSp>
          <p:cxnSp>
            <p:nvCxnSpPr>
              <p:cNvPr id="11329" name="Google Shape;11329;p168"/>
              <p:cNvCxnSpPr/>
              <p:nvPr/>
            </p:nvCxnSpPr>
            <p:spPr>
              <a:xfrm>
                <a:off x="2654" y="1460"/>
                <a:ext cx="0" cy="1125"/>
              </a:xfrm>
              <a:prstGeom prst="straightConnector1">
                <a:avLst/>
              </a:prstGeom>
              <a:noFill/>
              <a:ln cap="flat" cmpd="sng" w="17450">
                <a:solidFill>
                  <a:schemeClr val="lt2"/>
                </a:solidFill>
                <a:prstDash val="solid"/>
                <a:miter lim="800000"/>
                <a:headEnd len="med" w="med" type="none"/>
                <a:tailEnd len="med" w="med" type="none"/>
              </a:ln>
            </p:spPr>
          </p:cxnSp>
          <p:cxnSp>
            <p:nvCxnSpPr>
              <p:cNvPr id="11330" name="Google Shape;11330;p168"/>
              <p:cNvCxnSpPr/>
              <p:nvPr/>
            </p:nvCxnSpPr>
            <p:spPr>
              <a:xfrm>
                <a:off x="4172" y="1369"/>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1331" name="Google Shape;11331;p168"/>
              <p:cNvCxnSpPr/>
              <p:nvPr/>
            </p:nvCxnSpPr>
            <p:spPr>
              <a:xfrm>
                <a:off x="4172" y="2563"/>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1332" name="Google Shape;11332;p168"/>
              <p:cNvCxnSpPr/>
              <p:nvPr/>
            </p:nvCxnSpPr>
            <p:spPr>
              <a:xfrm>
                <a:off x="4205" y="1369"/>
                <a:ext cx="0" cy="1194"/>
              </a:xfrm>
              <a:prstGeom prst="straightConnector1">
                <a:avLst/>
              </a:prstGeom>
              <a:noFill/>
              <a:ln cap="flat" cmpd="sng" w="17450">
                <a:solidFill>
                  <a:schemeClr val="lt2"/>
                </a:solidFill>
                <a:prstDash val="solid"/>
                <a:miter lim="800000"/>
                <a:headEnd len="med" w="med" type="none"/>
                <a:tailEnd len="med" w="med" type="none"/>
              </a:ln>
            </p:spPr>
          </p:cxnSp>
          <p:cxnSp>
            <p:nvCxnSpPr>
              <p:cNvPr id="11333" name="Google Shape;11333;p168"/>
              <p:cNvCxnSpPr/>
              <p:nvPr/>
            </p:nvCxnSpPr>
            <p:spPr>
              <a:xfrm>
                <a:off x="4948" y="1460"/>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1334" name="Google Shape;11334;p168"/>
              <p:cNvCxnSpPr/>
              <p:nvPr/>
            </p:nvCxnSpPr>
            <p:spPr>
              <a:xfrm>
                <a:off x="4948" y="2449"/>
                <a:ext cx="68" cy="0"/>
              </a:xfrm>
              <a:prstGeom prst="straightConnector1">
                <a:avLst/>
              </a:prstGeom>
              <a:noFill/>
              <a:ln cap="flat" cmpd="sng" w="17450">
                <a:solidFill>
                  <a:schemeClr val="lt2"/>
                </a:solidFill>
                <a:prstDash val="solid"/>
                <a:miter lim="800000"/>
                <a:headEnd len="med" w="med" type="none"/>
                <a:tailEnd len="med" w="med" type="none"/>
              </a:ln>
            </p:spPr>
          </p:cxnSp>
          <p:cxnSp>
            <p:nvCxnSpPr>
              <p:cNvPr id="11335" name="Google Shape;11335;p168"/>
              <p:cNvCxnSpPr/>
              <p:nvPr/>
            </p:nvCxnSpPr>
            <p:spPr>
              <a:xfrm>
                <a:off x="4981" y="1460"/>
                <a:ext cx="0" cy="989"/>
              </a:xfrm>
              <a:prstGeom prst="straightConnector1">
                <a:avLst/>
              </a:prstGeom>
              <a:noFill/>
              <a:ln cap="flat" cmpd="sng" w="17450">
                <a:solidFill>
                  <a:schemeClr val="lt2"/>
                </a:solidFill>
                <a:prstDash val="solid"/>
                <a:miter lim="800000"/>
                <a:headEnd len="med" w="med" type="none"/>
                <a:tailEnd len="med" w="med" type="none"/>
              </a:ln>
            </p:spPr>
          </p:cxnSp>
          <p:sp>
            <p:nvSpPr>
              <p:cNvPr id="11336" name="Google Shape;11336;p168"/>
              <p:cNvSpPr/>
              <p:nvPr/>
            </p:nvSpPr>
            <p:spPr>
              <a:xfrm>
                <a:off x="4963" y="1935"/>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37" name="Google Shape;11337;p168"/>
              <p:cNvSpPr/>
              <p:nvPr/>
            </p:nvSpPr>
            <p:spPr>
              <a:xfrm>
                <a:off x="4187" y="1947"/>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38" name="Google Shape;11338;p168"/>
              <p:cNvSpPr/>
              <p:nvPr/>
            </p:nvSpPr>
            <p:spPr>
              <a:xfrm>
                <a:off x="2635" y="2002"/>
                <a:ext cx="37"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39" name="Google Shape;11339;p168"/>
              <p:cNvSpPr/>
              <p:nvPr/>
            </p:nvSpPr>
            <p:spPr>
              <a:xfrm>
                <a:off x="1854" y="1961"/>
                <a:ext cx="39" cy="37"/>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40" name="Google Shape;11340;p168"/>
              <p:cNvSpPr/>
              <p:nvPr/>
            </p:nvSpPr>
            <p:spPr>
              <a:xfrm>
                <a:off x="1110" y="2069"/>
                <a:ext cx="37" cy="38"/>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41" name="Google Shape;11341;p168"/>
              <p:cNvSpPr/>
              <p:nvPr/>
            </p:nvSpPr>
            <p:spPr>
              <a:xfrm>
                <a:off x="1129" y="1954"/>
                <a:ext cx="3852" cy="134"/>
              </a:xfrm>
              <a:custGeom>
                <a:rect b="b" l="l" r="r" t="t"/>
                <a:pathLst>
                  <a:path extrusionOk="0" h="134" w="3852">
                    <a:moveTo>
                      <a:pt x="0" y="134"/>
                    </a:moveTo>
                    <a:lnTo>
                      <a:pt x="744" y="25"/>
                    </a:lnTo>
                    <a:lnTo>
                      <a:pt x="1525" y="66"/>
                    </a:lnTo>
                    <a:lnTo>
                      <a:pt x="3076" y="12"/>
                    </a:lnTo>
                    <a:lnTo>
                      <a:pt x="3852" y="0"/>
                    </a:lnTo>
                  </a:path>
                </a:pathLst>
              </a:custGeom>
              <a:noFill/>
              <a:ln cap="flat" cmpd="sng" w="19050">
                <a:solidFill>
                  <a:schemeClr val="lt2"/>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342" name="Google Shape;11342;p168"/>
            <p:cNvSpPr/>
            <p:nvPr/>
          </p:nvSpPr>
          <p:spPr>
            <a:xfrm>
              <a:off x="546098" y="5428601"/>
              <a:ext cx="7835515" cy="494314"/>
            </a:xfrm>
            <a:prstGeom prst="rect">
              <a:avLst/>
            </a:pr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11343" name="Google Shape;11343;p168"/>
          <p:cNvGrpSpPr/>
          <p:nvPr/>
        </p:nvGrpSpPr>
        <p:grpSpPr>
          <a:xfrm>
            <a:off x="8708792" y="1495427"/>
            <a:ext cx="3263030" cy="3761142"/>
            <a:chOff x="8708792" y="1495427"/>
            <a:chExt cx="3263030" cy="3761142"/>
          </a:xfrm>
        </p:grpSpPr>
        <p:sp>
          <p:nvSpPr>
            <p:cNvPr id="11344" name="Google Shape;11344;p168"/>
            <p:cNvSpPr/>
            <p:nvPr/>
          </p:nvSpPr>
          <p:spPr>
            <a:xfrm>
              <a:off x="8708792" y="1495427"/>
              <a:ext cx="3263030" cy="3761142"/>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11345" name="Google Shape;11345;p168"/>
            <p:cNvSpPr/>
            <p:nvPr/>
          </p:nvSpPr>
          <p:spPr>
            <a:xfrm>
              <a:off x="8864940" y="2250945"/>
              <a:ext cx="2964645" cy="287001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O tratamento</a:t>
              </a:r>
              <a:r>
                <a:rPr b="1" i="0" lang="pt-BR" sz="1400" u="none" cap="none" strike="noStrike">
                  <a:solidFill>
                    <a:schemeClr val="lt1"/>
                  </a:solidFill>
                  <a:latin typeface="Calibri"/>
                  <a:ea typeface="Calibri"/>
                  <a:cs typeface="Calibri"/>
                  <a:sym typeface="Calibri"/>
                </a:rPr>
                <a:t> com</a:t>
              </a:r>
              <a:r>
                <a:rPr b="1" i="0" lang="pt-BR" sz="1400" u="none" cap="none" strike="noStrike">
                  <a:solidFill>
                    <a:schemeClr val="lt1"/>
                  </a:solidFill>
                  <a:latin typeface="Calibri"/>
                  <a:ea typeface="Calibri"/>
                  <a:cs typeface="Calibri"/>
                  <a:sym typeface="Calibri"/>
                </a:rPr>
                <a:t> ravulizumabe</a:t>
              </a:r>
              <a:r>
                <a:rPr b="1" baseline="30000" i="0" lang="pt-BR" sz="1400" u="none" cap="none" strike="noStrike">
                  <a:solidFill>
                    <a:schemeClr val="lt1"/>
                  </a:solidFill>
                  <a:latin typeface="Calibri"/>
                  <a:ea typeface="Calibri"/>
                  <a:cs typeface="Calibri"/>
                  <a:sym typeface="Calibri"/>
                </a:rPr>
                <a:t> </a:t>
              </a:r>
              <a:r>
                <a:rPr b="1" i="0" lang="pt-BR" sz="1400" u="none" cap="none" strike="noStrike">
                  <a:solidFill>
                    <a:schemeClr val="lt1"/>
                  </a:solidFill>
                  <a:latin typeface="Calibri"/>
                  <a:ea typeface="Calibri"/>
                  <a:cs typeface="Calibri"/>
                  <a:sym typeface="Calibri"/>
                </a:rPr>
                <a:t>resultou em melhora da Qualidade de Vida</a:t>
              </a:r>
              <a:r>
                <a:rPr b="1" baseline="30000" i="0" lang="pt-BR" sz="1400" u="none" cap="none" strike="noStrike">
                  <a:solidFill>
                    <a:schemeClr val="lt1"/>
                  </a:solidFill>
                  <a:latin typeface="Calibri"/>
                  <a:ea typeface="Calibri"/>
                  <a:cs typeface="Calibri"/>
                  <a:sym typeface="Calibri"/>
                </a:rPr>
                <a:t>†</a:t>
              </a:r>
              <a:r>
                <a:rPr b="1" i="0" lang="pt-BR" sz="1400" u="none" cap="none" strike="noStrike">
                  <a:solidFill>
                    <a:schemeClr val="lt1"/>
                  </a:solidFill>
                  <a:latin typeface="Calibri"/>
                  <a:ea typeface="Calibri"/>
                  <a:cs typeface="Calibri"/>
                  <a:sym typeface="Calibri"/>
                </a:rPr>
                <a:t> em pacientes pediátricos com HPN</a:t>
              </a:r>
              <a:r>
                <a:rPr b="1" baseline="30000" i="0" lang="pt-BR" sz="1400" u="none" cap="none" strike="noStrike">
                  <a:solidFill>
                    <a:schemeClr val="lt1"/>
                  </a:solidFill>
                  <a:latin typeface="Calibri"/>
                  <a:ea typeface="Calibri"/>
                  <a:cs typeface="Calibri"/>
                  <a:sym typeface="Calibri"/>
                </a:rPr>
                <a:t>1</a:t>
              </a:r>
              <a:endParaRPr b="1" i="0" sz="1400" u="none" cap="none" strike="noStrike">
                <a:solidFill>
                  <a:schemeClr val="lt1"/>
                </a:solidFill>
                <a:latin typeface="Calibri"/>
                <a:ea typeface="Calibri"/>
                <a:cs typeface="Calibri"/>
                <a:sym typeface="Calibri"/>
              </a:endParaRPr>
            </a:p>
            <a:p>
              <a:pPr indent="0" lvl="0" marL="0" marR="0" rtl="0" algn="l">
                <a:lnSpc>
                  <a:spcPct val="100000"/>
                </a:lnSpc>
                <a:spcBef>
                  <a:spcPts val="600"/>
                </a:spcBef>
                <a:spcAft>
                  <a:spcPts val="0"/>
                </a:spcAft>
                <a:buNone/>
              </a:pPr>
              <a:r>
                <a:rPr b="0" i="0" lang="pt-BR" sz="1100" u="none" cap="none" strike="noStrike">
                  <a:solidFill>
                    <a:schemeClr val="lt1"/>
                  </a:solidFill>
                  <a:latin typeface="Calibri"/>
                  <a:ea typeface="Calibri"/>
                  <a:cs typeface="Calibri"/>
                  <a:sym typeface="Calibri"/>
                </a:rPr>
                <a:t>Observou-se melhora média de </a:t>
              </a:r>
              <a:r>
                <a:rPr b="1" i="0" lang="pt-BR" sz="1100" u="none" cap="none" strike="noStrike">
                  <a:solidFill>
                    <a:schemeClr val="lt1"/>
                  </a:solidFill>
                  <a:latin typeface="Calibri"/>
                  <a:ea typeface="Calibri"/>
                  <a:cs typeface="Calibri"/>
                  <a:sym typeface="Calibri"/>
                </a:rPr>
                <a:t>3,0 pontos</a:t>
              </a:r>
              <a:r>
                <a:rPr b="1" baseline="30000" i="0" lang="pt-BR" sz="1100" u="none" cap="none" strike="noStrike">
                  <a:solidFill>
                    <a:schemeClr val="lt1"/>
                  </a:solidFill>
                  <a:latin typeface="Calibri"/>
                  <a:ea typeface="Calibri"/>
                  <a:cs typeface="Calibri"/>
                  <a:sym typeface="Calibri"/>
                </a:rPr>
                <a:t>‡</a:t>
              </a:r>
              <a:r>
                <a:rPr b="1" i="0" lang="pt-BR" sz="1100" u="none" cap="none" strike="noStrike">
                  <a:solidFill>
                    <a:schemeClr val="lt1"/>
                  </a:solidFill>
                  <a:latin typeface="Calibri"/>
                  <a:ea typeface="Calibri"/>
                  <a:cs typeface="Calibri"/>
                  <a:sym typeface="Calibri"/>
                </a:rPr>
                <a:t> </a:t>
              </a:r>
              <a:r>
                <a:rPr b="0" lang="pt-BR" sz="1100" u="none" cap="none" strike="noStrike">
                  <a:solidFill>
                    <a:schemeClr val="lt1"/>
                  </a:solidFill>
                  <a:latin typeface="Calibri"/>
                  <a:ea typeface="Calibri"/>
                  <a:cs typeface="Calibri"/>
                  <a:sym typeface="Calibri"/>
                </a:rPr>
                <a:t>em relação ao</a:t>
              </a:r>
              <a:r>
                <a:rPr b="0" i="1" lang="pt-BR" sz="1100" u="none" cap="none" strike="noStrike">
                  <a:solidFill>
                    <a:schemeClr val="lt1"/>
                  </a:solidFill>
                  <a:latin typeface="Calibri"/>
                  <a:ea typeface="Calibri"/>
                  <a:cs typeface="Calibri"/>
                  <a:sym typeface="Calibri"/>
                </a:rPr>
                <a:t> </a:t>
              </a:r>
              <a:r>
                <a:rPr b="0" lang="pt-BR" sz="1100" u="none" cap="none" strike="noStrike">
                  <a:solidFill>
                    <a:schemeClr val="lt1"/>
                  </a:solidFill>
                  <a:latin typeface="Calibri"/>
                  <a:ea typeface="Calibri"/>
                  <a:cs typeface="Calibri"/>
                  <a:sym typeface="Calibri"/>
                </a:rPr>
                <a:t>valor basal no escore</a:t>
              </a:r>
              <a:r>
                <a:rPr b="0" i="0" lang="pt-BR" sz="1100" u="none" cap="none" strike="noStrike">
                  <a:solidFill>
                    <a:schemeClr val="lt1"/>
                  </a:solidFill>
                  <a:latin typeface="Calibri"/>
                  <a:ea typeface="Calibri"/>
                  <a:cs typeface="Calibri"/>
                  <a:sym typeface="Calibri"/>
                </a:rPr>
                <a:t> FACIT-Fadiga pediátrico na </a:t>
              </a:r>
              <a:r>
                <a:rPr b="1" i="0" lang="pt-BR" sz="1100" u="none" cap="none" strike="noStrike">
                  <a:solidFill>
                    <a:schemeClr val="lt1"/>
                  </a:solidFill>
                  <a:latin typeface="Calibri"/>
                  <a:ea typeface="Calibri"/>
                  <a:cs typeface="Calibri"/>
                  <a:sym typeface="Calibri"/>
                </a:rPr>
                <a:t>coorte virgem</a:t>
              </a:r>
              <a:r>
                <a:rPr b="1" i="0" lang="pt-BR" sz="1100" u="none" cap="none" strike="noStrike">
                  <a:solidFill>
                    <a:schemeClr val="lt1"/>
                  </a:solidFill>
                  <a:latin typeface="Calibri"/>
                  <a:ea typeface="Calibri"/>
                  <a:cs typeface="Calibri"/>
                  <a:sym typeface="Calibri"/>
                </a:rPr>
                <a:t> de tratamento com </a:t>
              </a:r>
              <a:r>
                <a:rPr b="1" i="0" lang="pt-BR" sz="1100" u="none" cap="none" strike="noStrike">
                  <a:solidFill>
                    <a:schemeClr val="lt1"/>
                  </a:solidFill>
                  <a:latin typeface="Calibri"/>
                  <a:ea typeface="Calibri"/>
                  <a:cs typeface="Calibri"/>
                  <a:sym typeface="Calibri"/>
                </a:rPr>
                <a:t>inibidor do complemento</a:t>
              </a:r>
              <a:r>
                <a:rPr b="0" i="0" lang="pt-BR" sz="1100" u="none" cap="none" strike="noStrike">
                  <a:solidFill>
                    <a:schemeClr val="lt1"/>
                  </a:solidFill>
                  <a:latin typeface="Calibri"/>
                  <a:ea typeface="Calibri"/>
                  <a:cs typeface="Calibri"/>
                  <a:sym typeface="Calibri"/>
                </a:rPr>
                <a:t>.</a:t>
              </a:r>
              <a:endParaRPr/>
            </a:p>
            <a:p>
              <a:pPr indent="0" lvl="0" marL="182563" marR="0" rtl="0" algn="l">
                <a:lnSpc>
                  <a:spcPct val="100000"/>
                </a:lnSpc>
                <a:spcBef>
                  <a:spcPts val="300"/>
                </a:spcBef>
                <a:spcAft>
                  <a:spcPts val="0"/>
                </a:spcAft>
                <a:buNone/>
              </a:pPr>
              <a:r>
                <a:rPr b="0" i="0" lang="pt-BR" sz="1000" u="none" cap="none" strike="noStrike">
                  <a:solidFill>
                    <a:schemeClr val="lt1"/>
                  </a:solidFill>
                  <a:latin typeface="Calibri"/>
                  <a:ea typeface="Calibri"/>
                  <a:cs typeface="Calibri"/>
                  <a:sym typeface="Calibri"/>
                </a:rPr>
                <a:t>Observou-se </a:t>
              </a:r>
              <a:r>
                <a:rPr b="1" i="0" lang="pt-BR" sz="1000" u="none" cap="none" strike="noStrike">
                  <a:solidFill>
                    <a:schemeClr val="lt1"/>
                  </a:solidFill>
                  <a:latin typeface="Calibri"/>
                  <a:ea typeface="Calibri"/>
                  <a:cs typeface="Calibri"/>
                  <a:sym typeface="Calibri"/>
                </a:rPr>
                <a:t>melhora</a:t>
              </a:r>
              <a:r>
                <a:rPr b="1" i="0" lang="pt-BR" sz="1000" u="none" cap="none" strike="noStrike">
                  <a:solidFill>
                    <a:schemeClr val="lt1"/>
                  </a:solidFill>
                  <a:latin typeface="Calibri"/>
                  <a:ea typeface="Calibri"/>
                  <a:cs typeface="Calibri"/>
                  <a:sym typeface="Calibri"/>
                </a:rPr>
                <a:t> clinicamente significativa no dia 15</a:t>
              </a:r>
              <a:r>
                <a:rPr b="0" i="0" lang="pt-BR" sz="1000" u="none" cap="none" strike="noStrike">
                  <a:solidFill>
                    <a:schemeClr val="lt1"/>
                  </a:solidFill>
                  <a:latin typeface="Calibri"/>
                  <a:ea typeface="Calibri"/>
                  <a:cs typeface="Calibri"/>
                  <a:sym typeface="Calibri"/>
                </a:rPr>
                <a:t> em 2 (50%) pacientes, que se manteve até o dia 183</a:t>
              </a:r>
              <a:endParaRPr b="0" i="0" sz="1000" u="none" cap="none" strike="noStrike">
                <a:solidFill>
                  <a:schemeClr val="lt1"/>
                </a:solidFill>
                <a:latin typeface="Calibri"/>
                <a:ea typeface="Calibri"/>
                <a:cs typeface="Calibri"/>
                <a:sym typeface="Calibri"/>
              </a:endParaRPr>
            </a:p>
            <a:p>
              <a:pPr indent="0" lvl="0" marL="0" marR="0" rtl="0" algn="l">
                <a:lnSpc>
                  <a:spcPct val="100000"/>
                </a:lnSpc>
                <a:spcBef>
                  <a:spcPts val="1200"/>
                </a:spcBef>
                <a:spcAft>
                  <a:spcPts val="0"/>
                </a:spcAft>
                <a:buNone/>
              </a:pPr>
              <a:r>
                <a:rPr b="0" i="0" lang="pt-BR" sz="1100" u="none" cap="none" strike="noStrike">
                  <a:solidFill>
                    <a:schemeClr val="lt1"/>
                  </a:solidFill>
                  <a:latin typeface="Calibri"/>
                  <a:ea typeface="Calibri"/>
                  <a:cs typeface="Calibri"/>
                  <a:sym typeface="Calibri"/>
                </a:rPr>
                <a:t>Observou-se melhora média de </a:t>
              </a:r>
              <a:r>
                <a:rPr b="1" i="0" lang="pt-BR" sz="1100" u="none" cap="none" strike="noStrike">
                  <a:solidFill>
                    <a:schemeClr val="lt1"/>
                  </a:solidFill>
                  <a:latin typeface="Calibri"/>
                  <a:ea typeface="Calibri"/>
                  <a:cs typeface="Calibri"/>
                  <a:sym typeface="Calibri"/>
                </a:rPr>
                <a:t>1,28 pontos </a:t>
              </a:r>
              <a:r>
                <a:rPr b="0" i="0" lang="pt-BR" sz="1100" u="none" cap="none" strike="noStrike">
                  <a:solidFill>
                    <a:schemeClr val="lt1"/>
                  </a:solidFill>
                  <a:latin typeface="Calibri"/>
                  <a:ea typeface="Calibri"/>
                  <a:cs typeface="Calibri"/>
                  <a:sym typeface="Calibri"/>
                </a:rPr>
                <a:t>em relação ao valor basal na coorte </a:t>
              </a:r>
              <a:r>
                <a:rPr b="1" i="0" lang="pt-BR" sz="1100" u="none" cap="none" strike="noStrike">
                  <a:solidFill>
                    <a:schemeClr val="lt1"/>
                  </a:solidFill>
                  <a:latin typeface="Calibri"/>
                  <a:ea typeface="Calibri"/>
                  <a:cs typeface="Calibri"/>
                  <a:sym typeface="Calibri"/>
                </a:rPr>
                <a:t>previamente tratada com</a:t>
              </a:r>
              <a:r>
                <a:rPr b="0" i="0" lang="pt-BR" sz="1100" u="none" cap="none" strike="noStrike">
                  <a:solidFill>
                    <a:schemeClr val="lt1"/>
                  </a:solidFill>
                  <a:latin typeface="Calibri"/>
                  <a:ea typeface="Calibri"/>
                  <a:cs typeface="Calibri"/>
                  <a:sym typeface="Calibri"/>
                </a:rPr>
                <a:t> </a:t>
              </a:r>
              <a:r>
                <a:rPr b="1" i="0" lang="pt-BR" sz="1100" u="none" cap="none" strike="noStrike">
                  <a:solidFill>
                    <a:schemeClr val="lt1"/>
                  </a:solidFill>
                  <a:latin typeface="Calibri"/>
                  <a:ea typeface="Calibri"/>
                  <a:cs typeface="Calibri"/>
                  <a:sym typeface="Calibri"/>
                </a:rPr>
                <a:t>eculizumabe</a:t>
              </a:r>
              <a:endParaRPr b="0" baseline="30000" i="0" sz="1100" u="none" cap="none" strike="noStrike">
                <a:solidFill>
                  <a:schemeClr val="lt1"/>
                </a:solidFill>
                <a:latin typeface="Calibri"/>
                <a:ea typeface="Calibri"/>
                <a:cs typeface="Calibri"/>
                <a:sym typeface="Calibri"/>
              </a:endParaRPr>
            </a:p>
          </p:txBody>
        </p:sp>
        <p:cxnSp>
          <p:nvCxnSpPr>
            <p:cNvPr id="11346" name="Google Shape;11346;p168"/>
            <p:cNvCxnSpPr/>
            <p:nvPr/>
          </p:nvCxnSpPr>
          <p:spPr>
            <a:xfrm>
              <a:off x="8821888" y="4476079"/>
              <a:ext cx="2964645" cy="0"/>
            </a:xfrm>
            <a:prstGeom prst="straightConnector1">
              <a:avLst/>
            </a:prstGeom>
            <a:noFill/>
            <a:ln cap="flat" cmpd="sng" w="12700">
              <a:solidFill>
                <a:srgbClr val="FF3F40"/>
              </a:solidFill>
              <a:prstDash val="solid"/>
              <a:miter lim="800000"/>
              <a:headEnd len="sm" w="sm" type="none"/>
              <a:tailEnd len="sm" w="sm" type="none"/>
            </a:ln>
          </p:spPr>
        </p:cxnSp>
        <p:grpSp>
          <p:nvGrpSpPr>
            <p:cNvPr id="11347" name="Google Shape;11347;p168"/>
            <p:cNvGrpSpPr/>
            <p:nvPr/>
          </p:nvGrpSpPr>
          <p:grpSpPr>
            <a:xfrm>
              <a:off x="9004237" y="1664940"/>
              <a:ext cx="403078" cy="500257"/>
              <a:chOff x="10478464" y="337692"/>
              <a:chExt cx="676154" cy="839168"/>
            </a:xfrm>
          </p:grpSpPr>
          <p:sp>
            <p:nvSpPr>
              <p:cNvPr id="11348" name="Google Shape;11348;p168"/>
              <p:cNvSpPr/>
              <p:nvPr/>
            </p:nvSpPr>
            <p:spPr>
              <a:xfrm>
                <a:off x="10478464" y="337692"/>
                <a:ext cx="676154" cy="839168"/>
              </a:xfrm>
              <a:custGeom>
                <a:rect b="b" l="l" r="r" t="t"/>
                <a:pathLst>
                  <a:path extrusionOk="0" h="839168" w="676154">
                    <a:moveTo>
                      <a:pt x="501056" y="611462"/>
                    </a:moveTo>
                    <a:cubicBezTo>
                      <a:pt x="516013" y="599146"/>
                      <a:pt x="529816" y="585008"/>
                      <a:pt x="542132" y="569158"/>
                    </a:cubicBezTo>
                    <a:cubicBezTo>
                      <a:pt x="548085" y="561530"/>
                      <a:pt x="553703" y="553679"/>
                      <a:pt x="559098" y="545642"/>
                    </a:cubicBezTo>
                    <a:cubicBezTo>
                      <a:pt x="565275" y="536415"/>
                      <a:pt x="570558" y="526815"/>
                      <a:pt x="575060" y="516658"/>
                    </a:cubicBezTo>
                    <a:cubicBezTo>
                      <a:pt x="577999" y="510035"/>
                      <a:pt x="580790" y="503338"/>
                      <a:pt x="583469" y="496566"/>
                    </a:cubicBezTo>
                    <a:cubicBezTo>
                      <a:pt x="587338" y="497347"/>
                      <a:pt x="591171" y="497831"/>
                      <a:pt x="595115" y="497979"/>
                    </a:cubicBezTo>
                    <a:cubicBezTo>
                      <a:pt x="688468" y="502333"/>
                      <a:pt x="708072" y="368201"/>
                      <a:pt x="617402" y="345618"/>
                    </a:cubicBezTo>
                    <a:cubicBezTo>
                      <a:pt x="620862" y="294830"/>
                      <a:pt x="616992" y="246234"/>
                      <a:pt x="605533" y="196637"/>
                    </a:cubicBezTo>
                    <a:cubicBezTo>
                      <a:pt x="592547" y="140492"/>
                      <a:pt x="559694" y="90891"/>
                      <a:pt x="513036" y="57039"/>
                    </a:cubicBezTo>
                    <a:cubicBezTo>
                      <a:pt x="465151" y="22251"/>
                      <a:pt x="416967" y="4763"/>
                      <a:pt x="357922" y="670"/>
                    </a:cubicBezTo>
                    <a:cubicBezTo>
                      <a:pt x="351262" y="223"/>
                      <a:pt x="344676" y="0"/>
                      <a:pt x="338091" y="0"/>
                    </a:cubicBezTo>
                    <a:cubicBezTo>
                      <a:pt x="331542" y="0"/>
                      <a:pt x="324919" y="223"/>
                      <a:pt x="318260" y="670"/>
                    </a:cubicBezTo>
                    <a:cubicBezTo>
                      <a:pt x="259212" y="4763"/>
                      <a:pt x="211027" y="22250"/>
                      <a:pt x="163107" y="57039"/>
                    </a:cubicBezTo>
                    <a:cubicBezTo>
                      <a:pt x="116450" y="90897"/>
                      <a:pt x="83595" y="140457"/>
                      <a:pt x="70610" y="196637"/>
                    </a:cubicBezTo>
                    <a:cubicBezTo>
                      <a:pt x="59151" y="246234"/>
                      <a:pt x="55281" y="294830"/>
                      <a:pt x="58741" y="345618"/>
                    </a:cubicBezTo>
                    <a:cubicBezTo>
                      <a:pt x="-31932" y="368202"/>
                      <a:pt x="-12287" y="502332"/>
                      <a:pt x="81028" y="497979"/>
                    </a:cubicBezTo>
                    <a:cubicBezTo>
                      <a:pt x="84935" y="497793"/>
                      <a:pt x="88804" y="497310"/>
                      <a:pt x="92674" y="496566"/>
                    </a:cubicBezTo>
                    <a:cubicBezTo>
                      <a:pt x="95316" y="503337"/>
                      <a:pt x="98106" y="510035"/>
                      <a:pt x="101083" y="516658"/>
                    </a:cubicBezTo>
                    <a:cubicBezTo>
                      <a:pt x="105585" y="526815"/>
                      <a:pt x="110868" y="536414"/>
                      <a:pt x="117045" y="545642"/>
                    </a:cubicBezTo>
                    <a:cubicBezTo>
                      <a:pt x="122440" y="553679"/>
                      <a:pt x="128096" y="561493"/>
                      <a:pt x="134011" y="569158"/>
                    </a:cubicBezTo>
                    <a:cubicBezTo>
                      <a:pt x="146327" y="585008"/>
                      <a:pt x="160130" y="599146"/>
                      <a:pt x="175087" y="611462"/>
                    </a:cubicBezTo>
                    <a:cubicBezTo>
                      <a:pt x="87391" y="645804"/>
                      <a:pt x="23354" y="722600"/>
                      <a:pt x="5352" y="815021"/>
                    </a:cubicBezTo>
                    <a:cubicBezTo>
                      <a:pt x="627" y="841587"/>
                      <a:pt x="39508" y="849176"/>
                      <a:pt x="45089" y="822760"/>
                    </a:cubicBezTo>
                    <a:cubicBezTo>
                      <a:pt x="58596" y="753406"/>
                      <a:pt x="102686" y="693839"/>
                      <a:pt x="165047" y="660578"/>
                    </a:cubicBezTo>
                    <a:cubicBezTo>
                      <a:pt x="193696" y="730973"/>
                      <a:pt x="262088" y="776964"/>
                      <a:pt x="338059" y="776964"/>
                    </a:cubicBezTo>
                    <a:cubicBezTo>
                      <a:pt x="414036" y="776964"/>
                      <a:pt x="482458" y="730939"/>
                      <a:pt x="511071" y="660578"/>
                    </a:cubicBezTo>
                    <a:cubicBezTo>
                      <a:pt x="573431" y="693804"/>
                      <a:pt x="617485" y="753372"/>
                      <a:pt x="631029" y="822760"/>
                    </a:cubicBezTo>
                    <a:cubicBezTo>
                      <a:pt x="636610" y="849176"/>
                      <a:pt x="675529" y="841587"/>
                      <a:pt x="670767" y="815021"/>
                    </a:cubicBezTo>
                    <a:cubicBezTo>
                      <a:pt x="652796" y="722599"/>
                      <a:pt x="588762" y="645800"/>
                      <a:pt x="501069" y="611462"/>
                    </a:cubicBezTo>
                    <a:close/>
                    <a:moveTo>
                      <a:pt x="612936" y="386691"/>
                    </a:moveTo>
                    <a:cubicBezTo>
                      <a:pt x="650999" y="402579"/>
                      <a:pt x="638199" y="459468"/>
                      <a:pt x="597011" y="457533"/>
                    </a:cubicBezTo>
                    <a:cubicBezTo>
                      <a:pt x="604006" y="434242"/>
                      <a:pt x="609290" y="410726"/>
                      <a:pt x="612936" y="386691"/>
                    </a:cubicBezTo>
                    <a:close/>
                    <a:moveTo>
                      <a:pt x="63239" y="386691"/>
                    </a:moveTo>
                    <a:cubicBezTo>
                      <a:pt x="66848" y="410763"/>
                      <a:pt x="72131" y="434242"/>
                      <a:pt x="79164" y="457533"/>
                    </a:cubicBezTo>
                    <a:cubicBezTo>
                      <a:pt x="37976" y="459468"/>
                      <a:pt x="25176" y="402579"/>
                      <a:pt x="63239" y="386691"/>
                    </a:cubicBezTo>
                    <a:close/>
                    <a:moveTo>
                      <a:pt x="100408" y="357819"/>
                    </a:moveTo>
                    <a:cubicBezTo>
                      <a:pt x="95199" y="305952"/>
                      <a:pt x="98325" y="256578"/>
                      <a:pt x="110082" y="205790"/>
                    </a:cubicBezTo>
                    <a:cubicBezTo>
                      <a:pt x="120872" y="159133"/>
                      <a:pt x="148145" y="117981"/>
                      <a:pt x="186914" y="89852"/>
                    </a:cubicBezTo>
                    <a:cubicBezTo>
                      <a:pt x="228363" y="59789"/>
                      <a:pt x="269998" y="44645"/>
                      <a:pt x="321084" y="41111"/>
                    </a:cubicBezTo>
                    <a:cubicBezTo>
                      <a:pt x="326813" y="40701"/>
                      <a:pt x="332469" y="40515"/>
                      <a:pt x="338088" y="40515"/>
                    </a:cubicBezTo>
                    <a:cubicBezTo>
                      <a:pt x="343706" y="40515"/>
                      <a:pt x="349399" y="40701"/>
                      <a:pt x="355092" y="41111"/>
                    </a:cubicBezTo>
                    <a:cubicBezTo>
                      <a:pt x="406177" y="44645"/>
                      <a:pt x="447812" y="59788"/>
                      <a:pt x="489261" y="89852"/>
                    </a:cubicBezTo>
                    <a:cubicBezTo>
                      <a:pt x="527993" y="117980"/>
                      <a:pt x="555303" y="159168"/>
                      <a:pt x="566093" y="205790"/>
                    </a:cubicBezTo>
                    <a:cubicBezTo>
                      <a:pt x="574763" y="243295"/>
                      <a:pt x="578706" y="280427"/>
                      <a:pt x="578037" y="318900"/>
                    </a:cubicBezTo>
                    <a:cubicBezTo>
                      <a:pt x="577627" y="318676"/>
                      <a:pt x="577181" y="318453"/>
                      <a:pt x="576772" y="318230"/>
                    </a:cubicBezTo>
                    <a:cubicBezTo>
                      <a:pt x="573683" y="316593"/>
                      <a:pt x="570744" y="314770"/>
                      <a:pt x="567879" y="312798"/>
                    </a:cubicBezTo>
                    <a:cubicBezTo>
                      <a:pt x="564865" y="310714"/>
                      <a:pt x="562000" y="308482"/>
                      <a:pt x="559247" y="306100"/>
                    </a:cubicBezTo>
                    <a:cubicBezTo>
                      <a:pt x="556271" y="303533"/>
                      <a:pt x="553406" y="300854"/>
                      <a:pt x="550652" y="298026"/>
                    </a:cubicBezTo>
                    <a:cubicBezTo>
                      <a:pt x="547639" y="294976"/>
                      <a:pt x="544774" y="291776"/>
                      <a:pt x="541983" y="288539"/>
                    </a:cubicBezTo>
                    <a:cubicBezTo>
                      <a:pt x="538932" y="285004"/>
                      <a:pt x="535993" y="281358"/>
                      <a:pt x="533128" y="277675"/>
                    </a:cubicBezTo>
                    <a:cubicBezTo>
                      <a:pt x="530040" y="273693"/>
                      <a:pt x="527026" y="269638"/>
                      <a:pt x="524049" y="265545"/>
                    </a:cubicBezTo>
                    <a:cubicBezTo>
                      <a:pt x="520254" y="260299"/>
                      <a:pt x="516422" y="255053"/>
                      <a:pt x="512627" y="249770"/>
                    </a:cubicBezTo>
                    <a:cubicBezTo>
                      <a:pt x="501576" y="234515"/>
                      <a:pt x="478657" y="234999"/>
                      <a:pt x="468277" y="250700"/>
                    </a:cubicBezTo>
                    <a:cubicBezTo>
                      <a:pt x="464705" y="256095"/>
                      <a:pt x="461096" y="261527"/>
                      <a:pt x="457524" y="266922"/>
                    </a:cubicBezTo>
                    <a:cubicBezTo>
                      <a:pt x="455515" y="269973"/>
                      <a:pt x="453468" y="272987"/>
                      <a:pt x="451459" y="276038"/>
                    </a:cubicBezTo>
                    <a:cubicBezTo>
                      <a:pt x="450045" y="278196"/>
                      <a:pt x="448631" y="280354"/>
                      <a:pt x="447255" y="282512"/>
                    </a:cubicBezTo>
                    <a:cubicBezTo>
                      <a:pt x="442976" y="289284"/>
                      <a:pt x="438176" y="295720"/>
                      <a:pt x="432819" y="301636"/>
                    </a:cubicBezTo>
                    <a:cubicBezTo>
                      <a:pt x="427758" y="307255"/>
                      <a:pt x="422214" y="312389"/>
                      <a:pt x="416224" y="317003"/>
                    </a:cubicBezTo>
                    <a:cubicBezTo>
                      <a:pt x="413248" y="319310"/>
                      <a:pt x="410159" y="321468"/>
                      <a:pt x="406960" y="323477"/>
                    </a:cubicBezTo>
                    <a:cubicBezTo>
                      <a:pt x="403760" y="325486"/>
                      <a:pt x="400486" y="327347"/>
                      <a:pt x="397137" y="329058"/>
                    </a:cubicBezTo>
                    <a:cubicBezTo>
                      <a:pt x="393603" y="330881"/>
                      <a:pt x="389994" y="332518"/>
                      <a:pt x="386310" y="334007"/>
                    </a:cubicBezTo>
                    <a:cubicBezTo>
                      <a:pt x="382627" y="335495"/>
                      <a:pt x="378869" y="336797"/>
                      <a:pt x="375074" y="337988"/>
                    </a:cubicBezTo>
                    <a:cubicBezTo>
                      <a:pt x="368525" y="340034"/>
                      <a:pt x="361902" y="341783"/>
                      <a:pt x="355205" y="343234"/>
                    </a:cubicBezTo>
                    <a:cubicBezTo>
                      <a:pt x="348508" y="344685"/>
                      <a:pt x="341736" y="345801"/>
                      <a:pt x="334928" y="346583"/>
                    </a:cubicBezTo>
                    <a:cubicBezTo>
                      <a:pt x="331691" y="346955"/>
                      <a:pt x="328454" y="347252"/>
                      <a:pt x="325180" y="347476"/>
                    </a:cubicBezTo>
                    <a:cubicBezTo>
                      <a:pt x="321943" y="347699"/>
                      <a:pt x="318669" y="347810"/>
                      <a:pt x="315395" y="347885"/>
                    </a:cubicBezTo>
                    <a:cubicBezTo>
                      <a:pt x="312195" y="347922"/>
                      <a:pt x="308995" y="347885"/>
                      <a:pt x="305758" y="347773"/>
                    </a:cubicBezTo>
                    <a:cubicBezTo>
                      <a:pt x="302559" y="347662"/>
                      <a:pt x="299359" y="347476"/>
                      <a:pt x="296159" y="347178"/>
                    </a:cubicBezTo>
                    <a:cubicBezTo>
                      <a:pt x="289759" y="346620"/>
                      <a:pt x="283435" y="345764"/>
                      <a:pt x="277109" y="344536"/>
                    </a:cubicBezTo>
                    <a:cubicBezTo>
                      <a:pt x="273649" y="343867"/>
                      <a:pt x="270226" y="343122"/>
                      <a:pt x="266803" y="342267"/>
                    </a:cubicBezTo>
                    <a:cubicBezTo>
                      <a:pt x="311005" y="323365"/>
                      <a:pt x="345942" y="287795"/>
                      <a:pt x="364101" y="243292"/>
                    </a:cubicBezTo>
                    <a:cubicBezTo>
                      <a:pt x="372026" y="219294"/>
                      <a:pt x="337721" y="205304"/>
                      <a:pt x="326596" y="228000"/>
                    </a:cubicBezTo>
                    <a:cubicBezTo>
                      <a:pt x="307620" y="274546"/>
                      <a:pt x="265465" y="307586"/>
                      <a:pt x="215754" y="314990"/>
                    </a:cubicBezTo>
                    <a:cubicBezTo>
                      <a:pt x="207605" y="316181"/>
                      <a:pt x="199680" y="316181"/>
                      <a:pt x="191532" y="314915"/>
                    </a:cubicBezTo>
                    <a:cubicBezTo>
                      <a:pt x="189448" y="314581"/>
                      <a:pt x="187364" y="314357"/>
                      <a:pt x="185281" y="314209"/>
                    </a:cubicBezTo>
                    <a:cubicBezTo>
                      <a:pt x="182118" y="313985"/>
                      <a:pt x="178918" y="313911"/>
                      <a:pt x="175756" y="314060"/>
                    </a:cubicBezTo>
                    <a:cubicBezTo>
                      <a:pt x="172593" y="314209"/>
                      <a:pt x="169431" y="314581"/>
                      <a:pt x="166305" y="315102"/>
                    </a:cubicBezTo>
                    <a:cubicBezTo>
                      <a:pt x="163217" y="315660"/>
                      <a:pt x="160129" y="316367"/>
                      <a:pt x="157115" y="317297"/>
                    </a:cubicBezTo>
                    <a:cubicBezTo>
                      <a:pt x="154139" y="318190"/>
                      <a:pt x="151236" y="319269"/>
                      <a:pt x="148372" y="320497"/>
                    </a:cubicBezTo>
                    <a:cubicBezTo>
                      <a:pt x="142902" y="322878"/>
                      <a:pt x="137730" y="325854"/>
                      <a:pt x="132856" y="329315"/>
                    </a:cubicBezTo>
                    <a:cubicBezTo>
                      <a:pt x="131294" y="330394"/>
                      <a:pt x="129768" y="331547"/>
                      <a:pt x="128280" y="332701"/>
                    </a:cubicBezTo>
                    <a:cubicBezTo>
                      <a:pt x="126605" y="334003"/>
                      <a:pt x="124931" y="335305"/>
                      <a:pt x="123294" y="336644"/>
                    </a:cubicBezTo>
                    <a:cubicBezTo>
                      <a:pt x="120094" y="339249"/>
                      <a:pt x="117006" y="341928"/>
                      <a:pt x="113992" y="344718"/>
                    </a:cubicBezTo>
                    <a:cubicBezTo>
                      <a:pt x="109304" y="348923"/>
                      <a:pt x="104839" y="353313"/>
                      <a:pt x="100412" y="357815"/>
                    </a:cubicBezTo>
                    <a:close/>
                    <a:moveTo>
                      <a:pt x="338086" y="736476"/>
                    </a:moveTo>
                    <a:cubicBezTo>
                      <a:pt x="271596" y="736476"/>
                      <a:pt x="213442" y="691604"/>
                      <a:pt x="196592" y="627272"/>
                    </a:cubicBezTo>
                    <a:cubicBezTo>
                      <a:pt x="206005" y="633485"/>
                      <a:pt x="215753" y="639029"/>
                      <a:pt x="225836" y="643903"/>
                    </a:cubicBezTo>
                    <a:cubicBezTo>
                      <a:pt x="260700" y="660758"/>
                      <a:pt x="299060" y="669279"/>
                      <a:pt x="338127" y="668758"/>
                    </a:cubicBezTo>
                    <a:cubicBezTo>
                      <a:pt x="377157" y="669316"/>
                      <a:pt x="415554" y="660758"/>
                      <a:pt x="450417" y="643903"/>
                    </a:cubicBezTo>
                    <a:cubicBezTo>
                      <a:pt x="460463" y="639029"/>
                      <a:pt x="470248" y="633485"/>
                      <a:pt x="479662" y="627272"/>
                    </a:cubicBezTo>
                    <a:cubicBezTo>
                      <a:pt x="462733" y="691640"/>
                      <a:pt x="404578" y="736476"/>
                      <a:pt x="338091" y="736476"/>
                    </a:cubicBezTo>
                    <a:close/>
                    <a:moveTo>
                      <a:pt x="338086" y="628319"/>
                    </a:moveTo>
                    <a:cubicBezTo>
                      <a:pt x="272117" y="629398"/>
                      <a:pt x="209012" y="599707"/>
                      <a:pt x="166007" y="544343"/>
                    </a:cubicBezTo>
                    <a:cubicBezTo>
                      <a:pt x="160649" y="537460"/>
                      <a:pt x="155551" y="530391"/>
                      <a:pt x="150678" y="523135"/>
                    </a:cubicBezTo>
                    <a:cubicBezTo>
                      <a:pt x="145803" y="515842"/>
                      <a:pt x="141636" y="508289"/>
                      <a:pt x="138102" y="500290"/>
                    </a:cubicBezTo>
                    <a:cubicBezTo>
                      <a:pt x="124931" y="470561"/>
                      <a:pt x="115107" y="440238"/>
                      <a:pt x="108336" y="408426"/>
                    </a:cubicBezTo>
                    <a:cubicBezTo>
                      <a:pt x="111536" y="405003"/>
                      <a:pt x="114698" y="401617"/>
                      <a:pt x="117935" y="398194"/>
                    </a:cubicBezTo>
                    <a:cubicBezTo>
                      <a:pt x="129693" y="385656"/>
                      <a:pt x="141748" y="372968"/>
                      <a:pt x="155514" y="362922"/>
                    </a:cubicBezTo>
                    <a:cubicBezTo>
                      <a:pt x="169392" y="352802"/>
                      <a:pt x="184201" y="351574"/>
                      <a:pt x="201689" y="360615"/>
                    </a:cubicBezTo>
                    <a:cubicBezTo>
                      <a:pt x="260847" y="391199"/>
                      <a:pt x="323247" y="396557"/>
                      <a:pt x="387017" y="376726"/>
                    </a:cubicBezTo>
                    <a:cubicBezTo>
                      <a:pt x="427163" y="364262"/>
                      <a:pt x="458864" y="339928"/>
                      <a:pt x="481411" y="304172"/>
                    </a:cubicBezTo>
                    <a:cubicBezTo>
                      <a:pt x="484053" y="299968"/>
                      <a:pt x="486881" y="295912"/>
                      <a:pt x="491196" y="289364"/>
                    </a:cubicBezTo>
                    <a:cubicBezTo>
                      <a:pt x="512144" y="318236"/>
                      <a:pt x="533426" y="342793"/>
                      <a:pt x="563266" y="356783"/>
                    </a:cubicBezTo>
                    <a:cubicBezTo>
                      <a:pt x="567173" y="358606"/>
                      <a:pt x="571229" y="360280"/>
                      <a:pt x="575321" y="361694"/>
                    </a:cubicBezTo>
                    <a:cubicBezTo>
                      <a:pt x="570001" y="410361"/>
                      <a:pt x="557871" y="455493"/>
                      <a:pt x="538039" y="500292"/>
                    </a:cubicBezTo>
                    <a:cubicBezTo>
                      <a:pt x="534505" y="508292"/>
                      <a:pt x="530338" y="515845"/>
                      <a:pt x="525463" y="523137"/>
                    </a:cubicBezTo>
                    <a:cubicBezTo>
                      <a:pt x="520589" y="530392"/>
                      <a:pt x="515492" y="537462"/>
                      <a:pt x="510134" y="544345"/>
                    </a:cubicBezTo>
                    <a:cubicBezTo>
                      <a:pt x="467160" y="599672"/>
                      <a:pt x="404054" y="629401"/>
                      <a:pt x="338093" y="62832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49" name="Google Shape;11349;p168"/>
              <p:cNvSpPr/>
              <p:nvPr/>
            </p:nvSpPr>
            <p:spPr>
              <a:xfrm>
                <a:off x="10680897" y="772151"/>
                <a:ext cx="47327" cy="47327"/>
              </a:xfrm>
              <a:custGeom>
                <a:rect b="b" l="l" r="r" t="t"/>
                <a:pathLst>
                  <a:path extrusionOk="0" h="47327" w="47327">
                    <a:moveTo>
                      <a:pt x="10530" y="3981"/>
                    </a:moveTo>
                    <a:cubicBezTo>
                      <a:pt x="-334" y="11237"/>
                      <a:pt x="-3274" y="25934"/>
                      <a:pt x="3981" y="36798"/>
                    </a:cubicBezTo>
                    <a:cubicBezTo>
                      <a:pt x="11237" y="47662"/>
                      <a:pt x="25934" y="50601"/>
                      <a:pt x="36798" y="43346"/>
                    </a:cubicBezTo>
                    <a:cubicBezTo>
                      <a:pt x="47662" y="36091"/>
                      <a:pt x="50601" y="21394"/>
                      <a:pt x="43346" y="10530"/>
                    </a:cubicBezTo>
                    <a:cubicBezTo>
                      <a:pt x="36091" y="-334"/>
                      <a:pt x="21394" y="-3274"/>
                      <a:pt x="10530" y="39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50" name="Google Shape;11350;p168"/>
              <p:cNvSpPr/>
              <p:nvPr/>
            </p:nvSpPr>
            <p:spPr>
              <a:xfrm>
                <a:off x="10904888" y="772151"/>
                <a:ext cx="47327" cy="47327"/>
              </a:xfrm>
              <a:custGeom>
                <a:rect b="b" l="l" r="r" t="t"/>
                <a:pathLst>
                  <a:path extrusionOk="0" h="47327" w="47327">
                    <a:moveTo>
                      <a:pt x="36798" y="3981"/>
                    </a:moveTo>
                    <a:cubicBezTo>
                      <a:pt x="25934" y="-3274"/>
                      <a:pt x="11237" y="-334"/>
                      <a:pt x="3981" y="10530"/>
                    </a:cubicBezTo>
                    <a:cubicBezTo>
                      <a:pt x="-3274" y="21394"/>
                      <a:pt x="-334" y="36091"/>
                      <a:pt x="10530" y="43346"/>
                    </a:cubicBezTo>
                    <a:cubicBezTo>
                      <a:pt x="21394" y="50602"/>
                      <a:pt x="36091" y="47662"/>
                      <a:pt x="43346" y="36798"/>
                    </a:cubicBezTo>
                    <a:cubicBezTo>
                      <a:pt x="50602" y="25934"/>
                      <a:pt x="47662" y="11237"/>
                      <a:pt x="36798" y="39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261"/>
                                        </p:tgtEl>
                                        <p:attrNameLst>
                                          <p:attrName>style.visibility</p:attrName>
                                        </p:attrNameLst>
                                      </p:cBhvr>
                                      <p:to>
                                        <p:strVal val="visible"/>
                                      </p:to>
                                    </p:set>
                                    <p:animEffect filter="fade" transition="in">
                                      <p:cBhvr>
                                        <p:cTn dur="500"/>
                                        <p:tgtEl>
                                          <p:spTgt spid="1126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1266"/>
                                        </p:tgtEl>
                                        <p:attrNameLst>
                                          <p:attrName>style.visibility</p:attrName>
                                        </p:attrNameLst>
                                      </p:cBhvr>
                                      <p:to>
                                        <p:strVal val="visible"/>
                                      </p:to>
                                    </p:set>
                                    <p:animEffect filter="fade" transition="in">
                                      <p:cBhvr>
                                        <p:cTn dur="500"/>
                                        <p:tgtEl>
                                          <p:spTgt spid="11266"/>
                                        </p:tgtEl>
                                      </p:cBhvr>
                                    </p:animEffect>
                                  </p:childTnLst>
                                </p:cTn>
                              </p:par>
                              <p:par>
                                <p:cTn fill="hold" nodeType="withEffect" presetClass="entr" presetID="10" presetSubtype="0">
                                  <p:stCondLst>
                                    <p:cond delay="500"/>
                                  </p:stCondLst>
                                  <p:childTnLst>
                                    <p:set>
                                      <p:cBhvr>
                                        <p:cTn dur="1" fill="hold">
                                          <p:stCondLst>
                                            <p:cond delay="0"/>
                                          </p:stCondLst>
                                        </p:cTn>
                                        <p:tgtEl>
                                          <p:spTgt spid="11267"/>
                                        </p:tgtEl>
                                        <p:attrNameLst>
                                          <p:attrName>style.visibility</p:attrName>
                                        </p:attrNameLst>
                                      </p:cBhvr>
                                      <p:to>
                                        <p:strVal val="visible"/>
                                      </p:to>
                                    </p:set>
                                    <p:animEffect filter="fade" transition="in">
                                      <p:cBhvr>
                                        <p:cTn dur="500"/>
                                        <p:tgtEl>
                                          <p:spTgt spid="11267"/>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1343"/>
                                        </p:tgtEl>
                                        <p:attrNameLst>
                                          <p:attrName>style.visibility</p:attrName>
                                        </p:attrNameLst>
                                      </p:cBhvr>
                                      <p:to>
                                        <p:strVal val="visible"/>
                                      </p:to>
                                    </p:set>
                                    <p:animEffect filter="fade" transition="in">
                                      <p:cBhvr>
                                        <p:cTn dur="500"/>
                                        <p:tgtEl>
                                          <p:spTgt spid="1134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54" name="Shape 11354"/>
        <p:cNvGrpSpPr/>
        <p:nvPr/>
      </p:nvGrpSpPr>
      <p:grpSpPr>
        <a:xfrm>
          <a:off x="0" y="0"/>
          <a:ext cx="0" cy="0"/>
          <a:chOff x="0" y="0"/>
          <a:chExt cx="0" cy="0"/>
        </a:xfrm>
      </p:grpSpPr>
      <p:pic>
        <p:nvPicPr>
          <p:cNvPr id="11355" name="Google Shape;11355;p169"/>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1356" name="Google Shape;11356;p169"/>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357" name="Google Shape;11357;p169"/>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1358" name="Google Shape;11358;p169"/>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1359" name="Google Shape;11359;p169"/>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1360" name="Google Shape;11360;p169"/>
          <p:cNvSpPr/>
          <p:nvPr/>
        </p:nvSpPr>
        <p:spPr>
          <a:xfrm>
            <a:off x="5130143" y="2959661"/>
            <a:ext cx="7061855" cy="209288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800">
                <a:solidFill>
                  <a:srgbClr val="FFFFFF"/>
                </a:solidFill>
                <a:latin typeface="Lustria"/>
                <a:ea typeface="Lustria"/>
                <a:cs typeface="Lustria"/>
                <a:sym typeface="Lustria"/>
              </a:rPr>
              <a:t>DESFECHOS DE SEGURANÇA</a:t>
            </a:r>
            <a:endParaRPr/>
          </a:p>
          <a:p>
            <a:pPr indent="0" lvl="0" marL="0" marR="0" rtl="0" algn="l">
              <a:spcBef>
                <a:spcPts val="1200"/>
              </a:spcBef>
              <a:spcAft>
                <a:spcPts val="0"/>
              </a:spcAft>
              <a:buNone/>
            </a:pPr>
            <a:r>
              <a:rPr b="1" lang="pt-BR" sz="2400">
                <a:solidFill>
                  <a:srgbClr val="FFFFFF"/>
                </a:solidFill>
                <a:latin typeface="Lustria"/>
                <a:ea typeface="Lustria"/>
                <a:cs typeface="Lustria"/>
                <a:sym typeface="Lustria"/>
              </a:rPr>
              <a:t>(ALXN1210-PNH-304)</a:t>
            </a:r>
            <a:endParaRPr b="1" sz="3200">
              <a:solidFill>
                <a:srgbClr val="FFFFFF"/>
              </a:solidFill>
              <a:latin typeface="Lustria"/>
              <a:ea typeface="Lustria"/>
              <a:cs typeface="Lustria"/>
              <a:sym typeface="Lustria"/>
            </a:endParaRPr>
          </a:p>
        </p:txBody>
      </p:sp>
      <p:grpSp>
        <p:nvGrpSpPr>
          <p:cNvPr id="11361" name="Google Shape;11361;p169"/>
          <p:cNvGrpSpPr/>
          <p:nvPr/>
        </p:nvGrpSpPr>
        <p:grpSpPr>
          <a:xfrm>
            <a:off x="5257989" y="1820129"/>
            <a:ext cx="983316" cy="983316"/>
            <a:chOff x="-951397" y="1963883"/>
            <a:chExt cx="571500" cy="571500"/>
          </a:xfrm>
        </p:grpSpPr>
        <p:sp>
          <p:nvSpPr>
            <p:cNvPr id="11362" name="Google Shape;11362;p169"/>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63" name="Google Shape;11363;p169"/>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64" name="Google Shape;11364;p169"/>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65" name="Google Shape;11365;p169"/>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66" name="Google Shape;11366;p169"/>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356"/>
                                        </p:tgtEl>
                                        <p:attrNameLst>
                                          <p:attrName>style.visibility</p:attrName>
                                        </p:attrNameLst>
                                      </p:cBhvr>
                                      <p:to>
                                        <p:strVal val="visible"/>
                                      </p:to>
                                    </p:set>
                                    <p:animEffect filter="fade" transition="in">
                                      <p:cBhvr>
                                        <p:cTn dur="500"/>
                                        <p:tgtEl>
                                          <p:spTgt spid="11356"/>
                                        </p:tgtEl>
                                      </p:cBhvr>
                                    </p:animEffect>
                                  </p:childTnLst>
                                </p:cTn>
                              </p:par>
                              <p:par>
                                <p:cTn fill="hold" nodeType="withEffect" presetClass="entr" presetID="10" presetSubtype="0">
                                  <p:stCondLst>
                                    <p:cond delay="0"/>
                                  </p:stCondLst>
                                  <p:childTnLst>
                                    <p:set>
                                      <p:cBhvr>
                                        <p:cTn dur="1" fill="hold">
                                          <p:stCondLst>
                                            <p:cond delay="0"/>
                                          </p:stCondLst>
                                        </p:cTn>
                                        <p:tgtEl>
                                          <p:spTgt spid="11357"/>
                                        </p:tgtEl>
                                        <p:attrNameLst>
                                          <p:attrName>style.visibility</p:attrName>
                                        </p:attrNameLst>
                                      </p:cBhvr>
                                      <p:to>
                                        <p:strVal val="visible"/>
                                      </p:to>
                                    </p:set>
                                    <p:animEffect filter="fade" transition="in">
                                      <p:cBhvr>
                                        <p:cTn dur="500"/>
                                        <p:tgtEl>
                                          <p:spTgt spid="11357"/>
                                        </p:tgtEl>
                                      </p:cBhvr>
                                    </p:animEffect>
                                  </p:childTnLst>
                                </p:cTn>
                              </p:par>
                              <p:par>
                                <p:cTn fill="hold" nodeType="withEffect" presetClass="entr" presetID="10" presetSubtype="0">
                                  <p:stCondLst>
                                    <p:cond delay="500"/>
                                  </p:stCondLst>
                                  <p:childTnLst>
                                    <p:set>
                                      <p:cBhvr>
                                        <p:cTn dur="1" fill="hold">
                                          <p:stCondLst>
                                            <p:cond delay="0"/>
                                          </p:stCondLst>
                                        </p:cTn>
                                        <p:tgtEl>
                                          <p:spTgt spid="11360"/>
                                        </p:tgtEl>
                                        <p:attrNameLst>
                                          <p:attrName>style.visibility</p:attrName>
                                        </p:attrNameLst>
                                      </p:cBhvr>
                                      <p:to>
                                        <p:strVal val="visible"/>
                                      </p:to>
                                    </p:set>
                                    <p:animEffect filter="fade" transition="in">
                                      <p:cBhvr>
                                        <p:cTn dur="500"/>
                                        <p:tgtEl>
                                          <p:spTgt spid="11360"/>
                                        </p:tgtEl>
                                      </p:cBhvr>
                                    </p:animEffect>
                                  </p:childTnLst>
                                </p:cTn>
                              </p:par>
                              <p:par>
                                <p:cTn fill="hold" nodeType="withEffect" presetClass="entr" presetID="10" presetSubtype="0">
                                  <p:stCondLst>
                                    <p:cond delay="500"/>
                                  </p:stCondLst>
                                  <p:childTnLst>
                                    <p:set>
                                      <p:cBhvr>
                                        <p:cTn dur="1" fill="hold">
                                          <p:stCondLst>
                                            <p:cond delay="0"/>
                                          </p:stCondLst>
                                        </p:cTn>
                                        <p:tgtEl>
                                          <p:spTgt spid="11361"/>
                                        </p:tgtEl>
                                        <p:attrNameLst>
                                          <p:attrName>style.visibility</p:attrName>
                                        </p:attrNameLst>
                                      </p:cBhvr>
                                      <p:to>
                                        <p:strVal val="visible"/>
                                      </p:to>
                                    </p:set>
                                    <p:animEffect filter="fade" transition="in">
                                      <p:cBhvr>
                                        <p:cTn dur="500"/>
                                        <p:tgtEl>
                                          <p:spTgt spid="113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7" name="Shape 987"/>
        <p:cNvGrpSpPr/>
        <p:nvPr/>
      </p:nvGrpSpPr>
      <p:grpSpPr>
        <a:xfrm>
          <a:off x="0" y="0"/>
          <a:ext cx="0" cy="0"/>
          <a:chOff x="0" y="0"/>
          <a:chExt cx="0" cy="0"/>
        </a:xfrm>
      </p:grpSpPr>
      <p:sp>
        <p:nvSpPr>
          <p:cNvPr id="988" name="Google Shape;988;p17"/>
          <p:cNvSpPr/>
          <p:nvPr/>
        </p:nvSpPr>
        <p:spPr>
          <a:xfrm flipH="1">
            <a:off x="578165" y="2249980"/>
            <a:ext cx="10938113" cy="283274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989" name="Google Shape;989;p17"/>
          <p:cNvSpPr txBox="1"/>
          <p:nvPr/>
        </p:nvSpPr>
        <p:spPr>
          <a:xfrm>
            <a:off x="296269" y="385036"/>
            <a:ext cx="11413131"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A hemólise de “escape” em pacientes com HPN durante o tratamento com um inibidor de C5 </a:t>
            </a:r>
            <a:endParaRPr b="1" baseline="30000" i="0" sz="3600" u="none" cap="none" strike="noStrike">
              <a:solidFill>
                <a:srgbClr val="830051"/>
              </a:solidFill>
              <a:latin typeface="Lustria"/>
              <a:ea typeface="Lustria"/>
              <a:cs typeface="Lustria"/>
              <a:sym typeface="Lustria"/>
            </a:endParaRPr>
          </a:p>
        </p:txBody>
      </p:sp>
      <p:sp>
        <p:nvSpPr>
          <p:cNvPr id="990" name="Google Shape;990;p17"/>
          <p:cNvSpPr txBox="1"/>
          <p:nvPr/>
        </p:nvSpPr>
        <p:spPr>
          <a:xfrm>
            <a:off x="296269" y="1236355"/>
            <a:ext cx="10906575"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é definida como uma </a:t>
            </a:r>
            <a:r>
              <a:rPr b="1" i="0" lang="pt-BR" sz="2800" u="none" cap="none" strike="noStrike">
                <a:solidFill>
                  <a:srgbClr val="003865"/>
                </a:solidFill>
                <a:latin typeface="Calibri"/>
                <a:ea typeface="Calibri"/>
                <a:cs typeface="Calibri"/>
                <a:sym typeface="Calibri"/>
              </a:rPr>
              <a:t>Hemólise Intravascular </a:t>
            </a:r>
            <a:r>
              <a:rPr b="0" i="0" lang="pt-BR" sz="2800" u="none" cap="none" strike="noStrike">
                <a:solidFill>
                  <a:srgbClr val="003865"/>
                </a:solidFill>
                <a:latin typeface="Calibri"/>
                <a:ea typeface="Calibri"/>
                <a:cs typeface="Calibri"/>
                <a:sym typeface="Calibri"/>
              </a:rPr>
              <a:t>mediada por complemento</a:t>
            </a:r>
            <a:r>
              <a:rPr b="0" baseline="30000" i="0" lang="pt-BR" sz="2800" u="none" cap="none" strike="noStrike">
                <a:solidFill>
                  <a:srgbClr val="003865"/>
                </a:solidFill>
                <a:latin typeface="Calibri"/>
                <a:ea typeface="Calibri"/>
                <a:cs typeface="Calibri"/>
                <a:sym typeface="Calibri"/>
              </a:rPr>
              <a:t>1</a:t>
            </a:r>
            <a:endParaRPr b="0" baseline="30000" i="0" sz="2800" u="none" cap="none" strike="noStrike">
              <a:solidFill>
                <a:srgbClr val="003865"/>
              </a:solidFill>
              <a:latin typeface="Calibri"/>
              <a:ea typeface="Calibri"/>
              <a:cs typeface="Calibri"/>
              <a:sym typeface="Calibri"/>
            </a:endParaRPr>
          </a:p>
        </p:txBody>
      </p:sp>
      <p:sp>
        <p:nvSpPr>
          <p:cNvPr id="991" name="Google Shape;991;p17"/>
          <p:cNvSpPr txBox="1"/>
          <p:nvPr>
            <p:ph idx="1" type="body"/>
          </p:nvPr>
        </p:nvSpPr>
        <p:spPr>
          <a:xfrm>
            <a:off x="456078" y="6183236"/>
            <a:ext cx="10746766"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C5 = componente 5 do complemento; HEV = hemólise extravascular; Hb = hemoglobina; HI = hemólise intravascular; DHL = lactato desidrogenase; LSN = limite superior da normalidade; HPN = hemoglobinúria paroxística noturna; ET = evento trombótico.</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Brodsky RA. Blood. 2014;124(18):2804-2811. 2. Brodsky RA, et al. Haematologica. 2021;106(1):230-237. 3. Lee J, et al.  Blood. 2019;133(6):530-539. 4. Kulasekararaj A, et al. Blood. 2019;133(6):540-549. 5. Rother RP, et al. JAMA. 2005;293(13):1653-1662. 6. Lee JW, et al. Int J Hematol. 2013;97(6):749-757. 7. Lim E, et al. Hawaii J Med Public Health. 2015;74(9):302-310. 8. Beutler E, Waalen J. Blood. 2006;107(5):1747-1750. 9. Sakurai M, et al. Int J Hematol. 2019;110(4):411-418. </a:t>
            </a:r>
            <a:endParaRPr/>
          </a:p>
        </p:txBody>
      </p:sp>
      <p:sp>
        <p:nvSpPr>
          <p:cNvPr id="992" name="Google Shape;992;p17"/>
          <p:cNvSpPr/>
          <p:nvPr/>
        </p:nvSpPr>
        <p:spPr>
          <a:xfrm>
            <a:off x="-220416" y="2017879"/>
            <a:ext cx="11917116" cy="72209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993" name="Google Shape;993;p17"/>
          <p:cNvSpPr/>
          <p:nvPr/>
        </p:nvSpPr>
        <p:spPr>
          <a:xfrm>
            <a:off x="1702900" y="4323580"/>
            <a:ext cx="10746766" cy="1304600"/>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994" name="Google Shape;994;p17"/>
          <p:cNvSpPr/>
          <p:nvPr/>
        </p:nvSpPr>
        <p:spPr>
          <a:xfrm>
            <a:off x="578166" y="2116016"/>
            <a:ext cx="3371534" cy="535531"/>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Clr>
                <a:srgbClr val="DB3040"/>
              </a:buClr>
              <a:buSzPts val="1600"/>
              <a:buFont typeface="Calibri"/>
              <a:buNone/>
            </a:pPr>
            <a:r>
              <a:rPr b="1" i="0" lang="pt-BR" sz="1600" u="none" cap="none" strike="noStrike">
                <a:solidFill>
                  <a:srgbClr val="FFFFFF"/>
                </a:solidFill>
                <a:latin typeface="Calibri"/>
                <a:ea typeface="Calibri"/>
                <a:cs typeface="Calibri"/>
                <a:sym typeface="Calibri"/>
              </a:rPr>
              <a:t>Não há um consenso amplo sobre a definição de hemólise de escape</a:t>
            </a:r>
            <a:endParaRPr/>
          </a:p>
        </p:txBody>
      </p:sp>
      <p:sp>
        <p:nvSpPr>
          <p:cNvPr id="995" name="Google Shape;995;p17"/>
          <p:cNvSpPr/>
          <p:nvPr/>
        </p:nvSpPr>
        <p:spPr>
          <a:xfrm>
            <a:off x="4392069" y="2121752"/>
            <a:ext cx="7649666" cy="535531"/>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Clr>
                <a:srgbClr val="DB3040"/>
              </a:buClr>
              <a:buSzPts val="1600"/>
              <a:buFont typeface="Calibri"/>
              <a:buNone/>
            </a:pPr>
            <a:r>
              <a:rPr b="0" i="0" lang="pt-BR" sz="1600" u="none" cap="none" strike="noStrike">
                <a:solidFill>
                  <a:srgbClr val="FFFFFF"/>
                </a:solidFill>
                <a:latin typeface="Calibri"/>
                <a:ea typeface="Calibri"/>
                <a:cs typeface="Calibri"/>
                <a:sym typeface="Calibri"/>
              </a:rPr>
              <a:t>Estudos recentes de pacientes com HPN em terapia de inibição de C5 definiram essa condição com base em revisão da literatura e no consenso de especialistas</a:t>
            </a:r>
            <a:r>
              <a:rPr b="0" baseline="30000" i="0" lang="pt-BR" sz="1600" u="none" cap="none" strike="noStrike">
                <a:solidFill>
                  <a:srgbClr val="FFFFFF"/>
                </a:solidFill>
                <a:latin typeface="Calibri"/>
                <a:ea typeface="Calibri"/>
                <a:cs typeface="Calibri"/>
                <a:sym typeface="Calibri"/>
              </a:rPr>
              <a:t>2-4</a:t>
            </a:r>
            <a:endParaRPr b="0" i="0" sz="1600" u="none" cap="none" strike="noStrike">
              <a:solidFill>
                <a:srgbClr val="FFFFFF"/>
              </a:solidFill>
              <a:latin typeface="Calibri"/>
              <a:ea typeface="Calibri"/>
              <a:cs typeface="Calibri"/>
              <a:sym typeface="Calibri"/>
            </a:endParaRPr>
          </a:p>
        </p:txBody>
      </p:sp>
      <p:cxnSp>
        <p:nvCxnSpPr>
          <p:cNvPr id="996" name="Google Shape;996;p17"/>
          <p:cNvCxnSpPr/>
          <p:nvPr/>
        </p:nvCxnSpPr>
        <p:spPr>
          <a:xfrm>
            <a:off x="3908157" y="2142074"/>
            <a:ext cx="0" cy="496773"/>
          </a:xfrm>
          <a:prstGeom prst="straightConnector1">
            <a:avLst/>
          </a:prstGeom>
          <a:noFill/>
          <a:ln cap="flat" cmpd="sng" w="12700">
            <a:solidFill>
              <a:srgbClr val="FF3F40"/>
            </a:solidFill>
            <a:prstDash val="solid"/>
            <a:miter lim="800000"/>
            <a:headEnd len="sm" w="sm" type="none"/>
            <a:tailEnd len="sm" w="sm" type="none"/>
          </a:ln>
        </p:spPr>
      </p:cxnSp>
      <p:sp>
        <p:nvSpPr>
          <p:cNvPr id="997" name="Google Shape;997;p17"/>
          <p:cNvSpPr/>
          <p:nvPr/>
        </p:nvSpPr>
        <p:spPr>
          <a:xfrm>
            <a:off x="1022316" y="3002633"/>
            <a:ext cx="10147368" cy="1064907"/>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Clr>
                <a:srgbClr val="DB3040"/>
              </a:buClr>
              <a:buSzPts val="1600"/>
              <a:buFont typeface="Calibri"/>
              <a:buNone/>
            </a:pPr>
            <a:r>
              <a:rPr b="1" i="0" lang="pt-BR" sz="1600" u="none" cap="none" strike="noStrike">
                <a:solidFill>
                  <a:srgbClr val="003865"/>
                </a:solidFill>
                <a:latin typeface="Calibri"/>
                <a:ea typeface="Calibri"/>
                <a:cs typeface="Calibri"/>
                <a:sym typeface="Calibri"/>
              </a:rPr>
              <a:t>Aparecimento ou piora de ≥ 1 sinal ou sintoma de HI</a:t>
            </a:r>
            <a:r>
              <a:rPr b="0" i="0" lang="pt-BR" sz="1600" u="none" cap="none" strike="noStrike">
                <a:solidFill>
                  <a:srgbClr val="3F4444"/>
                </a:solidFill>
                <a:latin typeface="Calibri"/>
                <a:ea typeface="Calibri"/>
                <a:cs typeface="Calibri"/>
                <a:sym typeface="Calibri"/>
              </a:rPr>
              <a:t>, como fadiga, hemoglobinúria, dor abdominal, dispneia, anemia (definida por Hb &lt; 10 g/dL), evento adverso vascular maior (como trombose), disfagia ou disfunção erétil.</a:t>
            </a:r>
            <a:endParaRPr/>
          </a:p>
          <a:p>
            <a:pPr indent="0" lvl="0" marL="0" marR="0" rtl="0" algn="l">
              <a:lnSpc>
                <a:spcPct val="90000"/>
              </a:lnSpc>
              <a:spcBef>
                <a:spcPts val="2400"/>
              </a:spcBef>
              <a:spcAft>
                <a:spcPts val="0"/>
              </a:spcAft>
              <a:buClr>
                <a:srgbClr val="DB3040"/>
              </a:buClr>
              <a:buSzPts val="1600"/>
              <a:buFont typeface="Calibri"/>
              <a:buNone/>
            </a:pPr>
            <a:r>
              <a:rPr b="1" i="0" lang="pt-BR" sz="1600" u="none" cap="none" strike="noStrike">
                <a:solidFill>
                  <a:srgbClr val="003865"/>
                </a:solidFill>
                <a:latin typeface="Calibri"/>
                <a:ea typeface="Calibri"/>
                <a:cs typeface="Calibri"/>
                <a:sym typeface="Calibri"/>
              </a:rPr>
              <a:t>Presença de DHL elevada (≥2 × LSN)</a:t>
            </a:r>
            <a:r>
              <a:rPr b="1" i="0" lang="pt-BR" sz="1600" u="none" cap="none" strike="noStrike">
                <a:solidFill>
                  <a:srgbClr val="3F4444"/>
                </a:solidFill>
                <a:latin typeface="Calibri"/>
                <a:ea typeface="Calibri"/>
                <a:cs typeface="Calibri"/>
                <a:sym typeface="Calibri"/>
              </a:rPr>
              <a:t> </a:t>
            </a:r>
            <a:r>
              <a:rPr b="0" i="0" lang="pt-BR" sz="1600" u="none" cap="none" strike="noStrike">
                <a:solidFill>
                  <a:srgbClr val="3F4444"/>
                </a:solidFill>
                <a:latin typeface="Calibri"/>
                <a:ea typeface="Calibri"/>
                <a:cs typeface="Calibri"/>
                <a:sym typeface="Calibri"/>
              </a:rPr>
              <a:t>após redução prévia da DHL para &lt;1,5 × LSN no tratamento.</a:t>
            </a:r>
            <a:endParaRPr/>
          </a:p>
        </p:txBody>
      </p:sp>
      <p:sp>
        <p:nvSpPr>
          <p:cNvPr id="998" name="Google Shape;998;p17"/>
          <p:cNvSpPr txBox="1"/>
          <p:nvPr/>
        </p:nvSpPr>
        <p:spPr>
          <a:xfrm>
            <a:off x="2017791" y="4616789"/>
            <a:ext cx="3410775" cy="738664"/>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A DHL é um importante biomarcador clínico </a:t>
            </a:r>
            <a:r>
              <a:rPr b="0" i="0" lang="pt-BR" sz="1600" u="none" cap="none" strike="noStrike">
                <a:solidFill>
                  <a:srgbClr val="FFFFFF"/>
                </a:solidFill>
                <a:latin typeface="Calibri"/>
                <a:ea typeface="Calibri"/>
                <a:cs typeface="Calibri"/>
                <a:sym typeface="Calibri"/>
              </a:rPr>
              <a:t>de HI e prediz o risco de ET em pacientes com HPN</a:t>
            </a:r>
            <a:r>
              <a:rPr b="0" baseline="30000" i="0" lang="pt-BR" sz="1600" u="none" cap="none" strike="noStrike">
                <a:solidFill>
                  <a:srgbClr val="FFFFFF"/>
                </a:solidFill>
                <a:latin typeface="Calibri"/>
                <a:ea typeface="Calibri"/>
                <a:cs typeface="Calibri"/>
                <a:sym typeface="Calibri"/>
              </a:rPr>
              <a:t>2,5,6</a:t>
            </a:r>
            <a:endParaRPr b="0" baseline="30000" i="0" sz="1600" u="none" cap="none" strike="noStrike">
              <a:solidFill>
                <a:srgbClr val="FFFFFF"/>
              </a:solidFill>
              <a:latin typeface="Calibri"/>
              <a:ea typeface="Calibri"/>
              <a:cs typeface="Calibri"/>
              <a:sym typeface="Calibri"/>
            </a:endParaRPr>
          </a:p>
        </p:txBody>
      </p:sp>
      <p:sp>
        <p:nvSpPr>
          <p:cNvPr id="999" name="Google Shape;999;p17"/>
          <p:cNvSpPr txBox="1"/>
          <p:nvPr/>
        </p:nvSpPr>
        <p:spPr>
          <a:xfrm>
            <a:off x="6593784" y="4606548"/>
            <a:ext cx="5282358" cy="738664"/>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A Hb NÃO é uma biomarcador clínico </a:t>
            </a:r>
            <a:r>
              <a:rPr b="0" i="0" lang="pt-BR" sz="1600" u="none" cap="none" strike="noStrike">
                <a:solidFill>
                  <a:srgbClr val="FFFFFF"/>
                </a:solidFill>
                <a:latin typeface="Calibri"/>
                <a:ea typeface="Calibri"/>
                <a:cs typeface="Calibri"/>
                <a:sym typeface="Calibri"/>
              </a:rPr>
              <a:t>de HI; é um biomarcador de anemia. A Hb NÃO prediz o risco de ET em pacientes com HPN e pode variar de paciente para paciente</a:t>
            </a:r>
            <a:r>
              <a:rPr b="0" baseline="30000" i="0" lang="pt-BR" sz="1600" u="none" cap="none" strike="noStrike">
                <a:solidFill>
                  <a:srgbClr val="FFFFFF"/>
                </a:solidFill>
                <a:latin typeface="Calibri"/>
                <a:ea typeface="Calibri"/>
                <a:cs typeface="Calibri"/>
                <a:sym typeface="Calibri"/>
              </a:rPr>
              <a:t>2,6-9</a:t>
            </a:r>
            <a:endParaRPr b="0" i="0" sz="1600" u="none" cap="none" strike="noStrike">
              <a:solidFill>
                <a:srgbClr val="FFFFFF"/>
              </a:solidFill>
              <a:latin typeface="Calibri"/>
              <a:ea typeface="Calibri"/>
              <a:cs typeface="Calibri"/>
              <a:sym typeface="Calibri"/>
            </a:endParaRPr>
          </a:p>
        </p:txBody>
      </p:sp>
      <p:grpSp>
        <p:nvGrpSpPr>
          <p:cNvPr id="1000" name="Google Shape;1000;p17"/>
          <p:cNvGrpSpPr/>
          <p:nvPr/>
        </p:nvGrpSpPr>
        <p:grpSpPr>
          <a:xfrm>
            <a:off x="5428566" y="4536728"/>
            <a:ext cx="867998" cy="868002"/>
            <a:chOff x="5428566" y="4536728"/>
            <a:chExt cx="867998" cy="868002"/>
          </a:xfrm>
        </p:grpSpPr>
        <p:sp>
          <p:nvSpPr>
            <p:cNvPr id="1001" name="Google Shape;1001;p17"/>
            <p:cNvSpPr/>
            <p:nvPr/>
          </p:nvSpPr>
          <p:spPr>
            <a:xfrm>
              <a:off x="5428566" y="4536728"/>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002" name="Google Shape;1002;p17"/>
            <p:cNvGrpSpPr/>
            <p:nvPr/>
          </p:nvGrpSpPr>
          <p:grpSpPr>
            <a:xfrm>
              <a:off x="5544495" y="4672370"/>
              <a:ext cx="602765" cy="554231"/>
              <a:chOff x="-2413254" y="859761"/>
              <a:chExt cx="1055687" cy="970685"/>
            </a:xfrm>
          </p:grpSpPr>
          <p:sp>
            <p:nvSpPr>
              <p:cNvPr id="1003" name="Google Shape;1003;p17"/>
              <p:cNvSpPr/>
              <p:nvPr/>
            </p:nvSpPr>
            <p:spPr>
              <a:xfrm>
                <a:off x="-2413254" y="859761"/>
                <a:ext cx="661936" cy="416541"/>
              </a:xfrm>
              <a:custGeom>
                <a:rect b="b" l="l" r="r" t="t"/>
                <a:pathLst>
                  <a:path extrusionOk="0" h="416541" w="661936">
                    <a:moveTo>
                      <a:pt x="330969" y="416541"/>
                    </a:moveTo>
                    <a:cubicBezTo>
                      <a:pt x="513458" y="416541"/>
                      <a:pt x="661937" y="322794"/>
                      <a:pt x="661937" y="207551"/>
                    </a:cubicBezTo>
                    <a:cubicBezTo>
                      <a:pt x="651996" y="-69245"/>
                      <a:pt x="9841" y="-69124"/>
                      <a:pt x="0" y="207556"/>
                    </a:cubicBezTo>
                    <a:cubicBezTo>
                      <a:pt x="0" y="322794"/>
                      <a:pt x="148479" y="416541"/>
                      <a:pt x="330969" y="416541"/>
                    </a:cubicBezTo>
                    <a:close/>
                    <a:moveTo>
                      <a:pt x="330969" y="36270"/>
                    </a:moveTo>
                    <a:cubicBezTo>
                      <a:pt x="492680" y="36270"/>
                      <a:pt x="624247" y="113105"/>
                      <a:pt x="624247" y="207551"/>
                    </a:cubicBezTo>
                    <a:cubicBezTo>
                      <a:pt x="610102" y="434398"/>
                      <a:pt x="51722" y="434263"/>
                      <a:pt x="37690" y="207549"/>
                    </a:cubicBezTo>
                    <a:cubicBezTo>
                      <a:pt x="37690" y="113105"/>
                      <a:pt x="169257" y="36270"/>
                      <a:pt x="330969" y="3627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004" name="Google Shape;1004;p17"/>
              <p:cNvSpPr/>
              <p:nvPr/>
            </p:nvSpPr>
            <p:spPr>
              <a:xfrm>
                <a:off x="-2213880" y="1088282"/>
                <a:ext cx="263124" cy="77801"/>
              </a:xfrm>
              <a:custGeom>
                <a:rect b="b" l="l" r="r" t="t"/>
                <a:pathLst>
                  <a:path extrusionOk="0" h="77801" w="263124">
                    <a:moveTo>
                      <a:pt x="131557" y="77471"/>
                    </a:moveTo>
                    <a:cubicBezTo>
                      <a:pt x="171746" y="81656"/>
                      <a:pt x="289376" y="45225"/>
                      <a:pt x="257807" y="5181"/>
                    </a:cubicBezTo>
                    <a:cubicBezTo>
                      <a:pt x="250254" y="-1968"/>
                      <a:pt x="238345" y="-1671"/>
                      <a:pt x="231157" y="5845"/>
                    </a:cubicBezTo>
                    <a:cubicBezTo>
                      <a:pt x="192382" y="50366"/>
                      <a:pt x="70732" y="50399"/>
                      <a:pt x="31976" y="5842"/>
                    </a:cubicBezTo>
                    <a:cubicBezTo>
                      <a:pt x="24792" y="-1682"/>
                      <a:pt x="12875" y="-1977"/>
                      <a:pt x="5328" y="5182"/>
                    </a:cubicBezTo>
                    <a:cubicBezTo>
                      <a:pt x="-26278" y="45198"/>
                      <a:pt x="91367" y="81668"/>
                      <a:pt x="131557" y="7747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005" name="Google Shape;1005;p17"/>
              <p:cNvSpPr/>
              <p:nvPr/>
            </p:nvSpPr>
            <p:spPr>
              <a:xfrm>
                <a:off x="-2365281" y="1360749"/>
                <a:ext cx="578756" cy="393618"/>
              </a:xfrm>
              <a:custGeom>
                <a:rect b="b" l="l" r="r" t="t"/>
                <a:pathLst>
                  <a:path extrusionOk="0" h="393618" w="578756">
                    <a:moveTo>
                      <a:pt x="350886" y="30226"/>
                    </a:moveTo>
                    <a:cubicBezTo>
                      <a:pt x="283271" y="3590"/>
                      <a:pt x="210053" y="-5654"/>
                      <a:pt x="137939" y="3339"/>
                    </a:cubicBezTo>
                    <a:cubicBezTo>
                      <a:pt x="256" y="22426"/>
                      <a:pt x="-43443" y="140120"/>
                      <a:pt x="48519" y="244388"/>
                    </a:cubicBezTo>
                    <a:cubicBezTo>
                      <a:pt x="97325" y="298237"/>
                      <a:pt x="158860" y="338980"/>
                      <a:pt x="227491" y="362887"/>
                    </a:cubicBezTo>
                    <a:cubicBezTo>
                      <a:pt x="336486" y="405279"/>
                      <a:pt x="522052" y="419313"/>
                      <a:pt x="571769" y="301383"/>
                    </a:cubicBezTo>
                    <a:cubicBezTo>
                      <a:pt x="606363" y="208132"/>
                      <a:pt x="509340" y="89025"/>
                      <a:pt x="350886" y="30226"/>
                    </a:cubicBezTo>
                    <a:close/>
                    <a:moveTo>
                      <a:pt x="536430" y="288280"/>
                    </a:moveTo>
                    <a:cubicBezTo>
                      <a:pt x="524173" y="321314"/>
                      <a:pt x="488011" y="344153"/>
                      <a:pt x="434585" y="352564"/>
                    </a:cubicBezTo>
                    <a:cubicBezTo>
                      <a:pt x="321338" y="372705"/>
                      <a:pt x="149939" y="309122"/>
                      <a:pt x="77245" y="220001"/>
                    </a:cubicBezTo>
                    <a:cubicBezTo>
                      <a:pt x="-16209" y="111855"/>
                      <a:pt x="68331" y="33880"/>
                      <a:pt x="189711" y="37130"/>
                    </a:cubicBezTo>
                    <a:cubicBezTo>
                      <a:pt x="333149" y="29463"/>
                      <a:pt x="577418" y="167955"/>
                      <a:pt x="536430" y="28828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006" name="Google Shape;1006;p17"/>
              <p:cNvSpPr/>
              <p:nvPr/>
            </p:nvSpPr>
            <p:spPr>
              <a:xfrm>
                <a:off x="-2202467" y="1534260"/>
                <a:ext cx="229441" cy="116558"/>
              </a:xfrm>
              <a:custGeom>
                <a:rect b="b" l="l" r="r" t="t"/>
                <a:pathLst>
                  <a:path extrusionOk="0" h="116558" w="229441">
                    <a:moveTo>
                      <a:pt x="203328" y="72551"/>
                    </a:moveTo>
                    <a:cubicBezTo>
                      <a:pt x="172558" y="82041"/>
                      <a:pt x="139416" y="80286"/>
                      <a:pt x="109820" y="67600"/>
                    </a:cubicBezTo>
                    <a:cubicBezTo>
                      <a:pt x="79115" y="57898"/>
                      <a:pt x="52847" y="37617"/>
                      <a:pt x="35691" y="10366"/>
                    </a:cubicBezTo>
                    <a:cubicBezTo>
                      <a:pt x="31001" y="1069"/>
                      <a:pt x="19662" y="-2665"/>
                      <a:pt x="10365" y="2025"/>
                    </a:cubicBezTo>
                    <a:cubicBezTo>
                      <a:pt x="1344" y="6576"/>
                      <a:pt x="-2485" y="17431"/>
                      <a:pt x="1683" y="26635"/>
                    </a:cubicBezTo>
                    <a:cubicBezTo>
                      <a:pt x="32438" y="90985"/>
                      <a:pt x="147617" y="137351"/>
                      <a:pt x="218493" y="107076"/>
                    </a:cubicBezTo>
                    <a:cubicBezTo>
                      <a:pt x="227947" y="102705"/>
                      <a:pt x="232066" y="91498"/>
                      <a:pt x="227695" y="82045"/>
                    </a:cubicBezTo>
                    <a:cubicBezTo>
                      <a:pt x="223443" y="72848"/>
                      <a:pt x="212682" y="68655"/>
                      <a:pt x="203328" y="7255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007" name="Google Shape;1007;p17"/>
              <p:cNvSpPr/>
              <p:nvPr/>
            </p:nvSpPr>
            <p:spPr>
              <a:xfrm>
                <a:off x="-1779590" y="1238531"/>
                <a:ext cx="422023" cy="291719"/>
              </a:xfrm>
              <a:custGeom>
                <a:rect b="b" l="l" r="r" t="t"/>
                <a:pathLst>
                  <a:path extrusionOk="0" h="291719" w="422023">
                    <a:moveTo>
                      <a:pt x="256311" y="22257"/>
                    </a:moveTo>
                    <a:cubicBezTo>
                      <a:pt x="171769" y="-9779"/>
                      <a:pt x="41752" y="-17310"/>
                      <a:pt x="4769" y="69167"/>
                    </a:cubicBezTo>
                    <a:cubicBezTo>
                      <a:pt x="-23531" y="158930"/>
                      <a:pt x="79800" y="237800"/>
                      <a:pt x="164861" y="268771"/>
                    </a:cubicBezTo>
                    <a:cubicBezTo>
                      <a:pt x="418861" y="363331"/>
                      <a:pt x="545043" y="142815"/>
                      <a:pt x="256311" y="22257"/>
                    </a:cubicBezTo>
                    <a:close/>
                    <a:moveTo>
                      <a:pt x="381086" y="208758"/>
                    </a:moveTo>
                    <a:cubicBezTo>
                      <a:pt x="343964" y="297105"/>
                      <a:pt x="123373" y="239837"/>
                      <a:pt x="64217" y="158623"/>
                    </a:cubicBezTo>
                    <a:cubicBezTo>
                      <a:pt x="40677" y="130930"/>
                      <a:pt x="32119" y="103802"/>
                      <a:pt x="40106" y="82271"/>
                    </a:cubicBezTo>
                    <a:cubicBezTo>
                      <a:pt x="48630" y="52020"/>
                      <a:pt x="102404" y="36106"/>
                      <a:pt x="139946" y="37736"/>
                    </a:cubicBezTo>
                    <a:cubicBezTo>
                      <a:pt x="236494" y="31553"/>
                      <a:pt x="409709" y="128518"/>
                      <a:pt x="381086" y="208758"/>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008" name="Google Shape;1008;p17"/>
              <p:cNvSpPr/>
              <p:nvPr/>
            </p:nvSpPr>
            <p:spPr>
              <a:xfrm>
                <a:off x="-1664264" y="1362106"/>
                <a:ext cx="174023" cy="93798"/>
              </a:xfrm>
              <a:custGeom>
                <a:rect b="b" l="l" r="r" t="t"/>
                <a:pathLst>
                  <a:path extrusionOk="0" h="93798" w="174023">
                    <a:moveTo>
                      <a:pt x="147738" y="52094"/>
                    </a:moveTo>
                    <a:cubicBezTo>
                      <a:pt x="118319" y="66706"/>
                      <a:pt x="48606" y="40795"/>
                      <a:pt x="35791" y="10574"/>
                    </a:cubicBezTo>
                    <a:cubicBezTo>
                      <a:pt x="31217" y="1221"/>
                      <a:pt x="19927" y="-2653"/>
                      <a:pt x="10574" y="1921"/>
                    </a:cubicBezTo>
                    <a:cubicBezTo>
                      <a:pt x="1335" y="6439"/>
                      <a:pt x="-2578" y="17529"/>
                      <a:pt x="1780" y="26844"/>
                    </a:cubicBezTo>
                    <a:cubicBezTo>
                      <a:pt x="18271" y="64378"/>
                      <a:pt x="80318" y="95063"/>
                      <a:pt x="124956" y="93758"/>
                    </a:cubicBezTo>
                    <a:cubicBezTo>
                      <a:pt x="145851" y="93432"/>
                      <a:pt x="181638" y="89214"/>
                      <a:pt x="172584" y="61774"/>
                    </a:cubicBezTo>
                    <a:cubicBezTo>
                      <a:pt x="168384" y="52253"/>
                      <a:pt x="157273" y="47924"/>
                      <a:pt x="147738" y="5209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009" name="Google Shape;1009;p17"/>
              <p:cNvSpPr/>
              <p:nvPr/>
            </p:nvSpPr>
            <p:spPr>
              <a:xfrm>
                <a:off x="-1677360" y="1035217"/>
                <a:ext cx="212535" cy="131051"/>
              </a:xfrm>
              <a:custGeom>
                <a:rect b="b" l="l" r="r" t="t"/>
                <a:pathLst>
                  <a:path extrusionOk="0" h="131051" w="212535">
                    <a:moveTo>
                      <a:pt x="106268" y="131051"/>
                    </a:moveTo>
                    <a:cubicBezTo>
                      <a:pt x="247956" y="130268"/>
                      <a:pt x="247960" y="765"/>
                      <a:pt x="106266" y="0"/>
                    </a:cubicBezTo>
                    <a:cubicBezTo>
                      <a:pt x="-35436" y="772"/>
                      <a:pt x="-35408" y="130274"/>
                      <a:pt x="106268" y="131051"/>
                    </a:cubicBezTo>
                    <a:close/>
                    <a:moveTo>
                      <a:pt x="106268" y="37690"/>
                    </a:moveTo>
                    <a:cubicBezTo>
                      <a:pt x="147896" y="37690"/>
                      <a:pt x="175502" y="54437"/>
                      <a:pt x="175502" y="65516"/>
                    </a:cubicBezTo>
                    <a:cubicBezTo>
                      <a:pt x="175502" y="76595"/>
                      <a:pt x="147896" y="93360"/>
                      <a:pt x="106268" y="93360"/>
                    </a:cubicBezTo>
                    <a:cubicBezTo>
                      <a:pt x="64639" y="93360"/>
                      <a:pt x="37034" y="76595"/>
                      <a:pt x="37034" y="65516"/>
                    </a:cubicBezTo>
                    <a:cubicBezTo>
                      <a:pt x="37034" y="54438"/>
                      <a:pt x="64639" y="37690"/>
                      <a:pt x="106268" y="3769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010" name="Google Shape;1010;p17"/>
              <p:cNvSpPr/>
              <p:nvPr/>
            </p:nvSpPr>
            <p:spPr>
              <a:xfrm>
                <a:off x="-1724063" y="1572227"/>
                <a:ext cx="306309" cy="258219"/>
              </a:xfrm>
              <a:custGeom>
                <a:rect b="b" l="l" r="r" t="t"/>
                <a:pathLst>
                  <a:path extrusionOk="0" h="258219" w="306309">
                    <a:moveTo>
                      <a:pt x="209948" y="46693"/>
                    </a:moveTo>
                    <a:cubicBezTo>
                      <a:pt x="152424" y="6516"/>
                      <a:pt x="55692" y="-26759"/>
                      <a:pt x="11115" y="31141"/>
                    </a:cubicBezTo>
                    <a:cubicBezTo>
                      <a:pt x="-57423" y="145822"/>
                      <a:pt x="209993" y="332356"/>
                      <a:pt x="294842" y="227178"/>
                    </a:cubicBezTo>
                    <a:cubicBezTo>
                      <a:pt x="333171" y="164915"/>
                      <a:pt x="267890" y="86349"/>
                      <a:pt x="209948" y="46693"/>
                    </a:cubicBezTo>
                    <a:close/>
                    <a:moveTo>
                      <a:pt x="263833" y="205755"/>
                    </a:moveTo>
                    <a:cubicBezTo>
                      <a:pt x="204116" y="265726"/>
                      <a:pt x="7173" y="129725"/>
                      <a:pt x="42107" y="52565"/>
                    </a:cubicBezTo>
                    <a:cubicBezTo>
                      <a:pt x="102798" y="-7370"/>
                      <a:pt x="298663" y="129020"/>
                      <a:pt x="263833" y="20575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88"/>
                                        </p:tgtEl>
                                        <p:attrNameLst>
                                          <p:attrName>style.visibility</p:attrName>
                                        </p:attrNameLst>
                                      </p:cBhvr>
                                      <p:to>
                                        <p:strVal val="visible"/>
                                      </p:to>
                                    </p:set>
                                    <p:animEffect filter="fade" transition="in">
                                      <p:cBhvr>
                                        <p:cTn dur="500"/>
                                        <p:tgtEl>
                                          <p:spTgt spid="988"/>
                                        </p:tgtEl>
                                      </p:cBhvr>
                                    </p:animEffect>
                                  </p:childTnLst>
                                </p:cTn>
                              </p:par>
                              <p:par>
                                <p:cTn fill="hold" nodeType="withEffect" presetClass="entr" presetID="2" presetSubtype="8">
                                  <p:stCondLst>
                                    <p:cond delay="0"/>
                                  </p:stCondLst>
                                  <p:childTnLst>
                                    <p:set>
                                      <p:cBhvr>
                                        <p:cTn dur="1" fill="hold">
                                          <p:stCondLst>
                                            <p:cond delay="0"/>
                                          </p:stCondLst>
                                        </p:cTn>
                                        <p:tgtEl>
                                          <p:spTgt spid="992"/>
                                        </p:tgtEl>
                                        <p:attrNameLst>
                                          <p:attrName>style.visibility</p:attrName>
                                        </p:attrNameLst>
                                      </p:cBhvr>
                                      <p:to>
                                        <p:strVal val="visible"/>
                                      </p:to>
                                    </p:set>
                                    <p:anim calcmode="lin" valueType="num">
                                      <p:cBhvr additive="base">
                                        <p:cTn dur="500"/>
                                        <p:tgtEl>
                                          <p:spTgt spid="99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250"/>
                                  </p:stCondLst>
                                  <p:childTnLst>
                                    <p:set>
                                      <p:cBhvr>
                                        <p:cTn dur="1" fill="hold">
                                          <p:stCondLst>
                                            <p:cond delay="0"/>
                                          </p:stCondLst>
                                        </p:cTn>
                                        <p:tgtEl>
                                          <p:spTgt spid="993"/>
                                        </p:tgtEl>
                                        <p:attrNameLst>
                                          <p:attrName>style.visibility</p:attrName>
                                        </p:attrNameLst>
                                      </p:cBhvr>
                                      <p:to>
                                        <p:strVal val="visible"/>
                                      </p:to>
                                    </p:set>
                                    <p:anim calcmode="lin" valueType="num">
                                      <p:cBhvr additive="base">
                                        <p:cTn dur="500"/>
                                        <p:tgtEl>
                                          <p:spTgt spid="993"/>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994"/>
                                        </p:tgtEl>
                                        <p:attrNameLst>
                                          <p:attrName>style.visibility</p:attrName>
                                        </p:attrNameLst>
                                      </p:cBhvr>
                                      <p:to>
                                        <p:strVal val="visible"/>
                                      </p:to>
                                    </p:set>
                                    <p:animEffect filter="fade" transition="in">
                                      <p:cBhvr>
                                        <p:cTn dur="500"/>
                                        <p:tgtEl>
                                          <p:spTgt spid="994"/>
                                        </p:tgtEl>
                                      </p:cBhvr>
                                    </p:animEffect>
                                  </p:childTnLst>
                                </p:cTn>
                              </p:par>
                              <p:par>
                                <p:cTn fill="hold" nodeType="withEffect" presetClass="entr" presetID="10" presetSubtype="0">
                                  <p:stCondLst>
                                    <p:cond delay="0"/>
                                  </p:stCondLst>
                                  <p:childTnLst>
                                    <p:set>
                                      <p:cBhvr>
                                        <p:cTn dur="1" fill="hold">
                                          <p:stCondLst>
                                            <p:cond delay="0"/>
                                          </p:stCondLst>
                                        </p:cTn>
                                        <p:tgtEl>
                                          <p:spTgt spid="995"/>
                                        </p:tgtEl>
                                        <p:attrNameLst>
                                          <p:attrName>style.visibility</p:attrName>
                                        </p:attrNameLst>
                                      </p:cBhvr>
                                      <p:to>
                                        <p:strVal val="visible"/>
                                      </p:to>
                                    </p:set>
                                    <p:animEffect filter="fade" transition="in">
                                      <p:cBhvr>
                                        <p:cTn dur="500"/>
                                        <p:tgtEl>
                                          <p:spTgt spid="995"/>
                                        </p:tgtEl>
                                      </p:cBhvr>
                                    </p:animEffect>
                                  </p:childTnLst>
                                </p:cTn>
                              </p:par>
                              <p:par>
                                <p:cTn fill="hold" nodeType="withEffect" presetClass="entr" presetID="10" presetSubtype="0">
                                  <p:stCondLst>
                                    <p:cond delay="0"/>
                                  </p:stCondLst>
                                  <p:childTnLst>
                                    <p:set>
                                      <p:cBhvr>
                                        <p:cTn dur="1" fill="hold">
                                          <p:stCondLst>
                                            <p:cond delay="0"/>
                                          </p:stCondLst>
                                        </p:cTn>
                                        <p:tgtEl>
                                          <p:spTgt spid="996"/>
                                        </p:tgtEl>
                                        <p:attrNameLst>
                                          <p:attrName>style.visibility</p:attrName>
                                        </p:attrNameLst>
                                      </p:cBhvr>
                                      <p:to>
                                        <p:strVal val="visible"/>
                                      </p:to>
                                    </p:set>
                                    <p:animEffect filter="fade" transition="in">
                                      <p:cBhvr>
                                        <p:cTn dur="500"/>
                                        <p:tgtEl>
                                          <p:spTgt spid="996"/>
                                        </p:tgtEl>
                                      </p:cBhvr>
                                    </p:animEffect>
                                  </p:childTnLst>
                                </p:cTn>
                              </p:par>
                              <p:par>
                                <p:cTn fill="hold" nodeType="withEffect" presetClass="entr" presetID="10" presetSubtype="0">
                                  <p:stCondLst>
                                    <p:cond delay="0"/>
                                  </p:stCondLst>
                                  <p:childTnLst>
                                    <p:set>
                                      <p:cBhvr>
                                        <p:cTn dur="1" fill="hold">
                                          <p:stCondLst>
                                            <p:cond delay="0"/>
                                          </p:stCondLst>
                                        </p:cTn>
                                        <p:tgtEl>
                                          <p:spTgt spid="997"/>
                                        </p:tgtEl>
                                        <p:attrNameLst>
                                          <p:attrName>style.visibility</p:attrName>
                                        </p:attrNameLst>
                                      </p:cBhvr>
                                      <p:to>
                                        <p:strVal val="visible"/>
                                      </p:to>
                                    </p:set>
                                    <p:animEffect filter="fade" transition="in">
                                      <p:cBhvr>
                                        <p:cTn dur="500"/>
                                        <p:tgtEl>
                                          <p:spTgt spid="997"/>
                                        </p:tgtEl>
                                      </p:cBhvr>
                                    </p:animEffect>
                                  </p:childTnLst>
                                </p:cTn>
                              </p:par>
                              <p:par>
                                <p:cTn fill="hold" nodeType="withEffect" presetClass="entr" presetID="10" presetSubtype="0">
                                  <p:stCondLst>
                                    <p:cond delay="250"/>
                                  </p:stCondLst>
                                  <p:childTnLst>
                                    <p:set>
                                      <p:cBhvr>
                                        <p:cTn dur="1" fill="hold">
                                          <p:stCondLst>
                                            <p:cond delay="0"/>
                                          </p:stCondLst>
                                        </p:cTn>
                                        <p:tgtEl>
                                          <p:spTgt spid="998"/>
                                        </p:tgtEl>
                                        <p:attrNameLst>
                                          <p:attrName>style.visibility</p:attrName>
                                        </p:attrNameLst>
                                      </p:cBhvr>
                                      <p:to>
                                        <p:strVal val="visible"/>
                                      </p:to>
                                    </p:set>
                                    <p:animEffect filter="fade" transition="in">
                                      <p:cBhvr>
                                        <p:cTn dur="500"/>
                                        <p:tgtEl>
                                          <p:spTgt spid="998"/>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999"/>
                                        </p:tgtEl>
                                        <p:attrNameLst>
                                          <p:attrName>style.visibility</p:attrName>
                                        </p:attrNameLst>
                                      </p:cBhvr>
                                      <p:to>
                                        <p:strVal val="visible"/>
                                      </p:to>
                                    </p:set>
                                    <p:animEffect filter="fade" transition="in">
                                      <p:cBhvr>
                                        <p:cTn dur="500"/>
                                        <p:tgtEl>
                                          <p:spTgt spid="999"/>
                                        </p:tgtEl>
                                      </p:cBhvr>
                                    </p:animEffect>
                                  </p:childTnLst>
                                </p:cTn>
                              </p:par>
                            </p:childTnLst>
                          </p:cTn>
                        </p:par>
                        <p:par>
                          <p:cTn fill="hold">
                            <p:stCondLst>
                              <p:cond delay="1000"/>
                            </p:stCondLst>
                            <p:childTnLst>
                              <p:par>
                                <p:cTn fill="hold" nodeType="afterEffect" presetClass="entr" presetID="23" presetSubtype="16">
                                  <p:stCondLst>
                                    <p:cond delay="250"/>
                                  </p:stCondLst>
                                  <p:childTnLst>
                                    <p:set>
                                      <p:cBhvr>
                                        <p:cTn dur="1" fill="hold">
                                          <p:stCondLst>
                                            <p:cond delay="0"/>
                                          </p:stCondLst>
                                        </p:cTn>
                                        <p:tgtEl>
                                          <p:spTgt spid="1000"/>
                                        </p:tgtEl>
                                        <p:attrNameLst>
                                          <p:attrName>style.visibility</p:attrName>
                                        </p:attrNameLst>
                                      </p:cBhvr>
                                      <p:to>
                                        <p:strVal val="visible"/>
                                      </p:to>
                                    </p:set>
                                    <p:anim calcmode="lin" valueType="num">
                                      <p:cBhvr additive="base">
                                        <p:cTn dur="500"/>
                                        <p:tgtEl>
                                          <p:spTgt spid="1000"/>
                                        </p:tgtEl>
                                        <p:attrNameLst>
                                          <p:attrName>ppt_w</p:attrName>
                                        </p:attrNameLst>
                                      </p:cBhvr>
                                      <p:tavLst>
                                        <p:tav fmla="" tm="0">
                                          <p:val>
                                            <p:strVal val="0"/>
                                          </p:val>
                                        </p:tav>
                                        <p:tav fmla="" tm="100000">
                                          <p:val>
                                            <p:strVal val="#ppt_w"/>
                                          </p:val>
                                        </p:tav>
                                      </p:tavLst>
                                    </p:anim>
                                    <p:anim calcmode="lin" valueType="num">
                                      <p:cBhvr additive="base">
                                        <p:cTn dur="500"/>
                                        <p:tgtEl>
                                          <p:spTgt spid="1000"/>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71" name="Shape 11371"/>
        <p:cNvGrpSpPr/>
        <p:nvPr/>
      </p:nvGrpSpPr>
      <p:grpSpPr>
        <a:xfrm>
          <a:off x="0" y="0"/>
          <a:ext cx="0" cy="0"/>
          <a:chOff x="0" y="0"/>
          <a:chExt cx="0" cy="0"/>
        </a:xfrm>
      </p:grpSpPr>
      <p:sp>
        <p:nvSpPr>
          <p:cNvPr id="11372" name="Google Shape;11372;p170"/>
          <p:cNvSpPr/>
          <p:nvPr/>
        </p:nvSpPr>
        <p:spPr>
          <a:xfrm flipH="1">
            <a:off x="432596" y="1664940"/>
            <a:ext cx="11349632" cy="438298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373" name="Google Shape;11373;p170"/>
          <p:cNvSpPr txBox="1"/>
          <p:nvPr/>
        </p:nvSpPr>
        <p:spPr>
          <a:xfrm>
            <a:off x="296270" y="385036"/>
            <a:ext cx="11349632"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Ravulizumabe foi bem tolerado por pacientes pediátricos com HPN durante o período de avaliação primária</a:t>
            </a:r>
            <a:r>
              <a:rPr b="1" baseline="30000" lang="pt-BR" sz="2800">
                <a:solidFill>
                  <a:schemeClr val="accent1"/>
                </a:solidFill>
                <a:latin typeface="Lustria"/>
                <a:ea typeface="Lustria"/>
                <a:cs typeface="Lustria"/>
                <a:sym typeface="Lustria"/>
              </a:rPr>
              <a:t>1,2 </a:t>
            </a:r>
            <a:endParaRPr/>
          </a:p>
        </p:txBody>
      </p:sp>
      <p:sp>
        <p:nvSpPr>
          <p:cNvPr id="11374" name="Google Shape;11374;p170"/>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EAs = eventos adversos; CTCAE = Critérios Comuns de Terminologia para Eventos Adversos; EAETs = eventos adversos emergentes do tratamento. </a:t>
            </a:r>
            <a:endParaRPr/>
          </a:p>
          <a:p>
            <a:pPr indent="0" lvl="0" marL="0" rtl="0" algn="l">
              <a:lnSpc>
                <a:spcPct val="90000"/>
              </a:lnSpc>
              <a:spcBef>
                <a:spcPts val="300"/>
              </a:spcBef>
              <a:spcAft>
                <a:spcPts val="0"/>
              </a:spcAft>
              <a:buClr>
                <a:schemeClr val="dk1"/>
              </a:buClr>
              <a:buSzPts val="800"/>
              <a:buNone/>
            </a:pPr>
            <a:r>
              <a:rPr lang="pt-BR"/>
              <a:t>Referências: 1. Alexion. Dados de arquivo. DOF-PNH-ULT-002. 2021;  2. Kulagin A et al. E-poster [Abstract EP590]. Poster presented at: 26th Annual Congress of the European Hematology Association; June 9-17, 2021 (virtual meeting).</a:t>
            </a:r>
            <a:endParaRPr/>
          </a:p>
        </p:txBody>
      </p:sp>
      <p:sp>
        <p:nvSpPr>
          <p:cNvPr id="11375" name="Google Shape;11375;p170"/>
          <p:cNvSpPr txBox="1"/>
          <p:nvPr/>
        </p:nvSpPr>
        <p:spPr>
          <a:xfrm>
            <a:off x="305167" y="1105233"/>
            <a:ext cx="6102504"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ALXN1210-PNH-304</a:t>
            </a:r>
            <a:endParaRPr/>
          </a:p>
        </p:txBody>
      </p:sp>
      <p:sp>
        <p:nvSpPr>
          <p:cNvPr id="11376" name="Google Shape;11376;p170"/>
          <p:cNvSpPr/>
          <p:nvPr/>
        </p:nvSpPr>
        <p:spPr>
          <a:xfrm>
            <a:off x="524989" y="6087683"/>
            <a:ext cx="10654242" cy="323165"/>
          </a:xfrm>
          <a:prstGeom prst="rect">
            <a:avLst/>
          </a:prstGeom>
          <a:noFill/>
          <a:ln>
            <a:noFill/>
          </a:ln>
        </p:spPr>
        <p:txBody>
          <a:bodyPr anchorCtr="0" anchor="b" bIns="0" lIns="0" spcFirstLastPara="1" rIns="0" wrap="square" tIns="0">
            <a:spAutoFit/>
          </a:bodyPr>
          <a:lstStyle/>
          <a:p>
            <a:pPr indent="0" lvl="0" marL="0" marR="0" rtl="0" algn="l">
              <a:spcBef>
                <a:spcPts val="0"/>
              </a:spcBef>
              <a:spcAft>
                <a:spcPts val="0"/>
              </a:spcAft>
              <a:buNone/>
            </a:pPr>
            <a:r>
              <a:rPr lang="pt-BR" sz="700">
                <a:solidFill>
                  <a:schemeClr val="dk1"/>
                </a:solidFill>
                <a:latin typeface="Calibri"/>
                <a:ea typeface="Calibri"/>
                <a:cs typeface="Calibri"/>
                <a:sym typeface="Calibri"/>
              </a:rPr>
              <a:t>Observações: Baseado no conjunto de dados para análise de segurança. Os pacientes foram contados em cada relação com o tratamento e em cada categoria de gravidade em caso de múltiplos eventos. Os EAETs foram EAs com data de início na data da primeira dose do estudo ou em data subsequente. Grau 1 = leve; Grau 2 = moderado; Grau 3 = grave; Grau 4 = com risco de vida; Grau 5 = fatal. A toxicidade dos EAs foi graduada de acordo com o CTCAE, versão 4.03 ou superior. †Mais comumente reportados pelos pacientes. ‡Os EAs relacionados foram definidos por EAs possível, provável ou definitivamente relacionados ao tratamento do estudo. Os EAs não relacionados foram definidos por EAs com relação improvável ou sem relação com o tratamento do estudo.</a:t>
            </a:r>
            <a:endParaRPr/>
          </a:p>
        </p:txBody>
      </p:sp>
      <p:sp>
        <p:nvSpPr>
          <p:cNvPr id="11377" name="Google Shape;11377;p170"/>
          <p:cNvSpPr/>
          <p:nvPr/>
        </p:nvSpPr>
        <p:spPr>
          <a:xfrm>
            <a:off x="641040" y="1681073"/>
            <a:ext cx="4589141"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dk1"/>
                </a:solidFill>
                <a:latin typeface="Lustria"/>
                <a:ea typeface="Lustria"/>
                <a:cs typeface="Lustria"/>
                <a:sym typeface="Lustria"/>
              </a:rPr>
              <a:t>Segurança − período de avaliação primária</a:t>
            </a:r>
            <a:r>
              <a:rPr b="1" baseline="30000" lang="pt-BR" sz="1800">
                <a:solidFill>
                  <a:schemeClr val="dk1"/>
                </a:solidFill>
                <a:latin typeface="Lustria"/>
                <a:ea typeface="Lustria"/>
                <a:cs typeface="Lustria"/>
                <a:sym typeface="Lustria"/>
              </a:rPr>
              <a:t>1</a:t>
            </a:r>
            <a:r>
              <a:rPr b="1" lang="pt-BR" sz="1800">
                <a:solidFill>
                  <a:schemeClr val="dk1"/>
                </a:solidFill>
                <a:latin typeface="Lustria"/>
                <a:ea typeface="Lustria"/>
                <a:cs typeface="Lustria"/>
                <a:sym typeface="Lustria"/>
              </a:rPr>
              <a:t> </a:t>
            </a:r>
            <a:endParaRPr b="1" sz="1800">
              <a:solidFill>
                <a:schemeClr val="dk1"/>
              </a:solidFill>
              <a:latin typeface="Lustria"/>
              <a:ea typeface="Lustria"/>
              <a:cs typeface="Lustria"/>
              <a:sym typeface="Lustria"/>
            </a:endParaRPr>
          </a:p>
        </p:txBody>
      </p:sp>
      <p:graphicFrame>
        <p:nvGraphicFramePr>
          <p:cNvPr id="11378" name="Google Shape;11378;p170"/>
          <p:cNvGraphicFramePr/>
          <p:nvPr/>
        </p:nvGraphicFramePr>
        <p:xfrm>
          <a:off x="641040" y="2070755"/>
          <a:ext cx="3000000" cy="3000000"/>
        </p:xfrm>
        <a:graphic>
          <a:graphicData uri="http://schemas.openxmlformats.org/drawingml/2006/table">
            <a:tbl>
              <a:tblPr bandRow="1" firstRow="1">
                <a:noFill/>
                <a:tableStyleId>{22974F62-E6E8-4F24-A12B-32CE1C81E89C}</a:tableStyleId>
              </a:tblPr>
              <a:tblGrid>
                <a:gridCol w="2422925"/>
                <a:gridCol w="1653200"/>
                <a:gridCol w="1385750"/>
                <a:gridCol w="1385750"/>
                <a:gridCol w="1552200"/>
                <a:gridCol w="1219300"/>
                <a:gridCol w="1385750"/>
              </a:tblGrid>
              <a:tr h="304525">
                <a:tc rowSpan="2">
                  <a:txBody>
                    <a:bodyPr/>
                    <a:lstStyle/>
                    <a:p>
                      <a:pPr indent="0" lvl="0" marL="0" marR="0" rtl="0" algn="l">
                        <a:lnSpc>
                          <a:spcPct val="100000"/>
                        </a:lnSpc>
                        <a:spcBef>
                          <a:spcPts val="0"/>
                        </a:spcBef>
                        <a:spcAft>
                          <a:spcPts val="0"/>
                        </a:spcAft>
                        <a:buClr>
                          <a:schemeClr val="dk1"/>
                        </a:buClr>
                        <a:buSzPts val="1050"/>
                        <a:buFont typeface="Calibri"/>
                        <a:buNone/>
                      </a:pPr>
                      <a:r>
                        <a:t/>
                      </a:r>
                      <a:endParaRPr b="1" i="0" sz="1050">
                        <a:solidFill>
                          <a:schemeClr val="dk2"/>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gridSpan="2">
                  <a:txBody>
                    <a:bodyPr/>
                    <a:lstStyle/>
                    <a:p>
                      <a:pPr indent="0" lvl="0" marL="0" marR="0" rtl="0" algn="ctr">
                        <a:lnSpc>
                          <a:spcPct val="100000"/>
                        </a:lnSpc>
                        <a:spcBef>
                          <a:spcPts val="0"/>
                        </a:spcBef>
                        <a:spcAft>
                          <a:spcPts val="0"/>
                        </a:spcAft>
                        <a:buClr>
                          <a:schemeClr val="lt1"/>
                        </a:buClr>
                        <a:buSzPts val="1050"/>
                        <a:buFont typeface="Calibri"/>
                        <a:buNone/>
                      </a:pPr>
                      <a:r>
                        <a:rPr b="1" i="0" lang="pt-BR" sz="1050" u="none" cap="none" strike="noStrike">
                          <a:solidFill>
                            <a:schemeClr val="lt1"/>
                          </a:solidFill>
                          <a:latin typeface="Calibri"/>
                          <a:ea typeface="Calibri"/>
                          <a:cs typeface="Calibri"/>
                          <a:sym typeface="Calibri"/>
                        </a:rPr>
                        <a:t>Virgens de tratamento </a:t>
                      </a:r>
                      <a:r>
                        <a:rPr b="0" i="0" lang="pt-BR" sz="1050" u="none" cap="none" strike="noStrike">
                          <a:solidFill>
                            <a:schemeClr val="lt1"/>
                          </a:solidFill>
                          <a:latin typeface="Calibri"/>
                          <a:ea typeface="Calibri"/>
                          <a:cs typeface="Calibri"/>
                          <a:sym typeface="Calibri"/>
                        </a:rPr>
                        <a:t>(N=4)</a:t>
                      </a:r>
                      <a:endParaRPr b="0" sz="1050">
                        <a:solidFill>
                          <a:schemeClr val="lt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hMerge="1"/>
                <a:tc gridSpan="2">
                  <a:txBody>
                    <a:bodyPr/>
                    <a:lstStyle/>
                    <a:p>
                      <a:pPr indent="0" lvl="0" marL="0" marR="0" rtl="0" algn="ctr">
                        <a:spcBef>
                          <a:spcPts val="0"/>
                        </a:spcBef>
                        <a:spcAft>
                          <a:spcPts val="0"/>
                        </a:spcAft>
                        <a:buNone/>
                      </a:pPr>
                      <a:r>
                        <a:rPr b="1" i="0" lang="pt-BR" sz="1050" u="none" cap="none" strike="noStrike">
                          <a:solidFill>
                            <a:schemeClr val="lt1"/>
                          </a:solidFill>
                          <a:latin typeface="Calibri"/>
                          <a:ea typeface="Calibri"/>
                          <a:cs typeface="Calibri"/>
                          <a:sym typeface="Calibri"/>
                        </a:rPr>
                        <a:t>Previamente tratados com eculizumabe </a:t>
                      </a:r>
                      <a:r>
                        <a:rPr b="0" i="0" lang="pt-BR" sz="1050" u="none" cap="none" strike="noStrike">
                          <a:solidFill>
                            <a:schemeClr val="lt1"/>
                          </a:solidFill>
                          <a:latin typeface="Calibri"/>
                          <a:ea typeface="Calibri"/>
                          <a:cs typeface="Calibri"/>
                          <a:sym typeface="Calibri"/>
                        </a:rPr>
                        <a:t>(N=8)</a:t>
                      </a:r>
                      <a:endParaRPr b="0" sz="1050">
                        <a:solidFill>
                          <a:schemeClr val="lt1"/>
                        </a:solidFill>
                        <a:latin typeface="Calibri"/>
                        <a:ea typeface="Calibri"/>
                        <a:cs typeface="Calibri"/>
                        <a:sym typeface="Calibri"/>
                      </a:endParaRPr>
                    </a:p>
                  </a:txBody>
                  <a:tcPr marT="45725" marB="45725" marR="91450" marL="91450" anchor="ctr">
                    <a:lnL cap="flat" cmpd="sng" w="12700">
                      <a:solidFill>
                        <a:schemeClr val="dk2"/>
                      </a:solidFill>
                      <a:prstDash val="solid"/>
                      <a:round/>
                      <a:headEnd len="sm" w="sm" type="none"/>
                      <a:tailEnd len="sm" w="sm" type="none"/>
                    </a:lnL>
                    <a:lnR cap="flat" cmpd="sng" w="12700">
                      <a:solidFill>
                        <a:srgbClr val="7F7F7F"/>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solidFill>
                      <a:schemeClr val="dk2"/>
                    </a:solidFill>
                  </a:tcPr>
                </a:tc>
                <a:tc hMerge="1"/>
                <a:tc gridSpan="2">
                  <a:txBody>
                    <a:bodyPr/>
                    <a:lstStyle/>
                    <a:p>
                      <a:pPr indent="0" lvl="0" marL="0" marR="0" rtl="0" algn="ctr">
                        <a:spcBef>
                          <a:spcPts val="0"/>
                        </a:spcBef>
                        <a:spcAft>
                          <a:spcPts val="0"/>
                        </a:spcAft>
                        <a:buNone/>
                      </a:pPr>
                      <a:r>
                        <a:rPr b="1" lang="pt-BR" sz="1050">
                          <a:solidFill>
                            <a:schemeClr val="lt1"/>
                          </a:solidFill>
                          <a:latin typeface="Calibri"/>
                          <a:ea typeface="Calibri"/>
                          <a:cs typeface="Calibri"/>
                          <a:sym typeface="Calibri"/>
                        </a:rPr>
                        <a:t>Todos </a:t>
                      </a:r>
                      <a:r>
                        <a:rPr b="0" lang="pt-BR" sz="1050">
                          <a:solidFill>
                            <a:schemeClr val="lt1"/>
                          </a:solidFill>
                          <a:latin typeface="Calibri"/>
                          <a:ea typeface="Calibri"/>
                          <a:cs typeface="Calibri"/>
                          <a:sym typeface="Calibri"/>
                        </a:rPr>
                        <a:t>(N=12)</a:t>
                      </a:r>
                      <a:endParaRPr/>
                    </a:p>
                  </a:txBody>
                  <a:tcPr marT="45725" marB="45725" marR="91450" marL="91450" anchor="ctr">
                    <a:lnL cap="flat" cmpd="sng" w="12700">
                      <a:solidFill>
                        <a:srgbClr val="7F7F7F"/>
                      </a:solidFill>
                      <a:prstDash val="solid"/>
                      <a:round/>
                      <a:headEnd len="sm" w="sm" type="none"/>
                      <a:tailEnd len="sm" w="sm" type="none"/>
                    </a:lnL>
                    <a:lnR cap="flat" cmpd="sng" w="12700">
                      <a:solidFill>
                        <a:srgbClr val="7F7F7F"/>
                      </a:solidFill>
                      <a:prstDash val="solid"/>
                      <a:round/>
                      <a:headEnd len="sm" w="sm" type="none"/>
                      <a:tailEnd len="sm" w="sm" type="none"/>
                    </a:lnR>
                    <a:lnT cap="flat" cmpd="sng" w="12700">
                      <a:solidFill>
                        <a:srgbClr val="7F7F7F"/>
                      </a:solidFill>
                      <a:prstDash val="solid"/>
                      <a:round/>
                      <a:headEnd len="sm" w="sm" type="none"/>
                      <a:tailEnd len="sm" w="sm" type="none"/>
                    </a:lnT>
                    <a:lnB cap="flat" cmpd="sng" w="12700">
                      <a:solidFill>
                        <a:srgbClr val="7F7F7F"/>
                      </a:solidFill>
                      <a:prstDash val="solid"/>
                      <a:round/>
                      <a:headEnd len="sm" w="sm" type="none"/>
                      <a:tailEnd len="sm" w="sm" type="none"/>
                    </a:lnB>
                    <a:solidFill>
                      <a:srgbClr val="7F7F7F"/>
                    </a:solidFill>
                  </a:tcPr>
                </a:tc>
                <a:tc hMerge="1"/>
              </a:tr>
              <a:tr h="224800">
                <a:tc vMerge="1"/>
                <a:tc>
                  <a:txBody>
                    <a:bodyPr/>
                    <a:lstStyle/>
                    <a:p>
                      <a:pPr indent="0" lvl="0" marL="0" marR="0" rtl="0" algn="ctr">
                        <a:spcBef>
                          <a:spcPts val="0"/>
                        </a:spcBef>
                        <a:spcAft>
                          <a:spcPts val="0"/>
                        </a:spcAft>
                        <a:buNone/>
                      </a:pPr>
                      <a:r>
                        <a:rPr b="1" i="1" lang="pt-BR" sz="1050">
                          <a:solidFill>
                            <a:schemeClr val="lt2"/>
                          </a:solidFill>
                          <a:latin typeface="Calibri"/>
                          <a:ea typeface="Calibri"/>
                          <a:cs typeface="Calibri"/>
                          <a:sym typeface="Calibri"/>
                        </a:rPr>
                        <a:t>n</a:t>
                      </a:r>
                      <a:r>
                        <a:rPr b="1" i="0" lang="pt-BR" sz="1050">
                          <a:solidFill>
                            <a:schemeClr val="lt2"/>
                          </a:solidFill>
                          <a:latin typeface="Calibri"/>
                          <a:ea typeface="Calibri"/>
                          <a:cs typeface="Calibri"/>
                          <a:sym typeface="Calibri"/>
                        </a:rPr>
                        <a:t> (%)</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1050">
                          <a:solidFill>
                            <a:schemeClr val="lt2"/>
                          </a:solidFill>
                          <a:latin typeface="Calibri"/>
                          <a:ea typeface="Calibri"/>
                          <a:cs typeface="Calibri"/>
                          <a:sym typeface="Calibri"/>
                        </a:rPr>
                        <a:t>Eventos</a:t>
                      </a:r>
                      <a:endParaRPr b="0" i="0" sz="1050">
                        <a:solidFill>
                          <a:schemeClr val="lt2"/>
                        </a:solidFill>
                        <a:latin typeface="Calibri"/>
                        <a:ea typeface="Calibri"/>
                        <a:cs typeface="Calibri"/>
                        <a:sym typeface="Calibri"/>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spcBef>
                          <a:spcPts val="0"/>
                        </a:spcBef>
                        <a:spcAft>
                          <a:spcPts val="0"/>
                        </a:spcAft>
                        <a:buNone/>
                      </a:pPr>
                      <a:r>
                        <a:rPr b="1" i="1" lang="pt-BR" sz="1050">
                          <a:solidFill>
                            <a:schemeClr val="dk2"/>
                          </a:solidFill>
                          <a:latin typeface="Calibri"/>
                          <a:ea typeface="Calibri"/>
                          <a:cs typeface="Calibri"/>
                          <a:sym typeface="Calibri"/>
                        </a:rPr>
                        <a:t>n</a:t>
                      </a:r>
                      <a:r>
                        <a:rPr b="1" i="0" lang="pt-BR" sz="1050">
                          <a:solidFill>
                            <a:schemeClr val="dk2"/>
                          </a:solidFill>
                          <a:latin typeface="Calibri"/>
                          <a:ea typeface="Calibri"/>
                          <a:cs typeface="Calibri"/>
                          <a:sym typeface="Calibri"/>
                        </a:rPr>
                        <a:t> (%)</a:t>
                      </a:r>
                      <a:endParaRPr/>
                    </a:p>
                  </a:txBody>
                  <a:tcPr marT="45725" marB="45725" marR="91450" marL="91450"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1050">
                          <a:solidFill>
                            <a:schemeClr val="dk2"/>
                          </a:solidFill>
                          <a:latin typeface="Calibri"/>
                          <a:ea typeface="Calibri"/>
                          <a:cs typeface="Calibri"/>
                          <a:sym typeface="Calibri"/>
                        </a:rPr>
                        <a:t>Eventos</a:t>
                      </a:r>
                      <a:endParaRPr b="0" i="0" sz="1050">
                        <a:solidFill>
                          <a:schemeClr val="dk2"/>
                        </a:solidFill>
                        <a:latin typeface="Calibri"/>
                        <a:ea typeface="Calibri"/>
                        <a:cs typeface="Calibri"/>
                        <a:sym typeface="Calibri"/>
                      </a:endParaRPr>
                    </a:p>
                  </a:txBody>
                  <a:tcPr marT="45725" marB="45725" marR="91450" marL="91450" anchor="ctr">
                    <a:lnL cap="flat" cmpd="sng" w="12700">
                      <a:solidFill>
                        <a:schemeClr val="dk2"/>
                      </a:solidFill>
                      <a:prstDash val="solid"/>
                      <a:round/>
                      <a:headEnd len="sm" w="sm" type="none"/>
                      <a:tailEnd len="sm" w="sm" type="none"/>
                    </a:lnL>
                    <a:lnR cap="flat" cmpd="sng" w="12700">
                      <a:solidFill>
                        <a:srgbClr val="7F7F7F"/>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spcBef>
                          <a:spcPts val="0"/>
                        </a:spcBef>
                        <a:spcAft>
                          <a:spcPts val="0"/>
                        </a:spcAft>
                        <a:buNone/>
                      </a:pPr>
                      <a:r>
                        <a:rPr b="1" i="1" lang="pt-BR" sz="1050">
                          <a:solidFill>
                            <a:srgbClr val="7F7F7F"/>
                          </a:solidFill>
                          <a:latin typeface="Calibri"/>
                          <a:ea typeface="Calibri"/>
                          <a:cs typeface="Calibri"/>
                          <a:sym typeface="Calibri"/>
                        </a:rPr>
                        <a:t>n</a:t>
                      </a:r>
                      <a:r>
                        <a:rPr b="1" i="0" lang="pt-BR" sz="1050">
                          <a:solidFill>
                            <a:srgbClr val="7F7F7F"/>
                          </a:solidFill>
                          <a:latin typeface="Calibri"/>
                          <a:ea typeface="Calibri"/>
                          <a:cs typeface="Calibri"/>
                          <a:sym typeface="Calibri"/>
                        </a:rPr>
                        <a:t> (%)</a:t>
                      </a:r>
                      <a:endParaRPr/>
                    </a:p>
                  </a:txBody>
                  <a:tcPr marT="45725" marB="45725" marR="91450" marL="91450" anchor="ctr">
                    <a:lnL cap="flat" cmpd="sng" w="12700">
                      <a:solidFill>
                        <a:srgbClr val="7F7F7F"/>
                      </a:solidFill>
                      <a:prstDash val="solid"/>
                      <a:round/>
                      <a:headEnd len="sm" w="sm" type="none"/>
                      <a:tailEnd len="sm" w="sm" type="none"/>
                    </a:lnL>
                    <a:lnR cap="flat" cmpd="sng" w="12700">
                      <a:solidFill>
                        <a:srgbClr val="7F7F7F"/>
                      </a:solidFill>
                      <a:prstDash val="solid"/>
                      <a:round/>
                      <a:headEnd len="sm" w="sm" type="none"/>
                      <a:tailEnd len="sm" w="sm" type="none"/>
                    </a:lnR>
                    <a:lnT cap="flat" cmpd="sng" w="12700">
                      <a:solidFill>
                        <a:srgbClr val="7F7F7F"/>
                      </a:solidFill>
                      <a:prstDash val="solid"/>
                      <a:round/>
                      <a:headEnd len="sm" w="sm" type="none"/>
                      <a:tailEnd len="sm" w="sm" type="none"/>
                    </a:lnT>
                    <a:lnB cap="flat" cmpd="sng" w="12700">
                      <a:solidFill>
                        <a:srgbClr val="7F7F7F"/>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1050">
                          <a:solidFill>
                            <a:srgbClr val="7F7F7F"/>
                          </a:solidFill>
                          <a:latin typeface="Calibri"/>
                          <a:ea typeface="Calibri"/>
                          <a:cs typeface="Calibri"/>
                          <a:sym typeface="Calibri"/>
                        </a:rPr>
                        <a:t>Eventos</a:t>
                      </a:r>
                      <a:endParaRPr b="0" i="0" sz="1050">
                        <a:solidFill>
                          <a:srgbClr val="7F7F7F"/>
                        </a:solidFill>
                        <a:latin typeface="Calibri"/>
                        <a:ea typeface="Calibri"/>
                        <a:cs typeface="Calibri"/>
                        <a:sym typeface="Calibri"/>
                      </a:endParaRPr>
                    </a:p>
                  </a:txBody>
                  <a:tcPr marT="45725" marB="45725" marR="91450" marL="91450" anchor="ctr">
                    <a:lnL cap="flat" cmpd="sng" w="12700">
                      <a:solidFill>
                        <a:srgbClr val="7F7F7F"/>
                      </a:solidFill>
                      <a:prstDash val="solid"/>
                      <a:round/>
                      <a:headEnd len="sm" w="sm" type="none"/>
                      <a:tailEnd len="sm" w="sm" type="none"/>
                    </a:lnL>
                    <a:lnR cap="flat" cmpd="sng" w="12700">
                      <a:solidFill>
                        <a:srgbClr val="7F7F7F"/>
                      </a:solidFill>
                      <a:prstDash val="solid"/>
                      <a:round/>
                      <a:headEnd len="sm" w="sm" type="none"/>
                      <a:tailEnd len="sm" w="sm" type="none"/>
                    </a:lnR>
                    <a:lnT cap="flat" cmpd="sng" w="12700">
                      <a:solidFill>
                        <a:srgbClr val="7F7F7F"/>
                      </a:solidFill>
                      <a:prstDash val="solid"/>
                      <a:round/>
                      <a:headEnd len="sm" w="sm" type="none"/>
                      <a:tailEnd len="sm" w="sm" type="none"/>
                    </a:lnT>
                    <a:lnB cap="flat" cmpd="sng" w="12700">
                      <a:solidFill>
                        <a:srgbClr val="7F7F7F"/>
                      </a:solidFill>
                      <a:prstDash val="solid"/>
                      <a:round/>
                      <a:headEnd len="sm" w="sm" type="none"/>
                      <a:tailEnd len="sm" w="sm" type="none"/>
                    </a:lnB>
                  </a:tcPr>
                </a:tc>
              </a:tr>
              <a:tr h="187200">
                <a:tc>
                  <a:txBody>
                    <a:bodyPr/>
                    <a:lstStyle/>
                    <a:p>
                      <a:pPr indent="0" lvl="0" marL="0" marR="0" rtl="0" algn="l">
                        <a:lnSpc>
                          <a:spcPct val="100000"/>
                        </a:lnSpc>
                        <a:spcBef>
                          <a:spcPts val="0"/>
                        </a:spcBef>
                        <a:spcAft>
                          <a:spcPts val="0"/>
                        </a:spcAft>
                        <a:buNone/>
                      </a:pPr>
                      <a:r>
                        <a:rPr b="1" lang="pt-BR" sz="1050">
                          <a:solidFill>
                            <a:schemeClr val="dk1"/>
                          </a:solidFill>
                          <a:latin typeface="Calibri"/>
                          <a:ea typeface="Calibri"/>
                          <a:cs typeface="Calibri"/>
                          <a:sym typeface="Calibri"/>
                        </a:rPr>
                        <a:t>Todos os EAETs</a:t>
                      </a:r>
                      <a:endParaRPr b="1" sz="1050">
                        <a:solidFill>
                          <a:schemeClr val="dk1"/>
                        </a:solidFill>
                        <a:latin typeface="Calibri"/>
                        <a:ea typeface="Calibri"/>
                        <a:cs typeface="Calibri"/>
                        <a:sym typeface="Calibri"/>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3 (75,0)</a:t>
                      </a:r>
                      <a:endParaRPr/>
                    </a:p>
                  </a:txBody>
                  <a:tcPr marT="4680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13</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7 (87,5)</a:t>
                      </a:r>
                      <a:endParaRPr/>
                    </a:p>
                  </a:txBody>
                  <a:tcPr marT="0" marB="0" marR="0" marL="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34</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10 (83,3)</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7F7F7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47</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12700">
                      <a:solidFill>
                        <a:srgbClr val="7F7F7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360363" marR="0" rtl="0" algn="l">
                        <a:lnSpc>
                          <a:spcPct val="100000"/>
                        </a:lnSpc>
                        <a:spcBef>
                          <a:spcPts val="0"/>
                        </a:spcBef>
                        <a:spcAft>
                          <a:spcPts val="0"/>
                        </a:spcAft>
                        <a:buNone/>
                      </a:pPr>
                      <a:r>
                        <a:rPr b="0" lang="pt-BR" sz="1050">
                          <a:solidFill>
                            <a:schemeClr val="dk1"/>
                          </a:solidFill>
                          <a:latin typeface="Calibri"/>
                          <a:ea typeface="Calibri"/>
                          <a:cs typeface="Calibri"/>
                          <a:sym typeface="Calibri"/>
                        </a:rPr>
                        <a:t>Dor abdominal</a:t>
                      </a:r>
                      <a:r>
                        <a:rPr b="0" baseline="30000" lang="pt-BR" sz="1050">
                          <a:solidFill>
                            <a:schemeClr val="dk1"/>
                          </a:solidFill>
                          <a:latin typeface="Calibri"/>
                          <a:ea typeface="Calibri"/>
                          <a:cs typeface="Calibri"/>
                          <a:sym typeface="Calibri"/>
                        </a:rPr>
                        <a:t>†</a:t>
                      </a:r>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 (25,0)</a:t>
                      </a:r>
                      <a:endParaRPr/>
                    </a:p>
                  </a:txBody>
                  <a:tcPr marT="0" marB="0" marR="0" marL="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a:t>
                      </a:r>
                      <a:endParaRPr b="0" i="0" sz="105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 (16,7)</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a:t>
                      </a:r>
                      <a:endParaRPr b="0" i="0" sz="105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360363" marR="0" rtl="0" algn="l">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Nasofaringite</a:t>
                      </a:r>
                      <a:r>
                        <a:rPr b="0" baseline="30000" lang="pt-BR" sz="1050">
                          <a:solidFill>
                            <a:schemeClr val="dk1"/>
                          </a:solidFill>
                          <a:latin typeface="Calibri"/>
                          <a:ea typeface="Calibri"/>
                          <a:cs typeface="Calibri"/>
                          <a:sym typeface="Calibri"/>
                        </a:rPr>
                        <a:t>†</a:t>
                      </a:r>
                      <a:endParaRPr b="0" sz="1050">
                        <a:solidFill>
                          <a:schemeClr val="dk1"/>
                        </a:solidFill>
                        <a:latin typeface="Calibri"/>
                        <a:ea typeface="Calibri"/>
                        <a:cs typeface="Calibri"/>
                        <a:sym typeface="Calibri"/>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1 (25,0)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1 (12,5)</a:t>
                      </a:r>
                      <a:endParaRPr/>
                    </a:p>
                  </a:txBody>
                  <a:tcPr marT="0" marB="0" marR="0" marL="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 (16,7)</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176213" marR="0" rtl="0" algn="l">
                        <a:lnSpc>
                          <a:spcPct val="100000"/>
                        </a:lnSpc>
                        <a:spcBef>
                          <a:spcPts val="0"/>
                        </a:spcBef>
                        <a:spcAft>
                          <a:spcPts val="0"/>
                        </a:spcAft>
                        <a:buClr>
                          <a:schemeClr val="dk1"/>
                        </a:buClr>
                        <a:buSzPts val="1050"/>
                        <a:buFont typeface="Calibri"/>
                        <a:buNone/>
                      </a:pPr>
                      <a:r>
                        <a:rPr b="1" lang="pt-BR" sz="1050">
                          <a:solidFill>
                            <a:schemeClr val="dk1"/>
                          </a:solidFill>
                          <a:latin typeface="Calibri"/>
                          <a:ea typeface="Calibri"/>
                          <a:cs typeface="Calibri"/>
                          <a:sym typeface="Calibri"/>
                        </a:rPr>
                        <a:t>Não relacionados</a:t>
                      </a:r>
                      <a:r>
                        <a:rPr b="1" baseline="30000" lang="pt-BR" sz="1050">
                          <a:solidFill>
                            <a:schemeClr val="dk1"/>
                          </a:solidFill>
                          <a:latin typeface="Calibri"/>
                          <a:ea typeface="Calibri"/>
                          <a:cs typeface="Calibri"/>
                          <a:sym typeface="Calibri"/>
                        </a:rPr>
                        <a:t>‡</a:t>
                      </a:r>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3 (75,0)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12</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7 (87,5)</a:t>
                      </a:r>
                      <a:endParaRPr/>
                    </a:p>
                  </a:txBody>
                  <a:tcPr marT="0" marB="0" marR="0" marL="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29</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10 (83,3)</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41</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176213" marR="0" rtl="0" algn="l">
                        <a:lnSpc>
                          <a:spcPct val="100000"/>
                        </a:lnSpc>
                        <a:spcBef>
                          <a:spcPts val="0"/>
                        </a:spcBef>
                        <a:spcAft>
                          <a:spcPts val="0"/>
                        </a:spcAft>
                        <a:buNone/>
                      </a:pPr>
                      <a:r>
                        <a:rPr b="1" lang="pt-BR" sz="1050">
                          <a:solidFill>
                            <a:schemeClr val="dk1"/>
                          </a:solidFill>
                          <a:latin typeface="Calibri"/>
                          <a:ea typeface="Calibri"/>
                          <a:cs typeface="Calibri"/>
                          <a:sym typeface="Calibri"/>
                        </a:rPr>
                        <a:t>Relacionados</a:t>
                      </a:r>
                      <a:r>
                        <a:rPr b="1" baseline="30000" lang="pt-BR" sz="1050">
                          <a:solidFill>
                            <a:schemeClr val="dk1"/>
                          </a:solidFill>
                          <a:latin typeface="Calibri"/>
                          <a:ea typeface="Calibri"/>
                          <a:cs typeface="Calibri"/>
                          <a:sym typeface="Calibri"/>
                        </a:rPr>
                        <a:t>‡</a:t>
                      </a:r>
                      <a:endParaRPr b="1" sz="1050">
                        <a:solidFill>
                          <a:schemeClr val="dk1"/>
                        </a:solidFill>
                        <a:latin typeface="Calibri"/>
                        <a:ea typeface="Calibri"/>
                        <a:cs typeface="Calibri"/>
                        <a:sym typeface="Calibri"/>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1 (25,0)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1</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3 (37,5)</a:t>
                      </a:r>
                      <a:endParaRPr/>
                    </a:p>
                  </a:txBody>
                  <a:tcPr marT="0" marB="0" marR="0" marL="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5</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4 (33,3)</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6</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176213" marR="0" rtl="0" algn="l">
                        <a:lnSpc>
                          <a:spcPct val="100000"/>
                        </a:lnSpc>
                        <a:spcBef>
                          <a:spcPts val="0"/>
                        </a:spcBef>
                        <a:spcAft>
                          <a:spcPts val="0"/>
                        </a:spcAft>
                        <a:buNone/>
                      </a:pPr>
                      <a:r>
                        <a:rPr b="1" lang="pt-BR" sz="1050">
                          <a:solidFill>
                            <a:schemeClr val="dk1"/>
                          </a:solidFill>
                          <a:latin typeface="Calibri"/>
                          <a:ea typeface="Calibri"/>
                          <a:cs typeface="Calibri"/>
                          <a:sym typeface="Calibri"/>
                        </a:rPr>
                        <a:t>Grau 1</a:t>
                      </a:r>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2 (50,0)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5</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7 (87,5)</a:t>
                      </a:r>
                      <a:endParaRPr/>
                    </a:p>
                  </a:txBody>
                  <a:tcPr marT="0" marB="0" marR="0" marL="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23</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9 (75,0)</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28</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176213" marR="0" rtl="0" algn="l">
                        <a:lnSpc>
                          <a:spcPct val="100000"/>
                        </a:lnSpc>
                        <a:spcBef>
                          <a:spcPts val="0"/>
                        </a:spcBef>
                        <a:spcAft>
                          <a:spcPts val="0"/>
                        </a:spcAft>
                        <a:buNone/>
                      </a:pPr>
                      <a:r>
                        <a:rPr b="1" lang="pt-BR" sz="1050">
                          <a:solidFill>
                            <a:schemeClr val="dk1"/>
                          </a:solidFill>
                          <a:latin typeface="Calibri"/>
                          <a:ea typeface="Calibri"/>
                          <a:cs typeface="Calibri"/>
                          <a:sym typeface="Calibri"/>
                        </a:rPr>
                        <a:t>Grau 2</a:t>
                      </a:r>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3 (75,0)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3</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6 (75,0)</a:t>
                      </a:r>
                      <a:endParaRPr/>
                    </a:p>
                  </a:txBody>
                  <a:tcPr marT="0" marB="0" marR="0" marL="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9</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9 (75,0)</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12</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176213" marR="0" rtl="0" algn="l">
                        <a:lnSpc>
                          <a:spcPct val="100000"/>
                        </a:lnSpc>
                        <a:spcBef>
                          <a:spcPts val="0"/>
                        </a:spcBef>
                        <a:spcAft>
                          <a:spcPts val="0"/>
                        </a:spcAft>
                        <a:buNone/>
                      </a:pPr>
                      <a:r>
                        <a:rPr b="1" lang="pt-BR" sz="1050">
                          <a:solidFill>
                            <a:schemeClr val="dk1"/>
                          </a:solidFill>
                          <a:latin typeface="Calibri"/>
                          <a:ea typeface="Calibri"/>
                          <a:cs typeface="Calibri"/>
                          <a:sym typeface="Calibri"/>
                        </a:rPr>
                        <a:t>Grau 3</a:t>
                      </a:r>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1 (25,0)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 (25,0)</a:t>
                      </a:r>
                      <a:endParaRPr/>
                    </a:p>
                  </a:txBody>
                  <a:tcPr marT="0" marB="0" marR="0" marL="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3 (25,0)</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4</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176213" marR="0" rtl="0" algn="l">
                        <a:lnSpc>
                          <a:spcPct val="100000"/>
                        </a:lnSpc>
                        <a:spcBef>
                          <a:spcPts val="0"/>
                        </a:spcBef>
                        <a:spcAft>
                          <a:spcPts val="0"/>
                        </a:spcAft>
                        <a:buNone/>
                      </a:pPr>
                      <a:r>
                        <a:rPr b="1" lang="pt-BR" sz="1050">
                          <a:solidFill>
                            <a:schemeClr val="dk1"/>
                          </a:solidFill>
                          <a:latin typeface="Calibri"/>
                          <a:ea typeface="Calibri"/>
                          <a:cs typeface="Calibri"/>
                          <a:sym typeface="Calibri"/>
                        </a:rPr>
                        <a:t>Grau 4</a:t>
                      </a:r>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1 (25,0)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3</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1 (8,3)</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3</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176213" marR="0" rtl="0" algn="l">
                        <a:lnSpc>
                          <a:spcPct val="100000"/>
                        </a:lnSpc>
                        <a:spcBef>
                          <a:spcPts val="0"/>
                        </a:spcBef>
                        <a:spcAft>
                          <a:spcPts val="0"/>
                        </a:spcAft>
                        <a:buNone/>
                      </a:pPr>
                      <a:r>
                        <a:rPr b="1" lang="pt-BR" sz="1050">
                          <a:solidFill>
                            <a:schemeClr val="dk1"/>
                          </a:solidFill>
                          <a:latin typeface="Calibri"/>
                          <a:ea typeface="Calibri"/>
                          <a:cs typeface="Calibri"/>
                          <a:sym typeface="Calibri"/>
                        </a:rPr>
                        <a:t>Levaram à descontinuação</a:t>
                      </a:r>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r>
              <a:tr h="187200">
                <a:tc>
                  <a:txBody>
                    <a:bodyPr/>
                    <a:lstStyle/>
                    <a:p>
                      <a:pPr indent="0" lvl="0" marL="87313" marR="0" rtl="0" algn="l">
                        <a:lnSpc>
                          <a:spcPct val="100000"/>
                        </a:lnSpc>
                        <a:spcBef>
                          <a:spcPts val="0"/>
                        </a:spcBef>
                        <a:spcAft>
                          <a:spcPts val="0"/>
                        </a:spcAft>
                        <a:buNone/>
                      </a:pPr>
                      <a:r>
                        <a:rPr b="1" lang="pt-BR" sz="1050">
                          <a:solidFill>
                            <a:schemeClr val="dk1"/>
                          </a:solidFill>
                          <a:latin typeface="Calibri"/>
                          <a:ea typeface="Calibri"/>
                          <a:cs typeface="Calibri"/>
                          <a:sym typeface="Calibri"/>
                        </a:rPr>
                        <a:t>Todos os EAs graves</a:t>
                      </a:r>
                      <a:endParaRPr/>
                    </a:p>
                  </a:txBody>
                  <a:tcPr marT="0" marB="0" marR="25200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1 (25,0)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5</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 (25,0)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3 (25,0)</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7</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176213" marR="0" rtl="0" algn="l">
                        <a:lnSpc>
                          <a:spcPct val="100000"/>
                        </a:lnSpc>
                        <a:spcBef>
                          <a:spcPts val="0"/>
                        </a:spcBef>
                        <a:spcAft>
                          <a:spcPts val="0"/>
                        </a:spcAft>
                        <a:buClr>
                          <a:schemeClr val="dk1"/>
                        </a:buClr>
                        <a:buSzPts val="1050"/>
                        <a:buFont typeface="Calibri"/>
                        <a:buNone/>
                      </a:pPr>
                      <a:r>
                        <a:rPr b="1" lang="pt-BR" sz="1050">
                          <a:solidFill>
                            <a:schemeClr val="dk1"/>
                          </a:solidFill>
                          <a:latin typeface="Calibri"/>
                          <a:ea typeface="Calibri"/>
                          <a:cs typeface="Calibri"/>
                          <a:sym typeface="Calibri"/>
                        </a:rPr>
                        <a:t>Não relacionados</a:t>
                      </a:r>
                      <a:r>
                        <a:rPr b="1" baseline="30000" lang="pt-BR" sz="1050">
                          <a:solidFill>
                            <a:schemeClr val="dk1"/>
                          </a:solidFill>
                          <a:latin typeface="Calibri"/>
                          <a:ea typeface="Calibri"/>
                          <a:cs typeface="Calibri"/>
                          <a:sym typeface="Calibri"/>
                        </a:rPr>
                        <a:t>‡</a:t>
                      </a:r>
                      <a:endParaRPr b="1" sz="1050">
                        <a:solidFill>
                          <a:schemeClr val="dk1"/>
                        </a:solidFill>
                        <a:latin typeface="Calibri"/>
                        <a:ea typeface="Calibri"/>
                        <a:cs typeface="Calibri"/>
                        <a:sym typeface="Calibri"/>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1 (25,0)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5</a:t>
                      </a:r>
                      <a:endParaRPr/>
                    </a:p>
                  </a:txBody>
                  <a:tcPr marT="0" marB="18000" marR="51125" marL="51125"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 (25,0)</a:t>
                      </a:r>
                      <a:endParaRPr/>
                    </a:p>
                  </a:txBody>
                  <a:tcPr marT="0" marB="18000" marR="51125" marL="51125"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2</a:t>
                      </a:r>
                      <a:endParaRPr/>
                    </a:p>
                  </a:txBody>
                  <a:tcPr marT="0" marB="18000" marR="51125" marL="51125"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3 (25,0)</a:t>
                      </a:r>
                      <a:endParaRPr/>
                    </a:p>
                  </a:txBody>
                  <a:tcPr marT="0" marB="18000" marR="51125" marL="51125"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7</a:t>
                      </a:r>
                      <a:endParaRPr/>
                    </a:p>
                  </a:txBody>
                  <a:tcPr marT="0" marB="18000" marR="51125" marL="51125"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176213" marR="0" rtl="0" algn="l">
                        <a:lnSpc>
                          <a:spcPct val="100000"/>
                        </a:lnSpc>
                        <a:spcBef>
                          <a:spcPts val="0"/>
                        </a:spcBef>
                        <a:spcAft>
                          <a:spcPts val="0"/>
                        </a:spcAft>
                        <a:buNone/>
                      </a:pPr>
                      <a:r>
                        <a:rPr b="1" lang="pt-BR" sz="1050">
                          <a:solidFill>
                            <a:schemeClr val="dk1"/>
                          </a:solidFill>
                          <a:latin typeface="Calibri"/>
                          <a:ea typeface="Calibri"/>
                          <a:cs typeface="Calibri"/>
                          <a:sym typeface="Calibri"/>
                        </a:rPr>
                        <a:t>Levaram à descontinuação</a:t>
                      </a:r>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5A5A5"/>
                      </a:solidFill>
                      <a:prstDash val="solid"/>
                      <a:round/>
                      <a:headEnd len="sm" w="sm" type="none"/>
                      <a:tailEnd len="sm" w="sm" type="none"/>
                    </a:lnB>
                  </a:tcPr>
                </a:tc>
              </a:tr>
              <a:tr h="187200">
                <a:tc>
                  <a:txBody>
                    <a:bodyPr/>
                    <a:lstStyle/>
                    <a:p>
                      <a:pPr indent="0" lvl="0" marL="0" marR="0" rtl="0" algn="l">
                        <a:lnSpc>
                          <a:spcPct val="100000"/>
                        </a:lnSpc>
                        <a:spcBef>
                          <a:spcPts val="0"/>
                        </a:spcBef>
                        <a:spcAft>
                          <a:spcPts val="0"/>
                        </a:spcAft>
                        <a:buNone/>
                      </a:pPr>
                      <a:r>
                        <a:rPr b="1" lang="pt-BR" sz="1050">
                          <a:solidFill>
                            <a:schemeClr val="dk1"/>
                          </a:solidFill>
                          <a:latin typeface="Calibri"/>
                          <a:ea typeface="Calibri"/>
                          <a:cs typeface="Calibri"/>
                          <a:sym typeface="Calibri"/>
                        </a:rPr>
                        <a:t>Óbitos</a:t>
                      </a:r>
                      <a:endParaRPr/>
                    </a:p>
                  </a:txBody>
                  <a:tcPr marT="0" marB="1800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12700">
                      <a:solidFill>
                        <a:srgbClr val="A5A5A5"/>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0" marR="0" rtl="0" algn="l">
                        <a:lnSpc>
                          <a:spcPct val="100000"/>
                        </a:lnSpc>
                        <a:spcBef>
                          <a:spcPts val="0"/>
                        </a:spcBef>
                        <a:spcAft>
                          <a:spcPts val="0"/>
                        </a:spcAft>
                        <a:buNone/>
                      </a:pPr>
                      <a:r>
                        <a:rPr b="1" lang="pt-BR" sz="1050">
                          <a:solidFill>
                            <a:schemeClr val="dk1"/>
                          </a:solidFill>
                          <a:latin typeface="Calibri"/>
                          <a:ea typeface="Calibri"/>
                          <a:cs typeface="Calibri"/>
                          <a:sym typeface="Calibri"/>
                        </a:rPr>
                        <a:t>EA de interesse especial</a:t>
                      </a:r>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050"/>
                        <a:buFont typeface="Calibri"/>
                        <a:buNone/>
                      </a:pPr>
                      <a:r>
                        <a:t/>
                      </a:r>
                      <a:endParaRPr b="0" sz="1050">
                        <a:solidFill>
                          <a:schemeClr val="dk1"/>
                        </a:solidFill>
                        <a:latin typeface="Calibri"/>
                        <a:ea typeface="Calibri"/>
                        <a:cs typeface="Calibri"/>
                        <a:sym typeface="Calibri"/>
                      </a:endParaRPr>
                    </a:p>
                  </a:txBody>
                  <a:tcPr marT="0" marB="0"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t/>
                      </a:r>
                      <a:endParaRPr b="0" sz="1050">
                        <a:solidFill>
                          <a:schemeClr val="dk1"/>
                        </a:solidFill>
                        <a:latin typeface="Calibri"/>
                        <a:ea typeface="Calibri"/>
                        <a:cs typeface="Calibri"/>
                        <a:sym typeface="Calibri"/>
                      </a:endParaRPr>
                    </a:p>
                  </a:txBody>
                  <a:tcPr marT="0" marB="0" marR="91450" marL="9145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t/>
                      </a:r>
                      <a:endParaRPr b="0" sz="1050">
                        <a:solidFill>
                          <a:schemeClr val="dk1"/>
                        </a:solidFill>
                        <a:latin typeface="Calibri"/>
                        <a:ea typeface="Calibri"/>
                        <a:cs typeface="Calibri"/>
                        <a:sym typeface="Calibri"/>
                      </a:endParaRPr>
                    </a:p>
                  </a:txBody>
                  <a:tcPr marT="0" marB="0" marR="139050" marL="1390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t/>
                      </a:r>
                      <a:endParaRPr b="0" sz="1050">
                        <a:solidFill>
                          <a:schemeClr val="dk1"/>
                        </a:solidFill>
                        <a:latin typeface="Calibri"/>
                        <a:ea typeface="Calibri"/>
                        <a:cs typeface="Calibri"/>
                        <a:sym typeface="Calibri"/>
                      </a:endParaRPr>
                    </a:p>
                  </a:txBody>
                  <a:tcPr marT="0" marB="0" marR="139050" marL="1390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t/>
                      </a:r>
                      <a:endParaRPr b="0" sz="1050">
                        <a:solidFill>
                          <a:schemeClr val="dk1"/>
                        </a:solidFill>
                        <a:latin typeface="Calibri"/>
                        <a:ea typeface="Calibri"/>
                        <a:cs typeface="Calibri"/>
                        <a:sym typeface="Calibri"/>
                      </a:endParaRPr>
                    </a:p>
                  </a:txBody>
                  <a:tcPr marT="0" marB="0" marR="139050" marL="1390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t/>
                      </a:r>
                      <a:endParaRPr b="0" sz="1050">
                        <a:solidFill>
                          <a:schemeClr val="dk1"/>
                        </a:solidFill>
                        <a:latin typeface="Calibri"/>
                        <a:ea typeface="Calibri"/>
                        <a:cs typeface="Calibri"/>
                        <a:sym typeface="Calibri"/>
                      </a:endParaRPr>
                    </a:p>
                  </a:txBody>
                  <a:tcPr marT="0" marB="0" marR="139050" marL="13905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87200">
                <a:tc>
                  <a:txBody>
                    <a:bodyPr/>
                    <a:lstStyle/>
                    <a:p>
                      <a:pPr indent="0" lvl="0" marL="176213" marR="0" rtl="0" algn="l">
                        <a:lnSpc>
                          <a:spcPct val="100000"/>
                        </a:lnSpc>
                        <a:spcBef>
                          <a:spcPts val="0"/>
                        </a:spcBef>
                        <a:spcAft>
                          <a:spcPts val="0"/>
                        </a:spcAft>
                        <a:buClr>
                          <a:schemeClr val="dk1"/>
                        </a:buClr>
                        <a:buSzPts val="1050"/>
                        <a:buFont typeface="Calibri"/>
                        <a:buNone/>
                      </a:pPr>
                      <a:r>
                        <a:rPr b="1" lang="pt-BR" sz="1050">
                          <a:solidFill>
                            <a:schemeClr val="dk1"/>
                          </a:solidFill>
                          <a:latin typeface="Calibri"/>
                          <a:ea typeface="Calibri"/>
                          <a:cs typeface="Calibri"/>
                          <a:sym typeface="Calibri"/>
                        </a:rPr>
                        <a:t>Infecções meningocócicas</a:t>
                      </a:r>
                      <a:endParaRPr/>
                    </a:p>
                  </a:txBody>
                  <a:tcPr marT="0" marB="0" marR="252000" marL="10800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7F7F7F"/>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7F7F7F"/>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7F7F7F"/>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None/>
                      </a:pPr>
                      <a:r>
                        <a:rPr b="0" lang="pt-BR" sz="1050">
                          <a:solidFill>
                            <a:schemeClr val="dk1"/>
                          </a:solidFill>
                          <a:latin typeface="Calibri"/>
                          <a:ea typeface="Calibri"/>
                          <a:cs typeface="Calibri"/>
                          <a:sym typeface="Calibri"/>
                        </a:rPr>
                        <a:t>0</a:t>
                      </a:r>
                      <a:endParaRPr/>
                    </a:p>
                  </a:txBody>
                  <a:tcPr marT="0"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7F7F7F"/>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7F7F7F"/>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7F7F7F"/>
                      </a:solidFill>
                      <a:prstDash val="solid"/>
                      <a:round/>
                      <a:headEnd len="sm" w="sm" type="none"/>
                      <a:tailEnd len="sm" w="sm" type="none"/>
                    </a:lnB>
                  </a:tcPr>
                </a:tc>
                <a:tc>
                  <a:txBody>
                    <a:bodyPr/>
                    <a:lstStyle/>
                    <a:p>
                      <a:pPr indent="0" lvl="0" marL="0" marR="98425" rtl="0" algn="ctr">
                        <a:lnSpc>
                          <a:spcPct val="100000"/>
                        </a:lnSpc>
                        <a:spcBef>
                          <a:spcPts val="0"/>
                        </a:spcBef>
                        <a:spcAft>
                          <a:spcPts val="0"/>
                        </a:spcAft>
                        <a:buClr>
                          <a:schemeClr val="dk1"/>
                        </a:buClr>
                        <a:buSzPts val="1050"/>
                        <a:buFont typeface="Calibri"/>
                        <a:buNone/>
                      </a:pPr>
                      <a:r>
                        <a:rPr b="0" lang="pt-BR" sz="1050">
                          <a:solidFill>
                            <a:schemeClr val="dk1"/>
                          </a:solidFill>
                          <a:latin typeface="Calibri"/>
                          <a:ea typeface="Calibri"/>
                          <a:cs typeface="Calibri"/>
                          <a:sym typeface="Calibri"/>
                        </a:rPr>
                        <a:t>0</a:t>
                      </a:r>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7F7F7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7F7F7F"/>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372"/>
                                        </p:tgtEl>
                                        <p:attrNameLst>
                                          <p:attrName>style.visibility</p:attrName>
                                        </p:attrNameLst>
                                      </p:cBhvr>
                                      <p:to>
                                        <p:strVal val="visible"/>
                                      </p:to>
                                    </p:set>
                                    <p:animEffect filter="fade" transition="in">
                                      <p:cBhvr>
                                        <p:cTn dur="500"/>
                                        <p:tgtEl>
                                          <p:spTgt spid="11372"/>
                                        </p:tgtEl>
                                      </p:cBhvr>
                                    </p:animEffect>
                                  </p:childTnLst>
                                </p:cTn>
                              </p:par>
                              <p:par>
                                <p:cTn fill="hold" nodeType="withEffect" presetClass="entr" presetID="10" presetSubtype="0">
                                  <p:stCondLst>
                                    <p:cond delay="250"/>
                                  </p:stCondLst>
                                  <p:childTnLst>
                                    <p:set>
                                      <p:cBhvr>
                                        <p:cTn dur="1" fill="hold">
                                          <p:stCondLst>
                                            <p:cond delay="0"/>
                                          </p:stCondLst>
                                        </p:cTn>
                                        <p:tgtEl>
                                          <p:spTgt spid="11377"/>
                                        </p:tgtEl>
                                        <p:attrNameLst>
                                          <p:attrName>style.visibility</p:attrName>
                                        </p:attrNameLst>
                                      </p:cBhvr>
                                      <p:to>
                                        <p:strVal val="visible"/>
                                      </p:to>
                                    </p:set>
                                    <p:animEffect filter="fade" transition="in">
                                      <p:cBhvr>
                                        <p:cTn dur="500"/>
                                        <p:tgtEl>
                                          <p:spTgt spid="11377"/>
                                        </p:tgtEl>
                                      </p:cBhvr>
                                    </p:animEffect>
                                  </p:childTnLst>
                                </p:cTn>
                              </p:par>
                              <p:par>
                                <p:cTn fill="hold" nodeType="withEffect" presetClass="entr" presetID="10" presetSubtype="0">
                                  <p:stCondLst>
                                    <p:cond delay="250"/>
                                  </p:stCondLst>
                                  <p:childTnLst>
                                    <p:set>
                                      <p:cBhvr>
                                        <p:cTn dur="1" fill="hold">
                                          <p:stCondLst>
                                            <p:cond delay="0"/>
                                          </p:stCondLst>
                                        </p:cTn>
                                        <p:tgtEl>
                                          <p:spTgt spid="11378"/>
                                        </p:tgtEl>
                                        <p:attrNameLst>
                                          <p:attrName>style.visibility</p:attrName>
                                        </p:attrNameLst>
                                      </p:cBhvr>
                                      <p:to>
                                        <p:strVal val="visible"/>
                                      </p:to>
                                    </p:set>
                                    <p:animEffect filter="fade" transition="in">
                                      <p:cBhvr>
                                        <p:cTn dur="500"/>
                                        <p:tgtEl>
                                          <p:spTgt spid="1137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83" name="Shape 11383"/>
        <p:cNvGrpSpPr/>
        <p:nvPr/>
      </p:nvGrpSpPr>
      <p:grpSpPr>
        <a:xfrm>
          <a:off x="0" y="0"/>
          <a:ext cx="0" cy="0"/>
          <a:chOff x="0" y="0"/>
          <a:chExt cx="0" cy="0"/>
        </a:xfrm>
      </p:grpSpPr>
      <p:sp>
        <p:nvSpPr>
          <p:cNvPr id="11384" name="Google Shape;11384;p171"/>
          <p:cNvSpPr/>
          <p:nvPr/>
        </p:nvSpPr>
        <p:spPr>
          <a:xfrm flipH="1">
            <a:off x="368595" y="4397077"/>
            <a:ext cx="3568404" cy="143835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385" name="Google Shape;11385;p171"/>
          <p:cNvSpPr/>
          <p:nvPr/>
        </p:nvSpPr>
        <p:spPr>
          <a:xfrm flipH="1">
            <a:off x="4356398" y="4397077"/>
            <a:ext cx="3568404" cy="143835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386" name="Google Shape;11386;p171"/>
          <p:cNvSpPr/>
          <p:nvPr/>
        </p:nvSpPr>
        <p:spPr>
          <a:xfrm flipH="1">
            <a:off x="8348789" y="4397077"/>
            <a:ext cx="3568404" cy="143835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387" name="Google Shape;11387;p171"/>
          <p:cNvSpPr/>
          <p:nvPr/>
        </p:nvSpPr>
        <p:spPr>
          <a:xfrm flipH="1">
            <a:off x="368595" y="1941747"/>
            <a:ext cx="3568404" cy="189274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388" name="Google Shape;11388;p171"/>
          <p:cNvSpPr txBox="1"/>
          <p:nvPr/>
        </p:nvSpPr>
        <p:spPr>
          <a:xfrm>
            <a:off x="296269" y="385036"/>
            <a:ext cx="11121031" cy="48628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Destaques da segurança de ravulizumabe no estudo fase III</a:t>
            </a:r>
            <a:r>
              <a:rPr b="1" baseline="30000" lang="pt-BR" sz="3200">
                <a:solidFill>
                  <a:schemeClr val="accent1"/>
                </a:solidFill>
                <a:latin typeface="Lustria"/>
                <a:ea typeface="Lustria"/>
                <a:cs typeface="Lustria"/>
                <a:sym typeface="Lustria"/>
              </a:rPr>
              <a:t>1,2</a:t>
            </a:r>
            <a:endParaRPr/>
          </a:p>
        </p:txBody>
      </p:sp>
      <p:sp>
        <p:nvSpPr>
          <p:cNvPr id="11389" name="Google Shape;11389;p171"/>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†Sepse relacionada a dispositivo, infecção estafilocócica, síndrome de disfunção de múltiplos órgãos, choque séptico e trombose relacionada a dispositivo em 1 pacientes (que preencheu os critérios para MAVE), teste positivo para o vírus influenza A em 1 paciente; e infecção do trato respiratório superior viral em 1 paciente.</a:t>
            </a:r>
            <a:endParaRPr/>
          </a:p>
          <a:p>
            <a:pPr indent="0" lvl="0" marL="0" rtl="0" algn="l">
              <a:lnSpc>
                <a:spcPct val="90000"/>
              </a:lnSpc>
              <a:spcBef>
                <a:spcPts val="0"/>
              </a:spcBef>
              <a:spcAft>
                <a:spcPts val="0"/>
              </a:spcAft>
              <a:buClr>
                <a:schemeClr val="dk1"/>
              </a:buClr>
              <a:buSzPts val="700"/>
              <a:buNone/>
            </a:pPr>
            <a:r>
              <a:rPr lang="pt-BR" sz="700"/>
              <a:t>Abreviações: EAs = eventos adversos; MAVE = evento adverso vascular maior; EAETs = eventos adversos emergentes do tratamento. </a:t>
            </a:r>
            <a:endParaRPr/>
          </a:p>
          <a:p>
            <a:pPr indent="0" lvl="0" marL="0" rtl="0" algn="l">
              <a:lnSpc>
                <a:spcPct val="90000"/>
              </a:lnSpc>
              <a:spcBef>
                <a:spcPts val="0"/>
              </a:spcBef>
              <a:spcAft>
                <a:spcPts val="0"/>
              </a:spcAft>
              <a:buClr>
                <a:schemeClr val="dk1"/>
              </a:buClr>
              <a:buSzPts val="700"/>
              <a:buNone/>
            </a:pPr>
            <a:r>
              <a:rPr lang="pt-BR" sz="700"/>
              <a:t>Referências:  1. Alexion. Dados de arquivo. DOF-PNH-ULT-002. 2021;  2. Kulagin A et al. E-poster [Abstract EP590]. Poster presented at: 26th Annual Congress of the European Hematology Association; June 9-17, 2021 (virtual meeting).</a:t>
            </a:r>
            <a:endParaRPr/>
          </a:p>
        </p:txBody>
      </p:sp>
      <p:sp>
        <p:nvSpPr>
          <p:cNvPr id="11390" name="Google Shape;11390;p171"/>
          <p:cNvSpPr txBox="1"/>
          <p:nvPr/>
        </p:nvSpPr>
        <p:spPr>
          <a:xfrm>
            <a:off x="296269" y="859785"/>
            <a:ext cx="6209905"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ALXN1210-PNH-304</a:t>
            </a:r>
            <a:endParaRPr baseline="30000" sz="2400">
              <a:solidFill>
                <a:schemeClr val="dk2"/>
              </a:solidFill>
              <a:latin typeface="Calibri"/>
              <a:ea typeface="Calibri"/>
              <a:cs typeface="Calibri"/>
              <a:sym typeface="Calibri"/>
            </a:endParaRPr>
          </a:p>
        </p:txBody>
      </p:sp>
      <p:sp>
        <p:nvSpPr>
          <p:cNvPr id="11391" name="Google Shape;11391;p171"/>
          <p:cNvSpPr/>
          <p:nvPr/>
        </p:nvSpPr>
        <p:spPr>
          <a:xfrm flipH="1">
            <a:off x="4356398" y="1941747"/>
            <a:ext cx="3568404" cy="189274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392" name="Google Shape;11392;p171"/>
          <p:cNvSpPr/>
          <p:nvPr/>
        </p:nvSpPr>
        <p:spPr>
          <a:xfrm flipH="1">
            <a:off x="8348789" y="1941747"/>
            <a:ext cx="3568404" cy="189274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pic>
        <p:nvPicPr>
          <p:cNvPr id="11393" name="Google Shape;11393;p171"/>
          <p:cNvPicPr preferRelativeResize="0"/>
          <p:nvPr/>
        </p:nvPicPr>
        <p:blipFill rotWithShape="1">
          <a:blip r:embed="rId3">
            <a:alphaModFix/>
          </a:blip>
          <a:srcRect b="0" l="0" r="0" t="0"/>
          <a:stretch/>
        </p:blipFill>
        <p:spPr>
          <a:xfrm>
            <a:off x="5918472" y="2936851"/>
            <a:ext cx="19050" cy="19050"/>
          </a:xfrm>
          <a:prstGeom prst="rect">
            <a:avLst/>
          </a:prstGeom>
          <a:noFill/>
          <a:ln>
            <a:noFill/>
          </a:ln>
        </p:spPr>
      </p:pic>
      <p:grpSp>
        <p:nvGrpSpPr>
          <p:cNvPr id="11394" name="Google Shape;11394;p171"/>
          <p:cNvGrpSpPr/>
          <p:nvPr/>
        </p:nvGrpSpPr>
        <p:grpSpPr>
          <a:xfrm>
            <a:off x="13145847" y="859785"/>
            <a:ext cx="390100" cy="335349"/>
            <a:chOff x="-1452562" y="896593"/>
            <a:chExt cx="542925" cy="466725"/>
          </a:xfrm>
        </p:grpSpPr>
        <p:sp>
          <p:nvSpPr>
            <p:cNvPr id="11395" name="Google Shape;11395;p171"/>
            <p:cNvSpPr/>
            <p:nvPr/>
          </p:nvSpPr>
          <p:spPr>
            <a:xfrm>
              <a:off x="-1113662" y="1125067"/>
              <a:ext cx="77723" cy="95310"/>
            </a:xfrm>
            <a:custGeom>
              <a:rect b="b" l="l" r="r" t="t"/>
              <a:pathLst>
                <a:path extrusionOk="0" h="95310" w="77723">
                  <a:moveTo>
                    <a:pt x="66865" y="30"/>
                  </a:moveTo>
                  <a:lnTo>
                    <a:pt x="10858" y="30"/>
                  </a:lnTo>
                  <a:cubicBezTo>
                    <a:pt x="5299" y="-398"/>
                    <a:pt x="444" y="3761"/>
                    <a:pt x="15" y="9320"/>
                  </a:cubicBezTo>
                  <a:cubicBezTo>
                    <a:pt x="9" y="9399"/>
                    <a:pt x="4" y="9477"/>
                    <a:pt x="0" y="9555"/>
                  </a:cubicBezTo>
                  <a:lnTo>
                    <a:pt x="0" y="85755"/>
                  </a:lnTo>
                  <a:cubicBezTo>
                    <a:pt x="299" y="91324"/>
                    <a:pt x="5055" y="95595"/>
                    <a:pt x="10624" y="95296"/>
                  </a:cubicBezTo>
                  <a:cubicBezTo>
                    <a:pt x="10702" y="95292"/>
                    <a:pt x="10780" y="95286"/>
                    <a:pt x="10858" y="95280"/>
                  </a:cubicBezTo>
                  <a:lnTo>
                    <a:pt x="66865" y="95280"/>
                  </a:lnTo>
                  <a:cubicBezTo>
                    <a:pt x="72425" y="95709"/>
                    <a:pt x="77280" y="91550"/>
                    <a:pt x="77709" y="85990"/>
                  </a:cubicBezTo>
                  <a:cubicBezTo>
                    <a:pt x="77715" y="85912"/>
                    <a:pt x="77720" y="85834"/>
                    <a:pt x="77724" y="85755"/>
                  </a:cubicBezTo>
                  <a:lnTo>
                    <a:pt x="77724" y="9555"/>
                  </a:lnTo>
                  <a:cubicBezTo>
                    <a:pt x="77425" y="3987"/>
                    <a:pt x="72669" y="-284"/>
                    <a:pt x="67100" y="15"/>
                  </a:cubicBezTo>
                  <a:cubicBezTo>
                    <a:pt x="67022" y="19"/>
                    <a:pt x="66944" y="24"/>
                    <a:pt x="66866" y="30"/>
                  </a:cubicBezTo>
                  <a:close/>
                  <a:moveTo>
                    <a:pt x="66865" y="85755"/>
                  </a:moveTo>
                  <a:lnTo>
                    <a:pt x="10858" y="85755"/>
                  </a:lnTo>
                  <a:cubicBezTo>
                    <a:pt x="10096" y="85755"/>
                    <a:pt x="9525" y="85755"/>
                    <a:pt x="9525" y="85755"/>
                  </a:cubicBezTo>
                  <a:lnTo>
                    <a:pt x="9525" y="9841"/>
                  </a:lnTo>
                  <a:cubicBezTo>
                    <a:pt x="9965" y="9756"/>
                    <a:pt x="10418" y="9756"/>
                    <a:pt x="10858" y="9841"/>
                  </a:cubicBezTo>
                  <a:lnTo>
                    <a:pt x="66865" y="9841"/>
                  </a:lnTo>
                  <a:cubicBezTo>
                    <a:pt x="67627" y="9841"/>
                    <a:pt x="68199" y="9841"/>
                    <a:pt x="68199" y="9841"/>
                  </a:cubicBezTo>
                  <a:lnTo>
                    <a:pt x="68199" y="85279"/>
                  </a:lnTo>
                  <a:cubicBezTo>
                    <a:pt x="67772" y="85433"/>
                    <a:pt x="67310" y="85466"/>
                    <a:pt x="66866" y="853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96" name="Google Shape;11396;p171"/>
            <p:cNvSpPr/>
            <p:nvPr/>
          </p:nvSpPr>
          <p:spPr>
            <a:xfrm>
              <a:off x="-1219961" y="1082300"/>
              <a:ext cx="77724" cy="137982"/>
            </a:xfrm>
            <a:custGeom>
              <a:rect b="b" l="l" r="r" t="t"/>
              <a:pathLst>
                <a:path extrusionOk="0" h="137982" w="77724">
                  <a:moveTo>
                    <a:pt x="66865" y="30"/>
                  </a:moveTo>
                  <a:lnTo>
                    <a:pt x="10858" y="30"/>
                  </a:lnTo>
                  <a:cubicBezTo>
                    <a:pt x="5299" y="-398"/>
                    <a:pt x="444" y="3761"/>
                    <a:pt x="15" y="9320"/>
                  </a:cubicBezTo>
                  <a:cubicBezTo>
                    <a:pt x="9" y="9399"/>
                    <a:pt x="4" y="9477"/>
                    <a:pt x="0" y="9555"/>
                  </a:cubicBezTo>
                  <a:lnTo>
                    <a:pt x="0" y="128427"/>
                  </a:lnTo>
                  <a:cubicBezTo>
                    <a:pt x="299" y="133996"/>
                    <a:pt x="5055" y="138267"/>
                    <a:pt x="10624" y="137968"/>
                  </a:cubicBezTo>
                  <a:cubicBezTo>
                    <a:pt x="10702" y="137964"/>
                    <a:pt x="10780" y="137958"/>
                    <a:pt x="10858" y="137952"/>
                  </a:cubicBezTo>
                  <a:lnTo>
                    <a:pt x="66865" y="137952"/>
                  </a:lnTo>
                  <a:cubicBezTo>
                    <a:pt x="72425" y="138381"/>
                    <a:pt x="77280" y="134222"/>
                    <a:pt x="77709" y="128662"/>
                  </a:cubicBezTo>
                  <a:cubicBezTo>
                    <a:pt x="77715" y="128584"/>
                    <a:pt x="77720" y="128506"/>
                    <a:pt x="77724" y="128427"/>
                  </a:cubicBezTo>
                  <a:lnTo>
                    <a:pt x="77724" y="9555"/>
                  </a:lnTo>
                  <a:cubicBezTo>
                    <a:pt x="77425" y="3987"/>
                    <a:pt x="72669" y="-284"/>
                    <a:pt x="67100" y="15"/>
                  </a:cubicBezTo>
                  <a:cubicBezTo>
                    <a:pt x="67022" y="19"/>
                    <a:pt x="66944" y="24"/>
                    <a:pt x="66866" y="30"/>
                  </a:cubicBezTo>
                  <a:close/>
                  <a:moveTo>
                    <a:pt x="66865" y="127951"/>
                  </a:moveTo>
                  <a:lnTo>
                    <a:pt x="10858" y="127951"/>
                  </a:lnTo>
                  <a:cubicBezTo>
                    <a:pt x="10096" y="127951"/>
                    <a:pt x="9525" y="127951"/>
                    <a:pt x="9525" y="127951"/>
                  </a:cubicBezTo>
                  <a:lnTo>
                    <a:pt x="9525" y="10127"/>
                  </a:lnTo>
                  <a:cubicBezTo>
                    <a:pt x="9964" y="10028"/>
                    <a:pt x="10419" y="10028"/>
                    <a:pt x="10858" y="10127"/>
                  </a:cubicBezTo>
                  <a:lnTo>
                    <a:pt x="66865" y="10127"/>
                  </a:lnTo>
                  <a:cubicBezTo>
                    <a:pt x="67628" y="10127"/>
                    <a:pt x="68104" y="10127"/>
                    <a:pt x="68199" y="10127"/>
                  </a:cubicBezTo>
                  <a:lnTo>
                    <a:pt x="68199" y="128142"/>
                  </a:lnTo>
                  <a:cubicBezTo>
                    <a:pt x="67779" y="128325"/>
                    <a:pt x="67308" y="128359"/>
                    <a:pt x="66866" y="12823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97" name="Google Shape;11397;p171"/>
            <p:cNvSpPr/>
            <p:nvPr/>
          </p:nvSpPr>
          <p:spPr>
            <a:xfrm>
              <a:off x="-1326260" y="1039818"/>
              <a:ext cx="77723" cy="181036"/>
            </a:xfrm>
            <a:custGeom>
              <a:rect b="b" l="l" r="r" t="t"/>
              <a:pathLst>
                <a:path extrusionOk="0" h="181036" w="77723">
                  <a:moveTo>
                    <a:pt x="66866" y="31"/>
                  </a:moveTo>
                  <a:lnTo>
                    <a:pt x="10858" y="31"/>
                  </a:lnTo>
                  <a:cubicBezTo>
                    <a:pt x="5299" y="-398"/>
                    <a:pt x="444" y="3762"/>
                    <a:pt x="15" y="9321"/>
                  </a:cubicBezTo>
                  <a:cubicBezTo>
                    <a:pt x="9" y="9400"/>
                    <a:pt x="4" y="9478"/>
                    <a:pt x="0" y="9556"/>
                  </a:cubicBezTo>
                  <a:lnTo>
                    <a:pt x="0" y="171481"/>
                  </a:lnTo>
                  <a:cubicBezTo>
                    <a:pt x="299" y="177049"/>
                    <a:pt x="5055" y="181321"/>
                    <a:pt x="10624" y="181022"/>
                  </a:cubicBezTo>
                  <a:cubicBezTo>
                    <a:pt x="10702" y="181017"/>
                    <a:pt x="10780" y="181012"/>
                    <a:pt x="10858" y="181006"/>
                  </a:cubicBezTo>
                  <a:lnTo>
                    <a:pt x="66866" y="181006"/>
                  </a:lnTo>
                  <a:cubicBezTo>
                    <a:pt x="72425" y="181435"/>
                    <a:pt x="77280" y="177276"/>
                    <a:pt x="77709" y="171716"/>
                  </a:cubicBezTo>
                  <a:cubicBezTo>
                    <a:pt x="77715" y="171638"/>
                    <a:pt x="77720" y="171560"/>
                    <a:pt x="77724" y="171481"/>
                  </a:cubicBezTo>
                  <a:lnTo>
                    <a:pt x="77724" y="9366"/>
                  </a:lnTo>
                  <a:cubicBezTo>
                    <a:pt x="77320" y="3804"/>
                    <a:pt x="72484" y="-377"/>
                    <a:pt x="66923" y="27"/>
                  </a:cubicBezTo>
                  <a:cubicBezTo>
                    <a:pt x="66904" y="28"/>
                    <a:pt x="66885" y="30"/>
                    <a:pt x="66865" y="31"/>
                  </a:cubicBezTo>
                  <a:close/>
                  <a:moveTo>
                    <a:pt x="66866" y="170624"/>
                  </a:moveTo>
                  <a:lnTo>
                    <a:pt x="10858" y="170624"/>
                  </a:lnTo>
                  <a:cubicBezTo>
                    <a:pt x="10096" y="170624"/>
                    <a:pt x="9525" y="170624"/>
                    <a:pt x="9525" y="170624"/>
                  </a:cubicBezTo>
                  <a:lnTo>
                    <a:pt x="9525" y="9842"/>
                  </a:lnTo>
                  <a:cubicBezTo>
                    <a:pt x="9964" y="9744"/>
                    <a:pt x="10419" y="9744"/>
                    <a:pt x="10858" y="9842"/>
                  </a:cubicBezTo>
                  <a:lnTo>
                    <a:pt x="66866" y="9842"/>
                  </a:lnTo>
                  <a:cubicBezTo>
                    <a:pt x="67628" y="9842"/>
                    <a:pt x="68199" y="9842"/>
                    <a:pt x="68199" y="9842"/>
                  </a:cubicBezTo>
                  <a:lnTo>
                    <a:pt x="68199" y="170529"/>
                  </a:lnTo>
                  <a:cubicBezTo>
                    <a:pt x="67772" y="170682"/>
                    <a:pt x="67310" y="170715"/>
                    <a:pt x="66866" y="1706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98" name="Google Shape;11398;p171"/>
            <p:cNvSpPr/>
            <p:nvPr/>
          </p:nvSpPr>
          <p:spPr>
            <a:xfrm>
              <a:off x="-1452562" y="896593"/>
              <a:ext cx="542925" cy="466725"/>
            </a:xfrm>
            <a:custGeom>
              <a:rect b="b" l="l" r="r" t="t"/>
              <a:pathLst>
                <a:path extrusionOk="0" h="466725" w="542925">
                  <a:moveTo>
                    <a:pt x="542925" y="364522"/>
                  </a:moveTo>
                  <a:lnTo>
                    <a:pt x="542925" y="64103"/>
                  </a:lnTo>
                  <a:cubicBezTo>
                    <a:pt x="542873" y="28722"/>
                    <a:pt x="514203" y="52"/>
                    <a:pt x="478822" y="0"/>
                  </a:cubicBezTo>
                  <a:lnTo>
                    <a:pt x="64103" y="0"/>
                  </a:lnTo>
                  <a:cubicBezTo>
                    <a:pt x="28722" y="52"/>
                    <a:pt x="52" y="28722"/>
                    <a:pt x="0" y="64103"/>
                  </a:cubicBezTo>
                  <a:lnTo>
                    <a:pt x="0" y="364522"/>
                  </a:lnTo>
                  <a:cubicBezTo>
                    <a:pt x="40" y="386809"/>
                    <a:pt x="11654" y="407476"/>
                    <a:pt x="30671" y="419100"/>
                  </a:cubicBezTo>
                  <a:lnTo>
                    <a:pt x="23813" y="419100"/>
                  </a:lnTo>
                  <a:cubicBezTo>
                    <a:pt x="10661" y="419100"/>
                    <a:pt x="0" y="429761"/>
                    <a:pt x="0" y="442913"/>
                  </a:cubicBezTo>
                  <a:cubicBezTo>
                    <a:pt x="0" y="456064"/>
                    <a:pt x="10661" y="466725"/>
                    <a:pt x="23813" y="466725"/>
                  </a:cubicBezTo>
                  <a:lnTo>
                    <a:pt x="519113" y="466725"/>
                  </a:lnTo>
                  <a:cubicBezTo>
                    <a:pt x="532264" y="466725"/>
                    <a:pt x="542925" y="456064"/>
                    <a:pt x="542925" y="442913"/>
                  </a:cubicBezTo>
                  <a:cubicBezTo>
                    <a:pt x="542925" y="429761"/>
                    <a:pt x="532264" y="419100"/>
                    <a:pt x="519113" y="419100"/>
                  </a:cubicBezTo>
                  <a:lnTo>
                    <a:pt x="512255" y="419100"/>
                  </a:lnTo>
                  <a:cubicBezTo>
                    <a:pt x="531271" y="407476"/>
                    <a:pt x="542885" y="386809"/>
                    <a:pt x="542925" y="364522"/>
                  </a:cubicBezTo>
                  <a:close/>
                  <a:moveTo>
                    <a:pt x="519113" y="428625"/>
                  </a:moveTo>
                  <a:cubicBezTo>
                    <a:pt x="527003" y="428625"/>
                    <a:pt x="533400" y="435022"/>
                    <a:pt x="533400" y="442913"/>
                  </a:cubicBezTo>
                  <a:cubicBezTo>
                    <a:pt x="533400" y="450803"/>
                    <a:pt x="527003" y="457200"/>
                    <a:pt x="519113" y="457200"/>
                  </a:cubicBezTo>
                  <a:lnTo>
                    <a:pt x="23813" y="457200"/>
                  </a:lnTo>
                  <a:cubicBezTo>
                    <a:pt x="15922" y="457200"/>
                    <a:pt x="9525" y="450803"/>
                    <a:pt x="9525" y="442913"/>
                  </a:cubicBezTo>
                  <a:cubicBezTo>
                    <a:pt x="9525" y="435022"/>
                    <a:pt x="15922" y="428625"/>
                    <a:pt x="23813" y="428625"/>
                  </a:cubicBezTo>
                  <a:lnTo>
                    <a:pt x="519113" y="428625"/>
                  </a:lnTo>
                  <a:close/>
                  <a:moveTo>
                    <a:pt x="478822" y="419100"/>
                  </a:moveTo>
                  <a:lnTo>
                    <a:pt x="64103" y="419100"/>
                  </a:lnTo>
                  <a:cubicBezTo>
                    <a:pt x="33982" y="419048"/>
                    <a:pt x="9577" y="394643"/>
                    <a:pt x="9525" y="364522"/>
                  </a:cubicBezTo>
                  <a:lnTo>
                    <a:pt x="9525" y="64103"/>
                  </a:lnTo>
                  <a:cubicBezTo>
                    <a:pt x="9577" y="33982"/>
                    <a:pt x="33982" y="9577"/>
                    <a:pt x="64103" y="9525"/>
                  </a:cubicBezTo>
                  <a:lnTo>
                    <a:pt x="478822" y="9525"/>
                  </a:lnTo>
                  <a:cubicBezTo>
                    <a:pt x="508943" y="9577"/>
                    <a:pt x="533348" y="33982"/>
                    <a:pt x="533400" y="64103"/>
                  </a:cubicBezTo>
                  <a:lnTo>
                    <a:pt x="533400" y="364522"/>
                  </a:lnTo>
                  <a:cubicBezTo>
                    <a:pt x="533348" y="394643"/>
                    <a:pt x="508943" y="419048"/>
                    <a:pt x="478822" y="4191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399" name="Google Shape;11399;p171"/>
            <p:cNvSpPr/>
            <p:nvPr/>
          </p:nvSpPr>
          <p:spPr>
            <a:xfrm>
              <a:off x="-1414462" y="934693"/>
              <a:ext cx="466725" cy="352425"/>
            </a:xfrm>
            <a:custGeom>
              <a:rect b="b" l="l" r="r" t="t"/>
              <a:pathLst>
                <a:path extrusionOk="0" h="352425" w="466725">
                  <a:moveTo>
                    <a:pt x="440722" y="0"/>
                  </a:moveTo>
                  <a:lnTo>
                    <a:pt x="26003" y="0"/>
                  </a:lnTo>
                  <a:cubicBezTo>
                    <a:pt x="11664" y="52"/>
                    <a:pt x="52" y="11664"/>
                    <a:pt x="0" y="26003"/>
                  </a:cubicBezTo>
                  <a:lnTo>
                    <a:pt x="0" y="326422"/>
                  </a:lnTo>
                  <a:cubicBezTo>
                    <a:pt x="52" y="340761"/>
                    <a:pt x="11664" y="352373"/>
                    <a:pt x="26003" y="352425"/>
                  </a:cubicBezTo>
                  <a:lnTo>
                    <a:pt x="440722" y="352425"/>
                  </a:lnTo>
                  <a:cubicBezTo>
                    <a:pt x="455061" y="352373"/>
                    <a:pt x="466673" y="340761"/>
                    <a:pt x="466725" y="326422"/>
                  </a:cubicBezTo>
                  <a:lnTo>
                    <a:pt x="466725" y="26003"/>
                  </a:lnTo>
                  <a:cubicBezTo>
                    <a:pt x="466673" y="11664"/>
                    <a:pt x="455061" y="52"/>
                    <a:pt x="440722" y="0"/>
                  </a:cubicBezTo>
                  <a:close/>
                  <a:moveTo>
                    <a:pt x="457200" y="326422"/>
                  </a:moveTo>
                  <a:cubicBezTo>
                    <a:pt x="457148" y="335501"/>
                    <a:pt x="449801" y="342848"/>
                    <a:pt x="440722" y="342900"/>
                  </a:cubicBezTo>
                  <a:lnTo>
                    <a:pt x="26003" y="342900"/>
                  </a:lnTo>
                  <a:cubicBezTo>
                    <a:pt x="16924" y="342848"/>
                    <a:pt x="9577" y="335501"/>
                    <a:pt x="9525" y="326422"/>
                  </a:cubicBezTo>
                  <a:lnTo>
                    <a:pt x="9525" y="26003"/>
                  </a:lnTo>
                  <a:cubicBezTo>
                    <a:pt x="9577" y="16924"/>
                    <a:pt x="16924" y="9577"/>
                    <a:pt x="26003" y="9525"/>
                  </a:cubicBezTo>
                  <a:lnTo>
                    <a:pt x="440722" y="9525"/>
                  </a:lnTo>
                  <a:cubicBezTo>
                    <a:pt x="449801" y="9577"/>
                    <a:pt x="457148" y="16924"/>
                    <a:pt x="457200" y="260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00" name="Google Shape;11400;p171"/>
            <p:cNvSpPr/>
            <p:nvPr/>
          </p:nvSpPr>
          <p:spPr>
            <a:xfrm>
              <a:off x="-1301781" y="992224"/>
              <a:ext cx="241911" cy="112997"/>
            </a:xfrm>
            <a:custGeom>
              <a:rect b="b" l="l" r="r" t="t"/>
              <a:pathLst>
                <a:path extrusionOk="0" h="112997" w="241911">
                  <a:moveTo>
                    <a:pt x="14383" y="28575"/>
                  </a:moveTo>
                  <a:cubicBezTo>
                    <a:pt x="18649" y="28596"/>
                    <a:pt x="22701" y="26710"/>
                    <a:pt x="25432" y="23431"/>
                  </a:cubicBezTo>
                  <a:lnTo>
                    <a:pt x="106775" y="56102"/>
                  </a:lnTo>
                  <a:lnTo>
                    <a:pt x="106775" y="56674"/>
                  </a:lnTo>
                  <a:cubicBezTo>
                    <a:pt x="106764" y="64565"/>
                    <a:pt x="113151" y="70971"/>
                    <a:pt x="121042" y="70982"/>
                  </a:cubicBezTo>
                  <a:cubicBezTo>
                    <a:pt x="125125" y="70988"/>
                    <a:pt x="129015" y="69247"/>
                    <a:pt x="131731" y="66199"/>
                  </a:cubicBezTo>
                  <a:lnTo>
                    <a:pt x="213169" y="98869"/>
                  </a:lnTo>
                  <a:cubicBezTo>
                    <a:pt x="213169" y="98869"/>
                    <a:pt x="213169" y="98869"/>
                    <a:pt x="213169" y="99441"/>
                  </a:cubicBezTo>
                  <a:cubicBezTo>
                    <a:pt x="213626" y="107371"/>
                    <a:pt x="220425" y="113430"/>
                    <a:pt x="228355" y="112973"/>
                  </a:cubicBezTo>
                  <a:cubicBezTo>
                    <a:pt x="236286" y="112516"/>
                    <a:pt x="242344" y="105717"/>
                    <a:pt x="241887" y="97787"/>
                  </a:cubicBezTo>
                  <a:cubicBezTo>
                    <a:pt x="241431" y="89857"/>
                    <a:pt x="234632" y="83799"/>
                    <a:pt x="226702" y="84255"/>
                  </a:cubicBezTo>
                  <a:cubicBezTo>
                    <a:pt x="222419" y="84502"/>
                    <a:pt x="218469" y="86647"/>
                    <a:pt x="215932" y="90106"/>
                  </a:cubicBezTo>
                  <a:lnTo>
                    <a:pt x="134493" y="57436"/>
                  </a:lnTo>
                  <a:cubicBezTo>
                    <a:pt x="134493" y="57436"/>
                    <a:pt x="134493" y="57436"/>
                    <a:pt x="134493" y="56864"/>
                  </a:cubicBezTo>
                  <a:cubicBezTo>
                    <a:pt x="134549" y="49119"/>
                    <a:pt x="128423" y="42739"/>
                    <a:pt x="120682" y="42481"/>
                  </a:cubicBezTo>
                  <a:cubicBezTo>
                    <a:pt x="116589" y="42475"/>
                    <a:pt x="112696" y="44248"/>
                    <a:pt x="110014" y="47339"/>
                  </a:cubicBezTo>
                  <a:lnTo>
                    <a:pt x="28575" y="14859"/>
                  </a:lnTo>
                  <a:cubicBezTo>
                    <a:pt x="28575" y="14859"/>
                    <a:pt x="28575" y="14859"/>
                    <a:pt x="28575" y="14288"/>
                  </a:cubicBezTo>
                  <a:cubicBezTo>
                    <a:pt x="28575" y="6397"/>
                    <a:pt x="22178" y="0"/>
                    <a:pt x="14288" y="0"/>
                  </a:cubicBezTo>
                  <a:cubicBezTo>
                    <a:pt x="6397" y="0"/>
                    <a:pt x="0" y="6397"/>
                    <a:pt x="0" y="14288"/>
                  </a:cubicBezTo>
                  <a:cubicBezTo>
                    <a:pt x="0" y="22178"/>
                    <a:pt x="6397" y="28575"/>
                    <a:pt x="14288" y="2857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401" name="Google Shape;11401;p171"/>
          <p:cNvSpPr/>
          <p:nvPr/>
        </p:nvSpPr>
        <p:spPr>
          <a:xfrm>
            <a:off x="611959" y="2278251"/>
            <a:ext cx="3032941" cy="1015663"/>
          </a:xfrm>
          <a:prstGeom prst="rect">
            <a:avLst/>
          </a:prstGeom>
          <a:noFill/>
          <a:ln>
            <a:noFill/>
          </a:ln>
        </p:spPr>
        <p:txBody>
          <a:bodyPr anchorCtr="0" anchor="t" bIns="45700" lIns="0" spcFirstLastPara="1" rIns="91425" wrap="square" tIns="45700">
            <a:spAutoFit/>
          </a:bodyPr>
          <a:lstStyle/>
          <a:p>
            <a:pPr indent="0" lvl="2" marL="0" marR="0" rtl="0" algn="ctr">
              <a:spcBef>
                <a:spcPts val="0"/>
              </a:spcBef>
              <a:spcAft>
                <a:spcPts val="0"/>
              </a:spcAft>
              <a:buNone/>
            </a:pPr>
            <a:r>
              <a:rPr b="0" i="0" lang="pt-BR" sz="1200" u="none" cap="none" strike="noStrike">
                <a:solidFill>
                  <a:schemeClr val="dk1"/>
                </a:solidFill>
                <a:latin typeface="Calibri"/>
                <a:ea typeface="Calibri"/>
                <a:cs typeface="Calibri"/>
                <a:sym typeface="Calibri"/>
              </a:rPr>
              <a:t>No geral, ravulizumabe</a:t>
            </a:r>
            <a:r>
              <a:rPr b="0" baseline="30000" i="0" lang="pt-BR" sz="1200" u="none" cap="none" strike="noStrike">
                <a:solidFill>
                  <a:schemeClr val="dk1"/>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 foi </a:t>
            </a:r>
            <a:r>
              <a:rPr b="1" i="0" lang="pt-BR" sz="1200" u="none" cap="none" strike="noStrike">
                <a:solidFill>
                  <a:schemeClr val="lt2"/>
                </a:solidFill>
                <a:latin typeface="Calibri"/>
                <a:ea typeface="Calibri"/>
                <a:cs typeface="Calibri"/>
                <a:sym typeface="Calibri"/>
              </a:rPr>
              <a:t>bem tolerado</a:t>
            </a:r>
            <a:r>
              <a:rPr b="0" i="0" lang="pt-BR" sz="1200" u="none" cap="none" strike="noStrike">
                <a:solidFill>
                  <a:schemeClr val="lt2"/>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por pacientes pediátricos com HPN, o que é </a:t>
            </a:r>
            <a:r>
              <a:rPr b="1" i="0" lang="pt-BR" sz="1200" u="none" cap="none" strike="noStrike">
                <a:solidFill>
                  <a:schemeClr val="lt2"/>
                </a:solidFill>
                <a:latin typeface="Calibri"/>
                <a:ea typeface="Calibri"/>
                <a:cs typeface="Calibri"/>
                <a:sym typeface="Calibri"/>
              </a:rPr>
              <a:t>coerente</a:t>
            </a:r>
            <a:r>
              <a:rPr b="0" i="0" lang="pt-BR" sz="1200" u="none" cap="none" strike="noStrike">
                <a:solidFill>
                  <a:schemeClr val="dk1"/>
                </a:solidFill>
                <a:latin typeface="Calibri"/>
                <a:ea typeface="Calibri"/>
                <a:cs typeface="Calibri"/>
                <a:sym typeface="Calibri"/>
              </a:rPr>
              <a:t> com o perfil de segurança de ravulizumabe</a:t>
            </a:r>
            <a:r>
              <a:rPr b="0" baseline="30000" i="0" lang="pt-BR" sz="1200" u="none" cap="none" strike="noStrike">
                <a:solidFill>
                  <a:schemeClr val="dk1"/>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estabelecido em estudos prévios envolvendo populações adultas</a:t>
            </a:r>
            <a:endParaRPr b="1" i="0" sz="1200" u="none" cap="none" strike="noStrike">
              <a:solidFill>
                <a:schemeClr val="dk1"/>
              </a:solidFill>
              <a:latin typeface="Calibri"/>
              <a:ea typeface="Calibri"/>
              <a:cs typeface="Calibri"/>
              <a:sym typeface="Calibri"/>
            </a:endParaRPr>
          </a:p>
        </p:txBody>
      </p:sp>
      <p:sp>
        <p:nvSpPr>
          <p:cNvPr id="11402" name="Google Shape;11402;p171"/>
          <p:cNvSpPr/>
          <p:nvPr/>
        </p:nvSpPr>
        <p:spPr>
          <a:xfrm>
            <a:off x="4424902" y="2287237"/>
            <a:ext cx="3392987" cy="1492716"/>
          </a:xfrm>
          <a:prstGeom prst="rect">
            <a:avLst/>
          </a:prstGeom>
          <a:noFill/>
          <a:ln>
            <a:noFill/>
          </a:ln>
        </p:spPr>
        <p:txBody>
          <a:bodyPr anchorCtr="0" anchor="t" bIns="45700" lIns="0" spcFirstLastPara="1" rIns="91425" wrap="square" tIns="45700">
            <a:spAutoFit/>
          </a:bodyPr>
          <a:lstStyle/>
          <a:p>
            <a:pPr indent="0" lvl="2" marL="0" marR="0" rtl="0" algn="ctr">
              <a:spcBef>
                <a:spcPts val="0"/>
              </a:spcBef>
              <a:spcAft>
                <a:spcPts val="0"/>
              </a:spcAft>
              <a:buNone/>
            </a:pPr>
            <a:r>
              <a:rPr b="1" i="0" lang="pt-BR" sz="1200" u="none" cap="none" strike="noStrike">
                <a:solidFill>
                  <a:schemeClr val="lt2"/>
                </a:solidFill>
                <a:latin typeface="Calibri"/>
                <a:ea typeface="Calibri"/>
                <a:cs typeface="Calibri"/>
                <a:sym typeface="Calibri"/>
              </a:rPr>
              <a:t>10</a:t>
            </a:r>
            <a:r>
              <a:rPr b="1" i="0" lang="pt-BR" sz="1200" u="none" cap="none" strike="noStrike">
                <a:solidFill>
                  <a:schemeClr val="dk1"/>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em 12 pacientes </a:t>
            </a:r>
            <a:r>
              <a:rPr b="1" i="0" lang="pt-BR" sz="1200" u="none" cap="none" strike="noStrike">
                <a:solidFill>
                  <a:schemeClr val="lt2"/>
                </a:solidFill>
                <a:latin typeface="Calibri"/>
                <a:ea typeface="Calibri"/>
                <a:cs typeface="Calibri"/>
                <a:sym typeface="Calibri"/>
              </a:rPr>
              <a:t>(83,3%) </a:t>
            </a:r>
            <a:r>
              <a:rPr b="0" i="0" lang="pt-BR" sz="1200" u="none" cap="none" strike="noStrike">
                <a:solidFill>
                  <a:schemeClr val="dk1"/>
                </a:solidFill>
                <a:latin typeface="Calibri"/>
                <a:ea typeface="Calibri"/>
                <a:cs typeface="Calibri"/>
                <a:sym typeface="Calibri"/>
              </a:rPr>
              <a:t>apresentaram ≥1 EAETs</a:t>
            </a:r>
            <a:endParaRPr b="0" i="0" sz="1200" u="none" cap="none" strike="noStrike">
              <a:solidFill>
                <a:schemeClr val="dk1"/>
              </a:solidFill>
              <a:latin typeface="Calibri"/>
              <a:ea typeface="Calibri"/>
              <a:cs typeface="Calibri"/>
              <a:sym typeface="Calibri"/>
            </a:endParaRPr>
          </a:p>
          <a:p>
            <a:pPr indent="-171450" lvl="2" marL="171450" marR="0" rtl="0" algn="ctr">
              <a:spcBef>
                <a:spcPts val="600"/>
              </a:spcBef>
              <a:spcAft>
                <a:spcPts val="0"/>
              </a:spcAft>
              <a:buClr>
                <a:schemeClr val="accent4"/>
              </a:buClr>
              <a:buSzPts val="1650"/>
              <a:buFont typeface="Arial"/>
              <a:buChar char="•"/>
            </a:pPr>
            <a:r>
              <a:rPr b="0" i="0" lang="pt-BR" sz="1100" u="none" cap="none" strike="noStrike">
                <a:solidFill>
                  <a:schemeClr val="dk1"/>
                </a:solidFill>
                <a:latin typeface="Calibri"/>
                <a:ea typeface="Calibri"/>
                <a:cs typeface="Calibri"/>
                <a:sym typeface="Calibri"/>
              </a:rPr>
              <a:t>9 pacientes tiveram EAs do tipo infecções e infestações</a:t>
            </a:r>
            <a:endParaRPr/>
          </a:p>
          <a:p>
            <a:pPr indent="-171450" lvl="2" marL="171450" marR="0" rtl="0" algn="ctr">
              <a:spcBef>
                <a:spcPts val="0"/>
              </a:spcBef>
              <a:spcAft>
                <a:spcPts val="0"/>
              </a:spcAft>
              <a:buClr>
                <a:schemeClr val="accent4"/>
              </a:buClr>
              <a:buSzPts val="1650"/>
              <a:buFont typeface="Arial"/>
              <a:buChar char="•"/>
            </a:pPr>
            <a:r>
              <a:rPr b="0" i="0" lang="pt-BR" sz="1100" u="none" cap="none" strike="noStrike">
                <a:solidFill>
                  <a:schemeClr val="dk1"/>
                </a:solidFill>
                <a:latin typeface="Calibri"/>
                <a:ea typeface="Calibri"/>
                <a:cs typeface="Calibri"/>
                <a:sym typeface="Calibri"/>
              </a:rPr>
              <a:t>4 pacientes tiveram EAs do tipo transtornos gastrointestinais</a:t>
            </a:r>
            <a:endParaRPr/>
          </a:p>
          <a:p>
            <a:pPr indent="0" lvl="1" marL="0" marR="0" rtl="0" algn="ctr">
              <a:lnSpc>
                <a:spcPct val="100000"/>
              </a:lnSpc>
              <a:spcBef>
                <a:spcPts val="600"/>
              </a:spcBef>
              <a:spcAft>
                <a:spcPts val="0"/>
              </a:spcAft>
              <a:buClr>
                <a:srgbClr val="FFA300"/>
              </a:buClr>
              <a:buSzPts val="1800"/>
              <a:buFont typeface="Calibri"/>
              <a:buNone/>
            </a:pPr>
            <a:r>
              <a:rPr b="1" i="0" lang="pt-BR" sz="1200" u="none" cap="none" strike="noStrike">
                <a:solidFill>
                  <a:schemeClr val="lt2"/>
                </a:solidFill>
                <a:latin typeface="Calibri"/>
                <a:ea typeface="Calibri"/>
                <a:cs typeface="Calibri"/>
                <a:sym typeface="Calibri"/>
              </a:rPr>
              <a:t>3 (25%) pacientes </a:t>
            </a:r>
            <a:r>
              <a:rPr b="0" i="0" lang="pt-BR" sz="1200" u="none" cap="none" strike="noStrike">
                <a:solidFill>
                  <a:schemeClr val="dk1"/>
                </a:solidFill>
                <a:latin typeface="Calibri"/>
                <a:ea typeface="Calibri"/>
                <a:cs typeface="Calibri"/>
                <a:sym typeface="Calibri"/>
              </a:rPr>
              <a:t>tiveram</a:t>
            </a:r>
            <a:r>
              <a:rPr b="1" i="0" lang="pt-BR" sz="1200" u="none" cap="none" strike="noStrike">
                <a:solidFill>
                  <a:schemeClr val="dk1"/>
                </a:solidFill>
                <a:latin typeface="Calibri"/>
                <a:ea typeface="Calibri"/>
                <a:cs typeface="Calibri"/>
                <a:sym typeface="Calibri"/>
              </a:rPr>
              <a:t> </a:t>
            </a:r>
            <a:r>
              <a:rPr b="1" i="0" lang="pt-BR" sz="1200" u="none" cap="none" strike="noStrike">
                <a:solidFill>
                  <a:schemeClr val="lt2"/>
                </a:solidFill>
                <a:latin typeface="Calibri"/>
                <a:ea typeface="Calibri"/>
                <a:cs typeface="Calibri"/>
                <a:sym typeface="Calibri"/>
              </a:rPr>
              <a:t>≥1 EA grave</a:t>
            </a:r>
            <a:r>
              <a:rPr b="1" baseline="30000" i="0" lang="pt-BR" sz="1200" u="none" cap="none" strike="noStrike">
                <a:solidFill>
                  <a:schemeClr val="lt2"/>
                </a:solidFill>
                <a:latin typeface="Calibri"/>
                <a:ea typeface="Calibri"/>
                <a:cs typeface="Calibri"/>
                <a:sym typeface="Calibri"/>
              </a:rPr>
              <a:t>†</a:t>
            </a:r>
            <a:r>
              <a:rPr b="1" i="0" lang="pt-BR" sz="1200" u="none" cap="none" strike="noStrike">
                <a:solidFill>
                  <a:schemeClr val="lt2"/>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durante o estudo; </a:t>
            </a:r>
            <a:r>
              <a:rPr b="1" i="0" lang="pt-BR" sz="1200" u="none" cap="none" strike="noStrike">
                <a:solidFill>
                  <a:schemeClr val="lt2"/>
                </a:solidFill>
                <a:latin typeface="Calibri"/>
                <a:ea typeface="Calibri"/>
                <a:cs typeface="Calibri"/>
                <a:sym typeface="Calibri"/>
              </a:rPr>
              <a:t>nenhum EA grave </a:t>
            </a:r>
            <a:r>
              <a:rPr b="0" i="0" lang="pt-BR" sz="1200" u="none" cap="none" strike="noStrike">
                <a:solidFill>
                  <a:schemeClr val="dk1"/>
                </a:solidFill>
                <a:latin typeface="Calibri"/>
                <a:ea typeface="Calibri"/>
                <a:cs typeface="Calibri"/>
                <a:sym typeface="Calibri"/>
              </a:rPr>
              <a:t>foi considerado </a:t>
            </a:r>
            <a:r>
              <a:rPr b="1" i="0" lang="pt-BR" sz="1200" u="none" cap="none" strike="noStrike">
                <a:solidFill>
                  <a:schemeClr val="lt2"/>
                </a:solidFill>
                <a:latin typeface="Calibri"/>
                <a:ea typeface="Calibri"/>
                <a:cs typeface="Calibri"/>
                <a:sym typeface="Calibri"/>
              </a:rPr>
              <a:t>relacionado</a:t>
            </a:r>
            <a:r>
              <a:rPr b="1" i="0" lang="pt-BR" sz="1200" u="none" cap="none" strike="noStrike">
                <a:solidFill>
                  <a:schemeClr val="dk1"/>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ao tratamento</a:t>
            </a:r>
            <a:endParaRPr/>
          </a:p>
        </p:txBody>
      </p:sp>
      <p:sp>
        <p:nvSpPr>
          <p:cNvPr id="11403" name="Google Shape;11403;p171"/>
          <p:cNvSpPr/>
          <p:nvPr/>
        </p:nvSpPr>
        <p:spPr>
          <a:xfrm>
            <a:off x="8602295" y="2287324"/>
            <a:ext cx="2928593" cy="646331"/>
          </a:xfrm>
          <a:prstGeom prst="rect">
            <a:avLst/>
          </a:prstGeom>
          <a:noFill/>
          <a:ln>
            <a:noFill/>
          </a:ln>
        </p:spPr>
        <p:txBody>
          <a:bodyPr anchorCtr="0" anchor="t" bIns="45700" lIns="0" spcFirstLastPara="1" rIns="91425" wrap="square" tIns="45700">
            <a:spAutoFit/>
          </a:bodyPr>
          <a:lstStyle/>
          <a:p>
            <a:pPr indent="0" lvl="1" marL="0" marR="0" rtl="0" algn="ctr">
              <a:spcBef>
                <a:spcPts val="0"/>
              </a:spcBef>
              <a:spcAft>
                <a:spcPts val="0"/>
              </a:spcAft>
              <a:buNone/>
            </a:pPr>
            <a:r>
              <a:rPr b="1" i="0" lang="pt-BR" sz="1200" u="none" cap="none" strike="noStrike">
                <a:solidFill>
                  <a:schemeClr val="lt2"/>
                </a:solidFill>
                <a:latin typeface="Calibri"/>
                <a:ea typeface="Calibri"/>
                <a:cs typeface="Calibri"/>
                <a:sym typeface="Calibri"/>
              </a:rPr>
              <a:t>Nenhum EAET levou à descontinuação ou suspensão do tratamento do estudo </a:t>
            </a:r>
            <a:r>
              <a:rPr b="0" i="0" lang="pt-BR" sz="1200" u="none" cap="none" strike="noStrike">
                <a:solidFill>
                  <a:schemeClr val="dk1"/>
                </a:solidFill>
                <a:latin typeface="Calibri"/>
                <a:ea typeface="Calibri"/>
                <a:cs typeface="Calibri"/>
                <a:sym typeface="Calibri"/>
              </a:rPr>
              <a:t>durante o período de avaliação primária deste estudo</a:t>
            </a:r>
            <a:endParaRPr/>
          </a:p>
        </p:txBody>
      </p:sp>
      <p:sp>
        <p:nvSpPr>
          <p:cNvPr id="11404" name="Google Shape;11404;p171"/>
          <p:cNvSpPr/>
          <p:nvPr/>
        </p:nvSpPr>
        <p:spPr>
          <a:xfrm>
            <a:off x="4611515" y="4806843"/>
            <a:ext cx="3032507" cy="646331"/>
          </a:xfrm>
          <a:prstGeom prst="rect">
            <a:avLst/>
          </a:prstGeom>
          <a:noFill/>
          <a:ln>
            <a:noFill/>
          </a:ln>
        </p:spPr>
        <p:txBody>
          <a:bodyPr anchorCtr="0" anchor="t" bIns="45700" lIns="0" spcFirstLastPara="1" rIns="91425" wrap="square" tIns="45700">
            <a:spAutoFit/>
          </a:bodyPr>
          <a:lstStyle/>
          <a:p>
            <a:pPr indent="0" lvl="1" marL="0" marR="0" rtl="0" algn="ctr">
              <a:spcBef>
                <a:spcPts val="0"/>
              </a:spcBef>
              <a:spcAft>
                <a:spcPts val="0"/>
              </a:spcAft>
              <a:buNone/>
            </a:pPr>
            <a:r>
              <a:rPr b="1" i="0" lang="pt-BR" sz="1200" u="none" cap="none" strike="noStrike">
                <a:solidFill>
                  <a:schemeClr val="lt2"/>
                </a:solidFill>
                <a:latin typeface="Calibri"/>
                <a:ea typeface="Calibri"/>
                <a:cs typeface="Calibri"/>
                <a:sym typeface="Calibri"/>
              </a:rPr>
              <a:t>Não houve relato de infecções meningocócicas </a:t>
            </a:r>
            <a:r>
              <a:rPr b="0" i="0" lang="pt-BR" sz="1200" u="none" cap="none" strike="noStrike">
                <a:solidFill>
                  <a:schemeClr val="dk1"/>
                </a:solidFill>
                <a:latin typeface="Calibri"/>
                <a:ea typeface="Calibri"/>
                <a:cs typeface="Calibri"/>
                <a:sym typeface="Calibri"/>
              </a:rPr>
              <a:t>durante o período de avaliação primária deste estudo</a:t>
            </a:r>
            <a:endParaRPr/>
          </a:p>
        </p:txBody>
      </p:sp>
      <p:sp>
        <p:nvSpPr>
          <p:cNvPr id="11405" name="Google Shape;11405;p171"/>
          <p:cNvSpPr/>
          <p:nvPr/>
        </p:nvSpPr>
        <p:spPr>
          <a:xfrm>
            <a:off x="787994" y="4790492"/>
            <a:ext cx="2782796" cy="461665"/>
          </a:xfrm>
          <a:prstGeom prst="rect">
            <a:avLst/>
          </a:prstGeom>
          <a:noFill/>
          <a:ln>
            <a:noFill/>
          </a:ln>
        </p:spPr>
        <p:txBody>
          <a:bodyPr anchorCtr="0" anchor="t" bIns="45700" lIns="0" spcFirstLastPara="1" rIns="91425" wrap="square" tIns="45700">
            <a:spAutoFit/>
          </a:bodyPr>
          <a:lstStyle/>
          <a:p>
            <a:pPr indent="0" lvl="1" marL="0" marR="0" rtl="0" algn="ctr">
              <a:spcBef>
                <a:spcPts val="0"/>
              </a:spcBef>
              <a:spcAft>
                <a:spcPts val="0"/>
              </a:spcAft>
              <a:buNone/>
            </a:pPr>
            <a:r>
              <a:rPr b="1" i="0" lang="pt-BR" sz="1200" u="none" cap="none" strike="noStrike">
                <a:solidFill>
                  <a:schemeClr val="lt2"/>
                </a:solidFill>
                <a:latin typeface="Calibri"/>
                <a:ea typeface="Calibri"/>
                <a:cs typeface="Calibri"/>
                <a:sym typeface="Calibri"/>
              </a:rPr>
              <a:t>Não ocorreram óbitos </a:t>
            </a:r>
            <a:r>
              <a:rPr b="0" i="0" lang="pt-BR" sz="1200" u="none" cap="none" strike="noStrike">
                <a:solidFill>
                  <a:schemeClr val="dk1"/>
                </a:solidFill>
                <a:latin typeface="Calibri"/>
                <a:ea typeface="Calibri"/>
                <a:cs typeface="Calibri"/>
                <a:sym typeface="Calibri"/>
              </a:rPr>
              <a:t>durante o período de avaliação primária deste estudo</a:t>
            </a:r>
            <a:endParaRPr/>
          </a:p>
        </p:txBody>
      </p:sp>
      <p:sp>
        <p:nvSpPr>
          <p:cNvPr id="11406" name="Google Shape;11406;p171"/>
          <p:cNvSpPr/>
          <p:nvPr/>
        </p:nvSpPr>
        <p:spPr>
          <a:xfrm>
            <a:off x="8554816" y="4790492"/>
            <a:ext cx="3047731" cy="276999"/>
          </a:xfrm>
          <a:prstGeom prst="rect">
            <a:avLst/>
          </a:prstGeom>
          <a:noFill/>
          <a:ln>
            <a:noFill/>
          </a:ln>
        </p:spPr>
        <p:txBody>
          <a:bodyPr anchorCtr="0" anchor="t" bIns="45700" lIns="0" spcFirstLastPara="1" rIns="91425" wrap="square" tIns="45700">
            <a:spAutoFit/>
          </a:bodyPr>
          <a:lstStyle/>
          <a:p>
            <a:pPr indent="0" lvl="1" marL="0" marR="0" rtl="0" algn="ctr">
              <a:spcBef>
                <a:spcPts val="0"/>
              </a:spcBef>
              <a:spcAft>
                <a:spcPts val="0"/>
              </a:spcAft>
              <a:buNone/>
            </a:pPr>
            <a:r>
              <a:rPr b="1" i="0" lang="pt-BR" sz="1200" u="none" cap="none" strike="noStrike">
                <a:solidFill>
                  <a:schemeClr val="lt2"/>
                </a:solidFill>
                <a:latin typeface="Calibri"/>
                <a:ea typeface="Calibri"/>
                <a:cs typeface="Calibri"/>
                <a:sym typeface="Calibri"/>
              </a:rPr>
              <a:t>Não se observou imunogenicidade</a:t>
            </a:r>
            <a:endParaRPr b="0" i="0" sz="1200" u="none" cap="none" strike="noStrike">
              <a:solidFill>
                <a:schemeClr val="lt2"/>
              </a:solidFill>
              <a:latin typeface="Calibri"/>
              <a:ea typeface="Calibri"/>
              <a:cs typeface="Calibri"/>
              <a:sym typeface="Calibri"/>
            </a:endParaRPr>
          </a:p>
        </p:txBody>
      </p:sp>
      <p:grpSp>
        <p:nvGrpSpPr>
          <p:cNvPr id="11407" name="Google Shape;11407;p171"/>
          <p:cNvGrpSpPr/>
          <p:nvPr/>
        </p:nvGrpSpPr>
        <p:grpSpPr>
          <a:xfrm>
            <a:off x="1821681" y="1573202"/>
            <a:ext cx="8579252" cy="3307968"/>
            <a:chOff x="1821681" y="1573202"/>
            <a:chExt cx="8579252" cy="3307968"/>
          </a:xfrm>
        </p:grpSpPr>
        <p:cxnSp>
          <p:nvCxnSpPr>
            <p:cNvPr id="11408" name="Google Shape;11408;p171"/>
            <p:cNvCxnSpPr/>
            <p:nvPr/>
          </p:nvCxnSpPr>
          <p:spPr>
            <a:xfrm>
              <a:off x="3604548" y="4881170"/>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1409" name="Google Shape;11409;p171"/>
            <p:cNvCxnSpPr/>
            <p:nvPr/>
          </p:nvCxnSpPr>
          <p:spPr>
            <a:xfrm>
              <a:off x="3604548" y="4881170"/>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1410" name="Google Shape;11410;p171"/>
            <p:cNvSpPr/>
            <p:nvPr/>
          </p:nvSpPr>
          <p:spPr>
            <a:xfrm>
              <a:off x="1821682" y="1573202"/>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411" name="Google Shape;11411;p171"/>
            <p:cNvSpPr/>
            <p:nvPr/>
          </p:nvSpPr>
          <p:spPr>
            <a:xfrm>
              <a:off x="5821839" y="1573202"/>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412" name="Google Shape;11412;p171"/>
            <p:cNvSpPr/>
            <p:nvPr/>
          </p:nvSpPr>
          <p:spPr>
            <a:xfrm>
              <a:off x="9756432" y="1573202"/>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413" name="Google Shape;11413;p171"/>
            <p:cNvSpPr/>
            <p:nvPr/>
          </p:nvSpPr>
          <p:spPr>
            <a:xfrm>
              <a:off x="5821839" y="4075356"/>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414" name="Google Shape;11414;p171"/>
            <p:cNvSpPr/>
            <p:nvPr/>
          </p:nvSpPr>
          <p:spPr>
            <a:xfrm>
              <a:off x="9744342" y="4075356"/>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415" name="Google Shape;11415;p171"/>
            <p:cNvSpPr/>
            <p:nvPr/>
          </p:nvSpPr>
          <p:spPr>
            <a:xfrm>
              <a:off x="1821681" y="4075356"/>
              <a:ext cx="644501" cy="64450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416" name="Google Shape;11416;p171"/>
            <p:cNvSpPr/>
            <p:nvPr/>
          </p:nvSpPr>
          <p:spPr>
            <a:xfrm>
              <a:off x="9846493" y="1670656"/>
              <a:ext cx="461611" cy="430056"/>
            </a:xfrm>
            <a:custGeom>
              <a:rect b="b" l="l" r="r" t="t"/>
              <a:pathLst>
                <a:path extrusionOk="0" h="774612" w="831449">
                  <a:moveTo>
                    <a:pt x="831312" y="706342"/>
                  </a:moveTo>
                  <a:cubicBezTo>
                    <a:pt x="831312" y="723979"/>
                    <a:pt x="824614" y="741428"/>
                    <a:pt x="811220" y="754822"/>
                  </a:cubicBezTo>
                  <a:cubicBezTo>
                    <a:pt x="784653" y="781352"/>
                    <a:pt x="740824" y="781128"/>
                    <a:pt x="714703" y="754636"/>
                  </a:cubicBezTo>
                  <a:lnTo>
                    <a:pt x="637796" y="677730"/>
                  </a:lnTo>
                  <a:cubicBezTo>
                    <a:pt x="627527" y="667461"/>
                    <a:pt x="639805" y="657899"/>
                    <a:pt x="646726" y="650978"/>
                  </a:cubicBezTo>
                  <a:lnTo>
                    <a:pt x="609965" y="613585"/>
                  </a:lnTo>
                  <a:cubicBezTo>
                    <a:pt x="552480" y="644801"/>
                    <a:pt x="480034" y="635276"/>
                    <a:pt x="432524" y="587763"/>
                  </a:cubicBezTo>
                  <a:cubicBezTo>
                    <a:pt x="381885" y="537124"/>
                    <a:pt x="374593" y="458471"/>
                    <a:pt x="412990" y="399797"/>
                  </a:cubicBezTo>
                  <a:cubicBezTo>
                    <a:pt x="410944" y="397564"/>
                    <a:pt x="409678" y="394551"/>
                    <a:pt x="409678" y="391276"/>
                  </a:cubicBezTo>
                  <a:cubicBezTo>
                    <a:pt x="409678" y="344805"/>
                    <a:pt x="442085" y="304956"/>
                    <a:pt x="486325" y="294464"/>
                  </a:cubicBezTo>
                  <a:cubicBezTo>
                    <a:pt x="480409" y="287953"/>
                    <a:pt x="475721" y="280288"/>
                    <a:pt x="472596" y="271880"/>
                  </a:cubicBezTo>
                  <a:lnTo>
                    <a:pt x="316100" y="271880"/>
                  </a:lnTo>
                  <a:cubicBezTo>
                    <a:pt x="312975" y="280288"/>
                    <a:pt x="308287" y="287916"/>
                    <a:pt x="302371" y="294464"/>
                  </a:cubicBezTo>
                  <a:cubicBezTo>
                    <a:pt x="346610" y="304957"/>
                    <a:pt x="379017" y="344806"/>
                    <a:pt x="379017" y="391276"/>
                  </a:cubicBezTo>
                  <a:cubicBezTo>
                    <a:pt x="379017" y="398234"/>
                    <a:pt x="373362" y="403852"/>
                    <a:pt x="366442" y="403852"/>
                  </a:cubicBezTo>
                  <a:lnTo>
                    <a:pt x="138099" y="403852"/>
                  </a:lnTo>
                  <a:cubicBezTo>
                    <a:pt x="131141" y="403852"/>
                    <a:pt x="125523" y="398197"/>
                    <a:pt x="125523" y="391276"/>
                  </a:cubicBezTo>
                  <a:cubicBezTo>
                    <a:pt x="125523" y="344805"/>
                    <a:pt x="157930" y="304956"/>
                    <a:pt x="202170" y="294464"/>
                  </a:cubicBezTo>
                  <a:cubicBezTo>
                    <a:pt x="177539" y="267229"/>
                    <a:pt x="178134" y="225705"/>
                    <a:pt x="204104" y="199735"/>
                  </a:cubicBezTo>
                  <a:cubicBezTo>
                    <a:pt x="227991" y="175849"/>
                    <a:pt x="265831" y="173021"/>
                    <a:pt x="292954" y="193224"/>
                  </a:cubicBezTo>
                  <a:cubicBezTo>
                    <a:pt x="306498" y="178006"/>
                    <a:pt x="324395" y="167216"/>
                    <a:pt x="344300" y="162491"/>
                  </a:cubicBezTo>
                  <a:cubicBezTo>
                    <a:pt x="319669" y="135255"/>
                    <a:pt x="320265" y="93732"/>
                    <a:pt x="346235" y="67762"/>
                  </a:cubicBezTo>
                  <a:cubicBezTo>
                    <a:pt x="372838" y="41158"/>
                    <a:pt x="415998" y="41158"/>
                    <a:pt x="442599" y="67762"/>
                  </a:cubicBezTo>
                  <a:cubicBezTo>
                    <a:pt x="468570" y="93733"/>
                    <a:pt x="469165" y="135292"/>
                    <a:pt x="444534" y="162491"/>
                  </a:cubicBezTo>
                  <a:cubicBezTo>
                    <a:pt x="464439" y="167216"/>
                    <a:pt x="482337" y="178043"/>
                    <a:pt x="495879" y="193224"/>
                  </a:cubicBezTo>
                  <a:cubicBezTo>
                    <a:pt x="523004" y="173058"/>
                    <a:pt x="560843" y="175849"/>
                    <a:pt x="584729" y="199735"/>
                  </a:cubicBezTo>
                  <a:cubicBezTo>
                    <a:pt x="610700" y="225706"/>
                    <a:pt x="611296" y="267229"/>
                    <a:pt x="586664" y="294464"/>
                  </a:cubicBezTo>
                  <a:cubicBezTo>
                    <a:pt x="630903" y="304957"/>
                    <a:pt x="663311" y="344806"/>
                    <a:pt x="663311" y="391276"/>
                  </a:cubicBezTo>
                  <a:cubicBezTo>
                    <a:pt x="663311" y="393211"/>
                    <a:pt x="662864" y="395034"/>
                    <a:pt x="662083" y="396709"/>
                  </a:cubicBezTo>
                  <a:cubicBezTo>
                    <a:pt x="694044" y="442994"/>
                    <a:pt x="697169" y="503532"/>
                    <a:pt x="670715" y="552719"/>
                  </a:cubicBezTo>
                  <a:lnTo>
                    <a:pt x="707922" y="589925"/>
                  </a:lnTo>
                  <a:cubicBezTo>
                    <a:pt x="714805" y="583042"/>
                    <a:pt x="724293" y="570838"/>
                    <a:pt x="734562" y="581107"/>
                  </a:cubicBezTo>
                  <a:lnTo>
                    <a:pt x="811506" y="658051"/>
                  </a:lnTo>
                  <a:cubicBezTo>
                    <a:pt x="824789" y="671334"/>
                    <a:pt x="831449" y="688859"/>
                    <a:pt x="831449" y="706383"/>
                  </a:cubicBezTo>
                  <a:close/>
                  <a:moveTo>
                    <a:pt x="723632" y="727959"/>
                  </a:moveTo>
                  <a:lnTo>
                    <a:pt x="784651" y="666940"/>
                  </a:lnTo>
                  <a:lnTo>
                    <a:pt x="725492" y="607781"/>
                  </a:lnTo>
                  <a:lnTo>
                    <a:pt x="664473" y="668800"/>
                  </a:lnTo>
                  <a:lnTo>
                    <a:pt x="723632" y="727922"/>
                  </a:lnTo>
                  <a:close/>
                  <a:moveTo>
                    <a:pt x="801134" y="686102"/>
                  </a:moveTo>
                  <a:lnTo>
                    <a:pt x="742793" y="744442"/>
                  </a:lnTo>
                  <a:cubicBezTo>
                    <a:pt x="771108" y="759436"/>
                    <a:pt x="806119" y="739382"/>
                    <a:pt x="806119" y="706379"/>
                  </a:cubicBezTo>
                  <a:cubicBezTo>
                    <a:pt x="806119" y="699384"/>
                    <a:pt x="804445" y="692427"/>
                    <a:pt x="801133" y="686102"/>
                  </a:cubicBezTo>
                  <a:close/>
                  <a:moveTo>
                    <a:pt x="673851" y="309940"/>
                  </a:moveTo>
                  <a:lnTo>
                    <a:pt x="720434" y="356523"/>
                  </a:lnTo>
                  <a:cubicBezTo>
                    <a:pt x="724713" y="360839"/>
                    <a:pt x="731522" y="361583"/>
                    <a:pt x="736619" y="358011"/>
                  </a:cubicBezTo>
                  <a:cubicBezTo>
                    <a:pt x="739037" y="356300"/>
                    <a:pt x="783537" y="311391"/>
                    <a:pt x="789602" y="305289"/>
                  </a:cubicBezTo>
                  <a:cubicBezTo>
                    <a:pt x="794513" y="300377"/>
                    <a:pt x="794513" y="292377"/>
                    <a:pt x="789602" y="287466"/>
                  </a:cubicBezTo>
                  <a:cubicBezTo>
                    <a:pt x="784690" y="282555"/>
                    <a:pt x="776691" y="282555"/>
                    <a:pt x="771779" y="287466"/>
                  </a:cubicBezTo>
                  <a:lnTo>
                    <a:pt x="740749" y="318497"/>
                  </a:lnTo>
                  <a:cubicBezTo>
                    <a:pt x="725866" y="139456"/>
                    <a:pt x="575776" y="0"/>
                    <a:pt x="394277" y="0"/>
                  </a:cubicBezTo>
                  <a:cubicBezTo>
                    <a:pt x="249135" y="0"/>
                    <a:pt x="120319" y="90115"/>
                    <a:pt x="69427" y="223618"/>
                  </a:cubicBezTo>
                  <a:cubicBezTo>
                    <a:pt x="66934" y="230130"/>
                    <a:pt x="70208" y="237385"/>
                    <a:pt x="76719" y="239840"/>
                  </a:cubicBezTo>
                  <a:cubicBezTo>
                    <a:pt x="83231" y="242333"/>
                    <a:pt x="90486" y="239059"/>
                    <a:pt x="92941" y="232548"/>
                  </a:cubicBezTo>
                  <a:cubicBezTo>
                    <a:pt x="140194" y="108647"/>
                    <a:pt x="259477" y="25189"/>
                    <a:pt x="394284" y="25189"/>
                  </a:cubicBezTo>
                  <a:cubicBezTo>
                    <a:pt x="560857" y="25189"/>
                    <a:pt x="699084" y="151843"/>
                    <a:pt x="715191" y="315701"/>
                  </a:cubicBezTo>
                  <a:lnTo>
                    <a:pt x="691601" y="292112"/>
                  </a:lnTo>
                  <a:cubicBezTo>
                    <a:pt x="686690" y="287200"/>
                    <a:pt x="678690" y="287200"/>
                    <a:pt x="673779" y="292112"/>
                  </a:cubicBezTo>
                  <a:cubicBezTo>
                    <a:pt x="668868" y="297023"/>
                    <a:pt x="668868" y="305023"/>
                    <a:pt x="673779" y="309934"/>
                  </a:cubicBezTo>
                  <a:close/>
                  <a:moveTo>
                    <a:pt x="21465" y="403219"/>
                  </a:moveTo>
                  <a:lnTo>
                    <a:pt x="47807" y="376876"/>
                  </a:lnTo>
                  <a:cubicBezTo>
                    <a:pt x="62690" y="555956"/>
                    <a:pt x="212780" y="695373"/>
                    <a:pt x="394279" y="695373"/>
                  </a:cubicBezTo>
                  <a:cubicBezTo>
                    <a:pt x="410836" y="695373"/>
                    <a:pt x="410836" y="670184"/>
                    <a:pt x="394279" y="670184"/>
                  </a:cubicBezTo>
                  <a:cubicBezTo>
                    <a:pt x="227706" y="670184"/>
                    <a:pt x="89479" y="543530"/>
                    <a:pt x="73372" y="379672"/>
                  </a:cubicBezTo>
                  <a:lnTo>
                    <a:pt x="101612" y="407911"/>
                  </a:lnTo>
                  <a:cubicBezTo>
                    <a:pt x="106523" y="412823"/>
                    <a:pt x="114523" y="412823"/>
                    <a:pt x="119434" y="407911"/>
                  </a:cubicBezTo>
                  <a:cubicBezTo>
                    <a:pt x="124345" y="403000"/>
                    <a:pt x="124345" y="395000"/>
                    <a:pt x="119434" y="390089"/>
                  </a:cubicBezTo>
                  <a:lnTo>
                    <a:pt x="68200" y="338855"/>
                  </a:lnTo>
                  <a:cubicBezTo>
                    <a:pt x="63921" y="334539"/>
                    <a:pt x="57112" y="333795"/>
                    <a:pt x="52015" y="337367"/>
                  </a:cubicBezTo>
                  <a:cubicBezTo>
                    <a:pt x="49597" y="339079"/>
                    <a:pt x="9376" y="379746"/>
                    <a:pt x="3683" y="385439"/>
                  </a:cubicBezTo>
                  <a:cubicBezTo>
                    <a:pt x="-1228" y="390350"/>
                    <a:pt x="-1228" y="398350"/>
                    <a:pt x="3683" y="403261"/>
                  </a:cubicBezTo>
                  <a:cubicBezTo>
                    <a:pt x="8595" y="408172"/>
                    <a:pt x="16595" y="408172"/>
                    <a:pt x="21506" y="403261"/>
                  </a:cubicBezTo>
                  <a:close/>
                  <a:moveTo>
                    <a:pt x="468244" y="246723"/>
                  </a:moveTo>
                  <a:cubicBezTo>
                    <a:pt x="468468" y="233886"/>
                    <a:pt x="472226" y="221943"/>
                    <a:pt x="478625" y="211785"/>
                  </a:cubicBezTo>
                  <a:cubicBezTo>
                    <a:pt x="464597" y="195042"/>
                    <a:pt x="443911" y="185033"/>
                    <a:pt x="421586" y="185033"/>
                  </a:cubicBezTo>
                  <a:lnTo>
                    <a:pt x="367040" y="185033"/>
                  </a:lnTo>
                  <a:cubicBezTo>
                    <a:pt x="344678" y="185033"/>
                    <a:pt x="324029" y="195042"/>
                    <a:pt x="310002" y="211785"/>
                  </a:cubicBezTo>
                  <a:cubicBezTo>
                    <a:pt x="316364" y="221943"/>
                    <a:pt x="320122" y="233886"/>
                    <a:pt x="320382" y="246723"/>
                  </a:cubicBezTo>
                  <a:lnTo>
                    <a:pt x="468277" y="246723"/>
                  </a:lnTo>
                  <a:close/>
                  <a:moveTo>
                    <a:pt x="294194" y="257141"/>
                  </a:moveTo>
                  <a:cubicBezTo>
                    <a:pt x="294827" y="253569"/>
                    <a:pt x="295161" y="251858"/>
                    <a:pt x="295161" y="247951"/>
                  </a:cubicBezTo>
                  <a:cubicBezTo>
                    <a:pt x="295161" y="209777"/>
                    <a:pt x="248801" y="190578"/>
                    <a:pt x="221827" y="217590"/>
                  </a:cubicBezTo>
                  <a:cubicBezTo>
                    <a:pt x="194516" y="244900"/>
                    <a:pt x="214757" y="291856"/>
                    <a:pt x="252187" y="291856"/>
                  </a:cubicBezTo>
                  <a:cubicBezTo>
                    <a:pt x="272763" y="291856"/>
                    <a:pt x="289990" y="276824"/>
                    <a:pt x="294195" y="257179"/>
                  </a:cubicBezTo>
                  <a:close/>
                  <a:moveTo>
                    <a:pt x="494257" y="256434"/>
                  </a:moveTo>
                  <a:cubicBezTo>
                    <a:pt x="496378" y="265550"/>
                    <a:pt x="499689" y="272396"/>
                    <a:pt x="506201" y="279019"/>
                  </a:cubicBezTo>
                  <a:cubicBezTo>
                    <a:pt x="523018" y="296097"/>
                    <a:pt x="549807" y="296097"/>
                    <a:pt x="566625" y="279019"/>
                  </a:cubicBezTo>
                  <a:cubicBezTo>
                    <a:pt x="583368" y="261978"/>
                    <a:pt x="583815" y="234593"/>
                    <a:pt x="566811" y="217590"/>
                  </a:cubicBezTo>
                  <a:cubicBezTo>
                    <a:pt x="539799" y="190578"/>
                    <a:pt x="493476" y="209814"/>
                    <a:pt x="493476" y="247951"/>
                  </a:cubicBezTo>
                  <a:cubicBezTo>
                    <a:pt x="493476" y="250853"/>
                    <a:pt x="493774" y="253681"/>
                    <a:pt x="494295" y="256434"/>
                  </a:cubicBezTo>
                  <a:close/>
                  <a:moveTo>
                    <a:pt x="364108" y="147011"/>
                  </a:moveTo>
                  <a:cubicBezTo>
                    <a:pt x="380925" y="164089"/>
                    <a:pt x="407714" y="164089"/>
                    <a:pt x="424532" y="147011"/>
                  </a:cubicBezTo>
                  <a:cubicBezTo>
                    <a:pt x="441275" y="129970"/>
                    <a:pt x="441722" y="102586"/>
                    <a:pt x="424718" y="85582"/>
                  </a:cubicBezTo>
                  <a:cubicBezTo>
                    <a:pt x="397706" y="58570"/>
                    <a:pt x="351383" y="77806"/>
                    <a:pt x="351383" y="115943"/>
                  </a:cubicBezTo>
                  <a:cubicBezTo>
                    <a:pt x="351383" y="127961"/>
                    <a:pt x="356258" y="139012"/>
                    <a:pt x="364145" y="147011"/>
                  </a:cubicBezTo>
                  <a:close/>
                  <a:moveTo>
                    <a:pt x="689967" y="607707"/>
                  </a:moveTo>
                  <a:lnTo>
                    <a:pt x="656481" y="574221"/>
                  </a:lnTo>
                  <a:cubicBezTo>
                    <a:pt x="649114" y="583597"/>
                    <a:pt x="640668" y="592080"/>
                    <a:pt x="631292" y="599484"/>
                  </a:cubicBezTo>
                  <a:lnTo>
                    <a:pt x="664444" y="633194"/>
                  </a:lnTo>
                  <a:lnTo>
                    <a:pt x="689931" y="607707"/>
                  </a:lnTo>
                  <a:close/>
                  <a:moveTo>
                    <a:pt x="437745" y="370772"/>
                  </a:moveTo>
                  <a:cubicBezTo>
                    <a:pt x="492774" y="320729"/>
                    <a:pt x="576229" y="318832"/>
                    <a:pt x="633417" y="365749"/>
                  </a:cubicBezTo>
                  <a:cubicBezTo>
                    <a:pt x="622813" y="337026"/>
                    <a:pt x="595169" y="317008"/>
                    <a:pt x="563692" y="317008"/>
                  </a:cubicBezTo>
                  <a:lnTo>
                    <a:pt x="509146" y="317008"/>
                  </a:lnTo>
                  <a:cubicBezTo>
                    <a:pt x="475771" y="317008"/>
                    <a:pt x="446824" y="339481"/>
                    <a:pt x="437745" y="370772"/>
                  </a:cubicBezTo>
                  <a:close/>
                  <a:moveTo>
                    <a:pt x="538501" y="357043"/>
                  </a:moveTo>
                  <a:cubicBezTo>
                    <a:pt x="469630" y="357043"/>
                    <a:pt x="413780" y="412891"/>
                    <a:pt x="413780" y="481763"/>
                  </a:cubicBezTo>
                  <a:cubicBezTo>
                    <a:pt x="413780" y="550636"/>
                    <a:pt x="469628" y="606484"/>
                    <a:pt x="538501" y="606484"/>
                  </a:cubicBezTo>
                  <a:cubicBezTo>
                    <a:pt x="607371" y="606484"/>
                    <a:pt x="663221" y="550636"/>
                    <a:pt x="663221" y="481763"/>
                  </a:cubicBezTo>
                  <a:cubicBezTo>
                    <a:pt x="663221" y="412891"/>
                    <a:pt x="607373" y="357043"/>
                    <a:pt x="538501" y="357043"/>
                  </a:cubicBezTo>
                  <a:close/>
                  <a:moveTo>
                    <a:pt x="597139" y="423123"/>
                  </a:moveTo>
                  <a:cubicBezTo>
                    <a:pt x="629508" y="455530"/>
                    <a:pt x="629546" y="508030"/>
                    <a:pt x="597139" y="540433"/>
                  </a:cubicBezTo>
                  <a:cubicBezTo>
                    <a:pt x="592227" y="545344"/>
                    <a:pt x="592227" y="553344"/>
                    <a:pt x="597139" y="558255"/>
                  </a:cubicBezTo>
                  <a:cubicBezTo>
                    <a:pt x="602050" y="563166"/>
                    <a:pt x="610050" y="563166"/>
                    <a:pt x="614961" y="558255"/>
                  </a:cubicBezTo>
                  <a:cubicBezTo>
                    <a:pt x="657191" y="516025"/>
                    <a:pt x="657191" y="447565"/>
                    <a:pt x="614961" y="405331"/>
                  </a:cubicBezTo>
                  <a:cubicBezTo>
                    <a:pt x="610050" y="400420"/>
                    <a:pt x="602050" y="400420"/>
                    <a:pt x="597139" y="405331"/>
                  </a:cubicBezTo>
                  <a:cubicBezTo>
                    <a:pt x="592227" y="410242"/>
                    <a:pt x="592227" y="418242"/>
                    <a:pt x="597139" y="423153"/>
                  </a:cubicBezTo>
                  <a:close/>
                  <a:moveTo>
                    <a:pt x="352689" y="378697"/>
                  </a:moveTo>
                  <a:cubicBezTo>
                    <a:pt x="346624" y="343537"/>
                    <a:pt x="315780" y="317008"/>
                    <a:pt x="279466" y="317008"/>
                  </a:cubicBezTo>
                  <a:lnTo>
                    <a:pt x="224920" y="317008"/>
                  </a:lnTo>
                  <a:cubicBezTo>
                    <a:pt x="188606" y="317008"/>
                    <a:pt x="157761" y="343574"/>
                    <a:pt x="151696" y="37869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11417" name="Google Shape;11417;p171"/>
            <p:cNvGrpSpPr/>
            <p:nvPr/>
          </p:nvGrpSpPr>
          <p:grpSpPr>
            <a:xfrm>
              <a:off x="5937522" y="4199297"/>
              <a:ext cx="425561" cy="401248"/>
              <a:chOff x="5564281" y="-965083"/>
              <a:chExt cx="862826" cy="813531"/>
            </a:xfrm>
          </p:grpSpPr>
          <p:sp>
            <p:nvSpPr>
              <p:cNvPr id="11418" name="Google Shape;11418;p171"/>
              <p:cNvSpPr/>
              <p:nvPr/>
            </p:nvSpPr>
            <p:spPr>
              <a:xfrm>
                <a:off x="5564281" y="-965083"/>
                <a:ext cx="862826" cy="813531"/>
              </a:xfrm>
              <a:custGeom>
                <a:rect b="b" l="l" r="r" t="t"/>
                <a:pathLst>
                  <a:path extrusionOk="0" h="813531" w="862826">
                    <a:moveTo>
                      <a:pt x="807468" y="423524"/>
                    </a:moveTo>
                    <a:cubicBezTo>
                      <a:pt x="791506" y="423524"/>
                      <a:pt x="777144" y="430110"/>
                      <a:pt x="763601" y="443691"/>
                    </a:cubicBezTo>
                    <a:cubicBezTo>
                      <a:pt x="763154" y="444137"/>
                      <a:pt x="762745" y="444583"/>
                      <a:pt x="762373" y="445067"/>
                    </a:cubicBezTo>
                    <a:cubicBezTo>
                      <a:pt x="759285" y="449048"/>
                      <a:pt x="751397" y="449867"/>
                      <a:pt x="745332" y="449867"/>
                    </a:cubicBezTo>
                    <a:cubicBezTo>
                      <a:pt x="737853" y="449867"/>
                      <a:pt x="729295" y="448639"/>
                      <a:pt x="720664" y="447002"/>
                    </a:cubicBezTo>
                    <a:cubicBezTo>
                      <a:pt x="715790" y="417906"/>
                      <a:pt x="703995" y="390894"/>
                      <a:pt x="687066" y="367490"/>
                    </a:cubicBezTo>
                    <a:cubicBezTo>
                      <a:pt x="696740" y="353426"/>
                      <a:pt x="709391" y="337129"/>
                      <a:pt x="718878" y="338804"/>
                    </a:cubicBezTo>
                    <a:cubicBezTo>
                      <a:pt x="733872" y="341445"/>
                      <a:pt x="753034" y="334637"/>
                      <a:pt x="765275" y="322395"/>
                    </a:cubicBezTo>
                    <a:cubicBezTo>
                      <a:pt x="775768" y="311939"/>
                      <a:pt x="781534" y="297876"/>
                      <a:pt x="781534" y="282844"/>
                    </a:cubicBezTo>
                    <a:cubicBezTo>
                      <a:pt x="781534" y="267813"/>
                      <a:pt x="775730" y="253785"/>
                      <a:pt x="765275" y="243331"/>
                    </a:cubicBezTo>
                    <a:cubicBezTo>
                      <a:pt x="743509" y="221564"/>
                      <a:pt x="708051" y="221527"/>
                      <a:pt x="685392" y="244298"/>
                    </a:cubicBezTo>
                    <a:cubicBezTo>
                      <a:pt x="675049" y="256688"/>
                      <a:pt x="669578" y="272166"/>
                      <a:pt x="669578" y="289021"/>
                    </a:cubicBezTo>
                    <a:cubicBezTo>
                      <a:pt x="669578" y="289914"/>
                      <a:pt x="669653" y="290807"/>
                      <a:pt x="669839" y="291700"/>
                    </a:cubicBezTo>
                    <a:cubicBezTo>
                      <a:pt x="671290" y="299588"/>
                      <a:pt x="654212" y="312610"/>
                      <a:pt x="640891" y="321838"/>
                    </a:cubicBezTo>
                    <a:cubicBezTo>
                      <a:pt x="617637" y="305318"/>
                      <a:pt x="590737" y="293523"/>
                      <a:pt x="561603" y="288203"/>
                    </a:cubicBezTo>
                    <a:cubicBezTo>
                      <a:pt x="555762" y="257917"/>
                      <a:pt x="560190" y="248913"/>
                      <a:pt x="563724" y="246196"/>
                    </a:cubicBezTo>
                    <a:cubicBezTo>
                      <a:pt x="576970" y="235666"/>
                      <a:pt x="585193" y="218402"/>
                      <a:pt x="585193" y="201138"/>
                    </a:cubicBezTo>
                    <a:cubicBezTo>
                      <a:pt x="585193" y="171187"/>
                      <a:pt x="559854" y="145848"/>
                      <a:pt x="529866" y="145848"/>
                    </a:cubicBezTo>
                    <a:cubicBezTo>
                      <a:pt x="499877" y="145848"/>
                      <a:pt x="474539" y="171149"/>
                      <a:pt x="474539" y="201138"/>
                    </a:cubicBezTo>
                    <a:cubicBezTo>
                      <a:pt x="474539" y="220783"/>
                      <a:pt x="482762" y="237452"/>
                      <a:pt x="496119" y="246307"/>
                    </a:cubicBezTo>
                    <a:cubicBezTo>
                      <a:pt x="502965" y="251628"/>
                      <a:pt x="499653" y="272985"/>
                      <a:pt x="496453" y="288202"/>
                    </a:cubicBezTo>
                    <a:cubicBezTo>
                      <a:pt x="482687" y="290695"/>
                      <a:pt x="469479" y="294713"/>
                      <a:pt x="456940" y="299811"/>
                    </a:cubicBezTo>
                    <a:lnTo>
                      <a:pt x="287871" y="7441"/>
                    </a:lnTo>
                    <a:cubicBezTo>
                      <a:pt x="285192" y="2828"/>
                      <a:pt x="280318" y="0"/>
                      <a:pt x="274997" y="0"/>
                    </a:cubicBezTo>
                    <a:cubicBezTo>
                      <a:pt x="269676" y="0"/>
                      <a:pt x="264765" y="2828"/>
                      <a:pt x="262123" y="7479"/>
                    </a:cubicBezTo>
                    <a:lnTo>
                      <a:pt x="31552" y="408681"/>
                    </a:lnTo>
                    <a:cubicBezTo>
                      <a:pt x="10641" y="448753"/>
                      <a:pt x="0" y="491876"/>
                      <a:pt x="0" y="536783"/>
                    </a:cubicBezTo>
                    <a:cubicBezTo>
                      <a:pt x="0" y="689373"/>
                      <a:pt x="123339" y="813532"/>
                      <a:pt x="274958" y="813532"/>
                    </a:cubicBezTo>
                    <a:cubicBezTo>
                      <a:pt x="366413" y="813532"/>
                      <a:pt x="449609" y="769627"/>
                      <a:pt x="500205" y="696774"/>
                    </a:cubicBezTo>
                    <a:cubicBezTo>
                      <a:pt x="500540" y="704141"/>
                      <a:pt x="499833" y="710168"/>
                      <a:pt x="497006" y="712401"/>
                    </a:cubicBezTo>
                    <a:cubicBezTo>
                      <a:pt x="482904" y="721740"/>
                      <a:pt x="474495" y="738222"/>
                      <a:pt x="474495" y="756491"/>
                    </a:cubicBezTo>
                    <a:cubicBezTo>
                      <a:pt x="474495" y="787931"/>
                      <a:pt x="499313" y="813493"/>
                      <a:pt x="529822" y="813493"/>
                    </a:cubicBezTo>
                    <a:cubicBezTo>
                      <a:pt x="560332" y="813493"/>
                      <a:pt x="585149" y="787894"/>
                      <a:pt x="585149" y="756491"/>
                    </a:cubicBezTo>
                    <a:cubicBezTo>
                      <a:pt x="585149" y="740567"/>
                      <a:pt x="576740" y="723526"/>
                      <a:pt x="563532" y="713071"/>
                    </a:cubicBezTo>
                    <a:cubicBezTo>
                      <a:pt x="557839" y="708643"/>
                      <a:pt x="557207" y="694058"/>
                      <a:pt x="561672" y="669613"/>
                    </a:cubicBezTo>
                    <a:cubicBezTo>
                      <a:pt x="590656" y="664850"/>
                      <a:pt x="617445" y="653539"/>
                      <a:pt x="640625" y="637466"/>
                    </a:cubicBezTo>
                    <a:cubicBezTo>
                      <a:pt x="653982" y="646693"/>
                      <a:pt x="671246" y="659791"/>
                      <a:pt x="669796" y="667753"/>
                    </a:cubicBezTo>
                    <a:cubicBezTo>
                      <a:pt x="669647" y="668646"/>
                      <a:pt x="669572" y="669539"/>
                      <a:pt x="669572" y="670432"/>
                    </a:cubicBezTo>
                    <a:cubicBezTo>
                      <a:pt x="669572" y="687323"/>
                      <a:pt x="675042" y="702801"/>
                      <a:pt x="686278" y="716048"/>
                    </a:cubicBezTo>
                    <a:cubicBezTo>
                      <a:pt x="696734" y="726503"/>
                      <a:pt x="710760" y="732270"/>
                      <a:pt x="725755" y="732270"/>
                    </a:cubicBezTo>
                    <a:cubicBezTo>
                      <a:pt x="740749" y="732270"/>
                      <a:pt x="754776" y="726503"/>
                      <a:pt x="765789" y="715490"/>
                    </a:cubicBezTo>
                    <a:cubicBezTo>
                      <a:pt x="786923" y="692124"/>
                      <a:pt x="786699" y="658340"/>
                      <a:pt x="765268" y="637020"/>
                    </a:cubicBezTo>
                    <a:cubicBezTo>
                      <a:pt x="753065" y="624816"/>
                      <a:pt x="734052" y="618118"/>
                      <a:pt x="718908" y="620574"/>
                    </a:cubicBezTo>
                    <a:cubicBezTo>
                      <a:pt x="709495" y="622211"/>
                      <a:pt x="696807" y="606064"/>
                      <a:pt x="687097" y="591999"/>
                    </a:cubicBezTo>
                    <a:cubicBezTo>
                      <a:pt x="703988" y="568745"/>
                      <a:pt x="715746" y="541695"/>
                      <a:pt x="720657" y="512413"/>
                    </a:cubicBezTo>
                    <a:cubicBezTo>
                      <a:pt x="729326" y="510776"/>
                      <a:pt x="737884" y="509548"/>
                      <a:pt x="745363" y="509548"/>
                    </a:cubicBezTo>
                    <a:cubicBezTo>
                      <a:pt x="751428" y="509548"/>
                      <a:pt x="759315" y="510366"/>
                      <a:pt x="762404" y="514310"/>
                    </a:cubicBezTo>
                    <a:cubicBezTo>
                      <a:pt x="762776" y="514794"/>
                      <a:pt x="763185" y="515240"/>
                      <a:pt x="763632" y="515687"/>
                    </a:cubicBezTo>
                    <a:cubicBezTo>
                      <a:pt x="777213" y="529268"/>
                      <a:pt x="791537" y="535853"/>
                      <a:pt x="807499" y="535853"/>
                    </a:cubicBezTo>
                    <a:cubicBezTo>
                      <a:pt x="838009" y="535853"/>
                      <a:pt x="862826" y="510255"/>
                      <a:pt x="862826" y="478815"/>
                    </a:cubicBezTo>
                    <a:cubicBezTo>
                      <a:pt x="862789" y="448863"/>
                      <a:pt x="837451" y="423525"/>
                      <a:pt x="807462" y="423525"/>
                    </a:cubicBezTo>
                    <a:close/>
                    <a:moveTo>
                      <a:pt x="699340" y="287945"/>
                    </a:moveTo>
                    <a:cubicBezTo>
                      <a:pt x="699564" y="278458"/>
                      <a:pt x="702503" y="270272"/>
                      <a:pt x="707303" y="264393"/>
                    </a:cubicBezTo>
                    <a:cubicBezTo>
                      <a:pt x="717311" y="254384"/>
                      <a:pt x="734203" y="254421"/>
                      <a:pt x="744212" y="264393"/>
                    </a:cubicBezTo>
                    <a:cubicBezTo>
                      <a:pt x="749049" y="269230"/>
                      <a:pt x="751728" y="275778"/>
                      <a:pt x="751728" y="282848"/>
                    </a:cubicBezTo>
                    <a:cubicBezTo>
                      <a:pt x="751728" y="289917"/>
                      <a:pt x="749049" y="296465"/>
                      <a:pt x="744212" y="301339"/>
                    </a:cubicBezTo>
                    <a:cubicBezTo>
                      <a:pt x="738259" y="307293"/>
                      <a:pt x="728845" y="310343"/>
                      <a:pt x="723823" y="309451"/>
                    </a:cubicBezTo>
                    <a:cubicBezTo>
                      <a:pt x="710316" y="307218"/>
                      <a:pt x="698522" y="312241"/>
                      <a:pt x="688253" y="320613"/>
                    </a:cubicBezTo>
                    <a:cubicBezTo>
                      <a:pt x="696215" y="311051"/>
                      <a:pt x="701014" y="300298"/>
                      <a:pt x="699341" y="287945"/>
                    </a:cubicBezTo>
                    <a:close/>
                    <a:moveTo>
                      <a:pt x="676086" y="332668"/>
                    </a:moveTo>
                    <a:cubicBezTo>
                      <a:pt x="672923" y="336314"/>
                      <a:pt x="670021" y="340258"/>
                      <a:pt x="667194" y="344128"/>
                    </a:cubicBezTo>
                    <a:cubicBezTo>
                      <a:pt x="666301" y="343235"/>
                      <a:pt x="665408" y="342416"/>
                      <a:pt x="664515" y="341523"/>
                    </a:cubicBezTo>
                    <a:cubicBezTo>
                      <a:pt x="668496" y="338695"/>
                      <a:pt x="672440" y="335756"/>
                      <a:pt x="676086" y="332668"/>
                    </a:cubicBezTo>
                    <a:close/>
                    <a:moveTo>
                      <a:pt x="529791" y="175658"/>
                    </a:moveTo>
                    <a:cubicBezTo>
                      <a:pt x="545084" y="175658"/>
                      <a:pt x="555353" y="188829"/>
                      <a:pt x="555353" y="201182"/>
                    </a:cubicBezTo>
                    <a:cubicBezTo>
                      <a:pt x="555353" y="211228"/>
                      <a:pt x="549846" y="219190"/>
                      <a:pt x="545232" y="222836"/>
                    </a:cubicBezTo>
                    <a:cubicBezTo>
                      <a:pt x="535261" y="230575"/>
                      <a:pt x="530722" y="242072"/>
                      <a:pt x="529419" y="255020"/>
                    </a:cubicBezTo>
                    <a:cubicBezTo>
                      <a:pt x="528377" y="242221"/>
                      <a:pt x="523987" y="230390"/>
                      <a:pt x="513420" y="222167"/>
                    </a:cubicBezTo>
                    <a:cubicBezTo>
                      <a:pt x="505420" y="216883"/>
                      <a:pt x="504230" y="206726"/>
                      <a:pt x="504230" y="201182"/>
                    </a:cubicBezTo>
                    <a:cubicBezTo>
                      <a:pt x="504267" y="188829"/>
                      <a:pt x="514536" y="175658"/>
                      <a:pt x="529791" y="175658"/>
                    </a:cubicBezTo>
                    <a:close/>
                    <a:moveTo>
                      <a:pt x="371772" y="321543"/>
                    </a:moveTo>
                    <a:cubicBezTo>
                      <a:pt x="361874" y="313060"/>
                      <a:pt x="352089" y="308856"/>
                      <a:pt x="342303" y="308856"/>
                    </a:cubicBezTo>
                    <a:cubicBezTo>
                      <a:pt x="340220" y="308856"/>
                      <a:pt x="338173" y="309042"/>
                      <a:pt x="336090" y="309414"/>
                    </a:cubicBezTo>
                    <a:cubicBezTo>
                      <a:pt x="329318" y="310456"/>
                      <a:pt x="321505" y="307404"/>
                      <a:pt x="315402" y="301377"/>
                    </a:cubicBezTo>
                    <a:cubicBezTo>
                      <a:pt x="305431" y="291331"/>
                      <a:pt x="305394" y="274402"/>
                      <a:pt x="315365" y="264393"/>
                    </a:cubicBezTo>
                    <a:cubicBezTo>
                      <a:pt x="325411" y="254384"/>
                      <a:pt x="340591" y="254384"/>
                      <a:pt x="350600" y="264356"/>
                    </a:cubicBezTo>
                    <a:cubicBezTo>
                      <a:pt x="357260" y="271053"/>
                      <a:pt x="359902" y="278421"/>
                      <a:pt x="358562" y="287722"/>
                    </a:cubicBezTo>
                    <a:cubicBezTo>
                      <a:pt x="357409" y="300522"/>
                      <a:pt x="363102" y="311683"/>
                      <a:pt x="371771" y="321543"/>
                    </a:cubicBezTo>
                    <a:close/>
                    <a:moveTo>
                      <a:pt x="391268" y="343829"/>
                    </a:moveTo>
                    <a:cubicBezTo>
                      <a:pt x="387957" y="339179"/>
                      <a:pt x="384683" y="334900"/>
                      <a:pt x="381408" y="331216"/>
                    </a:cubicBezTo>
                    <a:cubicBezTo>
                      <a:pt x="385389" y="334751"/>
                      <a:pt x="389594" y="338100"/>
                      <a:pt x="393835" y="341300"/>
                    </a:cubicBezTo>
                    <a:cubicBezTo>
                      <a:pt x="392980" y="342118"/>
                      <a:pt x="392124" y="342937"/>
                      <a:pt x="391268" y="343830"/>
                    </a:cubicBezTo>
                    <a:close/>
                    <a:moveTo>
                      <a:pt x="274997" y="783770"/>
                    </a:moveTo>
                    <a:cubicBezTo>
                      <a:pt x="139789" y="783770"/>
                      <a:pt x="29804" y="672966"/>
                      <a:pt x="29804" y="536787"/>
                    </a:cubicBezTo>
                    <a:cubicBezTo>
                      <a:pt x="29804" y="496715"/>
                      <a:pt x="39292" y="458243"/>
                      <a:pt x="57672" y="423011"/>
                    </a:cubicBezTo>
                    <a:lnTo>
                      <a:pt x="275033" y="44725"/>
                    </a:lnTo>
                    <a:lnTo>
                      <a:pt x="430224" y="313140"/>
                    </a:lnTo>
                    <a:cubicBezTo>
                      <a:pt x="425796" y="315819"/>
                      <a:pt x="421480" y="318609"/>
                      <a:pt x="417276" y="321623"/>
                    </a:cubicBezTo>
                    <a:cubicBezTo>
                      <a:pt x="404327" y="312135"/>
                      <a:pt x="387436" y="299001"/>
                      <a:pt x="388068" y="291225"/>
                    </a:cubicBezTo>
                    <a:cubicBezTo>
                      <a:pt x="390710" y="273366"/>
                      <a:pt x="385017" y="256808"/>
                      <a:pt x="371622" y="243340"/>
                    </a:cubicBezTo>
                    <a:cubicBezTo>
                      <a:pt x="349931" y="221760"/>
                      <a:pt x="315998" y="221760"/>
                      <a:pt x="294269" y="243377"/>
                    </a:cubicBezTo>
                    <a:cubicBezTo>
                      <a:pt x="272577" y="265144"/>
                      <a:pt x="272577" y="300601"/>
                      <a:pt x="294306" y="322442"/>
                    </a:cubicBezTo>
                    <a:cubicBezTo>
                      <a:pt x="307068" y="335130"/>
                      <a:pt x="324332" y="341232"/>
                      <a:pt x="340852" y="338814"/>
                    </a:cubicBezTo>
                    <a:cubicBezTo>
                      <a:pt x="344982" y="338070"/>
                      <a:pt x="355957" y="343725"/>
                      <a:pt x="371398" y="367724"/>
                    </a:cubicBezTo>
                    <a:cubicBezTo>
                      <a:pt x="355102" y="390904"/>
                      <a:pt x="343754" y="417768"/>
                      <a:pt x="338954" y="446975"/>
                    </a:cubicBezTo>
                    <a:cubicBezTo>
                      <a:pt x="320425" y="450435"/>
                      <a:pt x="300073" y="450956"/>
                      <a:pt x="295348" y="444891"/>
                    </a:cubicBezTo>
                    <a:cubicBezTo>
                      <a:pt x="284968" y="431906"/>
                      <a:pt x="268001" y="423497"/>
                      <a:pt x="252113" y="423497"/>
                    </a:cubicBezTo>
                    <a:cubicBezTo>
                      <a:pt x="222125" y="423497"/>
                      <a:pt x="196786" y="448836"/>
                      <a:pt x="196786" y="478824"/>
                    </a:cubicBezTo>
                    <a:cubicBezTo>
                      <a:pt x="196786" y="510264"/>
                      <a:pt x="221603" y="535863"/>
                      <a:pt x="252113" y="535863"/>
                    </a:cubicBezTo>
                    <a:cubicBezTo>
                      <a:pt x="267964" y="535863"/>
                      <a:pt x="284930" y="527454"/>
                      <a:pt x="295422" y="514357"/>
                    </a:cubicBezTo>
                    <a:cubicBezTo>
                      <a:pt x="299961" y="508553"/>
                      <a:pt x="320351" y="508999"/>
                      <a:pt x="338917" y="512422"/>
                    </a:cubicBezTo>
                    <a:cubicBezTo>
                      <a:pt x="343717" y="541853"/>
                      <a:pt x="355065" y="568754"/>
                      <a:pt x="371361" y="591822"/>
                    </a:cubicBezTo>
                    <a:cubicBezTo>
                      <a:pt x="355995" y="615709"/>
                      <a:pt x="345093" y="621439"/>
                      <a:pt x="340331" y="620508"/>
                    </a:cubicBezTo>
                    <a:cubicBezTo>
                      <a:pt x="324332" y="618239"/>
                      <a:pt x="307030" y="624378"/>
                      <a:pt x="294269" y="637029"/>
                    </a:cubicBezTo>
                    <a:cubicBezTo>
                      <a:pt x="272986" y="658386"/>
                      <a:pt x="272763" y="692094"/>
                      <a:pt x="294306" y="716057"/>
                    </a:cubicBezTo>
                    <a:cubicBezTo>
                      <a:pt x="305170" y="726884"/>
                      <a:pt x="319049" y="732279"/>
                      <a:pt x="332964" y="732279"/>
                    </a:cubicBezTo>
                    <a:cubicBezTo>
                      <a:pt x="346879" y="732279"/>
                      <a:pt x="360795" y="726883"/>
                      <a:pt x="371659" y="716057"/>
                    </a:cubicBezTo>
                    <a:cubicBezTo>
                      <a:pt x="384868" y="702848"/>
                      <a:pt x="390672" y="685881"/>
                      <a:pt x="388180" y="669101"/>
                    </a:cubicBezTo>
                    <a:cubicBezTo>
                      <a:pt x="387435" y="660506"/>
                      <a:pt x="404551" y="647149"/>
                      <a:pt x="417499" y="637698"/>
                    </a:cubicBezTo>
                    <a:cubicBezTo>
                      <a:pt x="437144" y="651427"/>
                      <a:pt x="459580" y="661548"/>
                      <a:pt x="483951" y="667167"/>
                    </a:cubicBezTo>
                    <a:cubicBezTo>
                      <a:pt x="440009" y="739498"/>
                      <a:pt x="361688" y="783772"/>
                      <a:pt x="274991" y="783772"/>
                    </a:cubicBezTo>
                    <a:close/>
                    <a:moveTo>
                      <a:pt x="350639" y="694994"/>
                    </a:moveTo>
                    <a:cubicBezTo>
                      <a:pt x="340555" y="705003"/>
                      <a:pt x="325450" y="705040"/>
                      <a:pt x="315925" y="695590"/>
                    </a:cubicBezTo>
                    <a:cubicBezTo>
                      <a:pt x="305506" y="683981"/>
                      <a:pt x="305283" y="668168"/>
                      <a:pt x="315329" y="658085"/>
                    </a:cubicBezTo>
                    <a:cubicBezTo>
                      <a:pt x="320724" y="652727"/>
                      <a:pt x="327421" y="649713"/>
                      <a:pt x="333337" y="649713"/>
                    </a:cubicBezTo>
                    <a:cubicBezTo>
                      <a:pt x="334119" y="649713"/>
                      <a:pt x="334863" y="649751"/>
                      <a:pt x="335607" y="649862"/>
                    </a:cubicBezTo>
                    <a:cubicBezTo>
                      <a:pt x="347997" y="652095"/>
                      <a:pt x="360126" y="647965"/>
                      <a:pt x="372368" y="637286"/>
                    </a:cubicBezTo>
                    <a:cubicBezTo>
                      <a:pt x="363438" y="647444"/>
                      <a:pt x="357485" y="659015"/>
                      <a:pt x="358676" y="672558"/>
                    </a:cubicBezTo>
                    <a:cubicBezTo>
                      <a:pt x="359903" y="681042"/>
                      <a:pt x="357262" y="688372"/>
                      <a:pt x="350639" y="694994"/>
                    </a:cubicBezTo>
                    <a:close/>
                    <a:moveTo>
                      <a:pt x="391268" y="615632"/>
                    </a:moveTo>
                    <a:cubicBezTo>
                      <a:pt x="392124" y="616488"/>
                      <a:pt x="392980" y="617306"/>
                      <a:pt x="393873" y="618162"/>
                    </a:cubicBezTo>
                    <a:cubicBezTo>
                      <a:pt x="389557" y="621436"/>
                      <a:pt x="385241" y="624822"/>
                      <a:pt x="381223" y="628468"/>
                    </a:cubicBezTo>
                    <a:cubicBezTo>
                      <a:pt x="384571" y="624710"/>
                      <a:pt x="387883" y="620394"/>
                      <a:pt x="391269" y="615631"/>
                    </a:cubicBezTo>
                    <a:close/>
                    <a:moveTo>
                      <a:pt x="529791" y="783767"/>
                    </a:moveTo>
                    <a:cubicBezTo>
                      <a:pt x="515726" y="783767"/>
                      <a:pt x="504229" y="771564"/>
                      <a:pt x="504229" y="756532"/>
                    </a:cubicBezTo>
                    <a:cubicBezTo>
                      <a:pt x="504229" y="748272"/>
                      <a:pt x="507652" y="741091"/>
                      <a:pt x="514350" y="736588"/>
                    </a:cubicBezTo>
                    <a:cubicBezTo>
                      <a:pt x="524210" y="728923"/>
                      <a:pt x="528414" y="717948"/>
                      <a:pt x="529531" y="705558"/>
                    </a:cubicBezTo>
                    <a:cubicBezTo>
                      <a:pt x="531019" y="717724"/>
                      <a:pt x="535409" y="728960"/>
                      <a:pt x="545157" y="736514"/>
                    </a:cubicBezTo>
                    <a:cubicBezTo>
                      <a:pt x="551073" y="741202"/>
                      <a:pt x="555389" y="749648"/>
                      <a:pt x="555389" y="756532"/>
                    </a:cubicBezTo>
                    <a:cubicBezTo>
                      <a:pt x="555389" y="771526"/>
                      <a:pt x="543929" y="783767"/>
                      <a:pt x="529791" y="783767"/>
                    </a:cubicBezTo>
                    <a:close/>
                    <a:moveTo>
                      <a:pt x="723824" y="649893"/>
                    </a:moveTo>
                    <a:cubicBezTo>
                      <a:pt x="728810" y="649075"/>
                      <a:pt x="738298" y="652126"/>
                      <a:pt x="744214" y="658042"/>
                    </a:cubicBezTo>
                    <a:cubicBezTo>
                      <a:pt x="754371" y="668162"/>
                      <a:pt x="754148" y="683938"/>
                      <a:pt x="744214" y="694951"/>
                    </a:cubicBezTo>
                    <a:cubicBezTo>
                      <a:pt x="734540" y="704625"/>
                      <a:pt x="716122" y="703695"/>
                      <a:pt x="708198" y="695881"/>
                    </a:cubicBezTo>
                    <a:cubicBezTo>
                      <a:pt x="702542" y="689147"/>
                      <a:pt x="699566" y="680924"/>
                      <a:pt x="699342" y="671436"/>
                    </a:cubicBezTo>
                    <a:cubicBezTo>
                      <a:pt x="701054" y="659121"/>
                      <a:pt x="696254" y="648331"/>
                      <a:pt x="688254" y="638769"/>
                    </a:cubicBezTo>
                    <a:cubicBezTo>
                      <a:pt x="698486" y="647140"/>
                      <a:pt x="710132" y="652163"/>
                      <a:pt x="723824" y="649894"/>
                    </a:cubicBezTo>
                    <a:close/>
                    <a:moveTo>
                      <a:pt x="676088" y="626751"/>
                    </a:moveTo>
                    <a:cubicBezTo>
                      <a:pt x="672404" y="623625"/>
                      <a:pt x="668460" y="620723"/>
                      <a:pt x="664517" y="617895"/>
                    </a:cubicBezTo>
                    <a:cubicBezTo>
                      <a:pt x="665410" y="617002"/>
                      <a:pt x="666340" y="616184"/>
                      <a:pt x="667196" y="615328"/>
                    </a:cubicBezTo>
                    <a:cubicBezTo>
                      <a:pt x="670024" y="619198"/>
                      <a:pt x="672926" y="623104"/>
                      <a:pt x="676088" y="626750"/>
                    </a:cubicBezTo>
                    <a:close/>
                    <a:moveTo>
                      <a:pt x="807466" y="506126"/>
                    </a:moveTo>
                    <a:cubicBezTo>
                      <a:pt x="799690" y="506126"/>
                      <a:pt x="792956" y="502852"/>
                      <a:pt x="785180" y="495225"/>
                    </a:cubicBezTo>
                    <a:cubicBezTo>
                      <a:pt x="776734" y="484993"/>
                      <a:pt x="763339" y="479821"/>
                      <a:pt x="745331" y="479821"/>
                    </a:cubicBezTo>
                    <a:cubicBezTo>
                      <a:pt x="732160" y="479821"/>
                      <a:pt x="717798" y="482500"/>
                      <a:pt x="704217" y="485402"/>
                    </a:cubicBezTo>
                    <a:cubicBezTo>
                      <a:pt x="697929" y="486741"/>
                      <a:pt x="693204" y="491988"/>
                      <a:pt x="692534" y="498387"/>
                    </a:cubicBezTo>
                    <a:cubicBezTo>
                      <a:pt x="689185" y="529902"/>
                      <a:pt x="676349" y="558774"/>
                      <a:pt x="657038" y="582289"/>
                    </a:cubicBezTo>
                    <a:cubicBezTo>
                      <a:pt x="656703" y="582698"/>
                      <a:pt x="656331" y="583108"/>
                      <a:pt x="656071" y="583554"/>
                    </a:cubicBezTo>
                    <a:cubicBezTo>
                      <a:pt x="629541" y="615254"/>
                      <a:pt x="591033" y="636909"/>
                      <a:pt x="547571" y="641522"/>
                    </a:cubicBezTo>
                    <a:cubicBezTo>
                      <a:pt x="541172" y="642192"/>
                      <a:pt x="535925" y="646917"/>
                      <a:pt x="534586" y="653206"/>
                    </a:cubicBezTo>
                    <a:cubicBezTo>
                      <a:pt x="532651" y="662210"/>
                      <a:pt x="530084" y="674302"/>
                      <a:pt x="529228" y="686803"/>
                    </a:cubicBezTo>
                    <a:cubicBezTo>
                      <a:pt x="528112" y="675567"/>
                      <a:pt x="525619" y="664033"/>
                      <a:pt x="523312" y="653206"/>
                    </a:cubicBezTo>
                    <a:cubicBezTo>
                      <a:pt x="521973" y="646918"/>
                      <a:pt x="516764" y="642193"/>
                      <a:pt x="510327" y="641522"/>
                    </a:cubicBezTo>
                    <a:cubicBezTo>
                      <a:pt x="434164" y="633411"/>
                      <a:pt x="375262" y="574550"/>
                      <a:pt x="367118" y="498352"/>
                    </a:cubicBezTo>
                    <a:cubicBezTo>
                      <a:pt x="366449" y="491952"/>
                      <a:pt x="361723" y="486743"/>
                      <a:pt x="355435" y="485404"/>
                    </a:cubicBezTo>
                    <a:cubicBezTo>
                      <a:pt x="342524" y="482613"/>
                      <a:pt x="327418" y="479823"/>
                      <a:pt x="313466" y="479823"/>
                    </a:cubicBezTo>
                    <a:cubicBezTo>
                      <a:pt x="294416" y="479823"/>
                      <a:pt x="280501" y="485292"/>
                      <a:pt x="272166" y="495933"/>
                    </a:cubicBezTo>
                    <a:cubicBezTo>
                      <a:pt x="267367" y="501961"/>
                      <a:pt x="259144" y="506165"/>
                      <a:pt x="252186" y="506165"/>
                    </a:cubicBezTo>
                    <a:cubicBezTo>
                      <a:pt x="238084" y="506165"/>
                      <a:pt x="226625" y="493924"/>
                      <a:pt x="226625" y="478892"/>
                    </a:cubicBezTo>
                    <a:cubicBezTo>
                      <a:pt x="226625" y="466539"/>
                      <a:pt x="236893" y="453331"/>
                      <a:pt x="252186" y="453331"/>
                    </a:cubicBezTo>
                    <a:cubicBezTo>
                      <a:pt x="259144" y="453331"/>
                      <a:pt x="267367" y="457535"/>
                      <a:pt x="272054" y="463414"/>
                    </a:cubicBezTo>
                    <a:cubicBezTo>
                      <a:pt x="280463" y="474204"/>
                      <a:pt x="294416" y="479673"/>
                      <a:pt x="313466" y="479673"/>
                    </a:cubicBezTo>
                    <a:cubicBezTo>
                      <a:pt x="327456" y="479673"/>
                      <a:pt x="342525" y="476845"/>
                      <a:pt x="355435" y="474055"/>
                    </a:cubicBezTo>
                    <a:cubicBezTo>
                      <a:pt x="361723" y="472716"/>
                      <a:pt x="366411" y="467507"/>
                      <a:pt x="367118" y="461107"/>
                    </a:cubicBezTo>
                    <a:cubicBezTo>
                      <a:pt x="373220" y="404068"/>
                      <a:pt x="408343" y="356179"/>
                      <a:pt x="458015" y="331891"/>
                    </a:cubicBezTo>
                    <a:cubicBezTo>
                      <a:pt x="458090" y="331853"/>
                      <a:pt x="458164" y="331853"/>
                      <a:pt x="458239" y="331816"/>
                    </a:cubicBezTo>
                    <a:lnTo>
                      <a:pt x="458276" y="331779"/>
                    </a:lnTo>
                    <a:cubicBezTo>
                      <a:pt x="474386" y="323928"/>
                      <a:pt x="491986" y="318533"/>
                      <a:pt x="510663" y="316152"/>
                    </a:cubicBezTo>
                    <a:cubicBezTo>
                      <a:pt x="516840" y="315334"/>
                      <a:pt x="521900" y="310794"/>
                      <a:pt x="523276" y="304730"/>
                    </a:cubicBezTo>
                    <a:cubicBezTo>
                      <a:pt x="525509" y="294982"/>
                      <a:pt x="528225" y="283261"/>
                      <a:pt x="529267" y="271504"/>
                    </a:cubicBezTo>
                    <a:cubicBezTo>
                      <a:pt x="530011" y="282666"/>
                      <a:pt x="532169" y="294126"/>
                      <a:pt x="534624" y="304730"/>
                    </a:cubicBezTo>
                    <a:cubicBezTo>
                      <a:pt x="536038" y="310795"/>
                      <a:pt x="541061" y="315371"/>
                      <a:pt x="547237" y="316152"/>
                    </a:cubicBezTo>
                    <a:cubicBezTo>
                      <a:pt x="590918" y="321733"/>
                      <a:pt x="629502" y="344095"/>
                      <a:pt x="656108" y="376093"/>
                    </a:cubicBezTo>
                    <a:cubicBezTo>
                      <a:pt x="656294" y="376391"/>
                      <a:pt x="656518" y="376614"/>
                      <a:pt x="656704" y="376874"/>
                    </a:cubicBezTo>
                    <a:cubicBezTo>
                      <a:pt x="676237" y="400687"/>
                      <a:pt x="689223" y="429671"/>
                      <a:pt x="692534" y="461112"/>
                    </a:cubicBezTo>
                    <a:cubicBezTo>
                      <a:pt x="693204" y="467511"/>
                      <a:pt x="697929" y="472721"/>
                      <a:pt x="704217" y="474097"/>
                    </a:cubicBezTo>
                    <a:cubicBezTo>
                      <a:pt x="717761" y="476999"/>
                      <a:pt x="732123" y="479715"/>
                      <a:pt x="745331" y="479715"/>
                    </a:cubicBezTo>
                    <a:cubicBezTo>
                      <a:pt x="763339" y="479715"/>
                      <a:pt x="776734" y="474506"/>
                      <a:pt x="785217" y="464274"/>
                    </a:cubicBezTo>
                    <a:cubicBezTo>
                      <a:pt x="792993" y="456647"/>
                      <a:pt x="799690" y="453373"/>
                      <a:pt x="807503" y="453373"/>
                    </a:cubicBezTo>
                    <a:cubicBezTo>
                      <a:pt x="822796" y="453373"/>
                      <a:pt x="833065" y="466581"/>
                      <a:pt x="833065" y="478934"/>
                    </a:cubicBezTo>
                    <a:cubicBezTo>
                      <a:pt x="833027" y="493891"/>
                      <a:pt x="821568" y="506133"/>
                      <a:pt x="807466" y="5061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19" name="Google Shape;11419;p171"/>
              <p:cNvSpPr/>
              <p:nvPr/>
            </p:nvSpPr>
            <p:spPr>
              <a:xfrm>
                <a:off x="6001878" y="-578430"/>
                <a:ext cx="184398" cy="186147"/>
              </a:xfrm>
              <a:custGeom>
                <a:rect b="b" l="l" r="r" t="t"/>
                <a:pathLst>
                  <a:path extrusionOk="0" h="186147" w="184398">
                    <a:moveTo>
                      <a:pt x="92199" y="0"/>
                    </a:moveTo>
                    <a:cubicBezTo>
                      <a:pt x="40481" y="0"/>
                      <a:pt x="0" y="40481"/>
                      <a:pt x="0" y="92199"/>
                    </a:cubicBezTo>
                    <a:cubicBezTo>
                      <a:pt x="0" y="144884"/>
                      <a:pt x="40481" y="186147"/>
                      <a:pt x="92199" y="186147"/>
                    </a:cubicBezTo>
                    <a:cubicBezTo>
                      <a:pt x="143024" y="186147"/>
                      <a:pt x="184398" y="143991"/>
                      <a:pt x="184398" y="92199"/>
                    </a:cubicBezTo>
                    <a:cubicBezTo>
                      <a:pt x="184435" y="41338"/>
                      <a:pt x="143062" y="0"/>
                      <a:pt x="92199" y="0"/>
                    </a:cubicBezTo>
                    <a:close/>
                    <a:moveTo>
                      <a:pt x="92199" y="156381"/>
                    </a:moveTo>
                    <a:cubicBezTo>
                      <a:pt x="57187" y="156381"/>
                      <a:pt x="29766" y="128179"/>
                      <a:pt x="29766" y="92199"/>
                    </a:cubicBezTo>
                    <a:cubicBezTo>
                      <a:pt x="29766" y="57187"/>
                      <a:pt x="57187" y="29766"/>
                      <a:pt x="92199" y="29766"/>
                    </a:cubicBezTo>
                    <a:cubicBezTo>
                      <a:pt x="126058" y="29766"/>
                      <a:pt x="154633" y="58341"/>
                      <a:pt x="154633" y="92199"/>
                    </a:cubicBezTo>
                    <a:cubicBezTo>
                      <a:pt x="154670" y="127583"/>
                      <a:pt x="126653" y="156381"/>
                      <a:pt x="92199" y="1563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20" name="Google Shape;11420;p171"/>
              <p:cNvSpPr/>
              <p:nvPr/>
            </p:nvSpPr>
            <p:spPr>
              <a:xfrm>
                <a:off x="6053632" y="-510869"/>
                <a:ext cx="40444" cy="38695"/>
              </a:xfrm>
              <a:custGeom>
                <a:rect b="b" l="l" r="r" t="t"/>
                <a:pathLst>
                  <a:path extrusionOk="0" h="38695" w="40444">
                    <a:moveTo>
                      <a:pt x="19385" y="0"/>
                    </a:moveTo>
                    <a:cubicBezTo>
                      <a:pt x="8855" y="0"/>
                      <a:pt x="0" y="8781"/>
                      <a:pt x="0" y="19385"/>
                    </a:cubicBezTo>
                    <a:cubicBezTo>
                      <a:pt x="0" y="29915"/>
                      <a:pt x="8855" y="38695"/>
                      <a:pt x="19385" y="38695"/>
                    </a:cubicBezTo>
                    <a:cubicBezTo>
                      <a:pt x="31664" y="38695"/>
                      <a:pt x="40444" y="29914"/>
                      <a:pt x="40444" y="19385"/>
                    </a:cubicBezTo>
                    <a:cubicBezTo>
                      <a:pt x="40444" y="8744"/>
                      <a:pt x="31663" y="0"/>
                      <a:pt x="1938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21" name="Google Shape;11421;p171"/>
              <p:cNvSpPr/>
              <p:nvPr/>
            </p:nvSpPr>
            <p:spPr>
              <a:xfrm>
                <a:off x="6046640" y="-628585"/>
                <a:ext cx="38695" cy="38658"/>
              </a:xfrm>
              <a:custGeom>
                <a:rect b="b" l="l" r="r" t="t"/>
                <a:pathLst>
                  <a:path extrusionOk="0" h="38658" w="38695">
                    <a:moveTo>
                      <a:pt x="19385" y="38658"/>
                    </a:moveTo>
                    <a:cubicBezTo>
                      <a:pt x="29915" y="38658"/>
                      <a:pt x="38695" y="29877"/>
                      <a:pt x="38695" y="19273"/>
                    </a:cubicBezTo>
                    <a:cubicBezTo>
                      <a:pt x="38695" y="8743"/>
                      <a:pt x="29914" y="0"/>
                      <a:pt x="19385" y="0"/>
                    </a:cubicBezTo>
                    <a:cubicBezTo>
                      <a:pt x="8781" y="0"/>
                      <a:pt x="0" y="8706"/>
                      <a:pt x="0" y="19273"/>
                    </a:cubicBezTo>
                    <a:cubicBezTo>
                      <a:pt x="0" y="29877"/>
                      <a:pt x="8781" y="38658"/>
                      <a:pt x="19385" y="3865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22" name="Google Shape;11422;p171"/>
              <p:cNvSpPr/>
              <p:nvPr/>
            </p:nvSpPr>
            <p:spPr>
              <a:xfrm>
                <a:off x="6157328" y="-604030"/>
                <a:ext cx="45726" cy="45726"/>
              </a:xfrm>
              <a:custGeom>
                <a:rect b="b" l="l" r="r" t="t"/>
                <a:pathLst>
                  <a:path extrusionOk="0" h="45726" w="45726">
                    <a:moveTo>
                      <a:pt x="22845" y="45727"/>
                    </a:moveTo>
                    <a:cubicBezTo>
                      <a:pt x="36947" y="45727"/>
                      <a:pt x="45727" y="36946"/>
                      <a:pt x="45727" y="22845"/>
                    </a:cubicBezTo>
                    <a:cubicBezTo>
                      <a:pt x="45727" y="10566"/>
                      <a:pt x="36946" y="0"/>
                      <a:pt x="22845" y="0"/>
                    </a:cubicBezTo>
                    <a:cubicBezTo>
                      <a:pt x="10566" y="0"/>
                      <a:pt x="0" y="10530"/>
                      <a:pt x="0" y="22845"/>
                    </a:cubicBezTo>
                    <a:cubicBezTo>
                      <a:pt x="37" y="36947"/>
                      <a:pt x="10567" y="45727"/>
                      <a:pt x="22845" y="4572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23" name="Google Shape;11423;p171"/>
              <p:cNvSpPr/>
              <p:nvPr/>
            </p:nvSpPr>
            <p:spPr>
              <a:xfrm>
                <a:off x="5950008" y="-531957"/>
                <a:ext cx="40444" cy="40444"/>
              </a:xfrm>
              <a:custGeom>
                <a:rect b="b" l="l" r="r" t="t"/>
                <a:pathLst>
                  <a:path extrusionOk="0" h="40444" w="40444">
                    <a:moveTo>
                      <a:pt x="19310" y="0"/>
                    </a:moveTo>
                    <a:cubicBezTo>
                      <a:pt x="8780" y="0"/>
                      <a:pt x="0" y="8781"/>
                      <a:pt x="0" y="21059"/>
                    </a:cubicBezTo>
                    <a:cubicBezTo>
                      <a:pt x="0" y="31589"/>
                      <a:pt x="8781" y="40444"/>
                      <a:pt x="19310" y="40444"/>
                    </a:cubicBezTo>
                    <a:cubicBezTo>
                      <a:pt x="31589" y="40444"/>
                      <a:pt x="40444" y="31589"/>
                      <a:pt x="40444" y="21059"/>
                    </a:cubicBezTo>
                    <a:cubicBezTo>
                      <a:pt x="40444" y="8780"/>
                      <a:pt x="31626" y="0"/>
                      <a:pt x="1931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24" name="Google Shape;11424;p171"/>
              <p:cNvSpPr/>
              <p:nvPr/>
            </p:nvSpPr>
            <p:spPr>
              <a:xfrm>
                <a:off x="6185458" y="-442365"/>
                <a:ext cx="40444" cy="38695"/>
              </a:xfrm>
              <a:custGeom>
                <a:rect b="b" l="l" r="r" t="t"/>
                <a:pathLst>
                  <a:path extrusionOk="0" h="38695" w="40444">
                    <a:moveTo>
                      <a:pt x="19385" y="0"/>
                    </a:moveTo>
                    <a:cubicBezTo>
                      <a:pt x="8855" y="0"/>
                      <a:pt x="0" y="8781"/>
                      <a:pt x="0" y="19385"/>
                    </a:cubicBezTo>
                    <a:cubicBezTo>
                      <a:pt x="0" y="29915"/>
                      <a:pt x="8855" y="38695"/>
                      <a:pt x="19385" y="38695"/>
                    </a:cubicBezTo>
                    <a:cubicBezTo>
                      <a:pt x="31664" y="38695"/>
                      <a:pt x="40444" y="29914"/>
                      <a:pt x="40444" y="19385"/>
                    </a:cubicBezTo>
                    <a:cubicBezTo>
                      <a:pt x="40444" y="8781"/>
                      <a:pt x="31663" y="0"/>
                      <a:pt x="1938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25" name="Google Shape;11425;p171"/>
              <p:cNvSpPr/>
              <p:nvPr/>
            </p:nvSpPr>
            <p:spPr>
              <a:xfrm>
                <a:off x="6306713" y="-612809"/>
                <a:ext cx="47475" cy="45763"/>
              </a:xfrm>
              <a:custGeom>
                <a:rect b="b" l="l" r="r" t="t"/>
                <a:pathLst>
                  <a:path extrusionOk="0" h="45763" w="47475">
                    <a:moveTo>
                      <a:pt x="0" y="22882"/>
                    </a:moveTo>
                    <a:cubicBezTo>
                      <a:pt x="0" y="35161"/>
                      <a:pt x="10530" y="45764"/>
                      <a:pt x="24631" y="45764"/>
                    </a:cubicBezTo>
                    <a:cubicBezTo>
                      <a:pt x="36909" y="45764"/>
                      <a:pt x="47475" y="35160"/>
                      <a:pt x="47475" y="22882"/>
                    </a:cubicBezTo>
                    <a:cubicBezTo>
                      <a:pt x="47475" y="10603"/>
                      <a:pt x="36946" y="0"/>
                      <a:pt x="24631" y="0"/>
                    </a:cubicBezTo>
                    <a:cubicBezTo>
                      <a:pt x="10529" y="-37"/>
                      <a:pt x="0" y="10567"/>
                      <a:pt x="0" y="2288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26" name="Google Shape;11426;p171"/>
              <p:cNvSpPr/>
              <p:nvPr/>
            </p:nvSpPr>
            <p:spPr>
              <a:xfrm>
                <a:off x="5995742" y="-414200"/>
                <a:ext cx="40368" cy="40368"/>
              </a:xfrm>
              <a:custGeom>
                <a:rect b="b" l="l" r="r" t="t"/>
                <a:pathLst>
                  <a:path extrusionOk="0" h="40368" w="40368">
                    <a:moveTo>
                      <a:pt x="21059" y="0"/>
                    </a:moveTo>
                    <a:cubicBezTo>
                      <a:pt x="8780" y="0"/>
                      <a:pt x="0" y="8781"/>
                      <a:pt x="0" y="21059"/>
                    </a:cubicBezTo>
                    <a:cubicBezTo>
                      <a:pt x="0" y="31589"/>
                      <a:pt x="8781" y="40369"/>
                      <a:pt x="21059" y="40369"/>
                    </a:cubicBezTo>
                    <a:cubicBezTo>
                      <a:pt x="31589" y="40369"/>
                      <a:pt x="40369" y="31588"/>
                      <a:pt x="40369" y="21059"/>
                    </a:cubicBezTo>
                    <a:cubicBezTo>
                      <a:pt x="40369" y="8780"/>
                      <a:pt x="31588" y="0"/>
                      <a:pt x="21059"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27" name="Google Shape;11427;p171"/>
              <p:cNvSpPr/>
              <p:nvPr/>
            </p:nvSpPr>
            <p:spPr>
              <a:xfrm>
                <a:off x="5652107" y="-436123"/>
                <a:ext cx="122967" cy="173874"/>
              </a:xfrm>
              <a:custGeom>
                <a:rect b="b" l="l" r="r" t="t"/>
                <a:pathLst>
                  <a:path extrusionOk="0" h="173874" w="122967">
                    <a:moveTo>
                      <a:pt x="115738" y="146234"/>
                    </a:moveTo>
                    <a:cubicBezTo>
                      <a:pt x="67592" y="117323"/>
                      <a:pt x="36226" y="68843"/>
                      <a:pt x="29678" y="13179"/>
                    </a:cubicBezTo>
                    <a:cubicBezTo>
                      <a:pt x="28710" y="4993"/>
                      <a:pt x="21120" y="-923"/>
                      <a:pt x="13158" y="119"/>
                    </a:cubicBezTo>
                    <a:cubicBezTo>
                      <a:pt x="4972" y="1086"/>
                      <a:pt x="-833" y="8491"/>
                      <a:pt x="98" y="16639"/>
                    </a:cubicBezTo>
                    <a:cubicBezTo>
                      <a:pt x="7725" y="81528"/>
                      <a:pt x="44300" y="138083"/>
                      <a:pt x="100406" y="171754"/>
                    </a:cubicBezTo>
                    <a:cubicBezTo>
                      <a:pt x="102787" y="173205"/>
                      <a:pt x="105466" y="173875"/>
                      <a:pt x="108070" y="173875"/>
                    </a:cubicBezTo>
                    <a:cubicBezTo>
                      <a:pt x="113131" y="173875"/>
                      <a:pt x="118042" y="171307"/>
                      <a:pt x="120832" y="166657"/>
                    </a:cubicBezTo>
                    <a:cubicBezTo>
                      <a:pt x="125074" y="159624"/>
                      <a:pt x="122804" y="150472"/>
                      <a:pt x="115735" y="14623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428" name="Google Shape;11428;p171"/>
            <p:cNvSpPr/>
            <p:nvPr/>
          </p:nvSpPr>
          <p:spPr>
            <a:xfrm>
              <a:off x="9831549" y="4168015"/>
              <a:ext cx="468866" cy="468867"/>
            </a:xfrm>
            <a:custGeom>
              <a:rect b="b" l="l" r="r" t="t"/>
              <a:pathLst>
                <a:path extrusionOk="0" h="919690" w="919689">
                  <a:moveTo>
                    <a:pt x="172012" y="-77"/>
                  </a:moveTo>
                  <a:cubicBezTo>
                    <a:pt x="156650" y="-77"/>
                    <a:pt x="141273" y="5808"/>
                    <a:pt x="129585" y="17495"/>
                  </a:cubicBezTo>
                  <a:cubicBezTo>
                    <a:pt x="106212" y="40868"/>
                    <a:pt x="106212" y="78895"/>
                    <a:pt x="129585" y="102269"/>
                  </a:cubicBezTo>
                  <a:lnTo>
                    <a:pt x="256339" y="230016"/>
                  </a:lnTo>
                  <a:lnTo>
                    <a:pt x="228556" y="257779"/>
                  </a:lnTo>
                  <a:lnTo>
                    <a:pt x="94245" y="123531"/>
                  </a:lnTo>
                  <a:cubicBezTo>
                    <a:pt x="84517" y="113802"/>
                    <a:pt x="71693" y="108927"/>
                    <a:pt x="58886" y="108927"/>
                  </a:cubicBezTo>
                  <a:cubicBezTo>
                    <a:pt x="46079" y="108927"/>
                    <a:pt x="33276" y="113802"/>
                    <a:pt x="23547" y="123531"/>
                  </a:cubicBezTo>
                  <a:cubicBezTo>
                    <a:pt x="4089" y="142988"/>
                    <a:pt x="4089" y="174692"/>
                    <a:pt x="23547" y="194150"/>
                  </a:cubicBezTo>
                  <a:lnTo>
                    <a:pt x="164925" y="335544"/>
                  </a:lnTo>
                  <a:cubicBezTo>
                    <a:pt x="184383" y="355002"/>
                    <a:pt x="216166" y="355002"/>
                    <a:pt x="235624" y="335544"/>
                  </a:cubicBezTo>
                  <a:cubicBezTo>
                    <a:pt x="252660" y="318509"/>
                    <a:pt x="254785" y="292024"/>
                    <a:pt x="241989" y="272637"/>
                  </a:cubicBezTo>
                  <a:lnTo>
                    <a:pt x="270397" y="244191"/>
                  </a:lnTo>
                  <a:lnTo>
                    <a:pt x="309856" y="283962"/>
                  </a:lnTo>
                  <a:lnTo>
                    <a:pt x="309856" y="859614"/>
                  </a:lnTo>
                  <a:cubicBezTo>
                    <a:pt x="309856" y="892670"/>
                    <a:pt x="336800" y="919613"/>
                    <a:pt x="369856" y="919613"/>
                  </a:cubicBezTo>
                  <a:cubicBezTo>
                    <a:pt x="402911" y="919613"/>
                    <a:pt x="429855" y="892670"/>
                    <a:pt x="429855" y="859614"/>
                  </a:cubicBezTo>
                  <a:lnTo>
                    <a:pt x="429931" y="409776"/>
                  </a:lnTo>
                  <a:lnTo>
                    <a:pt x="489813" y="409776"/>
                  </a:lnTo>
                  <a:lnTo>
                    <a:pt x="489888" y="859614"/>
                  </a:lnTo>
                  <a:cubicBezTo>
                    <a:pt x="489888" y="892670"/>
                    <a:pt x="516832" y="919613"/>
                    <a:pt x="549888" y="919613"/>
                  </a:cubicBezTo>
                  <a:cubicBezTo>
                    <a:pt x="582943" y="919613"/>
                    <a:pt x="609809" y="892670"/>
                    <a:pt x="609809" y="859614"/>
                  </a:cubicBezTo>
                  <a:lnTo>
                    <a:pt x="609809" y="283962"/>
                  </a:lnTo>
                  <a:lnTo>
                    <a:pt x="649288" y="244191"/>
                  </a:lnTo>
                  <a:lnTo>
                    <a:pt x="677735" y="272637"/>
                  </a:lnTo>
                  <a:cubicBezTo>
                    <a:pt x="664939" y="292024"/>
                    <a:pt x="667064" y="318509"/>
                    <a:pt x="684100" y="335544"/>
                  </a:cubicBezTo>
                  <a:cubicBezTo>
                    <a:pt x="703558" y="355002"/>
                    <a:pt x="735341" y="355002"/>
                    <a:pt x="754799" y="335544"/>
                  </a:cubicBezTo>
                  <a:lnTo>
                    <a:pt x="896196" y="194150"/>
                  </a:lnTo>
                  <a:cubicBezTo>
                    <a:pt x="915655" y="174693"/>
                    <a:pt x="915654" y="142988"/>
                    <a:pt x="896196" y="123531"/>
                  </a:cubicBezTo>
                  <a:cubicBezTo>
                    <a:pt x="886467" y="113802"/>
                    <a:pt x="873644" y="108927"/>
                    <a:pt x="860837" y="108927"/>
                  </a:cubicBezTo>
                  <a:cubicBezTo>
                    <a:pt x="848030" y="108927"/>
                    <a:pt x="835226" y="113802"/>
                    <a:pt x="825497" y="123531"/>
                  </a:cubicBezTo>
                  <a:lnTo>
                    <a:pt x="691187" y="257760"/>
                  </a:lnTo>
                  <a:lnTo>
                    <a:pt x="663384" y="229997"/>
                  </a:lnTo>
                  <a:lnTo>
                    <a:pt x="790158" y="102269"/>
                  </a:lnTo>
                  <a:cubicBezTo>
                    <a:pt x="813532" y="78895"/>
                    <a:pt x="813532" y="40868"/>
                    <a:pt x="790158" y="17495"/>
                  </a:cubicBezTo>
                  <a:cubicBezTo>
                    <a:pt x="778471" y="5808"/>
                    <a:pt x="763074" y="-77"/>
                    <a:pt x="747711" y="-77"/>
                  </a:cubicBezTo>
                  <a:cubicBezTo>
                    <a:pt x="732349" y="-77"/>
                    <a:pt x="716971" y="5808"/>
                    <a:pt x="705284" y="17495"/>
                  </a:cubicBezTo>
                  <a:lnTo>
                    <a:pt x="507363" y="215392"/>
                  </a:lnTo>
                  <a:cubicBezTo>
                    <a:pt x="495675" y="227080"/>
                    <a:pt x="489765" y="242491"/>
                    <a:pt x="489810" y="257838"/>
                  </a:cubicBezTo>
                  <a:lnTo>
                    <a:pt x="489810" y="309851"/>
                  </a:lnTo>
                  <a:lnTo>
                    <a:pt x="429967" y="309851"/>
                  </a:lnTo>
                  <a:lnTo>
                    <a:pt x="429967" y="257838"/>
                  </a:lnTo>
                  <a:cubicBezTo>
                    <a:pt x="429967" y="242426"/>
                    <a:pt x="424173" y="227229"/>
                    <a:pt x="412337" y="215392"/>
                  </a:cubicBezTo>
                  <a:lnTo>
                    <a:pt x="214415" y="17495"/>
                  </a:lnTo>
                  <a:cubicBezTo>
                    <a:pt x="202728" y="5808"/>
                    <a:pt x="187409" y="-77"/>
                    <a:pt x="172046" y="-77"/>
                  </a:cubicBezTo>
                  <a:close/>
                  <a:moveTo>
                    <a:pt x="172012" y="19779"/>
                  </a:moveTo>
                  <a:cubicBezTo>
                    <a:pt x="182203" y="19779"/>
                    <a:pt x="192391" y="23698"/>
                    <a:pt x="200284" y="31591"/>
                  </a:cubicBezTo>
                  <a:lnTo>
                    <a:pt x="398205" y="229489"/>
                  </a:lnTo>
                  <a:cubicBezTo>
                    <a:pt x="406098" y="237381"/>
                    <a:pt x="409970" y="247555"/>
                    <a:pt x="409940" y="257760"/>
                  </a:cubicBezTo>
                  <a:cubicBezTo>
                    <a:pt x="409914" y="458371"/>
                    <a:pt x="409902" y="658998"/>
                    <a:pt x="409864" y="859614"/>
                  </a:cubicBezTo>
                  <a:cubicBezTo>
                    <a:pt x="409864" y="881939"/>
                    <a:pt x="392183" y="899600"/>
                    <a:pt x="369858" y="899600"/>
                  </a:cubicBezTo>
                  <a:cubicBezTo>
                    <a:pt x="347533" y="899600"/>
                    <a:pt x="329872" y="881939"/>
                    <a:pt x="329872" y="859614"/>
                  </a:cubicBezTo>
                  <a:lnTo>
                    <a:pt x="329872" y="279822"/>
                  </a:lnTo>
                  <a:cubicBezTo>
                    <a:pt x="329866" y="277197"/>
                    <a:pt x="328829" y="274680"/>
                    <a:pt x="326982" y="272813"/>
                  </a:cubicBezTo>
                  <a:lnTo>
                    <a:pt x="143762" y="88192"/>
                  </a:lnTo>
                  <a:cubicBezTo>
                    <a:pt x="126019" y="70449"/>
                    <a:pt x="130805" y="44470"/>
                    <a:pt x="143687" y="31591"/>
                  </a:cubicBezTo>
                  <a:cubicBezTo>
                    <a:pt x="151580" y="23698"/>
                    <a:pt x="161826" y="19779"/>
                    <a:pt x="172017" y="19779"/>
                  </a:cubicBezTo>
                  <a:close/>
                  <a:moveTo>
                    <a:pt x="775949" y="31591"/>
                  </a:moveTo>
                  <a:cubicBezTo>
                    <a:pt x="791735" y="47377"/>
                    <a:pt x="791735" y="72406"/>
                    <a:pt x="775949" y="88192"/>
                  </a:cubicBezTo>
                  <a:lnTo>
                    <a:pt x="592710" y="272813"/>
                  </a:lnTo>
                  <a:cubicBezTo>
                    <a:pt x="590844" y="274668"/>
                    <a:pt x="589782" y="277189"/>
                    <a:pt x="589763" y="279822"/>
                  </a:cubicBezTo>
                  <a:lnTo>
                    <a:pt x="589763" y="859614"/>
                  </a:lnTo>
                  <a:cubicBezTo>
                    <a:pt x="589763" y="881939"/>
                    <a:pt x="572180" y="899600"/>
                    <a:pt x="549855" y="899600"/>
                  </a:cubicBezTo>
                  <a:cubicBezTo>
                    <a:pt x="527529" y="899600"/>
                    <a:pt x="509849" y="881939"/>
                    <a:pt x="509849" y="859614"/>
                  </a:cubicBezTo>
                  <a:lnTo>
                    <a:pt x="509773" y="257838"/>
                  </a:lnTo>
                  <a:lnTo>
                    <a:pt x="509773" y="257819"/>
                  </a:lnTo>
                  <a:lnTo>
                    <a:pt x="509773" y="257799"/>
                  </a:lnTo>
                  <a:lnTo>
                    <a:pt x="509773" y="257779"/>
                  </a:lnTo>
                  <a:lnTo>
                    <a:pt x="509773" y="257760"/>
                  </a:lnTo>
                  <a:cubicBezTo>
                    <a:pt x="509743" y="247555"/>
                    <a:pt x="513615" y="237381"/>
                    <a:pt x="521508" y="229489"/>
                  </a:cubicBezTo>
                  <a:lnTo>
                    <a:pt x="719429" y="31591"/>
                  </a:lnTo>
                  <a:cubicBezTo>
                    <a:pt x="734896" y="16124"/>
                    <a:pt x="759670" y="15795"/>
                    <a:pt x="775949" y="31591"/>
                  </a:cubicBezTo>
                  <a:close/>
                  <a:moveTo>
                    <a:pt x="459806" y="79914"/>
                  </a:moveTo>
                  <a:cubicBezTo>
                    <a:pt x="421590" y="79914"/>
                    <a:pt x="383449" y="85563"/>
                    <a:pt x="346914" y="96958"/>
                  </a:cubicBezTo>
                  <a:cubicBezTo>
                    <a:pt x="341621" y="98598"/>
                    <a:pt x="338669" y="104227"/>
                    <a:pt x="340334" y="109513"/>
                  </a:cubicBezTo>
                  <a:cubicBezTo>
                    <a:pt x="341982" y="114758"/>
                    <a:pt x="347555" y="117689"/>
                    <a:pt x="352811" y="116073"/>
                  </a:cubicBezTo>
                  <a:cubicBezTo>
                    <a:pt x="421923" y="94517"/>
                    <a:pt x="497787" y="94517"/>
                    <a:pt x="566899" y="116073"/>
                  </a:cubicBezTo>
                  <a:cubicBezTo>
                    <a:pt x="572148" y="117675"/>
                    <a:pt x="577708" y="114746"/>
                    <a:pt x="579355" y="109513"/>
                  </a:cubicBezTo>
                  <a:cubicBezTo>
                    <a:pt x="581021" y="104233"/>
                    <a:pt x="578082" y="98605"/>
                    <a:pt x="572795" y="96958"/>
                  </a:cubicBezTo>
                  <a:cubicBezTo>
                    <a:pt x="536260" y="85563"/>
                    <a:pt x="498021" y="79914"/>
                    <a:pt x="459806" y="79914"/>
                  </a:cubicBezTo>
                  <a:close/>
                  <a:moveTo>
                    <a:pt x="58886" y="128724"/>
                  </a:moveTo>
                  <a:cubicBezTo>
                    <a:pt x="66508" y="128724"/>
                    <a:pt x="74135" y="131694"/>
                    <a:pt x="80071" y="137627"/>
                  </a:cubicBezTo>
                  <a:lnTo>
                    <a:pt x="143682" y="201238"/>
                  </a:lnTo>
                  <a:lnTo>
                    <a:pt x="101313" y="243683"/>
                  </a:lnTo>
                  <a:lnTo>
                    <a:pt x="37722" y="180054"/>
                  </a:lnTo>
                  <a:cubicBezTo>
                    <a:pt x="25851" y="168183"/>
                    <a:pt x="25852" y="149497"/>
                    <a:pt x="37722" y="137627"/>
                  </a:cubicBezTo>
                  <a:cubicBezTo>
                    <a:pt x="43657" y="131692"/>
                    <a:pt x="51264" y="128724"/>
                    <a:pt x="58886" y="128724"/>
                  </a:cubicBezTo>
                  <a:close/>
                  <a:moveTo>
                    <a:pt x="860784" y="128724"/>
                  </a:moveTo>
                  <a:cubicBezTo>
                    <a:pt x="868424" y="128724"/>
                    <a:pt x="876052" y="131694"/>
                    <a:pt x="881988" y="137627"/>
                  </a:cubicBezTo>
                  <a:cubicBezTo>
                    <a:pt x="893858" y="149497"/>
                    <a:pt x="893858" y="168183"/>
                    <a:pt x="881988" y="180054"/>
                  </a:cubicBezTo>
                  <a:lnTo>
                    <a:pt x="818376" y="243663"/>
                  </a:lnTo>
                  <a:lnTo>
                    <a:pt x="775988" y="201218"/>
                  </a:lnTo>
                  <a:lnTo>
                    <a:pt x="839560" y="137627"/>
                  </a:lnTo>
                  <a:cubicBezTo>
                    <a:pt x="845496" y="131692"/>
                    <a:pt x="853143" y="128724"/>
                    <a:pt x="860784" y="128724"/>
                  </a:cubicBezTo>
                  <a:close/>
                  <a:moveTo>
                    <a:pt x="157857" y="215392"/>
                  </a:moveTo>
                  <a:lnTo>
                    <a:pt x="221468" y="279002"/>
                  </a:lnTo>
                  <a:cubicBezTo>
                    <a:pt x="233338" y="290873"/>
                    <a:pt x="233338" y="309578"/>
                    <a:pt x="221468" y="321448"/>
                  </a:cubicBezTo>
                  <a:cubicBezTo>
                    <a:pt x="209598" y="333319"/>
                    <a:pt x="190892" y="333319"/>
                    <a:pt x="179022" y="321448"/>
                  </a:cubicBezTo>
                  <a:lnTo>
                    <a:pt x="115430" y="257819"/>
                  </a:lnTo>
                  <a:close/>
                  <a:moveTo>
                    <a:pt x="761833" y="215392"/>
                  </a:moveTo>
                  <a:lnTo>
                    <a:pt x="804240" y="257799"/>
                  </a:lnTo>
                  <a:lnTo>
                    <a:pt x="740609" y="321448"/>
                  </a:lnTo>
                  <a:cubicBezTo>
                    <a:pt x="728739" y="333319"/>
                    <a:pt x="710111" y="333319"/>
                    <a:pt x="698241" y="321448"/>
                  </a:cubicBezTo>
                  <a:cubicBezTo>
                    <a:pt x="686370" y="309578"/>
                    <a:pt x="686370" y="290873"/>
                    <a:pt x="698241" y="279002"/>
                  </a:cubicBezTo>
                  <a:close/>
                  <a:moveTo>
                    <a:pt x="889661" y="279822"/>
                  </a:moveTo>
                  <a:cubicBezTo>
                    <a:pt x="873217" y="279822"/>
                    <a:pt x="859710" y="293407"/>
                    <a:pt x="859710" y="309851"/>
                  </a:cubicBezTo>
                  <a:cubicBezTo>
                    <a:pt x="859710" y="326295"/>
                    <a:pt x="873216" y="339820"/>
                    <a:pt x="889661" y="339820"/>
                  </a:cubicBezTo>
                  <a:cubicBezTo>
                    <a:pt x="906106" y="339820"/>
                    <a:pt x="919690" y="326295"/>
                    <a:pt x="919690" y="309851"/>
                  </a:cubicBezTo>
                  <a:cubicBezTo>
                    <a:pt x="919690" y="293406"/>
                    <a:pt x="906105" y="279822"/>
                    <a:pt x="889661" y="279822"/>
                  </a:cubicBezTo>
                  <a:close/>
                  <a:moveTo>
                    <a:pt x="889661" y="299815"/>
                  </a:moveTo>
                  <a:cubicBezTo>
                    <a:pt x="895300" y="299815"/>
                    <a:pt x="899696" y="304211"/>
                    <a:pt x="899696" y="309851"/>
                  </a:cubicBezTo>
                  <a:cubicBezTo>
                    <a:pt x="899696" y="315490"/>
                    <a:pt x="895300" y="319828"/>
                    <a:pt x="889661" y="319828"/>
                  </a:cubicBezTo>
                  <a:cubicBezTo>
                    <a:pt x="884021" y="319827"/>
                    <a:pt x="879703" y="315490"/>
                    <a:pt x="879703" y="309851"/>
                  </a:cubicBezTo>
                  <a:cubicBezTo>
                    <a:pt x="879703" y="304211"/>
                    <a:pt x="884022" y="299815"/>
                    <a:pt x="889661" y="299815"/>
                  </a:cubicBezTo>
                  <a:close/>
                  <a:moveTo>
                    <a:pt x="0" y="349778"/>
                  </a:moveTo>
                  <a:cubicBezTo>
                    <a:pt x="0" y="366222"/>
                    <a:pt x="13526" y="379806"/>
                    <a:pt x="29971" y="379806"/>
                  </a:cubicBezTo>
                  <a:cubicBezTo>
                    <a:pt x="46415" y="379806"/>
                    <a:pt x="59999" y="366222"/>
                    <a:pt x="59999" y="349778"/>
                  </a:cubicBezTo>
                  <a:cubicBezTo>
                    <a:pt x="59999" y="333334"/>
                    <a:pt x="46533" y="319828"/>
                    <a:pt x="29971" y="319828"/>
                  </a:cubicBezTo>
                  <a:cubicBezTo>
                    <a:pt x="13409" y="319828"/>
                    <a:pt x="0" y="333285"/>
                    <a:pt x="0" y="349778"/>
                  </a:cubicBezTo>
                  <a:close/>
                  <a:moveTo>
                    <a:pt x="803772" y="323205"/>
                  </a:moveTo>
                  <a:cubicBezTo>
                    <a:pt x="798577" y="325147"/>
                    <a:pt x="795957" y="330949"/>
                    <a:pt x="797934" y="336130"/>
                  </a:cubicBezTo>
                  <a:cubicBezTo>
                    <a:pt x="843993" y="458601"/>
                    <a:pt x="815411" y="605808"/>
                    <a:pt x="726278" y="701702"/>
                  </a:cubicBezTo>
                  <a:cubicBezTo>
                    <a:pt x="696162" y="731359"/>
                    <a:pt x="662935" y="758838"/>
                    <a:pt x="631391" y="776228"/>
                  </a:cubicBezTo>
                  <a:cubicBezTo>
                    <a:pt x="626514" y="778847"/>
                    <a:pt x="624693" y="784930"/>
                    <a:pt x="627330" y="789798"/>
                  </a:cubicBezTo>
                  <a:cubicBezTo>
                    <a:pt x="629971" y="794653"/>
                    <a:pt x="636048" y="796447"/>
                    <a:pt x="640900" y="793800"/>
                  </a:cubicBezTo>
                  <a:cubicBezTo>
                    <a:pt x="678348" y="773470"/>
                    <a:pt x="712311" y="746797"/>
                    <a:pt x="740964" y="715274"/>
                  </a:cubicBezTo>
                  <a:cubicBezTo>
                    <a:pt x="835561" y="613499"/>
                    <a:pt x="865461" y="459039"/>
                    <a:pt x="816602" y="329123"/>
                  </a:cubicBezTo>
                  <a:cubicBezTo>
                    <a:pt x="814512" y="323112"/>
                    <a:pt x="808349" y="321636"/>
                    <a:pt x="803774" y="323207"/>
                  </a:cubicBezTo>
                  <a:close/>
                  <a:moveTo>
                    <a:pt x="103012" y="329199"/>
                  </a:moveTo>
                  <a:cubicBezTo>
                    <a:pt x="87711" y="370912"/>
                    <a:pt x="79980" y="415268"/>
                    <a:pt x="79993" y="459660"/>
                  </a:cubicBezTo>
                  <a:cubicBezTo>
                    <a:pt x="79993" y="620279"/>
                    <a:pt x="178629" y="741737"/>
                    <a:pt x="278871" y="793857"/>
                  </a:cubicBezTo>
                  <a:cubicBezTo>
                    <a:pt x="283740" y="796445"/>
                    <a:pt x="289785" y="794601"/>
                    <a:pt x="292382" y="789737"/>
                  </a:cubicBezTo>
                  <a:cubicBezTo>
                    <a:pt x="295019" y="784844"/>
                    <a:pt x="293160" y="778739"/>
                    <a:pt x="288242" y="776148"/>
                  </a:cubicBezTo>
                  <a:cubicBezTo>
                    <a:pt x="174241" y="715567"/>
                    <a:pt x="98501" y="589061"/>
                    <a:pt x="99986" y="459874"/>
                  </a:cubicBezTo>
                  <a:lnTo>
                    <a:pt x="99986" y="459855"/>
                  </a:lnTo>
                  <a:lnTo>
                    <a:pt x="99986" y="459835"/>
                  </a:lnTo>
                  <a:lnTo>
                    <a:pt x="99986" y="459816"/>
                  </a:lnTo>
                  <a:lnTo>
                    <a:pt x="99986" y="459797"/>
                  </a:lnTo>
                  <a:cubicBezTo>
                    <a:pt x="99957" y="417696"/>
                    <a:pt x="107265" y="375556"/>
                    <a:pt x="121756" y="336051"/>
                  </a:cubicBezTo>
                  <a:cubicBezTo>
                    <a:pt x="123675" y="330876"/>
                    <a:pt x="121034" y="325124"/>
                    <a:pt x="115859" y="323205"/>
                  </a:cubicBezTo>
                  <a:cubicBezTo>
                    <a:pt x="110060" y="321112"/>
                    <a:pt x="104722" y="324467"/>
                    <a:pt x="103012" y="329199"/>
                  </a:cubicBezTo>
                  <a:close/>
                  <a:moveTo>
                    <a:pt x="429933" y="329864"/>
                  </a:moveTo>
                  <a:lnTo>
                    <a:pt x="489776" y="329864"/>
                  </a:lnTo>
                  <a:lnTo>
                    <a:pt x="489796" y="389765"/>
                  </a:lnTo>
                  <a:lnTo>
                    <a:pt x="429914" y="389765"/>
                  </a:lnTo>
                  <a:close/>
                  <a:moveTo>
                    <a:pt x="29972" y="339822"/>
                  </a:moveTo>
                  <a:cubicBezTo>
                    <a:pt x="35386" y="339822"/>
                    <a:pt x="40008" y="344140"/>
                    <a:pt x="40008" y="349779"/>
                  </a:cubicBezTo>
                  <a:cubicBezTo>
                    <a:pt x="40008" y="355418"/>
                    <a:pt x="35612" y="359815"/>
                    <a:pt x="29972" y="359815"/>
                  </a:cubicBezTo>
                  <a:cubicBezTo>
                    <a:pt x="24333" y="359815"/>
                    <a:pt x="19995" y="355418"/>
                    <a:pt x="19995" y="349779"/>
                  </a:cubicBezTo>
                  <a:cubicBezTo>
                    <a:pt x="19995" y="344256"/>
                    <a:pt x="24558" y="339822"/>
                    <a:pt x="29972" y="339822"/>
                  </a:cubicBezTo>
                  <a:close/>
                  <a:moveTo>
                    <a:pt x="40006" y="609745"/>
                  </a:moveTo>
                  <a:cubicBezTo>
                    <a:pt x="18041" y="609745"/>
                    <a:pt x="0" y="627707"/>
                    <a:pt x="0" y="649672"/>
                  </a:cubicBezTo>
                  <a:cubicBezTo>
                    <a:pt x="0" y="671637"/>
                    <a:pt x="18040" y="689657"/>
                    <a:pt x="40006" y="689657"/>
                  </a:cubicBezTo>
                  <a:cubicBezTo>
                    <a:pt x="61972" y="689657"/>
                    <a:pt x="79993" y="671637"/>
                    <a:pt x="79993" y="649672"/>
                  </a:cubicBezTo>
                  <a:cubicBezTo>
                    <a:pt x="79993" y="627707"/>
                    <a:pt x="61971" y="609745"/>
                    <a:pt x="40006" y="609745"/>
                  </a:cubicBezTo>
                  <a:close/>
                  <a:moveTo>
                    <a:pt x="40006" y="629757"/>
                  </a:moveTo>
                  <a:cubicBezTo>
                    <a:pt x="51166" y="629757"/>
                    <a:pt x="59999" y="638512"/>
                    <a:pt x="59999" y="649672"/>
                  </a:cubicBezTo>
                  <a:cubicBezTo>
                    <a:pt x="59999" y="660832"/>
                    <a:pt x="51167" y="669665"/>
                    <a:pt x="40006" y="669664"/>
                  </a:cubicBezTo>
                  <a:cubicBezTo>
                    <a:pt x="28845" y="669665"/>
                    <a:pt x="19993" y="660832"/>
                    <a:pt x="19993" y="649672"/>
                  </a:cubicBezTo>
                  <a:cubicBezTo>
                    <a:pt x="19994" y="638512"/>
                    <a:pt x="28846" y="629757"/>
                    <a:pt x="40006" y="629757"/>
                  </a:cubicBezTo>
                  <a:close/>
                  <a:moveTo>
                    <a:pt x="839697" y="669664"/>
                  </a:moveTo>
                  <a:cubicBezTo>
                    <a:pt x="834176" y="669686"/>
                    <a:pt x="829718" y="674179"/>
                    <a:pt x="829740" y="679700"/>
                  </a:cubicBezTo>
                  <a:lnTo>
                    <a:pt x="829740" y="700708"/>
                  </a:lnTo>
                  <a:cubicBezTo>
                    <a:pt x="823361" y="702011"/>
                    <a:pt x="817421" y="704536"/>
                    <a:pt x="812167" y="708029"/>
                  </a:cubicBezTo>
                  <a:lnTo>
                    <a:pt x="797270" y="693132"/>
                  </a:lnTo>
                  <a:cubicBezTo>
                    <a:pt x="793371" y="689256"/>
                    <a:pt x="787072" y="689256"/>
                    <a:pt x="783173" y="693132"/>
                  </a:cubicBezTo>
                  <a:cubicBezTo>
                    <a:pt x="779296" y="697032"/>
                    <a:pt x="779296" y="703330"/>
                    <a:pt x="783173" y="707229"/>
                  </a:cubicBezTo>
                  <a:lnTo>
                    <a:pt x="798070" y="722126"/>
                  </a:lnTo>
                  <a:cubicBezTo>
                    <a:pt x="794575" y="727380"/>
                    <a:pt x="792051" y="733320"/>
                    <a:pt x="790749" y="739698"/>
                  </a:cubicBezTo>
                  <a:lnTo>
                    <a:pt x="769740" y="739698"/>
                  </a:lnTo>
                  <a:cubicBezTo>
                    <a:pt x="764219" y="739676"/>
                    <a:pt x="759726" y="744134"/>
                    <a:pt x="759704" y="749655"/>
                  </a:cubicBezTo>
                  <a:cubicBezTo>
                    <a:pt x="759682" y="755207"/>
                    <a:pt x="764189" y="759712"/>
                    <a:pt x="769740" y="759690"/>
                  </a:cubicBezTo>
                  <a:lnTo>
                    <a:pt x="790768" y="759690"/>
                  </a:lnTo>
                  <a:cubicBezTo>
                    <a:pt x="792075" y="766039"/>
                    <a:pt x="794592" y="771971"/>
                    <a:pt x="798070" y="777204"/>
                  </a:cubicBezTo>
                  <a:lnTo>
                    <a:pt x="783173" y="792081"/>
                  </a:lnTo>
                  <a:cubicBezTo>
                    <a:pt x="779296" y="795981"/>
                    <a:pt x="779296" y="802279"/>
                    <a:pt x="783173" y="806178"/>
                  </a:cubicBezTo>
                  <a:cubicBezTo>
                    <a:pt x="787072" y="810055"/>
                    <a:pt x="793371" y="810055"/>
                    <a:pt x="797270" y="806178"/>
                  </a:cubicBezTo>
                  <a:lnTo>
                    <a:pt x="812187" y="791320"/>
                  </a:lnTo>
                  <a:cubicBezTo>
                    <a:pt x="817435" y="794804"/>
                    <a:pt x="823370" y="797321"/>
                    <a:pt x="829740" y="798622"/>
                  </a:cubicBezTo>
                  <a:lnTo>
                    <a:pt x="829740" y="819611"/>
                  </a:lnTo>
                  <a:cubicBezTo>
                    <a:pt x="829718" y="825131"/>
                    <a:pt x="834176" y="829624"/>
                    <a:pt x="839697" y="829646"/>
                  </a:cubicBezTo>
                  <a:cubicBezTo>
                    <a:pt x="845249" y="829668"/>
                    <a:pt x="849755" y="825162"/>
                    <a:pt x="849733" y="819611"/>
                  </a:cubicBezTo>
                  <a:lnTo>
                    <a:pt x="849733" y="798602"/>
                  </a:lnTo>
                  <a:cubicBezTo>
                    <a:pt x="856375" y="797303"/>
                    <a:pt x="862372" y="794615"/>
                    <a:pt x="867227" y="791320"/>
                  </a:cubicBezTo>
                  <a:lnTo>
                    <a:pt x="882144" y="806178"/>
                  </a:lnTo>
                  <a:cubicBezTo>
                    <a:pt x="886043" y="810055"/>
                    <a:pt x="892341" y="810055"/>
                    <a:pt x="896241" y="806178"/>
                  </a:cubicBezTo>
                  <a:cubicBezTo>
                    <a:pt x="900117" y="802279"/>
                    <a:pt x="900117" y="795981"/>
                    <a:pt x="896241" y="792081"/>
                  </a:cubicBezTo>
                  <a:lnTo>
                    <a:pt x="881363" y="777165"/>
                  </a:lnTo>
                  <a:cubicBezTo>
                    <a:pt x="884827" y="771941"/>
                    <a:pt x="887341" y="766025"/>
                    <a:pt x="888645" y="759690"/>
                  </a:cubicBezTo>
                  <a:lnTo>
                    <a:pt x="909654" y="759690"/>
                  </a:lnTo>
                  <a:cubicBezTo>
                    <a:pt x="915205" y="759712"/>
                    <a:pt x="919712" y="755207"/>
                    <a:pt x="919690" y="749655"/>
                  </a:cubicBezTo>
                  <a:cubicBezTo>
                    <a:pt x="919668" y="744134"/>
                    <a:pt x="915175" y="739676"/>
                    <a:pt x="909654" y="739698"/>
                  </a:cubicBezTo>
                  <a:lnTo>
                    <a:pt x="888665" y="739698"/>
                  </a:lnTo>
                  <a:cubicBezTo>
                    <a:pt x="887365" y="733336"/>
                    <a:pt x="884842" y="727409"/>
                    <a:pt x="881363" y="722165"/>
                  </a:cubicBezTo>
                  <a:lnTo>
                    <a:pt x="896241" y="707229"/>
                  </a:lnTo>
                  <a:cubicBezTo>
                    <a:pt x="900117" y="703330"/>
                    <a:pt x="900117" y="697032"/>
                    <a:pt x="896241" y="693132"/>
                  </a:cubicBezTo>
                  <a:cubicBezTo>
                    <a:pt x="892341" y="689256"/>
                    <a:pt x="886043" y="689256"/>
                    <a:pt x="882144" y="693132"/>
                  </a:cubicBezTo>
                  <a:lnTo>
                    <a:pt x="867246" y="708029"/>
                  </a:lnTo>
                  <a:cubicBezTo>
                    <a:pt x="862014" y="704550"/>
                    <a:pt x="856082" y="702035"/>
                    <a:pt x="849733" y="700727"/>
                  </a:cubicBezTo>
                  <a:lnTo>
                    <a:pt x="849733" y="679700"/>
                  </a:lnTo>
                  <a:cubicBezTo>
                    <a:pt x="849755" y="674149"/>
                    <a:pt x="845249" y="669643"/>
                    <a:pt x="839697" y="669664"/>
                  </a:cubicBezTo>
                  <a:close/>
                  <a:moveTo>
                    <a:pt x="839697" y="719705"/>
                  </a:moveTo>
                  <a:cubicBezTo>
                    <a:pt x="856118" y="719705"/>
                    <a:pt x="869746" y="732974"/>
                    <a:pt x="869746" y="749655"/>
                  </a:cubicBezTo>
                  <a:cubicBezTo>
                    <a:pt x="869746" y="766337"/>
                    <a:pt x="856379" y="779703"/>
                    <a:pt x="839697" y="779703"/>
                  </a:cubicBezTo>
                  <a:cubicBezTo>
                    <a:pt x="823016" y="779703"/>
                    <a:pt x="809746" y="766336"/>
                    <a:pt x="809746" y="749655"/>
                  </a:cubicBezTo>
                  <a:cubicBezTo>
                    <a:pt x="809746" y="733124"/>
                    <a:pt x="823276" y="719705"/>
                    <a:pt x="839697" y="719705"/>
                  </a:cubicBezTo>
                  <a:close/>
                  <a:moveTo>
                    <a:pt x="118437" y="749655"/>
                  </a:moveTo>
                  <a:cubicBezTo>
                    <a:pt x="112885" y="749633"/>
                    <a:pt x="108379" y="754139"/>
                    <a:pt x="108401" y="759690"/>
                  </a:cubicBezTo>
                  <a:lnTo>
                    <a:pt x="108401" y="780718"/>
                  </a:lnTo>
                  <a:cubicBezTo>
                    <a:pt x="88931" y="784727"/>
                    <a:pt x="73517" y="800141"/>
                    <a:pt x="69508" y="819611"/>
                  </a:cubicBezTo>
                  <a:lnTo>
                    <a:pt x="48480" y="819611"/>
                  </a:lnTo>
                  <a:cubicBezTo>
                    <a:pt x="42929" y="819589"/>
                    <a:pt x="38422" y="824094"/>
                    <a:pt x="38444" y="829646"/>
                  </a:cubicBezTo>
                  <a:cubicBezTo>
                    <a:pt x="38466" y="835167"/>
                    <a:pt x="42959" y="839625"/>
                    <a:pt x="48480" y="839604"/>
                  </a:cubicBezTo>
                  <a:lnTo>
                    <a:pt x="69488" y="839604"/>
                  </a:lnTo>
                  <a:cubicBezTo>
                    <a:pt x="73472" y="859111"/>
                    <a:pt x="88905" y="874579"/>
                    <a:pt x="108401" y="878593"/>
                  </a:cubicBezTo>
                  <a:lnTo>
                    <a:pt x="108401" y="899602"/>
                  </a:lnTo>
                  <a:cubicBezTo>
                    <a:pt x="108379" y="905153"/>
                    <a:pt x="112885" y="909659"/>
                    <a:pt x="118437" y="909637"/>
                  </a:cubicBezTo>
                  <a:cubicBezTo>
                    <a:pt x="123966" y="909626"/>
                    <a:pt x="128435" y="905130"/>
                    <a:pt x="128414" y="899602"/>
                  </a:cubicBezTo>
                  <a:lnTo>
                    <a:pt x="128414" y="878613"/>
                  </a:lnTo>
                  <a:cubicBezTo>
                    <a:pt x="147939" y="874618"/>
                    <a:pt x="163417" y="859131"/>
                    <a:pt x="167405" y="839604"/>
                  </a:cubicBezTo>
                  <a:lnTo>
                    <a:pt x="188393" y="839604"/>
                  </a:lnTo>
                  <a:cubicBezTo>
                    <a:pt x="193915" y="839625"/>
                    <a:pt x="198408" y="835167"/>
                    <a:pt x="198429" y="829646"/>
                  </a:cubicBezTo>
                  <a:cubicBezTo>
                    <a:pt x="198451" y="824094"/>
                    <a:pt x="193945" y="819589"/>
                    <a:pt x="188393" y="819611"/>
                  </a:cubicBezTo>
                  <a:lnTo>
                    <a:pt x="167385" y="819611"/>
                  </a:lnTo>
                  <a:cubicBezTo>
                    <a:pt x="163372" y="800121"/>
                    <a:pt x="147913" y="784688"/>
                    <a:pt x="128414" y="780699"/>
                  </a:cubicBezTo>
                  <a:lnTo>
                    <a:pt x="128414" y="759690"/>
                  </a:lnTo>
                  <a:cubicBezTo>
                    <a:pt x="128435" y="754162"/>
                    <a:pt x="123966" y="749666"/>
                    <a:pt x="118437" y="749655"/>
                  </a:cubicBezTo>
                  <a:close/>
                  <a:moveTo>
                    <a:pt x="118437" y="799618"/>
                  </a:moveTo>
                  <a:cubicBezTo>
                    <a:pt x="134683" y="799618"/>
                    <a:pt x="148407" y="812965"/>
                    <a:pt x="148407" y="829646"/>
                  </a:cubicBezTo>
                  <a:cubicBezTo>
                    <a:pt x="148407" y="846327"/>
                    <a:pt x="135118" y="859616"/>
                    <a:pt x="118437" y="859616"/>
                  </a:cubicBezTo>
                  <a:cubicBezTo>
                    <a:pt x="101756" y="859616"/>
                    <a:pt x="88408" y="846328"/>
                    <a:pt x="88408" y="829646"/>
                  </a:cubicBezTo>
                  <a:cubicBezTo>
                    <a:pt x="88408" y="813853"/>
                    <a:pt x="102191" y="799618"/>
                    <a:pt x="118437" y="799618"/>
                  </a:cubicBezTo>
                  <a:close/>
                  <a:moveTo>
                    <a:pt x="719795" y="829646"/>
                  </a:moveTo>
                  <a:cubicBezTo>
                    <a:pt x="697830" y="829646"/>
                    <a:pt x="679789" y="847687"/>
                    <a:pt x="679789" y="869651"/>
                  </a:cubicBezTo>
                  <a:cubicBezTo>
                    <a:pt x="679789" y="891617"/>
                    <a:pt x="697830" y="909637"/>
                    <a:pt x="719795" y="909637"/>
                  </a:cubicBezTo>
                  <a:cubicBezTo>
                    <a:pt x="741761" y="909637"/>
                    <a:pt x="759704" y="891616"/>
                    <a:pt x="759703" y="869651"/>
                  </a:cubicBezTo>
                  <a:cubicBezTo>
                    <a:pt x="759703" y="847687"/>
                    <a:pt x="741760" y="829646"/>
                    <a:pt x="719795" y="829646"/>
                  </a:cubicBezTo>
                  <a:close/>
                  <a:moveTo>
                    <a:pt x="719795" y="849658"/>
                  </a:moveTo>
                  <a:cubicBezTo>
                    <a:pt x="730955" y="849659"/>
                    <a:pt x="739710" y="858492"/>
                    <a:pt x="739710" y="869651"/>
                  </a:cubicBezTo>
                  <a:cubicBezTo>
                    <a:pt x="739711" y="880812"/>
                    <a:pt x="730955" y="889644"/>
                    <a:pt x="719795" y="889645"/>
                  </a:cubicBezTo>
                  <a:cubicBezTo>
                    <a:pt x="708635" y="889645"/>
                    <a:pt x="699782" y="880812"/>
                    <a:pt x="699782" y="869651"/>
                  </a:cubicBezTo>
                  <a:cubicBezTo>
                    <a:pt x="699782" y="858492"/>
                    <a:pt x="708635" y="849658"/>
                    <a:pt x="719795" y="84965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29" name="Google Shape;11429;p171"/>
            <p:cNvSpPr/>
            <p:nvPr/>
          </p:nvSpPr>
          <p:spPr>
            <a:xfrm>
              <a:off x="1955800" y="1665036"/>
              <a:ext cx="356696" cy="442692"/>
            </a:xfrm>
            <a:custGeom>
              <a:rect b="b" l="l" r="r" t="t"/>
              <a:pathLst>
                <a:path extrusionOk="0" h="839168" w="676154">
                  <a:moveTo>
                    <a:pt x="501056" y="611462"/>
                  </a:moveTo>
                  <a:cubicBezTo>
                    <a:pt x="516013" y="599146"/>
                    <a:pt x="529816" y="585008"/>
                    <a:pt x="542132" y="569158"/>
                  </a:cubicBezTo>
                  <a:cubicBezTo>
                    <a:pt x="548085" y="561530"/>
                    <a:pt x="553703" y="553679"/>
                    <a:pt x="559098" y="545642"/>
                  </a:cubicBezTo>
                  <a:cubicBezTo>
                    <a:pt x="565275" y="536415"/>
                    <a:pt x="570558" y="526815"/>
                    <a:pt x="575060" y="516658"/>
                  </a:cubicBezTo>
                  <a:cubicBezTo>
                    <a:pt x="577999" y="510035"/>
                    <a:pt x="580790" y="503338"/>
                    <a:pt x="583469" y="496566"/>
                  </a:cubicBezTo>
                  <a:cubicBezTo>
                    <a:pt x="587338" y="497347"/>
                    <a:pt x="591171" y="497831"/>
                    <a:pt x="595115" y="497979"/>
                  </a:cubicBezTo>
                  <a:cubicBezTo>
                    <a:pt x="688468" y="502333"/>
                    <a:pt x="708072" y="368201"/>
                    <a:pt x="617402" y="345618"/>
                  </a:cubicBezTo>
                  <a:cubicBezTo>
                    <a:pt x="620862" y="294830"/>
                    <a:pt x="616992" y="246234"/>
                    <a:pt x="605533" y="196637"/>
                  </a:cubicBezTo>
                  <a:cubicBezTo>
                    <a:pt x="592547" y="140492"/>
                    <a:pt x="559694" y="90891"/>
                    <a:pt x="513036" y="57039"/>
                  </a:cubicBezTo>
                  <a:cubicBezTo>
                    <a:pt x="465151" y="22251"/>
                    <a:pt x="416967" y="4763"/>
                    <a:pt x="357922" y="670"/>
                  </a:cubicBezTo>
                  <a:cubicBezTo>
                    <a:pt x="351262" y="223"/>
                    <a:pt x="344676" y="0"/>
                    <a:pt x="338091" y="0"/>
                  </a:cubicBezTo>
                  <a:cubicBezTo>
                    <a:pt x="331542" y="0"/>
                    <a:pt x="324919" y="223"/>
                    <a:pt x="318260" y="670"/>
                  </a:cubicBezTo>
                  <a:cubicBezTo>
                    <a:pt x="259212" y="4763"/>
                    <a:pt x="211027" y="22250"/>
                    <a:pt x="163107" y="57039"/>
                  </a:cubicBezTo>
                  <a:cubicBezTo>
                    <a:pt x="116450" y="90897"/>
                    <a:pt x="83595" y="140457"/>
                    <a:pt x="70610" y="196637"/>
                  </a:cubicBezTo>
                  <a:cubicBezTo>
                    <a:pt x="59151" y="246234"/>
                    <a:pt x="55281" y="294830"/>
                    <a:pt x="58741" y="345618"/>
                  </a:cubicBezTo>
                  <a:cubicBezTo>
                    <a:pt x="-31932" y="368202"/>
                    <a:pt x="-12287" y="502332"/>
                    <a:pt x="81028" y="497979"/>
                  </a:cubicBezTo>
                  <a:cubicBezTo>
                    <a:pt x="84935" y="497793"/>
                    <a:pt x="88804" y="497310"/>
                    <a:pt x="92674" y="496566"/>
                  </a:cubicBezTo>
                  <a:cubicBezTo>
                    <a:pt x="95316" y="503337"/>
                    <a:pt x="98106" y="510035"/>
                    <a:pt x="101083" y="516658"/>
                  </a:cubicBezTo>
                  <a:cubicBezTo>
                    <a:pt x="105585" y="526815"/>
                    <a:pt x="110868" y="536414"/>
                    <a:pt x="117045" y="545642"/>
                  </a:cubicBezTo>
                  <a:cubicBezTo>
                    <a:pt x="122440" y="553679"/>
                    <a:pt x="128096" y="561493"/>
                    <a:pt x="134011" y="569158"/>
                  </a:cubicBezTo>
                  <a:cubicBezTo>
                    <a:pt x="146327" y="585008"/>
                    <a:pt x="160130" y="599146"/>
                    <a:pt x="175087" y="611462"/>
                  </a:cubicBezTo>
                  <a:cubicBezTo>
                    <a:pt x="87391" y="645804"/>
                    <a:pt x="23354" y="722600"/>
                    <a:pt x="5352" y="815021"/>
                  </a:cubicBezTo>
                  <a:cubicBezTo>
                    <a:pt x="627" y="841587"/>
                    <a:pt x="39508" y="849176"/>
                    <a:pt x="45089" y="822760"/>
                  </a:cubicBezTo>
                  <a:cubicBezTo>
                    <a:pt x="58596" y="753406"/>
                    <a:pt x="102686" y="693839"/>
                    <a:pt x="165047" y="660578"/>
                  </a:cubicBezTo>
                  <a:cubicBezTo>
                    <a:pt x="193696" y="730973"/>
                    <a:pt x="262088" y="776964"/>
                    <a:pt x="338059" y="776964"/>
                  </a:cubicBezTo>
                  <a:cubicBezTo>
                    <a:pt x="414036" y="776964"/>
                    <a:pt x="482458" y="730939"/>
                    <a:pt x="511071" y="660578"/>
                  </a:cubicBezTo>
                  <a:cubicBezTo>
                    <a:pt x="573431" y="693804"/>
                    <a:pt x="617485" y="753372"/>
                    <a:pt x="631029" y="822760"/>
                  </a:cubicBezTo>
                  <a:cubicBezTo>
                    <a:pt x="636610" y="849176"/>
                    <a:pt x="675529" y="841587"/>
                    <a:pt x="670767" y="815021"/>
                  </a:cubicBezTo>
                  <a:cubicBezTo>
                    <a:pt x="652796" y="722599"/>
                    <a:pt x="588762" y="645800"/>
                    <a:pt x="501069" y="611462"/>
                  </a:cubicBezTo>
                  <a:close/>
                  <a:moveTo>
                    <a:pt x="612936" y="386691"/>
                  </a:moveTo>
                  <a:cubicBezTo>
                    <a:pt x="650999" y="402579"/>
                    <a:pt x="638199" y="459468"/>
                    <a:pt x="597011" y="457533"/>
                  </a:cubicBezTo>
                  <a:cubicBezTo>
                    <a:pt x="604006" y="434242"/>
                    <a:pt x="609290" y="410726"/>
                    <a:pt x="612936" y="386691"/>
                  </a:cubicBezTo>
                  <a:close/>
                  <a:moveTo>
                    <a:pt x="63239" y="386691"/>
                  </a:moveTo>
                  <a:cubicBezTo>
                    <a:pt x="66848" y="410763"/>
                    <a:pt x="72131" y="434242"/>
                    <a:pt x="79164" y="457533"/>
                  </a:cubicBezTo>
                  <a:cubicBezTo>
                    <a:pt x="37976" y="459468"/>
                    <a:pt x="25176" y="402579"/>
                    <a:pt x="63239" y="386691"/>
                  </a:cubicBezTo>
                  <a:close/>
                  <a:moveTo>
                    <a:pt x="100408" y="357819"/>
                  </a:moveTo>
                  <a:cubicBezTo>
                    <a:pt x="95199" y="305952"/>
                    <a:pt x="98325" y="256578"/>
                    <a:pt x="110082" y="205790"/>
                  </a:cubicBezTo>
                  <a:cubicBezTo>
                    <a:pt x="120872" y="159133"/>
                    <a:pt x="148145" y="117981"/>
                    <a:pt x="186914" y="89852"/>
                  </a:cubicBezTo>
                  <a:cubicBezTo>
                    <a:pt x="228363" y="59789"/>
                    <a:pt x="269998" y="44645"/>
                    <a:pt x="321084" y="41111"/>
                  </a:cubicBezTo>
                  <a:cubicBezTo>
                    <a:pt x="326813" y="40701"/>
                    <a:pt x="332469" y="40515"/>
                    <a:pt x="338088" y="40515"/>
                  </a:cubicBezTo>
                  <a:cubicBezTo>
                    <a:pt x="343706" y="40515"/>
                    <a:pt x="349399" y="40701"/>
                    <a:pt x="355092" y="41111"/>
                  </a:cubicBezTo>
                  <a:cubicBezTo>
                    <a:pt x="406177" y="44645"/>
                    <a:pt x="447812" y="59788"/>
                    <a:pt x="489261" y="89852"/>
                  </a:cubicBezTo>
                  <a:cubicBezTo>
                    <a:pt x="527993" y="117980"/>
                    <a:pt x="555303" y="159168"/>
                    <a:pt x="566093" y="205790"/>
                  </a:cubicBezTo>
                  <a:cubicBezTo>
                    <a:pt x="574763" y="243295"/>
                    <a:pt x="578706" y="280427"/>
                    <a:pt x="578037" y="318900"/>
                  </a:cubicBezTo>
                  <a:cubicBezTo>
                    <a:pt x="577627" y="318676"/>
                    <a:pt x="577181" y="318453"/>
                    <a:pt x="576772" y="318230"/>
                  </a:cubicBezTo>
                  <a:cubicBezTo>
                    <a:pt x="573683" y="316593"/>
                    <a:pt x="570744" y="314770"/>
                    <a:pt x="567879" y="312798"/>
                  </a:cubicBezTo>
                  <a:cubicBezTo>
                    <a:pt x="564865" y="310714"/>
                    <a:pt x="562000" y="308482"/>
                    <a:pt x="559247" y="306100"/>
                  </a:cubicBezTo>
                  <a:cubicBezTo>
                    <a:pt x="556271" y="303533"/>
                    <a:pt x="553406" y="300854"/>
                    <a:pt x="550652" y="298026"/>
                  </a:cubicBezTo>
                  <a:cubicBezTo>
                    <a:pt x="547639" y="294976"/>
                    <a:pt x="544774" y="291776"/>
                    <a:pt x="541983" y="288539"/>
                  </a:cubicBezTo>
                  <a:cubicBezTo>
                    <a:pt x="538932" y="285004"/>
                    <a:pt x="535993" y="281358"/>
                    <a:pt x="533128" y="277675"/>
                  </a:cubicBezTo>
                  <a:cubicBezTo>
                    <a:pt x="530040" y="273693"/>
                    <a:pt x="527026" y="269638"/>
                    <a:pt x="524049" y="265545"/>
                  </a:cubicBezTo>
                  <a:cubicBezTo>
                    <a:pt x="520254" y="260299"/>
                    <a:pt x="516422" y="255053"/>
                    <a:pt x="512627" y="249770"/>
                  </a:cubicBezTo>
                  <a:cubicBezTo>
                    <a:pt x="501576" y="234515"/>
                    <a:pt x="478657" y="234999"/>
                    <a:pt x="468277" y="250700"/>
                  </a:cubicBezTo>
                  <a:cubicBezTo>
                    <a:pt x="464705" y="256095"/>
                    <a:pt x="461096" y="261527"/>
                    <a:pt x="457524" y="266922"/>
                  </a:cubicBezTo>
                  <a:cubicBezTo>
                    <a:pt x="455515" y="269973"/>
                    <a:pt x="453468" y="272987"/>
                    <a:pt x="451459" y="276038"/>
                  </a:cubicBezTo>
                  <a:cubicBezTo>
                    <a:pt x="450045" y="278196"/>
                    <a:pt x="448631" y="280354"/>
                    <a:pt x="447255" y="282512"/>
                  </a:cubicBezTo>
                  <a:cubicBezTo>
                    <a:pt x="442976" y="289284"/>
                    <a:pt x="438176" y="295720"/>
                    <a:pt x="432819" y="301636"/>
                  </a:cubicBezTo>
                  <a:cubicBezTo>
                    <a:pt x="427758" y="307255"/>
                    <a:pt x="422214" y="312389"/>
                    <a:pt x="416224" y="317003"/>
                  </a:cubicBezTo>
                  <a:cubicBezTo>
                    <a:pt x="413248" y="319310"/>
                    <a:pt x="410159" y="321468"/>
                    <a:pt x="406960" y="323477"/>
                  </a:cubicBezTo>
                  <a:cubicBezTo>
                    <a:pt x="403760" y="325486"/>
                    <a:pt x="400486" y="327347"/>
                    <a:pt x="397137" y="329058"/>
                  </a:cubicBezTo>
                  <a:cubicBezTo>
                    <a:pt x="393603" y="330881"/>
                    <a:pt x="389994" y="332518"/>
                    <a:pt x="386310" y="334007"/>
                  </a:cubicBezTo>
                  <a:cubicBezTo>
                    <a:pt x="382627" y="335495"/>
                    <a:pt x="378869" y="336797"/>
                    <a:pt x="375074" y="337988"/>
                  </a:cubicBezTo>
                  <a:cubicBezTo>
                    <a:pt x="368525" y="340034"/>
                    <a:pt x="361902" y="341783"/>
                    <a:pt x="355205" y="343234"/>
                  </a:cubicBezTo>
                  <a:cubicBezTo>
                    <a:pt x="348508" y="344685"/>
                    <a:pt x="341736" y="345801"/>
                    <a:pt x="334928" y="346583"/>
                  </a:cubicBezTo>
                  <a:cubicBezTo>
                    <a:pt x="331691" y="346955"/>
                    <a:pt x="328454" y="347252"/>
                    <a:pt x="325180" y="347476"/>
                  </a:cubicBezTo>
                  <a:cubicBezTo>
                    <a:pt x="321943" y="347699"/>
                    <a:pt x="318669" y="347810"/>
                    <a:pt x="315395" y="347885"/>
                  </a:cubicBezTo>
                  <a:cubicBezTo>
                    <a:pt x="312195" y="347922"/>
                    <a:pt x="308995" y="347885"/>
                    <a:pt x="305758" y="347773"/>
                  </a:cubicBezTo>
                  <a:cubicBezTo>
                    <a:pt x="302559" y="347662"/>
                    <a:pt x="299359" y="347476"/>
                    <a:pt x="296159" y="347178"/>
                  </a:cubicBezTo>
                  <a:cubicBezTo>
                    <a:pt x="289759" y="346620"/>
                    <a:pt x="283435" y="345764"/>
                    <a:pt x="277109" y="344536"/>
                  </a:cubicBezTo>
                  <a:cubicBezTo>
                    <a:pt x="273649" y="343867"/>
                    <a:pt x="270226" y="343122"/>
                    <a:pt x="266803" y="342267"/>
                  </a:cubicBezTo>
                  <a:cubicBezTo>
                    <a:pt x="311005" y="323365"/>
                    <a:pt x="345942" y="287795"/>
                    <a:pt x="364101" y="243292"/>
                  </a:cubicBezTo>
                  <a:cubicBezTo>
                    <a:pt x="372026" y="219294"/>
                    <a:pt x="337721" y="205304"/>
                    <a:pt x="326596" y="228000"/>
                  </a:cubicBezTo>
                  <a:cubicBezTo>
                    <a:pt x="307620" y="274546"/>
                    <a:pt x="265465" y="307586"/>
                    <a:pt x="215754" y="314990"/>
                  </a:cubicBezTo>
                  <a:cubicBezTo>
                    <a:pt x="207605" y="316181"/>
                    <a:pt x="199680" y="316181"/>
                    <a:pt x="191532" y="314915"/>
                  </a:cubicBezTo>
                  <a:cubicBezTo>
                    <a:pt x="189448" y="314581"/>
                    <a:pt x="187364" y="314357"/>
                    <a:pt x="185281" y="314209"/>
                  </a:cubicBezTo>
                  <a:cubicBezTo>
                    <a:pt x="182118" y="313985"/>
                    <a:pt x="178918" y="313911"/>
                    <a:pt x="175756" y="314060"/>
                  </a:cubicBezTo>
                  <a:cubicBezTo>
                    <a:pt x="172593" y="314209"/>
                    <a:pt x="169431" y="314581"/>
                    <a:pt x="166305" y="315102"/>
                  </a:cubicBezTo>
                  <a:cubicBezTo>
                    <a:pt x="163217" y="315660"/>
                    <a:pt x="160129" y="316367"/>
                    <a:pt x="157115" y="317297"/>
                  </a:cubicBezTo>
                  <a:cubicBezTo>
                    <a:pt x="154139" y="318190"/>
                    <a:pt x="151236" y="319269"/>
                    <a:pt x="148372" y="320497"/>
                  </a:cubicBezTo>
                  <a:cubicBezTo>
                    <a:pt x="142902" y="322878"/>
                    <a:pt x="137730" y="325854"/>
                    <a:pt x="132856" y="329315"/>
                  </a:cubicBezTo>
                  <a:cubicBezTo>
                    <a:pt x="131294" y="330394"/>
                    <a:pt x="129768" y="331547"/>
                    <a:pt x="128280" y="332701"/>
                  </a:cubicBezTo>
                  <a:cubicBezTo>
                    <a:pt x="126605" y="334003"/>
                    <a:pt x="124931" y="335305"/>
                    <a:pt x="123294" y="336644"/>
                  </a:cubicBezTo>
                  <a:cubicBezTo>
                    <a:pt x="120094" y="339249"/>
                    <a:pt x="117006" y="341928"/>
                    <a:pt x="113992" y="344718"/>
                  </a:cubicBezTo>
                  <a:cubicBezTo>
                    <a:pt x="109304" y="348923"/>
                    <a:pt x="104839" y="353313"/>
                    <a:pt x="100412" y="357815"/>
                  </a:cubicBezTo>
                  <a:close/>
                  <a:moveTo>
                    <a:pt x="338086" y="736476"/>
                  </a:moveTo>
                  <a:cubicBezTo>
                    <a:pt x="271596" y="736476"/>
                    <a:pt x="213442" y="691604"/>
                    <a:pt x="196592" y="627272"/>
                  </a:cubicBezTo>
                  <a:cubicBezTo>
                    <a:pt x="206005" y="633485"/>
                    <a:pt x="215753" y="639029"/>
                    <a:pt x="225836" y="643903"/>
                  </a:cubicBezTo>
                  <a:cubicBezTo>
                    <a:pt x="260700" y="660758"/>
                    <a:pt x="299060" y="669279"/>
                    <a:pt x="338127" y="668758"/>
                  </a:cubicBezTo>
                  <a:cubicBezTo>
                    <a:pt x="377157" y="669316"/>
                    <a:pt x="415554" y="660758"/>
                    <a:pt x="450417" y="643903"/>
                  </a:cubicBezTo>
                  <a:cubicBezTo>
                    <a:pt x="460463" y="639029"/>
                    <a:pt x="470248" y="633485"/>
                    <a:pt x="479662" y="627272"/>
                  </a:cubicBezTo>
                  <a:cubicBezTo>
                    <a:pt x="462733" y="691640"/>
                    <a:pt x="404578" y="736476"/>
                    <a:pt x="338091" y="736476"/>
                  </a:cubicBezTo>
                  <a:close/>
                  <a:moveTo>
                    <a:pt x="338086" y="628319"/>
                  </a:moveTo>
                  <a:cubicBezTo>
                    <a:pt x="272117" y="629398"/>
                    <a:pt x="209012" y="599707"/>
                    <a:pt x="166007" y="544343"/>
                  </a:cubicBezTo>
                  <a:cubicBezTo>
                    <a:pt x="160649" y="537460"/>
                    <a:pt x="155551" y="530391"/>
                    <a:pt x="150678" y="523135"/>
                  </a:cubicBezTo>
                  <a:cubicBezTo>
                    <a:pt x="145803" y="515842"/>
                    <a:pt x="141636" y="508289"/>
                    <a:pt x="138102" y="500290"/>
                  </a:cubicBezTo>
                  <a:cubicBezTo>
                    <a:pt x="124931" y="470561"/>
                    <a:pt x="115107" y="440238"/>
                    <a:pt x="108336" y="408426"/>
                  </a:cubicBezTo>
                  <a:cubicBezTo>
                    <a:pt x="111536" y="405003"/>
                    <a:pt x="114698" y="401617"/>
                    <a:pt x="117935" y="398194"/>
                  </a:cubicBezTo>
                  <a:cubicBezTo>
                    <a:pt x="129693" y="385656"/>
                    <a:pt x="141748" y="372968"/>
                    <a:pt x="155514" y="362922"/>
                  </a:cubicBezTo>
                  <a:cubicBezTo>
                    <a:pt x="169392" y="352802"/>
                    <a:pt x="184201" y="351574"/>
                    <a:pt x="201689" y="360615"/>
                  </a:cubicBezTo>
                  <a:cubicBezTo>
                    <a:pt x="260847" y="391199"/>
                    <a:pt x="323247" y="396557"/>
                    <a:pt x="387017" y="376726"/>
                  </a:cubicBezTo>
                  <a:cubicBezTo>
                    <a:pt x="427163" y="364262"/>
                    <a:pt x="458864" y="339928"/>
                    <a:pt x="481411" y="304172"/>
                  </a:cubicBezTo>
                  <a:cubicBezTo>
                    <a:pt x="484053" y="299968"/>
                    <a:pt x="486881" y="295912"/>
                    <a:pt x="491196" y="289364"/>
                  </a:cubicBezTo>
                  <a:cubicBezTo>
                    <a:pt x="512144" y="318236"/>
                    <a:pt x="533426" y="342793"/>
                    <a:pt x="563266" y="356783"/>
                  </a:cubicBezTo>
                  <a:cubicBezTo>
                    <a:pt x="567173" y="358606"/>
                    <a:pt x="571229" y="360280"/>
                    <a:pt x="575321" y="361694"/>
                  </a:cubicBezTo>
                  <a:cubicBezTo>
                    <a:pt x="570001" y="410361"/>
                    <a:pt x="557871" y="455493"/>
                    <a:pt x="538039" y="500292"/>
                  </a:cubicBezTo>
                  <a:cubicBezTo>
                    <a:pt x="534505" y="508292"/>
                    <a:pt x="530338" y="515845"/>
                    <a:pt x="525463" y="523137"/>
                  </a:cubicBezTo>
                  <a:cubicBezTo>
                    <a:pt x="520589" y="530392"/>
                    <a:pt x="515492" y="537462"/>
                    <a:pt x="510134" y="544345"/>
                  </a:cubicBezTo>
                  <a:cubicBezTo>
                    <a:pt x="467160" y="599672"/>
                    <a:pt x="404054" y="629401"/>
                    <a:pt x="338093" y="62832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11430" name="Google Shape;11430;p171"/>
            <p:cNvGrpSpPr/>
            <p:nvPr/>
          </p:nvGrpSpPr>
          <p:grpSpPr>
            <a:xfrm>
              <a:off x="5993539" y="1650184"/>
              <a:ext cx="283006" cy="440778"/>
              <a:chOff x="8473367" y="-566253"/>
              <a:chExt cx="458576" cy="714226"/>
            </a:xfrm>
          </p:grpSpPr>
          <p:sp>
            <p:nvSpPr>
              <p:cNvPr id="11431" name="Google Shape;11431;p171"/>
              <p:cNvSpPr/>
              <p:nvPr/>
            </p:nvSpPr>
            <p:spPr>
              <a:xfrm>
                <a:off x="8473367" y="-469289"/>
                <a:ext cx="458576" cy="617262"/>
              </a:xfrm>
              <a:custGeom>
                <a:rect b="b" l="l" r="r" t="t"/>
                <a:pathLst>
                  <a:path extrusionOk="0" h="617262" w="458576">
                    <a:moveTo>
                      <a:pt x="451173" y="617263"/>
                    </a:moveTo>
                    <a:lnTo>
                      <a:pt x="7441" y="617263"/>
                    </a:lnTo>
                    <a:cubicBezTo>
                      <a:pt x="3349" y="617263"/>
                      <a:pt x="0" y="613914"/>
                      <a:pt x="0" y="609821"/>
                    </a:cubicBezTo>
                    <a:lnTo>
                      <a:pt x="0" y="7441"/>
                    </a:lnTo>
                    <a:cubicBezTo>
                      <a:pt x="0" y="3349"/>
                      <a:pt x="3349" y="0"/>
                      <a:pt x="7441" y="0"/>
                    </a:cubicBezTo>
                    <a:lnTo>
                      <a:pt x="138220" y="0"/>
                    </a:lnTo>
                    <a:cubicBezTo>
                      <a:pt x="142312" y="0"/>
                      <a:pt x="145661" y="3349"/>
                      <a:pt x="145661" y="7441"/>
                    </a:cubicBezTo>
                    <a:cubicBezTo>
                      <a:pt x="145661" y="11534"/>
                      <a:pt x="142312" y="14883"/>
                      <a:pt x="138220" y="14883"/>
                    </a:cubicBezTo>
                    <a:lnTo>
                      <a:pt x="14880" y="14883"/>
                    </a:lnTo>
                    <a:lnTo>
                      <a:pt x="14880" y="602385"/>
                    </a:lnTo>
                    <a:lnTo>
                      <a:pt x="443725" y="602385"/>
                    </a:lnTo>
                    <a:lnTo>
                      <a:pt x="443725" y="14883"/>
                    </a:lnTo>
                    <a:lnTo>
                      <a:pt x="320385" y="14883"/>
                    </a:lnTo>
                    <a:cubicBezTo>
                      <a:pt x="316292" y="14883"/>
                      <a:pt x="312944" y="11534"/>
                      <a:pt x="312944" y="7441"/>
                    </a:cubicBezTo>
                    <a:cubicBezTo>
                      <a:pt x="312944" y="3349"/>
                      <a:pt x="316292" y="0"/>
                      <a:pt x="320385" y="0"/>
                    </a:cubicBezTo>
                    <a:lnTo>
                      <a:pt x="451135" y="0"/>
                    </a:lnTo>
                    <a:cubicBezTo>
                      <a:pt x="455228" y="0"/>
                      <a:pt x="458576" y="3349"/>
                      <a:pt x="458576" y="7441"/>
                    </a:cubicBezTo>
                    <a:lnTo>
                      <a:pt x="458576" y="609821"/>
                    </a:lnTo>
                    <a:cubicBezTo>
                      <a:pt x="458576" y="613914"/>
                      <a:pt x="455228" y="617263"/>
                      <a:pt x="451135" y="6172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32" name="Google Shape;11432;p171"/>
              <p:cNvSpPr/>
              <p:nvPr/>
            </p:nvSpPr>
            <p:spPr>
              <a:xfrm>
                <a:off x="8604146" y="-501957"/>
                <a:ext cx="197089" cy="70954"/>
              </a:xfrm>
              <a:custGeom>
                <a:rect b="b" l="l" r="r" t="t"/>
                <a:pathLst>
                  <a:path extrusionOk="0" h="70954" w="197089">
                    <a:moveTo>
                      <a:pt x="189645" y="70954"/>
                    </a:moveTo>
                    <a:lnTo>
                      <a:pt x="7441" y="70954"/>
                    </a:lnTo>
                    <a:cubicBezTo>
                      <a:pt x="3349" y="70954"/>
                      <a:pt x="0" y="67606"/>
                      <a:pt x="0" y="63513"/>
                    </a:cubicBezTo>
                    <a:lnTo>
                      <a:pt x="0" y="17711"/>
                    </a:lnTo>
                    <a:cubicBezTo>
                      <a:pt x="0" y="7926"/>
                      <a:pt x="7962" y="0"/>
                      <a:pt x="17711" y="0"/>
                    </a:cubicBezTo>
                    <a:lnTo>
                      <a:pt x="179379" y="0"/>
                    </a:lnTo>
                    <a:cubicBezTo>
                      <a:pt x="189164" y="0"/>
                      <a:pt x="197089" y="7962"/>
                      <a:pt x="197089" y="17711"/>
                    </a:cubicBezTo>
                    <a:lnTo>
                      <a:pt x="197089" y="63513"/>
                    </a:lnTo>
                    <a:cubicBezTo>
                      <a:pt x="197089" y="67606"/>
                      <a:pt x="193741" y="70954"/>
                      <a:pt x="189648" y="70954"/>
                    </a:cubicBezTo>
                    <a:close/>
                    <a:moveTo>
                      <a:pt x="14880" y="56071"/>
                    </a:moveTo>
                    <a:lnTo>
                      <a:pt x="182197" y="56071"/>
                    </a:lnTo>
                    <a:lnTo>
                      <a:pt x="182197" y="17711"/>
                    </a:lnTo>
                    <a:cubicBezTo>
                      <a:pt x="182197" y="16186"/>
                      <a:pt x="180894" y="14883"/>
                      <a:pt x="179369" y="14883"/>
                    </a:cubicBezTo>
                    <a:lnTo>
                      <a:pt x="17701" y="14883"/>
                    </a:lnTo>
                    <a:cubicBezTo>
                      <a:pt x="16175" y="14883"/>
                      <a:pt x="14873" y="16186"/>
                      <a:pt x="14873" y="1771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33" name="Google Shape;11433;p171"/>
              <p:cNvSpPr/>
              <p:nvPr/>
            </p:nvSpPr>
            <p:spPr>
              <a:xfrm>
                <a:off x="8643028" y="-566253"/>
                <a:ext cx="119321" cy="79176"/>
              </a:xfrm>
              <a:custGeom>
                <a:rect b="b" l="l" r="r" t="t"/>
                <a:pathLst>
                  <a:path extrusionOk="0" h="79176" w="119321">
                    <a:moveTo>
                      <a:pt x="111882" y="79176"/>
                    </a:moveTo>
                    <a:cubicBezTo>
                      <a:pt x="107789" y="79176"/>
                      <a:pt x="104441" y="75827"/>
                      <a:pt x="104441" y="71735"/>
                    </a:cubicBezTo>
                    <a:lnTo>
                      <a:pt x="104441" y="39588"/>
                    </a:lnTo>
                    <a:cubicBezTo>
                      <a:pt x="104441" y="25970"/>
                      <a:pt x="93353" y="14882"/>
                      <a:pt x="79735" y="14882"/>
                    </a:cubicBezTo>
                    <a:lnTo>
                      <a:pt x="39589" y="14882"/>
                    </a:lnTo>
                    <a:cubicBezTo>
                      <a:pt x="25971" y="14882"/>
                      <a:pt x="14883" y="25970"/>
                      <a:pt x="14883" y="39588"/>
                    </a:cubicBezTo>
                    <a:lnTo>
                      <a:pt x="14883" y="71735"/>
                    </a:lnTo>
                    <a:cubicBezTo>
                      <a:pt x="14883" y="75827"/>
                      <a:pt x="11534" y="79176"/>
                      <a:pt x="7441" y="79176"/>
                    </a:cubicBezTo>
                    <a:cubicBezTo>
                      <a:pt x="3349" y="79176"/>
                      <a:pt x="0" y="75827"/>
                      <a:pt x="0" y="71735"/>
                    </a:cubicBezTo>
                    <a:lnTo>
                      <a:pt x="0" y="39588"/>
                    </a:lnTo>
                    <a:cubicBezTo>
                      <a:pt x="0" y="17747"/>
                      <a:pt x="17748" y="0"/>
                      <a:pt x="39588" y="0"/>
                    </a:cubicBezTo>
                    <a:lnTo>
                      <a:pt x="79734" y="0"/>
                    </a:lnTo>
                    <a:cubicBezTo>
                      <a:pt x="101575" y="0"/>
                      <a:pt x="119322" y="17748"/>
                      <a:pt x="119322" y="39588"/>
                    </a:cubicBezTo>
                    <a:lnTo>
                      <a:pt x="119322" y="71735"/>
                    </a:lnTo>
                    <a:cubicBezTo>
                      <a:pt x="119322" y="75827"/>
                      <a:pt x="115973" y="79176"/>
                      <a:pt x="111880" y="7917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34" name="Google Shape;11434;p171"/>
              <p:cNvSpPr/>
              <p:nvPr/>
            </p:nvSpPr>
            <p:spPr>
              <a:xfrm>
                <a:off x="8632394" y="-410427"/>
                <a:ext cx="140568" cy="140606"/>
              </a:xfrm>
              <a:custGeom>
                <a:rect b="b" l="l" r="r" t="t"/>
                <a:pathLst>
                  <a:path extrusionOk="0" h="140606" w="140568">
                    <a:moveTo>
                      <a:pt x="95026" y="140606"/>
                    </a:moveTo>
                    <a:lnTo>
                      <a:pt x="45504" y="140606"/>
                    </a:lnTo>
                    <a:cubicBezTo>
                      <a:pt x="41411" y="140606"/>
                      <a:pt x="38062" y="137258"/>
                      <a:pt x="38062" y="133165"/>
                    </a:cubicBezTo>
                    <a:lnTo>
                      <a:pt x="38062" y="102506"/>
                    </a:lnTo>
                    <a:lnTo>
                      <a:pt x="7441" y="102506"/>
                    </a:lnTo>
                    <a:cubicBezTo>
                      <a:pt x="3349" y="102506"/>
                      <a:pt x="0" y="99157"/>
                      <a:pt x="0" y="95064"/>
                    </a:cubicBezTo>
                    <a:lnTo>
                      <a:pt x="0" y="45542"/>
                    </a:lnTo>
                    <a:cubicBezTo>
                      <a:pt x="0" y="41449"/>
                      <a:pt x="3349" y="38100"/>
                      <a:pt x="7441" y="38100"/>
                    </a:cubicBezTo>
                    <a:lnTo>
                      <a:pt x="38101" y="38100"/>
                    </a:lnTo>
                    <a:lnTo>
                      <a:pt x="38101" y="7441"/>
                    </a:lnTo>
                    <a:cubicBezTo>
                      <a:pt x="38101" y="3349"/>
                      <a:pt x="41449" y="0"/>
                      <a:pt x="45542" y="0"/>
                    </a:cubicBezTo>
                    <a:lnTo>
                      <a:pt x="95064" y="0"/>
                    </a:lnTo>
                    <a:cubicBezTo>
                      <a:pt x="99157" y="0"/>
                      <a:pt x="102506" y="3349"/>
                      <a:pt x="102506" y="7441"/>
                    </a:cubicBezTo>
                    <a:lnTo>
                      <a:pt x="102506" y="38100"/>
                    </a:lnTo>
                    <a:lnTo>
                      <a:pt x="133127" y="38100"/>
                    </a:lnTo>
                    <a:cubicBezTo>
                      <a:pt x="137219" y="38100"/>
                      <a:pt x="140568" y="41449"/>
                      <a:pt x="140568" y="45542"/>
                    </a:cubicBezTo>
                    <a:lnTo>
                      <a:pt x="140568" y="95064"/>
                    </a:lnTo>
                    <a:cubicBezTo>
                      <a:pt x="140568" y="99157"/>
                      <a:pt x="137219" y="102506"/>
                      <a:pt x="133127" y="102506"/>
                    </a:cubicBezTo>
                    <a:lnTo>
                      <a:pt x="102506" y="102506"/>
                    </a:lnTo>
                    <a:lnTo>
                      <a:pt x="102506" y="133165"/>
                    </a:lnTo>
                    <a:cubicBezTo>
                      <a:pt x="102506" y="137258"/>
                      <a:pt x="99157" y="140606"/>
                      <a:pt x="95064" y="140606"/>
                    </a:cubicBezTo>
                    <a:close/>
                    <a:moveTo>
                      <a:pt x="52945" y="125723"/>
                    </a:moveTo>
                    <a:lnTo>
                      <a:pt x="87584" y="125723"/>
                    </a:lnTo>
                    <a:lnTo>
                      <a:pt x="87584" y="95064"/>
                    </a:lnTo>
                    <a:cubicBezTo>
                      <a:pt x="87584" y="90971"/>
                      <a:pt x="90933" y="87623"/>
                      <a:pt x="95026" y="87623"/>
                    </a:cubicBezTo>
                    <a:lnTo>
                      <a:pt x="125647" y="87623"/>
                    </a:lnTo>
                    <a:lnTo>
                      <a:pt x="125647" y="52983"/>
                    </a:lnTo>
                    <a:lnTo>
                      <a:pt x="95026" y="52983"/>
                    </a:lnTo>
                    <a:cubicBezTo>
                      <a:pt x="90933" y="52983"/>
                      <a:pt x="87584" y="49635"/>
                      <a:pt x="87584" y="45542"/>
                    </a:cubicBezTo>
                    <a:lnTo>
                      <a:pt x="87584" y="14883"/>
                    </a:lnTo>
                    <a:lnTo>
                      <a:pt x="52945" y="14883"/>
                    </a:lnTo>
                    <a:lnTo>
                      <a:pt x="52945" y="45542"/>
                    </a:lnTo>
                    <a:cubicBezTo>
                      <a:pt x="52945" y="49635"/>
                      <a:pt x="49596" y="52983"/>
                      <a:pt x="45503" y="52983"/>
                    </a:cubicBezTo>
                    <a:lnTo>
                      <a:pt x="14844" y="52983"/>
                    </a:lnTo>
                    <a:lnTo>
                      <a:pt x="14844" y="87623"/>
                    </a:lnTo>
                    <a:lnTo>
                      <a:pt x="45503" y="87623"/>
                    </a:lnTo>
                    <a:cubicBezTo>
                      <a:pt x="49596" y="87623"/>
                      <a:pt x="52945" y="90971"/>
                      <a:pt x="52945" y="9506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35" name="Google Shape;11435;p171"/>
              <p:cNvSpPr/>
              <p:nvPr/>
            </p:nvSpPr>
            <p:spPr>
              <a:xfrm>
                <a:off x="8778835" y="-231467"/>
                <a:ext cx="88031" cy="189684"/>
              </a:xfrm>
              <a:custGeom>
                <a:rect b="b" l="l" r="r" t="t"/>
                <a:pathLst>
                  <a:path extrusionOk="0" h="189684" w="88031">
                    <a:moveTo>
                      <a:pt x="44016" y="189684"/>
                    </a:moveTo>
                    <a:cubicBezTo>
                      <a:pt x="19757" y="189684"/>
                      <a:pt x="0" y="169927"/>
                      <a:pt x="0" y="145668"/>
                    </a:cubicBezTo>
                    <a:lnTo>
                      <a:pt x="0" y="7441"/>
                    </a:lnTo>
                    <a:cubicBezTo>
                      <a:pt x="0" y="3349"/>
                      <a:pt x="3349" y="0"/>
                      <a:pt x="7441" y="0"/>
                    </a:cubicBezTo>
                    <a:cubicBezTo>
                      <a:pt x="11534" y="0"/>
                      <a:pt x="14883" y="3349"/>
                      <a:pt x="14883" y="7441"/>
                    </a:cubicBezTo>
                    <a:lnTo>
                      <a:pt x="14883" y="145668"/>
                    </a:lnTo>
                    <a:cubicBezTo>
                      <a:pt x="14883" y="161742"/>
                      <a:pt x="27943" y="174801"/>
                      <a:pt x="44016" y="174801"/>
                    </a:cubicBezTo>
                    <a:cubicBezTo>
                      <a:pt x="60089" y="174801"/>
                      <a:pt x="73149" y="161742"/>
                      <a:pt x="73149" y="145668"/>
                    </a:cubicBezTo>
                    <a:lnTo>
                      <a:pt x="73149" y="7441"/>
                    </a:lnTo>
                    <a:cubicBezTo>
                      <a:pt x="73149" y="3349"/>
                      <a:pt x="76498" y="0"/>
                      <a:pt x="80591" y="0"/>
                    </a:cubicBezTo>
                    <a:cubicBezTo>
                      <a:pt x="84683" y="0"/>
                      <a:pt x="88032" y="3349"/>
                      <a:pt x="88032" y="7441"/>
                    </a:cubicBezTo>
                    <a:lnTo>
                      <a:pt x="88032" y="145668"/>
                    </a:lnTo>
                    <a:cubicBezTo>
                      <a:pt x="88032" y="169965"/>
                      <a:pt x="68275" y="189684"/>
                      <a:pt x="44016" y="18968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36" name="Google Shape;11436;p171"/>
              <p:cNvSpPr/>
              <p:nvPr/>
            </p:nvSpPr>
            <p:spPr>
              <a:xfrm>
                <a:off x="8778830" y="-192204"/>
                <a:ext cx="87975" cy="18566"/>
              </a:xfrm>
              <a:custGeom>
                <a:rect b="b" l="l" r="r" t="t"/>
                <a:pathLst>
                  <a:path extrusionOk="0" h="18566" w="87975">
                    <a:moveTo>
                      <a:pt x="67167" y="18566"/>
                    </a:moveTo>
                    <a:cubicBezTo>
                      <a:pt x="62442" y="18566"/>
                      <a:pt x="58089" y="17525"/>
                      <a:pt x="53885" y="16520"/>
                    </a:cubicBezTo>
                    <a:cubicBezTo>
                      <a:pt x="50350" y="15664"/>
                      <a:pt x="47001" y="14883"/>
                      <a:pt x="44024" y="14883"/>
                    </a:cubicBezTo>
                    <a:cubicBezTo>
                      <a:pt x="41047" y="14883"/>
                      <a:pt x="37699" y="15664"/>
                      <a:pt x="34164" y="16520"/>
                    </a:cubicBezTo>
                    <a:cubicBezTo>
                      <a:pt x="29960" y="17525"/>
                      <a:pt x="25606" y="18566"/>
                      <a:pt x="20881" y="18566"/>
                    </a:cubicBezTo>
                    <a:cubicBezTo>
                      <a:pt x="16156" y="18566"/>
                      <a:pt x="11803" y="17525"/>
                      <a:pt x="7562" y="16520"/>
                    </a:cubicBezTo>
                    <a:lnTo>
                      <a:pt x="5776" y="16111"/>
                    </a:lnTo>
                    <a:cubicBezTo>
                      <a:pt x="1757" y="15180"/>
                      <a:pt x="-736" y="11199"/>
                      <a:pt x="195" y="7181"/>
                    </a:cubicBezTo>
                    <a:cubicBezTo>
                      <a:pt x="1125" y="3163"/>
                      <a:pt x="5106" y="670"/>
                      <a:pt x="9124" y="1600"/>
                    </a:cubicBezTo>
                    <a:lnTo>
                      <a:pt x="10985" y="2046"/>
                    </a:lnTo>
                    <a:cubicBezTo>
                      <a:pt x="14519" y="2902"/>
                      <a:pt x="17868" y="3683"/>
                      <a:pt x="20845" y="3683"/>
                    </a:cubicBezTo>
                    <a:cubicBezTo>
                      <a:pt x="23822" y="3683"/>
                      <a:pt x="27170" y="2902"/>
                      <a:pt x="30705" y="2046"/>
                    </a:cubicBezTo>
                    <a:cubicBezTo>
                      <a:pt x="34910" y="1042"/>
                      <a:pt x="39263" y="0"/>
                      <a:pt x="43988" y="0"/>
                    </a:cubicBezTo>
                    <a:cubicBezTo>
                      <a:pt x="48713" y="0"/>
                      <a:pt x="53066" y="1042"/>
                      <a:pt x="57270" y="2046"/>
                    </a:cubicBezTo>
                    <a:cubicBezTo>
                      <a:pt x="60805" y="2902"/>
                      <a:pt x="64154" y="3683"/>
                      <a:pt x="67131" y="3683"/>
                    </a:cubicBezTo>
                    <a:cubicBezTo>
                      <a:pt x="70145" y="3683"/>
                      <a:pt x="73456" y="2902"/>
                      <a:pt x="76991" y="2046"/>
                    </a:cubicBezTo>
                    <a:lnTo>
                      <a:pt x="78851" y="1600"/>
                    </a:lnTo>
                    <a:cubicBezTo>
                      <a:pt x="82870" y="670"/>
                      <a:pt x="86851" y="3163"/>
                      <a:pt x="87781" y="7181"/>
                    </a:cubicBezTo>
                    <a:cubicBezTo>
                      <a:pt x="88711" y="11199"/>
                      <a:pt x="86218" y="15180"/>
                      <a:pt x="82200" y="16111"/>
                    </a:cubicBezTo>
                    <a:lnTo>
                      <a:pt x="80414" y="16520"/>
                    </a:lnTo>
                    <a:cubicBezTo>
                      <a:pt x="76210" y="17525"/>
                      <a:pt x="71856" y="18566"/>
                      <a:pt x="67094" y="185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37" name="Google Shape;11437;p171"/>
              <p:cNvSpPr/>
              <p:nvPr/>
            </p:nvSpPr>
            <p:spPr>
              <a:xfrm>
                <a:off x="8771727" y="-263047"/>
                <a:ext cx="102207" cy="46470"/>
              </a:xfrm>
              <a:custGeom>
                <a:rect b="b" l="l" r="r" t="t"/>
                <a:pathLst>
                  <a:path extrusionOk="0" h="46470" w="102207">
                    <a:moveTo>
                      <a:pt x="87139" y="46471"/>
                    </a:moveTo>
                    <a:lnTo>
                      <a:pt x="15069" y="46471"/>
                    </a:lnTo>
                    <a:cubicBezTo>
                      <a:pt x="6771" y="46471"/>
                      <a:pt x="0" y="39699"/>
                      <a:pt x="0" y="31402"/>
                    </a:cubicBezTo>
                    <a:lnTo>
                      <a:pt x="0" y="15069"/>
                    </a:lnTo>
                    <a:cubicBezTo>
                      <a:pt x="0" y="6771"/>
                      <a:pt x="6772" y="0"/>
                      <a:pt x="15069" y="0"/>
                    </a:cubicBezTo>
                    <a:lnTo>
                      <a:pt x="87139" y="0"/>
                    </a:lnTo>
                    <a:cubicBezTo>
                      <a:pt x="95436" y="0"/>
                      <a:pt x="102207" y="6772"/>
                      <a:pt x="102207" y="15069"/>
                    </a:cubicBezTo>
                    <a:lnTo>
                      <a:pt x="102207" y="31402"/>
                    </a:lnTo>
                    <a:cubicBezTo>
                      <a:pt x="102207" y="39699"/>
                      <a:pt x="95435" y="46471"/>
                      <a:pt x="87139" y="46471"/>
                    </a:cubicBezTo>
                    <a:close/>
                    <a:moveTo>
                      <a:pt x="15069" y="14882"/>
                    </a:moveTo>
                    <a:cubicBezTo>
                      <a:pt x="14994" y="14882"/>
                      <a:pt x="14883" y="14993"/>
                      <a:pt x="14883" y="15068"/>
                    </a:cubicBezTo>
                    <a:lnTo>
                      <a:pt x="14883" y="31401"/>
                    </a:lnTo>
                    <a:cubicBezTo>
                      <a:pt x="14883" y="31476"/>
                      <a:pt x="14994" y="31587"/>
                      <a:pt x="15069" y="31587"/>
                    </a:cubicBezTo>
                    <a:lnTo>
                      <a:pt x="87139" y="31587"/>
                    </a:lnTo>
                    <a:cubicBezTo>
                      <a:pt x="87213" y="31587"/>
                      <a:pt x="87325" y="31476"/>
                      <a:pt x="87325" y="31401"/>
                    </a:cubicBezTo>
                    <a:lnTo>
                      <a:pt x="87325" y="15068"/>
                    </a:lnTo>
                    <a:cubicBezTo>
                      <a:pt x="87325" y="14993"/>
                      <a:pt x="87213" y="14882"/>
                      <a:pt x="87139" y="1488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38" name="Google Shape;11438;p171"/>
              <p:cNvSpPr/>
              <p:nvPr/>
            </p:nvSpPr>
            <p:spPr>
              <a:xfrm>
                <a:off x="8531413" y="-224506"/>
                <a:ext cx="195819" cy="14882"/>
              </a:xfrm>
              <a:custGeom>
                <a:rect b="b" l="l" r="r" t="t"/>
                <a:pathLst>
                  <a:path extrusionOk="0" h="14882" w="195819">
                    <a:moveTo>
                      <a:pt x="188378" y="14883"/>
                    </a:moveTo>
                    <a:lnTo>
                      <a:pt x="7441" y="14883"/>
                    </a:lnTo>
                    <a:cubicBezTo>
                      <a:pt x="3349" y="14883"/>
                      <a:pt x="0" y="11534"/>
                      <a:pt x="0" y="7441"/>
                    </a:cubicBezTo>
                    <a:cubicBezTo>
                      <a:pt x="0" y="3349"/>
                      <a:pt x="3349" y="0"/>
                      <a:pt x="7441" y="0"/>
                    </a:cubicBezTo>
                    <a:lnTo>
                      <a:pt x="188378" y="0"/>
                    </a:lnTo>
                    <a:cubicBezTo>
                      <a:pt x="192471" y="0"/>
                      <a:pt x="195820" y="3349"/>
                      <a:pt x="195820" y="7441"/>
                    </a:cubicBezTo>
                    <a:cubicBezTo>
                      <a:pt x="195820" y="11534"/>
                      <a:pt x="192471" y="14883"/>
                      <a:pt x="188378" y="14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39" name="Google Shape;11439;p171"/>
              <p:cNvSpPr/>
              <p:nvPr/>
            </p:nvSpPr>
            <p:spPr>
              <a:xfrm>
                <a:off x="8531413" y="-173757"/>
                <a:ext cx="195819" cy="14882"/>
              </a:xfrm>
              <a:custGeom>
                <a:rect b="b" l="l" r="r" t="t"/>
                <a:pathLst>
                  <a:path extrusionOk="0" h="14882" w="195819">
                    <a:moveTo>
                      <a:pt x="188378" y="14883"/>
                    </a:moveTo>
                    <a:lnTo>
                      <a:pt x="7441" y="14883"/>
                    </a:lnTo>
                    <a:cubicBezTo>
                      <a:pt x="3349" y="14883"/>
                      <a:pt x="0" y="11534"/>
                      <a:pt x="0" y="7441"/>
                    </a:cubicBezTo>
                    <a:cubicBezTo>
                      <a:pt x="0" y="3349"/>
                      <a:pt x="3349" y="0"/>
                      <a:pt x="7441" y="0"/>
                    </a:cubicBezTo>
                    <a:lnTo>
                      <a:pt x="188378" y="0"/>
                    </a:lnTo>
                    <a:cubicBezTo>
                      <a:pt x="192471" y="0"/>
                      <a:pt x="195820" y="3349"/>
                      <a:pt x="195820" y="7441"/>
                    </a:cubicBezTo>
                    <a:cubicBezTo>
                      <a:pt x="195820" y="11534"/>
                      <a:pt x="192471" y="14883"/>
                      <a:pt x="188378" y="14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40" name="Google Shape;11440;p171"/>
              <p:cNvSpPr/>
              <p:nvPr/>
            </p:nvSpPr>
            <p:spPr>
              <a:xfrm>
                <a:off x="8531413" y="-123008"/>
                <a:ext cx="195819" cy="14882"/>
              </a:xfrm>
              <a:custGeom>
                <a:rect b="b" l="l" r="r" t="t"/>
                <a:pathLst>
                  <a:path extrusionOk="0" h="14882" w="195819">
                    <a:moveTo>
                      <a:pt x="188378" y="14883"/>
                    </a:moveTo>
                    <a:lnTo>
                      <a:pt x="7441" y="14883"/>
                    </a:lnTo>
                    <a:cubicBezTo>
                      <a:pt x="3349" y="14883"/>
                      <a:pt x="0" y="11534"/>
                      <a:pt x="0" y="7441"/>
                    </a:cubicBezTo>
                    <a:cubicBezTo>
                      <a:pt x="0" y="3349"/>
                      <a:pt x="3349" y="0"/>
                      <a:pt x="7441" y="0"/>
                    </a:cubicBezTo>
                    <a:lnTo>
                      <a:pt x="188378" y="0"/>
                    </a:lnTo>
                    <a:cubicBezTo>
                      <a:pt x="192471" y="0"/>
                      <a:pt x="195820" y="3349"/>
                      <a:pt x="195820" y="7441"/>
                    </a:cubicBezTo>
                    <a:cubicBezTo>
                      <a:pt x="195820" y="11534"/>
                      <a:pt x="192471" y="14883"/>
                      <a:pt x="188378" y="14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41" name="Google Shape;11441;p171"/>
              <p:cNvSpPr/>
              <p:nvPr/>
            </p:nvSpPr>
            <p:spPr>
              <a:xfrm>
                <a:off x="8618957" y="67310"/>
                <a:ext cx="254979" cy="14882"/>
              </a:xfrm>
              <a:custGeom>
                <a:rect b="b" l="l" r="r" t="t"/>
                <a:pathLst>
                  <a:path extrusionOk="0" h="14882" w="254979">
                    <a:moveTo>
                      <a:pt x="247538" y="14883"/>
                    </a:moveTo>
                    <a:lnTo>
                      <a:pt x="7441" y="14883"/>
                    </a:lnTo>
                    <a:cubicBezTo>
                      <a:pt x="3349" y="14883"/>
                      <a:pt x="0" y="11534"/>
                      <a:pt x="0" y="7441"/>
                    </a:cubicBezTo>
                    <a:cubicBezTo>
                      <a:pt x="0" y="3349"/>
                      <a:pt x="3349" y="0"/>
                      <a:pt x="7441" y="0"/>
                    </a:cubicBezTo>
                    <a:lnTo>
                      <a:pt x="247538" y="0"/>
                    </a:lnTo>
                    <a:cubicBezTo>
                      <a:pt x="251631" y="0"/>
                      <a:pt x="254979" y="3349"/>
                      <a:pt x="254979" y="7441"/>
                    </a:cubicBezTo>
                    <a:cubicBezTo>
                      <a:pt x="254979" y="11534"/>
                      <a:pt x="251631" y="14883"/>
                      <a:pt x="247538" y="14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42" name="Google Shape;11442;p171"/>
              <p:cNvSpPr/>
              <p:nvPr/>
            </p:nvSpPr>
            <p:spPr>
              <a:xfrm>
                <a:off x="8531412" y="36988"/>
                <a:ext cx="75494" cy="75494"/>
              </a:xfrm>
              <a:custGeom>
                <a:rect b="b" l="l" r="r" t="t"/>
                <a:pathLst>
                  <a:path extrusionOk="0" h="75494" w="75494">
                    <a:moveTo>
                      <a:pt x="60239" y="75494"/>
                    </a:moveTo>
                    <a:lnTo>
                      <a:pt x="15255" y="75494"/>
                    </a:lnTo>
                    <a:cubicBezTo>
                      <a:pt x="6846" y="75494"/>
                      <a:pt x="0" y="68648"/>
                      <a:pt x="0" y="60239"/>
                    </a:cubicBezTo>
                    <a:lnTo>
                      <a:pt x="0" y="15255"/>
                    </a:lnTo>
                    <a:cubicBezTo>
                      <a:pt x="0" y="6846"/>
                      <a:pt x="6846" y="0"/>
                      <a:pt x="15255" y="0"/>
                    </a:cubicBezTo>
                    <a:lnTo>
                      <a:pt x="60239" y="0"/>
                    </a:lnTo>
                    <a:cubicBezTo>
                      <a:pt x="68648" y="0"/>
                      <a:pt x="75494" y="6846"/>
                      <a:pt x="75494" y="15255"/>
                    </a:cubicBezTo>
                    <a:lnTo>
                      <a:pt x="75494" y="60239"/>
                    </a:lnTo>
                    <a:cubicBezTo>
                      <a:pt x="75494" y="68648"/>
                      <a:pt x="68648" y="75494"/>
                      <a:pt x="60239" y="75494"/>
                    </a:cubicBezTo>
                    <a:close/>
                    <a:moveTo>
                      <a:pt x="15255" y="14884"/>
                    </a:moveTo>
                    <a:cubicBezTo>
                      <a:pt x="15069" y="14884"/>
                      <a:pt x="14883" y="15070"/>
                      <a:pt x="14883" y="15256"/>
                    </a:cubicBezTo>
                    <a:lnTo>
                      <a:pt x="14883" y="60239"/>
                    </a:lnTo>
                    <a:cubicBezTo>
                      <a:pt x="14883" y="60426"/>
                      <a:pt x="15069" y="60612"/>
                      <a:pt x="15255" y="60612"/>
                    </a:cubicBezTo>
                    <a:lnTo>
                      <a:pt x="60239" y="60612"/>
                    </a:lnTo>
                    <a:cubicBezTo>
                      <a:pt x="60425" y="60612"/>
                      <a:pt x="60611" y="60426"/>
                      <a:pt x="60611" y="60239"/>
                    </a:cubicBezTo>
                    <a:lnTo>
                      <a:pt x="60611" y="15256"/>
                    </a:lnTo>
                    <a:cubicBezTo>
                      <a:pt x="60611" y="15070"/>
                      <a:pt x="60425" y="14884"/>
                      <a:pt x="60239" y="1488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43" name="Google Shape;11443;p171"/>
              <p:cNvSpPr/>
              <p:nvPr/>
            </p:nvSpPr>
            <p:spPr>
              <a:xfrm>
                <a:off x="8618957" y="-24405"/>
                <a:ext cx="254979" cy="14882"/>
              </a:xfrm>
              <a:custGeom>
                <a:rect b="b" l="l" r="r" t="t"/>
                <a:pathLst>
                  <a:path extrusionOk="0" h="14882" w="254979">
                    <a:moveTo>
                      <a:pt x="247538" y="14883"/>
                    </a:moveTo>
                    <a:lnTo>
                      <a:pt x="7441" y="14883"/>
                    </a:lnTo>
                    <a:cubicBezTo>
                      <a:pt x="3349" y="14883"/>
                      <a:pt x="0" y="11534"/>
                      <a:pt x="0" y="7441"/>
                    </a:cubicBezTo>
                    <a:cubicBezTo>
                      <a:pt x="0" y="3349"/>
                      <a:pt x="3349" y="0"/>
                      <a:pt x="7441" y="0"/>
                    </a:cubicBezTo>
                    <a:lnTo>
                      <a:pt x="247538" y="0"/>
                    </a:lnTo>
                    <a:cubicBezTo>
                      <a:pt x="251631" y="0"/>
                      <a:pt x="254979" y="3349"/>
                      <a:pt x="254979" y="7441"/>
                    </a:cubicBezTo>
                    <a:cubicBezTo>
                      <a:pt x="254979" y="11534"/>
                      <a:pt x="251631" y="14883"/>
                      <a:pt x="247538" y="14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44" name="Google Shape;11444;p171"/>
              <p:cNvSpPr/>
              <p:nvPr/>
            </p:nvSpPr>
            <p:spPr>
              <a:xfrm>
                <a:off x="8531412" y="-54727"/>
                <a:ext cx="75494" cy="75494"/>
              </a:xfrm>
              <a:custGeom>
                <a:rect b="b" l="l" r="r" t="t"/>
                <a:pathLst>
                  <a:path extrusionOk="0" h="75494" w="75494">
                    <a:moveTo>
                      <a:pt x="60239" y="75494"/>
                    </a:moveTo>
                    <a:lnTo>
                      <a:pt x="15255" y="75494"/>
                    </a:lnTo>
                    <a:cubicBezTo>
                      <a:pt x="6846" y="75494"/>
                      <a:pt x="0" y="68648"/>
                      <a:pt x="0" y="60239"/>
                    </a:cubicBezTo>
                    <a:lnTo>
                      <a:pt x="0" y="15255"/>
                    </a:lnTo>
                    <a:cubicBezTo>
                      <a:pt x="0" y="6847"/>
                      <a:pt x="6846" y="0"/>
                      <a:pt x="15255" y="0"/>
                    </a:cubicBezTo>
                    <a:lnTo>
                      <a:pt x="60239" y="0"/>
                    </a:lnTo>
                    <a:cubicBezTo>
                      <a:pt x="68648" y="0"/>
                      <a:pt x="75494" y="6846"/>
                      <a:pt x="75494" y="15255"/>
                    </a:cubicBezTo>
                    <a:lnTo>
                      <a:pt x="75494" y="60239"/>
                    </a:lnTo>
                    <a:cubicBezTo>
                      <a:pt x="75494" y="68648"/>
                      <a:pt x="68648" y="75494"/>
                      <a:pt x="60239" y="75494"/>
                    </a:cubicBezTo>
                    <a:close/>
                    <a:moveTo>
                      <a:pt x="15255" y="14884"/>
                    </a:moveTo>
                    <a:cubicBezTo>
                      <a:pt x="15069" y="14884"/>
                      <a:pt x="14883" y="15070"/>
                      <a:pt x="14883" y="15256"/>
                    </a:cubicBezTo>
                    <a:lnTo>
                      <a:pt x="14883" y="60240"/>
                    </a:lnTo>
                    <a:cubicBezTo>
                      <a:pt x="14883" y="60426"/>
                      <a:pt x="15069" y="60612"/>
                      <a:pt x="15255" y="60612"/>
                    </a:cubicBezTo>
                    <a:lnTo>
                      <a:pt x="60239" y="60612"/>
                    </a:lnTo>
                    <a:cubicBezTo>
                      <a:pt x="60425" y="60612"/>
                      <a:pt x="60611" y="60426"/>
                      <a:pt x="60611" y="60240"/>
                    </a:cubicBezTo>
                    <a:lnTo>
                      <a:pt x="60611" y="15256"/>
                    </a:lnTo>
                    <a:cubicBezTo>
                      <a:pt x="60611" y="15070"/>
                      <a:pt x="60425" y="14884"/>
                      <a:pt x="60239" y="1488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45" name="Google Shape;11445;p171"/>
              <p:cNvSpPr/>
              <p:nvPr/>
            </p:nvSpPr>
            <p:spPr>
              <a:xfrm>
                <a:off x="8549058" y="-34177"/>
                <a:ext cx="40232" cy="34398"/>
              </a:xfrm>
              <a:custGeom>
                <a:rect b="b" l="l" r="r" t="t"/>
                <a:pathLst>
                  <a:path extrusionOk="0" h="34398" w="40232">
                    <a:moveTo>
                      <a:pt x="13275" y="34399"/>
                    </a:moveTo>
                    <a:cubicBezTo>
                      <a:pt x="13089" y="34399"/>
                      <a:pt x="12940" y="34399"/>
                      <a:pt x="12754" y="34361"/>
                    </a:cubicBezTo>
                    <a:cubicBezTo>
                      <a:pt x="10596" y="34213"/>
                      <a:pt x="8624" y="33134"/>
                      <a:pt x="7322" y="31422"/>
                    </a:cubicBezTo>
                    <a:lnTo>
                      <a:pt x="1480" y="23609"/>
                    </a:lnTo>
                    <a:cubicBezTo>
                      <a:pt x="-975" y="20335"/>
                      <a:pt x="-306" y="15646"/>
                      <a:pt x="2969" y="13190"/>
                    </a:cubicBezTo>
                    <a:cubicBezTo>
                      <a:pt x="6243" y="10735"/>
                      <a:pt x="10931" y="11404"/>
                      <a:pt x="13387" y="14679"/>
                    </a:cubicBezTo>
                    <a:lnTo>
                      <a:pt x="14094" y="15609"/>
                    </a:lnTo>
                    <a:lnTo>
                      <a:pt x="27526" y="2177"/>
                    </a:lnTo>
                    <a:cubicBezTo>
                      <a:pt x="30428" y="-726"/>
                      <a:pt x="35154" y="-726"/>
                      <a:pt x="38056" y="2177"/>
                    </a:cubicBezTo>
                    <a:cubicBezTo>
                      <a:pt x="40958" y="5079"/>
                      <a:pt x="40958" y="9804"/>
                      <a:pt x="38056" y="12706"/>
                    </a:cubicBezTo>
                    <a:lnTo>
                      <a:pt x="18559" y="32203"/>
                    </a:lnTo>
                    <a:cubicBezTo>
                      <a:pt x="17145" y="33617"/>
                      <a:pt x="15248" y="34398"/>
                      <a:pt x="13313" y="3439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446" name="Google Shape;11446;p171"/>
            <p:cNvSpPr/>
            <p:nvPr/>
          </p:nvSpPr>
          <p:spPr>
            <a:xfrm>
              <a:off x="1917700" y="4228003"/>
              <a:ext cx="432021" cy="347142"/>
            </a:xfrm>
            <a:custGeom>
              <a:rect b="b" l="l" r="r" t="t"/>
              <a:pathLst>
                <a:path extrusionOk="0" h="661023" w="822649">
                  <a:moveTo>
                    <a:pt x="238911" y="76311"/>
                  </a:moveTo>
                  <a:cubicBezTo>
                    <a:pt x="258667" y="76311"/>
                    <a:pt x="276564" y="87958"/>
                    <a:pt x="284527" y="106003"/>
                  </a:cubicBezTo>
                  <a:cubicBezTo>
                    <a:pt x="292489" y="124085"/>
                    <a:pt x="289066" y="145145"/>
                    <a:pt x="275746" y="159729"/>
                  </a:cubicBezTo>
                  <a:cubicBezTo>
                    <a:pt x="281439" y="161739"/>
                    <a:pt x="286945" y="164231"/>
                    <a:pt x="292229" y="167134"/>
                  </a:cubicBezTo>
                  <a:cubicBezTo>
                    <a:pt x="297252" y="160920"/>
                    <a:pt x="302759" y="155079"/>
                    <a:pt x="308675" y="149684"/>
                  </a:cubicBezTo>
                  <a:cubicBezTo>
                    <a:pt x="325641" y="134280"/>
                    <a:pt x="345881" y="122858"/>
                    <a:pt x="367834" y="116346"/>
                  </a:cubicBezTo>
                  <a:cubicBezTo>
                    <a:pt x="366680" y="115379"/>
                    <a:pt x="365527" y="114300"/>
                    <a:pt x="364448" y="113184"/>
                  </a:cubicBezTo>
                  <a:cubicBezTo>
                    <a:pt x="345509" y="94245"/>
                    <a:pt x="339817" y="65707"/>
                    <a:pt x="350086" y="40928"/>
                  </a:cubicBezTo>
                  <a:cubicBezTo>
                    <a:pt x="360355" y="16148"/>
                    <a:pt x="384540" y="0"/>
                    <a:pt x="411366" y="0"/>
                  </a:cubicBezTo>
                  <a:cubicBezTo>
                    <a:pt x="438192" y="0"/>
                    <a:pt x="462377" y="16148"/>
                    <a:pt x="472646" y="40928"/>
                  </a:cubicBezTo>
                  <a:cubicBezTo>
                    <a:pt x="482915" y="65708"/>
                    <a:pt x="477223" y="94246"/>
                    <a:pt x="458284" y="113184"/>
                  </a:cubicBezTo>
                  <a:cubicBezTo>
                    <a:pt x="457168" y="114300"/>
                    <a:pt x="456015" y="115342"/>
                    <a:pt x="454898" y="116346"/>
                  </a:cubicBezTo>
                  <a:cubicBezTo>
                    <a:pt x="476851" y="122895"/>
                    <a:pt x="497091" y="134280"/>
                    <a:pt x="514057" y="149684"/>
                  </a:cubicBezTo>
                  <a:cubicBezTo>
                    <a:pt x="519973" y="155079"/>
                    <a:pt x="525480" y="160920"/>
                    <a:pt x="530503" y="167134"/>
                  </a:cubicBezTo>
                  <a:cubicBezTo>
                    <a:pt x="535787" y="164231"/>
                    <a:pt x="541293" y="161739"/>
                    <a:pt x="546986" y="159729"/>
                  </a:cubicBezTo>
                  <a:cubicBezTo>
                    <a:pt x="533704" y="145145"/>
                    <a:pt x="530243" y="124085"/>
                    <a:pt x="538242" y="106003"/>
                  </a:cubicBezTo>
                  <a:cubicBezTo>
                    <a:pt x="546205" y="87958"/>
                    <a:pt x="564064" y="76311"/>
                    <a:pt x="583821" y="76311"/>
                  </a:cubicBezTo>
                  <a:cubicBezTo>
                    <a:pt x="603541" y="76311"/>
                    <a:pt x="621438" y="87958"/>
                    <a:pt x="629401" y="106003"/>
                  </a:cubicBezTo>
                  <a:cubicBezTo>
                    <a:pt x="637363" y="124085"/>
                    <a:pt x="633940" y="145145"/>
                    <a:pt x="620657" y="159729"/>
                  </a:cubicBezTo>
                  <a:cubicBezTo>
                    <a:pt x="634423" y="164641"/>
                    <a:pt x="647111" y="172231"/>
                    <a:pt x="657976" y="182054"/>
                  </a:cubicBezTo>
                  <a:cubicBezTo>
                    <a:pt x="678328" y="200472"/>
                    <a:pt x="691053" y="225847"/>
                    <a:pt x="693657" y="253194"/>
                  </a:cubicBezTo>
                  <a:cubicBezTo>
                    <a:pt x="693955" y="256208"/>
                    <a:pt x="693620" y="259296"/>
                    <a:pt x="692653" y="262198"/>
                  </a:cubicBezTo>
                  <a:cubicBezTo>
                    <a:pt x="691685" y="265138"/>
                    <a:pt x="690123" y="267854"/>
                    <a:pt x="688039" y="270124"/>
                  </a:cubicBezTo>
                  <a:cubicBezTo>
                    <a:pt x="685993" y="272393"/>
                    <a:pt x="683463" y="274216"/>
                    <a:pt x="680672" y="275481"/>
                  </a:cubicBezTo>
                  <a:cubicBezTo>
                    <a:pt x="677844" y="276746"/>
                    <a:pt x="674793" y="277379"/>
                    <a:pt x="671742" y="277342"/>
                  </a:cubicBezTo>
                  <a:lnTo>
                    <a:pt x="151030" y="277342"/>
                  </a:lnTo>
                  <a:cubicBezTo>
                    <a:pt x="147941" y="277379"/>
                    <a:pt x="144891" y="276746"/>
                    <a:pt x="142100" y="275481"/>
                  </a:cubicBezTo>
                  <a:cubicBezTo>
                    <a:pt x="139272" y="274216"/>
                    <a:pt x="136779" y="272393"/>
                    <a:pt x="134696" y="270124"/>
                  </a:cubicBezTo>
                  <a:cubicBezTo>
                    <a:pt x="130529" y="265547"/>
                    <a:pt x="128482" y="259371"/>
                    <a:pt x="129078" y="253195"/>
                  </a:cubicBezTo>
                  <a:cubicBezTo>
                    <a:pt x="133245" y="210518"/>
                    <a:pt x="161708" y="174093"/>
                    <a:pt x="202115" y="159731"/>
                  </a:cubicBezTo>
                  <a:cubicBezTo>
                    <a:pt x="188796" y="145146"/>
                    <a:pt x="185335" y="124086"/>
                    <a:pt x="193334" y="106041"/>
                  </a:cubicBezTo>
                  <a:cubicBezTo>
                    <a:pt x="201297" y="87959"/>
                    <a:pt x="219193" y="76313"/>
                    <a:pt x="238913" y="76350"/>
                  </a:cubicBezTo>
                  <a:close/>
                  <a:moveTo>
                    <a:pt x="71737" y="566592"/>
                  </a:moveTo>
                  <a:lnTo>
                    <a:pt x="72593" y="566592"/>
                  </a:lnTo>
                  <a:lnTo>
                    <a:pt x="72593" y="550407"/>
                  </a:lnTo>
                  <a:cubicBezTo>
                    <a:pt x="72630" y="545682"/>
                    <a:pt x="71775" y="540993"/>
                    <a:pt x="70026" y="536603"/>
                  </a:cubicBezTo>
                  <a:cubicBezTo>
                    <a:pt x="68166" y="532287"/>
                    <a:pt x="65449" y="528343"/>
                    <a:pt x="62064" y="525069"/>
                  </a:cubicBezTo>
                  <a:lnTo>
                    <a:pt x="17117" y="480086"/>
                  </a:lnTo>
                  <a:cubicBezTo>
                    <a:pt x="6066" y="469221"/>
                    <a:pt x="-110" y="454301"/>
                    <a:pt x="1" y="438786"/>
                  </a:cubicBezTo>
                  <a:lnTo>
                    <a:pt x="1" y="108497"/>
                  </a:lnTo>
                  <a:cubicBezTo>
                    <a:pt x="1" y="84685"/>
                    <a:pt x="19312" y="65375"/>
                    <a:pt x="43124" y="65375"/>
                  </a:cubicBezTo>
                  <a:cubicBezTo>
                    <a:pt x="66937" y="65375"/>
                    <a:pt x="86247" y="84685"/>
                    <a:pt x="86247" y="108497"/>
                  </a:cubicBezTo>
                  <a:lnTo>
                    <a:pt x="86247" y="317828"/>
                  </a:lnTo>
                  <a:cubicBezTo>
                    <a:pt x="93316" y="314108"/>
                    <a:pt x="101204" y="312210"/>
                    <a:pt x="109204" y="312359"/>
                  </a:cubicBezTo>
                  <a:cubicBezTo>
                    <a:pt x="121965" y="312508"/>
                    <a:pt x="134170" y="317717"/>
                    <a:pt x="143099" y="326832"/>
                  </a:cubicBezTo>
                  <a:lnTo>
                    <a:pt x="243893" y="429340"/>
                  </a:lnTo>
                  <a:cubicBezTo>
                    <a:pt x="249251" y="434735"/>
                    <a:pt x="253492" y="441098"/>
                    <a:pt x="256394" y="448093"/>
                  </a:cubicBezTo>
                  <a:cubicBezTo>
                    <a:pt x="259222" y="455125"/>
                    <a:pt x="260636" y="462640"/>
                    <a:pt x="260599" y="470231"/>
                  </a:cubicBezTo>
                  <a:lnTo>
                    <a:pt x="260599" y="566672"/>
                  </a:lnTo>
                  <a:cubicBezTo>
                    <a:pt x="265808" y="567192"/>
                    <a:pt x="270682" y="569462"/>
                    <a:pt x="274403" y="573183"/>
                  </a:cubicBezTo>
                  <a:lnTo>
                    <a:pt x="274328" y="573220"/>
                  </a:lnTo>
                  <a:cubicBezTo>
                    <a:pt x="278570" y="577350"/>
                    <a:pt x="280988" y="583042"/>
                    <a:pt x="280988" y="588995"/>
                  </a:cubicBezTo>
                  <a:lnTo>
                    <a:pt x="280988" y="638592"/>
                  </a:lnTo>
                  <a:cubicBezTo>
                    <a:pt x="280988" y="644545"/>
                    <a:pt x="278607" y="650238"/>
                    <a:pt x="274328" y="654405"/>
                  </a:cubicBezTo>
                  <a:lnTo>
                    <a:pt x="274403" y="654405"/>
                  </a:lnTo>
                  <a:cubicBezTo>
                    <a:pt x="270198" y="658647"/>
                    <a:pt x="264505" y="661028"/>
                    <a:pt x="258515" y="660991"/>
                  </a:cubicBezTo>
                  <a:lnTo>
                    <a:pt x="71739" y="660991"/>
                  </a:lnTo>
                  <a:cubicBezTo>
                    <a:pt x="65823" y="660991"/>
                    <a:pt x="60130" y="658610"/>
                    <a:pt x="55926" y="654405"/>
                  </a:cubicBezTo>
                  <a:cubicBezTo>
                    <a:pt x="51721" y="650238"/>
                    <a:pt x="49340" y="644545"/>
                    <a:pt x="49340" y="638592"/>
                  </a:cubicBezTo>
                  <a:lnTo>
                    <a:pt x="49340" y="588995"/>
                  </a:lnTo>
                  <a:cubicBezTo>
                    <a:pt x="49340" y="583042"/>
                    <a:pt x="51721" y="577349"/>
                    <a:pt x="55926" y="573182"/>
                  </a:cubicBezTo>
                  <a:lnTo>
                    <a:pt x="55926" y="573219"/>
                  </a:lnTo>
                  <a:cubicBezTo>
                    <a:pt x="60130" y="568977"/>
                    <a:pt x="65823" y="566596"/>
                    <a:pt x="71739" y="566559"/>
                  </a:cubicBezTo>
                  <a:close/>
                  <a:moveTo>
                    <a:pt x="72593" y="589176"/>
                  </a:moveTo>
                  <a:lnTo>
                    <a:pt x="71923" y="589176"/>
                  </a:lnTo>
                  <a:lnTo>
                    <a:pt x="71923" y="638439"/>
                  </a:lnTo>
                  <a:lnTo>
                    <a:pt x="258328" y="638439"/>
                  </a:lnTo>
                  <a:lnTo>
                    <a:pt x="258328" y="589176"/>
                  </a:lnTo>
                  <a:close/>
                  <a:moveTo>
                    <a:pt x="184731" y="474876"/>
                  </a:moveTo>
                  <a:cubicBezTo>
                    <a:pt x="188861" y="479341"/>
                    <a:pt x="188712" y="486299"/>
                    <a:pt x="184359" y="490577"/>
                  </a:cubicBezTo>
                  <a:cubicBezTo>
                    <a:pt x="180006" y="494819"/>
                    <a:pt x="173085" y="494856"/>
                    <a:pt x="168695" y="490652"/>
                  </a:cubicBezTo>
                  <a:cubicBezTo>
                    <a:pt x="137106" y="458394"/>
                    <a:pt x="105555" y="426135"/>
                    <a:pt x="74003" y="393916"/>
                  </a:cubicBezTo>
                  <a:lnTo>
                    <a:pt x="73966" y="393916"/>
                  </a:lnTo>
                  <a:cubicBezTo>
                    <a:pt x="70208" y="390046"/>
                    <a:pt x="67120" y="385544"/>
                    <a:pt x="64850" y="380633"/>
                  </a:cubicBezTo>
                  <a:cubicBezTo>
                    <a:pt x="64739" y="380447"/>
                    <a:pt x="64664" y="380261"/>
                    <a:pt x="64590" y="380075"/>
                  </a:cubicBezTo>
                  <a:cubicBezTo>
                    <a:pt x="64032" y="378847"/>
                    <a:pt x="63585" y="377657"/>
                    <a:pt x="63139" y="376429"/>
                  </a:cubicBezTo>
                  <a:lnTo>
                    <a:pt x="62953" y="375908"/>
                  </a:lnTo>
                  <a:cubicBezTo>
                    <a:pt x="62729" y="375238"/>
                    <a:pt x="62506" y="374494"/>
                    <a:pt x="62320" y="373824"/>
                  </a:cubicBezTo>
                  <a:cubicBezTo>
                    <a:pt x="62171" y="373341"/>
                    <a:pt x="62023" y="372857"/>
                    <a:pt x="61948" y="372373"/>
                  </a:cubicBezTo>
                  <a:cubicBezTo>
                    <a:pt x="60944" y="368504"/>
                    <a:pt x="60460" y="364523"/>
                    <a:pt x="60460" y="360541"/>
                  </a:cubicBezTo>
                  <a:cubicBezTo>
                    <a:pt x="60460" y="357453"/>
                    <a:pt x="60758" y="354402"/>
                    <a:pt x="61316" y="351351"/>
                  </a:cubicBezTo>
                  <a:cubicBezTo>
                    <a:pt x="61874" y="348635"/>
                    <a:pt x="62655" y="345956"/>
                    <a:pt x="63622" y="343352"/>
                  </a:cubicBezTo>
                  <a:lnTo>
                    <a:pt x="63622" y="108503"/>
                  </a:lnTo>
                  <a:cubicBezTo>
                    <a:pt x="63622" y="97155"/>
                    <a:pt x="54432" y="87966"/>
                    <a:pt x="43085" y="87966"/>
                  </a:cubicBezTo>
                  <a:cubicBezTo>
                    <a:pt x="31774" y="87966"/>
                    <a:pt x="22584" y="97156"/>
                    <a:pt x="22584" y="108503"/>
                  </a:cubicBezTo>
                  <a:lnTo>
                    <a:pt x="22584" y="438792"/>
                  </a:lnTo>
                  <a:cubicBezTo>
                    <a:pt x="22510" y="443518"/>
                    <a:pt x="23365" y="448243"/>
                    <a:pt x="25151" y="452596"/>
                  </a:cubicBezTo>
                  <a:cubicBezTo>
                    <a:pt x="27012" y="456912"/>
                    <a:pt x="29691" y="460856"/>
                    <a:pt x="33039" y="464130"/>
                  </a:cubicBezTo>
                  <a:lnTo>
                    <a:pt x="78023" y="509114"/>
                  </a:lnTo>
                  <a:cubicBezTo>
                    <a:pt x="89111" y="519978"/>
                    <a:pt x="95287" y="534898"/>
                    <a:pt x="95138" y="550413"/>
                  </a:cubicBezTo>
                  <a:lnTo>
                    <a:pt x="95138" y="566561"/>
                  </a:lnTo>
                  <a:lnTo>
                    <a:pt x="238013" y="566561"/>
                  </a:lnTo>
                  <a:lnTo>
                    <a:pt x="238013" y="470234"/>
                  </a:lnTo>
                  <a:cubicBezTo>
                    <a:pt x="238088" y="465584"/>
                    <a:pt x="237269" y="460933"/>
                    <a:pt x="235558" y="456617"/>
                  </a:cubicBezTo>
                  <a:cubicBezTo>
                    <a:pt x="233735" y="452338"/>
                    <a:pt x="231093" y="448431"/>
                    <a:pt x="227819" y="445120"/>
                  </a:cubicBezTo>
                  <a:lnTo>
                    <a:pt x="127025" y="342612"/>
                  </a:lnTo>
                  <a:cubicBezTo>
                    <a:pt x="117165" y="332454"/>
                    <a:pt x="100943" y="332193"/>
                    <a:pt x="90711" y="342016"/>
                  </a:cubicBezTo>
                  <a:lnTo>
                    <a:pt x="90711" y="342165"/>
                  </a:lnTo>
                  <a:cubicBezTo>
                    <a:pt x="88441" y="344361"/>
                    <a:pt x="86581" y="347002"/>
                    <a:pt x="85316" y="349904"/>
                  </a:cubicBezTo>
                  <a:cubicBezTo>
                    <a:pt x="84200" y="352434"/>
                    <a:pt x="83493" y="355076"/>
                    <a:pt x="83158" y="357792"/>
                  </a:cubicBezTo>
                  <a:cubicBezTo>
                    <a:pt x="83121" y="358536"/>
                    <a:pt x="83046" y="359318"/>
                    <a:pt x="83046" y="360025"/>
                  </a:cubicBezTo>
                  <a:lnTo>
                    <a:pt x="83046" y="360062"/>
                  </a:lnTo>
                  <a:cubicBezTo>
                    <a:pt x="83009" y="362294"/>
                    <a:pt x="83270" y="364564"/>
                    <a:pt x="83790" y="366759"/>
                  </a:cubicBezTo>
                  <a:lnTo>
                    <a:pt x="83865" y="366982"/>
                  </a:lnTo>
                  <a:cubicBezTo>
                    <a:pt x="84088" y="367652"/>
                    <a:pt x="84274" y="368396"/>
                    <a:pt x="84535" y="369066"/>
                  </a:cubicBezTo>
                  <a:lnTo>
                    <a:pt x="84535" y="369178"/>
                  </a:lnTo>
                  <a:cubicBezTo>
                    <a:pt x="85763" y="372526"/>
                    <a:pt x="87697" y="375614"/>
                    <a:pt x="90153" y="378182"/>
                  </a:cubicBezTo>
                  <a:close/>
                  <a:moveTo>
                    <a:pt x="750687" y="589176"/>
                  </a:moveTo>
                  <a:lnTo>
                    <a:pt x="564245" y="589176"/>
                  </a:lnTo>
                  <a:lnTo>
                    <a:pt x="564245" y="638439"/>
                  </a:lnTo>
                  <a:lnTo>
                    <a:pt x="750687" y="638439"/>
                  </a:lnTo>
                  <a:close/>
                  <a:moveTo>
                    <a:pt x="750055" y="566592"/>
                  </a:moveTo>
                  <a:lnTo>
                    <a:pt x="750836" y="566592"/>
                  </a:lnTo>
                  <a:lnTo>
                    <a:pt x="750836" y="566629"/>
                  </a:lnTo>
                  <a:cubicBezTo>
                    <a:pt x="756789" y="566592"/>
                    <a:pt x="762520" y="568973"/>
                    <a:pt x="766724" y="573215"/>
                  </a:cubicBezTo>
                  <a:lnTo>
                    <a:pt x="766724" y="573252"/>
                  </a:lnTo>
                  <a:cubicBezTo>
                    <a:pt x="770891" y="577419"/>
                    <a:pt x="773272" y="583112"/>
                    <a:pt x="773235" y="589027"/>
                  </a:cubicBezTo>
                  <a:lnTo>
                    <a:pt x="773235" y="638624"/>
                  </a:lnTo>
                  <a:cubicBezTo>
                    <a:pt x="773272" y="644540"/>
                    <a:pt x="770928" y="650233"/>
                    <a:pt x="766724" y="654437"/>
                  </a:cubicBezTo>
                  <a:cubicBezTo>
                    <a:pt x="762520" y="658679"/>
                    <a:pt x="756789" y="661060"/>
                    <a:pt x="750836" y="661023"/>
                  </a:cubicBezTo>
                  <a:lnTo>
                    <a:pt x="564061" y="661023"/>
                  </a:lnTo>
                  <a:cubicBezTo>
                    <a:pt x="558145" y="661060"/>
                    <a:pt x="552414" y="658679"/>
                    <a:pt x="548247" y="654437"/>
                  </a:cubicBezTo>
                  <a:cubicBezTo>
                    <a:pt x="544043" y="650233"/>
                    <a:pt x="541661" y="644577"/>
                    <a:pt x="541661" y="638624"/>
                  </a:cubicBezTo>
                  <a:lnTo>
                    <a:pt x="541661" y="588990"/>
                  </a:lnTo>
                  <a:cubicBezTo>
                    <a:pt x="541699" y="583074"/>
                    <a:pt x="544043" y="577381"/>
                    <a:pt x="548247" y="573215"/>
                  </a:cubicBezTo>
                  <a:lnTo>
                    <a:pt x="548247" y="573140"/>
                  </a:lnTo>
                  <a:cubicBezTo>
                    <a:pt x="551931" y="569457"/>
                    <a:pt x="556805" y="567150"/>
                    <a:pt x="562014" y="566666"/>
                  </a:cubicBezTo>
                  <a:lnTo>
                    <a:pt x="562014" y="470226"/>
                  </a:lnTo>
                  <a:cubicBezTo>
                    <a:pt x="561865" y="454896"/>
                    <a:pt x="567929" y="440163"/>
                    <a:pt x="578757" y="429335"/>
                  </a:cubicBezTo>
                  <a:lnTo>
                    <a:pt x="679512" y="326827"/>
                  </a:lnTo>
                  <a:cubicBezTo>
                    <a:pt x="694432" y="311646"/>
                    <a:pt x="717538" y="307962"/>
                    <a:pt x="736439" y="317785"/>
                  </a:cubicBezTo>
                  <a:lnTo>
                    <a:pt x="736439" y="108493"/>
                  </a:lnTo>
                  <a:cubicBezTo>
                    <a:pt x="736439" y="84680"/>
                    <a:pt x="755712" y="65370"/>
                    <a:pt x="779525" y="65370"/>
                  </a:cubicBezTo>
                  <a:cubicBezTo>
                    <a:pt x="803337" y="65370"/>
                    <a:pt x="822647" y="84680"/>
                    <a:pt x="822647" y="108493"/>
                  </a:cubicBezTo>
                  <a:lnTo>
                    <a:pt x="822647" y="438781"/>
                  </a:lnTo>
                  <a:cubicBezTo>
                    <a:pt x="822796" y="454297"/>
                    <a:pt x="816620" y="469217"/>
                    <a:pt x="805532" y="480044"/>
                  </a:cubicBezTo>
                  <a:lnTo>
                    <a:pt x="760548" y="525027"/>
                  </a:lnTo>
                  <a:lnTo>
                    <a:pt x="760548" y="525065"/>
                  </a:lnTo>
                  <a:cubicBezTo>
                    <a:pt x="757199" y="528339"/>
                    <a:pt x="754483" y="532246"/>
                    <a:pt x="752660" y="536599"/>
                  </a:cubicBezTo>
                  <a:cubicBezTo>
                    <a:pt x="750874" y="540952"/>
                    <a:pt x="749981" y="545677"/>
                    <a:pt x="750056" y="550402"/>
                  </a:cubicBezTo>
                  <a:close/>
                  <a:moveTo>
                    <a:pt x="653948" y="490615"/>
                  </a:moveTo>
                  <a:cubicBezTo>
                    <a:pt x="649557" y="494745"/>
                    <a:pt x="642674" y="494707"/>
                    <a:pt x="638358" y="490466"/>
                  </a:cubicBezTo>
                  <a:cubicBezTo>
                    <a:pt x="634042" y="486261"/>
                    <a:pt x="633819" y="479378"/>
                    <a:pt x="637837" y="474876"/>
                  </a:cubicBezTo>
                  <a:lnTo>
                    <a:pt x="732492" y="378245"/>
                  </a:lnTo>
                  <a:lnTo>
                    <a:pt x="732492" y="378282"/>
                  </a:lnTo>
                  <a:cubicBezTo>
                    <a:pt x="734985" y="375678"/>
                    <a:pt x="736882" y="372627"/>
                    <a:pt x="738110" y="369241"/>
                  </a:cubicBezTo>
                  <a:lnTo>
                    <a:pt x="738147" y="369129"/>
                  </a:lnTo>
                  <a:cubicBezTo>
                    <a:pt x="738371" y="368460"/>
                    <a:pt x="738594" y="367715"/>
                    <a:pt x="738780" y="367046"/>
                  </a:cubicBezTo>
                  <a:lnTo>
                    <a:pt x="738854" y="366822"/>
                  </a:lnTo>
                  <a:cubicBezTo>
                    <a:pt x="739412" y="364627"/>
                    <a:pt x="739673" y="362395"/>
                    <a:pt x="739636" y="360125"/>
                  </a:cubicBezTo>
                  <a:cubicBezTo>
                    <a:pt x="739636" y="359381"/>
                    <a:pt x="739561" y="358600"/>
                    <a:pt x="739524" y="357893"/>
                  </a:cubicBezTo>
                  <a:lnTo>
                    <a:pt x="739524" y="357856"/>
                  </a:lnTo>
                  <a:cubicBezTo>
                    <a:pt x="739226" y="355139"/>
                    <a:pt x="738482" y="352498"/>
                    <a:pt x="737366" y="350005"/>
                  </a:cubicBezTo>
                  <a:cubicBezTo>
                    <a:pt x="736064" y="347103"/>
                    <a:pt x="734241" y="344461"/>
                    <a:pt x="731971" y="342229"/>
                  </a:cubicBezTo>
                  <a:lnTo>
                    <a:pt x="731859" y="342117"/>
                  </a:lnTo>
                  <a:cubicBezTo>
                    <a:pt x="726985" y="337392"/>
                    <a:pt x="720437" y="334787"/>
                    <a:pt x="713665" y="334899"/>
                  </a:cubicBezTo>
                  <a:cubicBezTo>
                    <a:pt x="706856" y="335010"/>
                    <a:pt x="700345" y="337801"/>
                    <a:pt x="695545" y="342675"/>
                  </a:cubicBezTo>
                  <a:lnTo>
                    <a:pt x="594790" y="445107"/>
                  </a:lnTo>
                  <a:cubicBezTo>
                    <a:pt x="591478" y="448381"/>
                    <a:pt x="588874" y="452288"/>
                    <a:pt x="587088" y="456604"/>
                  </a:cubicBezTo>
                  <a:cubicBezTo>
                    <a:pt x="585339" y="460920"/>
                    <a:pt x="584483" y="465571"/>
                    <a:pt x="584558" y="470222"/>
                  </a:cubicBezTo>
                  <a:lnTo>
                    <a:pt x="584558" y="566548"/>
                  </a:lnTo>
                  <a:lnTo>
                    <a:pt x="727471" y="566548"/>
                  </a:lnTo>
                  <a:lnTo>
                    <a:pt x="727471" y="550400"/>
                  </a:lnTo>
                  <a:cubicBezTo>
                    <a:pt x="727322" y="534885"/>
                    <a:pt x="733499" y="520002"/>
                    <a:pt x="744587" y="509138"/>
                  </a:cubicBezTo>
                  <a:lnTo>
                    <a:pt x="789533" y="464154"/>
                  </a:lnTo>
                  <a:cubicBezTo>
                    <a:pt x="792919" y="460880"/>
                    <a:pt x="795598" y="456936"/>
                    <a:pt x="797458" y="452620"/>
                  </a:cubicBezTo>
                  <a:cubicBezTo>
                    <a:pt x="799207" y="448230"/>
                    <a:pt x="800100" y="443542"/>
                    <a:pt x="800063" y="438817"/>
                  </a:cubicBezTo>
                  <a:lnTo>
                    <a:pt x="800063" y="108490"/>
                  </a:lnTo>
                  <a:cubicBezTo>
                    <a:pt x="800063" y="97142"/>
                    <a:pt x="790873" y="87952"/>
                    <a:pt x="779525" y="87952"/>
                  </a:cubicBezTo>
                  <a:cubicBezTo>
                    <a:pt x="768214" y="87952"/>
                    <a:pt x="759024" y="97142"/>
                    <a:pt x="759024" y="108490"/>
                  </a:cubicBezTo>
                  <a:lnTo>
                    <a:pt x="759024" y="343262"/>
                  </a:lnTo>
                  <a:cubicBezTo>
                    <a:pt x="759954" y="345866"/>
                    <a:pt x="760736" y="348545"/>
                    <a:pt x="761257" y="351261"/>
                  </a:cubicBezTo>
                  <a:cubicBezTo>
                    <a:pt x="761852" y="354312"/>
                    <a:pt x="762150" y="357363"/>
                    <a:pt x="762150" y="360451"/>
                  </a:cubicBezTo>
                  <a:cubicBezTo>
                    <a:pt x="762150" y="364433"/>
                    <a:pt x="761666" y="368414"/>
                    <a:pt x="760699" y="372283"/>
                  </a:cubicBezTo>
                  <a:cubicBezTo>
                    <a:pt x="760550" y="372767"/>
                    <a:pt x="760401" y="373251"/>
                    <a:pt x="760289" y="373734"/>
                  </a:cubicBezTo>
                  <a:lnTo>
                    <a:pt x="759620" y="375818"/>
                  </a:lnTo>
                  <a:lnTo>
                    <a:pt x="759434" y="376339"/>
                  </a:lnTo>
                  <a:cubicBezTo>
                    <a:pt x="759024" y="377567"/>
                    <a:pt x="758541" y="378757"/>
                    <a:pt x="758020" y="379985"/>
                  </a:cubicBezTo>
                  <a:cubicBezTo>
                    <a:pt x="757908" y="380171"/>
                    <a:pt x="757871" y="380394"/>
                    <a:pt x="757722" y="380543"/>
                  </a:cubicBezTo>
                  <a:lnTo>
                    <a:pt x="757759" y="380543"/>
                  </a:lnTo>
                  <a:cubicBezTo>
                    <a:pt x="755490" y="385455"/>
                    <a:pt x="752439" y="389957"/>
                    <a:pt x="748644" y="393826"/>
                  </a:cubicBezTo>
                  <a:cubicBezTo>
                    <a:pt x="717092" y="426159"/>
                    <a:pt x="685540" y="458380"/>
                    <a:pt x="653952" y="490562"/>
                  </a:cubicBezTo>
                  <a:close/>
                  <a:moveTo>
                    <a:pt x="279348" y="185815"/>
                  </a:moveTo>
                  <a:cubicBezTo>
                    <a:pt x="274772" y="183433"/>
                    <a:pt x="270009" y="181461"/>
                    <a:pt x="265061" y="179973"/>
                  </a:cubicBezTo>
                  <a:cubicBezTo>
                    <a:pt x="256615" y="177331"/>
                    <a:pt x="247834" y="175992"/>
                    <a:pt x="238979" y="176029"/>
                  </a:cubicBezTo>
                  <a:cubicBezTo>
                    <a:pt x="193958" y="175992"/>
                    <a:pt x="156230" y="209999"/>
                    <a:pt x="151616" y="254796"/>
                  </a:cubicBezTo>
                  <a:lnTo>
                    <a:pt x="259515" y="254796"/>
                  </a:lnTo>
                  <a:lnTo>
                    <a:pt x="259478" y="254796"/>
                  </a:lnTo>
                  <a:cubicBezTo>
                    <a:pt x="259143" y="252601"/>
                    <a:pt x="259069" y="250369"/>
                    <a:pt x="259329" y="248136"/>
                  </a:cubicBezTo>
                  <a:cubicBezTo>
                    <a:pt x="261413" y="226147"/>
                    <a:pt x="268296" y="204901"/>
                    <a:pt x="279422" y="185814"/>
                  </a:cubicBezTo>
                  <a:close/>
                  <a:moveTo>
                    <a:pt x="285748" y="254797"/>
                  </a:moveTo>
                  <a:lnTo>
                    <a:pt x="536894" y="254797"/>
                  </a:lnTo>
                  <a:cubicBezTo>
                    <a:pt x="537452" y="254797"/>
                    <a:pt x="538010" y="254685"/>
                    <a:pt x="538568" y="254499"/>
                  </a:cubicBezTo>
                  <a:cubicBezTo>
                    <a:pt x="539089" y="254238"/>
                    <a:pt x="539535" y="253866"/>
                    <a:pt x="539908" y="253420"/>
                  </a:cubicBezTo>
                  <a:cubicBezTo>
                    <a:pt x="540317" y="253048"/>
                    <a:pt x="540614" y="252564"/>
                    <a:pt x="540838" y="252043"/>
                  </a:cubicBezTo>
                  <a:cubicBezTo>
                    <a:pt x="540987" y="251448"/>
                    <a:pt x="541061" y="250853"/>
                    <a:pt x="540987" y="250295"/>
                  </a:cubicBezTo>
                  <a:cubicBezTo>
                    <a:pt x="534512" y="183545"/>
                    <a:pt x="478404" y="132613"/>
                    <a:pt x="411323" y="132613"/>
                  </a:cubicBezTo>
                  <a:cubicBezTo>
                    <a:pt x="344241" y="132613"/>
                    <a:pt x="288126" y="183550"/>
                    <a:pt x="281659" y="250295"/>
                  </a:cubicBezTo>
                  <a:cubicBezTo>
                    <a:pt x="281584" y="250853"/>
                    <a:pt x="281659" y="251448"/>
                    <a:pt x="281808" y="252043"/>
                  </a:cubicBezTo>
                  <a:cubicBezTo>
                    <a:pt x="282031" y="252564"/>
                    <a:pt x="282329" y="253048"/>
                    <a:pt x="282738" y="253420"/>
                  </a:cubicBezTo>
                  <a:cubicBezTo>
                    <a:pt x="283110" y="253866"/>
                    <a:pt x="283556" y="254238"/>
                    <a:pt x="284077" y="254499"/>
                  </a:cubicBezTo>
                  <a:cubicBezTo>
                    <a:pt x="284635" y="254685"/>
                    <a:pt x="285194" y="254797"/>
                    <a:pt x="285752" y="254797"/>
                  </a:cubicBezTo>
                  <a:close/>
                  <a:moveTo>
                    <a:pt x="543218" y="185815"/>
                  </a:moveTo>
                  <a:lnTo>
                    <a:pt x="543256" y="185815"/>
                  </a:lnTo>
                  <a:cubicBezTo>
                    <a:pt x="554418" y="204902"/>
                    <a:pt x="561264" y="226147"/>
                    <a:pt x="563422" y="248137"/>
                  </a:cubicBezTo>
                  <a:cubicBezTo>
                    <a:pt x="563571" y="250369"/>
                    <a:pt x="563534" y="252564"/>
                    <a:pt x="563236" y="254797"/>
                  </a:cubicBezTo>
                  <a:lnTo>
                    <a:pt x="671135" y="254797"/>
                  </a:lnTo>
                  <a:cubicBezTo>
                    <a:pt x="666447" y="210037"/>
                    <a:pt x="628719" y="176030"/>
                    <a:pt x="583736" y="176030"/>
                  </a:cubicBezTo>
                  <a:cubicBezTo>
                    <a:pt x="574918" y="175993"/>
                    <a:pt x="566099" y="177332"/>
                    <a:pt x="557690" y="179974"/>
                  </a:cubicBezTo>
                  <a:cubicBezTo>
                    <a:pt x="552705" y="181462"/>
                    <a:pt x="547905" y="183434"/>
                    <a:pt x="543329" y="185815"/>
                  </a:cubicBezTo>
                  <a:close/>
                  <a:moveTo>
                    <a:pt x="411316" y="22623"/>
                  </a:moveTo>
                  <a:cubicBezTo>
                    <a:pt x="390517" y="22660"/>
                    <a:pt x="372621" y="37357"/>
                    <a:pt x="368602" y="57783"/>
                  </a:cubicBezTo>
                  <a:cubicBezTo>
                    <a:pt x="364547" y="78173"/>
                    <a:pt x="375486" y="98600"/>
                    <a:pt x="394722" y="106562"/>
                  </a:cubicBezTo>
                  <a:cubicBezTo>
                    <a:pt x="413957" y="114487"/>
                    <a:pt x="436134" y="107752"/>
                    <a:pt x="447667" y="90451"/>
                  </a:cubicBezTo>
                  <a:cubicBezTo>
                    <a:pt x="459201" y="73150"/>
                    <a:pt x="456932" y="50081"/>
                    <a:pt x="442235" y="35385"/>
                  </a:cubicBezTo>
                  <a:cubicBezTo>
                    <a:pt x="434050" y="27200"/>
                    <a:pt x="422925" y="22586"/>
                    <a:pt x="411316" y="22624"/>
                  </a:cubicBezTo>
                  <a:close/>
                  <a:moveTo>
                    <a:pt x="602969" y="106934"/>
                  </a:moveTo>
                  <a:cubicBezTo>
                    <a:pt x="596532" y="100497"/>
                    <a:pt x="587305" y="97670"/>
                    <a:pt x="578375" y="99456"/>
                  </a:cubicBezTo>
                  <a:cubicBezTo>
                    <a:pt x="569445" y="101242"/>
                    <a:pt x="562004" y="107343"/>
                    <a:pt x="558507" y="115752"/>
                  </a:cubicBezTo>
                  <a:cubicBezTo>
                    <a:pt x="555047" y="124161"/>
                    <a:pt x="555977" y="133760"/>
                    <a:pt x="561037" y="141350"/>
                  </a:cubicBezTo>
                  <a:cubicBezTo>
                    <a:pt x="566097" y="148903"/>
                    <a:pt x="574618" y="153442"/>
                    <a:pt x="583733" y="153442"/>
                  </a:cubicBezTo>
                  <a:cubicBezTo>
                    <a:pt x="594709" y="153405"/>
                    <a:pt x="604643" y="146782"/>
                    <a:pt x="608848" y="136588"/>
                  </a:cubicBezTo>
                  <a:cubicBezTo>
                    <a:pt x="613052" y="126430"/>
                    <a:pt x="610745" y="114710"/>
                    <a:pt x="602969" y="106934"/>
                  </a:cubicBezTo>
                  <a:close/>
                  <a:moveTo>
                    <a:pt x="151427" y="255134"/>
                  </a:moveTo>
                  <a:cubicBezTo>
                    <a:pt x="151427" y="255134"/>
                    <a:pt x="151352" y="255134"/>
                    <a:pt x="151427" y="255134"/>
                  </a:cubicBezTo>
                  <a:close/>
                  <a:moveTo>
                    <a:pt x="258173" y="106934"/>
                  </a:moveTo>
                  <a:cubicBezTo>
                    <a:pt x="248983" y="97781"/>
                    <a:pt x="234621" y="96404"/>
                    <a:pt x="223868" y="103660"/>
                  </a:cubicBezTo>
                  <a:cubicBezTo>
                    <a:pt x="213115" y="110878"/>
                    <a:pt x="208948" y="124682"/>
                    <a:pt x="213933" y="136662"/>
                  </a:cubicBezTo>
                  <a:cubicBezTo>
                    <a:pt x="218919" y="148606"/>
                    <a:pt x="231644" y="155377"/>
                    <a:pt x="244331" y="152847"/>
                  </a:cubicBezTo>
                  <a:cubicBezTo>
                    <a:pt x="257056" y="150317"/>
                    <a:pt x="266209" y="139155"/>
                    <a:pt x="266172" y="126169"/>
                  </a:cubicBezTo>
                  <a:cubicBezTo>
                    <a:pt x="266210" y="118951"/>
                    <a:pt x="263307" y="111993"/>
                    <a:pt x="258173" y="10693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407"/>
                                        </p:tgtEl>
                                        <p:attrNameLst>
                                          <p:attrName>style.visibility</p:attrName>
                                        </p:attrNameLst>
                                      </p:cBhvr>
                                      <p:to>
                                        <p:strVal val="visible"/>
                                      </p:to>
                                    </p:set>
                                    <p:animEffect filter="fade" transition="in">
                                      <p:cBhvr>
                                        <p:cTn dur="500"/>
                                        <p:tgtEl>
                                          <p:spTgt spid="11407"/>
                                        </p:tgtEl>
                                      </p:cBhvr>
                                    </p:animEffect>
                                  </p:childTnLst>
                                </p:cTn>
                              </p:par>
                              <p:par>
                                <p:cTn fill="hold" nodeType="withEffect" presetClass="entr" presetID="10" presetSubtype="0">
                                  <p:stCondLst>
                                    <p:cond delay="250"/>
                                  </p:stCondLst>
                                  <p:childTnLst>
                                    <p:set>
                                      <p:cBhvr>
                                        <p:cTn dur="1" fill="hold">
                                          <p:stCondLst>
                                            <p:cond delay="0"/>
                                          </p:stCondLst>
                                        </p:cTn>
                                        <p:tgtEl>
                                          <p:spTgt spid="11387"/>
                                        </p:tgtEl>
                                        <p:attrNameLst>
                                          <p:attrName>style.visibility</p:attrName>
                                        </p:attrNameLst>
                                      </p:cBhvr>
                                      <p:to>
                                        <p:strVal val="visible"/>
                                      </p:to>
                                    </p:set>
                                    <p:animEffect filter="fade" transition="in">
                                      <p:cBhvr>
                                        <p:cTn dur="500"/>
                                        <p:tgtEl>
                                          <p:spTgt spid="11387"/>
                                        </p:tgtEl>
                                      </p:cBhvr>
                                    </p:animEffect>
                                  </p:childTnLst>
                                </p:cTn>
                              </p:par>
                              <p:par>
                                <p:cTn fill="hold" nodeType="withEffect" presetClass="entr" presetID="10" presetSubtype="0">
                                  <p:stCondLst>
                                    <p:cond delay="250"/>
                                  </p:stCondLst>
                                  <p:childTnLst>
                                    <p:set>
                                      <p:cBhvr>
                                        <p:cTn dur="1" fill="hold">
                                          <p:stCondLst>
                                            <p:cond delay="0"/>
                                          </p:stCondLst>
                                        </p:cTn>
                                        <p:tgtEl>
                                          <p:spTgt spid="11391"/>
                                        </p:tgtEl>
                                        <p:attrNameLst>
                                          <p:attrName>style.visibility</p:attrName>
                                        </p:attrNameLst>
                                      </p:cBhvr>
                                      <p:to>
                                        <p:strVal val="visible"/>
                                      </p:to>
                                    </p:set>
                                    <p:animEffect filter="fade" transition="in">
                                      <p:cBhvr>
                                        <p:cTn dur="500"/>
                                        <p:tgtEl>
                                          <p:spTgt spid="11391"/>
                                        </p:tgtEl>
                                      </p:cBhvr>
                                    </p:animEffect>
                                  </p:childTnLst>
                                </p:cTn>
                              </p:par>
                              <p:par>
                                <p:cTn fill="hold" nodeType="withEffect" presetClass="entr" presetID="10" presetSubtype="0">
                                  <p:stCondLst>
                                    <p:cond delay="250"/>
                                  </p:stCondLst>
                                  <p:childTnLst>
                                    <p:set>
                                      <p:cBhvr>
                                        <p:cTn dur="1" fill="hold">
                                          <p:stCondLst>
                                            <p:cond delay="0"/>
                                          </p:stCondLst>
                                        </p:cTn>
                                        <p:tgtEl>
                                          <p:spTgt spid="11392"/>
                                        </p:tgtEl>
                                        <p:attrNameLst>
                                          <p:attrName>style.visibility</p:attrName>
                                        </p:attrNameLst>
                                      </p:cBhvr>
                                      <p:to>
                                        <p:strVal val="visible"/>
                                      </p:to>
                                    </p:set>
                                    <p:animEffect filter="fade" transition="in">
                                      <p:cBhvr>
                                        <p:cTn dur="500"/>
                                        <p:tgtEl>
                                          <p:spTgt spid="11392"/>
                                        </p:tgtEl>
                                      </p:cBhvr>
                                    </p:animEffect>
                                  </p:childTnLst>
                                </p:cTn>
                              </p:par>
                              <p:par>
                                <p:cTn fill="hold" nodeType="withEffect" presetClass="entr" presetID="10" presetSubtype="0">
                                  <p:stCondLst>
                                    <p:cond delay="250"/>
                                  </p:stCondLst>
                                  <p:childTnLst>
                                    <p:set>
                                      <p:cBhvr>
                                        <p:cTn dur="1" fill="hold">
                                          <p:stCondLst>
                                            <p:cond delay="0"/>
                                          </p:stCondLst>
                                        </p:cTn>
                                        <p:tgtEl>
                                          <p:spTgt spid="11384"/>
                                        </p:tgtEl>
                                        <p:attrNameLst>
                                          <p:attrName>style.visibility</p:attrName>
                                        </p:attrNameLst>
                                      </p:cBhvr>
                                      <p:to>
                                        <p:strVal val="visible"/>
                                      </p:to>
                                    </p:set>
                                    <p:animEffect filter="fade" transition="in">
                                      <p:cBhvr>
                                        <p:cTn dur="500"/>
                                        <p:tgtEl>
                                          <p:spTgt spid="11384"/>
                                        </p:tgtEl>
                                      </p:cBhvr>
                                    </p:animEffect>
                                  </p:childTnLst>
                                </p:cTn>
                              </p:par>
                              <p:par>
                                <p:cTn fill="hold" nodeType="withEffect" presetClass="entr" presetID="10" presetSubtype="0">
                                  <p:stCondLst>
                                    <p:cond delay="250"/>
                                  </p:stCondLst>
                                  <p:childTnLst>
                                    <p:set>
                                      <p:cBhvr>
                                        <p:cTn dur="1" fill="hold">
                                          <p:stCondLst>
                                            <p:cond delay="0"/>
                                          </p:stCondLst>
                                        </p:cTn>
                                        <p:tgtEl>
                                          <p:spTgt spid="11385"/>
                                        </p:tgtEl>
                                        <p:attrNameLst>
                                          <p:attrName>style.visibility</p:attrName>
                                        </p:attrNameLst>
                                      </p:cBhvr>
                                      <p:to>
                                        <p:strVal val="visible"/>
                                      </p:to>
                                    </p:set>
                                    <p:animEffect filter="fade" transition="in">
                                      <p:cBhvr>
                                        <p:cTn dur="500"/>
                                        <p:tgtEl>
                                          <p:spTgt spid="11385"/>
                                        </p:tgtEl>
                                      </p:cBhvr>
                                    </p:animEffect>
                                  </p:childTnLst>
                                </p:cTn>
                              </p:par>
                              <p:par>
                                <p:cTn fill="hold" nodeType="withEffect" presetClass="entr" presetID="10" presetSubtype="0">
                                  <p:stCondLst>
                                    <p:cond delay="250"/>
                                  </p:stCondLst>
                                  <p:childTnLst>
                                    <p:set>
                                      <p:cBhvr>
                                        <p:cTn dur="1" fill="hold">
                                          <p:stCondLst>
                                            <p:cond delay="0"/>
                                          </p:stCondLst>
                                        </p:cTn>
                                        <p:tgtEl>
                                          <p:spTgt spid="11386"/>
                                        </p:tgtEl>
                                        <p:attrNameLst>
                                          <p:attrName>style.visibility</p:attrName>
                                        </p:attrNameLst>
                                      </p:cBhvr>
                                      <p:to>
                                        <p:strVal val="visible"/>
                                      </p:to>
                                    </p:set>
                                    <p:animEffect filter="fade" transition="in">
                                      <p:cBhvr>
                                        <p:cTn dur="500"/>
                                        <p:tgtEl>
                                          <p:spTgt spid="11386"/>
                                        </p:tgtEl>
                                      </p:cBhvr>
                                    </p:animEffect>
                                  </p:childTnLst>
                                </p:cTn>
                              </p:par>
                              <p:par>
                                <p:cTn fill="hold" nodeType="withEffect" presetClass="entr" presetID="10" presetSubtype="0">
                                  <p:stCondLst>
                                    <p:cond delay="500"/>
                                  </p:stCondLst>
                                  <p:childTnLst>
                                    <p:set>
                                      <p:cBhvr>
                                        <p:cTn dur="1" fill="hold">
                                          <p:stCondLst>
                                            <p:cond delay="0"/>
                                          </p:stCondLst>
                                        </p:cTn>
                                        <p:tgtEl>
                                          <p:spTgt spid="11401"/>
                                        </p:tgtEl>
                                        <p:attrNameLst>
                                          <p:attrName>style.visibility</p:attrName>
                                        </p:attrNameLst>
                                      </p:cBhvr>
                                      <p:to>
                                        <p:strVal val="visible"/>
                                      </p:to>
                                    </p:set>
                                    <p:animEffect filter="fade" transition="in">
                                      <p:cBhvr>
                                        <p:cTn dur="500"/>
                                        <p:tgtEl>
                                          <p:spTgt spid="11401"/>
                                        </p:tgtEl>
                                      </p:cBhvr>
                                    </p:animEffect>
                                  </p:childTnLst>
                                </p:cTn>
                              </p:par>
                              <p:par>
                                <p:cTn fill="hold" nodeType="withEffect" presetClass="entr" presetID="10" presetSubtype="0">
                                  <p:stCondLst>
                                    <p:cond delay="500"/>
                                  </p:stCondLst>
                                  <p:childTnLst>
                                    <p:set>
                                      <p:cBhvr>
                                        <p:cTn dur="1" fill="hold">
                                          <p:stCondLst>
                                            <p:cond delay="0"/>
                                          </p:stCondLst>
                                        </p:cTn>
                                        <p:tgtEl>
                                          <p:spTgt spid="11402"/>
                                        </p:tgtEl>
                                        <p:attrNameLst>
                                          <p:attrName>style.visibility</p:attrName>
                                        </p:attrNameLst>
                                      </p:cBhvr>
                                      <p:to>
                                        <p:strVal val="visible"/>
                                      </p:to>
                                    </p:set>
                                    <p:animEffect filter="fade" transition="in">
                                      <p:cBhvr>
                                        <p:cTn dur="500"/>
                                        <p:tgtEl>
                                          <p:spTgt spid="11402"/>
                                        </p:tgtEl>
                                      </p:cBhvr>
                                    </p:animEffect>
                                  </p:childTnLst>
                                </p:cTn>
                              </p:par>
                              <p:par>
                                <p:cTn fill="hold" nodeType="withEffect" presetClass="entr" presetID="10" presetSubtype="0">
                                  <p:stCondLst>
                                    <p:cond delay="500"/>
                                  </p:stCondLst>
                                  <p:childTnLst>
                                    <p:set>
                                      <p:cBhvr>
                                        <p:cTn dur="1" fill="hold">
                                          <p:stCondLst>
                                            <p:cond delay="0"/>
                                          </p:stCondLst>
                                        </p:cTn>
                                        <p:tgtEl>
                                          <p:spTgt spid="11403"/>
                                        </p:tgtEl>
                                        <p:attrNameLst>
                                          <p:attrName>style.visibility</p:attrName>
                                        </p:attrNameLst>
                                      </p:cBhvr>
                                      <p:to>
                                        <p:strVal val="visible"/>
                                      </p:to>
                                    </p:set>
                                    <p:animEffect filter="fade" transition="in">
                                      <p:cBhvr>
                                        <p:cTn dur="500"/>
                                        <p:tgtEl>
                                          <p:spTgt spid="11403"/>
                                        </p:tgtEl>
                                      </p:cBhvr>
                                    </p:animEffect>
                                  </p:childTnLst>
                                </p:cTn>
                              </p:par>
                              <p:par>
                                <p:cTn fill="hold" nodeType="withEffect" presetClass="entr" presetID="10" presetSubtype="0">
                                  <p:stCondLst>
                                    <p:cond delay="500"/>
                                  </p:stCondLst>
                                  <p:childTnLst>
                                    <p:set>
                                      <p:cBhvr>
                                        <p:cTn dur="1" fill="hold">
                                          <p:stCondLst>
                                            <p:cond delay="0"/>
                                          </p:stCondLst>
                                        </p:cTn>
                                        <p:tgtEl>
                                          <p:spTgt spid="11405"/>
                                        </p:tgtEl>
                                        <p:attrNameLst>
                                          <p:attrName>style.visibility</p:attrName>
                                        </p:attrNameLst>
                                      </p:cBhvr>
                                      <p:to>
                                        <p:strVal val="visible"/>
                                      </p:to>
                                    </p:set>
                                    <p:animEffect filter="fade" transition="in">
                                      <p:cBhvr>
                                        <p:cTn dur="500"/>
                                        <p:tgtEl>
                                          <p:spTgt spid="11405"/>
                                        </p:tgtEl>
                                      </p:cBhvr>
                                    </p:animEffect>
                                  </p:childTnLst>
                                </p:cTn>
                              </p:par>
                              <p:par>
                                <p:cTn fill="hold" nodeType="withEffect" presetClass="entr" presetID="10" presetSubtype="0">
                                  <p:stCondLst>
                                    <p:cond delay="500"/>
                                  </p:stCondLst>
                                  <p:childTnLst>
                                    <p:set>
                                      <p:cBhvr>
                                        <p:cTn dur="1" fill="hold">
                                          <p:stCondLst>
                                            <p:cond delay="0"/>
                                          </p:stCondLst>
                                        </p:cTn>
                                        <p:tgtEl>
                                          <p:spTgt spid="11404"/>
                                        </p:tgtEl>
                                        <p:attrNameLst>
                                          <p:attrName>style.visibility</p:attrName>
                                        </p:attrNameLst>
                                      </p:cBhvr>
                                      <p:to>
                                        <p:strVal val="visible"/>
                                      </p:to>
                                    </p:set>
                                    <p:animEffect filter="fade" transition="in">
                                      <p:cBhvr>
                                        <p:cTn dur="500"/>
                                        <p:tgtEl>
                                          <p:spTgt spid="11404"/>
                                        </p:tgtEl>
                                      </p:cBhvr>
                                    </p:animEffect>
                                  </p:childTnLst>
                                </p:cTn>
                              </p:par>
                              <p:par>
                                <p:cTn fill="hold" nodeType="withEffect" presetClass="entr" presetID="10" presetSubtype="0">
                                  <p:stCondLst>
                                    <p:cond delay="500"/>
                                  </p:stCondLst>
                                  <p:childTnLst>
                                    <p:set>
                                      <p:cBhvr>
                                        <p:cTn dur="1" fill="hold">
                                          <p:stCondLst>
                                            <p:cond delay="0"/>
                                          </p:stCondLst>
                                        </p:cTn>
                                        <p:tgtEl>
                                          <p:spTgt spid="11406"/>
                                        </p:tgtEl>
                                        <p:attrNameLst>
                                          <p:attrName>style.visibility</p:attrName>
                                        </p:attrNameLst>
                                      </p:cBhvr>
                                      <p:to>
                                        <p:strVal val="visible"/>
                                      </p:to>
                                    </p:set>
                                    <p:animEffect filter="fade" transition="in">
                                      <p:cBhvr>
                                        <p:cTn dur="500"/>
                                        <p:tgtEl>
                                          <p:spTgt spid="1140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51" name="Shape 11451"/>
        <p:cNvGrpSpPr/>
        <p:nvPr/>
      </p:nvGrpSpPr>
      <p:grpSpPr>
        <a:xfrm>
          <a:off x="0" y="0"/>
          <a:ext cx="0" cy="0"/>
          <a:chOff x="0" y="0"/>
          <a:chExt cx="0" cy="0"/>
        </a:xfrm>
      </p:grpSpPr>
      <p:sp>
        <p:nvSpPr>
          <p:cNvPr id="11452" name="Google Shape;11452;p172"/>
          <p:cNvSpPr/>
          <p:nvPr/>
        </p:nvSpPr>
        <p:spPr>
          <a:xfrm flipH="1">
            <a:off x="432596" y="1634775"/>
            <a:ext cx="11213306" cy="411799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11453" name="Google Shape;11453;p172"/>
          <p:cNvSpPr txBox="1"/>
          <p:nvPr/>
        </p:nvSpPr>
        <p:spPr>
          <a:xfrm>
            <a:off x="296270" y="385036"/>
            <a:ext cx="10270130"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Destaques dos benefícios clínicos de ravulizumabe durante o estudo de fase III</a:t>
            </a:r>
            <a:r>
              <a:rPr b="1" baseline="30000" lang="pt-BR" sz="2800">
                <a:solidFill>
                  <a:schemeClr val="accent1"/>
                </a:solidFill>
                <a:latin typeface="Lustria"/>
                <a:ea typeface="Lustria"/>
                <a:cs typeface="Lustria"/>
                <a:sym typeface="Lustria"/>
              </a:rPr>
              <a:t>1,2</a:t>
            </a:r>
            <a:endParaRPr/>
          </a:p>
        </p:txBody>
      </p:sp>
      <p:sp>
        <p:nvSpPr>
          <p:cNvPr id="11454" name="Google Shape;11454;p172"/>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BTH = hemólise de escape; Hb = hemoglobina; DHL = desidrogenase láctica; PD = farmacodinâmica; PK = farmacocinética; EAs = eventos adversos; EAETs = eventos adversos emergentes do tratamento.</a:t>
            </a:r>
            <a:endParaRPr/>
          </a:p>
          <a:p>
            <a:pPr indent="0" lvl="0" marL="0" rtl="0" algn="l">
              <a:lnSpc>
                <a:spcPct val="90000"/>
              </a:lnSpc>
              <a:spcBef>
                <a:spcPts val="300"/>
              </a:spcBef>
              <a:spcAft>
                <a:spcPts val="0"/>
              </a:spcAft>
              <a:buClr>
                <a:schemeClr val="dk1"/>
              </a:buClr>
              <a:buSzPts val="800"/>
              <a:buNone/>
            </a:pPr>
            <a:r>
              <a:rPr lang="pt-BR"/>
              <a:t>Referências: 1. Alexion. Dados de arquivo. DOF-PNH-ULT-002. 2021;  2. Kulagin A et al. E-poster [Abstract EP590]. Poster presented at: 26th Annual Congress of the European Hematology Association; June 9-17, 2021 (virtual meeting).</a:t>
            </a:r>
            <a:endParaRPr/>
          </a:p>
        </p:txBody>
      </p:sp>
      <p:sp>
        <p:nvSpPr>
          <p:cNvPr id="11455" name="Google Shape;11455;p172"/>
          <p:cNvSpPr txBox="1"/>
          <p:nvPr/>
        </p:nvSpPr>
        <p:spPr>
          <a:xfrm>
            <a:off x="305167" y="1105233"/>
            <a:ext cx="6102504"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ALXN1210-PNH-304</a:t>
            </a:r>
            <a:endParaRPr/>
          </a:p>
        </p:txBody>
      </p:sp>
      <p:sp>
        <p:nvSpPr>
          <p:cNvPr id="11456" name="Google Shape;11456;p172"/>
          <p:cNvSpPr/>
          <p:nvPr/>
        </p:nvSpPr>
        <p:spPr>
          <a:xfrm>
            <a:off x="296270" y="1806067"/>
            <a:ext cx="11463134" cy="1002514"/>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400">
              <a:solidFill>
                <a:srgbClr val="FFFFFF"/>
              </a:solidFill>
              <a:latin typeface="Calibri"/>
              <a:ea typeface="Calibri"/>
              <a:cs typeface="Calibri"/>
              <a:sym typeface="Calibri"/>
            </a:endParaRPr>
          </a:p>
        </p:txBody>
      </p:sp>
      <p:sp>
        <p:nvSpPr>
          <p:cNvPr id="11457" name="Google Shape;11457;p172"/>
          <p:cNvSpPr/>
          <p:nvPr/>
        </p:nvSpPr>
        <p:spPr>
          <a:xfrm>
            <a:off x="2600631" y="2878919"/>
            <a:ext cx="2915790" cy="1874714"/>
          </a:xfrm>
          <a:prstGeom prst="rect">
            <a:avLst/>
          </a:prstGeom>
          <a:noFill/>
          <a:ln>
            <a:noFill/>
          </a:ln>
        </p:spPr>
        <p:txBody>
          <a:bodyPr anchorCtr="0" anchor="t" bIns="45700" lIns="180000" spcFirstLastPara="1" rIns="288000" wrap="square" tIns="45700">
            <a:noAutofit/>
          </a:bodyPr>
          <a:lstStyle/>
          <a:p>
            <a:pPr indent="0" lvl="0" marL="0" marR="0" rtl="0" algn="ctr">
              <a:lnSpc>
                <a:spcPct val="114000"/>
              </a:lnSpc>
              <a:spcBef>
                <a:spcPts val="0"/>
              </a:spcBef>
              <a:spcAft>
                <a:spcPts val="0"/>
              </a:spcAft>
              <a:buNone/>
            </a:pPr>
            <a:r>
              <a:rPr b="1" lang="pt-BR" sz="1200">
                <a:solidFill>
                  <a:schemeClr val="lt2"/>
                </a:solidFill>
                <a:latin typeface="Calibri"/>
                <a:ea typeface="Calibri"/>
                <a:cs typeface="Calibri"/>
                <a:sym typeface="Calibri"/>
              </a:rPr>
              <a:t>A alteração média (%) nos níveis de DHL foi reduzida </a:t>
            </a:r>
            <a:r>
              <a:rPr lang="pt-BR" sz="1200">
                <a:solidFill>
                  <a:schemeClr val="lt2"/>
                </a:solidFill>
                <a:latin typeface="Calibri"/>
                <a:ea typeface="Calibri"/>
                <a:cs typeface="Calibri"/>
                <a:sym typeface="Calibri"/>
              </a:rPr>
              <a:t>(</a:t>
            </a:r>
            <a:r>
              <a:rPr lang="pt-BR" sz="1200">
                <a:solidFill>
                  <a:schemeClr val="dk1"/>
                </a:solidFill>
                <a:latin typeface="Calibri"/>
                <a:ea typeface="Calibri"/>
                <a:cs typeface="Calibri"/>
                <a:sym typeface="Calibri"/>
              </a:rPr>
              <a:t>−42,1%) nos pacientes virgens de tratamento e </a:t>
            </a:r>
            <a:r>
              <a:rPr b="1" lang="pt-BR" sz="1200">
                <a:solidFill>
                  <a:schemeClr val="lt2"/>
                </a:solidFill>
                <a:latin typeface="Calibri"/>
                <a:ea typeface="Calibri"/>
                <a:cs typeface="Calibri"/>
                <a:sym typeface="Calibri"/>
              </a:rPr>
              <a:t>permaneceu estável </a:t>
            </a:r>
            <a:r>
              <a:rPr lang="pt-BR" sz="1200">
                <a:solidFill>
                  <a:schemeClr val="dk1"/>
                </a:solidFill>
                <a:latin typeface="Calibri"/>
                <a:ea typeface="Calibri"/>
                <a:cs typeface="Calibri"/>
                <a:sym typeface="Calibri"/>
              </a:rPr>
              <a:t>nos pacientes previamente tratados com eculizumabe</a:t>
            </a:r>
            <a:endParaRPr sz="1200">
              <a:solidFill>
                <a:schemeClr val="dk1"/>
              </a:solidFill>
              <a:latin typeface="Calibri"/>
              <a:ea typeface="Calibri"/>
              <a:cs typeface="Calibri"/>
              <a:sym typeface="Calibri"/>
            </a:endParaRPr>
          </a:p>
          <a:p>
            <a:pPr indent="0" lvl="0" marL="0" marR="0" rtl="0" algn="ctr">
              <a:lnSpc>
                <a:spcPct val="114000"/>
              </a:lnSpc>
              <a:spcBef>
                <a:spcPts val="1200"/>
              </a:spcBef>
              <a:spcAft>
                <a:spcPts val="0"/>
              </a:spcAft>
              <a:buNone/>
            </a:pPr>
            <a:r>
              <a:rPr lang="pt-BR" sz="1200">
                <a:solidFill>
                  <a:schemeClr val="dk1"/>
                </a:solidFill>
                <a:latin typeface="Calibri"/>
                <a:ea typeface="Calibri"/>
                <a:cs typeface="Calibri"/>
                <a:sym typeface="Calibri"/>
              </a:rPr>
              <a:t>10 </a:t>
            </a:r>
            <a:r>
              <a:rPr lang="pt-BR" sz="1200">
                <a:solidFill>
                  <a:schemeClr val="lt2"/>
                </a:solidFill>
                <a:latin typeface="Calibri"/>
                <a:ea typeface="Calibri"/>
                <a:cs typeface="Calibri"/>
                <a:sym typeface="Calibri"/>
              </a:rPr>
              <a:t>(</a:t>
            </a:r>
            <a:r>
              <a:rPr b="1" lang="pt-BR" sz="1200">
                <a:solidFill>
                  <a:schemeClr val="lt2"/>
                </a:solidFill>
                <a:latin typeface="Calibri"/>
                <a:ea typeface="Calibri"/>
                <a:cs typeface="Calibri"/>
                <a:sym typeface="Calibri"/>
              </a:rPr>
              <a:t>83,3%</a:t>
            </a:r>
            <a:r>
              <a:rPr lang="pt-BR" sz="1200">
                <a:solidFill>
                  <a:schemeClr val="lt2"/>
                </a:solidFill>
                <a:latin typeface="Calibri"/>
                <a:ea typeface="Calibri"/>
                <a:cs typeface="Calibri"/>
                <a:sym typeface="Calibri"/>
              </a:rPr>
              <a:t>) </a:t>
            </a:r>
            <a:r>
              <a:rPr lang="pt-BR" sz="1200">
                <a:solidFill>
                  <a:schemeClr val="dk1"/>
                </a:solidFill>
                <a:latin typeface="Calibri"/>
                <a:ea typeface="Calibri"/>
                <a:cs typeface="Calibri"/>
                <a:sym typeface="Calibri"/>
              </a:rPr>
              <a:t>pacientes tiveram </a:t>
            </a:r>
            <a:r>
              <a:rPr b="1" lang="pt-BR" sz="1200">
                <a:solidFill>
                  <a:schemeClr val="lt2"/>
                </a:solidFill>
                <a:latin typeface="Calibri"/>
                <a:ea typeface="Calibri"/>
                <a:cs typeface="Calibri"/>
                <a:sym typeface="Calibri"/>
              </a:rPr>
              <a:t>transfusões evitadas </a:t>
            </a:r>
            <a:r>
              <a:rPr lang="pt-BR" sz="1200">
                <a:solidFill>
                  <a:schemeClr val="dk1"/>
                </a:solidFill>
                <a:latin typeface="Calibri"/>
                <a:ea typeface="Calibri"/>
                <a:cs typeface="Calibri"/>
                <a:sym typeface="Calibri"/>
              </a:rPr>
              <a:t>e 8 </a:t>
            </a:r>
            <a:r>
              <a:rPr lang="pt-BR" sz="1200">
                <a:solidFill>
                  <a:schemeClr val="lt2"/>
                </a:solidFill>
                <a:latin typeface="Calibri"/>
                <a:ea typeface="Calibri"/>
                <a:cs typeface="Calibri"/>
                <a:sym typeface="Calibri"/>
              </a:rPr>
              <a:t>(</a:t>
            </a:r>
            <a:r>
              <a:rPr b="1" lang="pt-BR" sz="1200">
                <a:solidFill>
                  <a:schemeClr val="lt2"/>
                </a:solidFill>
                <a:latin typeface="Calibri"/>
                <a:ea typeface="Calibri"/>
                <a:cs typeface="Calibri"/>
                <a:sym typeface="Calibri"/>
              </a:rPr>
              <a:t>66,7%</a:t>
            </a:r>
            <a:r>
              <a:rPr lang="pt-BR" sz="1200">
                <a:solidFill>
                  <a:schemeClr val="lt2"/>
                </a:solidFill>
                <a:latin typeface="Calibri"/>
                <a:ea typeface="Calibri"/>
                <a:cs typeface="Calibri"/>
                <a:sym typeface="Calibri"/>
              </a:rPr>
              <a:t>) </a:t>
            </a:r>
            <a:r>
              <a:rPr lang="pt-BR" sz="1200">
                <a:solidFill>
                  <a:schemeClr val="dk1"/>
                </a:solidFill>
                <a:latin typeface="Calibri"/>
                <a:ea typeface="Calibri"/>
                <a:cs typeface="Calibri"/>
                <a:sym typeface="Calibri"/>
              </a:rPr>
              <a:t>obtiveram</a:t>
            </a:r>
            <a:r>
              <a:rPr b="1" lang="pt-BR" sz="1200">
                <a:solidFill>
                  <a:schemeClr val="dk1"/>
                </a:solidFill>
                <a:latin typeface="Calibri"/>
                <a:ea typeface="Calibri"/>
                <a:cs typeface="Calibri"/>
                <a:sym typeface="Calibri"/>
              </a:rPr>
              <a:t> </a:t>
            </a:r>
            <a:r>
              <a:rPr b="1" lang="pt-BR" sz="1200">
                <a:solidFill>
                  <a:schemeClr val="lt2"/>
                </a:solidFill>
                <a:latin typeface="Calibri"/>
                <a:ea typeface="Calibri"/>
                <a:cs typeface="Calibri"/>
                <a:sym typeface="Calibri"/>
              </a:rPr>
              <a:t>estabilização da Hb</a:t>
            </a:r>
            <a:endParaRPr b="1" sz="1200">
              <a:solidFill>
                <a:schemeClr val="lt2"/>
              </a:solidFill>
              <a:latin typeface="Calibri"/>
              <a:ea typeface="Calibri"/>
              <a:cs typeface="Calibri"/>
              <a:sym typeface="Calibri"/>
            </a:endParaRPr>
          </a:p>
          <a:p>
            <a:pPr indent="0" lvl="0" marL="0" marR="0" rtl="0" algn="ctr">
              <a:lnSpc>
                <a:spcPct val="114000"/>
              </a:lnSpc>
              <a:spcBef>
                <a:spcPts val="1200"/>
              </a:spcBef>
              <a:spcAft>
                <a:spcPts val="0"/>
              </a:spcAft>
              <a:buNone/>
            </a:pPr>
            <a:r>
              <a:rPr b="1" lang="pt-BR" sz="1200">
                <a:solidFill>
                  <a:schemeClr val="lt2"/>
                </a:solidFill>
                <a:latin typeface="Calibri"/>
                <a:ea typeface="Calibri"/>
                <a:cs typeface="Calibri"/>
                <a:sym typeface="Calibri"/>
              </a:rPr>
              <a:t>Nenhum</a:t>
            </a:r>
            <a:r>
              <a:rPr b="1" lang="pt-BR" sz="1200">
                <a:solidFill>
                  <a:schemeClr val="dk1"/>
                </a:solidFill>
                <a:latin typeface="Calibri"/>
                <a:ea typeface="Calibri"/>
                <a:cs typeface="Calibri"/>
                <a:sym typeface="Calibri"/>
              </a:rPr>
              <a:t> </a:t>
            </a:r>
            <a:r>
              <a:rPr lang="pt-BR" sz="1200">
                <a:solidFill>
                  <a:schemeClr val="dk1"/>
                </a:solidFill>
                <a:latin typeface="Calibri"/>
                <a:ea typeface="Calibri"/>
                <a:cs typeface="Calibri"/>
                <a:sym typeface="Calibri"/>
              </a:rPr>
              <a:t>paciente apresentou </a:t>
            </a:r>
            <a:r>
              <a:rPr b="1" lang="pt-BR" sz="1200">
                <a:solidFill>
                  <a:schemeClr val="lt2"/>
                </a:solidFill>
                <a:latin typeface="Calibri"/>
                <a:ea typeface="Calibri"/>
                <a:cs typeface="Calibri"/>
                <a:sym typeface="Calibri"/>
              </a:rPr>
              <a:t>BTH</a:t>
            </a:r>
            <a:endParaRPr/>
          </a:p>
        </p:txBody>
      </p:sp>
      <p:sp>
        <p:nvSpPr>
          <p:cNvPr id="11458" name="Google Shape;11458;p172"/>
          <p:cNvSpPr/>
          <p:nvPr/>
        </p:nvSpPr>
        <p:spPr>
          <a:xfrm>
            <a:off x="8631837" y="2878919"/>
            <a:ext cx="2880969" cy="2178683"/>
          </a:xfrm>
          <a:prstGeom prst="rect">
            <a:avLst/>
          </a:prstGeom>
          <a:noFill/>
          <a:ln>
            <a:noFill/>
          </a:ln>
        </p:spPr>
        <p:txBody>
          <a:bodyPr anchorCtr="0" anchor="t" bIns="45700" lIns="180000" spcFirstLastPara="1" rIns="288000" wrap="square" tIns="45700">
            <a:noAutofit/>
          </a:bodyPr>
          <a:lstStyle/>
          <a:p>
            <a:pPr indent="0" lvl="2" marL="0" marR="0" rtl="0" algn="ctr">
              <a:spcBef>
                <a:spcPts val="0"/>
              </a:spcBef>
              <a:spcAft>
                <a:spcPts val="0"/>
              </a:spcAft>
              <a:buNone/>
            </a:pPr>
            <a:r>
              <a:rPr b="0" i="0" lang="pt-BR" sz="1200" u="none" cap="none" strike="noStrike">
                <a:solidFill>
                  <a:schemeClr val="dk1"/>
                </a:solidFill>
                <a:latin typeface="Calibri"/>
                <a:ea typeface="Calibri"/>
                <a:cs typeface="Calibri"/>
                <a:sym typeface="Calibri"/>
              </a:rPr>
              <a:t>Em geral, ravulizumabe</a:t>
            </a:r>
            <a:r>
              <a:rPr b="0" baseline="30000" i="0" lang="pt-BR" sz="1200" u="none" cap="none" strike="noStrike">
                <a:solidFill>
                  <a:schemeClr val="dk1"/>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 foi </a:t>
            </a:r>
            <a:r>
              <a:rPr b="1" i="0" lang="pt-BR" sz="1200" u="none" cap="none" strike="noStrike">
                <a:solidFill>
                  <a:schemeClr val="lt2"/>
                </a:solidFill>
                <a:latin typeface="Calibri"/>
                <a:ea typeface="Calibri"/>
                <a:cs typeface="Calibri"/>
                <a:sym typeface="Calibri"/>
              </a:rPr>
              <a:t>bem tolerado</a:t>
            </a:r>
            <a:r>
              <a:rPr b="0" i="0" lang="pt-BR" sz="1200" u="none" cap="none" strike="noStrike">
                <a:solidFill>
                  <a:schemeClr val="dk1"/>
                </a:solidFill>
                <a:latin typeface="Calibri"/>
                <a:ea typeface="Calibri"/>
                <a:cs typeface="Calibri"/>
                <a:sym typeface="Calibri"/>
              </a:rPr>
              <a:t> por pacientes </a:t>
            </a:r>
            <a:r>
              <a:rPr b="1" i="0" lang="pt-BR" sz="1200" u="none" cap="none" strike="noStrike">
                <a:solidFill>
                  <a:schemeClr val="lt2"/>
                </a:solidFill>
                <a:latin typeface="Calibri"/>
                <a:ea typeface="Calibri"/>
                <a:cs typeface="Calibri"/>
                <a:sym typeface="Calibri"/>
              </a:rPr>
              <a:t>pediátricos</a:t>
            </a:r>
            <a:r>
              <a:rPr b="0" i="0" lang="pt-BR" sz="1200" u="none" cap="none" strike="noStrike">
                <a:solidFill>
                  <a:schemeClr val="dk1"/>
                </a:solidFill>
                <a:latin typeface="Calibri"/>
                <a:ea typeface="Calibri"/>
                <a:cs typeface="Calibri"/>
                <a:sym typeface="Calibri"/>
              </a:rPr>
              <a:t> com HPN, o que é </a:t>
            </a:r>
            <a:r>
              <a:rPr b="1" i="0" lang="pt-BR" sz="1200" u="none" cap="none" strike="noStrike">
                <a:solidFill>
                  <a:schemeClr val="dk1"/>
                </a:solidFill>
                <a:latin typeface="Calibri"/>
                <a:ea typeface="Calibri"/>
                <a:cs typeface="Calibri"/>
                <a:sym typeface="Calibri"/>
              </a:rPr>
              <a:t>coerente</a:t>
            </a:r>
            <a:r>
              <a:rPr b="0" i="0" lang="pt-BR" sz="1200" u="none" cap="none" strike="noStrike">
                <a:solidFill>
                  <a:schemeClr val="dk1"/>
                </a:solidFill>
                <a:latin typeface="Calibri"/>
                <a:ea typeface="Calibri"/>
                <a:cs typeface="Calibri"/>
                <a:sym typeface="Calibri"/>
              </a:rPr>
              <a:t> com o perfil de segurança de ravulizumabe</a:t>
            </a:r>
            <a:r>
              <a:rPr b="0" baseline="30000" i="0" lang="pt-BR" sz="1200" u="none" cap="none" strike="noStrike">
                <a:solidFill>
                  <a:schemeClr val="dk1"/>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estabelecido em estudos prévios envolvendo populações de adultos </a:t>
            </a:r>
            <a:endParaRPr/>
          </a:p>
          <a:p>
            <a:pPr indent="0" lvl="2" marL="0" marR="0" rtl="0" algn="ctr">
              <a:spcBef>
                <a:spcPts val="1200"/>
              </a:spcBef>
              <a:spcAft>
                <a:spcPts val="0"/>
              </a:spcAft>
              <a:buNone/>
            </a:pPr>
            <a:r>
              <a:rPr b="1" i="0" lang="pt-BR" sz="1200" u="none" cap="none" strike="noStrike">
                <a:solidFill>
                  <a:schemeClr val="lt2"/>
                </a:solidFill>
                <a:latin typeface="Calibri"/>
                <a:ea typeface="Calibri"/>
                <a:cs typeface="Calibri"/>
                <a:sym typeface="Calibri"/>
              </a:rPr>
              <a:t>Não</a:t>
            </a:r>
            <a:r>
              <a:rPr b="1" i="0" lang="pt-BR" sz="1200" u="none" cap="none" strike="noStrike">
                <a:solidFill>
                  <a:schemeClr val="dk1"/>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houve relatos de </a:t>
            </a:r>
            <a:r>
              <a:rPr b="1" i="0" lang="pt-BR" sz="1200" u="none" cap="none" strike="noStrike">
                <a:solidFill>
                  <a:schemeClr val="lt2"/>
                </a:solidFill>
                <a:latin typeface="Calibri"/>
                <a:ea typeface="Calibri"/>
                <a:cs typeface="Calibri"/>
                <a:sym typeface="Calibri"/>
              </a:rPr>
              <a:t>infecções meningocócicas, óbitos ou descontinuações do tratamento</a:t>
            </a:r>
            <a:endParaRPr/>
          </a:p>
          <a:p>
            <a:pPr indent="0" lvl="2" marL="0" marR="0" rtl="0" algn="ctr">
              <a:spcBef>
                <a:spcPts val="1200"/>
              </a:spcBef>
              <a:spcAft>
                <a:spcPts val="0"/>
              </a:spcAft>
              <a:buNone/>
            </a:pPr>
            <a:r>
              <a:rPr b="0" i="0" lang="pt-BR" sz="1200" u="none" cap="none" strike="noStrike">
                <a:solidFill>
                  <a:schemeClr val="dk1"/>
                </a:solidFill>
                <a:latin typeface="Calibri"/>
                <a:ea typeface="Calibri"/>
                <a:cs typeface="Calibri"/>
                <a:sym typeface="Calibri"/>
              </a:rPr>
              <a:t>Os </a:t>
            </a:r>
            <a:r>
              <a:rPr b="1" i="0" lang="pt-BR" sz="1200" u="none" cap="none" strike="noStrike">
                <a:solidFill>
                  <a:schemeClr val="lt2"/>
                </a:solidFill>
                <a:latin typeface="Calibri"/>
                <a:ea typeface="Calibri"/>
                <a:cs typeface="Calibri"/>
                <a:sym typeface="Calibri"/>
              </a:rPr>
              <a:t>3 EAs graves </a:t>
            </a:r>
            <a:r>
              <a:rPr b="0" i="0" lang="pt-BR" sz="1200" u="none" cap="none" strike="noStrike">
                <a:solidFill>
                  <a:schemeClr val="dk1"/>
                </a:solidFill>
                <a:latin typeface="Calibri"/>
                <a:ea typeface="Calibri"/>
                <a:cs typeface="Calibri"/>
                <a:sym typeface="Calibri"/>
              </a:rPr>
              <a:t>ocorridos durante o estudo foram considerados </a:t>
            </a:r>
            <a:r>
              <a:rPr b="1" i="0" lang="pt-BR" sz="1200" u="none" cap="none" strike="noStrike">
                <a:solidFill>
                  <a:schemeClr val="lt2"/>
                </a:solidFill>
                <a:latin typeface="Calibri"/>
                <a:ea typeface="Calibri"/>
                <a:cs typeface="Calibri"/>
                <a:sym typeface="Calibri"/>
              </a:rPr>
              <a:t>não</a:t>
            </a:r>
            <a:r>
              <a:rPr b="1" i="0" lang="pt-BR" sz="1200" u="none" cap="none" strike="noStrike">
                <a:solidFill>
                  <a:schemeClr val="dk1"/>
                </a:solidFill>
                <a:latin typeface="Calibri"/>
                <a:ea typeface="Calibri"/>
                <a:cs typeface="Calibri"/>
                <a:sym typeface="Calibri"/>
              </a:rPr>
              <a:t> </a:t>
            </a:r>
            <a:r>
              <a:rPr b="1" i="0" lang="pt-BR" sz="1200" u="none" cap="none" strike="noStrike">
                <a:solidFill>
                  <a:schemeClr val="lt2"/>
                </a:solidFill>
                <a:latin typeface="Calibri"/>
                <a:ea typeface="Calibri"/>
                <a:cs typeface="Calibri"/>
                <a:sym typeface="Calibri"/>
              </a:rPr>
              <a:t>relacionados</a:t>
            </a:r>
            <a:r>
              <a:rPr b="1" i="0" lang="pt-BR" sz="1200" u="none" cap="none" strike="noStrike">
                <a:solidFill>
                  <a:schemeClr val="dk1"/>
                </a:solidFill>
                <a:latin typeface="Calibri"/>
                <a:ea typeface="Calibri"/>
                <a:cs typeface="Calibri"/>
                <a:sym typeface="Calibri"/>
              </a:rPr>
              <a:t> </a:t>
            </a:r>
            <a:r>
              <a:rPr b="0" i="0" lang="pt-BR" sz="1200" u="none" cap="none" strike="noStrike">
                <a:solidFill>
                  <a:schemeClr val="dk1"/>
                </a:solidFill>
                <a:latin typeface="Calibri"/>
                <a:ea typeface="Calibri"/>
                <a:cs typeface="Calibri"/>
                <a:sym typeface="Calibri"/>
              </a:rPr>
              <a:t>ao tratamento</a:t>
            </a:r>
            <a:endParaRPr/>
          </a:p>
          <a:p>
            <a:pPr indent="0" lvl="2" marL="0" marR="0" rtl="0" algn="ctr">
              <a:spcBef>
                <a:spcPts val="1200"/>
              </a:spcBef>
              <a:spcAft>
                <a:spcPts val="0"/>
              </a:spcAft>
              <a:buNone/>
            </a:pPr>
            <a:r>
              <a:t/>
            </a:r>
            <a:endParaRPr b="1" i="0" sz="1200" u="none" cap="none" strike="noStrike">
              <a:solidFill>
                <a:schemeClr val="dk1"/>
              </a:solidFill>
              <a:latin typeface="Calibri"/>
              <a:ea typeface="Calibri"/>
              <a:cs typeface="Calibri"/>
              <a:sym typeface="Calibri"/>
            </a:endParaRPr>
          </a:p>
        </p:txBody>
      </p:sp>
      <p:sp>
        <p:nvSpPr>
          <p:cNvPr id="11459" name="Google Shape;11459;p172"/>
          <p:cNvSpPr/>
          <p:nvPr/>
        </p:nvSpPr>
        <p:spPr>
          <a:xfrm>
            <a:off x="565471" y="2878919"/>
            <a:ext cx="2284411" cy="935606"/>
          </a:xfrm>
          <a:prstGeom prst="rect">
            <a:avLst/>
          </a:prstGeom>
          <a:noFill/>
          <a:ln>
            <a:noFill/>
          </a:ln>
        </p:spPr>
        <p:txBody>
          <a:bodyPr anchorCtr="0" anchor="t" bIns="45700" lIns="180000" spcFirstLastPara="1" rIns="288000" wrap="square" tIns="45700">
            <a:noAutofit/>
          </a:bodyPr>
          <a:lstStyle/>
          <a:p>
            <a:pPr indent="0" lvl="0" marL="0" marR="0" rtl="0" algn="ctr">
              <a:lnSpc>
                <a:spcPct val="114000"/>
              </a:lnSpc>
              <a:spcBef>
                <a:spcPts val="0"/>
              </a:spcBef>
              <a:spcAft>
                <a:spcPts val="0"/>
              </a:spcAft>
              <a:buNone/>
            </a:pPr>
            <a:r>
              <a:rPr lang="pt-BR" sz="1200">
                <a:solidFill>
                  <a:schemeClr val="dk1"/>
                </a:solidFill>
                <a:latin typeface="Calibri"/>
                <a:ea typeface="Calibri"/>
                <a:cs typeface="Calibri"/>
                <a:sym typeface="Calibri"/>
              </a:rPr>
              <a:t>ravulizumabe promoveu </a:t>
            </a:r>
            <a:r>
              <a:rPr b="1" lang="pt-BR" sz="1200">
                <a:solidFill>
                  <a:schemeClr val="lt2"/>
                </a:solidFill>
                <a:latin typeface="Calibri"/>
                <a:ea typeface="Calibri"/>
                <a:cs typeface="Calibri"/>
                <a:sym typeface="Calibri"/>
              </a:rPr>
              <a:t>imediata, completa e duradoura </a:t>
            </a:r>
            <a:r>
              <a:rPr lang="pt-BR" sz="1200">
                <a:solidFill>
                  <a:schemeClr val="dk1"/>
                </a:solidFill>
                <a:latin typeface="Calibri"/>
                <a:ea typeface="Calibri"/>
                <a:cs typeface="Calibri"/>
                <a:sym typeface="Calibri"/>
              </a:rPr>
              <a:t>inibição de C5 durante todo o período de avaliação primária do estudo</a:t>
            </a:r>
            <a:endParaRPr/>
          </a:p>
        </p:txBody>
      </p:sp>
      <p:sp>
        <p:nvSpPr>
          <p:cNvPr id="11460" name="Google Shape;11460;p172"/>
          <p:cNvSpPr/>
          <p:nvPr/>
        </p:nvSpPr>
        <p:spPr>
          <a:xfrm>
            <a:off x="5335332" y="2878918"/>
            <a:ext cx="3296505" cy="2042359"/>
          </a:xfrm>
          <a:prstGeom prst="rect">
            <a:avLst/>
          </a:prstGeom>
          <a:noFill/>
          <a:ln>
            <a:noFill/>
          </a:ln>
        </p:spPr>
        <p:txBody>
          <a:bodyPr anchorCtr="0" anchor="t" bIns="45700" lIns="180000" spcFirstLastPara="1" rIns="288000" wrap="square" tIns="45700">
            <a:noAutofit/>
          </a:bodyPr>
          <a:lstStyle/>
          <a:p>
            <a:pPr indent="0" lvl="0" marL="0" marR="0" rtl="0" algn="ctr">
              <a:lnSpc>
                <a:spcPct val="114000"/>
              </a:lnSpc>
              <a:spcBef>
                <a:spcPts val="0"/>
              </a:spcBef>
              <a:spcAft>
                <a:spcPts val="0"/>
              </a:spcAft>
              <a:buNone/>
            </a:pPr>
            <a:r>
              <a:rPr b="1" lang="pt-BR" sz="1200">
                <a:solidFill>
                  <a:schemeClr val="lt2"/>
                </a:solidFill>
                <a:latin typeface="Calibri"/>
                <a:ea typeface="Calibri"/>
                <a:cs typeface="Calibri"/>
                <a:sym typeface="Calibri"/>
              </a:rPr>
              <a:t>Os escores FACIT-Fadiga </a:t>
            </a:r>
            <a:r>
              <a:rPr lang="pt-BR" sz="1200">
                <a:solidFill>
                  <a:schemeClr val="dk1"/>
                </a:solidFill>
                <a:latin typeface="Calibri"/>
                <a:ea typeface="Calibri"/>
                <a:cs typeface="Calibri"/>
                <a:sym typeface="Calibri"/>
              </a:rPr>
              <a:t>nos pacientes </a:t>
            </a:r>
            <a:r>
              <a:rPr b="1" lang="pt-BR" sz="1200">
                <a:solidFill>
                  <a:schemeClr val="lt2"/>
                </a:solidFill>
                <a:latin typeface="Calibri"/>
                <a:ea typeface="Calibri"/>
                <a:cs typeface="Calibri"/>
                <a:sym typeface="Calibri"/>
              </a:rPr>
              <a:t>pediátricos</a:t>
            </a:r>
            <a:r>
              <a:rPr lang="pt-BR" sz="1200">
                <a:solidFill>
                  <a:schemeClr val="dk1"/>
                </a:solidFill>
                <a:latin typeface="Calibri"/>
                <a:ea typeface="Calibri"/>
                <a:cs typeface="Calibri"/>
                <a:sym typeface="Calibri"/>
              </a:rPr>
              <a:t> </a:t>
            </a:r>
            <a:r>
              <a:rPr b="1" lang="pt-BR" sz="1200">
                <a:solidFill>
                  <a:schemeClr val="lt2"/>
                </a:solidFill>
                <a:latin typeface="Calibri"/>
                <a:ea typeface="Calibri"/>
                <a:cs typeface="Calibri"/>
                <a:sym typeface="Calibri"/>
              </a:rPr>
              <a:t>melhoraram</a:t>
            </a:r>
            <a:r>
              <a:rPr b="1" lang="pt-BR" sz="1200">
                <a:solidFill>
                  <a:schemeClr val="dk1"/>
                </a:solidFill>
                <a:latin typeface="Calibri"/>
                <a:ea typeface="Calibri"/>
                <a:cs typeface="Calibri"/>
                <a:sym typeface="Calibri"/>
              </a:rPr>
              <a:t> </a:t>
            </a:r>
            <a:r>
              <a:rPr lang="pt-BR" sz="1200">
                <a:solidFill>
                  <a:schemeClr val="dk1"/>
                </a:solidFill>
                <a:latin typeface="Calibri"/>
                <a:ea typeface="Calibri"/>
                <a:cs typeface="Calibri"/>
                <a:sym typeface="Calibri"/>
              </a:rPr>
              <a:t>durante o período de avaliação primária com ravulizumabe</a:t>
            </a:r>
            <a:endParaRPr baseline="30000" sz="1200">
              <a:solidFill>
                <a:schemeClr val="dk1"/>
              </a:solidFill>
              <a:latin typeface="Calibri"/>
              <a:ea typeface="Calibri"/>
              <a:cs typeface="Calibri"/>
              <a:sym typeface="Calibri"/>
            </a:endParaRPr>
          </a:p>
          <a:p>
            <a:pPr indent="-171450" lvl="0" marL="171450" marR="0" rtl="0" algn="ctr">
              <a:lnSpc>
                <a:spcPct val="114000"/>
              </a:lnSpc>
              <a:spcBef>
                <a:spcPts val="800"/>
              </a:spcBef>
              <a:spcAft>
                <a:spcPts val="0"/>
              </a:spcAft>
              <a:buClr>
                <a:srgbClr val="2D538A"/>
              </a:buClr>
              <a:buSzPts val="1200"/>
              <a:buFont typeface="Arial"/>
              <a:buChar char="•"/>
            </a:pPr>
            <a:r>
              <a:rPr b="0" i="0" lang="pt-BR" sz="1200" u="none" cap="none" strike="noStrike">
                <a:solidFill>
                  <a:schemeClr val="dk1"/>
                </a:solidFill>
                <a:latin typeface="Calibri"/>
                <a:ea typeface="Calibri"/>
                <a:cs typeface="Calibri"/>
                <a:sym typeface="Calibri"/>
              </a:rPr>
              <a:t>Observou-se</a:t>
            </a:r>
            <a:r>
              <a:rPr b="0" i="0" lang="pt-BR" sz="1200" u="none" cap="none" strike="noStrike">
                <a:solidFill>
                  <a:schemeClr val="dk1"/>
                </a:solidFill>
                <a:latin typeface="Calibri"/>
                <a:ea typeface="Calibri"/>
                <a:cs typeface="Calibri"/>
                <a:sym typeface="Calibri"/>
              </a:rPr>
              <a:t> uma</a:t>
            </a:r>
            <a:r>
              <a:rPr b="0" i="0" lang="pt-BR" sz="1200" u="none" cap="none" strike="noStrike">
                <a:solidFill>
                  <a:schemeClr val="dk1"/>
                </a:solidFill>
                <a:latin typeface="Calibri"/>
                <a:ea typeface="Calibri"/>
                <a:cs typeface="Calibri"/>
                <a:sym typeface="Calibri"/>
              </a:rPr>
              <a:t> </a:t>
            </a:r>
            <a:r>
              <a:rPr b="1" i="0" lang="pt-BR" sz="1200" u="none" cap="none" strike="noStrike">
                <a:solidFill>
                  <a:schemeClr val="lt2"/>
                </a:solidFill>
                <a:latin typeface="Calibri"/>
                <a:ea typeface="Calibri"/>
                <a:cs typeface="Calibri"/>
                <a:sym typeface="Calibri"/>
              </a:rPr>
              <a:t>melhora clinicamente significativa de 3,0 pontos </a:t>
            </a:r>
            <a:r>
              <a:rPr b="0" i="0" lang="pt-BR" sz="1200" u="none" cap="none" strike="noStrike">
                <a:solidFill>
                  <a:schemeClr val="dk1"/>
                </a:solidFill>
                <a:latin typeface="Calibri"/>
                <a:ea typeface="Calibri"/>
                <a:cs typeface="Calibri"/>
                <a:sym typeface="Calibri"/>
              </a:rPr>
              <a:t>em relação ao valor basal no</a:t>
            </a:r>
            <a:r>
              <a:rPr b="0" i="0" lang="pt-BR" sz="1200" u="none" cap="none" strike="noStrike">
                <a:solidFill>
                  <a:schemeClr val="dk1"/>
                </a:solidFill>
                <a:latin typeface="Calibri"/>
                <a:ea typeface="Calibri"/>
                <a:cs typeface="Calibri"/>
                <a:sym typeface="Calibri"/>
              </a:rPr>
              <a:t> escore FACIT-Fadiga pediátrico</a:t>
            </a:r>
            <a:r>
              <a:rPr b="0" i="0" lang="pt-BR" sz="1200" u="none" cap="none" strike="noStrike">
                <a:solidFill>
                  <a:schemeClr val="dk1"/>
                </a:solidFill>
                <a:latin typeface="Calibri"/>
                <a:ea typeface="Calibri"/>
                <a:cs typeface="Calibri"/>
                <a:sym typeface="Calibri"/>
              </a:rPr>
              <a:t> </a:t>
            </a:r>
            <a:r>
              <a:rPr b="1" i="0" lang="pt-BR" sz="1200" u="none" cap="none" strike="noStrike">
                <a:solidFill>
                  <a:schemeClr val="lt2"/>
                </a:solidFill>
                <a:latin typeface="Calibri"/>
                <a:ea typeface="Calibri"/>
                <a:cs typeface="Calibri"/>
                <a:sym typeface="Calibri"/>
              </a:rPr>
              <a:t>na</a:t>
            </a:r>
            <a:r>
              <a:rPr b="1" i="0" lang="pt-BR" sz="1200" u="none" cap="none" strike="noStrike">
                <a:solidFill>
                  <a:schemeClr val="dk1"/>
                </a:solidFill>
                <a:latin typeface="Calibri"/>
                <a:ea typeface="Calibri"/>
                <a:cs typeface="Calibri"/>
                <a:sym typeface="Calibri"/>
              </a:rPr>
              <a:t> </a:t>
            </a:r>
            <a:r>
              <a:rPr b="1" i="0" lang="pt-BR" sz="1200" u="none" cap="none" strike="noStrike">
                <a:solidFill>
                  <a:schemeClr val="lt2"/>
                </a:solidFill>
                <a:latin typeface="Calibri"/>
                <a:ea typeface="Calibri"/>
                <a:cs typeface="Calibri"/>
                <a:sym typeface="Calibri"/>
              </a:rPr>
              <a:t>coorte virgem de tratamento</a:t>
            </a:r>
            <a:endParaRPr/>
          </a:p>
          <a:p>
            <a:pPr indent="-171450" lvl="0" marL="171450" marR="0" rtl="0" algn="ctr">
              <a:lnSpc>
                <a:spcPct val="114000"/>
              </a:lnSpc>
              <a:spcBef>
                <a:spcPts val="800"/>
              </a:spcBef>
              <a:spcAft>
                <a:spcPts val="0"/>
              </a:spcAft>
              <a:buClr>
                <a:srgbClr val="2D538A"/>
              </a:buClr>
              <a:buSzPts val="1200"/>
              <a:buFont typeface="Arial"/>
              <a:buChar char="•"/>
            </a:pPr>
            <a:r>
              <a:rPr b="1" lang="pt-BR" sz="1200">
                <a:solidFill>
                  <a:schemeClr val="lt2"/>
                </a:solidFill>
                <a:latin typeface="Calibri"/>
                <a:ea typeface="Calibri"/>
                <a:cs typeface="Calibri"/>
                <a:sym typeface="Calibri"/>
              </a:rPr>
              <a:t>Observou-se melhora média de 1,28 ponto</a:t>
            </a:r>
            <a:r>
              <a:rPr b="0" i="0" lang="pt-BR" sz="1200" u="none" cap="none" strike="noStrike">
                <a:solidFill>
                  <a:schemeClr val="dk1"/>
                </a:solidFill>
                <a:latin typeface="Calibri"/>
                <a:ea typeface="Calibri"/>
                <a:cs typeface="Calibri"/>
                <a:sym typeface="Calibri"/>
              </a:rPr>
              <a:t> em relação ao valor basal </a:t>
            </a:r>
            <a:r>
              <a:rPr b="1" lang="pt-BR" sz="1200">
                <a:solidFill>
                  <a:schemeClr val="dk1"/>
                </a:solidFill>
                <a:latin typeface="Calibri"/>
                <a:ea typeface="Calibri"/>
                <a:cs typeface="Calibri"/>
                <a:sym typeface="Calibri"/>
              </a:rPr>
              <a:t>na </a:t>
            </a:r>
            <a:r>
              <a:rPr b="1" lang="pt-BR" sz="1200">
                <a:solidFill>
                  <a:schemeClr val="lt2"/>
                </a:solidFill>
                <a:latin typeface="Calibri"/>
                <a:ea typeface="Calibri"/>
                <a:cs typeface="Calibri"/>
                <a:sym typeface="Calibri"/>
              </a:rPr>
              <a:t>coorte previamente tratada com eculizumabe</a:t>
            </a:r>
            <a:endParaRPr b="1" i="0" sz="1200" u="none" cap="none" strike="noStrike">
              <a:solidFill>
                <a:schemeClr val="lt2"/>
              </a:solidFill>
              <a:latin typeface="Calibri"/>
              <a:ea typeface="Calibri"/>
              <a:cs typeface="Calibri"/>
              <a:sym typeface="Calibri"/>
            </a:endParaRPr>
          </a:p>
        </p:txBody>
      </p:sp>
      <p:sp>
        <p:nvSpPr>
          <p:cNvPr id="11461" name="Google Shape;11461;p172"/>
          <p:cNvSpPr/>
          <p:nvPr/>
        </p:nvSpPr>
        <p:spPr>
          <a:xfrm>
            <a:off x="1204154" y="1938271"/>
            <a:ext cx="853246" cy="769748"/>
          </a:xfrm>
          <a:custGeom>
            <a:rect b="b" l="l" r="r" t="t"/>
            <a:pathLst>
              <a:path extrusionOk="0" h="634241" w="703040">
                <a:moveTo>
                  <a:pt x="328641" y="1076"/>
                </a:moveTo>
                <a:cubicBezTo>
                  <a:pt x="335128" y="524"/>
                  <a:pt x="341890" y="38"/>
                  <a:pt x="348396" y="0"/>
                </a:cubicBezTo>
                <a:cubicBezTo>
                  <a:pt x="353725" y="-16"/>
                  <a:pt x="358057" y="4291"/>
                  <a:pt x="358073" y="9620"/>
                </a:cubicBezTo>
                <a:cubicBezTo>
                  <a:pt x="358090" y="14950"/>
                  <a:pt x="353782" y="19282"/>
                  <a:pt x="348453" y="19298"/>
                </a:cubicBezTo>
                <a:cubicBezTo>
                  <a:pt x="342424" y="19422"/>
                  <a:pt x="336328" y="19755"/>
                  <a:pt x="330356" y="20307"/>
                </a:cubicBezTo>
                <a:cubicBezTo>
                  <a:pt x="329722" y="20365"/>
                  <a:pt x="329084" y="20365"/>
                  <a:pt x="328451" y="20307"/>
                </a:cubicBezTo>
                <a:cubicBezTo>
                  <a:pt x="323145" y="19756"/>
                  <a:pt x="319291" y="15008"/>
                  <a:pt x="319843" y="9701"/>
                </a:cubicBezTo>
                <a:cubicBezTo>
                  <a:pt x="320323" y="5086"/>
                  <a:pt x="324018" y="1465"/>
                  <a:pt x="328641" y="1076"/>
                </a:cubicBezTo>
                <a:close/>
                <a:moveTo>
                  <a:pt x="404003" y="23336"/>
                </a:moveTo>
                <a:cubicBezTo>
                  <a:pt x="404524" y="23522"/>
                  <a:pt x="405059" y="23666"/>
                  <a:pt x="405603" y="23765"/>
                </a:cubicBezTo>
                <a:cubicBezTo>
                  <a:pt x="436385" y="29423"/>
                  <a:pt x="465991" y="40233"/>
                  <a:pt x="493176" y="55740"/>
                </a:cubicBezTo>
                <a:cubicBezTo>
                  <a:pt x="497824" y="58357"/>
                  <a:pt x="503714" y="56710"/>
                  <a:pt x="506330" y="52061"/>
                </a:cubicBezTo>
                <a:cubicBezTo>
                  <a:pt x="508466" y="48267"/>
                  <a:pt x="507799" y="43513"/>
                  <a:pt x="504701" y="40453"/>
                </a:cubicBezTo>
                <a:cubicBezTo>
                  <a:pt x="504104" y="39872"/>
                  <a:pt x="503435" y="39369"/>
                  <a:pt x="502711" y="38957"/>
                </a:cubicBezTo>
                <a:cubicBezTo>
                  <a:pt x="473644" y="22367"/>
                  <a:pt x="441981" y="10812"/>
                  <a:pt x="409061" y="4782"/>
                </a:cubicBezTo>
                <a:cubicBezTo>
                  <a:pt x="403812" y="3827"/>
                  <a:pt x="398784" y="7308"/>
                  <a:pt x="397830" y="12556"/>
                </a:cubicBezTo>
                <a:cubicBezTo>
                  <a:pt x="396993" y="17161"/>
                  <a:pt x="399578" y="21705"/>
                  <a:pt x="403965" y="23336"/>
                </a:cubicBezTo>
                <a:close/>
                <a:moveTo>
                  <a:pt x="552964" y="101594"/>
                </a:moveTo>
                <a:cubicBezTo>
                  <a:pt x="556712" y="105390"/>
                  <a:pt x="562827" y="105430"/>
                  <a:pt x="566623" y="101683"/>
                </a:cubicBezTo>
                <a:cubicBezTo>
                  <a:pt x="569995" y="98355"/>
                  <a:pt x="570455" y="93072"/>
                  <a:pt x="567709" y="89211"/>
                </a:cubicBezTo>
                <a:cubicBezTo>
                  <a:pt x="567383" y="88739"/>
                  <a:pt x="567013" y="88299"/>
                  <a:pt x="566604" y="87897"/>
                </a:cubicBezTo>
                <a:cubicBezTo>
                  <a:pt x="562064" y="83312"/>
                  <a:pt x="557372" y="78867"/>
                  <a:pt x="552526" y="74562"/>
                </a:cubicBezTo>
                <a:cubicBezTo>
                  <a:pt x="548529" y="71038"/>
                  <a:pt x="542430" y="71421"/>
                  <a:pt x="538906" y="75419"/>
                </a:cubicBezTo>
                <a:cubicBezTo>
                  <a:pt x="535381" y="79417"/>
                  <a:pt x="535765" y="85516"/>
                  <a:pt x="539763" y="89040"/>
                </a:cubicBezTo>
                <a:cubicBezTo>
                  <a:pt x="544271" y="93104"/>
                  <a:pt x="548659" y="97288"/>
                  <a:pt x="552926" y="101594"/>
                </a:cubicBezTo>
                <a:close/>
                <a:moveTo>
                  <a:pt x="588959" y="146190"/>
                </a:moveTo>
                <a:cubicBezTo>
                  <a:pt x="597779" y="159747"/>
                  <a:pt x="605400" y="174048"/>
                  <a:pt x="611734" y="188928"/>
                </a:cubicBezTo>
                <a:cubicBezTo>
                  <a:pt x="613872" y="193815"/>
                  <a:pt x="619568" y="196043"/>
                  <a:pt x="624454" y="193904"/>
                </a:cubicBezTo>
                <a:cubicBezTo>
                  <a:pt x="628794" y="192005"/>
                  <a:pt x="631115" y="187239"/>
                  <a:pt x="629936" y="182651"/>
                </a:cubicBezTo>
                <a:cubicBezTo>
                  <a:pt x="629819" y="182217"/>
                  <a:pt x="629672" y="181790"/>
                  <a:pt x="629498" y="181375"/>
                </a:cubicBezTo>
                <a:cubicBezTo>
                  <a:pt x="622704" y="165461"/>
                  <a:pt x="614544" y="150164"/>
                  <a:pt x="605114" y="135655"/>
                </a:cubicBezTo>
                <a:cubicBezTo>
                  <a:pt x="602163" y="131212"/>
                  <a:pt x="596169" y="130001"/>
                  <a:pt x="591725" y="132952"/>
                </a:cubicBezTo>
                <a:cubicBezTo>
                  <a:pt x="587914" y="135484"/>
                  <a:pt x="586401" y="140342"/>
                  <a:pt x="588102" y="144590"/>
                </a:cubicBezTo>
                <a:cubicBezTo>
                  <a:pt x="588328" y="145146"/>
                  <a:pt x="588601" y="145681"/>
                  <a:pt x="588921" y="146190"/>
                </a:cubicBezTo>
                <a:close/>
                <a:moveTo>
                  <a:pt x="126606" y="458314"/>
                </a:moveTo>
                <a:cubicBezTo>
                  <a:pt x="126311" y="457392"/>
                  <a:pt x="125884" y="456516"/>
                  <a:pt x="125340" y="455714"/>
                </a:cubicBezTo>
                <a:cubicBezTo>
                  <a:pt x="107603" y="429933"/>
                  <a:pt x="94342" y="401344"/>
                  <a:pt x="86116" y="371151"/>
                </a:cubicBezTo>
                <a:cubicBezTo>
                  <a:pt x="84670" y="366017"/>
                  <a:pt x="79335" y="363026"/>
                  <a:pt x="74201" y="364473"/>
                </a:cubicBezTo>
                <a:cubicBezTo>
                  <a:pt x="69817" y="365708"/>
                  <a:pt x="66892" y="369836"/>
                  <a:pt x="67180" y="374380"/>
                </a:cubicBezTo>
                <a:cubicBezTo>
                  <a:pt x="67228" y="374992"/>
                  <a:pt x="67330" y="375597"/>
                  <a:pt x="67485" y="376190"/>
                </a:cubicBezTo>
                <a:cubicBezTo>
                  <a:pt x="76260" y="408505"/>
                  <a:pt x="90447" y="439101"/>
                  <a:pt x="109442" y="466677"/>
                </a:cubicBezTo>
                <a:cubicBezTo>
                  <a:pt x="112479" y="471063"/>
                  <a:pt x="118496" y="472155"/>
                  <a:pt x="122881" y="469119"/>
                </a:cubicBezTo>
                <a:cubicBezTo>
                  <a:pt x="126349" y="466717"/>
                  <a:pt x="127857" y="462343"/>
                  <a:pt x="126606" y="458314"/>
                </a:cubicBezTo>
                <a:close/>
                <a:moveTo>
                  <a:pt x="189576" y="73552"/>
                </a:moveTo>
                <a:cubicBezTo>
                  <a:pt x="189934" y="73350"/>
                  <a:pt x="190281" y="73127"/>
                  <a:pt x="190614" y="72885"/>
                </a:cubicBezTo>
                <a:cubicBezTo>
                  <a:pt x="215876" y="54394"/>
                  <a:pt x="244074" y="40296"/>
                  <a:pt x="274025" y="31185"/>
                </a:cubicBezTo>
                <a:cubicBezTo>
                  <a:pt x="279081" y="29484"/>
                  <a:pt x="281800" y="24007"/>
                  <a:pt x="280100" y="18951"/>
                </a:cubicBezTo>
                <a:cubicBezTo>
                  <a:pt x="278463" y="14085"/>
                  <a:pt x="273304" y="11350"/>
                  <a:pt x="268357" y="12725"/>
                </a:cubicBezTo>
                <a:cubicBezTo>
                  <a:pt x="236350" y="22476"/>
                  <a:pt x="206213" y="37549"/>
                  <a:pt x="179213" y="57312"/>
                </a:cubicBezTo>
                <a:cubicBezTo>
                  <a:pt x="174938" y="60503"/>
                  <a:pt x="174060" y="66554"/>
                  <a:pt x="177251" y="70829"/>
                </a:cubicBezTo>
                <a:cubicBezTo>
                  <a:pt x="180115" y="74667"/>
                  <a:pt x="185360" y="75827"/>
                  <a:pt x="189576" y="73552"/>
                </a:cubicBezTo>
                <a:close/>
                <a:moveTo>
                  <a:pt x="607171" y="404698"/>
                </a:moveTo>
                <a:cubicBezTo>
                  <a:pt x="606962" y="404698"/>
                  <a:pt x="606781" y="404822"/>
                  <a:pt x="606562" y="404822"/>
                </a:cubicBezTo>
                <a:cubicBezTo>
                  <a:pt x="606343" y="404822"/>
                  <a:pt x="606323" y="404755"/>
                  <a:pt x="606190" y="404746"/>
                </a:cubicBezTo>
                <a:cubicBezTo>
                  <a:pt x="605238" y="404746"/>
                  <a:pt x="604371" y="404889"/>
                  <a:pt x="603437" y="404889"/>
                </a:cubicBezTo>
                <a:cubicBezTo>
                  <a:pt x="584567" y="404845"/>
                  <a:pt x="566094" y="399452"/>
                  <a:pt x="550164" y="389334"/>
                </a:cubicBezTo>
                <a:cubicBezTo>
                  <a:pt x="546788" y="397062"/>
                  <a:pt x="542949" y="404578"/>
                  <a:pt x="538667" y="411842"/>
                </a:cubicBezTo>
                <a:cubicBezTo>
                  <a:pt x="546932" y="413477"/>
                  <a:pt x="554524" y="417532"/>
                  <a:pt x="560480" y="423491"/>
                </a:cubicBezTo>
                <a:cubicBezTo>
                  <a:pt x="575112" y="439554"/>
                  <a:pt x="574076" y="464406"/>
                  <a:pt x="558156" y="479193"/>
                </a:cubicBezTo>
                <a:lnTo>
                  <a:pt x="435855" y="605876"/>
                </a:lnTo>
                <a:cubicBezTo>
                  <a:pt x="434036" y="607762"/>
                  <a:pt x="431530" y="608828"/>
                  <a:pt x="428911" y="608829"/>
                </a:cubicBezTo>
                <a:lnTo>
                  <a:pt x="234772" y="608829"/>
                </a:lnTo>
                <a:cubicBezTo>
                  <a:pt x="231903" y="608670"/>
                  <a:pt x="229093" y="609681"/>
                  <a:pt x="226981" y="611629"/>
                </a:cubicBezTo>
                <a:lnTo>
                  <a:pt x="205454" y="631393"/>
                </a:lnTo>
                <a:cubicBezTo>
                  <a:pt x="203677" y="633040"/>
                  <a:pt x="201343" y="633955"/>
                  <a:pt x="198920" y="633955"/>
                </a:cubicBezTo>
                <a:lnTo>
                  <a:pt x="27384" y="634241"/>
                </a:lnTo>
                <a:lnTo>
                  <a:pt x="27384" y="634241"/>
                </a:lnTo>
                <a:cubicBezTo>
                  <a:pt x="23261" y="634224"/>
                  <a:pt x="19577" y="631662"/>
                  <a:pt x="18126" y="627802"/>
                </a:cubicBezTo>
                <a:cubicBezTo>
                  <a:pt x="16588" y="623463"/>
                  <a:pt x="18193" y="618634"/>
                  <a:pt x="22022" y="616077"/>
                </a:cubicBezTo>
                <a:lnTo>
                  <a:pt x="147304" y="482641"/>
                </a:lnTo>
                <a:cubicBezTo>
                  <a:pt x="163138" y="468022"/>
                  <a:pt x="182644" y="457978"/>
                  <a:pt x="203740" y="453581"/>
                </a:cubicBezTo>
                <a:cubicBezTo>
                  <a:pt x="175548" y="425199"/>
                  <a:pt x="155940" y="389436"/>
                  <a:pt x="147171" y="350406"/>
                </a:cubicBezTo>
                <a:cubicBezTo>
                  <a:pt x="145702" y="350743"/>
                  <a:pt x="144201" y="350921"/>
                  <a:pt x="142694" y="350939"/>
                </a:cubicBezTo>
                <a:lnTo>
                  <a:pt x="129569" y="350939"/>
                </a:lnTo>
                <a:cubicBezTo>
                  <a:pt x="120414" y="350961"/>
                  <a:pt x="112296" y="345061"/>
                  <a:pt x="109490" y="336347"/>
                </a:cubicBezTo>
                <a:cubicBezTo>
                  <a:pt x="107893" y="330340"/>
                  <a:pt x="103405" y="325525"/>
                  <a:pt x="97527" y="323507"/>
                </a:cubicBezTo>
                <a:cubicBezTo>
                  <a:pt x="93814" y="322187"/>
                  <a:pt x="90171" y="320680"/>
                  <a:pt x="86611" y="318992"/>
                </a:cubicBezTo>
                <a:cubicBezTo>
                  <a:pt x="81318" y="316303"/>
                  <a:pt x="75043" y="316381"/>
                  <a:pt x="69818" y="319202"/>
                </a:cubicBezTo>
                <a:lnTo>
                  <a:pt x="68961" y="319630"/>
                </a:lnTo>
                <a:cubicBezTo>
                  <a:pt x="60836" y="323761"/>
                  <a:pt x="50975" y="322188"/>
                  <a:pt x="44539" y="315735"/>
                </a:cubicBezTo>
                <a:lnTo>
                  <a:pt x="35224" y="306410"/>
                </a:lnTo>
                <a:cubicBezTo>
                  <a:pt x="28745" y="299952"/>
                  <a:pt x="27170" y="290052"/>
                  <a:pt x="31328" y="281902"/>
                </a:cubicBezTo>
                <a:lnTo>
                  <a:pt x="31775" y="281054"/>
                </a:lnTo>
                <a:cubicBezTo>
                  <a:pt x="34563" y="275843"/>
                  <a:pt x="34631" y="269599"/>
                  <a:pt x="31956" y="264328"/>
                </a:cubicBezTo>
                <a:cubicBezTo>
                  <a:pt x="30257" y="260771"/>
                  <a:pt x="28744" y="257127"/>
                  <a:pt x="27423" y="253413"/>
                </a:cubicBezTo>
                <a:cubicBezTo>
                  <a:pt x="25574" y="247775"/>
                  <a:pt x="21079" y="243401"/>
                  <a:pt x="15392" y="241706"/>
                </a:cubicBezTo>
                <a:cubicBezTo>
                  <a:pt x="6328" y="239080"/>
                  <a:pt x="66" y="230808"/>
                  <a:pt x="0" y="221371"/>
                </a:cubicBezTo>
                <a:lnTo>
                  <a:pt x="0" y="208159"/>
                </a:lnTo>
                <a:cubicBezTo>
                  <a:pt x="-22" y="199005"/>
                  <a:pt x="5878" y="190887"/>
                  <a:pt x="14592" y="188081"/>
                </a:cubicBezTo>
                <a:cubicBezTo>
                  <a:pt x="20589" y="186473"/>
                  <a:pt x="25389" y="181978"/>
                  <a:pt x="27384" y="176098"/>
                </a:cubicBezTo>
                <a:cubicBezTo>
                  <a:pt x="28710" y="172380"/>
                  <a:pt x="30224" y="168730"/>
                  <a:pt x="31918" y="165164"/>
                </a:cubicBezTo>
                <a:cubicBezTo>
                  <a:pt x="34598" y="159874"/>
                  <a:pt x="34516" y="153608"/>
                  <a:pt x="31699" y="148390"/>
                </a:cubicBezTo>
                <a:cubicBezTo>
                  <a:pt x="27142" y="140119"/>
                  <a:pt x="28555" y="129836"/>
                  <a:pt x="35176" y="123101"/>
                </a:cubicBezTo>
                <a:lnTo>
                  <a:pt x="44491" y="113786"/>
                </a:lnTo>
                <a:cubicBezTo>
                  <a:pt x="50951" y="107307"/>
                  <a:pt x="60855" y="105741"/>
                  <a:pt x="68999" y="109909"/>
                </a:cubicBezTo>
                <a:cubicBezTo>
                  <a:pt x="74384" y="113034"/>
                  <a:pt x="80972" y="113267"/>
                  <a:pt x="86563" y="110528"/>
                </a:cubicBezTo>
                <a:cubicBezTo>
                  <a:pt x="90124" y="108837"/>
                  <a:pt x="93767" y="107328"/>
                  <a:pt x="97479" y="106004"/>
                </a:cubicBezTo>
                <a:cubicBezTo>
                  <a:pt x="103112" y="104146"/>
                  <a:pt x="107482" y="99655"/>
                  <a:pt x="109185" y="93974"/>
                </a:cubicBezTo>
                <a:cubicBezTo>
                  <a:pt x="111827" y="84901"/>
                  <a:pt x="120119" y="78644"/>
                  <a:pt x="129569" y="78591"/>
                </a:cubicBezTo>
                <a:lnTo>
                  <a:pt x="142732" y="78591"/>
                </a:lnTo>
                <a:cubicBezTo>
                  <a:pt x="151882" y="78597"/>
                  <a:pt x="159980" y="84514"/>
                  <a:pt x="162763" y="93231"/>
                </a:cubicBezTo>
                <a:cubicBezTo>
                  <a:pt x="164361" y="99237"/>
                  <a:pt x="168848" y="104053"/>
                  <a:pt x="174727" y="106070"/>
                </a:cubicBezTo>
                <a:cubicBezTo>
                  <a:pt x="178445" y="107400"/>
                  <a:pt x="182095" y="108917"/>
                  <a:pt x="185661" y="110614"/>
                </a:cubicBezTo>
                <a:cubicBezTo>
                  <a:pt x="190955" y="113293"/>
                  <a:pt x="197226" y="113208"/>
                  <a:pt x="202444" y="110385"/>
                </a:cubicBezTo>
                <a:cubicBezTo>
                  <a:pt x="210713" y="105822"/>
                  <a:pt x="220999" y="107240"/>
                  <a:pt x="227724" y="113871"/>
                </a:cubicBezTo>
                <a:lnTo>
                  <a:pt x="237030" y="123168"/>
                </a:lnTo>
                <a:cubicBezTo>
                  <a:pt x="237653" y="123867"/>
                  <a:pt x="238225" y="124608"/>
                  <a:pt x="238744" y="125387"/>
                </a:cubicBezTo>
                <a:cubicBezTo>
                  <a:pt x="300116" y="85217"/>
                  <a:pt x="377862" y="79528"/>
                  <a:pt x="444427" y="110338"/>
                </a:cubicBezTo>
                <a:lnTo>
                  <a:pt x="444427" y="106394"/>
                </a:lnTo>
                <a:cubicBezTo>
                  <a:pt x="444427" y="101065"/>
                  <a:pt x="448747" y="96745"/>
                  <a:pt x="454076" y="96745"/>
                </a:cubicBezTo>
                <a:lnTo>
                  <a:pt x="527295" y="96745"/>
                </a:lnTo>
                <a:cubicBezTo>
                  <a:pt x="532621" y="96751"/>
                  <a:pt x="536939" y="101068"/>
                  <a:pt x="536943" y="106394"/>
                </a:cubicBezTo>
                <a:lnTo>
                  <a:pt x="536943" y="192796"/>
                </a:lnTo>
                <a:cubicBezTo>
                  <a:pt x="542387" y="201687"/>
                  <a:pt x="547163" y="210971"/>
                  <a:pt x="551231" y="220570"/>
                </a:cubicBezTo>
                <a:cubicBezTo>
                  <a:pt x="565912" y="211530"/>
                  <a:pt x="582683" y="206447"/>
                  <a:pt x="599913" y="205816"/>
                </a:cubicBezTo>
                <a:cubicBezTo>
                  <a:pt x="600075" y="205816"/>
                  <a:pt x="600199" y="205721"/>
                  <a:pt x="600361" y="205721"/>
                </a:cubicBezTo>
                <a:cubicBezTo>
                  <a:pt x="600523" y="205721"/>
                  <a:pt x="600542" y="205778"/>
                  <a:pt x="600637" y="205778"/>
                </a:cubicBezTo>
                <a:cubicBezTo>
                  <a:pt x="601590" y="205778"/>
                  <a:pt x="602542" y="205654"/>
                  <a:pt x="603495" y="205654"/>
                </a:cubicBezTo>
                <a:cubicBezTo>
                  <a:pt x="656926" y="205771"/>
                  <a:pt x="700756" y="248009"/>
                  <a:pt x="702850" y="301400"/>
                </a:cubicBezTo>
                <a:cubicBezTo>
                  <a:pt x="702850" y="301647"/>
                  <a:pt x="702993" y="301857"/>
                  <a:pt x="702993" y="302104"/>
                </a:cubicBezTo>
                <a:cubicBezTo>
                  <a:pt x="702993" y="302352"/>
                  <a:pt x="702916" y="302381"/>
                  <a:pt x="702907" y="302524"/>
                </a:cubicBezTo>
                <a:cubicBezTo>
                  <a:pt x="702907" y="303428"/>
                  <a:pt x="703040" y="304314"/>
                  <a:pt x="703040" y="305219"/>
                </a:cubicBezTo>
                <a:cubicBezTo>
                  <a:pt x="702987" y="358745"/>
                  <a:pt x="660658" y="402668"/>
                  <a:pt x="607171" y="404698"/>
                </a:cubicBezTo>
                <a:close/>
                <a:moveTo>
                  <a:pt x="536943" y="236677"/>
                </a:moveTo>
                <a:lnTo>
                  <a:pt x="536943" y="283921"/>
                </a:lnTo>
                <a:lnTo>
                  <a:pt x="537134" y="283921"/>
                </a:lnTo>
                <a:cubicBezTo>
                  <a:pt x="537834" y="290502"/>
                  <a:pt x="538186" y="297115"/>
                  <a:pt x="538191" y="303733"/>
                </a:cubicBezTo>
                <a:cubicBezTo>
                  <a:pt x="538162" y="310644"/>
                  <a:pt x="537744" y="317547"/>
                  <a:pt x="536943" y="324412"/>
                </a:cubicBezTo>
                <a:lnTo>
                  <a:pt x="536943" y="324612"/>
                </a:lnTo>
                <a:cubicBezTo>
                  <a:pt x="536942" y="324994"/>
                  <a:pt x="536917" y="325376"/>
                  <a:pt x="536867" y="325755"/>
                </a:cubicBezTo>
                <a:cubicBezTo>
                  <a:pt x="536620" y="327870"/>
                  <a:pt x="536105" y="329908"/>
                  <a:pt x="535781" y="332003"/>
                </a:cubicBezTo>
                <a:cubicBezTo>
                  <a:pt x="535210" y="335632"/>
                  <a:pt x="534667" y="339271"/>
                  <a:pt x="533876" y="342833"/>
                </a:cubicBezTo>
                <a:cubicBezTo>
                  <a:pt x="533295" y="345491"/>
                  <a:pt x="532543" y="348082"/>
                  <a:pt x="531847" y="350701"/>
                </a:cubicBezTo>
                <a:cubicBezTo>
                  <a:pt x="530943" y="354111"/>
                  <a:pt x="530038" y="357511"/>
                  <a:pt x="528942" y="360845"/>
                </a:cubicBezTo>
                <a:cubicBezTo>
                  <a:pt x="528066" y="363503"/>
                  <a:pt x="527037" y="366103"/>
                  <a:pt x="526085" y="368722"/>
                </a:cubicBezTo>
                <a:cubicBezTo>
                  <a:pt x="524894" y="371856"/>
                  <a:pt x="523675" y="374980"/>
                  <a:pt x="522275" y="378028"/>
                </a:cubicBezTo>
                <a:cubicBezTo>
                  <a:pt x="521075" y="380733"/>
                  <a:pt x="519760" y="383372"/>
                  <a:pt x="518465" y="386010"/>
                </a:cubicBezTo>
                <a:cubicBezTo>
                  <a:pt x="517055" y="388801"/>
                  <a:pt x="515607" y="391554"/>
                  <a:pt x="514064" y="394268"/>
                </a:cubicBezTo>
                <a:cubicBezTo>
                  <a:pt x="512521" y="396983"/>
                  <a:pt x="510854" y="399688"/>
                  <a:pt x="509149" y="402346"/>
                </a:cubicBezTo>
                <a:cubicBezTo>
                  <a:pt x="507597" y="404765"/>
                  <a:pt x="505997" y="407108"/>
                  <a:pt x="504339" y="409461"/>
                </a:cubicBezTo>
                <a:cubicBezTo>
                  <a:pt x="502434" y="412204"/>
                  <a:pt x="500396" y="414900"/>
                  <a:pt x="498300" y="417528"/>
                </a:cubicBezTo>
                <a:cubicBezTo>
                  <a:pt x="496653" y="419605"/>
                  <a:pt x="494938" y="421605"/>
                  <a:pt x="493205" y="423605"/>
                </a:cubicBezTo>
                <a:cubicBezTo>
                  <a:pt x="490890" y="426263"/>
                  <a:pt x="488556" y="428892"/>
                  <a:pt x="486089" y="431425"/>
                </a:cubicBezTo>
                <a:cubicBezTo>
                  <a:pt x="484337" y="433226"/>
                  <a:pt x="482498" y="434921"/>
                  <a:pt x="480670" y="436655"/>
                </a:cubicBezTo>
                <a:cubicBezTo>
                  <a:pt x="478041" y="439141"/>
                  <a:pt x="475421" y="441617"/>
                  <a:pt x="472631" y="443960"/>
                </a:cubicBezTo>
                <a:cubicBezTo>
                  <a:pt x="470726" y="445570"/>
                  <a:pt x="468687" y="447037"/>
                  <a:pt x="466706" y="448570"/>
                </a:cubicBezTo>
                <a:cubicBezTo>
                  <a:pt x="464334" y="450399"/>
                  <a:pt x="462086" y="452380"/>
                  <a:pt x="459619" y="454085"/>
                </a:cubicBezTo>
                <a:cubicBezTo>
                  <a:pt x="449594" y="461009"/>
                  <a:pt x="438902" y="466912"/>
                  <a:pt x="427701" y="471707"/>
                </a:cubicBezTo>
                <a:cubicBezTo>
                  <a:pt x="426863" y="472069"/>
                  <a:pt x="426025" y="472440"/>
                  <a:pt x="425177" y="472792"/>
                </a:cubicBezTo>
                <a:cubicBezTo>
                  <a:pt x="424329" y="473145"/>
                  <a:pt x="423615" y="473497"/>
                  <a:pt x="422824" y="473812"/>
                </a:cubicBezTo>
                <a:cubicBezTo>
                  <a:pt x="426411" y="475808"/>
                  <a:pt x="429664" y="478353"/>
                  <a:pt x="432464" y="481355"/>
                </a:cubicBezTo>
                <a:cubicBezTo>
                  <a:pt x="436426" y="479631"/>
                  <a:pt x="440350" y="477803"/>
                  <a:pt x="444218" y="475802"/>
                </a:cubicBezTo>
                <a:lnTo>
                  <a:pt x="505063" y="420681"/>
                </a:lnTo>
                <a:cubicBezTo>
                  <a:pt x="507657" y="418381"/>
                  <a:pt x="510562" y="416457"/>
                  <a:pt x="513693" y="414966"/>
                </a:cubicBezTo>
                <a:cubicBezTo>
                  <a:pt x="550211" y="362945"/>
                  <a:pt x="558899" y="296324"/>
                  <a:pt x="536943" y="236677"/>
                </a:cubicBezTo>
                <a:close/>
                <a:moveTo>
                  <a:pt x="224819" y="402527"/>
                </a:moveTo>
                <a:lnTo>
                  <a:pt x="224819" y="325031"/>
                </a:lnTo>
                <a:cubicBezTo>
                  <a:pt x="224819" y="319702"/>
                  <a:pt x="229138" y="315382"/>
                  <a:pt x="234467" y="315382"/>
                </a:cubicBezTo>
                <a:lnTo>
                  <a:pt x="298018" y="315382"/>
                </a:lnTo>
                <a:lnTo>
                  <a:pt x="298018" y="181928"/>
                </a:lnTo>
                <a:cubicBezTo>
                  <a:pt x="298029" y="176597"/>
                  <a:pt x="302356" y="172283"/>
                  <a:pt x="307686" y="172288"/>
                </a:cubicBezTo>
                <a:lnTo>
                  <a:pt x="380905" y="172288"/>
                </a:lnTo>
                <a:cubicBezTo>
                  <a:pt x="386227" y="172293"/>
                  <a:pt x="390543" y="176605"/>
                  <a:pt x="390554" y="181928"/>
                </a:cubicBezTo>
                <a:lnTo>
                  <a:pt x="390554" y="217618"/>
                </a:lnTo>
                <a:lnTo>
                  <a:pt x="444456" y="217618"/>
                </a:lnTo>
                <a:lnTo>
                  <a:pt x="444456" y="166573"/>
                </a:lnTo>
                <a:cubicBezTo>
                  <a:pt x="368870" y="117126"/>
                  <a:pt x="267511" y="138315"/>
                  <a:pt x="218064" y="213901"/>
                </a:cubicBezTo>
                <a:cubicBezTo>
                  <a:pt x="180145" y="271864"/>
                  <a:pt x="182851" y="347425"/>
                  <a:pt x="224819" y="402527"/>
                </a:cubicBezTo>
                <a:close/>
                <a:moveTo>
                  <a:pt x="444446" y="440817"/>
                </a:moveTo>
                <a:lnTo>
                  <a:pt x="444446" y="236915"/>
                </a:lnTo>
                <a:lnTo>
                  <a:pt x="390554" y="236915"/>
                </a:lnTo>
                <a:lnTo>
                  <a:pt x="390554" y="463525"/>
                </a:lnTo>
                <a:cubicBezTo>
                  <a:pt x="393630" y="462848"/>
                  <a:pt x="396650" y="462029"/>
                  <a:pt x="399660" y="461182"/>
                </a:cubicBezTo>
                <a:cubicBezTo>
                  <a:pt x="401193" y="460743"/>
                  <a:pt x="402755" y="460420"/>
                  <a:pt x="404270" y="459934"/>
                </a:cubicBezTo>
                <a:cubicBezTo>
                  <a:pt x="409197" y="458391"/>
                  <a:pt x="414017" y="456626"/>
                  <a:pt x="418729" y="454638"/>
                </a:cubicBezTo>
                <a:cubicBezTo>
                  <a:pt x="419157" y="454457"/>
                  <a:pt x="419557" y="454228"/>
                  <a:pt x="419986" y="454038"/>
                </a:cubicBezTo>
                <a:cubicBezTo>
                  <a:pt x="424348" y="452133"/>
                  <a:pt x="428635" y="450113"/>
                  <a:pt x="432797" y="447866"/>
                </a:cubicBezTo>
                <a:cubicBezTo>
                  <a:pt x="433540" y="447456"/>
                  <a:pt x="434245" y="446980"/>
                  <a:pt x="434988" y="446570"/>
                </a:cubicBezTo>
                <a:cubicBezTo>
                  <a:pt x="438179" y="444760"/>
                  <a:pt x="441341" y="442798"/>
                  <a:pt x="444427" y="440817"/>
                </a:cubicBezTo>
                <a:close/>
                <a:moveTo>
                  <a:pt x="294132" y="455600"/>
                </a:moveTo>
                <a:cubicBezTo>
                  <a:pt x="295408" y="456114"/>
                  <a:pt x="296713" y="456552"/>
                  <a:pt x="297999" y="457019"/>
                </a:cubicBezTo>
                <a:lnTo>
                  <a:pt x="297999" y="334689"/>
                </a:lnTo>
                <a:lnTo>
                  <a:pt x="244097" y="334689"/>
                </a:lnTo>
                <a:lnTo>
                  <a:pt x="244097" y="423748"/>
                </a:lnTo>
                <a:cubicBezTo>
                  <a:pt x="245602" y="425148"/>
                  <a:pt x="247098" y="426606"/>
                  <a:pt x="248660" y="427892"/>
                </a:cubicBezTo>
                <a:cubicBezTo>
                  <a:pt x="250060" y="429101"/>
                  <a:pt x="251470" y="430301"/>
                  <a:pt x="252917" y="431454"/>
                </a:cubicBezTo>
                <a:cubicBezTo>
                  <a:pt x="255527" y="433549"/>
                  <a:pt x="258213" y="435531"/>
                  <a:pt x="260947" y="437464"/>
                </a:cubicBezTo>
                <a:cubicBezTo>
                  <a:pt x="262576" y="438617"/>
                  <a:pt x="264214" y="439750"/>
                  <a:pt x="265890" y="440836"/>
                </a:cubicBezTo>
                <a:cubicBezTo>
                  <a:pt x="268567" y="442589"/>
                  <a:pt x="271320" y="444246"/>
                  <a:pt x="274111" y="445837"/>
                </a:cubicBezTo>
                <a:cubicBezTo>
                  <a:pt x="275949" y="446894"/>
                  <a:pt x="277797" y="447923"/>
                  <a:pt x="279683" y="448904"/>
                </a:cubicBezTo>
                <a:cubicBezTo>
                  <a:pt x="282464" y="450352"/>
                  <a:pt x="285302" y="451704"/>
                  <a:pt x="288169" y="453000"/>
                </a:cubicBezTo>
                <a:cubicBezTo>
                  <a:pt x="290141" y="453923"/>
                  <a:pt x="292132" y="454790"/>
                  <a:pt x="294132" y="455600"/>
                </a:cubicBezTo>
                <a:close/>
                <a:moveTo>
                  <a:pt x="317306" y="462915"/>
                </a:moveTo>
                <a:cubicBezTo>
                  <a:pt x="318316" y="463153"/>
                  <a:pt x="319307" y="463468"/>
                  <a:pt x="320335" y="463696"/>
                </a:cubicBezTo>
                <a:cubicBezTo>
                  <a:pt x="321926" y="464039"/>
                  <a:pt x="323536" y="464325"/>
                  <a:pt x="325098" y="464649"/>
                </a:cubicBezTo>
                <a:cubicBezTo>
                  <a:pt x="328451" y="465284"/>
                  <a:pt x="331842" y="465801"/>
                  <a:pt x="335271" y="466201"/>
                </a:cubicBezTo>
                <a:cubicBezTo>
                  <a:pt x="337090" y="466420"/>
                  <a:pt x="338909" y="466639"/>
                  <a:pt x="340738" y="466792"/>
                </a:cubicBezTo>
                <a:cubicBezTo>
                  <a:pt x="344310" y="467106"/>
                  <a:pt x="347929" y="467268"/>
                  <a:pt x="351568" y="467344"/>
                </a:cubicBezTo>
                <a:cubicBezTo>
                  <a:pt x="353111" y="467344"/>
                  <a:pt x="354644" y="467468"/>
                  <a:pt x="356187" y="467459"/>
                </a:cubicBezTo>
                <a:cubicBezTo>
                  <a:pt x="361245" y="467459"/>
                  <a:pt x="366246" y="467192"/>
                  <a:pt x="371170" y="466706"/>
                </a:cubicBezTo>
                <a:lnTo>
                  <a:pt x="371170" y="191586"/>
                </a:lnTo>
                <a:lnTo>
                  <a:pt x="317306" y="191586"/>
                </a:lnTo>
                <a:lnTo>
                  <a:pt x="317306" y="462915"/>
                </a:lnTo>
                <a:close/>
                <a:moveTo>
                  <a:pt x="463725" y="227267"/>
                </a:moveTo>
                <a:lnTo>
                  <a:pt x="463725" y="425958"/>
                </a:lnTo>
                <a:cubicBezTo>
                  <a:pt x="465468" y="424405"/>
                  <a:pt x="467220" y="422872"/>
                  <a:pt x="468897" y="421253"/>
                </a:cubicBezTo>
                <a:cubicBezTo>
                  <a:pt x="469849" y="420300"/>
                  <a:pt x="470868" y="419348"/>
                  <a:pt x="471811" y="418395"/>
                </a:cubicBezTo>
                <a:cubicBezTo>
                  <a:pt x="474507" y="415652"/>
                  <a:pt x="477060" y="412795"/>
                  <a:pt x="479555" y="409870"/>
                </a:cubicBezTo>
                <a:cubicBezTo>
                  <a:pt x="480413" y="408870"/>
                  <a:pt x="481298" y="407899"/>
                  <a:pt x="482127" y="406879"/>
                </a:cubicBezTo>
                <a:cubicBezTo>
                  <a:pt x="484565" y="403898"/>
                  <a:pt x="486832" y="400784"/>
                  <a:pt x="489052" y="397631"/>
                </a:cubicBezTo>
                <a:cubicBezTo>
                  <a:pt x="489814" y="396554"/>
                  <a:pt x="490623" y="395507"/>
                  <a:pt x="491357" y="394411"/>
                </a:cubicBezTo>
                <a:cubicBezTo>
                  <a:pt x="493519" y="391163"/>
                  <a:pt x="495510" y="387801"/>
                  <a:pt x="497443" y="384400"/>
                </a:cubicBezTo>
                <a:cubicBezTo>
                  <a:pt x="498062" y="383305"/>
                  <a:pt x="498758" y="382248"/>
                  <a:pt x="499348" y="381133"/>
                </a:cubicBezTo>
                <a:cubicBezTo>
                  <a:pt x="501434" y="377276"/>
                  <a:pt x="503311" y="373294"/>
                  <a:pt x="505063" y="369256"/>
                </a:cubicBezTo>
                <a:cubicBezTo>
                  <a:pt x="505368" y="368560"/>
                  <a:pt x="505739" y="367894"/>
                  <a:pt x="506016" y="367189"/>
                </a:cubicBezTo>
                <a:cubicBezTo>
                  <a:pt x="508028" y="362426"/>
                  <a:pt x="509813" y="357559"/>
                  <a:pt x="511369" y="352587"/>
                </a:cubicBezTo>
                <a:cubicBezTo>
                  <a:pt x="511702" y="351530"/>
                  <a:pt x="511921" y="350434"/>
                  <a:pt x="512236" y="349368"/>
                </a:cubicBezTo>
                <a:cubicBezTo>
                  <a:pt x="513359" y="345481"/>
                  <a:pt x="514426" y="341567"/>
                  <a:pt x="515274" y="337576"/>
                </a:cubicBezTo>
                <a:cubicBezTo>
                  <a:pt x="515655" y="335747"/>
                  <a:pt x="515893" y="333880"/>
                  <a:pt x="516226" y="332042"/>
                </a:cubicBezTo>
                <a:cubicBezTo>
                  <a:pt x="516750" y="329060"/>
                  <a:pt x="517246" y="326069"/>
                  <a:pt x="517598" y="323040"/>
                </a:cubicBezTo>
                <a:lnTo>
                  <a:pt x="517598" y="116005"/>
                </a:lnTo>
                <a:lnTo>
                  <a:pt x="463687" y="116005"/>
                </a:lnTo>
                <a:close/>
                <a:moveTo>
                  <a:pt x="143856" y="331146"/>
                </a:moveTo>
                <a:cubicBezTo>
                  <a:pt x="142654" y="322048"/>
                  <a:pt x="142040" y="312882"/>
                  <a:pt x="142018" y="303705"/>
                </a:cubicBezTo>
                <a:cubicBezTo>
                  <a:pt x="142018" y="299533"/>
                  <a:pt x="142170" y="295399"/>
                  <a:pt x="142408" y="291322"/>
                </a:cubicBezTo>
                <a:cubicBezTo>
                  <a:pt x="140313" y="291494"/>
                  <a:pt x="138217" y="291713"/>
                  <a:pt x="136103" y="291713"/>
                </a:cubicBezTo>
                <a:cubicBezTo>
                  <a:pt x="93608" y="291713"/>
                  <a:pt x="59160" y="257265"/>
                  <a:pt x="59160" y="214770"/>
                </a:cubicBezTo>
                <a:cubicBezTo>
                  <a:pt x="59160" y="172275"/>
                  <a:pt x="93608" y="137827"/>
                  <a:pt x="136103" y="137827"/>
                </a:cubicBezTo>
                <a:cubicBezTo>
                  <a:pt x="158392" y="137769"/>
                  <a:pt x="179589" y="147473"/>
                  <a:pt x="194110" y="164382"/>
                </a:cubicBezTo>
                <a:cubicBezTo>
                  <a:pt x="202910" y="154233"/>
                  <a:pt x="212639" y="144928"/>
                  <a:pt x="223171" y="136589"/>
                </a:cubicBezTo>
                <a:lnTo>
                  <a:pt x="214065" y="127502"/>
                </a:lnTo>
                <a:cubicBezTo>
                  <a:pt x="213546" y="126894"/>
                  <a:pt x="212665" y="126749"/>
                  <a:pt x="211979" y="127159"/>
                </a:cubicBezTo>
                <a:cubicBezTo>
                  <a:pt x="201247" y="132996"/>
                  <a:pt x="188363" y="133315"/>
                  <a:pt x="177356" y="128016"/>
                </a:cubicBezTo>
                <a:cubicBezTo>
                  <a:pt x="174383" y="126594"/>
                  <a:pt x="171341" y="125322"/>
                  <a:pt x="168240" y="124206"/>
                </a:cubicBezTo>
                <a:cubicBezTo>
                  <a:pt x="156977" y="120327"/>
                  <a:pt x="148224" y="111330"/>
                  <a:pt x="144656" y="99965"/>
                </a:cubicBezTo>
                <a:cubicBezTo>
                  <a:pt x="144123" y="98327"/>
                  <a:pt x="143532" y="97888"/>
                  <a:pt x="142685" y="97888"/>
                </a:cubicBezTo>
                <a:lnTo>
                  <a:pt x="129569" y="97888"/>
                </a:lnTo>
                <a:cubicBezTo>
                  <a:pt x="128769" y="97832"/>
                  <a:pt x="128047" y="98359"/>
                  <a:pt x="127854" y="99136"/>
                </a:cubicBezTo>
                <a:cubicBezTo>
                  <a:pt x="124402" y="110831"/>
                  <a:pt x="115544" y="120157"/>
                  <a:pt x="104042" y="124206"/>
                </a:cubicBezTo>
                <a:cubicBezTo>
                  <a:pt x="100950" y="125320"/>
                  <a:pt x="97917" y="126592"/>
                  <a:pt x="94955" y="128016"/>
                </a:cubicBezTo>
                <a:cubicBezTo>
                  <a:pt x="84199" y="133264"/>
                  <a:pt x="71587" y="133081"/>
                  <a:pt x="60989" y="127521"/>
                </a:cubicBezTo>
                <a:cubicBezTo>
                  <a:pt x="59446" y="126721"/>
                  <a:pt x="58741" y="126825"/>
                  <a:pt x="58131" y="127445"/>
                </a:cubicBezTo>
                <a:lnTo>
                  <a:pt x="48816" y="136750"/>
                </a:lnTo>
                <a:cubicBezTo>
                  <a:pt x="48215" y="137283"/>
                  <a:pt x="48079" y="138168"/>
                  <a:pt x="48492" y="138856"/>
                </a:cubicBezTo>
                <a:cubicBezTo>
                  <a:pt x="54320" y="149586"/>
                  <a:pt x="54636" y="162466"/>
                  <a:pt x="49340" y="173469"/>
                </a:cubicBezTo>
                <a:cubicBezTo>
                  <a:pt x="47916" y="176434"/>
                  <a:pt x="46644" y="179471"/>
                  <a:pt x="45530" y="182566"/>
                </a:cubicBezTo>
                <a:cubicBezTo>
                  <a:pt x="41661" y="193840"/>
                  <a:pt x="32661" y="202602"/>
                  <a:pt x="21288" y="206169"/>
                </a:cubicBezTo>
                <a:cubicBezTo>
                  <a:pt x="19441" y="206759"/>
                  <a:pt x="19222" y="207540"/>
                  <a:pt x="19222" y="208140"/>
                </a:cubicBezTo>
                <a:lnTo>
                  <a:pt x="19222" y="221304"/>
                </a:lnTo>
                <a:cubicBezTo>
                  <a:pt x="19172" y="222097"/>
                  <a:pt x="19691" y="222816"/>
                  <a:pt x="20460" y="223018"/>
                </a:cubicBezTo>
                <a:cubicBezTo>
                  <a:pt x="32166" y="226484"/>
                  <a:pt x="41496" y="235360"/>
                  <a:pt x="45539" y="246879"/>
                </a:cubicBezTo>
                <a:cubicBezTo>
                  <a:pt x="46634" y="249968"/>
                  <a:pt x="47890" y="252998"/>
                  <a:pt x="49301" y="255956"/>
                </a:cubicBezTo>
                <a:cubicBezTo>
                  <a:pt x="54543" y="266676"/>
                  <a:pt x="54376" y="279249"/>
                  <a:pt x="48854" y="289827"/>
                </a:cubicBezTo>
                <a:lnTo>
                  <a:pt x="48416" y="290674"/>
                </a:lnTo>
                <a:cubicBezTo>
                  <a:pt x="48051" y="291356"/>
                  <a:pt x="48209" y="292200"/>
                  <a:pt x="48797" y="292703"/>
                </a:cubicBezTo>
                <a:lnTo>
                  <a:pt x="58112" y="302019"/>
                </a:lnTo>
                <a:cubicBezTo>
                  <a:pt x="58644" y="302598"/>
                  <a:pt x="59506" y="302732"/>
                  <a:pt x="60189" y="302343"/>
                </a:cubicBezTo>
                <a:lnTo>
                  <a:pt x="61036" y="301914"/>
                </a:lnTo>
                <a:cubicBezTo>
                  <a:pt x="71588" y="296400"/>
                  <a:pt x="84136" y="296245"/>
                  <a:pt x="94821" y="301495"/>
                </a:cubicBezTo>
                <a:cubicBezTo>
                  <a:pt x="97783" y="302903"/>
                  <a:pt x="100816" y="304155"/>
                  <a:pt x="103908" y="305248"/>
                </a:cubicBezTo>
                <a:cubicBezTo>
                  <a:pt x="115180" y="309122"/>
                  <a:pt x="123939" y="318124"/>
                  <a:pt x="127502" y="329498"/>
                </a:cubicBezTo>
                <a:cubicBezTo>
                  <a:pt x="128045" y="331156"/>
                  <a:pt x="128616" y="331575"/>
                  <a:pt x="129492" y="331575"/>
                </a:cubicBezTo>
                <a:lnTo>
                  <a:pt x="142656" y="331575"/>
                </a:lnTo>
                <a:cubicBezTo>
                  <a:pt x="143096" y="331592"/>
                  <a:pt x="143527" y="331439"/>
                  <a:pt x="143856" y="331146"/>
                </a:cubicBezTo>
                <a:close/>
                <a:moveTo>
                  <a:pt x="181956" y="179823"/>
                </a:moveTo>
                <a:cubicBezTo>
                  <a:pt x="171120" y="165461"/>
                  <a:pt x="154152" y="157041"/>
                  <a:pt x="136160" y="157096"/>
                </a:cubicBezTo>
                <a:cubicBezTo>
                  <a:pt x="104324" y="156937"/>
                  <a:pt x="78387" y="182617"/>
                  <a:pt x="78228" y="214453"/>
                </a:cubicBezTo>
                <a:cubicBezTo>
                  <a:pt x="78069" y="246289"/>
                  <a:pt x="103748" y="272226"/>
                  <a:pt x="135585" y="272385"/>
                </a:cubicBezTo>
                <a:cubicBezTo>
                  <a:pt x="138564" y="272400"/>
                  <a:pt x="141540" y="272184"/>
                  <a:pt x="144485" y="271739"/>
                </a:cubicBezTo>
                <a:cubicBezTo>
                  <a:pt x="149522" y="238565"/>
                  <a:pt x="162365" y="207062"/>
                  <a:pt x="181956" y="179823"/>
                </a:cubicBezTo>
                <a:close/>
                <a:moveTo>
                  <a:pt x="228191" y="450037"/>
                </a:moveTo>
                <a:cubicBezTo>
                  <a:pt x="233904" y="449733"/>
                  <a:pt x="239629" y="449787"/>
                  <a:pt x="245335" y="450199"/>
                </a:cubicBezTo>
                <a:cubicBezTo>
                  <a:pt x="243116" y="448532"/>
                  <a:pt x="240964" y="446770"/>
                  <a:pt x="238820" y="444999"/>
                </a:cubicBezTo>
                <a:lnTo>
                  <a:pt x="238678" y="444884"/>
                </a:lnTo>
                <a:cubicBezTo>
                  <a:pt x="234925" y="441789"/>
                  <a:pt x="231248" y="438607"/>
                  <a:pt x="227752" y="435207"/>
                </a:cubicBezTo>
                <a:cubicBezTo>
                  <a:pt x="227552" y="435016"/>
                  <a:pt x="227467" y="434740"/>
                  <a:pt x="227286" y="434531"/>
                </a:cubicBezTo>
                <a:cubicBezTo>
                  <a:pt x="154998" y="363946"/>
                  <a:pt x="153619" y="248123"/>
                  <a:pt x="224204" y="175836"/>
                </a:cubicBezTo>
                <a:cubicBezTo>
                  <a:pt x="281988" y="116660"/>
                  <a:pt x="372288" y="103616"/>
                  <a:pt x="444456" y="144018"/>
                </a:cubicBezTo>
                <a:lnTo>
                  <a:pt x="444456" y="131817"/>
                </a:lnTo>
                <a:cubicBezTo>
                  <a:pt x="349554" y="82451"/>
                  <a:pt x="232603" y="119366"/>
                  <a:pt x="183239" y="214268"/>
                </a:cubicBezTo>
                <a:cubicBezTo>
                  <a:pt x="141868" y="293801"/>
                  <a:pt x="160483" y="391332"/>
                  <a:pt x="228238" y="450037"/>
                </a:cubicBezTo>
                <a:close/>
                <a:moveTo>
                  <a:pt x="546830" y="437083"/>
                </a:moveTo>
                <a:cubicBezTo>
                  <a:pt x="539373" y="428690"/>
                  <a:pt x="526591" y="427753"/>
                  <a:pt x="517989" y="434969"/>
                </a:cubicBezTo>
                <a:lnTo>
                  <a:pt x="442741" y="503168"/>
                </a:lnTo>
                <a:cubicBezTo>
                  <a:pt x="445419" y="524849"/>
                  <a:pt x="430013" y="544598"/>
                  <a:pt x="408330" y="547275"/>
                </a:cubicBezTo>
                <a:cubicBezTo>
                  <a:pt x="406724" y="547473"/>
                  <a:pt x="405107" y="547573"/>
                  <a:pt x="403489" y="547573"/>
                </a:cubicBezTo>
                <a:lnTo>
                  <a:pt x="278921" y="547573"/>
                </a:lnTo>
                <a:cubicBezTo>
                  <a:pt x="273590" y="547406"/>
                  <a:pt x="269403" y="542948"/>
                  <a:pt x="269570" y="537617"/>
                </a:cubicBezTo>
                <a:cubicBezTo>
                  <a:pt x="269730" y="532520"/>
                  <a:pt x="273825" y="528426"/>
                  <a:pt x="278921" y="528266"/>
                </a:cubicBezTo>
                <a:lnTo>
                  <a:pt x="403489" y="528266"/>
                </a:lnTo>
                <a:cubicBezTo>
                  <a:pt x="414643" y="528256"/>
                  <a:pt x="423684" y="519218"/>
                  <a:pt x="423701" y="508064"/>
                </a:cubicBezTo>
                <a:cubicBezTo>
                  <a:pt x="423665" y="506349"/>
                  <a:pt x="423409" y="504646"/>
                  <a:pt x="422939" y="502996"/>
                </a:cubicBezTo>
                <a:cubicBezTo>
                  <a:pt x="420649" y="494100"/>
                  <a:pt x="412637" y="487873"/>
                  <a:pt x="403450" y="487852"/>
                </a:cubicBezTo>
                <a:lnTo>
                  <a:pt x="296856" y="487852"/>
                </a:lnTo>
                <a:cubicBezTo>
                  <a:pt x="295674" y="487833"/>
                  <a:pt x="294505" y="487597"/>
                  <a:pt x="293408" y="487156"/>
                </a:cubicBezTo>
                <a:cubicBezTo>
                  <a:pt x="293048" y="486990"/>
                  <a:pt x="292699" y="486802"/>
                  <a:pt x="292360" y="486594"/>
                </a:cubicBezTo>
                <a:cubicBezTo>
                  <a:pt x="291877" y="486387"/>
                  <a:pt x="291412" y="486138"/>
                  <a:pt x="290970" y="485851"/>
                </a:cubicBezTo>
                <a:cubicBezTo>
                  <a:pt x="253679" y="457162"/>
                  <a:pt x="189452" y="468011"/>
                  <a:pt x="161144" y="496100"/>
                </a:cubicBezTo>
                <a:lnTo>
                  <a:pt x="49606" y="614925"/>
                </a:lnTo>
                <a:lnTo>
                  <a:pt x="195129" y="614677"/>
                </a:lnTo>
                <a:lnTo>
                  <a:pt x="213893" y="597351"/>
                </a:lnTo>
                <a:cubicBezTo>
                  <a:pt x="219567" y="592110"/>
                  <a:pt x="227050" y="589273"/>
                  <a:pt x="234772" y="589436"/>
                </a:cubicBezTo>
                <a:lnTo>
                  <a:pt x="424844" y="589436"/>
                </a:lnTo>
                <a:lnTo>
                  <a:pt x="544268" y="465734"/>
                </a:lnTo>
                <a:cubicBezTo>
                  <a:pt x="552703" y="458435"/>
                  <a:pt x="553837" y="445763"/>
                  <a:pt x="546830" y="437083"/>
                </a:cubicBezTo>
                <a:close/>
                <a:moveTo>
                  <a:pt x="683409" y="311734"/>
                </a:moveTo>
                <a:lnTo>
                  <a:pt x="679742" y="311734"/>
                </a:lnTo>
                <a:cubicBezTo>
                  <a:pt x="674413" y="311734"/>
                  <a:pt x="670093" y="307415"/>
                  <a:pt x="670093" y="302085"/>
                </a:cubicBezTo>
                <a:cubicBezTo>
                  <a:pt x="670093" y="296756"/>
                  <a:pt x="674413" y="292437"/>
                  <a:pt x="679742" y="292437"/>
                </a:cubicBezTo>
                <a:lnTo>
                  <a:pt x="682600" y="292437"/>
                </a:lnTo>
                <a:cubicBezTo>
                  <a:pt x="676687" y="256006"/>
                  <a:pt x="646723" y="228285"/>
                  <a:pt x="609943" y="225219"/>
                </a:cubicBezTo>
                <a:lnTo>
                  <a:pt x="609943" y="228914"/>
                </a:lnTo>
                <a:cubicBezTo>
                  <a:pt x="609775" y="234246"/>
                  <a:pt x="605318" y="238432"/>
                  <a:pt x="599987" y="238265"/>
                </a:cubicBezTo>
                <a:cubicBezTo>
                  <a:pt x="594890" y="238105"/>
                  <a:pt x="590796" y="234010"/>
                  <a:pt x="590636" y="228914"/>
                </a:cubicBezTo>
                <a:lnTo>
                  <a:pt x="590636" y="225952"/>
                </a:lnTo>
                <a:cubicBezTo>
                  <a:pt x="578929" y="227845"/>
                  <a:pt x="567783" y="232298"/>
                  <a:pt x="557994" y="238992"/>
                </a:cubicBezTo>
                <a:cubicBezTo>
                  <a:pt x="571773" y="281929"/>
                  <a:pt x="571522" y="328137"/>
                  <a:pt x="557279" y="370923"/>
                </a:cubicBezTo>
                <a:cubicBezTo>
                  <a:pt x="568978" y="379117"/>
                  <a:pt x="582648" y="384048"/>
                  <a:pt x="596884" y="385210"/>
                </a:cubicBezTo>
                <a:lnTo>
                  <a:pt x="596884" y="381495"/>
                </a:lnTo>
                <a:cubicBezTo>
                  <a:pt x="596884" y="376166"/>
                  <a:pt x="601204" y="371847"/>
                  <a:pt x="606533" y="371847"/>
                </a:cubicBezTo>
                <a:cubicBezTo>
                  <a:pt x="611862" y="371847"/>
                  <a:pt x="616182" y="376166"/>
                  <a:pt x="616182" y="381495"/>
                </a:cubicBezTo>
                <a:lnTo>
                  <a:pt x="616182" y="384353"/>
                </a:lnTo>
                <a:cubicBezTo>
                  <a:pt x="652599" y="378452"/>
                  <a:pt x="680320" y="348515"/>
                  <a:pt x="683409" y="311753"/>
                </a:cubicBezTo>
                <a:close/>
                <a:moveTo>
                  <a:pt x="648167" y="295542"/>
                </a:moveTo>
                <a:lnTo>
                  <a:pt x="613086" y="295542"/>
                </a:lnTo>
                <a:lnTo>
                  <a:pt x="613086" y="260499"/>
                </a:lnTo>
                <a:cubicBezTo>
                  <a:pt x="613086" y="255170"/>
                  <a:pt x="608767" y="250850"/>
                  <a:pt x="603437" y="250850"/>
                </a:cubicBezTo>
                <a:cubicBezTo>
                  <a:pt x="598108" y="250850"/>
                  <a:pt x="593789" y="255170"/>
                  <a:pt x="593789" y="260499"/>
                </a:cubicBezTo>
                <a:lnTo>
                  <a:pt x="593789" y="305267"/>
                </a:lnTo>
                <a:cubicBezTo>
                  <a:pt x="593793" y="310593"/>
                  <a:pt x="598111" y="314910"/>
                  <a:pt x="603437" y="314916"/>
                </a:cubicBezTo>
                <a:lnTo>
                  <a:pt x="648205" y="314916"/>
                </a:lnTo>
                <a:cubicBezTo>
                  <a:pt x="653534" y="314916"/>
                  <a:pt x="657854" y="310596"/>
                  <a:pt x="657854" y="305267"/>
                </a:cubicBezTo>
                <a:cubicBezTo>
                  <a:pt x="657854" y="299938"/>
                  <a:pt x="653534" y="295618"/>
                  <a:pt x="648205" y="29561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11462" name="Google Shape;11462;p172"/>
          <p:cNvGrpSpPr/>
          <p:nvPr/>
        </p:nvGrpSpPr>
        <p:grpSpPr>
          <a:xfrm>
            <a:off x="9593100" y="1983527"/>
            <a:ext cx="958443" cy="628690"/>
            <a:chOff x="6045703" y="-802759"/>
            <a:chExt cx="724013" cy="474916"/>
          </a:xfrm>
        </p:grpSpPr>
        <p:grpSp>
          <p:nvGrpSpPr>
            <p:cNvPr id="11463" name="Google Shape;11463;p172"/>
            <p:cNvGrpSpPr/>
            <p:nvPr/>
          </p:nvGrpSpPr>
          <p:grpSpPr>
            <a:xfrm>
              <a:off x="6045703" y="-666973"/>
              <a:ext cx="410657" cy="113673"/>
              <a:chOff x="6045703" y="-666973"/>
              <a:chExt cx="410657" cy="113673"/>
            </a:xfrm>
          </p:grpSpPr>
          <p:sp>
            <p:nvSpPr>
              <p:cNvPr id="11464" name="Google Shape;11464;p172"/>
              <p:cNvSpPr/>
              <p:nvPr/>
            </p:nvSpPr>
            <p:spPr>
              <a:xfrm>
                <a:off x="6045703" y="-666973"/>
                <a:ext cx="125814" cy="113673"/>
              </a:xfrm>
              <a:custGeom>
                <a:rect b="b" l="l" r="r" t="t"/>
                <a:pathLst>
                  <a:path extrusionOk="0" h="113673" w="125814">
                    <a:moveTo>
                      <a:pt x="29830" y="113578"/>
                    </a:moveTo>
                    <a:cubicBezTo>
                      <a:pt x="21639" y="113578"/>
                      <a:pt x="14019" y="112816"/>
                      <a:pt x="7732" y="111673"/>
                    </a:cubicBezTo>
                    <a:cubicBezTo>
                      <a:pt x="3065" y="110816"/>
                      <a:pt x="-269" y="106530"/>
                      <a:pt x="17" y="101767"/>
                    </a:cubicBezTo>
                    <a:cubicBezTo>
                      <a:pt x="1827" y="69954"/>
                      <a:pt x="14781" y="-3579"/>
                      <a:pt x="94410" y="136"/>
                    </a:cubicBezTo>
                    <a:cubicBezTo>
                      <a:pt x="99649" y="421"/>
                      <a:pt x="103744" y="4803"/>
                      <a:pt x="103459" y="10137"/>
                    </a:cubicBezTo>
                    <a:cubicBezTo>
                      <a:pt x="103173" y="15376"/>
                      <a:pt x="98696" y="19376"/>
                      <a:pt x="93457" y="19186"/>
                    </a:cubicBezTo>
                    <a:cubicBezTo>
                      <a:pt x="63073" y="17662"/>
                      <a:pt x="26306" y="29854"/>
                      <a:pt x="19639" y="94052"/>
                    </a:cubicBezTo>
                    <a:cubicBezTo>
                      <a:pt x="40498" y="95767"/>
                      <a:pt x="92981" y="94719"/>
                      <a:pt x="107078" y="42998"/>
                    </a:cubicBezTo>
                    <a:cubicBezTo>
                      <a:pt x="108507" y="37950"/>
                      <a:pt x="113746" y="34902"/>
                      <a:pt x="118794" y="36331"/>
                    </a:cubicBezTo>
                    <a:cubicBezTo>
                      <a:pt x="123842" y="37759"/>
                      <a:pt x="126890" y="42998"/>
                      <a:pt x="125461" y="48046"/>
                    </a:cubicBezTo>
                    <a:cubicBezTo>
                      <a:pt x="111269" y="100243"/>
                      <a:pt x="64597" y="113674"/>
                      <a:pt x="29830" y="1136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65" name="Google Shape;11465;p172"/>
              <p:cNvSpPr/>
              <p:nvPr/>
            </p:nvSpPr>
            <p:spPr>
              <a:xfrm>
                <a:off x="6331947" y="-666838"/>
                <a:ext cx="124413" cy="113538"/>
              </a:xfrm>
              <a:custGeom>
                <a:rect b="b" l="l" r="r" t="t"/>
                <a:pathLst>
                  <a:path extrusionOk="0" h="113538" w="124413">
                    <a:moveTo>
                      <a:pt x="94583" y="113443"/>
                    </a:moveTo>
                    <a:cubicBezTo>
                      <a:pt x="60865" y="113443"/>
                      <a:pt x="15430" y="100775"/>
                      <a:pt x="0" y="51817"/>
                    </a:cubicBezTo>
                    <a:lnTo>
                      <a:pt x="18193" y="46102"/>
                    </a:lnTo>
                    <a:cubicBezTo>
                      <a:pt x="33528" y="94584"/>
                      <a:pt x="84296" y="95536"/>
                      <a:pt x="104680" y="93917"/>
                    </a:cubicBezTo>
                    <a:cubicBezTo>
                      <a:pt x="101727" y="65533"/>
                      <a:pt x="92774" y="44863"/>
                      <a:pt x="77915" y="32671"/>
                    </a:cubicBezTo>
                    <a:cubicBezTo>
                      <a:pt x="60293" y="18193"/>
                      <a:pt x="37624" y="17717"/>
                      <a:pt x="21717" y="20003"/>
                    </a:cubicBezTo>
                    <a:lnTo>
                      <a:pt x="19145" y="1144"/>
                    </a:lnTo>
                    <a:cubicBezTo>
                      <a:pt x="38862" y="-1523"/>
                      <a:pt x="67151" y="-857"/>
                      <a:pt x="90011" y="18003"/>
                    </a:cubicBezTo>
                    <a:cubicBezTo>
                      <a:pt x="110680" y="35053"/>
                      <a:pt x="122301" y="63247"/>
                      <a:pt x="124397" y="101728"/>
                    </a:cubicBezTo>
                    <a:cubicBezTo>
                      <a:pt x="124682" y="106490"/>
                      <a:pt x="121349" y="110776"/>
                      <a:pt x="116681" y="111634"/>
                    </a:cubicBezTo>
                    <a:cubicBezTo>
                      <a:pt x="110395" y="112777"/>
                      <a:pt x="102870" y="113539"/>
                      <a:pt x="94679" y="11353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466" name="Google Shape;11466;p172"/>
            <p:cNvSpPr/>
            <p:nvPr/>
          </p:nvSpPr>
          <p:spPr>
            <a:xfrm>
              <a:off x="6219552" y="-487672"/>
              <a:ext cx="61531" cy="61531"/>
            </a:xfrm>
            <a:custGeom>
              <a:rect b="b" l="l" r="r" t="t"/>
              <a:pathLst>
                <a:path extrusionOk="0" h="61531" w="61531">
                  <a:moveTo>
                    <a:pt x="30766" y="61531"/>
                  </a:moveTo>
                  <a:cubicBezTo>
                    <a:pt x="13811" y="61531"/>
                    <a:pt x="0" y="47720"/>
                    <a:pt x="0" y="30766"/>
                  </a:cubicBezTo>
                  <a:cubicBezTo>
                    <a:pt x="0" y="13811"/>
                    <a:pt x="13811" y="0"/>
                    <a:pt x="30766" y="0"/>
                  </a:cubicBezTo>
                  <a:cubicBezTo>
                    <a:pt x="47720" y="0"/>
                    <a:pt x="61531" y="13811"/>
                    <a:pt x="61531" y="30766"/>
                  </a:cubicBezTo>
                  <a:cubicBezTo>
                    <a:pt x="61531" y="47720"/>
                    <a:pt x="47720" y="61531"/>
                    <a:pt x="30766" y="61531"/>
                  </a:cubicBezTo>
                  <a:close/>
                  <a:moveTo>
                    <a:pt x="30766" y="18955"/>
                  </a:moveTo>
                  <a:cubicBezTo>
                    <a:pt x="24289" y="18955"/>
                    <a:pt x="19050" y="24193"/>
                    <a:pt x="19050" y="30670"/>
                  </a:cubicBezTo>
                  <a:cubicBezTo>
                    <a:pt x="19050" y="37147"/>
                    <a:pt x="24289" y="42386"/>
                    <a:pt x="30766" y="42386"/>
                  </a:cubicBezTo>
                  <a:cubicBezTo>
                    <a:pt x="37243" y="42386"/>
                    <a:pt x="42481" y="37147"/>
                    <a:pt x="42481" y="30670"/>
                  </a:cubicBezTo>
                  <a:cubicBezTo>
                    <a:pt x="42481" y="24193"/>
                    <a:pt x="37243" y="18955"/>
                    <a:pt x="30766" y="1895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67" name="Google Shape;11467;p172"/>
            <p:cNvSpPr/>
            <p:nvPr/>
          </p:nvSpPr>
          <p:spPr>
            <a:xfrm>
              <a:off x="6219552" y="-393279"/>
              <a:ext cx="61531" cy="61531"/>
            </a:xfrm>
            <a:custGeom>
              <a:rect b="b" l="l" r="r" t="t"/>
              <a:pathLst>
                <a:path extrusionOk="0" h="61531" w="61531">
                  <a:moveTo>
                    <a:pt x="30766" y="61531"/>
                  </a:moveTo>
                  <a:cubicBezTo>
                    <a:pt x="13811" y="61531"/>
                    <a:pt x="0" y="47720"/>
                    <a:pt x="0" y="30766"/>
                  </a:cubicBezTo>
                  <a:cubicBezTo>
                    <a:pt x="0" y="13811"/>
                    <a:pt x="13811" y="0"/>
                    <a:pt x="30766" y="0"/>
                  </a:cubicBezTo>
                  <a:cubicBezTo>
                    <a:pt x="47720" y="0"/>
                    <a:pt x="61531" y="13811"/>
                    <a:pt x="61531" y="30766"/>
                  </a:cubicBezTo>
                  <a:cubicBezTo>
                    <a:pt x="61531" y="47720"/>
                    <a:pt x="47720" y="61531"/>
                    <a:pt x="30766" y="61531"/>
                  </a:cubicBezTo>
                  <a:close/>
                  <a:moveTo>
                    <a:pt x="30766" y="18955"/>
                  </a:moveTo>
                  <a:cubicBezTo>
                    <a:pt x="24289" y="18955"/>
                    <a:pt x="19050" y="24194"/>
                    <a:pt x="19050" y="30671"/>
                  </a:cubicBezTo>
                  <a:cubicBezTo>
                    <a:pt x="19050" y="37148"/>
                    <a:pt x="24289" y="42386"/>
                    <a:pt x="30766" y="42386"/>
                  </a:cubicBezTo>
                  <a:cubicBezTo>
                    <a:pt x="37243" y="42386"/>
                    <a:pt x="42481" y="37148"/>
                    <a:pt x="42481" y="30671"/>
                  </a:cubicBezTo>
                  <a:cubicBezTo>
                    <a:pt x="42481" y="24194"/>
                    <a:pt x="37243" y="18955"/>
                    <a:pt x="30766" y="1895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68" name="Google Shape;11468;p172"/>
            <p:cNvSpPr/>
            <p:nvPr/>
          </p:nvSpPr>
          <p:spPr>
            <a:xfrm>
              <a:off x="6090869" y="-575683"/>
              <a:ext cx="320040" cy="245078"/>
            </a:xfrm>
            <a:custGeom>
              <a:rect b="b" l="l" r="r" t="t"/>
              <a:pathLst>
                <a:path extrusionOk="0" h="245078" w="320040">
                  <a:moveTo>
                    <a:pt x="310515" y="245078"/>
                  </a:moveTo>
                  <a:cubicBezTo>
                    <a:pt x="305276" y="245078"/>
                    <a:pt x="300990" y="240792"/>
                    <a:pt x="300990" y="235553"/>
                  </a:cubicBezTo>
                  <a:lnTo>
                    <a:pt x="300990" y="137731"/>
                  </a:lnTo>
                  <a:cubicBezTo>
                    <a:pt x="300990" y="72295"/>
                    <a:pt x="247745" y="19050"/>
                    <a:pt x="182309" y="19050"/>
                  </a:cubicBezTo>
                  <a:lnTo>
                    <a:pt x="137732" y="19050"/>
                  </a:lnTo>
                  <a:cubicBezTo>
                    <a:pt x="72295" y="19050"/>
                    <a:pt x="19050" y="72295"/>
                    <a:pt x="19050" y="137731"/>
                  </a:cubicBezTo>
                  <a:lnTo>
                    <a:pt x="19050" y="235553"/>
                  </a:lnTo>
                  <a:cubicBezTo>
                    <a:pt x="19050" y="240792"/>
                    <a:pt x="14764" y="245078"/>
                    <a:pt x="9525" y="245078"/>
                  </a:cubicBezTo>
                  <a:cubicBezTo>
                    <a:pt x="4286" y="245078"/>
                    <a:pt x="0" y="240792"/>
                    <a:pt x="0" y="235553"/>
                  </a:cubicBezTo>
                  <a:lnTo>
                    <a:pt x="0" y="137731"/>
                  </a:lnTo>
                  <a:cubicBezTo>
                    <a:pt x="0" y="61817"/>
                    <a:pt x="61817" y="0"/>
                    <a:pt x="137732" y="0"/>
                  </a:cubicBezTo>
                  <a:lnTo>
                    <a:pt x="182309" y="0"/>
                  </a:lnTo>
                  <a:cubicBezTo>
                    <a:pt x="258223" y="0"/>
                    <a:pt x="320040" y="61817"/>
                    <a:pt x="320040" y="137731"/>
                  </a:cubicBezTo>
                  <a:lnTo>
                    <a:pt x="320040" y="235553"/>
                  </a:lnTo>
                  <a:cubicBezTo>
                    <a:pt x="320040" y="240792"/>
                    <a:pt x="315754" y="245078"/>
                    <a:pt x="310515" y="2450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69" name="Google Shape;11469;p172"/>
            <p:cNvSpPr/>
            <p:nvPr/>
          </p:nvSpPr>
          <p:spPr>
            <a:xfrm>
              <a:off x="6132684" y="-802759"/>
              <a:ext cx="236410" cy="236410"/>
            </a:xfrm>
            <a:custGeom>
              <a:rect b="b" l="l" r="r" t="t"/>
              <a:pathLst>
                <a:path extrusionOk="0" h="236410" w="236410">
                  <a:moveTo>
                    <a:pt x="118205" y="236411"/>
                  </a:moveTo>
                  <a:cubicBezTo>
                    <a:pt x="53054" y="236411"/>
                    <a:pt x="0" y="183356"/>
                    <a:pt x="0" y="118205"/>
                  </a:cubicBezTo>
                  <a:cubicBezTo>
                    <a:pt x="0" y="53054"/>
                    <a:pt x="53054" y="0"/>
                    <a:pt x="118205" y="0"/>
                  </a:cubicBezTo>
                  <a:cubicBezTo>
                    <a:pt x="183356" y="0"/>
                    <a:pt x="236411" y="53054"/>
                    <a:pt x="236411" y="118205"/>
                  </a:cubicBezTo>
                  <a:cubicBezTo>
                    <a:pt x="236411" y="183356"/>
                    <a:pt x="183356" y="236411"/>
                    <a:pt x="118205" y="236411"/>
                  </a:cubicBezTo>
                  <a:close/>
                  <a:moveTo>
                    <a:pt x="118205" y="19050"/>
                  </a:moveTo>
                  <a:cubicBezTo>
                    <a:pt x="63532" y="19050"/>
                    <a:pt x="19050" y="63532"/>
                    <a:pt x="19050" y="118205"/>
                  </a:cubicBezTo>
                  <a:cubicBezTo>
                    <a:pt x="19050" y="172879"/>
                    <a:pt x="63532" y="217361"/>
                    <a:pt x="118205" y="217361"/>
                  </a:cubicBezTo>
                  <a:cubicBezTo>
                    <a:pt x="172879" y="217361"/>
                    <a:pt x="217361" y="172879"/>
                    <a:pt x="217361" y="118205"/>
                  </a:cubicBezTo>
                  <a:cubicBezTo>
                    <a:pt x="217361" y="63532"/>
                    <a:pt x="172879" y="19050"/>
                    <a:pt x="11820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70" name="Google Shape;11470;p172"/>
            <p:cNvSpPr/>
            <p:nvPr/>
          </p:nvSpPr>
          <p:spPr>
            <a:xfrm>
              <a:off x="6224887" y="-794575"/>
              <a:ext cx="142152" cy="135929"/>
            </a:xfrm>
            <a:custGeom>
              <a:rect b="b" l="l" r="r" t="t"/>
              <a:pathLst>
                <a:path extrusionOk="0" h="135929" w="142152">
                  <a:moveTo>
                    <a:pt x="132682" y="135930"/>
                  </a:moveTo>
                  <a:cubicBezTo>
                    <a:pt x="130110" y="135930"/>
                    <a:pt x="127443" y="134882"/>
                    <a:pt x="125538" y="132787"/>
                  </a:cubicBezTo>
                  <a:cubicBezTo>
                    <a:pt x="104298" y="108974"/>
                    <a:pt x="92868" y="106212"/>
                    <a:pt x="77056" y="102497"/>
                  </a:cubicBezTo>
                  <a:cubicBezTo>
                    <a:pt x="67436" y="100211"/>
                    <a:pt x="56577" y="97544"/>
                    <a:pt x="42195" y="90400"/>
                  </a:cubicBezTo>
                  <a:cubicBezTo>
                    <a:pt x="-4192" y="67159"/>
                    <a:pt x="-3430" y="25249"/>
                    <a:pt x="3428" y="6295"/>
                  </a:cubicBezTo>
                  <a:cubicBezTo>
                    <a:pt x="5238" y="1342"/>
                    <a:pt x="10667" y="-1230"/>
                    <a:pt x="15620" y="580"/>
                  </a:cubicBezTo>
                  <a:cubicBezTo>
                    <a:pt x="20573" y="2389"/>
                    <a:pt x="23145" y="7819"/>
                    <a:pt x="21335" y="12772"/>
                  </a:cubicBezTo>
                  <a:cubicBezTo>
                    <a:pt x="19906" y="16772"/>
                    <a:pt x="8857" y="52491"/>
                    <a:pt x="50672" y="73351"/>
                  </a:cubicBezTo>
                  <a:cubicBezTo>
                    <a:pt x="63054" y="79542"/>
                    <a:pt x="72389" y="81828"/>
                    <a:pt x="81438" y="83923"/>
                  </a:cubicBezTo>
                  <a:cubicBezTo>
                    <a:pt x="99154" y="88210"/>
                    <a:pt x="114489" y="91829"/>
                    <a:pt x="139731" y="120118"/>
                  </a:cubicBezTo>
                  <a:cubicBezTo>
                    <a:pt x="143255" y="124024"/>
                    <a:pt x="142874" y="130024"/>
                    <a:pt x="138969" y="133549"/>
                  </a:cubicBezTo>
                  <a:cubicBezTo>
                    <a:pt x="137159" y="135168"/>
                    <a:pt x="134873" y="135930"/>
                    <a:pt x="132587" y="13593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71" name="Google Shape;11471;p172"/>
            <p:cNvSpPr/>
            <p:nvPr/>
          </p:nvSpPr>
          <p:spPr>
            <a:xfrm>
              <a:off x="6142130" y="-788471"/>
              <a:ext cx="100950" cy="121443"/>
            </a:xfrm>
            <a:custGeom>
              <a:rect b="b" l="l" r="r" t="t"/>
              <a:pathLst>
                <a:path extrusionOk="0" h="121443" w="100950">
                  <a:moveTo>
                    <a:pt x="9509" y="121349"/>
                  </a:moveTo>
                  <a:cubicBezTo>
                    <a:pt x="5223" y="121349"/>
                    <a:pt x="1317" y="118396"/>
                    <a:pt x="270" y="114109"/>
                  </a:cubicBezTo>
                  <a:cubicBezTo>
                    <a:pt x="-969" y="108966"/>
                    <a:pt x="2175" y="103823"/>
                    <a:pt x="7318" y="102584"/>
                  </a:cubicBezTo>
                  <a:cubicBezTo>
                    <a:pt x="82851" y="84201"/>
                    <a:pt x="81994" y="12764"/>
                    <a:pt x="81899" y="9716"/>
                  </a:cubicBezTo>
                  <a:cubicBezTo>
                    <a:pt x="81804" y="4477"/>
                    <a:pt x="85899" y="95"/>
                    <a:pt x="91138" y="0"/>
                  </a:cubicBezTo>
                  <a:lnTo>
                    <a:pt x="91424" y="0"/>
                  </a:lnTo>
                  <a:cubicBezTo>
                    <a:pt x="96567" y="0"/>
                    <a:pt x="100758" y="4096"/>
                    <a:pt x="100949" y="9239"/>
                  </a:cubicBezTo>
                  <a:cubicBezTo>
                    <a:pt x="100949" y="10096"/>
                    <a:pt x="102568" y="99060"/>
                    <a:pt x="11795" y="121158"/>
                  </a:cubicBezTo>
                  <a:cubicBezTo>
                    <a:pt x="11033" y="121349"/>
                    <a:pt x="10271" y="121444"/>
                    <a:pt x="9509" y="12144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72" name="Google Shape;11472;p172"/>
            <p:cNvSpPr/>
            <p:nvPr/>
          </p:nvSpPr>
          <p:spPr>
            <a:xfrm>
              <a:off x="6468250" y="-559014"/>
              <a:ext cx="301466" cy="231171"/>
            </a:xfrm>
            <a:custGeom>
              <a:rect b="b" l="l" r="r" t="t"/>
              <a:pathLst>
                <a:path extrusionOk="0" h="231171" w="301466">
                  <a:moveTo>
                    <a:pt x="291941" y="231172"/>
                  </a:moveTo>
                  <a:cubicBezTo>
                    <a:pt x="286703" y="231172"/>
                    <a:pt x="282416" y="226886"/>
                    <a:pt x="282416" y="221647"/>
                  </a:cubicBezTo>
                  <a:lnTo>
                    <a:pt x="282416" y="129826"/>
                  </a:lnTo>
                  <a:cubicBezTo>
                    <a:pt x="282416" y="68771"/>
                    <a:pt x="232696" y="19050"/>
                    <a:pt x="171640" y="19050"/>
                  </a:cubicBezTo>
                  <a:lnTo>
                    <a:pt x="129826" y="19050"/>
                  </a:lnTo>
                  <a:cubicBezTo>
                    <a:pt x="68771" y="19050"/>
                    <a:pt x="19050" y="68771"/>
                    <a:pt x="19050" y="129826"/>
                  </a:cubicBezTo>
                  <a:lnTo>
                    <a:pt x="19050" y="221647"/>
                  </a:lnTo>
                  <a:cubicBezTo>
                    <a:pt x="19050" y="226886"/>
                    <a:pt x="14764" y="231172"/>
                    <a:pt x="9525" y="231172"/>
                  </a:cubicBezTo>
                  <a:cubicBezTo>
                    <a:pt x="4286" y="231172"/>
                    <a:pt x="0" y="226886"/>
                    <a:pt x="0" y="221647"/>
                  </a:cubicBezTo>
                  <a:lnTo>
                    <a:pt x="0" y="129826"/>
                  </a:lnTo>
                  <a:cubicBezTo>
                    <a:pt x="0" y="58293"/>
                    <a:pt x="58198" y="0"/>
                    <a:pt x="129826" y="0"/>
                  </a:cubicBezTo>
                  <a:lnTo>
                    <a:pt x="171640" y="0"/>
                  </a:lnTo>
                  <a:cubicBezTo>
                    <a:pt x="243173" y="0"/>
                    <a:pt x="301466" y="58198"/>
                    <a:pt x="301466" y="129826"/>
                  </a:cubicBezTo>
                  <a:lnTo>
                    <a:pt x="301466" y="221647"/>
                  </a:lnTo>
                  <a:cubicBezTo>
                    <a:pt x="301466" y="226886"/>
                    <a:pt x="297180" y="231172"/>
                    <a:pt x="291941" y="23117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73" name="Google Shape;11473;p172"/>
            <p:cNvSpPr/>
            <p:nvPr/>
          </p:nvSpPr>
          <p:spPr>
            <a:xfrm>
              <a:off x="6507492" y="-772088"/>
              <a:ext cx="223075" cy="223075"/>
            </a:xfrm>
            <a:custGeom>
              <a:rect b="b" l="l" r="r" t="t"/>
              <a:pathLst>
                <a:path extrusionOk="0" h="223075" w="223075">
                  <a:moveTo>
                    <a:pt x="111538" y="223075"/>
                  </a:moveTo>
                  <a:cubicBezTo>
                    <a:pt x="50006" y="223075"/>
                    <a:pt x="0" y="173069"/>
                    <a:pt x="0" y="111538"/>
                  </a:cubicBezTo>
                  <a:cubicBezTo>
                    <a:pt x="0" y="50006"/>
                    <a:pt x="50006" y="0"/>
                    <a:pt x="111538" y="0"/>
                  </a:cubicBezTo>
                  <a:cubicBezTo>
                    <a:pt x="173069" y="0"/>
                    <a:pt x="223076" y="50006"/>
                    <a:pt x="223076" y="111538"/>
                  </a:cubicBezTo>
                  <a:cubicBezTo>
                    <a:pt x="223076" y="173069"/>
                    <a:pt x="173069" y="223075"/>
                    <a:pt x="111538" y="223075"/>
                  </a:cubicBezTo>
                  <a:close/>
                  <a:moveTo>
                    <a:pt x="111538" y="19145"/>
                  </a:moveTo>
                  <a:cubicBezTo>
                    <a:pt x="60579" y="19145"/>
                    <a:pt x="19050" y="60579"/>
                    <a:pt x="19050" y="111633"/>
                  </a:cubicBezTo>
                  <a:cubicBezTo>
                    <a:pt x="19050" y="162687"/>
                    <a:pt x="60484" y="204121"/>
                    <a:pt x="111538" y="204121"/>
                  </a:cubicBezTo>
                  <a:cubicBezTo>
                    <a:pt x="162592" y="204121"/>
                    <a:pt x="204026" y="162687"/>
                    <a:pt x="204026" y="111633"/>
                  </a:cubicBezTo>
                  <a:cubicBezTo>
                    <a:pt x="204026" y="60579"/>
                    <a:pt x="162592" y="19145"/>
                    <a:pt x="111538" y="1914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74" name="Google Shape;11474;p172"/>
            <p:cNvSpPr/>
            <p:nvPr/>
          </p:nvSpPr>
          <p:spPr>
            <a:xfrm>
              <a:off x="6510104" y="-687806"/>
              <a:ext cx="218034" cy="53354"/>
            </a:xfrm>
            <a:custGeom>
              <a:rect b="b" l="l" r="r" t="t"/>
              <a:pathLst>
                <a:path extrusionOk="0" h="53354" w="218034">
                  <a:moveTo>
                    <a:pt x="9486" y="53354"/>
                  </a:moveTo>
                  <a:cubicBezTo>
                    <a:pt x="7581" y="53354"/>
                    <a:pt x="5676" y="52783"/>
                    <a:pt x="4056" y="51640"/>
                  </a:cubicBezTo>
                  <a:cubicBezTo>
                    <a:pt x="-230" y="48592"/>
                    <a:pt x="-1278" y="42686"/>
                    <a:pt x="1675" y="38400"/>
                  </a:cubicBezTo>
                  <a:cubicBezTo>
                    <a:pt x="2532" y="37067"/>
                    <a:pt x="24249" y="6396"/>
                    <a:pt x="57777" y="872"/>
                  </a:cubicBezTo>
                  <a:cubicBezTo>
                    <a:pt x="76161" y="-2176"/>
                    <a:pt x="94258" y="2777"/>
                    <a:pt x="111498" y="15635"/>
                  </a:cubicBezTo>
                  <a:cubicBezTo>
                    <a:pt x="127215" y="27256"/>
                    <a:pt x="135882" y="23160"/>
                    <a:pt x="149122" y="16874"/>
                  </a:cubicBezTo>
                  <a:cubicBezTo>
                    <a:pt x="165219" y="9349"/>
                    <a:pt x="185127" y="-81"/>
                    <a:pt x="214749" y="25541"/>
                  </a:cubicBezTo>
                  <a:cubicBezTo>
                    <a:pt x="218750" y="28970"/>
                    <a:pt x="219131" y="34971"/>
                    <a:pt x="215702" y="38972"/>
                  </a:cubicBezTo>
                  <a:cubicBezTo>
                    <a:pt x="212273" y="42972"/>
                    <a:pt x="206272" y="43353"/>
                    <a:pt x="202272" y="39924"/>
                  </a:cubicBezTo>
                  <a:cubicBezTo>
                    <a:pt x="182079" y="22398"/>
                    <a:pt x="171696" y="27256"/>
                    <a:pt x="157218" y="34114"/>
                  </a:cubicBezTo>
                  <a:cubicBezTo>
                    <a:pt x="142836" y="40877"/>
                    <a:pt x="124929" y="49354"/>
                    <a:pt x="100068" y="30971"/>
                  </a:cubicBezTo>
                  <a:cubicBezTo>
                    <a:pt x="87114" y="21350"/>
                    <a:pt x="73875" y="17540"/>
                    <a:pt x="60825" y="19636"/>
                  </a:cubicBezTo>
                  <a:cubicBezTo>
                    <a:pt x="35203" y="23827"/>
                    <a:pt x="17296" y="48973"/>
                    <a:pt x="17106" y="49259"/>
                  </a:cubicBezTo>
                  <a:cubicBezTo>
                    <a:pt x="15201" y="51926"/>
                    <a:pt x="12248" y="53354"/>
                    <a:pt x="9295" y="5335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75" name="Google Shape;11475;p172"/>
            <p:cNvSpPr/>
            <p:nvPr/>
          </p:nvSpPr>
          <p:spPr>
            <a:xfrm>
              <a:off x="6496825" y="-387183"/>
              <a:ext cx="242982" cy="19050"/>
            </a:xfrm>
            <a:custGeom>
              <a:rect b="b" l="l" r="r" t="t"/>
              <a:pathLst>
                <a:path extrusionOk="0" h="19050" w="242982">
                  <a:moveTo>
                    <a:pt x="233458" y="19050"/>
                  </a:moveTo>
                  <a:lnTo>
                    <a:pt x="9525" y="19050"/>
                  </a:lnTo>
                  <a:cubicBezTo>
                    <a:pt x="4286" y="19050"/>
                    <a:pt x="0" y="14764"/>
                    <a:pt x="0" y="9525"/>
                  </a:cubicBezTo>
                  <a:cubicBezTo>
                    <a:pt x="0" y="4286"/>
                    <a:pt x="4286" y="0"/>
                    <a:pt x="9525" y="0"/>
                  </a:cubicBezTo>
                  <a:lnTo>
                    <a:pt x="233458" y="0"/>
                  </a:lnTo>
                  <a:cubicBezTo>
                    <a:pt x="238696" y="0"/>
                    <a:pt x="242983" y="4286"/>
                    <a:pt x="242983" y="9525"/>
                  </a:cubicBezTo>
                  <a:cubicBezTo>
                    <a:pt x="242983" y="14764"/>
                    <a:pt x="238696" y="19050"/>
                    <a:pt x="233458"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76" name="Google Shape;11476;p172"/>
            <p:cNvSpPr/>
            <p:nvPr/>
          </p:nvSpPr>
          <p:spPr>
            <a:xfrm>
              <a:off x="6496825" y="-456715"/>
              <a:ext cx="242982" cy="19050"/>
            </a:xfrm>
            <a:custGeom>
              <a:rect b="b" l="l" r="r" t="t"/>
              <a:pathLst>
                <a:path extrusionOk="0" h="19050" w="242982">
                  <a:moveTo>
                    <a:pt x="233458" y="19050"/>
                  </a:moveTo>
                  <a:lnTo>
                    <a:pt x="9525" y="19050"/>
                  </a:lnTo>
                  <a:cubicBezTo>
                    <a:pt x="4286" y="19050"/>
                    <a:pt x="0" y="14764"/>
                    <a:pt x="0" y="9525"/>
                  </a:cubicBezTo>
                  <a:cubicBezTo>
                    <a:pt x="0" y="4286"/>
                    <a:pt x="4286" y="0"/>
                    <a:pt x="9525" y="0"/>
                  </a:cubicBezTo>
                  <a:lnTo>
                    <a:pt x="233458" y="0"/>
                  </a:lnTo>
                  <a:cubicBezTo>
                    <a:pt x="238696" y="0"/>
                    <a:pt x="242983" y="4286"/>
                    <a:pt x="242983" y="9525"/>
                  </a:cubicBezTo>
                  <a:cubicBezTo>
                    <a:pt x="242983" y="14764"/>
                    <a:pt x="238696" y="19050"/>
                    <a:pt x="233458"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77" name="Google Shape;11477;p172"/>
            <p:cNvSpPr/>
            <p:nvPr/>
          </p:nvSpPr>
          <p:spPr>
            <a:xfrm>
              <a:off x="6530924" y="-545521"/>
              <a:ext cx="172624" cy="52705"/>
            </a:xfrm>
            <a:custGeom>
              <a:rect b="b" l="l" r="r" t="t"/>
              <a:pathLst>
                <a:path extrusionOk="0" h="52705" w="172624">
                  <a:moveTo>
                    <a:pt x="85725" y="52705"/>
                  </a:moveTo>
                  <a:cubicBezTo>
                    <a:pt x="46196" y="52705"/>
                    <a:pt x="12192" y="38227"/>
                    <a:pt x="1048" y="16606"/>
                  </a:cubicBezTo>
                  <a:cubicBezTo>
                    <a:pt x="-1334" y="11938"/>
                    <a:pt x="476" y="6223"/>
                    <a:pt x="5143" y="3747"/>
                  </a:cubicBezTo>
                  <a:cubicBezTo>
                    <a:pt x="9811" y="1366"/>
                    <a:pt x="15526" y="3175"/>
                    <a:pt x="18002" y="7843"/>
                  </a:cubicBezTo>
                  <a:cubicBezTo>
                    <a:pt x="24574" y="20606"/>
                    <a:pt x="50006" y="33655"/>
                    <a:pt x="85725" y="33655"/>
                  </a:cubicBezTo>
                  <a:cubicBezTo>
                    <a:pt x="123349" y="33655"/>
                    <a:pt x="149066" y="19463"/>
                    <a:pt x="154210" y="6128"/>
                  </a:cubicBezTo>
                  <a:cubicBezTo>
                    <a:pt x="156115" y="1175"/>
                    <a:pt x="161544" y="-1206"/>
                    <a:pt x="166497" y="604"/>
                  </a:cubicBezTo>
                  <a:cubicBezTo>
                    <a:pt x="171450" y="2509"/>
                    <a:pt x="173831" y="8033"/>
                    <a:pt x="172021" y="12891"/>
                  </a:cubicBezTo>
                  <a:cubicBezTo>
                    <a:pt x="163068" y="36322"/>
                    <a:pt x="127540" y="52610"/>
                    <a:pt x="85725" y="5261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11478" name="Google Shape;11478;p172"/>
            <p:cNvGrpSpPr/>
            <p:nvPr/>
          </p:nvGrpSpPr>
          <p:grpSpPr>
            <a:xfrm>
              <a:off x="6131780" y="-567700"/>
              <a:ext cx="237170" cy="102030"/>
              <a:chOff x="6131780" y="-567700"/>
              <a:chExt cx="237170" cy="102030"/>
            </a:xfrm>
          </p:grpSpPr>
          <p:sp>
            <p:nvSpPr>
              <p:cNvPr id="11479" name="Google Shape;11479;p172"/>
              <p:cNvSpPr/>
              <p:nvPr/>
            </p:nvSpPr>
            <p:spPr>
              <a:xfrm>
                <a:off x="6131780" y="-567672"/>
                <a:ext cx="124242" cy="102002"/>
              </a:xfrm>
              <a:custGeom>
                <a:rect b="b" l="l" r="r" t="t"/>
                <a:pathLst>
                  <a:path extrusionOk="0" h="102002" w="124242">
                    <a:moveTo>
                      <a:pt x="52053" y="102003"/>
                    </a:moveTo>
                    <a:cubicBezTo>
                      <a:pt x="49290" y="102003"/>
                      <a:pt x="46719" y="100860"/>
                      <a:pt x="44909" y="98764"/>
                    </a:cubicBezTo>
                    <a:lnTo>
                      <a:pt x="2332" y="49806"/>
                    </a:lnTo>
                    <a:cubicBezTo>
                      <a:pt x="-1097" y="45805"/>
                      <a:pt x="-716" y="39804"/>
                      <a:pt x="3285" y="36375"/>
                    </a:cubicBezTo>
                    <a:cubicBezTo>
                      <a:pt x="7285" y="32946"/>
                      <a:pt x="13286" y="33327"/>
                      <a:pt x="16715" y="37328"/>
                    </a:cubicBezTo>
                    <a:lnTo>
                      <a:pt x="51576" y="77428"/>
                    </a:lnTo>
                    <a:lnTo>
                      <a:pt x="107107" y="3800"/>
                    </a:lnTo>
                    <a:cubicBezTo>
                      <a:pt x="110250" y="-391"/>
                      <a:pt x="116251" y="-1248"/>
                      <a:pt x="120442" y="1895"/>
                    </a:cubicBezTo>
                    <a:cubicBezTo>
                      <a:pt x="124633" y="5038"/>
                      <a:pt x="125490" y="11039"/>
                      <a:pt x="122347" y="15230"/>
                    </a:cubicBezTo>
                    <a:lnTo>
                      <a:pt x="59673" y="98193"/>
                    </a:lnTo>
                    <a:cubicBezTo>
                      <a:pt x="57958" y="100479"/>
                      <a:pt x="55291" y="101907"/>
                      <a:pt x="52434" y="102003"/>
                    </a:cubicBezTo>
                    <a:cubicBezTo>
                      <a:pt x="52338" y="102003"/>
                      <a:pt x="52243" y="102003"/>
                      <a:pt x="52148" y="1020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80" name="Google Shape;11480;p172"/>
              <p:cNvSpPr/>
              <p:nvPr/>
            </p:nvSpPr>
            <p:spPr>
              <a:xfrm>
                <a:off x="6244680" y="-567700"/>
                <a:ext cx="124270" cy="102030"/>
              </a:xfrm>
              <a:custGeom>
                <a:rect b="b" l="l" r="r" t="t"/>
                <a:pathLst>
                  <a:path extrusionOk="0" h="102030" w="124270">
                    <a:moveTo>
                      <a:pt x="72122" y="102031"/>
                    </a:moveTo>
                    <a:cubicBezTo>
                      <a:pt x="72122" y="102031"/>
                      <a:pt x="71932" y="102031"/>
                      <a:pt x="71837" y="102031"/>
                    </a:cubicBezTo>
                    <a:cubicBezTo>
                      <a:pt x="68979" y="102031"/>
                      <a:pt x="66312" y="100507"/>
                      <a:pt x="64598" y="98221"/>
                    </a:cubicBezTo>
                    <a:lnTo>
                      <a:pt x="1923" y="15258"/>
                    </a:lnTo>
                    <a:cubicBezTo>
                      <a:pt x="-1220" y="11067"/>
                      <a:pt x="-458" y="5066"/>
                      <a:pt x="3828" y="1923"/>
                    </a:cubicBezTo>
                    <a:cubicBezTo>
                      <a:pt x="8019" y="-1220"/>
                      <a:pt x="14020" y="-458"/>
                      <a:pt x="17163" y="3828"/>
                    </a:cubicBezTo>
                    <a:lnTo>
                      <a:pt x="72694" y="77456"/>
                    </a:lnTo>
                    <a:lnTo>
                      <a:pt x="107555" y="37356"/>
                    </a:lnTo>
                    <a:cubicBezTo>
                      <a:pt x="110984" y="33356"/>
                      <a:pt x="117080" y="32975"/>
                      <a:pt x="120986" y="36404"/>
                    </a:cubicBezTo>
                    <a:cubicBezTo>
                      <a:pt x="124986" y="39833"/>
                      <a:pt x="125367" y="45833"/>
                      <a:pt x="121938" y="49834"/>
                    </a:cubicBezTo>
                    <a:lnTo>
                      <a:pt x="79361" y="98792"/>
                    </a:lnTo>
                    <a:cubicBezTo>
                      <a:pt x="77552" y="100888"/>
                      <a:pt x="74885" y="102031"/>
                      <a:pt x="72218" y="10203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481" name="Google Shape;11481;p172"/>
          <p:cNvSpPr/>
          <p:nvPr/>
        </p:nvSpPr>
        <p:spPr>
          <a:xfrm>
            <a:off x="3641092" y="2024129"/>
            <a:ext cx="834867" cy="627517"/>
          </a:xfrm>
          <a:custGeom>
            <a:rect b="b" l="l" r="r" t="t"/>
            <a:pathLst>
              <a:path extrusionOk="0" h="760533" w="928125">
                <a:moveTo>
                  <a:pt x="762647" y="619593"/>
                </a:moveTo>
                <a:cubicBezTo>
                  <a:pt x="756208" y="619593"/>
                  <a:pt x="750985" y="614369"/>
                  <a:pt x="750985" y="607931"/>
                </a:cubicBezTo>
                <a:cubicBezTo>
                  <a:pt x="750985" y="601492"/>
                  <a:pt x="756208" y="596269"/>
                  <a:pt x="762647" y="596269"/>
                </a:cubicBezTo>
                <a:lnTo>
                  <a:pt x="816802" y="596269"/>
                </a:lnTo>
                <a:cubicBezTo>
                  <a:pt x="823241" y="596269"/>
                  <a:pt x="828464" y="601492"/>
                  <a:pt x="828464" y="607931"/>
                </a:cubicBezTo>
                <a:cubicBezTo>
                  <a:pt x="828464" y="614369"/>
                  <a:pt x="823241" y="619593"/>
                  <a:pt x="816802" y="619593"/>
                </a:cubicBezTo>
                <a:lnTo>
                  <a:pt x="762647" y="619593"/>
                </a:lnTo>
                <a:lnTo>
                  <a:pt x="762647" y="619593"/>
                </a:lnTo>
                <a:close/>
                <a:moveTo>
                  <a:pt x="102577" y="247283"/>
                </a:moveTo>
                <a:cubicBezTo>
                  <a:pt x="96819" y="244441"/>
                  <a:pt x="94462" y="237468"/>
                  <a:pt x="97281" y="231710"/>
                </a:cubicBezTo>
                <a:cubicBezTo>
                  <a:pt x="100123" y="225951"/>
                  <a:pt x="107096" y="223595"/>
                  <a:pt x="112854" y="226413"/>
                </a:cubicBezTo>
                <a:lnTo>
                  <a:pt x="332100" y="334773"/>
                </a:lnTo>
                <a:lnTo>
                  <a:pt x="396265" y="201340"/>
                </a:lnTo>
                <a:cubicBezTo>
                  <a:pt x="399035" y="195557"/>
                  <a:pt x="405959" y="193103"/>
                  <a:pt x="411742" y="195873"/>
                </a:cubicBezTo>
                <a:lnTo>
                  <a:pt x="699842" y="334432"/>
                </a:lnTo>
                <a:cubicBezTo>
                  <a:pt x="705625" y="337202"/>
                  <a:pt x="708078" y="344126"/>
                  <a:pt x="705309" y="349909"/>
                </a:cubicBezTo>
                <a:lnTo>
                  <a:pt x="705163" y="350225"/>
                </a:lnTo>
                <a:lnTo>
                  <a:pt x="705187" y="350225"/>
                </a:lnTo>
                <a:lnTo>
                  <a:pt x="676785" y="404988"/>
                </a:lnTo>
                <a:lnTo>
                  <a:pt x="814689" y="356663"/>
                </a:lnTo>
                <a:lnTo>
                  <a:pt x="765295" y="215747"/>
                </a:lnTo>
                <a:lnTo>
                  <a:pt x="741947" y="270631"/>
                </a:lnTo>
                <a:cubicBezTo>
                  <a:pt x="739420" y="276535"/>
                  <a:pt x="732593" y="279305"/>
                  <a:pt x="726689" y="276778"/>
                </a:cubicBezTo>
                <a:cubicBezTo>
                  <a:pt x="726349" y="276633"/>
                  <a:pt x="726033" y="276487"/>
                  <a:pt x="725741" y="276317"/>
                </a:cubicBezTo>
                <a:lnTo>
                  <a:pt x="368617" y="109015"/>
                </a:lnTo>
                <a:lnTo>
                  <a:pt x="304330" y="242667"/>
                </a:lnTo>
                <a:cubicBezTo>
                  <a:pt x="301560" y="248449"/>
                  <a:pt x="294636" y="250903"/>
                  <a:pt x="288853" y="248134"/>
                </a:cubicBezTo>
                <a:lnTo>
                  <a:pt x="288732" y="248061"/>
                </a:lnTo>
                <a:lnTo>
                  <a:pt x="288732" y="248085"/>
                </a:lnTo>
                <a:lnTo>
                  <a:pt x="89336" y="149517"/>
                </a:lnTo>
                <a:cubicBezTo>
                  <a:pt x="83578" y="146674"/>
                  <a:pt x="81221" y="139701"/>
                  <a:pt x="84039" y="133943"/>
                </a:cubicBezTo>
                <a:cubicBezTo>
                  <a:pt x="86882" y="128185"/>
                  <a:pt x="93855" y="125828"/>
                  <a:pt x="99613" y="128647"/>
                </a:cubicBezTo>
                <a:lnTo>
                  <a:pt x="288489" y="222015"/>
                </a:lnTo>
                <a:lnTo>
                  <a:pt x="352581" y="88728"/>
                </a:lnTo>
                <a:lnTo>
                  <a:pt x="352606" y="88680"/>
                </a:lnTo>
                <a:cubicBezTo>
                  <a:pt x="355327" y="82873"/>
                  <a:pt x="362227" y="80371"/>
                  <a:pt x="368058" y="83068"/>
                </a:cubicBezTo>
                <a:lnTo>
                  <a:pt x="725256" y="250417"/>
                </a:lnTo>
                <a:lnTo>
                  <a:pt x="755650" y="178988"/>
                </a:lnTo>
                <a:lnTo>
                  <a:pt x="755650" y="178988"/>
                </a:lnTo>
                <a:cubicBezTo>
                  <a:pt x="756889" y="176072"/>
                  <a:pt x="759294" y="173691"/>
                  <a:pt x="762525" y="172549"/>
                </a:cubicBezTo>
                <a:cubicBezTo>
                  <a:pt x="768599" y="170435"/>
                  <a:pt x="775208" y="173642"/>
                  <a:pt x="777322" y="179692"/>
                </a:cubicBezTo>
                <a:lnTo>
                  <a:pt x="840491" y="359919"/>
                </a:lnTo>
                <a:cubicBezTo>
                  <a:pt x="842605" y="365993"/>
                  <a:pt x="839397" y="372601"/>
                  <a:pt x="833348" y="374715"/>
                </a:cubicBezTo>
                <a:lnTo>
                  <a:pt x="657203" y="436451"/>
                </a:lnTo>
                <a:cubicBezTo>
                  <a:pt x="654214" y="437617"/>
                  <a:pt x="650740" y="437544"/>
                  <a:pt x="647655" y="435940"/>
                </a:cubicBezTo>
                <a:cubicBezTo>
                  <a:pt x="641945" y="433001"/>
                  <a:pt x="639710" y="425979"/>
                  <a:pt x="642650" y="420270"/>
                </a:cubicBezTo>
                <a:lnTo>
                  <a:pt x="679045" y="350103"/>
                </a:lnTo>
                <a:lnTo>
                  <a:pt x="412203" y="221870"/>
                </a:lnTo>
                <a:lnTo>
                  <a:pt x="348257" y="354865"/>
                </a:lnTo>
                <a:cubicBezTo>
                  <a:pt x="348160" y="355108"/>
                  <a:pt x="348062" y="355327"/>
                  <a:pt x="347941" y="355570"/>
                </a:cubicBezTo>
                <a:cubicBezTo>
                  <a:pt x="345098" y="361328"/>
                  <a:pt x="338125" y="363685"/>
                  <a:pt x="332367" y="360866"/>
                </a:cubicBezTo>
                <a:lnTo>
                  <a:pt x="102577" y="247283"/>
                </a:lnTo>
                <a:lnTo>
                  <a:pt x="102577" y="247283"/>
                </a:lnTo>
                <a:close/>
                <a:moveTo>
                  <a:pt x="80905" y="0"/>
                </a:moveTo>
                <a:cubicBezTo>
                  <a:pt x="58650" y="0"/>
                  <a:pt x="38412" y="9111"/>
                  <a:pt x="23761" y="23761"/>
                </a:cubicBezTo>
                <a:cubicBezTo>
                  <a:pt x="9087" y="38412"/>
                  <a:pt x="0" y="58650"/>
                  <a:pt x="0" y="80905"/>
                </a:cubicBezTo>
                <a:lnTo>
                  <a:pt x="0" y="594738"/>
                </a:lnTo>
                <a:cubicBezTo>
                  <a:pt x="0" y="616993"/>
                  <a:pt x="9111" y="637232"/>
                  <a:pt x="23761" y="651882"/>
                </a:cubicBezTo>
                <a:cubicBezTo>
                  <a:pt x="38412" y="666532"/>
                  <a:pt x="58650" y="675643"/>
                  <a:pt x="80905" y="675643"/>
                </a:cubicBezTo>
                <a:lnTo>
                  <a:pt x="368204" y="675643"/>
                </a:lnTo>
                <a:lnTo>
                  <a:pt x="334165" y="737209"/>
                </a:lnTo>
                <a:lnTo>
                  <a:pt x="281759" y="737209"/>
                </a:lnTo>
                <a:cubicBezTo>
                  <a:pt x="275321" y="737209"/>
                  <a:pt x="270097" y="742433"/>
                  <a:pt x="270097" y="748871"/>
                </a:cubicBezTo>
                <a:cubicBezTo>
                  <a:pt x="270097" y="755309"/>
                  <a:pt x="275321" y="760533"/>
                  <a:pt x="281759" y="760533"/>
                </a:cubicBezTo>
                <a:lnTo>
                  <a:pt x="646343" y="760533"/>
                </a:lnTo>
                <a:cubicBezTo>
                  <a:pt x="652781" y="760533"/>
                  <a:pt x="658005" y="755309"/>
                  <a:pt x="658005" y="748871"/>
                </a:cubicBezTo>
                <a:cubicBezTo>
                  <a:pt x="658005" y="742433"/>
                  <a:pt x="652781" y="737209"/>
                  <a:pt x="646343" y="737209"/>
                </a:cubicBezTo>
                <a:lnTo>
                  <a:pt x="595151" y="737209"/>
                </a:lnTo>
                <a:lnTo>
                  <a:pt x="561137" y="675643"/>
                </a:lnTo>
                <a:lnTo>
                  <a:pt x="847196" y="675643"/>
                </a:lnTo>
                <a:cubicBezTo>
                  <a:pt x="869451" y="675643"/>
                  <a:pt x="889690" y="666532"/>
                  <a:pt x="904365" y="651882"/>
                </a:cubicBezTo>
                <a:cubicBezTo>
                  <a:pt x="919015" y="637232"/>
                  <a:pt x="928126" y="616993"/>
                  <a:pt x="928126" y="594738"/>
                </a:cubicBezTo>
                <a:lnTo>
                  <a:pt x="928126" y="80905"/>
                </a:lnTo>
                <a:cubicBezTo>
                  <a:pt x="928126" y="58650"/>
                  <a:pt x="919015" y="38412"/>
                  <a:pt x="904365" y="23761"/>
                </a:cubicBezTo>
                <a:cubicBezTo>
                  <a:pt x="889714" y="9111"/>
                  <a:pt x="869476" y="0"/>
                  <a:pt x="847221" y="0"/>
                </a:cubicBezTo>
                <a:lnTo>
                  <a:pt x="832911" y="0"/>
                </a:lnTo>
                <a:lnTo>
                  <a:pt x="757107" y="0"/>
                </a:lnTo>
                <a:lnTo>
                  <a:pt x="672995" y="0"/>
                </a:lnTo>
                <a:lnTo>
                  <a:pt x="486039" y="0"/>
                </a:lnTo>
                <a:lnTo>
                  <a:pt x="80905" y="0"/>
                </a:lnTo>
                <a:lnTo>
                  <a:pt x="80905" y="0"/>
                </a:lnTo>
                <a:close/>
                <a:moveTo>
                  <a:pt x="534533" y="675668"/>
                </a:moveTo>
                <a:lnTo>
                  <a:pt x="568547" y="737233"/>
                </a:lnTo>
                <a:lnTo>
                  <a:pt x="360769" y="737233"/>
                </a:lnTo>
                <a:lnTo>
                  <a:pt x="394808" y="675668"/>
                </a:lnTo>
                <a:lnTo>
                  <a:pt x="534533" y="675668"/>
                </a:lnTo>
                <a:lnTo>
                  <a:pt x="534533" y="675668"/>
                </a:lnTo>
                <a:close/>
                <a:moveTo>
                  <a:pt x="486014" y="23324"/>
                </a:moveTo>
                <a:lnTo>
                  <a:pt x="80905" y="23324"/>
                </a:lnTo>
                <a:cubicBezTo>
                  <a:pt x="65089" y="23324"/>
                  <a:pt x="50681" y="29811"/>
                  <a:pt x="40234" y="40258"/>
                </a:cubicBezTo>
                <a:cubicBezTo>
                  <a:pt x="29787" y="50705"/>
                  <a:pt x="23300" y="65089"/>
                  <a:pt x="23300" y="80929"/>
                </a:cubicBezTo>
                <a:lnTo>
                  <a:pt x="23300" y="540631"/>
                </a:lnTo>
                <a:lnTo>
                  <a:pt x="903028" y="540631"/>
                </a:lnTo>
                <a:cubicBezTo>
                  <a:pt x="903611" y="540631"/>
                  <a:pt x="904195" y="540680"/>
                  <a:pt x="904778" y="540753"/>
                </a:cubicBezTo>
                <a:lnTo>
                  <a:pt x="904778" y="80905"/>
                </a:lnTo>
                <a:cubicBezTo>
                  <a:pt x="904778" y="65089"/>
                  <a:pt x="898291" y="50681"/>
                  <a:pt x="887843" y="40234"/>
                </a:cubicBezTo>
                <a:cubicBezTo>
                  <a:pt x="877396" y="29787"/>
                  <a:pt x="863013" y="23300"/>
                  <a:pt x="847172" y="23300"/>
                </a:cubicBezTo>
                <a:lnTo>
                  <a:pt x="832862" y="23300"/>
                </a:lnTo>
                <a:lnTo>
                  <a:pt x="757059" y="23300"/>
                </a:lnTo>
                <a:lnTo>
                  <a:pt x="672947" y="23300"/>
                </a:lnTo>
                <a:lnTo>
                  <a:pt x="486014" y="23300"/>
                </a:lnTo>
                <a:lnTo>
                  <a:pt x="486014" y="23324"/>
                </a:lnTo>
                <a:close/>
                <a:moveTo>
                  <a:pt x="23324" y="563955"/>
                </a:moveTo>
                <a:lnTo>
                  <a:pt x="23324" y="594738"/>
                </a:lnTo>
                <a:cubicBezTo>
                  <a:pt x="23324" y="610555"/>
                  <a:pt x="29811" y="624962"/>
                  <a:pt x="40258" y="635409"/>
                </a:cubicBezTo>
                <a:cubicBezTo>
                  <a:pt x="50705" y="645857"/>
                  <a:pt x="65089" y="652344"/>
                  <a:pt x="80929" y="652344"/>
                </a:cubicBezTo>
                <a:lnTo>
                  <a:pt x="539441" y="652344"/>
                </a:lnTo>
                <a:cubicBezTo>
                  <a:pt x="540680" y="652149"/>
                  <a:pt x="541943" y="652149"/>
                  <a:pt x="543158" y="652344"/>
                </a:cubicBezTo>
                <a:lnTo>
                  <a:pt x="847196" y="652344"/>
                </a:lnTo>
                <a:cubicBezTo>
                  <a:pt x="863013" y="652344"/>
                  <a:pt x="877421" y="645857"/>
                  <a:pt x="887868" y="635409"/>
                </a:cubicBezTo>
                <a:cubicBezTo>
                  <a:pt x="898315" y="624962"/>
                  <a:pt x="904802" y="610579"/>
                  <a:pt x="904802" y="594738"/>
                </a:cubicBezTo>
                <a:lnTo>
                  <a:pt x="904802" y="563810"/>
                </a:lnTo>
                <a:cubicBezTo>
                  <a:pt x="904243" y="563907"/>
                  <a:pt x="903660" y="563931"/>
                  <a:pt x="903053" y="563931"/>
                </a:cubicBezTo>
                <a:lnTo>
                  <a:pt x="23324" y="56393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482" name="Google Shape;11482;p172"/>
          <p:cNvSpPr/>
          <p:nvPr/>
        </p:nvSpPr>
        <p:spPr>
          <a:xfrm>
            <a:off x="6539233" y="1963671"/>
            <a:ext cx="834868" cy="743330"/>
          </a:xfrm>
          <a:custGeom>
            <a:rect b="b" l="l" r="r" t="t"/>
            <a:pathLst>
              <a:path extrusionOk="0" h="789942" w="875451">
                <a:moveTo>
                  <a:pt x="599647" y="161925"/>
                </a:moveTo>
                <a:cubicBezTo>
                  <a:pt x="599647" y="72637"/>
                  <a:pt x="527010" y="0"/>
                  <a:pt x="437722" y="0"/>
                </a:cubicBezTo>
                <a:cubicBezTo>
                  <a:pt x="348435" y="0"/>
                  <a:pt x="275797" y="72637"/>
                  <a:pt x="275797" y="161925"/>
                </a:cubicBezTo>
                <a:cubicBezTo>
                  <a:pt x="275797" y="251213"/>
                  <a:pt x="348435" y="323850"/>
                  <a:pt x="437722" y="323850"/>
                </a:cubicBezTo>
                <a:cubicBezTo>
                  <a:pt x="527010" y="323850"/>
                  <a:pt x="599647" y="251213"/>
                  <a:pt x="599647" y="161925"/>
                </a:cubicBezTo>
                <a:close/>
                <a:moveTo>
                  <a:pt x="437722" y="295275"/>
                </a:moveTo>
                <a:cubicBezTo>
                  <a:pt x="364192" y="295275"/>
                  <a:pt x="304372" y="235455"/>
                  <a:pt x="304372" y="161925"/>
                </a:cubicBezTo>
                <a:cubicBezTo>
                  <a:pt x="304372" y="88395"/>
                  <a:pt x="364192" y="28575"/>
                  <a:pt x="437722" y="28575"/>
                </a:cubicBezTo>
                <a:cubicBezTo>
                  <a:pt x="511253" y="28575"/>
                  <a:pt x="571072" y="88395"/>
                  <a:pt x="571072" y="161925"/>
                </a:cubicBezTo>
                <a:cubicBezTo>
                  <a:pt x="571072" y="235455"/>
                  <a:pt x="511253" y="295275"/>
                  <a:pt x="437722" y="295275"/>
                </a:cubicBezTo>
                <a:close/>
                <a:moveTo>
                  <a:pt x="521215" y="95250"/>
                </a:moveTo>
                <a:cubicBezTo>
                  <a:pt x="527233" y="100352"/>
                  <a:pt x="527977" y="109365"/>
                  <a:pt x="522880" y="115388"/>
                </a:cubicBezTo>
                <a:lnTo>
                  <a:pt x="428444" y="226930"/>
                </a:lnTo>
                <a:cubicBezTo>
                  <a:pt x="425728" y="230135"/>
                  <a:pt x="421737" y="231986"/>
                  <a:pt x="417537" y="231986"/>
                </a:cubicBezTo>
                <a:cubicBezTo>
                  <a:pt x="413338" y="231986"/>
                  <a:pt x="409347" y="230139"/>
                  <a:pt x="406636" y="226930"/>
                </a:cubicBezTo>
                <a:lnTo>
                  <a:pt x="352560" y="163069"/>
                </a:lnTo>
                <a:cubicBezTo>
                  <a:pt x="347458" y="157046"/>
                  <a:pt x="348207" y="148033"/>
                  <a:pt x="354230" y="142935"/>
                </a:cubicBezTo>
                <a:cubicBezTo>
                  <a:pt x="360252" y="137824"/>
                  <a:pt x="369275" y="138587"/>
                  <a:pt x="374363" y="144605"/>
                </a:cubicBezTo>
                <a:lnTo>
                  <a:pt x="417537" y="195588"/>
                </a:lnTo>
                <a:lnTo>
                  <a:pt x="501076" y="96924"/>
                </a:lnTo>
                <a:cubicBezTo>
                  <a:pt x="506164" y="90901"/>
                  <a:pt x="515169" y="90153"/>
                  <a:pt x="521215" y="95250"/>
                </a:cubicBezTo>
                <a:close/>
                <a:moveTo>
                  <a:pt x="875016" y="415677"/>
                </a:moveTo>
                <a:cubicBezTo>
                  <a:pt x="877258" y="393278"/>
                  <a:pt x="870784" y="370726"/>
                  <a:pt x="856794" y="352169"/>
                </a:cubicBezTo>
                <a:cubicBezTo>
                  <a:pt x="827633" y="313493"/>
                  <a:pt x="774502" y="304219"/>
                  <a:pt x="738318" y="331496"/>
                </a:cubicBezTo>
                <a:cubicBezTo>
                  <a:pt x="725516" y="341148"/>
                  <a:pt x="716279" y="354275"/>
                  <a:pt x="711253" y="369423"/>
                </a:cubicBezTo>
                <a:cubicBezTo>
                  <a:pt x="696163" y="365543"/>
                  <a:pt x="680432" y="363434"/>
                  <a:pt x="664239" y="363434"/>
                </a:cubicBezTo>
                <a:cubicBezTo>
                  <a:pt x="553790" y="363434"/>
                  <a:pt x="463935" y="459098"/>
                  <a:pt x="463935" y="576690"/>
                </a:cubicBezTo>
                <a:cubicBezTo>
                  <a:pt x="463935" y="694274"/>
                  <a:pt x="553790" y="789943"/>
                  <a:pt x="664239" y="789943"/>
                </a:cubicBezTo>
                <a:cubicBezTo>
                  <a:pt x="774688" y="789943"/>
                  <a:pt x="864543" y="694274"/>
                  <a:pt x="864543" y="576690"/>
                </a:cubicBezTo>
                <a:cubicBezTo>
                  <a:pt x="864543" y="539628"/>
                  <a:pt x="855601" y="504754"/>
                  <a:pt x="839917" y="474357"/>
                </a:cubicBezTo>
                <a:cubicBezTo>
                  <a:pt x="841276" y="473459"/>
                  <a:pt x="842721" y="472737"/>
                  <a:pt x="844032" y="471748"/>
                </a:cubicBezTo>
                <a:cubicBezTo>
                  <a:pt x="861733" y="458409"/>
                  <a:pt x="872737" y="438494"/>
                  <a:pt x="875016" y="415677"/>
                </a:cubicBezTo>
                <a:close/>
                <a:moveTo>
                  <a:pt x="664239" y="392009"/>
                </a:moveTo>
                <a:cubicBezTo>
                  <a:pt x="733456" y="392009"/>
                  <a:pt x="793091" y="436368"/>
                  <a:pt x="820248" y="499960"/>
                </a:cubicBezTo>
                <a:lnTo>
                  <a:pt x="695055" y="499960"/>
                </a:lnTo>
                <a:cubicBezTo>
                  <a:pt x="664341" y="499960"/>
                  <a:pt x="636454" y="483040"/>
                  <a:pt x="622278" y="455795"/>
                </a:cubicBezTo>
                <a:cubicBezTo>
                  <a:pt x="620074" y="451563"/>
                  <a:pt x="615907" y="448708"/>
                  <a:pt x="611163" y="448187"/>
                </a:cubicBezTo>
                <a:cubicBezTo>
                  <a:pt x="606447" y="447712"/>
                  <a:pt x="601740" y="449545"/>
                  <a:pt x="598661" y="453200"/>
                </a:cubicBezTo>
                <a:lnTo>
                  <a:pt x="583974" y="470669"/>
                </a:lnTo>
                <a:cubicBezTo>
                  <a:pt x="568347" y="489282"/>
                  <a:pt x="545446" y="499960"/>
                  <a:pt x="521140" y="499960"/>
                </a:cubicBezTo>
                <a:lnTo>
                  <a:pt x="508229" y="499960"/>
                </a:lnTo>
                <a:cubicBezTo>
                  <a:pt x="535387" y="436368"/>
                  <a:pt x="595021" y="392009"/>
                  <a:pt x="664239" y="392009"/>
                </a:cubicBezTo>
                <a:close/>
                <a:moveTo>
                  <a:pt x="664239" y="761368"/>
                </a:moveTo>
                <a:cubicBezTo>
                  <a:pt x="569547" y="761368"/>
                  <a:pt x="492510" y="678526"/>
                  <a:pt x="492510" y="576690"/>
                </a:cubicBezTo>
                <a:cubicBezTo>
                  <a:pt x="492510" y="560009"/>
                  <a:pt x="494763" y="543917"/>
                  <a:pt x="498636" y="528535"/>
                </a:cubicBezTo>
                <a:lnTo>
                  <a:pt x="521140" y="528535"/>
                </a:lnTo>
                <a:cubicBezTo>
                  <a:pt x="553910" y="528535"/>
                  <a:pt x="584783" y="514145"/>
                  <a:pt x="605851" y="489049"/>
                </a:cubicBezTo>
                <a:lnTo>
                  <a:pt x="608121" y="486352"/>
                </a:lnTo>
                <a:cubicBezTo>
                  <a:pt x="628845" y="512769"/>
                  <a:pt x="660639" y="528535"/>
                  <a:pt x="695055" y="528535"/>
                </a:cubicBezTo>
                <a:lnTo>
                  <a:pt x="829841" y="528535"/>
                </a:lnTo>
                <a:cubicBezTo>
                  <a:pt x="833714" y="543917"/>
                  <a:pt x="835968" y="560009"/>
                  <a:pt x="835968" y="576690"/>
                </a:cubicBezTo>
                <a:cubicBezTo>
                  <a:pt x="835968" y="678526"/>
                  <a:pt x="758930" y="761368"/>
                  <a:pt x="664239" y="761368"/>
                </a:cubicBezTo>
                <a:close/>
                <a:moveTo>
                  <a:pt x="826833" y="448921"/>
                </a:moveTo>
                <a:cubicBezTo>
                  <a:pt x="826319" y="449309"/>
                  <a:pt x="825769" y="449627"/>
                  <a:pt x="825243" y="449992"/>
                </a:cubicBezTo>
                <a:cubicBezTo>
                  <a:pt x="803226" y="418361"/>
                  <a:pt x="773184" y="393458"/>
                  <a:pt x="738361" y="378633"/>
                </a:cubicBezTo>
                <a:cubicBezTo>
                  <a:pt x="741576" y="368876"/>
                  <a:pt x="747393" y="360438"/>
                  <a:pt x="755526" y="354313"/>
                </a:cubicBezTo>
                <a:cubicBezTo>
                  <a:pt x="764428" y="347597"/>
                  <a:pt x="774985" y="344384"/>
                  <a:pt x="785738" y="344384"/>
                </a:cubicBezTo>
                <a:cubicBezTo>
                  <a:pt x="803477" y="344384"/>
                  <a:pt x="821736" y="353132"/>
                  <a:pt x="833968" y="369368"/>
                </a:cubicBezTo>
                <a:cubicBezTo>
                  <a:pt x="843623" y="382177"/>
                  <a:pt x="848106" y="397608"/>
                  <a:pt x="846581" y="412831"/>
                </a:cubicBezTo>
                <a:cubicBezTo>
                  <a:pt x="845102" y="427620"/>
                  <a:pt x="838098" y="440438"/>
                  <a:pt x="826833" y="448921"/>
                </a:cubicBezTo>
                <a:close/>
                <a:moveTo>
                  <a:pt x="619258" y="591501"/>
                </a:moveTo>
                <a:cubicBezTo>
                  <a:pt x="619258" y="603467"/>
                  <a:pt x="609524" y="613202"/>
                  <a:pt x="597562" y="613202"/>
                </a:cubicBezTo>
                <a:cubicBezTo>
                  <a:pt x="585600" y="613202"/>
                  <a:pt x="575865" y="603467"/>
                  <a:pt x="575865" y="591501"/>
                </a:cubicBezTo>
                <a:cubicBezTo>
                  <a:pt x="575865" y="579538"/>
                  <a:pt x="585600" y="569809"/>
                  <a:pt x="597562" y="569809"/>
                </a:cubicBezTo>
                <a:cubicBezTo>
                  <a:pt x="609524" y="569809"/>
                  <a:pt x="619258" y="579538"/>
                  <a:pt x="619258" y="591501"/>
                </a:cubicBezTo>
                <a:close/>
                <a:moveTo>
                  <a:pt x="752608" y="591501"/>
                </a:moveTo>
                <a:cubicBezTo>
                  <a:pt x="752608" y="603467"/>
                  <a:pt x="742874" y="613202"/>
                  <a:pt x="730912" y="613202"/>
                </a:cubicBezTo>
                <a:cubicBezTo>
                  <a:pt x="718950" y="613202"/>
                  <a:pt x="709215" y="603467"/>
                  <a:pt x="709215" y="591501"/>
                </a:cubicBezTo>
                <a:cubicBezTo>
                  <a:pt x="709215" y="579538"/>
                  <a:pt x="718950" y="569809"/>
                  <a:pt x="730912" y="569809"/>
                </a:cubicBezTo>
                <a:cubicBezTo>
                  <a:pt x="742874" y="569809"/>
                  <a:pt x="752608" y="579538"/>
                  <a:pt x="752608" y="591501"/>
                </a:cubicBezTo>
                <a:close/>
                <a:moveTo>
                  <a:pt x="713975" y="662332"/>
                </a:moveTo>
                <a:cubicBezTo>
                  <a:pt x="713975" y="680879"/>
                  <a:pt x="693055" y="694348"/>
                  <a:pt x="664239" y="694348"/>
                </a:cubicBezTo>
                <a:cubicBezTo>
                  <a:pt x="635412" y="694348"/>
                  <a:pt x="614493" y="680879"/>
                  <a:pt x="614493" y="662332"/>
                </a:cubicBezTo>
                <a:cubicBezTo>
                  <a:pt x="614493" y="654444"/>
                  <a:pt x="620892" y="648044"/>
                  <a:pt x="628780" y="648044"/>
                </a:cubicBezTo>
                <a:cubicBezTo>
                  <a:pt x="636036" y="648044"/>
                  <a:pt x="642035" y="653458"/>
                  <a:pt x="642947" y="660471"/>
                </a:cubicBezTo>
                <a:cubicBezTo>
                  <a:pt x="645068" y="662239"/>
                  <a:pt x="652388" y="665773"/>
                  <a:pt x="664239" y="665773"/>
                </a:cubicBezTo>
                <a:cubicBezTo>
                  <a:pt x="676089" y="665773"/>
                  <a:pt x="683400" y="662239"/>
                  <a:pt x="685521" y="660471"/>
                </a:cubicBezTo>
                <a:cubicBezTo>
                  <a:pt x="686433" y="653458"/>
                  <a:pt x="692432" y="648044"/>
                  <a:pt x="699688" y="648044"/>
                </a:cubicBezTo>
                <a:cubicBezTo>
                  <a:pt x="707575" y="648044"/>
                  <a:pt x="713975" y="654444"/>
                  <a:pt x="713975" y="662332"/>
                </a:cubicBezTo>
                <a:close/>
                <a:moveTo>
                  <a:pt x="200304" y="363434"/>
                </a:moveTo>
                <a:cubicBezTo>
                  <a:pt x="89855" y="363434"/>
                  <a:pt x="0" y="459098"/>
                  <a:pt x="0" y="576690"/>
                </a:cubicBezTo>
                <a:cubicBezTo>
                  <a:pt x="0" y="694274"/>
                  <a:pt x="89855" y="789943"/>
                  <a:pt x="200304" y="789943"/>
                </a:cubicBezTo>
                <a:cubicBezTo>
                  <a:pt x="310753" y="789943"/>
                  <a:pt x="400613" y="694274"/>
                  <a:pt x="400613" y="576690"/>
                </a:cubicBezTo>
                <a:cubicBezTo>
                  <a:pt x="400613" y="459098"/>
                  <a:pt x="310753" y="363434"/>
                  <a:pt x="200304" y="363434"/>
                </a:cubicBezTo>
                <a:close/>
                <a:moveTo>
                  <a:pt x="372038" y="576690"/>
                </a:moveTo>
                <a:cubicBezTo>
                  <a:pt x="372038" y="678526"/>
                  <a:pt x="295001" y="761368"/>
                  <a:pt x="200304" y="761368"/>
                </a:cubicBezTo>
                <a:cubicBezTo>
                  <a:pt x="105612" y="761368"/>
                  <a:pt x="28575" y="678526"/>
                  <a:pt x="28575" y="576690"/>
                </a:cubicBezTo>
                <a:cubicBezTo>
                  <a:pt x="28575" y="560009"/>
                  <a:pt x="30828" y="543917"/>
                  <a:pt x="34702" y="528535"/>
                </a:cubicBezTo>
                <a:lnTo>
                  <a:pt x="169483" y="528535"/>
                </a:lnTo>
                <a:cubicBezTo>
                  <a:pt x="203904" y="528535"/>
                  <a:pt x="235693" y="512769"/>
                  <a:pt x="256426" y="486361"/>
                </a:cubicBezTo>
                <a:lnTo>
                  <a:pt x="258682" y="489049"/>
                </a:lnTo>
                <a:cubicBezTo>
                  <a:pt x="279755" y="514145"/>
                  <a:pt x="310632" y="528535"/>
                  <a:pt x="343402" y="528535"/>
                </a:cubicBezTo>
                <a:lnTo>
                  <a:pt x="365911" y="528535"/>
                </a:lnTo>
                <a:cubicBezTo>
                  <a:pt x="369784" y="543917"/>
                  <a:pt x="372038" y="560009"/>
                  <a:pt x="372038" y="576690"/>
                </a:cubicBezTo>
                <a:close/>
                <a:moveTo>
                  <a:pt x="343402" y="499960"/>
                </a:moveTo>
                <a:cubicBezTo>
                  <a:pt x="319097" y="499960"/>
                  <a:pt x="296196" y="489282"/>
                  <a:pt x="280564" y="470669"/>
                </a:cubicBezTo>
                <a:lnTo>
                  <a:pt x="265886" y="453200"/>
                </a:lnTo>
                <a:cubicBezTo>
                  <a:pt x="262817" y="449545"/>
                  <a:pt x="258124" y="447656"/>
                  <a:pt x="253389" y="448187"/>
                </a:cubicBezTo>
                <a:cubicBezTo>
                  <a:pt x="248645" y="448708"/>
                  <a:pt x="244478" y="451563"/>
                  <a:pt x="242274" y="455795"/>
                </a:cubicBezTo>
                <a:cubicBezTo>
                  <a:pt x="228093" y="483040"/>
                  <a:pt x="200202" y="499960"/>
                  <a:pt x="169483" y="499960"/>
                </a:cubicBezTo>
                <a:lnTo>
                  <a:pt x="150354" y="499960"/>
                </a:lnTo>
                <a:cubicBezTo>
                  <a:pt x="157856" y="493154"/>
                  <a:pt x="164573" y="485349"/>
                  <a:pt x="170115" y="476464"/>
                </a:cubicBezTo>
                <a:cubicBezTo>
                  <a:pt x="174287" y="469767"/>
                  <a:pt x="172245" y="460958"/>
                  <a:pt x="165553" y="456781"/>
                </a:cubicBezTo>
                <a:cubicBezTo>
                  <a:pt x="158860" y="452605"/>
                  <a:pt x="150051" y="454642"/>
                  <a:pt x="145866" y="461339"/>
                </a:cubicBezTo>
                <a:cubicBezTo>
                  <a:pt x="130787" y="485524"/>
                  <a:pt x="104761" y="499960"/>
                  <a:pt x="76251" y="499960"/>
                </a:cubicBezTo>
                <a:lnTo>
                  <a:pt x="44295" y="499960"/>
                </a:lnTo>
                <a:cubicBezTo>
                  <a:pt x="71452" y="436368"/>
                  <a:pt x="131086" y="392009"/>
                  <a:pt x="200304" y="392009"/>
                </a:cubicBezTo>
                <a:cubicBezTo>
                  <a:pt x="269525" y="392009"/>
                  <a:pt x="329161" y="436368"/>
                  <a:pt x="356318" y="499960"/>
                </a:cubicBezTo>
                <a:lnTo>
                  <a:pt x="343402" y="499960"/>
                </a:lnTo>
                <a:close/>
                <a:moveTo>
                  <a:pt x="288677" y="591501"/>
                </a:moveTo>
                <a:cubicBezTo>
                  <a:pt x="288677" y="603467"/>
                  <a:pt x="278942" y="613202"/>
                  <a:pt x="266980" y="613202"/>
                </a:cubicBezTo>
                <a:cubicBezTo>
                  <a:pt x="255018" y="613202"/>
                  <a:pt x="245284" y="603467"/>
                  <a:pt x="245284" y="591501"/>
                </a:cubicBezTo>
                <a:cubicBezTo>
                  <a:pt x="245284" y="579538"/>
                  <a:pt x="255018" y="569809"/>
                  <a:pt x="266980" y="569809"/>
                </a:cubicBezTo>
                <a:cubicBezTo>
                  <a:pt x="278942" y="569809"/>
                  <a:pt x="288677" y="579538"/>
                  <a:pt x="288677" y="591501"/>
                </a:cubicBezTo>
                <a:close/>
                <a:moveTo>
                  <a:pt x="155327" y="591501"/>
                </a:moveTo>
                <a:cubicBezTo>
                  <a:pt x="155327" y="603467"/>
                  <a:pt x="145592" y="613202"/>
                  <a:pt x="133630" y="613202"/>
                </a:cubicBezTo>
                <a:cubicBezTo>
                  <a:pt x="121668" y="613202"/>
                  <a:pt x="111934" y="603467"/>
                  <a:pt x="111934" y="591501"/>
                </a:cubicBezTo>
                <a:cubicBezTo>
                  <a:pt x="111934" y="579538"/>
                  <a:pt x="121668" y="569809"/>
                  <a:pt x="133630" y="569809"/>
                </a:cubicBezTo>
                <a:cubicBezTo>
                  <a:pt x="145592" y="569809"/>
                  <a:pt x="155327" y="579538"/>
                  <a:pt x="155327" y="591501"/>
                </a:cubicBezTo>
                <a:close/>
                <a:moveTo>
                  <a:pt x="250045" y="662332"/>
                </a:moveTo>
                <a:cubicBezTo>
                  <a:pt x="250045" y="680879"/>
                  <a:pt x="229126" y="694348"/>
                  <a:pt x="200304" y="694348"/>
                </a:cubicBezTo>
                <a:cubicBezTo>
                  <a:pt x="171483" y="694348"/>
                  <a:pt x="150563" y="680879"/>
                  <a:pt x="150563" y="662332"/>
                </a:cubicBezTo>
                <a:cubicBezTo>
                  <a:pt x="150563" y="654444"/>
                  <a:pt x="156958" y="648044"/>
                  <a:pt x="164850" y="648044"/>
                </a:cubicBezTo>
                <a:cubicBezTo>
                  <a:pt x="172110" y="648044"/>
                  <a:pt x="178105" y="653458"/>
                  <a:pt x="179017" y="660471"/>
                </a:cubicBezTo>
                <a:cubicBezTo>
                  <a:pt x="181133" y="662239"/>
                  <a:pt x="188454" y="665773"/>
                  <a:pt x="200304" y="665773"/>
                </a:cubicBezTo>
                <a:cubicBezTo>
                  <a:pt x="212155" y="665773"/>
                  <a:pt x="219475" y="662239"/>
                  <a:pt x="221591" y="660471"/>
                </a:cubicBezTo>
                <a:cubicBezTo>
                  <a:pt x="222503" y="653458"/>
                  <a:pt x="228498" y="648044"/>
                  <a:pt x="235758" y="648044"/>
                </a:cubicBezTo>
                <a:cubicBezTo>
                  <a:pt x="243650" y="648044"/>
                  <a:pt x="250045" y="654444"/>
                  <a:pt x="250045" y="6623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11483" name="Google Shape;11483;p172"/>
          <p:cNvGrpSpPr/>
          <p:nvPr/>
        </p:nvGrpSpPr>
        <p:grpSpPr>
          <a:xfrm>
            <a:off x="2676831" y="1963671"/>
            <a:ext cx="5940769" cy="3512221"/>
            <a:chOff x="2676831" y="2187473"/>
            <a:chExt cx="5940769" cy="3629127"/>
          </a:xfrm>
        </p:grpSpPr>
        <p:cxnSp>
          <p:nvCxnSpPr>
            <p:cNvPr id="11484" name="Google Shape;11484;p172"/>
            <p:cNvCxnSpPr/>
            <p:nvPr/>
          </p:nvCxnSpPr>
          <p:spPr>
            <a:xfrm>
              <a:off x="2676831" y="2187473"/>
              <a:ext cx="0" cy="687975"/>
            </a:xfrm>
            <a:prstGeom prst="straightConnector1">
              <a:avLst/>
            </a:prstGeom>
            <a:noFill/>
            <a:ln cap="flat" cmpd="sng" w="12700">
              <a:solidFill>
                <a:schemeClr val="lt1"/>
              </a:solidFill>
              <a:prstDash val="solid"/>
              <a:miter lim="800000"/>
              <a:headEnd len="sm" w="sm" type="none"/>
              <a:tailEnd len="sm" w="sm" type="none"/>
            </a:ln>
          </p:spPr>
        </p:cxnSp>
        <p:cxnSp>
          <p:nvCxnSpPr>
            <p:cNvPr id="11485" name="Google Shape;11485;p172"/>
            <p:cNvCxnSpPr/>
            <p:nvPr/>
          </p:nvCxnSpPr>
          <p:spPr>
            <a:xfrm>
              <a:off x="2676831" y="3190773"/>
              <a:ext cx="0" cy="2625827"/>
            </a:xfrm>
            <a:prstGeom prst="straightConnector1">
              <a:avLst/>
            </a:prstGeom>
            <a:noFill/>
            <a:ln cap="flat" cmpd="sng" w="12700">
              <a:solidFill>
                <a:schemeClr val="lt2"/>
              </a:solidFill>
              <a:prstDash val="solid"/>
              <a:miter lim="800000"/>
              <a:headEnd len="sm" w="sm" type="none"/>
              <a:tailEnd len="sm" w="sm" type="none"/>
            </a:ln>
          </p:spPr>
        </p:cxnSp>
        <p:cxnSp>
          <p:nvCxnSpPr>
            <p:cNvPr id="11486" name="Google Shape;11486;p172"/>
            <p:cNvCxnSpPr/>
            <p:nvPr/>
          </p:nvCxnSpPr>
          <p:spPr>
            <a:xfrm>
              <a:off x="5357863" y="2187473"/>
              <a:ext cx="0" cy="687975"/>
            </a:xfrm>
            <a:prstGeom prst="straightConnector1">
              <a:avLst/>
            </a:prstGeom>
            <a:noFill/>
            <a:ln cap="flat" cmpd="sng" w="12700">
              <a:solidFill>
                <a:schemeClr val="lt1"/>
              </a:solidFill>
              <a:prstDash val="solid"/>
              <a:miter lim="800000"/>
              <a:headEnd len="sm" w="sm" type="none"/>
              <a:tailEnd len="sm" w="sm" type="none"/>
            </a:ln>
          </p:spPr>
        </p:cxnSp>
        <p:cxnSp>
          <p:nvCxnSpPr>
            <p:cNvPr id="11487" name="Google Shape;11487;p172"/>
            <p:cNvCxnSpPr/>
            <p:nvPr/>
          </p:nvCxnSpPr>
          <p:spPr>
            <a:xfrm>
              <a:off x="5357863" y="3190773"/>
              <a:ext cx="0" cy="2625827"/>
            </a:xfrm>
            <a:prstGeom prst="straightConnector1">
              <a:avLst/>
            </a:prstGeom>
            <a:noFill/>
            <a:ln cap="flat" cmpd="sng" w="12700">
              <a:solidFill>
                <a:schemeClr val="lt2"/>
              </a:solidFill>
              <a:prstDash val="solid"/>
              <a:miter lim="800000"/>
              <a:headEnd len="sm" w="sm" type="none"/>
              <a:tailEnd len="sm" w="sm" type="none"/>
            </a:ln>
          </p:spPr>
        </p:cxnSp>
        <p:cxnSp>
          <p:nvCxnSpPr>
            <p:cNvPr id="11488" name="Google Shape;11488;p172"/>
            <p:cNvCxnSpPr/>
            <p:nvPr/>
          </p:nvCxnSpPr>
          <p:spPr>
            <a:xfrm>
              <a:off x="8617600" y="2187473"/>
              <a:ext cx="0" cy="687975"/>
            </a:xfrm>
            <a:prstGeom prst="straightConnector1">
              <a:avLst/>
            </a:prstGeom>
            <a:noFill/>
            <a:ln cap="flat" cmpd="sng" w="12700">
              <a:solidFill>
                <a:schemeClr val="lt1"/>
              </a:solidFill>
              <a:prstDash val="solid"/>
              <a:miter lim="800000"/>
              <a:headEnd len="sm" w="sm" type="none"/>
              <a:tailEnd len="sm" w="sm" type="none"/>
            </a:ln>
          </p:spPr>
        </p:cxnSp>
        <p:cxnSp>
          <p:nvCxnSpPr>
            <p:cNvPr id="11489" name="Google Shape;11489;p172"/>
            <p:cNvCxnSpPr/>
            <p:nvPr/>
          </p:nvCxnSpPr>
          <p:spPr>
            <a:xfrm>
              <a:off x="8617600" y="3190773"/>
              <a:ext cx="0" cy="2625827"/>
            </a:xfrm>
            <a:prstGeom prst="straightConnector1">
              <a:avLst/>
            </a:prstGeom>
            <a:noFill/>
            <a:ln cap="flat" cmpd="sng" w="12700">
              <a:solidFill>
                <a:schemeClr val="lt2"/>
              </a:solidFill>
              <a:prstDash val="solid"/>
              <a:miter lim="800000"/>
              <a:headEnd len="sm" w="sm" type="none"/>
              <a:tailEnd len="sm" w="sm" type="none"/>
            </a:ln>
          </p:spPr>
        </p:cxnSp>
      </p:grpSp>
      <p:grpSp>
        <p:nvGrpSpPr>
          <p:cNvPr id="11490" name="Google Shape;11490;p172"/>
          <p:cNvGrpSpPr/>
          <p:nvPr/>
        </p:nvGrpSpPr>
        <p:grpSpPr>
          <a:xfrm>
            <a:off x="3454402" y="5549555"/>
            <a:ext cx="9716109" cy="703340"/>
            <a:chOff x="3454402" y="5549555"/>
            <a:chExt cx="9716109" cy="703340"/>
          </a:xfrm>
        </p:grpSpPr>
        <p:sp>
          <p:nvSpPr>
            <p:cNvPr id="11491" name="Google Shape;11491;p172"/>
            <p:cNvSpPr/>
            <p:nvPr/>
          </p:nvSpPr>
          <p:spPr>
            <a:xfrm>
              <a:off x="3454402" y="5549555"/>
              <a:ext cx="9220196" cy="703340"/>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492" name="Google Shape;11492;p172"/>
            <p:cNvSpPr txBox="1"/>
            <p:nvPr/>
          </p:nvSpPr>
          <p:spPr>
            <a:xfrm>
              <a:off x="3641092" y="5648761"/>
              <a:ext cx="952941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pt-BR" sz="1400" u="none" cap="none" strike="noStrike">
                  <a:solidFill>
                    <a:schemeClr val="lt1"/>
                  </a:solidFill>
                  <a:latin typeface="Calibri"/>
                  <a:ea typeface="Calibri"/>
                  <a:cs typeface="Calibri"/>
                  <a:sym typeface="Calibri"/>
                </a:rPr>
                <a:t>Esses achados sugerem que </a:t>
              </a:r>
              <a:r>
                <a:rPr b="1" i="0" lang="pt-BR" sz="1400" u="none" cap="none" strike="noStrike">
                  <a:solidFill>
                    <a:schemeClr val="lt1"/>
                  </a:solidFill>
                  <a:latin typeface="Calibri"/>
                  <a:ea typeface="Calibri"/>
                  <a:cs typeface="Calibri"/>
                  <a:sym typeface="Calibri"/>
                </a:rPr>
                <a:t>pacientes pediátricos </a:t>
              </a:r>
              <a:r>
                <a:rPr b="0" i="0" lang="pt-BR" sz="1400" u="none" cap="none" strike="noStrike">
                  <a:solidFill>
                    <a:schemeClr val="lt1"/>
                  </a:solidFill>
                  <a:latin typeface="Calibri"/>
                  <a:ea typeface="Calibri"/>
                  <a:cs typeface="Calibri"/>
                  <a:sym typeface="Calibri"/>
                </a:rPr>
                <a:t>podem iniciar o</a:t>
              </a:r>
              <a:r>
                <a:rPr b="0" i="0" lang="pt-BR" sz="1400" u="none" cap="none" strike="noStrike">
                  <a:solidFill>
                    <a:schemeClr val="lt1"/>
                  </a:solidFill>
                  <a:latin typeface="Calibri"/>
                  <a:ea typeface="Calibri"/>
                  <a:cs typeface="Calibri"/>
                  <a:sym typeface="Calibri"/>
                </a:rPr>
                <a:t> tratamento com </a:t>
              </a:r>
              <a:r>
                <a:rPr b="0" i="0" lang="pt-BR" sz="1400" u="none" cap="none" strike="noStrike">
                  <a:solidFill>
                    <a:schemeClr val="lt1"/>
                  </a:solidFill>
                  <a:latin typeface="Calibri"/>
                  <a:ea typeface="Calibri"/>
                  <a:cs typeface="Calibri"/>
                  <a:sym typeface="Calibri"/>
                </a:rPr>
                <a:t>ravulizumabe </a:t>
              </a:r>
              <a:br>
                <a:rPr b="0" i="0" lang="pt-BR" sz="1400" u="none" cap="none" strike="noStrike">
                  <a:solidFill>
                    <a:schemeClr val="lt1"/>
                  </a:solidFill>
                  <a:latin typeface="Calibri"/>
                  <a:ea typeface="Calibri"/>
                  <a:cs typeface="Calibri"/>
                  <a:sym typeface="Calibri"/>
                </a:rPr>
              </a:br>
              <a:r>
                <a:rPr b="0" i="0" lang="pt-BR" sz="1400" u="none" cap="none" strike="noStrike">
                  <a:solidFill>
                    <a:schemeClr val="lt1"/>
                  </a:solidFill>
                  <a:latin typeface="Calibri"/>
                  <a:ea typeface="Calibri"/>
                  <a:cs typeface="Calibri"/>
                  <a:sym typeface="Calibri"/>
                </a:rPr>
                <a:t>ou passar do tratamento com eculizumabe para ravulizumabe</a:t>
              </a:r>
              <a:r>
                <a:rPr baseline="30000" lang="pt-BR" sz="1400">
                  <a:solidFill>
                    <a:schemeClr val="lt1"/>
                  </a:solidFill>
                  <a:latin typeface="Calibri"/>
                  <a:ea typeface="Calibri"/>
                  <a:cs typeface="Calibri"/>
                  <a:sym typeface="Calibri"/>
                </a:rPr>
                <a:t> </a:t>
              </a:r>
              <a:r>
                <a:rPr b="1" lang="pt-BR" sz="1400">
                  <a:solidFill>
                    <a:schemeClr val="lt1"/>
                  </a:solidFill>
                  <a:latin typeface="Calibri"/>
                  <a:ea typeface="Calibri"/>
                  <a:cs typeface="Calibri"/>
                  <a:sym typeface="Calibri"/>
                </a:rPr>
                <a:t>com segurança e sem perda de eficácia</a:t>
              </a:r>
              <a:r>
                <a:rPr baseline="30000" lang="pt-BR" sz="1400">
                  <a:solidFill>
                    <a:schemeClr val="lt1"/>
                  </a:solidFill>
                  <a:latin typeface="Calibri"/>
                  <a:ea typeface="Calibri"/>
                  <a:cs typeface="Calibri"/>
                  <a:sym typeface="Calibri"/>
                </a:rPr>
                <a:t>1,2 </a:t>
              </a:r>
              <a:endParaRPr b="0" baseline="30000" i="0" sz="1400" u="none" cap="none" strike="noStrike">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452"/>
                                        </p:tgtEl>
                                        <p:attrNameLst>
                                          <p:attrName>style.visibility</p:attrName>
                                        </p:attrNameLst>
                                      </p:cBhvr>
                                      <p:to>
                                        <p:strVal val="visible"/>
                                      </p:to>
                                    </p:set>
                                    <p:animEffect filter="fade" transition="in">
                                      <p:cBhvr>
                                        <p:cTn dur="500"/>
                                        <p:tgtEl>
                                          <p:spTgt spid="11452"/>
                                        </p:tgtEl>
                                      </p:cBhvr>
                                    </p:animEffect>
                                  </p:childTnLst>
                                </p:cTn>
                              </p:par>
                              <p:par>
                                <p:cTn fill="hold" nodeType="withEffect" presetClass="entr" presetID="10" presetSubtype="0">
                                  <p:stCondLst>
                                    <p:cond delay="0"/>
                                  </p:stCondLst>
                                  <p:childTnLst>
                                    <p:set>
                                      <p:cBhvr>
                                        <p:cTn dur="1" fill="hold">
                                          <p:stCondLst>
                                            <p:cond delay="0"/>
                                          </p:stCondLst>
                                        </p:cTn>
                                        <p:tgtEl>
                                          <p:spTgt spid="11456"/>
                                        </p:tgtEl>
                                        <p:attrNameLst>
                                          <p:attrName>style.visibility</p:attrName>
                                        </p:attrNameLst>
                                      </p:cBhvr>
                                      <p:to>
                                        <p:strVal val="visible"/>
                                      </p:to>
                                    </p:set>
                                    <p:animEffect filter="fade" transition="in">
                                      <p:cBhvr>
                                        <p:cTn dur="500"/>
                                        <p:tgtEl>
                                          <p:spTgt spid="11456"/>
                                        </p:tgtEl>
                                      </p:cBhvr>
                                    </p:animEffect>
                                  </p:childTnLst>
                                </p:cTn>
                              </p:par>
                              <p:par>
                                <p:cTn fill="hold" nodeType="withEffect" presetClass="entr" presetID="23" presetSubtype="16">
                                  <p:stCondLst>
                                    <p:cond delay="250"/>
                                  </p:stCondLst>
                                  <p:childTnLst>
                                    <p:set>
                                      <p:cBhvr>
                                        <p:cTn dur="1" fill="hold">
                                          <p:stCondLst>
                                            <p:cond delay="0"/>
                                          </p:stCondLst>
                                        </p:cTn>
                                        <p:tgtEl>
                                          <p:spTgt spid="11461"/>
                                        </p:tgtEl>
                                        <p:attrNameLst>
                                          <p:attrName>style.visibility</p:attrName>
                                        </p:attrNameLst>
                                      </p:cBhvr>
                                      <p:to>
                                        <p:strVal val="visible"/>
                                      </p:to>
                                    </p:set>
                                    <p:anim calcmode="lin" valueType="num">
                                      <p:cBhvr additive="base">
                                        <p:cTn dur="500"/>
                                        <p:tgtEl>
                                          <p:spTgt spid="11461"/>
                                        </p:tgtEl>
                                        <p:attrNameLst>
                                          <p:attrName>ppt_w</p:attrName>
                                        </p:attrNameLst>
                                      </p:cBhvr>
                                      <p:tavLst>
                                        <p:tav fmla="" tm="0">
                                          <p:val>
                                            <p:strVal val="0"/>
                                          </p:val>
                                        </p:tav>
                                        <p:tav fmla="" tm="100000">
                                          <p:val>
                                            <p:strVal val="#ppt_w"/>
                                          </p:val>
                                        </p:tav>
                                      </p:tavLst>
                                    </p:anim>
                                    <p:anim calcmode="lin" valueType="num">
                                      <p:cBhvr additive="base">
                                        <p:cTn dur="500"/>
                                        <p:tgtEl>
                                          <p:spTgt spid="1146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1462"/>
                                        </p:tgtEl>
                                        <p:attrNameLst>
                                          <p:attrName>style.visibility</p:attrName>
                                        </p:attrNameLst>
                                      </p:cBhvr>
                                      <p:to>
                                        <p:strVal val="visible"/>
                                      </p:to>
                                    </p:set>
                                    <p:anim calcmode="lin" valueType="num">
                                      <p:cBhvr additive="base">
                                        <p:cTn dur="500"/>
                                        <p:tgtEl>
                                          <p:spTgt spid="11462"/>
                                        </p:tgtEl>
                                        <p:attrNameLst>
                                          <p:attrName>ppt_w</p:attrName>
                                        </p:attrNameLst>
                                      </p:cBhvr>
                                      <p:tavLst>
                                        <p:tav fmla="" tm="0">
                                          <p:val>
                                            <p:strVal val="0"/>
                                          </p:val>
                                        </p:tav>
                                        <p:tav fmla="" tm="100000">
                                          <p:val>
                                            <p:strVal val="#ppt_w"/>
                                          </p:val>
                                        </p:tav>
                                      </p:tavLst>
                                    </p:anim>
                                    <p:anim calcmode="lin" valueType="num">
                                      <p:cBhvr additive="base">
                                        <p:cTn dur="500"/>
                                        <p:tgtEl>
                                          <p:spTgt spid="1146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1481"/>
                                        </p:tgtEl>
                                        <p:attrNameLst>
                                          <p:attrName>style.visibility</p:attrName>
                                        </p:attrNameLst>
                                      </p:cBhvr>
                                      <p:to>
                                        <p:strVal val="visible"/>
                                      </p:to>
                                    </p:set>
                                    <p:anim calcmode="lin" valueType="num">
                                      <p:cBhvr additive="base">
                                        <p:cTn dur="500"/>
                                        <p:tgtEl>
                                          <p:spTgt spid="11481"/>
                                        </p:tgtEl>
                                        <p:attrNameLst>
                                          <p:attrName>ppt_w</p:attrName>
                                        </p:attrNameLst>
                                      </p:cBhvr>
                                      <p:tavLst>
                                        <p:tav fmla="" tm="0">
                                          <p:val>
                                            <p:strVal val="0"/>
                                          </p:val>
                                        </p:tav>
                                        <p:tav fmla="" tm="100000">
                                          <p:val>
                                            <p:strVal val="#ppt_w"/>
                                          </p:val>
                                        </p:tav>
                                      </p:tavLst>
                                    </p:anim>
                                    <p:anim calcmode="lin" valueType="num">
                                      <p:cBhvr additive="base">
                                        <p:cTn dur="500"/>
                                        <p:tgtEl>
                                          <p:spTgt spid="1148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1482"/>
                                        </p:tgtEl>
                                        <p:attrNameLst>
                                          <p:attrName>style.visibility</p:attrName>
                                        </p:attrNameLst>
                                      </p:cBhvr>
                                      <p:to>
                                        <p:strVal val="visible"/>
                                      </p:to>
                                    </p:set>
                                    <p:anim calcmode="lin" valueType="num">
                                      <p:cBhvr additive="base">
                                        <p:cTn dur="500"/>
                                        <p:tgtEl>
                                          <p:spTgt spid="11482"/>
                                        </p:tgtEl>
                                        <p:attrNameLst>
                                          <p:attrName>ppt_w</p:attrName>
                                        </p:attrNameLst>
                                      </p:cBhvr>
                                      <p:tavLst>
                                        <p:tav fmla="" tm="0">
                                          <p:val>
                                            <p:strVal val="0"/>
                                          </p:val>
                                        </p:tav>
                                        <p:tav fmla="" tm="100000">
                                          <p:val>
                                            <p:strVal val="#ppt_w"/>
                                          </p:val>
                                        </p:tav>
                                      </p:tavLst>
                                    </p:anim>
                                    <p:anim calcmode="lin" valueType="num">
                                      <p:cBhvr additive="base">
                                        <p:cTn dur="500"/>
                                        <p:tgtEl>
                                          <p:spTgt spid="11482"/>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250"/>
                                  </p:stCondLst>
                                  <p:childTnLst>
                                    <p:set>
                                      <p:cBhvr>
                                        <p:cTn dur="1" fill="hold">
                                          <p:stCondLst>
                                            <p:cond delay="0"/>
                                          </p:stCondLst>
                                        </p:cTn>
                                        <p:tgtEl>
                                          <p:spTgt spid="11483"/>
                                        </p:tgtEl>
                                        <p:attrNameLst>
                                          <p:attrName>style.visibility</p:attrName>
                                        </p:attrNameLst>
                                      </p:cBhvr>
                                      <p:to>
                                        <p:strVal val="visible"/>
                                      </p:to>
                                    </p:set>
                                    <p:animEffect filter="fade" transition="in">
                                      <p:cBhvr>
                                        <p:cTn dur="500"/>
                                        <p:tgtEl>
                                          <p:spTgt spid="11483"/>
                                        </p:tgtEl>
                                      </p:cBhvr>
                                    </p:animEffect>
                                  </p:childTnLst>
                                </p:cTn>
                              </p:par>
                              <p:par>
                                <p:cTn fill="hold" nodeType="withEffect" presetClass="entr" presetID="10" presetSubtype="0">
                                  <p:stCondLst>
                                    <p:cond delay="250"/>
                                  </p:stCondLst>
                                  <p:childTnLst>
                                    <p:set>
                                      <p:cBhvr>
                                        <p:cTn dur="1" fill="hold">
                                          <p:stCondLst>
                                            <p:cond delay="0"/>
                                          </p:stCondLst>
                                        </p:cTn>
                                        <p:tgtEl>
                                          <p:spTgt spid="11459"/>
                                        </p:tgtEl>
                                        <p:attrNameLst>
                                          <p:attrName>style.visibility</p:attrName>
                                        </p:attrNameLst>
                                      </p:cBhvr>
                                      <p:to>
                                        <p:strVal val="visible"/>
                                      </p:to>
                                    </p:set>
                                    <p:animEffect filter="fade" transition="in">
                                      <p:cBhvr>
                                        <p:cTn dur="500"/>
                                        <p:tgtEl>
                                          <p:spTgt spid="11459"/>
                                        </p:tgtEl>
                                      </p:cBhvr>
                                    </p:animEffect>
                                  </p:childTnLst>
                                </p:cTn>
                              </p:par>
                              <p:par>
                                <p:cTn fill="hold" nodeType="withEffect" presetClass="entr" presetID="10" presetSubtype="0">
                                  <p:stCondLst>
                                    <p:cond delay="250"/>
                                  </p:stCondLst>
                                  <p:childTnLst>
                                    <p:set>
                                      <p:cBhvr>
                                        <p:cTn dur="1" fill="hold">
                                          <p:stCondLst>
                                            <p:cond delay="0"/>
                                          </p:stCondLst>
                                        </p:cTn>
                                        <p:tgtEl>
                                          <p:spTgt spid="11457"/>
                                        </p:tgtEl>
                                        <p:attrNameLst>
                                          <p:attrName>style.visibility</p:attrName>
                                        </p:attrNameLst>
                                      </p:cBhvr>
                                      <p:to>
                                        <p:strVal val="visible"/>
                                      </p:to>
                                    </p:set>
                                    <p:animEffect filter="fade" transition="in">
                                      <p:cBhvr>
                                        <p:cTn dur="500"/>
                                        <p:tgtEl>
                                          <p:spTgt spid="11457"/>
                                        </p:tgtEl>
                                      </p:cBhvr>
                                    </p:animEffect>
                                  </p:childTnLst>
                                </p:cTn>
                              </p:par>
                              <p:par>
                                <p:cTn fill="hold" nodeType="withEffect" presetClass="entr" presetID="10" presetSubtype="0">
                                  <p:stCondLst>
                                    <p:cond delay="250"/>
                                  </p:stCondLst>
                                  <p:childTnLst>
                                    <p:set>
                                      <p:cBhvr>
                                        <p:cTn dur="1" fill="hold">
                                          <p:stCondLst>
                                            <p:cond delay="0"/>
                                          </p:stCondLst>
                                        </p:cTn>
                                        <p:tgtEl>
                                          <p:spTgt spid="11460"/>
                                        </p:tgtEl>
                                        <p:attrNameLst>
                                          <p:attrName>style.visibility</p:attrName>
                                        </p:attrNameLst>
                                      </p:cBhvr>
                                      <p:to>
                                        <p:strVal val="visible"/>
                                      </p:to>
                                    </p:set>
                                    <p:animEffect filter="fade" transition="in">
                                      <p:cBhvr>
                                        <p:cTn dur="500"/>
                                        <p:tgtEl>
                                          <p:spTgt spid="11460"/>
                                        </p:tgtEl>
                                      </p:cBhvr>
                                    </p:animEffect>
                                  </p:childTnLst>
                                </p:cTn>
                              </p:par>
                              <p:par>
                                <p:cTn fill="hold" nodeType="withEffect" presetClass="entr" presetID="10" presetSubtype="0">
                                  <p:stCondLst>
                                    <p:cond delay="250"/>
                                  </p:stCondLst>
                                  <p:childTnLst>
                                    <p:set>
                                      <p:cBhvr>
                                        <p:cTn dur="1" fill="hold">
                                          <p:stCondLst>
                                            <p:cond delay="0"/>
                                          </p:stCondLst>
                                        </p:cTn>
                                        <p:tgtEl>
                                          <p:spTgt spid="11458"/>
                                        </p:tgtEl>
                                        <p:attrNameLst>
                                          <p:attrName>style.visibility</p:attrName>
                                        </p:attrNameLst>
                                      </p:cBhvr>
                                      <p:to>
                                        <p:strVal val="visible"/>
                                      </p:to>
                                    </p:set>
                                    <p:animEffect filter="fade" transition="in">
                                      <p:cBhvr>
                                        <p:cTn dur="500"/>
                                        <p:tgtEl>
                                          <p:spTgt spid="11458"/>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1490"/>
                                        </p:tgtEl>
                                        <p:attrNameLst>
                                          <p:attrName>style.visibility</p:attrName>
                                        </p:attrNameLst>
                                      </p:cBhvr>
                                      <p:to>
                                        <p:strVal val="visible"/>
                                      </p:to>
                                    </p:set>
                                    <p:animEffect filter="fade" transition="in">
                                      <p:cBhvr>
                                        <p:cTn dur="500"/>
                                        <p:tgtEl>
                                          <p:spTgt spid="1149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96" name="Shape 11496"/>
        <p:cNvGrpSpPr/>
        <p:nvPr/>
      </p:nvGrpSpPr>
      <p:grpSpPr>
        <a:xfrm>
          <a:off x="0" y="0"/>
          <a:ext cx="0" cy="0"/>
          <a:chOff x="0" y="0"/>
          <a:chExt cx="0" cy="0"/>
        </a:xfrm>
      </p:grpSpPr>
      <p:pic>
        <p:nvPicPr>
          <p:cNvPr id="11497" name="Google Shape;11497;p173"/>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1498" name="Google Shape;11498;p173"/>
          <p:cNvSpPr/>
          <p:nvPr/>
        </p:nvSpPr>
        <p:spPr>
          <a:xfrm flipH="1">
            <a:off x="4597399" y="14895"/>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499" name="Google Shape;11499;p173"/>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1500" name="Google Shape;11500;p173"/>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1501" name="Google Shape;11501;p173"/>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1502" name="Google Shape;11502;p173"/>
          <p:cNvSpPr/>
          <p:nvPr/>
        </p:nvSpPr>
        <p:spPr>
          <a:xfrm>
            <a:off x="5130143" y="2959661"/>
            <a:ext cx="7061855" cy="227754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5400">
                <a:solidFill>
                  <a:srgbClr val="FFFFFF"/>
                </a:solidFill>
                <a:latin typeface="Lustria"/>
                <a:ea typeface="Lustria"/>
                <a:cs typeface="Lustria"/>
                <a:sym typeface="Lustria"/>
              </a:rPr>
              <a:t>ANÁLISES</a:t>
            </a:r>
            <a:br>
              <a:rPr b="1" lang="pt-BR" sz="5400">
                <a:solidFill>
                  <a:srgbClr val="FFFFFF"/>
                </a:solidFill>
                <a:latin typeface="Lustria"/>
                <a:ea typeface="Lustria"/>
                <a:cs typeface="Lustria"/>
                <a:sym typeface="Lustria"/>
              </a:rPr>
            </a:br>
            <a:r>
              <a:rPr b="1" lang="pt-BR" sz="5400">
                <a:solidFill>
                  <a:srgbClr val="FFFFFF"/>
                </a:solidFill>
                <a:latin typeface="Lustria"/>
                <a:ea typeface="Lustria"/>
                <a:cs typeface="Lustria"/>
                <a:sym typeface="Lustria"/>
              </a:rPr>
              <a:t>POST-HOC</a:t>
            </a:r>
            <a:endParaRPr/>
          </a:p>
          <a:p>
            <a:pPr indent="0" lvl="0" marL="0" marR="0" rtl="0" algn="l">
              <a:spcBef>
                <a:spcPts val="1200"/>
              </a:spcBef>
              <a:spcAft>
                <a:spcPts val="0"/>
              </a:spcAft>
              <a:buNone/>
            </a:pPr>
            <a:r>
              <a:rPr b="1" lang="pt-BR" sz="2400">
                <a:solidFill>
                  <a:srgbClr val="FFFFFF"/>
                </a:solidFill>
                <a:latin typeface="Lustria"/>
                <a:ea typeface="Lustria"/>
                <a:cs typeface="Lustria"/>
                <a:sym typeface="Lustria"/>
              </a:rPr>
              <a:t>(ALXN1210-PNH-301/2)</a:t>
            </a:r>
            <a:endParaRPr b="1" sz="3200">
              <a:solidFill>
                <a:srgbClr val="FFFFFF"/>
              </a:solidFill>
              <a:latin typeface="Lustria"/>
              <a:ea typeface="Lustria"/>
              <a:cs typeface="Lustria"/>
              <a:sym typeface="Lustria"/>
            </a:endParaRPr>
          </a:p>
        </p:txBody>
      </p:sp>
      <p:grpSp>
        <p:nvGrpSpPr>
          <p:cNvPr id="11503" name="Google Shape;11503;p173"/>
          <p:cNvGrpSpPr/>
          <p:nvPr/>
        </p:nvGrpSpPr>
        <p:grpSpPr>
          <a:xfrm>
            <a:off x="5257989" y="1820129"/>
            <a:ext cx="983316" cy="983316"/>
            <a:chOff x="-951397" y="1963883"/>
            <a:chExt cx="571500" cy="571500"/>
          </a:xfrm>
        </p:grpSpPr>
        <p:sp>
          <p:nvSpPr>
            <p:cNvPr id="11504" name="Google Shape;11504;p173"/>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05" name="Google Shape;11505;p173"/>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06" name="Google Shape;11506;p173"/>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07" name="Google Shape;11507;p173"/>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08" name="Google Shape;11508;p173"/>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498"/>
                                        </p:tgtEl>
                                        <p:attrNameLst>
                                          <p:attrName>style.visibility</p:attrName>
                                        </p:attrNameLst>
                                      </p:cBhvr>
                                      <p:to>
                                        <p:strVal val="visible"/>
                                      </p:to>
                                    </p:set>
                                    <p:animEffect filter="fade" transition="in">
                                      <p:cBhvr>
                                        <p:cTn dur="500"/>
                                        <p:tgtEl>
                                          <p:spTgt spid="11498"/>
                                        </p:tgtEl>
                                      </p:cBhvr>
                                    </p:animEffect>
                                  </p:childTnLst>
                                </p:cTn>
                              </p:par>
                              <p:par>
                                <p:cTn fill="hold" nodeType="withEffect" presetClass="entr" presetID="10" presetSubtype="0">
                                  <p:stCondLst>
                                    <p:cond delay="0"/>
                                  </p:stCondLst>
                                  <p:childTnLst>
                                    <p:set>
                                      <p:cBhvr>
                                        <p:cTn dur="1" fill="hold">
                                          <p:stCondLst>
                                            <p:cond delay="0"/>
                                          </p:stCondLst>
                                        </p:cTn>
                                        <p:tgtEl>
                                          <p:spTgt spid="11499"/>
                                        </p:tgtEl>
                                        <p:attrNameLst>
                                          <p:attrName>style.visibility</p:attrName>
                                        </p:attrNameLst>
                                      </p:cBhvr>
                                      <p:to>
                                        <p:strVal val="visible"/>
                                      </p:to>
                                    </p:set>
                                    <p:animEffect filter="fade" transition="in">
                                      <p:cBhvr>
                                        <p:cTn dur="500"/>
                                        <p:tgtEl>
                                          <p:spTgt spid="11499"/>
                                        </p:tgtEl>
                                      </p:cBhvr>
                                    </p:animEffect>
                                  </p:childTnLst>
                                </p:cTn>
                              </p:par>
                              <p:par>
                                <p:cTn fill="hold" nodeType="withEffect" presetClass="entr" presetID="10" presetSubtype="0">
                                  <p:stCondLst>
                                    <p:cond delay="500"/>
                                  </p:stCondLst>
                                  <p:childTnLst>
                                    <p:set>
                                      <p:cBhvr>
                                        <p:cTn dur="1" fill="hold">
                                          <p:stCondLst>
                                            <p:cond delay="0"/>
                                          </p:stCondLst>
                                        </p:cTn>
                                        <p:tgtEl>
                                          <p:spTgt spid="11502"/>
                                        </p:tgtEl>
                                        <p:attrNameLst>
                                          <p:attrName>style.visibility</p:attrName>
                                        </p:attrNameLst>
                                      </p:cBhvr>
                                      <p:to>
                                        <p:strVal val="visible"/>
                                      </p:to>
                                    </p:set>
                                    <p:animEffect filter="fade" transition="in">
                                      <p:cBhvr>
                                        <p:cTn dur="500"/>
                                        <p:tgtEl>
                                          <p:spTgt spid="11502"/>
                                        </p:tgtEl>
                                      </p:cBhvr>
                                    </p:animEffect>
                                  </p:childTnLst>
                                </p:cTn>
                              </p:par>
                              <p:par>
                                <p:cTn fill="hold" nodeType="withEffect" presetClass="entr" presetID="10" presetSubtype="0">
                                  <p:stCondLst>
                                    <p:cond delay="500"/>
                                  </p:stCondLst>
                                  <p:childTnLst>
                                    <p:set>
                                      <p:cBhvr>
                                        <p:cTn dur="1" fill="hold">
                                          <p:stCondLst>
                                            <p:cond delay="0"/>
                                          </p:stCondLst>
                                        </p:cTn>
                                        <p:tgtEl>
                                          <p:spTgt spid="11503"/>
                                        </p:tgtEl>
                                        <p:attrNameLst>
                                          <p:attrName>style.visibility</p:attrName>
                                        </p:attrNameLst>
                                      </p:cBhvr>
                                      <p:to>
                                        <p:strVal val="visible"/>
                                      </p:to>
                                    </p:set>
                                    <p:animEffect filter="fade" transition="in">
                                      <p:cBhvr>
                                        <p:cTn dur="500"/>
                                        <p:tgtEl>
                                          <p:spTgt spid="115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12" name="Shape 11512"/>
        <p:cNvGrpSpPr/>
        <p:nvPr/>
      </p:nvGrpSpPr>
      <p:grpSpPr>
        <a:xfrm>
          <a:off x="0" y="0"/>
          <a:ext cx="0" cy="0"/>
          <a:chOff x="0" y="0"/>
          <a:chExt cx="0" cy="0"/>
        </a:xfrm>
      </p:grpSpPr>
      <p:pic>
        <p:nvPicPr>
          <p:cNvPr id="11513" name="Google Shape;11513;p174"/>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1514" name="Google Shape;11514;p174"/>
          <p:cNvSpPr/>
          <p:nvPr/>
        </p:nvSpPr>
        <p:spPr>
          <a:xfrm flipH="1">
            <a:off x="4597399" y="14895"/>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515" name="Google Shape;11515;p174"/>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1516" name="Google Shape;11516;p174"/>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1517" name="Google Shape;11517;p174"/>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1518" name="Google Shape;11518;p174"/>
          <p:cNvSpPr/>
          <p:nvPr/>
        </p:nvSpPr>
        <p:spPr>
          <a:xfrm>
            <a:off x="5118455" y="2805278"/>
            <a:ext cx="6044846" cy="218521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rgbClr val="FFFFFF"/>
                </a:solidFill>
                <a:latin typeface="Lustria"/>
                <a:ea typeface="Lustria"/>
                <a:cs typeface="Lustria"/>
                <a:sym typeface="Lustria"/>
              </a:rPr>
              <a:t>Caracterização de </a:t>
            </a:r>
            <a:r>
              <a:rPr b="1" lang="pt-BR" sz="3200">
                <a:solidFill>
                  <a:srgbClr val="FFFFFF"/>
                </a:solidFill>
                <a:latin typeface="Lustria"/>
                <a:ea typeface="Lustria"/>
                <a:cs typeface="Lustria"/>
                <a:sym typeface="Lustria"/>
              </a:rPr>
              <a:t>eventos de hemólise de escape</a:t>
            </a:r>
            <a:r>
              <a:rPr b="1" lang="pt-BR" sz="2400">
                <a:solidFill>
                  <a:srgbClr val="FFFFFF"/>
                </a:solidFill>
                <a:latin typeface="Lustria"/>
                <a:ea typeface="Lustria"/>
                <a:cs typeface="Lustria"/>
                <a:sym typeface="Lustria"/>
              </a:rPr>
              <a:t> </a:t>
            </a:r>
            <a:r>
              <a:rPr lang="pt-BR" sz="2400">
                <a:solidFill>
                  <a:srgbClr val="FFFFFF"/>
                </a:solidFill>
                <a:latin typeface="Lustria"/>
                <a:ea typeface="Lustria"/>
                <a:cs typeface="Lustria"/>
                <a:sym typeface="Lustria"/>
              </a:rPr>
              <a:t>observados nos </a:t>
            </a:r>
            <a:r>
              <a:rPr b="1" lang="pt-BR" sz="2400">
                <a:solidFill>
                  <a:srgbClr val="FFFFFF"/>
                </a:solidFill>
                <a:latin typeface="Lustria"/>
                <a:ea typeface="Lustria"/>
                <a:cs typeface="Lustria"/>
                <a:sym typeface="Lustria"/>
              </a:rPr>
              <a:t>estudos fase III </a:t>
            </a:r>
            <a:r>
              <a:rPr lang="pt-BR" sz="2400">
                <a:solidFill>
                  <a:srgbClr val="FFFFFF"/>
                </a:solidFill>
                <a:latin typeface="Lustria"/>
                <a:ea typeface="Lustria"/>
                <a:cs typeface="Lustria"/>
                <a:sym typeface="Lustria"/>
              </a:rPr>
              <a:t>randomizados de </a:t>
            </a:r>
            <a:r>
              <a:rPr b="1" lang="pt-BR" sz="2400">
                <a:solidFill>
                  <a:srgbClr val="FFFFFF"/>
                </a:solidFill>
                <a:latin typeface="Lustria"/>
                <a:ea typeface="Lustria"/>
                <a:cs typeface="Lustria"/>
                <a:sym typeface="Lustria"/>
              </a:rPr>
              <a:t>ravulizumabe vs. eculizumabe</a:t>
            </a:r>
            <a:r>
              <a:rPr lang="pt-BR" sz="2400">
                <a:solidFill>
                  <a:srgbClr val="FFFFFF"/>
                </a:solidFill>
                <a:latin typeface="Lustria"/>
                <a:ea typeface="Lustria"/>
                <a:cs typeface="Lustria"/>
                <a:sym typeface="Lustria"/>
              </a:rPr>
              <a:t> em adultos com hemoglobinúria paroxística noturna</a:t>
            </a:r>
            <a:endParaRPr sz="1200">
              <a:solidFill>
                <a:srgbClr val="FFFFFF"/>
              </a:solidFill>
              <a:latin typeface="Lustria"/>
              <a:ea typeface="Lustria"/>
              <a:cs typeface="Lustria"/>
              <a:sym typeface="Lustria"/>
            </a:endParaRPr>
          </a:p>
        </p:txBody>
      </p:sp>
      <p:grpSp>
        <p:nvGrpSpPr>
          <p:cNvPr id="11519" name="Google Shape;11519;p174"/>
          <p:cNvGrpSpPr/>
          <p:nvPr/>
        </p:nvGrpSpPr>
        <p:grpSpPr>
          <a:xfrm>
            <a:off x="5246300" y="1665746"/>
            <a:ext cx="983316" cy="983316"/>
            <a:chOff x="-951397" y="1963883"/>
            <a:chExt cx="571500" cy="571500"/>
          </a:xfrm>
        </p:grpSpPr>
        <p:sp>
          <p:nvSpPr>
            <p:cNvPr id="11520" name="Google Shape;11520;p174"/>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21" name="Google Shape;11521;p174"/>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22" name="Google Shape;11522;p174"/>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23" name="Google Shape;11523;p174"/>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24" name="Google Shape;11524;p174"/>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514"/>
                                        </p:tgtEl>
                                        <p:attrNameLst>
                                          <p:attrName>style.visibility</p:attrName>
                                        </p:attrNameLst>
                                      </p:cBhvr>
                                      <p:to>
                                        <p:strVal val="visible"/>
                                      </p:to>
                                    </p:set>
                                    <p:animEffect filter="fade" transition="in">
                                      <p:cBhvr>
                                        <p:cTn dur="500"/>
                                        <p:tgtEl>
                                          <p:spTgt spid="11514"/>
                                        </p:tgtEl>
                                      </p:cBhvr>
                                    </p:animEffect>
                                  </p:childTnLst>
                                </p:cTn>
                              </p:par>
                              <p:par>
                                <p:cTn fill="hold" nodeType="withEffect" presetClass="entr" presetID="10" presetSubtype="0">
                                  <p:stCondLst>
                                    <p:cond delay="0"/>
                                  </p:stCondLst>
                                  <p:childTnLst>
                                    <p:set>
                                      <p:cBhvr>
                                        <p:cTn dur="1" fill="hold">
                                          <p:stCondLst>
                                            <p:cond delay="0"/>
                                          </p:stCondLst>
                                        </p:cTn>
                                        <p:tgtEl>
                                          <p:spTgt spid="11515"/>
                                        </p:tgtEl>
                                        <p:attrNameLst>
                                          <p:attrName>style.visibility</p:attrName>
                                        </p:attrNameLst>
                                      </p:cBhvr>
                                      <p:to>
                                        <p:strVal val="visible"/>
                                      </p:to>
                                    </p:set>
                                    <p:animEffect filter="fade" transition="in">
                                      <p:cBhvr>
                                        <p:cTn dur="500"/>
                                        <p:tgtEl>
                                          <p:spTgt spid="11515"/>
                                        </p:tgtEl>
                                      </p:cBhvr>
                                    </p:animEffect>
                                  </p:childTnLst>
                                </p:cTn>
                              </p:par>
                              <p:par>
                                <p:cTn fill="hold" nodeType="withEffect" presetClass="entr" presetID="10" presetSubtype="0">
                                  <p:stCondLst>
                                    <p:cond delay="500"/>
                                  </p:stCondLst>
                                  <p:childTnLst>
                                    <p:set>
                                      <p:cBhvr>
                                        <p:cTn dur="1" fill="hold">
                                          <p:stCondLst>
                                            <p:cond delay="0"/>
                                          </p:stCondLst>
                                        </p:cTn>
                                        <p:tgtEl>
                                          <p:spTgt spid="11518"/>
                                        </p:tgtEl>
                                        <p:attrNameLst>
                                          <p:attrName>style.visibility</p:attrName>
                                        </p:attrNameLst>
                                      </p:cBhvr>
                                      <p:to>
                                        <p:strVal val="visible"/>
                                      </p:to>
                                    </p:set>
                                    <p:animEffect filter="fade" transition="in">
                                      <p:cBhvr>
                                        <p:cTn dur="500"/>
                                        <p:tgtEl>
                                          <p:spTgt spid="11518"/>
                                        </p:tgtEl>
                                      </p:cBhvr>
                                    </p:animEffect>
                                  </p:childTnLst>
                                </p:cTn>
                              </p:par>
                              <p:par>
                                <p:cTn fill="hold" nodeType="withEffect" presetClass="entr" presetID="10" presetSubtype="0">
                                  <p:stCondLst>
                                    <p:cond delay="500"/>
                                  </p:stCondLst>
                                  <p:childTnLst>
                                    <p:set>
                                      <p:cBhvr>
                                        <p:cTn dur="1" fill="hold">
                                          <p:stCondLst>
                                            <p:cond delay="0"/>
                                          </p:stCondLst>
                                        </p:cTn>
                                        <p:tgtEl>
                                          <p:spTgt spid="11519"/>
                                        </p:tgtEl>
                                        <p:attrNameLst>
                                          <p:attrName>style.visibility</p:attrName>
                                        </p:attrNameLst>
                                      </p:cBhvr>
                                      <p:to>
                                        <p:strVal val="visible"/>
                                      </p:to>
                                    </p:set>
                                    <p:animEffect filter="fade" transition="in">
                                      <p:cBhvr>
                                        <p:cTn dur="500"/>
                                        <p:tgtEl>
                                          <p:spTgt spid="1151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29" name="Shape 11529"/>
        <p:cNvGrpSpPr/>
        <p:nvPr/>
      </p:nvGrpSpPr>
      <p:grpSpPr>
        <a:xfrm>
          <a:off x="0" y="0"/>
          <a:ext cx="0" cy="0"/>
          <a:chOff x="0" y="0"/>
          <a:chExt cx="0" cy="0"/>
        </a:xfrm>
      </p:grpSpPr>
      <p:sp>
        <p:nvSpPr>
          <p:cNvPr id="11530" name="Google Shape;11530;p175"/>
          <p:cNvSpPr/>
          <p:nvPr/>
        </p:nvSpPr>
        <p:spPr>
          <a:xfrm flipH="1">
            <a:off x="407986" y="2365144"/>
            <a:ext cx="11126789" cy="349818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531" name="Google Shape;11531;p175"/>
          <p:cNvSpPr txBox="1"/>
          <p:nvPr/>
        </p:nvSpPr>
        <p:spPr>
          <a:xfrm>
            <a:off x="296269" y="385036"/>
            <a:ext cx="11667131" cy="68326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Caracterização de eventos de BTH observados durante os ECRs fase III</a:t>
            </a:r>
            <a:br>
              <a:rPr b="1" lang="pt-BR" sz="2400">
                <a:solidFill>
                  <a:schemeClr val="accent1"/>
                </a:solidFill>
                <a:latin typeface="Lustria"/>
                <a:ea typeface="Lustria"/>
                <a:cs typeface="Lustria"/>
                <a:sym typeface="Lustria"/>
              </a:rPr>
            </a:br>
            <a:r>
              <a:rPr b="1" lang="pt-BR" sz="2400">
                <a:solidFill>
                  <a:schemeClr val="accent1"/>
                </a:solidFill>
                <a:latin typeface="Lustria"/>
                <a:ea typeface="Lustria"/>
                <a:cs typeface="Lustria"/>
                <a:sym typeface="Lustria"/>
              </a:rPr>
              <a:t>em pacientes adultos com HPN – análises </a:t>
            </a:r>
            <a:r>
              <a:rPr b="1" i="1" lang="pt-BR" sz="2400">
                <a:solidFill>
                  <a:schemeClr val="accent1"/>
                </a:solidFill>
                <a:latin typeface="Lustria"/>
                <a:ea typeface="Lustria"/>
                <a:cs typeface="Lustria"/>
                <a:sym typeface="Lustria"/>
              </a:rPr>
              <a:t>post-hoc</a:t>
            </a:r>
            <a:r>
              <a:rPr b="1" baseline="30000" lang="pt-BR" sz="2400">
                <a:solidFill>
                  <a:schemeClr val="accent1"/>
                </a:solidFill>
                <a:latin typeface="Lustria"/>
                <a:ea typeface="Lustria"/>
                <a:cs typeface="Lustria"/>
                <a:sym typeface="Lustria"/>
              </a:rPr>
              <a:t>1</a:t>
            </a:r>
            <a:endParaRPr/>
          </a:p>
        </p:txBody>
      </p:sp>
      <p:sp>
        <p:nvSpPr>
          <p:cNvPr id="11532" name="Google Shape;11532;p175"/>
          <p:cNvSpPr txBox="1"/>
          <p:nvPr>
            <p:ph idx="1" type="body"/>
          </p:nvPr>
        </p:nvSpPr>
        <p:spPr>
          <a:xfrm>
            <a:off x="407986" y="6292214"/>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†Fadiga, hemoglobinúria, dor abdominal, dispneia, anemia (hemoglobina &lt;10 g/dL), evento adverso vascular maior (inclusive trombose), disfagia ou disfunção erétil.1 ‡Aumento para ≥2x LSN após redução prévia para &lt;1,5x LSN, independente de sinais ou sintomas de hemólise.1 §Ajustado em relação ao risco competitivo por CAC ou causalidade indeterminada.1 ¶[C5]livre sérico&lt;0,5 μg/mL ou ≥0,5 μg/mL</a:t>
            </a:r>
            <a:endParaRPr sz="700"/>
          </a:p>
          <a:p>
            <a:pPr indent="0" lvl="0" marL="0" rtl="0" algn="l">
              <a:lnSpc>
                <a:spcPct val="90000"/>
              </a:lnSpc>
              <a:spcBef>
                <a:spcPts val="0"/>
              </a:spcBef>
              <a:spcAft>
                <a:spcPts val="0"/>
              </a:spcAft>
              <a:buClr>
                <a:schemeClr val="dk1"/>
              </a:buClr>
              <a:buSzPts val="700"/>
              <a:buNone/>
            </a:pPr>
            <a:r>
              <a:rPr lang="pt-BR" sz="700"/>
              <a:t>Abreviações: BTH = hemólise de escape; CDC = condição desencadeante do complemento; DHL = desidrogenase láctica; ECR = estudo randomizado controlado; LSN = limite superior da normalidade.</a:t>
            </a:r>
            <a:endParaRPr/>
          </a:p>
          <a:p>
            <a:pPr indent="0" lvl="0" marL="0" rtl="0" algn="l">
              <a:lnSpc>
                <a:spcPct val="90000"/>
              </a:lnSpc>
              <a:spcBef>
                <a:spcPts val="0"/>
              </a:spcBef>
              <a:spcAft>
                <a:spcPts val="0"/>
              </a:spcAft>
              <a:buClr>
                <a:schemeClr val="dk1"/>
              </a:buClr>
              <a:buSzPts val="700"/>
              <a:buNone/>
            </a:pPr>
            <a:r>
              <a:t/>
            </a:r>
            <a:endParaRPr sz="700"/>
          </a:p>
          <a:p>
            <a:pPr indent="0" lvl="0" marL="0" rtl="0" algn="l">
              <a:lnSpc>
                <a:spcPct val="90000"/>
              </a:lnSpc>
              <a:spcBef>
                <a:spcPts val="0"/>
              </a:spcBef>
              <a:spcAft>
                <a:spcPts val="0"/>
              </a:spcAft>
              <a:buClr>
                <a:schemeClr val="dk1"/>
              </a:buClr>
              <a:buSzPts val="700"/>
              <a:buNone/>
            </a:pPr>
            <a:r>
              <a:rPr lang="pt-BR" sz="700"/>
              <a:t>Referências: 1. Brodsky RA et al. Haematologica. 2020:haematol.2019.236877; 2. Lee JW et al. Blood. 2019 Feb 7;133(6):530-9; 3. Kulasekararaj AG et al. Blood. 2019 Feb 7;133(6):540-9.</a:t>
            </a:r>
            <a:endParaRPr/>
          </a:p>
        </p:txBody>
      </p:sp>
      <p:sp>
        <p:nvSpPr>
          <p:cNvPr id="11533" name="Google Shape;11533;p175"/>
          <p:cNvSpPr txBox="1"/>
          <p:nvPr/>
        </p:nvSpPr>
        <p:spPr>
          <a:xfrm>
            <a:off x="296269" y="994668"/>
            <a:ext cx="10118026"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ALXN1210-PNH-301/2: Análise </a:t>
            </a:r>
            <a:r>
              <a:rPr i="1" lang="pt-BR" sz="2400">
                <a:solidFill>
                  <a:schemeClr val="dk2"/>
                </a:solidFill>
                <a:latin typeface="Calibri"/>
                <a:ea typeface="Calibri"/>
                <a:cs typeface="Calibri"/>
                <a:sym typeface="Calibri"/>
              </a:rPr>
              <a:t>post-hoc</a:t>
            </a:r>
            <a:r>
              <a:rPr lang="pt-BR" sz="2400">
                <a:solidFill>
                  <a:schemeClr val="dk2"/>
                </a:solidFill>
                <a:latin typeface="Calibri"/>
                <a:ea typeface="Calibri"/>
                <a:cs typeface="Calibri"/>
                <a:sym typeface="Calibri"/>
              </a:rPr>
              <a:t> de eventos de BTH</a:t>
            </a:r>
            <a:endParaRPr/>
          </a:p>
        </p:txBody>
      </p:sp>
      <p:cxnSp>
        <p:nvCxnSpPr>
          <p:cNvPr id="11534" name="Google Shape;11534;p175"/>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1535" name="Google Shape;11535;p175"/>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grpSp>
        <p:nvGrpSpPr>
          <p:cNvPr id="11536" name="Google Shape;11536;p175"/>
          <p:cNvGrpSpPr/>
          <p:nvPr/>
        </p:nvGrpSpPr>
        <p:grpSpPr>
          <a:xfrm>
            <a:off x="-698500" y="1523034"/>
            <a:ext cx="11760200" cy="1652782"/>
            <a:chOff x="-698500" y="1523034"/>
            <a:chExt cx="11760200" cy="1652782"/>
          </a:xfrm>
        </p:grpSpPr>
        <p:sp>
          <p:nvSpPr>
            <p:cNvPr id="11537" name="Google Shape;11537;p175"/>
            <p:cNvSpPr/>
            <p:nvPr/>
          </p:nvSpPr>
          <p:spPr>
            <a:xfrm>
              <a:off x="-698500" y="1805184"/>
              <a:ext cx="11760200" cy="1094484"/>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1538" name="Google Shape;11538;p175"/>
            <p:cNvGrpSpPr/>
            <p:nvPr/>
          </p:nvGrpSpPr>
          <p:grpSpPr>
            <a:xfrm>
              <a:off x="468166" y="1523034"/>
              <a:ext cx="9412434" cy="1652782"/>
              <a:chOff x="468166" y="1523034"/>
              <a:chExt cx="9412434" cy="1652782"/>
            </a:xfrm>
          </p:grpSpPr>
          <p:sp>
            <p:nvSpPr>
              <p:cNvPr id="11539" name="Google Shape;11539;p175"/>
              <p:cNvSpPr txBox="1"/>
              <p:nvPr/>
            </p:nvSpPr>
            <p:spPr>
              <a:xfrm>
                <a:off x="2473432" y="1917279"/>
                <a:ext cx="7407168"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lt1"/>
                    </a:solidFill>
                    <a:latin typeface="Lustria"/>
                    <a:ea typeface="Lustria"/>
                    <a:cs typeface="Lustria"/>
                    <a:sym typeface="Lustria"/>
                  </a:rPr>
                  <a:t>Dados de </a:t>
                </a:r>
                <a:r>
                  <a:rPr b="1" lang="pt-BR" sz="1600">
                    <a:solidFill>
                      <a:schemeClr val="lt1"/>
                    </a:solidFill>
                    <a:latin typeface="Lustria"/>
                    <a:ea typeface="Lustria"/>
                    <a:cs typeface="Lustria"/>
                    <a:sym typeface="Lustria"/>
                  </a:rPr>
                  <a:t>pacientes adultos que apresentaram BTH </a:t>
                </a:r>
                <a:r>
                  <a:rPr lang="pt-BR" sz="1600">
                    <a:solidFill>
                      <a:schemeClr val="lt1"/>
                    </a:solidFill>
                    <a:latin typeface="Lustria"/>
                    <a:ea typeface="Lustria"/>
                    <a:cs typeface="Lustria"/>
                    <a:sym typeface="Lustria"/>
                  </a:rPr>
                  <a:t>durante o período de 26 semanas dos estudos fase III 301 (pacientes naïve)</a:t>
                </a:r>
                <a:r>
                  <a:rPr baseline="30000" lang="pt-BR" sz="1600">
                    <a:solidFill>
                      <a:schemeClr val="lt1"/>
                    </a:solidFill>
                    <a:latin typeface="Lustria"/>
                    <a:ea typeface="Lustria"/>
                    <a:cs typeface="Lustria"/>
                    <a:sym typeface="Lustria"/>
                  </a:rPr>
                  <a:t>2</a:t>
                </a:r>
                <a:r>
                  <a:rPr lang="pt-BR" sz="1600">
                    <a:solidFill>
                      <a:schemeClr val="lt1"/>
                    </a:solidFill>
                    <a:latin typeface="Lustria"/>
                    <a:ea typeface="Lustria"/>
                    <a:cs typeface="Lustria"/>
                    <a:sym typeface="Lustria"/>
                  </a:rPr>
                  <a:t> e 3023 (pacientes previamente tratados com inibidor de C5)</a:t>
                </a:r>
                <a:r>
                  <a:rPr baseline="30000" lang="pt-BR" sz="1600">
                    <a:solidFill>
                      <a:schemeClr val="lt1"/>
                    </a:solidFill>
                    <a:latin typeface="Lustria"/>
                    <a:ea typeface="Lustria"/>
                    <a:cs typeface="Lustria"/>
                    <a:sym typeface="Lustria"/>
                  </a:rPr>
                  <a:t>1</a:t>
                </a:r>
                <a:endParaRPr/>
              </a:p>
            </p:txBody>
          </p:sp>
          <p:grpSp>
            <p:nvGrpSpPr>
              <p:cNvPr id="11540" name="Google Shape;11540;p175"/>
              <p:cNvGrpSpPr/>
              <p:nvPr/>
            </p:nvGrpSpPr>
            <p:grpSpPr>
              <a:xfrm>
                <a:off x="468166" y="1523034"/>
                <a:ext cx="1764939" cy="1652782"/>
                <a:chOff x="468166" y="1523034"/>
                <a:chExt cx="1764939" cy="1652782"/>
              </a:xfrm>
            </p:grpSpPr>
            <p:sp>
              <p:nvSpPr>
                <p:cNvPr id="11541" name="Google Shape;11541;p175"/>
                <p:cNvSpPr/>
                <p:nvPr/>
              </p:nvSpPr>
              <p:spPr>
                <a:xfrm>
                  <a:off x="524249" y="1523034"/>
                  <a:ext cx="1652774" cy="165278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542" name="Google Shape;11542;p175"/>
                <p:cNvSpPr/>
                <p:nvPr/>
              </p:nvSpPr>
              <p:spPr>
                <a:xfrm>
                  <a:off x="468166" y="2348916"/>
                  <a:ext cx="1764939" cy="63092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000">
                      <a:solidFill>
                        <a:schemeClr val="dk2"/>
                      </a:solidFill>
                      <a:latin typeface="Calibri"/>
                      <a:ea typeface="Calibri"/>
                      <a:cs typeface="Calibri"/>
                      <a:sym typeface="Calibri"/>
                    </a:rPr>
                    <a:t>Estudos clínicos </a:t>
                  </a:r>
                  <a:endParaRPr/>
                </a:p>
                <a:p>
                  <a:pPr indent="0" lvl="0" marL="0" marR="0" rtl="0" algn="ctr">
                    <a:spcBef>
                      <a:spcPts val="0"/>
                    </a:spcBef>
                    <a:spcAft>
                      <a:spcPts val="0"/>
                    </a:spcAft>
                    <a:buNone/>
                  </a:pPr>
                  <a:r>
                    <a:rPr b="1" lang="pt-BR" sz="1000">
                      <a:solidFill>
                        <a:schemeClr val="dk2"/>
                      </a:solidFill>
                      <a:latin typeface="Calibri"/>
                      <a:ea typeface="Calibri"/>
                      <a:cs typeface="Calibri"/>
                      <a:sym typeface="Calibri"/>
                    </a:rPr>
                    <a:t>NCT02946463 e NCT03056040</a:t>
                  </a:r>
                  <a:endParaRPr sz="1000">
                    <a:solidFill>
                      <a:schemeClr val="lt2"/>
                    </a:solidFill>
                    <a:latin typeface="Calibri"/>
                    <a:ea typeface="Calibri"/>
                    <a:cs typeface="Calibri"/>
                    <a:sym typeface="Calibri"/>
                  </a:endParaRPr>
                </a:p>
              </p:txBody>
            </p:sp>
            <p:sp>
              <p:nvSpPr>
                <p:cNvPr id="11543" name="Google Shape;11543;p175"/>
                <p:cNvSpPr/>
                <p:nvPr/>
              </p:nvSpPr>
              <p:spPr>
                <a:xfrm>
                  <a:off x="468166" y="1976350"/>
                  <a:ext cx="1764939" cy="63092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2000">
                      <a:solidFill>
                        <a:schemeClr val="lt2"/>
                      </a:solidFill>
                      <a:latin typeface="Calibri"/>
                      <a:ea typeface="Calibri"/>
                      <a:cs typeface="Calibri"/>
                      <a:sym typeface="Calibri"/>
                    </a:rPr>
                    <a:t>ravulizumab</a:t>
                  </a:r>
                  <a:endParaRPr b="1" sz="1800">
                    <a:solidFill>
                      <a:schemeClr val="lt2"/>
                    </a:solidFill>
                    <a:latin typeface="Calibri"/>
                    <a:ea typeface="Calibri"/>
                    <a:cs typeface="Calibri"/>
                    <a:sym typeface="Calibri"/>
                  </a:endParaRPr>
                </a:p>
                <a:p>
                  <a:pPr indent="0" lvl="0" marL="0" marR="0" rtl="0" algn="ctr">
                    <a:spcBef>
                      <a:spcPts val="0"/>
                    </a:spcBef>
                    <a:spcAft>
                      <a:spcPts val="0"/>
                    </a:spcAft>
                    <a:buNone/>
                  </a:pPr>
                  <a:r>
                    <a:t/>
                  </a:r>
                  <a:endParaRPr sz="1800">
                    <a:solidFill>
                      <a:schemeClr val="lt2"/>
                    </a:solidFill>
                    <a:latin typeface="Calibri"/>
                    <a:ea typeface="Calibri"/>
                    <a:cs typeface="Calibri"/>
                    <a:sym typeface="Calibri"/>
                  </a:endParaRPr>
                </a:p>
              </p:txBody>
            </p:sp>
          </p:grpSp>
        </p:grpSp>
      </p:grpSp>
      <p:grpSp>
        <p:nvGrpSpPr>
          <p:cNvPr id="11544" name="Google Shape;11544;p175"/>
          <p:cNvGrpSpPr/>
          <p:nvPr/>
        </p:nvGrpSpPr>
        <p:grpSpPr>
          <a:xfrm>
            <a:off x="884765" y="3275540"/>
            <a:ext cx="12221634" cy="865828"/>
            <a:chOff x="884765" y="3275540"/>
            <a:chExt cx="12221634" cy="865828"/>
          </a:xfrm>
        </p:grpSpPr>
        <p:sp>
          <p:nvSpPr>
            <p:cNvPr id="11545" name="Google Shape;11545;p175"/>
            <p:cNvSpPr/>
            <p:nvPr/>
          </p:nvSpPr>
          <p:spPr>
            <a:xfrm>
              <a:off x="884765" y="3275540"/>
              <a:ext cx="12221634" cy="86582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546" name="Google Shape;11546;p175"/>
            <p:cNvSpPr/>
            <p:nvPr/>
          </p:nvSpPr>
          <p:spPr>
            <a:xfrm>
              <a:off x="1290947" y="3476685"/>
              <a:ext cx="1772151" cy="36397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lt1"/>
                  </a:solidFill>
                  <a:latin typeface="Calibri"/>
                  <a:ea typeface="Calibri"/>
                  <a:cs typeface="Calibri"/>
                  <a:sym typeface="Calibri"/>
                </a:rPr>
                <a:t>BTH definida por um ou mais sintomas </a:t>
              </a:r>
              <a:endParaRPr b="1" sz="1400">
                <a:solidFill>
                  <a:schemeClr val="lt1"/>
                </a:solidFill>
                <a:latin typeface="Calibri"/>
                <a:ea typeface="Calibri"/>
                <a:cs typeface="Calibri"/>
                <a:sym typeface="Calibri"/>
              </a:endParaRPr>
            </a:p>
          </p:txBody>
        </p:sp>
        <p:sp>
          <p:nvSpPr>
            <p:cNvPr id="11547" name="Google Shape;11547;p175"/>
            <p:cNvSpPr/>
            <p:nvPr/>
          </p:nvSpPr>
          <p:spPr>
            <a:xfrm>
              <a:off x="4878655" y="3459628"/>
              <a:ext cx="863290" cy="48884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lt1"/>
                  </a:solidFill>
                  <a:latin typeface="Calibri"/>
                  <a:ea typeface="Calibri"/>
                  <a:cs typeface="Calibri"/>
                  <a:sym typeface="Calibri"/>
                </a:rPr>
                <a:t>sinais novos </a:t>
              </a:r>
              <a:endParaRPr b="1" sz="1400">
                <a:solidFill>
                  <a:schemeClr val="lt1"/>
                </a:solidFill>
                <a:latin typeface="Calibri"/>
                <a:ea typeface="Calibri"/>
                <a:cs typeface="Calibri"/>
                <a:sym typeface="Calibri"/>
              </a:endParaRPr>
            </a:p>
          </p:txBody>
        </p:sp>
        <p:sp>
          <p:nvSpPr>
            <p:cNvPr id="11548" name="Google Shape;11548;p175"/>
            <p:cNvSpPr/>
            <p:nvPr/>
          </p:nvSpPr>
          <p:spPr>
            <a:xfrm>
              <a:off x="7264867" y="3338963"/>
              <a:ext cx="4368333" cy="71735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lt1"/>
                  </a:solidFill>
                  <a:latin typeface="Calibri"/>
                  <a:ea typeface="Calibri"/>
                  <a:cs typeface="Calibri"/>
                  <a:sym typeface="Calibri"/>
                </a:rPr>
                <a:t>com piora de hemólise intravascular† na presença de DHL elevada ≥2x LSN após redução prévia da DHL para &lt;1,5x LSN durante o tratamento</a:t>
              </a:r>
              <a:r>
                <a:rPr baseline="30000" lang="pt-BR" sz="1400">
                  <a:solidFill>
                    <a:schemeClr val="lt1"/>
                  </a:solidFill>
                  <a:latin typeface="Calibri"/>
                  <a:ea typeface="Calibri"/>
                  <a:cs typeface="Calibri"/>
                  <a:sym typeface="Calibri"/>
                </a:rPr>
                <a:t>1</a:t>
              </a:r>
              <a:endParaRPr b="1" baseline="30000" sz="1400">
                <a:solidFill>
                  <a:schemeClr val="lt1"/>
                </a:solidFill>
                <a:latin typeface="Calibri"/>
                <a:ea typeface="Calibri"/>
                <a:cs typeface="Calibri"/>
                <a:sym typeface="Calibri"/>
              </a:endParaRPr>
            </a:p>
          </p:txBody>
        </p:sp>
        <p:sp>
          <p:nvSpPr>
            <p:cNvPr id="11549" name="Google Shape;11549;p175"/>
            <p:cNvSpPr/>
            <p:nvPr/>
          </p:nvSpPr>
          <p:spPr>
            <a:xfrm>
              <a:off x="3831631" y="3574750"/>
              <a:ext cx="486370" cy="36397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lt1"/>
                  </a:solidFill>
                  <a:latin typeface="Calibri"/>
                  <a:ea typeface="Calibri"/>
                  <a:cs typeface="Calibri"/>
                  <a:sym typeface="Calibri"/>
                </a:rPr>
                <a:t>ou</a:t>
              </a:r>
              <a:endParaRPr b="1" sz="1400">
                <a:solidFill>
                  <a:schemeClr val="lt1"/>
                </a:solidFill>
                <a:latin typeface="Calibri"/>
                <a:ea typeface="Calibri"/>
                <a:cs typeface="Calibri"/>
                <a:sym typeface="Calibri"/>
              </a:endParaRPr>
            </a:p>
          </p:txBody>
        </p:sp>
        <p:sp>
          <p:nvSpPr>
            <p:cNvPr id="11550" name="Google Shape;11550;p175"/>
            <p:cNvSpPr/>
            <p:nvPr/>
          </p:nvSpPr>
          <p:spPr>
            <a:xfrm>
              <a:off x="6334943" y="3574750"/>
              <a:ext cx="486370" cy="36397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pt-BR" sz="1400">
                  <a:solidFill>
                    <a:schemeClr val="lt1"/>
                  </a:solidFill>
                  <a:latin typeface="Calibri"/>
                  <a:ea typeface="Calibri"/>
                  <a:cs typeface="Calibri"/>
                  <a:sym typeface="Calibri"/>
                </a:rPr>
                <a:t>ou</a:t>
              </a:r>
              <a:endParaRPr b="1" sz="1400">
                <a:solidFill>
                  <a:schemeClr val="lt1"/>
                </a:solidFill>
                <a:latin typeface="Calibri"/>
                <a:ea typeface="Calibri"/>
                <a:cs typeface="Calibri"/>
                <a:sym typeface="Calibri"/>
              </a:endParaRPr>
            </a:p>
          </p:txBody>
        </p:sp>
      </p:grpSp>
      <p:grpSp>
        <p:nvGrpSpPr>
          <p:cNvPr id="11551" name="Google Shape;11551;p175"/>
          <p:cNvGrpSpPr/>
          <p:nvPr/>
        </p:nvGrpSpPr>
        <p:grpSpPr>
          <a:xfrm>
            <a:off x="884765" y="4344733"/>
            <a:ext cx="10545235" cy="923329"/>
            <a:chOff x="884765" y="4344733"/>
            <a:chExt cx="10545235" cy="923329"/>
          </a:xfrm>
        </p:grpSpPr>
        <p:sp>
          <p:nvSpPr>
            <p:cNvPr id="11552" name="Google Shape;11552;p175"/>
            <p:cNvSpPr/>
            <p:nvPr/>
          </p:nvSpPr>
          <p:spPr>
            <a:xfrm>
              <a:off x="884765" y="4497788"/>
              <a:ext cx="3681024" cy="68767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Principal desfecho: </a:t>
              </a:r>
              <a:r>
                <a:rPr lang="pt-BR" sz="1600">
                  <a:solidFill>
                    <a:schemeClr val="dk2"/>
                  </a:solidFill>
                  <a:latin typeface="Calibri"/>
                  <a:ea typeface="Calibri"/>
                  <a:cs typeface="Calibri"/>
                  <a:sym typeface="Calibri"/>
                </a:rPr>
                <a:t>“causalidade da BTH”, classificada da seguinte maneira</a:t>
              </a:r>
              <a:r>
                <a:rPr baseline="30000" lang="pt-BR" sz="1600">
                  <a:solidFill>
                    <a:schemeClr val="dk2"/>
                  </a:solidFill>
                  <a:latin typeface="Calibri"/>
                  <a:ea typeface="Calibri"/>
                  <a:cs typeface="Calibri"/>
                  <a:sym typeface="Calibri"/>
                </a:rPr>
                <a:t>1</a:t>
              </a:r>
              <a:endParaRPr/>
            </a:p>
          </p:txBody>
        </p:sp>
        <p:sp>
          <p:nvSpPr>
            <p:cNvPr id="11553" name="Google Shape;11553;p175"/>
            <p:cNvSpPr txBox="1"/>
            <p:nvPr/>
          </p:nvSpPr>
          <p:spPr>
            <a:xfrm>
              <a:off x="4722267" y="4382833"/>
              <a:ext cx="2224096" cy="830997"/>
            </a:xfrm>
            <a:prstGeom prst="rect">
              <a:avLst/>
            </a:prstGeom>
            <a:noFill/>
            <a:ln>
              <a:noFill/>
            </a:ln>
          </p:spPr>
          <p:txBody>
            <a:bodyPr anchorCtr="0" anchor="t" bIns="45700" lIns="91425" spcFirstLastPara="1" rIns="91425" wrap="square" tIns="45700">
              <a:spAutoFit/>
            </a:bodyPr>
            <a:lstStyle/>
            <a:p>
              <a:pPr indent="0" lvl="1" marL="61200" marR="0" rtl="0" algn="l">
                <a:spcBef>
                  <a:spcPts val="0"/>
                </a:spcBef>
                <a:spcAft>
                  <a:spcPts val="0"/>
                </a:spcAft>
                <a:buNone/>
              </a:pPr>
              <a:r>
                <a:rPr b="1" i="0" lang="pt-BR" sz="1200" u="none" cap="none" strike="noStrike">
                  <a:solidFill>
                    <a:schemeClr val="lt2"/>
                  </a:solidFill>
                  <a:latin typeface="Calibri"/>
                  <a:ea typeface="Calibri"/>
                  <a:cs typeface="Calibri"/>
                  <a:sym typeface="Calibri"/>
                </a:rPr>
                <a:t>“Inibição incompleta de C5”: </a:t>
              </a:r>
              <a:r>
                <a:rPr b="0" i="0" lang="pt-BR" sz="1200" u="none" cap="none" strike="noStrike">
                  <a:solidFill>
                    <a:schemeClr val="dk1"/>
                  </a:solidFill>
                  <a:latin typeface="Calibri"/>
                  <a:ea typeface="Calibri"/>
                  <a:cs typeface="Calibri"/>
                  <a:sym typeface="Calibri"/>
                </a:rPr>
                <a:t>associada à ocorrência temporalmente relacionada de C5 livre ≥0,5 μg/mL</a:t>
              </a:r>
              <a:endParaRPr b="0" i="0" sz="1200" u="none" cap="none" strike="noStrike">
                <a:solidFill>
                  <a:schemeClr val="dk1"/>
                </a:solidFill>
                <a:latin typeface="Calibri"/>
                <a:ea typeface="Calibri"/>
                <a:cs typeface="Calibri"/>
                <a:sym typeface="Calibri"/>
              </a:endParaRPr>
            </a:p>
          </p:txBody>
        </p:sp>
        <p:sp>
          <p:nvSpPr>
            <p:cNvPr id="11554" name="Google Shape;11554;p175"/>
            <p:cNvSpPr txBox="1"/>
            <p:nvPr/>
          </p:nvSpPr>
          <p:spPr>
            <a:xfrm>
              <a:off x="7074668" y="4475165"/>
              <a:ext cx="2224095" cy="646331"/>
            </a:xfrm>
            <a:prstGeom prst="rect">
              <a:avLst/>
            </a:prstGeom>
            <a:noFill/>
            <a:ln>
              <a:noFill/>
            </a:ln>
          </p:spPr>
          <p:txBody>
            <a:bodyPr anchorCtr="0" anchor="t" bIns="45700" lIns="91425" spcFirstLastPara="1" rIns="91425" wrap="square" tIns="45700">
              <a:spAutoFit/>
            </a:bodyPr>
            <a:lstStyle/>
            <a:p>
              <a:pPr indent="0" lvl="1" marL="61200" marR="0" rtl="0" algn="l">
                <a:spcBef>
                  <a:spcPts val="0"/>
                </a:spcBef>
                <a:spcAft>
                  <a:spcPts val="0"/>
                </a:spcAft>
                <a:buNone/>
              </a:pPr>
              <a:r>
                <a:rPr b="1" i="0" lang="pt-BR" sz="1200" u="none" cap="none" strike="noStrike">
                  <a:solidFill>
                    <a:schemeClr val="lt2"/>
                  </a:solidFill>
                  <a:latin typeface="Calibri"/>
                  <a:ea typeface="Calibri"/>
                  <a:cs typeface="Calibri"/>
                  <a:sym typeface="Calibri"/>
                </a:rPr>
                <a:t>“Relacionada a CDC”: </a:t>
              </a:r>
              <a:r>
                <a:rPr b="0" i="0" lang="pt-BR" sz="1200" u="none" cap="none" strike="noStrike">
                  <a:solidFill>
                    <a:schemeClr val="dk1"/>
                  </a:solidFill>
                  <a:latin typeface="Calibri"/>
                  <a:ea typeface="Calibri"/>
                  <a:cs typeface="Calibri"/>
                  <a:sym typeface="Calibri"/>
                </a:rPr>
                <a:t>por evento desencadeante (como infecção, trauma ou cirurgia)</a:t>
              </a:r>
              <a:endParaRPr/>
            </a:p>
          </p:txBody>
        </p:sp>
        <p:sp>
          <p:nvSpPr>
            <p:cNvPr id="11555" name="Google Shape;11555;p175"/>
            <p:cNvSpPr txBox="1"/>
            <p:nvPr/>
          </p:nvSpPr>
          <p:spPr>
            <a:xfrm>
              <a:off x="9379858" y="4382833"/>
              <a:ext cx="2050142" cy="830997"/>
            </a:xfrm>
            <a:prstGeom prst="rect">
              <a:avLst/>
            </a:prstGeom>
            <a:noFill/>
            <a:ln>
              <a:noFill/>
            </a:ln>
          </p:spPr>
          <p:txBody>
            <a:bodyPr anchorCtr="0" anchor="t" bIns="45700" lIns="91425" spcFirstLastPara="1" rIns="91425" wrap="square" tIns="45700">
              <a:spAutoFit/>
            </a:bodyPr>
            <a:lstStyle/>
            <a:p>
              <a:pPr indent="0" lvl="1" marL="61200" marR="0" rtl="0" algn="l">
                <a:spcBef>
                  <a:spcPts val="0"/>
                </a:spcBef>
                <a:spcAft>
                  <a:spcPts val="0"/>
                </a:spcAft>
                <a:buNone/>
              </a:pPr>
              <a:r>
                <a:rPr b="1" i="0" lang="pt-BR" sz="1200" u="none" cap="none" strike="noStrike">
                  <a:solidFill>
                    <a:schemeClr val="lt2"/>
                  </a:solidFill>
                  <a:latin typeface="Calibri"/>
                  <a:ea typeface="Calibri"/>
                  <a:cs typeface="Calibri"/>
                  <a:sym typeface="Calibri"/>
                </a:rPr>
                <a:t>“Indeterminada”: </a:t>
              </a:r>
              <a:r>
                <a:rPr b="0" i="0" lang="pt-BR" sz="1200" u="none" cap="none" strike="noStrike">
                  <a:solidFill>
                    <a:schemeClr val="dk1"/>
                  </a:solidFill>
                  <a:latin typeface="Calibri"/>
                  <a:ea typeface="Calibri"/>
                  <a:cs typeface="Calibri"/>
                  <a:sym typeface="Calibri"/>
                </a:rPr>
                <a:t>não relacionada a elevação de C5 e sem CAC temporalmente relacionada</a:t>
              </a:r>
              <a:endParaRPr/>
            </a:p>
          </p:txBody>
        </p:sp>
        <p:cxnSp>
          <p:nvCxnSpPr>
            <p:cNvPr id="11556" name="Google Shape;11556;p175"/>
            <p:cNvCxnSpPr/>
            <p:nvPr/>
          </p:nvCxnSpPr>
          <p:spPr>
            <a:xfrm>
              <a:off x="4565789" y="4344733"/>
              <a:ext cx="0" cy="923329"/>
            </a:xfrm>
            <a:prstGeom prst="straightConnector1">
              <a:avLst/>
            </a:prstGeom>
            <a:noFill/>
            <a:ln cap="flat" cmpd="sng" w="12700">
              <a:solidFill>
                <a:schemeClr val="dk2"/>
              </a:solidFill>
              <a:prstDash val="solid"/>
              <a:miter lim="800000"/>
              <a:headEnd len="sm" w="sm" type="none"/>
              <a:tailEnd len="sm" w="sm" type="none"/>
            </a:ln>
          </p:spPr>
        </p:cxnSp>
        <p:cxnSp>
          <p:nvCxnSpPr>
            <p:cNvPr id="11557" name="Google Shape;11557;p175"/>
            <p:cNvCxnSpPr/>
            <p:nvPr/>
          </p:nvCxnSpPr>
          <p:spPr>
            <a:xfrm>
              <a:off x="6978252" y="4437065"/>
              <a:ext cx="0" cy="660522"/>
            </a:xfrm>
            <a:prstGeom prst="straightConnector1">
              <a:avLst/>
            </a:prstGeom>
            <a:noFill/>
            <a:ln cap="flat" cmpd="sng" w="12700">
              <a:solidFill>
                <a:srgbClr val="D8D8D8"/>
              </a:solidFill>
              <a:prstDash val="solid"/>
              <a:miter lim="800000"/>
              <a:headEnd len="sm" w="sm" type="none"/>
              <a:tailEnd len="sm" w="sm" type="none"/>
            </a:ln>
          </p:spPr>
        </p:cxnSp>
        <p:cxnSp>
          <p:nvCxnSpPr>
            <p:cNvPr id="11558" name="Google Shape;11558;p175"/>
            <p:cNvCxnSpPr/>
            <p:nvPr/>
          </p:nvCxnSpPr>
          <p:spPr>
            <a:xfrm>
              <a:off x="9251552" y="4437065"/>
              <a:ext cx="0" cy="660522"/>
            </a:xfrm>
            <a:prstGeom prst="straightConnector1">
              <a:avLst/>
            </a:prstGeom>
            <a:noFill/>
            <a:ln cap="flat" cmpd="sng" w="12700">
              <a:solidFill>
                <a:srgbClr val="D8D8D8"/>
              </a:solidFill>
              <a:prstDash val="solid"/>
              <a:miter lim="800000"/>
              <a:headEnd len="sm" w="sm" type="none"/>
              <a:tailEnd len="sm" w="sm" type="none"/>
            </a:ln>
          </p:spPr>
        </p:cxnSp>
      </p:grpSp>
      <p:grpSp>
        <p:nvGrpSpPr>
          <p:cNvPr id="11559" name="Google Shape;11559;p175"/>
          <p:cNvGrpSpPr/>
          <p:nvPr/>
        </p:nvGrpSpPr>
        <p:grpSpPr>
          <a:xfrm>
            <a:off x="2473431" y="5420839"/>
            <a:ext cx="10632967" cy="751395"/>
            <a:chOff x="2473431" y="5420839"/>
            <a:chExt cx="10632967" cy="751395"/>
          </a:xfrm>
        </p:grpSpPr>
        <p:sp>
          <p:nvSpPr>
            <p:cNvPr id="11560" name="Google Shape;11560;p175"/>
            <p:cNvSpPr/>
            <p:nvPr/>
          </p:nvSpPr>
          <p:spPr>
            <a:xfrm>
              <a:off x="2473431" y="5420839"/>
              <a:ext cx="10632967" cy="746684"/>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561" name="Google Shape;11561;p175"/>
            <p:cNvSpPr/>
            <p:nvPr/>
          </p:nvSpPr>
          <p:spPr>
            <a:xfrm>
              <a:off x="3487102" y="5440369"/>
              <a:ext cx="8047674" cy="7318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400">
                  <a:solidFill>
                    <a:schemeClr val="lt1"/>
                  </a:solidFill>
                  <a:latin typeface="Calibri"/>
                  <a:ea typeface="Calibri"/>
                  <a:cs typeface="Calibri"/>
                  <a:sym typeface="Calibri"/>
                </a:rPr>
                <a:t>Análises </a:t>
              </a:r>
              <a:r>
                <a:rPr b="1" i="1" lang="pt-BR" sz="1400">
                  <a:solidFill>
                    <a:schemeClr val="lt1"/>
                  </a:solidFill>
                  <a:latin typeface="Calibri"/>
                  <a:ea typeface="Calibri"/>
                  <a:cs typeface="Calibri"/>
                  <a:sym typeface="Calibri"/>
                </a:rPr>
                <a:t>post-hoc</a:t>
              </a:r>
              <a:r>
                <a:rPr b="1" lang="pt-BR" sz="1400">
                  <a:solidFill>
                    <a:schemeClr val="lt1"/>
                  </a:solidFill>
                  <a:latin typeface="Calibri"/>
                  <a:ea typeface="Calibri"/>
                  <a:cs typeface="Calibri"/>
                  <a:sym typeface="Calibri"/>
                </a:rPr>
                <a:t> adicionais: </a:t>
              </a:r>
              <a:r>
                <a:rPr lang="pt-BR" sz="1400">
                  <a:solidFill>
                    <a:schemeClr val="lt1"/>
                  </a:solidFill>
                  <a:latin typeface="Calibri"/>
                  <a:ea typeface="Calibri"/>
                  <a:cs typeface="Calibri"/>
                  <a:sym typeface="Calibri"/>
                </a:rPr>
                <a:t>“Prevalência de excursões de DHL”</a:t>
              </a:r>
              <a:r>
                <a:rPr baseline="30000" lang="pt-BR" sz="1400">
                  <a:solidFill>
                    <a:schemeClr val="lt1"/>
                  </a:solidFill>
                  <a:latin typeface="Calibri"/>
                  <a:ea typeface="Calibri"/>
                  <a:cs typeface="Calibri"/>
                  <a:sym typeface="Calibri"/>
                </a:rPr>
                <a:t>‡</a:t>
              </a:r>
              <a:r>
                <a:rPr lang="pt-BR" sz="1400">
                  <a:solidFill>
                    <a:schemeClr val="lt1"/>
                  </a:solidFill>
                  <a:latin typeface="Calibri"/>
                  <a:ea typeface="Calibri"/>
                  <a:cs typeface="Calibri"/>
                  <a:sym typeface="Calibri"/>
                </a:rPr>
                <a:t>, “Taxa de eventos de BTH ajustada por exposição”, “Tempo até o primeiro evento de BTH temporalmente associado a inibição incompleta de C5”</a:t>
              </a:r>
              <a:r>
                <a:rPr baseline="30000" lang="pt-BR" sz="1400">
                  <a:solidFill>
                    <a:schemeClr val="lt1"/>
                  </a:solidFill>
                  <a:latin typeface="Calibri"/>
                  <a:ea typeface="Calibri"/>
                  <a:cs typeface="Calibri"/>
                  <a:sym typeface="Calibri"/>
                </a:rPr>
                <a:t>§</a:t>
              </a:r>
              <a:r>
                <a:rPr lang="pt-BR" sz="1400">
                  <a:solidFill>
                    <a:schemeClr val="lt1"/>
                  </a:solidFill>
                  <a:latin typeface="Calibri"/>
                  <a:ea typeface="Calibri"/>
                  <a:cs typeface="Calibri"/>
                  <a:sym typeface="Calibri"/>
                </a:rPr>
                <a:t> e “Correlação de eventos de BTH aos níveis séricos de C5 livre”</a:t>
              </a:r>
              <a:r>
                <a:rPr baseline="30000" lang="pt-BR" sz="1400">
                  <a:solidFill>
                    <a:schemeClr val="lt1"/>
                  </a:solidFill>
                  <a:latin typeface="Calibri"/>
                  <a:ea typeface="Calibri"/>
                  <a:cs typeface="Calibri"/>
                  <a:sym typeface="Calibri"/>
                </a:rPr>
                <a:t>¶</a:t>
              </a:r>
              <a:endParaRPr/>
            </a:p>
          </p:txBody>
        </p:sp>
        <p:grpSp>
          <p:nvGrpSpPr>
            <p:cNvPr id="11562" name="Google Shape;11562;p175"/>
            <p:cNvGrpSpPr/>
            <p:nvPr/>
          </p:nvGrpSpPr>
          <p:grpSpPr>
            <a:xfrm>
              <a:off x="2750169" y="5546810"/>
              <a:ext cx="407045" cy="523344"/>
              <a:chOff x="-2365757" y="3098859"/>
              <a:chExt cx="666750" cy="857250"/>
            </a:xfrm>
          </p:grpSpPr>
          <p:sp>
            <p:nvSpPr>
              <p:cNvPr id="11563" name="Google Shape;11563;p175"/>
              <p:cNvSpPr/>
              <p:nvPr/>
            </p:nvSpPr>
            <p:spPr>
              <a:xfrm>
                <a:off x="-2258600" y="3634640"/>
                <a:ext cx="119062" cy="261937"/>
              </a:xfrm>
              <a:custGeom>
                <a:rect b="b" l="l" r="r" t="t"/>
                <a:pathLst>
                  <a:path extrusionOk="0" h="261937" w="119062">
                    <a:moveTo>
                      <a:pt x="0" y="261938"/>
                    </a:moveTo>
                    <a:lnTo>
                      <a:pt x="119063" y="261938"/>
                    </a:lnTo>
                    <a:lnTo>
                      <a:pt x="119063" y="0"/>
                    </a:lnTo>
                    <a:lnTo>
                      <a:pt x="0" y="0"/>
                    </a:lnTo>
                    <a:close/>
                    <a:moveTo>
                      <a:pt x="23813" y="23813"/>
                    </a:moveTo>
                    <a:lnTo>
                      <a:pt x="95250" y="23813"/>
                    </a:lnTo>
                    <a:lnTo>
                      <a:pt x="95250" y="238125"/>
                    </a:lnTo>
                    <a:lnTo>
                      <a:pt x="23813" y="23812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64" name="Google Shape;11564;p175"/>
              <p:cNvSpPr/>
              <p:nvPr/>
            </p:nvSpPr>
            <p:spPr>
              <a:xfrm>
                <a:off x="-2091913" y="3527484"/>
                <a:ext cx="119062" cy="369093"/>
              </a:xfrm>
              <a:custGeom>
                <a:rect b="b" l="l" r="r" t="t"/>
                <a:pathLst>
                  <a:path extrusionOk="0" h="369093" w="119062">
                    <a:moveTo>
                      <a:pt x="0" y="369094"/>
                    </a:moveTo>
                    <a:lnTo>
                      <a:pt x="119063" y="369094"/>
                    </a:lnTo>
                    <a:lnTo>
                      <a:pt x="119063" y="0"/>
                    </a:lnTo>
                    <a:lnTo>
                      <a:pt x="0" y="0"/>
                    </a:lnTo>
                    <a:close/>
                    <a:moveTo>
                      <a:pt x="23813" y="23813"/>
                    </a:moveTo>
                    <a:lnTo>
                      <a:pt x="95250" y="23813"/>
                    </a:lnTo>
                    <a:lnTo>
                      <a:pt x="95250" y="345281"/>
                    </a:lnTo>
                    <a:lnTo>
                      <a:pt x="23813" y="34528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65" name="Google Shape;11565;p175"/>
              <p:cNvSpPr/>
              <p:nvPr/>
            </p:nvSpPr>
            <p:spPr>
              <a:xfrm>
                <a:off x="-1925225" y="3634640"/>
                <a:ext cx="119062" cy="261937"/>
              </a:xfrm>
              <a:custGeom>
                <a:rect b="b" l="l" r="r" t="t"/>
                <a:pathLst>
                  <a:path extrusionOk="0" h="261937" w="119062">
                    <a:moveTo>
                      <a:pt x="0" y="261938"/>
                    </a:moveTo>
                    <a:lnTo>
                      <a:pt x="119063" y="261938"/>
                    </a:lnTo>
                    <a:lnTo>
                      <a:pt x="119063" y="0"/>
                    </a:lnTo>
                    <a:lnTo>
                      <a:pt x="0" y="0"/>
                    </a:lnTo>
                    <a:close/>
                    <a:moveTo>
                      <a:pt x="23813" y="23813"/>
                    </a:moveTo>
                    <a:lnTo>
                      <a:pt x="95250" y="23813"/>
                    </a:lnTo>
                    <a:lnTo>
                      <a:pt x="95250" y="238125"/>
                    </a:lnTo>
                    <a:lnTo>
                      <a:pt x="23813" y="23812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66" name="Google Shape;11566;p175"/>
              <p:cNvSpPr/>
              <p:nvPr/>
            </p:nvSpPr>
            <p:spPr>
              <a:xfrm>
                <a:off x="-2365757" y="3098859"/>
                <a:ext cx="666750" cy="857250"/>
              </a:xfrm>
              <a:custGeom>
                <a:rect b="b" l="l" r="r" t="t"/>
                <a:pathLst>
                  <a:path extrusionOk="0" h="857250" w="666750">
                    <a:moveTo>
                      <a:pt x="516884" y="0"/>
                    </a:moveTo>
                    <a:lnTo>
                      <a:pt x="0" y="0"/>
                    </a:lnTo>
                    <a:lnTo>
                      <a:pt x="0" y="857250"/>
                    </a:lnTo>
                    <a:lnTo>
                      <a:pt x="666750" y="857250"/>
                    </a:lnTo>
                    <a:lnTo>
                      <a:pt x="666750" y="149866"/>
                    </a:lnTo>
                    <a:close/>
                    <a:moveTo>
                      <a:pt x="523879" y="40630"/>
                    </a:moveTo>
                    <a:lnTo>
                      <a:pt x="626120" y="142871"/>
                    </a:lnTo>
                    <a:lnTo>
                      <a:pt x="523879" y="142871"/>
                    </a:lnTo>
                    <a:close/>
                    <a:moveTo>
                      <a:pt x="642941" y="833434"/>
                    </a:moveTo>
                    <a:lnTo>
                      <a:pt x="23816" y="833434"/>
                    </a:lnTo>
                    <a:lnTo>
                      <a:pt x="23816" y="23809"/>
                    </a:lnTo>
                    <a:lnTo>
                      <a:pt x="500066" y="23809"/>
                    </a:lnTo>
                    <a:lnTo>
                      <a:pt x="500066" y="166684"/>
                    </a:lnTo>
                    <a:lnTo>
                      <a:pt x="642941" y="16668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67" name="Google Shape;11567;p175"/>
              <p:cNvSpPr/>
              <p:nvPr/>
            </p:nvSpPr>
            <p:spPr>
              <a:xfrm>
                <a:off x="-2270499" y="3384610"/>
                <a:ext cx="476247" cy="178589"/>
              </a:xfrm>
              <a:custGeom>
                <a:rect b="b" l="l" r="r" t="t"/>
                <a:pathLst>
                  <a:path extrusionOk="0" h="178589" w="476247">
                    <a:moveTo>
                      <a:pt x="383079" y="114746"/>
                    </a:moveTo>
                    <a:lnTo>
                      <a:pt x="272837" y="43867"/>
                    </a:lnTo>
                    <a:lnTo>
                      <a:pt x="272799" y="43867"/>
                    </a:lnTo>
                    <a:cubicBezTo>
                      <a:pt x="273469" y="41188"/>
                      <a:pt x="273804" y="38472"/>
                      <a:pt x="273841" y="35719"/>
                    </a:cubicBezTo>
                    <a:cubicBezTo>
                      <a:pt x="273841" y="15999"/>
                      <a:pt x="257842" y="0"/>
                      <a:pt x="238122" y="0"/>
                    </a:cubicBezTo>
                    <a:cubicBezTo>
                      <a:pt x="218403" y="0"/>
                      <a:pt x="202404" y="15999"/>
                      <a:pt x="202404" y="35719"/>
                    </a:cubicBezTo>
                    <a:cubicBezTo>
                      <a:pt x="202441" y="38472"/>
                      <a:pt x="202776" y="41188"/>
                      <a:pt x="203446" y="43867"/>
                    </a:cubicBezTo>
                    <a:lnTo>
                      <a:pt x="93203" y="114746"/>
                    </a:lnTo>
                    <a:lnTo>
                      <a:pt x="93166" y="114746"/>
                    </a:lnTo>
                    <a:cubicBezTo>
                      <a:pt x="84199" y="107640"/>
                      <a:pt x="72330" y="105370"/>
                      <a:pt x="61354" y="108570"/>
                    </a:cubicBezTo>
                    <a:cubicBezTo>
                      <a:pt x="50379" y="111807"/>
                      <a:pt x="41635" y="120141"/>
                      <a:pt x="37914" y="130969"/>
                    </a:cubicBezTo>
                    <a:lnTo>
                      <a:pt x="0" y="130969"/>
                    </a:lnTo>
                    <a:lnTo>
                      <a:pt x="0" y="154782"/>
                    </a:lnTo>
                    <a:lnTo>
                      <a:pt x="37914" y="154782"/>
                    </a:lnTo>
                    <a:cubicBezTo>
                      <a:pt x="43681" y="171153"/>
                      <a:pt x="60425" y="181012"/>
                      <a:pt x="77577" y="178073"/>
                    </a:cubicBezTo>
                    <a:cubicBezTo>
                      <a:pt x="94693" y="175134"/>
                      <a:pt x="107194" y="160251"/>
                      <a:pt x="107157" y="142875"/>
                    </a:cubicBezTo>
                    <a:cubicBezTo>
                      <a:pt x="107120" y="140122"/>
                      <a:pt x="106785" y="137406"/>
                      <a:pt x="106115" y="134727"/>
                    </a:cubicBezTo>
                    <a:lnTo>
                      <a:pt x="216358" y="63848"/>
                    </a:lnTo>
                    <a:lnTo>
                      <a:pt x="216395" y="63848"/>
                    </a:lnTo>
                    <a:cubicBezTo>
                      <a:pt x="229119" y="73968"/>
                      <a:pt x="247128" y="73968"/>
                      <a:pt x="259853" y="63848"/>
                    </a:cubicBezTo>
                    <a:lnTo>
                      <a:pt x="370095" y="134727"/>
                    </a:lnTo>
                    <a:lnTo>
                      <a:pt x="370132" y="134727"/>
                    </a:lnTo>
                    <a:cubicBezTo>
                      <a:pt x="369463" y="137406"/>
                      <a:pt x="369128" y="140122"/>
                      <a:pt x="369090" y="142875"/>
                    </a:cubicBezTo>
                    <a:cubicBezTo>
                      <a:pt x="369053" y="160251"/>
                      <a:pt x="381555" y="175134"/>
                      <a:pt x="398670" y="178073"/>
                    </a:cubicBezTo>
                    <a:cubicBezTo>
                      <a:pt x="415823" y="181012"/>
                      <a:pt x="432566" y="171153"/>
                      <a:pt x="438333" y="154782"/>
                    </a:cubicBezTo>
                    <a:lnTo>
                      <a:pt x="476248" y="154782"/>
                    </a:lnTo>
                    <a:lnTo>
                      <a:pt x="476248" y="130969"/>
                    </a:lnTo>
                    <a:lnTo>
                      <a:pt x="438333" y="130969"/>
                    </a:lnTo>
                    <a:cubicBezTo>
                      <a:pt x="434613" y="120142"/>
                      <a:pt x="425869" y="111808"/>
                      <a:pt x="414893" y="108570"/>
                    </a:cubicBezTo>
                    <a:cubicBezTo>
                      <a:pt x="403918" y="105370"/>
                      <a:pt x="392049" y="107640"/>
                      <a:pt x="383082" y="114746"/>
                    </a:cubicBezTo>
                    <a:close/>
                    <a:moveTo>
                      <a:pt x="71430" y="154781"/>
                    </a:moveTo>
                    <a:cubicBezTo>
                      <a:pt x="66631" y="154781"/>
                      <a:pt x="62277" y="151879"/>
                      <a:pt x="60418" y="147414"/>
                    </a:cubicBezTo>
                    <a:cubicBezTo>
                      <a:pt x="58594" y="142986"/>
                      <a:pt x="59599" y="137852"/>
                      <a:pt x="63022" y="134466"/>
                    </a:cubicBezTo>
                    <a:cubicBezTo>
                      <a:pt x="66408" y="131043"/>
                      <a:pt x="71542" y="130038"/>
                      <a:pt x="75970" y="131861"/>
                    </a:cubicBezTo>
                    <a:cubicBezTo>
                      <a:pt x="80435" y="133721"/>
                      <a:pt x="83337" y="138075"/>
                      <a:pt x="83337" y="142874"/>
                    </a:cubicBezTo>
                    <a:cubicBezTo>
                      <a:pt x="83337" y="146037"/>
                      <a:pt x="82072" y="149050"/>
                      <a:pt x="79840" y="151283"/>
                    </a:cubicBezTo>
                    <a:cubicBezTo>
                      <a:pt x="77608" y="153515"/>
                      <a:pt x="74594" y="154780"/>
                      <a:pt x="71431" y="154780"/>
                    </a:cubicBezTo>
                    <a:close/>
                    <a:moveTo>
                      <a:pt x="238118" y="47625"/>
                    </a:moveTo>
                    <a:cubicBezTo>
                      <a:pt x="233318" y="47625"/>
                      <a:pt x="228965" y="44723"/>
                      <a:pt x="227105" y="40258"/>
                    </a:cubicBezTo>
                    <a:cubicBezTo>
                      <a:pt x="225282" y="35830"/>
                      <a:pt x="226287" y="30696"/>
                      <a:pt x="229710" y="27309"/>
                    </a:cubicBezTo>
                    <a:cubicBezTo>
                      <a:pt x="233095" y="23886"/>
                      <a:pt x="238230" y="22882"/>
                      <a:pt x="242658" y="24705"/>
                    </a:cubicBezTo>
                    <a:cubicBezTo>
                      <a:pt x="247123" y="26565"/>
                      <a:pt x="250025" y="30918"/>
                      <a:pt x="250025" y="35718"/>
                    </a:cubicBezTo>
                    <a:cubicBezTo>
                      <a:pt x="250025" y="38880"/>
                      <a:pt x="248760" y="41894"/>
                      <a:pt x="246527" y="44126"/>
                    </a:cubicBezTo>
                    <a:cubicBezTo>
                      <a:pt x="244295" y="46359"/>
                      <a:pt x="241281" y="47624"/>
                      <a:pt x="238119" y="47624"/>
                    </a:cubicBezTo>
                    <a:close/>
                    <a:moveTo>
                      <a:pt x="416712" y="142875"/>
                    </a:moveTo>
                    <a:cubicBezTo>
                      <a:pt x="416712" y="147674"/>
                      <a:pt x="413809" y="152028"/>
                      <a:pt x="409345" y="153888"/>
                    </a:cubicBezTo>
                    <a:cubicBezTo>
                      <a:pt x="404917" y="155711"/>
                      <a:pt x="399782" y="154706"/>
                      <a:pt x="396396" y="151283"/>
                    </a:cubicBezTo>
                    <a:cubicBezTo>
                      <a:pt x="392973" y="147897"/>
                      <a:pt x="391969" y="142763"/>
                      <a:pt x="393792" y="138335"/>
                    </a:cubicBezTo>
                    <a:cubicBezTo>
                      <a:pt x="395652" y="133870"/>
                      <a:pt x="400005" y="130968"/>
                      <a:pt x="404805" y="130968"/>
                    </a:cubicBezTo>
                    <a:cubicBezTo>
                      <a:pt x="407967" y="130968"/>
                      <a:pt x="410981" y="132233"/>
                      <a:pt x="413213" y="134465"/>
                    </a:cubicBezTo>
                    <a:cubicBezTo>
                      <a:pt x="415446" y="136698"/>
                      <a:pt x="416711" y="139711"/>
                      <a:pt x="416711" y="1428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68" name="Google Shape;11568;p175"/>
              <p:cNvSpPr/>
              <p:nvPr/>
            </p:nvSpPr>
            <p:spPr>
              <a:xfrm>
                <a:off x="-2282412" y="3182202"/>
                <a:ext cx="202406" cy="202407"/>
              </a:xfrm>
              <a:custGeom>
                <a:rect b="b" l="l" r="r" t="t"/>
                <a:pathLst>
                  <a:path extrusionOk="0" h="202407" w="202406">
                    <a:moveTo>
                      <a:pt x="101202" y="202407"/>
                    </a:moveTo>
                    <a:cubicBezTo>
                      <a:pt x="142130" y="202407"/>
                      <a:pt x="179040" y="177739"/>
                      <a:pt x="194703" y="139936"/>
                    </a:cubicBezTo>
                    <a:cubicBezTo>
                      <a:pt x="210367" y="102133"/>
                      <a:pt x="201698" y="58601"/>
                      <a:pt x="172751" y="29656"/>
                    </a:cubicBezTo>
                    <a:cubicBezTo>
                      <a:pt x="143804" y="708"/>
                      <a:pt x="100272" y="-7960"/>
                      <a:pt x="62471" y="7704"/>
                    </a:cubicBezTo>
                    <a:cubicBezTo>
                      <a:pt x="24668" y="23367"/>
                      <a:pt x="0" y="60277"/>
                      <a:pt x="0" y="101205"/>
                    </a:cubicBezTo>
                    <a:cubicBezTo>
                      <a:pt x="74" y="157053"/>
                      <a:pt x="45355" y="202332"/>
                      <a:pt x="101203" y="202408"/>
                    </a:cubicBezTo>
                    <a:close/>
                    <a:moveTo>
                      <a:pt x="178593" y="101204"/>
                    </a:moveTo>
                    <a:cubicBezTo>
                      <a:pt x="178593" y="122932"/>
                      <a:pt x="169403" y="143657"/>
                      <a:pt x="153330" y="158242"/>
                    </a:cubicBezTo>
                    <a:lnTo>
                      <a:pt x="107155" y="102841"/>
                    </a:lnTo>
                    <a:lnTo>
                      <a:pt x="107155" y="24111"/>
                    </a:lnTo>
                    <a:cubicBezTo>
                      <a:pt x="147451" y="27237"/>
                      <a:pt x="178556" y="60798"/>
                      <a:pt x="178593" y="101205"/>
                    </a:cubicBezTo>
                    <a:close/>
                    <a:moveTo>
                      <a:pt x="83343" y="25972"/>
                    </a:moveTo>
                    <a:lnTo>
                      <a:pt x="83343" y="111474"/>
                    </a:lnTo>
                    <a:lnTo>
                      <a:pt x="133349" y="171452"/>
                    </a:lnTo>
                    <a:cubicBezTo>
                      <a:pt x="113481" y="180642"/>
                      <a:pt x="90672" y="181014"/>
                      <a:pt x="70543" y="172419"/>
                    </a:cubicBezTo>
                    <a:cubicBezTo>
                      <a:pt x="50414" y="163824"/>
                      <a:pt x="34862" y="147119"/>
                      <a:pt x="27755" y="126431"/>
                    </a:cubicBezTo>
                    <a:cubicBezTo>
                      <a:pt x="20611" y="105744"/>
                      <a:pt x="22620" y="82974"/>
                      <a:pt x="33224" y="63849"/>
                    </a:cubicBezTo>
                    <a:cubicBezTo>
                      <a:pt x="43829" y="44688"/>
                      <a:pt x="62022" y="30921"/>
                      <a:pt x="83342" y="2597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69" name="Google Shape;11569;p175"/>
              <p:cNvSpPr/>
              <p:nvPr/>
            </p:nvSpPr>
            <p:spPr>
              <a:xfrm>
                <a:off x="-2032382" y="3194109"/>
                <a:ext cx="119062" cy="23812"/>
              </a:xfrm>
              <a:custGeom>
                <a:rect b="b" l="l" r="r" t="t"/>
                <a:pathLst>
                  <a:path extrusionOk="0" h="23812" w="119062">
                    <a:moveTo>
                      <a:pt x="0" y="0"/>
                    </a:moveTo>
                    <a:lnTo>
                      <a:pt x="119063" y="0"/>
                    </a:lnTo>
                    <a:lnTo>
                      <a:pt x="119063" y="23813"/>
                    </a:lnTo>
                    <a:lnTo>
                      <a:pt x="0" y="2381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70" name="Google Shape;11570;p175"/>
              <p:cNvSpPr/>
              <p:nvPr/>
            </p:nvSpPr>
            <p:spPr>
              <a:xfrm>
                <a:off x="-2032382" y="3241734"/>
                <a:ext cx="119062" cy="23812"/>
              </a:xfrm>
              <a:custGeom>
                <a:rect b="b" l="l" r="r" t="t"/>
                <a:pathLst>
                  <a:path extrusionOk="0" h="23812" w="119062">
                    <a:moveTo>
                      <a:pt x="0" y="0"/>
                    </a:moveTo>
                    <a:lnTo>
                      <a:pt x="119063" y="0"/>
                    </a:lnTo>
                    <a:lnTo>
                      <a:pt x="119063" y="23813"/>
                    </a:lnTo>
                    <a:lnTo>
                      <a:pt x="0" y="2381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571" name="Google Shape;11571;p175"/>
              <p:cNvSpPr/>
              <p:nvPr/>
            </p:nvSpPr>
            <p:spPr>
              <a:xfrm>
                <a:off x="-2032382" y="3289359"/>
                <a:ext cx="119062" cy="23812"/>
              </a:xfrm>
              <a:custGeom>
                <a:rect b="b" l="l" r="r" t="t"/>
                <a:pathLst>
                  <a:path extrusionOk="0" h="23812" w="119062">
                    <a:moveTo>
                      <a:pt x="0" y="0"/>
                    </a:moveTo>
                    <a:lnTo>
                      <a:pt x="119063" y="0"/>
                    </a:lnTo>
                    <a:lnTo>
                      <a:pt x="119063" y="23813"/>
                    </a:lnTo>
                    <a:lnTo>
                      <a:pt x="0" y="2381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11530"/>
                                        </p:tgtEl>
                                        <p:attrNameLst>
                                          <p:attrName>style.visibility</p:attrName>
                                        </p:attrNameLst>
                                      </p:cBhvr>
                                      <p:to>
                                        <p:strVal val="visible"/>
                                      </p:to>
                                    </p:set>
                                    <p:animEffect filter="fade" transition="in">
                                      <p:cBhvr>
                                        <p:cTn dur="500"/>
                                        <p:tgtEl>
                                          <p:spTgt spid="1153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1536"/>
                                        </p:tgtEl>
                                        <p:attrNameLst>
                                          <p:attrName>style.visibility</p:attrName>
                                        </p:attrNameLst>
                                      </p:cBhvr>
                                      <p:to>
                                        <p:strVal val="visible"/>
                                      </p:to>
                                    </p:set>
                                    <p:animEffect filter="fade" transition="in">
                                      <p:cBhvr>
                                        <p:cTn dur="500"/>
                                        <p:tgtEl>
                                          <p:spTgt spid="11536"/>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1544"/>
                                        </p:tgtEl>
                                        <p:attrNameLst>
                                          <p:attrName>style.visibility</p:attrName>
                                        </p:attrNameLst>
                                      </p:cBhvr>
                                      <p:to>
                                        <p:strVal val="visible"/>
                                      </p:to>
                                    </p:set>
                                    <p:animEffect filter="fade" transition="in">
                                      <p:cBhvr>
                                        <p:cTn dur="500"/>
                                        <p:tgtEl>
                                          <p:spTgt spid="11544"/>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1551"/>
                                        </p:tgtEl>
                                        <p:attrNameLst>
                                          <p:attrName>style.visibility</p:attrName>
                                        </p:attrNameLst>
                                      </p:cBhvr>
                                      <p:to>
                                        <p:strVal val="visible"/>
                                      </p:to>
                                    </p:set>
                                    <p:animEffect filter="fade" transition="in">
                                      <p:cBhvr>
                                        <p:cTn dur="500"/>
                                        <p:tgtEl>
                                          <p:spTgt spid="11551"/>
                                        </p:tgtEl>
                                      </p:cBhvr>
                                    </p:animEffect>
                                  </p:childTnLst>
                                </p:cTn>
                              </p:par>
                            </p:childTnLst>
                          </p:cTn>
                        </p:par>
                        <p:par>
                          <p:cTn fill="hold">
                            <p:stCondLst>
                              <p:cond delay="2000"/>
                            </p:stCondLst>
                            <p:childTnLst>
                              <p:par>
                                <p:cTn fill="hold" nodeType="afterEffect" presetClass="entr" presetID="10" presetSubtype="0">
                                  <p:stCondLst>
                                    <p:cond delay="500"/>
                                  </p:stCondLst>
                                  <p:childTnLst>
                                    <p:set>
                                      <p:cBhvr>
                                        <p:cTn dur="1" fill="hold">
                                          <p:stCondLst>
                                            <p:cond delay="0"/>
                                          </p:stCondLst>
                                        </p:cTn>
                                        <p:tgtEl>
                                          <p:spTgt spid="11559"/>
                                        </p:tgtEl>
                                        <p:attrNameLst>
                                          <p:attrName>style.visibility</p:attrName>
                                        </p:attrNameLst>
                                      </p:cBhvr>
                                      <p:to>
                                        <p:strVal val="visible"/>
                                      </p:to>
                                    </p:set>
                                    <p:animEffect filter="fade" transition="in">
                                      <p:cBhvr>
                                        <p:cTn dur="500"/>
                                        <p:tgtEl>
                                          <p:spTgt spid="1155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76" name="Shape 11576"/>
        <p:cNvGrpSpPr/>
        <p:nvPr/>
      </p:nvGrpSpPr>
      <p:grpSpPr>
        <a:xfrm>
          <a:off x="0" y="0"/>
          <a:ext cx="0" cy="0"/>
          <a:chOff x="0" y="0"/>
          <a:chExt cx="0" cy="0"/>
        </a:xfrm>
      </p:grpSpPr>
      <p:sp>
        <p:nvSpPr>
          <p:cNvPr id="11577" name="Google Shape;11577;p176"/>
          <p:cNvSpPr/>
          <p:nvPr/>
        </p:nvSpPr>
        <p:spPr>
          <a:xfrm flipH="1">
            <a:off x="407986" y="2149780"/>
            <a:ext cx="11237916" cy="374504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578" name="Google Shape;11578;p176"/>
          <p:cNvSpPr txBox="1"/>
          <p:nvPr/>
        </p:nvSpPr>
        <p:spPr>
          <a:xfrm>
            <a:off x="296269" y="385036"/>
            <a:ext cx="104860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Nenhum paciente tratado com ravulizumabe apresentou BTH por inibição incompleta de C5</a:t>
            </a:r>
            <a:r>
              <a:rPr b="1" baseline="30000" lang="pt-BR" sz="3200">
                <a:solidFill>
                  <a:schemeClr val="accent1"/>
                </a:solidFill>
                <a:latin typeface="Lustria"/>
                <a:ea typeface="Lustria"/>
                <a:cs typeface="Lustria"/>
                <a:sym typeface="Lustria"/>
              </a:rPr>
              <a:t>1</a:t>
            </a:r>
            <a:endParaRPr/>
          </a:p>
        </p:txBody>
      </p:sp>
      <p:sp>
        <p:nvSpPr>
          <p:cNvPr id="11579" name="Google Shape;11579;p176"/>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BTH = hemólise de escape;.</a:t>
            </a:r>
            <a:br>
              <a:rPr lang="pt-BR" sz="700"/>
            </a:br>
            <a:r>
              <a:rPr lang="pt-BR" sz="700"/>
              <a:t>Referências: 1.  Brodsky RA et al. Haematologica. 2020:haematol.2019.236877.</a:t>
            </a:r>
            <a:endParaRPr/>
          </a:p>
        </p:txBody>
      </p:sp>
      <p:sp>
        <p:nvSpPr>
          <p:cNvPr id="11580" name="Google Shape;11580;p176"/>
          <p:cNvSpPr txBox="1"/>
          <p:nvPr/>
        </p:nvSpPr>
        <p:spPr>
          <a:xfrm>
            <a:off x="296269" y="1179289"/>
            <a:ext cx="1010360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ALXN1210-PNH-301/2: Análise </a:t>
            </a:r>
            <a:r>
              <a:rPr i="1" lang="pt-BR" sz="2400">
                <a:solidFill>
                  <a:schemeClr val="dk2"/>
                </a:solidFill>
                <a:latin typeface="Calibri"/>
                <a:ea typeface="Calibri"/>
                <a:cs typeface="Calibri"/>
                <a:sym typeface="Calibri"/>
              </a:rPr>
              <a:t>post-hoc</a:t>
            </a:r>
            <a:r>
              <a:rPr lang="pt-BR" sz="2400">
                <a:solidFill>
                  <a:schemeClr val="dk2"/>
                </a:solidFill>
                <a:latin typeface="Calibri"/>
                <a:ea typeface="Calibri"/>
                <a:cs typeface="Calibri"/>
                <a:sym typeface="Calibri"/>
              </a:rPr>
              <a:t> de eventos de BTH</a:t>
            </a:r>
            <a:endParaRPr/>
          </a:p>
        </p:txBody>
      </p:sp>
      <p:grpSp>
        <p:nvGrpSpPr>
          <p:cNvPr id="11581" name="Google Shape;11581;p176"/>
          <p:cNvGrpSpPr/>
          <p:nvPr/>
        </p:nvGrpSpPr>
        <p:grpSpPr>
          <a:xfrm>
            <a:off x="544167" y="2268450"/>
            <a:ext cx="4829238" cy="3500735"/>
            <a:chOff x="544167" y="2081892"/>
            <a:chExt cx="4829238" cy="3500735"/>
          </a:xfrm>
        </p:grpSpPr>
        <p:cxnSp>
          <p:nvCxnSpPr>
            <p:cNvPr id="11582" name="Google Shape;11582;p176"/>
            <p:cNvCxnSpPr/>
            <p:nvPr/>
          </p:nvCxnSpPr>
          <p:spPr>
            <a:xfrm>
              <a:off x="3958881" y="2223498"/>
              <a:ext cx="0" cy="915632"/>
            </a:xfrm>
            <a:prstGeom prst="straightConnector1">
              <a:avLst/>
            </a:prstGeom>
            <a:noFill/>
            <a:ln cap="flat" cmpd="sng" w="12700">
              <a:solidFill>
                <a:schemeClr val="lt2"/>
              </a:solidFill>
              <a:prstDash val="solid"/>
              <a:miter lim="800000"/>
              <a:headEnd len="med" w="med" type="oval"/>
              <a:tailEnd len="med" w="med" type="oval"/>
            </a:ln>
          </p:spPr>
        </p:cxnSp>
        <p:sp>
          <p:nvSpPr>
            <p:cNvPr id="11583" name="Google Shape;11583;p176"/>
            <p:cNvSpPr txBox="1"/>
            <p:nvPr/>
          </p:nvSpPr>
          <p:spPr>
            <a:xfrm>
              <a:off x="4011276" y="2298109"/>
              <a:ext cx="1362129" cy="790642"/>
            </a:xfrm>
            <a:prstGeom prst="rect">
              <a:avLst/>
            </a:prstGeom>
            <a:noFill/>
            <a:ln cap="flat" cmpd="sng" w="9525">
              <a:solidFill>
                <a:schemeClr val="lt2"/>
              </a:solidFill>
              <a:prstDash val="solid"/>
              <a:round/>
              <a:headEnd len="sm" w="sm" type="none"/>
              <a:tailEnd len="sm" w="sm" type="none"/>
            </a:ln>
          </p:spPr>
          <p:txBody>
            <a:bodyPr anchorCtr="0" anchor="ctr" bIns="0" lIns="72000" spcFirstLastPara="1" rIns="36000" wrap="square" tIns="0">
              <a:noAutofit/>
            </a:bodyPr>
            <a:lstStyle/>
            <a:p>
              <a:pPr indent="0" lvl="0" marL="0" marR="0" rtl="0" algn="l">
                <a:lnSpc>
                  <a:spcPct val="90000"/>
                </a:lnSpc>
                <a:spcBef>
                  <a:spcPts val="0"/>
                </a:spcBef>
                <a:spcAft>
                  <a:spcPts val="0"/>
                </a:spcAft>
                <a:buClr>
                  <a:schemeClr val="dk1"/>
                </a:buClr>
                <a:buSzPts val="1200"/>
                <a:buFont typeface="Arial"/>
                <a:buNone/>
              </a:pPr>
              <a:r>
                <a:rPr lang="pt-BR" sz="1200">
                  <a:solidFill>
                    <a:schemeClr val="dk1"/>
                  </a:solidFill>
                  <a:latin typeface="Calibri"/>
                  <a:ea typeface="Calibri"/>
                  <a:cs typeface="Calibri"/>
                  <a:sym typeface="Calibri"/>
                </a:rPr>
                <a:t>Menos pacientes referiram eventos de BTH nos grupos de ravulizumabe</a:t>
              </a:r>
              <a:r>
                <a:rPr baseline="30000" lang="pt-BR" sz="1200">
                  <a:solidFill>
                    <a:schemeClr val="dk1"/>
                  </a:solidFill>
                  <a:latin typeface="Calibri"/>
                  <a:ea typeface="Calibri"/>
                  <a:cs typeface="Calibri"/>
                  <a:sym typeface="Calibri"/>
                </a:rPr>
                <a:t>1</a:t>
              </a:r>
              <a:endParaRPr/>
            </a:p>
          </p:txBody>
        </p:sp>
        <p:sp>
          <p:nvSpPr>
            <p:cNvPr id="11584" name="Google Shape;11584;p176"/>
            <p:cNvSpPr txBox="1"/>
            <p:nvPr/>
          </p:nvSpPr>
          <p:spPr>
            <a:xfrm>
              <a:off x="544167" y="2081892"/>
              <a:ext cx="3393861" cy="599422"/>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600">
                  <a:solidFill>
                    <a:schemeClr val="dk1"/>
                  </a:solidFill>
                  <a:latin typeface="Lustria"/>
                  <a:ea typeface="Lustria"/>
                  <a:cs typeface="Lustria"/>
                  <a:sym typeface="Lustria"/>
                </a:rPr>
                <a:t>Pacientes que apresentaram BTH </a:t>
              </a:r>
              <a:endParaRPr/>
            </a:p>
            <a:p>
              <a:pPr indent="0" lvl="0" marL="0" marR="0" rtl="0" algn="l">
                <a:spcBef>
                  <a:spcPts val="0"/>
                </a:spcBef>
                <a:spcAft>
                  <a:spcPts val="0"/>
                </a:spcAft>
                <a:buNone/>
              </a:pPr>
              <a:r>
                <a:rPr b="1" lang="pt-BR" sz="1600">
                  <a:solidFill>
                    <a:schemeClr val="dk1"/>
                  </a:solidFill>
                  <a:latin typeface="Lustria"/>
                  <a:ea typeface="Lustria"/>
                  <a:cs typeface="Lustria"/>
                  <a:sym typeface="Lustria"/>
                </a:rPr>
                <a:t>nos estudos 301 e 302</a:t>
              </a:r>
              <a:r>
                <a:rPr b="1" baseline="30000" lang="pt-BR" sz="1600">
                  <a:solidFill>
                    <a:schemeClr val="dk1"/>
                  </a:solidFill>
                  <a:latin typeface="Lustria"/>
                  <a:ea typeface="Lustria"/>
                  <a:cs typeface="Lustria"/>
                  <a:sym typeface="Lustria"/>
                </a:rPr>
                <a:t>1</a:t>
              </a:r>
              <a:endParaRPr/>
            </a:p>
          </p:txBody>
        </p:sp>
        <p:sp>
          <p:nvSpPr>
            <p:cNvPr id="11585" name="Google Shape;11585;p176"/>
            <p:cNvSpPr/>
            <p:nvPr/>
          </p:nvSpPr>
          <p:spPr>
            <a:xfrm>
              <a:off x="3403602" y="5122329"/>
              <a:ext cx="1063112" cy="365294"/>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ravulizumabe</a:t>
              </a:r>
              <a:endParaRPr b="1" baseline="30000" sz="1400">
                <a:solidFill>
                  <a:schemeClr val="lt2"/>
                </a:solidFill>
                <a:latin typeface="Calibri"/>
                <a:ea typeface="Calibri"/>
                <a:cs typeface="Calibri"/>
                <a:sym typeface="Calibri"/>
              </a:endParaRPr>
            </a:p>
            <a:p>
              <a:pPr indent="0" lvl="0" marL="0" marR="0" rtl="0" algn="ctr">
                <a:spcBef>
                  <a:spcPts val="0"/>
                </a:spcBef>
                <a:spcAft>
                  <a:spcPts val="0"/>
                </a:spcAft>
                <a:buNone/>
              </a:pPr>
              <a:r>
                <a:rPr lang="pt-BR" sz="1400">
                  <a:solidFill>
                    <a:schemeClr val="lt2"/>
                  </a:solidFill>
                  <a:latin typeface="Calibri"/>
                  <a:ea typeface="Calibri"/>
                  <a:cs typeface="Calibri"/>
                  <a:sym typeface="Calibri"/>
                </a:rPr>
                <a:t>(5 de 222) </a:t>
              </a:r>
              <a:r>
                <a:rPr baseline="30000" lang="pt-BR" sz="1400">
                  <a:solidFill>
                    <a:schemeClr val="lt2"/>
                  </a:solidFill>
                  <a:latin typeface="Calibri"/>
                  <a:ea typeface="Calibri"/>
                  <a:cs typeface="Calibri"/>
                  <a:sym typeface="Calibri"/>
                </a:rPr>
                <a:t> </a:t>
              </a:r>
              <a:endParaRPr sz="1400">
                <a:solidFill>
                  <a:schemeClr val="lt2"/>
                </a:solidFill>
                <a:latin typeface="Calibri"/>
                <a:ea typeface="Calibri"/>
                <a:cs typeface="Calibri"/>
                <a:sym typeface="Calibri"/>
              </a:endParaRPr>
            </a:p>
          </p:txBody>
        </p:sp>
        <p:sp>
          <p:nvSpPr>
            <p:cNvPr id="11586" name="Google Shape;11586;p176"/>
            <p:cNvSpPr/>
            <p:nvPr/>
          </p:nvSpPr>
          <p:spPr>
            <a:xfrm>
              <a:off x="641491" y="5100315"/>
              <a:ext cx="1737928" cy="482312"/>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400">
                  <a:solidFill>
                    <a:schemeClr val="dk2"/>
                  </a:solidFill>
                  <a:latin typeface="Calibri"/>
                  <a:ea typeface="Calibri"/>
                  <a:cs typeface="Calibri"/>
                  <a:sym typeface="Calibri"/>
                </a:rPr>
                <a:t>eculizumabe</a:t>
              </a:r>
              <a:r>
                <a:rPr b="1" baseline="30000" lang="pt-BR" sz="1400">
                  <a:solidFill>
                    <a:schemeClr val="dk2"/>
                  </a:solidFill>
                  <a:latin typeface="Calibri"/>
                  <a:ea typeface="Calibri"/>
                  <a:cs typeface="Calibri"/>
                  <a:sym typeface="Calibri"/>
                </a:rPr>
                <a:t> </a:t>
              </a:r>
              <a:endParaRPr/>
            </a:p>
            <a:p>
              <a:pPr indent="0" lvl="0" marL="0" marR="0" rtl="0" algn="ctr">
                <a:spcBef>
                  <a:spcPts val="0"/>
                </a:spcBef>
                <a:spcAft>
                  <a:spcPts val="0"/>
                </a:spcAft>
                <a:buNone/>
              </a:pPr>
              <a:r>
                <a:rPr lang="pt-BR" sz="1400">
                  <a:solidFill>
                    <a:schemeClr val="dk2"/>
                  </a:solidFill>
                  <a:latin typeface="Calibri"/>
                  <a:ea typeface="Calibri"/>
                  <a:cs typeface="Calibri"/>
                  <a:sym typeface="Calibri"/>
                </a:rPr>
                <a:t>(18 de 219)</a:t>
              </a:r>
              <a:endParaRPr sz="1400">
                <a:solidFill>
                  <a:schemeClr val="dk2"/>
                </a:solidFill>
                <a:latin typeface="Calibri"/>
                <a:ea typeface="Calibri"/>
                <a:cs typeface="Calibri"/>
                <a:sym typeface="Calibri"/>
              </a:endParaRPr>
            </a:p>
          </p:txBody>
        </p:sp>
        <p:sp>
          <p:nvSpPr>
            <p:cNvPr id="11587" name="Google Shape;11587;p176"/>
            <p:cNvSpPr/>
            <p:nvPr/>
          </p:nvSpPr>
          <p:spPr>
            <a:xfrm>
              <a:off x="698551" y="3309392"/>
              <a:ext cx="1737928" cy="1737928"/>
            </a:xfrm>
            <a:prstGeom prst="ellipse">
              <a:avLst/>
            </a:prstGeom>
            <a:solidFill>
              <a:srgbClr val="F0F1F6"/>
            </a:solidFill>
            <a:ln>
              <a:noFill/>
            </a:ln>
            <a:effectLst>
              <a:outerShdw blurRad="76200" sx="92000" rotWithShape="0" dir="5400000" dist="50800" sy="92000">
                <a:schemeClr val="dk1">
                  <a:alpha val="24705"/>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588" name="Google Shape;11588;p176"/>
            <p:cNvSpPr/>
            <p:nvPr/>
          </p:nvSpPr>
          <p:spPr>
            <a:xfrm>
              <a:off x="3068813" y="3309392"/>
              <a:ext cx="1737928" cy="1737928"/>
            </a:xfrm>
            <a:prstGeom prst="ellipse">
              <a:avLst/>
            </a:prstGeom>
            <a:solidFill>
              <a:srgbClr val="F0F1F6"/>
            </a:solidFill>
            <a:ln>
              <a:noFill/>
            </a:ln>
            <a:effectLst>
              <a:outerShdw blurRad="76200" sx="92000" rotWithShape="0" dir="5400000" dist="50800" sy="92000">
                <a:schemeClr val="dk1">
                  <a:alpha val="24705"/>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589" name="Google Shape;11589;p176"/>
            <p:cNvSpPr/>
            <p:nvPr/>
          </p:nvSpPr>
          <p:spPr>
            <a:xfrm rot="-5400000">
              <a:off x="720323" y="3309392"/>
              <a:ext cx="1717014" cy="1717015"/>
            </a:xfrm>
            <a:prstGeom prst="pie">
              <a:avLst>
                <a:gd fmla="val 0" name="adj1"/>
                <a:gd fmla="val 2073923" name="adj2"/>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590" name="Google Shape;11590;p176"/>
            <p:cNvSpPr/>
            <p:nvPr/>
          </p:nvSpPr>
          <p:spPr>
            <a:xfrm rot="-5400000">
              <a:off x="3078649" y="3309392"/>
              <a:ext cx="1717014" cy="1717015"/>
            </a:xfrm>
            <a:prstGeom prst="pie">
              <a:avLst>
                <a:gd fmla="val 0" name="adj1"/>
                <a:gd fmla="val 401406"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591" name="Google Shape;11591;p176"/>
            <p:cNvSpPr/>
            <p:nvPr/>
          </p:nvSpPr>
          <p:spPr>
            <a:xfrm>
              <a:off x="949201" y="3560041"/>
              <a:ext cx="1236629" cy="1236629"/>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592" name="Google Shape;11592;p176"/>
            <p:cNvSpPr/>
            <p:nvPr/>
          </p:nvSpPr>
          <p:spPr>
            <a:xfrm>
              <a:off x="3319462" y="3560041"/>
              <a:ext cx="1236629" cy="1236629"/>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11593" name="Google Shape;11593;p176"/>
            <p:cNvGrpSpPr/>
            <p:nvPr/>
          </p:nvGrpSpPr>
          <p:grpSpPr>
            <a:xfrm>
              <a:off x="2199959" y="4053228"/>
              <a:ext cx="358920" cy="1073247"/>
              <a:chOff x="6053653" y="2207799"/>
              <a:chExt cx="1390567" cy="4158079"/>
            </a:xfrm>
          </p:grpSpPr>
          <p:sp>
            <p:nvSpPr>
              <p:cNvPr id="11594" name="Google Shape;11594;p176"/>
              <p:cNvSpPr/>
              <p:nvPr/>
            </p:nvSpPr>
            <p:spPr>
              <a:xfrm>
                <a:off x="6257837" y="2207799"/>
                <a:ext cx="984334" cy="992954"/>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11595" name="Google Shape;11595;p176"/>
              <p:cNvSpPr/>
              <p:nvPr/>
            </p:nvSpPr>
            <p:spPr>
              <a:xfrm>
                <a:off x="6053653" y="3182120"/>
                <a:ext cx="1390567" cy="3183758"/>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grpSp>
          <p:nvGrpSpPr>
            <p:cNvPr id="11596" name="Google Shape;11596;p176"/>
            <p:cNvGrpSpPr/>
            <p:nvPr/>
          </p:nvGrpSpPr>
          <p:grpSpPr>
            <a:xfrm>
              <a:off x="4578697" y="4053228"/>
              <a:ext cx="358920" cy="1073247"/>
              <a:chOff x="6053653" y="2207799"/>
              <a:chExt cx="1390567" cy="4158079"/>
            </a:xfrm>
          </p:grpSpPr>
          <p:sp>
            <p:nvSpPr>
              <p:cNvPr id="11597" name="Google Shape;11597;p176"/>
              <p:cNvSpPr/>
              <p:nvPr/>
            </p:nvSpPr>
            <p:spPr>
              <a:xfrm>
                <a:off x="6257837" y="2207799"/>
                <a:ext cx="984334" cy="992954"/>
              </a:xfrm>
              <a:custGeom>
                <a:rect b="b" l="l" r="r" t="t"/>
                <a:pathLst>
                  <a:path extrusionOk="0" h="992954" w="984333">
                    <a:moveTo>
                      <a:pt x="861621" y="369735"/>
                    </a:moveTo>
                    <a:cubicBezTo>
                      <a:pt x="932629" y="573934"/>
                      <a:pt x="826093" y="797537"/>
                      <a:pt x="623667" y="869167"/>
                    </a:cubicBezTo>
                    <a:cubicBezTo>
                      <a:pt x="421240" y="940796"/>
                      <a:pt x="199578" y="833327"/>
                      <a:pt x="128571" y="629128"/>
                    </a:cubicBezTo>
                    <a:cubicBezTo>
                      <a:pt x="57563" y="424929"/>
                      <a:pt x="164099" y="201326"/>
                      <a:pt x="366525" y="129697"/>
                    </a:cubicBezTo>
                    <a:cubicBezTo>
                      <a:pt x="568951" y="58067"/>
                      <a:pt x="790613" y="165536"/>
                      <a:pt x="861621" y="36973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11598" name="Google Shape;11598;p176"/>
              <p:cNvSpPr/>
              <p:nvPr/>
            </p:nvSpPr>
            <p:spPr>
              <a:xfrm>
                <a:off x="6053653" y="3182120"/>
                <a:ext cx="1390567" cy="3183758"/>
              </a:xfrm>
              <a:custGeom>
                <a:rect b="b" l="l" r="r" t="t"/>
                <a:pathLst>
                  <a:path extrusionOk="0" h="3183758" w="1390567">
                    <a:moveTo>
                      <a:pt x="1392913" y="308715"/>
                    </a:moveTo>
                    <a:lnTo>
                      <a:pt x="1388694" y="299573"/>
                    </a:lnTo>
                    <a:cubicBezTo>
                      <a:pt x="1385413" y="292165"/>
                      <a:pt x="1335103" y="182625"/>
                      <a:pt x="1170891" y="98303"/>
                    </a:cubicBezTo>
                    <a:cubicBezTo>
                      <a:pt x="1129795" y="75355"/>
                      <a:pt x="1085949" y="57822"/>
                      <a:pt x="1040428" y="46133"/>
                    </a:cubicBezTo>
                    <a:cubicBezTo>
                      <a:pt x="929553" y="14168"/>
                      <a:pt x="814653" y="-1336"/>
                      <a:pt x="699348" y="111"/>
                    </a:cubicBezTo>
                    <a:cubicBezTo>
                      <a:pt x="585704" y="-1447"/>
                      <a:pt x="472425" y="13414"/>
                      <a:pt x="362956" y="44242"/>
                    </a:cubicBezTo>
                    <a:cubicBezTo>
                      <a:pt x="316686" y="55838"/>
                      <a:pt x="272099" y="73426"/>
                      <a:pt x="230305" y="96569"/>
                    </a:cubicBezTo>
                    <a:cubicBezTo>
                      <a:pt x="64218" y="181049"/>
                      <a:pt x="13283" y="291693"/>
                      <a:pt x="10002" y="299573"/>
                    </a:cubicBezTo>
                    <a:lnTo>
                      <a:pt x="5783" y="309188"/>
                    </a:lnTo>
                    <a:lnTo>
                      <a:pt x="2" y="1776080"/>
                    </a:lnTo>
                    <a:cubicBezTo>
                      <a:pt x="-516" y="1886976"/>
                      <a:pt x="88183" y="1977299"/>
                      <a:pt x="198117" y="1977821"/>
                    </a:cubicBezTo>
                    <a:cubicBezTo>
                      <a:pt x="198482" y="1977823"/>
                      <a:pt x="198847" y="1977824"/>
                      <a:pt x="199213" y="1977824"/>
                    </a:cubicBezTo>
                    <a:lnTo>
                      <a:pt x="199213" y="3195848"/>
                    </a:lnTo>
                    <a:lnTo>
                      <a:pt x="1199171" y="3195848"/>
                    </a:lnTo>
                    <a:lnTo>
                      <a:pt x="1199171" y="1977824"/>
                    </a:lnTo>
                    <a:cubicBezTo>
                      <a:pt x="1309106" y="1977912"/>
                      <a:pt x="1398296" y="1888083"/>
                      <a:pt x="1398384" y="1777186"/>
                    </a:cubicBezTo>
                    <a:cubicBezTo>
                      <a:pt x="1398384" y="1776818"/>
                      <a:pt x="1398383" y="1776449"/>
                      <a:pt x="1398381" y="177608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11599" name="Google Shape;11599;p176"/>
            <p:cNvSpPr/>
            <p:nvPr/>
          </p:nvSpPr>
          <p:spPr>
            <a:xfrm>
              <a:off x="3581929" y="3977835"/>
              <a:ext cx="710451" cy="22172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2400">
                  <a:solidFill>
                    <a:schemeClr val="lt2"/>
                  </a:solidFill>
                  <a:latin typeface="Lustria"/>
                  <a:ea typeface="Lustria"/>
                  <a:cs typeface="Lustria"/>
                  <a:sym typeface="Lustria"/>
                </a:rPr>
                <a:t>2,3</a:t>
              </a:r>
              <a:r>
                <a:rPr b="1" lang="pt-BR" sz="1800">
                  <a:solidFill>
                    <a:schemeClr val="lt2"/>
                  </a:solidFill>
                  <a:latin typeface="Lustria"/>
                  <a:ea typeface="Lustria"/>
                  <a:cs typeface="Lustria"/>
                  <a:sym typeface="Lustria"/>
                </a:rPr>
                <a:t>%</a:t>
              </a:r>
              <a:endParaRPr b="1" sz="2000">
                <a:solidFill>
                  <a:schemeClr val="lt2"/>
                </a:solidFill>
                <a:latin typeface="Lustria"/>
                <a:ea typeface="Lustria"/>
                <a:cs typeface="Lustria"/>
                <a:sym typeface="Lustria"/>
              </a:endParaRPr>
            </a:p>
          </p:txBody>
        </p:sp>
        <p:sp>
          <p:nvSpPr>
            <p:cNvPr id="11600" name="Google Shape;11600;p176"/>
            <p:cNvSpPr/>
            <p:nvPr/>
          </p:nvSpPr>
          <p:spPr>
            <a:xfrm>
              <a:off x="1142861" y="3988424"/>
              <a:ext cx="838691" cy="21113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2400">
                  <a:solidFill>
                    <a:schemeClr val="dk2"/>
                  </a:solidFill>
                  <a:latin typeface="Lustria"/>
                  <a:ea typeface="Lustria"/>
                  <a:cs typeface="Lustria"/>
                  <a:sym typeface="Lustria"/>
                </a:rPr>
                <a:t>8,2</a:t>
              </a:r>
              <a:r>
                <a:rPr b="1" lang="pt-BR" sz="1800">
                  <a:solidFill>
                    <a:schemeClr val="dk2"/>
                  </a:solidFill>
                  <a:latin typeface="Lustria"/>
                  <a:ea typeface="Lustria"/>
                  <a:cs typeface="Lustria"/>
                  <a:sym typeface="Lustria"/>
                </a:rPr>
                <a:t>%</a:t>
              </a:r>
              <a:endParaRPr b="1" sz="2000">
                <a:solidFill>
                  <a:schemeClr val="dk2"/>
                </a:solidFill>
                <a:latin typeface="Lustria"/>
                <a:ea typeface="Lustria"/>
                <a:cs typeface="Lustria"/>
                <a:sym typeface="Lustria"/>
              </a:endParaRPr>
            </a:p>
          </p:txBody>
        </p:sp>
      </p:grpSp>
      <p:grpSp>
        <p:nvGrpSpPr>
          <p:cNvPr id="11601" name="Google Shape;11601;p176"/>
          <p:cNvGrpSpPr/>
          <p:nvPr/>
        </p:nvGrpSpPr>
        <p:grpSpPr>
          <a:xfrm>
            <a:off x="5816946" y="1737796"/>
            <a:ext cx="5643414" cy="4633357"/>
            <a:chOff x="5816946" y="1737796"/>
            <a:chExt cx="5643414" cy="4633357"/>
          </a:xfrm>
        </p:grpSpPr>
        <p:sp>
          <p:nvSpPr>
            <p:cNvPr id="11602" name="Google Shape;11602;p176"/>
            <p:cNvSpPr/>
            <p:nvPr/>
          </p:nvSpPr>
          <p:spPr>
            <a:xfrm>
              <a:off x="5835127" y="1737796"/>
              <a:ext cx="5625233" cy="4633357"/>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03" name="Google Shape;11603;p176"/>
            <p:cNvSpPr txBox="1"/>
            <p:nvPr/>
          </p:nvSpPr>
          <p:spPr>
            <a:xfrm>
              <a:off x="5961655" y="1772881"/>
              <a:ext cx="4696971" cy="309356"/>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600">
                  <a:solidFill>
                    <a:schemeClr val="dk1"/>
                  </a:solidFill>
                  <a:latin typeface="Lustria"/>
                  <a:ea typeface="Lustria"/>
                  <a:cs typeface="Lustria"/>
                  <a:sym typeface="Lustria"/>
                </a:rPr>
                <a:t>Eventos de BTH nos estudos 301 e 302</a:t>
              </a:r>
              <a:r>
                <a:rPr b="1" baseline="30000" lang="pt-BR" sz="1600">
                  <a:solidFill>
                    <a:schemeClr val="dk1"/>
                  </a:solidFill>
                  <a:latin typeface="Lustria"/>
                  <a:ea typeface="Lustria"/>
                  <a:cs typeface="Lustria"/>
                  <a:sym typeface="Lustria"/>
                </a:rPr>
                <a:t>1</a:t>
              </a:r>
              <a:r>
                <a:rPr b="1" lang="pt-BR" sz="1600">
                  <a:solidFill>
                    <a:schemeClr val="dk1"/>
                  </a:solidFill>
                  <a:latin typeface="Lustria"/>
                  <a:ea typeface="Lustria"/>
                  <a:cs typeface="Lustria"/>
                  <a:sym typeface="Lustria"/>
                </a:rPr>
                <a:t> </a:t>
              </a:r>
              <a:endParaRPr/>
            </a:p>
          </p:txBody>
        </p:sp>
        <p:sp>
          <p:nvSpPr>
            <p:cNvPr id="11604" name="Google Shape;11604;p176"/>
            <p:cNvSpPr txBox="1"/>
            <p:nvPr/>
          </p:nvSpPr>
          <p:spPr>
            <a:xfrm>
              <a:off x="5816946" y="6136651"/>
              <a:ext cx="5348333" cy="225107"/>
            </a:xfrm>
            <a:prstGeom prst="rect">
              <a:avLst/>
            </a:prstGeom>
            <a:noFill/>
            <a:ln>
              <a:noFill/>
            </a:ln>
          </p:spPr>
          <p:txBody>
            <a:bodyPr anchorCtr="0" anchor="t" bIns="60950" lIns="121900" spcFirstLastPara="1" rIns="121900" wrap="square" tIns="60950">
              <a:noAutofit/>
            </a:bodyPr>
            <a:lstStyle/>
            <a:p>
              <a:pPr indent="0" lvl="0" marL="0" marR="0" rtl="0" algn="l">
                <a:lnSpc>
                  <a:spcPct val="90000"/>
                </a:lnSpc>
                <a:spcBef>
                  <a:spcPts val="0"/>
                </a:spcBef>
                <a:spcAft>
                  <a:spcPts val="0"/>
                </a:spcAft>
                <a:buClr>
                  <a:schemeClr val="dk1"/>
                </a:buClr>
                <a:buSzPts val="800"/>
                <a:buFont typeface="Arial"/>
                <a:buNone/>
              </a:pPr>
              <a:r>
                <a:rPr lang="pt-BR" sz="800">
                  <a:solidFill>
                    <a:schemeClr val="dk1"/>
                  </a:solidFill>
                  <a:latin typeface="Calibri"/>
                  <a:ea typeface="Calibri"/>
                  <a:cs typeface="Calibri"/>
                  <a:sym typeface="Calibri"/>
                </a:rPr>
                <a:t>Obs.: Inibição incompleta de C5 definida por concentração sérica de C5 livre ≥0,5 μg/mL</a:t>
              </a:r>
              <a:endParaRPr sz="800">
                <a:solidFill>
                  <a:schemeClr val="dk1"/>
                </a:solidFill>
                <a:latin typeface="Calibri"/>
                <a:ea typeface="Calibri"/>
                <a:cs typeface="Calibri"/>
                <a:sym typeface="Calibri"/>
              </a:endParaRPr>
            </a:p>
          </p:txBody>
        </p:sp>
        <p:sp>
          <p:nvSpPr>
            <p:cNvPr id="11605" name="Google Shape;11605;p176"/>
            <p:cNvSpPr/>
            <p:nvPr/>
          </p:nvSpPr>
          <p:spPr>
            <a:xfrm>
              <a:off x="9623932" y="5561241"/>
              <a:ext cx="1541347"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ravulizumabe</a:t>
              </a:r>
              <a:r>
                <a:rPr b="1" lang="pt-BR" sz="1200">
                  <a:solidFill>
                    <a:schemeClr val="dk1"/>
                  </a:solidFill>
                  <a:latin typeface="Calibri"/>
                  <a:ea typeface="Calibri"/>
                  <a:cs typeface="Calibri"/>
                  <a:sym typeface="Calibri"/>
                </a:rPr>
                <a:t> </a:t>
              </a:r>
              <a:r>
                <a:rPr b="1" baseline="30000" lang="pt-BR" sz="1200">
                  <a:solidFill>
                    <a:schemeClr val="dk1"/>
                  </a:solidFill>
                  <a:latin typeface="Calibri"/>
                  <a:ea typeface="Calibri"/>
                  <a:cs typeface="Calibri"/>
                  <a:sym typeface="Calibri"/>
                </a:rPr>
                <a:t> </a:t>
              </a:r>
              <a:endParaRPr b="1" sz="1200">
                <a:solidFill>
                  <a:schemeClr val="dk1"/>
                </a:solidFill>
                <a:latin typeface="Calibri"/>
                <a:ea typeface="Calibri"/>
                <a:cs typeface="Calibri"/>
                <a:sym typeface="Calibri"/>
              </a:endParaRPr>
            </a:p>
          </p:txBody>
        </p:sp>
        <p:sp>
          <p:nvSpPr>
            <p:cNvPr id="11606" name="Google Shape;11606;p176"/>
            <p:cNvSpPr/>
            <p:nvPr/>
          </p:nvSpPr>
          <p:spPr>
            <a:xfrm>
              <a:off x="7275200" y="5549393"/>
              <a:ext cx="1270031"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eculizumabe</a:t>
              </a:r>
              <a:endParaRPr b="1" sz="1200">
                <a:solidFill>
                  <a:schemeClr val="dk2"/>
                </a:solidFill>
                <a:latin typeface="Calibri"/>
                <a:ea typeface="Calibri"/>
                <a:cs typeface="Calibri"/>
                <a:sym typeface="Calibri"/>
              </a:endParaRPr>
            </a:p>
          </p:txBody>
        </p:sp>
        <p:sp>
          <p:nvSpPr>
            <p:cNvPr id="11607" name="Google Shape;11607;p176"/>
            <p:cNvSpPr/>
            <p:nvPr/>
          </p:nvSpPr>
          <p:spPr>
            <a:xfrm>
              <a:off x="7553289" y="2218212"/>
              <a:ext cx="715921" cy="1599358"/>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2400">
                  <a:solidFill>
                    <a:schemeClr val="lt1"/>
                  </a:solidFill>
                  <a:latin typeface="Calibri"/>
                  <a:ea typeface="Calibri"/>
                  <a:cs typeface="Calibri"/>
                  <a:sym typeface="Calibri"/>
                </a:rPr>
                <a:t>11</a:t>
              </a:r>
              <a:endParaRPr/>
            </a:p>
          </p:txBody>
        </p:sp>
        <p:sp>
          <p:nvSpPr>
            <p:cNvPr id="11608" name="Google Shape;11608;p176"/>
            <p:cNvSpPr/>
            <p:nvPr/>
          </p:nvSpPr>
          <p:spPr>
            <a:xfrm>
              <a:off x="7553289" y="3817570"/>
              <a:ext cx="715921" cy="942224"/>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2400">
                  <a:solidFill>
                    <a:schemeClr val="lt1"/>
                  </a:solidFill>
                  <a:latin typeface="Calibri"/>
                  <a:ea typeface="Calibri"/>
                  <a:cs typeface="Calibri"/>
                  <a:sym typeface="Calibri"/>
                </a:rPr>
                <a:t>6</a:t>
              </a:r>
              <a:endParaRPr/>
            </a:p>
          </p:txBody>
        </p:sp>
        <p:sp>
          <p:nvSpPr>
            <p:cNvPr id="11609" name="Google Shape;11609;p176"/>
            <p:cNvSpPr/>
            <p:nvPr/>
          </p:nvSpPr>
          <p:spPr>
            <a:xfrm>
              <a:off x="7553289" y="4761554"/>
              <a:ext cx="715921" cy="773191"/>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2400">
                  <a:solidFill>
                    <a:schemeClr val="dk2"/>
                  </a:solidFill>
                  <a:latin typeface="Calibri"/>
                  <a:ea typeface="Calibri"/>
                  <a:cs typeface="Calibri"/>
                  <a:sym typeface="Calibri"/>
                </a:rPr>
                <a:t>5</a:t>
              </a:r>
              <a:endParaRPr/>
            </a:p>
          </p:txBody>
        </p:sp>
        <p:sp>
          <p:nvSpPr>
            <p:cNvPr id="11610" name="Google Shape;11610;p176"/>
            <p:cNvSpPr/>
            <p:nvPr/>
          </p:nvSpPr>
          <p:spPr>
            <a:xfrm>
              <a:off x="10062631" y="5232286"/>
              <a:ext cx="715921" cy="30436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400">
                <a:solidFill>
                  <a:schemeClr val="dk1"/>
                </a:solidFill>
                <a:latin typeface="Calibri"/>
                <a:ea typeface="Calibri"/>
                <a:cs typeface="Calibri"/>
                <a:sym typeface="Calibri"/>
              </a:endParaRPr>
            </a:p>
          </p:txBody>
        </p:sp>
        <p:sp>
          <p:nvSpPr>
            <p:cNvPr id="11611" name="Google Shape;11611;p176"/>
            <p:cNvSpPr txBox="1"/>
            <p:nvPr/>
          </p:nvSpPr>
          <p:spPr>
            <a:xfrm>
              <a:off x="6702013" y="2141423"/>
              <a:ext cx="241413" cy="3419824"/>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22</a:t>
              </a:r>
              <a:endParaRPr/>
            </a:p>
            <a:p>
              <a:pPr indent="0" lvl="0" marL="0" marR="0" rtl="0" algn="r">
                <a:spcBef>
                  <a:spcPts val="1200"/>
                </a:spcBef>
                <a:spcAft>
                  <a:spcPts val="0"/>
                </a:spcAft>
                <a:buNone/>
              </a:pPr>
              <a:r>
                <a:rPr lang="pt-BR" sz="1000">
                  <a:solidFill>
                    <a:schemeClr val="dk1"/>
                  </a:solidFill>
                  <a:latin typeface="Calibri"/>
                  <a:ea typeface="Calibri"/>
                  <a:cs typeface="Calibri"/>
                  <a:sym typeface="Calibri"/>
                </a:rPr>
                <a:t>20</a:t>
              </a:r>
              <a:endParaRPr/>
            </a:p>
            <a:p>
              <a:pPr indent="0" lvl="0" marL="0" marR="0" rtl="0" algn="r">
                <a:spcBef>
                  <a:spcPts val="1200"/>
                </a:spcBef>
                <a:spcAft>
                  <a:spcPts val="0"/>
                </a:spcAft>
                <a:buNone/>
              </a:pPr>
              <a:r>
                <a:rPr lang="pt-BR" sz="1000">
                  <a:solidFill>
                    <a:schemeClr val="dk1"/>
                  </a:solidFill>
                  <a:latin typeface="Calibri"/>
                  <a:ea typeface="Calibri"/>
                  <a:cs typeface="Calibri"/>
                  <a:sym typeface="Calibri"/>
                </a:rPr>
                <a:t>18</a:t>
              </a:r>
              <a:endParaRPr/>
            </a:p>
            <a:p>
              <a:pPr indent="0" lvl="0" marL="0" marR="0" rtl="0" algn="r">
                <a:spcBef>
                  <a:spcPts val="1200"/>
                </a:spcBef>
                <a:spcAft>
                  <a:spcPts val="0"/>
                </a:spcAft>
                <a:buNone/>
              </a:pPr>
              <a:r>
                <a:rPr lang="pt-BR" sz="1000">
                  <a:solidFill>
                    <a:schemeClr val="dk1"/>
                  </a:solidFill>
                  <a:latin typeface="Calibri"/>
                  <a:ea typeface="Calibri"/>
                  <a:cs typeface="Calibri"/>
                  <a:sym typeface="Calibri"/>
                </a:rPr>
                <a:t>16</a:t>
              </a:r>
              <a:endParaRPr/>
            </a:p>
            <a:p>
              <a:pPr indent="0" lvl="0" marL="0" marR="0" rtl="0" algn="r">
                <a:spcBef>
                  <a:spcPts val="1200"/>
                </a:spcBef>
                <a:spcAft>
                  <a:spcPts val="0"/>
                </a:spcAft>
                <a:buNone/>
              </a:pPr>
              <a:r>
                <a:rPr lang="pt-BR" sz="1000">
                  <a:solidFill>
                    <a:schemeClr val="dk1"/>
                  </a:solidFill>
                  <a:latin typeface="Calibri"/>
                  <a:ea typeface="Calibri"/>
                  <a:cs typeface="Calibri"/>
                  <a:sym typeface="Calibri"/>
                </a:rPr>
                <a:t>14</a:t>
              </a:r>
              <a:endParaRPr/>
            </a:p>
            <a:p>
              <a:pPr indent="0" lvl="0" marL="0" marR="0" rtl="0" algn="r">
                <a:spcBef>
                  <a:spcPts val="1200"/>
                </a:spcBef>
                <a:spcAft>
                  <a:spcPts val="0"/>
                </a:spcAft>
                <a:buNone/>
              </a:pPr>
              <a:r>
                <a:rPr lang="pt-BR" sz="1000">
                  <a:solidFill>
                    <a:schemeClr val="dk1"/>
                  </a:solidFill>
                  <a:latin typeface="Calibri"/>
                  <a:ea typeface="Calibri"/>
                  <a:cs typeface="Calibri"/>
                  <a:sym typeface="Calibri"/>
                </a:rPr>
                <a:t>12</a:t>
              </a:r>
              <a:endParaRPr/>
            </a:p>
            <a:p>
              <a:pPr indent="0" lvl="0" marL="0" marR="0" rtl="0" algn="r">
                <a:spcBef>
                  <a:spcPts val="1200"/>
                </a:spcBef>
                <a:spcAft>
                  <a:spcPts val="0"/>
                </a:spcAft>
                <a:buNone/>
              </a:pPr>
              <a:r>
                <a:rPr lang="pt-BR" sz="1000">
                  <a:solidFill>
                    <a:schemeClr val="dk1"/>
                  </a:solidFill>
                  <a:latin typeface="Calibri"/>
                  <a:ea typeface="Calibri"/>
                  <a:cs typeface="Calibri"/>
                  <a:sym typeface="Calibri"/>
                </a:rPr>
                <a:t>10</a:t>
              </a:r>
              <a:endParaRPr/>
            </a:p>
            <a:p>
              <a:pPr indent="0" lvl="0" marL="0" marR="0" rtl="0" algn="r">
                <a:spcBef>
                  <a:spcPts val="1200"/>
                </a:spcBef>
                <a:spcAft>
                  <a:spcPts val="0"/>
                </a:spcAft>
                <a:buNone/>
              </a:pPr>
              <a:r>
                <a:rPr lang="pt-BR" sz="1000">
                  <a:solidFill>
                    <a:schemeClr val="dk1"/>
                  </a:solidFill>
                  <a:latin typeface="Calibri"/>
                  <a:ea typeface="Calibri"/>
                  <a:cs typeface="Calibri"/>
                  <a:sym typeface="Calibri"/>
                </a:rPr>
                <a:t>8</a:t>
              </a:r>
              <a:endParaRPr/>
            </a:p>
            <a:p>
              <a:pPr indent="0" lvl="0" marL="0" marR="0" rtl="0" algn="r">
                <a:spcBef>
                  <a:spcPts val="1200"/>
                </a:spcBef>
                <a:spcAft>
                  <a:spcPts val="0"/>
                </a:spcAft>
                <a:buNone/>
              </a:pPr>
              <a:r>
                <a:rPr lang="pt-BR" sz="1000">
                  <a:solidFill>
                    <a:schemeClr val="dk1"/>
                  </a:solidFill>
                  <a:latin typeface="Calibri"/>
                  <a:ea typeface="Calibri"/>
                  <a:cs typeface="Calibri"/>
                  <a:sym typeface="Calibri"/>
                </a:rPr>
                <a:t>6</a:t>
              </a:r>
              <a:endParaRPr/>
            </a:p>
            <a:p>
              <a:pPr indent="0" lvl="0" marL="0" marR="0" rtl="0" algn="r">
                <a:spcBef>
                  <a:spcPts val="1200"/>
                </a:spcBef>
                <a:spcAft>
                  <a:spcPts val="0"/>
                </a:spcAft>
                <a:buNone/>
              </a:pPr>
              <a:r>
                <a:rPr lang="pt-BR" sz="1000">
                  <a:solidFill>
                    <a:schemeClr val="dk1"/>
                  </a:solidFill>
                  <a:latin typeface="Calibri"/>
                  <a:ea typeface="Calibri"/>
                  <a:cs typeface="Calibri"/>
                  <a:sym typeface="Calibri"/>
                </a:rPr>
                <a:t>4</a:t>
              </a:r>
              <a:endParaRPr/>
            </a:p>
            <a:p>
              <a:pPr indent="0" lvl="0" marL="0" marR="0" rtl="0" algn="r">
                <a:spcBef>
                  <a:spcPts val="1200"/>
                </a:spcBef>
                <a:spcAft>
                  <a:spcPts val="0"/>
                </a:spcAft>
                <a:buNone/>
              </a:pPr>
              <a:r>
                <a:rPr lang="pt-BR" sz="1000">
                  <a:solidFill>
                    <a:schemeClr val="dk1"/>
                  </a:solidFill>
                  <a:latin typeface="Calibri"/>
                  <a:ea typeface="Calibri"/>
                  <a:cs typeface="Calibri"/>
                  <a:sym typeface="Calibri"/>
                </a:rPr>
                <a:t>2</a:t>
              </a:r>
              <a:endParaRPr/>
            </a:p>
            <a:p>
              <a:pPr indent="0" lvl="0" marL="0" marR="0" rtl="0" algn="r">
                <a:spcBef>
                  <a:spcPts val="1200"/>
                </a:spcBef>
                <a:spcAft>
                  <a:spcPts val="0"/>
                </a:spcAft>
                <a:buNone/>
              </a:pPr>
              <a:r>
                <a:rPr lang="pt-BR" sz="1000">
                  <a:solidFill>
                    <a:schemeClr val="dk1"/>
                  </a:solidFill>
                  <a:latin typeface="Calibri"/>
                  <a:ea typeface="Calibri"/>
                  <a:cs typeface="Calibri"/>
                  <a:sym typeface="Calibri"/>
                </a:rPr>
                <a:t>0</a:t>
              </a:r>
              <a:endParaRPr sz="1800">
                <a:solidFill>
                  <a:schemeClr val="dk1"/>
                </a:solidFill>
                <a:latin typeface="Calibri"/>
                <a:ea typeface="Calibri"/>
                <a:cs typeface="Calibri"/>
                <a:sym typeface="Calibri"/>
              </a:endParaRPr>
            </a:p>
          </p:txBody>
        </p:sp>
        <p:sp>
          <p:nvSpPr>
            <p:cNvPr id="11612" name="Google Shape;11612;p176"/>
            <p:cNvSpPr txBox="1"/>
            <p:nvPr/>
          </p:nvSpPr>
          <p:spPr>
            <a:xfrm rot="-5400000">
              <a:off x="5329042" y="3679842"/>
              <a:ext cx="2457077" cy="25725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Número de eventos de BTH</a:t>
              </a:r>
              <a:endParaRPr b="1" sz="1800">
                <a:solidFill>
                  <a:schemeClr val="dk1"/>
                </a:solidFill>
                <a:latin typeface="Calibri"/>
                <a:ea typeface="Calibri"/>
                <a:cs typeface="Calibri"/>
                <a:sym typeface="Calibri"/>
              </a:endParaRPr>
            </a:p>
          </p:txBody>
        </p:sp>
        <p:sp>
          <p:nvSpPr>
            <p:cNvPr id="11613" name="Google Shape;11613;p176"/>
            <p:cNvSpPr txBox="1"/>
            <p:nvPr/>
          </p:nvSpPr>
          <p:spPr>
            <a:xfrm>
              <a:off x="10407767" y="5905000"/>
              <a:ext cx="882289" cy="17486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Indeterminada</a:t>
              </a:r>
              <a:endParaRPr sz="1400">
                <a:solidFill>
                  <a:schemeClr val="dk1"/>
                </a:solidFill>
                <a:latin typeface="Calibri"/>
                <a:ea typeface="Calibri"/>
                <a:cs typeface="Calibri"/>
                <a:sym typeface="Calibri"/>
              </a:endParaRPr>
            </a:p>
          </p:txBody>
        </p:sp>
        <p:sp>
          <p:nvSpPr>
            <p:cNvPr id="11614" name="Google Shape;11614;p176"/>
            <p:cNvSpPr/>
            <p:nvPr/>
          </p:nvSpPr>
          <p:spPr>
            <a:xfrm>
              <a:off x="10191155" y="5899325"/>
              <a:ext cx="115793" cy="1058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11615" name="Google Shape;11615;p176"/>
            <p:cNvSpPr txBox="1"/>
            <p:nvPr/>
          </p:nvSpPr>
          <p:spPr>
            <a:xfrm>
              <a:off x="7483295" y="5903089"/>
              <a:ext cx="1191635" cy="187791"/>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Inibição incompleta de C5</a:t>
              </a:r>
              <a:endParaRPr sz="1400">
                <a:solidFill>
                  <a:schemeClr val="dk1"/>
                </a:solidFill>
                <a:latin typeface="Calibri"/>
                <a:ea typeface="Calibri"/>
                <a:cs typeface="Calibri"/>
                <a:sym typeface="Calibri"/>
              </a:endParaRPr>
            </a:p>
          </p:txBody>
        </p:sp>
        <p:sp>
          <p:nvSpPr>
            <p:cNvPr id="11616" name="Google Shape;11616;p176"/>
            <p:cNvSpPr/>
            <p:nvPr/>
          </p:nvSpPr>
          <p:spPr>
            <a:xfrm>
              <a:off x="7303632" y="5902741"/>
              <a:ext cx="115793" cy="10580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11617" name="Google Shape;11617;p176"/>
            <p:cNvSpPr txBox="1"/>
            <p:nvPr/>
          </p:nvSpPr>
          <p:spPr>
            <a:xfrm>
              <a:off x="9279023" y="5904357"/>
              <a:ext cx="652925" cy="19768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800">
                  <a:solidFill>
                    <a:schemeClr val="dk1"/>
                  </a:solidFill>
                  <a:latin typeface="Calibri"/>
                  <a:ea typeface="Calibri"/>
                  <a:cs typeface="Calibri"/>
                  <a:sym typeface="Calibri"/>
                </a:rPr>
                <a:t>Infecção</a:t>
              </a:r>
              <a:endParaRPr/>
            </a:p>
          </p:txBody>
        </p:sp>
        <p:sp>
          <p:nvSpPr>
            <p:cNvPr id="11618" name="Google Shape;11618;p176"/>
            <p:cNvSpPr/>
            <p:nvPr/>
          </p:nvSpPr>
          <p:spPr>
            <a:xfrm>
              <a:off x="9078094" y="5906898"/>
              <a:ext cx="115793" cy="105807"/>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11619" name="Google Shape;11619;p176"/>
            <p:cNvSpPr/>
            <p:nvPr/>
          </p:nvSpPr>
          <p:spPr>
            <a:xfrm>
              <a:off x="10062631" y="4759793"/>
              <a:ext cx="715921" cy="622907"/>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2400">
                  <a:solidFill>
                    <a:schemeClr val="lt1"/>
                  </a:solidFill>
                  <a:latin typeface="Calibri"/>
                  <a:ea typeface="Calibri"/>
                  <a:cs typeface="Calibri"/>
                  <a:sym typeface="Calibri"/>
                </a:rPr>
                <a:t>4</a:t>
              </a:r>
              <a:endParaRPr/>
            </a:p>
          </p:txBody>
        </p:sp>
        <p:sp>
          <p:nvSpPr>
            <p:cNvPr id="11620" name="Google Shape;11620;p176"/>
            <p:cNvSpPr/>
            <p:nvPr/>
          </p:nvSpPr>
          <p:spPr>
            <a:xfrm>
              <a:off x="10062631" y="5373807"/>
              <a:ext cx="715921" cy="16327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2400">
                  <a:solidFill>
                    <a:schemeClr val="lt1"/>
                  </a:solidFill>
                  <a:latin typeface="Calibri"/>
                  <a:ea typeface="Calibri"/>
                  <a:cs typeface="Calibri"/>
                  <a:sym typeface="Calibri"/>
                </a:rPr>
                <a:t>1</a:t>
              </a:r>
              <a:endParaRPr/>
            </a:p>
          </p:txBody>
        </p:sp>
        <p:sp>
          <p:nvSpPr>
            <p:cNvPr id="11621" name="Google Shape;11621;p176"/>
            <p:cNvSpPr/>
            <p:nvPr/>
          </p:nvSpPr>
          <p:spPr>
            <a:xfrm>
              <a:off x="7164689" y="5901798"/>
              <a:ext cx="115793" cy="105807"/>
            </a:xfrm>
            <a:prstGeom prst="rect">
              <a:avLst/>
            </a:prstGeom>
            <a:solidFill>
              <a:srgbClr val="002F6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11622" name="Google Shape;11622;p176"/>
            <p:cNvSpPr/>
            <p:nvPr/>
          </p:nvSpPr>
          <p:spPr>
            <a:xfrm>
              <a:off x="8940827" y="5906898"/>
              <a:ext cx="115793" cy="105807"/>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11623" name="Google Shape;11623;p176"/>
            <p:cNvSpPr/>
            <p:nvPr/>
          </p:nvSpPr>
          <p:spPr>
            <a:xfrm>
              <a:off x="10054827" y="5899325"/>
              <a:ext cx="115793" cy="105807"/>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dk1"/>
                </a:solidFill>
                <a:latin typeface="Calibri"/>
                <a:ea typeface="Calibri"/>
                <a:cs typeface="Calibri"/>
                <a:sym typeface="Calibri"/>
              </a:endParaRPr>
            </a:p>
          </p:txBody>
        </p:sp>
        <p:sp>
          <p:nvSpPr>
            <p:cNvPr id="11624" name="Google Shape;11624;p176"/>
            <p:cNvSpPr/>
            <p:nvPr/>
          </p:nvSpPr>
          <p:spPr>
            <a:xfrm>
              <a:off x="7048500" y="2209800"/>
              <a:ext cx="4076700" cy="3333750"/>
            </a:xfrm>
            <a:custGeom>
              <a:rect b="b" l="l" r="r" t="t"/>
              <a:pathLst>
                <a:path extrusionOk="0" h="3333750" w="4076700">
                  <a:moveTo>
                    <a:pt x="0" y="0"/>
                  </a:moveTo>
                  <a:lnTo>
                    <a:pt x="0" y="3333750"/>
                  </a:lnTo>
                  <a:lnTo>
                    <a:pt x="4076700" y="3333750"/>
                  </a:lnTo>
                </a:path>
              </a:pathLst>
            </a:custGeom>
            <a:noFill/>
            <a:ln cap="flat" cmpd="sng" w="12700">
              <a:solidFill>
                <a:srgbClr val="D8D8D8"/>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cxnSp>
          <p:nvCxnSpPr>
            <p:cNvPr id="11625" name="Google Shape;11625;p176"/>
            <p:cNvCxnSpPr/>
            <p:nvPr/>
          </p:nvCxnSpPr>
          <p:spPr>
            <a:xfrm>
              <a:off x="10418293" y="3741742"/>
              <a:ext cx="0" cy="915632"/>
            </a:xfrm>
            <a:prstGeom prst="straightConnector1">
              <a:avLst/>
            </a:prstGeom>
            <a:noFill/>
            <a:ln cap="flat" cmpd="sng" w="12700">
              <a:solidFill>
                <a:schemeClr val="lt2"/>
              </a:solidFill>
              <a:prstDash val="solid"/>
              <a:miter lim="800000"/>
              <a:headEnd len="med" w="med" type="oval"/>
              <a:tailEnd len="med" w="med" type="oval"/>
            </a:ln>
          </p:spPr>
        </p:cxnSp>
        <p:sp>
          <p:nvSpPr>
            <p:cNvPr id="11626" name="Google Shape;11626;p176"/>
            <p:cNvSpPr txBox="1"/>
            <p:nvPr/>
          </p:nvSpPr>
          <p:spPr>
            <a:xfrm>
              <a:off x="8545232" y="3806671"/>
              <a:ext cx="1795984" cy="811127"/>
            </a:xfrm>
            <a:prstGeom prst="rect">
              <a:avLst/>
            </a:prstGeom>
            <a:noFill/>
            <a:ln cap="flat" cmpd="sng" w="9525">
              <a:solidFill>
                <a:schemeClr val="lt2"/>
              </a:solidFill>
              <a:prstDash val="solid"/>
              <a:round/>
              <a:headEnd len="sm" w="sm" type="none"/>
              <a:tailEnd len="sm" w="sm" type="none"/>
            </a:ln>
          </p:spPr>
          <p:txBody>
            <a:bodyPr anchorCtr="0" anchor="ctr" bIns="0" lIns="36000" spcFirstLastPara="1" rIns="36000" wrap="square" tIns="0">
              <a:noAutofit/>
            </a:bodyPr>
            <a:lstStyle/>
            <a:p>
              <a:pPr indent="0" lvl="0" marL="0" marR="0" rtl="0" algn="r">
                <a:lnSpc>
                  <a:spcPct val="90000"/>
                </a:lnSpc>
                <a:spcBef>
                  <a:spcPts val="0"/>
                </a:spcBef>
                <a:spcAft>
                  <a:spcPts val="0"/>
                </a:spcAft>
                <a:buClr>
                  <a:schemeClr val="dk1"/>
                </a:buClr>
                <a:buSzPts val="1200"/>
                <a:buFont typeface="Arial"/>
                <a:buNone/>
              </a:pPr>
              <a:r>
                <a:rPr lang="pt-BR" sz="1200">
                  <a:solidFill>
                    <a:schemeClr val="dk1"/>
                  </a:solidFill>
                  <a:latin typeface="Calibri"/>
                  <a:ea typeface="Calibri"/>
                  <a:cs typeface="Calibri"/>
                  <a:sym typeface="Calibri"/>
                </a:rPr>
                <a:t>Nenhum dos eventos de BTH reportados no grupo de ravulizumabe foi por inibição incompleta de C5</a:t>
              </a:r>
              <a:r>
                <a:rPr baseline="30000" lang="pt-BR" sz="1200">
                  <a:solidFill>
                    <a:schemeClr val="dk1"/>
                  </a:solidFill>
                  <a:latin typeface="Calibri"/>
                  <a:ea typeface="Calibri"/>
                  <a:cs typeface="Calibri"/>
                  <a:sym typeface="Calibri"/>
                </a:rPr>
                <a:t>1</a:t>
              </a:r>
              <a:endParaRPr/>
            </a:p>
          </p:txBody>
        </p:sp>
        <p:cxnSp>
          <p:nvCxnSpPr>
            <p:cNvPr id="11627" name="Google Shape;11627;p176"/>
            <p:cNvCxnSpPr/>
            <p:nvPr/>
          </p:nvCxnSpPr>
          <p:spPr>
            <a:xfrm>
              <a:off x="8821207" y="2550198"/>
              <a:ext cx="0" cy="915632"/>
            </a:xfrm>
            <a:prstGeom prst="straightConnector1">
              <a:avLst/>
            </a:prstGeom>
            <a:noFill/>
            <a:ln cap="flat" cmpd="sng" w="12700">
              <a:solidFill>
                <a:schemeClr val="dk2"/>
              </a:solidFill>
              <a:prstDash val="solid"/>
              <a:miter lim="800000"/>
              <a:headEnd len="med" w="med" type="oval"/>
              <a:tailEnd len="med" w="med" type="oval"/>
            </a:ln>
          </p:spPr>
        </p:cxnSp>
        <p:sp>
          <p:nvSpPr>
            <p:cNvPr id="11628" name="Google Shape;11628;p176"/>
            <p:cNvSpPr txBox="1"/>
            <p:nvPr/>
          </p:nvSpPr>
          <p:spPr>
            <a:xfrm>
              <a:off x="9373203" y="2598479"/>
              <a:ext cx="1770177" cy="811127"/>
            </a:xfrm>
            <a:prstGeom prst="rect">
              <a:avLst/>
            </a:prstGeom>
            <a:noFill/>
            <a:ln cap="flat" cmpd="sng" w="9525">
              <a:solidFill>
                <a:schemeClr val="dk2"/>
              </a:solidFill>
              <a:prstDash val="solid"/>
              <a:round/>
              <a:headEnd len="sm" w="sm" type="none"/>
              <a:tailEnd len="sm" w="sm" type="none"/>
            </a:ln>
          </p:spPr>
          <p:txBody>
            <a:bodyPr anchorCtr="0" anchor="ctr" bIns="0" lIns="72000" spcFirstLastPara="1" rIns="0" wrap="square" tIns="0">
              <a:noAutofit/>
            </a:bodyPr>
            <a:lstStyle/>
            <a:p>
              <a:pPr indent="0" lvl="0" marL="0" marR="0" rtl="0" algn="l">
                <a:lnSpc>
                  <a:spcPct val="90000"/>
                </a:lnSpc>
                <a:spcBef>
                  <a:spcPts val="0"/>
                </a:spcBef>
                <a:spcAft>
                  <a:spcPts val="0"/>
                </a:spcAft>
                <a:buClr>
                  <a:schemeClr val="dk1"/>
                </a:buClr>
                <a:buSzPts val="1200"/>
                <a:buFont typeface="Arial"/>
                <a:buNone/>
              </a:pPr>
              <a:r>
                <a:rPr lang="pt-BR" sz="1200">
                  <a:solidFill>
                    <a:schemeClr val="dk1"/>
                  </a:solidFill>
                  <a:latin typeface="Calibri"/>
                  <a:ea typeface="Calibri"/>
                  <a:cs typeface="Calibri"/>
                  <a:sym typeface="Calibri"/>
                </a:rPr>
                <a:t>Metade dos eventos de BTH reportados nos grupo de eculizumabe foi por inibição incompleta de C5</a:t>
              </a:r>
              <a:r>
                <a:rPr baseline="30000" lang="pt-BR" sz="1200">
                  <a:solidFill>
                    <a:schemeClr val="dk1"/>
                  </a:solidFill>
                  <a:latin typeface="Calibri"/>
                  <a:ea typeface="Calibri"/>
                  <a:cs typeface="Calibri"/>
                  <a:sym typeface="Calibri"/>
                </a:rPr>
                <a:t>1</a:t>
              </a:r>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577"/>
                                        </p:tgtEl>
                                        <p:attrNameLst>
                                          <p:attrName>style.visibility</p:attrName>
                                        </p:attrNameLst>
                                      </p:cBhvr>
                                      <p:to>
                                        <p:strVal val="visible"/>
                                      </p:to>
                                    </p:set>
                                    <p:animEffect filter="fade" transition="in">
                                      <p:cBhvr>
                                        <p:cTn dur="500"/>
                                        <p:tgtEl>
                                          <p:spTgt spid="11577"/>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1581"/>
                                        </p:tgtEl>
                                        <p:attrNameLst>
                                          <p:attrName>style.visibility</p:attrName>
                                        </p:attrNameLst>
                                      </p:cBhvr>
                                      <p:to>
                                        <p:strVal val="visible"/>
                                      </p:to>
                                    </p:set>
                                    <p:animEffect filter="fade" transition="in">
                                      <p:cBhvr>
                                        <p:cTn dur="500"/>
                                        <p:tgtEl>
                                          <p:spTgt spid="11581"/>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1601"/>
                                        </p:tgtEl>
                                        <p:attrNameLst>
                                          <p:attrName>style.visibility</p:attrName>
                                        </p:attrNameLst>
                                      </p:cBhvr>
                                      <p:to>
                                        <p:strVal val="visible"/>
                                      </p:to>
                                    </p:set>
                                    <p:animEffect filter="fade" transition="in">
                                      <p:cBhvr>
                                        <p:cTn dur="500"/>
                                        <p:tgtEl>
                                          <p:spTgt spid="1160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33" name="Shape 11633"/>
        <p:cNvGrpSpPr/>
        <p:nvPr/>
      </p:nvGrpSpPr>
      <p:grpSpPr>
        <a:xfrm>
          <a:off x="0" y="0"/>
          <a:ext cx="0" cy="0"/>
          <a:chOff x="0" y="0"/>
          <a:chExt cx="0" cy="0"/>
        </a:xfrm>
      </p:grpSpPr>
      <p:sp>
        <p:nvSpPr>
          <p:cNvPr id="11634" name="Google Shape;11634;p177"/>
          <p:cNvSpPr/>
          <p:nvPr/>
        </p:nvSpPr>
        <p:spPr>
          <a:xfrm flipH="1">
            <a:off x="407986" y="4298772"/>
            <a:ext cx="11237916" cy="170443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635" name="Google Shape;11635;p177"/>
          <p:cNvSpPr/>
          <p:nvPr/>
        </p:nvSpPr>
        <p:spPr>
          <a:xfrm flipH="1">
            <a:off x="407986" y="2149781"/>
            <a:ext cx="11237916" cy="170443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636" name="Google Shape;11636;p177"/>
          <p:cNvSpPr txBox="1"/>
          <p:nvPr/>
        </p:nvSpPr>
        <p:spPr>
          <a:xfrm>
            <a:off x="296269" y="385036"/>
            <a:ext cx="10486031" cy="127419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Os pacientes tratados com ravulizumabe apresentaram significativamente menos excursões de DHL vs. pacientes tratados com eculizumabe</a:t>
            </a:r>
            <a:r>
              <a:rPr b="1" baseline="30000" lang="pt-BR" sz="3200">
                <a:solidFill>
                  <a:schemeClr val="accent1"/>
                </a:solidFill>
                <a:latin typeface="Lustria"/>
                <a:ea typeface="Lustria"/>
                <a:cs typeface="Lustria"/>
                <a:sym typeface="Lustria"/>
              </a:rPr>
              <a:t>1</a:t>
            </a:r>
            <a:endParaRPr/>
          </a:p>
        </p:txBody>
      </p:sp>
      <p:sp>
        <p:nvSpPr>
          <p:cNvPr id="11637" name="Google Shape;11637;p177"/>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†DHL ≥2x LSN após redução para &lt;1,5x LSN independentemente de sintomas.</a:t>
            </a:r>
            <a:endParaRPr/>
          </a:p>
          <a:p>
            <a:pPr indent="0" lvl="0" marL="0" rtl="0" algn="l">
              <a:lnSpc>
                <a:spcPct val="90000"/>
              </a:lnSpc>
              <a:spcBef>
                <a:spcPts val="0"/>
              </a:spcBef>
              <a:spcAft>
                <a:spcPts val="0"/>
              </a:spcAft>
              <a:buClr>
                <a:schemeClr val="dk1"/>
              </a:buClr>
              <a:buSzPts val="700"/>
              <a:buNone/>
            </a:pPr>
            <a:r>
              <a:rPr lang="pt-BR" sz="700"/>
              <a:t>Abreviações: IC = intervalo de confiança; DET = diferença estimada entre os tratamentos; DHL = desidrogenase láctica; LSN = limite superior da normalidade.</a:t>
            </a:r>
            <a:br>
              <a:rPr lang="pt-BR" sz="700"/>
            </a:br>
            <a:r>
              <a:rPr lang="pt-BR" sz="700"/>
              <a:t>Referências: 1.  Brodsky RA et al. Haematologica. 2020:haematol.2019.236877.</a:t>
            </a:r>
            <a:endParaRPr/>
          </a:p>
        </p:txBody>
      </p:sp>
      <p:sp>
        <p:nvSpPr>
          <p:cNvPr id="11638" name="Google Shape;11638;p177"/>
          <p:cNvSpPr txBox="1"/>
          <p:nvPr/>
        </p:nvSpPr>
        <p:spPr>
          <a:xfrm>
            <a:off x="296269" y="1581375"/>
            <a:ext cx="1010360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ALXN1210-PNH-301/2: Análise </a:t>
            </a:r>
            <a:r>
              <a:rPr i="1" lang="pt-BR" sz="2400">
                <a:solidFill>
                  <a:schemeClr val="dk2"/>
                </a:solidFill>
                <a:latin typeface="Calibri"/>
                <a:ea typeface="Calibri"/>
                <a:cs typeface="Calibri"/>
                <a:sym typeface="Calibri"/>
              </a:rPr>
              <a:t>post-hoc</a:t>
            </a:r>
            <a:r>
              <a:rPr lang="pt-BR" sz="2400">
                <a:solidFill>
                  <a:schemeClr val="dk2"/>
                </a:solidFill>
                <a:latin typeface="Calibri"/>
                <a:ea typeface="Calibri"/>
                <a:cs typeface="Calibri"/>
                <a:sym typeface="Calibri"/>
              </a:rPr>
              <a:t> de eventos de BTH</a:t>
            </a:r>
            <a:endParaRPr/>
          </a:p>
        </p:txBody>
      </p:sp>
      <p:grpSp>
        <p:nvGrpSpPr>
          <p:cNvPr id="11639" name="Google Shape;11639;p177"/>
          <p:cNvGrpSpPr/>
          <p:nvPr/>
        </p:nvGrpSpPr>
        <p:grpSpPr>
          <a:xfrm>
            <a:off x="-1020102" y="2302756"/>
            <a:ext cx="3432630" cy="3575530"/>
            <a:chOff x="-544287" y="2302756"/>
            <a:chExt cx="3432630" cy="3575530"/>
          </a:xfrm>
        </p:grpSpPr>
        <p:sp>
          <p:nvSpPr>
            <p:cNvPr id="11640" name="Google Shape;11640;p177"/>
            <p:cNvSpPr/>
            <p:nvPr/>
          </p:nvSpPr>
          <p:spPr>
            <a:xfrm>
              <a:off x="-544287" y="2302756"/>
              <a:ext cx="3432630" cy="3575530"/>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641" name="Google Shape;11641;p177"/>
            <p:cNvSpPr txBox="1"/>
            <p:nvPr/>
          </p:nvSpPr>
          <p:spPr>
            <a:xfrm>
              <a:off x="1014866" y="3815177"/>
              <a:ext cx="1699305" cy="522632"/>
            </a:xfrm>
            <a:prstGeom prst="rect">
              <a:avLst/>
            </a:prstGeom>
            <a:noFill/>
            <a:ln>
              <a:noFill/>
            </a:ln>
          </p:spPr>
          <p:txBody>
            <a:bodyPr anchorCtr="0" anchor="t" bIns="45700" lIns="0" spcFirstLastPara="1" rIns="91425" wrap="square" tIns="45700">
              <a:noAutofit/>
            </a:bodyPr>
            <a:lstStyle/>
            <a:p>
              <a:pPr indent="0" lvl="0" marL="0" marR="0" rtl="0" algn="r">
                <a:spcBef>
                  <a:spcPts val="0"/>
                </a:spcBef>
                <a:spcAft>
                  <a:spcPts val="0"/>
                </a:spcAft>
                <a:buNone/>
              </a:pPr>
              <a:r>
                <a:rPr b="1" lang="pt-BR" sz="1600">
                  <a:solidFill>
                    <a:schemeClr val="lt1"/>
                  </a:solidFill>
                  <a:latin typeface="Lustria"/>
                  <a:ea typeface="Lustria"/>
                  <a:cs typeface="Lustria"/>
                  <a:sym typeface="Lustria"/>
                </a:rPr>
                <a:t>Proporção de pacientes que apresentaram excursões de DHL</a:t>
              </a:r>
              <a:r>
                <a:rPr b="1" baseline="30000" lang="pt-BR" sz="1600">
                  <a:solidFill>
                    <a:schemeClr val="lt1"/>
                  </a:solidFill>
                  <a:latin typeface="Lustria"/>
                  <a:ea typeface="Lustria"/>
                  <a:cs typeface="Lustria"/>
                  <a:sym typeface="Lustria"/>
                </a:rPr>
                <a:t>†</a:t>
              </a:r>
              <a:r>
                <a:rPr b="1" lang="pt-BR" sz="1600">
                  <a:solidFill>
                    <a:schemeClr val="lt1"/>
                  </a:solidFill>
                  <a:latin typeface="Lustria"/>
                  <a:ea typeface="Lustria"/>
                  <a:cs typeface="Lustria"/>
                  <a:sym typeface="Lustria"/>
                </a:rPr>
                <a:t> nos estudos 301 e 302</a:t>
              </a:r>
              <a:r>
                <a:rPr b="1" baseline="30000" lang="pt-BR" sz="1600">
                  <a:solidFill>
                    <a:schemeClr val="lt1"/>
                  </a:solidFill>
                  <a:latin typeface="Lustria"/>
                  <a:ea typeface="Lustria"/>
                  <a:cs typeface="Lustria"/>
                  <a:sym typeface="Lustria"/>
                </a:rPr>
                <a:t>1</a:t>
              </a:r>
              <a:endParaRPr/>
            </a:p>
          </p:txBody>
        </p:sp>
        <p:grpSp>
          <p:nvGrpSpPr>
            <p:cNvPr id="11642" name="Google Shape;11642;p177"/>
            <p:cNvGrpSpPr/>
            <p:nvPr/>
          </p:nvGrpSpPr>
          <p:grpSpPr>
            <a:xfrm>
              <a:off x="1680396" y="2841073"/>
              <a:ext cx="857265" cy="714388"/>
              <a:chOff x="11419481" y="-853227"/>
              <a:chExt cx="857265" cy="714388"/>
            </a:xfrm>
          </p:grpSpPr>
          <p:sp>
            <p:nvSpPr>
              <p:cNvPr id="11643" name="Google Shape;11643;p177"/>
              <p:cNvSpPr/>
              <p:nvPr/>
            </p:nvSpPr>
            <p:spPr>
              <a:xfrm>
                <a:off x="11419481" y="-591276"/>
                <a:ext cx="857250" cy="452437"/>
              </a:xfrm>
              <a:custGeom>
                <a:rect b="b" l="l" r="r" t="t"/>
                <a:pathLst>
                  <a:path extrusionOk="0" h="452437" w="857250">
                    <a:moveTo>
                      <a:pt x="428625" y="0"/>
                    </a:moveTo>
                    <a:cubicBezTo>
                      <a:pt x="188271" y="0"/>
                      <a:pt x="0" y="73223"/>
                      <a:pt x="0" y="166688"/>
                    </a:cubicBezTo>
                    <a:lnTo>
                      <a:pt x="0" y="285750"/>
                    </a:lnTo>
                    <a:cubicBezTo>
                      <a:pt x="0" y="379214"/>
                      <a:pt x="188271" y="452438"/>
                      <a:pt x="428625" y="452438"/>
                    </a:cubicBezTo>
                    <a:cubicBezTo>
                      <a:pt x="668979" y="452438"/>
                      <a:pt x="857250" y="379214"/>
                      <a:pt x="857250" y="285750"/>
                    </a:cubicBezTo>
                    <a:lnTo>
                      <a:pt x="857250" y="166688"/>
                    </a:lnTo>
                    <a:cubicBezTo>
                      <a:pt x="857250" y="73223"/>
                      <a:pt x="668979" y="0"/>
                      <a:pt x="428625" y="0"/>
                    </a:cubicBezTo>
                    <a:close/>
                    <a:moveTo>
                      <a:pt x="178708" y="55029"/>
                    </a:moveTo>
                    <a:lnTo>
                      <a:pt x="404260" y="167881"/>
                    </a:lnTo>
                    <a:lnTo>
                      <a:pt x="212379" y="287020"/>
                    </a:lnTo>
                    <a:cubicBezTo>
                      <a:pt x="94659" y="259858"/>
                      <a:pt x="23813" y="212233"/>
                      <a:pt x="23813" y="166690"/>
                    </a:cubicBezTo>
                    <a:cubicBezTo>
                      <a:pt x="23813" y="125688"/>
                      <a:pt x="81260" y="82974"/>
                      <a:pt x="178708" y="55029"/>
                    </a:cubicBezTo>
                    <a:close/>
                    <a:moveTo>
                      <a:pt x="430006" y="179854"/>
                    </a:moveTo>
                    <a:lnTo>
                      <a:pt x="692201" y="274249"/>
                    </a:lnTo>
                    <a:lnTo>
                      <a:pt x="692201" y="274211"/>
                    </a:lnTo>
                    <a:cubicBezTo>
                      <a:pt x="606587" y="298992"/>
                      <a:pt x="517741" y="310898"/>
                      <a:pt x="428625" y="309558"/>
                    </a:cubicBezTo>
                    <a:cubicBezTo>
                      <a:pt x="367494" y="309855"/>
                      <a:pt x="306438" y="304646"/>
                      <a:pt x="246240" y="293968"/>
                    </a:cubicBezTo>
                    <a:close/>
                    <a:moveTo>
                      <a:pt x="23813" y="285743"/>
                    </a:moveTo>
                    <a:lnTo>
                      <a:pt x="23813" y="222454"/>
                    </a:lnTo>
                    <a:cubicBezTo>
                      <a:pt x="56182" y="258991"/>
                      <a:pt x="119767" y="289427"/>
                      <a:pt x="202892" y="309110"/>
                    </a:cubicBezTo>
                    <a:lnTo>
                      <a:pt x="202892" y="403765"/>
                    </a:lnTo>
                    <a:cubicBezTo>
                      <a:pt x="90897" y="376232"/>
                      <a:pt x="23813" y="330020"/>
                      <a:pt x="23813" y="285740"/>
                    </a:cubicBezTo>
                    <a:close/>
                    <a:moveTo>
                      <a:pt x="226705" y="409197"/>
                    </a:moveTo>
                    <a:lnTo>
                      <a:pt x="226705" y="314319"/>
                    </a:lnTo>
                    <a:cubicBezTo>
                      <a:pt x="293194" y="327342"/>
                      <a:pt x="360836" y="333705"/>
                      <a:pt x="428625" y="333369"/>
                    </a:cubicBezTo>
                    <a:cubicBezTo>
                      <a:pt x="539353" y="333369"/>
                      <a:pt x="639070" y="317780"/>
                      <a:pt x="714375" y="291846"/>
                    </a:cubicBezTo>
                    <a:lnTo>
                      <a:pt x="714375" y="385757"/>
                    </a:lnTo>
                    <a:cubicBezTo>
                      <a:pt x="643868" y="411355"/>
                      <a:pt x="545563" y="428619"/>
                      <a:pt x="428625" y="428619"/>
                    </a:cubicBezTo>
                    <a:cubicBezTo>
                      <a:pt x="360834" y="429066"/>
                      <a:pt x="293151" y="422555"/>
                      <a:pt x="226705" y="409197"/>
                    </a:cubicBezTo>
                    <a:close/>
                    <a:moveTo>
                      <a:pt x="833438" y="285743"/>
                    </a:moveTo>
                    <a:cubicBezTo>
                      <a:pt x="833438" y="317481"/>
                      <a:pt x="798909" y="350223"/>
                      <a:pt x="738188" y="376379"/>
                    </a:cubicBezTo>
                    <a:lnTo>
                      <a:pt x="738188" y="282990"/>
                    </a:lnTo>
                    <a:cubicBezTo>
                      <a:pt x="774092" y="270190"/>
                      <a:pt x="806611" y="249541"/>
                      <a:pt x="833438" y="222454"/>
                    </a:cubicBezTo>
                    <a:close/>
                    <a:moveTo>
                      <a:pt x="727624" y="261671"/>
                    </a:moveTo>
                    <a:lnTo>
                      <a:pt x="433388" y="155705"/>
                    </a:lnTo>
                    <a:lnTo>
                      <a:pt x="213941" y="46015"/>
                    </a:lnTo>
                    <a:cubicBezTo>
                      <a:pt x="277528" y="32100"/>
                      <a:pt x="342338" y="24733"/>
                      <a:pt x="407413" y="23989"/>
                    </a:cubicBezTo>
                    <a:cubicBezTo>
                      <a:pt x="421552" y="23765"/>
                      <a:pt x="435691" y="23765"/>
                      <a:pt x="449829" y="23989"/>
                    </a:cubicBezTo>
                    <a:cubicBezTo>
                      <a:pt x="680219" y="28156"/>
                      <a:pt x="833429" y="99705"/>
                      <a:pt x="833429" y="166673"/>
                    </a:cubicBezTo>
                    <a:cubicBezTo>
                      <a:pt x="833429" y="200196"/>
                      <a:pt x="794919" y="234874"/>
                      <a:pt x="727616" y="2616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44" name="Google Shape;11644;p177"/>
              <p:cNvSpPr/>
              <p:nvPr/>
            </p:nvSpPr>
            <p:spPr>
              <a:xfrm>
                <a:off x="11419481" y="-853214"/>
                <a:ext cx="71437" cy="71437"/>
              </a:xfrm>
              <a:custGeom>
                <a:rect b="b" l="l" r="r" t="t"/>
                <a:pathLst>
                  <a:path extrusionOk="0" h="71437" w="71437">
                    <a:moveTo>
                      <a:pt x="71438" y="0"/>
                    </a:moveTo>
                    <a:lnTo>
                      <a:pt x="0" y="0"/>
                    </a:lnTo>
                    <a:lnTo>
                      <a:pt x="0" y="71438"/>
                    </a:lnTo>
                    <a:lnTo>
                      <a:pt x="71438" y="71438"/>
                    </a:lnTo>
                    <a:close/>
                    <a:moveTo>
                      <a:pt x="47625" y="47625"/>
                    </a:moveTo>
                    <a:lnTo>
                      <a:pt x="23813" y="47625"/>
                    </a:lnTo>
                    <a:lnTo>
                      <a:pt x="23813" y="23813"/>
                    </a:lnTo>
                    <a:lnTo>
                      <a:pt x="47625" y="2381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45" name="Google Shape;11645;p177"/>
              <p:cNvSpPr/>
              <p:nvPr/>
            </p:nvSpPr>
            <p:spPr>
              <a:xfrm>
                <a:off x="11419481" y="-757964"/>
                <a:ext cx="71437" cy="71437"/>
              </a:xfrm>
              <a:custGeom>
                <a:rect b="b" l="l" r="r" t="t"/>
                <a:pathLst>
                  <a:path extrusionOk="0" h="71437" w="71437">
                    <a:moveTo>
                      <a:pt x="71438" y="0"/>
                    </a:moveTo>
                    <a:lnTo>
                      <a:pt x="0" y="0"/>
                    </a:lnTo>
                    <a:lnTo>
                      <a:pt x="0" y="71438"/>
                    </a:lnTo>
                    <a:lnTo>
                      <a:pt x="71438" y="71438"/>
                    </a:lnTo>
                    <a:close/>
                    <a:moveTo>
                      <a:pt x="47625" y="47625"/>
                    </a:moveTo>
                    <a:lnTo>
                      <a:pt x="23813" y="47625"/>
                    </a:lnTo>
                    <a:lnTo>
                      <a:pt x="23813" y="23813"/>
                    </a:lnTo>
                    <a:lnTo>
                      <a:pt x="47625" y="2381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46" name="Google Shape;11646;p177"/>
              <p:cNvSpPr/>
              <p:nvPr/>
            </p:nvSpPr>
            <p:spPr>
              <a:xfrm>
                <a:off x="11514731" y="-829401"/>
                <a:ext cx="140160" cy="23812"/>
              </a:xfrm>
              <a:custGeom>
                <a:rect b="b" l="l" r="r" t="t"/>
                <a:pathLst>
                  <a:path extrusionOk="0" h="23812" w="140160">
                    <a:moveTo>
                      <a:pt x="0" y="0"/>
                    </a:moveTo>
                    <a:lnTo>
                      <a:pt x="140160" y="0"/>
                    </a:lnTo>
                    <a:lnTo>
                      <a:pt x="140160" y="23813"/>
                    </a:lnTo>
                    <a:lnTo>
                      <a:pt x="0" y="2381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47" name="Google Shape;11647;p177"/>
              <p:cNvSpPr/>
              <p:nvPr/>
            </p:nvSpPr>
            <p:spPr>
              <a:xfrm>
                <a:off x="11514731" y="-734151"/>
                <a:ext cx="140160" cy="23812"/>
              </a:xfrm>
              <a:custGeom>
                <a:rect b="b" l="l" r="r" t="t"/>
                <a:pathLst>
                  <a:path extrusionOk="0" h="23812" w="140160">
                    <a:moveTo>
                      <a:pt x="0" y="0"/>
                    </a:moveTo>
                    <a:lnTo>
                      <a:pt x="140160" y="0"/>
                    </a:lnTo>
                    <a:lnTo>
                      <a:pt x="140160" y="23813"/>
                    </a:lnTo>
                    <a:lnTo>
                      <a:pt x="0" y="2381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48" name="Google Shape;11648;p177"/>
              <p:cNvSpPr/>
              <p:nvPr/>
            </p:nvSpPr>
            <p:spPr>
              <a:xfrm>
                <a:off x="12062421" y="-853227"/>
                <a:ext cx="214325" cy="214328"/>
              </a:xfrm>
              <a:custGeom>
                <a:rect b="b" l="l" r="r" t="t"/>
                <a:pathLst>
                  <a:path extrusionOk="0" h="214328" w="214325">
                    <a:moveTo>
                      <a:pt x="107153" y="214326"/>
                    </a:moveTo>
                    <a:cubicBezTo>
                      <a:pt x="150500" y="214326"/>
                      <a:pt x="189567" y="188206"/>
                      <a:pt x="206166" y="148172"/>
                    </a:cubicBezTo>
                    <a:cubicBezTo>
                      <a:pt x="222760" y="108137"/>
                      <a:pt x="213570" y="62037"/>
                      <a:pt x="182911" y="31414"/>
                    </a:cubicBezTo>
                    <a:cubicBezTo>
                      <a:pt x="152290" y="755"/>
                      <a:pt x="106190" y="-8435"/>
                      <a:pt x="66154" y="8160"/>
                    </a:cubicBezTo>
                    <a:cubicBezTo>
                      <a:pt x="26119" y="24754"/>
                      <a:pt x="0" y="63822"/>
                      <a:pt x="0" y="107172"/>
                    </a:cubicBezTo>
                    <a:cubicBezTo>
                      <a:pt x="74" y="166331"/>
                      <a:pt x="47997" y="214252"/>
                      <a:pt x="107156" y="214329"/>
                    </a:cubicBezTo>
                    <a:close/>
                    <a:moveTo>
                      <a:pt x="189529" y="95263"/>
                    </a:moveTo>
                    <a:lnTo>
                      <a:pt x="119060" y="95263"/>
                    </a:lnTo>
                    <a:lnTo>
                      <a:pt x="119060" y="24793"/>
                    </a:lnTo>
                    <a:cubicBezTo>
                      <a:pt x="155559" y="30077"/>
                      <a:pt x="184247" y="58763"/>
                      <a:pt x="189529" y="95263"/>
                    </a:cubicBezTo>
                    <a:close/>
                    <a:moveTo>
                      <a:pt x="95247" y="24793"/>
                    </a:moveTo>
                    <a:lnTo>
                      <a:pt x="95247" y="119076"/>
                    </a:lnTo>
                    <a:lnTo>
                      <a:pt x="189529" y="119076"/>
                    </a:lnTo>
                    <a:cubicBezTo>
                      <a:pt x="185065" y="150329"/>
                      <a:pt x="163336" y="176374"/>
                      <a:pt x="133384" y="186346"/>
                    </a:cubicBezTo>
                    <a:cubicBezTo>
                      <a:pt x="103433" y="196318"/>
                      <a:pt x="70430" y="188541"/>
                      <a:pt x="48106" y="166217"/>
                    </a:cubicBezTo>
                    <a:cubicBezTo>
                      <a:pt x="25782" y="143892"/>
                      <a:pt x="18005" y="110890"/>
                      <a:pt x="27977" y="80939"/>
                    </a:cubicBezTo>
                    <a:cubicBezTo>
                      <a:pt x="37949" y="50987"/>
                      <a:pt x="63993" y="29258"/>
                      <a:pt x="95247" y="247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11649" name="Google Shape;11649;p177"/>
          <p:cNvSpPr/>
          <p:nvPr/>
        </p:nvSpPr>
        <p:spPr>
          <a:xfrm>
            <a:off x="7311566" y="3934330"/>
            <a:ext cx="1090484"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600">
                <a:solidFill>
                  <a:schemeClr val="lt2"/>
                </a:solidFill>
                <a:latin typeface="Calibri"/>
                <a:ea typeface="Calibri"/>
                <a:cs typeface="Calibri"/>
                <a:sym typeface="Calibri"/>
              </a:rPr>
              <a:t>ravulizumabe</a:t>
            </a:r>
            <a:endParaRPr b="1" baseline="30000" sz="1600">
              <a:solidFill>
                <a:schemeClr val="lt2"/>
              </a:solidFill>
              <a:latin typeface="Calibri"/>
              <a:ea typeface="Calibri"/>
              <a:cs typeface="Calibri"/>
              <a:sym typeface="Calibri"/>
            </a:endParaRPr>
          </a:p>
        </p:txBody>
      </p:sp>
      <p:sp>
        <p:nvSpPr>
          <p:cNvPr id="11650" name="Google Shape;11650;p177"/>
          <p:cNvSpPr/>
          <p:nvPr/>
        </p:nvSpPr>
        <p:spPr>
          <a:xfrm>
            <a:off x="5309710" y="3946362"/>
            <a:ext cx="1170704" cy="285006"/>
          </a:xfrm>
          <a:prstGeom prst="rect">
            <a:avLst/>
          </a:prstGeom>
          <a:noFill/>
          <a:ln>
            <a:noFill/>
          </a:ln>
        </p:spPr>
        <p:txBody>
          <a:bodyPr anchorCtr="0" anchor="t" bIns="45700" lIns="0" spcFirstLastPara="1" rIns="0" wrap="square" tIns="0">
            <a:noAutofit/>
          </a:bodyPr>
          <a:lstStyle/>
          <a:p>
            <a:pPr indent="0" lvl="0" marL="0" marR="0" rtl="0" algn="ctr">
              <a:spcBef>
                <a:spcPts val="0"/>
              </a:spcBef>
              <a:spcAft>
                <a:spcPts val="0"/>
              </a:spcAft>
              <a:buNone/>
            </a:pPr>
            <a:r>
              <a:rPr b="1" lang="pt-BR" sz="1600">
                <a:solidFill>
                  <a:schemeClr val="dk2"/>
                </a:solidFill>
                <a:latin typeface="Calibri"/>
                <a:ea typeface="Calibri"/>
                <a:cs typeface="Calibri"/>
                <a:sym typeface="Calibri"/>
              </a:rPr>
              <a:t>eculizumabe</a:t>
            </a:r>
            <a:endParaRPr b="1" baseline="30000" sz="1600">
              <a:solidFill>
                <a:schemeClr val="dk2"/>
              </a:solidFill>
              <a:latin typeface="Calibri"/>
              <a:ea typeface="Calibri"/>
              <a:cs typeface="Calibri"/>
              <a:sym typeface="Calibri"/>
            </a:endParaRPr>
          </a:p>
        </p:txBody>
      </p:sp>
      <p:grpSp>
        <p:nvGrpSpPr>
          <p:cNvPr id="11651" name="Google Shape;11651;p177"/>
          <p:cNvGrpSpPr/>
          <p:nvPr/>
        </p:nvGrpSpPr>
        <p:grpSpPr>
          <a:xfrm>
            <a:off x="1542563" y="2241160"/>
            <a:ext cx="8851636" cy="1519972"/>
            <a:chOff x="1542563" y="2241160"/>
            <a:chExt cx="8851636" cy="1519972"/>
          </a:xfrm>
        </p:grpSpPr>
        <p:sp>
          <p:nvSpPr>
            <p:cNvPr id="11652" name="Google Shape;11652;p177"/>
            <p:cNvSpPr/>
            <p:nvPr/>
          </p:nvSpPr>
          <p:spPr>
            <a:xfrm>
              <a:off x="1542563" y="3404942"/>
              <a:ext cx="3016313" cy="252000"/>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lang="pt-BR" sz="1400">
                  <a:solidFill>
                    <a:schemeClr val="dk1"/>
                  </a:solidFill>
                  <a:latin typeface="Calibri"/>
                  <a:ea typeface="Calibri"/>
                  <a:cs typeface="Calibri"/>
                  <a:sym typeface="Calibri"/>
                </a:rPr>
                <a:t>Período de 26 semanas</a:t>
              </a:r>
              <a:endParaRPr sz="1100">
                <a:solidFill>
                  <a:schemeClr val="dk1"/>
                </a:solidFill>
                <a:latin typeface="Calibri"/>
                <a:ea typeface="Calibri"/>
                <a:cs typeface="Calibri"/>
                <a:sym typeface="Calibri"/>
              </a:endParaRPr>
            </a:p>
          </p:txBody>
        </p:sp>
        <p:sp>
          <p:nvSpPr>
            <p:cNvPr id="11653" name="Google Shape;11653;p177"/>
            <p:cNvSpPr/>
            <p:nvPr/>
          </p:nvSpPr>
          <p:spPr>
            <a:xfrm>
              <a:off x="2520668" y="2391821"/>
              <a:ext cx="2038208" cy="821816"/>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b="1" lang="pt-BR" sz="1800">
                  <a:solidFill>
                    <a:schemeClr val="lt2"/>
                  </a:solidFill>
                  <a:latin typeface="Calibri"/>
                  <a:ea typeface="Calibri"/>
                  <a:cs typeface="Calibri"/>
                  <a:sym typeface="Calibri"/>
                </a:rPr>
                <a:t>Fase III </a:t>
              </a:r>
              <a:endParaRPr/>
            </a:p>
            <a:p>
              <a:pPr indent="0" lvl="0" marL="0" marR="0" rtl="0" algn="r">
                <a:spcBef>
                  <a:spcPts val="300"/>
                </a:spcBef>
                <a:spcAft>
                  <a:spcPts val="0"/>
                </a:spcAft>
                <a:buNone/>
              </a:pPr>
              <a:r>
                <a:rPr b="1" lang="pt-BR" sz="1800">
                  <a:solidFill>
                    <a:schemeClr val="lt2"/>
                  </a:solidFill>
                  <a:latin typeface="Calibri"/>
                  <a:ea typeface="Calibri"/>
                  <a:cs typeface="Calibri"/>
                  <a:sym typeface="Calibri"/>
                </a:rPr>
                <a:t>ALXN1210-PNH-301</a:t>
              </a:r>
              <a:endParaRPr/>
            </a:p>
            <a:p>
              <a:pPr indent="0" lvl="0" marL="0" marR="0" rtl="0" algn="r">
                <a:spcBef>
                  <a:spcPts val="300"/>
                </a:spcBef>
                <a:spcAft>
                  <a:spcPts val="0"/>
                </a:spcAft>
                <a:buNone/>
              </a:pPr>
              <a:r>
                <a:rPr b="1" i="1" lang="pt-BR" sz="1200">
                  <a:solidFill>
                    <a:schemeClr val="dk1"/>
                  </a:solidFill>
                  <a:latin typeface="Calibri"/>
                  <a:ea typeface="Calibri"/>
                  <a:cs typeface="Calibri"/>
                  <a:sym typeface="Calibri"/>
                </a:rPr>
                <a:t>Pacientes virgens de tratamento</a:t>
              </a:r>
              <a:endParaRPr/>
            </a:p>
            <a:p>
              <a:pPr indent="0" lvl="0" marL="0" marR="0" rtl="0" algn="r">
                <a:spcBef>
                  <a:spcPts val="0"/>
                </a:spcBef>
                <a:spcAft>
                  <a:spcPts val="0"/>
                </a:spcAft>
                <a:buNone/>
              </a:pPr>
              <a:r>
                <a:t/>
              </a:r>
              <a:endParaRPr sz="1100">
                <a:solidFill>
                  <a:schemeClr val="dk1"/>
                </a:solidFill>
                <a:latin typeface="Calibri"/>
                <a:ea typeface="Calibri"/>
                <a:cs typeface="Calibri"/>
                <a:sym typeface="Calibri"/>
              </a:endParaRPr>
            </a:p>
          </p:txBody>
        </p:sp>
        <p:grpSp>
          <p:nvGrpSpPr>
            <p:cNvPr id="11654" name="Google Shape;11654;p177"/>
            <p:cNvGrpSpPr/>
            <p:nvPr/>
          </p:nvGrpSpPr>
          <p:grpSpPr>
            <a:xfrm>
              <a:off x="7085730" y="2241160"/>
              <a:ext cx="1473672" cy="1473672"/>
              <a:chOff x="3598132" y="3263829"/>
              <a:chExt cx="1326441" cy="1326441"/>
            </a:xfrm>
          </p:grpSpPr>
          <p:sp>
            <p:nvSpPr>
              <p:cNvPr id="11655" name="Google Shape;11655;p177"/>
              <p:cNvSpPr/>
              <p:nvPr/>
            </p:nvSpPr>
            <p:spPr>
              <a:xfrm>
                <a:off x="3598132" y="3263829"/>
                <a:ext cx="1326441" cy="1326441"/>
              </a:xfrm>
              <a:prstGeom prst="ellipse">
                <a:avLst/>
              </a:prstGeom>
              <a:solidFill>
                <a:schemeClr val="lt1"/>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56" name="Google Shape;11656;p177"/>
              <p:cNvSpPr/>
              <p:nvPr/>
            </p:nvSpPr>
            <p:spPr>
              <a:xfrm rot="-5400000">
                <a:off x="3605639" y="3263829"/>
                <a:ext cx="1310479" cy="1310479"/>
              </a:xfrm>
              <a:prstGeom prst="pie">
                <a:avLst>
                  <a:gd fmla="val 0" name="adj1"/>
                  <a:gd fmla="val 2088331" name="adj2"/>
                </a:avLst>
              </a:prstGeom>
              <a:solidFill>
                <a:schemeClr val="lt2"/>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57" name="Google Shape;11657;p177"/>
              <p:cNvSpPr/>
              <p:nvPr/>
            </p:nvSpPr>
            <p:spPr>
              <a:xfrm>
                <a:off x="3788961" y="3455132"/>
                <a:ext cx="943834" cy="943834"/>
              </a:xfrm>
              <a:prstGeom prst="ellipse">
                <a:avLst/>
              </a:prstGeom>
              <a:solidFill>
                <a:schemeClr val="lt1">
                  <a:alpha val="89803"/>
                </a:schemeClr>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58" name="Google Shape;11658;p177"/>
              <p:cNvSpPr/>
              <p:nvPr/>
            </p:nvSpPr>
            <p:spPr>
              <a:xfrm>
                <a:off x="3989758" y="3800131"/>
                <a:ext cx="542238" cy="464352"/>
              </a:xfrm>
              <a:prstGeom prst="rect">
                <a:avLst/>
              </a:prstGeom>
              <a:noFill/>
              <a:ln>
                <a:noFill/>
              </a:ln>
              <a:effectLst>
                <a:outerShdw blurRad="76200" sx="92000" rotWithShape="0" dir="5400000" dist="50800" sy="92000">
                  <a:schemeClr val="dk1">
                    <a:alpha val="20784"/>
                  </a:schemeClr>
                </a:outerShdw>
              </a:effectLst>
            </p:spPr>
            <p:txBody>
              <a:bodyPr anchorCtr="0" anchor="t" bIns="0" lIns="0" spcFirstLastPara="1" rIns="0" wrap="square" tIns="0">
                <a:noAutofit/>
              </a:bodyPr>
              <a:lstStyle/>
              <a:p>
                <a:pPr indent="0" lvl="0" marL="0" marR="0" rtl="0" algn="ctr">
                  <a:spcBef>
                    <a:spcPts val="0"/>
                  </a:spcBef>
                  <a:spcAft>
                    <a:spcPts val="0"/>
                  </a:spcAft>
                  <a:buNone/>
                </a:pPr>
                <a:r>
                  <a:rPr b="1" lang="pt-BR" sz="1800">
                    <a:solidFill>
                      <a:schemeClr val="dk1"/>
                    </a:solidFill>
                    <a:latin typeface="Calibri"/>
                    <a:ea typeface="Calibri"/>
                    <a:cs typeface="Calibri"/>
                    <a:sym typeface="Calibri"/>
                  </a:rPr>
                  <a:t>~9%</a:t>
                </a:r>
                <a:endParaRPr/>
              </a:p>
            </p:txBody>
          </p:sp>
        </p:grpSp>
        <p:grpSp>
          <p:nvGrpSpPr>
            <p:cNvPr id="11659" name="Google Shape;11659;p177"/>
            <p:cNvGrpSpPr/>
            <p:nvPr/>
          </p:nvGrpSpPr>
          <p:grpSpPr>
            <a:xfrm>
              <a:off x="5157862" y="2287460"/>
              <a:ext cx="1474399" cy="1473672"/>
              <a:chOff x="1120080" y="3094122"/>
              <a:chExt cx="1738787" cy="1737928"/>
            </a:xfrm>
          </p:grpSpPr>
          <p:sp>
            <p:nvSpPr>
              <p:cNvPr id="11660" name="Google Shape;11660;p177"/>
              <p:cNvSpPr/>
              <p:nvPr/>
            </p:nvSpPr>
            <p:spPr>
              <a:xfrm>
                <a:off x="1120080" y="3094122"/>
                <a:ext cx="1737928" cy="1737928"/>
              </a:xfrm>
              <a:prstGeom prst="ellipse">
                <a:avLst/>
              </a:prstGeom>
              <a:solidFill>
                <a:schemeClr val="lt1"/>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61" name="Google Shape;11661;p177"/>
              <p:cNvSpPr/>
              <p:nvPr/>
            </p:nvSpPr>
            <p:spPr>
              <a:xfrm rot="-5400000">
                <a:off x="1141852" y="3094122"/>
                <a:ext cx="1717014" cy="1717015"/>
              </a:xfrm>
              <a:prstGeom prst="pie">
                <a:avLst>
                  <a:gd fmla="val 0" name="adj1"/>
                  <a:gd fmla="val 4246507" name="adj2"/>
                </a:avLst>
              </a:prstGeom>
              <a:solidFill>
                <a:schemeClr val="dk2"/>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62" name="Google Shape;11662;p177"/>
              <p:cNvSpPr/>
              <p:nvPr/>
            </p:nvSpPr>
            <p:spPr>
              <a:xfrm>
                <a:off x="1370729" y="3344771"/>
                <a:ext cx="1236629" cy="1236629"/>
              </a:xfrm>
              <a:prstGeom prst="ellipse">
                <a:avLst/>
              </a:prstGeom>
              <a:solidFill>
                <a:schemeClr val="lt1">
                  <a:alpha val="89803"/>
                </a:schemeClr>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63" name="Google Shape;11663;p177"/>
              <p:cNvSpPr/>
              <p:nvPr/>
            </p:nvSpPr>
            <p:spPr>
              <a:xfrm>
                <a:off x="1360826" y="3774685"/>
                <a:ext cx="1246534" cy="484065"/>
              </a:xfrm>
              <a:prstGeom prst="rect">
                <a:avLst/>
              </a:prstGeom>
              <a:noFill/>
              <a:ln>
                <a:noFill/>
              </a:ln>
              <a:effectLst>
                <a:outerShdw blurRad="76200" sx="92000" rotWithShape="0" dir="5400000" dist="50800" sy="92000">
                  <a:schemeClr val="dk1">
                    <a:alpha val="20784"/>
                  </a:schemeClr>
                </a:outerShdw>
              </a:effectLst>
            </p:spPr>
            <p:txBody>
              <a:bodyPr anchorCtr="0" anchor="t" bIns="0" lIns="0" spcFirstLastPara="1" rIns="0" wrap="square" tIns="0">
                <a:noAutofit/>
              </a:bodyPr>
              <a:lstStyle/>
              <a:p>
                <a:pPr indent="0" lvl="0" marL="0" marR="0" rtl="0" algn="ctr">
                  <a:spcBef>
                    <a:spcPts val="0"/>
                  </a:spcBef>
                  <a:spcAft>
                    <a:spcPts val="0"/>
                  </a:spcAft>
                  <a:buNone/>
                </a:pPr>
                <a:r>
                  <a:rPr b="1" lang="pt-BR" sz="1800">
                    <a:solidFill>
                      <a:schemeClr val="dk1"/>
                    </a:solidFill>
                    <a:latin typeface="Calibri"/>
                    <a:ea typeface="Calibri"/>
                    <a:cs typeface="Calibri"/>
                    <a:sym typeface="Calibri"/>
                  </a:rPr>
                  <a:t>~21%</a:t>
                </a:r>
                <a:endParaRPr/>
              </a:p>
            </p:txBody>
          </p:sp>
        </p:grpSp>
        <p:sp>
          <p:nvSpPr>
            <p:cNvPr id="11664" name="Google Shape;11664;p177"/>
            <p:cNvSpPr/>
            <p:nvPr/>
          </p:nvSpPr>
          <p:spPr>
            <a:xfrm>
              <a:off x="8629151" y="2718715"/>
              <a:ext cx="1765048" cy="63094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DET: –11,7%</a:t>
              </a:r>
              <a:br>
                <a:rPr lang="pt-BR" sz="1050">
                  <a:solidFill>
                    <a:schemeClr val="dk1"/>
                  </a:solidFill>
                  <a:latin typeface="Calibri"/>
                  <a:ea typeface="Calibri"/>
                  <a:cs typeface="Calibri"/>
                  <a:sym typeface="Calibri"/>
                </a:rPr>
              </a:br>
              <a:r>
                <a:rPr lang="pt-BR" sz="1050">
                  <a:solidFill>
                    <a:schemeClr val="dk1"/>
                  </a:solidFill>
                  <a:latin typeface="Calibri"/>
                  <a:ea typeface="Calibri"/>
                  <a:cs typeface="Calibri"/>
                  <a:sym typeface="Calibri"/>
                </a:rPr>
                <a:t>(IC-95% = –20,7 a –2,7)</a:t>
              </a:r>
              <a:br>
                <a:rPr lang="pt-BR" sz="1050">
                  <a:solidFill>
                    <a:schemeClr val="dk1"/>
                  </a:solidFill>
                  <a:latin typeface="Calibri"/>
                  <a:ea typeface="Calibri"/>
                  <a:cs typeface="Calibri"/>
                  <a:sym typeface="Calibri"/>
                </a:rPr>
              </a:br>
              <a:r>
                <a:rPr i="1" lang="pt-BR" sz="1050">
                  <a:solidFill>
                    <a:schemeClr val="dk1"/>
                  </a:solidFill>
                  <a:latin typeface="Calibri"/>
                  <a:ea typeface="Calibri"/>
                  <a:cs typeface="Calibri"/>
                  <a:sym typeface="Calibri"/>
                </a:rPr>
                <a:t>p</a:t>
              </a:r>
              <a:r>
                <a:rPr lang="pt-BR" sz="1050">
                  <a:solidFill>
                    <a:schemeClr val="dk1"/>
                  </a:solidFill>
                  <a:latin typeface="Calibri"/>
                  <a:ea typeface="Calibri"/>
                  <a:cs typeface="Calibri"/>
                  <a:sym typeface="Calibri"/>
                </a:rPr>
                <a:t>=0,012</a:t>
              </a:r>
              <a:r>
                <a:rPr baseline="30000" lang="pt-BR" sz="1050">
                  <a:solidFill>
                    <a:schemeClr val="dk1"/>
                  </a:solidFill>
                  <a:latin typeface="Calibri"/>
                  <a:ea typeface="Calibri"/>
                  <a:cs typeface="Calibri"/>
                  <a:sym typeface="Calibri"/>
                </a:rPr>
                <a:t>1</a:t>
              </a:r>
              <a:endParaRPr/>
            </a:p>
          </p:txBody>
        </p:sp>
      </p:grpSp>
      <p:grpSp>
        <p:nvGrpSpPr>
          <p:cNvPr id="11665" name="Google Shape;11665;p177"/>
          <p:cNvGrpSpPr/>
          <p:nvPr/>
        </p:nvGrpSpPr>
        <p:grpSpPr>
          <a:xfrm>
            <a:off x="1515111" y="4388709"/>
            <a:ext cx="8879088" cy="1522022"/>
            <a:chOff x="1515111" y="4388709"/>
            <a:chExt cx="8879088" cy="1522022"/>
          </a:xfrm>
        </p:grpSpPr>
        <p:sp>
          <p:nvSpPr>
            <p:cNvPr id="11666" name="Google Shape;11666;p177"/>
            <p:cNvSpPr/>
            <p:nvPr/>
          </p:nvSpPr>
          <p:spPr>
            <a:xfrm>
              <a:off x="1515111" y="5570171"/>
              <a:ext cx="3043765" cy="252000"/>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lang="pt-BR" sz="1400">
                  <a:solidFill>
                    <a:schemeClr val="dk1"/>
                  </a:solidFill>
                  <a:latin typeface="Calibri"/>
                  <a:ea typeface="Calibri"/>
                  <a:cs typeface="Calibri"/>
                  <a:sym typeface="Calibri"/>
                </a:rPr>
                <a:t>Período de 26 semanas</a:t>
              </a:r>
              <a:endParaRPr sz="1100">
                <a:solidFill>
                  <a:schemeClr val="dk1"/>
                </a:solidFill>
                <a:latin typeface="Calibri"/>
                <a:ea typeface="Calibri"/>
                <a:cs typeface="Calibri"/>
                <a:sym typeface="Calibri"/>
              </a:endParaRPr>
            </a:p>
          </p:txBody>
        </p:sp>
        <p:grpSp>
          <p:nvGrpSpPr>
            <p:cNvPr id="11667" name="Google Shape;11667;p177"/>
            <p:cNvGrpSpPr/>
            <p:nvPr/>
          </p:nvGrpSpPr>
          <p:grpSpPr>
            <a:xfrm>
              <a:off x="2443840" y="4388709"/>
              <a:ext cx="7950359" cy="1522022"/>
              <a:chOff x="2443840" y="4388709"/>
              <a:chExt cx="7950359" cy="1522022"/>
            </a:xfrm>
          </p:grpSpPr>
          <p:sp>
            <p:nvSpPr>
              <p:cNvPr id="11668" name="Google Shape;11668;p177"/>
              <p:cNvSpPr/>
              <p:nvPr/>
            </p:nvSpPr>
            <p:spPr>
              <a:xfrm>
                <a:off x="2443840" y="4557050"/>
                <a:ext cx="2115036" cy="821816"/>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b="1" lang="pt-BR" sz="1800">
                    <a:solidFill>
                      <a:schemeClr val="lt2"/>
                    </a:solidFill>
                    <a:latin typeface="Calibri"/>
                    <a:ea typeface="Calibri"/>
                    <a:cs typeface="Calibri"/>
                    <a:sym typeface="Calibri"/>
                  </a:rPr>
                  <a:t>Fase III </a:t>
                </a:r>
                <a:endParaRPr/>
              </a:p>
              <a:p>
                <a:pPr indent="0" lvl="0" marL="0" marR="0" rtl="0" algn="r">
                  <a:spcBef>
                    <a:spcPts val="300"/>
                  </a:spcBef>
                  <a:spcAft>
                    <a:spcPts val="0"/>
                  </a:spcAft>
                  <a:buNone/>
                </a:pPr>
                <a:r>
                  <a:rPr b="1" lang="pt-BR" sz="1800">
                    <a:solidFill>
                      <a:schemeClr val="lt2"/>
                    </a:solidFill>
                    <a:latin typeface="Calibri"/>
                    <a:ea typeface="Calibri"/>
                    <a:cs typeface="Calibri"/>
                    <a:sym typeface="Calibri"/>
                  </a:rPr>
                  <a:t>ALXN1210-PNH-302</a:t>
                </a:r>
                <a:endParaRPr/>
              </a:p>
              <a:p>
                <a:pPr indent="0" lvl="0" marL="0" marR="0" rtl="0" algn="r">
                  <a:spcBef>
                    <a:spcPts val="300"/>
                  </a:spcBef>
                  <a:spcAft>
                    <a:spcPts val="0"/>
                  </a:spcAft>
                  <a:buNone/>
                </a:pPr>
                <a:r>
                  <a:rPr b="1" i="1" lang="pt-BR" sz="1200">
                    <a:solidFill>
                      <a:schemeClr val="dk1"/>
                    </a:solidFill>
                    <a:latin typeface="Calibri"/>
                    <a:ea typeface="Calibri"/>
                    <a:cs typeface="Calibri"/>
                    <a:sym typeface="Calibri"/>
                  </a:rPr>
                  <a:t>Previamente tratados </a:t>
                </a:r>
                <a:br>
                  <a:rPr b="1" i="1" lang="pt-BR" sz="1200">
                    <a:solidFill>
                      <a:schemeClr val="dk1"/>
                    </a:solidFill>
                    <a:latin typeface="Calibri"/>
                    <a:ea typeface="Calibri"/>
                    <a:cs typeface="Calibri"/>
                    <a:sym typeface="Calibri"/>
                  </a:rPr>
                </a:br>
                <a:r>
                  <a:rPr b="1" i="1" lang="pt-BR" sz="1200">
                    <a:solidFill>
                      <a:schemeClr val="dk1"/>
                    </a:solidFill>
                    <a:latin typeface="Calibri"/>
                    <a:ea typeface="Calibri"/>
                    <a:cs typeface="Calibri"/>
                    <a:sym typeface="Calibri"/>
                  </a:rPr>
                  <a:t>com inibidor de C5</a:t>
                </a:r>
                <a:endParaRPr sz="1050">
                  <a:solidFill>
                    <a:schemeClr val="dk1"/>
                  </a:solidFill>
                  <a:latin typeface="Calibri"/>
                  <a:ea typeface="Calibri"/>
                  <a:cs typeface="Calibri"/>
                  <a:sym typeface="Calibri"/>
                </a:endParaRPr>
              </a:p>
            </p:txBody>
          </p:sp>
          <p:grpSp>
            <p:nvGrpSpPr>
              <p:cNvPr id="11669" name="Google Shape;11669;p177"/>
              <p:cNvGrpSpPr/>
              <p:nvPr/>
            </p:nvGrpSpPr>
            <p:grpSpPr>
              <a:xfrm>
                <a:off x="7085730" y="4437059"/>
                <a:ext cx="1473672" cy="1473672"/>
                <a:chOff x="3598132" y="3263829"/>
                <a:chExt cx="1326441" cy="1326441"/>
              </a:xfrm>
            </p:grpSpPr>
            <p:sp>
              <p:nvSpPr>
                <p:cNvPr id="11670" name="Google Shape;11670;p177"/>
                <p:cNvSpPr/>
                <p:nvPr/>
              </p:nvSpPr>
              <p:spPr>
                <a:xfrm>
                  <a:off x="3598132" y="3263829"/>
                  <a:ext cx="1326441" cy="1326441"/>
                </a:xfrm>
                <a:prstGeom prst="ellipse">
                  <a:avLst/>
                </a:prstGeom>
                <a:solidFill>
                  <a:schemeClr val="lt1"/>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71" name="Google Shape;11671;p177"/>
                <p:cNvSpPr/>
                <p:nvPr/>
              </p:nvSpPr>
              <p:spPr>
                <a:xfrm rot="-5400000">
                  <a:off x="3605639" y="3263829"/>
                  <a:ext cx="1310479" cy="1310479"/>
                </a:xfrm>
                <a:prstGeom prst="pie">
                  <a:avLst>
                    <a:gd fmla="val 0" name="adj1"/>
                    <a:gd fmla="val 1049311" name="adj2"/>
                  </a:avLst>
                </a:prstGeom>
                <a:solidFill>
                  <a:schemeClr val="lt2"/>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72" name="Google Shape;11672;p177"/>
                <p:cNvSpPr/>
                <p:nvPr/>
              </p:nvSpPr>
              <p:spPr>
                <a:xfrm>
                  <a:off x="3788961" y="3455132"/>
                  <a:ext cx="943834" cy="943834"/>
                </a:xfrm>
                <a:prstGeom prst="ellipse">
                  <a:avLst/>
                </a:prstGeom>
                <a:solidFill>
                  <a:schemeClr val="lt1">
                    <a:alpha val="89803"/>
                  </a:schemeClr>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73" name="Google Shape;11673;p177"/>
                <p:cNvSpPr/>
                <p:nvPr/>
              </p:nvSpPr>
              <p:spPr>
                <a:xfrm>
                  <a:off x="3989758" y="3775905"/>
                  <a:ext cx="542238" cy="341853"/>
                </a:xfrm>
                <a:prstGeom prst="rect">
                  <a:avLst/>
                </a:prstGeom>
                <a:noFill/>
                <a:ln>
                  <a:noFill/>
                </a:ln>
                <a:effectLst>
                  <a:outerShdw blurRad="76200" sx="92000" rotWithShape="0" dir="5400000" dist="50800" sy="92000">
                    <a:schemeClr val="dk1">
                      <a:alpha val="20784"/>
                    </a:schemeClr>
                  </a:outerShdw>
                </a:effectLst>
              </p:spPr>
              <p:txBody>
                <a:bodyPr anchorCtr="0" anchor="t" bIns="0" lIns="0" spcFirstLastPara="1" rIns="0" wrap="square" tIns="0">
                  <a:noAutofit/>
                </a:bodyPr>
                <a:lstStyle/>
                <a:p>
                  <a:pPr indent="0" lvl="0" marL="0" marR="0" rtl="0" algn="ctr">
                    <a:spcBef>
                      <a:spcPts val="0"/>
                    </a:spcBef>
                    <a:spcAft>
                      <a:spcPts val="0"/>
                    </a:spcAft>
                    <a:buNone/>
                  </a:pPr>
                  <a:r>
                    <a:rPr b="1" lang="pt-BR" sz="1800">
                      <a:solidFill>
                        <a:schemeClr val="dk1"/>
                      </a:solidFill>
                      <a:latin typeface="Calibri"/>
                      <a:ea typeface="Calibri"/>
                      <a:cs typeface="Calibri"/>
                      <a:sym typeface="Calibri"/>
                    </a:rPr>
                    <a:t>~5%</a:t>
                  </a:r>
                  <a:endParaRPr/>
                </a:p>
              </p:txBody>
            </p:sp>
          </p:grpSp>
          <p:grpSp>
            <p:nvGrpSpPr>
              <p:cNvPr id="11674" name="Google Shape;11674;p177"/>
              <p:cNvGrpSpPr/>
              <p:nvPr/>
            </p:nvGrpSpPr>
            <p:grpSpPr>
              <a:xfrm>
                <a:off x="5091524" y="4388709"/>
                <a:ext cx="1474399" cy="1473672"/>
                <a:chOff x="1120080" y="3094122"/>
                <a:chExt cx="1738787" cy="1737928"/>
              </a:xfrm>
            </p:grpSpPr>
            <p:sp>
              <p:nvSpPr>
                <p:cNvPr id="11675" name="Google Shape;11675;p177"/>
                <p:cNvSpPr/>
                <p:nvPr/>
              </p:nvSpPr>
              <p:spPr>
                <a:xfrm>
                  <a:off x="1120080" y="3094122"/>
                  <a:ext cx="1737928" cy="1737928"/>
                </a:xfrm>
                <a:prstGeom prst="ellipse">
                  <a:avLst/>
                </a:prstGeom>
                <a:solidFill>
                  <a:schemeClr val="lt1"/>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76" name="Google Shape;11676;p177"/>
                <p:cNvSpPr/>
                <p:nvPr/>
              </p:nvSpPr>
              <p:spPr>
                <a:xfrm rot="-5400000">
                  <a:off x="1141852" y="3094122"/>
                  <a:ext cx="1717014" cy="1717015"/>
                </a:xfrm>
                <a:prstGeom prst="pie">
                  <a:avLst>
                    <a:gd fmla="val 0" name="adj1"/>
                    <a:gd fmla="val 2755658" name="adj2"/>
                  </a:avLst>
                </a:prstGeom>
                <a:solidFill>
                  <a:schemeClr val="dk2"/>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77" name="Google Shape;11677;p177"/>
                <p:cNvSpPr/>
                <p:nvPr/>
              </p:nvSpPr>
              <p:spPr>
                <a:xfrm>
                  <a:off x="1370729" y="3344771"/>
                  <a:ext cx="1236629" cy="1236629"/>
                </a:xfrm>
                <a:prstGeom prst="ellipse">
                  <a:avLst/>
                </a:prstGeom>
                <a:solidFill>
                  <a:schemeClr val="lt1">
                    <a:alpha val="89803"/>
                  </a:schemeClr>
                </a:solidFill>
                <a:ln>
                  <a:noFill/>
                </a:ln>
                <a:effectLst>
                  <a:outerShdw blurRad="76200" sx="92000" rotWithShape="0" dir="5400000" dist="50800" sy="92000">
                    <a:schemeClr val="dk1">
                      <a:alpha val="20784"/>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678" name="Google Shape;11678;p177"/>
                <p:cNvSpPr/>
                <p:nvPr/>
              </p:nvSpPr>
              <p:spPr>
                <a:xfrm>
                  <a:off x="1480868" y="3761364"/>
                  <a:ext cx="838691" cy="211134"/>
                </a:xfrm>
                <a:prstGeom prst="rect">
                  <a:avLst/>
                </a:prstGeom>
                <a:noFill/>
                <a:ln>
                  <a:noFill/>
                </a:ln>
                <a:effectLst>
                  <a:outerShdw blurRad="76200" sx="92000" rotWithShape="0" dir="5400000" dist="50800" sy="92000">
                    <a:schemeClr val="dk1">
                      <a:alpha val="20784"/>
                    </a:schemeClr>
                  </a:outerShdw>
                </a:effectLst>
              </p:spPr>
              <p:txBody>
                <a:bodyPr anchorCtr="0" anchor="t" bIns="0" lIns="0" spcFirstLastPara="1" rIns="0" wrap="square" tIns="0">
                  <a:noAutofit/>
                </a:bodyPr>
                <a:lstStyle/>
                <a:p>
                  <a:pPr indent="0" lvl="0" marL="0" marR="0" rtl="0" algn="ctr">
                    <a:spcBef>
                      <a:spcPts val="0"/>
                    </a:spcBef>
                    <a:spcAft>
                      <a:spcPts val="0"/>
                    </a:spcAft>
                    <a:buNone/>
                  </a:pPr>
                  <a:r>
                    <a:rPr b="1" lang="pt-BR" sz="1800">
                      <a:solidFill>
                        <a:schemeClr val="dk1"/>
                      </a:solidFill>
                      <a:latin typeface="Calibri"/>
                      <a:ea typeface="Calibri"/>
                      <a:cs typeface="Calibri"/>
                      <a:sym typeface="Calibri"/>
                    </a:rPr>
                    <a:t>~16%</a:t>
                  </a:r>
                  <a:endParaRPr/>
                </a:p>
              </p:txBody>
            </p:sp>
          </p:grpSp>
          <p:sp>
            <p:nvSpPr>
              <p:cNvPr id="11679" name="Google Shape;11679;p177"/>
              <p:cNvSpPr/>
              <p:nvPr/>
            </p:nvSpPr>
            <p:spPr>
              <a:xfrm>
                <a:off x="8629151" y="4801207"/>
                <a:ext cx="1765048" cy="63094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DET: –11.2%</a:t>
                </a:r>
                <a:br>
                  <a:rPr lang="pt-BR" sz="1050">
                    <a:solidFill>
                      <a:schemeClr val="dk1"/>
                    </a:solidFill>
                    <a:latin typeface="Calibri"/>
                    <a:ea typeface="Calibri"/>
                    <a:cs typeface="Calibri"/>
                    <a:sym typeface="Calibri"/>
                  </a:rPr>
                </a:br>
                <a:r>
                  <a:rPr lang="pt-BR" sz="1050">
                    <a:solidFill>
                      <a:schemeClr val="dk1"/>
                    </a:solidFill>
                    <a:latin typeface="Calibri"/>
                    <a:ea typeface="Calibri"/>
                    <a:cs typeface="Calibri"/>
                    <a:sym typeface="Calibri"/>
                  </a:rPr>
                  <a:t>(IC-95% = –20,3 a –2,4)</a:t>
                </a:r>
                <a:br>
                  <a:rPr lang="pt-BR" sz="1050">
                    <a:solidFill>
                      <a:schemeClr val="dk1"/>
                    </a:solidFill>
                    <a:latin typeface="Calibri"/>
                    <a:ea typeface="Calibri"/>
                    <a:cs typeface="Calibri"/>
                    <a:sym typeface="Calibri"/>
                  </a:rPr>
                </a:br>
                <a:r>
                  <a:rPr i="1" lang="pt-BR" sz="1050">
                    <a:solidFill>
                      <a:schemeClr val="dk1"/>
                    </a:solidFill>
                    <a:latin typeface="Calibri"/>
                    <a:ea typeface="Calibri"/>
                    <a:cs typeface="Calibri"/>
                    <a:sym typeface="Calibri"/>
                  </a:rPr>
                  <a:t>p</a:t>
                </a:r>
                <a:r>
                  <a:rPr lang="pt-BR" sz="1050">
                    <a:solidFill>
                      <a:schemeClr val="dk1"/>
                    </a:solidFill>
                    <a:latin typeface="Calibri"/>
                    <a:ea typeface="Calibri"/>
                    <a:cs typeface="Calibri"/>
                    <a:sym typeface="Calibri"/>
                  </a:rPr>
                  <a:t>=0,015</a:t>
                </a:r>
                <a:r>
                  <a:rPr baseline="30000" lang="pt-BR" sz="1050">
                    <a:solidFill>
                      <a:schemeClr val="dk1"/>
                    </a:solidFill>
                    <a:latin typeface="Calibri"/>
                    <a:ea typeface="Calibri"/>
                    <a:cs typeface="Calibri"/>
                    <a:sym typeface="Calibri"/>
                  </a:rPr>
                  <a:t>1</a:t>
                </a:r>
                <a:endParaRPr/>
              </a:p>
            </p:txBody>
          </p:sp>
        </p:grpSp>
      </p:grpSp>
      <p:grpSp>
        <p:nvGrpSpPr>
          <p:cNvPr id="11680" name="Google Shape;11680;p177"/>
          <p:cNvGrpSpPr/>
          <p:nvPr/>
        </p:nvGrpSpPr>
        <p:grpSpPr>
          <a:xfrm>
            <a:off x="10179854" y="2876804"/>
            <a:ext cx="2403109" cy="2586841"/>
            <a:chOff x="10179854" y="2876804"/>
            <a:chExt cx="2403109" cy="2586841"/>
          </a:xfrm>
        </p:grpSpPr>
        <p:sp>
          <p:nvSpPr>
            <p:cNvPr id="11681" name="Google Shape;11681;p177"/>
            <p:cNvSpPr/>
            <p:nvPr/>
          </p:nvSpPr>
          <p:spPr>
            <a:xfrm>
              <a:off x="10179854" y="2876804"/>
              <a:ext cx="2403109" cy="2586841"/>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682" name="Google Shape;11682;p177"/>
            <p:cNvSpPr txBox="1"/>
            <p:nvPr/>
          </p:nvSpPr>
          <p:spPr>
            <a:xfrm>
              <a:off x="10253503" y="3159249"/>
              <a:ext cx="1706765" cy="2031325"/>
            </a:xfrm>
            <a:prstGeom prst="rect">
              <a:avLst/>
            </a:prstGeom>
            <a:noFill/>
            <a:ln>
              <a:noFill/>
            </a:ln>
          </p:spPr>
          <p:txBody>
            <a:bodyPr anchorCtr="0" anchor="t" bIns="45700" lIns="91425" spcFirstLastPara="1" rIns="91425" wrap="square" tIns="45700">
              <a:spAutoFit/>
            </a:bodyPr>
            <a:lstStyle/>
            <a:p>
              <a:pPr indent="0" lvl="0" marL="87312" marR="0" rtl="0" algn="l">
                <a:spcBef>
                  <a:spcPts val="0"/>
                </a:spcBef>
                <a:spcAft>
                  <a:spcPts val="0"/>
                </a:spcAft>
                <a:buNone/>
              </a:pPr>
              <a:r>
                <a:rPr lang="pt-BR" sz="1400">
                  <a:solidFill>
                    <a:schemeClr val="lt1"/>
                  </a:solidFill>
                  <a:latin typeface="Calibri"/>
                  <a:ea typeface="Calibri"/>
                  <a:cs typeface="Calibri"/>
                  <a:sym typeface="Calibri"/>
                </a:rPr>
                <a:t>O tratamento com </a:t>
              </a:r>
              <a:r>
                <a:rPr b="1" lang="pt-BR" sz="1400">
                  <a:solidFill>
                    <a:schemeClr val="lt1"/>
                  </a:solidFill>
                  <a:latin typeface="Calibri"/>
                  <a:ea typeface="Calibri"/>
                  <a:cs typeface="Calibri"/>
                  <a:sym typeface="Calibri"/>
                </a:rPr>
                <a:t>ravulizumabe</a:t>
              </a:r>
              <a:r>
                <a:rPr lang="pt-BR" sz="1400">
                  <a:solidFill>
                    <a:schemeClr val="lt1"/>
                  </a:solidFill>
                  <a:latin typeface="Calibri"/>
                  <a:ea typeface="Calibri"/>
                  <a:cs typeface="Calibri"/>
                  <a:sym typeface="Calibri"/>
                </a:rPr>
                <a:t> mostrou-se </a:t>
              </a:r>
              <a:r>
                <a:rPr b="1" lang="pt-BR" sz="1400">
                  <a:solidFill>
                    <a:schemeClr val="lt1"/>
                  </a:solidFill>
                  <a:latin typeface="Calibri"/>
                  <a:ea typeface="Calibri"/>
                  <a:cs typeface="Calibri"/>
                  <a:sym typeface="Calibri"/>
                </a:rPr>
                <a:t>superior ao eculizumabe</a:t>
              </a:r>
              <a:r>
                <a:rPr lang="pt-BR" sz="1400">
                  <a:solidFill>
                    <a:schemeClr val="lt1"/>
                  </a:solidFill>
                  <a:latin typeface="Calibri"/>
                  <a:ea typeface="Calibri"/>
                  <a:cs typeface="Calibri"/>
                  <a:sym typeface="Calibri"/>
                </a:rPr>
                <a:t>, com </a:t>
              </a:r>
              <a:r>
                <a:rPr b="1" lang="pt-BR" sz="1400">
                  <a:solidFill>
                    <a:schemeClr val="lt1"/>
                  </a:solidFill>
                  <a:latin typeface="Calibri"/>
                  <a:ea typeface="Calibri"/>
                  <a:cs typeface="Calibri"/>
                  <a:sym typeface="Calibri"/>
                </a:rPr>
                <a:t>significativamente menos </a:t>
              </a:r>
              <a:r>
                <a:rPr lang="pt-BR" sz="1400">
                  <a:solidFill>
                    <a:schemeClr val="lt1"/>
                  </a:solidFill>
                  <a:latin typeface="Calibri"/>
                  <a:ea typeface="Calibri"/>
                  <a:cs typeface="Calibri"/>
                  <a:sym typeface="Calibri"/>
                </a:rPr>
                <a:t>pacientes que apresentaram excursões de DHL</a:t>
              </a:r>
              <a:r>
                <a:rPr baseline="30000" lang="pt-BR" sz="1400">
                  <a:solidFill>
                    <a:schemeClr val="lt1"/>
                  </a:solidFill>
                  <a:latin typeface="Calibri"/>
                  <a:ea typeface="Calibri"/>
                  <a:cs typeface="Calibri"/>
                  <a:sym typeface="Calibri"/>
                </a:rPr>
                <a:t>1</a:t>
              </a:r>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639"/>
                                        </p:tgtEl>
                                        <p:attrNameLst>
                                          <p:attrName>style.visibility</p:attrName>
                                        </p:attrNameLst>
                                      </p:cBhvr>
                                      <p:to>
                                        <p:strVal val="visible"/>
                                      </p:to>
                                    </p:set>
                                    <p:animEffect filter="fade" transition="in">
                                      <p:cBhvr>
                                        <p:cTn dur="500"/>
                                        <p:tgtEl>
                                          <p:spTgt spid="11639"/>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1635"/>
                                        </p:tgtEl>
                                        <p:attrNameLst>
                                          <p:attrName>style.visibility</p:attrName>
                                        </p:attrNameLst>
                                      </p:cBhvr>
                                      <p:to>
                                        <p:strVal val="visible"/>
                                      </p:to>
                                    </p:set>
                                    <p:animEffect filter="fade" transition="in">
                                      <p:cBhvr>
                                        <p:cTn dur="500"/>
                                        <p:tgtEl>
                                          <p:spTgt spid="11635"/>
                                        </p:tgtEl>
                                      </p:cBhvr>
                                    </p:animEffect>
                                  </p:childTnLst>
                                </p:cTn>
                              </p:par>
                              <p:par>
                                <p:cTn fill="hold" nodeType="withEffect" presetClass="entr" presetID="10" presetSubtype="0">
                                  <p:stCondLst>
                                    <p:cond delay="750"/>
                                  </p:stCondLst>
                                  <p:childTnLst>
                                    <p:set>
                                      <p:cBhvr>
                                        <p:cTn dur="1" fill="hold">
                                          <p:stCondLst>
                                            <p:cond delay="0"/>
                                          </p:stCondLst>
                                        </p:cTn>
                                        <p:tgtEl>
                                          <p:spTgt spid="11651"/>
                                        </p:tgtEl>
                                        <p:attrNameLst>
                                          <p:attrName>style.visibility</p:attrName>
                                        </p:attrNameLst>
                                      </p:cBhvr>
                                      <p:to>
                                        <p:strVal val="visible"/>
                                      </p:to>
                                    </p:set>
                                    <p:animEffect filter="fade" transition="in">
                                      <p:cBhvr>
                                        <p:cTn dur="500"/>
                                        <p:tgtEl>
                                          <p:spTgt spid="11651"/>
                                        </p:tgtEl>
                                      </p:cBhvr>
                                    </p:animEffect>
                                  </p:childTnLst>
                                </p:cTn>
                              </p:par>
                              <p:par>
                                <p:cTn fill="hold" nodeType="withEffect" presetClass="entr" presetID="23" presetSubtype="16">
                                  <p:stCondLst>
                                    <p:cond delay="750"/>
                                  </p:stCondLst>
                                  <p:childTnLst>
                                    <p:set>
                                      <p:cBhvr>
                                        <p:cTn dur="1" fill="hold">
                                          <p:stCondLst>
                                            <p:cond delay="0"/>
                                          </p:stCondLst>
                                        </p:cTn>
                                        <p:tgtEl>
                                          <p:spTgt spid="11650"/>
                                        </p:tgtEl>
                                        <p:attrNameLst>
                                          <p:attrName>style.visibility</p:attrName>
                                        </p:attrNameLst>
                                      </p:cBhvr>
                                      <p:to>
                                        <p:strVal val="visible"/>
                                      </p:to>
                                    </p:set>
                                    <p:anim calcmode="lin" valueType="num">
                                      <p:cBhvr additive="base">
                                        <p:cTn dur="500"/>
                                        <p:tgtEl>
                                          <p:spTgt spid="11650"/>
                                        </p:tgtEl>
                                        <p:attrNameLst>
                                          <p:attrName>ppt_w</p:attrName>
                                        </p:attrNameLst>
                                      </p:cBhvr>
                                      <p:tavLst>
                                        <p:tav fmla="" tm="0">
                                          <p:val>
                                            <p:strVal val="0"/>
                                          </p:val>
                                        </p:tav>
                                        <p:tav fmla="" tm="100000">
                                          <p:val>
                                            <p:strVal val="#ppt_w"/>
                                          </p:val>
                                        </p:tav>
                                      </p:tavLst>
                                    </p:anim>
                                    <p:anim calcmode="lin" valueType="num">
                                      <p:cBhvr additive="base">
                                        <p:cTn dur="500"/>
                                        <p:tgtEl>
                                          <p:spTgt spid="1165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750"/>
                                  </p:stCondLst>
                                  <p:childTnLst>
                                    <p:set>
                                      <p:cBhvr>
                                        <p:cTn dur="1" fill="hold">
                                          <p:stCondLst>
                                            <p:cond delay="0"/>
                                          </p:stCondLst>
                                        </p:cTn>
                                        <p:tgtEl>
                                          <p:spTgt spid="11649"/>
                                        </p:tgtEl>
                                        <p:attrNameLst>
                                          <p:attrName>style.visibility</p:attrName>
                                        </p:attrNameLst>
                                      </p:cBhvr>
                                      <p:to>
                                        <p:strVal val="visible"/>
                                      </p:to>
                                    </p:set>
                                    <p:anim calcmode="lin" valueType="num">
                                      <p:cBhvr additive="base">
                                        <p:cTn dur="500"/>
                                        <p:tgtEl>
                                          <p:spTgt spid="11649"/>
                                        </p:tgtEl>
                                        <p:attrNameLst>
                                          <p:attrName>ppt_w</p:attrName>
                                        </p:attrNameLst>
                                      </p:cBhvr>
                                      <p:tavLst>
                                        <p:tav fmla="" tm="0">
                                          <p:val>
                                            <p:strVal val="0"/>
                                          </p:val>
                                        </p:tav>
                                        <p:tav fmla="" tm="100000">
                                          <p:val>
                                            <p:strVal val="#ppt_w"/>
                                          </p:val>
                                        </p:tav>
                                      </p:tavLst>
                                    </p:anim>
                                    <p:anim calcmode="lin" valueType="num">
                                      <p:cBhvr additive="base">
                                        <p:cTn dur="500"/>
                                        <p:tgtEl>
                                          <p:spTgt spid="11649"/>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1634"/>
                                        </p:tgtEl>
                                        <p:attrNameLst>
                                          <p:attrName>style.visibility</p:attrName>
                                        </p:attrNameLst>
                                      </p:cBhvr>
                                      <p:to>
                                        <p:strVal val="visible"/>
                                      </p:to>
                                    </p:set>
                                    <p:animEffect filter="fade" transition="in">
                                      <p:cBhvr>
                                        <p:cTn dur="500"/>
                                        <p:tgtEl>
                                          <p:spTgt spid="11634"/>
                                        </p:tgtEl>
                                      </p:cBhvr>
                                    </p:animEffect>
                                  </p:childTnLst>
                                </p:cTn>
                              </p:par>
                              <p:par>
                                <p:cTn fill="hold" nodeType="withEffect" presetClass="entr" presetID="10" presetSubtype="0">
                                  <p:stCondLst>
                                    <p:cond delay="750"/>
                                  </p:stCondLst>
                                  <p:childTnLst>
                                    <p:set>
                                      <p:cBhvr>
                                        <p:cTn dur="1" fill="hold">
                                          <p:stCondLst>
                                            <p:cond delay="0"/>
                                          </p:stCondLst>
                                        </p:cTn>
                                        <p:tgtEl>
                                          <p:spTgt spid="11665"/>
                                        </p:tgtEl>
                                        <p:attrNameLst>
                                          <p:attrName>style.visibility</p:attrName>
                                        </p:attrNameLst>
                                      </p:cBhvr>
                                      <p:to>
                                        <p:strVal val="visible"/>
                                      </p:to>
                                    </p:set>
                                    <p:animEffect filter="fade" transition="in">
                                      <p:cBhvr>
                                        <p:cTn dur="500"/>
                                        <p:tgtEl>
                                          <p:spTgt spid="11665"/>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1680"/>
                                        </p:tgtEl>
                                        <p:attrNameLst>
                                          <p:attrName>style.visibility</p:attrName>
                                        </p:attrNameLst>
                                      </p:cBhvr>
                                      <p:to>
                                        <p:strVal val="visible"/>
                                      </p:to>
                                    </p:set>
                                    <p:animEffect filter="fade" transition="in">
                                      <p:cBhvr>
                                        <p:cTn dur="500"/>
                                        <p:tgtEl>
                                          <p:spTgt spid="1168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87" name="Shape 11687"/>
        <p:cNvGrpSpPr/>
        <p:nvPr/>
      </p:nvGrpSpPr>
      <p:grpSpPr>
        <a:xfrm>
          <a:off x="0" y="0"/>
          <a:ext cx="0" cy="0"/>
          <a:chOff x="0" y="0"/>
          <a:chExt cx="0" cy="0"/>
        </a:xfrm>
      </p:grpSpPr>
      <p:sp>
        <p:nvSpPr>
          <p:cNvPr id="11688" name="Google Shape;11688;p178"/>
          <p:cNvSpPr/>
          <p:nvPr/>
        </p:nvSpPr>
        <p:spPr>
          <a:xfrm flipH="1">
            <a:off x="407986" y="4298772"/>
            <a:ext cx="11237916" cy="170443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689" name="Google Shape;11689;p178"/>
          <p:cNvSpPr/>
          <p:nvPr/>
        </p:nvSpPr>
        <p:spPr>
          <a:xfrm flipH="1">
            <a:off x="407986" y="2149781"/>
            <a:ext cx="11237916" cy="170443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690" name="Google Shape;11690;p178"/>
          <p:cNvSpPr txBox="1"/>
          <p:nvPr/>
        </p:nvSpPr>
        <p:spPr>
          <a:xfrm>
            <a:off x="296269" y="385036"/>
            <a:ext cx="10486031" cy="127419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A taxa de eventos de BTH ajustada pela exposição foi aproximadamente 3x mais alta no grupo de eculizumabe vs. grupo de ravulizumabe, no estudo fase III 301</a:t>
            </a:r>
            <a:r>
              <a:rPr b="1" baseline="30000" lang="pt-BR" sz="3200">
                <a:solidFill>
                  <a:schemeClr val="accent1"/>
                </a:solidFill>
                <a:latin typeface="Lustria"/>
                <a:ea typeface="Lustria"/>
                <a:cs typeface="Lustria"/>
                <a:sym typeface="Lustria"/>
              </a:rPr>
              <a:t>1</a:t>
            </a:r>
            <a:endParaRPr/>
          </a:p>
        </p:txBody>
      </p:sp>
      <p:sp>
        <p:nvSpPr>
          <p:cNvPr id="11691" name="Google Shape;11691;p178"/>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Abreviações: BTH = hemólise de escape; IC = intervalo de confiança; RTI = razão entre as taxas de incidência; PAE = pacientes-anos de exposição.</a:t>
            </a:r>
            <a:br>
              <a:rPr lang="pt-BR" sz="700"/>
            </a:br>
            <a:r>
              <a:rPr lang="pt-BR" sz="700"/>
              <a:t>Referências: 1.  Brodsky RA et al. Haematologica. 2020:haematol.2019.236877.</a:t>
            </a:r>
            <a:endParaRPr/>
          </a:p>
        </p:txBody>
      </p:sp>
      <p:sp>
        <p:nvSpPr>
          <p:cNvPr id="11692" name="Google Shape;11692;p178"/>
          <p:cNvSpPr txBox="1"/>
          <p:nvPr/>
        </p:nvSpPr>
        <p:spPr>
          <a:xfrm>
            <a:off x="296269" y="1581375"/>
            <a:ext cx="1010360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ALXN1210-PNH-301/2: Análise </a:t>
            </a:r>
            <a:r>
              <a:rPr i="1" lang="pt-BR" sz="2400">
                <a:solidFill>
                  <a:schemeClr val="dk2"/>
                </a:solidFill>
                <a:latin typeface="Calibri"/>
                <a:ea typeface="Calibri"/>
                <a:cs typeface="Calibri"/>
                <a:sym typeface="Calibri"/>
              </a:rPr>
              <a:t>post-hoc</a:t>
            </a:r>
            <a:r>
              <a:rPr lang="pt-BR" sz="2400">
                <a:solidFill>
                  <a:schemeClr val="dk2"/>
                </a:solidFill>
                <a:latin typeface="Calibri"/>
                <a:ea typeface="Calibri"/>
                <a:cs typeface="Calibri"/>
                <a:sym typeface="Calibri"/>
              </a:rPr>
              <a:t> de eventos de BTH</a:t>
            </a:r>
            <a:endParaRPr/>
          </a:p>
        </p:txBody>
      </p:sp>
      <p:grpSp>
        <p:nvGrpSpPr>
          <p:cNvPr id="11693" name="Google Shape;11693;p178"/>
          <p:cNvGrpSpPr/>
          <p:nvPr/>
        </p:nvGrpSpPr>
        <p:grpSpPr>
          <a:xfrm>
            <a:off x="-1020102" y="2411810"/>
            <a:ext cx="3432630" cy="3267415"/>
            <a:chOff x="-544287" y="2302756"/>
            <a:chExt cx="3432630" cy="3267415"/>
          </a:xfrm>
        </p:grpSpPr>
        <p:sp>
          <p:nvSpPr>
            <p:cNvPr id="11694" name="Google Shape;11694;p178"/>
            <p:cNvSpPr/>
            <p:nvPr/>
          </p:nvSpPr>
          <p:spPr>
            <a:xfrm>
              <a:off x="-544287" y="2302756"/>
              <a:ext cx="3432630" cy="3267415"/>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695" name="Google Shape;11695;p178"/>
            <p:cNvSpPr txBox="1"/>
            <p:nvPr/>
          </p:nvSpPr>
          <p:spPr>
            <a:xfrm>
              <a:off x="1014866" y="3815177"/>
              <a:ext cx="1699305" cy="522632"/>
            </a:xfrm>
            <a:prstGeom prst="rect">
              <a:avLst/>
            </a:prstGeom>
            <a:noFill/>
            <a:ln>
              <a:noFill/>
            </a:ln>
          </p:spPr>
          <p:txBody>
            <a:bodyPr anchorCtr="0" anchor="t" bIns="45700" lIns="0" spcFirstLastPara="1" rIns="91425" wrap="square" tIns="45700">
              <a:noAutofit/>
            </a:bodyPr>
            <a:lstStyle/>
            <a:p>
              <a:pPr indent="0" lvl="0" marL="0" marR="0" rtl="0" algn="r">
                <a:spcBef>
                  <a:spcPts val="0"/>
                </a:spcBef>
                <a:spcAft>
                  <a:spcPts val="0"/>
                </a:spcAft>
                <a:buNone/>
              </a:pPr>
              <a:r>
                <a:rPr b="1" lang="pt-BR" sz="1600">
                  <a:solidFill>
                    <a:schemeClr val="lt1"/>
                  </a:solidFill>
                  <a:latin typeface="Lustria"/>
                  <a:ea typeface="Lustria"/>
                  <a:cs typeface="Lustria"/>
                  <a:sym typeface="Lustria"/>
                </a:rPr>
                <a:t>Taxa de eventos de BTH ajustada pela exposição, nos estudos fase III 301 e 302</a:t>
              </a:r>
              <a:r>
                <a:rPr b="1" baseline="30000" lang="pt-BR" sz="1600">
                  <a:solidFill>
                    <a:schemeClr val="lt1"/>
                  </a:solidFill>
                  <a:latin typeface="Lustria"/>
                  <a:ea typeface="Lustria"/>
                  <a:cs typeface="Lustria"/>
                  <a:sym typeface="Lustria"/>
                </a:rPr>
                <a:t>1</a:t>
              </a:r>
              <a:endParaRPr/>
            </a:p>
          </p:txBody>
        </p:sp>
        <p:grpSp>
          <p:nvGrpSpPr>
            <p:cNvPr id="11696" name="Google Shape;11696;p178"/>
            <p:cNvGrpSpPr/>
            <p:nvPr/>
          </p:nvGrpSpPr>
          <p:grpSpPr>
            <a:xfrm>
              <a:off x="1680396" y="2841073"/>
              <a:ext cx="857265" cy="714388"/>
              <a:chOff x="11419481" y="-853227"/>
              <a:chExt cx="857265" cy="714388"/>
            </a:xfrm>
          </p:grpSpPr>
          <p:sp>
            <p:nvSpPr>
              <p:cNvPr id="11697" name="Google Shape;11697;p178"/>
              <p:cNvSpPr/>
              <p:nvPr/>
            </p:nvSpPr>
            <p:spPr>
              <a:xfrm>
                <a:off x="11419481" y="-591276"/>
                <a:ext cx="857250" cy="452437"/>
              </a:xfrm>
              <a:custGeom>
                <a:rect b="b" l="l" r="r" t="t"/>
                <a:pathLst>
                  <a:path extrusionOk="0" h="452437" w="857250">
                    <a:moveTo>
                      <a:pt x="428625" y="0"/>
                    </a:moveTo>
                    <a:cubicBezTo>
                      <a:pt x="188271" y="0"/>
                      <a:pt x="0" y="73223"/>
                      <a:pt x="0" y="166688"/>
                    </a:cubicBezTo>
                    <a:lnTo>
                      <a:pt x="0" y="285750"/>
                    </a:lnTo>
                    <a:cubicBezTo>
                      <a:pt x="0" y="379214"/>
                      <a:pt x="188271" y="452438"/>
                      <a:pt x="428625" y="452438"/>
                    </a:cubicBezTo>
                    <a:cubicBezTo>
                      <a:pt x="668979" y="452438"/>
                      <a:pt x="857250" y="379214"/>
                      <a:pt x="857250" y="285750"/>
                    </a:cubicBezTo>
                    <a:lnTo>
                      <a:pt x="857250" y="166688"/>
                    </a:lnTo>
                    <a:cubicBezTo>
                      <a:pt x="857250" y="73223"/>
                      <a:pt x="668979" y="0"/>
                      <a:pt x="428625" y="0"/>
                    </a:cubicBezTo>
                    <a:close/>
                    <a:moveTo>
                      <a:pt x="178708" y="55029"/>
                    </a:moveTo>
                    <a:lnTo>
                      <a:pt x="404260" y="167881"/>
                    </a:lnTo>
                    <a:lnTo>
                      <a:pt x="212379" y="287020"/>
                    </a:lnTo>
                    <a:cubicBezTo>
                      <a:pt x="94659" y="259858"/>
                      <a:pt x="23813" y="212233"/>
                      <a:pt x="23813" y="166690"/>
                    </a:cubicBezTo>
                    <a:cubicBezTo>
                      <a:pt x="23813" y="125688"/>
                      <a:pt x="81260" y="82974"/>
                      <a:pt x="178708" y="55029"/>
                    </a:cubicBezTo>
                    <a:close/>
                    <a:moveTo>
                      <a:pt x="430006" y="179854"/>
                    </a:moveTo>
                    <a:lnTo>
                      <a:pt x="692201" y="274249"/>
                    </a:lnTo>
                    <a:lnTo>
                      <a:pt x="692201" y="274211"/>
                    </a:lnTo>
                    <a:cubicBezTo>
                      <a:pt x="606587" y="298992"/>
                      <a:pt x="517741" y="310898"/>
                      <a:pt x="428625" y="309558"/>
                    </a:cubicBezTo>
                    <a:cubicBezTo>
                      <a:pt x="367494" y="309855"/>
                      <a:pt x="306438" y="304646"/>
                      <a:pt x="246240" y="293968"/>
                    </a:cubicBezTo>
                    <a:close/>
                    <a:moveTo>
                      <a:pt x="23813" y="285743"/>
                    </a:moveTo>
                    <a:lnTo>
                      <a:pt x="23813" y="222454"/>
                    </a:lnTo>
                    <a:cubicBezTo>
                      <a:pt x="56182" y="258991"/>
                      <a:pt x="119767" y="289427"/>
                      <a:pt x="202892" y="309110"/>
                    </a:cubicBezTo>
                    <a:lnTo>
                      <a:pt x="202892" y="403765"/>
                    </a:lnTo>
                    <a:cubicBezTo>
                      <a:pt x="90897" y="376232"/>
                      <a:pt x="23813" y="330020"/>
                      <a:pt x="23813" y="285740"/>
                    </a:cubicBezTo>
                    <a:close/>
                    <a:moveTo>
                      <a:pt x="226705" y="409197"/>
                    </a:moveTo>
                    <a:lnTo>
                      <a:pt x="226705" y="314319"/>
                    </a:lnTo>
                    <a:cubicBezTo>
                      <a:pt x="293194" y="327342"/>
                      <a:pt x="360836" y="333705"/>
                      <a:pt x="428625" y="333369"/>
                    </a:cubicBezTo>
                    <a:cubicBezTo>
                      <a:pt x="539353" y="333369"/>
                      <a:pt x="639070" y="317780"/>
                      <a:pt x="714375" y="291846"/>
                    </a:cubicBezTo>
                    <a:lnTo>
                      <a:pt x="714375" y="385757"/>
                    </a:lnTo>
                    <a:cubicBezTo>
                      <a:pt x="643868" y="411355"/>
                      <a:pt x="545563" y="428619"/>
                      <a:pt x="428625" y="428619"/>
                    </a:cubicBezTo>
                    <a:cubicBezTo>
                      <a:pt x="360834" y="429066"/>
                      <a:pt x="293151" y="422555"/>
                      <a:pt x="226705" y="409197"/>
                    </a:cubicBezTo>
                    <a:close/>
                    <a:moveTo>
                      <a:pt x="833438" y="285743"/>
                    </a:moveTo>
                    <a:cubicBezTo>
                      <a:pt x="833438" y="317481"/>
                      <a:pt x="798909" y="350223"/>
                      <a:pt x="738188" y="376379"/>
                    </a:cubicBezTo>
                    <a:lnTo>
                      <a:pt x="738188" y="282990"/>
                    </a:lnTo>
                    <a:cubicBezTo>
                      <a:pt x="774092" y="270190"/>
                      <a:pt x="806611" y="249541"/>
                      <a:pt x="833438" y="222454"/>
                    </a:cubicBezTo>
                    <a:close/>
                    <a:moveTo>
                      <a:pt x="727624" y="261671"/>
                    </a:moveTo>
                    <a:lnTo>
                      <a:pt x="433388" y="155705"/>
                    </a:lnTo>
                    <a:lnTo>
                      <a:pt x="213941" y="46015"/>
                    </a:lnTo>
                    <a:cubicBezTo>
                      <a:pt x="277528" y="32100"/>
                      <a:pt x="342338" y="24733"/>
                      <a:pt x="407413" y="23989"/>
                    </a:cubicBezTo>
                    <a:cubicBezTo>
                      <a:pt x="421552" y="23765"/>
                      <a:pt x="435691" y="23765"/>
                      <a:pt x="449829" y="23989"/>
                    </a:cubicBezTo>
                    <a:cubicBezTo>
                      <a:pt x="680219" y="28156"/>
                      <a:pt x="833429" y="99705"/>
                      <a:pt x="833429" y="166673"/>
                    </a:cubicBezTo>
                    <a:cubicBezTo>
                      <a:pt x="833429" y="200196"/>
                      <a:pt x="794919" y="234874"/>
                      <a:pt x="727616" y="2616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98" name="Google Shape;11698;p178"/>
              <p:cNvSpPr/>
              <p:nvPr/>
            </p:nvSpPr>
            <p:spPr>
              <a:xfrm>
                <a:off x="11419481" y="-853214"/>
                <a:ext cx="71437" cy="71437"/>
              </a:xfrm>
              <a:custGeom>
                <a:rect b="b" l="l" r="r" t="t"/>
                <a:pathLst>
                  <a:path extrusionOk="0" h="71437" w="71437">
                    <a:moveTo>
                      <a:pt x="71438" y="0"/>
                    </a:moveTo>
                    <a:lnTo>
                      <a:pt x="0" y="0"/>
                    </a:lnTo>
                    <a:lnTo>
                      <a:pt x="0" y="71438"/>
                    </a:lnTo>
                    <a:lnTo>
                      <a:pt x="71438" y="71438"/>
                    </a:lnTo>
                    <a:close/>
                    <a:moveTo>
                      <a:pt x="47625" y="47625"/>
                    </a:moveTo>
                    <a:lnTo>
                      <a:pt x="23813" y="47625"/>
                    </a:lnTo>
                    <a:lnTo>
                      <a:pt x="23813" y="23813"/>
                    </a:lnTo>
                    <a:lnTo>
                      <a:pt x="47625" y="2381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699" name="Google Shape;11699;p178"/>
              <p:cNvSpPr/>
              <p:nvPr/>
            </p:nvSpPr>
            <p:spPr>
              <a:xfrm>
                <a:off x="11419481" y="-757964"/>
                <a:ext cx="71437" cy="71437"/>
              </a:xfrm>
              <a:custGeom>
                <a:rect b="b" l="l" r="r" t="t"/>
                <a:pathLst>
                  <a:path extrusionOk="0" h="71437" w="71437">
                    <a:moveTo>
                      <a:pt x="71438" y="0"/>
                    </a:moveTo>
                    <a:lnTo>
                      <a:pt x="0" y="0"/>
                    </a:lnTo>
                    <a:lnTo>
                      <a:pt x="0" y="71438"/>
                    </a:lnTo>
                    <a:lnTo>
                      <a:pt x="71438" y="71438"/>
                    </a:lnTo>
                    <a:close/>
                    <a:moveTo>
                      <a:pt x="47625" y="47625"/>
                    </a:moveTo>
                    <a:lnTo>
                      <a:pt x="23813" y="47625"/>
                    </a:lnTo>
                    <a:lnTo>
                      <a:pt x="23813" y="23813"/>
                    </a:lnTo>
                    <a:lnTo>
                      <a:pt x="47625" y="2381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00" name="Google Shape;11700;p178"/>
              <p:cNvSpPr/>
              <p:nvPr/>
            </p:nvSpPr>
            <p:spPr>
              <a:xfrm>
                <a:off x="11514731" y="-829401"/>
                <a:ext cx="140160" cy="23812"/>
              </a:xfrm>
              <a:custGeom>
                <a:rect b="b" l="l" r="r" t="t"/>
                <a:pathLst>
                  <a:path extrusionOk="0" h="23812" w="140160">
                    <a:moveTo>
                      <a:pt x="0" y="0"/>
                    </a:moveTo>
                    <a:lnTo>
                      <a:pt x="140160" y="0"/>
                    </a:lnTo>
                    <a:lnTo>
                      <a:pt x="140160" y="23813"/>
                    </a:lnTo>
                    <a:lnTo>
                      <a:pt x="0" y="2381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01" name="Google Shape;11701;p178"/>
              <p:cNvSpPr/>
              <p:nvPr/>
            </p:nvSpPr>
            <p:spPr>
              <a:xfrm>
                <a:off x="11514731" y="-734151"/>
                <a:ext cx="140160" cy="23812"/>
              </a:xfrm>
              <a:custGeom>
                <a:rect b="b" l="l" r="r" t="t"/>
                <a:pathLst>
                  <a:path extrusionOk="0" h="23812" w="140160">
                    <a:moveTo>
                      <a:pt x="0" y="0"/>
                    </a:moveTo>
                    <a:lnTo>
                      <a:pt x="140160" y="0"/>
                    </a:lnTo>
                    <a:lnTo>
                      <a:pt x="140160" y="23813"/>
                    </a:lnTo>
                    <a:lnTo>
                      <a:pt x="0" y="2381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02" name="Google Shape;11702;p178"/>
              <p:cNvSpPr/>
              <p:nvPr/>
            </p:nvSpPr>
            <p:spPr>
              <a:xfrm>
                <a:off x="12062421" y="-853227"/>
                <a:ext cx="214325" cy="214328"/>
              </a:xfrm>
              <a:custGeom>
                <a:rect b="b" l="l" r="r" t="t"/>
                <a:pathLst>
                  <a:path extrusionOk="0" h="214328" w="214325">
                    <a:moveTo>
                      <a:pt x="107153" y="214326"/>
                    </a:moveTo>
                    <a:cubicBezTo>
                      <a:pt x="150500" y="214326"/>
                      <a:pt x="189567" y="188206"/>
                      <a:pt x="206166" y="148172"/>
                    </a:cubicBezTo>
                    <a:cubicBezTo>
                      <a:pt x="222760" y="108137"/>
                      <a:pt x="213570" y="62037"/>
                      <a:pt x="182911" y="31414"/>
                    </a:cubicBezTo>
                    <a:cubicBezTo>
                      <a:pt x="152290" y="755"/>
                      <a:pt x="106190" y="-8435"/>
                      <a:pt x="66154" y="8160"/>
                    </a:cubicBezTo>
                    <a:cubicBezTo>
                      <a:pt x="26119" y="24754"/>
                      <a:pt x="0" y="63822"/>
                      <a:pt x="0" y="107172"/>
                    </a:cubicBezTo>
                    <a:cubicBezTo>
                      <a:pt x="74" y="166331"/>
                      <a:pt x="47997" y="214252"/>
                      <a:pt x="107156" y="214329"/>
                    </a:cubicBezTo>
                    <a:close/>
                    <a:moveTo>
                      <a:pt x="189529" y="95263"/>
                    </a:moveTo>
                    <a:lnTo>
                      <a:pt x="119060" y="95263"/>
                    </a:lnTo>
                    <a:lnTo>
                      <a:pt x="119060" y="24793"/>
                    </a:lnTo>
                    <a:cubicBezTo>
                      <a:pt x="155559" y="30077"/>
                      <a:pt x="184247" y="58763"/>
                      <a:pt x="189529" y="95263"/>
                    </a:cubicBezTo>
                    <a:close/>
                    <a:moveTo>
                      <a:pt x="95247" y="24793"/>
                    </a:moveTo>
                    <a:lnTo>
                      <a:pt x="95247" y="119076"/>
                    </a:lnTo>
                    <a:lnTo>
                      <a:pt x="189529" y="119076"/>
                    </a:lnTo>
                    <a:cubicBezTo>
                      <a:pt x="185065" y="150329"/>
                      <a:pt x="163336" y="176374"/>
                      <a:pt x="133384" y="186346"/>
                    </a:cubicBezTo>
                    <a:cubicBezTo>
                      <a:pt x="103433" y="196318"/>
                      <a:pt x="70430" y="188541"/>
                      <a:pt x="48106" y="166217"/>
                    </a:cubicBezTo>
                    <a:cubicBezTo>
                      <a:pt x="25782" y="143892"/>
                      <a:pt x="18005" y="110890"/>
                      <a:pt x="27977" y="80939"/>
                    </a:cubicBezTo>
                    <a:cubicBezTo>
                      <a:pt x="37949" y="50987"/>
                      <a:pt x="63993" y="29258"/>
                      <a:pt x="95247" y="247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11703" name="Google Shape;11703;p178"/>
          <p:cNvGrpSpPr/>
          <p:nvPr/>
        </p:nvGrpSpPr>
        <p:grpSpPr>
          <a:xfrm rot="5400000">
            <a:off x="5110530" y="2162992"/>
            <a:ext cx="3219765" cy="3647111"/>
            <a:chOff x="6169201" y="1556255"/>
            <a:chExt cx="2517471" cy="2605892"/>
          </a:xfrm>
        </p:grpSpPr>
        <p:cxnSp>
          <p:nvCxnSpPr>
            <p:cNvPr id="11704" name="Google Shape;11704;p178"/>
            <p:cNvCxnSpPr/>
            <p:nvPr/>
          </p:nvCxnSpPr>
          <p:spPr>
            <a:xfrm>
              <a:off x="6210098" y="2959289"/>
              <a:ext cx="2476574" cy="0"/>
            </a:xfrm>
            <a:prstGeom prst="straightConnector1">
              <a:avLst/>
            </a:prstGeom>
            <a:noFill/>
            <a:ln cap="flat" cmpd="sng" w="9525">
              <a:solidFill>
                <a:srgbClr val="D8D8D8"/>
              </a:solidFill>
              <a:prstDash val="solid"/>
              <a:miter lim="800000"/>
              <a:headEnd len="med" w="med" type="none"/>
              <a:tailEnd len="med" w="med" type="none"/>
            </a:ln>
          </p:spPr>
        </p:cxnSp>
        <p:cxnSp>
          <p:nvCxnSpPr>
            <p:cNvPr id="11705" name="Google Shape;11705;p178"/>
            <p:cNvCxnSpPr/>
            <p:nvPr/>
          </p:nvCxnSpPr>
          <p:spPr>
            <a:xfrm>
              <a:off x="6210098" y="3199860"/>
              <a:ext cx="2476574" cy="0"/>
            </a:xfrm>
            <a:prstGeom prst="straightConnector1">
              <a:avLst/>
            </a:prstGeom>
            <a:noFill/>
            <a:ln cap="flat" cmpd="sng" w="9525">
              <a:solidFill>
                <a:srgbClr val="D8D8D8"/>
              </a:solidFill>
              <a:prstDash val="solid"/>
              <a:miter lim="800000"/>
              <a:headEnd len="med" w="med" type="none"/>
              <a:tailEnd len="med" w="med" type="none"/>
            </a:ln>
          </p:spPr>
        </p:cxnSp>
        <p:cxnSp>
          <p:nvCxnSpPr>
            <p:cNvPr id="11706" name="Google Shape;11706;p178"/>
            <p:cNvCxnSpPr/>
            <p:nvPr/>
          </p:nvCxnSpPr>
          <p:spPr>
            <a:xfrm>
              <a:off x="6210098" y="3440431"/>
              <a:ext cx="2476574" cy="0"/>
            </a:xfrm>
            <a:prstGeom prst="straightConnector1">
              <a:avLst/>
            </a:prstGeom>
            <a:noFill/>
            <a:ln cap="flat" cmpd="sng" w="9525">
              <a:solidFill>
                <a:srgbClr val="D8D8D8"/>
              </a:solidFill>
              <a:prstDash val="solid"/>
              <a:miter lim="800000"/>
              <a:headEnd len="med" w="med" type="none"/>
              <a:tailEnd len="med" w="med" type="none"/>
            </a:ln>
          </p:spPr>
        </p:cxnSp>
        <p:cxnSp>
          <p:nvCxnSpPr>
            <p:cNvPr id="11707" name="Google Shape;11707;p178"/>
            <p:cNvCxnSpPr/>
            <p:nvPr/>
          </p:nvCxnSpPr>
          <p:spPr>
            <a:xfrm>
              <a:off x="6210098" y="2718718"/>
              <a:ext cx="2476574" cy="0"/>
            </a:xfrm>
            <a:prstGeom prst="straightConnector1">
              <a:avLst/>
            </a:prstGeom>
            <a:noFill/>
            <a:ln cap="flat" cmpd="sng" w="9525">
              <a:solidFill>
                <a:srgbClr val="D8D8D8"/>
              </a:solidFill>
              <a:prstDash val="solid"/>
              <a:miter lim="800000"/>
              <a:headEnd len="med" w="med" type="none"/>
              <a:tailEnd len="med" w="med" type="none"/>
            </a:ln>
          </p:spPr>
        </p:cxnSp>
        <p:cxnSp>
          <p:nvCxnSpPr>
            <p:cNvPr id="11708" name="Google Shape;11708;p178"/>
            <p:cNvCxnSpPr/>
            <p:nvPr/>
          </p:nvCxnSpPr>
          <p:spPr>
            <a:xfrm>
              <a:off x="6210098" y="2266292"/>
              <a:ext cx="2476574" cy="0"/>
            </a:xfrm>
            <a:prstGeom prst="straightConnector1">
              <a:avLst/>
            </a:prstGeom>
            <a:noFill/>
            <a:ln cap="flat" cmpd="sng" w="9525">
              <a:solidFill>
                <a:srgbClr val="D8D8D8"/>
              </a:solidFill>
              <a:prstDash val="solid"/>
              <a:miter lim="800000"/>
              <a:headEnd len="med" w="med" type="none"/>
              <a:tailEnd len="med" w="med" type="none"/>
            </a:ln>
          </p:spPr>
        </p:cxnSp>
        <p:cxnSp>
          <p:nvCxnSpPr>
            <p:cNvPr id="11709" name="Google Shape;11709;p178"/>
            <p:cNvCxnSpPr/>
            <p:nvPr/>
          </p:nvCxnSpPr>
          <p:spPr>
            <a:xfrm>
              <a:off x="6210098" y="3681002"/>
              <a:ext cx="2476574" cy="0"/>
            </a:xfrm>
            <a:prstGeom prst="straightConnector1">
              <a:avLst/>
            </a:prstGeom>
            <a:noFill/>
            <a:ln cap="flat" cmpd="sng" w="9525">
              <a:solidFill>
                <a:srgbClr val="D8D8D8"/>
              </a:solidFill>
              <a:prstDash val="solid"/>
              <a:miter lim="800000"/>
              <a:headEnd len="med" w="med" type="none"/>
              <a:tailEnd len="med" w="med" type="none"/>
            </a:ln>
          </p:spPr>
        </p:cxnSp>
        <p:cxnSp>
          <p:nvCxnSpPr>
            <p:cNvPr id="11710" name="Google Shape;11710;p178"/>
            <p:cNvCxnSpPr/>
            <p:nvPr/>
          </p:nvCxnSpPr>
          <p:spPr>
            <a:xfrm>
              <a:off x="6210098" y="3921573"/>
              <a:ext cx="2476574" cy="0"/>
            </a:xfrm>
            <a:prstGeom prst="straightConnector1">
              <a:avLst/>
            </a:prstGeom>
            <a:noFill/>
            <a:ln cap="flat" cmpd="sng" w="9525">
              <a:solidFill>
                <a:srgbClr val="D8D8D8"/>
              </a:solidFill>
              <a:prstDash val="solid"/>
              <a:miter lim="800000"/>
              <a:headEnd len="med" w="med" type="none"/>
              <a:tailEnd len="med" w="med" type="none"/>
            </a:ln>
          </p:spPr>
        </p:cxnSp>
        <p:cxnSp>
          <p:nvCxnSpPr>
            <p:cNvPr id="11711" name="Google Shape;11711;p178"/>
            <p:cNvCxnSpPr/>
            <p:nvPr/>
          </p:nvCxnSpPr>
          <p:spPr>
            <a:xfrm>
              <a:off x="6210098" y="2478147"/>
              <a:ext cx="2476574" cy="0"/>
            </a:xfrm>
            <a:prstGeom prst="straightConnector1">
              <a:avLst/>
            </a:prstGeom>
            <a:noFill/>
            <a:ln cap="flat" cmpd="sng" w="9525">
              <a:solidFill>
                <a:srgbClr val="D8D8D8"/>
              </a:solidFill>
              <a:prstDash val="solid"/>
              <a:miter lim="800000"/>
              <a:headEnd len="med" w="med" type="none"/>
              <a:tailEnd len="med" w="med" type="none"/>
            </a:ln>
          </p:spPr>
        </p:cxnSp>
        <p:cxnSp>
          <p:nvCxnSpPr>
            <p:cNvPr id="11712" name="Google Shape;11712;p178"/>
            <p:cNvCxnSpPr/>
            <p:nvPr/>
          </p:nvCxnSpPr>
          <p:spPr>
            <a:xfrm>
              <a:off x="6169201" y="4162147"/>
              <a:ext cx="2496941" cy="0"/>
            </a:xfrm>
            <a:prstGeom prst="straightConnector1">
              <a:avLst/>
            </a:prstGeom>
            <a:noFill/>
            <a:ln cap="flat" cmpd="sng" w="25400">
              <a:solidFill>
                <a:srgbClr val="D8D8D8"/>
              </a:solidFill>
              <a:prstDash val="solid"/>
              <a:miter lim="800000"/>
              <a:headEnd len="med" w="med" type="none"/>
              <a:tailEnd len="med" w="med" type="none"/>
            </a:ln>
          </p:spPr>
        </p:cxnSp>
        <p:cxnSp>
          <p:nvCxnSpPr>
            <p:cNvPr id="11713" name="Google Shape;11713;p178"/>
            <p:cNvCxnSpPr/>
            <p:nvPr/>
          </p:nvCxnSpPr>
          <p:spPr>
            <a:xfrm>
              <a:off x="6210098" y="2262866"/>
              <a:ext cx="2476574" cy="0"/>
            </a:xfrm>
            <a:prstGeom prst="straightConnector1">
              <a:avLst/>
            </a:prstGeom>
            <a:noFill/>
            <a:ln cap="flat" cmpd="sng" w="9525">
              <a:solidFill>
                <a:srgbClr val="D8D8D8"/>
              </a:solidFill>
              <a:prstDash val="solid"/>
              <a:miter lim="800000"/>
              <a:headEnd len="med" w="med" type="none"/>
              <a:tailEnd len="med" w="med" type="none"/>
            </a:ln>
          </p:spPr>
        </p:cxnSp>
        <p:cxnSp>
          <p:nvCxnSpPr>
            <p:cNvPr id="11714" name="Google Shape;11714;p178"/>
            <p:cNvCxnSpPr/>
            <p:nvPr/>
          </p:nvCxnSpPr>
          <p:spPr>
            <a:xfrm>
              <a:off x="6210098" y="2022294"/>
              <a:ext cx="2476574" cy="0"/>
            </a:xfrm>
            <a:prstGeom prst="straightConnector1">
              <a:avLst/>
            </a:prstGeom>
            <a:noFill/>
            <a:ln cap="flat" cmpd="sng" w="9525">
              <a:solidFill>
                <a:srgbClr val="D8D8D8"/>
              </a:solidFill>
              <a:prstDash val="solid"/>
              <a:miter lim="800000"/>
              <a:headEnd len="med" w="med" type="none"/>
              <a:tailEnd len="med" w="med" type="none"/>
            </a:ln>
          </p:spPr>
        </p:cxnSp>
        <p:cxnSp>
          <p:nvCxnSpPr>
            <p:cNvPr id="11715" name="Google Shape;11715;p178"/>
            <p:cNvCxnSpPr/>
            <p:nvPr/>
          </p:nvCxnSpPr>
          <p:spPr>
            <a:xfrm>
              <a:off x="6210098" y="1556255"/>
              <a:ext cx="2476574" cy="0"/>
            </a:xfrm>
            <a:prstGeom prst="straightConnector1">
              <a:avLst/>
            </a:prstGeom>
            <a:noFill/>
            <a:ln cap="flat" cmpd="sng" w="9525">
              <a:solidFill>
                <a:srgbClr val="D8D8D8"/>
              </a:solidFill>
              <a:prstDash val="solid"/>
              <a:miter lim="800000"/>
              <a:headEnd len="med" w="med" type="none"/>
              <a:tailEnd len="med" w="med" type="none"/>
            </a:ln>
          </p:spPr>
        </p:cxnSp>
        <p:cxnSp>
          <p:nvCxnSpPr>
            <p:cNvPr id="11716" name="Google Shape;11716;p178"/>
            <p:cNvCxnSpPr/>
            <p:nvPr/>
          </p:nvCxnSpPr>
          <p:spPr>
            <a:xfrm>
              <a:off x="6210098" y="1781722"/>
              <a:ext cx="2476574" cy="0"/>
            </a:xfrm>
            <a:prstGeom prst="straightConnector1">
              <a:avLst/>
            </a:prstGeom>
            <a:noFill/>
            <a:ln cap="flat" cmpd="sng" w="9525">
              <a:solidFill>
                <a:srgbClr val="D8D8D8"/>
              </a:solidFill>
              <a:prstDash val="solid"/>
              <a:miter lim="800000"/>
              <a:headEnd len="med" w="med" type="none"/>
              <a:tailEnd len="med" w="med" type="none"/>
            </a:ln>
          </p:spPr>
        </p:cxnSp>
      </p:grpSp>
      <p:sp>
        <p:nvSpPr>
          <p:cNvPr id="11717" name="Google Shape;11717;p178"/>
          <p:cNvSpPr txBox="1"/>
          <p:nvPr/>
        </p:nvSpPr>
        <p:spPr>
          <a:xfrm>
            <a:off x="4833526" y="5633388"/>
            <a:ext cx="4438977" cy="26385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1000">
                <a:solidFill>
                  <a:schemeClr val="dk1"/>
                </a:solidFill>
                <a:latin typeface="Calibri"/>
                <a:ea typeface="Calibri"/>
                <a:cs typeface="Calibri"/>
                <a:sym typeface="Calibri"/>
              </a:rPr>
              <a:t> 0        2       4         6       8       10     12      14    16      18      20    22</a:t>
            </a:r>
            <a:endParaRPr/>
          </a:p>
        </p:txBody>
      </p:sp>
      <p:sp>
        <p:nvSpPr>
          <p:cNvPr id="11718" name="Google Shape;11718;p178"/>
          <p:cNvSpPr txBox="1"/>
          <p:nvPr/>
        </p:nvSpPr>
        <p:spPr>
          <a:xfrm>
            <a:off x="4923135" y="5784954"/>
            <a:ext cx="3640567" cy="225471"/>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Eventos de BTH por 100 PAE</a:t>
            </a:r>
            <a:endParaRPr b="1" sz="1800">
              <a:solidFill>
                <a:schemeClr val="dk1"/>
              </a:solidFill>
              <a:latin typeface="Calibri"/>
              <a:ea typeface="Calibri"/>
              <a:cs typeface="Calibri"/>
              <a:sym typeface="Calibri"/>
            </a:endParaRPr>
          </a:p>
        </p:txBody>
      </p:sp>
      <p:sp>
        <p:nvSpPr>
          <p:cNvPr id="11719" name="Google Shape;11719;p178"/>
          <p:cNvSpPr/>
          <p:nvPr/>
        </p:nvSpPr>
        <p:spPr>
          <a:xfrm>
            <a:off x="9900288" y="4019568"/>
            <a:ext cx="144000" cy="14400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720" name="Google Shape;11720;p178"/>
          <p:cNvSpPr/>
          <p:nvPr/>
        </p:nvSpPr>
        <p:spPr>
          <a:xfrm>
            <a:off x="9038749" y="4016674"/>
            <a:ext cx="601663" cy="165100"/>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chemeClr val="dk2"/>
              </a:buClr>
              <a:buSzPts val="1000"/>
              <a:buFont typeface="Arial"/>
              <a:buNone/>
            </a:pPr>
            <a:r>
              <a:rPr lang="pt-BR" sz="1000">
                <a:solidFill>
                  <a:schemeClr val="dk2"/>
                </a:solidFill>
                <a:latin typeface="Calibri"/>
                <a:ea typeface="Calibri"/>
                <a:cs typeface="Calibri"/>
                <a:sym typeface="Calibri"/>
              </a:rPr>
              <a:t>eculizumabe</a:t>
            </a:r>
            <a:endParaRPr baseline="30000" sz="1000">
              <a:solidFill>
                <a:schemeClr val="dk2"/>
              </a:solidFill>
              <a:latin typeface="Calibri"/>
              <a:ea typeface="Calibri"/>
              <a:cs typeface="Calibri"/>
              <a:sym typeface="Calibri"/>
            </a:endParaRPr>
          </a:p>
        </p:txBody>
      </p:sp>
      <p:sp>
        <p:nvSpPr>
          <p:cNvPr id="11721" name="Google Shape;11721;p178"/>
          <p:cNvSpPr/>
          <p:nvPr/>
        </p:nvSpPr>
        <p:spPr>
          <a:xfrm>
            <a:off x="10135193" y="4014805"/>
            <a:ext cx="815975" cy="165100"/>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chemeClr val="lt2"/>
              </a:buClr>
              <a:buSzPts val="1000"/>
              <a:buFont typeface="Arial"/>
              <a:buNone/>
            </a:pPr>
            <a:r>
              <a:rPr lang="pt-BR" sz="1000">
                <a:solidFill>
                  <a:schemeClr val="lt2"/>
                </a:solidFill>
                <a:latin typeface="Calibri"/>
                <a:ea typeface="Calibri"/>
                <a:cs typeface="Calibri"/>
                <a:sym typeface="Calibri"/>
              </a:rPr>
              <a:t>ravulizumabe</a:t>
            </a:r>
            <a:endParaRPr baseline="30000" sz="1000">
              <a:solidFill>
                <a:schemeClr val="lt2"/>
              </a:solidFill>
              <a:latin typeface="Calibri"/>
              <a:ea typeface="Calibri"/>
              <a:cs typeface="Calibri"/>
              <a:sym typeface="Calibri"/>
            </a:endParaRPr>
          </a:p>
        </p:txBody>
      </p:sp>
      <p:sp>
        <p:nvSpPr>
          <p:cNvPr id="11722" name="Google Shape;11722;p178"/>
          <p:cNvSpPr txBox="1"/>
          <p:nvPr/>
        </p:nvSpPr>
        <p:spPr>
          <a:xfrm>
            <a:off x="8803844" y="4019038"/>
            <a:ext cx="144000" cy="144000"/>
          </a:xfrm>
          <a:prstGeom prst="rect">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11723" name="Google Shape;11723;p178"/>
          <p:cNvGrpSpPr/>
          <p:nvPr/>
        </p:nvGrpSpPr>
        <p:grpSpPr>
          <a:xfrm>
            <a:off x="2501590" y="2240611"/>
            <a:ext cx="9504104" cy="1485407"/>
            <a:chOff x="2501590" y="2240611"/>
            <a:chExt cx="9504104" cy="1485407"/>
          </a:xfrm>
        </p:grpSpPr>
        <p:sp>
          <p:nvSpPr>
            <p:cNvPr id="11724" name="Google Shape;11724;p178"/>
            <p:cNvSpPr/>
            <p:nvPr/>
          </p:nvSpPr>
          <p:spPr>
            <a:xfrm>
              <a:off x="2501590" y="3404942"/>
              <a:ext cx="2057286" cy="253254"/>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lang="pt-BR" sz="1400">
                  <a:solidFill>
                    <a:schemeClr val="dk1"/>
                  </a:solidFill>
                  <a:latin typeface="Calibri"/>
                  <a:ea typeface="Calibri"/>
                  <a:cs typeface="Calibri"/>
                  <a:sym typeface="Calibri"/>
                </a:rPr>
                <a:t>Período de 26 semanas</a:t>
              </a:r>
              <a:endParaRPr sz="1100">
                <a:solidFill>
                  <a:schemeClr val="dk1"/>
                </a:solidFill>
                <a:latin typeface="Calibri"/>
                <a:ea typeface="Calibri"/>
                <a:cs typeface="Calibri"/>
                <a:sym typeface="Calibri"/>
              </a:endParaRPr>
            </a:p>
          </p:txBody>
        </p:sp>
        <p:sp>
          <p:nvSpPr>
            <p:cNvPr id="11725" name="Google Shape;11725;p178"/>
            <p:cNvSpPr/>
            <p:nvPr/>
          </p:nvSpPr>
          <p:spPr>
            <a:xfrm>
              <a:off x="2520668" y="2391821"/>
              <a:ext cx="2038208" cy="821816"/>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b="1" lang="pt-BR" sz="1800">
                  <a:solidFill>
                    <a:schemeClr val="lt2"/>
                  </a:solidFill>
                  <a:latin typeface="Calibri"/>
                  <a:ea typeface="Calibri"/>
                  <a:cs typeface="Calibri"/>
                  <a:sym typeface="Calibri"/>
                </a:rPr>
                <a:t>Fase III </a:t>
              </a:r>
              <a:endParaRPr/>
            </a:p>
            <a:p>
              <a:pPr indent="0" lvl="0" marL="0" marR="0" rtl="0" algn="r">
                <a:spcBef>
                  <a:spcPts val="300"/>
                </a:spcBef>
                <a:spcAft>
                  <a:spcPts val="0"/>
                </a:spcAft>
                <a:buNone/>
              </a:pPr>
              <a:r>
                <a:rPr b="1" lang="pt-BR" sz="1800">
                  <a:solidFill>
                    <a:schemeClr val="lt2"/>
                  </a:solidFill>
                  <a:latin typeface="Calibri"/>
                  <a:ea typeface="Calibri"/>
                  <a:cs typeface="Calibri"/>
                  <a:sym typeface="Calibri"/>
                </a:rPr>
                <a:t>ALXN1210-PNH-301</a:t>
              </a:r>
              <a:endParaRPr/>
            </a:p>
            <a:p>
              <a:pPr indent="0" lvl="0" marL="0" marR="0" rtl="0" algn="r">
                <a:spcBef>
                  <a:spcPts val="300"/>
                </a:spcBef>
                <a:spcAft>
                  <a:spcPts val="0"/>
                </a:spcAft>
                <a:buNone/>
              </a:pPr>
              <a:r>
                <a:rPr b="1" i="1" lang="pt-BR" sz="1200">
                  <a:solidFill>
                    <a:schemeClr val="dk1"/>
                  </a:solidFill>
                  <a:latin typeface="Calibri"/>
                  <a:ea typeface="Calibri"/>
                  <a:cs typeface="Calibri"/>
                  <a:sym typeface="Calibri"/>
                </a:rPr>
                <a:t>Pacientes virgens de tratamento</a:t>
              </a:r>
              <a:endParaRPr/>
            </a:p>
            <a:p>
              <a:pPr indent="0" lvl="0" marL="0" marR="0" rtl="0" algn="r">
                <a:spcBef>
                  <a:spcPts val="0"/>
                </a:spcBef>
                <a:spcAft>
                  <a:spcPts val="0"/>
                </a:spcAft>
                <a:buNone/>
              </a:pPr>
              <a:r>
                <a:t/>
              </a:r>
              <a:endParaRPr sz="1100">
                <a:solidFill>
                  <a:schemeClr val="dk1"/>
                </a:solidFill>
                <a:latin typeface="Calibri"/>
                <a:ea typeface="Calibri"/>
                <a:cs typeface="Calibri"/>
                <a:sym typeface="Calibri"/>
              </a:endParaRPr>
            </a:p>
          </p:txBody>
        </p:sp>
        <p:sp>
          <p:nvSpPr>
            <p:cNvPr id="11726" name="Google Shape;11726;p178"/>
            <p:cNvSpPr/>
            <p:nvPr/>
          </p:nvSpPr>
          <p:spPr>
            <a:xfrm>
              <a:off x="4925432" y="2584468"/>
              <a:ext cx="3544621" cy="33855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rPr b="1" lang="pt-BR" sz="1400">
                  <a:solidFill>
                    <a:schemeClr val="lt1"/>
                  </a:solidFill>
                  <a:latin typeface="Calibri"/>
                  <a:ea typeface="Calibri"/>
                  <a:cs typeface="Calibri"/>
                  <a:sym typeface="Calibri"/>
                </a:rPr>
                <a:t>21,5</a:t>
              </a:r>
              <a:endParaRPr/>
            </a:p>
          </p:txBody>
        </p:sp>
        <p:sp>
          <p:nvSpPr>
            <p:cNvPr id="11727" name="Google Shape;11727;p178"/>
            <p:cNvSpPr/>
            <p:nvPr/>
          </p:nvSpPr>
          <p:spPr>
            <a:xfrm>
              <a:off x="4925432" y="3086180"/>
              <a:ext cx="1131729" cy="338554"/>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rPr b="1" lang="pt-BR" sz="1400">
                  <a:solidFill>
                    <a:schemeClr val="lt1"/>
                  </a:solidFill>
                  <a:latin typeface="Calibri"/>
                  <a:ea typeface="Calibri"/>
                  <a:cs typeface="Calibri"/>
                  <a:sym typeface="Calibri"/>
                </a:rPr>
                <a:t>6,8</a:t>
              </a:r>
              <a:endParaRPr b="1" sz="1100">
                <a:solidFill>
                  <a:schemeClr val="lt1"/>
                </a:solidFill>
                <a:latin typeface="Calibri"/>
                <a:ea typeface="Calibri"/>
                <a:cs typeface="Calibri"/>
                <a:sym typeface="Calibri"/>
              </a:endParaRPr>
            </a:p>
          </p:txBody>
        </p:sp>
        <p:sp>
          <p:nvSpPr>
            <p:cNvPr id="11728" name="Google Shape;11728;p178"/>
            <p:cNvSpPr/>
            <p:nvPr/>
          </p:nvSpPr>
          <p:spPr>
            <a:xfrm>
              <a:off x="9272503" y="3334958"/>
              <a:ext cx="346672" cy="346672"/>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cxnSp>
          <p:nvCxnSpPr>
            <p:cNvPr id="11729" name="Google Shape;11729;p178"/>
            <p:cNvCxnSpPr/>
            <p:nvPr/>
          </p:nvCxnSpPr>
          <p:spPr>
            <a:xfrm flipH="1">
              <a:off x="9406909" y="3443126"/>
              <a:ext cx="76890" cy="128846"/>
            </a:xfrm>
            <a:prstGeom prst="straightConnector1">
              <a:avLst/>
            </a:prstGeom>
            <a:solidFill>
              <a:srgbClr val="D8D8D8"/>
            </a:solidFill>
            <a:ln cap="rnd" cmpd="sng" w="28575">
              <a:solidFill>
                <a:schemeClr val="lt1"/>
              </a:solidFill>
              <a:prstDash val="solid"/>
              <a:miter lim="800000"/>
              <a:headEnd len="sm" w="sm" type="none"/>
              <a:tailEnd len="sm" w="sm" type="none"/>
            </a:ln>
          </p:spPr>
        </p:cxnSp>
        <p:sp>
          <p:nvSpPr>
            <p:cNvPr id="11730" name="Google Shape;11730;p178"/>
            <p:cNvSpPr/>
            <p:nvPr/>
          </p:nvSpPr>
          <p:spPr>
            <a:xfrm>
              <a:off x="9479040" y="3521246"/>
              <a:ext cx="54000" cy="54000"/>
            </a:xfrm>
            <a:prstGeom prst="ellipse">
              <a:avLst/>
            </a:prstGeom>
            <a:solidFill>
              <a:schemeClr val="l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1731" name="Google Shape;11731;p178"/>
            <p:cNvSpPr/>
            <p:nvPr/>
          </p:nvSpPr>
          <p:spPr>
            <a:xfrm>
              <a:off x="9678473" y="3310520"/>
              <a:ext cx="2327221" cy="415498"/>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050">
                  <a:solidFill>
                    <a:schemeClr val="dk1"/>
                  </a:solidFill>
                  <a:latin typeface="Calibri"/>
                  <a:ea typeface="Calibri"/>
                  <a:cs typeface="Calibri"/>
                  <a:sym typeface="Calibri"/>
                </a:rPr>
                <a:t>RTI: 0,32 (IC-95% = 0,11 a 0,92) </a:t>
              </a:r>
              <a:r>
                <a:rPr i="1" lang="pt-BR" sz="1050">
                  <a:solidFill>
                    <a:schemeClr val="dk1"/>
                  </a:solidFill>
                  <a:latin typeface="Calibri"/>
                  <a:ea typeface="Calibri"/>
                  <a:cs typeface="Calibri"/>
                  <a:sym typeface="Calibri"/>
                </a:rPr>
                <a:t>p</a:t>
              </a:r>
              <a:r>
                <a:rPr lang="pt-BR" sz="1050">
                  <a:solidFill>
                    <a:schemeClr val="dk1"/>
                  </a:solidFill>
                  <a:latin typeface="Calibri"/>
                  <a:ea typeface="Calibri"/>
                  <a:cs typeface="Calibri"/>
                  <a:sym typeface="Calibri"/>
                </a:rPr>
                <a:t>=0,034</a:t>
              </a:r>
              <a:r>
                <a:rPr baseline="30000" lang="pt-BR" sz="1050">
                  <a:solidFill>
                    <a:schemeClr val="dk1"/>
                  </a:solidFill>
                  <a:latin typeface="Calibri"/>
                  <a:ea typeface="Calibri"/>
                  <a:cs typeface="Calibri"/>
                  <a:sym typeface="Calibri"/>
                </a:rPr>
                <a:t>1</a:t>
              </a:r>
              <a:endParaRPr/>
            </a:p>
          </p:txBody>
        </p:sp>
        <p:sp>
          <p:nvSpPr>
            <p:cNvPr id="11732" name="Google Shape;11732;p178"/>
            <p:cNvSpPr/>
            <p:nvPr/>
          </p:nvSpPr>
          <p:spPr>
            <a:xfrm>
              <a:off x="9361565" y="3448221"/>
              <a:ext cx="54000" cy="54000"/>
            </a:xfrm>
            <a:prstGeom prst="ellipse">
              <a:avLst/>
            </a:prstGeom>
            <a:solidFill>
              <a:schemeClr val="l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cxnSp>
          <p:nvCxnSpPr>
            <p:cNvPr id="11733" name="Google Shape;11733;p178"/>
            <p:cNvCxnSpPr/>
            <p:nvPr/>
          </p:nvCxnSpPr>
          <p:spPr>
            <a:xfrm>
              <a:off x="9005893" y="2290520"/>
              <a:ext cx="0" cy="915632"/>
            </a:xfrm>
            <a:prstGeom prst="straightConnector1">
              <a:avLst/>
            </a:prstGeom>
            <a:noFill/>
            <a:ln cap="flat" cmpd="sng" w="12700">
              <a:solidFill>
                <a:schemeClr val="dk2"/>
              </a:solidFill>
              <a:prstDash val="solid"/>
              <a:miter lim="800000"/>
              <a:headEnd len="med" w="med" type="oval"/>
              <a:tailEnd len="med" w="med" type="oval"/>
            </a:ln>
          </p:spPr>
        </p:cxnSp>
        <p:sp>
          <p:nvSpPr>
            <p:cNvPr id="11734" name="Google Shape;11734;p178"/>
            <p:cNvSpPr txBox="1"/>
            <p:nvPr/>
          </p:nvSpPr>
          <p:spPr>
            <a:xfrm>
              <a:off x="9557889" y="2240611"/>
              <a:ext cx="1948910" cy="909317"/>
            </a:xfrm>
            <a:prstGeom prst="rect">
              <a:avLst/>
            </a:prstGeom>
            <a:noFill/>
            <a:ln cap="flat" cmpd="sng" w="9525">
              <a:solidFill>
                <a:schemeClr val="dk2"/>
              </a:solidFill>
              <a:prstDash val="solid"/>
              <a:round/>
              <a:headEnd len="sm" w="sm" type="none"/>
              <a:tailEnd len="sm" w="sm" type="none"/>
            </a:ln>
          </p:spPr>
          <p:txBody>
            <a:bodyPr anchorCtr="0" anchor="ctr" bIns="0" lIns="72000" spcFirstLastPara="1" rIns="0" wrap="square" tIns="0">
              <a:noAutofit/>
            </a:bodyPr>
            <a:lstStyle/>
            <a:p>
              <a:pPr indent="0" lvl="0" marL="0" marR="0" rtl="0" algn="l">
                <a:lnSpc>
                  <a:spcPct val="90000"/>
                </a:lnSpc>
                <a:spcBef>
                  <a:spcPts val="0"/>
                </a:spcBef>
                <a:spcAft>
                  <a:spcPts val="0"/>
                </a:spcAft>
                <a:buClr>
                  <a:schemeClr val="dk1"/>
                </a:buClr>
                <a:buSzPts val="1100"/>
                <a:buFont typeface="Arial"/>
                <a:buNone/>
              </a:pPr>
              <a:r>
                <a:rPr lang="pt-BR" sz="1100">
                  <a:solidFill>
                    <a:schemeClr val="dk1"/>
                  </a:solidFill>
                  <a:latin typeface="Calibri"/>
                  <a:ea typeface="Calibri"/>
                  <a:cs typeface="Calibri"/>
                  <a:sym typeface="Calibri"/>
                </a:rPr>
                <a:t>Taxa de eventos de BTH ajustada por exposição 3x mais alta no grupo previamente tratado com eculizumabe vs. grupo de ravulizumabe</a:t>
              </a:r>
              <a:r>
                <a:rPr baseline="30000" lang="pt-BR" sz="1100">
                  <a:solidFill>
                    <a:schemeClr val="dk1"/>
                  </a:solidFill>
                  <a:latin typeface="Calibri"/>
                  <a:ea typeface="Calibri"/>
                  <a:cs typeface="Calibri"/>
                  <a:sym typeface="Calibri"/>
                </a:rPr>
                <a:t>1</a:t>
              </a:r>
              <a:endParaRPr/>
            </a:p>
          </p:txBody>
        </p:sp>
      </p:grpSp>
      <p:grpSp>
        <p:nvGrpSpPr>
          <p:cNvPr id="11735" name="Google Shape;11735;p178"/>
          <p:cNvGrpSpPr/>
          <p:nvPr/>
        </p:nvGrpSpPr>
        <p:grpSpPr>
          <a:xfrm>
            <a:off x="1515111" y="4557050"/>
            <a:ext cx="9991688" cy="1265121"/>
            <a:chOff x="1515111" y="4557050"/>
            <a:chExt cx="9991688" cy="1265121"/>
          </a:xfrm>
        </p:grpSpPr>
        <p:sp>
          <p:nvSpPr>
            <p:cNvPr id="11736" name="Google Shape;11736;p178"/>
            <p:cNvSpPr/>
            <p:nvPr/>
          </p:nvSpPr>
          <p:spPr>
            <a:xfrm>
              <a:off x="1515111" y="5570171"/>
              <a:ext cx="3043765" cy="252000"/>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lang="pt-BR" sz="1400">
                  <a:solidFill>
                    <a:schemeClr val="dk1"/>
                  </a:solidFill>
                  <a:latin typeface="Calibri"/>
                  <a:ea typeface="Calibri"/>
                  <a:cs typeface="Calibri"/>
                  <a:sym typeface="Calibri"/>
                </a:rPr>
                <a:t>Período de 26 semanas</a:t>
              </a:r>
              <a:endParaRPr sz="1100">
                <a:solidFill>
                  <a:schemeClr val="dk1"/>
                </a:solidFill>
                <a:latin typeface="Calibri"/>
                <a:ea typeface="Calibri"/>
                <a:cs typeface="Calibri"/>
                <a:sym typeface="Calibri"/>
              </a:endParaRPr>
            </a:p>
          </p:txBody>
        </p:sp>
        <p:sp>
          <p:nvSpPr>
            <p:cNvPr id="11737" name="Google Shape;11737;p178"/>
            <p:cNvSpPr/>
            <p:nvPr/>
          </p:nvSpPr>
          <p:spPr>
            <a:xfrm>
              <a:off x="2443840" y="4557050"/>
              <a:ext cx="2115036" cy="821816"/>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b="1" lang="pt-BR" sz="1800">
                  <a:solidFill>
                    <a:schemeClr val="lt2"/>
                  </a:solidFill>
                  <a:latin typeface="Calibri"/>
                  <a:ea typeface="Calibri"/>
                  <a:cs typeface="Calibri"/>
                  <a:sym typeface="Calibri"/>
                </a:rPr>
                <a:t>Fase III </a:t>
              </a:r>
              <a:endParaRPr/>
            </a:p>
            <a:p>
              <a:pPr indent="0" lvl="0" marL="0" marR="0" rtl="0" algn="r">
                <a:spcBef>
                  <a:spcPts val="300"/>
                </a:spcBef>
                <a:spcAft>
                  <a:spcPts val="0"/>
                </a:spcAft>
                <a:buNone/>
              </a:pPr>
              <a:r>
                <a:rPr b="1" lang="pt-BR" sz="1800">
                  <a:solidFill>
                    <a:schemeClr val="lt2"/>
                  </a:solidFill>
                  <a:latin typeface="Calibri"/>
                  <a:ea typeface="Calibri"/>
                  <a:cs typeface="Calibri"/>
                  <a:sym typeface="Calibri"/>
                </a:rPr>
                <a:t>ALXN1210-PNH-302</a:t>
              </a:r>
              <a:endParaRPr/>
            </a:p>
            <a:p>
              <a:pPr indent="0" lvl="0" marL="0" marR="0" rtl="0" algn="r">
                <a:spcBef>
                  <a:spcPts val="300"/>
                </a:spcBef>
                <a:spcAft>
                  <a:spcPts val="0"/>
                </a:spcAft>
                <a:buNone/>
              </a:pPr>
              <a:r>
                <a:rPr b="1" i="1" lang="pt-BR" sz="1200">
                  <a:solidFill>
                    <a:schemeClr val="dk1"/>
                  </a:solidFill>
                  <a:latin typeface="Calibri"/>
                  <a:ea typeface="Calibri"/>
                  <a:cs typeface="Calibri"/>
                  <a:sym typeface="Calibri"/>
                </a:rPr>
                <a:t>Previamente tratados </a:t>
              </a:r>
              <a:br>
                <a:rPr b="1" i="1" lang="pt-BR" sz="1200">
                  <a:solidFill>
                    <a:schemeClr val="dk1"/>
                  </a:solidFill>
                  <a:latin typeface="Calibri"/>
                  <a:ea typeface="Calibri"/>
                  <a:cs typeface="Calibri"/>
                  <a:sym typeface="Calibri"/>
                </a:rPr>
              </a:br>
              <a:r>
                <a:rPr b="1" i="1" lang="pt-BR" sz="1200">
                  <a:solidFill>
                    <a:schemeClr val="dk1"/>
                  </a:solidFill>
                  <a:latin typeface="Calibri"/>
                  <a:ea typeface="Calibri"/>
                  <a:cs typeface="Calibri"/>
                  <a:sym typeface="Calibri"/>
                </a:rPr>
                <a:t>com inibidor de C5</a:t>
              </a:r>
              <a:endParaRPr sz="1050">
                <a:solidFill>
                  <a:schemeClr val="dk1"/>
                </a:solidFill>
                <a:latin typeface="Calibri"/>
                <a:ea typeface="Calibri"/>
                <a:cs typeface="Calibri"/>
                <a:sym typeface="Calibri"/>
              </a:endParaRPr>
            </a:p>
          </p:txBody>
        </p:sp>
        <p:sp>
          <p:nvSpPr>
            <p:cNvPr id="11738" name="Google Shape;11738;p178"/>
            <p:cNvSpPr/>
            <p:nvPr/>
          </p:nvSpPr>
          <p:spPr>
            <a:xfrm>
              <a:off x="4914310" y="4634471"/>
              <a:ext cx="3276000" cy="338554"/>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rPr b="1" lang="pt-BR" sz="1400">
                  <a:solidFill>
                    <a:schemeClr val="lt1"/>
                  </a:solidFill>
                  <a:latin typeface="Calibri"/>
                  <a:ea typeface="Calibri"/>
                  <a:cs typeface="Calibri"/>
                  <a:sym typeface="Calibri"/>
                </a:rPr>
                <a:t>19,9</a:t>
              </a:r>
              <a:endParaRPr/>
            </a:p>
          </p:txBody>
        </p:sp>
        <p:sp>
          <p:nvSpPr>
            <p:cNvPr id="11739" name="Google Shape;11739;p178"/>
            <p:cNvSpPr/>
            <p:nvPr/>
          </p:nvSpPr>
          <p:spPr>
            <a:xfrm>
              <a:off x="4772438" y="5181301"/>
              <a:ext cx="589647" cy="24360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0,0</a:t>
              </a:r>
              <a:endParaRPr/>
            </a:p>
          </p:txBody>
        </p:sp>
        <p:cxnSp>
          <p:nvCxnSpPr>
            <p:cNvPr id="11740" name="Google Shape;11740;p178"/>
            <p:cNvCxnSpPr/>
            <p:nvPr/>
          </p:nvCxnSpPr>
          <p:spPr>
            <a:xfrm rot="10800000">
              <a:off x="5362085" y="5291782"/>
              <a:ext cx="4101624" cy="0"/>
            </a:xfrm>
            <a:prstGeom prst="straightConnector1">
              <a:avLst/>
            </a:prstGeom>
            <a:noFill/>
            <a:ln cap="flat" cmpd="sng" w="12700">
              <a:solidFill>
                <a:schemeClr val="lt2"/>
              </a:solidFill>
              <a:prstDash val="solid"/>
              <a:miter lim="800000"/>
              <a:headEnd len="med" w="med" type="oval"/>
              <a:tailEnd len="med" w="med" type="oval"/>
            </a:ln>
          </p:spPr>
        </p:cxnSp>
        <p:sp>
          <p:nvSpPr>
            <p:cNvPr id="11741" name="Google Shape;11741;p178"/>
            <p:cNvSpPr txBox="1"/>
            <p:nvPr/>
          </p:nvSpPr>
          <p:spPr>
            <a:xfrm>
              <a:off x="9557889" y="4878328"/>
              <a:ext cx="1948910" cy="849554"/>
            </a:xfrm>
            <a:prstGeom prst="rect">
              <a:avLst/>
            </a:prstGeom>
            <a:noFill/>
            <a:ln cap="flat" cmpd="sng" w="9525">
              <a:solidFill>
                <a:schemeClr val="lt2"/>
              </a:solidFill>
              <a:prstDash val="solid"/>
              <a:round/>
              <a:headEnd len="sm" w="sm" type="none"/>
              <a:tailEnd len="sm" w="sm" type="none"/>
            </a:ln>
          </p:spPr>
          <p:txBody>
            <a:bodyPr anchorCtr="0" anchor="ctr" bIns="0" lIns="72000" spcFirstLastPara="1" rIns="0" wrap="square" tIns="0">
              <a:noAutofit/>
            </a:bodyPr>
            <a:lstStyle/>
            <a:p>
              <a:pPr indent="0" lvl="0" marL="0" marR="0" rtl="0" algn="l">
                <a:lnSpc>
                  <a:spcPct val="90000"/>
                </a:lnSpc>
                <a:spcBef>
                  <a:spcPts val="0"/>
                </a:spcBef>
                <a:spcAft>
                  <a:spcPts val="0"/>
                </a:spcAft>
                <a:buClr>
                  <a:schemeClr val="dk1"/>
                </a:buClr>
                <a:buSzPts val="1100"/>
                <a:buFont typeface="Arial"/>
                <a:buNone/>
              </a:pPr>
              <a:r>
                <a:rPr lang="pt-BR" sz="1100">
                  <a:solidFill>
                    <a:schemeClr val="dk1"/>
                  </a:solidFill>
                  <a:latin typeface="Calibri"/>
                  <a:ea typeface="Calibri"/>
                  <a:cs typeface="Calibri"/>
                  <a:sym typeface="Calibri"/>
                </a:rPr>
                <a:t>A taxa de incidência ajustada por exposição não foi estimável no grupo de ravulizumabe porque não se observou nenhum evento</a:t>
              </a:r>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693"/>
                                        </p:tgtEl>
                                        <p:attrNameLst>
                                          <p:attrName>style.visibility</p:attrName>
                                        </p:attrNameLst>
                                      </p:cBhvr>
                                      <p:to>
                                        <p:strVal val="visible"/>
                                      </p:to>
                                    </p:set>
                                    <p:animEffect filter="fade" transition="in">
                                      <p:cBhvr>
                                        <p:cTn dur="500"/>
                                        <p:tgtEl>
                                          <p:spTgt spid="11693"/>
                                        </p:tgtEl>
                                      </p:cBhvr>
                                    </p:animEffect>
                                  </p:childTnLst>
                                </p:cTn>
                              </p:par>
                              <p:par>
                                <p:cTn fill="hold" nodeType="withEffect" presetClass="entr" presetID="10" presetSubtype="0">
                                  <p:stCondLst>
                                    <p:cond delay="0"/>
                                  </p:stCondLst>
                                  <p:childTnLst>
                                    <p:set>
                                      <p:cBhvr>
                                        <p:cTn dur="1" fill="hold">
                                          <p:stCondLst>
                                            <p:cond delay="0"/>
                                          </p:stCondLst>
                                        </p:cTn>
                                        <p:tgtEl>
                                          <p:spTgt spid="11703"/>
                                        </p:tgtEl>
                                        <p:attrNameLst>
                                          <p:attrName>style.visibility</p:attrName>
                                        </p:attrNameLst>
                                      </p:cBhvr>
                                      <p:to>
                                        <p:strVal val="visible"/>
                                      </p:to>
                                    </p:set>
                                    <p:animEffect filter="fade" transition="in">
                                      <p:cBhvr>
                                        <p:cTn dur="500"/>
                                        <p:tgtEl>
                                          <p:spTgt spid="11703"/>
                                        </p:tgtEl>
                                      </p:cBhvr>
                                    </p:animEffect>
                                  </p:childTnLst>
                                </p:cTn>
                              </p:par>
                              <p:par>
                                <p:cTn fill="hold" nodeType="withEffect" presetClass="entr" presetID="10" presetSubtype="0">
                                  <p:stCondLst>
                                    <p:cond delay="0"/>
                                  </p:stCondLst>
                                  <p:childTnLst>
                                    <p:set>
                                      <p:cBhvr>
                                        <p:cTn dur="1" fill="hold">
                                          <p:stCondLst>
                                            <p:cond delay="0"/>
                                          </p:stCondLst>
                                        </p:cTn>
                                        <p:tgtEl>
                                          <p:spTgt spid="11689"/>
                                        </p:tgtEl>
                                        <p:attrNameLst>
                                          <p:attrName>style.visibility</p:attrName>
                                        </p:attrNameLst>
                                      </p:cBhvr>
                                      <p:to>
                                        <p:strVal val="visible"/>
                                      </p:to>
                                    </p:set>
                                    <p:animEffect filter="fade" transition="in">
                                      <p:cBhvr>
                                        <p:cTn dur="500"/>
                                        <p:tgtEl>
                                          <p:spTgt spid="11689"/>
                                        </p:tgtEl>
                                      </p:cBhvr>
                                    </p:animEffect>
                                  </p:childTnLst>
                                </p:cTn>
                              </p:par>
                              <p:par>
                                <p:cTn fill="hold" nodeType="withEffect" presetClass="entr" presetID="10" presetSubtype="0">
                                  <p:stCondLst>
                                    <p:cond delay="0"/>
                                  </p:stCondLst>
                                  <p:childTnLst>
                                    <p:set>
                                      <p:cBhvr>
                                        <p:cTn dur="1" fill="hold">
                                          <p:stCondLst>
                                            <p:cond delay="0"/>
                                          </p:stCondLst>
                                        </p:cTn>
                                        <p:tgtEl>
                                          <p:spTgt spid="11717"/>
                                        </p:tgtEl>
                                        <p:attrNameLst>
                                          <p:attrName>style.visibility</p:attrName>
                                        </p:attrNameLst>
                                      </p:cBhvr>
                                      <p:to>
                                        <p:strVal val="visible"/>
                                      </p:to>
                                    </p:set>
                                    <p:animEffect filter="fade" transition="in">
                                      <p:cBhvr>
                                        <p:cTn dur="500"/>
                                        <p:tgtEl>
                                          <p:spTgt spid="11717"/>
                                        </p:tgtEl>
                                      </p:cBhvr>
                                    </p:animEffect>
                                  </p:childTnLst>
                                </p:cTn>
                              </p:par>
                              <p:par>
                                <p:cTn fill="hold" nodeType="withEffect" presetClass="entr" presetID="10" presetSubtype="0">
                                  <p:stCondLst>
                                    <p:cond delay="0"/>
                                  </p:stCondLst>
                                  <p:childTnLst>
                                    <p:set>
                                      <p:cBhvr>
                                        <p:cTn dur="1" fill="hold">
                                          <p:stCondLst>
                                            <p:cond delay="0"/>
                                          </p:stCondLst>
                                        </p:cTn>
                                        <p:tgtEl>
                                          <p:spTgt spid="11688"/>
                                        </p:tgtEl>
                                        <p:attrNameLst>
                                          <p:attrName>style.visibility</p:attrName>
                                        </p:attrNameLst>
                                      </p:cBhvr>
                                      <p:to>
                                        <p:strVal val="visible"/>
                                      </p:to>
                                    </p:set>
                                    <p:animEffect filter="fade" transition="in">
                                      <p:cBhvr>
                                        <p:cTn dur="500"/>
                                        <p:tgtEl>
                                          <p:spTgt spid="11688"/>
                                        </p:tgtEl>
                                      </p:cBhvr>
                                    </p:animEffect>
                                  </p:childTnLst>
                                </p:cTn>
                              </p:par>
                              <p:par>
                                <p:cTn fill="hold" nodeType="withEffect" presetClass="entr" presetID="10" presetSubtype="0">
                                  <p:stCondLst>
                                    <p:cond delay="0"/>
                                  </p:stCondLst>
                                  <p:childTnLst>
                                    <p:set>
                                      <p:cBhvr>
                                        <p:cTn dur="1" fill="hold">
                                          <p:stCondLst>
                                            <p:cond delay="0"/>
                                          </p:stCondLst>
                                        </p:cTn>
                                        <p:tgtEl>
                                          <p:spTgt spid="11718"/>
                                        </p:tgtEl>
                                        <p:attrNameLst>
                                          <p:attrName>style.visibility</p:attrName>
                                        </p:attrNameLst>
                                      </p:cBhvr>
                                      <p:to>
                                        <p:strVal val="visible"/>
                                      </p:to>
                                    </p:set>
                                    <p:animEffect filter="fade" transition="in">
                                      <p:cBhvr>
                                        <p:cTn dur="500"/>
                                        <p:tgtEl>
                                          <p:spTgt spid="11718"/>
                                        </p:tgtEl>
                                      </p:cBhvr>
                                    </p:animEffect>
                                  </p:childTnLst>
                                </p:cTn>
                              </p:par>
                              <p:par>
                                <p:cTn fill="hold" nodeType="withEffect" presetClass="entr" presetID="10" presetSubtype="0">
                                  <p:stCondLst>
                                    <p:cond delay="0"/>
                                  </p:stCondLst>
                                  <p:childTnLst>
                                    <p:set>
                                      <p:cBhvr>
                                        <p:cTn dur="1" fill="hold">
                                          <p:stCondLst>
                                            <p:cond delay="0"/>
                                          </p:stCondLst>
                                        </p:cTn>
                                        <p:tgtEl>
                                          <p:spTgt spid="11722"/>
                                        </p:tgtEl>
                                        <p:attrNameLst>
                                          <p:attrName>style.visibility</p:attrName>
                                        </p:attrNameLst>
                                      </p:cBhvr>
                                      <p:to>
                                        <p:strVal val="visible"/>
                                      </p:to>
                                    </p:set>
                                    <p:animEffect filter="fade" transition="in">
                                      <p:cBhvr>
                                        <p:cTn dur="500"/>
                                        <p:tgtEl>
                                          <p:spTgt spid="11722"/>
                                        </p:tgtEl>
                                      </p:cBhvr>
                                    </p:animEffect>
                                  </p:childTnLst>
                                </p:cTn>
                              </p:par>
                              <p:par>
                                <p:cTn fill="hold" nodeType="withEffect" presetClass="entr" presetID="10" presetSubtype="0">
                                  <p:stCondLst>
                                    <p:cond delay="0"/>
                                  </p:stCondLst>
                                  <p:childTnLst>
                                    <p:set>
                                      <p:cBhvr>
                                        <p:cTn dur="1" fill="hold">
                                          <p:stCondLst>
                                            <p:cond delay="0"/>
                                          </p:stCondLst>
                                        </p:cTn>
                                        <p:tgtEl>
                                          <p:spTgt spid="11720"/>
                                        </p:tgtEl>
                                        <p:attrNameLst>
                                          <p:attrName>style.visibility</p:attrName>
                                        </p:attrNameLst>
                                      </p:cBhvr>
                                      <p:to>
                                        <p:strVal val="visible"/>
                                      </p:to>
                                    </p:set>
                                    <p:animEffect filter="fade" transition="in">
                                      <p:cBhvr>
                                        <p:cTn dur="500"/>
                                        <p:tgtEl>
                                          <p:spTgt spid="11720"/>
                                        </p:tgtEl>
                                      </p:cBhvr>
                                    </p:animEffect>
                                  </p:childTnLst>
                                </p:cTn>
                              </p:par>
                              <p:par>
                                <p:cTn fill="hold" nodeType="withEffect" presetClass="entr" presetID="10" presetSubtype="0">
                                  <p:stCondLst>
                                    <p:cond delay="0"/>
                                  </p:stCondLst>
                                  <p:childTnLst>
                                    <p:set>
                                      <p:cBhvr>
                                        <p:cTn dur="1" fill="hold">
                                          <p:stCondLst>
                                            <p:cond delay="0"/>
                                          </p:stCondLst>
                                        </p:cTn>
                                        <p:tgtEl>
                                          <p:spTgt spid="11719"/>
                                        </p:tgtEl>
                                        <p:attrNameLst>
                                          <p:attrName>style.visibility</p:attrName>
                                        </p:attrNameLst>
                                      </p:cBhvr>
                                      <p:to>
                                        <p:strVal val="visible"/>
                                      </p:to>
                                    </p:set>
                                    <p:animEffect filter="fade" transition="in">
                                      <p:cBhvr>
                                        <p:cTn dur="500"/>
                                        <p:tgtEl>
                                          <p:spTgt spid="11719"/>
                                        </p:tgtEl>
                                      </p:cBhvr>
                                    </p:animEffect>
                                  </p:childTnLst>
                                </p:cTn>
                              </p:par>
                              <p:par>
                                <p:cTn fill="hold" nodeType="withEffect" presetClass="entr" presetID="10" presetSubtype="0">
                                  <p:stCondLst>
                                    <p:cond delay="0"/>
                                  </p:stCondLst>
                                  <p:childTnLst>
                                    <p:set>
                                      <p:cBhvr>
                                        <p:cTn dur="1" fill="hold">
                                          <p:stCondLst>
                                            <p:cond delay="0"/>
                                          </p:stCondLst>
                                        </p:cTn>
                                        <p:tgtEl>
                                          <p:spTgt spid="11721"/>
                                        </p:tgtEl>
                                        <p:attrNameLst>
                                          <p:attrName>style.visibility</p:attrName>
                                        </p:attrNameLst>
                                      </p:cBhvr>
                                      <p:to>
                                        <p:strVal val="visible"/>
                                      </p:to>
                                    </p:set>
                                    <p:animEffect filter="fade" transition="in">
                                      <p:cBhvr>
                                        <p:cTn dur="500"/>
                                        <p:tgtEl>
                                          <p:spTgt spid="1172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1723"/>
                                        </p:tgtEl>
                                        <p:attrNameLst>
                                          <p:attrName>style.visibility</p:attrName>
                                        </p:attrNameLst>
                                      </p:cBhvr>
                                      <p:to>
                                        <p:strVal val="visible"/>
                                      </p:to>
                                    </p:set>
                                    <p:animEffect filter="fade" transition="in">
                                      <p:cBhvr>
                                        <p:cTn dur="500"/>
                                        <p:tgtEl>
                                          <p:spTgt spid="11723"/>
                                        </p:tgtEl>
                                      </p:cBhvr>
                                    </p:animEffect>
                                  </p:childTnLst>
                                </p:cTn>
                              </p:par>
                              <p:par>
                                <p:cTn fill="hold" nodeType="withEffect" presetClass="entr" presetID="10" presetSubtype="0">
                                  <p:stCondLst>
                                    <p:cond delay="0"/>
                                  </p:stCondLst>
                                  <p:childTnLst>
                                    <p:set>
                                      <p:cBhvr>
                                        <p:cTn dur="1" fill="hold">
                                          <p:stCondLst>
                                            <p:cond delay="0"/>
                                          </p:stCondLst>
                                        </p:cTn>
                                        <p:tgtEl>
                                          <p:spTgt spid="11735"/>
                                        </p:tgtEl>
                                        <p:attrNameLst>
                                          <p:attrName>style.visibility</p:attrName>
                                        </p:attrNameLst>
                                      </p:cBhvr>
                                      <p:to>
                                        <p:strVal val="visible"/>
                                      </p:to>
                                    </p:set>
                                    <p:animEffect filter="fade" transition="in">
                                      <p:cBhvr>
                                        <p:cTn dur="500"/>
                                        <p:tgtEl>
                                          <p:spTgt spid="1173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46" name="Shape 11746"/>
        <p:cNvGrpSpPr/>
        <p:nvPr/>
      </p:nvGrpSpPr>
      <p:grpSpPr>
        <a:xfrm>
          <a:off x="0" y="0"/>
          <a:ext cx="0" cy="0"/>
          <a:chOff x="0" y="0"/>
          <a:chExt cx="0" cy="0"/>
        </a:xfrm>
      </p:grpSpPr>
      <p:sp>
        <p:nvSpPr>
          <p:cNvPr id="11747" name="Google Shape;11747;p179"/>
          <p:cNvSpPr/>
          <p:nvPr/>
        </p:nvSpPr>
        <p:spPr>
          <a:xfrm flipH="1">
            <a:off x="6200443" y="2303472"/>
            <a:ext cx="5508415" cy="339473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748" name="Google Shape;11748;p179"/>
          <p:cNvSpPr/>
          <p:nvPr/>
        </p:nvSpPr>
        <p:spPr>
          <a:xfrm flipH="1">
            <a:off x="461540" y="2303472"/>
            <a:ext cx="5508415" cy="339473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749" name="Google Shape;11749;p179"/>
          <p:cNvSpPr txBox="1"/>
          <p:nvPr/>
        </p:nvSpPr>
        <p:spPr>
          <a:xfrm>
            <a:off x="296270" y="385036"/>
            <a:ext cx="10241102" cy="112646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O tratamento com ravulizumabe foi associado a um risco 64% menor de eventos de BTH por qualquer causa vs. eculizumabe, no estudo fase III 301</a:t>
            </a:r>
            <a:r>
              <a:rPr b="1" baseline="30000" lang="pt-BR" sz="2800">
                <a:solidFill>
                  <a:schemeClr val="accent1"/>
                </a:solidFill>
                <a:latin typeface="Lustria"/>
                <a:ea typeface="Lustria"/>
                <a:cs typeface="Lustria"/>
                <a:sym typeface="Lustria"/>
              </a:rPr>
              <a:t>1</a:t>
            </a:r>
            <a:endParaRPr/>
          </a:p>
        </p:txBody>
      </p:sp>
      <p:sp>
        <p:nvSpPr>
          <p:cNvPr id="11750" name="Google Shape;11750;p179"/>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†Ajustado em relação aos riscos competitivos por CDC ou causalidade indeterminada.</a:t>
            </a:r>
            <a:endParaRPr/>
          </a:p>
          <a:p>
            <a:pPr indent="0" lvl="0" marL="0" rtl="0" algn="l">
              <a:lnSpc>
                <a:spcPct val="90000"/>
              </a:lnSpc>
              <a:spcBef>
                <a:spcPts val="0"/>
              </a:spcBef>
              <a:spcAft>
                <a:spcPts val="0"/>
              </a:spcAft>
              <a:buClr>
                <a:schemeClr val="dk1"/>
              </a:buClr>
              <a:buSzPts val="700"/>
              <a:buNone/>
            </a:pPr>
            <a:r>
              <a:rPr lang="pt-BR" sz="700"/>
              <a:t>Abreviações: BTH = hemólise de escape; IC = intervalo de confiança; CDC = condição desencadeante de amplificação do complemento; HR = razão de risco (hazard ratio).</a:t>
            </a:r>
            <a:br>
              <a:rPr lang="pt-BR" sz="700"/>
            </a:br>
            <a:r>
              <a:rPr lang="pt-BR" sz="700"/>
              <a:t>Referências: 1.  Brodsky RA et al. Haematologica. 2020:haematol.2019.236877.</a:t>
            </a:r>
            <a:endParaRPr/>
          </a:p>
        </p:txBody>
      </p:sp>
      <p:sp>
        <p:nvSpPr>
          <p:cNvPr id="11751" name="Google Shape;11751;p179"/>
          <p:cNvSpPr txBox="1"/>
          <p:nvPr/>
        </p:nvSpPr>
        <p:spPr>
          <a:xfrm>
            <a:off x="296269" y="1433642"/>
            <a:ext cx="1010360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ALXN1210-PNH-301/2: Análise </a:t>
            </a:r>
            <a:r>
              <a:rPr i="1" lang="pt-BR" sz="2400">
                <a:solidFill>
                  <a:schemeClr val="dk2"/>
                </a:solidFill>
                <a:latin typeface="Calibri"/>
                <a:ea typeface="Calibri"/>
                <a:cs typeface="Calibri"/>
                <a:sym typeface="Calibri"/>
              </a:rPr>
              <a:t>post-hoc</a:t>
            </a:r>
            <a:r>
              <a:rPr lang="pt-BR" sz="2400">
                <a:solidFill>
                  <a:schemeClr val="dk2"/>
                </a:solidFill>
                <a:latin typeface="Calibri"/>
                <a:ea typeface="Calibri"/>
                <a:cs typeface="Calibri"/>
                <a:sym typeface="Calibri"/>
              </a:rPr>
              <a:t> de eventos de BTH</a:t>
            </a:r>
            <a:endParaRPr/>
          </a:p>
        </p:txBody>
      </p:sp>
      <p:sp>
        <p:nvSpPr>
          <p:cNvPr id="11752" name="Google Shape;11752;p179"/>
          <p:cNvSpPr/>
          <p:nvPr/>
        </p:nvSpPr>
        <p:spPr>
          <a:xfrm>
            <a:off x="-963245" y="2091769"/>
            <a:ext cx="9976615" cy="469005"/>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753" name="Google Shape;11753;p179"/>
          <p:cNvSpPr txBox="1"/>
          <p:nvPr/>
        </p:nvSpPr>
        <p:spPr>
          <a:xfrm>
            <a:off x="992174" y="2169625"/>
            <a:ext cx="8496117" cy="338554"/>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600">
                <a:solidFill>
                  <a:schemeClr val="lt1"/>
                </a:solidFill>
                <a:latin typeface="Lustria"/>
                <a:ea typeface="Lustria"/>
                <a:cs typeface="Lustria"/>
                <a:sym typeface="Lustria"/>
              </a:rPr>
              <a:t>Tempo até o primeiro evento de BTH com ajuste por riscos competitivos – estudo 301</a:t>
            </a:r>
            <a:r>
              <a:rPr b="1" baseline="30000" lang="pt-BR" sz="1600">
                <a:solidFill>
                  <a:schemeClr val="lt1"/>
                </a:solidFill>
                <a:latin typeface="Lustria"/>
                <a:ea typeface="Lustria"/>
                <a:cs typeface="Lustria"/>
                <a:sym typeface="Lustria"/>
              </a:rPr>
              <a:t>1</a:t>
            </a:r>
            <a:endParaRPr/>
          </a:p>
        </p:txBody>
      </p:sp>
      <p:grpSp>
        <p:nvGrpSpPr>
          <p:cNvPr id="11754" name="Google Shape;11754;p179"/>
          <p:cNvGrpSpPr/>
          <p:nvPr/>
        </p:nvGrpSpPr>
        <p:grpSpPr>
          <a:xfrm>
            <a:off x="4999620" y="5790562"/>
            <a:ext cx="2153266" cy="237063"/>
            <a:chOff x="492544" y="5689224"/>
            <a:chExt cx="2153266" cy="237063"/>
          </a:xfrm>
        </p:grpSpPr>
        <p:grpSp>
          <p:nvGrpSpPr>
            <p:cNvPr id="11755" name="Google Shape;11755;p179"/>
            <p:cNvGrpSpPr/>
            <p:nvPr/>
          </p:nvGrpSpPr>
          <p:grpSpPr>
            <a:xfrm>
              <a:off x="1669510" y="5689224"/>
              <a:ext cx="976300" cy="230832"/>
              <a:chOff x="1669510" y="5689224"/>
              <a:chExt cx="976300" cy="230832"/>
            </a:xfrm>
          </p:grpSpPr>
          <p:sp>
            <p:nvSpPr>
              <p:cNvPr id="11756" name="Google Shape;11756;p179"/>
              <p:cNvSpPr txBox="1"/>
              <p:nvPr/>
            </p:nvSpPr>
            <p:spPr>
              <a:xfrm>
                <a:off x="1855461" y="5689224"/>
                <a:ext cx="790349"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900">
                    <a:solidFill>
                      <a:schemeClr val="dk2"/>
                    </a:solidFill>
                    <a:latin typeface="Calibri"/>
                    <a:ea typeface="Calibri"/>
                    <a:cs typeface="Calibri"/>
                    <a:sym typeface="Calibri"/>
                  </a:rPr>
                  <a:t>eculizumabe</a:t>
                </a:r>
                <a:endParaRPr b="1" baseline="30000" sz="900">
                  <a:solidFill>
                    <a:schemeClr val="dk2"/>
                  </a:solidFill>
                  <a:latin typeface="Calibri"/>
                  <a:ea typeface="Calibri"/>
                  <a:cs typeface="Calibri"/>
                  <a:sym typeface="Calibri"/>
                </a:endParaRPr>
              </a:p>
            </p:txBody>
          </p:sp>
          <p:cxnSp>
            <p:nvCxnSpPr>
              <p:cNvPr id="11757" name="Google Shape;11757;p179"/>
              <p:cNvCxnSpPr/>
              <p:nvPr/>
            </p:nvCxnSpPr>
            <p:spPr>
              <a:xfrm>
                <a:off x="1669510" y="5804640"/>
                <a:ext cx="218405" cy="0"/>
              </a:xfrm>
              <a:prstGeom prst="straightConnector1">
                <a:avLst/>
              </a:prstGeom>
              <a:noFill/>
              <a:ln cap="flat" cmpd="sng" w="28575">
                <a:solidFill>
                  <a:schemeClr val="dk2"/>
                </a:solidFill>
                <a:prstDash val="solid"/>
                <a:miter lim="8000"/>
                <a:headEnd len="sm" w="sm" type="none"/>
                <a:tailEnd len="sm" w="sm" type="none"/>
              </a:ln>
            </p:spPr>
          </p:cxnSp>
        </p:grpSp>
        <p:grpSp>
          <p:nvGrpSpPr>
            <p:cNvPr id="11758" name="Google Shape;11758;p179"/>
            <p:cNvGrpSpPr/>
            <p:nvPr/>
          </p:nvGrpSpPr>
          <p:grpSpPr>
            <a:xfrm>
              <a:off x="492544" y="5695455"/>
              <a:ext cx="1101613" cy="230832"/>
              <a:chOff x="492544" y="5695455"/>
              <a:chExt cx="1101613" cy="230832"/>
            </a:xfrm>
          </p:grpSpPr>
          <p:cxnSp>
            <p:nvCxnSpPr>
              <p:cNvPr id="11759" name="Google Shape;11759;p179"/>
              <p:cNvCxnSpPr/>
              <p:nvPr/>
            </p:nvCxnSpPr>
            <p:spPr>
              <a:xfrm>
                <a:off x="492544" y="5810871"/>
                <a:ext cx="218405" cy="0"/>
              </a:xfrm>
              <a:prstGeom prst="straightConnector1">
                <a:avLst/>
              </a:prstGeom>
              <a:noFill/>
              <a:ln cap="flat" cmpd="sng" w="28575">
                <a:solidFill>
                  <a:schemeClr val="lt2"/>
                </a:solidFill>
                <a:prstDash val="solid"/>
                <a:miter lim="8000"/>
                <a:headEnd len="sm" w="sm" type="none"/>
                <a:tailEnd len="sm" w="sm" type="none"/>
              </a:ln>
            </p:spPr>
          </p:cxnSp>
          <p:sp>
            <p:nvSpPr>
              <p:cNvPr id="11760" name="Google Shape;11760;p179"/>
              <p:cNvSpPr txBox="1"/>
              <p:nvPr/>
            </p:nvSpPr>
            <p:spPr>
              <a:xfrm>
                <a:off x="688617" y="5695455"/>
                <a:ext cx="905540"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900">
                    <a:solidFill>
                      <a:schemeClr val="lt2"/>
                    </a:solidFill>
                    <a:latin typeface="Calibri"/>
                    <a:ea typeface="Calibri"/>
                    <a:cs typeface="Calibri"/>
                    <a:sym typeface="Calibri"/>
                  </a:rPr>
                  <a:t>ravulizumabe</a:t>
                </a:r>
                <a:endParaRPr b="1" baseline="30000" sz="900">
                  <a:solidFill>
                    <a:schemeClr val="lt2"/>
                  </a:solidFill>
                  <a:latin typeface="Calibri"/>
                  <a:ea typeface="Calibri"/>
                  <a:cs typeface="Calibri"/>
                  <a:sym typeface="Calibri"/>
                </a:endParaRPr>
              </a:p>
            </p:txBody>
          </p:sp>
        </p:grpSp>
      </p:grpSp>
      <p:sp>
        <p:nvSpPr>
          <p:cNvPr id="11761" name="Google Shape;11761;p179"/>
          <p:cNvSpPr/>
          <p:nvPr/>
        </p:nvSpPr>
        <p:spPr>
          <a:xfrm>
            <a:off x="428563" y="5739496"/>
            <a:ext cx="2503430"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Obs.: as áreas sombreadas representam os intervalos de confiança de 95%</a:t>
            </a:r>
            <a:endParaRPr/>
          </a:p>
        </p:txBody>
      </p:sp>
      <p:grpSp>
        <p:nvGrpSpPr>
          <p:cNvPr id="11762" name="Google Shape;11762;p179"/>
          <p:cNvGrpSpPr/>
          <p:nvPr/>
        </p:nvGrpSpPr>
        <p:grpSpPr>
          <a:xfrm>
            <a:off x="716014" y="2686743"/>
            <a:ext cx="5284793" cy="2932745"/>
            <a:chOff x="716014" y="2490281"/>
            <a:chExt cx="5284793" cy="2932745"/>
          </a:xfrm>
        </p:grpSpPr>
        <p:cxnSp>
          <p:nvCxnSpPr>
            <p:cNvPr id="11763" name="Google Shape;11763;p179"/>
            <p:cNvCxnSpPr/>
            <p:nvPr/>
          </p:nvCxnSpPr>
          <p:spPr>
            <a:xfrm>
              <a:off x="1294513" y="4936307"/>
              <a:ext cx="4409268" cy="0"/>
            </a:xfrm>
            <a:prstGeom prst="straightConnector1">
              <a:avLst/>
            </a:prstGeom>
            <a:noFill/>
            <a:ln cap="flat" cmpd="sng" w="12700">
              <a:solidFill>
                <a:srgbClr val="D8D8D8"/>
              </a:solidFill>
              <a:prstDash val="solid"/>
              <a:miter lim="800000"/>
              <a:headEnd len="sm" w="sm" type="none"/>
              <a:tailEnd len="sm" w="sm" type="none"/>
            </a:ln>
          </p:spPr>
        </p:cxnSp>
        <p:cxnSp>
          <p:nvCxnSpPr>
            <p:cNvPr id="11764" name="Google Shape;11764;p179"/>
            <p:cNvCxnSpPr/>
            <p:nvPr/>
          </p:nvCxnSpPr>
          <p:spPr>
            <a:xfrm>
              <a:off x="1294513" y="4572000"/>
              <a:ext cx="4409268" cy="0"/>
            </a:xfrm>
            <a:prstGeom prst="straightConnector1">
              <a:avLst/>
            </a:prstGeom>
            <a:noFill/>
            <a:ln cap="flat" cmpd="sng" w="9525">
              <a:solidFill>
                <a:srgbClr val="D8D8D8"/>
              </a:solidFill>
              <a:prstDash val="solid"/>
              <a:miter lim="800000"/>
              <a:headEnd len="sm" w="sm" type="none"/>
              <a:tailEnd len="sm" w="sm" type="none"/>
            </a:ln>
          </p:spPr>
        </p:cxnSp>
        <p:cxnSp>
          <p:nvCxnSpPr>
            <p:cNvPr id="11765" name="Google Shape;11765;p179"/>
            <p:cNvCxnSpPr/>
            <p:nvPr/>
          </p:nvCxnSpPr>
          <p:spPr>
            <a:xfrm>
              <a:off x="1294513" y="4216756"/>
              <a:ext cx="4409268" cy="0"/>
            </a:xfrm>
            <a:prstGeom prst="straightConnector1">
              <a:avLst/>
            </a:prstGeom>
            <a:noFill/>
            <a:ln cap="flat" cmpd="sng" w="9525">
              <a:solidFill>
                <a:srgbClr val="D8D8D8"/>
              </a:solidFill>
              <a:prstDash val="solid"/>
              <a:miter lim="800000"/>
              <a:headEnd len="sm" w="sm" type="none"/>
              <a:tailEnd len="sm" w="sm" type="none"/>
            </a:ln>
          </p:spPr>
        </p:cxnSp>
        <p:cxnSp>
          <p:nvCxnSpPr>
            <p:cNvPr id="11766" name="Google Shape;11766;p179"/>
            <p:cNvCxnSpPr/>
            <p:nvPr/>
          </p:nvCxnSpPr>
          <p:spPr>
            <a:xfrm>
              <a:off x="1294513" y="3834688"/>
              <a:ext cx="4409268" cy="0"/>
            </a:xfrm>
            <a:prstGeom prst="straightConnector1">
              <a:avLst/>
            </a:prstGeom>
            <a:noFill/>
            <a:ln cap="flat" cmpd="sng" w="9525">
              <a:solidFill>
                <a:srgbClr val="D8D8D8"/>
              </a:solidFill>
              <a:prstDash val="solid"/>
              <a:miter lim="800000"/>
              <a:headEnd len="sm" w="sm" type="none"/>
              <a:tailEnd len="sm" w="sm" type="none"/>
            </a:ln>
          </p:spPr>
        </p:cxnSp>
        <p:cxnSp>
          <p:nvCxnSpPr>
            <p:cNvPr id="11767" name="Google Shape;11767;p179"/>
            <p:cNvCxnSpPr/>
            <p:nvPr/>
          </p:nvCxnSpPr>
          <p:spPr>
            <a:xfrm>
              <a:off x="1294513" y="3505200"/>
              <a:ext cx="4409268" cy="0"/>
            </a:xfrm>
            <a:prstGeom prst="straightConnector1">
              <a:avLst/>
            </a:prstGeom>
            <a:noFill/>
            <a:ln cap="flat" cmpd="sng" w="9525">
              <a:solidFill>
                <a:srgbClr val="D8D8D8"/>
              </a:solidFill>
              <a:prstDash val="solid"/>
              <a:miter lim="800000"/>
              <a:headEnd len="sm" w="sm" type="none"/>
              <a:tailEnd len="sm" w="sm" type="none"/>
            </a:ln>
          </p:spPr>
        </p:cxnSp>
        <p:sp>
          <p:nvSpPr>
            <p:cNvPr id="11768" name="Google Shape;11768;p179"/>
            <p:cNvSpPr txBox="1"/>
            <p:nvPr/>
          </p:nvSpPr>
          <p:spPr>
            <a:xfrm>
              <a:off x="838581" y="2801051"/>
              <a:ext cx="2081140" cy="338554"/>
            </a:xfrm>
            <a:prstGeom prst="rect">
              <a:avLst/>
            </a:prstGeom>
            <a:noFill/>
            <a:ln>
              <a:noFill/>
            </a:ln>
          </p:spPr>
          <p:txBody>
            <a:bodyPr anchorCtr="0" anchor="t" bIns="45700" lIns="0" spcFirstLastPara="1" rIns="91425" wrap="square" tIns="45700">
              <a:noAutofit/>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BTH por qualquer causa</a:t>
              </a:r>
              <a:endParaRPr/>
            </a:p>
          </p:txBody>
        </p:sp>
        <p:sp>
          <p:nvSpPr>
            <p:cNvPr id="11769" name="Google Shape;11769;p179"/>
            <p:cNvSpPr/>
            <p:nvPr/>
          </p:nvSpPr>
          <p:spPr>
            <a:xfrm>
              <a:off x="1970608" y="3362192"/>
              <a:ext cx="1880037"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HR: 0,36 (IC-95% = 0,13 a 1,0)</a:t>
              </a:r>
              <a:endParaRPr/>
            </a:p>
            <a:p>
              <a:pPr indent="0" lvl="0" marL="0" marR="0" rtl="0" algn="l">
                <a:spcBef>
                  <a:spcPts val="0"/>
                </a:spcBef>
                <a:spcAft>
                  <a:spcPts val="0"/>
                </a:spcAft>
                <a:buNone/>
              </a:pPr>
              <a:r>
                <a:rPr i="1" lang="pt-BR" sz="900">
                  <a:solidFill>
                    <a:schemeClr val="dk1"/>
                  </a:solidFill>
                  <a:latin typeface="Calibri"/>
                  <a:ea typeface="Calibri"/>
                  <a:cs typeface="Calibri"/>
                  <a:sym typeface="Calibri"/>
                </a:rPr>
                <a:t>p</a:t>
              </a:r>
              <a:r>
                <a:rPr lang="pt-BR" sz="900">
                  <a:solidFill>
                    <a:schemeClr val="dk1"/>
                  </a:solidFill>
                  <a:latin typeface="Calibri"/>
                  <a:ea typeface="Calibri"/>
                  <a:cs typeface="Calibri"/>
                  <a:sym typeface="Calibri"/>
                </a:rPr>
                <a:t>=0,049</a:t>
              </a:r>
              <a:endParaRPr/>
            </a:p>
          </p:txBody>
        </p:sp>
        <p:sp>
          <p:nvSpPr>
            <p:cNvPr id="11770" name="Google Shape;11770;p179"/>
            <p:cNvSpPr/>
            <p:nvPr/>
          </p:nvSpPr>
          <p:spPr>
            <a:xfrm>
              <a:off x="2307649" y="3571009"/>
              <a:ext cx="3297578" cy="1375249"/>
            </a:xfrm>
            <a:custGeom>
              <a:rect b="b" l="l" r="r" t="t"/>
              <a:pathLst>
                <a:path extrusionOk="0" h="1375249" w="3297578">
                  <a:moveTo>
                    <a:pt x="348506" y="1363770"/>
                  </a:moveTo>
                  <a:lnTo>
                    <a:pt x="694340" y="1363770"/>
                  </a:lnTo>
                  <a:lnTo>
                    <a:pt x="694340" y="1357469"/>
                  </a:lnTo>
                  <a:lnTo>
                    <a:pt x="714684" y="1357469"/>
                  </a:lnTo>
                  <a:lnTo>
                    <a:pt x="714684" y="1343400"/>
                  </a:lnTo>
                  <a:lnTo>
                    <a:pt x="1349460" y="1343400"/>
                  </a:lnTo>
                  <a:lnTo>
                    <a:pt x="1349460" y="1335545"/>
                  </a:lnTo>
                  <a:lnTo>
                    <a:pt x="1374544" y="1335545"/>
                  </a:lnTo>
                  <a:lnTo>
                    <a:pt x="1374544" y="1327691"/>
                  </a:lnTo>
                  <a:lnTo>
                    <a:pt x="1397991" y="1327691"/>
                  </a:lnTo>
                  <a:lnTo>
                    <a:pt x="1397991" y="1321390"/>
                  </a:lnTo>
                  <a:lnTo>
                    <a:pt x="1441952" y="1321390"/>
                  </a:lnTo>
                  <a:lnTo>
                    <a:pt x="1441952" y="1311981"/>
                  </a:lnTo>
                  <a:lnTo>
                    <a:pt x="1733394" y="1311981"/>
                  </a:lnTo>
                  <a:lnTo>
                    <a:pt x="1733394" y="1305680"/>
                  </a:lnTo>
                  <a:lnTo>
                    <a:pt x="2369722" y="1305680"/>
                  </a:lnTo>
                  <a:lnTo>
                    <a:pt x="2369722" y="1294719"/>
                  </a:lnTo>
                  <a:lnTo>
                    <a:pt x="2397910" y="1294719"/>
                  </a:lnTo>
                  <a:lnTo>
                    <a:pt x="2397910" y="1287641"/>
                  </a:lnTo>
                  <a:lnTo>
                    <a:pt x="2789774" y="1287641"/>
                  </a:lnTo>
                  <a:lnTo>
                    <a:pt x="2789774" y="1271155"/>
                  </a:lnTo>
                  <a:lnTo>
                    <a:pt x="3175260" y="1271155"/>
                  </a:lnTo>
                  <a:lnTo>
                    <a:pt x="3175260" y="1258639"/>
                  </a:lnTo>
                  <a:lnTo>
                    <a:pt x="3297578" y="1258639"/>
                  </a:lnTo>
                  <a:lnTo>
                    <a:pt x="3297578" y="0"/>
                  </a:lnTo>
                  <a:lnTo>
                    <a:pt x="3178450" y="0"/>
                  </a:lnTo>
                  <a:lnTo>
                    <a:pt x="3178450" y="65944"/>
                  </a:lnTo>
                  <a:lnTo>
                    <a:pt x="2789774" y="65944"/>
                  </a:lnTo>
                  <a:lnTo>
                    <a:pt x="2789774" y="207155"/>
                  </a:lnTo>
                  <a:lnTo>
                    <a:pt x="2394806" y="207155"/>
                  </a:lnTo>
                  <a:lnTo>
                    <a:pt x="2394806" y="269906"/>
                  </a:lnTo>
                  <a:lnTo>
                    <a:pt x="2372911" y="269906"/>
                  </a:lnTo>
                  <a:lnTo>
                    <a:pt x="2372911" y="342151"/>
                  </a:lnTo>
                  <a:lnTo>
                    <a:pt x="1739687" y="342151"/>
                  </a:lnTo>
                  <a:lnTo>
                    <a:pt x="1739687" y="414310"/>
                  </a:lnTo>
                  <a:lnTo>
                    <a:pt x="1441952" y="414310"/>
                  </a:lnTo>
                  <a:lnTo>
                    <a:pt x="1441952" y="477061"/>
                  </a:lnTo>
                  <a:lnTo>
                    <a:pt x="1397991" y="477061"/>
                  </a:lnTo>
                  <a:lnTo>
                    <a:pt x="1397991" y="546112"/>
                  </a:lnTo>
                  <a:lnTo>
                    <a:pt x="1372992" y="546112"/>
                  </a:lnTo>
                  <a:lnTo>
                    <a:pt x="1372992" y="608949"/>
                  </a:lnTo>
                  <a:lnTo>
                    <a:pt x="1347132" y="608949"/>
                  </a:lnTo>
                  <a:lnTo>
                    <a:pt x="1347132" y="680849"/>
                  </a:lnTo>
                  <a:lnTo>
                    <a:pt x="714684" y="680849"/>
                  </a:lnTo>
                  <a:lnTo>
                    <a:pt x="714684" y="819212"/>
                  </a:lnTo>
                  <a:lnTo>
                    <a:pt x="689599" y="819212"/>
                  </a:lnTo>
                  <a:lnTo>
                    <a:pt x="689599" y="881962"/>
                  </a:lnTo>
                  <a:lnTo>
                    <a:pt x="341697" y="881962"/>
                  </a:lnTo>
                  <a:lnTo>
                    <a:pt x="341697" y="1013765"/>
                  </a:lnTo>
                  <a:lnTo>
                    <a:pt x="28274" y="1013765"/>
                  </a:lnTo>
                  <a:lnTo>
                    <a:pt x="28274" y="1060892"/>
                  </a:lnTo>
                  <a:lnTo>
                    <a:pt x="0" y="1060892"/>
                  </a:lnTo>
                  <a:lnTo>
                    <a:pt x="0" y="1375250"/>
                  </a:lnTo>
                  <a:lnTo>
                    <a:pt x="348506" y="1375250"/>
                  </a:lnTo>
                  <a:lnTo>
                    <a:pt x="348506" y="1363770"/>
                  </a:lnTo>
                  <a:close/>
                </a:path>
              </a:pathLst>
            </a:custGeom>
            <a:solidFill>
              <a:srgbClr val="D8D8D8">
                <a:alpha val="58823"/>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71" name="Google Shape;11771;p179"/>
            <p:cNvSpPr/>
            <p:nvPr/>
          </p:nvSpPr>
          <p:spPr>
            <a:xfrm>
              <a:off x="2307649" y="4274041"/>
              <a:ext cx="3297578" cy="647704"/>
            </a:xfrm>
            <a:custGeom>
              <a:rect b="b" l="l" r="r" t="t"/>
              <a:pathLst>
                <a:path extrusionOk="0" h="647704" w="3297578">
                  <a:moveTo>
                    <a:pt x="348506" y="616286"/>
                  </a:moveTo>
                  <a:lnTo>
                    <a:pt x="694340" y="616286"/>
                  </a:lnTo>
                  <a:lnTo>
                    <a:pt x="694340" y="599541"/>
                  </a:lnTo>
                  <a:lnTo>
                    <a:pt x="714684" y="599541"/>
                  </a:lnTo>
                  <a:lnTo>
                    <a:pt x="714684" y="535496"/>
                  </a:lnTo>
                  <a:lnTo>
                    <a:pt x="1349460" y="535496"/>
                  </a:lnTo>
                  <a:lnTo>
                    <a:pt x="1349460" y="507443"/>
                  </a:lnTo>
                  <a:lnTo>
                    <a:pt x="1374544" y="507443"/>
                  </a:lnTo>
                  <a:lnTo>
                    <a:pt x="1374544" y="480254"/>
                  </a:lnTo>
                  <a:lnTo>
                    <a:pt x="1397991" y="480254"/>
                  </a:lnTo>
                  <a:lnTo>
                    <a:pt x="1397991" y="448836"/>
                  </a:lnTo>
                  <a:lnTo>
                    <a:pt x="1441952" y="448836"/>
                  </a:lnTo>
                  <a:lnTo>
                    <a:pt x="1441952" y="417504"/>
                  </a:lnTo>
                  <a:lnTo>
                    <a:pt x="1733394" y="417504"/>
                  </a:lnTo>
                  <a:lnTo>
                    <a:pt x="1733394" y="388157"/>
                  </a:lnTo>
                  <a:lnTo>
                    <a:pt x="2369722" y="388157"/>
                  </a:lnTo>
                  <a:lnTo>
                    <a:pt x="2369722" y="356824"/>
                  </a:lnTo>
                  <a:lnTo>
                    <a:pt x="2397910" y="356824"/>
                  </a:lnTo>
                  <a:lnTo>
                    <a:pt x="2397910" y="323852"/>
                  </a:lnTo>
                  <a:lnTo>
                    <a:pt x="2789774" y="323852"/>
                  </a:lnTo>
                  <a:lnTo>
                    <a:pt x="2789774" y="262655"/>
                  </a:lnTo>
                  <a:lnTo>
                    <a:pt x="3175260" y="262655"/>
                  </a:lnTo>
                  <a:lnTo>
                    <a:pt x="3175260" y="227094"/>
                  </a:lnTo>
                  <a:lnTo>
                    <a:pt x="3297578" y="227094"/>
                  </a:lnTo>
                  <a:lnTo>
                    <a:pt x="3297578" y="0"/>
                  </a:lnTo>
                  <a:lnTo>
                    <a:pt x="3178450" y="0"/>
                  </a:lnTo>
                  <a:lnTo>
                    <a:pt x="3178450" y="37719"/>
                  </a:lnTo>
                  <a:lnTo>
                    <a:pt x="2789774" y="37719"/>
                  </a:lnTo>
                  <a:lnTo>
                    <a:pt x="2789774" y="109878"/>
                  </a:lnTo>
                  <a:lnTo>
                    <a:pt x="2394806" y="109878"/>
                  </a:lnTo>
                  <a:lnTo>
                    <a:pt x="2394806" y="144404"/>
                  </a:lnTo>
                  <a:lnTo>
                    <a:pt x="2372911" y="144404"/>
                  </a:lnTo>
                  <a:lnTo>
                    <a:pt x="2372911" y="175823"/>
                  </a:lnTo>
                  <a:lnTo>
                    <a:pt x="1739687" y="175823"/>
                  </a:lnTo>
                  <a:lnTo>
                    <a:pt x="1739687" y="216650"/>
                  </a:lnTo>
                  <a:lnTo>
                    <a:pt x="1441952" y="216650"/>
                  </a:lnTo>
                  <a:lnTo>
                    <a:pt x="1441952" y="244874"/>
                  </a:lnTo>
                  <a:lnTo>
                    <a:pt x="1397991" y="244874"/>
                  </a:lnTo>
                  <a:lnTo>
                    <a:pt x="1397991" y="293729"/>
                  </a:lnTo>
                  <a:lnTo>
                    <a:pt x="1372992" y="293729"/>
                  </a:lnTo>
                  <a:lnTo>
                    <a:pt x="1372992" y="317033"/>
                  </a:lnTo>
                  <a:lnTo>
                    <a:pt x="1347132" y="317033"/>
                  </a:lnTo>
                  <a:lnTo>
                    <a:pt x="1347132" y="364161"/>
                  </a:lnTo>
                  <a:lnTo>
                    <a:pt x="714684" y="364161"/>
                  </a:lnTo>
                  <a:lnTo>
                    <a:pt x="714684" y="455137"/>
                  </a:lnTo>
                  <a:lnTo>
                    <a:pt x="689599" y="455137"/>
                  </a:lnTo>
                  <a:lnTo>
                    <a:pt x="689599" y="461438"/>
                  </a:lnTo>
                  <a:lnTo>
                    <a:pt x="341697" y="461438"/>
                  </a:lnTo>
                  <a:lnTo>
                    <a:pt x="341697" y="526864"/>
                  </a:lnTo>
                  <a:lnTo>
                    <a:pt x="28274" y="526864"/>
                  </a:lnTo>
                  <a:lnTo>
                    <a:pt x="28274" y="552413"/>
                  </a:lnTo>
                  <a:lnTo>
                    <a:pt x="0" y="552413"/>
                  </a:lnTo>
                  <a:lnTo>
                    <a:pt x="0" y="647705"/>
                  </a:lnTo>
                  <a:lnTo>
                    <a:pt x="348506" y="647705"/>
                  </a:lnTo>
                  <a:lnTo>
                    <a:pt x="348506" y="616286"/>
                  </a:lnTo>
                  <a:close/>
                </a:path>
              </a:pathLst>
            </a:custGeom>
            <a:solidFill>
              <a:srgbClr val="D8D8D8"/>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72" name="Google Shape;11772;p179"/>
            <p:cNvSpPr/>
            <p:nvPr/>
          </p:nvSpPr>
          <p:spPr>
            <a:xfrm>
              <a:off x="2307649" y="4501393"/>
              <a:ext cx="3297578" cy="446677"/>
            </a:xfrm>
            <a:custGeom>
              <a:rect b="b" l="l" r="r" t="t"/>
              <a:pathLst>
                <a:path extrusionOk="0" h="446677" w="3297578">
                  <a:moveTo>
                    <a:pt x="3297578" y="330067"/>
                  </a:moveTo>
                  <a:lnTo>
                    <a:pt x="3175260" y="330067"/>
                  </a:lnTo>
                  <a:lnTo>
                    <a:pt x="3175260" y="342669"/>
                  </a:lnTo>
                  <a:lnTo>
                    <a:pt x="2789774" y="342669"/>
                  </a:lnTo>
                  <a:lnTo>
                    <a:pt x="2789774" y="359069"/>
                  </a:lnTo>
                  <a:lnTo>
                    <a:pt x="2397910" y="359069"/>
                  </a:lnTo>
                  <a:lnTo>
                    <a:pt x="2397910" y="366146"/>
                  </a:lnTo>
                  <a:lnTo>
                    <a:pt x="2369722" y="366146"/>
                  </a:lnTo>
                  <a:lnTo>
                    <a:pt x="2369722" y="377195"/>
                  </a:lnTo>
                  <a:lnTo>
                    <a:pt x="1733394" y="377195"/>
                  </a:lnTo>
                  <a:lnTo>
                    <a:pt x="1733394" y="383409"/>
                  </a:lnTo>
                  <a:lnTo>
                    <a:pt x="1441952" y="383409"/>
                  </a:lnTo>
                  <a:lnTo>
                    <a:pt x="1441952" y="392818"/>
                  </a:lnTo>
                  <a:lnTo>
                    <a:pt x="1397991" y="392818"/>
                  </a:lnTo>
                  <a:lnTo>
                    <a:pt x="1397991" y="399119"/>
                  </a:lnTo>
                  <a:lnTo>
                    <a:pt x="1374544" y="399119"/>
                  </a:lnTo>
                  <a:lnTo>
                    <a:pt x="1374544" y="406973"/>
                  </a:lnTo>
                  <a:lnTo>
                    <a:pt x="1349460" y="406973"/>
                  </a:lnTo>
                  <a:lnTo>
                    <a:pt x="1349460" y="414828"/>
                  </a:lnTo>
                  <a:lnTo>
                    <a:pt x="714684" y="414828"/>
                  </a:lnTo>
                  <a:lnTo>
                    <a:pt x="714684" y="428983"/>
                  </a:lnTo>
                  <a:lnTo>
                    <a:pt x="694340" y="428983"/>
                  </a:lnTo>
                  <a:lnTo>
                    <a:pt x="694340" y="435198"/>
                  </a:lnTo>
                  <a:lnTo>
                    <a:pt x="348506" y="435198"/>
                  </a:lnTo>
                  <a:lnTo>
                    <a:pt x="348506" y="446678"/>
                  </a:lnTo>
                  <a:lnTo>
                    <a:pt x="0" y="446678"/>
                  </a:lnTo>
                  <a:lnTo>
                    <a:pt x="0" y="420611"/>
                  </a:lnTo>
                  <a:lnTo>
                    <a:pt x="348506" y="420611"/>
                  </a:lnTo>
                  <a:lnTo>
                    <a:pt x="348506" y="389192"/>
                  </a:lnTo>
                  <a:lnTo>
                    <a:pt x="694340" y="389192"/>
                  </a:lnTo>
                  <a:lnTo>
                    <a:pt x="694340" y="372447"/>
                  </a:lnTo>
                  <a:lnTo>
                    <a:pt x="714684" y="372447"/>
                  </a:lnTo>
                  <a:lnTo>
                    <a:pt x="714684" y="308402"/>
                  </a:lnTo>
                  <a:lnTo>
                    <a:pt x="1349460" y="308402"/>
                  </a:lnTo>
                  <a:lnTo>
                    <a:pt x="1349460" y="280436"/>
                  </a:lnTo>
                  <a:lnTo>
                    <a:pt x="1374544" y="280436"/>
                  </a:lnTo>
                  <a:lnTo>
                    <a:pt x="1374544" y="253247"/>
                  </a:lnTo>
                  <a:lnTo>
                    <a:pt x="1397991" y="253247"/>
                  </a:lnTo>
                  <a:lnTo>
                    <a:pt x="1397991" y="221828"/>
                  </a:lnTo>
                  <a:lnTo>
                    <a:pt x="1441952" y="221828"/>
                  </a:lnTo>
                  <a:lnTo>
                    <a:pt x="1441952" y="190410"/>
                  </a:lnTo>
                  <a:lnTo>
                    <a:pt x="1733394" y="190410"/>
                  </a:lnTo>
                  <a:lnTo>
                    <a:pt x="1733394" y="161149"/>
                  </a:lnTo>
                  <a:lnTo>
                    <a:pt x="2369722" y="161149"/>
                  </a:lnTo>
                  <a:lnTo>
                    <a:pt x="2369722" y="129731"/>
                  </a:lnTo>
                  <a:lnTo>
                    <a:pt x="2397910" y="129731"/>
                  </a:lnTo>
                  <a:lnTo>
                    <a:pt x="2397910" y="96759"/>
                  </a:lnTo>
                  <a:lnTo>
                    <a:pt x="2789774" y="96759"/>
                  </a:lnTo>
                  <a:lnTo>
                    <a:pt x="2789774" y="35562"/>
                  </a:lnTo>
                  <a:lnTo>
                    <a:pt x="3175260" y="35562"/>
                  </a:lnTo>
                  <a:lnTo>
                    <a:pt x="3175260" y="0"/>
                  </a:lnTo>
                  <a:lnTo>
                    <a:pt x="3297578" y="0"/>
                  </a:lnTo>
                  <a:lnTo>
                    <a:pt x="3297578" y="330067"/>
                  </a:lnTo>
                  <a:close/>
                </a:path>
              </a:pathLst>
            </a:custGeom>
            <a:solidFill>
              <a:srgbClr val="C8C8C8"/>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73" name="Google Shape;11773;p179"/>
            <p:cNvSpPr/>
            <p:nvPr/>
          </p:nvSpPr>
          <p:spPr>
            <a:xfrm>
              <a:off x="1279543" y="4153200"/>
              <a:ext cx="4325684" cy="786498"/>
            </a:xfrm>
            <a:custGeom>
              <a:rect b="b" l="l" r="r" t="t"/>
              <a:pathLst>
                <a:path extrusionOk="0" h="786498" w="4325684">
                  <a:moveTo>
                    <a:pt x="4325685" y="0"/>
                  </a:moveTo>
                  <a:lnTo>
                    <a:pt x="4206556" y="0"/>
                  </a:lnTo>
                  <a:lnTo>
                    <a:pt x="4206556" y="51789"/>
                  </a:lnTo>
                  <a:lnTo>
                    <a:pt x="3817881" y="51789"/>
                  </a:lnTo>
                  <a:lnTo>
                    <a:pt x="3817881" y="149152"/>
                  </a:lnTo>
                  <a:lnTo>
                    <a:pt x="3422913" y="149152"/>
                  </a:lnTo>
                  <a:lnTo>
                    <a:pt x="3422913" y="199387"/>
                  </a:lnTo>
                  <a:lnTo>
                    <a:pt x="3401018" y="199387"/>
                  </a:lnTo>
                  <a:lnTo>
                    <a:pt x="3401018" y="249535"/>
                  </a:lnTo>
                  <a:lnTo>
                    <a:pt x="2767793" y="249535"/>
                  </a:lnTo>
                  <a:lnTo>
                    <a:pt x="2767793" y="293470"/>
                  </a:lnTo>
                  <a:lnTo>
                    <a:pt x="2470059" y="293470"/>
                  </a:lnTo>
                  <a:lnTo>
                    <a:pt x="2470059" y="340597"/>
                  </a:lnTo>
                  <a:lnTo>
                    <a:pt x="2426097" y="340597"/>
                  </a:lnTo>
                  <a:lnTo>
                    <a:pt x="2426097" y="387639"/>
                  </a:lnTo>
                  <a:lnTo>
                    <a:pt x="2401099" y="387639"/>
                  </a:lnTo>
                  <a:lnTo>
                    <a:pt x="2401099" y="431573"/>
                  </a:lnTo>
                  <a:lnTo>
                    <a:pt x="2375239" y="431573"/>
                  </a:lnTo>
                  <a:lnTo>
                    <a:pt x="2375239" y="485002"/>
                  </a:lnTo>
                  <a:lnTo>
                    <a:pt x="1742790" y="485002"/>
                  </a:lnTo>
                  <a:lnTo>
                    <a:pt x="1742790" y="575977"/>
                  </a:lnTo>
                  <a:lnTo>
                    <a:pt x="1717706" y="575977"/>
                  </a:lnTo>
                  <a:lnTo>
                    <a:pt x="1717706" y="619911"/>
                  </a:lnTo>
                  <a:lnTo>
                    <a:pt x="1369803" y="619911"/>
                  </a:lnTo>
                  <a:lnTo>
                    <a:pt x="1369803" y="710973"/>
                  </a:lnTo>
                  <a:lnTo>
                    <a:pt x="1056380" y="710973"/>
                  </a:lnTo>
                  <a:lnTo>
                    <a:pt x="1056380" y="736608"/>
                  </a:lnTo>
                  <a:lnTo>
                    <a:pt x="1028106" y="736608"/>
                  </a:lnTo>
                  <a:lnTo>
                    <a:pt x="1028106" y="786498"/>
                  </a:lnTo>
                  <a:lnTo>
                    <a:pt x="0" y="786498"/>
                  </a:lnTo>
                </a:path>
              </a:pathLst>
            </a:custGeom>
            <a:no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74" name="Google Shape;11774;p179"/>
            <p:cNvSpPr/>
            <p:nvPr/>
          </p:nvSpPr>
          <p:spPr>
            <a:xfrm>
              <a:off x="2307649" y="4670570"/>
              <a:ext cx="3297578" cy="260497"/>
            </a:xfrm>
            <a:custGeom>
              <a:rect b="b" l="l" r="r" t="t"/>
              <a:pathLst>
                <a:path extrusionOk="0" h="260497" w="3297578">
                  <a:moveTo>
                    <a:pt x="3297578" y="0"/>
                  </a:moveTo>
                  <a:lnTo>
                    <a:pt x="3178450" y="0"/>
                  </a:lnTo>
                  <a:lnTo>
                    <a:pt x="3178450" y="12602"/>
                  </a:lnTo>
                  <a:lnTo>
                    <a:pt x="2789774" y="12602"/>
                  </a:lnTo>
                  <a:lnTo>
                    <a:pt x="2789774" y="44020"/>
                  </a:lnTo>
                  <a:lnTo>
                    <a:pt x="2394806" y="44020"/>
                  </a:lnTo>
                  <a:lnTo>
                    <a:pt x="2394806" y="72245"/>
                  </a:lnTo>
                  <a:lnTo>
                    <a:pt x="2372911" y="72245"/>
                  </a:lnTo>
                  <a:lnTo>
                    <a:pt x="2372911" y="81654"/>
                  </a:lnTo>
                  <a:lnTo>
                    <a:pt x="1739687" y="81654"/>
                  </a:lnTo>
                  <a:lnTo>
                    <a:pt x="1739687" y="94169"/>
                  </a:lnTo>
                  <a:lnTo>
                    <a:pt x="1441952" y="94169"/>
                  </a:lnTo>
                  <a:lnTo>
                    <a:pt x="1441952" y="113072"/>
                  </a:lnTo>
                  <a:lnTo>
                    <a:pt x="1397991" y="113072"/>
                  </a:lnTo>
                  <a:lnTo>
                    <a:pt x="1397991" y="134996"/>
                  </a:lnTo>
                  <a:lnTo>
                    <a:pt x="1372992" y="134996"/>
                  </a:lnTo>
                  <a:lnTo>
                    <a:pt x="1372992" y="156920"/>
                  </a:lnTo>
                  <a:lnTo>
                    <a:pt x="1347132" y="156920"/>
                  </a:lnTo>
                  <a:lnTo>
                    <a:pt x="1347132" y="169522"/>
                  </a:lnTo>
                  <a:lnTo>
                    <a:pt x="714684" y="169522"/>
                  </a:lnTo>
                  <a:lnTo>
                    <a:pt x="714684" y="194639"/>
                  </a:lnTo>
                  <a:lnTo>
                    <a:pt x="689599" y="194639"/>
                  </a:lnTo>
                  <a:lnTo>
                    <a:pt x="689599" y="216650"/>
                  </a:lnTo>
                  <a:lnTo>
                    <a:pt x="341697" y="216650"/>
                  </a:lnTo>
                  <a:lnTo>
                    <a:pt x="341697" y="247982"/>
                  </a:lnTo>
                  <a:lnTo>
                    <a:pt x="28274" y="247982"/>
                  </a:lnTo>
                  <a:lnTo>
                    <a:pt x="28274" y="260497"/>
                  </a:lnTo>
                  <a:lnTo>
                    <a:pt x="0" y="260497"/>
                  </a:lnTo>
                </a:path>
              </a:pathLst>
            </a:custGeom>
            <a:noFill/>
            <a:ln cap="flat" cmpd="sng" w="285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775" name="Google Shape;11775;p179"/>
            <p:cNvSpPr txBox="1"/>
            <p:nvPr/>
          </p:nvSpPr>
          <p:spPr>
            <a:xfrm>
              <a:off x="1145509" y="4959555"/>
              <a:ext cx="2788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a:t>
              </a:r>
              <a:endParaRPr/>
            </a:p>
          </p:txBody>
        </p:sp>
        <p:sp>
          <p:nvSpPr>
            <p:cNvPr id="11776" name="Google Shape;11776;p179"/>
            <p:cNvSpPr txBox="1"/>
            <p:nvPr/>
          </p:nvSpPr>
          <p:spPr>
            <a:xfrm>
              <a:off x="1357035" y="4959555"/>
              <a:ext cx="198418"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8</a:t>
              </a:r>
              <a:endParaRPr/>
            </a:p>
          </p:txBody>
        </p:sp>
        <p:sp>
          <p:nvSpPr>
            <p:cNvPr id="11777" name="Google Shape;11777;p179"/>
            <p:cNvSpPr txBox="1"/>
            <p:nvPr/>
          </p:nvSpPr>
          <p:spPr>
            <a:xfrm>
              <a:off x="1512086"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15</a:t>
              </a:r>
              <a:endParaRPr/>
            </a:p>
          </p:txBody>
        </p:sp>
        <p:sp>
          <p:nvSpPr>
            <p:cNvPr id="11778" name="Google Shape;11778;p179"/>
            <p:cNvSpPr txBox="1"/>
            <p:nvPr/>
          </p:nvSpPr>
          <p:spPr>
            <a:xfrm>
              <a:off x="1682567"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22</a:t>
              </a:r>
              <a:endParaRPr/>
            </a:p>
          </p:txBody>
        </p:sp>
        <p:sp>
          <p:nvSpPr>
            <p:cNvPr id="11779" name="Google Shape;11779;p179"/>
            <p:cNvSpPr txBox="1"/>
            <p:nvPr/>
          </p:nvSpPr>
          <p:spPr>
            <a:xfrm>
              <a:off x="2209510"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43</a:t>
              </a:r>
              <a:endParaRPr/>
            </a:p>
          </p:txBody>
        </p:sp>
        <p:sp>
          <p:nvSpPr>
            <p:cNvPr id="11780" name="Google Shape;11780;p179"/>
            <p:cNvSpPr txBox="1"/>
            <p:nvPr/>
          </p:nvSpPr>
          <p:spPr>
            <a:xfrm>
              <a:off x="2514310"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57</a:t>
              </a:r>
              <a:endParaRPr/>
            </a:p>
          </p:txBody>
        </p:sp>
        <p:sp>
          <p:nvSpPr>
            <p:cNvPr id="11781" name="Google Shape;11781;p179"/>
            <p:cNvSpPr txBox="1"/>
            <p:nvPr/>
          </p:nvSpPr>
          <p:spPr>
            <a:xfrm>
              <a:off x="2895310"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71</a:t>
              </a:r>
              <a:endParaRPr/>
            </a:p>
          </p:txBody>
        </p:sp>
        <p:sp>
          <p:nvSpPr>
            <p:cNvPr id="11782" name="Google Shape;11782;p179"/>
            <p:cNvSpPr txBox="1"/>
            <p:nvPr/>
          </p:nvSpPr>
          <p:spPr>
            <a:xfrm>
              <a:off x="3200110"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85</a:t>
              </a:r>
              <a:endParaRPr/>
            </a:p>
          </p:txBody>
        </p:sp>
        <p:sp>
          <p:nvSpPr>
            <p:cNvPr id="11783" name="Google Shape;11783;p179"/>
            <p:cNvSpPr txBox="1"/>
            <p:nvPr/>
          </p:nvSpPr>
          <p:spPr>
            <a:xfrm>
              <a:off x="3542364"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99</a:t>
              </a:r>
              <a:endParaRPr/>
            </a:p>
          </p:txBody>
        </p:sp>
        <p:sp>
          <p:nvSpPr>
            <p:cNvPr id="11784" name="Google Shape;11784;p179"/>
            <p:cNvSpPr txBox="1"/>
            <p:nvPr/>
          </p:nvSpPr>
          <p:spPr>
            <a:xfrm>
              <a:off x="3885910"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113</a:t>
              </a:r>
              <a:endParaRPr/>
            </a:p>
          </p:txBody>
        </p:sp>
        <p:sp>
          <p:nvSpPr>
            <p:cNvPr id="11785" name="Google Shape;11785;p179"/>
            <p:cNvSpPr txBox="1"/>
            <p:nvPr/>
          </p:nvSpPr>
          <p:spPr>
            <a:xfrm>
              <a:off x="4221706"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127</a:t>
              </a:r>
              <a:endParaRPr/>
            </a:p>
          </p:txBody>
        </p:sp>
        <p:sp>
          <p:nvSpPr>
            <p:cNvPr id="11786" name="Google Shape;11786;p179"/>
            <p:cNvSpPr txBox="1"/>
            <p:nvPr/>
          </p:nvSpPr>
          <p:spPr>
            <a:xfrm>
              <a:off x="4571710"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141</a:t>
              </a:r>
              <a:endParaRPr/>
            </a:p>
          </p:txBody>
        </p:sp>
        <p:sp>
          <p:nvSpPr>
            <p:cNvPr id="11787" name="Google Shape;11787;p179"/>
            <p:cNvSpPr txBox="1"/>
            <p:nvPr/>
          </p:nvSpPr>
          <p:spPr>
            <a:xfrm>
              <a:off x="4892008"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155</a:t>
              </a:r>
              <a:endParaRPr/>
            </a:p>
          </p:txBody>
        </p:sp>
        <p:sp>
          <p:nvSpPr>
            <p:cNvPr id="11788" name="Google Shape;11788;p179"/>
            <p:cNvSpPr txBox="1"/>
            <p:nvPr/>
          </p:nvSpPr>
          <p:spPr>
            <a:xfrm>
              <a:off x="5257510"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169</a:t>
              </a:r>
              <a:endParaRPr/>
            </a:p>
          </p:txBody>
        </p:sp>
        <p:sp>
          <p:nvSpPr>
            <p:cNvPr id="11789" name="Google Shape;11789;p179"/>
            <p:cNvSpPr txBox="1"/>
            <p:nvPr/>
          </p:nvSpPr>
          <p:spPr>
            <a:xfrm>
              <a:off x="5562310" y="4967304"/>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183</a:t>
              </a:r>
              <a:endParaRPr/>
            </a:p>
          </p:txBody>
        </p:sp>
        <p:sp>
          <p:nvSpPr>
            <p:cNvPr id="11790" name="Google Shape;11790;p179"/>
            <p:cNvSpPr txBox="1"/>
            <p:nvPr/>
          </p:nvSpPr>
          <p:spPr>
            <a:xfrm>
              <a:off x="1281598" y="5132522"/>
              <a:ext cx="4424766" cy="29050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Dias</a:t>
              </a:r>
              <a:endParaRPr/>
            </a:p>
          </p:txBody>
        </p:sp>
        <p:sp>
          <p:nvSpPr>
            <p:cNvPr id="11791" name="Google Shape;11791;p179"/>
            <p:cNvSpPr txBox="1"/>
            <p:nvPr/>
          </p:nvSpPr>
          <p:spPr>
            <a:xfrm rot="-5400000">
              <a:off x="120783" y="3975451"/>
              <a:ext cx="1532764" cy="342302"/>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Risco cumulativo</a:t>
              </a:r>
              <a:endParaRPr/>
            </a:p>
          </p:txBody>
        </p:sp>
        <p:sp>
          <p:nvSpPr>
            <p:cNvPr id="11792" name="Google Shape;11792;p179"/>
            <p:cNvSpPr txBox="1"/>
            <p:nvPr/>
          </p:nvSpPr>
          <p:spPr>
            <a:xfrm>
              <a:off x="894727" y="3398004"/>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0,20</a:t>
              </a:r>
              <a:endParaRPr/>
            </a:p>
          </p:txBody>
        </p:sp>
        <p:sp>
          <p:nvSpPr>
            <p:cNvPr id="11793" name="Google Shape;11793;p179"/>
            <p:cNvSpPr txBox="1"/>
            <p:nvPr/>
          </p:nvSpPr>
          <p:spPr>
            <a:xfrm>
              <a:off x="894727" y="3733800"/>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0,15</a:t>
              </a:r>
              <a:endParaRPr/>
            </a:p>
          </p:txBody>
        </p:sp>
        <p:sp>
          <p:nvSpPr>
            <p:cNvPr id="11794" name="Google Shape;11794;p179"/>
            <p:cNvSpPr txBox="1"/>
            <p:nvPr/>
          </p:nvSpPr>
          <p:spPr>
            <a:xfrm>
              <a:off x="894727" y="4114800"/>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0,10</a:t>
              </a:r>
              <a:endParaRPr/>
            </a:p>
          </p:txBody>
        </p:sp>
        <p:sp>
          <p:nvSpPr>
            <p:cNvPr id="11795" name="Google Shape;11795;p179"/>
            <p:cNvSpPr txBox="1"/>
            <p:nvPr/>
          </p:nvSpPr>
          <p:spPr>
            <a:xfrm>
              <a:off x="894727" y="4480302"/>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0,05</a:t>
              </a:r>
              <a:endParaRPr/>
            </a:p>
          </p:txBody>
        </p:sp>
        <p:sp>
          <p:nvSpPr>
            <p:cNvPr id="11796" name="Google Shape;11796;p179"/>
            <p:cNvSpPr txBox="1"/>
            <p:nvPr/>
          </p:nvSpPr>
          <p:spPr>
            <a:xfrm>
              <a:off x="894727" y="4812175"/>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0,00</a:t>
              </a:r>
              <a:endParaRPr/>
            </a:p>
          </p:txBody>
        </p:sp>
        <p:sp>
          <p:nvSpPr>
            <p:cNvPr id="11797" name="Google Shape;11797;p179"/>
            <p:cNvSpPr/>
            <p:nvPr/>
          </p:nvSpPr>
          <p:spPr>
            <a:xfrm>
              <a:off x="3638145" y="2490281"/>
              <a:ext cx="2174422" cy="756496"/>
            </a:xfrm>
            <a:prstGeom prst="rect">
              <a:avLst/>
            </a:prstGeom>
            <a:solidFill>
              <a:schemeClr val="lt1"/>
            </a:solidFill>
            <a:ln cap="flat" cmpd="sng" w="12700">
              <a:solidFill>
                <a:schemeClr val="lt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798" name="Google Shape;11798;p179"/>
            <p:cNvSpPr txBox="1"/>
            <p:nvPr/>
          </p:nvSpPr>
          <p:spPr>
            <a:xfrm>
              <a:off x="3645607" y="2541971"/>
              <a:ext cx="2355200" cy="64633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lt2"/>
                  </a:solidFill>
                  <a:latin typeface="Calibri"/>
                  <a:ea typeface="Calibri"/>
                  <a:cs typeface="Calibri"/>
                  <a:sym typeface="Calibri"/>
                </a:rPr>
                <a:t>Risco </a:t>
              </a:r>
              <a:r>
                <a:rPr b="1" lang="pt-BR" sz="1200">
                  <a:solidFill>
                    <a:schemeClr val="lt2"/>
                  </a:solidFill>
                  <a:latin typeface="Calibri"/>
                  <a:ea typeface="Calibri"/>
                  <a:cs typeface="Calibri"/>
                  <a:sym typeface="Calibri"/>
                </a:rPr>
                <a:t>significativamente </a:t>
              </a:r>
              <a:r>
                <a:rPr lang="pt-BR" sz="1200">
                  <a:solidFill>
                    <a:schemeClr val="lt2"/>
                  </a:solidFill>
                  <a:latin typeface="Calibri"/>
                  <a:ea typeface="Calibri"/>
                  <a:cs typeface="Calibri"/>
                  <a:sym typeface="Calibri"/>
                </a:rPr>
                <a:t>mais baixo no grupo de ravulizumabe </a:t>
              </a:r>
              <a:r>
                <a:rPr i="1" lang="pt-BR" sz="1200">
                  <a:solidFill>
                    <a:schemeClr val="lt2"/>
                  </a:solidFill>
                  <a:latin typeface="Calibri"/>
                  <a:ea typeface="Calibri"/>
                  <a:cs typeface="Calibri"/>
                  <a:sym typeface="Calibri"/>
                </a:rPr>
                <a:t>vs.</a:t>
              </a:r>
              <a:r>
                <a:rPr lang="pt-BR" sz="1200">
                  <a:solidFill>
                    <a:schemeClr val="lt2"/>
                  </a:solidFill>
                  <a:latin typeface="Calibri"/>
                  <a:ea typeface="Calibri"/>
                  <a:cs typeface="Calibri"/>
                  <a:sym typeface="Calibri"/>
                </a:rPr>
                <a:t> grupo de eculizumabe</a:t>
              </a:r>
              <a:r>
                <a:rPr baseline="30000" lang="pt-BR" sz="1200">
                  <a:solidFill>
                    <a:schemeClr val="lt2"/>
                  </a:solidFill>
                  <a:latin typeface="Calibri"/>
                  <a:ea typeface="Calibri"/>
                  <a:cs typeface="Calibri"/>
                  <a:sym typeface="Calibri"/>
                </a:rPr>
                <a:t>1</a:t>
              </a:r>
              <a:endParaRPr/>
            </a:p>
          </p:txBody>
        </p:sp>
      </p:grpSp>
      <p:grpSp>
        <p:nvGrpSpPr>
          <p:cNvPr id="11799" name="Google Shape;11799;p179"/>
          <p:cNvGrpSpPr/>
          <p:nvPr/>
        </p:nvGrpSpPr>
        <p:grpSpPr>
          <a:xfrm>
            <a:off x="6313623" y="2482152"/>
            <a:ext cx="5280317" cy="3218273"/>
            <a:chOff x="6313623" y="2285690"/>
            <a:chExt cx="5280317" cy="3218273"/>
          </a:xfrm>
        </p:grpSpPr>
        <p:sp>
          <p:nvSpPr>
            <p:cNvPr id="11800" name="Google Shape;11800;p179"/>
            <p:cNvSpPr/>
            <p:nvPr/>
          </p:nvSpPr>
          <p:spPr>
            <a:xfrm>
              <a:off x="6547991" y="2865137"/>
              <a:ext cx="2660260"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BTH por inibição incompleta de C5</a:t>
              </a:r>
              <a:r>
                <a:rPr b="1" baseline="30000" lang="pt-BR" sz="1200">
                  <a:solidFill>
                    <a:schemeClr val="dk1"/>
                  </a:solidFill>
                  <a:latin typeface="Calibri"/>
                  <a:ea typeface="Calibri"/>
                  <a:cs typeface="Calibri"/>
                  <a:sym typeface="Calibri"/>
                </a:rPr>
                <a:t>†</a:t>
              </a:r>
              <a:endParaRPr/>
            </a:p>
          </p:txBody>
        </p:sp>
        <p:sp>
          <p:nvSpPr>
            <p:cNvPr id="11801" name="Google Shape;11801;p179"/>
            <p:cNvSpPr txBox="1"/>
            <p:nvPr/>
          </p:nvSpPr>
          <p:spPr>
            <a:xfrm>
              <a:off x="6547412" y="3421154"/>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0,12</a:t>
              </a:r>
              <a:endParaRPr/>
            </a:p>
          </p:txBody>
        </p:sp>
        <p:sp>
          <p:nvSpPr>
            <p:cNvPr id="11802" name="Google Shape;11802;p179"/>
            <p:cNvSpPr txBox="1"/>
            <p:nvPr/>
          </p:nvSpPr>
          <p:spPr>
            <a:xfrm>
              <a:off x="6547412" y="3627797"/>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0,10</a:t>
              </a:r>
              <a:endParaRPr/>
            </a:p>
          </p:txBody>
        </p:sp>
        <p:sp>
          <p:nvSpPr>
            <p:cNvPr id="11803" name="Google Shape;11803;p179"/>
            <p:cNvSpPr txBox="1"/>
            <p:nvPr/>
          </p:nvSpPr>
          <p:spPr>
            <a:xfrm>
              <a:off x="6547412" y="3867984"/>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0,08</a:t>
              </a:r>
              <a:endParaRPr/>
            </a:p>
          </p:txBody>
        </p:sp>
        <p:sp>
          <p:nvSpPr>
            <p:cNvPr id="11804" name="Google Shape;11804;p179"/>
            <p:cNvSpPr txBox="1"/>
            <p:nvPr/>
          </p:nvSpPr>
          <p:spPr>
            <a:xfrm>
              <a:off x="6547412" y="4099205"/>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0,06</a:t>
              </a:r>
              <a:endParaRPr/>
            </a:p>
          </p:txBody>
        </p:sp>
        <p:sp>
          <p:nvSpPr>
            <p:cNvPr id="11805" name="Google Shape;11805;p179"/>
            <p:cNvSpPr txBox="1"/>
            <p:nvPr/>
          </p:nvSpPr>
          <p:spPr>
            <a:xfrm>
              <a:off x="6547412" y="4344779"/>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0,04</a:t>
              </a:r>
              <a:endParaRPr/>
            </a:p>
          </p:txBody>
        </p:sp>
        <p:sp>
          <p:nvSpPr>
            <p:cNvPr id="11806" name="Google Shape;11806;p179"/>
            <p:cNvSpPr txBox="1"/>
            <p:nvPr/>
          </p:nvSpPr>
          <p:spPr>
            <a:xfrm>
              <a:off x="6547412" y="4582087"/>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0,02</a:t>
              </a:r>
              <a:endParaRPr/>
            </a:p>
          </p:txBody>
        </p:sp>
        <p:sp>
          <p:nvSpPr>
            <p:cNvPr id="11807" name="Google Shape;11807;p179"/>
            <p:cNvSpPr txBox="1"/>
            <p:nvPr/>
          </p:nvSpPr>
          <p:spPr>
            <a:xfrm>
              <a:off x="6547412" y="4823750"/>
              <a:ext cx="299634" cy="215444"/>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pt-BR" sz="1000">
                  <a:solidFill>
                    <a:schemeClr val="dk1"/>
                  </a:solidFill>
                  <a:latin typeface="Calibri"/>
                  <a:ea typeface="Calibri"/>
                  <a:cs typeface="Calibri"/>
                  <a:sym typeface="Calibri"/>
                </a:rPr>
                <a:t>0,00</a:t>
              </a:r>
              <a:endParaRPr/>
            </a:p>
          </p:txBody>
        </p:sp>
        <p:sp>
          <p:nvSpPr>
            <p:cNvPr id="11808" name="Google Shape;11808;p179"/>
            <p:cNvSpPr txBox="1"/>
            <p:nvPr/>
          </p:nvSpPr>
          <p:spPr>
            <a:xfrm>
              <a:off x="6878186" y="4974770"/>
              <a:ext cx="2788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a:t>
              </a:r>
              <a:endParaRPr/>
            </a:p>
          </p:txBody>
        </p:sp>
        <p:sp>
          <p:nvSpPr>
            <p:cNvPr id="11809" name="Google Shape;11809;p179"/>
            <p:cNvSpPr txBox="1"/>
            <p:nvPr/>
          </p:nvSpPr>
          <p:spPr>
            <a:xfrm>
              <a:off x="7089712" y="4974770"/>
              <a:ext cx="198418"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8</a:t>
              </a:r>
              <a:endParaRPr/>
            </a:p>
          </p:txBody>
        </p:sp>
        <p:sp>
          <p:nvSpPr>
            <p:cNvPr id="11810" name="Google Shape;11810;p179"/>
            <p:cNvSpPr txBox="1"/>
            <p:nvPr/>
          </p:nvSpPr>
          <p:spPr>
            <a:xfrm>
              <a:off x="7244763"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15</a:t>
              </a:r>
              <a:endParaRPr/>
            </a:p>
          </p:txBody>
        </p:sp>
        <p:sp>
          <p:nvSpPr>
            <p:cNvPr id="11811" name="Google Shape;11811;p179"/>
            <p:cNvSpPr txBox="1"/>
            <p:nvPr/>
          </p:nvSpPr>
          <p:spPr>
            <a:xfrm>
              <a:off x="7415244"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22</a:t>
              </a:r>
              <a:endParaRPr/>
            </a:p>
          </p:txBody>
        </p:sp>
        <p:sp>
          <p:nvSpPr>
            <p:cNvPr id="11812" name="Google Shape;11812;p179"/>
            <p:cNvSpPr txBox="1"/>
            <p:nvPr/>
          </p:nvSpPr>
          <p:spPr>
            <a:xfrm>
              <a:off x="7942187"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43</a:t>
              </a:r>
              <a:endParaRPr/>
            </a:p>
          </p:txBody>
        </p:sp>
        <p:sp>
          <p:nvSpPr>
            <p:cNvPr id="11813" name="Google Shape;11813;p179"/>
            <p:cNvSpPr txBox="1"/>
            <p:nvPr/>
          </p:nvSpPr>
          <p:spPr>
            <a:xfrm>
              <a:off x="8246987"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57</a:t>
              </a:r>
              <a:endParaRPr/>
            </a:p>
          </p:txBody>
        </p:sp>
        <p:sp>
          <p:nvSpPr>
            <p:cNvPr id="11814" name="Google Shape;11814;p179"/>
            <p:cNvSpPr txBox="1"/>
            <p:nvPr/>
          </p:nvSpPr>
          <p:spPr>
            <a:xfrm>
              <a:off x="8627987"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71</a:t>
              </a:r>
              <a:endParaRPr/>
            </a:p>
          </p:txBody>
        </p:sp>
        <p:sp>
          <p:nvSpPr>
            <p:cNvPr id="11815" name="Google Shape;11815;p179"/>
            <p:cNvSpPr txBox="1"/>
            <p:nvPr/>
          </p:nvSpPr>
          <p:spPr>
            <a:xfrm>
              <a:off x="8932787"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85</a:t>
              </a:r>
              <a:endParaRPr/>
            </a:p>
          </p:txBody>
        </p:sp>
        <p:sp>
          <p:nvSpPr>
            <p:cNvPr id="11816" name="Google Shape;11816;p179"/>
            <p:cNvSpPr txBox="1"/>
            <p:nvPr/>
          </p:nvSpPr>
          <p:spPr>
            <a:xfrm>
              <a:off x="9275041"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99</a:t>
              </a:r>
              <a:endParaRPr/>
            </a:p>
          </p:txBody>
        </p:sp>
        <p:sp>
          <p:nvSpPr>
            <p:cNvPr id="11817" name="Google Shape;11817;p179"/>
            <p:cNvSpPr txBox="1"/>
            <p:nvPr/>
          </p:nvSpPr>
          <p:spPr>
            <a:xfrm>
              <a:off x="9618587"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113</a:t>
              </a:r>
              <a:endParaRPr/>
            </a:p>
          </p:txBody>
        </p:sp>
        <p:sp>
          <p:nvSpPr>
            <p:cNvPr id="11818" name="Google Shape;11818;p179"/>
            <p:cNvSpPr txBox="1"/>
            <p:nvPr/>
          </p:nvSpPr>
          <p:spPr>
            <a:xfrm>
              <a:off x="9954383"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127</a:t>
              </a:r>
              <a:endParaRPr/>
            </a:p>
          </p:txBody>
        </p:sp>
        <p:sp>
          <p:nvSpPr>
            <p:cNvPr id="11819" name="Google Shape;11819;p179"/>
            <p:cNvSpPr txBox="1"/>
            <p:nvPr/>
          </p:nvSpPr>
          <p:spPr>
            <a:xfrm>
              <a:off x="10304387"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141</a:t>
              </a:r>
              <a:endParaRPr/>
            </a:p>
          </p:txBody>
        </p:sp>
        <p:sp>
          <p:nvSpPr>
            <p:cNvPr id="11820" name="Google Shape;11820;p179"/>
            <p:cNvSpPr txBox="1"/>
            <p:nvPr/>
          </p:nvSpPr>
          <p:spPr>
            <a:xfrm>
              <a:off x="10624685"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155</a:t>
              </a:r>
              <a:endParaRPr/>
            </a:p>
          </p:txBody>
        </p:sp>
        <p:sp>
          <p:nvSpPr>
            <p:cNvPr id="11821" name="Google Shape;11821;p179"/>
            <p:cNvSpPr txBox="1"/>
            <p:nvPr/>
          </p:nvSpPr>
          <p:spPr>
            <a:xfrm>
              <a:off x="10990187"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169</a:t>
              </a:r>
              <a:endParaRPr/>
            </a:p>
          </p:txBody>
        </p:sp>
        <p:sp>
          <p:nvSpPr>
            <p:cNvPr id="11822" name="Google Shape;11822;p179"/>
            <p:cNvSpPr txBox="1"/>
            <p:nvPr/>
          </p:nvSpPr>
          <p:spPr>
            <a:xfrm>
              <a:off x="11294987" y="4972470"/>
              <a:ext cx="250257" cy="21544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183</a:t>
              </a:r>
              <a:endParaRPr/>
            </a:p>
          </p:txBody>
        </p:sp>
        <p:sp>
          <p:nvSpPr>
            <p:cNvPr id="11823" name="Google Shape;11823;p179"/>
            <p:cNvSpPr txBox="1"/>
            <p:nvPr/>
          </p:nvSpPr>
          <p:spPr>
            <a:xfrm>
              <a:off x="6980222" y="5155671"/>
              <a:ext cx="4454305" cy="348292"/>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Dias</a:t>
              </a:r>
              <a:endParaRPr/>
            </a:p>
          </p:txBody>
        </p:sp>
        <p:sp>
          <p:nvSpPr>
            <p:cNvPr id="11824" name="Google Shape;11824;p179"/>
            <p:cNvSpPr txBox="1"/>
            <p:nvPr/>
          </p:nvSpPr>
          <p:spPr>
            <a:xfrm rot="-5400000">
              <a:off x="5542690" y="4108816"/>
              <a:ext cx="1841500" cy="299634"/>
            </a:xfrm>
            <a:prstGeom prst="rect">
              <a:avLst/>
            </a:prstGeom>
            <a:noFill/>
            <a:ln>
              <a:noFill/>
            </a:ln>
          </p:spPr>
          <p:txBody>
            <a:bodyPr anchorCtr="0" anchor="t" bIns="45700" lIns="0" spcFirstLastPara="1" rIns="0" wrap="square" tIns="45700">
              <a:noAutofit/>
            </a:bodyPr>
            <a:lstStyle/>
            <a:p>
              <a:pPr indent="0" lvl="0" marL="0" marR="0" rtl="0" algn="ctr">
                <a:spcBef>
                  <a:spcPts val="0"/>
                </a:spcBef>
                <a:spcAft>
                  <a:spcPts val="0"/>
                </a:spcAft>
                <a:buNone/>
              </a:pPr>
              <a:r>
                <a:rPr b="1" lang="pt-BR" sz="1000">
                  <a:solidFill>
                    <a:schemeClr val="dk1"/>
                  </a:solidFill>
                  <a:latin typeface="Calibri"/>
                  <a:ea typeface="Calibri"/>
                  <a:cs typeface="Calibri"/>
                  <a:sym typeface="Calibri"/>
                </a:rPr>
                <a:t>Função de incidência cumulativa</a:t>
              </a:r>
              <a:endParaRPr/>
            </a:p>
          </p:txBody>
        </p:sp>
        <p:cxnSp>
          <p:nvCxnSpPr>
            <p:cNvPr id="11825" name="Google Shape;11825;p179"/>
            <p:cNvCxnSpPr/>
            <p:nvPr/>
          </p:nvCxnSpPr>
          <p:spPr>
            <a:xfrm>
              <a:off x="7002887" y="4936307"/>
              <a:ext cx="4409268" cy="0"/>
            </a:xfrm>
            <a:prstGeom prst="straightConnector1">
              <a:avLst/>
            </a:prstGeom>
            <a:noFill/>
            <a:ln cap="flat" cmpd="sng" w="12700">
              <a:solidFill>
                <a:srgbClr val="D8D8D8"/>
              </a:solidFill>
              <a:prstDash val="solid"/>
              <a:miter lim="800000"/>
              <a:headEnd len="sm" w="sm" type="none"/>
              <a:tailEnd len="sm" w="sm" type="none"/>
            </a:ln>
          </p:spPr>
        </p:cxnSp>
        <p:cxnSp>
          <p:nvCxnSpPr>
            <p:cNvPr id="11826" name="Google Shape;11826;p179"/>
            <p:cNvCxnSpPr/>
            <p:nvPr/>
          </p:nvCxnSpPr>
          <p:spPr>
            <a:xfrm>
              <a:off x="7002887" y="4699936"/>
              <a:ext cx="4409268" cy="0"/>
            </a:xfrm>
            <a:prstGeom prst="straightConnector1">
              <a:avLst/>
            </a:prstGeom>
            <a:noFill/>
            <a:ln cap="flat" cmpd="sng" w="9525">
              <a:solidFill>
                <a:srgbClr val="D8D8D8"/>
              </a:solidFill>
              <a:prstDash val="solid"/>
              <a:miter lim="800000"/>
              <a:headEnd len="sm" w="sm" type="none"/>
              <a:tailEnd len="sm" w="sm" type="none"/>
            </a:ln>
          </p:spPr>
        </p:cxnSp>
        <p:cxnSp>
          <p:nvCxnSpPr>
            <p:cNvPr id="11827" name="Google Shape;11827;p179"/>
            <p:cNvCxnSpPr/>
            <p:nvPr/>
          </p:nvCxnSpPr>
          <p:spPr>
            <a:xfrm>
              <a:off x="7002887" y="4227194"/>
              <a:ext cx="4409268" cy="0"/>
            </a:xfrm>
            <a:prstGeom prst="straightConnector1">
              <a:avLst/>
            </a:prstGeom>
            <a:noFill/>
            <a:ln cap="flat" cmpd="sng" w="9525">
              <a:solidFill>
                <a:srgbClr val="D8D8D8"/>
              </a:solidFill>
              <a:prstDash val="solid"/>
              <a:miter lim="800000"/>
              <a:headEnd len="sm" w="sm" type="none"/>
              <a:tailEnd len="sm" w="sm" type="none"/>
            </a:ln>
          </p:spPr>
        </p:cxnSp>
        <p:cxnSp>
          <p:nvCxnSpPr>
            <p:cNvPr id="11828" name="Google Shape;11828;p179"/>
            <p:cNvCxnSpPr/>
            <p:nvPr/>
          </p:nvCxnSpPr>
          <p:spPr>
            <a:xfrm>
              <a:off x="7002887" y="3754450"/>
              <a:ext cx="4409268" cy="0"/>
            </a:xfrm>
            <a:prstGeom prst="straightConnector1">
              <a:avLst/>
            </a:prstGeom>
            <a:noFill/>
            <a:ln cap="flat" cmpd="sng" w="9525">
              <a:solidFill>
                <a:srgbClr val="D8D8D8"/>
              </a:solidFill>
              <a:prstDash val="solid"/>
              <a:miter lim="800000"/>
              <a:headEnd len="sm" w="sm" type="none"/>
              <a:tailEnd len="sm" w="sm" type="none"/>
            </a:ln>
          </p:spPr>
        </p:cxnSp>
        <p:cxnSp>
          <p:nvCxnSpPr>
            <p:cNvPr id="11829" name="Google Shape;11829;p179"/>
            <p:cNvCxnSpPr/>
            <p:nvPr/>
          </p:nvCxnSpPr>
          <p:spPr>
            <a:xfrm>
              <a:off x="7002887" y="3518078"/>
              <a:ext cx="4409268" cy="0"/>
            </a:xfrm>
            <a:prstGeom prst="straightConnector1">
              <a:avLst/>
            </a:prstGeom>
            <a:noFill/>
            <a:ln cap="flat" cmpd="sng" w="9525">
              <a:solidFill>
                <a:srgbClr val="D8D8D8"/>
              </a:solidFill>
              <a:prstDash val="solid"/>
              <a:miter lim="800000"/>
              <a:headEnd len="sm" w="sm" type="none"/>
              <a:tailEnd len="sm" w="sm" type="none"/>
            </a:ln>
          </p:spPr>
        </p:cxnSp>
        <p:cxnSp>
          <p:nvCxnSpPr>
            <p:cNvPr id="11830" name="Google Shape;11830;p179"/>
            <p:cNvCxnSpPr/>
            <p:nvPr/>
          </p:nvCxnSpPr>
          <p:spPr>
            <a:xfrm>
              <a:off x="7002887" y="4463565"/>
              <a:ext cx="4409268" cy="0"/>
            </a:xfrm>
            <a:prstGeom prst="straightConnector1">
              <a:avLst/>
            </a:prstGeom>
            <a:noFill/>
            <a:ln cap="flat" cmpd="sng" w="9525">
              <a:solidFill>
                <a:srgbClr val="D8D8D8"/>
              </a:solidFill>
              <a:prstDash val="solid"/>
              <a:miter lim="800000"/>
              <a:headEnd len="sm" w="sm" type="none"/>
              <a:tailEnd len="sm" w="sm" type="none"/>
            </a:ln>
          </p:spPr>
        </p:cxnSp>
        <p:cxnSp>
          <p:nvCxnSpPr>
            <p:cNvPr id="11831" name="Google Shape;11831;p179"/>
            <p:cNvCxnSpPr/>
            <p:nvPr/>
          </p:nvCxnSpPr>
          <p:spPr>
            <a:xfrm>
              <a:off x="7002887" y="3990822"/>
              <a:ext cx="4409268" cy="0"/>
            </a:xfrm>
            <a:prstGeom prst="straightConnector1">
              <a:avLst/>
            </a:prstGeom>
            <a:noFill/>
            <a:ln cap="flat" cmpd="sng" w="9525">
              <a:solidFill>
                <a:srgbClr val="D8D8D8"/>
              </a:solidFill>
              <a:prstDash val="solid"/>
              <a:miter lim="800000"/>
              <a:headEnd len="sm" w="sm" type="none"/>
              <a:tailEnd len="sm" w="sm" type="none"/>
            </a:ln>
          </p:spPr>
        </p:cxnSp>
        <p:sp>
          <p:nvSpPr>
            <p:cNvPr id="11832" name="Google Shape;11832;p179"/>
            <p:cNvSpPr/>
            <p:nvPr/>
          </p:nvSpPr>
          <p:spPr>
            <a:xfrm>
              <a:off x="9390242" y="3382767"/>
              <a:ext cx="1258186"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HR: 0;  </a:t>
              </a:r>
              <a:r>
                <a:rPr i="1" lang="pt-BR" sz="900">
                  <a:solidFill>
                    <a:schemeClr val="dk1"/>
                  </a:solidFill>
                  <a:latin typeface="Calibri"/>
                  <a:ea typeface="Calibri"/>
                  <a:cs typeface="Calibri"/>
                  <a:sym typeface="Calibri"/>
                </a:rPr>
                <a:t>p</a:t>
              </a:r>
              <a:r>
                <a:rPr lang="pt-BR" sz="900">
                  <a:solidFill>
                    <a:schemeClr val="dk1"/>
                  </a:solidFill>
                  <a:latin typeface="Calibri"/>
                  <a:ea typeface="Calibri"/>
                  <a:cs typeface="Calibri"/>
                  <a:sym typeface="Calibri"/>
                </a:rPr>
                <a:t>&lt;0,001</a:t>
              </a:r>
              <a:endParaRPr/>
            </a:p>
          </p:txBody>
        </p:sp>
        <p:grpSp>
          <p:nvGrpSpPr>
            <p:cNvPr id="11833" name="Google Shape;11833;p179"/>
            <p:cNvGrpSpPr/>
            <p:nvPr/>
          </p:nvGrpSpPr>
          <p:grpSpPr>
            <a:xfrm>
              <a:off x="6989618" y="3828017"/>
              <a:ext cx="4338275" cy="1080178"/>
              <a:chOff x="6989618" y="3830745"/>
              <a:chExt cx="4338275" cy="1080178"/>
            </a:xfrm>
          </p:grpSpPr>
          <p:sp>
            <p:nvSpPr>
              <p:cNvPr id="11834" name="Google Shape;11834;p179"/>
              <p:cNvSpPr/>
              <p:nvPr/>
            </p:nvSpPr>
            <p:spPr>
              <a:xfrm>
                <a:off x="8365610" y="3830745"/>
                <a:ext cx="2932142" cy="1051935"/>
              </a:xfrm>
              <a:custGeom>
                <a:rect b="b" l="l" r="r" t="t"/>
                <a:pathLst>
                  <a:path extrusionOk="0" h="1051935" w="2932142">
                    <a:moveTo>
                      <a:pt x="0" y="1051936"/>
                    </a:moveTo>
                    <a:lnTo>
                      <a:pt x="0" y="460623"/>
                    </a:lnTo>
                    <a:lnTo>
                      <a:pt x="1042986" y="460623"/>
                    </a:lnTo>
                    <a:lnTo>
                      <a:pt x="1042986" y="196077"/>
                    </a:lnTo>
                    <a:lnTo>
                      <a:pt x="1089786" y="196077"/>
                    </a:lnTo>
                    <a:lnTo>
                      <a:pt x="1089786" y="127609"/>
                    </a:lnTo>
                    <a:lnTo>
                      <a:pt x="2426278" y="127609"/>
                    </a:lnTo>
                    <a:lnTo>
                      <a:pt x="2426278" y="0"/>
                    </a:lnTo>
                    <a:lnTo>
                      <a:pt x="2932143" y="0"/>
                    </a:lnTo>
                    <a:lnTo>
                      <a:pt x="2932143" y="924327"/>
                    </a:lnTo>
                    <a:lnTo>
                      <a:pt x="2423101" y="924327"/>
                    </a:lnTo>
                    <a:lnTo>
                      <a:pt x="2423101" y="967891"/>
                    </a:lnTo>
                    <a:lnTo>
                      <a:pt x="1089786" y="967891"/>
                    </a:lnTo>
                    <a:lnTo>
                      <a:pt x="1089786" y="1017702"/>
                    </a:lnTo>
                    <a:lnTo>
                      <a:pt x="1039809" y="1017702"/>
                    </a:lnTo>
                    <a:lnTo>
                      <a:pt x="1039809" y="1051936"/>
                    </a:lnTo>
                    <a:lnTo>
                      <a:pt x="0" y="1051936"/>
                    </a:lnTo>
                    <a:close/>
                  </a:path>
                </a:pathLst>
              </a:custGeom>
              <a:solidFill>
                <a:srgbClr val="E3E3E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35" name="Google Shape;11835;p179"/>
              <p:cNvSpPr/>
              <p:nvPr/>
            </p:nvSpPr>
            <p:spPr>
              <a:xfrm>
                <a:off x="6989618" y="4396125"/>
                <a:ext cx="4308135" cy="506240"/>
              </a:xfrm>
              <a:custGeom>
                <a:rect b="b" l="l" r="r" t="t"/>
                <a:pathLst>
                  <a:path extrusionOk="0" h="506240" w="4308135">
                    <a:moveTo>
                      <a:pt x="4308136" y="0"/>
                    </a:moveTo>
                    <a:lnTo>
                      <a:pt x="4308136" y="103730"/>
                    </a:lnTo>
                    <a:lnTo>
                      <a:pt x="3801241" y="103730"/>
                    </a:lnTo>
                    <a:lnTo>
                      <a:pt x="3801241" y="199158"/>
                    </a:lnTo>
                    <a:lnTo>
                      <a:pt x="2464748" y="199158"/>
                    </a:lnTo>
                    <a:lnTo>
                      <a:pt x="2464748" y="302888"/>
                    </a:lnTo>
                    <a:lnTo>
                      <a:pt x="2418979" y="302888"/>
                    </a:lnTo>
                    <a:lnTo>
                      <a:pt x="2418979" y="394209"/>
                    </a:lnTo>
                    <a:lnTo>
                      <a:pt x="1375993" y="394209"/>
                    </a:lnTo>
                    <a:lnTo>
                      <a:pt x="1375993" y="506240"/>
                    </a:lnTo>
                    <a:lnTo>
                      <a:pt x="0" y="506240"/>
                    </a:lnTo>
                  </a:path>
                </a:pathLst>
              </a:custGeom>
              <a:no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36" name="Google Shape;11836;p179"/>
              <p:cNvSpPr/>
              <p:nvPr/>
            </p:nvSpPr>
            <p:spPr>
              <a:xfrm>
                <a:off x="8365610" y="4902365"/>
                <a:ext cx="2962283" cy="8558"/>
              </a:xfrm>
              <a:custGeom>
                <a:rect b="b" l="l" r="r" t="t"/>
                <a:pathLst>
                  <a:path extrusionOk="0" h="8558" w="2962283">
                    <a:moveTo>
                      <a:pt x="2962283" y="0"/>
                    </a:moveTo>
                    <a:lnTo>
                      <a:pt x="0" y="0"/>
                    </a:lnTo>
                  </a:path>
                </a:pathLst>
              </a:custGeom>
              <a:noFill/>
              <a:ln cap="flat" cmpd="sng" w="28575">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1837" name="Google Shape;11837;p179"/>
            <p:cNvSpPr/>
            <p:nvPr/>
          </p:nvSpPr>
          <p:spPr>
            <a:xfrm>
              <a:off x="9128288" y="2285690"/>
              <a:ext cx="2465651" cy="861595"/>
            </a:xfrm>
            <a:prstGeom prst="rect">
              <a:avLst/>
            </a:prstGeom>
            <a:solidFill>
              <a:schemeClr val="lt1"/>
            </a:solidFill>
            <a:ln cap="flat" cmpd="sng" w="12700">
              <a:solidFill>
                <a:schemeClr val="lt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838" name="Google Shape;11838;p179"/>
            <p:cNvSpPr txBox="1"/>
            <p:nvPr/>
          </p:nvSpPr>
          <p:spPr>
            <a:xfrm>
              <a:off x="9182374" y="2309599"/>
              <a:ext cx="2411566"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lt2"/>
                  </a:solidFill>
                  <a:latin typeface="Calibri"/>
                  <a:ea typeface="Calibri"/>
                  <a:cs typeface="Calibri"/>
                  <a:sym typeface="Calibri"/>
                </a:rPr>
                <a:t>A probabilidade de um evento de BTH por inibição incompleta de C5 foi significativamente reduzida com ravulizumabe </a:t>
              </a:r>
              <a:r>
                <a:rPr i="1" lang="pt-BR" sz="1200">
                  <a:solidFill>
                    <a:schemeClr val="lt2"/>
                  </a:solidFill>
                  <a:latin typeface="Calibri"/>
                  <a:ea typeface="Calibri"/>
                  <a:cs typeface="Calibri"/>
                  <a:sym typeface="Calibri"/>
                </a:rPr>
                <a:t>vs</a:t>
              </a:r>
              <a:r>
                <a:rPr lang="pt-BR" sz="1200">
                  <a:solidFill>
                    <a:schemeClr val="lt2"/>
                  </a:solidFill>
                  <a:latin typeface="Calibri"/>
                  <a:ea typeface="Calibri"/>
                  <a:cs typeface="Calibri"/>
                  <a:sym typeface="Calibri"/>
                </a:rPr>
                <a:t>. eculizumabe</a:t>
              </a:r>
              <a:r>
                <a:rPr baseline="30000" lang="pt-BR" sz="1200">
                  <a:solidFill>
                    <a:schemeClr val="lt2"/>
                  </a:solidFill>
                  <a:latin typeface="Calibri"/>
                  <a:ea typeface="Calibri"/>
                  <a:cs typeface="Calibri"/>
                  <a:sym typeface="Calibri"/>
                </a:rPr>
                <a:t>1</a:t>
              </a:r>
              <a:endParaRPr baseline="30000" sz="1200">
                <a:solidFill>
                  <a:schemeClr val="lt2"/>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748"/>
                                        </p:tgtEl>
                                        <p:attrNameLst>
                                          <p:attrName>style.visibility</p:attrName>
                                        </p:attrNameLst>
                                      </p:cBhvr>
                                      <p:to>
                                        <p:strVal val="visible"/>
                                      </p:to>
                                    </p:set>
                                    <p:animEffect filter="fade" transition="in">
                                      <p:cBhvr>
                                        <p:cTn dur="500"/>
                                        <p:tgtEl>
                                          <p:spTgt spid="11748"/>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1762"/>
                                        </p:tgtEl>
                                        <p:attrNameLst>
                                          <p:attrName>style.visibility</p:attrName>
                                        </p:attrNameLst>
                                      </p:cBhvr>
                                      <p:to>
                                        <p:strVal val="visible"/>
                                      </p:to>
                                    </p:set>
                                    <p:animEffect filter="fade" transition="in">
                                      <p:cBhvr>
                                        <p:cTn dur="500"/>
                                        <p:tgtEl>
                                          <p:spTgt spid="11762"/>
                                        </p:tgtEl>
                                      </p:cBhvr>
                                    </p:animEffect>
                                  </p:childTnLst>
                                </p:cTn>
                              </p:par>
                              <p:par>
                                <p:cTn fill="hold" nodeType="withEffect" presetClass="entr" presetID="10" presetSubtype="0">
                                  <p:stCondLst>
                                    <p:cond delay="0"/>
                                  </p:stCondLst>
                                  <p:childTnLst>
                                    <p:set>
                                      <p:cBhvr>
                                        <p:cTn dur="1" fill="hold">
                                          <p:stCondLst>
                                            <p:cond delay="0"/>
                                          </p:stCondLst>
                                        </p:cTn>
                                        <p:tgtEl>
                                          <p:spTgt spid="11754"/>
                                        </p:tgtEl>
                                        <p:attrNameLst>
                                          <p:attrName>style.visibility</p:attrName>
                                        </p:attrNameLst>
                                      </p:cBhvr>
                                      <p:to>
                                        <p:strVal val="visible"/>
                                      </p:to>
                                    </p:set>
                                    <p:animEffect filter="fade" transition="in">
                                      <p:cBhvr>
                                        <p:cTn dur="500"/>
                                        <p:tgtEl>
                                          <p:spTgt spid="11754"/>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1747"/>
                                        </p:tgtEl>
                                        <p:attrNameLst>
                                          <p:attrName>style.visibility</p:attrName>
                                        </p:attrNameLst>
                                      </p:cBhvr>
                                      <p:to>
                                        <p:strVal val="visible"/>
                                      </p:to>
                                    </p:set>
                                    <p:animEffect filter="fade" transition="in">
                                      <p:cBhvr>
                                        <p:cTn dur="500"/>
                                        <p:tgtEl>
                                          <p:spTgt spid="11747"/>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1799"/>
                                        </p:tgtEl>
                                        <p:attrNameLst>
                                          <p:attrName>style.visibility</p:attrName>
                                        </p:attrNameLst>
                                      </p:cBhvr>
                                      <p:to>
                                        <p:strVal val="visible"/>
                                      </p:to>
                                    </p:set>
                                    <p:animEffect filter="fade" transition="in">
                                      <p:cBhvr>
                                        <p:cTn dur="500"/>
                                        <p:tgtEl>
                                          <p:spTgt spid="11799"/>
                                        </p:tgtEl>
                                      </p:cBhvr>
                                    </p:animEffect>
                                  </p:childTnLst>
                                </p:cTn>
                              </p:par>
                              <p:par>
                                <p:cTn fill="hold" nodeType="withEffect" presetClass="entr" presetID="10" presetSubtype="0">
                                  <p:stCondLst>
                                    <p:cond delay="0"/>
                                  </p:stCondLst>
                                  <p:childTnLst>
                                    <p:set>
                                      <p:cBhvr>
                                        <p:cTn dur="1" fill="hold">
                                          <p:stCondLst>
                                            <p:cond delay="0"/>
                                          </p:stCondLst>
                                        </p:cTn>
                                        <p:tgtEl>
                                          <p:spTgt spid="11761"/>
                                        </p:tgtEl>
                                        <p:attrNameLst>
                                          <p:attrName>style.visibility</p:attrName>
                                        </p:attrNameLst>
                                      </p:cBhvr>
                                      <p:to>
                                        <p:strVal val="visible"/>
                                      </p:to>
                                    </p:set>
                                    <p:animEffect filter="fade" transition="in">
                                      <p:cBhvr>
                                        <p:cTn dur="500"/>
                                        <p:tgtEl>
                                          <p:spTgt spid="117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5" name="Shape 1015"/>
        <p:cNvGrpSpPr/>
        <p:nvPr/>
      </p:nvGrpSpPr>
      <p:grpSpPr>
        <a:xfrm>
          <a:off x="0" y="0"/>
          <a:ext cx="0" cy="0"/>
          <a:chOff x="0" y="0"/>
          <a:chExt cx="0" cy="0"/>
        </a:xfrm>
      </p:grpSpPr>
      <p:pic>
        <p:nvPicPr>
          <p:cNvPr descr="Mão de pessoa&#10;&#10;Descrição gerada automaticamente com confiança baixa" id="1016" name="Google Shape;1016;p18"/>
          <p:cNvPicPr preferRelativeResize="0"/>
          <p:nvPr/>
        </p:nvPicPr>
        <p:blipFill rotWithShape="1">
          <a:blip r:embed="rId3">
            <a:alphaModFix/>
          </a:blip>
          <a:srcRect b="0" l="0" r="0" t="0"/>
          <a:stretch/>
        </p:blipFill>
        <p:spPr>
          <a:xfrm>
            <a:off x="8059472" y="628104"/>
            <a:ext cx="4132528" cy="5359400"/>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017" name="Google Shape;1017;p18"/>
          <p:cNvSpPr/>
          <p:nvPr/>
        </p:nvSpPr>
        <p:spPr>
          <a:xfrm flipH="1">
            <a:off x="2959097" y="1881076"/>
            <a:ext cx="5842001" cy="340239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018" name="Google Shape;1018;p18"/>
          <p:cNvSpPr txBox="1"/>
          <p:nvPr/>
        </p:nvSpPr>
        <p:spPr>
          <a:xfrm>
            <a:off x="296269" y="385036"/>
            <a:ext cx="4107215"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Hemólise de escape</a:t>
            </a:r>
            <a:endParaRPr b="1" baseline="30000" i="0" sz="3600" u="none" cap="none" strike="noStrike">
              <a:solidFill>
                <a:srgbClr val="830051"/>
              </a:solidFill>
              <a:latin typeface="Lustria"/>
              <a:ea typeface="Lustria"/>
              <a:cs typeface="Lustria"/>
              <a:sym typeface="Lustria"/>
            </a:endParaRPr>
          </a:p>
        </p:txBody>
      </p:sp>
      <p:sp>
        <p:nvSpPr>
          <p:cNvPr id="1019" name="Google Shape;1019;p18"/>
          <p:cNvSpPr txBox="1"/>
          <p:nvPr/>
        </p:nvSpPr>
        <p:spPr>
          <a:xfrm>
            <a:off x="296269" y="792070"/>
            <a:ext cx="3678699"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em pacientes com HPN</a:t>
            </a:r>
            <a:endParaRPr b="0" baseline="30000" i="0" sz="2800" u="none" cap="none" strike="noStrike">
              <a:solidFill>
                <a:srgbClr val="003865"/>
              </a:solidFill>
              <a:latin typeface="Calibri"/>
              <a:ea typeface="Calibri"/>
              <a:cs typeface="Calibri"/>
              <a:sym typeface="Calibri"/>
            </a:endParaRPr>
          </a:p>
        </p:txBody>
      </p:sp>
      <p:sp>
        <p:nvSpPr>
          <p:cNvPr id="1020" name="Google Shape;1020;p1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Recomenda-se a dose de eculizumabe 900 mg a cada duas semanas no período de manutenção, de acordo com os dados de estudo clínico1; modificações na dose não correspondem aos esquemas aprovados de dose; consulte a bula descritiva local do medicamento para obter mais informações.</a:t>
            </a:r>
            <a:endParaRPr/>
          </a:p>
          <a:p>
            <a:pPr indent="0" lvl="0" marL="0" rtl="0" algn="l">
              <a:lnSpc>
                <a:spcPct val="90000"/>
              </a:lnSpc>
              <a:spcBef>
                <a:spcPts val="300"/>
              </a:spcBef>
              <a:spcAft>
                <a:spcPts val="0"/>
              </a:spcAft>
              <a:buClr>
                <a:schemeClr val="dk1"/>
              </a:buClr>
              <a:buSzPts val="800"/>
              <a:buNone/>
            </a:pPr>
            <a:r>
              <a:rPr lang="pt-BR"/>
              <a:t>1.  Nakayama H, et al. Biol Pharm Bull 2016:39(2);285–288; 2. Parker CJ, et al. J Clin Invest 1985;75(6):2074–2084; 3. Guo RF, et al. Annu Rev Immunol 2005;23:821–852; 4. Brodsky RA, et al. Blood 2008;111(4):1840–1847; 5. eculizumabe (eculizumabe). Bula  aprovada  pela  ANVISA  disponível  em https://alexion.com/worldwide/Brazil 6. Brodsky RA. Blood 2009;113(26):6522–6527; 7. Harder MJ, et al. Blood. 2017;129(8):970–980.</a:t>
            </a:r>
            <a:endParaRPr/>
          </a:p>
        </p:txBody>
      </p:sp>
      <p:sp>
        <p:nvSpPr>
          <p:cNvPr id="1021" name="Google Shape;1021;p18"/>
          <p:cNvSpPr/>
          <p:nvPr/>
        </p:nvSpPr>
        <p:spPr>
          <a:xfrm>
            <a:off x="-196486" y="2431536"/>
            <a:ext cx="4717686" cy="2178884"/>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22" name="Google Shape;1022;p18"/>
          <p:cNvSpPr/>
          <p:nvPr/>
        </p:nvSpPr>
        <p:spPr>
          <a:xfrm>
            <a:off x="537273" y="2991448"/>
            <a:ext cx="1008254" cy="1008259"/>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23" name="Google Shape;1023;p18"/>
          <p:cNvSpPr txBox="1"/>
          <p:nvPr/>
        </p:nvSpPr>
        <p:spPr>
          <a:xfrm>
            <a:off x="1845953" y="2775841"/>
            <a:ext cx="2607693" cy="156966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2400"/>
              <a:buFont typeface="Calibri"/>
              <a:buNone/>
            </a:pPr>
            <a:r>
              <a:rPr b="0" i="0" lang="pt-BR" sz="2400" u="none" cap="none" strike="noStrike">
                <a:solidFill>
                  <a:srgbClr val="FFFFFF"/>
                </a:solidFill>
                <a:latin typeface="Calibri"/>
                <a:ea typeface="Calibri"/>
                <a:cs typeface="Calibri"/>
                <a:sym typeface="Calibri"/>
              </a:rPr>
              <a:t>Nem todos os casos de hemólise de escape </a:t>
            </a:r>
            <a:r>
              <a:rPr b="1" i="0" lang="pt-BR" sz="2400" u="none" cap="none" strike="noStrike">
                <a:solidFill>
                  <a:srgbClr val="FFFFFF"/>
                </a:solidFill>
                <a:latin typeface="Lustria"/>
                <a:ea typeface="Lustria"/>
                <a:cs typeface="Lustria"/>
                <a:sym typeface="Lustria"/>
              </a:rPr>
              <a:t>exigem ajuste de dose de eculizumabe</a:t>
            </a:r>
            <a:r>
              <a:rPr b="1" baseline="30000" i="0" lang="pt-BR" sz="2400" u="none" cap="none" strike="noStrike">
                <a:solidFill>
                  <a:srgbClr val="FFFFFF"/>
                </a:solidFill>
                <a:latin typeface="Lustria"/>
                <a:ea typeface="Lustria"/>
                <a:cs typeface="Lustria"/>
                <a:sym typeface="Lustria"/>
              </a:rPr>
              <a:t>6,7</a:t>
            </a:r>
            <a:endParaRPr b="1" i="0" sz="2400" u="none" cap="none" strike="noStrike">
              <a:solidFill>
                <a:srgbClr val="FFFFFF"/>
              </a:solidFill>
              <a:latin typeface="Lustria"/>
              <a:ea typeface="Lustria"/>
              <a:cs typeface="Lustria"/>
              <a:sym typeface="Lustria"/>
            </a:endParaRPr>
          </a:p>
        </p:txBody>
      </p:sp>
      <p:sp>
        <p:nvSpPr>
          <p:cNvPr id="1024" name="Google Shape;1024;p18"/>
          <p:cNvSpPr/>
          <p:nvPr/>
        </p:nvSpPr>
        <p:spPr>
          <a:xfrm>
            <a:off x="4748780" y="2338183"/>
            <a:ext cx="3775926" cy="2542234"/>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Clr>
                <a:srgbClr val="DB3040"/>
              </a:buClr>
              <a:buSzPts val="1600"/>
              <a:buFont typeface="Calibri"/>
              <a:buNone/>
            </a:pPr>
            <a:r>
              <a:rPr b="0" i="0" lang="pt-BR" sz="1600" u="none" cap="none" strike="noStrike">
                <a:solidFill>
                  <a:srgbClr val="37302C"/>
                </a:solidFill>
                <a:latin typeface="Calibri"/>
                <a:ea typeface="Calibri"/>
                <a:cs typeface="Calibri"/>
                <a:sym typeface="Calibri"/>
              </a:rPr>
              <a:t>Ex.: a hemólise elevada causada por infecção normalmente se resolve quando a infecção desaparece, </a:t>
            </a:r>
            <a:r>
              <a:rPr b="1" i="0" lang="pt-BR" sz="1600" u="none" cap="none" strike="noStrike">
                <a:solidFill>
                  <a:srgbClr val="37302C"/>
                </a:solidFill>
                <a:latin typeface="Calibri"/>
                <a:ea typeface="Calibri"/>
                <a:cs typeface="Calibri"/>
                <a:sym typeface="Calibri"/>
              </a:rPr>
              <a:t>sem necessidade de alterar o esquema de dose</a:t>
            </a:r>
            <a:r>
              <a:rPr b="1" baseline="30000" i="0" lang="pt-BR" sz="1600" u="none" cap="none" strike="noStrike">
                <a:solidFill>
                  <a:srgbClr val="37302C"/>
                </a:solidFill>
                <a:latin typeface="Calibri"/>
                <a:ea typeface="Calibri"/>
                <a:cs typeface="Calibri"/>
                <a:sym typeface="Calibri"/>
              </a:rPr>
              <a:t>6</a:t>
            </a:r>
            <a:endParaRPr/>
          </a:p>
          <a:p>
            <a:pPr indent="0" lvl="0" marL="0" marR="0" rtl="0" algn="l">
              <a:lnSpc>
                <a:spcPct val="90000"/>
              </a:lnSpc>
              <a:spcBef>
                <a:spcPts val="1200"/>
              </a:spcBef>
              <a:spcAft>
                <a:spcPts val="0"/>
              </a:spcAft>
              <a:buClr>
                <a:srgbClr val="DB3040"/>
              </a:buClr>
              <a:buSzPts val="1600"/>
              <a:buFont typeface="Calibri"/>
              <a:buNone/>
            </a:pPr>
            <a:r>
              <a:t/>
            </a:r>
            <a:endParaRPr b="1" baseline="30000" i="0" sz="1600" u="none" cap="none" strike="noStrike">
              <a:solidFill>
                <a:srgbClr val="37302C"/>
              </a:solidFill>
              <a:latin typeface="Calibri"/>
              <a:ea typeface="Calibri"/>
              <a:cs typeface="Calibri"/>
              <a:sym typeface="Calibri"/>
            </a:endParaRPr>
          </a:p>
          <a:p>
            <a:pPr indent="0" lvl="0" marL="0" marR="0" rtl="0" algn="l">
              <a:lnSpc>
                <a:spcPct val="90000"/>
              </a:lnSpc>
              <a:spcBef>
                <a:spcPts val="1200"/>
              </a:spcBef>
              <a:spcAft>
                <a:spcPts val="0"/>
              </a:spcAft>
              <a:buClr>
                <a:srgbClr val="DB3040"/>
              </a:buClr>
              <a:buSzPts val="1600"/>
              <a:buFont typeface="Calibri"/>
              <a:buNone/>
            </a:pPr>
            <a:r>
              <a:rPr b="0" i="0" lang="pt-BR" sz="1600" u="none" cap="none" strike="noStrike">
                <a:solidFill>
                  <a:srgbClr val="37302C"/>
                </a:solidFill>
                <a:latin typeface="Calibri"/>
                <a:ea typeface="Calibri"/>
                <a:cs typeface="Calibri"/>
                <a:sym typeface="Calibri"/>
              </a:rPr>
              <a:t>Além disso, dados </a:t>
            </a:r>
            <a:r>
              <a:rPr b="0" i="1" lang="pt-BR" sz="1600" u="none" cap="none" strike="noStrike">
                <a:solidFill>
                  <a:srgbClr val="37302C"/>
                </a:solidFill>
                <a:latin typeface="Calibri"/>
                <a:ea typeface="Calibri"/>
                <a:cs typeface="Calibri"/>
                <a:sym typeface="Calibri"/>
              </a:rPr>
              <a:t>in vitro </a:t>
            </a:r>
            <a:r>
              <a:rPr b="0" i="0" lang="pt-BR" sz="1600" u="none" cap="none" strike="noStrike">
                <a:solidFill>
                  <a:srgbClr val="37302C"/>
                </a:solidFill>
                <a:latin typeface="Calibri"/>
                <a:ea typeface="Calibri"/>
                <a:cs typeface="Calibri"/>
                <a:sym typeface="Calibri"/>
              </a:rPr>
              <a:t>sugerem que, na presença de forte ativação do complemento, o aumento das concentrações de eculizumabe </a:t>
            </a:r>
            <a:r>
              <a:rPr b="1" i="0" lang="pt-BR" sz="1600" u="none" cap="none" strike="noStrike">
                <a:solidFill>
                  <a:srgbClr val="37302C"/>
                </a:solidFill>
                <a:latin typeface="Calibri"/>
                <a:ea typeface="Calibri"/>
                <a:cs typeface="Calibri"/>
                <a:sym typeface="Calibri"/>
              </a:rPr>
              <a:t>não conseguem evitar a atividade residual de C5</a:t>
            </a:r>
            <a:r>
              <a:rPr b="1" baseline="30000" i="0" lang="pt-BR" sz="1600" u="none" cap="none" strike="noStrike">
                <a:solidFill>
                  <a:srgbClr val="37302C"/>
                </a:solidFill>
                <a:latin typeface="Calibri"/>
                <a:ea typeface="Calibri"/>
                <a:cs typeface="Calibri"/>
                <a:sym typeface="Calibri"/>
              </a:rPr>
              <a:t>7</a:t>
            </a:r>
            <a:endParaRPr/>
          </a:p>
        </p:txBody>
      </p:sp>
      <p:cxnSp>
        <p:nvCxnSpPr>
          <p:cNvPr id="1025" name="Google Shape;1025;p18"/>
          <p:cNvCxnSpPr/>
          <p:nvPr/>
        </p:nvCxnSpPr>
        <p:spPr>
          <a:xfrm>
            <a:off x="4694974" y="3495578"/>
            <a:ext cx="3829732" cy="0"/>
          </a:xfrm>
          <a:prstGeom prst="straightConnector1">
            <a:avLst/>
          </a:prstGeom>
          <a:noFill/>
          <a:ln cap="flat" cmpd="sng" w="12700">
            <a:solidFill>
              <a:srgbClr val="BFBFBF"/>
            </a:solidFill>
            <a:prstDash val="solid"/>
            <a:miter lim="800000"/>
            <a:headEnd len="sm" w="sm" type="none"/>
            <a:tailEnd len="sm" w="sm" type="none"/>
          </a:ln>
        </p:spPr>
      </p:cxnSp>
      <p:grpSp>
        <p:nvGrpSpPr>
          <p:cNvPr id="1026" name="Google Shape;1026;p18"/>
          <p:cNvGrpSpPr/>
          <p:nvPr/>
        </p:nvGrpSpPr>
        <p:grpSpPr>
          <a:xfrm>
            <a:off x="697073" y="3151286"/>
            <a:ext cx="688653" cy="688582"/>
            <a:chOff x="-2682553" y="2011658"/>
            <a:chExt cx="917806" cy="917711"/>
          </a:xfrm>
        </p:grpSpPr>
        <p:sp>
          <p:nvSpPr>
            <p:cNvPr id="1027" name="Google Shape;1027;p18"/>
            <p:cNvSpPr/>
            <p:nvPr/>
          </p:nvSpPr>
          <p:spPr>
            <a:xfrm>
              <a:off x="-2682553" y="2011658"/>
              <a:ext cx="917806" cy="917711"/>
            </a:xfrm>
            <a:custGeom>
              <a:rect b="b" l="l" r="r" t="t"/>
              <a:pathLst>
                <a:path extrusionOk="0" h="917711" w="917806">
                  <a:moveTo>
                    <a:pt x="818670" y="275349"/>
                  </a:moveTo>
                  <a:lnTo>
                    <a:pt x="825528" y="282207"/>
                  </a:lnTo>
                  <a:cubicBezTo>
                    <a:pt x="833895" y="290564"/>
                    <a:pt x="847450" y="290564"/>
                    <a:pt x="855818" y="282207"/>
                  </a:cubicBezTo>
                  <a:lnTo>
                    <a:pt x="911539" y="226581"/>
                  </a:lnTo>
                  <a:cubicBezTo>
                    <a:pt x="919896" y="218214"/>
                    <a:pt x="919896" y="204659"/>
                    <a:pt x="911539" y="196291"/>
                  </a:cubicBezTo>
                  <a:cubicBezTo>
                    <a:pt x="606263" y="-108509"/>
                    <a:pt x="821147" y="105899"/>
                    <a:pt x="721039" y="6268"/>
                  </a:cubicBezTo>
                  <a:cubicBezTo>
                    <a:pt x="712672" y="-2089"/>
                    <a:pt x="699117" y="-2089"/>
                    <a:pt x="690749" y="6268"/>
                  </a:cubicBezTo>
                  <a:lnTo>
                    <a:pt x="635504" y="61894"/>
                  </a:lnTo>
                  <a:cubicBezTo>
                    <a:pt x="627147" y="70261"/>
                    <a:pt x="627147" y="83816"/>
                    <a:pt x="635504" y="92183"/>
                  </a:cubicBezTo>
                  <a:lnTo>
                    <a:pt x="642362" y="99041"/>
                  </a:lnTo>
                  <a:lnTo>
                    <a:pt x="295843" y="445561"/>
                  </a:lnTo>
                  <a:lnTo>
                    <a:pt x="293176" y="442894"/>
                  </a:lnTo>
                  <a:cubicBezTo>
                    <a:pt x="282374" y="432515"/>
                    <a:pt x="265306" y="432515"/>
                    <a:pt x="254504" y="442894"/>
                  </a:cubicBezTo>
                  <a:lnTo>
                    <a:pt x="106200" y="591007"/>
                  </a:lnTo>
                  <a:cubicBezTo>
                    <a:pt x="95842" y="601595"/>
                    <a:pt x="95842" y="618519"/>
                    <a:pt x="106200" y="629107"/>
                  </a:cubicBezTo>
                  <a:lnTo>
                    <a:pt x="108867" y="631870"/>
                  </a:lnTo>
                  <a:lnTo>
                    <a:pt x="38858" y="702450"/>
                  </a:lnTo>
                  <a:cubicBezTo>
                    <a:pt x="-11114" y="749902"/>
                    <a:pt x="-13158" y="828880"/>
                    <a:pt x="34294" y="878853"/>
                  </a:cubicBezTo>
                  <a:cubicBezTo>
                    <a:pt x="81746" y="928826"/>
                    <a:pt x="160725" y="930869"/>
                    <a:pt x="210697" y="883417"/>
                  </a:cubicBezTo>
                  <a:cubicBezTo>
                    <a:pt x="212258" y="881935"/>
                    <a:pt x="213780" y="880413"/>
                    <a:pt x="215261" y="878853"/>
                  </a:cubicBezTo>
                  <a:lnTo>
                    <a:pt x="474627" y="619582"/>
                  </a:lnTo>
                  <a:cubicBezTo>
                    <a:pt x="465976" y="726231"/>
                    <a:pt x="545420" y="819699"/>
                    <a:pt x="652068" y="828350"/>
                  </a:cubicBezTo>
                  <a:cubicBezTo>
                    <a:pt x="758717" y="837001"/>
                    <a:pt x="852185" y="757558"/>
                    <a:pt x="860836" y="650909"/>
                  </a:cubicBezTo>
                  <a:cubicBezTo>
                    <a:pt x="869302" y="546533"/>
                    <a:pt x="793297" y="454321"/>
                    <a:pt x="689225" y="442703"/>
                  </a:cubicBezTo>
                  <a:cubicBezTo>
                    <a:pt x="683891" y="442132"/>
                    <a:pt x="683796" y="441084"/>
                    <a:pt x="668366" y="425653"/>
                  </a:cubicBezTo>
                  <a:close/>
                  <a:moveTo>
                    <a:pt x="707704" y="137332"/>
                  </a:moveTo>
                  <a:lnTo>
                    <a:pt x="766759" y="78277"/>
                  </a:lnTo>
                  <a:cubicBezTo>
                    <a:pt x="795334" y="106852"/>
                    <a:pt x="775712" y="87230"/>
                    <a:pt x="839625" y="151143"/>
                  </a:cubicBezTo>
                  <a:lnTo>
                    <a:pt x="780380" y="210007"/>
                  </a:lnTo>
                  <a:close/>
                  <a:moveTo>
                    <a:pt x="898871" y="211436"/>
                  </a:moveTo>
                  <a:cubicBezTo>
                    <a:pt x="898871" y="212960"/>
                    <a:pt x="901823" y="209531"/>
                    <a:pt x="842578" y="268586"/>
                  </a:cubicBezTo>
                  <a:cubicBezTo>
                    <a:pt x="841665" y="269533"/>
                    <a:pt x="840158" y="269561"/>
                    <a:pt x="839211" y="268648"/>
                  </a:cubicBezTo>
                  <a:cubicBezTo>
                    <a:pt x="839190" y="268628"/>
                    <a:pt x="839169" y="268607"/>
                    <a:pt x="839149" y="268586"/>
                  </a:cubicBezTo>
                  <a:lnTo>
                    <a:pt x="794096" y="223438"/>
                  </a:lnTo>
                  <a:lnTo>
                    <a:pt x="853055" y="164478"/>
                  </a:lnTo>
                  <a:cubicBezTo>
                    <a:pt x="901061" y="212865"/>
                    <a:pt x="898680" y="210007"/>
                    <a:pt x="898680" y="211436"/>
                  </a:cubicBezTo>
                  <a:close/>
                  <a:moveTo>
                    <a:pt x="648935" y="75324"/>
                  </a:moveTo>
                  <a:cubicBezTo>
                    <a:pt x="708656" y="15697"/>
                    <a:pt x="704751" y="19507"/>
                    <a:pt x="706275" y="19507"/>
                  </a:cubicBezTo>
                  <a:cubicBezTo>
                    <a:pt x="707799" y="19507"/>
                    <a:pt x="704465" y="16745"/>
                    <a:pt x="753043" y="65323"/>
                  </a:cubicBezTo>
                  <a:lnTo>
                    <a:pt x="694083" y="124282"/>
                  </a:lnTo>
                  <a:lnTo>
                    <a:pt x="648935" y="78753"/>
                  </a:lnTo>
                  <a:cubicBezTo>
                    <a:pt x="647988" y="77840"/>
                    <a:pt x="647960" y="76333"/>
                    <a:pt x="648873" y="75386"/>
                  </a:cubicBezTo>
                  <a:cubicBezTo>
                    <a:pt x="648893" y="75365"/>
                    <a:pt x="648914" y="75344"/>
                    <a:pt x="648935" y="75324"/>
                  </a:cubicBezTo>
                  <a:close/>
                  <a:moveTo>
                    <a:pt x="655793" y="112567"/>
                  </a:moveTo>
                  <a:lnTo>
                    <a:pt x="805240" y="261919"/>
                  </a:lnTo>
                  <a:lnTo>
                    <a:pt x="763806" y="303257"/>
                  </a:lnTo>
                  <a:lnTo>
                    <a:pt x="614454" y="153905"/>
                  </a:lnTo>
                  <a:close/>
                  <a:moveTo>
                    <a:pt x="119630" y="604628"/>
                  </a:moveTo>
                  <a:lnTo>
                    <a:pt x="229263" y="494995"/>
                  </a:lnTo>
                  <a:lnTo>
                    <a:pt x="274221" y="540049"/>
                  </a:lnTo>
                  <a:cubicBezTo>
                    <a:pt x="277956" y="543784"/>
                    <a:pt x="284012" y="543784"/>
                    <a:pt x="287747" y="540049"/>
                  </a:cubicBezTo>
                  <a:cubicBezTo>
                    <a:pt x="291482" y="536314"/>
                    <a:pt x="291482" y="530258"/>
                    <a:pt x="287747" y="526523"/>
                  </a:cubicBezTo>
                  <a:lnTo>
                    <a:pt x="242693" y="481565"/>
                  </a:lnTo>
                  <a:lnTo>
                    <a:pt x="267935" y="456324"/>
                  </a:lnTo>
                  <a:cubicBezTo>
                    <a:pt x="271170" y="453090"/>
                    <a:pt x="276415" y="453090"/>
                    <a:pt x="279650" y="456324"/>
                  </a:cubicBezTo>
                  <a:lnTo>
                    <a:pt x="357946" y="534619"/>
                  </a:lnTo>
                  <a:cubicBezTo>
                    <a:pt x="361180" y="537855"/>
                    <a:pt x="361180" y="543099"/>
                    <a:pt x="357946" y="546335"/>
                  </a:cubicBezTo>
                  <a:lnTo>
                    <a:pt x="209642" y="694639"/>
                  </a:lnTo>
                  <a:cubicBezTo>
                    <a:pt x="206365" y="697772"/>
                    <a:pt x="201203" y="697772"/>
                    <a:pt x="197926" y="694639"/>
                  </a:cubicBezTo>
                  <a:lnTo>
                    <a:pt x="119630" y="616344"/>
                  </a:lnTo>
                  <a:cubicBezTo>
                    <a:pt x="116396" y="613108"/>
                    <a:pt x="116396" y="607864"/>
                    <a:pt x="119630" y="604628"/>
                  </a:cubicBezTo>
                  <a:close/>
                  <a:moveTo>
                    <a:pt x="184496" y="708070"/>
                  </a:moveTo>
                  <a:cubicBezTo>
                    <a:pt x="195120" y="718722"/>
                    <a:pt x="212368" y="718745"/>
                    <a:pt x="223021" y="708121"/>
                  </a:cubicBezTo>
                  <a:cubicBezTo>
                    <a:pt x="223038" y="708104"/>
                    <a:pt x="223055" y="708087"/>
                    <a:pt x="223072" y="708070"/>
                  </a:cubicBezTo>
                  <a:lnTo>
                    <a:pt x="371376" y="559765"/>
                  </a:lnTo>
                  <a:cubicBezTo>
                    <a:pt x="382055" y="549093"/>
                    <a:pt x="382060" y="531784"/>
                    <a:pt x="371388" y="521105"/>
                  </a:cubicBezTo>
                  <a:cubicBezTo>
                    <a:pt x="371384" y="521102"/>
                    <a:pt x="371380" y="521098"/>
                    <a:pt x="371376" y="521094"/>
                  </a:cubicBezTo>
                  <a:lnTo>
                    <a:pt x="359184" y="508902"/>
                  </a:lnTo>
                  <a:lnTo>
                    <a:pt x="503774" y="364312"/>
                  </a:lnTo>
                  <a:cubicBezTo>
                    <a:pt x="512487" y="355441"/>
                    <a:pt x="524730" y="350964"/>
                    <a:pt x="537111" y="352120"/>
                  </a:cubicBezTo>
                  <a:lnTo>
                    <a:pt x="583879" y="356121"/>
                  </a:lnTo>
                  <a:cubicBezTo>
                    <a:pt x="590330" y="356623"/>
                    <a:pt x="595152" y="362260"/>
                    <a:pt x="594649" y="368711"/>
                  </a:cubicBezTo>
                  <a:cubicBezTo>
                    <a:pt x="594427" y="371561"/>
                    <a:pt x="593171" y="374231"/>
                    <a:pt x="591118" y="376219"/>
                  </a:cubicBezTo>
                  <a:lnTo>
                    <a:pt x="152968" y="814369"/>
                  </a:lnTo>
                  <a:cubicBezTo>
                    <a:pt x="141180" y="826881"/>
                    <a:pt x="122191" y="829314"/>
                    <a:pt x="107629" y="820179"/>
                  </a:cubicBezTo>
                  <a:cubicBezTo>
                    <a:pt x="91419" y="809500"/>
                    <a:pt x="86934" y="787703"/>
                    <a:pt x="97613" y="771493"/>
                  </a:cubicBezTo>
                  <a:cubicBezTo>
                    <a:pt x="98920" y="769509"/>
                    <a:pt x="100425" y="767662"/>
                    <a:pt x="102104" y="765982"/>
                  </a:cubicBezTo>
                  <a:lnTo>
                    <a:pt x="172208" y="695782"/>
                  </a:lnTo>
                  <a:close/>
                  <a:moveTo>
                    <a:pt x="687130" y="461658"/>
                  </a:moveTo>
                  <a:cubicBezTo>
                    <a:pt x="782764" y="472683"/>
                    <a:pt x="851352" y="559148"/>
                    <a:pt x="840327" y="654782"/>
                  </a:cubicBezTo>
                  <a:cubicBezTo>
                    <a:pt x="829302" y="750416"/>
                    <a:pt x="742837" y="819004"/>
                    <a:pt x="647203" y="807979"/>
                  </a:cubicBezTo>
                  <a:cubicBezTo>
                    <a:pt x="551569" y="796954"/>
                    <a:pt x="482981" y="710489"/>
                    <a:pt x="494006" y="614855"/>
                  </a:cubicBezTo>
                  <a:cubicBezTo>
                    <a:pt x="502054" y="545046"/>
                    <a:pt x="551235" y="486896"/>
                    <a:pt x="618740" y="467373"/>
                  </a:cubicBezTo>
                  <a:cubicBezTo>
                    <a:pt x="631762" y="463841"/>
                    <a:pt x="640861" y="452099"/>
                    <a:pt x="641029" y="438607"/>
                  </a:cubicBezTo>
                  <a:lnTo>
                    <a:pt x="641029" y="425082"/>
                  </a:lnTo>
                  <a:lnTo>
                    <a:pt x="668937" y="452990"/>
                  </a:lnTo>
                  <a:cubicBezTo>
                    <a:pt x="673869" y="457822"/>
                    <a:pt x="680271" y="460872"/>
                    <a:pt x="687130" y="461658"/>
                  </a:cubicBezTo>
                  <a:close/>
                  <a:moveTo>
                    <a:pt x="654935" y="412223"/>
                  </a:moveTo>
                  <a:lnTo>
                    <a:pt x="638076" y="395364"/>
                  </a:lnTo>
                  <a:cubicBezTo>
                    <a:pt x="634372" y="391629"/>
                    <a:pt x="628341" y="391604"/>
                    <a:pt x="624606" y="395308"/>
                  </a:cubicBezTo>
                  <a:cubicBezTo>
                    <a:pt x="622789" y="397110"/>
                    <a:pt x="621773" y="399568"/>
                    <a:pt x="621788" y="402127"/>
                  </a:cubicBezTo>
                  <a:lnTo>
                    <a:pt x="621788" y="438607"/>
                  </a:lnTo>
                  <a:cubicBezTo>
                    <a:pt x="621783" y="443710"/>
                    <a:pt x="618341" y="448169"/>
                    <a:pt x="613406" y="449466"/>
                  </a:cubicBezTo>
                  <a:cubicBezTo>
                    <a:pt x="547678" y="468712"/>
                    <a:pt x="496985" y="521215"/>
                    <a:pt x="480056" y="587578"/>
                  </a:cubicBezTo>
                  <a:lnTo>
                    <a:pt x="201736" y="865327"/>
                  </a:lnTo>
                  <a:cubicBezTo>
                    <a:pt x="161381" y="907457"/>
                    <a:pt x="94513" y="908896"/>
                    <a:pt x="52384" y="868541"/>
                  </a:cubicBezTo>
                  <a:cubicBezTo>
                    <a:pt x="10254" y="828186"/>
                    <a:pt x="8815" y="761318"/>
                    <a:pt x="49171" y="719189"/>
                  </a:cubicBezTo>
                  <a:cubicBezTo>
                    <a:pt x="50218" y="718095"/>
                    <a:pt x="51290" y="717023"/>
                    <a:pt x="52384" y="715975"/>
                  </a:cubicBezTo>
                  <a:lnTo>
                    <a:pt x="122393" y="645967"/>
                  </a:lnTo>
                  <a:lnTo>
                    <a:pt x="158778" y="682352"/>
                  </a:lnTo>
                  <a:lnTo>
                    <a:pt x="88579" y="752361"/>
                  </a:lnTo>
                  <a:cubicBezTo>
                    <a:pt x="67418" y="773680"/>
                    <a:pt x="67547" y="808116"/>
                    <a:pt x="88865" y="829276"/>
                  </a:cubicBezTo>
                  <a:cubicBezTo>
                    <a:pt x="91345" y="831737"/>
                    <a:pt x="94056" y="833954"/>
                    <a:pt x="96961" y="835895"/>
                  </a:cubicBezTo>
                  <a:cubicBezTo>
                    <a:pt x="119118" y="850060"/>
                    <a:pt x="148184" y="846676"/>
                    <a:pt x="166493" y="827799"/>
                  </a:cubicBezTo>
                  <a:lnTo>
                    <a:pt x="604643" y="389649"/>
                  </a:lnTo>
                  <a:cubicBezTo>
                    <a:pt x="616711" y="377539"/>
                    <a:pt x="616677" y="357938"/>
                    <a:pt x="604567" y="345870"/>
                  </a:cubicBezTo>
                  <a:cubicBezTo>
                    <a:pt x="599469" y="340790"/>
                    <a:pt x="592759" y="337645"/>
                    <a:pt x="585593" y="336976"/>
                  </a:cubicBezTo>
                  <a:lnTo>
                    <a:pt x="538921" y="332975"/>
                  </a:lnTo>
                  <a:cubicBezTo>
                    <a:pt x="520907" y="331421"/>
                    <a:pt x="503127" y="337905"/>
                    <a:pt x="490343" y="350692"/>
                  </a:cubicBezTo>
                  <a:lnTo>
                    <a:pt x="345754" y="495757"/>
                  </a:lnTo>
                  <a:lnTo>
                    <a:pt x="309273" y="459277"/>
                  </a:lnTo>
                  <a:lnTo>
                    <a:pt x="600929" y="167335"/>
                  </a:lnTo>
                  <a:lnTo>
                    <a:pt x="750376" y="31678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028" name="Google Shape;1028;p18"/>
            <p:cNvSpPr/>
            <p:nvPr/>
          </p:nvSpPr>
          <p:spPr>
            <a:xfrm>
              <a:off x="-2466820" y="2563704"/>
              <a:ext cx="44334" cy="44715"/>
            </a:xfrm>
            <a:custGeom>
              <a:rect b="b" l="l" r="r" t="t"/>
              <a:pathLst>
                <a:path extrusionOk="0" h="44715" w="44334">
                  <a:moveTo>
                    <a:pt x="28008" y="41915"/>
                  </a:moveTo>
                  <a:cubicBezTo>
                    <a:pt x="31743" y="45649"/>
                    <a:pt x="37798" y="45649"/>
                    <a:pt x="41533" y="41915"/>
                  </a:cubicBezTo>
                  <a:cubicBezTo>
                    <a:pt x="45268" y="38180"/>
                    <a:pt x="45268" y="32124"/>
                    <a:pt x="41533" y="28389"/>
                  </a:cubicBezTo>
                  <a:lnTo>
                    <a:pt x="15721" y="2291"/>
                  </a:lnTo>
                  <a:cubicBezTo>
                    <a:pt x="11725" y="-1131"/>
                    <a:pt x="5712" y="-666"/>
                    <a:pt x="2290" y="3330"/>
                  </a:cubicBezTo>
                  <a:cubicBezTo>
                    <a:pt x="-763" y="6896"/>
                    <a:pt x="-763" y="12155"/>
                    <a:pt x="2290" y="1572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029" name="Google Shape;1029;p18"/>
            <p:cNvSpPr/>
            <p:nvPr/>
          </p:nvSpPr>
          <p:spPr>
            <a:xfrm>
              <a:off x="-2504193" y="2599864"/>
              <a:ext cx="44715" cy="44429"/>
            </a:xfrm>
            <a:custGeom>
              <a:rect b="b" l="l" r="r" t="t"/>
              <a:pathLst>
                <a:path extrusionOk="0" h="44429" w="44715">
                  <a:moveTo>
                    <a:pt x="28995" y="42139"/>
                  </a:moveTo>
                  <a:cubicBezTo>
                    <a:pt x="32991" y="45561"/>
                    <a:pt x="39003" y="45096"/>
                    <a:pt x="42425" y="41100"/>
                  </a:cubicBezTo>
                  <a:cubicBezTo>
                    <a:pt x="45479" y="37534"/>
                    <a:pt x="45479" y="32275"/>
                    <a:pt x="42425" y="28709"/>
                  </a:cubicBezTo>
                  <a:lnTo>
                    <a:pt x="16327" y="2801"/>
                  </a:lnTo>
                  <a:cubicBezTo>
                    <a:pt x="12592" y="-934"/>
                    <a:pt x="6536" y="-934"/>
                    <a:pt x="2801" y="2801"/>
                  </a:cubicBezTo>
                  <a:cubicBezTo>
                    <a:pt x="-934" y="6536"/>
                    <a:pt x="-934" y="12592"/>
                    <a:pt x="2801" y="1632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030" name="Google Shape;1030;p18"/>
            <p:cNvSpPr/>
            <p:nvPr/>
          </p:nvSpPr>
          <p:spPr>
            <a:xfrm>
              <a:off x="-2156169" y="2505161"/>
              <a:ext cx="283523" cy="283782"/>
            </a:xfrm>
            <a:custGeom>
              <a:rect b="b" l="l" r="r" t="t"/>
              <a:pathLst>
                <a:path extrusionOk="0" h="283782" w="283523">
                  <a:moveTo>
                    <a:pt x="132076" y="61405"/>
                  </a:moveTo>
                  <a:cubicBezTo>
                    <a:pt x="132076" y="86075"/>
                    <a:pt x="132076" y="85122"/>
                    <a:pt x="132933" y="87599"/>
                  </a:cubicBezTo>
                  <a:cubicBezTo>
                    <a:pt x="124446" y="88863"/>
                    <a:pt x="116382" y="92128"/>
                    <a:pt x="109406" y="97124"/>
                  </a:cubicBezTo>
                  <a:cubicBezTo>
                    <a:pt x="108358" y="94361"/>
                    <a:pt x="107882" y="94361"/>
                    <a:pt x="91499" y="78074"/>
                  </a:cubicBezTo>
                  <a:cubicBezTo>
                    <a:pt x="97921" y="65981"/>
                    <a:pt x="95720" y="51116"/>
                    <a:pt x="86070" y="41402"/>
                  </a:cubicBezTo>
                  <a:lnTo>
                    <a:pt x="86070" y="41402"/>
                  </a:lnTo>
                  <a:cubicBezTo>
                    <a:pt x="73562" y="29489"/>
                    <a:pt x="53906" y="29489"/>
                    <a:pt x="41398" y="41402"/>
                  </a:cubicBezTo>
                  <a:cubicBezTo>
                    <a:pt x="29133" y="53768"/>
                    <a:pt x="29133" y="73709"/>
                    <a:pt x="41398" y="86075"/>
                  </a:cubicBezTo>
                  <a:cubicBezTo>
                    <a:pt x="51113" y="95850"/>
                    <a:pt x="66073" y="98130"/>
                    <a:pt x="78260" y="91694"/>
                  </a:cubicBezTo>
                  <a:cubicBezTo>
                    <a:pt x="95690" y="109125"/>
                    <a:pt x="94738" y="108649"/>
                    <a:pt x="97310" y="109601"/>
                  </a:cubicBezTo>
                  <a:cubicBezTo>
                    <a:pt x="92336" y="116590"/>
                    <a:pt x="89073" y="124648"/>
                    <a:pt x="87785" y="133128"/>
                  </a:cubicBezTo>
                  <a:cubicBezTo>
                    <a:pt x="85022" y="131890"/>
                    <a:pt x="85498" y="132271"/>
                    <a:pt x="61591" y="132271"/>
                  </a:cubicBezTo>
                  <a:cubicBezTo>
                    <a:pt x="56330" y="115672"/>
                    <a:pt x="38610" y="106481"/>
                    <a:pt x="22011" y="111741"/>
                  </a:cubicBezTo>
                  <a:cubicBezTo>
                    <a:pt x="5413" y="117002"/>
                    <a:pt x="-3779" y="134722"/>
                    <a:pt x="1482" y="151321"/>
                  </a:cubicBezTo>
                  <a:cubicBezTo>
                    <a:pt x="6742" y="167920"/>
                    <a:pt x="24463" y="177111"/>
                    <a:pt x="41061" y="171850"/>
                  </a:cubicBezTo>
                  <a:cubicBezTo>
                    <a:pt x="50836" y="168753"/>
                    <a:pt x="58493" y="161095"/>
                    <a:pt x="61591" y="151321"/>
                  </a:cubicBezTo>
                  <a:cubicBezTo>
                    <a:pt x="86356" y="151321"/>
                    <a:pt x="85308" y="151321"/>
                    <a:pt x="87785" y="150464"/>
                  </a:cubicBezTo>
                  <a:cubicBezTo>
                    <a:pt x="89073" y="158944"/>
                    <a:pt x="92336" y="167002"/>
                    <a:pt x="97310" y="173990"/>
                  </a:cubicBezTo>
                  <a:cubicBezTo>
                    <a:pt x="94643" y="174943"/>
                    <a:pt x="95405" y="174657"/>
                    <a:pt x="78260" y="191897"/>
                  </a:cubicBezTo>
                  <a:cubicBezTo>
                    <a:pt x="62812" y="183862"/>
                    <a:pt x="43776" y="189871"/>
                    <a:pt x="35740" y="205318"/>
                  </a:cubicBezTo>
                  <a:cubicBezTo>
                    <a:pt x="27705" y="220765"/>
                    <a:pt x="33713" y="239802"/>
                    <a:pt x="49161" y="247837"/>
                  </a:cubicBezTo>
                  <a:cubicBezTo>
                    <a:pt x="61396" y="254202"/>
                    <a:pt x="76347" y="251875"/>
                    <a:pt x="86070" y="242094"/>
                  </a:cubicBezTo>
                  <a:cubicBezTo>
                    <a:pt x="95888" y="232440"/>
                    <a:pt x="98175" y="217474"/>
                    <a:pt x="91690" y="205328"/>
                  </a:cubicBezTo>
                  <a:cubicBezTo>
                    <a:pt x="109120" y="187897"/>
                    <a:pt x="108644" y="188849"/>
                    <a:pt x="109597" y="186278"/>
                  </a:cubicBezTo>
                  <a:cubicBezTo>
                    <a:pt x="116588" y="191245"/>
                    <a:pt x="124645" y="194507"/>
                    <a:pt x="133124" y="195803"/>
                  </a:cubicBezTo>
                  <a:cubicBezTo>
                    <a:pt x="131885" y="198565"/>
                    <a:pt x="132266" y="198089"/>
                    <a:pt x="132266" y="221996"/>
                  </a:cubicBezTo>
                  <a:cubicBezTo>
                    <a:pt x="115612" y="227257"/>
                    <a:pt x="106376" y="245022"/>
                    <a:pt x="111637" y="261676"/>
                  </a:cubicBezTo>
                  <a:cubicBezTo>
                    <a:pt x="116897" y="278330"/>
                    <a:pt x="134662" y="287566"/>
                    <a:pt x="151316" y="282305"/>
                  </a:cubicBezTo>
                  <a:cubicBezTo>
                    <a:pt x="167970" y="277045"/>
                    <a:pt x="177206" y="259280"/>
                    <a:pt x="171946" y="242626"/>
                  </a:cubicBezTo>
                  <a:cubicBezTo>
                    <a:pt x="168841" y="232799"/>
                    <a:pt x="161143" y="225101"/>
                    <a:pt x="151316" y="221996"/>
                  </a:cubicBezTo>
                  <a:cubicBezTo>
                    <a:pt x="151316" y="197231"/>
                    <a:pt x="151316" y="198279"/>
                    <a:pt x="150459" y="195803"/>
                  </a:cubicBezTo>
                  <a:cubicBezTo>
                    <a:pt x="158937" y="194507"/>
                    <a:pt x="166994" y="191245"/>
                    <a:pt x="173986" y="186278"/>
                  </a:cubicBezTo>
                  <a:cubicBezTo>
                    <a:pt x="174938" y="189040"/>
                    <a:pt x="174653" y="188278"/>
                    <a:pt x="191893" y="205328"/>
                  </a:cubicBezTo>
                  <a:cubicBezTo>
                    <a:pt x="183822" y="220816"/>
                    <a:pt x="189835" y="239914"/>
                    <a:pt x="205323" y="247985"/>
                  </a:cubicBezTo>
                  <a:cubicBezTo>
                    <a:pt x="220811" y="256056"/>
                    <a:pt x="239910" y="250043"/>
                    <a:pt x="247980" y="234555"/>
                  </a:cubicBezTo>
                  <a:cubicBezTo>
                    <a:pt x="256051" y="219067"/>
                    <a:pt x="250038" y="199968"/>
                    <a:pt x="234550" y="191897"/>
                  </a:cubicBezTo>
                  <a:cubicBezTo>
                    <a:pt x="225392" y="187125"/>
                    <a:pt x="214481" y="187125"/>
                    <a:pt x="205323" y="191897"/>
                  </a:cubicBezTo>
                  <a:cubicBezTo>
                    <a:pt x="187892" y="174371"/>
                    <a:pt x="188845" y="174943"/>
                    <a:pt x="186273" y="173990"/>
                  </a:cubicBezTo>
                  <a:cubicBezTo>
                    <a:pt x="191278" y="167020"/>
                    <a:pt x="194544" y="158953"/>
                    <a:pt x="195798" y="150464"/>
                  </a:cubicBezTo>
                  <a:cubicBezTo>
                    <a:pt x="198560" y="151702"/>
                    <a:pt x="198084" y="151321"/>
                    <a:pt x="221992" y="151321"/>
                  </a:cubicBezTo>
                  <a:cubicBezTo>
                    <a:pt x="227339" y="167892"/>
                    <a:pt x="245108" y="176990"/>
                    <a:pt x="261678" y="171643"/>
                  </a:cubicBezTo>
                  <a:cubicBezTo>
                    <a:pt x="274644" y="167459"/>
                    <a:pt x="283455" y="155420"/>
                    <a:pt x="283523" y="141796"/>
                  </a:cubicBezTo>
                  <a:cubicBezTo>
                    <a:pt x="283436" y="124384"/>
                    <a:pt x="269250" y="110339"/>
                    <a:pt x="251838" y="110426"/>
                  </a:cubicBezTo>
                  <a:cubicBezTo>
                    <a:pt x="238215" y="110494"/>
                    <a:pt x="226176" y="119305"/>
                    <a:pt x="221992" y="132271"/>
                  </a:cubicBezTo>
                  <a:cubicBezTo>
                    <a:pt x="197227" y="132271"/>
                    <a:pt x="198274" y="132271"/>
                    <a:pt x="195798" y="133128"/>
                  </a:cubicBezTo>
                  <a:cubicBezTo>
                    <a:pt x="194544" y="124639"/>
                    <a:pt x="191278" y="116572"/>
                    <a:pt x="186273" y="109601"/>
                  </a:cubicBezTo>
                  <a:cubicBezTo>
                    <a:pt x="189035" y="108554"/>
                    <a:pt x="188273" y="108839"/>
                    <a:pt x="205323" y="91694"/>
                  </a:cubicBezTo>
                  <a:cubicBezTo>
                    <a:pt x="217474" y="98147"/>
                    <a:pt x="232420" y="95863"/>
                    <a:pt x="242089" y="86075"/>
                  </a:cubicBezTo>
                  <a:cubicBezTo>
                    <a:pt x="253845" y="73158"/>
                    <a:pt x="252904" y="53158"/>
                    <a:pt x="239987" y="41402"/>
                  </a:cubicBezTo>
                  <a:cubicBezTo>
                    <a:pt x="227922" y="30421"/>
                    <a:pt x="209483" y="30421"/>
                    <a:pt x="197417" y="41402"/>
                  </a:cubicBezTo>
                  <a:lnTo>
                    <a:pt x="197417" y="41402"/>
                  </a:lnTo>
                  <a:cubicBezTo>
                    <a:pt x="187607" y="51171"/>
                    <a:pt x="185291" y="66184"/>
                    <a:pt x="191702" y="78455"/>
                  </a:cubicBezTo>
                  <a:cubicBezTo>
                    <a:pt x="174176" y="95885"/>
                    <a:pt x="174748" y="94933"/>
                    <a:pt x="173795" y="97505"/>
                  </a:cubicBezTo>
                  <a:cubicBezTo>
                    <a:pt x="166810" y="92525"/>
                    <a:pt x="158750" y="89262"/>
                    <a:pt x="150268" y="87980"/>
                  </a:cubicBezTo>
                  <a:cubicBezTo>
                    <a:pt x="151507" y="85217"/>
                    <a:pt x="151126" y="84932"/>
                    <a:pt x="151126" y="61786"/>
                  </a:cubicBezTo>
                  <a:cubicBezTo>
                    <a:pt x="167780" y="56525"/>
                    <a:pt x="177016" y="38760"/>
                    <a:pt x="171755" y="22106"/>
                  </a:cubicBezTo>
                  <a:cubicBezTo>
                    <a:pt x="166495" y="5453"/>
                    <a:pt x="148730" y="-3783"/>
                    <a:pt x="132076" y="1477"/>
                  </a:cubicBezTo>
                  <a:cubicBezTo>
                    <a:pt x="115422" y="6738"/>
                    <a:pt x="106186" y="24503"/>
                    <a:pt x="111446" y="41156"/>
                  </a:cubicBezTo>
                  <a:cubicBezTo>
                    <a:pt x="114551" y="50984"/>
                    <a:pt x="122249" y="58682"/>
                    <a:pt x="132076" y="61786"/>
                  </a:cubicBezTo>
                  <a:close/>
                  <a:moveTo>
                    <a:pt x="54733" y="72644"/>
                  </a:moveTo>
                  <a:cubicBezTo>
                    <a:pt x="49423" y="68170"/>
                    <a:pt x="48746" y="60238"/>
                    <a:pt x="53221" y="54928"/>
                  </a:cubicBezTo>
                  <a:cubicBezTo>
                    <a:pt x="57695" y="49618"/>
                    <a:pt x="65627" y="48941"/>
                    <a:pt x="70937" y="53416"/>
                  </a:cubicBezTo>
                  <a:cubicBezTo>
                    <a:pt x="71483" y="53876"/>
                    <a:pt x="71989" y="54382"/>
                    <a:pt x="72449" y="54928"/>
                  </a:cubicBezTo>
                  <a:lnTo>
                    <a:pt x="72449" y="54928"/>
                  </a:lnTo>
                  <a:cubicBezTo>
                    <a:pt x="76924" y="60238"/>
                    <a:pt x="76247" y="68170"/>
                    <a:pt x="70937" y="72644"/>
                  </a:cubicBezTo>
                  <a:cubicBezTo>
                    <a:pt x="66256" y="76589"/>
                    <a:pt x="59414" y="76589"/>
                    <a:pt x="54733" y="72644"/>
                  </a:cubicBezTo>
                  <a:close/>
                  <a:moveTo>
                    <a:pt x="31301" y="154655"/>
                  </a:moveTo>
                  <a:cubicBezTo>
                    <a:pt x="24358" y="154707"/>
                    <a:pt x="18686" y="149121"/>
                    <a:pt x="18634" y="142177"/>
                  </a:cubicBezTo>
                  <a:cubicBezTo>
                    <a:pt x="18581" y="135233"/>
                    <a:pt x="24168" y="129562"/>
                    <a:pt x="31111" y="129509"/>
                  </a:cubicBezTo>
                  <a:cubicBezTo>
                    <a:pt x="38055" y="129457"/>
                    <a:pt x="43727" y="135043"/>
                    <a:pt x="43779" y="141987"/>
                  </a:cubicBezTo>
                  <a:cubicBezTo>
                    <a:pt x="43779" y="142050"/>
                    <a:pt x="43779" y="142114"/>
                    <a:pt x="43779" y="142177"/>
                  </a:cubicBezTo>
                  <a:cubicBezTo>
                    <a:pt x="43727" y="149047"/>
                    <a:pt x="38171" y="154603"/>
                    <a:pt x="31301" y="154655"/>
                  </a:cubicBezTo>
                  <a:close/>
                  <a:moveTo>
                    <a:pt x="54733" y="229045"/>
                  </a:moveTo>
                  <a:cubicBezTo>
                    <a:pt x="50036" y="223930"/>
                    <a:pt x="50375" y="215977"/>
                    <a:pt x="55489" y="211280"/>
                  </a:cubicBezTo>
                  <a:cubicBezTo>
                    <a:pt x="60604" y="206583"/>
                    <a:pt x="68558" y="206922"/>
                    <a:pt x="73254" y="212037"/>
                  </a:cubicBezTo>
                  <a:cubicBezTo>
                    <a:pt x="75213" y="214170"/>
                    <a:pt x="76376" y="216914"/>
                    <a:pt x="76545" y="219806"/>
                  </a:cubicBezTo>
                  <a:cubicBezTo>
                    <a:pt x="76730" y="226747"/>
                    <a:pt x="71254" y="232524"/>
                    <a:pt x="64312" y="232710"/>
                  </a:cubicBezTo>
                  <a:cubicBezTo>
                    <a:pt x="60685" y="232807"/>
                    <a:pt x="57192" y="231332"/>
                    <a:pt x="54733" y="228664"/>
                  </a:cubicBezTo>
                  <a:close/>
                  <a:moveTo>
                    <a:pt x="219420" y="207233"/>
                  </a:moveTo>
                  <a:cubicBezTo>
                    <a:pt x="226364" y="207197"/>
                    <a:pt x="232022" y="212798"/>
                    <a:pt x="232057" y="219741"/>
                  </a:cubicBezTo>
                  <a:cubicBezTo>
                    <a:pt x="232092" y="226685"/>
                    <a:pt x="226492" y="232343"/>
                    <a:pt x="219548" y="232378"/>
                  </a:cubicBezTo>
                  <a:cubicBezTo>
                    <a:pt x="216176" y="232395"/>
                    <a:pt x="212938" y="231057"/>
                    <a:pt x="210562" y="228664"/>
                  </a:cubicBezTo>
                  <a:cubicBezTo>
                    <a:pt x="205669" y="223736"/>
                    <a:pt x="205698" y="215775"/>
                    <a:pt x="210626" y="210883"/>
                  </a:cubicBezTo>
                  <a:cubicBezTo>
                    <a:pt x="212965" y="208560"/>
                    <a:pt x="216123" y="207249"/>
                    <a:pt x="219420" y="207233"/>
                  </a:cubicBezTo>
                  <a:close/>
                  <a:moveTo>
                    <a:pt x="251710" y="129223"/>
                  </a:moveTo>
                  <a:cubicBezTo>
                    <a:pt x="258654" y="129223"/>
                    <a:pt x="264283" y="134852"/>
                    <a:pt x="264283" y="141796"/>
                  </a:cubicBezTo>
                  <a:cubicBezTo>
                    <a:pt x="264283" y="148740"/>
                    <a:pt x="258654" y="154369"/>
                    <a:pt x="251710" y="154369"/>
                  </a:cubicBezTo>
                  <a:cubicBezTo>
                    <a:pt x="244766" y="154369"/>
                    <a:pt x="239137" y="148740"/>
                    <a:pt x="239137" y="141796"/>
                  </a:cubicBezTo>
                  <a:cubicBezTo>
                    <a:pt x="239136" y="134852"/>
                    <a:pt x="244764" y="129222"/>
                    <a:pt x="251708" y="129221"/>
                  </a:cubicBezTo>
                  <a:cubicBezTo>
                    <a:pt x="251772" y="129221"/>
                    <a:pt x="251836" y="129222"/>
                    <a:pt x="251900" y="129223"/>
                  </a:cubicBezTo>
                  <a:close/>
                  <a:moveTo>
                    <a:pt x="210562" y="54928"/>
                  </a:moveTo>
                  <a:cubicBezTo>
                    <a:pt x="215454" y="50000"/>
                    <a:pt x="223415" y="49971"/>
                    <a:pt x="228343" y="54864"/>
                  </a:cubicBezTo>
                  <a:cubicBezTo>
                    <a:pt x="233270" y="59756"/>
                    <a:pt x="233299" y="67717"/>
                    <a:pt x="228407" y="72644"/>
                  </a:cubicBezTo>
                  <a:cubicBezTo>
                    <a:pt x="223515" y="77572"/>
                    <a:pt x="215554" y="77601"/>
                    <a:pt x="210626" y="72709"/>
                  </a:cubicBezTo>
                  <a:cubicBezTo>
                    <a:pt x="210605" y="72687"/>
                    <a:pt x="210583" y="72666"/>
                    <a:pt x="210562" y="72644"/>
                  </a:cubicBezTo>
                  <a:cubicBezTo>
                    <a:pt x="205722" y="67739"/>
                    <a:pt x="205775" y="59839"/>
                    <a:pt x="210680" y="54999"/>
                  </a:cubicBezTo>
                  <a:cubicBezTo>
                    <a:pt x="210704" y="54975"/>
                    <a:pt x="210728" y="54951"/>
                    <a:pt x="210752" y="54928"/>
                  </a:cubicBezTo>
                  <a:close/>
                  <a:moveTo>
                    <a:pt x="141410" y="264478"/>
                  </a:moveTo>
                  <a:cubicBezTo>
                    <a:pt x="134466" y="264478"/>
                    <a:pt x="128837" y="258849"/>
                    <a:pt x="128837" y="251905"/>
                  </a:cubicBezTo>
                  <a:cubicBezTo>
                    <a:pt x="128837" y="244961"/>
                    <a:pt x="134466" y="239332"/>
                    <a:pt x="141410" y="239332"/>
                  </a:cubicBezTo>
                  <a:cubicBezTo>
                    <a:pt x="148354" y="239332"/>
                    <a:pt x="153983" y="244961"/>
                    <a:pt x="153983" y="251905"/>
                  </a:cubicBezTo>
                  <a:cubicBezTo>
                    <a:pt x="154089" y="258848"/>
                    <a:pt x="148547" y="264562"/>
                    <a:pt x="141604" y="264668"/>
                  </a:cubicBezTo>
                  <a:cubicBezTo>
                    <a:pt x="141603" y="264668"/>
                    <a:pt x="141602" y="264668"/>
                    <a:pt x="141601" y="264668"/>
                  </a:cubicBezTo>
                  <a:close/>
                  <a:moveTo>
                    <a:pt x="167033" y="167228"/>
                  </a:moveTo>
                  <a:cubicBezTo>
                    <a:pt x="152987" y="181303"/>
                    <a:pt x="130190" y="181328"/>
                    <a:pt x="116114" y="167282"/>
                  </a:cubicBezTo>
                  <a:cubicBezTo>
                    <a:pt x="102039" y="153237"/>
                    <a:pt x="102014" y="130440"/>
                    <a:pt x="116060" y="116364"/>
                  </a:cubicBezTo>
                  <a:cubicBezTo>
                    <a:pt x="130106" y="102288"/>
                    <a:pt x="152902" y="102264"/>
                    <a:pt x="166978" y="116310"/>
                  </a:cubicBezTo>
                  <a:cubicBezTo>
                    <a:pt x="166996" y="116328"/>
                    <a:pt x="167014" y="116346"/>
                    <a:pt x="167033" y="116364"/>
                  </a:cubicBezTo>
                  <a:cubicBezTo>
                    <a:pt x="181057" y="130418"/>
                    <a:pt x="181057" y="153173"/>
                    <a:pt x="167033" y="167228"/>
                  </a:cubicBezTo>
                  <a:close/>
                  <a:moveTo>
                    <a:pt x="141601" y="18923"/>
                  </a:moveTo>
                  <a:cubicBezTo>
                    <a:pt x="148545" y="18923"/>
                    <a:pt x="154174" y="24553"/>
                    <a:pt x="154174" y="31496"/>
                  </a:cubicBezTo>
                  <a:cubicBezTo>
                    <a:pt x="154174" y="38440"/>
                    <a:pt x="148545" y="44069"/>
                    <a:pt x="141601" y="44069"/>
                  </a:cubicBezTo>
                  <a:cubicBezTo>
                    <a:pt x="134657" y="44069"/>
                    <a:pt x="129028" y="38440"/>
                    <a:pt x="129028" y="31496"/>
                  </a:cubicBezTo>
                  <a:cubicBezTo>
                    <a:pt x="129080" y="24574"/>
                    <a:pt x="134679" y="18975"/>
                    <a:pt x="141601" y="1892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cxnSp>
        <p:nvCxnSpPr>
          <p:cNvPr id="1031" name="Google Shape;1031;p18"/>
          <p:cNvCxnSpPr/>
          <p:nvPr/>
        </p:nvCxnSpPr>
        <p:spPr>
          <a:xfrm>
            <a:off x="1672178" y="2775841"/>
            <a:ext cx="0" cy="1569660"/>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17"/>
                                        </p:tgtEl>
                                        <p:attrNameLst>
                                          <p:attrName>style.visibility</p:attrName>
                                        </p:attrNameLst>
                                      </p:cBhvr>
                                      <p:to>
                                        <p:strVal val="visible"/>
                                      </p:to>
                                    </p:set>
                                    <p:animEffect filter="fade" transition="in">
                                      <p:cBhvr>
                                        <p:cTn dur="500"/>
                                        <p:tgtEl>
                                          <p:spTgt spid="1017"/>
                                        </p:tgtEl>
                                      </p:cBhvr>
                                    </p:animEffect>
                                  </p:childTnLst>
                                </p:cTn>
                              </p:par>
                              <p:par>
                                <p:cTn fill="hold" nodeType="withEffect" presetClass="entr" presetID="2" presetSubtype="8">
                                  <p:stCondLst>
                                    <p:cond delay="0"/>
                                  </p:stCondLst>
                                  <p:childTnLst>
                                    <p:set>
                                      <p:cBhvr>
                                        <p:cTn dur="1" fill="hold">
                                          <p:stCondLst>
                                            <p:cond delay="0"/>
                                          </p:stCondLst>
                                        </p:cTn>
                                        <p:tgtEl>
                                          <p:spTgt spid="1021"/>
                                        </p:tgtEl>
                                        <p:attrNameLst>
                                          <p:attrName>style.visibility</p:attrName>
                                        </p:attrNameLst>
                                      </p:cBhvr>
                                      <p:to>
                                        <p:strVal val="visible"/>
                                      </p:to>
                                    </p:set>
                                    <p:anim calcmode="lin" valueType="num">
                                      <p:cBhvr additive="base">
                                        <p:cTn dur="500"/>
                                        <p:tgtEl>
                                          <p:spTgt spid="1021"/>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022"/>
                                        </p:tgtEl>
                                        <p:attrNameLst>
                                          <p:attrName>style.visibility</p:attrName>
                                        </p:attrNameLst>
                                      </p:cBhvr>
                                      <p:to>
                                        <p:strVal val="visible"/>
                                      </p:to>
                                    </p:set>
                                    <p:animEffect filter="fade" transition="in">
                                      <p:cBhvr>
                                        <p:cTn dur="500"/>
                                        <p:tgtEl>
                                          <p:spTgt spid="1022"/>
                                        </p:tgtEl>
                                      </p:cBhvr>
                                    </p:animEffect>
                                  </p:childTnLst>
                                </p:cTn>
                              </p:par>
                              <p:par>
                                <p:cTn fill="hold" nodeType="withEffect" presetClass="entr" presetID="10" presetSubtype="0">
                                  <p:stCondLst>
                                    <p:cond delay="0"/>
                                  </p:stCondLst>
                                  <p:childTnLst>
                                    <p:set>
                                      <p:cBhvr>
                                        <p:cTn dur="1" fill="hold">
                                          <p:stCondLst>
                                            <p:cond delay="0"/>
                                          </p:stCondLst>
                                        </p:cTn>
                                        <p:tgtEl>
                                          <p:spTgt spid="1026"/>
                                        </p:tgtEl>
                                        <p:attrNameLst>
                                          <p:attrName>style.visibility</p:attrName>
                                        </p:attrNameLst>
                                      </p:cBhvr>
                                      <p:to>
                                        <p:strVal val="visible"/>
                                      </p:to>
                                    </p:set>
                                    <p:animEffect filter="fade" transition="in">
                                      <p:cBhvr>
                                        <p:cTn dur="500"/>
                                        <p:tgtEl>
                                          <p:spTgt spid="1026"/>
                                        </p:tgtEl>
                                      </p:cBhvr>
                                    </p:animEffect>
                                  </p:childTnLst>
                                </p:cTn>
                              </p:par>
                              <p:par>
                                <p:cTn fill="hold" nodeType="withEffect" presetClass="entr" presetID="10" presetSubtype="0">
                                  <p:stCondLst>
                                    <p:cond delay="250"/>
                                  </p:stCondLst>
                                  <p:childTnLst>
                                    <p:set>
                                      <p:cBhvr>
                                        <p:cTn dur="1" fill="hold">
                                          <p:stCondLst>
                                            <p:cond delay="0"/>
                                          </p:stCondLst>
                                        </p:cTn>
                                        <p:tgtEl>
                                          <p:spTgt spid="1023"/>
                                        </p:tgtEl>
                                        <p:attrNameLst>
                                          <p:attrName>style.visibility</p:attrName>
                                        </p:attrNameLst>
                                      </p:cBhvr>
                                      <p:to>
                                        <p:strVal val="visible"/>
                                      </p:to>
                                    </p:set>
                                    <p:animEffect filter="fade" transition="in">
                                      <p:cBhvr>
                                        <p:cTn dur="500"/>
                                        <p:tgtEl>
                                          <p:spTgt spid="1023"/>
                                        </p:tgtEl>
                                      </p:cBhvr>
                                    </p:animEffect>
                                  </p:childTnLst>
                                </p:cTn>
                              </p:par>
                              <p:par>
                                <p:cTn fill="hold" nodeType="withEffect" presetClass="entr" presetID="10" presetSubtype="0">
                                  <p:stCondLst>
                                    <p:cond delay="250"/>
                                  </p:stCondLst>
                                  <p:childTnLst>
                                    <p:set>
                                      <p:cBhvr>
                                        <p:cTn dur="1" fill="hold">
                                          <p:stCondLst>
                                            <p:cond delay="0"/>
                                          </p:stCondLst>
                                        </p:cTn>
                                        <p:tgtEl>
                                          <p:spTgt spid="1031"/>
                                        </p:tgtEl>
                                        <p:attrNameLst>
                                          <p:attrName>style.visibility</p:attrName>
                                        </p:attrNameLst>
                                      </p:cBhvr>
                                      <p:to>
                                        <p:strVal val="visible"/>
                                      </p:to>
                                    </p:set>
                                    <p:animEffect filter="fade" transition="in">
                                      <p:cBhvr>
                                        <p:cTn dur="500"/>
                                        <p:tgtEl>
                                          <p:spTgt spid="1031"/>
                                        </p:tgtEl>
                                      </p:cBhvr>
                                    </p:animEffect>
                                  </p:childTnLst>
                                </p:cTn>
                              </p:par>
                              <p:par>
                                <p:cTn fill="hold" nodeType="withEffect" presetClass="entr" presetID="10" presetSubtype="0">
                                  <p:stCondLst>
                                    <p:cond delay="0"/>
                                  </p:stCondLst>
                                  <p:childTnLst>
                                    <p:set>
                                      <p:cBhvr>
                                        <p:cTn dur="1" fill="hold">
                                          <p:stCondLst>
                                            <p:cond delay="0"/>
                                          </p:stCondLst>
                                        </p:cTn>
                                        <p:tgtEl>
                                          <p:spTgt spid="1024"/>
                                        </p:tgtEl>
                                        <p:attrNameLst>
                                          <p:attrName>style.visibility</p:attrName>
                                        </p:attrNameLst>
                                      </p:cBhvr>
                                      <p:to>
                                        <p:strVal val="visible"/>
                                      </p:to>
                                    </p:set>
                                    <p:animEffect filter="fade" transition="in">
                                      <p:cBhvr>
                                        <p:cTn dur="500"/>
                                        <p:tgtEl>
                                          <p:spTgt spid="1024"/>
                                        </p:tgtEl>
                                      </p:cBhvr>
                                    </p:animEffect>
                                  </p:childTnLst>
                                </p:cTn>
                              </p:par>
                              <p:par>
                                <p:cTn fill="hold" nodeType="withEffect" presetClass="entr" presetID="10" presetSubtype="0">
                                  <p:stCondLst>
                                    <p:cond delay="0"/>
                                  </p:stCondLst>
                                  <p:childTnLst>
                                    <p:set>
                                      <p:cBhvr>
                                        <p:cTn dur="1" fill="hold">
                                          <p:stCondLst>
                                            <p:cond delay="0"/>
                                          </p:stCondLst>
                                        </p:cTn>
                                        <p:tgtEl>
                                          <p:spTgt spid="1016"/>
                                        </p:tgtEl>
                                        <p:attrNameLst>
                                          <p:attrName>style.visibility</p:attrName>
                                        </p:attrNameLst>
                                      </p:cBhvr>
                                      <p:to>
                                        <p:strVal val="visible"/>
                                      </p:to>
                                    </p:set>
                                    <p:animEffect filter="fade" transition="in">
                                      <p:cBhvr>
                                        <p:cTn dur="500"/>
                                        <p:tgtEl>
                                          <p:spTgt spid="1016"/>
                                        </p:tgtEl>
                                      </p:cBhvr>
                                    </p:animEffect>
                                  </p:childTnLst>
                                </p:cTn>
                              </p:par>
                              <p:par>
                                <p:cTn fill="hold" nodeType="withEffect" presetClass="entr" presetID="10" presetSubtype="0">
                                  <p:stCondLst>
                                    <p:cond delay="0"/>
                                  </p:stCondLst>
                                  <p:childTnLst>
                                    <p:set>
                                      <p:cBhvr>
                                        <p:cTn dur="1" fill="hold">
                                          <p:stCondLst>
                                            <p:cond delay="0"/>
                                          </p:stCondLst>
                                        </p:cTn>
                                        <p:tgtEl>
                                          <p:spTgt spid="1025"/>
                                        </p:tgtEl>
                                        <p:attrNameLst>
                                          <p:attrName>style.visibility</p:attrName>
                                        </p:attrNameLst>
                                      </p:cBhvr>
                                      <p:to>
                                        <p:strVal val="visible"/>
                                      </p:to>
                                    </p:set>
                                    <p:animEffect filter="fade" transition="in">
                                      <p:cBhvr>
                                        <p:cTn dur="500"/>
                                        <p:tgtEl>
                                          <p:spTgt spid="102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43" name="Shape 11843"/>
        <p:cNvGrpSpPr/>
        <p:nvPr/>
      </p:nvGrpSpPr>
      <p:grpSpPr>
        <a:xfrm>
          <a:off x="0" y="0"/>
          <a:ext cx="0" cy="0"/>
          <a:chOff x="0" y="0"/>
          <a:chExt cx="0" cy="0"/>
        </a:xfrm>
      </p:grpSpPr>
      <p:sp>
        <p:nvSpPr>
          <p:cNvPr id="11844" name="Google Shape;11844;p180"/>
          <p:cNvSpPr/>
          <p:nvPr/>
        </p:nvSpPr>
        <p:spPr>
          <a:xfrm flipH="1">
            <a:off x="407986" y="2149781"/>
            <a:ext cx="11237916" cy="170443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845" name="Google Shape;11845;p180"/>
          <p:cNvSpPr/>
          <p:nvPr/>
        </p:nvSpPr>
        <p:spPr>
          <a:xfrm>
            <a:off x="5603638" y="1757832"/>
            <a:ext cx="4567382" cy="633989"/>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846" name="Google Shape;11846;p180"/>
          <p:cNvSpPr/>
          <p:nvPr/>
        </p:nvSpPr>
        <p:spPr>
          <a:xfrm flipH="1">
            <a:off x="407986" y="4298772"/>
            <a:ext cx="11237916" cy="170443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847" name="Google Shape;11847;p180"/>
          <p:cNvSpPr txBox="1"/>
          <p:nvPr/>
        </p:nvSpPr>
        <p:spPr>
          <a:xfrm>
            <a:off x="296269" y="385036"/>
            <a:ext cx="104860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A redução dos níveis de C5 livre está provavelmente associada ao risco de BTH em pacientes com HPN</a:t>
            </a:r>
            <a:r>
              <a:rPr b="1" baseline="30000" lang="pt-BR" sz="3200">
                <a:solidFill>
                  <a:schemeClr val="accent1"/>
                </a:solidFill>
                <a:latin typeface="Lustria"/>
                <a:ea typeface="Lustria"/>
                <a:cs typeface="Lustria"/>
                <a:sym typeface="Lustria"/>
              </a:rPr>
              <a:t>1</a:t>
            </a:r>
            <a:endParaRPr/>
          </a:p>
        </p:txBody>
      </p:sp>
      <p:sp>
        <p:nvSpPr>
          <p:cNvPr id="11848" name="Google Shape;11848;p180"/>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†O risco relativo foi calculado pela razão entre a porcentagem de pacientes com algum valor de C5 livre ≥0,5 μg/mL que apresentaram BTH e a porcentagem de pacientes com algum valor de C5 &lt;0,5 μg/mL que apresentaram BTH. Excluídos por implausibilidade biológica dos dados de C5 livre ao final do dia 1 de infusão: 3 pacientes do grupo de ravulizumabe e 4 pacientes do grupo de eculizumabe.</a:t>
            </a:r>
            <a:endParaRPr/>
          </a:p>
          <a:p>
            <a:pPr indent="0" lvl="0" marL="0" rtl="0" algn="l">
              <a:lnSpc>
                <a:spcPct val="90000"/>
              </a:lnSpc>
              <a:spcBef>
                <a:spcPts val="0"/>
              </a:spcBef>
              <a:spcAft>
                <a:spcPts val="0"/>
              </a:spcAft>
              <a:buClr>
                <a:schemeClr val="dk1"/>
              </a:buClr>
              <a:buSzPts val="700"/>
              <a:buNone/>
            </a:pPr>
            <a:r>
              <a:rPr lang="pt-BR" sz="700"/>
              <a:t>Abreviações: BTH = hemólise de escape; NA = não aplicável (porque nenhum paciente tratado com ravulizumabe apresentou C5 livre ≥0,5 μg/mL); HPN = hemoglobinúria paroxística noturna.</a:t>
            </a:r>
            <a:br>
              <a:rPr lang="pt-BR" sz="700"/>
            </a:br>
            <a:r>
              <a:rPr lang="pt-BR" sz="700"/>
              <a:t>Referências: 1.  Brodsky RA et al. Haematologica. 2020:haematol.2019.236877.</a:t>
            </a:r>
            <a:endParaRPr/>
          </a:p>
        </p:txBody>
      </p:sp>
      <p:sp>
        <p:nvSpPr>
          <p:cNvPr id="11849" name="Google Shape;11849;p180"/>
          <p:cNvSpPr txBox="1"/>
          <p:nvPr/>
        </p:nvSpPr>
        <p:spPr>
          <a:xfrm>
            <a:off x="296269" y="1217473"/>
            <a:ext cx="1010360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ALXN1210-PNH-301/2: Análise </a:t>
            </a:r>
            <a:r>
              <a:rPr i="1" lang="pt-BR" sz="2400">
                <a:solidFill>
                  <a:schemeClr val="dk2"/>
                </a:solidFill>
                <a:latin typeface="Calibri"/>
                <a:ea typeface="Calibri"/>
                <a:cs typeface="Calibri"/>
                <a:sym typeface="Calibri"/>
              </a:rPr>
              <a:t>post-hoc</a:t>
            </a:r>
            <a:r>
              <a:rPr lang="pt-BR" sz="2400">
                <a:solidFill>
                  <a:schemeClr val="dk2"/>
                </a:solidFill>
                <a:latin typeface="Calibri"/>
                <a:ea typeface="Calibri"/>
                <a:cs typeface="Calibri"/>
                <a:sym typeface="Calibri"/>
              </a:rPr>
              <a:t> de eventos de BTH</a:t>
            </a:r>
            <a:endParaRPr/>
          </a:p>
        </p:txBody>
      </p:sp>
      <p:sp>
        <p:nvSpPr>
          <p:cNvPr id="11850" name="Google Shape;11850;p180"/>
          <p:cNvSpPr/>
          <p:nvPr/>
        </p:nvSpPr>
        <p:spPr>
          <a:xfrm>
            <a:off x="2120734" y="3404942"/>
            <a:ext cx="2057286" cy="253254"/>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lang="pt-BR" sz="1400">
                <a:solidFill>
                  <a:schemeClr val="dk1"/>
                </a:solidFill>
                <a:latin typeface="Calibri"/>
                <a:ea typeface="Calibri"/>
                <a:cs typeface="Calibri"/>
                <a:sym typeface="Calibri"/>
              </a:rPr>
              <a:t>Período de 26 semanas</a:t>
            </a:r>
            <a:endParaRPr sz="1100">
              <a:solidFill>
                <a:schemeClr val="dk1"/>
              </a:solidFill>
              <a:latin typeface="Calibri"/>
              <a:ea typeface="Calibri"/>
              <a:cs typeface="Calibri"/>
              <a:sym typeface="Calibri"/>
            </a:endParaRPr>
          </a:p>
        </p:txBody>
      </p:sp>
      <p:sp>
        <p:nvSpPr>
          <p:cNvPr id="11851" name="Google Shape;11851;p180"/>
          <p:cNvSpPr/>
          <p:nvPr/>
        </p:nvSpPr>
        <p:spPr>
          <a:xfrm>
            <a:off x="2139812" y="2391821"/>
            <a:ext cx="2038208" cy="821816"/>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b="1" lang="pt-BR" sz="1800">
                <a:solidFill>
                  <a:schemeClr val="lt2"/>
                </a:solidFill>
                <a:latin typeface="Calibri"/>
                <a:ea typeface="Calibri"/>
                <a:cs typeface="Calibri"/>
                <a:sym typeface="Calibri"/>
              </a:rPr>
              <a:t>Fase III </a:t>
            </a:r>
            <a:endParaRPr/>
          </a:p>
          <a:p>
            <a:pPr indent="0" lvl="0" marL="0" marR="0" rtl="0" algn="r">
              <a:spcBef>
                <a:spcPts val="300"/>
              </a:spcBef>
              <a:spcAft>
                <a:spcPts val="0"/>
              </a:spcAft>
              <a:buNone/>
            </a:pPr>
            <a:r>
              <a:rPr b="1" lang="pt-BR" sz="1800">
                <a:solidFill>
                  <a:schemeClr val="lt2"/>
                </a:solidFill>
                <a:latin typeface="Calibri"/>
                <a:ea typeface="Calibri"/>
                <a:cs typeface="Calibri"/>
                <a:sym typeface="Calibri"/>
              </a:rPr>
              <a:t>ALXN1210-PNH-301</a:t>
            </a:r>
            <a:endParaRPr/>
          </a:p>
          <a:p>
            <a:pPr indent="0" lvl="0" marL="0" marR="0" rtl="0" algn="r">
              <a:spcBef>
                <a:spcPts val="300"/>
              </a:spcBef>
              <a:spcAft>
                <a:spcPts val="0"/>
              </a:spcAft>
              <a:buNone/>
            </a:pPr>
            <a:r>
              <a:rPr b="1" i="1" lang="pt-BR" sz="1200">
                <a:solidFill>
                  <a:schemeClr val="dk1"/>
                </a:solidFill>
                <a:latin typeface="Calibri"/>
                <a:ea typeface="Calibri"/>
                <a:cs typeface="Calibri"/>
                <a:sym typeface="Calibri"/>
              </a:rPr>
              <a:t>Pacientes virgens de tratamento</a:t>
            </a:r>
            <a:endParaRPr/>
          </a:p>
          <a:p>
            <a:pPr indent="0" lvl="0" marL="0" marR="0" rtl="0" algn="r">
              <a:spcBef>
                <a:spcPts val="0"/>
              </a:spcBef>
              <a:spcAft>
                <a:spcPts val="0"/>
              </a:spcAft>
              <a:buNone/>
            </a:pPr>
            <a:r>
              <a:t/>
            </a:r>
            <a:endParaRPr sz="1100">
              <a:solidFill>
                <a:schemeClr val="dk1"/>
              </a:solidFill>
              <a:latin typeface="Calibri"/>
              <a:ea typeface="Calibri"/>
              <a:cs typeface="Calibri"/>
              <a:sym typeface="Calibri"/>
            </a:endParaRPr>
          </a:p>
        </p:txBody>
      </p:sp>
      <p:sp>
        <p:nvSpPr>
          <p:cNvPr id="11852" name="Google Shape;11852;p180"/>
          <p:cNvSpPr/>
          <p:nvPr/>
        </p:nvSpPr>
        <p:spPr>
          <a:xfrm>
            <a:off x="1134255" y="5570171"/>
            <a:ext cx="3043765" cy="252000"/>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lang="pt-BR" sz="1400">
                <a:solidFill>
                  <a:schemeClr val="dk1"/>
                </a:solidFill>
                <a:latin typeface="Calibri"/>
                <a:ea typeface="Calibri"/>
                <a:cs typeface="Calibri"/>
                <a:sym typeface="Calibri"/>
              </a:rPr>
              <a:t>Período de 26 semanas</a:t>
            </a:r>
            <a:endParaRPr sz="1100">
              <a:solidFill>
                <a:schemeClr val="dk1"/>
              </a:solidFill>
              <a:latin typeface="Calibri"/>
              <a:ea typeface="Calibri"/>
              <a:cs typeface="Calibri"/>
              <a:sym typeface="Calibri"/>
            </a:endParaRPr>
          </a:p>
        </p:txBody>
      </p:sp>
      <p:sp>
        <p:nvSpPr>
          <p:cNvPr id="11853" name="Google Shape;11853;p180"/>
          <p:cNvSpPr/>
          <p:nvPr/>
        </p:nvSpPr>
        <p:spPr>
          <a:xfrm>
            <a:off x="2062984" y="4557050"/>
            <a:ext cx="2115036" cy="821816"/>
          </a:xfrm>
          <a:prstGeom prst="rect">
            <a:avLst/>
          </a:prstGeom>
          <a:noFill/>
          <a:ln>
            <a:noFill/>
          </a:ln>
        </p:spPr>
        <p:txBody>
          <a:bodyPr anchorCtr="0" anchor="t" bIns="45700" lIns="0" spcFirstLastPara="1" rIns="0" wrap="square" tIns="0">
            <a:noAutofit/>
          </a:bodyPr>
          <a:lstStyle/>
          <a:p>
            <a:pPr indent="0" lvl="0" marL="0" marR="0" rtl="0" algn="r">
              <a:spcBef>
                <a:spcPts val="0"/>
              </a:spcBef>
              <a:spcAft>
                <a:spcPts val="0"/>
              </a:spcAft>
              <a:buNone/>
            </a:pPr>
            <a:r>
              <a:rPr b="1" lang="pt-BR" sz="1800">
                <a:solidFill>
                  <a:schemeClr val="lt2"/>
                </a:solidFill>
                <a:latin typeface="Calibri"/>
                <a:ea typeface="Calibri"/>
                <a:cs typeface="Calibri"/>
                <a:sym typeface="Calibri"/>
              </a:rPr>
              <a:t>Fase III </a:t>
            </a:r>
            <a:endParaRPr/>
          </a:p>
          <a:p>
            <a:pPr indent="0" lvl="0" marL="0" marR="0" rtl="0" algn="r">
              <a:spcBef>
                <a:spcPts val="300"/>
              </a:spcBef>
              <a:spcAft>
                <a:spcPts val="0"/>
              </a:spcAft>
              <a:buNone/>
            </a:pPr>
            <a:r>
              <a:rPr b="1" lang="pt-BR" sz="1800">
                <a:solidFill>
                  <a:schemeClr val="lt2"/>
                </a:solidFill>
                <a:latin typeface="Calibri"/>
                <a:ea typeface="Calibri"/>
                <a:cs typeface="Calibri"/>
                <a:sym typeface="Calibri"/>
              </a:rPr>
              <a:t>ALXN1210-PNH-302</a:t>
            </a:r>
            <a:endParaRPr/>
          </a:p>
          <a:p>
            <a:pPr indent="0" lvl="0" marL="0" marR="0" rtl="0" algn="r">
              <a:spcBef>
                <a:spcPts val="300"/>
              </a:spcBef>
              <a:spcAft>
                <a:spcPts val="0"/>
              </a:spcAft>
              <a:buNone/>
            </a:pPr>
            <a:r>
              <a:rPr b="1" i="1" lang="pt-BR" sz="1200">
                <a:solidFill>
                  <a:schemeClr val="dk1"/>
                </a:solidFill>
                <a:latin typeface="Calibri"/>
                <a:ea typeface="Calibri"/>
                <a:cs typeface="Calibri"/>
                <a:sym typeface="Calibri"/>
              </a:rPr>
              <a:t>Previamente tratados </a:t>
            </a:r>
            <a:br>
              <a:rPr b="1" i="1" lang="pt-BR" sz="1200">
                <a:solidFill>
                  <a:schemeClr val="dk1"/>
                </a:solidFill>
                <a:latin typeface="Calibri"/>
                <a:ea typeface="Calibri"/>
                <a:cs typeface="Calibri"/>
                <a:sym typeface="Calibri"/>
              </a:rPr>
            </a:br>
            <a:r>
              <a:rPr b="1" i="1" lang="pt-BR" sz="1200">
                <a:solidFill>
                  <a:schemeClr val="dk1"/>
                </a:solidFill>
                <a:latin typeface="Calibri"/>
                <a:ea typeface="Calibri"/>
                <a:cs typeface="Calibri"/>
                <a:sym typeface="Calibri"/>
              </a:rPr>
              <a:t>com inibidor de C5</a:t>
            </a:r>
            <a:endParaRPr sz="1050">
              <a:solidFill>
                <a:schemeClr val="dk1"/>
              </a:solidFill>
              <a:latin typeface="Calibri"/>
              <a:ea typeface="Calibri"/>
              <a:cs typeface="Calibri"/>
              <a:sym typeface="Calibri"/>
            </a:endParaRPr>
          </a:p>
        </p:txBody>
      </p:sp>
      <p:grpSp>
        <p:nvGrpSpPr>
          <p:cNvPr id="11854" name="Google Shape;11854;p180"/>
          <p:cNvGrpSpPr/>
          <p:nvPr/>
        </p:nvGrpSpPr>
        <p:grpSpPr>
          <a:xfrm>
            <a:off x="-328489" y="2774538"/>
            <a:ext cx="2403109" cy="2586841"/>
            <a:chOff x="-328489" y="2774538"/>
            <a:chExt cx="2403109" cy="2586841"/>
          </a:xfrm>
        </p:grpSpPr>
        <p:grpSp>
          <p:nvGrpSpPr>
            <p:cNvPr id="11855" name="Google Shape;11855;p180"/>
            <p:cNvGrpSpPr/>
            <p:nvPr/>
          </p:nvGrpSpPr>
          <p:grpSpPr>
            <a:xfrm>
              <a:off x="-328489" y="2774538"/>
              <a:ext cx="2403109" cy="2586841"/>
              <a:chOff x="10179854" y="2876804"/>
              <a:chExt cx="2403109" cy="2586841"/>
            </a:xfrm>
          </p:grpSpPr>
          <p:sp>
            <p:nvSpPr>
              <p:cNvPr id="11856" name="Google Shape;11856;p180"/>
              <p:cNvSpPr/>
              <p:nvPr/>
            </p:nvSpPr>
            <p:spPr>
              <a:xfrm>
                <a:off x="10179854" y="2876804"/>
                <a:ext cx="2403109" cy="2586841"/>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857" name="Google Shape;11857;p180"/>
              <p:cNvSpPr txBox="1"/>
              <p:nvPr/>
            </p:nvSpPr>
            <p:spPr>
              <a:xfrm>
                <a:off x="10692335" y="4139965"/>
                <a:ext cx="1701864" cy="1169551"/>
              </a:xfrm>
              <a:prstGeom prst="rect">
                <a:avLst/>
              </a:prstGeom>
              <a:noFill/>
              <a:ln>
                <a:noFill/>
              </a:ln>
            </p:spPr>
            <p:txBody>
              <a:bodyPr anchorCtr="0" anchor="t" bIns="45700" lIns="91425" spcFirstLastPara="1" rIns="91425" wrap="square" tIns="45700">
                <a:spAutoFit/>
              </a:bodyPr>
              <a:lstStyle/>
              <a:p>
                <a:pPr indent="0" lvl="0" marL="87312" marR="0" rtl="0" algn="r">
                  <a:spcBef>
                    <a:spcPts val="0"/>
                  </a:spcBef>
                  <a:spcAft>
                    <a:spcPts val="0"/>
                  </a:spcAft>
                  <a:buNone/>
                </a:pPr>
                <a:r>
                  <a:rPr lang="pt-BR" sz="1400">
                    <a:solidFill>
                      <a:schemeClr val="lt1"/>
                    </a:solidFill>
                    <a:latin typeface="Lustria"/>
                    <a:ea typeface="Lustria"/>
                    <a:cs typeface="Lustria"/>
                    <a:sym typeface="Lustria"/>
                  </a:rPr>
                  <a:t>Correlação entre a </a:t>
                </a:r>
                <a:r>
                  <a:rPr b="1" lang="pt-BR" sz="1400">
                    <a:solidFill>
                      <a:schemeClr val="lt1"/>
                    </a:solidFill>
                    <a:latin typeface="Lustria"/>
                    <a:ea typeface="Lustria"/>
                    <a:cs typeface="Lustria"/>
                    <a:sym typeface="Lustria"/>
                  </a:rPr>
                  <a:t>concentração sérica de C5 livre </a:t>
                </a:r>
                <a:r>
                  <a:rPr lang="pt-BR" sz="1400">
                    <a:solidFill>
                      <a:schemeClr val="lt1"/>
                    </a:solidFill>
                    <a:latin typeface="Lustria"/>
                    <a:ea typeface="Lustria"/>
                    <a:cs typeface="Lustria"/>
                    <a:sym typeface="Lustria"/>
                  </a:rPr>
                  <a:t>e pacientes com eventos de BTH</a:t>
                </a:r>
                <a:r>
                  <a:rPr baseline="30000" lang="pt-BR" sz="1400">
                    <a:solidFill>
                      <a:schemeClr val="lt1"/>
                    </a:solidFill>
                    <a:latin typeface="Lustria"/>
                    <a:ea typeface="Lustria"/>
                    <a:cs typeface="Lustria"/>
                    <a:sym typeface="Lustria"/>
                  </a:rPr>
                  <a:t>1</a:t>
                </a:r>
                <a:endParaRPr/>
              </a:p>
            </p:txBody>
          </p:sp>
        </p:grpSp>
        <p:grpSp>
          <p:nvGrpSpPr>
            <p:cNvPr id="11858" name="Google Shape;11858;p180"/>
            <p:cNvGrpSpPr/>
            <p:nvPr/>
          </p:nvGrpSpPr>
          <p:grpSpPr>
            <a:xfrm>
              <a:off x="908919" y="3056314"/>
              <a:ext cx="872576" cy="590092"/>
              <a:chOff x="11450053" y="-319962"/>
              <a:chExt cx="1339997" cy="906192"/>
            </a:xfrm>
          </p:grpSpPr>
          <p:sp>
            <p:nvSpPr>
              <p:cNvPr id="11859" name="Google Shape;11859;p180"/>
              <p:cNvSpPr/>
              <p:nvPr/>
            </p:nvSpPr>
            <p:spPr>
              <a:xfrm>
                <a:off x="11619142" y="12172"/>
                <a:ext cx="124266" cy="124266"/>
              </a:xfrm>
              <a:custGeom>
                <a:rect b="b" l="l" r="r" t="t"/>
                <a:pathLst>
                  <a:path extrusionOk="0" h="124266" w="124266">
                    <a:moveTo>
                      <a:pt x="62133" y="124267"/>
                    </a:moveTo>
                    <a:cubicBezTo>
                      <a:pt x="27890" y="124267"/>
                      <a:pt x="0" y="96377"/>
                      <a:pt x="0" y="62133"/>
                    </a:cubicBezTo>
                    <a:cubicBezTo>
                      <a:pt x="0" y="27834"/>
                      <a:pt x="27890" y="0"/>
                      <a:pt x="62133" y="0"/>
                    </a:cubicBezTo>
                    <a:cubicBezTo>
                      <a:pt x="78215" y="0"/>
                      <a:pt x="93509" y="6129"/>
                      <a:pt x="105093" y="17262"/>
                    </a:cubicBezTo>
                    <a:cubicBezTo>
                      <a:pt x="117295" y="28845"/>
                      <a:pt x="124267" y="45264"/>
                      <a:pt x="124267" y="62189"/>
                    </a:cubicBezTo>
                    <a:cubicBezTo>
                      <a:pt x="124323" y="96377"/>
                      <a:pt x="96433" y="124267"/>
                      <a:pt x="62133" y="124267"/>
                    </a:cubicBezTo>
                    <a:close/>
                    <a:moveTo>
                      <a:pt x="62133" y="41834"/>
                    </a:moveTo>
                    <a:cubicBezTo>
                      <a:pt x="50944" y="41834"/>
                      <a:pt x="41834" y="50943"/>
                      <a:pt x="41834" y="62133"/>
                    </a:cubicBezTo>
                    <a:cubicBezTo>
                      <a:pt x="41834" y="73323"/>
                      <a:pt x="50943" y="82433"/>
                      <a:pt x="62133" y="82433"/>
                    </a:cubicBezTo>
                    <a:cubicBezTo>
                      <a:pt x="73323" y="82433"/>
                      <a:pt x="82433" y="73324"/>
                      <a:pt x="82433" y="62133"/>
                    </a:cubicBezTo>
                    <a:cubicBezTo>
                      <a:pt x="82433" y="56567"/>
                      <a:pt x="80184" y="51337"/>
                      <a:pt x="76191" y="47514"/>
                    </a:cubicBezTo>
                    <a:cubicBezTo>
                      <a:pt x="72368" y="43803"/>
                      <a:pt x="67363" y="41835"/>
                      <a:pt x="62134" y="4183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60" name="Google Shape;11860;p180"/>
              <p:cNvSpPr/>
              <p:nvPr/>
            </p:nvSpPr>
            <p:spPr>
              <a:xfrm>
                <a:off x="11755100" y="-126706"/>
                <a:ext cx="124266" cy="124322"/>
              </a:xfrm>
              <a:custGeom>
                <a:rect b="b" l="l" r="r" t="t"/>
                <a:pathLst>
                  <a:path extrusionOk="0" h="124322" w="124266">
                    <a:moveTo>
                      <a:pt x="62133" y="124323"/>
                    </a:moveTo>
                    <a:cubicBezTo>
                      <a:pt x="45490" y="124323"/>
                      <a:pt x="29858" y="117800"/>
                      <a:pt x="18106" y="105993"/>
                    </a:cubicBezTo>
                    <a:cubicBezTo>
                      <a:pt x="6410" y="94297"/>
                      <a:pt x="0" y="78722"/>
                      <a:pt x="0" y="62133"/>
                    </a:cubicBezTo>
                    <a:cubicBezTo>
                      <a:pt x="0" y="27890"/>
                      <a:pt x="27890" y="0"/>
                      <a:pt x="62133" y="0"/>
                    </a:cubicBezTo>
                    <a:cubicBezTo>
                      <a:pt x="96433" y="0"/>
                      <a:pt x="124267" y="27890"/>
                      <a:pt x="124267" y="62133"/>
                    </a:cubicBezTo>
                    <a:cubicBezTo>
                      <a:pt x="124267" y="79902"/>
                      <a:pt x="116619" y="96884"/>
                      <a:pt x="103294" y="108692"/>
                    </a:cubicBezTo>
                    <a:cubicBezTo>
                      <a:pt x="91991" y="118757"/>
                      <a:pt x="77372" y="124323"/>
                      <a:pt x="62133" y="124323"/>
                    </a:cubicBezTo>
                    <a:close/>
                    <a:moveTo>
                      <a:pt x="62133" y="41890"/>
                    </a:moveTo>
                    <a:cubicBezTo>
                      <a:pt x="50944" y="41890"/>
                      <a:pt x="41834" y="50999"/>
                      <a:pt x="41834" y="62189"/>
                    </a:cubicBezTo>
                    <a:cubicBezTo>
                      <a:pt x="41834" y="67587"/>
                      <a:pt x="43914" y="72648"/>
                      <a:pt x="47738" y="76472"/>
                    </a:cubicBezTo>
                    <a:cubicBezTo>
                      <a:pt x="51618" y="80352"/>
                      <a:pt x="56678" y="82488"/>
                      <a:pt x="62133" y="82488"/>
                    </a:cubicBezTo>
                    <a:cubicBezTo>
                      <a:pt x="67081" y="82488"/>
                      <a:pt x="71860" y="80689"/>
                      <a:pt x="75515" y="77428"/>
                    </a:cubicBezTo>
                    <a:cubicBezTo>
                      <a:pt x="79957" y="73492"/>
                      <a:pt x="82375" y="68094"/>
                      <a:pt x="82375" y="62246"/>
                    </a:cubicBezTo>
                    <a:cubicBezTo>
                      <a:pt x="82375" y="50943"/>
                      <a:pt x="73322" y="41890"/>
                      <a:pt x="62133" y="418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61" name="Google Shape;11861;p180"/>
              <p:cNvSpPr/>
              <p:nvPr/>
            </p:nvSpPr>
            <p:spPr>
              <a:xfrm>
                <a:off x="11875094" y="12172"/>
                <a:ext cx="124322" cy="124266"/>
              </a:xfrm>
              <a:custGeom>
                <a:rect b="b" l="l" r="r" t="t"/>
                <a:pathLst>
                  <a:path extrusionOk="0" h="124266" w="124322">
                    <a:moveTo>
                      <a:pt x="62133" y="124267"/>
                    </a:moveTo>
                    <a:cubicBezTo>
                      <a:pt x="27890" y="124267"/>
                      <a:pt x="0" y="96377"/>
                      <a:pt x="0" y="62133"/>
                    </a:cubicBezTo>
                    <a:cubicBezTo>
                      <a:pt x="0" y="43803"/>
                      <a:pt x="8041" y="26483"/>
                      <a:pt x="22041" y="14675"/>
                    </a:cubicBezTo>
                    <a:cubicBezTo>
                      <a:pt x="33231" y="5229"/>
                      <a:pt x="47456" y="0"/>
                      <a:pt x="62133" y="0"/>
                    </a:cubicBezTo>
                    <a:cubicBezTo>
                      <a:pt x="78215" y="0"/>
                      <a:pt x="93509" y="6129"/>
                      <a:pt x="105093" y="17262"/>
                    </a:cubicBezTo>
                    <a:cubicBezTo>
                      <a:pt x="117295" y="28845"/>
                      <a:pt x="124323" y="45264"/>
                      <a:pt x="124323" y="62189"/>
                    </a:cubicBezTo>
                    <a:cubicBezTo>
                      <a:pt x="124323" y="96377"/>
                      <a:pt x="96433" y="124267"/>
                      <a:pt x="62133" y="124267"/>
                    </a:cubicBezTo>
                    <a:close/>
                    <a:moveTo>
                      <a:pt x="62133" y="41834"/>
                    </a:moveTo>
                    <a:cubicBezTo>
                      <a:pt x="56004" y="41834"/>
                      <a:pt x="51618" y="44421"/>
                      <a:pt x="49088" y="46613"/>
                    </a:cubicBezTo>
                    <a:cubicBezTo>
                      <a:pt x="44477" y="50493"/>
                      <a:pt x="41891" y="56116"/>
                      <a:pt x="41891" y="62132"/>
                    </a:cubicBezTo>
                    <a:cubicBezTo>
                      <a:pt x="41891" y="73322"/>
                      <a:pt x="51000" y="82432"/>
                      <a:pt x="62190" y="82432"/>
                    </a:cubicBezTo>
                    <a:cubicBezTo>
                      <a:pt x="73380" y="82432"/>
                      <a:pt x="82490" y="73323"/>
                      <a:pt x="82490" y="62132"/>
                    </a:cubicBezTo>
                    <a:cubicBezTo>
                      <a:pt x="82490" y="56566"/>
                      <a:pt x="80240" y="51336"/>
                      <a:pt x="76248" y="47513"/>
                    </a:cubicBezTo>
                    <a:cubicBezTo>
                      <a:pt x="72368" y="43802"/>
                      <a:pt x="67420" y="41834"/>
                      <a:pt x="62135" y="4183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62" name="Google Shape;11862;p180"/>
              <p:cNvSpPr/>
              <p:nvPr/>
            </p:nvSpPr>
            <p:spPr>
              <a:xfrm>
                <a:off x="12011052" y="-126706"/>
                <a:ext cx="124266" cy="124322"/>
              </a:xfrm>
              <a:custGeom>
                <a:rect b="b" l="l" r="r" t="t"/>
                <a:pathLst>
                  <a:path extrusionOk="0" h="124322" w="124266">
                    <a:moveTo>
                      <a:pt x="62133" y="124323"/>
                    </a:moveTo>
                    <a:cubicBezTo>
                      <a:pt x="45490" y="124323"/>
                      <a:pt x="29858" y="117800"/>
                      <a:pt x="18106" y="105993"/>
                    </a:cubicBezTo>
                    <a:cubicBezTo>
                      <a:pt x="6410" y="94297"/>
                      <a:pt x="0" y="78722"/>
                      <a:pt x="0" y="62133"/>
                    </a:cubicBezTo>
                    <a:cubicBezTo>
                      <a:pt x="0" y="27890"/>
                      <a:pt x="27890" y="0"/>
                      <a:pt x="62133" y="0"/>
                    </a:cubicBezTo>
                    <a:cubicBezTo>
                      <a:pt x="96433" y="0"/>
                      <a:pt x="124267" y="27890"/>
                      <a:pt x="124267" y="62133"/>
                    </a:cubicBezTo>
                    <a:cubicBezTo>
                      <a:pt x="124267" y="69893"/>
                      <a:pt x="122861" y="77484"/>
                      <a:pt x="120049" y="84681"/>
                    </a:cubicBezTo>
                    <a:cubicBezTo>
                      <a:pt x="110828" y="108353"/>
                      <a:pt x="87549" y="124323"/>
                      <a:pt x="62134" y="124323"/>
                    </a:cubicBezTo>
                    <a:close/>
                    <a:moveTo>
                      <a:pt x="62133" y="41890"/>
                    </a:moveTo>
                    <a:cubicBezTo>
                      <a:pt x="50944" y="41890"/>
                      <a:pt x="41834" y="50999"/>
                      <a:pt x="41834" y="62189"/>
                    </a:cubicBezTo>
                    <a:cubicBezTo>
                      <a:pt x="41834" y="67587"/>
                      <a:pt x="43914" y="72648"/>
                      <a:pt x="47738" y="76472"/>
                    </a:cubicBezTo>
                    <a:cubicBezTo>
                      <a:pt x="51618" y="80352"/>
                      <a:pt x="56678" y="82488"/>
                      <a:pt x="62133" y="82488"/>
                    </a:cubicBezTo>
                    <a:cubicBezTo>
                      <a:pt x="70455" y="82488"/>
                      <a:pt x="78046" y="77315"/>
                      <a:pt x="81026" y="69556"/>
                    </a:cubicBezTo>
                    <a:cubicBezTo>
                      <a:pt x="81925" y="67194"/>
                      <a:pt x="82432" y="64720"/>
                      <a:pt x="82432" y="62189"/>
                    </a:cubicBezTo>
                    <a:cubicBezTo>
                      <a:pt x="82432" y="50944"/>
                      <a:pt x="73322" y="41890"/>
                      <a:pt x="62132" y="418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63" name="Google Shape;11863;p180"/>
              <p:cNvSpPr/>
              <p:nvPr/>
            </p:nvSpPr>
            <p:spPr>
              <a:xfrm>
                <a:off x="12223662" y="-39892"/>
                <a:ext cx="124267" cy="124266"/>
              </a:xfrm>
              <a:custGeom>
                <a:rect b="b" l="l" r="r" t="t"/>
                <a:pathLst>
                  <a:path extrusionOk="0" h="124266" w="124267">
                    <a:moveTo>
                      <a:pt x="62133" y="124267"/>
                    </a:moveTo>
                    <a:cubicBezTo>
                      <a:pt x="27834" y="124267"/>
                      <a:pt x="0" y="96377"/>
                      <a:pt x="0" y="62133"/>
                    </a:cubicBezTo>
                    <a:cubicBezTo>
                      <a:pt x="0" y="53643"/>
                      <a:pt x="1687" y="45376"/>
                      <a:pt x="5004" y="37674"/>
                    </a:cubicBezTo>
                    <a:cubicBezTo>
                      <a:pt x="14788" y="14789"/>
                      <a:pt x="37224" y="0"/>
                      <a:pt x="62134" y="0"/>
                    </a:cubicBezTo>
                    <a:cubicBezTo>
                      <a:pt x="96378" y="0"/>
                      <a:pt x="124267" y="27890"/>
                      <a:pt x="124267" y="62133"/>
                    </a:cubicBezTo>
                    <a:cubicBezTo>
                      <a:pt x="124267" y="96377"/>
                      <a:pt x="96378" y="124267"/>
                      <a:pt x="62134" y="124267"/>
                    </a:cubicBezTo>
                    <a:close/>
                    <a:moveTo>
                      <a:pt x="62133" y="41834"/>
                    </a:moveTo>
                    <a:cubicBezTo>
                      <a:pt x="53980" y="41834"/>
                      <a:pt x="46671" y="46670"/>
                      <a:pt x="43465" y="54148"/>
                    </a:cubicBezTo>
                    <a:cubicBezTo>
                      <a:pt x="42396" y="56678"/>
                      <a:pt x="41834" y="59377"/>
                      <a:pt x="41834" y="62133"/>
                    </a:cubicBezTo>
                    <a:cubicBezTo>
                      <a:pt x="41834" y="73322"/>
                      <a:pt x="50943" y="82432"/>
                      <a:pt x="62134" y="82432"/>
                    </a:cubicBezTo>
                    <a:cubicBezTo>
                      <a:pt x="73324" y="82432"/>
                      <a:pt x="82433" y="73323"/>
                      <a:pt x="82433" y="62133"/>
                    </a:cubicBezTo>
                    <a:cubicBezTo>
                      <a:pt x="82377" y="50887"/>
                      <a:pt x="73268" y="41833"/>
                      <a:pt x="62134" y="418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64" name="Google Shape;11864;p180"/>
              <p:cNvSpPr/>
              <p:nvPr/>
            </p:nvSpPr>
            <p:spPr>
              <a:xfrm>
                <a:off x="11688759" y="-56406"/>
                <a:ext cx="120136" cy="121836"/>
              </a:xfrm>
              <a:custGeom>
                <a:rect b="b" l="l" r="r" t="t"/>
                <a:pathLst>
                  <a:path extrusionOk="0" h="121836" w="120136">
                    <a:moveTo>
                      <a:pt x="20960" y="121836"/>
                    </a:moveTo>
                    <a:cubicBezTo>
                      <a:pt x="15675" y="121836"/>
                      <a:pt x="10389" y="119868"/>
                      <a:pt x="6285" y="115876"/>
                    </a:cubicBezTo>
                    <a:cubicBezTo>
                      <a:pt x="-1981" y="107779"/>
                      <a:pt x="-2093" y="94509"/>
                      <a:pt x="5947" y="86243"/>
                    </a:cubicBezTo>
                    <a:lnTo>
                      <a:pt x="84219" y="6285"/>
                    </a:lnTo>
                    <a:cubicBezTo>
                      <a:pt x="92316" y="-1981"/>
                      <a:pt x="105586" y="-2093"/>
                      <a:pt x="113852" y="5947"/>
                    </a:cubicBezTo>
                    <a:cubicBezTo>
                      <a:pt x="122117" y="14044"/>
                      <a:pt x="122230" y="27315"/>
                      <a:pt x="114189" y="35580"/>
                    </a:cubicBezTo>
                    <a:lnTo>
                      <a:pt x="35918" y="115539"/>
                    </a:lnTo>
                    <a:cubicBezTo>
                      <a:pt x="31869" y="119700"/>
                      <a:pt x="26415" y="121836"/>
                      <a:pt x="20960" y="12183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65" name="Google Shape;11865;p180"/>
              <p:cNvSpPr/>
              <p:nvPr/>
            </p:nvSpPr>
            <p:spPr>
              <a:xfrm>
                <a:off x="11944769" y="-56406"/>
                <a:ext cx="120136" cy="121836"/>
              </a:xfrm>
              <a:custGeom>
                <a:rect b="b" l="l" r="r" t="t"/>
                <a:pathLst>
                  <a:path extrusionOk="0" h="121836" w="120136">
                    <a:moveTo>
                      <a:pt x="20960" y="121836"/>
                    </a:moveTo>
                    <a:cubicBezTo>
                      <a:pt x="15675" y="121836"/>
                      <a:pt x="10389" y="119868"/>
                      <a:pt x="6285" y="115876"/>
                    </a:cubicBezTo>
                    <a:cubicBezTo>
                      <a:pt x="-1981" y="107779"/>
                      <a:pt x="-2093" y="94509"/>
                      <a:pt x="5947" y="86243"/>
                    </a:cubicBezTo>
                    <a:lnTo>
                      <a:pt x="84219" y="6285"/>
                    </a:lnTo>
                    <a:cubicBezTo>
                      <a:pt x="92316" y="-1981"/>
                      <a:pt x="105586" y="-2093"/>
                      <a:pt x="113852" y="5947"/>
                    </a:cubicBezTo>
                    <a:cubicBezTo>
                      <a:pt x="122117" y="14044"/>
                      <a:pt x="122230" y="27315"/>
                      <a:pt x="114189" y="35580"/>
                    </a:cubicBezTo>
                    <a:lnTo>
                      <a:pt x="35918" y="115539"/>
                    </a:lnTo>
                    <a:cubicBezTo>
                      <a:pt x="31813" y="119700"/>
                      <a:pt x="26359" y="121836"/>
                      <a:pt x="20960" y="12183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66" name="Google Shape;11866;p180"/>
              <p:cNvSpPr/>
              <p:nvPr/>
            </p:nvSpPr>
            <p:spPr>
              <a:xfrm>
                <a:off x="12090632" y="-70521"/>
                <a:ext cx="178109" cy="97489"/>
              </a:xfrm>
              <a:custGeom>
                <a:rect b="b" l="l" r="r" t="t"/>
                <a:pathLst>
                  <a:path extrusionOk="0" h="97489" w="178109">
                    <a:moveTo>
                      <a:pt x="157205" y="97489"/>
                    </a:moveTo>
                    <a:cubicBezTo>
                      <a:pt x="154562" y="97489"/>
                      <a:pt x="151919" y="96983"/>
                      <a:pt x="149276" y="95915"/>
                    </a:cubicBezTo>
                    <a:lnTo>
                      <a:pt x="13033" y="40304"/>
                    </a:lnTo>
                    <a:cubicBezTo>
                      <a:pt x="2350" y="35918"/>
                      <a:pt x="-2824" y="23717"/>
                      <a:pt x="1562" y="13033"/>
                    </a:cubicBezTo>
                    <a:cubicBezTo>
                      <a:pt x="5948" y="2349"/>
                      <a:pt x="18149" y="-2824"/>
                      <a:pt x="28833" y="1562"/>
                    </a:cubicBezTo>
                    <a:lnTo>
                      <a:pt x="165076" y="57173"/>
                    </a:lnTo>
                    <a:cubicBezTo>
                      <a:pt x="175760" y="61559"/>
                      <a:pt x="180933" y="73761"/>
                      <a:pt x="176547" y="84444"/>
                    </a:cubicBezTo>
                    <a:cubicBezTo>
                      <a:pt x="173286" y="92541"/>
                      <a:pt x="165470" y="97489"/>
                      <a:pt x="157203" y="9748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67" name="Google Shape;11867;p180"/>
              <p:cNvSpPr/>
              <p:nvPr/>
            </p:nvSpPr>
            <p:spPr>
              <a:xfrm>
                <a:off x="11823597" y="-54603"/>
                <a:ext cx="107990" cy="118349"/>
              </a:xfrm>
              <a:custGeom>
                <a:rect b="b" l="l" r="r" t="t"/>
                <a:pathLst>
                  <a:path extrusionOk="0" h="118349" w="107990">
                    <a:moveTo>
                      <a:pt x="87087" y="118350"/>
                    </a:moveTo>
                    <a:cubicBezTo>
                      <a:pt x="81239" y="118350"/>
                      <a:pt x="75391" y="115876"/>
                      <a:pt x="71230" y="111096"/>
                    </a:cubicBezTo>
                    <a:lnTo>
                      <a:pt x="5103" y="34624"/>
                    </a:lnTo>
                    <a:cubicBezTo>
                      <a:pt x="-2487" y="25852"/>
                      <a:pt x="-1475" y="12639"/>
                      <a:pt x="7240" y="5103"/>
                    </a:cubicBezTo>
                    <a:cubicBezTo>
                      <a:pt x="16012" y="-2487"/>
                      <a:pt x="29225" y="-1475"/>
                      <a:pt x="36761" y="7240"/>
                    </a:cubicBezTo>
                    <a:lnTo>
                      <a:pt x="102887" y="83712"/>
                    </a:lnTo>
                    <a:cubicBezTo>
                      <a:pt x="110478" y="92484"/>
                      <a:pt x="109466" y="105697"/>
                      <a:pt x="100751" y="113233"/>
                    </a:cubicBezTo>
                    <a:cubicBezTo>
                      <a:pt x="96814" y="116663"/>
                      <a:pt x="91923" y="118350"/>
                      <a:pt x="87087" y="1183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68" name="Google Shape;11868;p180"/>
              <p:cNvSpPr/>
              <p:nvPr/>
            </p:nvSpPr>
            <p:spPr>
              <a:xfrm>
                <a:off x="11511749" y="-319962"/>
                <a:ext cx="887352" cy="844455"/>
              </a:xfrm>
              <a:custGeom>
                <a:rect b="b" l="l" r="r" t="t"/>
                <a:pathLst>
                  <a:path extrusionOk="0" h="844455" w="887352">
                    <a:moveTo>
                      <a:pt x="866490" y="844454"/>
                    </a:moveTo>
                    <a:lnTo>
                      <a:pt x="20973" y="844454"/>
                    </a:lnTo>
                    <a:cubicBezTo>
                      <a:pt x="9390" y="844454"/>
                      <a:pt x="56" y="835064"/>
                      <a:pt x="56" y="823537"/>
                    </a:cubicBezTo>
                    <a:lnTo>
                      <a:pt x="0" y="20917"/>
                    </a:lnTo>
                    <a:cubicBezTo>
                      <a:pt x="0" y="9334"/>
                      <a:pt x="9390" y="0"/>
                      <a:pt x="20917" y="0"/>
                    </a:cubicBezTo>
                    <a:cubicBezTo>
                      <a:pt x="32500" y="0"/>
                      <a:pt x="41834" y="9390"/>
                      <a:pt x="41834" y="20917"/>
                    </a:cubicBezTo>
                    <a:lnTo>
                      <a:pt x="41834" y="802622"/>
                    </a:lnTo>
                    <a:lnTo>
                      <a:pt x="866435" y="802622"/>
                    </a:lnTo>
                    <a:cubicBezTo>
                      <a:pt x="878018" y="802622"/>
                      <a:pt x="887352" y="812012"/>
                      <a:pt x="887352" y="823539"/>
                    </a:cubicBezTo>
                    <a:cubicBezTo>
                      <a:pt x="887464" y="835122"/>
                      <a:pt x="878074" y="844456"/>
                      <a:pt x="866491" y="84445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69" name="Google Shape;11869;p180"/>
              <p:cNvSpPr/>
              <p:nvPr/>
            </p:nvSpPr>
            <p:spPr>
              <a:xfrm>
                <a:off x="11450053" y="-258223"/>
                <a:ext cx="103574" cy="41833"/>
              </a:xfrm>
              <a:custGeom>
                <a:rect b="b" l="l" r="r" t="t"/>
                <a:pathLst>
                  <a:path extrusionOk="0" h="41833" w="103574">
                    <a:moveTo>
                      <a:pt x="82657" y="41834"/>
                    </a:moveTo>
                    <a:lnTo>
                      <a:pt x="20917" y="41834"/>
                    </a:lnTo>
                    <a:cubicBezTo>
                      <a:pt x="9334" y="41834"/>
                      <a:pt x="0" y="32444"/>
                      <a:pt x="0" y="20917"/>
                    </a:cubicBezTo>
                    <a:cubicBezTo>
                      <a:pt x="0" y="9334"/>
                      <a:pt x="9390" y="0"/>
                      <a:pt x="20917" y="0"/>
                    </a:cubicBezTo>
                    <a:lnTo>
                      <a:pt x="82657" y="0"/>
                    </a:lnTo>
                    <a:cubicBezTo>
                      <a:pt x="94241" y="0"/>
                      <a:pt x="103574" y="9390"/>
                      <a:pt x="103574" y="20917"/>
                    </a:cubicBezTo>
                    <a:cubicBezTo>
                      <a:pt x="103574" y="32500"/>
                      <a:pt x="94184" y="41834"/>
                      <a:pt x="82657" y="4183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70" name="Google Shape;11870;p180"/>
              <p:cNvSpPr/>
              <p:nvPr/>
            </p:nvSpPr>
            <p:spPr>
              <a:xfrm>
                <a:off x="11476875" y="-132109"/>
                <a:ext cx="76752" cy="41890"/>
              </a:xfrm>
              <a:custGeom>
                <a:rect b="b" l="l" r="r" t="t"/>
                <a:pathLst>
                  <a:path extrusionOk="0" h="41890" w="76752">
                    <a:moveTo>
                      <a:pt x="55836" y="41890"/>
                    </a:moveTo>
                    <a:lnTo>
                      <a:pt x="20917" y="41890"/>
                    </a:lnTo>
                    <a:cubicBezTo>
                      <a:pt x="9334" y="41890"/>
                      <a:pt x="0" y="32500"/>
                      <a:pt x="0" y="20973"/>
                    </a:cubicBezTo>
                    <a:cubicBezTo>
                      <a:pt x="0" y="9390"/>
                      <a:pt x="9390" y="56"/>
                      <a:pt x="20917" y="56"/>
                    </a:cubicBezTo>
                    <a:lnTo>
                      <a:pt x="55836" y="0"/>
                    </a:lnTo>
                    <a:cubicBezTo>
                      <a:pt x="67419" y="0"/>
                      <a:pt x="76753" y="9390"/>
                      <a:pt x="76753" y="20917"/>
                    </a:cubicBezTo>
                    <a:cubicBezTo>
                      <a:pt x="76753" y="32500"/>
                      <a:pt x="67362" y="41890"/>
                      <a:pt x="55836" y="418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71" name="Google Shape;11871;p180"/>
              <p:cNvSpPr/>
              <p:nvPr/>
            </p:nvSpPr>
            <p:spPr>
              <a:xfrm>
                <a:off x="11450053" y="-5869"/>
                <a:ext cx="103574" cy="41833"/>
              </a:xfrm>
              <a:custGeom>
                <a:rect b="b" l="l" r="r" t="t"/>
                <a:pathLst>
                  <a:path extrusionOk="0" h="41833" w="103574">
                    <a:moveTo>
                      <a:pt x="82657" y="41834"/>
                    </a:moveTo>
                    <a:lnTo>
                      <a:pt x="20917" y="41834"/>
                    </a:lnTo>
                    <a:cubicBezTo>
                      <a:pt x="9334" y="41834"/>
                      <a:pt x="0" y="32444"/>
                      <a:pt x="0" y="20917"/>
                    </a:cubicBezTo>
                    <a:cubicBezTo>
                      <a:pt x="0" y="9334"/>
                      <a:pt x="9390" y="0"/>
                      <a:pt x="20917" y="0"/>
                    </a:cubicBezTo>
                    <a:lnTo>
                      <a:pt x="82657" y="0"/>
                    </a:lnTo>
                    <a:cubicBezTo>
                      <a:pt x="94241" y="0"/>
                      <a:pt x="103574" y="9390"/>
                      <a:pt x="103574" y="20917"/>
                    </a:cubicBezTo>
                    <a:cubicBezTo>
                      <a:pt x="103574" y="32444"/>
                      <a:pt x="94184" y="41834"/>
                      <a:pt x="82657" y="4183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72" name="Google Shape;11872;p180"/>
              <p:cNvSpPr/>
              <p:nvPr/>
            </p:nvSpPr>
            <p:spPr>
              <a:xfrm>
                <a:off x="11476875" y="120258"/>
                <a:ext cx="76752" cy="41890"/>
              </a:xfrm>
              <a:custGeom>
                <a:rect b="b" l="l" r="r" t="t"/>
                <a:pathLst>
                  <a:path extrusionOk="0" h="41890" w="76752">
                    <a:moveTo>
                      <a:pt x="55836" y="41890"/>
                    </a:moveTo>
                    <a:lnTo>
                      <a:pt x="20917" y="41890"/>
                    </a:lnTo>
                    <a:cubicBezTo>
                      <a:pt x="9334" y="41890"/>
                      <a:pt x="0" y="32500"/>
                      <a:pt x="0" y="20973"/>
                    </a:cubicBezTo>
                    <a:cubicBezTo>
                      <a:pt x="0" y="9390"/>
                      <a:pt x="9390" y="56"/>
                      <a:pt x="20917" y="56"/>
                    </a:cubicBezTo>
                    <a:lnTo>
                      <a:pt x="55836" y="0"/>
                    </a:lnTo>
                    <a:cubicBezTo>
                      <a:pt x="67419" y="0"/>
                      <a:pt x="76753" y="9390"/>
                      <a:pt x="76753" y="20917"/>
                    </a:cubicBezTo>
                    <a:cubicBezTo>
                      <a:pt x="76753" y="32500"/>
                      <a:pt x="67362" y="41890"/>
                      <a:pt x="55836" y="418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73" name="Google Shape;11873;p180"/>
              <p:cNvSpPr/>
              <p:nvPr/>
            </p:nvSpPr>
            <p:spPr>
              <a:xfrm>
                <a:off x="11450053" y="246426"/>
                <a:ext cx="103574" cy="41833"/>
              </a:xfrm>
              <a:custGeom>
                <a:rect b="b" l="l" r="r" t="t"/>
                <a:pathLst>
                  <a:path extrusionOk="0" h="41833" w="103574">
                    <a:moveTo>
                      <a:pt x="82657" y="41834"/>
                    </a:moveTo>
                    <a:lnTo>
                      <a:pt x="20917" y="41834"/>
                    </a:lnTo>
                    <a:cubicBezTo>
                      <a:pt x="9334" y="41834"/>
                      <a:pt x="0" y="32444"/>
                      <a:pt x="0" y="20917"/>
                    </a:cubicBezTo>
                    <a:cubicBezTo>
                      <a:pt x="0" y="9334"/>
                      <a:pt x="9390" y="0"/>
                      <a:pt x="20917" y="0"/>
                    </a:cubicBezTo>
                    <a:lnTo>
                      <a:pt x="82657" y="0"/>
                    </a:lnTo>
                    <a:cubicBezTo>
                      <a:pt x="94241" y="0"/>
                      <a:pt x="103574" y="9390"/>
                      <a:pt x="103574" y="20917"/>
                    </a:cubicBezTo>
                    <a:cubicBezTo>
                      <a:pt x="103574" y="32500"/>
                      <a:pt x="94184" y="41834"/>
                      <a:pt x="82657" y="4183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74" name="Google Shape;11874;p180"/>
              <p:cNvSpPr/>
              <p:nvPr/>
            </p:nvSpPr>
            <p:spPr>
              <a:xfrm>
                <a:off x="11476875" y="372554"/>
                <a:ext cx="76752" cy="41890"/>
              </a:xfrm>
              <a:custGeom>
                <a:rect b="b" l="l" r="r" t="t"/>
                <a:pathLst>
                  <a:path extrusionOk="0" h="41890" w="76752">
                    <a:moveTo>
                      <a:pt x="55836" y="41890"/>
                    </a:moveTo>
                    <a:lnTo>
                      <a:pt x="20917" y="41890"/>
                    </a:lnTo>
                    <a:cubicBezTo>
                      <a:pt x="9334" y="41890"/>
                      <a:pt x="0" y="32500"/>
                      <a:pt x="0" y="20973"/>
                    </a:cubicBezTo>
                    <a:cubicBezTo>
                      <a:pt x="0" y="9390"/>
                      <a:pt x="9390" y="56"/>
                      <a:pt x="20917" y="56"/>
                    </a:cubicBezTo>
                    <a:lnTo>
                      <a:pt x="55836" y="0"/>
                    </a:lnTo>
                    <a:cubicBezTo>
                      <a:pt x="67419" y="0"/>
                      <a:pt x="76753" y="9390"/>
                      <a:pt x="76753" y="20917"/>
                    </a:cubicBezTo>
                    <a:cubicBezTo>
                      <a:pt x="76753" y="32500"/>
                      <a:pt x="67362" y="41890"/>
                      <a:pt x="55836" y="418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75" name="Google Shape;11875;p180"/>
              <p:cNvSpPr/>
              <p:nvPr/>
            </p:nvSpPr>
            <p:spPr>
              <a:xfrm>
                <a:off x="11619132" y="482656"/>
                <a:ext cx="41834" cy="103574"/>
              </a:xfrm>
              <a:custGeom>
                <a:rect b="b" l="l" r="r" t="t"/>
                <a:pathLst>
                  <a:path extrusionOk="0" h="103574" w="41834">
                    <a:moveTo>
                      <a:pt x="20917" y="103574"/>
                    </a:moveTo>
                    <a:cubicBezTo>
                      <a:pt x="9334" y="103574"/>
                      <a:pt x="0" y="94184"/>
                      <a:pt x="0" y="82657"/>
                    </a:cubicBezTo>
                    <a:lnTo>
                      <a:pt x="0" y="20917"/>
                    </a:lnTo>
                    <a:cubicBezTo>
                      <a:pt x="0" y="9334"/>
                      <a:pt x="9390" y="0"/>
                      <a:pt x="20917" y="0"/>
                    </a:cubicBezTo>
                    <a:cubicBezTo>
                      <a:pt x="32500" y="0"/>
                      <a:pt x="41834" y="9390"/>
                      <a:pt x="41834" y="20917"/>
                    </a:cubicBezTo>
                    <a:lnTo>
                      <a:pt x="41834" y="82657"/>
                    </a:lnTo>
                    <a:cubicBezTo>
                      <a:pt x="41890" y="94241"/>
                      <a:pt x="32500" y="103574"/>
                      <a:pt x="20917" y="1035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76" name="Google Shape;11876;p180"/>
              <p:cNvSpPr/>
              <p:nvPr/>
            </p:nvSpPr>
            <p:spPr>
              <a:xfrm>
                <a:off x="11745316" y="482646"/>
                <a:ext cx="41833" cy="76752"/>
              </a:xfrm>
              <a:custGeom>
                <a:rect b="b" l="l" r="r" t="t"/>
                <a:pathLst>
                  <a:path extrusionOk="0" h="76752" w="41833">
                    <a:moveTo>
                      <a:pt x="20917" y="76753"/>
                    </a:moveTo>
                    <a:cubicBezTo>
                      <a:pt x="9334" y="76753"/>
                      <a:pt x="0" y="67362"/>
                      <a:pt x="0" y="55836"/>
                    </a:cubicBezTo>
                    <a:lnTo>
                      <a:pt x="0" y="20917"/>
                    </a:lnTo>
                    <a:cubicBezTo>
                      <a:pt x="0" y="9334"/>
                      <a:pt x="9390" y="0"/>
                      <a:pt x="20917" y="0"/>
                    </a:cubicBezTo>
                    <a:cubicBezTo>
                      <a:pt x="32500" y="0"/>
                      <a:pt x="41834" y="9390"/>
                      <a:pt x="41834" y="20917"/>
                    </a:cubicBezTo>
                    <a:lnTo>
                      <a:pt x="41834" y="55836"/>
                    </a:lnTo>
                    <a:cubicBezTo>
                      <a:pt x="41834" y="67363"/>
                      <a:pt x="32500" y="76753"/>
                      <a:pt x="20917" y="7675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77" name="Google Shape;11877;p180"/>
              <p:cNvSpPr/>
              <p:nvPr/>
            </p:nvSpPr>
            <p:spPr>
              <a:xfrm>
                <a:off x="11871500" y="482656"/>
                <a:ext cx="41833" cy="103574"/>
              </a:xfrm>
              <a:custGeom>
                <a:rect b="b" l="l" r="r" t="t"/>
                <a:pathLst>
                  <a:path extrusionOk="0" h="103574" w="41833">
                    <a:moveTo>
                      <a:pt x="20917" y="103574"/>
                    </a:moveTo>
                    <a:cubicBezTo>
                      <a:pt x="9334" y="103574"/>
                      <a:pt x="0" y="94184"/>
                      <a:pt x="0" y="82657"/>
                    </a:cubicBezTo>
                    <a:lnTo>
                      <a:pt x="0" y="20917"/>
                    </a:lnTo>
                    <a:cubicBezTo>
                      <a:pt x="0" y="9334"/>
                      <a:pt x="9390" y="0"/>
                      <a:pt x="20917" y="0"/>
                    </a:cubicBezTo>
                    <a:cubicBezTo>
                      <a:pt x="32500" y="0"/>
                      <a:pt x="41834" y="9390"/>
                      <a:pt x="41834" y="20917"/>
                    </a:cubicBezTo>
                    <a:lnTo>
                      <a:pt x="41834" y="82657"/>
                    </a:lnTo>
                    <a:cubicBezTo>
                      <a:pt x="41834" y="94241"/>
                      <a:pt x="32444" y="103574"/>
                      <a:pt x="20917" y="1035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78" name="Google Shape;11878;p180"/>
              <p:cNvSpPr/>
              <p:nvPr/>
            </p:nvSpPr>
            <p:spPr>
              <a:xfrm>
                <a:off x="11997612" y="482646"/>
                <a:ext cx="41834" cy="76752"/>
              </a:xfrm>
              <a:custGeom>
                <a:rect b="b" l="l" r="r" t="t"/>
                <a:pathLst>
                  <a:path extrusionOk="0" h="76752" w="41834">
                    <a:moveTo>
                      <a:pt x="20917" y="76753"/>
                    </a:moveTo>
                    <a:cubicBezTo>
                      <a:pt x="9334" y="76753"/>
                      <a:pt x="0" y="67362"/>
                      <a:pt x="0" y="55836"/>
                    </a:cubicBezTo>
                    <a:lnTo>
                      <a:pt x="0" y="20917"/>
                    </a:lnTo>
                    <a:cubicBezTo>
                      <a:pt x="0" y="9334"/>
                      <a:pt x="9390" y="0"/>
                      <a:pt x="20917" y="0"/>
                    </a:cubicBezTo>
                    <a:cubicBezTo>
                      <a:pt x="32500" y="0"/>
                      <a:pt x="41834" y="9390"/>
                      <a:pt x="41834" y="20917"/>
                    </a:cubicBezTo>
                    <a:lnTo>
                      <a:pt x="41834" y="55836"/>
                    </a:lnTo>
                    <a:cubicBezTo>
                      <a:pt x="41890" y="67363"/>
                      <a:pt x="32500" y="76753"/>
                      <a:pt x="20917" y="7675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79" name="Google Shape;11879;p180"/>
              <p:cNvSpPr/>
              <p:nvPr/>
            </p:nvSpPr>
            <p:spPr>
              <a:xfrm>
                <a:off x="12123796" y="482656"/>
                <a:ext cx="41834" cy="103574"/>
              </a:xfrm>
              <a:custGeom>
                <a:rect b="b" l="l" r="r" t="t"/>
                <a:pathLst>
                  <a:path extrusionOk="0" h="103574" w="41834">
                    <a:moveTo>
                      <a:pt x="20917" y="103574"/>
                    </a:moveTo>
                    <a:cubicBezTo>
                      <a:pt x="9334" y="103574"/>
                      <a:pt x="0" y="94184"/>
                      <a:pt x="0" y="82657"/>
                    </a:cubicBezTo>
                    <a:lnTo>
                      <a:pt x="0" y="20917"/>
                    </a:lnTo>
                    <a:cubicBezTo>
                      <a:pt x="0" y="9334"/>
                      <a:pt x="9390" y="0"/>
                      <a:pt x="20917" y="0"/>
                    </a:cubicBezTo>
                    <a:cubicBezTo>
                      <a:pt x="32500" y="0"/>
                      <a:pt x="41834" y="9390"/>
                      <a:pt x="41834" y="20917"/>
                    </a:cubicBezTo>
                    <a:lnTo>
                      <a:pt x="41834" y="82657"/>
                    </a:lnTo>
                    <a:cubicBezTo>
                      <a:pt x="41890" y="94241"/>
                      <a:pt x="32500" y="103574"/>
                      <a:pt x="20917" y="1035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80" name="Google Shape;11880;p180"/>
              <p:cNvSpPr/>
              <p:nvPr/>
            </p:nvSpPr>
            <p:spPr>
              <a:xfrm>
                <a:off x="12249966" y="482646"/>
                <a:ext cx="41833" cy="76752"/>
              </a:xfrm>
              <a:custGeom>
                <a:rect b="b" l="l" r="r" t="t"/>
                <a:pathLst>
                  <a:path extrusionOk="0" h="76752" w="41833">
                    <a:moveTo>
                      <a:pt x="20917" y="76753"/>
                    </a:moveTo>
                    <a:cubicBezTo>
                      <a:pt x="9334" y="76753"/>
                      <a:pt x="0" y="67362"/>
                      <a:pt x="0" y="55836"/>
                    </a:cubicBezTo>
                    <a:lnTo>
                      <a:pt x="0" y="20917"/>
                    </a:lnTo>
                    <a:cubicBezTo>
                      <a:pt x="0" y="9334"/>
                      <a:pt x="9390" y="0"/>
                      <a:pt x="20917" y="0"/>
                    </a:cubicBezTo>
                    <a:cubicBezTo>
                      <a:pt x="32500" y="0"/>
                      <a:pt x="41834" y="9390"/>
                      <a:pt x="41834" y="20917"/>
                    </a:cubicBezTo>
                    <a:lnTo>
                      <a:pt x="41834" y="55836"/>
                    </a:lnTo>
                    <a:cubicBezTo>
                      <a:pt x="41834" y="67363"/>
                      <a:pt x="32500" y="76753"/>
                      <a:pt x="20917" y="7675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81" name="Google Shape;11881;p180"/>
              <p:cNvSpPr/>
              <p:nvPr/>
            </p:nvSpPr>
            <p:spPr>
              <a:xfrm>
                <a:off x="11648655" y="219623"/>
                <a:ext cx="41834" cy="304868"/>
              </a:xfrm>
              <a:custGeom>
                <a:rect b="b" l="l" r="r" t="t"/>
                <a:pathLst>
                  <a:path extrusionOk="0" h="304868" w="41834">
                    <a:moveTo>
                      <a:pt x="20917" y="304869"/>
                    </a:moveTo>
                    <a:cubicBezTo>
                      <a:pt x="9334" y="304869"/>
                      <a:pt x="0" y="295478"/>
                      <a:pt x="0" y="283952"/>
                    </a:cubicBezTo>
                    <a:lnTo>
                      <a:pt x="0" y="20917"/>
                    </a:lnTo>
                    <a:cubicBezTo>
                      <a:pt x="0" y="9334"/>
                      <a:pt x="9390" y="0"/>
                      <a:pt x="20917" y="0"/>
                    </a:cubicBezTo>
                    <a:cubicBezTo>
                      <a:pt x="32500" y="0"/>
                      <a:pt x="41834" y="9390"/>
                      <a:pt x="41834" y="20917"/>
                    </a:cubicBezTo>
                    <a:lnTo>
                      <a:pt x="41834" y="283952"/>
                    </a:lnTo>
                    <a:cubicBezTo>
                      <a:pt x="41890" y="295535"/>
                      <a:pt x="32500" y="304869"/>
                      <a:pt x="20917" y="30486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82" name="Google Shape;11882;p180"/>
              <p:cNvSpPr/>
              <p:nvPr/>
            </p:nvSpPr>
            <p:spPr>
              <a:xfrm>
                <a:off x="11796316" y="130995"/>
                <a:ext cx="41833" cy="393496"/>
              </a:xfrm>
              <a:custGeom>
                <a:rect b="b" l="l" r="r" t="t"/>
                <a:pathLst>
                  <a:path extrusionOk="0" h="393496" w="41833">
                    <a:moveTo>
                      <a:pt x="20917" y="393497"/>
                    </a:moveTo>
                    <a:cubicBezTo>
                      <a:pt x="9334" y="393497"/>
                      <a:pt x="0" y="384106"/>
                      <a:pt x="0" y="372580"/>
                    </a:cubicBezTo>
                    <a:lnTo>
                      <a:pt x="0" y="20917"/>
                    </a:lnTo>
                    <a:cubicBezTo>
                      <a:pt x="0" y="9334"/>
                      <a:pt x="9390" y="0"/>
                      <a:pt x="20917" y="0"/>
                    </a:cubicBezTo>
                    <a:cubicBezTo>
                      <a:pt x="32500" y="0"/>
                      <a:pt x="41834" y="9390"/>
                      <a:pt x="41834" y="20917"/>
                    </a:cubicBezTo>
                    <a:lnTo>
                      <a:pt x="41834" y="372580"/>
                    </a:lnTo>
                    <a:cubicBezTo>
                      <a:pt x="41834" y="384163"/>
                      <a:pt x="32500" y="393497"/>
                      <a:pt x="20917" y="39349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83" name="Google Shape;11883;p180"/>
              <p:cNvSpPr/>
              <p:nvPr/>
            </p:nvSpPr>
            <p:spPr>
              <a:xfrm>
                <a:off x="11943921" y="219623"/>
                <a:ext cx="41834" cy="304868"/>
              </a:xfrm>
              <a:custGeom>
                <a:rect b="b" l="l" r="r" t="t"/>
                <a:pathLst>
                  <a:path extrusionOk="0" h="304868" w="41834">
                    <a:moveTo>
                      <a:pt x="20973" y="304869"/>
                    </a:moveTo>
                    <a:cubicBezTo>
                      <a:pt x="9390" y="304869"/>
                      <a:pt x="56" y="295478"/>
                      <a:pt x="56" y="283952"/>
                    </a:cubicBezTo>
                    <a:lnTo>
                      <a:pt x="0" y="20917"/>
                    </a:lnTo>
                    <a:cubicBezTo>
                      <a:pt x="0" y="9334"/>
                      <a:pt x="9390" y="0"/>
                      <a:pt x="20917" y="0"/>
                    </a:cubicBezTo>
                    <a:cubicBezTo>
                      <a:pt x="32500" y="0"/>
                      <a:pt x="41834" y="9390"/>
                      <a:pt x="41834" y="20917"/>
                    </a:cubicBezTo>
                    <a:lnTo>
                      <a:pt x="41834" y="283952"/>
                    </a:lnTo>
                    <a:cubicBezTo>
                      <a:pt x="41890" y="295535"/>
                      <a:pt x="32500" y="304869"/>
                      <a:pt x="20973" y="30486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84" name="Google Shape;11884;p180"/>
              <p:cNvSpPr/>
              <p:nvPr/>
            </p:nvSpPr>
            <p:spPr>
              <a:xfrm>
                <a:off x="12091581" y="106884"/>
                <a:ext cx="41834" cy="417607"/>
              </a:xfrm>
              <a:custGeom>
                <a:rect b="b" l="l" r="r" t="t"/>
                <a:pathLst>
                  <a:path extrusionOk="0" h="417607" w="41834">
                    <a:moveTo>
                      <a:pt x="20917" y="417608"/>
                    </a:moveTo>
                    <a:cubicBezTo>
                      <a:pt x="9334" y="417608"/>
                      <a:pt x="0" y="408218"/>
                      <a:pt x="0" y="396691"/>
                    </a:cubicBezTo>
                    <a:lnTo>
                      <a:pt x="0" y="20917"/>
                    </a:lnTo>
                    <a:cubicBezTo>
                      <a:pt x="0" y="9334"/>
                      <a:pt x="9390" y="0"/>
                      <a:pt x="20917" y="0"/>
                    </a:cubicBezTo>
                    <a:cubicBezTo>
                      <a:pt x="32500" y="0"/>
                      <a:pt x="41834" y="9390"/>
                      <a:pt x="41834" y="20917"/>
                    </a:cubicBezTo>
                    <a:lnTo>
                      <a:pt x="41834" y="396691"/>
                    </a:lnTo>
                    <a:cubicBezTo>
                      <a:pt x="41890" y="408274"/>
                      <a:pt x="32500" y="417608"/>
                      <a:pt x="20917" y="41760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85" name="Google Shape;11885;p180"/>
              <p:cNvSpPr/>
              <p:nvPr/>
            </p:nvSpPr>
            <p:spPr>
              <a:xfrm>
                <a:off x="12239227" y="214225"/>
                <a:ext cx="41833" cy="310266"/>
              </a:xfrm>
              <a:custGeom>
                <a:rect b="b" l="l" r="r" t="t"/>
                <a:pathLst>
                  <a:path extrusionOk="0" h="310266" w="41833">
                    <a:moveTo>
                      <a:pt x="20917" y="310267"/>
                    </a:moveTo>
                    <a:cubicBezTo>
                      <a:pt x="9334" y="310267"/>
                      <a:pt x="0" y="300876"/>
                      <a:pt x="0" y="289350"/>
                    </a:cubicBezTo>
                    <a:lnTo>
                      <a:pt x="0" y="20917"/>
                    </a:lnTo>
                    <a:cubicBezTo>
                      <a:pt x="0" y="9334"/>
                      <a:pt x="9390" y="0"/>
                      <a:pt x="20917" y="0"/>
                    </a:cubicBezTo>
                    <a:cubicBezTo>
                      <a:pt x="32500" y="0"/>
                      <a:pt x="41834" y="9390"/>
                      <a:pt x="41834" y="20917"/>
                    </a:cubicBezTo>
                    <a:lnTo>
                      <a:pt x="41834" y="289350"/>
                    </a:lnTo>
                    <a:cubicBezTo>
                      <a:pt x="41834" y="300933"/>
                      <a:pt x="32500" y="310267"/>
                      <a:pt x="20917" y="31026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86" name="Google Shape;11886;p180"/>
              <p:cNvSpPr/>
              <p:nvPr/>
            </p:nvSpPr>
            <p:spPr>
              <a:xfrm>
                <a:off x="12158720" y="-293081"/>
                <a:ext cx="549014" cy="549128"/>
              </a:xfrm>
              <a:custGeom>
                <a:rect b="b" l="l" r="r" t="t"/>
                <a:pathLst>
                  <a:path extrusionOk="0" h="549128" w="549014">
                    <a:moveTo>
                      <a:pt x="274563" y="549127"/>
                    </a:moveTo>
                    <a:cubicBezTo>
                      <a:pt x="201239" y="549127"/>
                      <a:pt x="132247" y="520562"/>
                      <a:pt x="80407" y="468719"/>
                    </a:cubicBezTo>
                    <a:cubicBezTo>
                      <a:pt x="28563" y="416875"/>
                      <a:pt x="0" y="347883"/>
                      <a:pt x="0" y="274563"/>
                    </a:cubicBezTo>
                    <a:cubicBezTo>
                      <a:pt x="0" y="201244"/>
                      <a:pt x="28565" y="132247"/>
                      <a:pt x="80407" y="80407"/>
                    </a:cubicBezTo>
                    <a:cubicBezTo>
                      <a:pt x="132251" y="28563"/>
                      <a:pt x="201244" y="0"/>
                      <a:pt x="274563" y="0"/>
                    </a:cubicBezTo>
                    <a:cubicBezTo>
                      <a:pt x="347883" y="0"/>
                      <a:pt x="416879" y="28565"/>
                      <a:pt x="468719" y="80407"/>
                    </a:cubicBezTo>
                    <a:cubicBezTo>
                      <a:pt x="575780" y="187468"/>
                      <a:pt x="575780" y="361666"/>
                      <a:pt x="468719" y="468777"/>
                    </a:cubicBezTo>
                    <a:cubicBezTo>
                      <a:pt x="416875" y="520565"/>
                      <a:pt x="347939" y="549128"/>
                      <a:pt x="274563" y="549128"/>
                    </a:cubicBezTo>
                    <a:close/>
                    <a:moveTo>
                      <a:pt x="274563" y="41943"/>
                    </a:moveTo>
                    <a:cubicBezTo>
                      <a:pt x="214961" y="41943"/>
                      <a:pt x="155358" y="64603"/>
                      <a:pt x="109974" y="109981"/>
                    </a:cubicBezTo>
                    <a:cubicBezTo>
                      <a:pt x="19220" y="200736"/>
                      <a:pt x="19220" y="348387"/>
                      <a:pt x="109974" y="439088"/>
                    </a:cubicBezTo>
                    <a:cubicBezTo>
                      <a:pt x="200728" y="529842"/>
                      <a:pt x="348379" y="529842"/>
                      <a:pt x="439080" y="439088"/>
                    </a:cubicBezTo>
                    <a:cubicBezTo>
                      <a:pt x="529835" y="348333"/>
                      <a:pt x="529835" y="200682"/>
                      <a:pt x="439080" y="109981"/>
                    </a:cubicBezTo>
                    <a:cubicBezTo>
                      <a:pt x="393760" y="64605"/>
                      <a:pt x="334156" y="41943"/>
                      <a:pt x="274549" y="4194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87" name="Google Shape;11887;p180"/>
              <p:cNvSpPr/>
              <p:nvPr/>
            </p:nvSpPr>
            <p:spPr>
              <a:xfrm>
                <a:off x="12299463" y="-199190"/>
                <a:ext cx="267736" cy="88674"/>
              </a:xfrm>
              <a:custGeom>
                <a:rect b="b" l="l" r="r" t="t"/>
                <a:pathLst>
                  <a:path extrusionOk="0" h="88674" w="267736">
                    <a:moveTo>
                      <a:pt x="246776" y="88674"/>
                    </a:moveTo>
                    <a:cubicBezTo>
                      <a:pt x="241434" y="88674"/>
                      <a:pt x="236036" y="86650"/>
                      <a:pt x="231988" y="82545"/>
                    </a:cubicBezTo>
                    <a:cubicBezTo>
                      <a:pt x="205785" y="56342"/>
                      <a:pt x="170923" y="41891"/>
                      <a:pt x="133868" y="41891"/>
                    </a:cubicBezTo>
                    <a:cubicBezTo>
                      <a:pt x="96813" y="41891"/>
                      <a:pt x="61951" y="56342"/>
                      <a:pt x="35748" y="82545"/>
                    </a:cubicBezTo>
                    <a:cubicBezTo>
                      <a:pt x="27595" y="90698"/>
                      <a:pt x="14324" y="90698"/>
                      <a:pt x="6115" y="82545"/>
                    </a:cubicBezTo>
                    <a:cubicBezTo>
                      <a:pt x="-2038" y="74392"/>
                      <a:pt x="-2038" y="61121"/>
                      <a:pt x="6115" y="52912"/>
                    </a:cubicBezTo>
                    <a:cubicBezTo>
                      <a:pt x="40246" y="18781"/>
                      <a:pt x="85623" y="0"/>
                      <a:pt x="133868" y="0"/>
                    </a:cubicBezTo>
                    <a:cubicBezTo>
                      <a:pt x="182113" y="0"/>
                      <a:pt x="227490" y="18781"/>
                      <a:pt x="261621" y="52912"/>
                    </a:cubicBezTo>
                    <a:cubicBezTo>
                      <a:pt x="269774" y="61065"/>
                      <a:pt x="269774" y="74336"/>
                      <a:pt x="261621" y="82545"/>
                    </a:cubicBezTo>
                    <a:cubicBezTo>
                      <a:pt x="257460" y="86594"/>
                      <a:pt x="252118" y="88674"/>
                      <a:pt x="246777" y="886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888" name="Google Shape;11888;p180"/>
              <p:cNvSpPr/>
              <p:nvPr/>
            </p:nvSpPr>
            <p:spPr>
              <a:xfrm>
                <a:off x="12559863" y="108008"/>
                <a:ext cx="230187" cy="230187"/>
              </a:xfrm>
              <a:custGeom>
                <a:rect b="b" l="l" r="r" t="t"/>
                <a:pathLst>
                  <a:path extrusionOk="0" h="230187" w="230187">
                    <a:moveTo>
                      <a:pt x="167605" y="230187"/>
                    </a:moveTo>
                    <a:cubicBezTo>
                      <a:pt x="150904" y="230187"/>
                      <a:pt x="135217" y="223665"/>
                      <a:pt x="123353" y="211857"/>
                    </a:cubicBezTo>
                    <a:lnTo>
                      <a:pt x="6115" y="94619"/>
                    </a:lnTo>
                    <a:cubicBezTo>
                      <a:pt x="-2038" y="86466"/>
                      <a:pt x="-2038" y="73196"/>
                      <a:pt x="6115" y="64986"/>
                    </a:cubicBezTo>
                    <a:cubicBezTo>
                      <a:pt x="14268" y="56833"/>
                      <a:pt x="27539" y="56833"/>
                      <a:pt x="35748" y="64986"/>
                    </a:cubicBezTo>
                    <a:lnTo>
                      <a:pt x="152986" y="182224"/>
                    </a:lnTo>
                    <a:cubicBezTo>
                      <a:pt x="161026" y="190265"/>
                      <a:pt x="174185" y="190265"/>
                      <a:pt x="182224" y="182224"/>
                    </a:cubicBezTo>
                    <a:cubicBezTo>
                      <a:pt x="190265" y="174183"/>
                      <a:pt x="190265" y="161025"/>
                      <a:pt x="182224" y="152986"/>
                    </a:cubicBezTo>
                    <a:lnTo>
                      <a:pt x="64986" y="35748"/>
                    </a:lnTo>
                    <a:cubicBezTo>
                      <a:pt x="56833" y="27595"/>
                      <a:pt x="56833" y="14324"/>
                      <a:pt x="64986" y="6115"/>
                    </a:cubicBezTo>
                    <a:cubicBezTo>
                      <a:pt x="73140" y="-2038"/>
                      <a:pt x="86410" y="-2038"/>
                      <a:pt x="94619" y="6115"/>
                    </a:cubicBezTo>
                    <a:lnTo>
                      <a:pt x="211857" y="123353"/>
                    </a:lnTo>
                    <a:cubicBezTo>
                      <a:pt x="223665" y="135161"/>
                      <a:pt x="230187" y="150850"/>
                      <a:pt x="230187" y="167605"/>
                    </a:cubicBezTo>
                    <a:cubicBezTo>
                      <a:pt x="230187" y="184306"/>
                      <a:pt x="223665" y="199993"/>
                      <a:pt x="211857" y="211857"/>
                    </a:cubicBezTo>
                    <a:cubicBezTo>
                      <a:pt x="200049" y="223722"/>
                      <a:pt x="184304" y="230187"/>
                      <a:pt x="167605" y="23018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aphicFrame>
        <p:nvGraphicFramePr>
          <p:cNvPr id="11889" name="Google Shape;11889;p180"/>
          <p:cNvGraphicFramePr/>
          <p:nvPr/>
        </p:nvGraphicFramePr>
        <p:xfrm>
          <a:off x="4604990" y="1725363"/>
          <a:ext cx="3000000" cy="3000000"/>
        </p:xfrm>
        <a:graphic>
          <a:graphicData uri="http://schemas.openxmlformats.org/drawingml/2006/table">
            <a:tbl>
              <a:tblPr bandRow="1" firstRow="1">
                <a:noFill/>
                <a:tableStyleId>{A0BF0AAD-81E2-4729-A6F2-3AC11B6F7D1A}</a:tableStyleId>
              </a:tblPr>
              <a:tblGrid>
                <a:gridCol w="1008450"/>
                <a:gridCol w="1904950"/>
                <a:gridCol w="1904950"/>
                <a:gridCol w="747650"/>
              </a:tblGrid>
              <a:tr h="648000">
                <a:tc>
                  <a:txBody>
                    <a:bodyPr/>
                    <a:lstStyle/>
                    <a:p>
                      <a:pPr indent="0" lvl="0" marL="0" marR="0" rtl="0" algn="ctr">
                        <a:lnSpc>
                          <a:spcPct val="90000"/>
                        </a:lnSpc>
                        <a:spcBef>
                          <a:spcPts val="0"/>
                        </a:spcBef>
                        <a:spcAft>
                          <a:spcPts val="0"/>
                        </a:spcAft>
                        <a:buNone/>
                      </a:pPr>
                      <a:r>
                        <a:t/>
                      </a:r>
                      <a:endParaRPr sz="1200">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None/>
                      </a:pPr>
                      <a:r>
                        <a:rPr lang="pt-BR" sz="1000">
                          <a:solidFill>
                            <a:schemeClr val="lt1"/>
                          </a:solidFill>
                          <a:latin typeface="Calibri"/>
                          <a:ea typeface="Calibri"/>
                          <a:cs typeface="Calibri"/>
                          <a:sym typeface="Calibri"/>
                        </a:rPr>
                        <a:t>Porcentagem (n/N) de pacientes com C5 livre &lt;0,5 μg/mL</a:t>
                      </a:r>
                      <a:br>
                        <a:rPr lang="pt-BR" sz="1000">
                          <a:solidFill>
                            <a:schemeClr val="lt1"/>
                          </a:solidFill>
                          <a:latin typeface="Calibri"/>
                          <a:ea typeface="Calibri"/>
                          <a:cs typeface="Calibri"/>
                          <a:sym typeface="Calibri"/>
                        </a:rPr>
                      </a:br>
                      <a:r>
                        <a:rPr lang="pt-BR" sz="1000">
                          <a:solidFill>
                            <a:schemeClr val="lt1"/>
                          </a:solidFill>
                          <a:latin typeface="Calibri"/>
                          <a:ea typeface="Calibri"/>
                          <a:cs typeface="Calibri"/>
                          <a:sym typeface="Calibri"/>
                        </a:rPr>
                        <a:t>que apresentaram BTH</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None/>
                      </a:pPr>
                      <a:r>
                        <a:rPr lang="pt-BR" sz="1000">
                          <a:solidFill>
                            <a:schemeClr val="lt1"/>
                          </a:solidFill>
                          <a:latin typeface="Calibri"/>
                          <a:ea typeface="Calibri"/>
                          <a:cs typeface="Calibri"/>
                          <a:sym typeface="Calibri"/>
                        </a:rPr>
                        <a:t>Porcentagem (n/N) de pacientes com C5 livre ≥0,5 μg/mL</a:t>
                      </a:r>
                      <a:br>
                        <a:rPr lang="pt-BR" sz="1000">
                          <a:solidFill>
                            <a:schemeClr val="lt1"/>
                          </a:solidFill>
                          <a:latin typeface="Calibri"/>
                          <a:ea typeface="Calibri"/>
                          <a:cs typeface="Calibri"/>
                          <a:sym typeface="Calibri"/>
                        </a:rPr>
                      </a:br>
                      <a:r>
                        <a:rPr lang="pt-BR" sz="1000">
                          <a:solidFill>
                            <a:schemeClr val="lt1"/>
                          </a:solidFill>
                          <a:latin typeface="Calibri"/>
                          <a:ea typeface="Calibri"/>
                          <a:cs typeface="Calibri"/>
                          <a:sym typeface="Calibri"/>
                        </a:rPr>
                        <a:t>que apresentaram BTH</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None/>
                      </a:pPr>
                      <a:r>
                        <a:rPr lang="pt-BR" sz="1000">
                          <a:solidFill>
                            <a:schemeClr val="lt1"/>
                          </a:solidFill>
                          <a:latin typeface="Calibri"/>
                          <a:ea typeface="Calibri"/>
                          <a:cs typeface="Calibri"/>
                          <a:sym typeface="Calibri"/>
                        </a:rPr>
                        <a:t>Risco relativo</a:t>
                      </a:r>
                      <a:r>
                        <a:rPr baseline="30000" lang="pt-BR" sz="1000">
                          <a:solidFill>
                            <a:schemeClr val="lt1"/>
                          </a:solidFill>
                          <a:latin typeface="Calibri"/>
                          <a:ea typeface="Calibri"/>
                          <a:cs typeface="Calibri"/>
                          <a:sym typeface="Calibri"/>
                        </a:rPr>
                        <a:t>†</a:t>
                      </a:r>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83450">
                <a:tc>
                  <a:txBody>
                    <a:bodyPr/>
                    <a:lstStyle/>
                    <a:p>
                      <a:pPr indent="0" lvl="0" marL="0" marR="0" rtl="0" algn="l">
                        <a:spcBef>
                          <a:spcPts val="0"/>
                        </a:spcBef>
                        <a:spcAft>
                          <a:spcPts val="0"/>
                        </a:spcAft>
                        <a:buNone/>
                      </a:pPr>
                      <a:r>
                        <a:rPr b="1" lang="pt-BR" sz="1050">
                          <a:solidFill>
                            <a:schemeClr val="lt1"/>
                          </a:solidFill>
                          <a:latin typeface="Calibri"/>
                          <a:ea typeface="Calibri"/>
                          <a:cs typeface="Calibri"/>
                          <a:sym typeface="Calibri"/>
                        </a:rPr>
                        <a:t>ravulizumabe</a:t>
                      </a:r>
                      <a:br>
                        <a:rPr b="1" baseline="30000" lang="pt-BR" sz="1000">
                          <a:solidFill>
                            <a:schemeClr val="lt1"/>
                          </a:solidFill>
                          <a:latin typeface="Calibri"/>
                          <a:ea typeface="Calibri"/>
                          <a:cs typeface="Calibri"/>
                          <a:sym typeface="Calibri"/>
                        </a:rPr>
                      </a:br>
                      <a:r>
                        <a:rPr b="1" lang="pt-BR" sz="1000">
                          <a:solidFill>
                            <a:schemeClr val="lt1"/>
                          </a:solidFill>
                          <a:latin typeface="Calibri"/>
                          <a:ea typeface="Calibri"/>
                          <a:cs typeface="Calibri"/>
                          <a:sym typeface="Calibri"/>
                        </a:rPr>
                        <a:t>(</a:t>
                      </a:r>
                      <a:r>
                        <a:rPr b="1" i="1" lang="pt-BR" sz="1000">
                          <a:solidFill>
                            <a:schemeClr val="lt1"/>
                          </a:solidFill>
                          <a:latin typeface="Calibri"/>
                          <a:ea typeface="Calibri"/>
                          <a:cs typeface="Calibri"/>
                          <a:sym typeface="Calibri"/>
                        </a:rPr>
                        <a:t>n</a:t>
                      </a:r>
                      <a:r>
                        <a:rPr b="1" lang="pt-BR" sz="1000">
                          <a:solidFill>
                            <a:schemeClr val="lt1"/>
                          </a:solidFill>
                          <a:latin typeface="Calibri"/>
                          <a:ea typeface="Calibri"/>
                          <a:cs typeface="Calibri"/>
                          <a:sym typeface="Calibri"/>
                        </a:rPr>
                        <a:t>=125)</a:t>
                      </a:r>
                      <a:endParaRPr b="1" sz="1000">
                        <a:solidFill>
                          <a:schemeClr val="lt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marR="0" rtl="0" algn="ctr">
                        <a:spcBef>
                          <a:spcPts val="0"/>
                        </a:spcBef>
                        <a:spcAft>
                          <a:spcPts val="0"/>
                        </a:spcAft>
                        <a:buNone/>
                      </a:pPr>
                      <a:r>
                        <a:rPr lang="pt-BR" sz="1200">
                          <a:latin typeface="Calibri"/>
                          <a:ea typeface="Calibri"/>
                          <a:cs typeface="Calibri"/>
                          <a:sym typeface="Calibri"/>
                        </a:rPr>
                        <a:t>4,0 (5/125)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200">
                          <a:latin typeface="Calibri"/>
                          <a:ea typeface="Calibri"/>
                          <a:cs typeface="Calibri"/>
                          <a:sym typeface="Calibri"/>
                        </a:rPr>
                        <a:t>NA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t/>
                      </a:r>
                      <a:endParaRPr sz="1200">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83450">
                <a:tc>
                  <a:txBody>
                    <a:bodyPr/>
                    <a:lstStyle/>
                    <a:p>
                      <a:pPr indent="0" lvl="0" marL="0" marR="0" rtl="0" algn="l">
                        <a:spcBef>
                          <a:spcPts val="0"/>
                        </a:spcBef>
                        <a:spcAft>
                          <a:spcPts val="0"/>
                        </a:spcAft>
                        <a:buNone/>
                      </a:pPr>
                      <a:r>
                        <a:rPr b="1" lang="pt-BR" sz="1050">
                          <a:solidFill>
                            <a:schemeClr val="lt1"/>
                          </a:solidFill>
                          <a:latin typeface="Calibri"/>
                          <a:ea typeface="Calibri"/>
                          <a:cs typeface="Calibri"/>
                          <a:sym typeface="Calibri"/>
                        </a:rPr>
                        <a:t>eculizumabe</a:t>
                      </a:r>
                      <a:br>
                        <a:rPr b="1" baseline="30000" lang="pt-BR" sz="1000">
                          <a:solidFill>
                            <a:schemeClr val="lt1"/>
                          </a:solidFill>
                          <a:latin typeface="Calibri"/>
                          <a:ea typeface="Calibri"/>
                          <a:cs typeface="Calibri"/>
                          <a:sym typeface="Calibri"/>
                        </a:rPr>
                      </a:br>
                      <a:r>
                        <a:rPr b="1" lang="pt-BR" sz="1000">
                          <a:solidFill>
                            <a:schemeClr val="lt1"/>
                          </a:solidFill>
                          <a:latin typeface="Calibri"/>
                          <a:ea typeface="Calibri"/>
                          <a:cs typeface="Calibri"/>
                          <a:sym typeface="Calibri"/>
                        </a:rPr>
                        <a:t>(</a:t>
                      </a:r>
                      <a:r>
                        <a:rPr b="1" i="1" lang="pt-BR" sz="1000">
                          <a:solidFill>
                            <a:schemeClr val="lt1"/>
                          </a:solidFill>
                          <a:latin typeface="Calibri"/>
                          <a:ea typeface="Calibri"/>
                          <a:cs typeface="Calibri"/>
                          <a:sym typeface="Calibri"/>
                        </a:rPr>
                        <a:t>n</a:t>
                      </a:r>
                      <a:r>
                        <a:rPr b="1" lang="pt-BR" sz="1000">
                          <a:solidFill>
                            <a:schemeClr val="lt1"/>
                          </a:solidFill>
                          <a:latin typeface="Calibri"/>
                          <a:ea typeface="Calibri"/>
                          <a:cs typeface="Calibri"/>
                          <a:sym typeface="Calibri"/>
                        </a:rPr>
                        <a:t>=121)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spcBef>
                          <a:spcPts val="0"/>
                        </a:spcBef>
                        <a:spcAft>
                          <a:spcPts val="0"/>
                        </a:spcAft>
                        <a:buNone/>
                      </a:pPr>
                      <a:r>
                        <a:rPr lang="pt-BR" sz="1200">
                          <a:latin typeface="Calibri"/>
                          <a:ea typeface="Calibri"/>
                          <a:cs typeface="Calibri"/>
                          <a:sym typeface="Calibri"/>
                        </a:rPr>
                        <a:t>6,6 (7/106)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latin typeface="Calibri"/>
                          <a:ea typeface="Calibri"/>
                          <a:cs typeface="Calibri"/>
                          <a:sym typeface="Calibri"/>
                        </a:rPr>
                        <a:t>40,0 (6/15)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200">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83450">
                <a:tc>
                  <a:txBody>
                    <a:bodyPr/>
                    <a:lstStyle/>
                    <a:p>
                      <a:pPr indent="0" lvl="0" marL="0" marR="0" rtl="0" algn="l">
                        <a:spcBef>
                          <a:spcPts val="0"/>
                        </a:spcBef>
                        <a:spcAft>
                          <a:spcPts val="0"/>
                        </a:spcAft>
                        <a:buNone/>
                      </a:pPr>
                      <a:r>
                        <a:rPr b="1" lang="pt-BR" sz="1050">
                          <a:solidFill>
                            <a:schemeClr val="lt1"/>
                          </a:solidFill>
                          <a:latin typeface="Calibri"/>
                          <a:ea typeface="Calibri"/>
                          <a:cs typeface="Calibri"/>
                          <a:sym typeface="Calibri"/>
                        </a:rPr>
                        <a:t>Combinados</a:t>
                      </a:r>
                      <a:endParaRPr b="1" sz="1200">
                        <a:solidFill>
                          <a:schemeClr val="lt1"/>
                        </a:solidFill>
                        <a:latin typeface="Calibri"/>
                        <a:ea typeface="Calibri"/>
                        <a:cs typeface="Calibri"/>
                        <a:sym typeface="Calibri"/>
                      </a:endParaRPr>
                    </a:p>
                    <a:p>
                      <a:pPr indent="0" lvl="0" marL="0" marR="0" rtl="0" algn="l">
                        <a:spcBef>
                          <a:spcPts val="0"/>
                        </a:spcBef>
                        <a:spcAft>
                          <a:spcPts val="0"/>
                        </a:spcAft>
                        <a:buNone/>
                      </a:pPr>
                      <a:r>
                        <a:rPr b="1" lang="pt-BR" sz="1200">
                          <a:solidFill>
                            <a:schemeClr val="lt1"/>
                          </a:solidFill>
                          <a:latin typeface="Calibri"/>
                          <a:ea typeface="Calibri"/>
                          <a:cs typeface="Calibri"/>
                          <a:sym typeface="Calibri"/>
                        </a:rPr>
                        <a:t>(N=246)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1"/>
                    </a:solidFill>
                  </a:tcPr>
                </a:tc>
                <a:tc>
                  <a:txBody>
                    <a:bodyPr/>
                    <a:lstStyle/>
                    <a:p>
                      <a:pPr indent="0" lvl="0" marL="0" marR="0" rtl="0" algn="ctr">
                        <a:spcBef>
                          <a:spcPts val="0"/>
                        </a:spcBef>
                        <a:spcAft>
                          <a:spcPts val="0"/>
                        </a:spcAft>
                        <a:buNone/>
                      </a:pPr>
                      <a:r>
                        <a:rPr b="1" i="0" lang="pt-BR" sz="1200">
                          <a:latin typeface="Calibri"/>
                          <a:ea typeface="Calibri"/>
                          <a:cs typeface="Calibri"/>
                          <a:sym typeface="Calibri"/>
                        </a:rPr>
                        <a:t>5,2 (12/231)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1" i="0" lang="pt-BR" sz="1200">
                          <a:latin typeface="Calibri"/>
                          <a:ea typeface="Calibri"/>
                          <a:cs typeface="Calibri"/>
                          <a:sym typeface="Calibri"/>
                        </a:rPr>
                        <a:t>40,0 (6/15)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1" i="0" lang="pt-BR" sz="1200">
                          <a:latin typeface="Calibri"/>
                          <a:ea typeface="Calibri"/>
                          <a:cs typeface="Calibri"/>
                          <a:sym typeface="Calibri"/>
                        </a:rPr>
                        <a:t>7,7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aphicFrame>
        <p:nvGraphicFramePr>
          <p:cNvPr id="11890" name="Google Shape;11890;p180"/>
          <p:cNvGraphicFramePr/>
          <p:nvPr/>
        </p:nvGraphicFramePr>
        <p:xfrm>
          <a:off x="4604990" y="4457638"/>
          <a:ext cx="3000000" cy="3000000"/>
        </p:xfrm>
        <a:graphic>
          <a:graphicData uri="http://schemas.openxmlformats.org/drawingml/2006/table">
            <a:tbl>
              <a:tblPr bandRow="1" firstRow="1">
                <a:noFill/>
                <a:tableStyleId>{A0BF0AAD-81E2-4729-A6F2-3AC11B6F7D1A}</a:tableStyleId>
              </a:tblPr>
              <a:tblGrid>
                <a:gridCol w="995975"/>
                <a:gridCol w="1903950"/>
                <a:gridCol w="1903950"/>
                <a:gridCol w="747650"/>
              </a:tblGrid>
              <a:tr h="473450">
                <a:tc>
                  <a:txBody>
                    <a:bodyPr/>
                    <a:lstStyle/>
                    <a:p>
                      <a:pPr indent="0" lvl="0" marL="0" marR="0" rtl="0" algn="l">
                        <a:spcBef>
                          <a:spcPts val="0"/>
                        </a:spcBef>
                        <a:spcAft>
                          <a:spcPts val="0"/>
                        </a:spcAft>
                        <a:buNone/>
                      </a:pPr>
                      <a:r>
                        <a:rPr b="1" lang="pt-BR" sz="1050">
                          <a:solidFill>
                            <a:schemeClr val="lt1"/>
                          </a:solidFill>
                          <a:latin typeface="Calibri"/>
                          <a:ea typeface="Calibri"/>
                          <a:cs typeface="Calibri"/>
                          <a:sym typeface="Calibri"/>
                        </a:rPr>
                        <a:t>ravulizumabe</a:t>
                      </a:r>
                      <a:br>
                        <a:rPr b="1" baseline="30000" lang="pt-BR" sz="1000">
                          <a:solidFill>
                            <a:schemeClr val="lt1"/>
                          </a:solidFill>
                          <a:latin typeface="Calibri"/>
                          <a:ea typeface="Calibri"/>
                          <a:cs typeface="Calibri"/>
                          <a:sym typeface="Calibri"/>
                        </a:rPr>
                      </a:br>
                      <a:r>
                        <a:rPr b="1" lang="pt-BR" sz="1000">
                          <a:solidFill>
                            <a:schemeClr val="lt1"/>
                          </a:solidFill>
                          <a:latin typeface="Calibri"/>
                          <a:ea typeface="Calibri"/>
                          <a:cs typeface="Calibri"/>
                          <a:sym typeface="Calibri"/>
                        </a:rPr>
                        <a:t>(n=97)</a:t>
                      </a:r>
                      <a:endParaRPr b="1" sz="1000">
                        <a:solidFill>
                          <a:schemeClr val="lt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marR="0" rtl="0" algn="ctr">
                        <a:spcBef>
                          <a:spcPts val="0"/>
                        </a:spcBef>
                        <a:spcAft>
                          <a:spcPts val="0"/>
                        </a:spcAft>
                        <a:buNone/>
                      </a:pPr>
                      <a:r>
                        <a:rPr b="0" lang="pt-BR" sz="1000">
                          <a:solidFill>
                            <a:schemeClr val="dk1"/>
                          </a:solidFill>
                          <a:latin typeface="Calibri"/>
                          <a:ea typeface="Calibri"/>
                          <a:cs typeface="Calibri"/>
                          <a:sym typeface="Calibri"/>
                        </a:rPr>
                        <a:t>0 (0/97)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00">
                          <a:solidFill>
                            <a:schemeClr val="dk1"/>
                          </a:solidFill>
                          <a:latin typeface="Calibri"/>
                          <a:ea typeface="Calibri"/>
                          <a:cs typeface="Calibri"/>
                          <a:sym typeface="Calibri"/>
                        </a:rPr>
                        <a:t>NA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t/>
                      </a:r>
                      <a:endParaRPr b="0" sz="10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73450">
                <a:tc>
                  <a:txBody>
                    <a:bodyPr/>
                    <a:lstStyle/>
                    <a:p>
                      <a:pPr indent="0" lvl="0" marL="0" marR="0" rtl="0" algn="l">
                        <a:spcBef>
                          <a:spcPts val="0"/>
                        </a:spcBef>
                        <a:spcAft>
                          <a:spcPts val="0"/>
                        </a:spcAft>
                        <a:buNone/>
                      </a:pPr>
                      <a:r>
                        <a:rPr b="1" lang="pt-BR" sz="1050">
                          <a:solidFill>
                            <a:schemeClr val="lt1"/>
                          </a:solidFill>
                          <a:latin typeface="Calibri"/>
                          <a:ea typeface="Calibri"/>
                          <a:cs typeface="Calibri"/>
                          <a:sym typeface="Calibri"/>
                        </a:rPr>
                        <a:t>eculizumabe</a:t>
                      </a:r>
                      <a:br>
                        <a:rPr b="1" baseline="30000" lang="pt-BR" sz="1000">
                          <a:solidFill>
                            <a:schemeClr val="lt1"/>
                          </a:solidFill>
                          <a:latin typeface="Calibri"/>
                          <a:ea typeface="Calibri"/>
                          <a:cs typeface="Calibri"/>
                          <a:sym typeface="Calibri"/>
                        </a:rPr>
                      </a:br>
                      <a:r>
                        <a:rPr b="1" lang="pt-BR" sz="1000">
                          <a:solidFill>
                            <a:schemeClr val="lt1"/>
                          </a:solidFill>
                          <a:latin typeface="Calibri"/>
                          <a:ea typeface="Calibri"/>
                          <a:cs typeface="Calibri"/>
                          <a:sym typeface="Calibri"/>
                        </a:rPr>
                        <a:t>(n=98)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spcBef>
                          <a:spcPts val="0"/>
                        </a:spcBef>
                        <a:spcAft>
                          <a:spcPts val="0"/>
                        </a:spcAft>
                        <a:buNone/>
                      </a:pPr>
                      <a:r>
                        <a:rPr b="0" lang="pt-BR" sz="1000">
                          <a:latin typeface="Calibri"/>
                          <a:ea typeface="Calibri"/>
                          <a:cs typeface="Calibri"/>
                          <a:sym typeface="Calibri"/>
                        </a:rPr>
                        <a:t>3,3 (3/91)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000">
                          <a:latin typeface="Calibri"/>
                          <a:ea typeface="Calibri"/>
                          <a:cs typeface="Calibri"/>
                          <a:sym typeface="Calibri"/>
                        </a:rPr>
                        <a:t>28,6 (2/7)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sz="1000">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73450">
                <a:tc>
                  <a:txBody>
                    <a:bodyPr/>
                    <a:lstStyle/>
                    <a:p>
                      <a:pPr indent="0" lvl="0" marL="0" marR="0" rtl="0" algn="l">
                        <a:spcBef>
                          <a:spcPts val="0"/>
                        </a:spcBef>
                        <a:spcAft>
                          <a:spcPts val="0"/>
                        </a:spcAft>
                        <a:buNone/>
                      </a:pPr>
                      <a:r>
                        <a:rPr b="1" lang="pt-BR" sz="1050">
                          <a:solidFill>
                            <a:schemeClr val="lt1"/>
                          </a:solidFill>
                          <a:latin typeface="Calibri"/>
                          <a:ea typeface="Calibri"/>
                          <a:cs typeface="Calibri"/>
                          <a:sym typeface="Calibri"/>
                        </a:rPr>
                        <a:t>Combinados</a:t>
                      </a:r>
                      <a:endParaRPr b="1" sz="1200">
                        <a:solidFill>
                          <a:schemeClr val="lt1"/>
                        </a:solidFill>
                        <a:latin typeface="Calibri"/>
                        <a:ea typeface="Calibri"/>
                        <a:cs typeface="Calibri"/>
                        <a:sym typeface="Calibri"/>
                      </a:endParaRPr>
                    </a:p>
                    <a:p>
                      <a:pPr indent="0" lvl="0" marL="0" marR="0" rtl="0" algn="l">
                        <a:spcBef>
                          <a:spcPts val="0"/>
                        </a:spcBef>
                        <a:spcAft>
                          <a:spcPts val="0"/>
                        </a:spcAft>
                        <a:buNone/>
                      </a:pPr>
                      <a:r>
                        <a:rPr b="1" lang="pt-BR" sz="1200">
                          <a:solidFill>
                            <a:schemeClr val="lt1"/>
                          </a:solidFill>
                          <a:latin typeface="Calibri"/>
                          <a:ea typeface="Calibri"/>
                          <a:cs typeface="Calibri"/>
                          <a:sym typeface="Calibri"/>
                        </a:rPr>
                        <a:t>(N=195)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1"/>
                    </a:solidFill>
                  </a:tcPr>
                </a:tc>
                <a:tc>
                  <a:txBody>
                    <a:bodyPr/>
                    <a:lstStyle/>
                    <a:p>
                      <a:pPr indent="0" lvl="0" marL="0" marR="0" rtl="0" algn="ctr">
                        <a:spcBef>
                          <a:spcPts val="0"/>
                        </a:spcBef>
                        <a:spcAft>
                          <a:spcPts val="0"/>
                        </a:spcAft>
                        <a:buNone/>
                      </a:pPr>
                      <a:r>
                        <a:rPr b="1" i="0" lang="pt-BR" sz="1200">
                          <a:latin typeface="Calibri"/>
                          <a:ea typeface="Calibri"/>
                          <a:cs typeface="Calibri"/>
                          <a:sym typeface="Calibri"/>
                        </a:rPr>
                        <a:t>1,6 (3/188)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1" i="0" lang="pt-BR" sz="1200">
                          <a:latin typeface="Calibri"/>
                          <a:ea typeface="Calibri"/>
                          <a:cs typeface="Calibri"/>
                          <a:sym typeface="Calibri"/>
                        </a:rPr>
                        <a:t>28,6 (2/7)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1" i="0" lang="pt-BR" sz="1200">
                          <a:latin typeface="Calibri"/>
                          <a:ea typeface="Calibri"/>
                          <a:cs typeface="Calibri"/>
                          <a:sym typeface="Calibri"/>
                        </a:rPr>
                        <a:t>17,9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pSp>
        <p:nvGrpSpPr>
          <p:cNvPr id="11891" name="Google Shape;11891;p180"/>
          <p:cNvGrpSpPr/>
          <p:nvPr/>
        </p:nvGrpSpPr>
        <p:grpSpPr>
          <a:xfrm>
            <a:off x="10160873" y="2869441"/>
            <a:ext cx="1847135" cy="2515363"/>
            <a:chOff x="10299700" y="2871817"/>
            <a:chExt cx="1847135" cy="2515363"/>
          </a:xfrm>
        </p:grpSpPr>
        <p:sp>
          <p:nvSpPr>
            <p:cNvPr id="11892" name="Google Shape;11892;p180"/>
            <p:cNvSpPr/>
            <p:nvPr/>
          </p:nvSpPr>
          <p:spPr>
            <a:xfrm>
              <a:off x="10299700" y="2871817"/>
              <a:ext cx="1847135" cy="2515363"/>
            </a:xfrm>
            <a:prstGeom prst="rect">
              <a:avLst/>
            </a:prstGeom>
            <a:solidFill>
              <a:schemeClr val="lt1"/>
            </a:solidFill>
            <a:ln cap="flat" cmpd="sng" w="12700">
              <a:solidFill>
                <a:schemeClr val="lt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893" name="Google Shape;11893;p180"/>
            <p:cNvSpPr txBox="1"/>
            <p:nvPr/>
          </p:nvSpPr>
          <p:spPr>
            <a:xfrm>
              <a:off x="10337460" y="3222636"/>
              <a:ext cx="1744876" cy="1938992"/>
            </a:xfrm>
            <a:prstGeom prst="rect">
              <a:avLst/>
            </a:prstGeom>
            <a:noFill/>
            <a:ln>
              <a:noFill/>
            </a:ln>
          </p:spPr>
          <p:txBody>
            <a:bodyPr anchorCtr="0" anchor="t" bIns="45700" lIns="91425" spcFirstLastPara="1" rIns="91425" wrap="square" tIns="45700">
              <a:spAutoFit/>
            </a:bodyPr>
            <a:lstStyle/>
            <a:p>
              <a:pPr indent="0" lvl="0" marL="87312" marR="0" rtl="0" algn="l">
                <a:spcBef>
                  <a:spcPts val="0"/>
                </a:spcBef>
                <a:spcAft>
                  <a:spcPts val="0"/>
                </a:spcAft>
                <a:buNone/>
              </a:pPr>
              <a:r>
                <a:rPr lang="pt-BR" sz="1200">
                  <a:solidFill>
                    <a:schemeClr val="dk1"/>
                  </a:solidFill>
                  <a:latin typeface="Calibri"/>
                  <a:ea typeface="Calibri"/>
                  <a:cs typeface="Calibri"/>
                  <a:sym typeface="Calibri"/>
                </a:rPr>
                <a:t>O risco de BTH foi aproximadamente </a:t>
              </a:r>
              <a:endParaRPr/>
            </a:p>
            <a:p>
              <a:pPr indent="0" lvl="0" marL="87312" marR="0" rtl="0" algn="l">
                <a:spcBef>
                  <a:spcPts val="0"/>
                </a:spcBef>
                <a:spcAft>
                  <a:spcPts val="0"/>
                </a:spcAft>
                <a:buNone/>
              </a:pPr>
              <a:r>
                <a:rPr b="1" lang="pt-BR" sz="1200">
                  <a:solidFill>
                    <a:schemeClr val="dk1"/>
                  </a:solidFill>
                  <a:latin typeface="Calibri"/>
                  <a:ea typeface="Calibri"/>
                  <a:cs typeface="Calibri"/>
                  <a:sym typeface="Calibri"/>
                </a:rPr>
                <a:t>8x (estudo 301) </a:t>
              </a:r>
              <a:endParaRPr/>
            </a:p>
            <a:p>
              <a:pPr indent="0" lvl="0" marL="87312" marR="0" rtl="0" algn="l">
                <a:spcBef>
                  <a:spcPts val="0"/>
                </a:spcBef>
                <a:spcAft>
                  <a:spcPts val="0"/>
                </a:spcAft>
                <a:buNone/>
              </a:pPr>
              <a:r>
                <a:rPr b="1" lang="pt-BR" sz="1200">
                  <a:solidFill>
                    <a:schemeClr val="dk1"/>
                  </a:solidFill>
                  <a:latin typeface="Calibri"/>
                  <a:ea typeface="Calibri"/>
                  <a:cs typeface="Calibri"/>
                  <a:sym typeface="Calibri"/>
                </a:rPr>
                <a:t>e 18x (estudo 302) mais alto</a:t>
              </a:r>
              <a:r>
                <a:rPr lang="pt-BR" sz="1200">
                  <a:solidFill>
                    <a:schemeClr val="dk1"/>
                  </a:solidFill>
                  <a:latin typeface="Calibri"/>
                  <a:ea typeface="Calibri"/>
                  <a:cs typeface="Calibri"/>
                  <a:sym typeface="Calibri"/>
                </a:rPr>
                <a:t> nos pacientes com C5 livre ≥0,5 μg/mL, comparados àqueles com C5 livre &lt;0,5 μg/mL, em qualquer avaliação</a:t>
              </a:r>
              <a:r>
                <a:rPr baseline="30000" lang="pt-BR" sz="1200">
                  <a:solidFill>
                    <a:schemeClr val="dk1"/>
                  </a:solidFill>
                  <a:latin typeface="Calibri"/>
                  <a:ea typeface="Calibri"/>
                  <a:cs typeface="Calibri"/>
                  <a:sym typeface="Calibri"/>
                </a:rPr>
                <a:t>1</a:t>
              </a:r>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854"/>
                                        </p:tgtEl>
                                        <p:attrNameLst>
                                          <p:attrName>style.visibility</p:attrName>
                                        </p:attrNameLst>
                                      </p:cBhvr>
                                      <p:to>
                                        <p:strVal val="visible"/>
                                      </p:to>
                                    </p:set>
                                    <p:animEffect filter="fade" transition="in">
                                      <p:cBhvr>
                                        <p:cTn dur="500"/>
                                        <p:tgtEl>
                                          <p:spTgt spid="11854"/>
                                        </p:tgtEl>
                                      </p:cBhvr>
                                    </p:animEffect>
                                  </p:childTnLst>
                                </p:cTn>
                              </p:par>
                              <p:par>
                                <p:cTn fill="hold" nodeType="withEffect" presetClass="entr" presetID="10" presetSubtype="0">
                                  <p:stCondLst>
                                    <p:cond delay="0"/>
                                  </p:stCondLst>
                                  <p:childTnLst>
                                    <p:set>
                                      <p:cBhvr>
                                        <p:cTn dur="1" fill="hold">
                                          <p:stCondLst>
                                            <p:cond delay="0"/>
                                          </p:stCondLst>
                                        </p:cTn>
                                        <p:tgtEl>
                                          <p:spTgt spid="11844"/>
                                        </p:tgtEl>
                                        <p:attrNameLst>
                                          <p:attrName>style.visibility</p:attrName>
                                        </p:attrNameLst>
                                      </p:cBhvr>
                                      <p:to>
                                        <p:strVal val="visible"/>
                                      </p:to>
                                    </p:set>
                                    <p:animEffect filter="fade" transition="in">
                                      <p:cBhvr>
                                        <p:cTn dur="500"/>
                                        <p:tgtEl>
                                          <p:spTgt spid="11844"/>
                                        </p:tgtEl>
                                      </p:cBhvr>
                                    </p:animEffect>
                                  </p:childTnLst>
                                </p:cTn>
                              </p:par>
                              <p:par>
                                <p:cTn fill="hold" nodeType="withEffect" presetClass="entr" presetID="10" presetSubtype="0">
                                  <p:stCondLst>
                                    <p:cond delay="500"/>
                                  </p:stCondLst>
                                  <p:childTnLst>
                                    <p:set>
                                      <p:cBhvr>
                                        <p:cTn dur="1" fill="hold">
                                          <p:stCondLst>
                                            <p:cond delay="0"/>
                                          </p:stCondLst>
                                        </p:cTn>
                                        <p:tgtEl>
                                          <p:spTgt spid="11845"/>
                                        </p:tgtEl>
                                        <p:attrNameLst>
                                          <p:attrName>style.visibility</p:attrName>
                                        </p:attrNameLst>
                                      </p:cBhvr>
                                      <p:to>
                                        <p:strVal val="visible"/>
                                      </p:to>
                                    </p:set>
                                    <p:animEffect filter="fade" transition="in">
                                      <p:cBhvr>
                                        <p:cTn dur="500"/>
                                        <p:tgtEl>
                                          <p:spTgt spid="11845"/>
                                        </p:tgtEl>
                                      </p:cBhvr>
                                    </p:animEffect>
                                  </p:childTnLst>
                                </p:cTn>
                              </p:par>
                              <p:par>
                                <p:cTn fill="hold" nodeType="withEffect" presetClass="entr" presetID="10" presetSubtype="0">
                                  <p:stCondLst>
                                    <p:cond delay="500"/>
                                  </p:stCondLst>
                                  <p:childTnLst>
                                    <p:set>
                                      <p:cBhvr>
                                        <p:cTn dur="1" fill="hold">
                                          <p:stCondLst>
                                            <p:cond delay="0"/>
                                          </p:stCondLst>
                                        </p:cTn>
                                        <p:tgtEl>
                                          <p:spTgt spid="11850"/>
                                        </p:tgtEl>
                                        <p:attrNameLst>
                                          <p:attrName>style.visibility</p:attrName>
                                        </p:attrNameLst>
                                      </p:cBhvr>
                                      <p:to>
                                        <p:strVal val="visible"/>
                                      </p:to>
                                    </p:set>
                                    <p:animEffect filter="fade" transition="in">
                                      <p:cBhvr>
                                        <p:cTn dur="500"/>
                                        <p:tgtEl>
                                          <p:spTgt spid="11850"/>
                                        </p:tgtEl>
                                      </p:cBhvr>
                                    </p:animEffect>
                                  </p:childTnLst>
                                </p:cTn>
                              </p:par>
                              <p:par>
                                <p:cTn fill="hold" nodeType="withEffect" presetClass="entr" presetID="10" presetSubtype="0">
                                  <p:stCondLst>
                                    <p:cond delay="500"/>
                                  </p:stCondLst>
                                  <p:childTnLst>
                                    <p:set>
                                      <p:cBhvr>
                                        <p:cTn dur="1" fill="hold">
                                          <p:stCondLst>
                                            <p:cond delay="0"/>
                                          </p:stCondLst>
                                        </p:cTn>
                                        <p:tgtEl>
                                          <p:spTgt spid="11851"/>
                                        </p:tgtEl>
                                        <p:attrNameLst>
                                          <p:attrName>style.visibility</p:attrName>
                                        </p:attrNameLst>
                                      </p:cBhvr>
                                      <p:to>
                                        <p:strVal val="visible"/>
                                      </p:to>
                                    </p:set>
                                    <p:animEffect filter="fade" transition="in">
                                      <p:cBhvr>
                                        <p:cTn dur="500"/>
                                        <p:tgtEl>
                                          <p:spTgt spid="11851"/>
                                        </p:tgtEl>
                                      </p:cBhvr>
                                    </p:animEffect>
                                  </p:childTnLst>
                                </p:cTn>
                              </p:par>
                              <p:par>
                                <p:cTn fill="hold" nodeType="withEffect" presetClass="entr" presetID="10" presetSubtype="0">
                                  <p:stCondLst>
                                    <p:cond delay="500"/>
                                  </p:stCondLst>
                                  <p:childTnLst>
                                    <p:set>
                                      <p:cBhvr>
                                        <p:cTn dur="1" fill="hold">
                                          <p:stCondLst>
                                            <p:cond delay="0"/>
                                          </p:stCondLst>
                                        </p:cTn>
                                        <p:tgtEl>
                                          <p:spTgt spid="11889"/>
                                        </p:tgtEl>
                                        <p:attrNameLst>
                                          <p:attrName>style.visibility</p:attrName>
                                        </p:attrNameLst>
                                      </p:cBhvr>
                                      <p:to>
                                        <p:strVal val="visible"/>
                                      </p:to>
                                    </p:set>
                                    <p:animEffect filter="fade" transition="in">
                                      <p:cBhvr>
                                        <p:cTn dur="500"/>
                                        <p:tgtEl>
                                          <p:spTgt spid="11889"/>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1846"/>
                                        </p:tgtEl>
                                        <p:attrNameLst>
                                          <p:attrName>style.visibility</p:attrName>
                                        </p:attrNameLst>
                                      </p:cBhvr>
                                      <p:to>
                                        <p:strVal val="visible"/>
                                      </p:to>
                                    </p:set>
                                    <p:animEffect filter="fade" transition="in">
                                      <p:cBhvr>
                                        <p:cTn dur="500"/>
                                        <p:tgtEl>
                                          <p:spTgt spid="11846"/>
                                        </p:tgtEl>
                                      </p:cBhvr>
                                    </p:animEffect>
                                  </p:childTnLst>
                                </p:cTn>
                              </p:par>
                              <p:par>
                                <p:cTn fill="hold" nodeType="withEffect" presetClass="entr" presetID="10" presetSubtype="0">
                                  <p:stCondLst>
                                    <p:cond delay="500"/>
                                  </p:stCondLst>
                                  <p:childTnLst>
                                    <p:set>
                                      <p:cBhvr>
                                        <p:cTn dur="1" fill="hold">
                                          <p:stCondLst>
                                            <p:cond delay="0"/>
                                          </p:stCondLst>
                                        </p:cTn>
                                        <p:tgtEl>
                                          <p:spTgt spid="11852"/>
                                        </p:tgtEl>
                                        <p:attrNameLst>
                                          <p:attrName>style.visibility</p:attrName>
                                        </p:attrNameLst>
                                      </p:cBhvr>
                                      <p:to>
                                        <p:strVal val="visible"/>
                                      </p:to>
                                    </p:set>
                                    <p:animEffect filter="fade" transition="in">
                                      <p:cBhvr>
                                        <p:cTn dur="500"/>
                                        <p:tgtEl>
                                          <p:spTgt spid="11852"/>
                                        </p:tgtEl>
                                      </p:cBhvr>
                                    </p:animEffect>
                                  </p:childTnLst>
                                </p:cTn>
                              </p:par>
                              <p:par>
                                <p:cTn fill="hold" nodeType="withEffect" presetClass="entr" presetID="10" presetSubtype="0">
                                  <p:stCondLst>
                                    <p:cond delay="500"/>
                                  </p:stCondLst>
                                  <p:childTnLst>
                                    <p:set>
                                      <p:cBhvr>
                                        <p:cTn dur="1" fill="hold">
                                          <p:stCondLst>
                                            <p:cond delay="0"/>
                                          </p:stCondLst>
                                        </p:cTn>
                                        <p:tgtEl>
                                          <p:spTgt spid="11853"/>
                                        </p:tgtEl>
                                        <p:attrNameLst>
                                          <p:attrName>style.visibility</p:attrName>
                                        </p:attrNameLst>
                                      </p:cBhvr>
                                      <p:to>
                                        <p:strVal val="visible"/>
                                      </p:to>
                                    </p:set>
                                    <p:animEffect filter="fade" transition="in">
                                      <p:cBhvr>
                                        <p:cTn dur="500"/>
                                        <p:tgtEl>
                                          <p:spTgt spid="11853"/>
                                        </p:tgtEl>
                                      </p:cBhvr>
                                    </p:animEffect>
                                  </p:childTnLst>
                                </p:cTn>
                              </p:par>
                              <p:par>
                                <p:cTn fill="hold" nodeType="withEffect" presetClass="entr" presetID="10" presetSubtype="0">
                                  <p:stCondLst>
                                    <p:cond delay="500"/>
                                  </p:stCondLst>
                                  <p:childTnLst>
                                    <p:set>
                                      <p:cBhvr>
                                        <p:cTn dur="1" fill="hold">
                                          <p:stCondLst>
                                            <p:cond delay="0"/>
                                          </p:stCondLst>
                                        </p:cTn>
                                        <p:tgtEl>
                                          <p:spTgt spid="11890"/>
                                        </p:tgtEl>
                                        <p:attrNameLst>
                                          <p:attrName>style.visibility</p:attrName>
                                        </p:attrNameLst>
                                      </p:cBhvr>
                                      <p:to>
                                        <p:strVal val="visible"/>
                                      </p:to>
                                    </p:set>
                                    <p:animEffect filter="fade" transition="in">
                                      <p:cBhvr>
                                        <p:cTn dur="500"/>
                                        <p:tgtEl>
                                          <p:spTgt spid="11890"/>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1891"/>
                                        </p:tgtEl>
                                        <p:attrNameLst>
                                          <p:attrName>style.visibility</p:attrName>
                                        </p:attrNameLst>
                                      </p:cBhvr>
                                      <p:to>
                                        <p:strVal val="visible"/>
                                      </p:to>
                                    </p:set>
                                    <p:animEffect filter="fade" transition="in">
                                      <p:cBhvr>
                                        <p:cTn dur="500"/>
                                        <p:tgtEl>
                                          <p:spTgt spid="1189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97" name="Shape 11897"/>
        <p:cNvGrpSpPr/>
        <p:nvPr/>
      </p:nvGrpSpPr>
      <p:grpSpPr>
        <a:xfrm>
          <a:off x="0" y="0"/>
          <a:ext cx="0" cy="0"/>
          <a:chOff x="0" y="0"/>
          <a:chExt cx="0" cy="0"/>
        </a:xfrm>
      </p:grpSpPr>
      <p:pic>
        <p:nvPicPr>
          <p:cNvPr id="11898" name="Google Shape;11898;p181"/>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1899" name="Google Shape;11899;p181"/>
          <p:cNvSpPr/>
          <p:nvPr/>
        </p:nvSpPr>
        <p:spPr>
          <a:xfrm flipH="1">
            <a:off x="4597399" y="14895"/>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900" name="Google Shape;11900;p181"/>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1901" name="Google Shape;11901;p181"/>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1902" name="Google Shape;11902;p181"/>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1903" name="Google Shape;11903;p181"/>
          <p:cNvSpPr/>
          <p:nvPr/>
        </p:nvSpPr>
        <p:spPr>
          <a:xfrm>
            <a:off x="5093055" y="2743723"/>
            <a:ext cx="6082946" cy="218521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rgbClr val="FFFFFF"/>
                </a:solidFill>
                <a:latin typeface="Lustria"/>
                <a:ea typeface="Lustria"/>
                <a:cs typeface="Lustria"/>
                <a:sym typeface="Lustria"/>
              </a:rPr>
              <a:t>Ravulizumabe </a:t>
            </a:r>
            <a:r>
              <a:rPr b="1" lang="pt-BR" sz="3200">
                <a:solidFill>
                  <a:srgbClr val="FFFFFF"/>
                </a:solidFill>
                <a:latin typeface="Lustria"/>
                <a:ea typeface="Lustria"/>
                <a:cs typeface="Lustria"/>
                <a:sym typeface="Lustria"/>
              </a:rPr>
              <a:t>reduz o risco de trombose</a:t>
            </a:r>
            <a:r>
              <a:rPr b="1" lang="pt-BR" sz="2800">
                <a:solidFill>
                  <a:srgbClr val="FFFFFF"/>
                </a:solidFill>
                <a:latin typeface="Lustria"/>
                <a:ea typeface="Lustria"/>
                <a:cs typeface="Lustria"/>
                <a:sym typeface="Lustria"/>
              </a:rPr>
              <a:t> </a:t>
            </a:r>
            <a:r>
              <a:rPr lang="pt-BR" sz="2400">
                <a:solidFill>
                  <a:srgbClr val="FFFFFF"/>
                </a:solidFill>
                <a:latin typeface="Lustria"/>
                <a:ea typeface="Lustria"/>
                <a:cs typeface="Lustria"/>
                <a:sym typeface="Lustria"/>
              </a:rPr>
              <a:t>em pacientes adultos com hemoglobinúria paroxística noturna e alta atividade da doença: dados de </a:t>
            </a:r>
            <a:r>
              <a:rPr b="1" lang="pt-BR" sz="2400">
                <a:solidFill>
                  <a:srgbClr val="FFFFFF"/>
                </a:solidFill>
                <a:latin typeface="Lustria"/>
                <a:ea typeface="Lustria"/>
                <a:cs typeface="Lustria"/>
                <a:sym typeface="Lustria"/>
              </a:rPr>
              <a:t>2 anos de um estudo aberto de fase III</a:t>
            </a:r>
            <a:endParaRPr b="1" sz="1200">
              <a:solidFill>
                <a:srgbClr val="FFFFFF"/>
              </a:solidFill>
              <a:latin typeface="Lustria"/>
              <a:ea typeface="Lustria"/>
              <a:cs typeface="Lustria"/>
              <a:sym typeface="Lustria"/>
            </a:endParaRPr>
          </a:p>
        </p:txBody>
      </p:sp>
      <p:grpSp>
        <p:nvGrpSpPr>
          <p:cNvPr id="11904" name="Google Shape;11904;p181"/>
          <p:cNvGrpSpPr/>
          <p:nvPr/>
        </p:nvGrpSpPr>
        <p:grpSpPr>
          <a:xfrm>
            <a:off x="5220900" y="1604191"/>
            <a:ext cx="983316" cy="983316"/>
            <a:chOff x="-951397" y="1963883"/>
            <a:chExt cx="571500" cy="571500"/>
          </a:xfrm>
        </p:grpSpPr>
        <p:sp>
          <p:nvSpPr>
            <p:cNvPr id="11905" name="Google Shape;11905;p181"/>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906" name="Google Shape;11906;p181"/>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907" name="Google Shape;11907;p181"/>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908" name="Google Shape;11908;p181"/>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1909" name="Google Shape;11909;p181"/>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899"/>
                                        </p:tgtEl>
                                        <p:attrNameLst>
                                          <p:attrName>style.visibility</p:attrName>
                                        </p:attrNameLst>
                                      </p:cBhvr>
                                      <p:to>
                                        <p:strVal val="visible"/>
                                      </p:to>
                                    </p:set>
                                    <p:animEffect filter="fade" transition="in">
                                      <p:cBhvr>
                                        <p:cTn dur="500"/>
                                        <p:tgtEl>
                                          <p:spTgt spid="11899"/>
                                        </p:tgtEl>
                                      </p:cBhvr>
                                    </p:animEffect>
                                  </p:childTnLst>
                                </p:cTn>
                              </p:par>
                              <p:par>
                                <p:cTn fill="hold" nodeType="withEffect" presetClass="entr" presetID="10" presetSubtype="0">
                                  <p:stCondLst>
                                    <p:cond delay="0"/>
                                  </p:stCondLst>
                                  <p:childTnLst>
                                    <p:set>
                                      <p:cBhvr>
                                        <p:cTn dur="1" fill="hold">
                                          <p:stCondLst>
                                            <p:cond delay="0"/>
                                          </p:stCondLst>
                                        </p:cTn>
                                        <p:tgtEl>
                                          <p:spTgt spid="11900"/>
                                        </p:tgtEl>
                                        <p:attrNameLst>
                                          <p:attrName>style.visibility</p:attrName>
                                        </p:attrNameLst>
                                      </p:cBhvr>
                                      <p:to>
                                        <p:strVal val="visible"/>
                                      </p:to>
                                    </p:set>
                                    <p:animEffect filter="fade" transition="in">
                                      <p:cBhvr>
                                        <p:cTn dur="500"/>
                                        <p:tgtEl>
                                          <p:spTgt spid="11900"/>
                                        </p:tgtEl>
                                      </p:cBhvr>
                                    </p:animEffect>
                                  </p:childTnLst>
                                </p:cTn>
                              </p:par>
                              <p:par>
                                <p:cTn fill="hold" nodeType="withEffect" presetClass="entr" presetID="10" presetSubtype="0">
                                  <p:stCondLst>
                                    <p:cond delay="500"/>
                                  </p:stCondLst>
                                  <p:childTnLst>
                                    <p:set>
                                      <p:cBhvr>
                                        <p:cTn dur="1" fill="hold">
                                          <p:stCondLst>
                                            <p:cond delay="0"/>
                                          </p:stCondLst>
                                        </p:cTn>
                                        <p:tgtEl>
                                          <p:spTgt spid="11903"/>
                                        </p:tgtEl>
                                        <p:attrNameLst>
                                          <p:attrName>style.visibility</p:attrName>
                                        </p:attrNameLst>
                                      </p:cBhvr>
                                      <p:to>
                                        <p:strVal val="visible"/>
                                      </p:to>
                                    </p:set>
                                    <p:animEffect filter="fade" transition="in">
                                      <p:cBhvr>
                                        <p:cTn dur="500"/>
                                        <p:tgtEl>
                                          <p:spTgt spid="11903"/>
                                        </p:tgtEl>
                                      </p:cBhvr>
                                    </p:animEffect>
                                  </p:childTnLst>
                                </p:cTn>
                              </p:par>
                              <p:par>
                                <p:cTn fill="hold" nodeType="withEffect" presetClass="entr" presetID="10" presetSubtype="0">
                                  <p:stCondLst>
                                    <p:cond delay="500"/>
                                  </p:stCondLst>
                                  <p:childTnLst>
                                    <p:set>
                                      <p:cBhvr>
                                        <p:cTn dur="1" fill="hold">
                                          <p:stCondLst>
                                            <p:cond delay="0"/>
                                          </p:stCondLst>
                                        </p:cTn>
                                        <p:tgtEl>
                                          <p:spTgt spid="11904"/>
                                        </p:tgtEl>
                                        <p:attrNameLst>
                                          <p:attrName>style.visibility</p:attrName>
                                        </p:attrNameLst>
                                      </p:cBhvr>
                                      <p:to>
                                        <p:strVal val="visible"/>
                                      </p:to>
                                    </p:set>
                                    <p:animEffect filter="fade" transition="in">
                                      <p:cBhvr>
                                        <p:cTn dur="500"/>
                                        <p:tgtEl>
                                          <p:spTgt spid="119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14" name="Shape 11914"/>
        <p:cNvGrpSpPr/>
        <p:nvPr/>
      </p:nvGrpSpPr>
      <p:grpSpPr>
        <a:xfrm>
          <a:off x="0" y="0"/>
          <a:ext cx="0" cy="0"/>
          <a:chOff x="0" y="0"/>
          <a:chExt cx="0" cy="0"/>
        </a:xfrm>
      </p:grpSpPr>
      <p:sp>
        <p:nvSpPr>
          <p:cNvPr id="11915" name="Google Shape;11915;p182"/>
          <p:cNvSpPr/>
          <p:nvPr/>
        </p:nvSpPr>
        <p:spPr>
          <a:xfrm flipH="1">
            <a:off x="524248" y="2390798"/>
            <a:ext cx="11126789" cy="307029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Arial"/>
              <a:ea typeface="Arial"/>
              <a:cs typeface="Arial"/>
              <a:sym typeface="Arial"/>
            </a:endParaRPr>
          </a:p>
        </p:txBody>
      </p:sp>
      <p:sp>
        <p:nvSpPr>
          <p:cNvPr id="11916" name="Google Shape;11916;p182"/>
          <p:cNvSpPr txBox="1"/>
          <p:nvPr/>
        </p:nvSpPr>
        <p:spPr>
          <a:xfrm>
            <a:off x="296270" y="385036"/>
            <a:ext cx="11238506"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400">
                <a:solidFill>
                  <a:schemeClr val="accent1"/>
                </a:solidFill>
                <a:latin typeface="Lustria"/>
                <a:ea typeface="Lustria"/>
                <a:cs typeface="Lustria"/>
                <a:sym typeface="Lustria"/>
              </a:rPr>
              <a:t>Efetividade em longo prazo de ravulizumabe na prevenção de MAVEs e TE no estudo fase III RCT ALXN1210-PNH-301, em pacientes com HPN e alta atividade da doença – análise post-hoc</a:t>
            </a:r>
            <a:r>
              <a:rPr b="1" baseline="30000" lang="pt-BR" sz="2400">
                <a:solidFill>
                  <a:schemeClr val="accent1"/>
                </a:solidFill>
                <a:latin typeface="Lustria"/>
                <a:ea typeface="Lustria"/>
                <a:cs typeface="Lustria"/>
                <a:sym typeface="Lustria"/>
              </a:rPr>
              <a:t>1</a:t>
            </a:r>
            <a:endParaRPr/>
          </a:p>
        </p:txBody>
      </p:sp>
      <p:sp>
        <p:nvSpPr>
          <p:cNvPr id="11917" name="Google Shape;11917;p182"/>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†Níveis de DHL ≥1,5x LSN e presença de 1 sintomas relacionados à HPN dentro de 3 meses a contar da triagem. </a:t>
            </a:r>
            <a:endParaRPr/>
          </a:p>
          <a:p>
            <a:pPr indent="0" lvl="0" marL="0" rtl="0" algn="l">
              <a:lnSpc>
                <a:spcPct val="90000"/>
              </a:lnSpc>
              <a:spcBef>
                <a:spcPts val="0"/>
              </a:spcBef>
              <a:spcAft>
                <a:spcPts val="0"/>
              </a:spcAft>
              <a:buClr>
                <a:schemeClr val="dk1"/>
              </a:buClr>
              <a:buSzPts val="700"/>
              <a:buNone/>
            </a:pPr>
            <a:r>
              <a:rPr lang="pt-BR" sz="700"/>
              <a:t>‡ Inclui TE e não TE (amputação ´(não traumática e não diabética), infarto do miocárdio, ataque isquêmico transitório, angina instável, gangrena (não traumática e não diabética) e especificados se outros].</a:t>
            </a:r>
            <a:endParaRPr/>
          </a:p>
          <a:p>
            <a:pPr indent="0" lvl="0" marL="0" rtl="0" algn="l">
              <a:lnSpc>
                <a:spcPct val="90000"/>
              </a:lnSpc>
              <a:spcBef>
                <a:spcPts val="0"/>
              </a:spcBef>
              <a:spcAft>
                <a:spcPts val="0"/>
              </a:spcAft>
              <a:buClr>
                <a:schemeClr val="dk1"/>
              </a:buClr>
              <a:buSzPts val="700"/>
              <a:buNone/>
            </a:pPr>
            <a:r>
              <a:rPr lang="pt-BR" sz="700"/>
              <a:t>§Incluiu tromboflebite/trombose venosa profunda, trombose da veia renal, trombose da artéria renal, trombose venosa mesentérica/visceral, trombose arterial mesentérica/visceral, trombose de veia hepática/portal, trombose dérmica, oclusão vascular periférica aguda, oclusão arterial cerebral/acidente cerebrovascular, oclusão venosa cerebral e embolia pulmonar.</a:t>
            </a:r>
            <a:endParaRPr/>
          </a:p>
          <a:p>
            <a:pPr indent="0" lvl="0" marL="0" rtl="0" algn="l">
              <a:lnSpc>
                <a:spcPct val="90000"/>
              </a:lnSpc>
              <a:spcBef>
                <a:spcPts val="0"/>
              </a:spcBef>
              <a:spcAft>
                <a:spcPts val="0"/>
              </a:spcAft>
              <a:buClr>
                <a:schemeClr val="dk1"/>
              </a:buClr>
              <a:buSzPts val="700"/>
              <a:buNone/>
            </a:pPr>
            <a:r>
              <a:rPr lang="pt-BR" sz="700"/>
              <a:t>Abreviações: AAD = alta atividade da doença; DHL = desidrogenase láctica; MAVE = evento adverso vascular maior; TE = tromboembolismo; LSN = limite superior da normalidade.</a:t>
            </a:r>
            <a:endParaRPr/>
          </a:p>
          <a:p>
            <a:pPr indent="0" lvl="0" marL="0" rtl="0" algn="l">
              <a:lnSpc>
                <a:spcPct val="90000"/>
              </a:lnSpc>
              <a:spcBef>
                <a:spcPts val="0"/>
              </a:spcBef>
              <a:spcAft>
                <a:spcPts val="0"/>
              </a:spcAft>
              <a:buClr>
                <a:schemeClr val="dk1"/>
              </a:buClr>
              <a:buSzPts val="700"/>
              <a:buNone/>
            </a:pPr>
            <a:r>
              <a:rPr lang="pt-BR" sz="700"/>
              <a:t>Referências: 1. Peffault de Latour R et al. Oral presentation [Abstract S301]. Poster presented at: 26th Annual Congress of the European Hematology Association; June 9-17, 2021 (virtual meeting); </a:t>
            </a:r>
            <a:endParaRPr/>
          </a:p>
        </p:txBody>
      </p:sp>
      <p:sp>
        <p:nvSpPr>
          <p:cNvPr id="11918" name="Google Shape;11918;p182"/>
          <p:cNvSpPr txBox="1"/>
          <p:nvPr/>
        </p:nvSpPr>
        <p:spPr>
          <a:xfrm>
            <a:off x="296269" y="1247515"/>
            <a:ext cx="924701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ALXN1210-PNH-301: Análise </a:t>
            </a:r>
            <a:r>
              <a:rPr i="1" lang="pt-BR" sz="2400">
                <a:solidFill>
                  <a:schemeClr val="dk2"/>
                </a:solidFill>
                <a:latin typeface="Calibri"/>
                <a:ea typeface="Calibri"/>
                <a:cs typeface="Calibri"/>
                <a:sym typeface="Calibri"/>
              </a:rPr>
              <a:t>post-hoc </a:t>
            </a:r>
            <a:r>
              <a:rPr lang="pt-BR" sz="2400">
                <a:solidFill>
                  <a:schemeClr val="dk2"/>
                </a:solidFill>
                <a:latin typeface="Calibri"/>
                <a:ea typeface="Calibri"/>
                <a:cs typeface="Calibri"/>
                <a:sym typeface="Calibri"/>
              </a:rPr>
              <a:t>de MAVE e TE</a:t>
            </a:r>
            <a:endParaRPr/>
          </a:p>
        </p:txBody>
      </p:sp>
      <p:grpSp>
        <p:nvGrpSpPr>
          <p:cNvPr id="11919" name="Google Shape;11919;p182"/>
          <p:cNvGrpSpPr/>
          <p:nvPr/>
        </p:nvGrpSpPr>
        <p:grpSpPr>
          <a:xfrm>
            <a:off x="-698500" y="1763233"/>
            <a:ext cx="11760200" cy="1652782"/>
            <a:chOff x="-698500" y="1523034"/>
            <a:chExt cx="11760200" cy="1652782"/>
          </a:xfrm>
        </p:grpSpPr>
        <p:sp>
          <p:nvSpPr>
            <p:cNvPr id="11920" name="Google Shape;11920;p182"/>
            <p:cNvSpPr/>
            <p:nvPr/>
          </p:nvSpPr>
          <p:spPr>
            <a:xfrm>
              <a:off x="-698500" y="1805184"/>
              <a:ext cx="11760200" cy="1094484"/>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1921" name="Google Shape;11921;p182"/>
            <p:cNvGrpSpPr/>
            <p:nvPr/>
          </p:nvGrpSpPr>
          <p:grpSpPr>
            <a:xfrm>
              <a:off x="460749" y="1523034"/>
              <a:ext cx="9419850" cy="1652782"/>
              <a:chOff x="460749" y="1523034"/>
              <a:chExt cx="9419850" cy="1652782"/>
            </a:xfrm>
          </p:grpSpPr>
          <p:sp>
            <p:nvSpPr>
              <p:cNvPr id="11922" name="Google Shape;11922;p182"/>
              <p:cNvSpPr txBox="1"/>
              <p:nvPr/>
            </p:nvSpPr>
            <p:spPr>
              <a:xfrm>
                <a:off x="2473431" y="1954467"/>
                <a:ext cx="7407168"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lt1"/>
                    </a:solidFill>
                    <a:latin typeface="Lustria"/>
                    <a:ea typeface="Lustria"/>
                    <a:cs typeface="Lustria"/>
                    <a:sym typeface="Lustria"/>
                  </a:rPr>
                  <a:t>Dados de </a:t>
                </a:r>
                <a:r>
                  <a:rPr b="1" lang="pt-BR" sz="1600">
                    <a:solidFill>
                      <a:schemeClr val="lt1"/>
                    </a:solidFill>
                    <a:latin typeface="Lustria"/>
                    <a:ea typeface="Lustria"/>
                    <a:cs typeface="Lustria"/>
                    <a:sym typeface="Lustria"/>
                  </a:rPr>
                  <a:t>2 anos de pacientes adultos com HPN e alta atividade da doença</a:t>
                </a:r>
                <a:r>
                  <a:rPr b="1" baseline="30000" lang="pt-BR" sz="1600">
                    <a:solidFill>
                      <a:schemeClr val="lt1"/>
                    </a:solidFill>
                    <a:latin typeface="Lustria"/>
                    <a:ea typeface="Lustria"/>
                    <a:cs typeface="Lustria"/>
                    <a:sym typeface="Lustria"/>
                  </a:rPr>
                  <a:t>†</a:t>
                </a:r>
                <a:r>
                  <a:rPr b="1" lang="pt-BR" sz="1600">
                    <a:solidFill>
                      <a:schemeClr val="lt1"/>
                    </a:solidFill>
                    <a:latin typeface="Lustria"/>
                    <a:ea typeface="Lustria"/>
                    <a:cs typeface="Lustria"/>
                    <a:sym typeface="Lustria"/>
                  </a:rPr>
                  <a:t> </a:t>
                </a:r>
                <a:r>
                  <a:rPr lang="pt-BR" sz="1600">
                    <a:solidFill>
                      <a:schemeClr val="lt1"/>
                    </a:solidFill>
                    <a:latin typeface="Lustria"/>
                    <a:ea typeface="Lustria"/>
                    <a:cs typeface="Lustria"/>
                    <a:sym typeface="Lustria"/>
                  </a:rPr>
                  <a:t>coletados durante o estudo aberto multicêntrico e randomizado de fase III 301 (pacientes virgens de tratamento), em andamento</a:t>
                </a:r>
                <a:r>
                  <a:rPr baseline="30000" lang="pt-BR" sz="1600">
                    <a:solidFill>
                      <a:schemeClr val="lt1"/>
                    </a:solidFill>
                    <a:latin typeface="Lustria"/>
                    <a:ea typeface="Lustria"/>
                    <a:cs typeface="Lustria"/>
                    <a:sym typeface="Lustria"/>
                  </a:rPr>
                  <a:t>1 </a:t>
                </a:r>
                <a:endParaRPr/>
              </a:p>
            </p:txBody>
          </p:sp>
          <p:grpSp>
            <p:nvGrpSpPr>
              <p:cNvPr id="11923" name="Google Shape;11923;p182"/>
              <p:cNvGrpSpPr/>
              <p:nvPr/>
            </p:nvGrpSpPr>
            <p:grpSpPr>
              <a:xfrm>
                <a:off x="460749" y="1523034"/>
                <a:ext cx="1764939" cy="1652782"/>
                <a:chOff x="460749" y="1523034"/>
                <a:chExt cx="1764939" cy="1652782"/>
              </a:xfrm>
            </p:grpSpPr>
            <p:sp>
              <p:nvSpPr>
                <p:cNvPr id="11924" name="Google Shape;11924;p182"/>
                <p:cNvSpPr/>
                <p:nvPr/>
              </p:nvSpPr>
              <p:spPr>
                <a:xfrm>
                  <a:off x="524249" y="1523034"/>
                  <a:ext cx="1652774" cy="165278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1925" name="Google Shape;11925;p182"/>
                <p:cNvSpPr/>
                <p:nvPr/>
              </p:nvSpPr>
              <p:spPr>
                <a:xfrm>
                  <a:off x="460749" y="2348916"/>
                  <a:ext cx="1764939" cy="63092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pt-BR" sz="1400">
                      <a:solidFill>
                        <a:schemeClr val="dk2"/>
                      </a:solidFill>
                      <a:latin typeface="Calibri"/>
                      <a:ea typeface="Calibri"/>
                      <a:cs typeface="Calibri"/>
                      <a:sym typeface="Calibri"/>
                    </a:rPr>
                    <a:t>Estudo clínico NCT02946463</a:t>
                  </a:r>
                  <a:endParaRPr/>
                </a:p>
              </p:txBody>
            </p:sp>
          </p:grpSp>
        </p:grpSp>
      </p:grpSp>
      <p:sp>
        <p:nvSpPr>
          <p:cNvPr id="11926" name="Google Shape;11926;p182"/>
          <p:cNvSpPr/>
          <p:nvPr/>
        </p:nvSpPr>
        <p:spPr>
          <a:xfrm>
            <a:off x="1938085" y="4562292"/>
            <a:ext cx="9373844" cy="68767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800">
                <a:solidFill>
                  <a:schemeClr val="dk2"/>
                </a:solidFill>
                <a:latin typeface="Calibri"/>
                <a:ea typeface="Calibri"/>
                <a:cs typeface="Calibri"/>
                <a:sym typeface="Calibri"/>
              </a:rPr>
              <a:t>Principal desfecho: </a:t>
            </a:r>
            <a:r>
              <a:rPr lang="pt-BR" sz="1800">
                <a:solidFill>
                  <a:schemeClr val="dk2"/>
                </a:solidFill>
                <a:latin typeface="Calibri"/>
                <a:ea typeface="Calibri"/>
                <a:cs typeface="Calibri"/>
                <a:sym typeface="Calibri"/>
              </a:rPr>
              <a:t>comparação da proporção de pacientes que apresentam MAVE</a:t>
            </a:r>
            <a:r>
              <a:rPr baseline="30000" lang="pt-BR" sz="1800">
                <a:solidFill>
                  <a:schemeClr val="dk2"/>
                </a:solidFill>
                <a:latin typeface="Calibri"/>
                <a:ea typeface="Calibri"/>
                <a:cs typeface="Calibri"/>
                <a:sym typeface="Calibri"/>
              </a:rPr>
              <a:t>‡</a:t>
            </a:r>
            <a:r>
              <a:rPr lang="pt-BR" sz="1800">
                <a:solidFill>
                  <a:schemeClr val="dk2"/>
                </a:solidFill>
                <a:latin typeface="Calibri"/>
                <a:ea typeface="Calibri"/>
                <a:cs typeface="Calibri"/>
                <a:sym typeface="Calibri"/>
              </a:rPr>
              <a:t> ou TE</a:t>
            </a:r>
            <a:r>
              <a:rPr baseline="30000" lang="pt-BR" sz="1800">
                <a:solidFill>
                  <a:schemeClr val="dk2"/>
                </a:solidFill>
                <a:latin typeface="Calibri"/>
                <a:ea typeface="Calibri"/>
                <a:cs typeface="Calibri"/>
                <a:sym typeface="Calibri"/>
              </a:rPr>
              <a:t>§</a:t>
            </a:r>
            <a:r>
              <a:rPr lang="pt-BR" sz="1800">
                <a:solidFill>
                  <a:schemeClr val="dk2"/>
                </a:solidFill>
                <a:latin typeface="Calibri"/>
                <a:ea typeface="Calibri"/>
                <a:cs typeface="Calibri"/>
                <a:sym typeface="Calibri"/>
              </a:rPr>
              <a:t> 2 anos antes da inclusão e depois de 2 anos de tratamento com ravulizumabe</a:t>
            </a:r>
            <a:endParaRPr sz="1800">
              <a:solidFill>
                <a:schemeClr val="dk2"/>
              </a:solidFill>
              <a:latin typeface="Calibri"/>
              <a:ea typeface="Calibri"/>
              <a:cs typeface="Calibri"/>
              <a:sym typeface="Calibri"/>
            </a:endParaRPr>
          </a:p>
        </p:txBody>
      </p:sp>
      <p:sp>
        <p:nvSpPr>
          <p:cNvPr id="11927" name="Google Shape;11927;p182"/>
          <p:cNvSpPr/>
          <p:nvPr/>
        </p:nvSpPr>
        <p:spPr>
          <a:xfrm>
            <a:off x="1062347" y="1940710"/>
            <a:ext cx="546078" cy="637837"/>
          </a:xfrm>
          <a:custGeom>
            <a:rect b="b" l="l" r="r" t="t"/>
            <a:pathLst>
              <a:path extrusionOk="0" h="840600" w="719672">
                <a:moveTo>
                  <a:pt x="159884" y="40440"/>
                </a:moveTo>
                <a:lnTo>
                  <a:pt x="13516" y="40440"/>
                </a:lnTo>
                <a:cubicBezTo>
                  <a:pt x="6057" y="40440"/>
                  <a:pt x="0" y="46496"/>
                  <a:pt x="0" y="53956"/>
                </a:cubicBezTo>
                <a:lnTo>
                  <a:pt x="0" y="827085"/>
                </a:lnTo>
                <a:cubicBezTo>
                  <a:pt x="0" y="834558"/>
                  <a:pt x="6057" y="840601"/>
                  <a:pt x="13516" y="840601"/>
                </a:cubicBezTo>
                <a:lnTo>
                  <a:pt x="616496" y="840601"/>
                </a:lnTo>
                <a:cubicBezTo>
                  <a:pt x="616847" y="840601"/>
                  <a:pt x="617198" y="840587"/>
                  <a:pt x="617535" y="840560"/>
                </a:cubicBezTo>
                <a:cubicBezTo>
                  <a:pt x="617859" y="840560"/>
                  <a:pt x="618182" y="840574"/>
                  <a:pt x="618506" y="840574"/>
                </a:cubicBezTo>
                <a:cubicBezTo>
                  <a:pt x="674391" y="840574"/>
                  <a:pt x="719673" y="795278"/>
                  <a:pt x="719673" y="739407"/>
                </a:cubicBezTo>
                <a:lnTo>
                  <a:pt x="719673" y="449396"/>
                </a:lnTo>
                <a:cubicBezTo>
                  <a:pt x="719673" y="441936"/>
                  <a:pt x="713643" y="435907"/>
                  <a:pt x="706184" y="435907"/>
                </a:cubicBezTo>
                <a:lnTo>
                  <a:pt x="630012" y="435907"/>
                </a:lnTo>
                <a:lnTo>
                  <a:pt x="630012" y="53956"/>
                </a:lnTo>
                <a:cubicBezTo>
                  <a:pt x="630012" y="46496"/>
                  <a:pt x="623956" y="40440"/>
                  <a:pt x="616496" y="40440"/>
                </a:cubicBezTo>
                <a:lnTo>
                  <a:pt x="470128" y="40440"/>
                </a:lnTo>
                <a:lnTo>
                  <a:pt x="470128" y="13489"/>
                </a:lnTo>
                <a:cubicBezTo>
                  <a:pt x="470128" y="6043"/>
                  <a:pt x="464099" y="0"/>
                  <a:pt x="456639" y="0"/>
                </a:cubicBezTo>
                <a:lnTo>
                  <a:pt x="173373" y="0"/>
                </a:lnTo>
                <a:cubicBezTo>
                  <a:pt x="165927" y="0"/>
                  <a:pt x="159884" y="6043"/>
                  <a:pt x="159884" y="13489"/>
                </a:cubicBezTo>
                <a:lnTo>
                  <a:pt x="159884" y="40440"/>
                </a:lnTo>
                <a:close/>
                <a:moveTo>
                  <a:pt x="692695" y="657799"/>
                </a:moveTo>
                <a:lnTo>
                  <a:pt x="692695" y="739407"/>
                </a:lnTo>
                <a:cubicBezTo>
                  <a:pt x="692695" y="779739"/>
                  <a:pt x="660511" y="812557"/>
                  <a:pt x="620422" y="813569"/>
                </a:cubicBezTo>
                <a:lnTo>
                  <a:pt x="618506" y="813596"/>
                </a:lnTo>
                <a:cubicBezTo>
                  <a:pt x="577540" y="813596"/>
                  <a:pt x="544317" y="780373"/>
                  <a:pt x="544317" y="739407"/>
                </a:cubicBezTo>
                <a:lnTo>
                  <a:pt x="544317" y="657799"/>
                </a:lnTo>
                <a:lnTo>
                  <a:pt x="692695" y="657799"/>
                </a:lnTo>
                <a:close/>
                <a:moveTo>
                  <a:pt x="159884" y="67471"/>
                </a:moveTo>
                <a:lnTo>
                  <a:pt x="27032" y="67471"/>
                </a:lnTo>
                <a:cubicBezTo>
                  <a:pt x="27032" y="67471"/>
                  <a:pt x="27032" y="813569"/>
                  <a:pt x="27032" y="813569"/>
                </a:cubicBezTo>
                <a:lnTo>
                  <a:pt x="549713" y="813569"/>
                </a:lnTo>
                <a:cubicBezTo>
                  <a:pt x="529803" y="795102"/>
                  <a:pt x="517339" y="768705"/>
                  <a:pt x="517339" y="739407"/>
                </a:cubicBezTo>
                <a:cubicBezTo>
                  <a:pt x="517339" y="739407"/>
                  <a:pt x="517339" y="523787"/>
                  <a:pt x="517339" y="523787"/>
                </a:cubicBezTo>
                <a:lnTo>
                  <a:pt x="472300" y="456923"/>
                </a:lnTo>
                <a:cubicBezTo>
                  <a:pt x="469521" y="452795"/>
                  <a:pt x="469238" y="447453"/>
                  <a:pt x="471585" y="443056"/>
                </a:cubicBezTo>
                <a:cubicBezTo>
                  <a:pt x="473919" y="438659"/>
                  <a:pt x="478505" y="435907"/>
                  <a:pt x="483482" y="435907"/>
                </a:cubicBezTo>
                <a:lnTo>
                  <a:pt x="602980" y="435907"/>
                </a:lnTo>
                <a:lnTo>
                  <a:pt x="602980" y="67471"/>
                </a:lnTo>
                <a:lnTo>
                  <a:pt x="470128" y="67471"/>
                </a:lnTo>
                <a:lnTo>
                  <a:pt x="470128" y="94422"/>
                </a:lnTo>
                <a:cubicBezTo>
                  <a:pt x="470128" y="101882"/>
                  <a:pt x="464099" y="107911"/>
                  <a:pt x="456639" y="107911"/>
                </a:cubicBezTo>
                <a:lnTo>
                  <a:pt x="173373" y="107911"/>
                </a:lnTo>
                <a:cubicBezTo>
                  <a:pt x="165927" y="107911"/>
                  <a:pt x="159884" y="101882"/>
                  <a:pt x="159884" y="94422"/>
                </a:cubicBezTo>
                <a:lnTo>
                  <a:pt x="159884" y="67471"/>
                </a:lnTo>
                <a:close/>
                <a:moveTo>
                  <a:pt x="589168" y="784487"/>
                </a:moveTo>
                <a:lnTo>
                  <a:pt x="616146" y="784487"/>
                </a:lnTo>
                <a:lnTo>
                  <a:pt x="616146" y="757509"/>
                </a:lnTo>
                <a:lnTo>
                  <a:pt x="589168" y="757509"/>
                </a:lnTo>
                <a:lnTo>
                  <a:pt x="589168" y="784487"/>
                </a:lnTo>
                <a:close/>
                <a:moveTo>
                  <a:pt x="63101" y="757509"/>
                </a:moveTo>
                <a:lnTo>
                  <a:pt x="346368" y="757509"/>
                </a:lnTo>
                <a:lnTo>
                  <a:pt x="346368" y="730531"/>
                </a:lnTo>
                <a:lnTo>
                  <a:pt x="63101" y="730531"/>
                </a:lnTo>
                <a:lnTo>
                  <a:pt x="63101" y="757509"/>
                </a:lnTo>
                <a:close/>
                <a:moveTo>
                  <a:pt x="643123" y="744020"/>
                </a:moveTo>
                <a:lnTo>
                  <a:pt x="670101" y="744020"/>
                </a:lnTo>
                <a:lnTo>
                  <a:pt x="670101" y="717042"/>
                </a:lnTo>
                <a:lnTo>
                  <a:pt x="643123" y="717042"/>
                </a:lnTo>
                <a:lnTo>
                  <a:pt x="643123" y="744020"/>
                </a:lnTo>
                <a:close/>
                <a:moveTo>
                  <a:pt x="575679" y="717042"/>
                </a:moveTo>
                <a:lnTo>
                  <a:pt x="602657" y="717042"/>
                </a:lnTo>
                <a:lnTo>
                  <a:pt x="602657" y="690065"/>
                </a:lnTo>
                <a:lnTo>
                  <a:pt x="575679" y="690065"/>
                </a:lnTo>
                <a:lnTo>
                  <a:pt x="575679" y="717042"/>
                </a:lnTo>
                <a:close/>
                <a:moveTo>
                  <a:pt x="63101" y="687367"/>
                </a:moveTo>
                <a:lnTo>
                  <a:pt x="440790" y="687367"/>
                </a:lnTo>
                <a:lnTo>
                  <a:pt x="440790" y="660389"/>
                </a:lnTo>
                <a:lnTo>
                  <a:pt x="63101" y="660389"/>
                </a:lnTo>
                <a:lnTo>
                  <a:pt x="63101" y="687367"/>
                </a:lnTo>
                <a:close/>
                <a:moveTo>
                  <a:pt x="617427" y="462885"/>
                </a:moveTo>
                <a:cubicBezTo>
                  <a:pt x="617117" y="462898"/>
                  <a:pt x="616807" y="462912"/>
                  <a:pt x="616496" y="462912"/>
                </a:cubicBezTo>
                <a:cubicBezTo>
                  <a:pt x="616186" y="462912"/>
                  <a:pt x="615876" y="462898"/>
                  <a:pt x="615566" y="462885"/>
                </a:cubicBezTo>
                <a:lnTo>
                  <a:pt x="508841" y="462885"/>
                </a:lnTo>
                <a:lnTo>
                  <a:pt x="542024" y="512133"/>
                </a:lnTo>
                <a:cubicBezTo>
                  <a:pt x="543521" y="514358"/>
                  <a:pt x="544317" y="516989"/>
                  <a:pt x="544317" y="519673"/>
                </a:cubicBezTo>
                <a:lnTo>
                  <a:pt x="544317" y="630821"/>
                </a:lnTo>
                <a:lnTo>
                  <a:pt x="692695" y="630821"/>
                </a:lnTo>
                <a:lnTo>
                  <a:pt x="692695" y="462885"/>
                </a:lnTo>
                <a:lnTo>
                  <a:pt x="617427" y="462885"/>
                </a:lnTo>
                <a:close/>
                <a:moveTo>
                  <a:pt x="63101" y="617225"/>
                </a:moveTo>
                <a:lnTo>
                  <a:pt x="440790" y="617225"/>
                </a:lnTo>
                <a:lnTo>
                  <a:pt x="440790" y="590247"/>
                </a:lnTo>
                <a:lnTo>
                  <a:pt x="63101" y="590247"/>
                </a:lnTo>
                <a:lnTo>
                  <a:pt x="63101" y="617225"/>
                </a:lnTo>
                <a:close/>
                <a:moveTo>
                  <a:pt x="63101" y="547082"/>
                </a:moveTo>
                <a:lnTo>
                  <a:pt x="440790" y="547082"/>
                </a:lnTo>
                <a:lnTo>
                  <a:pt x="440790" y="520105"/>
                </a:lnTo>
                <a:lnTo>
                  <a:pt x="63101" y="520105"/>
                </a:lnTo>
                <a:lnTo>
                  <a:pt x="63101" y="547082"/>
                </a:lnTo>
                <a:close/>
                <a:moveTo>
                  <a:pt x="63101" y="476940"/>
                </a:moveTo>
                <a:lnTo>
                  <a:pt x="440790" y="476940"/>
                </a:lnTo>
                <a:lnTo>
                  <a:pt x="440790" y="449962"/>
                </a:lnTo>
                <a:lnTo>
                  <a:pt x="63101" y="449962"/>
                </a:lnTo>
                <a:lnTo>
                  <a:pt x="63101" y="476940"/>
                </a:lnTo>
                <a:close/>
                <a:moveTo>
                  <a:pt x="117057" y="406798"/>
                </a:moveTo>
                <a:lnTo>
                  <a:pt x="440790" y="406798"/>
                </a:lnTo>
                <a:lnTo>
                  <a:pt x="440790" y="379820"/>
                </a:lnTo>
                <a:lnTo>
                  <a:pt x="117057" y="379820"/>
                </a:lnTo>
                <a:lnTo>
                  <a:pt x="117057" y="406798"/>
                </a:lnTo>
                <a:close/>
                <a:moveTo>
                  <a:pt x="407850" y="232778"/>
                </a:moveTo>
                <a:cubicBezTo>
                  <a:pt x="399838" y="225345"/>
                  <a:pt x="387522" y="214878"/>
                  <a:pt x="372887" y="205692"/>
                </a:cubicBezTo>
                <a:cubicBezTo>
                  <a:pt x="354461" y="194132"/>
                  <a:pt x="332488" y="184838"/>
                  <a:pt x="310784" y="184838"/>
                </a:cubicBezTo>
                <a:cubicBezTo>
                  <a:pt x="289080" y="184838"/>
                  <a:pt x="267094" y="194132"/>
                  <a:pt x="248668" y="205692"/>
                </a:cubicBezTo>
                <a:cubicBezTo>
                  <a:pt x="234046" y="214878"/>
                  <a:pt x="221717" y="225345"/>
                  <a:pt x="213705" y="232778"/>
                </a:cubicBezTo>
                <a:cubicBezTo>
                  <a:pt x="205665" y="225318"/>
                  <a:pt x="193323" y="214838"/>
                  <a:pt x="178674" y="205652"/>
                </a:cubicBezTo>
                <a:cubicBezTo>
                  <a:pt x="160262" y="194105"/>
                  <a:pt x="138315" y="184838"/>
                  <a:pt x="116638" y="184838"/>
                </a:cubicBezTo>
                <a:cubicBezTo>
                  <a:pt x="109193" y="184838"/>
                  <a:pt x="103150" y="190881"/>
                  <a:pt x="103150" y="198327"/>
                </a:cubicBezTo>
                <a:cubicBezTo>
                  <a:pt x="103150" y="205760"/>
                  <a:pt x="109193" y="211803"/>
                  <a:pt x="116638" y="211803"/>
                </a:cubicBezTo>
                <a:cubicBezTo>
                  <a:pt x="133378" y="211803"/>
                  <a:pt x="150131" y="219572"/>
                  <a:pt x="164349" y="228502"/>
                </a:cubicBezTo>
                <a:cubicBezTo>
                  <a:pt x="176853" y="236339"/>
                  <a:pt x="187442" y="245255"/>
                  <a:pt x="194483" y="251716"/>
                </a:cubicBezTo>
                <a:cubicBezTo>
                  <a:pt x="187442" y="258177"/>
                  <a:pt x="176853" y="267093"/>
                  <a:pt x="164349" y="274931"/>
                </a:cubicBezTo>
                <a:cubicBezTo>
                  <a:pt x="150131" y="283847"/>
                  <a:pt x="133378" y="291616"/>
                  <a:pt x="116638" y="291616"/>
                </a:cubicBezTo>
                <a:cubicBezTo>
                  <a:pt x="109193" y="291616"/>
                  <a:pt x="103150" y="297659"/>
                  <a:pt x="103150" y="305105"/>
                </a:cubicBezTo>
                <a:cubicBezTo>
                  <a:pt x="103150" y="312551"/>
                  <a:pt x="109193" y="318594"/>
                  <a:pt x="116638" y="318594"/>
                </a:cubicBezTo>
                <a:cubicBezTo>
                  <a:pt x="138315" y="318594"/>
                  <a:pt x="160262" y="309327"/>
                  <a:pt x="178674" y="297781"/>
                </a:cubicBezTo>
                <a:cubicBezTo>
                  <a:pt x="193323" y="288595"/>
                  <a:pt x="205665" y="278114"/>
                  <a:pt x="213705" y="270641"/>
                </a:cubicBezTo>
                <a:cubicBezTo>
                  <a:pt x="221717" y="278087"/>
                  <a:pt x="234046" y="288554"/>
                  <a:pt x="248668" y="297740"/>
                </a:cubicBezTo>
                <a:cubicBezTo>
                  <a:pt x="267094" y="309300"/>
                  <a:pt x="289080" y="318594"/>
                  <a:pt x="310784" y="318594"/>
                </a:cubicBezTo>
                <a:cubicBezTo>
                  <a:pt x="332488" y="318594"/>
                  <a:pt x="354461" y="309300"/>
                  <a:pt x="372887" y="297740"/>
                </a:cubicBezTo>
                <a:cubicBezTo>
                  <a:pt x="387522" y="288554"/>
                  <a:pt x="399838" y="278087"/>
                  <a:pt x="407850" y="270641"/>
                </a:cubicBezTo>
                <a:cubicBezTo>
                  <a:pt x="415863" y="278087"/>
                  <a:pt x="428191" y="288554"/>
                  <a:pt x="442813" y="297740"/>
                </a:cubicBezTo>
                <a:cubicBezTo>
                  <a:pt x="461239" y="309300"/>
                  <a:pt x="483226" y="318594"/>
                  <a:pt x="504930" y="318594"/>
                </a:cubicBezTo>
                <a:cubicBezTo>
                  <a:pt x="512376" y="318594"/>
                  <a:pt x="518419" y="312551"/>
                  <a:pt x="518419" y="305105"/>
                </a:cubicBezTo>
                <a:cubicBezTo>
                  <a:pt x="518419" y="297659"/>
                  <a:pt x="512376" y="291616"/>
                  <a:pt x="504930" y="291616"/>
                </a:cubicBezTo>
                <a:cubicBezTo>
                  <a:pt x="488163" y="291616"/>
                  <a:pt x="471396" y="283833"/>
                  <a:pt x="457152" y="274890"/>
                </a:cubicBezTo>
                <a:cubicBezTo>
                  <a:pt x="444688" y="267067"/>
                  <a:pt x="434126" y="258177"/>
                  <a:pt x="427085" y="251716"/>
                </a:cubicBezTo>
                <a:cubicBezTo>
                  <a:pt x="434126" y="245241"/>
                  <a:pt x="444688" y="236366"/>
                  <a:pt x="457152" y="228542"/>
                </a:cubicBezTo>
                <a:cubicBezTo>
                  <a:pt x="471396" y="219599"/>
                  <a:pt x="488163" y="211803"/>
                  <a:pt x="504930" y="211803"/>
                </a:cubicBezTo>
                <a:cubicBezTo>
                  <a:pt x="512376" y="211803"/>
                  <a:pt x="518419" y="205760"/>
                  <a:pt x="518419" y="198327"/>
                </a:cubicBezTo>
                <a:cubicBezTo>
                  <a:pt x="518419" y="190881"/>
                  <a:pt x="512376" y="184838"/>
                  <a:pt x="504930" y="184838"/>
                </a:cubicBezTo>
                <a:cubicBezTo>
                  <a:pt x="483226" y="184838"/>
                  <a:pt x="461239" y="194132"/>
                  <a:pt x="442813" y="205692"/>
                </a:cubicBezTo>
                <a:cubicBezTo>
                  <a:pt x="428191" y="214878"/>
                  <a:pt x="415863" y="225345"/>
                  <a:pt x="407850" y="232778"/>
                </a:cubicBezTo>
                <a:close/>
                <a:moveTo>
                  <a:pt x="388628" y="251716"/>
                </a:moveTo>
                <a:cubicBezTo>
                  <a:pt x="381587" y="245241"/>
                  <a:pt x="371025" y="236366"/>
                  <a:pt x="358548" y="228542"/>
                </a:cubicBezTo>
                <a:cubicBezTo>
                  <a:pt x="344317" y="219599"/>
                  <a:pt x="327551" y="211803"/>
                  <a:pt x="310784" y="211803"/>
                </a:cubicBezTo>
                <a:cubicBezTo>
                  <a:pt x="294017" y="211803"/>
                  <a:pt x="277251" y="219599"/>
                  <a:pt x="263006" y="228542"/>
                </a:cubicBezTo>
                <a:cubicBezTo>
                  <a:pt x="250543" y="236366"/>
                  <a:pt x="239981" y="245241"/>
                  <a:pt x="232940" y="251716"/>
                </a:cubicBezTo>
                <a:cubicBezTo>
                  <a:pt x="239981" y="258177"/>
                  <a:pt x="250543" y="267067"/>
                  <a:pt x="263006" y="274890"/>
                </a:cubicBezTo>
                <a:cubicBezTo>
                  <a:pt x="277251" y="283833"/>
                  <a:pt x="294017" y="291616"/>
                  <a:pt x="310784" y="291616"/>
                </a:cubicBezTo>
                <a:cubicBezTo>
                  <a:pt x="327551" y="291616"/>
                  <a:pt x="344317" y="283833"/>
                  <a:pt x="358548" y="274890"/>
                </a:cubicBezTo>
                <a:cubicBezTo>
                  <a:pt x="371025" y="267067"/>
                  <a:pt x="381587" y="258177"/>
                  <a:pt x="388628" y="251716"/>
                </a:cubicBezTo>
                <a:close/>
                <a:moveTo>
                  <a:pt x="186862" y="53214"/>
                </a:moveTo>
                <a:cubicBezTo>
                  <a:pt x="186875" y="53456"/>
                  <a:pt x="186889" y="53713"/>
                  <a:pt x="186889" y="53956"/>
                </a:cubicBezTo>
                <a:cubicBezTo>
                  <a:pt x="186889" y="54198"/>
                  <a:pt x="186875" y="54455"/>
                  <a:pt x="186862" y="54697"/>
                </a:cubicBezTo>
                <a:lnTo>
                  <a:pt x="186862" y="80933"/>
                </a:lnTo>
                <a:cubicBezTo>
                  <a:pt x="186862" y="80933"/>
                  <a:pt x="443151" y="80933"/>
                  <a:pt x="443151" y="80933"/>
                </a:cubicBezTo>
                <a:lnTo>
                  <a:pt x="443151" y="54859"/>
                </a:lnTo>
                <a:cubicBezTo>
                  <a:pt x="443137" y="54563"/>
                  <a:pt x="443124" y="54252"/>
                  <a:pt x="443124" y="53956"/>
                </a:cubicBezTo>
                <a:cubicBezTo>
                  <a:pt x="443124" y="53645"/>
                  <a:pt x="443137" y="53349"/>
                  <a:pt x="443151" y="53052"/>
                </a:cubicBezTo>
                <a:lnTo>
                  <a:pt x="443151" y="26978"/>
                </a:lnTo>
                <a:lnTo>
                  <a:pt x="186862" y="26978"/>
                </a:lnTo>
                <a:lnTo>
                  <a:pt x="186862" y="5321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11928" name="Google Shape;11928;p182"/>
          <p:cNvGrpSpPr/>
          <p:nvPr/>
        </p:nvGrpSpPr>
        <p:grpSpPr>
          <a:xfrm>
            <a:off x="1938085" y="3375866"/>
            <a:ext cx="12222414" cy="876995"/>
            <a:chOff x="883985" y="3275540"/>
            <a:chExt cx="12222414" cy="876995"/>
          </a:xfrm>
        </p:grpSpPr>
        <p:grpSp>
          <p:nvGrpSpPr>
            <p:cNvPr id="11929" name="Google Shape;11929;p182"/>
            <p:cNvGrpSpPr/>
            <p:nvPr/>
          </p:nvGrpSpPr>
          <p:grpSpPr>
            <a:xfrm>
              <a:off x="883985" y="3275540"/>
              <a:ext cx="12222414" cy="876995"/>
              <a:chOff x="883985" y="3275540"/>
              <a:chExt cx="12222414" cy="876995"/>
            </a:xfrm>
          </p:grpSpPr>
          <p:sp>
            <p:nvSpPr>
              <p:cNvPr id="11930" name="Google Shape;11930;p182"/>
              <p:cNvSpPr/>
              <p:nvPr/>
            </p:nvSpPr>
            <p:spPr>
              <a:xfrm>
                <a:off x="884765" y="3275540"/>
                <a:ext cx="12221634" cy="86582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931" name="Google Shape;11931;p182"/>
              <p:cNvSpPr/>
              <p:nvPr/>
            </p:nvSpPr>
            <p:spPr>
              <a:xfrm>
                <a:off x="883985" y="3398415"/>
                <a:ext cx="4820584" cy="363974"/>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pt-BR" sz="1600">
                    <a:solidFill>
                      <a:schemeClr val="lt1"/>
                    </a:solidFill>
                    <a:latin typeface="Calibri"/>
                    <a:ea typeface="Calibri"/>
                    <a:cs typeface="Calibri"/>
                    <a:sym typeface="Calibri"/>
                  </a:rPr>
                  <a:t>Pacientes que receberam ravulizumabe estratificados com base nos níveis basais de DHL em dois grupos:</a:t>
                </a:r>
                <a:r>
                  <a:rPr baseline="30000" lang="pt-BR" sz="1600">
                    <a:solidFill>
                      <a:schemeClr val="lt1"/>
                    </a:solidFill>
                    <a:latin typeface="Calibri"/>
                    <a:ea typeface="Calibri"/>
                    <a:cs typeface="Calibri"/>
                    <a:sym typeface="Calibri"/>
                  </a:rPr>
                  <a:t>1</a:t>
                </a:r>
                <a:endParaRPr/>
              </a:p>
            </p:txBody>
          </p:sp>
          <p:sp>
            <p:nvSpPr>
              <p:cNvPr id="11932" name="Google Shape;11932;p182"/>
              <p:cNvSpPr/>
              <p:nvPr/>
            </p:nvSpPr>
            <p:spPr>
              <a:xfrm>
                <a:off x="6885112" y="3435182"/>
                <a:ext cx="1477808" cy="71735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600">
                    <a:solidFill>
                      <a:schemeClr val="lt1"/>
                    </a:solidFill>
                    <a:latin typeface="Calibri"/>
                    <a:ea typeface="Calibri"/>
                    <a:cs typeface="Calibri"/>
                    <a:sym typeface="Calibri"/>
                  </a:rPr>
                  <a:t>Grupo A:</a:t>
                </a:r>
                <a:br>
                  <a:rPr b="1" lang="pt-BR" sz="1600">
                    <a:solidFill>
                      <a:schemeClr val="lt1"/>
                    </a:solidFill>
                    <a:latin typeface="Calibri"/>
                    <a:ea typeface="Calibri"/>
                    <a:cs typeface="Calibri"/>
                    <a:sym typeface="Calibri"/>
                  </a:rPr>
                </a:br>
                <a:r>
                  <a:rPr lang="pt-BR" sz="1600">
                    <a:solidFill>
                      <a:schemeClr val="lt1"/>
                    </a:solidFill>
                    <a:latin typeface="Calibri"/>
                    <a:ea typeface="Calibri"/>
                    <a:cs typeface="Calibri"/>
                    <a:sym typeface="Calibri"/>
                  </a:rPr>
                  <a:t>1,5 a &lt; 3× LSN</a:t>
                </a:r>
                <a:endParaRPr b="1" baseline="30000" sz="1600">
                  <a:solidFill>
                    <a:schemeClr val="lt1"/>
                  </a:solidFill>
                  <a:latin typeface="Calibri"/>
                  <a:ea typeface="Calibri"/>
                  <a:cs typeface="Calibri"/>
                  <a:sym typeface="Calibri"/>
                </a:endParaRPr>
              </a:p>
            </p:txBody>
          </p:sp>
          <p:sp>
            <p:nvSpPr>
              <p:cNvPr id="11933" name="Google Shape;11933;p182"/>
              <p:cNvSpPr/>
              <p:nvPr/>
            </p:nvSpPr>
            <p:spPr>
              <a:xfrm>
                <a:off x="8874811" y="3437194"/>
                <a:ext cx="1210234" cy="3137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pt-BR" sz="1600">
                    <a:solidFill>
                      <a:schemeClr val="lt1"/>
                    </a:solidFill>
                    <a:latin typeface="Calibri"/>
                    <a:ea typeface="Calibri"/>
                    <a:cs typeface="Calibri"/>
                    <a:sym typeface="Calibri"/>
                  </a:rPr>
                  <a:t>Grupo B: </a:t>
                </a:r>
                <a:br>
                  <a:rPr b="1" lang="pt-BR" sz="1600">
                    <a:solidFill>
                      <a:schemeClr val="lt1"/>
                    </a:solidFill>
                    <a:latin typeface="Calibri"/>
                    <a:ea typeface="Calibri"/>
                    <a:cs typeface="Calibri"/>
                    <a:sym typeface="Calibri"/>
                  </a:rPr>
                </a:br>
                <a:r>
                  <a:rPr lang="pt-BR" sz="1600">
                    <a:solidFill>
                      <a:schemeClr val="lt1"/>
                    </a:solidFill>
                    <a:latin typeface="Calibri"/>
                    <a:ea typeface="Calibri"/>
                    <a:cs typeface="Calibri"/>
                    <a:sym typeface="Calibri"/>
                  </a:rPr>
                  <a:t>≥ 3× LSN</a:t>
                </a:r>
                <a:endParaRPr b="1" baseline="30000" sz="1600">
                  <a:solidFill>
                    <a:schemeClr val="lt1"/>
                  </a:solidFill>
                  <a:latin typeface="Calibri"/>
                  <a:ea typeface="Calibri"/>
                  <a:cs typeface="Calibri"/>
                  <a:sym typeface="Calibri"/>
                </a:endParaRPr>
              </a:p>
            </p:txBody>
          </p:sp>
        </p:grpSp>
        <p:cxnSp>
          <p:nvCxnSpPr>
            <p:cNvPr id="11934" name="Google Shape;11934;p182"/>
            <p:cNvCxnSpPr/>
            <p:nvPr/>
          </p:nvCxnSpPr>
          <p:spPr>
            <a:xfrm>
              <a:off x="8661400" y="3421528"/>
              <a:ext cx="0" cy="548935"/>
            </a:xfrm>
            <a:prstGeom prst="straightConnector1">
              <a:avLst/>
            </a:prstGeom>
            <a:noFill/>
            <a:ln cap="flat" cmpd="sng" w="12700">
              <a:solidFill>
                <a:schemeClr val="lt1"/>
              </a:solidFill>
              <a:prstDash val="solid"/>
              <a:miter lim="800000"/>
              <a:headEnd len="sm" w="sm" type="none"/>
              <a:tailEnd len="sm" w="sm" type="none"/>
            </a:ln>
          </p:spPr>
        </p:cxnSp>
      </p:grpSp>
      <p:sp>
        <p:nvSpPr>
          <p:cNvPr id="11935" name="Google Shape;11935;p182"/>
          <p:cNvSpPr/>
          <p:nvPr/>
        </p:nvSpPr>
        <p:spPr>
          <a:xfrm>
            <a:off x="6862297" y="3537520"/>
            <a:ext cx="636179" cy="592690"/>
          </a:xfrm>
          <a:custGeom>
            <a:rect b="b" l="l" r="r" t="t"/>
            <a:pathLst>
              <a:path extrusionOk="0" h="774612" w="831449">
                <a:moveTo>
                  <a:pt x="831312" y="706342"/>
                </a:moveTo>
                <a:cubicBezTo>
                  <a:pt x="831312" y="723979"/>
                  <a:pt x="824614" y="741428"/>
                  <a:pt x="811220" y="754822"/>
                </a:cubicBezTo>
                <a:cubicBezTo>
                  <a:pt x="784653" y="781352"/>
                  <a:pt x="740824" y="781128"/>
                  <a:pt x="714703" y="754636"/>
                </a:cubicBezTo>
                <a:lnTo>
                  <a:pt x="637796" y="677730"/>
                </a:lnTo>
                <a:cubicBezTo>
                  <a:pt x="627527" y="667461"/>
                  <a:pt x="639805" y="657899"/>
                  <a:pt x="646726" y="650978"/>
                </a:cubicBezTo>
                <a:lnTo>
                  <a:pt x="609965" y="613585"/>
                </a:lnTo>
                <a:cubicBezTo>
                  <a:pt x="552480" y="644801"/>
                  <a:pt x="480034" y="635276"/>
                  <a:pt x="432524" y="587763"/>
                </a:cubicBezTo>
                <a:cubicBezTo>
                  <a:pt x="381885" y="537124"/>
                  <a:pt x="374593" y="458471"/>
                  <a:pt x="412990" y="399797"/>
                </a:cubicBezTo>
                <a:cubicBezTo>
                  <a:pt x="410944" y="397564"/>
                  <a:pt x="409678" y="394551"/>
                  <a:pt x="409678" y="391276"/>
                </a:cubicBezTo>
                <a:cubicBezTo>
                  <a:pt x="409678" y="344805"/>
                  <a:pt x="442085" y="304956"/>
                  <a:pt x="486325" y="294464"/>
                </a:cubicBezTo>
                <a:cubicBezTo>
                  <a:pt x="480409" y="287953"/>
                  <a:pt x="475721" y="280288"/>
                  <a:pt x="472596" y="271880"/>
                </a:cubicBezTo>
                <a:lnTo>
                  <a:pt x="316100" y="271880"/>
                </a:lnTo>
                <a:cubicBezTo>
                  <a:pt x="312975" y="280288"/>
                  <a:pt x="308287" y="287916"/>
                  <a:pt x="302371" y="294464"/>
                </a:cubicBezTo>
                <a:cubicBezTo>
                  <a:pt x="346610" y="304957"/>
                  <a:pt x="379017" y="344806"/>
                  <a:pt x="379017" y="391276"/>
                </a:cubicBezTo>
                <a:cubicBezTo>
                  <a:pt x="379017" y="398234"/>
                  <a:pt x="373362" y="403852"/>
                  <a:pt x="366442" y="403852"/>
                </a:cubicBezTo>
                <a:lnTo>
                  <a:pt x="138099" y="403852"/>
                </a:lnTo>
                <a:cubicBezTo>
                  <a:pt x="131141" y="403852"/>
                  <a:pt x="125523" y="398197"/>
                  <a:pt x="125523" y="391276"/>
                </a:cubicBezTo>
                <a:cubicBezTo>
                  <a:pt x="125523" y="344805"/>
                  <a:pt x="157930" y="304956"/>
                  <a:pt x="202170" y="294464"/>
                </a:cubicBezTo>
                <a:cubicBezTo>
                  <a:pt x="177539" y="267229"/>
                  <a:pt x="178134" y="225705"/>
                  <a:pt x="204104" y="199735"/>
                </a:cubicBezTo>
                <a:cubicBezTo>
                  <a:pt x="227991" y="175849"/>
                  <a:pt x="265831" y="173021"/>
                  <a:pt x="292954" y="193224"/>
                </a:cubicBezTo>
                <a:cubicBezTo>
                  <a:pt x="306498" y="178006"/>
                  <a:pt x="324395" y="167216"/>
                  <a:pt x="344300" y="162491"/>
                </a:cubicBezTo>
                <a:cubicBezTo>
                  <a:pt x="319669" y="135255"/>
                  <a:pt x="320265" y="93732"/>
                  <a:pt x="346235" y="67762"/>
                </a:cubicBezTo>
                <a:cubicBezTo>
                  <a:pt x="372838" y="41158"/>
                  <a:pt x="415998" y="41158"/>
                  <a:pt x="442599" y="67762"/>
                </a:cubicBezTo>
                <a:cubicBezTo>
                  <a:pt x="468570" y="93733"/>
                  <a:pt x="469165" y="135292"/>
                  <a:pt x="444534" y="162491"/>
                </a:cubicBezTo>
                <a:cubicBezTo>
                  <a:pt x="464439" y="167216"/>
                  <a:pt x="482337" y="178043"/>
                  <a:pt x="495879" y="193224"/>
                </a:cubicBezTo>
                <a:cubicBezTo>
                  <a:pt x="523004" y="173058"/>
                  <a:pt x="560843" y="175849"/>
                  <a:pt x="584729" y="199735"/>
                </a:cubicBezTo>
                <a:cubicBezTo>
                  <a:pt x="610700" y="225706"/>
                  <a:pt x="611296" y="267229"/>
                  <a:pt x="586664" y="294464"/>
                </a:cubicBezTo>
                <a:cubicBezTo>
                  <a:pt x="630903" y="304957"/>
                  <a:pt x="663311" y="344806"/>
                  <a:pt x="663311" y="391276"/>
                </a:cubicBezTo>
                <a:cubicBezTo>
                  <a:pt x="663311" y="393211"/>
                  <a:pt x="662864" y="395034"/>
                  <a:pt x="662083" y="396709"/>
                </a:cubicBezTo>
                <a:cubicBezTo>
                  <a:pt x="694044" y="442994"/>
                  <a:pt x="697169" y="503532"/>
                  <a:pt x="670715" y="552719"/>
                </a:cubicBezTo>
                <a:lnTo>
                  <a:pt x="707922" y="589925"/>
                </a:lnTo>
                <a:cubicBezTo>
                  <a:pt x="714805" y="583042"/>
                  <a:pt x="724293" y="570838"/>
                  <a:pt x="734562" y="581107"/>
                </a:cubicBezTo>
                <a:lnTo>
                  <a:pt x="811506" y="658051"/>
                </a:lnTo>
                <a:cubicBezTo>
                  <a:pt x="824789" y="671334"/>
                  <a:pt x="831449" y="688859"/>
                  <a:pt x="831449" y="706383"/>
                </a:cubicBezTo>
                <a:close/>
                <a:moveTo>
                  <a:pt x="723632" y="727959"/>
                </a:moveTo>
                <a:lnTo>
                  <a:pt x="784651" y="666940"/>
                </a:lnTo>
                <a:lnTo>
                  <a:pt x="725492" y="607781"/>
                </a:lnTo>
                <a:lnTo>
                  <a:pt x="664473" y="668800"/>
                </a:lnTo>
                <a:lnTo>
                  <a:pt x="723632" y="727922"/>
                </a:lnTo>
                <a:close/>
                <a:moveTo>
                  <a:pt x="801134" y="686102"/>
                </a:moveTo>
                <a:lnTo>
                  <a:pt x="742793" y="744442"/>
                </a:lnTo>
                <a:cubicBezTo>
                  <a:pt x="771108" y="759436"/>
                  <a:pt x="806119" y="739382"/>
                  <a:pt x="806119" y="706379"/>
                </a:cubicBezTo>
                <a:cubicBezTo>
                  <a:pt x="806119" y="699384"/>
                  <a:pt x="804445" y="692427"/>
                  <a:pt x="801133" y="686102"/>
                </a:cubicBezTo>
                <a:close/>
                <a:moveTo>
                  <a:pt x="673851" y="309940"/>
                </a:moveTo>
                <a:lnTo>
                  <a:pt x="720434" y="356523"/>
                </a:lnTo>
                <a:cubicBezTo>
                  <a:pt x="724713" y="360839"/>
                  <a:pt x="731522" y="361583"/>
                  <a:pt x="736619" y="358011"/>
                </a:cubicBezTo>
                <a:cubicBezTo>
                  <a:pt x="739037" y="356300"/>
                  <a:pt x="783537" y="311391"/>
                  <a:pt x="789602" y="305289"/>
                </a:cubicBezTo>
                <a:cubicBezTo>
                  <a:pt x="794513" y="300377"/>
                  <a:pt x="794513" y="292377"/>
                  <a:pt x="789602" y="287466"/>
                </a:cubicBezTo>
                <a:cubicBezTo>
                  <a:pt x="784690" y="282555"/>
                  <a:pt x="776691" y="282555"/>
                  <a:pt x="771779" y="287466"/>
                </a:cubicBezTo>
                <a:lnTo>
                  <a:pt x="740749" y="318497"/>
                </a:lnTo>
                <a:cubicBezTo>
                  <a:pt x="725866" y="139456"/>
                  <a:pt x="575776" y="0"/>
                  <a:pt x="394277" y="0"/>
                </a:cubicBezTo>
                <a:cubicBezTo>
                  <a:pt x="249135" y="0"/>
                  <a:pt x="120319" y="90115"/>
                  <a:pt x="69427" y="223618"/>
                </a:cubicBezTo>
                <a:cubicBezTo>
                  <a:pt x="66934" y="230130"/>
                  <a:pt x="70208" y="237385"/>
                  <a:pt x="76719" y="239840"/>
                </a:cubicBezTo>
                <a:cubicBezTo>
                  <a:pt x="83231" y="242333"/>
                  <a:pt x="90486" y="239059"/>
                  <a:pt x="92941" y="232548"/>
                </a:cubicBezTo>
                <a:cubicBezTo>
                  <a:pt x="140194" y="108647"/>
                  <a:pt x="259477" y="25189"/>
                  <a:pt x="394284" y="25189"/>
                </a:cubicBezTo>
                <a:cubicBezTo>
                  <a:pt x="560857" y="25189"/>
                  <a:pt x="699084" y="151843"/>
                  <a:pt x="715191" y="315701"/>
                </a:cubicBezTo>
                <a:lnTo>
                  <a:pt x="691601" y="292112"/>
                </a:lnTo>
                <a:cubicBezTo>
                  <a:pt x="686690" y="287200"/>
                  <a:pt x="678690" y="287200"/>
                  <a:pt x="673779" y="292112"/>
                </a:cubicBezTo>
                <a:cubicBezTo>
                  <a:pt x="668868" y="297023"/>
                  <a:pt x="668868" y="305023"/>
                  <a:pt x="673779" y="309934"/>
                </a:cubicBezTo>
                <a:close/>
                <a:moveTo>
                  <a:pt x="21465" y="403219"/>
                </a:moveTo>
                <a:lnTo>
                  <a:pt x="47807" y="376876"/>
                </a:lnTo>
                <a:cubicBezTo>
                  <a:pt x="62690" y="555956"/>
                  <a:pt x="212780" y="695373"/>
                  <a:pt x="394279" y="695373"/>
                </a:cubicBezTo>
                <a:cubicBezTo>
                  <a:pt x="410836" y="695373"/>
                  <a:pt x="410836" y="670184"/>
                  <a:pt x="394279" y="670184"/>
                </a:cubicBezTo>
                <a:cubicBezTo>
                  <a:pt x="227706" y="670184"/>
                  <a:pt x="89479" y="543530"/>
                  <a:pt x="73372" y="379672"/>
                </a:cubicBezTo>
                <a:lnTo>
                  <a:pt x="101612" y="407911"/>
                </a:lnTo>
                <a:cubicBezTo>
                  <a:pt x="106523" y="412823"/>
                  <a:pt x="114523" y="412823"/>
                  <a:pt x="119434" y="407911"/>
                </a:cubicBezTo>
                <a:cubicBezTo>
                  <a:pt x="124345" y="403000"/>
                  <a:pt x="124345" y="395000"/>
                  <a:pt x="119434" y="390089"/>
                </a:cubicBezTo>
                <a:lnTo>
                  <a:pt x="68200" y="338855"/>
                </a:lnTo>
                <a:cubicBezTo>
                  <a:pt x="63921" y="334539"/>
                  <a:pt x="57112" y="333795"/>
                  <a:pt x="52015" y="337367"/>
                </a:cubicBezTo>
                <a:cubicBezTo>
                  <a:pt x="49597" y="339079"/>
                  <a:pt x="9376" y="379746"/>
                  <a:pt x="3683" y="385439"/>
                </a:cubicBezTo>
                <a:cubicBezTo>
                  <a:pt x="-1228" y="390350"/>
                  <a:pt x="-1228" y="398350"/>
                  <a:pt x="3683" y="403261"/>
                </a:cubicBezTo>
                <a:cubicBezTo>
                  <a:pt x="8595" y="408172"/>
                  <a:pt x="16595" y="408172"/>
                  <a:pt x="21506" y="403261"/>
                </a:cubicBezTo>
                <a:close/>
                <a:moveTo>
                  <a:pt x="468244" y="246723"/>
                </a:moveTo>
                <a:cubicBezTo>
                  <a:pt x="468468" y="233886"/>
                  <a:pt x="472226" y="221943"/>
                  <a:pt x="478625" y="211785"/>
                </a:cubicBezTo>
                <a:cubicBezTo>
                  <a:pt x="464597" y="195042"/>
                  <a:pt x="443911" y="185033"/>
                  <a:pt x="421586" y="185033"/>
                </a:cubicBezTo>
                <a:lnTo>
                  <a:pt x="367040" y="185033"/>
                </a:lnTo>
                <a:cubicBezTo>
                  <a:pt x="344678" y="185033"/>
                  <a:pt x="324029" y="195042"/>
                  <a:pt x="310002" y="211785"/>
                </a:cubicBezTo>
                <a:cubicBezTo>
                  <a:pt x="316364" y="221943"/>
                  <a:pt x="320122" y="233886"/>
                  <a:pt x="320382" y="246723"/>
                </a:cubicBezTo>
                <a:lnTo>
                  <a:pt x="468277" y="246723"/>
                </a:lnTo>
                <a:close/>
                <a:moveTo>
                  <a:pt x="294194" y="257141"/>
                </a:moveTo>
                <a:cubicBezTo>
                  <a:pt x="294827" y="253569"/>
                  <a:pt x="295161" y="251858"/>
                  <a:pt x="295161" y="247951"/>
                </a:cubicBezTo>
                <a:cubicBezTo>
                  <a:pt x="295161" y="209777"/>
                  <a:pt x="248801" y="190578"/>
                  <a:pt x="221827" y="217590"/>
                </a:cubicBezTo>
                <a:cubicBezTo>
                  <a:pt x="194516" y="244900"/>
                  <a:pt x="214757" y="291856"/>
                  <a:pt x="252187" y="291856"/>
                </a:cubicBezTo>
                <a:cubicBezTo>
                  <a:pt x="272763" y="291856"/>
                  <a:pt x="289990" y="276824"/>
                  <a:pt x="294195" y="257179"/>
                </a:cubicBezTo>
                <a:close/>
                <a:moveTo>
                  <a:pt x="494257" y="256434"/>
                </a:moveTo>
                <a:cubicBezTo>
                  <a:pt x="496378" y="265550"/>
                  <a:pt x="499689" y="272396"/>
                  <a:pt x="506201" y="279019"/>
                </a:cubicBezTo>
                <a:cubicBezTo>
                  <a:pt x="523018" y="296097"/>
                  <a:pt x="549807" y="296097"/>
                  <a:pt x="566625" y="279019"/>
                </a:cubicBezTo>
                <a:cubicBezTo>
                  <a:pt x="583368" y="261978"/>
                  <a:pt x="583815" y="234593"/>
                  <a:pt x="566811" y="217590"/>
                </a:cubicBezTo>
                <a:cubicBezTo>
                  <a:pt x="539799" y="190578"/>
                  <a:pt x="493476" y="209814"/>
                  <a:pt x="493476" y="247951"/>
                </a:cubicBezTo>
                <a:cubicBezTo>
                  <a:pt x="493476" y="250853"/>
                  <a:pt x="493774" y="253681"/>
                  <a:pt x="494295" y="256434"/>
                </a:cubicBezTo>
                <a:close/>
                <a:moveTo>
                  <a:pt x="364108" y="147011"/>
                </a:moveTo>
                <a:cubicBezTo>
                  <a:pt x="380925" y="164089"/>
                  <a:pt x="407714" y="164089"/>
                  <a:pt x="424532" y="147011"/>
                </a:cubicBezTo>
                <a:cubicBezTo>
                  <a:pt x="441275" y="129970"/>
                  <a:pt x="441722" y="102586"/>
                  <a:pt x="424718" y="85582"/>
                </a:cubicBezTo>
                <a:cubicBezTo>
                  <a:pt x="397706" y="58570"/>
                  <a:pt x="351383" y="77806"/>
                  <a:pt x="351383" y="115943"/>
                </a:cubicBezTo>
                <a:cubicBezTo>
                  <a:pt x="351383" y="127961"/>
                  <a:pt x="356258" y="139012"/>
                  <a:pt x="364145" y="147011"/>
                </a:cubicBezTo>
                <a:close/>
                <a:moveTo>
                  <a:pt x="689967" y="607707"/>
                </a:moveTo>
                <a:lnTo>
                  <a:pt x="656481" y="574221"/>
                </a:lnTo>
                <a:cubicBezTo>
                  <a:pt x="649114" y="583597"/>
                  <a:pt x="640668" y="592080"/>
                  <a:pt x="631292" y="599484"/>
                </a:cubicBezTo>
                <a:lnTo>
                  <a:pt x="664444" y="633194"/>
                </a:lnTo>
                <a:lnTo>
                  <a:pt x="689931" y="607707"/>
                </a:lnTo>
                <a:close/>
                <a:moveTo>
                  <a:pt x="437745" y="370772"/>
                </a:moveTo>
                <a:cubicBezTo>
                  <a:pt x="492774" y="320729"/>
                  <a:pt x="576229" y="318832"/>
                  <a:pt x="633417" y="365749"/>
                </a:cubicBezTo>
                <a:cubicBezTo>
                  <a:pt x="622813" y="337026"/>
                  <a:pt x="595169" y="317008"/>
                  <a:pt x="563692" y="317008"/>
                </a:cubicBezTo>
                <a:lnTo>
                  <a:pt x="509146" y="317008"/>
                </a:lnTo>
                <a:cubicBezTo>
                  <a:pt x="475771" y="317008"/>
                  <a:pt x="446824" y="339481"/>
                  <a:pt x="437745" y="370772"/>
                </a:cubicBezTo>
                <a:close/>
                <a:moveTo>
                  <a:pt x="538501" y="357043"/>
                </a:moveTo>
                <a:cubicBezTo>
                  <a:pt x="469630" y="357043"/>
                  <a:pt x="413780" y="412891"/>
                  <a:pt x="413780" y="481763"/>
                </a:cubicBezTo>
                <a:cubicBezTo>
                  <a:pt x="413780" y="550636"/>
                  <a:pt x="469628" y="606484"/>
                  <a:pt x="538501" y="606484"/>
                </a:cubicBezTo>
                <a:cubicBezTo>
                  <a:pt x="607371" y="606484"/>
                  <a:pt x="663221" y="550636"/>
                  <a:pt x="663221" y="481763"/>
                </a:cubicBezTo>
                <a:cubicBezTo>
                  <a:pt x="663221" y="412891"/>
                  <a:pt x="607373" y="357043"/>
                  <a:pt x="538501" y="357043"/>
                </a:cubicBezTo>
                <a:close/>
                <a:moveTo>
                  <a:pt x="597139" y="423123"/>
                </a:moveTo>
                <a:cubicBezTo>
                  <a:pt x="629508" y="455530"/>
                  <a:pt x="629546" y="508030"/>
                  <a:pt x="597139" y="540433"/>
                </a:cubicBezTo>
                <a:cubicBezTo>
                  <a:pt x="592227" y="545344"/>
                  <a:pt x="592227" y="553344"/>
                  <a:pt x="597139" y="558255"/>
                </a:cubicBezTo>
                <a:cubicBezTo>
                  <a:pt x="602050" y="563166"/>
                  <a:pt x="610050" y="563166"/>
                  <a:pt x="614961" y="558255"/>
                </a:cubicBezTo>
                <a:cubicBezTo>
                  <a:pt x="657191" y="516025"/>
                  <a:pt x="657191" y="447565"/>
                  <a:pt x="614961" y="405331"/>
                </a:cubicBezTo>
                <a:cubicBezTo>
                  <a:pt x="610050" y="400420"/>
                  <a:pt x="602050" y="400420"/>
                  <a:pt x="597139" y="405331"/>
                </a:cubicBezTo>
                <a:cubicBezTo>
                  <a:pt x="592227" y="410242"/>
                  <a:pt x="592227" y="418242"/>
                  <a:pt x="597139" y="423153"/>
                </a:cubicBezTo>
                <a:close/>
                <a:moveTo>
                  <a:pt x="352689" y="378697"/>
                </a:moveTo>
                <a:cubicBezTo>
                  <a:pt x="346624" y="343537"/>
                  <a:pt x="315780" y="317008"/>
                  <a:pt x="279466" y="317008"/>
                </a:cubicBezTo>
                <a:lnTo>
                  <a:pt x="224920" y="317008"/>
                </a:lnTo>
                <a:cubicBezTo>
                  <a:pt x="188606" y="317008"/>
                  <a:pt x="157761" y="343574"/>
                  <a:pt x="151696" y="37869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11915"/>
                                        </p:tgtEl>
                                        <p:attrNameLst>
                                          <p:attrName>style.visibility</p:attrName>
                                        </p:attrNameLst>
                                      </p:cBhvr>
                                      <p:to>
                                        <p:strVal val="visible"/>
                                      </p:to>
                                    </p:set>
                                    <p:animEffect filter="fade" transition="in">
                                      <p:cBhvr>
                                        <p:cTn dur="500"/>
                                        <p:tgtEl>
                                          <p:spTgt spid="11915"/>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1919"/>
                                        </p:tgtEl>
                                        <p:attrNameLst>
                                          <p:attrName>style.visibility</p:attrName>
                                        </p:attrNameLst>
                                      </p:cBhvr>
                                      <p:to>
                                        <p:strVal val="visible"/>
                                      </p:to>
                                    </p:set>
                                    <p:animEffect filter="fade" transition="in">
                                      <p:cBhvr>
                                        <p:cTn dur="500"/>
                                        <p:tgtEl>
                                          <p:spTgt spid="11919"/>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1928"/>
                                        </p:tgtEl>
                                        <p:attrNameLst>
                                          <p:attrName>style.visibility</p:attrName>
                                        </p:attrNameLst>
                                      </p:cBhvr>
                                      <p:to>
                                        <p:strVal val="visible"/>
                                      </p:to>
                                    </p:set>
                                    <p:animEffect filter="fade" transition="in">
                                      <p:cBhvr>
                                        <p:cTn dur="500"/>
                                        <p:tgtEl>
                                          <p:spTgt spid="11928"/>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1926"/>
                                        </p:tgtEl>
                                        <p:attrNameLst>
                                          <p:attrName>style.visibility</p:attrName>
                                        </p:attrNameLst>
                                      </p:cBhvr>
                                      <p:to>
                                        <p:strVal val="visible"/>
                                      </p:to>
                                    </p:set>
                                    <p:animEffect filter="fade" transition="in">
                                      <p:cBhvr>
                                        <p:cTn dur="500"/>
                                        <p:tgtEl>
                                          <p:spTgt spid="1192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40" name="Shape 11940"/>
        <p:cNvGrpSpPr/>
        <p:nvPr/>
      </p:nvGrpSpPr>
      <p:grpSpPr>
        <a:xfrm>
          <a:off x="0" y="0"/>
          <a:ext cx="0" cy="0"/>
          <a:chOff x="0" y="0"/>
          <a:chExt cx="0" cy="0"/>
        </a:xfrm>
      </p:grpSpPr>
      <p:sp>
        <p:nvSpPr>
          <p:cNvPr id="11941" name="Google Shape;11941;p183"/>
          <p:cNvSpPr/>
          <p:nvPr/>
        </p:nvSpPr>
        <p:spPr>
          <a:xfrm flipH="1">
            <a:off x="407979" y="1783851"/>
            <a:ext cx="11126789" cy="456073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grpSp>
        <p:nvGrpSpPr>
          <p:cNvPr id="11942" name="Google Shape;11942;p183"/>
          <p:cNvGrpSpPr/>
          <p:nvPr/>
        </p:nvGrpSpPr>
        <p:grpSpPr>
          <a:xfrm>
            <a:off x="822464" y="2170455"/>
            <a:ext cx="6435521" cy="4108948"/>
            <a:chOff x="822465" y="2170456"/>
            <a:chExt cx="6435521" cy="4108948"/>
          </a:xfrm>
        </p:grpSpPr>
        <p:grpSp>
          <p:nvGrpSpPr>
            <p:cNvPr id="11943" name="Google Shape;11943;p183"/>
            <p:cNvGrpSpPr/>
            <p:nvPr/>
          </p:nvGrpSpPr>
          <p:grpSpPr>
            <a:xfrm>
              <a:off x="1218270" y="2273795"/>
              <a:ext cx="6039715" cy="2994857"/>
              <a:chOff x="1159291" y="2004102"/>
              <a:chExt cx="6039715" cy="2994857"/>
            </a:xfrm>
          </p:grpSpPr>
          <p:cxnSp>
            <p:nvCxnSpPr>
              <p:cNvPr id="11944" name="Google Shape;11944;p183"/>
              <p:cNvCxnSpPr/>
              <p:nvPr/>
            </p:nvCxnSpPr>
            <p:spPr>
              <a:xfrm>
                <a:off x="1159291" y="3652181"/>
                <a:ext cx="6039715" cy="0"/>
              </a:xfrm>
              <a:prstGeom prst="straightConnector1">
                <a:avLst/>
              </a:prstGeom>
              <a:noFill/>
              <a:ln cap="flat" cmpd="sng" w="9525">
                <a:solidFill>
                  <a:srgbClr val="D8D8D8"/>
                </a:solidFill>
                <a:prstDash val="solid"/>
                <a:miter lim="800000"/>
                <a:headEnd len="med" w="med" type="none"/>
                <a:tailEnd len="med" w="med" type="none"/>
              </a:ln>
            </p:spPr>
          </p:cxnSp>
          <p:cxnSp>
            <p:nvCxnSpPr>
              <p:cNvPr id="11945" name="Google Shape;11945;p183"/>
              <p:cNvCxnSpPr/>
              <p:nvPr/>
            </p:nvCxnSpPr>
            <p:spPr>
              <a:xfrm>
                <a:off x="1159291" y="3988876"/>
                <a:ext cx="6039715" cy="0"/>
              </a:xfrm>
              <a:prstGeom prst="straightConnector1">
                <a:avLst/>
              </a:prstGeom>
              <a:noFill/>
              <a:ln cap="flat" cmpd="sng" w="9525">
                <a:solidFill>
                  <a:srgbClr val="D8D8D8"/>
                </a:solidFill>
                <a:prstDash val="solid"/>
                <a:miter lim="800000"/>
                <a:headEnd len="med" w="med" type="none"/>
                <a:tailEnd len="med" w="med" type="none"/>
              </a:ln>
            </p:spPr>
          </p:cxnSp>
          <p:cxnSp>
            <p:nvCxnSpPr>
              <p:cNvPr id="11946" name="Google Shape;11946;p183"/>
              <p:cNvCxnSpPr/>
              <p:nvPr/>
            </p:nvCxnSpPr>
            <p:spPr>
              <a:xfrm>
                <a:off x="1159291" y="4325570"/>
                <a:ext cx="6039715" cy="0"/>
              </a:xfrm>
              <a:prstGeom prst="straightConnector1">
                <a:avLst/>
              </a:prstGeom>
              <a:noFill/>
              <a:ln cap="flat" cmpd="sng" w="9525">
                <a:solidFill>
                  <a:srgbClr val="D8D8D8"/>
                </a:solidFill>
                <a:prstDash val="solid"/>
                <a:miter lim="800000"/>
                <a:headEnd len="med" w="med" type="none"/>
                <a:tailEnd len="med" w="med" type="none"/>
              </a:ln>
            </p:spPr>
          </p:cxnSp>
          <p:cxnSp>
            <p:nvCxnSpPr>
              <p:cNvPr id="11947" name="Google Shape;11947;p183"/>
              <p:cNvCxnSpPr/>
              <p:nvPr/>
            </p:nvCxnSpPr>
            <p:spPr>
              <a:xfrm>
                <a:off x="1159291" y="3315487"/>
                <a:ext cx="6039715" cy="0"/>
              </a:xfrm>
              <a:prstGeom prst="straightConnector1">
                <a:avLst/>
              </a:prstGeom>
              <a:noFill/>
              <a:ln cap="flat" cmpd="sng" w="9525">
                <a:solidFill>
                  <a:srgbClr val="D8D8D8"/>
                </a:solidFill>
                <a:prstDash val="solid"/>
                <a:miter lim="800000"/>
                <a:headEnd len="med" w="med" type="none"/>
                <a:tailEnd len="med" w="med" type="none"/>
              </a:ln>
            </p:spPr>
          </p:cxnSp>
          <p:cxnSp>
            <p:nvCxnSpPr>
              <p:cNvPr id="11948" name="Google Shape;11948;p183"/>
              <p:cNvCxnSpPr/>
              <p:nvPr/>
            </p:nvCxnSpPr>
            <p:spPr>
              <a:xfrm>
                <a:off x="1159291" y="2682288"/>
                <a:ext cx="6039715" cy="0"/>
              </a:xfrm>
              <a:prstGeom prst="straightConnector1">
                <a:avLst/>
              </a:prstGeom>
              <a:noFill/>
              <a:ln cap="flat" cmpd="sng" w="9525">
                <a:solidFill>
                  <a:srgbClr val="D8D8D8"/>
                </a:solidFill>
                <a:prstDash val="solid"/>
                <a:miter lim="800000"/>
                <a:headEnd len="med" w="med" type="none"/>
                <a:tailEnd len="med" w="med" type="none"/>
              </a:ln>
            </p:spPr>
          </p:cxnSp>
          <p:cxnSp>
            <p:nvCxnSpPr>
              <p:cNvPr id="11949" name="Google Shape;11949;p183"/>
              <p:cNvCxnSpPr/>
              <p:nvPr/>
            </p:nvCxnSpPr>
            <p:spPr>
              <a:xfrm>
                <a:off x="1159291" y="4662264"/>
                <a:ext cx="6039715" cy="0"/>
              </a:xfrm>
              <a:prstGeom prst="straightConnector1">
                <a:avLst/>
              </a:prstGeom>
              <a:noFill/>
              <a:ln cap="flat" cmpd="sng" w="9525">
                <a:solidFill>
                  <a:srgbClr val="D8D8D8"/>
                </a:solidFill>
                <a:prstDash val="solid"/>
                <a:miter lim="800000"/>
                <a:headEnd len="med" w="med" type="none"/>
                <a:tailEnd len="med" w="med" type="none"/>
              </a:ln>
            </p:spPr>
          </p:cxnSp>
          <p:cxnSp>
            <p:nvCxnSpPr>
              <p:cNvPr id="11950" name="Google Shape;11950;p183"/>
              <p:cNvCxnSpPr/>
              <p:nvPr/>
            </p:nvCxnSpPr>
            <p:spPr>
              <a:xfrm>
                <a:off x="1159291" y="4998959"/>
                <a:ext cx="6039715" cy="0"/>
              </a:xfrm>
              <a:prstGeom prst="straightConnector1">
                <a:avLst/>
              </a:prstGeom>
              <a:noFill/>
              <a:ln cap="flat" cmpd="sng" w="9525">
                <a:solidFill>
                  <a:srgbClr val="D8D8D8"/>
                </a:solidFill>
                <a:prstDash val="solid"/>
                <a:miter lim="800000"/>
                <a:headEnd len="med" w="med" type="none"/>
                <a:tailEnd len="med" w="med" type="none"/>
              </a:ln>
            </p:spPr>
          </p:cxnSp>
          <p:cxnSp>
            <p:nvCxnSpPr>
              <p:cNvPr id="11951" name="Google Shape;11951;p183"/>
              <p:cNvCxnSpPr/>
              <p:nvPr/>
            </p:nvCxnSpPr>
            <p:spPr>
              <a:xfrm>
                <a:off x="1159291" y="2978793"/>
                <a:ext cx="6039715" cy="0"/>
              </a:xfrm>
              <a:prstGeom prst="straightConnector1">
                <a:avLst/>
              </a:prstGeom>
              <a:noFill/>
              <a:ln cap="flat" cmpd="sng" w="9525">
                <a:solidFill>
                  <a:srgbClr val="D8D8D8"/>
                </a:solidFill>
                <a:prstDash val="solid"/>
                <a:miter lim="800000"/>
                <a:headEnd len="med" w="med" type="none"/>
                <a:tailEnd len="med" w="med" type="none"/>
              </a:ln>
            </p:spPr>
          </p:cxnSp>
          <p:cxnSp>
            <p:nvCxnSpPr>
              <p:cNvPr id="11952" name="Google Shape;11952;p183"/>
              <p:cNvCxnSpPr/>
              <p:nvPr/>
            </p:nvCxnSpPr>
            <p:spPr>
              <a:xfrm>
                <a:off x="1159291" y="2340798"/>
                <a:ext cx="6039715" cy="0"/>
              </a:xfrm>
              <a:prstGeom prst="straightConnector1">
                <a:avLst/>
              </a:prstGeom>
              <a:noFill/>
              <a:ln cap="flat" cmpd="sng" w="9525">
                <a:solidFill>
                  <a:srgbClr val="D8D8D8"/>
                </a:solidFill>
                <a:prstDash val="solid"/>
                <a:miter lim="800000"/>
                <a:headEnd len="med" w="med" type="none"/>
                <a:tailEnd len="med" w="med" type="none"/>
              </a:ln>
            </p:spPr>
          </p:cxnSp>
          <p:cxnSp>
            <p:nvCxnSpPr>
              <p:cNvPr id="11953" name="Google Shape;11953;p183"/>
              <p:cNvCxnSpPr/>
              <p:nvPr/>
            </p:nvCxnSpPr>
            <p:spPr>
              <a:xfrm>
                <a:off x="1159291" y="2004102"/>
                <a:ext cx="6039715" cy="0"/>
              </a:xfrm>
              <a:prstGeom prst="straightConnector1">
                <a:avLst/>
              </a:prstGeom>
              <a:noFill/>
              <a:ln cap="flat" cmpd="sng" w="9525">
                <a:solidFill>
                  <a:srgbClr val="D8D8D8"/>
                </a:solidFill>
                <a:prstDash val="solid"/>
                <a:miter lim="800000"/>
                <a:headEnd len="med" w="med" type="none"/>
                <a:tailEnd len="med" w="med" type="none"/>
              </a:ln>
            </p:spPr>
          </p:cxnSp>
        </p:grpSp>
        <p:cxnSp>
          <p:nvCxnSpPr>
            <p:cNvPr id="11954" name="Google Shape;11954;p183"/>
            <p:cNvCxnSpPr/>
            <p:nvPr/>
          </p:nvCxnSpPr>
          <p:spPr>
            <a:xfrm>
              <a:off x="1218270" y="5601360"/>
              <a:ext cx="6039715" cy="0"/>
            </a:xfrm>
            <a:prstGeom prst="straightConnector1">
              <a:avLst/>
            </a:prstGeom>
            <a:noFill/>
            <a:ln cap="flat" cmpd="sng" w="12700">
              <a:solidFill>
                <a:srgbClr val="7F7F7F"/>
              </a:solidFill>
              <a:prstDash val="solid"/>
              <a:miter lim="800000"/>
              <a:headEnd len="med" w="med" type="none"/>
              <a:tailEnd len="med" w="med" type="none"/>
            </a:ln>
          </p:spPr>
        </p:cxnSp>
        <p:sp>
          <p:nvSpPr>
            <p:cNvPr id="11955" name="Google Shape;11955;p183"/>
            <p:cNvSpPr/>
            <p:nvPr/>
          </p:nvSpPr>
          <p:spPr>
            <a:xfrm>
              <a:off x="4247659" y="5283491"/>
              <a:ext cx="715921" cy="33308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400">
                <a:solidFill>
                  <a:schemeClr val="accent4"/>
                </a:solidFill>
                <a:latin typeface="Calibri"/>
                <a:ea typeface="Calibri"/>
                <a:cs typeface="Calibri"/>
                <a:sym typeface="Calibri"/>
              </a:endParaRPr>
            </a:p>
          </p:txBody>
        </p:sp>
        <p:sp>
          <p:nvSpPr>
            <p:cNvPr id="11956" name="Google Shape;11956;p183"/>
            <p:cNvSpPr txBox="1"/>
            <p:nvPr/>
          </p:nvSpPr>
          <p:spPr>
            <a:xfrm>
              <a:off x="887041" y="2190884"/>
              <a:ext cx="241413" cy="3742598"/>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pt-BR" sz="1000">
                  <a:solidFill>
                    <a:schemeClr val="dk2"/>
                  </a:solidFill>
                  <a:latin typeface="Calibri"/>
                  <a:ea typeface="Calibri"/>
                  <a:cs typeface="Calibri"/>
                  <a:sym typeface="Calibri"/>
                </a:rPr>
                <a:t>10</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9</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8</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7</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6</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5</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4</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3</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2</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1</a:t>
              </a:r>
              <a:endParaRPr/>
            </a:p>
            <a:p>
              <a:pPr indent="0" lvl="0" marL="0" marR="0" rtl="0" algn="r">
                <a:spcBef>
                  <a:spcPts val="1400"/>
                </a:spcBef>
                <a:spcAft>
                  <a:spcPts val="0"/>
                </a:spcAft>
                <a:buNone/>
              </a:pPr>
              <a:r>
                <a:rPr lang="pt-BR" sz="1000">
                  <a:solidFill>
                    <a:schemeClr val="dk2"/>
                  </a:solidFill>
                  <a:latin typeface="Calibri"/>
                  <a:ea typeface="Calibri"/>
                  <a:cs typeface="Calibri"/>
                  <a:sym typeface="Calibri"/>
                </a:rPr>
                <a:t>0</a:t>
              </a:r>
              <a:endParaRPr sz="1800">
                <a:solidFill>
                  <a:schemeClr val="dk2"/>
                </a:solidFill>
                <a:latin typeface="Calibri"/>
                <a:ea typeface="Calibri"/>
                <a:cs typeface="Calibri"/>
                <a:sym typeface="Calibri"/>
              </a:endParaRPr>
            </a:p>
          </p:txBody>
        </p:sp>
        <p:sp>
          <p:nvSpPr>
            <p:cNvPr id="11957" name="Google Shape;11957;p183"/>
            <p:cNvSpPr txBox="1"/>
            <p:nvPr/>
          </p:nvSpPr>
          <p:spPr>
            <a:xfrm rot="-5400000">
              <a:off x="-552095" y="3545015"/>
              <a:ext cx="3191950" cy="442831"/>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000">
                  <a:solidFill>
                    <a:srgbClr val="002A4B"/>
                  </a:solidFill>
                  <a:latin typeface="Calibri"/>
                  <a:ea typeface="Calibri"/>
                  <a:cs typeface="Calibri"/>
                  <a:sym typeface="Calibri"/>
                </a:rPr>
                <a:t>Proporção de pacientes que apresentaram evento, %</a:t>
              </a:r>
              <a:endParaRPr b="1" sz="1800">
                <a:solidFill>
                  <a:srgbClr val="002A4B"/>
                </a:solidFill>
                <a:latin typeface="Calibri"/>
                <a:ea typeface="Calibri"/>
                <a:cs typeface="Calibri"/>
                <a:sym typeface="Calibri"/>
              </a:endParaRPr>
            </a:p>
          </p:txBody>
        </p:sp>
        <p:sp>
          <p:nvSpPr>
            <p:cNvPr id="11958" name="Google Shape;11958;p183"/>
            <p:cNvSpPr txBox="1"/>
            <p:nvPr/>
          </p:nvSpPr>
          <p:spPr>
            <a:xfrm>
              <a:off x="2742840" y="5682201"/>
              <a:ext cx="1384314" cy="59720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rgbClr val="002A4B"/>
                  </a:solidFill>
                  <a:latin typeface="Calibri"/>
                  <a:ea typeface="Calibri"/>
                  <a:cs typeface="Calibri"/>
                  <a:sym typeface="Calibri"/>
                </a:rPr>
                <a:t>Pacientes que </a:t>
              </a:r>
              <a:br>
                <a:rPr b="1" lang="pt-BR" sz="900">
                  <a:solidFill>
                    <a:srgbClr val="002A4B"/>
                  </a:solidFill>
                  <a:latin typeface="Calibri"/>
                  <a:ea typeface="Calibri"/>
                  <a:cs typeface="Calibri"/>
                  <a:sym typeface="Calibri"/>
                </a:rPr>
              </a:br>
              <a:r>
                <a:rPr b="1" lang="pt-BR" sz="900">
                  <a:solidFill>
                    <a:srgbClr val="002A4B"/>
                  </a:solidFill>
                  <a:latin typeface="Calibri"/>
                  <a:ea typeface="Calibri"/>
                  <a:cs typeface="Calibri"/>
                  <a:sym typeface="Calibri"/>
                </a:rPr>
                <a:t>apresentaram MAVE</a:t>
              </a:r>
              <a:endParaRPr/>
            </a:p>
            <a:p>
              <a:pPr indent="0" lvl="0" marL="0" marR="0" rtl="0" algn="ctr">
                <a:spcBef>
                  <a:spcPts val="300"/>
                </a:spcBef>
                <a:spcAft>
                  <a:spcPts val="0"/>
                </a:spcAft>
                <a:buNone/>
              </a:pPr>
              <a:r>
                <a:rPr lang="pt-BR" sz="800">
                  <a:solidFill>
                    <a:srgbClr val="002A4B"/>
                  </a:solidFill>
                  <a:latin typeface="Calibri"/>
                  <a:ea typeface="Calibri"/>
                  <a:cs typeface="Calibri"/>
                  <a:sym typeface="Calibri"/>
                </a:rPr>
                <a:t>(0−2 anos </a:t>
              </a:r>
              <a:r>
                <a:rPr b="1" lang="pt-BR" sz="800">
                  <a:solidFill>
                    <a:srgbClr val="002A4B"/>
                  </a:solidFill>
                  <a:latin typeface="Calibri"/>
                  <a:ea typeface="Calibri"/>
                  <a:cs typeface="Calibri"/>
                  <a:sym typeface="Calibri"/>
                </a:rPr>
                <a:t>depois</a:t>
              </a:r>
              <a:r>
                <a:rPr lang="pt-BR" sz="800">
                  <a:solidFill>
                    <a:srgbClr val="002A4B"/>
                  </a:solidFill>
                  <a:latin typeface="Calibri"/>
                  <a:ea typeface="Calibri"/>
                  <a:cs typeface="Calibri"/>
                  <a:sym typeface="Calibri"/>
                </a:rPr>
                <a:t> do tratamento com ravulizumabe)</a:t>
              </a:r>
              <a:endParaRPr sz="800">
                <a:solidFill>
                  <a:srgbClr val="002A4B"/>
                </a:solidFill>
                <a:latin typeface="Calibri"/>
                <a:ea typeface="Calibri"/>
                <a:cs typeface="Calibri"/>
                <a:sym typeface="Calibri"/>
              </a:endParaRPr>
            </a:p>
          </p:txBody>
        </p:sp>
        <p:sp>
          <p:nvSpPr>
            <p:cNvPr id="11959" name="Google Shape;11959;p183"/>
            <p:cNvSpPr txBox="1"/>
            <p:nvPr/>
          </p:nvSpPr>
          <p:spPr>
            <a:xfrm>
              <a:off x="1242644" y="5682201"/>
              <a:ext cx="1384314" cy="59720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rgbClr val="002A4B"/>
                  </a:solidFill>
                  <a:latin typeface="Calibri"/>
                  <a:ea typeface="Calibri"/>
                  <a:cs typeface="Calibri"/>
                  <a:sym typeface="Calibri"/>
                </a:rPr>
                <a:t>Pacientes com</a:t>
              </a:r>
              <a:br>
                <a:rPr lang="pt-BR" sz="900">
                  <a:solidFill>
                    <a:srgbClr val="002A4B"/>
                  </a:solidFill>
                  <a:latin typeface="Calibri"/>
                  <a:ea typeface="Calibri"/>
                  <a:cs typeface="Calibri"/>
                  <a:sym typeface="Calibri"/>
                </a:rPr>
              </a:br>
              <a:r>
                <a:rPr b="1" lang="pt-BR" sz="900">
                  <a:solidFill>
                    <a:srgbClr val="002A4B"/>
                  </a:solidFill>
                  <a:latin typeface="Calibri"/>
                  <a:ea typeface="Calibri"/>
                  <a:cs typeface="Calibri"/>
                  <a:sym typeface="Calibri"/>
                </a:rPr>
                <a:t>histórico de MAVE</a:t>
              </a:r>
              <a:endParaRPr/>
            </a:p>
            <a:p>
              <a:pPr indent="0" lvl="0" marL="0" marR="0" rtl="0" algn="ctr">
                <a:spcBef>
                  <a:spcPts val="300"/>
                </a:spcBef>
                <a:spcAft>
                  <a:spcPts val="0"/>
                </a:spcAft>
                <a:buNone/>
              </a:pPr>
              <a:r>
                <a:rPr lang="pt-BR" sz="800">
                  <a:solidFill>
                    <a:srgbClr val="002A4B"/>
                  </a:solidFill>
                  <a:latin typeface="Calibri"/>
                  <a:ea typeface="Calibri"/>
                  <a:cs typeface="Calibri"/>
                  <a:sym typeface="Calibri"/>
                </a:rPr>
                <a:t>(≤2 anos </a:t>
              </a:r>
              <a:r>
                <a:rPr b="1" lang="pt-BR" sz="800">
                  <a:solidFill>
                    <a:srgbClr val="002A4B"/>
                  </a:solidFill>
                  <a:latin typeface="Calibri"/>
                  <a:ea typeface="Calibri"/>
                  <a:cs typeface="Calibri"/>
                  <a:sym typeface="Calibri"/>
                </a:rPr>
                <a:t>antes</a:t>
              </a:r>
              <a:r>
                <a:rPr lang="pt-BR" sz="800">
                  <a:solidFill>
                    <a:srgbClr val="002A4B"/>
                  </a:solidFill>
                  <a:latin typeface="Calibri"/>
                  <a:ea typeface="Calibri"/>
                  <a:cs typeface="Calibri"/>
                  <a:sym typeface="Calibri"/>
                </a:rPr>
                <a:t> do tratamento com ravulizumabe) </a:t>
              </a:r>
              <a:endParaRPr/>
            </a:p>
          </p:txBody>
        </p:sp>
        <p:grpSp>
          <p:nvGrpSpPr>
            <p:cNvPr id="11960" name="Google Shape;11960;p183"/>
            <p:cNvGrpSpPr/>
            <p:nvPr/>
          </p:nvGrpSpPr>
          <p:grpSpPr>
            <a:xfrm>
              <a:off x="1504106" y="3546293"/>
              <a:ext cx="528026" cy="2061526"/>
              <a:chOff x="1445127" y="3276600"/>
              <a:chExt cx="528026" cy="2061526"/>
            </a:xfrm>
          </p:grpSpPr>
          <p:sp>
            <p:nvSpPr>
              <p:cNvPr id="11961" name="Google Shape;11961;p183"/>
              <p:cNvSpPr/>
              <p:nvPr/>
            </p:nvSpPr>
            <p:spPr>
              <a:xfrm>
                <a:off x="1538407" y="3276600"/>
                <a:ext cx="360000" cy="2061526"/>
              </a:xfrm>
              <a:prstGeom prst="round2SameRect">
                <a:avLst>
                  <a:gd fmla="val 0" name="adj1"/>
                  <a:gd fmla="val 0" name="adj2"/>
                </a:avLst>
              </a:prstGeom>
              <a:solidFill>
                <a:schemeClr val="dk2"/>
              </a:solidFill>
              <a:ln>
                <a:noFill/>
              </a:ln>
            </p:spPr>
            <p:txBody>
              <a:bodyPr anchorCtr="0" anchor="t" bIns="45700" lIns="0" spcFirstLastPara="1" rIns="0" wrap="square" tIns="36000">
                <a:noAutofit/>
              </a:bodyPr>
              <a:lstStyle/>
              <a:p>
                <a:pPr indent="0" lvl="0" marL="0" marR="0" rtl="0" algn="ctr">
                  <a:spcBef>
                    <a:spcPts val="0"/>
                  </a:spcBef>
                  <a:spcAft>
                    <a:spcPts val="0"/>
                  </a:spcAft>
                  <a:buNone/>
                </a:pPr>
                <a:r>
                  <a:t/>
                </a:r>
                <a:endParaRPr b="1" sz="1000">
                  <a:solidFill>
                    <a:schemeClr val="lt1"/>
                  </a:solidFill>
                  <a:latin typeface="Calibri"/>
                  <a:ea typeface="Calibri"/>
                  <a:cs typeface="Calibri"/>
                  <a:sym typeface="Calibri"/>
                </a:endParaRPr>
              </a:p>
            </p:txBody>
          </p:sp>
          <p:sp>
            <p:nvSpPr>
              <p:cNvPr id="11962" name="Google Shape;11962;p183"/>
              <p:cNvSpPr/>
              <p:nvPr/>
            </p:nvSpPr>
            <p:spPr>
              <a:xfrm>
                <a:off x="1445127" y="3350106"/>
                <a:ext cx="528026" cy="189802"/>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6,1</a:t>
                </a:r>
                <a:endParaRPr/>
              </a:p>
            </p:txBody>
          </p:sp>
        </p:grpSp>
        <p:grpSp>
          <p:nvGrpSpPr>
            <p:cNvPr id="11963" name="Google Shape;11963;p183"/>
            <p:cNvGrpSpPr/>
            <p:nvPr/>
          </p:nvGrpSpPr>
          <p:grpSpPr>
            <a:xfrm>
              <a:off x="1950019" y="3507637"/>
              <a:ext cx="528026" cy="2088595"/>
              <a:chOff x="1891040" y="3237944"/>
              <a:chExt cx="528026" cy="2088595"/>
            </a:xfrm>
          </p:grpSpPr>
          <p:sp>
            <p:nvSpPr>
              <p:cNvPr id="11964" name="Google Shape;11964;p183"/>
              <p:cNvSpPr/>
              <p:nvPr/>
            </p:nvSpPr>
            <p:spPr>
              <a:xfrm>
                <a:off x="1984960" y="3237944"/>
                <a:ext cx="360000" cy="2088595"/>
              </a:xfrm>
              <a:prstGeom prst="round2SameRect">
                <a:avLst>
                  <a:gd fmla="val 0" name="adj1"/>
                  <a:gd fmla="val 0" name="adj2"/>
                </a:avLst>
              </a:prstGeom>
              <a:solidFill>
                <a:schemeClr val="lt2"/>
              </a:solidFill>
              <a:ln cap="flat" cmpd="sng" w="9525">
                <a:solidFill>
                  <a:schemeClr val="lt2"/>
                </a:solidFill>
                <a:prstDash val="solid"/>
                <a:round/>
                <a:headEnd len="sm" w="sm" type="none"/>
                <a:tailEnd len="sm" w="sm" type="none"/>
              </a:ln>
            </p:spPr>
            <p:txBody>
              <a:bodyPr anchorCtr="0" anchor="t" bIns="45700" lIns="0" spcFirstLastPara="1" rIns="0" wrap="square" tIns="36000">
                <a:noAutofit/>
              </a:bodyPr>
              <a:lstStyle/>
              <a:p>
                <a:pPr indent="0" lvl="0" marL="0" marR="0" rtl="0" algn="ctr">
                  <a:spcBef>
                    <a:spcPts val="0"/>
                  </a:spcBef>
                  <a:spcAft>
                    <a:spcPts val="0"/>
                  </a:spcAft>
                  <a:buNone/>
                </a:pPr>
                <a:r>
                  <a:t/>
                </a:r>
                <a:endParaRPr b="1" sz="1000">
                  <a:solidFill>
                    <a:schemeClr val="lt1"/>
                  </a:solidFill>
                  <a:latin typeface="Calibri"/>
                  <a:ea typeface="Calibri"/>
                  <a:cs typeface="Calibri"/>
                  <a:sym typeface="Calibri"/>
                </a:endParaRPr>
              </a:p>
            </p:txBody>
          </p:sp>
          <p:grpSp>
            <p:nvGrpSpPr>
              <p:cNvPr id="11965" name="Google Shape;11965;p183"/>
              <p:cNvGrpSpPr/>
              <p:nvPr/>
            </p:nvGrpSpPr>
            <p:grpSpPr>
              <a:xfrm>
                <a:off x="1891040" y="3244669"/>
                <a:ext cx="528026" cy="249350"/>
                <a:chOff x="1891040" y="3244669"/>
                <a:chExt cx="528026" cy="249350"/>
              </a:xfrm>
            </p:grpSpPr>
            <p:sp>
              <p:nvSpPr>
                <p:cNvPr id="11966" name="Google Shape;11966;p183"/>
                <p:cNvSpPr/>
                <p:nvPr/>
              </p:nvSpPr>
              <p:spPr>
                <a:xfrm>
                  <a:off x="2029240" y="3244669"/>
                  <a:ext cx="263709" cy="172547"/>
                </a:xfrm>
                <a:prstGeom prst="rect">
                  <a:avLst/>
                </a:prstGeom>
                <a:solidFill>
                  <a:schemeClr val="lt2">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967" name="Google Shape;11967;p183"/>
                <p:cNvSpPr/>
                <p:nvPr/>
              </p:nvSpPr>
              <p:spPr>
                <a:xfrm>
                  <a:off x="1891040" y="3304217"/>
                  <a:ext cx="528026" cy="189802"/>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6,2</a:t>
                  </a:r>
                  <a:endParaRPr/>
                </a:p>
              </p:txBody>
            </p:sp>
          </p:grpSp>
        </p:grpSp>
        <p:grpSp>
          <p:nvGrpSpPr>
            <p:cNvPr id="11968" name="Google Shape;11968;p183"/>
            <p:cNvGrpSpPr/>
            <p:nvPr/>
          </p:nvGrpSpPr>
          <p:grpSpPr>
            <a:xfrm>
              <a:off x="2810959" y="4592231"/>
              <a:ext cx="1128049" cy="1012857"/>
              <a:chOff x="2751980" y="4322538"/>
              <a:chExt cx="1128049" cy="1012857"/>
            </a:xfrm>
          </p:grpSpPr>
          <p:grpSp>
            <p:nvGrpSpPr>
              <p:cNvPr id="11969" name="Google Shape;11969;p183"/>
              <p:cNvGrpSpPr/>
              <p:nvPr/>
            </p:nvGrpSpPr>
            <p:grpSpPr>
              <a:xfrm>
                <a:off x="2751980" y="4322538"/>
                <a:ext cx="702803" cy="1012857"/>
                <a:chOff x="2751980" y="4322538"/>
                <a:chExt cx="702803" cy="1012857"/>
              </a:xfrm>
            </p:grpSpPr>
            <p:sp>
              <p:nvSpPr>
                <p:cNvPr id="11970" name="Google Shape;11970;p183"/>
                <p:cNvSpPr/>
                <p:nvPr/>
              </p:nvSpPr>
              <p:spPr>
                <a:xfrm>
                  <a:off x="2927863" y="4322538"/>
                  <a:ext cx="360000" cy="1012857"/>
                </a:xfrm>
                <a:prstGeom prst="round2SameRect">
                  <a:avLst>
                    <a:gd fmla="val 0" name="adj1"/>
                    <a:gd fmla="val 0" name="adj2"/>
                  </a:avLst>
                </a:prstGeom>
                <a:solidFill>
                  <a:schemeClr val="dk2"/>
                </a:solidFill>
                <a:ln>
                  <a:noFill/>
                </a:ln>
              </p:spPr>
              <p:txBody>
                <a:bodyPr anchorCtr="0" anchor="t" bIns="45700" lIns="0" spcFirstLastPara="1" rIns="0" wrap="square" tIns="36000">
                  <a:noAutofit/>
                </a:bodyPr>
                <a:lstStyle/>
                <a:p>
                  <a:pPr indent="0" lvl="0" marL="0" marR="0" rtl="0" algn="ctr">
                    <a:spcBef>
                      <a:spcPts val="0"/>
                    </a:spcBef>
                    <a:spcAft>
                      <a:spcPts val="0"/>
                    </a:spcAft>
                    <a:buNone/>
                  </a:pPr>
                  <a:r>
                    <a:t/>
                  </a:r>
                  <a:endParaRPr b="1" sz="1000">
                    <a:solidFill>
                      <a:schemeClr val="lt1"/>
                    </a:solidFill>
                    <a:latin typeface="Calibri"/>
                    <a:ea typeface="Calibri"/>
                    <a:cs typeface="Calibri"/>
                    <a:sym typeface="Calibri"/>
                  </a:endParaRPr>
                </a:p>
              </p:txBody>
            </p:sp>
            <p:sp>
              <p:nvSpPr>
                <p:cNvPr id="11971" name="Google Shape;11971;p183"/>
                <p:cNvSpPr/>
                <p:nvPr/>
              </p:nvSpPr>
              <p:spPr>
                <a:xfrm>
                  <a:off x="2751980" y="4398319"/>
                  <a:ext cx="702803" cy="30567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3,0</a:t>
                  </a:r>
                  <a:br>
                    <a:rPr b="1" lang="pt-BR" sz="1400">
                      <a:solidFill>
                        <a:schemeClr val="lt1"/>
                      </a:solidFill>
                      <a:latin typeface="Calibri"/>
                      <a:ea typeface="Calibri"/>
                      <a:cs typeface="Calibri"/>
                      <a:sym typeface="Calibri"/>
                    </a:rPr>
                  </a:br>
                  <a:r>
                    <a:rPr b="1" lang="pt-BR" sz="1050">
                      <a:solidFill>
                        <a:schemeClr val="lt1"/>
                      </a:solidFill>
                      <a:latin typeface="Calibri"/>
                      <a:ea typeface="Calibri"/>
                      <a:cs typeface="Calibri"/>
                      <a:sym typeface="Calibri"/>
                    </a:rPr>
                    <a:t>(3,5</a:t>
                  </a:r>
                  <a:r>
                    <a:rPr b="1" baseline="30000" lang="pt-BR" sz="1050">
                      <a:solidFill>
                        <a:schemeClr val="lt1"/>
                      </a:solidFill>
                      <a:latin typeface="Calibri"/>
                      <a:ea typeface="Calibri"/>
                      <a:cs typeface="Calibri"/>
                      <a:sym typeface="Calibri"/>
                    </a:rPr>
                    <a:t>†</a:t>
                  </a:r>
                  <a:r>
                    <a:rPr b="1" lang="pt-BR" sz="1050">
                      <a:solidFill>
                        <a:schemeClr val="lt1"/>
                      </a:solidFill>
                      <a:latin typeface="Calibri"/>
                      <a:ea typeface="Calibri"/>
                      <a:cs typeface="Calibri"/>
                      <a:sym typeface="Calibri"/>
                    </a:rPr>
                    <a:t>)</a:t>
                  </a:r>
                  <a:endParaRPr b="1" sz="1400">
                    <a:solidFill>
                      <a:schemeClr val="lt1"/>
                    </a:solidFill>
                    <a:latin typeface="Calibri"/>
                    <a:ea typeface="Calibri"/>
                    <a:cs typeface="Calibri"/>
                    <a:sym typeface="Calibri"/>
                  </a:endParaRPr>
                </a:p>
              </p:txBody>
            </p:sp>
          </p:grpSp>
          <p:grpSp>
            <p:nvGrpSpPr>
              <p:cNvPr id="11972" name="Google Shape;11972;p183"/>
              <p:cNvGrpSpPr/>
              <p:nvPr/>
            </p:nvGrpSpPr>
            <p:grpSpPr>
              <a:xfrm>
                <a:off x="3241117" y="4528618"/>
                <a:ext cx="638912" cy="799953"/>
                <a:chOff x="3241117" y="4528618"/>
                <a:chExt cx="638912" cy="799953"/>
              </a:xfrm>
            </p:grpSpPr>
            <p:grpSp>
              <p:nvGrpSpPr>
                <p:cNvPr id="11973" name="Google Shape;11973;p183"/>
                <p:cNvGrpSpPr/>
                <p:nvPr/>
              </p:nvGrpSpPr>
              <p:grpSpPr>
                <a:xfrm>
                  <a:off x="3374416" y="4528618"/>
                  <a:ext cx="360000" cy="799953"/>
                  <a:chOff x="3374416" y="4528618"/>
                  <a:chExt cx="360000" cy="799953"/>
                </a:xfrm>
              </p:grpSpPr>
              <p:sp>
                <p:nvSpPr>
                  <p:cNvPr id="11974" name="Google Shape;11974;p183"/>
                  <p:cNvSpPr/>
                  <p:nvPr/>
                </p:nvSpPr>
                <p:spPr>
                  <a:xfrm>
                    <a:off x="3374416" y="4528618"/>
                    <a:ext cx="360000" cy="799953"/>
                  </a:xfrm>
                  <a:prstGeom prst="round2SameRect">
                    <a:avLst>
                      <a:gd fmla="val 0" name="adj1"/>
                      <a:gd fmla="val 0" name="adj2"/>
                    </a:avLst>
                  </a:prstGeom>
                  <a:solidFill>
                    <a:schemeClr val="lt2"/>
                  </a:solidFill>
                  <a:ln cap="flat" cmpd="sng" w="9525">
                    <a:solidFill>
                      <a:schemeClr val="lt2"/>
                    </a:solidFill>
                    <a:prstDash val="solid"/>
                    <a:round/>
                    <a:headEnd len="sm" w="sm" type="none"/>
                    <a:tailEnd len="sm" w="sm" type="none"/>
                  </a:ln>
                </p:spPr>
                <p:txBody>
                  <a:bodyPr anchorCtr="0" anchor="t" bIns="45700" lIns="0" spcFirstLastPara="1" rIns="0" wrap="square" tIns="36000">
                    <a:noAutofit/>
                  </a:bodyPr>
                  <a:lstStyle/>
                  <a:p>
                    <a:pPr indent="0" lvl="0" marL="0" marR="0" rtl="0" algn="ctr">
                      <a:spcBef>
                        <a:spcPts val="0"/>
                      </a:spcBef>
                      <a:spcAft>
                        <a:spcPts val="0"/>
                      </a:spcAft>
                      <a:buNone/>
                    </a:pPr>
                    <a:r>
                      <a:t/>
                    </a:r>
                    <a:endParaRPr b="1" sz="1000">
                      <a:solidFill>
                        <a:schemeClr val="lt1"/>
                      </a:solidFill>
                      <a:latin typeface="Calibri"/>
                      <a:ea typeface="Calibri"/>
                      <a:cs typeface="Calibri"/>
                      <a:sym typeface="Calibri"/>
                    </a:endParaRPr>
                  </a:p>
                </p:txBody>
              </p:sp>
              <p:sp>
                <p:nvSpPr>
                  <p:cNvPr id="11975" name="Google Shape;11975;p183"/>
                  <p:cNvSpPr/>
                  <p:nvPr/>
                </p:nvSpPr>
                <p:spPr>
                  <a:xfrm>
                    <a:off x="3418662" y="4529271"/>
                    <a:ext cx="263709" cy="305678"/>
                  </a:xfrm>
                  <a:prstGeom prst="rect">
                    <a:avLst/>
                  </a:prstGeom>
                  <a:solidFill>
                    <a:schemeClr val="lt2">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1976" name="Google Shape;11976;p183"/>
                <p:cNvSpPr/>
                <p:nvPr/>
              </p:nvSpPr>
              <p:spPr>
                <a:xfrm>
                  <a:off x="3241117" y="4588917"/>
                  <a:ext cx="638912" cy="30567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2,4</a:t>
                  </a:r>
                  <a:br>
                    <a:rPr b="1" lang="pt-BR" sz="1400">
                      <a:solidFill>
                        <a:schemeClr val="lt1"/>
                      </a:solidFill>
                      <a:latin typeface="Calibri"/>
                      <a:ea typeface="Calibri"/>
                      <a:cs typeface="Calibri"/>
                      <a:sym typeface="Calibri"/>
                    </a:rPr>
                  </a:br>
                  <a:r>
                    <a:rPr b="1" lang="pt-BR" sz="1050">
                      <a:solidFill>
                        <a:schemeClr val="lt1"/>
                      </a:solidFill>
                      <a:latin typeface="Calibri"/>
                      <a:ea typeface="Calibri"/>
                      <a:cs typeface="Calibri"/>
                      <a:sym typeface="Calibri"/>
                    </a:rPr>
                    <a:t>(1,4</a:t>
                  </a:r>
                  <a:r>
                    <a:rPr b="1" baseline="30000" lang="pt-BR" sz="1050">
                      <a:solidFill>
                        <a:schemeClr val="lt1"/>
                      </a:solidFill>
                      <a:latin typeface="Calibri"/>
                      <a:ea typeface="Calibri"/>
                      <a:cs typeface="Calibri"/>
                      <a:sym typeface="Calibri"/>
                    </a:rPr>
                    <a:t>†</a:t>
                  </a:r>
                  <a:r>
                    <a:rPr b="1" lang="pt-BR" sz="1050">
                      <a:solidFill>
                        <a:schemeClr val="lt1"/>
                      </a:solidFill>
                      <a:latin typeface="Calibri"/>
                      <a:ea typeface="Calibri"/>
                      <a:cs typeface="Calibri"/>
                      <a:sym typeface="Calibri"/>
                    </a:rPr>
                    <a:t>)</a:t>
                  </a:r>
                  <a:endParaRPr b="1" sz="1400">
                    <a:solidFill>
                      <a:schemeClr val="lt1"/>
                    </a:solidFill>
                    <a:latin typeface="Calibri"/>
                    <a:ea typeface="Calibri"/>
                    <a:cs typeface="Calibri"/>
                    <a:sym typeface="Calibri"/>
                  </a:endParaRPr>
                </a:p>
              </p:txBody>
            </p:sp>
          </p:grpSp>
        </p:grpSp>
        <p:grpSp>
          <p:nvGrpSpPr>
            <p:cNvPr id="11977" name="Google Shape;11977;p183"/>
            <p:cNvGrpSpPr/>
            <p:nvPr/>
          </p:nvGrpSpPr>
          <p:grpSpPr>
            <a:xfrm>
              <a:off x="2344549" y="2388275"/>
              <a:ext cx="3940811" cy="214891"/>
              <a:chOff x="7419528" y="5559651"/>
              <a:chExt cx="3940811" cy="214891"/>
            </a:xfrm>
          </p:grpSpPr>
          <p:grpSp>
            <p:nvGrpSpPr>
              <p:cNvPr id="11978" name="Google Shape;11978;p183"/>
              <p:cNvGrpSpPr/>
              <p:nvPr/>
            </p:nvGrpSpPr>
            <p:grpSpPr>
              <a:xfrm>
                <a:off x="7419528" y="5572672"/>
                <a:ext cx="1905036" cy="201870"/>
                <a:chOff x="1700313" y="5848919"/>
                <a:chExt cx="1905036" cy="201870"/>
              </a:xfrm>
            </p:grpSpPr>
            <p:sp>
              <p:nvSpPr>
                <p:cNvPr id="11979" name="Google Shape;11979;p183"/>
                <p:cNvSpPr txBox="1"/>
                <p:nvPr/>
              </p:nvSpPr>
              <p:spPr>
                <a:xfrm>
                  <a:off x="1881293" y="5850332"/>
                  <a:ext cx="1724056" cy="20045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800">
                      <a:solidFill>
                        <a:schemeClr val="dk1"/>
                      </a:solidFill>
                      <a:latin typeface="Calibri"/>
                      <a:ea typeface="Calibri"/>
                      <a:cs typeface="Calibri"/>
                      <a:sym typeface="Calibri"/>
                    </a:rPr>
                    <a:t>Grupo A: </a:t>
                  </a:r>
                  <a:r>
                    <a:rPr lang="pt-BR" sz="800">
                      <a:solidFill>
                        <a:schemeClr val="dk1"/>
                      </a:solidFill>
                      <a:latin typeface="Calibri"/>
                      <a:ea typeface="Calibri"/>
                      <a:cs typeface="Calibri"/>
                      <a:sym typeface="Calibri"/>
                    </a:rPr>
                    <a:t>DHL 1,5−&lt;3× LSN (</a:t>
                  </a:r>
                  <a:r>
                    <a:rPr i="1" lang="pt-BR" sz="800">
                      <a:solidFill>
                        <a:schemeClr val="dk1"/>
                      </a:solidFill>
                      <a:latin typeface="Calibri"/>
                      <a:ea typeface="Calibri"/>
                      <a:cs typeface="Calibri"/>
                      <a:sym typeface="Calibri"/>
                    </a:rPr>
                    <a:t>n</a:t>
                  </a:r>
                  <a:r>
                    <a:rPr lang="pt-BR" sz="800">
                      <a:solidFill>
                        <a:schemeClr val="dk1"/>
                      </a:solidFill>
                      <a:latin typeface="Calibri"/>
                      <a:ea typeface="Calibri"/>
                      <a:cs typeface="Calibri"/>
                      <a:sym typeface="Calibri"/>
                    </a:rPr>
                    <a:t>=33)</a:t>
                  </a:r>
                  <a:endParaRPr sz="1400">
                    <a:solidFill>
                      <a:schemeClr val="dk1"/>
                    </a:solidFill>
                    <a:latin typeface="Calibri"/>
                    <a:ea typeface="Calibri"/>
                    <a:cs typeface="Calibri"/>
                    <a:sym typeface="Calibri"/>
                  </a:endParaRPr>
                </a:p>
              </p:txBody>
            </p:sp>
            <p:sp>
              <p:nvSpPr>
                <p:cNvPr id="11980" name="Google Shape;11980;p183"/>
                <p:cNvSpPr/>
                <p:nvPr/>
              </p:nvSpPr>
              <p:spPr>
                <a:xfrm>
                  <a:off x="1700313" y="5848919"/>
                  <a:ext cx="115793" cy="115793"/>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Calibri"/>
                    <a:ea typeface="Calibri"/>
                    <a:cs typeface="Calibri"/>
                    <a:sym typeface="Calibri"/>
                  </a:endParaRPr>
                </a:p>
              </p:txBody>
            </p:sp>
          </p:grpSp>
          <p:grpSp>
            <p:nvGrpSpPr>
              <p:cNvPr id="11981" name="Google Shape;11981;p183"/>
              <p:cNvGrpSpPr/>
              <p:nvPr/>
            </p:nvGrpSpPr>
            <p:grpSpPr>
              <a:xfrm>
                <a:off x="9540785" y="5559651"/>
                <a:ext cx="1819554" cy="127402"/>
                <a:chOff x="5458759" y="5596048"/>
                <a:chExt cx="1819554" cy="127402"/>
              </a:xfrm>
            </p:grpSpPr>
            <p:sp>
              <p:nvSpPr>
                <p:cNvPr id="11982" name="Google Shape;11982;p183"/>
                <p:cNvSpPr/>
                <p:nvPr/>
              </p:nvSpPr>
              <p:spPr>
                <a:xfrm>
                  <a:off x="5458759" y="5596048"/>
                  <a:ext cx="115793" cy="115793"/>
                </a:xfrm>
                <a:prstGeom prst="rect">
                  <a:avLst/>
                </a:prstGeom>
                <a:solidFill>
                  <a:schemeClr val="lt2"/>
                </a:solidFill>
                <a:ln cap="flat" cmpd="sng" w="9525">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Calibri"/>
                    <a:ea typeface="Calibri"/>
                    <a:cs typeface="Calibri"/>
                    <a:sym typeface="Calibri"/>
                  </a:endParaRPr>
                </a:p>
              </p:txBody>
            </p:sp>
            <p:sp>
              <p:nvSpPr>
                <p:cNvPr id="11983" name="Google Shape;11983;p183"/>
                <p:cNvSpPr txBox="1"/>
                <p:nvPr/>
              </p:nvSpPr>
              <p:spPr>
                <a:xfrm>
                  <a:off x="5644475" y="5603489"/>
                  <a:ext cx="1633838" cy="119961"/>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800">
                      <a:solidFill>
                        <a:schemeClr val="dk1"/>
                      </a:solidFill>
                      <a:latin typeface="Calibri"/>
                      <a:ea typeface="Calibri"/>
                      <a:cs typeface="Calibri"/>
                      <a:sym typeface="Calibri"/>
                    </a:rPr>
                    <a:t>Grupo B:</a:t>
                  </a:r>
                  <a:r>
                    <a:rPr lang="pt-BR" sz="800">
                      <a:solidFill>
                        <a:schemeClr val="dk1"/>
                      </a:solidFill>
                      <a:latin typeface="Calibri"/>
                      <a:ea typeface="Calibri"/>
                      <a:cs typeface="Calibri"/>
                      <a:sym typeface="Calibri"/>
                    </a:rPr>
                    <a:t> DHL ≥3× LSN (</a:t>
                  </a:r>
                  <a:r>
                    <a:rPr i="1" lang="pt-BR" sz="800">
                      <a:solidFill>
                        <a:schemeClr val="dk1"/>
                      </a:solidFill>
                      <a:latin typeface="Calibri"/>
                      <a:ea typeface="Calibri"/>
                      <a:cs typeface="Calibri"/>
                      <a:sym typeface="Calibri"/>
                    </a:rPr>
                    <a:t>n</a:t>
                  </a:r>
                  <a:r>
                    <a:rPr lang="pt-BR" sz="800">
                      <a:solidFill>
                        <a:schemeClr val="dk1"/>
                      </a:solidFill>
                      <a:latin typeface="Calibri"/>
                      <a:ea typeface="Calibri"/>
                      <a:cs typeface="Calibri"/>
                      <a:sym typeface="Calibri"/>
                    </a:rPr>
                    <a:t>=211)</a:t>
                  </a:r>
                  <a:endParaRPr/>
                </a:p>
                <a:p>
                  <a:pPr indent="0" lvl="0" marL="0" marR="0" rtl="0" algn="l">
                    <a:spcBef>
                      <a:spcPts val="700"/>
                    </a:spcBef>
                    <a:spcAft>
                      <a:spcPts val="0"/>
                    </a:spcAft>
                    <a:buNone/>
                  </a:pPr>
                  <a:r>
                    <a:t/>
                  </a:r>
                  <a:endParaRPr sz="1400">
                    <a:solidFill>
                      <a:schemeClr val="dk1"/>
                    </a:solidFill>
                    <a:latin typeface="Calibri"/>
                    <a:ea typeface="Calibri"/>
                    <a:cs typeface="Calibri"/>
                    <a:sym typeface="Calibri"/>
                  </a:endParaRPr>
                </a:p>
              </p:txBody>
            </p:sp>
          </p:grpSp>
        </p:grpSp>
        <p:cxnSp>
          <p:nvCxnSpPr>
            <p:cNvPr id="11984" name="Google Shape;11984;p183"/>
            <p:cNvCxnSpPr/>
            <p:nvPr/>
          </p:nvCxnSpPr>
          <p:spPr>
            <a:xfrm>
              <a:off x="4213885" y="2695575"/>
              <a:ext cx="0" cy="3583828"/>
            </a:xfrm>
            <a:prstGeom prst="straightConnector1">
              <a:avLst/>
            </a:prstGeom>
            <a:noFill/>
            <a:ln cap="flat" cmpd="sng" w="12700">
              <a:solidFill>
                <a:schemeClr val="accent1"/>
              </a:solidFill>
              <a:prstDash val="solid"/>
              <a:miter lim="800000"/>
              <a:headEnd len="sm" w="sm" type="none"/>
              <a:tailEnd len="sm" w="sm" type="none"/>
            </a:ln>
          </p:spPr>
        </p:cxnSp>
      </p:grpSp>
      <p:sp>
        <p:nvSpPr>
          <p:cNvPr id="11985" name="Google Shape;11985;p183"/>
          <p:cNvSpPr/>
          <p:nvPr/>
        </p:nvSpPr>
        <p:spPr>
          <a:xfrm>
            <a:off x="7735466" y="1917509"/>
            <a:ext cx="4227928" cy="4063293"/>
          </a:xfrm>
          <a:prstGeom prst="rect">
            <a:avLst/>
          </a:prstGeom>
          <a:solidFill>
            <a:schemeClr val="lt1"/>
          </a:solidFill>
          <a:ln cap="flat" cmpd="sng" w="12700">
            <a:solidFill>
              <a:schemeClr val="lt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1986" name="Google Shape;11986;p183"/>
          <p:cNvSpPr txBox="1"/>
          <p:nvPr/>
        </p:nvSpPr>
        <p:spPr>
          <a:xfrm>
            <a:off x="296269" y="385036"/>
            <a:ext cx="116671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ravulizumabe reduz o risco de trombose em pacientes com HPN e AAD, que apresentam risco mais alto de TE</a:t>
            </a:r>
            <a:r>
              <a:rPr b="1" baseline="30000" lang="pt-BR" sz="3200">
                <a:solidFill>
                  <a:schemeClr val="accent1"/>
                </a:solidFill>
                <a:latin typeface="Lustria"/>
                <a:ea typeface="Lustria"/>
                <a:cs typeface="Lustria"/>
                <a:sym typeface="Lustria"/>
              </a:rPr>
              <a:t>1</a:t>
            </a:r>
            <a:endParaRPr/>
          </a:p>
        </p:txBody>
      </p:sp>
      <p:sp>
        <p:nvSpPr>
          <p:cNvPr id="11987" name="Google Shape;11987;p183"/>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†Os rótulos de dados representam a taxa de eventos de MAVE e TE por 100 pacientes-anos durante os 2 anos de tratamento com ravulizumabe</a:t>
            </a:r>
            <a:endParaRPr/>
          </a:p>
          <a:p>
            <a:pPr indent="0" lvl="0" marL="0" rtl="0" algn="l">
              <a:lnSpc>
                <a:spcPct val="90000"/>
              </a:lnSpc>
              <a:spcBef>
                <a:spcPts val="0"/>
              </a:spcBef>
              <a:spcAft>
                <a:spcPts val="0"/>
              </a:spcAft>
              <a:buClr>
                <a:schemeClr val="dk1"/>
              </a:buClr>
              <a:buSzPts val="800"/>
              <a:buNone/>
            </a:pPr>
            <a:r>
              <a:rPr lang="pt-BR"/>
              <a:t>Abreviações: AAD = alta atividade da doença; DHL = desidrogenase láctica; MAVE = evento adverso vascular maior; TE = tromboembolismo; LSN = limite superior da normalidade.</a:t>
            </a:r>
            <a:endParaRPr/>
          </a:p>
          <a:p>
            <a:pPr indent="0" lvl="0" marL="0" rtl="0" algn="l">
              <a:lnSpc>
                <a:spcPct val="90000"/>
              </a:lnSpc>
              <a:spcBef>
                <a:spcPts val="0"/>
              </a:spcBef>
              <a:spcAft>
                <a:spcPts val="0"/>
              </a:spcAft>
              <a:buClr>
                <a:schemeClr val="dk1"/>
              </a:buClr>
              <a:buSzPts val="800"/>
              <a:buNone/>
            </a:pPr>
            <a:r>
              <a:rPr lang="pt-BR"/>
              <a:t>Referências: 1. Peffault de Latour R et al. Oral presentation [Abstract S301]. Poster presented at: 26th Annual Congress of the European Hematology Association; June 9-17, 2021 (virtual meeting); . </a:t>
            </a:r>
            <a:endParaRPr/>
          </a:p>
        </p:txBody>
      </p:sp>
      <p:sp>
        <p:nvSpPr>
          <p:cNvPr id="11988" name="Google Shape;11988;p183"/>
          <p:cNvSpPr txBox="1"/>
          <p:nvPr/>
        </p:nvSpPr>
        <p:spPr>
          <a:xfrm>
            <a:off x="296269" y="1262971"/>
            <a:ext cx="1010436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estudo ALXN1210-PNH-301: Análise </a:t>
            </a:r>
            <a:r>
              <a:rPr i="1" lang="pt-BR" sz="2400">
                <a:solidFill>
                  <a:schemeClr val="dk2"/>
                </a:solidFill>
                <a:latin typeface="Calibri"/>
                <a:ea typeface="Calibri"/>
                <a:cs typeface="Calibri"/>
                <a:sym typeface="Calibri"/>
              </a:rPr>
              <a:t>post-hoc </a:t>
            </a:r>
            <a:r>
              <a:rPr lang="pt-BR" sz="2400">
                <a:solidFill>
                  <a:schemeClr val="dk2"/>
                </a:solidFill>
                <a:latin typeface="Calibri"/>
                <a:ea typeface="Calibri"/>
                <a:cs typeface="Calibri"/>
                <a:sym typeface="Calibri"/>
              </a:rPr>
              <a:t>de MAVE e TE</a:t>
            </a:r>
            <a:endParaRPr/>
          </a:p>
        </p:txBody>
      </p:sp>
      <p:cxnSp>
        <p:nvCxnSpPr>
          <p:cNvPr id="11989" name="Google Shape;11989;p183"/>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1990" name="Google Shape;11990;p183"/>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1991" name="Google Shape;11991;p183"/>
          <p:cNvSpPr/>
          <p:nvPr/>
        </p:nvSpPr>
        <p:spPr>
          <a:xfrm>
            <a:off x="8672126" y="4798064"/>
            <a:ext cx="1118265" cy="351632"/>
          </a:xfrm>
          <a:prstGeom prst="rect">
            <a:avLst/>
          </a:prstGeom>
          <a:solidFill>
            <a:srgbClr val="2D538A">
              <a:alpha val="784"/>
            </a:srgbClr>
          </a:solidFill>
          <a:ln>
            <a:noFill/>
          </a:ln>
        </p:spPr>
        <p:txBody>
          <a:bodyPr anchorCtr="0" anchor="b" bIns="108000" lIns="0" spcFirstLastPara="1" rIns="0" wrap="square" tIns="0">
            <a:noAutofit/>
          </a:bodyPr>
          <a:lstStyle/>
          <a:p>
            <a:pPr indent="0" lvl="0" marL="0" marR="0" rtl="0" algn="l">
              <a:spcBef>
                <a:spcPts val="0"/>
              </a:spcBef>
              <a:spcAft>
                <a:spcPts val="0"/>
              </a:spcAft>
              <a:buNone/>
            </a:pPr>
            <a:r>
              <a:rPr i="1" lang="pt-BR" sz="800">
                <a:solidFill>
                  <a:schemeClr val="dk1"/>
                </a:solidFill>
                <a:latin typeface="Calibri"/>
                <a:ea typeface="Calibri"/>
                <a:cs typeface="Calibri"/>
                <a:sym typeface="Calibri"/>
              </a:rPr>
              <a:t>Principais dados demográficos</a:t>
            </a:r>
            <a:endParaRPr/>
          </a:p>
        </p:txBody>
      </p:sp>
      <p:sp>
        <p:nvSpPr>
          <p:cNvPr id="11992" name="Google Shape;11992;p183"/>
          <p:cNvSpPr/>
          <p:nvPr/>
        </p:nvSpPr>
        <p:spPr>
          <a:xfrm>
            <a:off x="8175706" y="4708024"/>
            <a:ext cx="409997" cy="409997"/>
          </a:xfrm>
          <a:prstGeom prst="ellipse">
            <a:avLst/>
          </a:prstGeom>
          <a:solidFill>
            <a:schemeClr val="lt1"/>
          </a:solidFill>
          <a:ln cap="flat" cmpd="sng" w="12700">
            <a:solidFill>
              <a:schemeClr val="lt2"/>
            </a:solidFill>
            <a:prstDash val="solid"/>
            <a:miter lim="800000"/>
            <a:headEnd len="sm" w="sm" type="none"/>
            <a:tailEnd len="sm" w="sm" type="none"/>
          </a:ln>
          <a:effectLst>
            <a:outerShdw blurRad="152400" sx="85000" rotWithShape="0" dir="5400000" dist="101600" sy="85000">
              <a:schemeClr val="dk1">
                <a:alpha val="14901"/>
              </a:scheme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2"/>
              </a:buClr>
              <a:buSzPts val="1600"/>
              <a:buFont typeface="Arial"/>
              <a:buNone/>
            </a:pPr>
            <a:r>
              <a:rPr b="0" i="0" lang="pt-BR" sz="1600" u="none" cap="none" strike="noStrike">
                <a:solidFill>
                  <a:schemeClr val="lt2"/>
                </a:solidFill>
                <a:latin typeface="Arial"/>
                <a:ea typeface="Arial"/>
                <a:cs typeface="Arial"/>
                <a:sym typeface="Arial"/>
              </a:rPr>
              <a:t>i</a:t>
            </a:r>
            <a:endParaRPr/>
          </a:p>
        </p:txBody>
      </p:sp>
      <p:grpSp>
        <p:nvGrpSpPr>
          <p:cNvPr id="11993" name="Google Shape;11993;p183"/>
          <p:cNvGrpSpPr/>
          <p:nvPr/>
        </p:nvGrpSpPr>
        <p:grpSpPr>
          <a:xfrm>
            <a:off x="4356760" y="3683572"/>
            <a:ext cx="2801217" cy="2595831"/>
            <a:chOff x="4356760" y="3683572"/>
            <a:chExt cx="2801217" cy="2595831"/>
          </a:xfrm>
        </p:grpSpPr>
        <p:sp>
          <p:nvSpPr>
            <p:cNvPr id="11994" name="Google Shape;11994;p183"/>
            <p:cNvSpPr/>
            <p:nvPr/>
          </p:nvSpPr>
          <p:spPr>
            <a:xfrm>
              <a:off x="4691975" y="4588535"/>
              <a:ext cx="360000" cy="1019284"/>
            </a:xfrm>
            <a:prstGeom prst="round2SameRect">
              <a:avLst>
                <a:gd fmla="val 0" name="adj1"/>
                <a:gd fmla="val 0" name="adj2"/>
              </a:avLst>
            </a:prstGeom>
            <a:solidFill>
              <a:schemeClr val="dk2"/>
            </a:solidFill>
            <a:ln>
              <a:noFill/>
            </a:ln>
          </p:spPr>
          <p:txBody>
            <a:bodyPr anchorCtr="0" anchor="t" bIns="45700" lIns="0" spcFirstLastPara="1" rIns="0" wrap="square" tIns="36000">
              <a:noAutofit/>
            </a:bodyPr>
            <a:lstStyle/>
            <a:p>
              <a:pPr indent="0" lvl="0" marL="0" marR="0" rtl="0" algn="ctr">
                <a:spcBef>
                  <a:spcPts val="0"/>
                </a:spcBef>
                <a:spcAft>
                  <a:spcPts val="0"/>
                </a:spcAft>
                <a:buNone/>
              </a:pPr>
              <a:r>
                <a:t/>
              </a:r>
              <a:endParaRPr b="1" sz="1000">
                <a:solidFill>
                  <a:schemeClr val="lt1"/>
                </a:solidFill>
                <a:latin typeface="Calibri"/>
                <a:ea typeface="Calibri"/>
                <a:cs typeface="Calibri"/>
                <a:sym typeface="Calibri"/>
              </a:endParaRPr>
            </a:p>
          </p:txBody>
        </p:sp>
        <p:sp>
          <p:nvSpPr>
            <p:cNvPr id="11995" name="Google Shape;11995;p183"/>
            <p:cNvSpPr txBox="1"/>
            <p:nvPr/>
          </p:nvSpPr>
          <p:spPr>
            <a:xfrm>
              <a:off x="5740117" y="5682201"/>
              <a:ext cx="1417860" cy="59720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rgbClr val="002A4B"/>
                  </a:solidFill>
                  <a:latin typeface="Calibri"/>
                  <a:ea typeface="Calibri"/>
                  <a:cs typeface="Calibri"/>
                  <a:sym typeface="Calibri"/>
                </a:rPr>
                <a:t>Pacientes que </a:t>
              </a:r>
              <a:br>
                <a:rPr b="1" lang="pt-BR" sz="900">
                  <a:solidFill>
                    <a:srgbClr val="002A4B"/>
                  </a:solidFill>
                  <a:latin typeface="Calibri"/>
                  <a:ea typeface="Calibri"/>
                  <a:cs typeface="Calibri"/>
                  <a:sym typeface="Calibri"/>
                </a:rPr>
              </a:br>
              <a:r>
                <a:rPr b="1" lang="pt-BR" sz="900">
                  <a:solidFill>
                    <a:srgbClr val="002A4B"/>
                  </a:solidFill>
                  <a:latin typeface="Calibri"/>
                  <a:ea typeface="Calibri"/>
                  <a:cs typeface="Calibri"/>
                  <a:sym typeface="Calibri"/>
                </a:rPr>
                <a:t>apresentaram TE</a:t>
              </a:r>
              <a:endParaRPr/>
            </a:p>
            <a:p>
              <a:pPr indent="0" lvl="0" marL="0" marR="0" rtl="0" algn="ctr">
                <a:spcBef>
                  <a:spcPts val="300"/>
                </a:spcBef>
                <a:spcAft>
                  <a:spcPts val="0"/>
                </a:spcAft>
                <a:buNone/>
              </a:pPr>
              <a:r>
                <a:rPr lang="pt-BR" sz="800">
                  <a:solidFill>
                    <a:srgbClr val="002A4B"/>
                  </a:solidFill>
                  <a:latin typeface="Calibri"/>
                  <a:ea typeface="Calibri"/>
                  <a:cs typeface="Calibri"/>
                  <a:sym typeface="Calibri"/>
                </a:rPr>
                <a:t>(0−2 anos </a:t>
              </a:r>
              <a:r>
                <a:rPr b="1" lang="pt-BR" sz="800">
                  <a:solidFill>
                    <a:srgbClr val="002A4B"/>
                  </a:solidFill>
                  <a:latin typeface="Calibri"/>
                  <a:ea typeface="Calibri"/>
                  <a:cs typeface="Calibri"/>
                  <a:sym typeface="Calibri"/>
                </a:rPr>
                <a:t>depois</a:t>
              </a:r>
              <a:r>
                <a:rPr lang="pt-BR" sz="800">
                  <a:solidFill>
                    <a:srgbClr val="002A4B"/>
                  </a:solidFill>
                  <a:latin typeface="Calibri"/>
                  <a:ea typeface="Calibri"/>
                  <a:cs typeface="Calibri"/>
                  <a:sym typeface="Calibri"/>
                </a:rPr>
                <a:t> do tratamento com ravulizumabe)</a:t>
              </a:r>
              <a:endParaRPr sz="700">
                <a:solidFill>
                  <a:srgbClr val="002A4B"/>
                </a:solidFill>
                <a:latin typeface="Calibri"/>
                <a:ea typeface="Calibri"/>
                <a:cs typeface="Calibri"/>
                <a:sym typeface="Calibri"/>
              </a:endParaRPr>
            </a:p>
          </p:txBody>
        </p:sp>
        <p:sp>
          <p:nvSpPr>
            <p:cNvPr id="11996" name="Google Shape;11996;p183"/>
            <p:cNvSpPr txBox="1"/>
            <p:nvPr/>
          </p:nvSpPr>
          <p:spPr>
            <a:xfrm>
              <a:off x="4356760" y="5682201"/>
              <a:ext cx="1397382" cy="59720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900">
                  <a:solidFill>
                    <a:srgbClr val="002A4B"/>
                  </a:solidFill>
                  <a:latin typeface="Calibri"/>
                  <a:ea typeface="Calibri"/>
                  <a:cs typeface="Calibri"/>
                  <a:sym typeface="Calibri"/>
                </a:rPr>
                <a:t>Pacientes com</a:t>
              </a:r>
              <a:br>
                <a:rPr lang="pt-BR" sz="900">
                  <a:solidFill>
                    <a:srgbClr val="002A4B"/>
                  </a:solidFill>
                  <a:latin typeface="Calibri"/>
                  <a:ea typeface="Calibri"/>
                  <a:cs typeface="Calibri"/>
                  <a:sym typeface="Calibri"/>
                </a:rPr>
              </a:br>
              <a:r>
                <a:rPr b="1" lang="pt-BR" sz="900">
                  <a:solidFill>
                    <a:srgbClr val="002A4B"/>
                  </a:solidFill>
                  <a:latin typeface="Calibri"/>
                  <a:ea typeface="Calibri"/>
                  <a:cs typeface="Calibri"/>
                  <a:sym typeface="Calibri"/>
                </a:rPr>
                <a:t>histórico de TE</a:t>
              </a:r>
              <a:endParaRPr/>
            </a:p>
            <a:p>
              <a:pPr indent="0" lvl="0" marL="0" marR="0" rtl="0" algn="ctr">
                <a:spcBef>
                  <a:spcPts val="300"/>
                </a:spcBef>
                <a:spcAft>
                  <a:spcPts val="0"/>
                </a:spcAft>
                <a:buNone/>
              </a:pPr>
              <a:r>
                <a:rPr lang="pt-BR" sz="800">
                  <a:solidFill>
                    <a:srgbClr val="002A4B"/>
                  </a:solidFill>
                  <a:latin typeface="Calibri"/>
                  <a:ea typeface="Calibri"/>
                  <a:cs typeface="Calibri"/>
                  <a:sym typeface="Calibri"/>
                </a:rPr>
                <a:t>(≤2 anos </a:t>
              </a:r>
              <a:r>
                <a:rPr b="1" lang="pt-BR" sz="800">
                  <a:solidFill>
                    <a:srgbClr val="002A4B"/>
                  </a:solidFill>
                  <a:latin typeface="Calibri"/>
                  <a:ea typeface="Calibri"/>
                  <a:cs typeface="Calibri"/>
                  <a:sym typeface="Calibri"/>
                </a:rPr>
                <a:t>antes</a:t>
              </a:r>
              <a:r>
                <a:rPr lang="pt-BR" sz="800">
                  <a:solidFill>
                    <a:srgbClr val="002A4B"/>
                  </a:solidFill>
                  <a:latin typeface="Calibri"/>
                  <a:ea typeface="Calibri"/>
                  <a:cs typeface="Calibri"/>
                  <a:sym typeface="Calibri"/>
                </a:rPr>
                <a:t> do tratamento com ravulizumabe)</a:t>
              </a:r>
              <a:r>
                <a:rPr lang="pt-BR" sz="700">
                  <a:solidFill>
                    <a:srgbClr val="002A4B"/>
                  </a:solidFill>
                  <a:latin typeface="Calibri"/>
                  <a:ea typeface="Calibri"/>
                  <a:cs typeface="Calibri"/>
                  <a:sym typeface="Calibri"/>
                </a:rPr>
                <a:t> </a:t>
              </a:r>
              <a:endParaRPr/>
            </a:p>
          </p:txBody>
        </p:sp>
        <p:sp>
          <p:nvSpPr>
            <p:cNvPr id="11997" name="Google Shape;11997;p183"/>
            <p:cNvSpPr/>
            <p:nvPr/>
          </p:nvSpPr>
          <p:spPr>
            <a:xfrm>
              <a:off x="4598359" y="4625088"/>
              <a:ext cx="508025" cy="189802"/>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lt1"/>
                  </a:solidFill>
                  <a:latin typeface="Calibri"/>
                  <a:ea typeface="Calibri"/>
                  <a:cs typeface="Calibri"/>
                  <a:sym typeface="Calibri"/>
                </a:rPr>
                <a:t>3,0</a:t>
              </a:r>
              <a:endParaRPr/>
            </a:p>
          </p:txBody>
        </p:sp>
        <p:grpSp>
          <p:nvGrpSpPr>
            <p:cNvPr id="11998" name="Google Shape;11998;p183"/>
            <p:cNvGrpSpPr/>
            <p:nvPr/>
          </p:nvGrpSpPr>
          <p:grpSpPr>
            <a:xfrm>
              <a:off x="5047775" y="3683572"/>
              <a:ext cx="508025" cy="1912660"/>
              <a:chOff x="4988796" y="3413879"/>
              <a:chExt cx="508025" cy="1912660"/>
            </a:xfrm>
          </p:grpSpPr>
          <p:grpSp>
            <p:nvGrpSpPr>
              <p:cNvPr id="11999" name="Google Shape;11999;p183"/>
              <p:cNvGrpSpPr/>
              <p:nvPr/>
            </p:nvGrpSpPr>
            <p:grpSpPr>
              <a:xfrm>
                <a:off x="5079549" y="3413879"/>
                <a:ext cx="360000" cy="1912660"/>
                <a:chOff x="5079549" y="3413879"/>
                <a:chExt cx="360000" cy="1912660"/>
              </a:xfrm>
            </p:grpSpPr>
            <p:sp>
              <p:nvSpPr>
                <p:cNvPr id="12000" name="Google Shape;12000;p183"/>
                <p:cNvSpPr/>
                <p:nvPr/>
              </p:nvSpPr>
              <p:spPr>
                <a:xfrm>
                  <a:off x="5079549" y="3413879"/>
                  <a:ext cx="360000" cy="1912660"/>
                </a:xfrm>
                <a:prstGeom prst="round2SameRect">
                  <a:avLst>
                    <a:gd fmla="val 0" name="adj1"/>
                    <a:gd fmla="val 0" name="adj2"/>
                  </a:avLst>
                </a:prstGeom>
                <a:solidFill>
                  <a:schemeClr val="lt2"/>
                </a:solidFill>
                <a:ln cap="flat" cmpd="sng" w="9525">
                  <a:solidFill>
                    <a:schemeClr val="lt2"/>
                  </a:solidFill>
                  <a:prstDash val="solid"/>
                  <a:round/>
                  <a:headEnd len="sm" w="sm" type="none"/>
                  <a:tailEnd len="sm" w="sm" type="none"/>
                </a:ln>
              </p:spPr>
              <p:txBody>
                <a:bodyPr anchorCtr="0" anchor="t" bIns="45700" lIns="0" spcFirstLastPara="1" rIns="0" wrap="square" tIns="36000">
                  <a:noAutofit/>
                </a:bodyPr>
                <a:lstStyle/>
                <a:p>
                  <a:pPr indent="0" lvl="0" marL="0" marR="0" rtl="0" algn="ctr">
                    <a:spcBef>
                      <a:spcPts val="0"/>
                    </a:spcBef>
                    <a:spcAft>
                      <a:spcPts val="0"/>
                    </a:spcAft>
                    <a:buNone/>
                  </a:pPr>
                  <a:r>
                    <a:t/>
                  </a:r>
                  <a:endParaRPr b="1" sz="1000">
                    <a:solidFill>
                      <a:schemeClr val="lt1"/>
                    </a:solidFill>
                    <a:latin typeface="Calibri"/>
                    <a:ea typeface="Calibri"/>
                    <a:cs typeface="Calibri"/>
                    <a:sym typeface="Calibri"/>
                  </a:endParaRPr>
                </a:p>
              </p:txBody>
            </p:sp>
            <p:sp>
              <p:nvSpPr>
                <p:cNvPr id="12001" name="Google Shape;12001;p183"/>
                <p:cNvSpPr/>
                <p:nvPr/>
              </p:nvSpPr>
              <p:spPr>
                <a:xfrm>
                  <a:off x="5127694" y="3414745"/>
                  <a:ext cx="263709" cy="156861"/>
                </a:xfrm>
                <a:prstGeom prst="rect">
                  <a:avLst/>
                </a:prstGeom>
                <a:solidFill>
                  <a:schemeClr val="lt2">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2002" name="Google Shape;12002;p183"/>
              <p:cNvSpPr/>
              <p:nvPr/>
            </p:nvSpPr>
            <p:spPr>
              <a:xfrm>
                <a:off x="4988796" y="3447883"/>
                <a:ext cx="508025" cy="15686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lt1"/>
                    </a:solidFill>
                    <a:latin typeface="Calibri"/>
                    <a:ea typeface="Calibri"/>
                    <a:cs typeface="Calibri"/>
                    <a:sym typeface="Calibri"/>
                  </a:rPr>
                  <a:t>5,7</a:t>
                </a:r>
                <a:endParaRPr/>
              </a:p>
            </p:txBody>
          </p:sp>
        </p:grpSp>
        <p:grpSp>
          <p:nvGrpSpPr>
            <p:cNvPr id="12003" name="Google Shape;12003;p183"/>
            <p:cNvGrpSpPr/>
            <p:nvPr/>
          </p:nvGrpSpPr>
          <p:grpSpPr>
            <a:xfrm>
              <a:off x="5853242" y="4591521"/>
              <a:ext cx="1086313" cy="1012857"/>
              <a:chOff x="2773690" y="4322538"/>
              <a:chExt cx="1086313" cy="1012857"/>
            </a:xfrm>
          </p:grpSpPr>
          <p:grpSp>
            <p:nvGrpSpPr>
              <p:cNvPr id="12004" name="Google Shape;12004;p183"/>
              <p:cNvGrpSpPr/>
              <p:nvPr/>
            </p:nvGrpSpPr>
            <p:grpSpPr>
              <a:xfrm>
                <a:off x="2773690" y="4322538"/>
                <a:ext cx="676181" cy="1012857"/>
                <a:chOff x="2773690" y="4322538"/>
                <a:chExt cx="676181" cy="1012857"/>
              </a:xfrm>
            </p:grpSpPr>
            <p:sp>
              <p:nvSpPr>
                <p:cNvPr id="12005" name="Google Shape;12005;p183"/>
                <p:cNvSpPr/>
                <p:nvPr/>
              </p:nvSpPr>
              <p:spPr>
                <a:xfrm>
                  <a:off x="2927863" y="4322538"/>
                  <a:ext cx="360000" cy="1012857"/>
                </a:xfrm>
                <a:prstGeom prst="round2SameRect">
                  <a:avLst>
                    <a:gd fmla="val 0" name="adj1"/>
                    <a:gd fmla="val 0" name="adj2"/>
                  </a:avLst>
                </a:prstGeom>
                <a:solidFill>
                  <a:schemeClr val="dk2"/>
                </a:solidFill>
                <a:ln>
                  <a:noFill/>
                </a:ln>
              </p:spPr>
              <p:txBody>
                <a:bodyPr anchorCtr="0" anchor="t" bIns="45700" lIns="0" spcFirstLastPara="1" rIns="0" wrap="square" tIns="36000">
                  <a:noAutofit/>
                </a:bodyPr>
                <a:lstStyle/>
                <a:p>
                  <a:pPr indent="0" lvl="0" marL="0" marR="0" rtl="0" algn="ctr">
                    <a:spcBef>
                      <a:spcPts val="0"/>
                    </a:spcBef>
                    <a:spcAft>
                      <a:spcPts val="0"/>
                    </a:spcAft>
                    <a:buNone/>
                  </a:pPr>
                  <a:r>
                    <a:t/>
                  </a:r>
                  <a:endParaRPr b="1" sz="1000">
                    <a:solidFill>
                      <a:schemeClr val="lt1"/>
                    </a:solidFill>
                    <a:latin typeface="Calibri"/>
                    <a:ea typeface="Calibri"/>
                    <a:cs typeface="Calibri"/>
                    <a:sym typeface="Calibri"/>
                  </a:endParaRPr>
                </a:p>
              </p:txBody>
            </p:sp>
            <p:sp>
              <p:nvSpPr>
                <p:cNvPr id="12006" name="Google Shape;12006;p183"/>
                <p:cNvSpPr/>
                <p:nvPr/>
              </p:nvSpPr>
              <p:spPr>
                <a:xfrm>
                  <a:off x="2773690" y="4368825"/>
                  <a:ext cx="676181" cy="30567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lt1"/>
                      </a:solidFill>
                      <a:latin typeface="Calibri"/>
                      <a:ea typeface="Calibri"/>
                      <a:cs typeface="Calibri"/>
                      <a:sym typeface="Calibri"/>
                    </a:rPr>
                    <a:t>3,0</a:t>
                  </a:r>
                  <a:br>
                    <a:rPr b="1" lang="pt-BR" sz="1200">
                      <a:solidFill>
                        <a:schemeClr val="lt1"/>
                      </a:solidFill>
                      <a:latin typeface="Calibri"/>
                      <a:ea typeface="Calibri"/>
                      <a:cs typeface="Calibri"/>
                      <a:sym typeface="Calibri"/>
                    </a:rPr>
                  </a:br>
                  <a:r>
                    <a:rPr b="1" lang="pt-BR" sz="1000">
                      <a:solidFill>
                        <a:schemeClr val="lt1"/>
                      </a:solidFill>
                      <a:latin typeface="Calibri"/>
                      <a:ea typeface="Calibri"/>
                      <a:cs typeface="Calibri"/>
                      <a:sym typeface="Calibri"/>
                    </a:rPr>
                    <a:t>(3,5</a:t>
                  </a:r>
                  <a:r>
                    <a:rPr b="1" baseline="30000" lang="pt-BR" sz="1000">
                      <a:solidFill>
                        <a:schemeClr val="lt1"/>
                      </a:solidFill>
                      <a:latin typeface="Calibri"/>
                      <a:ea typeface="Calibri"/>
                      <a:cs typeface="Calibri"/>
                      <a:sym typeface="Calibri"/>
                    </a:rPr>
                    <a:t>†</a:t>
                  </a:r>
                  <a:r>
                    <a:rPr b="1" lang="pt-BR" sz="1000">
                      <a:solidFill>
                        <a:schemeClr val="lt1"/>
                      </a:solidFill>
                      <a:latin typeface="Calibri"/>
                      <a:ea typeface="Calibri"/>
                      <a:cs typeface="Calibri"/>
                      <a:sym typeface="Calibri"/>
                    </a:rPr>
                    <a:t>)</a:t>
                  </a:r>
                  <a:endParaRPr b="1" sz="1200">
                    <a:solidFill>
                      <a:schemeClr val="lt1"/>
                    </a:solidFill>
                    <a:latin typeface="Calibri"/>
                    <a:ea typeface="Calibri"/>
                    <a:cs typeface="Calibri"/>
                    <a:sym typeface="Calibri"/>
                  </a:endParaRPr>
                </a:p>
              </p:txBody>
            </p:sp>
          </p:grpSp>
          <p:grpSp>
            <p:nvGrpSpPr>
              <p:cNvPr id="12007" name="Google Shape;12007;p183"/>
              <p:cNvGrpSpPr/>
              <p:nvPr/>
            </p:nvGrpSpPr>
            <p:grpSpPr>
              <a:xfrm>
                <a:off x="3233322" y="4528618"/>
                <a:ext cx="626681" cy="799953"/>
                <a:chOff x="3233322" y="4528618"/>
                <a:chExt cx="626681" cy="799953"/>
              </a:xfrm>
            </p:grpSpPr>
            <p:grpSp>
              <p:nvGrpSpPr>
                <p:cNvPr id="12008" name="Google Shape;12008;p183"/>
                <p:cNvGrpSpPr/>
                <p:nvPr/>
              </p:nvGrpSpPr>
              <p:grpSpPr>
                <a:xfrm>
                  <a:off x="3374416" y="4528618"/>
                  <a:ext cx="360000" cy="799953"/>
                  <a:chOff x="3374416" y="4528618"/>
                  <a:chExt cx="360000" cy="799953"/>
                </a:xfrm>
              </p:grpSpPr>
              <p:sp>
                <p:nvSpPr>
                  <p:cNvPr id="12009" name="Google Shape;12009;p183"/>
                  <p:cNvSpPr/>
                  <p:nvPr/>
                </p:nvSpPr>
                <p:spPr>
                  <a:xfrm>
                    <a:off x="3374416" y="4528618"/>
                    <a:ext cx="360000" cy="799953"/>
                  </a:xfrm>
                  <a:prstGeom prst="round2SameRect">
                    <a:avLst>
                      <a:gd fmla="val 0" name="adj1"/>
                      <a:gd fmla="val 0" name="adj2"/>
                    </a:avLst>
                  </a:prstGeom>
                  <a:solidFill>
                    <a:schemeClr val="lt2"/>
                  </a:solidFill>
                  <a:ln cap="flat" cmpd="sng" w="9525">
                    <a:solidFill>
                      <a:schemeClr val="lt2"/>
                    </a:solidFill>
                    <a:prstDash val="solid"/>
                    <a:round/>
                    <a:headEnd len="sm" w="sm" type="none"/>
                    <a:tailEnd len="sm" w="sm" type="none"/>
                  </a:ln>
                </p:spPr>
                <p:txBody>
                  <a:bodyPr anchorCtr="0" anchor="t" bIns="45700" lIns="0" spcFirstLastPara="1" rIns="0" wrap="square" tIns="36000">
                    <a:noAutofit/>
                  </a:bodyPr>
                  <a:lstStyle/>
                  <a:p>
                    <a:pPr indent="0" lvl="0" marL="0" marR="0" rtl="0" algn="ctr">
                      <a:spcBef>
                        <a:spcPts val="0"/>
                      </a:spcBef>
                      <a:spcAft>
                        <a:spcPts val="0"/>
                      </a:spcAft>
                      <a:buNone/>
                    </a:pPr>
                    <a:r>
                      <a:t/>
                    </a:r>
                    <a:endParaRPr b="1" sz="1000">
                      <a:solidFill>
                        <a:schemeClr val="lt1"/>
                      </a:solidFill>
                      <a:latin typeface="Calibri"/>
                      <a:ea typeface="Calibri"/>
                      <a:cs typeface="Calibri"/>
                      <a:sym typeface="Calibri"/>
                    </a:endParaRPr>
                  </a:p>
                </p:txBody>
              </p:sp>
              <p:sp>
                <p:nvSpPr>
                  <p:cNvPr id="12010" name="Google Shape;12010;p183"/>
                  <p:cNvSpPr/>
                  <p:nvPr/>
                </p:nvSpPr>
                <p:spPr>
                  <a:xfrm>
                    <a:off x="3418662" y="4529271"/>
                    <a:ext cx="263709" cy="305678"/>
                  </a:xfrm>
                  <a:prstGeom prst="rect">
                    <a:avLst/>
                  </a:prstGeom>
                  <a:solidFill>
                    <a:schemeClr val="lt2">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2011" name="Google Shape;12011;p183"/>
                <p:cNvSpPr/>
                <p:nvPr/>
              </p:nvSpPr>
              <p:spPr>
                <a:xfrm>
                  <a:off x="3233322" y="4559423"/>
                  <a:ext cx="626681" cy="30567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lt1"/>
                      </a:solidFill>
                      <a:latin typeface="Calibri"/>
                      <a:ea typeface="Calibri"/>
                      <a:cs typeface="Calibri"/>
                      <a:sym typeface="Calibri"/>
                    </a:rPr>
                    <a:t>2,4</a:t>
                  </a:r>
                  <a:br>
                    <a:rPr b="1" lang="pt-BR" sz="1200">
                      <a:solidFill>
                        <a:schemeClr val="lt1"/>
                      </a:solidFill>
                      <a:latin typeface="Calibri"/>
                      <a:ea typeface="Calibri"/>
                      <a:cs typeface="Calibri"/>
                      <a:sym typeface="Calibri"/>
                    </a:rPr>
                  </a:br>
                  <a:r>
                    <a:rPr b="1" lang="pt-BR" sz="1000">
                      <a:solidFill>
                        <a:schemeClr val="lt1"/>
                      </a:solidFill>
                      <a:latin typeface="Calibri"/>
                      <a:ea typeface="Calibri"/>
                      <a:cs typeface="Calibri"/>
                      <a:sym typeface="Calibri"/>
                    </a:rPr>
                    <a:t>(1,4</a:t>
                  </a:r>
                  <a:r>
                    <a:rPr b="1" baseline="30000" lang="pt-BR" sz="1000">
                      <a:solidFill>
                        <a:schemeClr val="lt1"/>
                      </a:solidFill>
                      <a:latin typeface="Calibri"/>
                      <a:ea typeface="Calibri"/>
                      <a:cs typeface="Calibri"/>
                      <a:sym typeface="Calibri"/>
                    </a:rPr>
                    <a:t>†</a:t>
                  </a:r>
                  <a:r>
                    <a:rPr b="1" lang="pt-BR" sz="1000">
                      <a:solidFill>
                        <a:schemeClr val="lt1"/>
                      </a:solidFill>
                      <a:latin typeface="Calibri"/>
                      <a:ea typeface="Calibri"/>
                      <a:cs typeface="Calibri"/>
                      <a:sym typeface="Calibri"/>
                    </a:rPr>
                    <a:t>)</a:t>
                  </a:r>
                  <a:endParaRPr b="1" sz="1200">
                    <a:solidFill>
                      <a:schemeClr val="lt1"/>
                    </a:solidFill>
                    <a:latin typeface="Calibri"/>
                    <a:ea typeface="Calibri"/>
                    <a:cs typeface="Calibri"/>
                    <a:sym typeface="Calibri"/>
                  </a:endParaRPr>
                </a:p>
              </p:txBody>
            </p:sp>
          </p:grpSp>
        </p:grpSp>
      </p:grpSp>
      <p:sp>
        <p:nvSpPr>
          <p:cNvPr id="12012" name="Google Shape;12012;p183"/>
          <p:cNvSpPr/>
          <p:nvPr/>
        </p:nvSpPr>
        <p:spPr>
          <a:xfrm>
            <a:off x="448303" y="1820287"/>
            <a:ext cx="6809682"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dk1"/>
                </a:solidFill>
                <a:latin typeface="Lustria"/>
                <a:ea typeface="Lustria"/>
                <a:cs typeface="Lustria"/>
                <a:sym typeface="Lustria"/>
              </a:rPr>
              <a:t>Sumário dos eventos de MAVEs e TE em pacientes com HPN e AAD</a:t>
            </a:r>
            <a:endParaRPr/>
          </a:p>
        </p:txBody>
      </p:sp>
      <p:grpSp>
        <p:nvGrpSpPr>
          <p:cNvPr id="12013" name="Google Shape;12013;p183"/>
          <p:cNvGrpSpPr/>
          <p:nvPr/>
        </p:nvGrpSpPr>
        <p:grpSpPr>
          <a:xfrm>
            <a:off x="9508139" y="5103931"/>
            <a:ext cx="3222119" cy="769815"/>
            <a:chOff x="9508139" y="5103931"/>
            <a:chExt cx="3222119" cy="769815"/>
          </a:xfrm>
        </p:grpSpPr>
        <p:sp>
          <p:nvSpPr>
            <p:cNvPr id="12014" name="Google Shape;12014;p183"/>
            <p:cNvSpPr/>
            <p:nvPr/>
          </p:nvSpPr>
          <p:spPr>
            <a:xfrm>
              <a:off x="9508139" y="5103931"/>
              <a:ext cx="3222119" cy="769815"/>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015" name="Google Shape;12015;p183"/>
            <p:cNvSpPr/>
            <p:nvPr/>
          </p:nvSpPr>
          <p:spPr>
            <a:xfrm>
              <a:off x="9654986" y="5181158"/>
              <a:ext cx="2394510" cy="60016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100">
                  <a:solidFill>
                    <a:schemeClr val="lt1"/>
                  </a:solidFill>
                  <a:latin typeface="Calibri"/>
                  <a:ea typeface="Calibri"/>
                  <a:cs typeface="Calibri"/>
                  <a:sym typeface="Calibri"/>
                </a:rPr>
                <a:t>ravulizumabe foi </a:t>
              </a:r>
              <a:r>
                <a:rPr b="1" lang="pt-BR" sz="1100">
                  <a:solidFill>
                    <a:schemeClr val="lt1"/>
                  </a:solidFill>
                  <a:latin typeface="Calibri"/>
                  <a:ea typeface="Calibri"/>
                  <a:cs typeface="Calibri"/>
                  <a:sym typeface="Calibri"/>
                </a:rPr>
                <a:t>bem tolerado </a:t>
              </a:r>
              <a:r>
                <a:rPr lang="pt-BR" sz="1100">
                  <a:solidFill>
                    <a:schemeClr val="lt1"/>
                  </a:solidFill>
                  <a:latin typeface="Calibri"/>
                  <a:ea typeface="Calibri"/>
                  <a:cs typeface="Calibri"/>
                  <a:sym typeface="Calibri"/>
                </a:rPr>
                <a:t>por todos os pacientes durante até 2 anos, sem </a:t>
              </a:r>
              <a:r>
                <a:rPr b="1" lang="pt-BR" sz="1100">
                  <a:solidFill>
                    <a:schemeClr val="lt1"/>
                  </a:solidFill>
                  <a:latin typeface="Calibri"/>
                  <a:ea typeface="Calibri"/>
                  <a:cs typeface="Calibri"/>
                  <a:sym typeface="Calibri"/>
                </a:rPr>
                <a:t>novos sinais de segurança</a:t>
              </a:r>
              <a:r>
                <a:rPr baseline="30000" lang="pt-BR" sz="1100">
                  <a:solidFill>
                    <a:schemeClr val="lt1"/>
                  </a:solidFill>
                  <a:latin typeface="Calibri"/>
                  <a:ea typeface="Calibri"/>
                  <a:cs typeface="Calibri"/>
                  <a:sym typeface="Calibri"/>
                </a:rPr>
                <a:t>1</a:t>
              </a:r>
              <a:endParaRPr/>
            </a:p>
          </p:txBody>
        </p:sp>
      </p:grpSp>
      <p:grpSp>
        <p:nvGrpSpPr>
          <p:cNvPr id="12016" name="Google Shape;12016;p183"/>
          <p:cNvGrpSpPr/>
          <p:nvPr/>
        </p:nvGrpSpPr>
        <p:grpSpPr>
          <a:xfrm>
            <a:off x="7914221" y="2047102"/>
            <a:ext cx="3864350" cy="2885783"/>
            <a:chOff x="7914221" y="2047102"/>
            <a:chExt cx="3864350" cy="2885783"/>
          </a:xfrm>
        </p:grpSpPr>
        <p:sp>
          <p:nvSpPr>
            <p:cNvPr id="12017" name="Google Shape;12017;p183"/>
            <p:cNvSpPr/>
            <p:nvPr/>
          </p:nvSpPr>
          <p:spPr>
            <a:xfrm>
              <a:off x="7914221" y="2047102"/>
              <a:ext cx="3524746" cy="95410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2"/>
                  </a:solidFill>
                  <a:latin typeface="Lustria"/>
                  <a:ea typeface="Lustria"/>
                  <a:cs typeface="Lustria"/>
                  <a:sym typeface="Lustria"/>
                </a:rPr>
                <a:t>O tratamento com ravulizumabe resultou </a:t>
              </a:r>
              <a:r>
                <a:rPr b="1" lang="pt-BR" sz="1400">
                  <a:solidFill>
                    <a:schemeClr val="dk2"/>
                  </a:solidFill>
                  <a:latin typeface="Lustria"/>
                  <a:ea typeface="Lustria"/>
                  <a:cs typeface="Lustria"/>
                  <a:sym typeface="Lustria"/>
                </a:rPr>
                <a:t>em menos relatos de MAVEs e TE</a:t>
              </a:r>
              <a:r>
                <a:rPr lang="pt-BR" sz="1400">
                  <a:solidFill>
                    <a:schemeClr val="dk2"/>
                  </a:solidFill>
                  <a:latin typeface="Lustria"/>
                  <a:ea typeface="Lustria"/>
                  <a:cs typeface="Lustria"/>
                  <a:sym typeface="Lustria"/>
                </a:rPr>
                <a:t> comparado ao período de 2 anos antes da inclusão, nos dois grupos</a:t>
              </a:r>
              <a:r>
                <a:rPr baseline="30000" lang="pt-BR" sz="1400">
                  <a:solidFill>
                    <a:schemeClr val="dk2"/>
                  </a:solidFill>
                  <a:latin typeface="Lustria"/>
                  <a:ea typeface="Lustria"/>
                  <a:cs typeface="Lustria"/>
                  <a:sym typeface="Lustria"/>
                </a:rPr>
                <a:t>1</a:t>
              </a:r>
              <a:endParaRPr/>
            </a:p>
          </p:txBody>
        </p:sp>
        <p:sp>
          <p:nvSpPr>
            <p:cNvPr id="12018" name="Google Shape;12018;p183"/>
            <p:cNvSpPr/>
            <p:nvPr/>
          </p:nvSpPr>
          <p:spPr>
            <a:xfrm>
              <a:off x="7952850" y="3132392"/>
              <a:ext cx="3825721" cy="180049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2"/>
                  </a:solidFill>
                  <a:latin typeface="Calibri"/>
                  <a:ea typeface="Calibri"/>
                  <a:cs typeface="Calibri"/>
                  <a:sym typeface="Calibri"/>
                </a:rPr>
                <a:t>Os MAVEs reportados durante os 2 anos de tratamento com ravulizumabe foram todos TEs</a:t>
              </a:r>
              <a:r>
                <a:rPr baseline="30000" lang="pt-BR" sz="1200">
                  <a:solidFill>
                    <a:schemeClr val="dk2"/>
                  </a:solidFill>
                  <a:latin typeface="Calibri"/>
                  <a:ea typeface="Calibri"/>
                  <a:cs typeface="Calibri"/>
                  <a:sym typeface="Calibri"/>
                </a:rPr>
                <a:t>1</a:t>
              </a:r>
              <a:endParaRPr/>
            </a:p>
            <a:p>
              <a:pPr indent="0" lvl="0" marL="182563" marR="0" rtl="0" algn="l">
                <a:spcBef>
                  <a:spcPts val="600"/>
                </a:spcBef>
                <a:spcAft>
                  <a:spcPts val="0"/>
                </a:spcAft>
                <a:buNone/>
              </a:pPr>
              <a:r>
                <a:rPr lang="pt-BR" sz="1200">
                  <a:solidFill>
                    <a:schemeClr val="dk2"/>
                  </a:solidFill>
                  <a:latin typeface="Calibri"/>
                  <a:ea typeface="Calibri"/>
                  <a:cs typeface="Calibri"/>
                  <a:sym typeface="Calibri"/>
                </a:rPr>
                <a:t>Somente </a:t>
              </a:r>
              <a:r>
                <a:rPr b="1" lang="pt-BR" sz="1200">
                  <a:solidFill>
                    <a:schemeClr val="dk2"/>
                  </a:solidFill>
                  <a:latin typeface="Calibri"/>
                  <a:ea typeface="Calibri"/>
                  <a:cs typeface="Calibri"/>
                  <a:sym typeface="Calibri"/>
                </a:rPr>
                <a:t>1 paciente (3,0%) do Grupo A apresentou um TE</a:t>
              </a:r>
              <a:r>
                <a:rPr lang="pt-BR" sz="1200">
                  <a:solidFill>
                    <a:schemeClr val="dk2"/>
                  </a:solidFill>
                  <a:latin typeface="Calibri"/>
                  <a:ea typeface="Calibri"/>
                  <a:cs typeface="Calibri"/>
                  <a:sym typeface="Calibri"/>
                </a:rPr>
                <a:t>, classificado como evento de embolia pulmonar</a:t>
              </a:r>
              <a:endParaRPr/>
            </a:p>
            <a:p>
              <a:pPr indent="0" lvl="0" marL="182563" marR="0" rtl="0" algn="l">
                <a:spcBef>
                  <a:spcPts val="600"/>
                </a:spcBef>
                <a:spcAft>
                  <a:spcPts val="0"/>
                </a:spcAft>
                <a:buNone/>
              </a:pPr>
              <a:r>
                <a:rPr lang="pt-BR" sz="1200">
                  <a:solidFill>
                    <a:schemeClr val="dk2"/>
                  </a:solidFill>
                  <a:latin typeface="Calibri"/>
                  <a:ea typeface="Calibri"/>
                  <a:cs typeface="Calibri"/>
                  <a:sym typeface="Calibri"/>
                </a:rPr>
                <a:t>5 pacientes (2.4%) do Grupo B apresentaram TE (2 eventos de TVP e 1 evento cada de trombose, trombose de veia jugular e trombose arterial periférica)</a:t>
              </a:r>
              <a:endParaRPr/>
            </a:p>
            <a:p>
              <a:pPr indent="0" lvl="0" marL="0" marR="0" rtl="0" algn="l">
                <a:spcBef>
                  <a:spcPts val="600"/>
                </a:spcBef>
                <a:spcAft>
                  <a:spcPts val="0"/>
                </a:spcAft>
                <a:buNone/>
              </a:pPr>
              <a:r>
                <a:t/>
              </a:r>
              <a:endParaRPr sz="1200">
                <a:solidFill>
                  <a:schemeClr val="dk2"/>
                </a:solidFill>
                <a:latin typeface="Calibri"/>
                <a:ea typeface="Calibri"/>
                <a:cs typeface="Calibri"/>
                <a:sym typeface="Calibri"/>
              </a:endParaRPr>
            </a:p>
          </p:txBody>
        </p:sp>
        <p:cxnSp>
          <p:nvCxnSpPr>
            <p:cNvPr id="12019" name="Google Shape;12019;p183"/>
            <p:cNvCxnSpPr/>
            <p:nvPr/>
          </p:nvCxnSpPr>
          <p:spPr>
            <a:xfrm>
              <a:off x="8205842" y="4044609"/>
              <a:ext cx="3572729" cy="0"/>
            </a:xfrm>
            <a:prstGeom prst="straightConnector1">
              <a:avLst/>
            </a:prstGeom>
            <a:noFill/>
            <a:ln cap="flat" cmpd="sng" w="12700">
              <a:solidFill>
                <a:schemeClr val="lt2"/>
              </a:solidFill>
              <a:prstDash val="solid"/>
              <a:miter lim="800000"/>
              <a:headEnd len="sm" w="sm" type="none"/>
              <a:tailEnd len="sm" w="sm" type="none"/>
            </a:ln>
          </p:spPr>
        </p:cxnSp>
      </p:grpSp>
      <p:sp>
        <p:nvSpPr>
          <p:cNvPr id="12020" name="Google Shape;12020;p183"/>
          <p:cNvSpPr/>
          <p:nvPr/>
        </p:nvSpPr>
        <p:spPr>
          <a:xfrm>
            <a:off x="0" y="0"/>
            <a:ext cx="12192000" cy="6858000"/>
          </a:xfrm>
          <a:prstGeom prst="rect">
            <a:avLst/>
          </a:prstGeom>
          <a:solidFill>
            <a:srgbClr val="FFFFFF">
              <a:alpha val="94901"/>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12021" name="Google Shape;12021;p183"/>
          <p:cNvGrpSpPr/>
          <p:nvPr/>
        </p:nvGrpSpPr>
        <p:grpSpPr>
          <a:xfrm>
            <a:off x="11747500" y="164584"/>
            <a:ext cx="342900" cy="369332"/>
            <a:chOff x="11722100" y="164584"/>
            <a:chExt cx="342900" cy="369332"/>
          </a:xfrm>
        </p:grpSpPr>
        <p:sp>
          <p:nvSpPr>
            <p:cNvPr id="12022" name="Google Shape;12022;p183"/>
            <p:cNvSpPr/>
            <p:nvPr/>
          </p:nvSpPr>
          <p:spPr>
            <a:xfrm>
              <a:off x="11722100" y="177800"/>
              <a:ext cx="342900" cy="342900"/>
            </a:xfrm>
            <a:prstGeom prst="ellipse">
              <a:avLst/>
            </a:prstGeom>
            <a:solidFill>
              <a:schemeClr val="lt2"/>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110">
                <a:solidFill>
                  <a:schemeClr val="lt1"/>
                </a:solidFill>
                <a:latin typeface="Calibri"/>
                <a:ea typeface="Calibri"/>
                <a:cs typeface="Calibri"/>
                <a:sym typeface="Calibri"/>
              </a:endParaRPr>
            </a:p>
          </p:txBody>
        </p:sp>
        <p:sp>
          <p:nvSpPr>
            <p:cNvPr id="12023" name="Google Shape;12023;p183"/>
            <p:cNvSpPr txBox="1"/>
            <p:nvPr/>
          </p:nvSpPr>
          <p:spPr>
            <a:xfrm>
              <a:off x="11741104" y="164584"/>
              <a:ext cx="304892"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800">
                  <a:solidFill>
                    <a:schemeClr val="lt1"/>
                  </a:solidFill>
                  <a:latin typeface="Calibri"/>
                  <a:ea typeface="Calibri"/>
                  <a:cs typeface="Calibri"/>
                  <a:sym typeface="Calibri"/>
                </a:rPr>
                <a:t>X</a:t>
              </a:r>
              <a:endParaRPr/>
            </a:p>
          </p:txBody>
        </p:sp>
      </p:grpSp>
      <p:graphicFrame>
        <p:nvGraphicFramePr>
          <p:cNvPr id="12024" name="Google Shape;12024;p183"/>
          <p:cNvGraphicFramePr/>
          <p:nvPr/>
        </p:nvGraphicFramePr>
        <p:xfrm>
          <a:off x="1880774" y="1987354"/>
          <a:ext cx="3000000" cy="3000000"/>
        </p:xfrm>
        <a:graphic>
          <a:graphicData uri="http://schemas.openxmlformats.org/drawingml/2006/table">
            <a:tbl>
              <a:tblPr bandRow="1" firstRow="1">
                <a:noFill/>
                <a:tableStyleId>{22974F62-E6E8-4F24-A12B-32CE1C81E89C}</a:tableStyleId>
              </a:tblPr>
              <a:tblGrid>
                <a:gridCol w="4983000"/>
                <a:gridCol w="1791625"/>
                <a:gridCol w="1791625"/>
              </a:tblGrid>
              <a:tr h="893750">
                <a:tc>
                  <a:txBody>
                    <a:bodyPr/>
                    <a:lstStyle/>
                    <a:p>
                      <a:pPr indent="0" lvl="0" marL="0" marR="0" rtl="0" algn="l">
                        <a:lnSpc>
                          <a:spcPct val="100000"/>
                        </a:lnSpc>
                        <a:spcBef>
                          <a:spcPts val="0"/>
                        </a:spcBef>
                        <a:spcAft>
                          <a:spcPts val="0"/>
                        </a:spcAft>
                        <a:buClr>
                          <a:srgbClr val="000000"/>
                        </a:buClr>
                        <a:buSzPts val="1600"/>
                        <a:buFont typeface="Arial"/>
                        <a:buNone/>
                      </a:pPr>
                      <a:r>
                        <a:rPr lang="pt-BR" sz="1600" u="none" cap="none" strike="noStrike">
                          <a:solidFill>
                            <a:schemeClr val="dk1"/>
                          </a:solidFill>
                          <a:latin typeface="Calibri"/>
                          <a:ea typeface="Calibri"/>
                          <a:cs typeface="Calibri"/>
                          <a:sym typeface="Calibri"/>
                        </a:rPr>
                        <a:t>DADOS DEMOGRÁFICOS DOS PACIENTES</a:t>
                      </a:r>
                      <a:endParaRPr b="1" i="0" sz="1600" u="none" cap="none" strike="noStrike">
                        <a:solidFill>
                          <a:schemeClr val="dk1"/>
                        </a:solidFill>
                        <a:latin typeface="Calibri"/>
                        <a:ea typeface="Calibri"/>
                        <a:cs typeface="Calibri"/>
                        <a:sym typeface="Calibri"/>
                      </a:endParaRPr>
                    </a:p>
                  </a:txBody>
                  <a:tcPr marT="60950" marB="60950" marR="0" marL="3600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None/>
                      </a:pPr>
                      <a:r>
                        <a:rPr b="1" lang="pt-BR" sz="1600">
                          <a:solidFill>
                            <a:schemeClr val="lt1"/>
                          </a:solidFill>
                          <a:latin typeface="Calibri"/>
                          <a:ea typeface="Calibri"/>
                          <a:cs typeface="Calibri"/>
                          <a:sym typeface="Calibri"/>
                        </a:rPr>
                        <a:t>Grupo A</a:t>
                      </a:r>
                      <a:endParaRPr/>
                    </a:p>
                    <a:p>
                      <a:pPr indent="0" lvl="0" marL="0" marR="0" rtl="0" algn="ctr">
                        <a:lnSpc>
                          <a:spcPct val="100000"/>
                        </a:lnSpc>
                        <a:spcBef>
                          <a:spcPts val="0"/>
                        </a:spcBef>
                        <a:spcAft>
                          <a:spcPts val="0"/>
                        </a:spcAft>
                        <a:buNone/>
                      </a:pPr>
                      <a:r>
                        <a:rPr lang="pt-BR" sz="1600">
                          <a:solidFill>
                            <a:schemeClr val="lt1"/>
                          </a:solidFill>
                          <a:latin typeface="Calibri"/>
                          <a:ea typeface="Calibri"/>
                          <a:cs typeface="Calibri"/>
                          <a:sym typeface="Calibri"/>
                        </a:rPr>
                        <a:t>(</a:t>
                      </a:r>
                      <a:r>
                        <a:rPr i="1" lang="pt-BR" sz="1600">
                          <a:solidFill>
                            <a:schemeClr val="lt1"/>
                          </a:solidFill>
                          <a:latin typeface="Calibri"/>
                          <a:ea typeface="Calibri"/>
                          <a:cs typeface="Calibri"/>
                          <a:sym typeface="Calibri"/>
                        </a:rPr>
                        <a:t>n</a:t>
                      </a:r>
                      <a:r>
                        <a:rPr lang="pt-BR" sz="1600">
                          <a:solidFill>
                            <a:schemeClr val="lt1"/>
                          </a:solidFill>
                          <a:latin typeface="Calibri"/>
                          <a:ea typeface="Calibri"/>
                          <a:cs typeface="Calibri"/>
                          <a:sym typeface="Calibri"/>
                        </a:rPr>
                        <a:t>=33)</a:t>
                      </a:r>
                      <a:endParaRPr sz="16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None/>
                      </a:pPr>
                      <a:r>
                        <a:rPr b="1" lang="pt-BR" sz="1600">
                          <a:solidFill>
                            <a:schemeClr val="lt1"/>
                          </a:solidFill>
                          <a:latin typeface="Calibri"/>
                          <a:ea typeface="Calibri"/>
                          <a:cs typeface="Calibri"/>
                          <a:sym typeface="Calibri"/>
                        </a:rPr>
                        <a:t>Grupo B</a:t>
                      </a:r>
                      <a:endParaRPr b="1" baseline="30000" sz="1600">
                        <a:solidFill>
                          <a:schemeClr val="lt1"/>
                        </a:solidFill>
                        <a:latin typeface="Calibri"/>
                        <a:ea typeface="Calibri"/>
                        <a:cs typeface="Calibri"/>
                        <a:sym typeface="Calibri"/>
                      </a:endParaRPr>
                    </a:p>
                    <a:p>
                      <a:pPr indent="0" lvl="0" marL="0" marR="0" rtl="0" algn="ctr">
                        <a:lnSpc>
                          <a:spcPct val="100000"/>
                        </a:lnSpc>
                        <a:spcBef>
                          <a:spcPts val="0"/>
                        </a:spcBef>
                        <a:spcAft>
                          <a:spcPts val="0"/>
                        </a:spcAft>
                        <a:buNone/>
                      </a:pPr>
                      <a:r>
                        <a:rPr lang="pt-BR" sz="1600">
                          <a:solidFill>
                            <a:schemeClr val="lt1"/>
                          </a:solidFill>
                          <a:latin typeface="Calibri"/>
                          <a:ea typeface="Calibri"/>
                          <a:cs typeface="Calibri"/>
                          <a:sym typeface="Calibri"/>
                        </a:rPr>
                        <a:t>(</a:t>
                      </a:r>
                      <a:r>
                        <a:rPr i="1" lang="pt-BR" sz="1600">
                          <a:solidFill>
                            <a:schemeClr val="lt1"/>
                          </a:solidFill>
                          <a:latin typeface="Calibri"/>
                          <a:ea typeface="Calibri"/>
                          <a:cs typeface="Calibri"/>
                          <a:sym typeface="Calibri"/>
                        </a:rPr>
                        <a:t>n</a:t>
                      </a:r>
                      <a:r>
                        <a:rPr lang="pt-BR" sz="1600">
                          <a:solidFill>
                            <a:schemeClr val="lt1"/>
                          </a:solidFill>
                          <a:latin typeface="Calibri"/>
                          <a:ea typeface="Calibri"/>
                          <a:cs typeface="Calibri"/>
                          <a:sym typeface="Calibri"/>
                        </a:rPr>
                        <a:t>=211)</a:t>
                      </a:r>
                      <a:endParaRPr sz="16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r>
              <a:tr h="736750">
                <a:tc>
                  <a:txBody>
                    <a:bodyPr/>
                    <a:lstStyle/>
                    <a:p>
                      <a:pPr indent="0" lvl="0" marL="0" marR="0" rtl="0" algn="l">
                        <a:lnSpc>
                          <a:spcPct val="100000"/>
                        </a:lnSpc>
                        <a:spcBef>
                          <a:spcPts val="0"/>
                        </a:spcBef>
                        <a:spcAft>
                          <a:spcPts val="0"/>
                        </a:spcAft>
                        <a:buClr>
                          <a:srgbClr val="000000"/>
                        </a:buClr>
                        <a:buSzPts val="1600"/>
                        <a:buFont typeface="Arial"/>
                        <a:buNone/>
                      </a:pPr>
                      <a:r>
                        <a:rPr b="1" lang="pt-BR" sz="1600">
                          <a:latin typeface="Calibri"/>
                          <a:ea typeface="Calibri"/>
                          <a:cs typeface="Calibri"/>
                          <a:sym typeface="Calibri"/>
                        </a:rPr>
                        <a:t>Média de idade na primeira</a:t>
                      </a:r>
                      <a:r>
                        <a:rPr b="1" lang="pt-BR" sz="1600">
                          <a:latin typeface="Calibri"/>
                          <a:ea typeface="Calibri"/>
                          <a:cs typeface="Calibri"/>
                          <a:sym typeface="Calibri"/>
                        </a:rPr>
                        <a:t> infusão</a:t>
                      </a:r>
                      <a:r>
                        <a:rPr b="1" lang="pt-BR" sz="1600">
                          <a:latin typeface="Calibri"/>
                          <a:ea typeface="Calibri"/>
                          <a:cs typeface="Calibri"/>
                          <a:sym typeface="Calibri"/>
                        </a:rPr>
                        <a:t>, anos (DP)</a:t>
                      </a:r>
                      <a:endParaRPr/>
                    </a:p>
                  </a:txBody>
                  <a:tcPr marT="60950" marB="60950" marR="0" marL="7200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lang="pt-BR" sz="1600">
                          <a:latin typeface="Calibri"/>
                          <a:ea typeface="Calibri"/>
                          <a:cs typeface="Calibri"/>
                          <a:sym typeface="Calibri"/>
                        </a:rPr>
                        <a:t>48,2 (15,5)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lang="pt-BR" sz="1600">
                          <a:latin typeface="Calibri"/>
                          <a:ea typeface="Calibri"/>
                          <a:cs typeface="Calibri"/>
                          <a:sym typeface="Calibri"/>
                        </a:rPr>
                        <a:t>44,9 (15,6)</a:t>
                      </a:r>
                      <a:endParaRPr/>
                    </a:p>
                  </a:txBody>
                  <a:tcPr marT="60950" marB="6095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657050">
                <a:tc>
                  <a:txBody>
                    <a:bodyPr/>
                    <a:lstStyle/>
                    <a:p>
                      <a:pPr indent="0" lvl="0" marL="0" marR="0" rtl="0" algn="l">
                        <a:lnSpc>
                          <a:spcPct val="100000"/>
                        </a:lnSpc>
                        <a:spcBef>
                          <a:spcPts val="0"/>
                        </a:spcBef>
                        <a:spcAft>
                          <a:spcPts val="0"/>
                        </a:spcAft>
                        <a:buNone/>
                      </a:pPr>
                      <a:r>
                        <a:rPr b="1" lang="pt-BR" sz="1600">
                          <a:solidFill>
                            <a:schemeClr val="dk1"/>
                          </a:solidFill>
                          <a:latin typeface="Calibri"/>
                          <a:ea typeface="Calibri"/>
                          <a:cs typeface="Calibri"/>
                          <a:sym typeface="Calibri"/>
                        </a:rPr>
                        <a:t>Raça, %</a:t>
                      </a:r>
                      <a:endParaRPr/>
                    </a:p>
                    <a:p>
                      <a:pPr indent="0" lvl="0" marL="182563" marR="0" rtl="0" algn="l">
                        <a:lnSpc>
                          <a:spcPct val="100000"/>
                        </a:lnSpc>
                        <a:spcBef>
                          <a:spcPts val="600"/>
                        </a:spcBef>
                        <a:spcAft>
                          <a:spcPts val="0"/>
                        </a:spcAft>
                        <a:buNone/>
                      </a:pPr>
                      <a:r>
                        <a:rPr b="0" i="1" lang="pt-BR" sz="1600">
                          <a:solidFill>
                            <a:schemeClr val="dk1"/>
                          </a:solidFill>
                          <a:latin typeface="Calibri"/>
                          <a:ea typeface="Calibri"/>
                          <a:cs typeface="Calibri"/>
                          <a:sym typeface="Calibri"/>
                        </a:rPr>
                        <a:t>Brancos</a:t>
                      </a:r>
                      <a:endParaRPr/>
                    </a:p>
                  </a:txBody>
                  <a:tcPr marT="60950" marB="60950" marR="0" marL="7200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None/>
                      </a:pPr>
                      <a:r>
                        <a:t/>
                      </a:r>
                      <a:endParaRPr sz="1600">
                        <a:latin typeface="Calibri"/>
                        <a:ea typeface="Calibri"/>
                        <a:cs typeface="Calibri"/>
                        <a:sym typeface="Calibri"/>
                      </a:endParaRPr>
                    </a:p>
                    <a:p>
                      <a:pPr indent="0" lvl="0" marL="0" marR="0" rtl="0" algn="ctr">
                        <a:lnSpc>
                          <a:spcPct val="100000"/>
                        </a:lnSpc>
                        <a:spcBef>
                          <a:spcPts val="0"/>
                        </a:spcBef>
                        <a:spcAft>
                          <a:spcPts val="0"/>
                        </a:spcAft>
                        <a:buNone/>
                      </a:pPr>
                      <a:r>
                        <a:rPr lang="pt-BR" sz="1600">
                          <a:latin typeface="Calibri"/>
                          <a:ea typeface="Calibri"/>
                          <a:cs typeface="Calibri"/>
                          <a:sym typeface="Calibri"/>
                        </a:rPr>
                        <a:t>51,5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None/>
                      </a:pPr>
                      <a:r>
                        <a:t/>
                      </a:r>
                      <a:endParaRPr sz="1600">
                        <a:latin typeface="Calibri"/>
                        <a:ea typeface="Calibri"/>
                        <a:cs typeface="Calibri"/>
                        <a:sym typeface="Calibri"/>
                      </a:endParaRPr>
                    </a:p>
                    <a:p>
                      <a:pPr indent="0" lvl="0" marL="0" marR="0" rtl="0" algn="ctr">
                        <a:lnSpc>
                          <a:spcPct val="100000"/>
                        </a:lnSpc>
                        <a:spcBef>
                          <a:spcPts val="0"/>
                        </a:spcBef>
                        <a:spcAft>
                          <a:spcPts val="0"/>
                        </a:spcAft>
                        <a:buNone/>
                      </a:pPr>
                      <a:r>
                        <a:rPr lang="pt-BR" sz="1600">
                          <a:latin typeface="Calibri"/>
                          <a:ea typeface="Calibri"/>
                          <a:cs typeface="Calibri"/>
                          <a:sym typeface="Calibri"/>
                        </a:rPr>
                        <a:t>36,5</a:t>
                      </a:r>
                      <a:endParaRPr/>
                    </a:p>
                  </a:txBody>
                  <a:tcPr marT="60950" marB="6095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r h="657050">
                <a:tc>
                  <a:txBody>
                    <a:bodyPr/>
                    <a:lstStyle/>
                    <a:p>
                      <a:pPr indent="4763" lvl="0" marL="0" marR="0" rtl="0" algn="l">
                        <a:lnSpc>
                          <a:spcPct val="100000"/>
                        </a:lnSpc>
                        <a:spcBef>
                          <a:spcPts val="0"/>
                        </a:spcBef>
                        <a:spcAft>
                          <a:spcPts val="0"/>
                        </a:spcAft>
                        <a:buNone/>
                      </a:pPr>
                      <a:r>
                        <a:rPr b="1" lang="pt-BR" sz="1600">
                          <a:latin typeface="Calibri"/>
                          <a:ea typeface="Calibri"/>
                          <a:cs typeface="Calibri"/>
                          <a:sym typeface="Calibri"/>
                        </a:rPr>
                        <a:t>Exposição ao ravulizumabe, PA</a:t>
                      </a:r>
                      <a:endParaRPr/>
                    </a:p>
                  </a:txBody>
                  <a:tcPr marT="60950" marB="60950" marR="0" marL="7200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lang="pt-BR" sz="1600">
                          <a:latin typeface="Calibri"/>
                          <a:ea typeface="Calibri"/>
                          <a:cs typeface="Calibri"/>
                          <a:sym typeface="Calibri"/>
                        </a:rPr>
                        <a:t>56,7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lang="pt-BR" sz="1600">
                          <a:latin typeface="Calibri"/>
                          <a:ea typeface="Calibri"/>
                          <a:cs typeface="Calibri"/>
                          <a:sym typeface="Calibri"/>
                        </a:rPr>
                        <a:t>361,2</a:t>
                      </a:r>
                      <a:endParaRPr/>
                    </a:p>
                  </a:txBody>
                  <a:tcPr marT="60950" marB="60950" marR="0" marL="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solidFill>
                      <a:srgbClr val="F2F2F2"/>
                    </a:solidFill>
                  </a:tcPr>
                </a:tc>
              </a:tr>
            </a:tbl>
          </a:graphicData>
        </a:graphic>
      </p:graphicFrame>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012"/>
                                        </p:tgtEl>
                                        <p:attrNameLst>
                                          <p:attrName>style.visibility</p:attrName>
                                        </p:attrNameLst>
                                      </p:cBhvr>
                                      <p:to>
                                        <p:strVal val="visible"/>
                                      </p:to>
                                    </p:set>
                                    <p:animEffect filter="fade" transition="in">
                                      <p:cBhvr>
                                        <p:cTn dur="500"/>
                                        <p:tgtEl>
                                          <p:spTgt spid="12012"/>
                                        </p:tgtEl>
                                      </p:cBhvr>
                                    </p:animEffect>
                                  </p:childTnLst>
                                </p:cTn>
                              </p:par>
                              <p:par>
                                <p:cTn fill="hold" nodeType="withEffect" presetClass="entr" presetID="10" presetSubtype="0">
                                  <p:stCondLst>
                                    <p:cond delay="0"/>
                                  </p:stCondLst>
                                  <p:childTnLst>
                                    <p:set>
                                      <p:cBhvr>
                                        <p:cTn dur="1" fill="hold">
                                          <p:stCondLst>
                                            <p:cond delay="0"/>
                                          </p:stCondLst>
                                        </p:cTn>
                                        <p:tgtEl>
                                          <p:spTgt spid="11941"/>
                                        </p:tgtEl>
                                        <p:attrNameLst>
                                          <p:attrName>style.visibility</p:attrName>
                                        </p:attrNameLst>
                                      </p:cBhvr>
                                      <p:to>
                                        <p:strVal val="visible"/>
                                      </p:to>
                                    </p:set>
                                    <p:animEffect filter="fade" transition="in">
                                      <p:cBhvr>
                                        <p:cTn dur="500"/>
                                        <p:tgtEl>
                                          <p:spTgt spid="11941"/>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1942"/>
                                        </p:tgtEl>
                                        <p:attrNameLst>
                                          <p:attrName>style.visibility</p:attrName>
                                        </p:attrNameLst>
                                      </p:cBhvr>
                                      <p:to>
                                        <p:strVal val="visible"/>
                                      </p:to>
                                    </p:set>
                                    <p:animEffect filter="fade" transition="in">
                                      <p:cBhvr>
                                        <p:cTn dur="500"/>
                                        <p:tgtEl>
                                          <p:spTgt spid="11942"/>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1993"/>
                                        </p:tgtEl>
                                        <p:attrNameLst>
                                          <p:attrName>style.visibility</p:attrName>
                                        </p:attrNameLst>
                                      </p:cBhvr>
                                      <p:to>
                                        <p:strVal val="visible"/>
                                      </p:to>
                                    </p:set>
                                    <p:animEffect filter="fade" transition="in">
                                      <p:cBhvr>
                                        <p:cTn dur="500"/>
                                        <p:tgtEl>
                                          <p:spTgt spid="11993"/>
                                        </p:tgtEl>
                                      </p:cBhvr>
                                    </p:animEffect>
                                  </p:childTnLst>
                                </p:cTn>
                              </p:par>
                            </p:childTnLst>
                          </p:cTn>
                        </p:par>
                        <p:par>
                          <p:cTn fill="hold">
                            <p:stCondLst>
                              <p:cond delay="1500"/>
                            </p:stCondLst>
                            <p:childTnLst>
                              <p:par>
                                <p:cTn fill="hold" nodeType="afterEffect" presetClass="entr" presetID="10" presetSubtype="0">
                                  <p:stCondLst>
                                    <p:cond delay="750"/>
                                  </p:stCondLst>
                                  <p:childTnLst>
                                    <p:set>
                                      <p:cBhvr>
                                        <p:cTn dur="1" fill="hold">
                                          <p:stCondLst>
                                            <p:cond delay="0"/>
                                          </p:stCondLst>
                                        </p:cTn>
                                        <p:tgtEl>
                                          <p:spTgt spid="11985"/>
                                        </p:tgtEl>
                                        <p:attrNameLst>
                                          <p:attrName>style.visibility</p:attrName>
                                        </p:attrNameLst>
                                      </p:cBhvr>
                                      <p:to>
                                        <p:strVal val="visible"/>
                                      </p:to>
                                    </p:set>
                                    <p:animEffect filter="fade" transition="in">
                                      <p:cBhvr>
                                        <p:cTn dur="500"/>
                                        <p:tgtEl>
                                          <p:spTgt spid="11985"/>
                                        </p:tgtEl>
                                      </p:cBhvr>
                                    </p:animEffect>
                                  </p:childTnLst>
                                </p:cTn>
                              </p:par>
                              <p:par>
                                <p:cTn fill="hold" nodeType="withEffect" presetClass="entr" presetID="10" presetSubtype="0">
                                  <p:stCondLst>
                                    <p:cond delay="750"/>
                                  </p:stCondLst>
                                  <p:childTnLst>
                                    <p:set>
                                      <p:cBhvr>
                                        <p:cTn dur="1" fill="hold">
                                          <p:stCondLst>
                                            <p:cond delay="0"/>
                                          </p:stCondLst>
                                        </p:cTn>
                                        <p:tgtEl>
                                          <p:spTgt spid="12016"/>
                                        </p:tgtEl>
                                        <p:attrNameLst>
                                          <p:attrName>style.visibility</p:attrName>
                                        </p:attrNameLst>
                                      </p:cBhvr>
                                      <p:to>
                                        <p:strVal val="visible"/>
                                      </p:to>
                                    </p:set>
                                    <p:animEffect filter="fade" transition="in">
                                      <p:cBhvr>
                                        <p:cTn dur="500"/>
                                        <p:tgtEl>
                                          <p:spTgt spid="12016"/>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2013"/>
                                        </p:tgtEl>
                                        <p:attrNameLst>
                                          <p:attrName>style.visibility</p:attrName>
                                        </p:attrNameLst>
                                      </p:cBhvr>
                                      <p:to>
                                        <p:strVal val="visible"/>
                                      </p:to>
                                    </p:set>
                                    <p:animEffect filter="fade" transition="in">
                                      <p:cBhvr>
                                        <p:cTn dur="500"/>
                                        <p:tgtEl>
                                          <p:spTgt spid="12013"/>
                                        </p:tgtEl>
                                      </p:cBhvr>
                                    </p:animEffect>
                                  </p:childTnLst>
                                </p:cTn>
                              </p:par>
                              <p:par>
                                <p:cTn fill="hold" nodeType="withEffect" presetClass="entr" presetID="10" presetSubtype="0">
                                  <p:stCondLst>
                                    <p:cond delay="500"/>
                                  </p:stCondLst>
                                  <p:childTnLst>
                                    <p:set>
                                      <p:cBhvr>
                                        <p:cTn dur="1" fill="hold">
                                          <p:stCondLst>
                                            <p:cond delay="0"/>
                                          </p:stCondLst>
                                        </p:cTn>
                                        <p:tgtEl>
                                          <p:spTgt spid="11992"/>
                                        </p:tgtEl>
                                        <p:attrNameLst>
                                          <p:attrName>style.visibility</p:attrName>
                                        </p:attrNameLst>
                                      </p:cBhvr>
                                      <p:to>
                                        <p:strVal val="visible"/>
                                      </p:to>
                                    </p:set>
                                    <p:animEffect filter="fade" transition="in">
                                      <p:cBhvr>
                                        <p:cTn dur="500"/>
                                        <p:tgtEl>
                                          <p:spTgt spid="11992"/>
                                        </p:tgtEl>
                                      </p:cBhvr>
                                    </p:animEffect>
                                  </p:childTnLst>
                                </p:cTn>
                              </p:par>
                              <p:par>
                                <p:cTn fill="hold" nodeType="withEffect" presetClass="entr" presetID="10" presetSubtype="0">
                                  <p:stCondLst>
                                    <p:cond delay="500"/>
                                  </p:stCondLst>
                                  <p:childTnLst>
                                    <p:set>
                                      <p:cBhvr>
                                        <p:cTn dur="1" fill="hold">
                                          <p:stCondLst>
                                            <p:cond delay="0"/>
                                          </p:stCondLst>
                                        </p:cTn>
                                        <p:tgtEl>
                                          <p:spTgt spid="11991"/>
                                        </p:tgtEl>
                                        <p:attrNameLst>
                                          <p:attrName>style.visibility</p:attrName>
                                        </p:attrNameLst>
                                      </p:cBhvr>
                                      <p:to>
                                        <p:strVal val="visible"/>
                                      </p:to>
                                    </p:set>
                                    <p:animEffect filter="fade" transition="in">
                                      <p:cBhvr>
                                        <p:cTn dur="500"/>
                                        <p:tgtEl>
                                          <p:spTgt spid="1199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021"/>
                                        </p:tgtEl>
                                        <p:attrNameLst>
                                          <p:attrName>style.visibility</p:attrName>
                                        </p:attrNameLst>
                                      </p:cBhvr>
                                      <p:to>
                                        <p:strVal val="visible"/>
                                      </p:to>
                                    </p:set>
                                    <p:animEffect filter="fade" transition="in">
                                      <p:cBhvr>
                                        <p:cTn dur="500"/>
                                        <p:tgtEl>
                                          <p:spTgt spid="12021"/>
                                        </p:tgtEl>
                                      </p:cBhvr>
                                    </p:animEffect>
                                  </p:childTnLst>
                                </p:cTn>
                              </p:par>
                              <p:par>
                                <p:cTn fill="hold" nodeType="withEffect" presetClass="entr" presetID="10" presetSubtype="0">
                                  <p:stCondLst>
                                    <p:cond delay="0"/>
                                  </p:stCondLst>
                                  <p:childTnLst>
                                    <p:set>
                                      <p:cBhvr>
                                        <p:cTn dur="1" fill="hold">
                                          <p:stCondLst>
                                            <p:cond delay="0"/>
                                          </p:stCondLst>
                                        </p:cTn>
                                        <p:tgtEl>
                                          <p:spTgt spid="12020"/>
                                        </p:tgtEl>
                                        <p:attrNameLst>
                                          <p:attrName>style.visibility</p:attrName>
                                        </p:attrNameLst>
                                      </p:cBhvr>
                                      <p:to>
                                        <p:strVal val="visible"/>
                                      </p:to>
                                    </p:set>
                                    <p:animEffect filter="fade" transition="in">
                                      <p:cBhvr>
                                        <p:cTn dur="500"/>
                                        <p:tgtEl>
                                          <p:spTgt spid="12020"/>
                                        </p:tgtEl>
                                      </p:cBhvr>
                                    </p:animEffect>
                                  </p:childTnLst>
                                </p:cTn>
                              </p:par>
                              <p:par>
                                <p:cTn fill="hold" nodeType="withEffect" presetClass="entr" presetID="10" presetSubtype="0">
                                  <p:stCondLst>
                                    <p:cond delay="0"/>
                                  </p:stCondLst>
                                  <p:childTnLst>
                                    <p:set>
                                      <p:cBhvr>
                                        <p:cTn dur="1" fill="hold">
                                          <p:stCondLst>
                                            <p:cond delay="0"/>
                                          </p:stCondLst>
                                        </p:cTn>
                                        <p:tgtEl>
                                          <p:spTgt spid="12024"/>
                                        </p:tgtEl>
                                        <p:attrNameLst>
                                          <p:attrName>style.visibility</p:attrName>
                                        </p:attrNameLst>
                                      </p:cBhvr>
                                      <p:to>
                                        <p:strVal val="visible"/>
                                      </p:to>
                                    </p:set>
                                    <p:animEffect filter="fade" transition="in">
                                      <p:cBhvr>
                                        <p:cTn dur="500"/>
                                        <p:tgtEl>
                                          <p:spTgt spid="1202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12021"/>
                                        </p:tgtEl>
                                      </p:cBhvr>
                                    </p:animEffect>
                                    <p:set>
                                      <p:cBhvr>
                                        <p:cTn dur="1" fill="hold">
                                          <p:stCondLst>
                                            <p:cond delay="500"/>
                                          </p:stCondLst>
                                        </p:cTn>
                                        <p:tgtEl>
                                          <p:spTgt spid="12021"/>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2020"/>
                                        </p:tgtEl>
                                      </p:cBhvr>
                                    </p:animEffect>
                                    <p:set>
                                      <p:cBhvr>
                                        <p:cTn dur="1" fill="hold">
                                          <p:stCondLst>
                                            <p:cond delay="500"/>
                                          </p:stCondLst>
                                        </p:cTn>
                                        <p:tgtEl>
                                          <p:spTgt spid="12020"/>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2024"/>
                                        </p:tgtEl>
                                      </p:cBhvr>
                                    </p:animEffect>
                                    <p:set>
                                      <p:cBhvr>
                                        <p:cTn dur="1" fill="hold">
                                          <p:stCondLst>
                                            <p:cond delay="500"/>
                                          </p:stCondLst>
                                        </p:cTn>
                                        <p:tgtEl>
                                          <p:spTgt spid="12024"/>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28" name="Shape 12028"/>
        <p:cNvGrpSpPr/>
        <p:nvPr/>
      </p:nvGrpSpPr>
      <p:grpSpPr>
        <a:xfrm>
          <a:off x="0" y="0"/>
          <a:ext cx="0" cy="0"/>
          <a:chOff x="0" y="0"/>
          <a:chExt cx="0" cy="0"/>
        </a:xfrm>
      </p:grpSpPr>
      <p:pic>
        <p:nvPicPr>
          <p:cNvPr id="12029" name="Google Shape;12029;p184"/>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2030" name="Google Shape;12030;p184"/>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031" name="Google Shape;12031;p184"/>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2032" name="Google Shape;12032;p184"/>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2033" name="Google Shape;12033;p184"/>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2034" name="Google Shape;12034;p184"/>
          <p:cNvSpPr/>
          <p:nvPr/>
        </p:nvSpPr>
        <p:spPr>
          <a:xfrm>
            <a:off x="5130143" y="2918584"/>
            <a:ext cx="7061855" cy="184665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000">
                <a:solidFill>
                  <a:srgbClr val="FFFFFF"/>
                </a:solidFill>
                <a:latin typeface="Lustria"/>
                <a:ea typeface="Lustria"/>
                <a:cs typeface="Lustria"/>
                <a:sym typeface="Lustria"/>
              </a:rPr>
              <a:t>ESTUDO FASE III EM PACIENTES NAÏVE</a:t>
            </a:r>
            <a:endParaRPr/>
          </a:p>
          <a:p>
            <a:pPr indent="0" lvl="0" marL="0" marR="0" rtl="0" algn="l">
              <a:spcBef>
                <a:spcPts val="1200"/>
              </a:spcBef>
              <a:spcAft>
                <a:spcPts val="0"/>
              </a:spcAft>
              <a:buNone/>
            </a:pPr>
            <a:r>
              <a:rPr b="1" lang="pt-BR" sz="2400">
                <a:solidFill>
                  <a:srgbClr val="FFFFFF"/>
                </a:solidFill>
                <a:latin typeface="Lustria"/>
                <a:ea typeface="Lustria"/>
                <a:cs typeface="Lustria"/>
                <a:sym typeface="Lustria"/>
              </a:rPr>
              <a:t>(ALXN1210-PNH-301) - </a:t>
            </a:r>
            <a:r>
              <a:rPr lang="pt-BR" sz="2400">
                <a:solidFill>
                  <a:srgbClr val="FFFFFF"/>
                </a:solidFill>
                <a:latin typeface="Lustria"/>
                <a:ea typeface="Lustria"/>
                <a:cs typeface="Lustria"/>
                <a:sym typeface="Lustria"/>
              </a:rPr>
              <a:t>APÊNDICE</a:t>
            </a:r>
            <a:endParaRPr/>
          </a:p>
        </p:txBody>
      </p:sp>
      <p:grpSp>
        <p:nvGrpSpPr>
          <p:cNvPr id="12035" name="Google Shape;12035;p184"/>
          <p:cNvGrpSpPr/>
          <p:nvPr/>
        </p:nvGrpSpPr>
        <p:grpSpPr>
          <a:xfrm>
            <a:off x="5257989" y="1779052"/>
            <a:ext cx="983316" cy="983316"/>
            <a:chOff x="-951397" y="1963883"/>
            <a:chExt cx="571500" cy="571500"/>
          </a:xfrm>
        </p:grpSpPr>
        <p:sp>
          <p:nvSpPr>
            <p:cNvPr id="12036" name="Google Shape;12036;p184"/>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037" name="Google Shape;12037;p184"/>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038" name="Google Shape;12038;p184"/>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039" name="Google Shape;12039;p184"/>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040" name="Google Shape;12040;p184"/>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030"/>
                                        </p:tgtEl>
                                        <p:attrNameLst>
                                          <p:attrName>style.visibility</p:attrName>
                                        </p:attrNameLst>
                                      </p:cBhvr>
                                      <p:to>
                                        <p:strVal val="visible"/>
                                      </p:to>
                                    </p:set>
                                    <p:animEffect filter="fade" transition="in">
                                      <p:cBhvr>
                                        <p:cTn dur="500"/>
                                        <p:tgtEl>
                                          <p:spTgt spid="12030"/>
                                        </p:tgtEl>
                                      </p:cBhvr>
                                    </p:animEffect>
                                  </p:childTnLst>
                                </p:cTn>
                              </p:par>
                              <p:par>
                                <p:cTn fill="hold" nodeType="withEffect" presetClass="entr" presetID="10" presetSubtype="0">
                                  <p:stCondLst>
                                    <p:cond delay="0"/>
                                  </p:stCondLst>
                                  <p:childTnLst>
                                    <p:set>
                                      <p:cBhvr>
                                        <p:cTn dur="1" fill="hold">
                                          <p:stCondLst>
                                            <p:cond delay="0"/>
                                          </p:stCondLst>
                                        </p:cTn>
                                        <p:tgtEl>
                                          <p:spTgt spid="12031"/>
                                        </p:tgtEl>
                                        <p:attrNameLst>
                                          <p:attrName>style.visibility</p:attrName>
                                        </p:attrNameLst>
                                      </p:cBhvr>
                                      <p:to>
                                        <p:strVal val="visible"/>
                                      </p:to>
                                    </p:set>
                                    <p:animEffect filter="fade" transition="in">
                                      <p:cBhvr>
                                        <p:cTn dur="500"/>
                                        <p:tgtEl>
                                          <p:spTgt spid="12031"/>
                                        </p:tgtEl>
                                      </p:cBhvr>
                                    </p:animEffect>
                                  </p:childTnLst>
                                </p:cTn>
                              </p:par>
                              <p:par>
                                <p:cTn fill="hold" nodeType="withEffect" presetClass="entr" presetID="10" presetSubtype="0">
                                  <p:stCondLst>
                                    <p:cond delay="500"/>
                                  </p:stCondLst>
                                  <p:childTnLst>
                                    <p:set>
                                      <p:cBhvr>
                                        <p:cTn dur="1" fill="hold">
                                          <p:stCondLst>
                                            <p:cond delay="0"/>
                                          </p:stCondLst>
                                        </p:cTn>
                                        <p:tgtEl>
                                          <p:spTgt spid="12034"/>
                                        </p:tgtEl>
                                        <p:attrNameLst>
                                          <p:attrName>style.visibility</p:attrName>
                                        </p:attrNameLst>
                                      </p:cBhvr>
                                      <p:to>
                                        <p:strVal val="visible"/>
                                      </p:to>
                                    </p:set>
                                    <p:animEffect filter="fade" transition="in">
                                      <p:cBhvr>
                                        <p:cTn dur="500"/>
                                        <p:tgtEl>
                                          <p:spTgt spid="12034"/>
                                        </p:tgtEl>
                                      </p:cBhvr>
                                    </p:animEffect>
                                  </p:childTnLst>
                                </p:cTn>
                              </p:par>
                              <p:par>
                                <p:cTn fill="hold" nodeType="withEffect" presetClass="entr" presetID="10" presetSubtype="0">
                                  <p:stCondLst>
                                    <p:cond delay="500"/>
                                  </p:stCondLst>
                                  <p:childTnLst>
                                    <p:set>
                                      <p:cBhvr>
                                        <p:cTn dur="1" fill="hold">
                                          <p:stCondLst>
                                            <p:cond delay="0"/>
                                          </p:stCondLst>
                                        </p:cTn>
                                        <p:tgtEl>
                                          <p:spTgt spid="12035"/>
                                        </p:tgtEl>
                                        <p:attrNameLst>
                                          <p:attrName>style.visibility</p:attrName>
                                        </p:attrNameLst>
                                      </p:cBhvr>
                                      <p:to>
                                        <p:strVal val="visible"/>
                                      </p:to>
                                    </p:set>
                                    <p:animEffect filter="fade" transition="in">
                                      <p:cBhvr>
                                        <p:cTn dur="500"/>
                                        <p:tgtEl>
                                          <p:spTgt spid="1203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45" name="Shape 12045"/>
        <p:cNvGrpSpPr/>
        <p:nvPr/>
      </p:nvGrpSpPr>
      <p:grpSpPr>
        <a:xfrm>
          <a:off x="0" y="0"/>
          <a:ext cx="0" cy="0"/>
          <a:chOff x="0" y="0"/>
          <a:chExt cx="0" cy="0"/>
        </a:xfrm>
      </p:grpSpPr>
      <p:sp>
        <p:nvSpPr>
          <p:cNvPr id="12046" name="Google Shape;12046;p185"/>
          <p:cNvSpPr/>
          <p:nvPr/>
        </p:nvSpPr>
        <p:spPr>
          <a:xfrm flipH="1">
            <a:off x="6243447" y="2056985"/>
            <a:ext cx="5457472" cy="405499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047" name="Google Shape;12047;p185"/>
          <p:cNvSpPr txBox="1"/>
          <p:nvPr/>
        </p:nvSpPr>
        <p:spPr>
          <a:xfrm>
            <a:off x="296268" y="385036"/>
            <a:ext cx="1096228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Estudo fase III de ravulizumabe em pacientes virgens de inibidor do complemento C5: Critérios de elegibilidade</a:t>
            </a:r>
            <a:endParaRPr b="1" sz="3200">
              <a:solidFill>
                <a:schemeClr val="accent1"/>
              </a:solidFill>
              <a:latin typeface="Lustria"/>
              <a:ea typeface="Lustria"/>
              <a:cs typeface="Lustria"/>
              <a:sym typeface="Lustria"/>
            </a:endParaRPr>
          </a:p>
        </p:txBody>
      </p:sp>
      <p:sp>
        <p:nvSpPr>
          <p:cNvPr id="12048" name="Google Shape;12048;p185"/>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 †Fadiga, hemoglobinúria, dor abdominal, dispneia, anemia (Hb &lt; 10 g/dL), histórico de MAVE (inclusive trombose), disfagia, disfunção erétil; ou histórico de transfusão de hemácias por causa da HPN. </a:t>
            </a:r>
            <a:endParaRPr/>
          </a:p>
          <a:p>
            <a:pPr indent="0" lvl="0" marL="0" rtl="0" algn="l">
              <a:lnSpc>
                <a:spcPct val="90000"/>
              </a:lnSpc>
              <a:spcBef>
                <a:spcPts val="300"/>
              </a:spcBef>
              <a:spcAft>
                <a:spcPts val="0"/>
              </a:spcAft>
              <a:buClr>
                <a:schemeClr val="dk1"/>
              </a:buClr>
              <a:buSzPts val="800"/>
              <a:buNone/>
            </a:pPr>
            <a:r>
              <a:rPr lang="pt-BR"/>
              <a:t>Abreviações: Hb = hemoglobina; CFAS = citometria de fluxo de alta sensibilidade; DHL = desidrogenase láctica; MAVE = evento adverso vascular maior; HPN = hemoglobinúria paroxística noturna; LSN = limite superior da normalidade. </a:t>
            </a:r>
            <a:endParaRPr/>
          </a:p>
          <a:p>
            <a:pPr indent="0" lvl="0" marL="0" rtl="0" algn="l">
              <a:lnSpc>
                <a:spcPct val="90000"/>
              </a:lnSpc>
              <a:spcBef>
                <a:spcPts val="300"/>
              </a:spcBef>
              <a:spcAft>
                <a:spcPts val="0"/>
              </a:spcAft>
              <a:buClr>
                <a:schemeClr val="dk1"/>
              </a:buClr>
              <a:buSzPts val="800"/>
              <a:buNone/>
            </a:pPr>
            <a:r>
              <a:rPr lang="pt-BR"/>
              <a:t>Referências: 1. Lee JW et al. Blood. 2019 Feb 7;133(6):530-9; 2. NCT02946463.</a:t>
            </a:r>
            <a:endParaRPr/>
          </a:p>
        </p:txBody>
      </p:sp>
      <p:sp>
        <p:nvSpPr>
          <p:cNvPr id="12049" name="Google Shape;12049;p185"/>
          <p:cNvSpPr/>
          <p:nvPr/>
        </p:nvSpPr>
        <p:spPr>
          <a:xfrm flipH="1">
            <a:off x="407985" y="2041141"/>
            <a:ext cx="5316537" cy="4079097"/>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12050" name="Google Shape;12050;p185"/>
          <p:cNvGrpSpPr/>
          <p:nvPr/>
        </p:nvGrpSpPr>
        <p:grpSpPr>
          <a:xfrm>
            <a:off x="-2" y="1764394"/>
            <a:ext cx="4705351" cy="743073"/>
            <a:chOff x="-2" y="1764394"/>
            <a:chExt cx="4705351" cy="743073"/>
          </a:xfrm>
        </p:grpSpPr>
        <p:sp>
          <p:nvSpPr>
            <p:cNvPr id="12051" name="Google Shape;12051;p185"/>
            <p:cNvSpPr/>
            <p:nvPr/>
          </p:nvSpPr>
          <p:spPr>
            <a:xfrm>
              <a:off x="-2" y="1764394"/>
              <a:ext cx="4705351" cy="743073"/>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052" name="Google Shape;12052;p185"/>
            <p:cNvSpPr txBox="1"/>
            <p:nvPr/>
          </p:nvSpPr>
          <p:spPr>
            <a:xfrm>
              <a:off x="590910" y="1971824"/>
              <a:ext cx="3893275" cy="321242"/>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None/>
              </a:pPr>
              <a:r>
                <a:rPr b="1" lang="pt-BR" sz="2000">
                  <a:solidFill>
                    <a:srgbClr val="F3F4F3"/>
                  </a:solidFill>
                  <a:latin typeface="Calibri"/>
                  <a:ea typeface="Calibri"/>
                  <a:cs typeface="Calibri"/>
                  <a:sym typeface="Calibri"/>
                </a:rPr>
                <a:t>Principais critérios de inclusão</a:t>
              </a:r>
              <a:endParaRPr/>
            </a:p>
          </p:txBody>
        </p:sp>
        <p:sp>
          <p:nvSpPr>
            <p:cNvPr id="12053" name="Google Shape;12053;p185"/>
            <p:cNvSpPr/>
            <p:nvPr/>
          </p:nvSpPr>
          <p:spPr>
            <a:xfrm>
              <a:off x="3897884" y="1836805"/>
              <a:ext cx="586301" cy="591280"/>
            </a:xfrm>
            <a:custGeom>
              <a:rect b="b" l="l" r="r" t="t"/>
              <a:pathLst>
                <a:path extrusionOk="0" h="1446934" w="1434750">
                  <a:moveTo>
                    <a:pt x="1012995" y="707482"/>
                  </a:moveTo>
                  <a:cubicBezTo>
                    <a:pt x="1054140" y="707577"/>
                    <a:pt x="1082365" y="658318"/>
                    <a:pt x="1096334" y="624237"/>
                  </a:cubicBezTo>
                  <a:cubicBezTo>
                    <a:pt x="1115364" y="577874"/>
                    <a:pt x="1121505" y="527437"/>
                    <a:pt x="1082429" y="490906"/>
                  </a:cubicBezTo>
                  <a:cubicBezTo>
                    <a:pt x="1020727" y="433278"/>
                    <a:pt x="910148" y="472959"/>
                    <a:pt x="914731" y="564413"/>
                  </a:cubicBezTo>
                  <a:cubicBezTo>
                    <a:pt x="916895" y="606990"/>
                    <a:pt x="947666" y="678620"/>
                    <a:pt x="985819" y="700163"/>
                  </a:cubicBezTo>
                  <a:cubicBezTo>
                    <a:pt x="993966" y="704777"/>
                    <a:pt x="1002971" y="707482"/>
                    <a:pt x="1012995" y="707482"/>
                  </a:cubicBezTo>
                  <a:lnTo>
                    <a:pt x="1012995" y="707482"/>
                  </a:lnTo>
                  <a:close/>
                  <a:moveTo>
                    <a:pt x="506878" y="1334105"/>
                  </a:moveTo>
                  <a:cubicBezTo>
                    <a:pt x="510315" y="1342124"/>
                    <a:pt x="506528" y="1351416"/>
                    <a:pt x="498413" y="1354853"/>
                  </a:cubicBezTo>
                  <a:cubicBezTo>
                    <a:pt x="490395" y="1358289"/>
                    <a:pt x="481103" y="1354503"/>
                    <a:pt x="477666" y="1346388"/>
                  </a:cubicBezTo>
                  <a:lnTo>
                    <a:pt x="462678" y="1310939"/>
                  </a:lnTo>
                  <a:cubicBezTo>
                    <a:pt x="459337" y="1302920"/>
                    <a:pt x="463124" y="1293629"/>
                    <a:pt x="471143" y="1290192"/>
                  </a:cubicBezTo>
                  <a:cubicBezTo>
                    <a:pt x="479257" y="1286851"/>
                    <a:pt x="488549" y="1290638"/>
                    <a:pt x="491890" y="1298656"/>
                  </a:cubicBezTo>
                  <a:lnTo>
                    <a:pt x="506878" y="1334105"/>
                  </a:lnTo>
                  <a:close/>
                  <a:moveTo>
                    <a:pt x="690168" y="1153965"/>
                  </a:moveTo>
                  <a:lnTo>
                    <a:pt x="717407" y="1218562"/>
                  </a:lnTo>
                  <a:lnTo>
                    <a:pt x="744646" y="1153965"/>
                  </a:lnTo>
                  <a:cubicBezTo>
                    <a:pt x="748083" y="1145851"/>
                    <a:pt x="757375" y="1142064"/>
                    <a:pt x="765489" y="1145501"/>
                  </a:cubicBezTo>
                  <a:lnTo>
                    <a:pt x="791646" y="1156606"/>
                  </a:lnTo>
                  <a:cubicBezTo>
                    <a:pt x="814207" y="1091946"/>
                    <a:pt x="837469" y="1013729"/>
                    <a:pt x="892488" y="966538"/>
                  </a:cubicBezTo>
                  <a:cubicBezTo>
                    <a:pt x="857230" y="947955"/>
                    <a:pt x="827350" y="919984"/>
                    <a:pt x="811853" y="884821"/>
                  </a:cubicBezTo>
                  <a:cubicBezTo>
                    <a:pt x="751870" y="904837"/>
                    <a:pt x="683040" y="904837"/>
                    <a:pt x="623057" y="884821"/>
                  </a:cubicBezTo>
                  <a:cubicBezTo>
                    <a:pt x="607529" y="920016"/>
                    <a:pt x="577680" y="947955"/>
                    <a:pt x="542422" y="966538"/>
                  </a:cubicBezTo>
                  <a:cubicBezTo>
                    <a:pt x="597728" y="1013888"/>
                    <a:pt x="620448" y="1091564"/>
                    <a:pt x="643168" y="1156511"/>
                  </a:cubicBezTo>
                  <a:lnTo>
                    <a:pt x="669421" y="1145501"/>
                  </a:lnTo>
                  <a:cubicBezTo>
                    <a:pt x="677440" y="1142064"/>
                    <a:pt x="686732" y="1145851"/>
                    <a:pt x="690168" y="1153965"/>
                  </a:cubicBezTo>
                  <a:lnTo>
                    <a:pt x="690168" y="1153965"/>
                  </a:lnTo>
                  <a:close/>
                  <a:moveTo>
                    <a:pt x="717407" y="1278259"/>
                  </a:moveTo>
                  <a:lnTo>
                    <a:pt x="462774" y="1444398"/>
                  </a:lnTo>
                  <a:cubicBezTo>
                    <a:pt x="454468" y="1449712"/>
                    <a:pt x="443204" y="1446466"/>
                    <a:pt x="439321" y="1436633"/>
                  </a:cubicBezTo>
                  <a:lnTo>
                    <a:pt x="375902" y="1286437"/>
                  </a:lnTo>
                  <a:cubicBezTo>
                    <a:pt x="372561" y="1278418"/>
                    <a:pt x="376347" y="1269126"/>
                    <a:pt x="384366" y="1265690"/>
                  </a:cubicBezTo>
                  <a:lnTo>
                    <a:pt x="419370" y="1250893"/>
                  </a:lnTo>
                  <a:cubicBezTo>
                    <a:pt x="383189" y="1197592"/>
                    <a:pt x="269078" y="1154474"/>
                    <a:pt x="206390" y="1124690"/>
                  </a:cubicBezTo>
                  <a:cubicBezTo>
                    <a:pt x="166868" y="1105470"/>
                    <a:pt x="133583" y="1072567"/>
                    <a:pt x="118436" y="1030690"/>
                  </a:cubicBezTo>
                  <a:lnTo>
                    <a:pt x="5407" y="717251"/>
                  </a:lnTo>
                  <a:cubicBezTo>
                    <a:pt x="-27528" y="626878"/>
                    <a:pt x="99312" y="579783"/>
                    <a:pt x="134570" y="669710"/>
                  </a:cubicBezTo>
                  <a:lnTo>
                    <a:pt x="219914" y="886826"/>
                  </a:lnTo>
                  <a:cubicBezTo>
                    <a:pt x="220264" y="886381"/>
                    <a:pt x="220646" y="885999"/>
                    <a:pt x="220996" y="885553"/>
                  </a:cubicBezTo>
                  <a:cubicBezTo>
                    <a:pt x="193216" y="823597"/>
                    <a:pt x="217209" y="758014"/>
                    <a:pt x="273501" y="715978"/>
                  </a:cubicBezTo>
                  <a:cubicBezTo>
                    <a:pt x="291098" y="702804"/>
                    <a:pt x="311846" y="691985"/>
                    <a:pt x="334661" y="684125"/>
                  </a:cubicBezTo>
                  <a:cubicBezTo>
                    <a:pt x="310859" y="649026"/>
                    <a:pt x="291289" y="598335"/>
                    <a:pt x="291830" y="557031"/>
                  </a:cubicBezTo>
                  <a:cubicBezTo>
                    <a:pt x="293198" y="442124"/>
                    <a:pt x="433275" y="393215"/>
                    <a:pt x="513019" y="467645"/>
                  </a:cubicBezTo>
                  <a:cubicBezTo>
                    <a:pt x="549105" y="501280"/>
                    <a:pt x="558301" y="546848"/>
                    <a:pt x="547641" y="594643"/>
                  </a:cubicBezTo>
                  <a:cubicBezTo>
                    <a:pt x="569120" y="577683"/>
                    <a:pt x="594641" y="564159"/>
                    <a:pt x="622866" y="554676"/>
                  </a:cubicBezTo>
                  <a:cubicBezTo>
                    <a:pt x="595723" y="515631"/>
                    <a:pt x="573257" y="457971"/>
                    <a:pt x="573798" y="411512"/>
                  </a:cubicBezTo>
                  <a:cubicBezTo>
                    <a:pt x="575325" y="284418"/>
                    <a:pt x="730390" y="230831"/>
                    <a:pt x="818058" y="312835"/>
                  </a:cubicBezTo>
                  <a:cubicBezTo>
                    <a:pt x="846283" y="339278"/>
                    <a:pt x="863148" y="376891"/>
                    <a:pt x="860889" y="421250"/>
                  </a:cubicBezTo>
                  <a:cubicBezTo>
                    <a:pt x="858630" y="464717"/>
                    <a:pt x="837628" y="517859"/>
                    <a:pt x="812012" y="554644"/>
                  </a:cubicBezTo>
                  <a:cubicBezTo>
                    <a:pt x="840142" y="564127"/>
                    <a:pt x="865694" y="577651"/>
                    <a:pt x="887142" y="594612"/>
                  </a:cubicBezTo>
                  <a:cubicBezTo>
                    <a:pt x="876577" y="546816"/>
                    <a:pt x="885710" y="501248"/>
                    <a:pt x="921859" y="467613"/>
                  </a:cubicBezTo>
                  <a:cubicBezTo>
                    <a:pt x="1003766" y="391115"/>
                    <a:pt x="1148999" y="445147"/>
                    <a:pt x="1142857" y="565750"/>
                  </a:cubicBezTo>
                  <a:cubicBezTo>
                    <a:pt x="1140948" y="604253"/>
                    <a:pt x="1122555" y="651094"/>
                    <a:pt x="1100185" y="684093"/>
                  </a:cubicBezTo>
                  <a:cubicBezTo>
                    <a:pt x="1166850" y="707004"/>
                    <a:pt x="1225210" y="760496"/>
                    <a:pt x="1225210" y="832475"/>
                  </a:cubicBezTo>
                  <a:cubicBezTo>
                    <a:pt x="1225210" y="851059"/>
                    <a:pt x="1221233" y="868911"/>
                    <a:pt x="1213755" y="885521"/>
                  </a:cubicBezTo>
                  <a:cubicBezTo>
                    <a:pt x="1214105" y="885967"/>
                    <a:pt x="1214550" y="886349"/>
                    <a:pt x="1214932" y="886794"/>
                  </a:cubicBezTo>
                  <a:lnTo>
                    <a:pt x="1300181" y="669678"/>
                  </a:lnTo>
                  <a:cubicBezTo>
                    <a:pt x="1335439" y="579751"/>
                    <a:pt x="1462279" y="626847"/>
                    <a:pt x="1429344" y="717219"/>
                  </a:cubicBezTo>
                  <a:lnTo>
                    <a:pt x="1316315" y="1030658"/>
                  </a:lnTo>
                  <a:cubicBezTo>
                    <a:pt x="1301422" y="1071516"/>
                    <a:pt x="1267596" y="1106711"/>
                    <a:pt x="1227661" y="1125008"/>
                  </a:cubicBezTo>
                  <a:cubicBezTo>
                    <a:pt x="1164241" y="1156225"/>
                    <a:pt x="1052485" y="1196256"/>
                    <a:pt x="1015508" y="1250829"/>
                  </a:cubicBezTo>
                  <a:lnTo>
                    <a:pt x="1050416" y="1265626"/>
                  </a:lnTo>
                  <a:cubicBezTo>
                    <a:pt x="1058531" y="1269063"/>
                    <a:pt x="1062318" y="1278354"/>
                    <a:pt x="1058881" y="1286374"/>
                  </a:cubicBezTo>
                  <a:lnTo>
                    <a:pt x="994029" y="1439624"/>
                  </a:lnTo>
                  <a:cubicBezTo>
                    <a:pt x="989256" y="1446943"/>
                    <a:pt x="979423" y="1449012"/>
                    <a:pt x="972009" y="1444302"/>
                  </a:cubicBezTo>
                  <a:lnTo>
                    <a:pt x="717407" y="1278259"/>
                  </a:lnTo>
                  <a:close/>
                  <a:moveTo>
                    <a:pt x="449059" y="1238387"/>
                  </a:moveTo>
                  <a:lnTo>
                    <a:pt x="613861" y="1168921"/>
                  </a:lnTo>
                  <a:cubicBezTo>
                    <a:pt x="611697" y="1162684"/>
                    <a:pt x="609438" y="1156034"/>
                    <a:pt x="607083" y="1149160"/>
                  </a:cubicBezTo>
                  <a:cubicBezTo>
                    <a:pt x="577489" y="1062925"/>
                    <a:pt x="539177" y="950882"/>
                    <a:pt x="413069" y="957756"/>
                  </a:cubicBezTo>
                  <a:cubicBezTo>
                    <a:pt x="409919" y="957851"/>
                    <a:pt x="406832" y="957119"/>
                    <a:pt x="404318" y="955687"/>
                  </a:cubicBezTo>
                  <a:lnTo>
                    <a:pt x="291830" y="899395"/>
                  </a:lnTo>
                  <a:cubicBezTo>
                    <a:pt x="242953" y="874957"/>
                    <a:pt x="205785" y="949641"/>
                    <a:pt x="254472" y="973984"/>
                  </a:cubicBezTo>
                  <a:lnTo>
                    <a:pt x="390317" y="1041891"/>
                  </a:lnTo>
                  <a:cubicBezTo>
                    <a:pt x="398177" y="1045869"/>
                    <a:pt x="401327" y="1055319"/>
                    <a:pt x="397445" y="1063179"/>
                  </a:cubicBezTo>
                  <a:cubicBezTo>
                    <a:pt x="393467" y="1071039"/>
                    <a:pt x="384016" y="1074189"/>
                    <a:pt x="376156" y="1070212"/>
                  </a:cubicBezTo>
                  <a:lnTo>
                    <a:pt x="240311" y="1002305"/>
                  </a:lnTo>
                  <a:cubicBezTo>
                    <a:pt x="210177" y="987254"/>
                    <a:pt x="194934" y="958456"/>
                    <a:pt x="200980" y="925648"/>
                  </a:cubicBezTo>
                  <a:lnTo>
                    <a:pt x="105008" y="681293"/>
                  </a:lnTo>
                  <a:cubicBezTo>
                    <a:pt x="84992" y="630251"/>
                    <a:pt x="16513" y="655040"/>
                    <a:pt x="35287" y="706463"/>
                  </a:cubicBezTo>
                  <a:cubicBezTo>
                    <a:pt x="62622" y="781593"/>
                    <a:pt x="118723" y="939713"/>
                    <a:pt x="148316" y="1019998"/>
                  </a:cubicBezTo>
                  <a:cubicBezTo>
                    <a:pt x="160949" y="1054015"/>
                    <a:pt x="187297" y="1080076"/>
                    <a:pt x="220296" y="1096114"/>
                  </a:cubicBezTo>
                  <a:cubicBezTo>
                    <a:pt x="293103" y="1130704"/>
                    <a:pt x="407818" y="1171753"/>
                    <a:pt x="449059" y="1238387"/>
                  </a:cubicBezTo>
                  <a:lnTo>
                    <a:pt x="449059" y="1238387"/>
                  </a:lnTo>
                  <a:close/>
                  <a:moveTo>
                    <a:pt x="697646" y="1253279"/>
                  </a:moveTo>
                  <a:lnTo>
                    <a:pt x="667162" y="1180854"/>
                  </a:lnTo>
                  <a:lnTo>
                    <a:pt x="411351" y="1288728"/>
                  </a:lnTo>
                  <a:lnTo>
                    <a:pt x="461405" y="1407421"/>
                  </a:lnTo>
                  <a:lnTo>
                    <a:pt x="697646" y="1253279"/>
                  </a:lnTo>
                  <a:close/>
                  <a:moveTo>
                    <a:pt x="415583" y="925839"/>
                  </a:moveTo>
                  <a:cubicBezTo>
                    <a:pt x="454468" y="924407"/>
                    <a:pt x="486035" y="931980"/>
                    <a:pt x="512001" y="945759"/>
                  </a:cubicBezTo>
                  <a:cubicBezTo>
                    <a:pt x="546718" y="931058"/>
                    <a:pt x="578285" y="906332"/>
                    <a:pt x="593368" y="872952"/>
                  </a:cubicBezTo>
                  <a:cubicBezTo>
                    <a:pt x="529598" y="842817"/>
                    <a:pt x="479703" y="786175"/>
                    <a:pt x="481866" y="715469"/>
                  </a:cubicBezTo>
                  <a:cubicBezTo>
                    <a:pt x="442822" y="749295"/>
                    <a:pt x="393467" y="746494"/>
                    <a:pt x="356491" y="710600"/>
                  </a:cubicBezTo>
                  <a:cubicBezTo>
                    <a:pt x="298672" y="727020"/>
                    <a:pt x="241393" y="770678"/>
                    <a:pt x="241393" y="832539"/>
                  </a:cubicBezTo>
                  <a:cubicBezTo>
                    <a:pt x="241393" y="844440"/>
                    <a:pt x="243653" y="855991"/>
                    <a:pt x="247789" y="867097"/>
                  </a:cubicBezTo>
                  <a:cubicBezTo>
                    <a:pt x="264750" y="860414"/>
                    <a:pt x="284766" y="860414"/>
                    <a:pt x="305959" y="871075"/>
                  </a:cubicBezTo>
                  <a:lnTo>
                    <a:pt x="415583" y="925839"/>
                  </a:lnTo>
                  <a:close/>
                  <a:moveTo>
                    <a:pt x="957148" y="1346356"/>
                  </a:moveTo>
                  <a:cubicBezTo>
                    <a:pt x="953807" y="1354471"/>
                    <a:pt x="944515" y="1358258"/>
                    <a:pt x="936401" y="1354821"/>
                  </a:cubicBezTo>
                  <a:cubicBezTo>
                    <a:pt x="928382" y="1351384"/>
                    <a:pt x="924595" y="1342092"/>
                    <a:pt x="927937" y="1334074"/>
                  </a:cubicBezTo>
                  <a:lnTo>
                    <a:pt x="942924" y="1298625"/>
                  </a:lnTo>
                  <a:cubicBezTo>
                    <a:pt x="946361" y="1290606"/>
                    <a:pt x="955653" y="1286819"/>
                    <a:pt x="963672" y="1290160"/>
                  </a:cubicBezTo>
                  <a:cubicBezTo>
                    <a:pt x="971786" y="1293597"/>
                    <a:pt x="975573" y="1302889"/>
                    <a:pt x="972136" y="1310908"/>
                  </a:cubicBezTo>
                  <a:lnTo>
                    <a:pt x="957148" y="1346356"/>
                  </a:lnTo>
                  <a:close/>
                  <a:moveTo>
                    <a:pt x="767748" y="1180854"/>
                  </a:moveTo>
                  <a:lnTo>
                    <a:pt x="737168" y="1253279"/>
                  </a:lnTo>
                  <a:lnTo>
                    <a:pt x="973505" y="1407421"/>
                  </a:lnTo>
                  <a:lnTo>
                    <a:pt x="1023559" y="1288728"/>
                  </a:lnTo>
                  <a:lnTo>
                    <a:pt x="767748" y="1180854"/>
                  </a:lnTo>
                  <a:close/>
                  <a:moveTo>
                    <a:pt x="820954" y="1168953"/>
                  </a:moveTo>
                  <a:lnTo>
                    <a:pt x="985756" y="1238419"/>
                  </a:lnTo>
                  <a:cubicBezTo>
                    <a:pt x="1027060" y="1171753"/>
                    <a:pt x="1141712" y="1130704"/>
                    <a:pt x="1214519" y="1096178"/>
                  </a:cubicBezTo>
                  <a:cubicBezTo>
                    <a:pt x="1247613" y="1080108"/>
                    <a:pt x="1273961" y="1054047"/>
                    <a:pt x="1286498" y="1020062"/>
                  </a:cubicBezTo>
                  <a:cubicBezTo>
                    <a:pt x="1316187" y="939777"/>
                    <a:pt x="1372193" y="781561"/>
                    <a:pt x="1399623" y="706527"/>
                  </a:cubicBezTo>
                  <a:cubicBezTo>
                    <a:pt x="1418397" y="655104"/>
                    <a:pt x="1349918" y="630315"/>
                    <a:pt x="1329807" y="681356"/>
                  </a:cubicBezTo>
                  <a:lnTo>
                    <a:pt x="1233834" y="925712"/>
                  </a:lnTo>
                  <a:cubicBezTo>
                    <a:pt x="1239976" y="958710"/>
                    <a:pt x="1224542" y="987413"/>
                    <a:pt x="1194598" y="1002369"/>
                  </a:cubicBezTo>
                  <a:lnTo>
                    <a:pt x="1058658" y="1070275"/>
                  </a:lnTo>
                  <a:cubicBezTo>
                    <a:pt x="1040074" y="1079663"/>
                    <a:pt x="1025914" y="1051342"/>
                    <a:pt x="1044498" y="1041954"/>
                  </a:cubicBezTo>
                  <a:lnTo>
                    <a:pt x="1180343" y="974048"/>
                  </a:lnTo>
                  <a:cubicBezTo>
                    <a:pt x="1229156" y="949705"/>
                    <a:pt x="1191989" y="875020"/>
                    <a:pt x="1143080" y="899459"/>
                  </a:cubicBezTo>
                  <a:lnTo>
                    <a:pt x="1030592" y="955751"/>
                  </a:lnTo>
                  <a:cubicBezTo>
                    <a:pt x="1027982" y="957183"/>
                    <a:pt x="1024991" y="957915"/>
                    <a:pt x="1021841" y="957819"/>
                  </a:cubicBezTo>
                  <a:cubicBezTo>
                    <a:pt x="895733" y="950978"/>
                    <a:pt x="857389" y="1062988"/>
                    <a:pt x="827827" y="1149224"/>
                  </a:cubicBezTo>
                  <a:cubicBezTo>
                    <a:pt x="825568" y="1155875"/>
                    <a:pt x="823308" y="1162271"/>
                    <a:pt x="820954" y="1168953"/>
                  </a:cubicBezTo>
                  <a:lnTo>
                    <a:pt x="820954" y="1168953"/>
                  </a:lnTo>
                  <a:close/>
                  <a:moveTo>
                    <a:pt x="922877" y="945791"/>
                  </a:moveTo>
                  <a:cubicBezTo>
                    <a:pt x="948843" y="931980"/>
                    <a:pt x="980346" y="924407"/>
                    <a:pt x="1019200" y="925871"/>
                  </a:cubicBezTo>
                  <a:lnTo>
                    <a:pt x="1128888" y="871106"/>
                  </a:lnTo>
                  <a:cubicBezTo>
                    <a:pt x="1150081" y="860478"/>
                    <a:pt x="1170096" y="860478"/>
                    <a:pt x="1186993" y="867129"/>
                  </a:cubicBezTo>
                  <a:cubicBezTo>
                    <a:pt x="1204940" y="820129"/>
                    <a:pt x="1184479" y="773033"/>
                    <a:pt x="1142348" y="741562"/>
                  </a:cubicBezTo>
                  <a:cubicBezTo>
                    <a:pt x="1124401" y="728133"/>
                    <a:pt x="1102667" y="717569"/>
                    <a:pt x="1078292" y="710632"/>
                  </a:cubicBezTo>
                  <a:cubicBezTo>
                    <a:pt x="1041316" y="746526"/>
                    <a:pt x="992056" y="749326"/>
                    <a:pt x="953012" y="715501"/>
                  </a:cubicBezTo>
                  <a:cubicBezTo>
                    <a:pt x="955080" y="786207"/>
                    <a:pt x="905280" y="842881"/>
                    <a:pt x="841446" y="872984"/>
                  </a:cubicBezTo>
                  <a:cubicBezTo>
                    <a:pt x="856498" y="906364"/>
                    <a:pt x="888065" y="931089"/>
                    <a:pt x="922877" y="945791"/>
                  </a:cubicBezTo>
                  <a:lnTo>
                    <a:pt x="922877" y="945791"/>
                  </a:lnTo>
                  <a:close/>
                  <a:moveTo>
                    <a:pt x="46202" y="588502"/>
                  </a:moveTo>
                  <a:cubicBezTo>
                    <a:pt x="42415" y="608963"/>
                    <a:pt x="11199" y="603203"/>
                    <a:pt x="14985" y="582647"/>
                  </a:cubicBezTo>
                  <a:cubicBezTo>
                    <a:pt x="77864" y="246901"/>
                    <a:pt x="372020" y="0"/>
                    <a:pt x="717407" y="0"/>
                  </a:cubicBezTo>
                  <a:cubicBezTo>
                    <a:pt x="1062890" y="0"/>
                    <a:pt x="1357014" y="246869"/>
                    <a:pt x="1419797" y="582615"/>
                  </a:cubicBezTo>
                  <a:cubicBezTo>
                    <a:pt x="1423680" y="603172"/>
                    <a:pt x="1392463" y="608963"/>
                    <a:pt x="1388581" y="588470"/>
                  </a:cubicBezTo>
                  <a:cubicBezTo>
                    <a:pt x="1328629" y="267744"/>
                    <a:pt x="1047552" y="31853"/>
                    <a:pt x="717407" y="31853"/>
                  </a:cubicBezTo>
                  <a:cubicBezTo>
                    <a:pt x="387357" y="31853"/>
                    <a:pt x="106185" y="267839"/>
                    <a:pt x="46202" y="588502"/>
                  </a:cubicBezTo>
                  <a:lnTo>
                    <a:pt x="46202" y="588502"/>
                  </a:lnTo>
                  <a:close/>
                  <a:moveTo>
                    <a:pt x="183606" y="612304"/>
                  </a:moveTo>
                  <a:cubicBezTo>
                    <a:pt x="179819" y="632765"/>
                    <a:pt x="148603" y="626910"/>
                    <a:pt x="152389" y="606449"/>
                  </a:cubicBezTo>
                  <a:cubicBezTo>
                    <a:pt x="203176" y="337560"/>
                    <a:pt x="440117" y="139377"/>
                    <a:pt x="717407" y="139377"/>
                  </a:cubicBezTo>
                  <a:cubicBezTo>
                    <a:pt x="994697" y="139377"/>
                    <a:pt x="1231638" y="337560"/>
                    <a:pt x="1282425" y="606449"/>
                  </a:cubicBezTo>
                  <a:cubicBezTo>
                    <a:pt x="1286307" y="626910"/>
                    <a:pt x="1255091" y="632893"/>
                    <a:pt x="1251208" y="612304"/>
                  </a:cubicBezTo>
                  <a:cubicBezTo>
                    <a:pt x="1203317" y="358466"/>
                    <a:pt x="979455" y="171230"/>
                    <a:pt x="717407" y="171230"/>
                  </a:cubicBezTo>
                  <a:cubicBezTo>
                    <a:pt x="455359" y="171230"/>
                    <a:pt x="232038" y="358021"/>
                    <a:pt x="183606" y="612304"/>
                  </a:cubicBezTo>
                  <a:lnTo>
                    <a:pt x="183606" y="612304"/>
                  </a:lnTo>
                  <a:close/>
                  <a:moveTo>
                    <a:pt x="717407" y="581724"/>
                  </a:moveTo>
                  <a:cubicBezTo>
                    <a:pt x="764407" y="581819"/>
                    <a:pt x="796419" y="526419"/>
                    <a:pt x="812394" y="487374"/>
                  </a:cubicBezTo>
                  <a:cubicBezTo>
                    <a:pt x="834032" y="434774"/>
                    <a:pt x="840810" y="377591"/>
                    <a:pt x="796515" y="336191"/>
                  </a:cubicBezTo>
                  <a:cubicBezTo>
                    <a:pt x="726508" y="270799"/>
                    <a:pt x="600401" y="315253"/>
                    <a:pt x="605651" y="419818"/>
                  </a:cubicBezTo>
                  <a:cubicBezTo>
                    <a:pt x="608101" y="468154"/>
                    <a:pt x="642818" y="548821"/>
                    <a:pt x="686095" y="573355"/>
                  </a:cubicBezTo>
                  <a:cubicBezTo>
                    <a:pt x="695482" y="578574"/>
                    <a:pt x="705856" y="581724"/>
                    <a:pt x="717407" y="581724"/>
                  </a:cubicBezTo>
                  <a:lnTo>
                    <a:pt x="717407" y="581724"/>
                  </a:lnTo>
                  <a:close/>
                  <a:moveTo>
                    <a:pt x="764407" y="600944"/>
                  </a:moveTo>
                  <a:cubicBezTo>
                    <a:pt x="723008" y="624396"/>
                    <a:pt x="678076" y="613927"/>
                    <a:pt x="644887" y="581279"/>
                  </a:cubicBezTo>
                  <a:cubicBezTo>
                    <a:pt x="578858" y="599671"/>
                    <a:pt x="513656" y="649376"/>
                    <a:pt x="513656" y="719828"/>
                  </a:cubicBezTo>
                  <a:cubicBezTo>
                    <a:pt x="513656" y="759796"/>
                    <a:pt x="535835" y="796326"/>
                    <a:pt x="571571" y="823120"/>
                  </a:cubicBezTo>
                  <a:cubicBezTo>
                    <a:pt x="651760" y="883007"/>
                    <a:pt x="783086" y="883007"/>
                    <a:pt x="863276" y="823120"/>
                  </a:cubicBezTo>
                  <a:cubicBezTo>
                    <a:pt x="940474" y="765396"/>
                    <a:pt x="940474" y="674197"/>
                    <a:pt x="863276" y="616473"/>
                  </a:cubicBezTo>
                  <a:cubicBezTo>
                    <a:pt x="842815" y="601135"/>
                    <a:pt x="817803" y="589043"/>
                    <a:pt x="790023" y="581310"/>
                  </a:cubicBezTo>
                  <a:cubicBezTo>
                    <a:pt x="782259" y="588947"/>
                    <a:pt x="773699" y="595630"/>
                    <a:pt x="764407" y="600944"/>
                  </a:cubicBezTo>
                  <a:lnTo>
                    <a:pt x="764407" y="600944"/>
                  </a:lnTo>
                  <a:close/>
                  <a:moveTo>
                    <a:pt x="394676" y="700163"/>
                  </a:moveTo>
                  <a:cubicBezTo>
                    <a:pt x="465129" y="740035"/>
                    <a:pt x="520879" y="613132"/>
                    <a:pt x="520243" y="557476"/>
                  </a:cubicBezTo>
                  <a:cubicBezTo>
                    <a:pt x="519256" y="470604"/>
                    <a:pt x="412273" y="434996"/>
                    <a:pt x="352386" y="490906"/>
                  </a:cubicBezTo>
                  <a:cubicBezTo>
                    <a:pt x="313341" y="527437"/>
                    <a:pt x="319546" y="577874"/>
                    <a:pt x="338575" y="624237"/>
                  </a:cubicBezTo>
                  <a:cubicBezTo>
                    <a:pt x="349936" y="652081"/>
                    <a:pt x="369760" y="686098"/>
                    <a:pt x="394676" y="700163"/>
                  </a:cubicBezTo>
                  <a:lnTo>
                    <a:pt x="394676" y="7001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2054" name="Google Shape;12054;p185"/>
          <p:cNvGrpSpPr/>
          <p:nvPr/>
        </p:nvGrpSpPr>
        <p:grpSpPr>
          <a:xfrm>
            <a:off x="7486653" y="1752656"/>
            <a:ext cx="4705351" cy="743073"/>
            <a:chOff x="7486653" y="1752656"/>
            <a:chExt cx="4705351" cy="743073"/>
          </a:xfrm>
        </p:grpSpPr>
        <p:sp>
          <p:nvSpPr>
            <p:cNvPr id="12055" name="Google Shape;12055;p185"/>
            <p:cNvSpPr/>
            <p:nvPr/>
          </p:nvSpPr>
          <p:spPr>
            <a:xfrm>
              <a:off x="7486653" y="1752656"/>
              <a:ext cx="4705351" cy="743073"/>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056" name="Google Shape;12056;p185"/>
            <p:cNvSpPr txBox="1"/>
            <p:nvPr/>
          </p:nvSpPr>
          <p:spPr>
            <a:xfrm>
              <a:off x="8213630" y="1966000"/>
              <a:ext cx="3561128" cy="321242"/>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None/>
              </a:pPr>
              <a:r>
                <a:rPr b="1" lang="pt-BR" sz="2000">
                  <a:solidFill>
                    <a:srgbClr val="F3F4F3"/>
                  </a:solidFill>
                  <a:latin typeface="Calibri"/>
                  <a:ea typeface="Calibri"/>
                  <a:cs typeface="Calibri"/>
                  <a:sym typeface="Calibri"/>
                </a:rPr>
                <a:t>Principais critérios de exclusão</a:t>
              </a:r>
              <a:endParaRPr/>
            </a:p>
          </p:txBody>
        </p:sp>
        <p:grpSp>
          <p:nvGrpSpPr>
            <p:cNvPr id="12057" name="Google Shape;12057;p185"/>
            <p:cNvGrpSpPr/>
            <p:nvPr/>
          </p:nvGrpSpPr>
          <p:grpSpPr>
            <a:xfrm>
              <a:off x="7724684" y="1844788"/>
              <a:ext cx="401637" cy="558807"/>
              <a:chOff x="9696694" y="319359"/>
              <a:chExt cx="876291" cy="1219204"/>
            </a:xfrm>
          </p:grpSpPr>
          <p:sp>
            <p:nvSpPr>
              <p:cNvPr id="12058" name="Google Shape;12058;p185"/>
              <p:cNvSpPr/>
              <p:nvPr/>
            </p:nvSpPr>
            <p:spPr>
              <a:xfrm>
                <a:off x="9696694" y="319359"/>
                <a:ext cx="819140" cy="744115"/>
              </a:xfrm>
              <a:custGeom>
                <a:rect b="b" l="l" r="r" t="t"/>
                <a:pathLst>
                  <a:path extrusionOk="0" h="744115" w="819140">
                    <a:moveTo>
                      <a:pt x="50852" y="582791"/>
                    </a:moveTo>
                    <a:lnTo>
                      <a:pt x="39110" y="572649"/>
                    </a:lnTo>
                    <a:cubicBezTo>
                      <a:pt x="34872" y="568991"/>
                      <a:pt x="44250" y="559084"/>
                      <a:pt x="46676" y="556788"/>
                    </a:cubicBezTo>
                    <a:cubicBezTo>
                      <a:pt x="62768" y="539966"/>
                      <a:pt x="85729" y="531522"/>
                      <a:pt x="108886" y="533910"/>
                    </a:cubicBezTo>
                    <a:cubicBezTo>
                      <a:pt x="162793" y="539527"/>
                      <a:pt x="216826" y="595920"/>
                      <a:pt x="244088" y="628799"/>
                    </a:cubicBezTo>
                    <a:cubicBezTo>
                      <a:pt x="260058" y="610159"/>
                      <a:pt x="277778" y="593093"/>
                      <a:pt x="297005" y="577834"/>
                    </a:cubicBezTo>
                    <a:lnTo>
                      <a:pt x="297005" y="178425"/>
                    </a:lnTo>
                    <a:cubicBezTo>
                      <a:pt x="297451" y="152898"/>
                      <a:pt x="318506" y="132566"/>
                      <a:pt x="344033" y="133012"/>
                    </a:cubicBezTo>
                    <a:cubicBezTo>
                      <a:pt x="368931" y="133447"/>
                      <a:pt x="389011" y="153526"/>
                      <a:pt x="389446" y="178425"/>
                    </a:cubicBezTo>
                    <a:lnTo>
                      <a:pt x="389446" y="460305"/>
                    </a:lnTo>
                    <a:cubicBezTo>
                      <a:pt x="389446" y="470826"/>
                      <a:pt x="397975" y="479355"/>
                      <a:pt x="408496" y="479355"/>
                    </a:cubicBezTo>
                    <a:cubicBezTo>
                      <a:pt x="419017" y="479355"/>
                      <a:pt x="427546" y="470826"/>
                      <a:pt x="427546" y="460305"/>
                    </a:cubicBezTo>
                    <a:lnTo>
                      <a:pt x="427546" y="83524"/>
                    </a:lnTo>
                    <a:cubicBezTo>
                      <a:pt x="427989" y="57999"/>
                      <a:pt x="449039" y="37667"/>
                      <a:pt x="474563" y="38110"/>
                    </a:cubicBezTo>
                    <a:cubicBezTo>
                      <a:pt x="499464" y="38542"/>
                      <a:pt x="519545" y="58623"/>
                      <a:pt x="519977" y="83524"/>
                    </a:cubicBezTo>
                    <a:lnTo>
                      <a:pt x="519977" y="437442"/>
                    </a:lnTo>
                    <a:cubicBezTo>
                      <a:pt x="519977" y="447963"/>
                      <a:pt x="528506" y="456492"/>
                      <a:pt x="539027" y="456492"/>
                    </a:cubicBezTo>
                    <a:cubicBezTo>
                      <a:pt x="549548" y="456492"/>
                      <a:pt x="558077" y="447963"/>
                      <a:pt x="558077" y="437442"/>
                    </a:cubicBezTo>
                    <a:lnTo>
                      <a:pt x="558077" y="148436"/>
                    </a:lnTo>
                    <a:cubicBezTo>
                      <a:pt x="558520" y="122912"/>
                      <a:pt x="579571" y="102579"/>
                      <a:pt x="605095" y="103022"/>
                    </a:cubicBezTo>
                    <a:cubicBezTo>
                      <a:pt x="629995" y="103454"/>
                      <a:pt x="650077" y="123536"/>
                      <a:pt x="650509" y="148436"/>
                    </a:cubicBezTo>
                    <a:lnTo>
                      <a:pt x="650509" y="448874"/>
                    </a:lnTo>
                    <a:cubicBezTo>
                      <a:pt x="650509" y="459395"/>
                      <a:pt x="659038" y="467924"/>
                      <a:pt x="669559" y="467924"/>
                    </a:cubicBezTo>
                    <a:cubicBezTo>
                      <a:pt x="680080" y="467924"/>
                      <a:pt x="688609" y="459395"/>
                      <a:pt x="688609" y="448874"/>
                    </a:cubicBezTo>
                    <a:lnTo>
                      <a:pt x="688609" y="212632"/>
                    </a:lnTo>
                    <a:cubicBezTo>
                      <a:pt x="689052" y="187108"/>
                      <a:pt x="710102" y="166775"/>
                      <a:pt x="735626" y="167218"/>
                    </a:cubicBezTo>
                    <a:cubicBezTo>
                      <a:pt x="760527" y="167650"/>
                      <a:pt x="780608" y="187732"/>
                      <a:pt x="781040" y="212632"/>
                    </a:cubicBezTo>
                    <a:lnTo>
                      <a:pt x="781040" y="587127"/>
                    </a:lnTo>
                    <a:cubicBezTo>
                      <a:pt x="794322" y="598510"/>
                      <a:pt x="806811" y="610785"/>
                      <a:pt x="818421" y="623869"/>
                    </a:cubicBezTo>
                    <a:cubicBezTo>
                      <a:pt x="818892" y="613415"/>
                      <a:pt x="819132" y="602967"/>
                      <a:pt x="819140" y="592525"/>
                    </a:cubicBezTo>
                    <a:lnTo>
                      <a:pt x="819140" y="212632"/>
                    </a:lnTo>
                    <a:cubicBezTo>
                      <a:pt x="818629" y="165996"/>
                      <a:pt x="780409" y="128605"/>
                      <a:pt x="733773" y="129117"/>
                    </a:cubicBezTo>
                    <a:cubicBezTo>
                      <a:pt x="717649" y="129293"/>
                      <a:pt x="701912" y="134083"/>
                      <a:pt x="688423" y="142920"/>
                    </a:cubicBezTo>
                    <a:cubicBezTo>
                      <a:pt x="684842" y="96396"/>
                      <a:pt x="644224" y="61584"/>
                      <a:pt x="597700" y="65165"/>
                    </a:cubicBezTo>
                    <a:cubicBezTo>
                      <a:pt x="583518" y="66256"/>
                      <a:pt x="569842" y="70911"/>
                      <a:pt x="557938" y="78696"/>
                    </a:cubicBezTo>
                    <a:cubicBezTo>
                      <a:pt x="554818" y="32220"/>
                      <a:pt x="514611" y="-2928"/>
                      <a:pt x="468135" y="193"/>
                    </a:cubicBezTo>
                    <a:cubicBezTo>
                      <a:pt x="424162" y="3145"/>
                      <a:pt x="389875" y="39454"/>
                      <a:pt x="389446" y="83524"/>
                    </a:cubicBezTo>
                    <a:lnTo>
                      <a:pt x="389446" y="108601"/>
                    </a:lnTo>
                    <a:cubicBezTo>
                      <a:pt x="350374" y="83139"/>
                      <a:pt x="298059" y="94171"/>
                      <a:pt x="272597" y="133242"/>
                    </a:cubicBezTo>
                    <a:cubicBezTo>
                      <a:pt x="263830" y="146695"/>
                      <a:pt x="259080" y="162369"/>
                      <a:pt x="258905" y="178425"/>
                    </a:cubicBezTo>
                    <a:lnTo>
                      <a:pt x="258905" y="587637"/>
                    </a:lnTo>
                    <a:cubicBezTo>
                      <a:pt x="225270" y="550556"/>
                      <a:pt x="171003" y="502112"/>
                      <a:pt x="112904" y="496024"/>
                    </a:cubicBezTo>
                    <a:cubicBezTo>
                      <a:pt x="78664" y="492396"/>
                      <a:pt x="44638" y="504579"/>
                      <a:pt x="20482" y="529115"/>
                    </a:cubicBezTo>
                    <a:cubicBezTo>
                      <a:pt x="8153" y="540053"/>
                      <a:pt x="766" y="555509"/>
                      <a:pt x="0" y="571973"/>
                    </a:cubicBezTo>
                    <a:cubicBezTo>
                      <a:pt x="228" y="583403"/>
                      <a:pt x="5412" y="594171"/>
                      <a:pt x="14204" y="601478"/>
                    </a:cubicBezTo>
                    <a:cubicBezTo>
                      <a:pt x="68578" y="648551"/>
                      <a:pt x="123016" y="695548"/>
                      <a:pt x="176070" y="744115"/>
                    </a:cubicBezTo>
                    <a:cubicBezTo>
                      <a:pt x="180761" y="731524"/>
                      <a:pt x="186119" y="719192"/>
                      <a:pt x="192121" y="707171"/>
                    </a:cubicBezTo>
                    <a:cubicBezTo>
                      <a:pt x="139702" y="659479"/>
                      <a:pt x="84318" y="611673"/>
                      <a:pt x="50852" y="58279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059" name="Google Shape;12059;p185"/>
              <p:cNvSpPr/>
              <p:nvPr/>
            </p:nvSpPr>
            <p:spPr>
              <a:xfrm>
                <a:off x="9887185" y="852763"/>
                <a:ext cx="685800" cy="685800"/>
              </a:xfrm>
              <a:custGeom>
                <a:rect b="b" l="l" r="r" t="t"/>
                <a:pathLst>
                  <a:path extrusionOk="0" h="685800" w="685800">
                    <a:moveTo>
                      <a:pt x="342900" y="0"/>
                    </a:moveTo>
                    <a:cubicBezTo>
                      <a:pt x="153522" y="0"/>
                      <a:pt x="0" y="153522"/>
                      <a:pt x="0" y="342900"/>
                    </a:cubicBezTo>
                    <a:cubicBezTo>
                      <a:pt x="0" y="532278"/>
                      <a:pt x="153522" y="685800"/>
                      <a:pt x="342900" y="685800"/>
                    </a:cubicBezTo>
                    <a:cubicBezTo>
                      <a:pt x="532278" y="685800"/>
                      <a:pt x="685800" y="532278"/>
                      <a:pt x="685800" y="342900"/>
                    </a:cubicBezTo>
                    <a:cubicBezTo>
                      <a:pt x="685587" y="153610"/>
                      <a:pt x="532190" y="213"/>
                      <a:pt x="342900" y="0"/>
                    </a:cubicBezTo>
                    <a:close/>
                    <a:moveTo>
                      <a:pt x="342900" y="38100"/>
                    </a:moveTo>
                    <a:cubicBezTo>
                      <a:pt x="417142" y="38055"/>
                      <a:pt x="488826" y="65227"/>
                      <a:pt x="544384" y="114474"/>
                    </a:cubicBezTo>
                    <a:lnTo>
                      <a:pt x="342900" y="315962"/>
                    </a:lnTo>
                    <a:lnTo>
                      <a:pt x="141416" y="114474"/>
                    </a:lnTo>
                    <a:cubicBezTo>
                      <a:pt x="196974" y="65227"/>
                      <a:pt x="268658" y="38055"/>
                      <a:pt x="342900" y="38100"/>
                    </a:cubicBezTo>
                    <a:close/>
                    <a:moveTo>
                      <a:pt x="38100" y="342900"/>
                    </a:moveTo>
                    <a:cubicBezTo>
                      <a:pt x="38055" y="268655"/>
                      <a:pt x="65229" y="196970"/>
                      <a:pt x="114478" y="141411"/>
                    </a:cubicBezTo>
                    <a:lnTo>
                      <a:pt x="315962" y="342900"/>
                    </a:lnTo>
                    <a:lnTo>
                      <a:pt x="114478" y="544389"/>
                    </a:lnTo>
                    <a:cubicBezTo>
                      <a:pt x="65229" y="488830"/>
                      <a:pt x="38055" y="417145"/>
                      <a:pt x="38100" y="342900"/>
                    </a:cubicBezTo>
                    <a:close/>
                    <a:moveTo>
                      <a:pt x="342900" y="647700"/>
                    </a:moveTo>
                    <a:cubicBezTo>
                      <a:pt x="268658" y="647745"/>
                      <a:pt x="196974" y="620573"/>
                      <a:pt x="141416" y="571326"/>
                    </a:cubicBezTo>
                    <a:lnTo>
                      <a:pt x="342900" y="369838"/>
                    </a:lnTo>
                    <a:lnTo>
                      <a:pt x="544384" y="571326"/>
                    </a:lnTo>
                    <a:cubicBezTo>
                      <a:pt x="488825" y="620573"/>
                      <a:pt x="417142" y="647745"/>
                      <a:pt x="342900" y="647700"/>
                    </a:cubicBezTo>
                    <a:close/>
                    <a:moveTo>
                      <a:pt x="571322" y="544389"/>
                    </a:moveTo>
                    <a:lnTo>
                      <a:pt x="369838" y="342900"/>
                    </a:lnTo>
                    <a:lnTo>
                      <a:pt x="571322" y="141411"/>
                    </a:lnTo>
                    <a:cubicBezTo>
                      <a:pt x="673159" y="256435"/>
                      <a:pt x="673159" y="429365"/>
                      <a:pt x="571322" y="54438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12060" name="Google Shape;12060;p185"/>
          <p:cNvGrpSpPr/>
          <p:nvPr/>
        </p:nvGrpSpPr>
        <p:grpSpPr>
          <a:xfrm>
            <a:off x="6645275" y="2473061"/>
            <a:ext cx="4879975" cy="2289729"/>
            <a:chOff x="6645275" y="2422261"/>
            <a:chExt cx="4879975" cy="2289729"/>
          </a:xfrm>
        </p:grpSpPr>
        <p:sp>
          <p:nvSpPr>
            <p:cNvPr id="12061" name="Google Shape;12061;p185"/>
            <p:cNvSpPr txBox="1"/>
            <p:nvPr/>
          </p:nvSpPr>
          <p:spPr>
            <a:xfrm>
              <a:off x="6645275" y="2422261"/>
              <a:ext cx="4879975" cy="2289729"/>
            </a:xfrm>
            <a:prstGeom prst="rect">
              <a:avLst/>
            </a:prstGeom>
            <a:noFill/>
            <a:ln>
              <a:noFill/>
            </a:ln>
          </p:spPr>
          <p:txBody>
            <a:bodyPr anchorCtr="0" anchor="t" bIns="0" lIns="0" spcFirstLastPara="1" rIns="0" wrap="square" tIns="164450">
              <a:spAutoFit/>
            </a:bodyPr>
            <a:lstStyle/>
            <a:p>
              <a:pPr indent="0" lvl="0" marL="38100" marR="0" rtl="0" algn="l">
                <a:lnSpc>
                  <a:spcPct val="100000"/>
                </a:lnSpc>
                <a:spcBef>
                  <a:spcPts val="0"/>
                </a:spcBef>
                <a:spcAft>
                  <a:spcPts val="0"/>
                </a:spcAft>
                <a:buNone/>
              </a:pPr>
              <a:r>
                <a:rPr b="1" lang="pt-BR" sz="1400">
                  <a:solidFill>
                    <a:schemeClr val="dk1"/>
                  </a:solidFill>
                  <a:latin typeface="Calibri"/>
                  <a:ea typeface="Calibri"/>
                  <a:cs typeface="Calibri"/>
                  <a:sym typeface="Calibri"/>
                </a:rPr>
                <a:t>Tratamento com inibidor </a:t>
              </a:r>
              <a:r>
                <a:rPr lang="pt-BR" sz="1400">
                  <a:solidFill>
                    <a:schemeClr val="dk1"/>
                  </a:solidFill>
                  <a:latin typeface="Calibri"/>
                  <a:ea typeface="Calibri"/>
                  <a:cs typeface="Calibri"/>
                  <a:sym typeface="Calibri"/>
                </a:rPr>
                <a:t>do complemento a qualquer tempo</a:t>
              </a:r>
              <a:endParaRPr/>
            </a:p>
            <a:p>
              <a:pPr indent="0" lvl="0" marL="38100" marR="0" rtl="0" algn="l">
                <a:lnSpc>
                  <a:spcPct val="100000"/>
                </a:lnSpc>
                <a:spcBef>
                  <a:spcPts val="1200"/>
                </a:spcBef>
                <a:spcAft>
                  <a:spcPts val="0"/>
                </a:spcAft>
                <a:buNone/>
              </a:pPr>
              <a:r>
                <a:rPr lang="pt-BR" sz="1400">
                  <a:solidFill>
                    <a:schemeClr val="dk1"/>
                  </a:solidFill>
                  <a:latin typeface="Calibri"/>
                  <a:ea typeface="Calibri"/>
                  <a:cs typeface="Calibri"/>
                  <a:sym typeface="Calibri"/>
                </a:rPr>
                <a:t>Contagem de </a:t>
              </a:r>
              <a:r>
                <a:rPr b="1" lang="pt-BR" sz="1400">
                  <a:solidFill>
                    <a:schemeClr val="dk1"/>
                  </a:solidFill>
                  <a:latin typeface="Calibri"/>
                  <a:ea typeface="Calibri"/>
                  <a:cs typeface="Calibri"/>
                  <a:sym typeface="Calibri"/>
                </a:rPr>
                <a:t>plaquetas</a:t>
              </a:r>
              <a:r>
                <a:rPr lang="pt-BR" sz="1400">
                  <a:solidFill>
                    <a:schemeClr val="dk1"/>
                  </a:solidFill>
                  <a:latin typeface="Calibri"/>
                  <a:ea typeface="Calibri"/>
                  <a:cs typeface="Calibri"/>
                  <a:sym typeface="Calibri"/>
                </a:rPr>
                <a:t> </a:t>
              </a:r>
              <a:r>
                <a:rPr b="1" lang="pt-BR" sz="1400">
                  <a:solidFill>
                    <a:schemeClr val="dk1"/>
                  </a:solidFill>
                  <a:latin typeface="Calibri"/>
                  <a:ea typeface="Calibri"/>
                  <a:cs typeface="Calibri"/>
                  <a:sym typeface="Calibri"/>
                </a:rPr>
                <a:t>&lt; 30.000/µL </a:t>
              </a:r>
              <a:r>
                <a:rPr lang="pt-BR" sz="1400">
                  <a:solidFill>
                    <a:schemeClr val="dk1"/>
                  </a:solidFill>
                  <a:latin typeface="Calibri"/>
                  <a:ea typeface="Calibri"/>
                  <a:cs typeface="Calibri"/>
                  <a:sym typeface="Calibri"/>
                </a:rPr>
                <a:t>(30 x 109/L) ou contagem absoluta de </a:t>
              </a:r>
              <a:r>
                <a:rPr b="1" lang="pt-BR" sz="1400">
                  <a:solidFill>
                    <a:schemeClr val="dk1"/>
                  </a:solidFill>
                  <a:latin typeface="Calibri"/>
                  <a:ea typeface="Calibri"/>
                  <a:cs typeface="Calibri"/>
                  <a:sym typeface="Calibri"/>
                </a:rPr>
                <a:t>neutrófilos &lt; 500/µL </a:t>
              </a:r>
              <a:r>
                <a:rPr lang="pt-BR" sz="1400">
                  <a:solidFill>
                    <a:schemeClr val="dk1"/>
                  </a:solidFill>
                  <a:latin typeface="Calibri"/>
                  <a:ea typeface="Calibri"/>
                  <a:cs typeface="Calibri"/>
                  <a:sym typeface="Calibri"/>
                </a:rPr>
                <a:t>(0,5 x 109/L) na triagem</a:t>
              </a:r>
              <a:endParaRPr/>
            </a:p>
            <a:p>
              <a:pPr indent="0" lvl="0" marL="38100" marR="0" rtl="0" algn="l">
                <a:lnSpc>
                  <a:spcPct val="100000"/>
                </a:lnSpc>
                <a:spcBef>
                  <a:spcPts val="1200"/>
                </a:spcBef>
                <a:spcAft>
                  <a:spcPts val="0"/>
                </a:spcAft>
                <a:buNone/>
              </a:pPr>
              <a:r>
                <a:rPr lang="pt-BR" sz="1400">
                  <a:solidFill>
                    <a:schemeClr val="dk1"/>
                  </a:solidFill>
                  <a:latin typeface="Calibri"/>
                  <a:ea typeface="Calibri"/>
                  <a:cs typeface="Calibri"/>
                  <a:sym typeface="Calibri"/>
                </a:rPr>
                <a:t>Histórico de </a:t>
              </a:r>
              <a:r>
                <a:rPr b="1" lang="pt-BR" sz="1400">
                  <a:solidFill>
                    <a:schemeClr val="dk1"/>
                  </a:solidFill>
                  <a:latin typeface="Calibri"/>
                  <a:ea typeface="Calibri"/>
                  <a:cs typeface="Calibri"/>
                  <a:sym typeface="Calibri"/>
                </a:rPr>
                <a:t>transplante de medula óssea</a:t>
              </a:r>
              <a:endParaRPr/>
            </a:p>
            <a:p>
              <a:pPr indent="0" lvl="0" marL="38100" marR="0" rtl="0" algn="l">
                <a:lnSpc>
                  <a:spcPct val="100000"/>
                </a:lnSpc>
                <a:spcBef>
                  <a:spcPts val="1200"/>
                </a:spcBef>
                <a:spcAft>
                  <a:spcPts val="0"/>
                </a:spcAft>
                <a:buNone/>
              </a:pPr>
              <a:r>
                <a:rPr b="1" lang="pt-BR" sz="1400">
                  <a:solidFill>
                    <a:schemeClr val="dk1"/>
                  </a:solidFill>
                  <a:latin typeface="Calibri"/>
                  <a:ea typeface="Calibri"/>
                  <a:cs typeface="Calibri"/>
                  <a:sym typeface="Calibri"/>
                </a:rPr>
                <a:t>Peso corporal &lt; 40 kg </a:t>
              </a:r>
              <a:r>
                <a:rPr lang="pt-BR" sz="1400">
                  <a:solidFill>
                    <a:schemeClr val="dk1"/>
                  </a:solidFill>
                  <a:latin typeface="Calibri"/>
                  <a:ea typeface="Calibri"/>
                  <a:cs typeface="Calibri"/>
                  <a:sym typeface="Calibri"/>
                </a:rPr>
                <a:t>na triagem</a:t>
              </a:r>
              <a:endParaRPr/>
            </a:p>
            <a:p>
              <a:pPr indent="0" lvl="0" marL="38100" marR="0" rtl="0" algn="l">
                <a:lnSpc>
                  <a:spcPct val="100000"/>
                </a:lnSpc>
                <a:spcBef>
                  <a:spcPts val="1200"/>
                </a:spcBef>
                <a:spcAft>
                  <a:spcPts val="0"/>
                </a:spcAft>
                <a:buNone/>
              </a:pPr>
              <a:r>
                <a:rPr lang="pt-BR" sz="1400">
                  <a:solidFill>
                    <a:schemeClr val="dk1"/>
                  </a:solidFill>
                  <a:latin typeface="Calibri"/>
                  <a:ea typeface="Calibri"/>
                  <a:cs typeface="Calibri"/>
                  <a:sym typeface="Calibri"/>
                </a:rPr>
                <a:t>Histórico de </a:t>
              </a:r>
              <a:r>
                <a:rPr b="1" lang="pt-BR" sz="1400">
                  <a:solidFill>
                    <a:schemeClr val="dk1"/>
                  </a:solidFill>
                  <a:latin typeface="Calibri"/>
                  <a:ea typeface="Calibri"/>
                  <a:cs typeface="Calibri"/>
                  <a:sym typeface="Calibri"/>
                </a:rPr>
                <a:t>infecção meningocócica </a:t>
              </a:r>
              <a:r>
                <a:rPr lang="pt-BR" sz="1400">
                  <a:solidFill>
                    <a:schemeClr val="dk1"/>
                  </a:solidFill>
                  <a:latin typeface="Calibri"/>
                  <a:ea typeface="Calibri"/>
                  <a:cs typeface="Calibri"/>
                  <a:sym typeface="Calibri"/>
                </a:rPr>
                <a:t>ou </a:t>
              </a:r>
              <a:r>
                <a:rPr b="1" lang="pt-BR" sz="1400">
                  <a:solidFill>
                    <a:schemeClr val="dk1"/>
                  </a:solidFill>
                  <a:latin typeface="Calibri"/>
                  <a:ea typeface="Calibri"/>
                  <a:cs typeface="Calibri"/>
                  <a:sym typeface="Calibri"/>
                </a:rPr>
                <a:t>infecção recorrente inexplicada</a:t>
              </a:r>
              <a:endParaRPr/>
            </a:p>
          </p:txBody>
        </p:sp>
        <p:cxnSp>
          <p:nvCxnSpPr>
            <p:cNvPr id="12062" name="Google Shape;12062;p185"/>
            <p:cNvCxnSpPr/>
            <p:nvPr/>
          </p:nvCxnSpPr>
          <p:spPr>
            <a:xfrm>
              <a:off x="6681525" y="28667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063" name="Google Shape;12063;p185"/>
            <p:cNvCxnSpPr/>
            <p:nvPr/>
          </p:nvCxnSpPr>
          <p:spPr>
            <a:xfrm>
              <a:off x="6681525" y="3466848"/>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064" name="Google Shape;12064;p185"/>
            <p:cNvCxnSpPr/>
            <p:nvPr/>
          </p:nvCxnSpPr>
          <p:spPr>
            <a:xfrm>
              <a:off x="6681525" y="383832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065" name="Google Shape;12065;p185"/>
            <p:cNvCxnSpPr/>
            <p:nvPr/>
          </p:nvCxnSpPr>
          <p:spPr>
            <a:xfrm>
              <a:off x="6681525" y="4200273"/>
              <a:ext cx="4271010" cy="0"/>
            </a:xfrm>
            <a:prstGeom prst="straightConnector1">
              <a:avLst/>
            </a:prstGeom>
            <a:noFill/>
            <a:ln cap="flat" cmpd="sng" w="12700">
              <a:solidFill>
                <a:srgbClr val="D8D8D8"/>
              </a:solidFill>
              <a:prstDash val="solid"/>
              <a:miter lim="800000"/>
              <a:headEnd len="sm" w="sm" type="none"/>
              <a:tailEnd len="sm" w="sm" type="none"/>
            </a:ln>
          </p:spPr>
        </p:cxnSp>
      </p:grpSp>
      <p:sp>
        <p:nvSpPr>
          <p:cNvPr id="12066" name="Google Shape;12066;p185"/>
          <p:cNvSpPr txBox="1"/>
          <p:nvPr/>
        </p:nvSpPr>
        <p:spPr>
          <a:xfrm>
            <a:off x="296269" y="1172861"/>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ALXN1210-PNH-301</a:t>
            </a:r>
            <a:endParaRPr/>
          </a:p>
        </p:txBody>
      </p:sp>
      <p:grpSp>
        <p:nvGrpSpPr>
          <p:cNvPr id="12067" name="Google Shape;12067;p185"/>
          <p:cNvGrpSpPr/>
          <p:nvPr/>
        </p:nvGrpSpPr>
        <p:grpSpPr>
          <a:xfrm>
            <a:off x="978662" y="2488936"/>
            <a:ext cx="4554746" cy="3570080"/>
            <a:chOff x="978662" y="2488936"/>
            <a:chExt cx="4554746" cy="3570080"/>
          </a:xfrm>
        </p:grpSpPr>
        <p:sp>
          <p:nvSpPr>
            <p:cNvPr id="12068" name="Google Shape;12068;p185"/>
            <p:cNvSpPr txBox="1"/>
            <p:nvPr/>
          </p:nvSpPr>
          <p:spPr>
            <a:xfrm>
              <a:off x="978662" y="2488936"/>
              <a:ext cx="4554746" cy="3570080"/>
            </a:xfrm>
            <a:prstGeom prst="rect">
              <a:avLst/>
            </a:prstGeom>
            <a:noFill/>
            <a:ln>
              <a:noFill/>
            </a:ln>
          </p:spPr>
          <p:txBody>
            <a:bodyPr anchorCtr="0" anchor="t" bIns="0" lIns="0" spcFirstLastPara="1" rIns="0" wrap="square" tIns="164450">
              <a:spAutoFit/>
            </a:bodyPr>
            <a:lstStyle/>
            <a:p>
              <a:pPr indent="0" lvl="0" marL="0" marR="0" rtl="0" algn="l">
                <a:lnSpc>
                  <a:spcPct val="95000"/>
                </a:lnSpc>
                <a:spcBef>
                  <a:spcPts val="0"/>
                </a:spcBef>
                <a:spcAft>
                  <a:spcPts val="0"/>
                </a:spcAft>
                <a:buNone/>
              </a:pPr>
              <a:r>
                <a:rPr lang="pt-BR" sz="1400">
                  <a:solidFill>
                    <a:schemeClr val="dk1"/>
                  </a:solidFill>
                  <a:latin typeface="Calibri"/>
                  <a:ea typeface="Calibri"/>
                  <a:cs typeface="Calibri"/>
                  <a:sym typeface="Calibri"/>
                </a:rPr>
                <a:t>Pacientes de </a:t>
              </a:r>
              <a:r>
                <a:rPr b="1" lang="pt-BR" sz="1400">
                  <a:solidFill>
                    <a:schemeClr val="dk1"/>
                  </a:solidFill>
                  <a:latin typeface="Calibri"/>
                  <a:ea typeface="Calibri"/>
                  <a:cs typeface="Calibri"/>
                  <a:sym typeface="Calibri"/>
                </a:rPr>
                <a:t>ambos os sexos com idade ≥18 anos </a:t>
              </a:r>
              <a:r>
                <a:rPr lang="pt-BR" sz="1400">
                  <a:solidFill>
                    <a:schemeClr val="dk1"/>
                  </a:solidFill>
                  <a:latin typeface="Calibri"/>
                  <a:ea typeface="Calibri"/>
                  <a:cs typeface="Calibri"/>
                  <a:sym typeface="Calibri"/>
                </a:rPr>
                <a:t>(</a:t>
              </a:r>
              <a:r>
                <a:rPr b="1" lang="pt-BR" sz="1400">
                  <a:solidFill>
                    <a:schemeClr val="dk1"/>
                  </a:solidFill>
                  <a:latin typeface="Calibri"/>
                  <a:ea typeface="Calibri"/>
                  <a:cs typeface="Calibri"/>
                  <a:sym typeface="Calibri"/>
                </a:rPr>
                <a:t>virgens de terapia</a:t>
              </a:r>
              <a:r>
                <a:rPr lang="pt-BR" sz="1400">
                  <a:solidFill>
                    <a:schemeClr val="dk1"/>
                  </a:solidFill>
                  <a:latin typeface="Calibri"/>
                  <a:ea typeface="Calibri"/>
                  <a:cs typeface="Calibri"/>
                  <a:sym typeface="Calibri"/>
                </a:rPr>
                <a:t> com inibidor do complemento)</a:t>
              </a:r>
              <a:endParaRPr sz="1400">
                <a:solidFill>
                  <a:schemeClr val="dk1"/>
                </a:solidFill>
                <a:latin typeface="Calibri"/>
                <a:ea typeface="Calibri"/>
                <a:cs typeface="Calibri"/>
                <a:sym typeface="Calibri"/>
              </a:endParaRPr>
            </a:p>
            <a:p>
              <a:pPr indent="0" lvl="0" marL="0" marR="0" rtl="0" algn="l">
                <a:lnSpc>
                  <a:spcPct val="95000"/>
                </a:lnSpc>
                <a:spcBef>
                  <a:spcPts val="600"/>
                </a:spcBef>
                <a:spcAft>
                  <a:spcPts val="0"/>
                </a:spcAft>
                <a:buNone/>
              </a:pPr>
              <a:r>
                <a:rPr lang="pt-BR" sz="1400">
                  <a:solidFill>
                    <a:schemeClr val="dk1"/>
                  </a:solidFill>
                  <a:latin typeface="Calibri"/>
                  <a:ea typeface="Calibri"/>
                  <a:cs typeface="Calibri"/>
                  <a:sym typeface="Calibri"/>
                </a:rPr>
                <a:t>Diagnóstico de </a:t>
              </a:r>
              <a:r>
                <a:rPr b="1" lang="pt-BR" sz="1400">
                  <a:solidFill>
                    <a:schemeClr val="dk1"/>
                  </a:solidFill>
                  <a:latin typeface="Calibri"/>
                  <a:ea typeface="Calibri"/>
                  <a:cs typeface="Calibri"/>
                  <a:sym typeface="Calibri"/>
                </a:rPr>
                <a:t>HPN</a:t>
              </a:r>
              <a:r>
                <a:rPr lang="pt-BR" sz="1400">
                  <a:solidFill>
                    <a:schemeClr val="dk1"/>
                  </a:solidFill>
                  <a:latin typeface="Calibri"/>
                  <a:ea typeface="Calibri"/>
                  <a:cs typeface="Calibri"/>
                  <a:sym typeface="Calibri"/>
                </a:rPr>
                <a:t> documentado em </a:t>
              </a:r>
              <a:r>
                <a:rPr b="1" lang="pt-BR" sz="1400">
                  <a:solidFill>
                    <a:schemeClr val="dk1"/>
                  </a:solidFill>
                  <a:latin typeface="Calibri"/>
                  <a:ea typeface="Calibri"/>
                  <a:cs typeface="Calibri"/>
                  <a:sym typeface="Calibri"/>
                </a:rPr>
                <a:t>exame de CFAS</a:t>
              </a:r>
              <a:endParaRPr b="1" sz="1400">
                <a:solidFill>
                  <a:schemeClr val="dk1"/>
                </a:solidFill>
                <a:latin typeface="Calibri"/>
                <a:ea typeface="Calibri"/>
                <a:cs typeface="Calibri"/>
                <a:sym typeface="Calibri"/>
              </a:endParaRPr>
            </a:p>
            <a:p>
              <a:pPr indent="0" lvl="0" marL="0" marR="0" rtl="0" algn="l">
                <a:lnSpc>
                  <a:spcPct val="95000"/>
                </a:lnSpc>
                <a:spcBef>
                  <a:spcPts val="600"/>
                </a:spcBef>
                <a:spcAft>
                  <a:spcPts val="0"/>
                </a:spcAft>
                <a:buNone/>
              </a:pPr>
              <a:r>
                <a:rPr lang="pt-BR" sz="1400">
                  <a:solidFill>
                    <a:schemeClr val="dk1"/>
                  </a:solidFill>
                  <a:latin typeface="Calibri"/>
                  <a:ea typeface="Calibri"/>
                  <a:cs typeface="Calibri"/>
                  <a:sym typeface="Calibri"/>
                </a:rPr>
                <a:t>Clone de </a:t>
              </a:r>
              <a:r>
                <a:rPr b="1" lang="pt-BR" sz="1400">
                  <a:solidFill>
                    <a:schemeClr val="dk1"/>
                  </a:solidFill>
                  <a:latin typeface="Calibri"/>
                  <a:ea typeface="Calibri"/>
                  <a:cs typeface="Calibri"/>
                  <a:sym typeface="Calibri"/>
                </a:rPr>
                <a:t>granulócitos</a:t>
              </a:r>
              <a:r>
                <a:rPr lang="pt-BR" sz="1400">
                  <a:solidFill>
                    <a:schemeClr val="dk1"/>
                  </a:solidFill>
                  <a:latin typeface="Calibri"/>
                  <a:ea typeface="Calibri"/>
                  <a:cs typeface="Calibri"/>
                  <a:sym typeface="Calibri"/>
                </a:rPr>
                <a:t> ou </a:t>
              </a:r>
              <a:r>
                <a:rPr b="1" lang="pt-BR" sz="1400">
                  <a:solidFill>
                    <a:schemeClr val="dk1"/>
                  </a:solidFill>
                  <a:latin typeface="Calibri"/>
                  <a:ea typeface="Calibri"/>
                  <a:cs typeface="Calibri"/>
                  <a:sym typeface="Calibri"/>
                </a:rPr>
                <a:t>monócitos</a:t>
              </a:r>
              <a:r>
                <a:rPr lang="pt-BR" sz="1400">
                  <a:solidFill>
                    <a:schemeClr val="dk1"/>
                  </a:solidFill>
                  <a:latin typeface="Calibri"/>
                  <a:ea typeface="Calibri"/>
                  <a:cs typeface="Calibri"/>
                  <a:sym typeface="Calibri"/>
                </a:rPr>
                <a:t> </a:t>
              </a:r>
              <a:r>
                <a:rPr b="1" lang="pt-BR" sz="1400">
                  <a:solidFill>
                    <a:schemeClr val="dk1"/>
                  </a:solidFill>
                  <a:latin typeface="Calibri"/>
                  <a:ea typeface="Calibri"/>
                  <a:cs typeface="Calibri"/>
                  <a:sym typeface="Calibri"/>
                </a:rPr>
                <a:t>≥5%</a:t>
              </a:r>
              <a:endParaRPr b="1" sz="1400">
                <a:solidFill>
                  <a:schemeClr val="dk1"/>
                </a:solidFill>
                <a:latin typeface="Calibri"/>
                <a:ea typeface="Calibri"/>
                <a:cs typeface="Calibri"/>
                <a:sym typeface="Calibri"/>
              </a:endParaRPr>
            </a:p>
            <a:p>
              <a:pPr indent="0" lvl="0" marL="0" marR="0" rtl="0" algn="l">
                <a:lnSpc>
                  <a:spcPct val="95000"/>
                </a:lnSpc>
                <a:spcBef>
                  <a:spcPts val="600"/>
                </a:spcBef>
                <a:spcAft>
                  <a:spcPts val="0"/>
                </a:spcAft>
                <a:buNone/>
              </a:pPr>
              <a:r>
                <a:rPr b="1" lang="pt-BR" sz="1400">
                  <a:solidFill>
                    <a:schemeClr val="dk1"/>
                  </a:solidFill>
                  <a:latin typeface="Calibri"/>
                  <a:ea typeface="Calibri"/>
                  <a:cs typeface="Calibri"/>
                  <a:sym typeface="Calibri"/>
                </a:rPr>
                <a:t>DHL</a:t>
              </a:r>
              <a:r>
                <a:rPr lang="pt-BR" sz="1400">
                  <a:solidFill>
                    <a:schemeClr val="dk1"/>
                  </a:solidFill>
                  <a:latin typeface="Calibri"/>
                  <a:ea typeface="Calibri"/>
                  <a:cs typeface="Calibri"/>
                  <a:sym typeface="Calibri"/>
                </a:rPr>
                <a:t> ≥1,5 x </a:t>
              </a:r>
              <a:r>
                <a:rPr b="1" lang="pt-BR" sz="1400">
                  <a:solidFill>
                    <a:schemeClr val="dk1"/>
                  </a:solidFill>
                  <a:latin typeface="Calibri"/>
                  <a:ea typeface="Calibri"/>
                  <a:cs typeface="Calibri"/>
                  <a:sym typeface="Calibri"/>
                </a:rPr>
                <a:t>LSH</a:t>
              </a:r>
              <a:r>
                <a:rPr lang="pt-BR" sz="1400">
                  <a:solidFill>
                    <a:schemeClr val="dk1"/>
                  </a:solidFill>
                  <a:latin typeface="Calibri"/>
                  <a:ea typeface="Calibri"/>
                  <a:cs typeface="Calibri"/>
                  <a:sym typeface="Calibri"/>
                </a:rPr>
                <a:t> na triagem</a:t>
              </a:r>
              <a:endParaRPr/>
            </a:p>
            <a:p>
              <a:pPr indent="0" lvl="0" marL="0" marR="0" rtl="0" algn="l">
                <a:lnSpc>
                  <a:spcPct val="95000"/>
                </a:lnSpc>
                <a:spcBef>
                  <a:spcPts val="600"/>
                </a:spcBef>
                <a:spcAft>
                  <a:spcPts val="0"/>
                </a:spcAft>
                <a:buNone/>
              </a:pPr>
              <a:r>
                <a:rPr lang="pt-BR" sz="1400">
                  <a:solidFill>
                    <a:schemeClr val="dk1"/>
                  </a:solidFill>
                  <a:latin typeface="Calibri"/>
                  <a:ea typeface="Calibri"/>
                  <a:cs typeface="Calibri"/>
                  <a:sym typeface="Calibri"/>
                </a:rPr>
                <a:t>Presença de </a:t>
              </a:r>
              <a:r>
                <a:rPr b="1" lang="pt-BR" sz="1400">
                  <a:solidFill>
                    <a:schemeClr val="dk1"/>
                  </a:solidFill>
                  <a:latin typeface="Calibri"/>
                  <a:ea typeface="Calibri"/>
                  <a:cs typeface="Calibri"/>
                  <a:sym typeface="Calibri"/>
                </a:rPr>
                <a:t>≥1 sinal ou sintoma relacionado à HPN </a:t>
              </a:r>
              <a:r>
                <a:rPr lang="pt-BR" sz="1400">
                  <a:solidFill>
                    <a:schemeClr val="dk1"/>
                  </a:solidFill>
                  <a:latin typeface="Calibri"/>
                  <a:ea typeface="Calibri"/>
                  <a:cs typeface="Calibri"/>
                  <a:sym typeface="Calibri"/>
                </a:rPr>
                <a:t>dentro de 3 meses antes da triagem</a:t>
              </a:r>
              <a:r>
                <a:rPr baseline="30000" lang="pt-BR" sz="1400">
                  <a:solidFill>
                    <a:schemeClr val="dk1"/>
                  </a:solidFill>
                  <a:latin typeface="Calibri"/>
                  <a:ea typeface="Calibri"/>
                  <a:cs typeface="Calibri"/>
                  <a:sym typeface="Calibri"/>
                </a:rPr>
                <a:t>†</a:t>
              </a:r>
              <a:endParaRPr/>
            </a:p>
            <a:p>
              <a:pPr indent="0" lvl="0" marL="0" marR="0" rtl="0" algn="l">
                <a:lnSpc>
                  <a:spcPct val="95000"/>
                </a:lnSpc>
                <a:spcBef>
                  <a:spcPts val="600"/>
                </a:spcBef>
                <a:spcAft>
                  <a:spcPts val="0"/>
                </a:spcAft>
                <a:buNone/>
              </a:pPr>
              <a:r>
                <a:rPr b="1" lang="pt-BR" sz="1400">
                  <a:solidFill>
                    <a:schemeClr val="dk1"/>
                  </a:solidFill>
                  <a:latin typeface="Calibri"/>
                  <a:ea typeface="Calibri"/>
                  <a:cs typeface="Calibri"/>
                  <a:sym typeface="Calibri"/>
                </a:rPr>
                <a:t>Vacinação meningocócica ≤3 anos </a:t>
              </a:r>
              <a:r>
                <a:rPr lang="pt-BR" sz="1400">
                  <a:solidFill>
                    <a:schemeClr val="dk1"/>
                  </a:solidFill>
                  <a:latin typeface="Calibri"/>
                  <a:ea typeface="Calibri"/>
                  <a:cs typeface="Calibri"/>
                  <a:sym typeface="Calibri"/>
                </a:rPr>
                <a:t>antes ou no início do tratamento do estudo</a:t>
              </a:r>
              <a:endParaRPr sz="1400">
                <a:solidFill>
                  <a:schemeClr val="dk1"/>
                </a:solidFill>
                <a:latin typeface="Calibri"/>
                <a:ea typeface="Calibri"/>
                <a:cs typeface="Calibri"/>
                <a:sym typeface="Calibri"/>
              </a:endParaRPr>
            </a:p>
            <a:p>
              <a:pPr indent="0" lvl="1" marL="180975" marR="0" rtl="0" algn="l">
                <a:lnSpc>
                  <a:spcPct val="95000"/>
                </a:lnSpc>
                <a:spcBef>
                  <a:spcPts val="600"/>
                </a:spcBef>
                <a:spcAft>
                  <a:spcPts val="0"/>
                </a:spcAft>
                <a:buNone/>
              </a:pPr>
              <a:r>
                <a:rPr b="0" i="0" lang="pt-BR" sz="1200" u="none" cap="none" strike="noStrike">
                  <a:solidFill>
                    <a:schemeClr val="dk1"/>
                  </a:solidFill>
                  <a:latin typeface="Calibri"/>
                  <a:ea typeface="Calibri"/>
                  <a:cs typeface="Calibri"/>
                  <a:sym typeface="Calibri"/>
                </a:rPr>
                <a:t>Se o tratamento do estudo for iniciado &lt; 2 semanas após a vacinação, o paciente deve receber antibióticos profiláticos pelo menos 2 semanas após a vacinação</a:t>
              </a:r>
              <a:endParaRPr/>
            </a:p>
            <a:p>
              <a:pPr indent="0" lvl="1" marL="0" marR="0" rtl="0" algn="l">
                <a:lnSpc>
                  <a:spcPct val="95000"/>
                </a:lnSpc>
                <a:spcBef>
                  <a:spcPts val="600"/>
                </a:spcBef>
                <a:spcAft>
                  <a:spcPts val="0"/>
                </a:spcAft>
                <a:buNone/>
              </a:pPr>
              <a:r>
                <a:rPr b="0" i="0" lang="pt-BR" sz="1400" u="none" cap="none" strike="noStrike">
                  <a:solidFill>
                    <a:schemeClr val="dk1"/>
                  </a:solidFill>
                  <a:latin typeface="Calibri"/>
                  <a:ea typeface="Calibri"/>
                  <a:cs typeface="Calibri"/>
                  <a:sym typeface="Calibri"/>
                </a:rPr>
                <a:t>Disposição/capacidade para fornecer </a:t>
              </a:r>
              <a:r>
                <a:rPr b="1" i="0" lang="pt-BR" sz="1400" u="none" cap="none" strike="noStrike">
                  <a:solidFill>
                    <a:schemeClr val="dk1"/>
                  </a:solidFill>
                  <a:latin typeface="Calibri"/>
                  <a:ea typeface="Calibri"/>
                  <a:cs typeface="Calibri"/>
                  <a:sym typeface="Calibri"/>
                </a:rPr>
                <a:t>consentimento esclarecido por escrito</a:t>
              </a:r>
              <a:endParaRPr b="1" i="0" sz="2000" u="none" cap="none" strike="noStrike">
                <a:solidFill>
                  <a:schemeClr val="dk1"/>
                </a:solidFill>
                <a:latin typeface="Calibri"/>
                <a:ea typeface="Calibri"/>
                <a:cs typeface="Calibri"/>
                <a:sym typeface="Calibri"/>
              </a:endParaRPr>
            </a:p>
          </p:txBody>
        </p:sp>
        <p:cxnSp>
          <p:nvCxnSpPr>
            <p:cNvPr id="12069" name="Google Shape;12069;p185"/>
            <p:cNvCxnSpPr/>
            <p:nvPr/>
          </p:nvCxnSpPr>
          <p:spPr>
            <a:xfrm>
              <a:off x="978662" y="30953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070" name="Google Shape;12070;p185"/>
            <p:cNvCxnSpPr/>
            <p:nvPr/>
          </p:nvCxnSpPr>
          <p:spPr>
            <a:xfrm>
              <a:off x="978662" y="33620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071" name="Google Shape;12071;p185"/>
            <p:cNvCxnSpPr/>
            <p:nvPr/>
          </p:nvCxnSpPr>
          <p:spPr>
            <a:xfrm>
              <a:off x="978662" y="440982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072" name="Google Shape;12072;p185"/>
            <p:cNvCxnSpPr/>
            <p:nvPr/>
          </p:nvCxnSpPr>
          <p:spPr>
            <a:xfrm>
              <a:off x="978662" y="54956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073" name="Google Shape;12073;p185"/>
            <p:cNvCxnSpPr/>
            <p:nvPr/>
          </p:nvCxnSpPr>
          <p:spPr>
            <a:xfrm>
              <a:off x="978662" y="3657096"/>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074" name="Google Shape;12074;p185"/>
            <p:cNvCxnSpPr/>
            <p:nvPr/>
          </p:nvCxnSpPr>
          <p:spPr>
            <a:xfrm>
              <a:off x="978662" y="3933573"/>
              <a:ext cx="4271010" cy="0"/>
            </a:xfrm>
            <a:prstGeom prst="straightConnector1">
              <a:avLst/>
            </a:prstGeom>
            <a:noFill/>
            <a:ln cap="flat" cmpd="sng" w="12700">
              <a:solidFill>
                <a:srgbClr val="D8D8D8"/>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049"/>
                                        </p:tgtEl>
                                        <p:attrNameLst>
                                          <p:attrName>style.visibility</p:attrName>
                                        </p:attrNameLst>
                                      </p:cBhvr>
                                      <p:to>
                                        <p:strVal val="visible"/>
                                      </p:to>
                                    </p:set>
                                    <p:animEffect filter="fade" transition="in">
                                      <p:cBhvr>
                                        <p:cTn dur="500"/>
                                        <p:tgtEl>
                                          <p:spTgt spid="12049"/>
                                        </p:tgtEl>
                                      </p:cBhvr>
                                    </p:animEffect>
                                  </p:childTnLst>
                                </p:cTn>
                              </p:par>
                              <p:par>
                                <p:cTn fill="hold" nodeType="withEffect" presetClass="entr" presetID="10" presetSubtype="0">
                                  <p:stCondLst>
                                    <p:cond delay="0"/>
                                  </p:stCondLst>
                                  <p:childTnLst>
                                    <p:set>
                                      <p:cBhvr>
                                        <p:cTn dur="1" fill="hold">
                                          <p:stCondLst>
                                            <p:cond delay="0"/>
                                          </p:stCondLst>
                                        </p:cTn>
                                        <p:tgtEl>
                                          <p:spTgt spid="12050"/>
                                        </p:tgtEl>
                                        <p:attrNameLst>
                                          <p:attrName>style.visibility</p:attrName>
                                        </p:attrNameLst>
                                      </p:cBhvr>
                                      <p:to>
                                        <p:strVal val="visible"/>
                                      </p:to>
                                    </p:set>
                                    <p:animEffect filter="fade" transition="in">
                                      <p:cBhvr>
                                        <p:cTn dur="500"/>
                                        <p:tgtEl>
                                          <p:spTgt spid="12050"/>
                                        </p:tgtEl>
                                      </p:cBhvr>
                                    </p:animEffect>
                                  </p:childTnLst>
                                </p:cTn>
                              </p:par>
                              <p:par>
                                <p:cTn fill="hold" nodeType="withEffect" presetClass="entr" presetID="10" presetSubtype="0">
                                  <p:stCondLst>
                                    <p:cond delay="750"/>
                                  </p:stCondLst>
                                  <p:childTnLst>
                                    <p:set>
                                      <p:cBhvr>
                                        <p:cTn dur="1" fill="hold">
                                          <p:stCondLst>
                                            <p:cond delay="0"/>
                                          </p:stCondLst>
                                        </p:cTn>
                                        <p:tgtEl>
                                          <p:spTgt spid="12067"/>
                                        </p:tgtEl>
                                        <p:attrNameLst>
                                          <p:attrName>style.visibility</p:attrName>
                                        </p:attrNameLst>
                                      </p:cBhvr>
                                      <p:to>
                                        <p:strVal val="visible"/>
                                      </p:to>
                                    </p:set>
                                    <p:animEffect filter="fade" transition="in">
                                      <p:cBhvr>
                                        <p:cTn dur="500"/>
                                        <p:tgtEl>
                                          <p:spTgt spid="12067"/>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2046"/>
                                        </p:tgtEl>
                                        <p:attrNameLst>
                                          <p:attrName>style.visibility</p:attrName>
                                        </p:attrNameLst>
                                      </p:cBhvr>
                                      <p:to>
                                        <p:strVal val="visible"/>
                                      </p:to>
                                    </p:set>
                                    <p:animEffect filter="fade" transition="in">
                                      <p:cBhvr>
                                        <p:cTn dur="500"/>
                                        <p:tgtEl>
                                          <p:spTgt spid="12046"/>
                                        </p:tgtEl>
                                      </p:cBhvr>
                                    </p:animEffect>
                                  </p:childTnLst>
                                </p:cTn>
                              </p:par>
                              <p:par>
                                <p:cTn fill="hold" nodeType="withEffect" presetClass="entr" presetID="10" presetSubtype="0">
                                  <p:stCondLst>
                                    <p:cond delay="500"/>
                                  </p:stCondLst>
                                  <p:childTnLst>
                                    <p:set>
                                      <p:cBhvr>
                                        <p:cTn dur="1" fill="hold">
                                          <p:stCondLst>
                                            <p:cond delay="0"/>
                                          </p:stCondLst>
                                        </p:cTn>
                                        <p:tgtEl>
                                          <p:spTgt spid="12054"/>
                                        </p:tgtEl>
                                        <p:attrNameLst>
                                          <p:attrName>style.visibility</p:attrName>
                                        </p:attrNameLst>
                                      </p:cBhvr>
                                      <p:to>
                                        <p:strVal val="visible"/>
                                      </p:to>
                                    </p:set>
                                    <p:animEffect filter="fade" transition="in">
                                      <p:cBhvr>
                                        <p:cTn dur="500"/>
                                        <p:tgtEl>
                                          <p:spTgt spid="12054"/>
                                        </p:tgtEl>
                                      </p:cBhvr>
                                    </p:animEffect>
                                  </p:childTnLst>
                                </p:cTn>
                              </p:par>
                              <p:par>
                                <p:cTn fill="hold" nodeType="withEffect" presetClass="entr" presetID="10" presetSubtype="0">
                                  <p:stCondLst>
                                    <p:cond delay="1000"/>
                                  </p:stCondLst>
                                  <p:childTnLst>
                                    <p:set>
                                      <p:cBhvr>
                                        <p:cTn dur="1" fill="hold">
                                          <p:stCondLst>
                                            <p:cond delay="0"/>
                                          </p:stCondLst>
                                        </p:cTn>
                                        <p:tgtEl>
                                          <p:spTgt spid="12060"/>
                                        </p:tgtEl>
                                        <p:attrNameLst>
                                          <p:attrName>style.visibility</p:attrName>
                                        </p:attrNameLst>
                                      </p:cBhvr>
                                      <p:to>
                                        <p:strVal val="visible"/>
                                      </p:to>
                                    </p:set>
                                    <p:animEffect filter="fade" transition="in">
                                      <p:cBhvr>
                                        <p:cTn dur="500"/>
                                        <p:tgtEl>
                                          <p:spTgt spid="1206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79" name="Shape 12079"/>
        <p:cNvGrpSpPr/>
        <p:nvPr/>
      </p:nvGrpSpPr>
      <p:grpSpPr>
        <a:xfrm>
          <a:off x="0" y="0"/>
          <a:ext cx="0" cy="0"/>
          <a:chOff x="0" y="0"/>
          <a:chExt cx="0" cy="0"/>
        </a:xfrm>
      </p:grpSpPr>
      <p:sp>
        <p:nvSpPr>
          <p:cNvPr id="12080" name="Google Shape;12080;p186"/>
          <p:cNvSpPr txBox="1"/>
          <p:nvPr/>
        </p:nvSpPr>
        <p:spPr>
          <a:xfrm>
            <a:off x="296269" y="385036"/>
            <a:ext cx="112099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Estudo fase III de ravulizumabe em pacientes virgens de tratamento com inibidor do complemento C5: Distribuição dos pacientes</a:t>
            </a:r>
            <a:r>
              <a:rPr b="1" baseline="30000" lang="pt-BR" sz="2800">
                <a:solidFill>
                  <a:schemeClr val="accent1"/>
                </a:solidFill>
                <a:latin typeface="Lustria"/>
                <a:ea typeface="Lustria"/>
                <a:cs typeface="Lustria"/>
                <a:sym typeface="Lustria"/>
              </a:rPr>
              <a:t>1</a:t>
            </a:r>
            <a:endParaRPr/>
          </a:p>
        </p:txBody>
      </p:sp>
      <p:sp>
        <p:nvSpPr>
          <p:cNvPr id="12081" name="Google Shape;12081;p18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†Os pacientes podem ter sido contados em mais de uma categoria. ‡Países da região Ásia-Pacífico (n=124), Europa (n=91), América do Norte (n=9) e América do Sul (n=22).</a:t>
            </a:r>
            <a:endParaRPr/>
          </a:p>
          <a:p>
            <a:pPr indent="0" lvl="0" marL="0" rtl="0" algn="l">
              <a:lnSpc>
                <a:spcPct val="90000"/>
              </a:lnSpc>
              <a:spcBef>
                <a:spcPts val="300"/>
              </a:spcBef>
              <a:spcAft>
                <a:spcPts val="0"/>
              </a:spcAft>
              <a:buClr>
                <a:schemeClr val="dk1"/>
              </a:buClr>
              <a:buSzPts val="800"/>
              <a:buNone/>
            </a:pPr>
            <a:r>
              <a:rPr lang="pt-BR"/>
              <a:t>Referências: 1. Lee JW et al. Blood. 2019 Feb 7;133(6):530-9.</a:t>
            </a:r>
            <a:endParaRPr/>
          </a:p>
          <a:p>
            <a:pPr indent="0" lvl="0" marL="0" rtl="0" algn="l">
              <a:lnSpc>
                <a:spcPct val="90000"/>
              </a:lnSpc>
              <a:spcBef>
                <a:spcPts val="300"/>
              </a:spcBef>
              <a:spcAft>
                <a:spcPts val="0"/>
              </a:spcAft>
              <a:buClr>
                <a:schemeClr val="dk1"/>
              </a:buClr>
              <a:buSzPts val="800"/>
              <a:buNone/>
            </a:pPr>
            <a:r>
              <a:t/>
            </a:r>
            <a:endParaRPr/>
          </a:p>
        </p:txBody>
      </p:sp>
      <p:sp>
        <p:nvSpPr>
          <p:cNvPr id="12082" name="Google Shape;12082;p186"/>
          <p:cNvSpPr txBox="1"/>
          <p:nvPr/>
        </p:nvSpPr>
        <p:spPr>
          <a:xfrm>
            <a:off x="296269" y="1112394"/>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ALXN1210-PNH-301</a:t>
            </a:r>
            <a:endParaRPr/>
          </a:p>
        </p:txBody>
      </p:sp>
      <p:grpSp>
        <p:nvGrpSpPr>
          <p:cNvPr id="12083" name="Google Shape;12083;p186"/>
          <p:cNvGrpSpPr/>
          <p:nvPr/>
        </p:nvGrpSpPr>
        <p:grpSpPr>
          <a:xfrm>
            <a:off x="407988" y="1857824"/>
            <a:ext cx="11383775" cy="3935680"/>
            <a:chOff x="407988" y="1857824"/>
            <a:chExt cx="11383775" cy="3935680"/>
          </a:xfrm>
        </p:grpSpPr>
        <p:sp>
          <p:nvSpPr>
            <p:cNvPr id="12084" name="Google Shape;12084;p186"/>
            <p:cNvSpPr txBox="1"/>
            <p:nvPr/>
          </p:nvSpPr>
          <p:spPr>
            <a:xfrm rot="10800000">
              <a:off x="5545394" y="4643088"/>
              <a:ext cx="0" cy="4571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085" name="Google Shape;12085;p186"/>
            <p:cNvSpPr/>
            <p:nvPr/>
          </p:nvSpPr>
          <p:spPr>
            <a:xfrm rot="-5400000">
              <a:off x="8392938" y="3166192"/>
              <a:ext cx="213653" cy="1750780"/>
            </a:xfrm>
            <a:custGeom>
              <a:rect b="b" l="l" r="r" t="t"/>
              <a:pathLst>
                <a:path extrusionOk="0" h="1821655" w="120000">
                  <a:moveTo>
                    <a:pt x="0" y="1826210"/>
                  </a:moveTo>
                  <a:lnTo>
                    <a:pt x="0" y="0"/>
                  </a:lnTo>
                </a:path>
              </a:pathLst>
            </a:custGeom>
            <a:noFill/>
            <a:ln cap="flat" cmpd="sng" w="12700">
              <a:solidFill>
                <a:schemeClr val="dk2"/>
              </a:solidFill>
              <a:prstDash val="dash"/>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086" name="Google Shape;12086;p186"/>
            <p:cNvSpPr/>
            <p:nvPr/>
          </p:nvSpPr>
          <p:spPr>
            <a:xfrm>
              <a:off x="7624340" y="4728843"/>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087" name="Google Shape;12087;p186"/>
            <p:cNvSpPr/>
            <p:nvPr/>
          </p:nvSpPr>
          <p:spPr>
            <a:xfrm>
              <a:off x="4776945" y="4733990"/>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088" name="Google Shape;12088;p186"/>
            <p:cNvSpPr/>
            <p:nvPr/>
          </p:nvSpPr>
          <p:spPr>
            <a:xfrm>
              <a:off x="4786133" y="3800300"/>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089" name="Google Shape;12089;p186"/>
            <p:cNvSpPr/>
            <p:nvPr/>
          </p:nvSpPr>
          <p:spPr>
            <a:xfrm>
              <a:off x="7624340" y="3800300"/>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090" name="Google Shape;12090;p186"/>
            <p:cNvSpPr/>
            <p:nvPr/>
          </p:nvSpPr>
          <p:spPr>
            <a:xfrm>
              <a:off x="6201245" y="3053159"/>
              <a:ext cx="137867" cy="230409"/>
            </a:xfrm>
            <a:custGeom>
              <a:rect b="b" l="l" r="r" t="t"/>
              <a:pathLst>
                <a:path extrusionOk="0" h="535310" w="120000">
                  <a:moveTo>
                    <a:pt x="0" y="535870"/>
                  </a:moveTo>
                  <a:lnTo>
                    <a:pt x="0" y="0"/>
                  </a:lnTo>
                </a:path>
              </a:pathLst>
            </a:cu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091" name="Google Shape;12091;p186"/>
            <p:cNvSpPr/>
            <p:nvPr/>
          </p:nvSpPr>
          <p:spPr>
            <a:xfrm rot="-5400000">
              <a:off x="7270541" y="1124940"/>
              <a:ext cx="235105" cy="2389598"/>
            </a:xfrm>
            <a:custGeom>
              <a:rect b="b" l="l" r="r" t="t"/>
              <a:pathLst>
                <a:path extrusionOk="0" h="1821655" w="120000">
                  <a:moveTo>
                    <a:pt x="0" y="1826210"/>
                  </a:moveTo>
                  <a:lnTo>
                    <a:pt x="0" y="0"/>
                  </a:lnTo>
                </a:path>
              </a:pathLst>
            </a:custGeom>
            <a:noFill/>
            <a:ln cap="flat" cmpd="sng" w="12700">
              <a:solidFill>
                <a:srgbClr val="BFBFBF"/>
              </a:solidFill>
              <a:prstDash val="dash"/>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092" name="Google Shape;12092;p186"/>
            <p:cNvSpPr/>
            <p:nvPr/>
          </p:nvSpPr>
          <p:spPr>
            <a:xfrm>
              <a:off x="6201245" y="2033405"/>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093" name="Google Shape;12093;p186"/>
            <p:cNvSpPr/>
            <p:nvPr/>
          </p:nvSpPr>
          <p:spPr>
            <a:xfrm>
              <a:off x="4868706" y="2621464"/>
              <a:ext cx="2599213" cy="461665"/>
            </a:xfrm>
            <a:prstGeom prst="roundRect">
              <a:avLst>
                <a:gd fmla="val 0" name="adj"/>
              </a:avLst>
            </a:prstGeom>
            <a:gradFill>
              <a:gsLst>
                <a:gs pos="0">
                  <a:srgbClr val="7F7F7F"/>
                </a:gs>
                <a:gs pos="100000">
                  <a:srgbClr val="2F3333"/>
                </a:gs>
              </a:gsLst>
              <a:lin ang="135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Randomizados </a:t>
              </a:r>
              <a:endParaRPr sz="1200">
                <a:solidFill>
                  <a:srgbClr val="FFFFFF"/>
                </a:solidFill>
                <a:latin typeface="Lustria"/>
                <a:ea typeface="Lustria"/>
                <a:cs typeface="Lustria"/>
                <a:sym typeface="Lustria"/>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(n=246)</a:t>
              </a:r>
              <a:r>
                <a:rPr baseline="30000" lang="pt-BR" sz="1200">
                  <a:solidFill>
                    <a:srgbClr val="FFFFFF"/>
                  </a:solidFill>
                  <a:latin typeface="Lustria"/>
                  <a:ea typeface="Lustria"/>
                  <a:cs typeface="Lustria"/>
                  <a:sym typeface="Lustria"/>
                </a:rPr>
                <a:t>‡</a:t>
              </a:r>
              <a:endParaRPr baseline="30000" sz="1200">
                <a:solidFill>
                  <a:srgbClr val="FFFFFF"/>
                </a:solidFill>
                <a:latin typeface="Lustria"/>
                <a:ea typeface="Lustria"/>
                <a:cs typeface="Lustria"/>
                <a:sym typeface="Lustria"/>
              </a:endParaRPr>
            </a:p>
          </p:txBody>
        </p:sp>
        <p:sp>
          <p:nvSpPr>
            <p:cNvPr id="12094" name="Google Shape;12094;p186"/>
            <p:cNvSpPr/>
            <p:nvPr/>
          </p:nvSpPr>
          <p:spPr>
            <a:xfrm>
              <a:off x="8582891" y="1987060"/>
              <a:ext cx="3208872" cy="892225"/>
            </a:xfrm>
            <a:prstGeom prst="roundRect">
              <a:avLst>
                <a:gd fmla="val 0" name="adj"/>
              </a:avLst>
            </a:prstGeom>
            <a:gradFill>
              <a:gsLst>
                <a:gs pos="0">
                  <a:srgbClr val="D6DADA"/>
                </a:gs>
                <a:gs pos="37000">
                  <a:srgbClr val="F7F7F7"/>
                </a:gs>
                <a:gs pos="99000">
                  <a:srgbClr val="FFFFFF">
                    <a:alpha val="77647"/>
                  </a:srgbClr>
                </a:gs>
                <a:gs pos="100000">
                  <a:srgbClr val="FFFFFF">
                    <a:alpha val="77647"/>
                  </a:srgbClr>
                </a:gs>
              </a:gsLst>
              <a:lin ang="17400000" scaled="0"/>
            </a:gradFill>
            <a:ln cap="flat" cmpd="sng" w="12700">
              <a:solidFill>
                <a:schemeClr val="dk1"/>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Excluídos (N=39)†</a:t>
              </a:r>
              <a:endParaRPr b="1" sz="1200">
                <a:solidFill>
                  <a:schemeClr val="dk1"/>
                </a:solidFill>
                <a:latin typeface="Calibri"/>
                <a:ea typeface="Calibri"/>
                <a:cs typeface="Calibri"/>
                <a:sym typeface="Calibri"/>
              </a:endParaRPr>
            </a:p>
            <a:p>
              <a:pPr indent="0" lvl="0" marL="0" marR="0" rtl="0" algn="ctr">
                <a:spcBef>
                  <a:spcPts val="0"/>
                </a:spcBef>
                <a:spcAft>
                  <a:spcPts val="0"/>
                </a:spcAft>
                <a:buNone/>
              </a:pPr>
              <a:r>
                <a:rPr lang="pt-BR" sz="1200">
                  <a:solidFill>
                    <a:schemeClr val="dk1"/>
                  </a:solidFill>
                  <a:latin typeface="Calibri"/>
                  <a:ea typeface="Calibri"/>
                  <a:cs typeface="Calibri"/>
                  <a:sym typeface="Calibri"/>
                </a:rPr>
                <a:t>Não preencheram os critérios de inclusão (n=23)</a:t>
              </a:r>
              <a:endParaRPr/>
            </a:p>
            <a:p>
              <a:pPr indent="0" lvl="0" marL="0" marR="0" rtl="0" algn="ctr">
                <a:spcBef>
                  <a:spcPts val="0"/>
                </a:spcBef>
                <a:spcAft>
                  <a:spcPts val="0"/>
                </a:spcAft>
                <a:buNone/>
              </a:pPr>
              <a:r>
                <a:rPr lang="pt-BR" sz="1200">
                  <a:solidFill>
                    <a:schemeClr val="dk1"/>
                  </a:solidFill>
                  <a:latin typeface="Calibri"/>
                  <a:ea typeface="Calibri"/>
                  <a:cs typeface="Calibri"/>
                  <a:sym typeface="Calibri"/>
                </a:rPr>
                <a:t>Preencheram critérios de exclusão (n=33)</a:t>
              </a:r>
              <a:endParaRPr/>
            </a:p>
            <a:p>
              <a:pPr indent="0" lvl="0" marL="0" marR="0" rtl="0" algn="ctr">
                <a:spcBef>
                  <a:spcPts val="0"/>
                </a:spcBef>
                <a:spcAft>
                  <a:spcPts val="0"/>
                </a:spcAft>
                <a:buNone/>
              </a:pPr>
              <a:r>
                <a:rPr lang="pt-BR" sz="1200">
                  <a:solidFill>
                    <a:schemeClr val="dk1"/>
                  </a:solidFill>
                  <a:latin typeface="Calibri"/>
                  <a:ea typeface="Calibri"/>
                  <a:cs typeface="Calibri"/>
                  <a:sym typeface="Calibri"/>
                </a:rPr>
                <a:t>Outros motivos(n=7)</a:t>
              </a:r>
              <a:endParaRPr/>
            </a:p>
          </p:txBody>
        </p:sp>
        <p:sp>
          <p:nvSpPr>
            <p:cNvPr id="12095" name="Google Shape;12095;p186"/>
            <p:cNvSpPr/>
            <p:nvPr/>
          </p:nvSpPr>
          <p:spPr>
            <a:xfrm>
              <a:off x="3469246" y="3534206"/>
              <a:ext cx="2599213" cy="461665"/>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ravulizumabe</a:t>
              </a:r>
              <a:endParaRPr sz="1200">
                <a:solidFill>
                  <a:srgbClr val="FFFFFF"/>
                </a:solidFill>
                <a:latin typeface="Lustria"/>
                <a:ea typeface="Lustria"/>
                <a:cs typeface="Lustria"/>
                <a:sym typeface="Lustria"/>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(n=125)</a:t>
              </a:r>
              <a:endParaRPr sz="1200">
                <a:solidFill>
                  <a:srgbClr val="FFFFFF"/>
                </a:solidFill>
                <a:latin typeface="Lustria"/>
                <a:ea typeface="Lustria"/>
                <a:cs typeface="Lustria"/>
                <a:sym typeface="Lustria"/>
              </a:endParaRPr>
            </a:p>
          </p:txBody>
        </p:sp>
        <p:sp>
          <p:nvSpPr>
            <p:cNvPr id="12096" name="Google Shape;12096;p186"/>
            <p:cNvSpPr/>
            <p:nvPr/>
          </p:nvSpPr>
          <p:spPr>
            <a:xfrm>
              <a:off x="6264692" y="3548018"/>
              <a:ext cx="2599213" cy="461665"/>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eculizumabe </a:t>
              </a:r>
              <a:endParaRPr sz="1200">
                <a:solidFill>
                  <a:srgbClr val="FFFFFF"/>
                </a:solidFill>
                <a:latin typeface="Lustria"/>
                <a:ea typeface="Lustria"/>
                <a:cs typeface="Lustria"/>
                <a:sym typeface="Lustria"/>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(n=121)</a:t>
              </a:r>
              <a:endParaRPr sz="1200">
                <a:solidFill>
                  <a:srgbClr val="FFFFFF"/>
                </a:solidFill>
                <a:latin typeface="Lustria"/>
                <a:ea typeface="Lustria"/>
                <a:cs typeface="Lustria"/>
                <a:sym typeface="Lustria"/>
              </a:endParaRPr>
            </a:p>
          </p:txBody>
        </p:sp>
        <p:sp>
          <p:nvSpPr>
            <p:cNvPr id="12097" name="Google Shape;12097;p186"/>
            <p:cNvSpPr/>
            <p:nvPr/>
          </p:nvSpPr>
          <p:spPr>
            <a:xfrm>
              <a:off x="3451136" y="4444714"/>
              <a:ext cx="2599213" cy="461665"/>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Concluíram o tratamento randomizado de 26 semanas (n=125)</a:t>
              </a:r>
              <a:endParaRPr sz="1200">
                <a:solidFill>
                  <a:srgbClr val="FFFFFF"/>
                </a:solidFill>
                <a:latin typeface="Lustria"/>
                <a:ea typeface="Lustria"/>
                <a:cs typeface="Lustria"/>
                <a:sym typeface="Lustria"/>
              </a:endParaRPr>
            </a:p>
          </p:txBody>
        </p:sp>
        <p:sp>
          <p:nvSpPr>
            <p:cNvPr id="12098" name="Google Shape;12098;p186"/>
            <p:cNvSpPr/>
            <p:nvPr/>
          </p:nvSpPr>
          <p:spPr>
            <a:xfrm>
              <a:off x="6264692" y="4442092"/>
              <a:ext cx="2599213" cy="461665"/>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Concluíram o tratamento randomizado de 26 semanas (n=119)</a:t>
              </a:r>
              <a:endParaRPr sz="1200">
                <a:solidFill>
                  <a:srgbClr val="FFFFFF"/>
                </a:solidFill>
                <a:latin typeface="Lustria"/>
                <a:ea typeface="Lustria"/>
                <a:cs typeface="Lustria"/>
                <a:sym typeface="Lustria"/>
              </a:endParaRPr>
            </a:p>
          </p:txBody>
        </p:sp>
        <p:sp>
          <p:nvSpPr>
            <p:cNvPr id="12099" name="Google Shape;12099;p186"/>
            <p:cNvSpPr/>
            <p:nvPr/>
          </p:nvSpPr>
          <p:spPr>
            <a:xfrm>
              <a:off x="9415105" y="3842799"/>
              <a:ext cx="2376658" cy="654124"/>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200">
                  <a:solidFill>
                    <a:srgbClr val="003865"/>
                  </a:solidFill>
                  <a:latin typeface="Calibri"/>
                  <a:ea typeface="Calibri"/>
                  <a:cs typeface="Calibri"/>
                  <a:sym typeface="Calibri"/>
                </a:rPr>
                <a:t>Descontinuações (n=2)</a:t>
              </a:r>
              <a:endParaRPr b="1" sz="1200">
                <a:solidFill>
                  <a:srgbClr val="003865"/>
                </a:solidFill>
                <a:latin typeface="Calibri"/>
                <a:ea typeface="Calibri"/>
                <a:cs typeface="Calibri"/>
                <a:sym typeface="Calibri"/>
              </a:endParaRPr>
            </a:p>
            <a:p>
              <a:pPr indent="0" lvl="0" marL="0" marR="0" rtl="0" algn="ctr">
                <a:lnSpc>
                  <a:spcPct val="90000"/>
                </a:lnSpc>
                <a:spcBef>
                  <a:spcPts val="0"/>
                </a:spcBef>
                <a:spcAft>
                  <a:spcPts val="0"/>
                </a:spcAft>
                <a:buNone/>
              </a:pPr>
              <a:r>
                <a:rPr lang="pt-BR" sz="1200">
                  <a:solidFill>
                    <a:srgbClr val="003865"/>
                  </a:solidFill>
                  <a:latin typeface="Calibri"/>
                  <a:ea typeface="Calibri"/>
                  <a:cs typeface="Calibri"/>
                  <a:sym typeface="Calibri"/>
                </a:rPr>
                <a:t>Decisão do médico (n=1)</a:t>
              </a:r>
              <a:endParaRPr sz="1200">
                <a:solidFill>
                  <a:srgbClr val="003865"/>
                </a:solidFill>
                <a:latin typeface="Calibri"/>
                <a:ea typeface="Calibri"/>
                <a:cs typeface="Calibri"/>
                <a:sym typeface="Calibri"/>
              </a:endParaRPr>
            </a:p>
            <a:p>
              <a:pPr indent="0" lvl="0" marL="0" marR="0" rtl="0" algn="ctr">
                <a:lnSpc>
                  <a:spcPct val="90000"/>
                </a:lnSpc>
                <a:spcBef>
                  <a:spcPts val="0"/>
                </a:spcBef>
                <a:spcAft>
                  <a:spcPts val="0"/>
                </a:spcAft>
                <a:buNone/>
              </a:pPr>
              <a:r>
                <a:rPr lang="pt-BR" sz="1200">
                  <a:solidFill>
                    <a:srgbClr val="003865"/>
                  </a:solidFill>
                  <a:latin typeface="Calibri"/>
                  <a:ea typeface="Calibri"/>
                  <a:cs typeface="Calibri"/>
                  <a:sym typeface="Calibri"/>
                </a:rPr>
                <a:t>Decisão do paciente (n=1)</a:t>
              </a:r>
              <a:endParaRPr sz="1200">
                <a:solidFill>
                  <a:srgbClr val="003865"/>
                </a:solidFill>
                <a:latin typeface="Calibri"/>
                <a:ea typeface="Calibri"/>
                <a:cs typeface="Calibri"/>
                <a:sym typeface="Calibri"/>
              </a:endParaRPr>
            </a:p>
          </p:txBody>
        </p:sp>
        <p:sp>
          <p:nvSpPr>
            <p:cNvPr id="12100" name="Google Shape;12100;p186"/>
            <p:cNvSpPr/>
            <p:nvPr/>
          </p:nvSpPr>
          <p:spPr>
            <a:xfrm>
              <a:off x="407988" y="3958859"/>
              <a:ext cx="2654013" cy="46166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Descontinuações</a:t>
              </a:r>
              <a:r>
                <a:rPr lang="pt-BR" sz="1200">
                  <a:solidFill>
                    <a:schemeClr val="lt2"/>
                  </a:solidFill>
                  <a:latin typeface="Calibri"/>
                  <a:ea typeface="Calibri"/>
                  <a:cs typeface="Calibri"/>
                  <a:sym typeface="Calibri"/>
                </a:rPr>
                <a:t> </a:t>
              </a:r>
              <a:endParaRPr sz="1200">
                <a:solidFill>
                  <a:schemeClr val="lt2"/>
                </a:solidFill>
                <a:latin typeface="Calibri"/>
                <a:ea typeface="Calibri"/>
                <a:cs typeface="Calibri"/>
                <a:sym typeface="Calibri"/>
              </a:endParaRPr>
            </a:p>
            <a:p>
              <a:pPr indent="0" lvl="0" marL="0" marR="0" rtl="0" algn="ctr">
                <a:spcBef>
                  <a:spcPts val="0"/>
                </a:spcBef>
                <a:spcAft>
                  <a:spcPts val="0"/>
                </a:spcAft>
                <a:buNone/>
              </a:pPr>
              <a:r>
                <a:rPr lang="pt-BR" sz="1200">
                  <a:solidFill>
                    <a:schemeClr val="lt2"/>
                  </a:solidFill>
                  <a:latin typeface="Calibri"/>
                  <a:ea typeface="Calibri"/>
                  <a:cs typeface="Calibri"/>
                  <a:sym typeface="Calibri"/>
                </a:rPr>
                <a:t>(n=0)</a:t>
              </a:r>
              <a:endParaRPr sz="1200">
                <a:solidFill>
                  <a:schemeClr val="lt2"/>
                </a:solidFill>
                <a:latin typeface="Calibri"/>
                <a:ea typeface="Calibri"/>
                <a:cs typeface="Calibri"/>
                <a:sym typeface="Calibri"/>
              </a:endParaRPr>
            </a:p>
          </p:txBody>
        </p:sp>
        <p:sp>
          <p:nvSpPr>
            <p:cNvPr id="12101" name="Google Shape;12101;p186"/>
            <p:cNvSpPr/>
            <p:nvPr/>
          </p:nvSpPr>
          <p:spPr>
            <a:xfrm>
              <a:off x="6290041" y="5331839"/>
              <a:ext cx="2599213" cy="461665"/>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Entraram na fase de extensão</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(n=119)</a:t>
              </a:r>
              <a:endParaRPr sz="1200">
                <a:solidFill>
                  <a:srgbClr val="FFFFFF"/>
                </a:solidFill>
                <a:latin typeface="Lustria"/>
                <a:ea typeface="Lustria"/>
                <a:cs typeface="Lustria"/>
                <a:sym typeface="Lustria"/>
              </a:endParaRPr>
            </a:p>
          </p:txBody>
        </p:sp>
        <p:sp>
          <p:nvSpPr>
            <p:cNvPr id="12102" name="Google Shape;12102;p186"/>
            <p:cNvSpPr/>
            <p:nvPr/>
          </p:nvSpPr>
          <p:spPr>
            <a:xfrm>
              <a:off x="3433102" y="5331839"/>
              <a:ext cx="2599213" cy="461665"/>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Entraram na fase de extensão</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(n=124)</a:t>
              </a:r>
              <a:endParaRPr sz="1200">
                <a:solidFill>
                  <a:srgbClr val="FFFFFF"/>
                </a:solidFill>
                <a:latin typeface="Lustria"/>
                <a:ea typeface="Lustria"/>
                <a:cs typeface="Lustria"/>
                <a:sym typeface="Lustria"/>
              </a:endParaRPr>
            </a:p>
          </p:txBody>
        </p:sp>
        <p:sp>
          <p:nvSpPr>
            <p:cNvPr id="12103" name="Google Shape;12103;p186"/>
            <p:cNvSpPr/>
            <p:nvPr/>
          </p:nvSpPr>
          <p:spPr>
            <a:xfrm>
              <a:off x="407988" y="4841911"/>
              <a:ext cx="2654013" cy="46166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Não entraram na fase de extensão  </a:t>
              </a:r>
              <a:endParaRPr b="1" sz="1200">
                <a:solidFill>
                  <a:schemeClr val="lt2"/>
                </a:solidFill>
                <a:latin typeface="Calibri"/>
                <a:ea typeface="Calibri"/>
                <a:cs typeface="Calibri"/>
                <a:sym typeface="Calibri"/>
              </a:endParaRPr>
            </a:p>
            <a:p>
              <a:pPr indent="0" lvl="0" marL="0" marR="0" rtl="0" algn="ctr">
                <a:spcBef>
                  <a:spcPts val="0"/>
                </a:spcBef>
                <a:spcAft>
                  <a:spcPts val="0"/>
                </a:spcAft>
                <a:buNone/>
              </a:pPr>
              <a:r>
                <a:rPr lang="pt-BR" sz="1200">
                  <a:solidFill>
                    <a:schemeClr val="lt2"/>
                  </a:solidFill>
                  <a:latin typeface="Calibri"/>
                  <a:ea typeface="Calibri"/>
                  <a:cs typeface="Calibri"/>
                  <a:sym typeface="Calibri"/>
                </a:rPr>
                <a:t>(n=1)</a:t>
              </a:r>
              <a:endParaRPr sz="1200">
                <a:solidFill>
                  <a:schemeClr val="lt2"/>
                </a:solidFill>
                <a:latin typeface="Calibri"/>
                <a:ea typeface="Calibri"/>
                <a:cs typeface="Calibri"/>
                <a:sym typeface="Calibri"/>
              </a:endParaRPr>
            </a:p>
          </p:txBody>
        </p:sp>
        <p:sp>
          <p:nvSpPr>
            <p:cNvPr id="12104" name="Google Shape;12104;p186"/>
            <p:cNvSpPr/>
            <p:nvPr/>
          </p:nvSpPr>
          <p:spPr>
            <a:xfrm>
              <a:off x="4790125" y="3285177"/>
              <a:ext cx="2838207" cy="209778"/>
            </a:xfrm>
            <a:custGeom>
              <a:rect b="b" l="l" r="r" t="t"/>
              <a:pathLst>
                <a:path extrusionOk="0" h="257632" w="3781103">
                  <a:moveTo>
                    <a:pt x="3781103" y="257632"/>
                  </a:moveTo>
                  <a:lnTo>
                    <a:pt x="3781103" y="0"/>
                  </a:lnTo>
                  <a:lnTo>
                    <a:pt x="0" y="0"/>
                  </a:lnTo>
                  <a:lnTo>
                    <a:pt x="0" y="256230"/>
                  </a:lnTo>
                </a:path>
              </a:pathLst>
            </a:custGeom>
            <a:noFill/>
            <a:ln cap="flat" cmpd="sng" w="12700">
              <a:solidFill>
                <a:srgbClr val="BFBFBF"/>
              </a:solidFill>
              <a:prstDash val="solid"/>
              <a:miter lim="8000"/>
              <a:headEnd len="med" w="med" type="triangle"/>
              <a:tailEnd len="med" w="med" type="triangl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105" name="Google Shape;12105;p186"/>
            <p:cNvSpPr/>
            <p:nvPr/>
          </p:nvSpPr>
          <p:spPr>
            <a:xfrm flipH="1" rot="5400000">
              <a:off x="3798481" y="3195173"/>
              <a:ext cx="235103" cy="1692230"/>
            </a:xfrm>
            <a:custGeom>
              <a:rect b="b" l="l" r="r" t="t"/>
              <a:pathLst>
                <a:path extrusionOk="0" h="1821655" w="120000">
                  <a:moveTo>
                    <a:pt x="0" y="1826210"/>
                  </a:moveTo>
                  <a:lnTo>
                    <a:pt x="0" y="0"/>
                  </a:lnTo>
                </a:path>
              </a:pathLst>
            </a:custGeom>
            <a:noFill/>
            <a:ln cap="flat" cmpd="sng" w="12700">
              <a:solidFill>
                <a:schemeClr val="lt2"/>
              </a:solidFill>
              <a:prstDash val="dash"/>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106" name="Google Shape;12106;p186"/>
            <p:cNvSpPr/>
            <p:nvPr/>
          </p:nvSpPr>
          <p:spPr>
            <a:xfrm flipH="1" rot="5400000">
              <a:off x="3798481" y="4096377"/>
              <a:ext cx="235103" cy="1692230"/>
            </a:xfrm>
            <a:custGeom>
              <a:rect b="b" l="l" r="r" t="t"/>
              <a:pathLst>
                <a:path extrusionOk="0" h="1821655" w="120000">
                  <a:moveTo>
                    <a:pt x="0" y="1826210"/>
                  </a:moveTo>
                  <a:lnTo>
                    <a:pt x="0" y="0"/>
                  </a:lnTo>
                </a:path>
              </a:pathLst>
            </a:custGeom>
            <a:noFill/>
            <a:ln cap="flat" cmpd="sng" w="12700">
              <a:solidFill>
                <a:schemeClr val="lt2"/>
              </a:solidFill>
              <a:prstDash val="dash"/>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107" name="Google Shape;12107;p186"/>
            <p:cNvSpPr/>
            <p:nvPr/>
          </p:nvSpPr>
          <p:spPr>
            <a:xfrm>
              <a:off x="4868706" y="1857824"/>
              <a:ext cx="2599213" cy="461665"/>
            </a:xfrm>
            <a:prstGeom prst="roundRect">
              <a:avLst>
                <a:gd fmla="val 0" name="adj"/>
              </a:avLst>
            </a:prstGeom>
            <a:gradFill>
              <a:gsLst>
                <a:gs pos="0">
                  <a:srgbClr val="7F7F7F"/>
                </a:gs>
                <a:gs pos="100000">
                  <a:srgbClr val="2F3333"/>
                </a:gs>
              </a:gsLst>
              <a:lin ang="135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Avaliados quanto à elegibilidade</a:t>
              </a:r>
              <a:endParaRPr/>
            </a:p>
            <a:p>
              <a:pPr indent="0" lvl="0" marL="0" marR="0" rtl="0" algn="ctr">
                <a:spcBef>
                  <a:spcPts val="600"/>
                </a:spcBef>
                <a:spcAft>
                  <a:spcPts val="0"/>
                </a:spcAft>
                <a:buNone/>
              </a:pPr>
              <a:r>
                <a:rPr lang="pt-BR" sz="1200">
                  <a:solidFill>
                    <a:srgbClr val="FFFFFF"/>
                  </a:solidFill>
                  <a:latin typeface="Lustria"/>
                  <a:ea typeface="Lustria"/>
                  <a:cs typeface="Lustria"/>
                  <a:sym typeface="Lustria"/>
                </a:rPr>
                <a:t>(N=285)</a:t>
              </a:r>
              <a:endParaRPr sz="1200">
                <a:solidFill>
                  <a:srgbClr val="FFFFFF"/>
                </a:solidFill>
                <a:latin typeface="Lustria"/>
                <a:ea typeface="Lustria"/>
                <a:cs typeface="Lustria"/>
                <a:sym typeface="Lustria"/>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083"/>
                                        </p:tgtEl>
                                        <p:attrNameLst>
                                          <p:attrName>style.visibility</p:attrName>
                                        </p:attrNameLst>
                                      </p:cBhvr>
                                      <p:to>
                                        <p:strVal val="visible"/>
                                      </p:to>
                                    </p:set>
                                    <p:animEffect filter="fade" transition="in">
                                      <p:cBhvr>
                                        <p:cTn dur="500"/>
                                        <p:tgtEl>
                                          <p:spTgt spid="1208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12" name="Shape 12112"/>
        <p:cNvGrpSpPr/>
        <p:nvPr/>
      </p:nvGrpSpPr>
      <p:grpSpPr>
        <a:xfrm>
          <a:off x="0" y="0"/>
          <a:ext cx="0" cy="0"/>
          <a:chOff x="0" y="0"/>
          <a:chExt cx="0" cy="0"/>
        </a:xfrm>
      </p:grpSpPr>
      <p:sp>
        <p:nvSpPr>
          <p:cNvPr id="12113" name="Google Shape;12113;p187"/>
          <p:cNvSpPr/>
          <p:nvPr/>
        </p:nvSpPr>
        <p:spPr>
          <a:xfrm flipH="1">
            <a:off x="914396" y="1743076"/>
            <a:ext cx="10315578" cy="450638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114" name="Google Shape;12114;p187"/>
          <p:cNvSpPr/>
          <p:nvPr/>
        </p:nvSpPr>
        <p:spPr>
          <a:xfrm>
            <a:off x="6830876" y="1592497"/>
            <a:ext cx="1292726" cy="64587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115" name="Google Shape;12115;p187"/>
          <p:cNvSpPr/>
          <p:nvPr/>
        </p:nvSpPr>
        <p:spPr>
          <a:xfrm>
            <a:off x="8286294" y="1592497"/>
            <a:ext cx="1292727" cy="64587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116" name="Google Shape;12116;p187"/>
          <p:cNvSpPr/>
          <p:nvPr/>
        </p:nvSpPr>
        <p:spPr>
          <a:xfrm>
            <a:off x="9735691" y="1592497"/>
            <a:ext cx="1292727" cy="645878"/>
          </a:xfrm>
          <a:prstGeom prst="rect">
            <a:avLst/>
          </a:prstGeom>
          <a:gradFill>
            <a:gsLst>
              <a:gs pos="0">
                <a:schemeClr val="dk1"/>
              </a:gs>
              <a:gs pos="100000">
                <a:srgbClr val="7F7F7F"/>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117" name="Google Shape;12117;p187"/>
          <p:cNvSpPr txBox="1"/>
          <p:nvPr/>
        </p:nvSpPr>
        <p:spPr>
          <a:xfrm>
            <a:off x="296269" y="385036"/>
            <a:ext cx="112099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Estudo fase III de ravulizumabe em pacientes virgens de tratamento com inibidor do complemento C5: Dados demográficos</a:t>
            </a:r>
            <a:r>
              <a:rPr b="1" baseline="30000" lang="pt-BR" sz="2800">
                <a:solidFill>
                  <a:schemeClr val="accent1"/>
                </a:solidFill>
                <a:latin typeface="Lustria"/>
                <a:ea typeface="Lustria"/>
                <a:cs typeface="Lustria"/>
                <a:sym typeface="Lustria"/>
              </a:rPr>
              <a:t>1</a:t>
            </a:r>
            <a:endParaRPr/>
          </a:p>
        </p:txBody>
      </p:sp>
      <p:sp>
        <p:nvSpPr>
          <p:cNvPr id="12118" name="Google Shape;12118;p18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DP = desvio padrão.</a:t>
            </a:r>
            <a:endParaRPr/>
          </a:p>
          <a:p>
            <a:pPr indent="0" lvl="0" marL="0" rtl="0" algn="l">
              <a:lnSpc>
                <a:spcPct val="90000"/>
              </a:lnSpc>
              <a:spcBef>
                <a:spcPts val="300"/>
              </a:spcBef>
              <a:spcAft>
                <a:spcPts val="0"/>
              </a:spcAft>
              <a:buClr>
                <a:schemeClr val="dk1"/>
              </a:buClr>
              <a:buSzPts val="800"/>
              <a:buNone/>
            </a:pPr>
            <a:r>
              <a:rPr lang="pt-BR"/>
              <a:t>Referências: 1. Lee JW et al. Blood. 2019 Feb 7;133(6):530-9.</a:t>
            </a:r>
            <a:endParaRPr/>
          </a:p>
        </p:txBody>
      </p:sp>
      <p:sp>
        <p:nvSpPr>
          <p:cNvPr id="12119" name="Google Shape;12119;p187"/>
          <p:cNvSpPr txBox="1"/>
          <p:nvPr/>
        </p:nvSpPr>
        <p:spPr>
          <a:xfrm>
            <a:off x="296269" y="1112394"/>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ALXN1210-PNH-301</a:t>
            </a:r>
            <a:endParaRPr/>
          </a:p>
        </p:txBody>
      </p:sp>
      <p:graphicFrame>
        <p:nvGraphicFramePr>
          <p:cNvPr id="12120" name="Google Shape;12120;p187"/>
          <p:cNvGraphicFramePr/>
          <p:nvPr/>
        </p:nvGraphicFramePr>
        <p:xfrm>
          <a:off x="1163582" y="1622743"/>
          <a:ext cx="3000000" cy="3000000"/>
        </p:xfrm>
        <a:graphic>
          <a:graphicData uri="http://schemas.openxmlformats.org/drawingml/2006/table">
            <a:tbl>
              <a:tblPr bandRow="1" firstRow="1">
                <a:noFill/>
                <a:tableStyleId>{22974F62-E6E8-4F24-A12B-32CE1C81E89C}</a:tableStyleId>
              </a:tblPr>
              <a:tblGrid>
                <a:gridCol w="5601600"/>
                <a:gridCol w="1440950"/>
                <a:gridCol w="1440950"/>
                <a:gridCol w="1440950"/>
              </a:tblGrid>
              <a:tr h="354025">
                <a:tc>
                  <a:txBody>
                    <a:bodyPr/>
                    <a:lstStyle/>
                    <a:p>
                      <a:pPr indent="0" lvl="0" marL="0" marR="0" rtl="0" algn="l">
                        <a:lnSpc>
                          <a:spcPct val="100000"/>
                        </a:lnSpc>
                        <a:spcBef>
                          <a:spcPts val="0"/>
                        </a:spcBef>
                        <a:spcAft>
                          <a:spcPts val="0"/>
                        </a:spcAft>
                        <a:buClr>
                          <a:srgbClr val="000000"/>
                        </a:buClr>
                        <a:buSzPts val="1400"/>
                        <a:buFont typeface="Arial"/>
                        <a:buNone/>
                      </a:pPr>
                      <a:r>
                        <a:rPr lang="pt-BR" sz="1400" u="none" cap="none" strike="noStrike">
                          <a:solidFill>
                            <a:srgbClr val="000000"/>
                          </a:solidFill>
                          <a:latin typeface="Calibri"/>
                          <a:ea typeface="Calibri"/>
                          <a:cs typeface="Calibri"/>
                          <a:sym typeface="Calibri"/>
                        </a:rPr>
                        <a:t>Característica</a:t>
                      </a:r>
                      <a:endParaRPr b="1" i="0" sz="1400" u="none" cap="none" strike="noStrike">
                        <a:solidFill>
                          <a:srgbClr val="000000"/>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ravulizumabe</a:t>
                      </a:r>
                      <a:endParaRPr baseline="30000" sz="1400">
                        <a:solidFill>
                          <a:schemeClr val="lt1"/>
                        </a:solidFill>
                        <a:latin typeface="Calibri"/>
                        <a:ea typeface="Calibri"/>
                        <a:cs typeface="Calibri"/>
                        <a:sym typeface="Calibri"/>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a:t>
                      </a:r>
                      <a:r>
                        <a:rPr i="1" lang="pt-BR" sz="1400">
                          <a:solidFill>
                            <a:schemeClr val="lt1"/>
                          </a:solidFill>
                          <a:latin typeface="Calibri"/>
                          <a:ea typeface="Calibri"/>
                          <a:cs typeface="Calibri"/>
                          <a:sym typeface="Calibri"/>
                        </a:rPr>
                        <a:t>n</a:t>
                      </a:r>
                      <a:r>
                        <a:rPr lang="pt-BR" sz="1400">
                          <a:solidFill>
                            <a:schemeClr val="lt1"/>
                          </a:solidFill>
                          <a:latin typeface="Calibri"/>
                          <a:ea typeface="Calibri"/>
                          <a:cs typeface="Calibri"/>
                          <a:sym typeface="Calibri"/>
                        </a:rPr>
                        <a:t>=125)</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eculizumabe</a:t>
                      </a:r>
                      <a:endParaRPr baseline="30000" sz="1400">
                        <a:solidFill>
                          <a:schemeClr val="lt1"/>
                        </a:solidFill>
                        <a:latin typeface="Calibri"/>
                        <a:ea typeface="Calibri"/>
                        <a:cs typeface="Calibri"/>
                        <a:sym typeface="Calibri"/>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a:t>
                      </a:r>
                      <a:r>
                        <a:rPr i="1" lang="pt-BR" sz="1400">
                          <a:solidFill>
                            <a:schemeClr val="lt1"/>
                          </a:solidFill>
                          <a:latin typeface="Calibri"/>
                          <a:ea typeface="Calibri"/>
                          <a:cs typeface="Calibri"/>
                          <a:sym typeface="Calibri"/>
                        </a:rPr>
                        <a:t>n</a:t>
                      </a:r>
                      <a:r>
                        <a:rPr lang="pt-BR" sz="1400">
                          <a:solidFill>
                            <a:schemeClr val="lt1"/>
                          </a:solidFill>
                          <a:latin typeface="Calibri"/>
                          <a:ea typeface="Calibri"/>
                          <a:cs typeface="Calibri"/>
                          <a:sym typeface="Calibri"/>
                        </a:rPr>
                        <a:t>=121)</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Total</a:t>
                      </a:r>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(N=246)</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7950">
                <a:tc>
                  <a:txBody>
                    <a:bodyPr/>
                    <a:lstStyle/>
                    <a:p>
                      <a:pPr indent="0" lvl="0" marL="0" marR="0" rtl="0" algn="l">
                        <a:lnSpc>
                          <a:spcPct val="108333"/>
                        </a:lnSpc>
                        <a:spcBef>
                          <a:spcPts val="0"/>
                        </a:spcBef>
                        <a:spcAft>
                          <a:spcPts val="0"/>
                        </a:spcAft>
                        <a:buClr>
                          <a:srgbClr val="000000"/>
                        </a:buClr>
                        <a:buSzPts val="1200"/>
                        <a:buFont typeface="Calibri"/>
                        <a:buNone/>
                      </a:pPr>
                      <a:r>
                        <a:rPr b="1" lang="pt-BR" sz="1200">
                          <a:solidFill>
                            <a:srgbClr val="000000"/>
                          </a:solidFill>
                          <a:latin typeface="Calibri"/>
                          <a:ea typeface="Calibri"/>
                          <a:cs typeface="Calibri"/>
                          <a:sym typeface="Calibri"/>
                        </a:rPr>
                        <a:t>Sexo, </a:t>
                      </a:r>
                      <a:r>
                        <a:rPr b="1" i="1" lang="pt-BR" sz="1200">
                          <a:solidFill>
                            <a:srgbClr val="000000"/>
                          </a:solidFill>
                          <a:latin typeface="Calibri"/>
                          <a:ea typeface="Calibri"/>
                          <a:cs typeface="Calibri"/>
                          <a:sym typeface="Calibri"/>
                        </a:rPr>
                        <a:t>n</a:t>
                      </a:r>
                      <a:r>
                        <a:rPr b="1" lang="pt-BR" sz="1200">
                          <a:solidFill>
                            <a:srgbClr val="000000"/>
                          </a:solidFill>
                          <a:latin typeface="Calibri"/>
                          <a:ea typeface="Calibri"/>
                          <a:cs typeface="Calibri"/>
                          <a:sym typeface="Calibri"/>
                        </a:rPr>
                        <a:t> (%)</a:t>
                      </a:r>
                      <a:endParaRPr b="1" sz="1200">
                        <a:solidFill>
                          <a:srgbClr val="000000"/>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7950">
                <a:tc>
                  <a:txBody>
                    <a:bodyPr/>
                    <a:lstStyle/>
                    <a:p>
                      <a:pPr indent="0" lvl="0" marL="0" marR="0" rtl="0" algn="l">
                        <a:lnSpc>
                          <a:spcPct val="108333"/>
                        </a:lnSpc>
                        <a:spcBef>
                          <a:spcPts val="0"/>
                        </a:spcBef>
                        <a:spcAft>
                          <a:spcPts val="0"/>
                        </a:spcAft>
                        <a:buNone/>
                      </a:pPr>
                      <a:r>
                        <a:rPr lang="pt-BR" sz="1200">
                          <a:solidFill>
                            <a:srgbClr val="000000"/>
                          </a:solidFill>
                          <a:latin typeface="Calibri"/>
                          <a:ea typeface="Calibri"/>
                          <a:cs typeface="Calibri"/>
                          <a:sym typeface="Calibri"/>
                        </a:rPr>
                        <a:t>Masculino</a:t>
                      </a:r>
                      <a:endParaRPr sz="1200">
                        <a:solidFill>
                          <a:srgbClr val="000000"/>
                        </a:solidFill>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65 (52,0)</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69 (57,0)</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134 (54,5)</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7950">
                <a:tc>
                  <a:txBody>
                    <a:bodyPr/>
                    <a:lstStyle/>
                    <a:p>
                      <a:pPr indent="0" lvl="0" marL="0" marR="0" rtl="0" algn="l">
                        <a:lnSpc>
                          <a:spcPct val="108333"/>
                        </a:lnSpc>
                        <a:spcBef>
                          <a:spcPts val="0"/>
                        </a:spcBef>
                        <a:spcAft>
                          <a:spcPts val="0"/>
                        </a:spcAft>
                        <a:buNone/>
                      </a:pPr>
                      <a:r>
                        <a:rPr lang="pt-BR" sz="1200">
                          <a:solidFill>
                            <a:srgbClr val="000000"/>
                          </a:solidFill>
                          <a:latin typeface="Calibri"/>
                          <a:ea typeface="Calibri"/>
                          <a:cs typeface="Calibri"/>
                          <a:sym typeface="Calibri"/>
                        </a:rPr>
                        <a:t>Feminino</a:t>
                      </a:r>
                      <a:endParaRPr sz="1200">
                        <a:solidFill>
                          <a:srgbClr val="000000"/>
                        </a:solidFill>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60 (48,0)</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52 (43,0)</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112 (45,5)</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272850">
                <a:tc>
                  <a:txBody>
                    <a:bodyPr/>
                    <a:lstStyle/>
                    <a:p>
                      <a:pPr indent="0" lvl="0" marL="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Idade na primeira infusão</a:t>
                      </a:r>
                      <a:r>
                        <a:rPr b="1" lang="pt-BR" sz="1200">
                          <a:solidFill>
                            <a:srgbClr val="000000"/>
                          </a:solidFill>
                          <a:latin typeface="Calibri"/>
                          <a:ea typeface="Calibri"/>
                          <a:cs typeface="Calibri"/>
                          <a:sym typeface="Calibri"/>
                        </a:rPr>
                        <a:t> da medicação </a:t>
                      </a:r>
                      <a:r>
                        <a:rPr b="1" lang="pt-BR" sz="1200">
                          <a:solidFill>
                            <a:srgbClr val="000000"/>
                          </a:solidFill>
                          <a:latin typeface="Calibri"/>
                          <a:ea typeface="Calibri"/>
                          <a:cs typeface="Calibri"/>
                          <a:sym typeface="Calibri"/>
                        </a:rPr>
                        <a:t>do estudo, média (DP), anos</a:t>
                      </a:r>
                      <a:endParaRPr b="1" sz="1200">
                        <a:solidFill>
                          <a:srgbClr val="000000"/>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44,8 (15,2)</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46,2 (16,2)</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45,5 (15,7)</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87950">
                <a:tc>
                  <a:txBody>
                    <a:bodyPr/>
                    <a:lstStyle/>
                    <a:p>
                      <a:pPr indent="0" lvl="0" marL="0" marR="0" rtl="0" algn="l">
                        <a:lnSpc>
                          <a:spcPct val="108333"/>
                        </a:lnSpc>
                        <a:spcBef>
                          <a:spcPts val="0"/>
                        </a:spcBef>
                        <a:spcAft>
                          <a:spcPts val="0"/>
                        </a:spcAft>
                        <a:buClr>
                          <a:srgbClr val="000000"/>
                        </a:buClr>
                        <a:buSzPts val="1200"/>
                        <a:buFont typeface="Calibri"/>
                        <a:buNone/>
                      </a:pPr>
                      <a:r>
                        <a:rPr b="1" lang="pt-BR" sz="1200">
                          <a:solidFill>
                            <a:srgbClr val="000000"/>
                          </a:solidFill>
                          <a:latin typeface="Calibri"/>
                          <a:ea typeface="Calibri"/>
                          <a:cs typeface="Calibri"/>
                          <a:sym typeface="Calibri"/>
                        </a:rPr>
                        <a:t>Raça, </a:t>
                      </a:r>
                      <a:r>
                        <a:rPr b="1" i="1" lang="pt-BR" sz="1200">
                          <a:solidFill>
                            <a:srgbClr val="000000"/>
                          </a:solidFill>
                          <a:latin typeface="Calibri"/>
                          <a:ea typeface="Calibri"/>
                          <a:cs typeface="Calibri"/>
                          <a:sym typeface="Calibri"/>
                        </a:rPr>
                        <a:t>n</a:t>
                      </a:r>
                      <a:r>
                        <a:rPr b="1" lang="pt-BR" sz="1200">
                          <a:solidFill>
                            <a:srgbClr val="000000"/>
                          </a:solidFill>
                          <a:latin typeface="Calibri"/>
                          <a:ea typeface="Calibri"/>
                          <a:cs typeface="Calibri"/>
                          <a:sym typeface="Calibri"/>
                        </a:rPr>
                        <a:t> (%)</a:t>
                      </a:r>
                      <a:endParaRPr b="1" sz="1200">
                        <a:solidFill>
                          <a:srgbClr val="000000"/>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b="1"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7950">
                <a:tc>
                  <a:txBody>
                    <a:bodyPr/>
                    <a:lstStyle/>
                    <a:p>
                      <a:pPr indent="0" lvl="0" marL="0" marR="0" rtl="0" algn="l">
                        <a:lnSpc>
                          <a:spcPct val="108333"/>
                        </a:lnSpc>
                        <a:spcBef>
                          <a:spcPts val="0"/>
                        </a:spcBef>
                        <a:spcAft>
                          <a:spcPts val="0"/>
                        </a:spcAft>
                        <a:buNone/>
                      </a:pPr>
                      <a:r>
                        <a:rPr lang="pt-BR" sz="1200">
                          <a:solidFill>
                            <a:srgbClr val="000000"/>
                          </a:solidFill>
                          <a:latin typeface="Calibri"/>
                          <a:ea typeface="Calibri"/>
                          <a:cs typeface="Calibri"/>
                          <a:sym typeface="Calibri"/>
                        </a:rPr>
                        <a:t>Brancos</a:t>
                      </a:r>
                      <a:endParaRPr sz="1200">
                        <a:solidFill>
                          <a:srgbClr val="000000"/>
                        </a:solidFill>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43 (34,4)</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51 (42,1)</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94 (38,2)</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7950">
                <a:tc>
                  <a:txBody>
                    <a:bodyPr/>
                    <a:lstStyle/>
                    <a:p>
                      <a:pPr indent="0" lvl="0" marL="0" marR="0" rtl="0" algn="l">
                        <a:lnSpc>
                          <a:spcPct val="108333"/>
                        </a:lnSpc>
                        <a:spcBef>
                          <a:spcPts val="0"/>
                        </a:spcBef>
                        <a:spcAft>
                          <a:spcPts val="0"/>
                        </a:spcAft>
                        <a:buNone/>
                      </a:pPr>
                      <a:r>
                        <a:rPr lang="pt-BR" sz="1200">
                          <a:solidFill>
                            <a:srgbClr val="000000"/>
                          </a:solidFill>
                          <a:latin typeface="Calibri"/>
                          <a:ea typeface="Calibri"/>
                          <a:cs typeface="Calibri"/>
                          <a:sym typeface="Calibri"/>
                        </a:rPr>
                        <a:t>Asiáticos</a:t>
                      </a:r>
                      <a:endParaRPr sz="1200">
                        <a:solidFill>
                          <a:srgbClr val="000000"/>
                        </a:solidFill>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72 (57,6)</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57 (47,1)</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129 (52,4)</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7950">
                <a:tc>
                  <a:txBody>
                    <a:bodyPr/>
                    <a:lstStyle/>
                    <a:p>
                      <a:pPr indent="0" lvl="0" marL="0" marR="0" rtl="0" algn="l">
                        <a:lnSpc>
                          <a:spcPct val="108333"/>
                        </a:lnSpc>
                        <a:spcBef>
                          <a:spcPts val="0"/>
                        </a:spcBef>
                        <a:spcAft>
                          <a:spcPts val="0"/>
                        </a:spcAft>
                        <a:buNone/>
                      </a:pPr>
                      <a:r>
                        <a:rPr lang="pt-BR" sz="1200">
                          <a:solidFill>
                            <a:srgbClr val="000000"/>
                          </a:solidFill>
                          <a:latin typeface="Calibri"/>
                          <a:ea typeface="Calibri"/>
                          <a:cs typeface="Calibri"/>
                          <a:sym typeface="Calibri"/>
                        </a:rPr>
                        <a:t>Japoneses</a:t>
                      </a:r>
                      <a:endParaRPr sz="1200">
                        <a:solidFill>
                          <a:srgbClr val="000000"/>
                        </a:solidFill>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19 (15,2)</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15 (12,4)</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34 (13,8)</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7950">
                <a:tc>
                  <a:txBody>
                    <a:bodyPr/>
                    <a:lstStyle/>
                    <a:p>
                      <a:pPr indent="0" lvl="0" marL="0" marR="0" rtl="0" algn="l">
                        <a:lnSpc>
                          <a:spcPct val="108333"/>
                        </a:lnSpc>
                        <a:spcBef>
                          <a:spcPts val="0"/>
                        </a:spcBef>
                        <a:spcAft>
                          <a:spcPts val="0"/>
                        </a:spcAft>
                        <a:buNone/>
                      </a:pPr>
                      <a:r>
                        <a:rPr lang="pt-BR" sz="1200">
                          <a:solidFill>
                            <a:srgbClr val="000000"/>
                          </a:solidFill>
                          <a:latin typeface="Calibri"/>
                          <a:ea typeface="Calibri"/>
                          <a:cs typeface="Calibri"/>
                          <a:sym typeface="Calibri"/>
                        </a:rPr>
                        <a:t>Negros</a:t>
                      </a:r>
                      <a:endParaRPr sz="1200">
                        <a:solidFill>
                          <a:srgbClr val="000000"/>
                        </a:solidFill>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2 (1,6)</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4 (3,3)</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6 (2,4)</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7950">
                <a:tc>
                  <a:txBody>
                    <a:bodyPr/>
                    <a:lstStyle/>
                    <a:p>
                      <a:pPr indent="0" lvl="0" marL="0" marR="0" rtl="0" algn="l">
                        <a:lnSpc>
                          <a:spcPct val="108333"/>
                        </a:lnSpc>
                        <a:spcBef>
                          <a:spcPts val="0"/>
                        </a:spcBef>
                        <a:spcAft>
                          <a:spcPts val="0"/>
                        </a:spcAft>
                        <a:buClr>
                          <a:srgbClr val="000000"/>
                        </a:buClr>
                        <a:buSzPts val="1200"/>
                        <a:buFont typeface="Calibri"/>
                        <a:buNone/>
                      </a:pPr>
                      <a:r>
                        <a:rPr lang="pt-BR" sz="1200">
                          <a:solidFill>
                            <a:srgbClr val="000000"/>
                          </a:solidFill>
                          <a:latin typeface="Calibri"/>
                          <a:ea typeface="Calibri"/>
                          <a:cs typeface="Calibri"/>
                          <a:sym typeface="Calibri"/>
                        </a:rPr>
                        <a:t>Nativos americanos ou do</a:t>
                      </a:r>
                      <a:r>
                        <a:rPr lang="pt-BR" sz="1200">
                          <a:solidFill>
                            <a:srgbClr val="000000"/>
                          </a:solidFill>
                          <a:latin typeface="Calibri"/>
                          <a:ea typeface="Calibri"/>
                          <a:cs typeface="Calibri"/>
                          <a:sym typeface="Calibri"/>
                        </a:rPr>
                        <a:t> Alasca</a:t>
                      </a:r>
                      <a:endParaRPr sz="1200">
                        <a:solidFill>
                          <a:srgbClr val="000000"/>
                        </a:solidFill>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 (0,8)</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 (0,8)</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2 (0,8)</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7950">
                <a:tc>
                  <a:txBody>
                    <a:bodyPr/>
                    <a:lstStyle/>
                    <a:p>
                      <a:pPr indent="0" lvl="0" marL="0" marR="0" rtl="0" algn="l">
                        <a:lnSpc>
                          <a:spcPct val="108333"/>
                        </a:lnSpc>
                        <a:spcBef>
                          <a:spcPts val="0"/>
                        </a:spcBef>
                        <a:spcAft>
                          <a:spcPts val="0"/>
                        </a:spcAft>
                        <a:buClr>
                          <a:srgbClr val="000000"/>
                        </a:buClr>
                        <a:buSzPts val="1200"/>
                        <a:buFont typeface="Arial"/>
                        <a:buNone/>
                      </a:pPr>
                      <a:r>
                        <a:rPr lang="pt-BR" sz="1200">
                          <a:solidFill>
                            <a:srgbClr val="000000"/>
                          </a:solidFill>
                          <a:latin typeface="Calibri"/>
                          <a:ea typeface="Calibri"/>
                          <a:cs typeface="Calibri"/>
                          <a:sym typeface="Calibri"/>
                        </a:rPr>
                        <a:t>Outros</a:t>
                      </a:r>
                      <a:endParaRPr sz="1200">
                        <a:solidFill>
                          <a:srgbClr val="000000"/>
                        </a:solidFill>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4 (3,2)</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4 (3,3)</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8 (3,3)</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7950">
                <a:tc>
                  <a:txBody>
                    <a:bodyPr/>
                    <a:lstStyle/>
                    <a:p>
                      <a:pPr indent="0" lvl="0" marL="0" marR="0" rtl="0" algn="l">
                        <a:lnSpc>
                          <a:spcPct val="108333"/>
                        </a:lnSpc>
                        <a:spcBef>
                          <a:spcPts val="0"/>
                        </a:spcBef>
                        <a:spcAft>
                          <a:spcPts val="0"/>
                        </a:spcAft>
                        <a:buNone/>
                      </a:pPr>
                      <a:r>
                        <a:rPr lang="pt-BR" sz="1200">
                          <a:solidFill>
                            <a:srgbClr val="000000"/>
                          </a:solidFill>
                          <a:latin typeface="Calibri"/>
                          <a:ea typeface="Calibri"/>
                          <a:cs typeface="Calibri"/>
                          <a:sym typeface="Calibri"/>
                        </a:rPr>
                        <a:t>Não reportados</a:t>
                      </a:r>
                      <a:endParaRPr sz="1200">
                        <a:solidFill>
                          <a:srgbClr val="000000"/>
                        </a:solidFill>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3 (2,4)</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4 (3,3)</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7 (2,8)</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287950">
                <a:tc>
                  <a:txBody>
                    <a:bodyPr/>
                    <a:lstStyle/>
                    <a:p>
                      <a:pPr indent="4763" lvl="0" marL="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Peso corporal, média (DP), kg</a:t>
                      </a:r>
                      <a:endParaRPr b="1" sz="1200">
                        <a:solidFill>
                          <a:srgbClr val="000000"/>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68,2 (15,6)</a:t>
                      </a:r>
                      <a:endParaRPr baseline="3000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69,2 (14,9)</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68,7 (15,2)</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31650">
                <a:tc>
                  <a:txBody>
                    <a:bodyPr/>
                    <a:lstStyle/>
                    <a:p>
                      <a:pPr indent="0" lvl="0" marL="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Estatura, média (DP), cm</a:t>
                      </a:r>
                      <a:endParaRPr b="1" sz="1200">
                        <a:solidFill>
                          <a:srgbClr val="000000"/>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166,3 (9,0)</a:t>
                      </a:r>
                      <a:endParaRPr baseline="3000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166,2 (10,7)</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166,2 (9,8)</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113"/>
                                        </p:tgtEl>
                                        <p:attrNameLst>
                                          <p:attrName>style.visibility</p:attrName>
                                        </p:attrNameLst>
                                      </p:cBhvr>
                                      <p:to>
                                        <p:strVal val="visible"/>
                                      </p:to>
                                    </p:set>
                                    <p:animEffect filter="fade" transition="in">
                                      <p:cBhvr>
                                        <p:cTn dur="500"/>
                                        <p:tgtEl>
                                          <p:spTgt spid="12113"/>
                                        </p:tgtEl>
                                      </p:cBhvr>
                                    </p:animEffect>
                                  </p:childTnLst>
                                </p:cTn>
                              </p:par>
                              <p:par>
                                <p:cTn fill="hold" nodeType="withEffect" presetClass="entr" presetID="10" presetSubtype="0">
                                  <p:stCondLst>
                                    <p:cond delay="250"/>
                                  </p:stCondLst>
                                  <p:childTnLst>
                                    <p:set>
                                      <p:cBhvr>
                                        <p:cTn dur="1" fill="hold">
                                          <p:stCondLst>
                                            <p:cond delay="0"/>
                                          </p:stCondLst>
                                        </p:cTn>
                                        <p:tgtEl>
                                          <p:spTgt spid="12120"/>
                                        </p:tgtEl>
                                        <p:attrNameLst>
                                          <p:attrName>style.visibility</p:attrName>
                                        </p:attrNameLst>
                                      </p:cBhvr>
                                      <p:to>
                                        <p:strVal val="visible"/>
                                      </p:to>
                                    </p:set>
                                    <p:animEffect filter="fade" transition="in">
                                      <p:cBhvr>
                                        <p:cTn dur="500"/>
                                        <p:tgtEl>
                                          <p:spTgt spid="12120"/>
                                        </p:tgtEl>
                                      </p:cBhvr>
                                    </p:animEffect>
                                  </p:childTnLst>
                                </p:cTn>
                              </p:par>
                              <p:par>
                                <p:cTn fill="hold" nodeType="withEffect" presetClass="entr" presetID="23" presetSubtype="16">
                                  <p:stCondLst>
                                    <p:cond delay="500"/>
                                  </p:stCondLst>
                                  <p:childTnLst>
                                    <p:set>
                                      <p:cBhvr>
                                        <p:cTn dur="1" fill="hold">
                                          <p:stCondLst>
                                            <p:cond delay="0"/>
                                          </p:stCondLst>
                                        </p:cTn>
                                        <p:tgtEl>
                                          <p:spTgt spid="12114"/>
                                        </p:tgtEl>
                                        <p:attrNameLst>
                                          <p:attrName>style.visibility</p:attrName>
                                        </p:attrNameLst>
                                      </p:cBhvr>
                                      <p:to>
                                        <p:strVal val="visible"/>
                                      </p:to>
                                    </p:set>
                                    <p:anim calcmode="lin" valueType="num">
                                      <p:cBhvr additive="base">
                                        <p:cTn dur="500"/>
                                        <p:tgtEl>
                                          <p:spTgt spid="12114"/>
                                        </p:tgtEl>
                                        <p:attrNameLst>
                                          <p:attrName>ppt_w</p:attrName>
                                        </p:attrNameLst>
                                      </p:cBhvr>
                                      <p:tavLst>
                                        <p:tav fmla="" tm="0">
                                          <p:val>
                                            <p:strVal val="0"/>
                                          </p:val>
                                        </p:tav>
                                        <p:tav fmla="" tm="100000">
                                          <p:val>
                                            <p:strVal val="#ppt_w"/>
                                          </p:val>
                                        </p:tav>
                                      </p:tavLst>
                                    </p:anim>
                                    <p:anim calcmode="lin" valueType="num">
                                      <p:cBhvr additive="base">
                                        <p:cTn dur="500"/>
                                        <p:tgtEl>
                                          <p:spTgt spid="1211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2115"/>
                                        </p:tgtEl>
                                        <p:attrNameLst>
                                          <p:attrName>style.visibility</p:attrName>
                                        </p:attrNameLst>
                                      </p:cBhvr>
                                      <p:to>
                                        <p:strVal val="visible"/>
                                      </p:to>
                                    </p:set>
                                    <p:anim calcmode="lin" valueType="num">
                                      <p:cBhvr additive="base">
                                        <p:cTn dur="500"/>
                                        <p:tgtEl>
                                          <p:spTgt spid="12115"/>
                                        </p:tgtEl>
                                        <p:attrNameLst>
                                          <p:attrName>ppt_w</p:attrName>
                                        </p:attrNameLst>
                                      </p:cBhvr>
                                      <p:tavLst>
                                        <p:tav fmla="" tm="0">
                                          <p:val>
                                            <p:strVal val="0"/>
                                          </p:val>
                                        </p:tav>
                                        <p:tav fmla="" tm="100000">
                                          <p:val>
                                            <p:strVal val="#ppt_w"/>
                                          </p:val>
                                        </p:tav>
                                      </p:tavLst>
                                    </p:anim>
                                    <p:anim calcmode="lin" valueType="num">
                                      <p:cBhvr additive="base">
                                        <p:cTn dur="500"/>
                                        <p:tgtEl>
                                          <p:spTgt spid="1211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2116"/>
                                        </p:tgtEl>
                                        <p:attrNameLst>
                                          <p:attrName>style.visibility</p:attrName>
                                        </p:attrNameLst>
                                      </p:cBhvr>
                                      <p:to>
                                        <p:strVal val="visible"/>
                                      </p:to>
                                    </p:set>
                                    <p:anim calcmode="lin" valueType="num">
                                      <p:cBhvr additive="base">
                                        <p:cTn dur="500"/>
                                        <p:tgtEl>
                                          <p:spTgt spid="12116"/>
                                        </p:tgtEl>
                                        <p:attrNameLst>
                                          <p:attrName>ppt_w</p:attrName>
                                        </p:attrNameLst>
                                      </p:cBhvr>
                                      <p:tavLst>
                                        <p:tav fmla="" tm="0">
                                          <p:val>
                                            <p:strVal val="0"/>
                                          </p:val>
                                        </p:tav>
                                        <p:tav fmla="" tm="100000">
                                          <p:val>
                                            <p:strVal val="#ppt_w"/>
                                          </p:val>
                                        </p:tav>
                                      </p:tavLst>
                                    </p:anim>
                                    <p:anim calcmode="lin" valueType="num">
                                      <p:cBhvr additive="base">
                                        <p:cTn dur="500"/>
                                        <p:tgtEl>
                                          <p:spTgt spid="1211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25" name="Shape 12125"/>
        <p:cNvGrpSpPr/>
        <p:nvPr/>
      </p:nvGrpSpPr>
      <p:grpSpPr>
        <a:xfrm>
          <a:off x="0" y="0"/>
          <a:ext cx="0" cy="0"/>
          <a:chOff x="0" y="0"/>
          <a:chExt cx="0" cy="0"/>
        </a:xfrm>
      </p:grpSpPr>
      <p:sp>
        <p:nvSpPr>
          <p:cNvPr id="12126" name="Google Shape;12126;p188"/>
          <p:cNvSpPr/>
          <p:nvPr/>
        </p:nvSpPr>
        <p:spPr>
          <a:xfrm flipH="1">
            <a:off x="914396" y="1743076"/>
            <a:ext cx="10315578" cy="450638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127" name="Google Shape;12127;p188"/>
          <p:cNvSpPr/>
          <p:nvPr/>
        </p:nvSpPr>
        <p:spPr>
          <a:xfrm>
            <a:off x="6830876" y="1592497"/>
            <a:ext cx="1292726" cy="64587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128" name="Google Shape;12128;p188"/>
          <p:cNvSpPr/>
          <p:nvPr/>
        </p:nvSpPr>
        <p:spPr>
          <a:xfrm>
            <a:off x="8286294" y="1592497"/>
            <a:ext cx="1292727" cy="64587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129" name="Google Shape;12129;p188"/>
          <p:cNvSpPr/>
          <p:nvPr/>
        </p:nvSpPr>
        <p:spPr>
          <a:xfrm>
            <a:off x="9735691" y="1592497"/>
            <a:ext cx="1292727" cy="645878"/>
          </a:xfrm>
          <a:prstGeom prst="rect">
            <a:avLst/>
          </a:prstGeom>
          <a:gradFill>
            <a:gsLst>
              <a:gs pos="0">
                <a:schemeClr val="dk1"/>
              </a:gs>
              <a:gs pos="100000">
                <a:srgbClr val="7F7F7F"/>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130" name="Google Shape;12130;p188"/>
          <p:cNvSpPr txBox="1"/>
          <p:nvPr/>
        </p:nvSpPr>
        <p:spPr>
          <a:xfrm>
            <a:off x="296269" y="385036"/>
            <a:ext cx="112099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Estudo fase III de ravulizumabe em pacientes virgens de tratamento com inibidor do complemento C5: Características clínicas basais</a:t>
            </a:r>
            <a:r>
              <a:rPr b="1" baseline="30000" lang="pt-BR" sz="2800">
                <a:solidFill>
                  <a:schemeClr val="accent1"/>
                </a:solidFill>
                <a:latin typeface="Lustria"/>
                <a:ea typeface="Lustria"/>
                <a:cs typeface="Lustria"/>
                <a:sym typeface="Lustria"/>
              </a:rPr>
              <a:t>1</a:t>
            </a:r>
            <a:endParaRPr/>
          </a:p>
        </p:txBody>
      </p:sp>
      <p:sp>
        <p:nvSpPr>
          <p:cNvPr id="12131" name="Google Shape;12131;p18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†O LSN da DHL é de 246 U/L. ‡n=123. §n=118. ¶n=241. ††n=124. ‡‡n=120. §§N=244. Abreviações: DHL = desidrogenase láctica; MAVE = evento adverso vascular maior; DP = desvio padrão; LSN = limite superior da normalidade.</a:t>
            </a:r>
            <a:endParaRPr/>
          </a:p>
          <a:p>
            <a:pPr indent="0" lvl="0" marL="0" rtl="0" algn="l">
              <a:lnSpc>
                <a:spcPct val="90000"/>
              </a:lnSpc>
              <a:spcBef>
                <a:spcPts val="300"/>
              </a:spcBef>
              <a:spcAft>
                <a:spcPts val="0"/>
              </a:spcAft>
              <a:buClr>
                <a:schemeClr val="dk1"/>
              </a:buClr>
              <a:buSzPts val="800"/>
              <a:buNone/>
            </a:pPr>
            <a:r>
              <a:rPr lang="pt-BR"/>
              <a:t>Referências: 1. Lee JW et al. Blood. 2019 Feb 7;133(6):530-9.</a:t>
            </a:r>
            <a:endParaRPr/>
          </a:p>
        </p:txBody>
      </p:sp>
      <p:sp>
        <p:nvSpPr>
          <p:cNvPr id="12132" name="Google Shape;12132;p188"/>
          <p:cNvSpPr txBox="1"/>
          <p:nvPr/>
        </p:nvSpPr>
        <p:spPr>
          <a:xfrm>
            <a:off x="296269" y="1112394"/>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ALXN1210-PNH-301</a:t>
            </a:r>
            <a:endParaRPr/>
          </a:p>
        </p:txBody>
      </p:sp>
      <p:graphicFrame>
        <p:nvGraphicFramePr>
          <p:cNvPr id="12133" name="Google Shape;12133;p188"/>
          <p:cNvGraphicFramePr/>
          <p:nvPr/>
        </p:nvGraphicFramePr>
        <p:xfrm>
          <a:off x="1163582" y="1622743"/>
          <a:ext cx="3000000" cy="3000000"/>
        </p:xfrm>
        <a:graphic>
          <a:graphicData uri="http://schemas.openxmlformats.org/drawingml/2006/table">
            <a:tbl>
              <a:tblPr bandRow="1" firstRow="1">
                <a:noFill/>
                <a:tableStyleId>{22974F62-E6E8-4F24-A12B-32CE1C81E89C}</a:tableStyleId>
              </a:tblPr>
              <a:tblGrid>
                <a:gridCol w="5601600"/>
                <a:gridCol w="1440950"/>
                <a:gridCol w="1440950"/>
                <a:gridCol w="1440950"/>
              </a:tblGrid>
              <a:tr h="354025">
                <a:tc>
                  <a:txBody>
                    <a:bodyPr/>
                    <a:lstStyle/>
                    <a:p>
                      <a:pPr indent="0" lvl="0" marL="0" marR="0" rtl="0" algn="l">
                        <a:lnSpc>
                          <a:spcPct val="100000"/>
                        </a:lnSpc>
                        <a:spcBef>
                          <a:spcPts val="0"/>
                        </a:spcBef>
                        <a:spcAft>
                          <a:spcPts val="0"/>
                        </a:spcAft>
                        <a:buClr>
                          <a:srgbClr val="000000"/>
                        </a:buClr>
                        <a:buSzPts val="1400"/>
                        <a:buFont typeface="Arial"/>
                        <a:buNone/>
                      </a:pPr>
                      <a:r>
                        <a:rPr lang="pt-BR" sz="1400" u="none" cap="none" strike="noStrike">
                          <a:solidFill>
                            <a:srgbClr val="000000"/>
                          </a:solidFill>
                          <a:latin typeface="Calibri"/>
                          <a:ea typeface="Calibri"/>
                          <a:cs typeface="Calibri"/>
                          <a:sym typeface="Calibri"/>
                        </a:rPr>
                        <a:t>Característica</a:t>
                      </a:r>
                      <a:endParaRPr b="1" i="0" sz="1400" u="none" cap="none" strike="noStrike">
                        <a:solidFill>
                          <a:srgbClr val="000000"/>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ravulizumabe</a:t>
                      </a:r>
                      <a:endParaRPr baseline="30000" sz="1400">
                        <a:solidFill>
                          <a:schemeClr val="lt1"/>
                        </a:solidFill>
                        <a:latin typeface="Calibri"/>
                        <a:ea typeface="Calibri"/>
                        <a:cs typeface="Calibri"/>
                        <a:sym typeface="Calibri"/>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a:t>
                      </a:r>
                      <a:r>
                        <a:rPr i="1" lang="pt-BR" sz="1400">
                          <a:solidFill>
                            <a:schemeClr val="lt1"/>
                          </a:solidFill>
                          <a:latin typeface="Calibri"/>
                          <a:ea typeface="Calibri"/>
                          <a:cs typeface="Calibri"/>
                          <a:sym typeface="Calibri"/>
                        </a:rPr>
                        <a:t>n</a:t>
                      </a:r>
                      <a:r>
                        <a:rPr lang="pt-BR" sz="1400">
                          <a:solidFill>
                            <a:schemeClr val="lt1"/>
                          </a:solidFill>
                          <a:latin typeface="Calibri"/>
                          <a:ea typeface="Calibri"/>
                          <a:cs typeface="Calibri"/>
                          <a:sym typeface="Calibri"/>
                        </a:rPr>
                        <a:t>=125)</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eculizumabe</a:t>
                      </a:r>
                      <a:endParaRPr baseline="30000" sz="1400">
                        <a:solidFill>
                          <a:schemeClr val="lt1"/>
                        </a:solidFill>
                        <a:latin typeface="Calibri"/>
                        <a:ea typeface="Calibri"/>
                        <a:cs typeface="Calibri"/>
                        <a:sym typeface="Calibri"/>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a:t>
                      </a:r>
                      <a:r>
                        <a:rPr i="1" lang="pt-BR" sz="1400">
                          <a:solidFill>
                            <a:schemeClr val="lt1"/>
                          </a:solidFill>
                          <a:latin typeface="Calibri"/>
                          <a:ea typeface="Calibri"/>
                          <a:cs typeface="Calibri"/>
                          <a:sym typeface="Calibri"/>
                        </a:rPr>
                        <a:t>n</a:t>
                      </a:r>
                      <a:r>
                        <a:rPr lang="pt-BR" sz="1400">
                          <a:solidFill>
                            <a:schemeClr val="lt1"/>
                          </a:solidFill>
                          <a:latin typeface="Calibri"/>
                          <a:ea typeface="Calibri"/>
                          <a:cs typeface="Calibri"/>
                          <a:sym typeface="Calibri"/>
                        </a:rPr>
                        <a:t>=121)</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Total</a:t>
                      </a:r>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(N=246)</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12134" name="Google Shape;12134;p188"/>
          <p:cNvGraphicFramePr/>
          <p:nvPr/>
        </p:nvGraphicFramePr>
        <p:xfrm>
          <a:off x="1021666" y="2091343"/>
          <a:ext cx="3000000" cy="3000000"/>
        </p:xfrm>
        <a:graphic>
          <a:graphicData uri="http://schemas.openxmlformats.org/drawingml/2006/table">
            <a:tbl>
              <a:tblPr bandRow="1" firstRow="1">
                <a:noFill/>
                <a:tableStyleId>{22974F62-E6E8-4F24-A12B-32CE1C81E89C}</a:tableStyleId>
              </a:tblPr>
              <a:tblGrid>
                <a:gridCol w="5763075"/>
                <a:gridCol w="1481750"/>
                <a:gridCol w="1481750"/>
                <a:gridCol w="1481750"/>
              </a:tblGrid>
              <a:tr h="216000">
                <a:tc>
                  <a:txBody>
                    <a:bodyPr/>
                    <a:lstStyle/>
                    <a:p>
                      <a:pPr indent="0" lvl="0" marL="22860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Razão da DHL, </a:t>
                      </a:r>
                      <a:r>
                        <a:rPr b="1" i="1" lang="pt-BR" sz="1200">
                          <a:solidFill>
                            <a:srgbClr val="000000"/>
                          </a:solidFill>
                          <a:latin typeface="Calibri"/>
                          <a:ea typeface="Calibri"/>
                          <a:cs typeface="Calibri"/>
                          <a:sym typeface="Calibri"/>
                        </a:rPr>
                        <a:t>n</a:t>
                      </a:r>
                      <a:r>
                        <a:rPr b="1" lang="pt-BR" sz="1200">
                          <a:solidFill>
                            <a:srgbClr val="000000"/>
                          </a:solidFill>
                          <a:latin typeface="Calibri"/>
                          <a:ea typeface="Calibri"/>
                          <a:cs typeface="Calibri"/>
                          <a:sym typeface="Calibri"/>
                        </a:rPr>
                        <a:t> (%)</a:t>
                      </a:r>
                      <a:endParaRPr b="1"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228600" marR="0" rtl="0" algn="ctr">
                        <a:lnSpc>
                          <a:spcPct val="108333"/>
                        </a:lnSpc>
                        <a:spcBef>
                          <a:spcPts val="0"/>
                        </a:spcBef>
                        <a:spcAft>
                          <a:spcPts val="0"/>
                        </a:spcAft>
                        <a:buNone/>
                      </a:pPr>
                      <a:r>
                        <a:t/>
                      </a:r>
                      <a:endParaRPr b="1"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b="1" sz="1200">
                        <a:solidFill>
                          <a:srgbClr val="000000"/>
                        </a:solidFill>
                        <a:latin typeface="Calibri"/>
                        <a:ea typeface="Calibri"/>
                        <a:cs typeface="Calibri"/>
                        <a:sym typeface="Calibri"/>
                      </a:endParaRPr>
                    </a:p>
                  </a:txBody>
                  <a:tcPr marT="60950" marB="60950" marR="3600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461963" marR="0" rtl="0" algn="l">
                        <a:lnSpc>
                          <a:spcPct val="108333"/>
                        </a:lnSpc>
                        <a:spcBef>
                          <a:spcPts val="0"/>
                        </a:spcBef>
                        <a:spcAft>
                          <a:spcPts val="0"/>
                        </a:spcAft>
                        <a:buNone/>
                      </a:pPr>
                      <a:r>
                        <a:rPr lang="pt-BR" sz="1200">
                          <a:solidFill>
                            <a:srgbClr val="000000"/>
                          </a:solidFill>
                          <a:latin typeface="Calibri"/>
                          <a:ea typeface="Calibri"/>
                          <a:cs typeface="Calibri"/>
                          <a:sym typeface="Calibri"/>
                        </a:rPr>
                        <a:t>1,5 a &lt;3 x LSN</a:t>
                      </a:r>
                      <a:r>
                        <a:rPr baseline="30000" lang="pt-BR" sz="1200">
                          <a:solidFill>
                            <a:srgbClr val="000000"/>
                          </a:solidFill>
                          <a:latin typeface="Calibri"/>
                          <a:ea typeface="Calibri"/>
                          <a:cs typeface="Calibri"/>
                          <a:sym typeface="Calibri"/>
                        </a:rPr>
                        <a:t>†</a:t>
                      </a:r>
                      <a:endParaRPr baseline="30000"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18 (14,4)</a:t>
                      </a:r>
                      <a:endParaRPr baseline="3000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16 (13,2)</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34 (13,8)</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233362" lvl="0" marL="228600" marR="0" rtl="0" algn="l">
                        <a:lnSpc>
                          <a:spcPct val="108333"/>
                        </a:lnSpc>
                        <a:spcBef>
                          <a:spcPts val="0"/>
                        </a:spcBef>
                        <a:spcAft>
                          <a:spcPts val="0"/>
                        </a:spcAft>
                        <a:buNone/>
                      </a:pPr>
                      <a:r>
                        <a:rPr lang="pt-BR" sz="1200">
                          <a:solidFill>
                            <a:srgbClr val="000000"/>
                          </a:solidFill>
                          <a:latin typeface="Calibri"/>
                          <a:ea typeface="Calibri"/>
                          <a:cs typeface="Calibri"/>
                          <a:sym typeface="Calibri"/>
                        </a:rPr>
                        <a:t>≥3 x LSN</a:t>
                      </a:r>
                      <a:endParaRPr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107 (85,6)</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105 (86,8)</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212 (86,2)</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216000">
                <a:tc>
                  <a:txBody>
                    <a:bodyPr/>
                    <a:lstStyle/>
                    <a:p>
                      <a:pPr indent="0" lvl="0" marL="22860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Unidades de CH recebidas em</a:t>
                      </a:r>
                      <a:r>
                        <a:rPr b="1" lang="pt-BR" sz="1200">
                          <a:solidFill>
                            <a:srgbClr val="000000"/>
                          </a:solidFill>
                          <a:latin typeface="Calibri"/>
                          <a:ea typeface="Calibri"/>
                          <a:cs typeface="Calibri"/>
                          <a:sym typeface="Calibri"/>
                        </a:rPr>
                        <a:t> 1 ano antes da inclusão no estudo, </a:t>
                      </a:r>
                      <a:endParaRPr/>
                    </a:p>
                    <a:p>
                      <a:pPr indent="0" lvl="0" marL="22860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por estratos da randomização, </a:t>
                      </a:r>
                      <a:r>
                        <a:rPr b="1" i="1" lang="pt-BR" sz="1200">
                          <a:solidFill>
                            <a:srgbClr val="000000"/>
                          </a:solidFill>
                          <a:latin typeface="Calibri"/>
                          <a:ea typeface="Calibri"/>
                          <a:cs typeface="Calibri"/>
                          <a:sym typeface="Calibri"/>
                        </a:rPr>
                        <a:t>n</a:t>
                      </a:r>
                      <a:r>
                        <a:rPr b="1" lang="pt-BR" sz="1200">
                          <a:solidFill>
                            <a:srgbClr val="000000"/>
                          </a:solidFill>
                          <a:latin typeface="Calibri"/>
                          <a:ea typeface="Calibri"/>
                          <a:cs typeface="Calibri"/>
                          <a:sym typeface="Calibri"/>
                        </a:rPr>
                        <a:t> (%)</a:t>
                      </a:r>
                      <a:endParaRPr b="1"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b="1"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b="1" sz="1200">
                        <a:solidFill>
                          <a:srgbClr val="000000"/>
                        </a:solidFill>
                        <a:latin typeface="Calibri"/>
                        <a:ea typeface="Calibri"/>
                        <a:cs typeface="Calibri"/>
                        <a:sym typeface="Calibri"/>
                      </a:endParaRPr>
                    </a:p>
                  </a:txBody>
                  <a:tcPr marT="60950" marB="60950" marR="3600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233362" lvl="0" marL="228600" marR="0" rtl="0" algn="l">
                        <a:lnSpc>
                          <a:spcPct val="108333"/>
                        </a:lnSpc>
                        <a:spcBef>
                          <a:spcPts val="0"/>
                        </a:spcBef>
                        <a:spcAft>
                          <a:spcPts val="0"/>
                        </a:spcAft>
                        <a:buNone/>
                      </a:pPr>
                      <a:r>
                        <a:rPr lang="pt-BR" sz="1200">
                          <a:solidFill>
                            <a:srgbClr val="000000"/>
                          </a:solidFill>
                          <a:latin typeface="Calibri"/>
                          <a:ea typeface="Calibri"/>
                          <a:cs typeface="Calibri"/>
                          <a:sym typeface="Calibri"/>
                        </a:rPr>
                        <a:t>0 unidades</a:t>
                      </a:r>
                      <a:endParaRPr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23 (18,4)</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21 (17,4)</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44 (17,9)</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228600" lvl="0" marL="228600" marR="0" rtl="0" algn="l">
                        <a:lnSpc>
                          <a:spcPct val="108333"/>
                        </a:lnSpc>
                        <a:spcBef>
                          <a:spcPts val="0"/>
                        </a:spcBef>
                        <a:spcAft>
                          <a:spcPts val="0"/>
                        </a:spcAft>
                        <a:buNone/>
                      </a:pPr>
                      <a:r>
                        <a:rPr lang="pt-BR" sz="1200">
                          <a:solidFill>
                            <a:srgbClr val="000000"/>
                          </a:solidFill>
                          <a:latin typeface="Calibri"/>
                          <a:ea typeface="Calibri"/>
                          <a:cs typeface="Calibri"/>
                          <a:sym typeface="Calibri"/>
                        </a:rPr>
                        <a:t>1 a 14 unidades</a:t>
                      </a:r>
                      <a:endParaRPr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79 (63,2)</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78 (64,5)</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157 (63,8)</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233362" lvl="0" marL="228600" marR="0" rtl="0" algn="l">
                        <a:lnSpc>
                          <a:spcPct val="108333"/>
                        </a:lnSpc>
                        <a:spcBef>
                          <a:spcPts val="0"/>
                        </a:spcBef>
                        <a:spcAft>
                          <a:spcPts val="0"/>
                        </a:spcAft>
                        <a:buNone/>
                      </a:pPr>
                      <a:r>
                        <a:rPr lang="pt-BR" sz="1200">
                          <a:solidFill>
                            <a:srgbClr val="000000"/>
                          </a:solidFill>
                          <a:latin typeface="Calibri"/>
                          <a:ea typeface="Calibri"/>
                          <a:cs typeface="Calibri"/>
                          <a:sym typeface="Calibri"/>
                        </a:rPr>
                        <a:t>&gt;14 unidades</a:t>
                      </a:r>
                      <a:endParaRPr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23 (18,4)</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22 (18,2)</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45 (18,3)</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216000">
                <a:tc>
                  <a:txBody>
                    <a:bodyPr/>
                    <a:lstStyle/>
                    <a:p>
                      <a:pPr indent="0" lvl="0" marL="22860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Idade na época do diagnóstico de HPN</a:t>
                      </a:r>
                      <a:r>
                        <a:rPr b="1" lang="pt-BR" sz="1200">
                          <a:solidFill>
                            <a:srgbClr val="000000"/>
                          </a:solidFill>
                          <a:latin typeface="Calibri"/>
                          <a:ea typeface="Calibri"/>
                          <a:cs typeface="Calibri"/>
                          <a:sym typeface="Calibri"/>
                        </a:rPr>
                        <a:t>, média (DP), anos</a:t>
                      </a:r>
                      <a:endParaRPr b="1"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37,9 (14,9)</a:t>
                      </a:r>
                      <a:r>
                        <a:rPr baseline="30000" lang="pt-BR" sz="1200">
                          <a:solidFill>
                            <a:srgbClr val="000000"/>
                          </a:solidFill>
                          <a:latin typeface="Calibri"/>
                          <a:ea typeface="Calibri"/>
                          <a:cs typeface="Calibri"/>
                          <a:sym typeface="Calibri"/>
                        </a:rPr>
                        <a:t>‡</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39,6 (16,7)</a:t>
                      </a:r>
                      <a:r>
                        <a:rPr baseline="30000" lang="pt-BR" sz="1200">
                          <a:solidFill>
                            <a:srgbClr val="000000"/>
                          </a:solidFill>
                          <a:latin typeface="Calibri"/>
                          <a:ea typeface="Calibri"/>
                          <a:cs typeface="Calibri"/>
                          <a:sym typeface="Calibri"/>
                        </a:rPr>
                        <a:t>§</a:t>
                      </a:r>
                      <a:endParaRPr baseline="3000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38,7 (15,8)</a:t>
                      </a:r>
                      <a:r>
                        <a:rPr b="1" baseline="30000" lang="pt-BR" sz="1200">
                          <a:solidFill>
                            <a:srgbClr val="000000"/>
                          </a:solidFill>
                          <a:latin typeface="Calibri"/>
                          <a:ea typeface="Calibri"/>
                          <a:cs typeface="Calibri"/>
                          <a:sym typeface="Calibri"/>
                        </a:rPr>
                        <a:t>¶</a:t>
                      </a:r>
                      <a:endParaRPr b="1" baseline="3000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16000">
                <a:tc>
                  <a:txBody>
                    <a:bodyPr/>
                    <a:lstStyle/>
                    <a:p>
                      <a:pPr indent="0" lvl="0" marL="22860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Nº</a:t>
                      </a:r>
                      <a:r>
                        <a:rPr b="1" lang="pt-BR" sz="1200">
                          <a:solidFill>
                            <a:srgbClr val="000000"/>
                          </a:solidFill>
                          <a:latin typeface="Calibri"/>
                          <a:ea typeface="Calibri"/>
                          <a:cs typeface="Calibri"/>
                          <a:sym typeface="Calibri"/>
                        </a:rPr>
                        <a:t> de anos entre o diagnóstico de HPN</a:t>
                      </a:r>
                      <a:r>
                        <a:rPr b="1" lang="pt-BR" sz="1200">
                          <a:solidFill>
                            <a:srgbClr val="000000"/>
                          </a:solidFill>
                          <a:latin typeface="Calibri"/>
                          <a:ea typeface="Calibri"/>
                          <a:cs typeface="Calibri"/>
                          <a:sym typeface="Calibri"/>
                        </a:rPr>
                        <a:t> e o consentimento</a:t>
                      </a:r>
                      <a:r>
                        <a:rPr b="1" lang="pt-BR" sz="1200">
                          <a:solidFill>
                            <a:srgbClr val="000000"/>
                          </a:solidFill>
                          <a:latin typeface="Calibri"/>
                          <a:ea typeface="Calibri"/>
                          <a:cs typeface="Calibri"/>
                          <a:sym typeface="Calibri"/>
                        </a:rPr>
                        <a:t>, </a:t>
                      </a:r>
                      <a:endParaRPr/>
                    </a:p>
                    <a:p>
                      <a:pPr indent="0" lvl="0" marL="22860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mediana (mínimo-máximo), anos</a:t>
                      </a:r>
                      <a:endParaRPr b="1"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3,8 (0-41)</a:t>
                      </a:r>
                      <a:r>
                        <a:rPr baseline="30000" lang="pt-BR" sz="1200">
                          <a:solidFill>
                            <a:srgbClr val="000000"/>
                          </a:solidFill>
                          <a:latin typeface="Calibri"/>
                          <a:ea typeface="Calibri"/>
                          <a:cs typeface="Calibri"/>
                          <a:sym typeface="Calibri"/>
                        </a:rPr>
                        <a:t>‡</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3,9 (0-34)</a:t>
                      </a:r>
                      <a:r>
                        <a:rPr baseline="30000" lang="pt-BR" sz="1200">
                          <a:solidFill>
                            <a:srgbClr val="000000"/>
                          </a:solidFill>
                          <a:latin typeface="Calibri"/>
                          <a:ea typeface="Calibri"/>
                          <a:cs typeface="Calibri"/>
                          <a:sym typeface="Calibri"/>
                        </a:rPr>
                        <a:t>§</a:t>
                      </a:r>
                      <a:endParaRPr baseline="3000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3,9 (0-41)</a:t>
                      </a:r>
                      <a:r>
                        <a:rPr b="1" baseline="30000" lang="pt-BR" sz="1200">
                          <a:solidFill>
                            <a:srgbClr val="000000"/>
                          </a:solidFill>
                          <a:latin typeface="Calibri"/>
                          <a:ea typeface="Calibri"/>
                          <a:cs typeface="Calibri"/>
                          <a:sym typeface="Calibri"/>
                        </a:rPr>
                        <a:t>¶</a:t>
                      </a:r>
                      <a:endParaRPr b="1" baseline="3000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16000">
                <a:tc>
                  <a:txBody>
                    <a:bodyPr/>
                    <a:lstStyle/>
                    <a:p>
                      <a:pPr indent="0" lvl="0" marL="22860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DHL, média (DP), U/L</a:t>
                      </a:r>
                      <a:endParaRPr b="1"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1633,5 (778,8)</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1578,3 (727,1)</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1606,4 (752,7)</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16000">
                <a:tc>
                  <a:txBody>
                    <a:bodyPr/>
                    <a:lstStyle/>
                    <a:p>
                      <a:pPr indent="0" lvl="0" marL="22860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Tamanho do clone de HPN, média (DP), %</a:t>
                      </a:r>
                      <a:endParaRPr b="1"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sz="1200">
                        <a:solidFill>
                          <a:srgbClr val="000000"/>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t/>
                      </a:r>
                      <a:endParaRPr b="1" sz="1200">
                        <a:solidFill>
                          <a:srgbClr val="000000"/>
                        </a:solidFill>
                        <a:latin typeface="Calibri"/>
                        <a:ea typeface="Calibri"/>
                        <a:cs typeface="Calibri"/>
                        <a:sym typeface="Calibri"/>
                      </a:endParaRPr>
                    </a:p>
                  </a:txBody>
                  <a:tcPr marT="60950" marB="60950" marR="3600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4762" lvl="0" marL="457200" marR="0" rtl="0" algn="l">
                        <a:lnSpc>
                          <a:spcPct val="108333"/>
                        </a:lnSpc>
                        <a:spcBef>
                          <a:spcPts val="0"/>
                        </a:spcBef>
                        <a:spcAft>
                          <a:spcPts val="0"/>
                        </a:spcAft>
                        <a:buNone/>
                      </a:pPr>
                      <a:r>
                        <a:rPr lang="pt-BR" sz="1200">
                          <a:solidFill>
                            <a:srgbClr val="000000"/>
                          </a:solidFill>
                          <a:latin typeface="Calibri"/>
                          <a:ea typeface="Calibri"/>
                          <a:cs typeface="Calibri"/>
                          <a:sym typeface="Calibri"/>
                        </a:rPr>
                        <a:t>Hemácias tipo II</a:t>
                      </a:r>
                      <a:endParaRPr b="0"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12,4 (20,5)</a:t>
                      </a:r>
                      <a:r>
                        <a:rPr baseline="30000" lang="pt-BR" sz="1200">
                          <a:solidFill>
                            <a:srgbClr val="000000"/>
                          </a:solidFill>
                          <a:latin typeface="Calibri"/>
                          <a:ea typeface="Calibri"/>
                          <a:cs typeface="Calibri"/>
                          <a:sym typeface="Calibri"/>
                        </a:rPr>
                        <a:t> ††</a:t>
                      </a:r>
                      <a:endParaRPr b="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13,7 (17,7)</a:t>
                      </a:r>
                      <a:r>
                        <a:rPr baseline="30000" lang="pt-BR" sz="1200">
                          <a:solidFill>
                            <a:srgbClr val="000000"/>
                          </a:solidFill>
                          <a:latin typeface="Calibri"/>
                          <a:ea typeface="Calibri"/>
                          <a:cs typeface="Calibri"/>
                          <a:sym typeface="Calibri"/>
                        </a:rPr>
                        <a:t>‡‡</a:t>
                      </a:r>
                      <a:endParaRPr baseline="3000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13,0 (19,2)</a:t>
                      </a:r>
                      <a:r>
                        <a:rPr b="1" baseline="30000" lang="pt-BR" sz="1200">
                          <a:solidFill>
                            <a:srgbClr val="000000"/>
                          </a:solidFill>
                          <a:latin typeface="Calibri"/>
                          <a:ea typeface="Calibri"/>
                          <a:cs typeface="Calibri"/>
                          <a:sym typeface="Calibri"/>
                        </a:rPr>
                        <a:t> §§</a:t>
                      </a:r>
                      <a:endParaRPr b="1" baseline="3000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457200" marR="0" rtl="0" algn="l">
                        <a:lnSpc>
                          <a:spcPct val="108333"/>
                        </a:lnSpc>
                        <a:spcBef>
                          <a:spcPts val="0"/>
                        </a:spcBef>
                        <a:spcAft>
                          <a:spcPts val="0"/>
                        </a:spcAft>
                        <a:buNone/>
                      </a:pPr>
                      <a:r>
                        <a:rPr lang="pt-BR" sz="1200">
                          <a:solidFill>
                            <a:srgbClr val="000000"/>
                          </a:solidFill>
                          <a:latin typeface="Calibri"/>
                          <a:ea typeface="Calibri"/>
                          <a:cs typeface="Calibri"/>
                          <a:sym typeface="Calibri"/>
                        </a:rPr>
                        <a:t>Hemácias tipo III</a:t>
                      </a:r>
                      <a:endParaRPr b="0"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26,3 (17,2)</a:t>
                      </a:r>
                      <a:r>
                        <a:rPr baseline="30000" lang="pt-BR" sz="1200">
                          <a:solidFill>
                            <a:srgbClr val="000000"/>
                          </a:solidFill>
                          <a:latin typeface="Calibri"/>
                          <a:ea typeface="Calibri"/>
                          <a:cs typeface="Calibri"/>
                          <a:sym typeface="Calibri"/>
                        </a:rPr>
                        <a:t> ††</a:t>
                      </a:r>
                      <a:endParaRPr b="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Clr>
                          <a:srgbClr val="000000"/>
                        </a:buClr>
                        <a:buSzPts val="1200"/>
                        <a:buFont typeface="Arial"/>
                        <a:buNone/>
                      </a:pPr>
                      <a:r>
                        <a:rPr lang="pt-BR" sz="1200">
                          <a:solidFill>
                            <a:srgbClr val="000000"/>
                          </a:solidFill>
                          <a:latin typeface="Calibri"/>
                          <a:ea typeface="Calibri"/>
                          <a:cs typeface="Calibri"/>
                          <a:sym typeface="Calibri"/>
                        </a:rPr>
                        <a:t>25,2 (16,9)</a:t>
                      </a:r>
                      <a:r>
                        <a:rPr baseline="30000" lang="pt-BR" sz="1200">
                          <a:solidFill>
                            <a:srgbClr val="000000"/>
                          </a:solidFill>
                          <a:latin typeface="Calibri"/>
                          <a:ea typeface="Calibri"/>
                          <a:cs typeface="Calibri"/>
                          <a:sym typeface="Calibri"/>
                        </a:rPr>
                        <a:t> ‡‡</a:t>
                      </a:r>
                      <a:endParaRPr baseline="3000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Clr>
                          <a:srgbClr val="000000"/>
                        </a:buClr>
                        <a:buSzPts val="1200"/>
                        <a:buFont typeface="Arial"/>
                        <a:buNone/>
                      </a:pPr>
                      <a:r>
                        <a:rPr b="1" lang="pt-BR" sz="1200">
                          <a:solidFill>
                            <a:srgbClr val="000000"/>
                          </a:solidFill>
                          <a:latin typeface="Calibri"/>
                          <a:ea typeface="Calibri"/>
                          <a:cs typeface="Calibri"/>
                          <a:sym typeface="Calibri"/>
                        </a:rPr>
                        <a:t>25,8 (17,1)</a:t>
                      </a:r>
                      <a:r>
                        <a:rPr b="1" baseline="30000" lang="pt-BR" sz="1200">
                          <a:solidFill>
                            <a:srgbClr val="000000"/>
                          </a:solidFill>
                          <a:latin typeface="Calibri"/>
                          <a:ea typeface="Calibri"/>
                          <a:cs typeface="Calibri"/>
                          <a:sym typeface="Calibri"/>
                        </a:rPr>
                        <a:t> §§</a:t>
                      </a:r>
                      <a:endParaRPr b="1" baseline="30000"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457200" marR="0" rtl="0" algn="l">
                        <a:lnSpc>
                          <a:spcPct val="108333"/>
                        </a:lnSpc>
                        <a:spcBef>
                          <a:spcPts val="0"/>
                        </a:spcBef>
                        <a:spcAft>
                          <a:spcPts val="0"/>
                        </a:spcAft>
                        <a:buNone/>
                      </a:pPr>
                      <a:r>
                        <a:rPr lang="pt-BR" sz="1200">
                          <a:solidFill>
                            <a:srgbClr val="000000"/>
                          </a:solidFill>
                          <a:latin typeface="Calibri"/>
                          <a:ea typeface="Calibri"/>
                          <a:cs typeface="Calibri"/>
                          <a:sym typeface="Calibri"/>
                        </a:rPr>
                        <a:t>Total</a:t>
                      </a:r>
                      <a:r>
                        <a:rPr lang="pt-BR" sz="1200">
                          <a:solidFill>
                            <a:srgbClr val="000000"/>
                          </a:solidFill>
                          <a:latin typeface="Calibri"/>
                          <a:ea typeface="Calibri"/>
                          <a:cs typeface="Calibri"/>
                          <a:sym typeface="Calibri"/>
                        </a:rPr>
                        <a:t> de hemácias</a:t>
                      </a:r>
                      <a:endParaRPr b="0"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38,4 (23,7)</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38,7 (23,2)</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38,6 (23,4)</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457200" marR="0" rtl="0" algn="l">
                        <a:lnSpc>
                          <a:spcPct val="108333"/>
                        </a:lnSpc>
                        <a:spcBef>
                          <a:spcPts val="0"/>
                        </a:spcBef>
                        <a:spcAft>
                          <a:spcPts val="0"/>
                        </a:spcAft>
                        <a:buNone/>
                      </a:pPr>
                      <a:r>
                        <a:rPr lang="pt-BR" sz="1200">
                          <a:solidFill>
                            <a:srgbClr val="000000"/>
                          </a:solidFill>
                          <a:latin typeface="Calibri"/>
                          <a:ea typeface="Calibri"/>
                          <a:cs typeface="Calibri"/>
                          <a:sym typeface="Calibri"/>
                        </a:rPr>
                        <a:t>Granulócitos</a:t>
                      </a:r>
                      <a:endParaRPr b="0"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84,2 (21,0)</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85,3 (19,0)</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84,7 (20,0)</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457200" marR="0" rtl="0" algn="l">
                        <a:lnSpc>
                          <a:spcPct val="108333"/>
                        </a:lnSpc>
                        <a:spcBef>
                          <a:spcPts val="0"/>
                        </a:spcBef>
                        <a:spcAft>
                          <a:spcPts val="0"/>
                        </a:spcAft>
                        <a:buNone/>
                      </a:pPr>
                      <a:r>
                        <a:rPr lang="pt-BR" sz="1200">
                          <a:solidFill>
                            <a:srgbClr val="000000"/>
                          </a:solidFill>
                          <a:latin typeface="Calibri"/>
                          <a:ea typeface="Calibri"/>
                          <a:cs typeface="Calibri"/>
                          <a:sym typeface="Calibri"/>
                        </a:rPr>
                        <a:t>Monócitos</a:t>
                      </a:r>
                      <a:endParaRPr b="0"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86,9 (18,1)</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89,2 (15,2)</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88,0 (16,7)</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216000">
                <a:tc>
                  <a:txBody>
                    <a:bodyPr/>
                    <a:lstStyle/>
                    <a:p>
                      <a:pPr indent="0" lvl="0" marL="228600" marR="0" rtl="0" algn="l">
                        <a:lnSpc>
                          <a:spcPct val="108333"/>
                        </a:lnSpc>
                        <a:spcBef>
                          <a:spcPts val="0"/>
                        </a:spcBef>
                        <a:spcAft>
                          <a:spcPts val="0"/>
                        </a:spcAft>
                        <a:buNone/>
                      </a:pPr>
                      <a:r>
                        <a:rPr b="1" lang="pt-BR" sz="1200">
                          <a:solidFill>
                            <a:srgbClr val="000000"/>
                          </a:solidFill>
                          <a:latin typeface="Calibri"/>
                          <a:ea typeface="Calibri"/>
                          <a:cs typeface="Calibri"/>
                          <a:sym typeface="Calibri"/>
                        </a:rPr>
                        <a:t>Histórico de MAVE, </a:t>
                      </a:r>
                      <a:r>
                        <a:rPr b="1" i="1" lang="pt-BR" sz="1200">
                          <a:solidFill>
                            <a:srgbClr val="000000"/>
                          </a:solidFill>
                          <a:latin typeface="Calibri"/>
                          <a:ea typeface="Calibri"/>
                          <a:cs typeface="Calibri"/>
                          <a:sym typeface="Calibri"/>
                        </a:rPr>
                        <a:t>n</a:t>
                      </a:r>
                      <a:r>
                        <a:rPr b="1" lang="pt-BR" sz="1200">
                          <a:solidFill>
                            <a:srgbClr val="000000"/>
                          </a:solidFill>
                          <a:latin typeface="Calibri"/>
                          <a:ea typeface="Calibri"/>
                          <a:cs typeface="Calibri"/>
                          <a:sym typeface="Calibri"/>
                        </a:rPr>
                        <a:t> (%)</a:t>
                      </a:r>
                      <a:endParaRPr b="1" sz="1200">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17 (13,6)</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lang="pt-BR" sz="1200">
                          <a:solidFill>
                            <a:srgbClr val="000000"/>
                          </a:solidFill>
                          <a:latin typeface="Calibri"/>
                          <a:ea typeface="Calibri"/>
                          <a:cs typeface="Calibri"/>
                          <a:sym typeface="Calibri"/>
                        </a:rPr>
                        <a:t>25 (20,7)</a:t>
                      </a:r>
                      <a:endParaRPr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8333"/>
                        </a:lnSpc>
                        <a:spcBef>
                          <a:spcPts val="0"/>
                        </a:spcBef>
                        <a:spcAft>
                          <a:spcPts val="0"/>
                        </a:spcAft>
                        <a:buNone/>
                      </a:pPr>
                      <a:r>
                        <a:rPr b="1" lang="pt-BR" sz="1200">
                          <a:solidFill>
                            <a:srgbClr val="000000"/>
                          </a:solidFill>
                          <a:latin typeface="Calibri"/>
                          <a:ea typeface="Calibri"/>
                          <a:cs typeface="Calibri"/>
                          <a:sym typeface="Calibri"/>
                        </a:rPr>
                        <a:t>42 (17,1)</a:t>
                      </a:r>
                      <a:endParaRPr b="1" sz="1200">
                        <a:solidFill>
                          <a:srgbClr val="000000"/>
                        </a:solidFill>
                        <a:latin typeface="Calibri"/>
                        <a:ea typeface="Calibri"/>
                        <a:cs typeface="Calibri"/>
                        <a:sym typeface="Calibri"/>
                      </a:endParaRPr>
                    </a:p>
                  </a:txBody>
                  <a:tcPr marT="24950" marB="24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250"/>
                                  </p:stCondLst>
                                  <p:childTnLst>
                                    <p:set>
                                      <p:cBhvr>
                                        <p:cTn dur="1" fill="hold">
                                          <p:stCondLst>
                                            <p:cond delay="0"/>
                                          </p:stCondLst>
                                        </p:cTn>
                                        <p:tgtEl>
                                          <p:spTgt spid="12134"/>
                                        </p:tgtEl>
                                        <p:attrNameLst>
                                          <p:attrName>style.visibility</p:attrName>
                                        </p:attrNameLst>
                                      </p:cBhvr>
                                      <p:to>
                                        <p:strVal val="visible"/>
                                      </p:to>
                                    </p:set>
                                    <p:animEffect filter="fade" transition="in">
                                      <p:cBhvr>
                                        <p:cTn dur="500"/>
                                        <p:tgtEl>
                                          <p:spTgt spid="1213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38" name="Shape 12138"/>
        <p:cNvGrpSpPr/>
        <p:nvPr/>
      </p:nvGrpSpPr>
      <p:grpSpPr>
        <a:xfrm>
          <a:off x="0" y="0"/>
          <a:ext cx="0" cy="0"/>
          <a:chOff x="0" y="0"/>
          <a:chExt cx="0" cy="0"/>
        </a:xfrm>
      </p:grpSpPr>
      <p:pic>
        <p:nvPicPr>
          <p:cNvPr id="12139" name="Google Shape;12139;p189"/>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2140" name="Google Shape;12140;p189"/>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141" name="Google Shape;12141;p189"/>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2142" name="Google Shape;12142;p189"/>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2143" name="Google Shape;12143;p189"/>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2144" name="Google Shape;12144;p189"/>
          <p:cNvSpPr/>
          <p:nvPr/>
        </p:nvSpPr>
        <p:spPr>
          <a:xfrm>
            <a:off x="5130143" y="2918584"/>
            <a:ext cx="7061855" cy="246221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000">
                <a:solidFill>
                  <a:srgbClr val="FFFFFF"/>
                </a:solidFill>
                <a:latin typeface="Lustria"/>
                <a:ea typeface="Lustria"/>
                <a:cs typeface="Lustria"/>
                <a:sym typeface="Lustria"/>
              </a:rPr>
              <a:t>ESTUDO FASE III DE TROCA DE MEDICAÇÃO (SWITCH)</a:t>
            </a:r>
            <a:endParaRPr/>
          </a:p>
          <a:p>
            <a:pPr indent="0" lvl="0" marL="0" marR="0" rtl="0" algn="l">
              <a:spcBef>
                <a:spcPts val="1200"/>
              </a:spcBef>
              <a:spcAft>
                <a:spcPts val="0"/>
              </a:spcAft>
              <a:buNone/>
            </a:pPr>
            <a:r>
              <a:rPr b="1" lang="pt-BR" sz="2400">
                <a:solidFill>
                  <a:srgbClr val="FFFFFF"/>
                </a:solidFill>
                <a:latin typeface="Lustria"/>
                <a:ea typeface="Lustria"/>
                <a:cs typeface="Lustria"/>
                <a:sym typeface="Lustria"/>
              </a:rPr>
              <a:t>(ALXN1210-PNH-302) - </a:t>
            </a:r>
            <a:r>
              <a:rPr lang="pt-BR" sz="2400">
                <a:solidFill>
                  <a:srgbClr val="FFFFFF"/>
                </a:solidFill>
                <a:latin typeface="Lustria"/>
                <a:ea typeface="Lustria"/>
                <a:cs typeface="Lustria"/>
                <a:sym typeface="Lustria"/>
              </a:rPr>
              <a:t>APÊNDICE</a:t>
            </a:r>
            <a:endParaRPr/>
          </a:p>
        </p:txBody>
      </p:sp>
      <p:grpSp>
        <p:nvGrpSpPr>
          <p:cNvPr id="12145" name="Google Shape;12145;p189"/>
          <p:cNvGrpSpPr/>
          <p:nvPr/>
        </p:nvGrpSpPr>
        <p:grpSpPr>
          <a:xfrm>
            <a:off x="5257989" y="1779052"/>
            <a:ext cx="983316" cy="983316"/>
            <a:chOff x="-951397" y="1963883"/>
            <a:chExt cx="571500" cy="571500"/>
          </a:xfrm>
        </p:grpSpPr>
        <p:sp>
          <p:nvSpPr>
            <p:cNvPr id="12146" name="Google Shape;12146;p189"/>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147" name="Google Shape;12147;p189"/>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148" name="Google Shape;12148;p189"/>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149" name="Google Shape;12149;p189"/>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150" name="Google Shape;12150;p189"/>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140"/>
                                        </p:tgtEl>
                                        <p:attrNameLst>
                                          <p:attrName>style.visibility</p:attrName>
                                        </p:attrNameLst>
                                      </p:cBhvr>
                                      <p:to>
                                        <p:strVal val="visible"/>
                                      </p:to>
                                    </p:set>
                                    <p:animEffect filter="fade" transition="in">
                                      <p:cBhvr>
                                        <p:cTn dur="500"/>
                                        <p:tgtEl>
                                          <p:spTgt spid="12140"/>
                                        </p:tgtEl>
                                      </p:cBhvr>
                                    </p:animEffect>
                                  </p:childTnLst>
                                </p:cTn>
                              </p:par>
                              <p:par>
                                <p:cTn fill="hold" nodeType="withEffect" presetClass="entr" presetID="10" presetSubtype="0">
                                  <p:stCondLst>
                                    <p:cond delay="0"/>
                                  </p:stCondLst>
                                  <p:childTnLst>
                                    <p:set>
                                      <p:cBhvr>
                                        <p:cTn dur="1" fill="hold">
                                          <p:stCondLst>
                                            <p:cond delay="0"/>
                                          </p:stCondLst>
                                        </p:cTn>
                                        <p:tgtEl>
                                          <p:spTgt spid="12141"/>
                                        </p:tgtEl>
                                        <p:attrNameLst>
                                          <p:attrName>style.visibility</p:attrName>
                                        </p:attrNameLst>
                                      </p:cBhvr>
                                      <p:to>
                                        <p:strVal val="visible"/>
                                      </p:to>
                                    </p:set>
                                    <p:animEffect filter="fade" transition="in">
                                      <p:cBhvr>
                                        <p:cTn dur="500"/>
                                        <p:tgtEl>
                                          <p:spTgt spid="12141"/>
                                        </p:tgtEl>
                                      </p:cBhvr>
                                    </p:animEffect>
                                  </p:childTnLst>
                                </p:cTn>
                              </p:par>
                              <p:par>
                                <p:cTn fill="hold" nodeType="withEffect" presetClass="entr" presetID="10" presetSubtype="0">
                                  <p:stCondLst>
                                    <p:cond delay="500"/>
                                  </p:stCondLst>
                                  <p:childTnLst>
                                    <p:set>
                                      <p:cBhvr>
                                        <p:cTn dur="1" fill="hold">
                                          <p:stCondLst>
                                            <p:cond delay="0"/>
                                          </p:stCondLst>
                                        </p:cTn>
                                        <p:tgtEl>
                                          <p:spTgt spid="12144"/>
                                        </p:tgtEl>
                                        <p:attrNameLst>
                                          <p:attrName>style.visibility</p:attrName>
                                        </p:attrNameLst>
                                      </p:cBhvr>
                                      <p:to>
                                        <p:strVal val="visible"/>
                                      </p:to>
                                    </p:set>
                                    <p:animEffect filter="fade" transition="in">
                                      <p:cBhvr>
                                        <p:cTn dur="500"/>
                                        <p:tgtEl>
                                          <p:spTgt spid="12144"/>
                                        </p:tgtEl>
                                      </p:cBhvr>
                                    </p:animEffect>
                                  </p:childTnLst>
                                </p:cTn>
                              </p:par>
                              <p:par>
                                <p:cTn fill="hold" nodeType="withEffect" presetClass="entr" presetID="10" presetSubtype="0">
                                  <p:stCondLst>
                                    <p:cond delay="500"/>
                                  </p:stCondLst>
                                  <p:childTnLst>
                                    <p:set>
                                      <p:cBhvr>
                                        <p:cTn dur="1" fill="hold">
                                          <p:stCondLst>
                                            <p:cond delay="0"/>
                                          </p:stCondLst>
                                        </p:cTn>
                                        <p:tgtEl>
                                          <p:spTgt spid="12145"/>
                                        </p:tgtEl>
                                        <p:attrNameLst>
                                          <p:attrName>style.visibility</p:attrName>
                                        </p:attrNameLst>
                                      </p:cBhvr>
                                      <p:to>
                                        <p:strVal val="visible"/>
                                      </p:to>
                                    </p:set>
                                    <p:animEffect filter="fade" transition="in">
                                      <p:cBhvr>
                                        <p:cTn dur="500"/>
                                        <p:tgtEl>
                                          <p:spTgt spid="1214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6" name="Shape 1036"/>
        <p:cNvGrpSpPr/>
        <p:nvPr/>
      </p:nvGrpSpPr>
      <p:grpSpPr>
        <a:xfrm>
          <a:off x="0" y="0"/>
          <a:ext cx="0" cy="0"/>
          <a:chOff x="0" y="0"/>
          <a:chExt cx="0" cy="0"/>
        </a:xfrm>
      </p:grpSpPr>
      <p:pic>
        <p:nvPicPr>
          <p:cNvPr id="1037" name="Google Shape;1037;p19"/>
          <p:cNvPicPr preferRelativeResize="0"/>
          <p:nvPr/>
        </p:nvPicPr>
        <p:blipFill rotWithShape="1">
          <a:blip r:embed="rId3">
            <a:alphaModFix/>
          </a:blip>
          <a:srcRect b="0" l="0" r="0" t="0"/>
          <a:stretch/>
        </p:blipFill>
        <p:spPr>
          <a:xfrm>
            <a:off x="8613557" y="635000"/>
            <a:ext cx="3578444" cy="556577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038" name="Google Shape;1038;p19"/>
          <p:cNvSpPr/>
          <p:nvPr/>
        </p:nvSpPr>
        <p:spPr>
          <a:xfrm flipH="1">
            <a:off x="296267" y="1869002"/>
            <a:ext cx="9944888" cy="404075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039" name="Google Shape;1039;p19"/>
          <p:cNvSpPr txBox="1"/>
          <p:nvPr/>
        </p:nvSpPr>
        <p:spPr>
          <a:xfrm>
            <a:off x="296269" y="385036"/>
            <a:ext cx="4107215"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Hemólise de escape</a:t>
            </a:r>
            <a:endParaRPr b="1" baseline="30000" i="0" sz="3600" u="none" cap="none" strike="noStrike">
              <a:solidFill>
                <a:srgbClr val="830051"/>
              </a:solidFill>
              <a:latin typeface="Lustria"/>
              <a:ea typeface="Lustria"/>
              <a:cs typeface="Lustria"/>
              <a:sym typeface="Lustria"/>
            </a:endParaRPr>
          </a:p>
        </p:txBody>
      </p:sp>
      <p:sp>
        <p:nvSpPr>
          <p:cNvPr id="1040" name="Google Shape;1040;p19"/>
          <p:cNvSpPr txBox="1"/>
          <p:nvPr/>
        </p:nvSpPr>
        <p:spPr>
          <a:xfrm>
            <a:off x="296269" y="792070"/>
            <a:ext cx="7028399"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Ativação do complemento por fatores externos</a:t>
            </a:r>
            <a:endParaRPr b="0" baseline="30000" i="0" sz="2800" u="none" cap="none" strike="noStrike">
              <a:solidFill>
                <a:srgbClr val="003865"/>
              </a:solidFill>
              <a:latin typeface="Calibri"/>
              <a:ea typeface="Calibri"/>
              <a:cs typeface="Calibri"/>
              <a:sym typeface="Calibri"/>
            </a:endParaRPr>
          </a:p>
        </p:txBody>
      </p:sp>
      <p:sp>
        <p:nvSpPr>
          <p:cNvPr id="1041" name="Google Shape;1041;p1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Risitano AM and Rotoli B. Biologics 2008;2:205–222; | 2. Rosse WF and Nishimura J. Int J Hematol 2003;77:113–120. </a:t>
            </a:r>
            <a:endParaRPr/>
          </a:p>
        </p:txBody>
      </p:sp>
      <p:sp>
        <p:nvSpPr>
          <p:cNvPr id="1042" name="Google Shape;1042;p19"/>
          <p:cNvSpPr/>
          <p:nvPr/>
        </p:nvSpPr>
        <p:spPr>
          <a:xfrm>
            <a:off x="-196486" y="1722324"/>
            <a:ext cx="9429388" cy="106404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43" name="Google Shape;1043;p19"/>
          <p:cNvSpPr/>
          <p:nvPr/>
        </p:nvSpPr>
        <p:spPr>
          <a:xfrm>
            <a:off x="5310847" y="4548603"/>
            <a:ext cx="1008254" cy="1008259"/>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44" name="Google Shape;1044;p19"/>
          <p:cNvSpPr txBox="1"/>
          <p:nvPr/>
        </p:nvSpPr>
        <p:spPr>
          <a:xfrm>
            <a:off x="296269" y="1949025"/>
            <a:ext cx="8864996" cy="690638"/>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Fatores externos </a:t>
            </a:r>
            <a:r>
              <a:rPr b="0" i="0" lang="pt-BR" sz="2400" u="none" cap="none" strike="noStrike">
                <a:solidFill>
                  <a:srgbClr val="FFFFFF"/>
                </a:solidFill>
                <a:latin typeface="Calibri"/>
                <a:ea typeface="Calibri"/>
                <a:cs typeface="Calibri"/>
                <a:sym typeface="Calibri"/>
              </a:rPr>
              <a:t>ativam tanto a via clássica, como a via alternativa do complemento, e podem causar hemólise de escape¹</a:t>
            </a:r>
            <a:endParaRPr/>
          </a:p>
        </p:txBody>
      </p:sp>
      <p:sp>
        <p:nvSpPr>
          <p:cNvPr id="1045" name="Google Shape;1045;p19"/>
          <p:cNvSpPr/>
          <p:nvPr/>
        </p:nvSpPr>
        <p:spPr>
          <a:xfrm>
            <a:off x="1737526" y="3305916"/>
            <a:ext cx="3187359" cy="867930"/>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DB3040"/>
              </a:buClr>
              <a:buSzPts val="1400"/>
              <a:buFont typeface="Calibri"/>
              <a:buNone/>
            </a:pPr>
            <a:r>
              <a:rPr b="0" i="0" lang="pt-BR" sz="1400" u="none" cap="none" strike="noStrike">
                <a:solidFill>
                  <a:srgbClr val="3F4444"/>
                </a:solidFill>
                <a:latin typeface="Calibri"/>
                <a:ea typeface="Calibri"/>
                <a:cs typeface="Calibri"/>
                <a:sym typeface="Calibri"/>
              </a:rPr>
              <a:t>Hemólises mais graves causadas por </a:t>
            </a:r>
            <a:r>
              <a:rPr b="1" i="0" lang="pt-BR" sz="1400" u="none" cap="none" strike="noStrike">
                <a:solidFill>
                  <a:srgbClr val="3F4444"/>
                </a:solidFill>
                <a:latin typeface="Calibri"/>
                <a:ea typeface="Calibri"/>
                <a:cs typeface="Calibri"/>
                <a:sym typeface="Calibri"/>
              </a:rPr>
              <a:t>inflamação gastrointestinal, geralmente gastroenterite viral</a:t>
            </a:r>
            <a:r>
              <a:rPr b="0" i="0" lang="pt-BR" sz="1400" u="none" cap="none" strike="noStrike">
                <a:solidFill>
                  <a:srgbClr val="3F4444"/>
                </a:solidFill>
                <a:latin typeface="Calibri"/>
                <a:ea typeface="Calibri"/>
                <a:cs typeface="Calibri"/>
                <a:sym typeface="Calibri"/>
              </a:rPr>
              <a:t>, que provavelmente leva a danos renais agudos</a:t>
            </a:r>
            <a:endParaRPr/>
          </a:p>
        </p:txBody>
      </p:sp>
      <p:sp>
        <p:nvSpPr>
          <p:cNvPr id="1046" name="Google Shape;1046;p19"/>
          <p:cNvSpPr/>
          <p:nvPr/>
        </p:nvSpPr>
        <p:spPr>
          <a:xfrm>
            <a:off x="1737526" y="3002778"/>
            <a:ext cx="2930141" cy="374461"/>
          </a:xfrm>
          <a:prstGeom prst="rect">
            <a:avLst/>
          </a:prstGeom>
          <a:noFill/>
          <a:ln>
            <a:noFill/>
          </a:ln>
        </p:spPr>
        <p:txBody>
          <a:bodyPr anchorCtr="0" anchor="t" bIns="45700" lIns="91425" spcFirstLastPara="1" rIns="91425" wrap="square" tIns="45700">
            <a:spAutoFit/>
          </a:bodyPr>
          <a:lstStyle/>
          <a:p>
            <a:pPr indent="0" lvl="0" marL="0" marR="0" rtl="0" algn="l">
              <a:lnSpc>
                <a:spcPct val="127777"/>
              </a:lnSpc>
              <a:spcBef>
                <a:spcPts val="0"/>
              </a:spcBef>
              <a:spcAft>
                <a:spcPts val="0"/>
              </a:spcAft>
              <a:buClr>
                <a:srgbClr val="DB3040"/>
              </a:buClr>
              <a:buSzPts val="1800"/>
              <a:buFont typeface="Lustria"/>
              <a:buNone/>
            </a:pPr>
            <a:r>
              <a:rPr b="1" i="0" lang="pt-BR" sz="1800" u="none" cap="none" strike="noStrike">
                <a:solidFill>
                  <a:srgbClr val="003865"/>
                </a:solidFill>
                <a:latin typeface="Lustria"/>
                <a:ea typeface="Lustria"/>
                <a:cs typeface="Lustria"/>
                <a:sym typeface="Lustria"/>
              </a:rPr>
              <a:t>Infecções virais²</a:t>
            </a:r>
            <a:endParaRPr/>
          </a:p>
        </p:txBody>
      </p:sp>
      <p:sp>
        <p:nvSpPr>
          <p:cNvPr id="1047" name="Google Shape;1047;p19"/>
          <p:cNvSpPr/>
          <p:nvPr/>
        </p:nvSpPr>
        <p:spPr>
          <a:xfrm>
            <a:off x="1737526" y="4801992"/>
            <a:ext cx="2803771" cy="867930"/>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DB3040"/>
              </a:buClr>
              <a:buSzPts val="1400"/>
              <a:buFont typeface="Calibri"/>
              <a:buNone/>
            </a:pPr>
            <a:r>
              <a:rPr b="0" i="0" lang="pt-BR" sz="1400" u="none" cap="none" strike="noStrike">
                <a:solidFill>
                  <a:srgbClr val="3F4444"/>
                </a:solidFill>
                <a:latin typeface="Calibri"/>
                <a:ea typeface="Calibri"/>
                <a:cs typeface="Calibri"/>
                <a:sym typeface="Calibri"/>
              </a:rPr>
              <a:t>Ex.: </a:t>
            </a:r>
            <a:r>
              <a:rPr b="1" i="0" lang="pt-BR" sz="1400" u="none" cap="none" strike="noStrike">
                <a:solidFill>
                  <a:srgbClr val="3F4444"/>
                </a:solidFill>
                <a:latin typeface="Calibri"/>
                <a:ea typeface="Calibri"/>
                <a:cs typeface="Calibri"/>
                <a:sym typeface="Calibri"/>
              </a:rPr>
              <a:t>mononucleose infecciosa por vírus Epstein-Barr </a:t>
            </a:r>
            <a:r>
              <a:rPr b="0" i="0" lang="pt-BR" sz="1400" u="none" cap="none" strike="noStrike">
                <a:solidFill>
                  <a:srgbClr val="3F4444"/>
                </a:solidFill>
                <a:latin typeface="Calibri"/>
                <a:ea typeface="Calibri"/>
                <a:cs typeface="Calibri"/>
                <a:sym typeface="Calibri"/>
              </a:rPr>
              <a:t>gera baixo nível de anticorpos, o que pode ser o gatilho de hemólise grave em HPN </a:t>
            </a:r>
            <a:endParaRPr/>
          </a:p>
        </p:txBody>
      </p:sp>
      <p:sp>
        <p:nvSpPr>
          <p:cNvPr id="1048" name="Google Shape;1048;p19"/>
          <p:cNvSpPr/>
          <p:nvPr/>
        </p:nvSpPr>
        <p:spPr>
          <a:xfrm>
            <a:off x="1737526" y="4495325"/>
            <a:ext cx="2803771" cy="374461"/>
          </a:xfrm>
          <a:prstGeom prst="rect">
            <a:avLst/>
          </a:prstGeom>
          <a:noFill/>
          <a:ln>
            <a:noFill/>
          </a:ln>
        </p:spPr>
        <p:txBody>
          <a:bodyPr anchorCtr="0" anchor="t" bIns="45700" lIns="91425" spcFirstLastPara="1" rIns="91425" wrap="square" tIns="45700">
            <a:spAutoFit/>
          </a:bodyPr>
          <a:lstStyle/>
          <a:p>
            <a:pPr indent="0" lvl="0" marL="0" marR="0" rtl="0" algn="l">
              <a:lnSpc>
                <a:spcPct val="127777"/>
              </a:lnSpc>
              <a:spcBef>
                <a:spcPts val="0"/>
              </a:spcBef>
              <a:spcAft>
                <a:spcPts val="0"/>
              </a:spcAft>
              <a:buClr>
                <a:srgbClr val="DB3040"/>
              </a:buClr>
              <a:buSzPts val="1800"/>
              <a:buFont typeface="Lustria"/>
              <a:buNone/>
            </a:pPr>
            <a:r>
              <a:rPr b="1" i="0" lang="pt-BR" sz="1800" u="none" cap="none" strike="noStrike">
                <a:solidFill>
                  <a:srgbClr val="003865"/>
                </a:solidFill>
                <a:latin typeface="Lustria"/>
                <a:ea typeface="Lustria"/>
                <a:cs typeface="Lustria"/>
                <a:sym typeface="Lustria"/>
              </a:rPr>
              <a:t>Reações imunes²</a:t>
            </a:r>
            <a:endParaRPr/>
          </a:p>
        </p:txBody>
      </p:sp>
      <p:sp>
        <p:nvSpPr>
          <p:cNvPr id="1049" name="Google Shape;1049;p19"/>
          <p:cNvSpPr/>
          <p:nvPr/>
        </p:nvSpPr>
        <p:spPr>
          <a:xfrm>
            <a:off x="6281971" y="3365496"/>
            <a:ext cx="3062337" cy="674031"/>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DB3040"/>
              </a:buClr>
              <a:buSzPts val="1400"/>
              <a:buFont typeface="Calibri"/>
              <a:buNone/>
            </a:pPr>
            <a:r>
              <a:rPr b="0" i="0" lang="pt-BR" sz="1400" u="none" cap="none" strike="noStrike">
                <a:solidFill>
                  <a:srgbClr val="3F4444"/>
                </a:solidFill>
                <a:latin typeface="Calibri"/>
                <a:ea typeface="Calibri"/>
                <a:cs typeface="Calibri"/>
                <a:sym typeface="Calibri"/>
              </a:rPr>
              <a:t>São criadas para causar </a:t>
            </a:r>
            <a:r>
              <a:rPr b="1" i="0" lang="pt-BR" sz="1400" u="none" cap="none" strike="noStrike">
                <a:solidFill>
                  <a:srgbClr val="3F4444"/>
                </a:solidFill>
                <a:latin typeface="Calibri"/>
                <a:ea typeface="Calibri"/>
                <a:cs typeface="Calibri"/>
                <a:sym typeface="Calibri"/>
              </a:rPr>
              <a:t>reações imunológicas limitadas</a:t>
            </a:r>
            <a:r>
              <a:rPr b="0" i="0" lang="pt-BR" sz="1400" u="none" cap="none" strike="noStrike">
                <a:solidFill>
                  <a:srgbClr val="3F4444"/>
                </a:solidFill>
                <a:latin typeface="Calibri"/>
                <a:ea typeface="Calibri"/>
                <a:cs typeface="Calibri"/>
                <a:sym typeface="Calibri"/>
              </a:rPr>
              <a:t>, mas essas reações podem ativar o complemento</a:t>
            </a:r>
            <a:endParaRPr/>
          </a:p>
        </p:txBody>
      </p:sp>
      <p:sp>
        <p:nvSpPr>
          <p:cNvPr id="1050" name="Google Shape;1050;p19"/>
          <p:cNvSpPr/>
          <p:nvPr/>
        </p:nvSpPr>
        <p:spPr>
          <a:xfrm>
            <a:off x="6281972" y="3062358"/>
            <a:ext cx="2875092" cy="374461"/>
          </a:xfrm>
          <a:prstGeom prst="rect">
            <a:avLst/>
          </a:prstGeom>
          <a:noFill/>
          <a:ln>
            <a:noFill/>
          </a:ln>
        </p:spPr>
        <p:txBody>
          <a:bodyPr anchorCtr="0" anchor="t" bIns="45700" lIns="91425" spcFirstLastPara="1" rIns="91425" wrap="square" tIns="45700">
            <a:spAutoFit/>
          </a:bodyPr>
          <a:lstStyle/>
          <a:p>
            <a:pPr indent="0" lvl="0" marL="0" marR="0" rtl="0" algn="l">
              <a:lnSpc>
                <a:spcPct val="127777"/>
              </a:lnSpc>
              <a:spcBef>
                <a:spcPts val="0"/>
              </a:spcBef>
              <a:spcAft>
                <a:spcPts val="0"/>
              </a:spcAft>
              <a:buClr>
                <a:srgbClr val="DB3040"/>
              </a:buClr>
              <a:buSzPts val="1800"/>
              <a:buFont typeface="Lustria"/>
              <a:buNone/>
            </a:pPr>
            <a:r>
              <a:rPr b="1" i="0" lang="pt-BR" sz="1800" u="none" cap="none" strike="noStrike">
                <a:solidFill>
                  <a:srgbClr val="003865"/>
                </a:solidFill>
                <a:latin typeface="Lustria"/>
                <a:ea typeface="Lustria"/>
                <a:cs typeface="Lustria"/>
                <a:sym typeface="Lustria"/>
              </a:rPr>
              <a:t>Imunizações e vacinas²</a:t>
            </a:r>
            <a:endParaRPr/>
          </a:p>
        </p:txBody>
      </p:sp>
      <p:sp>
        <p:nvSpPr>
          <p:cNvPr id="1051" name="Google Shape;1051;p19"/>
          <p:cNvSpPr/>
          <p:nvPr/>
        </p:nvSpPr>
        <p:spPr>
          <a:xfrm>
            <a:off x="6319101" y="4683827"/>
            <a:ext cx="3818674" cy="1061829"/>
          </a:xfrm>
          <a:prstGeom prst="rect">
            <a:avLst/>
          </a:prstGeom>
          <a:noFill/>
          <a:ln>
            <a:noFill/>
          </a:ln>
        </p:spPr>
        <p:txBody>
          <a:bodyPr anchorCtr="0" anchor="t" bIns="45700" lIns="91425" spcFirstLastPara="1" rIns="36000" wrap="square" tIns="45700">
            <a:spAutoFit/>
          </a:bodyPr>
          <a:lstStyle/>
          <a:p>
            <a:pPr indent="0" lvl="0" marL="0" marR="0" rtl="0" algn="l">
              <a:lnSpc>
                <a:spcPct val="90000"/>
              </a:lnSpc>
              <a:spcBef>
                <a:spcPts val="0"/>
              </a:spcBef>
              <a:spcAft>
                <a:spcPts val="0"/>
              </a:spcAft>
              <a:buClr>
                <a:srgbClr val="DB3040"/>
              </a:buClr>
              <a:buSzPts val="1400"/>
              <a:buFont typeface="Calibri"/>
              <a:buNone/>
            </a:pPr>
            <a:r>
              <a:rPr b="0" i="0" lang="pt-BR" sz="1400" u="none" cap="none" strike="noStrike">
                <a:solidFill>
                  <a:srgbClr val="3F4444"/>
                </a:solidFill>
                <a:latin typeface="Calibri"/>
                <a:ea typeface="Calibri"/>
                <a:cs typeface="Calibri"/>
                <a:sym typeface="Calibri"/>
              </a:rPr>
              <a:t>Em pacientes com HPN, </a:t>
            </a:r>
            <a:r>
              <a:rPr b="1" i="0" lang="pt-BR" sz="1400" u="none" cap="none" strike="noStrike">
                <a:solidFill>
                  <a:srgbClr val="3F4444"/>
                </a:solidFill>
                <a:latin typeface="Calibri"/>
                <a:ea typeface="Calibri"/>
                <a:cs typeface="Calibri"/>
                <a:sym typeface="Calibri"/>
              </a:rPr>
              <a:t>as transfusões podem causar um pico de hemólise</a:t>
            </a:r>
            <a:r>
              <a:rPr b="0" i="0" lang="pt-BR" sz="1400" u="none" cap="none" strike="noStrike">
                <a:solidFill>
                  <a:srgbClr val="3F4444"/>
                </a:solidFill>
                <a:latin typeface="Calibri"/>
                <a:ea typeface="Calibri"/>
                <a:cs typeface="Calibri"/>
                <a:sym typeface="Calibri"/>
              </a:rPr>
              <a:t>. Evidências sugerem que a reação se deve à ativação do complemento por reações imunes envolvendo leucócitos </a:t>
            </a:r>
            <a:br>
              <a:rPr b="0" i="0" lang="pt-BR" sz="1400" u="none" cap="none" strike="noStrike">
                <a:solidFill>
                  <a:srgbClr val="3F4444"/>
                </a:solidFill>
                <a:latin typeface="Calibri"/>
                <a:ea typeface="Calibri"/>
                <a:cs typeface="Calibri"/>
                <a:sym typeface="Calibri"/>
              </a:rPr>
            </a:br>
            <a:r>
              <a:rPr b="0" i="0" lang="pt-BR" sz="1400" u="none" cap="none" strike="noStrike">
                <a:solidFill>
                  <a:srgbClr val="3F4444"/>
                </a:solidFill>
                <a:latin typeface="Calibri"/>
                <a:ea typeface="Calibri"/>
                <a:cs typeface="Calibri"/>
                <a:sym typeface="Calibri"/>
              </a:rPr>
              <a:t>ou proteínas plasmáticas</a:t>
            </a:r>
            <a:endParaRPr/>
          </a:p>
        </p:txBody>
      </p:sp>
      <p:sp>
        <p:nvSpPr>
          <p:cNvPr id="1052" name="Google Shape;1052;p19"/>
          <p:cNvSpPr/>
          <p:nvPr/>
        </p:nvSpPr>
        <p:spPr>
          <a:xfrm>
            <a:off x="6319101" y="4377160"/>
            <a:ext cx="1857751" cy="374461"/>
          </a:xfrm>
          <a:prstGeom prst="rect">
            <a:avLst/>
          </a:prstGeom>
          <a:noFill/>
          <a:ln>
            <a:noFill/>
          </a:ln>
        </p:spPr>
        <p:txBody>
          <a:bodyPr anchorCtr="0" anchor="t" bIns="45700" lIns="91425" spcFirstLastPara="1" rIns="91425" wrap="square" tIns="45700">
            <a:spAutoFit/>
          </a:bodyPr>
          <a:lstStyle/>
          <a:p>
            <a:pPr indent="0" lvl="0" marL="0" marR="0" rtl="0" algn="l">
              <a:lnSpc>
                <a:spcPct val="127777"/>
              </a:lnSpc>
              <a:spcBef>
                <a:spcPts val="0"/>
              </a:spcBef>
              <a:spcAft>
                <a:spcPts val="0"/>
              </a:spcAft>
              <a:buClr>
                <a:srgbClr val="DB3040"/>
              </a:buClr>
              <a:buSzPts val="1800"/>
              <a:buFont typeface="Lustria"/>
              <a:buNone/>
            </a:pPr>
            <a:r>
              <a:rPr b="1" i="0" lang="pt-BR" sz="1800" u="none" cap="none" strike="noStrike">
                <a:solidFill>
                  <a:srgbClr val="003865"/>
                </a:solidFill>
                <a:latin typeface="Lustria"/>
                <a:ea typeface="Lustria"/>
                <a:cs typeface="Lustria"/>
                <a:sym typeface="Lustria"/>
              </a:rPr>
              <a:t>Transfusão²</a:t>
            </a:r>
            <a:endParaRPr/>
          </a:p>
        </p:txBody>
      </p:sp>
      <p:sp>
        <p:nvSpPr>
          <p:cNvPr id="1053" name="Google Shape;1053;p19"/>
          <p:cNvSpPr/>
          <p:nvPr/>
        </p:nvSpPr>
        <p:spPr>
          <a:xfrm>
            <a:off x="5246951" y="3067645"/>
            <a:ext cx="1008254" cy="1008259"/>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54" name="Google Shape;1054;p19"/>
          <p:cNvSpPr/>
          <p:nvPr/>
        </p:nvSpPr>
        <p:spPr>
          <a:xfrm>
            <a:off x="707755" y="4516266"/>
            <a:ext cx="1008254" cy="1008259"/>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55" name="Google Shape;1055;p19"/>
          <p:cNvSpPr/>
          <p:nvPr/>
        </p:nvSpPr>
        <p:spPr>
          <a:xfrm>
            <a:off x="710552" y="3024952"/>
            <a:ext cx="1008254" cy="1008259"/>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056" name="Google Shape;1056;p19"/>
          <p:cNvPicPr preferRelativeResize="0"/>
          <p:nvPr/>
        </p:nvPicPr>
        <p:blipFill rotWithShape="1">
          <a:blip r:embed="rId4">
            <a:alphaModFix/>
          </a:blip>
          <a:srcRect b="0" l="0" r="0" t="0"/>
          <a:stretch/>
        </p:blipFill>
        <p:spPr>
          <a:xfrm>
            <a:off x="5402444" y="4651611"/>
            <a:ext cx="744098" cy="744098"/>
          </a:xfrm>
          <a:prstGeom prst="rect">
            <a:avLst/>
          </a:prstGeom>
          <a:noFill/>
          <a:ln>
            <a:noFill/>
          </a:ln>
        </p:spPr>
      </p:pic>
      <p:pic>
        <p:nvPicPr>
          <p:cNvPr id="1057" name="Google Shape;1057;p19"/>
          <p:cNvPicPr preferRelativeResize="0"/>
          <p:nvPr/>
        </p:nvPicPr>
        <p:blipFill rotWithShape="1">
          <a:blip r:embed="rId5">
            <a:alphaModFix/>
          </a:blip>
          <a:srcRect b="0" l="0" r="0" t="0"/>
          <a:stretch/>
        </p:blipFill>
        <p:spPr>
          <a:xfrm>
            <a:off x="830337" y="4647136"/>
            <a:ext cx="753049" cy="753049"/>
          </a:xfrm>
          <a:prstGeom prst="rect">
            <a:avLst/>
          </a:prstGeom>
          <a:noFill/>
          <a:ln>
            <a:noFill/>
          </a:ln>
        </p:spPr>
      </p:pic>
      <p:pic>
        <p:nvPicPr>
          <p:cNvPr id="1058" name="Google Shape;1058;p19"/>
          <p:cNvPicPr preferRelativeResize="0"/>
          <p:nvPr/>
        </p:nvPicPr>
        <p:blipFill rotWithShape="1">
          <a:blip r:embed="rId6">
            <a:alphaModFix/>
          </a:blip>
          <a:srcRect b="0" l="0" r="0" t="0"/>
          <a:stretch/>
        </p:blipFill>
        <p:spPr>
          <a:xfrm>
            <a:off x="5418542" y="3170330"/>
            <a:ext cx="711902" cy="711902"/>
          </a:xfrm>
          <a:prstGeom prst="rect">
            <a:avLst/>
          </a:prstGeom>
          <a:noFill/>
          <a:ln>
            <a:noFill/>
          </a:ln>
        </p:spPr>
      </p:pic>
      <p:pic>
        <p:nvPicPr>
          <p:cNvPr id="1059" name="Google Shape;1059;p19"/>
          <p:cNvPicPr preferRelativeResize="0"/>
          <p:nvPr/>
        </p:nvPicPr>
        <p:blipFill rotWithShape="1">
          <a:blip r:embed="rId7">
            <a:alphaModFix/>
          </a:blip>
          <a:srcRect b="0" l="0" r="0" t="0"/>
          <a:stretch/>
        </p:blipFill>
        <p:spPr>
          <a:xfrm>
            <a:off x="830337" y="3138931"/>
            <a:ext cx="774700" cy="774700"/>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38"/>
                                        </p:tgtEl>
                                        <p:attrNameLst>
                                          <p:attrName>style.visibility</p:attrName>
                                        </p:attrNameLst>
                                      </p:cBhvr>
                                      <p:to>
                                        <p:strVal val="visible"/>
                                      </p:to>
                                    </p:set>
                                    <p:animEffect filter="fade" transition="in">
                                      <p:cBhvr>
                                        <p:cTn dur="500"/>
                                        <p:tgtEl>
                                          <p:spTgt spid="1038"/>
                                        </p:tgtEl>
                                      </p:cBhvr>
                                    </p:animEffect>
                                  </p:childTnLst>
                                </p:cTn>
                              </p:par>
                              <p:par>
                                <p:cTn fill="hold" nodeType="withEffect" presetClass="entr" presetID="2" presetSubtype="8">
                                  <p:stCondLst>
                                    <p:cond delay="0"/>
                                  </p:stCondLst>
                                  <p:childTnLst>
                                    <p:set>
                                      <p:cBhvr>
                                        <p:cTn dur="1" fill="hold">
                                          <p:stCondLst>
                                            <p:cond delay="0"/>
                                          </p:stCondLst>
                                        </p:cTn>
                                        <p:tgtEl>
                                          <p:spTgt spid="1042"/>
                                        </p:tgtEl>
                                        <p:attrNameLst>
                                          <p:attrName>style.visibility</p:attrName>
                                        </p:attrNameLst>
                                      </p:cBhvr>
                                      <p:to>
                                        <p:strVal val="visible"/>
                                      </p:to>
                                    </p:set>
                                    <p:anim calcmode="lin" valueType="num">
                                      <p:cBhvr additive="base">
                                        <p:cTn dur="500"/>
                                        <p:tgtEl>
                                          <p:spTgt spid="1042"/>
                                        </p:tgtEl>
                                        <p:attrNameLst>
                                          <p:attrName>ppt_x</p:attrName>
                                        </p:attrNameLst>
                                      </p:cBhvr>
                                      <p:tavLst>
                                        <p:tav fmla="" tm="0">
                                          <p:val>
                                            <p:strVal val="#ppt_x-1"/>
                                          </p:val>
                                        </p:tav>
                                        <p:tav fmla="" tm="100000">
                                          <p:val>
                                            <p:strVal val="#ppt_x"/>
                                          </p:val>
                                        </p:tav>
                                      </p:tavLst>
                                    </p:anim>
                                  </p:childTnLst>
                                </p:cTn>
                              </p:par>
                              <p:par>
                                <p:cTn fill="hold" nodeType="withEffect" presetClass="entr" presetID="23" presetSubtype="16">
                                  <p:stCondLst>
                                    <p:cond delay="0"/>
                                  </p:stCondLst>
                                  <p:childTnLst>
                                    <p:set>
                                      <p:cBhvr>
                                        <p:cTn dur="1" fill="hold">
                                          <p:stCondLst>
                                            <p:cond delay="0"/>
                                          </p:stCondLst>
                                        </p:cTn>
                                        <p:tgtEl>
                                          <p:spTgt spid="1059"/>
                                        </p:tgtEl>
                                        <p:attrNameLst>
                                          <p:attrName>style.visibility</p:attrName>
                                        </p:attrNameLst>
                                      </p:cBhvr>
                                      <p:to>
                                        <p:strVal val="visible"/>
                                      </p:to>
                                    </p:set>
                                    <p:anim calcmode="lin" valueType="num">
                                      <p:cBhvr additive="base">
                                        <p:cTn dur="500"/>
                                        <p:tgtEl>
                                          <p:spTgt spid="1059"/>
                                        </p:tgtEl>
                                        <p:attrNameLst>
                                          <p:attrName>ppt_w</p:attrName>
                                        </p:attrNameLst>
                                      </p:cBhvr>
                                      <p:tavLst>
                                        <p:tav fmla="" tm="0">
                                          <p:val>
                                            <p:strVal val="0"/>
                                          </p:val>
                                        </p:tav>
                                        <p:tav fmla="" tm="100000">
                                          <p:val>
                                            <p:strVal val="#ppt_w"/>
                                          </p:val>
                                        </p:tav>
                                      </p:tavLst>
                                    </p:anim>
                                    <p:anim calcmode="lin" valueType="num">
                                      <p:cBhvr additive="base">
                                        <p:cTn dur="500"/>
                                        <p:tgtEl>
                                          <p:spTgt spid="105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058"/>
                                        </p:tgtEl>
                                        <p:attrNameLst>
                                          <p:attrName>style.visibility</p:attrName>
                                        </p:attrNameLst>
                                      </p:cBhvr>
                                      <p:to>
                                        <p:strVal val="visible"/>
                                      </p:to>
                                    </p:set>
                                    <p:anim calcmode="lin" valueType="num">
                                      <p:cBhvr additive="base">
                                        <p:cTn dur="500"/>
                                        <p:tgtEl>
                                          <p:spTgt spid="1058"/>
                                        </p:tgtEl>
                                        <p:attrNameLst>
                                          <p:attrName>ppt_w</p:attrName>
                                        </p:attrNameLst>
                                      </p:cBhvr>
                                      <p:tavLst>
                                        <p:tav fmla="" tm="0">
                                          <p:val>
                                            <p:strVal val="0"/>
                                          </p:val>
                                        </p:tav>
                                        <p:tav fmla="" tm="100000">
                                          <p:val>
                                            <p:strVal val="#ppt_w"/>
                                          </p:val>
                                        </p:tav>
                                      </p:tavLst>
                                    </p:anim>
                                    <p:anim calcmode="lin" valueType="num">
                                      <p:cBhvr additive="base">
                                        <p:cTn dur="500"/>
                                        <p:tgtEl>
                                          <p:spTgt spid="105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057"/>
                                        </p:tgtEl>
                                        <p:attrNameLst>
                                          <p:attrName>style.visibility</p:attrName>
                                        </p:attrNameLst>
                                      </p:cBhvr>
                                      <p:to>
                                        <p:strVal val="visible"/>
                                      </p:to>
                                    </p:set>
                                    <p:anim calcmode="lin" valueType="num">
                                      <p:cBhvr additive="base">
                                        <p:cTn dur="500"/>
                                        <p:tgtEl>
                                          <p:spTgt spid="1057"/>
                                        </p:tgtEl>
                                        <p:attrNameLst>
                                          <p:attrName>ppt_w</p:attrName>
                                        </p:attrNameLst>
                                      </p:cBhvr>
                                      <p:tavLst>
                                        <p:tav fmla="" tm="0">
                                          <p:val>
                                            <p:strVal val="0"/>
                                          </p:val>
                                        </p:tav>
                                        <p:tav fmla="" tm="100000">
                                          <p:val>
                                            <p:strVal val="#ppt_w"/>
                                          </p:val>
                                        </p:tav>
                                      </p:tavLst>
                                    </p:anim>
                                    <p:anim calcmode="lin" valueType="num">
                                      <p:cBhvr additive="base">
                                        <p:cTn dur="500"/>
                                        <p:tgtEl>
                                          <p:spTgt spid="105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056"/>
                                        </p:tgtEl>
                                        <p:attrNameLst>
                                          <p:attrName>style.visibility</p:attrName>
                                        </p:attrNameLst>
                                      </p:cBhvr>
                                      <p:to>
                                        <p:strVal val="visible"/>
                                      </p:to>
                                    </p:set>
                                    <p:anim calcmode="lin" valueType="num">
                                      <p:cBhvr additive="base">
                                        <p:cTn dur="500"/>
                                        <p:tgtEl>
                                          <p:spTgt spid="1056"/>
                                        </p:tgtEl>
                                        <p:attrNameLst>
                                          <p:attrName>ppt_w</p:attrName>
                                        </p:attrNameLst>
                                      </p:cBhvr>
                                      <p:tavLst>
                                        <p:tav fmla="" tm="0">
                                          <p:val>
                                            <p:strVal val="0"/>
                                          </p:val>
                                        </p:tav>
                                        <p:tav fmla="" tm="100000">
                                          <p:val>
                                            <p:strVal val="#ppt_w"/>
                                          </p:val>
                                        </p:tav>
                                      </p:tavLst>
                                    </p:anim>
                                    <p:anim calcmode="lin" valueType="num">
                                      <p:cBhvr additive="base">
                                        <p:cTn dur="500"/>
                                        <p:tgtEl>
                                          <p:spTgt spid="105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054"/>
                                        </p:tgtEl>
                                        <p:attrNameLst>
                                          <p:attrName>style.visibility</p:attrName>
                                        </p:attrNameLst>
                                      </p:cBhvr>
                                      <p:to>
                                        <p:strVal val="visible"/>
                                      </p:to>
                                    </p:set>
                                    <p:anim calcmode="lin" valueType="num">
                                      <p:cBhvr additive="base">
                                        <p:cTn dur="500"/>
                                        <p:tgtEl>
                                          <p:spTgt spid="1054"/>
                                        </p:tgtEl>
                                        <p:attrNameLst>
                                          <p:attrName>ppt_w</p:attrName>
                                        </p:attrNameLst>
                                      </p:cBhvr>
                                      <p:tavLst>
                                        <p:tav fmla="" tm="0">
                                          <p:val>
                                            <p:strVal val="0"/>
                                          </p:val>
                                        </p:tav>
                                        <p:tav fmla="" tm="100000">
                                          <p:val>
                                            <p:strVal val="#ppt_w"/>
                                          </p:val>
                                        </p:tav>
                                      </p:tavLst>
                                    </p:anim>
                                    <p:anim calcmode="lin" valueType="num">
                                      <p:cBhvr additive="base">
                                        <p:cTn dur="500"/>
                                        <p:tgtEl>
                                          <p:spTgt spid="105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055"/>
                                        </p:tgtEl>
                                        <p:attrNameLst>
                                          <p:attrName>style.visibility</p:attrName>
                                        </p:attrNameLst>
                                      </p:cBhvr>
                                      <p:to>
                                        <p:strVal val="visible"/>
                                      </p:to>
                                    </p:set>
                                    <p:anim calcmode="lin" valueType="num">
                                      <p:cBhvr additive="base">
                                        <p:cTn dur="500"/>
                                        <p:tgtEl>
                                          <p:spTgt spid="1055"/>
                                        </p:tgtEl>
                                        <p:attrNameLst>
                                          <p:attrName>ppt_w</p:attrName>
                                        </p:attrNameLst>
                                      </p:cBhvr>
                                      <p:tavLst>
                                        <p:tav fmla="" tm="0">
                                          <p:val>
                                            <p:strVal val="0"/>
                                          </p:val>
                                        </p:tav>
                                        <p:tav fmla="" tm="100000">
                                          <p:val>
                                            <p:strVal val="#ppt_w"/>
                                          </p:val>
                                        </p:tav>
                                      </p:tavLst>
                                    </p:anim>
                                    <p:anim calcmode="lin" valueType="num">
                                      <p:cBhvr additive="base">
                                        <p:cTn dur="500"/>
                                        <p:tgtEl>
                                          <p:spTgt spid="105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043"/>
                                        </p:tgtEl>
                                        <p:attrNameLst>
                                          <p:attrName>style.visibility</p:attrName>
                                        </p:attrNameLst>
                                      </p:cBhvr>
                                      <p:to>
                                        <p:strVal val="visible"/>
                                      </p:to>
                                    </p:set>
                                    <p:anim calcmode="lin" valueType="num">
                                      <p:cBhvr additive="base">
                                        <p:cTn dur="500"/>
                                        <p:tgtEl>
                                          <p:spTgt spid="1043"/>
                                        </p:tgtEl>
                                        <p:attrNameLst>
                                          <p:attrName>ppt_w</p:attrName>
                                        </p:attrNameLst>
                                      </p:cBhvr>
                                      <p:tavLst>
                                        <p:tav fmla="" tm="0">
                                          <p:val>
                                            <p:strVal val="0"/>
                                          </p:val>
                                        </p:tav>
                                        <p:tav fmla="" tm="100000">
                                          <p:val>
                                            <p:strVal val="#ppt_w"/>
                                          </p:val>
                                        </p:tav>
                                      </p:tavLst>
                                    </p:anim>
                                    <p:anim calcmode="lin" valueType="num">
                                      <p:cBhvr additive="base">
                                        <p:cTn dur="500"/>
                                        <p:tgtEl>
                                          <p:spTgt spid="104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053"/>
                                        </p:tgtEl>
                                        <p:attrNameLst>
                                          <p:attrName>style.visibility</p:attrName>
                                        </p:attrNameLst>
                                      </p:cBhvr>
                                      <p:to>
                                        <p:strVal val="visible"/>
                                      </p:to>
                                    </p:set>
                                    <p:anim calcmode="lin" valueType="num">
                                      <p:cBhvr additive="base">
                                        <p:cTn dur="500"/>
                                        <p:tgtEl>
                                          <p:spTgt spid="1053"/>
                                        </p:tgtEl>
                                        <p:attrNameLst>
                                          <p:attrName>ppt_w</p:attrName>
                                        </p:attrNameLst>
                                      </p:cBhvr>
                                      <p:tavLst>
                                        <p:tav fmla="" tm="0">
                                          <p:val>
                                            <p:strVal val="0"/>
                                          </p:val>
                                        </p:tav>
                                        <p:tav fmla="" tm="100000">
                                          <p:val>
                                            <p:strVal val="#ppt_w"/>
                                          </p:val>
                                        </p:tav>
                                      </p:tavLst>
                                    </p:anim>
                                    <p:anim calcmode="lin" valueType="num">
                                      <p:cBhvr additive="base">
                                        <p:cTn dur="500"/>
                                        <p:tgtEl>
                                          <p:spTgt spid="1053"/>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250"/>
                                  </p:stCondLst>
                                  <p:childTnLst>
                                    <p:set>
                                      <p:cBhvr>
                                        <p:cTn dur="1" fill="hold">
                                          <p:stCondLst>
                                            <p:cond delay="0"/>
                                          </p:stCondLst>
                                        </p:cTn>
                                        <p:tgtEl>
                                          <p:spTgt spid="1044"/>
                                        </p:tgtEl>
                                        <p:attrNameLst>
                                          <p:attrName>style.visibility</p:attrName>
                                        </p:attrNameLst>
                                      </p:cBhvr>
                                      <p:to>
                                        <p:strVal val="visible"/>
                                      </p:to>
                                    </p:set>
                                    <p:animEffect filter="fade" transition="in">
                                      <p:cBhvr>
                                        <p:cTn dur="500"/>
                                        <p:tgtEl>
                                          <p:spTgt spid="1044"/>
                                        </p:tgtEl>
                                      </p:cBhvr>
                                    </p:animEffect>
                                  </p:childTnLst>
                                </p:cTn>
                              </p:par>
                              <p:par>
                                <p:cTn fill="hold" nodeType="withEffect" presetClass="entr" presetID="10" presetSubtype="0">
                                  <p:stCondLst>
                                    <p:cond delay="0"/>
                                  </p:stCondLst>
                                  <p:childTnLst>
                                    <p:set>
                                      <p:cBhvr>
                                        <p:cTn dur="1" fill="hold">
                                          <p:stCondLst>
                                            <p:cond delay="0"/>
                                          </p:stCondLst>
                                        </p:cTn>
                                        <p:tgtEl>
                                          <p:spTgt spid="1046"/>
                                        </p:tgtEl>
                                        <p:attrNameLst>
                                          <p:attrName>style.visibility</p:attrName>
                                        </p:attrNameLst>
                                      </p:cBhvr>
                                      <p:to>
                                        <p:strVal val="visible"/>
                                      </p:to>
                                    </p:set>
                                    <p:animEffect filter="fade" transition="in">
                                      <p:cBhvr>
                                        <p:cTn dur="750"/>
                                        <p:tgtEl>
                                          <p:spTgt spid="1046"/>
                                        </p:tgtEl>
                                      </p:cBhvr>
                                    </p:animEffect>
                                  </p:childTnLst>
                                </p:cTn>
                              </p:par>
                              <p:par>
                                <p:cTn fill="hold" nodeType="withEffect" presetClass="entr" presetID="10" presetSubtype="0">
                                  <p:stCondLst>
                                    <p:cond delay="250"/>
                                  </p:stCondLst>
                                  <p:childTnLst>
                                    <p:set>
                                      <p:cBhvr>
                                        <p:cTn dur="1" fill="hold">
                                          <p:stCondLst>
                                            <p:cond delay="0"/>
                                          </p:stCondLst>
                                        </p:cTn>
                                        <p:tgtEl>
                                          <p:spTgt spid="1045"/>
                                        </p:tgtEl>
                                        <p:attrNameLst>
                                          <p:attrName>style.visibility</p:attrName>
                                        </p:attrNameLst>
                                      </p:cBhvr>
                                      <p:to>
                                        <p:strVal val="visible"/>
                                      </p:to>
                                    </p:set>
                                    <p:animEffect filter="fade" transition="in">
                                      <p:cBhvr>
                                        <p:cTn dur="500"/>
                                        <p:tgtEl>
                                          <p:spTgt spid="1045"/>
                                        </p:tgtEl>
                                      </p:cBhvr>
                                    </p:animEffect>
                                  </p:childTnLst>
                                </p:cTn>
                              </p:par>
                              <p:par>
                                <p:cTn fill="hold" nodeType="withEffect" presetClass="entr" presetID="10" presetSubtype="0">
                                  <p:stCondLst>
                                    <p:cond delay="0"/>
                                  </p:stCondLst>
                                  <p:childTnLst>
                                    <p:set>
                                      <p:cBhvr>
                                        <p:cTn dur="1" fill="hold">
                                          <p:stCondLst>
                                            <p:cond delay="0"/>
                                          </p:stCondLst>
                                        </p:cTn>
                                        <p:tgtEl>
                                          <p:spTgt spid="1048"/>
                                        </p:tgtEl>
                                        <p:attrNameLst>
                                          <p:attrName>style.visibility</p:attrName>
                                        </p:attrNameLst>
                                      </p:cBhvr>
                                      <p:to>
                                        <p:strVal val="visible"/>
                                      </p:to>
                                    </p:set>
                                    <p:animEffect filter="fade" transition="in">
                                      <p:cBhvr>
                                        <p:cTn dur="750"/>
                                        <p:tgtEl>
                                          <p:spTgt spid="1048"/>
                                        </p:tgtEl>
                                      </p:cBhvr>
                                    </p:animEffect>
                                  </p:childTnLst>
                                </p:cTn>
                              </p:par>
                              <p:par>
                                <p:cTn fill="hold" nodeType="withEffect" presetClass="entr" presetID="10" presetSubtype="0">
                                  <p:stCondLst>
                                    <p:cond delay="250"/>
                                  </p:stCondLst>
                                  <p:childTnLst>
                                    <p:set>
                                      <p:cBhvr>
                                        <p:cTn dur="1" fill="hold">
                                          <p:stCondLst>
                                            <p:cond delay="0"/>
                                          </p:stCondLst>
                                        </p:cTn>
                                        <p:tgtEl>
                                          <p:spTgt spid="1047"/>
                                        </p:tgtEl>
                                        <p:attrNameLst>
                                          <p:attrName>style.visibility</p:attrName>
                                        </p:attrNameLst>
                                      </p:cBhvr>
                                      <p:to>
                                        <p:strVal val="visible"/>
                                      </p:to>
                                    </p:set>
                                    <p:animEffect filter="fade" transition="in">
                                      <p:cBhvr>
                                        <p:cTn dur="500"/>
                                        <p:tgtEl>
                                          <p:spTgt spid="1047"/>
                                        </p:tgtEl>
                                      </p:cBhvr>
                                    </p:animEffect>
                                  </p:childTnLst>
                                </p:cTn>
                              </p:par>
                              <p:par>
                                <p:cTn fill="hold" nodeType="withEffect" presetClass="entr" presetID="10" presetSubtype="0">
                                  <p:stCondLst>
                                    <p:cond delay="0"/>
                                  </p:stCondLst>
                                  <p:childTnLst>
                                    <p:set>
                                      <p:cBhvr>
                                        <p:cTn dur="1" fill="hold">
                                          <p:stCondLst>
                                            <p:cond delay="0"/>
                                          </p:stCondLst>
                                        </p:cTn>
                                        <p:tgtEl>
                                          <p:spTgt spid="1050"/>
                                        </p:tgtEl>
                                        <p:attrNameLst>
                                          <p:attrName>style.visibility</p:attrName>
                                        </p:attrNameLst>
                                      </p:cBhvr>
                                      <p:to>
                                        <p:strVal val="visible"/>
                                      </p:to>
                                    </p:set>
                                    <p:animEffect filter="fade" transition="in">
                                      <p:cBhvr>
                                        <p:cTn dur="750"/>
                                        <p:tgtEl>
                                          <p:spTgt spid="1050"/>
                                        </p:tgtEl>
                                      </p:cBhvr>
                                    </p:animEffect>
                                  </p:childTnLst>
                                </p:cTn>
                              </p:par>
                              <p:par>
                                <p:cTn fill="hold" nodeType="withEffect" presetClass="entr" presetID="10" presetSubtype="0">
                                  <p:stCondLst>
                                    <p:cond delay="250"/>
                                  </p:stCondLst>
                                  <p:childTnLst>
                                    <p:set>
                                      <p:cBhvr>
                                        <p:cTn dur="1" fill="hold">
                                          <p:stCondLst>
                                            <p:cond delay="0"/>
                                          </p:stCondLst>
                                        </p:cTn>
                                        <p:tgtEl>
                                          <p:spTgt spid="1049"/>
                                        </p:tgtEl>
                                        <p:attrNameLst>
                                          <p:attrName>style.visibility</p:attrName>
                                        </p:attrNameLst>
                                      </p:cBhvr>
                                      <p:to>
                                        <p:strVal val="visible"/>
                                      </p:to>
                                    </p:set>
                                    <p:animEffect filter="fade" transition="in">
                                      <p:cBhvr>
                                        <p:cTn dur="500"/>
                                        <p:tgtEl>
                                          <p:spTgt spid="1049"/>
                                        </p:tgtEl>
                                      </p:cBhvr>
                                    </p:animEffect>
                                  </p:childTnLst>
                                </p:cTn>
                              </p:par>
                              <p:par>
                                <p:cTn fill="hold" nodeType="withEffect" presetClass="entr" presetID="10" presetSubtype="0">
                                  <p:stCondLst>
                                    <p:cond delay="0"/>
                                  </p:stCondLst>
                                  <p:childTnLst>
                                    <p:set>
                                      <p:cBhvr>
                                        <p:cTn dur="1" fill="hold">
                                          <p:stCondLst>
                                            <p:cond delay="0"/>
                                          </p:stCondLst>
                                        </p:cTn>
                                        <p:tgtEl>
                                          <p:spTgt spid="1052"/>
                                        </p:tgtEl>
                                        <p:attrNameLst>
                                          <p:attrName>style.visibility</p:attrName>
                                        </p:attrNameLst>
                                      </p:cBhvr>
                                      <p:to>
                                        <p:strVal val="visible"/>
                                      </p:to>
                                    </p:set>
                                    <p:animEffect filter="fade" transition="in">
                                      <p:cBhvr>
                                        <p:cTn dur="750"/>
                                        <p:tgtEl>
                                          <p:spTgt spid="1052"/>
                                        </p:tgtEl>
                                      </p:cBhvr>
                                    </p:animEffect>
                                  </p:childTnLst>
                                </p:cTn>
                              </p:par>
                              <p:par>
                                <p:cTn fill="hold" nodeType="withEffect" presetClass="entr" presetID="10" presetSubtype="0">
                                  <p:stCondLst>
                                    <p:cond delay="250"/>
                                  </p:stCondLst>
                                  <p:childTnLst>
                                    <p:set>
                                      <p:cBhvr>
                                        <p:cTn dur="1" fill="hold">
                                          <p:stCondLst>
                                            <p:cond delay="0"/>
                                          </p:stCondLst>
                                        </p:cTn>
                                        <p:tgtEl>
                                          <p:spTgt spid="1051"/>
                                        </p:tgtEl>
                                        <p:attrNameLst>
                                          <p:attrName>style.visibility</p:attrName>
                                        </p:attrNameLst>
                                      </p:cBhvr>
                                      <p:to>
                                        <p:strVal val="visible"/>
                                      </p:to>
                                    </p:set>
                                    <p:animEffect filter="fade" transition="in">
                                      <p:cBhvr>
                                        <p:cTn dur="500"/>
                                        <p:tgtEl>
                                          <p:spTgt spid="105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55" name="Shape 12155"/>
        <p:cNvGrpSpPr/>
        <p:nvPr/>
      </p:nvGrpSpPr>
      <p:grpSpPr>
        <a:xfrm>
          <a:off x="0" y="0"/>
          <a:ext cx="0" cy="0"/>
          <a:chOff x="0" y="0"/>
          <a:chExt cx="0" cy="0"/>
        </a:xfrm>
      </p:grpSpPr>
      <p:sp>
        <p:nvSpPr>
          <p:cNvPr id="12156" name="Google Shape;12156;p190"/>
          <p:cNvSpPr/>
          <p:nvPr/>
        </p:nvSpPr>
        <p:spPr>
          <a:xfrm flipH="1">
            <a:off x="6243447" y="2056985"/>
            <a:ext cx="5457472" cy="405499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157" name="Google Shape;12157;p190"/>
          <p:cNvSpPr txBox="1"/>
          <p:nvPr/>
        </p:nvSpPr>
        <p:spPr>
          <a:xfrm>
            <a:off x="296268" y="385036"/>
            <a:ext cx="1096228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Estudo fase III de TROCA para ravulizumabe: </a:t>
            </a:r>
            <a:br>
              <a:rPr b="1" lang="pt-BR" sz="3200">
                <a:solidFill>
                  <a:schemeClr val="accent1"/>
                </a:solidFill>
                <a:latin typeface="Lustria"/>
                <a:ea typeface="Lustria"/>
                <a:cs typeface="Lustria"/>
                <a:sym typeface="Lustria"/>
              </a:rPr>
            </a:br>
            <a:r>
              <a:rPr b="1" lang="pt-BR" sz="3200">
                <a:solidFill>
                  <a:schemeClr val="accent1"/>
                </a:solidFill>
                <a:latin typeface="Lustria"/>
                <a:ea typeface="Lustria"/>
                <a:cs typeface="Lustria"/>
                <a:sym typeface="Lustria"/>
              </a:rPr>
              <a:t>Critérios de elegibilidade</a:t>
            </a:r>
            <a:r>
              <a:rPr b="1" baseline="30000" lang="pt-BR" sz="3200">
                <a:solidFill>
                  <a:schemeClr val="accent1"/>
                </a:solidFill>
                <a:latin typeface="Lustria"/>
                <a:ea typeface="Lustria"/>
                <a:cs typeface="Lustria"/>
                <a:sym typeface="Lustria"/>
              </a:rPr>
              <a:t>1,2</a:t>
            </a:r>
            <a:endParaRPr b="1" baseline="30000" sz="3200">
              <a:solidFill>
                <a:schemeClr val="accent1"/>
              </a:solidFill>
              <a:latin typeface="Lustria"/>
              <a:ea typeface="Lustria"/>
              <a:cs typeface="Lustria"/>
              <a:sym typeface="Lustria"/>
            </a:endParaRPr>
          </a:p>
        </p:txBody>
      </p:sp>
      <p:sp>
        <p:nvSpPr>
          <p:cNvPr id="12158" name="Google Shape;12158;p190"/>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CFAS = citometria de fluxo de alta sensibilidade; DHL = desidrogenase láctica; MAVE = evento adverso vascular maior; HPN = hemoglobinúria paroxística noturna; LSN = limite superior da normalidade.</a:t>
            </a:r>
            <a:endParaRPr/>
          </a:p>
          <a:p>
            <a:pPr indent="0" lvl="0" marL="0" rtl="0" algn="l">
              <a:lnSpc>
                <a:spcPct val="90000"/>
              </a:lnSpc>
              <a:spcBef>
                <a:spcPts val="300"/>
              </a:spcBef>
              <a:spcAft>
                <a:spcPts val="0"/>
              </a:spcAft>
              <a:buClr>
                <a:schemeClr val="dk1"/>
              </a:buClr>
              <a:buSzPts val="800"/>
              <a:buNone/>
            </a:pPr>
            <a:r>
              <a:rPr lang="pt-BR"/>
              <a:t>Referências: 1. Kulasekararaj AG et al. Blood. 2019 Feb 7;133(6):540-9; 2. NCT03056040. </a:t>
            </a:r>
            <a:endParaRPr/>
          </a:p>
        </p:txBody>
      </p:sp>
      <p:sp>
        <p:nvSpPr>
          <p:cNvPr id="12159" name="Google Shape;12159;p190"/>
          <p:cNvSpPr/>
          <p:nvPr/>
        </p:nvSpPr>
        <p:spPr>
          <a:xfrm flipH="1">
            <a:off x="407985" y="2041141"/>
            <a:ext cx="5316537" cy="4079097"/>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12160" name="Google Shape;12160;p190"/>
          <p:cNvGrpSpPr/>
          <p:nvPr/>
        </p:nvGrpSpPr>
        <p:grpSpPr>
          <a:xfrm>
            <a:off x="-2" y="1764394"/>
            <a:ext cx="4705351" cy="743073"/>
            <a:chOff x="-2" y="1764394"/>
            <a:chExt cx="4705351" cy="743073"/>
          </a:xfrm>
        </p:grpSpPr>
        <p:sp>
          <p:nvSpPr>
            <p:cNvPr id="12161" name="Google Shape;12161;p190"/>
            <p:cNvSpPr/>
            <p:nvPr/>
          </p:nvSpPr>
          <p:spPr>
            <a:xfrm>
              <a:off x="-2" y="1764394"/>
              <a:ext cx="4705351" cy="743073"/>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162" name="Google Shape;12162;p190"/>
            <p:cNvSpPr txBox="1"/>
            <p:nvPr/>
          </p:nvSpPr>
          <p:spPr>
            <a:xfrm>
              <a:off x="590910" y="1971824"/>
              <a:ext cx="3893275" cy="321242"/>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None/>
              </a:pPr>
              <a:r>
                <a:rPr b="1" lang="pt-BR" sz="2000">
                  <a:solidFill>
                    <a:srgbClr val="F3F4F3"/>
                  </a:solidFill>
                  <a:latin typeface="Calibri"/>
                  <a:ea typeface="Calibri"/>
                  <a:cs typeface="Calibri"/>
                  <a:sym typeface="Calibri"/>
                </a:rPr>
                <a:t>Principais critérios de inclusão</a:t>
              </a:r>
              <a:endParaRPr/>
            </a:p>
          </p:txBody>
        </p:sp>
        <p:sp>
          <p:nvSpPr>
            <p:cNvPr id="12163" name="Google Shape;12163;p190"/>
            <p:cNvSpPr/>
            <p:nvPr/>
          </p:nvSpPr>
          <p:spPr>
            <a:xfrm>
              <a:off x="3897884" y="1836805"/>
              <a:ext cx="586301" cy="591280"/>
            </a:xfrm>
            <a:custGeom>
              <a:rect b="b" l="l" r="r" t="t"/>
              <a:pathLst>
                <a:path extrusionOk="0" h="1446934" w="1434750">
                  <a:moveTo>
                    <a:pt x="1012995" y="707482"/>
                  </a:moveTo>
                  <a:cubicBezTo>
                    <a:pt x="1054140" y="707577"/>
                    <a:pt x="1082365" y="658318"/>
                    <a:pt x="1096334" y="624237"/>
                  </a:cubicBezTo>
                  <a:cubicBezTo>
                    <a:pt x="1115364" y="577874"/>
                    <a:pt x="1121505" y="527437"/>
                    <a:pt x="1082429" y="490906"/>
                  </a:cubicBezTo>
                  <a:cubicBezTo>
                    <a:pt x="1020727" y="433278"/>
                    <a:pt x="910148" y="472959"/>
                    <a:pt x="914731" y="564413"/>
                  </a:cubicBezTo>
                  <a:cubicBezTo>
                    <a:pt x="916895" y="606990"/>
                    <a:pt x="947666" y="678620"/>
                    <a:pt x="985819" y="700163"/>
                  </a:cubicBezTo>
                  <a:cubicBezTo>
                    <a:pt x="993966" y="704777"/>
                    <a:pt x="1002971" y="707482"/>
                    <a:pt x="1012995" y="707482"/>
                  </a:cubicBezTo>
                  <a:lnTo>
                    <a:pt x="1012995" y="707482"/>
                  </a:lnTo>
                  <a:close/>
                  <a:moveTo>
                    <a:pt x="506878" y="1334105"/>
                  </a:moveTo>
                  <a:cubicBezTo>
                    <a:pt x="510315" y="1342124"/>
                    <a:pt x="506528" y="1351416"/>
                    <a:pt x="498413" y="1354853"/>
                  </a:cubicBezTo>
                  <a:cubicBezTo>
                    <a:pt x="490395" y="1358289"/>
                    <a:pt x="481103" y="1354503"/>
                    <a:pt x="477666" y="1346388"/>
                  </a:cubicBezTo>
                  <a:lnTo>
                    <a:pt x="462678" y="1310939"/>
                  </a:lnTo>
                  <a:cubicBezTo>
                    <a:pt x="459337" y="1302920"/>
                    <a:pt x="463124" y="1293629"/>
                    <a:pt x="471143" y="1290192"/>
                  </a:cubicBezTo>
                  <a:cubicBezTo>
                    <a:pt x="479257" y="1286851"/>
                    <a:pt x="488549" y="1290638"/>
                    <a:pt x="491890" y="1298656"/>
                  </a:cubicBezTo>
                  <a:lnTo>
                    <a:pt x="506878" y="1334105"/>
                  </a:lnTo>
                  <a:close/>
                  <a:moveTo>
                    <a:pt x="690168" y="1153965"/>
                  </a:moveTo>
                  <a:lnTo>
                    <a:pt x="717407" y="1218562"/>
                  </a:lnTo>
                  <a:lnTo>
                    <a:pt x="744646" y="1153965"/>
                  </a:lnTo>
                  <a:cubicBezTo>
                    <a:pt x="748083" y="1145851"/>
                    <a:pt x="757375" y="1142064"/>
                    <a:pt x="765489" y="1145501"/>
                  </a:cubicBezTo>
                  <a:lnTo>
                    <a:pt x="791646" y="1156606"/>
                  </a:lnTo>
                  <a:cubicBezTo>
                    <a:pt x="814207" y="1091946"/>
                    <a:pt x="837469" y="1013729"/>
                    <a:pt x="892488" y="966538"/>
                  </a:cubicBezTo>
                  <a:cubicBezTo>
                    <a:pt x="857230" y="947955"/>
                    <a:pt x="827350" y="919984"/>
                    <a:pt x="811853" y="884821"/>
                  </a:cubicBezTo>
                  <a:cubicBezTo>
                    <a:pt x="751870" y="904837"/>
                    <a:pt x="683040" y="904837"/>
                    <a:pt x="623057" y="884821"/>
                  </a:cubicBezTo>
                  <a:cubicBezTo>
                    <a:pt x="607529" y="920016"/>
                    <a:pt x="577680" y="947955"/>
                    <a:pt x="542422" y="966538"/>
                  </a:cubicBezTo>
                  <a:cubicBezTo>
                    <a:pt x="597728" y="1013888"/>
                    <a:pt x="620448" y="1091564"/>
                    <a:pt x="643168" y="1156511"/>
                  </a:cubicBezTo>
                  <a:lnTo>
                    <a:pt x="669421" y="1145501"/>
                  </a:lnTo>
                  <a:cubicBezTo>
                    <a:pt x="677440" y="1142064"/>
                    <a:pt x="686732" y="1145851"/>
                    <a:pt x="690168" y="1153965"/>
                  </a:cubicBezTo>
                  <a:lnTo>
                    <a:pt x="690168" y="1153965"/>
                  </a:lnTo>
                  <a:close/>
                  <a:moveTo>
                    <a:pt x="717407" y="1278259"/>
                  </a:moveTo>
                  <a:lnTo>
                    <a:pt x="462774" y="1444398"/>
                  </a:lnTo>
                  <a:cubicBezTo>
                    <a:pt x="454468" y="1449712"/>
                    <a:pt x="443204" y="1446466"/>
                    <a:pt x="439321" y="1436633"/>
                  </a:cubicBezTo>
                  <a:lnTo>
                    <a:pt x="375902" y="1286437"/>
                  </a:lnTo>
                  <a:cubicBezTo>
                    <a:pt x="372561" y="1278418"/>
                    <a:pt x="376347" y="1269126"/>
                    <a:pt x="384366" y="1265690"/>
                  </a:cubicBezTo>
                  <a:lnTo>
                    <a:pt x="419370" y="1250893"/>
                  </a:lnTo>
                  <a:cubicBezTo>
                    <a:pt x="383189" y="1197592"/>
                    <a:pt x="269078" y="1154474"/>
                    <a:pt x="206390" y="1124690"/>
                  </a:cubicBezTo>
                  <a:cubicBezTo>
                    <a:pt x="166868" y="1105470"/>
                    <a:pt x="133583" y="1072567"/>
                    <a:pt x="118436" y="1030690"/>
                  </a:cubicBezTo>
                  <a:lnTo>
                    <a:pt x="5407" y="717251"/>
                  </a:lnTo>
                  <a:cubicBezTo>
                    <a:pt x="-27528" y="626878"/>
                    <a:pt x="99312" y="579783"/>
                    <a:pt x="134570" y="669710"/>
                  </a:cubicBezTo>
                  <a:lnTo>
                    <a:pt x="219914" y="886826"/>
                  </a:lnTo>
                  <a:cubicBezTo>
                    <a:pt x="220264" y="886381"/>
                    <a:pt x="220646" y="885999"/>
                    <a:pt x="220996" y="885553"/>
                  </a:cubicBezTo>
                  <a:cubicBezTo>
                    <a:pt x="193216" y="823597"/>
                    <a:pt x="217209" y="758014"/>
                    <a:pt x="273501" y="715978"/>
                  </a:cubicBezTo>
                  <a:cubicBezTo>
                    <a:pt x="291098" y="702804"/>
                    <a:pt x="311846" y="691985"/>
                    <a:pt x="334661" y="684125"/>
                  </a:cubicBezTo>
                  <a:cubicBezTo>
                    <a:pt x="310859" y="649026"/>
                    <a:pt x="291289" y="598335"/>
                    <a:pt x="291830" y="557031"/>
                  </a:cubicBezTo>
                  <a:cubicBezTo>
                    <a:pt x="293198" y="442124"/>
                    <a:pt x="433275" y="393215"/>
                    <a:pt x="513019" y="467645"/>
                  </a:cubicBezTo>
                  <a:cubicBezTo>
                    <a:pt x="549105" y="501280"/>
                    <a:pt x="558301" y="546848"/>
                    <a:pt x="547641" y="594643"/>
                  </a:cubicBezTo>
                  <a:cubicBezTo>
                    <a:pt x="569120" y="577683"/>
                    <a:pt x="594641" y="564159"/>
                    <a:pt x="622866" y="554676"/>
                  </a:cubicBezTo>
                  <a:cubicBezTo>
                    <a:pt x="595723" y="515631"/>
                    <a:pt x="573257" y="457971"/>
                    <a:pt x="573798" y="411512"/>
                  </a:cubicBezTo>
                  <a:cubicBezTo>
                    <a:pt x="575325" y="284418"/>
                    <a:pt x="730390" y="230831"/>
                    <a:pt x="818058" y="312835"/>
                  </a:cubicBezTo>
                  <a:cubicBezTo>
                    <a:pt x="846283" y="339278"/>
                    <a:pt x="863148" y="376891"/>
                    <a:pt x="860889" y="421250"/>
                  </a:cubicBezTo>
                  <a:cubicBezTo>
                    <a:pt x="858630" y="464717"/>
                    <a:pt x="837628" y="517859"/>
                    <a:pt x="812012" y="554644"/>
                  </a:cubicBezTo>
                  <a:cubicBezTo>
                    <a:pt x="840142" y="564127"/>
                    <a:pt x="865694" y="577651"/>
                    <a:pt x="887142" y="594612"/>
                  </a:cubicBezTo>
                  <a:cubicBezTo>
                    <a:pt x="876577" y="546816"/>
                    <a:pt x="885710" y="501248"/>
                    <a:pt x="921859" y="467613"/>
                  </a:cubicBezTo>
                  <a:cubicBezTo>
                    <a:pt x="1003766" y="391115"/>
                    <a:pt x="1148999" y="445147"/>
                    <a:pt x="1142857" y="565750"/>
                  </a:cubicBezTo>
                  <a:cubicBezTo>
                    <a:pt x="1140948" y="604253"/>
                    <a:pt x="1122555" y="651094"/>
                    <a:pt x="1100185" y="684093"/>
                  </a:cubicBezTo>
                  <a:cubicBezTo>
                    <a:pt x="1166850" y="707004"/>
                    <a:pt x="1225210" y="760496"/>
                    <a:pt x="1225210" y="832475"/>
                  </a:cubicBezTo>
                  <a:cubicBezTo>
                    <a:pt x="1225210" y="851059"/>
                    <a:pt x="1221233" y="868911"/>
                    <a:pt x="1213755" y="885521"/>
                  </a:cubicBezTo>
                  <a:cubicBezTo>
                    <a:pt x="1214105" y="885967"/>
                    <a:pt x="1214550" y="886349"/>
                    <a:pt x="1214932" y="886794"/>
                  </a:cubicBezTo>
                  <a:lnTo>
                    <a:pt x="1300181" y="669678"/>
                  </a:lnTo>
                  <a:cubicBezTo>
                    <a:pt x="1335439" y="579751"/>
                    <a:pt x="1462279" y="626847"/>
                    <a:pt x="1429344" y="717219"/>
                  </a:cubicBezTo>
                  <a:lnTo>
                    <a:pt x="1316315" y="1030658"/>
                  </a:lnTo>
                  <a:cubicBezTo>
                    <a:pt x="1301422" y="1071516"/>
                    <a:pt x="1267596" y="1106711"/>
                    <a:pt x="1227661" y="1125008"/>
                  </a:cubicBezTo>
                  <a:cubicBezTo>
                    <a:pt x="1164241" y="1156225"/>
                    <a:pt x="1052485" y="1196256"/>
                    <a:pt x="1015508" y="1250829"/>
                  </a:cubicBezTo>
                  <a:lnTo>
                    <a:pt x="1050416" y="1265626"/>
                  </a:lnTo>
                  <a:cubicBezTo>
                    <a:pt x="1058531" y="1269063"/>
                    <a:pt x="1062318" y="1278354"/>
                    <a:pt x="1058881" y="1286374"/>
                  </a:cubicBezTo>
                  <a:lnTo>
                    <a:pt x="994029" y="1439624"/>
                  </a:lnTo>
                  <a:cubicBezTo>
                    <a:pt x="989256" y="1446943"/>
                    <a:pt x="979423" y="1449012"/>
                    <a:pt x="972009" y="1444302"/>
                  </a:cubicBezTo>
                  <a:lnTo>
                    <a:pt x="717407" y="1278259"/>
                  </a:lnTo>
                  <a:close/>
                  <a:moveTo>
                    <a:pt x="449059" y="1238387"/>
                  </a:moveTo>
                  <a:lnTo>
                    <a:pt x="613861" y="1168921"/>
                  </a:lnTo>
                  <a:cubicBezTo>
                    <a:pt x="611697" y="1162684"/>
                    <a:pt x="609438" y="1156034"/>
                    <a:pt x="607083" y="1149160"/>
                  </a:cubicBezTo>
                  <a:cubicBezTo>
                    <a:pt x="577489" y="1062925"/>
                    <a:pt x="539177" y="950882"/>
                    <a:pt x="413069" y="957756"/>
                  </a:cubicBezTo>
                  <a:cubicBezTo>
                    <a:pt x="409919" y="957851"/>
                    <a:pt x="406832" y="957119"/>
                    <a:pt x="404318" y="955687"/>
                  </a:cubicBezTo>
                  <a:lnTo>
                    <a:pt x="291830" y="899395"/>
                  </a:lnTo>
                  <a:cubicBezTo>
                    <a:pt x="242953" y="874957"/>
                    <a:pt x="205785" y="949641"/>
                    <a:pt x="254472" y="973984"/>
                  </a:cubicBezTo>
                  <a:lnTo>
                    <a:pt x="390317" y="1041891"/>
                  </a:lnTo>
                  <a:cubicBezTo>
                    <a:pt x="398177" y="1045869"/>
                    <a:pt x="401327" y="1055319"/>
                    <a:pt x="397445" y="1063179"/>
                  </a:cubicBezTo>
                  <a:cubicBezTo>
                    <a:pt x="393467" y="1071039"/>
                    <a:pt x="384016" y="1074189"/>
                    <a:pt x="376156" y="1070212"/>
                  </a:cubicBezTo>
                  <a:lnTo>
                    <a:pt x="240311" y="1002305"/>
                  </a:lnTo>
                  <a:cubicBezTo>
                    <a:pt x="210177" y="987254"/>
                    <a:pt x="194934" y="958456"/>
                    <a:pt x="200980" y="925648"/>
                  </a:cubicBezTo>
                  <a:lnTo>
                    <a:pt x="105008" y="681293"/>
                  </a:lnTo>
                  <a:cubicBezTo>
                    <a:pt x="84992" y="630251"/>
                    <a:pt x="16513" y="655040"/>
                    <a:pt x="35287" y="706463"/>
                  </a:cubicBezTo>
                  <a:cubicBezTo>
                    <a:pt x="62622" y="781593"/>
                    <a:pt x="118723" y="939713"/>
                    <a:pt x="148316" y="1019998"/>
                  </a:cubicBezTo>
                  <a:cubicBezTo>
                    <a:pt x="160949" y="1054015"/>
                    <a:pt x="187297" y="1080076"/>
                    <a:pt x="220296" y="1096114"/>
                  </a:cubicBezTo>
                  <a:cubicBezTo>
                    <a:pt x="293103" y="1130704"/>
                    <a:pt x="407818" y="1171753"/>
                    <a:pt x="449059" y="1238387"/>
                  </a:cubicBezTo>
                  <a:lnTo>
                    <a:pt x="449059" y="1238387"/>
                  </a:lnTo>
                  <a:close/>
                  <a:moveTo>
                    <a:pt x="697646" y="1253279"/>
                  </a:moveTo>
                  <a:lnTo>
                    <a:pt x="667162" y="1180854"/>
                  </a:lnTo>
                  <a:lnTo>
                    <a:pt x="411351" y="1288728"/>
                  </a:lnTo>
                  <a:lnTo>
                    <a:pt x="461405" y="1407421"/>
                  </a:lnTo>
                  <a:lnTo>
                    <a:pt x="697646" y="1253279"/>
                  </a:lnTo>
                  <a:close/>
                  <a:moveTo>
                    <a:pt x="415583" y="925839"/>
                  </a:moveTo>
                  <a:cubicBezTo>
                    <a:pt x="454468" y="924407"/>
                    <a:pt x="486035" y="931980"/>
                    <a:pt x="512001" y="945759"/>
                  </a:cubicBezTo>
                  <a:cubicBezTo>
                    <a:pt x="546718" y="931058"/>
                    <a:pt x="578285" y="906332"/>
                    <a:pt x="593368" y="872952"/>
                  </a:cubicBezTo>
                  <a:cubicBezTo>
                    <a:pt x="529598" y="842817"/>
                    <a:pt x="479703" y="786175"/>
                    <a:pt x="481866" y="715469"/>
                  </a:cubicBezTo>
                  <a:cubicBezTo>
                    <a:pt x="442822" y="749295"/>
                    <a:pt x="393467" y="746494"/>
                    <a:pt x="356491" y="710600"/>
                  </a:cubicBezTo>
                  <a:cubicBezTo>
                    <a:pt x="298672" y="727020"/>
                    <a:pt x="241393" y="770678"/>
                    <a:pt x="241393" y="832539"/>
                  </a:cubicBezTo>
                  <a:cubicBezTo>
                    <a:pt x="241393" y="844440"/>
                    <a:pt x="243653" y="855991"/>
                    <a:pt x="247789" y="867097"/>
                  </a:cubicBezTo>
                  <a:cubicBezTo>
                    <a:pt x="264750" y="860414"/>
                    <a:pt x="284766" y="860414"/>
                    <a:pt x="305959" y="871075"/>
                  </a:cubicBezTo>
                  <a:lnTo>
                    <a:pt x="415583" y="925839"/>
                  </a:lnTo>
                  <a:close/>
                  <a:moveTo>
                    <a:pt x="957148" y="1346356"/>
                  </a:moveTo>
                  <a:cubicBezTo>
                    <a:pt x="953807" y="1354471"/>
                    <a:pt x="944515" y="1358258"/>
                    <a:pt x="936401" y="1354821"/>
                  </a:cubicBezTo>
                  <a:cubicBezTo>
                    <a:pt x="928382" y="1351384"/>
                    <a:pt x="924595" y="1342092"/>
                    <a:pt x="927937" y="1334074"/>
                  </a:cubicBezTo>
                  <a:lnTo>
                    <a:pt x="942924" y="1298625"/>
                  </a:lnTo>
                  <a:cubicBezTo>
                    <a:pt x="946361" y="1290606"/>
                    <a:pt x="955653" y="1286819"/>
                    <a:pt x="963672" y="1290160"/>
                  </a:cubicBezTo>
                  <a:cubicBezTo>
                    <a:pt x="971786" y="1293597"/>
                    <a:pt x="975573" y="1302889"/>
                    <a:pt x="972136" y="1310908"/>
                  </a:cubicBezTo>
                  <a:lnTo>
                    <a:pt x="957148" y="1346356"/>
                  </a:lnTo>
                  <a:close/>
                  <a:moveTo>
                    <a:pt x="767748" y="1180854"/>
                  </a:moveTo>
                  <a:lnTo>
                    <a:pt x="737168" y="1253279"/>
                  </a:lnTo>
                  <a:lnTo>
                    <a:pt x="973505" y="1407421"/>
                  </a:lnTo>
                  <a:lnTo>
                    <a:pt x="1023559" y="1288728"/>
                  </a:lnTo>
                  <a:lnTo>
                    <a:pt x="767748" y="1180854"/>
                  </a:lnTo>
                  <a:close/>
                  <a:moveTo>
                    <a:pt x="820954" y="1168953"/>
                  </a:moveTo>
                  <a:lnTo>
                    <a:pt x="985756" y="1238419"/>
                  </a:lnTo>
                  <a:cubicBezTo>
                    <a:pt x="1027060" y="1171753"/>
                    <a:pt x="1141712" y="1130704"/>
                    <a:pt x="1214519" y="1096178"/>
                  </a:cubicBezTo>
                  <a:cubicBezTo>
                    <a:pt x="1247613" y="1080108"/>
                    <a:pt x="1273961" y="1054047"/>
                    <a:pt x="1286498" y="1020062"/>
                  </a:cubicBezTo>
                  <a:cubicBezTo>
                    <a:pt x="1316187" y="939777"/>
                    <a:pt x="1372193" y="781561"/>
                    <a:pt x="1399623" y="706527"/>
                  </a:cubicBezTo>
                  <a:cubicBezTo>
                    <a:pt x="1418397" y="655104"/>
                    <a:pt x="1349918" y="630315"/>
                    <a:pt x="1329807" y="681356"/>
                  </a:cubicBezTo>
                  <a:lnTo>
                    <a:pt x="1233834" y="925712"/>
                  </a:lnTo>
                  <a:cubicBezTo>
                    <a:pt x="1239976" y="958710"/>
                    <a:pt x="1224542" y="987413"/>
                    <a:pt x="1194598" y="1002369"/>
                  </a:cubicBezTo>
                  <a:lnTo>
                    <a:pt x="1058658" y="1070275"/>
                  </a:lnTo>
                  <a:cubicBezTo>
                    <a:pt x="1040074" y="1079663"/>
                    <a:pt x="1025914" y="1051342"/>
                    <a:pt x="1044498" y="1041954"/>
                  </a:cubicBezTo>
                  <a:lnTo>
                    <a:pt x="1180343" y="974048"/>
                  </a:lnTo>
                  <a:cubicBezTo>
                    <a:pt x="1229156" y="949705"/>
                    <a:pt x="1191989" y="875020"/>
                    <a:pt x="1143080" y="899459"/>
                  </a:cubicBezTo>
                  <a:lnTo>
                    <a:pt x="1030592" y="955751"/>
                  </a:lnTo>
                  <a:cubicBezTo>
                    <a:pt x="1027982" y="957183"/>
                    <a:pt x="1024991" y="957915"/>
                    <a:pt x="1021841" y="957819"/>
                  </a:cubicBezTo>
                  <a:cubicBezTo>
                    <a:pt x="895733" y="950978"/>
                    <a:pt x="857389" y="1062988"/>
                    <a:pt x="827827" y="1149224"/>
                  </a:cubicBezTo>
                  <a:cubicBezTo>
                    <a:pt x="825568" y="1155875"/>
                    <a:pt x="823308" y="1162271"/>
                    <a:pt x="820954" y="1168953"/>
                  </a:cubicBezTo>
                  <a:lnTo>
                    <a:pt x="820954" y="1168953"/>
                  </a:lnTo>
                  <a:close/>
                  <a:moveTo>
                    <a:pt x="922877" y="945791"/>
                  </a:moveTo>
                  <a:cubicBezTo>
                    <a:pt x="948843" y="931980"/>
                    <a:pt x="980346" y="924407"/>
                    <a:pt x="1019200" y="925871"/>
                  </a:cubicBezTo>
                  <a:lnTo>
                    <a:pt x="1128888" y="871106"/>
                  </a:lnTo>
                  <a:cubicBezTo>
                    <a:pt x="1150081" y="860478"/>
                    <a:pt x="1170096" y="860478"/>
                    <a:pt x="1186993" y="867129"/>
                  </a:cubicBezTo>
                  <a:cubicBezTo>
                    <a:pt x="1204940" y="820129"/>
                    <a:pt x="1184479" y="773033"/>
                    <a:pt x="1142348" y="741562"/>
                  </a:cubicBezTo>
                  <a:cubicBezTo>
                    <a:pt x="1124401" y="728133"/>
                    <a:pt x="1102667" y="717569"/>
                    <a:pt x="1078292" y="710632"/>
                  </a:cubicBezTo>
                  <a:cubicBezTo>
                    <a:pt x="1041316" y="746526"/>
                    <a:pt x="992056" y="749326"/>
                    <a:pt x="953012" y="715501"/>
                  </a:cubicBezTo>
                  <a:cubicBezTo>
                    <a:pt x="955080" y="786207"/>
                    <a:pt x="905280" y="842881"/>
                    <a:pt x="841446" y="872984"/>
                  </a:cubicBezTo>
                  <a:cubicBezTo>
                    <a:pt x="856498" y="906364"/>
                    <a:pt x="888065" y="931089"/>
                    <a:pt x="922877" y="945791"/>
                  </a:cubicBezTo>
                  <a:lnTo>
                    <a:pt x="922877" y="945791"/>
                  </a:lnTo>
                  <a:close/>
                  <a:moveTo>
                    <a:pt x="46202" y="588502"/>
                  </a:moveTo>
                  <a:cubicBezTo>
                    <a:pt x="42415" y="608963"/>
                    <a:pt x="11199" y="603203"/>
                    <a:pt x="14985" y="582647"/>
                  </a:cubicBezTo>
                  <a:cubicBezTo>
                    <a:pt x="77864" y="246901"/>
                    <a:pt x="372020" y="0"/>
                    <a:pt x="717407" y="0"/>
                  </a:cubicBezTo>
                  <a:cubicBezTo>
                    <a:pt x="1062890" y="0"/>
                    <a:pt x="1357014" y="246869"/>
                    <a:pt x="1419797" y="582615"/>
                  </a:cubicBezTo>
                  <a:cubicBezTo>
                    <a:pt x="1423680" y="603172"/>
                    <a:pt x="1392463" y="608963"/>
                    <a:pt x="1388581" y="588470"/>
                  </a:cubicBezTo>
                  <a:cubicBezTo>
                    <a:pt x="1328629" y="267744"/>
                    <a:pt x="1047552" y="31853"/>
                    <a:pt x="717407" y="31853"/>
                  </a:cubicBezTo>
                  <a:cubicBezTo>
                    <a:pt x="387357" y="31853"/>
                    <a:pt x="106185" y="267839"/>
                    <a:pt x="46202" y="588502"/>
                  </a:cubicBezTo>
                  <a:lnTo>
                    <a:pt x="46202" y="588502"/>
                  </a:lnTo>
                  <a:close/>
                  <a:moveTo>
                    <a:pt x="183606" y="612304"/>
                  </a:moveTo>
                  <a:cubicBezTo>
                    <a:pt x="179819" y="632765"/>
                    <a:pt x="148603" y="626910"/>
                    <a:pt x="152389" y="606449"/>
                  </a:cubicBezTo>
                  <a:cubicBezTo>
                    <a:pt x="203176" y="337560"/>
                    <a:pt x="440117" y="139377"/>
                    <a:pt x="717407" y="139377"/>
                  </a:cubicBezTo>
                  <a:cubicBezTo>
                    <a:pt x="994697" y="139377"/>
                    <a:pt x="1231638" y="337560"/>
                    <a:pt x="1282425" y="606449"/>
                  </a:cubicBezTo>
                  <a:cubicBezTo>
                    <a:pt x="1286307" y="626910"/>
                    <a:pt x="1255091" y="632893"/>
                    <a:pt x="1251208" y="612304"/>
                  </a:cubicBezTo>
                  <a:cubicBezTo>
                    <a:pt x="1203317" y="358466"/>
                    <a:pt x="979455" y="171230"/>
                    <a:pt x="717407" y="171230"/>
                  </a:cubicBezTo>
                  <a:cubicBezTo>
                    <a:pt x="455359" y="171230"/>
                    <a:pt x="232038" y="358021"/>
                    <a:pt x="183606" y="612304"/>
                  </a:cubicBezTo>
                  <a:lnTo>
                    <a:pt x="183606" y="612304"/>
                  </a:lnTo>
                  <a:close/>
                  <a:moveTo>
                    <a:pt x="717407" y="581724"/>
                  </a:moveTo>
                  <a:cubicBezTo>
                    <a:pt x="764407" y="581819"/>
                    <a:pt x="796419" y="526419"/>
                    <a:pt x="812394" y="487374"/>
                  </a:cubicBezTo>
                  <a:cubicBezTo>
                    <a:pt x="834032" y="434774"/>
                    <a:pt x="840810" y="377591"/>
                    <a:pt x="796515" y="336191"/>
                  </a:cubicBezTo>
                  <a:cubicBezTo>
                    <a:pt x="726508" y="270799"/>
                    <a:pt x="600401" y="315253"/>
                    <a:pt x="605651" y="419818"/>
                  </a:cubicBezTo>
                  <a:cubicBezTo>
                    <a:pt x="608101" y="468154"/>
                    <a:pt x="642818" y="548821"/>
                    <a:pt x="686095" y="573355"/>
                  </a:cubicBezTo>
                  <a:cubicBezTo>
                    <a:pt x="695482" y="578574"/>
                    <a:pt x="705856" y="581724"/>
                    <a:pt x="717407" y="581724"/>
                  </a:cubicBezTo>
                  <a:lnTo>
                    <a:pt x="717407" y="581724"/>
                  </a:lnTo>
                  <a:close/>
                  <a:moveTo>
                    <a:pt x="764407" y="600944"/>
                  </a:moveTo>
                  <a:cubicBezTo>
                    <a:pt x="723008" y="624396"/>
                    <a:pt x="678076" y="613927"/>
                    <a:pt x="644887" y="581279"/>
                  </a:cubicBezTo>
                  <a:cubicBezTo>
                    <a:pt x="578858" y="599671"/>
                    <a:pt x="513656" y="649376"/>
                    <a:pt x="513656" y="719828"/>
                  </a:cubicBezTo>
                  <a:cubicBezTo>
                    <a:pt x="513656" y="759796"/>
                    <a:pt x="535835" y="796326"/>
                    <a:pt x="571571" y="823120"/>
                  </a:cubicBezTo>
                  <a:cubicBezTo>
                    <a:pt x="651760" y="883007"/>
                    <a:pt x="783086" y="883007"/>
                    <a:pt x="863276" y="823120"/>
                  </a:cubicBezTo>
                  <a:cubicBezTo>
                    <a:pt x="940474" y="765396"/>
                    <a:pt x="940474" y="674197"/>
                    <a:pt x="863276" y="616473"/>
                  </a:cubicBezTo>
                  <a:cubicBezTo>
                    <a:pt x="842815" y="601135"/>
                    <a:pt x="817803" y="589043"/>
                    <a:pt x="790023" y="581310"/>
                  </a:cubicBezTo>
                  <a:cubicBezTo>
                    <a:pt x="782259" y="588947"/>
                    <a:pt x="773699" y="595630"/>
                    <a:pt x="764407" y="600944"/>
                  </a:cubicBezTo>
                  <a:lnTo>
                    <a:pt x="764407" y="600944"/>
                  </a:lnTo>
                  <a:close/>
                  <a:moveTo>
                    <a:pt x="394676" y="700163"/>
                  </a:moveTo>
                  <a:cubicBezTo>
                    <a:pt x="465129" y="740035"/>
                    <a:pt x="520879" y="613132"/>
                    <a:pt x="520243" y="557476"/>
                  </a:cubicBezTo>
                  <a:cubicBezTo>
                    <a:pt x="519256" y="470604"/>
                    <a:pt x="412273" y="434996"/>
                    <a:pt x="352386" y="490906"/>
                  </a:cubicBezTo>
                  <a:cubicBezTo>
                    <a:pt x="313341" y="527437"/>
                    <a:pt x="319546" y="577874"/>
                    <a:pt x="338575" y="624237"/>
                  </a:cubicBezTo>
                  <a:cubicBezTo>
                    <a:pt x="349936" y="652081"/>
                    <a:pt x="369760" y="686098"/>
                    <a:pt x="394676" y="700163"/>
                  </a:cubicBezTo>
                  <a:lnTo>
                    <a:pt x="394676" y="7001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2164" name="Google Shape;12164;p190"/>
          <p:cNvGrpSpPr/>
          <p:nvPr/>
        </p:nvGrpSpPr>
        <p:grpSpPr>
          <a:xfrm>
            <a:off x="7486653" y="1752656"/>
            <a:ext cx="4705351" cy="743073"/>
            <a:chOff x="7486653" y="1752656"/>
            <a:chExt cx="4705351" cy="743073"/>
          </a:xfrm>
        </p:grpSpPr>
        <p:sp>
          <p:nvSpPr>
            <p:cNvPr id="12165" name="Google Shape;12165;p190"/>
            <p:cNvSpPr/>
            <p:nvPr/>
          </p:nvSpPr>
          <p:spPr>
            <a:xfrm>
              <a:off x="7486653" y="1752656"/>
              <a:ext cx="4705351" cy="743073"/>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166" name="Google Shape;12166;p190"/>
            <p:cNvSpPr txBox="1"/>
            <p:nvPr/>
          </p:nvSpPr>
          <p:spPr>
            <a:xfrm>
              <a:off x="8213630" y="1966000"/>
              <a:ext cx="3561128" cy="321242"/>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None/>
              </a:pPr>
              <a:r>
                <a:rPr b="1" lang="pt-BR" sz="2000">
                  <a:solidFill>
                    <a:srgbClr val="F3F4F3"/>
                  </a:solidFill>
                  <a:latin typeface="Calibri"/>
                  <a:ea typeface="Calibri"/>
                  <a:cs typeface="Calibri"/>
                  <a:sym typeface="Calibri"/>
                </a:rPr>
                <a:t>Principais critérios de exclusão</a:t>
              </a:r>
              <a:endParaRPr/>
            </a:p>
          </p:txBody>
        </p:sp>
        <p:grpSp>
          <p:nvGrpSpPr>
            <p:cNvPr id="12167" name="Google Shape;12167;p190"/>
            <p:cNvGrpSpPr/>
            <p:nvPr/>
          </p:nvGrpSpPr>
          <p:grpSpPr>
            <a:xfrm>
              <a:off x="7724684" y="1844788"/>
              <a:ext cx="401637" cy="558807"/>
              <a:chOff x="9696694" y="319359"/>
              <a:chExt cx="876291" cy="1219204"/>
            </a:xfrm>
          </p:grpSpPr>
          <p:sp>
            <p:nvSpPr>
              <p:cNvPr id="12168" name="Google Shape;12168;p190"/>
              <p:cNvSpPr/>
              <p:nvPr/>
            </p:nvSpPr>
            <p:spPr>
              <a:xfrm>
                <a:off x="9696694" y="319359"/>
                <a:ext cx="819140" cy="744115"/>
              </a:xfrm>
              <a:custGeom>
                <a:rect b="b" l="l" r="r" t="t"/>
                <a:pathLst>
                  <a:path extrusionOk="0" h="744115" w="819140">
                    <a:moveTo>
                      <a:pt x="50852" y="582791"/>
                    </a:moveTo>
                    <a:lnTo>
                      <a:pt x="39110" y="572649"/>
                    </a:lnTo>
                    <a:cubicBezTo>
                      <a:pt x="34872" y="568991"/>
                      <a:pt x="44250" y="559084"/>
                      <a:pt x="46676" y="556788"/>
                    </a:cubicBezTo>
                    <a:cubicBezTo>
                      <a:pt x="62768" y="539966"/>
                      <a:pt x="85729" y="531522"/>
                      <a:pt x="108886" y="533910"/>
                    </a:cubicBezTo>
                    <a:cubicBezTo>
                      <a:pt x="162793" y="539527"/>
                      <a:pt x="216826" y="595920"/>
                      <a:pt x="244088" y="628799"/>
                    </a:cubicBezTo>
                    <a:cubicBezTo>
                      <a:pt x="260058" y="610159"/>
                      <a:pt x="277778" y="593093"/>
                      <a:pt x="297005" y="577834"/>
                    </a:cubicBezTo>
                    <a:lnTo>
                      <a:pt x="297005" y="178425"/>
                    </a:lnTo>
                    <a:cubicBezTo>
                      <a:pt x="297451" y="152898"/>
                      <a:pt x="318506" y="132566"/>
                      <a:pt x="344033" y="133012"/>
                    </a:cubicBezTo>
                    <a:cubicBezTo>
                      <a:pt x="368931" y="133447"/>
                      <a:pt x="389011" y="153526"/>
                      <a:pt x="389446" y="178425"/>
                    </a:cubicBezTo>
                    <a:lnTo>
                      <a:pt x="389446" y="460305"/>
                    </a:lnTo>
                    <a:cubicBezTo>
                      <a:pt x="389446" y="470826"/>
                      <a:pt x="397975" y="479355"/>
                      <a:pt x="408496" y="479355"/>
                    </a:cubicBezTo>
                    <a:cubicBezTo>
                      <a:pt x="419017" y="479355"/>
                      <a:pt x="427546" y="470826"/>
                      <a:pt x="427546" y="460305"/>
                    </a:cubicBezTo>
                    <a:lnTo>
                      <a:pt x="427546" y="83524"/>
                    </a:lnTo>
                    <a:cubicBezTo>
                      <a:pt x="427989" y="57999"/>
                      <a:pt x="449039" y="37667"/>
                      <a:pt x="474563" y="38110"/>
                    </a:cubicBezTo>
                    <a:cubicBezTo>
                      <a:pt x="499464" y="38542"/>
                      <a:pt x="519545" y="58623"/>
                      <a:pt x="519977" y="83524"/>
                    </a:cubicBezTo>
                    <a:lnTo>
                      <a:pt x="519977" y="437442"/>
                    </a:lnTo>
                    <a:cubicBezTo>
                      <a:pt x="519977" y="447963"/>
                      <a:pt x="528506" y="456492"/>
                      <a:pt x="539027" y="456492"/>
                    </a:cubicBezTo>
                    <a:cubicBezTo>
                      <a:pt x="549548" y="456492"/>
                      <a:pt x="558077" y="447963"/>
                      <a:pt x="558077" y="437442"/>
                    </a:cubicBezTo>
                    <a:lnTo>
                      <a:pt x="558077" y="148436"/>
                    </a:lnTo>
                    <a:cubicBezTo>
                      <a:pt x="558520" y="122912"/>
                      <a:pt x="579571" y="102579"/>
                      <a:pt x="605095" y="103022"/>
                    </a:cubicBezTo>
                    <a:cubicBezTo>
                      <a:pt x="629995" y="103454"/>
                      <a:pt x="650077" y="123536"/>
                      <a:pt x="650509" y="148436"/>
                    </a:cubicBezTo>
                    <a:lnTo>
                      <a:pt x="650509" y="448874"/>
                    </a:lnTo>
                    <a:cubicBezTo>
                      <a:pt x="650509" y="459395"/>
                      <a:pt x="659038" y="467924"/>
                      <a:pt x="669559" y="467924"/>
                    </a:cubicBezTo>
                    <a:cubicBezTo>
                      <a:pt x="680080" y="467924"/>
                      <a:pt x="688609" y="459395"/>
                      <a:pt x="688609" y="448874"/>
                    </a:cubicBezTo>
                    <a:lnTo>
                      <a:pt x="688609" y="212632"/>
                    </a:lnTo>
                    <a:cubicBezTo>
                      <a:pt x="689052" y="187108"/>
                      <a:pt x="710102" y="166775"/>
                      <a:pt x="735626" y="167218"/>
                    </a:cubicBezTo>
                    <a:cubicBezTo>
                      <a:pt x="760527" y="167650"/>
                      <a:pt x="780608" y="187732"/>
                      <a:pt x="781040" y="212632"/>
                    </a:cubicBezTo>
                    <a:lnTo>
                      <a:pt x="781040" y="587127"/>
                    </a:lnTo>
                    <a:cubicBezTo>
                      <a:pt x="794322" y="598510"/>
                      <a:pt x="806811" y="610785"/>
                      <a:pt x="818421" y="623869"/>
                    </a:cubicBezTo>
                    <a:cubicBezTo>
                      <a:pt x="818892" y="613415"/>
                      <a:pt x="819132" y="602967"/>
                      <a:pt x="819140" y="592525"/>
                    </a:cubicBezTo>
                    <a:lnTo>
                      <a:pt x="819140" y="212632"/>
                    </a:lnTo>
                    <a:cubicBezTo>
                      <a:pt x="818629" y="165996"/>
                      <a:pt x="780409" y="128605"/>
                      <a:pt x="733773" y="129117"/>
                    </a:cubicBezTo>
                    <a:cubicBezTo>
                      <a:pt x="717649" y="129293"/>
                      <a:pt x="701912" y="134083"/>
                      <a:pt x="688423" y="142920"/>
                    </a:cubicBezTo>
                    <a:cubicBezTo>
                      <a:pt x="684842" y="96396"/>
                      <a:pt x="644224" y="61584"/>
                      <a:pt x="597700" y="65165"/>
                    </a:cubicBezTo>
                    <a:cubicBezTo>
                      <a:pt x="583518" y="66256"/>
                      <a:pt x="569842" y="70911"/>
                      <a:pt x="557938" y="78696"/>
                    </a:cubicBezTo>
                    <a:cubicBezTo>
                      <a:pt x="554818" y="32220"/>
                      <a:pt x="514611" y="-2928"/>
                      <a:pt x="468135" y="193"/>
                    </a:cubicBezTo>
                    <a:cubicBezTo>
                      <a:pt x="424162" y="3145"/>
                      <a:pt x="389875" y="39454"/>
                      <a:pt x="389446" y="83524"/>
                    </a:cubicBezTo>
                    <a:lnTo>
                      <a:pt x="389446" y="108601"/>
                    </a:lnTo>
                    <a:cubicBezTo>
                      <a:pt x="350374" y="83139"/>
                      <a:pt x="298059" y="94171"/>
                      <a:pt x="272597" y="133242"/>
                    </a:cubicBezTo>
                    <a:cubicBezTo>
                      <a:pt x="263830" y="146695"/>
                      <a:pt x="259080" y="162369"/>
                      <a:pt x="258905" y="178425"/>
                    </a:cubicBezTo>
                    <a:lnTo>
                      <a:pt x="258905" y="587637"/>
                    </a:lnTo>
                    <a:cubicBezTo>
                      <a:pt x="225270" y="550556"/>
                      <a:pt x="171003" y="502112"/>
                      <a:pt x="112904" y="496024"/>
                    </a:cubicBezTo>
                    <a:cubicBezTo>
                      <a:pt x="78664" y="492396"/>
                      <a:pt x="44638" y="504579"/>
                      <a:pt x="20482" y="529115"/>
                    </a:cubicBezTo>
                    <a:cubicBezTo>
                      <a:pt x="8153" y="540053"/>
                      <a:pt x="766" y="555509"/>
                      <a:pt x="0" y="571973"/>
                    </a:cubicBezTo>
                    <a:cubicBezTo>
                      <a:pt x="228" y="583403"/>
                      <a:pt x="5412" y="594171"/>
                      <a:pt x="14204" y="601478"/>
                    </a:cubicBezTo>
                    <a:cubicBezTo>
                      <a:pt x="68578" y="648551"/>
                      <a:pt x="123016" y="695548"/>
                      <a:pt x="176070" y="744115"/>
                    </a:cubicBezTo>
                    <a:cubicBezTo>
                      <a:pt x="180761" y="731524"/>
                      <a:pt x="186119" y="719192"/>
                      <a:pt x="192121" y="707171"/>
                    </a:cubicBezTo>
                    <a:cubicBezTo>
                      <a:pt x="139702" y="659479"/>
                      <a:pt x="84318" y="611673"/>
                      <a:pt x="50852" y="58279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169" name="Google Shape;12169;p190"/>
              <p:cNvSpPr/>
              <p:nvPr/>
            </p:nvSpPr>
            <p:spPr>
              <a:xfrm>
                <a:off x="9887185" y="852763"/>
                <a:ext cx="685800" cy="685800"/>
              </a:xfrm>
              <a:custGeom>
                <a:rect b="b" l="l" r="r" t="t"/>
                <a:pathLst>
                  <a:path extrusionOk="0" h="685800" w="685800">
                    <a:moveTo>
                      <a:pt x="342900" y="0"/>
                    </a:moveTo>
                    <a:cubicBezTo>
                      <a:pt x="153522" y="0"/>
                      <a:pt x="0" y="153522"/>
                      <a:pt x="0" y="342900"/>
                    </a:cubicBezTo>
                    <a:cubicBezTo>
                      <a:pt x="0" y="532278"/>
                      <a:pt x="153522" y="685800"/>
                      <a:pt x="342900" y="685800"/>
                    </a:cubicBezTo>
                    <a:cubicBezTo>
                      <a:pt x="532278" y="685800"/>
                      <a:pt x="685800" y="532278"/>
                      <a:pt x="685800" y="342900"/>
                    </a:cubicBezTo>
                    <a:cubicBezTo>
                      <a:pt x="685587" y="153610"/>
                      <a:pt x="532190" y="213"/>
                      <a:pt x="342900" y="0"/>
                    </a:cubicBezTo>
                    <a:close/>
                    <a:moveTo>
                      <a:pt x="342900" y="38100"/>
                    </a:moveTo>
                    <a:cubicBezTo>
                      <a:pt x="417142" y="38055"/>
                      <a:pt x="488826" y="65227"/>
                      <a:pt x="544384" y="114474"/>
                    </a:cubicBezTo>
                    <a:lnTo>
                      <a:pt x="342900" y="315962"/>
                    </a:lnTo>
                    <a:lnTo>
                      <a:pt x="141416" y="114474"/>
                    </a:lnTo>
                    <a:cubicBezTo>
                      <a:pt x="196974" y="65227"/>
                      <a:pt x="268658" y="38055"/>
                      <a:pt x="342900" y="38100"/>
                    </a:cubicBezTo>
                    <a:close/>
                    <a:moveTo>
                      <a:pt x="38100" y="342900"/>
                    </a:moveTo>
                    <a:cubicBezTo>
                      <a:pt x="38055" y="268655"/>
                      <a:pt x="65229" y="196970"/>
                      <a:pt x="114478" y="141411"/>
                    </a:cubicBezTo>
                    <a:lnTo>
                      <a:pt x="315962" y="342900"/>
                    </a:lnTo>
                    <a:lnTo>
                      <a:pt x="114478" y="544389"/>
                    </a:lnTo>
                    <a:cubicBezTo>
                      <a:pt x="65229" y="488830"/>
                      <a:pt x="38055" y="417145"/>
                      <a:pt x="38100" y="342900"/>
                    </a:cubicBezTo>
                    <a:close/>
                    <a:moveTo>
                      <a:pt x="342900" y="647700"/>
                    </a:moveTo>
                    <a:cubicBezTo>
                      <a:pt x="268658" y="647745"/>
                      <a:pt x="196974" y="620573"/>
                      <a:pt x="141416" y="571326"/>
                    </a:cubicBezTo>
                    <a:lnTo>
                      <a:pt x="342900" y="369838"/>
                    </a:lnTo>
                    <a:lnTo>
                      <a:pt x="544384" y="571326"/>
                    </a:lnTo>
                    <a:cubicBezTo>
                      <a:pt x="488825" y="620573"/>
                      <a:pt x="417142" y="647745"/>
                      <a:pt x="342900" y="647700"/>
                    </a:cubicBezTo>
                    <a:close/>
                    <a:moveTo>
                      <a:pt x="571322" y="544389"/>
                    </a:moveTo>
                    <a:lnTo>
                      <a:pt x="369838" y="342900"/>
                    </a:lnTo>
                    <a:lnTo>
                      <a:pt x="571322" y="141411"/>
                    </a:lnTo>
                    <a:cubicBezTo>
                      <a:pt x="673159" y="256435"/>
                      <a:pt x="673159" y="429365"/>
                      <a:pt x="571322" y="54438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12170" name="Google Shape;12170;p190"/>
          <p:cNvGrpSpPr/>
          <p:nvPr/>
        </p:nvGrpSpPr>
        <p:grpSpPr>
          <a:xfrm>
            <a:off x="6645275" y="2460361"/>
            <a:ext cx="4879975" cy="3028393"/>
            <a:chOff x="6645275" y="2422261"/>
            <a:chExt cx="4879975" cy="3028393"/>
          </a:xfrm>
        </p:grpSpPr>
        <p:sp>
          <p:nvSpPr>
            <p:cNvPr id="12171" name="Google Shape;12171;p190"/>
            <p:cNvSpPr txBox="1"/>
            <p:nvPr/>
          </p:nvSpPr>
          <p:spPr>
            <a:xfrm>
              <a:off x="6645275" y="2422261"/>
              <a:ext cx="4879975" cy="3028393"/>
            </a:xfrm>
            <a:prstGeom prst="rect">
              <a:avLst/>
            </a:prstGeom>
            <a:noFill/>
            <a:ln>
              <a:noFill/>
            </a:ln>
          </p:spPr>
          <p:txBody>
            <a:bodyPr anchorCtr="0" anchor="t" bIns="0" lIns="0" spcFirstLastPara="1" rIns="0" wrap="square" tIns="164450">
              <a:spAutoFit/>
            </a:bodyPr>
            <a:lstStyle/>
            <a:p>
              <a:pPr indent="0" lvl="0" marL="38100" marR="0" rtl="0" algn="l">
                <a:lnSpc>
                  <a:spcPct val="100000"/>
                </a:lnSpc>
                <a:spcBef>
                  <a:spcPts val="0"/>
                </a:spcBef>
                <a:spcAft>
                  <a:spcPts val="0"/>
                </a:spcAft>
                <a:buNone/>
              </a:pPr>
              <a:r>
                <a:rPr lang="pt-BR" sz="1400">
                  <a:solidFill>
                    <a:schemeClr val="dk1"/>
                  </a:solidFill>
                  <a:latin typeface="Calibri"/>
                  <a:ea typeface="Calibri"/>
                  <a:cs typeface="Calibri"/>
                  <a:sym typeface="Calibri"/>
                </a:rPr>
                <a:t>Nível de </a:t>
              </a:r>
              <a:r>
                <a:rPr b="1" lang="pt-BR" sz="1400">
                  <a:solidFill>
                    <a:schemeClr val="dk1"/>
                  </a:solidFill>
                  <a:latin typeface="Calibri"/>
                  <a:ea typeface="Calibri"/>
                  <a:cs typeface="Calibri"/>
                  <a:sym typeface="Calibri"/>
                </a:rPr>
                <a:t>DHL &gt; 2x LSN </a:t>
              </a:r>
              <a:r>
                <a:rPr lang="pt-BR" sz="1400">
                  <a:solidFill>
                    <a:schemeClr val="dk1"/>
                  </a:solidFill>
                  <a:latin typeface="Calibri"/>
                  <a:ea typeface="Calibri"/>
                  <a:cs typeface="Calibri"/>
                  <a:sym typeface="Calibri"/>
                </a:rPr>
                <a:t>nos 6 meses prévios ao dia 1 do estudo</a:t>
              </a:r>
              <a:endParaRPr/>
            </a:p>
            <a:p>
              <a:pPr indent="0" lvl="0" marL="38100" marR="0" rtl="0" algn="l">
                <a:lnSpc>
                  <a:spcPct val="100000"/>
                </a:lnSpc>
                <a:spcBef>
                  <a:spcPts val="1200"/>
                </a:spcBef>
                <a:spcAft>
                  <a:spcPts val="0"/>
                </a:spcAft>
                <a:buNone/>
              </a:pPr>
              <a:r>
                <a:rPr b="1" lang="pt-BR" sz="1400">
                  <a:solidFill>
                    <a:schemeClr val="dk1"/>
                  </a:solidFill>
                  <a:latin typeface="Calibri"/>
                  <a:ea typeface="Calibri"/>
                  <a:cs typeface="Calibri"/>
                  <a:sym typeface="Calibri"/>
                </a:rPr>
                <a:t>MAVE</a:t>
              </a:r>
              <a:r>
                <a:rPr lang="pt-BR" sz="1400">
                  <a:solidFill>
                    <a:schemeClr val="dk1"/>
                  </a:solidFill>
                  <a:latin typeface="Calibri"/>
                  <a:ea typeface="Calibri"/>
                  <a:cs typeface="Calibri"/>
                  <a:sym typeface="Calibri"/>
                </a:rPr>
                <a:t> nos 6 meses prévios ao dia 1 do estudo</a:t>
              </a:r>
              <a:endParaRPr/>
            </a:p>
            <a:p>
              <a:pPr indent="0" lvl="0" marL="38100" marR="0" rtl="0" algn="l">
                <a:lnSpc>
                  <a:spcPct val="100000"/>
                </a:lnSpc>
                <a:spcBef>
                  <a:spcPts val="1200"/>
                </a:spcBef>
                <a:spcAft>
                  <a:spcPts val="0"/>
                </a:spcAft>
                <a:buNone/>
              </a:pPr>
              <a:r>
                <a:rPr lang="pt-BR" sz="1400">
                  <a:solidFill>
                    <a:schemeClr val="dk1"/>
                  </a:solidFill>
                  <a:latin typeface="Calibri"/>
                  <a:ea typeface="Calibri"/>
                  <a:cs typeface="Calibri"/>
                  <a:sym typeface="Calibri"/>
                </a:rPr>
                <a:t>Histórico de </a:t>
              </a:r>
              <a:r>
                <a:rPr b="1" lang="pt-BR" sz="1400">
                  <a:solidFill>
                    <a:schemeClr val="dk1"/>
                  </a:solidFill>
                  <a:latin typeface="Calibri"/>
                  <a:ea typeface="Calibri"/>
                  <a:cs typeface="Calibri"/>
                  <a:sym typeface="Calibri"/>
                </a:rPr>
                <a:t>transplante de medula óssea</a:t>
              </a:r>
              <a:endParaRPr/>
            </a:p>
            <a:p>
              <a:pPr indent="0" lvl="0" marL="38100" marR="0" rtl="0" algn="l">
                <a:lnSpc>
                  <a:spcPct val="100000"/>
                </a:lnSpc>
                <a:spcBef>
                  <a:spcPts val="1200"/>
                </a:spcBef>
                <a:spcAft>
                  <a:spcPts val="0"/>
                </a:spcAft>
                <a:buNone/>
              </a:pPr>
              <a:r>
                <a:rPr lang="pt-BR" sz="1400">
                  <a:solidFill>
                    <a:schemeClr val="dk1"/>
                  </a:solidFill>
                  <a:latin typeface="Calibri"/>
                  <a:ea typeface="Calibri"/>
                  <a:cs typeface="Calibri"/>
                  <a:sym typeface="Calibri"/>
                </a:rPr>
                <a:t>Contagem de </a:t>
              </a:r>
              <a:r>
                <a:rPr b="1" lang="pt-BR" sz="1400">
                  <a:solidFill>
                    <a:schemeClr val="dk1"/>
                  </a:solidFill>
                  <a:latin typeface="Calibri"/>
                  <a:ea typeface="Calibri"/>
                  <a:cs typeface="Calibri"/>
                  <a:sym typeface="Calibri"/>
                </a:rPr>
                <a:t>plaquetas &lt; 30.000/µL </a:t>
              </a:r>
              <a:r>
                <a:rPr lang="pt-BR" sz="1400">
                  <a:solidFill>
                    <a:schemeClr val="dk1"/>
                  </a:solidFill>
                  <a:latin typeface="Calibri"/>
                  <a:ea typeface="Calibri"/>
                  <a:cs typeface="Calibri"/>
                  <a:sym typeface="Calibri"/>
                </a:rPr>
                <a:t>(30 x 109/L)</a:t>
              </a:r>
              <a:endParaRPr/>
            </a:p>
            <a:p>
              <a:pPr indent="0" lvl="0" marL="38100" marR="0" rtl="0" algn="l">
                <a:lnSpc>
                  <a:spcPct val="100000"/>
                </a:lnSpc>
                <a:spcBef>
                  <a:spcPts val="1200"/>
                </a:spcBef>
                <a:spcAft>
                  <a:spcPts val="0"/>
                </a:spcAft>
                <a:buNone/>
              </a:pPr>
              <a:r>
                <a:rPr lang="pt-BR" sz="1400">
                  <a:solidFill>
                    <a:schemeClr val="dk1"/>
                  </a:solidFill>
                  <a:latin typeface="Calibri"/>
                  <a:ea typeface="Calibri"/>
                  <a:cs typeface="Calibri"/>
                  <a:sym typeface="Calibri"/>
                </a:rPr>
                <a:t>Contagem absoluta de </a:t>
              </a:r>
              <a:r>
                <a:rPr b="1" lang="pt-BR" sz="1400">
                  <a:solidFill>
                    <a:schemeClr val="dk1"/>
                  </a:solidFill>
                  <a:latin typeface="Calibri"/>
                  <a:ea typeface="Calibri"/>
                  <a:cs typeface="Calibri"/>
                  <a:sym typeface="Calibri"/>
                </a:rPr>
                <a:t>neutrófilos &lt; 500/µL </a:t>
              </a:r>
              <a:r>
                <a:rPr lang="pt-BR" sz="1400">
                  <a:solidFill>
                    <a:schemeClr val="dk1"/>
                  </a:solidFill>
                  <a:latin typeface="Calibri"/>
                  <a:ea typeface="Calibri"/>
                  <a:cs typeface="Calibri"/>
                  <a:sym typeface="Calibri"/>
                </a:rPr>
                <a:t>(0,5 x 109/L) </a:t>
              </a:r>
              <a:br>
                <a:rPr lang="pt-BR" sz="1400">
                  <a:solidFill>
                    <a:schemeClr val="dk1"/>
                  </a:solidFill>
                  <a:latin typeface="Calibri"/>
                  <a:ea typeface="Calibri"/>
                  <a:cs typeface="Calibri"/>
                  <a:sym typeface="Calibri"/>
                </a:rPr>
              </a:br>
              <a:r>
                <a:rPr lang="pt-BR" sz="1400">
                  <a:solidFill>
                    <a:schemeClr val="dk1"/>
                  </a:solidFill>
                  <a:latin typeface="Calibri"/>
                  <a:ea typeface="Calibri"/>
                  <a:cs typeface="Calibri"/>
                  <a:sym typeface="Calibri"/>
                </a:rPr>
                <a:t>na triagem</a:t>
              </a:r>
              <a:endParaRPr/>
            </a:p>
            <a:p>
              <a:pPr indent="0" lvl="0" marL="38100" marR="0" rtl="0" algn="l">
                <a:lnSpc>
                  <a:spcPct val="100000"/>
                </a:lnSpc>
                <a:spcBef>
                  <a:spcPts val="1200"/>
                </a:spcBef>
                <a:spcAft>
                  <a:spcPts val="0"/>
                </a:spcAft>
                <a:buNone/>
              </a:pPr>
              <a:r>
                <a:rPr b="1" lang="pt-BR" sz="1400">
                  <a:solidFill>
                    <a:schemeClr val="dk1"/>
                  </a:solidFill>
                  <a:latin typeface="Calibri"/>
                  <a:ea typeface="Calibri"/>
                  <a:cs typeface="Calibri"/>
                  <a:sym typeface="Calibri"/>
                </a:rPr>
                <a:t>Peso corporal &lt; 40 kg </a:t>
              </a:r>
              <a:r>
                <a:rPr lang="pt-BR" sz="1400">
                  <a:solidFill>
                    <a:schemeClr val="dk1"/>
                  </a:solidFill>
                  <a:latin typeface="Calibri"/>
                  <a:ea typeface="Calibri"/>
                  <a:cs typeface="Calibri"/>
                  <a:sym typeface="Calibri"/>
                </a:rPr>
                <a:t>na triagem</a:t>
              </a:r>
              <a:endParaRPr/>
            </a:p>
            <a:p>
              <a:pPr indent="0" lvl="0" marL="38100" marR="0" rtl="0" algn="l">
                <a:lnSpc>
                  <a:spcPct val="100000"/>
                </a:lnSpc>
                <a:spcBef>
                  <a:spcPts val="1200"/>
                </a:spcBef>
                <a:spcAft>
                  <a:spcPts val="0"/>
                </a:spcAft>
                <a:buNone/>
              </a:pPr>
              <a:r>
                <a:rPr lang="pt-BR" sz="1400">
                  <a:solidFill>
                    <a:schemeClr val="dk1"/>
                  </a:solidFill>
                  <a:latin typeface="Calibri"/>
                  <a:ea typeface="Calibri"/>
                  <a:cs typeface="Calibri"/>
                  <a:sym typeface="Calibri"/>
                </a:rPr>
                <a:t>Histórico de </a:t>
              </a:r>
              <a:r>
                <a:rPr b="1" lang="pt-BR" sz="1400">
                  <a:solidFill>
                    <a:schemeClr val="dk1"/>
                  </a:solidFill>
                  <a:latin typeface="Calibri"/>
                  <a:ea typeface="Calibri"/>
                  <a:cs typeface="Calibri"/>
                  <a:sym typeface="Calibri"/>
                </a:rPr>
                <a:t>infecção meningocócica </a:t>
              </a:r>
              <a:r>
                <a:rPr lang="pt-BR" sz="1400">
                  <a:solidFill>
                    <a:schemeClr val="dk1"/>
                  </a:solidFill>
                  <a:latin typeface="Calibri"/>
                  <a:ea typeface="Calibri"/>
                  <a:cs typeface="Calibri"/>
                  <a:sym typeface="Calibri"/>
                </a:rPr>
                <a:t>ou </a:t>
              </a:r>
              <a:r>
                <a:rPr b="1" lang="pt-BR" sz="1400">
                  <a:solidFill>
                    <a:schemeClr val="dk1"/>
                  </a:solidFill>
                  <a:latin typeface="Calibri"/>
                  <a:ea typeface="Calibri"/>
                  <a:cs typeface="Calibri"/>
                  <a:sym typeface="Calibri"/>
                </a:rPr>
                <a:t>infecção recorrente inexplicada</a:t>
              </a:r>
              <a:endParaRPr/>
            </a:p>
          </p:txBody>
        </p:sp>
        <p:cxnSp>
          <p:nvCxnSpPr>
            <p:cNvPr id="12172" name="Google Shape;12172;p190"/>
            <p:cNvCxnSpPr/>
            <p:nvPr/>
          </p:nvCxnSpPr>
          <p:spPr>
            <a:xfrm>
              <a:off x="6681525" y="28667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173" name="Google Shape;12173;p190"/>
            <p:cNvCxnSpPr/>
            <p:nvPr/>
          </p:nvCxnSpPr>
          <p:spPr>
            <a:xfrm>
              <a:off x="6681525" y="3238248"/>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174" name="Google Shape;12174;p190"/>
            <p:cNvCxnSpPr/>
            <p:nvPr/>
          </p:nvCxnSpPr>
          <p:spPr>
            <a:xfrm>
              <a:off x="6681525" y="3618996"/>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175" name="Google Shape;12175;p190"/>
            <p:cNvCxnSpPr/>
            <p:nvPr/>
          </p:nvCxnSpPr>
          <p:spPr>
            <a:xfrm>
              <a:off x="6681525" y="39843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176" name="Google Shape;12176;p190"/>
            <p:cNvCxnSpPr/>
            <p:nvPr/>
          </p:nvCxnSpPr>
          <p:spPr>
            <a:xfrm>
              <a:off x="6681525" y="45431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177" name="Google Shape;12177;p190"/>
            <p:cNvCxnSpPr/>
            <p:nvPr/>
          </p:nvCxnSpPr>
          <p:spPr>
            <a:xfrm>
              <a:off x="6681525" y="4962273"/>
              <a:ext cx="4271010" cy="0"/>
            </a:xfrm>
            <a:prstGeom prst="straightConnector1">
              <a:avLst/>
            </a:prstGeom>
            <a:noFill/>
            <a:ln cap="flat" cmpd="sng" w="12700">
              <a:solidFill>
                <a:srgbClr val="D8D8D8"/>
              </a:solidFill>
              <a:prstDash val="solid"/>
              <a:miter lim="800000"/>
              <a:headEnd len="sm" w="sm" type="none"/>
              <a:tailEnd len="sm" w="sm" type="none"/>
            </a:ln>
          </p:spPr>
        </p:cxnSp>
      </p:grpSp>
      <p:sp>
        <p:nvSpPr>
          <p:cNvPr id="12178" name="Google Shape;12178;p190"/>
          <p:cNvSpPr txBox="1"/>
          <p:nvPr/>
        </p:nvSpPr>
        <p:spPr>
          <a:xfrm>
            <a:off x="296269" y="1172861"/>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ALXN1210-PNH-302</a:t>
            </a:r>
            <a:endParaRPr/>
          </a:p>
        </p:txBody>
      </p:sp>
      <p:grpSp>
        <p:nvGrpSpPr>
          <p:cNvPr id="12179" name="Google Shape;12179;p190"/>
          <p:cNvGrpSpPr/>
          <p:nvPr/>
        </p:nvGrpSpPr>
        <p:grpSpPr>
          <a:xfrm>
            <a:off x="978662" y="2488936"/>
            <a:ext cx="4554746" cy="3277692"/>
            <a:chOff x="978662" y="2488936"/>
            <a:chExt cx="4554746" cy="3277692"/>
          </a:xfrm>
        </p:grpSpPr>
        <p:sp>
          <p:nvSpPr>
            <p:cNvPr id="12180" name="Google Shape;12180;p190"/>
            <p:cNvSpPr txBox="1"/>
            <p:nvPr/>
          </p:nvSpPr>
          <p:spPr>
            <a:xfrm>
              <a:off x="978662" y="2488936"/>
              <a:ext cx="4554746" cy="3277692"/>
            </a:xfrm>
            <a:prstGeom prst="rect">
              <a:avLst/>
            </a:prstGeom>
            <a:noFill/>
            <a:ln>
              <a:noFill/>
            </a:ln>
          </p:spPr>
          <p:txBody>
            <a:bodyPr anchorCtr="0" anchor="t" bIns="0" lIns="0" spcFirstLastPara="1" rIns="0" wrap="square" tIns="164450">
              <a:spAutoFit/>
            </a:bodyPr>
            <a:lstStyle/>
            <a:p>
              <a:pPr indent="0" lvl="0" marL="0" marR="0" rtl="0" algn="l">
                <a:lnSpc>
                  <a:spcPct val="95000"/>
                </a:lnSpc>
                <a:spcBef>
                  <a:spcPts val="0"/>
                </a:spcBef>
                <a:spcAft>
                  <a:spcPts val="0"/>
                </a:spcAft>
                <a:buNone/>
              </a:pPr>
              <a:r>
                <a:rPr lang="pt-BR" sz="1400">
                  <a:solidFill>
                    <a:schemeClr val="dk1"/>
                  </a:solidFill>
                  <a:latin typeface="Calibri"/>
                  <a:ea typeface="Calibri"/>
                  <a:cs typeface="Calibri"/>
                  <a:sym typeface="Calibri"/>
                </a:rPr>
                <a:t>Pacientes de </a:t>
              </a:r>
              <a:r>
                <a:rPr b="1" lang="pt-BR" sz="1400">
                  <a:solidFill>
                    <a:schemeClr val="dk1"/>
                  </a:solidFill>
                  <a:latin typeface="Calibri"/>
                  <a:ea typeface="Calibri"/>
                  <a:cs typeface="Calibri"/>
                  <a:sym typeface="Calibri"/>
                </a:rPr>
                <a:t>ambos os sexos com idade ≥18 anos</a:t>
              </a:r>
              <a:endParaRPr/>
            </a:p>
            <a:p>
              <a:pPr indent="0" lvl="0" marL="0" marR="0" rtl="0" algn="l">
                <a:lnSpc>
                  <a:spcPct val="95000"/>
                </a:lnSpc>
                <a:spcBef>
                  <a:spcPts val="600"/>
                </a:spcBef>
                <a:spcAft>
                  <a:spcPts val="0"/>
                </a:spcAft>
                <a:buNone/>
              </a:pPr>
              <a:r>
                <a:rPr lang="pt-BR" sz="1400">
                  <a:solidFill>
                    <a:schemeClr val="dk1"/>
                  </a:solidFill>
                  <a:latin typeface="Calibri"/>
                  <a:ea typeface="Calibri"/>
                  <a:cs typeface="Calibri"/>
                  <a:sym typeface="Calibri"/>
                </a:rPr>
                <a:t>Tratados com </a:t>
              </a:r>
              <a:r>
                <a:rPr b="1" lang="pt-BR" sz="1400">
                  <a:solidFill>
                    <a:schemeClr val="dk1"/>
                  </a:solidFill>
                  <a:latin typeface="Calibri"/>
                  <a:ea typeface="Calibri"/>
                  <a:cs typeface="Calibri"/>
                  <a:sym typeface="Calibri"/>
                </a:rPr>
                <a:t>eculizumabe</a:t>
              </a:r>
              <a:r>
                <a:rPr lang="pt-BR" sz="1400">
                  <a:solidFill>
                    <a:schemeClr val="dk1"/>
                  </a:solidFill>
                  <a:latin typeface="Calibri"/>
                  <a:ea typeface="Calibri"/>
                  <a:cs typeface="Calibri"/>
                  <a:sym typeface="Calibri"/>
                </a:rPr>
                <a:t> na dose de bula para HPN por </a:t>
              </a:r>
              <a:br>
                <a:rPr lang="pt-BR" sz="1400">
                  <a:solidFill>
                    <a:schemeClr val="dk1"/>
                  </a:solidFill>
                  <a:latin typeface="Calibri"/>
                  <a:ea typeface="Calibri"/>
                  <a:cs typeface="Calibri"/>
                  <a:sym typeface="Calibri"/>
                </a:rPr>
              </a:br>
              <a:r>
                <a:rPr b="1" lang="pt-BR" sz="1400">
                  <a:solidFill>
                    <a:schemeClr val="dk1"/>
                  </a:solidFill>
                  <a:latin typeface="Calibri"/>
                  <a:ea typeface="Calibri"/>
                  <a:cs typeface="Calibri"/>
                  <a:sym typeface="Calibri"/>
                </a:rPr>
                <a:t>≥6 meses antes do dia 1 do estudo</a:t>
              </a:r>
              <a:endParaRPr/>
            </a:p>
            <a:p>
              <a:pPr indent="0" lvl="0" marL="0" marR="0" rtl="0" algn="l">
                <a:lnSpc>
                  <a:spcPct val="95000"/>
                </a:lnSpc>
                <a:spcBef>
                  <a:spcPts val="600"/>
                </a:spcBef>
                <a:spcAft>
                  <a:spcPts val="0"/>
                </a:spcAft>
                <a:buNone/>
              </a:pPr>
              <a:r>
                <a:rPr b="1" lang="pt-BR" sz="1400">
                  <a:solidFill>
                    <a:schemeClr val="dk1"/>
                  </a:solidFill>
                  <a:latin typeface="Calibri"/>
                  <a:ea typeface="Calibri"/>
                  <a:cs typeface="Calibri"/>
                  <a:sym typeface="Calibri"/>
                </a:rPr>
                <a:t>DHL</a:t>
              </a:r>
              <a:r>
                <a:rPr lang="pt-BR" sz="1400">
                  <a:solidFill>
                    <a:schemeClr val="dk1"/>
                  </a:solidFill>
                  <a:latin typeface="Calibri"/>
                  <a:ea typeface="Calibri"/>
                  <a:cs typeface="Calibri"/>
                  <a:sym typeface="Calibri"/>
                </a:rPr>
                <a:t> ≤1,5 x </a:t>
              </a:r>
              <a:r>
                <a:rPr b="1" lang="pt-BR" sz="1400">
                  <a:solidFill>
                    <a:schemeClr val="dk1"/>
                  </a:solidFill>
                  <a:latin typeface="Calibri"/>
                  <a:ea typeface="Calibri"/>
                  <a:cs typeface="Calibri"/>
                  <a:sym typeface="Calibri"/>
                </a:rPr>
                <a:t>LSN</a:t>
              </a:r>
              <a:r>
                <a:rPr lang="pt-BR" sz="1400">
                  <a:solidFill>
                    <a:schemeClr val="dk1"/>
                  </a:solidFill>
                  <a:latin typeface="Calibri"/>
                  <a:ea typeface="Calibri"/>
                  <a:cs typeface="Calibri"/>
                  <a:sym typeface="Calibri"/>
                </a:rPr>
                <a:t> na triagem</a:t>
              </a:r>
              <a:endParaRPr/>
            </a:p>
            <a:p>
              <a:pPr indent="0" lvl="0" marL="0" marR="0" rtl="0" algn="l">
                <a:lnSpc>
                  <a:spcPct val="95000"/>
                </a:lnSpc>
                <a:spcBef>
                  <a:spcPts val="600"/>
                </a:spcBef>
                <a:spcAft>
                  <a:spcPts val="0"/>
                </a:spcAft>
                <a:buNone/>
              </a:pPr>
              <a:r>
                <a:rPr lang="pt-BR" sz="1400">
                  <a:solidFill>
                    <a:schemeClr val="dk1"/>
                  </a:solidFill>
                  <a:latin typeface="Calibri"/>
                  <a:ea typeface="Calibri"/>
                  <a:cs typeface="Calibri"/>
                  <a:sym typeface="Calibri"/>
                </a:rPr>
                <a:t>Diagnóstico de </a:t>
              </a:r>
              <a:r>
                <a:rPr b="1" lang="pt-BR" sz="1400">
                  <a:solidFill>
                    <a:schemeClr val="dk1"/>
                  </a:solidFill>
                  <a:latin typeface="Calibri"/>
                  <a:ea typeface="Calibri"/>
                  <a:cs typeface="Calibri"/>
                  <a:sym typeface="Calibri"/>
                </a:rPr>
                <a:t>HPN</a:t>
              </a:r>
              <a:r>
                <a:rPr lang="pt-BR" sz="1400">
                  <a:solidFill>
                    <a:schemeClr val="dk1"/>
                  </a:solidFill>
                  <a:latin typeface="Calibri"/>
                  <a:ea typeface="Calibri"/>
                  <a:cs typeface="Calibri"/>
                  <a:sym typeface="Calibri"/>
                </a:rPr>
                <a:t> documentado por exame de </a:t>
              </a:r>
              <a:r>
                <a:rPr b="1" lang="pt-BR" sz="1400">
                  <a:solidFill>
                    <a:schemeClr val="dk1"/>
                  </a:solidFill>
                  <a:latin typeface="Calibri"/>
                  <a:ea typeface="Calibri"/>
                  <a:cs typeface="Calibri"/>
                  <a:sym typeface="Calibri"/>
                </a:rPr>
                <a:t>CFAS</a:t>
              </a:r>
              <a:endParaRPr/>
            </a:p>
            <a:p>
              <a:pPr indent="0" lvl="0" marL="0" marR="0" rtl="0" algn="l">
                <a:lnSpc>
                  <a:spcPct val="95000"/>
                </a:lnSpc>
                <a:spcBef>
                  <a:spcPts val="600"/>
                </a:spcBef>
                <a:spcAft>
                  <a:spcPts val="0"/>
                </a:spcAft>
                <a:buNone/>
              </a:pPr>
              <a:r>
                <a:rPr lang="pt-BR" sz="1400">
                  <a:solidFill>
                    <a:schemeClr val="dk1"/>
                  </a:solidFill>
                  <a:latin typeface="Calibri"/>
                  <a:ea typeface="Calibri"/>
                  <a:cs typeface="Calibri"/>
                  <a:sym typeface="Calibri"/>
                </a:rPr>
                <a:t>Clone de </a:t>
              </a:r>
              <a:r>
                <a:rPr b="1" lang="pt-BR" sz="1400">
                  <a:solidFill>
                    <a:schemeClr val="dk1"/>
                  </a:solidFill>
                  <a:latin typeface="Calibri"/>
                  <a:ea typeface="Calibri"/>
                  <a:cs typeface="Calibri"/>
                  <a:sym typeface="Calibri"/>
                </a:rPr>
                <a:t>granulócitos</a:t>
              </a:r>
              <a:r>
                <a:rPr lang="pt-BR" sz="1400">
                  <a:solidFill>
                    <a:schemeClr val="dk1"/>
                  </a:solidFill>
                  <a:latin typeface="Calibri"/>
                  <a:ea typeface="Calibri"/>
                  <a:cs typeface="Calibri"/>
                  <a:sym typeface="Calibri"/>
                </a:rPr>
                <a:t> ou </a:t>
              </a:r>
              <a:r>
                <a:rPr b="1" lang="pt-BR" sz="1400">
                  <a:solidFill>
                    <a:schemeClr val="dk1"/>
                  </a:solidFill>
                  <a:latin typeface="Calibri"/>
                  <a:ea typeface="Calibri"/>
                  <a:cs typeface="Calibri"/>
                  <a:sym typeface="Calibri"/>
                </a:rPr>
                <a:t>monócitos ≥5%</a:t>
              </a:r>
              <a:endParaRPr/>
            </a:p>
            <a:p>
              <a:pPr indent="0" lvl="0" marL="0" marR="0" rtl="0" algn="l">
                <a:lnSpc>
                  <a:spcPct val="95000"/>
                </a:lnSpc>
                <a:spcBef>
                  <a:spcPts val="600"/>
                </a:spcBef>
                <a:spcAft>
                  <a:spcPts val="0"/>
                </a:spcAft>
                <a:buNone/>
              </a:pPr>
              <a:r>
                <a:rPr b="1" lang="pt-BR" sz="1400">
                  <a:solidFill>
                    <a:schemeClr val="dk1"/>
                  </a:solidFill>
                  <a:latin typeface="Calibri"/>
                  <a:ea typeface="Calibri"/>
                  <a:cs typeface="Calibri"/>
                  <a:sym typeface="Calibri"/>
                </a:rPr>
                <a:t>Vacinação meningocócica </a:t>
              </a:r>
              <a:r>
                <a:rPr lang="pt-BR" sz="1400">
                  <a:solidFill>
                    <a:schemeClr val="dk1"/>
                  </a:solidFill>
                  <a:latin typeface="Calibri"/>
                  <a:ea typeface="Calibri"/>
                  <a:cs typeface="Calibri"/>
                  <a:sym typeface="Calibri"/>
                </a:rPr>
                <a:t>&lt;3 anos antes ou no início do tratamento do estudo</a:t>
              </a:r>
              <a:endParaRPr/>
            </a:p>
            <a:p>
              <a:pPr indent="0" lvl="1" marL="457200" marR="0" rtl="0" algn="l">
                <a:lnSpc>
                  <a:spcPct val="95000"/>
                </a:lnSpc>
                <a:spcBef>
                  <a:spcPts val="0"/>
                </a:spcBef>
                <a:spcAft>
                  <a:spcPts val="0"/>
                </a:spcAft>
                <a:buNone/>
              </a:pPr>
              <a:r>
                <a:rPr b="0" i="0" lang="pt-BR" sz="1200" u="none" cap="none" strike="noStrike">
                  <a:solidFill>
                    <a:schemeClr val="lt2"/>
                  </a:solidFill>
                  <a:latin typeface="Calibri"/>
                  <a:ea typeface="Calibri"/>
                  <a:cs typeface="Calibri"/>
                  <a:sym typeface="Calibri"/>
                </a:rPr>
                <a:t>Se o tratamento do estudo for iniciado &lt; 2 semanas após a vacinação, o paciente deve receber antibióticos profiláticos pelo menos 2 semanas após a vacinação</a:t>
              </a:r>
              <a:endParaRPr/>
            </a:p>
            <a:p>
              <a:pPr indent="0" lvl="0" marL="0" marR="0" rtl="0" algn="l">
                <a:lnSpc>
                  <a:spcPct val="95000"/>
                </a:lnSpc>
                <a:spcBef>
                  <a:spcPts val="1200"/>
                </a:spcBef>
                <a:spcAft>
                  <a:spcPts val="0"/>
                </a:spcAft>
                <a:buNone/>
              </a:pPr>
              <a:r>
                <a:rPr lang="pt-BR" sz="1400">
                  <a:solidFill>
                    <a:schemeClr val="lt2"/>
                  </a:solidFill>
                  <a:latin typeface="Calibri"/>
                  <a:ea typeface="Calibri"/>
                  <a:cs typeface="Calibri"/>
                  <a:sym typeface="Calibri"/>
                </a:rPr>
                <a:t>Disposição/capacidade para fornecer </a:t>
              </a:r>
              <a:r>
                <a:rPr b="1" lang="pt-BR" sz="1400">
                  <a:solidFill>
                    <a:schemeClr val="lt2"/>
                  </a:solidFill>
                  <a:latin typeface="Calibri"/>
                  <a:ea typeface="Calibri"/>
                  <a:cs typeface="Calibri"/>
                  <a:sym typeface="Calibri"/>
                </a:rPr>
                <a:t>consentimento esclarecido por escrito</a:t>
              </a:r>
              <a:endParaRPr/>
            </a:p>
          </p:txBody>
        </p:sp>
        <p:cxnSp>
          <p:nvCxnSpPr>
            <p:cNvPr id="12181" name="Google Shape;12181;p190"/>
            <p:cNvCxnSpPr/>
            <p:nvPr/>
          </p:nvCxnSpPr>
          <p:spPr>
            <a:xfrm>
              <a:off x="978662" y="28794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182" name="Google Shape;12182;p190"/>
            <p:cNvCxnSpPr/>
            <p:nvPr/>
          </p:nvCxnSpPr>
          <p:spPr>
            <a:xfrm>
              <a:off x="978662" y="33620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183" name="Google Shape;12183;p190"/>
            <p:cNvCxnSpPr/>
            <p:nvPr/>
          </p:nvCxnSpPr>
          <p:spPr>
            <a:xfrm>
              <a:off x="978662" y="420662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184" name="Google Shape;12184;p190"/>
            <p:cNvCxnSpPr/>
            <p:nvPr/>
          </p:nvCxnSpPr>
          <p:spPr>
            <a:xfrm>
              <a:off x="978662" y="52543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185" name="Google Shape;12185;p190"/>
            <p:cNvCxnSpPr/>
            <p:nvPr/>
          </p:nvCxnSpPr>
          <p:spPr>
            <a:xfrm>
              <a:off x="978662" y="3657096"/>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186" name="Google Shape;12186;p190"/>
            <p:cNvCxnSpPr/>
            <p:nvPr/>
          </p:nvCxnSpPr>
          <p:spPr>
            <a:xfrm>
              <a:off x="978662" y="3933573"/>
              <a:ext cx="4271010" cy="0"/>
            </a:xfrm>
            <a:prstGeom prst="straightConnector1">
              <a:avLst/>
            </a:prstGeom>
            <a:noFill/>
            <a:ln cap="flat" cmpd="sng" w="12700">
              <a:solidFill>
                <a:srgbClr val="D8D8D8"/>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159"/>
                                        </p:tgtEl>
                                        <p:attrNameLst>
                                          <p:attrName>style.visibility</p:attrName>
                                        </p:attrNameLst>
                                      </p:cBhvr>
                                      <p:to>
                                        <p:strVal val="visible"/>
                                      </p:to>
                                    </p:set>
                                    <p:animEffect filter="fade" transition="in">
                                      <p:cBhvr>
                                        <p:cTn dur="500"/>
                                        <p:tgtEl>
                                          <p:spTgt spid="12159"/>
                                        </p:tgtEl>
                                      </p:cBhvr>
                                    </p:animEffect>
                                  </p:childTnLst>
                                </p:cTn>
                              </p:par>
                              <p:par>
                                <p:cTn fill="hold" nodeType="withEffect" presetClass="entr" presetID="10" presetSubtype="0">
                                  <p:stCondLst>
                                    <p:cond delay="0"/>
                                  </p:stCondLst>
                                  <p:childTnLst>
                                    <p:set>
                                      <p:cBhvr>
                                        <p:cTn dur="1" fill="hold">
                                          <p:stCondLst>
                                            <p:cond delay="0"/>
                                          </p:stCondLst>
                                        </p:cTn>
                                        <p:tgtEl>
                                          <p:spTgt spid="12160"/>
                                        </p:tgtEl>
                                        <p:attrNameLst>
                                          <p:attrName>style.visibility</p:attrName>
                                        </p:attrNameLst>
                                      </p:cBhvr>
                                      <p:to>
                                        <p:strVal val="visible"/>
                                      </p:to>
                                    </p:set>
                                    <p:animEffect filter="fade" transition="in">
                                      <p:cBhvr>
                                        <p:cTn dur="500"/>
                                        <p:tgtEl>
                                          <p:spTgt spid="12160"/>
                                        </p:tgtEl>
                                      </p:cBhvr>
                                    </p:animEffect>
                                  </p:childTnLst>
                                </p:cTn>
                              </p:par>
                              <p:par>
                                <p:cTn fill="hold" nodeType="withEffect" presetClass="entr" presetID="10" presetSubtype="0">
                                  <p:stCondLst>
                                    <p:cond delay="750"/>
                                  </p:stCondLst>
                                  <p:childTnLst>
                                    <p:set>
                                      <p:cBhvr>
                                        <p:cTn dur="1" fill="hold">
                                          <p:stCondLst>
                                            <p:cond delay="0"/>
                                          </p:stCondLst>
                                        </p:cTn>
                                        <p:tgtEl>
                                          <p:spTgt spid="12179"/>
                                        </p:tgtEl>
                                        <p:attrNameLst>
                                          <p:attrName>style.visibility</p:attrName>
                                        </p:attrNameLst>
                                      </p:cBhvr>
                                      <p:to>
                                        <p:strVal val="visible"/>
                                      </p:to>
                                    </p:set>
                                    <p:animEffect filter="fade" transition="in">
                                      <p:cBhvr>
                                        <p:cTn dur="500"/>
                                        <p:tgtEl>
                                          <p:spTgt spid="12179"/>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2156"/>
                                        </p:tgtEl>
                                        <p:attrNameLst>
                                          <p:attrName>style.visibility</p:attrName>
                                        </p:attrNameLst>
                                      </p:cBhvr>
                                      <p:to>
                                        <p:strVal val="visible"/>
                                      </p:to>
                                    </p:set>
                                    <p:animEffect filter="fade" transition="in">
                                      <p:cBhvr>
                                        <p:cTn dur="500"/>
                                        <p:tgtEl>
                                          <p:spTgt spid="12156"/>
                                        </p:tgtEl>
                                      </p:cBhvr>
                                    </p:animEffect>
                                  </p:childTnLst>
                                </p:cTn>
                              </p:par>
                              <p:par>
                                <p:cTn fill="hold" nodeType="withEffect" presetClass="entr" presetID="10" presetSubtype="0">
                                  <p:stCondLst>
                                    <p:cond delay="500"/>
                                  </p:stCondLst>
                                  <p:childTnLst>
                                    <p:set>
                                      <p:cBhvr>
                                        <p:cTn dur="1" fill="hold">
                                          <p:stCondLst>
                                            <p:cond delay="0"/>
                                          </p:stCondLst>
                                        </p:cTn>
                                        <p:tgtEl>
                                          <p:spTgt spid="12164"/>
                                        </p:tgtEl>
                                        <p:attrNameLst>
                                          <p:attrName>style.visibility</p:attrName>
                                        </p:attrNameLst>
                                      </p:cBhvr>
                                      <p:to>
                                        <p:strVal val="visible"/>
                                      </p:to>
                                    </p:set>
                                    <p:animEffect filter="fade" transition="in">
                                      <p:cBhvr>
                                        <p:cTn dur="500"/>
                                        <p:tgtEl>
                                          <p:spTgt spid="12164"/>
                                        </p:tgtEl>
                                      </p:cBhvr>
                                    </p:animEffect>
                                  </p:childTnLst>
                                </p:cTn>
                              </p:par>
                              <p:par>
                                <p:cTn fill="hold" nodeType="withEffect" presetClass="entr" presetID="10" presetSubtype="0">
                                  <p:stCondLst>
                                    <p:cond delay="1000"/>
                                  </p:stCondLst>
                                  <p:childTnLst>
                                    <p:set>
                                      <p:cBhvr>
                                        <p:cTn dur="1" fill="hold">
                                          <p:stCondLst>
                                            <p:cond delay="0"/>
                                          </p:stCondLst>
                                        </p:cTn>
                                        <p:tgtEl>
                                          <p:spTgt spid="12170"/>
                                        </p:tgtEl>
                                        <p:attrNameLst>
                                          <p:attrName>style.visibility</p:attrName>
                                        </p:attrNameLst>
                                      </p:cBhvr>
                                      <p:to>
                                        <p:strVal val="visible"/>
                                      </p:to>
                                    </p:set>
                                    <p:animEffect filter="fade" transition="in">
                                      <p:cBhvr>
                                        <p:cTn dur="500"/>
                                        <p:tgtEl>
                                          <p:spTgt spid="121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91" name="Shape 12191"/>
        <p:cNvGrpSpPr/>
        <p:nvPr/>
      </p:nvGrpSpPr>
      <p:grpSpPr>
        <a:xfrm>
          <a:off x="0" y="0"/>
          <a:ext cx="0" cy="0"/>
          <a:chOff x="0" y="0"/>
          <a:chExt cx="0" cy="0"/>
        </a:xfrm>
      </p:grpSpPr>
      <p:sp>
        <p:nvSpPr>
          <p:cNvPr id="12192" name="Google Shape;12192;p191"/>
          <p:cNvSpPr txBox="1"/>
          <p:nvPr/>
        </p:nvSpPr>
        <p:spPr>
          <a:xfrm>
            <a:off x="296269" y="385036"/>
            <a:ext cx="112099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Estudo fase III de TROCA para ravulizumabe: </a:t>
            </a:r>
            <a:br>
              <a:rPr b="1" lang="pt-BR" sz="2800">
                <a:solidFill>
                  <a:schemeClr val="accent1"/>
                </a:solidFill>
                <a:latin typeface="Lustria"/>
                <a:ea typeface="Lustria"/>
                <a:cs typeface="Lustria"/>
                <a:sym typeface="Lustria"/>
              </a:rPr>
            </a:br>
            <a:r>
              <a:rPr b="1" lang="pt-BR" sz="2800">
                <a:solidFill>
                  <a:schemeClr val="accent1"/>
                </a:solidFill>
                <a:latin typeface="Lustria"/>
                <a:ea typeface="Lustria"/>
                <a:cs typeface="Lustria"/>
                <a:sym typeface="Lustria"/>
              </a:rPr>
              <a:t>Distribuição dos pacientes</a:t>
            </a:r>
            <a:r>
              <a:rPr b="1" baseline="30000" lang="pt-BR" sz="2800">
                <a:solidFill>
                  <a:schemeClr val="accent1"/>
                </a:solidFill>
                <a:latin typeface="Lustria"/>
                <a:ea typeface="Lustria"/>
                <a:cs typeface="Lustria"/>
                <a:sym typeface="Lustria"/>
              </a:rPr>
              <a:t>1</a:t>
            </a:r>
            <a:endParaRPr/>
          </a:p>
        </p:txBody>
      </p:sp>
      <p:sp>
        <p:nvSpPr>
          <p:cNvPr id="12193" name="Google Shape;12193;p19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Referências: 1. Kulasekararaj AG et al. Blood. 2019 Feb 7;133(6):540-9.</a:t>
            </a:r>
            <a:endParaRPr/>
          </a:p>
        </p:txBody>
      </p:sp>
      <p:sp>
        <p:nvSpPr>
          <p:cNvPr id="12194" name="Google Shape;12194;p191"/>
          <p:cNvSpPr txBox="1"/>
          <p:nvPr/>
        </p:nvSpPr>
        <p:spPr>
          <a:xfrm>
            <a:off x="296269" y="1112394"/>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ALXN1210-PNH-302</a:t>
            </a:r>
            <a:endParaRPr/>
          </a:p>
        </p:txBody>
      </p:sp>
      <p:grpSp>
        <p:nvGrpSpPr>
          <p:cNvPr id="12195" name="Google Shape;12195;p191"/>
          <p:cNvGrpSpPr/>
          <p:nvPr/>
        </p:nvGrpSpPr>
        <p:grpSpPr>
          <a:xfrm>
            <a:off x="960484" y="1739495"/>
            <a:ext cx="10831279" cy="4631171"/>
            <a:chOff x="960484" y="1739495"/>
            <a:chExt cx="10831279" cy="4631171"/>
          </a:xfrm>
        </p:grpSpPr>
        <p:sp>
          <p:nvSpPr>
            <p:cNvPr id="12196" name="Google Shape;12196;p191"/>
            <p:cNvSpPr txBox="1"/>
            <p:nvPr/>
          </p:nvSpPr>
          <p:spPr>
            <a:xfrm rot="10800000">
              <a:off x="5545394" y="5220250"/>
              <a:ext cx="0" cy="4571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197" name="Google Shape;12197;p191"/>
            <p:cNvSpPr/>
            <p:nvPr/>
          </p:nvSpPr>
          <p:spPr>
            <a:xfrm rot="-5400000">
              <a:off x="8392938" y="3743354"/>
              <a:ext cx="213653" cy="1750780"/>
            </a:xfrm>
            <a:custGeom>
              <a:rect b="b" l="l" r="r" t="t"/>
              <a:pathLst>
                <a:path extrusionOk="0" h="1821655" w="120000">
                  <a:moveTo>
                    <a:pt x="0" y="1826210"/>
                  </a:moveTo>
                  <a:lnTo>
                    <a:pt x="0" y="0"/>
                  </a:lnTo>
                </a:path>
              </a:pathLst>
            </a:custGeom>
            <a:noFill/>
            <a:ln cap="flat" cmpd="sng" w="12700">
              <a:solidFill>
                <a:schemeClr val="dk2"/>
              </a:solidFill>
              <a:prstDash val="dash"/>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198" name="Google Shape;12198;p191"/>
            <p:cNvSpPr/>
            <p:nvPr/>
          </p:nvSpPr>
          <p:spPr>
            <a:xfrm>
              <a:off x="7624340" y="5306005"/>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199" name="Google Shape;12199;p191"/>
            <p:cNvSpPr/>
            <p:nvPr/>
          </p:nvSpPr>
          <p:spPr>
            <a:xfrm>
              <a:off x="4776945" y="5311152"/>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200" name="Google Shape;12200;p191"/>
            <p:cNvSpPr/>
            <p:nvPr/>
          </p:nvSpPr>
          <p:spPr>
            <a:xfrm>
              <a:off x="4786133" y="4377462"/>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201" name="Google Shape;12201;p191"/>
            <p:cNvSpPr/>
            <p:nvPr/>
          </p:nvSpPr>
          <p:spPr>
            <a:xfrm>
              <a:off x="7624340" y="4377462"/>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202" name="Google Shape;12202;p191"/>
            <p:cNvSpPr/>
            <p:nvPr/>
          </p:nvSpPr>
          <p:spPr>
            <a:xfrm>
              <a:off x="6201245" y="3612986"/>
              <a:ext cx="137867" cy="230409"/>
            </a:xfrm>
            <a:custGeom>
              <a:rect b="b" l="l" r="r" t="t"/>
              <a:pathLst>
                <a:path extrusionOk="0" h="535310" w="120000">
                  <a:moveTo>
                    <a:pt x="0" y="535870"/>
                  </a:moveTo>
                  <a:lnTo>
                    <a:pt x="0" y="0"/>
                  </a:lnTo>
                </a:path>
              </a:pathLst>
            </a:cu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203" name="Google Shape;12203;p191"/>
            <p:cNvSpPr/>
            <p:nvPr/>
          </p:nvSpPr>
          <p:spPr>
            <a:xfrm rot="-5400000">
              <a:off x="7270541" y="1086840"/>
              <a:ext cx="235105" cy="2389598"/>
            </a:xfrm>
            <a:custGeom>
              <a:rect b="b" l="l" r="r" t="t"/>
              <a:pathLst>
                <a:path extrusionOk="0" h="1821655" w="120000">
                  <a:moveTo>
                    <a:pt x="0" y="1826210"/>
                  </a:moveTo>
                  <a:lnTo>
                    <a:pt x="0" y="0"/>
                  </a:lnTo>
                </a:path>
              </a:pathLst>
            </a:custGeom>
            <a:noFill/>
            <a:ln cap="flat" cmpd="sng" w="12700">
              <a:solidFill>
                <a:srgbClr val="BFBFBF"/>
              </a:solidFill>
              <a:prstDash val="dash"/>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204" name="Google Shape;12204;p191"/>
            <p:cNvSpPr/>
            <p:nvPr/>
          </p:nvSpPr>
          <p:spPr>
            <a:xfrm>
              <a:off x="6201245" y="1945669"/>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205" name="Google Shape;12205;p191"/>
            <p:cNvSpPr/>
            <p:nvPr/>
          </p:nvSpPr>
          <p:spPr>
            <a:xfrm>
              <a:off x="8582891" y="2183471"/>
              <a:ext cx="3200888" cy="431441"/>
            </a:xfrm>
            <a:prstGeom prst="roundRect">
              <a:avLst>
                <a:gd fmla="val 0" name="adj"/>
              </a:avLst>
            </a:prstGeom>
            <a:gradFill>
              <a:gsLst>
                <a:gs pos="0">
                  <a:srgbClr val="D6DADA"/>
                </a:gs>
                <a:gs pos="37000">
                  <a:srgbClr val="F7F7F7"/>
                </a:gs>
                <a:gs pos="99000">
                  <a:srgbClr val="FFFFFF">
                    <a:alpha val="77647"/>
                  </a:srgbClr>
                </a:gs>
                <a:gs pos="100000">
                  <a:srgbClr val="FFFFFF">
                    <a:alpha val="77647"/>
                  </a:srgbClr>
                </a:gs>
              </a:gsLst>
              <a:lin ang="17400000" scaled="0"/>
            </a:gradFill>
            <a:ln cap="flat" cmpd="sng" w="12700">
              <a:solidFill>
                <a:schemeClr val="dk1"/>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Falha na triagem</a:t>
              </a:r>
              <a:endParaRPr/>
            </a:p>
            <a:p>
              <a:pPr indent="0" lvl="0" marL="0" marR="0" rtl="0" algn="ctr">
                <a:spcBef>
                  <a:spcPts val="0"/>
                </a:spcBef>
                <a:spcAft>
                  <a:spcPts val="0"/>
                </a:spcAft>
                <a:buNone/>
              </a:pPr>
              <a:r>
                <a:rPr lang="pt-BR" sz="1200">
                  <a:solidFill>
                    <a:schemeClr val="dk1"/>
                  </a:solidFill>
                  <a:latin typeface="Calibri"/>
                  <a:ea typeface="Calibri"/>
                  <a:cs typeface="Calibri"/>
                  <a:sym typeface="Calibri"/>
                </a:rPr>
                <a:t>(n=11)</a:t>
              </a:r>
              <a:endParaRPr/>
            </a:p>
          </p:txBody>
        </p:sp>
        <p:sp>
          <p:nvSpPr>
            <p:cNvPr id="12206" name="Google Shape;12206;p191"/>
            <p:cNvSpPr/>
            <p:nvPr/>
          </p:nvSpPr>
          <p:spPr>
            <a:xfrm>
              <a:off x="3469246" y="4111368"/>
              <a:ext cx="2599213" cy="461665"/>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ravulizumabe</a:t>
              </a:r>
              <a:endParaRPr sz="1200">
                <a:solidFill>
                  <a:srgbClr val="FFFFFF"/>
                </a:solidFill>
                <a:latin typeface="Lustria"/>
                <a:ea typeface="Lustria"/>
                <a:cs typeface="Lustria"/>
                <a:sym typeface="Lustria"/>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(n=97)</a:t>
              </a:r>
              <a:endParaRPr sz="1200">
                <a:solidFill>
                  <a:srgbClr val="FFFFFF"/>
                </a:solidFill>
                <a:latin typeface="Lustria"/>
                <a:ea typeface="Lustria"/>
                <a:cs typeface="Lustria"/>
                <a:sym typeface="Lustria"/>
              </a:endParaRPr>
            </a:p>
          </p:txBody>
        </p:sp>
        <p:sp>
          <p:nvSpPr>
            <p:cNvPr id="12207" name="Google Shape;12207;p191"/>
            <p:cNvSpPr/>
            <p:nvPr/>
          </p:nvSpPr>
          <p:spPr>
            <a:xfrm>
              <a:off x="6264692" y="4125180"/>
              <a:ext cx="2599213" cy="461665"/>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eculizumabe </a:t>
              </a:r>
              <a:endParaRPr sz="1200">
                <a:solidFill>
                  <a:srgbClr val="FFFFFF"/>
                </a:solidFill>
                <a:latin typeface="Lustria"/>
                <a:ea typeface="Lustria"/>
                <a:cs typeface="Lustria"/>
                <a:sym typeface="Lustria"/>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(n=98)</a:t>
              </a:r>
              <a:endParaRPr sz="1200">
                <a:solidFill>
                  <a:srgbClr val="FFFFFF"/>
                </a:solidFill>
                <a:latin typeface="Lustria"/>
                <a:ea typeface="Lustria"/>
                <a:cs typeface="Lustria"/>
                <a:sym typeface="Lustria"/>
              </a:endParaRPr>
            </a:p>
          </p:txBody>
        </p:sp>
        <p:sp>
          <p:nvSpPr>
            <p:cNvPr id="12208" name="Google Shape;12208;p191"/>
            <p:cNvSpPr/>
            <p:nvPr/>
          </p:nvSpPr>
          <p:spPr>
            <a:xfrm>
              <a:off x="3451136" y="4982847"/>
              <a:ext cx="2599213" cy="649220"/>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Concluíram as 26 semanas do período de avaliação primária </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(n=96)</a:t>
              </a:r>
              <a:endParaRPr sz="1200">
                <a:solidFill>
                  <a:srgbClr val="FFFFFF"/>
                </a:solidFill>
                <a:latin typeface="Lustria"/>
                <a:ea typeface="Lustria"/>
                <a:cs typeface="Lustria"/>
                <a:sym typeface="Lustria"/>
              </a:endParaRPr>
            </a:p>
          </p:txBody>
        </p:sp>
        <p:sp>
          <p:nvSpPr>
            <p:cNvPr id="12209" name="Google Shape;12209;p191"/>
            <p:cNvSpPr/>
            <p:nvPr/>
          </p:nvSpPr>
          <p:spPr>
            <a:xfrm>
              <a:off x="6264692" y="4976976"/>
              <a:ext cx="2599213" cy="649220"/>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Concluíram as 26 semanas do período de avaliação primária </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(n=95)</a:t>
              </a:r>
              <a:endParaRPr/>
            </a:p>
          </p:txBody>
        </p:sp>
        <p:sp>
          <p:nvSpPr>
            <p:cNvPr id="12210" name="Google Shape;12210;p191"/>
            <p:cNvSpPr/>
            <p:nvPr/>
          </p:nvSpPr>
          <p:spPr>
            <a:xfrm>
              <a:off x="9415105" y="4325426"/>
              <a:ext cx="2376658" cy="800289"/>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200">
                  <a:solidFill>
                    <a:srgbClr val="003865"/>
                  </a:solidFill>
                  <a:latin typeface="Calibri"/>
                  <a:ea typeface="Calibri"/>
                  <a:cs typeface="Calibri"/>
                  <a:sym typeface="Calibri"/>
                </a:rPr>
                <a:t>Descontinuaram (n=3)</a:t>
              </a:r>
              <a:endParaRPr/>
            </a:p>
            <a:p>
              <a:pPr indent="0" lvl="0" marL="0" marR="0" rtl="0" algn="ctr">
                <a:lnSpc>
                  <a:spcPct val="90000"/>
                </a:lnSpc>
                <a:spcBef>
                  <a:spcPts val="0"/>
                </a:spcBef>
                <a:spcAft>
                  <a:spcPts val="0"/>
                </a:spcAft>
                <a:buNone/>
              </a:pPr>
              <a:r>
                <a:rPr lang="pt-BR" sz="1200">
                  <a:solidFill>
                    <a:schemeClr val="dk1"/>
                  </a:solidFill>
                  <a:latin typeface="Calibri"/>
                  <a:ea typeface="Calibri"/>
                  <a:cs typeface="Calibri"/>
                  <a:sym typeface="Calibri"/>
                </a:rPr>
                <a:t>Decisão do paciente (n=1)</a:t>
              </a:r>
              <a:endParaRPr/>
            </a:p>
            <a:p>
              <a:pPr indent="0" lvl="0" marL="0" marR="0" rtl="0" algn="ctr">
                <a:lnSpc>
                  <a:spcPct val="90000"/>
                </a:lnSpc>
                <a:spcBef>
                  <a:spcPts val="0"/>
                </a:spcBef>
                <a:spcAft>
                  <a:spcPts val="0"/>
                </a:spcAft>
                <a:buNone/>
              </a:pPr>
              <a:r>
                <a:rPr lang="pt-BR" sz="1200">
                  <a:solidFill>
                    <a:schemeClr val="dk1"/>
                  </a:solidFill>
                  <a:latin typeface="Calibri"/>
                  <a:ea typeface="Calibri"/>
                  <a:cs typeface="Calibri"/>
                  <a:sym typeface="Calibri"/>
                </a:rPr>
                <a:t>Falta de eficácia (n=1)</a:t>
              </a:r>
              <a:endParaRPr/>
            </a:p>
            <a:p>
              <a:pPr indent="0" lvl="0" marL="0" marR="0" rtl="0" algn="ctr">
                <a:lnSpc>
                  <a:spcPct val="90000"/>
                </a:lnSpc>
                <a:spcBef>
                  <a:spcPts val="0"/>
                </a:spcBef>
                <a:spcAft>
                  <a:spcPts val="0"/>
                </a:spcAft>
                <a:buNone/>
              </a:pPr>
              <a:r>
                <a:rPr lang="pt-BR" sz="1200">
                  <a:solidFill>
                    <a:schemeClr val="dk1"/>
                  </a:solidFill>
                  <a:latin typeface="Calibri"/>
                  <a:ea typeface="Calibri"/>
                  <a:cs typeface="Calibri"/>
                  <a:sym typeface="Calibri"/>
                </a:rPr>
                <a:t>Gestação (n=1)</a:t>
              </a:r>
              <a:endParaRPr/>
            </a:p>
          </p:txBody>
        </p:sp>
        <p:sp>
          <p:nvSpPr>
            <p:cNvPr id="12211" name="Google Shape;12211;p191"/>
            <p:cNvSpPr/>
            <p:nvPr/>
          </p:nvSpPr>
          <p:spPr>
            <a:xfrm>
              <a:off x="960484" y="4536021"/>
              <a:ext cx="2101517" cy="46166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Descontinuaram (n=1)</a:t>
              </a:r>
              <a:endParaRPr/>
            </a:p>
            <a:p>
              <a:pPr indent="0" lvl="0" marL="0" marR="0" rtl="0" algn="ctr">
                <a:spcBef>
                  <a:spcPts val="0"/>
                </a:spcBef>
                <a:spcAft>
                  <a:spcPts val="0"/>
                </a:spcAft>
                <a:buNone/>
              </a:pPr>
              <a:r>
                <a:rPr lang="pt-BR" sz="1200">
                  <a:solidFill>
                    <a:schemeClr val="lt2"/>
                  </a:solidFill>
                  <a:latin typeface="Calibri"/>
                  <a:ea typeface="Calibri"/>
                  <a:cs typeface="Calibri"/>
                  <a:sym typeface="Calibri"/>
                </a:rPr>
                <a:t>Decisão do paciente (n=1)</a:t>
              </a:r>
              <a:endParaRPr sz="1200">
                <a:solidFill>
                  <a:schemeClr val="lt2"/>
                </a:solidFill>
                <a:latin typeface="Calibri"/>
                <a:ea typeface="Calibri"/>
                <a:cs typeface="Calibri"/>
                <a:sym typeface="Calibri"/>
              </a:endParaRPr>
            </a:p>
          </p:txBody>
        </p:sp>
        <p:sp>
          <p:nvSpPr>
            <p:cNvPr id="12212" name="Google Shape;12212;p191"/>
            <p:cNvSpPr/>
            <p:nvPr/>
          </p:nvSpPr>
          <p:spPr>
            <a:xfrm>
              <a:off x="6290041" y="5909001"/>
              <a:ext cx="2599213" cy="461665"/>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Entraram na fase de extensão</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(n=95)</a:t>
              </a:r>
              <a:endParaRPr sz="1200">
                <a:solidFill>
                  <a:srgbClr val="FFFFFF"/>
                </a:solidFill>
                <a:latin typeface="Lustria"/>
                <a:ea typeface="Lustria"/>
                <a:cs typeface="Lustria"/>
                <a:sym typeface="Lustria"/>
              </a:endParaRPr>
            </a:p>
          </p:txBody>
        </p:sp>
        <p:sp>
          <p:nvSpPr>
            <p:cNvPr id="12213" name="Google Shape;12213;p191"/>
            <p:cNvSpPr/>
            <p:nvPr/>
          </p:nvSpPr>
          <p:spPr>
            <a:xfrm>
              <a:off x="3433102" y="5909001"/>
              <a:ext cx="2599213" cy="461665"/>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Entraram na fase de extensão</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(n=96)</a:t>
              </a:r>
              <a:endParaRPr sz="1200">
                <a:solidFill>
                  <a:srgbClr val="FFFFFF"/>
                </a:solidFill>
                <a:latin typeface="Lustria"/>
                <a:ea typeface="Lustria"/>
                <a:cs typeface="Lustria"/>
                <a:sym typeface="Lustria"/>
              </a:endParaRPr>
            </a:p>
          </p:txBody>
        </p:sp>
        <p:sp>
          <p:nvSpPr>
            <p:cNvPr id="12214" name="Google Shape;12214;p191"/>
            <p:cNvSpPr/>
            <p:nvPr/>
          </p:nvSpPr>
          <p:spPr>
            <a:xfrm>
              <a:off x="4790125" y="3862339"/>
              <a:ext cx="2838207" cy="209778"/>
            </a:xfrm>
            <a:custGeom>
              <a:rect b="b" l="l" r="r" t="t"/>
              <a:pathLst>
                <a:path extrusionOk="0" h="257632" w="3781103">
                  <a:moveTo>
                    <a:pt x="3781103" y="257632"/>
                  </a:moveTo>
                  <a:lnTo>
                    <a:pt x="3781103" y="0"/>
                  </a:lnTo>
                  <a:lnTo>
                    <a:pt x="0" y="0"/>
                  </a:lnTo>
                  <a:lnTo>
                    <a:pt x="0" y="256230"/>
                  </a:lnTo>
                </a:path>
              </a:pathLst>
            </a:custGeom>
            <a:noFill/>
            <a:ln cap="flat" cmpd="sng" w="12700">
              <a:solidFill>
                <a:srgbClr val="BFBFBF"/>
              </a:solidFill>
              <a:prstDash val="solid"/>
              <a:miter lim="8000"/>
              <a:headEnd len="med" w="med" type="triangle"/>
              <a:tailEnd len="med" w="med" type="triangl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215" name="Google Shape;12215;p191"/>
            <p:cNvSpPr/>
            <p:nvPr/>
          </p:nvSpPr>
          <p:spPr>
            <a:xfrm flipH="1" rot="5400000">
              <a:off x="3798481" y="3772335"/>
              <a:ext cx="235103" cy="1692230"/>
            </a:xfrm>
            <a:custGeom>
              <a:rect b="b" l="l" r="r" t="t"/>
              <a:pathLst>
                <a:path extrusionOk="0" h="1821655" w="120000">
                  <a:moveTo>
                    <a:pt x="0" y="1826210"/>
                  </a:moveTo>
                  <a:lnTo>
                    <a:pt x="0" y="0"/>
                  </a:lnTo>
                </a:path>
              </a:pathLst>
            </a:custGeom>
            <a:noFill/>
            <a:ln cap="flat" cmpd="sng" w="12700">
              <a:solidFill>
                <a:schemeClr val="lt2"/>
              </a:solidFill>
              <a:prstDash val="dash"/>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216" name="Google Shape;12216;p191"/>
            <p:cNvSpPr/>
            <p:nvPr/>
          </p:nvSpPr>
          <p:spPr>
            <a:xfrm>
              <a:off x="4058881" y="1739495"/>
              <a:ext cx="4300694" cy="503656"/>
            </a:xfrm>
            <a:prstGeom prst="roundRect">
              <a:avLst>
                <a:gd fmla="val 0" name="adj"/>
              </a:avLst>
            </a:prstGeom>
            <a:gradFill>
              <a:gsLst>
                <a:gs pos="0">
                  <a:srgbClr val="7F7F7F"/>
                </a:gs>
                <a:gs pos="100000">
                  <a:srgbClr val="2F3333"/>
                </a:gs>
              </a:gsLst>
              <a:lin ang="135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Triagem de pacientes previamente tratados com eculizumabe</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(N=208)</a:t>
              </a:r>
              <a:endParaRPr/>
            </a:p>
          </p:txBody>
        </p:sp>
        <p:sp>
          <p:nvSpPr>
            <p:cNvPr id="12217" name="Google Shape;12217;p191"/>
            <p:cNvSpPr/>
            <p:nvPr/>
          </p:nvSpPr>
          <p:spPr>
            <a:xfrm>
              <a:off x="6201245" y="2641992"/>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218" name="Google Shape;12218;p191"/>
            <p:cNvSpPr/>
            <p:nvPr/>
          </p:nvSpPr>
          <p:spPr>
            <a:xfrm>
              <a:off x="4893687" y="3245252"/>
              <a:ext cx="2599213" cy="461665"/>
            </a:xfrm>
            <a:prstGeom prst="roundRect">
              <a:avLst>
                <a:gd fmla="val 0" name="adj"/>
              </a:avLst>
            </a:prstGeom>
            <a:gradFill>
              <a:gsLst>
                <a:gs pos="0">
                  <a:srgbClr val="7F7F7F"/>
                </a:gs>
                <a:gs pos="100000">
                  <a:srgbClr val="2F3333"/>
                </a:gs>
              </a:gsLst>
              <a:lin ang="135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Tratados </a:t>
              </a:r>
              <a:endParaRPr sz="1200">
                <a:solidFill>
                  <a:srgbClr val="FFFFFF"/>
                </a:solidFill>
                <a:latin typeface="Lustria"/>
                <a:ea typeface="Lustria"/>
                <a:cs typeface="Lustria"/>
                <a:sym typeface="Lustria"/>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(n=195)</a:t>
              </a:r>
              <a:endParaRPr sz="1200">
                <a:solidFill>
                  <a:srgbClr val="FFFFFF"/>
                </a:solidFill>
                <a:latin typeface="Lustria"/>
                <a:ea typeface="Lustria"/>
                <a:cs typeface="Lustria"/>
                <a:sym typeface="Lustria"/>
              </a:endParaRPr>
            </a:p>
          </p:txBody>
        </p:sp>
        <p:sp>
          <p:nvSpPr>
            <p:cNvPr id="12219" name="Google Shape;12219;p191"/>
            <p:cNvSpPr/>
            <p:nvPr/>
          </p:nvSpPr>
          <p:spPr>
            <a:xfrm>
              <a:off x="4893687" y="2533728"/>
              <a:ext cx="2599213" cy="461665"/>
            </a:xfrm>
            <a:prstGeom prst="roundRect">
              <a:avLst>
                <a:gd fmla="val 0" name="adj"/>
              </a:avLst>
            </a:prstGeom>
            <a:gradFill>
              <a:gsLst>
                <a:gs pos="0">
                  <a:srgbClr val="7F7F7F"/>
                </a:gs>
                <a:gs pos="100000">
                  <a:srgbClr val="2F3333"/>
                </a:gs>
              </a:gsLst>
              <a:lin ang="135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Randomizados </a:t>
              </a:r>
              <a:endParaRPr sz="1200">
                <a:solidFill>
                  <a:srgbClr val="FFFFFF"/>
                </a:solidFill>
                <a:latin typeface="Lustria"/>
                <a:ea typeface="Lustria"/>
                <a:cs typeface="Lustria"/>
                <a:sym typeface="Lustria"/>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(n=197)</a:t>
              </a:r>
              <a:endParaRPr sz="1200">
                <a:solidFill>
                  <a:srgbClr val="FFFFFF"/>
                </a:solidFill>
                <a:latin typeface="Lustria"/>
                <a:ea typeface="Lustria"/>
                <a:cs typeface="Lustria"/>
                <a:sym typeface="Lustria"/>
              </a:endParaRPr>
            </a:p>
          </p:txBody>
        </p:sp>
        <p:sp>
          <p:nvSpPr>
            <p:cNvPr id="12220" name="Google Shape;12220;p191"/>
            <p:cNvSpPr/>
            <p:nvPr/>
          </p:nvSpPr>
          <p:spPr>
            <a:xfrm rot="-5400000">
              <a:off x="7270541" y="1773477"/>
              <a:ext cx="235105" cy="2389598"/>
            </a:xfrm>
            <a:custGeom>
              <a:rect b="b" l="l" r="r" t="t"/>
              <a:pathLst>
                <a:path extrusionOk="0" h="1821655" w="120000">
                  <a:moveTo>
                    <a:pt x="0" y="1826210"/>
                  </a:moveTo>
                  <a:lnTo>
                    <a:pt x="0" y="0"/>
                  </a:lnTo>
                </a:path>
              </a:pathLst>
            </a:custGeom>
            <a:noFill/>
            <a:ln cap="flat" cmpd="sng" w="12700">
              <a:solidFill>
                <a:srgbClr val="BFBFBF"/>
              </a:solidFill>
              <a:prstDash val="dash"/>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221" name="Google Shape;12221;p191"/>
            <p:cNvSpPr/>
            <p:nvPr/>
          </p:nvSpPr>
          <p:spPr>
            <a:xfrm>
              <a:off x="8582891" y="2870108"/>
              <a:ext cx="3200888" cy="431441"/>
            </a:xfrm>
            <a:prstGeom prst="roundRect">
              <a:avLst>
                <a:gd fmla="val 0" name="adj"/>
              </a:avLst>
            </a:prstGeom>
            <a:gradFill>
              <a:gsLst>
                <a:gs pos="0">
                  <a:srgbClr val="D6DADA"/>
                </a:gs>
                <a:gs pos="37000">
                  <a:srgbClr val="F7F7F7"/>
                </a:gs>
                <a:gs pos="99000">
                  <a:srgbClr val="FFFFFF">
                    <a:alpha val="77647"/>
                  </a:srgbClr>
                </a:gs>
                <a:gs pos="100000">
                  <a:srgbClr val="FFFFFF">
                    <a:alpha val="77647"/>
                  </a:srgbClr>
                </a:gs>
              </a:gsLst>
              <a:lin ang="17400000" scaled="0"/>
            </a:gradFill>
            <a:ln cap="flat" cmpd="sng" w="12700">
              <a:solidFill>
                <a:schemeClr val="dk1"/>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Desligamento antes do tratamento do estudo</a:t>
              </a:r>
              <a:br>
                <a:rPr b="1" lang="pt-BR" sz="1200">
                  <a:solidFill>
                    <a:schemeClr val="dk1"/>
                  </a:solidFill>
                  <a:latin typeface="Calibri"/>
                  <a:ea typeface="Calibri"/>
                  <a:cs typeface="Calibri"/>
                  <a:sym typeface="Calibri"/>
                </a:rPr>
              </a:br>
              <a:r>
                <a:rPr lang="pt-BR" sz="1200">
                  <a:solidFill>
                    <a:schemeClr val="dk1"/>
                  </a:solidFill>
                  <a:latin typeface="Calibri"/>
                  <a:ea typeface="Calibri"/>
                  <a:cs typeface="Calibri"/>
                  <a:sym typeface="Calibri"/>
                </a:rPr>
                <a:t>(n=2)</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195"/>
                                        </p:tgtEl>
                                        <p:attrNameLst>
                                          <p:attrName>style.visibility</p:attrName>
                                        </p:attrNameLst>
                                      </p:cBhvr>
                                      <p:to>
                                        <p:strVal val="visible"/>
                                      </p:to>
                                    </p:set>
                                    <p:animEffect filter="fade" transition="in">
                                      <p:cBhvr>
                                        <p:cTn dur="500"/>
                                        <p:tgtEl>
                                          <p:spTgt spid="1219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26" name="Shape 12226"/>
        <p:cNvGrpSpPr/>
        <p:nvPr/>
      </p:nvGrpSpPr>
      <p:grpSpPr>
        <a:xfrm>
          <a:off x="0" y="0"/>
          <a:ext cx="0" cy="0"/>
          <a:chOff x="0" y="0"/>
          <a:chExt cx="0" cy="0"/>
        </a:xfrm>
      </p:grpSpPr>
      <p:sp>
        <p:nvSpPr>
          <p:cNvPr id="12227" name="Google Shape;12227;p192"/>
          <p:cNvSpPr/>
          <p:nvPr/>
        </p:nvSpPr>
        <p:spPr>
          <a:xfrm flipH="1">
            <a:off x="914396" y="1590481"/>
            <a:ext cx="10315578" cy="450638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228" name="Google Shape;12228;p192"/>
          <p:cNvSpPr/>
          <p:nvPr/>
        </p:nvSpPr>
        <p:spPr>
          <a:xfrm>
            <a:off x="6830876" y="1439902"/>
            <a:ext cx="1292726" cy="64587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229" name="Google Shape;12229;p192"/>
          <p:cNvSpPr/>
          <p:nvPr/>
        </p:nvSpPr>
        <p:spPr>
          <a:xfrm>
            <a:off x="8286294" y="1439902"/>
            <a:ext cx="1292727" cy="64587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230" name="Google Shape;12230;p192"/>
          <p:cNvSpPr/>
          <p:nvPr/>
        </p:nvSpPr>
        <p:spPr>
          <a:xfrm>
            <a:off x="9735691" y="1439902"/>
            <a:ext cx="1292727" cy="645878"/>
          </a:xfrm>
          <a:prstGeom prst="rect">
            <a:avLst/>
          </a:prstGeom>
          <a:gradFill>
            <a:gsLst>
              <a:gs pos="0">
                <a:schemeClr val="dk1"/>
              </a:gs>
              <a:gs pos="100000">
                <a:srgbClr val="7F7F7F"/>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231" name="Google Shape;12231;p192"/>
          <p:cNvSpPr txBox="1"/>
          <p:nvPr/>
        </p:nvSpPr>
        <p:spPr>
          <a:xfrm>
            <a:off x="296269" y="385036"/>
            <a:ext cx="112099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Estudo fase III de TROCA para ravulizumabe: </a:t>
            </a:r>
            <a:endParaRPr/>
          </a:p>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Dados demográficos</a:t>
            </a:r>
            <a:r>
              <a:rPr b="1" baseline="30000" lang="pt-BR" sz="2800">
                <a:solidFill>
                  <a:schemeClr val="accent1"/>
                </a:solidFill>
                <a:latin typeface="Lustria"/>
                <a:ea typeface="Lustria"/>
                <a:cs typeface="Lustria"/>
                <a:sym typeface="Lustria"/>
              </a:rPr>
              <a:t>1</a:t>
            </a:r>
            <a:endParaRPr/>
          </a:p>
        </p:txBody>
      </p:sp>
      <p:sp>
        <p:nvSpPr>
          <p:cNvPr id="12232" name="Google Shape;12232;p19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DP = desvio padrão.</a:t>
            </a:r>
            <a:endParaRPr/>
          </a:p>
          <a:p>
            <a:pPr indent="0" lvl="0" marL="0" rtl="0" algn="l">
              <a:lnSpc>
                <a:spcPct val="90000"/>
              </a:lnSpc>
              <a:spcBef>
                <a:spcPts val="300"/>
              </a:spcBef>
              <a:spcAft>
                <a:spcPts val="0"/>
              </a:spcAft>
              <a:buClr>
                <a:schemeClr val="dk1"/>
              </a:buClr>
              <a:buSzPts val="800"/>
              <a:buNone/>
            </a:pPr>
            <a:r>
              <a:rPr lang="pt-BR"/>
              <a:t>Referências: 1. Kulasekararaj AG et al. Blood. 2019 Feb 7;133(6):540-9. </a:t>
            </a:r>
            <a:endParaRPr/>
          </a:p>
        </p:txBody>
      </p:sp>
      <p:graphicFrame>
        <p:nvGraphicFramePr>
          <p:cNvPr id="12233" name="Google Shape;12233;p192"/>
          <p:cNvGraphicFramePr/>
          <p:nvPr/>
        </p:nvGraphicFramePr>
        <p:xfrm>
          <a:off x="1163582" y="1470148"/>
          <a:ext cx="3000000" cy="3000000"/>
        </p:xfrm>
        <a:graphic>
          <a:graphicData uri="http://schemas.openxmlformats.org/drawingml/2006/table">
            <a:tbl>
              <a:tblPr bandRow="1" firstRow="1">
                <a:noFill/>
                <a:tableStyleId>{22974F62-E6E8-4F24-A12B-32CE1C81E89C}</a:tableStyleId>
              </a:tblPr>
              <a:tblGrid>
                <a:gridCol w="5601600"/>
                <a:gridCol w="1440950"/>
                <a:gridCol w="1440950"/>
                <a:gridCol w="1440950"/>
              </a:tblGrid>
              <a:tr h="354025">
                <a:tc>
                  <a:txBody>
                    <a:bodyPr/>
                    <a:lstStyle/>
                    <a:p>
                      <a:pPr indent="0" lvl="0" marL="0" marR="0" rtl="0" algn="l">
                        <a:lnSpc>
                          <a:spcPct val="100000"/>
                        </a:lnSpc>
                        <a:spcBef>
                          <a:spcPts val="0"/>
                        </a:spcBef>
                        <a:spcAft>
                          <a:spcPts val="0"/>
                        </a:spcAft>
                        <a:buClr>
                          <a:srgbClr val="000000"/>
                        </a:buClr>
                        <a:buSzPts val="1400"/>
                        <a:buFont typeface="Arial"/>
                        <a:buNone/>
                      </a:pPr>
                      <a:r>
                        <a:rPr lang="pt-BR" sz="1400" u="none" cap="none" strike="noStrike">
                          <a:solidFill>
                            <a:srgbClr val="000000"/>
                          </a:solidFill>
                          <a:latin typeface="Calibri"/>
                          <a:ea typeface="Calibri"/>
                          <a:cs typeface="Calibri"/>
                          <a:sym typeface="Calibri"/>
                        </a:rPr>
                        <a:t>Característica</a:t>
                      </a:r>
                      <a:endParaRPr b="1" i="0" sz="1400" u="none" cap="none" strike="noStrike">
                        <a:solidFill>
                          <a:srgbClr val="000000"/>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ravulizumabe</a:t>
                      </a:r>
                      <a:endParaRPr baseline="30000" sz="1400">
                        <a:solidFill>
                          <a:schemeClr val="lt1"/>
                        </a:solidFill>
                        <a:latin typeface="Calibri"/>
                        <a:ea typeface="Calibri"/>
                        <a:cs typeface="Calibri"/>
                        <a:sym typeface="Calibri"/>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a:t>
                      </a:r>
                      <a:r>
                        <a:rPr i="1" lang="pt-BR" sz="1400">
                          <a:solidFill>
                            <a:schemeClr val="lt1"/>
                          </a:solidFill>
                          <a:latin typeface="Calibri"/>
                          <a:ea typeface="Calibri"/>
                          <a:cs typeface="Calibri"/>
                          <a:sym typeface="Calibri"/>
                        </a:rPr>
                        <a:t>n</a:t>
                      </a:r>
                      <a:r>
                        <a:rPr lang="pt-BR" sz="1400">
                          <a:solidFill>
                            <a:schemeClr val="lt1"/>
                          </a:solidFill>
                          <a:latin typeface="Calibri"/>
                          <a:ea typeface="Calibri"/>
                          <a:cs typeface="Calibri"/>
                          <a:sym typeface="Calibri"/>
                        </a:rPr>
                        <a:t>=97)</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eculizumabe</a:t>
                      </a:r>
                      <a:endParaRPr baseline="30000" sz="1400">
                        <a:solidFill>
                          <a:schemeClr val="lt1"/>
                        </a:solidFill>
                        <a:latin typeface="Calibri"/>
                        <a:ea typeface="Calibri"/>
                        <a:cs typeface="Calibri"/>
                        <a:sym typeface="Calibri"/>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a:t>
                      </a:r>
                      <a:r>
                        <a:rPr i="1" lang="pt-BR" sz="1400">
                          <a:solidFill>
                            <a:schemeClr val="lt1"/>
                          </a:solidFill>
                          <a:latin typeface="Calibri"/>
                          <a:ea typeface="Calibri"/>
                          <a:cs typeface="Calibri"/>
                          <a:sym typeface="Calibri"/>
                        </a:rPr>
                        <a:t>n</a:t>
                      </a:r>
                      <a:r>
                        <a:rPr lang="pt-BR" sz="1400">
                          <a:solidFill>
                            <a:schemeClr val="lt1"/>
                          </a:solidFill>
                          <a:latin typeface="Calibri"/>
                          <a:ea typeface="Calibri"/>
                          <a:cs typeface="Calibri"/>
                          <a:sym typeface="Calibri"/>
                        </a:rPr>
                        <a:t>=98)</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Total</a:t>
                      </a:r>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(N=195)</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12234" name="Google Shape;12234;p192"/>
          <p:cNvGraphicFramePr/>
          <p:nvPr/>
        </p:nvGraphicFramePr>
        <p:xfrm>
          <a:off x="1166459" y="2037328"/>
          <a:ext cx="3000000" cy="3000000"/>
        </p:xfrm>
        <a:graphic>
          <a:graphicData uri="http://schemas.openxmlformats.org/drawingml/2006/table">
            <a:tbl>
              <a:tblPr bandRow="1" firstRow="1">
                <a:noFill/>
                <a:tableStyleId>{22974F62-E6E8-4F24-A12B-32CE1C81E89C}</a:tableStyleId>
              </a:tblPr>
              <a:tblGrid>
                <a:gridCol w="5601600"/>
                <a:gridCol w="1440000"/>
                <a:gridCol w="1440000"/>
                <a:gridCol w="1440000"/>
              </a:tblGrid>
              <a:tr h="28800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Sexo,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b="1" sz="1200">
                        <a:solidFill>
                          <a:schemeClr val="dk1"/>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8000">
                <a:tc>
                  <a:txBody>
                    <a:bodyPr/>
                    <a:lstStyle/>
                    <a:p>
                      <a:pPr indent="0" lvl="0" marL="0" marR="0" rtl="0" algn="l">
                        <a:lnSpc>
                          <a:spcPct val="100000"/>
                        </a:lnSpc>
                        <a:spcBef>
                          <a:spcPts val="0"/>
                        </a:spcBef>
                        <a:spcAft>
                          <a:spcPts val="0"/>
                        </a:spcAft>
                        <a:buNone/>
                      </a:pPr>
                      <a:r>
                        <a:rPr lang="pt-BR" sz="1200">
                          <a:latin typeface="Calibri"/>
                          <a:ea typeface="Calibri"/>
                          <a:cs typeface="Calibri"/>
                          <a:sym typeface="Calibri"/>
                        </a:rPr>
                        <a:t>Masculino</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50 (51,5)</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48 (49,0)</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200">
                          <a:latin typeface="Calibri"/>
                          <a:ea typeface="Calibri"/>
                          <a:cs typeface="Calibri"/>
                          <a:sym typeface="Calibri"/>
                        </a:rPr>
                        <a:t>98 (50,3)</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8000">
                <a:tc>
                  <a:txBody>
                    <a:bodyPr/>
                    <a:lstStyle/>
                    <a:p>
                      <a:pPr indent="0" lvl="0" marL="0" marR="0" rtl="0" algn="l">
                        <a:lnSpc>
                          <a:spcPct val="100000"/>
                        </a:lnSpc>
                        <a:spcBef>
                          <a:spcPts val="0"/>
                        </a:spcBef>
                        <a:spcAft>
                          <a:spcPts val="0"/>
                        </a:spcAft>
                        <a:buNone/>
                      </a:pPr>
                      <a:r>
                        <a:rPr lang="pt-BR" sz="1200">
                          <a:latin typeface="Calibri"/>
                          <a:ea typeface="Calibri"/>
                          <a:cs typeface="Calibri"/>
                          <a:sym typeface="Calibri"/>
                        </a:rPr>
                        <a:t>Feminino</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47 (48,5)</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50 (51,0)</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200">
                          <a:latin typeface="Calibri"/>
                          <a:ea typeface="Calibri"/>
                          <a:cs typeface="Calibri"/>
                          <a:sym typeface="Calibri"/>
                        </a:rPr>
                        <a:t>97 (49,7)</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288000">
                <a:tc>
                  <a:txBody>
                    <a:bodyPr/>
                    <a:lstStyle/>
                    <a:p>
                      <a:pPr indent="0" lvl="0" marL="0" marR="0" rtl="0" algn="l">
                        <a:lnSpc>
                          <a:spcPct val="100000"/>
                        </a:lnSpc>
                        <a:spcBef>
                          <a:spcPts val="0"/>
                        </a:spcBef>
                        <a:spcAft>
                          <a:spcPts val="0"/>
                        </a:spcAft>
                        <a:buNone/>
                      </a:pPr>
                      <a:r>
                        <a:rPr b="1" lang="pt-BR" sz="1200">
                          <a:latin typeface="Calibri"/>
                          <a:ea typeface="Calibri"/>
                          <a:cs typeface="Calibri"/>
                          <a:sym typeface="Calibri"/>
                        </a:rPr>
                        <a:t>Idade na primeira infusão da</a:t>
                      </a:r>
                      <a:r>
                        <a:rPr b="1" lang="pt-BR" sz="1200">
                          <a:latin typeface="Calibri"/>
                          <a:ea typeface="Calibri"/>
                          <a:cs typeface="Calibri"/>
                          <a:sym typeface="Calibri"/>
                        </a:rPr>
                        <a:t> medicação do estudo</a:t>
                      </a:r>
                      <a:r>
                        <a:rPr b="1" lang="pt-BR" sz="1200">
                          <a:latin typeface="Calibri"/>
                          <a:ea typeface="Calibri"/>
                          <a:cs typeface="Calibri"/>
                          <a:sym typeface="Calibri"/>
                        </a:rPr>
                        <a:t>, média (SP), anos</a:t>
                      </a:r>
                      <a:endParaRPr b="1" sz="1200">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46,6 (14,4)</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48,8 (14,0)</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200">
                          <a:latin typeface="Calibri"/>
                          <a:ea typeface="Calibri"/>
                          <a:cs typeface="Calibri"/>
                          <a:sym typeface="Calibri"/>
                        </a:rPr>
                        <a:t>47,7 (14,2)</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8800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latin typeface="Calibri"/>
                          <a:ea typeface="Calibri"/>
                          <a:cs typeface="Calibri"/>
                          <a:sym typeface="Calibri"/>
                        </a:rPr>
                        <a:t>Raça, </a:t>
                      </a:r>
                      <a:r>
                        <a:rPr b="1" i="1" lang="pt-BR" sz="1200">
                          <a:latin typeface="Calibri"/>
                          <a:ea typeface="Calibri"/>
                          <a:cs typeface="Calibri"/>
                          <a:sym typeface="Calibri"/>
                        </a:rPr>
                        <a:t>n</a:t>
                      </a:r>
                      <a:r>
                        <a:rPr b="1" lang="pt-BR" sz="1200">
                          <a:latin typeface="Calibri"/>
                          <a:ea typeface="Calibri"/>
                          <a:cs typeface="Calibri"/>
                          <a:sym typeface="Calibri"/>
                        </a:rPr>
                        <a:t> (%)</a:t>
                      </a:r>
                      <a:endParaRPr b="1" sz="1200">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8000">
                <a:tc>
                  <a:txBody>
                    <a:bodyPr/>
                    <a:lstStyle/>
                    <a:p>
                      <a:pPr indent="0" lvl="0" marL="0" marR="0" rtl="0" algn="l">
                        <a:lnSpc>
                          <a:spcPct val="100000"/>
                        </a:lnSpc>
                        <a:spcBef>
                          <a:spcPts val="0"/>
                        </a:spcBef>
                        <a:spcAft>
                          <a:spcPts val="0"/>
                        </a:spcAft>
                        <a:buNone/>
                      </a:pPr>
                      <a:r>
                        <a:rPr lang="pt-BR" sz="1200">
                          <a:latin typeface="Calibri"/>
                          <a:ea typeface="Calibri"/>
                          <a:cs typeface="Calibri"/>
                          <a:sym typeface="Calibri"/>
                        </a:rPr>
                        <a:t>Brancos/caucasianos</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50 (51,5)</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61 (62,2)</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200">
                          <a:latin typeface="Calibri"/>
                          <a:ea typeface="Calibri"/>
                          <a:cs typeface="Calibri"/>
                          <a:sym typeface="Calibri"/>
                        </a:rPr>
                        <a:t>111 (56,9)</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8000">
                <a:tc>
                  <a:txBody>
                    <a:bodyPr/>
                    <a:lstStyle/>
                    <a:p>
                      <a:pPr indent="0" lvl="0" marL="0" marR="0" rtl="0" algn="l">
                        <a:lnSpc>
                          <a:spcPct val="100000"/>
                        </a:lnSpc>
                        <a:spcBef>
                          <a:spcPts val="0"/>
                        </a:spcBef>
                        <a:spcAft>
                          <a:spcPts val="0"/>
                        </a:spcAft>
                        <a:buNone/>
                      </a:pPr>
                      <a:r>
                        <a:rPr lang="pt-BR" sz="1200">
                          <a:latin typeface="Calibri"/>
                          <a:ea typeface="Calibri"/>
                          <a:cs typeface="Calibri"/>
                          <a:sym typeface="Calibri"/>
                        </a:rPr>
                        <a:t>Asiáticos</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23 (23,7)</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19 (19,4)</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200">
                          <a:latin typeface="Calibri"/>
                          <a:ea typeface="Calibri"/>
                          <a:cs typeface="Calibri"/>
                          <a:sym typeface="Calibri"/>
                        </a:rPr>
                        <a:t>42 (21,5)</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8000">
                <a:tc>
                  <a:txBody>
                    <a:bodyPr/>
                    <a:lstStyle/>
                    <a:p>
                      <a:pPr indent="0" lvl="0" marL="0" marR="0" rtl="0" algn="l">
                        <a:lnSpc>
                          <a:spcPct val="100000"/>
                        </a:lnSpc>
                        <a:spcBef>
                          <a:spcPts val="0"/>
                        </a:spcBef>
                        <a:spcAft>
                          <a:spcPts val="0"/>
                        </a:spcAft>
                        <a:buNone/>
                      </a:pPr>
                      <a:r>
                        <a:rPr lang="pt-BR" sz="1200">
                          <a:latin typeface="Calibri"/>
                          <a:ea typeface="Calibri"/>
                          <a:cs typeface="Calibri"/>
                          <a:sym typeface="Calibri"/>
                        </a:rPr>
                        <a:t>Japoneses</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5 (5,2)</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7 (7,1)</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200">
                          <a:latin typeface="Calibri"/>
                          <a:ea typeface="Calibri"/>
                          <a:cs typeface="Calibri"/>
                          <a:sym typeface="Calibri"/>
                        </a:rPr>
                        <a:t>12 (6,2)</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8000">
                <a:tc>
                  <a:txBody>
                    <a:bodyPr/>
                    <a:lstStyle/>
                    <a:p>
                      <a:pPr indent="0" lvl="0" marL="0" marR="0" rtl="0" algn="l">
                        <a:lnSpc>
                          <a:spcPct val="100000"/>
                        </a:lnSpc>
                        <a:spcBef>
                          <a:spcPts val="0"/>
                        </a:spcBef>
                        <a:spcAft>
                          <a:spcPts val="0"/>
                        </a:spcAft>
                        <a:buNone/>
                      </a:pPr>
                      <a:r>
                        <a:rPr lang="pt-BR" sz="1200">
                          <a:latin typeface="Calibri"/>
                          <a:ea typeface="Calibri"/>
                          <a:cs typeface="Calibri"/>
                          <a:sym typeface="Calibri"/>
                        </a:rPr>
                        <a:t>Negros/Afro-americanos</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pt-BR" sz="1200">
                          <a:latin typeface="Calibri"/>
                          <a:ea typeface="Calibri"/>
                          <a:cs typeface="Calibri"/>
                          <a:sym typeface="Calibri"/>
                        </a:rPr>
                        <a:t>5 (5,2)</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3 (3,1)</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200">
                          <a:latin typeface="Calibri"/>
                          <a:ea typeface="Calibri"/>
                          <a:cs typeface="Calibri"/>
                          <a:sym typeface="Calibri"/>
                        </a:rPr>
                        <a:t>8 (4,1)</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8000">
                <a:tc>
                  <a:txBody>
                    <a:bodyPr/>
                    <a:lstStyle/>
                    <a:p>
                      <a:pPr indent="0" lvl="0" marL="0" marR="0" rtl="0" algn="l">
                        <a:lnSpc>
                          <a:spcPct val="100000"/>
                        </a:lnSpc>
                        <a:spcBef>
                          <a:spcPts val="0"/>
                        </a:spcBef>
                        <a:spcAft>
                          <a:spcPts val="0"/>
                        </a:spcAft>
                        <a:buClr>
                          <a:srgbClr val="000000"/>
                        </a:buClr>
                        <a:buSzPts val="1200"/>
                        <a:buFont typeface="Arial"/>
                        <a:buNone/>
                      </a:pPr>
                      <a:r>
                        <a:rPr lang="pt-BR" sz="1200">
                          <a:latin typeface="Calibri"/>
                          <a:ea typeface="Calibri"/>
                          <a:cs typeface="Calibri"/>
                          <a:sym typeface="Calibri"/>
                        </a:rPr>
                        <a:t>Outras/múltiplas</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3 (3,1)</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1 (1,0)</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200">
                          <a:latin typeface="Calibri"/>
                          <a:ea typeface="Calibri"/>
                          <a:cs typeface="Calibri"/>
                          <a:sym typeface="Calibri"/>
                        </a:rPr>
                        <a:t>4 (2,1)</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8000">
                <a:tc>
                  <a:txBody>
                    <a:bodyPr/>
                    <a:lstStyle/>
                    <a:p>
                      <a:pPr indent="0" lvl="0" marL="0" marR="0" rtl="0" algn="l">
                        <a:lnSpc>
                          <a:spcPct val="100000"/>
                        </a:lnSpc>
                        <a:spcBef>
                          <a:spcPts val="0"/>
                        </a:spcBef>
                        <a:spcAft>
                          <a:spcPts val="0"/>
                        </a:spcAft>
                        <a:buNone/>
                      </a:pPr>
                      <a:r>
                        <a:rPr lang="pt-BR" sz="1200">
                          <a:latin typeface="Calibri"/>
                          <a:ea typeface="Calibri"/>
                          <a:cs typeface="Calibri"/>
                          <a:sym typeface="Calibri"/>
                        </a:rPr>
                        <a:t>Não reportada/desconhecida</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16 (16,5)</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14 (14,3)</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200">
                          <a:latin typeface="Calibri"/>
                          <a:ea typeface="Calibri"/>
                          <a:cs typeface="Calibri"/>
                          <a:sym typeface="Calibri"/>
                        </a:rPr>
                        <a:t>30 (15,4)</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288000">
                <a:tc>
                  <a:txBody>
                    <a:bodyPr/>
                    <a:lstStyle/>
                    <a:p>
                      <a:pPr indent="4763" lvl="0" marL="0" marR="0" rtl="0" algn="l">
                        <a:lnSpc>
                          <a:spcPct val="100000"/>
                        </a:lnSpc>
                        <a:spcBef>
                          <a:spcPts val="0"/>
                        </a:spcBef>
                        <a:spcAft>
                          <a:spcPts val="0"/>
                        </a:spcAft>
                        <a:buNone/>
                      </a:pPr>
                      <a:r>
                        <a:rPr b="1" lang="pt-BR" sz="1200">
                          <a:latin typeface="Calibri"/>
                          <a:ea typeface="Calibri"/>
                          <a:cs typeface="Calibri"/>
                          <a:sym typeface="Calibri"/>
                        </a:rPr>
                        <a:t>Peso, média (DP), kg</a:t>
                      </a:r>
                      <a:endParaRPr b="1" sz="1200">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72,4 (16,8)</a:t>
                      </a:r>
                      <a:endParaRPr baseline="30000"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73,4 (14,6)</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200">
                          <a:latin typeface="Calibri"/>
                          <a:ea typeface="Calibri"/>
                          <a:cs typeface="Calibri"/>
                          <a:sym typeface="Calibri"/>
                        </a:rPr>
                        <a:t>72,9 (15,7)</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88000">
                <a:tc>
                  <a:txBody>
                    <a:bodyPr/>
                    <a:lstStyle/>
                    <a:p>
                      <a:pPr indent="0" lvl="0" marL="0" marR="0" rtl="0" algn="l">
                        <a:lnSpc>
                          <a:spcPct val="100000"/>
                        </a:lnSpc>
                        <a:spcBef>
                          <a:spcPts val="0"/>
                        </a:spcBef>
                        <a:spcAft>
                          <a:spcPts val="0"/>
                        </a:spcAft>
                        <a:buNone/>
                      </a:pPr>
                      <a:r>
                        <a:rPr b="1" lang="pt-BR" sz="1200">
                          <a:latin typeface="Calibri"/>
                          <a:ea typeface="Calibri"/>
                          <a:cs typeface="Calibri"/>
                          <a:sym typeface="Calibri"/>
                        </a:rPr>
                        <a:t>Estatura, média (DP), cm</a:t>
                      </a:r>
                      <a:endParaRPr b="1" sz="1200">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168,3 (10,1)</a:t>
                      </a:r>
                      <a:endParaRPr baseline="30000"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latin typeface="Calibri"/>
                          <a:ea typeface="Calibri"/>
                          <a:cs typeface="Calibri"/>
                          <a:sym typeface="Calibri"/>
                        </a:rPr>
                        <a:t>168,8 (9,9)</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pt-BR" sz="1200">
                          <a:latin typeface="Calibri"/>
                          <a:ea typeface="Calibri"/>
                          <a:cs typeface="Calibri"/>
                          <a:sym typeface="Calibri"/>
                        </a:rPr>
                        <a:t>168,5 (10,0)</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12235" name="Google Shape;12235;p192"/>
          <p:cNvSpPr txBox="1"/>
          <p:nvPr/>
        </p:nvSpPr>
        <p:spPr>
          <a:xfrm>
            <a:off x="296269" y="1112394"/>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ALXN1210-PNH-302</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227"/>
                                        </p:tgtEl>
                                        <p:attrNameLst>
                                          <p:attrName>style.visibility</p:attrName>
                                        </p:attrNameLst>
                                      </p:cBhvr>
                                      <p:to>
                                        <p:strVal val="visible"/>
                                      </p:to>
                                    </p:set>
                                    <p:animEffect filter="fade" transition="in">
                                      <p:cBhvr>
                                        <p:cTn dur="500"/>
                                        <p:tgtEl>
                                          <p:spTgt spid="12227"/>
                                        </p:tgtEl>
                                      </p:cBhvr>
                                    </p:animEffect>
                                  </p:childTnLst>
                                </p:cTn>
                              </p:par>
                              <p:par>
                                <p:cTn fill="hold" nodeType="withEffect" presetClass="entr" presetID="10" presetSubtype="0">
                                  <p:stCondLst>
                                    <p:cond delay="250"/>
                                  </p:stCondLst>
                                  <p:childTnLst>
                                    <p:set>
                                      <p:cBhvr>
                                        <p:cTn dur="1" fill="hold">
                                          <p:stCondLst>
                                            <p:cond delay="0"/>
                                          </p:stCondLst>
                                        </p:cTn>
                                        <p:tgtEl>
                                          <p:spTgt spid="12233"/>
                                        </p:tgtEl>
                                        <p:attrNameLst>
                                          <p:attrName>style.visibility</p:attrName>
                                        </p:attrNameLst>
                                      </p:cBhvr>
                                      <p:to>
                                        <p:strVal val="visible"/>
                                      </p:to>
                                    </p:set>
                                    <p:animEffect filter="fade" transition="in">
                                      <p:cBhvr>
                                        <p:cTn dur="500"/>
                                        <p:tgtEl>
                                          <p:spTgt spid="12233"/>
                                        </p:tgtEl>
                                      </p:cBhvr>
                                    </p:animEffect>
                                  </p:childTnLst>
                                </p:cTn>
                              </p:par>
                              <p:par>
                                <p:cTn fill="hold" nodeType="withEffect" presetClass="entr" presetID="10" presetSubtype="0">
                                  <p:stCondLst>
                                    <p:cond delay="250"/>
                                  </p:stCondLst>
                                  <p:childTnLst>
                                    <p:set>
                                      <p:cBhvr>
                                        <p:cTn dur="1" fill="hold">
                                          <p:stCondLst>
                                            <p:cond delay="0"/>
                                          </p:stCondLst>
                                        </p:cTn>
                                        <p:tgtEl>
                                          <p:spTgt spid="12234"/>
                                        </p:tgtEl>
                                        <p:attrNameLst>
                                          <p:attrName>style.visibility</p:attrName>
                                        </p:attrNameLst>
                                      </p:cBhvr>
                                      <p:to>
                                        <p:strVal val="visible"/>
                                      </p:to>
                                    </p:set>
                                    <p:animEffect filter="fade" transition="in">
                                      <p:cBhvr>
                                        <p:cTn dur="500"/>
                                        <p:tgtEl>
                                          <p:spTgt spid="12234"/>
                                        </p:tgtEl>
                                      </p:cBhvr>
                                    </p:animEffect>
                                  </p:childTnLst>
                                </p:cTn>
                              </p:par>
                              <p:par>
                                <p:cTn fill="hold" nodeType="withEffect" presetClass="entr" presetID="23" presetSubtype="16">
                                  <p:stCondLst>
                                    <p:cond delay="500"/>
                                  </p:stCondLst>
                                  <p:childTnLst>
                                    <p:set>
                                      <p:cBhvr>
                                        <p:cTn dur="1" fill="hold">
                                          <p:stCondLst>
                                            <p:cond delay="0"/>
                                          </p:stCondLst>
                                        </p:cTn>
                                        <p:tgtEl>
                                          <p:spTgt spid="12228"/>
                                        </p:tgtEl>
                                        <p:attrNameLst>
                                          <p:attrName>style.visibility</p:attrName>
                                        </p:attrNameLst>
                                      </p:cBhvr>
                                      <p:to>
                                        <p:strVal val="visible"/>
                                      </p:to>
                                    </p:set>
                                    <p:anim calcmode="lin" valueType="num">
                                      <p:cBhvr additive="base">
                                        <p:cTn dur="500"/>
                                        <p:tgtEl>
                                          <p:spTgt spid="12228"/>
                                        </p:tgtEl>
                                        <p:attrNameLst>
                                          <p:attrName>ppt_w</p:attrName>
                                        </p:attrNameLst>
                                      </p:cBhvr>
                                      <p:tavLst>
                                        <p:tav fmla="" tm="0">
                                          <p:val>
                                            <p:strVal val="0"/>
                                          </p:val>
                                        </p:tav>
                                        <p:tav fmla="" tm="100000">
                                          <p:val>
                                            <p:strVal val="#ppt_w"/>
                                          </p:val>
                                        </p:tav>
                                      </p:tavLst>
                                    </p:anim>
                                    <p:anim calcmode="lin" valueType="num">
                                      <p:cBhvr additive="base">
                                        <p:cTn dur="500"/>
                                        <p:tgtEl>
                                          <p:spTgt spid="1222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2229"/>
                                        </p:tgtEl>
                                        <p:attrNameLst>
                                          <p:attrName>style.visibility</p:attrName>
                                        </p:attrNameLst>
                                      </p:cBhvr>
                                      <p:to>
                                        <p:strVal val="visible"/>
                                      </p:to>
                                    </p:set>
                                    <p:anim calcmode="lin" valueType="num">
                                      <p:cBhvr additive="base">
                                        <p:cTn dur="500"/>
                                        <p:tgtEl>
                                          <p:spTgt spid="12229"/>
                                        </p:tgtEl>
                                        <p:attrNameLst>
                                          <p:attrName>ppt_w</p:attrName>
                                        </p:attrNameLst>
                                      </p:cBhvr>
                                      <p:tavLst>
                                        <p:tav fmla="" tm="0">
                                          <p:val>
                                            <p:strVal val="0"/>
                                          </p:val>
                                        </p:tav>
                                        <p:tav fmla="" tm="100000">
                                          <p:val>
                                            <p:strVal val="#ppt_w"/>
                                          </p:val>
                                        </p:tav>
                                      </p:tavLst>
                                    </p:anim>
                                    <p:anim calcmode="lin" valueType="num">
                                      <p:cBhvr additive="base">
                                        <p:cTn dur="500"/>
                                        <p:tgtEl>
                                          <p:spTgt spid="1222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2230"/>
                                        </p:tgtEl>
                                        <p:attrNameLst>
                                          <p:attrName>style.visibility</p:attrName>
                                        </p:attrNameLst>
                                      </p:cBhvr>
                                      <p:to>
                                        <p:strVal val="visible"/>
                                      </p:to>
                                    </p:set>
                                    <p:anim calcmode="lin" valueType="num">
                                      <p:cBhvr additive="base">
                                        <p:cTn dur="500"/>
                                        <p:tgtEl>
                                          <p:spTgt spid="12230"/>
                                        </p:tgtEl>
                                        <p:attrNameLst>
                                          <p:attrName>ppt_w</p:attrName>
                                        </p:attrNameLst>
                                      </p:cBhvr>
                                      <p:tavLst>
                                        <p:tav fmla="" tm="0">
                                          <p:val>
                                            <p:strVal val="0"/>
                                          </p:val>
                                        </p:tav>
                                        <p:tav fmla="" tm="100000">
                                          <p:val>
                                            <p:strVal val="#ppt_w"/>
                                          </p:val>
                                        </p:tav>
                                      </p:tavLst>
                                    </p:anim>
                                    <p:anim calcmode="lin" valueType="num">
                                      <p:cBhvr additive="base">
                                        <p:cTn dur="500"/>
                                        <p:tgtEl>
                                          <p:spTgt spid="12230"/>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40" name="Shape 12240"/>
        <p:cNvGrpSpPr/>
        <p:nvPr/>
      </p:nvGrpSpPr>
      <p:grpSpPr>
        <a:xfrm>
          <a:off x="0" y="0"/>
          <a:ext cx="0" cy="0"/>
          <a:chOff x="0" y="0"/>
          <a:chExt cx="0" cy="0"/>
        </a:xfrm>
      </p:grpSpPr>
      <p:sp>
        <p:nvSpPr>
          <p:cNvPr id="12241" name="Google Shape;12241;p193"/>
          <p:cNvSpPr/>
          <p:nvPr/>
        </p:nvSpPr>
        <p:spPr>
          <a:xfrm flipH="1">
            <a:off x="914396" y="1590481"/>
            <a:ext cx="10315578" cy="450638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242" name="Google Shape;12242;p193"/>
          <p:cNvSpPr/>
          <p:nvPr/>
        </p:nvSpPr>
        <p:spPr>
          <a:xfrm>
            <a:off x="6830876" y="1439902"/>
            <a:ext cx="1292726" cy="645878"/>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243" name="Google Shape;12243;p193"/>
          <p:cNvSpPr/>
          <p:nvPr/>
        </p:nvSpPr>
        <p:spPr>
          <a:xfrm>
            <a:off x="8248194" y="1439902"/>
            <a:ext cx="1292727" cy="645878"/>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244" name="Google Shape;12244;p193"/>
          <p:cNvSpPr/>
          <p:nvPr/>
        </p:nvSpPr>
        <p:spPr>
          <a:xfrm>
            <a:off x="9735691" y="1439902"/>
            <a:ext cx="1292727" cy="645878"/>
          </a:xfrm>
          <a:prstGeom prst="rect">
            <a:avLst/>
          </a:prstGeom>
          <a:gradFill>
            <a:gsLst>
              <a:gs pos="0">
                <a:schemeClr val="dk1"/>
              </a:gs>
              <a:gs pos="100000">
                <a:srgbClr val="7F7F7F"/>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245" name="Google Shape;12245;p193"/>
          <p:cNvSpPr txBox="1"/>
          <p:nvPr/>
        </p:nvSpPr>
        <p:spPr>
          <a:xfrm>
            <a:off x="296269" y="385036"/>
            <a:ext cx="112099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Estudo fase III de TROCA para ravulizumabe: </a:t>
            </a:r>
            <a:br>
              <a:rPr b="1" lang="pt-BR" sz="2800">
                <a:solidFill>
                  <a:schemeClr val="accent1"/>
                </a:solidFill>
                <a:latin typeface="Lustria"/>
                <a:ea typeface="Lustria"/>
                <a:cs typeface="Lustria"/>
                <a:sym typeface="Lustria"/>
              </a:rPr>
            </a:br>
            <a:r>
              <a:rPr b="1" lang="pt-BR" sz="2800">
                <a:solidFill>
                  <a:schemeClr val="accent1"/>
                </a:solidFill>
                <a:latin typeface="Lustria"/>
                <a:ea typeface="Lustria"/>
                <a:cs typeface="Lustria"/>
                <a:sym typeface="Lustria"/>
              </a:rPr>
              <a:t>Características clínicas basais</a:t>
            </a:r>
            <a:r>
              <a:rPr b="1" baseline="30000" lang="pt-BR" sz="2800">
                <a:solidFill>
                  <a:schemeClr val="accent1"/>
                </a:solidFill>
                <a:latin typeface="Lustria"/>
                <a:ea typeface="Lustria"/>
                <a:cs typeface="Lustria"/>
                <a:sym typeface="Lustria"/>
              </a:rPr>
              <a:t>1</a:t>
            </a:r>
            <a:endParaRPr/>
          </a:p>
        </p:txBody>
      </p:sp>
      <p:sp>
        <p:nvSpPr>
          <p:cNvPr id="12246" name="Google Shape;12246;p19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†Intervalo normal = 120 a 246 U/L. ‡Eritrócitos com deficiência completa de proteínas GPI, inclusive proteínas reguladoras do complemento CD59 e CD55. §Intervalo normal = 11,5 a 16,0 g/dL (mulheres) e 13,0 a 17,5 g/dL (homens). ¶Intervalo normal = 0,4 a 2,4 g/dL. </a:t>
            </a:r>
            <a:endParaRPr/>
          </a:p>
          <a:p>
            <a:pPr indent="0" lvl="0" marL="0" rtl="0" algn="l">
              <a:lnSpc>
                <a:spcPct val="90000"/>
              </a:lnSpc>
              <a:spcBef>
                <a:spcPts val="300"/>
              </a:spcBef>
              <a:spcAft>
                <a:spcPts val="0"/>
              </a:spcAft>
              <a:buClr>
                <a:schemeClr val="dk1"/>
              </a:buClr>
              <a:buSzPts val="800"/>
              <a:buNone/>
            </a:pPr>
            <a:r>
              <a:rPr lang="pt-BR"/>
              <a:t>Abreviações: DHL = desidrogenase láctica; MAVE = evento adverso vascular maior; DP = desvio padrão; GPI = glicosilfosfatidil-inositol.</a:t>
            </a:r>
            <a:endParaRPr/>
          </a:p>
          <a:p>
            <a:pPr indent="0" lvl="0" marL="0" rtl="0" algn="l">
              <a:lnSpc>
                <a:spcPct val="90000"/>
              </a:lnSpc>
              <a:spcBef>
                <a:spcPts val="300"/>
              </a:spcBef>
              <a:spcAft>
                <a:spcPts val="0"/>
              </a:spcAft>
              <a:buClr>
                <a:schemeClr val="dk1"/>
              </a:buClr>
              <a:buSzPts val="800"/>
              <a:buNone/>
            </a:pPr>
            <a:r>
              <a:rPr lang="pt-BR"/>
              <a:t>Referências: 1. Kulasekararaj AG et al. Blood. 2019 Feb 7;133(6):540-9.</a:t>
            </a:r>
            <a:endParaRPr/>
          </a:p>
        </p:txBody>
      </p:sp>
      <p:sp>
        <p:nvSpPr>
          <p:cNvPr id="12247" name="Google Shape;12247;p193"/>
          <p:cNvSpPr txBox="1"/>
          <p:nvPr/>
        </p:nvSpPr>
        <p:spPr>
          <a:xfrm>
            <a:off x="296269" y="1039865"/>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ALXN1210-PNH-302</a:t>
            </a:r>
            <a:endParaRPr/>
          </a:p>
        </p:txBody>
      </p:sp>
      <p:graphicFrame>
        <p:nvGraphicFramePr>
          <p:cNvPr id="12248" name="Google Shape;12248;p193"/>
          <p:cNvGraphicFramePr/>
          <p:nvPr/>
        </p:nvGraphicFramePr>
        <p:xfrm>
          <a:off x="1163582" y="1470148"/>
          <a:ext cx="3000000" cy="3000000"/>
        </p:xfrm>
        <a:graphic>
          <a:graphicData uri="http://schemas.openxmlformats.org/drawingml/2006/table">
            <a:tbl>
              <a:tblPr bandRow="1" firstRow="1">
                <a:noFill/>
                <a:tableStyleId>{22974F62-E6E8-4F24-A12B-32CE1C81E89C}</a:tableStyleId>
              </a:tblPr>
              <a:tblGrid>
                <a:gridCol w="5601600"/>
                <a:gridCol w="1440950"/>
                <a:gridCol w="1440950"/>
                <a:gridCol w="1440950"/>
              </a:tblGrid>
              <a:tr h="354025">
                <a:tc>
                  <a:txBody>
                    <a:bodyPr/>
                    <a:lstStyle/>
                    <a:p>
                      <a:pPr indent="0" lvl="0" marL="0" marR="0" rtl="0" algn="l">
                        <a:lnSpc>
                          <a:spcPct val="100000"/>
                        </a:lnSpc>
                        <a:spcBef>
                          <a:spcPts val="0"/>
                        </a:spcBef>
                        <a:spcAft>
                          <a:spcPts val="0"/>
                        </a:spcAft>
                        <a:buClr>
                          <a:srgbClr val="000000"/>
                        </a:buClr>
                        <a:buSzPts val="1400"/>
                        <a:buFont typeface="Arial"/>
                        <a:buNone/>
                      </a:pPr>
                      <a:r>
                        <a:rPr lang="pt-BR" sz="1400" u="none" cap="none" strike="noStrike">
                          <a:solidFill>
                            <a:srgbClr val="000000"/>
                          </a:solidFill>
                          <a:latin typeface="Calibri"/>
                          <a:ea typeface="Calibri"/>
                          <a:cs typeface="Calibri"/>
                          <a:sym typeface="Calibri"/>
                        </a:rPr>
                        <a:t>Característica</a:t>
                      </a:r>
                      <a:endParaRPr b="1" i="0" sz="1400" u="none" cap="none" strike="noStrike">
                        <a:solidFill>
                          <a:srgbClr val="000000"/>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ravulizumabe</a:t>
                      </a:r>
                      <a:endParaRPr baseline="30000" sz="1400">
                        <a:solidFill>
                          <a:schemeClr val="lt1"/>
                        </a:solidFill>
                        <a:latin typeface="Calibri"/>
                        <a:ea typeface="Calibri"/>
                        <a:cs typeface="Calibri"/>
                        <a:sym typeface="Calibri"/>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a:t>
                      </a:r>
                      <a:r>
                        <a:rPr i="1" lang="pt-BR" sz="1400">
                          <a:solidFill>
                            <a:schemeClr val="lt1"/>
                          </a:solidFill>
                          <a:latin typeface="Calibri"/>
                          <a:ea typeface="Calibri"/>
                          <a:cs typeface="Calibri"/>
                          <a:sym typeface="Calibri"/>
                        </a:rPr>
                        <a:t>n</a:t>
                      </a:r>
                      <a:r>
                        <a:rPr lang="pt-BR" sz="1400">
                          <a:solidFill>
                            <a:schemeClr val="lt1"/>
                          </a:solidFill>
                          <a:latin typeface="Calibri"/>
                          <a:ea typeface="Calibri"/>
                          <a:cs typeface="Calibri"/>
                          <a:sym typeface="Calibri"/>
                        </a:rPr>
                        <a:t>=97)</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eculizumabe</a:t>
                      </a:r>
                      <a:endParaRPr baseline="30000" sz="1400">
                        <a:solidFill>
                          <a:schemeClr val="lt1"/>
                        </a:solidFill>
                        <a:latin typeface="Calibri"/>
                        <a:ea typeface="Calibri"/>
                        <a:cs typeface="Calibri"/>
                        <a:sym typeface="Calibri"/>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a:t>
                      </a:r>
                      <a:r>
                        <a:rPr i="1" lang="pt-BR" sz="1400">
                          <a:solidFill>
                            <a:schemeClr val="lt1"/>
                          </a:solidFill>
                          <a:latin typeface="Calibri"/>
                          <a:ea typeface="Calibri"/>
                          <a:cs typeface="Calibri"/>
                          <a:sym typeface="Calibri"/>
                        </a:rPr>
                        <a:t>n</a:t>
                      </a:r>
                      <a:r>
                        <a:rPr lang="pt-BR" sz="1400">
                          <a:solidFill>
                            <a:schemeClr val="lt1"/>
                          </a:solidFill>
                          <a:latin typeface="Calibri"/>
                          <a:ea typeface="Calibri"/>
                          <a:cs typeface="Calibri"/>
                          <a:sym typeface="Calibri"/>
                        </a:rPr>
                        <a:t>=98)</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Total</a:t>
                      </a:r>
                      <a:endParaRPr/>
                    </a:p>
                    <a:p>
                      <a:pPr indent="0" lvl="0" marL="0" marR="0" rtl="0" algn="ctr">
                        <a:lnSpc>
                          <a:spcPct val="100000"/>
                        </a:lnSpc>
                        <a:spcBef>
                          <a:spcPts val="0"/>
                        </a:spcBef>
                        <a:spcAft>
                          <a:spcPts val="0"/>
                        </a:spcAft>
                        <a:buNone/>
                      </a:pPr>
                      <a:r>
                        <a:rPr lang="pt-BR" sz="1400">
                          <a:solidFill>
                            <a:schemeClr val="lt1"/>
                          </a:solidFill>
                          <a:latin typeface="Calibri"/>
                          <a:ea typeface="Calibri"/>
                          <a:cs typeface="Calibri"/>
                          <a:sym typeface="Calibri"/>
                        </a:rPr>
                        <a:t>(N=195)</a:t>
                      </a:r>
                      <a:endParaRPr sz="1400">
                        <a:solidFill>
                          <a:schemeClr val="lt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12249" name="Google Shape;12249;p193"/>
          <p:cNvGraphicFramePr/>
          <p:nvPr/>
        </p:nvGraphicFramePr>
        <p:xfrm>
          <a:off x="1166459" y="2078104"/>
          <a:ext cx="3000000" cy="3000000"/>
        </p:xfrm>
        <a:graphic>
          <a:graphicData uri="http://schemas.openxmlformats.org/drawingml/2006/table">
            <a:tbl>
              <a:tblPr bandRow="1" firstRow="1">
                <a:noFill/>
                <a:tableStyleId>{22974F62-E6E8-4F24-A12B-32CE1C81E89C}</a:tableStyleId>
              </a:tblPr>
              <a:tblGrid>
                <a:gridCol w="5601600"/>
                <a:gridCol w="1440000"/>
                <a:gridCol w="1440000"/>
                <a:gridCol w="1440000"/>
              </a:tblGrid>
              <a:tr h="269100">
                <a:tc>
                  <a:txBody>
                    <a:bodyPr/>
                    <a:lstStyle/>
                    <a:p>
                      <a:pPr indent="0" lvl="0" marL="0" marR="0" rtl="0" algn="l">
                        <a:lnSpc>
                          <a:spcPct val="90909"/>
                        </a:lnSpc>
                        <a:spcBef>
                          <a:spcPts val="0"/>
                        </a:spcBef>
                        <a:spcAft>
                          <a:spcPts val="0"/>
                        </a:spcAft>
                        <a:buNone/>
                      </a:pPr>
                      <a:r>
                        <a:rPr b="1" lang="pt-BR" sz="1100">
                          <a:latin typeface="Calibri"/>
                          <a:ea typeface="Calibri"/>
                          <a:cs typeface="Calibri"/>
                          <a:sym typeface="Calibri"/>
                        </a:rPr>
                        <a:t>Anos de tratamento com eculizumabe antes da primeira infusão do estudo</a:t>
                      </a:r>
                      <a:endParaRPr b="1" sz="1100">
                        <a:latin typeface="Calibri"/>
                        <a:ea typeface="Calibri"/>
                        <a:cs typeface="Calibri"/>
                        <a:sym typeface="Calibri"/>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6,0 (3,5)</a:t>
                      </a:r>
                      <a:endParaRPr b="1"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5,6 (3,5)</a:t>
                      </a:r>
                      <a:endParaRPr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5,8 (3,5)</a:t>
                      </a:r>
                      <a:endParaRPr b="1"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269100">
                <a:tc>
                  <a:txBody>
                    <a:bodyPr/>
                    <a:lstStyle/>
                    <a:p>
                      <a:pPr indent="0" lvl="0" marL="0" marR="0" rtl="0" algn="l">
                        <a:lnSpc>
                          <a:spcPct val="90909"/>
                        </a:lnSpc>
                        <a:spcBef>
                          <a:spcPts val="0"/>
                        </a:spcBef>
                        <a:spcAft>
                          <a:spcPts val="0"/>
                        </a:spcAft>
                        <a:buNone/>
                      </a:pPr>
                      <a:r>
                        <a:rPr b="1" lang="pt-BR" sz="1100">
                          <a:latin typeface="Calibri"/>
                          <a:ea typeface="Calibri"/>
                          <a:cs typeface="Calibri"/>
                          <a:sym typeface="Calibri"/>
                        </a:rPr>
                        <a:t>Receberam transfusão de CH</a:t>
                      </a:r>
                      <a:r>
                        <a:rPr b="1" lang="pt-BR" sz="1100">
                          <a:solidFill>
                            <a:schemeClr val="dk1"/>
                          </a:solidFill>
                          <a:latin typeface="Calibri"/>
                          <a:ea typeface="Calibri"/>
                          <a:cs typeface="Calibri"/>
                          <a:sym typeface="Calibri"/>
                        </a:rPr>
                        <a:t>/sangue total</a:t>
                      </a:r>
                      <a:r>
                        <a:rPr b="1" lang="pt-BR" sz="1100">
                          <a:latin typeface="Calibri"/>
                          <a:ea typeface="Calibri"/>
                          <a:cs typeface="Calibri"/>
                          <a:sym typeface="Calibri"/>
                        </a:rPr>
                        <a:t> em</a:t>
                      </a:r>
                      <a:r>
                        <a:rPr b="1" lang="pt-BR" sz="1100">
                          <a:latin typeface="Calibri"/>
                          <a:ea typeface="Calibri"/>
                          <a:cs typeface="Calibri"/>
                          <a:sym typeface="Calibri"/>
                        </a:rPr>
                        <a:t> 1 ano antes da primeira dose do estudo, </a:t>
                      </a:r>
                      <a:r>
                        <a:rPr b="1" i="1" lang="pt-BR" sz="1100">
                          <a:latin typeface="Calibri"/>
                          <a:ea typeface="Calibri"/>
                          <a:cs typeface="Calibri"/>
                          <a:sym typeface="Calibri"/>
                        </a:rPr>
                        <a:t>n </a:t>
                      </a:r>
                      <a:r>
                        <a:rPr b="1" i="0" lang="pt-BR" sz="1100">
                          <a:latin typeface="Calibri"/>
                          <a:ea typeface="Calibri"/>
                          <a:cs typeface="Calibri"/>
                          <a:sym typeface="Calibri"/>
                        </a:rPr>
                        <a:t>(%)</a:t>
                      </a:r>
                      <a:endParaRPr b="1" sz="1100">
                        <a:latin typeface="Calibri"/>
                        <a:ea typeface="Calibri"/>
                        <a:cs typeface="Calibri"/>
                        <a:sym typeface="Calibri"/>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13 (13,4)</a:t>
                      </a:r>
                      <a:endParaRPr b="1" baseline="30000"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12 (12,2)</a:t>
                      </a:r>
                      <a:endParaRPr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25 (12,8)</a:t>
                      </a:r>
                      <a:endParaRPr b="1"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69100">
                <a:tc>
                  <a:txBody>
                    <a:bodyPr/>
                    <a:lstStyle/>
                    <a:p>
                      <a:pPr indent="0" lvl="0" marL="0" marR="0" rtl="0" algn="l">
                        <a:lnSpc>
                          <a:spcPct val="90909"/>
                        </a:lnSpc>
                        <a:spcBef>
                          <a:spcPts val="0"/>
                        </a:spcBef>
                        <a:spcAft>
                          <a:spcPts val="0"/>
                        </a:spcAft>
                        <a:buNone/>
                      </a:pPr>
                      <a:r>
                        <a:rPr b="1" lang="pt-BR" sz="1100">
                          <a:latin typeface="Calibri"/>
                          <a:ea typeface="Calibri"/>
                          <a:cs typeface="Calibri"/>
                          <a:sym typeface="Calibri"/>
                        </a:rPr>
                        <a:t>Idade na época do diagnóstico</a:t>
                      </a:r>
                      <a:r>
                        <a:rPr b="1" lang="pt-BR" sz="1100">
                          <a:latin typeface="Calibri"/>
                          <a:ea typeface="Calibri"/>
                          <a:cs typeface="Calibri"/>
                          <a:sym typeface="Calibri"/>
                        </a:rPr>
                        <a:t> de HPN, média (DP), anos</a:t>
                      </a:r>
                      <a:endParaRPr b="1" sz="1100">
                        <a:latin typeface="Calibri"/>
                        <a:ea typeface="Calibri"/>
                        <a:cs typeface="Calibri"/>
                        <a:sym typeface="Calibri"/>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34,1 (14,4)</a:t>
                      </a:r>
                      <a:endParaRPr b="1"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36,8 (14,1)</a:t>
                      </a:r>
                      <a:endParaRPr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35,5 (14,3)</a:t>
                      </a:r>
                      <a:endParaRPr b="1"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54975">
                <a:tc>
                  <a:txBody>
                    <a:bodyPr/>
                    <a:lstStyle/>
                    <a:p>
                      <a:pPr indent="0" lvl="0" marL="0" marR="0" rtl="0" algn="l">
                        <a:lnSpc>
                          <a:spcPct val="90909"/>
                        </a:lnSpc>
                        <a:spcBef>
                          <a:spcPts val="0"/>
                        </a:spcBef>
                        <a:spcAft>
                          <a:spcPts val="0"/>
                        </a:spcAft>
                        <a:buNone/>
                      </a:pPr>
                      <a:r>
                        <a:rPr b="1" lang="pt-BR" sz="1100">
                          <a:latin typeface="Calibri"/>
                          <a:ea typeface="Calibri"/>
                          <a:cs typeface="Calibri"/>
                          <a:sym typeface="Calibri"/>
                        </a:rPr>
                        <a:t>Nº de anos entre</a:t>
                      </a:r>
                      <a:r>
                        <a:rPr b="1" lang="pt-BR" sz="1100">
                          <a:latin typeface="Calibri"/>
                          <a:ea typeface="Calibri"/>
                          <a:cs typeface="Calibri"/>
                          <a:sym typeface="Calibri"/>
                        </a:rPr>
                        <a:t> o diagnóstico de HPN e o consentimento para o estudo</a:t>
                      </a:r>
                      <a:r>
                        <a:rPr b="1" lang="pt-BR" sz="1100">
                          <a:latin typeface="Calibri"/>
                          <a:ea typeface="Calibri"/>
                          <a:cs typeface="Calibri"/>
                          <a:sym typeface="Calibri"/>
                        </a:rPr>
                        <a:t>, média</a:t>
                      </a:r>
                      <a:r>
                        <a:rPr b="1" lang="pt-BR" sz="1100">
                          <a:latin typeface="Calibri"/>
                          <a:ea typeface="Calibri"/>
                          <a:cs typeface="Calibri"/>
                          <a:sym typeface="Calibri"/>
                        </a:rPr>
                        <a:t> (DP)</a:t>
                      </a:r>
                      <a:endParaRPr b="1" sz="1100">
                        <a:latin typeface="Calibri"/>
                        <a:ea typeface="Calibri"/>
                        <a:cs typeface="Calibri"/>
                        <a:sym typeface="Calibri"/>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12,4 (8,4)</a:t>
                      </a:r>
                      <a:endParaRPr b="1"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11,9 (9,4)</a:t>
                      </a:r>
                      <a:endParaRPr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12,2 (8,9)</a:t>
                      </a:r>
                      <a:endParaRPr b="1"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69100">
                <a:tc>
                  <a:txBody>
                    <a:bodyPr/>
                    <a:lstStyle/>
                    <a:p>
                      <a:pPr indent="0" lvl="0" marL="0" marR="0" rtl="0" algn="l">
                        <a:lnSpc>
                          <a:spcPct val="90909"/>
                        </a:lnSpc>
                        <a:spcBef>
                          <a:spcPts val="0"/>
                        </a:spcBef>
                        <a:spcAft>
                          <a:spcPts val="0"/>
                        </a:spcAft>
                        <a:buNone/>
                      </a:pPr>
                      <a:r>
                        <a:rPr b="1" lang="pt-BR" sz="1100">
                          <a:latin typeface="Calibri"/>
                          <a:ea typeface="Calibri"/>
                          <a:cs typeface="Calibri"/>
                          <a:sym typeface="Calibri"/>
                        </a:rPr>
                        <a:t>DHL,</a:t>
                      </a:r>
                      <a:r>
                        <a:rPr b="1" lang="pt-BR" sz="1100">
                          <a:latin typeface="Calibri"/>
                          <a:ea typeface="Calibri"/>
                          <a:cs typeface="Calibri"/>
                          <a:sym typeface="Calibri"/>
                        </a:rPr>
                        <a:t> </a:t>
                      </a:r>
                      <a:r>
                        <a:rPr b="1" lang="pt-BR" sz="1100">
                          <a:latin typeface="Calibri"/>
                          <a:ea typeface="Calibri"/>
                          <a:cs typeface="Calibri"/>
                          <a:sym typeface="Calibri"/>
                        </a:rPr>
                        <a:t>média (DP), U/L</a:t>
                      </a:r>
                      <a:r>
                        <a:rPr b="1" baseline="30000" lang="pt-BR" sz="1100">
                          <a:latin typeface="Calibri"/>
                          <a:ea typeface="Calibri"/>
                          <a:cs typeface="Calibri"/>
                          <a:sym typeface="Calibri"/>
                        </a:rPr>
                        <a:t>†</a:t>
                      </a:r>
                      <a:endParaRPr b="1" baseline="30000" sz="1100">
                        <a:latin typeface="Calibri"/>
                        <a:ea typeface="Calibri"/>
                        <a:cs typeface="Calibri"/>
                        <a:sym typeface="Calibri"/>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228,0</a:t>
                      </a:r>
                      <a:r>
                        <a:rPr lang="pt-BR" sz="1100">
                          <a:latin typeface="Calibri"/>
                          <a:ea typeface="Calibri"/>
                          <a:cs typeface="Calibri"/>
                          <a:sym typeface="Calibri"/>
                        </a:rPr>
                        <a:t> (48,7)</a:t>
                      </a:r>
                      <a:endParaRPr b="1" baseline="30000"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235,2 (49,7)</a:t>
                      </a:r>
                      <a:endParaRPr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231,6 (49,2)</a:t>
                      </a:r>
                      <a:endParaRPr b="1"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69100">
                <a:tc>
                  <a:txBody>
                    <a:bodyPr/>
                    <a:lstStyle/>
                    <a:p>
                      <a:pPr indent="0" lvl="0" marL="0" marR="0" rtl="0" algn="l">
                        <a:lnSpc>
                          <a:spcPct val="90909"/>
                        </a:lnSpc>
                        <a:spcBef>
                          <a:spcPts val="0"/>
                        </a:spcBef>
                        <a:spcAft>
                          <a:spcPts val="0"/>
                        </a:spcAft>
                        <a:buNone/>
                      </a:pPr>
                      <a:r>
                        <a:rPr b="1" lang="pt-BR" sz="1100">
                          <a:latin typeface="Calibri"/>
                          <a:ea typeface="Calibri"/>
                          <a:cs typeface="Calibri"/>
                          <a:sym typeface="Calibri"/>
                        </a:rPr>
                        <a:t>Tamanho do clone de HPN, média (DP), %</a:t>
                      </a:r>
                      <a:endParaRPr b="1" sz="1100">
                        <a:latin typeface="Calibri"/>
                        <a:ea typeface="Calibri"/>
                        <a:cs typeface="Calibri"/>
                        <a:sym typeface="Calibri"/>
                      </a:endParaRPr>
                    </a:p>
                  </a:txBody>
                  <a:tcPr marT="60950" marB="60950" marR="36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t/>
                      </a:r>
                      <a:endParaRPr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t/>
                      </a:r>
                      <a:endParaRPr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t/>
                      </a:r>
                      <a:endParaRPr b="1" sz="11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69100">
                <a:tc>
                  <a:txBody>
                    <a:bodyPr/>
                    <a:lstStyle/>
                    <a:p>
                      <a:pPr indent="4763" lvl="0" marL="0" marR="0" rtl="0" algn="l">
                        <a:lnSpc>
                          <a:spcPct val="90909"/>
                        </a:lnSpc>
                        <a:spcBef>
                          <a:spcPts val="0"/>
                        </a:spcBef>
                        <a:spcAft>
                          <a:spcPts val="0"/>
                        </a:spcAft>
                        <a:buNone/>
                      </a:pPr>
                      <a:r>
                        <a:rPr lang="pt-BR" sz="1100">
                          <a:latin typeface="Calibri"/>
                          <a:ea typeface="Calibri"/>
                          <a:cs typeface="Calibri"/>
                          <a:sym typeface="Calibri"/>
                        </a:rPr>
                        <a:t>Hemácias tipo II</a:t>
                      </a:r>
                      <a:endParaRPr b="0" sz="1100">
                        <a:latin typeface="Calibri"/>
                        <a:ea typeface="Calibri"/>
                        <a:cs typeface="Calibri"/>
                        <a:sym typeface="Calibri"/>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4763" lvl="0" marL="0" marR="0" rtl="0" algn="ctr">
                        <a:lnSpc>
                          <a:spcPct val="90909"/>
                        </a:lnSpc>
                        <a:spcBef>
                          <a:spcPts val="0"/>
                        </a:spcBef>
                        <a:spcAft>
                          <a:spcPts val="0"/>
                        </a:spcAft>
                        <a:buNone/>
                      </a:pPr>
                      <a:r>
                        <a:rPr lang="pt-BR" sz="1100">
                          <a:latin typeface="Calibri"/>
                          <a:ea typeface="Calibri"/>
                          <a:cs typeface="Calibri"/>
                          <a:sym typeface="Calibri"/>
                        </a:rPr>
                        <a:t>14,9 (19,6)</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16,3 (23,6)</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15,6 (21,6)</a:t>
                      </a:r>
                      <a:endParaRPr b="1"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69100">
                <a:tc>
                  <a:txBody>
                    <a:bodyPr/>
                    <a:lstStyle/>
                    <a:p>
                      <a:pPr indent="0" lvl="0" marL="0" marR="0" rtl="0" algn="l">
                        <a:lnSpc>
                          <a:spcPct val="90909"/>
                        </a:lnSpc>
                        <a:spcBef>
                          <a:spcPts val="0"/>
                        </a:spcBef>
                        <a:spcAft>
                          <a:spcPts val="0"/>
                        </a:spcAft>
                        <a:buNone/>
                      </a:pPr>
                      <a:r>
                        <a:rPr lang="pt-BR" sz="1100">
                          <a:latin typeface="Calibri"/>
                          <a:ea typeface="Calibri"/>
                          <a:cs typeface="Calibri"/>
                          <a:sym typeface="Calibri"/>
                        </a:rPr>
                        <a:t>Hemáticas tipo III</a:t>
                      </a:r>
                      <a:r>
                        <a:rPr baseline="30000" lang="pt-BR" sz="1100">
                          <a:latin typeface="Calibri"/>
                          <a:ea typeface="Calibri"/>
                          <a:cs typeface="Calibri"/>
                          <a:sym typeface="Calibri"/>
                        </a:rPr>
                        <a:t>‡</a:t>
                      </a:r>
                      <a:endParaRPr b="0" baseline="30000" sz="1100">
                        <a:latin typeface="Calibri"/>
                        <a:ea typeface="Calibri"/>
                        <a:cs typeface="Calibri"/>
                        <a:sym typeface="Calibri"/>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44,6 (30,5)</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Clr>
                          <a:srgbClr val="000000"/>
                        </a:buClr>
                        <a:buSzPts val="1100"/>
                        <a:buFont typeface="Arial"/>
                        <a:buNone/>
                      </a:pPr>
                      <a:r>
                        <a:rPr lang="pt-BR" sz="1100">
                          <a:latin typeface="Calibri"/>
                          <a:ea typeface="Calibri"/>
                          <a:cs typeface="Calibri"/>
                          <a:sym typeface="Calibri"/>
                        </a:rPr>
                        <a:t>43,5 (29,7)</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Clr>
                          <a:srgbClr val="000000"/>
                        </a:buClr>
                        <a:buSzPts val="1100"/>
                        <a:buFont typeface="Arial"/>
                        <a:buNone/>
                      </a:pPr>
                      <a:r>
                        <a:rPr b="1" lang="pt-BR" sz="1100">
                          <a:latin typeface="Calibri"/>
                          <a:ea typeface="Calibri"/>
                          <a:cs typeface="Calibri"/>
                          <a:sym typeface="Calibri"/>
                        </a:rPr>
                        <a:t>44,0 (30,0)</a:t>
                      </a:r>
                      <a:endParaRPr b="1"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69100">
                <a:tc>
                  <a:txBody>
                    <a:bodyPr/>
                    <a:lstStyle/>
                    <a:p>
                      <a:pPr indent="0" lvl="0" marL="0" marR="0" rtl="0" algn="l">
                        <a:lnSpc>
                          <a:spcPct val="90909"/>
                        </a:lnSpc>
                        <a:spcBef>
                          <a:spcPts val="0"/>
                        </a:spcBef>
                        <a:spcAft>
                          <a:spcPts val="0"/>
                        </a:spcAft>
                        <a:buNone/>
                      </a:pPr>
                      <a:r>
                        <a:rPr lang="pt-BR" sz="1100">
                          <a:latin typeface="Calibri"/>
                          <a:ea typeface="Calibri"/>
                          <a:cs typeface="Calibri"/>
                          <a:sym typeface="Calibri"/>
                        </a:rPr>
                        <a:t>Total de hemácias</a:t>
                      </a:r>
                      <a:endParaRPr b="0" sz="1100">
                        <a:latin typeface="Calibri"/>
                        <a:ea typeface="Calibri"/>
                        <a:cs typeface="Calibri"/>
                        <a:sym typeface="Calibri"/>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60,6 (32,5)</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59,5 (31,4)</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60,1 (31,9)</a:t>
                      </a:r>
                      <a:endParaRPr b="1"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69100">
                <a:tc>
                  <a:txBody>
                    <a:bodyPr/>
                    <a:lstStyle/>
                    <a:p>
                      <a:pPr indent="0" lvl="0" marL="0" marR="0" rtl="0" algn="l">
                        <a:lnSpc>
                          <a:spcPct val="90909"/>
                        </a:lnSpc>
                        <a:spcBef>
                          <a:spcPts val="0"/>
                        </a:spcBef>
                        <a:spcAft>
                          <a:spcPts val="0"/>
                        </a:spcAft>
                        <a:buNone/>
                      </a:pPr>
                      <a:r>
                        <a:rPr lang="pt-BR" sz="1100">
                          <a:latin typeface="Calibri"/>
                          <a:ea typeface="Calibri"/>
                          <a:cs typeface="Calibri"/>
                          <a:sym typeface="Calibri"/>
                        </a:rPr>
                        <a:t>Granulócitos</a:t>
                      </a:r>
                      <a:endParaRPr b="0" sz="1100">
                        <a:latin typeface="Calibri"/>
                        <a:ea typeface="Calibri"/>
                        <a:cs typeface="Calibri"/>
                        <a:sym typeface="Calibri"/>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82,6 (23,6)</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84,0 (21,4)</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83,3 (22,5)</a:t>
                      </a:r>
                      <a:endParaRPr b="1"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69100">
                <a:tc>
                  <a:txBody>
                    <a:bodyPr/>
                    <a:lstStyle/>
                    <a:p>
                      <a:pPr indent="0" lvl="0" marL="0" marR="0" rtl="0" algn="l">
                        <a:lnSpc>
                          <a:spcPct val="90909"/>
                        </a:lnSpc>
                        <a:spcBef>
                          <a:spcPts val="0"/>
                        </a:spcBef>
                        <a:spcAft>
                          <a:spcPts val="0"/>
                        </a:spcAft>
                        <a:buNone/>
                      </a:pPr>
                      <a:r>
                        <a:rPr lang="pt-BR" sz="1100">
                          <a:latin typeface="Calibri"/>
                          <a:ea typeface="Calibri"/>
                          <a:cs typeface="Calibri"/>
                          <a:sym typeface="Calibri"/>
                        </a:rPr>
                        <a:t>Monócitos</a:t>
                      </a:r>
                      <a:endParaRPr b="0" sz="1100">
                        <a:latin typeface="Calibri"/>
                        <a:ea typeface="Calibri"/>
                        <a:cs typeface="Calibri"/>
                        <a:sym typeface="Calibri"/>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85,6 (20,5)</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86,1 (19,7)</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85,9 (20,0)</a:t>
                      </a:r>
                      <a:endParaRPr b="1"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269100">
                <a:tc>
                  <a:txBody>
                    <a:bodyPr/>
                    <a:lstStyle/>
                    <a:p>
                      <a:pPr indent="0" lvl="0" marL="0" marR="0" rtl="0" algn="l">
                        <a:spcBef>
                          <a:spcPts val="0"/>
                        </a:spcBef>
                        <a:spcAft>
                          <a:spcPts val="0"/>
                        </a:spcAft>
                        <a:buNone/>
                      </a:pPr>
                      <a:r>
                        <a:t/>
                      </a:r>
                      <a:endParaRPr sz="1800"/>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110,8 (18,4)</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109,1 (18,4)</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Não disponível</a:t>
                      </a:r>
                      <a:endParaRPr b="1"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54075">
                <a:tc>
                  <a:txBody>
                    <a:bodyPr/>
                    <a:lstStyle/>
                    <a:p>
                      <a:pPr indent="0" lvl="0" marL="0" marR="0" rtl="0" algn="l">
                        <a:lnSpc>
                          <a:spcPct val="90909"/>
                        </a:lnSpc>
                        <a:spcBef>
                          <a:spcPts val="0"/>
                        </a:spcBef>
                        <a:spcAft>
                          <a:spcPts val="0"/>
                        </a:spcAft>
                        <a:buClr>
                          <a:srgbClr val="000000"/>
                        </a:buClr>
                        <a:buSzPts val="1100"/>
                        <a:buFont typeface="Arial"/>
                        <a:buNone/>
                      </a:pPr>
                      <a:r>
                        <a:rPr b="1" lang="pt-BR" sz="1100">
                          <a:latin typeface="Calibri"/>
                          <a:ea typeface="Calibri"/>
                          <a:cs typeface="Calibri"/>
                          <a:sym typeface="Calibri"/>
                        </a:rPr>
                        <a:t>Haptoglobina, g/L, média (DP)</a:t>
                      </a:r>
                      <a:r>
                        <a:rPr b="1" baseline="30000" lang="pt-BR" sz="1100">
                          <a:latin typeface="Calibri"/>
                          <a:ea typeface="Calibri"/>
                          <a:cs typeface="Calibri"/>
                          <a:sym typeface="Calibri"/>
                        </a:rPr>
                        <a:t>¶</a:t>
                      </a:r>
                      <a:endParaRPr b="1" baseline="30000" sz="1100">
                        <a:latin typeface="Calibri"/>
                        <a:ea typeface="Calibri"/>
                        <a:cs typeface="Calibri"/>
                        <a:sym typeface="Calibri"/>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Clr>
                          <a:srgbClr val="000000"/>
                        </a:buClr>
                        <a:buSzPts val="1100"/>
                        <a:buFont typeface="Arial"/>
                        <a:buNone/>
                      </a:pPr>
                      <a:r>
                        <a:rPr lang="pt-BR" sz="1100">
                          <a:latin typeface="Calibri"/>
                          <a:ea typeface="Calibri"/>
                          <a:cs typeface="Calibri"/>
                          <a:sym typeface="Calibri"/>
                        </a:rPr>
                        <a:t>0,283 (0,235)</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0,255 (0,174)</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Clr>
                          <a:srgbClr val="000000"/>
                        </a:buClr>
                        <a:buSzPts val="1100"/>
                        <a:buFont typeface="Arial"/>
                        <a:buNone/>
                      </a:pPr>
                      <a:r>
                        <a:rPr b="1" lang="pt-BR" sz="1100">
                          <a:latin typeface="Calibri"/>
                          <a:ea typeface="Calibri"/>
                          <a:cs typeface="Calibri"/>
                          <a:sym typeface="Calibri"/>
                        </a:rPr>
                        <a:t>Não disponível</a:t>
                      </a:r>
                      <a:endParaRPr b="1"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54075">
                <a:tc>
                  <a:txBody>
                    <a:bodyPr/>
                    <a:lstStyle/>
                    <a:p>
                      <a:pPr indent="0" lvl="0" marL="0" marR="0" rtl="0" algn="l">
                        <a:lnSpc>
                          <a:spcPct val="90909"/>
                        </a:lnSpc>
                        <a:spcBef>
                          <a:spcPts val="0"/>
                        </a:spcBef>
                        <a:spcAft>
                          <a:spcPts val="0"/>
                        </a:spcAft>
                        <a:buNone/>
                      </a:pPr>
                      <a:r>
                        <a:rPr b="1" lang="pt-BR" sz="1100">
                          <a:latin typeface="Calibri"/>
                          <a:ea typeface="Calibri"/>
                          <a:cs typeface="Calibri"/>
                          <a:sym typeface="Calibri"/>
                        </a:rPr>
                        <a:t>Histórico de MAVEs, </a:t>
                      </a:r>
                      <a:r>
                        <a:rPr b="1" i="1" lang="pt-BR" sz="1100">
                          <a:latin typeface="Calibri"/>
                          <a:ea typeface="Calibri"/>
                          <a:cs typeface="Calibri"/>
                          <a:sym typeface="Calibri"/>
                        </a:rPr>
                        <a:t>n</a:t>
                      </a:r>
                      <a:r>
                        <a:rPr b="1" lang="pt-BR" sz="1100">
                          <a:latin typeface="Calibri"/>
                          <a:ea typeface="Calibri"/>
                          <a:cs typeface="Calibri"/>
                          <a:sym typeface="Calibri"/>
                        </a:rPr>
                        <a:t> (%)</a:t>
                      </a:r>
                      <a:endParaRPr b="1" sz="1100">
                        <a:latin typeface="Calibri"/>
                        <a:ea typeface="Calibri"/>
                        <a:cs typeface="Calibri"/>
                        <a:sym typeface="Calibri"/>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28 (28,9)</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22 (22,4)</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50 (25,6)</a:t>
                      </a:r>
                      <a:endParaRPr b="1"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54075">
                <a:tc>
                  <a:txBody>
                    <a:bodyPr/>
                    <a:lstStyle/>
                    <a:p>
                      <a:pPr indent="0" lvl="0" marL="0" marR="0" rtl="0" algn="l">
                        <a:lnSpc>
                          <a:spcPct val="90909"/>
                        </a:lnSpc>
                        <a:spcBef>
                          <a:spcPts val="0"/>
                        </a:spcBef>
                        <a:spcAft>
                          <a:spcPts val="0"/>
                        </a:spcAft>
                        <a:buNone/>
                      </a:pPr>
                      <a:r>
                        <a:rPr b="1" lang="pt-BR" sz="1100">
                          <a:latin typeface="Calibri"/>
                          <a:ea typeface="Calibri"/>
                          <a:cs typeface="Calibri"/>
                          <a:sym typeface="Calibri"/>
                        </a:rPr>
                        <a:t>Histórico de anemia aplásica, </a:t>
                      </a:r>
                      <a:r>
                        <a:rPr b="1" i="1" lang="pt-BR" sz="1100">
                          <a:latin typeface="Calibri"/>
                          <a:ea typeface="Calibri"/>
                          <a:cs typeface="Calibri"/>
                          <a:sym typeface="Calibri"/>
                        </a:rPr>
                        <a:t>n</a:t>
                      </a:r>
                      <a:r>
                        <a:rPr b="1" lang="pt-BR" sz="1100">
                          <a:latin typeface="Calibri"/>
                          <a:ea typeface="Calibri"/>
                          <a:cs typeface="Calibri"/>
                          <a:sym typeface="Calibri"/>
                        </a:rPr>
                        <a:t> (%)</a:t>
                      </a:r>
                      <a:endParaRPr b="1" sz="1100">
                        <a:latin typeface="Calibri"/>
                        <a:ea typeface="Calibri"/>
                        <a:cs typeface="Calibri"/>
                        <a:sym typeface="Calibri"/>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34 (35,1)</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lang="pt-BR" sz="1100">
                          <a:latin typeface="Calibri"/>
                          <a:ea typeface="Calibri"/>
                          <a:cs typeface="Calibri"/>
                          <a:sym typeface="Calibri"/>
                        </a:rPr>
                        <a:t>39 (39,8)</a:t>
                      </a:r>
                      <a:endParaRPr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909"/>
                        </a:lnSpc>
                        <a:spcBef>
                          <a:spcPts val="0"/>
                        </a:spcBef>
                        <a:spcAft>
                          <a:spcPts val="0"/>
                        </a:spcAft>
                        <a:buNone/>
                      </a:pPr>
                      <a:r>
                        <a:rPr b="1" lang="pt-BR" sz="1100">
                          <a:latin typeface="Calibri"/>
                          <a:ea typeface="Calibri"/>
                          <a:cs typeface="Calibri"/>
                          <a:sym typeface="Calibri"/>
                        </a:rPr>
                        <a:t>73 (37,4)</a:t>
                      </a:r>
                      <a:endParaRPr b="1" sz="11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249"/>
                                        </p:tgtEl>
                                        <p:attrNameLst>
                                          <p:attrName>style.visibility</p:attrName>
                                        </p:attrNameLst>
                                      </p:cBhvr>
                                      <p:to>
                                        <p:strVal val="visible"/>
                                      </p:to>
                                    </p:set>
                                    <p:animEffect filter="fade" transition="in">
                                      <p:cBhvr>
                                        <p:cTn dur="500"/>
                                        <p:tgtEl>
                                          <p:spTgt spid="122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53" name="Shape 12253"/>
        <p:cNvGrpSpPr/>
        <p:nvPr/>
      </p:nvGrpSpPr>
      <p:grpSpPr>
        <a:xfrm>
          <a:off x="0" y="0"/>
          <a:ext cx="0" cy="0"/>
          <a:chOff x="0" y="0"/>
          <a:chExt cx="0" cy="0"/>
        </a:xfrm>
      </p:grpSpPr>
      <p:pic>
        <p:nvPicPr>
          <p:cNvPr id="12254" name="Google Shape;12254;p194"/>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2255" name="Google Shape;12255;p194"/>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256" name="Google Shape;12256;p194"/>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2257" name="Google Shape;12257;p194"/>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2258" name="Google Shape;12258;p194"/>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2259" name="Google Shape;12259;p194"/>
          <p:cNvSpPr/>
          <p:nvPr/>
        </p:nvSpPr>
        <p:spPr>
          <a:xfrm>
            <a:off x="5130143" y="2918584"/>
            <a:ext cx="7061855" cy="184665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000">
                <a:solidFill>
                  <a:srgbClr val="FFFFFF"/>
                </a:solidFill>
                <a:latin typeface="Lustria"/>
                <a:ea typeface="Lustria"/>
                <a:cs typeface="Lustria"/>
                <a:sym typeface="Lustria"/>
              </a:rPr>
              <a:t>ESTUDO PEDIÁTRICO FASE III </a:t>
            </a:r>
            <a:endParaRPr/>
          </a:p>
          <a:p>
            <a:pPr indent="0" lvl="0" marL="0" marR="0" rtl="0" algn="l">
              <a:spcBef>
                <a:spcPts val="1200"/>
              </a:spcBef>
              <a:spcAft>
                <a:spcPts val="0"/>
              </a:spcAft>
              <a:buNone/>
            </a:pPr>
            <a:r>
              <a:rPr b="1" lang="pt-BR" sz="2400">
                <a:solidFill>
                  <a:srgbClr val="FFFFFF"/>
                </a:solidFill>
                <a:latin typeface="Lustria"/>
                <a:ea typeface="Lustria"/>
                <a:cs typeface="Lustria"/>
                <a:sym typeface="Lustria"/>
              </a:rPr>
              <a:t>(ALXN1210-PNH-304) - </a:t>
            </a:r>
            <a:r>
              <a:rPr lang="pt-BR" sz="2400">
                <a:solidFill>
                  <a:srgbClr val="FFFFFF"/>
                </a:solidFill>
                <a:latin typeface="Lustria"/>
                <a:ea typeface="Lustria"/>
                <a:cs typeface="Lustria"/>
                <a:sym typeface="Lustria"/>
              </a:rPr>
              <a:t>APÊNDICE</a:t>
            </a:r>
            <a:endParaRPr/>
          </a:p>
        </p:txBody>
      </p:sp>
      <p:grpSp>
        <p:nvGrpSpPr>
          <p:cNvPr id="12260" name="Google Shape;12260;p194"/>
          <p:cNvGrpSpPr/>
          <p:nvPr/>
        </p:nvGrpSpPr>
        <p:grpSpPr>
          <a:xfrm>
            <a:off x="5257989" y="1779052"/>
            <a:ext cx="983316" cy="983316"/>
            <a:chOff x="-951397" y="1963883"/>
            <a:chExt cx="571500" cy="571500"/>
          </a:xfrm>
        </p:grpSpPr>
        <p:sp>
          <p:nvSpPr>
            <p:cNvPr id="12261" name="Google Shape;12261;p194"/>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262" name="Google Shape;12262;p194"/>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263" name="Google Shape;12263;p194"/>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264" name="Google Shape;12264;p194"/>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265" name="Google Shape;12265;p194"/>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255"/>
                                        </p:tgtEl>
                                        <p:attrNameLst>
                                          <p:attrName>style.visibility</p:attrName>
                                        </p:attrNameLst>
                                      </p:cBhvr>
                                      <p:to>
                                        <p:strVal val="visible"/>
                                      </p:to>
                                    </p:set>
                                    <p:animEffect filter="fade" transition="in">
                                      <p:cBhvr>
                                        <p:cTn dur="500"/>
                                        <p:tgtEl>
                                          <p:spTgt spid="12255"/>
                                        </p:tgtEl>
                                      </p:cBhvr>
                                    </p:animEffect>
                                  </p:childTnLst>
                                </p:cTn>
                              </p:par>
                              <p:par>
                                <p:cTn fill="hold" nodeType="withEffect" presetClass="entr" presetID="10" presetSubtype="0">
                                  <p:stCondLst>
                                    <p:cond delay="0"/>
                                  </p:stCondLst>
                                  <p:childTnLst>
                                    <p:set>
                                      <p:cBhvr>
                                        <p:cTn dur="1" fill="hold">
                                          <p:stCondLst>
                                            <p:cond delay="0"/>
                                          </p:stCondLst>
                                        </p:cTn>
                                        <p:tgtEl>
                                          <p:spTgt spid="12256"/>
                                        </p:tgtEl>
                                        <p:attrNameLst>
                                          <p:attrName>style.visibility</p:attrName>
                                        </p:attrNameLst>
                                      </p:cBhvr>
                                      <p:to>
                                        <p:strVal val="visible"/>
                                      </p:to>
                                    </p:set>
                                    <p:animEffect filter="fade" transition="in">
                                      <p:cBhvr>
                                        <p:cTn dur="500"/>
                                        <p:tgtEl>
                                          <p:spTgt spid="12256"/>
                                        </p:tgtEl>
                                      </p:cBhvr>
                                    </p:animEffect>
                                  </p:childTnLst>
                                </p:cTn>
                              </p:par>
                              <p:par>
                                <p:cTn fill="hold" nodeType="withEffect" presetClass="entr" presetID="10" presetSubtype="0">
                                  <p:stCondLst>
                                    <p:cond delay="500"/>
                                  </p:stCondLst>
                                  <p:childTnLst>
                                    <p:set>
                                      <p:cBhvr>
                                        <p:cTn dur="1" fill="hold">
                                          <p:stCondLst>
                                            <p:cond delay="0"/>
                                          </p:stCondLst>
                                        </p:cTn>
                                        <p:tgtEl>
                                          <p:spTgt spid="12259"/>
                                        </p:tgtEl>
                                        <p:attrNameLst>
                                          <p:attrName>style.visibility</p:attrName>
                                        </p:attrNameLst>
                                      </p:cBhvr>
                                      <p:to>
                                        <p:strVal val="visible"/>
                                      </p:to>
                                    </p:set>
                                    <p:animEffect filter="fade" transition="in">
                                      <p:cBhvr>
                                        <p:cTn dur="500"/>
                                        <p:tgtEl>
                                          <p:spTgt spid="12259"/>
                                        </p:tgtEl>
                                      </p:cBhvr>
                                    </p:animEffect>
                                  </p:childTnLst>
                                </p:cTn>
                              </p:par>
                              <p:par>
                                <p:cTn fill="hold" nodeType="withEffect" presetClass="entr" presetID="10" presetSubtype="0">
                                  <p:stCondLst>
                                    <p:cond delay="500"/>
                                  </p:stCondLst>
                                  <p:childTnLst>
                                    <p:set>
                                      <p:cBhvr>
                                        <p:cTn dur="1" fill="hold">
                                          <p:stCondLst>
                                            <p:cond delay="0"/>
                                          </p:stCondLst>
                                        </p:cTn>
                                        <p:tgtEl>
                                          <p:spTgt spid="12260"/>
                                        </p:tgtEl>
                                        <p:attrNameLst>
                                          <p:attrName>style.visibility</p:attrName>
                                        </p:attrNameLst>
                                      </p:cBhvr>
                                      <p:to>
                                        <p:strVal val="visible"/>
                                      </p:to>
                                    </p:set>
                                    <p:animEffect filter="fade" transition="in">
                                      <p:cBhvr>
                                        <p:cTn dur="500"/>
                                        <p:tgtEl>
                                          <p:spTgt spid="1226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70" name="Shape 12270"/>
        <p:cNvGrpSpPr/>
        <p:nvPr/>
      </p:nvGrpSpPr>
      <p:grpSpPr>
        <a:xfrm>
          <a:off x="0" y="0"/>
          <a:ext cx="0" cy="0"/>
          <a:chOff x="0" y="0"/>
          <a:chExt cx="0" cy="0"/>
        </a:xfrm>
      </p:grpSpPr>
      <p:sp>
        <p:nvSpPr>
          <p:cNvPr id="12271" name="Google Shape;12271;p195"/>
          <p:cNvSpPr/>
          <p:nvPr/>
        </p:nvSpPr>
        <p:spPr>
          <a:xfrm flipH="1">
            <a:off x="7011802" y="2056985"/>
            <a:ext cx="4689115" cy="405499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272" name="Google Shape;12272;p195"/>
          <p:cNvSpPr txBox="1"/>
          <p:nvPr/>
        </p:nvSpPr>
        <p:spPr>
          <a:xfrm>
            <a:off x="296268" y="385036"/>
            <a:ext cx="1096228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Estudo pediátrico fase III com ravulizumabe:</a:t>
            </a:r>
            <a:br>
              <a:rPr b="1" lang="pt-BR" sz="3200">
                <a:solidFill>
                  <a:schemeClr val="accent1"/>
                </a:solidFill>
                <a:latin typeface="Lustria"/>
                <a:ea typeface="Lustria"/>
                <a:cs typeface="Lustria"/>
                <a:sym typeface="Lustria"/>
              </a:rPr>
            </a:br>
            <a:r>
              <a:rPr b="1" lang="pt-BR" sz="3200">
                <a:solidFill>
                  <a:schemeClr val="accent1"/>
                </a:solidFill>
                <a:latin typeface="Lustria"/>
                <a:ea typeface="Lustria"/>
                <a:cs typeface="Lustria"/>
                <a:sym typeface="Lustria"/>
              </a:rPr>
              <a:t>Critérios de elegibilidade</a:t>
            </a:r>
            <a:r>
              <a:rPr b="1" baseline="30000" lang="pt-BR" sz="3200">
                <a:solidFill>
                  <a:schemeClr val="accent1"/>
                </a:solidFill>
                <a:latin typeface="Lustria"/>
                <a:ea typeface="Lustria"/>
                <a:cs typeface="Lustria"/>
                <a:sym typeface="Lustria"/>
              </a:rPr>
              <a:t>1,2</a:t>
            </a:r>
            <a:endParaRPr b="1" baseline="30000" sz="3200">
              <a:solidFill>
                <a:schemeClr val="accent1"/>
              </a:solidFill>
              <a:latin typeface="Lustria"/>
              <a:ea typeface="Lustria"/>
              <a:cs typeface="Lustria"/>
              <a:sym typeface="Lustria"/>
            </a:endParaRPr>
          </a:p>
        </p:txBody>
      </p:sp>
      <p:sp>
        <p:nvSpPr>
          <p:cNvPr id="12273" name="Google Shape;12273;p195"/>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CFAS = citometria de fluxo de alta sensibilidade; DHL = desidrogenase láctica; MAVE = evento adverso vascular maior; HPN = hemoglobinúria paroxística noturna; CH = concentrado de hemácias; LSN = limite superior da normalidade.</a:t>
            </a:r>
            <a:endParaRPr/>
          </a:p>
          <a:p>
            <a:pPr indent="0" lvl="0" marL="0" rtl="0" algn="l">
              <a:lnSpc>
                <a:spcPct val="90000"/>
              </a:lnSpc>
              <a:spcBef>
                <a:spcPts val="300"/>
              </a:spcBef>
              <a:spcAft>
                <a:spcPts val="0"/>
              </a:spcAft>
              <a:buClr>
                <a:schemeClr val="dk1"/>
              </a:buClr>
              <a:buSzPts val="800"/>
              <a:buNone/>
            </a:pPr>
            <a:r>
              <a:rPr lang="pt-BR"/>
              <a:t>Referências: 1. Alexion. Dados de arquivo. DOF-PNH-ULT-002. 2021; 2. NCT03406507. </a:t>
            </a:r>
            <a:endParaRPr/>
          </a:p>
        </p:txBody>
      </p:sp>
      <p:sp>
        <p:nvSpPr>
          <p:cNvPr id="12274" name="Google Shape;12274;p195"/>
          <p:cNvSpPr/>
          <p:nvPr/>
        </p:nvSpPr>
        <p:spPr>
          <a:xfrm flipH="1">
            <a:off x="407983" y="2041141"/>
            <a:ext cx="5992816" cy="4079097"/>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12275" name="Google Shape;12275;p195"/>
          <p:cNvGrpSpPr/>
          <p:nvPr/>
        </p:nvGrpSpPr>
        <p:grpSpPr>
          <a:xfrm>
            <a:off x="-2" y="1764394"/>
            <a:ext cx="4705351" cy="743073"/>
            <a:chOff x="-2" y="1764394"/>
            <a:chExt cx="4705351" cy="743073"/>
          </a:xfrm>
        </p:grpSpPr>
        <p:sp>
          <p:nvSpPr>
            <p:cNvPr id="12276" name="Google Shape;12276;p195"/>
            <p:cNvSpPr/>
            <p:nvPr/>
          </p:nvSpPr>
          <p:spPr>
            <a:xfrm>
              <a:off x="-2" y="1764394"/>
              <a:ext cx="4705351" cy="743073"/>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277" name="Google Shape;12277;p195"/>
            <p:cNvSpPr txBox="1"/>
            <p:nvPr/>
          </p:nvSpPr>
          <p:spPr>
            <a:xfrm>
              <a:off x="590910" y="1971824"/>
              <a:ext cx="3893275" cy="321242"/>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None/>
              </a:pPr>
              <a:r>
                <a:rPr b="1" lang="pt-BR" sz="2000">
                  <a:solidFill>
                    <a:srgbClr val="F3F4F3"/>
                  </a:solidFill>
                  <a:latin typeface="Calibri"/>
                  <a:ea typeface="Calibri"/>
                  <a:cs typeface="Calibri"/>
                  <a:sym typeface="Calibri"/>
                </a:rPr>
                <a:t>Principais critérios de inclusão</a:t>
              </a:r>
              <a:endParaRPr/>
            </a:p>
          </p:txBody>
        </p:sp>
        <p:sp>
          <p:nvSpPr>
            <p:cNvPr id="12278" name="Google Shape;12278;p195"/>
            <p:cNvSpPr/>
            <p:nvPr/>
          </p:nvSpPr>
          <p:spPr>
            <a:xfrm>
              <a:off x="3897884" y="1836805"/>
              <a:ext cx="586301" cy="591280"/>
            </a:xfrm>
            <a:custGeom>
              <a:rect b="b" l="l" r="r" t="t"/>
              <a:pathLst>
                <a:path extrusionOk="0" h="1446934" w="1434750">
                  <a:moveTo>
                    <a:pt x="1012995" y="707482"/>
                  </a:moveTo>
                  <a:cubicBezTo>
                    <a:pt x="1054140" y="707577"/>
                    <a:pt x="1082365" y="658318"/>
                    <a:pt x="1096334" y="624237"/>
                  </a:cubicBezTo>
                  <a:cubicBezTo>
                    <a:pt x="1115364" y="577874"/>
                    <a:pt x="1121505" y="527437"/>
                    <a:pt x="1082429" y="490906"/>
                  </a:cubicBezTo>
                  <a:cubicBezTo>
                    <a:pt x="1020727" y="433278"/>
                    <a:pt x="910148" y="472959"/>
                    <a:pt x="914731" y="564413"/>
                  </a:cubicBezTo>
                  <a:cubicBezTo>
                    <a:pt x="916895" y="606990"/>
                    <a:pt x="947666" y="678620"/>
                    <a:pt x="985819" y="700163"/>
                  </a:cubicBezTo>
                  <a:cubicBezTo>
                    <a:pt x="993966" y="704777"/>
                    <a:pt x="1002971" y="707482"/>
                    <a:pt x="1012995" y="707482"/>
                  </a:cubicBezTo>
                  <a:lnTo>
                    <a:pt x="1012995" y="707482"/>
                  </a:lnTo>
                  <a:close/>
                  <a:moveTo>
                    <a:pt x="506878" y="1334105"/>
                  </a:moveTo>
                  <a:cubicBezTo>
                    <a:pt x="510315" y="1342124"/>
                    <a:pt x="506528" y="1351416"/>
                    <a:pt x="498413" y="1354853"/>
                  </a:cubicBezTo>
                  <a:cubicBezTo>
                    <a:pt x="490395" y="1358289"/>
                    <a:pt x="481103" y="1354503"/>
                    <a:pt x="477666" y="1346388"/>
                  </a:cubicBezTo>
                  <a:lnTo>
                    <a:pt x="462678" y="1310939"/>
                  </a:lnTo>
                  <a:cubicBezTo>
                    <a:pt x="459337" y="1302920"/>
                    <a:pt x="463124" y="1293629"/>
                    <a:pt x="471143" y="1290192"/>
                  </a:cubicBezTo>
                  <a:cubicBezTo>
                    <a:pt x="479257" y="1286851"/>
                    <a:pt x="488549" y="1290638"/>
                    <a:pt x="491890" y="1298656"/>
                  </a:cubicBezTo>
                  <a:lnTo>
                    <a:pt x="506878" y="1334105"/>
                  </a:lnTo>
                  <a:close/>
                  <a:moveTo>
                    <a:pt x="690168" y="1153965"/>
                  </a:moveTo>
                  <a:lnTo>
                    <a:pt x="717407" y="1218562"/>
                  </a:lnTo>
                  <a:lnTo>
                    <a:pt x="744646" y="1153965"/>
                  </a:lnTo>
                  <a:cubicBezTo>
                    <a:pt x="748083" y="1145851"/>
                    <a:pt x="757375" y="1142064"/>
                    <a:pt x="765489" y="1145501"/>
                  </a:cubicBezTo>
                  <a:lnTo>
                    <a:pt x="791646" y="1156606"/>
                  </a:lnTo>
                  <a:cubicBezTo>
                    <a:pt x="814207" y="1091946"/>
                    <a:pt x="837469" y="1013729"/>
                    <a:pt x="892488" y="966538"/>
                  </a:cubicBezTo>
                  <a:cubicBezTo>
                    <a:pt x="857230" y="947955"/>
                    <a:pt x="827350" y="919984"/>
                    <a:pt x="811853" y="884821"/>
                  </a:cubicBezTo>
                  <a:cubicBezTo>
                    <a:pt x="751870" y="904837"/>
                    <a:pt x="683040" y="904837"/>
                    <a:pt x="623057" y="884821"/>
                  </a:cubicBezTo>
                  <a:cubicBezTo>
                    <a:pt x="607529" y="920016"/>
                    <a:pt x="577680" y="947955"/>
                    <a:pt x="542422" y="966538"/>
                  </a:cubicBezTo>
                  <a:cubicBezTo>
                    <a:pt x="597728" y="1013888"/>
                    <a:pt x="620448" y="1091564"/>
                    <a:pt x="643168" y="1156511"/>
                  </a:cubicBezTo>
                  <a:lnTo>
                    <a:pt x="669421" y="1145501"/>
                  </a:lnTo>
                  <a:cubicBezTo>
                    <a:pt x="677440" y="1142064"/>
                    <a:pt x="686732" y="1145851"/>
                    <a:pt x="690168" y="1153965"/>
                  </a:cubicBezTo>
                  <a:lnTo>
                    <a:pt x="690168" y="1153965"/>
                  </a:lnTo>
                  <a:close/>
                  <a:moveTo>
                    <a:pt x="717407" y="1278259"/>
                  </a:moveTo>
                  <a:lnTo>
                    <a:pt x="462774" y="1444398"/>
                  </a:lnTo>
                  <a:cubicBezTo>
                    <a:pt x="454468" y="1449712"/>
                    <a:pt x="443204" y="1446466"/>
                    <a:pt x="439321" y="1436633"/>
                  </a:cubicBezTo>
                  <a:lnTo>
                    <a:pt x="375902" y="1286437"/>
                  </a:lnTo>
                  <a:cubicBezTo>
                    <a:pt x="372561" y="1278418"/>
                    <a:pt x="376347" y="1269126"/>
                    <a:pt x="384366" y="1265690"/>
                  </a:cubicBezTo>
                  <a:lnTo>
                    <a:pt x="419370" y="1250893"/>
                  </a:lnTo>
                  <a:cubicBezTo>
                    <a:pt x="383189" y="1197592"/>
                    <a:pt x="269078" y="1154474"/>
                    <a:pt x="206390" y="1124690"/>
                  </a:cubicBezTo>
                  <a:cubicBezTo>
                    <a:pt x="166868" y="1105470"/>
                    <a:pt x="133583" y="1072567"/>
                    <a:pt x="118436" y="1030690"/>
                  </a:cubicBezTo>
                  <a:lnTo>
                    <a:pt x="5407" y="717251"/>
                  </a:lnTo>
                  <a:cubicBezTo>
                    <a:pt x="-27528" y="626878"/>
                    <a:pt x="99312" y="579783"/>
                    <a:pt x="134570" y="669710"/>
                  </a:cubicBezTo>
                  <a:lnTo>
                    <a:pt x="219914" y="886826"/>
                  </a:lnTo>
                  <a:cubicBezTo>
                    <a:pt x="220264" y="886381"/>
                    <a:pt x="220646" y="885999"/>
                    <a:pt x="220996" y="885553"/>
                  </a:cubicBezTo>
                  <a:cubicBezTo>
                    <a:pt x="193216" y="823597"/>
                    <a:pt x="217209" y="758014"/>
                    <a:pt x="273501" y="715978"/>
                  </a:cubicBezTo>
                  <a:cubicBezTo>
                    <a:pt x="291098" y="702804"/>
                    <a:pt x="311846" y="691985"/>
                    <a:pt x="334661" y="684125"/>
                  </a:cubicBezTo>
                  <a:cubicBezTo>
                    <a:pt x="310859" y="649026"/>
                    <a:pt x="291289" y="598335"/>
                    <a:pt x="291830" y="557031"/>
                  </a:cubicBezTo>
                  <a:cubicBezTo>
                    <a:pt x="293198" y="442124"/>
                    <a:pt x="433275" y="393215"/>
                    <a:pt x="513019" y="467645"/>
                  </a:cubicBezTo>
                  <a:cubicBezTo>
                    <a:pt x="549105" y="501280"/>
                    <a:pt x="558301" y="546848"/>
                    <a:pt x="547641" y="594643"/>
                  </a:cubicBezTo>
                  <a:cubicBezTo>
                    <a:pt x="569120" y="577683"/>
                    <a:pt x="594641" y="564159"/>
                    <a:pt x="622866" y="554676"/>
                  </a:cubicBezTo>
                  <a:cubicBezTo>
                    <a:pt x="595723" y="515631"/>
                    <a:pt x="573257" y="457971"/>
                    <a:pt x="573798" y="411512"/>
                  </a:cubicBezTo>
                  <a:cubicBezTo>
                    <a:pt x="575325" y="284418"/>
                    <a:pt x="730390" y="230831"/>
                    <a:pt x="818058" y="312835"/>
                  </a:cubicBezTo>
                  <a:cubicBezTo>
                    <a:pt x="846283" y="339278"/>
                    <a:pt x="863148" y="376891"/>
                    <a:pt x="860889" y="421250"/>
                  </a:cubicBezTo>
                  <a:cubicBezTo>
                    <a:pt x="858630" y="464717"/>
                    <a:pt x="837628" y="517859"/>
                    <a:pt x="812012" y="554644"/>
                  </a:cubicBezTo>
                  <a:cubicBezTo>
                    <a:pt x="840142" y="564127"/>
                    <a:pt x="865694" y="577651"/>
                    <a:pt x="887142" y="594612"/>
                  </a:cubicBezTo>
                  <a:cubicBezTo>
                    <a:pt x="876577" y="546816"/>
                    <a:pt x="885710" y="501248"/>
                    <a:pt x="921859" y="467613"/>
                  </a:cubicBezTo>
                  <a:cubicBezTo>
                    <a:pt x="1003766" y="391115"/>
                    <a:pt x="1148999" y="445147"/>
                    <a:pt x="1142857" y="565750"/>
                  </a:cubicBezTo>
                  <a:cubicBezTo>
                    <a:pt x="1140948" y="604253"/>
                    <a:pt x="1122555" y="651094"/>
                    <a:pt x="1100185" y="684093"/>
                  </a:cubicBezTo>
                  <a:cubicBezTo>
                    <a:pt x="1166850" y="707004"/>
                    <a:pt x="1225210" y="760496"/>
                    <a:pt x="1225210" y="832475"/>
                  </a:cubicBezTo>
                  <a:cubicBezTo>
                    <a:pt x="1225210" y="851059"/>
                    <a:pt x="1221233" y="868911"/>
                    <a:pt x="1213755" y="885521"/>
                  </a:cubicBezTo>
                  <a:cubicBezTo>
                    <a:pt x="1214105" y="885967"/>
                    <a:pt x="1214550" y="886349"/>
                    <a:pt x="1214932" y="886794"/>
                  </a:cubicBezTo>
                  <a:lnTo>
                    <a:pt x="1300181" y="669678"/>
                  </a:lnTo>
                  <a:cubicBezTo>
                    <a:pt x="1335439" y="579751"/>
                    <a:pt x="1462279" y="626847"/>
                    <a:pt x="1429344" y="717219"/>
                  </a:cubicBezTo>
                  <a:lnTo>
                    <a:pt x="1316315" y="1030658"/>
                  </a:lnTo>
                  <a:cubicBezTo>
                    <a:pt x="1301422" y="1071516"/>
                    <a:pt x="1267596" y="1106711"/>
                    <a:pt x="1227661" y="1125008"/>
                  </a:cubicBezTo>
                  <a:cubicBezTo>
                    <a:pt x="1164241" y="1156225"/>
                    <a:pt x="1052485" y="1196256"/>
                    <a:pt x="1015508" y="1250829"/>
                  </a:cubicBezTo>
                  <a:lnTo>
                    <a:pt x="1050416" y="1265626"/>
                  </a:lnTo>
                  <a:cubicBezTo>
                    <a:pt x="1058531" y="1269063"/>
                    <a:pt x="1062318" y="1278354"/>
                    <a:pt x="1058881" y="1286374"/>
                  </a:cubicBezTo>
                  <a:lnTo>
                    <a:pt x="994029" y="1439624"/>
                  </a:lnTo>
                  <a:cubicBezTo>
                    <a:pt x="989256" y="1446943"/>
                    <a:pt x="979423" y="1449012"/>
                    <a:pt x="972009" y="1444302"/>
                  </a:cubicBezTo>
                  <a:lnTo>
                    <a:pt x="717407" y="1278259"/>
                  </a:lnTo>
                  <a:close/>
                  <a:moveTo>
                    <a:pt x="449059" y="1238387"/>
                  </a:moveTo>
                  <a:lnTo>
                    <a:pt x="613861" y="1168921"/>
                  </a:lnTo>
                  <a:cubicBezTo>
                    <a:pt x="611697" y="1162684"/>
                    <a:pt x="609438" y="1156034"/>
                    <a:pt x="607083" y="1149160"/>
                  </a:cubicBezTo>
                  <a:cubicBezTo>
                    <a:pt x="577489" y="1062925"/>
                    <a:pt x="539177" y="950882"/>
                    <a:pt x="413069" y="957756"/>
                  </a:cubicBezTo>
                  <a:cubicBezTo>
                    <a:pt x="409919" y="957851"/>
                    <a:pt x="406832" y="957119"/>
                    <a:pt x="404318" y="955687"/>
                  </a:cubicBezTo>
                  <a:lnTo>
                    <a:pt x="291830" y="899395"/>
                  </a:lnTo>
                  <a:cubicBezTo>
                    <a:pt x="242953" y="874957"/>
                    <a:pt x="205785" y="949641"/>
                    <a:pt x="254472" y="973984"/>
                  </a:cubicBezTo>
                  <a:lnTo>
                    <a:pt x="390317" y="1041891"/>
                  </a:lnTo>
                  <a:cubicBezTo>
                    <a:pt x="398177" y="1045869"/>
                    <a:pt x="401327" y="1055319"/>
                    <a:pt x="397445" y="1063179"/>
                  </a:cubicBezTo>
                  <a:cubicBezTo>
                    <a:pt x="393467" y="1071039"/>
                    <a:pt x="384016" y="1074189"/>
                    <a:pt x="376156" y="1070212"/>
                  </a:cubicBezTo>
                  <a:lnTo>
                    <a:pt x="240311" y="1002305"/>
                  </a:lnTo>
                  <a:cubicBezTo>
                    <a:pt x="210177" y="987254"/>
                    <a:pt x="194934" y="958456"/>
                    <a:pt x="200980" y="925648"/>
                  </a:cubicBezTo>
                  <a:lnTo>
                    <a:pt x="105008" y="681293"/>
                  </a:lnTo>
                  <a:cubicBezTo>
                    <a:pt x="84992" y="630251"/>
                    <a:pt x="16513" y="655040"/>
                    <a:pt x="35287" y="706463"/>
                  </a:cubicBezTo>
                  <a:cubicBezTo>
                    <a:pt x="62622" y="781593"/>
                    <a:pt x="118723" y="939713"/>
                    <a:pt x="148316" y="1019998"/>
                  </a:cubicBezTo>
                  <a:cubicBezTo>
                    <a:pt x="160949" y="1054015"/>
                    <a:pt x="187297" y="1080076"/>
                    <a:pt x="220296" y="1096114"/>
                  </a:cubicBezTo>
                  <a:cubicBezTo>
                    <a:pt x="293103" y="1130704"/>
                    <a:pt x="407818" y="1171753"/>
                    <a:pt x="449059" y="1238387"/>
                  </a:cubicBezTo>
                  <a:lnTo>
                    <a:pt x="449059" y="1238387"/>
                  </a:lnTo>
                  <a:close/>
                  <a:moveTo>
                    <a:pt x="697646" y="1253279"/>
                  </a:moveTo>
                  <a:lnTo>
                    <a:pt x="667162" y="1180854"/>
                  </a:lnTo>
                  <a:lnTo>
                    <a:pt x="411351" y="1288728"/>
                  </a:lnTo>
                  <a:lnTo>
                    <a:pt x="461405" y="1407421"/>
                  </a:lnTo>
                  <a:lnTo>
                    <a:pt x="697646" y="1253279"/>
                  </a:lnTo>
                  <a:close/>
                  <a:moveTo>
                    <a:pt x="415583" y="925839"/>
                  </a:moveTo>
                  <a:cubicBezTo>
                    <a:pt x="454468" y="924407"/>
                    <a:pt x="486035" y="931980"/>
                    <a:pt x="512001" y="945759"/>
                  </a:cubicBezTo>
                  <a:cubicBezTo>
                    <a:pt x="546718" y="931058"/>
                    <a:pt x="578285" y="906332"/>
                    <a:pt x="593368" y="872952"/>
                  </a:cubicBezTo>
                  <a:cubicBezTo>
                    <a:pt x="529598" y="842817"/>
                    <a:pt x="479703" y="786175"/>
                    <a:pt x="481866" y="715469"/>
                  </a:cubicBezTo>
                  <a:cubicBezTo>
                    <a:pt x="442822" y="749295"/>
                    <a:pt x="393467" y="746494"/>
                    <a:pt x="356491" y="710600"/>
                  </a:cubicBezTo>
                  <a:cubicBezTo>
                    <a:pt x="298672" y="727020"/>
                    <a:pt x="241393" y="770678"/>
                    <a:pt x="241393" y="832539"/>
                  </a:cubicBezTo>
                  <a:cubicBezTo>
                    <a:pt x="241393" y="844440"/>
                    <a:pt x="243653" y="855991"/>
                    <a:pt x="247789" y="867097"/>
                  </a:cubicBezTo>
                  <a:cubicBezTo>
                    <a:pt x="264750" y="860414"/>
                    <a:pt x="284766" y="860414"/>
                    <a:pt x="305959" y="871075"/>
                  </a:cubicBezTo>
                  <a:lnTo>
                    <a:pt x="415583" y="925839"/>
                  </a:lnTo>
                  <a:close/>
                  <a:moveTo>
                    <a:pt x="957148" y="1346356"/>
                  </a:moveTo>
                  <a:cubicBezTo>
                    <a:pt x="953807" y="1354471"/>
                    <a:pt x="944515" y="1358258"/>
                    <a:pt x="936401" y="1354821"/>
                  </a:cubicBezTo>
                  <a:cubicBezTo>
                    <a:pt x="928382" y="1351384"/>
                    <a:pt x="924595" y="1342092"/>
                    <a:pt x="927937" y="1334074"/>
                  </a:cubicBezTo>
                  <a:lnTo>
                    <a:pt x="942924" y="1298625"/>
                  </a:lnTo>
                  <a:cubicBezTo>
                    <a:pt x="946361" y="1290606"/>
                    <a:pt x="955653" y="1286819"/>
                    <a:pt x="963672" y="1290160"/>
                  </a:cubicBezTo>
                  <a:cubicBezTo>
                    <a:pt x="971786" y="1293597"/>
                    <a:pt x="975573" y="1302889"/>
                    <a:pt x="972136" y="1310908"/>
                  </a:cubicBezTo>
                  <a:lnTo>
                    <a:pt x="957148" y="1346356"/>
                  </a:lnTo>
                  <a:close/>
                  <a:moveTo>
                    <a:pt x="767748" y="1180854"/>
                  </a:moveTo>
                  <a:lnTo>
                    <a:pt x="737168" y="1253279"/>
                  </a:lnTo>
                  <a:lnTo>
                    <a:pt x="973505" y="1407421"/>
                  </a:lnTo>
                  <a:lnTo>
                    <a:pt x="1023559" y="1288728"/>
                  </a:lnTo>
                  <a:lnTo>
                    <a:pt x="767748" y="1180854"/>
                  </a:lnTo>
                  <a:close/>
                  <a:moveTo>
                    <a:pt x="820954" y="1168953"/>
                  </a:moveTo>
                  <a:lnTo>
                    <a:pt x="985756" y="1238419"/>
                  </a:lnTo>
                  <a:cubicBezTo>
                    <a:pt x="1027060" y="1171753"/>
                    <a:pt x="1141712" y="1130704"/>
                    <a:pt x="1214519" y="1096178"/>
                  </a:cubicBezTo>
                  <a:cubicBezTo>
                    <a:pt x="1247613" y="1080108"/>
                    <a:pt x="1273961" y="1054047"/>
                    <a:pt x="1286498" y="1020062"/>
                  </a:cubicBezTo>
                  <a:cubicBezTo>
                    <a:pt x="1316187" y="939777"/>
                    <a:pt x="1372193" y="781561"/>
                    <a:pt x="1399623" y="706527"/>
                  </a:cubicBezTo>
                  <a:cubicBezTo>
                    <a:pt x="1418397" y="655104"/>
                    <a:pt x="1349918" y="630315"/>
                    <a:pt x="1329807" y="681356"/>
                  </a:cubicBezTo>
                  <a:lnTo>
                    <a:pt x="1233834" y="925712"/>
                  </a:lnTo>
                  <a:cubicBezTo>
                    <a:pt x="1239976" y="958710"/>
                    <a:pt x="1224542" y="987413"/>
                    <a:pt x="1194598" y="1002369"/>
                  </a:cubicBezTo>
                  <a:lnTo>
                    <a:pt x="1058658" y="1070275"/>
                  </a:lnTo>
                  <a:cubicBezTo>
                    <a:pt x="1040074" y="1079663"/>
                    <a:pt x="1025914" y="1051342"/>
                    <a:pt x="1044498" y="1041954"/>
                  </a:cubicBezTo>
                  <a:lnTo>
                    <a:pt x="1180343" y="974048"/>
                  </a:lnTo>
                  <a:cubicBezTo>
                    <a:pt x="1229156" y="949705"/>
                    <a:pt x="1191989" y="875020"/>
                    <a:pt x="1143080" y="899459"/>
                  </a:cubicBezTo>
                  <a:lnTo>
                    <a:pt x="1030592" y="955751"/>
                  </a:lnTo>
                  <a:cubicBezTo>
                    <a:pt x="1027982" y="957183"/>
                    <a:pt x="1024991" y="957915"/>
                    <a:pt x="1021841" y="957819"/>
                  </a:cubicBezTo>
                  <a:cubicBezTo>
                    <a:pt x="895733" y="950978"/>
                    <a:pt x="857389" y="1062988"/>
                    <a:pt x="827827" y="1149224"/>
                  </a:cubicBezTo>
                  <a:cubicBezTo>
                    <a:pt x="825568" y="1155875"/>
                    <a:pt x="823308" y="1162271"/>
                    <a:pt x="820954" y="1168953"/>
                  </a:cubicBezTo>
                  <a:lnTo>
                    <a:pt x="820954" y="1168953"/>
                  </a:lnTo>
                  <a:close/>
                  <a:moveTo>
                    <a:pt x="922877" y="945791"/>
                  </a:moveTo>
                  <a:cubicBezTo>
                    <a:pt x="948843" y="931980"/>
                    <a:pt x="980346" y="924407"/>
                    <a:pt x="1019200" y="925871"/>
                  </a:cubicBezTo>
                  <a:lnTo>
                    <a:pt x="1128888" y="871106"/>
                  </a:lnTo>
                  <a:cubicBezTo>
                    <a:pt x="1150081" y="860478"/>
                    <a:pt x="1170096" y="860478"/>
                    <a:pt x="1186993" y="867129"/>
                  </a:cubicBezTo>
                  <a:cubicBezTo>
                    <a:pt x="1204940" y="820129"/>
                    <a:pt x="1184479" y="773033"/>
                    <a:pt x="1142348" y="741562"/>
                  </a:cubicBezTo>
                  <a:cubicBezTo>
                    <a:pt x="1124401" y="728133"/>
                    <a:pt x="1102667" y="717569"/>
                    <a:pt x="1078292" y="710632"/>
                  </a:cubicBezTo>
                  <a:cubicBezTo>
                    <a:pt x="1041316" y="746526"/>
                    <a:pt x="992056" y="749326"/>
                    <a:pt x="953012" y="715501"/>
                  </a:cubicBezTo>
                  <a:cubicBezTo>
                    <a:pt x="955080" y="786207"/>
                    <a:pt x="905280" y="842881"/>
                    <a:pt x="841446" y="872984"/>
                  </a:cubicBezTo>
                  <a:cubicBezTo>
                    <a:pt x="856498" y="906364"/>
                    <a:pt x="888065" y="931089"/>
                    <a:pt x="922877" y="945791"/>
                  </a:cubicBezTo>
                  <a:lnTo>
                    <a:pt x="922877" y="945791"/>
                  </a:lnTo>
                  <a:close/>
                  <a:moveTo>
                    <a:pt x="46202" y="588502"/>
                  </a:moveTo>
                  <a:cubicBezTo>
                    <a:pt x="42415" y="608963"/>
                    <a:pt x="11199" y="603203"/>
                    <a:pt x="14985" y="582647"/>
                  </a:cubicBezTo>
                  <a:cubicBezTo>
                    <a:pt x="77864" y="246901"/>
                    <a:pt x="372020" y="0"/>
                    <a:pt x="717407" y="0"/>
                  </a:cubicBezTo>
                  <a:cubicBezTo>
                    <a:pt x="1062890" y="0"/>
                    <a:pt x="1357014" y="246869"/>
                    <a:pt x="1419797" y="582615"/>
                  </a:cubicBezTo>
                  <a:cubicBezTo>
                    <a:pt x="1423680" y="603172"/>
                    <a:pt x="1392463" y="608963"/>
                    <a:pt x="1388581" y="588470"/>
                  </a:cubicBezTo>
                  <a:cubicBezTo>
                    <a:pt x="1328629" y="267744"/>
                    <a:pt x="1047552" y="31853"/>
                    <a:pt x="717407" y="31853"/>
                  </a:cubicBezTo>
                  <a:cubicBezTo>
                    <a:pt x="387357" y="31853"/>
                    <a:pt x="106185" y="267839"/>
                    <a:pt x="46202" y="588502"/>
                  </a:cubicBezTo>
                  <a:lnTo>
                    <a:pt x="46202" y="588502"/>
                  </a:lnTo>
                  <a:close/>
                  <a:moveTo>
                    <a:pt x="183606" y="612304"/>
                  </a:moveTo>
                  <a:cubicBezTo>
                    <a:pt x="179819" y="632765"/>
                    <a:pt x="148603" y="626910"/>
                    <a:pt x="152389" y="606449"/>
                  </a:cubicBezTo>
                  <a:cubicBezTo>
                    <a:pt x="203176" y="337560"/>
                    <a:pt x="440117" y="139377"/>
                    <a:pt x="717407" y="139377"/>
                  </a:cubicBezTo>
                  <a:cubicBezTo>
                    <a:pt x="994697" y="139377"/>
                    <a:pt x="1231638" y="337560"/>
                    <a:pt x="1282425" y="606449"/>
                  </a:cubicBezTo>
                  <a:cubicBezTo>
                    <a:pt x="1286307" y="626910"/>
                    <a:pt x="1255091" y="632893"/>
                    <a:pt x="1251208" y="612304"/>
                  </a:cubicBezTo>
                  <a:cubicBezTo>
                    <a:pt x="1203317" y="358466"/>
                    <a:pt x="979455" y="171230"/>
                    <a:pt x="717407" y="171230"/>
                  </a:cubicBezTo>
                  <a:cubicBezTo>
                    <a:pt x="455359" y="171230"/>
                    <a:pt x="232038" y="358021"/>
                    <a:pt x="183606" y="612304"/>
                  </a:cubicBezTo>
                  <a:lnTo>
                    <a:pt x="183606" y="612304"/>
                  </a:lnTo>
                  <a:close/>
                  <a:moveTo>
                    <a:pt x="717407" y="581724"/>
                  </a:moveTo>
                  <a:cubicBezTo>
                    <a:pt x="764407" y="581819"/>
                    <a:pt x="796419" y="526419"/>
                    <a:pt x="812394" y="487374"/>
                  </a:cubicBezTo>
                  <a:cubicBezTo>
                    <a:pt x="834032" y="434774"/>
                    <a:pt x="840810" y="377591"/>
                    <a:pt x="796515" y="336191"/>
                  </a:cubicBezTo>
                  <a:cubicBezTo>
                    <a:pt x="726508" y="270799"/>
                    <a:pt x="600401" y="315253"/>
                    <a:pt x="605651" y="419818"/>
                  </a:cubicBezTo>
                  <a:cubicBezTo>
                    <a:pt x="608101" y="468154"/>
                    <a:pt x="642818" y="548821"/>
                    <a:pt x="686095" y="573355"/>
                  </a:cubicBezTo>
                  <a:cubicBezTo>
                    <a:pt x="695482" y="578574"/>
                    <a:pt x="705856" y="581724"/>
                    <a:pt x="717407" y="581724"/>
                  </a:cubicBezTo>
                  <a:lnTo>
                    <a:pt x="717407" y="581724"/>
                  </a:lnTo>
                  <a:close/>
                  <a:moveTo>
                    <a:pt x="764407" y="600944"/>
                  </a:moveTo>
                  <a:cubicBezTo>
                    <a:pt x="723008" y="624396"/>
                    <a:pt x="678076" y="613927"/>
                    <a:pt x="644887" y="581279"/>
                  </a:cubicBezTo>
                  <a:cubicBezTo>
                    <a:pt x="578858" y="599671"/>
                    <a:pt x="513656" y="649376"/>
                    <a:pt x="513656" y="719828"/>
                  </a:cubicBezTo>
                  <a:cubicBezTo>
                    <a:pt x="513656" y="759796"/>
                    <a:pt x="535835" y="796326"/>
                    <a:pt x="571571" y="823120"/>
                  </a:cubicBezTo>
                  <a:cubicBezTo>
                    <a:pt x="651760" y="883007"/>
                    <a:pt x="783086" y="883007"/>
                    <a:pt x="863276" y="823120"/>
                  </a:cubicBezTo>
                  <a:cubicBezTo>
                    <a:pt x="940474" y="765396"/>
                    <a:pt x="940474" y="674197"/>
                    <a:pt x="863276" y="616473"/>
                  </a:cubicBezTo>
                  <a:cubicBezTo>
                    <a:pt x="842815" y="601135"/>
                    <a:pt x="817803" y="589043"/>
                    <a:pt x="790023" y="581310"/>
                  </a:cubicBezTo>
                  <a:cubicBezTo>
                    <a:pt x="782259" y="588947"/>
                    <a:pt x="773699" y="595630"/>
                    <a:pt x="764407" y="600944"/>
                  </a:cubicBezTo>
                  <a:lnTo>
                    <a:pt x="764407" y="600944"/>
                  </a:lnTo>
                  <a:close/>
                  <a:moveTo>
                    <a:pt x="394676" y="700163"/>
                  </a:moveTo>
                  <a:cubicBezTo>
                    <a:pt x="465129" y="740035"/>
                    <a:pt x="520879" y="613132"/>
                    <a:pt x="520243" y="557476"/>
                  </a:cubicBezTo>
                  <a:cubicBezTo>
                    <a:pt x="519256" y="470604"/>
                    <a:pt x="412273" y="434996"/>
                    <a:pt x="352386" y="490906"/>
                  </a:cubicBezTo>
                  <a:cubicBezTo>
                    <a:pt x="313341" y="527437"/>
                    <a:pt x="319546" y="577874"/>
                    <a:pt x="338575" y="624237"/>
                  </a:cubicBezTo>
                  <a:cubicBezTo>
                    <a:pt x="349936" y="652081"/>
                    <a:pt x="369760" y="686098"/>
                    <a:pt x="394676" y="700163"/>
                  </a:cubicBezTo>
                  <a:lnTo>
                    <a:pt x="394676" y="7001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2279" name="Google Shape;12279;p195"/>
          <p:cNvGrpSpPr/>
          <p:nvPr/>
        </p:nvGrpSpPr>
        <p:grpSpPr>
          <a:xfrm>
            <a:off x="7486653" y="1752656"/>
            <a:ext cx="4705351" cy="743073"/>
            <a:chOff x="7486653" y="1752656"/>
            <a:chExt cx="4705351" cy="743073"/>
          </a:xfrm>
        </p:grpSpPr>
        <p:sp>
          <p:nvSpPr>
            <p:cNvPr id="12280" name="Google Shape;12280;p195"/>
            <p:cNvSpPr/>
            <p:nvPr/>
          </p:nvSpPr>
          <p:spPr>
            <a:xfrm>
              <a:off x="7486653" y="1752656"/>
              <a:ext cx="4705351" cy="743073"/>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281" name="Google Shape;12281;p195"/>
            <p:cNvSpPr txBox="1"/>
            <p:nvPr/>
          </p:nvSpPr>
          <p:spPr>
            <a:xfrm>
              <a:off x="8213630" y="1966000"/>
              <a:ext cx="3561128" cy="321242"/>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None/>
              </a:pPr>
              <a:r>
                <a:rPr b="1" lang="pt-BR" sz="2000">
                  <a:solidFill>
                    <a:srgbClr val="F3F4F3"/>
                  </a:solidFill>
                  <a:latin typeface="Calibri"/>
                  <a:ea typeface="Calibri"/>
                  <a:cs typeface="Calibri"/>
                  <a:sym typeface="Calibri"/>
                </a:rPr>
                <a:t>Principais critérios de exclusão</a:t>
              </a:r>
              <a:endParaRPr/>
            </a:p>
          </p:txBody>
        </p:sp>
        <p:grpSp>
          <p:nvGrpSpPr>
            <p:cNvPr id="12282" name="Google Shape;12282;p195"/>
            <p:cNvGrpSpPr/>
            <p:nvPr/>
          </p:nvGrpSpPr>
          <p:grpSpPr>
            <a:xfrm>
              <a:off x="7724684" y="1844788"/>
              <a:ext cx="401637" cy="558807"/>
              <a:chOff x="9696694" y="319359"/>
              <a:chExt cx="876291" cy="1219204"/>
            </a:xfrm>
          </p:grpSpPr>
          <p:sp>
            <p:nvSpPr>
              <p:cNvPr id="12283" name="Google Shape;12283;p195"/>
              <p:cNvSpPr/>
              <p:nvPr/>
            </p:nvSpPr>
            <p:spPr>
              <a:xfrm>
                <a:off x="9696694" y="319359"/>
                <a:ext cx="819140" cy="744115"/>
              </a:xfrm>
              <a:custGeom>
                <a:rect b="b" l="l" r="r" t="t"/>
                <a:pathLst>
                  <a:path extrusionOk="0" h="744115" w="819140">
                    <a:moveTo>
                      <a:pt x="50852" y="582791"/>
                    </a:moveTo>
                    <a:lnTo>
                      <a:pt x="39110" y="572649"/>
                    </a:lnTo>
                    <a:cubicBezTo>
                      <a:pt x="34872" y="568991"/>
                      <a:pt x="44250" y="559084"/>
                      <a:pt x="46676" y="556788"/>
                    </a:cubicBezTo>
                    <a:cubicBezTo>
                      <a:pt x="62768" y="539966"/>
                      <a:pt x="85729" y="531522"/>
                      <a:pt x="108886" y="533910"/>
                    </a:cubicBezTo>
                    <a:cubicBezTo>
                      <a:pt x="162793" y="539527"/>
                      <a:pt x="216826" y="595920"/>
                      <a:pt x="244088" y="628799"/>
                    </a:cubicBezTo>
                    <a:cubicBezTo>
                      <a:pt x="260058" y="610159"/>
                      <a:pt x="277778" y="593093"/>
                      <a:pt x="297005" y="577834"/>
                    </a:cubicBezTo>
                    <a:lnTo>
                      <a:pt x="297005" y="178425"/>
                    </a:lnTo>
                    <a:cubicBezTo>
                      <a:pt x="297451" y="152898"/>
                      <a:pt x="318506" y="132566"/>
                      <a:pt x="344033" y="133012"/>
                    </a:cubicBezTo>
                    <a:cubicBezTo>
                      <a:pt x="368931" y="133447"/>
                      <a:pt x="389011" y="153526"/>
                      <a:pt x="389446" y="178425"/>
                    </a:cubicBezTo>
                    <a:lnTo>
                      <a:pt x="389446" y="460305"/>
                    </a:lnTo>
                    <a:cubicBezTo>
                      <a:pt x="389446" y="470826"/>
                      <a:pt x="397975" y="479355"/>
                      <a:pt x="408496" y="479355"/>
                    </a:cubicBezTo>
                    <a:cubicBezTo>
                      <a:pt x="419017" y="479355"/>
                      <a:pt x="427546" y="470826"/>
                      <a:pt x="427546" y="460305"/>
                    </a:cubicBezTo>
                    <a:lnTo>
                      <a:pt x="427546" y="83524"/>
                    </a:lnTo>
                    <a:cubicBezTo>
                      <a:pt x="427989" y="57999"/>
                      <a:pt x="449039" y="37667"/>
                      <a:pt x="474563" y="38110"/>
                    </a:cubicBezTo>
                    <a:cubicBezTo>
                      <a:pt x="499464" y="38542"/>
                      <a:pt x="519545" y="58623"/>
                      <a:pt x="519977" y="83524"/>
                    </a:cubicBezTo>
                    <a:lnTo>
                      <a:pt x="519977" y="437442"/>
                    </a:lnTo>
                    <a:cubicBezTo>
                      <a:pt x="519977" y="447963"/>
                      <a:pt x="528506" y="456492"/>
                      <a:pt x="539027" y="456492"/>
                    </a:cubicBezTo>
                    <a:cubicBezTo>
                      <a:pt x="549548" y="456492"/>
                      <a:pt x="558077" y="447963"/>
                      <a:pt x="558077" y="437442"/>
                    </a:cubicBezTo>
                    <a:lnTo>
                      <a:pt x="558077" y="148436"/>
                    </a:lnTo>
                    <a:cubicBezTo>
                      <a:pt x="558520" y="122912"/>
                      <a:pt x="579571" y="102579"/>
                      <a:pt x="605095" y="103022"/>
                    </a:cubicBezTo>
                    <a:cubicBezTo>
                      <a:pt x="629995" y="103454"/>
                      <a:pt x="650077" y="123536"/>
                      <a:pt x="650509" y="148436"/>
                    </a:cubicBezTo>
                    <a:lnTo>
                      <a:pt x="650509" y="448874"/>
                    </a:lnTo>
                    <a:cubicBezTo>
                      <a:pt x="650509" y="459395"/>
                      <a:pt x="659038" y="467924"/>
                      <a:pt x="669559" y="467924"/>
                    </a:cubicBezTo>
                    <a:cubicBezTo>
                      <a:pt x="680080" y="467924"/>
                      <a:pt x="688609" y="459395"/>
                      <a:pt x="688609" y="448874"/>
                    </a:cubicBezTo>
                    <a:lnTo>
                      <a:pt x="688609" y="212632"/>
                    </a:lnTo>
                    <a:cubicBezTo>
                      <a:pt x="689052" y="187108"/>
                      <a:pt x="710102" y="166775"/>
                      <a:pt x="735626" y="167218"/>
                    </a:cubicBezTo>
                    <a:cubicBezTo>
                      <a:pt x="760527" y="167650"/>
                      <a:pt x="780608" y="187732"/>
                      <a:pt x="781040" y="212632"/>
                    </a:cubicBezTo>
                    <a:lnTo>
                      <a:pt x="781040" y="587127"/>
                    </a:lnTo>
                    <a:cubicBezTo>
                      <a:pt x="794322" y="598510"/>
                      <a:pt x="806811" y="610785"/>
                      <a:pt x="818421" y="623869"/>
                    </a:cubicBezTo>
                    <a:cubicBezTo>
                      <a:pt x="818892" y="613415"/>
                      <a:pt x="819132" y="602967"/>
                      <a:pt x="819140" y="592525"/>
                    </a:cubicBezTo>
                    <a:lnTo>
                      <a:pt x="819140" y="212632"/>
                    </a:lnTo>
                    <a:cubicBezTo>
                      <a:pt x="818629" y="165996"/>
                      <a:pt x="780409" y="128605"/>
                      <a:pt x="733773" y="129117"/>
                    </a:cubicBezTo>
                    <a:cubicBezTo>
                      <a:pt x="717649" y="129293"/>
                      <a:pt x="701912" y="134083"/>
                      <a:pt x="688423" y="142920"/>
                    </a:cubicBezTo>
                    <a:cubicBezTo>
                      <a:pt x="684842" y="96396"/>
                      <a:pt x="644224" y="61584"/>
                      <a:pt x="597700" y="65165"/>
                    </a:cubicBezTo>
                    <a:cubicBezTo>
                      <a:pt x="583518" y="66256"/>
                      <a:pt x="569842" y="70911"/>
                      <a:pt x="557938" y="78696"/>
                    </a:cubicBezTo>
                    <a:cubicBezTo>
                      <a:pt x="554818" y="32220"/>
                      <a:pt x="514611" y="-2928"/>
                      <a:pt x="468135" y="193"/>
                    </a:cubicBezTo>
                    <a:cubicBezTo>
                      <a:pt x="424162" y="3145"/>
                      <a:pt x="389875" y="39454"/>
                      <a:pt x="389446" y="83524"/>
                    </a:cubicBezTo>
                    <a:lnTo>
                      <a:pt x="389446" y="108601"/>
                    </a:lnTo>
                    <a:cubicBezTo>
                      <a:pt x="350374" y="83139"/>
                      <a:pt x="298059" y="94171"/>
                      <a:pt x="272597" y="133242"/>
                    </a:cubicBezTo>
                    <a:cubicBezTo>
                      <a:pt x="263830" y="146695"/>
                      <a:pt x="259080" y="162369"/>
                      <a:pt x="258905" y="178425"/>
                    </a:cubicBezTo>
                    <a:lnTo>
                      <a:pt x="258905" y="587637"/>
                    </a:lnTo>
                    <a:cubicBezTo>
                      <a:pt x="225270" y="550556"/>
                      <a:pt x="171003" y="502112"/>
                      <a:pt x="112904" y="496024"/>
                    </a:cubicBezTo>
                    <a:cubicBezTo>
                      <a:pt x="78664" y="492396"/>
                      <a:pt x="44638" y="504579"/>
                      <a:pt x="20482" y="529115"/>
                    </a:cubicBezTo>
                    <a:cubicBezTo>
                      <a:pt x="8153" y="540053"/>
                      <a:pt x="766" y="555509"/>
                      <a:pt x="0" y="571973"/>
                    </a:cubicBezTo>
                    <a:cubicBezTo>
                      <a:pt x="228" y="583403"/>
                      <a:pt x="5412" y="594171"/>
                      <a:pt x="14204" y="601478"/>
                    </a:cubicBezTo>
                    <a:cubicBezTo>
                      <a:pt x="68578" y="648551"/>
                      <a:pt x="123016" y="695548"/>
                      <a:pt x="176070" y="744115"/>
                    </a:cubicBezTo>
                    <a:cubicBezTo>
                      <a:pt x="180761" y="731524"/>
                      <a:pt x="186119" y="719192"/>
                      <a:pt x="192121" y="707171"/>
                    </a:cubicBezTo>
                    <a:cubicBezTo>
                      <a:pt x="139702" y="659479"/>
                      <a:pt x="84318" y="611673"/>
                      <a:pt x="50852" y="58279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284" name="Google Shape;12284;p195"/>
              <p:cNvSpPr/>
              <p:nvPr/>
            </p:nvSpPr>
            <p:spPr>
              <a:xfrm>
                <a:off x="9887185" y="852763"/>
                <a:ext cx="685800" cy="685800"/>
              </a:xfrm>
              <a:custGeom>
                <a:rect b="b" l="l" r="r" t="t"/>
                <a:pathLst>
                  <a:path extrusionOk="0" h="685800" w="685800">
                    <a:moveTo>
                      <a:pt x="342900" y="0"/>
                    </a:moveTo>
                    <a:cubicBezTo>
                      <a:pt x="153522" y="0"/>
                      <a:pt x="0" y="153522"/>
                      <a:pt x="0" y="342900"/>
                    </a:cubicBezTo>
                    <a:cubicBezTo>
                      <a:pt x="0" y="532278"/>
                      <a:pt x="153522" y="685800"/>
                      <a:pt x="342900" y="685800"/>
                    </a:cubicBezTo>
                    <a:cubicBezTo>
                      <a:pt x="532278" y="685800"/>
                      <a:pt x="685800" y="532278"/>
                      <a:pt x="685800" y="342900"/>
                    </a:cubicBezTo>
                    <a:cubicBezTo>
                      <a:pt x="685587" y="153610"/>
                      <a:pt x="532190" y="213"/>
                      <a:pt x="342900" y="0"/>
                    </a:cubicBezTo>
                    <a:close/>
                    <a:moveTo>
                      <a:pt x="342900" y="38100"/>
                    </a:moveTo>
                    <a:cubicBezTo>
                      <a:pt x="417142" y="38055"/>
                      <a:pt x="488826" y="65227"/>
                      <a:pt x="544384" y="114474"/>
                    </a:cubicBezTo>
                    <a:lnTo>
                      <a:pt x="342900" y="315962"/>
                    </a:lnTo>
                    <a:lnTo>
                      <a:pt x="141416" y="114474"/>
                    </a:lnTo>
                    <a:cubicBezTo>
                      <a:pt x="196974" y="65227"/>
                      <a:pt x="268658" y="38055"/>
                      <a:pt x="342900" y="38100"/>
                    </a:cubicBezTo>
                    <a:close/>
                    <a:moveTo>
                      <a:pt x="38100" y="342900"/>
                    </a:moveTo>
                    <a:cubicBezTo>
                      <a:pt x="38055" y="268655"/>
                      <a:pt x="65229" y="196970"/>
                      <a:pt x="114478" y="141411"/>
                    </a:cubicBezTo>
                    <a:lnTo>
                      <a:pt x="315962" y="342900"/>
                    </a:lnTo>
                    <a:lnTo>
                      <a:pt x="114478" y="544389"/>
                    </a:lnTo>
                    <a:cubicBezTo>
                      <a:pt x="65229" y="488830"/>
                      <a:pt x="38055" y="417145"/>
                      <a:pt x="38100" y="342900"/>
                    </a:cubicBezTo>
                    <a:close/>
                    <a:moveTo>
                      <a:pt x="342900" y="647700"/>
                    </a:moveTo>
                    <a:cubicBezTo>
                      <a:pt x="268658" y="647745"/>
                      <a:pt x="196974" y="620573"/>
                      <a:pt x="141416" y="571326"/>
                    </a:cubicBezTo>
                    <a:lnTo>
                      <a:pt x="342900" y="369838"/>
                    </a:lnTo>
                    <a:lnTo>
                      <a:pt x="544384" y="571326"/>
                    </a:lnTo>
                    <a:cubicBezTo>
                      <a:pt x="488825" y="620573"/>
                      <a:pt x="417142" y="647745"/>
                      <a:pt x="342900" y="647700"/>
                    </a:cubicBezTo>
                    <a:close/>
                    <a:moveTo>
                      <a:pt x="571322" y="544389"/>
                    </a:moveTo>
                    <a:lnTo>
                      <a:pt x="369838" y="342900"/>
                    </a:lnTo>
                    <a:lnTo>
                      <a:pt x="571322" y="141411"/>
                    </a:lnTo>
                    <a:cubicBezTo>
                      <a:pt x="673159" y="256435"/>
                      <a:pt x="673159" y="429365"/>
                      <a:pt x="571322" y="54438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12285" name="Google Shape;12285;p195"/>
          <p:cNvGrpSpPr/>
          <p:nvPr/>
        </p:nvGrpSpPr>
        <p:grpSpPr>
          <a:xfrm>
            <a:off x="7264399" y="2460361"/>
            <a:ext cx="4102101" cy="1735732"/>
            <a:chOff x="7264399" y="2460361"/>
            <a:chExt cx="4102101" cy="1735732"/>
          </a:xfrm>
        </p:grpSpPr>
        <p:sp>
          <p:nvSpPr>
            <p:cNvPr id="12286" name="Google Shape;12286;p195"/>
            <p:cNvSpPr txBox="1"/>
            <p:nvPr/>
          </p:nvSpPr>
          <p:spPr>
            <a:xfrm>
              <a:off x="7264400" y="2460361"/>
              <a:ext cx="4102100" cy="1735732"/>
            </a:xfrm>
            <a:prstGeom prst="rect">
              <a:avLst/>
            </a:prstGeom>
            <a:noFill/>
            <a:ln>
              <a:noFill/>
            </a:ln>
          </p:spPr>
          <p:txBody>
            <a:bodyPr anchorCtr="0" anchor="t" bIns="0" lIns="0" spcFirstLastPara="1" rIns="0" wrap="square" tIns="164450">
              <a:spAutoFit/>
            </a:bodyPr>
            <a:lstStyle/>
            <a:p>
              <a:pPr indent="0" lvl="0" marL="38100" marR="0" rtl="0" algn="l">
                <a:lnSpc>
                  <a:spcPct val="100000"/>
                </a:lnSpc>
                <a:spcBef>
                  <a:spcPts val="0"/>
                </a:spcBef>
                <a:spcAft>
                  <a:spcPts val="0"/>
                </a:spcAft>
                <a:buNone/>
              </a:pPr>
              <a:r>
                <a:rPr lang="pt-BR" sz="1200">
                  <a:solidFill>
                    <a:schemeClr val="dk1"/>
                  </a:solidFill>
                  <a:latin typeface="Calibri"/>
                  <a:ea typeface="Calibri"/>
                  <a:cs typeface="Calibri"/>
                  <a:sym typeface="Calibri"/>
                </a:rPr>
                <a:t>Contagem de </a:t>
              </a:r>
              <a:r>
                <a:rPr b="1" lang="pt-BR" sz="1200">
                  <a:solidFill>
                    <a:schemeClr val="dk1"/>
                  </a:solidFill>
                  <a:latin typeface="Calibri"/>
                  <a:ea typeface="Calibri"/>
                  <a:cs typeface="Calibri"/>
                  <a:sym typeface="Calibri"/>
                </a:rPr>
                <a:t>plaquetas &lt;30.000/mm</a:t>
              </a:r>
              <a:r>
                <a:rPr b="1" baseline="30000" lang="pt-BR" sz="1200">
                  <a:solidFill>
                    <a:schemeClr val="dk1"/>
                  </a:solidFill>
                  <a:latin typeface="Calibri"/>
                  <a:ea typeface="Calibri"/>
                  <a:cs typeface="Calibri"/>
                  <a:sym typeface="Calibri"/>
                </a:rPr>
                <a:t>3</a:t>
              </a:r>
              <a:r>
                <a:rPr b="1" lang="pt-BR" sz="1200">
                  <a:solidFill>
                    <a:schemeClr val="dk1"/>
                  </a:solidFill>
                  <a:latin typeface="Calibri"/>
                  <a:ea typeface="Calibri"/>
                  <a:cs typeface="Calibri"/>
                  <a:sym typeface="Calibri"/>
                </a:rPr>
                <a:t> </a:t>
              </a:r>
              <a:r>
                <a:rPr lang="pt-BR" sz="1200">
                  <a:solidFill>
                    <a:schemeClr val="dk1"/>
                  </a:solidFill>
                  <a:latin typeface="Calibri"/>
                  <a:ea typeface="Calibri"/>
                  <a:cs typeface="Calibri"/>
                  <a:sym typeface="Calibri"/>
                </a:rPr>
                <a:t>(30 x 109/L) na triagem</a:t>
              </a:r>
              <a:endParaRPr/>
            </a:p>
            <a:p>
              <a:pPr indent="0" lvl="0" marL="38100" marR="0" rtl="0" algn="l">
                <a:lnSpc>
                  <a:spcPct val="100000"/>
                </a:lnSpc>
                <a:spcBef>
                  <a:spcPts val="1200"/>
                </a:spcBef>
                <a:spcAft>
                  <a:spcPts val="0"/>
                </a:spcAft>
                <a:buNone/>
              </a:pPr>
              <a:r>
                <a:rPr lang="pt-BR" sz="1200">
                  <a:solidFill>
                    <a:schemeClr val="dk1"/>
                  </a:solidFill>
                  <a:latin typeface="Calibri"/>
                  <a:ea typeface="Calibri"/>
                  <a:cs typeface="Calibri"/>
                  <a:sym typeface="Calibri"/>
                </a:rPr>
                <a:t>Contagem absoluta de </a:t>
              </a:r>
              <a:r>
                <a:rPr b="1" lang="pt-BR" sz="1200">
                  <a:solidFill>
                    <a:schemeClr val="dk1"/>
                  </a:solidFill>
                  <a:latin typeface="Calibri"/>
                  <a:ea typeface="Calibri"/>
                  <a:cs typeface="Calibri"/>
                  <a:sym typeface="Calibri"/>
                </a:rPr>
                <a:t>neutrófilos &lt;500/µL </a:t>
              </a:r>
              <a:r>
                <a:rPr lang="pt-BR" sz="1200">
                  <a:solidFill>
                    <a:schemeClr val="dk1"/>
                  </a:solidFill>
                  <a:latin typeface="Calibri"/>
                  <a:ea typeface="Calibri"/>
                  <a:cs typeface="Calibri"/>
                  <a:sym typeface="Calibri"/>
                </a:rPr>
                <a:t>(0,5 x 109/L) na triagem</a:t>
              </a:r>
              <a:endParaRPr/>
            </a:p>
            <a:p>
              <a:pPr indent="0" lvl="0" marL="38100" marR="0" rtl="0" algn="l">
                <a:lnSpc>
                  <a:spcPct val="100000"/>
                </a:lnSpc>
                <a:spcBef>
                  <a:spcPts val="1200"/>
                </a:spcBef>
                <a:spcAft>
                  <a:spcPts val="0"/>
                </a:spcAft>
                <a:buNone/>
              </a:pPr>
              <a:r>
                <a:rPr lang="pt-BR" sz="1200">
                  <a:solidFill>
                    <a:schemeClr val="dk1"/>
                  </a:solidFill>
                  <a:latin typeface="Calibri"/>
                  <a:ea typeface="Calibri"/>
                  <a:cs typeface="Calibri"/>
                  <a:sym typeface="Calibri"/>
                </a:rPr>
                <a:t>Histórico de </a:t>
              </a:r>
              <a:r>
                <a:rPr b="1" lang="pt-BR" sz="1200">
                  <a:solidFill>
                    <a:schemeClr val="dk1"/>
                  </a:solidFill>
                  <a:latin typeface="Calibri"/>
                  <a:ea typeface="Calibri"/>
                  <a:cs typeface="Calibri"/>
                  <a:sym typeface="Calibri"/>
                </a:rPr>
                <a:t>transplante de medula óssea</a:t>
              </a:r>
              <a:endParaRPr/>
            </a:p>
            <a:p>
              <a:pPr indent="0" lvl="0" marL="38100" marR="0" rtl="0" algn="l">
                <a:lnSpc>
                  <a:spcPct val="100000"/>
                </a:lnSpc>
                <a:spcBef>
                  <a:spcPts val="1200"/>
                </a:spcBef>
                <a:spcAft>
                  <a:spcPts val="0"/>
                </a:spcAft>
                <a:buNone/>
              </a:pPr>
              <a:r>
                <a:rPr lang="pt-BR" sz="1200">
                  <a:solidFill>
                    <a:schemeClr val="dk1"/>
                  </a:solidFill>
                  <a:latin typeface="Calibri"/>
                  <a:ea typeface="Calibri"/>
                  <a:cs typeface="Calibri"/>
                  <a:sym typeface="Calibri"/>
                </a:rPr>
                <a:t>Uso concomitante de </a:t>
              </a:r>
              <a:r>
                <a:rPr b="1" lang="pt-BR" sz="1200">
                  <a:solidFill>
                    <a:schemeClr val="dk1"/>
                  </a:solidFill>
                  <a:latin typeface="Calibri"/>
                  <a:ea typeface="Calibri"/>
                  <a:cs typeface="Calibri"/>
                  <a:sym typeface="Calibri"/>
                </a:rPr>
                <a:t>anticoagulantes</a:t>
              </a:r>
              <a:r>
                <a:rPr lang="pt-BR" sz="1200">
                  <a:solidFill>
                    <a:schemeClr val="dk1"/>
                  </a:solidFill>
                  <a:latin typeface="Calibri"/>
                  <a:ea typeface="Calibri"/>
                  <a:cs typeface="Calibri"/>
                  <a:sym typeface="Calibri"/>
                </a:rPr>
                <a:t>, a menos que esteja em regime estável por ≥2 semanas antes do dia 1 do estudo</a:t>
              </a:r>
              <a:endParaRPr/>
            </a:p>
          </p:txBody>
        </p:sp>
        <p:grpSp>
          <p:nvGrpSpPr>
            <p:cNvPr id="12287" name="Google Shape;12287;p195"/>
            <p:cNvGrpSpPr/>
            <p:nvPr/>
          </p:nvGrpSpPr>
          <p:grpSpPr>
            <a:xfrm>
              <a:off x="7264399" y="2879473"/>
              <a:ext cx="3948939" cy="875796"/>
              <a:chOff x="6681525" y="2879473"/>
              <a:chExt cx="4271010" cy="875796"/>
            </a:xfrm>
          </p:grpSpPr>
          <p:cxnSp>
            <p:nvCxnSpPr>
              <p:cNvPr id="12288" name="Google Shape;12288;p195"/>
              <p:cNvCxnSpPr/>
              <p:nvPr/>
            </p:nvCxnSpPr>
            <p:spPr>
              <a:xfrm>
                <a:off x="6681525" y="28794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289" name="Google Shape;12289;p195"/>
              <p:cNvCxnSpPr/>
              <p:nvPr/>
            </p:nvCxnSpPr>
            <p:spPr>
              <a:xfrm>
                <a:off x="6681525" y="3390396"/>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290" name="Google Shape;12290;p195"/>
              <p:cNvCxnSpPr/>
              <p:nvPr/>
            </p:nvCxnSpPr>
            <p:spPr>
              <a:xfrm>
                <a:off x="6681525" y="3755269"/>
                <a:ext cx="4271010" cy="0"/>
              </a:xfrm>
              <a:prstGeom prst="straightConnector1">
                <a:avLst/>
              </a:prstGeom>
              <a:noFill/>
              <a:ln cap="flat" cmpd="sng" w="12700">
                <a:solidFill>
                  <a:srgbClr val="D8D8D8"/>
                </a:solidFill>
                <a:prstDash val="solid"/>
                <a:miter lim="800000"/>
                <a:headEnd len="sm" w="sm" type="none"/>
                <a:tailEnd len="sm" w="sm" type="none"/>
              </a:ln>
            </p:spPr>
          </p:cxnSp>
        </p:grpSp>
      </p:grpSp>
      <p:sp>
        <p:nvSpPr>
          <p:cNvPr id="12291" name="Google Shape;12291;p195"/>
          <p:cNvSpPr txBox="1"/>
          <p:nvPr/>
        </p:nvSpPr>
        <p:spPr>
          <a:xfrm>
            <a:off x="296269" y="1172861"/>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ALXN1210-PNH-304</a:t>
            </a:r>
            <a:endParaRPr/>
          </a:p>
        </p:txBody>
      </p:sp>
      <p:grpSp>
        <p:nvGrpSpPr>
          <p:cNvPr id="12292" name="Google Shape;12292;p195"/>
          <p:cNvGrpSpPr/>
          <p:nvPr/>
        </p:nvGrpSpPr>
        <p:grpSpPr>
          <a:xfrm>
            <a:off x="978662" y="2488936"/>
            <a:ext cx="5117338" cy="3774751"/>
            <a:chOff x="978662" y="2488936"/>
            <a:chExt cx="5117338" cy="3774751"/>
          </a:xfrm>
        </p:grpSpPr>
        <p:sp>
          <p:nvSpPr>
            <p:cNvPr id="12293" name="Google Shape;12293;p195"/>
            <p:cNvSpPr txBox="1"/>
            <p:nvPr/>
          </p:nvSpPr>
          <p:spPr>
            <a:xfrm>
              <a:off x="978662" y="2488936"/>
              <a:ext cx="4969892" cy="3774751"/>
            </a:xfrm>
            <a:prstGeom prst="rect">
              <a:avLst/>
            </a:prstGeom>
            <a:noFill/>
            <a:ln>
              <a:noFill/>
            </a:ln>
          </p:spPr>
          <p:txBody>
            <a:bodyPr anchorCtr="0" anchor="t" bIns="0" lIns="0" spcFirstLastPara="1" rIns="0" wrap="square" tIns="164450">
              <a:spAutoFit/>
            </a:bodyPr>
            <a:lstStyle/>
            <a:p>
              <a:pPr indent="0" lvl="0" marL="0" marR="0" rtl="0" algn="l">
                <a:lnSpc>
                  <a:spcPct val="95000"/>
                </a:lnSpc>
                <a:spcBef>
                  <a:spcPts val="0"/>
                </a:spcBef>
                <a:spcAft>
                  <a:spcPts val="0"/>
                </a:spcAft>
                <a:buNone/>
              </a:pPr>
              <a:r>
                <a:rPr lang="pt-BR" sz="1200">
                  <a:solidFill>
                    <a:schemeClr val="dk1"/>
                  </a:solidFill>
                  <a:latin typeface="Calibri"/>
                  <a:ea typeface="Calibri"/>
                  <a:cs typeface="Calibri"/>
                  <a:sym typeface="Calibri"/>
                </a:rPr>
                <a:t>Pacientes de </a:t>
              </a:r>
              <a:r>
                <a:rPr b="1" lang="pt-BR" sz="1200">
                  <a:solidFill>
                    <a:schemeClr val="dk1"/>
                  </a:solidFill>
                  <a:latin typeface="Calibri"/>
                  <a:ea typeface="Calibri"/>
                  <a:cs typeface="Calibri"/>
                  <a:sym typeface="Calibri"/>
                </a:rPr>
                <a:t>ambos os sexos, idade &lt; 18 anos </a:t>
              </a:r>
              <a:r>
                <a:rPr lang="pt-BR" sz="1200">
                  <a:solidFill>
                    <a:schemeClr val="dk1"/>
                  </a:solidFill>
                  <a:latin typeface="Calibri"/>
                  <a:ea typeface="Calibri"/>
                  <a:cs typeface="Calibri"/>
                  <a:sym typeface="Calibri"/>
                </a:rPr>
                <a:t>de idade e </a:t>
              </a:r>
              <a:r>
                <a:rPr b="1" lang="pt-BR" sz="1200">
                  <a:solidFill>
                    <a:schemeClr val="dk1"/>
                  </a:solidFill>
                  <a:latin typeface="Calibri"/>
                  <a:ea typeface="Calibri"/>
                  <a:cs typeface="Calibri"/>
                  <a:sym typeface="Calibri"/>
                </a:rPr>
                <a:t>peso ≥5 kg </a:t>
              </a:r>
              <a:r>
                <a:rPr lang="pt-BR" sz="1200">
                  <a:solidFill>
                    <a:schemeClr val="dk1"/>
                  </a:solidFill>
                  <a:latin typeface="Calibri"/>
                  <a:ea typeface="Calibri"/>
                  <a:cs typeface="Calibri"/>
                  <a:sym typeface="Calibri"/>
                </a:rPr>
                <a:t>na época do consentimento</a:t>
              </a:r>
              <a:endParaRPr/>
            </a:p>
            <a:p>
              <a:pPr indent="0" lvl="0" marL="0" marR="0" rtl="0" algn="l">
                <a:lnSpc>
                  <a:spcPct val="95000"/>
                </a:lnSpc>
                <a:spcBef>
                  <a:spcPts val="600"/>
                </a:spcBef>
                <a:spcAft>
                  <a:spcPts val="0"/>
                </a:spcAft>
                <a:buNone/>
              </a:pPr>
              <a:r>
                <a:rPr lang="pt-BR" sz="1200">
                  <a:solidFill>
                    <a:schemeClr val="dk1"/>
                  </a:solidFill>
                  <a:latin typeface="Calibri"/>
                  <a:ea typeface="Calibri"/>
                  <a:cs typeface="Calibri"/>
                  <a:sym typeface="Calibri"/>
                </a:rPr>
                <a:t>Diagnóstico documentado de </a:t>
              </a:r>
              <a:r>
                <a:rPr b="1" lang="pt-BR" sz="1200">
                  <a:solidFill>
                    <a:schemeClr val="dk1"/>
                  </a:solidFill>
                  <a:latin typeface="Calibri"/>
                  <a:ea typeface="Calibri"/>
                  <a:cs typeface="Calibri"/>
                  <a:sym typeface="Calibri"/>
                </a:rPr>
                <a:t>HPN, confirmado por exame de CTAS </a:t>
              </a:r>
              <a:r>
                <a:rPr lang="pt-BR" sz="1200">
                  <a:solidFill>
                    <a:schemeClr val="dk1"/>
                  </a:solidFill>
                  <a:latin typeface="Calibri"/>
                  <a:ea typeface="Calibri"/>
                  <a:cs typeface="Calibri"/>
                  <a:sym typeface="Calibri"/>
                </a:rPr>
                <a:t>de hemácias e leucócitos, com </a:t>
              </a:r>
              <a:r>
                <a:rPr b="1" lang="pt-BR" sz="1200">
                  <a:solidFill>
                    <a:schemeClr val="dk1"/>
                  </a:solidFill>
                  <a:latin typeface="Calibri"/>
                  <a:ea typeface="Calibri"/>
                  <a:cs typeface="Calibri"/>
                  <a:sym typeface="Calibri"/>
                </a:rPr>
                <a:t>clone de granulócitos ou monócitos ≥5%</a:t>
              </a:r>
              <a:endParaRPr/>
            </a:p>
            <a:p>
              <a:pPr indent="0" lvl="0" marL="0" marR="0" rtl="0" algn="l">
                <a:lnSpc>
                  <a:spcPct val="95000"/>
                </a:lnSpc>
                <a:spcBef>
                  <a:spcPts val="600"/>
                </a:spcBef>
                <a:spcAft>
                  <a:spcPts val="0"/>
                </a:spcAft>
                <a:buNone/>
              </a:pPr>
              <a:r>
                <a:rPr lang="pt-BR" sz="1200">
                  <a:solidFill>
                    <a:schemeClr val="dk1"/>
                  </a:solidFill>
                  <a:latin typeface="Calibri"/>
                  <a:ea typeface="Calibri"/>
                  <a:cs typeface="Calibri"/>
                  <a:sym typeface="Calibri"/>
                </a:rPr>
                <a:t>Pacientes </a:t>
              </a:r>
              <a:r>
                <a:rPr b="1" lang="pt-BR" sz="1200">
                  <a:solidFill>
                    <a:schemeClr val="dk1"/>
                  </a:solidFill>
                  <a:latin typeface="Calibri"/>
                  <a:ea typeface="Calibri"/>
                  <a:cs typeface="Calibri"/>
                  <a:sym typeface="Calibri"/>
                </a:rPr>
                <a:t>virgens de tratamento com inibidor do complemento</a:t>
              </a:r>
              <a:r>
                <a:rPr lang="pt-BR" sz="1200">
                  <a:solidFill>
                    <a:schemeClr val="dk1"/>
                  </a:solidFill>
                  <a:latin typeface="Calibri"/>
                  <a:ea typeface="Calibri"/>
                  <a:cs typeface="Calibri"/>
                  <a:sym typeface="Calibri"/>
                </a:rPr>
                <a:t>: DHL ≥1,5x LSN e presença de </a:t>
              </a:r>
              <a:r>
                <a:rPr b="1" lang="pt-BR" sz="1200" u="sng">
                  <a:solidFill>
                    <a:schemeClr val="dk1"/>
                  </a:solidFill>
                  <a:latin typeface="Calibri"/>
                  <a:ea typeface="Calibri"/>
                  <a:cs typeface="Calibri"/>
                  <a:sym typeface="Calibri"/>
                </a:rPr>
                <a:t>&gt;</a:t>
              </a:r>
              <a:r>
                <a:rPr b="1" lang="pt-BR" sz="1200">
                  <a:solidFill>
                    <a:schemeClr val="dk1"/>
                  </a:solidFill>
                  <a:latin typeface="Calibri"/>
                  <a:ea typeface="Calibri"/>
                  <a:cs typeface="Calibri"/>
                  <a:sym typeface="Calibri"/>
                </a:rPr>
                <a:t>1 sinais ou sintomas de HPN </a:t>
              </a:r>
              <a:r>
                <a:rPr lang="pt-BR" sz="1200">
                  <a:solidFill>
                    <a:schemeClr val="dk1"/>
                  </a:solidFill>
                  <a:latin typeface="Calibri"/>
                  <a:ea typeface="Calibri"/>
                  <a:cs typeface="Calibri"/>
                  <a:sym typeface="Calibri"/>
                </a:rPr>
                <a:t>dentro de 3 meses antes da triagem [fadiga, hemoglobinúria, dor abdominal, falta de ar (dispneia), anemia, histórico de MAVE (inclusive trombose), disfagia ou disfunção erétil] ou histórico de transfusão de CH por HPN</a:t>
              </a:r>
              <a:endParaRPr/>
            </a:p>
            <a:p>
              <a:pPr indent="0" lvl="0" marL="0" marR="0" rtl="0" algn="l">
                <a:lnSpc>
                  <a:spcPct val="95000"/>
                </a:lnSpc>
                <a:spcBef>
                  <a:spcPts val="600"/>
                </a:spcBef>
                <a:spcAft>
                  <a:spcPts val="0"/>
                </a:spcAft>
                <a:buNone/>
              </a:pPr>
              <a:r>
                <a:rPr lang="pt-BR" sz="1200">
                  <a:solidFill>
                    <a:schemeClr val="dk1"/>
                  </a:solidFill>
                  <a:latin typeface="Calibri"/>
                  <a:ea typeface="Calibri"/>
                  <a:cs typeface="Calibri"/>
                  <a:sym typeface="Calibri"/>
                </a:rPr>
                <a:t>Pacientes </a:t>
              </a:r>
              <a:r>
                <a:rPr b="1" lang="pt-BR" sz="1200">
                  <a:solidFill>
                    <a:schemeClr val="dk1"/>
                  </a:solidFill>
                  <a:latin typeface="Calibri"/>
                  <a:ea typeface="Calibri"/>
                  <a:cs typeface="Calibri"/>
                  <a:sym typeface="Calibri"/>
                </a:rPr>
                <a:t>previamente tratados com eculizumabe</a:t>
              </a:r>
              <a:r>
                <a:rPr lang="pt-BR" sz="1200">
                  <a:solidFill>
                    <a:schemeClr val="dk1"/>
                  </a:solidFill>
                  <a:latin typeface="Calibri"/>
                  <a:ea typeface="Calibri"/>
                  <a:cs typeface="Calibri"/>
                  <a:sym typeface="Calibri"/>
                </a:rPr>
                <a:t>: DHL ≤1,5x LSN e </a:t>
              </a:r>
              <a:r>
                <a:rPr b="1" lang="pt-BR" sz="1200">
                  <a:solidFill>
                    <a:schemeClr val="dk1"/>
                  </a:solidFill>
                  <a:latin typeface="Calibri"/>
                  <a:ea typeface="Calibri"/>
                  <a:cs typeface="Calibri"/>
                  <a:sym typeface="Calibri"/>
                </a:rPr>
                <a:t>tratamento com eculizumabe (eculizumabe) </a:t>
              </a:r>
              <a:r>
                <a:rPr lang="pt-BR" sz="1200">
                  <a:solidFill>
                    <a:schemeClr val="dk1"/>
                  </a:solidFill>
                  <a:latin typeface="Calibri"/>
                  <a:ea typeface="Calibri"/>
                  <a:cs typeface="Calibri"/>
                  <a:sym typeface="Calibri"/>
                </a:rPr>
                <a:t>de acordo com as recomendações posológicas de bula para HPN </a:t>
              </a:r>
              <a:r>
                <a:rPr lang="pt-BR" sz="1200" u="sng">
                  <a:solidFill>
                    <a:schemeClr val="dk1"/>
                  </a:solidFill>
                  <a:latin typeface="Calibri"/>
                  <a:ea typeface="Calibri"/>
                  <a:cs typeface="Calibri"/>
                  <a:sym typeface="Calibri"/>
                </a:rPr>
                <a:t>&gt;</a:t>
              </a:r>
              <a:r>
                <a:rPr lang="pt-BR" sz="1200">
                  <a:solidFill>
                    <a:schemeClr val="dk1"/>
                  </a:solidFill>
                  <a:latin typeface="Calibri"/>
                  <a:ea typeface="Calibri"/>
                  <a:cs typeface="Calibri"/>
                  <a:sym typeface="Calibri"/>
                </a:rPr>
                <a:t>6 meses antes do dia 1 do estudo</a:t>
              </a:r>
              <a:endParaRPr/>
            </a:p>
            <a:p>
              <a:pPr indent="0" lvl="0" marL="0" marR="0" rtl="0" algn="l">
                <a:lnSpc>
                  <a:spcPct val="95000"/>
                </a:lnSpc>
                <a:spcBef>
                  <a:spcPts val="600"/>
                </a:spcBef>
                <a:spcAft>
                  <a:spcPts val="0"/>
                </a:spcAft>
                <a:buNone/>
              </a:pPr>
              <a:r>
                <a:rPr b="1" lang="pt-BR" sz="1200">
                  <a:solidFill>
                    <a:schemeClr val="dk1"/>
                  </a:solidFill>
                  <a:latin typeface="Calibri"/>
                  <a:ea typeface="Calibri"/>
                  <a:cs typeface="Calibri"/>
                  <a:sym typeface="Calibri"/>
                </a:rPr>
                <a:t>Vacinação meningocócica </a:t>
              </a:r>
              <a:r>
                <a:rPr lang="pt-BR" sz="1200">
                  <a:solidFill>
                    <a:schemeClr val="dk1"/>
                  </a:solidFill>
                  <a:latin typeface="Calibri"/>
                  <a:ea typeface="Calibri"/>
                  <a:cs typeface="Calibri"/>
                  <a:sym typeface="Calibri"/>
                </a:rPr>
                <a:t>&lt;3 antes ou no início do tratamento do estudo</a:t>
              </a:r>
              <a:endParaRPr/>
            </a:p>
            <a:p>
              <a:pPr indent="0" lvl="1" marL="457200" marR="0" rtl="0" algn="l">
                <a:lnSpc>
                  <a:spcPct val="95000"/>
                </a:lnSpc>
                <a:spcBef>
                  <a:spcPts val="600"/>
                </a:spcBef>
                <a:spcAft>
                  <a:spcPts val="0"/>
                </a:spcAft>
                <a:buNone/>
              </a:pPr>
              <a:r>
                <a:rPr b="0" i="0" lang="pt-BR" sz="1050" u="none" cap="none" strike="noStrike">
                  <a:solidFill>
                    <a:schemeClr val="dk1"/>
                  </a:solidFill>
                  <a:latin typeface="Calibri"/>
                  <a:ea typeface="Calibri"/>
                  <a:cs typeface="Calibri"/>
                  <a:sym typeface="Calibri"/>
                </a:rPr>
                <a:t>Se o tratamento do estudo for iniciado &lt; 2 semanas após a vacinação, o paciente deve receber antibióticos profiláticos por pelo menos 2 semanas após a vacinação</a:t>
              </a:r>
              <a:endParaRPr/>
            </a:p>
            <a:p>
              <a:pPr indent="0" lvl="1" marL="457200" marR="0" rtl="0" algn="l">
                <a:lnSpc>
                  <a:spcPct val="95000"/>
                </a:lnSpc>
                <a:spcBef>
                  <a:spcPts val="600"/>
                </a:spcBef>
                <a:spcAft>
                  <a:spcPts val="0"/>
                </a:spcAft>
                <a:buNone/>
              </a:pPr>
              <a:r>
                <a:rPr b="0" i="0" lang="pt-BR" sz="1050" u="none" cap="none" strike="noStrike">
                  <a:solidFill>
                    <a:schemeClr val="dk1"/>
                  </a:solidFill>
                  <a:latin typeface="Calibri"/>
                  <a:ea typeface="Calibri"/>
                  <a:cs typeface="Calibri"/>
                  <a:sym typeface="Calibri"/>
                </a:rPr>
                <a:t>Os pacientes que não podem ser vacinados devem receber antibióticos profiláticos durante todo o período de tratamento e por 8 meses após a última dose</a:t>
              </a:r>
              <a:endParaRPr/>
            </a:p>
            <a:p>
              <a:pPr indent="0" lvl="0" marL="0" marR="0" rtl="0" algn="l">
                <a:lnSpc>
                  <a:spcPct val="95000"/>
                </a:lnSpc>
                <a:spcBef>
                  <a:spcPts val="600"/>
                </a:spcBef>
                <a:spcAft>
                  <a:spcPts val="0"/>
                </a:spcAft>
                <a:buNone/>
              </a:pPr>
              <a:r>
                <a:t/>
              </a:r>
              <a:endParaRPr b="1" sz="1200">
                <a:solidFill>
                  <a:schemeClr val="dk1"/>
                </a:solidFill>
                <a:latin typeface="Calibri"/>
                <a:ea typeface="Calibri"/>
                <a:cs typeface="Calibri"/>
                <a:sym typeface="Calibri"/>
              </a:endParaRPr>
            </a:p>
          </p:txBody>
        </p:sp>
        <p:grpSp>
          <p:nvGrpSpPr>
            <p:cNvPr id="12294" name="Google Shape;12294;p195"/>
            <p:cNvGrpSpPr/>
            <p:nvPr/>
          </p:nvGrpSpPr>
          <p:grpSpPr>
            <a:xfrm>
              <a:off x="978662" y="3031873"/>
              <a:ext cx="5117338" cy="1981583"/>
              <a:chOff x="978662" y="3031873"/>
              <a:chExt cx="4271010" cy="1981583"/>
            </a:xfrm>
          </p:grpSpPr>
          <p:cxnSp>
            <p:nvCxnSpPr>
              <p:cNvPr id="12295" name="Google Shape;12295;p195"/>
              <p:cNvCxnSpPr/>
              <p:nvPr/>
            </p:nvCxnSpPr>
            <p:spPr>
              <a:xfrm>
                <a:off x="978662" y="30318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296" name="Google Shape;12296;p195"/>
              <p:cNvCxnSpPr/>
              <p:nvPr/>
            </p:nvCxnSpPr>
            <p:spPr>
              <a:xfrm>
                <a:off x="978662" y="3476373"/>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297" name="Google Shape;12297;p195"/>
              <p:cNvCxnSpPr/>
              <p:nvPr/>
            </p:nvCxnSpPr>
            <p:spPr>
              <a:xfrm>
                <a:off x="978662" y="4419096"/>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2298" name="Google Shape;12298;p195"/>
              <p:cNvCxnSpPr/>
              <p:nvPr/>
            </p:nvCxnSpPr>
            <p:spPr>
              <a:xfrm>
                <a:off x="978662" y="5013456"/>
                <a:ext cx="4271010" cy="0"/>
              </a:xfrm>
              <a:prstGeom prst="straightConnector1">
                <a:avLst/>
              </a:prstGeom>
              <a:noFill/>
              <a:ln cap="flat" cmpd="sng" w="12700">
                <a:solidFill>
                  <a:srgbClr val="D8D8D8"/>
                </a:solidFill>
                <a:prstDash val="solid"/>
                <a:miter lim="800000"/>
                <a:headEnd len="sm" w="sm" type="none"/>
                <a:tailEnd len="sm" w="sm" type="none"/>
              </a:ln>
            </p:spPr>
          </p:cxn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274"/>
                                        </p:tgtEl>
                                        <p:attrNameLst>
                                          <p:attrName>style.visibility</p:attrName>
                                        </p:attrNameLst>
                                      </p:cBhvr>
                                      <p:to>
                                        <p:strVal val="visible"/>
                                      </p:to>
                                    </p:set>
                                    <p:animEffect filter="fade" transition="in">
                                      <p:cBhvr>
                                        <p:cTn dur="500"/>
                                        <p:tgtEl>
                                          <p:spTgt spid="12274"/>
                                        </p:tgtEl>
                                      </p:cBhvr>
                                    </p:animEffect>
                                  </p:childTnLst>
                                </p:cTn>
                              </p:par>
                              <p:par>
                                <p:cTn fill="hold" nodeType="withEffect" presetClass="entr" presetID="10" presetSubtype="0">
                                  <p:stCondLst>
                                    <p:cond delay="0"/>
                                  </p:stCondLst>
                                  <p:childTnLst>
                                    <p:set>
                                      <p:cBhvr>
                                        <p:cTn dur="1" fill="hold">
                                          <p:stCondLst>
                                            <p:cond delay="0"/>
                                          </p:stCondLst>
                                        </p:cTn>
                                        <p:tgtEl>
                                          <p:spTgt spid="12275"/>
                                        </p:tgtEl>
                                        <p:attrNameLst>
                                          <p:attrName>style.visibility</p:attrName>
                                        </p:attrNameLst>
                                      </p:cBhvr>
                                      <p:to>
                                        <p:strVal val="visible"/>
                                      </p:to>
                                    </p:set>
                                    <p:animEffect filter="fade" transition="in">
                                      <p:cBhvr>
                                        <p:cTn dur="500"/>
                                        <p:tgtEl>
                                          <p:spTgt spid="12275"/>
                                        </p:tgtEl>
                                      </p:cBhvr>
                                    </p:animEffect>
                                  </p:childTnLst>
                                </p:cTn>
                              </p:par>
                              <p:par>
                                <p:cTn fill="hold" nodeType="withEffect" presetClass="entr" presetID="10" presetSubtype="0">
                                  <p:stCondLst>
                                    <p:cond delay="500"/>
                                  </p:stCondLst>
                                  <p:childTnLst>
                                    <p:set>
                                      <p:cBhvr>
                                        <p:cTn dur="1" fill="hold">
                                          <p:stCondLst>
                                            <p:cond delay="0"/>
                                          </p:stCondLst>
                                        </p:cTn>
                                        <p:tgtEl>
                                          <p:spTgt spid="12292"/>
                                        </p:tgtEl>
                                        <p:attrNameLst>
                                          <p:attrName>style.visibility</p:attrName>
                                        </p:attrNameLst>
                                      </p:cBhvr>
                                      <p:to>
                                        <p:strVal val="visible"/>
                                      </p:to>
                                    </p:set>
                                    <p:animEffect filter="fade" transition="in">
                                      <p:cBhvr>
                                        <p:cTn dur="500"/>
                                        <p:tgtEl>
                                          <p:spTgt spid="12292"/>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2271"/>
                                        </p:tgtEl>
                                        <p:attrNameLst>
                                          <p:attrName>style.visibility</p:attrName>
                                        </p:attrNameLst>
                                      </p:cBhvr>
                                      <p:to>
                                        <p:strVal val="visible"/>
                                      </p:to>
                                    </p:set>
                                    <p:animEffect filter="fade" transition="in">
                                      <p:cBhvr>
                                        <p:cTn dur="500"/>
                                        <p:tgtEl>
                                          <p:spTgt spid="12271"/>
                                        </p:tgtEl>
                                      </p:cBhvr>
                                    </p:animEffect>
                                  </p:childTnLst>
                                </p:cTn>
                              </p:par>
                              <p:par>
                                <p:cTn fill="hold" nodeType="withEffect" presetClass="entr" presetID="10" presetSubtype="0">
                                  <p:stCondLst>
                                    <p:cond delay="500"/>
                                  </p:stCondLst>
                                  <p:childTnLst>
                                    <p:set>
                                      <p:cBhvr>
                                        <p:cTn dur="1" fill="hold">
                                          <p:stCondLst>
                                            <p:cond delay="0"/>
                                          </p:stCondLst>
                                        </p:cTn>
                                        <p:tgtEl>
                                          <p:spTgt spid="12279"/>
                                        </p:tgtEl>
                                        <p:attrNameLst>
                                          <p:attrName>style.visibility</p:attrName>
                                        </p:attrNameLst>
                                      </p:cBhvr>
                                      <p:to>
                                        <p:strVal val="visible"/>
                                      </p:to>
                                    </p:set>
                                    <p:animEffect filter="fade" transition="in">
                                      <p:cBhvr>
                                        <p:cTn dur="500"/>
                                        <p:tgtEl>
                                          <p:spTgt spid="12279"/>
                                        </p:tgtEl>
                                      </p:cBhvr>
                                    </p:animEffect>
                                  </p:childTnLst>
                                </p:cTn>
                              </p:par>
                              <p:par>
                                <p:cTn fill="hold" nodeType="withEffect" presetClass="entr" presetID="10" presetSubtype="0">
                                  <p:stCondLst>
                                    <p:cond delay="750"/>
                                  </p:stCondLst>
                                  <p:childTnLst>
                                    <p:set>
                                      <p:cBhvr>
                                        <p:cTn dur="1" fill="hold">
                                          <p:stCondLst>
                                            <p:cond delay="0"/>
                                          </p:stCondLst>
                                        </p:cTn>
                                        <p:tgtEl>
                                          <p:spTgt spid="12285"/>
                                        </p:tgtEl>
                                        <p:attrNameLst>
                                          <p:attrName>style.visibility</p:attrName>
                                        </p:attrNameLst>
                                      </p:cBhvr>
                                      <p:to>
                                        <p:strVal val="visible"/>
                                      </p:to>
                                    </p:set>
                                    <p:animEffect filter="fade" transition="in">
                                      <p:cBhvr>
                                        <p:cTn dur="500"/>
                                        <p:tgtEl>
                                          <p:spTgt spid="1228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03" name="Shape 12303"/>
        <p:cNvGrpSpPr/>
        <p:nvPr/>
      </p:nvGrpSpPr>
      <p:grpSpPr>
        <a:xfrm>
          <a:off x="0" y="0"/>
          <a:ext cx="0" cy="0"/>
          <a:chOff x="0" y="0"/>
          <a:chExt cx="0" cy="0"/>
        </a:xfrm>
      </p:grpSpPr>
      <p:sp>
        <p:nvSpPr>
          <p:cNvPr id="12304" name="Google Shape;12304;p196"/>
          <p:cNvSpPr txBox="1"/>
          <p:nvPr/>
        </p:nvSpPr>
        <p:spPr>
          <a:xfrm>
            <a:off x="296269" y="385036"/>
            <a:ext cx="112099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200"/>
              <a:buFont typeface="Lustria"/>
              <a:buNone/>
            </a:pPr>
            <a:r>
              <a:rPr b="1" i="0" lang="pt-BR" sz="3200" u="none" cap="none" strike="noStrike">
                <a:solidFill>
                  <a:srgbClr val="830051"/>
                </a:solidFill>
                <a:latin typeface="Lustria"/>
                <a:ea typeface="Lustria"/>
                <a:cs typeface="Lustria"/>
                <a:sym typeface="Lustria"/>
              </a:rPr>
              <a:t>Estudo pediátrico fase III com ravulizumabe:</a:t>
            </a:r>
            <a:br>
              <a:rPr b="1" i="0" lang="pt-BR" sz="3200" u="none" cap="none" strike="noStrike">
                <a:solidFill>
                  <a:srgbClr val="830051"/>
                </a:solidFill>
                <a:latin typeface="Lustria"/>
                <a:ea typeface="Lustria"/>
                <a:cs typeface="Lustria"/>
                <a:sym typeface="Lustria"/>
              </a:rPr>
            </a:br>
            <a:r>
              <a:rPr b="1" i="0" lang="pt-BR" sz="3200" u="none" cap="none" strike="noStrike">
                <a:solidFill>
                  <a:srgbClr val="830051"/>
                </a:solidFill>
                <a:latin typeface="Lustria"/>
                <a:ea typeface="Lustria"/>
                <a:cs typeface="Lustria"/>
                <a:sym typeface="Lustria"/>
              </a:rPr>
              <a:t>Distribuição dos pacientes</a:t>
            </a:r>
            <a:r>
              <a:rPr b="1" baseline="30000" i="0" lang="pt-BR" sz="3200" u="none" cap="none" strike="noStrike">
                <a:solidFill>
                  <a:srgbClr val="830051"/>
                </a:solidFill>
                <a:latin typeface="Lustria"/>
                <a:ea typeface="Lustria"/>
                <a:cs typeface="Lustria"/>
                <a:sym typeface="Lustria"/>
              </a:rPr>
              <a:t>1</a:t>
            </a:r>
            <a:endParaRPr b="1" baseline="30000" i="0" sz="3200" u="none" cap="none" strike="noStrike">
              <a:solidFill>
                <a:srgbClr val="830051"/>
              </a:solidFill>
              <a:latin typeface="Lustria"/>
              <a:ea typeface="Lustria"/>
              <a:cs typeface="Lustria"/>
              <a:sym typeface="Lustria"/>
            </a:endParaRPr>
          </a:p>
        </p:txBody>
      </p:sp>
      <p:sp>
        <p:nvSpPr>
          <p:cNvPr id="12305" name="Google Shape;12305;p19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Referências: 1. Alexion. Dados de arquivo. DOF-PNH-ULT-002. </a:t>
            </a:r>
            <a:endParaRPr/>
          </a:p>
        </p:txBody>
      </p:sp>
      <p:sp>
        <p:nvSpPr>
          <p:cNvPr id="12306" name="Google Shape;12306;p196"/>
          <p:cNvSpPr txBox="1"/>
          <p:nvPr/>
        </p:nvSpPr>
        <p:spPr>
          <a:xfrm>
            <a:off x="296269" y="1174324"/>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ALXN1210-PNH-304</a:t>
            </a:r>
            <a:endParaRPr/>
          </a:p>
        </p:txBody>
      </p:sp>
      <p:grpSp>
        <p:nvGrpSpPr>
          <p:cNvPr id="12307" name="Google Shape;12307;p196"/>
          <p:cNvGrpSpPr/>
          <p:nvPr/>
        </p:nvGrpSpPr>
        <p:grpSpPr>
          <a:xfrm>
            <a:off x="2987937" y="1739495"/>
            <a:ext cx="5946513" cy="4414632"/>
            <a:chOff x="2987937" y="1739495"/>
            <a:chExt cx="5946513" cy="4414632"/>
          </a:xfrm>
        </p:grpSpPr>
        <p:sp>
          <p:nvSpPr>
            <p:cNvPr id="12308" name="Google Shape;12308;p196"/>
            <p:cNvSpPr txBox="1"/>
            <p:nvPr/>
          </p:nvSpPr>
          <p:spPr>
            <a:xfrm rot="10800000">
              <a:off x="5545394" y="5220250"/>
              <a:ext cx="0" cy="4571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309" name="Google Shape;12309;p196"/>
            <p:cNvSpPr/>
            <p:nvPr/>
          </p:nvSpPr>
          <p:spPr>
            <a:xfrm>
              <a:off x="7624340" y="4934623"/>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310" name="Google Shape;12310;p196"/>
            <p:cNvSpPr/>
            <p:nvPr/>
          </p:nvSpPr>
          <p:spPr>
            <a:xfrm>
              <a:off x="4304572" y="4935373"/>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311" name="Google Shape;12311;p196"/>
            <p:cNvSpPr/>
            <p:nvPr/>
          </p:nvSpPr>
          <p:spPr>
            <a:xfrm>
              <a:off x="4312556" y="3927092"/>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312" name="Google Shape;12312;p196"/>
            <p:cNvSpPr/>
            <p:nvPr/>
          </p:nvSpPr>
          <p:spPr>
            <a:xfrm>
              <a:off x="7624340" y="3927092"/>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313" name="Google Shape;12313;p196"/>
            <p:cNvSpPr/>
            <p:nvPr/>
          </p:nvSpPr>
          <p:spPr>
            <a:xfrm>
              <a:off x="6201245" y="2997077"/>
              <a:ext cx="137867" cy="230409"/>
            </a:xfrm>
            <a:custGeom>
              <a:rect b="b" l="l" r="r" t="t"/>
              <a:pathLst>
                <a:path extrusionOk="0" h="535310" w="120000">
                  <a:moveTo>
                    <a:pt x="0" y="535870"/>
                  </a:moveTo>
                  <a:lnTo>
                    <a:pt x="0" y="0"/>
                  </a:lnTo>
                </a:path>
              </a:pathLst>
            </a:cu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314" name="Google Shape;12314;p196"/>
            <p:cNvSpPr/>
            <p:nvPr/>
          </p:nvSpPr>
          <p:spPr>
            <a:xfrm>
              <a:off x="6201245" y="1945669"/>
              <a:ext cx="7984" cy="573778"/>
            </a:xfrm>
            <a:custGeom>
              <a:rect b="b" l="l" r="r" t="t"/>
              <a:pathLst>
                <a:path extrusionOk="0" h="671136" w="120000">
                  <a:moveTo>
                    <a:pt x="0" y="671696"/>
                  </a:moveTo>
                  <a:lnTo>
                    <a:pt x="0" y="0"/>
                  </a:lnTo>
                </a:path>
              </a:pathLst>
            </a:custGeom>
            <a:noFill/>
            <a:ln cap="flat" cmpd="sng" w="12700">
              <a:solidFill>
                <a:srgbClr val="BFBFBF"/>
              </a:solidFill>
              <a:prstDash val="solid"/>
              <a:miter lim="8000"/>
              <a:headEnd len="med" w="med" type="triangl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315" name="Google Shape;12315;p196"/>
            <p:cNvSpPr/>
            <p:nvPr/>
          </p:nvSpPr>
          <p:spPr>
            <a:xfrm>
              <a:off x="4320540" y="3246430"/>
              <a:ext cx="3311783" cy="209778"/>
            </a:xfrm>
            <a:custGeom>
              <a:rect b="b" l="l" r="r" t="t"/>
              <a:pathLst>
                <a:path extrusionOk="0" h="257632" w="3781103">
                  <a:moveTo>
                    <a:pt x="3781103" y="257632"/>
                  </a:moveTo>
                  <a:lnTo>
                    <a:pt x="3781103" y="0"/>
                  </a:lnTo>
                  <a:lnTo>
                    <a:pt x="0" y="0"/>
                  </a:lnTo>
                  <a:lnTo>
                    <a:pt x="0" y="256230"/>
                  </a:lnTo>
                </a:path>
              </a:pathLst>
            </a:custGeom>
            <a:noFill/>
            <a:ln cap="flat" cmpd="sng" w="12700">
              <a:solidFill>
                <a:srgbClr val="BFBFBF"/>
              </a:solidFill>
              <a:prstDash val="solid"/>
              <a:miter lim="8000"/>
              <a:headEnd len="med" w="med" type="triangle"/>
              <a:tailEnd len="med" w="med" type="triangl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Calibri"/>
                <a:ea typeface="Calibri"/>
                <a:cs typeface="Calibri"/>
                <a:sym typeface="Calibri"/>
              </a:endParaRPr>
            </a:p>
          </p:txBody>
        </p:sp>
        <p:sp>
          <p:nvSpPr>
            <p:cNvPr id="12316" name="Google Shape;12316;p196"/>
            <p:cNvSpPr/>
            <p:nvPr/>
          </p:nvSpPr>
          <p:spPr>
            <a:xfrm>
              <a:off x="4901671" y="1739495"/>
              <a:ext cx="2591229" cy="503656"/>
            </a:xfrm>
            <a:prstGeom prst="roundRect">
              <a:avLst>
                <a:gd fmla="val 0" name="adj"/>
              </a:avLst>
            </a:prstGeom>
            <a:gradFill>
              <a:gsLst>
                <a:gs pos="0">
                  <a:srgbClr val="7F7F7F"/>
                </a:gs>
                <a:gs pos="100000">
                  <a:srgbClr val="2F3333"/>
                </a:gs>
              </a:gsLst>
              <a:lin ang="135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Pacientes triados</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(N=12)</a:t>
              </a:r>
              <a:endParaRPr/>
            </a:p>
          </p:txBody>
        </p:sp>
        <p:sp>
          <p:nvSpPr>
            <p:cNvPr id="12317" name="Google Shape;12317;p196"/>
            <p:cNvSpPr/>
            <p:nvPr/>
          </p:nvSpPr>
          <p:spPr>
            <a:xfrm>
              <a:off x="4893687" y="2533728"/>
              <a:ext cx="2599213" cy="461665"/>
            </a:xfrm>
            <a:prstGeom prst="roundRect">
              <a:avLst>
                <a:gd fmla="val 0" name="adj"/>
              </a:avLst>
            </a:prstGeom>
            <a:gradFill>
              <a:gsLst>
                <a:gs pos="0">
                  <a:srgbClr val="7F7F7F"/>
                </a:gs>
                <a:gs pos="100000">
                  <a:srgbClr val="2F3333"/>
                </a:gs>
              </a:gsLst>
              <a:lin ang="135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Incluídos e tratados</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(n=12)</a:t>
              </a:r>
              <a:endParaRPr/>
            </a:p>
          </p:txBody>
        </p:sp>
        <p:sp>
          <p:nvSpPr>
            <p:cNvPr id="12318" name="Google Shape;12318;p196"/>
            <p:cNvSpPr/>
            <p:nvPr/>
          </p:nvSpPr>
          <p:spPr>
            <a:xfrm>
              <a:off x="3029875" y="3564090"/>
              <a:ext cx="2631581" cy="626567"/>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Virgens de tratamento </a:t>
              </a:r>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com inibidor do complemento</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(n=4)</a:t>
              </a:r>
              <a:endParaRPr sz="1200">
                <a:solidFill>
                  <a:srgbClr val="FFFFFF"/>
                </a:solidFill>
                <a:latin typeface="Lustria"/>
                <a:ea typeface="Lustria"/>
                <a:cs typeface="Lustria"/>
                <a:sym typeface="Lustria"/>
              </a:endParaRPr>
            </a:p>
          </p:txBody>
        </p:sp>
        <p:sp>
          <p:nvSpPr>
            <p:cNvPr id="12319" name="Google Shape;12319;p196"/>
            <p:cNvSpPr/>
            <p:nvPr/>
          </p:nvSpPr>
          <p:spPr>
            <a:xfrm>
              <a:off x="6273456" y="3580116"/>
              <a:ext cx="2631581" cy="626567"/>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Previamente tratados</a:t>
              </a:r>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com eculizumabe</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(n=8)</a:t>
              </a:r>
              <a:endParaRPr sz="1200">
                <a:solidFill>
                  <a:srgbClr val="FFFFFF"/>
                </a:solidFill>
                <a:latin typeface="Lustria"/>
                <a:ea typeface="Lustria"/>
                <a:cs typeface="Lustria"/>
                <a:sym typeface="Lustria"/>
              </a:endParaRPr>
            </a:p>
          </p:txBody>
        </p:sp>
        <p:sp>
          <p:nvSpPr>
            <p:cNvPr id="12320" name="Google Shape;12320;p196"/>
            <p:cNvSpPr/>
            <p:nvPr/>
          </p:nvSpPr>
          <p:spPr>
            <a:xfrm>
              <a:off x="3008862" y="4566677"/>
              <a:ext cx="2631581" cy="626567"/>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Concluíram as 26 semanas</a:t>
              </a:r>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do período da avaliação primária</a:t>
              </a:r>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(n=4)</a:t>
              </a:r>
              <a:endParaRPr sz="1200">
                <a:solidFill>
                  <a:srgbClr val="FFFFFF"/>
                </a:solidFill>
                <a:latin typeface="Lustria"/>
                <a:ea typeface="Lustria"/>
                <a:cs typeface="Lustria"/>
                <a:sym typeface="Lustria"/>
              </a:endParaRPr>
            </a:p>
          </p:txBody>
        </p:sp>
        <p:sp>
          <p:nvSpPr>
            <p:cNvPr id="12321" name="Google Shape;12321;p196"/>
            <p:cNvSpPr/>
            <p:nvPr/>
          </p:nvSpPr>
          <p:spPr>
            <a:xfrm>
              <a:off x="6273456" y="4563634"/>
              <a:ext cx="2631581" cy="626567"/>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Concluíram as 26 semanas</a:t>
              </a:r>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do período da avaliação primária</a:t>
              </a:r>
              <a:endParaRPr/>
            </a:p>
            <a:p>
              <a:pPr indent="0" lvl="0" marL="0" marR="0" rtl="0" algn="ctr">
                <a:spcBef>
                  <a:spcPts val="0"/>
                </a:spcBef>
                <a:spcAft>
                  <a:spcPts val="0"/>
                </a:spcAft>
                <a:buNone/>
              </a:pPr>
              <a:r>
                <a:rPr lang="pt-BR" sz="1200">
                  <a:solidFill>
                    <a:srgbClr val="FFFFFF"/>
                  </a:solidFill>
                  <a:latin typeface="Lustria"/>
                  <a:ea typeface="Lustria"/>
                  <a:cs typeface="Lustria"/>
                  <a:sym typeface="Lustria"/>
                </a:rPr>
                <a:t>(n=4)</a:t>
              </a:r>
              <a:endParaRPr sz="1200">
                <a:solidFill>
                  <a:srgbClr val="FFFFFF"/>
                </a:solidFill>
                <a:latin typeface="Lustria"/>
                <a:ea typeface="Lustria"/>
                <a:cs typeface="Lustria"/>
                <a:sym typeface="Lustria"/>
              </a:endParaRPr>
            </a:p>
          </p:txBody>
        </p:sp>
        <p:sp>
          <p:nvSpPr>
            <p:cNvPr id="12322" name="Google Shape;12322;p196"/>
            <p:cNvSpPr/>
            <p:nvPr/>
          </p:nvSpPr>
          <p:spPr>
            <a:xfrm>
              <a:off x="6302869" y="5527560"/>
              <a:ext cx="2631581" cy="626567"/>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Entraram na fase de extensão</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(n=8)</a:t>
              </a:r>
              <a:endParaRPr sz="1200">
                <a:solidFill>
                  <a:srgbClr val="FFFFFF"/>
                </a:solidFill>
                <a:latin typeface="Lustria"/>
                <a:ea typeface="Lustria"/>
                <a:cs typeface="Lustria"/>
                <a:sym typeface="Lustria"/>
              </a:endParaRPr>
            </a:p>
          </p:txBody>
        </p:sp>
        <p:sp>
          <p:nvSpPr>
            <p:cNvPr id="12323" name="Google Shape;12323;p196"/>
            <p:cNvSpPr/>
            <p:nvPr/>
          </p:nvSpPr>
          <p:spPr>
            <a:xfrm>
              <a:off x="2987937" y="5527560"/>
              <a:ext cx="2631581" cy="626567"/>
            </a:xfrm>
            <a:prstGeom prst="roundRect">
              <a:avLst>
                <a:gd fmla="val 0" name="adj"/>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pt-BR" sz="1200">
                  <a:solidFill>
                    <a:srgbClr val="FFFFFF"/>
                  </a:solidFill>
                  <a:latin typeface="Lustria"/>
                  <a:ea typeface="Lustria"/>
                  <a:cs typeface="Lustria"/>
                  <a:sym typeface="Lustria"/>
                </a:rPr>
                <a:t>Entraram na fase de extensão</a:t>
              </a:r>
              <a:br>
                <a:rPr lang="pt-BR" sz="1200">
                  <a:solidFill>
                    <a:srgbClr val="FFFFFF"/>
                  </a:solidFill>
                  <a:latin typeface="Lustria"/>
                  <a:ea typeface="Lustria"/>
                  <a:cs typeface="Lustria"/>
                  <a:sym typeface="Lustria"/>
                </a:rPr>
              </a:br>
              <a:r>
                <a:rPr lang="pt-BR" sz="1200">
                  <a:solidFill>
                    <a:srgbClr val="FFFFFF"/>
                  </a:solidFill>
                  <a:latin typeface="Lustria"/>
                  <a:ea typeface="Lustria"/>
                  <a:cs typeface="Lustria"/>
                  <a:sym typeface="Lustria"/>
                </a:rPr>
                <a:t>(n=4)</a:t>
              </a:r>
              <a:endParaRPr sz="1200">
                <a:solidFill>
                  <a:srgbClr val="FFFFFF"/>
                </a:solidFill>
                <a:latin typeface="Lustria"/>
                <a:ea typeface="Lustria"/>
                <a:cs typeface="Lustria"/>
                <a:sym typeface="Lustria"/>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307"/>
                                        </p:tgtEl>
                                        <p:attrNameLst>
                                          <p:attrName>style.visibility</p:attrName>
                                        </p:attrNameLst>
                                      </p:cBhvr>
                                      <p:to>
                                        <p:strVal val="visible"/>
                                      </p:to>
                                    </p:set>
                                    <p:animEffect filter="fade" transition="in">
                                      <p:cBhvr>
                                        <p:cTn dur="500"/>
                                        <p:tgtEl>
                                          <p:spTgt spid="1230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28" name="Shape 12328"/>
        <p:cNvGrpSpPr/>
        <p:nvPr/>
      </p:nvGrpSpPr>
      <p:grpSpPr>
        <a:xfrm>
          <a:off x="0" y="0"/>
          <a:ext cx="0" cy="0"/>
          <a:chOff x="0" y="0"/>
          <a:chExt cx="0" cy="0"/>
        </a:xfrm>
      </p:grpSpPr>
      <p:sp>
        <p:nvSpPr>
          <p:cNvPr id="12329" name="Google Shape;12329;p197"/>
          <p:cNvSpPr/>
          <p:nvPr/>
        </p:nvSpPr>
        <p:spPr>
          <a:xfrm flipH="1">
            <a:off x="914396" y="1694391"/>
            <a:ext cx="10315578" cy="450638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330" name="Google Shape;12330;p197"/>
          <p:cNvSpPr/>
          <p:nvPr/>
        </p:nvSpPr>
        <p:spPr>
          <a:xfrm>
            <a:off x="4423496" y="1543812"/>
            <a:ext cx="2567124" cy="578065"/>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331" name="Google Shape;12331;p197"/>
          <p:cNvSpPr/>
          <p:nvPr/>
        </p:nvSpPr>
        <p:spPr>
          <a:xfrm>
            <a:off x="7371619" y="1543812"/>
            <a:ext cx="2235201" cy="578065"/>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332" name="Google Shape;12332;p197"/>
          <p:cNvSpPr/>
          <p:nvPr/>
        </p:nvSpPr>
        <p:spPr>
          <a:xfrm>
            <a:off x="9945289" y="1543812"/>
            <a:ext cx="1167211" cy="578065"/>
          </a:xfrm>
          <a:prstGeom prst="rect">
            <a:avLst/>
          </a:prstGeom>
          <a:gradFill>
            <a:gsLst>
              <a:gs pos="0">
                <a:schemeClr val="dk1"/>
              </a:gs>
              <a:gs pos="100000">
                <a:srgbClr val="7F7F7F"/>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333" name="Google Shape;12333;p197"/>
          <p:cNvSpPr txBox="1"/>
          <p:nvPr/>
        </p:nvSpPr>
        <p:spPr>
          <a:xfrm>
            <a:off x="296269" y="385036"/>
            <a:ext cx="117814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Estudo pediátrico fase III com ravulizumabe: </a:t>
            </a:r>
            <a:br>
              <a:rPr b="1" lang="pt-BR" sz="2800">
                <a:solidFill>
                  <a:schemeClr val="accent1"/>
                </a:solidFill>
                <a:latin typeface="Lustria"/>
                <a:ea typeface="Lustria"/>
                <a:cs typeface="Lustria"/>
                <a:sym typeface="Lustria"/>
              </a:rPr>
            </a:br>
            <a:r>
              <a:rPr b="1" lang="pt-BR" sz="2800">
                <a:solidFill>
                  <a:schemeClr val="accent1"/>
                </a:solidFill>
                <a:latin typeface="Lustria"/>
                <a:ea typeface="Lustria"/>
                <a:cs typeface="Lustria"/>
                <a:sym typeface="Lustria"/>
              </a:rPr>
              <a:t>Dados demográficos e características basais (população total do estudo)</a:t>
            </a:r>
            <a:r>
              <a:rPr b="1" baseline="30000" lang="pt-BR" sz="2800">
                <a:solidFill>
                  <a:schemeClr val="accent1"/>
                </a:solidFill>
                <a:latin typeface="Lustria"/>
                <a:ea typeface="Lustria"/>
                <a:cs typeface="Lustria"/>
                <a:sym typeface="Lustria"/>
              </a:rPr>
              <a:t>1</a:t>
            </a:r>
            <a:endParaRPr/>
          </a:p>
        </p:txBody>
      </p:sp>
      <p:sp>
        <p:nvSpPr>
          <p:cNvPr id="12334" name="Google Shape;12334;p19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IMC = índice de massa corporal; HPN = hemoglobinúria paroxística noturna; DP = desvio padrão. </a:t>
            </a:r>
            <a:endParaRPr/>
          </a:p>
          <a:p>
            <a:pPr indent="0" lvl="0" marL="0" rtl="0" algn="l">
              <a:lnSpc>
                <a:spcPct val="90000"/>
              </a:lnSpc>
              <a:spcBef>
                <a:spcPts val="300"/>
              </a:spcBef>
              <a:spcAft>
                <a:spcPts val="0"/>
              </a:spcAft>
              <a:buClr>
                <a:schemeClr val="dk1"/>
              </a:buClr>
              <a:buSzPts val="800"/>
              <a:buNone/>
            </a:pPr>
            <a:r>
              <a:rPr lang="pt-BR"/>
              <a:t>Referências: 1. Alexion. Dados de arquivo. DOF-PNH-ULT-002. </a:t>
            </a:r>
            <a:endParaRPr/>
          </a:p>
        </p:txBody>
      </p:sp>
      <p:sp>
        <p:nvSpPr>
          <p:cNvPr id="12335" name="Google Shape;12335;p197"/>
          <p:cNvSpPr txBox="1"/>
          <p:nvPr/>
        </p:nvSpPr>
        <p:spPr>
          <a:xfrm>
            <a:off x="296269" y="1048024"/>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ALXN1210-PNH-304</a:t>
            </a:r>
            <a:endParaRPr/>
          </a:p>
        </p:txBody>
      </p:sp>
      <p:graphicFrame>
        <p:nvGraphicFramePr>
          <p:cNvPr id="12336" name="Google Shape;12336;p197"/>
          <p:cNvGraphicFramePr/>
          <p:nvPr/>
        </p:nvGraphicFramePr>
        <p:xfrm>
          <a:off x="1004784" y="1624391"/>
          <a:ext cx="3000000" cy="3000000"/>
        </p:xfrm>
        <a:graphic>
          <a:graphicData uri="http://schemas.openxmlformats.org/drawingml/2006/table">
            <a:tbl>
              <a:tblPr bandRow="1" firstRow="1">
                <a:noFill/>
                <a:tableStyleId>{22974F62-E6E8-4F24-A12B-32CE1C81E89C}</a:tableStyleId>
              </a:tblPr>
              <a:tblGrid>
                <a:gridCol w="3279050"/>
                <a:gridCol w="2870325"/>
                <a:gridCol w="2758875"/>
                <a:gridCol w="1199475"/>
              </a:tblGrid>
              <a:tr h="422800">
                <a:tc>
                  <a:txBody>
                    <a:bodyPr/>
                    <a:lstStyle/>
                    <a:p>
                      <a:pPr indent="0" lvl="0" marL="0" marR="0" rtl="0" algn="l">
                        <a:lnSpc>
                          <a:spcPct val="91666"/>
                        </a:lnSpc>
                        <a:spcBef>
                          <a:spcPts val="0"/>
                        </a:spcBef>
                        <a:spcAft>
                          <a:spcPts val="0"/>
                        </a:spcAft>
                        <a:buClr>
                          <a:srgbClr val="000000"/>
                        </a:buClr>
                        <a:buSzPts val="1200"/>
                        <a:buFont typeface="Arial"/>
                        <a:buNone/>
                      </a:pPr>
                      <a:r>
                        <a:rPr lang="pt-BR" sz="1200" u="none" cap="none" strike="noStrike">
                          <a:solidFill>
                            <a:schemeClr val="dk1"/>
                          </a:solidFill>
                          <a:latin typeface="Calibri"/>
                          <a:ea typeface="Calibri"/>
                          <a:cs typeface="Calibri"/>
                          <a:sym typeface="Calibri"/>
                        </a:rPr>
                        <a:t>Característica</a:t>
                      </a:r>
                      <a:endParaRPr b="1" i="0" sz="1200" u="none" cap="none" strike="noStrike">
                        <a:solidFill>
                          <a:schemeClr val="dk1"/>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Virgens de tratamento</a:t>
                      </a:r>
                      <a:endParaRPr/>
                    </a:p>
                    <a:p>
                      <a:pPr indent="0" lvl="0" marL="0" marR="0" rtl="0" algn="ctr">
                        <a:lnSpc>
                          <a:spcPct val="91666"/>
                        </a:lnSpc>
                        <a:spcBef>
                          <a:spcPts val="0"/>
                        </a:spcBef>
                        <a:spcAft>
                          <a:spcPts val="0"/>
                        </a:spcAft>
                        <a:buNone/>
                      </a:pPr>
                      <a:r>
                        <a:rPr lang="pt-BR" sz="1200">
                          <a:latin typeface="Calibri"/>
                          <a:ea typeface="Calibri"/>
                          <a:cs typeface="Calibri"/>
                          <a:sym typeface="Calibri"/>
                        </a:rPr>
                        <a:t>com inibidor do complemento (</a:t>
                      </a:r>
                      <a:r>
                        <a:rPr i="1" lang="pt-BR" sz="1200">
                          <a:latin typeface="Calibri"/>
                          <a:ea typeface="Calibri"/>
                          <a:cs typeface="Calibri"/>
                          <a:sym typeface="Calibri"/>
                        </a:rPr>
                        <a:t>n</a:t>
                      </a:r>
                      <a:r>
                        <a:rPr lang="pt-BR" sz="1200">
                          <a:latin typeface="Calibri"/>
                          <a:ea typeface="Calibri"/>
                          <a:cs typeface="Calibri"/>
                          <a:sym typeface="Calibri"/>
                        </a:rPr>
                        <a:t>=4)</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Previamente tratados</a:t>
                      </a:r>
                      <a:endParaRPr/>
                    </a:p>
                    <a:p>
                      <a:pPr indent="0" lvl="0" marL="0" marR="0" rtl="0" algn="ctr">
                        <a:lnSpc>
                          <a:spcPct val="91666"/>
                        </a:lnSpc>
                        <a:spcBef>
                          <a:spcPts val="0"/>
                        </a:spcBef>
                        <a:spcAft>
                          <a:spcPts val="0"/>
                        </a:spcAft>
                        <a:buNone/>
                      </a:pPr>
                      <a:r>
                        <a:rPr lang="pt-BR" sz="1200">
                          <a:latin typeface="Calibri"/>
                          <a:ea typeface="Calibri"/>
                          <a:cs typeface="Calibri"/>
                          <a:sym typeface="Calibri"/>
                        </a:rPr>
                        <a:t>com eculizumabe</a:t>
                      </a:r>
                      <a:r>
                        <a:rPr lang="pt-BR" sz="1200">
                          <a:latin typeface="Calibri"/>
                          <a:ea typeface="Calibri"/>
                          <a:cs typeface="Calibri"/>
                          <a:sym typeface="Calibri"/>
                        </a:rPr>
                        <a:t> </a:t>
                      </a:r>
                      <a:r>
                        <a:rPr lang="pt-BR" sz="1200">
                          <a:latin typeface="Calibri"/>
                          <a:ea typeface="Calibri"/>
                          <a:cs typeface="Calibri"/>
                          <a:sym typeface="Calibri"/>
                        </a:rPr>
                        <a:t>(</a:t>
                      </a:r>
                      <a:r>
                        <a:rPr i="1" lang="pt-BR" sz="1200">
                          <a:latin typeface="Calibri"/>
                          <a:ea typeface="Calibri"/>
                          <a:cs typeface="Calibri"/>
                          <a:sym typeface="Calibri"/>
                        </a:rPr>
                        <a:t>n</a:t>
                      </a:r>
                      <a:r>
                        <a:rPr lang="pt-BR" sz="1200">
                          <a:latin typeface="Calibri"/>
                          <a:ea typeface="Calibri"/>
                          <a:cs typeface="Calibri"/>
                          <a:sym typeface="Calibri"/>
                        </a:rPr>
                        <a:t>=8)</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Todos</a:t>
                      </a:r>
                      <a:endParaRPr/>
                    </a:p>
                    <a:p>
                      <a:pPr indent="0" lvl="0" marL="0" marR="0" rtl="0" algn="ctr">
                        <a:lnSpc>
                          <a:spcPct val="91666"/>
                        </a:lnSpc>
                        <a:spcBef>
                          <a:spcPts val="0"/>
                        </a:spcBef>
                        <a:spcAft>
                          <a:spcPts val="0"/>
                        </a:spcAft>
                        <a:buNone/>
                      </a:pPr>
                      <a:r>
                        <a:rPr lang="pt-BR" sz="1200">
                          <a:latin typeface="Calibri"/>
                          <a:ea typeface="Calibri"/>
                          <a:cs typeface="Calibri"/>
                          <a:sym typeface="Calibri"/>
                        </a:rPr>
                        <a:t>(N=12)</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0050">
                <a:tc>
                  <a:txBody>
                    <a:bodyPr/>
                    <a:lstStyle/>
                    <a:p>
                      <a:pPr indent="0" lvl="0" marL="0" marR="0" rtl="0" algn="l">
                        <a:lnSpc>
                          <a:spcPct val="91666"/>
                        </a:lnSpc>
                        <a:spcBef>
                          <a:spcPts val="0"/>
                        </a:spcBef>
                        <a:spcAft>
                          <a:spcPts val="0"/>
                        </a:spcAft>
                        <a:buClr>
                          <a:schemeClr val="dk1"/>
                        </a:buClr>
                        <a:buSzPts val="1200"/>
                        <a:buFont typeface="Calibri"/>
                        <a:buNone/>
                      </a:pPr>
                      <a:r>
                        <a:rPr b="1" lang="pt-BR" sz="1200">
                          <a:latin typeface="Calibri"/>
                          <a:ea typeface="Calibri"/>
                          <a:cs typeface="Calibri"/>
                          <a:sym typeface="Calibri"/>
                        </a:rPr>
                        <a:t>Sexo, </a:t>
                      </a:r>
                      <a:r>
                        <a:rPr b="1" i="1" lang="pt-BR" sz="1200">
                          <a:latin typeface="Calibri"/>
                          <a:ea typeface="Calibri"/>
                          <a:cs typeface="Calibri"/>
                          <a:sym typeface="Calibri"/>
                        </a:rPr>
                        <a:t>n</a:t>
                      </a:r>
                      <a:r>
                        <a:rPr b="1" lang="pt-BR" sz="1200">
                          <a:latin typeface="Calibri"/>
                          <a:ea typeface="Calibri"/>
                          <a:cs typeface="Calibri"/>
                          <a:sym typeface="Calibri"/>
                        </a:rPr>
                        <a:t> (%)</a:t>
                      </a:r>
                      <a:endParaRPr b="1" sz="1200">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800">
                <a:tc>
                  <a:txBody>
                    <a:bodyPr/>
                    <a:lstStyle/>
                    <a:p>
                      <a:pPr indent="0" lvl="0" marL="0" marR="0" rtl="0" algn="l">
                        <a:lnSpc>
                          <a:spcPct val="91666"/>
                        </a:lnSpc>
                        <a:spcBef>
                          <a:spcPts val="0"/>
                        </a:spcBef>
                        <a:spcAft>
                          <a:spcPts val="0"/>
                        </a:spcAft>
                        <a:buNone/>
                      </a:pPr>
                      <a:r>
                        <a:rPr lang="pt-BR" sz="1200">
                          <a:latin typeface="Calibri"/>
                          <a:ea typeface="Calibri"/>
                          <a:cs typeface="Calibri"/>
                          <a:sym typeface="Calibri"/>
                        </a:rPr>
                        <a:t>Masculino</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3 (75,0)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1 (12,5)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4 (33,3)</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0050">
                <a:tc>
                  <a:txBody>
                    <a:bodyPr/>
                    <a:lstStyle/>
                    <a:p>
                      <a:pPr indent="0" lvl="0" marL="0" marR="0" rtl="0" algn="l">
                        <a:lnSpc>
                          <a:spcPct val="91666"/>
                        </a:lnSpc>
                        <a:spcBef>
                          <a:spcPts val="0"/>
                        </a:spcBef>
                        <a:spcAft>
                          <a:spcPts val="0"/>
                        </a:spcAft>
                        <a:buNone/>
                      </a:pPr>
                      <a:r>
                        <a:rPr lang="pt-BR" sz="1200">
                          <a:latin typeface="Calibri"/>
                          <a:ea typeface="Calibri"/>
                          <a:cs typeface="Calibri"/>
                          <a:sym typeface="Calibri"/>
                        </a:rPr>
                        <a:t>Feminino</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1 (25,0)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7 (87,5)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8 (66,7)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420075">
                <a:tc>
                  <a:txBody>
                    <a:bodyPr/>
                    <a:lstStyle/>
                    <a:p>
                      <a:pPr indent="0" lvl="0" marL="0" marR="0" rtl="0" algn="l">
                        <a:lnSpc>
                          <a:spcPct val="91666"/>
                        </a:lnSpc>
                        <a:spcBef>
                          <a:spcPts val="0"/>
                        </a:spcBef>
                        <a:spcAft>
                          <a:spcPts val="0"/>
                        </a:spcAft>
                        <a:buNone/>
                      </a:pPr>
                      <a:r>
                        <a:rPr b="1" lang="pt-BR" sz="1200">
                          <a:latin typeface="Calibri"/>
                          <a:ea typeface="Calibri"/>
                          <a:cs typeface="Calibri"/>
                          <a:sym typeface="Calibri"/>
                        </a:rPr>
                        <a:t>Idade</a:t>
                      </a:r>
                      <a:r>
                        <a:rPr b="1" lang="pt-BR" sz="1200">
                          <a:latin typeface="Calibri"/>
                          <a:ea typeface="Calibri"/>
                          <a:cs typeface="Calibri"/>
                          <a:sym typeface="Calibri"/>
                        </a:rPr>
                        <a:t> na primeira infusão da medicação do estudo</a:t>
                      </a:r>
                      <a:r>
                        <a:rPr b="1" lang="pt-BR" sz="1200">
                          <a:latin typeface="Calibri"/>
                          <a:ea typeface="Calibri"/>
                          <a:cs typeface="Calibri"/>
                          <a:sym typeface="Calibri"/>
                        </a:rPr>
                        <a:t>, média (DP), anos</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14,5 (2,52)</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14,4 (3,07)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14,4 (2,78)</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71800">
                <a:tc>
                  <a:txBody>
                    <a:bodyPr/>
                    <a:lstStyle/>
                    <a:p>
                      <a:pPr indent="0" lvl="0" marL="0" marR="0" rtl="0" algn="l">
                        <a:lnSpc>
                          <a:spcPct val="91666"/>
                        </a:lnSpc>
                        <a:spcBef>
                          <a:spcPts val="0"/>
                        </a:spcBef>
                        <a:spcAft>
                          <a:spcPts val="0"/>
                        </a:spcAft>
                        <a:buClr>
                          <a:schemeClr val="dk1"/>
                        </a:buClr>
                        <a:buSzPts val="1200"/>
                        <a:buFont typeface="Calibri"/>
                        <a:buNone/>
                      </a:pPr>
                      <a:r>
                        <a:rPr b="1" lang="pt-BR" sz="1200">
                          <a:latin typeface="Calibri"/>
                          <a:ea typeface="Calibri"/>
                          <a:cs typeface="Calibri"/>
                          <a:sym typeface="Calibri"/>
                        </a:rPr>
                        <a:t>Raça, </a:t>
                      </a:r>
                      <a:r>
                        <a:rPr b="1" i="1" lang="pt-BR" sz="1200">
                          <a:latin typeface="Calibri"/>
                          <a:ea typeface="Calibri"/>
                          <a:cs typeface="Calibri"/>
                          <a:sym typeface="Calibri"/>
                        </a:rPr>
                        <a:t>n</a:t>
                      </a:r>
                      <a:r>
                        <a:rPr b="1" lang="pt-BR" sz="1200">
                          <a:latin typeface="Calibri"/>
                          <a:ea typeface="Calibri"/>
                          <a:cs typeface="Calibri"/>
                          <a:sym typeface="Calibri"/>
                        </a:rPr>
                        <a:t> (%)</a:t>
                      </a:r>
                      <a:endParaRPr b="1" sz="1200">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t/>
                      </a:r>
                      <a:endParaRPr b="1"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800">
                <a:tc>
                  <a:txBody>
                    <a:bodyPr/>
                    <a:lstStyle/>
                    <a:p>
                      <a:pPr indent="0" lvl="0" marL="0" marR="0" rtl="0" algn="l">
                        <a:lnSpc>
                          <a:spcPct val="91666"/>
                        </a:lnSpc>
                        <a:spcBef>
                          <a:spcPts val="0"/>
                        </a:spcBef>
                        <a:spcAft>
                          <a:spcPts val="0"/>
                        </a:spcAft>
                        <a:buNone/>
                      </a:pPr>
                      <a:r>
                        <a:rPr lang="pt-BR" sz="1200">
                          <a:latin typeface="Calibri"/>
                          <a:ea typeface="Calibri"/>
                          <a:cs typeface="Calibri"/>
                          <a:sym typeface="Calibri"/>
                        </a:rPr>
                        <a:t>Brancos</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4 (100)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3 (37,5)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b="1" lang="pt-BR" sz="1200">
                          <a:latin typeface="Calibri"/>
                          <a:ea typeface="Calibri"/>
                          <a:cs typeface="Calibri"/>
                          <a:sym typeface="Calibri"/>
                        </a:rPr>
                        <a:t>7 (58,3)</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800">
                <a:tc>
                  <a:txBody>
                    <a:bodyPr/>
                    <a:lstStyle/>
                    <a:p>
                      <a:pPr indent="0" lvl="0" marL="0" marR="0" rtl="0" algn="l">
                        <a:lnSpc>
                          <a:spcPct val="91666"/>
                        </a:lnSpc>
                        <a:spcBef>
                          <a:spcPts val="0"/>
                        </a:spcBef>
                        <a:spcAft>
                          <a:spcPts val="0"/>
                        </a:spcAft>
                        <a:buNone/>
                      </a:pPr>
                      <a:r>
                        <a:rPr lang="pt-BR" sz="1200">
                          <a:latin typeface="Calibri"/>
                          <a:ea typeface="Calibri"/>
                          <a:cs typeface="Calibri"/>
                          <a:sym typeface="Calibri"/>
                        </a:rPr>
                        <a:t>Negros/Afro-americanos</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rgbClr val="000000"/>
                        </a:buClr>
                        <a:buSzPts val="1200"/>
                        <a:buFont typeface="Arial"/>
                        <a:buNone/>
                      </a:pPr>
                      <a:r>
                        <a:rPr lang="pt-BR" sz="1200">
                          <a:latin typeface="Calibri"/>
                          <a:ea typeface="Calibri"/>
                          <a:cs typeface="Calibri"/>
                          <a:sym typeface="Calibri"/>
                        </a:rPr>
                        <a:t>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2 (25,0)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2 (16,7)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800">
                <a:tc>
                  <a:txBody>
                    <a:bodyPr/>
                    <a:lstStyle/>
                    <a:p>
                      <a:pPr indent="0" lvl="0" marL="0" marR="0" rtl="0" algn="l">
                        <a:lnSpc>
                          <a:spcPct val="91666"/>
                        </a:lnSpc>
                        <a:spcBef>
                          <a:spcPts val="0"/>
                        </a:spcBef>
                        <a:spcAft>
                          <a:spcPts val="0"/>
                        </a:spcAft>
                        <a:buClr>
                          <a:srgbClr val="000000"/>
                        </a:buClr>
                        <a:buSzPts val="1200"/>
                        <a:buFont typeface="Arial"/>
                        <a:buNone/>
                      </a:pPr>
                      <a:r>
                        <a:rPr lang="pt-BR" sz="1200">
                          <a:latin typeface="Calibri"/>
                          <a:ea typeface="Calibri"/>
                          <a:cs typeface="Calibri"/>
                          <a:sym typeface="Calibri"/>
                        </a:rPr>
                        <a:t>Outras</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1 (12,5)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1 (8,3)</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800">
                <a:tc>
                  <a:txBody>
                    <a:bodyPr/>
                    <a:lstStyle/>
                    <a:p>
                      <a:pPr indent="0" lvl="0" marL="0" marR="0" rtl="0" algn="l">
                        <a:lnSpc>
                          <a:spcPct val="91666"/>
                        </a:lnSpc>
                        <a:spcBef>
                          <a:spcPts val="0"/>
                        </a:spcBef>
                        <a:spcAft>
                          <a:spcPts val="0"/>
                        </a:spcAft>
                        <a:buNone/>
                      </a:pPr>
                      <a:r>
                        <a:rPr lang="pt-BR" sz="1200">
                          <a:latin typeface="Calibri"/>
                          <a:ea typeface="Calibri"/>
                          <a:cs typeface="Calibri"/>
                          <a:sym typeface="Calibri"/>
                        </a:rPr>
                        <a:t>Não reportada</a:t>
                      </a:r>
                      <a:endParaRPr sz="1200">
                        <a:latin typeface="Calibri"/>
                        <a:ea typeface="Calibri"/>
                        <a:cs typeface="Calibri"/>
                        <a:sym typeface="Calibri"/>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2 (25,0)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2 (16,7)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390050">
                <a:tc>
                  <a:txBody>
                    <a:bodyPr/>
                    <a:lstStyle/>
                    <a:p>
                      <a:pPr indent="0" lvl="0" marL="0" marR="0" rtl="0" algn="l">
                        <a:lnSpc>
                          <a:spcPct val="91666"/>
                        </a:lnSpc>
                        <a:spcBef>
                          <a:spcPts val="0"/>
                        </a:spcBef>
                        <a:spcAft>
                          <a:spcPts val="0"/>
                        </a:spcAft>
                        <a:buClr>
                          <a:schemeClr val="dk1"/>
                        </a:buClr>
                        <a:buSzPts val="1200"/>
                        <a:buFont typeface="Calibri"/>
                        <a:buNone/>
                      </a:pPr>
                      <a:r>
                        <a:rPr b="1" lang="pt-BR" sz="1200">
                          <a:latin typeface="Calibri"/>
                          <a:ea typeface="Calibri"/>
                          <a:cs typeface="Calibri"/>
                          <a:sym typeface="Calibri"/>
                        </a:rPr>
                        <a:t>Etnia, </a:t>
                      </a:r>
                      <a:r>
                        <a:rPr b="1" i="1" lang="pt-BR" sz="1200">
                          <a:latin typeface="Calibri"/>
                          <a:ea typeface="Calibri"/>
                          <a:cs typeface="Calibri"/>
                          <a:sym typeface="Calibri"/>
                        </a:rPr>
                        <a:t>n</a:t>
                      </a:r>
                      <a:r>
                        <a:rPr b="1" lang="pt-BR" sz="1200">
                          <a:latin typeface="Calibri"/>
                          <a:ea typeface="Calibri"/>
                          <a:cs typeface="Calibri"/>
                          <a:sym typeface="Calibri"/>
                        </a:rPr>
                        <a:t> (%)</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1666"/>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1666"/>
                        </a:lnSpc>
                        <a:spcBef>
                          <a:spcPts val="0"/>
                        </a:spcBef>
                        <a:spcAft>
                          <a:spcPts val="0"/>
                        </a:spcAft>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0050">
                <a:tc>
                  <a:txBody>
                    <a:bodyPr/>
                    <a:lstStyle/>
                    <a:p>
                      <a:pPr indent="0" lvl="0" marL="0" marR="0" rtl="0" algn="l">
                        <a:lnSpc>
                          <a:spcPct val="91666"/>
                        </a:lnSpc>
                        <a:spcBef>
                          <a:spcPts val="0"/>
                        </a:spcBef>
                        <a:spcAft>
                          <a:spcPts val="0"/>
                        </a:spcAft>
                        <a:buNone/>
                      </a:pPr>
                      <a:r>
                        <a:rPr lang="pt-BR" sz="1200">
                          <a:solidFill>
                            <a:schemeClr val="dk1"/>
                          </a:solidFill>
                          <a:latin typeface="Calibri"/>
                          <a:ea typeface="Calibri"/>
                          <a:cs typeface="Calibri"/>
                          <a:sym typeface="Calibri"/>
                        </a:rPr>
                        <a:t>Não hispânicos ou latinos</a:t>
                      </a:r>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b="0" lang="pt-BR" sz="1200">
                          <a:latin typeface="Calibri"/>
                          <a:ea typeface="Calibri"/>
                          <a:cs typeface="Calibri"/>
                          <a:sym typeface="Calibri"/>
                        </a:rPr>
                        <a:t>4 (100)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b="0" lang="pt-BR" sz="1200">
                          <a:latin typeface="Calibri"/>
                          <a:ea typeface="Calibri"/>
                          <a:cs typeface="Calibri"/>
                          <a:sym typeface="Calibri"/>
                        </a:rPr>
                        <a:t>6 (75,0)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b="0" lang="pt-BR" sz="1200">
                          <a:latin typeface="Calibri"/>
                          <a:ea typeface="Calibri"/>
                          <a:cs typeface="Calibri"/>
                          <a:sym typeface="Calibri"/>
                        </a:rPr>
                        <a:t>10 (83,3)</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270050">
                <a:tc>
                  <a:txBody>
                    <a:bodyPr/>
                    <a:lstStyle/>
                    <a:p>
                      <a:pPr indent="4763" lvl="0" marL="0" marR="0" rtl="0" algn="l">
                        <a:lnSpc>
                          <a:spcPct val="91666"/>
                        </a:lnSpc>
                        <a:spcBef>
                          <a:spcPts val="0"/>
                        </a:spcBef>
                        <a:spcAft>
                          <a:spcPts val="0"/>
                        </a:spcAft>
                        <a:buNone/>
                      </a:pPr>
                      <a:r>
                        <a:rPr b="1" lang="pt-BR" sz="1200">
                          <a:latin typeface="Calibri"/>
                          <a:ea typeface="Calibri"/>
                          <a:cs typeface="Calibri"/>
                          <a:sym typeface="Calibri"/>
                        </a:rPr>
                        <a:t>Peso corporal, média (DP), kg</a:t>
                      </a:r>
                      <a:endParaRPr b="1" sz="1200">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56,43 (13,381)</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56,25 (12,247)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56,31 (12,012)</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71800">
                <a:tc>
                  <a:txBody>
                    <a:bodyPr/>
                    <a:lstStyle/>
                    <a:p>
                      <a:pPr indent="0" lvl="0" marL="0" marR="0" rtl="0" algn="l">
                        <a:lnSpc>
                          <a:spcPct val="91666"/>
                        </a:lnSpc>
                        <a:spcBef>
                          <a:spcPts val="0"/>
                        </a:spcBef>
                        <a:spcAft>
                          <a:spcPts val="0"/>
                        </a:spcAft>
                        <a:buNone/>
                      </a:pPr>
                      <a:r>
                        <a:rPr b="1" lang="pt-BR" sz="1200">
                          <a:latin typeface="Calibri"/>
                          <a:ea typeface="Calibri"/>
                          <a:cs typeface="Calibri"/>
                          <a:sym typeface="Calibri"/>
                        </a:rPr>
                        <a:t>Estatura, média (DP), cm</a:t>
                      </a:r>
                      <a:endParaRPr b="1" sz="1200">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163,25 (13,574)</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160,99 (9,369)</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161,74 (10,361)</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271800">
                <a:tc>
                  <a:txBody>
                    <a:bodyPr/>
                    <a:lstStyle/>
                    <a:p>
                      <a:pPr indent="-142875" lvl="0" marL="228600" marR="0" rtl="0" algn="l">
                        <a:lnSpc>
                          <a:spcPct val="91666"/>
                        </a:lnSpc>
                        <a:spcBef>
                          <a:spcPts val="0"/>
                        </a:spcBef>
                        <a:spcAft>
                          <a:spcPts val="0"/>
                        </a:spcAft>
                        <a:buNone/>
                      </a:pPr>
                      <a:r>
                        <a:rPr b="1" lang="pt-BR" sz="1200">
                          <a:latin typeface="Calibri"/>
                          <a:ea typeface="Calibri"/>
                          <a:cs typeface="Calibri"/>
                          <a:sym typeface="Calibri"/>
                        </a:rPr>
                        <a:t>IMC, média (DP), kg/m</a:t>
                      </a:r>
                      <a:r>
                        <a:rPr b="1" baseline="30000" lang="pt-BR" sz="1200">
                          <a:latin typeface="Calibri"/>
                          <a:ea typeface="Calibri"/>
                          <a:cs typeface="Calibri"/>
                          <a:sym typeface="Calibri"/>
                        </a:rPr>
                        <a:t>2</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20,98 (3,065)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21,45 (2,756)</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Clr>
                          <a:schemeClr val="dk1"/>
                        </a:buClr>
                        <a:buSzPts val="1200"/>
                        <a:buFont typeface="Calibri"/>
                        <a:buNone/>
                      </a:pPr>
                      <a:r>
                        <a:rPr lang="pt-BR" sz="1200">
                          <a:latin typeface="Calibri"/>
                          <a:ea typeface="Calibri"/>
                          <a:cs typeface="Calibri"/>
                          <a:sym typeface="Calibri"/>
                        </a:rPr>
                        <a:t>21,29 (2,729)</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329"/>
                                        </p:tgtEl>
                                        <p:attrNameLst>
                                          <p:attrName>style.visibility</p:attrName>
                                        </p:attrNameLst>
                                      </p:cBhvr>
                                      <p:to>
                                        <p:strVal val="visible"/>
                                      </p:to>
                                    </p:set>
                                    <p:animEffect filter="fade" transition="in">
                                      <p:cBhvr>
                                        <p:cTn dur="500"/>
                                        <p:tgtEl>
                                          <p:spTgt spid="12329"/>
                                        </p:tgtEl>
                                      </p:cBhvr>
                                    </p:animEffect>
                                  </p:childTnLst>
                                </p:cTn>
                              </p:par>
                              <p:par>
                                <p:cTn fill="hold" nodeType="withEffect" presetClass="entr" presetID="23" presetSubtype="16">
                                  <p:stCondLst>
                                    <p:cond delay="500"/>
                                  </p:stCondLst>
                                  <p:childTnLst>
                                    <p:set>
                                      <p:cBhvr>
                                        <p:cTn dur="1" fill="hold">
                                          <p:stCondLst>
                                            <p:cond delay="0"/>
                                          </p:stCondLst>
                                        </p:cTn>
                                        <p:tgtEl>
                                          <p:spTgt spid="12330"/>
                                        </p:tgtEl>
                                        <p:attrNameLst>
                                          <p:attrName>style.visibility</p:attrName>
                                        </p:attrNameLst>
                                      </p:cBhvr>
                                      <p:to>
                                        <p:strVal val="visible"/>
                                      </p:to>
                                    </p:set>
                                    <p:anim calcmode="lin" valueType="num">
                                      <p:cBhvr additive="base">
                                        <p:cTn dur="500"/>
                                        <p:tgtEl>
                                          <p:spTgt spid="12330"/>
                                        </p:tgtEl>
                                        <p:attrNameLst>
                                          <p:attrName>ppt_w</p:attrName>
                                        </p:attrNameLst>
                                      </p:cBhvr>
                                      <p:tavLst>
                                        <p:tav fmla="" tm="0">
                                          <p:val>
                                            <p:strVal val="0"/>
                                          </p:val>
                                        </p:tav>
                                        <p:tav fmla="" tm="100000">
                                          <p:val>
                                            <p:strVal val="#ppt_w"/>
                                          </p:val>
                                        </p:tav>
                                      </p:tavLst>
                                    </p:anim>
                                    <p:anim calcmode="lin" valueType="num">
                                      <p:cBhvr additive="base">
                                        <p:cTn dur="500"/>
                                        <p:tgtEl>
                                          <p:spTgt spid="1233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2331"/>
                                        </p:tgtEl>
                                        <p:attrNameLst>
                                          <p:attrName>style.visibility</p:attrName>
                                        </p:attrNameLst>
                                      </p:cBhvr>
                                      <p:to>
                                        <p:strVal val="visible"/>
                                      </p:to>
                                    </p:set>
                                    <p:anim calcmode="lin" valueType="num">
                                      <p:cBhvr additive="base">
                                        <p:cTn dur="500"/>
                                        <p:tgtEl>
                                          <p:spTgt spid="12331"/>
                                        </p:tgtEl>
                                        <p:attrNameLst>
                                          <p:attrName>ppt_w</p:attrName>
                                        </p:attrNameLst>
                                      </p:cBhvr>
                                      <p:tavLst>
                                        <p:tav fmla="" tm="0">
                                          <p:val>
                                            <p:strVal val="0"/>
                                          </p:val>
                                        </p:tav>
                                        <p:tav fmla="" tm="100000">
                                          <p:val>
                                            <p:strVal val="#ppt_w"/>
                                          </p:val>
                                        </p:tav>
                                      </p:tavLst>
                                    </p:anim>
                                    <p:anim calcmode="lin" valueType="num">
                                      <p:cBhvr additive="base">
                                        <p:cTn dur="500"/>
                                        <p:tgtEl>
                                          <p:spTgt spid="1233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2332"/>
                                        </p:tgtEl>
                                        <p:attrNameLst>
                                          <p:attrName>style.visibility</p:attrName>
                                        </p:attrNameLst>
                                      </p:cBhvr>
                                      <p:to>
                                        <p:strVal val="visible"/>
                                      </p:to>
                                    </p:set>
                                    <p:anim calcmode="lin" valueType="num">
                                      <p:cBhvr additive="base">
                                        <p:cTn dur="500"/>
                                        <p:tgtEl>
                                          <p:spTgt spid="12332"/>
                                        </p:tgtEl>
                                        <p:attrNameLst>
                                          <p:attrName>ppt_w</p:attrName>
                                        </p:attrNameLst>
                                      </p:cBhvr>
                                      <p:tavLst>
                                        <p:tav fmla="" tm="0">
                                          <p:val>
                                            <p:strVal val="0"/>
                                          </p:val>
                                        </p:tav>
                                        <p:tav fmla="" tm="100000">
                                          <p:val>
                                            <p:strVal val="#ppt_w"/>
                                          </p:val>
                                        </p:tav>
                                      </p:tavLst>
                                    </p:anim>
                                    <p:anim calcmode="lin" valueType="num">
                                      <p:cBhvr additive="base">
                                        <p:cTn dur="500"/>
                                        <p:tgtEl>
                                          <p:spTgt spid="12332"/>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500"/>
                                  </p:stCondLst>
                                  <p:childTnLst>
                                    <p:set>
                                      <p:cBhvr>
                                        <p:cTn dur="1" fill="hold">
                                          <p:stCondLst>
                                            <p:cond delay="0"/>
                                          </p:stCondLst>
                                        </p:cTn>
                                        <p:tgtEl>
                                          <p:spTgt spid="12336"/>
                                        </p:tgtEl>
                                        <p:attrNameLst>
                                          <p:attrName>style.visibility</p:attrName>
                                        </p:attrNameLst>
                                      </p:cBhvr>
                                      <p:to>
                                        <p:strVal val="visible"/>
                                      </p:to>
                                    </p:set>
                                    <p:animEffect filter="fade" transition="in">
                                      <p:cBhvr>
                                        <p:cTn dur="500"/>
                                        <p:tgtEl>
                                          <p:spTgt spid="1233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41" name="Shape 12341"/>
        <p:cNvGrpSpPr/>
        <p:nvPr/>
      </p:nvGrpSpPr>
      <p:grpSpPr>
        <a:xfrm>
          <a:off x="0" y="0"/>
          <a:ext cx="0" cy="0"/>
          <a:chOff x="0" y="0"/>
          <a:chExt cx="0" cy="0"/>
        </a:xfrm>
      </p:grpSpPr>
      <p:sp>
        <p:nvSpPr>
          <p:cNvPr id="12342" name="Google Shape;12342;p198"/>
          <p:cNvSpPr/>
          <p:nvPr/>
        </p:nvSpPr>
        <p:spPr>
          <a:xfrm flipH="1">
            <a:off x="914396" y="1694391"/>
            <a:ext cx="10315578" cy="431270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343" name="Google Shape;12343;p198"/>
          <p:cNvSpPr/>
          <p:nvPr/>
        </p:nvSpPr>
        <p:spPr>
          <a:xfrm>
            <a:off x="5474259" y="1543812"/>
            <a:ext cx="2567124" cy="578065"/>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344" name="Google Shape;12344;p198"/>
          <p:cNvSpPr/>
          <p:nvPr/>
        </p:nvSpPr>
        <p:spPr>
          <a:xfrm>
            <a:off x="8701782" y="1543812"/>
            <a:ext cx="2235201" cy="578065"/>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345" name="Google Shape;12345;p198"/>
          <p:cNvSpPr txBox="1"/>
          <p:nvPr/>
        </p:nvSpPr>
        <p:spPr>
          <a:xfrm>
            <a:off x="296269" y="385036"/>
            <a:ext cx="117814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Estudo pediátrico fase III com ravulizumabe: </a:t>
            </a:r>
            <a:br>
              <a:rPr b="1" lang="pt-BR" sz="2800">
                <a:solidFill>
                  <a:schemeClr val="accent1"/>
                </a:solidFill>
                <a:latin typeface="Lustria"/>
                <a:ea typeface="Lustria"/>
                <a:cs typeface="Lustria"/>
                <a:sym typeface="Lustria"/>
              </a:rPr>
            </a:br>
            <a:r>
              <a:rPr b="1" lang="pt-BR" sz="2800">
                <a:solidFill>
                  <a:schemeClr val="accent1"/>
                </a:solidFill>
                <a:latin typeface="Lustria"/>
                <a:ea typeface="Lustria"/>
                <a:cs typeface="Lustria"/>
                <a:sym typeface="Lustria"/>
              </a:rPr>
              <a:t>Histórico e características da doença (população total do estudo)</a:t>
            </a:r>
            <a:r>
              <a:rPr b="1" baseline="30000" lang="pt-BR" sz="2800">
                <a:solidFill>
                  <a:schemeClr val="accent1"/>
                </a:solidFill>
                <a:latin typeface="Lustria"/>
                <a:ea typeface="Lustria"/>
                <a:cs typeface="Lustria"/>
                <a:sym typeface="Lustria"/>
              </a:rPr>
              <a:t>1</a:t>
            </a:r>
            <a:endParaRPr/>
          </a:p>
        </p:txBody>
      </p:sp>
      <p:sp>
        <p:nvSpPr>
          <p:cNvPr id="12346" name="Google Shape;12346;p19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Observações: As porcentagens baseiam-se no numero total de pacientes de cada coorte. Tamanho dos clones totais de hemácias, granulócitos e monócitos = soma dos tamanhos de clones das hemácias, granulócitos e monócitos dos tipos II e III, respectivamente. †Outro método exclui a citometria de fluxo, o teste de Ham e o teste de hemólise com sacarose. ‡n=3. §n=6</a:t>
            </a:r>
            <a:endParaRPr/>
          </a:p>
          <a:p>
            <a:pPr indent="0" lvl="0" marL="0" rtl="0" algn="l">
              <a:lnSpc>
                <a:spcPct val="90000"/>
              </a:lnSpc>
              <a:spcBef>
                <a:spcPts val="300"/>
              </a:spcBef>
              <a:spcAft>
                <a:spcPts val="0"/>
              </a:spcAft>
              <a:buClr>
                <a:schemeClr val="dk1"/>
              </a:buClr>
              <a:buSzPts val="800"/>
              <a:buNone/>
            </a:pPr>
            <a:r>
              <a:rPr lang="pt-BR"/>
              <a:t>Abreviações: HPN = hemoglobinúria paroxística noturna; DP = desvio padrão. </a:t>
            </a:r>
            <a:endParaRPr/>
          </a:p>
          <a:p>
            <a:pPr indent="0" lvl="0" marL="0" rtl="0" algn="l">
              <a:lnSpc>
                <a:spcPct val="90000"/>
              </a:lnSpc>
              <a:spcBef>
                <a:spcPts val="300"/>
              </a:spcBef>
              <a:spcAft>
                <a:spcPts val="0"/>
              </a:spcAft>
              <a:buClr>
                <a:schemeClr val="dk1"/>
              </a:buClr>
              <a:buSzPts val="800"/>
              <a:buNone/>
            </a:pPr>
            <a:r>
              <a:rPr lang="pt-BR"/>
              <a:t>Referências: 1. Alexion. Dados de arquivo. DOF-PNH-ULT-002. </a:t>
            </a:r>
            <a:endParaRPr/>
          </a:p>
        </p:txBody>
      </p:sp>
      <p:sp>
        <p:nvSpPr>
          <p:cNvPr id="12347" name="Google Shape;12347;p198"/>
          <p:cNvSpPr txBox="1"/>
          <p:nvPr/>
        </p:nvSpPr>
        <p:spPr>
          <a:xfrm>
            <a:off x="296269" y="1022624"/>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ALXN1210-PNH-304</a:t>
            </a:r>
            <a:endParaRPr/>
          </a:p>
        </p:txBody>
      </p:sp>
      <p:graphicFrame>
        <p:nvGraphicFramePr>
          <p:cNvPr id="12348" name="Google Shape;12348;p198"/>
          <p:cNvGraphicFramePr/>
          <p:nvPr/>
        </p:nvGraphicFramePr>
        <p:xfrm>
          <a:off x="1179247" y="1624391"/>
          <a:ext cx="3000000" cy="3000000"/>
        </p:xfrm>
        <a:graphic>
          <a:graphicData uri="http://schemas.openxmlformats.org/drawingml/2006/table">
            <a:tbl>
              <a:tblPr bandRow="1" firstRow="1">
                <a:noFill/>
                <a:tableStyleId>{22974F62-E6E8-4F24-A12B-32CE1C81E89C}</a:tableStyleId>
              </a:tblPr>
              <a:tblGrid>
                <a:gridCol w="3656125"/>
                <a:gridCol w="3835400"/>
                <a:gridCol w="2266225"/>
              </a:tblGrid>
              <a:tr h="422800">
                <a:tc>
                  <a:txBody>
                    <a:bodyPr/>
                    <a:lstStyle/>
                    <a:p>
                      <a:pPr indent="0" lvl="0" marL="0" marR="0" rtl="0" algn="l">
                        <a:lnSpc>
                          <a:spcPct val="91666"/>
                        </a:lnSpc>
                        <a:spcBef>
                          <a:spcPts val="0"/>
                        </a:spcBef>
                        <a:spcAft>
                          <a:spcPts val="0"/>
                        </a:spcAft>
                        <a:buClr>
                          <a:srgbClr val="000000"/>
                        </a:buClr>
                        <a:buSzPts val="1200"/>
                        <a:buFont typeface="Arial"/>
                        <a:buNone/>
                      </a:pPr>
                      <a:r>
                        <a:rPr lang="pt-BR" sz="1200" u="none" cap="none" strike="noStrike">
                          <a:solidFill>
                            <a:schemeClr val="dk1"/>
                          </a:solidFill>
                          <a:latin typeface="Calibri"/>
                          <a:ea typeface="Calibri"/>
                          <a:cs typeface="Calibri"/>
                          <a:sym typeface="Calibri"/>
                        </a:rPr>
                        <a:t>Característica</a:t>
                      </a:r>
                      <a:endParaRPr b="1" i="0" sz="1200" u="none" cap="none" strike="noStrike">
                        <a:solidFill>
                          <a:schemeClr val="dk1"/>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Virgens de tratamento</a:t>
                      </a:r>
                      <a:endParaRPr/>
                    </a:p>
                    <a:p>
                      <a:pPr indent="0" lvl="0" marL="0" marR="0" rtl="0" algn="ctr">
                        <a:lnSpc>
                          <a:spcPct val="91666"/>
                        </a:lnSpc>
                        <a:spcBef>
                          <a:spcPts val="0"/>
                        </a:spcBef>
                        <a:spcAft>
                          <a:spcPts val="0"/>
                        </a:spcAft>
                        <a:buNone/>
                      </a:pPr>
                      <a:r>
                        <a:rPr lang="pt-BR" sz="1200">
                          <a:latin typeface="Calibri"/>
                          <a:ea typeface="Calibri"/>
                          <a:cs typeface="Calibri"/>
                          <a:sym typeface="Calibri"/>
                        </a:rPr>
                        <a:t>com inibidor do complemento (</a:t>
                      </a:r>
                      <a:r>
                        <a:rPr i="1" lang="pt-BR" sz="1200">
                          <a:latin typeface="Calibri"/>
                          <a:ea typeface="Calibri"/>
                          <a:cs typeface="Calibri"/>
                          <a:sym typeface="Calibri"/>
                        </a:rPr>
                        <a:t>n</a:t>
                      </a:r>
                      <a:r>
                        <a:rPr lang="pt-BR" sz="1200">
                          <a:latin typeface="Calibri"/>
                          <a:ea typeface="Calibri"/>
                          <a:cs typeface="Calibri"/>
                          <a:sym typeface="Calibri"/>
                        </a:rPr>
                        <a:t>=4)</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Previamente tratados</a:t>
                      </a:r>
                      <a:endParaRPr/>
                    </a:p>
                    <a:p>
                      <a:pPr indent="0" lvl="0" marL="0" marR="0" rtl="0" algn="ctr">
                        <a:lnSpc>
                          <a:spcPct val="91666"/>
                        </a:lnSpc>
                        <a:spcBef>
                          <a:spcPts val="0"/>
                        </a:spcBef>
                        <a:spcAft>
                          <a:spcPts val="0"/>
                        </a:spcAft>
                        <a:buNone/>
                      </a:pPr>
                      <a:r>
                        <a:rPr lang="pt-BR" sz="1200">
                          <a:latin typeface="Calibri"/>
                          <a:ea typeface="Calibri"/>
                          <a:cs typeface="Calibri"/>
                          <a:sym typeface="Calibri"/>
                        </a:rPr>
                        <a:t>com eculizumabe</a:t>
                      </a:r>
                      <a:r>
                        <a:rPr lang="pt-BR" sz="1200">
                          <a:latin typeface="Calibri"/>
                          <a:ea typeface="Calibri"/>
                          <a:cs typeface="Calibri"/>
                          <a:sym typeface="Calibri"/>
                        </a:rPr>
                        <a:t> </a:t>
                      </a:r>
                      <a:r>
                        <a:rPr lang="pt-BR" sz="1200">
                          <a:latin typeface="Calibri"/>
                          <a:ea typeface="Calibri"/>
                          <a:cs typeface="Calibri"/>
                          <a:sym typeface="Calibri"/>
                        </a:rPr>
                        <a:t>(</a:t>
                      </a:r>
                      <a:r>
                        <a:rPr i="1" lang="pt-BR" sz="1200">
                          <a:latin typeface="Calibri"/>
                          <a:ea typeface="Calibri"/>
                          <a:cs typeface="Calibri"/>
                          <a:sym typeface="Calibri"/>
                        </a:rPr>
                        <a:t>n</a:t>
                      </a:r>
                      <a:r>
                        <a:rPr lang="pt-BR" sz="1200">
                          <a:latin typeface="Calibri"/>
                          <a:ea typeface="Calibri"/>
                          <a:cs typeface="Calibri"/>
                          <a:sym typeface="Calibri"/>
                        </a:rPr>
                        <a:t>=8)</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12349" name="Google Shape;12349;p198"/>
          <p:cNvGraphicFramePr/>
          <p:nvPr/>
        </p:nvGraphicFramePr>
        <p:xfrm>
          <a:off x="1133637" y="2142142"/>
          <a:ext cx="3000000" cy="3000000"/>
        </p:xfrm>
        <a:graphic>
          <a:graphicData uri="http://schemas.openxmlformats.org/drawingml/2006/table">
            <a:tbl>
              <a:tblPr bandRow="1" firstRow="1">
                <a:noFill/>
                <a:tableStyleId>{22974F62-E6E8-4F24-A12B-32CE1C81E89C}</a:tableStyleId>
              </a:tblPr>
              <a:tblGrid>
                <a:gridCol w="3811875"/>
                <a:gridCol w="3572850"/>
                <a:gridCol w="2540000"/>
              </a:tblGrid>
              <a:tr h="40170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Idade na época do diagnóstico de HPN, média (DP), anos</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13,8 (2,75)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12,3 (3,11)</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32705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Método do diagnóstico inicial de HPN,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sz="12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t/>
                      </a:r>
                      <a:endParaRPr sz="12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7050">
                <a:tc>
                  <a:txBody>
                    <a:bodyPr/>
                    <a:lstStyle/>
                    <a:p>
                      <a:pPr indent="0" lvl="0" marL="0" marR="0" rtl="0" algn="l">
                        <a:lnSpc>
                          <a:spcPct val="100000"/>
                        </a:lnSpc>
                        <a:spcBef>
                          <a:spcPts val="0"/>
                        </a:spcBef>
                        <a:spcAft>
                          <a:spcPts val="0"/>
                        </a:spcAft>
                        <a:buNone/>
                      </a:pPr>
                      <a:r>
                        <a:rPr lang="pt-BR" sz="1200">
                          <a:solidFill>
                            <a:schemeClr val="dk1"/>
                          </a:solidFill>
                          <a:latin typeface="Calibri"/>
                          <a:ea typeface="Calibri"/>
                          <a:cs typeface="Calibri"/>
                          <a:sym typeface="Calibri"/>
                        </a:rPr>
                        <a:t>Citometria de fluxo</a:t>
                      </a:r>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4 (100)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7 (87,5)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90750">
                <a:tc>
                  <a:txBody>
                    <a:bodyPr/>
                    <a:lstStyle/>
                    <a:p>
                      <a:pPr indent="0" lvl="0" marL="0" marR="0" rtl="0" algn="l">
                        <a:lnSpc>
                          <a:spcPct val="100000"/>
                        </a:lnSpc>
                        <a:spcBef>
                          <a:spcPts val="0"/>
                        </a:spcBef>
                        <a:spcAft>
                          <a:spcPts val="0"/>
                        </a:spcAft>
                        <a:buNone/>
                      </a:pPr>
                      <a:r>
                        <a:rPr lang="pt-BR" sz="1200">
                          <a:solidFill>
                            <a:schemeClr val="dk1"/>
                          </a:solidFill>
                          <a:latin typeface="Calibri"/>
                          <a:ea typeface="Calibri"/>
                          <a:cs typeface="Calibri"/>
                          <a:sym typeface="Calibri"/>
                        </a:rPr>
                        <a:t>Outro</a:t>
                      </a:r>
                      <a:r>
                        <a:rPr baseline="30000" lang="pt-BR" sz="1200">
                          <a:solidFill>
                            <a:schemeClr val="dk1"/>
                          </a:solidFill>
                          <a:latin typeface="Calibri"/>
                          <a:ea typeface="Calibri"/>
                          <a:cs typeface="Calibri"/>
                          <a:sym typeface="Calibri"/>
                        </a:rPr>
                        <a:t>†</a:t>
                      </a:r>
                      <a:endParaRPr/>
                    </a:p>
                  </a:txBody>
                  <a:tcPr marT="60950" marB="60950" marR="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 (12,5)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40170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Anos entre o diagnóstico e o consentimento</a:t>
                      </a:r>
                      <a:r>
                        <a:rPr b="1" lang="pt-BR" sz="1200">
                          <a:solidFill>
                            <a:schemeClr val="dk1"/>
                          </a:solidFill>
                          <a:latin typeface="Calibri"/>
                          <a:ea typeface="Calibri"/>
                          <a:cs typeface="Calibri"/>
                          <a:sym typeface="Calibri"/>
                        </a:rPr>
                        <a:t> esclarecido</a:t>
                      </a:r>
                      <a:r>
                        <a:rPr b="1" lang="pt-BR" sz="1200">
                          <a:solidFill>
                            <a:schemeClr val="dk1"/>
                          </a:solidFill>
                          <a:latin typeface="Calibri"/>
                          <a:ea typeface="Calibri"/>
                          <a:cs typeface="Calibri"/>
                          <a:sym typeface="Calibri"/>
                        </a:rPr>
                        <a:t>, média (DP)</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0,88 (1,617)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2,01 (0,999)</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327050">
                <a:tc>
                  <a:txBody>
                    <a:bodyPr/>
                    <a:lstStyle/>
                    <a:p>
                      <a:pPr indent="0" lvl="0" marL="0" marR="0" rtl="0" algn="l">
                        <a:lnSpc>
                          <a:spcPct val="100000"/>
                        </a:lnSpc>
                        <a:spcBef>
                          <a:spcPts val="0"/>
                        </a:spcBef>
                        <a:spcAft>
                          <a:spcPts val="0"/>
                        </a:spcAft>
                        <a:buNone/>
                      </a:pPr>
                      <a:r>
                        <a:rPr b="1" lang="pt-BR" sz="1200">
                          <a:solidFill>
                            <a:schemeClr val="dk1"/>
                          </a:solidFill>
                          <a:latin typeface="Calibri"/>
                          <a:ea typeface="Calibri"/>
                          <a:cs typeface="Calibri"/>
                          <a:sym typeface="Calibri"/>
                        </a:rPr>
                        <a:t>Tamanho basal do clone de HPN, média (DP), %</a:t>
                      </a:r>
                      <a:endParaRPr b="1" sz="1200">
                        <a:solidFill>
                          <a:schemeClr val="dk1"/>
                        </a:solidFill>
                        <a:latin typeface="Calibri"/>
                        <a:ea typeface="Calibri"/>
                        <a:cs typeface="Calibri"/>
                        <a:sym typeface="Calibri"/>
                      </a:endParaRPr>
                    </a:p>
                  </a:txBody>
                  <a:tcPr marT="60950" marB="60950" marR="36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sz="12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t/>
                      </a:r>
                      <a:endParaRPr sz="12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7050">
                <a:tc>
                  <a:txBody>
                    <a:bodyPr/>
                    <a:lstStyle/>
                    <a:p>
                      <a:pPr indent="4763" lvl="0" marL="0" marR="0" rtl="0" algn="l">
                        <a:lnSpc>
                          <a:spcPct val="100000"/>
                        </a:lnSpc>
                        <a:spcBef>
                          <a:spcPts val="0"/>
                        </a:spcBef>
                        <a:spcAft>
                          <a:spcPts val="0"/>
                        </a:spcAft>
                        <a:buNone/>
                      </a:pPr>
                      <a:r>
                        <a:rPr lang="pt-BR" sz="1200">
                          <a:solidFill>
                            <a:schemeClr val="dk1"/>
                          </a:solidFill>
                          <a:latin typeface="Calibri"/>
                          <a:ea typeface="Calibri"/>
                          <a:cs typeface="Calibri"/>
                          <a:sym typeface="Calibri"/>
                        </a:rPr>
                        <a:t>Hemácias tipo II</a:t>
                      </a:r>
                      <a:endParaRPr b="0" sz="1200">
                        <a:solidFill>
                          <a:schemeClr val="dk1"/>
                        </a:solidFill>
                        <a:latin typeface="Calibri"/>
                        <a:ea typeface="Calibri"/>
                        <a:cs typeface="Calibri"/>
                        <a:sym typeface="Calibri"/>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pt-BR" sz="1200">
                          <a:solidFill>
                            <a:schemeClr val="dk1"/>
                          </a:solidFill>
                          <a:latin typeface="Calibri"/>
                          <a:ea typeface="Calibri"/>
                          <a:cs typeface="Calibri"/>
                          <a:sym typeface="Calibri"/>
                        </a:rPr>
                        <a:t>15,47 (22,531)</a:t>
                      </a:r>
                      <a:r>
                        <a:rPr baseline="30000" lang="pt-BR" sz="1200">
                          <a:solidFill>
                            <a:schemeClr val="dk1"/>
                          </a:solidFill>
                          <a:latin typeface="Calibri"/>
                          <a:ea typeface="Calibri"/>
                          <a:cs typeface="Calibri"/>
                          <a:sym typeface="Calibri"/>
                        </a:rPr>
                        <a:t>‡</a:t>
                      </a:r>
                      <a:endParaRPr sz="12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10,57 (16,408)</a:t>
                      </a:r>
                      <a:r>
                        <a:rPr baseline="30000" lang="pt-BR" sz="1200">
                          <a:solidFill>
                            <a:schemeClr val="dk1"/>
                          </a:solidFill>
                          <a:latin typeface="Calibri"/>
                          <a:ea typeface="Calibri"/>
                          <a:cs typeface="Calibri"/>
                          <a:sym typeface="Calibri"/>
                        </a:rPr>
                        <a:t>§</a:t>
                      </a:r>
                      <a:endParaRPr sz="12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7050">
                <a:tc>
                  <a:txBody>
                    <a:bodyPr/>
                    <a:lstStyle/>
                    <a:p>
                      <a:pPr indent="0" lvl="0" marL="0" marR="0" rtl="0" algn="l">
                        <a:lnSpc>
                          <a:spcPct val="100000"/>
                        </a:lnSpc>
                        <a:spcBef>
                          <a:spcPts val="0"/>
                        </a:spcBef>
                        <a:spcAft>
                          <a:spcPts val="0"/>
                        </a:spcAft>
                        <a:buNone/>
                      </a:pPr>
                      <a:r>
                        <a:rPr lang="pt-BR" sz="1200">
                          <a:solidFill>
                            <a:schemeClr val="dk1"/>
                          </a:solidFill>
                          <a:latin typeface="Calibri"/>
                          <a:ea typeface="Calibri"/>
                          <a:cs typeface="Calibri"/>
                          <a:sym typeface="Calibri"/>
                        </a:rPr>
                        <a:t>Hemácias tipo III</a:t>
                      </a:r>
                      <a:endParaRPr b="0" baseline="30000" sz="1200">
                        <a:solidFill>
                          <a:schemeClr val="dk1"/>
                        </a:solidFill>
                        <a:latin typeface="Calibri"/>
                        <a:ea typeface="Calibri"/>
                        <a:cs typeface="Calibri"/>
                        <a:sym typeface="Calibri"/>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14,00 (6,616)</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54,51 (22,192)</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7050">
                <a:tc>
                  <a:txBody>
                    <a:bodyPr/>
                    <a:lstStyle/>
                    <a:p>
                      <a:pPr indent="0" lvl="0" marL="0" marR="0" rtl="0" algn="l">
                        <a:lnSpc>
                          <a:spcPct val="100000"/>
                        </a:lnSpc>
                        <a:spcBef>
                          <a:spcPts val="0"/>
                        </a:spcBef>
                        <a:spcAft>
                          <a:spcPts val="0"/>
                        </a:spcAft>
                        <a:buNone/>
                      </a:pPr>
                      <a:r>
                        <a:rPr lang="pt-BR" sz="1200">
                          <a:solidFill>
                            <a:schemeClr val="dk1"/>
                          </a:solidFill>
                          <a:latin typeface="Calibri"/>
                          <a:ea typeface="Calibri"/>
                          <a:cs typeface="Calibri"/>
                          <a:sym typeface="Calibri"/>
                        </a:rPr>
                        <a:t>Total de hemácias</a:t>
                      </a:r>
                      <a:endParaRPr b="0" sz="1200">
                        <a:solidFill>
                          <a:schemeClr val="dk1"/>
                        </a:solidFill>
                        <a:latin typeface="Calibri"/>
                        <a:ea typeface="Calibri"/>
                        <a:cs typeface="Calibri"/>
                        <a:sym typeface="Calibri"/>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29,00 (30,269)</a:t>
                      </a:r>
                      <a:r>
                        <a:rPr baseline="30000" lang="pt-BR" sz="1200">
                          <a:solidFill>
                            <a:schemeClr val="dk1"/>
                          </a:solidFill>
                          <a:latin typeface="Calibri"/>
                          <a:ea typeface="Calibri"/>
                          <a:cs typeface="Calibri"/>
                          <a:sym typeface="Calibri"/>
                        </a:rPr>
                        <a:t>‡</a:t>
                      </a:r>
                      <a:endParaRPr sz="12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65,65 (22,714)</a:t>
                      </a:r>
                      <a:r>
                        <a:rPr baseline="30000" lang="pt-BR" sz="1200">
                          <a:solidFill>
                            <a:schemeClr val="dk1"/>
                          </a:solidFill>
                          <a:latin typeface="Calibri"/>
                          <a:ea typeface="Calibri"/>
                          <a:cs typeface="Calibri"/>
                          <a:sym typeface="Calibri"/>
                        </a:rPr>
                        <a:t>§</a:t>
                      </a:r>
                      <a:endParaRPr sz="1200">
                        <a:solidFill>
                          <a:schemeClr val="dk1"/>
                        </a:solidFill>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7050">
                <a:tc>
                  <a:txBody>
                    <a:bodyPr/>
                    <a:lstStyle/>
                    <a:p>
                      <a:pPr indent="0" lvl="0" marL="0" marR="0" rtl="0" algn="l">
                        <a:lnSpc>
                          <a:spcPct val="100000"/>
                        </a:lnSpc>
                        <a:spcBef>
                          <a:spcPts val="0"/>
                        </a:spcBef>
                        <a:spcAft>
                          <a:spcPts val="0"/>
                        </a:spcAft>
                        <a:buNone/>
                      </a:pPr>
                      <a:r>
                        <a:rPr lang="pt-BR" sz="1200">
                          <a:solidFill>
                            <a:schemeClr val="dk1"/>
                          </a:solidFill>
                          <a:latin typeface="Calibri"/>
                          <a:ea typeface="Calibri"/>
                          <a:cs typeface="Calibri"/>
                          <a:sym typeface="Calibri"/>
                        </a:rPr>
                        <a:t>Total de granulócitos</a:t>
                      </a:r>
                      <a:endParaRPr b="0" sz="1200">
                        <a:solidFill>
                          <a:schemeClr val="dk1"/>
                        </a:solidFill>
                        <a:latin typeface="Calibri"/>
                        <a:ea typeface="Calibri"/>
                        <a:cs typeface="Calibri"/>
                        <a:sym typeface="Calibri"/>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65,55 (29,754)</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82,91 (26,043)</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27050">
                <a:tc>
                  <a:txBody>
                    <a:bodyPr/>
                    <a:lstStyle/>
                    <a:p>
                      <a:pPr indent="0" lvl="0" marL="0" marR="0" rtl="0" algn="l">
                        <a:lnSpc>
                          <a:spcPct val="100000"/>
                        </a:lnSpc>
                        <a:spcBef>
                          <a:spcPts val="0"/>
                        </a:spcBef>
                        <a:spcAft>
                          <a:spcPts val="0"/>
                        </a:spcAft>
                        <a:buNone/>
                      </a:pPr>
                      <a:r>
                        <a:rPr lang="pt-BR" sz="1200">
                          <a:solidFill>
                            <a:schemeClr val="dk1"/>
                          </a:solidFill>
                          <a:latin typeface="Calibri"/>
                          <a:ea typeface="Calibri"/>
                          <a:cs typeface="Calibri"/>
                          <a:sym typeface="Calibri"/>
                        </a:rPr>
                        <a:t>Total de monócitos</a:t>
                      </a:r>
                      <a:endParaRPr b="0" sz="1200">
                        <a:solidFill>
                          <a:schemeClr val="dk1"/>
                        </a:solidFill>
                        <a:latin typeface="Calibri"/>
                        <a:ea typeface="Calibri"/>
                        <a:cs typeface="Calibri"/>
                        <a:sym typeface="Calibri"/>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72,75 (27,008)</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91,94 (5,457)</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12343"/>
                                        </p:tgtEl>
                                        <p:attrNameLst>
                                          <p:attrName>style.visibility</p:attrName>
                                        </p:attrNameLst>
                                      </p:cBhvr>
                                      <p:to>
                                        <p:strVal val="visible"/>
                                      </p:to>
                                    </p:set>
                                    <p:anim calcmode="lin" valueType="num">
                                      <p:cBhvr additive="base">
                                        <p:cTn dur="500"/>
                                        <p:tgtEl>
                                          <p:spTgt spid="12343"/>
                                        </p:tgtEl>
                                        <p:attrNameLst>
                                          <p:attrName>ppt_w</p:attrName>
                                        </p:attrNameLst>
                                      </p:cBhvr>
                                      <p:tavLst>
                                        <p:tav fmla="" tm="0">
                                          <p:val>
                                            <p:strVal val="0"/>
                                          </p:val>
                                        </p:tav>
                                        <p:tav fmla="" tm="100000">
                                          <p:val>
                                            <p:strVal val="#ppt_w"/>
                                          </p:val>
                                        </p:tav>
                                      </p:tavLst>
                                    </p:anim>
                                    <p:anim calcmode="lin" valueType="num">
                                      <p:cBhvr additive="base">
                                        <p:cTn dur="500"/>
                                        <p:tgtEl>
                                          <p:spTgt spid="1234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2344"/>
                                        </p:tgtEl>
                                        <p:attrNameLst>
                                          <p:attrName>style.visibility</p:attrName>
                                        </p:attrNameLst>
                                      </p:cBhvr>
                                      <p:to>
                                        <p:strVal val="visible"/>
                                      </p:to>
                                    </p:set>
                                    <p:anim calcmode="lin" valueType="num">
                                      <p:cBhvr additive="base">
                                        <p:cTn dur="500"/>
                                        <p:tgtEl>
                                          <p:spTgt spid="12344"/>
                                        </p:tgtEl>
                                        <p:attrNameLst>
                                          <p:attrName>ppt_w</p:attrName>
                                        </p:attrNameLst>
                                      </p:cBhvr>
                                      <p:tavLst>
                                        <p:tav fmla="" tm="0">
                                          <p:val>
                                            <p:strVal val="0"/>
                                          </p:val>
                                        </p:tav>
                                        <p:tav fmla="" tm="100000">
                                          <p:val>
                                            <p:strVal val="#ppt_w"/>
                                          </p:val>
                                        </p:tav>
                                      </p:tavLst>
                                    </p:anim>
                                    <p:anim calcmode="lin" valueType="num">
                                      <p:cBhvr additive="base">
                                        <p:cTn dur="500"/>
                                        <p:tgtEl>
                                          <p:spTgt spid="12344"/>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0"/>
                                  </p:stCondLst>
                                  <p:childTnLst>
                                    <p:set>
                                      <p:cBhvr>
                                        <p:cTn dur="1" fill="hold">
                                          <p:stCondLst>
                                            <p:cond delay="0"/>
                                          </p:stCondLst>
                                        </p:cTn>
                                        <p:tgtEl>
                                          <p:spTgt spid="12348"/>
                                        </p:tgtEl>
                                        <p:attrNameLst>
                                          <p:attrName>style.visibility</p:attrName>
                                        </p:attrNameLst>
                                      </p:cBhvr>
                                      <p:to>
                                        <p:strVal val="visible"/>
                                      </p:to>
                                    </p:set>
                                    <p:animEffect filter="fade" transition="in">
                                      <p:cBhvr>
                                        <p:cTn dur="500"/>
                                        <p:tgtEl>
                                          <p:spTgt spid="12348"/>
                                        </p:tgtEl>
                                      </p:cBhvr>
                                    </p:animEffect>
                                  </p:childTnLst>
                                </p:cTn>
                              </p:par>
                              <p:par>
                                <p:cTn fill="hold" nodeType="withEffect" presetClass="entr" presetID="10" presetSubtype="0">
                                  <p:stCondLst>
                                    <p:cond delay="0"/>
                                  </p:stCondLst>
                                  <p:childTnLst>
                                    <p:set>
                                      <p:cBhvr>
                                        <p:cTn dur="1" fill="hold">
                                          <p:stCondLst>
                                            <p:cond delay="0"/>
                                          </p:stCondLst>
                                        </p:cTn>
                                        <p:tgtEl>
                                          <p:spTgt spid="12342"/>
                                        </p:tgtEl>
                                        <p:attrNameLst>
                                          <p:attrName>style.visibility</p:attrName>
                                        </p:attrNameLst>
                                      </p:cBhvr>
                                      <p:to>
                                        <p:strVal val="visible"/>
                                      </p:to>
                                    </p:set>
                                    <p:animEffect filter="fade" transition="in">
                                      <p:cBhvr>
                                        <p:cTn dur="500"/>
                                        <p:tgtEl>
                                          <p:spTgt spid="12342"/>
                                        </p:tgtEl>
                                      </p:cBhvr>
                                    </p:animEffect>
                                  </p:childTnLst>
                                </p:cTn>
                              </p:par>
                              <p:par>
                                <p:cTn fill="hold" nodeType="withEffect" presetClass="entr" presetID="10" presetSubtype="0">
                                  <p:stCondLst>
                                    <p:cond delay="500"/>
                                  </p:stCondLst>
                                  <p:childTnLst>
                                    <p:set>
                                      <p:cBhvr>
                                        <p:cTn dur="1" fill="hold">
                                          <p:stCondLst>
                                            <p:cond delay="0"/>
                                          </p:stCondLst>
                                        </p:cTn>
                                        <p:tgtEl>
                                          <p:spTgt spid="12349"/>
                                        </p:tgtEl>
                                        <p:attrNameLst>
                                          <p:attrName>style.visibility</p:attrName>
                                        </p:attrNameLst>
                                      </p:cBhvr>
                                      <p:to>
                                        <p:strVal val="visible"/>
                                      </p:to>
                                    </p:set>
                                    <p:animEffect filter="fade" transition="in">
                                      <p:cBhvr>
                                        <p:cTn dur="500"/>
                                        <p:tgtEl>
                                          <p:spTgt spid="123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54" name="Shape 12354"/>
        <p:cNvGrpSpPr/>
        <p:nvPr/>
      </p:nvGrpSpPr>
      <p:grpSpPr>
        <a:xfrm>
          <a:off x="0" y="0"/>
          <a:ext cx="0" cy="0"/>
          <a:chOff x="0" y="0"/>
          <a:chExt cx="0" cy="0"/>
        </a:xfrm>
      </p:grpSpPr>
      <p:sp>
        <p:nvSpPr>
          <p:cNvPr id="12355" name="Google Shape;12355;p199"/>
          <p:cNvSpPr/>
          <p:nvPr/>
        </p:nvSpPr>
        <p:spPr>
          <a:xfrm flipH="1">
            <a:off x="914396" y="1694391"/>
            <a:ext cx="10315578" cy="431270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356" name="Google Shape;12356;p199"/>
          <p:cNvSpPr/>
          <p:nvPr/>
        </p:nvSpPr>
        <p:spPr>
          <a:xfrm>
            <a:off x="5474259" y="1543812"/>
            <a:ext cx="2567124" cy="578065"/>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357" name="Google Shape;12357;p199"/>
          <p:cNvSpPr/>
          <p:nvPr/>
        </p:nvSpPr>
        <p:spPr>
          <a:xfrm>
            <a:off x="8701782" y="1543812"/>
            <a:ext cx="2235201" cy="578065"/>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2358" name="Google Shape;12358;p199"/>
          <p:cNvSpPr txBox="1"/>
          <p:nvPr/>
        </p:nvSpPr>
        <p:spPr>
          <a:xfrm>
            <a:off x="296269" y="385036"/>
            <a:ext cx="11781431"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Estudo pediátrico fase III com ravulizumabe: </a:t>
            </a:r>
            <a:br>
              <a:rPr b="1" lang="pt-BR" sz="2800">
                <a:solidFill>
                  <a:schemeClr val="accent1"/>
                </a:solidFill>
                <a:latin typeface="Lustria"/>
                <a:ea typeface="Lustria"/>
                <a:cs typeface="Lustria"/>
                <a:sym typeface="Lustria"/>
              </a:rPr>
            </a:br>
            <a:r>
              <a:rPr b="1" lang="pt-BR" sz="2800">
                <a:solidFill>
                  <a:schemeClr val="accent1"/>
                </a:solidFill>
                <a:latin typeface="Lustria"/>
                <a:ea typeface="Lustria"/>
                <a:cs typeface="Lustria"/>
                <a:sym typeface="Lustria"/>
              </a:rPr>
              <a:t>Histórico e características da doença (população total do estudo)</a:t>
            </a:r>
            <a:r>
              <a:rPr b="1" baseline="30000" lang="pt-BR" sz="2800">
                <a:solidFill>
                  <a:schemeClr val="accent1"/>
                </a:solidFill>
                <a:latin typeface="Lustria"/>
                <a:ea typeface="Lustria"/>
                <a:cs typeface="Lustria"/>
                <a:sym typeface="Lustria"/>
              </a:rPr>
              <a:t>1</a:t>
            </a:r>
            <a:endParaRPr/>
          </a:p>
        </p:txBody>
      </p:sp>
      <p:sp>
        <p:nvSpPr>
          <p:cNvPr id="12359" name="Google Shape;12359;p19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Observações: As porcentagens baseiam-se no número total de pacientes em cada coorte. Os pacientes podem ter sido contados em mais de uma categoria.</a:t>
            </a:r>
            <a:endParaRPr/>
          </a:p>
          <a:p>
            <a:pPr indent="0" lvl="0" marL="0" rtl="0" algn="l">
              <a:lnSpc>
                <a:spcPct val="90000"/>
              </a:lnSpc>
              <a:spcBef>
                <a:spcPts val="300"/>
              </a:spcBef>
              <a:spcAft>
                <a:spcPts val="0"/>
              </a:spcAft>
              <a:buClr>
                <a:schemeClr val="dk1"/>
              </a:buClr>
              <a:buSzPts val="800"/>
              <a:buNone/>
            </a:pPr>
            <a:r>
              <a:rPr lang="pt-BR"/>
              <a:t>†Outras condições associadas à HPN foram reportadas como “infartos renais e esplênicos” e “múltiplas lesões relacionadas a processo embólico”. </a:t>
            </a:r>
            <a:endParaRPr/>
          </a:p>
          <a:p>
            <a:pPr indent="0" lvl="0" marL="0" rtl="0" algn="l">
              <a:lnSpc>
                <a:spcPct val="90000"/>
              </a:lnSpc>
              <a:spcBef>
                <a:spcPts val="300"/>
              </a:spcBef>
              <a:spcAft>
                <a:spcPts val="0"/>
              </a:spcAft>
              <a:buClr>
                <a:schemeClr val="dk1"/>
              </a:buClr>
              <a:buSzPts val="800"/>
              <a:buNone/>
            </a:pPr>
            <a:r>
              <a:rPr lang="pt-BR"/>
              <a:t>Abreviações: HPN = hemoglobinúria paroxística noturna; CH = concentrado de hemácias; DP = desvio padrão. </a:t>
            </a:r>
            <a:endParaRPr/>
          </a:p>
          <a:p>
            <a:pPr indent="0" lvl="0" marL="0" rtl="0" algn="l">
              <a:lnSpc>
                <a:spcPct val="90000"/>
              </a:lnSpc>
              <a:spcBef>
                <a:spcPts val="300"/>
              </a:spcBef>
              <a:spcAft>
                <a:spcPts val="0"/>
              </a:spcAft>
              <a:buClr>
                <a:schemeClr val="dk1"/>
              </a:buClr>
              <a:buSzPts val="800"/>
              <a:buNone/>
            </a:pPr>
            <a:r>
              <a:rPr lang="pt-BR"/>
              <a:t>Referências: 1. Alexion. Dados de arquivo. DOF-PNH-ULT-002. </a:t>
            </a:r>
            <a:endParaRPr/>
          </a:p>
        </p:txBody>
      </p:sp>
      <p:sp>
        <p:nvSpPr>
          <p:cNvPr id="12360" name="Google Shape;12360;p199"/>
          <p:cNvSpPr txBox="1"/>
          <p:nvPr/>
        </p:nvSpPr>
        <p:spPr>
          <a:xfrm>
            <a:off x="296269" y="1022624"/>
            <a:ext cx="5237139"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Evidências clínicas – ALXN1210-PNH-304</a:t>
            </a:r>
            <a:endParaRPr/>
          </a:p>
        </p:txBody>
      </p:sp>
      <p:graphicFrame>
        <p:nvGraphicFramePr>
          <p:cNvPr id="12361" name="Google Shape;12361;p199"/>
          <p:cNvGraphicFramePr/>
          <p:nvPr/>
        </p:nvGraphicFramePr>
        <p:xfrm>
          <a:off x="1179247" y="1624391"/>
          <a:ext cx="3000000" cy="3000000"/>
        </p:xfrm>
        <a:graphic>
          <a:graphicData uri="http://schemas.openxmlformats.org/drawingml/2006/table">
            <a:tbl>
              <a:tblPr bandRow="1" firstRow="1">
                <a:noFill/>
                <a:tableStyleId>{22974F62-E6E8-4F24-A12B-32CE1C81E89C}</a:tableStyleId>
              </a:tblPr>
              <a:tblGrid>
                <a:gridCol w="3656125"/>
                <a:gridCol w="3835400"/>
                <a:gridCol w="2266225"/>
              </a:tblGrid>
              <a:tr h="422800">
                <a:tc>
                  <a:txBody>
                    <a:bodyPr/>
                    <a:lstStyle/>
                    <a:p>
                      <a:pPr indent="0" lvl="0" marL="0" marR="0" rtl="0" algn="l">
                        <a:lnSpc>
                          <a:spcPct val="91666"/>
                        </a:lnSpc>
                        <a:spcBef>
                          <a:spcPts val="0"/>
                        </a:spcBef>
                        <a:spcAft>
                          <a:spcPts val="0"/>
                        </a:spcAft>
                        <a:buClr>
                          <a:srgbClr val="000000"/>
                        </a:buClr>
                        <a:buSzPts val="1200"/>
                        <a:buFont typeface="Arial"/>
                        <a:buNone/>
                      </a:pPr>
                      <a:r>
                        <a:rPr lang="pt-BR" sz="1200" u="none" cap="none" strike="noStrike">
                          <a:solidFill>
                            <a:schemeClr val="dk1"/>
                          </a:solidFill>
                          <a:latin typeface="Calibri"/>
                          <a:ea typeface="Calibri"/>
                          <a:cs typeface="Calibri"/>
                          <a:sym typeface="Calibri"/>
                        </a:rPr>
                        <a:t>Característica</a:t>
                      </a:r>
                      <a:endParaRPr b="1" i="0" sz="1200" u="none" cap="none" strike="noStrike">
                        <a:solidFill>
                          <a:schemeClr val="dk1"/>
                        </a:solidFill>
                        <a:latin typeface="Calibri"/>
                        <a:ea typeface="Calibri"/>
                        <a:cs typeface="Calibri"/>
                        <a:sym typeface="Calibri"/>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Virgens de tratamento</a:t>
                      </a:r>
                      <a:endParaRPr/>
                    </a:p>
                    <a:p>
                      <a:pPr indent="0" lvl="0" marL="0" marR="0" rtl="0" algn="ctr">
                        <a:lnSpc>
                          <a:spcPct val="91666"/>
                        </a:lnSpc>
                        <a:spcBef>
                          <a:spcPts val="0"/>
                        </a:spcBef>
                        <a:spcAft>
                          <a:spcPts val="0"/>
                        </a:spcAft>
                        <a:buNone/>
                      </a:pPr>
                      <a:r>
                        <a:rPr lang="pt-BR" sz="1200">
                          <a:latin typeface="Calibri"/>
                          <a:ea typeface="Calibri"/>
                          <a:cs typeface="Calibri"/>
                          <a:sym typeface="Calibri"/>
                        </a:rPr>
                        <a:t>com inibidor do complemento (</a:t>
                      </a:r>
                      <a:r>
                        <a:rPr i="1" lang="pt-BR" sz="1200">
                          <a:latin typeface="Calibri"/>
                          <a:ea typeface="Calibri"/>
                          <a:cs typeface="Calibri"/>
                          <a:sym typeface="Calibri"/>
                        </a:rPr>
                        <a:t>n</a:t>
                      </a:r>
                      <a:r>
                        <a:rPr lang="pt-BR" sz="1200">
                          <a:latin typeface="Calibri"/>
                          <a:ea typeface="Calibri"/>
                          <a:cs typeface="Calibri"/>
                          <a:sym typeface="Calibri"/>
                        </a:rPr>
                        <a:t>=4)</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1666"/>
                        </a:lnSpc>
                        <a:spcBef>
                          <a:spcPts val="0"/>
                        </a:spcBef>
                        <a:spcAft>
                          <a:spcPts val="0"/>
                        </a:spcAft>
                        <a:buNone/>
                      </a:pPr>
                      <a:r>
                        <a:rPr lang="pt-BR" sz="1200">
                          <a:latin typeface="Calibri"/>
                          <a:ea typeface="Calibri"/>
                          <a:cs typeface="Calibri"/>
                          <a:sym typeface="Calibri"/>
                        </a:rPr>
                        <a:t>Previamente tratados</a:t>
                      </a:r>
                      <a:endParaRPr/>
                    </a:p>
                    <a:p>
                      <a:pPr indent="0" lvl="0" marL="0" marR="0" rtl="0" algn="ctr">
                        <a:lnSpc>
                          <a:spcPct val="91666"/>
                        </a:lnSpc>
                        <a:spcBef>
                          <a:spcPts val="0"/>
                        </a:spcBef>
                        <a:spcAft>
                          <a:spcPts val="0"/>
                        </a:spcAft>
                        <a:buNone/>
                      </a:pPr>
                      <a:r>
                        <a:rPr lang="pt-BR" sz="1200">
                          <a:latin typeface="Calibri"/>
                          <a:ea typeface="Calibri"/>
                          <a:cs typeface="Calibri"/>
                          <a:sym typeface="Calibri"/>
                        </a:rPr>
                        <a:t>com eculizumabe</a:t>
                      </a:r>
                      <a:r>
                        <a:rPr lang="pt-BR" sz="1200">
                          <a:latin typeface="Calibri"/>
                          <a:ea typeface="Calibri"/>
                          <a:cs typeface="Calibri"/>
                          <a:sym typeface="Calibri"/>
                        </a:rPr>
                        <a:t> </a:t>
                      </a:r>
                      <a:r>
                        <a:rPr lang="pt-BR" sz="1200">
                          <a:latin typeface="Calibri"/>
                          <a:ea typeface="Calibri"/>
                          <a:cs typeface="Calibri"/>
                          <a:sym typeface="Calibri"/>
                        </a:rPr>
                        <a:t>(</a:t>
                      </a:r>
                      <a:r>
                        <a:rPr i="1" lang="pt-BR" sz="1200">
                          <a:latin typeface="Calibri"/>
                          <a:ea typeface="Calibri"/>
                          <a:cs typeface="Calibri"/>
                          <a:sym typeface="Calibri"/>
                        </a:rPr>
                        <a:t>n</a:t>
                      </a:r>
                      <a:r>
                        <a:rPr lang="pt-BR" sz="1200">
                          <a:latin typeface="Calibri"/>
                          <a:ea typeface="Calibri"/>
                          <a:cs typeface="Calibri"/>
                          <a:sym typeface="Calibri"/>
                        </a:rPr>
                        <a:t>=8)</a:t>
                      </a:r>
                      <a:endParaRPr sz="1200">
                        <a:latin typeface="Calibri"/>
                        <a:ea typeface="Calibri"/>
                        <a:cs typeface="Calibri"/>
                        <a:sym typeface="Calibri"/>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12362" name="Google Shape;12362;p199"/>
          <p:cNvGraphicFramePr/>
          <p:nvPr/>
        </p:nvGraphicFramePr>
        <p:xfrm>
          <a:off x="1179247" y="2117189"/>
          <a:ext cx="3000000" cy="3000000"/>
        </p:xfrm>
        <a:graphic>
          <a:graphicData uri="http://schemas.openxmlformats.org/drawingml/2006/table">
            <a:tbl>
              <a:tblPr bandRow="1" firstRow="1">
                <a:noFill/>
                <a:tableStyleId>{22974F62-E6E8-4F24-A12B-32CE1C81E89C}</a:tableStyleId>
              </a:tblPr>
              <a:tblGrid>
                <a:gridCol w="4089100"/>
                <a:gridCol w="2844725"/>
                <a:gridCol w="3116900"/>
              </a:tblGrid>
              <a:tr h="428950">
                <a:tc>
                  <a:txBody>
                    <a:bodyPr/>
                    <a:lstStyle/>
                    <a:p>
                      <a:pPr indent="0" lvl="0" marL="0" marR="0" rtl="0" algn="l">
                        <a:lnSpc>
                          <a:spcPct val="100000"/>
                        </a:lnSpc>
                        <a:spcBef>
                          <a:spcPts val="0"/>
                        </a:spcBef>
                        <a:spcAft>
                          <a:spcPts val="0"/>
                        </a:spcAft>
                        <a:buNone/>
                      </a:pPr>
                      <a:r>
                        <a:rPr b="1" lang="pt-BR" sz="1200">
                          <a:solidFill>
                            <a:schemeClr val="dk1"/>
                          </a:solidFill>
                          <a:latin typeface="Calibri"/>
                          <a:ea typeface="Calibri"/>
                          <a:cs typeface="Calibri"/>
                          <a:sym typeface="Calibri"/>
                        </a:rPr>
                        <a:t>Pacientes que receberam transfusão de CH/sangue total em</a:t>
                      </a:r>
                      <a:r>
                        <a:rPr b="1" lang="pt-BR" sz="1200">
                          <a:solidFill>
                            <a:schemeClr val="dk1"/>
                          </a:solidFill>
                          <a:latin typeface="Calibri"/>
                          <a:ea typeface="Calibri"/>
                          <a:cs typeface="Calibri"/>
                          <a:sym typeface="Calibri"/>
                        </a:rPr>
                        <a:t> 12 meses antes da primeira dose do estudo</a:t>
                      </a:r>
                      <a:r>
                        <a:rPr b="1" lang="pt-BR" sz="1200">
                          <a:solidFill>
                            <a:schemeClr val="dk1"/>
                          </a:solidFill>
                          <a:latin typeface="Calibri"/>
                          <a:ea typeface="Calibri"/>
                          <a:cs typeface="Calibri"/>
                          <a:sym typeface="Calibri"/>
                        </a:rPr>
                        <a:t>,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2 (50,0)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2 (25,0)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656850">
                <a:tc>
                  <a:txBody>
                    <a:bodyPr/>
                    <a:lstStyle/>
                    <a:p>
                      <a:pPr indent="0" lvl="0" marL="0" marR="0" rtl="0" algn="l">
                        <a:lnSpc>
                          <a:spcPct val="100000"/>
                        </a:lnSpc>
                        <a:spcBef>
                          <a:spcPts val="0"/>
                        </a:spcBef>
                        <a:spcAft>
                          <a:spcPts val="0"/>
                        </a:spcAft>
                        <a:buNone/>
                      </a:pPr>
                      <a:r>
                        <a:rPr b="1" lang="pt-BR" sz="1200">
                          <a:solidFill>
                            <a:schemeClr val="dk1"/>
                          </a:solidFill>
                          <a:latin typeface="Calibri"/>
                          <a:ea typeface="Calibri"/>
                          <a:cs typeface="Calibri"/>
                          <a:sym typeface="Calibri"/>
                        </a:rPr>
                        <a:t>Transfusões de </a:t>
                      </a:r>
                      <a:r>
                        <a:rPr b="1" lang="pt-BR" sz="1200">
                          <a:solidFill>
                            <a:schemeClr val="dk1"/>
                          </a:solidFill>
                          <a:latin typeface="Calibri"/>
                          <a:ea typeface="Calibri"/>
                          <a:cs typeface="Calibri"/>
                          <a:sym typeface="Calibri"/>
                        </a:rPr>
                        <a:t>CH/sangue total em 12 meses antes da 1ª dose</a:t>
                      </a:r>
                      <a:endParaRPr b="1" sz="1200">
                        <a:solidFill>
                          <a:schemeClr val="dk1"/>
                        </a:solidFill>
                        <a:latin typeface="Calibri"/>
                        <a:ea typeface="Calibri"/>
                        <a:cs typeface="Calibri"/>
                        <a:sym typeface="Calibri"/>
                      </a:endParaRPr>
                    </a:p>
                    <a:p>
                      <a:pPr indent="0" lvl="0" marL="182563"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Total</a:t>
                      </a:r>
                      <a:br>
                        <a:rPr b="0" i="0" lang="pt-BR" sz="1200" u="none" cap="none" strike="noStrike">
                          <a:solidFill>
                            <a:schemeClr val="dk1"/>
                          </a:solidFill>
                          <a:latin typeface="Calibri"/>
                          <a:ea typeface="Calibri"/>
                          <a:cs typeface="Calibri"/>
                          <a:sym typeface="Calibri"/>
                        </a:rPr>
                      </a:br>
                      <a:r>
                        <a:rPr b="0" i="0" lang="pt-BR" sz="1200" u="none" cap="none" strike="noStrike">
                          <a:solidFill>
                            <a:schemeClr val="dk1"/>
                          </a:solidFill>
                          <a:latin typeface="Calibri"/>
                          <a:ea typeface="Calibri"/>
                          <a:cs typeface="Calibri"/>
                          <a:sym typeface="Calibri"/>
                        </a:rPr>
                        <a:t>Média (DP)</a:t>
                      </a:r>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sz="1200">
                        <a:solidFill>
                          <a:schemeClr val="dk1"/>
                        </a:solidFill>
                        <a:latin typeface="Calibri"/>
                        <a:ea typeface="Calibri"/>
                        <a:cs typeface="Calibri"/>
                        <a:sym typeface="Calibri"/>
                      </a:endParaRPr>
                    </a:p>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10</a:t>
                      </a:r>
                      <a:endParaRPr/>
                    </a:p>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5,0 (1,41)</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t/>
                      </a:r>
                      <a:endParaRPr sz="1200">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2</a:t>
                      </a:r>
                      <a:endParaRPr/>
                    </a:p>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1,0 (0,00)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817700">
                <a:tc>
                  <a:txBody>
                    <a:bodyPr/>
                    <a:lstStyle/>
                    <a:p>
                      <a:pPr indent="0" lvl="0" marL="0" marR="0" rtl="0" algn="l">
                        <a:lnSpc>
                          <a:spcPct val="100000"/>
                        </a:lnSpc>
                        <a:spcBef>
                          <a:spcPts val="0"/>
                        </a:spcBef>
                        <a:spcAft>
                          <a:spcPts val="0"/>
                        </a:spcAft>
                        <a:buNone/>
                      </a:pPr>
                      <a:r>
                        <a:rPr b="1" lang="pt-BR" sz="1200">
                          <a:solidFill>
                            <a:schemeClr val="dk1"/>
                          </a:solidFill>
                          <a:latin typeface="Calibri"/>
                          <a:ea typeface="Calibri"/>
                          <a:cs typeface="Calibri"/>
                          <a:sym typeface="Calibri"/>
                        </a:rPr>
                        <a:t>Unidades de CH/sangue total administradas em 12 meses antes da 1ª</a:t>
                      </a:r>
                      <a:r>
                        <a:rPr b="1" lang="pt-BR" sz="1200">
                          <a:solidFill>
                            <a:schemeClr val="dk1"/>
                          </a:solidFill>
                          <a:latin typeface="Calibri"/>
                          <a:ea typeface="Calibri"/>
                          <a:cs typeface="Calibri"/>
                          <a:sym typeface="Calibri"/>
                        </a:rPr>
                        <a:t> dose</a:t>
                      </a:r>
                      <a:endParaRPr b="1" sz="1200">
                        <a:solidFill>
                          <a:schemeClr val="dk1"/>
                        </a:solidFill>
                        <a:latin typeface="Calibri"/>
                        <a:ea typeface="Calibri"/>
                        <a:cs typeface="Calibri"/>
                        <a:sym typeface="Calibri"/>
                      </a:endParaRPr>
                    </a:p>
                    <a:p>
                      <a:pPr indent="0" lvl="0" marL="182563"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Total</a:t>
                      </a:r>
                      <a:br>
                        <a:rPr b="0" i="0" lang="pt-BR" sz="1200" u="none" cap="none" strike="noStrike">
                          <a:solidFill>
                            <a:schemeClr val="dk1"/>
                          </a:solidFill>
                          <a:latin typeface="Calibri"/>
                          <a:ea typeface="Calibri"/>
                          <a:cs typeface="Calibri"/>
                          <a:sym typeface="Calibri"/>
                        </a:rPr>
                      </a:br>
                      <a:r>
                        <a:rPr b="0" i="0" lang="pt-BR" sz="1200" u="none" cap="none" strike="noStrike">
                          <a:solidFill>
                            <a:schemeClr val="dk1"/>
                          </a:solidFill>
                          <a:latin typeface="Calibri"/>
                          <a:ea typeface="Calibri"/>
                          <a:cs typeface="Calibri"/>
                          <a:sym typeface="Calibri"/>
                        </a:rPr>
                        <a:t>Média (DP)</a:t>
                      </a:r>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t/>
                      </a:r>
                      <a:endParaRPr sz="1200">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14</a:t>
                      </a:r>
                      <a:endParaRPr/>
                    </a:p>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7,0 (5,66)</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t/>
                      </a:r>
                      <a:endParaRPr sz="1200">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2</a:t>
                      </a:r>
                      <a:endParaRPr/>
                    </a:p>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2,0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r>
              <a:tr h="428950">
                <a:tc>
                  <a:txBody>
                    <a:bodyPr/>
                    <a:lstStyle/>
                    <a:p>
                      <a:pPr indent="0" lvl="0" marL="0" marR="0" rtl="0" algn="l">
                        <a:lnSpc>
                          <a:spcPct val="100000"/>
                        </a:lnSpc>
                        <a:spcBef>
                          <a:spcPts val="0"/>
                        </a:spcBef>
                        <a:spcAft>
                          <a:spcPts val="0"/>
                        </a:spcAft>
                        <a:buNone/>
                      </a:pPr>
                      <a:r>
                        <a:rPr b="1" lang="pt-BR" sz="1200">
                          <a:solidFill>
                            <a:schemeClr val="dk1"/>
                          </a:solidFill>
                          <a:latin typeface="Calibri"/>
                          <a:ea typeface="Calibri"/>
                          <a:cs typeface="Calibri"/>
                          <a:sym typeface="Calibri"/>
                        </a:rPr>
                        <a:t>Pacientes com condições associadas à HPN antes do consentimento</a:t>
                      </a:r>
                      <a:r>
                        <a:rPr b="1" lang="pt-BR" sz="1200">
                          <a:solidFill>
                            <a:schemeClr val="dk1"/>
                          </a:solidFill>
                          <a:latin typeface="Calibri"/>
                          <a:ea typeface="Calibri"/>
                          <a:cs typeface="Calibri"/>
                          <a:sym typeface="Calibri"/>
                        </a:rPr>
                        <a:t> esclarecido</a:t>
                      </a:r>
                      <a:r>
                        <a:rPr b="1" lang="pt-BR" sz="1200">
                          <a:solidFill>
                            <a:schemeClr val="dk1"/>
                          </a:solidFill>
                          <a:latin typeface="Calibri"/>
                          <a:ea typeface="Calibri"/>
                          <a:cs typeface="Calibri"/>
                          <a:sym typeface="Calibri"/>
                        </a:rPr>
                        <a:t>, </a:t>
                      </a:r>
                      <a:r>
                        <a:rPr b="1" i="1" lang="pt-BR" sz="1200">
                          <a:solidFill>
                            <a:schemeClr val="dk1"/>
                          </a:solidFill>
                          <a:latin typeface="Calibri"/>
                          <a:ea typeface="Calibri"/>
                          <a:cs typeface="Calibri"/>
                          <a:sym typeface="Calibri"/>
                        </a:rPr>
                        <a:t>n</a:t>
                      </a:r>
                      <a:r>
                        <a:rPr b="1" lang="pt-BR" sz="1200">
                          <a:solidFill>
                            <a:schemeClr val="dk1"/>
                          </a:solidFill>
                          <a:latin typeface="Calibri"/>
                          <a:ea typeface="Calibri"/>
                          <a:cs typeface="Calibri"/>
                          <a:sym typeface="Calibri"/>
                        </a:rPr>
                        <a:t> (%)</a:t>
                      </a:r>
                      <a:endParaRPr/>
                    </a:p>
                  </a:txBody>
                  <a:tcPr marT="60950" marB="60950" marR="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4 (100)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8 (100)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6725">
                <a:tc>
                  <a:txBody>
                    <a:bodyPr/>
                    <a:lstStyle/>
                    <a:p>
                      <a:pPr indent="0" lvl="0" marL="85725" marR="0" rtl="0" algn="l">
                        <a:lnSpc>
                          <a:spcPct val="100000"/>
                        </a:lnSpc>
                        <a:spcBef>
                          <a:spcPts val="0"/>
                        </a:spcBef>
                        <a:spcAft>
                          <a:spcPts val="0"/>
                        </a:spcAft>
                        <a:buNone/>
                      </a:pPr>
                      <a:r>
                        <a:rPr b="0" i="0" lang="pt-BR" sz="1200" u="none" cap="none" strike="noStrike">
                          <a:solidFill>
                            <a:schemeClr val="dk1"/>
                          </a:solidFill>
                          <a:latin typeface="Calibri"/>
                          <a:ea typeface="Calibri"/>
                          <a:cs typeface="Calibri"/>
                          <a:sym typeface="Calibri"/>
                        </a:rPr>
                        <a:t>Anemia</a:t>
                      </a:r>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2 (50,0)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5 (62,5)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6725">
                <a:tc>
                  <a:txBody>
                    <a:bodyPr/>
                    <a:lstStyle/>
                    <a:p>
                      <a:pPr indent="0" lvl="0" marL="85725" marR="0" rtl="0" algn="l">
                        <a:lnSpc>
                          <a:spcPct val="100000"/>
                        </a:lnSpc>
                        <a:spcBef>
                          <a:spcPts val="0"/>
                        </a:spcBef>
                        <a:spcAft>
                          <a:spcPts val="0"/>
                        </a:spcAft>
                        <a:buNone/>
                      </a:pPr>
                      <a:r>
                        <a:rPr b="0" i="0" lang="pt-BR" sz="1200" u="none" cap="none" strike="noStrike">
                          <a:solidFill>
                            <a:schemeClr val="dk1"/>
                          </a:solidFill>
                          <a:latin typeface="Calibri"/>
                          <a:ea typeface="Calibri"/>
                          <a:cs typeface="Calibri"/>
                          <a:sym typeface="Calibri"/>
                        </a:rPr>
                        <a:t>Hematúria/hemoglobinúria</a:t>
                      </a:r>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pt-BR" sz="1200">
                          <a:solidFill>
                            <a:schemeClr val="dk1"/>
                          </a:solidFill>
                          <a:latin typeface="Calibri"/>
                          <a:ea typeface="Calibri"/>
                          <a:cs typeface="Calibri"/>
                          <a:sym typeface="Calibri"/>
                        </a:rPr>
                        <a:t>2 (50,0)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5 (62,5)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6725">
                <a:tc>
                  <a:txBody>
                    <a:bodyPr/>
                    <a:lstStyle/>
                    <a:p>
                      <a:pPr indent="0" lvl="0" marL="85725" marR="0" rtl="0" algn="l">
                        <a:lnSpc>
                          <a:spcPct val="100000"/>
                        </a:lnSpc>
                        <a:spcBef>
                          <a:spcPts val="0"/>
                        </a:spcBef>
                        <a:spcAft>
                          <a:spcPts val="0"/>
                        </a:spcAft>
                        <a:buNone/>
                      </a:pPr>
                      <a:r>
                        <a:rPr b="0" i="0" lang="pt-BR" sz="1200" u="none" cap="none" strike="noStrike">
                          <a:solidFill>
                            <a:schemeClr val="dk1"/>
                          </a:solidFill>
                          <a:latin typeface="Calibri"/>
                          <a:ea typeface="Calibri"/>
                          <a:cs typeface="Calibri"/>
                          <a:sym typeface="Calibri"/>
                        </a:rPr>
                        <a:t>Anemia aplásica</a:t>
                      </a:r>
                      <a:endParaRPr/>
                    </a:p>
                  </a:txBody>
                  <a:tcPr marT="60950" marB="60950" marR="609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3 (75,0)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1 (12,5)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6725">
                <a:tc>
                  <a:txBody>
                    <a:bodyPr/>
                    <a:lstStyle/>
                    <a:p>
                      <a:pPr indent="0" lvl="0" marL="0" marR="0" rtl="0" algn="l">
                        <a:lnSpc>
                          <a:spcPct val="100000"/>
                        </a:lnSpc>
                        <a:spcBef>
                          <a:spcPts val="0"/>
                        </a:spcBef>
                        <a:spcAft>
                          <a:spcPts val="0"/>
                        </a:spcAft>
                        <a:buNone/>
                      </a:pPr>
                      <a:r>
                        <a:rPr b="0" lang="pt-BR" sz="1200">
                          <a:solidFill>
                            <a:schemeClr val="dk1"/>
                          </a:solidFill>
                          <a:latin typeface="Calibri"/>
                          <a:ea typeface="Calibri"/>
                          <a:cs typeface="Calibri"/>
                          <a:sym typeface="Calibri"/>
                        </a:rPr>
                        <a:t>Insuficiência renal</a:t>
                      </a:r>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1 (25,0)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2 (25,0)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6725">
                <a:tc>
                  <a:txBody>
                    <a:bodyPr/>
                    <a:lstStyle/>
                    <a:p>
                      <a:pPr indent="0" lvl="0" marL="0" marR="0" rtl="0" algn="l">
                        <a:lnSpc>
                          <a:spcPct val="100000"/>
                        </a:lnSpc>
                        <a:spcBef>
                          <a:spcPts val="0"/>
                        </a:spcBef>
                        <a:spcAft>
                          <a:spcPts val="0"/>
                        </a:spcAft>
                        <a:buNone/>
                      </a:pPr>
                      <a:r>
                        <a:rPr b="0" lang="pt-BR" sz="1200">
                          <a:solidFill>
                            <a:schemeClr val="dk1"/>
                          </a:solidFill>
                          <a:latin typeface="Calibri"/>
                          <a:ea typeface="Calibri"/>
                          <a:cs typeface="Calibri"/>
                          <a:sym typeface="Calibri"/>
                        </a:rPr>
                        <a:t>Outra</a:t>
                      </a:r>
                      <a:r>
                        <a:rPr b="0" baseline="30000" lang="pt-BR" sz="1200">
                          <a:solidFill>
                            <a:schemeClr val="dk1"/>
                          </a:solidFill>
                          <a:latin typeface="Calibri"/>
                          <a:ea typeface="Calibri"/>
                          <a:cs typeface="Calibri"/>
                          <a:sym typeface="Calibri"/>
                        </a:rPr>
                        <a:t>†</a:t>
                      </a:r>
                      <a:endParaRPr b="0" sz="1200">
                        <a:solidFill>
                          <a:schemeClr val="dk1"/>
                        </a:solidFill>
                        <a:latin typeface="Calibri"/>
                        <a:ea typeface="Calibri"/>
                        <a:cs typeface="Calibri"/>
                        <a:sym typeface="Calibri"/>
                      </a:endParaRPr>
                    </a:p>
                  </a:txBody>
                  <a:tcPr marT="60950" marB="60950" marR="609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pt-BR" sz="1200">
                          <a:solidFill>
                            <a:schemeClr val="dk1"/>
                          </a:solidFill>
                          <a:latin typeface="Calibri"/>
                          <a:ea typeface="Calibri"/>
                          <a:cs typeface="Calibri"/>
                          <a:sym typeface="Calibri"/>
                        </a:rPr>
                        <a:t>0</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1 (12,5)</a:t>
                      </a:r>
                      <a:endParaRPr/>
                    </a:p>
                  </a:txBody>
                  <a:tcPr marT="60950" marB="6095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362"/>
                                        </p:tgtEl>
                                        <p:attrNameLst>
                                          <p:attrName>style.visibility</p:attrName>
                                        </p:attrNameLst>
                                      </p:cBhvr>
                                      <p:to>
                                        <p:strVal val="visible"/>
                                      </p:to>
                                    </p:set>
                                    <p:animEffect filter="fade" transition="in">
                                      <p:cBhvr>
                                        <p:cTn dur="500"/>
                                        <p:tgtEl>
                                          <p:spTgt spid="1236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 name="Shape 111"/>
        <p:cNvGrpSpPr/>
        <p:nvPr/>
      </p:nvGrpSpPr>
      <p:grpSpPr>
        <a:xfrm>
          <a:off x="0" y="0"/>
          <a:ext cx="0" cy="0"/>
          <a:chOff x="0" y="0"/>
          <a:chExt cx="0" cy="0"/>
        </a:xfrm>
      </p:grpSpPr>
      <p:sp>
        <p:nvSpPr>
          <p:cNvPr id="112" name="Google Shape;112;p2"/>
          <p:cNvSpPr txBox="1"/>
          <p:nvPr/>
        </p:nvSpPr>
        <p:spPr>
          <a:xfrm>
            <a:off x="296269" y="385036"/>
            <a:ext cx="4482509"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Conflito de Interesses</a:t>
            </a:r>
            <a:endParaRPr b="1" baseline="30000" sz="3500">
              <a:solidFill>
                <a:schemeClr val="accent1"/>
              </a:solidFill>
              <a:latin typeface="Lustria"/>
              <a:ea typeface="Lustria"/>
              <a:cs typeface="Lustria"/>
              <a:sym typeface="Lustria"/>
            </a:endParaRPr>
          </a:p>
        </p:txBody>
      </p:sp>
      <p:sp>
        <p:nvSpPr>
          <p:cNvPr id="113" name="Google Shape;113;p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t/>
            </a:r>
            <a:endParaRPr/>
          </a:p>
        </p:txBody>
      </p:sp>
      <p:sp>
        <p:nvSpPr>
          <p:cNvPr id="114" name="Google Shape;114;p2"/>
          <p:cNvSpPr txBox="1"/>
          <p:nvPr/>
        </p:nvSpPr>
        <p:spPr>
          <a:xfrm>
            <a:off x="587829" y="1153886"/>
            <a:ext cx="10874828" cy="535531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pt-BR" sz="1800">
                <a:solidFill>
                  <a:srgbClr val="1D1D1D"/>
                </a:solidFill>
                <a:latin typeface="Arial"/>
                <a:ea typeface="Arial"/>
                <a:cs typeface="Arial"/>
                <a:sym typeface="Arial"/>
              </a:rPr>
              <a:t>De acordo com a RDC nº 96, de 17 de dezembro de 2008, Art. 41</a:t>
            </a:r>
            <a:endParaRPr/>
          </a:p>
          <a:p>
            <a:pPr indent="0" lvl="0" marL="0" marR="0" rtl="0" algn="l">
              <a:spcBef>
                <a:spcPts val="0"/>
              </a:spcBef>
              <a:spcAft>
                <a:spcPts val="0"/>
              </a:spcAft>
              <a:buNone/>
            </a:pPr>
            <a:r>
              <a:rPr b="0" i="0" lang="pt-BR" sz="1800">
                <a:solidFill>
                  <a:srgbClr val="1D1D1D"/>
                </a:solidFill>
                <a:latin typeface="Arial"/>
                <a:ea typeface="Arial"/>
                <a:cs typeface="Arial"/>
                <a:sym typeface="Arial"/>
              </a:rPr>
              <a:t>2º da ANVISA e Resolução CFM nº 1974/2011, declaro:</a:t>
            </a:r>
            <a:endParaRPr/>
          </a:p>
          <a:p>
            <a:pPr indent="0" lvl="0" marL="0" marR="0" rtl="0" algn="l">
              <a:spcBef>
                <a:spcPts val="0"/>
              </a:spcBef>
              <a:spcAft>
                <a:spcPts val="0"/>
              </a:spcAft>
              <a:buNone/>
            </a:pPr>
            <a:r>
              <a:t/>
            </a:r>
            <a:endParaRPr sz="1800">
              <a:solidFill>
                <a:srgbClr val="1D1D1D"/>
              </a:solidFill>
              <a:latin typeface="Arial"/>
              <a:ea typeface="Arial"/>
              <a:cs typeface="Arial"/>
              <a:sym typeface="Arial"/>
            </a:endParaRPr>
          </a:p>
          <a:p>
            <a:pPr indent="0" lvl="0" marL="0" marR="0" rtl="0" algn="l">
              <a:spcBef>
                <a:spcPts val="0"/>
              </a:spcBef>
              <a:spcAft>
                <a:spcPts val="0"/>
              </a:spcAft>
              <a:buNone/>
            </a:pPr>
            <a:r>
              <a:t/>
            </a:r>
            <a:endParaRPr b="0" i="0" sz="1800">
              <a:solidFill>
                <a:srgbClr val="1D1D1D"/>
              </a:solidFill>
              <a:latin typeface="Arial"/>
              <a:ea typeface="Arial"/>
              <a:cs typeface="Arial"/>
              <a:sym typeface="Arial"/>
            </a:endParaRPr>
          </a:p>
          <a:p>
            <a:pPr indent="0" lvl="0" marL="0" marR="0" rtl="0" algn="l">
              <a:spcBef>
                <a:spcPts val="0"/>
              </a:spcBef>
              <a:spcAft>
                <a:spcPts val="0"/>
              </a:spcAft>
              <a:buNone/>
            </a:pPr>
            <a:r>
              <a:t/>
            </a:r>
            <a:endParaRPr sz="1800">
              <a:solidFill>
                <a:srgbClr val="1D1D1D"/>
              </a:solidFill>
              <a:latin typeface="Arial"/>
              <a:ea typeface="Arial"/>
              <a:cs typeface="Arial"/>
              <a:sym typeface="Arial"/>
            </a:endParaRPr>
          </a:p>
          <a:p>
            <a:pPr indent="0" lvl="0" marL="0" marR="0" rtl="0" algn="l">
              <a:spcBef>
                <a:spcPts val="0"/>
              </a:spcBef>
              <a:spcAft>
                <a:spcPts val="0"/>
              </a:spcAft>
              <a:buNone/>
            </a:pPr>
            <a:r>
              <a:t/>
            </a:r>
            <a:endParaRPr b="0" i="0" sz="1800">
              <a:solidFill>
                <a:srgbClr val="1D1D1D"/>
              </a:solidFill>
              <a:latin typeface="Arial"/>
              <a:ea typeface="Arial"/>
              <a:cs typeface="Arial"/>
              <a:sym typeface="Arial"/>
            </a:endParaRPr>
          </a:p>
          <a:p>
            <a:pPr indent="0" lvl="0" marL="0" marR="0" rtl="0" algn="l">
              <a:spcBef>
                <a:spcPts val="0"/>
              </a:spcBef>
              <a:spcAft>
                <a:spcPts val="0"/>
              </a:spcAft>
              <a:buNone/>
            </a:pPr>
            <a:r>
              <a:t/>
            </a:r>
            <a:endParaRPr sz="1800">
              <a:solidFill>
                <a:srgbClr val="1D1D1D"/>
              </a:solidFill>
              <a:latin typeface="Arial"/>
              <a:ea typeface="Arial"/>
              <a:cs typeface="Arial"/>
              <a:sym typeface="Arial"/>
            </a:endParaRPr>
          </a:p>
          <a:p>
            <a:pPr indent="0" lvl="0" marL="0" marR="0" rtl="0" algn="l">
              <a:spcBef>
                <a:spcPts val="0"/>
              </a:spcBef>
              <a:spcAft>
                <a:spcPts val="0"/>
              </a:spcAft>
              <a:buNone/>
            </a:pPr>
            <a:r>
              <a:t/>
            </a:r>
            <a:endParaRPr b="0" i="0" sz="1800">
              <a:solidFill>
                <a:srgbClr val="1D1D1D"/>
              </a:solidFill>
              <a:latin typeface="Arial"/>
              <a:ea typeface="Arial"/>
              <a:cs typeface="Arial"/>
              <a:sym typeface="Arial"/>
            </a:endParaRPr>
          </a:p>
          <a:p>
            <a:pPr indent="0" lvl="0" marL="0" marR="0" rtl="0" algn="l">
              <a:spcBef>
                <a:spcPts val="0"/>
              </a:spcBef>
              <a:spcAft>
                <a:spcPts val="0"/>
              </a:spcAft>
              <a:buNone/>
            </a:pPr>
            <a:r>
              <a:t/>
            </a:r>
            <a:endParaRPr sz="1800">
              <a:solidFill>
                <a:srgbClr val="1D1D1D"/>
              </a:solidFill>
              <a:latin typeface="Arial"/>
              <a:ea typeface="Arial"/>
              <a:cs typeface="Arial"/>
              <a:sym typeface="Arial"/>
            </a:endParaRPr>
          </a:p>
          <a:p>
            <a:pPr indent="0" lvl="0" marL="0" marR="0" rtl="0" algn="l">
              <a:spcBef>
                <a:spcPts val="0"/>
              </a:spcBef>
              <a:spcAft>
                <a:spcPts val="0"/>
              </a:spcAft>
              <a:buNone/>
            </a:pPr>
            <a:r>
              <a:t/>
            </a:r>
            <a:endParaRPr b="0" i="0" sz="1800">
              <a:solidFill>
                <a:srgbClr val="1D1D1D"/>
              </a:solidFill>
              <a:latin typeface="Arial"/>
              <a:ea typeface="Arial"/>
              <a:cs typeface="Arial"/>
              <a:sym typeface="Arial"/>
            </a:endParaRPr>
          </a:p>
          <a:p>
            <a:pPr indent="0" lvl="0" marL="0" marR="0" rtl="0" algn="l">
              <a:spcBef>
                <a:spcPts val="0"/>
              </a:spcBef>
              <a:spcAft>
                <a:spcPts val="0"/>
              </a:spcAft>
              <a:buNone/>
            </a:pPr>
            <a:r>
              <a:t/>
            </a:r>
            <a:endParaRPr sz="1800">
              <a:solidFill>
                <a:srgbClr val="1D1D1D"/>
              </a:solidFill>
              <a:latin typeface="Arial"/>
              <a:ea typeface="Arial"/>
              <a:cs typeface="Arial"/>
              <a:sym typeface="Arial"/>
            </a:endParaRPr>
          </a:p>
          <a:p>
            <a:pPr indent="0" lvl="0" marL="0" marR="0" rtl="0" algn="l">
              <a:spcBef>
                <a:spcPts val="0"/>
              </a:spcBef>
              <a:spcAft>
                <a:spcPts val="0"/>
              </a:spcAft>
              <a:buNone/>
            </a:pPr>
            <a:r>
              <a:t/>
            </a:r>
            <a:endParaRPr b="0" i="0" sz="1800">
              <a:solidFill>
                <a:srgbClr val="1D1D1D"/>
              </a:solidFill>
              <a:latin typeface="Arial"/>
              <a:ea typeface="Arial"/>
              <a:cs typeface="Arial"/>
              <a:sym typeface="Arial"/>
            </a:endParaRPr>
          </a:p>
          <a:p>
            <a:pPr indent="0" lvl="0" marL="0" marR="0" rtl="0" algn="l">
              <a:spcBef>
                <a:spcPts val="0"/>
              </a:spcBef>
              <a:spcAft>
                <a:spcPts val="0"/>
              </a:spcAft>
              <a:buNone/>
            </a:pPr>
            <a:r>
              <a:t/>
            </a:r>
            <a:endParaRPr sz="1800">
              <a:solidFill>
                <a:srgbClr val="1D1D1D"/>
              </a:solidFill>
              <a:latin typeface="Arial"/>
              <a:ea typeface="Arial"/>
              <a:cs typeface="Arial"/>
              <a:sym typeface="Arial"/>
            </a:endParaRPr>
          </a:p>
          <a:p>
            <a:pPr indent="0" lvl="0" marL="0" marR="0" rtl="0" algn="l">
              <a:spcBef>
                <a:spcPts val="0"/>
              </a:spcBef>
              <a:spcAft>
                <a:spcPts val="0"/>
              </a:spcAft>
              <a:buNone/>
            </a:pPr>
            <a:r>
              <a:rPr b="0" i="0" lang="pt-BR" sz="1800">
                <a:solidFill>
                  <a:srgbClr val="1D1D1D"/>
                </a:solidFill>
                <a:latin typeface="Arial"/>
                <a:ea typeface="Arial"/>
                <a:cs typeface="Arial"/>
                <a:sym typeface="Arial"/>
              </a:rPr>
              <a:t>Meus pré-requisitos para participar nestas atividades são autonomia de pensamento</a:t>
            </a:r>
            <a:endParaRPr/>
          </a:p>
          <a:p>
            <a:pPr indent="0" lvl="0" marL="0" marR="0" rtl="0" algn="l">
              <a:spcBef>
                <a:spcPts val="0"/>
              </a:spcBef>
              <a:spcAft>
                <a:spcPts val="0"/>
              </a:spcAft>
              <a:buNone/>
            </a:pPr>
            <a:r>
              <a:rPr b="0" i="0" lang="pt-BR" sz="1800">
                <a:solidFill>
                  <a:srgbClr val="1D1D1D"/>
                </a:solidFill>
                <a:latin typeface="Arial"/>
                <a:ea typeface="Arial"/>
                <a:cs typeface="Arial"/>
                <a:sym typeface="Arial"/>
              </a:rPr>
              <a:t>científico, independência de opinião e liberdade de expressão, aspectos respeitados pela AstraZeneca.</a:t>
            </a:r>
            <a:endParaRPr/>
          </a:p>
          <a:p>
            <a:pPr indent="0" lvl="0" marL="0" marR="0" rtl="0" algn="l">
              <a:spcBef>
                <a:spcPts val="0"/>
              </a:spcBef>
              <a:spcAft>
                <a:spcPts val="0"/>
              </a:spcAft>
              <a:buNone/>
            </a:pPr>
            <a:r>
              <a:t/>
            </a:r>
            <a:endParaRPr sz="1800">
              <a:solidFill>
                <a:srgbClr val="1D1D1D"/>
              </a:solidFill>
              <a:latin typeface="Arial"/>
              <a:ea typeface="Arial"/>
              <a:cs typeface="Arial"/>
              <a:sym typeface="Arial"/>
            </a:endParaRPr>
          </a:p>
          <a:p>
            <a:pPr indent="0" lvl="0" marL="0" marR="0" rtl="0" algn="l">
              <a:spcBef>
                <a:spcPts val="0"/>
              </a:spcBef>
              <a:spcAft>
                <a:spcPts val="0"/>
              </a:spcAft>
              <a:buNone/>
            </a:pPr>
            <a:r>
              <a:rPr b="0" i="0" lang="pt-BR" sz="1800">
                <a:solidFill>
                  <a:srgbClr val="1D1D1D"/>
                </a:solidFill>
                <a:latin typeface="Arial"/>
                <a:ea typeface="Arial"/>
                <a:cs typeface="Arial"/>
                <a:sym typeface="Arial"/>
              </a:rPr>
              <a:t>Esse conteúdo foi elaborado de forma independente da influência da AstraZeneca, não tendo sofrido alterações ou edições por parte da empresa, refletindo a opinião autônoma do apresentador.</a:t>
            </a:r>
            <a:endParaRPr/>
          </a:p>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4" name="Shape 1064"/>
        <p:cNvGrpSpPr/>
        <p:nvPr/>
      </p:nvGrpSpPr>
      <p:grpSpPr>
        <a:xfrm>
          <a:off x="0" y="0"/>
          <a:ext cx="0" cy="0"/>
          <a:chOff x="0" y="0"/>
          <a:chExt cx="0" cy="0"/>
        </a:xfrm>
      </p:grpSpPr>
      <p:pic>
        <p:nvPicPr>
          <p:cNvPr id="1065" name="Google Shape;1065;p20"/>
          <p:cNvPicPr preferRelativeResize="0"/>
          <p:nvPr/>
        </p:nvPicPr>
        <p:blipFill rotWithShape="1">
          <a:blip r:embed="rId3">
            <a:alphaModFix/>
          </a:blip>
          <a:srcRect b="0" l="0" r="0" t="0"/>
          <a:stretch/>
        </p:blipFill>
        <p:spPr>
          <a:xfrm>
            <a:off x="8578061" y="1189792"/>
            <a:ext cx="3613940" cy="447841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066" name="Google Shape;1066;p20"/>
          <p:cNvSpPr/>
          <p:nvPr/>
        </p:nvSpPr>
        <p:spPr>
          <a:xfrm flipH="1">
            <a:off x="4554376" y="1512596"/>
            <a:ext cx="5237321" cy="383280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067" name="Google Shape;1067;p2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Hillmen et al. Blood, 15 november 2003 volume 102, number 10; 2. Hill et al. Blood 2017 130:1175</a:t>
            </a:r>
            <a:endParaRPr/>
          </a:p>
        </p:txBody>
      </p:sp>
      <p:sp>
        <p:nvSpPr>
          <p:cNvPr id="1068" name="Google Shape;1068;p20"/>
          <p:cNvSpPr/>
          <p:nvPr/>
        </p:nvSpPr>
        <p:spPr>
          <a:xfrm>
            <a:off x="-196486" y="1775938"/>
            <a:ext cx="5428886" cy="326448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69" name="Google Shape;1069;p20"/>
          <p:cNvSpPr txBox="1"/>
          <p:nvPr/>
        </p:nvSpPr>
        <p:spPr>
          <a:xfrm>
            <a:off x="1701404" y="2275277"/>
            <a:ext cx="3365896" cy="2308324"/>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FFFFFF"/>
              </a:buClr>
              <a:buSzPts val="2000"/>
              <a:buFont typeface="Calibri"/>
              <a:buNone/>
            </a:pPr>
            <a:r>
              <a:rPr b="0" i="0" lang="pt-BR" sz="2000" u="none" cap="none" strike="noStrike">
                <a:solidFill>
                  <a:srgbClr val="FFFFFF"/>
                </a:solidFill>
                <a:latin typeface="Calibri"/>
                <a:ea typeface="Calibri"/>
                <a:cs typeface="Calibri"/>
                <a:sym typeface="Calibri"/>
              </a:rPr>
              <a:t>O estudo do Dr. Peter Hillmen publicado em Blood em 2003 demonstrou que houve benefício com </a:t>
            </a:r>
            <a:r>
              <a:rPr b="1" i="0" lang="pt-BR" sz="2000" u="none" cap="none" strike="noStrike">
                <a:solidFill>
                  <a:srgbClr val="FFFFFF"/>
                </a:solidFill>
                <a:latin typeface="Lustria"/>
                <a:ea typeface="Lustria"/>
                <a:cs typeface="Lustria"/>
                <a:sym typeface="Lustria"/>
              </a:rPr>
              <a:t>redução na incidência de trombose em 30 pacientes com clones </a:t>
            </a:r>
            <a:br>
              <a:rPr b="1" i="0" lang="pt-BR" sz="2000" u="none" cap="none" strike="noStrike">
                <a:solidFill>
                  <a:srgbClr val="FFFFFF"/>
                </a:solidFill>
                <a:latin typeface="Lustria"/>
                <a:ea typeface="Lustria"/>
                <a:cs typeface="Lustria"/>
                <a:sym typeface="Lustria"/>
              </a:rPr>
            </a:br>
            <a:r>
              <a:rPr b="1" i="0" lang="pt-BR" sz="2000" u="none" cap="none" strike="noStrike">
                <a:solidFill>
                  <a:srgbClr val="FFFFFF"/>
                </a:solidFill>
                <a:latin typeface="Lustria"/>
                <a:ea typeface="Lustria"/>
                <a:cs typeface="Lustria"/>
                <a:sym typeface="Lustria"/>
              </a:rPr>
              <a:t>&gt; 50% e plaquetometria </a:t>
            </a:r>
            <a:br>
              <a:rPr b="1" i="0" lang="pt-BR" sz="2000" u="none" cap="none" strike="noStrike">
                <a:solidFill>
                  <a:srgbClr val="FFFFFF"/>
                </a:solidFill>
                <a:latin typeface="Lustria"/>
                <a:ea typeface="Lustria"/>
                <a:cs typeface="Lustria"/>
                <a:sym typeface="Lustria"/>
              </a:rPr>
            </a:br>
            <a:r>
              <a:rPr b="1" i="0" lang="pt-BR" sz="2000" u="none" cap="none" strike="noStrike">
                <a:solidFill>
                  <a:srgbClr val="FFFFFF"/>
                </a:solidFill>
                <a:latin typeface="Lustria"/>
                <a:ea typeface="Lustria"/>
                <a:cs typeface="Lustria"/>
                <a:sym typeface="Lustria"/>
              </a:rPr>
              <a:t>&gt; 100.000.¹</a:t>
            </a:r>
            <a:endParaRPr/>
          </a:p>
        </p:txBody>
      </p:sp>
      <p:sp>
        <p:nvSpPr>
          <p:cNvPr id="1070" name="Google Shape;1070;p20"/>
          <p:cNvSpPr txBox="1"/>
          <p:nvPr/>
        </p:nvSpPr>
        <p:spPr>
          <a:xfrm>
            <a:off x="296269" y="385036"/>
            <a:ext cx="3353803"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Anticoagulação</a:t>
            </a:r>
            <a:endParaRPr b="1" baseline="30000" i="0" sz="3600" u="none" cap="none" strike="noStrike">
              <a:solidFill>
                <a:srgbClr val="830051"/>
              </a:solidFill>
              <a:latin typeface="Lustria"/>
              <a:ea typeface="Lustria"/>
              <a:cs typeface="Lustria"/>
              <a:sym typeface="Lustria"/>
            </a:endParaRPr>
          </a:p>
        </p:txBody>
      </p:sp>
      <p:sp>
        <p:nvSpPr>
          <p:cNvPr id="1071" name="Google Shape;1071;p20"/>
          <p:cNvSpPr txBox="1"/>
          <p:nvPr/>
        </p:nvSpPr>
        <p:spPr>
          <a:xfrm>
            <a:off x="296269" y="792070"/>
            <a:ext cx="2842958"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Profilaxia primária</a:t>
            </a:r>
            <a:endParaRPr b="0" baseline="30000" i="0" sz="2800" u="none" cap="none" strike="noStrike">
              <a:solidFill>
                <a:srgbClr val="003865"/>
              </a:solidFill>
              <a:latin typeface="Calibri"/>
              <a:ea typeface="Calibri"/>
              <a:cs typeface="Calibri"/>
              <a:sym typeface="Calibri"/>
            </a:endParaRPr>
          </a:p>
        </p:txBody>
      </p:sp>
      <p:sp>
        <p:nvSpPr>
          <p:cNvPr id="1072" name="Google Shape;1072;p20"/>
          <p:cNvSpPr txBox="1"/>
          <p:nvPr/>
        </p:nvSpPr>
        <p:spPr>
          <a:xfrm>
            <a:off x="5527255" y="1826738"/>
            <a:ext cx="4114545" cy="3264483"/>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DB3040"/>
              </a:buClr>
              <a:buSzPts val="1600"/>
              <a:buFont typeface="Calibri"/>
              <a:buNone/>
            </a:pPr>
            <a:r>
              <a:rPr b="0" i="0" lang="pt-BR" sz="1600" u="none" cap="none" strike="noStrike">
                <a:solidFill>
                  <a:srgbClr val="3F4444"/>
                </a:solidFill>
                <a:latin typeface="Calibri"/>
                <a:ea typeface="Calibri"/>
                <a:cs typeface="Calibri"/>
                <a:sym typeface="Calibri"/>
              </a:rPr>
              <a:t>Atualmente: pacientes com HPN em "alta atividade da doença” (independentemente do tamanho do clone) </a:t>
            </a:r>
            <a:r>
              <a:rPr b="1" i="0" lang="pt-BR" sz="1600" u="none" cap="none" strike="noStrike">
                <a:solidFill>
                  <a:srgbClr val="003865"/>
                </a:solidFill>
                <a:latin typeface="Calibri"/>
                <a:ea typeface="Calibri"/>
                <a:cs typeface="Calibri"/>
                <a:sym typeface="Calibri"/>
              </a:rPr>
              <a:t>podem ter algum benefício com a profilaxia primária com varfarina </a:t>
            </a:r>
            <a:r>
              <a:rPr b="0" i="0" lang="pt-BR" sz="1600" u="none" cap="none" strike="noStrike">
                <a:solidFill>
                  <a:srgbClr val="3F4444"/>
                </a:solidFill>
                <a:latin typeface="Calibri"/>
                <a:ea typeface="Calibri"/>
                <a:cs typeface="Calibri"/>
                <a:sym typeface="Calibri"/>
              </a:rPr>
              <a:t>enquanto aguardam tratamento com inibidor da via do complemento.¹</a:t>
            </a:r>
            <a:endParaRPr/>
          </a:p>
          <a:p>
            <a:pPr indent="0" lvl="0" marL="0" marR="0" rtl="0" algn="l">
              <a:lnSpc>
                <a:spcPct val="90000"/>
              </a:lnSpc>
              <a:spcBef>
                <a:spcPts val="2000"/>
              </a:spcBef>
              <a:spcAft>
                <a:spcPts val="0"/>
              </a:spcAft>
              <a:buClr>
                <a:srgbClr val="DB3040"/>
              </a:buClr>
              <a:buSzPts val="1600"/>
              <a:buFont typeface="Calibri"/>
              <a:buNone/>
            </a:pPr>
            <a:r>
              <a:rPr b="0" i="0" lang="pt-BR" sz="1600" u="none" cap="none" strike="noStrike">
                <a:solidFill>
                  <a:srgbClr val="3F4444"/>
                </a:solidFill>
                <a:latin typeface="Calibri"/>
                <a:ea typeface="Calibri"/>
                <a:cs typeface="Calibri"/>
                <a:sym typeface="Calibri"/>
              </a:rPr>
              <a:t>No Reino Unido, </a:t>
            </a:r>
            <a:r>
              <a:rPr b="1" i="0" lang="pt-BR" sz="1600" u="none" cap="none" strike="noStrike">
                <a:solidFill>
                  <a:srgbClr val="003865"/>
                </a:solidFill>
                <a:latin typeface="Calibri"/>
                <a:ea typeface="Calibri"/>
                <a:cs typeface="Calibri"/>
                <a:sym typeface="Calibri"/>
              </a:rPr>
              <a:t>pacientes com proporção clonal &gt;50% iniciaram anticoagulação </a:t>
            </a:r>
            <a:r>
              <a:rPr b="0" i="0" lang="pt-BR" sz="1600" u="none" cap="none" strike="noStrike">
                <a:solidFill>
                  <a:srgbClr val="3F4444"/>
                </a:solidFill>
                <a:latin typeface="Calibri"/>
                <a:ea typeface="Calibri"/>
                <a:cs typeface="Calibri"/>
                <a:sym typeface="Calibri"/>
              </a:rPr>
              <a:t>profilática a despeito da presença de hemólise.¹</a:t>
            </a:r>
            <a:endParaRPr/>
          </a:p>
          <a:p>
            <a:pPr indent="0" lvl="0" marL="0" marR="0" rtl="0" algn="l">
              <a:lnSpc>
                <a:spcPct val="90000"/>
              </a:lnSpc>
              <a:spcBef>
                <a:spcPts val="2000"/>
              </a:spcBef>
              <a:spcAft>
                <a:spcPts val="0"/>
              </a:spcAft>
              <a:buClr>
                <a:srgbClr val="DB3040"/>
              </a:buClr>
              <a:buSzPts val="1600"/>
              <a:buFont typeface="Calibri"/>
              <a:buNone/>
            </a:pPr>
            <a:r>
              <a:rPr b="0" i="0" lang="pt-BR" sz="1600" u="none" cap="none" strike="noStrike">
                <a:solidFill>
                  <a:srgbClr val="3F4444"/>
                </a:solidFill>
                <a:latin typeface="Calibri"/>
                <a:ea typeface="Calibri"/>
                <a:cs typeface="Calibri"/>
                <a:sym typeface="Calibri"/>
              </a:rPr>
              <a:t>Pacientes em tratamento com eculizumabe, sem histórico de trombose, e com DHL normal: </a:t>
            </a:r>
            <a:r>
              <a:rPr b="1" i="0" lang="pt-BR" sz="1600" u="none" cap="none" strike="noStrike">
                <a:solidFill>
                  <a:srgbClr val="003865"/>
                </a:solidFill>
                <a:latin typeface="Calibri"/>
                <a:ea typeface="Calibri"/>
                <a:cs typeface="Calibri"/>
                <a:sym typeface="Calibri"/>
              </a:rPr>
              <a:t>suspender a varfarina.¹</a:t>
            </a:r>
            <a:endParaRPr/>
          </a:p>
        </p:txBody>
      </p:sp>
      <p:cxnSp>
        <p:nvCxnSpPr>
          <p:cNvPr id="1073" name="Google Shape;1073;p20"/>
          <p:cNvCxnSpPr/>
          <p:nvPr/>
        </p:nvCxnSpPr>
        <p:spPr>
          <a:xfrm>
            <a:off x="5596674" y="3327309"/>
            <a:ext cx="3829732" cy="0"/>
          </a:xfrm>
          <a:prstGeom prst="straightConnector1">
            <a:avLst/>
          </a:prstGeom>
          <a:noFill/>
          <a:ln cap="flat" cmpd="sng" w="12700">
            <a:solidFill>
              <a:srgbClr val="BFBFBF"/>
            </a:solidFill>
            <a:prstDash val="solid"/>
            <a:miter lim="800000"/>
            <a:headEnd len="sm" w="sm" type="none"/>
            <a:tailEnd len="sm" w="sm" type="none"/>
          </a:ln>
        </p:spPr>
      </p:cxnSp>
      <p:cxnSp>
        <p:nvCxnSpPr>
          <p:cNvPr id="1074" name="Google Shape;1074;p20"/>
          <p:cNvCxnSpPr/>
          <p:nvPr/>
        </p:nvCxnSpPr>
        <p:spPr>
          <a:xfrm>
            <a:off x="5596674" y="4216309"/>
            <a:ext cx="3829732" cy="0"/>
          </a:xfrm>
          <a:prstGeom prst="straightConnector1">
            <a:avLst/>
          </a:prstGeom>
          <a:noFill/>
          <a:ln cap="flat" cmpd="sng" w="12700">
            <a:solidFill>
              <a:srgbClr val="BFBFBF"/>
            </a:solidFill>
            <a:prstDash val="solid"/>
            <a:miter lim="800000"/>
            <a:headEnd len="sm" w="sm" type="none"/>
            <a:tailEnd len="sm" w="sm" type="none"/>
          </a:ln>
        </p:spPr>
      </p:cxnSp>
      <p:grpSp>
        <p:nvGrpSpPr>
          <p:cNvPr id="1075" name="Google Shape;1075;p20"/>
          <p:cNvGrpSpPr/>
          <p:nvPr/>
        </p:nvGrpSpPr>
        <p:grpSpPr>
          <a:xfrm>
            <a:off x="398295" y="2904049"/>
            <a:ext cx="1008254" cy="1008259"/>
            <a:chOff x="398295" y="3768559"/>
            <a:chExt cx="1008254" cy="1008259"/>
          </a:xfrm>
        </p:grpSpPr>
        <p:sp>
          <p:nvSpPr>
            <p:cNvPr id="1076" name="Google Shape;1076;p20"/>
            <p:cNvSpPr/>
            <p:nvPr/>
          </p:nvSpPr>
          <p:spPr>
            <a:xfrm>
              <a:off x="398295" y="3768559"/>
              <a:ext cx="1008254" cy="1008259"/>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077" name="Google Shape;1077;p20"/>
            <p:cNvPicPr preferRelativeResize="0"/>
            <p:nvPr/>
          </p:nvPicPr>
          <p:blipFill rotWithShape="1">
            <a:blip r:embed="rId4">
              <a:alphaModFix/>
            </a:blip>
            <a:srcRect b="0" l="0" r="0" t="0"/>
            <a:stretch/>
          </p:blipFill>
          <p:spPr>
            <a:xfrm>
              <a:off x="558793" y="3951952"/>
              <a:ext cx="641472" cy="641472"/>
            </a:xfrm>
            <a:prstGeom prst="rect">
              <a:avLst/>
            </a:prstGeom>
            <a:noFill/>
            <a:ln>
              <a:noFill/>
            </a:ln>
          </p:spPr>
        </p:pic>
      </p:grpSp>
      <p:cxnSp>
        <p:nvCxnSpPr>
          <p:cNvPr id="1078" name="Google Shape;1078;p20"/>
          <p:cNvCxnSpPr/>
          <p:nvPr/>
        </p:nvCxnSpPr>
        <p:spPr>
          <a:xfrm>
            <a:off x="1570578" y="2310402"/>
            <a:ext cx="0" cy="2237196"/>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66"/>
                                        </p:tgtEl>
                                        <p:attrNameLst>
                                          <p:attrName>style.visibility</p:attrName>
                                        </p:attrNameLst>
                                      </p:cBhvr>
                                      <p:to>
                                        <p:strVal val="visible"/>
                                      </p:to>
                                    </p:set>
                                    <p:animEffect filter="fade" transition="in">
                                      <p:cBhvr>
                                        <p:cTn dur="500"/>
                                        <p:tgtEl>
                                          <p:spTgt spid="1066"/>
                                        </p:tgtEl>
                                      </p:cBhvr>
                                    </p:animEffect>
                                  </p:childTnLst>
                                </p:cTn>
                              </p:par>
                              <p:par>
                                <p:cTn fill="hold" nodeType="withEffect" presetClass="entr" presetID="2" presetSubtype="8">
                                  <p:stCondLst>
                                    <p:cond delay="0"/>
                                  </p:stCondLst>
                                  <p:childTnLst>
                                    <p:set>
                                      <p:cBhvr>
                                        <p:cTn dur="1" fill="hold">
                                          <p:stCondLst>
                                            <p:cond delay="0"/>
                                          </p:stCondLst>
                                        </p:cTn>
                                        <p:tgtEl>
                                          <p:spTgt spid="1068"/>
                                        </p:tgtEl>
                                        <p:attrNameLst>
                                          <p:attrName>style.visibility</p:attrName>
                                        </p:attrNameLst>
                                      </p:cBhvr>
                                      <p:to>
                                        <p:strVal val="visible"/>
                                      </p:to>
                                    </p:set>
                                    <p:anim calcmode="lin" valueType="num">
                                      <p:cBhvr additive="base">
                                        <p:cTn dur="500"/>
                                        <p:tgtEl>
                                          <p:spTgt spid="1068"/>
                                        </p:tgtEl>
                                        <p:attrNameLst>
                                          <p:attrName>ppt_x</p:attrName>
                                        </p:attrNameLst>
                                      </p:cBhvr>
                                      <p:tavLst>
                                        <p:tav fmla="" tm="0">
                                          <p:val>
                                            <p:strVal val="#ppt_x-1"/>
                                          </p:val>
                                        </p:tav>
                                        <p:tav fmla="" tm="100000">
                                          <p:val>
                                            <p:strVal val="#ppt_x"/>
                                          </p:val>
                                        </p:tav>
                                      </p:tavLst>
                                    </p:anim>
                                  </p:childTnLst>
                                </p:cTn>
                              </p:par>
                              <p:par>
                                <p:cTn fill="hold" nodeType="withEffect" presetClass="entr" presetID="23" presetSubtype="16">
                                  <p:stCondLst>
                                    <p:cond delay="0"/>
                                  </p:stCondLst>
                                  <p:childTnLst>
                                    <p:set>
                                      <p:cBhvr>
                                        <p:cTn dur="1" fill="hold">
                                          <p:stCondLst>
                                            <p:cond delay="0"/>
                                          </p:stCondLst>
                                        </p:cTn>
                                        <p:tgtEl>
                                          <p:spTgt spid="1075"/>
                                        </p:tgtEl>
                                        <p:attrNameLst>
                                          <p:attrName>style.visibility</p:attrName>
                                        </p:attrNameLst>
                                      </p:cBhvr>
                                      <p:to>
                                        <p:strVal val="visible"/>
                                      </p:to>
                                    </p:set>
                                    <p:anim calcmode="lin" valueType="num">
                                      <p:cBhvr additive="base">
                                        <p:cTn dur="500"/>
                                        <p:tgtEl>
                                          <p:spTgt spid="1075"/>
                                        </p:tgtEl>
                                        <p:attrNameLst>
                                          <p:attrName>ppt_w</p:attrName>
                                        </p:attrNameLst>
                                      </p:cBhvr>
                                      <p:tavLst>
                                        <p:tav fmla="" tm="0">
                                          <p:val>
                                            <p:strVal val="0"/>
                                          </p:val>
                                        </p:tav>
                                        <p:tav fmla="" tm="100000">
                                          <p:val>
                                            <p:strVal val="#ppt_w"/>
                                          </p:val>
                                        </p:tav>
                                      </p:tavLst>
                                    </p:anim>
                                    <p:anim calcmode="lin" valueType="num">
                                      <p:cBhvr additive="base">
                                        <p:cTn dur="500"/>
                                        <p:tgtEl>
                                          <p:spTgt spid="1075"/>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250"/>
                                  </p:stCondLst>
                                  <p:childTnLst>
                                    <p:set>
                                      <p:cBhvr>
                                        <p:cTn dur="1" fill="hold">
                                          <p:stCondLst>
                                            <p:cond delay="0"/>
                                          </p:stCondLst>
                                        </p:cTn>
                                        <p:tgtEl>
                                          <p:spTgt spid="1069"/>
                                        </p:tgtEl>
                                        <p:attrNameLst>
                                          <p:attrName>style.visibility</p:attrName>
                                        </p:attrNameLst>
                                      </p:cBhvr>
                                      <p:to>
                                        <p:strVal val="visible"/>
                                      </p:to>
                                    </p:set>
                                    <p:animEffect filter="fade" transition="in">
                                      <p:cBhvr>
                                        <p:cTn dur="500"/>
                                        <p:tgtEl>
                                          <p:spTgt spid="1069"/>
                                        </p:tgtEl>
                                      </p:cBhvr>
                                    </p:animEffect>
                                  </p:childTnLst>
                                </p:cTn>
                              </p:par>
                              <p:par>
                                <p:cTn fill="hold" nodeType="withEffect" presetClass="entr" presetID="10" presetSubtype="0">
                                  <p:stCondLst>
                                    <p:cond delay="250"/>
                                  </p:stCondLst>
                                  <p:childTnLst>
                                    <p:set>
                                      <p:cBhvr>
                                        <p:cTn dur="1" fill="hold">
                                          <p:stCondLst>
                                            <p:cond delay="0"/>
                                          </p:stCondLst>
                                        </p:cTn>
                                        <p:tgtEl>
                                          <p:spTgt spid="1078"/>
                                        </p:tgtEl>
                                        <p:attrNameLst>
                                          <p:attrName>style.visibility</p:attrName>
                                        </p:attrNameLst>
                                      </p:cBhvr>
                                      <p:to>
                                        <p:strVal val="visible"/>
                                      </p:to>
                                    </p:set>
                                    <p:animEffect filter="fade" transition="in">
                                      <p:cBhvr>
                                        <p:cTn dur="500"/>
                                        <p:tgtEl>
                                          <p:spTgt spid="1078"/>
                                        </p:tgtEl>
                                      </p:cBhvr>
                                    </p:animEffect>
                                  </p:childTnLst>
                                </p:cTn>
                              </p:par>
                              <p:par>
                                <p:cTn fill="hold" nodeType="withEffect" presetClass="entr" presetID="10" presetSubtype="0">
                                  <p:stCondLst>
                                    <p:cond delay="0"/>
                                  </p:stCondLst>
                                  <p:childTnLst>
                                    <p:set>
                                      <p:cBhvr>
                                        <p:cTn dur="1" fill="hold">
                                          <p:stCondLst>
                                            <p:cond delay="0"/>
                                          </p:stCondLst>
                                        </p:cTn>
                                        <p:tgtEl>
                                          <p:spTgt spid="1065"/>
                                        </p:tgtEl>
                                        <p:attrNameLst>
                                          <p:attrName>style.visibility</p:attrName>
                                        </p:attrNameLst>
                                      </p:cBhvr>
                                      <p:to>
                                        <p:strVal val="visible"/>
                                      </p:to>
                                    </p:set>
                                    <p:animEffect filter="fade" transition="in">
                                      <p:cBhvr>
                                        <p:cTn dur="500"/>
                                        <p:tgtEl>
                                          <p:spTgt spid="1065"/>
                                        </p:tgtEl>
                                      </p:cBhvr>
                                    </p:animEffect>
                                  </p:childTnLst>
                                </p:cTn>
                              </p:par>
                              <p:par>
                                <p:cTn fill="hold" nodeType="withEffect" presetClass="entr" presetID="10" presetSubtype="0">
                                  <p:stCondLst>
                                    <p:cond delay="250"/>
                                  </p:stCondLst>
                                  <p:childTnLst>
                                    <p:set>
                                      <p:cBhvr>
                                        <p:cTn dur="1" fill="hold">
                                          <p:stCondLst>
                                            <p:cond delay="0"/>
                                          </p:stCondLst>
                                        </p:cTn>
                                        <p:tgtEl>
                                          <p:spTgt spid="1072"/>
                                        </p:tgtEl>
                                        <p:attrNameLst>
                                          <p:attrName>style.visibility</p:attrName>
                                        </p:attrNameLst>
                                      </p:cBhvr>
                                      <p:to>
                                        <p:strVal val="visible"/>
                                      </p:to>
                                    </p:set>
                                    <p:animEffect filter="fade" transition="in">
                                      <p:cBhvr>
                                        <p:cTn dur="500"/>
                                        <p:tgtEl>
                                          <p:spTgt spid="1072"/>
                                        </p:tgtEl>
                                      </p:cBhvr>
                                    </p:animEffect>
                                  </p:childTnLst>
                                </p:cTn>
                              </p:par>
                              <p:par>
                                <p:cTn fill="hold" nodeType="withEffect" presetClass="entr" presetID="10" presetSubtype="0">
                                  <p:stCondLst>
                                    <p:cond delay="250"/>
                                  </p:stCondLst>
                                  <p:childTnLst>
                                    <p:set>
                                      <p:cBhvr>
                                        <p:cTn dur="1" fill="hold">
                                          <p:stCondLst>
                                            <p:cond delay="0"/>
                                          </p:stCondLst>
                                        </p:cTn>
                                        <p:tgtEl>
                                          <p:spTgt spid="1074"/>
                                        </p:tgtEl>
                                        <p:attrNameLst>
                                          <p:attrName>style.visibility</p:attrName>
                                        </p:attrNameLst>
                                      </p:cBhvr>
                                      <p:to>
                                        <p:strVal val="visible"/>
                                      </p:to>
                                    </p:set>
                                    <p:animEffect filter="fade" transition="in">
                                      <p:cBhvr>
                                        <p:cTn dur="500"/>
                                        <p:tgtEl>
                                          <p:spTgt spid="1074"/>
                                        </p:tgtEl>
                                      </p:cBhvr>
                                    </p:animEffect>
                                  </p:childTnLst>
                                </p:cTn>
                              </p:par>
                              <p:par>
                                <p:cTn fill="hold" nodeType="withEffect" presetClass="entr" presetID="10" presetSubtype="0">
                                  <p:stCondLst>
                                    <p:cond delay="250"/>
                                  </p:stCondLst>
                                  <p:childTnLst>
                                    <p:set>
                                      <p:cBhvr>
                                        <p:cTn dur="1" fill="hold">
                                          <p:stCondLst>
                                            <p:cond delay="0"/>
                                          </p:stCondLst>
                                        </p:cTn>
                                        <p:tgtEl>
                                          <p:spTgt spid="1073"/>
                                        </p:tgtEl>
                                        <p:attrNameLst>
                                          <p:attrName>style.visibility</p:attrName>
                                        </p:attrNameLst>
                                      </p:cBhvr>
                                      <p:to>
                                        <p:strVal val="visible"/>
                                      </p:to>
                                    </p:set>
                                    <p:animEffect filter="fade" transition="in">
                                      <p:cBhvr>
                                        <p:cTn dur="500"/>
                                        <p:tgtEl>
                                          <p:spTgt spid="107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67" name="Shape 12367"/>
        <p:cNvGrpSpPr/>
        <p:nvPr/>
      </p:nvGrpSpPr>
      <p:grpSpPr>
        <a:xfrm>
          <a:off x="0" y="0"/>
          <a:ext cx="0" cy="0"/>
          <a:chOff x="0" y="0"/>
          <a:chExt cx="0" cy="0"/>
        </a:xfrm>
      </p:grpSpPr>
      <p:sp>
        <p:nvSpPr>
          <p:cNvPr id="12368" name="Google Shape;12368;p20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Lee JW, et al. Am J Hematol. 2019; 94(1):E37-E41</a:t>
            </a:r>
            <a:endParaRPr/>
          </a:p>
        </p:txBody>
      </p:sp>
      <p:sp>
        <p:nvSpPr>
          <p:cNvPr id="12369" name="Google Shape;12369;p200"/>
          <p:cNvSpPr/>
          <p:nvPr/>
        </p:nvSpPr>
        <p:spPr>
          <a:xfrm>
            <a:off x="0" y="1084342"/>
            <a:ext cx="11392693" cy="468931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370" name="Google Shape;12370;p200"/>
          <p:cNvSpPr/>
          <p:nvPr/>
        </p:nvSpPr>
        <p:spPr>
          <a:xfrm>
            <a:off x="5861958" y="1905506"/>
            <a:ext cx="5160809" cy="3046986"/>
          </a:xfrm>
          <a:prstGeom prst="rect">
            <a:avLst/>
          </a:prstGeom>
          <a:noFill/>
          <a:ln>
            <a:noFill/>
          </a:ln>
        </p:spPr>
        <p:txBody>
          <a:bodyPr anchorCtr="0" anchor="t" bIns="45700" lIns="91375" spcFirstLastPara="1" rIns="91375" wrap="square" tIns="45700">
            <a:spAutoFit/>
          </a:bodyPr>
          <a:lstStyle/>
          <a:p>
            <a:pPr indent="0" lvl="0" marL="0" marR="0" rtl="0" algn="l">
              <a:spcBef>
                <a:spcPts val="0"/>
              </a:spcBef>
              <a:spcAft>
                <a:spcPts val="0"/>
              </a:spcAft>
              <a:buNone/>
            </a:pPr>
            <a:r>
              <a:rPr b="1" lang="pt-BR" sz="3200">
                <a:solidFill>
                  <a:schemeClr val="lt1"/>
                </a:solidFill>
                <a:latin typeface="Lustria"/>
                <a:ea typeface="Lustria"/>
                <a:cs typeface="Lustria"/>
                <a:sym typeface="Lustria"/>
              </a:rPr>
              <a:t>Efetividade do eculizumabe </a:t>
            </a:r>
            <a:br>
              <a:rPr b="1" lang="pt-BR" sz="3200">
                <a:solidFill>
                  <a:schemeClr val="lt1"/>
                </a:solidFill>
                <a:latin typeface="Lustria"/>
                <a:ea typeface="Lustria"/>
                <a:cs typeface="Lustria"/>
                <a:sym typeface="Lustria"/>
              </a:rPr>
            </a:br>
            <a:r>
              <a:rPr b="1" lang="pt-BR" sz="3200">
                <a:solidFill>
                  <a:schemeClr val="lt1"/>
                </a:solidFill>
                <a:latin typeface="Lustria"/>
                <a:ea typeface="Lustria"/>
                <a:cs typeface="Lustria"/>
                <a:sym typeface="Lustria"/>
              </a:rPr>
              <a:t>em pacientes com e sem </a:t>
            </a:r>
            <a:br>
              <a:rPr b="1" lang="pt-BR" sz="3200">
                <a:solidFill>
                  <a:schemeClr val="lt1"/>
                </a:solidFill>
                <a:latin typeface="Lustria"/>
                <a:ea typeface="Lustria"/>
                <a:cs typeface="Lustria"/>
                <a:sym typeface="Lustria"/>
              </a:rPr>
            </a:br>
            <a:r>
              <a:rPr b="1" lang="pt-BR" sz="3200">
                <a:solidFill>
                  <a:schemeClr val="lt1"/>
                </a:solidFill>
                <a:latin typeface="Lustria"/>
                <a:ea typeface="Lustria"/>
                <a:cs typeface="Lustria"/>
                <a:sym typeface="Lustria"/>
              </a:rPr>
              <a:t>Anemia Aplástica, </a:t>
            </a:r>
            <a:r>
              <a:rPr lang="pt-BR" sz="3200">
                <a:solidFill>
                  <a:schemeClr val="lt1"/>
                </a:solidFill>
                <a:latin typeface="Lustria"/>
                <a:ea typeface="Lustria"/>
                <a:cs typeface="Lustria"/>
                <a:sym typeface="Lustria"/>
              </a:rPr>
              <a:t>no Registro Internacional de Hemoglobinúria Paroxística Noturna</a:t>
            </a:r>
            <a:endParaRPr sz="3200">
              <a:solidFill>
                <a:schemeClr val="lt1"/>
              </a:solidFill>
              <a:latin typeface="Lustria"/>
              <a:ea typeface="Lustria"/>
              <a:cs typeface="Lustria"/>
              <a:sym typeface="Lustria"/>
            </a:endParaRPr>
          </a:p>
        </p:txBody>
      </p:sp>
      <p:pic>
        <p:nvPicPr>
          <p:cNvPr descr="Homem de camisa branca&#10;&#10;Descrição gerada automaticamente com confiança média" id="12371" name="Google Shape;12371;p200"/>
          <p:cNvPicPr preferRelativeResize="0"/>
          <p:nvPr/>
        </p:nvPicPr>
        <p:blipFill rotWithShape="1">
          <a:blip r:embed="rId3">
            <a:alphaModFix/>
          </a:blip>
          <a:srcRect b="0" l="0" r="0" t="0"/>
          <a:stretch/>
        </p:blipFill>
        <p:spPr>
          <a:xfrm>
            <a:off x="892455" y="254000"/>
            <a:ext cx="4599578" cy="6229668"/>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250"/>
                                  </p:stCondLst>
                                  <p:childTnLst>
                                    <p:set>
                                      <p:cBhvr>
                                        <p:cTn dur="1" fill="hold">
                                          <p:stCondLst>
                                            <p:cond delay="0"/>
                                          </p:stCondLst>
                                        </p:cTn>
                                        <p:tgtEl>
                                          <p:spTgt spid="12369"/>
                                        </p:tgtEl>
                                        <p:attrNameLst>
                                          <p:attrName>style.visibility</p:attrName>
                                        </p:attrNameLst>
                                      </p:cBhvr>
                                      <p:to>
                                        <p:strVal val="visible"/>
                                      </p:to>
                                    </p:set>
                                    <p:animEffect filter="fade" transition="in">
                                      <p:cBhvr>
                                        <p:cTn dur="500"/>
                                        <p:tgtEl>
                                          <p:spTgt spid="12369"/>
                                        </p:tgtEl>
                                      </p:cBhvr>
                                    </p:animEffect>
                                  </p:childTnLst>
                                </p:cTn>
                              </p:par>
                              <p:par>
                                <p:cTn fill="hold" nodeType="withEffect" presetClass="entr" presetID="10" presetSubtype="0">
                                  <p:stCondLst>
                                    <p:cond delay="0"/>
                                  </p:stCondLst>
                                  <p:childTnLst>
                                    <p:set>
                                      <p:cBhvr>
                                        <p:cTn dur="1" fill="hold">
                                          <p:stCondLst>
                                            <p:cond delay="0"/>
                                          </p:stCondLst>
                                        </p:cTn>
                                        <p:tgtEl>
                                          <p:spTgt spid="12371"/>
                                        </p:tgtEl>
                                        <p:attrNameLst>
                                          <p:attrName>style.visibility</p:attrName>
                                        </p:attrNameLst>
                                      </p:cBhvr>
                                      <p:to>
                                        <p:strVal val="visible"/>
                                      </p:to>
                                    </p:set>
                                    <p:animEffect filter="fade" transition="in">
                                      <p:cBhvr>
                                        <p:cTn dur="500"/>
                                        <p:tgtEl>
                                          <p:spTgt spid="12371"/>
                                        </p:tgtEl>
                                      </p:cBhvr>
                                    </p:animEffect>
                                  </p:childTnLst>
                                </p:cTn>
                              </p:par>
                              <p:par>
                                <p:cTn fill="hold" nodeType="withEffect" presetClass="entr" presetID="10" presetSubtype="0">
                                  <p:stCondLst>
                                    <p:cond delay="500"/>
                                  </p:stCondLst>
                                  <p:childTnLst>
                                    <p:set>
                                      <p:cBhvr>
                                        <p:cTn dur="1" fill="hold">
                                          <p:stCondLst>
                                            <p:cond delay="0"/>
                                          </p:stCondLst>
                                        </p:cTn>
                                        <p:tgtEl>
                                          <p:spTgt spid="12370"/>
                                        </p:tgtEl>
                                        <p:attrNameLst>
                                          <p:attrName>style.visibility</p:attrName>
                                        </p:attrNameLst>
                                      </p:cBhvr>
                                      <p:to>
                                        <p:strVal val="visible"/>
                                      </p:to>
                                    </p:set>
                                    <p:animEffect filter="fade" transition="in">
                                      <p:cBhvr>
                                        <p:cTn dur="500"/>
                                        <p:tgtEl>
                                          <p:spTgt spid="123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76" name="Shape 12376"/>
        <p:cNvGrpSpPr/>
        <p:nvPr/>
      </p:nvGrpSpPr>
      <p:grpSpPr>
        <a:xfrm>
          <a:off x="0" y="0"/>
          <a:ext cx="0" cy="0"/>
          <a:chOff x="0" y="0"/>
          <a:chExt cx="0" cy="0"/>
        </a:xfrm>
      </p:grpSpPr>
      <p:sp>
        <p:nvSpPr>
          <p:cNvPr id="12377" name="Google Shape;12377;p201"/>
          <p:cNvSpPr/>
          <p:nvPr/>
        </p:nvSpPr>
        <p:spPr>
          <a:xfrm flipH="1">
            <a:off x="590865" y="959805"/>
            <a:ext cx="11334440" cy="511174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378" name="Google Shape;12378;p201"/>
          <p:cNvSpPr txBox="1"/>
          <p:nvPr/>
        </p:nvSpPr>
        <p:spPr>
          <a:xfrm>
            <a:off x="296269" y="385036"/>
            <a:ext cx="2630720"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Resultados</a:t>
            </a:r>
            <a:r>
              <a:rPr b="1" baseline="30000" lang="pt-BR" sz="3600">
                <a:solidFill>
                  <a:schemeClr val="accent1"/>
                </a:solidFill>
                <a:latin typeface="Lustria"/>
                <a:ea typeface="Lustria"/>
                <a:cs typeface="Lustria"/>
                <a:sym typeface="Lustria"/>
              </a:rPr>
              <a:t>1</a:t>
            </a:r>
            <a:endParaRPr/>
          </a:p>
        </p:txBody>
      </p:sp>
      <p:sp>
        <p:nvSpPr>
          <p:cNvPr id="12379" name="Google Shape;12379;p20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AA = Anemia Aplástica; MAVE = evento adverso vascular maior</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Lee JW, et al. Am J Hematol. 2019; 94(1):E37-E41</a:t>
            </a:r>
            <a:endParaRPr/>
          </a:p>
        </p:txBody>
      </p:sp>
      <p:sp>
        <p:nvSpPr>
          <p:cNvPr id="12380" name="Google Shape;12380;p201"/>
          <p:cNvSpPr txBox="1"/>
          <p:nvPr/>
        </p:nvSpPr>
        <p:spPr>
          <a:xfrm>
            <a:off x="575065" y="2230074"/>
            <a:ext cx="1946092" cy="688137"/>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chemeClr val="dk1"/>
              </a:buClr>
              <a:buSzPts val="1600"/>
              <a:buFont typeface="Lustria"/>
              <a:buNone/>
            </a:pPr>
            <a:r>
              <a:rPr b="1" i="0" lang="pt-BR" sz="1600" u="none" cap="none" strike="noStrike">
                <a:solidFill>
                  <a:schemeClr val="dk1"/>
                </a:solidFill>
                <a:latin typeface="Lustria"/>
                <a:ea typeface="Lustria"/>
                <a:cs typeface="Lustria"/>
                <a:sym typeface="Lustria"/>
              </a:rPr>
              <a:t>Taxa estimada de MAVE</a:t>
            </a:r>
            <a:r>
              <a:rPr b="0" i="0" lang="pt-BR" sz="1600" u="none" cap="none" strike="noStrike">
                <a:solidFill>
                  <a:schemeClr val="dk1"/>
                </a:solidFill>
                <a:latin typeface="Lustria"/>
                <a:ea typeface="Lustria"/>
                <a:cs typeface="Lustria"/>
                <a:sym typeface="Lustria"/>
              </a:rPr>
              <a:t> </a:t>
            </a:r>
            <a:r>
              <a:rPr b="0" i="0" lang="pt-BR" sz="1600" u="none" cap="none" strike="noStrike">
                <a:solidFill>
                  <a:schemeClr val="dk1"/>
                </a:solidFill>
                <a:latin typeface="Calibri"/>
                <a:ea typeface="Calibri"/>
                <a:cs typeface="Calibri"/>
                <a:sym typeface="Calibri"/>
              </a:rPr>
              <a:t>(95% IC) por 100 paciente-anos</a:t>
            </a:r>
            <a:endParaRPr/>
          </a:p>
        </p:txBody>
      </p:sp>
      <p:sp>
        <p:nvSpPr>
          <p:cNvPr id="12381" name="Google Shape;12381;p201"/>
          <p:cNvSpPr txBox="1"/>
          <p:nvPr/>
        </p:nvSpPr>
        <p:spPr>
          <a:xfrm>
            <a:off x="2583482" y="4606550"/>
            <a:ext cx="1367155" cy="553293"/>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Início da doença, sem eculizumabe</a:t>
            </a:r>
            <a:endParaRPr b="0" i="0" sz="1100" u="none" cap="none" strike="noStrike">
              <a:solidFill>
                <a:srgbClr val="312417"/>
              </a:solidFill>
              <a:latin typeface="Calibri"/>
              <a:ea typeface="Calibri"/>
              <a:cs typeface="Calibri"/>
              <a:sym typeface="Calibri"/>
            </a:endParaRPr>
          </a:p>
          <a:p>
            <a:pPr indent="0" lvl="0" marL="0" marR="0" rtl="0" algn="r">
              <a:lnSpc>
                <a:spcPct val="80000"/>
              </a:lnSpc>
              <a:spcBef>
                <a:spcPts val="4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(n=214) </a:t>
            </a:r>
            <a:endParaRPr/>
          </a:p>
        </p:txBody>
      </p:sp>
      <p:sp>
        <p:nvSpPr>
          <p:cNvPr id="12382" name="Google Shape;12382;p201"/>
          <p:cNvSpPr txBox="1"/>
          <p:nvPr/>
        </p:nvSpPr>
        <p:spPr>
          <a:xfrm>
            <a:off x="4178652" y="4458817"/>
            <a:ext cx="1286383" cy="68871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Basal até último </a:t>
            </a:r>
            <a:br>
              <a:rPr b="0" i="0" lang="pt-BR" sz="1100" u="none" cap="none" strike="noStrike">
                <a:solidFill>
                  <a:srgbClr val="312417"/>
                </a:solidFill>
                <a:latin typeface="Calibri"/>
                <a:ea typeface="Calibri"/>
                <a:cs typeface="Calibri"/>
                <a:sym typeface="Calibri"/>
              </a:rPr>
            </a:br>
            <a:r>
              <a:rPr b="0" i="0" lang="pt-BR" sz="1100" u="none" cap="none" strike="noStrike">
                <a:solidFill>
                  <a:srgbClr val="312417"/>
                </a:solidFill>
                <a:latin typeface="Calibri"/>
                <a:ea typeface="Calibri"/>
                <a:cs typeface="Calibri"/>
                <a:sym typeface="Calibri"/>
              </a:rPr>
              <a:t>follow-up, com eculizumabe</a:t>
            </a:r>
            <a:endParaRPr b="0" i="0" sz="1100" u="none" cap="none" strike="noStrike">
              <a:solidFill>
                <a:srgbClr val="312417"/>
              </a:solidFill>
              <a:latin typeface="Calibri"/>
              <a:ea typeface="Calibri"/>
              <a:cs typeface="Calibri"/>
              <a:sym typeface="Calibri"/>
            </a:endParaRPr>
          </a:p>
          <a:p>
            <a:pPr indent="0" lvl="0" marL="0" marR="0" rtl="0" algn="l">
              <a:lnSpc>
                <a:spcPct val="80000"/>
              </a:lnSpc>
              <a:spcBef>
                <a:spcPts val="40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(n=214) </a:t>
            </a:r>
            <a:endParaRPr/>
          </a:p>
        </p:txBody>
      </p:sp>
      <p:sp>
        <p:nvSpPr>
          <p:cNvPr id="12383" name="Google Shape;12383;p201"/>
          <p:cNvSpPr txBox="1"/>
          <p:nvPr/>
        </p:nvSpPr>
        <p:spPr>
          <a:xfrm>
            <a:off x="1157887" y="5326785"/>
            <a:ext cx="1970719" cy="243785"/>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Número de eventos</a:t>
            </a:r>
            <a:endParaRPr/>
          </a:p>
        </p:txBody>
      </p:sp>
      <p:sp>
        <p:nvSpPr>
          <p:cNvPr id="12384" name="Google Shape;12384;p201"/>
          <p:cNvSpPr txBox="1"/>
          <p:nvPr/>
        </p:nvSpPr>
        <p:spPr>
          <a:xfrm>
            <a:off x="1226467" y="5636795"/>
            <a:ext cx="1902139" cy="243785"/>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Paciente</a:t>
            </a:r>
            <a:r>
              <a:rPr b="1" i="0" lang="pt-BR" sz="1200" u="none" cap="none" strike="noStrike">
                <a:solidFill>
                  <a:srgbClr val="312417"/>
                </a:solidFill>
                <a:latin typeface="Calibri"/>
                <a:ea typeface="Calibri"/>
                <a:cs typeface="Calibri"/>
                <a:sym typeface="Calibri"/>
              </a:rPr>
              <a:t> - </a:t>
            </a:r>
            <a:r>
              <a:rPr b="1" i="0" lang="pt-BR" sz="1200" u="none" cap="none" strike="noStrike">
                <a:solidFill>
                  <a:srgbClr val="312417"/>
                </a:solidFill>
                <a:latin typeface="Calibri"/>
                <a:ea typeface="Calibri"/>
                <a:cs typeface="Calibri"/>
                <a:sym typeface="Calibri"/>
              </a:rPr>
              <a:t>anos</a:t>
            </a:r>
            <a:endParaRPr/>
          </a:p>
        </p:txBody>
      </p:sp>
      <p:sp>
        <p:nvSpPr>
          <p:cNvPr id="12385" name="Google Shape;12385;p201"/>
          <p:cNvSpPr txBox="1"/>
          <p:nvPr/>
        </p:nvSpPr>
        <p:spPr>
          <a:xfrm>
            <a:off x="3272882"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67</a:t>
            </a:r>
            <a:endParaRPr/>
          </a:p>
        </p:txBody>
      </p:sp>
      <p:sp>
        <p:nvSpPr>
          <p:cNvPr id="12386" name="Google Shape;12386;p201"/>
          <p:cNvSpPr txBox="1"/>
          <p:nvPr/>
        </p:nvSpPr>
        <p:spPr>
          <a:xfrm>
            <a:off x="3272882"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1378</a:t>
            </a:r>
            <a:endParaRPr/>
          </a:p>
        </p:txBody>
      </p:sp>
      <p:sp>
        <p:nvSpPr>
          <p:cNvPr id="12387" name="Google Shape;12387;p201"/>
          <p:cNvSpPr txBox="1"/>
          <p:nvPr/>
        </p:nvSpPr>
        <p:spPr>
          <a:xfrm>
            <a:off x="4080612"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67</a:t>
            </a:r>
            <a:endParaRPr/>
          </a:p>
        </p:txBody>
      </p:sp>
      <p:sp>
        <p:nvSpPr>
          <p:cNvPr id="12388" name="Google Shape;12388;p201"/>
          <p:cNvSpPr txBox="1"/>
          <p:nvPr/>
        </p:nvSpPr>
        <p:spPr>
          <a:xfrm>
            <a:off x="4080612"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824</a:t>
            </a:r>
            <a:endParaRPr/>
          </a:p>
        </p:txBody>
      </p:sp>
      <p:sp>
        <p:nvSpPr>
          <p:cNvPr id="12389" name="Google Shape;12389;p201"/>
          <p:cNvSpPr txBox="1"/>
          <p:nvPr/>
        </p:nvSpPr>
        <p:spPr>
          <a:xfrm>
            <a:off x="5788662" y="4606550"/>
            <a:ext cx="1367155" cy="553293"/>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Início da doença, sem eculizumabe</a:t>
            </a:r>
            <a:endParaRPr b="0" i="0" sz="1100" u="none" cap="none" strike="noStrike">
              <a:solidFill>
                <a:srgbClr val="312417"/>
              </a:solidFill>
              <a:latin typeface="Calibri"/>
              <a:ea typeface="Calibri"/>
              <a:cs typeface="Calibri"/>
              <a:sym typeface="Calibri"/>
            </a:endParaRPr>
          </a:p>
          <a:p>
            <a:pPr indent="0" lvl="0" marL="0" marR="0" rtl="0" algn="r">
              <a:lnSpc>
                <a:spcPct val="80000"/>
              </a:lnSpc>
              <a:spcBef>
                <a:spcPts val="4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(n=74) </a:t>
            </a:r>
            <a:endParaRPr/>
          </a:p>
        </p:txBody>
      </p:sp>
      <p:sp>
        <p:nvSpPr>
          <p:cNvPr id="12390" name="Google Shape;12390;p201"/>
          <p:cNvSpPr txBox="1"/>
          <p:nvPr/>
        </p:nvSpPr>
        <p:spPr>
          <a:xfrm>
            <a:off x="7419692" y="4458817"/>
            <a:ext cx="1286383" cy="68871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Basal até último follow-up, com eculizumabe</a:t>
            </a:r>
            <a:endParaRPr b="0" i="0" sz="1100" u="none" cap="none" strike="noStrike">
              <a:solidFill>
                <a:srgbClr val="312417"/>
              </a:solidFill>
              <a:latin typeface="Calibri"/>
              <a:ea typeface="Calibri"/>
              <a:cs typeface="Calibri"/>
              <a:sym typeface="Calibri"/>
            </a:endParaRPr>
          </a:p>
          <a:p>
            <a:pPr indent="0" lvl="0" marL="0" marR="0" rtl="0" algn="l">
              <a:lnSpc>
                <a:spcPct val="80000"/>
              </a:lnSpc>
              <a:spcBef>
                <a:spcPts val="40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(n=74) </a:t>
            </a:r>
            <a:endParaRPr/>
          </a:p>
        </p:txBody>
      </p:sp>
      <p:sp>
        <p:nvSpPr>
          <p:cNvPr id="12391" name="Google Shape;12391;p201"/>
          <p:cNvSpPr txBox="1"/>
          <p:nvPr/>
        </p:nvSpPr>
        <p:spPr>
          <a:xfrm>
            <a:off x="6524540"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25</a:t>
            </a:r>
            <a:endParaRPr/>
          </a:p>
        </p:txBody>
      </p:sp>
      <p:sp>
        <p:nvSpPr>
          <p:cNvPr id="12392" name="Google Shape;12392;p201"/>
          <p:cNvSpPr txBox="1"/>
          <p:nvPr/>
        </p:nvSpPr>
        <p:spPr>
          <a:xfrm>
            <a:off x="6524540"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474</a:t>
            </a:r>
            <a:endParaRPr/>
          </a:p>
        </p:txBody>
      </p:sp>
      <p:sp>
        <p:nvSpPr>
          <p:cNvPr id="12393" name="Google Shape;12393;p201"/>
          <p:cNvSpPr txBox="1"/>
          <p:nvPr/>
        </p:nvSpPr>
        <p:spPr>
          <a:xfrm>
            <a:off x="7358644"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4</a:t>
            </a:r>
            <a:endParaRPr/>
          </a:p>
        </p:txBody>
      </p:sp>
      <p:sp>
        <p:nvSpPr>
          <p:cNvPr id="12394" name="Google Shape;12394;p201"/>
          <p:cNvSpPr txBox="1"/>
          <p:nvPr/>
        </p:nvSpPr>
        <p:spPr>
          <a:xfrm>
            <a:off x="7358644"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317</a:t>
            </a:r>
            <a:endParaRPr/>
          </a:p>
        </p:txBody>
      </p:sp>
      <p:sp>
        <p:nvSpPr>
          <p:cNvPr id="12395" name="Google Shape;12395;p201"/>
          <p:cNvSpPr txBox="1"/>
          <p:nvPr/>
        </p:nvSpPr>
        <p:spPr>
          <a:xfrm>
            <a:off x="8975763" y="4606550"/>
            <a:ext cx="1367155" cy="553293"/>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Início da doença, sem eculizumabe</a:t>
            </a:r>
            <a:endParaRPr b="0" i="0" sz="1100" u="none" cap="none" strike="noStrike">
              <a:solidFill>
                <a:srgbClr val="312417"/>
              </a:solidFill>
              <a:latin typeface="Calibri"/>
              <a:ea typeface="Calibri"/>
              <a:cs typeface="Calibri"/>
              <a:sym typeface="Calibri"/>
            </a:endParaRPr>
          </a:p>
          <a:p>
            <a:pPr indent="0" lvl="0" marL="0" marR="0" rtl="0" algn="r">
              <a:lnSpc>
                <a:spcPct val="80000"/>
              </a:lnSpc>
              <a:spcBef>
                <a:spcPts val="4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(n=490) </a:t>
            </a:r>
            <a:endParaRPr/>
          </a:p>
        </p:txBody>
      </p:sp>
      <p:sp>
        <p:nvSpPr>
          <p:cNvPr id="12396" name="Google Shape;12396;p201"/>
          <p:cNvSpPr txBox="1"/>
          <p:nvPr/>
        </p:nvSpPr>
        <p:spPr>
          <a:xfrm>
            <a:off x="10615758" y="4458817"/>
            <a:ext cx="1286383" cy="68871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000000"/>
              </a:buClr>
              <a:buSzPts val="1100"/>
              <a:buFont typeface="Calibri"/>
              <a:buNone/>
            </a:pPr>
            <a:r>
              <a:rPr b="0" i="0" lang="pt-BR" sz="1100" u="none" cap="none" strike="noStrike">
                <a:solidFill>
                  <a:srgbClr val="000000"/>
                </a:solidFill>
                <a:latin typeface="Calibri"/>
                <a:ea typeface="Calibri"/>
                <a:cs typeface="Calibri"/>
                <a:sym typeface="Calibri"/>
              </a:rPr>
              <a:t>Basal até último follow-up, com eculizumabe</a:t>
            </a:r>
            <a:endParaRPr b="0" i="0" sz="1100" u="none" cap="none" strike="noStrike">
              <a:solidFill>
                <a:srgbClr val="000000"/>
              </a:solidFill>
              <a:latin typeface="Calibri"/>
              <a:ea typeface="Calibri"/>
              <a:cs typeface="Calibri"/>
              <a:sym typeface="Calibri"/>
            </a:endParaRPr>
          </a:p>
          <a:p>
            <a:pPr indent="0" lvl="0" marL="0" marR="0" rtl="0" algn="l">
              <a:lnSpc>
                <a:spcPct val="80000"/>
              </a:lnSpc>
              <a:spcBef>
                <a:spcPts val="40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(n=490) </a:t>
            </a:r>
            <a:endParaRPr/>
          </a:p>
        </p:txBody>
      </p:sp>
      <p:sp>
        <p:nvSpPr>
          <p:cNvPr id="12397" name="Google Shape;12397;p201"/>
          <p:cNvSpPr txBox="1"/>
          <p:nvPr/>
        </p:nvSpPr>
        <p:spPr>
          <a:xfrm>
            <a:off x="9659016"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228</a:t>
            </a:r>
            <a:endParaRPr/>
          </a:p>
        </p:txBody>
      </p:sp>
      <p:sp>
        <p:nvSpPr>
          <p:cNvPr id="12398" name="Google Shape;12398;p201"/>
          <p:cNvSpPr txBox="1"/>
          <p:nvPr/>
        </p:nvSpPr>
        <p:spPr>
          <a:xfrm>
            <a:off x="9659016"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3358</a:t>
            </a:r>
            <a:endParaRPr/>
          </a:p>
        </p:txBody>
      </p:sp>
      <p:sp>
        <p:nvSpPr>
          <p:cNvPr id="12399" name="Google Shape;12399;p201"/>
          <p:cNvSpPr txBox="1"/>
          <p:nvPr/>
        </p:nvSpPr>
        <p:spPr>
          <a:xfrm>
            <a:off x="10544909"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a:t>
            </a:r>
            <a:endParaRPr/>
          </a:p>
        </p:txBody>
      </p:sp>
      <p:sp>
        <p:nvSpPr>
          <p:cNvPr id="12400" name="Google Shape;12400;p201"/>
          <p:cNvSpPr txBox="1"/>
          <p:nvPr/>
        </p:nvSpPr>
        <p:spPr>
          <a:xfrm>
            <a:off x="10544909"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2162</a:t>
            </a:r>
            <a:endParaRPr/>
          </a:p>
        </p:txBody>
      </p:sp>
      <p:grpSp>
        <p:nvGrpSpPr>
          <p:cNvPr id="12401" name="Google Shape;12401;p201"/>
          <p:cNvGrpSpPr/>
          <p:nvPr/>
        </p:nvGrpSpPr>
        <p:grpSpPr>
          <a:xfrm>
            <a:off x="4099079" y="4377111"/>
            <a:ext cx="6432475" cy="1641424"/>
            <a:chOff x="4099079" y="4603192"/>
            <a:chExt cx="6432475" cy="1679063"/>
          </a:xfrm>
        </p:grpSpPr>
        <p:cxnSp>
          <p:nvCxnSpPr>
            <p:cNvPr id="12402" name="Google Shape;12402;p201"/>
            <p:cNvCxnSpPr/>
            <p:nvPr/>
          </p:nvCxnSpPr>
          <p:spPr>
            <a:xfrm>
              <a:off x="409907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403" name="Google Shape;12403;p201"/>
            <p:cNvCxnSpPr/>
            <p:nvPr/>
          </p:nvCxnSpPr>
          <p:spPr>
            <a:xfrm>
              <a:off x="734011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404" name="Google Shape;12404;p201"/>
            <p:cNvCxnSpPr/>
            <p:nvPr/>
          </p:nvCxnSpPr>
          <p:spPr>
            <a:xfrm>
              <a:off x="10531554" y="4603192"/>
              <a:ext cx="0" cy="1679063"/>
            </a:xfrm>
            <a:prstGeom prst="straightConnector1">
              <a:avLst/>
            </a:prstGeom>
            <a:noFill/>
            <a:ln cap="rnd" cmpd="sng" w="31750">
              <a:solidFill>
                <a:srgbClr val="CAC4C7"/>
              </a:solidFill>
              <a:prstDash val="dot"/>
              <a:round/>
              <a:headEnd len="sm" w="sm" type="none"/>
              <a:tailEnd len="sm" w="sm" type="none"/>
            </a:ln>
          </p:spPr>
        </p:cxnSp>
      </p:grpSp>
      <p:grpSp>
        <p:nvGrpSpPr>
          <p:cNvPr id="12405" name="Google Shape;12405;p201"/>
          <p:cNvGrpSpPr/>
          <p:nvPr/>
        </p:nvGrpSpPr>
        <p:grpSpPr>
          <a:xfrm>
            <a:off x="2583482" y="1076482"/>
            <a:ext cx="9237730" cy="3272347"/>
            <a:chOff x="2583482" y="1076482"/>
            <a:chExt cx="9237730" cy="3272347"/>
          </a:xfrm>
        </p:grpSpPr>
        <p:grpSp>
          <p:nvGrpSpPr>
            <p:cNvPr id="12406" name="Google Shape;12406;p201"/>
            <p:cNvGrpSpPr/>
            <p:nvPr/>
          </p:nvGrpSpPr>
          <p:grpSpPr>
            <a:xfrm>
              <a:off x="2583482" y="1137523"/>
              <a:ext cx="263214" cy="2872685"/>
              <a:chOff x="17507116" y="1515495"/>
              <a:chExt cx="263214" cy="2872685"/>
            </a:xfrm>
          </p:grpSpPr>
          <p:sp>
            <p:nvSpPr>
              <p:cNvPr id="12407" name="Google Shape;12407;p201"/>
              <p:cNvSpPr txBox="1"/>
              <p:nvPr/>
            </p:nvSpPr>
            <p:spPr>
              <a:xfrm>
                <a:off x="17507116" y="151549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8</a:t>
                </a:r>
                <a:endParaRPr/>
              </a:p>
            </p:txBody>
          </p:sp>
          <p:sp>
            <p:nvSpPr>
              <p:cNvPr id="12408" name="Google Shape;12408;p201"/>
              <p:cNvSpPr txBox="1"/>
              <p:nvPr/>
            </p:nvSpPr>
            <p:spPr>
              <a:xfrm>
                <a:off x="17507116" y="185268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7</a:t>
                </a:r>
                <a:endParaRPr/>
              </a:p>
            </p:txBody>
          </p:sp>
          <p:sp>
            <p:nvSpPr>
              <p:cNvPr id="12409" name="Google Shape;12409;p201"/>
              <p:cNvSpPr txBox="1"/>
              <p:nvPr/>
            </p:nvSpPr>
            <p:spPr>
              <a:xfrm>
                <a:off x="17507116" y="218034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6</a:t>
                </a:r>
                <a:endParaRPr/>
              </a:p>
            </p:txBody>
          </p:sp>
          <p:sp>
            <p:nvSpPr>
              <p:cNvPr id="12410" name="Google Shape;12410;p201"/>
              <p:cNvSpPr txBox="1"/>
              <p:nvPr/>
            </p:nvSpPr>
            <p:spPr>
              <a:xfrm>
                <a:off x="17507116" y="251181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5</a:t>
                </a:r>
                <a:endParaRPr/>
              </a:p>
            </p:txBody>
          </p:sp>
          <p:sp>
            <p:nvSpPr>
              <p:cNvPr id="12411" name="Google Shape;12411;p201"/>
              <p:cNvSpPr txBox="1"/>
              <p:nvPr/>
            </p:nvSpPr>
            <p:spPr>
              <a:xfrm>
                <a:off x="17507116" y="283756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4</a:t>
                </a:r>
                <a:endParaRPr/>
              </a:p>
            </p:txBody>
          </p:sp>
          <p:sp>
            <p:nvSpPr>
              <p:cNvPr id="12412" name="Google Shape;12412;p201"/>
              <p:cNvSpPr txBox="1"/>
              <p:nvPr/>
            </p:nvSpPr>
            <p:spPr>
              <a:xfrm>
                <a:off x="17507116" y="316522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3</a:t>
                </a:r>
                <a:endParaRPr/>
              </a:p>
            </p:txBody>
          </p:sp>
          <p:sp>
            <p:nvSpPr>
              <p:cNvPr id="12413" name="Google Shape;12413;p201"/>
              <p:cNvSpPr txBox="1"/>
              <p:nvPr/>
            </p:nvSpPr>
            <p:spPr>
              <a:xfrm>
                <a:off x="17507116" y="349479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2</a:t>
                </a:r>
                <a:endParaRPr/>
              </a:p>
            </p:txBody>
          </p:sp>
          <p:sp>
            <p:nvSpPr>
              <p:cNvPr id="12414" name="Google Shape;12414;p201"/>
              <p:cNvSpPr txBox="1"/>
              <p:nvPr/>
            </p:nvSpPr>
            <p:spPr>
              <a:xfrm>
                <a:off x="17507116" y="382435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1</a:t>
                </a:r>
                <a:endParaRPr/>
              </a:p>
            </p:txBody>
          </p:sp>
          <p:sp>
            <p:nvSpPr>
              <p:cNvPr id="12415" name="Google Shape;12415;p201"/>
              <p:cNvSpPr txBox="1"/>
              <p:nvPr/>
            </p:nvSpPr>
            <p:spPr>
              <a:xfrm>
                <a:off x="17507116" y="414439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0</a:t>
                </a:r>
                <a:endParaRPr/>
              </a:p>
            </p:txBody>
          </p:sp>
        </p:grpSp>
        <p:grpSp>
          <p:nvGrpSpPr>
            <p:cNvPr id="12416" name="Google Shape;12416;p201"/>
            <p:cNvGrpSpPr/>
            <p:nvPr/>
          </p:nvGrpSpPr>
          <p:grpSpPr>
            <a:xfrm>
              <a:off x="2853826" y="1250168"/>
              <a:ext cx="78740" cy="2629535"/>
              <a:chOff x="17777460" y="1628140"/>
              <a:chExt cx="78740" cy="2629535"/>
            </a:xfrm>
          </p:grpSpPr>
          <p:cxnSp>
            <p:nvCxnSpPr>
              <p:cNvPr id="12417" name="Google Shape;12417;p201"/>
              <p:cNvCxnSpPr/>
              <p:nvPr/>
            </p:nvCxnSpPr>
            <p:spPr>
              <a:xfrm>
                <a:off x="17856200" y="1628140"/>
                <a:ext cx="0" cy="2629535"/>
              </a:xfrm>
              <a:prstGeom prst="straightConnector1">
                <a:avLst/>
              </a:prstGeom>
              <a:noFill/>
              <a:ln cap="flat" cmpd="sng" w="12700">
                <a:solidFill>
                  <a:srgbClr val="9C9FA2"/>
                </a:solidFill>
                <a:prstDash val="solid"/>
                <a:miter lim="800000"/>
                <a:headEnd len="sm" w="sm" type="none"/>
                <a:tailEnd len="sm" w="sm" type="none"/>
              </a:ln>
            </p:spPr>
          </p:cxnSp>
          <p:cxnSp>
            <p:nvCxnSpPr>
              <p:cNvPr id="12418" name="Google Shape;12418;p201"/>
              <p:cNvCxnSpPr/>
              <p:nvPr/>
            </p:nvCxnSpPr>
            <p:spPr>
              <a:xfrm rot="10800000">
                <a:off x="17777460" y="1635760"/>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19" name="Google Shape;12419;p201"/>
              <p:cNvCxnSpPr/>
              <p:nvPr/>
            </p:nvCxnSpPr>
            <p:spPr>
              <a:xfrm rot="10800000">
                <a:off x="17777460" y="195770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20" name="Google Shape;12420;p201"/>
              <p:cNvCxnSpPr/>
              <p:nvPr/>
            </p:nvCxnSpPr>
            <p:spPr>
              <a:xfrm rot="10800000">
                <a:off x="17777460" y="229679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21" name="Google Shape;12421;p201"/>
              <p:cNvCxnSpPr/>
              <p:nvPr/>
            </p:nvCxnSpPr>
            <p:spPr>
              <a:xfrm rot="10800000">
                <a:off x="17777460" y="261683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22" name="Google Shape;12422;p201"/>
              <p:cNvCxnSpPr/>
              <p:nvPr/>
            </p:nvCxnSpPr>
            <p:spPr>
              <a:xfrm rot="10800000">
                <a:off x="17777460" y="295211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23" name="Google Shape;12423;p201"/>
              <p:cNvCxnSpPr/>
              <p:nvPr/>
            </p:nvCxnSpPr>
            <p:spPr>
              <a:xfrm rot="10800000">
                <a:off x="17777460" y="328739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24" name="Google Shape;12424;p201"/>
              <p:cNvCxnSpPr/>
              <p:nvPr/>
            </p:nvCxnSpPr>
            <p:spPr>
              <a:xfrm rot="10800000">
                <a:off x="17777460" y="361124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25" name="Google Shape;12425;p201"/>
              <p:cNvCxnSpPr/>
              <p:nvPr/>
            </p:nvCxnSpPr>
            <p:spPr>
              <a:xfrm rot="10800000">
                <a:off x="17777460" y="3929380"/>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26" name="Google Shape;12426;p201"/>
              <p:cNvCxnSpPr/>
              <p:nvPr/>
            </p:nvCxnSpPr>
            <p:spPr>
              <a:xfrm rot="10800000">
                <a:off x="17777460" y="4257675"/>
                <a:ext cx="78740" cy="0"/>
              </a:xfrm>
              <a:prstGeom prst="straightConnector1">
                <a:avLst/>
              </a:prstGeom>
              <a:noFill/>
              <a:ln cap="flat" cmpd="sng" w="12700">
                <a:solidFill>
                  <a:srgbClr val="9C9FA2"/>
                </a:solidFill>
                <a:prstDash val="solid"/>
                <a:miter lim="800000"/>
                <a:headEnd len="sm" w="sm" type="none"/>
                <a:tailEnd len="sm" w="sm" type="none"/>
              </a:ln>
            </p:spPr>
          </p:cxnSp>
        </p:grpSp>
        <p:sp>
          <p:nvSpPr>
            <p:cNvPr id="12427" name="Google Shape;12427;p201"/>
            <p:cNvSpPr/>
            <p:nvPr/>
          </p:nvSpPr>
          <p:spPr>
            <a:xfrm>
              <a:off x="3286950" y="2286745"/>
              <a:ext cx="580645" cy="1597403"/>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cxnSp>
          <p:nvCxnSpPr>
            <p:cNvPr id="12428" name="Google Shape;12428;p201"/>
            <p:cNvCxnSpPr/>
            <p:nvPr/>
          </p:nvCxnSpPr>
          <p:spPr>
            <a:xfrm>
              <a:off x="3577272" y="1908028"/>
              <a:ext cx="0" cy="706120"/>
            </a:xfrm>
            <a:prstGeom prst="straightConnector1">
              <a:avLst/>
            </a:prstGeom>
            <a:noFill/>
            <a:ln cap="flat" cmpd="sng" w="12700">
              <a:solidFill>
                <a:srgbClr val="A5A5A5"/>
              </a:solidFill>
              <a:prstDash val="solid"/>
              <a:miter lim="800000"/>
              <a:headEnd len="sm" w="sm" type="diamond"/>
              <a:tailEnd len="sm" w="sm" type="diamond"/>
            </a:ln>
          </p:spPr>
        </p:cxnSp>
        <p:sp>
          <p:nvSpPr>
            <p:cNvPr id="12429" name="Google Shape;12429;p201"/>
            <p:cNvSpPr/>
            <p:nvPr/>
          </p:nvSpPr>
          <p:spPr>
            <a:xfrm>
              <a:off x="4271454" y="3517372"/>
              <a:ext cx="580645" cy="36677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cxnSp>
          <p:nvCxnSpPr>
            <p:cNvPr id="12430" name="Google Shape;12430;p201"/>
            <p:cNvCxnSpPr/>
            <p:nvPr/>
          </p:nvCxnSpPr>
          <p:spPr>
            <a:xfrm>
              <a:off x="4561776" y="3190093"/>
              <a:ext cx="0" cy="484759"/>
            </a:xfrm>
            <a:prstGeom prst="straightConnector1">
              <a:avLst/>
            </a:prstGeom>
            <a:noFill/>
            <a:ln cap="flat" cmpd="sng" w="12700">
              <a:solidFill>
                <a:srgbClr val="A5A5A5"/>
              </a:solidFill>
              <a:prstDash val="solid"/>
              <a:miter lim="800000"/>
              <a:headEnd len="sm" w="sm" type="diamond"/>
              <a:tailEnd len="sm" w="sm" type="diamond"/>
            </a:ln>
          </p:spPr>
        </p:cxnSp>
        <p:sp>
          <p:nvSpPr>
            <p:cNvPr id="12431" name="Google Shape;12431;p201"/>
            <p:cNvSpPr txBox="1"/>
            <p:nvPr/>
          </p:nvSpPr>
          <p:spPr>
            <a:xfrm>
              <a:off x="2942453" y="3931664"/>
              <a:ext cx="2254143" cy="41716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200"/>
                <a:buFont typeface="Calibri"/>
                <a:buNone/>
              </a:pPr>
              <a:r>
                <a:rPr b="0" i="0" lang="pt-BR" sz="1200" u="none" cap="none" strike="noStrike">
                  <a:solidFill>
                    <a:srgbClr val="312417"/>
                  </a:solidFill>
                  <a:latin typeface="Calibri"/>
                  <a:ea typeface="Calibri"/>
                  <a:cs typeface="Calibri"/>
                  <a:sym typeface="Calibri"/>
                </a:rPr>
                <a:t>Pacientes com HPN+ </a:t>
              </a:r>
              <a:endParaRPr/>
            </a:p>
            <a:p>
              <a:pPr indent="0" lvl="0" marL="0" marR="0" rtl="0" algn="ctr">
                <a:lnSpc>
                  <a:spcPct val="80000"/>
                </a:lnSpc>
                <a:spcBef>
                  <a:spcPts val="20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AA em progressão</a:t>
              </a:r>
              <a:endParaRPr/>
            </a:p>
          </p:txBody>
        </p:sp>
        <p:sp>
          <p:nvSpPr>
            <p:cNvPr id="12432" name="Google Shape;12432;p201"/>
            <p:cNvSpPr/>
            <p:nvPr/>
          </p:nvSpPr>
          <p:spPr>
            <a:xfrm>
              <a:off x="6547530" y="2151869"/>
              <a:ext cx="580645" cy="1732280"/>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cxnSp>
          <p:nvCxnSpPr>
            <p:cNvPr id="12433" name="Google Shape;12433;p201"/>
            <p:cNvCxnSpPr/>
            <p:nvPr/>
          </p:nvCxnSpPr>
          <p:spPr>
            <a:xfrm>
              <a:off x="6837852" y="1444732"/>
              <a:ext cx="0" cy="1213104"/>
            </a:xfrm>
            <a:prstGeom prst="straightConnector1">
              <a:avLst/>
            </a:prstGeom>
            <a:noFill/>
            <a:ln cap="flat" cmpd="sng" w="12700">
              <a:solidFill>
                <a:srgbClr val="A5A5A5"/>
              </a:solidFill>
              <a:prstDash val="solid"/>
              <a:miter lim="800000"/>
              <a:headEnd len="sm" w="sm" type="diamond"/>
              <a:tailEnd len="sm" w="sm" type="diamond"/>
            </a:ln>
          </p:spPr>
        </p:cxnSp>
        <p:sp>
          <p:nvSpPr>
            <p:cNvPr id="12434" name="Google Shape;12434;p201"/>
            <p:cNvSpPr/>
            <p:nvPr/>
          </p:nvSpPr>
          <p:spPr>
            <a:xfrm>
              <a:off x="7532034" y="3462508"/>
              <a:ext cx="580645" cy="421640"/>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cxnSp>
          <p:nvCxnSpPr>
            <p:cNvPr id="12435" name="Google Shape;12435;p201"/>
            <p:cNvCxnSpPr/>
            <p:nvPr/>
          </p:nvCxnSpPr>
          <p:spPr>
            <a:xfrm>
              <a:off x="7822356" y="2841478"/>
              <a:ext cx="0" cy="848614"/>
            </a:xfrm>
            <a:prstGeom prst="straightConnector1">
              <a:avLst/>
            </a:prstGeom>
            <a:noFill/>
            <a:ln cap="flat" cmpd="sng" w="12700">
              <a:solidFill>
                <a:srgbClr val="A5A5A5"/>
              </a:solidFill>
              <a:prstDash val="solid"/>
              <a:miter lim="800000"/>
              <a:headEnd len="sm" w="sm" type="diamond"/>
              <a:tailEnd len="sm" w="sm" type="diamond"/>
            </a:ln>
          </p:spPr>
        </p:cxnSp>
        <p:sp>
          <p:nvSpPr>
            <p:cNvPr id="12436" name="Google Shape;12436;p201"/>
            <p:cNvSpPr txBox="1"/>
            <p:nvPr/>
          </p:nvSpPr>
          <p:spPr>
            <a:xfrm>
              <a:off x="6203033" y="3931664"/>
              <a:ext cx="2254143" cy="41716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200"/>
                <a:buFont typeface="Calibri"/>
                <a:buNone/>
              </a:pPr>
              <a:r>
                <a:rPr b="0" i="0" lang="pt-BR" sz="1200" u="none" cap="none" strike="noStrike">
                  <a:solidFill>
                    <a:srgbClr val="312417"/>
                  </a:solidFill>
                  <a:latin typeface="Calibri"/>
                  <a:ea typeface="Calibri"/>
                  <a:cs typeface="Calibri"/>
                  <a:sym typeface="Calibri"/>
                </a:rPr>
                <a:t>Pacientes com HPN+ </a:t>
              </a:r>
              <a:endParaRPr/>
            </a:p>
            <a:p>
              <a:pPr indent="0" lvl="0" marL="0" marR="0" rtl="0" algn="ctr">
                <a:lnSpc>
                  <a:spcPct val="80000"/>
                </a:lnSpc>
                <a:spcBef>
                  <a:spcPts val="20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AA estabelecida</a:t>
              </a:r>
              <a:endParaRPr/>
            </a:p>
          </p:txBody>
        </p:sp>
        <p:sp>
          <p:nvSpPr>
            <p:cNvPr id="12437" name="Google Shape;12437;p201"/>
            <p:cNvSpPr/>
            <p:nvPr/>
          </p:nvSpPr>
          <p:spPr>
            <a:xfrm>
              <a:off x="9761683" y="1654028"/>
              <a:ext cx="580645" cy="2230121"/>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cxnSp>
          <p:nvCxnSpPr>
            <p:cNvPr id="12438" name="Google Shape;12438;p201"/>
            <p:cNvCxnSpPr/>
            <p:nvPr/>
          </p:nvCxnSpPr>
          <p:spPr>
            <a:xfrm>
              <a:off x="10052005" y="1399774"/>
              <a:ext cx="0" cy="504444"/>
            </a:xfrm>
            <a:prstGeom prst="straightConnector1">
              <a:avLst/>
            </a:prstGeom>
            <a:noFill/>
            <a:ln cap="flat" cmpd="sng" w="12700">
              <a:solidFill>
                <a:srgbClr val="A5A5A5"/>
              </a:solidFill>
              <a:prstDash val="solid"/>
              <a:miter lim="800000"/>
              <a:headEnd len="sm" w="sm" type="diamond"/>
              <a:tailEnd len="sm" w="sm" type="diamond"/>
            </a:ln>
          </p:spPr>
        </p:cxnSp>
        <p:sp>
          <p:nvSpPr>
            <p:cNvPr id="12439" name="Google Shape;12439;p201"/>
            <p:cNvSpPr/>
            <p:nvPr/>
          </p:nvSpPr>
          <p:spPr>
            <a:xfrm>
              <a:off x="10746187" y="3391388"/>
              <a:ext cx="580645" cy="492760"/>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cxnSp>
          <p:nvCxnSpPr>
            <p:cNvPr id="12440" name="Google Shape;12440;p201"/>
            <p:cNvCxnSpPr/>
            <p:nvPr/>
          </p:nvCxnSpPr>
          <p:spPr>
            <a:xfrm>
              <a:off x="11036509" y="3217144"/>
              <a:ext cx="0" cy="327279"/>
            </a:xfrm>
            <a:prstGeom prst="straightConnector1">
              <a:avLst/>
            </a:prstGeom>
            <a:noFill/>
            <a:ln cap="flat" cmpd="sng" w="12700">
              <a:solidFill>
                <a:srgbClr val="A5A5A5"/>
              </a:solidFill>
              <a:prstDash val="solid"/>
              <a:miter lim="800000"/>
              <a:headEnd len="sm" w="sm" type="diamond"/>
              <a:tailEnd len="sm" w="sm" type="diamond"/>
            </a:ln>
          </p:spPr>
        </p:cxnSp>
        <p:sp>
          <p:nvSpPr>
            <p:cNvPr id="12441" name="Google Shape;12441;p201"/>
            <p:cNvSpPr txBox="1"/>
            <p:nvPr/>
          </p:nvSpPr>
          <p:spPr>
            <a:xfrm>
              <a:off x="9417186" y="3931664"/>
              <a:ext cx="2254143" cy="41716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200"/>
                <a:buFont typeface="Calibri"/>
                <a:buNone/>
              </a:pPr>
              <a:r>
                <a:rPr b="0" i="0" lang="pt-BR" sz="1200" u="none" cap="none" strike="noStrike">
                  <a:solidFill>
                    <a:srgbClr val="312417"/>
                  </a:solidFill>
                  <a:latin typeface="Calibri"/>
                  <a:ea typeface="Calibri"/>
                  <a:cs typeface="Calibri"/>
                  <a:sym typeface="Calibri"/>
                </a:rPr>
                <a:t>Pacientes com HPN </a:t>
              </a:r>
              <a:endParaRPr/>
            </a:p>
            <a:p>
              <a:pPr indent="0" lvl="0" marL="0" marR="0" rtl="0" algn="ctr">
                <a:lnSpc>
                  <a:spcPct val="80000"/>
                </a:lnSpc>
                <a:spcBef>
                  <a:spcPts val="20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sem AA</a:t>
              </a:r>
              <a:endParaRPr/>
            </a:p>
          </p:txBody>
        </p:sp>
        <p:sp>
          <p:nvSpPr>
            <p:cNvPr id="12442" name="Google Shape;12442;p201"/>
            <p:cNvSpPr txBox="1"/>
            <p:nvPr/>
          </p:nvSpPr>
          <p:spPr>
            <a:xfrm>
              <a:off x="3254197" y="1586299"/>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800"/>
                <a:buFont typeface="Calibri"/>
                <a:buNone/>
              </a:pPr>
              <a:r>
                <a:rPr b="1" i="0" lang="pt-BR" sz="1800" u="none" cap="none" strike="noStrike">
                  <a:solidFill>
                    <a:schemeClr val="dk2"/>
                  </a:solidFill>
                  <a:latin typeface="Calibri"/>
                  <a:ea typeface="Calibri"/>
                  <a:cs typeface="Calibri"/>
                  <a:sym typeface="Calibri"/>
                </a:rPr>
                <a:t>4.9</a:t>
              </a:r>
              <a:endParaRPr/>
            </a:p>
          </p:txBody>
        </p:sp>
        <p:sp>
          <p:nvSpPr>
            <p:cNvPr id="12443" name="Google Shape;12443;p201"/>
            <p:cNvSpPr txBox="1"/>
            <p:nvPr/>
          </p:nvSpPr>
          <p:spPr>
            <a:xfrm>
              <a:off x="4235653" y="2873571"/>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800"/>
                <a:buFont typeface="Calibri"/>
                <a:buNone/>
              </a:pPr>
              <a:r>
                <a:rPr b="1" i="0" lang="pt-BR" sz="1800" u="none" cap="none" strike="noStrike">
                  <a:solidFill>
                    <a:schemeClr val="lt2"/>
                  </a:solidFill>
                  <a:latin typeface="Calibri"/>
                  <a:ea typeface="Calibri"/>
                  <a:cs typeface="Calibri"/>
                  <a:sym typeface="Calibri"/>
                </a:rPr>
                <a:t>1.2</a:t>
              </a:r>
              <a:endParaRPr/>
            </a:p>
          </p:txBody>
        </p:sp>
        <p:sp>
          <p:nvSpPr>
            <p:cNvPr id="12444" name="Google Shape;12444;p201"/>
            <p:cNvSpPr txBox="1"/>
            <p:nvPr/>
          </p:nvSpPr>
          <p:spPr>
            <a:xfrm>
              <a:off x="6511729" y="1130115"/>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800"/>
                <a:buFont typeface="Calibri"/>
                <a:buNone/>
              </a:pPr>
              <a:r>
                <a:rPr b="1" i="0" lang="pt-BR" sz="1800" u="none" cap="none" strike="noStrike">
                  <a:solidFill>
                    <a:schemeClr val="dk2"/>
                  </a:solidFill>
                  <a:latin typeface="Calibri"/>
                  <a:ea typeface="Calibri"/>
                  <a:cs typeface="Calibri"/>
                  <a:sym typeface="Calibri"/>
                </a:rPr>
                <a:t>5.3</a:t>
              </a:r>
              <a:endParaRPr/>
            </a:p>
          </p:txBody>
        </p:sp>
        <p:sp>
          <p:nvSpPr>
            <p:cNvPr id="12445" name="Google Shape;12445;p201"/>
            <p:cNvSpPr txBox="1"/>
            <p:nvPr/>
          </p:nvSpPr>
          <p:spPr>
            <a:xfrm>
              <a:off x="7496233" y="2530163"/>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800"/>
                <a:buFont typeface="Calibri"/>
                <a:buNone/>
              </a:pPr>
              <a:r>
                <a:rPr b="1" i="0" lang="pt-BR" sz="1800" u="none" cap="none" strike="noStrike">
                  <a:solidFill>
                    <a:schemeClr val="lt2"/>
                  </a:solidFill>
                  <a:latin typeface="Calibri"/>
                  <a:ea typeface="Calibri"/>
                  <a:cs typeface="Calibri"/>
                  <a:sym typeface="Calibri"/>
                </a:rPr>
                <a:t>1.3</a:t>
              </a:r>
              <a:endParaRPr/>
            </a:p>
          </p:txBody>
        </p:sp>
        <p:sp>
          <p:nvSpPr>
            <p:cNvPr id="12446" name="Google Shape;12446;p201"/>
            <p:cNvSpPr txBox="1"/>
            <p:nvPr/>
          </p:nvSpPr>
          <p:spPr>
            <a:xfrm>
              <a:off x="9735026" y="1085411"/>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800"/>
                <a:buFont typeface="Calibri"/>
                <a:buNone/>
              </a:pPr>
              <a:r>
                <a:rPr b="1" i="0" lang="pt-BR" sz="1800" u="none" cap="none" strike="noStrike">
                  <a:solidFill>
                    <a:schemeClr val="dk2"/>
                  </a:solidFill>
                  <a:latin typeface="Calibri"/>
                  <a:ea typeface="Calibri"/>
                  <a:cs typeface="Calibri"/>
                  <a:sym typeface="Calibri"/>
                </a:rPr>
                <a:t>6.8</a:t>
              </a:r>
              <a:endParaRPr/>
            </a:p>
          </p:txBody>
        </p:sp>
        <p:sp>
          <p:nvSpPr>
            <p:cNvPr id="12447" name="Google Shape;12447;p201"/>
            <p:cNvSpPr txBox="1"/>
            <p:nvPr/>
          </p:nvSpPr>
          <p:spPr>
            <a:xfrm>
              <a:off x="10722578" y="2902019"/>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800"/>
                <a:buFont typeface="Calibri"/>
                <a:buNone/>
              </a:pPr>
              <a:r>
                <a:rPr b="1" i="0" lang="pt-BR" sz="1800" u="none" cap="none" strike="noStrike">
                  <a:solidFill>
                    <a:schemeClr val="lt2"/>
                  </a:solidFill>
                  <a:latin typeface="Calibri"/>
                  <a:ea typeface="Calibri"/>
                  <a:cs typeface="Calibri"/>
                  <a:sym typeface="Calibri"/>
                </a:rPr>
                <a:t>1.5</a:t>
              </a:r>
              <a:endParaRPr/>
            </a:p>
          </p:txBody>
        </p:sp>
        <p:cxnSp>
          <p:nvCxnSpPr>
            <p:cNvPr id="12448" name="Google Shape;12448;p201"/>
            <p:cNvCxnSpPr/>
            <p:nvPr/>
          </p:nvCxnSpPr>
          <p:spPr>
            <a:xfrm>
              <a:off x="2926989" y="3879703"/>
              <a:ext cx="8894223" cy="0"/>
            </a:xfrm>
            <a:prstGeom prst="straightConnector1">
              <a:avLst/>
            </a:prstGeom>
            <a:noFill/>
            <a:ln cap="flat" cmpd="sng" w="12700">
              <a:solidFill>
                <a:srgbClr val="A5A5A5"/>
              </a:solidFill>
              <a:prstDash val="solid"/>
              <a:miter lim="800000"/>
              <a:headEnd len="sm" w="sm" type="none"/>
              <a:tailEnd len="sm" w="sm" type="none"/>
            </a:ln>
          </p:spPr>
        </p:cxnSp>
        <p:grpSp>
          <p:nvGrpSpPr>
            <p:cNvPr id="12449" name="Google Shape;12449;p201"/>
            <p:cNvGrpSpPr/>
            <p:nvPr/>
          </p:nvGrpSpPr>
          <p:grpSpPr>
            <a:xfrm>
              <a:off x="4099079" y="1076482"/>
              <a:ext cx="6432475" cy="2856843"/>
              <a:chOff x="4099079" y="4603192"/>
              <a:chExt cx="6432475" cy="1679063"/>
            </a:xfrm>
          </p:grpSpPr>
          <p:cxnSp>
            <p:nvCxnSpPr>
              <p:cNvPr id="12450" name="Google Shape;12450;p201"/>
              <p:cNvCxnSpPr/>
              <p:nvPr/>
            </p:nvCxnSpPr>
            <p:spPr>
              <a:xfrm>
                <a:off x="409907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451" name="Google Shape;12451;p201"/>
              <p:cNvCxnSpPr/>
              <p:nvPr/>
            </p:nvCxnSpPr>
            <p:spPr>
              <a:xfrm>
                <a:off x="734011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452" name="Google Shape;12452;p201"/>
              <p:cNvCxnSpPr/>
              <p:nvPr/>
            </p:nvCxnSpPr>
            <p:spPr>
              <a:xfrm>
                <a:off x="10531554" y="4603192"/>
                <a:ext cx="0" cy="1679063"/>
              </a:xfrm>
              <a:prstGeom prst="straightConnector1">
                <a:avLst/>
              </a:prstGeom>
              <a:noFill/>
              <a:ln cap="rnd" cmpd="sng" w="31750">
                <a:solidFill>
                  <a:srgbClr val="CAC4C7"/>
                </a:solidFill>
                <a:prstDash val="dot"/>
                <a:round/>
                <a:headEnd len="sm" w="sm" type="none"/>
                <a:tailEnd len="sm" w="sm" type="none"/>
              </a:ln>
            </p:spPr>
          </p:cxnSp>
        </p:grpSp>
      </p:grpSp>
      <p:cxnSp>
        <p:nvCxnSpPr>
          <p:cNvPr id="12453" name="Google Shape;12453;p201"/>
          <p:cNvCxnSpPr/>
          <p:nvPr/>
        </p:nvCxnSpPr>
        <p:spPr>
          <a:xfrm>
            <a:off x="768799" y="4367683"/>
            <a:ext cx="11052413" cy="0"/>
          </a:xfrm>
          <a:prstGeom prst="straightConnector1">
            <a:avLst/>
          </a:prstGeom>
          <a:noFill/>
          <a:ln cap="flat" cmpd="sng" w="12700">
            <a:solidFill>
              <a:schemeClr val="accent1"/>
            </a:solidFill>
            <a:prstDash val="solid"/>
            <a:miter lim="800000"/>
            <a:headEnd len="sm" w="sm" type="none"/>
            <a:tailEnd len="sm" w="sm" type="none"/>
          </a:ln>
        </p:spPr>
      </p:cxnSp>
      <p:cxnSp>
        <p:nvCxnSpPr>
          <p:cNvPr id="12454" name="Google Shape;12454;p201"/>
          <p:cNvCxnSpPr/>
          <p:nvPr/>
        </p:nvCxnSpPr>
        <p:spPr>
          <a:xfrm>
            <a:off x="768799" y="5230367"/>
            <a:ext cx="11052413" cy="0"/>
          </a:xfrm>
          <a:prstGeom prst="straightConnector1">
            <a:avLst/>
          </a:prstGeom>
          <a:noFill/>
          <a:ln cap="flat" cmpd="sng" w="28575">
            <a:solidFill>
              <a:schemeClr val="dk2"/>
            </a:solidFill>
            <a:prstDash val="solid"/>
            <a:miter lim="800000"/>
            <a:headEnd len="sm" w="sm" type="none"/>
            <a:tailEnd len="sm" w="sm" type="none"/>
          </a:ln>
        </p:spPr>
      </p:cxnSp>
      <p:cxnSp>
        <p:nvCxnSpPr>
          <p:cNvPr id="12455" name="Google Shape;12455;p201"/>
          <p:cNvCxnSpPr/>
          <p:nvPr/>
        </p:nvCxnSpPr>
        <p:spPr>
          <a:xfrm>
            <a:off x="768799" y="5596693"/>
            <a:ext cx="11052413" cy="0"/>
          </a:xfrm>
          <a:prstGeom prst="straightConnector1">
            <a:avLst/>
          </a:prstGeom>
          <a:noFill/>
          <a:ln cap="flat" cmpd="sng" w="12700">
            <a:solidFill>
              <a:srgbClr val="D8D8D8"/>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377"/>
                                        </p:tgtEl>
                                        <p:attrNameLst>
                                          <p:attrName>style.visibility</p:attrName>
                                        </p:attrNameLst>
                                      </p:cBhvr>
                                      <p:to>
                                        <p:strVal val="visible"/>
                                      </p:to>
                                    </p:set>
                                    <p:animEffect filter="fade" transition="in">
                                      <p:cBhvr>
                                        <p:cTn dur="500"/>
                                        <p:tgtEl>
                                          <p:spTgt spid="12377"/>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2405"/>
                                        </p:tgtEl>
                                        <p:attrNameLst>
                                          <p:attrName>style.visibility</p:attrName>
                                        </p:attrNameLst>
                                      </p:cBhvr>
                                      <p:to>
                                        <p:strVal val="visible"/>
                                      </p:to>
                                    </p:set>
                                    <p:animEffect filter="fade" transition="in">
                                      <p:cBhvr>
                                        <p:cTn dur="500"/>
                                        <p:tgtEl>
                                          <p:spTgt spid="12405"/>
                                        </p:tgtEl>
                                      </p:cBhvr>
                                    </p:animEffect>
                                  </p:childTnLst>
                                </p:cTn>
                              </p:par>
                              <p:par>
                                <p:cTn fill="hold" nodeType="withEffect" presetClass="entr" presetID="10" presetSubtype="0">
                                  <p:stCondLst>
                                    <p:cond delay="0"/>
                                  </p:stCondLst>
                                  <p:childTnLst>
                                    <p:set>
                                      <p:cBhvr>
                                        <p:cTn dur="1" fill="hold">
                                          <p:stCondLst>
                                            <p:cond delay="0"/>
                                          </p:stCondLst>
                                        </p:cTn>
                                        <p:tgtEl>
                                          <p:spTgt spid="12380"/>
                                        </p:tgtEl>
                                        <p:attrNameLst>
                                          <p:attrName>style.visibility</p:attrName>
                                        </p:attrNameLst>
                                      </p:cBhvr>
                                      <p:to>
                                        <p:strVal val="visible"/>
                                      </p:to>
                                    </p:set>
                                    <p:animEffect filter="fade" transition="in">
                                      <p:cBhvr>
                                        <p:cTn dur="500"/>
                                        <p:tgtEl>
                                          <p:spTgt spid="12380"/>
                                        </p:tgtEl>
                                      </p:cBhvr>
                                    </p:animEffect>
                                  </p:childTnLst>
                                </p:cTn>
                              </p:par>
                              <p:par>
                                <p:cTn fill="hold" nodeType="withEffect" presetClass="entr" presetID="10" presetSubtype="0">
                                  <p:stCondLst>
                                    <p:cond delay="0"/>
                                  </p:stCondLst>
                                  <p:childTnLst>
                                    <p:set>
                                      <p:cBhvr>
                                        <p:cTn dur="1" fill="hold">
                                          <p:stCondLst>
                                            <p:cond delay="0"/>
                                          </p:stCondLst>
                                        </p:cTn>
                                        <p:tgtEl>
                                          <p:spTgt spid="12381"/>
                                        </p:tgtEl>
                                        <p:attrNameLst>
                                          <p:attrName>style.visibility</p:attrName>
                                        </p:attrNameLst>
                                      </p:cBhvr>
                                      <p:to>
                                        <p:strVal val="visible"/>
                                      </p:to>
                                    </p:set>
                                    <p:animEffect filter="fade" transition="in">
                                      <p:cBhvr>
                                        <p:cTn dur="500"/>
                                        <p:tgtEl>
                                          <p:spTgt spid="12381"/>
                                        </p:tgtEl>
                                      </p:cBhvr>
                                    </p:animEffect>
                                  </p:childTnLst>
                                </p:cTn>
                              </p:par>
                              <p:par>
                                <p:cTn fill="hold" nodeType="withEffect" presetClass="entr" presetID="10" presetSubtype="0">
                                  <p:stCondLst>
                                    <p:cond delay="0"/>
                                  </p:stCondLst>
                                  <p:childTnLst>
                                    <p:set>
                                      <p:cBhvr>
                                        <p:cTn dur="1" fill="hold">
                                          <p:stCondLst>
                                            <p:cond delay="0"/>
                                          </p:stCondLst>
                                        </p:cTn>
                                        <p:tgtEl>
                                          <p:spTgt spid="12382"/>
                                        </p:tgtEl>
                                        <p:attrNameLst>
                                          <p:attrName>style.visibility</p:attrName>
                                        </p:attrNameLst>
                                      </p:cBhvr>
                                      <p:to>
                                        <p:strVal val="visible"/>
                                      </p:to>
                                    </p:set>
                                    <p:animEffect filter="fade" transition="in">
                                      <p:cBhvr>
                                        <p:cTn dur="500"/>
                                        <p:tgtEl>
                                          <p:spTgt spid="12382"/>
                                        </p:tgtEl>
                                      </p:cBhvr>
                                    </p:animEffect>
                                  </p:childTnLst>
                                </p:cTn>
                              </p:par>
                              <p:par>
                                <p:cTn fill="hold" nodeType="withEffect" presetClass="entr" presetID="10" presetSubtype="0">
                                  <p:stCondLst>
                                    <p:cond delay="500"/>
                                  </p:stCondLst>
                                  <p:childTnLst>
                                    <p:set>
                                      <p:cBhvr>
                                        <p:cTn dur="1" fill="hold">
                                          <p:stCondLst>
                                            <p:cond delay="0"/>
                                          </p:stCondLst>
                                        </p:cTn>
                                        <p:tgtEl>
                                          <p:spTgt spid="12389"/>
                                        </p:tgtEl>
                                        <p:attrNameLst>
                                          <p:attrName>style.visibility</p:attrName>
                                        </p:attrNameLst>
                                      </p:cBhvr>
                                      <p:to>
                                        <p:strVal val="visible"/>
                                      </p:to>
                                    </p:set>
                                    <p:animEffect filter="fade" transition="in">
                                      <p:cBhvr>
                                        <p:cTn dur="500"/>
                                        <p:tgtEl>
                                          <p:spTgt spid="12389"/>
                                        </p:tgtEl>
                                      </p:cBhvr>
                                    </p:animEffect>
                                  </p:childTnLst>
                                </p:cTn>
                              </p:par>
                              <p:par>
                                <p:cTn fill="hold" nodeType="withEffect" presetClass="entr" presetID="10" presetSubtype="0">
                                  <p:stCondLst>
                                    <p:cond delay="500"/>
                                  </p:stCondLst>
                                  <p:childTnLst>
                                    <p:set>
                                      <p:cBhvr>
                                        <p:cTn dur="1" fill="hold">
                                          <p:stCondLst>
                                            <p:cond delay="0"/>
                                          </p:stCondLst>
                                        </p:cTn>
                                        <p:tgtEl>
                                          <p:spTgt spid="12390"/>
                                        </p:tgtEl>
                                        <p:attrNameLst>
                                          <p:attrName>style.visibility</p:attrName>
                                        </p:attrNameLst>
                                      </p:cBhvr>
                                      <p:to>
                                        <p:strVal val="visible"/>
                                      </p:to>
                                    </p:set>
                                    <p:animEffect filter="fade" transition="in">
                                      <p:cBhvr>
                                        <p:cTn dur="500"/>
                                        <p:tgtEl>
                                          <p:spTgt spid="12390"/>
                                        </p:tgtEl>
                                      </p:cBhvr>
                                    </p:animEffect>
                                  </p:childTnLst>
                                </p:cTn>
                              </p:par>
                              <p:par>
                                <p:cTn fill="hold" nodeType="withEffect" presetClass="entr" presetID="10" presetSubtype="0">
                                  <p:stCondLst>
                                    <p:cond delay="1000"/>
                                  </p:stCondLst>
                                  <p:childTnLst>
                                    <p:set>
                                      <p:cBhvr>
                                        <p:cTn dur="1" fill="hold">
                                          <p:stCondLst>
                                            <p:cond delay="0"/>
                                          </p:stCondLst>
                                        </p:cTn>
                                        <p:tgtEl>
                                          <p:spTgt spid="12395"/>
                                        </p:tgtEl>
                                        <p:attrNameLst>
                                          <p:attrName>style.visibility</p:attrName>
                                        </p:attrNameLst>
                                      </p:cBhvr>
                                      <p:to>
                                        <p:strVal val="visible"/>
                                      </p:to>
                                    </p:set>
                                    <p:animEffect filter="fade" transition="in">
                                      <p:cBhvr>
                                        <p:cTn dur="500"/>
                                        <p:tgtEl>
                                          <p:spTgt spid="12395"/>
                                        </p:tgtEl>
                                      </p:cBhvr>
                                    </p:animEffect>
                                  </p:childTnLst>
                                </p:cTn>
                              </p:par>
                              <p:par>
                                <p:cTn fill="hold" nodeType="withEffect" presetClass="entr" presetID="10" presetSubtype="0">
                                  <p:stCondLst>
                                    <p:cond delay="1000"/>
                                  </p:stCondLst>
                                  <p:childTnLst>
                                    <p:set>
                                      <p:cBhvr>
                                        <p:cTn dur="1" fill="hold">
                                          <p:stCondLst>
                                            <p:cond delay="0"/>
                                          </p:stCondLst>
                                        </p:cTn>
                                        <p:tgtEl>
                                          <p:spTgt spid="12396"/>
                                        </p:tgtEl>
                                        <p:attrNameLst>
                                          <p:attrName>style.visibility</p:attrName>
                                        </p:attrNameLst>
                                      </p:cBhvr>
                                      <p:to>
                                        <p:strVal val="visible"/>
                                      </p:to>
                                    </p:set>
                                    <p:animEffect filter="fade" transition="in">
                                      <p:cBhvr>
                                        <p:cTn dur="500"/>
                                        <p:tgtEl>
                                          <p:spTgt spid="12396"/>
                                        </p:tgtEl>
                                      </p:cBhvr>
                                    </p:animEffect>
                                  </p:childTnLst>
                                </p:cTn>
                              </p:par>
                              <p:par>
                                <p:cTn fill="hold" nodeType="withEffect" presetClass="entr" presetID="10" presetSubtype="0">
                                  <p:stCondLst>
                                    <p:cond delay="0"/>
                                  </p:stCondLst>
                                  <p:childTnLst>
                                    <p:set>
                                      <p:cBhvr>
                                        <p:cTn dur="1" fill="hold">
                                          <p:stCondLst>
                                            <p:cond delay="0"/>
                                          </p:stCondLst>
                                        </p:cTn>
                                        <p:tgtEl>
                                          <p:spTgt spid="12383"/>
                                        </p:tgtEl>
                                        <p:attrNameLst>
                                          <p:attrName>style.visibility</p:attrName>
                                        </p:attrNameLst>
                                      </p:cBhvr>
                                      <p:to>
                                        <p:strVal val="visible"/>
                                      </p:to>
                                    </p:set>
                                    <p:animEffect filter="fade" transition="in">
                                      <p:cBhvr>
                                        <p:cTn dur="500"/>
                                        <p:tgtEl>
                                          <p:spTgt spid="12383"/>
                                        </p:tgtEl>
                                      </p:cBhvr>
                                    </p:animEffect>
                                  </p:childTnLst>
                                </p:cTn>
                              </p:par>
                              <p:par>
                                <p:cTn fill="hold" nodeType="withEffect" presetClass="entr" presetID="10" presetSubtype="0">
                                  <p:stCondLst>
                                    <p:cond delay="250"/>
                                  </p:stCondLst>
                                  <p:childTnLst>
                                    <p:set>
                                      <p:cBhvr>
                                        <p:cTn dur="1" fill="hold">
                                          <p:stCondLst>
                                            <p:cond delay="0"/>
                                          </p:stCondLst>
                                        </p:cTn>
                                        <p:tgtEl>
                                          <p:spTgt spid="12385"/>
                                        </p:tgtEl>
                                        <p:attrNameLst>
                                          <p:attrName>style.visibility</p:attrName>
                                        </p:attrNameLst>
                                      </p:cBhvr>
                                      <p:to>
                                        <p:strVal val="visible"/>
                                      </p:to>
                                    </p:set>
                                    <p:animEffect filter="fade" transition="in">
                                      <p:cBhvr>
                                        <p:cTn dur="500"/>
                                        <p:tgtEl>
                                          <p:spTgt spid="12385"/>
                                        </p:tgtEl>
                                      </p:cBhvr>
                                    </p:animEffect>
                                  </p:childTnLst>
                                </p:cTn>
                              </p:par>
                              <p:par>
                                <p:cTn fill="hold" nodeType="withEffect" presetClass="entr" presetID="10" presetSubtype="0">
                                  <p:stCondLst>
                                    <p:cond delay="250"/>
                                  </p:stCondLst>
                                  <p:childTnLst>
                                    <p:set>
                                      <p:cBhvr>
                                        <p:cTn dur="1" fill="hold">
                                          <p:stCondLst>
                                            <p:cond delay="0"/>
                                          </p:stCondLst>
                                        </p:cTn>
                                        <p:tgtEl>
                                          <p:spTgt spid="12387"/>
                                        </p:tgtEl>
                                        <p:attrNameLst>
                                          <p:attrName>style.visibility</p:attrName>
                                        </p:attrNameLst>
                                      </p:cBhvr>
                                      <p:to>
                                        <p:strVal val="visible"/>
                                      </p:to>
                                    </p:set>
                                    <p:animEffect filter="fade" transition="in">
                                      <p:cBhvr>
                                        <p:cTn dur="500"/>
                                        <p:tgtEl>
                                          <p:spTgt spid="12387"/>
                                        </p:tgtEl>
                                      </p:cBhvr>
                                    </p:animEffect>
                                  </p:childTnLst>
                                </p:cTn>
                              </p:par>
                              <p:par>
                                <p:cTn fill="hold" nodeType="withEffect" presetClass="entr" presetID="10" presetSubtype="0">
                                  <p:stCondLst>
                                    <p:cond delay="500"/>
                                  </p:stCondLst>
                                  <p:childTnLst>
                                    <p:set>
                                      <p:cBhvr>
                                        <p:cTn dur="1" fill="hold">
                                          <p:stCondLst>
                                            <p:cond delay="0"/>
                                          </p:stCondLst>
                                        </p:cTn>
                                        <p:tgtEl>
                                          <p:spTgt spid="12391"/>
                                        </p:tgtEl>
                                        <p:attrNameLst>
                                          <p:attrName>style.visibility</p:attrName>
                                        </p:attrNameLst>
                                      </p:cBhvr>
                                      <p:to>
                                        <p:strVal val="visible"/>
                                      </p:to>
                                    </p:set>
                                    <p:animEffect filter="fade" transition="in">
                                      <p:cBhvr>
                                        <p:cTn dur="500"/>
                                        <p:tgtEl>
                                          <p:spTgt spid="12391"/>
                                        </p:tgtEl>
                                      </p:cBhvr>
                                    </p:animEffect>
                                  </p:childTnLst>
                                </p:cTn>
                              </p:par>
                              <p:par>
                                <p:cTn fill="hold" nodeType="withEffect" presetClass="entr" presetID="10" presetSubtype="0">
                                  <p:stCondLst>
                                    <p:cond delay="500"/>
                                  </p:stCondLst>
                                  <p:childTnLst>
                                    <p:set>
                                      <p:cBhvr>
                                        <p:cTn dur="1" fill="hold">
                                          <p:stCondLst>
                                            <p:cond delay="0"/>
                                          </p:stCondLst>
                                        </p:cTn>
                                        <p:tgtEl>
                                          <p:spTgt spid="12393"/>
                                        </p:tgtEl>
                                        <p:attrNameLst>
                                          <p:attrName>style.visibility</p:attrName>
                                        </p:attrNameLst>
                                      </p:cBhvr>
                                      <p:to>
                                        <p:strVal val="visible"/>
                                      </p:to>
                                    </p:set>
                                    <p:animEffect filter="fade" transition="in">
                                      <p:cBhvr>
                                        <p:cTn dur="500"/>
                                        <p:tgtEl>
                                          <p:spTgt spid="12393"/>
                                        </p:tgtEl>
                                      </p:cBhvr>
                                    </p:animEffect>
                                  </p:childTnLst>
                                </p:cTn>
                              </p:par>
                              <p:par>
                                <p:cTn fill="hold" nodeType="withEffect" presetClass="entr" presetID="10" presetSubtype="0">
                                  <p:stCondLst>
                                    <p:cond delay="750"/>
                                  </p:stCondLst>
                                  <p:childTnLst>
                                    <p:set>
                                      <p:cBhvr>
                                        <p:cTn dur="1" fill="hold">
                                          <p:stCondLst>
                                            <p:cond delay="0"/>
                                          </p:stCondLst>
                                        </p:cTn>
                                        <p:tgtEl>
                                          <p:spTgt spid="12397"/>
                                        </p:tgtEl>
                                        <p:attrNameLst>
                                          <p:attrName>style.visibility</p:attrName>
                                        </p:attrNameLst>
                                      </p:cBhvr>
                                      <p:to>
                                        <p:strVal val="visible"/>
                                      </p:to>
                                    </p:set>
                                    <p:animEffect filter="fade" transition="in">
                                      <p:cBhvr>
                                        <p:cTn dur="500"/>
                                        <p:tgtEl>
                                          <p:spTgt spid="12397"/>
                                        </p:tgtEl>
                                      </p:cBhvr>
                                    </p:animEffect>
                                  </p:childTnLst>
                                </p:cTn>
                              </p:par>
                              <p:par>
                                <p:cTn fill="hold" nodeType="withEffect" presetClass="entr" presetID="10" presetSubtype="0">
                                  <p:stCondLst>
                                    <p:cond delay="750"/>
                                  </p:stCondLst>
                                  <p:childTnLst>
                                    <p:set>
                                      <p:cBhvr>
                                        <p:cTn dur="1" fill="hold">
                                          <p:stCondLst>
                                            <p:cond delay="0"/>
                                          </p:stCondLst>
                                        </p:cTn>
                                        <p:tgtEl>
                                          <p:spTgt spid="12399"/>
                                        </p:tgtEl>
                                        <p:attrNameLst>
                                          <p:attrName>style.visibility</p:attrName>
                                        </p:attrNameLst>
                                      </p:cBhvr>
                                      <p:to>
                                        <p:strVal val="visible"/>
                                      </p:to>
                                    </p:set>
                                    <p:animEffect filter="fade" transition="in">
                                      <p:cBhvr>
                                        <p:cTn dur="500"/>
                                        <p:tgtEl>
                                          <p:spTgt spid="12399"/>
                                        </p:tgtEl>
                                      </p:cBhvr>
                                    </p:animEffect>
                                  </p:childTnLst>
                                </p:cTn>
                              </p:par>
                              <p:par>
                                <p:cTn fill="hold" nodeType="withEffect" presetClass="entr" presetID="10" presetSubtype="0">
                                  <p:stCondLst>
                                    <p:cond delay="0"/>
                                  </p:stCondLst>
                                  <p:childTnLst>
                                    <p:set>
                                      <p:cBhvr>
                                        <p:cTn dur="1" fill="hold">
                                          <p:stCondLst>
                                            <p:cond delay="0"/>
                                          </p:stCondLst>
                                        </p:cTn>
                                        <p:tgtEl>
                                          <p:spTgt spid="12384"/>
                                        </p:tgtEl>
                                        <p:attrNameLst>
                                          <p:attrName>style.visibility</p:attrName>
                                        </p:attrNameLst>
                                      </p:cBhvr>
                                      <p:to>
                                        <p:strVal val="visible"/>
                                      </p:to>
                                    </p:set>
                                    <p:animEffect filter="fade" transition="in">
                                      <p:cBhvr>
                                        <p:cTn dur="500"/>
                                        <p:tgtEl>
                                          <p:spTgt spid="12384"/>
                                        </p:tgtEl>
                                      </p:cBhvr>
                                    </p:animEffect>
                                  </p:childTnLst>
                                </p:cTn>
                              </p:par>
                              <p:par>
                                <p:cTn fill="hold" nodeType="withEffect" presetClass="entr" presetID="10" presetSubtype="0">
                                  <p:stCondLst>
                                    <p:cond delay="250"/>
                                  </p:stCondLst>
                                  <p:childTnLst>
                                    <p:set>
                                      <p:cBhvr>
                                        <p:cTn dur="1" fill="hold">
                                          <p:stCondLst>
                                            <p:cond delay="0"/>
                                          </p:stCondLst>
                                        </p:cTn>
                                        <p:tgtEl>
                                          <p:spTgt spid="12386"/>
                                        </p:tgtEl>
                                        <p:attrNameLst>
                                          <p:attrName>style.visibility</p:attrName>
                                        </p:attrNameLst>
                                      </p:cBhvr>
                                      <p:to>
                                        <p:strVal val="visible"/>
                                      </p:to>
                                    </p:set>
                                    <p:animEffect filter="fade" transition="in">
                                      <p:cBhvr>
                                        <p:cTn dur="500"/>
                                        <p:tgtEl>
                                          <p:spTgt spid="12386"/>
                                        </p:tgtEl>
                                      </p:cBhvr>
                                    </p:animEffect>
                                  </p:childTnLst>
                                </p:cTn>
                              </p:par>
                              <p:par>
                                <p:cTn fill="hold" nodeType="withEffect" presetClass="entr" presetID="10" presetSubtype="0">
                                  <p:stCondLst>
                                    <p:cond delay="250"/>
                                  </p:stCondLst>
                                  <p:childTnLst>
                                    <p:set>
                                      <p:cBhvr>
                                        <p:cTn dur="1" fill="hold">
                                          <p:stCondLst>
                                            <p:cond delay="0"/>
                                          </p:stCondLst>
                                        </p:cTn>
                                        <p:tgtEl>
                                          <p:spTgt spid="12388"/>
                                        </p:tgtEl>
                                        <p:attrNameLst>
                                          <p:attrName>style.visibility</p:attrName>
                                        </p:attrNameLst>
                                      </p:cBhvr>
                                      <p:to>
                                        <p:strVal val="visible"/>
                                      </p:to>
                                    </p:set>
                                    <p:animEffect filter="fade" transition="in">
                                      <p:cBhvr>
                                        <p:cTn dur="500"/>
                                        <p:tgtEl>
                                          <p:spTgt spid="12388"/>
                                        </p:tgtEl>
                                      </p:cBhvr>
                                    </p:animEffect>
                                  </p:childTnLst>
                                </p:cTn>
                              </p:par>
                              <p:par>
                                <p:cTn fill="hold" nodeType="withEffect" presetClass="entr" presetID="10" presetSubtype="0">
                                  <p:stCondLst>
                                    <p:cond delay="500"/>
                                  </p:stCondLst>
                                  <p:childTnLst>
                                    <p:set>
                                      <p:cBhvr>
                                        <p:cTn dur="1" fill="hold">
                                          <p:stCondLst>
                                            <p:cond delay="0"/>
                                          </p:stCondLst>
                                        </p:cTn>
                                        <p:tgtEl>
                                          <p:spTgt spid="12392"/>
                                        </p:tgtEl>
                                        <p:attrNameLst>
                                          <p:attrName>style.visibility</p:attrName>
                                        </p:attrNameLst>
                                      </p:cBhvr>
                                      <p:to>
                                        <p:strVal val="visible"/>
                                      </p:to>
                                    </p:set>
                                    <p:animEffect filter="fade" transition="in">
                                      <p:cBhvr>
                                        <p:cTn dur="500"/>
                                        <p:tgtEl>
                                          <p:spTgt spid="12392"/>
                                        </p:tgtEl>
                                      </p:cBhvr>
                                    </p:animEffect>
                                  </p:childTnLst>
                                </p:cTn>
                              </p:par>
                              <p:par>
                                <p:cTn fill="hold" nodeType="withEffect" presetClass="entr" presetID="10" presetSubtype="0">
                                  <p:stCondLst>
                                    <p:cond delay="500"/>
                                  </p:stCondLst>
                                  <p:childTnLst>
                                    <p:set>
                                      <p:cBhvr>
                                        <p:cTn dur="1" fill="hold">
                                          <p:stCondLst>
                                            <p:cond delay="0"/>
                                          </p:stCondLst>
                                        </p:cTn>
                                        <p:tgtEl>
                                          <p:spTgt spid="12394"/>
                                        </p:tgtEl>
                                        <p:attrNameLst>
                                          <p:attrName>style.visibility</p:attrName>
                                        </p:attrNameLst>
                                      </p:cBhvr>
                                      <p:to>
                                        <p:strVal val="visible"/>
                                      </p:to>
                                    </p:set>
                                    <p:animEffect filter="fade" transition="in">
                                      <p:cBhvr>
                                        <p:cTn dur="500"/>
                                        <p:tgtEl>
                                          <p:spTgt spid="12394"/>
                                        </p:tgtEl>
                                      </p:cBhvr>
                                    </p:animEffect>
                                  </p:childTnLst>
                                </p:cTn>
                              </p:par>
                              <p:par>
                                <p:cTn fill="hold" nodeType="withEffect" presetClass="entr" presetID="10" presetSubtype="0">
                                  <p:stCondLst>
                                    <p:cond delay="750"/>
                                  </p:stCondLst>
                                  <p:childTnLst>
                                    <p:set>
                                      <p:cBhvr>
                                        <p:cTn dur="1" fill="hold">
                                          <p:stCondLst>
                                            <p:cond delay="0"/>
                                          </p:stCondLst>
                                        </p:cTn>
                                        <p:tgtEl>
                                          <p:spTgt spid="12398"/>
                                        </p:tgtEl>
                                        <p:attrNameLst>
                                          <p:attrName>style.visibility</p:attrName>
                                        </p:attrNameLst>
                                      </p:cBhvr>
                                      <p:to>
                                        <p:strVal val="visible"/>
                                      </p:to>
                                    </p:set>
                                    <p:animEffect filter="fade" transition="in">
                                      <p:cBhvr>
                                        <p:cTn dur="500"/>
                                        <p:tgtEl>
                                          <p:spTgt spid="12398"/>
                                        </p:tgtEl>
                                      </p:cBhvr>
                                    </p:animEffect>
                                  </p:childTnLst>
                                </p:cTn>
                              </p:par>
                              <p:par>
                                <p:cTn fill="hold" nodeType="withEffect" presetClass="entr" presetID="10" presetSubtype="0">
                                  <p:stCondLst>
                                    <p:cond delay="750"/>
                                  </p:stCondLst>
                                  <p:childTnLst>
                                    <p:set>
                                      <p:cBhvr>
                                        <p:cTn dur="1" fill="hold">
                                          <p:stCondLst>
                                            <p:cond delay="0"/>
                                          </p:stCondLst>
                                        </p:cTn>
                                        <p:tgtEl>
                                          <p:spTgt spid="12400"/>
                                        </p:tgtEl>
                                        <p:attrNameLst>
                                          <p:attrName>style.visibility</p:attrName>
                                        </p:attrNameLst>
                                      </p:cBhvr>
                                      <p:to>
                                        <p:strVal val="visible"/>
                                      </p:to>
                                    </p:set>
                                    <p:animEffect filter="fade" transition="in">
                                      <p:cBhvr>
                                        <p:cTn dur="500"/>
                                        <p:tgtEl>
                                          <p:spTgt spid="12400"/>
                                        </p:tgtEl>
                                      </p:cBhvr>
                                    </p:animEffect>
                                  </p:childTnLst>
                                </p:cTn>
                              </p:par>
                              <p:par>
                                <p:cTn fill="hold" nodeType="withEffect" presetClass="entr" presetID="10" presetSubtype="0">
                                  <p:stCondLst>
                                    <p:cond delay="750"/>
                                  </p:stCondLst>
                                  <p:childTnLst>
                                    <p:set>
                                      <p:cBhvr>
                                        <p:cTn dur="1" fill="hold">
                                          <p:stCondLst>
                                            <p:cond delay="0"/>
                                          </p:stCondLst>
                                        </p:cTn>
                                        <p:tgtEl>
                                          <p:spTgt spid="12453"/>
                                        </p:tgtEl>
                                        <p:attrNameLst>
                                          <p:attrName>style.visibility</p:attrName>
                                        </p:attrNameLst>
                                      </p:cBhvr>
                                      <p:to>
                                        <p:strVal val="visible"/>
                                      </p:to>
                                    </p:set>
                                    <p:animEffect filter="fade" transition="in">
                                      <p:cBhvr>
                                        <p:cTn dur="500"/>
                                        <p:tgtEl>
                                          <p:spTgt spid="12453"/>
                                        </p:tgtEl>
                                      </p:cBhvr>
                                    </p:animEffect>
                                  </p:childTnLst>
                                </p:cTn>
                              </p:par>
                              <p:par>
                                <p:cTn fill="hold" nodeType="withEffect" presetClass="entr" presetID="10" presetSubtype="0">
                                  <p:stCondLst>
                                    <p:cond delay="750"/>
                                  </p:stCondLst>
                                  <p:childTnLst>
                                    <p:set>
                                      <p:cBhvr>
                                        <p:cTn dur="1" fill="hold">
                                          <p:stCondLst>
                                            <p:cond delay="0"/>
                                          </p:stCondLst>
                                        </p:cTn>
                                        <p:tgtEl>
                                          <p:spTgt spid="12454"/>
                                        </p:tgtEl>
                                        <p:attrNameLst>
                                          <p:attrName>style.visibility</p:attrName>
                                        </p:attrNameLst>
                                      </p:cBhvr>
                                      <p:to>
                                        <p:strVal val="visible"/>
                                      </p:to>
                                    </p:set>
                                    <p:animEffect filter="fade" transition="in">
                                      <p:cBhvr>
                                        <p:cTn dur="500"/>
                                        <p:tgtEl>
                                          <p:spTgt spid="12454"/>
                                        </p:tgtEl>
                                      </p:cBhvr>
                                    </p:animEffect>
                                  </p:childTnLst>
                                </p:cTn>
                              </p:par>
                              <p:par>
                                <p:cTn fill="hold" nodeType="withEffect" presetClass="entr" presetID="10" presetSubtype="0">
                                  <p:stCondLst>
                                    <p:cond delay="750"/>
                                  </p:stCondLst>
                                  <p:childTnLst>
                                    <p:set>
                                      <p:cBhvr>
                                        <p:cTn dur="1" fill="hold">
                                          <p:stCondLst>
                                            <p:cond delay="0"/>
                                          </p:stCondLst>
                                        </p:cTn>
                                        <p:tgtEl>
                                          <p:spTgt spid="12401"/>
                                        </p:tgtEl>
                                        <p:attrNameLst>
                                          <p:attrName>style.visibility</p:attrName>
                                        </p:attrNameLst>
                                      </p:cBhvr>
                                      <p:to>
                                        <p:strVal val="visible"/>
                                      </p:to>
                                    </p:set>
                                    <p:animEffect filter="fade" transition="in">
                                      <p:cBhvr>
                                        <p:cTn dur="500"/>
                                        <p:tgtEl>
                                          <p:spTgt spid="12401"/>
                                        </p:tgtEl>
                                      </p:cBhvr>
                                    </p:animEffect>
                                  </p:childTnLst>
                                </p:cTn>
                              </p:par>
                              <p:par>
                                <p:cTn fill="hold" nodeType="withEffect" presetClass="entr" presetID="10" presetSubtype="0">
                                  <p:stCondLst>
                                    <p:cond delay="750"/>
                                  </p:stCondLst>
                                  <p:childTnLst>
                                    <p:set>
                                      <p:cBhvr>
                                        <p:cTn dur="1" fill="hold">
                                          <p:stCondLst>
                                            <p:cond delay="0"/>
                                          </p:stCondLst>
                                        </p:cTn>
                                        <p:tgtEl>
                                          <p:spTgt spid="12455"/>
                                        </p:tgtEl>
                                        <p:attrNameLst>
                                          <p:attrName>style.visibility</p:attrName>
                                        </p:attrNameLst>
                                      </p:cBhvr>
                                      <p:to>
                                        <p:strVal val="visible"/>
                                      </p:to>
                                    </p:set>
                                    <p:animEffect filter="fade" transition="in">
                                      <p:cBhvr>
                                        <p:cTn dur="500"/>
                                        <p:tgtEl>
                                          <p:spTgt spid="1245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60" name="Shape 12460"/>
        <p:cNvGrpSpPr/>
        <p:nvPr/>
      </p:nvGrpSpPr>
      <p:grpSpPr>
        <a:xfrm>
          <a:off x="0" y="0"/>
          <a:ext cx="0" cy="0"/>
          <a:chOff x="0" y="0"/>
          <a:chExt cx="0" cy="0"/>
        </a:xfrm>
      </p:grpSpPr>
      <p:sp>
        <p:nvSpPr>
          <p:cNvPr id="12461" name="Google Shape;12461;p202"/>
          <p:cNvSpPr/>
          <p:nvPr/>
        </p:nvSpPr>
        <p:spPr>
          <a:xfrm flipH="1">
            <a:off x="590865" y="959805"/>
            <a:ext cx="11334440" cy="511174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462" name="Google Shape;12462;p202"/>
          <p:cNvSpPr txBox="1"/>
          <p:nvPr/>
        </p:nvSpPr>
        <p:spPr>
          <a:xfrm>
            <a:off x="296269" y="385036"/>
            <a:ext cx="2630720"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Resultados</a:t>
            </a:r>
            <a:r>
              <a:rPr b="1" baseline="30000" lang="pt-BR" sz="3600">
                <a:solidFill>
                  <a:schemeClr val="accent1"/>
                </a:solidFill>
                <a:latin typeface="Lustria"/>
                <a:ea typeface="Lustria"/>
                <a:cs typeface="Lustria"/>
                <a:sym typeface="Lustria"/>
              </a:rPr>
              <a:t>1</a:t>
            </a:r>
            <a:endParaRPr/>
          </a:p>
        </p:txBody>
      </p:sp>
      <p:sp>
        <p:nvSpPr>
          <p:cNvPr id="12463" name="Google Shape;12463;p20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AA = Anemia Aplástica</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Lee JW, et al. Am J Hematol. 2019; 94(1):E37-E41</a:t>
            </a:r>
            <a:endParaRPr/>
          </a:p>
        </p:txBody>
      </p:sp>
      <p:sp>
        <p:nvSpPr>
          <p:cNvPr id="12464" name="Google Shape;12464;p202"/>
          <p:cNvSpPr txBox="1"/>
          <p:nvPr/>
        </p:nvSpPr>
        <p:spPr>
          <a:xfrm>
            <a:off x="644155" y="2230074"/>
            <a:ext cx="1877001" cy="1082091"/>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None/>
            </a:pPr>
            <a:r>
              <a:rPr b="1" i="0" lang="pt-BR" sz="1600" u="none" cap="none" strike="noStrike">
                <a:solidFill>
                  <a:schemeClr val="dk1"/>
                </a:solidFill>
                <a:latin typeface="Lustria"/>
                <a:ea typeface="Lustria"/>
                <a:cs typeface="Lustria"/>
                <a:sym typeface="Lustria"/>
              </a:rPr>
              <a:t>Taxa estimada</a:t>
            </a:r>
            <a:br>
              <a:rPr b="1" i="0" lang="pt-BR" sz="1600" u="none" cap="none" strike="noStrike">
                <a:solidFill>
                  <a:schemeClr val="dk1"/>
                </a:solidFill>
                <a:latin typeface="Lustria"/>
                <a:ea typeface="Lustria"/>
                <a:cs typeface="Lustria"/>
                <a:sym typeface="Lustria"/>
              </a:rPr>
            </a:br>
            <a:r>
              <a:rPr b="1" i="0" lang="pt-BR" sz="1600" u="none" cap="none" strike="noStrike">
                <a:solidFill>
                  <a:schemeClr val="dk1"/>
                </a:solidFill>
                <a:latin typeface="Lustria"/>
                <a:ea typeface="Lustria"/>
                <a:cs typeface="Lustria"/>
                <a:sym typeface="Lustria"/>
              </a:rPr>
              <a:t>de </a:t>
            </a:r>
            <a:r>
              <a:rPr b="1" lang="pt-BR" sz="1600">
                <a:solidFill>
                  <a:schemeClr val="dk1"/>
                </a:solidFill>
                <a:latin typeface="Lustria"/>
                <a:ea typeface="Lustria"/>
                <a:cs typeface="Lustria"/>
                <a:sym typeface="Lustria"/>
              </a:rPr>
              <a:t>eventos trombóticos </a:t>
            </a:r>
            <a:br>
              <a:rPr b="1" lang="pt-BR" sz="1600">
                <a:solidFill>
                  <a:schemeClr val="dk1"/>
                </a:solidFill>
                <a:latin typeface="Lustria"/>
                <a:ea typeface="Lustria"/>
                <a:cs typeface="Lustria"/>
                <a:sym typeface="Lustria"/>
              </a:rPr>
            </a:br>
            <a:r>
              <a:rPr b="0" i="0" lang="pt-BR" sz="1600" u="none" cap="none" strike="noStrike">
                <a:solidFill>
                  <a:schemeClr val="dk1"/>
                </a:solidFill>
                <a:latin typeface="Lustria"/>
                <a:ea typeface="Lustria"/>
                <a:cs typeface="Lustria"/>
                <a:sym typeface="Lustria"/>
              </a:rPr>
              <a:t> </a:t>
            </a:r>
            <a:r>
              <a:rPr b="0" i="0" lang="pt-BR" sz="1600" u="none" cap="none" strike="noStrike">
                <a:solidFill>
                  <a:schemeClr val="dk1"/>
                </a:solidFill>
                <a:latin typeface="Calibri"/>
                <a:ea typeface="Calibri"/>
                <a:cs typeface="Calibri"/>
                <a:sym typeface="Calibri"/>
              </a:rPr>
              <a:t>(95% IC) por </a:t>
            </a:r>
            <a:br>
              <a:rPr b="0" i="0" lang="pt-BR" sz="1600" u="none" cap="none" strike="noStrike">
                <a:solidFill>
                  <a:schemeClr val="dk1"/>
                </a:solidFill>
                <a:latin typeface="Calibri"/>
                <a:ea typeface="Calibri"/>
                <a:cs typeface="Calibri"/>
                <a:sym typeface="Calibri"/>
              </a:rPr>
            </a:br>
            <a:r>
              <a:rPr b="0" i="0" lang="pt-BR" sz="1600" u="none" cap="none" strike="noStrike">
                <a:solidFill>
                  <a:schemeClr val="dk1"/>
                </a:solidFill>
                <a:latin typeface="Calibri"/>
                <a:ea typeface="Calibri"/>
                <a:cs typeface="Calibri"/>
                <a:sym typeface="Calibri"/>
              </a:rPr>
              <a:t>100 paciente-anos</a:t>
            </a:r>
            <a:endParaRPr/>
          </a:p>
        </p:txBody>
      </p:sp>
      <p:grpSp>
        <p:nvGrpSpPr>
          <p:cNvPr id="12465" name="Google Shape;12465;p202"/>
          <p:cNvGrpSpPr/>
          <p:nvPr/>
        </p:nvGrpSpPr>
        <p:grpSpPr>
          <a:xfrm>
            <a:off x="2583482" y="1137523"/>
            <a:ext cx="263214" cy="2872685"/>
            <a:chOff x="17507116" y="1515495"/>
            <a:chExt cx="263214" cy="2872685"/>
          </a:xfrm>
        </p:grpSpPr>
        <p:sp>
          <p:nvSpPr>
            <p:cNvPr id="12466" name="Google Shape;12466;p202"/>
            <p:cNvSpPr txBox="1"/>
            <p:nvPr/>
          </p:nvSpPr>
          <p:spPr>
            <a:xfrm>
              <a:off x="17507116" y="151549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8</a:t>
              </a:r>
              <a:endParaRPr/>
            </a:p>
          </p:txBody>
        </p:sp>
        <p:sp>
          <p:nvSpPr>
            <p:cNvPr id="12467" name="Google Shape;12467;p202"/>
            <p:cNvSpPr txBox="1"/>
            <p:nvPr/>
          </p:nvSpPr>
          <p:spPr>
            <a:xfrm>
              <a:off x="17507116" y="185268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7</a:t>
              </a:r>
              <a:endParaRPr/>
            </a:p>
          </p:txBody>
        </p:sp>
        <p:sp>
          <p:nvSpPr>
            <p:cNvPr id="12468" name="Google Shape;12468;p202"/>
            <p:cNvSpPr txBox="1"/>
            <p:nvPr/>
          </p:nvSpPr>
          <p:spPr>
            <a:xfrm>
              <a:off x="17507116" y="218034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6</a:t>
              </a:r>
              <a:endParaRPr/>
            </a:p>
          </p:txBody>
        </p:sp>
        <p:sp>
          <p:nvSpPr>
            <p:cNvPr id="12469" name="Google Shape;12469;p202"/>
            <p:cNvSpPr txBox="1"/>
            <p:nvPr/>
          </p:nvSpPr>
          <p:spPr>
            <a:xfrm>
              <a:off x="17507116" y="251181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5</a:t>
              </a:r>
              <a:endParaRPr/>
            </a:p>
          </p:txBody>
        </p:sp>
        <p:sp>
          <p:nvSpPr>
            <p:cNvPr id="12470" name="Google Shape;12470;p202"/>
            <p:cNvSpPr txBox="1"/>
            <p:nvPr/>
          </p:nvSpPr>
          <p:spPr>
            <a:xfrm>
              <a:off x="17507116" y="283756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4</a:t>
              </a:r>
              <a:endParaRPr/>
            </a:p>
          </p:txBody>
        </p:sp>
        <p:sp>
          <p:nvSpPr>
            <p:cNvPr id="12471" name="Google Shape;12471;p202"/>
            <p:cNvSpPr txBox="1"/>
            <p:nvPr/>
          </p:nvSpPr>
          <p:spPr>
            <a:xfrm>
              <a:off x="17507116" y="316522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3</a:t>
              </a:r>
              <a:endParaRPr/>
            </a:p>
          </p:txBody>
        </p:sp>
        <p:sp>
          <p:nvSpPr>
            <p:cNvPr id="12472" name="Google Shape;12472;p202"/>
            <p:cNvSpPr txBox="1"/>
            <p:nvPr/>
          </p:nvSpPr>
          <p:spPr>
            <a:xfrm>
              <a:off x="17507116" y="349479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2</a:t>
              </a:r>
              <a:endParaRPr/>
            </a:p>
          </p:txBody>
        </p:sp>
        <p:sp>
          <p:nvSpPr>
            <p:cNvPr id="12473" name="Google Shape;12473;p202"/>
            <p:cNvSpPr txBox="1"/>
            <p:nvPr/>
          </p:nvSpPr>
          <p:spPr>
            <a:xfrm>
              <a:off x="17507116" y="382435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1</a:t>
              </a:r>
              <a:endParaRPr/>
            </a:p>
          </p:txBody>
        </p:sp>
        <p:sp>
          <p:nvSpPr>
            <p:cNvPr id="12474" name="Google Shape;12474;p202"/>
            <p:cNvSpPr txBox="1"/>
            <p:nvPr/>
          </p:nvSpPr>
          <p:spPr>
            <a:xfrm>
              <a:off x="17507116" y="414439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0</a:t>
              </a:r>
              <a:endParaRPr/>
            </a:p>
          </p:txBody>
        </p:sp>
      </p:grpSp>
      <p:grpSp>
        <p:nvGrpSpPr>
          <p:cNvPr id="12475" name="Google Shape;12475;p202"/>
          <p:cNvGrpSpPr/>
          <p:nvPr/>
        </p:nvGrpSpPr>
        <p:grpSpPr>
          <a:xfrm>
            <a:off x="2853826" y="1250168"/>
            <a:ext cx="78740" cy="2629535"/>
            <a:chOff x="17777460" y="1628140"/>
            <a:chExt cx="78740" cy="2629535"/>
          </a:xfrm>
        </p:grpSpPr>
        <p:cxnSp>
          <p:nvCxnSpPr>
            <p:cNvPr id="12476" name="Google Shape;12476;p202"/>
            <p:cNvCxnSpPr/>
            <p:nvPr/>
          </p:nvCxnSpPr>
          <p:spPr>
            <a:xfrm>
              <a:off x="17856200" y="1628140"/>
              <a:ext cx="0" cy="2629535"/>
            </a:xfrm>
            <a:prstGeom prst="straightConnector1">
              <a:avLst/>
            </a:prstGeom>
            <a:noFill/>
            <a:ln cap="flat" cmpd="sng" w="12700">
              <a:solidFill>
                <a:srgbClr val="9C9FA2"/>
              </a:solidFill>
              <a:prstDash val="solid"/>
              <a:miter lim="800000"/>
              <a:headEnd len="sm" w="sm" type="none"/>
              <a:tailEnd len="sm" w="sm" type="none"/>
            </a:ln>
          </p:spPr>
        </p:cxnSp>
        <p:cxnSp>
          <p:nvCxnSpPr>
            <p:cNvPr id="12477" name="Google Shape;12477;p202"/>
            <p:cNvCxnSpPr/>
            <p:nvPr/>
          </p:nvCxnSpPr>
          <p:spPr>
            <a:xfrm rot="10800000">
              <a:off x="17777460" y="1635760"/>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78" name="Google Shape;12478;p202"/>
            <p:cNvCxnSpPr/>
            <p:nvPr/>
          </p:nvCxnSpPr>
          <p:spPr>
            <a:xfrm rot="10800000">
              <a:off x="17777460" y="195770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79" name="Google Shape;12479;p202"/>
            <p:cNvCxnSpPr/>
            <p:nvPr/>
          </p:nvCxnSpPr>
          <p:spPr>
            <a:xfrm rot="10800000">
              <a:off x="17777460" y="229679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80" name="Google Shape;12480;p202"/>
            <p:cNvCxnSpPr/>
            <p:nvPr/>
          </p:nvCxnSpPr>
          <p:spPr>
            <a:xfrm rot="10800000">
              <a:off x="17777460" y="261683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81" name="Google Shape;12481;p202"/>
            <p:cNvCxnSpPr/>
            <p:nvPr/>
          </p:nvCxnSpPr>
          <p:spPr>
            <a:xfrm rot="10800000">
              <a:off x="17777460" y="295211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82" name="Google Shape;12482;p202"/>
            <p:cNvCxnSpPr/>
            <p:nvPr/>
          </p:nvCxnSpPr>
          <p:spPr>
            <a:xfrm rot="10800000">
              <a:off x="17777460" y="328739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83" name="Google Shape;12483;p202"/>
            <p:cNvCxnSpPr/>
            <p:nvPr/>
          </p:nvCxnSpPr>
          <p:spPr>
            <a:xfrm rot="10800000">
              <a:off x="17777460" y="361124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84" name="Google Shape;12484;p202"/>
            <p:cNvCxnSpPr/>
            <p:nvPr/>
          </p:nvCxnSpPr>
          <p:spPr>
            <a:xfrm rot="10800000">
              <a:off x="17777460" y="3929380"/>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485" name="Google Shape;12485;p202"/>
            <p:cNvCxnSpPr/>
            <p:nvPr/>
          </p:nvCxnSpPr>
          <p:spPr>
            <a:xfrm rot="10800000">
              <a:off x="17777460" y="4257675"/>
              <a:ext cx="78740" cy="0"/>
            </a:xfrm>
            <a:prstGeom prst="straightConnector1">
              <a:avLst/>
            </a:prstGeom>
            <a:noFill/>
            <a:ln cap="flat" cmpd="sng" w="12700">
              <a:solidFill>
                <a:srgbClr val="9C9FA2"/>
              </a:solidFill>
              <a:prstDash val="solid"/>
              <a:miter lim="800000"/>
              <a:headEnd len="sm" w="sm" type="none"/>
              <a:tailEnd len="sm" w="sm" type="none"/>
            </a:ln>
          </p:spPr>
        </p:cxnSp>
      </p:grpSp>
      <p:sp>
        <p:nvSpPr>
          <p:cNvPr id="12486" name="Google Shape;12486;p202"/>
          <p:cNvSpPr txBox="1"/>
          <p:nvPr/>
        </p:nvSpPr>
        <p:spPr>
          <a:xfrm>
            <a:off x="2583482" y="4606550"/>
            <a:ext cx="1367155" cy="553293"/>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Início da doença, sem eculizumabe</a:t>
            </a:r>
            <a:endParaRPr b="0" i="0" sz="1100" u="none" cap="none" strike="noStrike">
              <a:solidFill>
                <a:srgbClr val="312417"/>
              </a:solidFill>
              <a:latin typeface="Calibri"/>
              <a:ea typeface="Calibri"/>
              <a:cs typeface="Calibri"/>
              <a:sym typeface="Calibri"/>
            </a:endParaRPr>
          </a:p>
          <a:p>
            <a:pPr indent="0" lvl="0" marL="0" marR="0" rtl="0" algn="r">
              <a:lnSpc>
                <a:spcPct val="80000"/>
              </a:lnSpc>
              <a:spcBef>
                <a:spcPts val="4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(n=214) </a:t>
            </a:r>
            <a:endParaRPr/>
          </a:p>
        </p:txBody>
      </p:sp>
      <p:sp>
        <p:nvSpPr>
          <p:cNvPr id="12487" name="Google Shape;12487;p202"/>
          <p:cNvSpPr txBox="1"/>
          <p:nvPr/>
        </p:nvSpPr>
        <p:spPr>
          <a:xfrm>
            <a:off x="4178652" y="4458817"/>
            <a:ext cx="1286383" cy="68871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Basal até último </a:t>
            </a:r>
            <a:br>
              <a:rPr b="0" i="0" lang="pt-BR" sz="1100" u="none" cap="none" strike="noStrike">
                <a:solidFill>
                  <a:srgbClr val="312417"/>
                </a:solidFill>
                <a:latin typeface="Calibri"/>
                <a:ea typeface="Calibri"/>
                <a:cs typeface="Calibri"/>
                <a:sym typeface="Calibri"/>
              </a:rPr>
            </a:br>
            <a:r>
              <a:rPr b="0" i="0" lang="pt-BR" sz="1100" u="none" cap="none" strike="noStrike">
                <a:solidFill>
                  <a:srgbClr val="312417"/>
                </a:solidFill>
                <a:latin typeface="Calibri"/>
                <a:ea typeface="Calibri"/>
                <a:cs typeface="Calibri"/>
                <a:sym typeface="Calibri"/>
              </a:rPr>
              <a:t>follow-up, com eculizumabe</a:t>
            </a:r>
            <a:endParaRPr b="0" i="0" sz="1100" u="none" cap="none" strike="noStrike">
              <a:solidFill>
                <a:srgbClr val="312417"/>
              </a:solidFill>
              <a:latin typeface="Calibri"/>
              <a:ea typeface="Calibri"/>
              <a:cs typeface="Calibri"/>
              <a:sym typeface="Calibri"/>
            </a:endParaRPr>
          </a:p>
          <a:p>
            <a:pPr indent="0" lvl="0" marL="0" marR="0" rtl="0" algn="l">
              <a:lnSpc>
                <a:spcPct val="80000"/>
              </a:lnSpc>
              <a:spcBef>
                <a:spcPts val="40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(n=214) </a:t>
            </a:r>
            <a:endParaRPr/>
          </a:p>
        </p:txBody>
      </p:sp>
      <p:sp>
        <p:nvSpPr>
          <p:cNvPr id="12488" name="Google Shape;12488;p202"/>
          <p:cNvSpPr txBox="1"/>
          <p:nvPr/>
        </p:nvSpPr>
        <p:spPr>
          <a:xfrm>
            <a:off x="1157887" y="5326785"/>
            <a:ext cx="1970719" cy="243785"/>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Número de eventos</a:t>
            </a:r>
            <a:endParaRPr/>
          </a:p>
        </p:txBody>
      </p:sp>
      <p:sp>
        <p:nvSpPr>
          <p:cNvPr id="12489" name="Google Shape;12489;p202"/>
          <p:cNvSpPr txBox="1"/>
          <p:nvPr/>
        </p:nvSpPr>
        <p:spPr>
          <a:xfrm>
            <a:off x="1226467" y="5636795"/>
            <a:ext cx="1902139" cy="243785"/>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Paciente</a:t>
            </a:r>
            <a:r>
              <a:rPr b="1" i="0" lang="pt-BR" sz="1200" u="none" cap="none" strike="noStrike">
                <a:solidFill>
                  <a:srgbClr val="312417"/>
                </a:solidFill>
                <a:latin typeface="Calibri"/>
                <a:ea typeface="Calibri"/>
                <a:cs typeface="Calibri"/>
                <a:sym typeface="Calibri"/>
              </a:rPr>
              <a:t> - </a:t>
            </a:r>
            <a:r>
              <a:rPr b="1" i="0" lang="pt-BR" sz="1200" u="none" cap="none" strike="noStrike">
                <a:solidFill>
                  <a:srgbClr val="312417"/>
                </a:solidFill>
                <a:latin typeface="Calibri"/>
                <a:ea typeface="Calibri"/>
                <a:cs typeface="Calibri"/>
                <a:sym typeface="Calibri"/>
              </a:rPr>
              <a:t>anos</a:t>
            </a:r>
            <a:endParaRPr/>
          </a:p>
        </p:txBody>
      </p:sp>
      <p:sp>
        <p:nvSpPr>
          <p:cNvPr id="12490" name="Google Shape;12490;p202"/>
          <p:cNvSpPr txBox="1"/>
          <p:nvPr/>
        </p:nvSpPr>
        <p:spPr>
          <a:xfrm>
            <a:off x="3272882"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1378</a:t>
            </a:r>
            <a:endParaRPr/>
          </a:p>
        </p:txBody>
      </p:sp>
      <p:sp>
        <p:nvSpPr>
          <p:cNvPr id="12491" name="Google Shape;12491;p202"/>
          <p:cNvSpPr txBox="1"/>
          <p:nvPr/>
        </p:nvSpPr>
        <p:spPr>
          <a:xfrm>
            <a:off x="4080612"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824</a:t>
            </a:r>
            <a:endParaRPr/>
          </a:p>
        </p:txBody>
      </p:sp>
      <p:sp>
        <p:nvSpPr>
          <p:cNvPr id="12492" name="Google Shape;12492;p202"/>
          <p:cNvSpPr txBox="1"/>
          <p:nvPr/>
        </p:nvSpPr>
        <p:spPr>
          <a:xfrm>
            <a:off x="5788662" y="4606550"/>
            <a:ext cx="1367155" cy="553293"/>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Início da doença, sem eculizumabe</a:t>
            </a:r>
            <a:endParaRPr b="0" i="0" sz="1100" u="none" cap="none" strike="noStrike">
              <a:solidFill>
                <a:srgbClr val="312417"/>
              </a:solidFill>
              <a:latin typeface="Calibri"/>
              <a:ea typeface="Calibri"/>
              <a:cs typeface="Calibri"/>
              <a:sym typeface="Calibri"/>
            </a:endParaRPr>
          </a:p>
          <a:p>
            <a:pPr indent="0" lvl="0" marL="0" marR="0" rtl="0" algn="r">
              <a:lnSpc>
                <a:spcPct val="80000"/>
              </a:lnSpc>
              <a:spcBef>
                <a:spcPts val="4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(n=74) </a:t>
            </a:r>
            <a:endParaRPr/>
          </a:p>
        </p:txBody>
      </p:sp>
      <p:sp>
        <p:nvSpPr>
          <p:cNvPr id="12493" name="Google Shape;12493;p202"/>
          <p:cNvSpPr txBox="1"/>
          <p:nvPr/>
        </p:nvSpPr>
        <p:spPr>
          <a:xfrm>
            <a:off x="7419692" y="4458817"/>
            <a:ext cx="1286383" cy="68871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Basal até último follow-up, com eculizumabe</a:t>
            </a:r>
            <a:endParaRPr b="0" i="0" sz="1100" u="none" cap="none" strike="noStrike">
              <a:solidFill>
                <a:srgbClr val="312417"/>
              </a:solidFill>
              <a:latin typeface="Calibri"/>
              <a:ea typeface="Calibri"/>
              <a:cs typeface="Calibri"/>
              <a:sym typeface="Calibri"/>
            </a:endParaRPr>
          </a:p>
          <a:p>
            <a:pPr indent="0" lvl="0" marL="0" marR="0" rtl="0" algn="l">
              <a:lnSpc>
                <a:spcPct val="80000"/>
              </a:lnSpc>
              <a:spcBef>
                <a:spcPts val="40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(n=74) </a:t>
            </a:r>
            <a:endParaRPr/>
          </a:p>
        </p:txBody>
      </p:sp>
      <p:sp>
        <p:nvSpPr>
          <p:cNvPr id="12494" name="Google Shape;12494;p202"/>
          <p:cNvSpPr txBox="1"/>
          <p:nvPr/>
        </p:nvSpPr>
        <p:spPr>
          <a:xfrm>
            <a:off x="6524540"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474</a:t>
            </a:r>
            <a:endParaRPr/>
          </a:p>
        </p:txBody>
      </p:sp>
      <p:sp>
        <p:nvSpPr>
          <p:cNvPr id="12495" name="Google Shape;12495;p202"/>
          <p:cNvSpPr txBox="1"/>
          <p:nvPr/>
        </p:nvSpPr>
        <p:spPr>
          <a:xfrm>
            <a:off x="7358644"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317</a:t>
            </a:r>
            <a:endParaRPr/>
          </a:p>
        </p:txBody>
      </p:sp>
      <p:sp>
        <p:nvSpPr>
          <p:cNvPr id="12496" name="Google Shape;12496;p202"/>
          <p:cNvSpPr txBox="1"/>
          <p:nvPr/>
        </p:nvSpPr>
        <p:spPr>
          <a:xfrm>
            <a:off x="8975763" y="4606550"/>
            <a:ext cx="1367155" cy="553293"/>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Início da doença, sem eculizumabe</a:t>
            </a:r>
            <a:endParaRPr b="0" i="0" sz="1100" u="none" cap="none" strike="noStrike">
              <a:solidFill>
                <a:srgbClr val="312417"/>
              </a:solidFill>
              <a:latin typeface="Calibri"/>
              <a:ea typeface="Calibri"/>
              <a:cs typeface="Calibri"/>
              <a:sym typeface="Calibri"/>
            </a:endParaRPr>
          </a:p>
          <a:p>
            <a:pPr indent="0" lvl="0" marL="0" marR="0" rtl="0" algn="r">
              <a:lnSpc>
                <a:spcPct val="80000"/>
              </a:lnSpc>
              <a:spcBef>
                <a:spcPts val="4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(n=490) </a:t>
            </a:r>
            <a:endParaRPr/>
          </a:p>
        </p:txBody>
      </p:sp>
      <p:sp>
        <p:nvSpPr>
          <p:cNvPr id="12497" name="Google Shape;12497;p202"/>
          <p:cNvSpPr txBox="1"/>
          <p:nvPr/>
        </p:nvSpPr>
        <p:spPr>
          <a:xfrm>
            <a:off x="10615758" y="4458817"/>
            <a:ext cx="1286383" cy="68871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000000"/>
              </a:buClr>
              <a:buSzPts val="1100"/>
              <a:buFont typeface="Calibri"/>
              <a:buNone/>
            </a:pPr>
            <a:r>
              <a:rPr b="0" i="0" lang="pt-BR" sz="1100" u="none" cap="none" strike="noStrike">
                <a:solidFill>
                  <a:srgbClr val="000000"/>
                </a:solidFill>
                <a:latin typeface="Calibri"/>
                <a:ea typeface="Calibri"/>
                <a:cs typeface="Calibri"/>
                <a:sym typeface="Calibri"/>
              </a:rPr>
              <a:t>Basal até último follow-up, com eculizumabe</a:t>
            </a:r>
            <a:endParaRPr b="0" i="0" sz="1100" u="none" cap="none" strike="noStrike">
              <a:solidFill>
                <a:srgbClr val="000000"/>
              </a:solidFill>
              <a:latin typeface="Calibri"/>
              <a:ea typeface="Calibri"/>
              <a:cs typeface="Calibri"/>
              <a:sym typeface="Calibri"/>
            </a:endParaRPr>
          </a:p>
          <a:p>
            <a:pPr indent="0" lvl="0" marL="0" marR="0" rtl="0" algn="l">
              <a:lnSpc>
                <a:spcPct val="80000"/>
              </a:lnSpc>
              <a:spcBef>
                <a:spcPts val="40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(n=490) </a:t>
            </a:r>
            <a:endParaRPr/>
          </a:p>
        </p:txBody>
      </p:sp>
      <p:sp>
        <p:nvSpPr>
          <p:cNvPr id="12498" name="Google Shape;12498;p202"/>
          <p:cNvSpPr txBox="1"/>
          <p:nvPr/>
        </p:nvSpPr>
        <p:spPr>
          <a:xfrm>
            <a:off x="9659016"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3358</a:t>
            </a:r>
            <a:endParaRPr/>
          </a:p>
        </p:txBody>
      </p:sp>
      <p:grpSp>
        <p:nvGrpSpPr>
          <p:cNvPr id="12499" name="Google Shape;12499;p202"/>
          <p:cNvGrpSpPr/>
          <p:nvPr/>
        </p:nvGrpSpPr>
        <p:grpSpPr>
          <a:xfrm>
            <a:off x="3272882" y="5315210"/>
            <a:ext cx="7986088" cy="268984"/>
            <a:chOff x="3272882" y="5315210"/>
            <a:chExt cx="7986088" cy="268984"/>
          </a:xfrm>
        </p:grpSpPr>
        <p:sp>
          <p:nvSpPr>
            <p:cNvPr id="12500" name="Google Shape;12500;p202"/>
            <p:cNvSpPr txBox="1"/>
            <p:nvPr/>
          </p:nvSpPr>
          <p:spPr>
            <a:xfrm>
              <a:off x="3272882"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46</a:t>
              </a:r>
              <a:endParaRPr/>
            </a:p>
          </p:txBody>
        </p:sp>
        <p:sp>
          <p:nvSpPr>
            <p:cNvPr id="12501" name="Google Shape;12501;p202"/>
            <p:cNvSpPr txBox="1"/>
            <p:nvPr/>
          </p:nvSpPr>
          <p:spPr>
            <a:xfrm>
              <a:off x="4080612"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8</a:t>
              </a:r>
              <a:endParaRPr/>
            </a:p>
          </p:txBody>
        </p:sp>
        <p:sp>
          <p:nvSpPr>
            <p:cNvPr id="12502" name="Google Shape;12502;p202"/>
            <p:cNvSpPr txBox="1"/>
            <p:nvPr/>
          </p:nvSpPr>
          <p:spPr>
            <a:xfrm>
              <a:off x="6524540"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19</a:t>
              </a:r>
              <a:endParaRPr/>
            </a:p>
          </p:txBody>
        </p:sp>
        <p:sp>
          <p:nvSpPr>
            <p:cNvPr id="12503" name="Google Shape;12503;p202"/>
            <p:cNvSpPr txBox="1"/>
            <p:nvPr/>
          </p:nvSpPr>
          <p:spPr>
            <a:xfrm>
              <a:off x="7358644"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4</a:t>
              </a:r>
              <a:endParaRPr/>
            </a:p>
          </p:txBody>
        </p:sp>
        <p:sp>
          <p:nvSpPr>
            <p:cNvPr id="12504" name="Google Shape;12504;p202"/>
            <p:cNvSpPr txBox="1"/>
            <p:nvPr/>
          </p:nvSpPr>
          <p:spPr>
            <a:xfrm>
              <a:off x="9659016"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152</a:t>
              </a:r>
              <a:endParaRPr/>
            </a:p>
          </p:txBody>
        </p:sp>
        <p:sp>
          <p:nvSpPr>
            <p:cNvPr id="12505" name="Google Shape;12505;p202"/>
            <p:cNvSpPr txBox="1"/>
            <p:nvPr/>
          </p:nvSpPr>
          <p:spPr>
            <a:xfrm>
              <a:off x="10544909"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20</a:t>
              </a:r>
              <a:endParaRPr/>
            </a:p>
          </p:txBody>
        </p:sp>
      </p:grpSp>
      <p:sp>
        <p:nvSpPr>
          <p:cNvPr id="12506" name="Google Shape;12506;p202"/>
          <p:cNvSpPr txBox="1"/>
          <p:nvPr/>
        </p:nvSpPr>
        <p:spPr>
          <a:xfrm>
            <a:off x="10544909"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2162</a:t>
            </a:r>
            <a:endParaRPr/>
          </a:p>
        </p:txBody>
      </p:sp>
      <p:sp>
        <p:nvSpPr>
          <p:cNvPr id="12507" name="Google Shape;12507;p202"/>
          <p:cNvSpPr txBox="1"/>
          <p:nvPr/>
        </p:nvSpPr>
        <p:spPr>
          <a:xfrm>
            <a:off x="2942453" y="3931664"/>
            <a:ext cx="2254143" cy="41716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200"/>
              <a:buFont typeface="Calibri"/>
              <a:buNone/>
            </a:pPr>
            <a:r>
              <a:rPr b="0" i="0" lang="pt-BR" sz="1200" u="none" cap="none" strike="noStrike">
                <a:solidFill>
                  <a:srgbClr val="312417"/>
                </a:solidFill>
                <a:latin typeface="Calibri"/>
                <a:ea typeface="Calibri"/>
                <a:cs typeface="Calibri"/>
                <a:sym typeface="Calibri"/>
              </a:rPr>
              <a:t>Pacientes com HPN+ </a:t>
            </a:r>
            <a:endParaRPr/>
          </a:p>
          <a:p>
            <a:pPr indent="0" lvl="0" marL="0" marR="0" rtl="0" algn="ctr">
              <a:lnSpc>
                <a:spcPct val="80000"/>
              </a:lnSpc>
              <a:spcBef>
                <a:spcPts val="20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AA em progressão</a:t>
            </a:r>
            <a:endParaRPr/>
          </a:p>
        </p:txBody>
      </p:sp>
      <p:sp>
        <p:nvSpPr>
          <p:cNvPr id="12508" name="Google Shape;12508;p202"/>
          <p:cNvSpPr txBox="1"/>
          <p:nvPr/>
        </p:nvSpPr>
        <p:spPr>
          <a:xfrm>
            <a:off x="6203033" y="3931664"/>
            <a:ext cx="2254143" cy="41716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200"/>
              <a:buFont typeface="Calibri"/>
              <a:buNone/>
            </a:pPr>
            <a:r>
              <a:rPr b="0" i="0" lang="pt-BR" sz="1200" u="none" cap="none" strike="noStrike">
                <a:solidFill>
                  <a:srgbClr val="312417"/>
                </a:solidFill>
                <a:latin typeface="Calibri"/>
                <a:ea typeface="Calibri"/>
                <a:cs typeface="Calibri"/>
                <a:sym typeface="Calibri"/>
              </a:rPr>
              <a:t>Pacientes com HPN+ </a:t>
            </a:r>
            <a:endParaRPr/>
          </a:p>
          <a:p>
            <a:pPr indent="0" lvl="0" marL="0" marR="0" rtl="0" algn="ctr">
              <a:lnSpc>
                <a:spcPct val="80000"/>
              </a:lnSpc>
              <a:spcBef>
                <a:spcPts val="20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AA estabelecida</a:t>
            </a:r>
            <a:endParaRPr/>
          </a:p>
        </p:txBody>
      </p:sp>
      <p:sp>
        <p:nvSpPr>
          <p:cNvPr id="12509" name="Google Shape;12509;p202"/>
          <p:cNvSpPr txBox="1"/>
          <p:nvPr/>
        </p:nvSpPr>
        <p:spPr>
          <a:xfrm>
            <a:off x="9417186" y="3931664"/>
            <a:ext cx="2254143" cy="41716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200"/>
              <a:buFont typeface="Calibri"/>
              <a:buNone/>
            </a:pPr>
            <a:r>
              <a:rPr b="0" i="0" lang="pt-BR" sz="1200" u="none" cap="none" strike="noStrike">
                <a:solidFill>
                  <a:srgbClr val="312417"/>
                </a:solidFill>
                <a:latin typeface="Calibri"/>
                <a:ea typeface="Calibri"/>
                <a:cs typeface="Calibri"/>
                <a:sym typeface="Calibri"/>
              </a:rPr>
              <a:t>Pacientes com HPN </a:t>
            </a:r>
            <a:endParaRPr/>
          </a:p>
          <a:p>
            <a:pPr indent="0" lvl="0" marL="0" marR="0" rtl="0" algn="ctr">
              <a:lnSpc>
                <a:spcPct val="80000"/>
              </a:lnSpc>
              <a:spcBef>
                <a:spcPts val="20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sem AA</a:t>
            </a:r>
            <a:endParaRPr/>
          </a:p>
        </p:txBody>
      </p:sp>
      <p:grpSp>
        <p:nvGrpSpPr>
          <p:cNvPr id="12510" name="Google Shape;12510;p202"/>
          <p:cNvGrpSpPr/>
          <p:nvPr/>
        </p:nvGrpSpPr>
        <p:grpSpPr>
          <a:xfrm>
            <a:off x="4099079" y="4377111"/>
            <a:ext cx="6432475" cy="1641424"/>
            <a:chOff x="4099079" y="4603192"/>
            <a:chExt cx="6432475" cy="1679063"/>
          </a:xfrm>
        </p:grpSpPr>
        <p:cxnSp>
          <p:nvCxnSpPr>
            <p:cNvPr id="12511" name="Google Shape;12511;p202"/>
            <p:cNvCxnSpPr/>
            <p:nvPr/>
          </p:nvCxnSpPr>
          <p:spPr>
            <a:xfrm>
              <a:off x="409907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512" name="Google Shape;12512;p202"/>
            <p:cNvCxnSpPr/>
            <p:nvPr/>
          </p:nvCxnSpPr>
          <p:spPr>
            <a:xfrm>
              <a:off x="734011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513" name="Google Shape;12513;p202"/>
            <p:cNvCxnSpPr/>
            <p:nvPr/>
          </p:nvCxnSpPr>
          <p:spPr>
            <a:xfrm>
              <a:off x="10531554" y="4603192"/>
              <a:ext cx="0" cy="1679063"/>
            </a:xfrm>
            <a:prstGeom prst="straightConnector1">
              <a:avLst/>
            </a:prstGeom>
            <a:noFill/>
            <a:ln cap="rnd" cmpd="sng" w="31750">
              <a:solidFill>
                <a:srgbClr val="CAC4C7"/>
              </a:solidFill>
              <a:prstDash val="dot"/>
              <a:round/>
              <a:headEnd len="sm" w="sm" type="none"/>
              <a:tailEnd len="sm" w="sm" type="none"/>
            </a:ln>
          </p:spPr>
        </p:cxnSp>
      </p:grpSp>
      <p:cxnSp>
        <p:nvCxnSpPr>
          <p:cNvPr id="12514" name="Google Shape;12514;p202"/>
          <p:cNvCxnSpPr/>
          <p:nvPr/>
        </p:nvCxnSpPr>
        <p:spPr>
          <a:xfrm>
            <a:off x="2926989" y="3879703"/>
            <a:ext cx="8894223" cy="0"/>
          </a:xfrm>
          <a:prstGeom prst="straightConnector1">
            <a:avLst/>
          </a:prstGeom>
          <a:noFill/>
          <a:ln cap="flat" cmpd="sng" w="12700">
            <a:solidFill>
              <a:srgbClr val="A5A5A5"/>
            </a:solidFill>
            <a:prstDash val="solid"/>
            <a:miter lim="800000"/>
            <a:headEnd len="sm" w="sm" type="none"/>
            <a:tailEnd len="sm" w="sm" type="none"/>
          </a:ln>
        </p:spPr>
      </p:cxnSp>
      <p:grpSp>
        <p:nvGrpSpPr>
          <p:cNvPr id="12515" name="Google Shape;12515;p202"/>
          <p:cNvGrpSpPr/>
          <p:nvPr/>
        </p:nvGrpSpPr>
        <p:grpSpPr>
          <a:xfrm>
            <a:off x="3254197" y="1076482"/>
            <a:ext cx="8115625" cy="2856843"/>
            <a:chOff x="3254197" y="1076482"/>
            <a:chExt cx="8115625" cy="2856843"/>
          </a:xfrm>
        </p:grpSpPr>
        <p:sp>
          <p:nvSpPr>
            <p:cNvPr id="12516" name="Google Shape;12516;p202"/>
            <p:cNvSpPr/>
            <p:nvPr/>
          </p:nvSpPr>
          <p:spPr>
            <a:xfrm>
              <a:off x="3286950" y="2849609"/>
              <a:ext cx="580645" cy="1034539"/>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cxnSp>
          <p:nvCxnSpPr>
            <p:cNvPr id="12517" name="Google Shape;12517;p202"/>
            <p:cNvCxnSpPr/>
            <p:nvPr/>
          </p:nvCxnSpPr>
          <p:spPr>
            <a:xfrm>
              <a:off x="3577272" y="2357846"/>
              <a:ext cx="0" cy="706120"/>
            </a:xfrm>
            <a:prstGeom prst="straightConnector1">
              <a:avLst/>
            </a:prstGeom>
            <a:noFill/>
            <a:ln cap="flat" cmpd="sng" w="12700">
              <a:solidFill>
                <a:srgbClr val="A5A5A5"/>
              </a:solidFill>
              <a:prstDash val="solid"/>
              <a:miter lim="800000"/>
              <a:headEnd len="sm" w="sm" type="diamond"/>
              <a:tailEnd len="sm" w="sm" type="diamond"/>
            </a:ln>
          </p:spPr>
        </p:cxnSp>
        <p:sp>
          <p:nvSpPr>
            <p:cNvPr id="12518" name="Google Shape;12518;p202"/>
            <p:cNvSpPr/>
            <p:nvPr/>
          </p:nvSpPr>
          <p:spPr>
            <a:xfrm>
              <a:off x="4271454" y="3564700"/>
              <a:ext cx="580645" cy="31944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1665">
                <a:solidFill>
                  <a:srgbClr val="FFFFFF"/>
                </a:solidFill>
                <a:latin typeface="Calibri"/>
                <a:ea typeface="Calibri"/>
                <a:cs typeface="Calibri"/>
                <a:sym typeface="Calibri"/>
              </a:endParaRPr>
            </a:p>
          </p:txBody>
        </p:sp>
        <p:cxnSp>
          <p:nvCxnSpPr>
            <p:cNvPr id="12519" name="Google Shape;12519;p202"/>
            <p:cNvCxnSpPr/>
            <p:nvPr/>
          </p:nvCxnSpPr>
          <p:spPr>
            <a:xfrm>
              <a:off x="4561776" y="3199520"/>
              <a:ext cx="1" cy="665773"/>
            </a:xfrm>
            <a:prstGeom prst="straightConnector1">
              <a:avLst/>
            </a:prstGeom>
            <a:noFill/>
            <a:ln cap="flat" cmpd="sng" w="12700">
              <a:solidFill>
                <a:srgbClr val="A5A5A5"/>
              </a:solidFill>
              <a:prstDash val="solid"/>
              <a:miter lim="800000"/>
              <a:headEnd len="sm" w="sm" type="diamond"/>
              <a:tailEnd len="sm" w="sm" type="diamond"/>
            </a:ln>
          </p:spPr>
        </p:cxnSp>
        <p:sp>
          <p:nvSpPr>
            <p:cNvPr id="12520" name="Google Shape;12520;p202"/>
            <p:cNvSpPr/>
            <p:nvPr/>
          </p:nvSpPr>
          <p:spPr>
            <a:xfrm>
              <a:off x="6547530" y="2574143"/>
              <a:ext cx="580645" cy="1310006"/>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cxnSp>
          <p:nvCxnSpPr>
            <p:cNvPr id="12521" name="Google Shape;12521;p202"/>
            <p:cNvCxnSpPr/>
            <p:nvPr/>
          </p:nvCxnSpPr>
          <p:spPr>
            <a:xfrm>
              <a:off x="6837852" y="1718493"/>
              <a:ext cx="0" cy="1347652"/>
            </a:xfrm>
            <a:prstGeom prst="straightConnector1">
              <a:avLst/>
            </a:prstGeom>
            <a:noFill/>
            <a:ln cap="flat" cmpd="sng" w="12700">
              <a:solidFill>
                <a:srgbClr val="A5A5A5"/>
              </a:solidFill>
              <a:prstDash val="solid"/>
              <a:miter lim="800000"/>
              <a:headEnd len="sm" w="sm" type="diamond"/>
              <a:tailEnd len="sm" w="sm" type="diamond"/>
            </a:ln>
          </p:spPr>
        </p:cxnSp>
        <p:sp>
          <p:nvSpPr>
            <p:cNvPr id="12522" name="Google Shape;12522;p202"/>
            <p:cNvSpPr/>
            <p:nvPr/>
          </p:nvSpPr>
          <p:spPr>
            <a:xfrm>
              <a:off x="7532034" y="3462508"/>
              <a:ext cx="580645" cy="421640"/>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cxnSp>
          <p:nvCxnSpPr>
            <p:cNvPr id="12523" name="Google Shape;12523;p202"/>
            <p:cNvCxnSpPr/>
            <p:nvPr/>
          </p:nvCxnSpPr>
          <p:spPr>
            <a:xfrm>
              <a:off x="7822356" y="2731659"/>
              <a:ext cx="0" cy="1122046"/>
            </a:xfrm>
            <a:prstGeom prst="straightConnector1">
              <a:avLst/>
            </a:prstGeom>
            <a:noFill/>
            <a:ln cap="flat" cmpd="sng" w="12700">
              <a:solidFill>
                <a:srgbClr val="A5A5A5"/>
              </a:solidFill>
              <a:prstDash val="solid"/>
              <a:miter lim="800000"/>
              <a:headEnd len="sm" w="sm" type="diamond"/>
              <a:tailEnd len="sm" w="sm" type="diamond"/>
            </a:ln>
          </p:spPr>
        </p:cxnSp>
        <p:sp>
          <p:nvSpPr>
            <p:cNvPr id="12524" name="Google Shape;12524;p202"/>
            <p:cNvSpPr/>
            <p:nvPr/>
          </p:nvSpPr>
          <p:spPr>
            <a:xfrm>
              <a:off x="9761683" y="2388347"/>
              <a:ext cx="580645" cy="1495802"/>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cxnSp>
          <p:nvCxnSpPr>
            <p:cNvPr id="12525" name="Google Shape;12525;p202"/>
            <p:cNvCxnSpPr/>
            <p:nvPr/>
          </p:nvCxnSpPr>
          <p:spPr>
            <a:xfrm>
              <a:off x="10052005" y="2116632"/>
              <a:ext cx="0" cy="504444"/>
            </a:xfrm>
            <a:prstGeom prst="straightConnector1">
              <a:avLst/>
            </a:prstGeom>
            <a:noFill/>
            <a:ln cap="flat" cmpd="sng" w="12700">
              <a:solidFill>
                <a:srgbClr val="A5A5A5"/>
              </a:solidFill>
              <a:prstDash val="solid"/>
              <a:miter lim="800000"/>
              <a:headEnd len="sm" w="sm" type="diamond"/>
              <a:tailEnd len="sm" w="sm" type="diamond"/>
            </a:ln>
          </p:spPr>
        </p:cxnSp>
        <p:sp>
          <p:nvSpPr>
            <p:cNvPr id="12526" name="Google Shape;12526;p202"/>
            <p:cNvSpPr/>
            <p:nvPr/>
          </p:nvSpPr>
          <p:spPr>
            <a:xfrm>
              <a:off x="10746187" y="3579516"/>
              <a:ext cx="580645" cy="304632"/>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1665">
                <a:solidFill>
                  <a:srgbClr val="FFFFFF"/>
                </a:solidFill>
                <a:latin typeface="Calibri"/>
                <a:ea typeface="Calibri"/>
                <a:cs typeface="Calibri"/>
                <a:sym typeface="Calibri"/>
              </a:endParaRPr>
            </a:p>
          </p:txBody>
        </p:sp>
        <p:cxnSp>
          <p:nvCxnSpPr>
            <p:cNvPr id="12527" name="Google Shape;12527;p202"/>
            <p:cNvCxnSpPr/>
            <p:nvPr/>
          </p:nvCxnSpPr>
          <p:spPr>
            <a:xfrm>
              <a:off x="11036509" y="3446383"/>
              <a:ext cx="0" cy="413302"/>
            </a:xfrm>
            <a:prstGeom prst="straightConnector1">
              <a:avLst/>
            </a:prstGeom>
            <a:noFill/>
            <a:ln cap="flat" cmpd="sng" w="12700">
              <a:solidFill>
                <a:srgbClr val="A5A5A5"/>
              </a:solidFill>
              <a:prstDash val="solid"/>
              <a:miter lim="800000"/>
              <a:headEnd len="sm" w="sm" type="diamond"/>
              <a:tailEnd len="sm" w="sm" type="diamond"/>
            </a:ln>
          </p:spPr>
        </p:cxnSp>
        <p:sp>
          <p:nvSpPr>
            <p:cNvPr id="12528" name="Google Shape;12528;p202"/>
            <p:cNvSpPr txBox="1"/>
            <p:nvPr/>
          </p:nvSpPr>
          <p:spPr>
            <a:xfrm>
              <a:off x="3254197" y="2068901"/>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800"/>
                <a:buFont typeface="Calibri"/>
                <a:buNone/>
              </a:pPr>
              <a:r>
                <a:rPr b="1" i="0" lang="pt-BR" sz="1800" u="none" cap="none" strike="noStrike">
                  <a:solidFill>
                    <a:schemeClr val="dk2"/>
                  </a:solidFill>
                  <a:latin typeface="Calibri"/>
                  <a:ea typeface="Calibri"/>
                  <a:cs typeface="Calibri"/>
                  <a:sym typeface="Calibri"/>
                </a:rPr>
                <a:t>3.3</a:t>
              </a:r>
              <a:endParaRPr/>
            </a:p>
          </p:txBody>
        </p:sp>
        <p:sp>
          <p:nvSpPr>
            <p:cNvPr id="12529" name="Google Shape;12529;p202"/>
            <p:cNvSpPr txBox="1"/>
            <p:nvPr/>
          </p:nvSpPr>
          <p:spPr>
            <a:xfrm>
              <a:off x="4235653" y="2873571"/>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800"/>
                <a:buFont typeface="Calibri"/>
                <a:buNone/>
              </a:pPr>
              <a:r>
                <a:rPr b="1" i="0" lang="pt-BR" sz="1800" u="none" cap="none" strike="noStrike">
                  <a:solidFill>
                    <a:schemeClr val="lt2"/>
                  </a:solidFill>
                  <a:latin typeface="Calibri"/>
                  <a:ea typeface="Calibri"/>
                  <a:cs typeface="Calibri"/>
                  <a:sym typeface="Calibri"/>
                </a:rPr>
                <a:t>1.0</a:t>
              </a:r>
              <a:endParaRPr/>
            </a:p>
          </p:txBody>
        </p:sp>
        <p:sp>
          <p:nvSpPr>
            <p:cNvPr id="12530" name="Google Shape;12530;p202"/>
            <p:cNvSpPr txBox="1"/>
            <p:nvPr/>
          </p:nvSpPr>
          <p:spPr>
            <a:xfrm>
              <a:off x="6511729" y="1413512"/>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800"/>
                <a:buFont typeface="Calibri"/>
                <a:buNone/>
              </a:pPr>
              <a:r>
                <a:rPr b="1" i="0" lang="pt-BR" sz="1800" u="none" cap="none" strike="noStrike">
                  <a:solidFill>
                    <a:schemeClr val="dk2"/>
                  </a:solidFill>
                  <a:latin typeface="Calibri"/>
                  <a:ea typeface="Calibri"/>
                  <a:cs typeface="Calibri"/>
                  <a:sym typeface="Calibri"/>
                </a:rPr>
                <a:t>4.0</a:t>
              </a:r>
              <a:endParaRPr/>
            </a:p>
          </p:txBody>
        </p:sp>
        <p:sp>
          <p:nvSpPr>
            <p:cNvPr id="12531" name="Google Shape;12531;p202"/>
            <p:cNvSpPr txBox="1"/>
            <p:nvPr/>
          </p:nvSpPr>
          <p:spPr>
            <a:xfrm>
              <a:off x="7496233" y="2389112"/>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800"/>
                <a:buFont typeface="Calibri"/>
                <a:buNone/>
              </a:pPr>
              <a:r>
                <a:rPr b="1" i="0" lang="pt-BR" sz="1800" u="none" cap="none" strike="noStrike">
                  <a:solidFill>
                    <a:schemeClr val="lt2"/>
                  </a:solidFill>
                  <a:latin typeface="Calibri"/>
                  <a:ea typeface="Calibri"/>
                  <a:cs typeface="Calibri"/>
                  <a:sym typeface="Calibri"/>
                </a:rPr>
                <a:t>1.3</a:t>
              </a:r>
              <a:endParaRPr/>
            </a:p>
          </p:txBody>
        </p:sp>
        <p:sp>
          <p:nvSpPr>
            <p:cNvPr id="12532" name="Google Shape;12532;p202"/>
            <p:cNvSpPr txBox="1"/>
            <p:nvPr/>
          </p:nvSpPr>
          <p:spPr>
            <a:xfrm>
              <a:off x="9735026" y="1792822"/>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800"/>
                <a:buFont typeface="Calibri"/>
                <a:buNone/>
              </a:pPr>
              <a:r>
                <a:rPr b="1" i="0" lang="pt-BR" sz="1800" u="none" cap="none" strike="noStrike">
                  <a:solidFill>
                    <a:schemeClr val="dk2"/>
                  </a:solidFill>
                  <a:latin typeface="Calibri"/>
                  <a:ea typeface="Calibri"/>
                  <a:cs typeface="Calibri"/>
                  <a:sym typeface="Calibri"/>
                </a:rPr>
                <a:t>4.5</a:t>
              </a:r>
              <a:endParaRPr/>
            </a:p>
          </p:txBody>
        </p:sp>
        <p:sp>
          <p:nvSpPr>
            <p:cNvPr id="12533" name="Google Shape;12533;p202"/>
            <p:cNvSpPr txBox="1"/>
            <p:nvPr/>
          </p:nvSpPr>
          <p:spPr>
            <a:xfrm>
              <a:off x="10722578" y="3153830"/>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800"/>
                <a:buFont typeface="Calibri"/>
                <a:buNone/>
              </a:pPr>
              <a:r>
                <a:rPr b="1" i="0" lang="pt-BR" sz="1800" u="none" cap="none" strike="noStrike">
                  <a:solidFill>
                    <a:schemeClr val="lt2"/>
                  </a:solidFill>
                  <a:latin typeface="Calibri"/>
                  <a:ea typeface="Calibri"/>
                  <a:cs typeface="Calibri"/>
                  <a:sym typeface="Calibri"/>
                </a:rPr>
                <a:t>0.9</a:t>
              </a:r>
              <a:endParaRPr/>
            </a:p>
          </p:txBody>
        </p:sp>
        <p:grpSp>
          <p:nvGrpSpPr>
            <p:cNvPr id="12534" name="Google Shape;12534;p202"/>
            <p:cNvGrpSpPr/>
            <p:nvPr/>
          </p:nvGrpSpPr>
          <p:grpSpPr>
            <a:xfrm>
              <a:off x="4099079" y="1076482"/>
              <a:ext cx="6432475" cy="2856843"/>
              <a:chOff x="4099079" y="4603192"/>
              <a:chExt cx="6432475" cy="1679063"/>
            </a:xfrm>
          </p:grpSpPr>
          <p:cxnSp>
            <p:nvCxnSpPr>
              <p:cNvPr id="12535" name="Google Shape;12535;p202"/>
              <p:cNvCxnSpPr/>
              <p:nvPr/>
            </p:nvCxnSpPr>
            <p:spPr>
              <a:xfrm>
                <a:off x="409907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536" name="Google Shape;12536;p202"/>
              <p:cNvCxnSpPr/>
              <p:nvPr/>
            </p:nvCxnSpPr>
            <p:spPr>
              <a:xfrm>
                <a:off x="734011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537" name="Google Shape;12537;p202"/>
              <p:cNvCxnSpPr/>
              <p:nvPr/>
            </p:nvCxnSpPr>
            <p:spPr>
              <a:xfrm>
                <a:off x="10531554" y="4603192"/>
                <a:ext cx="0" cy="1679063"/>
              </a:xfrm>
              <a:prstGeom prst="straightConnector1">
                <a:avLst/>
              </a:prstGeom>
              <a:noFill/>
              <a:ln cap="rnd" cmpd="sng" w="31750">
                <a:solidFill>
                  <a:srgbClr val="CAC4C7"/>
                </a:solidFill>
                <a:prstDash val="dot"/>
                <a:round/>
                <a:headEnd len="sm" w="sm" type="none"/>
                <a:tailEnd len="sm" w="sm" type="none"/>
              </a:ln>
            </p:spPr>
          </p:cxnSp>
        </p:grpSp>
      </p:grpSp>
      <p:cxnSp>
        <p:nvCxnSpPr>
          <p:cNvPr id="12538" name="Google Shape;12538;p202"/>
          <p:cNvCxnSpPr/>
          <p:nvPr/>
        </p:nvCxnSpPr>
        <p:spPr>
          <a:xfrm>
            <a:off x="768799" y="4367683"/>
            <a:ext cx="11052413" cy="0"/>
          </a:xfrm>
          <a:prstGeom prst="straightConnector1">
            <a:avLst/>
          </a:prstGeom>
          <a:noFill/>
          <a:ln cap="flat" cmpd="sng" w="12700">
            <a:solidFill>
              <a:schemeClr val="accent1"/>
            </a:solidFill>
            <a:prstDash val="solid"/>
            <a:miter lim="800000"/>
            <a:headEnd len="sm" w="sm" type="none"/>
            <a:tailEnd len="sm" w="sm" type="none"/>
          </a:ln>
        </p:spPr>
      </p:cxnSp>
      <p:cxnSp>
        <p:nvCxnSpPr>
          <p:cNvPr id="12539" name="Google Shape;12539;p202"/>
          <p:cNvCxnSpPr/>
          <p:nvPr/>
        </p:nvCxnSpPr>
        <p:spPr>
          <a:xfrm>
            <a:off x="768799" y="5230367"/>
            <a:ext cx="11052413" cy="0"/>
          </a:xfrm>
          <a:prstGeom prst="straightConnector1">
            <a:avLst/>
          </a:prstGeom>
          <a:noFill/>
          <a:ln cap="flat" cmpd="sng" w="28575">
            <a:solidFill>
              <a:schemeClr val="dk2"/>
            </a:solidFill>
            <a:prstDash val="solid"/>
            <a:miter lim="800000"/>
            <a:headEnd len="sm" w="sm" type="none"/>
            <a:tailEnd len="sm" w="sm" type="none"/>
          </a:ln>
        </p:spPr>
      </p:cxnSp>
      <p:cxnSp>
        <p:nvCxnSpPr>
          <p:cNvPr id="12540" name="Google Shape;12540;p202"/>
          <p:cNvCxnSpPr/>
          <p:nvPr/>
        </p:nvCxnSpPr>
        <p:spPr>
          <a:xfrm>
            <a:off x="768799" y="5596693"/>
            <a:ext cx="11052413" cy="0"/>
          </a:xfrm>
          <a:prstGeom prst="straightConnector1">
            <a:avLst/>
          </a:prstGeom>
          <a:noFill/>
          <a:ln cap="flat" cmpd="sng" w="12700">
            <a:solidFill>
              <a:srgbClr val="D8D8D8"/>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464"/>
                                        </p:tgtEl>
                                        <p:attrNameLst>
                                          <p:attrName>style.visibility</p:attrName>
                                        </p:attrNameLst>
                                      </p:cBhvr>
                                      <p:to>
                                        <p:strVal val="visible"/>
                                      </p:to>
                                    </p:set>
                                    <p:animEffect filter="fade" transition="in">
                                      <p:cBhvr>
                                        <p:cTn dur="500"/>
                                        <p:tgtEl>
                                          <p:spTgt spid="1246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45" name="Shape 12545"/>
        <p:cNvGrpSpPr/>
        <p:nvPr/>
      </p:nvGrpSpPr>
      <p:grpSpPr>
        <a:xfrm>
          <a:off x="0" y="0"/>
          <a:ext cx="0" cy="0"/>
          <a:chOff x="0" y="0"/>
          <a:chExt cx="0" cy="0"/>
        </a:xfrm>
      </p:grpSpPr>
      <p:sp>
        <p:nvSpPr>
          <p:cNvPr id="12546" name="Google Shape;12546;p203"/>
          <p:cNvSpPr/>
          <p:nvPr/>
        </p:nvSpPr>
        <p:spPr>
          <a:xfrm flipH="1">
            <a:off x="590865" y="959805"/>
            <a:ext cx="11334440" cy="511174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547" name="Google Shape;12547;p203"/>
          <p:cNvSpPr txBox="1"/>
          <p:nvPr/>
        </p:nvSpPr>
        <p:spPr>
          <a:xfrm>
            <a:off x="296269" y="385036"/>
            <a:ext cx="2630720"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Resultados</a:t>
            </a:r>
            <a:r>
              <a:rPr b="1" baseline="30000" lang="pt-BR" sz="3600">
                <a:solidFill>
                  <a:schemeClr val="accent1"/>
                </a:solidFill>
                <a:latin typeface="Lustria"/>
                <a:ea typeface="Lustria"/>
                <a:cs typeface="Lustria"/>
                <a:sym typeface="Lustria"/>
              </a:rPr>
              <a:t>1</a:t>
            </a:r>
            <a:endParaRPr/>
          </a:p>
        </p:txBody>
      </p:sp>
      <p:sp>
        <p:nvSpPr>
          <p:cNvPr id="12548" name="Google Shape;12548;p20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AA = Anemia Aplástica</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Lee JW, et al. Am J Hematol. 2019; 94(1):E37-E41</a:t>
            </a:r>
            <a:endParaRPr/>
          </a:p>
        </p:txBody>
      </p:sp>
      <p:sp>
        <p:nvSpPr>
          <p:cNvPr id="12549" name="Google Shape;12549;p203"/>
          <p:cNvSpPr txBox="1"/>
          <p:nvPr/>
        </p:nvSpPr>
        <p:spPr>
          <a:xfrm>
            <a:off x="644155" y="2013614"/>
            <a:ext cx="1877001" cy="1279068"/>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None/>
            </a:pPr>
            <a:r>
              <a:rPr b="1" i="0" lang="pt-BR" sz="1600" u="none" cap="none" strike="noStrike">
                <a:solidFill>
                  <a:schemeClr val="dk1"/>
                </a:solidFill>
                <a:latin typeface="Lustria"/>
                <a:ea typeface="Lustria"/>
                <a:cs typeface="Lustria"/>
                <a:sym typeface="Lustria"/>
              </a:rPr>
              <a:t>Taxa estimada</a:t>
            </a:r>
            <a:br>
              <a:rPr b="1" i="0" lang="pt-BR" sz="1600" u="none" cap="none" strike="noStrike">
                <a:solidFill>
                  <a:schemeClr val="dk1"/>
                </a:solidFill>
                <a:latin typeface="Lustria"/>
                <a:ea typeface="Lustria"/>
                <a:cs typeface="Lustria"/>
                <a:sym typeface="Lustria"/>
              </a:rPr>
            </a:br>
            <a:r>
              <a:rPr b="1" i="0" lang="pt-BR" sz="1600" u="none" cap="none" strike="noStrike">
                <a:solidFill>
                  <a:schemeClr val="dk1"/>
                </a:solidFill>
                <a:latin typeface="Lustria"/>
                <a:ea typeface="Lustria"/>
                <a:cs typeface="Lustria"/>
                <a:sym typeface="Lustria"/>
              </a:rPr>
              <a:t>de </a:t>
            </a:r>
            <a:r>
              <a:rPr b="1" lang="pt-BR" sz="1600">
                <a:solidFill>
                  <a:schemeClr val="dk1"/>
                </a:solidFill>
                <a:latin typeface="Lustria"/>
                <a:ea typeface="Lustria"/>
                <a:cs typeface="Lustria"/>
                <a:sym typeface="Lustria"/>
              </a:rPr>
              <a:t>transfusões </a:t>
            </a:r>
            <a:br>
              <a:rPr b="1" lang="pt-BR" sz="1600">
                <a:solidFill>
                  <a:schemeClr val="dk1"/>
                </a:solidFill>
                <a:latin typeface="Lustria"/>
                <a:ea typeface="Lustria"/>
                <a:cs typeface="Lustria"/>
                <a:sym typeface="Lustria"/>
              </a:rPr>
            </a:br>
            <a:r>
              <a:rPr b="1" lang="pt-BR" sz="1600">
                <a:solidFill>
                  <a:schemeClr val="dk1"/>
                </a:solidFill>
                <a:latin typeface="Lustria"/>
                <a:ea typeface="Lustria"/>
                <a:cs typeface="Lustria"/>
                <a:sym typeface="Lustria"/>
              </a:rPr>
              <a:t>de glóbulos vermelhos </a:t>
            </a:r>
            <a:br>
              <a:rPr b="1" lang="pt-BR" sz="1600">
                <a:solidFill>
                  <a:schemeClr val="dk1"/>
                </a:solidFill>
                <a:latin typeface="Lustria"/>
                <a:ea typeface="Lustria"/>
                <a:cs typeface="Lustria"/>
                <a:sym typeface="Lustria"/>
              </a:rPr>
            </a:br>
            <a:r>
              <a:rPr b="0" i="0" lang="pt-BR" sz="1600" u="none" cap="none" strike="noStrike">
                <a:solidFill>
                  <a:schemeClr val="dk1"/>
                </a:solidFill>
                <a:latin typeface="Lustria"/>
                <a:ea typeface="Lustria"/>
                <a:cs typeface="Lustria"/>
                <a:sym typeface="Lustria"/>
              </a:rPr>
              <a:t> </a:t>
            </a:r>
            <a:r>
              <a:rPr b="0" i="0" lang="pt-BR" sz="1600" u="none" cap="none" strike="noStrike">
                <a:solidFill>
                  <a:schemeClr val="dk1"/>
                </a:solidFill>
                <a:latin typeface="Calibri"/>
                <a:ea typeface="Calibri"/>
                <a:cs typeface="Calibri"/>
                <a:sym typeface="Calibri"/>
              </a:rPr>
              <a:t>(95% IC) por </a:t>
            </a:r>
            <a:br>
              <a:rPr b="0" i="0" lang="pt-BR" sz="1600" u="none" cap="none" strike="noStrike">
                <a:solidFill>
                  <a:schemeClr val="dk1"/>
                </a:solidFill>
                <a:latin typeface="Calibri"/>
                <a:ea typeface="Calibri"/>
                <a:cs typeface="Calibri"/>
                <a:sym typeface="Calibri"/>
              </a:rPr>
            </a:br>
            <a:r>
              <a:rPr b="0" i="0" lang="pt-BR" sz="1600" u="none" cap="none" strike="noStrike">
                <a:solidFill>
                  <a:schemeClr val="dk1"/>
                </a:solidFill>
                <a:latin typeface="Calibri"/>
                <a:ea typeface="Calibri"/>
                <a:cs typeface="Calibri"/>
                <a:sym typeface="Calibri"/>
              </a:rPr>
              <a:t>100 paciente-anos</a:t>
            </a:r>
            <a:endParaRPr/>
          </a:p>
        </p:txBody>
      </p:sp>
      <p:grpSp>
        <p:nvGrpSpPr>
          <p:cNvPr id="12550" name="Google Shape;12550;p203"/>
          <p:cNvGrpSpPr/>
          <p:nvPr/>
        </p:nvGrpSpPr>
        <p:grpSpPr>
          <a:xfrm>
            <a:off x="2583482" y="1137523"/>
            <a:ext cx="263214" cy="2872685"/>
            <a:chOff x="17507116" y="1515495"/>
            <a:chExt cx="263214" cy="2872685"/>
          </a:xfrm>
        </p:grpSpPr>
        <p:sp>
          <p:nvSpPr>
            <p:cNvPr id="12551" name="Google Shape;12551;p203"/>
            <p:cNvSpPr txBox="1"/>
            <p:nvPr/>
          </p:nvSpPr>
          <p:spPr>
            <a:xfrm>
              <a:off x="17507116" y="151549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8</a:t>
              </a:r>
              <a:endParaRPr/>
            </a:p>
          </p:txBody>
        </p:sp>
        <p:sp>
          <p:nvSpPr>
            <p:cNvPr id="12552" name="Google Shape;12552;p203"/>
            <p:cNvSpPr txBox="1"/>
            <p:nvPr/>
          </p:nvSpPr>
          <p:spPr>
            <a:xfrm>
              <a:off x="17507116" y="185268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7</a:t>
              </a:r>
              <a:endParaRPr/>
            </a:p>
          </p:txBody>
        </p:sp>
        <p:sp>
          <p:nvSpPr>
            <p:cNvPr id="12553" name="Google Shape;12553;p203"/>
            <p:cNvSpPr txBox="1"/>
            <p:nvPr/>
          </p:nvSpPr>
          <p:spPr>
            <a:xfrm>
              <a:off x="17507116" y="218034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6</a:t>
              </a:r>
              <a:endParaRPr/>
            </a:p>
          </p:txBody>
        </p:sp>
        <p:sp>
          <p:nvSpPr>
            <p:cNvPr id="12554" name="Google Shape;12554;p203"/>
            <p:cNvSpPr txBox="1"/>
            <p:nvPr/>
          </p:nvSpPr>
          <p:spPr>
            <a:xfrm>
              <a:off x="17507116" y="251181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5</a:t>
              </a:r>
              <a:endParaRPr/>
            </a:p>
          </p:txBody>
        </p:sp>
        <p:sp>
          <p:nvSpPr>
            <p:cNvPr id="12555" name="Google Shape;12555;p203"/>
            <p:cNvSpPr txBox="1"/>
            <p:nvPr/>
          </p:nvSpPr>
          <p:spPr>
            <a:xfrm>
              <a:off x="17507116" y="283756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4</a:t>
              </a:r>
              <a:endParaRPr/>
            </a:p>
          </p:txBody>
        </p:sp>
        <p:sp>
          <p:nvSpPr>
            <p:cNvPr id="12556" name="Google Shape;12556;p203"/>
            <p:cNvSpPr txBox="1"/>
            <p:nvPr/>
          </p:nvSpPr>
          <p:spPr>
            <a:xfrm>
              <a:off x="17507116" y="316522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3</a:t>
              </a:r>
              <a:endParaRPr/>
            </a:p>
          </p:txBody>
        </p:sp>
        <p:sp>
          <p:nvSpPr>
            <p:cNvPr id="12557" name="Google Shape;12557;p203"/>
            <p:cNvSpPr txBox="1"/>
            <p:nvPr/>
          </p:nvSpPr>
          <p:spPr>
            <a:xfrm>
              <a:off x="17507116" y="3494790"/>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2</a:t>
              </a:r>
              <a:endParaRPr/>
            </a:p>
          </p:txBody>
        </p:sp>
        <p:sp>
          <p:nvSpPr>
            <p:cNvPr id="12558" name="Google Shape;12558;p203"/>
            <p:cNvSpPr txBox="1"/>
            <p:nvPr/>
          </p:nvSpPr>
          <p:spPr>
            <a:xfrm>
              <a:off x="17507116" y="382435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1</a:t>
              </a:r>
              <a:endParaRPr/>
            </a:p>
          </p:txBody>
        </p:sp>
        <p:sp>
          <p:nvSpPr>
            <p:cNvPr id="12559" name="Google Shape;12559;p203"/>
            <p:cNvSpPr txBox="1"/>
            <p:nvPr/>
          </p:nvSpPr>
          <p:spPr>
            <a:xfrm>
              <a:off x="17507116" y="4144395"/>
              <a:ext cx="263214"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0</a:t>
              </a:r>
              <a:endParaRPr/>
            </a:p>
          </p:txBody>
        </p:sp>
      </p:grpSp>
      <p:sp>
        <p:nvSpPr>
          <p:cNvPr id="12560" name="Google Shape;12560;p203"/>
          <p:cNvSpPr txBox="1"/>
          <p:nvPr/>
        </p:nvSpPr>
        <p:spPr>
          <a:xfrm>
            <a:off x="2583482" y="4606550"/>
            <a:ext cx="1367155" cy="553293"/>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Início da doença, sem eculizumabe</a:t>
            </a:r>
            <a:endParaRPr b="0" i="0" sz="1100" u="none" cap="none" strike="noStrike">
              <a:solidFill>
                <a:srgbClr val="312417"/>
              </a:solidFill>
              <a:latin typeface="Calibri"/>
              <a:ea typeface="Calibri"/>
              <a:cs typeface="Calibri"/>
              <a:sym typeface="Calibri"/>
            </a:endParaRPr>
          </a:p>
          <a:p>
            <a:pPr indent="0" lvl="0" marL="0" marR="0" rtl="0" algn="r">
              <a:lnSpc>
                <a:spcPct val="80000"/>
              </a:lnSpc>
              <a:spcBef>
                <a:spcPts val="4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(n=173) </a:t>
            </a:r>
            <a:endParaRPr/>
          </a:p>
        </p:txBody>
      </p:sp>
      <p:sp>
        <p:nvSpPr>
          <p:cNvPr id="12561" name="Google Shape;12561;p203"/>
          <p:cNvSpPr txBox="1"/>
          <p:nvPr/>
        </p:nvSpPr>
        <p:spPr>
          <a:xfrm>
            <a:off x="4178652" y="4458817"/>
            <a:ext cx="1286383" cy="68871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Basal até último </a:t>
            </a:r>
            <a:br>
              <a:rPr b="0" i="0" lang="pt-BR" sz="1100" u="none" cap="none" strike="noStrike">
                <a:solidFill>
                  <a:srgbClr val="312417"/>
                </a:solidFill>
                <a:latin typeface="Calibri"/>
                <a:ea typeface="Calibri"/>
                <a:cs typeface="Calibri"/>
                <a:sym typeface="Calibri"/>
              </a:rPr>
            </a:br>
            <a:r>
              <a:rPr b="0" i="0" lang="pt-BR" sz="1100" u="none" cap="none" strike="noStrike">
                <a:solidFill>
                  <a:srgbClr val="312417"/>
                </a:solidFill>
                <a:latin typeface="Calibri"/>
                <a:ea typeface="Calibri"/>
                <a:cs typeface="Calibri"/>
                <a:sym typeface="Calibri"/>
              </a:rPr>
              <a:t>follow-up, com eculizumabe</a:t>
            </a:r>
            <a:endParaRPr b="0" i="0" sz="1100" u="none" cap="none" strike="noStrike">
              <a:solidFill>
                <a:srgbClr val="312417"/>
              </a:solidFill>
              <a:latin typeface="Calibri"/>
              <a:ea typeface="Calibri"/>
              <a:cs typeface="Calibri"/>
              <a:sym typeface="Calibri"/>
            </a:endParaRPr>
          </a:p>
          <a:p>
            <a:pPr indent="0" lvl="0" marL="0" marR="0" rtl="0" algn="l">
              <a:lnSpc>
                <a:spcPct val="80000"/>
              </a:lnSpc>
              <a:spcBef>
                <a:spcPts val="40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(n=173) </a:t>
            </a:r>
            <a:endParaRPr/>
          </a:p>
        </p:txBody>
      </p:sp>
      <p:sp>
        <p:nvSpPr>
          <p:cNvPr id="12562" name="Google Shape;12562;p203"/>
          <p:cNvSpPr txBox="1"/>
          <p:nvPr/>
        </p:nvSpPr>
        <p:spPr>
          <a:xfrm>
            <a:off x="1157887" y="5326785"/>
            <a:ext cx="1970719" cy="243785"/>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Número de eventos</a:t>
            </a:r>
            <a:endParaRPr/>
          </a:p>
        </p:txBody>
      </p:sp>
      <p:sp>
        <p:nvSpPr>
          <p:cNvPr id="12563" name="Google Shape;12563;p203"/>
          <p:cNvSpPr txBox="1"/>
          <p:nvPr/>
        </p:nvSpPr>
        <p:spPr>
          <a:xfrm>
            <a:off x="1226467" y="5636795"/>
            <a:ext cx="1902139" cy="243785"/>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Paciente</a:t>
            </a:r>
            <a:r>
              <a:rPr b="1" i="0" lang="pt-BR" sz="1200" u="none" cap="none" strike="noStrike">
                <a:solidFill>
                  <a:srgbClr val="312417"/>
                </a:solidFill>
                <a:latin typeface="Calibri"/>
                <a:ea typeface="Calibri"/>
                <a:cs typeface="Calibri"/>
                <a:sym typeface="Calibri"/>
              </a:rPr>
              <a:t> - </a:t>
            </a:r>
            <a:r>
              <a:rPr b="1" i="0" lang="pt-BR" sz="1200" u="none" cap="none" strike="noStrike">
                <a:solidFill>
                  <a:srgbClr val="312417"/>
                </a:solidFill>
                <a:latin typeface="Calibri"/>
                <a:ea typeface="Calibri"/>
                <a:cs typeface="Calibri"/>
                <a:sym typeface="Calibri"/>
              </a:rPr>
              <a:t>anos</a:t>
            </a:r>
            <a:endParaRPr/>
          </a:p>
        </p:txBody>
      </p:sp>
      <p:sp>
        <p:nvSpPr>
          <p:cNvPr id="12564" name="Google Shape;12564;p203"/>
          <p:cNvSpPr txBox="1"/>
          <p:nvPr/>
        </p:nvSpPr>
        <p:spPr>
          <a:xfrm>
            <a:off x="3272882"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173</a:t>
            </a:r>
            <a:endParaRPr/>
          </a:p>
        </p:txBody>
      </p:sp>
      <p:sp>
        <p:nvSpPr>
          <p:cNvPr id="12565" name="Google Shape;12565;p203"/>
          <p:cNvSpPr txBox="1"/>
          <p:nvPr/>
        </p:nvSpPr>
        <p:spPr>
          <a:xfrm>
            <a:off x="4080612"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605</a:t>
            </a:r>
            <a:endParaRPr/>
          </a:p>
        </p:txBody>
      </p:sp>
      <p:sp>
        <p:nvSpPr>
          <p:cNvPr id="12566" name="Google Shape;12566;p203"/>
          <p:cNvSpPr txBox="1"/>
          <p:nvPr/>
        </p:nvSpPr>
        <p:spPr>
          <a:xfrm>
            <a:off x="5788662" y="4606550"/>
            <a:ext cx="1367155" cy="553293"/>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Início da doença, sem eculizumabe</a:t>
            </a:r>
            <a:endParaRPr b="0" i="0" sz="1100" u="none" cap="none" strike="noStrike">
              <a:solidFill>
                <a:srgbClr val="312417"/>
              </a:solidFill>
              <a:latin typeface="Calibri"/>
              <a:ea typeface="Calibri"/>
              <a:cs typeface="Calibri"/>
              <a:sym typeface="Calibri"/>
            </a:endParaRPr>
          </a:p>
          <a:p>
            <a:pPr indent="0" lvl="0" marL="0" marR="0" rtl="0" algn="r">
              <a:lnSpc>
                <a:spcPct val="80000"/>
              </a:lnSpc>
              <a:spcBef>
                <a:spcPts val="4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(n=67) </a:t>
            </a:r>
            <a:endParaRPr/>
          </a:p>
        </p:txBody>
      </p:sp>
      <p:sp>
        <p:nvSpPr>
          <p:cNvPr id="12567" name="Google Shape;12567;p203"/>
          <p:cNvSpPr txBox="1"/>
          <p:nvPr/>
        </p:nvSpPr>
        <p:spPr>
          <a:xfrm>
            <a:off x="7419692" y="4458817"/>
            <a:ext cx="1286383" cy="68871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Basal até último follow-up, com eculizumabe</a:t>
            </a:r>
            <a:endParaRPr b="0" i="0" sz="1100" u="none" cap="none" strike="noStrike">
              <a:solidFill>
                <a:srgbClr val="312417"/>
              </a:solidFill>
              <a:latin typeface="Calibri"/>
              <a:ea typeface="Calibri"/>
              <a:cs typeface="Calibri"/>
              <a:sym typeface="Calibri"/>
            </a:endParaRPr>
          </a:p>
          <a:p>
            <a:pPr indent="0" lvl="0" marL="0" marR="0" rtl="0" algn="l">
              <a:lnSpc>
                <a:spcPct val="80000"/>
              </a:lnSpc>
              <a:spcBef>
                <a:spcPts val="40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(n=67) </a:t>
            </a:r>
            <a:endParaRPr/>
          </a:p>
        </p:txBody>
      </p:sp>
      <p:sp>
        <p:nvSpPr>
          <p:cNvPr id="12568" name="Google Shape;12568;p203"/>
          <p:cNvSpPr txBox="1"/>
          <p:nvPr/>
        </p:nvSpPr>
        <p:spPr>
          <a:xfrm>
            <a:off x="6524540"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67</a:t>
            </a:r>
            <a:endParaRPr/>
          </a:p>
        </p:txBody>
      </p:sp>
      <p:sp>
        <p:nvSpPr>
          <p:cNvPr id="12569" name="Google Shape;12569;p203"/>
          <p:cNvSpPr txBox="1"/>
          <p:nvPr/>
        </p:nvSpPr>
        <p:spPr>
          <a:xfrm>
            <a:off x="7358644"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279</a:t>
            </a:r>
            <a:endParaRPr/>
          </a:p>
        </p:txBody>
      </p:sp>
      <p:sp>
        <p:nvSpPr>
          <p:cNvPr id="12570" name="Google Shape;12570;p203"/>
          <p:cNvSpPr txBox="1"/>
          <p:nvPr/>
        </p:nvSpPr>
        <p:spPr>
          <a:xfrm>
            <a:off x="8975763" y="4606550"/>
            <a:ext cx="1367155" cy="553293"/>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312417"/>
              </a:buClr>
              <a:buSzPts val="1100"/>
              <a:buFont typeface="Calibri"/>
              <a:buNone/>
            </a:pPr>
            <a:r>
              <a:rPr b="0" i="0" lang="pt-BR" sz="1100" u="none" cap="none" strike="noStrike">
                <a:solidFill>
                  <a:srgbClr val="312417"/>
                </a:solidFill>
                <a:latin typeface="Calibri"/>
                <a:ea typeface="Calibri"/>
                <a:cs typeface="Calibri"/>
                <a:sym typeface="Calibri"/>
              </a:rPr>
              <a:t>Início da doença, sem eculizumabe</a:t>
            </a:r>
            <a:endParaRPr b="0" i="0" sz="1100" u="none" cap="none" strike="noStrike">
              <a:solidFill>
                <a:srgbClr val="312417"/>
              </a:solidFill>
              <a:latin typeface="Calibri"/>
              <a:ea typeface="Calibri"/>
              <a:cs typeface="Calibri"/>
              <a:sym typeface="Calibri"/>
            </a:endParaRPr>
          </a:p>
          <a:p>
            <a:pPr indent="0" lvl="0" marL="0" marR="0" rtl="0" algn="r">
              <a:lnSpc>
                <a:spcPct val="80000"/>
              </a:lnSpc>
              <a:spcBef>
                <a:spcPts val="40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(n=419) </a:t>
            </a:r>
            <a:endParaRPr/>
          </a:p>
        </p:txBody>
      </p:sp>
      <p:sp>
        <p:nvSpPr>
          <p:cNvPr id="12571" name="Google Shape;12571;p203"/>
          <p:cNvSpPr txBox="1"/>
          <p:nvPr/>
        </p:nvSpPr>
        <p:spPr>
          <a:xfrm>
            <a:off x="10615758" y="4458817"/>
            <a:ext cx="1286383" cy="68871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000000"/>
              </a:buClr>
              <a:buSzPts val="1100"/>
              <a:buFont typeface="Calibri"/>
              <a:buNone/>
            </a:pPr>
            <a:r>
              <a:rPr b="0" i="0" lang="pt-BR" sz="1100" u="none" cap="none" strike="noStrike">
                <a:solidFill>
                  <a:srgbClr val="000000"/>
                </a:solidFill>
                <a:latin typeface="Calibri"/>
                <a:ea typeface="Calibri"/>
                <a:cs typeface="Calibri"/>
                <a:sym typeface="Calibri"/>
              </a:rPr>
              <a:t>Basal até último follow-up, com eculizumabe</a:t>
            </a:r>
            <a:endParaRPr b="0" i="0" sz="1100" u="none" cap="none" strike="noStrike">
              <a:solidFill>
                <a:srgbClr val="000000"/>
              </a:solidFill>
              <a:latin typeface="Calibri"/>
              <a:ea typeface="Calibri"/>
              <a:cs typeface="Calibri"/>
              <a:sym typeface="Calibri"/>
            </a:endParaRPr>
          </a:p>
          <a:p>
            <a:pPr indent="0" lvl="0" marL="0" marR="0" rtl="0" algn="l">
              <a:lnSpc>
                <a:spcPct val="80000"/>
              </a:lnSpc>
              <a:spcBef>
                <a:spcPts val="40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(n=419) </a:t>
            </a:r>
            <a:endParaRPr/>
          </a:p>
        </p:txBody>
      </p:sp>
      <p:sp>
        <p:nvSpPr>
          <p:cNvPr id="12572" name="Google Shape;12572;p203"/>
          <p:cNvSpPr txBox="1"/>
          <p:nvPr/>
        </p:nvSpPr>
        <p:spPr>
          <a:xfrm>
            <a:off x="9659016"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419</a:t>
            </a:r>
            <a:endParaRPr/>
          </a:p>
        </p:txBody>
      </p:sp>
      <p:grpSp>
        <p:nvGrpSpPr>
          <p:cNvPr id="12573" name="Google Shape;12573;p203"/>
          <p:cNvGrpSpPr/>
          <p:nvPr/>
        </p:nvGrpSpPr>
        <p:grpSpPr>
          <a:xfrm>
            <a:off x="3272882" y="5315210"/>
            <a:ext cx="7986088" cy="268984"/>
            <a:chOff x="3272882" y="5315210"/>
            <a:chExt cx="7986088" cy="268984"/>
          </a:xfrm>
        </p:grpSpPr>
        <p:sp>
          <p:nvSpPr>
            <p:cNvPr id="12574" name="Google Shape;12574;p203"/>
            <p:cNvSpPr txBox="1"/>
            <p:nvPr/>
          </p:nvSpPr>
          <p:spPr>
            <a:xfrm>
              <a:off x="3272882"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1084</a:t>
              </a:r>
              <a:endParaRPr/>
            </a:p>
          </p:txBody>
        </p:sp>
        <p:sp>
          <p:nvSpPr>
            <p:cNvPr id="12575" name="Google Shape;12575;p203"/>
            <p:cNvSpPr txBox="1"/>
            <p:nvPr/>
          </p:nvSpPr>
          <p:spPr>
            <a:xfrm>
              <a:off x="4080612"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2430</a:t>
              </a:r>
              <a:endParaRPr/>
            </a:p>
          </p:txBody>
        </p:sp>
        <p:sp>
          <p:nvSpPr>
            <p:cNvPr id="12576" name="Google Shape;12576;p203"/>
            <p:cNvSpPr txBox="1"/>
            <p:nvPr/>
          </p:nvSpPr>
          <p:spPr>
            <a:xfrm>
              <a:off x="6524540"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439</a:t>
              </a:r>
              <a:endParaRPr/>
            </a:p>
          </p:txBody>
        </p:sp>
        <p:sp>
          <p:nvSpPr>
            <p:cNvPr id="12577" name="Google Shape;12577;p203"/>
            <p:cNvSpPr txBox="1"/>
            <p:nvPr/>
          </p:nvSpPr>
          <p:spPr>
            <a:xfrm>
              <a:off x="7358644"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770</a:t>
              </a:r>
              <a:endParaRPr/>
            </a:p>
          </p:txBody>
        </p:sp>
        <p:sp>
          <p:nvSpPr>
            <p:cNvPr id="12578" name="Google Shape;12578;p203"/>
            <p:cNvSpPr txBox="1"/>
            <p:nvPr/>
          </p:nvSpPr>
          <p:spPr>
            <a:xfrm>
              <a:off x="9659016"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283C8C"/>
                </a:buClr>
                <a:buSzPts val="1400"/>
                <a:buFont typeface="Calibri"/>
                <a:buNone/>
              </a:pPr>
              <a:r>
                <a:rPr b="1" i="0" lang="pt-BR" sz="1400" u="none" cap="none" strike="noStrike">
                  <a:solidFill>
                    <a:srgbClr val="283C8C"/>
                  </a:solidFill>
                  <a:latin typeface="Calibri"/>
                  <a:ea typeface="Calibri"/>
                  <a:cs typeface="Calibri"/>
                  <a:sym typeface="Calibri"/>
                </a:rPr>
                <a:t>2489</a:t>
              </a:r>
              <a:endParaRPr/>
            </a:p>
          </p:txBody>
        </p:sp>
        <p:sp>
          <p:nvSpPr>
            <p:cNvPr id="12579" name="Google Shape;12579;p203"/>
            <p:cNvSpPr txBox="1"/>
            <p:nvPr/>
          </p:nvSpPr>
          <p:spPr>
            <a:xfrm>
              <a:off x="10544909" y="531521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3123</a:t>
              </a:r>
              <a:endParaRPr/>
            </a:p>
          </p:txBody>
        </p:sp>
      </p:grpSp>
      <p:sp>
        <p:nvSpPr>
          <p:cNvPr id="12580" name="Google Shape;12580;p203"/>
          <p:cNvSpPr txBox="1"/>
          <p:nvPr/>
        </p:nvSpPr>
        <p:spPr>
          <a:xfrm>
            <a:off x="10544909" y="5625220"/>
            <a:ext cx="714061"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1747</a:t>
            </a:r>
            <a:endParaRPr/>
          </a:p>
        </p:txBody>
      </p:sp>
      <p:sp>
        <p:nvSpPr>
          <p:cNvPr id="12581" name="Google Shape;12581;p203"/>
          <p:cNvSpPr txBox="1"/>
          <p:nvPr/>
        </p:nvSpPr>
        <p:spPr>
          <a:xfrm>
            <a:off x="2942453" y="3931664"/>
            <a:ext cx="2254143" cy="41716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200"/>
              <a:buFont typeface="Calibri"/>
              <a:buNone/>
            </a:pPr>
            <a:r>
              <a:rPr b="0" i="0" lang="pt-BR" sz="1200" u="none" cap="none" strike="noStrike">
                <a:solidFill>
                  <a:srgbClr val="312417"/>
                </a:solidFill>
                <a:latin typeface="Calibri"/>
                <a:ea typeface="Calibri"/>
                <a:cs typeface="Calibri"/>
                <a:sym typeface="Calibri"/>
              </a:rPr>
              <a:t>Pacientes com HPN+ </a:t>
            </a:r>
            <a:endParaRPr/>
          </a:p>
          <a:p>
            <a:pPr indent="0" lvl="0" marL="0" marR="0" rtl="0" algn="ctr">
              <a:lnSpc>
                <a:spcPct val="80000"/>
              </a:lnSpc>
              <a:spcBef>
                <a:spcPts val="20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AA em progressão</a:t>
            </a:r>
            <a:endParaRPr/>
          </a:p>
        </p:txBody>
      </p:sp>
      <p:sp>
        <p:nvSpPr>
          <p:cNvPr id="12582" name="Google Shape;12582;p203"/>
          <p:cNvSpPr txBox="1"/>
          <p:nvPr/>
        </p:nvSpPr>
        <p:spPr>
          <a:xfrm>
            <a:off x="6203033" y="3931664"/>
            <a:ext cx="2254143" cy="41716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200"/>
              <a:buFont typeface="Calibri"/>
              <a:buNone/>
            </a:pPr>
            <a:r>
              <a:rPr b="0" i="0" lang="pt-BR" sz="1200" u="none" cap="none" strike="noStrike">
                <a:solidFill>
                  <a:srgbClr val="312417"/>
                </a:solidFill>
                <a:latin typeface="Calibri"/>
                <a:ea typeface="Calibri"/>
                <a:cs typeface="Calibri"/>
                <a:sym typeface="Calibri"/>
              </a:rPr>
              <a:t>Pacientes com HPN+ </a:t>
            </a:r>
            <a:endParaRPr/>
          </a:p>
          <a:p>
            <a:pPr indent="0" lvl="0" marL="0" marR="0" rtl="0" algn="ctr">
              <a:lnSpc>
                <a:spcPct val="80000"/>
              </a:lnSpc>
              <a:spcBef>
                <a:spcPts val="20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AA estabelecida</a:t>
            </a:r>
            <a:endParaRPr/>
          </a:p>
        </p:txBody>
      </p:sp>
      <p:sp>
        <p:nvSpPr>
          <p:cNvPr id="12583" name="Google Shape;12583;p203"/>
          <p:cNvSpPr txBox="1"/>
          <p:nvPr/>
        </p:nvSpPr>
        <p:spPr>
          <a:xfrm>
            <a:off x="9417186" y="3931664"/>
            <a:ext cx="2254143" cy="41716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200"/>
              <a:buFont typeface="Calibri"/>
              <a:buNone/>
            </a:pPr>
            <a:r>
              <a:rPr b="0" i="0" lang="pt-BR" sz="1200" u="none" cap="none" strike="noStrike">
                <a:solidFill>
                  <a:srgbClr val="312417"/>
                </a:solidFill>
                <a:latin typeface="Calibri"/>
                <a:ea typeface="Calibri"/>
                <a:cs typeface="Calibri"/>
                <a:sym typeface="Calibri"/>
              </a:rPr>
              <a:t>Pacientes com HPN </a:t>
            </a:r>
            <a:endParaRPr/>
          </a:p>
          <a:p>
            <a:pPr indent="0" lvl="0" marL="0" marR="0" rtl="0" algn="ctr">
              <a:lnSpc>
                <a:spcPct val="80000"/>
              </a:lnSpc>
              <a:spcBef>
                <a:spcPts val="20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sem AA</a:t>
            </a:r>
            <a:endParaRPr/>
          </a:p>
        </p:txBody>
      </p:sp>
      <p:grpSp>
        <p:nvGrpSpPr>
          <p:cNvPr id="12584" name="Google Shape;12584;p203"/>
          <p:cNvGrpSpPr/>
          <p:nvPr/>
        </p:nvGrpSpPr>
        <p:grpSpPr>
          <a:xfrm>
            <a:off x="4099079" y="4377111"/>
            <a:ext cx="6432475" cy="1641424"/>
            <a:chOff x="4099079" y="4603192"/>
            <a:chExt cx="6432475" cy="1679063"/>
          </a:xfrm>
        </p:grpSpPr>
        <p:cxnSp>
          <p:nvCxnSpPr>
            <p:cNvPr id="12585" name="Google Shape;12585;p203"/>
            <p:cNvCxnSpPr/>
            <p:nvPr/>
          </p:nvCxnSpPr>
          <p:spPr>
            <a:xfrm>
              <a:off x="409907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586" name="Google Shape;12586;p203"/>
            <p:cNvCxnSpPr/>
            <p:nvPr/>
          </p:nvCxnSpPr>
          <p:spPr>
            <a:xfrm>
              <a:off x="734011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587" name="Google Shape;12587;p203"/>
            <p:cNvCxnSpPr/>
            <p:nvPr/>
          </p:nvCxnSpPr>
          <p:spPr>
            <a:xfrm>
              <a:off x="10531554" y="4603192"/>
              <a:ext cx="0" cy="1679063"/>
            </a:xfrm>
            <a:prstGeom prst="straightConnector1">
              <a:avLst/>
            </a:prstGeom>
            <a:noFill/>
            <a:ln cap="rnd" cmpd="sng" w="31750">
              <a:solidFill>
                <a:srgbClr val="CAC4C7"/>
              </a:solidFill>
              <a:prstDash val="dot"/>
              <a:round/>
              <a:headEnd len="sm" w="sm" type="none"/>
              <a:tailEnd len="sm" w="sm" type="none"/>
            </a:ln>
          </p:spPr>
        </p:cxnSp>
      </p:grpSp>
      <p:cxnSp>
        <p:nvCxnSpPr>
          <p:cNvPr id="12588" name="Google Shape;12588;p203"/>
          <p:cNvCxnSpPr/>
          <p:nvPr/>
        </p:nvCxnSpPr>
        <p:spPr>
          <a:xfrm>
            <a:off x="768799" y="4367683"/>
            <a:ext cx="11052413" cy="0"/>
          </a:xfrm>
          <a:prstGeom prst="straightConnector1">
            <a:avLst/>
          </a:prstGeom>
          <a:noFill/>
          <a:ln cap="flat" cmpd="sng" w="12700">
            <a:solidFill>
              <a:schemeClr val="accent1"/>
            </a:solidFill>
            <a:prstDash val="solid"/>
            <a:miter lim="800000"/>
            <a:headEnd len="sm" w="sm" type="none"/>
            <a:tailEnd len="sm" w="sm" type="none"/>
          </a:ln>
        </p:spPr>
      </p:cxnSp>
      <p:cxnSp>
        <p:nvCxnSpPr>
          <p:cNvPr id="12589" name="Google Shape;12589;p203"/>
          <p:cNvCxnSpPr/>
          <p:nvPr/>
        </p:nvCxnSpPr>
        <p:spPr>
          <a:xfrm>
            <a:off x="768799" y="5230367"/>
            <a:ext cx="11052413" cy="0"/>
          </a:xfrm>
          <a:prstGeom prst="straightConnector1">
            <a:avLst/>
          </a:prstGeom>
          <a:noFill/>
          <a:ln cap="flat" cmpd="sng" w="28575">
            <a:solidFill>
              <a:schemeClr val="dk2"/>
            </a:solidFill>
            <a:prstDash val="solid"/>
            <a:miter lim="800000"/>
            <a:headEnd len="sm" w="sm" type="none"/>
            <a:tailEnd len="sm" w="sm" type="none"/>
          </a:ln>
        </p:spPr>
      </p:cxnSp>
      <p:grpSp>
        <p:nvGrpSpPr>
          <p:cNvPr id="12590" name="Google Shape;12590;p203"/>
          <p:cNvGrpSpPr/>
          <p:nvPr/>
        </p:nvGrpSpPr>
        <p:grpSpPr>
          <a:xfrm>
            <a:off x="2853826" y="1250168"/>
            <a:ext cx="78740" cy="2629535"/>
            <a:chOff x="17777460" y="1628140"/>
            <a:chExt cx="78740" cy="2629535"/>
          </a:xfrm>
        </p:grpSpPr>
        <p:cxnSp>
          <p:nvCxnSpPr>
            <p:cNvPr id="12591" name="Google Shape;12591;p203"/>
            <p:cNvCxnSpPr/>
            <p:nvPr/>
          </p:nvCxnSpPr>
          <p:spPr>
            <a:xfrm>
              <a:off x="17856200" y="1628140"/>
              <a:ext cx="0" cy="2629535"/>
            </a:xfrm>
            <a:prstGeom prst="straightConnector1">
              <a:avLst/>
            </a:prstGeom>
            <a:noFill/>
            <a:ln cap="flat" cmpd="sng" w="12700">
              <a:solidFill>
                <a:srgbClr val="9C9FA2"/>
              </a:solidFill>
              <a:prstDash val="solid"/>
              <a:miter lim="800000"/>
              <a:headEnd len="sm" w="sm" type="none"/>
              <a:tailEnd len="sm" w="sm" type="none"/>
            </a:ln>
          </p:spPr>
        </p:cxnSp>
        <p:cxnSp>
          <p:nvCxnSpPr>
            <p:cNvPr id="12592" name="Google Shape;12592;p203"/>
            <p:cNvCxnSpPr/>
            <p:nvPr/>
          </p:nvCxnSpPr>
          <p:spPr>
            <a:xfrm rot="10800000">
              <a:off x="17777460" y="1635760"/>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593" name="Google Shape;12593;p203"/>
            <p:cNvCxnSpPr/>
            <p:nvPr/>
          </p:nvCxnSpPr>
          <p:spPr>
            <a:xfrm rot="10800000">
              <a:off x="17777460" y="195770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594" name="Google Shape;12594;p203"/>
            <p:cNvCxnSpPr/>
            <p:nvPr/>
          </p:nvCxnSpPr>
          <p:spPr>
            <a:xfrm rot="10800000">
              <a:off x="17777460" y="229679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595" name="Google Shape;12595;p203"/>
            <p:cNvCxnSpPr/>
            <p:nvPr/>
          </p:nvCxnSpPr>
          <p:spPr>
            <a:xfrm rot="10800000">
              <a:off x="17777460" y="261683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596" name="Google Shape;12596;p203"/>
            <p:cNvCxnSpPr/>
            <p:nvPr/>
          </p:nvCxnSpPr>
          <p:spPr>
            <a:xfrm rot="10800000">
              <a:off x="17777460" y="295211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597" name="Google Shape;12597;p203"/>
            <p:cNvCxnSpPr/>
            <p:nvPr/>
          </p:nvCxnSpPr>
          <p:spPr>
            <a:xfrm rot="10800000">
              <a:off x="17777460" y="328739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598" name="Google Shape;12598;p203"/>
            <p:cNvCxnSpPr/>
            <p:nvPr/>
          </p:nvCxnSpPr>
          <p:spPr>
            <a:xfrm rot="10800000">
              <a:off x="17777460" y="3611245"/>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599" name="Google Shape;12599;p203"/>
            <p:cNvCxnSpPr/>
            <p:nvPr/>
          </p:nvCxnSpPr>
          <p:spPr>
            <a:xfrm rot="10800000">
              <a:off x="17777460" y="3929380"/>
              <a:ext cx="78740" cy="0"/>
            </a:xfrm>
            <a:prstGeom prst="straightConnector1">
              <a:avLst/>
            </a:prstGeom>
            <a:noFill/>
            <a:ln cap="flat" cmpd="sng" w="12700">
              <a:solidFill>
                <a:srgbClr val="9C9FA2"/>
              </a:solidFill>
              <a:prstDash val="solid"/>
              <a:miter lim="800000"/>
              <a:headEnd len="sm" w="sm" type="none"/>
              <a:tailEnd len="sm" w="sm" type="none"/>
            </a:ln>
          </p:spPr>
        </p:cxnSp>
        <p:cxnSp>
          <p:nvCxnSpPr>
            <p:cNvPr id="12600" name="Google Shape;12600;p203"/>
            <p:cNvCxnSpPr/>
            <p:nvPr/>
          </p:nvCxnSpPr>
          <p:spPr>
            <a:xfrm rot="10800000">
              <a:off x="17777460" y="4257675"/>
              <a:ext cx="78740" cy="0"/>
            </a:xfrm>
            <a:prstGeom prst="straightConnector1">
              <a:avLst/>
            </a:prstGeom>
            <a:noFill/>
            <a:ln cap="flat" cmpd="sng" w="12700">
              <a:solidFill>
                <a:srgbClr val="9C9FA2"/>
              </a:solidFill>
              <a:prstDash val="solid"/>
              <a:miter lim="800000"/>
              <a:headEnd len="sm" w="sm" type="none"/>
              <a:tailEnd len="sm" w="sm" type="none"/>
            </a:ln>
          </p:spPr>
        </p:cxnSp>
      </p:grpSp>
      <p:cxnSp>
        <p:nvCxnSpPr>
          <p:cNvPr id="12601" name="Google Shape;12601;p203"/>
          <p:cNvCxnSpPr/>
          <p:nvPr/>
        </p:nvCxnSpPr>
        <p:spPr>
          <a:xfrm>
            <a:off x="2926989" y="3879703"/>
            <a:ext cx="8894223" cy="0"/>
          </a:xfrm>
          <a:prstGeom prst="straightConnector1">
            <a:avLst/>
          </a:prstGeom>
          <a:noFill/>
          <a:ln cap="flat" cmpd="sng" w="12700">
            <a:solidFill>
              <a:srgbClr val="A5A5A5"/>
            </a:solidFill>
            <a:prstDash val="solid"/>
            <a:miter lim="800000"/>
            <a:headEnd len="sm" w="sm" type="none"/>
            <a:tailEnd len="sm" w="sm" type="none"/>
          </a:ln>
        </p:spPr>
      </p:cxnSp>
      <p:grpSp>
        <p:nvGrpSpPr>
          <p:cNvPr id="12602" name="Google Shape;12602;p203"/>
          <p:cNvGrpSpPr/>
          <p:nvPr/>
        </p:nvGrpSpPr>
        <p:grpSpPr>
          <a:xfrm>
            <a:off x="3254197" y="1076482"/>
            <a:ext cx="8115625" cy="2856843"/>
            <a:chOff x="3254197" y="1076482"/>
            <a:chExt cx="8115625" cy="2856843"/>
          </a:xfrm>
        </p:grpSpPr>
        <p:sp>
          <p:nvSpPr>
            <p:cNvPr id="12603" name="Google Shape;12603;p203"/>
            <p:cNvSpPr/>
            <p:nvPr/>
          </p:nvSpPr>
          <p:spPr>
            <a:xfrm>
              <a:off x="3286950" y="1802369"/>
              <a:ext cx="580645" cy="2081780"/>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cxnSp>
          <p:nvCxnSpPr>
            <p:cNvPr id="12604" name="Google Shape;12604;p203"/>
            <p:cNvCxnSpPr/>
            <p:nvPr/>
          </p:nvCxnSpPr>
          <p:spPr>
            <a:xfrm>
              <a:off x="3577272" y="1709447"/>
              <a:ext cx="0" cy="243098"/>
            </a:xfrm>
            <a:prstGeom prst="straightConnector1">
              <a:avLst/>
            </a:prstGeom>
            <a:noFill/>
            <a:ln cap="flat" cmpd="sng" w="12700">
              <a:solidFill>
                <a:srgbClr val="A5A5A5"/>
              </a:solidFill>
              <a:prstDash val="solid"/>
              <a:miter lim="800000"/>
              <a:headEnd len="sm" w="sm" type="diamond"/>
              <a:tailEnd len="sm" w="sm" type="diamond"/>
            </a:ln>
          </p:spPr>
        </p:cxnSp>
        <p:sp>
          <p:nvSpPr>
            <p:cNvPr id="12605" name="Google Shape;12605;p203"/>
            <p:cNvSpPr/>
            <p:nvPr/>
          </p:nvSpPr>
          <p:spPr>
            <a:xfrm>
              <a:off x="4271454" y="2574142"/>
              <a:ext cx="580645" cy="131000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cxnSp>
          <p:nvCxnSpPr>
            <p:cNvPr id="12606" name="Google Shape;12606;p203"/>
            <p:cNvCxnSpPr/>
            <p:nvPr/>
          </p:nvCxnSpPr>
          <p:spPr>
            <a:xfrm>
              <a:off x="4561776" y="2502684"/>
              <a:ext cx="0" cy="147363"/>
            </a:xfrm>
            <a:prstGeom prst="straightConnector1">
              <a:avLst/>
            </a:prstGeom>
            <a:noFill/>
            <a:ln cap="flat" cmpd="sng" w="12700">
              <a:solidFill>
                <a:srgbClr val="A5A5A5"/>
              </a:solidFill>
              <a:prstDash val="solid"/>
              <a:miter lim="800000"/>
              <a:headEnd len="sm" w="sm" type="diamond"/>
              <a:tailEnd len="sm" w="sm" type="diamond"/>
            </a:ln>
          </p:spPr>
        </p:cxnSp>
        <p:sp>
          <p:nvSpPr>
            <p:cNvPr id="12607" name="Google Shape;12607;p203"/>
            <p:cNvSpPr/>
            <p:nvPr/>
          </p:nvSpPr>
          <p:spPr>
            <a:xfrm>
              <a:off x="6547530" y="1718493"/>
              <a:ext cx="580645" cy="2165656"/>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cxnSp>
          <p:nvCxnSpPr>
            <p:cNvPr id="12608" name="Google Shape;12608;p203"/>
            <p:cNvCxnSpPr/>
            <p:nvPr/>
          </p:nvCxnSpPr>
          <p:spPr>
            <a:xfrm>
              <a:off x="6837852" y="1519488"/>
              <a:ext cx="0" cy="399335"/>
            </a:xfrm>
            <a:prstGeom prst="straightConnector1">
              <a:avLst/>
            </a:prstGeom>
            <a:noFill/>
            <a:ln cap="flat" cmpd="sng" w="12700">
              <a:solidFill>
                <a:srgbClr val="A5A5A5"/>
              </a:solidFill>
              <a:prstDash val="solid"/>
              <a:miter lim="800000"/>
              <a:headEnd len="sm" w="sm" type="diamond"/>
              <a:tailEnd len="sm" w="sm" type="diamond"/>
            </a:ln>
          </p:spPr>
        </p:cxnSp>
        <p:sp>
          <p:nvSpPr>
            <p:cNvPr id="12609" name="Google Shape;12609;p203"/>
            <p:cNvSpPr/>
            <p:nvPr/>
          </p:nvSpPr>
          <p:spPr>
            <a:xfrm>
              <a:off x="7532034" y="2975872"/>
              <a:ext cx="580645" cy="90827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cxnSp>
          <p:nvCxnSpPr>
            <p:cNvPr id="12610" name="Google Shape;12610;p203"/>
            <p:cNvCxnSpPr/>
            <p:nvPr/>
          </p:nvCxnSpPr>
          <p:spPr>
            <a:xfrm>
              <a:off x="7819855" y="2898926"/>
              <a:ext cx="0" cy="217892"/>
            </a:xfrm>
            <a:prstGeom prst="straightConnector1">
              <a:avLst/>
            </a:prstGeom>
            <a:noFill/>
            <a:ln cap="flat" cmpd="sng" w="12700">
              <a:solidFill>
                <a:srgbClr val="A5A5A5"/>
              </a:solidFill>
              <a:prstDash val="solid"/>
              <a:miter lim="800000"/>
              <a:headEnd len="sm" w="sm" type="diamond"/>
              <a:tailEnd len="sm" w="sm" type="diamond"/>
            </a:ln>
          </p:spPr>
        </p:cxnSp>
        <p:sp>
          <p:nvSpPr>
            <p:cNvPr id="12611" name="Google Shape;12611;p203"/>
            <p:cNvSpPr/>
            <p:nvPr/>
          </p:nvSpPr>
          <p:spPr>
            <a:xfrm>
              <a:off x="9761683" y="1932323"/>
              <a:ext cx="580645" cy="1951826"/>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cxnSp>
          <p:nvCxnSpPr>
            <p:cNvPr id="12612" name="Google Shape;12612;p203"/>
            <p:cNvCxnSpPr/>
            <p:nvPr/>
          </p:nvCxnSpPr>
          <p:spPr>
            <a:xfrm>
              <a:off x="10052005" y="1873179"/>
              <a:ext cx="0" cy="172974"/>
            </a:xfrm>
            <a:prstGeom prst="straightConnector1">
              <a:avLst/>
            </a:prstGeom>
            <a:noFill/>
            <a:ln cap="flat" cmpd="sng" w="12700">
              <a:solidFill>
                <a:srgbClr val="A5A5A5"/>
              </a:solidFill>
              <a:prstDash val="solid"/>
              <a:miter lim="800000"/>
              <a:headEnd len="sm" w="sm" type="diamond"/>
              <a:tailEnd len="sm" w="sm" type="diamond"/>
            </a:ln>
          </p:spPr>
        </p:cxnSp>
        <p:sp>
          <p:nvSpPr>
            <p:cNvPr id="12613" name="Google Shape;12613;p203"/>
            <p:cNvSpPr/>
            <p:nvPr/>
          </p:nvSpPr>
          <p:spPr>
            <a:xfrm>
              <a:off x="10746187" y="3306587"/>
              <a:ext cx="580645" cy="577561"/>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cxnSp>
          <p:nvCxnSpPr>
            <p:cNvPr id="12614" name="Google Shape;12614;p203"/>
            <p:cNvCxnSpPr/>
            <p:nvPr/>
          </p:nvCxnSpPr>
          <p:spPr>
            <a:xfrm>
              <a:off x="11036509" y="3263446"/>
              <a:ext cx="0" cy="97157"/>
            </a:xfrm>
            <a:prstGeom prst="straightConnector1">
              <a:avLst/>
            </a:prstGeom>
            <a:noFill/>
            <a:ln cap="flat" cmpd="sng" w="12700">
              <a:solidFill>
                <a:srgbClr val="A5A5A5"/>
              </a:solidFill>
              <a:prstDash val="solid"/>
              <a:miter lim="800000"/>
              <a:headEnd len="sm" w="sm" type="diamond"/>
              <a:tailEnd len="sm" w="sm" type="diamond"/>
            </a:ln>
          </p:spPr>
        </p:cxnSp>
        <p:sp>
          <p:nvSpPr>
            <p:cNvPr id="12615" name="Google Shape;12615;p203"/>
            <p:cNvSpPr txBox="1"/>
            <p:nvPr/>
          </p:nvSpPr>
          <p:spPr>
            <a:xfrm>
              <a:off x="3254197" y="1390001"/>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800"/>
                <a:buFont typeface="Calibri"/>
                <a:buNone/>
              </a:pPr>
              <a:r>
                <a:rPr b="1" i="0" lang="pt-BR" sz="1800" u="none" cap="none" strike="noStrike">
                  <a:solidFill>
                    <a:schemeClr val="dk2"/>
                  </a:solidFill>
                  <a:latin typeface="Calibri"/>
                  <a:ea typeface="Calibri"/>
                  <a:cs typeface="Calibri"/>
                  <a:sym typeface="Calibri"/>
                </a:rPr>
                <a:t>6.3</a:t>
              </a:r>
              <a:endParaRPr/>
            </a:p>
          </p:txBody>
        </p:sp>
        <p:sp>
          <p:nvSpPr>
            <p:cNvPr id="12616" name="Google Shape;12616;p203"/>
            <p:cNvSpPr txBox="1"/>
            <p:nvPr/>
          </p:nvSpPr>
          <p:spPr>
            <a:xfrm>
              <a:off x="4235653" y="2165033"/>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800"/>
                <a:buFont typeface="Calibri"/>
                <a:buNone/>
              </a:pPr>
              <a:r>
                <a:rPr b="1" i="0" lang="pt-BR" sz="1800" u="none" cap="none" strike="noStrike">
                  <a:solidFill>
                    <a:schemeClr val="lt2"/>
                  </a:solidFill>
                  <a:latin typeface="Calibri"/>
                  <a:ea typeface="Calibri"/>
                  <a:cs typeface="Calibri"/>
                  <a:sym typeface="Calibri"/>
                </a:rPr>
                <a:t>4.0</a:t>
              </a:r>
              <a:endParaRPr/>
            </a:p>
          </p:txBody>
        </p:sp>
        <p:sp>
          <p:nvSpPr>
            <p:cNvPr id="12617" name="Google Shape;12617;p203"/>
            <p:cNvSpPr txBox="1"/>
            <p:nvPr/>
          </p:nvSpPr>
          <p:spPr>
            <a:xfrm>
              <a:off x="6511729" y="1253675"/>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800"/>
                <a:buFont typeface="Calibri"/>
                <a:buNone/>
              </a:pPr>
              <a:r>
                <a:rPr b="1" i="0" lang="pt-BR" sz="1800" u="none" cap="none" strike="noStrike">
                  <a:solidFill>
                    <a:schemeClr val="dk2"/>
                  </a:solidFill>
                  <a:latin typeface="Calibri"/>
                  <a:ea typeface="Calibri"/>
                  <a:cs typeface="Calibri"/>
                  <a:sym typeface="Calibri"/>
                </a:rPr>
                <a:t>6.6</a:t>
              </a:r>
              <a:endParaRPr/>
            </a:p>
          </p:txBody>
        </p:sp>
        <p:sp>
          <p:nvSpPr>
            <p:cNvPr id="12618" name="Google Shape;12618;p203"/>
            <p:cNvSpPr txBox="1"/>
            <p:nvPr/>
          </p:nvSpPr>
          <p:spPr>
            <a:xfrm>
              <a:off x="7496233" y="2617188"/>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800"/>
                <a:buFont typeface="Calibri"/>
                <a:buNone/>
              </a:pPr>
              <a:r>
                <a:rPr b="1" i="0" lang="pt-BR" sz="1800" u="none" cap="none" strike="noStrike">
                  <a:solidFill>
                    <a:schemeClr val="lt2"/>
                  </a:solidFill>
                  <a:latin typeface="Calibri"/>
                  <a:ea typeface="Calibri"/>
                  <a:cs typeface="Calibri"/>
                  <a:sym typeface="Calibri"/>
                </a:rPr>
                <a:t>2.8</a:t>
              </a:r>
              <a:endParaRPr/>
            </a:p>
          </p:txBody>
        </p:sp>
        <p:sp>
          <p:nvSpPr>
            <p:cNvPr id="12619" name="Google Shape;12619;p203"/>
            <p:cNvSpPr txBox="1"/>
            <p:nvPr/>
          </p:nvSpPr>
          <p:spPr>
            <a:xfrm>
              <a:off x="9735026" y="1565361"/>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800"/>
                <a:buFont typeface="Calibri"/>
                <a:buNone/>
              </a:pPr>
              <a:r>
                <a:rPr b="1" i="0" lang="pt-BR" sz="1800" u="none" cap="none" strike="noStrike">
                  <a:solidFill>
                    <a:schemeClr val="dk2"/>
                  </a:solidFill>
                  <a:latin typeface="Calibri"/>
                  <a:ea typeface="Calibri"/>
                  <a:cs typeface="Calibri"/>
                  <a:sym typeface="Calibri"/>
                </a:rPr>
                <a:t>5.9</a:t>
              </a:r>
              <a:endParaRPr/>
            </a:p>
          </p:txBody>
        </p:sp>
        <p:sp>
          <p:nvSpPr>
            <p:cNvPr id="12620" name="Google Shape;12620;p203"/>
            <p:cNvSpPr txBox="1"/>
            <p:nvPr/>
          </p:nvSpPr>
          <p:spPr>
            <a:xfrm>
              <a:off x="10722578" y="2947903"/>
              <a:ext cx="647244"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2"/>
                </a:buClr>
                <a:buSzPts val="1800"/>
                <a:buFont typeface="Calibri"/>
                <a:buNone/>
              </a:pPr>
              <a:r>
                <a:rPr b="1" i="0" lang="pt-BR" sz="1800" u="none" cap="none" strike="noStrike">
                  <a:solidFill>
                    <a:schemeClr val="lt2"/>
                  </a:solidFill>
                  <a:latin typeface="Calibri"/>
                  <a:ea typeface="Calibri"/>
                  <a:cs typeface="Calibri"/>
                  <a:sym typeface="Calibri"/>
                </a:rPr>
                <a:t>1.8</a:t>
              </a:r>
              <a:endParaRPr/>
            </a:p>
          </p:txBody>
        </p:sp>
        <p:grpSp>
          <p:nvGrpSpPr>
            <p:cNvPr id="12621" name="Google Shape;12621;p203"/>
            <p:cNvGrpSpPr/>
            <p:nvPr/>
          </p:nvGrpSpPr>
          <p:grpSpPr>
            <a:xfrm>
              <a:off x="4099079" y="1076482"/>
              <a:ext cx="6432475" cy="2856843"/>
              <a:chOff x="4099079" y="4603192"/>
              <a:chExt cx="6432475" cy="1679063"/>
            </a:xfrm>
          </p:grpSpPr>
          <p:cxnSp>
            <p:nvCxnSpPr>
              <p:cNvPr id="12622" name="Google Shape;12622;p203"/>
              <p:cNvCxnSpPr/>
              <p:nvPr/>
            </p:nvCxnSpPr>
            <p:spPr>
              <a:xfrm>
                <a:off x="409907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623" name="Google Shape;12623;p203"/>
              <p:cNvCxnSpPr/>
              <p:nvPr/>
            </p:nvCxnSpPr>
            <p:spPr>
              <a:xfrm>
                <a:off x="7340119" y="4603192"/>
                <a:ext cx="0" cy="1679063"/>
              </a:xfrm>
              <a:prstGeom prst="straightConnector1">
                <a:avLst/>
              </a:prstGeom>
              <a:noFill/>
              <a:ln cap="rnd" cmpd="sng" w="31750">
                <a:solidFill>
                  <a:srgbClr val="CAC4C7"/>
                </a:solidFill>
                <a:prstDash val="dot"/>
                <a:round/>
                <a:headEnd len="sm" w="sm" type="none"/>
                <a:tailEnd len="sm" w="sm" type="none"/>
              </a:ln>
            </p:spPr>
          </p:cxnSp>
          <p:cxnSp>
            <p:nvCxnSpPr>
              <p:cNvPr id="12624" name="Google Shape;12624;p203"/>
              <p:cNvCxnSpPr/>
              <p:nvPr/>
            </p:nvCxnSpPr>
            <p:spPr>
              <a:xfrm>
                <a:off x="10531554" y="4603192"/>
                <a:ext cx="0" cy="1679063"/>
              </a:xfrm>
              <a:prstGeom prst="straightConnector1">
                <a:avLst/>
              </a:prstGeom>
              <a:noFill/>
              <a:ln cap="rnd" cmpd="sng" w="31750">
                <a:solidFill>
                  <a:srgbClr val="CAC4C7"/>
                </a:solidFill>
                <a:prstDash val="dot"/>
                <a:round/>
                <a:headEnd len="sm" w="sm" type="none"/>
                <a:tailEnd len="sm" w="sm" type="none"/>
              </a:ln>
            </p:spPr>
          </p:cxnSp>
        </p:grpSp>
      </p:grpSp>
      <p:cxnSp>
        <p:nvCxnSpPr>
          <p:cNvPr id="12625" name="Google Shape;12625;p203"/>
          <p:cNvCxnSpPr/>
          <p:nvPr/>
        </p:nvCxnSpPr>
        <p:spPr>
          <a:xfrm>
            <a:off x="768799" y="5596693"/>
            <a:ext cx="11052413" cy="0"/>
          </a:xfrm>
          <a:prstGeom prst="straightConnector1">
            <a:avLst/>
          </a:prstGeom>
          <a:noFill/>
          <a:ln cap="flat" cmpd="sng" w="12700">
            <a:solidFill>
              <a:srgbClr val="D8D8D8"/>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549"/>
                                        </p:tgtEl>
                                        <p:attrNameLst>
                                          <p:attrName>style.visibility</p:attrName>
                                        </p:attrNameLst>
                                      </p:cBhvr>
                                      <p:to>
                                        <p:strVal val="visible"/>
                                      </p:to>
                                    </p:set>
                                    <p:animEffect filter="fade" transition="in">
                                      <p:cBhvr>
                                        <p:cTn dur="500"/>
                                        <p:tgtEl>
                                          <p:spTgt spid="125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30" name="Shape 12630"/>
        <p:cNvGrpSpPr/>
        <p:nvPr/>
      </p:nvGrpSpPr>
      <p:grpSpPr>
        <a:xfrm>
          <a:off x="0" y="0"/>
          <a:ext cx="0" cy="0"/>
          <a:chOff x="0" y="0"/>
          <a:chExt cx="0" cy="0"/>
        </a:xfrm>
      </p:grpSpPr>
      <p:pic>
        <p:nvPicPr>
          <p:cNvPr descr="Uma imagem contendo pessoa, homem, pessoas, mulher&#10;&#10;Descrição gerada automaticamente" id="12631" name="Google Shape;12631;p204"/>
          <p:cNvPicPr preferRelativeResize="0"/>
          <p:nvPr/>
        </p:nvPicPr>
        <p:blipFill rotWithShape="1">
          <a:blip r:embed="rId3">
            <a:alphaModFix/>
          </a:blip>
          <a:srcRect b="0" l="0" r="3807" t="0"/>
          <a:stretch/>
        </p:blipFill>
        <p:spPr>
          <a:xfrm>
            <a:off x="6299200" y="385036"/>
            <a:ext cx="5672874" cy="589742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2632" name="Google Shape;12632;p204"/>
          <p:cNvSpPr/>
          <p:nvPr/>
        </p:nvSpPr>
        <p:spPr>
          <a:xfrm>
            <a:off x="-200647" y="1206633"/>
            <a:ext cx="7122138" cy="80500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633" name="Google Shape;12633;p204"/>
          <p:cNvSpPr/>
          <p:nvPr/>
        </p:nvSpPr>
        <p:spPr>
          <a:xfrm>
            <a:off x="-200647" y="2178080"/>
            <a:ext cx="7122138" cy="80500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634" name="Google Shape;12634;p204"/>
          <p:cNvSpPr/>
          <p:nvPr/>
        </p:nvSpPr>
        <p:spPr>
          <a:xfrm>
            <a:off x="-200647" y="3149527"/>
            <a:ext cx="7122138" cy="80500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635" name="Google Shape;12635;p204"/>
          <p:cNvSpPr/>
          <p:nvPr/>
        </p:nvSpPr>
        <p:spPr>
          <a:xfrm>
            <a:off x="-200647" y="4120974"/>
            <a:ext cx="7122138" cy="80500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636" name="Google Shape;12636;p204"/>
          <p:cNvSpPr/>
          <p:nvPr/>
        </p:nvSpPr>
        <p:spPr>
          <a:xfrm>
            <a:off x="-200647" y="5092422"/>
            <a:ext cx="7122138" cy="80500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637" name="Google Shape;12637;p204"/>
          <p:cNvSpPr txBox="1"/>
          <p:nvPr/>
        </p:nvSpPr>
        <p:spPr>
          <a:xfrm>
            <a:off x="296269" y="385036"/>
            <a:ext cx="2733441"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Conclusões</a:t>
            </a:r>
            <a:r>
              <a:rPr b="1" baseline="30000" lang="pt-BR" sz="3600">
                <a:solidFill>
                  <a:schemeClr val="accent1"/>
                </a:solidFill>
                <a:latin typeface="Lustria"/>
                <a:ea typeface="Lustria"/>
                <a:cs typeface="Lustria"/>
                <a:sym typeface="Lustria"/>
              </a:rPr>
              <a:t>1</a:t>
            </a:r>
            <a:endParaRPr/>
          </a:p>
        </p:txBody>
      </p:sp>
      <p:sp>
        <p:nvSpPr>
          <p:cNvPr id="12638" name="Google Shape;12638;p20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AA = Anemia Aplástica; MAVE = evento adverso vascular maior</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Lee JW, et al. Am J Hematol. 2019; 94(1):E37-E41</a:t>
            </a:r>
            <a:endParaRPr/>
          </a:p>
        </p:txBody>
      </p:sp>
      <p:sp>
        <p:nvSpPr>
          <p:cNvPr id="12639" name="Google Shape;12639;p204"/>
          <p:cNvSpPr txBox="1"/>
          <p:nvPr/>
        </p:nvSpPr>
        <p:spPr>
          <a:xfrm>
            <a:off x="727923" y="1190700"/>
            <a:ext cx="6193572" cy="805005"/>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lang="pt-BR" sz="1500">
                <a:solidFill>
                  <a:schemeClr val="lt1"/>
                </a:solidFill>
                <a:latin typeface="Calibri"/>
                <a:ea typeface="Calibri"/>
                <a:cs typeface="Calibri"/>
                <a:sym typeface="Calibri"/>
              </a:rPr>
              <a:t>O tratamento com </a:t>
            </a:r>
            <a:r>
              <a:rPr b="1" lang="pt-BR" sz="1500">
                <a:solidFill>
                  <a:schemeClr val="lt1"/>
                </a:solidFill>
                <a:latin typeface="Calibri"/>
                <a:ea typeface="Calibri"/>
                <a:cs typeface="Calibri"/>
                <a:sym typeface="Calibri"/>
              </a:rPr>
              <a:t>eculizumabe reduziu as taxas de MAVE, eventos trombóticos e necessidade transfusional </a:t>
            </a:r>
            <a:r>
              <a:rPr lang="pt-BR" sz="1500">
                <a:solidFill>
                  <a:schemeClr val="lt1"/>
                </a:solidFill>
                <a:latin typeface="Calibri"/>
                <a:ea typeface="Calibri"/>
                <a:cs typeface="Calibri"/>
                <a:sym typeface="Calibri"/>
              </a:rPr>
              <a:t>em todos os grupos de pacientes com alta atividade de doença, independentemente da presença ou não de AA</a:t>
            </a:r>
            <a:endParaRPr/>
          </a:p>
        </p:txBody>
      </p:sp>
      <p:sp>
        <p:nvSpPr>
          <p:cNvPr id="12640" name="Google Shape;12640;p204"/>
          <p:cNvSpPr txBox="1"/>
          <p:nvPr/>
        </p:nvSpPr>
        <p:spPr>
          <a:xfrm>
            <a:off x="727923" y="2281954"/>
            <a:ext cx="5897426" cy="597256"/>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lang="pt-BR" sz="1500">
                <a:solidFill>
                  <a:schemeClr val="lt1"/>
                </a:solidFill>
                <a:latin typeface="Calibri"/>
                <a:ea typeface="Calibri"/>
                <a:cs typeface="Calibri"/>
                <a:sym typeface="Calibri"/>
              </a:rPr>
              <a:t>Para a maioria dos pacientes com AA (&gt;80%), </a:t>
            </a:r>
            <a:r>
              <a:rPr b="1" lang="pt-BR" sz="1500">
                <a:solidFill>
                  <a:schemeClr val="lt1"/>
                </a:solidFill>
                <a:latin typeface="Calibri"/>
                <a:ea typeface="Calibri"/>
                <a:cs typeface="Calibri"/>
                <a:sym typeface="Calibri"/>
              </a:rPr>
              <a:t>não houve mudança na terapia imunossupressora </a:t>
            </a:r>
            <a:r>
              <a:rPr lang="pt-BR" sz="1500">
                <a:solidFill>
                  <a:schemeClr val="lt1"/>
                </a:solidFill>
                <a:latin typeface="Calibri"/>
                <a:ea typeface="Calibri"/>
                <a:cs typeface="Calibri"/>
                <a:sym typeface="Calibri"/>
              </a:rPr>
              <a:t>durante o tempo de seguimento </a:t>
            </a:r>
            <a:endParaRPr/>
          </a:p>
        </p:txBody>
      </p:sp>
      <p:sp>
        <p:nvSpPr>
          <p:cNvPr id="12641" name="Google Shape;12641;p204"/>
          <p:cNvSpPr txBox="1"/>
          <p:nvPr/>
        </p:nvSpPr>
        <p:spPr>
          <a:xfrm>
            <a:off x="727923" y="3253401"/>
            <a:ext cx="5672876" cy="597256"/>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b="1" lang="pt-BR" sz="1500">
                <a:solidFill>
                  <a:schemeClr val="lt1"/>
                </a:solidFill>
                <a:latin typeface="Calibri"/>
                <a:ea typeface="Calibri"/>
                <a:cs typeface="Calibri"/>
                <a:sym typeface="Calibri"/>
              </a:rPr>
              <a:t>Houve melhora significativa dos sintomas</a:t>
            </a:r>
            <a:r>
              <a:rPr lang="pt-BR" sz="1500">
                <a:solidFill>
                  <a:schemeClr val="lt1"/>
                </a:solidFill>
                <a:latin typeface="Calibri"/>
                <a:ea typeface="Calibri"/>
                <a:cs typeface="Calibri"/>
                <a:sym typeface="Calibri"/>
              </a:rPr>
              <a:t> relacionados à HPN em todos os grupos</a:t>
            </a:r>
            <a:endParaRPr/>
          </a:p>
        </p:txBody>
      </p:sp>
      <p:sp>
        <p:nvSpPr>
          <p:cNvPr id="12642" name="Google Shape;12642;p204"/>
          <p:cNvSpPr txBox="1"/>
          <p:nvPr/>
        </p:nvSpPr>
        <p:spPr>
          <a:xfrm>
            <a:off x="727922" y="4130423"/>
            <a:ext cx="5672875" cy="805005"/>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lang="pt-BR" sz="1500">
                <a:solidFill>
                  <a:schemeClr val="lt1"/>
                </a:solidFill>
                <a:latin typeface="Calibri"/>
                <a:ea typeface="Calibri"/>
                <a:cs typeface="Calibri"/>
                <a:sym typeface="Calibri"/>
              </a:rPr>
              <a:t>O tratamento com eculizumabe se mostrou </a:t>
            </a:r>
            <a:r>
              <a:rPr b="1" lang="pt-BR" sz="1500">
                <a:solidFill>
                  <a:schemeClr val="lt1"/>
                </a:solidFill>
                <a:latin typeface="Calibri"/>
                <a:ea typeface="Calibri"/>
                <a:cs typeface="Calibri"/>
                <a:sym typeface="Calibri"/>
              </a:rPr>
              <a:t>eficaz em pacientes com HPN e alta atividade de doença, mesmo na presença de AA (em progressão ou já estabelecida)</a:t>
            </a:r>
            <a:endParaRPr/>
          </a:p>
        </p:txBody>
      </p:sp>
      <p:sp>
        <p:nvSpPr>
          <p:cNvPr id="12643" name="Google Shape;12643;p204"/>
          <p:cNvSpPr txBox="1"/>
          <p:nvPr/>
        </p:nvSpPr>
        <p:spPr>
          <a:xfrm>
            <a:off x="727922" y="5196296"/>
            <a:ext cx="5571277" cy="597256"/>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lang="pt-BR" sz="1500">
                <a:solidFill>
                  <a:schemeClr val="lt1"/>
                </a:solidFill>
                <a:latin typeface="Calibri"/>
                <a:ea typeface="Calibri"/>
                <a:cs typeface="Calibri"/>
                <a:sym typeface="Calibri"/>
              </a:rPr>
              <a:t>O tratamento com </a:t>
            </a:r>
            <a:r>
              <a:rPr b="1" lang="pt-BR" sz="1500">
                <a:solidFill>
                  <a:schemeClr val="lt1"/>
                </a:solidFill>
                <a:latin typeface="Calibri"/>
                <a:ea typeface="Calibri"/>
                <a:cs typeface="Calibri"/>
                <a:sym typeface="Calibri"/>
              </a:rPr>
              <a:t>eculizumabe deve ser indicado na presença de alta atividade de doença, </a:t>
            </a:r>
            <a:r>
              <a:rPr lang="pt-BR" sz="1500">
                <a:solidFill>
                  <a:schemeClr val="lt1"/>
                </a:solidFill>
                <a:latin typeface="Calibri"/>
                <a:ea typeface="Calibri"/>
                <a:cs typeface="Calibri"/>
                <a:sym typeface="Calibri"/>
              </a:rPr>
              <a:t>independentemente da presença de AA</a:t>
            </a:r>
            <a:endParaRPr/>
          </a:p>
        </p:txBody>
      </p:sp>
      <p:cxnSp>
        <p:nvCxnSpPr>
          <p:cNvPr id="12644" name="Google Shape;12644;p204"/>
          <p:cNvCxnSpPr/>
          <p:nvPr/>
        </p:nvCxnSpPr>
        <p:spPr>
          <a:xfrm>
            <a:off x="618474" y="1282833"/>
            <a:ext cx="0" cy="649266"/>
          </a:xfrm>
          <a:prstGeom prst="straightConnector1">
            <a:avLst/>
          </a:prstGeom>
          <a:noFill/>
          <a:ln cap="flat" cmpd="sng" w="12700">
            <a:solidFill>
              <a:schemeClr val="lt1"/>
            </a:solidFill>
            <a:prstDash val="solid"/>
            <a:miter lim="800000"/>
            <a:headEnd len="sm" w="sm" type="none"/>
            <a:tailEnd len="sm" w="sm" type="none"/>
          </a:ln>
        </p:spPr>
      </p:cxnSp>
      <p:cxnSp>
        <p:nvCxnSpPr>
          <p:cNvPr id="12645" name="Google Shape;12645;p204"/>
          <p:cNvCxnSpPr/>
          <p:nvPr/>
        </p:nvCxnSpPr>
        <p:spPr>
          <a:xfrm>
            <a:off x="618474" y="2281954"/>
            <a:ext cx="0" cy="649266"/>
          </a:xfrm>
          <a:prstGeom prst="straightConnector1">
            <a:avLst/>
          </a:prstGeom>
          <a:noFill/>
          <a:ln cap="flat" cmpd="sng" w="12700">
            <a:solidFill>
              <a:schemeClr val="lt1"/>
            </a:solidFill>
            <a:prstDash val="solid"/>
            <a:miter lim="800000"/>
            <a:headEnd len="sm" w="sm" type="none"/>
            <a:tailEnd len="sm" w="sm" type="none"/>
          </a:ln>
        </p:spPr>
      </p:cxnSp>
      <p:cxnSp>
        <p:nvCxnSpPr>
          <p:cNvPr id="12646" name="Google Shape;12646;p204"/>
          <p:cNvCxnSpPr/>
          <p:nvPr/>
        </p:nvCxnSpPr>
        <p:spPr>
          <a:xfrm>
            <a:off x="618474" y="3226791"/>
            <a:ext cx="0" cy="649266"/>
          </a:xfrm>
          <a:prstGeom prst="straightConnector1">
            <a:avLst/>
          </a:prstGeom>
          <a:noFill/>
          <a:ln cap="flat" cmpd="sng" w="12700">
            <a:solidFill>
              <a:schemeClr val="lt1"/>
            </a:solidFill>
            <a:prstDash val="solid"/>
            <a:miter lim="800000"/>
            <a:headEnd len="sm" w="sm" type="none"/>
            <a:tailEnd len="sm" w="sm" type="none"/>
          </a:ln>
        </p:spPr>
      </p:cxnSp>
      <p:cxnSp>
        <p:nvCxnSpPr>
          <p:cNvPr id="12647" name="Google Shape;12647;p204"/>
          <p:cNvCxnSpPr/>
          <p:nvPr/>
        </p:nvCxnSpPr>
        <p:spPr>
          <a:xfrm>
            <a:off x="618474" y="4206623"/>
            <a:ext cx="0" cy="649266"/>
          </a:xfrm>
          <a:prstGeom prst="straightConnector1">
            <a:avLst/>
          </a:prstGeom>
          <a:noFill/>
          <a:ln cap="flat" cmpd="sng" w="12700">
            <a:solidFill>
              <a:schemeClr val="lt1"/>
            </a:solidFill>
            <a:prstDash val="solid"/>
            <a:miter lim="800000"/>
            <a:headEnd len="sm" w="sm" type="none"/>
            <a:tailEnd len="sm" w="sm" type="none"/>
          </a:ln>
        </p:spPr>
      </p:cxnSp>
      <p:cxnSp>
        <p:nvCxnSpPr>
          <p:cNvPr id="12648" name="Google Shape;12648;p204"/>
          <p:cNvCxnSpPr/>
          <p:nvPr/>
        </p:nvCxnSpPr>
        <p:spPr>
          <a:xfrm>
            <a:off x="618474" y="5156986"/>
            <a:ext cx="0" cy="649266"/>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2632"/>
                                        </p:tgtEl>
                                        <p:attrNameLst>
                                          <p:attrName>style.visibility</p:attrName>
                                        </p:attrNameLst>
                                      </p:cBhvr>
                                      <p:to>
                                        <p:strVal val="visible"/>
                                      </p:to>
                                    </p:set>
                                    <p:anim calcmode="lin" valueType="num">
                                      <p:cBhvr additive="base">
                                        <p:cTn dur="500"/>
                                        <p:tgtEl>
                                          <p:spTgt spid="12632"/>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2639"/>
                                        </p:tgtEl>
                                        <p:attrNameLst>
                                          <p:attrName>style.visibility</p:attrName>
                                        </p:attrNameLst>
                                      </p:cBhvr>
                                      <p:to>
                                        <p:strVal val="visible"/>
                                      </p:to>
                                    </p:set>
                                    <p:animEffect filter="fade" transition="in">
                                      <p:cBhvr>
                                        <p:cTn dur="500"/>
                                        <p:tgtEl>
                                          <p:spTgt spid="12639"/>
                                        </p:tgtEl>
                                      </p:cBhvr>
                                    </p:animEffect>
                                  </p:childTnLst>
                                </p:cTn>
                              </p:par>
                              <p:par>
                                <p:cTn fill="hold" nodeType="withEffect" presetClass="entr" presetID="10" presetSubtype="0">
                                  <p:stCondLst>
                                    <p:cond delay="0"/>
                                  </p:stCondLst>
                                  <p:childTnLst>
                                    <p:set>
                                      <p:cBhvr>
                                        <p:cTn dur="1" fill="hold">
                                          <p:stCondLst>
                                            <p:cond delay="0"/>
                                          </p:stCondLst>
                                        </p:cTn>
                                        <p:tgtEl>
                                          <p:spTgt spid="12644"/>
                                        </p:tgtEl>
                                        <p:attrNameLst>
                                          <p:attrName>style.visibility</p:attrName>
                                        </p:attrNameLst>
                                      </p:cBhvr>
                                      <p:to>
                                        <p:strVal val="visible"/>
                                      </p:to>
                                    </p:set>
                                    <p:animEffect filter="fade" transition="in">
                                      <p:cBhvr>
                                        <p:cTn dur="500"/>
                                        <p:tgtEl>
                                          <p:spTgt spid="12644"/>
                                        </p:tgtEl>
                                      </p:cBhvr>
                                    </p:animEffect>
                                  </p:childTnLst>
                                </p:cTn>
                              </p:par>
                              <p:par>
                                <p:cTn fill="hold" nodeType="withEffect" presetClass="entr" presetID="2" presetSubtype="8">
                                  <p:stCondLst>
                                    <p:cond delay="250"/>
                                  </p:stCondLst>
                                  <p:childTnLst>
                                    <p:set>
                                      <p:cBhvr>
                                        <p:cTn dur="1" fill="hold">
                                          <p:stCondLst>
                                            <p:cond delay="0"/>
                                          </p:stCondLst>
                                        </p:cTn>
                                        <p:tgtEl>
                                          <p:spTgt spid="12633"/>
                                        </p:tgtEl>
                                        <p:attrNameLst>
                                          <p:attrName>style.visibility</p:attrName>
                                        </p:attrNameLst>
                                      </p:cBhvr>
                                      <p:to>
                                        <p:strVal val="visible"/>
                                      </p:to>
                                    </p:set>
                                    <p:anim calcmode="lin" valueType="num">
                                      <p:cBhvr additive="base">
                                        <p:cTn dur="500"/>
                                        <p:tgtEl>
                                          <p:spTgt spid="12633"/>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2640"/>
                                        </p:tgtEl>
                                        <p:attrNameLst>
                                          <p:attrName>style.visibility</p:attrName>
                                        </p:attrNameLst>
                                      </p:cBhvr>
                                      <p:to>
                                        <p:strVal val="visible"/>
                                      </p:to>
                                    </p:set>
                                    <p:animEffect filter="fade" transition="in">
                                      <p:cBhvr>
                                        <p:cTn dur="500"/>
                                        <p:tgtEl>
                                          <p:spTgt spid="12640"/>
                                        </p:tgtEl>
                                      </p:cBhvr>
                                    </p:animEffect>
                                  </p:childTnLst>
                                </p:cTn>
                              </p:par>
                              <p:par>
                                <p:cTn fill="hold" nodeType="withEffect" presetClass="entr" presetID="10" presetSubtype="0">
                                  <p:stCondLst>
                                    <p:cond delay="250"/>
                                  </p:stCondLst>
                                  <p:childTnLst>
                                    <p:set>
                                      <p:cBhvr>
                                        <p:cTn dur="1" fill="hold">
                                          <p:stCondLst>
                                            <p:cond delay="0"/>
                                          </p:stCondLst>
                                        </p:cTn>
                                        <p:tgtEl>
                                          <p:spTgt spid="12645"/>
                                        </p:tgtEl>
                                        <p:attrNameLst>
                                          <p:attrName>style.visibility</p:attrName>
                                        </p:attrNameLst>
                                      </p:cBhvr>
                                      <p:to>
                                        <p:strVal val="visible"/>
                                      </p:to>
                                    </p:set>
                                    <p:animEffect filter="fade" transition="in">
                                      <p:cBhvr>
                                        <p:cTn dur="500"/>
                                        <p:tgtEl>
                                          <p:spTgt spid="12645"/>
                                        </p:tgtEl>
                                      </p:cBhvr>
                                    </p:animEffect>
                                  </p:childTnLst>
                                </p:cTn>
                              </p:par>
                              <p:par>
                                <p:cTn fill="hold" nodeType="withEffect" presetClass="entr" presetID="2" presetSubtype="8">
                                  <p:stCondLst>
                                    <p:cond delay="500"/>
                                  </p:stCondLst>
                                  <p:childTnLst>
                                    <p:set>
                                      <p:cBhvr>
                                        <p:cTn dur="1" fill="hold">
                                          <p:stCondLst>
                                            <p:cond delay="0"/>
                                          </p:stCondLst>
                                        </p:cTn>
                                        <p:tgtEl>
                                          <p:spTgt spid="12634"/>
                                        </p:tgtEl>
                                        <p:attrNameLst>
                                          <p:attrName>style.visibility</p:attrName>
                                        </p:attrNameLst>
                                      </p:cBhvr>
                                      <p:to>
                                        <p:strVal val="visible"/>
                                      </p:to>
                                    </p:set>
                                    <p:anim calcmode="lin" valueType="num">
                                      <p:cBhvr additive="base">
                                        <p:cTn dur="500"/>
                                        <p:tgtEl>
                                          <p:spTgt spid="1263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2641"/>
                                        </p:tgtEl>
                                        <p:attrNameLst>
                                          <p:attrName>style.visibility</p:attrName>
                                        </p:attrNameLst>
                                      </p:cBhvr>
                                      <p:to>
                                        <p:strVal val="visible"/>
                                      </p:to>
                                    </p:set>
                                    <p:animEffect filter="fade" transition="in">
                                      <p:cBhvr>
                                        <p:cTn dur="500"/>
                                        <p:tgtEl>
                                          <p:spTgt spid="12641"/>
                                        </p:tgtEl>
                                      </p:cBhvr>
                                    </p:animEffect>
                                  </p:childTnLst>
                                </p:cTn>
                              </p:par>
                              <p:par>
                                <p:cTn fill="hold" nodeType="withEffect" presetClass="entr" presetID="10" presetSubtype="0">
                                  <p:stCondLst>
                                    <p:cond delay="500"/>
                                  </p:stCondLst>
                                  <p:childTnLst>
                                    <p:set>
                                      <p:cBhvr>
                                        <p:cTn dur="1" fill="hold">
                                          <p:stCondLst>
                                            <p:cond delay="0"/>
                                          </p:stCondLst>
                                        </p:cTn>
                                        <p:tgtEl>
                                          <p:spTgt spid="12646"/>
                                        </p:tgtEl>
                                        <p:attrNameLst>
                                          <p:attrName>style.visibility</p:attrName>
                                        </p:attrNameLst>
                                      </p:cBhvr>
                                      <p:to>
                                        <p:strVal val="visible"/>
                                      </p:to>
                                    </p:set>
                                    <p:animEffect filter="fade" transition="in">
                                      <p:cBhvr>
                                        <p:cTn dur="500"/>
                                        <p:tgtEl>
                                          <p:spTgt spid="12646"/>
                                        </p:tgtEl>
                                      </p:cBhvr>
                                    </p:animEffect>
                                  </p:childTnLst>
                                </p:cTn>
                              </p:par>
                              <p:par>
                                <p:cTn fill="hold" nodeType="withEffect" presetClass="entr" presetID="2" presetSubtype="8">
                                  <p:stCondLst>
                                    <p:cond delay="750"/>
                                  </p:stCondLst>
                                  <p:childTnLst>
                                    <p:set>
                                      <p:cBhvr>
                                        <p:cTn dur="1" fill="hold">
                                          <p:stCondLst>
                                            <p:cond delay="0"/>
                                          </p:stCondLst>
                                        </p:cTn>
                                        <p:tgtEl>
                                          <p:spTgt spid="12635"/>
                                        </p:tgtEl>
                                        <p:attrNameLst>
                                          <p:attrName>style.visibility</p:attrName>
                                        </p:attrNameLst>
                                      </p:cBhvr>
                                      <p:to>
                                        <p:strVal val="visible"/>
                                      </p:to>
                                    </p:set>
                                    <p:anim calcmode="lin" valueType="num">
                                      <p:cBhvr additive="base">
                                        <p:cTn dur="500"/>
                                        <p:tgtEl>
                                          <p:spTgt spid="12635"/>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750"/>
                                  </p:stCondLst>
                                  <p:childTnLst>
                                    <p:set>
                                      <p:cBhvr>
                                        <p:cTn dur="1" fill="hold">
                                          <p:stCondLst>
                                            <p:cond delay="0"/>
                                          </p:stCondLst>
                                        </p:cTn>
                                        <p:tgtEl>
                                          <p:spTgt spid="12642"/>
                                        </p:tgtEl>
                                        <p:attrNameLst>
                                          <p:attrName>style.visibility</p:attrName>
                                        </p:attrNameLst>
                                      </p:cBhvr>
                                      <p:to>
                                        <p:strVal val="visible"/>
                                      </p:to>
                                    </p:set>
                                    <p:animEffect filter="fade" transition="in">
                                      <p:cBhvr>
                                        <p:cTn dur="500"/>
                                        <p:tgtEl>
                                          <p:spTgt spid="12642"/>
                                        </p:tgtEl>
                                      </p:cBhvr>
                                    </p:animEffect>
                                  </p:childTnLst>
                                </p:cTn>
                              </p:par>
                              <p:par>
                                <p:cTn fill="hold" nodeType="withEffect" presetClass="entr" presetID="10" presetSubtype="0">
                                  <p:stCondLst>
                                    <p:cond delay="750"/>
                                  </p:stCondLst>
                                  <p:childTnLst>
                                    <p:set>
                                      <p:cBhvr>
                                        <p:cTn dur="1" fill="hold">
                                          <p:stCondLst>
                                            <p:cond delay="0"/>
                                          </p:stCondLst>
                                        </p:cTn>
                                        <p:tgtEl>
                                          <p:spTgt spid="12647"/>
                                        </p:tgtEl>
                                        <p:attrNameLst>
                                          <p:attrName>style.visibility</p:attrName>
                                        </p:attrNameLst>
                                      </p:cBhvr>
                                      <p:to>
                                        <p:strVal val="visible"/>
                                      </p:to>
                                    </p:set>
                                    <p:animEffect filter="fade" transition="in">
                                      <p:cBhvr>
                                        <p:cTn dur="500"/>
                                        <p:tgtEl>
                                          <p:spTgt spid="12647"/>
                                        </p:tgtEl>
                                      </p:cBhvr>
                                    </p:animEffect>
                                  </p:childTnLst>
                                </p:cTn>
                              </p:par>
                              <p:par>
                                <p:cTn fill="hold" nodeType="withEffect" presetClass="entr" presetID="2" presetSubtype="8">
                                  <p:stCondLst>
                                    <p:cond delay="1000"/>
                                  </p:stCondLst>
                                  <p:childTnLst>
                                    <p:set>
                                      <p:cBhvr>
                                        <p:cTn dur="1" fill="hold">
                                          <p:stCondLst>
                                            <p:cond delay="0"/>
                                          </p:stCondLst>
                                        </p:cTn>
                                        <p:tgtEl>
                                          <p:spTgt spid="12636"/>
                                        </p:tgtEl>
                                        <p:attrNameLst>
                                          <p:attrName>style.visibility</p:attrName>
                                        </p:attrNameLst>
                                      </p:cBhvr>
                                      <p:to>
                                        <p:strVal val="visible"/>
                                      </p:to>
                                    </p:set>
                                    <p:anim calcmode="lin" valueType="num">
                                      <p:cBhvr additive="base">
                                        <p:cTn dur="500"/>
                                        <p:tgtEl>
                                          <p:spTgt spid="1263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1000"/>
                                  </p:stCondLst>
                                  <p:childTnLst>
                                    <p:set>
                                      <p:cBhvr>
                                        <p:cTn dur="1" fill="hold">
                                          <p:stCondLst>
                                            <p:cond delay="0"/>
                                          </p:stCondLst>
                                        </p:cTn>
                                        <p:tgtEl>
                                          <p:spTgt spid="12643"/>
                                        </p:tgtEl>
                                        <p:attrNameLst>
                                          <p:attrName>style.visibility</p:attrName>
                                        </p:attrNameLst>
                                      </p:cBhvr>
                                      <p:to>
                                        <p:strVal val="visible"/>
                                      </p:to>
                                    </p:set>
                                    <p:animEffect filter="fade" transition="in">
                                      <p:cBhvr>
                                        <p:cTn dur="500"/>
                                        <p:tgtEl>
                                          <p:spTgt spid="12643"/>
                                        </p:tgtEl>
                                      </p:cBhvr>
                                    </p:animEffect>
                                  </p:childTnLst>
                                </p:cTn>
                              </p:par>
                              <p:par>
                                <p:cTn fill="hold" nodeType="withEffect" presetClass="entr" presetID="10" presetSubtype="0">
                                  <p:stCondLst>
                                    <p:cond delay="250"/>
                                  </p:stCondLst>
                                  <p:childTnLst>
                                    <p:set>
                                      <p:cBhvr>
                                        <p:cTn dur="1" fill="hold">
                                          <p:stCondLst>
                                            <p:cond delay="0"/>
                                          </p:stCondLst>
                                        </p:cTn>
                                        <p:tgtEl>
                                          <p:spTgt spid="12648"/>
                                        </p:tgtEl>
                                        <p:attrNameLst>
                                          <p:attrName>style.visibility</p:attrName>
                                        </p:attrNameLst>
                                      </p:cBhvr>
                                      <p:to>
                                        <p:strVal val="visible"/>
                                      </p:to>
                                    </p:set>
                                    <p:animEffect filter="fade" transition="in">
                                      <p:cBhvr>
                                        <p:cTn dur="500"/>
                                        <p:tgtEl>
                                          <p:spTgt spid="1264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53" name="Shape 12653"/>
        <p:cNvGrpSpPr/>
        <p:nvPr/>
      </p:nvGrpSpPr>
      <p:grpSpPr>
        <a:xfrm>
          <a:off x="0" y="0"/>
          <a:ext cx="0" cy="0"/>
          <a:chOff x="0" y="0"/>
          <a:chExt cx="0" cy="0"/>
        </a:xfrm>
      </p:grpSpPr>
      <p:sp>
        <p:nvSpPr>
          <p:cNvPr id="12654" name="Google Shape;12654;p20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AA = Anemia Aplástica; HPN = Hemoglobinúria Paroxística Noturna</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Hill A. et al. Poster apresentado no European Haematology Association EHA 2019, Jun 15, 2019; 266734. Abstract  PS1117</a:t>
            </a:r>
            <a:endParaRPr/>
          </a:p>
        </p:txBody>
      </p:sp>
      <p:sp>
        <p:nvSpPr>
          <p:cNvPr id="12655" name="Google Shape;12655;p205"/>
          <p:cNvSpPr/>
          <p:nvPr/>
        </p:nvSpPr>
        <p:spPr>
          <a:xfrm>
            <a:off x="0" y="1084342"/>
            <a:ext cx="11670277" cy="468931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656" name="Google Shape;12656;p205"/>
          <p:cNvSpPr/>
          <p:nvPr/>
        </p:nvSpPr>
        <p:spPr>
          <a:xfrm>
            <a:off x="6052458" y="1905506"/>
            <a:ext cx="5160809" cy="3046986"/>
          </a:xfrm>
          <a:prstGeom prst="rect">
            <a:avLst/>
          </a:prstGeom>
          <a:noFill/>
          <a:ln>
            <a:noFill/>
          </a:ln>
        </p:spPr>
        <p:txBody>
          <a:bodyPr anchorCtr="0" anchor="t" bIns="45700" lIns="91375" spcFirstLastPara="1" rIns="91375" wrap="square" tIns="45700">
            <a:spAutoFit/>
          </a:bodyPr>
          <a:lstStyle/>
          <a:p>
            <a:pPr indent="0" lvl="0" marL="0" marR="0" rtl="0" algn="l">
              <a:spcBef>
                <a:spcPts val="0"/>
              </a:spcBef>
              <a:spcAft>
                <a:spcPts val="0"/>
              </a:spcAft>
              <a:buNone/>
            </a:pPr>
            <a:r>
              <a:rPr b="1" lang="pt-BR" sz="3200">
                <a:solidFill>
                  <a:schemeClr val="lt1"/>
                </a:solidFill>
                <a:latin typeface="Lustria"/>
                <a:ea typeface="Lustria"/>
                <a:cs typeface="Lustria"/>
                <a:sym typeface="Lustria"/>
              </a:rPr>
              <a:t>Não há mudança na efetividade da terapia imunossupressora </a:t>
            </a:r>
            <a:br>
              <a:rPr b="1" lang="pt-BR" sz="3200">
                <a:solidFill>
                  <a:schemeClr val="lt1"/>
                </a:solidFill>
                <a:latin typeface="Lustria"/>
                <a:ea typeface="Lustria"/>
                <a:cs typeface="Lustria"/>
                <a:sym typeface="Lustria"/>
              </a:rPr>
            </a:br>
            <a:r>
              <a:rPr lang="pt-BR" sz="3200">
                <a:solidFill>
                  <a:schemeClr val="lt1"/>
                </a:solidFill>
                <a:latin typeface="Lustria"/>
                <a:ea typeface="Lustria"/>
                <a:cs typeface="Lustria"/>
                <a:sym typeface="Lustria"/>
              </a:rPr>
              <a:t>em pacientes com HPN e AA recebendo eculizumabe concomitantemente</a:t>
            </a:r>
            <a:endParaRPr/>
          </a:p>
        </p:txBody>
      </p:sp>
      <p:pic>
        <p:nvPicPr>
          <p:cNvPr id="12657" name="Google Shape;12657;p205"/>
          <p:cNvPicPr preferRelativeResize="0"/>
          <p:nvPr/>
        </p:nvPicPr>
        <p:blipFill rotWithShape="1">
          <a:blip r:embed="rId3">
            <a:alphaModFix/>
          </a:blip>
          <a:srcRect b="0" l="0" r="0" t="0"/>
          <a:stretch/>
        </p:blipFill>
        <p:spPr>
          <a:xfrm>
            <a:off x="521723" y="657224"/>
            <a:ext cx="5160809" cy="543877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250"/>
                                  </p:stCondLst>
                                  <p:childTnLst>
                                    <p:set>
                                      <p:cBhvr>
                                        <p:cTn dur="1" fill="hold">
                                          <p:stCondLst>
                                            <p:cond delay="0"/>
                                          </p:stCondLst>
                                        </p:cTn>
                                        <p:tgtEl>
                                          <p:spTgt spid="12655"/>
                                        </p:tgtEl>
                                        <p:attrNameLst>
                                          <p:attrName>style.visibility</p:attrName>
                                        </p:attrNameLst>
                                      </p:cBhvr>
                                      <p:to>
                                        <p:strVal val="visible"/>
                                      </p:to>
                                    </p:set>
                                    <p:animEffect filter="fade" transition="in">
                                      <p:cBhvr>
                                        <p:cTn dur="500"/>
                                        <p:tgtEl>
                                          <p:spTgt spid="12655"/>
                                        </p:tgtEl>
                                      </p:cBhvr>
                                    </p:animEffect>
                                  </p:childTnLst>
                                </p:cTn>
                              </p:par>
                              <p:par>
                                <p:cTn fill="hold" nodeType="withEffect" presetClass="entr" presetID="10" presetSubtype="0">
                                  <p:stCondLst>
                                    <p:cond delay="0"/>
                                  </p:stCondLst>
                                  <p:childTnLst>
                                    <p:set>
                                      <p:cBhvr>
                                        <p:cTn dur="1" fill="hold">
                                          <p:stCondLst>
                                            <p:cond delay="0"/>
                                          </p:stCondLst>
                                        </p:cTn>
                                        <p:tgtEl>
                                          <p:spTgt spid="12657"/>
                                        </p:tgtEl>
                                        <p:attrNameLst>
                                          <p:attrName>style.visibility</p:attrName>
                                        </p:attrNameLst>
                                      </p:cBhvr>
                                      <p:to>
                                        <p:strVal val="visible"/>
                                      </p:to>
                                    </p:set>
                                    <p:animEffect filter="fade" transition="in">
                                      <p:cBhvr>
                                        <p:cTn dur="500"/>
                                        <p:tgtEl>
                                          <p:spTgt spid="12657"/>
                                        </p:tgtEl>
                                      </p:cBhvr>
                                    </p:animEffect>
                                  </p:childTnLst>
                                </p:cTn>
                              </p:par>
                              <p:par>
                                <p:cTn fill="hold" nodeType="withEffect" presetClass="entr" presetID="10" presetSubtype="0">
                                  <p:stCondLst>
                                    <p:cond delay="500"/>
                                  </p:stCondLst>
                                  <p:childTnLst>
                                    <p:set>
                                      <p:cBhvr>
                                        <p:cTn dur="1" fill="hold">
                                          <p:stCondLst>
                                            <p:cond delay="0"/>
                                          </p:stCondLst>
                                        </p:cTn>
                                        <p:tgtEl>
                                          <p:spTgt spid="12656"/>
                                        </p:tgtEl>
                                        <p:attrNameLst>
                                          <p:attrName>style.visibility</p:attrName>
                                        </p:attrNameLst>
                                      </p:cBhvr>
                                      <p:to>
                                        <p:strVal val="visible"/>
                                      </p:to>
                                    </p:set>
                                    <p:animEffect filter="fade" transition="in">
                                      <p:cBhvr>
                                        <p:cTn dur="500"/>
                                        <p:tgtEl>
                                          <p:spTgt spid="1265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62" name="Shape 12662"/>
        <p:cNvGrpSpPr/>
        <p:nvPr/>
      </p:nvGrpSpPr>
      <p:grpSpPr>
        <a:xfrm>
          <a:off x="0" y="0"/>
          <a:ext cx="0" cy="0"/>
          <a:chOff x="0" y="0"/>
          <a:chExt cx="0" cy="0"/>
        </a:xfrm>
      </p:grpSpPr>
      <p:sp>
        <p:nvSpPr>
          <p:cNvPr id="12663" name="Google Shape;12663;p206"/>
          <p:cNvSpPr/>
          <p:nvPr/>
        </p:nvSpPr>
        <p:spPr>
          <a:xfrm flipH="1">
            <a:off x="895666" y="1485351"/>
            <a:ext cx="10127933"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664" name="Google Shape;12664;p206"/>
          <p:cNvSpPr txBox="1"/>
          <p:nvPr/>
        </p:nvSpPr>
        <p:spPr>
          <a:xfrm>
            <a:off x="296269" y="385036"/>
            <a:ext cx="285526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Métodos (1)</a:t>
            </a:r>
            <a:r>
              <a:rPr b="1" baseline="30000" lang="pt-BR" sz="3600">
                <a:solidFill>
                  <a:schemeClr val="accent1"/>
                </a:solidFill>
                <a:latin typeface="Lustria"/>
                <a:ea typeface="Lustria"/>
                <a:cs typeface="Lustria"/>
                <a:sym typeface="Lustria"/>
              </a:rPr>
              <a:t>1</a:t>
            </a:r>
            <a:endParaRPr/>
          </a:p>
        </p:txBody>
      </p:sp>
      <p:sp>
        <p:nvSpPr>
          <p:cNvPr id="12665" name="Google Shape;12665;p20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Hill A. et al. Poster apresentado no European Haematology Association EHA 2019, Jun 15, 2019; 266734. Abstract  PS1117</a:t>
            </a:r>
            <a:endParaRPr/>
          </a:p>
        </p:txBody>
      </p:sp>
      <p:sp>
        <p:nvSpPr>
          <p:cNvPr id="12666" name="Google Shape;12666;p206"/>
          <p:cNvSpPr/>
          <p:nvPr/>
        </p:nvSpPr>
        <p:spPr>
          <a:xfrm>
            <a:off x="1229200" y="1103871"/>
            <a:ext cx="2987200" cy="4542094"/>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667" name="Google Shape;12667;p206"/>
          <p:cNvSpPr txBox="1"/>
          <p:nvPr/>
        </p:nvSpPr>
        <p:spPr>
          <a:xfrm>
            <a:off x="1387076" y="3866567"/>
            <a:ext cx="2663105" cy="1631216"/>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Clr>
                <a:schemeClr val="lt1"/>
              </a:buClr>
              <a:buSzPts val="2000"/>
              <a:buFont typeface="Lustria"/>
              <a:buNone/>
            </a:pPr>
            <a:r>
              <a:rPr b="1" i="0" lang="pt-BR" sz="2000" u="none" cap="none" strike="noStrike">
                <a:solidFill>
                  <a:schemeClr val="lt1"/>
                </a:solidFill>
                <a:latin typeface="Lustria"/>
                <a:ea typeface="Lustria"/>
                <a:cs typeface="Lustria"/>
                <a:sym typeface="Lustria"/>
              </a:rPr>
              <a:t>Estudo prospectivo, observacional, multicêntrico do Registro Internacional de HPN</a:t>
            </a:r>
            <a:endParaRPr/>
          </a:p>
        </p:txBody>
      </p:sp>
      <p:pic>
        <p:nvPicPr>
          <p:cNvPr descr="Homem sentado em frente a computador&#10;&#10;Descrição gerada automaticamente" id="12668" name="Google Shape;12668;p206"/>
          <p:cNvPicPr preferRelativeResize="0"/>
          <p:nvPr/>
        </p:nvPicPr>
        <p:blipFill rotWithShape="1">
          <a:blip r:embed="rId3">
            <a:alphaModFix/>
          </a:blip>
          <a:srcRect b="0" l="0" r="0" t="0"/>
          <a:stretch/>
        </p:blipFill>
        <p:spPr>
          <a:xfrm>
            <a:off x="1387076" y="1233094"/>
            <a:ext cx="3276247" cy="239608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2669" name="Google Shape;12669;p206"/>
          <p:cNvSpPr txBox="1"/>
          <p:nvPr/>
        </p:nvSpPr>
        <p:spPr>
          <a:xfrm>
            <a:off x="5063268" y="1961783"/>
            <a:ext cx="5657318" cy="387798"/>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lt2"/>
              </a:buClr>
              <a:buSzPts val="2400"/>
              <a:buFont typeface="Lustria"/>
              <a:buNone/>
            </a:pPr>
            <a:r>
              <a:rPr b="1" i="0" lang="pt-BR" sz="2400" u="none" cap="none" strike="noStrike">
                <a:solidFill>
                  <a:schemeClr val="lt2"/>
                </a:solidFill>
                <a:latin typeface="Lustria"/>
                <a:ea typeface="Lustria"/>
                <a:cs typeface="Lustria"/>
                <a:sym typeface="Lustria"/>
              </a:rPr>
              <a:t>Critérios de inclusão para a análise atual</a:t>
            </a:r>
            <a:endParaRPr/>
          </a:p>
        </p:txBody>
      </p:sp>
      <p:sp>
        <p:nvSpPr>
          <p:cNvPr id="12670" name="Google Shape;12670;p206"/>
          <p:cNvSpPr txBox="1"/>
          <p:nvPr/>
        </p:nvSpPr>
        <p:spPr>
          <a:xfrm>
            <a:off x="5063268" y="2568199"/>
            <a:ext cx="5666936" cy="3077766"/>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chemeClr val="dk2"/>
              </a:buClr>
              <a:buSzPts val="2000"/>
              <a:buFont typeface="Calibri"/>
              <a:buNone/>
            </a:pPr>
            <a:r>
              <a:rPr b="0" i="0" lang="pt-BR" sz="2000" u="none" cap="none" strike="noStrike">
                <a:solidFill>
                  <a:schemeClr val="dk2"/>
                </a:solidFill>
                <a:latin typeface="Calibri"/>
                <a:ea typeface="Calibri"/>
                <a:cs typeface="Calibri"/>
                <a:sym typeface="Calibri"/>
              </a:rPr>
              <a:t>Pacientes recrutados no Registro de HPN até Janeiro de 2018, com </a:t>
            </a:r>
            <a:r>
              <a:rPr b="1" i="0" lang="pt-BR" sz="2000" u="none" cap="none" strike="noStrike">
                <a:solidFill>
                  <a:schemeClr val="dk2"/>
                </a:solidFill>
                <a:latin typeface="Calibri"/>
                <a:ea typeface="Calibri"/>
                <a:cs typeface="Calibri"/>
                <a:sym typeface="Calibri"/>
              </a:rPr>
              <a:t>dados disponíveis no momento inicial </a:t>
            </a:r>
            <a:r>
              <a:rPr b="0" i="0" lang="pt-BR" sz="2000" u="none" cap="none" strike="noStrike">
                <a:solidFill>
                  <a:schemeClr val="dk2"/>
                </a:solidFill>
                <a:latin typeface="Calibri"/>
                <a:ea typeface="Calibri"/>
                <a:cs typeface="Calibri"/>
                <a:sym typeface="Calibri"/>
              </a:rPr>
              <a:t>daqueles que:</a:t>
            </a:r>
            <a:endParaRPr/>
          </a:p>
          <a:p>
            <a:pPr indent="0" lvl="0" marL="12700" marR="0" rtl="0" algn="l">
              <a:lnSpc>
                <a:spcPct val="90000"/>
              </a:lnSpc>
              <a:spcBef>
                <a:spcPts val="2000"/>
              </a:spcBef>
              <a:spcAft>
                <a:spcPts val="0"/>
              </a:spcAft>
              <a:buClr>
                <a:schemeClr val="dk1"/>
              </a:buClr>
              <a:buSzPts val="2000"/>
              <a:buFont typeface="Calibri"/>
              <a:buNone/>
            </a:pPr>
            <a:r>
              <a:rPr b="0" i="0" lang="pt-BR" sz="2000" u="none" cap="none" strike="noStrike">
                <a:solidFill>
                  <a:schemeClr val="dk1"/>
                </a:solidFill>
                <a:latin typeface="Calibri"/>
                <a:ea typeface="Calibri"/>
                <a:cs typeface="Calibri"/>
                <a:sym typeface="Calibri"/>
              </a:rPr>
              <a:t>Diagnóstico de </a:t>
            </a:r>
            <a:r>
              <a:rPr b="1" i="0" lang="pt-BR" sz="2000" u="none" cap="none" strike="noStrike">
                <a:solidFill>
                  <a:schemeClr val="dk1"/>
                </a:solidFill>
                <a:latin typeface="Calibri"/>
                <a:ea typeface="Calibri"/>
                <a:cs typeface="Calibri"/>
                <a:sym typeface="Calibri"/>
              </a:rPr>
              <a:t>Anemia Aplástica (AA) </a:t>
            </a:r>
            <a:r>
              <a:rPr b="0" i="0" lang="pt-BR" sz="2000" u="none" cap="none" strike="noStrike">
                <a:solidFill>
                  <a:schemeClr val="dk1"/>
                </a:solidFill>
                <a:latin typeface="Calibri"/>
                <a:ea typeface="Calibri"/>
                <a:cs typeface="Calibri"/>
                <a:sym typeface="Calibri"/>
              </a:rPr>
              <a:t>em </a:t>
            </a:r>
            <a:br>
              <a:rPr b="0" i="0" lang="pt-BR" sz="2000" u="none" cap="none" strike="noStrike">
                <a:solidFill>
                  <a:schemeClr val="dk1"/>
                </a:solidFill>
                <a:latin typeface="Calibri"/>
                <a:ea typeface="Calibri"/>
                <a:cs typeface="Calibri"/>
                <a:sym typeface="Calibri"/>
              </a:rPr>
            </a:br>
            <a:r>
              <a:rPr b="0" i="0" lang="pt-BR" sz="2000" u="none" cap="none" strike="noStrike">
                <a:solidFill>
                  <a:schemeClr val="dk1"/>
                </a:solidFill>
                <a:latin typeface="Calibri"/>
                <a:ea typeface="Calibri"/>
                <a:cs typeface="Calibri"/>
                <a:sym typeface="Calibri"/>
              </a:rPr>
              <a:t>algum momento</a:t>
            </a:r>
            <a:endParaRPr/>
          </a:p>
          <a:p>
            <a:pPr indent="0" lvl="0" marL="12700" marR="0" rtl="0" algn="l">
              <a:lnSpc>
                <a:spcPct val="90000"/>
              </a:lnSpc>
              <a:spcBef>
                <a:spcPts val="2000"/>
              </a:spcBef>
              <a:spcAft>
                <a:spcPts val="0"/>
              </a:spcAft>
              <a:buClr>
                <a:schemeClr val="dk1"/>
              </a:buClr>
              <a:buSzPts val="2000"/>
              <a:buFont typeface="Calibri"/>
              <a:buNone/>
            </a:pPr>
            <a:r>
              <a:rPr b="0" i="0" lang="pt-BR" sz="2000" u="none" cap="none" strike="noStrike">
                <a:solidFill>
                  <a:schemeClr val="dk1"/>
                </a:solidFill>
                <a:latin typeface="Calibri"/>
                <a:ea typeface="Calibri"/>
                <a:cs typeface="Calibri"/>
                <a:sym typeface="Calibri"/>
              </a:rPr>
              <a:t>Tratados com </a:t>
            </a:r>
            <a:r>
              <a:rPr b="1" i="0" lang="pt-BR" sz="2000" u="none" cap="none" strike="noStrike">
                <a:solidFill>
                  <a:schemeClr val="dk1"/>
                </a:solidFill>
                <a:latin typeface="Calibri"/>
                <a:ea typeface="Calibri"/>
                <a:cs typeface="Calibri"/>
                <a:sym typeface="Calibri"/>
              </a:rPr>
              <a:t>eculizumabe</a:t>
            </a:r>
            <a:r>
              <a:rPr b="0" i="0" lang="pt-BR" sz="2000" u="none" cap="none" strike="noStrike">
                <a:solidFill>
                  <a:schemeClr val="dk1"/>
                </a:solidFill>
                <a:latin typeface="Calibri"/>
                <a:ea typeface="Calibri"/>
                <a:cs typeface="Calibri"/>
                <a:sym typeface="Calibri"/>
              </a:rPr>
              <a:t> em algum momento</a:t>
            </a:r>
            <a:endParaRPr/>
          </a:p>
          <a:p>
            <a:pPr indent="0" lvl="0" marL="12700" marR="0" rtl="0" algn="l">
              <a:lnSpc>
                <a:spcPct val="90000"/>
              </a:lnSpc>
              <a:spcBef>
                <a:spcPts val="2000"/>
              </a:spcBef>
              <a:spcAft>
                <a:spcPts val="0"/>
              </a:spcAft>
              <a:buClr>
                <a:schemeClr val="dk1"/>
              </a:buClr>
              <a:buSzPts val="2000"/>
              <a:buFont typeface="Calibri"/>
              <a:buNone/>
            </a:pPr>
            <a:r>
              <a:rPr b="0" i="0" lang="pt-BR" sz="2000" u="none" cap="none" strike="noStrike">
                <a:solidFill>
                  <a:schemeClr val="dk1"/>
                </a:solidFill>
                <a:latin typeface="Calibri"/>
                <a:ea typeface="Calibri"/>
                <a:cs typeface="Calibri"/>
                <a:sym typeface="Calibri"/>
              </a:rPr>
              <a:t>Tratados com </a:t>
            </a:r>
            <a:r>
              <a:rPr b="1" i="0" lang="pt-BR" sz="2000" u="none" cap="none" strike="noStrike">
                <a:solidFill>
                  <a:schemeClr val="dk1"/>
                </a:solidFill>
                <a:latin typeface="Calibri"/>
                <a:ea typeface="Calibri"/>
                <a:cs typeface="Calibri"/>
                <a:sym typeface="Calibri"/>
              </a:rPr>
              <a:t>terapia imunossupressora (IST) </a:t>
            </a:r>
            <a:br>
              <a:rPr b="0" i="0" lang="pt-BR" sz="2000" u="none" cap="none" strike="noStrike">
                <a:solidFill>
                  <a:schemeClr val="dk1"/>
                </a:solidFill>
                <a:latin typeface="Calibri"/>
                <a:ea typeface="Calibri"/>
                <a:cs typeface="Calibri"/>
                <a:sym typeface="Calibri"/>
              </a:rPr>
            </a:br>
            <a:r>
              <a:rPr b="0" i="0" lang="pt-BR" sz="2000" u="none" cap="none" strike="noStrike">
                <a:solidFill>
                  <a:schemeClr val="dk1"/>
                </a:solidFill>
                <a:latin typeface="Calibri"/>
                <a:ea typeface="Calibri"/>
                <a:cs typeface="Calibri"/>
                <a:sym typeface="Calibri"/>
              </a:rPr>
              <a:t>em algum momento</a:t>
            </a:r>
            <a:endParaRPr/>
          </a:p>
        </p:txBody>
      </p:sp>
      <p:cxnSp>
        <p:nvCxnSpPr>
          <p:cNvPr id="12671" name="Google Shape;12671;p206"/>
          <p:cNvCxnSpPr/>
          <p:nvPr/>
        </p:nvCxnSpPr>
        <p:spPr>
          <a:xfrm>
            <a:off x="5075431" y="4898679"/>
            <a:ext cx="5189902" cy="0"/>
          </a:xfrm>
          <a:prstGeom prst="straightConnector1">
            <a:avLst/>
          </a:prstGeom>
          <a:noFill/>
          <a:ln cap="flat" cmpd="sng" w="9525">
            <a:solidFill>
              <a:schemeClr val="dk2"/>
            </a:solidFill>
            <a:prstDash val="solid"/>
            <a:miter lim="800000"/>
            <a:headEnd len="sm" w="sm" type="none"/>
            <a:tailEnd len="sm" w="sm" type="none"/>
          </a:ln>
        </p:spPr>
      </p:cxnSp>
      <p:cxnSp>
        <p:nvCxnSpPr>
          <p:cNvPr id="12672" name="Google Shape;12672;p206"/>
          <p:cNvCxnSpPr/>
          <p:nvPr/>
        </p:nvCxnSpPr>
        <p:spPr>
          <a:xfrm>
            <a:off x="5075431" y="4340197"/>
            <a:ext cx="5189902" cy="0"/>
          </a:xfrm>
          <a:prstGeom prst="straightConnector1">
            <a:avLst/>
          </a:prstGeom>
          <a:noFill/>
          <a:ln cap="flat" cmpd="sng" w="9525">
            <a:solidFill>
              <a:schemeClr val="dk2"/>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663"/>
                                        </p:tgtEl>
                                        <p:attrNameLst>
                                          <p:attrName>style.visibility</p:attrName>
                                        </p:attrNameLst>
                                      </p:cBhvr>
                                      <p:to>
                                        <p:strVal val="visible"/>
                                      </p:to>
                                    </p:set>
                                    <p:animEffect filter="fade" transition="in">
                                      <p:cBhvr>
                                        <p:cTn dur="500"/>
                                        <p:tgtEl>
                                          <p:spTgt spid="1266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2667"/>
                                        </p:tgtEl>
                                        <p:attrNameLst>
                                          <p:attrName>style.visibility</p:attrName>
                                        </p:attrNameLst>
                                      </p:cBhvr>
                                      <p:to>
                                        <p:strVal val="visible"/>
                                      </p:to>
                                    </p:set>
                                    <p:animEffect filter="fade" transition="in">
                                      <p:cBhvr>
                                        <p:cTn dur="500"/>
                                        <p:tgtEl>
                                          <p:spTgt spid="12667"/>
                                        </p:tgtEl>
                                      </p:cBhvr>
                                    </p:animEffect>
                                  </p:childTnLst>
                                </p:cTn>
                              </p:par>
                              <p:par>
                                <p:cTn fill="hold" nodeType="withEffect" presetClass="entr" presetID="10" presetSubtype="0">
                                  <p:stCondLst>
                                    <p:cond delay="0"/>
                                  </p:stCondLst>
                                  <p:childTnLst>
                                    <p:set>
                                      <p:cBhvr>
                                        <p:cTn dur="1" fill="hold">
                                          <p:stCondLst>
                                            <p:cond delay="0"/>
                                          </p:stCondLst>
                                        </p:cTn>
                                        <p:tgtEl>
                                          <p:spTgt spid="12666"/>
                                        </p:tgtEl>
                                        <p:attrNameLst>
                                          <p:attrName>style.visibility</p:attrName>
                                        </p:attrNameLst>
                                      </p:cBhvr>
                                      <p:to>
                                        <p:strVal val="visible"/>
                                      </p:to>
                                    </p:set>
                                    <p:animEffect filter="fade" transition="in">
                                      <p:cBhvr>
                                        <p:cTn dur="500"/>
                                        <p:tgtEl>
                                          <p:spTgt spid="12666"/>
                                        </p:tgtEl>
                                      </p:cBhvr>
                                    </p:animEffect>
                                  </p:childTnLst>
                                </p:cTn>
                              </p:par>
                              <p:par>
                                <p:cTn fill="hold" nodeType="withEffect" presetClass="entr" presetID="10" presetSubtype="0">
                                  <p:stCondLst>
                                    <p:cond delay="0"/>
                                  </p:stCondLst>
                                  <p:childTnLst>
                                    <p:set>
                                      <p:cBhvr>
                                        <p:cTn dur="1" fill="hold">
                                          <p:stCondLst>
                                            <p:cond delay="0"/>
                                          </p:stCondLst>
                                        </p:cTn>
                                        <p:tgtEl>
                                          <p:spTgt spid="12668"/>
                                        </p:tgtEl>
                                        <p:attrNameLst>
                                          <p:attrName>style.visibility</p:attrName>
                                        </p:attrNameLst>
                                      </p:cBhvr>
                                      <p:to>
                                        <p:strVal val="visible"/>
                                      </p:to>
                                    </p:set>
                                    <p:animEffect filter="fade" transition="in">
                                      <p:cBhvr>
                                        <p:cTn dur="500"/>
                                        <p:tgtEl>
                                          <p:spTgt spid="12668"/>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2669"/>
                                        </p:tgtEl>
                                        <p:attrNameLst>
                                          <p:attrName>style.visibility</p:attrName>
                                        </p:attrNameLst>
                                      </p:cBhvr>
                                      <p:to>
                                        <p:strVal val="visible"/>
                                      </p:to>
                                    </p:set>
                                    <p:animEffect filter="fade" transition="in">
                                      <p:cBhvr>
                                        <p:cTn dur="500"/>
                                        <p:tgtEl>
                                          <p:spTgt spid="12669"/>
                                        </p:tgtEl>
                                      </p:cBhvr>
                                    </p:animEffect>
                                  </p:childTnLst>
                                </p:cTn>
                              </p:par>
                              <p:par>
                                <p:cTn fill="hold" nodeType="withEffect" presetClass="entr" presetID="10" presetSubtype="0">
                                  <p:stCondLst>
                                    <p:cond delay="0"/>
                                  </p:stCondLst>
                                  <p:childTnLst>
                                    <p:set>
                                      <p:cBhvr>
                                        <p:cTn dur="1" fill="hold">
                                          <p:stCondLst>
                                            <p:cond delay="0"/>
                                          </p:stCondLst>
                                        </p:cTn>
                                        <p:tgtEl>
                                          <p:spTgt spid="12671"/>
                                        </p:tgtEl>
                                        <p:attrNameLst>
                                          <p:attrName>style.visibility</p:attrName>
                                        </p:attrNameLst>
                                      </p:cBhvr>
                                      <p:to>
                                        <p:strVal val="visible"/>
                                      </p:to>
                                    </p:set>
                                    <p:animEffect filter="fade" transition="in">
                                      <p:cBhvr>
                                        <p:cTn dur="500"/>
                                        <p:tgtEl>
                                          <p:spTgt spid="12671"/>
                                        </p:tgtEl>
                                      </p:cBhvr>
                                    </p:animEffect>
                                  </p:childTnLst>
                                </p:cTn>
                              </p:par>
                              <p:par>
                                <p:cTn fill="hold" nodeType="withEffect" presetClass="entr" presetID="10" presetSubtype="0">
                                  <p:stCondLst>
                                    <p:cond delay="500"/>
                                  </p:stCondLst>
                                  <p:childTnLst>
                                    <p:set>
                                      <p:cBhvr>
                                        <p:cTn dur="1" fill="hold">
                                          <p:stCondLst>
                                            <p:cond delay="0"/>
                                          </p:stCondLst>
                                        </p:cTn>
                                        <p:tgtEl>
                                          <p:spTgt spid="12670"/>
                                        </p:tgtEl>
                                        <p:attrNameLst>
                                          <p:attrName>style.visibility</p:attrName>
                                        </p:attrNameLst>
                                      </p:cBhvr>
                                      <p:to>
                                        <p:strVal val="visible"/>
                                      </p:to>
                                    </p:set>
                                    <p:animEffect filter="fade" transition="in">
                                      <p:cBhvr>
                                        <p:cTn dur="500"/>
                                        <p:tgtEl>
                                          <p:spTgt spid="12670"/>
                                        </p:tgtEl>
                                      </p:cBhvr>
                                    </p:animEffect>
                                  </p:childTnLst>
                                </p:cTn>
                              </p:par>
                              <p:par>
                                <p:cTn fill="hold" nodeType="withEffect" presetClass="entr" presetID="10" presetSubtype="0">
                                  <p:stCondLst>
                                    <p:cond delay="500"/>
                                  </p:stCondLst>
                                  <p:childTnLst>
                                    <p:set>
                                      <p:cBhvr>
                                        <p:cTn dur="1" fill="hold">
                                          <p:stCondLst>
                                            <p:cond delay="0"/>
                                          </p:stCondLst>
                                        </p:cTn>
                                        <p:tgtEl>
                                          <p:spTgt spid="12672"/>
                                        </p:tgtEl>
                                        <p:attrNameLst>
                                          <p:attrName>style.visibility</p:attrName>
                                        </p:attrNameLst>
                                      </p:cBhvr>
                                      <p:to>
                                        <p:strVal val="visible"/>
                                      </p:to>
                                    </p:set>
                                    <p:animEffect filter="fade" transition="in">
                                      <p:cBhvr>
                                        <p:cTn dur="500"/>
                                        <p:tgtEl>
                                          <p:spTgt spid="1267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77" name="Shape 12677"/>
        <p:cNvGrpSpPr/>
        <p:nvPr/>
      </p:nvGrpSpPr>
      <p:grpSpPr>
        <a:xfrm>
          <a:off x="0" y="0"/>
          <a:ext cx="0" cy="0"/>
          <a:chOff x="0" y="0"/>
          <a:chExt cx="0" cy="0"/>
        </a:xfrm>
      </p:grpSpPr>
      <p:sp>
        <p:nvSpPr>
          <p:cNvPr id="12678" name="Google Shape;12678;p207"/>
          <p:cNvSpPr txBox="1"/>
          <p:nvPr/>
        </p:nvSpPr>
        <p:spPr>
          <a:xfrm>
            <a:off x="296269" y="385036"/>
            <a:ext cx="6881820"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Overview da análise dos grupos¹ </a:t>
            </a:r>
            <a:endParaRPr/>
          </a:p>
        </p:txBody>
      </p:sp>
      <p:sp>
        <p:nvSpPr>
          <p:cNvPr id="12679" name="Google Shape;12679;p20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TIS: terapia imunossupressora; Ecu: eculizumabe</a:t>
            </a:r>
            <a:endParaRPr/>
          </a:p>
          <a:p>
            <a:pPr indent="0" lvl="0" marL="0" rtl="0" algn="l">
              <a:lnSpc>
                <a:spcPct val="90000"/>
              </a:lnSpc>
              <a:spcBef>
                <a:spcPts val="300"/>
              </a:spcBef>
              <a:spcAft>
                <a:spcPts val="0"/>
              </a:spcAft>
              <a:buClr>
                <a:schemeClr val="dk1"/>
              </a:buClr>
              <a:buSzPts val="800"/>
              <a:buNone/>
            </a:pPr>
            <a:r>
              <a:rPr lang="pt-BR"/>
              <a:t>1- Hill A. et al. Poster apresentado no European Haematology Association EHA 2019, Jun 15, 2019; 266734. Abstract  PS1117</a:t>
            </a:r>
            <a:endParaRPr/>
          </a:p>
        </p:txBody>
      </p:sp>
      <p:sp>
        <p:nvSpPr>
          <p:cNvPr id="12680" name="Google Shape;12680;p207"/>
          <p:cNvSpPr/>
          <p:nvPr/>
        </p:nvSpPr>
        <p:spPr>
          <a:xfrm>
            <a:off x="3737179" y="1627538"/>
            <a:ext cx="8302422" cy="73249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2681" name="Google Shape;12681;p207"/>
          <p:cNvGrpSpPr/>
          <p:nvPr/>
        </p:nvGrpSpPr>
        <p:grpSpPr>
          <a:xfrm>
            <a:off x="590862" y="1364451"/>
            <a:ext cx="3066735" cy="1567316"/>
            <a:chOff x="590862" y="1364451"/>
            <a:chExt cx="3066735" cy="1567316"/>
          </a:xfrm>
        </p:grpSpPr>
        <p:sp>
          <p:nvSpPr>
            <p:cNvPr id="12682" name="Google Shape;12682;p207"/>
            <p:cNvSpPr/>
            <p:nvPr/>
          </p:nvSpPr>
          <p:spPr>
            <a:xfrm flipH="1">
              <a:off x="590862" y="1364451"/>
              <a:ext cx="3066735" cy="156731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683" name="Google Shape;12683;p207"/>
            <p:cNvSpPr txBox="1"/>
            <p:nvPr/>
          </p:nvSpPr>
          <p:spPr>
            <a:xfrm>
              <a:off x="630833" y="1726438"/>
              <a:ext cx="941668" cy="319446"/>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800"/>
                <a:buFont typeface="Calibri"/>
                <a:buNone/>
              </a:pPr>
              <a:r>
                <a:rPr b="1" i="0" lang="pt-BR" sz="1800" u="none" cap="none" strike="noStrike">
                  <a:solidFill>
                    <a:srgbClr val="312417"/>
                  </a:solidFill>
                  <a:latin typeface="Calibri"/>
                  <a:ea typeface="Calibri"/>
                  <a:cs typeface="Calibri"/>
                  <a:sym typeface="Calibri"/>
                </a:rPr>
                <a:t>Coorte I</a:t>
              </a:r>
              <a:endParaRPr b="1" i="0" sz="1800" u="none" cap="none" strike="noStrike">
                <a:solidFill>
                  <a:srgbClr val="D21E2D"/>
                </a:solidFill>
                <a:latin typeface="Calibri"/>
                <a:ea typeface="Calibri"/>
                <a:cs typeface="Calibri"/>
                <a:sym typeface="Calibri"/>
              </a:endParaRPr>
            </a:p>
          </p:txBody>
        </p:sp>
        <p:sp>
          <p:nvSpPr>
            <p:cNvPr id="12684" name="Google Shape;12684;p207"/>
            <p:cNvSpPr txBox="1"/>
            <p:nvPr/>
          </p:nvSpPr>
          <p:spPr>
            <a:xfrm>
              <a:off x="798473" y="2086102"/>
              <a:ext cx="962123"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400"/>
                <a:buFont typeface="Calibri"/>
                <a:buNone/>
              </a:pPr>
              <a:r>
                <a:rPr lang="pt-BR" sz="1400">
                  <a:solidFill>
                    <a:srgbClr val="312417"/>
                  </a:solidFill>
                  <a:latin typeface="Calibri"/>
                  <a:ea typeface="Calibri"/>
                  <a:cs typeface="Calibri"/>
                  <a:sym typeface="Calibri"/>
                </a:rPr>
                <a:t>TIS apenas</a:t>
              </a:r>
              <a:endParaRPr b="0" i="0" sz="1400" u="none" cap="none" strike="noStrike">
                <a:solidFill>
                  <a:srgbClr val="D21E2D"/>
                </a:solidFill>
                <a:latin typeface="Calibri"/>
                <a:ea typeface="Calibri"/>
                <a:cs typeface="Calibri"/>
                <a:sym typeface="Calibri"/>
              </a:endParaRPr>
            </a:p>
          </p:txBody>
        </p:sp>
        <p:sp>
          <p:nvSpPr>
            <p:cNvPr id="12685" name="Google Shape;12685;p207"/>
            <p:cNvSpPr txBox="1"/>
            <p:nvPr/>
          </p:nvSpPr>
          <p:spPr>
            <a:xfrm>
              <a:off x="2126258" y="2086102"/>
              <a:ext cx="1002967"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400"/>
                <a:buFont typeface="Calibri"/>
                <a:buNone/>
              </a:pPr>
              <a:r>
                <a:rPr b="0" i="0" lang="pt-BR" sz="1400" u="none" cap="none" strike="noStrike">
                  <a:solidFill>
                    <a:srgbClr val="312417"/>
                  </a:solidFill>
                  <a:latin typeface="Calibri"/>
                  <a:ea typeface="Calibri"/>
                  <a:cs typeface="Calibri"/>
                  <a:sym typeface="Calibri"/>
                </a:rPr>
                <a:t>Ecu </a:t>
              </a:r>
              <a:r>
                <a:rPr lang="pt-BR" sz="1400">
                  <a:solidFill>
                    <a:srgbClr val="312417"/>
                  </a:solidFill>
                  <a:latin typeface="Calibri"/>
                  <a:ea typeface="Calibri"/>
                  <a:cs typeface="Calibri"/>
                  <a:sym typeface="Calibri"/>
                </a:rPr>
                <a:t>apenas</a:t>
              </a:r>
              <a:endParaRPr b="0" i="0" sz="1400" u="none" cap="none" strike="noStrike">
                <a:solidFill>
                  <a:srgbClr val="D21E2D"/>
                </a:solidFill>
                <a:latin typeface="Calibri"/>
                <a:ea typeface="Calibri"/>
                <a:cs typeface="Calibri"/>
                <a:sym typeface="Calibri"/>
              </a:endParaRPr>
            </a:p>
          </p:txBody>
        </p:sp>
        <p:sp>
          <p:nvSpPr>
            <p:cNvPr id="12686" name="Google Shape;12686;p207"/>
            <p:cNvSpPr/>
            <p:nvPr/>
          </p:nvSpPr>
          <p:spPr>
            <a:xfrm>
              <a:off x="732863" y="2351020"/>
              <a:ext cx="1200150" cy="195072"/>
            </a:xfrm>
            <a:prstGeom prst="homePlate">
              <a:avLst>
                <a:gd fmla="val 57813"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720">
                <a:solidFill>
                  <a:srgbClr val="FFFFFF"/>
                </a:solidFill>
                <a:latin typeface="Calibri"/>
                <a:ea typeface="Calibri"/>
                <a:cs typeface="Calibri"/>
                <a:sym typeface="Calibri"/>
              </a:endParaRPr>
            </a:p>
          </p:txBody>
        </p:sp>
        <p:sp>
          <p:nvSpPr>
            <p:cNvPr id="12687" name="Google Shape;12687;p207"/>
            <p:cNvSpPr txBox="1"/>
            <p:nvPr/>
          </p:nvSpPr>
          <p:spPr>
            <a:xfrm>
              <a:off x="1156448" y="2354326"/>
              <a:ext cx="352981" cy="2311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100"/>
                <a:buFont typeface="Calibri"/>
                <a:buNone/>
              </a:pPr>
              <a:r>
                <a:rPr lang="pt-BR" sz="1100">
                  <a:solidFill>
                    <a:srgbClr val="FFFFFF"/>
                  </a:solidFill>
                  <a:latin typeface="Calibri"/>
                  <a:ea typeface="Calibri"/>
                  <a:cs typeface="Calibri"/>
                  <a:sym typeface="Calibri"/>
                </a:rPr>
                <a:t>TIS</a:t>
              </a:r>
              <a:endParaRPr b="0" i="0" sz="1100" u="none" cap="none" strike="noStrike">
                <a:solidFill>
                  <a:srgbClr val="FFFFFF"/>
                </a:solidFill>
                <a:latin typeface="Calibri"/>
                <a:ea typeface="Calibri"/>
                <a:cs typeface="Calibri"/>
                <a:sym typeface="Calibri"/>
              </a:endParaRPr>
            </a:p>
          </p:txBody>
        </p:sp>
        <p:sp>
          <p:nvSpPr>
            <p:cNvPr id="12688" name="Google Shape;12688;p207"/>
            <p:cNvSpPr/>
            <p:nvPr/>
          </p:nvSpPr>
          <p:spPr>
            <a:xfrm>
              <a:off x="2073983" y="2631055"/>
              <a:ext cx="1200150" cy="195072"/>
            </a:xfrm>
            <a:prstGeom prst="homePlate">
              <a:avLst>
                <a:gd fmla="val 57813"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Calibri"/>
                <a:ea typeface="Calibri"/>
                <a:cs typeface="Calibri"/>
                <a:sym typeface="Calibri"/>
              </a:endParaRPr>
            </a:p>
          </p:txBody>
        </p:sp>
        <p:sp>
          <p:nvSpPr>
            <p:cNvPr id="12689" name="Google Shape;12689;p207"/>
            <p:cNvSpPr txBox="1"/>
            <p:nvPr/>
          </p:nvSpPr>
          <p:spPr>
            <a:xfrm>
              <a:off x="2480736" y="2630551"/>
              <a:ext cx="386644" cy="2311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100"/>
                <a:buFont typeface="Calibri"/>
                <a:buNone/>
              </a:pPr>
              <a:r>
                <a:rPr b="0" i="0" lang="pt-BR" sz="1100" u="none" cap="none" strike="noStrike">
                  <a:solidFill>
                    <a:srgbClr val="FFFFFF"/>
                  </a:solidFill>
                  <a:latin typeface="Calibri"/>
                  <a:ea typeface="Calibri"/>
                  <a:cs typeface="Calibri"/>
                  <a:sym typeface="Calibri"/>
                </a:rPr>
                <a:t>Ecu</a:t>
              </a:r>
              <a:endParaRPr b="0" i="0" sz="1100" u="none" cap="none" strike="noStrike">
                <a:solidFill>
                  <a:srgbClr val="FFFFFF"/>
                </a:solidFill>
                <a:latin typeface="Calibri"/>
                <a:ea typeface="Calibri"/>
                <a:cs typeface="Calibri"/>
                <a:sym typeface="Calibri"/>
              </a:endParaRPr>
            </a:p>
          </p:txBody>
        </p:sp>
      </p:grpSp>
      <p:grpSp>
        <p:nvGrpSpPr>
          <p:cNvPr id="12690" name="Google Shape;12690;p207"/>
          <p:cNvGrpSpPr/>
          <p:nvPr/>
        </p:nvGrpSpPr>
        <p:grpSpPr>
          <a:xfrm>
            <a:off x="590862" y="3117331"/>
            <a:ext cx="3066735" cy="1408832"/>
            <a:chOff x="590862" y="3218931"/>
            <a:chExt cx="3066735" cy="1408832"/>
          </a:xfrm>
        </p:grpSpPr>
        <p:sp>
          <p:nvSpPr>
            <p:cNvPr id="12691" name="Google Shape;12691;p207"/>
            <p:cNvSpPr/>
            <p:nvPr/>
          </p:nvSpPr>
          <p:spPr>
            <a:xfrm flipH="1">
              <a:off x="590862" y="3218931"/>
              <a:ext cx="3066735" cy="140883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692" name="Google Shape;12692;p207"/>
            <p:cNvSpPr txBox="1"/>
            <p:nvPr/>
          </p:nvSpPr>
          <p:spPr>
            <a:xfrm>
              <a:off x="630833" y="3331838"/>
              <a:ext cx="1002582" cy="319446"/>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800"/>
                <a:buFont typeface="Calibri"/>
                <a:buNone/>
              </a:pPr>
              <a:r>
                <a:rPr b="1" i="0" lang="pt-BR" sz="1800" u="none" cap="none" strike="noStrike">
                  <a:solidFill>
                    <a:srgbClr val="312417"/>
                  </a:solidFill>
                  <a:latin typeface="Calibri"/>
                  <a:ea typeface="Calibri"/>
                  <a:cs typeface="Calibri"/>
                  <a:sym typeface="Calibri"/>
                </a:rPr>
                <a:t>Coorte II</a:t>
              </a:r>
              <a:endParaRPr b="1" i="0" sz="1800" u="none" cap="none" strike="noStrike">
                <a:solidFill>
                  <a:srgbClr val="D21E2D"/>
                </a:solidFill>
                <a:latin typeface="Calibri"/>
                <a:ea typeface="Calibri"/>
                <a:cs typeface="Calibri"/>
                <a:sym typeface="Calibri"/>
              </a:endParaRPr>
            </a:p>
          </p:txBody>
        </p:sp>
        <p:sp>
          <p:nvSpPr>
            <p:cNvPr id="12693" name="Google Shape;12693;p207"/>
            <p:cNvSpPr txBox="1"/>
            <p:nvPr/>
          </p:nvSpPr>
          <p:spPr>
            <a:xfrm>
              <a:off x="798473" y="3691502"/>
              <a:ext cx="962123"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400"/>
                <a:buFont typeface="Calibri"/>
                <a:buNone/>
              </a:pPr>
              <a:r>
                <a:rPr lang="pt-BR" sz="1400">
                  <a:solidFill>
                    <a:srgbClr val="312417"/>
                  </a:solidFill>
                  <a:latin typeface="Calibri"/>
                  <a:ea typeface="Calibri"/>
                  <a:cs typeface="Calibri"/>
                  <a:sym typeface="Calibri"/>
                </a:rPr>
                <a:t>TIS apenas</a:t>
              </a:r>
              <a:endParaRPr b="0" i="0" sz="1400" u="none" cap="none" strike="noStrike">
                <a:solidFill>
                  <a:srgbClr val="D21E2D"/>
                </a:solidFill>
                <a:latin typeface="Calibri"/>
                <a:ea typeface="Calibri"/>
                <a:cs typeface="Calibri"/>
                <a:sym typeface="Calibri"/>
              </a:endParaRPr>
            </a:p>
          </p:txBody>
        </p:sp>
        <p:sp>
          <p:nvSpPr>
            <p:cNvPr id="12694" name="Google Shape;12694;p207"/>
            <p:cNvSpPr txBox="1"/>
            <p:nvPr/>
          </p:nvSpPr>
          <p:spPr>
            <a:xfrm>
              <a:off x="2126258" y="3691502"/>
              <a:ext cx="825034"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400"/>
                <a:buFont typeface="Calibri"/>
                <a:buNone/>
              </a:pPr>
              <a:r>
                <a:rPr lang="pt-BR" sz="1400">
                  <a:solidFill>
                    <a:srgbClr val="312417"/>
                  </a:solidFill>
                  <a:latin typeface="Calibri"/>
                  <a:ea typeface="Calibri"/>
                  <a:cs typeface="Calibri"/>
                  <a:sym typeface="Calibri"/>
                </a:rPr>
                <a:t>TIS</a:t>
              </a:r>
              <a:r>
                <a:rPr b="0" i="0" lang="pt-BR" sz="1400" u="none" cap="none" strike="noStrike">
                  <a:solidFill>
                    <a:srgbClr val="312417"/>
                  </a:solidFill>
                  <a:latin typeface="Calibri"/>
                  <a:ea typeface="Calibri"/>
                  <a:cs typeface="Calibri"/>
                  <a:sym typeface="Calibri"/>
                </a:rPr>
                <a:t> + Ecu</a:t>
              </a:r>
              <a:endParaRPr b="0" i="0" sz="1400" u="none" cap="none" strike="noStrike">
                <a:solidFill>
                  <a:srgbClr val="D21E2D"/>
                </a:solidFill>
                <a:latin typeface="Calibri"/>
                <a:ea typeface="Calibri"/>
                <a:cs typeface="Calibri"/>
                <a:sym typeface="Calibri"/>
              </a:endParaRPr>
            </a:p>
          </p:txBody>
        </p:sp>
        <p:sp>
          <p:nvSpPr>
            <p:cNvPr id="12695" name="Google Shape;12695;p207"/>
            <p:cNvSpPr/>
            <p:nvPr/>
          </p:nvSpPr>
          <p:spPr>
            <a:xfrm>
              <a:off x="732862" y="3956420"/>
              <a:ext cx="2545715" cy="195072"/>
            </a:xfrm>
            <a:prstGeom prst="homePlate">
              <a:avLst>
                <a:gd fmla="val 57813"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720">
                <a:solidFill>
                  <a:srgbClr val="FFFFFF"/>
                </a:solidFill>
                <a:latin typeface="Calibri"/>
                <a:ea typeface="Calibri"/>
                <a:cs typeface="Calibri"/>
                <a:sym typeface="Calibri"/>
              </a:endParaRPr>
            </a:p>
          </p:txBody>
        </p:sp>
        <p:sp>
          <p:nvSpPr>
            <p:cNvPr id="12696" name="Google Shape;12696;p207"/>
            <p:cNvSpPr txBox="1"/>
            <p:nvPr/>
          </p:nvSpPr>
          <p:spPr>
            <a:xfrm>
              <a:off x="1829229" y="3959726"/>
              <a:ext cx="352981" cy="2311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100"/>
                <a:buFont typeface="Calibri"/>
                <a:buNone/>
              </a:pPr>
              <a:r>
                <a:rPr lang="pt-BR" sz="1100">
                  <a:solidFill>
                    <a:srgbClr val="FFFFFF"/>
                  </a:solidFill>
                  <a:latin typeface="Calibri"/>
                  <a:ea typeface="Calibri"/>
                  <a:cs typeface="Calibri"/>
                  <a:sym typeface="Calibri"/>
                </a:rPr>
                <a:t>TIS</a:t>
              </a:r>
              <a:endParaRPr b="0" i="0" sz="1100" u="none" cap="none" strike="noStrike">
                <a:solidFill>
                  <a:srgbClr val="FFFFFF"/>
                </a:solidFill>
                <a:latin typeface="Calibri"/>
                <a:ea typeface="Calibri"/>
                <a:cs typeface="Calibri"/>
                <a:sym typeface="Calibri"/>
              </a:endParaRPr>
            </a:p>
          </p:txBody>
        </p:sp>
        <p:sp>
          <p:nvSpPr>
            <p:cNvPr id="12697" name="Google Shape;12697;p207"/>
            <p:cNvSpPr/>
            <p:nvPr/>
          </p:nvSpPr>
          <p:spPr>
            <a:xfrm>
              <a:off x="2073983" y="4236455"/>
              <a:ext cx="1200150" cy="195072"/>
            </a:xfrm>
            <a:prstGeom prst="homePlate">
              <a:avLst>
                <a:gd fmla="val 57813"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Calibri"/>
                <a:ea typeface="Calibri"/>
                <a:cs typeface="Calibri"/>
                <a:sym typeface="Calibri"/>
              </a:endParaRPr>
            </a:p>
          </p:txBody>
        </p:sp>
        <p:sp>
          <p:nvSpPr>
            <p:cNvPr id="12698" name="Google Shape;12698;p207"/>
            <p:cNvSpPr txBox="1"/>
            <p:nvPr/>
          </p:nvSpPr>
          <p:spPr>
            <a:xfrm>
              <a:off x="2480736" y="4235951"/>
              <a:ext cx="386644" cy="2311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100"/>
                <a:buFont typeface="Calibri"/>
                <a:buNone/>
              </a:pPr>
              <a:r>
                <a:rPr b="0" i="0" lang="pt-BR" sz="1100" u="none" cap="none" strike="noStrike">
                  <a:solidFill>
                    <a:srgbClr val="FFFFFF"/>
                  </a:solidFill>
                  <a:latin typeface="Calibri"/>
                  <a:ea typeface="Calibri"/>
                  <a:cs typeface="Calibri"/>
                  <a:sym typeface="Calibri"/>
                </a:rPr>
                <a:t>Ecu</a:t>
              </a:r>
              <a:endParaRPr b="0" i="0" sz="1100" u="none" cap="none" strike="noStrike">
                <a:solidFill>
                  <a:srgbClr val="FFFFFF"/>
                </a:solidFill>
                <a:latin typeface="Calibri"/>
                <a:ea typeface="Calibri"/>
                <a:cs typeface="Calibri"/>
                <a:sym typeface="Calibri"/>
              </a:endParaRPr>
            </a:p>
          </p:txBody>
        </p:sp>
      </p:grpSp>
      <p:grpSp>
        <p:nvGrpSpPr>
          <p:cNvPr id="12699" name="Google Shape;12699;p207"/>
          <p:cNvGrpSpPr/>
          <p:nvPr/>
        </p:nvGrpSpPr>
        <p:grpSpPr>
          <a:xfrm>
            <a:off x="590862" y="4740670"/>
            <a:ext cx="3066735" cy="1408832"/>
            <a:chOff x="590862" y="4816870"/>
            <a:chExt cx="3066735" cy="1408832"/>
          </a:xfrm>
        </p:grpSpPr>
        <p:sp>
          <p:nvSpPr>
            <p:cNvPr id="12700" name="Google Shape;12700;p207"/>
            <p:cNvSpPr/>
            <p:nvPr/>
          </p:nvSpPr>
          <p:spPr>
            <a:xfrm flipH="1">
              <a:off x="590862" y="4816870"/>
              <a:ext cx="3066735" cy="140883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701" name="Google Shape;12701;p207"/>
            <p:cNvSpPr txBox="1"/>
            <p:nvPr/>
          </p:nvSpPr>
          <p:spPr>
            <a:xfrm>
              <a:off x="630833" y="4937237"/>
              <a:ext cx="1063496" cy="319446"/>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800"/>
                <a:buFont typeface="Calibri"/>
                <a:buNone/>
              </a:pPr>
              <a:r>
                <a:rPr b="1" i="0" lang="pt-BR" sz="1800" u="none" cap="none" strike="noStrike">
                  <a:solidFill>
                    <a:srgbClr val="312417"/>
                  </a:solidFill>
                  <a:latin typeface="Calibri"/>
                  <a:ea typeface="Calibri"/>
                  <a:cs typeface="Calibri"/>
                  <a:sym typeface="Calibri"/>
                </a:rPr>
                <a:t>Coorte III</a:t>
              </a:r>
              <a:endParaRPr b="1" i="0" sz="1800" u="none" cap="none" strike="noStrike">
                <a:solidFill>
                  <a:srgbClr val="D21E2D"/>
                </a:solidFill>
                <a:latin typeface="Calibri"/>
                <a:ea typeface="Calibri"/>
                <a:cs typeface="Calibri"/>
                <a:sym typeface="Calibri"/>
              </a:endParaRPr>
            </a:p>
          </p:txBody>
        </p:sp>
        <p:sp>
          <p:nvSpPr>
            <p:cNvPr id="12702" name="Google Shape;12702;p207"/>
            <p:cNvSpPr txBox="1"/>
            <p:nvPr/>
          </p:nvSpPr>
          <p:spPr>
            <a:xfrm>
              <a:off x="798473" y="5296901"/>
              <a:ext cx="1002967"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400"/>
                <a:buFont typeface="Calibri"/>
                <a:buNone/>
              </a:pPr>
              <a:r>
                <a:rPr b="0" i="0" lang="pt-BR" sz="1400" u="none" cap="none" strike="noStrike">
                  <a:solidFill>
                    <a:srgbClr val="312417"/>
                  </a:solidFill>
                  <a:latin typeface="Calibri"/>
                  <a:ea typeface="Calibri"/>
                  <a:cs typeface="Calibri"/>
                  <a:sym typeface="Calibri"/>
                </a:rPr>
                <a:t>Ecu </a:t>
              </a:r>
              <a:r>
                <a:rPr lang="pt-BR" sz="1400">
                  <a:solidFill>
                    <a:srgbClr val="312417"/>
                  </a:solidFill>
                  <a:latin typeface="Calibri"/>
                  <a:ea typeface="Calibri"/>
                  <a:cs typeface="Calibri"/>
                  <a:sym typeface="Calibri"/>
                </a:rPr>
                <a:t>apenas</a:t>
              </a:r>
              <a:endParaRPr b="0" i="0" sz="1400" u="none" cap="none" strike="noStrike">
                <a:solidFill>
                  <a:srgbClr val="D21E2D"/>
                </a:solidFill>
                <a:latin typeface="Calibri"/>
                <a:ea typeface="Calibri"/>
                <a:cs typeface="Calibri"/>
                <a:sym typeface="Calibri"/>
              </a:endParaRPr>
            </a:p>
          </p:txBody>
        </p:sp>
        <p:sp>
          <p:nvSpPr>
            <p:cNvPr id="12703" name="Google Shape;12703;p207"/>
            <p:cNvSpPr txBox="1"/>
            <p:nvPr/>
          </p:nvSpPr>
          <p:spPr>
            <a:xfrm>
              <a:off x="2126258" y="5296901"/>
              <a:ext cx="825034"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400"/>
                <a:buFont typeface="Calibri"/>
                <a:buNone/>
              </a:pPr>
              <a:r>
                <a:rPr b="0" i="0" lang="pt-BR" sz="1400" u="none" cap="none" strike="noStrike">
                  <a:solidFill>
                    <a:srgbClr val="312417"/>
                  </a:solidFill>
                  <a:latin typeface="Calibri"/>
                  <a:ea typeface="Calibri"/>
                  <a:cs typeface="Calibri"/>
                  <a:sym typeface="Calibri"/>
                </a:rPr>
                <a:t>Ecu + </a:t>
              </a:r>
              <a:r>
                <a:rPr lang="pt-BR" sz="1400">
                  <a:solidFill>
                    <a:srgbClr val="312417"/>
                  </a:solidFill>
                  <a:latin typeface="Calibri"/>
                  <a:ea typeface="Calibri"/>
                  <a:cs typeface="Calibri"/>
                  <a:sym typeface="Calibri"/>
                </a:rPr>
                <a:t>TIS</a:t>
              </a:r>
              <a:endParaRPr b="0" i="0" sz="1400" u="none" cap="none" strike="noStrike">
                <a:solidFill>
                  <a:srgbClr val="D21E2D"/>
                </a:solidFill>
                <a:latin typeface="Calibri"/>
                <a:ea typeface="Calibri"/>
                <a:cs typeface="Calibri"/>
                <a:sym typeface="Calibri"/>
              </a:endParaRPr>
            </a:p>
          </p:txBody>
        </p:sp>
        <p:sp>
          <p:nvSpPr>
            <p:cNvPr id="12704" name="Google Shape;12704;p207"/>
            <p:cNvSpPr/>
            <p:nvPr/>
          </p:nvSpPr>
          <p:spPr>
            <a:xfrm>
              <a:off x="2077356" y="5561819"/>
              <a:ext cx="1198800" cy="195072"/>
            </a:xfrm>
            <a:prstGeom prst="homePlate">
              <a:avLst>
                <a:gd fmla="val 57813"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720">
                <a:solidFill>
                  <a:srgbClr val="FFFFFF"/>
                </a:solidFill>
                <a:latin typeface="Calibri"/>
                <a:ea typeface="Calibri"/>
                <a:cs typeface="Calibri"/>
                <a:sym typeface="Calibri"/>
              </a:endParaRPr>
            </a:p>
          </p:txBody>
        </p:sp>
        <p:sp>
          <p:nvSpPr>
            <p:cNvPr id="12705" name="Google Shape;12705;p207"/>
            <p:cNvSpPr txBox="1"/>
            <p:nvPr/>
          </p:nvSpPr>
          <p:spPr>
            <a:xfrm>
              <a:off x="2430105" y="5565125"/>
              <a:ext cx="493303" cy="2311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100"/>
                <a:buFont typeface="Calibri"/>
                <a:buNone/>
              </a:pPr>
              <a:r>
                <a:rPr lang="pt-BR" sz="1100">
                  <a:solidFill>
                    <a:srgbClr val="FFFFFF"/>
                  </a:solidFill>
                  <a:latin typeface="Calibri"/>
                  <a:ea typeface="Calibri"/>
                  <a:cs typeface="Calibri"/>
                  <a:sym typeface="Calibri"/>
                </a:rPr>
                <a:t>TIS</a:t>
              </a:r>
              <a:endParaRPr b="0" i="0" sz="1100" u="none" cap="none" strike="noStrike">
                <a:solidFill>
                  <a:srgbClr val="FFFFFF"/>
                </a:solidFill>
                <a:latin typeface="Calibri"/>
                <a:ea typeface="Calibri"/>
                <a:cs typeface="Calibri"/>
                <a:sym typeface="Calibri"/>
              </a:endParaRPr>
            </a:p>
          </p:txBody>
        </p:sp>
        <p:sp>
          <p:nvSpPr>
            <p:cNvPr id="12706" name="Google Shape;12706;p207"/>
            <p:cNvSpPr/>
            <p:nvPr/>
          </p:nvSpPr>
          <p:spPr>
            <a:xfrm>
              <a:off x="730956" y="5841854"/>
              <a:ext cx="2545200" cy="195072"/>
            </a:xfrm>
            <a:prstGeom prst="homePlate">
              <a:avLst>
                <a:gd fmla="val 57813"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Calibri"/>
                <a:ea typeface="Calibri"/>
                <a:cs typeface="Calibri"/>
                <a:sym typeface="Calibri"/>
              </a:endParaRPr>
            </a:p>
          </p:txBody>
        </p:sp>
        <p:sp>
          <p:nvSpPr>
            <p:cNvPr id="12707" name="Google Shape;12707;p207"/>
            <p:cNvSpPr txBox="1"/>
            <p:nvPr/>
          </p:nvSpPr>
          <p:spPr>
            <a:xfrm>
              <a:off x="1810234" y="5841350"/>
              <a:ext cx="386644" cy="2311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100"/>
                <a:buFont typeface="Calibri"/>
                <a:buNone/>
              </a:pPr>
              <a:r>
                <a:rPr b="0" i="0" lang="pt-BR" sz="1100" u="none" cap="none" strike="noStrike">
                  <a:solidFill>
                    <a:srgbClr val="FFFFFF"/>
                  </a:solidFill>
                  <a:latin typeface="Calibri"/>
                  <a:ea typeface="Calibri"/>
                  <a:cs typeface="Calibri"/>
                  <a:sym typeface="Calibri"/>
                </a:rPr>
                <a:t>Ecu</a:t>
              </a:r>
              <a:endParaRPr b="0" i="0" sz="1100" u="none" cap="none" strike="noStrike">
                <a:solidFill>
                  <a:srgbClr val="FFFFFF"/>
                </a:solidFill>
                <a:latin typeface="Calibri"/>
                <a:ea typeface="Calibri"/>
                <a:cs typeface="Calibri"/>
                <a:sym typeface="Calibri"/>
              </a:endParaRPr>
            </a:p>
          </p:txBody>
        </p:sp>
      </p:grpSp>
      <p:sp>
        <p:nvSpPr>
          <p:cNvPr id="12708" name="Google Shape;12708;p207"/>
          <p:cNvSpPr txBox="1"/>
          <p:nvPr/>
        </p:nvSpPr>
        <p:spPr>
          <a:xfrm>
            <a:off x="769056" y="1214582"/>
            <a:ext cx="2698044" cy="319446"/>
          </a:xfrm>
          <a:prstGeom prst="rect">
            <a:avLst/>
          </a:prstGeom>
          <a:solidFill>
            <a:schemeClr val="dk1"/>
          </a:solid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lt1"/>
              </a:buClr>
              <a:buSzPts val="1800"/>
              <a:buFont typeface="Calibri"/>
              <a:buNone/>
            </a:pPr>
            <a:r>
              <a:rPr b="1" i="0" lang="pt-BR" sz="1800" u="none" cap="none" strike="noStrike">
                <a:solidFill>
                  <a:schemeClr val="lt1"/>
                </a:solidFill>
                <a:latin typeface="Calibri"/>
                <a:ea typeface="Calibri"/>
                <a:cs typeface="Calibri"/>
                <a:sym typeface="Calibri"/>
              </a:rPr>
              <a:t>N=283</a:t>
            </a:r>
            <a:endParaRPr/>
          </a:p>
        </p:txBody>
      </p:sp>
      <p:sp>
        <p:nvSpPr>
          <p:cNvPr id="12709" name="Google Shape;12709;p207"/>
          <p:cNvSpPr txBox="1"/>
          <p:nvPr/>
        </p:nvSpPr>
        <p:spPr>
          <a:xfrm>
            <a:off x="3657597" y="1313178"/>
            <a:ext cx="3647152" cy="28931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lt2"/>
              </a:buClr>
              <a:buSzPts val="1600"/>
              <a:buFont typeface="Lustria"/>
              <a:buNone/>
            </a:pPr>
            <a:r>
              <a:rPr b="1" i="0" lang="pt-BR" sz="1600" u="none" cap="none" strike="noStrike">
                <a:solidFill>
                  <a:schemeClr val="lt2"/>
                </a:solidFill>
                <a:latin typeface="Lustria"/>
                <a:ea typeface="Lustria"/>
                <a:cs typeface="Lustria"/>
                <a:sym typeface="Lustria"/>
              </a:rPr>
              <a:t>Painel B. </a:t>
            </a:r>
            <a:r>
              <a:rPr b="0" i="0" lang="pt-BR" sz="1600" u="none" cap="none" strike="noStrike">
                <a:solidFill>
                  <a:schemeClr val="lt2"/>
                </a:solidFill>
                <a:latin typeface="Lustria"/>
                <a:ea typeface="Lustria"/>
                <a:cs typeface="Lustria"/>
                <a:sym typeface="Lustria"/>
              </a:rPr>
              <a:t>Resultado de interesse</a:t>
            </a:r>
            <a:endParaRPr b="1" i="0" sz="1600" u="none" cap="none" strike="noStrike">
              <a:solidFill>
                <a:schemeClr val="lt2"/>
              </a:solidFill>
              <a:latin typeface="Lustria"/>
              <a:ea typeface="Lustria"/>
              <a:cs typeface="Lustria"/>
              <a:sym typeface="Lustria"/>
            </a:endParaRPr>
          </a:p>
        </p:txBody>
      </p:sp>
      <p:graphicFrame>
        <p:nvGraphicFramePr>
          <p:cNvPr id="12710" name="Google Shape;12710;p207"/>
          <p:cNvGraphicFramePr/>
          <p:nvPr/>
        </p:nvGraphicFramePr>
        <p:xfrm>
          <a:off x="3737179" y="1614653"/>
          <a:ext cx="3000000" cy="3000000"/>
        </p:xfrm>
        <a:graphic>
          <a:graphicData uri="http://schemas.openxmlformats.org/drawingml/2006/table">
            <a:tbl>
              <a:tblPr bandRow="1" firstRow="1">
                <a:noFill/>
                <a:tableStyleId>{A0BF0AAD-81E2-4729-A6F2-3AC11B6F7D1A}</a:tableStyleId>
              </a:tblPr>
              <a:tblGrid>
                <a:gridCol w="3916100"/>
                <a:gridCol w="1446925"/>
                <a:gridCol w="1463750"/>
                <a:gridCol w="1475675"/>
              </a:tblGrid>
              <a:tr h="746200">
                <a:tc>
                  <a:txBody>
                    <a:bodyPr/>
                    <a:lstStyle/>
                    <a:p>
                      <a:pPr indent="0" lvl="0" marL="0" marR="0" rtl="0" algn="l">
                        <a:spcBef>
                          <a:spcPts val="0"/>
                        </a:spcBef>
                        <a:spcAft>
                          <a:spcPts val="0"/>
                        </a:spcAft>
                        <a:buNone/>
                      </a:pPr>
                      <a:r>
                        <a:rPr b="0" lang="pt-BR" sz="1100">
                          <a:latin typeface="Calibri"/>
                          <a:ea typeface="Calibri"/>
                          <a:cs typeface="Calibri"/>
                          <a:sym typeface="Calibri"/>
                        </a:rPr>
                        <a:t>Efetividade 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100">
                          <a:latin typeface="Calibri"/>
                          <a:ea typeface="Calibri"/>
                          <a:cs typeface="Calibri"/>
                          <a:sym typeface="Calibri"/>
                        </a:rPr>
                        <a:t>Cohort I</a:t>
                      </a:r>
                      <a:endParaRPr/>
                    </a:p>
                    <a:p>
                      <a:pPr indent="0" lvl="0" marL="0" marR="0" rtl="0" algn="ctr">
                        <a:spcBef>
                          <a:spcPts val="0"/>
                        </a:spcBef>
                        <a:spcAft>
                          <a:spcPts val="0"/>
                        </a:spcAft>
                        <a:buNone/>
                      </a:pPr>
                      <a:r>
                        <a:rPr b="0" lang="pt-BR" sz="1100">
                          <a:latin typeface="Calibri"/>
                          <a:ea typeface="Calibri"/>
                          <a:cs typeface="Calibri"/>
                          <a:sym typeface="Calibri"/>
                        </a:rPr>
                        <a:t>TIS antes de ecu, </a:t>
                      </a:r>
                      <a:br>
                        <a:rPr b="0" lang="pt-BR" sz="1100">
                          <a:latin typeface="Calibri"/>
                          <a:ea typeface="Calibri"/>
                          <a:cs typeface="Calibri"/>
                          <a:sym typeface="Calibri"/>
                        </a:rPr>
                      </a:br>
                      <a:r>
                        <a:rPr b="0" lang="pt-BR" sz="1100">
                          <a:latin typeface="Calibri"/>
                          <a:ea typeface="Calibri"/>
                          <a:cs typeface="Calibri"/>
                          <a:sym typeface="Calibri"/>
                        </a:rPr>
                        <a:t>sem sobreposição </a:t>
                      </a:r>
                      <a:r>
                        <a:rPr b="1" lang="pt-BR" sz="1100">
                          <a:latin typeface="Calibri"/>
                          <a:ea typeface="Calibri"/>
                          <a:cs typeface="Calibri"/>
                          <a:sym typeface="Calibri"/>
                        </a:rPr>
                        <a:t>(n=88)</a:t>
                      </a:r>
                      <a:endParaRPr/>
                    </a:p>
                  </a:txBody>
                  <a:tcPr marT="45725" marB="45725" marR="91450" marL="9145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100">
                          <a:latin typeface="Calibri"/>
                          <a:ea typeface="Calibri"/>
                          <a:cs typeface="Calibri"/>
                          <a:sym typeface="Calibri"/>
                        </a:rPr>
                        <a:t>Cohort II</a:t>
                      </a:r>
                      <a:endParaRPr/>
                    </a:p>
                    <a:p>
                      <a:pPr indent="0" lvl="0" marL="0" marR="0" rtl="0" algn="ctr">
                        <a:spcBef>
                          <a:spcPts val="0"/>
                        </a:spcBef>
                        <a:spcAft>
                          <a:spcPts val="0"/>
                        </a:spcAft>
                        <a:buNone/>
                      </a:pPr>
                      <a:r>
                        <a:rPr b="0" lang="pt-BR" sz="1100">
                          <a:latin typeface="Calibri"/>
                          <a:ea typeface="Calibri"/>
                          <a:cs typeface="Calibri"/>
                          <a:sym typeface="Calibri"/>
                        </a:rPr>
                        <a:t>TIS antes de ecu, </a:t>
                      </a:r>
                      <a:br>
                        <a:rPr b="0" lang="pt-BR" sz="1100">
                          <a:latin typeface="Calibri"/>
                          <a:ea typeface="Calibri"/>
                          <a:cs typeface="Calibri"/>
                          <a:sym typeface="Calibri"/>
                        </a:rPr>
                      </a:br>
                      <a:r>
                        <a:rPr b="0" lang="pt-BR" sz="1100">
                          <a:latin typeface="Calibri"/>
                          <a:ea typeface="Calibri"/>
                          <a:cs typeface="Calibri"/>
                          <a:sym typeface="Calibri"/>
                        </a:rPr>
                        <a:t>com sobreposição </a:t>
                      </a:r>
                      <a:r>
                        <a:rPr b="1" lang="pt-BR" sz="1100">
                          <a:latin typeface="Calibri"/>
                          <a:ea typeface="Calibri"/>
                          <a:cs typeface="Calibri"/>
                          <a:sym typeface="Calibri"/>
                        </a:rPr>
                        <a:t>(n=162)</a:t>
                      </a:r>
                      <a:endParaRPr/>
                    </a:p>
                  </a:txBody>
                  <a:tcPr marT="45725" marB="45725" marR="91450" marL="9145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100">
                          <a:latin typeface="Calibri"/>
                          <a:ea typeface="Calibri"/>
                          <a:cs typeface="Calibri"/>
                          <a:sym typeface="Calibri"/>
                        </a:rPr>
                        <a:t>Cohort III</a:t>
                      </a:r>
                      <a:endParaRPr/>
                    </a:p>
                    <a:p>
                      <a:pPr indent="0" lvl="0" marL="0" marR="0" rtl="0" algn="ctr">
                        <a:spcBef>
                          <a:spcPts val="0"/>
                        </a:spcBef>
                        <a:spcAft>
                          <a:spcPts val="0"/>
                        </a:spcAft>
                        <a:buNone/>
                      </a:pPr>
                      <a:r>
                        <a:rPr b="0" lang="pt-BR" sz="1100">
                          <a:latin typeface="Calibri"/>
                          <a:ea typeface="Calibri"/>
                          <a:cs typeface="Calibri"/>
                          <a:sym typeface="Calibri"/>
                        </a:rPr>
                        <a:t>ECU antes TIS, com sobreposição </a:t>
                      </a:r>
                      <a:r>
                        <a:rPr b="1" lang="pt-BR" sz="1100">
                          <a:latin typeface="Calibri"/>
                          <a:ea typeface="Calibri"/>
                          <a:cs typeface="Calibri"/>
                          <a:sym typeface="Calibri"/>
                        </a:rPr>
                        <a:t>(n=33)</a:t>
                      </a:r>
                      <a:endParaRPr/>
                    </a:p>
                  </a:txBody>
                  <a:tcPr marT="45725" marB="45725" marR="91450" marL="91450" anchor="ctr">
                    <a:lnL cap="flat" cmpd="sng" w="9525">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21775">
                <a:tc>
                  <a:txBody>
                    <a:bodyPr/>
                    <a:lstStyle/>
                    <a:p>
                      <a:pPr indent="0" lvl="0" marL="108000" marR="0" rtl="0" algn="l">
                        <a:lnSpc>
                          <a:spcPct val="85000"/>
                        </a:lnSpc>
                        <a:spcBef>
                          <a:spcPts val="0"/>
                        </a:spcBef>
                        <a:spcAft>
                          <a:spcPts val="0"/>
                        </a:spcAft>
                        <a:buNone/>
                      </a:pPr>
                      <a:r>
                        <a:rPr b="1" lang="pt-BR" sz="1100">
                          <a:solidFill>
                            <a:schemeClr val="lt1"/>
                          </a:solidFill>
                          <a:latin typeface="Calibri"/>
                          <a:ea typeface="Calibri"/>
                          <a:cs typeface="Calibri"/>
                          <a:sym typeface="Calibri"/>
                        </a:rPr>
                        <a:t>Hemoglobina (g/L)</a:t>
                      </a:r>
                      <a:r>
                        <a:rPr b="1" baseline="30000" lang="pt-BR" sz="1100">
                          <a:solidFill>
                            <a:schemeClr val="lt1"/>
                          </a:solidFill>
                          <a:latin typeface="Calibri"/>
                          <a:ea typeface="Calibri"/>
                          <a:cs typeface="Calibri"/>
                          <a:sym typeface="Calibri"/>
                        </a:rPr>
                        <a:t>a</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1100">
                          <a:solidFill>
                            <a:schemeClr val="lt1"/>
                          </a:solidFill>
                          <a:latin typeface="Calibri"/>
                          <a:ea typeface="Calibri"/>
                          <a:cs typeface="Calibri"/>
                          <a:sym typeface="Calibri"/>
                        </a:rPr>
                        <a:t>N=9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1100">
                          <a:solidFill>
                            <a:schemeClr val="lt1"/>
                          </a:solidFill>
                          <a:latin typeface="Calibri"/>
                          <a:ea typeface="Calibri"/>
                          <a:cs typeface="Calibri"/>
                          <a:sym typeface="Calibri"/>
                        </a:rPr>
                        <a:t>N=40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1100">
                          <a:solidFill>
                            <a:schemeClr val="lt1"/>
                          </a:solidFill>
                          <a:latin typeface="Calibri"/>
                          <a:ea typeface="Calibri"/>
                          <a:cs typeface="Calibri"/>
                          <a:sym typeface="Calibri"/>
                        </a:rPr>
                        <a:t>N=14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143725">
                <a:tc>
                  <a:txBody>
                    <a:bodyPr/>
                    <a:lstStyle/>
                    <a:p>
                      <a:pPr indent="0" lvl="0" marL="216000" marR="0" rtl="0" algn="l">
                        <a:lnSpc>
                          <a:spcPct val="85000"/>
                        </a:lnSpc>
                        <a:spcBef>
                          <a:spcPts val="0"/>
                        </a:spcBef>
                        <a:spcAft>
                          <a:spcPts val="0"/>
                        </a:spcAft>
                        <a:buNone/>
                      </a:pPr>
                      <a:r>
                        <a:rPr lang="pt-BR" sz="900">
                          <a:latin typeface="Calibri"/>
                          <a:ea typeface="Calibri"/>
                          <a:cs typeface="Calibri"/>
                          <a:sym typeface="Calibri"/>
                        </a:rPr>
                        <a:t>Média (DP) no basal</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90.7 (27.99)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86.1 (24.61)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85.3 (27.44)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43725">
                <a:tc>
                  <a:txBody>
                    <a:bodyPr/>
                    <a:lstStyle/>
                    <a:p>
                      <a:pPr indent="0" lvl="0" marL="216000" marR="0" rtl="0" algn="l">
                        <a:lnSpc>
                          <a:spcPct val="85000"/>
                        </a:lnSpc>
                        <a:spcBef>
                          <a:spcPts val="0"/>
                        </a:spcBef>
                        <a:spcAft>
                          <a:spcPts val="0"/>
                        </a:spcAft>
                        <a:buClr>
                          <a:schemeClr val="dk1"/>
                        </a:buClr>
                        <a:buSzPts val="900"/>
                        <a:buFont typeface="Calibri"/>
                        <a:buNone/>
                      </a:pPr>
                      <a:r>
                        <a:rPr lang="pt-BR" sz="900">
                          <a:latin typeface="Calibri"/>
                          <a:ea typeface="Calibri"/>
                          <a:cs typeface="Calibri"/>
                          <a:sym typeface="Calibri"/>
                        </a:rPr>
                        <a:t>Média (DP) no acompanhamento</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105.1 (19.27)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103.8 (19.12)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84.0 (17.55)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43725">
                <a:tc>
                  <a:txBody>
                    <a:bodyPr/>
                    <a:lstStyle/>
                    <a:p>
                      <a:pPr indent="0" lvl="0" marL="216000" marR="0" rtl="0" algn="l">
                        <a:lnSpc>
                          <a:spcPct val="85000"/>
                        </a:lnSpc>
                        <a:spcBef>
                          <a:spcPts val="0"/>
                        </a:spcBef>
                        <a:spcAft>
                          <a:spcPts val="0"/>
                        </a:spcAft>
                        <a:buNone/>
                      </a:pPr>
                      <a:r>
                        <a:rPr lang="pt-BR" sz="900">
                          <a:latin typeface="Calibri"/>
                          <a:ea typeface="Calibri"/>
                          <a:cs typeface="Calibri"/>
                          <a:sym typeface="Calibri"/>
                        </a:rPr>
                        <a:t>Alteração ajustada da média do basal até o último acompanhamento (EP)</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19.4 (6.29)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17.4 (2.95)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-2.5 (4.99)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21775">
                <a:tc>
                  <a:txBody>
                    <a:bodyPr/>
                    <a:lstStyle/>
                    <a:p>
                      <a:pPr indent="0" lvl="0" marL="108000" marR="0" rtl="0" algn="l">
                        <a:lnSpc>
                          <a:spcPct val="85000"/>
                        </a:lnSpc>
                        <a:spcBef>
                          <a:spcPts val="0"/>
                        </a:spcBef>
                        <a:spcAft>
                          <a:spcPts val="0"/>
                        </a:spcAft>
                        <a:buNone/>
                      </a:pPr>
                      <a:r>
                        <a:rPr b="1" lang="pt-BR" sz="1100">
                          <a:solidFill>
                            <a:schemeClr val="lt1"/>
                          </a:solidFill>
                          <a:latin typeface="Calibri"/>
                          <a:ea typeface="Calibri"/>
                          <a:cs typeface="Calibri"/>
                          <a:sym typeface="Calibri"/>
                        </a:rPr>
                        <a:t>Plaquetas (x10/L)</a:t>
                      </a:r>
                      <a:r>
                        <a:rPr b="1" baseline="30000" lang="pt-BR" sz="1100">
                          <a:solidFill>
                            <a:schemeClr val="lt1"/>
                          </a:solidFill>
                          <a:latin typeface="Calibri"/>
                          <a:ea typeface="Calibri"/>
                          <a:cs typeface="Calibri"/>
                          <a:sym typeface="Calibri"/>
                        </a:rPr>
                        <a:t>a</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N=42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N=13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143725">
                <a:tc>
                  <a:txBody>
                    <a:bodyPr/>
                    <a:lstStyle/>
                    <a:p>
                      <a:pPr indent="0" lvl="0" marL="216000" marR="0" rtl="0" algn="l">
                        <a:lnSpc>
                          <a:spcPct val="85000"/>
                        </a:lnSpc>
                        <a:spcBef>
                          <a:spcPts val="0"/>
                        </a:spcBef>
                        <a:spcAft>
                          <a:spcPts val="0"/>
                        </a:spcAft>
                        <a:buNone/>
                      </a:pPr>
                      <a:r>
                        <a:rPr lang="pt-BR" sz="900">
                          <a:latin typeface="Calibri"/>
                          <a:ea typeface="Calibri"/>
                          <a:cs typeface="Calibri"/>
                          <a:sym typeface="Calibri"/>
                        </a:rPr>
                        <a:t>Média (DP) no basal</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75.1 (90.27)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56.6 (64.79)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74.3 (93.73)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43725">
                <a:tc>
                  <a:txBody>
                    <a:bodyPr/>
                    <a:lstStyle/>
                    <a:p>
                      <a:pPr indent="0" lvl="0" marL="216000" marR="0" rtl="0" algn="l">
                        <a:lnSpc>
                          <a:spcPct val="85000"/>
                        </a:lnSpc>
                        <a:spcBef>
                          <a:spcPts val="0"/>
                        </a:spcBef>
                        <a:spcAft>
                          <a:spcPts val="0"/>
                        </a:spcAft>
                        <a:buClr>
                          <a:schemeClr val="dk1"/>
                        </a:buClr>
                        <a:buSzPts val="900"/>
                        <a:buFont typeface="Calibri"/>
                        <a:buNone/>
                      </a:pPr>
                      <a:r>
                        <a:rPr lang="pt-BR" sz="900">
                          <a:latin typeface="Calibri"/>
                          <a:ea typeface="Calibri"/>
                          <a:cs typeface="Calibri"/>
                          <a:sym typeface="Calibri"/>
                        </a:rPr>
                        <a:t>Média (DP) no acompanhamento</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124.4 (83.77)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135.0 (79.70)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113.0 (137.16)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43725">
                <a:tc>
                  <a:txBody>
                    <a:bodyPr/>
                    <a:lstStyle/>
                    <a:p>
                      <a:pPr indent="0" lvl="0" marL="216000" marR="0" rtl="0" algn="l">
                        <a:lnSpc>
                          <a:spcPct val="85000"/>
                        </a:lnSpc>
                        <a:spcBef>
                          <a:spcPts val="0"/>
                        </a:spcBef>
                        <a:spcAft>
                          <a:spcPts val="0"/>
                        </a:spcAft>
                        <a:buNone/>
                      </a:pPr>
                      <a:r>
                        <a:rPr lang="pt-BR" sz="900">
                          <a:latin typeface="Calibri"/>
                          <a:ea typeface="Calibri"/>
                          <a:cs typeface="Calibri"/>
                          <a:sym typeface="Calibri"/>
                        </a:rPr>
                        <a:t>Alteração ajustada da média do basal até o último acompanhamento (EP)</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58.3 (35.25)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75.3 (14.31)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47.1 (25.84)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21775">
                <a:tc>
                  <a:txBody>
                    <a:bodyPr/>
                    <a:lstStyle/>
                    <a:p>
                      <a:pPr indent="0" lvl="0" marL="108000" marR="0" rtl="0" algn="l">
                        <a:lnSpc>
                          <a:spcPct val="85000"/>
                        </a:lnSpc>
                        <a:spcBef>
                          <a:spcPts val="0"/>
                        </a:spcBef>
                        <a:spcAft>
                          <a:spcPts val="0"/>
                        </a:spcAft>
                        <a:buNone/>
                      </a:pPr>
                      <a:r>
                        <a:rPr b="1" lang="pt-BR" sz="1100">
                          <a:solidFill>
                            <a:schemeClr val="lt1"/>
                          </a:solidFill>
                          <a:latin typeface="Calibri"/>
                          <a:ea typeface="Calibri"/>
                          <a:cs typeface="Calibri"/>
                          <a:sym typeface="Calibri"/>
                        </a:rPr>
                        <a:t>Neutrófilos absolutos (x10/L)</a:t>
                      </a:r>
                      <a:r>
                        <a:rPr b="1" baseline="30000" lang="pt-BR" sz="1100">
                          <a:solidFill>
                            <a:schemeClr val="lt1"/>
                          </a:solidFill>
                          <a:latin typeface="Calibri"/>
                          <a:ea typeface="Calibri"/>
                          <a:cs typeface="Calibri"/>
                          <a:sym typeface="Calibri"/>
                        </a:rPr>
                        <a:t>a</a:t>
                      </a:r>
                      <a:endParaRPr b="1" sz="1100">
                        <a:solidFill>
                          <a:schemeClr val="lt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N=32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N=11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143725">
                <a:tc>
                  <a:txBody>
                    <a:bodyPr/>
                    <a:lstStyle/>
                    <a:p>
                      <a:pPr indent="0" lvl="0" marL="216000" marR="0" rtl="0" algn="l">
                        <a:lnSpc>
                          <a:spcPct val="85000"/>
                        </a:lnSpc>
                        <a:spcBef>
                          <a:spcPts val="0"/>
                        </a:spcBef>
                        <a:spcAft>
                          <a:spcPts val="0"/>
                        </a:spcAft>
                        <a:buNone/>
                      </a:pPr>
                      <a:r>
                        <a:rPr lang="pt-BR" sz="900">
                          <a:latin typeface="Calibri"/>
                          <a:ea typeface="Calibri"/>
                          <a:cs typeface="Calibri"/>
                          <a:sym typeface="Calibri"/>
                        </a:rPr>
                        <a:t>Média (DP) no basal</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1.9 (2.85)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1.1 (0.68)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0.9 (0.50)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43725">
                <a:tc>
                  <a:txBody>
                    <a:bodyPr/>
                    <a:lstStyle/>
                    <a:p>
                      <a:pPr indent="0" lvl="0" marL="216000" marR="0" rtl="0" algn="l">
                        <a:lnSpc>
                          <a:spcPct val="85000"/>
                        </a:lnSpc>
                        <a:spcBef>
                          <a:spcPts val="0"/>
                        </a:spcBef>
                        <a:spcAft>
                          <a:spcPts val="0"/>
                        </a:spcAft>
                        <a:buClr>
                          <a:schemeClr val="dk1"/>
                        </a:buClr>
                        <a:buSzPts val="900"/>
                        <a:buFont typeface="Calibri"/>
                        <a:buNone/>
                      </a:pPr>
                      <a:r>
                        <a:rPr lang="pt-BR" sz="900">
                          <a:latin typeface="Calibri"/>
                          <a:ea typeface="Calibri"/>
                          <a:cs typeface="Calibri"/>
                          <a:sym typeface="Calibri"/>
                        </a:rPr>
                        <a:t>Média (DP) no acompanhamento</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2.6 (1.05)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2.1 (1.79)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1.3 (0.67)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43725">
                <a:tc>
                  <a:txBody>
                    <a:bodyPr/>
                    <a:lstStyle/>
                    <a:p>
                      <a:pPr indent="0" lvl="0" marL="216000" marR="0" rtl="0" algn="l">
                        <a:lnSpc>
                          <a:spcPct val="85000"/>
                        </a:lnSpc>
                        <a:spcBef>
                          <a:spcPts val="0"/>
                        </a:spcBef>
                        <a:spcAft>
                          <a:spcPts val="0"/>
                        </a:spcAft>
                        <a:buNone/>
                      </a:pPr>
                      <a:r>
                        <a:rPr lang="pt-BR" sz="900">
                          <a:latin typeface="Calibri"/>
                          <a:ea typeface="Calibri"/>
                          <a:cs typeface="Calibri"/>
                          <a:sym typeface="Calibri"/>
                        </a:rPr>
                        <a:t>Alteração ajustada da média do basal até o último acompanhamento (EP)</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1.2 (0.58)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1.0 (0.26)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0.1 (0.50)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21775">
                <a:tc>
                  <a:txBody>
                    <a:bodyPr/>
                    <a:lstStyle/>
                    <a:p>
                      <a:pPr indent="0" lvl="0" marL="108000" marR="0" rtl="0" algn="l">
                        <a:lnSpc>
                          <a:spcPct val="85000"/>
                        </a:lnSpc>
                        <a:spcBef>
                          <a:spcPts val="0"/>
                        </a:spcBef>
                        <a:spcAft>
                          <a:spcPts val="0"/>
                        </a:spcAft>
                        <a:buNone/>
                      </a:pPr>
                      <a:r>
                        <a:rPr b="1" lang="pt-BR" sz="1100">
                          <a:solidFill>
                            <a:schemeClr val="lt1"/>
                          </a:solidFill>
                          <a:latin typeface="Calibri"/>
                          <a:ea typeface="Calibri"/>
                          <a:cs typeface="Calibri"/>
                          <a:sym typeface="Calibri"/>
                        </a:rPr>
                        <a:t>Reticulócitos absolutos (x10/L)</a:t>
                      </a:r>
                      <a:r>
                        <a:rPr b="1" baseline="30000" lang="pt-BR" sz="1100">
                          <a:solidFill>
                            <a:schemeClr val="lt1"/>
                          </a:solidFill>
                          <a:latin typeface="Calibri"/>
                          <a:ea typeface="Calibri"/>
                          <a:cs typeface="Calibri"/>
                          <a:sym typeface="Calibri"/>
                        </a:rPr>
                        <a:t>a</a:t>
                      </a:r>
                      <a:endParaRPr b="1" sz="1100">
                        <a:solidFill>
                          <a:schemeClr val="lt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N=17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143725">
                <a:tc>
                  <a:txBody>
                    <a:bodyPr/>
                    <a:lstStyle/>
                    <a:p>
                      <a:pPr indent="0" lvl="0" marL="216000" marR="0" rtl="0" algn="l">
                        <a:lnSpc>
                          <a:spcPct val="85000"/>
                        </a:lnSpc>
                        <a:spcBef>
                          <a:spcPts val="0"/>
                        </a:spcBef>
                        <a:spcAft>
                          <a:spcPts val="0"/>
                        </a:spcAft>
                        <a:buNone/>
                      </a:pPr>
                      <a:r>
                        <a:rPr lang="pt-BR" sz="900">
                          <a:latin typeface="Calibri"/>
                          <a:ea typeface="Calibri"/>
                          <a:cs typeface="Calibri"/>
                          <a:sym typeface="Calibri"/>
                        </a:rPr>
                        <a:t>Média (DP) no basal</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34.0 (2.83)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75.2 (50.70)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85.2 (26.30)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43725">
                <a:tc>
                  <a:txBody>
                    <a:bodyPr/>
                    <a:lstStyle/>
                    <a:p>
                      <a:pPr indent="0" lvl="0" marL="216000" marR="0" rtl="0" algn="l">
                        <a:lnSpc>
                          <a:spcPct val="85000"/>
                        </a:lnSpc>
                        <a:spcBef>
                          <a:spcPts val="0"/>
                        </a:spcBef>
                        <a:spcAft>
                          <a:spcPts val="0"/>
                        </a:spcAft>
                        <a:buClr>
                          <a:schemeClr val="dk1"/>
                        </a:buClr>
                        <a:buSzPts val="900"/>
                        <a:buFont typeface="Calibri"/>
                        <a:buNone/>
                      </a:pPr>
                      <a:r>
                        <a:rPr lang="pt-BR" sz="900">
                          <a:latin typeface="Calibri"/>
                          <a:ea typeface="Calibri"/>
                          <a:cs typeface="Calibri"/>
                          <a:sym typeface="Calibri"/>
                        </a:rPr>
                        <a:t>Média (DP) no acompanhamento</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109.5 (47.38)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99.5 (47.72)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100.2 (108.97)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43725">
                <a:tc>
                  <a:txBody>
                    <a:bodyPr/>
                    <a:lstStyle/>
                    <a:p>
                      <a:pPr indent="0" lvl="0" marL="216000" marR="0" rtl="0" algn="l">
                        <a:lnSpc>
                          <a:spcPct val="85000"/>
                        </a:lnSpc>
                        <a:spcBef>
                          <a:spcPts val="0"/>
                        </a:spcBef>
                        <a:spcAft>
                          <a:spcPts val="0"/>
                        </a:spcAft>
                        <a:buNone/>
                      </a:pPr>
                      <a:r>
                        <a:rPr lang="pt-BR" sz="900">
                          <a:latin typeface="Calibri"/>
                          <a:ea typeface="Calibri"/>
                          <a:cs typeface="Calibri"/>
                          <a:sym typeface="Calibri"/>
                        </a:rPr>
                        <a:t>Alteração ajustada da média do basal até o último acompanhamento (EP)</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-640.2 (627.42)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24.8 (10.66)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-16.6 (19.69)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93700">
                <a:tc>
                  <a:txBody>
                    <a:bodyPr/>
                    <a:lstStyle/>
                    <a:p>
                      <a:pPr indent="0" lvl="0" marL="108000" marR="0" rtl="0" algn="l">
                        <a:lnSpc>
                          <a:spcPct val="100000"/>
                        </a:lnSpc>
                        <a:spcBef>
                          <a:spcPts val="0"/>
                        </a:spcBef>
                        <a:spcAft>
                          <a:spcPts val="0"/>
                        </a:spcAft>
                        <a:buNone/>
                      </a:pPr>
                      <a:r>
                        <a:rPr b="1" lang="pt-BR" sz="1100">
                          <a:solidFill>
                            <a:schemeClr val="lt1"/>
                          </a:solidFill>
                          <a:latin typeface="Calibri"/>
                          <a:ea typeface="Calibri"/>
                          <a:cs typeface="Calibri"/>
                          <a:sym typeface="Calibri"/>
                        </a:rPr>
                        <a:t>Transfusões de glóbulos vermelhos entre o basal e o último acompanhamento</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N=15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N=151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85000"/>
                        </a:lnSpc>
                        <a:spcBef>
                          <a:spcPts val="0"/>
                        </a:spcBef>
                        <a:spcAft>
                          <a:spcPts val="0"/>
                        </a:spcAft>
                        <a:buNone/>
                      </a:pPr>
                      <a:r>
                        <a:rPr b="1" lang="pt-BR" sz="900">
                          <a:solidFill>
                            <a:schemeClr val="lt1"/>
                          </a:solidFill>
                          <a:latin typeface="Calibri"/>
                          <a:ea typeface="Calibri"/>
                          <a:cs typeface="Calibri"/>
                          <a:sym typeface="Calibri"/>
                        </a:rPr>
                        <a:t>N=30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143725">
                <a:tc>
                  <a:txBody>
                    <a:bodyPr/>
                    <a:lstStyle/>
                    <a:p>
                      <a:pPr indent="0" lvl="0" marL="216000" marR="0" rtl="0" algn="l">
                        <a:lnSpc>
                          <a:spcPct val="85000"/>
                        </a:lnSpc>
                        <a:spcBef>
                          <a:spcPts val="0"/>
                        </a:spcBef>
                        <a:spcAft>
                          <a:spcPts val="0"/>
                        </a:spcAft>
                        <a:buNone/>
                      </a:pPr>
                      <a:r>
                        <a:rPr lang="pt-BR" sz="900">
                          <a:latin typeface="Calibri"/>
                          <a:ea typeface="Calibri"/>
                          <a:cs typeface="Calibri"/>
                          <a:sym typeface="Calibri"/>
                        </a:rPr>
                        <a:t>Número (%) de pacientes recebendo transfusões</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9 (60.0)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103 (68.2)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26 (86.7)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43725">
                <a:tc>
                  <a:txBody>
                    <a:bodyPr/>
                    <a:lstStyle/>
                    <a:p>
                      <a:pPr indent="0" lvl="0" marL="216000" marR="0" rtl="0" algn="l">
                        <a:lnSpc>
                          <a:spcPct val="85000"/>
                        </a:lnSpc>
                        <a:spcBef>
                          <a:spcPts val="0"/>
                        </a:spcBef>
                        <a:spcAft>
                          <a:spcPts val="0"/>
                        </a:spcAft>
                        <a:buNone/>
                      </a:pPr>
                      <a:r>
                        <a:rPr lang="pt-BR" sz="900">
                          <a:latin typeface="Calibri"/>
                          <a:ea typeface="Calibri"/>
                          <a:cs typeface="Calibri"/>
                          <a:sym typeface="Calibri"/>
                        </a:rPr>
                        <a:t>Paciente-anos de acompanhamento</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NR</a:t>
                      </a:r>
                      <a:r>
                        <a:rPr baseline="30000" lang="pt-BR" sz="900">
                          <a:latin typeface="Calibri"/>
                          <a:ea typeface="Calibri"/>
                          <a:cs typeface="Calibri"/>
                          <a:sym typeface="Calibri"/>
                        </a:rPr>
                        <a:t>b</a:t>
                      </a:r>
                      <a:endParaRPr baseline="30000" sz="900">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1171.2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86.9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43725">
                <a:tc>
                  <a:txBody>
                    <a:bodyPr/>
                    <a:lstStyle/>
                    <a:p>
                      <a:pPr indent="0" lvl="0" marL="216000" marR="0" rtl="0" algn="l">
                        <a:lnSpc>
                          <a:spcPct val="85000"/>
                        </a:lnSpc>
                        <a:spcBef>
                          <a:spcPts val="0"/>
                        </a:spcBef>
                        <a:spcAft>
                          <a:spcPts val="0"/>
                        </a:spcAft>
                        <a:buNone/>
                      </a:pPr>
                      <a:r>
                        <a:rPr lang="pt-BR" sz="900">
                          <a:latin typeface="Calibri"/>
                          <a:ea typeface="Calibri"/>
                          <a:cs typeface="Calibri"/>
                          <a:sym typeface="Calibri"/>
                        </a:rPr>
                        <a:t>Taxa de transfusões por paciente-anos (95% IC)</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NR</a:t>
                      </a:r>
                      <a:r>
                        <a:rPr baseline="30000" lang="pt-BR" sz="900">
                          <a:latin typeface="Calibri"/>
                          <a:ea typeface="Calibri"/>
                          <a:cs typeface="Calibri"/>
                          <a:sym typeface="Calibri"/>
                        </a:rPr>
                        <a:t>a,b</a:t>
                      </a:r>
                      <a:endParaRPr baseline="30000" sz="900">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2.8 (2.7, 2.9)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900">
                          <a:latin typeface="Calibri"/>
                          <a:ea typeface="Calibri"/>
                          <a:cs typeface="Calibri"/>
                          <a:sym typeface="Calibri"/>
                        </a:rPr>
                        <a:t>7.2 (6.7, 7.8)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r>
              <a:tr h="143725">
                <a:tc gridSpan="4">
                  <a:txBody>
                    <a:bodyPr/>
                    <a:lstStyle/>
                    <a:p>
                      <a:pPr indent="0" lvl="0" marL="108000" marR="0" rtl="0" algn="l">
                        <a:lnSpc>
                          <a:spcPct val="85000"/>
                        </a:lnSpc>
                        <a:spcBef>
                          <a:spcPts val="0"/>
                        </a:spcBef>
                        <a:spcAft>
                          <a:spcPts val="0"/>
                        </a:spcAft>
                        <a:buNone/>
                      </a:pPr>
                      <a:r>
                        <a:rPr lang="pt-BR" sz="800">
                          <a:solidFill>
                            <a:srgbClr val="7F7F7F"/>
                          </a:solidFill>
                          <a:latin typeface="Calibri"/>
                          <a:ea typeface="Calibri"/>
                          <a:cs typeface="Calibri"/>
                          <a:sym typeface="Calibri"/>
                        </a:rPr>
                        <a:t>IC, intervalo de confiança; ecu, eculizumabe; TIS, terapia imunossupressora; IST; NR, não reportado; DP, desvio padrão; EP, erro padrão</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hMerge="1"/>
                <a:tc hMerge="1"/>
              </a:tr>
              <a:tr h="143725">
                <a:tc gridSpan="4">
                  <a:txBody>
                    <a:bodyPr/>
                    <a:lstStyle/>
                    <a:p>
                      <a:pPr indent="0" lvl="0" marL="108000" marR="0" rtl="0" algn="l">
                        <a:lnSpc>
                          <a:spcPct val="85000"/>
                        </a:lnSpc>
                        <a:spcBef>
                          <a:spcPts val="0"/>
                        </a:spcBef>
                        <a:spcAft>
                          <a:spcPts val="0"/>
                        </a:spcAft>
                        <a:buNone/>
                      </a:pPr>
                      <a:r>
                        <a:rPr baseline="30000" lang="pt-BR" sz="800">
                          <a:solidFill>
                            <a:srgbClr val="7F7F7F"/>
                          </a:solidFill>
                          <a:latin typeface="Calibri"/>
                          <a:ea typeface="Calibri"/>
                          <a:cs typeface="Calibri"/>
                          <a:sym typeface="Calibri"/>
                        </a:rPr>
                        <a:t>a </a:t>
                      </a:r>
                      <a:r>
                        <a:rPr lang="pt-BR" sz="800">
                          <a:solidFill>
                            <a:srgbClr val="7F7F7F"/>
                          </a:solidFill>
                          <a:latin typeface="Calibri"/>
                          <a:ea typeface="Calibri"/>
                          <a:cs typeface="Calibri"/>
                          <a:sym typeface="Calibri"/>
                        </a:rPr>
                        <a:t>valores de P não apresentados devido o número limitado de pacientes</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hMerge="1"/>
                <a:tc hMerge="1"/>
              </a:tr>
              <a:tr h="143725">
                <a:tc gridSpan="4">
                  <a:txBody>
                    <a:bodyPr/>
                    <a:lstStyle/>
                    <a:p>
                      <a:pPr indent="0" lvl="0" marL="108000" marR="0" rtl="0" algn="l">
                        <a:lnSpc>
                          <a:spcPct val="85000"/>
                        </a:lnSpc>
                        <a:spcBef>
                          <a:spcPts val="0"/>
                        </a:spcBef>
                        <a:spcAft>
                          <a:spcPts val="0"/>
                        </a:spcAft>
                        <a:buNone/>
                      </a:pPr>
                      <a:r>
                        <a:rPr baseline="30000" lang="pt-BR" sz="800">
                          <a:solidFill>
                            <a:srgbClr val="7F7F7F"/>
                          </a:solidFill>
                          <a:latin typeface="Calibri"/>
                          <a:ea typeface="Calibri"/>
                          <a:cs typeface="Calibri"/>
                          <a:sym typeface="Calibri"/>
                        </a:rPr>
                        <a:t>b</a:t>
                      </a:r>
                      <a:r>
                        <a:rPr lang="pt-BR" sz="800">
                          <a:solidFill>
                            <a:srgbClr val="7F7F7F"/>
                          </a:solidFill>
                          <a:latin typeface="Calibri"/>
                          <a:ea typeface="Calibri"/>
                          <a:cs typeface="Calibri"/>
                          <a:sym typeface="Calibri"/>
                        </a:rPr>
                        <a:t> Taxa não calculada devido à duração do acompanhamento.</a:t>
                      </a:r>
                      <a:endParaRPr baseline="30000" sz="800">
                        <a:solidFill>
                          <a:srgbClr val="7F7F7F"/>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hMerge="1"/>
                <a:tc hMerge="1"/>
                <a:tc hMerge="1"/>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250"/>
                                  </p:stCondLst>
                                  <p:childTnLst>
                                    <p:set>
                                      <p:cBhvr>
                                        <p:cTn dur="1" fill="hold">
                                          <p:stCondLst>
                                            <p:cond delay="0"/>
                                          </p:stCondLst>
                                        </p:cTn>
                                        <p:tgtEl>
                                          <p:spTgt spid="12681"/>
                                        </p:tgtEl>
                                        <p:attrNameLst>
                                          <p:attrName>style.visibility</p:attrName>
                                        </p:attrNameLst>
                                      </p:cBhvr>
                                      <p:to>
                                        <p:strVal val="visible"/>
                                      </p:to>
                                    </p:set>
                                    <p:animEffect filter="fade" transition="in">
                                      <p:cBhvr>
                                        <p:cTn dur="500"/>
                                        <p:tgtEl>
                                          <p:spTgt spid="12681"/>
                                        </p:tgtEl>
                                      </p:cBhvr>
                                    </p:animEffect>
                                  </p:childTnLst>
                                </p:cTn>
                              </p:par>
                              <p:par>
                                <p:cTn fill="hold" nodeType="withEffect" presetClass="entr" presetID="10" presetSubtype="0">
                                  <p:stCondLst>
                                    <p:cond delay="0"/>
                                  </p:stCondLst>
                                  <p:childTnLst>
                                    <p:set>
                                      <p:cBhvr>
                                        <p:cTn dur="1" fill="hold">
                                          <p:stCondLst>
                                            <p:cond delay="0"/>
                                          </p:stCondLst>
                                        </p:cTn>
                                        <p:tgtEl>
                                          <p:spTgt spid="12708"/>
                                        </p:tgtEl>
                                        <p:attrNameLst>
                                          <p:attrName>style.visibility</p:attrName>
                                        </p:attrNameLst>
                                      </p:cBhvr>
                                      <p:to>
                                        <p:strVal val="visible"/>
                                      </p:to>
                                    </p:set>
                                    <p:animEffect filter="fade" transition="in">
                                      <p:cBhvr>
                                        <p:cTn dur="500"/>
                                        <p:tgtEl>
                                          <p:spTgt spid="12708"/>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12690"/>
                                        </p:tgtEl>
                                        <p:attrNameLst>
                                          <p:attrName>style.visibility</p:attrName>
                                        </p:attrNameLst>
                                      </p:cBhvr>
                                      <p:to>
                                        <p:strVal val="visible"/>
                                      </p:to>
                                    </p:set>
                                    <p:animEffect filter="fade" transition="in">
                                      <p:cBhvr>
                                        <p:cTn dur="500"/>
                                        <p:tgtEl>
                                          <p:spTgt spid="12690"/>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12699"/>
                                        </p:tgtEl>
                                        <p:attrNameLst>
                                          <p:attrName>style.visibility</p:attrName>
                                        </p:attrNameLst>
                                      </p:cBhvr>
                                      <p:to>
                                        <p:strVal val="visible"/>
                                      </p:to>
                                    </p:set>
                                    <p:animEffect filter="fade" transition="in">
                                      <p:cBhvr>
                                        <p:cTn dur="500"/>
                                        <p:tgtEl>
                                          <p:spTgt spid="12699"/>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2709"/>
                                        </p:tgtEl>
                                        <p:attrNameLst>
                                          <p:attrName>style.visibility</p:attrName>
                                        </p:attrNameLst>
                                      </p:cBhvr>
                                      <p:to>
                                        <p:strVal val="visible"/>
                                      </p:to>
                                    </p:set>
                                    <p:animEffect filter="fade" transition="in">
                                      <p:cBhvr>
                                        <p:cTn dur="500"/>
                                        <p:tgtEl>
                                          <p:spTgt spid="12709"/>
                                        </p:tgtEl>
                                      </p:cBhvr>
                                    </p:animEffect>
                                  </p:childTnLst>
                                </p:cTn>
                              </p:par>
                              <p:par>
                                <p:cTn fill="hold" nodeType="withEffect" presetClass="entr" presetID="2" presetSubtype="2">
                                  <p:stCondLst>
                                    <p:cond delay="0"/>
                                  </p:stCondLst>
                                  <p:childTnLst>
                                    <p:set>
                                      <p:cBhvr>
                                        <p:cTn dur="1" fill="hold">
                                          <p:stCondLst>
                                            <p:cond delay="0"/>
                                          </p:stCondLst>
                                        </p:cTn>
                                        <p:tgtEl>
                                          <p:spTgt spid="12680"/>
                                        </p:tgtEl>
                                        <p:attrNameLst>
                                          <p:attrName>style.visibility</p:attrName>
                                        </p:attrNameLst>
                                      </p:cBhvr>
                                      <p:to>
                                        <p:strVal val="visible"/>
                                      </p:to>
                                    </p:set>
                                    <p:anim calcmode="lin" valueType="num">
                                      <p:cBhvr additive="base">
                                        <p:cTn dur="500"/>
                                        <p:tgtEl>
                                          <p:spTgt spid="12680"/>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2710"/>
                                        </p:tgtEl>
                                        <p:attrNameLst>
                                          <p:attrName>style.visibility</p:attrName>
                                        </p:attrNameLst>
                                      </p:cBhvr>
                                      <p:to>
                                        <p:strVal val="visible"/>
                                      </p:to>
                                    </p:set>
                                    <p:animEffect filter="fade" transition="in">
                                      <p:cBhvr>
                                        <p:cTn dur="1000"/>
                                        <p:tgtEl>
                                          <p:spTgt spid="1271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15" name="Shape 12715"/>
        <p:cNvGrpSpPr/>
        <p:nvPr/>
      </p:nvGrpSpPr>
      <p:grpSpPr>
        <a:xfrm>
          <a:off x="0" y="0"/>
          <a:ext cx="0" cy="0"/>
          <a:chOff x="0" y="0"/>
          <a:chExt cx="0" cy="0"/>
        </a:xfrm>
      </p:grpSpPr>
      <p:pic>
        <p:nvPicPr>
          <p:cNvPr id="12716" name="Google Shape;12716;p208"/>
          <p:cNvPicPr preferRelativeResize="0"/>
          <p:nvPr/>
        </p:nvPicPr>
        <p:blipFill rotWithShape="1">
          <a:blip r:embed="rId3">
            <a:alphaModFix/>
          </a:blip>
          <a:srcRect b="0" l="0" r="0" t="0"/>
          <a:stretch/>
        </p:blipFill>
        <p:spPr>
          <a:xfrm>
            <a:off x="5410201" y="620364"/>
            <a:ext cx="5778500" cy="5617272"/>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2717" name="Google Shape;12717;p208"/>
          <p:cNvSpPr/>
          <p:nvPr/>
        </p:nvSpPr>
        <p:spPr>
          <a:xfrm>
            <a:off x="-200647" y="1728339"/>
            <a:ext cx="6601447" cy="105827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718" name="Google Shape;12718;p208"/>
          <p:cNvSpPr/>
          <p:nvPr/>
        </p:nvSpPr>
        <p:spPr>
          <a:xfrm>
            <a:off x="-200647" y="3066531"/>
            <a:ext cx="6601447" cy="105827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719" name="Google Shape;12719;p208"/>
          <p:cNvSpPr/>
          <p:nvPr/>
        </p:nvSpPr>
        <p:spPr>
          <a:xfrm>
            <a:off x="-200647" y="4404723"/>
            <a:ext cx="6601447" cy="105827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720" name="Google Shape;12720;p208"/>
          <p:cNvSpPr txBox="1"/>
          <p:nvPr/>
        </p:nvSpPr>
        <p:spPr>
          <a:xfrm>
            <a:off x="296269" y="385036"/>
            <a:ext cx="2733441"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Conclusões</a:t>
            </a:r>
            <a:r>
              <a:rPr b="1" baseline="30000" lang="pt-BR" sz="3600">
                <a:solidFill>
                  <a:schemeClr val="accent1"/>
                </a:solidFill>
                <a:latin typeface="Lustria"/>
                <a:ea typeface="Lustria"/>
                <a:cs typeface="Lustria"/>
                <a:sym typeface="Lustria"/>
              </a:rPr>
              <a:t>1</a:t>
            </a:r>
            <a:endParaRPr/>
          </a:p>
        </p:txBody>
      </p:sp>
      <p:sp>
        <p:nvSpPr>
          <p:cNvPr id="12721" name="Google Shape;12721;p20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AA = Anemia Aplástica; HPN = Hemoglobinúria Paroxística Noturna; TIS = Terapia imunossupressora</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Hill A. et al. Poster apresentado no European Haematology Association EHA 2019, Jun 15, 2019; 266734. Abstract  PS1117</a:t>
            </a:r>
            <a:endParaRPr/>
          </a:p>
        </p:txBody>
      </p:sp>
      <p:sp>
        <p:nvSpPr>
          <p:cNvPr id="12722" name="Google Shape;12722;p208"/>
          <p:cNvSpPr txBox="1"/>
          <p:nvPr/>
        </p:nvSpPr>
        <p:spPr>
          <a:xfrm>
            <a:off x="727923" y="1916843"/>
            <a:ext cx="5672877" cy="680356"/>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lang="pt-BR" sz="1800">
                <a:solidFill>
                  <a:schemeClr val="lt1"/>
                </a:solidFill>
                <a:latin typeface="Calibri"/>
                <a:ea typeface="Calibri"/>
                <a:cs typeface="Calibri"/>
                <a:sym typeface="Calibri"/>
              </a:rPr>
              <a:t>O uso de </a:t>
            </a:r>
            <a:r>
              <a:rPr b="1" lang="pt-BR" sz="1800">
                <a:solidFill>
                  <a:schemeClr val="lt1"/>
                </a:solidFill>
                <a:latin typeface="Calibri"/>
                <a:ea typeface="Calibri"/>
                <a:cs typeface="Calibri"/>
                <a:sym typeface="Calibri"/>
              </a:rPr>
              <a:t>TIS se mostrou efetivo </a:t>
            </a:r>
            <a:r>
              <a:rPr lang="pt-BR" sz="1800">
                <a:solidFill>
                  <a:schemeClr val="lt1"/>
                </a:solidFill>
                <a:latin typeface="Calibri"/>
                <a:ea typeface="Calibri"/>
                <a:cs typeface="Calibri"/>
                <a:sym typeface="Calibri"/>
              </a:rPr>
              <a:t>em pacientes com </a:t>
            </a:r>
            <a:r>
              <a:rPr b="1" lang="pt-BR" sz="1800">
                <a:solidFill>
                  <a:schemeClr val="lt1"/>
                </a:solidFill>
                <a:latin typeface="Calibri"/>
                <a:ea typeface="Calibri"/>
                <a:cs typeface="Calibri"/>
                <a:sym typeface="Calibri"/>
              </a:rPr>
              <a:t>AA e HPN</a:t>
            </a:r>
            <a:r>
              <a:rPr lang="pt-BR" sz="1800">
                <a:solidFill>
                  <a:schemeClr val="lt1"/>
                </a:solidFill>
                <a:latin typeface="Calibri"/>
                <a:ea typeface="Calibri"/>
                <a:cs typeface="Calibri"/>
                <a:sym typeface="Calibri"/>
              </a:rPr>
              <a:t>, a despeito do uso de eculizumabe</a:t>
            </a:r>
            <a:endParaRPr sz="1800">
              <a:solidFill>
                <a:schemeClr val="lt1"/>
              </a:solidFill>
              <a:latin typeface="Calibri"/>
              <a:ea typeface="Calibri"/>
              <a:cs typeface="Calibri"/>
              <a:sym typeface="Calibri"/>
            </a:endParaRPr>
          </a:p>
        </p:txBody>
      </p:sp>
      <p:sp>
        <p:nvSpPr>
          <p:cNvPr id="12723" name="Google Shape;12723;p208"/>
          <p:cNvSpPr txBox="1"/>
          <p:nvPr/>
        </p:nvSpPr>
        <p:spPr>
          <a:xfrm>
            <a:off x="727923" y="3272005"/>
            <a:ext cx="5368077" cy="680356"/>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b="1" lang="pt-BR" sz="1800">
                <a:solidFill>
                  <a:schemeClr val="lt1"/>
                </a:solidFill>
                <a:latin typeface="Calibri"/>
                <a:ea typeface="Calibri"/>
                <a:cs typeface="Calibri"/>
                <a:sym typeface="Calibri"/>
              </a:rPr>
              <a:t>Não houve diferença em desfechos </a:t>
            </a:r>
            <a:r>
              <a:rPr lang="pt-BR" sz="1800">
                <a:solidFill>
                  <a:schemeClr val="lt1"/>
                </a:solidFill>
                <a:latin typeface="Calibri"/>
                <a:ea typeface="Calibri"/>
                <a:cs typeface="Calibri"/>
                <a:sym typeface="Calibri"/>
              </a:rPr>
              <a:t>relacionados à sequência de tratamento</a:t>
            </a:r>
            <a:endParaRPr/>
          </a:p>
        </p:txBody>
      </p:sp>
      <p:sp>
        <p:nvSpPr>
          <p:cNvPr id="12724" name="Google Shape;12724;p208"/>
          <p:cNvSpPr txBox="1"/>
          <p:nvPr/>
        </p:nvSpPr>
        <p:spPr>
          <a:xfrm>
            <a:off x="727923" y="4468223"/>
            <a:ext cx="5164877" cy="929655"/>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lang="pt-BR" sz="1800">
                <a:solidFill>
                  <a:schemeClr val="lt1"/>
                </a:solidFill>
                <a:latin typeface="Calibri"/>
                <a:ea typeface="Calibri"/>
                <a:cs typeface="Calibri"/>
                <a:sym typeface="Calibri"/>
              </a:rPr>
              <a:t>Diferenças em necessidades transfusionais e níveis de hemoglobina entre as coortes </a:t>
            </a:r>
            <a:r>
              <a:rPr b="1" lang="pt-BR" sz="1800">
                <a:solidFill>
                  <a:schemeClr val="lt1"/>
                </a:solidFill>
                <a:latin typeface="Calibri"/>
                <a:ea typeface="Calibri"/>
                <a:cs typeface="Calibri"/>
                <a:sym typeface="Calibri"/>
              </a:rPr>
              <a:t>podem ser explicadas pela AA de base</a:t>
            </a:r>
            <a:endParaRPr/>
          </a:p>
        </p:txBody>
      </p:sp>
      <p:cxnSp>
        <p:nvCxnSpPr>
          <p:cNvPr id="12725" name="Google Shape;12725;p208"/>
          <p:cNvCxnSpPr/>
          <p:nvPr/>
        </p:nvCxnSpPr>
        <p:spPr>
          <a:xfrm>
            <a:off x="631174" y="1947933"/>
            <a:ext cx="0" cy="649266"/>
          </a:xfrm>
          <a:prstGeom prst="straightConnector1">
            <a:avLst/>
          </a:prstGeom>
          <a:noFill/>
          <a:ln cap="flat" cmpd="sng" w="12700">
            <a:solidFill>
              <a:schemeClr val="lt1"/>
            </a:solidFill>
            <a:prstDash val="solid"/>
            <a:miter lim="800000"/>
            <a:headEnd len="sm" w="sm" type="none"/>
            <a:tailEnd len="sm" w="sm" type="none"/>
          </a:ln>
        </p:spPr>
      </p:cxnSp>
      <p:cxnSp>
        <p:nvCxnSpPr>
          <p:cNvPr id="12726" name="Google Shape;12726;p208"/>
          <p:cNvCxnSpPr/>
          <p:nvPr/>
        </p:nvCxnSpPr>
        <p:spPr>
          <a:xfrm>
            <a:off x="631174" y="3272005"/>
            <a:ext cx="0" cy="649266"/>
          </a:xfrm>
          <a:prstGeom prst="straightConnector1">
            <a:avLst/>
          </a:prstGeom>
          <a:noFill/>
          <a:ln cap="flat" cmpd="sng" w="12700">
            <a:solidFill>
              <a:schemeClr val="lt1"/>
            </a:solidFill>
            <a:prstDash val="solid"/>
            <a:miter lim="800000"/>
            <a:headEnd len="sm" w="sm" type="none"/>
            <a:tailEnd len="sm" w="sm" type="none"/>
          </a:ln>
        </p:spPr>
      </p:cxnSp>
      <p:cxnSp>
        <p:nvCxnSpPr>
          <p:cNvPr id="12727" name="Google Shape;12727;p208"/>
          <p:cNvCxnSpPr/>
          <p:nvPr/>
        </p:nvCxnSpPr>
        <p:spPr>
          <a:xfrm>
            <a:off x="631174" y="4618205"/>
            <a:ext cx="0" cy="649266"/>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2717"/>
                                        </p:tgtEl>
                                        <p:attrNameLst>
                                          <p:attrName>style.visibility</p:attrName>
                                        </p:attrNameLst>
                                      </p:cBhvr>
                                      <p:to>
                                        <p:strVal val="visible"/>
                                      </p:to>
                                    </p:set>
                                    <p:anim calcmode="lin" valueType="num">
                                      <p:cBhvr additive="base">
                                        <p:cTn dur="500"/>
                                        <p:tgtEl>
                                          <p:spTgt spid="12717"/>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2722"/>
                                        </p:tgtEl>
                                        <p:attrNameLst>
                                          <p:attrName>style.visibility</p:attrName>
                                        </p:attrNameLst>
                                      </p:cBhvr>
                                      <p:to>
                                        <p:strVal val="visible"/>
                                      </p:to>
                                    </p:set>
                                    <p:animEffect filter="fade" transition="in">
                                      <p:cBhvr>
                                        <p:cTn dur="500"/>
                                        <p:tgtEl>
                                          <p:spTgt spid="12722"/>
                                        </p:tgtEl>
                                      </p:cBhvr>
                                    </p:animEffect>
                                  </p:childTnLst>
                                </p:cTn>
                              </p:par>
                              <p:par>
                                <p:cTn fill="hold" nodeType="withEffect" presetClass="entr" presetID="10" presetSubtype="0">
                                  <p:stCondLst>
                                    <p:cond delay="0"/>
                                  </p:stCondLst>
                                  <p:childTnLst>
                                    <p:set>
                                      <p:cBhvr>
                                        <p:cTn dur="1" fill="hold">
                                          <p:stCondLst>
                                            <p:cond delay="0"/>
                                          </p:stCondLst>
                                        </p:cTn>
                                        <p:tgtEl>
                                          <p:spTgt spid="12725"/>
                                        </p:tgtEl>
                                        <p:attrNameLst>
                                          <p:attrName>style.visibility</p:attrName>
                                        </p:attrNameLst>
                                      </p:cBhvr>
                                      <p:to>
                                        <p:strVal val="visible"/>
                                      </p:to>
                                    </p:set>
                                    <p:animEffect filter="fade" transition="in">
                                      <p:cBhvr>
                                        <p:cTn dur="500"/>
                                        <p:tgtEl>
                                          <p:spTgt spid="12725"/>
                                        </p:tgtEl>
                                      </p:cBhvr>
                                    </p:animEffect>
                                  </p:childTnLst>
                                </p:cTn>
                              </p:par>
                              <p:par>
                                <p:cTn fill="hold" nodeType="withEffect" presetClass="entr" presetID="2" presetSubtype="8">
                                  <p:stCondLst>
                                    <p:cond delay="250"/>
                                  </p:stCondLst>
                                  <p:childTnLst>
                                    <p:set>
                                      <p:cBhvr>
                                        <p:cTn dur="1" fill="hold">
                                          <p:stCondLst>
                                            <p:cond delay="0"/>
                                          </p:stCondLst>
                                        </p:cTn>
                                        <p:tgtEl>
                                          <p:spTgt spid="12718"/>
                                        </p:tgtEl>
                                        <p:attrNameLst>
                                          <p:attrName>style.visibility</p:attrName>
                                        </p:attrNameLst>
                                      </p:cBhvr>
                                      <p:to>
                                        <p:strVal val="visible"/>
                                      </p:to>
                                    </p:set>
                                    <p:anim calcmode="lin" valueType="num">
                                      <p:cBhvr additive="base">
                                        <p:cTn dur="500"/>
                                        <p:tgtEl>
                                          <p:spTgt spid="12718"/>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2723"/>
                                        </p:tgtEl>
                                        <p:attrNameLst>
                                          <p:attrName>style.visibility</p:attrName>
                                        </p:attrNameLst>
                                      </p:cBhvr>
                                      <p:to>
                                        <p:strVal val="visible"/>
                                      </p:to>
                                    </p:set>
                                    <p:animEffect filter="fade" transition="in">
                                      <p:cBhvr>
                                        <p:cTn dur="500"/>
                                        <p:tgtEl>
                                          <p:spTgt spid="12723"/>
                                        </p:tgtEl>
                                      </p:cBhvr>
                                    </p:animEffect>
                                  </p:childTnLst>
                                </p:cTn>
                              </p:par>
                              <p:par>
                                <p:cTn fill="hold" nodeType="withEffect" presetClass="entr" presetID="10" presetSubtype="0">
                                  <p:stCondLst>
                                    <p:cond delay="250"/>
                                  </p:stCondLst>
                                  <p:childTnLst>
                                    <p:set>
                                      <p:cBhvr>
                                        <p:cTn dur="1" fill="hold">
                                          <p:stCondLst>
                                            <p:cond delay="0"/>
                                          </p:stCondLst>
                                        </p:cTn>
                                        <p:tgtEl>
                                          <p:spTgt spid="12726"/>
                                        </p:tgtEl>
                                        <p:attrNameLst>
                                          <p:attrName>style.visibility</p:attrName>
                                        </p:attrNameLst>
                                      </p:cBhvr>
                                      <p:to>
                                        <p:strVal val="visible"/>
                                      </p:to>
                                    </p:set>
                                    <p:animEffect filter="fade" transition="in">
                                      <p:cBhvr>
                                        <p:cTn dur="500"/>
                                        <p:tgtEl>
                                          <p:spTgt spid="12726"/>
                                        </p:tgtEl>
                                      </p:cBhvr>
                                    </p:animEffect>
                                  </p:childTnLst>
                                </p:cTn>
                              </p:par>
                              <p:par>
                                <p:cTn fill="hold" nodeType="withEffect" presetClass="entr" presetID="2" presetSubtype="8">
                                  <p:stCondLst>
                                    <p:cond delay="500"/>
                                  </p:stCondLst>
                                  <p:childTnLst>
                                    <p:set>
                                      <p:cBhvr>
                                        <p:cTn dur="1" fill="hold">
                                          <p:stCondLst>
                                            <p:cond delay="0"/>
                                          </p:stCondLst>
                                        </p:cTn>
                                        <p:tgtEl>
                                          <p:spTgt spid="12719"/>
                                        </p:tgtEl>
                                        <p:attrNameLst>
                                          <p:attrName>style.visibility</p:attrName>
                                        </p:attrNameLst>
                                      </p:cBhvr>
                                      <p:to>
                                        <p:strVal val="visible"/>
                                      </p:to>
                                    </p:set>
                                    <p:anim calcmode="lin" valueType="num">
                                      <p:cBhvr additive="base">
                                        <p:cTn dur="500"/>
                                        <p:tgtEl>
                                          <p:spTgt spid="1271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2724"/>
                                        </p:tgtEl>
                                        <p:attrNameLst>
                                          <p:attrName>style.visibility</p:attrName>
                                        </p:attrNameLst>
                                      </p:cBhvr>
                                      <p:to>
                                        <p:strVal val="visible"/>
                                      </p:to>
                                    </p:set>
                                    <p:animEffect filter="fade" transition="in">
                                      <p:cBhvr>
                                        <p:cTn dur="500"/>
                                        <p:tgtEl>
                                          <p:spTgt spid="12724"/>
                                        </p:tgtEl>
                                      </p:cBhvr>
                                    </p:animEffect>
                                  </p:childTnLst>
                                </p:cTn>
                              </p:par>
                              <p:par>
                                <p:cTn fill="hold" nodeType="withEffect" presetClass="entr" presetID="10" presetSubtype="0">
                                  <p:stCondLst>
                                    <p:cond delay="250"/>
                                  </p:stCondLst>
                                  <p:childTnLst>
                                    <p:set>
                                      <p:cBhvr>
                                        <p:cTn dur="1" fill="hold">
                                          <p:stCondLst>
                                            <p:cond delay="0"/>
                                          </p:stCondLst>
                                        </p:cTn>
                                        <p:tgtEl>
                                          <p:spTgt spid="12727"/>
                                        </p:tgtEl>
                                        <p:attrNameLst>
                                          <p:attrName>style.visibility</p:attrName>
                                        </p:attrNameLst>
                                      </p:cBhvr>
                                      <p:to>
                                        <p:strVal val="visible"/>
                                      </p:to>
                                    </p:set>
                                    <p:animEffect filter="fade" transition="in">
                                      <p:cBhvr>
                                        <p:cTn dur="500"/>
                                        <p:tgtEl>
                                          <p:spTgt spid="1272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32" name="Shape 12732"/>
        <p:cNvGrpSpPr/>
        <p:nvPr/>
      </p:nvGrpSpPr>
      <p:grpSpPr>
        <a:xfrm>
          <a:off x="0" y="0"/>
          <a:ext cx="0" cy="0"/>
          <a:chOff x="0" y="0"/>
          <a:chExt cx="0" cy="0"/>
        </a:xfrm>
      </p:grpSpPr>
      <p:sp>
        <p:nvSpPr>
          <p:cNvPr id="12733" name="Google Shape;12733;p209"/>
          <p:cNvSpPr/>
          <p:nvPr/>
        </p:nvSpPr>
        <p:spPr>
          <a:xfrm flipH="1">
            <a:off x="407985" y="1840981"/>
            <a:ext cx="11479214" cy="432577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734" name="Google Shape;12734;p209"/>
          <p:cNvSpPr txBox="1"/>
          <p:nvPr/>
        </p:nvSpPr>
        <p:spPr>
          <a:xfrm>
            <a:off x="296269" y="385036"/>
            <a:ext cx="11705231" cy="1421928"/>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‘‘Tratamento concomitante da AA e HPN com imunossupressores e eculizumabe: experiência do </a:t>
            </a:r>
            <a:br>
              <a:rPr b="1" lang="pt-BR" sz="3600">
                <a:solidFill>
                  <a:schemeClr val="accent1"/>
                </a:solidFill>
                <a:latin typeface="Lustria"/>
                <a:ea typeface="Lustria"/>
                <a:cs typeface="Lustria"/>
                <a:sym typeface="Lustria"/>
              </a:rPr>
            </a:br>
            <a:r>
              <a:rPr b="1" lang="pt-BR" sz="3600">
                <a:solidFill>
                  <a:schemeClr val="accent1"/>
                </a:solidFill>
                <a:latin typeface="Lustria"/>
                <a:ea typeface="Lustria"/>
                <a:cs typeface="Lustria"/>
                <a:sym typeface="Lustria"/>
              </a:rPr>
              <a:t>Reino Unido (UK)’’</a:t>
            </a:r>
            <a:endParaRPr/>
          </a:p>
        </p:txBody>
      </p:sp>
      <p:sp>
        <p:nvSpPr>
          <p:cNvPr id="12735" name="Google Shape;12735;p20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AA = Anemia Aplástica; HPN = Hemoglobinúria Paroxística Noturna</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by Morag Griffin, Austin Kulasekararaj, Shreyans Gandhi, Talha Munir, Stephen Richards, Louise Arnold, Nana Benson-Quarm, Nicola Copeland, Isabel Duggins, Kathryn Riley, Peter Hillmen, Judith Marsh and Anita Hill </a:t>
            </a:r>
            <a:endParaRPr/>
          </a:p>
        </p:txBody>
      </p:sp>
      <p:sp>
        <p:nvSpPr>
          <p:cNvPr id="12736" name="Google Shape;12736;p209"/>
          <p:cNvSpPr/>
          <p:nvPr/>
        </p:nvSpPr>
        <p:spPr>
          <a:xfrm>
            <a:off x="6876870" y="4408438"/>
            <a:ext cx="5543729" cy="1615672"/>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2737" name="Google Shape;12737;p209"/>
          <p:cNvSpPr txBox="1"/>
          <p:nvPr/>
        </p:nvSpPr>
        <p:spPr>
          <a:xfrm>
            <a:off x="750232" y="2048087"/>
            <a:ext cx="10691535" cy="210519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312417"/>
              </a:buClr>
              <a:buSzPts val="1600"/>
              <a:buFont typeface="Calibri"/>
              <a:buNone/>
            </a:pPr>
            <a:r>
              <a:rPr b="0" i="0" lang="pt-BR" sz="1600" u="none" cap="none" strike="noStrike">
                <a:solidFill>
                  <a:srgbClr val="312417"/>
                </a:solidFill>
                <a:latin typeface="Calibri"/>
                <a:ea typeface="Calibri"/>
                <a:cs typeface="Calibri"/>
                <a:sym typeface="Calibri"/>
              </a:rPr>
              <a:t>Embora HPN ocorra em cerca de 40 – 60% dos pacientes com AA, </a:t>
            </a:r>
            <a:r>
              <a:rPr b="1" i="0" lang="pt-BR" sz="1600" u="none" cap="none" strike="noStrike">
                <a:solidFill>
                  <a:schemeClr val="lt2"/>
                </a:solidFill>
                <a:latin typeface="Lustria"/>
                <a:ea typeface="Lustria"/>
                <a:cs typeface="Lustria"/>
                <a:sym typeface="Lustria"/>
              </a:rPr>
              <a:t>o tratamento concomitante é incomum</a:t>
            </a:r>
            <a:r>
              <a:rPr b="0" i="0" lang="pt-BR" sz="1600" u="none" cap="none" strike="noStrike">
                <a:solidFill>
                  <a:srgbClr val="312417"/>
                </a:solidFill>
                <a:latin typeface="Calibri"/>
                <a:ea typeface="Calibri"/>
                <a:cs typeface="Calibri"/>
                <a:sym typeface="Calibri"/>
              </a:rPr>
              <a:t>, com preferência para tratar AA primeiro levando a maior risco de desenvolvimento de HPN clínico por expansão clonal.</a:t>
            </a:r>
            <a:endParaRPr/>
          </a:p>
          <a:p>
            <a:pPr indent="0" lvl="0" marL="0" marR="0" rtl="0" algn="l">
              <a:lnSpc>
                <a:spcPct val="90000"/>
              </a:lnSpc>
              <a:spcBef>
                <a:spcPts val="1200"/>
              </a:spcBef>
              <a:spcAft>
                <a:spcPts val="0"/>
              </a:spcAft>
              <a:buClr>
                <a:srgbClr val="312417"/>
              </a:buClr>
              <a:buSzPts val="1600"/>
              <a:buFont typeface="Calibri"/>
              <a:buNone/>
            </a:pPr>
            <a:r>
              <a:rPr b="0" i="0" lang="pt-BR" sz="1600" u="none" cap="none" strike="noStrike">
                <a:solidFill>
                  <a:srgbClr val="312417"/>
                </a:solidFill>
                <a:latin typeface="Calibri"/>
                <a:ea typeface="Calibri"/>
                <a:cs typeface="Calibri"/>
                <a:sym typeface="Calibri"/>
              </a:rPr>
              <a:t>Existem poucas publicações sobre o manejo destes pacientes – relatos de casos (únicos ou em séries pequenas). </a:t>
            </a:r>
            <a:endParaRPr/>
          </a:p>
          <a:p>
            <a:pPr indent="0" lvl="0" marL="0" marR="0" rtl="0" algn="l">
              <a:lnSpc>
                <a:spcPct val="90000"/>
              </a:lnSpc>
              <a:spcBef>
                <a:spcPts val="1200"/>
              </a:spcBef>
              <a:spcAft>
                <a:spcPts val="0"/>
              </a:spcAft>
              <a:buClr>
                <a:srgbClr val="312417"/>
              </a:buClr>
              <a:buSzPts val="1600"/>
              <a:buFont typeface="Calibri"/>
              <a:buNone/>
            </a:pPr>
            <a:r>
              <a:rPr b="0" i="0" lang="pt-BR" sz="1600" u="none" cap="none" strike="noStrike">
                <a:solidFill>
                  <a:srgbClr val="312417"/>
                </a:solidFill>
                <a:latin typeface="Calibri"/>
                <a:ea typeface="Calibri"/>
                <a:cs typeface="Calibri"/>
                <a:sym typeface="Calibri"/>
              </a:rPr>
              <a:t>Embora dados prospectivos de estudos clínicos sejam sempre preferíveis, nesta condição de coexistência de 2 doenças raras, é desafiador pelo pequeno número de pacientes.</a:t>
            </a:r>
            <a:endParaRPr/>
          </a:p>
          <a:p>
            <a:pPr indent="0" lvl="0" marL="0" marR="0" rtl="0" algn="l">
              <a:lnSpc>
                <a:spcPct val="90000"/>
              </a:lnSpc>
              <a:spcBef>
                <a:spcPts val="1200"/>
              </a:spcBef>
              <a:spcAft>
                <a:spcPts val="0"/>
              </a:spcAft>
              <a:buClr>
                <a:srgbClr val="312417"/>
              </a:buClr>
              <a:buSzPts val="1600"/>
              <a:buFont typeface="Calibri"/>
              <a:buNone/>
            </a:pPr>
            <a:r>
              <a:rPr b="0" i="0" lang="pt-BR" sz="1600" u="none" cap="none" strike="noStrike">
                <a:solidFill>
                  <a:srgbClr val="312417"/>
                </a:solidFill>
                <a:latin typeface="Calibri"/>
                <a:ea typeface="Calibri"/>
                <a:cs typeface="Calibri"/>
                <a:sym typeface="Calibri"/>
              </a:rPr>
              <a:t>Este é o </a:t>
            </a:r>
            <a:r>
              <a:rPr b="1" i="0" lang="pt-BR" sz="1600" u="none" cap="none" strike="noStrike">
                <a:solidFill>
                  <a:schemeClr val="lt2"/>
                </a:solidFill>
                <a:latin typeface="Lustria"/>
                <a:ea typeface="Lustria"/>
                <a:cs typeface="Lustria"/>
                <a:sym typeface="Lustria"/>
              </a:rPr>
              <a:t>maior relato de série de casos </a:t>
            </a:r>
            <a:r>
              <a:rPr b="0" i="0" lang="pt-BR" sz="1600" u="none" cap="none" strike="noStrike">
                <a:solidFill>
                  <a:srgbClr val="312417"/>
                </a:solidFill>
                <a:latin typeface="Calibri"/>
                <a:ea typeface="Calibri"/>
                <a:cs typeface="Calibri"/>
                <a:sym typeface="Calibri"/>
              </a:rPr>
              <a:t>de pacientes com AA e HPN tratados concomitantemente no </a:t>
            </a:r>
            <a:r>
              <a:rPr b="0" i="1" lang="pt-BR" sz="1600" u="none" cap="none" strike="noStrike">
                <a:solidFill>
                  <a:srgbClr val="312417"/>
                </a:solidFill>
                <a:latin typeface="Calibri"/>
                <a:ea typeface="Calibri"/>
                <a:cs typeface="Calibri"/>
                <a:sym typeface="Calibri"/>
              </a:rPr>
              <a:t>UK PNH National Service</a:t>
            </a:r>
            <a:r>
              <a:rPr b="0" i="0" lang="pt-BR" sz="1600" u="none" cap="none" strike="noStrike">
                <a:solidFill>
                  <a:srgbClr val="312417"/>
                </a:solidFill>
                <a:latin typeface="Calibri"/>
                <a:ea typeface="Calibri"/>
                <a:cs typeface="Calibri"/>
                <a:sym typeface="Calibri"/>
              </a:rPr>
              <a:t> (Leeds e Londres) com 695 pacientes HPN, sendo 250 em eculizumabe.</a:t>
            </a:r>
            <a:endParaRPr/>
          </a:p>
        </p:txBody>
      </p:sp>
      <p:grpSp>
        <p:nvGrpSpPr>
          <p:cNvPr id="12738" name="Google Shape;12738;p209"/>
          <p:cNvGrpSpPr/>
          <p:nvPr/>
        </p:nvGrpSpPr>
        <p:grpSpPr>
          <a:xfrm>
            <a:off x="-355599" y="4401420"/>
            <a:ext cx="7125948" cy="1622690"/>
            <a:chOff x="-355599" y="4401420"/>
            <a:chExt cx="7125948" cy="1622690"/>
          </a:xfrm>
        </p:grpSpPr>
        <p:sp>
          <p:nvSpPr>
            <p:cNvPr id="12739" name="Google Shape;12739;p209"/>
            <p:cNvSpPr/>
            <p:nvPr/>
          </p:nvSpPr>
          <p:spPr>
            <a:xfrm>
              <a:off x="1003300" y="4401420"/>
              <a:ext cx="5767049" cy="1622690"/>
            </a:xfrm>
            <a:prstGeom prst="rect">
              <a:avLst/>
            </a:prstGeom>
            <a:no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740" name="Google Shape;12740;p209"/>
            <p:cNvSpPr/>
            <p:nvPr/>
          </p:nvSpPr>
          <p:spPr>
            <a:xfrm>
              <a:off x="-355599" y="4776676"/>
              <a:ext cx="2184400" cy="88900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741" name="Google Shape;12741;p209"/>
            <p:cNvSpPr txBox="1"/>
            <p:nvPr/>
          </p:nvSpPr>
          <p:spPr>
            <a:xfrm>
              <a:off x="-189157" y="4967185"/>
              <a:ext cx="1879600" cy="491160"/>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chemeClr val="lt1"/>
                </a:buClr>
                <a:buSzPts val="1600"/>
                <a:buFont typeface="Calibri"/>
                <a:buNone/>
              </a:pPr>
              <a:r>
                <a:rPr b="0" i="0" lang="pt-BR" sz="1600" u="none" cap="none" strike="noStrike">
                  <a:solidFill>
                    <a:schemeClr val="lt1"/>
                  </a:solidFill>
                  <a:latin typeface="Calibri"/>
                  <a:ea typeface="Calibri"/>
                  <a:cs typeface="Calibri"/>
                  <a:sym typeface="Calibri"/>
                </a:rPr>
                <a:t>Haematologica 2018; 103:e345</a:t>
              </a:r>
              <a:endParaRPr b="1" i="0" sz="1600" u="none" cap="none" strike="noStrike">
                <a:solidFill>
                  <a:schemeClr val="lt1"/>
                </a:solidFill>
                <a:latin typeface="Calibri"/>
                <a:ea typeface="Calibri"/>
                <a:cs typeface="Calibri"/>
                <a:sym typeface="Calibri"/>
              </a:endParaRPr>
            </a:p>
          </p:txBody>
        </p:sp>
      </p:grpSp>
      <p:grpSp>
        <p:nvGrpSpPr>
          <p:cNvPr id="12742" name="Google Shape;12742;p209"/>
          <p:cNvGrpSpPr/>
          <p:nvPr/>
        </p:nvGrpSpPr>
        <p:grpSpPr>
          <a:xfrm>
            <a:off x="750232" y="2597346"/>
            <a:ext cx="10691535" cy="971354"/>
            <a:chOff x="750232" y="2597346"/>
            <a:chExt cx="10691535" cy="971354"/>
          </a:xfrm>
        </p:grpSpPr>
        <p:cxnSp>
          <p:nvCxnSpPr>
            <p:cNvPr id="12743" name="Google Shape;12743;p209"/>
            <p:cNvCxnSpPr/>
            <p:nvPr/>
          </p:nvCxnSpPr>
          <p:spPr>
            <a:xfrm>
              <a:off x="750232" y="2597346"/>
              <a:ext cx="10691535" cy="0"/>
            </a:xfrm>
            <a:prstGeom prst="straightConnector1">
              <a:avLst/>
            </a:prstGeom>
            <a:noFill/>
            <a:ln cap="flat" cmpd="sng" w="12700">
              <a:solidFill>
                <a:srgbClr val="D8D8D8"/>
              </a:solidFill>
              <a:prstDash val="solid"/>
              <a:miter lim="800000"/>
              <a:headEnd len="sm" w="sm" type="none"/>
              <a:tailEnd len="sm" w="sm" type="none"/>
            </a:ln>
          </p:spPr>
        </p:cxnSp>
        <p:cxnSp>
          <p:nvCxnSpPr>
            <p:cNvPr id="12744" name="Google Shape;12744;p209"/>
            <p:cNvCxnSpPr/>
            <p:nvPr/>
          </p:nvCxnSpPr>
          <p:spPr>
            <a:xfrm>
              <a:off x="750232" y="2997200"/>
              <a:ext cx="10691535" cy="0"/>
            </a:xfrm>
            <a:prstGeom prst="straightConnector1">
              <a:avLst/>
            </a:prstGeom>
            <a:noFill/>
            <a:ln cap="flat" cmpd="sng" w="12700">
              <a:solidFill>
                <a:srgbClr val="D8D8D8"/>
              </a:solidFill>
              <a:prstDash val="solid"/>
              <a:miter lim="800000"/>
              <a:headEnd len="sm" w="sm" type="none"/>
              <a:tailEnd len="sm" w="sm" type="none"/>
            </a:ln>
          </p:spPr>
        </p:cxnSp>
        <p:cxnSp>
          <p:nvCxnSpPr>
            <p:cNvPr id="12745" name="Google Shape;12745;p209"/>
            <p:cNvCxnSpPr/>
            <p:nvPr/>
          </p:nvCxnSpPr>
          <p:spPr>
            <a:xfrm>
              <a:off x="750232" y="3568700"/>
              <a:ext cx="10691535" cy="0"/>
            </a:xfrm>
            <a:prstGeom prst="straightConnector1">
              <a:avLst/>
            </a:prstGeom>
            <a:noFill/>
            <a:ln cap="flat" cmpd="sng" w="12700">
              <a:solidFill>
                <a:srgbClr val="D8D8D8"/>
              </a:solidFill>
              <a:prstDash val="solid"/>
              <a:miter lim="800000"/>
              <a:headEnd len="sm" w="sm" type="none"/>
              <a:tailEnd len="sm" w="sm" type="none"/>
            </a:ln>
          </p:spPr>
        </p:cxnSp>
      </p:grpSp>
      <p:grpSp>
        <p:nvGrpSpPr>
          <p:cNvPr id="12746" name="Google Shape;12746;p209"/>
          <p:cNvGrpSpPr/>
          <p:nvPr/>
        </p:nvGrpSpPr>
        <p:grpSpPr>
          <a:xfrm>
            <a:off x="7071322" y="4745987"/>
            <a:ext cx="4959477" cy="978729"/>
            <a:chOff x="7071322" y="4745987"/>
            <a:chExt cx="4959477" cy="978729"/>
          </a:xfrm>
        </p:grpSpPr>
        <p:sp>
          <p:nvSpPr>
            <p:cNvPr id="12747" name="Google Shape;12747;p209"/>
            <p:cNvSpPr txBox="1"/>
            <p:nvPr/>
          </p:nvSpPr>
          <p:spPr>
            <a:xfrm>
              <a:off x="8132922" y="4745987"/>
              <a:ext cx="3897877" cy="978729"/>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chemeClr val="lt1"/>
                </a:buClr>
                <a:buSzPts val="1600"/>
                <a:buFont typeface="Calibri"/>
                <a:buNone/>
              </a:pPr>
              <a:r>
                <a:rPr b="1" lang="pt-BR" sz="1600">
                  <a:solidFill>
                    <a:schemeClr val="lt1"/>
                  </a:solidFill>
                  <a:latin typeface="Calibri"/>
                  <a:ea typeface="Calibri"/>
                  <a:cs typeface="Calibri"/>
                  <a:sym typeface="Calibri"/>
                </a:rPr>
                <a:t>NÃO HOUVE DIFERENÇA </a:t>
              </a:r>
              <a:r>
                <a:rPr lang="pt-BR" sz="1600">
                  <a:solidFill>
                    <a:schemeClr val="lt1"/>
                  </a:solidFill>
                  <a:latin typeface="Calibri"/>
                  <a:ea typeface="Calibri"/>
                  <a:cs typeface="Calibri"/>
                  <a:sym typeface="Calibri"/>
                </a:rPr>
                <a:t>nos desfechos entre os 2 grupos, suportando que a decisão sobre o tratamento da AA não deve ser influenciada pela presença de HPN</a:t>
              </a:r>
              <a:endParaRPr/>
            </a:p>
          </p:txBody>
        </p:sp>
        <p:sp>
          <p:nvSpPr>
            <p:cNvPr id="12748" name="Google Shape;12748;p209"/>
            <p:cNvSpPr/>
            <p:nvPr/>
          </p:nvSpPr>
          <p:spPr>
            <a:xfrm>
              <a:off x="7071322" y="4815703"/>
              <a:ext cx="883853" cy="767024"/>
            </a:xfrm>
            <a:custGeom>
              <a:rect b="b" l="l" r="r" t="t"/>
              <a:pathLst>
                <a:path extrusionOk="0" h="767024" w="883853">
                  <a:moveTo>
                    <a:pt x="883853" y="508625"/>
                  </a:moveTo>
                  <a:lnTo>
                    <a:pt x="883853" y="508439"/>
                  </a:lnTo>
                  <a:cubicBezTo>
                    <a:pt x="883816" y="508215"/>
                    <a:pt x="883779" y="508029"/>
                    <a:pt x="883742" y="507769"/>
                  </a:cubicBezTo>
                  <a:cubicBezTo>
                    <a:pt x="883705" y="507620"/>
                    <a:pt x="883705" y="507508"/>
                    <a:pt x="883667" y="507360"/>
                  </a:cubicBezTo>
                  <a:cubicBezTo>
                    <a:pt x="883630" y="507285"/>
                    <a:pt x="883630" y="507211"/>
                    <a:pt x="883593" y="507136"/>
                  </a:cubicBezTo>
                  <a:cubicBezTo>
                    <a:pt x="883519" y="506876"/>
                    <a:pt x="883481" y="506616"/>
                    <a:pt x="883370" y="506355"/>
                  </a:cubicBezTo>
                  <a:lnTo>
                    <a:pt x="883370" y="506318"/>
                  </a:lnTo>
                  <a:cubicBezTo>
                    <a:pt x="883258" y="505983"/>
                    <a:pt x="883147" y="505685"/>
                    <a:pt x="882998" y="505350"/>
                  </a:cubicBezTo>
                  <a:lnTo>
                    <a:pt x="882998" y="505313"/>
                  </a:lnTo>
                  <a:lnTo>
                    <a:pt x="771784" y="249586"/>
                  </a:lnTo>
                  <a:lnTo>
                    <a:pt x="771784" y="210221"/>
                  </a:lnTo>
                  <a:cubicBezTo>
                    <a:pt x="771784" y="204417"/>
                    <a:pt x="767059" y="199691"/>
                    <a:pt x="761254" y="199691"/>
                  </a:cubicBezTo>
                  <a:lnTo>
                    <a:pt x="502183" y="199691"/>
                  </a:lnTo>
                  <a:cubicBezTo>
                    <a:pt x="498537" y="192734"/>
                    <a:pt x="493775" y="186483"/>
                    <a:pt x="488045" y="181199"/>
                  </a:cubicBezTo>
                  <a:lnTo>
                    <a:pt x="519075" y="129482"/>
                  </a:lnTo>
                  <a:cubicBezTo>
                    <a:pt x="521084" y="126133"/>
                    <a:pt x="521084" y="122003"/>
                    <a:pt x="519075" y="118654"/>
                  </a:cubicBezTo>
                  <a:lnTo>
                    <a:pt x="450949" y="5097"/>
                  </a:lnTo>
                  <a:cubicBezTo>
                    <a:pt x="449052" y="1935"/>
                    <a:pt x="445629" y="0"/>
                    <a:pt x="441945" y="0"/>
                  </a:cubicBezTo>
                  <a:cubicBezTo>
                    <a:pt x="438262" y="0"/>
                    <a:pt x="434839" y="1935"/>
                    <a:pt x="432941" y="5097"/>
                  </a:cubicBezTo>
                  <a:lnTo>
                    <a:pt x="364816" y="118654"/>
                  </a:lnTo>
                  <a:cubicBezTo>
                    <a:pt x="362806" y="122003"/>
                    <a:pt x="362806" y="126133"/>
                    <a:pt x="364816" y="129482"/>
                  </a:cubicBezTo>
                  <a:lnTo>
                    <a:pt x="395846" y="181199"/>
                  </a:lnTo>
                  <a:cubicBezTo>
                    <a:pt x="390153" y="186483"/>
                    <a:pt x="385353" y="192733"/>
                    <a:pt x="381707" y="199691"/>
                  </a:cubicBezTo>
                  <a:lnTo>
                    <a:pt x="122637" y="199691"/>
                  </a:lnTo>
                  <a:cubicBezTo>
                    <a:pt x="116833" y="199691"/>
                    <a:pt x="112107" y="204417"/>
                    <a:pt x="112107" y="210221"/>
                  </a:cubicBezTo>
                  <a:lnTo>
                    <a:pt x="112107" y="249586"/>
                  </a:lnTo>
                  <a:lnTo>
                    <a:pt x="893" y="505351"/>
                  </a:lnTo>
                  <a:lnTo>
                    <a:pt x="893" y="505389"/>
                  </a:lnTo>
                  <a:cubicBezTo>
                    <a:pt x="744" y="505686"/>
                    <a:pt x="633" y="506021"/>
                    <a:pt x="521" y="506356"/>
                  </a:cubicBezTo>
                  <a:lnTo>
                    <a:pt x="521" y="506393"/>
                  </a:lnTo>
                  <a:cubicBezTo>
                    <a:pt x="446" y="506654"/>
                    <a:pt x="372" y="506914"/>
                    <a:pt x="298" y="507174"/>
                  </a:cubicBezTo>
                  <a:cubicBezTo>
                    <a:pt x="260" y="507249"/>
                    <a:pt x="260" y="507323"/>
                    <a:pt x="223" y="507398"/>
                  </a:cubicBezTo>
                  <a:cubicBezTo>
                    <a:pt x="186" y="507547"/>
                    <a:pt x="186" y="507658"/>
                    <a:pt x="149" y="507807"/>
                  </a:cubicBezTo>
                  <a:cubicBezTo>
                    <a:pt x="112" y="508030"/>
                    <a:pt x="74" y="508216"/>
                    <a:pt x="37" y="508477"/>
                  </a:cubicBezTo>
                  <a:lnTo>
                    <a:pt x="37" y="508663"/>
                  </a:lnTo>
                  <a:cubicBezTo>
                    <a:pt x="0" y="508960"/>
                    <a:pt x="0" y="509258"/>
                    <a:pt x="0" y="509556"/>
                  </a:cubicBezTo>
                  <a:lnTo>
                    <a:pt x="0" y="509593"/>
                  </a:lnTo>
                  <a:cubicBezTo>
                    <a:pt x="0" y="577199"/>
                    <a:pt x="54992" y="632189"/>
                    <a:pt x="122596" y="632189"/>
                  </a:cubicBezTo>
                  <a:cubicBezTo>
                    <a:pt x="190201" y="632189"/>
                    <a:pt x="245193" y="577198"/>
                    <a:pt x="245193" y="509593"/>
                  </a:cubicBezTo>
                  <a:lnTo>
                    <a:pt x="245193" y="509556"/>
                  </a:lnTo>
                  <a:cubicBezTo>
                    <a:pt x="245193" y="509258"/>
                    <a:pt x="245155" y="508960"/>
                    <a:pt x="245155" y="508663"/>
                  </a:cubicBezTo>
                  <a:lnTo>
                    <a:pt x="245155" y="508477"/>
                  </a:lnTo>
                  <a:cubicBezTo>
                    <a:pt x="245118" y="508253"/>
                    <a:pt x="245081" y="508067"/>
                    <a:pt x="245044" y="507807"/>
                  </a:cubicBezTo>
                  <a:cubicBezTo>
                    <a:pt x="245007" y="507658"/>
                    <a:pt x="245007" y="507547"/>
                    <a:pt x="244969" y="507398"/>
                  </a:cubicBezTo>
                  <a:cubicBezTo>
                    <a:pt x="244932" y="507323"/>
                    <a:pt x="244932" y="507249"/>
                    <a:pt x="244895" y="507174"/>
                  </a:cubicBezTo>
                  <a:cubicBezTo>
                    <a:pt x="244821" y="506914"/>
                    <a:pt x="244783" y="506654"/>
                    <a:pt x="244672" y="506393"/>
                  </a:cubicBezTo>
                  <a:lnTo>
                    <a:pt x="244672" y="506356"/>
                  </a:lnTo>
                  <a:cubicBezTo>
                    <a:pt x="244560" y="506021"/>
                    <a:pt x="244448" y="505723"/>
                    <a:pt x="244300" y="505389"/>
                  </a:cubicBezTo>
                  <a:lnTo>
                    <a:pt x="244300" y="505351"/>
                  </a:lnTo>
                  <a:lnTo>
                    <a:pt x="138629" y="262350"/>
                  </a:lnTo>
                  <a:lnTo>
                    <a:pt x="381669" y="262350"/>
                  </a:lnTo>
                  <a:cubicBezTo>
                    <a:pt x="386171" y="270982"/>
                    <a:pt x="392459" y="278534"/>
                    <a:pt x="400087" y="284488"/>
                  </a:cubicBezTo>
                  <a:lnTo>
                    <a:pt x="382450" y="646733"/>
                  </a:lnTo>
                  <a:lnTo>
                    <a:pt x="305245" y="646733"/>
                  </a:lnTo>
                  <a:cubicBezTo>
                    <a:pt x="299441" y="646733"/>
                    <a:pt x="294715" y="651458"/>
                    <a:pt x="294715" y="657263"/>
                  </a:cubicBezTo>
                  <a:cubicBezTo>
                    <a:pt x="294715" y="678805"/>
                    <a:pt x="277191" y="696368"/>
                    <a:pt x="255611" y="696368"/>
                  </a:cubicBezTo>
                  <a:cubicBezTo>
                    <a:pt x="249806" y="696368"/>
                    <a:pt x="245081" y="701093"/>
                    <a:pt x="245081" y="706898"/>
                  </a:cubicBezTo>
                  <a:lnTo>
                    <a:pt x="245081" y="756494"/>
                  </a:lnTo>
                  <a:cubicBezTo>
                    <a:pt x="245081" y="762299"/>
                    <a:pt x="249806" y="767024"/>
                    <a:pt x="255611" y="767024"/>
                  </a:cubicBezTo>
                  <a:lnTo>
                    <a:pt x="628533" y="767024"/>
                  </a:lnTo>
                  <a:cubicBezTo>
                    <a:pt x="634338" y="767024"/>
                    <a:pt x="639063" y="762299"/>
                    <a:pt x="639063" y="756494"/>
                  </a:cubicBezTo>
                  <a:lnTo>
                    <a:pt x="639063" y="706898"/>
                  </a:lnTo>
                  <a:cubicBezTo>
                    <a:pt x="639063" y="701093"/>
                    <a:pt x="634338" y="696368"/>
                    <a:pt x="628533" y="696368"/>
                  </a:cubicBezTo>
                  <a:cubicBezTo>
                    <a:pt x="606991" y="696368"/>
                    <a:pt x="589428" y="678844"/>
                    <a:pt x="589428" y="657263"/>
                  </a:cubicBezTo>
                  <a:cubicBezTo>
                    <a:pt x="589428" y="651458"/>
                    <a:pt x="584703" y="646733"/>
                    <a:pt x="578899" y="646733"/>
                  </a:cubicBezTo>
                  <a:lnTo>
                    <a:pt x="501694" y="646733"/>
                  </a:lnTo>
                  <a:lnTo>
                    <a:pt x="484057" y="284259"/>
                  </a:lnTo>
                  <a:cubicBezTo>
                    <a:pt x="491536" y="278343"/>
                    <a:pt x="497712" y="270865"/>
                    <a:pt x="502139" y="262344"/>
                  </a:cubicBezTo>
                  <a:lnTo>
                    <a:pt x="745179" y="262344"/>
                  </a:lnTo>
                  <a:lnTo>
                    <a:pt x="639509" y="505346"/>
                  </a:lnTo>
                  <a:lnTo>
                    <a:pt x="639509" y="505383"/>
                  </a:lnTo>
                  <a:cubicBezTo>
                    <a:pt x="639360" y="505681"/>
                    <a:pt x="639249" y="506015"/>
                    <a:pt x="639137" y="506350"/>
                  </a:cubicBezTo>
                  <a:lnTo>
                    <a:pt x="639137" y="506387"/>
                  </a:lnTo>
                  <a:cubicBezTo>
                    <a:pt x="639063" y="506648"/>
                    <a:pt x="638988" y="506908"/>
                    <a:pt x="638914" y="507169"/>
                  </a:cubicBezTo>
                  <a:cubicBezTo>
                    <a:pt x="638876" y="507243"/>
                    <a:pt x="638876" y="507318"/>
                    <a:pt x="638839" y="507392"/>
                  </a:cubicBezTo>
                  <a:cubicBezTo>
                    <a:pt x="638802" y="507541"/>
                    <a:pt x="638802" y="507652"/>
                    <a:pt x="638765" y="507801"/>
                  </a:cubicBezTo>
                  <a:cubicBezTo>
                    <a:pt x="638728" y="508025"/>
                    <a:pt x="638690" y="508211"/>
                    <a:pt x="638653" y="508471"/>
                  </a:cubicBezTo>
                  <a:lnTo>
                    <a:pt x="638653" y="508657"/>
                  </a:lnTo>
                  <a:cubicBezTo>
                    <a:pt x="638616" y="508955"/>
                    <a:pt x="638616" y="509252"/>
                    <a:pt x="638616" y="509550"/>
                  </a:cubicBezTo>
                  <a:lnTo>
                    <a:pt x="638616" y="509587"/>
                  </a:lnTo>
                  <a:cubicBezTo>
                    <a:pt x="638616" y="577193"/>
                    <a:pt x="693608" y="632184"/>
                    <a:pt x="761212" y="632184"/>
                  </a:cubicBezTo>
                  <a:cubicBezTo>
                    <a:pt x="828818" y="632184"/>
                    <a:pt x="883809" y="577192"/>
                    <a:pt x="883809" y="509587"/>
                  </a:cubicBezTo>
                  <a:lnTo>
                    <a:pt x="883809" y="509550"/>
                  </a:lnTo>
                  <a:cubicBezTo>
                    <a:pt x="883809" y="509252"/>
                    <a:pt x="883771" y="508955"/>
                    <a:pt x="883771" y="508657"/>
                  </a:cubicBezTo>
                  <a:close/>
                  <a:moveTo>
                    <a:pt x="857324" y="499025"/>
                  </a:moveTo>
                  <a:lnTo>
                    <a:pt x="665262" y="499025"/>
                  </a:lnTo>
                  <a:lnTo>
                    <a:pt x="761293" y="278198"/>
                  </a:lnTo>
                  <a:close/>
                  <a:moveTo>
                    <a:pt x="441949" y="277903"/>
                  </a:moveTo>
                  <a:cubicBezTo>
                    <a:pt x="416090" y="277903"/>
                    <a:pt x="395068" y="256881"/>
                    <a:pt x="395068" y="231021"/>
                  </a:cubicBezTo>
                  <a:cubicBezTo>
                    <a:pt x="395068" y="205163"/>
                    <a:pt x="416089" y="184140"/>
                    <a:pt x="441949" y="184140"/>
                  </a:cubicBezTo>
                  <a:cubicBezTo>
                    <a:pt x="467808" y="184140"/>
                    <a:pt x="488830" y="205162"/>
                    <a:pt x="488830" y="231021"/>
                  </a:cubicBezTo>
                  <a:cubicBezTo>
                    <a:pt x="488830" y="256880"/>
                    <a:pt x="467808" y="277903"/>
                    <a:pt x="441949" y="277903"/>
                  </a:cubicBezTo>
                  <a:close/>
                  <a:moveTo>
                    <a:pt x="386101" y="124093"/>
                  </a:moveTo>
                  <a:lnTo>
                    <a:pt x="441949" y="31001"/>
                  </a:lnTo>
                  <a:lnTo>
                    <a:pt x="497797" y="124093"/>
                  </a:lnTo>
                  <a:lnTo>
                    <a:pt x="470561" y="169448"/>
                  </a:lnTo>
                  <a:cubicBezTo>
                    <a:pt x="461854" y="165392"/>
                    <a:pt x="452180" y="163086"/>
                    <a:pt x="441949" y="163086"/>
                  </a:cubicBezTo>
                  <a:cubicBezTo>
                    <a:pt x="431717" y="163086"/>
                    <a:pt x="422005" y="165355"/>
                    <a:pt x="413337" y="169448"/>
                  </a:cubicBezTo>
                  <a:close/>
                  <a:moveTo>
                    <a:pt x="122601" y="278207"/>
                  </a:moveTo>
                  <a:lnTo>
                    <a:pt x="218632" y="499035"/>
                  </a:lnTo>
                  <a:lnTo>
                    <a:pt x="26570" y="499035"/>
                  </a:lnTo>
                  <a:close/>
                  <a:moveTo>
                    <a:pt x="122601" y="611097"/>
                  </a:moveTo>
                  <a:cubicBezTo>
                    <a:pt x="70139" y="611097"/>
                    <a:pt x="26865" y="571136"/>
                    <a:pt x="21589" y="520051"/>
                  </a:cubicBezTo>
                  <a:lnTo>
                    <a:pt x="223623" y="520051"/>
                  </a:lnTo>
                  <a:cubicBezTo>
                    <a:pt x="218340" y="571136"/>
                    <a:pt x="175068" y="611097"/>
                    <a:pt x="122611" y="611097"/>
                  </a:cubicBezTo>
                  <a:close/>
                  <a:moveTo>
                    <a:pt x="133131" y="241298"/>
                  </a:moveTo>
                  <a:lnTo>
                    <a:pt x="133131" y="220760"/>
                  </a:lnTo>
                  <a:lnTo>
                    <a:pt x="374790" y="220760"/>
                  </a:lnTo>
                  <a:cubicBezTo>
                    <a:pt x="374269" y="224109"/>
                    <a:pt x="374009" y="227532"/>
                    <a:pt x="374009" y="231029"/>
                  </a:cubicBezTo>
                  <a:cubicBezTo>
                    <a:pt x="374009" y="234527"/>
                    <a:pt x="374269" y="237950"/>
                    <a:pt x="374790" y="241298"/>
                  </a:cubicBezTo>
                  <a:close/>
                  <a:moveTo>
                    <a:pt x="618049" y="716434"/>
                  </a:moveTo>
                  <a:lnTo>
                    <a:pt x="618049" y="745939"/>
                  </a:lnTo>
                  <a:lnTo>
                    <a:pt x="266186" y="745939"/>
                  </a:lnTo>
                  <a:lnTo>
                    <a:pt x="266186" y="716434"/>
                  </a:lnTo>
                  <a:cubicBezTo>
                    <a:pt x="290929" y="712043"/>
                    <a:pt x="310499" y="692472"/>
                    <a:pt x="314890" y="667767"/>
                  </a:cubicBezTo>
                  <a:lnTo>
                    <a:pt x="569388" y="667767"/>
                  </a:lnTo>
                  <a:cubicBezTo>
                    <a:pt x="573779" y="692510"/>
                    <a:pt x="593350" y="712080"/>
                    <a:pt x="618056" y="716434"/>
                  </a:cubicBezTo>
                  <a:close/>
                  <a:moveTo>
                    <a:pt x="480679" y="646708"/>
                  </a:moveTo>
                  <a:lnTo>
                    <a:pt x="403549" y="646708"/>
                  </a:lnTo>
                  <a:lnTo>
                    <a:pt x="420664" y="295511"/>
                  </a:lnTo>
                  <a:cubicBezTo>
                    <a:pt x="427361" y="297744"/>
                    <a:pt x="434542" y="298934"/>
                    <a:pt x="441947" y="298934"/>
                  </a:cubicBezTo>
                  <a:cubicBezTo>
                    <a:pt x="449500" y="298934"/>
                    <a:pt x="456755" y="297669"/>
                    <a:pt x="463564" y="295400"/>
                  </a:cubicBezTo>
                  <a:close/>
                  <a:moveTo>
                    <a:pt x="509106" y="220759"/>
                  </a:moveTo>
                  <a:lnTo>
                    <a:pt x="750764" y="220759"/>
                  </a:lnTo>
                  <a:lnTo>
                    <a:pt x="750764" y="241297"/>
                  </a:lnTo>
                  <a:lnTo>
                    <a:pt x="509106" y="241297"/>
                  </a:lnTo>
                  <a:cubicBezTo>
                    <a:pt x="509627" y="237948"/>
                    <a:pt x="509887" y="234525"/>
                    <a:pt x="509887" y="231028"/>
                  </a:cubicBezTo>
                  <a:cubicBezTo>
                    <a:pt x="509887" y="227531"/>
                    <a:pt x="509627" y="224108"/>
                    <a:pt x="509106" y="220759"/>
                  </a:cubicBezTo>
                  <a:close/>
                  <a:moveTo>
                    <a:pt x="761299" y="611094"/>
                  </a:moveTo>
                  <a:cubicBezTo>
                    <a:pt x="708837" y="611094"/>
                    <a:pt x="665563" y="571133"/>
                    <a:pt x="660286" y="520048"/>
                  </a:cubicBezTo>
                  <a:lnTo>
                    <a:pt x="862321" y="520048"/>
                  </a:lnTo>
                  <a:cubicBezTo>
                    <a:pt x="857038" y="571133"/>
                    <a:pt x="813766" y="611094"/>
                    <a:pt x="761309" y="61109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2749" name="Google Shape;12749;p209"/>
          <p:cNvGrpSpPr/>
          <p:nvPr/>
        </p:nvGrpSpPr>
        <p:grpSpPr>
          <a:xfrm>
            <a:off x="1957343" y="4567945"/>
            <a:ext cx="4835026" cy="1403456"/>
            <a:chOff x="1957343" y="4567945"/>
            <a:chExt cx="4835026" cy="1403456"/>
          </a:xfrm>
        </p:grpSpPr>
        <p:sp>
          <p:nvSpPr>
            <p:cNvPr id="12750" name="Google Shape;12750;p209"/>
            <p:cNvSpPr txBox="1"/>
            <p:nvPr/>
          </p:nvSpPr>
          <p:spPr>
            <a:xfrm>
              <a:off x="1957343" y="4567945"/>
              <a:ext cx="1731704" cy="867930"/>
            </a:xfrm>
            <a:prstGeom prst="rect">
              <a:avLst/>
            </a:prstGeom>
            <a:noFill/>
            <a:ln>
              <a:noFill/>
            </a:ln>
          </p:spPr>
          <p:txBody>
            <a:bodyPr anchorCtr="0" anchor="t" bIns="45700" lIns="91425" spcFirstLastPara="1" rIns="91425" wrap="square" tIns="45700">
              <a:spAutoFit/>
            </a:bodyPr>
            <a:lstStyle/>
            <a:p>
              <a:pPr indent="0" lvl="0" marL="0" marR="0" rtl="0" algn="ctr">
                <a:lnSpc>
                  <a:spcPct val="90000"/>
                </a:lnSpc>
                <a:spcBef>
                  <a:spcPts val="0"/>
                </a:spcBef>
                <a:spcAft>
                  <a:spcPts val="0"/>
                </a:spcAft>
                <a:buClr>
                  <a:srgbClr val="D21E2D"/>
                </a:buClr>
                <a:buSzPts val="1400"/>
                <a:buFont typeface="Calibri"/>
                <a:buNone/>
              </a:pPr>
              <a:r>
                <a:rPr b="1" i="0" lang="pt-BR" sz="1400" u="none" cap="none" strike="noStrike">
                  <a:solidFill>
                    <a:srgbClr val="D21E2D"/>
                  </a:solidFill>
                  <a:latin typeface="Calibri"/>
                  <a:ea typeface="Calibri"/>
                  <a:cs typeface="Calibri"/>
                  <a:sym typeface="Calibri"/>
                </a:rPr>
                <a:t>25 pacientes </a:t>
              </a:r>
              <a:r>
                <a:rPr b="0" i="0" lang="pt-BR" sz="1400" u="none" cap="none" strike="noStrike">
                  <a:solidFill>
                    <a:srgbClr val="312417"/>
                  </a:solidFill>
                  <a:latin typeface="Calibri"/>
                  <a:ea typeface="Calibri"/>
                  <a:cs typeface="Calibri"/>
                  <a:sym typeface="Calibri"/>
                </a:rPr>
                <a:t>com AA e HPN </a:t>
              </a:r>
              <a:r>
                <a:rPr b="1" i="0" lang="pt-BR" sz="1400" u="none" cap="none" strike="noStrike">
                  <a:solidFill>
                    <a:srgbClr val="312417"/>
                  </a:solidFill>
                  <a:latin typeface="Calibri"/>
                  <a:ea typeface="Calibri"/>
                  <a:cs typeface="Calibri"/>
                  <a:sym typeface="Calibri"/>
                </a:rPr>
                <a:t>tratando com eculizumabe e imunossupressores</a:t>
              </a:r>
              <a:endParaRPr b="0" i="0" sz="1200" u="none" cap="none" strike="noStrike">
                <a:solidFill>
                  <a:srgbClr val="312417"/>
                </a:solidFill>
                <a:latin typeface="Calibri"/>
                <a:ea typeface="Calibri"/>
                <a:cs typeface="Calibri"/>
                <a:sym typeface="Calibri"/>
              </a:endParaRPr>
            </a:p>
          </p:txBody>
        </p:sp>
        <p:sp>
          <p:nvSpPr>
            <p:cNvPr id="12751" name="Google Shape;12751;p209"/>
            <p:cNvSpPr txBox="1"/>
            <p:nvPr/>
          </p:nvSpPr>
          <p:spPr>
            <a:xfrm>
              <a:off x="1957343" y="5546669"/>
              <a:ext cx="4835026" cy="4247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Indicação de eculizumabe: </a:t>
              </a:r>
              <a:r>
                <a:rPr b="0" i="0" lang="pt-BR" sz="1200" u="none" cap="none" strike="noStrike">
                  <a:solidFill>
                    <a:srgbClr val="312417"/>
                  </a:solidFill>
                  <a:latin typeface="Calibri"/>
                  <a:ea typeface="Calibri"/>
                  <a:cs typeface="Calibri"/>
                  <a:sym typeface="Calibri"/>
                </a:rPr>
                <a:t>trombose relacionada, HPN  hemolítica e AA próximo à TACTH.  DHL mediano no início de eculizumabe: 3x LSN</a:t>
              </a:r>
              <a:endParaRPr/>
            </a:p>
          </p:txBody>
        </p:sp>
        <p:sp>
          <p:nvSpPr>
            <p:cNvPr id="12752" name="Google Shape;12752;p209"/>
            <p:cNvSpPr txBox="1"/>
            <p:nvPr/>
          </p:nvSpPr>
          <p:spPr>
            <a:xfrm>
              <a:off x="4563791" y="4567945"/>
              <a:ext cx="2014508" cy="867930"/>
            </a:xfrm>
            <a:prstGeom prst="rect">
              <a:avLst/>
            </a:prstGeom>
            <a:noFill/>
            <a:ln>
              <a:noFill/>
            </a:ln>
          </p:spPr>
          <p:txBody>
            <a:bodyPr anchorCtr="0" anchor="t" bIns="45700" lIns="91425" spcFirstLastPara="1" rIns="91425" wrap="square" tIns="45700">
              <a:spAutoFit/>
            </a:bodyPr>
            <a:lstStyle/>
            <a:p>
              <a:pPr indent="0" lvl="0" marL="0" marR="0" rtl="0" algn="ctr">
                <a:lnSpc>
                  <a:spcPct val="90000"/>
                </a:lnSpc>
                <a:spcBef>
                  <a:spcPts val="0"/>
                </a:spcBef>
                <a:spcAft>
                  <a:spcPts val="0"/>
                </a:spcAft>
                <a:buClr>
                  <a:srgbClr val="D21E2D"/>
                </a:buClr>
                <a:buSzPts val="1400"/>
                <a:buFont typeface="Calibri"/>
                <a:buNone/>
              </a:pPr>
              <a:r>
                <a:rPr b="1" i="0" lang="pt-BR" sz="1400" u="none" cap="none" strike="noStrike">
                  <a:solidFill>
                    <a:srgbClr val="D21E2D"/>
                  </a:solidFill>
                  <a:latin typeface="Calibri"/>
                  <a:ea typeface="Calibri"/>
                  <a:cs typeface="Calibri"/>
                  <a:sym typeface="Calibri"/>
                </a:rPr>
                <a:t>25 pacientes </a:t>
              </a:r>
              <a:r>
                <a:rPr b="0" i="0" lang="pt-BR" sz="1400" u="none" cap="none" strike="noStrike">
                  <a:solidFill>
                    <a:srgbClr val="312417"/>
                  </a:solidFill>
                  <a:latin typeface="Calibri"/>
                  <a:ea typeface="Calibri"/>
                  <a:cs typeface="Calibri"/>
                  <a:sym typeface="Calibri"/>
                </a:rPr>
                <a:t>– controle (AA em imunossupressão e HPN </a:t>
              </a:r>
              <a:r>
                <a:rPr b="1" i="0" lang="pt-BR" sz="1400" u="none" cap="none" strike="noStrike">
                  <a:solidFill>
                    <a:srgbClr val="312417"/>
                  </a:solidFill>
                  <a:latin typeface="Calibri"/>
                  <a:ea typeface="Calibri"/>
                  <a:cs typeface="Calibri"/>
                  <a:sym typeface="Calibri"/>
                </a:rPr>
                <a:t>sem necessidade de eculizumabe</a:t>
              </a:r>
              <a:r>
                <a:rPr b="0" i="0" lang="pt-BR" sz="1400" u="none" cap="none" strike="noStrike">
                  <a:solidFill>
                    <a:srgbClr val="312417"/>
                  </a:solidFill>
                  <a:latin typeface="Calibri"/>
                  <a:ea typeface="Calibri"/>
                  <a:cs typeface="Calibri"/>
                  <a:sym typeface="Calibri"/>
                </a:rPr>
                <a:t>)</a:t>
              </a:r>
              <a:endParaRPr b="0" i="0" sz="1200" u="none" cap="none" strike="noStrike">
                <a:solidFill>
                  <a:srgbClr val="312417"/>
                </a:solidFill>
                <a:latin typeface="Calibri"/>
                <a:ea typeface="Calibri"/>
                <a:cs typeface="Calibri"/>
                <a:sym typeface="Calibri"/>
              </a:endParaRPr>
            </a:p>
          </p:txBody>
        </p:sp>
        <p:sp>
          <p:nvSpPr>
            <p:cNvPr id="12753" name="Google Shape;12753;p209"/>
            <p:cNvSpPr/>
            <p:nvPr/>
          </p:nvSpPr>
          <p:spPr>
            <a:xfrm>
              <a:off x="3817589" y="4685349"/>
              <a:ext cx="670429" cy="67043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754" name="Google Shape;12754;p209"/>
            <p:cNvSpPr/>
            <p:nvPr/>
          </p:nvSpPr>
          <p:spPr>
            <a:xfrm>
              <a:off x="3924166" y="4827360"/>
              <a:ext cx="457274" cy="399285"/>
            </a:xfrm>
            <a:custGeom>
              <a:rect b="b" l="l" r="r" t="t"/>
              <a:pathLst>
                <a:path extrusionOk="0" h="779719" w="892959">
                  <a:moveTo>
                    <a:pt x="150914" y="360850"/>
                  </a:moveTo>
                  <a:cubicBezTo>
                    <a:pt x="64408" y="381426"/>
                    <a:pt x="0" y="459262"/>
                    <a:pt x="0" y="552017"/>
                  </a:cubicBezTo>
                  <a:cubicBezTo>
                    <a:pt x="0" y="604144"/>
                    <a:pt x="20352" y="651582"/>
                    <a:pt x="53541" y="686776"/>
                  </a:cubicBezTo>
                  <a:cubicBezTo>
                    <a:pt x="53727" y="686963"/>
                    <a:pt x="53913" y="687149"/>
                    <a:pt x="54099" y="687335"/>
                  </a:cubicBezTo>
                  <a:cubicBezTo>
                    <a:pt x="89929" y="724988"/>
                    <a:pt x="140457" y="748466"/>
                    <a:pt x="196488" y="748466"/>
                  </a:cubicBezTo>
                  <a:cubicBezTo>
                    <a:pt x="252485" y="748466"/>
                    <a:pt x="303083" y="724989"/>
                    <a:pt x="338916" y="687297"/>
                  </a:cubicBezTo>
                  <a:cubicBezTo>
                    <a:pt x="339064" y="687149"/>
                    <a:pt x="339251" y="687000"/>
                    <a:pt x="339399" y="686814"/>
                  </a:cubicBezTo>
                  <a:cubicBezTo>
                    <a:pt x="347436" y="678256"/>
                    <a:pt x="354729" y="669029"/>
                    <a:pt x="361128" y="659207"/>
                  </a:cubicBezTo>
                  <a:cubicBezTo>
                    <a:pt x="370653" y="676396"/>
                    <a:pt x="382299" y="692209"/>
                    <a:pt x="395693" y="706422"/>
                  </a:cubicBezTo>
                  <a:cubicBezTo>
                    <a:pt x="395842" y="706608"/>
                    <a:pt x="396028" y="706794"/>
                    <a:pt x="396251" y="706980"/>
                  </a:cubicBezTo>
                  <a:cubicBezTo>
                    <a:pt x="438816" y="751777"/>
                    <a:pt x="498940" y="779720"/>
                    <a:pt x="565577" y="779720"/>
                  </a:cubicBezTo>
                  <a:cubicBezTo>
                    <a:pt x="632214" y="779720"/>
                    <a:pt x="692374" y="751777"/>
                    <a:pt x="734941" y="706980"/>
                  </a:cubicBezTo>
                  <a:cubicBezTo>
                    <a:pt x="735127" y="706794"/>
                    <a:pt x="735313" y="706608"/>
                    <a:pt x="735462" y="706422"/>
                  </a:cubicBezTo>
                  <a:cubicBezTo>
                    <a:pt x="774976" y="664564"/>
                    <a:pt x="799198" y="608124"/>
                    <a:pt x="799198" y="546097"/>
                  </a:cubicBezTo>
                  <a:cubicBezTo>
                    <a:pt x="799198" y="490063"/>
                    <a:pt x="779441" y="438608"/>
                    <a:pt x="746475" y="398307"/>
                  </a:cubicBezTo>
                  <a:cubicBezTo>
                    <a:pt x="782231" y="388894"/>
                    <a:pt x="814005" y="369695"/>
                    <a:pt x="838748" y="343687"/>
                  </a:cubicBezTo>
                  <a:cubicBezTo>
                    <a:pt x="839009" y="343464"/>
                    <a:pt x="839269" y="343203"/>
                    <a:pt x="839492" y="342906"/>
                  </a:cubicBezTo>
                  <a:cubicBezTo>
                    <a:pt x="872644" y="307745"/>
                    <a:pt x="892959" y="260343"/>
                    <a:pt x="892959" y="208251"/>
                  </a:cubicBezTo>
                  <a:cubicBezTo>
                    <a:pt x="892959" y="99828"/>
                    <a:pt x="804927" y="11760"/>
                    <a:pt x="696468" y="11760"/>
                  </a:cubicBezTo>
                  <a:cubicBezTo>
                    <a:pt x="629867" y="11760"/>
                    <a:pt x="570966" y="44986"/>
                    <a:pt x="535400" y="95736"/>
                  </a:cubicBezTo>
                  <a:cubicBezTo>
                    <a:pt x="492873" y="37692"/>
                    <a:pt x="424224" y="0"/>
                    <a:pt x="346834" y="0"/>
                  </a:cubicBezTo>
                  <a:cubicBezTo>
                    <a:pt x="217913" y="0"/>
                    <a:pt x="113214" y="104661"/>
                    <a:pt x="113214" y="233620"/>
                  </a:cubicBezTo>
                  <a:cubicBezTo>
                    <a:pt x="113214" y="280538"/>
                    <a:pt x="127055" y="324219"/>
                    <a:pt x="150904" y="360826"/>
                  </a:cubicBezTo>
                  <a:close/>
                  <a:moveTo>
                    <a:pt x="705222" y="694635"/>
                  </a:moveTo>
                  <a:cubicBezTo>
                    <a:pt x="673819" y="651549"/>
                    <a:pt x="622920" y="623494"/>
                    <a:pt x="565585" y="623494"/>
                  </a:cubicBezTo>
                  <a:cubicBezTo>
                    <a:pt x="508249" y="623494"/>
                    <a:pt x="457391" y="651548"/>
                    <a:pt x="425987" y="694635"/>
                  </a:cubicBezTo>
                  <a:cubicBezTo>
                    <a:pt x="462486" y="728940"/>
                    <a:pt x="511600" y="749962"/>
                    <a:pt x="565585" y="749962"/>
                  </a:cubicBezTo>
                  <a:cubicBezTo>
                    <a:pt x="619610" y="749962"/>
                    <a:pt x="668722" y="728940"/>
                    <a:pt x="705222" y="694635"/>
                  </a:cubicBezTo>
                  <a:close/>
                  <a:moveTo>
                    <a:pt x="309001" y="674989"/>
                  </a:moveTo>
                  <a:cubicBezTo>
                    <a:pt x="283291" y="640871"/>
                    <a:pt x="242474" y="618770"/>
                    <a:pt x="196491" y="618770"/>
                  </a:cubicBezTo>
                  <a:cubicBezTo>
                    <a:pt x="150541" y="618770"/>
                    <a:pt x="109650" y="640871"/>
                    <a:pt x="83982" y="674989"/>
                  </a:cubicBezTo>
                  <a:cubicBezTo>
                    <a:pt x="113636" y="702151"/>
                    <a:pt x="153150" y="718707"/>
                    <a:pt x="196491" y="718707"/>
                  </a:cubicBezTo>
                  <a:cubicBezTo>
                    <a:pt x="239838" y="718707"/>
                    <a:pt x="279351" y="702150"/>
                    <a:pt x="309001" y="674989"/>
                  </a:cubicBezTo>
                  <a:close/>
                  <a:moveTo>
                    <a:pt x="725643" y="672310"/>
                  </a:moveTo>
                  <a:cubicBezTo>
                    <a:pt x="753065" y="637597"/>
                    <a:pt x="769436" y="593766"/>
                    <a:pt x="769436" y="546104"/>
                  </a:cubicBezTo>
                  <a:cubicBezTo>
                    <a:pt x="769436" y="433595"/>
                    <a:pt x="678131" y="342250"/>
                    <a:pt x="565582" y="342250"/>
                  </a:cubicBezTo>
                  <a:cubicBezTo>
                    <a:pt x="561527" y="342250"/>
                    <a:pt x="557508" y="342362"/>
                    <a:pt x="553527" y="342622"/>
                  </a:cubicBezTo>
                  <a:cubicBezTo>
                    <a:pt x="543593" y="361375"/>
                    <a:pt x="531165" y="378638"/>
                    <a:pt x="516729" y="393930"/>
                  </a:cubicBezTo>
                  <a:cubicBezTo>
                    <a:pt x="516581" y="394117"/>
                    <a:pt x="516395" y="394303"/>
                    <a:pt x="516208" y="394489"/>
                  </a:cubicBezTo>
                  <a:cubicBezTo>
                    <a:pt x="480415" y="432142"/>
                    <a:pt x="432269" y="457889"/>
                    <a:pt x="378248" y="465145"/>
                  </a:cubicBezTo>
                  <a:cubicBezTo>
                    <a:pt x="378100" y="465852"/>
                    <a:pt x="377839" y="466596"/>
                    <a:pt x="377541" y="467303"/>
                  </a:cubicBezTo>
                  <a:cubicBezTo>
                    <a:pt x="367384" y="491562"/>
                    <a:pt x="361728" y="518203"/>
                    <a:pt x="361728" y="546107"/>
                  </a:cubicBezTo>
                  <a:cubicBezTo>
                    <a:pt x="361728" y="572115"/>
                    <a:pt x="366639" y="597007"/>
                    <a:pt x="375495" y="619889"/>
                  </a:cubicBezTo>
                  <a:cubicBezTo>
                    <a:pt x="375867" y="620633"/>
                    <a:pt x="376164" y="621377"/>
                    <a:pt x="376387" y="622121"/>
                  </a:cubicBezTo>
                  <a:cubicBezTo>
                    <a:pt x="383717" y="640278"/>
                    <a:pt x="393577" y="657170"/>
                    <a:pt x="405521" y="672313"/>
                  </a:cubicBezTo>
                  <a:cubicBezTo>
                    <a:pt x="430114" y="640576"/>
                    <a:pt x="463973" y="616317"/>
                    <a:pt x="502961" y="603629"/>
                  </a:cubicBezTo>
                  <a:cubicBezTo>
                    <a:pt x="475130" y="583947"/>
                    <a:pt x="456974" y="551539"/>
                    <a:pt x="456974" y="514853"/>
                  </a:cubicBezTo>
                  <a:cubicBezTo>
                    <a:pt x="456974" y="454913"/>
                    <a:pt x="505641" y="406249"/>
                    <a:pt x="565578" y="406249"/>
                  </a:cubicBezTo>
                  <a:cubicBezTo>
                    <a:pt x="625556" y="406249"/>
                    <a:pt x="674220" y="454916"/>
                    <a:pt x="674220" y="514853"/>
                  </a:cubicBezTo>
                  <a:cubicBezTo>
                    <a:pt x="674220" y="551540"/>
                    <a:pt x="656025" y="583947"/>
                    <a:pt x="628195" y="603629"/>
                  </a:cubicBezTo>
                  <a:cubicBezTo>
                    <a:pt x="667226" y="616317"/>
                    <a:pt x="701046" y="640576"/>
                    <a:pt x="725636" y="672313"/>
                  </a:cubicBezTo>
                  <a:close/>
                  <a:moveTo>
                    <a:pt x="170888" y="387265"/>
                  </a:moveTo>
                  <a:cubicBezTo>
                    <a:pt x="91005" y="399581"/>
                    <a:pt x="29766" y="468674"/>
                    <a:pt x="29766" y="552019"/>
                  </a:cubicBezTo>
                  <a:cubicBezTo>
                    <a:pt x="29766" y="589822"/>
                    <a:pt x="42379" y="624722"/>
                    <a:pt x="63624" y="652660"/>
                  </a:cubicBezTo>
                  <a:cubicBezTo>
                    <a:pt x="83158" y="628401"/>
                    <a:pt x="109240" y="609612"/>
                    <a:pt x="139155" y="598896"/>
                  </a:cubicBezTo>
                  <a:cubicBezTo>
                    <a:pt x="117612" y="581931"/>
                    <a:pt x="103771" y="555587"/>
                    <a:pt x="103771" y="526083"/>
                  </a:cubicBezTo>
                  <a:cubicBezTo>
                    <a:pt x="103771" y="474923"/>
                    <a:pt x="145332" y="433362"/>
                    <a:pt x="196491" y="433362"/>
                  </a:cubicBezTo>
                  <a:cubicBezTo>
                    <a:pt x="247651" y="433362"/>
                    <a:pt x="289211" y="474923"/>
                    <a:pt x="289211" y="526083"/>
                  </a:cubicBezTo>
                  <a:cubicBezTo>
                    <a:pt x="289211" y="555588"/>
                    <a:pt x="275371" y="581931"/>
                    <a:pt x="253828" y="598896"/>
                  </a:cubicBezTo>
                  <a:cubicBezTo>
                    <a:pt x="283742" y="609612"/>
                    <a:pt x="309787" y="628402"/>
                    <a:pt x="329358" y="652660"/>
                  </a:cubicBezTo>
                  <a:cubicBezTo>
                    <a:pt x="335683" y="644326"/>
                    <a:pt x="341265" y="635359"/>
                    <a:pt x="345953" y="625908"/>
                  </a:cubicBezTo>
                  <a:cubicBezTo>
                    <a:pt x="336911" y="600980"/>
                    <a:pt x="331962" y="574153"/>
                    <a:pt x="331962" y="546099"/>
                  </a:cubicBezTo>
                  <a:cubicBezTo>
                    <a:pt x="331962" y="518455"/>
                    <a:pt x="336799" y="491889"/>
                    <a:pt x="345655" y="467258"/>
                  </a:cubicBezTo>
                  <a:cubicBezTo>
                    <a:pt x="279501" y="466886"/>
                    <a:pt x="219820" y="439056"/>
                    <a:pt x="177481" y="394481"/>
                  </a:cubicBezTo>
                  <a:cubicBezTo>
                    <a:pt x="177295" y="394295"/>
                    <a:pt x="177109" y="394109"/>
                    <a:pt x="176960" y="393923"/>
                  </a:cubicBezTo>
                  <a:cubicBezTo>
                    <a:pt x="174877" y="391728"/>
                    <a:pt x="172868" y="389496"/>
                    <a:pt x="170896" y="387263"/>
                  </a:cubicBezTo>
                  <a:close/>
                  <a:moveTo>
                    <a:pt x="565585" y="436007"/>
                  </a:moveTo>
                  <a:cubicBezTo>
                    <a:pt x="609117" y="436007"/>
                    <a:pt x="644463" y="471353"/>
                    <a:pt x="644463" y="514848"/>
                  </a:cubicBezTo>
                  <a:cubicBezTo>
                    <a:pt x="644463" y="558417"/>
                    <a:pt x="609117" y="593726"/>
                    <a:pt x="565585" y="593726"/>
                  </a:cubicBezTo>
                  <a:cubicBezTo>
                    <a:pt x="522053" y="593726"/>
                    <a:pt x="486744" y="558417"/>
                    <a:pt x="486744" y="514848"/>
                  </a:cubicBezTo>
                  <a:cubicBezTo>
                    <a:pt x="486744" y="471353"/>
                    <a:pt x="522053" y="436007"/>
                    <a:pt x="565585" y="436007"/>
                  </a:cubicBezTo>
                  <a:close/>
                  <a:moveTo>
                    <a:pt x="196491" y="463131"/>
                  </a:moveTo>
                  <a:cubicBezTo>
                    <a:pt x="231205" y="463131"/>
                    <a:pt x="259446" y="491296"/>
                    <a:pt x="259446" y="526086"/>
                  </a:cubicBezTo>
                  <a:cubicBezTo>
                    <a:pt x="259446" y="560799"/>
                    <a:pt x="231206" y="589003"/>
                    <a:pt x="196491" y="589003"/>
                  </a:cubicBezTo>
                  <a:cubicBezTo>
                    <a:pt x="161740" y="589003"/>
                    <a:pt x="133537" y="560800"/>
                    <a:pt x="133537" y="526086"/>
                  </a:cubicBezTo>
                  <a:cubicBezTo>
                    <a:pt x="133537" y="491297"/>
                    <a:pt x="161739" y="463131"/>
                    <a:pt x="196491" y="463131"/>
                  </a:cubicBezTo>
                  <a:close/>
                  <a:moveTo>
                    <a:pt x="486442" y="382131"/>
                  </a:moveTo>
                  <a:cubicBezTo>
                    <a:pt x="455039" y="339046"/>
                    <a:pt x="404177" y="310991"/>
                    <a:pt x="346843" y="310991"/>
                  </a:cubicBezTo>
                  <a:cubicBezTo>
                    <a:pt x="289508" y="310991"/>
                    <a:pt x="238649" y="339045"/>
                    <a:pt x="207245" y="382131"/>
                  </a:cubicBezTo>
                  <a:cubicBezTo>
                    <a:pt x="243708" y="416437"/>
                    <a:pt x="292821" y="437495"/>
                    <a:pt x="346843" y="437495"/>
                  </a:cubicBezTo>
                  <a:cubicBezTo>
                    <a:pt x="400868" y="437495"/>
                    <a:pt x="449980" y="416437"/>
                    <a:pt x="486442" y="382131"/>
                  </a:cubicBezTo>
                  <a:close/>
                  <a:moveTo>
                    <a:pt x="808987" y="331270"/>
                  </a:moveTo>
                  <a:cubicBezTo>
                    <a:pt x="783314" y="297114"/>
                    <a:pt x="742423" y="275050"/>
                    <a:pt x="696478" y="275050"/>
                  </a:cubicBezTo>
                  <a:cubicBezTo>
                    <a:pt x="658415" y="275050"/>
                    <a:pt x="623812" y="290193"/>
                    <a:pt x="598475" y="314788"/>
                  </a:cubicBezTo>
                  <a:cubicBezTo>
                    <a:pt x="645840" y="321485"/>
                    <a:pt x="688590" y="342358"/>
                    <a:pt x="722376" y="372980"/>
                  </a:cubicBezTo>
                  <a:cubicBezTo>
                    <a:pt x="755491" y="367808"/>
                    <a:pt x="785368" y="352888"/>
                    <a:pt x="808994" y="331271"/>
                  </a:cubicBezTo>
                  <a:close/>
                  <a:moveTo>
                    <a:pt x="506901" y="359845"/>
                  </a:moveTo>
                  <a:cubicBezTo>
                    <a:pt x="534323" y="325094"/>
                    <a:pt x="550695" y="281263"/>
                    <a:pt x="550695" y="233638"/>
                  </a:cubicBezTo>
                  <a:cubicBezTo>
                    <a:pt x="550695" y="121129"/>
                    <a:pt x="459352" y="29784"/>
                    <a:pt x="346841" y="29784"/>
                  </a:cubicBezTo>
                  <a:cubicBezTo>
                    <a:pt x="234329" y="29784"/>
                    <a:pt x="142986" y="121127"/>
                    <a:pt x="142986" y="233638"/>
                  </a:cubicBezTo>
                  <a:cubicBezTo>
                    <a:pt x="142986" y="281263"/>
                    <a:pt x="159358" y="325094"/>
                    <a:pt x="186780" y="359845"/>
                  </a:cubicBezTo>
                  <a:cubicBezTo>
                    <a:pt x="211373" y="328070"/>
                    <a:pt x="245194" y="303811"/>
                    <a:pt x="284220" y="291124"/>
                  </a:cubicBezTo>
                  <a:cubicBezTo>
                    <a:pt x="256389" y="271478"/>
                    <a:pt x="238195" y="239033"/>
                    <a:pt x="238195" y="202385"/>
                  </a:cubicBezTo>
                  <a:cubicBezTo>
                    <a:pt x="238195" y="142444"/>
                    <a:pt x="286863" y="93743"/>
                    <a:pt x="346838" y="93743"/>
                  </a:cubicBezTo>
                  <a:cubicBezTo>
                    <a:pt x="406816" y="93743"/>
                    <a:pt x="455480" y="142447"/>
                    <a:pt x="455480" y="202385"/>
                  </a:cubicBezTo>
                  <a:cubicBezTo>
                    <a:pt x="455480" y="239034"/>
                    <a:pt x="437285" y="271478"/>
                    <a:pt x="409455" y="291124"/>
                  </a:cubicBezTo>
                  <a:cubicBezTo>
                    <a:pt x="448486" y="303811"/>
                    <a:pt x="482306" y="328070"/>
                    <a:pt x="506896" y="359845"/>
                  </a:cubicBezTo>
                  <a:close/>
                  <a:moveTo>
                    <a:pt x="829342" y="308945"/>
                  </a:moveTo>
                  <a:cubicBezTo>
                    <a:pt x="850587" y="280965"/>
                    <a:pt x="863200" y="246065"/>
                    <a:pt x="863200" y="208266"/>
                  </a:cubicBezTo>
                  <a:cubicBezTo>
                    <a:pt x="863200" y="116252"/>
                    <a:pt x="788488" y="41540"/>
                    <a:pt x="696475" y="41540"/>
                  </a:cubicBezTo>
                  <a:cubicBezTo>
                    <a:pt x="635418" y="41540"/>
                    <a:pt x="581956" y="74468"/>
                    <a:pt x="552895" y="123508"/>
                  </a:cubicBezTo>
                  <a:cubicBezTo>
                    <a:pt x="570494" y="156324"/>
                    <a:pt x="580465" y="193792"/>
                    <a:pt x="580465" y="233636"/>
                  </a:cubicBezTo>
                  <a:cubicBezTo>
                    <a:pt x="580465" y="256927"/>
                    <a:pt x="577042" y="279475"/>
                    <a:pt x="570680" y="300683"/>
                  </a:cubicBezTo>
                  <a:cubicBezTo>
                    <a:pt x="589283" y="280405"/>
                    <a:pt x="612687" y="264629"/>
                    <a:pt x="639141" y="255142"/>
                  </a:cubicBezTo>
                  <a:cubicBezTo>
                    <a:pt x="617598" y="238176"/>
                    <a:pt x="603757" y="211833"/>
                    <a:pt x="603757" y="182328"/>
                  </a:cubicBezTo>
                  <a:cubicBezTo>
                    <a:pt x="603757" y="131131"/>
                    <a:pt x="645318" y="89608"/>
                    <a:pt x="696478" y="89608"/>
                  </a:cubicBezTo>
                  <a:cubicBezTo>
                    <a:pt x="747637" y="89608"/>
                    <a:pt x="789198" y="131131"/>
                    <a:pt x="789198" y="182328"/>
                  </a:cubicBezTo>
                  <a:cubicBezTo>
                    <a:pt x="789198" y="211834"/>
                    <a:pt x="775357" y="238176"/>
                    <a:pt x="753814" y="255142"/>
                  </a:cubicBezTo>
                  <a:cubicBezTo>
                    <a:pt x="783728" y="265821"/>
                    <a:pt x="809811" y="284648"/>
                    <a:pt x="829345" y="308943"/>
                  </a:cubicBezTo>
                  <a:close/>
                  <a:moveTo>
                    <a:pt x="346843" y="123503"/>
                  </a:moveTo>
                  <a:cubicBezTo>
                    <a:pt x="390375" y="123503"/>
                    <a:pt x="425722" y="158849"/>
                    <a:pt x="425722" y="202381"/>
                  </a:cubicBezTo>
                  <a:cubicBezTo>
                    <a:pt x="425722" y="245876"/>
                    <a:pt x="390375" y="281222"/>
                    <a:pt x="346843" y="281222"/>
                  </a:cubicBezTo>
                  <a:cubicBezTo>
                    <a:pt x="303311" y="281222"/>
                    <a:pt x="267965" y="245876"/>
                    <a:pt x="267965" y="202381"/>
                  </a:cubicBezTo>
                  <a:cubicBezTo>
                    <a:pt x="267965" y="158849"/>
                    <a:pt x="303311" y="123503"/>
                    <a:pt x="346843" y="123503"/>
                  </a:cubicBezTo>
                  <a:close/>
                  <a:moveTo>
                    <a:pt x="696478" y="119373"/>
                  </a:moveTo>
                  <a:cubicBezTo>
                    <a:pt x="731229" y="119373"/>
                    <a:pt x="759432" y="147575"/>
                    <a:pt x="759432" y="182327"/>
                  </a:cubicBezTo>
                  <a:cubicBezTo>
                    <a:pt x="759432" y="217041"/>
                    <a:pt x="731230" y="245282"/>
                    <a:pt x="696478" y="245282"/>
                  </a:cubicBezTo>
                  <a:cubicBezTo>
                    <a:pt x="661764" y="245282"/>
                    <a:pt x="633523" y="217042"/>
                    <a:pt x="633523" y="182327"/>
                  </a:cubicBezTo>
                  <a:cubicBezTo>
                    <a:pt x="633523" y="147576"/>
                    <a:pt x="661763" y="119373"/>
                    <a:pt x="696478" y="11937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cxnSp>
        <p:nvCxnSpPr>
          <p:cNvPr id="12755" name="Google Shape;12755;p209"/>
          <p:cNvCxnSpPr/>
          <p:nvPr/>
        </p:nvCxnSpPr>
        <p:spPr>
          <a:xfrm>
            <a:off x="8098775" y="4744511"/>
            <a:ext cx="0" cy="992905"/>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733"/>
                                        </p:tgtEl>
                                        <p:attrNameLst>
                                          <p:attrName>style.visibility</p:attrName>
                                        </p:attrNameLst>
                                      </p:cBhvr>
                                      <p:to>
                                        <p:strVal val="visible"/>
                                      </p:to>
                                    </p:set>
                                    <p:animEffect filter="fade" transition="in">
                                      <p:cBhvr>
                                        <p:cTn dur="500"/>
                                        <p:tgtEl>
                                          <p:spTgt spid="12733"/>
                                        </p:tgtEl>
                                      </p:cBhvr>
                                    </p:animEffect>
                                  </p:childTnLst>
                                </p:cTn>
                              </p:par>
                              <p:par>
                                <p:cTn fill="hold" nodeType="withEffect" presetClass="entr" presetID="10" presetSubtype="0">
                                  <p:stCondLst>
                                    <p:cond delay="250"/>
                                  </p:stCondLst>
                                  <p:childTnLst>
                                    <p:set>
                                      <p:cBhvr>
                                        <p:cTn dur="1" fill="hold">
                                          <p:stCondLst>
                                            <p:cond delay="0"/>
                                          </p:stCondLst>
                                        </p:cTn>
                                        <p:tgtEl>
                                          <p:spTgt spid="12737">
                                            <p:txEl>
                                              <p:pRg end="0" st="0"/>
                                            </p:txEl>
                                          </p:spTgt>
                                        </p:tgtEl>
                                        <p:attrNameLst>
                                          <p:attrName>style.visibility</p:attrName>
                                        </p:attrNameLst>
                                      </p:cBhvr>
                                      <p:to>
                                        <p:strVal val="visible"/>
                                      </p:to>
                                    </p:set>
                                    <p:animEffect filter="fade" transition="in">
                                      <p:cBhvr>
                                        <p:cTn dur="500"/>
                                        <p:tgtEl>
                                          <p:spTgt spid="12737">
                                            <p:txEl>
                                              <p:pRg end="0" st="0"/>
                                            </p:txEl>
                                          </p:spTgt>
                                        </p:tgtEl>
                                      </p:cBhvr>
                                    </p:animEffect>
                                  </p:childTnLst>
                                </p:cTn>
                              </p:par>
                              <p:par>
                                <p:cTn fill="hold" nodeType="withEffect" presetClass="entr" presetID="10" presetSubtype="0">
                                  <p:stCondLst>
                                    <p:cond delay="250"/>
                                  </p:stCondLst>
                                  <p:childTnLst>
                                    <p:set>
                                      <p:cBhvr>
                                        <p:cTn dur="1" fill="hold">
                                          <p:stCondLst>
                                            <p:cond delay="0"/>
                                          </p:stCondLst>
                                        </p:cTn>
                                        <p:tgtEl>
                                          <p:spTgt spid="12737">
                                            <p:txEl>
                                              <p:pRg end="1" st="1"/>
                                            </p:txEl>
                                          </p:spTgt>
                                        </p:tgtEl>
                                        <p:attrNameLst>
                                          <p:attrName>style.visibility</p:attrName>
                                        </p:attrNameLst>
                                      </p:cBhvr>
                                      <p:to>
                                        <p:strVal val="visible"/>
                                      </p:to>
                                    </p:set>
                                    <p:animEffect filter="fade" transition="in">
                                      <p:cBhvr>
                                        <p:cTn dur="500"/>
                                        <p:tgtEl>
                                          <p:spTgt spid="12737">
                                            <p:txEl>
                                              <p:pRg end="1" st="1"/>
                                            </p:txEl>
                                          </p:spTgt>
                                        </p:tgtEl>
                                      </p:cBhvr>
                                    </p:animEffect>
                                  </p:childTnLst>
                                </p:cTn>
                              </p:par>
                              <p:par>
                                <p:cTn fill="hold" nodeType="withEffect" presetClass="entr" presetID="10" presetSubtype="0">
                                  <p:stCondLst>
                                    <p:cond delay="250"/>
                                  </p:stCondLst>
                                  <p:childTnLst>
                                    <p:set>
                                      <p:cBhvr>
                                        <p:cTn dur="1" fill="hold">
                                          <p:stCondLst>
                                            <p:cond delay="0"/>
                                          </p:stCondLst>
                                        </p:cTn>
                                        <p:tgtEl>
                                          <p:spTgt spid="12737">
                                            <p:txEl>
                                              <p:pRg end="2" st="2"/>
                                            </p:txEl>
                                          </p:spTgt>
                                        </p:tgtEl>
                                        <p:attrNameLst>
                                          <p:attrName>style.visibility</p:attrName>
                                        </p:attrNameLst>
                                      </p:cBhvr>
                                      <p:to>
                                        <p:strVal val="visible"/>
                                      </p:to>
                                    </p:set>
                                    <p:animEffect filter="fade" transition="in">
                                      <p:cBhvr>
                                        <p:cTn dur="500"/>
                                        <p:tgtEl>
                                          <p:spTgt spid="12737">
                                            <p:txEl>
                                              <p:pRg end="2" st="2"/>
                                            </p:txEl>
                                          </p:spTgt>
                                        </p:tgtEl>
                                      </p:cBhvr>
                                    </p:animEffect>
                                  </p:childTnLst>
                                </p:cTn>
                              </p:par>
                              <p:par>
                                <p:cTn fill="hold" nodeType="withEffect" presetClass="entr" presetID="10" presetSubtype="0">
                                  <p:stCondLst>
                                    <p:cond delay="250"/>
                                  </p:stCondLst>
                                  <p:childTnLst>
                                    <p:set>
                                      <p:cBhvr>
                                        <p:cTn dur="1" fill="hold">
                                          <p:stCondLst>
                                            <p:cond delay="0"/>
                                          </p:stCondLst>
                                        </p:cTn>
                                        <p:tgtEl>
                                          <p:spTgt spid="12737">
                                            <p:txEl>
                                              <p:pRg end="3" st="3"/>
                                            </p:txEl>
                                          </p:spTgt>
                                        </p:tgtEl>
                                        <p:attrNameLst>
                                          <p:attrName>style.visibility</p:attrName>
                                        </p:attrNameLst>
                                      </p:cBhvr>
                                      <p:to>
                                        <p:strVal val="visible"/>
                                      </p:to>
                                    </p:set>
                                    <p:animEffect filter="fade" transition="in">
                                      <p:cBhvr>
                                        <p:cTn dur="500"/>
                                        <p:tgtEl>
                                          <p:spTgt spid="12737">
                                            <p:txEl>
                                              <p:pRg end="3" st="3"/>
                                            </p:txEl>
                                          </p:spTgt>
                                        </p:tgtEl>
                                      </p:cBhvr>
                                    </p:animEffect>
                                  </p:childTnLst>
                                </p:cTn>
                              </p:par>
                              <p:par>
                                <p:cTn fill="hold" nodeType="withEffect" presetClass="entr" presetID="10" presetSubtype="0">
                                  <p:stCondLst>
                                    <p:cond delay="250"/>
                                  </p:stCondLst>
                                  <p:childTnLst>
                                    <p:set>
                                      <p:cBhvr>
                                        <p:cTn dur="1" fill="hold">
                                          <p:stCondLst>
                                            <p:cond delay="0"/>
                                          </p:stCondLst>
                                        </p:cTn>
                                        <p:tgtEl>
                                          <p:spTgt spid="12742"/>
                                        </p:tgtEl>
                                        <p:attrNameLst>
                                          <p:attrName>style.visibility</p:attrName>
                                        </p:attrNameLst>
                                      </p:cBhvr>
                                      <p:to>
                                        <p:strVal val="visible"/>
                                      </p:to>
                                    </p:set>
                                    <p:animEffect filter="fade" transition="in">
                                      <p:cBhvr>
                                        <p:cTn dur="500"/>
                                        <p:tgtEl>
                                          <p:spTgt spid="12742"/>
                                        </p:tgtEl>
                                      </p:cBhvr>
                                    </p:animEffect>
                                  </p:childTnLst>
                                </p:cTn>
                              </p:par>
                            </p:childTnLst>
                          </p:cTn>
                        </p:par>
                        <p:par>
                          <p:cTn fill="hold">
                            <p:stCondLst>
                              <p:cond delay="500"/>
                            </p:stCondLst>
                            <p:childTnLst>
                              <p:par>
                                <p:cTn fill="hold" nodeType="afterEffect" presetClass="entr" presetID="2" presetSubtype="8">
                                  <p:stCondLst>
                                    <p:cond delay="0"/>
                                  </p:stCondLst>
                                  <p:childTnLst>
                                    <p:set>
                                      <p:cBhvr>
                                        <p:cTn dur="1" fill="hold">
                                          <p:stCondLst>
                                            <p:cond delay="0"/>
                                          </p:stCondLst>
                                        </p:cTn>
                                        <p:tgtEl>
                                          <p:spTgt spid="12738"/>
                                        </p:tgtEl>
                                        <p:attrNameLst>
                                          <p:attrName>style.visibility</p:attrName>
                                        </p:attrNameLst>
                                      </p:cBhvr>
                                      <p:to>
                                        <p:strVal val="visible"/>
                                      </p:to>
                                    </p:set>
                                    <p:anim calcmode="lin" valueType="num">
                                      <p:cBhvr additive="base">
                                        <p:cTn dur="500"/>
                                        <p:tgtEl>
                                          <p:spTgt spid="12738"/>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2749"/>
                                        </p:tgtEl>
                                        <p:attrNameLst>
                                          <p:attrName>style.visibility</p:attrName>
                                        </p:attrNameLst>
                                      </p:cBhvr>
                                      <p:to>
                                        <p:strVal val="visible"/>
                                      </p:to>
                                    </p:set>
                                    <p:animEffect filter="fade" transition="in">
                                      <p:cBhvr>
                                        <p:cTn dur="500"/>
                                        <p:tgtEl>
                                          <p:spTgt spid="12749"/>
                                        </p:tgtEl>
                                      </p:cBhvr>
                                    </p:animEffect>
                                  </p:childTnLst>
                                </p:cTn>
                              </p:par>
                            </p:childTnLst>
                          </p:cTn>
                        </p:par>
                        <p:par>
                          <p:cTn fill="hold">
                            <p:stCondLst>
                              <p:cond delay="1000"/>
                            </p:stCondLst>
                            <p:childTnLst>
                              <p:par>
                                <p:cTn fill="hold" nodeType="afterEffect" presetClass="entr" presetID="2" presetSubtype="2">
                                  <p:stCondLst>
                                    <p:cond delay="250"/>
                                  </p:stCondLst>
                                  <p:childTnLst>
                                    <p:set>
                                      <p:cBhvr>
                                        <p:cTn dur="1" fill="hold">
                                          <p:stCondLst>
                                            <p:cond delay="0"/>
                                          </p:stCondLst>
                                        </p:cTn>
                                        <p:tgtEl>
                                          <p:spTgt spid="12736"/>
                                        </p:tgtEl>
                                        <p:attrNameLst>
                                          <p:attrName>style.visibility</p:attrName>
                                        </p:attrNameLst>
                                      </p:cBhvr>
                                      <p:to>
                                        <p:strVal val="visible"/>
                                      </p:to>
                                    </p:set>
                                    <p:anim calcmode="lin" valueType="num">
                                      <p:cBhvr additive="base">
                                        <p:cTn dur="500"/>
                                        <p:tgtEl>
                                          <p:spTgt spid="1273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2746"/>
                                        </p:tgtEl>
                                        <p:attrNameLst>
                                          <p:attrName>style.visibility</p:attrName>
                                        </p:attrNameLst>
                                      </p:cBhvr>
                                      <p:to>
                                        <p:strVal val="visible"/>
                                      </p:to>
                                    </p:set>
                                    <p:animEffect filter="fade" transition="in">
                                      <p:cBhvr>
                                        <p:cTn dur="500"/>
                                        <p:tgtEl>
                                          <p:spTgt spid="12746"/>
                                        </p:tgtEl>
                                      </p:cBhvr>
                                    </p:animEffect>
                                  </p:childTnLst>
                                </p:cTn>
                              </p:par>
                              <p:par>
                                <p:cTn fill="hold" nodeType="withEffect" presetClass="entr" presetID="10" presetSubtype="0">
                                  <p:stCondLst>
                                    <p:cond delay="250"/>
                                  </p:stCondLst>
                                  <p:childTnLst>
                                    <p:set>
                                      <p:cBhvr>
                                        <p:cTn dur="1" fill="hold">
                                          <p:stCondLst>
                                            <p:cond delay="0"/>
                                          </p:stCondLst>
                                        </p:cTn>
                                        <p:tgtEl>
                                          <p:spTgt spid="12755"/>
                                        </p:tgtEl>
                                        <p:attrNameLst>
                                          <p:attrName>style.visibility</p:attrName>
                                        </p:attrNameLst>
                                      </p:cBhvr>
                                      <p:to>
                                        <p:strVal val="visible"/>
                                      </p:to>
                                    </p:set>
                                    <p:animEffect filter="fade" transition="in">
                                      <p:cBhvr>
                                        <p:cTn dur="500"/>
                                        <p:tgtEl>
                                          <p:spTgt spid="1275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 name="Shape 1083"/>
        <p:cNvGrpSpPr/>
        <p:nvPr/>
      </p:nvGrpSpPr>
      <p:grpSpPr>
        <a:xfrm>
          <a:off x="0" y="0"/>
          <a:ext cx="0" cy="0"/>
          <a:chOff x="0" y="0"/>
          <a:chExt cx="0" cy="0"/>
        </a:xfrm>
      </p:grpSpPr>
      <p:pic>
        <p:nvPicPr>
          <p:cNvPr id="1084" name="Google Shape;1084;p21"/>
          <p:cNvPicPr preferRelativeResize="0"/>
          <p:nvPr/>
        </p:nvPicPr>
        <p:blipFill rotWithShape="1">
          <a:blip r:embed="rId3">
            <a:alphaModFix/>
          </a:blip>
          <a:srcRect b="0" l="0" r="0" t="0"/>
          <a:stretch/>
        </p:blipFill>
        <p:spPr>
          <a:xfrm>
            <a:off x="5960779" y="1126254"/>
            <a:ext cx="6347335" cy="5086974"/>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085" name="Google Shape;1085;p21"/>
          <p:cNvSpPr/>
          <p:nvPr/>
        </p:nvSpPr>
        <p:spPr>
          <a:xfrm>
            <a:off x="-196487" y="1775938"/>
            <a:ext cx="8150315" cy="112811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86" name="Google Shape;1086;p21"/>
          <p:cNvSpPr/>
          <p:nvPr/>
        </p:nvSpPr>
        <p:spPr>
          <a:xfrm>
            <a:off x="-196487" y="3209034"/>
            <a:ext cx="8150315" cy="112811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87" name="Google Shape;1087;p21"/>
          <p:cNvSpPr/>
          <p:nvPr/>
        </p:nvSpPr>
        <p:spPr>
          <a:xfrm>
            <a:off x="-196487" y="4670750"/>
            <a:ext cx="8150315" cy="112811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88" name="Google Shape;1088;p2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Schubert J, Roth A. Eur J Haematol 2015;94:464–473; 2. Griffin M, Munir T. Ther Adv Hematol. 2017;8(3):119-126; 3. eculizumabe (eculizumabe). Bula  aprovada  pela  ANVISA  disponível  em https://alexion.com/worldwide/Brazil 4. Emadi A, Brodsky RA. Am J Hematol 2009;84:699–701. </a:t>
            </a:r>
            <a:endParaRPr/>
          </a:p>
        </p:txBody>
      </p:sp>
      <p:sp>
        <p:nvSpPr>
          <p:cNvPr id="1089" name="Google Shape;1089;p21"/>
          <p:cNvSpPr txBox="1"/>
          <p:nvPr/>
        </p:nvSpPr>
        <p:spPr>
          <a:xfrm>
            <a:off x="296269" y="385036"/>
            <a:ext cx="3353803"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Anticoagulação</a:t>
            </a:r>
            <a:endParaRPr b="1" baseline="30000" i="0" sz="3600" u="none" cap="none" strike="noStrike">
              <a:solidFill>
                <a:srgbClr val="830051"/>
              </a:solidFill>
              <a:latin typeface="Lustria"/>
              <a:ea typeface="Lustria"/>
              <a:cs typeface="Lustria"/>
              <a:sym typeface="Lustria"/>
            </a:endParaRPr>
          </a:p>
        </p:txBody>
      </p:sp>
      <p:sp>
        <p:nvSpPr>
          <p:cNvPr id="1090" name="Google Shape;1090;p21"/>
          <p:cNvSpPr txBox="1"/>
          <p:nvPr/>
        </p:nvSpPr>
        <p:spPr>
          <a:xfrm>
            <a:off x="296269" y="792070"/>
            <a:ext cx="3198824"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Profilaxia secundária</a:t>
            </a:r>
            <a:endParaRPr b="0" baseline="30000" i="0" sz="2800" u="none" cap="none" strike="noStrike">
              <a:solidFill>
                <a:srgbClr val="003865"/>
              </a:solidFill>
              <a:latin typeface="Calibri"/>
              <a:ea typeface="Calibri"/>
              <a:cs typeface="Calibri"/>
              <a:sym typeface="Calibri"/>
            </a:endParaRPr>
          </a:p>
        </p:txBody>
      </p:sp>
      <p:sp>
        <p:nvSpPr>
          <p:cNvPr id="1091" name="Google Shape;1091;p21"/>
          <p:cNvSpPr/>
          <p:nvPr/>
        </p:nvSpPr>
        <p:spPr>
          <a:xfrm>
            <a:off x="643220" y="1934941"/>
            <a:ext cx="825641" cy="825645"/>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92" name="Google Shape;1092;p21"/>
          <p:cNvSpPr/>
          <p:nvPr/>
        </p:nvSpPr>
        <p:spPr>
          <a:xfrm>
            <a:off x="1709366" y="1920356"/>
            <a:ext cx="6003956" cy="840230"/>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DB3040"/>
              </a:buClr>
              <a:buSzPts val="1800"/>
              <a:buFont typeface="Calibri"/>
              <a:buNone/>
            </a:pPr>
            <a:r>
              <a:rPr b="1" i="0" lang="pt-BR" sz="1800" u="none" cap="none" strike="noStrike">
                <a:solidFill>
                  <a:srgbClr val="FFFFFF"/>
                </a:solidFill>
                <a:latin typeface="Calibri"/>
                <a:ea typeface="Calibri"/>
                <a:cs typeface="Calibri"/>
                <a:sym typeface="Calibri"/>
              </a:rPr>
              <a:t>Não está claro se seu uso é necessário em pacientes tratados com eculizumabe de forma crônica, </a:t>
            </a:r>
            <a:r>
              <a:rPr b="0" i="0" lang="pt-BR" sz="1800" u="none" cap="none" strike="noStrike">
                <a:solidFill>
                  <a:srgbClr val="FFFFFF"/>
                </a:solidFill>
                <a:latin typeface="Calibri"/>
                <a:ea typeface="Calibri"/>
                <a:cs typeface="Calibri"/>
                <a:sym typeface="Calibri"/>
              </a:rPr>
              <a:t>seja por toda a vida ou após um evento trombótico</a:t>
            </a:r>
            <a:endParaRPr/>
          </a:p>
        </p:txBody>
      </p:sp>
      <p:sp>
        <p:nvSpPr>
          <p:cNvPr id="1093" name="Google Shape;1093;p21"/>
          <p:cNvSpPr/>
          <p:nvPr/>
        </p:nvSpPr>
        <p:spPr>
          <a:xfrm>
            <a:off x="1709366" y="3378664"/>
            <a:ext cx="6003956" cy="840230"/>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DB3040"/>
              </a:buClr>
              <a:buSzPts val="1800"/>
              <a:buFont typeface="Calibri"/>
              <a:buNone/>
            </a:pPr>
            <a:r>
              <a:rPr b="0" i="0" lang="pt-BR" sz="1800" u="none" cap="none" strike="noStrike">
                <a:solidFill>
                  <a:srgbClr val="FFFFFF"/>
                </a:solidFill>
                <a:latin typeface="Calibri"/>
                <a:ea typeface="Calibri"/>
                <a:cs typeface="Calibri"/>
                <a:sym typeface="Calibri"/>
              </a:rPr>
              <a:t>Deve-se levar em consideração a </a:t>
            </a:r>
            <a:r>
              <a:rPr b="1" i="0" lang="pt-BR" sz="1800" u="none" cap="none" strike="noStrike">
                <a:solidFill>
                  <a:srgbClr val="FFFFFF"/>
                </a:solidFill>
                <a:latin typeface="Calibri"/>
                <a:ea typeface="Calibri"/>
                <a:cs typeface="Calibri"/>
                <a:sym typeface="Calibri"/>
              </a:rPr>
              <a:t>localização da trombose, a organização do trombo e a recanalização, bem como fatores de risco trombofílicos concomitantes</a:t>
            </a:r>
            <a:endParaRPr/>
          </a:p>
        </p:txBody>
      </p:sp>
      <p:sp>
        <p:nvSpPr>
          <p:cNvPr id="1094" name="Google Shape;1094;p21"/>
          <p:cNvSpPr/>
          <p:nvPr/>
        </p:nvSpPr>
        <p:spPr>
          <a:xfrm>
            <a:off x="1709366" y="5098144"/>
            <a:ext cx="6003956" cy="3416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DB3040"/>
              </a:buClr>
              <a:buSzPts val="1800"/>
              <a:buFont typeface="Calibri"/>
              <a:buNone/>
            </a:pPr>
            <a:r>
              <a:rPr b="1" i="0" lang="pt-BR" sz="1800" u="none" cap="none" strike="noStrike">
                <a:solidFill>
                  <a:srgbClr val="FFFFFF"/>
                </a:solidFill>
                <a:latin typeface="Calibri"/>
                <a:ea typeface="Calibri"/>
                <a:cs typeface="Calibri"/>
                <a:sym typeface="Calibri"/>
              </a:rPr>
              <a:t>Atenção para o risco hemorrágico de cada paciente</a:t>
            </a:r>
            <a:endParaRPr/>
          </a:p>
        </p:txBody>
      </p:sp>
      <p:sp>
        <p:nvSpPr>
          <p:cNvPr id="1095" name="Google Shape;1095;p21"/>
          <p:cNvSpPr/>
          <p:nvPr/>
        </p:nvSpPr>
        <p:spPr>
          <a:xfrm>
            <a:off x="643220" y="3359298"/>
            <a:ext cx="825641" cy="825645"/>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096" name="Google Shape;1096;p21"/>
          <p:cNvSpPr/>
          <p:nvPr/>
        </p:nvSpPr>
        <p:spPr>
          <a:xfrm>
            <a:off x="643220" y="4821982"/>
            <a:ext cx="825641" cy="825645"/>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097" name="Google Shape;1097;p21"/>
          <p:cNvPicPr preferRelativeResize="0"/>
          <p:nvPr/>
        </p:nvPicPr>
        <p:blipFill rotWithShape="1">
          <a:blip r:embed="rId4">
            <a:alphaModFix/>
          </a:blip>
          <a:srcRect b="0" l="0" r="0" t="0"/>
          <a:stretch/>
        </p:blipFill>
        <p:spPr>
          <a:xfrm>
            <a:off x="775770" y="4954534"/>
            <a:ext cx="560539" cy="560539"/>
          </a:xfrm>
          <a:prstGeom prst="rect">
            <a:avLst/>
          </a:prstGeom>
          <a:noFill/>
          <a:ln>
            <a:noFill/>
          </a:ln>
        </p:spPr>
      </p:pic>
      <p:pic>
        <p:nvPicPr>
          <p:cNvPr id="1098" name="Google Shape;1098;p21"/>
          <p:cNvPicPr preferRelativeResize="0"/>
          <p:nvPr/>
        </p:nvPicPr>
        <p:blipFill rotWithShape="1">
          <a:blip r:embed="rId5">
            <a:alphaModFix/>
          </a:blip>
          <a:srcRect b="0" l="0" r="0" t="0"/>
          <a:stretch/>
        </p:blipFill>
        <p:spPr>
          <a:xfrm>
            <a:off x="789094" y="3500313"/>
            <a:ext cx="543614" cy="543614"/>
          </a:xfrm>
          <a:prstGeom prst="rect">
            <a:avLst/>
          </a:prstGeom>
          <a:noFill/>
          <a:ln>
            <a:noFill/>
          </a:ln>
        </p:spPr>
      </p:pic>
      <p:pic>
        <p:nvPicPr>
          <p:cNvPr id="1099" name="Google Shape;1099;p21"/>
          <p:cNvPicPr preferRelativeResize="0"/>
          <p:nvPr/>
        </p:nvPicPr>
        <p:blipFill rotWithShape="1">
          <a:blip r:embed="rId6">
            <a:alphaModFix/>
          </a:blip>
          <a:srcRect b="0" l="0" r="0" t="0"/>
          <a:stretch/>
        </p:blipFill>
        <p:spPr>
          <a:xfrm>
            <a:off x="849495" y="2118565"/>
            <a:ext cx="483213" cy="483213"/>
          </a:xfrm>
          <a:prstGeom prst="rect">
            <a:avLst/>
          </a:prstGeom>
          <a:noFill/>
          <a:ln>
            <a:noFill/>
          </a:ln>
        </p:spPr>
      </p:pic>
      <p:cxnSp>
        <p:nvCxnSpPr>
          <p:cNvPr id="1100" name="Google Shape;1100;p21"/>
          <p:cNvCxnSpPr/>
          <p:nvPr/>
        </p:nvCxnSpPr>
        <p:spPr>
          <a:xfrm>
            <a:off x="1680140" y="1947747"/>
            <a:ext cx="0" cy="812839"/>
          </a:xfrm>
          <a:prstGeom prst="straightConnector1">
            <a:avLst/>
          </a:prstGeom>
          <a:noFill/>
          <a:ln cap="flat" cmpd="sng" w="12700">
            <a:solidFill>
              <a:schemeClr val="lt1"/>
            </a:solidFill>
            <a:prstDash val="solid"/>
            <a:miter lim="800000"/>
            <a:headEnd len="sm" w="sm" type="none"/>
            <a:tailEnd len="sm" w="sm" type="none"/>
          </a:ln>
        </p:spPr>
      </p:cxnSp>
      <p:cxnSp>
        <p:nvCxnSpPr>
          <p:cNvPr id="1101" name="Google Shape;1101;p21"/>
          <p:cNvCxnSpPr/>
          <p:nvPr/>
        </p:nvCxnSpPr>
        <p:spPr>
          <a:xfrm>
            <a:off x="1680140" y="3359298"/>
            <a:ext cx="0" cy="812839"/>
          </a:xfrm>
          <a:prstGeom prst="straightConnector1">
            <a:avLst/>
          </a:prstGeom>
          <a:noFill/>
          <a:ln cap="flat" cmpd="sng" w="12700">
            <a:solidFill>
              <a:schemeClr val="lt1"/>
            </a:solidFill>
            <a:prstDash val="solid"/>
            <a:miter lim="800000"/>
            <a:headEnd len="sm" w="sm" type="none"/>
            <a:tailEnd len="sm" w="sm" type="none"/>
          </a:ln>
        </p:spPr>
      </p:cxnSp>
      <p:cxnSp>
        <p:nvCxnSpPr>
          <p:cNvPr id="1102" name="Google Shape;1102;p21"/>
          <p:cNvCxnSpPr/>
          <p:nvPr/>
        </p:nvCxnSpPr>
        <p:spPr>
          <a:xfrm>
            <a:off x="1680140" y="4834788"/>
            <a:ext cx="0" cy="812839"/>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085"/>
                                        </p:tgtEl>
                                        <p:attrNameLst>
                                          <p:attrName>style.visibility</p:attrName>
                                        </p:attrNameLst>
                                      </p:cBhvr>
                                      <p:to>
                                        <p:strVal val="visible"/>
                                      </p:to>
                                    </p:set>
                                    <p:anim calcmode="lin" valueType="num">
                                      <p:cBhvr additive="base">
                                        <p:cTn dur="500"/>
                                        <p:tgtEl>
                                          <p:spTgt spid="1085"/>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084"/>
                                        </p:tgtEl>
                                        <p:attrNameLst>
                                          <p:attrName>style.visibility</p:attrName>
                                        </p:attrNameLst>
                                      </p:cBhvr>
                                      <p:to>
                                        <p:strVal val="visible"/>
                                      </p:to>
                                    </p:set>
                                    <p:animEffect filter="fade" transition="in">
                                      <p:cBhvr>
                                        <p:cTn dur="500"/>
                                        <p:tgtEl>
                                          <p:spTgt spid="1084"/>
                                        </p:tgtEl>
                                      </p:cBhvr>
                                    </p:animEffect>
                                  </p:childTnLst>
                                </p:cTn>
                              </p:par>
                              <p:par>
                                <p:cTn fill="hold" nodeType="withEffect" presetClass="entr" presetID="2" presetSubtype="8">
                                  <p:stCondLst>
                                    <p:cond delay="0"/>
                                  </p:stCondLst>
                                  <p:childTnLst>
                                    <p:set>
                                      <p:cBhvr>
                                        <p:cTn dur="1" fill="hold">
                                          <p:stCondLst>
                                            <p:cond delay="0"/>
                                          </p:stCondLst>
                                        </p:cTn>
                                        <p:tgtEl>
                                          <p:spTgt spid="1086"/>
                                        </p:tgtEl>
                                        <p:attrNameLst>
                                          <p:attrName>style.visibility</p:attrName>
                                        </p:attrNameLst>
                                      </p:cBhvr>
                                      <p:to>
                                        <p:strVal val="visible"/>
                                      </p:to>
                                    </p:set>
                                    <p:anim calcmode="lin" valueType="num">
                                      <p:cBhvr additive="base">
                                        <p:cTn dur="500"/>
                                        <p:tgtEl>
                                          <p:spTgt spid="108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087"/>
                                        </p:tgtEl>
                                        <p:attrNameLst>
                                          <p:attrName>style.visibility</p:attrName>
                                        </p:attrNameLst>
                                      </p:cBhvr>
                                      <p:to>
                                        <p:strVal val="visible"/>
                                      </p:to>
                                    </p:set>
                                    <p:anim calcmode="lin" valueType="num">
                                      <p:cBhvr additive="base">
                                        <p:cTn dur="500"/>
                                        <p:tgtEl>
                                          <p:spTgt spid="1087"/>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092"/>
                                        </p:tgtEl>
                                        <p:attrNameLst>
                                          <p:attrName>style.visibility</p:attrName>
                                        </p:attrNameLst>
                                      </p:cBhvr>
                                      <p:to>
                                        <p:strVal val="visible"/>
                                      </p:to>
                                    </p:set>
                                    <p:animEffect filter="fade" transition="in">
                                      <p:cBhvr>
                                        <p:cTn dur="500"/>
                                        <p:tgtEl>
                                          <p:spTgt spid="1092"/>
                                        </p:tgtEl>
                                      </p:cBhvr>
                                    </p:animEffect>
                                  </p:childTnLst>
                                </p:cTn>
                              </p:par>
                              <p:par>
                                <p:cTn fill="hold" nodeType="withEffect" presetClass="entr" presetID="10" presetSubtype="0">
                                  <p:stCondLst>
                                    <p:cond delay="250"/>
                                  </p:stCondLst>
                                  <p:childTnLst>
                                    <p:set>
                                      <p:cBhvr>
                                        <p:cTn dur="1" fill="hold">
                                          <p:stCondLst>
                                            <p:cond delay="0"/>
                                          </p:stCondLst>
                                        </p:cTn>
                                        <p:tgtEl>
                                          <p:spTgt spid="1093"/>
                                        </p:tgtEl>
                                        <p:attrNameLst>
                                          <p:attrName>style.visibility</p:attrName>
                                        </p:attrNameLst>
                                      </p:cBhvr>
                                      <p:to>
                                        <p:strVal val="visible"/>
                                      </p:to>
                                    </p:set>
                                    <p:animEffect filter="fade" transition="in">
                                      <p:cBhvr>
                                        <p:cTn dur="500"/>
                                        <p:tgtEl>
                                          <p:spTgt spid="1093"/>
                                        </p:tgtEl>
                                      </p:cBhvr>
                                    </p:animEffect>
                                  </p:childTnLst>
                                </p:cTn>
                              </p:par>
                              <p:par>
                                <p:cTn fill="hold" nodeType="withEffect" presetClass="entr" presetID="10" presetSubtype="0">
                                  <p:stCondLst>
                                    <p:cond delay="500"/>
                                  </p:stCondLst>
                                  <p:childTnLst>
                                    <p:set>
                                      <p:cBhvr>
                                        <p:cTn dur="1" fill="hold">
                                          <p:stCondLst>
                                            <p:cond delay="0"/>
                                          </p:stCondLst>
                                        </p:cTn>
                                        <p:tgtEl>
                                          <p:spTgt spid="1094"/>
                                        </p:tgtEl>
                                        <p:attrNameLst>
                                          <p:attrName>style.visibility</p:attrName>
                                        </p:attrNameLst>
                                      </p:cBhvr>
                                      <p:to>
                                        <p:strVal val="visible"/>
                                      </p:to>
                                    </p:set>
                                    <p:animEffect filter="fade" transition="in">
                                      <p:cBhvr>
                                        <p:cTn dur="500"/>
                                        <p:tgtEl>
                                          <p:spTgt spid="1094"/>
                                        </p:tgtEl>
                                      </p:cBhvr>
                                    </p:animEffect>
                                  </p:childTnLst>
                                </p:cTn>
                              </p:par>
                              <p:par>
                                <p:cTn fill="hold" nodeType="withEffect" presetClass="entr" presetID="10" presetSubtype="0">
                                  <p:stCondLst>
                                    <p:cond delay="500"/>
                                  </p:stCondLst>
                                  <p:childTnLst>
                                    <p:set>
                                      <p:cBhvr>
                                        <p:cTn dur="1" fill="hold">
                                          <p:stCondLst>
                                            <p:cond delay="0"/>
                                          </p:stCondLst>
                                        </p:cTn>
                                        <p:tgtEl>
                                          <p:spTgt spid="1100"/>
                                        </p:tgtEl>
                                        <p:attrNameLst>
                                          <p:attrName>style.visibility</p:attrName>
                                        </p:attrNameLst>
                                      </p:cBhvr>
                                      <p:to>
                                        <p:strVal val="visible"/>
                                      </p:to>
                                    </p:set>
                                    <p:animEffect filter="fade" transition="in">
                                      <p:cBhvr>
                                        <p:cTn dur="500"/>
                                        <p:tgtEl>
                                          <p:spTgt spid="1100"/>
                                        </p:tgtEl>
                                      </p:cBhvr>
                                    </p:animEffect>
                                  </p:childTnLst>
                                </p:cTn>
                              </p:par>
                              <p:par>
                                <p:cTn fill="hold" nodeType="withEffect" presetClass="entr" presetID="10" presetSubtype="0">
                                  <p:stCondLst>
                                    <p:cond delay="500"/>
                                  </p:stCondLst>
                                  <p:childTnLst>
                                    <p:set>
                                      <p:cBhvr>
                                        <p:cTn dur="1" fill="hold">
                                          <p:stCondLst>
                                            <p:cond delay="0"/>
                                          </p:stCondLst>
                                        </p:cTn>
                                        <p:tgtEl>
                                          <p:spTgt spid="1101"/>
                                        </p:tgtEl>
                                        <p:attrNameLst>
                                          <p:attrName>style.visibility</p:attrName>
                                        </p:attrNameLst>
                                      </p:cBhvr>
                                      <p:to>
                                        <p:strVal val="visible"/>
                                      </p:to>
                                    </p:set>
                                    <p:animEffect filter="fade" transition="in">
                                      <p:cBhvr>
                                        <p:cTn dur="500"/>
                                        <p:tgtEl>
                                          <p:spTgt spid="1101"/>
                                        </p:tgtEl>
                                      </p:cBhvr>
                                    </p:animEffect>
                                  </p:childTnLst>
                                </p:cTn>
                              </p:par>
                              <p:par>
                                <p:cTn fill="hold" nodeType="withEffect" presetClass="entr" presetID="10" presetSubtype="0">
                                  <p:stCondLst>
                                    <p:cond delay="500"/>
                                  </p:stCondLst>
                                  <p:childTnLst>
                                    <p:set>
                                      <p:cBhvr>
                                        <p:cTn dur="1" fill="hold">
                                          <p:stCondLst>
                                            <p:cond delay="0"/>
                                          </p:stCondLst>
                                        </p:cTn>
                                        <p:tgtEl>
                                          <p:spTgt spid="1102"/>
                                        </p:tgtEl>
                                        <p:attrNameLst>
                                          <p:attrName>style.visibility</p:attrName>
                                        </p:attrNameLst>
                                      </p:cBhvr>
                                      <p:to>
                                        <p:strVal val="visible"/>
                                      </p:to>
                                    </p:set>
                                    <p:animEffect filter="fade" transition="in">
                                      <p:cBhvr>
                                        <p:cTn dur="500"/>
                                        <p:tgtEl>
                                          <p:spTgt spid="1102"/>
                                        </p:tgtEl>
                                      </p:cBhvr>
                                    </p:animEffect>
                                  </p:childTnLst>
                                </p:cTn>
                              </p:par>
                              <p:par>
                                <p:cTn fill="hold" nodeType="withEffect" presetClass="entr" presetID="23" presetSubtype="16">
                                  <p:stCondLst>
                                    <p:cond delay="500"/>
                                  </p:stCondLst>
                                  <p:childTnLst>
                                    <p:set>
                                      <p:cBhvr>
                                        <p:cTn dur="1" fill="hold">
                                          <p:stCondLst>
                                            <p:cond delay="0"/>
                                          </p:stCondLst>
                                        </p:cTn>
                                        <p:tgtEl>
                                          <p:spTgt spid="1091"/>
                                        </p:tgtEl>
                                        <p:attrNameLst>
                                          <p:attrName>style.visibility</p:attrName>
                                        </p:attrNameLst>
                                      </p:cBhvr>
                                      <p:to>
                                        <p:strVal val="visible"/>
                                      </p:to>
                                    </p:set>
                                    <p:anim calcmode="lin" valueType="num">
                                      <p:cBhvr additive="base">
                                        <p:cTn dur="500"/>
                                        <p:tgtEl>
                                          <p:spTgt spid="1091"/>
                                        </p:tgtEl>
                                        <p:attrNameLst>
                                          <p:attrName>ppt_w</p:attrName>
                                        </p:attrNameLst>
                                      </p:cBhvr>
                                      <p:tavLst>
                                        <p:tav fmla="" tm="0">
                                          <p:val>
                                            <p:strVal val="0"/>
                                          </p:val>
                                        </p:tav>
                                        <p:tav fmla="" tm="100000">
                                          <p:val>
                                            <p:strVal val="#ppt_w"/>
                                          </p:val>
                                        </p:tav>
                                      </p:tavLst>
                                    </p:anim>
                                    <p:anim calcmode="lin" valueType="num">
                                      <p:cBhvr additive="base">
                                        <p:cTn dur="500"/>
                                        <p:tgtEl>
                                          <p:spTgt spid="109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095"/>
                                        </p:tgtEl>
                                        <p:attrNameLst>
                                          <p:attrName>style.visibility</p:attrName>
                                        </p:attrNameLst>
                                      </p:cBhvr>
                                      <p:to>
                                        <p:strVal val="visible"/>
                                      </p:to>
                                    </p:set>
                                    <p:anim calcmode="lin" valueType="num">
                                      <p:cBhvr additive="base">
                                        <p:cTn dur="500"/>
                                        <p:tgtEl>
                                          <p:spTgt spid="1095"/>
                                        </p:tgtEl>
                                        <p:attrNameLst>
                                          <p:attrName>ppt_w</p:attrName>
                                        </p:attrNameLst>
                                      </p:cBhvr>
                                      <p:tavLst>
                                        <p:tav fmla="" tm="0">
                                          <p:val>
                                            <p:strVal val="0"/>
                                          </p:val>
                                        </p:tav>
                                        <p:tav fmla="" tm="100000">
                                          <p:val>
                                            <p:strVal val="#ppt_w"/>
                                          </p:val>
                                        </p:tav>
                                      </p:tavLst>
                                    </p:anim>
                                    <p:anim calcmode="lin" valueType="num">
                                      <p:cBhvr additive="base">
                                        <p:cTn dur="500"/>
                                        <p:tgtEl>
                                          <p:spTgt spid="109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096"/>
                                        </p:tgtEl>
                                        <p:attrNameLst>
                                          <p:attrName>style.visibility</p:attrName>
                                        </p:attrNameLst>
                                      </p:cBhvr>
                                      <p:to>
                                        <p:strVal val="visible"/>
                                      </p:to>
                                    </p:set>
                                    <p:anim calcmode="lin" valueType="num">
                                      <p:cBhvr additive="base">
                                        <p:cTn dur="500"/>
                                        <p:tgtEl>
                                          <p:spTgt spid="1096"/>
                                        </p:tgtEl>
                                        <p:attrNameLst>
                                          <p:attrName>ppt_w</p:attrName>
                                        </p:attrNameLst>
                                      </p:cBhvr>
                                      <p:tavLst>
                                        <p:tav fmla="" tm="0">
                                          <p:val>
                                            <p:strVal val="0"/>
                                          </p:val>
                                        </p:tav>
                                        <p:tav fmla="" tm="100000">
                                          <p:val>
                                            <p:strVal val="#ppt_w"/>
                                          </p:val>
                                        </p:tav>
                                      </p:tavLst>
                                    </p:anim>
                                    <p:anim calcmode="lin" valueType="num">
                                      <p:cBhvr additive="base">
                                        <p:cTn dur="500"/>
                                        <p:tgtEl>
                                          <p:spTgt spid="109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097"/>
                                        </p:tgtEl>
                                        <p:attrNameLst>
                                          <p:attrName>style.visibility</p:attrName>
                                        </p:attrNameLst>
                                      </p:cBhvr>
                                      <p:to>
                                        <p:strVal val="visible"/>
                                      </p:to>
                                    </p:set>
                                    <p:anim calcmode="lin" valueType="num">
                                      <p:cBhvr additive="base">
                                        <p:cTn dur="500"/>
                                        <p:tgtEl>
                                          <p:spTgt spid="1097"/>
                                        </p:tgtEl>
                                        <p:attrNameLst>
                                          <p:attrName>ppt_w</p:attrName>
                                        </p:attrNameLst>
                                      </p:cBhvr>
                                      <p:tavLst>
                                        <p:tav fmla="" tm="0">
                                          <p:val>
                                            <p:strVal val="0"/>
                                          </p:val>
                                        </p:tav>
                                        <p:tav fmla="" tm="100000">
                                          <p:val>
                                            <p:strVal val="#ppt_w"/>
                                          </p:val>
                                        </p:tav>
                                      </p:tavLst>
                                    </p:anim>
                                    <p:anim calcmode="lin" valueType="num">
                                      <p:cBhvr additive="base">
                                        <p:cTn dur="500"/>
                                        <p:tgtEl>
                                          <p:spTgt spid="109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098"/>
                                        </p:tgtEl>
                                        <p:attrNameLst>
                                          <p:attrName>style.visibility</p:attrName>
                                        </p:attrNameLst>
                                      </p:cBhvr>
                                      <p:to>
                                        <p:strVal val="visible"/>
                                      </p:to>
                                    </p:set>
                                    <p:anim calcmode="lin" valueType="num">
                                      <p:cBhvr additive="base">
                                        <p:cTn dur="500"/>
                                        <p:tgtEl>
                                          <p:spTgt spid="1098"/>
                                        </p:tgtEl>
                                        <p:attrNameLst>
                                          <p:attrName>ppt_w</p:attrName>
                                        </p:attrNameLst>
                                      </p:cBhvr>
                                      <p:tavLst>
                                        <p:tav fmla="" tm="0">
                                          <p:val>
                                            <p:strVal val="0"/>
                                          </p:val>
                                        </p:tav>
                                        <p:tav fmla="" tm="100000">
                                          <p:val>
                                            <p:strVal val="#ppt_w"/>
                                          </p:val>
                                        </p:tav>
                                      </p:tavLst>
                                    </p:anim>
                                    <p:anim calcmode="lin" valueType="num">
                                      <p:cBhvr additive="base">
                                        <p:cTn dur="500"/>
                                        <p:tgtEl>
                                          <p:spTgt spid="109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099"/>
                                        </p:tgtEl>
                                        <p:attrNameLst>
                                          <p:attrName>style.visibility</p:attrName>
                                        </p:attrNameLst>
                                      </p:cBhvr>
                                      <p:to>
                                        <p:strVal val="visible"/>
                                      </p:to>
                                    </p:set>
                                    <p:anim calcmode="lin" valueType="num">
                                      <p:cBhvr additive="base">
                                        <p:cTn dur="500"/>
                                        <p:tgtEl>
                                          <p:spTgt spid="1099"/>
                                        </p:tgtEl>
                                        <p:attrNameLst>
                                          <p:attrName>ppt_w</p:attrName>
                                        </p:attrNameLst>
                                      </p:cBhvr>
                                      <p:tavLst>
                                        <p:tav fmla="" tm="0">
                                          <p:val>
                                            <p:strVal val="0"/>
                                          </p:val>
                                        </p:tav>
                                        <p:tav fmla="" tm="100000">
                                          <p:val>
                                            <p:strVal val="#ppt_w"/>
                                          </p:val>
                                        </p:tav>
                                      </p:tavLst>
                                    </p:anim>
                                    <p:anim calcmode="lin" valueType="num">
                                      <p:cBhvr additive="base">
                                        <p:cTn dur="500"/>
                                        <p:tgtEl>
                                          <p:spTgt spid="1099"/>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60" name="Shape 12760"/>
        <p:cNvGrpSpPr/>
        <p:nvPr/>
      </p:nvGrpSpPr>
      <p:grpSpPr>
        <a:xfrm>
          <a:off x="0" y="0"/>
          <a:ext cx="0" cy="0"/>
          <a:chOff x="0" y="0"/>
          <a:chExt cx="0" cy="0"/>
        </a:xfrm>
      </p:grpSpPr>
      <p:sp>
        <p:nvSpPr>
          <p:cNvPr id="12761" name="Google Shape;12761;p210"/>
          <p:cNvSpPr/>
          <p:nvPr/>
        </p:nvSpPr>
        <p:spPr>
          <a:xfrm>
            <a:off x="744727" y="1456571"/>
            <a:ext cx="10702545" cy="4461075"/>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2762" name="Google Shape;12762;p210"/>
          <p:cNvSpPr txBox="1"/>
          <p:nvPr/>
        </p:nvSpPr>
        <p:spPr>
          <a:xfrm>
            <a:off x="296269" y="385036"/>
            <a:ext cx="3236784"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TMO na HPN¹</a:t>
            </a:r>
            <a:endParaRPr/>
          </a:p>
        </p:txBody>
      </p:sp>
      <p:sp>
        <p:nvSpPr>
          <p:cNvPr id="12763" name="Google Shape;12763;p21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AA = Anemia Aplástica; HPN = Hemoglobinúria Paroxística Noturna; TMO = Transplante de Medula Óssea; SG = Sobrevida Global</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Socié et al, Lancet 1996; Peffault de Latour et al, Blood 2008; Peffault de Latour et al, Haematologica 2012 </a:t>
            </a:r>
            <a:endParaRPr/>
          </a:p>
        </p:txBody>
      </p:sp>
      <p:grpSp>
        <p:nvGrpSpPr>
          <p:cNvPr id="12764" name="Google Shape;12764;p210"/>
          <p:cNvGrpSpPr/>
          <p:nvPr/>
        </p:nvGrpSpPr>
        <p:grpSpPr>
          <a:xfrm>
            <a:off x="863149" y="2287146"/>
            <a:ext cx="4781778" cy="3319929"/>
            <a:chOff x="863149" y="2050785"/>
            <a:chExt cx="4781778" cy="3319929"/>
          </a:xfrm>
        </p:grpSpPr>
        <p:pic>
          <p:nvPicPr>
            <p:cNvPr id="12765" name="Google Shape;12765;p210"/>
            <p:cNvPicPr preferRelativeResize="0"/>
            <p:nvPr/>
          </p:nvPicPr>
          <p:blipFill rotWithShape="1">
            <a:blip r:embed="rId3">
              <a:alphaModFix/>
            </a:blip>
            <a:srcRect b="0" l="0" r="0" t="0"/>
            <a:stretch/>
          </p:blipFill>
          <p:spPr>
            <a:xfrm>
              <a:off x="1624027" y="2050785"/>
              <a:ext cx="3705886" cy="991036"/>
            </a:xfrm>
            <a:prstGeom prst="rect">
              <a:avLst/>
            </a:prstGeom>
            <a:noFill/>
            <a:ln>
              <a:noFill/>
            </a:ln>
          </p:spPr>
        </p:pic>
        <p:sp>
          <p:nvSpPr>
            <p:cNvPr id="12766" name="Google Shape;12766;p210"/>
            <p:cNvSpPr txBox="1"/>
            <p:nvPr/>
          </p:nvSpPr>
          <p:spPr>
            <a:xfrm>
              <a:off x="3161238" y="2516034"/>
              <a:ext cx="1289135"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68% </a:t>
              </a:r>
              <a:r>
                <a:rPr b="0" i="0" lang="pt-BR" sz="1400" u="none" cap="none" strike="noStrike">
                  <a:solidFill>
                    <a:schemeClr val="lt2"/>
                  </a:solidFill>
                  <a:latin typeface="Calibri"/>
                  <a:ea typeface="Calibri"/>
                  <a:cs typeface="Calibri"/>
                  <a:sym typeface="Calibri"/>
                </a:rPr>
                <a:t>em 5 anos</a:t>
              </a:r>
              <a:endParaRPr/>
            </a:p>
          </p:txBody>
        </p:sp>
        <p:sp>
          <p:nvSpPr>
            <p:cNvPr id="12767" name="Google Shape;12767;p210"/>
            <p:cNvSpPr txBox="1"/>
            <p:nvPr/>
          </p:nvSpPr>
          <p:spPr>
            <a:xfrm>
              <a:off x="3161238" y="4070514"/>
              <a:ext cx="1181157"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dk2"/>
                </a:buClr>
                <a:buSzPts val="1400"/>
                <a:buFont typeface="Calibri"/>
                <a:buNone/>
              </a:pPr>
              <a:r>
                <a:rPr b="1" i="0" lang="pt-BR" sz="1400" u="none" cap="none" strike="noStrike">
                  <a:solidFill>
                    <a:schemeClr val="dk2"/>
                  </a:solidFill>
                  <a:latin typeface="Calibri"/>
                  <a:ea typeface="Calibri"/>
                  <a:cs typeface="Calibri"/>
                  <a:sym typeface="Calibri"/>
                </a:rPr>
                <a:t>Mortes: </a:t>
              </a:r>
              <a:r>
                <a:rPr b="0" i="0" lang="pt-BR" sz="1400" u="none" cap="none" strike="noStrike">
                  <a:solidFill>
                    <a:schemeClr val="dk2"/>
                  </a:solidFill>
                  <a:latin typeface="Calibri"/>
                  <a:ea typeface="Calibri"/>
                  <a:cs typeface="Calibri"/>
                  <a:sym typeface="Calibri"/>
                </a:rPr>
                <a:t>n=64</a:t>
              </a:r>
              <a:endParaRPr/>
            </a:p>
          </p:txBody>
        </p:sp>
        <p:sp>
          <p:nvSpPr>
            <p:cNvPr id="12768" name="Google Shape;12768;p210"/>
            <p:cNvSpPr txBox="1"/>
            <p:nvPr/>
          </p:nvSpPr>
          <p:spPr>
            <a:xfrm>
              <a:off x="2735690" y="5093715"/>
              <a:ext cx="1601721" cy="276999"/>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Meses</a:t>
              </a:r>
              <a:endParaRPr b="1" sz="1200">
                <a:solidFill>
                  <a:schemeClr val="dk1"/>
                </a:solidFill>
                <a:latin typeface="Calibri"/>
                <a:ea typeface="Calibri"/>
                <a:cs typeface="Calibri"/>
                <a:sym typeface="Calibri"/>
              </a:endParaRPr>
            </a:p>
          </p:txBody>
        </p:sp>
        <p:sp>
          <p:nvSpPr>
            <p:cNvPr id="12769" name="Google Shape;12769;p210"/>
            <p:cNvSpPr txBox="1"/>
            <p:nvPr/>
          </p:nvSpPr>
          <p:spPr>
            <a:xfrm rot="-5400000">
              <a:off x="216177" y="3221306"/>
              <a:ext cx="1601721"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Sobrevida</a:t>
              </a:r>
              <a:endParaRPr b="1" sz="1400">
                <a:solidFill>
                  <a:schemeClr val="dk1"/>
                </a:solidFill>
                <a:latin typeface="Calibri"/>
                <a:ea typeface="Calibri"/>
                <a:cs typeface="Calibri"/>
                <a:sym typeface="Calibri"/>
              </a:endParaRPr>
            </a:p>
          </p:txBody>
        </p:sp>
        <p:sp>
          <p:nvSpPr>
            <p:cNvPr id="12770" name="Google Shape;12770;p210"/>
            <p:cNvSpPr/>
            <p:nvPr/>
          </p:nvSpPr>
          <p:spPr>
            <a:xfrm>
              <a:off x="1610402" y="2175045"/>
              <a:ext cx="3990975" cy="2400300"/>
            </a:xfrm>
            <a:custGeom>
              <a:rect b="b" l="l" r="r" t="t"/>
              <a:pathLst>
                <a:path extrusionOk="0" h="2400300" w="3990975">
                  <a:moveTo>
                    <a:pt x="0" y="0"/>
                  </a:moveTo>
                  <a:lnTo>
                    <a:pt x="0" y="2400300"/>
                  </a:lnTo>
                  <a:lnTo>
                    <a:pt x="3990975" y="2400300"/>
                  </a:lnTo>
                </a:path>
              </a:pathLst>
            </a:custGeom>
            <a:noFill/>
            <a:ln cap="flat" cmpd="sng" w="12700">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771" name="Google Shape;12771;p210"/>
            <p:cNvSpPr txBox="1"/>
            <p:nvPr/>
          </p:nvSpPr>
          <p:spPr>
            <a:xfrm>
              <a:off x="1325651" y="2051934"/>
              <a:ext cx="256802"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1</a:t>
              </a:r>
              <a:endParaRPr/>
            </a:p>
          </p:txBody>
        </p:sp>
        <p:sp>
          <p:nvSpPr>
            <p:cNvPr id="12772" name="Google Shape;12772;p210"/>
            <p:cNvSpPr txBox="1"/>
            <p:nvPr/>
          </p:nvSpPr>
          <p:spPr>
            <a:xfrm>
              <a:off x="1215045" y="2554837"/>
              <a:ext cx="367408"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0.8</a:t>
              </a:r>
              <a:endParaRPr/>
            </a:p>
          </p:txBody>
        </p:sp>
        <p:sp>
          <p:nvSpPr>
            <p:cNvPr id="12773" name="Google Shape;12773;p210"/>
            <p:cNvSpPr txBox="1"/>
            <p:nvPr/>
          </p:nvSpPr>
          <p:spPr>
            <a:xfrm>
              <a:off x="1215045" y="2999909"/>
              <a:ext cx="367408"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0.6</a:t>
              </a:r>
              <a:endParaRPr/>
            </a:p>
          </p:txBody>
        </p:sp>
        <p:sp>
          <p:nvSpPr>
            <p:cNvPr id="12774" name="Google Shape;12774;p210"/>
            <p:cNvSpPr txBox="1"/>
            <p:nvPr/>
          </p:nvSpPr>
          <p:spPr>
            <a:xfrm>
              <a:off x="1215045" y="3505024"/>
              <a:ext cx="367408"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0.4</a:t>
              </a:r>
              <a:endParaRPr/>
            </a:p>
          </p:txBody>
        </p:sp>
        <p:sp>
          <p:nvSpPr>
            <p:cNvPr id="12775" name="Google Shape;12775;p210"/>
            <p:cNvSpPr txBox="1"/>
            <p:nvPr/>
          </p:nvSpPr>
          <p:spPr>
            <a:xfrm>
              <a:off x="1215045" y="3968145"/>
              <a:ext cx="367408"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0.2</a:t>
              </a:r>
              <a:endParaRPr/>
            </a:p>
          </p:txBody>
        </p:sp>
        <p:sp>
          <p:nvSpPr>
            <p:cNvPr id="12776" name="Google Shape;12776;p210"/>
            <p:cNvSpPr txBox="1"/>
            <p:nvPr/>
          </p:nvSpPr>
          <p:spPr>
            <a:xfrm>
              <a:off x="1325652" y="4383254"/>
              <a:ext cx="256801"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0</a:t>
              </a:r>
              <a:endParaRPr/>
            </a:p>
          </p:txBody>
        </p:sp>
        <p:sp>
          <p:nvSpPr>
            <p:cNvPr id="12777" name="Google Shape;12777;p210"/>
            <p:cNvSpPr txBox="1"/>
            <p:nvPr/>
          </p:nvSpPr>
          <p:spPr>
            <a:xfrm>
              <a:off x="1482001" y="4707845"/>
              <a:ext cx="256801"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0</a:t>
              </a:r>
              <a:endParaRPr/>
            </a:p>
          </p:txBody>
        </p:sp>
        <p:sp>
          <p:nvSpPr>
            <p:cNvPr id="12778" name="Google Shape;12778;p210"/>
            <p:cNvSpPr txBox="1"/>
            <p:nvPr/>
          </p:nvSpPr>
          <p:spPr>
            <a:xfrm>
              <a:off x="2259142" y="4707845"/>
              <a:ext cx="328936"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48</a:t>
              </a:r>
              <a:endParaRPr/>
            </a:p>
          </p:txBody>
        </p:sp>
        <p:sp>
          <p:nvSpPr>
            <p:cNvPr id="12779" name="Google Shape;12779;p210"/>
            <p:cNvSpPr txBox="1"/>
            <p:nvPr/>
          </p:nvSpPr>
          <p:spPr>
            <a:xfrm>
              <a:off x="3006979" y="4707845"/>
              <a:ext cx="328936"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96</a:t>
              </a:r>
              <a:endParaRPr/>
            </a:p>
          </p:txBody>
        </p:sp>
        <p:sp>
          <p:nvSpPr>
            <p:cNvPr id="12780" name="Google Shape;12780;p210"/>
            <p:cNvSpPr txBox="1"/>
            <p:nvPr/>
          </p:nvSpPr>
          <p:spPr>
            <a:xfrm>
              <a:off x="3715748" y="4707845"/>
              <a:ext cx="401072"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144</a:t>
              </a:r>
              <a:endParaRPr/>
            </a:p>
          </p:txBody>
        </p:sp>
        <p:sp>
          <p:nvSpPr>
            <p:cNvPr id="12781" name="Google Shape;12781;p210"/>
            <p:cNvSpPr txBox="1"/>
            <p:nvPr/>
          </p:nvSpPr>
          <p:spPr>
            <a:xfrm>
              <a:off x="4405135" y="4707845"/>
              <a:ext cx="401072"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192</a:t>
              </a:r>
              <a:endParaRPr/>
            </a:p>
          </p:txBody>
        </p:sp>
        <p:sp>
          <p:nvSpPr>
            <p:cNvPr id="12782" name="Google Shape;12782;p210"/>
            <p:cNvSpPr txBox="1"/>
            <p:nvPr/>
          </p:nvSpPr>
          <p:spPr>
            <a:xfrm>
              <a:off x="5243855" y="4707845"/>
              <a:ext cx="401072"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240</a:t>
              </a:r>
              <a:endParaRPr/>
            </a:p>
          </p:txBody>
        </p:sp>
      </p:grpSp>
      <p:sp>
        <p:nvSpPr>
          <p:cNvPr id="12783" name="Google Shape;12783;p210"/>
          <p:cNvSpPr/>
          <p:nvPr/>
        </p:nvSpPr>
        <p:spPr>
          <a:xfrm>
            <a:off x="-56524" y="1219104"/>
            <a:ext cx="5471804" cy="56821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784" name="Google Shape;12784;p210"/>
          <p:cNvSpPr/>
          <p:nvPr/>
        </p:nvSpPr>
        <p:spPr>
          <a:xfrm>
            <a:off x="6392983" y="1237572"/>
            <a:ext cx="6056192" cy="525572"/>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grpSp>
        <p:nvGrpSpPr>
          <p:cNvPr id="12785" name="Google Shape;12785;p210"/>
          <p:cNvGrpSpPr/>
          <p:nvPr/>
        </p:nvGrpSpPr>
        <p:grpSpPr>
          <a:xfrm>
            <a:off x="6288257" y="2288295"/>
            <a:ext cx="4939738" cy="3346222"/>
            <a:chOff x="6448846" y="2051934"/>
            <a:chExt cx="4939738" cy="3346222"/>
          </a:xfrm>
        </p:grpSpPr>
        <p:pic>
          <p:nvPicPr>
            <p:cNvPr id="12786" name="Google Shape;12786;p210"/>
            <p:cNvPicPr preferRelativeResize="0"/>
            <p:nvPr/>
          </p:nvPicPr>
          <p:blipFill rotWithShape="1">
            <a:blip r:embed="rId4">
              <a:alphaModFix/>
            </a:blip>
            <a:srcRect b="0" l="0" r="0" t="0"/>
            <a:stretch/>
          </p:blipFill>
          <p:spPr>
            <a:xfrm>
              <a:off x="7167725" y="2150275"/>
              <a:ext cx="4220859" cy="1229328"/>
            </a:xfrm>
            <a:prstGeom prst="rect">
              <a:avLst/>
            </a:prstGeom>
            <a:noFill/>
            <a:ln>
              <a:noFill/>
            </a:ln>
          </p:spPr>
        </p:pic>
        <p:sp>
          <p:nvSpPr>
            <p:cNvPr id="12787" name="Google Shape;12787;p210"/>
            <p:cNvSpPr txBox="1"/>
            <p:nvPr/>
          </p:nvSpPr>
          <p:spPr>
            <a:xfrm>
              <a:off x="7419305" y="2150274"/>
              <a:ext cx="2201115"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dk1"/>
                </a:buClr>
                <a:buSzPts val="1400"/>
                <a:buFont typeface="Calibri"/>
                <a:buNone/>
              </a:pPr>
              <a:r>
                <a:rPr b="1" i="0" lang="pt-BR" sz="1400" u="none" cap="none" strike="noStrike">
                  <a:solidFill>
                    <a:schemeClr val="dk1"/>
                  </a:solidFill>
                  <a:latin typeface="Calibri"/>
                  <a:ea typeface="Calibri"/>
                  <a:cs typeface="Calibri"/>
                  <a:sym typeface="Calibri"/>
                </a:rPr>
                <a:t>Crise hemolítica recorrente</a:t>
              </a:r>
              <a:endParaRPr/>
            </a:p>
          </p:txBody>
        </p:sp>
        <p:sp>
          <p:nvSpPr>
            <p:cNvPr id="12788" name="Google Shape;12788;p210"/>
            <p:cNvSpPr txBox="1"/>
            <p:nvPr/>
          </p:nvSpPr>
          <p:spPr>
            <a:xfrm>
              <a:off x="9923962" y="2631781"/>
              <a:ext cx="402674"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0A29F5"/>
                </a:buClr>
                <a:buSzPts val="1400"/>
                <a:buFont typeface="Calibri"/>
                <a:buNone/>
              </a:pPr>
              <a:r>
                <a:rPr b="1" i="0" lang="pt-BR" sz="1400" u="none" cap="none" strike="noStrike">
                  <a:solidFill>
                    <a:srgbClr val="0A29F5"/>
                  </a:solidFill>
                  <a:latin typeface="Calibri"/>
                  <a:ea typeface="Calibri"/>
                  <a:cs typeface="Calibri"/>
                  <a:sym typeface="Calibri"/>
                </a:rPr>
                <a:t>AA</a:t>
              </a:r>
              <a:endParaRPr b="0" i="0" sz="1400" u="none" cap="none" strike="noStrike">
                <a:solidFill>
                  <a:srgbClr val="0A29F5"/>
                </a:solidFill>
                <a:latin typeface="Calibri"/>
                <a:ea typeface="Calibri"/>
                <a:cs typeface="Calibri"/>
                <a:sym typeface="Calibri"/>
              </a:endParaRPr>
            </a:p>
          </p:txBody>
        </p:sp>
        <p:sp>
          <p:nvSpPr>
            <p:cNvPr id="12789" name="Google Shape;12789;p210"/>
            <p:cNvSpPr txBox="1"/>
            <p:nvPr/>
          </p:nvSpPr>
          <p:spPr>
            <a:xfrm>
              <a:off x="10384731" y="4174686"/>
              <a:ext cx="692818"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dk2"/>
                </a:buClr>
                <a:buSzPts val="1400"/>
                <a:buFont typeface="Calibri"/>
                <a:buNone/>
              </a:pPr>
              <a:r>
                <a:rPr b="1" i="1" lang="pt-BR" sz="1400" u="none" cap="none" strike="noStrike">
                  <a:solidFill>
                    <a:schemeClr val="dk2"/>
                  </a:solidFill>
                  <a:latin typeface="Calibri"/>
                  <a:ea typeface="Calibri"/>
                  <a:cs typeface="Calibri"/>
                  <a:sym typeface="Calibri"/>
                </a:rPr>
                <a:t>P=0.04</a:t>
              </a:r>
              <a:endParaRPr b="0" i="1" sz="1400" u="none" cap="none" strike="noStrike">
                <a:solidFill>
                  <a:schemeClr val="dk2"/>
                </a:solidFill>
                <a:latin typeface="Calibri"/>
                <a:ea typeface="Calibri"/>
                <a:cs typeface="Calibri"/>
                <a:sym typeface="Calibri"/>
              </a:endParaRPr>
            </a:p>
          </p:txBody>
        </p:sp>
        <p:sp>
          <p:nvSpPr>
            <p:cNvPr id="12790" name="Google Shape;12790;p210"/>
            <p:cNvSpPr txBox="1"/>
            <p:nvPr/>
          </p:nvSpPr>
          <p:spPr>
            <a:xfrm>
              <a:off x="8555931" y="3379602"/>
              <a:ext cx="921855"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Trombose</a:t>
              </a:r>
              <a:endParaRPr b="0" i="0" sz="1400" u="none" cap="none" strike="noStrike">
                <a:solidFill>
                  <a:schemeClr val="lt2"/>
                </a:solidFill>
                <a:latin typeface="Calibri"/>
                <a:ea typeface="Calibri"/>
                <a:cs typeface="Calibri"/>
                <a:sym typeface="Calibri"/>
              </a:endParaRPr>
            </a:p>
          </p:txBody>
        </p:sp>
        <p:sp>
          <p:nvSpPr>
            <p:cNvPr id="12791" name="Google Shape;12791;p210"/>
            <p:cNvSpPr txBox="1"/>
            <p:nvPr/>
          </p:nvSpPr>
          <p:spPr>
            <a:xfrm>
              <a:off x="8600924" y="5121157"/>
              <a:ext cx="1601721" cy="276999"/>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Meses</a:t>
              </a:r>
              <a:endParaRPr b="1" sz="1200">
                <a:solidFill>
                  <a:schemeClr val="dk1"/>
                </a:solidFill>
                <a:latin typeface="Calibri"/>
                <a:ea typeface="Calibri"/>
                <a:cs typeface="Calibri"/>
                <a:sym typeface="Calibri"/>
              </a:endParaRPr>
            </a:p>
          </p:txBody>
        </p:sp>
        <p:sp>
          <p:nvSpPr>
            <p:cNvPr id="12792" name="Google Shape;12792;p210"/>
            <p:cNvSpPr txBox="1"/>
            <p:nvPr/>
          </p:nvSpPr>
          <p:spPr>
            <a:xfrm rot="-5400000">
              <a:off x="5801874" y="3388405"/>
              <a:ext cx="1601721"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Sobrevida</a:t>
              </a:r>
              <a:endParaRPr b="1" sz="1400">
                <a:solidFill>
                  <a:schemeClr val="dk1"/>
                </a:solidFill>
                <a:latin typeface="Calibri"/>
                <a:ea typeface="Calibri"/>
                <a:cs typeface="Calibri"/>
                <a:sym typeface="Calibri"/>
              </a:endParaRPr>
            </a:p>
          </p:txBody>
        </p:sp>
        <p:sp>
          <p:nvSpPr>
            <p:cNvPr id="12793" name="Google Shape;12793;p210"/>
            <p:cNvSpPr txBox="1"/>
            <p:nvPr/>
          </p:nvSpPr>
          <p:spPr>
            <a:xfrm>
              <a:off x="6730333" y="2051934"/>
              <a:ext cx="401072"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100</a:t>
              </a:r>
              <a:endParaRPr/>
            </a:p>
          </p:txBody>
        </p:sp>
        <p:sp>
          <p:nvSpPr>
            <p:cNvPr id="12794" name="Google Shape;12794;p210"/>
            <p:cNvSpPr txBox="1"/>
            <p:nvPr/>
          </p:nvSpPr>
          <p:spPr>
            <a:xfrm>
              <a:off x="6802469" y="2554837"/>
              <a:ext cx="328936"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80</a:t>
              </a:r>
              <a:endParaRPr/>
            </a:p>
          </p:txBody>
        </p:sp>
        <p:sp>
          <p:nvSpPr>
            <p:cNvPr id="12795" name="Google Shape;12795;p210"/>
            <p:cNvSpPr txBox="1"/>
            <p:nvPr/>
          </p:nvSpPr>
          <p:spPr>
            <a:xfrm>
              <a:off x="6802469" y="2999909"/>
              <a:ext cx="328936"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60</a:t>
              </a:r>
              <a:endParaRPr/>
            </a:p>
          </p:txBody>
        </p:sp>
        <p:sp>
          <p:nvSpPr>
            <p:cNvPr id="12796" name="Google Shape;12796;p210"/>
            <p:cNvSpPr txBox="1"/>
            <p:nvPr/>
          </p:nvSpPr>
          <p:spPr>
            <a:xfrm>
              <a:off x="6802469" y="3505024"/>
              <a:ext cx="328936"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40</a:t>
              </a:r>
              <a:endParaRPr/>
            </a:p>
          </p:txBody>
        </p:sp>
        <p:sp>
          <p:nvSpPr>
            <p:cNvPr id="12797" name="Google Shape;12797;p210"/>
            <p:cNvSpPr txBox="1"/>
            <p:nvPr/>
          </p:nvSpPr>
          <p:spPr>
            <a:xfrm>
              <a:off x="6802469" y="3968145"/>
              <a:ext cx="328936"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20</a:t>
              </a:r>
              <a:endParaRPr/>
            </a:p>
          </p:txBody>
        </p:sp>
        <p:sp>
          <p:nvSpPr>
            <p:cNvPr id="12798" name="Google Shape;12798;p210"/>
            <p:cNvSpPr txBox="1"/>
            <p:nvPr/>
          </p:nvSpPr>
          <p:spPr>
            <a:xfrm>
              <a:off x="6874604" y="4383254"/>
              <a:ext cx="256801" cy="261610"/>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1"/>
                  </a:solidFill>
                  <a:latin typeface="Calibri"/>
                  <a:ea typeface="Calibri"/>
                  <a:cs typeface="Calibri"/>
                  <a:sym typeface="Calibri"/>
                </a:rPr>
                <a:t>0</a:t>
              </a:r>
              <a:endParaRPr/>
            </a:p>
          </p:txBody>
        </p:sp>
        <p:sp>
          <p:nvSpPr>
            <p:cNvPr id="12799" name="Google Shape;12799;p210"/>
            <p:cNvSpPr txBox="1"/>
            <p:nvPr/>
          </p:nvSpPr>
          <p:spPr>
            <a:xfrm>
              <a:off x="7030953" y="4707845"/>
              <a:ext cx="256801"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0</a:t>
              </a:r>
              <a:endParaRPr/>
            </a:p>
          </p:txBody>
        </p:sp>
        <p:sp>
          <p:nvSpPr>
            <p:cNvPr id="12800" name="Google Shape;12800;p210"/>
            <p:cNvSpPr txBox="1"/>
            <p:nvPr/>
          </p:nvSpPr>
          <p:spPr>
            <a:xfrm>
              <a:off x="7808094" y="4707845"/>
              <a:ext cx="328936"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60</a:t>
              </a:r>
              <a:endParaRPr/>
            </a:p>
          </p:txBody>
        </p:sp>
        <p:sp>
          <p:nvSpPr>
            <p:cNvPr id="12801" name="Google Shape;12801;p210"/>
            <p:cNvSpPr txBox="1"/>
            <p:nvPr/>
          </p:nvSpPr>
          <p:spPr>
            <a:xfrm>
              <a:off x="8519863" y="4707845"/>
              <a:ext cx="401072"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120</a:t>
              </a:r>
              <a:endParaRPr/>
            </a:p>
          </p:txBody>
        </p:sp>
        <p:sp>
          <p:nvSpPr>
            <p:cNvPr id="12802" name="Google Shape;12802;p210"/>
            <p:cNvSpPr txBox="1"/>
            <p:nvPr/>
          </p:nvSpPr>
          <p:spPr>
            <a:xfrm>
              <a:off x="9387589" y="4707845"/>
              <a:ext cx="401072"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180</a:t>
              </a:r>
              <a:endParaRPr/>
            </a:p>
          </p:txBody>
        </p:sp>
        <p:sp>
          <p:nvSpPr>
            <p:cNvPr id="12803" name="Google Shape;12803;p210"/>
            <p:cNvSpPr txBox="1"/>
            <p:nvPr/>
          </p:nvSpPr>
          <p:spPr>
            <a:xfrm>
              <a:off x="10184464" y="4707845"/>
              <a:ext cx="401072"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200</a:t>
              </a:r>
              <a:endParaRPr/>
            </a:p>
          </p:txBody>
        </p:sp>
        <p:sp>
          <p:nvSpPr>
            <p:cNvPr id="12804" name="Google Shape;12804;p210"/>
            <p:cNvSpPr txBox="1"/>
            <p:nvPr/>
          </p:nvSpPr>
          <p:spPr>
            <a:xfrm>
              <a:off x="10953783" y="4707845"/>
              <a:ext cx="401072" cy="26161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220</a:t>
              </a:r>
              <a:endParaRPr/>
            </a:p>
          </p:txBody>
        </p:sp>
        <p:sp>
          <p:nvSpPr>
            <p:cNvPr id="12805" name="Google Shape;12805;p210"/>
            <p:cNvSpPr/>
            <p:nvPr/>
          </p:nvSpPr>
          <p:spPr>
            <a:xfrm>
              <a:off x="7159354" y="2175045"/>
              <a:ext cx="3990975" cy="2400300"/>
            </a:xfrm>
            <a:custGeom>
              <a:rect b="b" l="l" r="r" t="t"/>
              <a:pathLst>
                <a:path extrusionOk="0" h="2400300" w="3990975">
                  <a:moveTo>
                    <a:pt x="0" y="0"/>
                  </a:moveTo>
                  <a:lnTo>
                    <a:pt x="0" y="2400300"/>
                  </a:lnTo>
                  <a:lnTo>
                    <a:pt x="3990975" y="2400300"/>
                  </a:lnTo>
                </a:path>
              </a:pathLst>
            </a:custGeom>
            <a:noFill/>
            <a:ln cap="flat" cmpd="sng" w="12700">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cxnSp>
        <p:nvCxnSpPr>
          <p:cNvPr id="12806" name="Google Shape;12806;p210"/>
          <p:cNvCxnSpPr/>
          <p:nvPr/>
        </p:nvCxnSpPr>
        <p:spPr>
          <a:xfrm>
            <a:off x="5930900" y="1723186"/>
            <a:ext cx="0" cy="4017214"/>
          </a:xfrm>
          <a:prstGeom prst="straightConnector1">
            <a:avLst/>
          </a:prstGeom>
          <a:noFill/>
          <a:ln cap="flat" cmpd="sng" w="12700">
            <a:solidFill>
              <a:srgbClr val="D8D8D8"/>
            </a:solidFill>
            <a:prstDash val="solid"/>
            <a:miter lim="800000"/>
            <a:headEnd len="sm" w="sm" type="none"/>
            <a:tailEnd len="sm" w="sm" type="none"/>
          </a:ln>
        </p:spPr>
      </p:cxnSp>
      <p:grpSp>
        <p:nvGrpSpPr>
          <p:cNvPr id="12807" name="Google Shape;12807;p210"/>
          <p:cNvGrpSpPr/>
          <p:nvPr/>
        </p:nvGrpSpPr>
        <p:grpSpPr>
          <a:xfrm>
            <a:off x="2245207" y="1301810"/>
            <a:ext cx="7332832" cy="416879"/>
            <a:chOff x="2245207" y="1301810"/>
            <a:chExt cx="7332832" cy="416879"/>
          </a:xfrm>
        </p:grpSpPr>
        <p:sp>
          <p:nvSpPr>
            <p:cNvPr id="12808" name="Google Shape;12808;p210"/>
            <p:cNvSpPr txBox="1"/>
            <p:nvPr/>
          </p:nvSpPr>
          <p:spPr>
            <a:xfrm>
              <a:off x="2735690" y="1365718"/>
              <a:ext cx="2403222" cy="31393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lt1"/>
                </a:buClr>
                <a:buSzPts val="1800"/>
                <a:buFont typeface="Lustria"/>
                <a:buNone/>
              </a:pPr>
              <a:r>
                <a:rPr b="1" i="0" lang="pt-BR" sz="1800" u="none" cap="none" strike="noStrike">
                  <a:solidFill>
                    <a:schemeClr val="lt1"/>
                  </a:solidFill>
                  <a:latin typeface="Lustria"/>
                  <a:ea typeface="Lustria"/>
                  <a:cs typeface="Lustria"/>
                  <a:sym typeface="Lustria"/>
                </a:rPr>
                <a:t>Sobrevida global</a:t>
              </a:r>
              <a:r>
                <a:rPr b="1" i="0" lang="pt-BR" sz="1800" u="none" cap="none" strike="noStrike">
                  <a:solidFill>
                    <a:schemeClr val="lt1"/>
                  </a:solidFill>
                  <a:latin typeface="Lustria"/>
                  <a:ea typeface="Lustria"/>
                  <a:cs typeface="Lustria"/>
                  <a:sym typeface="Lustria"/>
                </a:rPr>
                <a:t> </a:t>
              </a:r>
              <a:r>
                <a:rPr b="1" i="0" lang="pt-BR" sz="1800" u="none" cap="none" strike="noStrike">
                  <a:solidFill>
                    <a:schemeClr val="lt1"/>
                  </a:solidFill>
                  <a:latin typeface="Lustria"/>
                  <a:ea typeface="Lustria"/>
                  <a:cs typeface="Lustria"/>
                  <a:sym typeface="Lustria"/>
                </a:rPr>
                <a:t>(SG)</a:t>
              </a:r>
              <a:endParaRPr/>
            </a:p>
          </p:txBody>
        </p:sp>
        <p:sp>
          <p:nvSpPr>
            <p:cNvPr id="12809" name="Google Shape;12809;p210"/>
            <p:cNvSpPr txBox="1"/>
            <p:nvPr/>
          </p:nvSpPr>
          <p:spPr>
            <a:xfrm>
              <a:off x="6583917" y="1365718"/>
              <a:ext cx="2627322" cy="31393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lt1"/>
                </a:buClr>
                <a:buSzPts val="1800"/>
                <a:buFont typeface="Lustria"/>
                <a:buNone/>
              </a:pPr>
              <a:r>
                <a:rPr b="1" i="0" lang="pt-BR" sz="1800" u="none" cap="none" strike="noStrike">
                  <a:solidFill>
                    <a:schemeClr val="lt1"/>
                  </a:solidFill>
                  <a:latin typeface="Lustria"/>
                  <a:ea typeface="Lustria"/>
                  <a:cs typeface="Lustria"/>
                  <a:sym typeface="Lustria"/>
                </a:rPr>
                <a:t>Fator associado com SG</a:t>
              </a:r>
              <a:endParaRPr/>
            </a:p>
          </p:txBody>
        </p:sp>
        <p:grpSp>
          <p:nvGrpSpPr>
            <p:cNvPr id="12810" name="Google Shape;12810;p210"/>
            <p:cNvGrpSpPr/>
            <p:nvPr/>
          </p:nvGrpSpPr>
          <p:grpSpPr>
            <a:xfrm>
              <a:off x="2245207" y="1326678"/>
              <a:ext cx="434171" cy="392011"/>
              <a:chOff x="4251246" y="-1085850"/>
              <a:chExt cx="822791" cy="742895"/>
            </a:xfrm>
          </p:grpSpPr>
          <p:sp>
            <p:nvSpPr>
              <p:cNvPr id="12811" name="Google Shape;12811;p210"/>
              <p:cNvSpPr/>
              <p:nvPr/>
            </p:nvSpPr>
            <p:spPr>
              <a:xfrm>
                <a:off x="4251246" y="-1085850"/>
                <a:ext cx="822791" cy="742895"/>
              </a:xfrm>
              <a:custGeom>
                <a:rect b="b" l="l" r="r" t="t"/>
                <a:pathLst>
                  <a:path extrusionOk="0" h="742895" w="822791">
                    <a:moveTo>
                      <a:pt x="507" y="270035"/>
                    </a:moveTo>
                    <a:cubicBezTo>
                      <a:pt x="1138" y="280556"/>
                      <a:pt x="10179" y="288573"/>
                      <a:pt x="20700" y="287942"/>
                    </a:cubicBezTo>
                    <a:cubicBezTo>
                      <a:pt x="31221" y="287310"/>
                      <a:pt x="39238" y="278270"/>
                      <a:pt x="38607" y="267749"/>
                    </a:cubicBezTo>
                    <a:cubicBezTo>
                      <a:pt x="34643" y="205984"/>
                      <a:pt x="56876" y="145407"/>
                      <a:pt x="99853" y="100871"/>
                    </a:cubicBezTo>
                    <a:cubicBezTo>
                      <a:pt x="138923" y="60582"/>
                      <a:pt x="192702" y="37922"/>
                      <a:pt x="248824" y="38101"/>
                    </a:cubicBezTo>
                    <a:cubicBezTo>
                      <a:pt x="291210" y="38101"/>
                      <a:pt x="342359" y="66009"/>
                      <a:pt x="396557" y="118778"/>
                    </a:cubicBezTo>
                    <a:cubicBezTo>
                      <a:pt x="404858" y="126935"/>
                      <a:pt x="418164" y="126935"/>
                      <a:pt x="426465" y="118778"/>
                    </a:cubicBezTo>
                    <a:cubicBezTo>
                      <a:pt x="470232" y="74042"/>
                      <a:pt x="529818" y="48285"/>
                      <a:pt x="592391" y="47054"/>
                    </a:cubicBezTo>
                    <a:lnTo>
                      <a:pt x="593819" y="47054"/>
                    </a:lnTo>
                    <a:cubicBezTo>
                      <a:pt x="642321" y="46657"/>
                      <a:pt x="688877" y="66099"/>
                      <a:pt x="722693" y="100871"/>
                    </a:cubicBezTo>
                    <a:cubicBezTo>
                      <a:pt x="804578" y="186488"/>
                      <a:pt x="804578" y="321387"/>
                      <a:pt x="722693" y="407004"/>
                    </a:cubicBezTo>
                    <a:lnTo>
                      <a:pt x="416559" y="702279"/>
                    </a:lnTo>
                    <a:cubicBezTo>
                      <a:pt x="413258" y="705535"/>
                      <a:pt x="407954" y="705535"/>
                      <a:pt x="404653" y="702279"/>
                    </a:cubicBezTo>
                    <a:lnTo>
                      <a:pt x="195103" y="499873"/>
                    </a:lnTo>
                    <a:cubicBezTo>
                      <a:pt x="187528" y="492561"/>
                      <a:pt x="175459" y="492774"/>
                      <a:pt x="168147" y="500349"/>
                    </a:cubicBezTo>
                    <a:cubicBezTo>
                      <a:pt x="160835" y="507924"/>
                      <a:pt x="161048" y="519993"/>
                      <a:pt x="168623" y="527305"/>
                    </a:cubicBezTo>
                    <a:lnTo>
                      <a:pt x="378173" y="729711"/>
                    </a:lnTo>
                    <a:cubicBezTo>
                      <a:pt x="396222" y="747291"/>
                      <a:pt x="424990" y="747291"/>
                      <a:pt x="443039" y="729711"/>
                    </a:cubicBezTo>
                    <a:lnTo>
                      <a:pt x="750315" y="433960"/>
                    </a:lnTo>
                    <a:cubicBezTo>
                      <a:pt x="846950" y="333508"/>
                      <a:pt x="846950" y="174653"/>
                      <a:pt x="750315" y="74201"/>
                    </a:cubicBezTo>
                    <a:cubicBezTo>
                      <a:pt x="709462" y="32073"/>
                      <a:pt x="653168" y="8468"/>
                      <a:pt x="594486" y="8859"/>
                    </a:cubicBezTo>
                    <a:cubicBezTo>
                      <a:pt x="526724" y="9193"/>
                      <a:pt x="461494" y="34647"/>
                      <a:pt x="411416" y="80297"/>
                    </a:cubicBezTo>
                    <a:cubicBezTo>
                      <a:pt x="353408" y="26861"/>
                      <a:pt x="298735" y="1"/>
                      <a:pt x="248824" y="1"/>
                    </a:cubicBezTo>
                    <a:cubicBezTo>
                      <a:pt x="182420" y="-170"/>
                      <a:pt x="118804" y="26686"/>
                      <a:pt x="72611" y="74391"/>
                    </a:cubicBezTo>
                    <a:cubicBezTo>
                      <a:pt x="22135" y="126565"/>
                      <a:pt x="-4038" y="197582"/>
                      <a:pt x="507" y="27003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812" name="Google Shape;12812;p210"/>
              <p:cNvSpPr/>
              <p:nvPr/>
            </p:nvSpPr>
            <p:spPr>
              <a:xfrm>
                <a:off x="4283090" y="-882613"/>
                <a:ext cx="574357" cy="297682"/>
              </a:xfrm>
              <a:custGeom>
                <a:rect b="b" l="l" r="r" t="t"/>
                <a:pathLst>
                  <a:path extrusionOk="0" h="297682" w="574357">
                    <a:moveTo>
                      <a:pt x="97155" y="219578"/>
                    </a:moveTo>
                    <a:cubicBezTo>
                      <a:pt x="103852" y="219470"/>
                      <a:pt x="110000" y="215853"/>
                      <a:pt x="113348" y="210053"/>
                    </a:cubicBezTo>
                    <a:lnTo>
                      <a:pt x="144399" y="159665"/>
                    </a:lnTo>
                    <a:lnTo>
                      <a:pt x="186595" y="226912"/>
                    </a:lnTo>
                    <a:cubicBezTo>
                      <a:pt x="192181" y="235828"/>
                      <a:pt x="203937" y="238527"/>
                      <a:pt x="212852" y="232941"/>
                    </a:cubicBezTo>
                    <a:cubicBezTo>
                      <a:pt x="216336" y="230758"/>
                      <a:pt x="219020" y="227507"/>
                      <a:pt x="220504" y="223674"/>
                    </a:cubicBezTo>
                    <a:lnTo>
                      <a:pt x="275939" y="80799"/>
                    </a:lnTo>
                    <a:lnTo>
                      <a:pt x="327089" y="283395"/>
                    </a:lnTo>
                    <a:cubicBezTo>
                      <a:pt x="329017" y="291082"/>
                      <a:pt x="335504" y="296772"/>
                      <a:pt x="343376" y="297683"/>
                    </a:cubicBezTo>
                    <a:lnTo>
                      <a:pt x="345567" y="297683"/>
                    </a:lnTo>
                    <a:cubicBezTo>
                      <a:pt x="352644" y="297681"/>
                      <a:pt x="359136" y="293756"/>
                      <a:pt x="362426" y="287491"/>
                    </a:cubicBezTo>
                    <a:lnTo>
                      <a:pt x="425958" y="165762"/>
                    </a:lnTo>
                    <a:lnTo>
                      <a:pt x="450247" y="209100"/>
                    </a:lnTo>
                    <a:cubicBezTo>
                      <a:pt x="453663" y="215018"/>
                      <a:pt x="459987" y="218652"/>
                      <a:pt x="466820" y="218625"/>
                    </a:cubicBezTo>
                    <a:lnTo>
                      <a:pt x="555308" y="218625"/>
                    </a:lnTo>
                    <a:cubicBezTo>
                      <a:pt x="565829" y="218625"/>
                      <a:pt x="574358" y="210096"/>
                      <a:pt x="574358" y="199575"/>
                    </a:cubicBezTo>
                    <a:cubicBezTo>
                      <a:pt x="574358" y="189054"/>
                      <a:pt x="565829" y="180525"/>
                      <a:pt x="555308" y="180525"/>
                    </a:cubicBezTo>
                    <a:lnTo>
                      <a:pt x="478155" y="180525"/>
                    </a:lnTo>
                    <a:lnTo>
                      <a:pt x="442055" y="116136"/>
                    </a:lnTo>
                    <a:cubicBezTo>
                      <a:pt x="438639" y="110219"/>
                      <a:pt x="432315" y="106584"/>
                      <a:pt x="425482" y="106611"/>
                    </a:cubicBezTo>
                    <a:lnTo>
                      <a:pt x="425482" y="106611"/>
                    </a:lnTo>
                    <a:cubicBezTo>
                      <a:pt x="418041" y="106593"/>
                      <a:pt x="411271" y="110908"/>
                      <a:pt x="408146" y="117660"/>
                    </a:cubicBezTo>
                    <a:lnTo>
                      <a:pt x="350996" y="226340"/>
                    </a:lnTo>
                    <a:lnTo>
                      <a:pt x="298323" y="14314"/>
                    </a:lnTo>
                    <a:cubicBezTo>
                      <a:pt x="295705" y="4124"/>
                      <a:pt x="285322" y="-2014"/>
                      <a:pt x="275132" y="604"/>
                    </a:cubicBezTo>
                    <a:cubicBezTo>
                      <a:pt x="269197" y="2129"/>
                      <a:pt x="264358" y="6416"/>
                      <a:pt x="262128" y="12123"/>
                    </a:cubicBezTo>
                    <a:lnTo>
                      <a:pt x="198596" y="175001"/>
                    </a:lnTo>
                    <a:lnTo>
                      <a:pt x="160496" y="113946"/>
                    </a:lnTo>
                    <a:cubicBezTo>
                      <a:pt x="157026" y="108393"/>
                      <a:pt x="150947" y="105012"/>
                      <a:pt x="144399" y="104992"/>
                    </a:cubicBezTo>
                    <a:lnTo>
                      <a:pt x="144399" y="104992"/>
                    </a:lnTo>
                    <a:cubicBezTo>
                      <a:pt x="137702" y="105100"/>
                      <a:pt x="131554" y="108716"/>
                      <a:pt x="128206" y="114517"/>
                    </a:cubicBezTo>
                    <a:lnTo>
                      <a:pt x="86582" y="181954"/>
                    </a:lnTo>
                    <a:lnTo>
                      <a:pt x="19050" y="181954"/>
                    </a:lnTo>
                    <a:cubicBezTo>
                      <a:pt x="8529" y="181954"/>
                      <a:pt x="0" y="190483"/>
                      <a:pt x="0" y="201004"/>
                    </a:cubicBezTo>
                    <a:cubicBezTo>
                      <a:pt x="0" y="211525"/>
                      <a:pt x="8529" y="220054"/>
                      <a:pt x="19050" y="22005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2813" name="Google Shape;12813;p210"/>
            <p:cNvGrpSpPr/>
            <p:nvPr/>
          </p:nvGrpSpPr>
          <p:grpSpPr>
            <a:xfrm>
              <a:off x="9293543" y="1301810"/>
              <a:ext cx="284496" cy="388096"/>
              <a:chOff x="9045777" y="-63984"/>
              <a:chExt cx="363354" cy="495670"/>
            </a:xfrm>
          </p:grpSpPr>
          <p:sp>
            <p:nvSpPr>
              <p:cNvPr id="12814" name="Google Shape;12814;p210"/>
              <p:cNvSpPr/>
              <p:nvPr/>
            </p:nvSpPr>
            <p:spPr>
              <a:xfrm>
                <a:off x="9045777" y="-63984"/>
                <a:ext cx="363354" cy="495670"/>
              </a:xfrm>
              <a:custGeom>
                <a:rect b="b" l="l" r="r" t="t"/>
                <a:pathLst>
                  <a:path extrusionOk="0" h="495670" w="363354">
                    <a:moveTo>
                      <a:pt x="338625" y="297584"/>
                    </a:moveTo>
                    <a:cubicBezTo>
                      <a:pt x="338625" y="200405"/>
                      <a:pt x="180776" y="10375"/>
                      <a:pt x="173955" y="2321"/>
                    </a:cubicBezTo>
                    <a:cubicBezTo>
                      <a:pt x="171489" y="-774"/>
                      <a:pt x="166532" y="-774"/>
                      <a:pt x="164670" y="2321"/>
                    </a:cubicBezTo>
                    <a:cubicBezTo>
                      <a:pt x="157851" y="10373"/>
                      <a:pt x="0" y="200405"/>
                      <a:pt x="0" y="297584"/>
                    </a:cubicBezTo>
                    <a:cubicBezTo>
                      <a:pt x="0" y="397258"/>
                      <a:pt x="76145" y="477729"/>
                      <a:pt x="169597" y="477729"/>
                    </a:cubicBezTo>
                    <a:cubicBezTo>
                      <a:pt x="196220" y="477729"/>
                      <a:pt x="222213" y="470910"/>
                      <a:pt x="245742" y="458530"/>
                    </a:cubicBezTo>
                    <a:cubicBezTo>
                      <a:pt x="255656" y="480195"/>
                      <a:pt x="276692" y="495671"/>
                      <a:pt x="301453" y="495671"/>
                    </a:cubicBezTo>
                    <a:cubicBezTo>
                      <a:pt x="335499" y="495671"/>
                      <a:pt x="363354" y="466582"/>
                      <a:pt x="363354" y="430043"/>
                    </a:cubicBezTo>
                    <a:cubicBezTo>
                      <a:pt x="363354" y="410239"/>
                      <a:pt x="345413" y="379893"/>
                      <a:pt x="329309" y="357625"/>
                    </a:cubicBezTo>
                    <a:cubicBezTo>
                      <a:pt x="335523" y="338449"/>
                      <a:pt x="338618" y="318622"/>
                      <a:pt x="338618" y="297585"/>
                    </a:cubicBezTo>
                    <a:close/>
                    <a:moveTo>
                      <a:pt x="241446" y="446779"/>
                    </a:moveTo>
                    <a:cubicBezTo>
                      <a:pt x="219152" y="459159"/>
                      <a:pt x="194391" y="465349"/>
                      <a:pt x="169628" y="465349"/>
                    </a:cubicBezTo>
                    <a:cubicBezTo>
                      <a:pt x="82966" y="465349"/>
                      <a:pt x="12411" y="389836"/>
                      <a:pt x="12411" y="297584"/>
                    </a:cubicBezTo>
                    <a:cubicBezTo>
                      <a:pt x="12411" y="214017"/>
                      <a:pt x="143035" y="49348"/>
                      <a:pt x="169628" y="15933"/>
                    </a:cubicBezTo>
                    <a:cubicBezTo>
                      <a:pt x="196251" y="48746"/>
                      <a:pt x="326845" y="213386"/>
                      <a:pt x="326845" y="297584"/>
                    </a:cubicBezTo>
                    <a:cubicBezTo>
                      <a:pt x="326845" y="313688"/>
                      <a:pt x="324379" y="329768"/>
                      <a:pt x="320655" y="345243"/>
                    </a:cubicBezTo>
                    <a:cubicBezTo>
                      <a:pt x="313232" y="334725"/>
                      <a:pt x="307041" y="327906"/>
                      <a:pt x="306413" y="327302"/>
                    </a:cubicBezTo>
                    <a:cubicBezTo>
                      <a:pt x="303946" y="324207"/>
                      <a:pt x="298989" y="324207"/>
                      <a:pt x="297127" y="327302"/>
                    </a:cubicBezTo>
                    <a:cubicBezTo>
                      <a:pt x="294661" y="329768"/>
                      <a:pt x="240183" y="396024"/>
                      <a:pt x="240183" y="430671"/>
                    </a:cubicBezTo>
                    <a:cubicBezTo>
                      <a:pt x="238974" y="436232"/>
                      <a:pt x="240207" y="441818"/>
                      <a:pt x="241440" y="446775"/>
                    </a:cubicBezTo>
                    <a:close/>
                    <a:moveTo>
                      <a:pt x="350405" y="430046"/>
                    </a:moveTo>
                    <a:cubicBezTo>
                      <a:pt x="350405" y="459135"/>
                      <a:pt x="328110" y="483291"/>
                      <a:pt x="300884" y="483291"/>
                    </a:cubicBezTo>
                    <a:cubicBezTo>
                      <a:pt x="273657" y="483291"/>
                      <a:pt x="251362" y="459764"/>
                      <a:pt x="251362" y="430046"/>
                    </a:cubicBezTo>
                    <a:cubicBezTo>
                      <a:pt x="251362" y="407147"/>
                      <a:pt x="283546" y="362586"/>
                      <a:pt x="300884" y="340921"/>
                    </a:cubicBezTo>
                    <a:cubicBezTo>
                      <a:pt x="318221" y="362586"/>
                      <a:pt x="350405" y="407780"/>
                      <a:pt x="350405" y="4300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815" name="Google Shape;12815;p210"/>
              <p:cNvSpPr/>
              <p:nvPr/>
            </p:nvSpPr>
            <p:spPr>
              <a:xfrm>
                <a:off x="9106477" y="241021"/>
                <a:ext cx="102768" cy="111422"/>
              </a:xfrm>
              <a:custGeom>
                <a:rect b="b" l="l" r="r" t="t"/>
                <a:pathLst>
                  <a:path extrusionOk="0" h="111422" w="102768">
                    <a:moveTo>
                      <a:pt x="96578" y="99042"/>
                    </a:moveTo>
                    <a:cubicBezTo>
                      <a:pt x="50152" y="99042"/>
                      <a:pt x="12380" y="57573"/>
                      <a:pt x="12380" y="6190"/>
                    </a:cubicBezTo>
                    <a:cubicBezTo>
                      <a:pt x="12380" y="2466"/>
                      <a:pt x="9914" y="0"/>
                      <a:pt x="6190" y="0"/>
                    </a:cubicBezTo>
                    <a:cubicBezTo>
                      <a:pt x="2466" y="0"/>
                      <a:pt x="0" y="2466"/>
                      <a:pt x="0" y="6190"/>
                    </a:cubicBezTo>
                    <a:cubicBezTo>
                      <a:pt x="0" y="64367"/>
                      <a:pt x="43331" y="111422"/>
                      <a:pt x="96578" y="111422"/>
                    </a:cubicBezTo>
                    <a:cubicBezTo>
                      <a:pt x="100302" y="111422"/>
                      <a:pt x="102769" y="108956"/>
                      <a:pt x="102769" y="105232"/>
                    </a:cubicBezTo>
                    <a:cubicBezTo>
                      <a:pt x="102769" y="101533"/>
                      <a:pt x="99673" y="99042"/>
                      <a:pt x="96578" y="9904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816" name="Google Shape;12816;p210"/>
              <p:cNvSpPr/>
              <p:nvPr/>
            </p:nvSpPr>
            <p:spPr>
              <a:xfrm>
                <a:off x="9133101" y="121545"/>
                <a:ext cx="164669" cy="164669"/>
              </a:xfrm>
              <a:custGeom>
                <a:rect b="b" l="l" r="r" t="t"/>
                <a:pathLst>
                  <a:path extrusionOk="0" h="164669" w="164669">
                    <a:moveTo>
                      <a:pt x="157848" y="76145"/>
                    </a:moveTo>
                    <a:lnTo>
                      <a:pt x="88525" y="76145"/>
                    </a:lnTo>
                    <a:lnTo>
                      <a:pt x="88525" y="6190"/>
                    </a:lnTo>
                    <a:cubicBezTo>
                      <a:pt x="88525" y="2466"/>
                      <a:pt x="86059" y="0"/>
                      <a:pt x="82335" y="0"/>
                    </a:cubicBezTo>
                    <a:cubicBezTo>
                      <a:pt x="78611" y="0"/>
                      <a:pt x="76145" y="2466"/>
                      <a:pt x="76145" y="6190"/>
                    </a:cubicBezTo>
                    <a:lnTo>
                      <a:pt x="76145" y="76145"/>
                    </a:lnTo>
                    <a:lnTo>
                      <a:pt x="6190" y="76145"/>
                    </a:lnTo>
                    <a:cubicBezTo>
                      <a:pt x="2466" y="76145"/>
                      <a:pt x="0" y="78611"/>
                      <a:pt x="0" y="82335"/>
                    </a:cubicBezTo>
                    <a:cubicBezTo>
                      <a:pt x="0" y="86059"/>
                      <a:pt x="2466" y="88525"/>
                      <a:pt x="6190" y="88525"/>
                    </a:cubicBezTo>
                    <a:lnTo>
                      <a:pt x="76145" y="88525"/>
                    </a:lnTo>
                    <a:lnTo>
                      <a:pt x="76145" y="158480"/>
                    </a:lnTo>
                    <a:cubicBezTo>
                      <a:pt x="76145" y="162203"/>
                      <a:pt x="78611" y="164670"/>
                      <a:pt x="82335" y="164670"/>
                    </a:cubicBezTo>
                    <a:cubicBezTo>
                      <a:pt x="86059" y="164670"/>
                      <a:pt x="88525" y="162203"/>
                      <a:pt x="88525" y="158480"/>
                    </a:cubicBezTo>
                    <a:lnTo>
                      <a:pt x="88525" y="88525"/>
                    </a:lnTo>
                    <a:lnTo>
                      <a:pt x="158480" y="88525"/>
                    </a:lnTo>
                    <a:cubicBezTo>
                      <a:pt x="162203" y="88525"/>
                      <a:pt x="164670" y="86059"/>
                      <a:pt x="164670" y="82335"/>
                    </a:cubicBezTo>
                    <a:cubicBezTo>
                      <a:pt x="164646" y="78635"/>
                      <a:pt x="161551" y="76145"/>
                      <a:pt x="157851" y="7614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2783"/>
                                        </p:tgtEl>
                                        <p:attrNameLst>
                                          <p:attrName>style.visibility</p:attrName>
                                        </p:attrNameLst>
                                      </p:cBhvr>
                                      <p:to>
                                        <p:strVal val="visible"/>
                                      </p:to>
                                    </p:set>
                                    <p:anim calcmode="lin" valueType="num">
                                      <p:cBhvr additive="base">
                                        <p:cTn dur="500"/>
                                        <p:tgtEl>
                                          <p:spTgt spid="1278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2784"/>
                                        </p:tgtEl>
                                        <p:attrNameLst>
                                          <p:attrName>style.visibility</p:attrName>
                                        </p:attrNameLst>
                                      </p:cBhvr>
                                      <p:to>
                                        <p:strVal val="visible"/>
                                      </p:to>
                                    </p:set>
                                    <p:anim calcmode="lin" valueType="num">
                                      <p:cBhvr additive="base">
                                        <p:cTn dur="500"/>
                                        <p:tgtEl>
                                          <p:spTgt spid="1278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2807"/>
                                        </p:tgtEl>
                                        <p:attrNameLst>
                                          <p:attrName>style.visibility</p:attrName>
                                        </p:attrNameLst>
                                      </p:cBhvr>
                                      <p:to>
                                        <p:strVal val="visible"/>
                                      </p:to>
                                    </p:set>
                                    <p:animEffect filter="fade" transition="in">
                                      <p:cBhvr>
                                        <p:cTn dur="500"/>
                                        <p:tgtEl>
                                          <p:spTgt spid="12807"/>
                                        </p:tgtEl>
                                      </p:cBhvr>
                                    </p:animEffect>
                                  </p:childTnLst>
                                </p:cTn>
                              </p:par>
                              <p:par>
                                <p:cTn fill="hold" nodeType="withEffect" presetClass="entr" presetID="10" presetSubtype="0">
                                  <p:stCondLst>
                                    <p:cond delay="0"/>
                                  </p:stCondLst>
                                  <p:childTnLst>
                                    <p:set>
                                      <p:cBhvr>
                                        <p:cTn dur="1" fill="hold">
                                          <p:stCondLst>
                                            <p:cond delay="0"/>
                                          </p:stCondLst>
                                        </p:cTn>
                                        <p:tgtEl>
                                          <p:spTgt spid="12761"/>
                                        </p:tgtEl>
                                        <p:attrNameLst>
                                          <p:attrName>style.visibility</p:attrName>
                                        </p:attrNameLst>
                                      </p:cBhvr>
                                      <p:to>
                                        <p:strVal val="visible"/>
                                      </p:to>
                                    </p:set>
                                    <p:animEffect filter="fade" transition="in">
                                      <p:cBhvr>
                                        <p:cTn dur="500"/>
                                        <p:tgtEl>
                                          <p:spTgt spid="1276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2764"/>
                                        </p:tgtEl>
                                        <p:attrNameLst>
                                          <p:attrName>style.visibility</p:attrName>
                                        </p:attrNameLst>
                                      </p:cBhvr>
                                      <p:to>
                                        <p:strVal val="visible"/>
                                      </p:to>
                                    </p:set>
                                    <p:animEffect filter="fade" transition="in">
                                      <p:cBhvr>
                                        <p:cTn dur="500"/>
                                        <p:tgtEl>
                                          <p:spTgt spid="12764"/>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2785"/>
                                        </p:tgtEl>
                                        <p:attrNameLst>
                                          <p:attrName>style.visibility</p:attrName>
                                        </p:attrNameLst>
                                      </p:cBhvr>
                                      <p:to>
                                        <p:strVal val="visible"/>
                                      </p:to>
                                    </p:set>
                                    <p:animEffect filter="fade" transition="in">
                                      <p:cBhvr>
                                        <p:cTn dur="500"/>
                                        <p:tgtEl>
                                          <p:spTgt spid="12785"/>
                                        </p:tgtEl>
                                      </p:cBhvr>
                                    </p:animEffect>
                                  </p:childTnLst>
                                </p:cTn>
                              </p:par>
                              <p:par>
                                <p:cTn fill="hold" nodeType="withEffect" presetClass="entr" presetID="10" presetSubtype="0">
                                  <p:stCondLst>
                                    <p:cond delay="0"/>
                                  </p:stCondLst>
                                  <p:childTnLst>
                                    <p:set>
                                      <p:cBhvr>
                                        <p:cTn dur="1" fill="hold">
                                          <p:stCondLst>
                                            <p:cond delay="0"/>
                                          </p:stCondLst>
                                        </p:cTn>
                                        <p:tgtEl>
                                          <p:spTgt spid="12806"/>
                                        </p:tgtEl>
                                        <p:attrNameLst>
                                          <p:attrName>style.visibility</p:attrName>
                                        </p:attrNameLst>
                                      </p:cBhvr>
                                      <p:to>
                                        <p:strVal val="visible"/>
                                      </p:to>
                                    </p:set>
                                    <p:animEffect filter="fade" transition="in">
                                      <p:cBhvr>
                                        <p:cTn dur="500"/>
                                        <p:tgtEl>
                                          <p:spTgt spid="1280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21" name="Shape 12821"/>
        <p:cNvGrpSpPr/>
        <p:nvPr/>
      </p:nvGrpSpPr>
      <p:grpSpPr>
        <a:xfrm>
          <a:off x="0" y="0"/>
          <a:ext cx="0" cy="0"/>
          <a:chOff x="0" y="0"/>
          <a:chExt cx="0" cy="0"/>
        </a:xfrm>
      </p:grpSpPr>
      <p:sp>
        <p:nvSpPr>
          <p:cNvPr id="12822" name="Google Shape;12822;p211"/>
          <p:cNvSpPr/>
          <p:nvPr/>
        </p:nvSpPr>
        <p:spPr>
          <a:xfrm flipH="1">
            <a:off x="590865" y="1388945"/>
            <a:ext cx="10938113" cy="481183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823" name="Google Shape;12823;p211"/>
          <p:cNvSpPr/>
          <p:nvPr/>
        </p:nvSpPr>
        <p:spPr>
          <a:xfrm>
            <a:off x="7058565" y="5032807"/>
            <a:ext cx="5667309" cy="1037333"/>
          </a:xfrm>
          <a:prstGeom prst="roundRect">
            <a:avLst>
              <a:gd fmla="val 0" name="adj"/>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2824" name="Google Shape;12824;p211"/>
          <p:cNvSpPr txBox="1"/>
          <p:nvPr/>
        </p:nvSpPr>
        <p:spPr>
          <a:xfrm>
            <a:off x="296269" y="385036"/>
            <a:ext cx="3767378"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TMO e trombose </a:t>
            </a:r>
            <a:endParaRPr b="1" baseline="30000" sz="3600">
              <a:solidFill>
                <a:schemeClr val="accent1"/>
              </a:solidFill>
              <a:latin typeface="Lustria"/>
              <a:ea typeface="Lustria"/>
              <a:cs typeface="Lustria"/>
              <a:sym typeface="Lustria"/>
            </a:endParaRPr>
          </a:p>
        </p:txBody>
      </p:sp>
      <p:sp>
        <p:nvSpPr>
          <p:cNvPr id="12825" name="Google Shape;12825;p211"/>
          <p:cNvSpPr txBox="1"/>
          <p:nvPr/>
        </p:nvSpPr>
        <p:spPr>
          <a:xfrm>
            <a:off x="296269" y="792070"/>
            <a:ext cx="1435008"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Na HPN</a:t>
            </a:r>
            <a:r>
              <a:rPr baseline="30000" lang="pt-BR" sz="2800">
                <a:solidFill>
                  <a:srgbClr val="003865"/>
                </a:solidFill>
                <a:latin typeface="Calibri"/>
                <a:ea typeface="Calibri"/>
                <a:cs typeface="Calibri"/>
                <a:sym typeface="Calibri"/>
              </a:rPr>
              <a:t>1</a:t>
            </a:r>
            <a:endParaRPr/>
          </a:p>
        </p:txBody>
      </p:sp>
      <p:sp>
        <p:nvSpPr>
          <p:cNvPr id="12826" name="Google Shape;12826;p21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Socié et al, Lancet 1996; Peffault de Latour et al, Blood 2008; Peffault de Latour et al, Haematologica 2012 </a:t>
            </a:r>
            <a:endParaRPr/>
          </a:p>
        </p:txBody>
      </p:sp>
      <p:sp>
        <p:nvSpPr>
          <p:cNvPr id="12827" name="Google Shape;12827;p211"/>
          <p:cNvSpPr/>
          <p:nvPr/>
        </p:nvSpPr>
        <p:spPr>
          <a:xfrm>
            <a:off x="-584199" y="5620481"/>
            <a:ext cx="4330700" cy="40899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chemeClr val="lt1"/>
              </a:solidFill>
              <a:latin typeface="Calibri"/>
              <a:ea typeface="Calibri"/>
              <a:cs typeface="Calibri"/>
              <a:sym typeface="Calibri"/>
            </a:endParaRPr>
          </a:p>
        </p:txBody>
      </p:sp>
      <p:sp>
        <p:nvSpPr>
          <p:cNvPr id="12828" name="Google Shape;12828;p211"/>
          <p:cNvSpPr/>
          <p:nvPr/>
        </p:nvSpPr>
        <p:spPr>
          <a:xfrm>
            <a:off x="-1081178" y="1501338"/>
            <a:ext cx="4793763" cy="1063987"/>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grpSp>
        <p:nvGrpSpPr>
          <p:cNvPr id="12829" name="Google Shape;12829;p211"/>
          <p:cNvGrpSpPr/>
          <p:nvPr/>
        </p:nvGrpSpPr>
        <p:grpSpPr>
          <a:xfrm>
            <a:off x="787913" y="1616723"/>
            <a:ext cx="2667694" cy="870964"/>
            <a:chOff x="787913" y="1616723"/>
            <a:chExt cx="2667694" cy="870964"/>
          </a:xfrm>
        </p:grpSpPr>
        <p:sp>
          <p:nvSpPr>
            <p:cNvPr id="12830" name="Google Shape;12830;p211"/>
            <p:cNvSpPr txBox="1"/>
            <p:nvPr/>
          </p:nvSpPr>
          <p:spPr>
            <a:xfrm>
              <a:off x="787913" y="1616723"/>
              <a:ext cx="465192"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SFH</a:t>
              </a:r>
              <a:endParaRPr/>
            </a:p>
          </p:txBody>
        </p:sp>
        <p:sp>
          <p:nvSpPr>
            <p:cNvPr id="12831" name="Google Shape;12831;p211"/>
            <p:cNvSpPr txBox="1"/>
            <p:nvPr/>
          </p:nvSpPr>
          <p:spPr>
            <a:xfrm>
              <a:off x="787913" y="1917713"/>
              <a:ext cx="458780"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122</a:t>
              </a:r>
              <a:endParaRPr/>
            </a:p>
          </p:txBody>
        </p:sp>
        <p:sp>
          <p:nvSpPr>
            <p:cNvPr id="12832" name="Google Shape;12832;p211"/>
            <p:cNvSpPr txBox="1"/>
            <p:nvPr/>
          </p:nvSpPr>
          <p:spPr>
            <a:xfrm>
              <a:off x="787913" y="2218703"/>
              <a:ext cx="1571905" cy="26898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Não transplantado</a:t>
              </a:r>
              <a:endParaRPr/>
            </a:p>
          </p:txBody>
        </p:sp>
        <p:sp>
          <p:nvSpPr>
            <p:cNvPr id="12833" name="Google Shape;12833;p211"/>
            <p:cNvSpPr txBox="1"/>
            <p:nvPr/>
          </p:nvSpPr>
          <p:spPr>
            <a:xfrm>
              <a:off x="2836527" y="1616723"/>
              <a:ext cx="619080" cy="268984"/>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EBMT</a:t>
              </a:r>
              <a:endParaRPr/>
            </a:p>
          </p:txBody>
        </p:sp>
        <p:sp>
          <p:nvSpPr>
            <p:cNvPr id="12834" name="Google Shape;12834;p211"/>
            <p:cNvSpPr txBox="1"/>
            <p:nvPr/>
          </p:nvSpPr>
          <p:spPr>
            <a:xfrm>
              <a:off x="3088199" y="1917713"/>
              <a:ext cx="367408" cy="268984"/>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47</a:t>
              </a:r>
              <a:endParaRPr/>
            </a:p>
          </p:txBody>
        </p:sp>
        <p:sp>
          <p:nvSpPr>
            <p:cNvPr id="12835" name="Google Shape;12835;p211"/>
            <p:cNvSpPr txBox="1"/>
            <p:nvPr/>
          </p:nvSpPr>
          <p:spPr>
            <a:xfrm>
              <a:off x="3003112" y="2218703"/>
              <a:ext cx="452495" cy="268984"/>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chemeClr val="lt1"/>
                </a:buClr>
                <a:buSzPts val="1400"/>
                <a:buFont typeface="Calibri"/>
                <a:buNone/>
              </a:pPr>
              <a:r>
                <a:rPr b="1" lang="pt-BR" sz="1400">
                  <a:solidFill>
                    <a:schemeClr val="lt1"/>
                  </a:solidFill>
                  <a:latin typeface="Calibri"/>
                  <a:ea typeface="Calibri"/>
                  <a:cs typeface="Calibri"/>
                  <a:sym typeface="Calibri"/>
                </a:rPr>
                <a:t>TCT</a:t>
              </a:r>
              <a:endParaRPr b="1" i="0" sz="1400" u="none" cap="none" strike="noStrike">
                <a:solidFill>
                  <a:schemeClr val="lt1"/>
                </a:solidFill>
                <a:latin typeface="Calibri"/>
                <a:ea typeface="Calibri"/>
                <a:cs typeface="Calibri"/>
                <a:sym typeface="Calibri"/>
              </a:endParaRPr>
            </a:p>
          </p:txBody>
        </p:sp>
        <p:cxnSp>
          <p:nvCxnSpPr>
            <p:cNvPr id="12836" name="Google Shape;12836;p211"/>
            <p:cNvCxnSpPr/>
            <p:nvPr/>
          </p:nvCxnSpPr>
          <p:spPr>
            <a:xfrm>
              <a:off x="879052" y="1888154"/>
              <a:ext cx="1146945" cy="0"/>
            </a:xfrm>
            <a:prstGeom prst="straightConnector1">
              <a:avLst/>
            </a:prstGeom>
            <a:noFill/>
            <a:ln cap="flat" cmpd="sng" w="9525">
              <a:solidFill>
                <a:srgbClr val="CAC4C7"/>
              </a:solidFill>
              <a:prstDash val="solid"/>
              <a:miter lim="800000"/>
              <a:headEnd len="sm" w="sm" type="none"/>
              <a:tailEnd len="sm" w="sm" type="none"/>
            </a:ln>
          </p:spPr>
        </p:cxnSp>
        <p:cxnSp>
          <p:nvCxnSpPr>
            <p:cNvPr id="12837" name="Google Shape;12837;p211"/>
            <p:cNvCxnSpPr/>
            <p:nvPr/>
          </p:nvCxnSpPr>
          <p:spPr>
            <a:xfrm>
              <a:off x="879052" y="2196764"/>
              <a:ext cx="1146945" cy="0"/>
            </a:xfrm>
            <a:prstGeom prst="straightConnector1">
              <a:avLst/>
            </a:prstGeom>
            <a:noFill/>
            <a:ln cap="flat" cmpd="sng" w="9525">
              <a:solidFill>
                <a:srgbClr val="CAC4C7"/>
              </a:solidFill>
              <a:prstDash val="solid"/>
              <a:miter lim="800000"/>
              <a:headEnd len="sm" w="sm" type="none"/>
              <a:tailEnd len="sm" w="sm" type="none"/>
            </a:ln>
          </p:spPr>
        </p:cxnSp>
        <p:grpSp>
          <p:nvGrpSpPr>
            <p:cNvPr id="12838" name="Google Shape;12838;p211"/>
            <p:cNvGrpSpPr/>
            <p:nvPr/>
          </p:nvGrpSpPr>
          <p:grpSpPr>
            <a:xfrm>
              <a:off x="2756089" y="1888154"/>
              <a:ext cx="647700" cy="308610"/>
              <a:chOff x="2491605" y="1886865"/>
              <a:chExt cx="1146945" cy="308610"/>
            </a:xfrm>
          </p:grpSpPr>
          <p:cxnSp>
            <p:nvCxnSpPr>
              <p:cNvPr id="12839" name="Google Shape;12839;p211"/>
              <p:cNvCxnSpPr/>
              <p:nvPr/>
            </p:nvCxnSpPr>
            <p:spPr>
              <a:xfrm>
                <a:off x="2491605" y="1886865"/>
                <a:ext cx="1146945" cy="0"/>
              </a:xfrm>
              <a:prstGeom prst="straightConnector1">
                <a:avLst/>
              </a:prstGeom>
              <a:noFill/>
              <a:ln cap="flat" cmpd="sng" w="9525">
                <a:solidFill>
                  <a:srgbClr val="CAC4C7"/>
                </a:solidFill>
                <a:prstDash val="solid"/>
                <a:miter lim="800000"/>
                <a:headEnd len="sm" w="sm" type="none"/>
                <a:tailEnd len="sm" w="sm" type="none"/>
              </a:ln>
            </p:spPr>
          </p:cxnSp>
          <p:cxnSp>
            <p:nvCxnSpPr>
              <p:cNvPr id="12840" name="Google Shape;12840;p211"/>
              <p:cNvCxnSpPr/>
              <p:nvPr/>
            </p:nvCxnSpPr>
            <p:spPr>
              <a:xfrm>
                <a:off x="2491605" y="2195475"/>
                <a:ext cx="1146945" cy="0"/>
              </a:xfrm>
              <a:prstGeom prst="straightConnector1">
                <a:avLst/>
              </a:prstGeom>
              <a:noFill/>
              <a:ln cap="flat" cmpd="sng" w="9525">
                <a:solidFill>
                  <a:srgbClr val="CAC4C7"/>
                </a:solidFill>
                <a:prstDash val="solid"/>
                <a:miter lim="800000"/>
                <a:headEnd len="sm" w="sm" type="none"/>
                <a:tailEnd len="sm" w="sm" type="none"/>
              </a:ln>
            </p:spPr>
          </p:cxnSp>
        </p:grpSp>
      </p:grpSp>
      <p:grpSp>
        <p:nvGrpSpPr>
          <p:cNvPr id="12841" name="Google Shape;12841;p211"/>
          <p:cNvGrpSpPr/>
          <p:nvPr/>
        </p:nvGrpSpPr>
        <p:grpSpPr>
          <a:xfrm>
            <a:off x="2701088" y="2761223"/>
            <a:ext cx="778253" cy="2340730"/>
            <a:chOff x="2962519" y="2761223"/>
            <a:chExt cx="778253" cy="2340730"/>
          </a:xfrm>
        </p:grpSpPr>
        <p:sp>
          <p:nvSpPr>
            <p:cNvPr id="12842" name="Google Shape;12842;p211"/>
            <p:cNvSpPr txBox="1"/>
            <p:nvPr/>
          </p:nvSpPr>
          <p:spPr>
            <a:xfrm>
              <a:off x="2962519" y="3705786"/>
              <a:ext cx="263214"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200"/>
                <a:buFont typeface="Calibri"/>
                <a:buNone/>
              </a:pPr>
              <a:r>
                <a:rPr b="0" i="0" lang="pt-BR" sz="1200" u="none" cap="none" strike="noStrike">
                  <a:solidFill>
                    <a:schemeClr val="dk2"/>
                  </a:solidFill>
                  <a:latin typeface="Calibri"/>
                  <a:ea typeface="Calibri"/>
                  <a:cs typeface="Calibri"/>
                  <a:sym typeface="Calibri"/>
                </a:rPr>
                <a:t>2</a:t>
              </a:r>
              <a:endParaRPr/>
            </a:p>
          </p:txBody>
        </p:sp>
        <p:sp>
          <p:nvSpPr>
            <p:cNvPr id="12843" name="Google Shape;12843;p211"/>
            <p:cNvSpPr txBox="1"/>
            <p:nvPr/>
          </p:nvSpPr>
          <p:spPr>
            <a:xfrm>
              <a:off x="2962519" y="3362886"/>
              <a:ext cx="263214"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200"/>
                <a:buFont typeface="Calibri"/>
                <a:buNone/>
              </a:pPr>
              <a:r>
                <a:rPr b="0" i="0" lang="pt-BR" sz="1200" u="none" cap="none" strike="noStrike">
                  <a:solidFill>
                    <a:schemeClr val="dk2"/>
                  </a:solidFill>
                  <a:latin typeface="Calibri"/>
                  <a:ea typeface="Calibri"/>
                  <a:cs typeface="Calibri"/>
                  <a:sym typeface="Calibri"/>
                </a:rPr>
                <a:t>2</a:t>
              </a:r>
              <a:endParaRPr/>
            </a:p>
          </p:txBody>
        </p:sp>
        <p:cxnSp>
          <p:nvCxnSpPr>
            <p:cNvPr id="12844" name="Google Shape;12844;p211"/>
            <p:cNvCxnSpPr/>
            <p:nvPr/>
          </p:nvCxnSpPr>
          <p:spPr>
            <a:xfrm>
              <a:off x="3573707" y="2761223"/>
              <a:ext cx="0" cy="935038"/>
            </a:xfrm>
            <a:prstGeom prst="straightConnector1">
              <a:avLst/>
            </a:prstGeom>
            <a:noFill/>
            <a:ln cap="flat" cmpd="sng" w="19050">
              <a:solidFill>
                <a:srgbClr val="0061A5"/>
              </a:solidFill>
              <a:prstDash val="solid"/>
              <a:round/>
              <a:headEnd len="med" w="med" type="none"/>
              <a:tailEnd len="med" w="med" type="none"/>
            </a:ln>
          </p:spPr>
        </p:cxnSp>
        <p:cxnSp>
          <p:nvCxnSpPr>
            <p:cNvPr id="12845" name="Google Shape;12845;p211"/>
            <p:cNvCxnSpPr/>
            <p:nvPr/>
          </p:nvCxnSpPr>
          <p:spPr>
            <a:xfrm>
              <a:off x="3573707" y="3704198"/>
              <a:ext cx="0" cy="1079500"/>
            </a:xfrm>
            <a:prstGeom prst="straightConnector1">
              <a:avLst/>
            </a:prstGeom>
            <a:noFill/>
            <a:ln cap="flat" cmpd="sng" w="19050">
              <a:solidFill>
                <a:srgbClr val="0061A5"/>
              </a:solidFill>
              <a:prstDash val="solid"/>
              <a:round/>
              <a:headEnd len="med" w="med" type="none"/>
              <a:tailEnd len="med" w="med" type="none"/>
            </a:ln>
          </p:spPr>
        </p:cxnSp>
        <p:cxnSp>
          <p:nvCxnSpPr>
            <p:cNvPr id="12846" name="Google Shape;12846;p211"/>
            <p:cNvCxnSpPr/>
            <p:nvPr/>
          </p:nvCxnSpPr>
          <p:spPr>
            <a:xfrm rot="10800000">
              <a:off x="3213344" y="3847073"/>
              <a:ext cx="360363" cy="0"/>
            </a:xfrm>
            <a:prstGeom prst="straightConnector1">
              <a:avLst/>
            </a:prstGeom>
            <a:noFill/>
            <a:ln cap="flat" cmpd="sng" w="19050">
              <a:solidFill>
                <a:srgbClr val="0061A5"/>
              </a:solidFill>
              <a:prstDash val="solid"/>
              <a:round/>
              <a:headEnd len="med" w="med" type="none"/>
              <a:tailEnd len="med" w="med" type="triangle"/>
            </a:ln>
          </p:spPr>
        </p:cxnSp>
        <p:cxnSp>
          <p:nvCxnSpPr>
            <p:cNvPr id="12847" name="Google Shape;12847;p211"/>
            <p:cNvCxnSpPr/>
            <p:nvPr/>
          </p:nvCxnSpPr>
          <p:spPr>
            <a:xfrm rot="10800000">
              <a:off x="3203819" y="3507348"/>
              <a:ext cx="360363" cy="0"/>
            </a:xfrm>
            <a:prstGeom prst="straightConnector1">
              <a:avLst/>
            </a:prstGeom>
            <a:noFill/>
            <a:ln cap="flat" cmpd="sng" w="19050">
              <a:solidFill>
                <a:srgbClr val="0061A5"/>
              </a:solidFill>
              <a:prstDash val="solid"/>
              <a:round/>
              <a:headEnd len="med" w="med" type="none"/>
              <a:tailEnd len="med" w="med" type="triangle"/>
            </a:ln>
          </p:spPr>
        </p:cxnSp>
        <p:cxnSp>
          <p:nvCxnSpPr>
            <p:cNvPr id="12848" name="Google Shape;12848;p211"/>
            <p:cNvCxnSpPr/>
            <p:nvPr/>
          </p:nvCxnSpPr>
          <p:spPr>
            <a:xfrm rot="10800000">
              <a:off x="3210169" y="4661461"/>
              <a:ext cx="360363" cy="0"/>
            </a:xfrm>
            <a:prstGeom prst="straightConnector1">
              <a:avLst/>
            </a:prstGeom>
            <a:noFill/>
            <a:ln cap="flat" cmpd="sng" w="19050">
              <a:solidFill>
                <a:srgbClr val="0061A5"/>
              </a:solidFill>
              <a:prstDash val="solid"/>
              <a:round/>
              <a:headEnd len="med" w="med" type="none"/>
              <a:tailEnd len="med" w="med" type="triangle"/>
            </a:ln>
          </p:spPr>
        </p:cxnSp>
        <p:sp>
          <p:nvSpPr>
            <p:cNvPr id="12849" name="Google Shape;12849;p211"/>
            <p:cNvSpPr/>
            <p:nvPr/>
          </p:nvSpPr>
          <p:spPr>
            <a:xfrm>
              <a:off x="3373364" y="4794176"/>
              <a:ext cx="367408"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400"/>
                <a:buFont typeface="Calibri"/>
                <a:buNone/>
              </a:pPr>
              <a:r>
                <a:rPr b="1" i="0" lang="pt-BR" sz="1400" u="none" cap="none" strike="noStrike">
                  <a:solidFill>
                    <a:schemeClr val="dk2"/>
                  </a:solidFill>
                  <a:latin typeface="Calibri"/>
                  <a:ea typeface="Calibri"/>
                  <a:cs typeface="Calibri"/>
                  <a:sym typeface="Calibri"/>
                </a:rPr>
                <a:t>42</a:t>
              </a:r>
              <a:endParaRPr/>
            </a:p>
          </p:txBody>
        </p:sp>
      </p:grpSp>
      <p:grpSp>
        <p:nvGrpSpPr>
          <p:cNvPr id="12850" name="Google Shape;12850;p211"/>
          <p:cNvGrpSpPr/>
          <p:nvPr/>
        </p:nvGrpSpPr>
        <p:grpSpPr>
          <a:xfrm>
            <a:off x="782721" y="2767573"/>
            <a:ext cx="817565" cy="2335065"/>
            <a:chOff x="555044" y="2767573"/>
            <a:chExt cx="817565" cy="2335065"/>
          </a:xfrm>
        </p:grpSpPr>
        <p:sp>
          <p:nvSpPr>
            <p:cNvPr id="12851" name="Google Shape;12851;p211"/>
            <p:cNvSpPr txBox="1"/>
            <p:nvPr/>
          </p:nvSpPr>
          <p:spPr>
            <a:xfrm>
              <a:off x="1030849" y="2770748"/>
              <a:ext cx="263214"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200"/>
                <a:buFont typeface="Calibri"/>
                <a:buNone/>
              </a:pPr>
              <a:r>
                <a:rPr b="0" i="0" lang="pt-BR" sz="1200" u="none" cap="none" strike="noStrike">
                  <a:solidFill>
                    <a:schemeClr val="dk2"/>
                  </a:solidFill>
                  <a:latin typeface="Calibri"/>
                  <a:ea typeface="Calibri"/>
                  <a:cs typeface="Calibri"/>
                  <a:sym typeface="Calibri"/>
                </a:rPr>
                <a:t>1</a:t>
              </a:r>
              <a:endParaRPr/>
            </a:p>
          </p:txBody>
        </p:sp>
        <p:sp>
          <p:nvSpPr>
            <p:cNvPr id="12852" name="Google Shape;12852;p211"/>
            <p:cNvSpPr/>
            <p:nvPr/>
          </p:nvSpPr>
          <p:spPr>
            <a:xfrm>
              <a:off x="555044" y="3156511"/>
              <a:ext cx="458780"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400"/>
                <a:buFont typeface="Calibri"/>
                <a:buNone/>
              </a:pPr>
              <a:r>
                <a:rPr b="1" i="0" lang="pt-BR" sz="1400" u="none" cap="none" strike="noStrike">
                  <a:solidFill>
                    <a:schemeClr val="dk2"/>
                  </a:solidFill>
                  <a:latin typeface="Calibri"/>
                  <a:ea typeface="Calibri"/>
                  <a:cs typeface="Calibri"/>
                  <a:sym typeface="Calibri"/>
                </a:rPr>
                <a:t>121</a:t>
              </a:r>
              <a:endParaRPr/>
            </a:p>
          </p:txBody>
        </p:sp>
        <p:sp>
          <p:nvSpPr>
            <p:cNvPr id="12853" name="Google Shape;12853;p211"/>
            <p:cNvSpPr txBox="1"/>
            <p:nvPr/>
          </p:nvSpPr>
          <p:spPr>
            <a:xfrm>
              <a:off x="1030849" y="4209023"/>
              <a:ext cx="34176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27</a:t>
              </a:r>
              <a:endParaRPr/>
            </a:p>
          </p:txBody>
        </p:sp>
        <p:sp>
          <p:nvSpPr>
            <p:cNvPr id="12854" name="Google Shape;12854;p211"/>
            <p:cNvSpPr txBox="1"/>
            <p:nvPr/>
          </p:nvSpPr>
          <p:spPr>
            <a:xfrm>
              <a:off x="1030849" y="3345423"/>
              <a:ext cx="263214"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200"/>
                <a:buFont typeface="Calibri"/>
                <a:buNone/>
              </a:pPr>
              <a:r>
                <a:rPr b="0" i="0" lang="pt-BR" sz="1200" u="none" cap="none" strike="noStrike">
                  <a:solidFill>
                    <a:schemeClr val="dk2"/>
                  </a:solidFill>
                  <a:latin typeface="Calibri"/>
                  <a:ea typeface="Calibri"/>
                  <a:cs typeface="Calibri"/>
                  <a:sym typeface="Calibri"/>
                </a:rPr>
                <a:t>2</a:t>
              </a:r>
              <a:endParaRPr/>
            </a:p>
          </p:txBody>
        </p:sp>
        <p:cxnSp>
          <p:nvCxnSpPr>
            <p:cNvPr id="12855" name="Google Shape;12855;p211"/>
            <p:cNvCxnSpPr/>
            <p:nvPr/>
          </p:nvCxnSpPr>
          <p:spPr>
            <a:xfrm>
              <a:off x="773992" y="3415273"/>
              <a:ext cx="0" cy="215900"/>
            </a:xfrm>
            <a:prstGeom prst="straightConnector1">
              <a:avLst/>
            </a:prstGeom>
            <a:noFill/>
            <a:ln cap="flat" cmpd="sng" w="19050">
              <a:solidFill>
                <a:srgbClr val="336699"/>
              </a:solidFill>
              <a:prstDash val="solid"/>
              <a:round/>
              <a:headEnd len="med" w="med" type="none"/>
              <a:tailEnd len="med" w="med" type="none"/>
            </a:ln>
          </p:spPr>
        </p:cxnSp>
        <p:cxnSp>
          <p:nvCxnSpPr>
            <p:cNvPr id="12856" name="Google Shape;12856;p211"/>
            <p:cNvCxnSpPr/>
            <p:nvPr/>
          </p:nvCxnSpPr>
          <p:spPr>
            <a:xfrm>
              <a:off x="773992" y="2919973"/>
              <a:ext cx="360363" cy="0"/>
            </a:xfrm>
            <a:prstGeom prst="straightConnector1">
              <a:avLst/>
            </a:prstGeom>
            <a:noFill/>
            <a:ln cap="flat" cmpd="sng" w="19050">
              <a:solidFill>
                <a:srgbClr val="0061A5"/>
              </a:solidFill>
              <a:prstDash val="solid"/>
              <a:round/>
              <a:headEnd len="med" w="med" type="none"/>
              <a:tailEnd len="med" w="med" type="triangle"/>
            </a:ln>
          </p:spPr>
        </p:cxnSp>
        <p:cxnSp>
          <p:nvCxnSpPr>
            <p:cNvPr id="12857" name="Google Shape;12857;p211"/>
            <p:cNvCxnSpPr/>
            <p:nvPr/>
          </p:nvCxnSpPr>
          <p:spPr>
            <a:xfrm>
              <a:off x="773992" y="3631173"/>
              <a:ext cx="0" cy="1145732"/>
            </a:xfrm>
            <a:prstGeom prst="straightConnector1">
              <a:avLst/>
            </a:prstGeom>
            <a:noFill/>
            <a:ln cap="flat" cmpd="sng" w="19050">
              <a:solidFill>
                <a:srgbClr val="0061A5"/>
              </a:solidFill>
              <a:prstDash val="solid"/>
              <a:round/>
              <a:headEnd len="med" w="med" type="none"/>
              <a:tailEnd len="med" w="med" type="none"/>
            </a:ln>
          </p:spPr>
        </p:cxnSp>
        <p:cxnSp>
          <p:nvCxnSpPr>
            <p:cNvPr id="12858" name="Google Shape;12858;p211"/>
            <p:cNvCxnSpPr/>
            <p:nvPr/>
          </p:nvCxnSpPr>
          <p:spPr>
            <a:xfrm>
              <a:off x="773992" y="4351898"/>
              <a:ext cx="360363" cy="0"/>
            </a:xfrm>
            <a:prstGeom prst="straightConnector1">
              <a:avLst/>
            </a:prstGeom>
            <a:noFill/>
            <a:ln cap="flat" cmpd="sng" w="19050">
              <a:solidFill>
                <a:srgbClr val="0061A5"/>
              </a:solidFill>
              <a:prstDash val="solid"/>
              <a:round/>
              <a:headEnd len="med" w="med" type="none"/>
              <a:tailEnd len="med" w="med" type="triangle"/>
            </a:ln>
          </p:spPr>
        </p:cxnSp>
        <p:cxnSp>
          <p:nvCxnSpPr>
            <p:cNvPr id="12859" name="Google Shape;12859;p211"/>
            <p:cNvCxnSpPr/>
            <p:nvPr/>
          </p:nvCxnSpPr>
          <p:spPr>
            <a:xfrm>
              <a:off x="773992" y="2767573"/>
              <a:ext cx="0" cy="431800"/>
            </a:xfrm>
            <a:prstGeom prst="straightConnector1">
              <a:avLst/>
            </a:prstGeom>
            <a:noFill/>
            <a:ln cap="flat" cmpd="sng" w="19050">
              <a:solidFill>
                <a:srgbClr val="0061A5"/>
              </a:solidFill>
              <a:prstDash val="solid"/>
              <a:round/>
              <a:headEnd len="med" w="med" type="none"/>
              <a:tailEnd len="med" w="med" type="none"/>
            </a:ln>
          </p:spPr>
        </p:cxnSp>
        <p:cxnSp>
          <p:nvCxnSpPr>
            <p:cNvPr id="12860" name="Google Shape;12860;p211"/>
            <p:cNvCxnSpPr/>
            <p:nvPr/>
          </p:nvCxnSpPr>
          <p:spPr>
            <a:xfrm>
              <a:off x="773992" y="3496236"/>
              <a:ext cx="360363" cy="0"/>
            </a:xfrm>
            <a:prstGeom prst="straightConnector1">
              <a:avLst/>
            </a:prstGeom>
            <a:noFill/>
            <a:ln cap="flat" cmpd="sng" w="19050">
              <a:solidFill>
                <a:srgbClr val="0061A5"/>
              </a:solidFill>
              <a:prstDash val="solid"/>
              <a:round/>
              <a:headEnd len="med" w="med" type="none"/>
              <a:tailEnd len="med" w="med" type="triangle"/>
            </a:ln>
          </p:spPr>
        </p:cxnSp>
        <p:sp>
          <p:nvSpPr>
            <p:cNvPr id="12861" name="Google Shape;12861;p211"/>
            <p:cNvSpPr/>
            <p:nvPr/>
          </p:nvSpPr>
          <p:spPr>
            <a:xfrm>
              <a:off x="573332" y="4794861"/>
              <a:ext cx="367408"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400"/>
                <a:buFont typeface="Calibri"/>
                <a:buNone/>
              </a:pPr>
              <a:r>
                <a:rPr b="1" i="0" lang="pt-BR" sz="1400" u="none" cap="none" strike="noStrike">
                  <a:solidFill>
                    <a:schemeClr val="dk2"/>
                  </a:solidFill>
                  <a:latin typeface="Calibri"/>
                  <a:ea typeface="Calibri"/>
                  <a:cs typeface="Calibri"/>
                  <a:sym typeface="Calibri"/>
                </a:rPr>
                <a:t>92</a:t>
              </a:r>
              <a:endParaRPr/>
            </a:p>
          </p:txBody>
        </p:sp>
      </p:grpSp>
      <p:cxnSp>
        <p:nvCxnSpPr>
          <p:cNvPr id="12862" name="Google Shape;12862;p211"/>
          <p:cNvCxnSpPr/>
          <p:nvPr/>
        </p:nvCxnSpPr>
        <p:spPr>
          <a:xfrm>
            <a:off x="1003552" y="5129965"/>
            <a:ext cx="0" cy="339090"/>
          </a:xfrm>
          <a:prstGeom prst="straightConnector1">
            <a:avLst/>
          </a:prstGeom>
          <a:noFill/>
          <a:ln cap="rnd" cmpd="sng" w="31750">
            <a:solidFill>
              <a:srgbClr val="D21E2D"/>
            </a:solidFill>
            <a:prstDash val="dot"/>
            <a:round/>
            <a:headEnd len="sm" w="sm" type="none"/>
            <a:tailEnd len="med" w="med" type="triangle"/>
          </a:ln>
        </p:spPr>
      </p:cxnSp>
      <p:cxnSp>
        <p:nvCxnSpPr>
          <p:cNvPr id="12863" name="Google Shape;12863;p211"/>
          <p:cNvCxnSpPr/>
          <p:nvPr/>
        </p:nvCxnSpPr>
        <p:spPr>
          <a:xfrm>
            <a:off x="3309090" y="5129965"/>
            <a:ext cx="0" cy="339090"/>
          </a:xfrm>
          <a:prstGeom prst="straightConnector1">
            <a:avLst/>
          </a:prstGeom>
          <a:noFill/>
          <a:ln cap="rnd" cmpd="sng" w="31750">
            <a:solidFill>
              <a:srgbClr val="D21E2D"/>
            </a:solidFill>
            <a:prstDash val="dot"/>
            <a:round/>
            <a:headEnd len="sm" w="sm" type="none"/>
            <a:tailEnd len="med" w="med" type="triangle"/>
          </a:ln>
        </p:spPr>
      </p:cxnSp>
      <p:grpSp>
        <p:nvGrpSpPr>
          <p:cNvPr id="12864" name="Google Shape;12864;p211"/>
          <p:cNvGrpSpPr/>
          <p:nvPr/>
        </p:nvGrpSpPr>
        <p:grpSpPr>
          <a:xfrm>
            <a:off x="782721" y="5642386"/>
            <a:ext cx="2703980" cy="345489"/>
            <a:chOff x="782721" y="5642386"/>
            <a:chExt cx="2703980" cy="345489"/>
          </a:xfrm>
        </p:grpSpPr>
        <p:sp>
          <p:nvSpPr>
            <p:cNvPr id="12865" name="Google Shape;12865;p211"/>
            <p:cNvSpPr/>
            <p:nvPr/>
          </p:nvSpPr>
          <p:spPr>
            <a:xfrm>
              <a:off x="1294016" y="5642386"/>
              <a:ext cx="1730602"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1"/>
                </a:buClr>
                <a:buSzPts val="1600"/>
                <a:buFont typeface="Calibri"/>
                <a:buNone/>
              </a:pPr>
              <a:r>
                <a:rPr b="1" i="0" lang="pt-BR" sz="1600" u="none" cap="none" strike="noStrike">
                  <a:solidFill>
                    <a:schemeClr val="lt1"/>
                  </a:solidFill>
                  <a:latin typeface="Calibri"/>
                  <a:ea typeface="Calibri"/>
                  <a:cs typeface="Calibri"/>
                  <a:sym typeface="Calibri"/>
                </a:rPr>
                <a:t>Pares combinados</a:t>
              </a:r>
              <a:endParaRPr b="1" i="0" sz="1600" u="none" cap="none" strike="noStrike">
                <a:solidFill>
                  <a:schemeClr val="lt1"/>
                </a:solidFill>
                <a:latin typeface="Calibri"/>
                <a:ea typeface="Calibri"/>
                <a:cs typeface="Calibri"/>
                <a:sym typeface="Calibri"/>
              </a:endParaRPr>
            </a:p>
          </p:txBody>
        </p:sp>
        <p:sp>
          <p:nvSpPr>
            <p:cNvPr id="12866" name="Google Shape;12866;p211"/>
            <p:cNvSpPr/>
            <p:nvPr/>
          </p:nvSpPr>
          <p:spPr>
            <a:xfrm>
              <a:off x="3093645" y="5649321"/>
              <a:ext cx="393056"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600"/>
                <a:buFont typeface="Calibri"/>
                <a:buNone/>
              </a:pPr>
              <a:r>
                <a:rPr b="1" i="0" lang="pt-BR" sz="1600" u="none" cap="none" strike="noStrike">
                  <a:solidFill>
                    <a:schemeClr val="lt1"/>
                  </a:solidFill>
                  <a:latin typeface="Calibri"/>
                  <a:ea typeface="Calibri"/>
                  <a:cs typeface="Calibri"/>
                  <a:sym typeface="Calibri"/>
                </a:rPr>
                <a:t>24</a:t>
              </a:r>
              <a:endParaRPr/>
            </a:p>
          </p:txBody>
        </p:sp>
        <p:sp>
          <p:nvSpPr>
            <p:cNvPr id="12867" name="Google Shape;12867;p211"/>
            <p:cNvSpPr/>
            <p:nvPr/>
          </p:nvSpPr>
          <p:spPr>
            <a:xfrm>
              <a:off x="782721" y="5642386"/>
              <a:ext cx="393056"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600"/>
                <a:buFont typeface="Calibri"/>
                <a:buNone/>
              </a:pPr>
              <a:r>
                <a:rPr b="1" i="0" lang="pt-BR" sz="1600" u="none" cap="none" strike="noStrike">
                  <a:solidFill>
                    <a:schemeClr val="lt1"/>
                  </a:solidFill>
                  <a:latin typeface="Calibri"/>
                  <a:ea typeface="Calibri"/>
                  <a:cs typeface="Calibri"/>
                  <a:sym typeface="Calibri"/>
                </a:rPr>
                <a:t>24</a:t>
              </a:r>
              <a:endParaRPr/>
            </a:p>
          </p:txBody>
        </p:sp>
      </p:grpSp>
      <p:sp>
        <p:nvSpPr>
          <p:cNvPr id="12868" name="Google Shape;12868;p211"/>
          <p:cNvSpPr txBox="1"/>
          <p:nvPr/>
        </p:nvSpPr>
        <p:spPr>
          <a:xfrm>
            <a:off x="4596473" y="2952444"/>
            <a:ext cx="1981842" cy="541046"/>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dk2"/>
              </a:buClr>
              <a:buSzPts val="1800"/>
              <a:buFont typeface="Lustria"/>
              <a:buNone/>
            </a:pPr>
            <a:r>
              <a:rPr b="1" i="0" lang="pt-BR" sz="1800" u="none" cap="none" strike="noStrike">
                <a:solidFill>
                  <a:schemeClr val="dk2"/>
                </a:solidFill>
                <a:latin typeface="Lustria"/>
                <a:ea typeface="Lustria"/>
                <a:cs typeface="Lustria"/>
                <a:sym typeface="Lustria"/>
              </a:rPr>
              <a:t>Sobrevida global (SG)</a:t>
            </a:r>
            <a:endParaRPr/>
          </a:p>
        </p:txBody>
      </p:sp>
      <p:sp>
        <p:nvSpPr>
          <p:cNvPr id="12869" name="Google Shape;12869;p211"/>
          <p:cNvSpPr/>
          <p:nvPr/>
        </p:nvSpPr>
        <p:spPr>
          <a:xfrm>
            <a:off x="6778768" y="1726740"/>
            <a:ext cx="4620491" cy="2879725"/>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Arial"/>
              <a:ea typeface="Arial"/>
              <a:cs typeface="Arial"/>
              <a:sym typeface="Arial"/>
            </a:endParaRPr>
          </a:p>
        </p:txBody>
      </p:sp>
      <p:sp>
        <p:nvSpPr>
          <p:cNvPr id="12870" name="Google Shape;12870;p211"/>
          <p:cNvSpPr/>
          <p:nvPr/>
        </p:nvSpPr>
        <p:spPr>
          <a:xfrm>
            <a:off x="6850628" y="2768140"/>
            <a:ext cx="157094" cy="18466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60</a:t>
            </a:r>
            <a:endParaRPr/>
          </a:p>
        </p:txBody>
      </p:sp>
      <p:grpSp>
        <p:nvGrpSpPr>
          <p:cNvPr id="12871" name="Google Shape;12871;p211"/>
          <p:cNvGrpSpPr/>
          <p:nvPr/>
        </p:nvGrpSpPr>
        <p:grpSpPr>
          <a:xfrm>
            <a:off x="7182411" y="1871202"/>
            <a:ext cx="3510472" cy="1357313"/>
            <a:chOff x="6732776" y="1863090"/>
            <a:chExt cx="3510472" cy="1357313"/>
          </a:xfrm>
        </p:grpSpPr>
        <p:grpSp>
          <p:nvGrpSpPr>
            <p:cNvPr id="12872" name="Google Shape;12872;p211"/>
            <p:cNvGrpSpPr/>
            <p:nvPr/>
          </p:nvGrpSpPr>
          <p:grpSpPr>
            <a:xfrm>
              <a:off x="6978937" y="2683828"/>
              <a:ext cx="3264311" cy="536575"/>
              <a:chOff x="6978937" y="2683828"/>
              <a:chExt cx="3264311" cy="536575"/>
            </a:xfrm>
          </p:grpSpPr>
          <p:sp>
            <p:nvSpPr>
              <p:cNvPr id="12873" name="Google Shape;12873;p211"/>
              <p:cNvSpPr/>
              <p:nvPr/>
            </p:nvSpPr>
            <p:spPr>
              <a:xfrm>
                <a:off x="7399399" y="3182303"/>
                <a:ext cx="2810213" cy="1587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74" name="Google Shape;12874;p211"/>
              <p:cNvSpPr/>
              <p:nvPr/>
            </p:nvSpPr>
            <p:spPr>
              <a:xfrm>
                <a:off x="7388696" y="3050540"/>
                <a:ext cx="16818" cy="13652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75" name="Google Shape;12875;p211"/>
              <p:cNvSpPr/>
              <p:nvPr/>
            </p:nvSpPr>
            <p:spPr>
              <a:xfrm>
                <a:off x="7084435" y="3044190"/>
                <a:ext cx="314964" cy="1587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76" name="Google Shape;12876;p211"/>
              <p:cNvSpPr/>
              <p:nvPr/>
            </p:nvSpPr>
            <p:spPr>
              <a:xfrm>
                <a:off x="7075261" y="2926715"/>
                <a:ext cx="15290" cy="12382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77" name="Google Shape;12877;p211"/>
              <p:cNvSpPr/>
              <p:nvPr/>
            </p:nvSpPr>
            <p:spPr>
              <a:xfrm>
                <a:off x="7035508" y="2920365"/>
                <a:ext cx="48926" cy="1587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78" name="Google Shape;12878;p211"/>
              <p:cNvSpPr/>
              <p:nvPr/>
            </p:nvSpPr>
            <p:spPr>
              <a:xfrm>
                <a:off x="7026335" y="2806065"/>
                <a:ext cx="15290" cy="120650"/>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79" name="Google Shape;12879;p211"/>
              <p:cNvSpPr/>
              <p:nvPr/>
            </p:nvSpPr>
            <p:spPr>
              <a:xfrm>
                <a:off x="6985053" y="2796540"/>
                <a:ext cx="50455" cy="1587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80" name="Google Shape;12880;p211"/>
              <p:cNvSpPr/>
              <p:nvPr/>
            </p:nvSpPr>
            <p:spPr>
              <a:xfrm>
                <a:off x="6978937" y="2683828"/>
                <a:ext cx="15290" cy="122238"/>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81" name="Google Shape;12881;p211"/>
              <p:cNvSpPr/>
              <p:nvPr/>
            </p:nvSpPr>
            <p:spPr>
              <a:xfrm>
                <a:off x="10179032" y="3187065"/>
                <a:ext cx="64216" cy="0"/>
              </a:xfrm>
              <a:custGeom>
                <a:rect b="b" l="l" r="r" t="t"/>
                <a:pathLst>
                  <a:path extrusionOk="0" h="120000" w="54">
                    <a:moveTo>
                      <a:pt x="0" y="0"/>
                    </a:moveTo>
                    <a:lnTo>
                      <a:pt x="52" y="0"/>
                    </a:lnTo>
                    <a:lnTo>
                      <a:pt x="54"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82" name="Google Shape;12882;p211"/>
              <p:cNvSpPr/>
              <p:nvPr/>
            </p:nvSpPr>
            <p:spPr>
              <a:xfrm>
                <a:off x="10209611" y="3155315"/>
                <a:ext cx="3058" cy="65088"/>
              </a:xfrm>
              <a:custGeom>
                <a:rect b="b" l="l" r="r" t="t"/>
                <a:pathLst>
                  <a:path extrusionOk="0" h="52" w="2">
                    <a:moveTo>
                      <a:pt x="0" y="52"/>
                    </a:moveTo>
                    <a:lnTo>
                      <a:pt x="0" y="0"/>
                    </a:lnTo>
                    <a:lnTo>
                      <a:pt x="2"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83" name="Google Shape;12883;p211"/>
              <p:cNvSpPr/>
              <p:nvPr/>
            </p:nvSpPr>
            <p:spPr>
              <a:xfrm>
                <a:off x="8951284" y="3187065"/>
                <a:ext cx="65745" cy="0"/>
              </a:xfrm>
              <a:custGeom>
                <a:rect b="b" l="l" r="r" t="t"/>
                <a:pathLst>
                  <a:path extrusionOk="0" h="120000" w="55">
                    <a:moveTo>
                      <a:pt x="0" y="0"/>
                    </a:moveTo>
                    <a:lnTo>
                      <a:pt x="53" y="0"/>
                    </a:lnTo>
                    <a:lnTo>
                      <a:pt x="55"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84" name="Google Shape;12884;p211"/>
              <p:cNvSpPr/>
              <p:nvPr/>
            </p:nvSpPr>
            <p:spPr>
              <a:xfrm>
                <a:off x="8981863" y="3155315"/>
                <a:ext cx="4587" cy="65088"/>
              </a:xfrm>
              <a:custGeom>
                <a:rect b="b" l="l" r="r" t="t"/>
                <a:pathLst>
                  <a:path extrusionOk="0" h="52" w="3">
                    <a:moveTo>
                      <a:pt x="0" y="52"/>
                    </a:moveTo>
                    <a:lnTo>
                      <a:pt x="0" y="0"/>
                    </a:lnTo>
                    <a:lnTo>
                      <a:pt x="3"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85" name="Google Shape;12885;p211"/>
              <p:cNvSpPr/>
              <p:nvPr/>
            </p:nvSpPr>
            <p:spPr>
              <a:xfrm>
                <a:off x="8763223" y="3187065"/>
                <a:ext cx="65745" cy="0"/>
              </a:xfrm>
              <a:custGeom>
                <a:rect b="b" l="l" r="r" t="t"/>
                <a:pathLst>
                  <a:path extrusionOk="0" h="120000" w="55">
                    <a:moveTo>
                      <a:pt x="0" y="0"/>
                    </a:moveTo>
                    <a:lnTo>
                      <a:pt x="52" y="0"/>
                    </a:lnTo>
                    <a:lnTo>
                      <a:pt x="55"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86" name="Google Shape;12886;p211"/>
              <p:cNvSpPr/>
              <p:nvPr/>
            </p:nvSpPr>
            <p:spPr>
              <a:xfrm>
                <a:off x="8795331" y="3155315"/>
                <a:ext cx="3058" cy="65088"/>
              </a:xfrm>
              <a:custGeom>
                <a:rect b="b" l="l" r="r" t="t"/>
                <a:pathLst>
                  <a:path extrusionOk="0" h="52" w="3">
                    <a:moveTo>
                      <a:pt x="0" y="52"/>
                    </a:moveTo>
                    <a:lnTo>
                      <a:pt x="0" y="0"/>
                    </a:lnTo>
                    <a:lnTo>
                      <a:pt x="3"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87" name="Google Shape;12887;p211"/>
              <p:cNvSpPr/>
              <p:nvPr/>
            </p:nvSpPr>
            <p:spPr>
              <a:xfrm>
                <a:off x="8154701" y="3187065"/>
                <a:ext cx="65745" cy="0"/>
              </a:xfrm>
              <a:custGeom>
                <a:rect b="b" l="l" r="r" t="t"/>
                <a:pathLst>
                  <a:path extrusionOk="0" h="120000" w="55">
                    <a:moveTo>
                      <a:pt x="0" y="0"/>
                    </a:moveTo>
                    <a:lnTo>
                      <a:pt x="52" y="0"/>
                    </a:lnTo>
                    <a:lnTo>
                      <a:pt x="55"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88" name="Google Shape;12888;p211"/>
              <p:cNvSpPr/>
              <p:nvPr/>
            </p:nvSpPr>
            <p:spPr>
              <a:xfrm>
                <a:off x="8185280" y="3155315"/>
                <a:ext cx="4587" cy="65088"/>
              </a:xfrm>
              <a:custGeom>
                <a:rect b="b" l="l" r="r" t="t"/>
                <a:pathLst>
                  <a:path extrusionOk="0" h="52" w="3">
                    <a:moveTo>
                      <a:pt x="0" y="52"/>
                    </a:moveTo>
                    <a:lnTo>
                      <a:pt x="0" y="0"/>
                    </a:lnTo>
                    <a:lnTo>
                      <a:pt x="3"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89" name="Google Shape;12889;p211"/>
              <p:cNvSpPr/>
              <p:nvPr/>
            </p:nvSpPr>
            <p:spPr>
              <a:xfrm>
                <a:off x="7809158" y="3187065"/>
                <a:ext cx="65745" cy="0"/>
              </a:xfrm>
              <a:custGeom>
                <a:rect b="b" l="l" r="r" t="t"/>
                <a:pathLst>
                  <a:path extrusionOk="0" h="120000" w="55">
                    <a:moveTo>
                      <a:pt x="0" y="0"/>
                    </a:moveTo>
                    <a:lnTo>
                      <a:pt x="53" y="0"/>
                    </a:lnTo>
                    <a:lnTo>
                      <a:pt x="55"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90" name="Google Shape;12890;p211"/>
              <p:cNvSpPr/>
              <p:nvPr/>
            </p:nvSpPr>
            <p:spPr>
              <a:xfrm>
                <a:off x="7841266" y="3155315"/>
                <a:ext cx="3058" cy="65088"/>
              </a:xfrm>
              <a:custGeom>
                <a:rect b="b" l="l" r="r" t="t"/>
                <a:pathLst>
                  <a:path extrusionOk="0" h="52" w="2">
                    <a:moveTo>
                      <a:pt x="0" y="52"/>
                    </a:moveTo>
                    <a:lnTo>
                      <a:pt x="0" y="0"/>
                    </a:lnTo>
                    <a:lnTo>
                      <a:pt x="2"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91" name="Google Shape;12891;p211"/>
              <p:cNvSpPr/>
              <p:nvPr/>
            </p:nvSpPr>
            <p:spPr>
              <a:xfrm>
                <a:off x="7793868" y="3187065"/>
                <a:ext cx="65745" cy="0"/>
              </a:xfrm>
              <a:custGeom>
                <a:rect b="b" l="l" r="r" t="t"/>
                <a:pathLst>
                  <a:path extrusionOk="0" h="120000" w="55">
                    <a:moveTo>
                      <a:pt x="0" y="0"/>
                    </a:moveTo>
                    <a:lnTo>
                      <a:pt x="53" y="0"/>
                    </a:lnTo>
                    <a:lnTo>
                      <a:pt x="55"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92" name="Google Shape;12892;p211"/>
              <p:cNvSpPr/>
              <p:nvPr/>
            </p:nvSpPr>
            <p:spPr>
              <a:xfrm>
                <a:off x="7825976" y="3155315"/>
                <a:ext cx="3058" cy="65088"/>
              </a:xfrm>
              <a:custGeom>
                <a:rect b="b" l="l" r="r" t="t"/>
                <a:pathLst>
                  <a:path extrusionOk="0" h="52" w="2">
                    <a:moveTo>
                      <a:pt x="0" y="52"/>
                    </a:moveTo>
                    <a:lnTo>
                      <a:pt x="0" y="0"/>
                    </a:lnTo>
                    <a:lnTo>
                      <a:pt x="2"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93" name="Google Shape;12893;p211"/>
              <p:cNvSpPr/>
              <p:nvPr/>
            </p:nvSpPr>
            <p:spPr>
              <a:xfrm>
                <a:off x="7388696" y="3187065"/>
                <a:ext cx="67274" cy="0"/>
              </a:xfrm>
              <a:custGeom>
                <a:rect b="b" l="l" r="r" t="t"/>
                <a:pathLst>
                  <a:path extrusionOk="0" h="120000" w="55">
                    <a:moveTo>
                      <a:pt x="0" y="0"/>
                    </a:moveTo>
                    <a:lnTo>
                      <a:pt x="52" y="0"/>
                    </a:lnTo>
                    <a:lnTo>
                      <a:pt x="55"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94" name="Google Shape;12894;p211"/>
              <p:cNvSpPr/>
              <p:nvPr/>
            </p:nvSpPr>
            <p:spPr>
              <a:xfrm>
                <a:off x="7420804" y="3155315"/>
                <a:ext cx="3058" cy="65088"/>
              </a:xfrm>
              <a:custGeom>
                <a:rect b="b" l="l" r="r" t="t"/>
                <a:pathLst>
                  <a:path extrusionOk="0" h="52" w="3">
                    <a:moveTo>
                      <a:pt x="0" y="52"/>
                    </a:moveTo>
                    <a:lnTo>
                      <a:pt x="0" y="0"/>
                    </a:lnTo>
                    <a:lnTo>
                      <a:pt x="3"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95" name="Google Shape;12895;p211"/>
              <p:cNvSpPr/>
              <p:nvPr/>
            </p:nvSpPr>
            <p:spPr>
              <a:xfrm>
                <a:off x="7387167" y="3187065"/>
                <a:ext cx="64216" cy="0"/>
              </a:xfrm>
              <a:custGeom>
                <a:rect b="b" l="l" r="r" t="t"/>
                <a:pathLst>
                  <a:path extrusionOk="0" h="120000" w="54">
                    <a:moveTo>
                      <a:pt x="0" y="0"/>
                    </a:moveTo>
                    <a:lnTo>
                      <a:pt x="52" y="0"/>
                    </a:lnTo>
                    <a:lnTo>
                      <a:pt x="54"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96" name="Google Shape;12896;p211"/>
              <p:cNvSpPr/>
              <p:nvPr/>
            </p:nvSpPr>
            <p:spPr>
              <a:xfrm>
                <a:off x="7417746" y="3155315"/>
                <a:ext cx="3058" cy="65088"/>
              </a:xfrm>
              <a:custGeom>
                <a:rect b="b" l="l" r="r" t="t"/>
                <a:pathLst>
                  <a:path extrusionOk="0" h="52" w="2">
                    <a:moveTo>
                      <a:pt x="0" y="52"/>
                    </a:moveTo>
                    <a:lnTo>
                      <a:pt x="0" y="0"/>
                    </a:lnTo>
                    <a:lnTo>
                      <a:pt x="2"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97" name="Google Shape;12897;p211"/>
              <p:cNvSpPr/>
              <p:nvPr/>
            </p:nvSpPr>
            <p:spPr>
              <a:xfrm>
                <a:off x="7196048" y="3050540"/>
                <a:ext cx="64216" cy="0"/>
              </a:xfrm>
              <a:custGeom>
                <a:rect b="b" l="l" r="r" t="t"/>
                <a:pathLst>
                  <a:path extrusionOk="0" h="120000" w="54">
                    <a:moveTo>
                      <a:pt x="0" y="0"/>
                    </a:moveTo>
                    <a:lnTo>
                      <a:pt x="52" y="0"/>
                    </a:lnTo>
                    <a:lnTo>
                      <a:pt x="54"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898" name="Google Shape;12898;p211"/>
              <p:cNvSpPr/>
              <p:nvPr/>
            </p:nvSpPr>
            <p:spPr>
              <a:xfrm>
                <a:off x="7226627" y="3017203"/>
                <a:ext cx="3058" cy="66675"/>
              </a:xfrm>
              <a:custGeom>
                <a:rect b="b" l="l" r="r" t="t"/>
                <a:pathLst>
                  <a:path extrusionOk="0" h="53" w="2">
                    <a:moveTo>
                      <a:pt x="0" y="53"/>
                    </a:moveTo>
                    <a:lnTo>
                      <a:pt x="0" y="0"/>
                    </a:lnTo>
                    <a:lnTo>
                      <a:pt x="2"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grpSp>
        <p:grpSp>
          <p:nvGrpSpPr>
            <p:cNvPr id="12899" name="Google Shape;12899;p211"/>
            <p:cNvGrpSpPr/>
            <p:nvPr/>
          </p:nvGrpSpPr>
          <p:grpSpPr>
            <a:xfrm>
              <a:off x="6732776" y="1863090"/>
              <a:ext cx="270624" cy="852488"/>
              <a:chOff x="6732776" y="1863090"/>
              <a:chExt cx="270624" cy="852488"/>
            </a:xfrm>
          </p:grpSpPr>
          <p:sp>
            <p:nvSpPr>
              <p:cNvPr id="12900" name="Google Shape;12900;p211"/>
              <p:cNvSpPr/>
              <p:nvPr/>
            </p:nvSpPr>
            <p:spPr>
              <a:xfrm>
                <a:off x="6836745" y="2672715"/>
                <a:ext cx="148308" cy="1587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01" name="Google Shape;12901;p211"/>
              <p:cNvSpPr/>
              <p:nvPr/>
            </p:nvSpPr>
            <p:spPr>
              <a:xfrm>
                <a:off x="6829100" y="2575878"/>
                <a:ext cx="15290" cy="107950"/>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02" name="Google Shape;12902;p211"/>
              <p:cNvSpPr/>
              <p:nvPr/>
            </p:nvSpPr>
            <p:spPr>
              <a:xfrm>
                <a:off x="6793934" y="2569528"/>
                <a:ext cx="42811" cy="1587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03" name="Google Shape;12903;p211"/>
              <p:cNvSpPr/>
              <p:nvPr/>
            </p:nvSpPr>
            <p:spPr>
              <a:xfrm>
                <a:off x="6787818" y="2467928"/>
                <a:ext cx="15290" cy="107950"/>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04" name="Google Shape;12904;p211"/>
              <p:cNvSpPr/>
              <p:nvPr/>
            </p:nvSpPr>
            <p:spPr>
              <a:xfrm>
                <a:off x="6787818" y="2461578"/>
                <a:ext cx="6116" cy="1587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05" name="Google Shape;12905;p211"/>
              <p:cNvSpPr/>
              <p:nvPr/>
            </p:nvSpPr>
            <p:spPr>
              <a:xfrm>
                <a:off x="6780173" y="2366328"/>
                <a:ext cx="15290" cy="101600"/>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06" name="Google Shape;12906;p211"/>
              <p:cNvSpPr/>
              <p:nvPr/>
            </p:nvSpPr>
            <p:spPr>
              <a:xfrm>
                <a:off x="6780173" y="2361565"/>
                <a:ext cx="7645" cy="1587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07" name="Google Shape;12907;p211"/>
              <p:cNvSpPr/>
              <p:nvPr/>
            </p:nvSpPr>
            <p:spPr>
              <a:xfrm>
                <a:off x="6774058" y="2164715"/>
                <a:ext cx="15290" cy="201613"/>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08" name="Google Shape;12908;p211"/>
              <p:cNvSpPr/>
              <p:nvPr/>
            </p:nvSpPr>
            <p:spPr>
              <a:xfrm>
                <a:off x="6761826" y="2158365"/>
                <a:ext cx="18347" cy="1587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09" name="Google Shape;12909;p211"/>
              <p:cNvSpPr/>
              <p:nvPr/>
            </p:nvSpPr>
            <p:spPr>
              <a:xfrm>
                <a:off x="6755710" y="2063115"/>
                <a:ext cx="16818" cy="101600"/>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10" name="Google Shape;12910;p211"/>
              <p:cNvSpPr/>
              <p:nvPr/>
            </p:nvSpPr>
            <p:spPr>
              <a:xfrm>
                <a:off x="6749594" y="2056765"/>
                <a:ext cx="12232" cy="17463"/>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11" name="Google Shape;12911;p211"/>
              <p:cNvSpPr/>
              <p:nvPr/>
            </p:nvSpPr>
            <p:spPr>
              <a:xfrm>
                <a:off x="6740421" y="1963103"/>
                <a:ext cx="15290" cy="100013"/>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12" name="Google Shape;12912;p211"/>
              <p:cNvSpPr/>
              <p:nvPr/>
            </p:nvSpPr>
            <p:spPr>
              <a:xfrm>
                <a:off x="6743479" y="1956753"/>
                <a:ext cx="6116" cy="15875"/>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13" name="Google Shape;12913;p211"/>
              <p:cNvSpPr/>
              <p:nvPr/>
            </p:nvSpPr>
            <p:spPr>
              <a:xfrm>
                <a:off x="6732776" y="1863090"/>
                <a:ext cx="16818" cy="100013"/>
              </a:xfrm>
              <a:prstGeom prst="rect">
                <a:avLst/>
              </a:prstGeom>
              <a:solidFill>
                <a:srgbClr val="D21E2D"/>
              </a:solidFill>
              <a:ln cap="flat" cmpd="sng" w="9525">
                <a:solidFill>
                  <a:schemeClr val="l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14" name="Google Shape;12914;p211"/>
              <p:cNvSpPr/>
              <p:nvPr/>
            </p:nvSpPr>
            <p:spPr>
              <a:xfrm>
                <a:off x="6937655" y="2683828"/>
                <a:ext cx="65745" cy="0"/>
              </a:xfrm>
              <a:custGeom>
                <a:rect b="b" l="l" r="r" t="t"/>
                <a:pathLst>
                  <a:path extrusionOk="0" h="120000" w="54">
                    <a:moveTo>
                      <a:pt x="0" y="0"/>
                    </a:moveTo>
                    <a:lnTo>
                      <a:pt x="52" y="0"/>
                    </a:lnTo>
                    <a:lnTo>
                      <a:pt x="54"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15" name="Google Shape;12915;p211"/>
              <p:cNvSpPr/>
              <p:nvPr/>
            </p:nvSpPr>
            <p:spPr>
              <a:xfrm>
                <a:off x="6969763" y="2650490"/>
                <a:ext cx="1529" cy="65088"/>
              </a:xfrm>
              <a:custGeom>
                <a:rect b="b" l="l" r="r" t="t"/>
                <a:pathLst>
                  <a:path extrusionOk="0" h="52" w="2">
                    <a:moveTo>
                      <a:pt x="0" y="52"/>
                    </a:moveTo>
                    <a:lnTo>
                      <a:pt x="0" y="0"/>
                    </a:lnTo>
                    <a:lnTo>
                      <a:pt x="2"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16" name="Google Shape;12916;p211"/>
              <p:cNvSpPr/>
              <p:nvPr/>
            </p:nvSpPr>
            <p:spPr>
              <a:xfrm>
                <a:off x="6907076" y="2683828"/>
                <a:ext cx="64216" cy="0"/>
              </a:xfrm>
              <a:custGeom>
                <a:rect b="b" l="l" r="r" t="t"/>
                <a:pathLst>
                  <a:path extrusionOk="0" h="120000" w="54">
                    <a:moveTo>
                      <a:pt x="0" y="0"/>
                    </a:moveTo>
                    <a:lnTo>
                      <a:pt x="52" y="0"/>
                    </a:lnTo>
                    <a:lnTo>
                      <a:pt x="54"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17" name="Google Shape;12917;p211"/>
              <p:cNvSpPr/>
              <p:nvPr/>
            </p:nvSpPr>
            <p:spPr>
              <a:xfrm>
                <a:off x="6937655" y="2650490"/>
                <a:ext cx="3058" cy="65088"/>
              </a:xfrm>
              <a:custGeom>
                <a:rect b="b" l="l" r="r" t="t"/>
                <a:pathLst>
                  <a:path extrusionOk="0" h="52" w="2">
                    <a:moveTo>
                      <a:pt x="0" y="52"/>
                    </a:moveTo>
                    <a:lnTo>
                      <a:pt x="0" y="0"/>
                    </a:lnTo>
                    <a:lnTo>
                      <a:pt x="2"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18" name="Google Shape;12918;p211"/>
              <p:cNvSpPr/>
              <p:nvPr/>
            </p:nvSpPr>
            <p:spPr>
              <a:xfrm>
                <a:off x="6761826" y="2467928"/>
                <a:ext cx="67274" cy="0"/>
              </a:xfrm>
              <a:custGeom>
                <a:rect b="b" l="l" r="r" t="t"/>
                <a:pathLst>
                  <a:path extrusionOk="0" h="120000" w="55">
                    <a:moveTo>
                      <a:pt x="0" y="0"/>
                    </a:moveTo>
                    <a:lnTo>
                      <a:pt x="52" y="0"/>
                    </a:lnTo>
                    <a:lnTo>
                      <a:pt x="55"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19" name="Google Shape;12919;p211"/>
              <p:cNvSpPr/>
              <p:nvPr/>
            </p:nvSpPr>
            <p:spPr>
              <a:xfrm>
                <a:off x="6793934" y="2436178"/>
                <a:ext cx="1529" cy="65088"/>
              </a:xfrm>
              <a:custGeom>
                <a:rect b="b" l="l" r="r" t="t"/>
                <a:pathLst>
                  <a:path extrusionOk="0" h="52" w="2">
                    <a:moveTo>
                      <a:pt x="0" y="52"/>
                    </a:moveTo>
                    <a:lnTo>
                      <a:pt x="0" y="0"/>
                    </a:lnTo>
                    <a:lnTo>
                      <a:pt x="2" y="0"/>
                    </a:lnTo>
                  </a:path>
                </a:pathLst>
              </a:custGeom>
              <a:solidFill>
                <a:srgbClr val="D21E2D"/>
              </a:solidFill>
              <a:ln cap="flat" cmpd="sng" w="952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grpSp>
      </p:grpSp>
      <p:grpSp>
        <p:nvGrpSpPr>
          <p:cNvPr id="12920" name="Google Shape;12920;p211"/>
          <p:cNvGrpSpPr/>
          <p:nvPr/>
        </p:nvGrpSpPr>
        <p:grpSpPr>
          <a:xfrm>
            <a:off x="7058566" y="1837865"/>
            <a:ext cx="3276543" cy="673100"/>
            <a:chOff x="6608931" y="1829753"/>
            <a:chExt cx="3276543" cy="673100"/>
          </a:xfrm>
        </p:grpSpPr>
        <p:sp>
          <p:nvSpPr>
            <p:cNvPr id="12921" name="Google Shape;12921;p211"/>
            <p:cNvSpPr/>
            <p:nvPr/>
          </p:nvSpPr>
          <p:spPr>
            <a:xfrm>
              <a:off x="7972755" y="2461578"/>
              <a:ext cx="1879081" cy="15875"/>
            </a:xfrm>
            <a:prstGeom prst="rect">
              <a:avLst/>
            </a:prstGeom>
            <a:solidFill>
              <a:srgbClr val="0061A5"/>
            </a:solidFill>
            <a:ln cap="flat" cmpd="sng" w="952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22" name="Google Shape;12922;p211"/>
            <p:cNvSpPr/>
            <p:nvPr/>
          </p:nvSpPr>
          <p:spPr>
            <a:xfrm>
              <a:off x="7966640" y="2167890"/>
              <a:ext cx="15290" cy="303213"/>
            </a:xfrm>
            <a:prstGeom prst="rect">
              <a:avLst/>
            </a:prstGeom>
            <a:solidFill>
              <a:srgbClr val="0061A5"/>
            </a:solidFill>
            <a:ln cap="flat" cmpd="sng" w="952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23" name="Google Shape;12923;p211"/>
            <p:cNvSpPr/>
            <p:nvPr/>
          </p:nvSpPr>
          <p:spPr>
            <a:xfrm>
              <a:off x="6994227" y="2158365"/>
              <a:ext cx="978529" cy="15875"/>
            </a:xfrm>
            <a:prstGeom prst="rect">
              <a:avLst/>
            </a:prstGeom>
            <a:solidFill>
              <a:srgbClr val="0061A5"/>
            </a:solidFill>
            <a:ln cap="flat" cmpd="sng" w="952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24" name="Google Shape;12924;p211"/>
            <p:cNvSpPr/>
            <p:nvPr/>
          </p:nvSpPr>
          <p:spPr>
            <a:xfrm>
              <a:off x="9821258" y="2471103"/>
              <a:ext cx="64216" cy="0"/>
            </a:xfrm>
            <a:custGeom>
              <a:rect b="b" l="l" r="r" t="t"/>
              <a:pathLst>
                <a:path extrusionOk="0" h="120000" w="54">
                  <a:moveTo>
                    <a:pt x="0" y="0"/>
                  </a:moveTo>
                  <a:lnTo>
                    <a:pt x="52" y="0"/>
                  </a:lnTo>
                  <a:lnTo>
                    <a:pt x="54"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25" name="Google Shape;12925;p211"/>
            <p:cNvSpPr/>
            <p:nvPr/>
          </p:nvSpPr>
          <p:spPr>
            <a:xfrm>
              <a:off x="9851837" y="2437765"/>
              <a:ext cx="3058" cy="65088"/>
            </a:xfrm>
            <a:custGeom>
              <a:rect b="b" l="l" r="r" t="t"/>
              <a:pathLst>
                <a:path extrusionOk="0" h="52" w="2">
                  <a:moveTo>
                    <a:pt x="0" y="52"/>
                  </a:moveTo>
                  <a:lnTo>
                    <a:pt x="0" y="0"/>
                  </a:lnTo>
                  <a:lnTo>
                    <a:pt x="2"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26" name="Google Shape;12926;p211"/>
            <p:cNvSpPr/>
            <p:nvPr/>
          </p:nvSpPr>
          <p:spPr>
            <a:xfrm>
              <a:off x="8478838" y="2471103"/>
              <a:ext cx="64216" cy="0"/>
            </a:xfrm>
            <a:custGeom>
              <a:rect b="b" l="l" r="r" t="t"/>
              <a:pathLst>
                <a:path extrusionOk="0" h="120000" w="54">
                  <a:moveTo>
                    <a:pt x="0" y="0"/>
                  </a:moveTo>
                  <a:lnTo>
                    <a:pt x="52" y="0"/>
                  </a:lnTo>
                  <a:lnTo>
                    <a:pt x="54"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27" name="Google Shape;12927;p211"/>
            <p:cNvSpPr/>
            <p:nvPr/>
          </p:nvSpPr>
          <p:spPr>
            <a:xfrm>
              <a:off x="8509417" y="2437765"/>
              <a:ext cx="3058" cy="65088"/>
            </a:xfrm>
            <a:custGeom>
              <a:rect b="b" l="l" r="r" t="t"/>
              <a:pathLst>
                <a:path extrusionOk="0" h="52" w="2">
                  <a:moveTo>
                    <a:pt x="0" y="52"/>
                  </a:moveTo>
                  <a:lnTo>
                    <a:pt x="0" y="0"/>
                  </a:lnTo>
                  <a:lnTo>
                    <a:pt x="2"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28" name="Google Shape;12928;p211"/>
            <p:cNvSpPr/>
            <p:nvPr/>
          </p:nvSpPr>
          <p:spPr>
            <a:xfrm>
              <a:off x="8277017" y="2471103"/>
              <a:ext cx="65745" cy="0"/>
            </a:xfrm>
            <a:custGeom>
              <a:rect b="b" l="l" r="r" t="t"/>
              <a:pathLst>
                <a:path extrusionOk="0" h="120000" w="55">
                  <a:moveTo>
                    <a:pt x="0" y="0"/>
                  </a:moveTo>
                  <a:lnTo>
                    <a:pt x="52" y="0"/>
                  </a:lnTo>
                  <a:lnTo>
                    <a:pt x="55"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29" name="Google Shape;12929;p211"/>
            <p:cNvSpPr/>
            <p:nvPr/>
          </p:nvSpPr>
          <p:spPr>
            <a:xfrm>
              <a:off x="8309125" y="2437765"/>
              <a:ext cx="3058" cy="65088"/>
            </a:xfrm>
            <a:custGeom>
              <a:rect b="b" l="l" r="r" t="t"/>
              <a:pathLst>
                <a:path extrusionOk="0" h="52" w="3">
                  <a:moveTo>
                    <a:pt x="0" y="52"/>
                  </a:moveTo>
                  <a:lnTo>
                    <a:pt x="0" y="0"/>
                  </a:lnTo>
                  <a:lnTo>
                    <a:pt x="3"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30" name="Google Shape;12930;p211"/>
            <p:cNvSpPr/>
            <p:nvPr/>
          </p:nvSpPr>
          <p:spPr>
            <a:xfrm>
              <a:off x="8128709" y="2471103"/>
              <a:ext cx="67274" cy="0"/>
            </a:xfrm>
            <a:custGeom>
              <a:rect b="b" l="l" r="r" t="t"/>
              <a:pathLst>
                <a:path extrusionOk="0" h="120000" w="55">
                  <a:moveTo>
                    <a:pt x="0" y="0"/>
                  </a:moveTo>
                  <a:lnTo>
                    <a:pt x="53" y="0"/>
                  </a:lnTo>
                  <a:lnTo>
                    <a:pt x="55"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31" name="Google Shape;12931;p211"/>
            <p:cNvSpPr/>
            <p:nvPr/>
          </p:nvSpPr>
          <p:spPr>
            <a:xfrm>
              <a:off x="8160817" y="2437765"/>
              <a:ext cx="3058" cy="65088"/>
            </a:xfrm>
            <a:custGeom>
              <a:rect b="b" l="l" r="r" t="t"/>
              <a:pathLst>
                <a:path extrusionOk="0" h="52" w="3">
                  <a:moveTo>
                    <a:pt x="0" y="52"/>
                  </a:moveTo>
                  <a:lnTo>
                    <a:pt x="0" y="0"/>
                  </a:lnTo>
                  <a:lnTo>
                    <a:pt x="3"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32" name="Google Shape;12932;p211"/>
            <p:cNvSpPr/>
            <p:nvPr/>
          </p:nvSpPr>
          <p:spPr>
            <a:xfrm>
              <a:off x="8111890" y="2471103"/>
              <a:ext cx="64216" cy="0"/>
            </a:xfrm>
            <a:custGeom>
              <a:rect b="b" l="l" r="r" t="t"/>
              <a:pathLst>
                <a:path extrusionOk="0" h="120000" w="54">
                  <a:moveTo>
                    <a:pt x="0" y="0"/>
                  </a:moveTo>
                  <a:lnTo>
                    <a:pt x="52" y="0"/>
                  </a:lnTo>
                  <a:lnTo>
                    <a:pt x="54"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33" name="Google Shape;12933;p211"/>
            <p:cNvSpPr/>
            <p:nvPr/>
          </p:nvSpPr>
          <p:spPr>
            <a:xfrm>
              <a:off x="8142469" y="2437765"/>
              <a:ext cx="3058" cy="65088"/>
            </a:xfrm>
            <a:custGeom>
              <a:rect b="b" l="l" r="r" t="t"/>
              <a:pathLst>
                <a:path extrusionOk="0" h="52" w="2">
                  <a:moveTo>
                    <a:pt x="0" y="52"/>
                  </a:moveTo>
                  <a:lnTo>
                    <a:pt x="0" y="0"/>
                  </a:lnTo>
                  <a:lnTo>
                    <a:pt x="2"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34" name="Google Shape;12934;p211"/>
            <p:cNvSpPr/>
            <p:nvPr/>
          </p:nvSpPr>
          <p:spPr>
            <a:xfrm>
              <a:off x="8107303" y="2471103"/>
              <a:ext cx="65745" cy="0"/>
            </a:xfrm>
            <a:custGeom>
              <a:rect b="b" l="l" r="r" t="t"/>
              <a:pathLst>
                <a:path extrusionOk="0" h="120000" w="55">
                  <a:moveTo>
                    <a:pt x="0" y="0"/>
                  </a:moveTo>
                  <a:lnTo>
                    <a:pt x="52" y="0"/>
                  </a:lnTo>
                  <a:lnTo>
                    <a:pt x="55"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35" name="Google Shape;12935;p211"/>
            <p:cNvSpPr/>
            <p:nvPr/>
          </p:nvSpPr>
          <p:spPr>
            <a:xfrm>
              <a:off x="8139411" y="2437765"/>
              <a:ext cx="3058" cy="65088"/>
            </a:xfrm>
            <a:custGeom>
              <a:rect b="b" l="l" r="r" t="t"/>
              <a:pathLst>
                <a:path extrusionOk="0" h="52" w="3">
                  <a:moveTo>
                    <a:pt x="0" y="52"/>
                  </a:moveTo>
                  <a:lnTo>
                    <a:pt x="0" y="0"/>
                  </a:lnTo>
                  <a:lnTo>
                    <a:pt x="3"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36" name="Google Shape;12936;p211"/>
            <p:cNvSpPr/>
            <p:nvPr/>
          </p:nvSpPr>
          <p:spPr>
            <a:xfrm>
              <a:off x="7931474" y="2167890"/>
              <a:ext cx="67274" cy="0"/>
            </a:xfrm>
            <a:custGeom>
              <a:rect b="b" l="l" r="r" t="t"/>
              <a:pathLst>
                <a:path extrusionOk="0" h="120000" w="55">
                  <a:moveTo>
                    <a:pt x="0" y="0"/>
                  </a:moveTo>
                  <a:lnTo>
                    <a:pt x="52" y="0"/>
                  </a:lnTo>
                  <a:lnTo>
                    <a:pt x="55"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37" name="Google Shape;12937;p211"/>
            <p:cNvSpPr/>
            <p:nvPr/>
          </p:nvSpPr>
          <p:spPr>
            <a:xfrm>
              <a:off x="7963582" y="2136140"/>
              <a:ext cx="3058" cy="65088"/>
            </a:xfrm>
            <a:custGeom>
              <a:rect b="b" l="l" r="r" t="t"/>
              <a:pathLst>
                <a:path extrusionOk="0" h="52" w="3">
                  <a:moveTo>
                    <a:pt x="0" y="52"/>
                  </a:moveTo>
                  <a:lnTo>
                    <a:pt x="0" y="0"/>
                  </a:lnTo>
                  <a:lnTo>
                    <a:pt x="3"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38" name="Google Shape;12938;p211"/>
            <p:cNvSpPr/>
            <p:nvPr/>
          </p:nvSpPr>
          <p:spPr>
            <a:xfrm>
              <a:off x="7697544" y="2167890"/>
              <a:ext cx="64216" cy="0"/>
            </a:xfrm>
            <a:custGeom>
              <a:rect b="b" l="l" r="r" t="t"/>
              <a:pathLst>
                <a:path extrusionOk="0" h="120000" w="54">
                  <a:moveTo>
                    <a:pt x="0" y="0"/>
                  </a:moveTo>
                  <a:lnTo>
                    <a:pt x="52" y="0"/>
                  </a:lnTo>
                  <a:lnTo>
                    <a:pt x="54"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39" name="Google Shape;12939;p211"/>
            <p:cNvSpPr/>
            <p:nvPr/>
          </p:nvSpPr>
          <p:spPr>
            <a:xfrm>
              <a:off x="7728123" y="2136140"/>
              <a:ext cx="3058" cy="65088"/>
            </a:xfrm>
            <a:custGeom>
              <a:rect b="b" l="l" r="r" t="t"/>
              <a:pathLst>
                <a:path extrusionOk="0" h="52" w="2">
                  <a:moveTo>
                    <a:pt x="0" y="52"/>
                  </a:moveTo>
                  <a:lnTo>
                    <a:pt x="0" y="0"/>
                  </a:lnTo>
                  <a:lnTo>
                    <a:pt x="2"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40" name="Google Shape;12940;p211"/>
            <p:cNvSpPr/>
            <p:nvPr/>
          </p:nvSpPr>
          <p:spPr>
            <a:xfrm>
              <a:off x="7387167" y="2167890"/>
              <a:ext cx="64216" cy="0"/>
            </a:xfrm>
            <a:custGeom>
              <a:rect b="b" l="l" r="r" t="t"/>
              <a:pathLst>
                <a:path extrusionOk="0" h="120000" w="54">
                  <a:moveTo>
                    <a:pt x="0" y="0"/>
                  </a:moveTo>
                  <a:lnTo>
                    <a:pt x="52" y="0"/>
                  </a:lnTo>
                  <a:lnTo>
                    <a:pt x="54"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41" name="Google Shape;12941;p211"/>
            <p:cNvSpPr/>
            <p:nvPr/>
          </p:nvSpPr>
          <p:spPr>
            <a:xfrm>
              <a:off x="7417746" y="2136140"/>
              <a:ext cx="3058" cy="65088"/>
            </a:xfrm>
            <a:custGeom>
              <a:rect b="b" l="l" r="r" t="t"/>
              <a:pathLst>
                <a:path extrusionOk="0" h="52" w="2">
                  <a:moveTo>
                    <a:pt x="0" y="52"/>
                  </a:moveTo>
                  <a:lnTo>
                    <a:pt x="0" y="0"/>
                  </a:lnTo>
                  <a:lnTo>
                    <a:pt x="2"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42" name="Google Shape;12942;p211"/>
            <p:cNvSpPr/>
            <p:nvPr/>
          </p:nvSpPr>
          <p:spPr>
            <a:xfrm>
              <a:off x="7218982" y="2167890"/>
              <a:ext cx="67274" cy="0"/>
            </a:xfrm>
            <a:custGeom>
              <a:rect b="b" l="l" r="r" t="t"/>
              <a:pathLst>
                <a:path extrusionOk="0" h="120000" w="55">
                  <a:moveTo>
                    <a:pt x="0" y="0"/>
                  </a:moveTo>
                  <a:lnTo>
                    <a:pt x="53" y="0"/>
                  </a:lnTo>
                  <a:lnTo>
                    <a:pt x="55"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43" name="Google Shape;12943;p211"/>
            <p:cNvSpPr/>
            <p:nvPr/>
          </p:nvSpPr>
          <p:spPr>
            <a:xfrm>
              <a:off x="7251090" y="2136140"/>
              <a:ext cx="3058" cy="65088"/>
            </a:xfrm>
            <a:custGeom>
              <a:rect b="b" l="l" r="r" t="t"/>
              <a:pathLst>
                <a:path extrusionOk="0" h="52" w="3">
                  <a:moveTo>
                    <a:pt x="0" y="52"/>
                  </a:moveTo>
                  <a:lnTo>
                    <a:pt x="0" y="0"/>
                  </a:lnTo>
                  <a:lnTo>
                    <a:pt x="3"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44" name="Google Shape;12944;p211"/>
            <p:cNvSpPr/>
            <p:nvPr/>
          </p:nvSpPr>
          <p:spPr>
            <a:xfrm>
              <a:off x="7176172" y="2167890"/>
              <a:ext cx="65745" cy="0"/>
            </a:xfrm>
            <a:custGeom>
              <a:rect b="b" l="l" r="r" t="t"/>
              <a:pathLst>
                <a:path extrusionOk="0" h="120000" w="55">
                  <a:moveTo>
                    <a:pt x="0" y="0"/>
                  </a:moveTo>
                  <a:lnTo>
                    <a:pt x="52" y="0"/>
                  </a:lnTo>
                  <a:lnTo>
                    <a:pt x="55"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45" name="Google Shape;12945;p211"/>
            <p:cNvSpPr/>
            <p:nvPr/>
          </p:nvSpPr>
          <p:spPr>
            <a:xfrm>
              <a:off x="7206751" y="2136140"/>
              <a:ext cx="4587" cy="65088"/>
            </a:xfrm>
            <a:custGeom>
              <a:rect b="b" l="l" r="r" t="t"/>
              <a:pathLst>
                <a:path extrusionOk="0" h="52" w="3">
                  <a:moveTo>
                    <a:pt x="0" y="52"/>
                  </a:moveTo>
                  <a:lnTo>
                    <a:pt x="0" y="0"/>
                  </a:lnTo>
                  <a:lnTo>
                    <a:pt x="3"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grpSp>
          <p:nvGrpSpPr>
            <p:cNvPr id="12946" name="Google Shape;12946;p211"/>
            <p:cNvGrpSpPr/>
            <p:nvPr/>
          </p:nvGrpSpPr>
          <p:grpSpPr>
            <a:xfrm>
              <a:off x="6608931" y="1829753"/>
              <a:ext cx="394469" cy="338138"/>
              <a:chOff x="6608931" y="1829753"/>
              <a:chExt cx="394469" cy="338138"/>
            </a:xfrm>
          </p:grpSpPr>
          <p:grpSp>
            <p:nvGrpSpPr>
              <p:cNvPr id="12947" name="Google Shape;12947;p211"/>
              <p:cNvGrpSpPr/>
              <p:nvPr/>
            </p:nvGrpSpPr>
            <p:grpSpPr>
              <a:xfrm>
                <a:off x="6829100" y="1959928"/>
                <a:ext cx="174300" cy="207963"/>
                <a:chOff x="6829100" y="1959928"/>
                <a:chExt cx="174300" cy="207963"/>
              </a:xfrm>
            </p:grpSpPr>
            <p:sp>
              <p:nvSpPr>
                <p:cNvPr id="12948" name="Google Shape;12948;p211"/>
                <p:cNvSpPr/>
                <p:nvPr/>
              </p:nvSpPr>
              <p:spPr>
                <a:xfrm>
                  <a:off x="6986582" y="1991678"/>
                  <a:ext cx="16818" cy="176213"/>
                </a:xfrm>
                <a:prstGeom prst="rect">
                  <a:avLst/>
                </a:prstGeom>
                <a:solidFill>
                  <a:srgbClr val="0061A5"/>
                </a:solidFill>
                <a:ln cap="flat" cmpd="sng" w="952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49" name="Google Shape;12949;p211"/>
                <p:cNvSpPr/>
                <p:nvPr/>
              </p:nvSpPr>
              <p:spPr>
                <a:xfrm>
                  <a:off x="6829100" y="1982153"/>
                  <a:ext cx="165127" cy="15875"/>
                </a:xfrm>
                <a:prstGeom prst="rect">
                  <a:avLst/>
                </a:prstGeom>
                <a:solidFill>
                  <a:srgbClr val="0061A5"/>
                </a:solidFill>
                <a:ln cap="flat" cmpd="sng" w="952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50" name="Google Shape;12950;p211"/>
                <p:cNvSpPr/>
                <p:nvPr/>
              </p:nvSpPr>
              <p:spPr>
                <a:xfrm>
                  <a:off x="6887200" y="1991678"/>
                  <a:ext cx="65745" cy="0"/>
                </a:xfrm>
                <a:custGeom>
                  <a:rect b="b" l="l" r="r" t="t"/>
                  <a:pathLst>
                    <a:path extrusionOk="0" h="120000" w="55">
                      <a:moveTo>
                        <a:pt x="0" y="0"/>
                      </a:moveTo>
                      <a:lnTo>
                        <a:pt x="52" y="0"/>
                      </a:lnTo>
                      <a:lnTo>
                        <a:pt x="55"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51" name="Google Shape;12951;p211"/>
                <p:cNvSpPr/>
                <p:nvPr/>
              </p:nvSpPr>
              <p:spPr>
                <a:xfrm>
                  <a:off x="6919308" y="1959928"/>
                  <a:ext cx="3058" cy="65088"/>
                </a:xfrm>
                <a:custGeom>
                  <a:rect b="b" l="l" r="r" t="t"/>
                  <a:pathLst>
                    <a:path extrusionOk="0" h="52" w="3">
                      <a:moveTo>
                        <a:pt x="0" y="52"/>
                      </a:moveTo>
                      <a:lnTo>
                        <a:pt x="0" y="0"/>
                      </a:lnTo>
                      <a:lnTo>
                        <a:pt x="3"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52" name="Google Shape;12952;p211"/>
                <p:cNvSpPr/>
                <p:nvPr/>
              </p:nvSpPr>
              <p:spPr>
                <a:xfrm>
                  <a:off x="6887200" y="1991678"/>
                  <a:ext cx="65745" cy="0"/>
                </a:xfrm>
                <a:custGeom>
                  <a:rect b="b" l="l" r="r" t="t"/>
                  <a:pathLst>
                    <a:path extrusionOk="0" h="120000" w="55">
                      <a:moveTo>
                        <a:pt x="0" y="0"/>
                      </a:moveTo>
                      <a:lnTo>
                        <a:pt x="52" y="0"/>
                      </a:lnTo>
                      <a:lnTo>
                        <a:pt x="55"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53" name="Google Shape;12953;p211"/>
                <p:cNvSpPr/>
                <p:nvPr/>
              </p:nvSpPr>
              <p:spPr>
                <a:xfrm>
                  <a:off x="6919308" y="1959928"/>
                  <a:ext cx="3058" cy="65088"/>
                </a:xfrm>
                <a:custGeom>
                  <a:rect b="b" l="l" r="r" t="t"/>
                  <a:pathLst>
                    <a:path extrusionOk="0" h="52" w="3">
                      <a:moveTo>
                        <a:pt x="0" y="52"/>
                      </a:moveTo>
                      <a:lnTo>
                        <a:pt x="0" y="0"/>
                      </a:lnTo>
                      <a:lnTo>
                        <a:pt x="3"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54" name="Google Shape;12954;p211"/>
                <p:cNvSpPr/>
                <p:nvPr/>
              </p:nvSpPr>
              <p:spPr>
                <a:xfrm>
                  <a:off x="6844389" y="1991678"/>
                  <a:ext cx="64216" cy="0"/>
                </a:xfrm>
                <a:custGeom>
                  <a:rect b="b" l="l" r="r" t="t"/>
                  <a:pathLst>
                    <a:path extrusionOk="0" h="120000" w="54">
                      <a:moveTo>
                        <a:pt x="0" y="0"/>
                      </a:moveTo>
                      <a:lnTo>
                        <a:pt x="52" y="0"/>
                      </a:lnTo>
                      <a:lnTo>
                        <a:pt x="54"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55" name="Google Shape;12955;p211"/>
                <p:cNvSpPr/>
                <p:nvPr/>
              </p:nvSpPr>
              <p:spPr>
                <a:xfrm>
                  <a:off x="6874968" y="1959928"/>
                  <a:ext cx="3058" cy="65088"/>
                </a:xfrm>
                <a:custGeom>
                  <a:rect b="b" l="l" r="r" t="t"/>
                  <a:pathLst>
                    <a:path extrusionOk="0" h="52" w="2">
                      <a:moveTo>
                        <a:pt x="0" y="52"/>
                      </a:moveTo>
                      <a:lnTo>
                        <a:pt x="0" y="0"/>
                      </a:lnTo>
                      <a:lnTo>
                        <a:pt x="2"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56" name="Google Shape;12956;p211"/>
                <p:cNvSpPr/>
                <p:nvPr/>
              </p:nvSpPr>
              <p:spPr>
                <a:xfrm>
                  <a:off x="6844389" y="1991678"/>
                  <a:ext cx="64216" cy="0"/>
                </a:xfrm>
                <a:custGeom>
                  <a:rect b="b" l="l" r="r" t="t"/>
                  <a:pathLst>
                    <a:path extrusionOk="0" h="120000" w="54">
                      <a:moveTo>
                        <a:pt x="0" y="0"/>
                      </a:moveTo>
                      <a:lnTo>
                        <a:pt x="52" y="0"/>
                      </a:lnTo>
                      <a:lnTo>
                        <a:pt x="54"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57" name="Google Shape;12957;p211"/>
                <p:cNvSpPr/>
                <p:nvPr/>
              </p:nvSpPr>
              <p:spPr>
                <a:xfrm>
                  <a:off x="6874968" y="1959928"/>
                  <a:ext cx="3058" cy="65088"/>
                </a:xfrm>
                <a:custGeom>
                  <a:rect b="b" l="l" r="r" t="t"/>
                  <a:pathLst>
                    <a:path extrusionOk="0" h="52" w="2">
                      <a:moveTo>
                        <a:pt x="0" y="52"/>
                      </a:moveTo>
                      <a:lnTo>
                        <a:pt x="0" y="0"/>
                      </a:lnTo>
                      <a:lnTo>
                        <a:pt x="2"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58" name="Google Shape;12958;p211"/>
                <p:cNvSpPr/>
                <p:nvPr/>
              </p:nvSpPr>
              <p:spPr>
                <a:xfrm>
                  <a:off x="6830629" y="1991678"/>
                  <a:ext cx="65745" cy="0"/>
                </a:xfrm>
                <a:custGeom>
                  <a:rect b="b" l="l" r="r" t="t"/>
                  <a:pathLst>
                    <a:path extrusionOk="0" h="120000" w="55">
                      <a:moveTo>
                        <a:pt x="0" y="0"/>
                      </a:moveTo>
                      <a:lnTo>
                        <a:pt x="52" y="0"/>
                      </a:lnTo>
                      <a:lnTo>
                        <a:pt x="55"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59" name="Google Shape;12959;p211"/>
                <p:cNvSpPr/>
                <p:nvPr/>
              </p:nvSpPr>
              <p:spPr>
                <a:xfrm>
                  <a:off x="6862737" y="1959928"/>
                  <a:ext cx="3058" cy="65088"/>
                </a:xfrm>
                <a:custGeom>
                  <a:rect b="b" l="l" r="r" t="t"/>
                  <a:pathLst>
                    <a:path extrusionOk="0" h="52" w="3">
                      <a:moveTo>
                        <a:pt x="0" y="52"/>
                      </a:moveTo>
                      <a:lnTo>
                        <a:pt x="0" y="0"/>
                      </a:lnTo>
                      <a:lnTo>
                        <a:pt x="3"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grpSp>
          <p:grpSp>
            <p:nvGrpSpPr>
              <p:cNvPr id="12960" name="Google Shape;12960;p211"/>
              <p:cNvGrpSpPr/>
              <p:nvPr/>
            </p:nvGrpSpPr>
            <p:grpSpPr>
              <a:xfrm>
                <a:off x="6608931" y="1829753"/>
                <a:ext cx="227814" cy="161925"/>
                <a:chOff x="6608931" y="1829753"/>
                <a:chExt cx="227814" cy="161925"/>
              </a:xfrm>
            </p:grpSpPr>
            <p:sp>
              <p:nvSpPr>
                <p:cNvPr id="12961" name="Google Shape;12961;p211"/>
                <p:cNvSpPr/>
                <p:nvPr/>
              </p:nvSpPr>
              <p:spPr>
                <a:xfrm>
                  <a:off x="6639510" y="1856740"/>
                  <a:ext cx="103969" cy="15875"/>
                </a:xfrm>
                <a:prstGeom prst="rect">
                  <a:avLst/>
                </a:prstGeom>
                <a:solidFill>
                  <a:srgbClr val="0061A5"/>
                </a:solidFill>
                <a:ln cap="flat" cmpd="sng" w="952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62" name="Google Shape;12962;p211"/>
                <p:cNvSpPr/>
                <p:nvPr/>
              </p:nvSpPr>
              <p:spPr>
                <a:xfrm>
                  <a:off x="6821455" y="1863090"/>
                  <a:ext cx="15290" cy="128588"/>
                </a:xfrm>
                <a:prstGeom prst="rect">
                  <a:avLst/>
                </a:prstGeom>
                <a:solidFill>
                  <a:srgbClr val="0061A5"/>
                </a:solidFill>
                <a:ln cap="flat" cmpd="sng" w="952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63" name="Google Shape;12963;p211"/>
                <p:cNvSpPr/>
                <p:nvPr/>
              </p:nvSpPr>
              <p:spPr>
                <a:xfrm>
                  <a:off x="6639510" y="1856740"/>
                  <a:ext cx="189590" cy="15875"/>
                </a:xfrm>
                <a:prstGeom prst="rect">
                  <a:avLst/>
                </a:prstGeom>
                <a:solidFill>
                  <a:srgbClr val="0061A5"/>
                </a:solidFill>
                <a:ln cap="flat" cmpd="sng" w="952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64" name="Google Shape;12964;p211"/>
                <p:cNvSpPr/>
                <p:nvPr/>
              </p:nvSpPr>
              <p:spPr>
                <a:xfrm>
                  <a:off x="6764884" y="1863090"/>
                  <a:ext cx="65745" cy="0"/>
                </a:xfrm>
                <a:custGeom>
                  <a:rect b="b" l="l" r="r" t="t"/>
                  <a:pathLst>
                    <a:path extrusionOk="0" h="120000" w="55">
                      <a:moveTo>
                        <a:pt x="0" y="0"/>
                      </a:moveTo>
                      <a:lnTo>
                        <a:pt x="53" y="0"/>
                      </a:lnTo>
                      <a:lnTo>
                        <a:pt x="55"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65" name="Google Shape;12965;p211"/>
                <p:cNvSpPr/>
                <p:nvPr/>
              </p:nvSpPr>
              <p:spPr>
                <a:xfrm>
                  <a:off x="6795463" y="1829753"/>
                  <a:ext cx="4587" cy="65088"/>
                </a:xfrm>
                <a:custGeom>
                  <a:rect b="b" l="l" r="r" t="t"/>
                  <a:pathLst>
                    <a:path extrusionOk="0" h="52" w="3">
                      <a:moveTo>
                        <a:pt x="0" y="52"/>
                      </a:moveTo>
                      <a:lnTo>
                        <a:pt x="0" y="0"/>
                      </a:lnTo>
                      <a:lnTo>
                        <a:pt x="3"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66" name="Google Shape;12966;p211"/>
                <p:cNvSpPr/>
                <p:nvPr/>
              </p:nvSpPr>
              <p:spPr>
                <a:xfrm>
                  <a:off x="6740421" y="1863090"/>
                  <a:ext cx="65745" cy="0"/>
                </a:xfrm>
                <a:custGeom>
                  <a:rect b="b" l="l" r="r" t="t"/>
                  <a:pathLst>
                    <a:path extrusionOk="0" h="120000" w="54">
                      <a:moveTo>
                        <a:pt x="0" y="0"/>
                      </a:moveTo>
                      <a:lnTo>
                        <a:pt x="52" y="0"/>
                      </a:lnTo>
                      <a:lnTo>
                        <a:pt x="54"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67" name="Google Shape;12967;p211"/>
                <p:cNvSpPr/>
                <p:nvPr/>
              </p:nvSpPr>
              <p:spPr>
                <a:xfrm>
                  <a:off x="6772529" y="1829753"/>
                  <a:ext cx="1529" cy="65088"/>
                </a:xfrm>
                <a:custGeom>
                  <a:rect b="b" l="l" r="r" t="t"/>
                  <a:pathLst>
                    <a:path extrusionOk="0" h="52" w="2">
                      <a:moveTo>
                        <a:pt x="0" y="52"/>
                      </a:moveTo>
                      <a:lnTo>
                        <a:pt x="0" y="0"/>
                      </a:lnTo>
                      <a:lnTo>
                        <a:pt x="2"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68" name="Google Shape;12968;p211"/>
                <p:cNvSpPr/>
                <p:nvPr/>
              </p:nvSpPr>
              <p:spPr>
                <a:xfrm>
                  <a:off x="6731247" y="1863090"/>
                  <a:ext cx="64216" cy="0"/>
                </a:xfrm>
                <a:custGeom>
                  <a:rect b="b" l="l" r="r" t="t"/>
                  <a:pathLst>
                    <a:path extrusionOk="0" h="120000" w="54">
                      <a:moveTo>
                        <a:pt x="0" y="0"/>
                      </a:moveTo>
                      <a:lnTo>
                        <a:pt x="52" y="0"/>
                      </a:lnTo>
                      <a:lnTo>
                        <a:pt x="54"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69" name="Google Shape;12969;p211"/>
                <p:cNvSpPr/>
                <p:nvPr/>
              </p:nvSpPr>
              <p:spPr>
                <a:xfrm>
                  <a:off x="6761826" y="1829753"/>
                  <a:ext cx="3058" cy="65088"/>
                </a:xfrm>
                <a:custGeom>
                  <a:rect b="b" l="l" r="r" t="t"/>
                  <a:pathLst>
                    <a:path extrusionOk="0" h="52" w="2">
                      <a:moveTo>
                        <a:pt x="0" y="52"/>
                      </a:moveTo>
                      <a:lnTo>
                        <a:pt x="0" y="0"/>
                      </a:lnTo>
                      <a:lnTo>
                        <a:pt x="2"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70" name="Google Shape;12970;p211"/>
                <p:cNvSpPr/>
                <p:nvPr/>
              </p:nvSpPr>
              <p:spPr>
                <a:xfrm>
                  <a:off x="6699139" y="1863090"/>
                  <a:ext cx="65745" cy="0"/>
                </a:xfrm>
                <a:custGeom>
                  <a:rect b="b" l="l" r="r" t="t"/>
                  <a:pathLst>
                    <a:path extrusionOk="0" h="120000" w="54">
                      <a:moveTo>
                        <a:pt x="0" y="0"/>
                      </a:moveTo>
                      <a:lnTo>
                        <a:pt x="52" y="0"/>
                      </a:lnTo>
                      <a:lnTo>
                        <a:pt x="54"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71" name="Google Shape;12971;p211"/>
                <p:cNvSpPr/>
                <p:nvPr/>
              </p:nvSpPr>
              <p:spPr>
                <a:xfrm>
                  <a:off x="6731247" y="1829753"/>
                  <a:ext cx="1529" cy="65088"/>
                </a:xfrm>
                <a:custGeom>
                  <a:rect b="b" l="l" r="r" t="t"/>
                  <a:pathLst>
                    <a:path extrusionOk="0" h="52" w="2">
                      <a:moveTo>
                        <a:pt x="0" y="52"/>
                      </a:moveTo>
                      <a:lnTo>
                        <a:pt x="0" y="0"/>
                      </a:lnTo>
                      <a:lnTo>
                        <a:pt x="2"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72" name="Google Shape;12972;p211"/>
                <p:cNvSpPr/>
                <p:nvPr/>
              </p:nvSpPr>
              <p:spPr>
                <a:xfrm>
                  <a:off x="6608931" y="1863090"/>
                  <a:ext cx="65745" cy="0"/>
                </a:xfrm>
                <a:custGeom>
                  <a:rect b="b" l="l" r="r" t="t"/>
                  <a:pathLst>
                    <a:path extrusionOk="0" h="120000" w="55">
                      <a:moveTo>
                        <a:pt x="0" y="0"/>
                      </a:moveTo>
                      <a:lnTo>
                        <a:pt x="52" y="0"/>
                      </a:lnTo>
                      <a:lnTo>
                        <a:pt x="55"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73" name="Google Shape;12973;p211"/>
                <p:cNvSpPr/>
                <p:nvPr/>
              </p:nvSpPr>
              <p:spPr>
                <a:xfrm>
                  <a:off x="6639510" y="1829753"/>
                  <a:ext cx="3058" cy="65088"/>
                </a:xfrm>
                <a:custGeom>
                  <a:rect b="b" l="l" r="r" t="t"/>
                  <a:pathLst>
                    <a:path extrusionOk="0" h="52" w="3">
                      <a:moveTo>
                        <a:pt x="0" y="52"/>
                      </a:moveTo>
                      <a:lnTo>
                        <a:pt x="0" y="0"/>
                      </a:lnTo>
                      <a:lnTo>
                        <a:pt x="3" y="0"/>
                      </a:lnTo>
                    </a:path>
                  </a:pathLst>
                </a:custGeom>
                <a:solidFill>
                  <a:srgbClr val="0061A5"/>
                </a:solidFill>
                <a:ln cap="flat" cmpd="sng" w="952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grpSp>
        </p:grpSp>
      </p:grpSp>
      <p:grpSp>
        <p:nvGrpSpPr>
          <p:cNvPr id="12974" name="Google Shape;12974;p211"/>
          <p:cNvGrpSpPr/>
          <p:nvPr/>
        </p:nvGrpSpPr>
        <p:grpSpPr>
          <a:xfrm>
            <a:off x="6673270" y="1720390"/>
            <a:ext cx="4409496" cy="2811978"/>
            <a:chOff x="6630035" y="1610678"/>
            <a:chExt cx="4409496" cy="2811978"/>
          </a:xfrm>
        </p:grpSpPr>
        <p:grpSp>
          <p:nvGrpSpPr>
            <p:cNvPr id="12975" name="Google Shape;12975;p211"/>
            <p:cNvGrpSpPr/>
            <p:nvPr/>
          </p:nvGrpSpPr>
          <p:grpSpPr>
            <a:xfrm>
              <a:off x="7018389" y="1755140"/>
              <a:ext cx="4021142" cy="2447925"/>
              <a:chOff x="6611989" y="1856740"/>
              <a:chExt cx="4021142" cy="2447925"/>
            </a:xfrm>
          </p:grpSpPr>
          <p:sp>
            <p:nvSpPr>
              <p:cNvPr id="12976" name="Google Shape;12976;p211"/>
              <p:cNvSpPr/>
              <p:nvPr/>
            </p:nvSpPr>
            <p:spPr>
              <a:xfrm>
                <a:off x="10623957" y="4285615"/>
                <a:ext cx="9174" cy="19050"/>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77" name="Google Shape;12977;p211"/>
              <p:cNvSpPr/>
              <p:nvPr/>
            </p:nvSpPr>
            <p:spPr>
              <a:xfrm>
                <a:off x="9958863" y="4285615"/>
                <a:ext cx="9174" cy="19050"/>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78" name="Google Shape;12978;p211"/>
              <p:cNvSpPr/>
              <p:nvPr/>
            </p:nvSpPr>
            <p:spPr>
              <a:xfrm>
                <a:off x="9290712" y="4285615"/>
                <a:ext cx="9174" cy="19050"/>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79" name="Google Shape;12979;p211"/>
              <p:cNvSpPr/>
              <p:nvPr/>
            </p:nvSpPr>
            <p:spPr>
              <a:xfrm>
                <a:off x="8625618" y="4285615"/>
                <a:ext cx="9174" cy="19050"/>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80" name="Google Shape;12980;p211"/>
              <p:cNvSpPr/>
              <p:nvPr/>
            </p:nvSpPr>
            <p:spPr>
              <a:xfrm>
                <a:off x="7957466" y="4285615"/>
                <a:ext cx="9174" cy="19050"/>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81" name="Google Shape;12981;p211"/>
              <p:cNvSpPr/>
              <p:nvPr/>
            </p:nvSpPr>
            <p:spPr>
              <a:xfrm>
                <a:off x="7292372" y="4285615"/>
                <a:ext cx="9174" cy="19050"/>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cxnSp>
            <p:nvCxnSpPr>
              <p:cNvPr id="12982" name="Google Shape;12982;p211"/>
              <p:cNvCxnSpPr/>
              <p:nvPr/>
            </p:nvCxnSpPr>
            <p:spPr>
              <a:xfrm>
                <a:off x="6630336" y="4282440"/>
                <a:ext cx="3999737" cy="0"/>
              </a:xfrm>
              <a:prstGeom prst="straightConnector1">
                <a:avLst/>
              </a:prstGeom>
              <a:solidFill>
                <a:srgbClr val="9C9FA2"/>
              </a:solidFill>
              <a:ln cap="flat" cmpd="sng" w="9525">
                <a:solidFill>
                  <a:srgbClr val="9C9FA2"/>
                </a:solidFill>
                <a:prstDash val="solid"/>
                <a:round/>
                <a:headEnd len="med" w="med" type="none"/>
                <a:tailEnd len="med" w="med" type="none"/>
              </a:ln>
            </p:spPr>
          </p:cxnSp>
          <p:grpSp>
            <p:nvGrpSpPr>
              <p:cNvPr id="12983" name="Google Shape;12983;p211"/>
              <p:cNvGrpSpPr/>
              <p:nvPr/>
            </p:nvGrpSpPr>
            <p:grpSpPr>
              <a:xfrm>
                <a:off x="6611989" y="1856740"/>
                <a:ext cx="21405" cy="2447925"/>
                <a:chOff x="6611989" y="1856740"/>
                <a:chExt cx="21405" cy="2447925"/>
              </a:xfrm>
            </p:grpSpPr>
            <p:sp>
              <p:nvSpPr>
                <p:cNvPr id="12984" name="Google Shape;12984;p211"/>
                <p:cNvSpPr/>
                <p:nvPr/>
              </p:nvSpPr>
              <p:spPr>
                <a:xfrm>
                  <a:off x="6624220" y="4285615"/>
                  <a:ext cx="9174" cy="19050"/>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cxnSp>
              <p:nvCxnSpPr>
                <p:cNvPr id="12985" name="Google Shape;12985;p211"/>
                <p:cNvCxnSpPr/>
                <p:nvPr/>
              </p:nvCxnSpPr>
              <p:spPr>
                <a:xfrm rot="10800000">
                  <a:off x="6611989" y="1863090"/>
                  <a:ext cx="15290" cy="0"/>
                </a:xfrm>
                <a:prstGeom prst="straightConnector1">
                  <a:avLst/>
                </a:prstGeom>
                <a:solidFill>
                  <a:srgbClr val="9C9FA2"/>
                </a:solidFill>
                <a:ln cap="flat" cmpd="sng" w="9525">
                  <a:solidFill>
                    <a:srgbClr val="9C9FA2"/>
                  </a:solidFill>
                  <a:prstDash val="solid"/>
                  <a:round/>
                  <a:headEnd len="med" w="med" type="none"/>
                  <a:tailEnd len="med" w="med" type="none"/>
                </a:ln>
              </p:spPr>
            </p:cxnSp>
            <p:cxnSp>
              <p:nvCxnSpPr>
                <p:cNvPr id="12986" name="Google Shape;12986;p211"/>
                <p:cNvCxnSpPr/>
                <p:nvPr/>
              </p:nvCxnSpPr>
              <p:spPr>
                <a:xfrm rot="10800000">
                  <a:off x="6611989" y="2105978"/>
                  <a:ext cx="15290" cy="0"/>
                </a:xfrm>
                <a:prstGeom prst="straightConnector1">
                  <a:avLst/>
                </a:prstGeom>
                <a:solidFill>
                  <a:srgbClr val="9C9FA2"/>
                </a:solidFill>
                <a:ln cap="flat" cmpd="sng" w="9525">
                  <a:solidFill>
                    <a:srgbClr val="9C9FA2"/>
                  </a:solidFill>
                  <a:prstDash val="solid"/>
                  <a:round/>
                  <a:headEnd len="med" w="med" type="none"/>
                  <a:tailEnd len="med" w="med" type="none"/>
                </a:ln>
              </p:spPr>
            </p:cxnSp>
            <p:cxnSp>
              <p:nvCxnSpPr>
                <p:cNvPr id="12987" name="Google Shape;12987;p211"/>
                <p:cNvCxnSpPr/>
                <p:nvPr/>
              </p:nvCxnSpPr>
              <p:spPr>
                <a:xfrm rot="10800000">
                  <a:off x="6611989" y="2347278"/>
                  <a:ext cx="15290" cy="0"/>
                </a:xfrm>
                <a:prstGeom prst="straightConnector1">
                  <a:avLst/>
                </a:prstGeom>
                <a:solidFill>
                  <a:srgbClr val="9C9FA2"/>
                </a:solidFill>
                <a:ln cap="flat" cmpd="sng" w="9525">
                  <a:solidFill>
                    <a:srgbClr val="9C9FA2"/>
                  </a:solidFill>
                  <a:prstDash val="solid"/>
                  <a:round/>
                  <a:headEnd len="med" w="med" type="none"/>
                  <a:tailEnd len="med" w="med" type="none"/>
                </a:ln>
              </p:spPr>
            </p:cxnSp>
            <p:cxnSp>
              <p:nvCxnSpPr>
                <p:cNvPr id="12988" name="Google Shape;12988;p211"/>
                <p:cNvCxnSpPr/>
                <p:nvPr/>
              </p:nvCxnSpPr>
              <p:spPr>
                <a:xfrm rot="10800000">
                  <a:off x="6611989" y="2588578"/>
                  <a:ext cx="15290" cy="0"/>
                </a:xfrm>
                <a:prstGeom prst="straightConnector1">
                  <a:avLst/>
                </a:prstGeom>
                <a:solidFill>
                  <a:srgbClr val="9C9FA2"/>
                </a:solidFill>
                <a:ln cap="flat" cmpd="sng" w="9525">
                  <a:solidFill>
                    <a:srgbClr val="9C9FA2"/>
                  </a:solidFill>
                  <a:prstDash val="solid"/>
                  <a:round/>
                  <a:headEnd len="med" w="med" type="none"/>
                  <a:tailEnd len="med" w="med" type="none"/>
                </a:ln>
              </p:spPr>
            </p:cxnSp>
            <p:cxnSp>
              <p:nvCxnSpPr>
                <p:cNvPr id="12989" name="Google Shape;12989;p211"/>
                <p:cNvCxnSpPr/>
                <p:nvPr/>
              </p:nvCxnSpPr>
              <p:spPr>
                <a:xfrm rot="10800000">
                  <a:off x="6611989" y="2833053"/>
                  <a:ext cx="15290" cy="0"/>
                </a:xfrm>
                <a:prstGeom prst="straightConnector1">
                  <a:avLst/>
                </a:prstGeom>
                <a:solidFill>
                  <a:srgbClr val="9C9FA2"/>
                </a:solidFill>
                <a:ln cap="flat" cmpd="sng" w="9525">
                  <a:solidFill>
                    <a:srgbClr val="9C9FA2"/>
                  </a:solidFill>
                  <a:prstDash val="solid"/>
                  <a:round/>
                  <a:headEnd len="med" w="med" type="none"/>
                  <a:tailEnd len="med" w="med" type="none"/>
                </a:ln>
              </p:spPr>
            </p:cxnSp>
            <p:cxnSp>
              <p:nvCxnSpPr>
                <p:cNvPr id="12990" name="Google Shape;12990;p211"/>
                <p:cNvCxnSpPr/>
                <p:nvPr/>
              </p:nvCxnSpPr>
              <p:spPr>
                <a:xfrm rot="10800000">
                  <a:off x="6611989" y="3074353"/>
                  <a:ext cx="15290" cy="0"/>
                </a:xfrm>
                <a:prstGeom prst="straightConnector1">
                  <a:avLst/>
                </a:prstGeom>
                <a:solidFill>
                  <a:srgbClr val="9C9FA2"/>
                </a:solidFill>
                <a:ln cap="flat" cmpd="sng" w="9525">
                  <a:solidFill>
                    <a:srgbClr val="9C9FA2"/>
                  </a:solidFill>
                  <a:prstDash val="solid"/>
                  <a:round/>
                  <a:headEnd len="med" w="med" type="none"/>
                  <a:tailEnd len="med" w="med" type="none"/>
                </a:ln>
              </p:spPr>
            </p:cxnSp>
            <p:cxnSp>
              <p:nvCxnSpPr>
                <p:cNvPr id="12991" name="Google Shape;12991;p211"/>
                <p:cNvCxnSpPr/>
                <p:nvPr/>
              </p:nvCxnSpPr>
              <p:spPr>
                <a:xfrm rot="10800000">
                  <a:off x="6611989" y="3315653"/>
                  <a:ext cx="15290" cy="0"/>
                </a:xfrm>
                <a:prstGeom prst="straightConnector1">
                  <a:avLst/>
                </a:prstGeom>
                <a:solidFill>
                  <a:srgbClr val="9C9FA2"/>
                </a:solidFill>
                <a:ln cap="flat" cmpd="sng" w="9525">
                  <a:solidFill>
                    <a:srgbClr val="9C9FA2"/>
                  </a:solidFill>
                  <a:prstDash val="solid"/>
                  <a:round/>
                  <a:headEnd len="med" w="med" type="none"/>
                  <a:tailEnd len="med" w="med" type="none"/>
                </a:ln>
              </p:spPr>
            </p:cxnSp>
            <p:cxnSp>
              <p:nvCxnSpPr>
                <p:cNvPr id="12992" name="Google Shape;12992;p211"/>
                <p:cNvCxnSpPr/>
                <p:nvPr/>
              </p:nvCxnSpPr>
              <p:spPr>
                <a:xfrm rot="10800000">
                  <a:off x="6611989" y="3558540"/>
                  <a:ext cx="15290" cy="0"/>
                </a:xfrm>
                <a:prstGeom prst="straightConnector1">
                  <a:avLst/>
                </a:prstGeom>
                <a:solidFill>
                  <a:srgbClr val="9C9FA2"/>
                </a:solidFill>
                <a:ln cap="flat" cmpd="sng" w="9525">
                  <a:solidFill>
                    <a:srgbClr val="9C9FA2"/>
                  </a:solidFill>
                  <a:prstDash val="solid"/>
                  <a:round/>
                  <a:headEnd len="med" w="med" type="none"/>
                  <a:tailEnd len="med" w="med" type="none"/>
                </a:ln>
              </p:spPr>
            </p:cxnSp>
            <p:cxnSp>
              <p:nvCxnSpPr>
                <p:cNvPr id="12993" name="Google Shape;12993;p211"/>
                <p:cNvCxnSpPr/>
                <p:nvPr/>
              </p:nvCxnSpPr>
              <p:spPr>
                <a:xfrm rot="10800000">
                  <a:off x="6611989" y="3799840"/>
                  <a:ext cx="15290" cy="0"/>
                </a:xfrm>
                <a:prstGeom prst="straightConnector1">
                  <a:avLst/>
                </a:prstGeom>
                <a:solidFill>
                  <a:srgbClr val="9C9FA2"/>
                </a:solidFill>
                <a:ln cap="flat" cmpd="sng" w="9525">
                  <a:solidFill>
                    <a:srgbClr val="9C9FA2"/>
                  </a:solidFill>
                  <a:prstDash val="solid"/>
                  <a:round/>
                  <a:headEnd len="med" w="med" type="none"/>
                  <a:tailEnd len="med" w="med" type="none"/>
                </a:ln>
              </p:spPr>
            </p:cxnSp>
            <p:cxnSp>
              <p:nvCxnSpPr>
                <p:cNvPr id="12994" name="Google Shape;12994;p211"/>
                <p:cNvCxnSpPr/>
                <p:nvPr/>
              </p:nvCxnSpPr>
              <p:spPr>
                <a:xfrm rot="10800000">
                  <a:off x="6611989" y="4041140"/>
                  <a:ext cx="15290" cy="0"/>
                </a:xfrm>
                <a:prstGeom prst="straightConnector1">
                  <a:avLst/>
                </a:prstGeom>
                <a:solidFill>
                  <a:srgbClr val="9C9FA2"/>
                </a:solidFill>
                <a:ln cap="flat" cmpd="sng" w="9525">
                  <a:solidFill>
                    <a:srgbClr val="9C9FA2"/>
                  </a:solidFill>
                  <a:prstDash val="solid"/>
                  <a:round/>
                  <a:headEnd len="med" w="med" type="none"/>
                  <a:tailEnd len="med" w="med" type="none"/>
                </a:ln>
              </p:spPr>
            </p:cxnSp>
            <p:cxnSp>
              <p:nvCxnSpPr>
                <p:cNvPr id="12995" name="Google Shape;12995;p211"/>
                <p:cNvCxnSpPr/>
                <p:nvPr/>
              </p:nvCxnSpPr>
              <p:spPr>
                <a:xfrm rot="10800000">
                  <a:off x="6611989" y="4282440"/>
                  <a:ext cx="15290" cy="0"/>
                </a:xfrm>
                <a:prstGeom prst="straightConnector1">
                  <a:avLst/>
                </a:prstGeom>
                <a:solidFill>
                  <a:srgbClr val="9C9FA2"/>
                </a:solidFill>
                <a:ln cap="flat" cmpd="sng" w="9525">
                  <a:solidFill>
                    <a:srgbClr val="9C9FA2"/>
                  </a:solidFill>
                  <a:prstDash val="solid"/>
                  <a:round/>
                  <a:headEnd len="med" w="med" type="none"/>
                  <a:tailEnd len="med" w="med" type="none"/>
                </a:ln>
              </p:spPr>
            </p:cxnSp>
            <p:sp>
              <p:nvSpPr>
                <p:cNvPr id="12996" name="Google Shape;12996;p211"/>
                <p:cNvSpPr/>
                <p:nvPr/>
              </p:nvSpPr>
              <p:spPr>
                <a:xfrm>
                  <a:off x="6611989" y="1858328"/>
                  <a:ext cx="15290" cy="9525"/>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97" name="Google Shape;12997;p211"/>
                <p:cNvSpPr/>
                <p:nvPr/>
              </p:nvSpPr>
              <p:spPr>
                <a:xfrm>
                  <a:off x="6611989" y="2344103"/>
                  <a:ext cx="15290" cy="9525"/>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98" name="Google Shape;12998;p211"/>
                <p:cNvSpPr/>
                <p:nvPr/>
              </p:nvSpPr>
              <p:spPr>
                <a:xfrm>
                  <a:off x="6611989" y="2826703"/>
                  <a:ext cx="15290" cy="9525"/>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2999" name="Google Shape;12999;p211"/>
                <p:cNvSpPr/>
                <p:nvPr/>
              </p:nvSpPr>
              <p:spPr>
                <a:xfrm>
                  <a:off x="6611989" y="3310890"/>
                  <a:ext cx="15290" cy="11113"/>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3000" name="Google Shape;13000;p211"/>
                <p:cNvSpPr/>
                <p:nvPr/>
              </p:nvSpPr>
              <p:spPr>
                <a:xfrm>
                  <a:off x="6611989" y="3793490"/>
                  <a:ext cx="15290" cy="9525"/>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sp>
              <p:nvSpPr>
                <p:cNvPr id="13001" name="Google Shape;13001;p211"/>
                <p:cNvSpPr/>
                <p:nvPr/>
              </p:nvSpPr>
              <p:spPr>
                <a:xfrm>
                  <a:off x="6611989" y="4279265"/>
                  <a:ext cx="15290" cy="9525"/>
                </a:xfrm>
                <a:prstGeom prst="rect">
                  <a:avLst/>
                </a:prstGeom>
                <a:solidFill>
                  <a:srgbClr val="9C9FA2"/>
                </a:solidFill>
                <a:ln cap="flat" cmpd="sng" w="9525">
                  <a:solidFill>
                    <a:srgbClr val="9C9FA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500"/>
                    <a:buFont typeface="Calibri"/>
                    <a:buNone/>
                  </a:pPr>
                  <a:r>
                    <a:t/>
                  </a:r>
                  <a:endParaRPr b="0" i="0" sz="1500" u="none" cap="none" strike="noStrike">
                    <a:solidFill>
                      <a:srgbClr val="000000"/>
                    </a:solidFill>
                    <a:latin typeface="Calibri"/>
                    <a:ea typeface="Calibri"/>
                    <a:cs typeface="Calibri"/>
                    <a:sym typeface="Calibri"/>
                  </a:endParaRPr>
                </a:p>
              </p:txBody>
            </p:sp>
            <p:cxnSp>
              <p:nvCxnSpPr>
                <p:cNvPr id="13002" name="Google Shape;13002;p211"/>
                <p:cNvCxnSpPr/>
                <p:nvPr/>
              </p:nvCxnSpPr>
              <p:spPr>
                <a:xfrm rot="10800000">
                  <a:off x="6622691" y="1856740"/>
                  <a:ext cx="0" cy="2419350"/>
                </a:xfrm>
                <a:prstGeom prst="straightConnector1">
                  <a:avLst/>
                </a:prstGeom>
                <a:solidFill>
                  <a:srgbClr val="9C9FA2"/>
                </a:solidFill>
                <a:ln cap="flat" cmpd="sng" w="9525">
                  <a:solidFill>
                    <a:srgbClr val="9C9FA2"/>
                  </a:solidFill>
                  <a:prstDash val="solid"/>
                  <a:round/>
                  <a:headEnd len="med" w="med" type="none"/>
                  <a:tailEnd len="med" w="med" type="none"/>
                </a:ln>
              </p:spPr>
            </p:cxnSp>
          </p:grpSp>
        </p:grpSp>
        <p:grpSp>
          <p:nvGrpSpPr>
            <p:cNvPr id="13003" name="Google Shape;13003;p211"/>
            <p:cNvGrpSpPr/>
            <p:nvPr/>
          </p:nvGrpSpPr>
          <p:grpSpPr>
            <a:xfrm>
              <a:off x="6630035" y="1610678"/>
              <a:ext cx="3812817" cy="2811978"/>
              <a:chOff x="6223635" y="1712278"/>
              <a:chExt cx="3812817" cy="2811978"/>
            </a:xfrm>
          </p:grpSpPr>
          <p:sp>
            <p:nvSpPr>
              <p:cNvPr id="13004" name="Google Shape;13004;p211"/>
              <p:cNvSpPr/>
              <p:nvPr/>
            </p:nvSpPr>
            <p:spPr>
              <a:xfrm>
                <a:off x="9879358" y="4323715"/>
                <a:ext cx="157094" cy="18466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25</a:t>
                </a:r>
                <a:endParaRPr/>
              </a:p>
            </p:txBody>
          </p:sp>
          <p:sp>
            <p:nvSpPr>
              <p:cNvPr id="13005" name="Google Shape;13005;p211"/>
              <p:cNvSpPr/>
              <p:nvPr/>
            </p:nvSpPr>
            <p:spPr>
              <a:xfrm>
                <a:off x="9208148" y="4339590"/>
                <a:ext cx="157094" cy="18466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20</a:t>
                </a:r>
                <a:endParaRPr/>
              </a:p>
            </p:txBody>
          </p:sp>
          <p:sp>
            <p:nvSpPr>
              <p:cNvPr id="13006" name="Google Shape;13006;p211"/>
              <p:cNvSpPr/>
              <p:nvPr/>
            </p:nvSpPr>
            <p:spPr>
              <a:xfrm>
                <a:off x="8530823" y="4339590"/>
                <a:ext cx="157094" cy="18466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15</a:t>
                </a:r>
                <a:endParaRPr/>
              </a:p>
            </p:txBody>
          </p:sp>
          <p:sp>
            <p:nvSpPr>
              <p:cNvPr id="13007" name="Google Shape;13007;p211"/>
              <p:cNvSpPr/>
              <p:nvPr/>
            </p:nvSpPr>
            <p:spPr>
              <a:xfrm>
                <a:off x="7853497" y="4339590"/>
                <a:ext cx="157094" cy="18466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10</a:t>
                </a:r>
                <a:endParaRPr/>
              </a:p>
            </p:txBody>
          </p:sp>
          <p:sp>
            <p:nvSpPr>
              <p:cNvPr id="13008" name="Google Shape;13008;p211"/>
              <p:cNvSpPr/>
              <p:nvPr/>
            </p:nvSpPr>
            <p:spPr>
              <a:xfrm>
                <a:off x="7246504" y="4338003"/>
                <a:ext cx="78548" cy="18466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5</a:t>
                </a:r>
                <a:endParaRPr/>
              </a:p>
            </p:txBody>
          </p:sp>
          <p:sp>
            <p:nvSpPr>
              <p:cNvPr id="13009" name="Google Shape;13009;p211"/>
              <p:cNvSpPr/>
              <p:nvPr/>
            </p:nvSpPr>
            <p:spPr>
              <a:xfrm>
                <a:off x="6547773" y="4339590"/>
                <a:ext cx="78548" cy="18466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0</a:t>
                </a:r>
                <a:endParaRPr/>
              </a:p>
            </p:txBody>
          </p:sp>
          <p:sp>
            <p:nvSpPr>
              <p:cNvPr id="13010" name="Google Shape;13010;p211"/>
              <p:cNvSpPr/>
              <p:nvPr/>
            </p:nvSpPr>
            <p:spPr>
              <a:xfrm>
                <a:off x="6400993" y="2277428"/>
                <a:ext cx="157094" cy="18466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80</a:t>
                </a:r>
                <a:endParaRPr/>
              </a:p>
            </p:txBody>
          </p:sp>
          <p:sp>
            <p:nvSpPr>
              <p:cNvPr id="13011" name="Google Shape;13011;p211"/>
              <p:cNvSpPr/>
              <p:nvPr/>
            </p:nvSpPr>
            <p:spPr>
              <a:xfrm>
                <a:off x="6387233" y="3696653"/>
                <a:ext cx="157094" cy="18466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20</a:t>
                </a:r>
                <a:endParaRPr/>
              </a:p>
            </p:txBody>
          </p:sp>
          <p:sp>
            <p:nvSpPr>
              <p:cNvPr id="13012" name="Google Shape;13012;p211"/>
              <p:cNvSpPr/>
              <p:nvPr/>
            </p:nvSpPr>
            <p:spPr>
              <a:xfrm>
                <a:off x="6387233" y="3241040"/>
                <a:ext cx="157094" cy="18466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40</a:t>
                </a:r>
                <a:endParaRPr/>
              </a:p>
            </p:txBody>
          </p:sp>
          <p:sp>
            <p:nvSpPr>
              <p:cNvPr id="13013" name="Google Shape;13013;p211"/>
              <p:cNvSpPr txBox="1"/>
              <p:nvPr/>
            </p:nvSpPr>
            <p:spPr>
              <a:xfrm>
                <a:off x="6223635" y="1712278"/>
                <a:ext cx="420308"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9C9FA2"/>
                  </a:buClr>
                  <a:buSzPts val="1200"/>
                  <a:buFont typeface="Calibri"/>
                  <a:buNone/>
                </a:pPr>
                <a:r>
                  <a:rPr b="0" i="0" lang="pt-BR" sz="1200" u="none" cap="none" strike="noStrike">
                    <a:solidFill>
                      <a:srgbClr val="9C9FA2"/>
                    </a:solidFill>
                    <a:latin typeface="Calibri"/>
                    <a:ea typeface="Calibri"/>
                    <a:cs typeface="Calibri"/>
                    <a:sym typeface="Calibri"/>
                  </a:rPr>
                  <a:t>100</a:t>
                </a:r>
                <a:endParaRPr/>
              </a:p>
            </p:txBody>
          </p:sp>
        </p:grpSp>
      </p:grpSp>
      <p:sp>
        <p:nvSpPr>
          <p:cNvPr id="13014" name="Google Shape;13014;p211"/>
          <p:cNvSpPr txBox="1"/>
          <p:nvPr/>
        </p:nvSpPr>
        <p:spPr>
          <a:xfrm>
            <a:off x="9145341" y="2874502"/>
            <a:ext cx="452495" cy="30777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TCT</a:t>
            </a:r>
            <a:endParaRPr/>
          </a:p>
        </p:txBody>
      </p:sp>
      <p:sp>
        <p:nvSpPr>
          <p:cNvPr id="13015" name="Google Shape;13015;p211"/>
          <p:cNvSpPr txBox="1"/>
          <p:nvPr/>
        </p:nvSpPr>
        <p:spPr>
          <a:xfrm>
            <a:off x="7430101" y="3441240"/>
            <a:ext cx="3481423" cy="738188"/>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p Log Rank = 0,01</a:t>
            </a:r>
            <a:endParaRPr/>
          </a:p>
          <a:p>
            <a:pPr indent="0" lvl="0" marL="0" marR="0" rtl="0" algn="l">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p Cox estratificado</a:t>
            </a:r>
            <a:r>
              <a:rPr b="0" i="0" lang="pt-BR" sz="1400" u="none" cap="none" strike="noStrike">
                <a:solidFill>
                  <a:srgbClr val="000000"/>
                </a:solidFill>
                <a:latin typeface="Calibri"/>
                <a:ea typeface="Calibri"/>
                <a:cs typeface="Calibri"/>
                <a:sym typeface="Calibri"/>
              </a:rPr>
              <a:t> em pares</a:t>
            </a:r>
            <a:r>
              <a:rPr b="0" i="0" lang="pt-BR" sz="1400" u="none" cap="none" strike="noStrike">
                <a:solidFill>
                  <a:srgbClr val="000000"/>
                </a:solidFill>
                <a:latin typeface="Calibri"/>
                <a:ea typeface="Calibri"/>
                <a:cs typeface="Calibri"/>
                <a:sym typeface="Calibri"/>
              </a:rPr>
              <a:t>= </a:t>
            </a:r>
            <a:r>
              <a:rPr lang="pt-BR" sz="1400">
                <a:solidFill>
                  <a:srgbClr val="000000"/>
                </a:solidFill>
                <a:latin typeface="Calibri"/>
                <a:ea typeface="Calibri"/>
                <a:cs typeface="Calibri"/>
                <a:sym typeface="Calibri"/>
              </a:rPr>
              <a:t>0,</a:t>
            </a:r>
            <a:r>
              <a:rPr b="0" i="0" lang="pt-BR" sz="1400" u="none" cap="none" strike="noStrike">
                <a:solidFill>
                  <a:srgbClr val="000000"/>
                </a:solidFill>
                <a:latin typeface="Calibri"/>
                <a:ea typeface="Calibri"/>
                <a:cs typeface="Calibri"/>
                <a:sym typeface="Calibri"/>
              </a:rPr>
              <a:t>007</a:t>
            </a:r>
            <a:endParaRPr/>
          </a:p>
          <a:p>
            <a:pPr indent="0" lvl="0" marL="0" marR="0" rtl="0" algn="l">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HR </a:t>
            </a:r>
            <a:r>
              <a:rPr baseline="-25000" lang="pt-BR" sz="1400">
                <a:solidFill>
                  <a:srgbClr val="000000"/>
                </a:solidFill>
                <a:latin typeface="Calibri"/>
                <a:ea typeface="Calibri"/>
                <a:cs typeface="Calibri"/>
                <a:sym typeface="Calibri"/>
              </a:rPr>
              <a:t>TCT</a:t>
            </a:r>
            <a:r>
              <a:rPr b="0" baseline="-25000" i="0" lang="pt-BR" sz="1400" u="none" cap="none" strike="noStrike">
                <a:solidFill>
                  <a:srgbClr val="000000"/>
                </a:solidFill>
                <a:latin typeface="Calibri"/>
                <a:ea typeface="Calibri"/>
                <a:cs typeface="Calibri"/>
                <a:sym typeface="Calibri"/>
              </a:rPr>
              <a:t>/não transplantado</a:t>
            </a:r>
            <a:r>
              <a:rPr b="0" i="0" lang="pt-BR" sz="1400" u="none" cap="none" strike="noStrike">
                <a:solidFill>
                  <a:srgbClr val="000000"/>
                </a:solidFill>
                <a:latin typeface="Calibri"/>
                <a:ea typeface="Calibri"/>
                <a:cs typeface="Calibri"/>
                <a:sym typeface="Calibri"/>
              </a:rPr>
              <a:t> </a:t>
            </a:r>
            <a:r>
              <a:rPr b="0" i="0" lang="pt-BR" sz="1400" u="none" cap="none" strike="noStrike">
                <a:solidFill>
                  <a:srgbClr val="000000"/>
                </a:solidFill>
                <a:latin typeface="Calibri"/>
                <a:ea typeface="Calibri"/>
                <a:cs typeface="Calibri"/>
                <a:sym typeface="Calibri"/>
              </a:rPr>
              <a:t>= 10.0(1.3-78.1)</a:t>
            </a:r>
            <a:endParaRPr/>
          </a:p>
        </p:txBody>
      </p:sp>
      <p:sp>
        <p:nvSpPr>
          <p:cNvPr id="13016" name="Google Shape;13016;p211"/>
          <p:cNvSpPr txBox="1"/>
          <p:nvPr/>
        </p:nvSpPr>
        <p:spPr>
          <a:xfrm>
            <a:off x="8585643" y="2162032"/>
            <a:ext cx="1571904" cy="30777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1400"/>
              <a:buFont typeface="Calibri"/>
              <a:buNone/>
            </a:pPr>
            <a:r>
              <a:rPr b="1" i="0" lang="pt-BR" sz="1400" u="none" cap="none" strike="noStrike">
                <a:solidFill>
                  <a:schemeClr val="dk2"/>
                </a:solidFill>
                <a:latin typeface="Calibri"/>
                <a:ea typeface="Calibri"/>
                <a:cs typeface="Calibri"/>
                <a:sym typeface="Calibri"/>
              </a:rPr>
              <a:t>Não transplantado</a:t>
            </a:r>
            <a:endParaRPr b="1" i="0" sz="1400" u="none" cap="none" strike="noStrike">
              <a:solidFill>
                <a:schemeClr val="dk2"/>
              </a:solidFill>
              <a:latin typeface="Calibri"/>
              <a:ea typeface="Calibri"/>
              <a:cs typeface="Calibri"/>
              <a:sym typeface="Calibri"/>
            </a:endParaRPr>
          </a:p>
        </p:txBody>
      </p:sp>
      <p:sp>
        <p:nvSpPr>
          <p:cNvPr id="13017" name="Google Shape;13017;p211"/>
          <p:cNvSpPr txBox="1"/>
          <p:nvPr/>
        </p:nvSpPr>
        <p:spPr>
          <a:xfrm>
            <a:off x="8036618" y="4633059"/>
            <a:ext cx="2669939" cy="24378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12417"/>
              </a:buClr>
              <a:buSzPts val="1200"/>
              <a:buFont typeface="Calibri"/>
              <a:buNone/>
            </a:pPr>
            <a:r>
              <a:rPr b="1" i="0" lang="pt-BR" sz="1200" u="none" cap="none" strike="noStrike">
                <a:solidFill>
                  <a:srgbClr val="312417"/>
                </a:solidFill>
                <a:latin typeface="Calibri"/>
                <a:ea typeface="Calibri"/>
                <a:cs typeface="Calibri"/>
                <a:sym typeface="Calibri"/>
              </a:rPr>
              <a:t>Tempo desde a trombose </a:t>
            </a:r>
            <a:r>
              <a:rPr b="0" i="0" lang="pt-BR" sz="1200" u="none" cap="none" strike="noStrike">
                <a:solidFill>
                  <a:srgbClr val="312417"/>
                </a:solidFill>
                <a:latin typeface="Calibri"/>
                <a:ea typeface="Calibri"/>
                <a:cs typeface="Calibri"/>
                <a:sym typeface="Calibri"/>
              </a:rPr>
              <a:t>(anos)</a:t>
            </a:r>
            <a:endParaRPr/>
          </a:p>
        </p:txBody>
      </p:sp>
      <p:graphicFrame>
        <p:nvGraphicFramePr>
          <p:cNvPr id="13018" name="Google Shape;13018;p211"/>
          <p:cNvGraphicFramePr/>
          <p:nvPr/>
        </p:nvGraphicFramePr>
        <p:xfrm>
          <a:off x="9509972" y="5185457"/>
          <a:ext cx="1219434" cy="748696"/>
        </p:xfrm>
        <a:graphic>
          <a:graphicData uri="http://schemas.openxmlformats.org/presentationml/2006/ole">
            <mc:AlternateContent>
              <mc:Choice Requires="v">
                <p:oleObj r:id="rId4" imgH="748696" imgW="1219434" progId="Word.Picture.8" spid="_x0000_s1">
                  <p:embed/>
                </p:oleObj>
              </mc:Choice>
              <mc:Fallback>
                <p:oleObj r:id="rId5" imgH="748696" imgW="1219434" progId="Word.Picture.8">
                  <p:embed/>
                  <p:pic>
                    <p:nvPicPr>
                      <p:cNvPr id="13018" name="Google Shape;13018;p211"/>
                      <p:cNvPicPr preferRelativeResize="0"/>
                      <p:nvPr/>
                    </p:nvPicPr>
                    <p:blipFill rotWithShape="1">
                      <a:blip r:embed="rId6">
                        <a:alphaModFix/>
                      </a:blip>
                      <a:srcRect b="-5760" l="110" r="84106" t="41171"/>
                      <a:stretch/>
                    </p:blipFill>
                    <p:spPr>
                      <a:xfrm>
                        <a:off x="9509972" y="5185457"/>
                        <a:ext cx="1219434" cy="748696"/>
                      </a:xfrm>
                      <a:prstGeom prst="rect">
                        <a:avLst/>
                      </a:prstGeom>
                      <a:noFill/>
                      <a:ln>
                        <a:noFill/>
                      </a:ln>
                    </p:spPr>
                  </p:pic>
                </p:oleObj>
              </mc:Fallback>
            </mc:AlternateContent>
          </a:graphicData>
        </a:graphic>
      </p:graphicFrame>
      <p:pic>
        <p:nvPicPr>
          <p:cNvPr descr="EBMT_logonew" id="13019" name="Google Shape;13019;p211"/>
          <p:cNvPicPr preferRelativeResize="0"/>
          <p:nvPr/>
        </p:nvPicPr>
        <p:blipFill rotWithShape="1">
          <a:blip r:embed="rId7">
            <a:alphaModFix/>
          </a:blip>
          <a:srcRect b="0" l="0" r="0" t="0"/>
          <a:stretch/>
        </p:blipFill>
        <p:spPr>
          <a:xfrm>
            <a:off x="7750290" y="5210310"/>
            <a:ext cx="1219434" cy="745867"/>
          </a:xfrm>
          <a:prstGeom prst="rect">
            <a:avLst/>
          </a:prstGeom>
          <a:noFill/>
          <a:ln>
            <a:noFill/>
          </a:ln>
        </p:spPr>
      </p:pic>
      <p:cxnSp>
        <p:nvCxnSpPr>
          <p:cNvPr id="13020" name="Google Shape;13020;p211"/>
          <p:cNvCxnSpPr/>
          <p:nvPr/>
        </p:nvCxnSpPr>
        <p:spPr>
          <a:xfrm>
            <a:off x="4318000" y="1501338"/>
            <a:ext cx="0" cy="4568802"/>
          </a:xfrm>
          <a:prstGeom prst="straightConnector1">
            <a:avLst/>
          </a:prstGeom>
          <a:noFill/>
          <a:ln cap="flat" cmpd="sng" w="12700">
            <a:solidFill>
              <a:srgbClr val="D8D8D8"/>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822"/>
                                        </p:tgtEl>
                                        <p:attrNameLst>
                                          <p:attrName>style.visibility</p:attrName>
                                        </p:attrNameLst>
                                      </p:cBhvr>
                                      <p:to>
                                        <p:strVal val="visible"/>
                                      </p:to>
                                    </p:set>
                                    <p:animEffect filter="fade" transition="in">
                                      <p:cBhvr>
                                        <p:cTn dur="500"/>
                                        <p:tgtEl>
                                          <p:spTgt spid="12822"/>
                                        </p:tgtEl>
                                      </p:cBhvr>
                                    </p:animEffect>
                                  </p:childTnLst>
                                </p:cTn>
                              </p:par>
                              <p:par>
                                <p:cTn fill="hold" nodeType="withEffect" presetClass="entr" presetID="2" presetSubtype="8">
                                  <p:stCondLst>
                                    <p:cond delay="0"/>
                                  </p:stCondLst>
                                  <p:childTnLst>
                                    <p:set>
                                      <p:cBhvr>
                                        <p:cTn dur="1" fill="hold">
                                          <p:stCondLst>
                                            <p:cond delay="0"/>
                                          </p:stCondLst>
                                        </p:cTn>
                                        <p:tgtEl>
                                          <p:spTgt spid="12828"/>
                                        </p:tgtEl>
                                        <p:attrNameLst>
                                          <p:attrName>style.visibility</p:attrName>
                                        </p:attrNameLst>
                                      </p:cBhvr>
                                      <p:to>
                                        <p:strVal val="visible"/>
                                      </p:to>
                                    </p:set>
                                    <p:anim calcmode="lin" valueType="num">
                                      <p:cBhvr additive="base">
                                        <p:cTn dur="500"/>
                                        <p:tgtEl>
                                          <p:spTgt spid="1282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2827"/>
                                        </p:tgtEl>
                                        <p:attrNameLst>
                                          <p:attrName>style.visibility</p:attrName>
                                        </p:attrNameLst>
                                      </p:cBhvr>
                                      <p:to>
                                        <p:strVal val="visible"/>
                                      </p:to>
                                    </p:set>
                                    <p:anim calcmode="lin" valueType="num">
                                      <p:cBhvr additive="base">
                                        <p:cTn dur="500"/>
                                        <p:tgtEl>
                                          <p:spTgt spid="12827"/>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2829"/>
                                        </p:tgtEl>
                                        <p:attrNameLst>
                                          <p:attrName>style.visibility</p:attrName>
                                        </p:attrNameLst>
                                      </p:cBhvr>
                                      <p:to>
                                        <p:strVal val="visible"/>
                                      </p:to>
                                    </p:set>
                                    <p:animEffect filter="fade" transition="in">
                                      <p:cBhvr>
                                        <p:cTn dur="500"/>
                                        <p:tgtEl>
                                          <p:spTgt spid="12829"/>
                                        </p:tgtEl>
                                      </p:cBhvr>
                                    </p:animEffect>
                                  </p:childTnLst>
                                </p:cTn>
                              </p:par>
                              <p:par>
                                <p:cTn fill="hold" nodeType="withEffect" presetClass="entr" presetID="10" presetSubtype="0">
                                  <p:stCondLst>
                                    <p:cond delay="0"/>
                                  </p:stCondLst>
                                  <p:childTnLst>
                                    <p:set>
                                      <p:cBhvr>
                                        <p:cTn dur="1" fill="hold">
                                          <p:stCondLst>
                                            <p:cond delay="0"/>
                                          </p:stCondLst>
                                        </p:cTn>
                                        <p:tgtEl>
                                          <p:spTgt spid="12864"/>
                                        </p:tgtEl>
                                        <p:attrNameLst>
                                          <p:attrName>style.visibility</p:attrName>
                                        </p:attrNameLst>
                                      </p:cBhvr>
                                      <p:to>
                                        <p:strVal val="visible"/>
                                      </p:to>
                                    </p:set>
                                    <p:animEffect filter="fade" transition="in">
                                      <p:cBhvr>
                                        <p:cTn dur="500"/>
                                        <p:tgtEl>
                                          <p:spTgt spid="12864"/>
                                        </p:tgtEl>
                                      </p:cBhvr>
                                    </p:animEffect>
                                  </p:childTnLst>
                                </p:cTn>
                              </p:par>
                              <p:par>
                                <p:cTn fill="hold" nodeType="withEffect" presetClass="entr" presetID="10" presetSubtype="0">
                                  <p:stCondLst>
                                    <p:cond delay="750"/>
                                  </p:stCondLst>
                                  <p:childTnLst>
                                    <p:set>
                                      <p:cBhvr>
                                        <p:cTn dur="1" fill="hold">
                                          <p:stCondLst>
                                            <p:cond delay="0"/>
                                          </p:stCondLst>
                                        </p:cTn>
                                        <p:tgtEl>
                                          <p:spTgt spid="12850"/>
                                        </p:tgtEl>
                                        <p:attrNameLst>
                                          <p:attrName>style.visibility</p:attrName>
                                        </p:attrNameLst>
                                      </p:cBhvr>
                                      <p:to>
                                        <p:strVal val="visible"/>
                                      </p:to>
                                    </p:set>
                                    <p:animEffect filter="fade" transition="in">
                                      <p:cBhvr>
                                        <p:cTn dur="750"/>
                                        <p:tgtEl>
                                          <p:spTgt spid="12850"/>
                                        </p:tgtEl>
                                      </p:cBhvr>
                                    </p:animEffect>
                                  </p:childTnLst>
                                </p:cTn>
                              </p:par>
                              <p:par>
                                <p:cTn fill="hold" nodeType="withEffect" presetClass="entr" presetID="10" presetSubtype="0">
                                  <p:stCondLst>
                                    <p:cond delay="750"/>
                                  </p:stCondLst>
                                  <p:childTnLst>
                                    <p:set>
                                      <p:cBhvr>
                                        <p:cTn dur="1" fill="hold">
                                          <p:stCondLst>
                                            <p:cond delay="0"/>
                                          </p:stCondLst>
                                        </p:cTn>
                                        <p:tgtEl>
                                          <p:spTgt spid="12841"/>
                                        </p:tgtEl>
                                        <p:attrNameLst>
                                          <p:attrName>style.visibility</p:attrName>
                                        </p:attrNameLst>
                                      </p:cBhvr>
                                      <p:to>
                                        <p:strVal val="visible"/>
                                      </p:to>
                                    </p:set>
                                    <p:animEffect filter="fade" transition="in">
                                      <p:cBhvr>
                                        <p:cTn dur="750"/>
                                        <p:tgtEl>
                                          <p:spTgt spid="12841"/>
                                        </p:tgtEl>
                                      </p:cBhvr>
                                    </p:animEffect>
                                  </p:childTnLst>
                                </p:cTn>
                              </p:par>
                            </p:childTnLst>
                          </p:cTn>
                        </p:par>
                        <p:par>
                          <p:cTn fill="hold">
                            <p:stCondLst>
                              <p:cond delay="750"/>
                            </p:stCondLst>
                            <p:childTnLst>
                              <p:par>
                                <p:cTn fill="hold" nodeType="afterEffect" presetClass="entr" presetID="10" presetSubtype="0">
                                  <p:stCondLst>
                                    <p:cond delay="0"/>
                                  </p:stCondLst>
                                  <p:childTnLst>
                                    <p:set>
                                      <p:cBhvr>
                                        <p:cTn dur="1" fill="hold">
                                          <p:stCondLst>
                                            <p:cond delay="0"/>
                                          </p:stCondLst>
                                        </p:cTn>
                                        <p:tgtEl>
                                          <p:spTgt spid="12862"/>
                                        </p:tgtEl>
                                        <p:attrNameLst>
                                          <p:attrName>style.visibility</p:attrName>
                                        </p:attrNameLst>
                                      </p:cBhvr>
                                      <p:to>
                                        <p:strVal val="visible"/>
                                      </p:to>
                                    </p:set>
                                    <p:animEffect filter="fade" transition="in">
                                      <p:cBhvr>
                                        <p:cTn dur="500"/>
                                        <p:tgtEl>
                                          <p:spTgt spid="12862"/>
                                        </p:tgtEl>
                                      </p:cBhvr>
                                    </p:animEffect>
                                  </p:childTnLst>
                                </p:cTn>
                              </p:par>
                              <p:par>
                                <p:cTn fill="hold" nodeType="withEffect" presetClass="entr" presetID="10" presetSubtype="0">
                                  <p:stCondLst>
                                    <p:cond delay="0"/>
                                  </p:stCondLst>
                                  <p:childTnLst>
                                    <p:set>
                                      <p:cBhvr>
                                        <p:cTn dur="1" fill="hold">
                                          <p:stCondLst>
                                            <p:cond delay="0"/>
                                          </p:stCondLst>
                                        </p:cTn>
                                        <p:tgtEl>
                                          <p:spTgt spid="12863"/>
                                        </p:tgtEl>
                                        <p:attrNameLst>
                                          <p:attrName>style.visibility</p:attrName>
                                        </p:attrNameLst>
                                      </p:cBhvr>
                                      <p:to>
                                        <p:strVal val="visible"/>
                                      </p:to>
                                    </p:set>
                                    <p:animEffect filter="fade" transition="in">
                                      <p:cBhvr>
                                        <p:cTn dur="500"/>
                                        <p:tgtEl>
                                          <p:spTgt spid="12863"/>
                                        </p:tgtEl>
                                      </p:cBhvr>
                                    </p:animEffect>
                                  </p:childTnLst>
                                </p:cTn>
                              </p:par>
                              <p:par>
                                <p:cTn fill="hold" nodeType="withEffect" presetClass="entr" presetID="10" presetSubtype="0">
                                  <p:stCondLst>
                                    <p:cond delay="250"/>
                                  </p:stCondLst>
                                  <p:childTnLst>
                                    <p:set>
                                      <p:cBhvr>
                                        <p:cTn dur="1" fill="hold">
                                          <p:stCondLst>
                                            <p:cond delay="0"/>
                                          </p:stCondLst>
                                        </p:cTn>
                                        <p:tgtEl>
                                          <p:spTgt spid="12868"/>
                                        </p:tgtEl>
                                        <p:attrNameLst>
                                          <p:attrName>style.visibility</p:attrName>
                                        </p:attrNameLst>
                                      </p:cBhvr>
                                      <p:to>
                                        <p:strVal val="visible"/>
                                      </p:to>
                                    </p:set>
                                    <p:animEffect filter="fade" transition="in">
                                      <p:cBhvr>
                                        <p:cTn dur="500"/>
                                        <p:tgtEl>
                                          <p:spTgt spid="12868"/>
                                        </p:tgtEl>
                                      </p:cBhvr>
                                    </p:animEffect>
                                  </p:childTnLst>
                                </p:cTn>
                              </p:par>
                              <p:par>
                                <p:cTn fill="hold" nodeType="withEffect" presetClass="entr" presetID="10" presetSubtype="0">
                                  <p:stCondLst>
                                    <p:cond delay="250"/>
                                  </p:stCondLst>
                                  <p:childTnLst>
                                    <p:set>
                                      <p:cBhvr>
                                        <p:cTn dur="1" fill="hold">
                                          <p:stCondLst>
                                            <p:cond delay="0"/>
                                          </p:stCondLst>
                                        </p:cTn>
                                        <p:tgtEl>
                                          <p:spTgt spid="13020"/>
                                        </p:tgtEl>
                                        <p:attrNameLst>
                                          <p:attrName>style.visibility</p:attrName>
                                        </p:attrNameLst>
                                      </p:cBhvr>
                                      <p:to>
                                        <p:strVal val="visible"/>
                                      </p:to>
                                    </p:set>
                                    <p:animEffect filter="fade" transition="in">
                                      <p:cBhvr>
                                        <p:cTn dur="500"/>
                                        <p:tgtEl>
                                          <p:spTgt spid="13020"/>
                                        </p:tgtEl>
                                      </p:cBhvr>
                                    </p:animEffect>
                                  </p:childTnLst>
                                </p:cTn>
                              </p:par>
                            </p:childTnLst>
                          </p:cTn>
                        </p:par>
                        <p:par>
                          <p:cTn fill="hold">
                            <p:stCondLst>
                              <p:cond delay="1250"/>
                            </p:stCondLst>
                            <p:childTnLst>
                              <p:par>
                                <p:cTn fill="hold" nodeType="afterEffect" presetClass="entr" presetID="10" presetSubtype="0">
                                  <p:stCondLst>
                                    <p:cond delay="0"/>
                                  </p:stCondLst>
                                  <p:childTnLst>
                                    <p:set>
                                      <p:cBhvr>
                                        <p:cTn dur="1" fill="hold">
                                          <p:stCondLst>
                                            <p:cond delay="0"/>
                                          </p:stCondLst>
                                        </p:cTn>
                                        <p:tgtEl>
                                          <p:spTgt spid="12974"/>
                                        </p:tgtEl>
                                        <p:attrNameLst>
                                          <p:attrName>style.visibility</p:attrName>
                                        </p:attrNameLst>
                                      </p:cBhvr>
                                      <p:to>
                                        <p:strVal val="visible"/>
                                      </p:to>
                                    </p:set>
                                    <p:animEffect filter="fade" transition="in">
                                      <p:cBhvr>
                                        <p:cTn dur="500"/>
                                        <p:tgtEl>
                                          <p:spTgt spid="12974"/>
                                        </p:tgtEl>
                                      </p:cBhvr>
                                    </p:animEffect>
                                  </p:childTnLst>
                                </p:cTn>
                              </p:par>
                              <p:par>
                                <p:cTn fill="hold" nodeType="withEffect" presetClass="entr" presetID="10" presetSubtype="0">
                                  <p:stCondLst>
                                    <p:cond delay="0"/>
                                  </p:stCondLst>
                                  <p:childTnLst>
                                    <p:set>
                                      <p:cBhvr>
                                        <p:cTn dur="1" fill="hold">
                                          <p:stCondLst>
                                            <p:cond delay="0"/>
                                          </p:stCondLst>
                                        </p:cTn>
                                        <p:tgtEl>
                                          <p:spTgt spid="12870"/>
                                        </p:tgtEl>
                                        <p:attrNameLst>
                                          <p:attrName>style.visibility</p:attrName>
                                        </p:attrNameLst>
                                      </p:cBhvr>
                                      <p:to>
                                        <p:strVal val="visible"/>
                                      </p:to>
                                    </p:set>
                                    <p:animEffect filter="fade" transition="in">
                                      <p:cBhvr>
                                        <p:cTn dur="500"/>
                                        <p:tgtEl>
                                          <p:spTgt spid="12870"/>
                                        </p:tgtEl>
                                      </p:cBhvr>
                                    </p:animEffect>
                                  </p:childTnLst>
                                </p:cTn>
                              </p:par>
                              <p:par>
                                <p:cTn fill="hold" nodeType="withEffect" presetClass="entr" presetID="10" presetSubtype="0">
                                  <p:stCondLst>
                                    <p:cond delay="500"/>
                                  </p:stCondLst>
                                  <p:childTnLst>
                                    <p:set>
                                      <p:cBhvr>
                                        <p:cTn dur="1" fill="hold">
                                          <p:stCondLst>
                                            <p:cond delay="0"/>
                                          </p:stCondLst>
                                        </p:cTn>
                                        <p:tgtEl>
                                          <p:spTgt spid="12920"/>
                                        </p:tgtEl>
                                        <p:attrNameLst>
                                          <p:attrName>style.visibility</p:attrName>
                                        </p:attrNameLst>
                                      </p:cBhvr>
                                      <p:to>
                                        <p:strVal val="visible"/>
                                      </p:to>
                                    </p:set>
                                    <p:animEffect filter="fade" transition="in">
                                      <p:cBhvr>
                                        <p:cTn dur="750"/>
                                        <p:tgtEl>
                                          <p:spTgt spid="12920"/>
                                        </p:tgtEl>
                                      </p:cBhvr>
                                    </p:animEffect>
                                  </p:childTnLst>
                                </p:cTn>
                              </p:par>
                              <p:par>
                                <p:cTn fill="hold" nodeType="withEffect" presetClass="entr" presetID="10" presetSubtype="0">
                                  <p:stCondLst>
                                    <p:cond delay="750"/>
                                  </p:stCondLst>
                                  <p:childTnLst>
                                    <p:set>
                                      <p:cBhvr>
                                        <p:cTn dur="1" fill="hold">
                                          <p:stCondLst>
                                            <p:cond delay="0"/>
                                          </p:stCondLst>
                                        </p:cTn>
                                        <p:tgtEl>
                                          <p:spTgt spid="13016"/>
                                        </p:tgtEl>
                                        <p:attrNameLst>
                                          <p:attrName>style.visibility</p:attrName>
                                        </p:attrNameLst>
                                      </p:cBhvr>
                                      <p:to>
                                        <p:strVal val="visible"/>
                                      </p:to>
                                    </p:set>
                                    <p:animEffect filter="fade" transition="in">
                                      <p:cBhvr>
                                        <p:cTn dur="500"/>
                                        <p:tgtEl>
                                          <p:spTgt spid="13016"/>
                                        </p:tgtEl>
                                      </p:cBhvr>
                                    </p:animEffect>
                                  </p:childTnLst>
                                </p:cTn>
                              </p:par>
                              <p:par>
                                <p:cTn fill="hold" nodeType="withEffect" presetClass="entr" presetID="10" presetSubtype="0">
                                  <p:stCondLst>
                                    <p:cond delay="1000"/>
                                  </p:stCondLst>
                                  <p:childTnLst>
                                    <p:set>
                                      <p:cBhvr>
                                        <p:cTn dur="1" fill="hold">
                                          <p:stCondLst>
                                            <p:cond delay="0"/>
                                          </p:stCondLst>
                                        </p:cTn>
                                        <p:tgtEl>
                                          <p:spTgt spid="12871"/>
                                        </p:tgtEl>
                                        <p:attrNameLst>
                                          <p:attrName>style.visibility</p:attrName>
                                        </p:attrNameLst>
                                      </p:cBhvr>
                                      <p:to>
                                        <p:strVal val="visible"/>
                                      </p:to>
                                    </p:set>
                                    <p:animEffect filter="fade" transition="in">
                                      <p:cBhvr>
                                        <p:cTn dur="750"/>
                                        <p:tgtEl>
                                          <p:spTgt spid="12871"/>
                                        </p:tgtEl>
                                      </p:cBhvr>
                                    </p:animEffect>
                                  </p:childTnLst>
                                </p:cTn>
                              </p:par>
                              <p:par>
                                <p:cTn fill="hold" nodeType="withEffect" presetClass="entr" presetID="10" presetSubtype="0">
                                  <p:stCondLst>
                                    <p:cond delay="1250"/>
                                  </p:stCondLst>
                                  <p:childTnLst>
                                    <p:set>
                                      <p:cBhvr>
                                        <p:cTn dur="1" fill="hold">
                                          <p:stCondLst>
                                            <p:cond delay="0"/>
                                          </p:stCondLst>
                                        </p:cTn>
                                        <p:tgtEl>
                                          <p:spTgt spid="13014"/>
                                        </p:tgtEl>
                                        <p:attrNameLst>
                                          <p:attrName>style.visibility</p:attrName>
                                        </p:attrNameLst>
                                      </p:cBhvr>
                                      <p:to>
                                        <p:strVal val="visible"/>
                                      </p:to>
                                    </p:set>
                                    <p:animEffect filter="fade" transition="in">
                                      <p:cBhvr>
                                        <p:cTn dur="500"/>
                                        <p:tgtEl>
                                          <p:spTgt spid="13014"/>
                                        </p:tgtEl>
                                      </p:cBhvr>
                                    </p:animEffect>
                                  </p:childTnLst>
                                </p:cTn>
                              </p:par>
                              <p:par>
                                <p:cTn fill="hold" nodeType="withEffect" presetClass="entr" presetID="10" presetSubtype="0">
                                  <p:stCondLst>
                                    <p:cond delay="1500"/>
                                  </p:stCondLst>
                                  <p:childTnLst>
                                    <p:set>
                                      <p:cBhvr>
                                        <p:cTn dur="1" fill="hold">
                                          <p:stCondLst>
                                            <p:cond delay="0"/>
                                          </p:stCondLst>
                                        </p:cTn>
                                        <p:tgtEl>
                                          <p:spTgt spid="13015"/>
                                        </p:tgtEl>
                                        <p:attrNameLst>
                                          <p:attrName>style.visibility</p:attrName>
                                        </p:attrNameLst>
                                      </p:cBhvr>
                                      <p:to>
                                        <p:strVal val="visible"/>
                                      </p:to>
                                    </p:set>
                                    <p:animEffect filter="fade" transition="in">
                                      <p:cBhvr>
                                        <p:cTn dur="500"/>
                                        <p:tgtEl>
                                          <p:spTgt spid="13015"/>
                                        </p:tgtEl>
                                      </p:cBhvr>
                                    </p:animEffect>
                                  </p:childTnLst>
                                </p:cTn>
                              </p:par>
                              <p:par>
                                <p:cTn fill="hold" nodeType="withEffect" presetClass="entr" presetID="10" presetSubtype="0">
                                  <p:stCondLst>
                                    <p:cond delay="250"/>
                                  </p:stCondLst>
                                  <p:childTnLst>
                                    <p:set>
                                      <p:cBhvr>
                                        <p:cTn dur="1" fill="hold">
                                          <p:stCondLst>
                                            <p:cond delay="0"/>
                                          </p:stCondLst>
                                        </p:cTn>
                                        <p:tgtEl>
                                          <p:spTgt spid="13017"/>
                                        </p:tgtEl>
                                        <p:attrNameLst>
                                          <p:attrName>style.visibility</p:attrName>
                                        </p:attrNameLst>
                                      </p:cBhvr>
                                      <p:to>
                                        <p:strVal val="visible"/>
                                      </p:to>
                                    </p:set>
                                    <p:animEffect filter="fade" transition="in">
                                      <p:cBhvr>
                                        <p:cTn dur="500"/>
                                        <p:tgtEl>
                                          <p:spTgt spid="13017"/>
                                        </p:tgtEl>
                                      </p:cBhvr>
                                    </p:animEffect>
                                  </p:childTnLst>
                                </p:cTn>
                              </p:par>
                              <p:par>
                                <p:cTn fill="hold" nodeType="withEffect" presetClass="entr" presetID="10" presetSubtype="0">
                                  <p:stCondLst>
                                    <p:cond delay="750"/>
                                  </p:stCondLst>
                                  <p:childTnLst>
                                    <p:set>
                                      <p:cBhvr>
                                        <p:cTn dur="1" fill="hold">
                                          <p:stCondLst>
                                            <p:cond delay="0"/>
                                          </p:stCondLst>
                                        </p:cTn>
                                        <p:tgtEl>
                                          <p:spTgt spid="13019"/>
                                        </p:tgtEl>
                                        <p:attrNameLst>
                                          <p:attrName>style.visibility</p:attrName>
                                        </p:attrNameLst>
                                      </p:cBhvr>
                                      <p:to>
                                        <p:strVal val="visible"/>
                                      </p:to>
                                    </p:set>
                                    <p:animEffect filter="fade" transition="in">
                                      <p:cBhvr>
                                        <p:cTn dur="500"/>
                                        <p:tgtEl>
                                          <p:spTgt spid="13019"/>
                                        </p:tgtEl>
                                      </p:cBhvr>
                                    </p:animEffect>
                                  </p:childTnLst>
                                </p:cTn>
                              </p:par>
                              <p:par>
                                <p:cTn fill="hold" nodeType="withEffect" presetClass="entr" presetID="2" presetSubtype="2">
                                  <p:stCondLst>
                                    <p:cond delay="0"/>
                                  </p:stCondLst>
                                  <p:childTnLst>
                                    <p:set>
                                      <p:cBhvr>
                                        <p:cTn dur="1" fill="hold">
                                          <p:stCondLst>
                                            <p:cond delay="0"/>
                                          </p:stCondLst>
                                        </p:cTn>
                                        <p:tgtEl>
                                          <p:spTgt spid="12823"/>
                                        </p:tgtEl>
                                        <p:attrNameLst>
                                          <p:attrName>style.visibility</p:attrName>
                                        </p:attrNameLst>
                                      </p:cBhvr>
                                      <p:to>
                                        <p:strVal val="visible"/>
                                      </p:to>
                                    </p:set>
                                    <p:anim calcmode="lin" valueType="num">
                                      <p:cBhvr additive="base">
                                        <p:cTn dur="500"/>
                                        <p:tgtEl>
                                          <p:spTgt spid="12823"/>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24" name="Shape 13024"/>
        <p:cNvGrpSpPr/>
        <p:nvPr/>
      </p:nvGrpSpPr>
      <p:grpSpPr>
        <a:xfrm>
          <a:off x="0" y="0"/>
          <a:ext cx="0" cy="0"/>
          <a:chOff x="0" y="0"/>
          <a:chExt cx="0" cy="0"/>
        </a:xfrm>
      </p:grpSpPr>
      <p:pic>
        <p:nvPicPr>
          <p:cNvPr id="13025" name="Google Shape;13025;p212"/>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3026" name="Google Shape;13026;p212"/>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027" name="Google Shape;13027;p212"/>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3028" name="Google Shape;13028;p212"/>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3029" name="Google Shape;13029;p212"/>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3030" name="Google Shape;13030;p212"/>
          <p:cNvSpPr/>
          <p:nvPr/>
        </p:nvSpPr>
        <p:spPr>
          <a:xfrm>
            <a:off x="5130143" y="3074860"/>
            <a:ext cx="7061855" cy="1754326"/>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5400">
                <a:solidFill>
                  <a:srgbClr val="FFFFFF"/>
                </a:solidFill>
                <a:latin typeface="Lustria"/>
                <a:ea typeface="Lustria"/>
                <a:cs typeface="Lustria"/>
                <a:sym typeface="Lustria"/>
              </a:rPr>
              <a:t>SITUAÇÕES ESPECIAIS</a:t>
            </a:r>
            <a:endParaRPr/>
          </a:p>
        </p:txBody>
      </p:sp>
      <p:grpSp>
        <p:nvGrpSpPr>
          <p:cNvPr id="13031" name="Google Shape;13031;p212"/>
          <p:cNvGrpSpPr/>
          <p:nvPr/>
        </p:nvGrpSpPr>
        <p:grpSpPr>
          <a:xfrm>
            <a:off x="5257989" y="1935328"/>
            <a:ext cx="983316" cy="983316"/>
            <a:chOff x="-951397" y="1963883"/>
            <a:chExt cx="571500" cy="571500"/>
          </a:xfrm>
        </p:grpSpPr>
        <p:sp>
          <p:nvSpPr>
            <p:cNvPr id="13032" name="Google Shape;13032;p212"/>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033" name="Google Shape;13033;p212"/>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034" name="Google Shape;13034;p212"/>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035" name="Google Shape;13035;p212"/>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036" name="Google Shape;13036;p212"/>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026"/>
                                        </p:tgtEl>
                                        <p:attrNameLst>
                                          <p:attrName>style.visibility</p:attrName>
                                        </p:attrNameLst>
                                      </p:cBhvr>
                                      <p:to>
                                        <p:strVal val="visible"/>
                                      </p:to>
                                    </p:set>
                                    <p:animEffect filter="fade" transition="in">
                                      <p:cBhvr>
                                        <p:cTn dur="500"/>
                                        <p:tgtEl>
                                          <p:spTgt spid="13026"/>
                                        </p:tgtEl>
                                      </p:cBhvr>
                                    </p:animEffect>
                                  </p:childTnLst>
                                </p:cTn>
                              </p:par>
                              <p:par>
                                <p:cTn fill="hold" nodeType="withEffect" presetClass="entr" presetID="10" presetSubtype="0">
                                  <p:stCondLst>
                                    <p:cond delay="0"/>
                                  </p:stCondLst>
                                  <p:childTnLst>
                                    <p:set>
                                      <p:cBhvr>
                                        <p:cTn dur="1" fill="hold">
                                          <p:stCondLst>
                                            <p:cond delay="0"/>
                                          </p:stCondLst>
                                        </p:cTn>
                                        <p:tgtEl>
                                          <p:spTgt spid="13027"/>
                                        </p:tgtEl>
                                        <p:attrNameLst>
                                          <p:attrName>style.visibility</p:attrName>
                                        </p:attrNameLst>
                                      </p:cBhvr>
                                      <p:to>
                                        <p:strVal val="visible"/>
                                      </p:to>
                                    </p:set>
                                    <p:animEffect filter="fade" transition="in">
                                      <p:cBhvr>
                                        <p:cTn dur="500"/>
                                        <p:tgtEl>
                                          <p:spTgt spid="13027"/>
                                        </p:tgtEl>
                                      </p:cBhvr>
                                    </p:animEffect>
                                  </p:childTnLst>
                                </p:cTn>
                              </p:par>
                              <p:par>
                                <p:cTn fill="hold" nodeType="withEffect" presetClass="entr" presetID="10" presetSubtype="0">
                                  <p:stCondLst>
                                    <p:cond delay="500"/>
                                  </p:stCondLst>
                                  <p:childTnLst>
                                    <p:set>
                                      <p:cBhvr>
                                        <p:cTn dur="1" fill="hold">
                                          <p:stCondLst>
                                            <p:cond delay="0"/>
                                          </p:stCondLst>
                                        </p:cTn>
                                        <p:tgtEl>
                                          <p:spTgt spid="13030"/>
                                        </p:tgtEl>
                                        <p:attrNameLst>
                                          <p:attrName>style.visibility</p:attrName>
                                        </p:attrNameLst>
                                      </p:cBhvr>
                                      <p:to>
                                        <p:strVal val="visible"/>
                                      </p:to>
                                    </p:set>
                                    <p:animEffect filter="fade" transition="in">
                                      <p:cBhvr>
                                        <p:cTn dur="500"/>
                                        <p:tgtEl>
                                          <p:spTgt spid="13030"/>
                                        </p:tgtEl>
                                      </p:cBhvr>
                                    </p:animEffect>
                                  </p:childTnLst>
                                </p:cTn>
                              </p:par>
                              <p:par>
                                <p:cTn fill="hold" nodeType="withEffect" presetClass="entr" presetID="10" presetSubtype="0">
                                  <p:stCondLst>
                                    <p:cond delay="500"/>
                                  </p:stCondLst>
                                  <p:childTnLst>
                                    <p:set>
                                      <p:cBhvr>
                                        <p:cTn dur="1" fill="hold">
                                          <p:stCondLst>
                                            <p:cond delay="0"/>
                                          </p:stCondLst>
                                        </p:cTn>
                                        <p:tgtEl>
                                          <p:spTgt spid="13031"/>
                                        </p:tgtEl>
                                        <p:attrNameLst>
                                          <p:attrName>style.visibility</p:attrName>
                                        </p:attrNameLst>
                                      </p:cBhvr>
                                      <p:to>
                                        <p:strVal val="visible"/>
                                      </p:to>
                                    </p:set>
                                    <p:animEffect filter="fade" transition="in">
                                      <p:cBhvr>
                                        <p:cTn dur="500"/>
                                        <p:tgtEl>
                                          <p:spTgt spid="1303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41" name="Shape 13041"/>
        <p:cNvGrpSpPr/>
        <p:nvPr/>
      </p:nvGrpSpPr>
      <p:grpSpPr>
        <a:xfrm>
          <a:off x="0" y="0"/>
          <a:ext cx="0" cy="0"/>
          <a:chOff x="0" y="0"/>
          <a:chExt cx="0" cy="0"/>
        </a:xfrm>
      </p:grpSpPr>
      <p:pic>
        <p:nvPicPr>
          <p:cNvPr descr="Pessoa sentada com bebê no colo&#10;&#10;Descrição gerada automaticamente com confiança média" id="13042" name="Google Shape;13042;p213"/>
          <p:cNvPicPr preferRelativeResize="0"/>
          <p:nvPr/>
        </p:nvPicPr>
        <p:blipFill rotWithShape="1">
          <a:blip r:embed="rId3">
            <a:alphaModFix/>
          </a:blip>
          <a:srcRect b="0" l="0" r="0" t="0"/>
          <a:stretch/>
        </p:blipFill>
        <p:spPr>
          <a:xfrm>
            <a:off x="7620000" y="-3144"/>
            <a:ext cx="4572000" cy="6166758"/>
          </a:xfrm>
          <a:prstGeom prst="rect">
            <a:avLst/>
          </a:prstGeom>
          <a:noFill/>
          <a:ln>
            <a:noFill/>
          </a:ln>
        </p:spPr>
      </p:pic>
      <p:sp>
        <p:nvSpPr>
          <p:cNvPr id="13043" name="Google Shape;13043;p213"/>
          <p:cNvSpPr/>
          <p:nvPr/>
        </p:nvSpPr>
        <p:spPr>
          <a:xfrm flipH="1">
            <a:off x="590865" y="1396211"/>
            <a:ext cx="8019733" cy="426798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044" name="Google Shape;13044;p213"/>
          <p:cNvSpPr/>
          <p:nvPr/>
        </p:nvSpPr>
        <p:spPr>
          <a:xfrm>
            <a:off x="1398719" y="3485704"/>
            <a:ext cx="1105639" cy="1105644"/>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045" name="Google Shape;13045;p213"/>
          <p:cNvSpPr/>
          <p:nvPr/>
        </p:nvSpPr>
        <p:spPr>
          <a:xfrm>
            <a:off x="3100878" y="3485704"/>
            <a:ext cx="1105639" cy="1105644"/>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046" name="Google Shape;13046;p213"/>
          <p:cNvSpPr/>
          <p:nvPr/>
        </p:nvSpPr>
        <p:spPr>
          <a:xfrm>
            <a:off x="4814385" y="3485704"/>
            <a:ext cx="1105639" cy="1105644"/>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047" name="Google Shape;13047;p213"/>
          <p:cNvSpPr/>
          <p:nvPr/>
        </p:nvSpPr>
        <p:spPr>
          <a:xfrm>
            <a:off x="6600968" y="3485704"/>
            <a:ext cx="1105639" cy="1105644"/>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048" name="Google Shape;13048;p213"/>
          <p:cNvSpPr txBox="1"/>
          <p:nvPr/>
        </p:nvSpPr>
        <p:spPr>
          <a:xfrm>
            <a:off x="296269" y="385036"/>
            <a:ext cx="6849952"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Situações e populações especiais¹</a:t>
            </a:r>
            <a:endParaRPr/>
          </a:p>
        </p:txBody>
      </p:sp>
      <p:sp>
        <p:nvSpPr>
          <p:cNvPr id="13049" name="Google Shape;13049;p21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Hillmen et al. Blood, 15 november 2003 volume 102, number 10; 2. Hill et al. Blood 2017 130:1175</a:t>
            </a:r>
            <a:endParaRPr/>
          </a:p>
        </p:txBody>
      </p:sp>
      <p:sp>
        <p:nvSpPr>
          <p:cNvPr id="13050" name="Google Shape;13050;p213"/>
          <p:cNvSpPr/>
          <p:nvPr/>
        </p:nvSpPr>
        <p:spPr>
          <a:xfrm>
            <a:off x="-779216" y="1615924"/>
            <a:ext cx="6024316" cy="135608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051" name="Google Shape;13051;p213"/>
          <p:cNvSpPr txBox="1"/>
          <p:nvPr/>
        </p:nvSpPr>
        <p:spPr>
          <a:xfrm>
            <a:off x="296269" y="1809217"/>
            <a:ext cx="4634564" cy="969496"/>
          </a:xfrm>
          <a:prstGeom prst="rect">
            <a:avLst/>
          </a:prstGeom>
          <a:noFill/>
          <a:ln>
            <a:noFill/>
          </a:ln>
        </p:spPr>
        <p:txBody>
          <a:bodyPr anchorCtr="0" anchor="t" bIns="45700" lIns="91425" spcFirstLastPara="1" rIns="91425" wrap="square" tIns="45700">
            <a:spAutoFit/>
          </a:bodyPr>
          <a:lstStyle/>
          <a:p>
            <a:pPr indent="0" lvl="0" marL="0" marR="0" rtl="0" algn="r">
              <a:lnSpc>
                <a:spcPct val="95000"/>
              </a:lnSpc>
              <a:spcBef>
                <a:spcPts val="0"/>
              </a:spcBef>
              <a:spcAft>
                <a:spcPts val="0"/>
              </a:spcAft>
              <a:buClr>
                <a:schemeClr val="lt1"/>
              </a:buClr>
              <a:buSzPts val="2000"/>
              <a:buFont typeface="Calibri"/>
              <a:buNone/>
            </a:pPr>
            <a:r>
              <a:rPr b="0" i="0" lang="pt-BR" sz="2000" u="none" cap="none" strike="noStrike">
                <a:solidFill>
                  <a:schemeClr val="lt1"/>
                </a:solidFill>
                <a:latin typeface="Calibri"/>
                <a:ea typeface="Calibri"/>
                <a:cs typeface="Calibri"/>
                <a:sym typeface="Calibri"/>
              </a:rPr>
              <a:t>Situações e populações especiais de pacientes com HPN </a:t>
            </a:r>
            <a:r>
              <a:rPr b="1" i="0" lang="pt-BR" sz="2000" u="none" cap="none" strike="noStrike">
                <a:solidFill>
                  <a:schemeClr val="lt1"/>
                </a:solidFill>
                <a:latin typeface="Calibri"/>
                <a:ea typeface="Calibri"/>
                <a:cs typeface="Calibri"/>
                <a:sym typeface="Calibri"/>
              </a:rPr>
              <a:t>exigem considerações e abordagens distintas de tratamento</a:t>
            </a:r>
            <a:endParaRPr/>
          </a:p>
        </p:txBody>
      </p:sp>
      <p:grpSp>
        <p:nvGrpSpPr>
          <p:cNvPr id="13052" name="Google Shape;13052;p213"/>
          <p:cNvGrpSpPr/>
          <p:nvPr/>
        </p:nvGrpSpPr>
        <p:grpSpPr>
          <a:xfrm>
            <a:off x="1228789" y="3673714"/>
            <a:ext cx="6857242" cy="1484403"/>
            <a:chOff x="1355789" y="3903277"/>
            <a:chExt cx="6857242" cy="1484403"/>
          </a:xfrm>
        </p:grpSpPr>
        <p:sp>
          <p:nvSpPr>
            <p:cNvPr id="13053" name="Google Shape;13053;p213"/>
            <p:cNvSpPr txBox="1"/>
            <p:nvPr/>
          </p:nvSpPr>
          <p:spPr>
            <a:xfrm>
              <a:off x="1355789" y="4901393"/>
              <a:ext cx="1406896" cy="486287"/>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600"/>
                <a:buFont typeface="Lustria"/>
                <a:buNone/>
              </a:pPr>
              <a:r>
                <a:rPr b="0" i="0" lang="pt-BR" sz="1600" u="none" cap="none" strike="noStrike">
                  <a:solidFill>
                    <a:schemeClr val="dk2"/>
                  </a:solidFill>
                  <a:latin typeface="Lustria"/>
                  <a:ea typeface="Lustria"/>
                  <a:cs typeface="Lustria"/>
                  <a:sym typeface="Lustria"/>
                </a:rPr>
                <a:t>Pacientes pediátricos</a:t>
              </a:r>
              <a:endParaRPr/>
            </a:p>
          </p:txBody>
        </p:sp>
        <p:sp>
          <p:nvSpPr>
            <p:cNvPr id="13054" name="Google Shape;13054;p213"/>
            <p:cNvSpPr txBox="1"/>
            <p:nvPr/>
          </p:nvSpPr>
          <p:spPr>
            <a:xfrm>
              <a:off x="3057589" y="4901393"/>
              <a:ext cx="1406896" cy="28931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600"/>
                <a:buFont typeface="Lustria"/>
                <a:buNone/>
              </a:pPr>
              <a:r>
                <a:rPr b="0" i="0" lang="pt-BR" sz="1600" u="none" cap="none" strike="noStrike">
                  <a:solidFill>
                    <a:schemeClr val="dk2"/>
                  </a:solidFill>
                  <a:latin typeface="Lustria"/>
                  <a:ea typeface="Lustria"/>
                  <a:cs typeface="Lustria"/>
                  <a:sym typeface="Lustria"/>
                </a:rPr>
                <a:t>Gestação</a:t>
              </a:r>
              <a:endParaRPr/>
            </a:p>
          </p:txBody>
        </p:sp>
        <p:sp>
          <p:nvSpPr>
            <p:cNvPr id="13055" name="Google Shape;13055;p213"/>
            <p:cNvSpPr txBox="1"/>
            <p:nvPr/>
          </p:nvSpPr>
          <p:spPr>
            <a:xfrm>
              <a:off x="4789869" y="4901393"/>
              <a:ext cx="1406896" cy="486287"/>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600"/>
                <a:buFont typeface="Lustria"/>
                <a:buNone/>
              </a:pPr>
              <a:r>
                <a:rPr b="0" i="0" lang="pt-BR" sz="1600" u="none" cap="none" strike="noStrike">
                  <a:solidFill>
                    <a:schemeClr val="dk2"/>
                  </a:solidFill>
                  <a:latin typeface="Lustria"/>
                  <a:ea typeface="Lustria"/>
                  <a:cs typeface="Lustria"/>
                  <a:sym typeface="Lustria"/>
                </a:rPr>
                <a:t>Hemólise de escape</a:t>
              </a:r>
              <a:endParaRPr/>
            </a:p>
          </p:txBody>
        </p:sp>
        <p:sp>
          <p:nvSpPr>
            <p:cNvPr id="13056" name="Google Shape;13056;p213"/>
            <p:cNvSpPr txBox="1"/>
            <p:nvPr/>
          </p:nvSpPr>
          <p:spPr>
            <a:xfrm>
              <a:off x="6425135" y="4901393"/>
              <a:ext cx="1787896" cy="28931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chemeClr val="dk2"/>
                </a:buClr>
                <a:buSzPts val="1600"/>
                <a:buFont typeface="Lustria"/>
                <a:buNone/>
              </a:pPr>
              <a:r>
                <a:rPr b="0" i="0" lang="pt-BR" sz="1600" u="none" cap="none" strike="noStrike">
                  <a:solidFill>
                    <a:schemeClr val="dk2"/>
                  </a:solidFill>
                  <a:latin typeface="Lustria"/>
                  <a:ea typeface="Lustria"/>
                  <a:cs typeface="Lustria"/>
                  <a:sym typeface="Lustria"/>
                </a:rPr>
                <a:t>Anticoagulação</a:t>
              </a:r>
              <a:endParaRPr b="0" i="0" sz="1600" u="none" cap="none" strike="noStrike">
                <a:solidFill>
                  <a:schemeClr val="dk2"/>
                </a:solidFill>
                <a:latin typeface="Lustria"/>
                <a:ea typeface="Lustria"/>
                <a:cs typeface="Lustria"/>
                <a:sym typeface="Lustria"/>
              </a:endParaRPr>
            </a:p>
          </p:txBody>
        </p:sp>
        <p:grpSp>
          <p:nvGrpSpPr>
            <p:cNvPr id="13057" name="Google Shape;13057;p213"/>
            <p:cNvGrpSpPr/>
            <p:nvPr/>
          </p:nvGrpSpPr>
          <p:grpSpPr>
            <a:xfrm>
              <a:off x="1737317" y="3920804"/>
              <a:ext cx="642654" cy="694562"/>
              <a:chOff x="932464" y="3895719"/>
              <a:chExt cx="546420" cy="590555"/>
            </a:xfrm>
          </p:grpSpPr>
          <p:grpSp>
            <p:nvGrpSpPr>
              <p:cNvPr id="13058" name="Google Shape;13058;p213"/>
              <p:cNvGrpSpPr/>
              <p:nvPr/>
            </p:nvGrpSpPr>
            <p:grpSpPr>
              <a:xfrm>
                <a:off x="932464" y="4302780"/>
                <a:ext cx="213011" cy="183494"/>
                <a:chOff x="932464" y="4302780"/>
                <a:chExt cx="213011" cy="183494"/>
              </a:xfrm>
            </p:grpSpPr>
            <p:sp>
              <p:nvSpPr>
                <p:cNvPr id="13059" name="Google Shape;13059;p213"/>
                <p:cNvSpPr/>
                <p:nvPr/>
              </p:nvSpPr>
              <p:spPr>
                <a:xfrm>
                  <a:off x="1023365" y="4303356"/>
                  <a:ext cx="122110" cy="108662"/>
                </a:xfrm>
                <a:custGeom>
                  <a:rect b="b" l="l" r="r" t="t"/>
                  <a:pathLst>
                    <a:path extrusionOk="0" h="108662" w="122110">
                      <a:moveTo>
                        <a:pt x="0" y="20994"/>
                      </a:moveTo>
                      <a:cubicBezTo>
                        <a:pt x="0" y="20994"/>
                        <a:pt x="17335" y="-7581"/>
                        <a:pt x="55436" y="1944"/>
                      </a:cubicBezTo>
                      <a:cubicBezTo>
                        <a:pt x="93536" y="11469"/>
                        <a:pt x="112586" y="49569"/>
                        <a:pt x="122111" y="87669"/>
                      </a:cubicBezTo>
                      <a:cubicBezTo>
                        <a:pt x="122111" y="87669"/>
                        <a:pt x="103061" y="116244"/>
                        <a:pt x="74486" y="106719"/>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60" name="Google Shape;13060;p213"/>
                <p:cNvSpPr/>
                <p:nvPr/>
              </p:nvSpPr>
              <p:spPr>
                <a:xfrm>
                  <a:off x="932464" y="4302780"/>
                  <a:ext cx="165551" cy="183494"/>
                </a:xfrm>
                <a:custGeom>
                  <a:rect b="b" l="l" r="r" t="t"/>
                  <a:pathLst>
                    <a:path extrusionOk="0" h="183494" w="165551">
                      <a:moveTo>
                        <a:pt x="165481" y="88244"/>
                      </a:moveTo>
                      <a:cubicBezTo>
                        <a:pt x="166434" y="106723"/>
                        <a:pt x="157861" y="139679"/>
                        <a:pt x="127381" y="154919"/>
                      </a:cubicBezTo>
                      <a:lnTo>
                        <a:pt x="127381" y="154919"/>
                      </a:lnTo>
                      <a:cubicBezTo>
                        <a:pt x="127381" y="170731"/>
                        <a:pt x="114618" y="183494"/>
                        <a:pt x="98806" y="183494"/>
                      </a:cubicBezTo>
                      <a:lnTo>
                        <a:pt x="73375" y="183494"/>
                      </a:lnTo>
                      <a:cubicBezTo>
                        <a:pt x="43276" y="183494"/>
                        <a:pt x="-32258" y="59669"/>
                        <a:pt x="15367" y="12044"/>
                      </a:cubicBezTo>
                      <a:cubicBezTo>
                        <a:pt x="28131" y="-719"/>
                        <a:pt x="62992" y="-7006"/>
                        <a:pt x="82042" y="12044"/>
                      </a:cubicBezTo>
                      <a:cubicBezTo>
                        <a:pt x="93282" y="23284"/>
                        <a:pt x="101092" y="40619"/>
                        <a:pt x="109951" y="69194"/>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grpSp>
            <p:nvGrpSpPr>
              <p:cNvPr id="13061" name="Google Shape;13061;p213"/>
              <p:cNvGrpSpPr/>
              <p:nvPr/>
            </p:nvGrpSpPr>
            <p:grpSpPr>
              <a:xfrm>
                <a:off x="1265872" y="4302780"/>
                <a:ext cx="213012" cy="183494"/>
                <a:chOff x="1265872" y="4302780"/>
                <a:chExt cx="213012" cy="183494"/>
              </a:xfrm>
            </p:grpSpPr>
            <p:sp>
              <p:nvSpPr>
                <p:cNvPr id="13062" name="Google Shape;13062;p213"/>
                <p:cNvSpPr/>
                <p:nvPr/>
              </p:nvSpPr>
              <p:spPr>
                <a:xfrm>
                  <a:off x="1265872" y="4303356"/>
                  <a:ext cx="122110" cy="108662"/>
                </a:xfrm>
                <a:custGeom>
                  <a:rect b="b" l="l" r="r" t="t"/>
                  <a:pathLst>
                    <a:path extrusionOk="0" h="108662" w="122110">
                      <a:moveTo>
                        <a:pt x="122111" y="20994"/>
                      </a:moveTo>
                      <a:cubicBezTo>
                        <a:pt x="122111" y="20994"/>
                        <a:pt x="104775" y="-7581"/>
                        <a:pt x="66675" y="1944"/>
                      </a:cubicBezTo>
                      <a:cubicBezTo>
                        <a:pt x="28575" y="11469"/>
                        <a:pt x="9525" y="49569"/>
                        <a:pt x="0" y="87669"/>
                      </a:cubicBezTo>
                      <a:cubicBezTo>
                        <a:pt x="0" y="87669"/>
                        <a:pt x="19050" y="116244"/>
                        <a:pt x="47625" y="106719"/>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63" name="Google Shape;13063;p213"/>
                <p:cNvSpPr/>
                <p:nvPr/>
              </p:nvSpPr>
              <p:spPr>
                <a:xfrm>
                  <a:off x="1313427" y="4302780"/>
                  <a:ext cx="165457" cy="183494"/>
                </a:xfrm>
                <a:custGeom>
                  <a:rect b="b" l="l" r="r" t="t"/>
                  <a:pathLst>
                    <a:path extrusionOk="0" h="183494" w="165457">
                      <a:moveTo>
                        <a:pt x="70" y="88244"/>
                      </a:moveTo>
                      <a:cubicBezTo>
                        <a:pt x="-883" y="106723"/>
                        <a:pt x="7690" y="139679"/>
                        <a:pt x="38170" y="154919"/>
                      </a:cubicBezTo>
                      <a:lnTo>
                        <a:pt x="38170" y="154919"/>
                      </a:lnTo>
                      <a:cubicBezTo>
                        <a:pt x="38170" y="170731"/>
                        <a:pt x="50933" y="183494"/>
                        <a:pt x="66745" y="183494"/>
                      </a:cubicBezTo>
                      <a:lnTo>
                        <a:pt x="92177" y="183494"/>
                      </a:lnTo>
                      <a:cubicBezTo>
                        <a:pt x="122180" y="183494"/>
                        <a:pt x="197714" y="59669"/>
                        <a:pt x="150089" y="12044"/>
                      </a:cubicBezTo>
                      <a:cubicBezTo>
                        <a:pt x="137325" y="-719"/>
                        <a:pt x="102464" y="-7006"/>
                        <a:pt x="83414" y="12044"/>
                      </a:cubicBezTo>
                      <a:cubicBezTo>
                        <a:pt x="72174" y="23284"/>
                        <a:pt x="64364" y="40619"/>
                        <a:pt x="55505" y="69194"/>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grpSp>
            <p:nvGrpSpPr>
              <p:cNvPr id="13064" name="Google Shape;13064;p213"/>
              <p:cNvGrpSpPr/>
              <p:nvPr/>
            </p:nvGrpSpPr>
            <p:grpSpPr>
              <a:xfrm>
                <a:off x="1023270" y="4197762"/>
                <a:ext cx="362712" cy="212312"/>
                <a:chOff x="1023270" y="4197762"/>
                <a:chExt cx="362712" cy="212312"/>
              </a:xfrm>
            </p:grpSpPr>
            <p:sp>
              <p:nvSpPr>
                <p:cNvPr id="13065" name="Google Shape;13065;p213"/>
                <p:cNvSpPr/>
                <p:nvPr/>
              </p:nvSpPr>
              <p:spPr>
                <a:xfrm>
                  <a:off x="1147095" y="4388262"/>
                  <a:ext cx="114299" cy="21812"/>
                </a:xfrm>
                <a:custGeom>
                  <a:rect b="b" l="l" r="r" t="t"/>
                  <a:pathLst>
                    <a:path extrusionOk="0" h="21812" w="114299">
                      <a:moveTo>
                        <a:pt x="114300" y="0"/>
                      </a:moveTo>
                      <a:cubicBezTo>
                        <a:pt x="99155" y="13621"/>
                        <a:pt x="79057" y="21812"/>
                        <a:pt x="57150" y="21812"/>
                      </a:cubicBezTo>
                      <a:cubicBezTo>
                        <a:pt x="35147" y="21812"/>
                        <a:pt x="15145" y="13526"/>
                        <a:pt x="0" y="0"/>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66" name="Google Shape;13066;p213"/>
                <p:cNvSpPr/>
                <p:nvPr/>
              </p:nvSpPr>
              <p:spPr>
                <a:xfrm>
                  <a:off x="1090707" y="4267200"/>
                  <a:ext cx="9905" cy="38100"/>
                </a:xfrm>
                <a:custGeom>
                  <a:rect b="b" l="l" r="r" t="t"/>
                  <a:pathLst>
                    <a:path extrusionOk="0" h="38100" w="9905">
                      <a:moveTo>
                        <a:pt x="0" y="38100"/>
                      </a:moveTo>
                      <a:cubicBezTo>
                        <a:pt x="1810" y="28099"/>
                        <a:pt x="6001" y="9049"/>
                        <a:pt x="9906" y="0"/>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67" name="Google Shape;13067;p213"/>
                <p:cNvSpPr/>
                <p:nvPr/>
              </p:nvSpPr>
              <p:spPr>
                <a:xfrm>
                  <a:off x="1185957" y="4270057"/>
                  <a:ext cx="132587" cy="54292"/>
                </a:xfrm>
                <a:custGeom>
                  <a:rect b="b" l="l" r="r" t="t"/>
                  <a:pathLst>
                    <a:path extrusionOk="0" h="54292" w="132587">
                      <a:moveTo>
                        <a:pt x="123063" y="0"/>
                      </a:moveTo>
                      <a:cubicBezTo>
                        <a:pt x="126397" y="8192"/>
                        <a:pt x="130969" y="26384"/>
                        <a:pt x="132588" y="35243"/>
                      </a:cubicBezTo>
                      <a:cubicBezTo>
                        <a:pt x="91916" y="53626"/>
                        <a:pt x="57150" y="54293"/>
                        <a:pt x="18288" y="54293"/>
                      </a:cubicBezTo>
                      <a:cubicBezTo>
                        <a:pt x="12192" y="54293"/>
                        <a:pt x="6096" y="54293"/>
                        <a:pt x="0" y="54197"/>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68" name="Google Shape;13068;p213"/>
                <p:cNvSpPr/>
                <p:nvPr/>
              </p:nvSpPr>
              <p:spPr>
                <a:xfrm>
                  <a:off x="1289970" y="4197762"/>
                  <a:ext cx="96012" cy="117062"/>
                </a:xfrm>
                <a:custGeom>
                  <a:rect b="b" l="l" r="r" t="t"/>
                  <a:pathLst>
                    <a:path extrusionOk="0" h="117062" w="96012">
                      <a:moveTo>
                        <a:pt x="0" y="0"/>
                      </a:moveTo>
                      <a:cubicBezTo>
                        <a:pt x="48387" y="12287"/>
                        <a:pt x="96012" y="59912"/>
                        <a:pt x="96012" y="117062"/>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69" name="Google Shape;13069;p213"/>
                <p:cNvSpPr/>
                <p:nvPr/>
              </p:nvSpPr>
              <p:spPr>
                <a:xfrm>
                  <a:off x="1023270" y="4197762"/>
                  <a:ext cx="96012" cy="117062"/>
                </a:xfrm>
                <a:custGeom>
                  <a:rect b="b" l="l" r="r" t="t"/>
                  <a:pathLst>
                    <a:path extrusionOk="0" h="117062" w="96012">
                      <a:moveTo>
                        <a:pt x="96012" y="0"/>
                      </a:moveTo>
                      <a:cubicBezTo>
                        <a:pt x="48387" y="12287"/>
                        <a:pt x="0" y="59912"/>
                        <a:pt x="0" y="117062"/>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grpSp>
            <p:nvGrpSpPr>
              <p:cNvPr id="13070" name="Google Shape;13070;p213"/>
              <p:cNvGrpSpPr/>
              <p:nvPr/>
            </p:nvGrpSpPr>
            <p:grpSpPr>
              <a:xfrm>
                <a:off x="1013745" y="3895719"/>
                <a:ext cx="380999" cy="342906"/>
                <a:chOff x="1013745" y="3895719"/>
                <a:chExt cx="380999" cy="342906"/>
              </a:xfrm>
            </p:grpSpPr>
            <p:sp>
              <p:nvSpPr>
                <p:cNvPr id="13071" name="Google Shape;13071;p213"/>
                <p:cNvSpPr/>
                <p:nvPr/>
              </p:nvSpPr>
              <p:spPr>
                <a:xfrm>
                  <a:off x="1051845" y="3943350"/>
                  <a:ext cx="63531" cy="123825"/>
                </a:xfrm>
                <a:custGeom>
                  <a:rect b="b" l="l" r="r" t="t"/>
                  <a:pathLst>
                    <a:path extrusionOk="0" h="123825" w="63531">
                      <a:moveTo>
                        <a:pt x="63532" y="0"/>
                      </a:moveTo>
                      <a:cubicBezTo>
                        <a:pt x="25051" y="27622"/>
                        <a:pt x="0" y="72866"/>
                        <a:pt x="0" y="123825"/>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72" name="Google Shape;13072;p213"/>
                <p:cNvSpPr/>
                <p:nvPr/>
              </p:nvSpPr>
              <p:spPr>
                <a:xfrm>
                  <a:off x="1251870" y="3922394"/>
                  <a:ext cx="104775" cy="144780"/>
                </a:xfrm>
                <a:custGeom>
                  <a:rect b="b" l="l" r="r" t="t"/>
                  <a:pathLst>
                    <a:path extrusionOk="0" h="144780" w="104775">
                      <a:moveTo>
                        <a:pt x="104775" y="144780"/>
                      </a:moveTo>
                      <a:cubicBezTo>
                        <a:pt x="104775" y="77248"/>
                        <a:pt x="60865" y="20003"/>
                        <a:pt x="0" y="0"/>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73" name="Google Shape;13073;p213"/>
                <p:cNvSpPr/>
                <p:nvPr/>
              </p:nvSpPr>
              <p:spPr>
                <a:xfrm>
                  <a:off x="1013745" y="4050315"/>
                  <a:ext cx="143637" cy="161925"/>
                </a:xfrm>
                <a:custGeom>
                  <a:rect b="b" l="l" r="r" t="t"/>
                  <a:pathLst>
                    <a:path extrusionOk="0" h="161925" w="143637">
                      <a:moveTo>
                        <a:pt x="143637" y="161925"/>
                      </a:moveTo>
                      <a:cubicBezTo>
                        <a:pt x="104108" y="149066"/>
                        <a:pt x="71628" y="120491"/>
                        <a:pt x="53626" y="83534"/>
                      </a:cubicBezTo>
                      <a:lnTo>
                        <a:pt x="42863" y="83534"/>
                      </a:lnTo>
                      <a:cubicBezTo>
                        <a:pt x="19336" y="83534"/>
                        <a:pt x="0" y="64294"/>
                        <a:pt x="0" y="40672"/>
                      </a:cubicBezTo>
                      <a:cubicBezTo>
                        <a:pt x="0" y="21812"/>
                        <a:pt x="12383" y="5715"/>
                        <a:pt x="29337" y="0"/>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74" name="Google Shape;13074;p213"/>
                <p:cNvSpPr/>
                <p:nvPr/>
              </p:nvSpPr>
              <p:spPr>
                <a:xfrm>
                  <a:off x="1252632" y="4048506"/>
                  <a:ext cx="142112" cy="163163"/>
                </a:xfrm>
                <a:custGeom>
                  <a:rect b="b" l="l" r="r" t="t"/>
                  <a:pathLst>
                    <a:path extrusionOk="0" h="163163" w="142112">
                      <a:moveTo>
                        <a:pt x="104775" y="0"/>
                      </a:moveTo>
                      <a:cubicBezTo>
                        <a:pt x="125730" y="2762"/>
                        <a:pt x="142113" y="20764"/>
                        <a:pt x="142113" y="42481"/>
                      </a:cubicBezTo>
                      <a:cubicBezTo>
                        <a:pt x="142113" y="66103"/>
                        <a:pt x="122777" y="85344"/>
                        <a:pt x="99250" y="85344"/>
                      </a:cubicBezTo>
                      <a:lnTo>
                        <a:pt x="88487" y="85344"/>
                      </a:lnTo>
                      <a:cubicBezTo>
                        <a:pt x="70675" y="121825"/>
                        <a:pt x="38862" y="150114"/>
                        <a:pt x="0" y="163163"/>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75" name="Google Shape;13075;p213"/>
                <p:cNvSpPr/>
                <p:nvPr/>
              </p:nvSpPr>
              <p:spPr>
                <a:xfrm>
                  <a:off x="1155382" y="4143375"/>
                  <a:ext cx="95250" cy="95250"/>
                </a:xfrm>
                <a:custGeom>
                  <a:rect b="b" l="l" r="r" t="t"/>
                  <a:pathLst>
                    <a:path extrusionOk="0" h="95250" w="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76" name="Google Shape;13076;p213"/>
                <p:cNvSpPr/>
                <p:nvPr/>
              </p:nvSpPr>
              <p:spPr>
                <a:xfrm>
                  <a:off x="1119282" y="4076700"/>
                  <a:ext cx="47625" cy="8466"/>
                </a:xfrm>
                <a:custGeom>
                  <a:rect b="b" l="l" r="r" t="t"/>
                  <a:pathLst>
                    <a:path extrusionOk="0" h="8466" w="47625">
                      <a:moveTo>
                        <a:pt x="0" y="0"/>
                      </a:moveTo>
                      <a:cubicBezTo>
                        <a:pt x="0" y="0"/>
                        <a:pt x="17050" y="19050"/>
                        <a:pt x="47625" y="0"/>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77" name="Google Shape;13077;p213"/>
                <p:cNvSpPr/>
                <p:nvPr/>
              </p:nvSpPr>
              <p:spPr>
                <a:xfrm>
                  <a:off x="1232820" y="4076700"/>
                  <a:ext cx="48387" cy="8466"/>
                </a:xfrm>
                <a:custGeom>
                  <a:rect b="b" l="l" r="r" t="t"/>
                  <a:pathLst>
                    <a:path extrusionOk="0" h="8466" w="48387">
                      <a:moveTo>
                        <a:pt x="0" y="0"/>
                      </a:moveTo>
                      <a:cubicBezTo>
                        <a:pt x="0" y="0"/>
                        <a:pt x="27337" y="19050"/>
                        <a:pt x="48387" y="0"/>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78" name="Google Shape;13078;p213"/>
                <p:cNvSpPr/>
                <p:nvPr/>
              </p:nvSpPr>
              <p:spPr>
                <a:xfrm>
                  <a:off x="1167244" y="3895719"/>
                  <a:ext cx="85739" cy="114270"/>
                </a:xfrm>
                <a:custGeom>
                  <a:rect b="b" l="l" r="r" t="t"/>
                  <a:pathLst>
                    <a:path extrusionOk="0" h="114270" w="85739">
                      <a:moveTo>
                        <a:pt x="12808" y="113924"/>
                      </a:moveTo>
                      <a:cubicBezTo>
                        <a:pt x="49193" y="117639"/>
                        <a:pt x="81769" y="91064"/>
                        <a:pt x="85483" y="54679"/>
                      </a:cubicBezTo>
                      <a:cubicBezTo>
                        <a:pt x="88246" y="27342"/>
                        <a:pt x="68338" y="2958"/>
                        <a:pt x="41002" y="196"/>
                      </a:cubicBezTo>
                      <a:cubicBezTo>
                        <a:pt x="20523" y="-1900"/>
                        <a:pt x="2235" y="13055"/>
                        <a:pt x="139" y="33533"/>
                      </a:cubicBezTo>
                      <a:cubicBezTo>
                        <a:pt x="-1385" y="48869"/>
                        <a:pt x="9760" y="62585"/>
                        <a:pt x="25190" y="64204"/>
                      </a:cubicBezTo>
                      <a:cubicBezTo>
                        <a:pt x="36715" y="65347"/>
                        <a:pt x="47002" y="56965"/>
                        <a:pt x="48145" y="45440"/>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grpSp>
        <p:grpSp>
          <p:nvGrpSpPr>
            <p:cNvPr id="13079" name="Google Shape;13079;p213"/>
            <p:cNvGrpSpPr/>
            <p:nvPr/>
          </p:nvGrpSpPr>
          <p:grpSpPr>
            <a:xfrm>
              <a:off x="3506626" y="3903277"/>
              <a:ext cx="536892" cy="702497"/>
              <a:chOff x="2680691" y="3841937"/>
              <a:chExt cx="451335" cy="590550"/>
            </a:xfrm>
          </p:grpSpPr>
          <p:sp>
            <p:nvSpPr>
              <p:cNvPr id="13080" name="Google Shape;13080;p213"/>
              <p:cNvSpPr/>
              <p:nvPr/>
            </p:nvSpPr>
            <p:spPr>
              <a:xfrm>
                <a:off x="2731876" y="3841937"/>
                <a:ext cx="299812" cy="304800"/>
              </a:xfrm>
              <a:custGeom>
                <a:rect b="b" l="l" r="r" t="t"/>
                <a:pathLst>
                  <a:path extrusionOk="0" h="304800" w="299812">
                    <a:moveTo>
                      <a:pt x="9525" y="205550"/>
                    </a:moveTo>
                    <a:cubicBezTo>
                      <a:pt x="3334" y="188976"/>
                      <a:pt x="0" y="171069"/>
                      <a:pt x="0" y="152400"/>
                    </a:cubicBezTo>
                    <a:cubicBezTo>
                      <a:pt x="0" y="57150"/>
                      <a:pt x="77724" y="0"/>
                      <a:pt x="161925" y="0"/>
                    </a:cubicBezTo>
                    <a:cubicBezTo>
                      <a:pt x="266700" y="0"/>
                      <a:pt x="315659" y="89821"/>
                      <a:pt x="295275" y="171450"/>
                    </a:cubicBezTo>
                    <a:cubicBezTo>
                      <a:pt x="276225" y="247650"/>
                      <a:pt x="219075" y="238125"/>
                      <a:pt x="238125" y="304800"/>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81" name="Google Shape;13081;p213"/>
              <p:cNvSpPr/>
              <p:nvPr/>
            </p:nvSpPr>
            <p:spPr>
              <a:xfrm>
                <a:off x="2808076" y="4192838"/>
                <a:ext cx="66675" cy="153923"/>
              </a:xfrm>
              <a:custGeom>
                <a:rect b="b" l="l" r="r" t="t"/>
                <a:pathLst>
                  <a:path extrusionOk="0" h="153923" w="66675">
                    <a:moveTo>
                      <a:pt x="66675" y="153924"/>
                    </a:moveTo>
                    <a:lnTo>
                      <a:pt x="11525" y="58007"/>
                    </a:lnTo>
                    <a:cubicBezTo>
                      <a:pt x="3905" y="39624"/>
                      <a:pt x="0" y="19907"/>
                      <a:pt x="0" y="0"/>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82" name="Google Shape;13082;p213"/>
              <p:cNvSpPr/>
              <p:nvPr/>
            </p:nvSpPr>
            <p:spPr>
              <a:xfrm>
                <a:off x="2680691" y="4041962"/>
                <a:ext cx="451335" cy="390525"/>
              </a:xfrm>
              <a:custGeom>
                <a:rect b="b" l="l" r="r" t="t"/>
                <a:pathLst>
                  <a:path extrusionOk="0" h="390525" w="451335">
                    <a:moveTo>
                      <a:pt x="70521" y="0"/>
                    </a:moveTo>
                    <a:cubicBezTo>
                      <a:pt x="61853" y="8192"/>
                      <a:pt x="52042" y="16478"/>
                      <a:pt x="42708" y="22479"/>
                    </a:cubicBezTo>
                    <a:cubicBezTo>
                      <a:pt x="3560" y="47625"/>
                      <a:pt x="-14061" y="68675"/>
                      <a:pt x="13085" y="152400"/>
                    </a:cubicBezTo>
                    <a:cubicBezTo>
                      <a:pt x="31944" y="210502"/>
                      <a:pt x="71092" y="319088"/>
                      <a:pt x="127671" y="374618"/>
                    </a:cubicBezTo>
                    <a:cubicBezTo>
                      <a:pt x="138243" y="385000"/>
                      <a:pt x="152531" y="390525"/>
                      <a:pt x="167295" y="390525"/>
                    </a:cubicBezTo>
                    <a:lnTo>
                      <a:pt x="351508" y="390525"/>
                    </a:lnTo>
                    <a:cubicBezTo>
                      <a:pt x="389513" y="390525"/>
                      <a:pt x="424660" y="369856"/>
                      <a:pt x="443139" y="336614"/>
                    </a:cubicBezTo>
                    <a:lnTo>
                      <a:pt x="445329" y="332708"/>
                    </a:lnTo>
                    <a:cubicBezTo>
                      <a:pt x="454759" y="315849"/>
                      <a:pt x="452949" y="294894"/>
                      <a:pt x="440853" y="279845"/>
                    </a:cubicBezTo>
                    <a:lnTo>
                      <a:pt x="430566" y="266986"/>
                    </a:lnTo>
                    <a:cubicBezTo>
                      <a:pt x="426660" y="262033"/>
                      <a:pt x="419040" y="262223"/>
                      <a:pt x="415421" y="267367"/>
                    </a:cubicBezTo>
                    <a:lnTo>
                      <a:pt x="391037" y="301466"/>
                    </a:lnTo>
                    <a:cubicBezTo>
                      <a:pt x="381131" y="315278"/>
                      <a:pt x="364653" y="322802"/>
                      <a:pt x="347793" y="321183"/>
                    </a:cubicBezTo>
                    <a:lnTo>
                      <a:pt x="175010" y="304800"/>
                    </a:ln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83" name="Google Shape;13083;p213"/>
              <p:cNvSpPr/>
              <p:nvPr/>
            </p:nvSpPr>
            <p:spPr>
              <a:xfrm>
                <a:off x="2989051" y="4232081"/>
                <a:ext cx="114300" cy="67055"/>
              </a:xfrm>
              <a:custGeom>
                <a:rect b="b" l="l" r="r" t="t"/>
                <a:pathLst>
                  <a:path extrusionOk="0" h="67055" w="114300">
                    <a:moveTo>
                      <a:pt x="0" y="381"/>
                    </a:moveTo>
                    <a:cubicBezTo>
                      <a:pt x="0" y="381"/>
                      <a:pt x="76200" y="-9144"/>
                      <a:pt x="114300" y="67056"/>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84" name="Google Shape;13084;p213"/>
              <p:cNvSpPr/>
              <p:nvPr/>
            </p:nvSpPr>
            <p:spPr>
              <a:xfrm>
                <a:off x="2885800" y="4232462"/>
                <a:ext cx="49625" cy="25357"/>
              </a:xfrm>
              <a:custGeom>
                <a:rect b="b" l="l" r="r" t="t"/>
                <a:pathLst>
                  <a:path extrusionOk="0" h="25357" w="49625">
                    <a:moveTo>
                      <a:pt x="49625" y="0"/>
                    </a:moveTo>
                    <a:cubicBezTo>
                      <a:pt x="46768" y="6572"/>
                      <a:pt x="42386" y="12382"/>
                      <a:pt x="36671" y="16764"/>
                    </a:cubicBezTo>
                    <a:cubicBezTo>
                      <a:pt x="26384" y="24575"/>
                      <a:pt x="12478" y="27337"/>
                      <a:pt x="0" y="23908"/>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85" name="Google Shape;13085;p213"/>
              <p:cNvSpPr/>
              <p:nvPr/>
            </p:nvSpPr>
            <p:spPr>
              <a:xfrm>
                <a:off x="2790175" y="3910707"/>
                <a:ext cx="181790" cy="169830"/>
              </a:xfrm>
              <a:custGeom>
                <a:rect b="b" l="l" r="r" t="t"/>
                <a:pathLst>
                  <a:path extrusionOk="0" h="169830" w="181790">
                    <a:moveTo>
                      <a:pt x="49619" y="131255"/>
                    </a:moveTo>
                    <a:cubicBezTo>
                      <a:pt x="58382" y="144113"/>
                      <a:pt x="70193" y="151257"/>
                      <a:pt x="80575" y="155067"/>
                    </a:cubicBezTo>
                    <a:cubicBezTo>
                      <a:pt x="92196" y="159448"/>
                      <a:pt x="105245" y="154877"/>
                      <a:pt x="112770" y="144971"/>
                    </a:cubicBezTo>
                    <a:cubicBezTo>
                      <a:pt x="125629" y="128207"/>
                      <a:pt x="139916" y="123539"/>
                      <a:pt x="146869" y="122206"/>
                    </a:cubicBezTo>
                    <a:cubicBezTo>
                      <a:pt x="149727" y="121634"/>
                      <a:pt x="152203" y="119729"/>
                      <a:pt x="153442" y="117158"/>
                    </a:cubicBezTo>
                    <a:cubicBezTo>
                      <a:pt x="153442" y="117158"/>
                      <a:pt x="170206" y="83630"/>
                      <a:pt x="170206" y="83630"/>
                    </a:cubicBezTo>
                    <a:cubicBezTo>
                      <a:pt x="183255" y="57436"/>
                      <a:pt x="182874" y="28289"/>
                      <a:pt x="180493" y="0"/>
                    </a:cubicBezTo>
                    <a:cubicBezTo>
                      <a:pt x="166777" y="6858"/>
                      <a:pt x="154204" y="15811"/>
                      <a:pt x="140107" y="22765"/>
                    </a:cubicBezTo>
                    <a:cubicBezTo>
                      <a:pt x="94101" y="45529"/>
                      <a:pt x="65526" y="26479"/>
                      <a:pt x="27426" y="55054"/>
                    </a:cubicBezTo>
                    <a:cubicBezTo>
                      <a:pt x="-9531" y="82772"/>
                      <a:pt x="-5245" y="136874"/>
                      <a:pt x="17329" y="169831"/>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86" name="Google Shape;13086;p213"/>
              <p:cNvSpPr/>
              <p:nvPr/>
            </p:nvSpPr>
            <p:spPr>
              <a:xfrm>
                <a:off x="2925424" y="4123781"/>
                <a:ext cx="83658" cy="108775"/>
              </a:xfrm>
              <a:custGeom>
                <a:rect b="b" l="l" r="r" t="t"/>
                <a:pathLst>
                  <a:path extrusionOk="0" h="108775" w="83658">
                    <a:moveTo>
                      <a:pt x="0" y="0"/>
                    </a:moveTo>
                    <a:cubicBezTo>
                      <a:pt x="14383" y="37433"/>
                      <a:pt x="78200" y="21431"/>
                      <a:pt x="83439" y="69056"/>
                    </a:cubicBezTo>
                    <a:cubicBezTo>
                      <a:pt x="85058" y="83629"/>
                      <a:pt x="77629" y="102203"/>
                      <a:pt x="63627" y="108775"/>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grpSp>
          <p:nvGrpSpPr>
            <p:cNvPr id="13087" name="Google Shape;13087;p213"/>
            <p:cNvGrpSpPr/>
            <p:nvPr/>
          </p:nvGrpSpPr>
          <p:grpSpPr>
            <a:xfrm>
              <a:off x="5127935" y="3908214"/>
              <a:ext cx="741528" cy="741542"/>
              <a:chOff x="4350270" y="3888118"/>
              <a:chExt cx="626644" cy="626655"/>
            </a:xfrm>
          </p:grpSpPr>
          <p:grpSp>
            <p:nvGrpSpPr>
              <p:cNvPr id="13088" name="Google Shape;13088;p213"/>
              <p:cNvGrpSpPr/>
              <p:nvPr/>
            </p:nvGrpSpPr>
            <p:grpSpPr>
              <a:xfrm>
                <a:off x="4371978" y="3888118"/>
                <a:ext cx="200018" cy="202760"/>
                <a:chOff x="4371978" y="3888118"/>
                <a:chExt cx="200018" cy="202760"/>
              </a:xfrm>
            </p:grpSpPr>
            <p:sp>
              <p:nvSpPr>
                <p:cNvPr id="13089" name="Google Shape;13089;p213"/>
                <p:cNvSpPr/>
                <p:nvPr/>
              </p:nvSpPr>
              <p:spPr>
                <a:xfrm>
                  <a:off x="4371978" y="3888118"/>
                  <a:ext cx="200018" cy="202760"/>
                </a:xfrm>
                <a:custGeom>
                  <a:rect b="b" l="l" r="r" t="t"/>
                  <a:pathLst>
                    <a:path extrusionOk="0" h="202760" w="200018">
                      <a:moveTo>
                        <a:pt x="168589" y="159912"/>
                      </a:moveTo>
                      <a:cubicBezTo>
                        <a:pt x="128394" y="205632"/>
                        <a:pt x="65148" y="216490"/>
                        <a:pt x="27238" y="184105"/>
                      </a:cubicBezTo>
                      <a:cubicBezTo>
                        <a:pt x="-10671" y="151720"/>
                        <a:pt x="-8766" y="88474"/>
                        <a:pt x="31429" y="42849"/>
                      </a:cubicBezTo>
                      <a:cubicBezTo>
                        <a:pt x="71625" y="-2871"/>
                        <a:pt x="134871" y="-13729"/>
                        <a:pt x="172780" y="18656"/>
                      </a:cubicBezTo>
                      <a:cubicBezTo>
                        <a:pt x="210690" y="51041"/>
                        <a:pt x="208785" y="114191"/>
                        <a:pt x="168589" y="159912"/>
                      </a:cubicBezTo>
                      <a:close/>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90" name="Google Shape;13090;p213"/>
                <p:cNvSpPr/>
                <p:nvPr/>
              </p:nvSpPr>
              <p:spPr>
                <a:xfrm>
                  <a:off x="4435258" y="3953203"/>
                  <a:ext cx="81972" cy="89111"/>
                </a:xfrm>
                <a:custGeom>
                  <a:rect b="b" l="l" r="r" t="t"/>
                  <a:pathLst>
                    <a:path extrusionOk="0" h="89111" w="81972">
                      <a:moveTo>
                        <a:pt x="21584" y="89111"/>
                      </a:moveTo>
                      <a:cubicBezTo>
                        <a:pt x="16631" y="88444"/>
                        <a:pt x="12250" y="86635"/>
                        <a:pt x="8630" y="83491"/>
                      </a:cubicBezTo>
                      <a:cubicBezTo>
                        <a:pt x="-5467" y="71299"/>
                        <a:pt x="-1942" y="43963"/>
                        <a:pt x="16631" y="22531"/>
                      </a:cubicBezTo>
                      <a:cubicBezTo>
                        <a:pt x="35205" y="1100"/>
                        <a:pt x="61685" y="-6329"/>
                        <a:pt x="75782" y="5863"/>
                      </a:cubicBezTo>
                      <a:cubicBezTo>
                        <a:pt x="78449" y="8244"/>
                        <a:pt x="80544" y="11101"/>
                        <a:pt x="81973" y="14340"/>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grpSp>
            <p:nvGrpSpPr>
              <p:cNvPr id="13091" name="Google Shape;13091;p213"/>
              <p:cNvGrpSpPr/>
              <p:nvPr/>
            </p:nvGrpSpPr>
            <p:grpSpPr>
              <a:xfrm>
                <a:off x="4705263" y="4258177"/>
                <a:ext cx="271650" cy="256597"/>
                <a:chOff x="4705263" y="4258177"/>
                <a:chExt cx="271650" cy="256597"/>
              </a:xfrm>
            </p:grpSpPr>
            <p:sp>
              <p:nvSpPr>
                <p:cNvPr id="13092" name="Google Shape;13092;p213"/>
                <p:cNvSpPr/>
                <p:nvPr/>
              </p:nvSpPr>
              <p:spPr>
                <a:xfrm rot="-1774161">
                  <a:off x="4734213" y="4299603"/>
                  <a:ext cx="213751" cy="173744"/>
                </a:xfrm>
                <a:custGeom>
                  <a:rect b="b" l="l" r="r" t="t"/>
                  <a:pathLst>
                    <a:path extrusionOk="0" h="173744" w="213751">
                      <a:moveTo>
                        <a:pt x="213751" y="86872"/>
                      </a:moveTo>
                      <a:cubicBezTo>
                        <a:pt x="213751" y="134850"/>
                        <a:pt x="165901" y="173744"/>
                        <a:pt x="106876" y="173744"/>
                      </a:cubicBezTo>
                      <a:cubicBezTo>
                        <a:pt x="47850" y="173744"/>
                        <a:pt x="0" y="134850"/>
                        <a:pt x="0" y="86872"/>
                      </a:cubicBezTo>
                      <a:cubicBezTo>
                        <a:pt x="0" y="38894"/>
                        <a:pt x="47850" y="0"/>
                        <a:pt x="106876" y="0"/>
                      </a:cubicBezTo>
                      <a:cubicBezTo>
                        <a:pt x="165901" y="0"/>
                        <a:pt x="213751" y="38894"/>
                        <a:pt x="213751" y="86872"/>
                      </a:cubicBezTo>
                      <a:close/>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93" name="Google Shape;13093;p213"/>
                <p:cNvSpPr/>
                <p:nvPr/>
              </p:nvSpPr>
              <p:spPr>
                <a:xfrm>
                  <a:off x="4806812" y="4356129"/>
                  <a:ext cx="84941" cy="65851"/>
                </a:xfrm>
                <a:custGeom>
                  <a:rect b="b" l="l" r="r" t="t"/>
                  <a:pathLst>
                    <a:path extrusionOk="0" h="65851" w="84941">
                      <a:moveTo>
                        <a:pt x="11980" y="65852"/>
                      </a:moveTo>
                      <a:cubicBezTo>
                        <a:pt x="8075" y="63661"/>
                        <a:pt x="4837" y="60613"/>
                        <a:pt x="2741" y="56708"/>
                      </a:cubicBezTo>
                      <a:cubicBezTo>
                        <a:pt x="-5546" y="41563"/>
                        <a:pt x="5599" y="19560"/>
                        <a:pt x="27506" y="7559"/>
                      </a:cubicBezTo>
                      <a:cubicBezTo>
                        <a:pt x="49414" y="-4443"/>
                        <a:pt x="73988" y="-1871"/>
                        <a:pt x="82275" y="13274"/>
                      </a:cubicBezTo>
                      <a:cubicBezTo>
                        <a:pt x="83894" y="16131"/>
                        <a:pt x="84751" y="19274"/>
                        <a:pt x="84942" y="22608"/>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grpSp>
            <p:nvGrpSpPr>
              <p:cNvPr id="13094" name="Google Shape;13094;p213"/>
              <p:cNvGrpSpPr/>
              <p:nvPr/>
            </p:nvGrpSpPr>
            <p:grpSpPr>
              <a:xfrm>
                <a:off x="4571903" y="4058144"/>
                <a:ext cx="271650" cy="256597"/>
                <a:chOff x="4571903" y="4058144"/>
                <a:chExt cx="271650" cy="256597"/>
              </a:xfrm>
            </p:grpSpPr>
            <p:sp>
              <p:nvSpPr>
                <p:cNvPr id="13095" name="Google Shape;13095;p213"/>
                <p:cNvSpPr/>
                <p:nvPr/>
              </p:nvSpPr>
              <p:spPr>
                <a:xfrm rot="-1774161">
                  <a:off x="4600853" y="4099570"/>
                  <a:ext cx="213751" cy="173744"/>
                </a:xfrm>
                <a:custGeom>
                  <a:rect b="b" l="l" r="r" t="t"/>
                  <a:pathLst>
                    <a:path extrusionOk="0" h="173744" w="213751">
                      <a:moveTo>
                        <a:pt x="213751" y="86872"/>
                      </a:moveTo>
                      <a:cubicBezTo>
                        <a:pt x="213751" y="134850"/>
                        <a:pt x="165901" y="173744"/>
                        <a:pt x="106876" y="173744"/>
                      </a:cubicBezTo>
                      <a:cubicBezTo>
                        <a:pt x="47850" y="173744"/>
                        <a:pt x="0" y="134850"/>
                        <a:pt x="0" y="86872"/>
                      </a:cubicBezTo>
                      <a:cubicBezTo>
                        <a:pt x="0" y="38894"/>
                        <a:pt x="47850" y="0"/>
                        <a:pt x="106876" y="0"/>
                      </a:cubicBezTo>
                      <a:cubicBezTo>
                        <a:pt x="165901" y="0"/>
                        <a:pt x="213751" y="38894"/>
                        <a:pt x="213751" y="86872"/>
                      </a:cubicBezTo>
                      <a:close/>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96" name="Google Shape;13096;p213"/>
                <p:cNvSpPr/>
                <p:nvPr/>
              </p:nvSpPr>
              <p:spPr>
                <a:xfrm>
                  <a:off x="4673462" y="4156104"/>
                  <a:ext cx="84941" cy="65851"/>
                </a:xfrm>
                <a:custGeom>
                  <a:rect b="b" l="l" r="r" t="t"/>
                  <a:pathLst>
                    <a:path extrusionOk="0" h="65851" w="84941">
                      <a:moveTo>
                        <a:pt x="11980" y="65852"/>
                      </a:moveTo>
                      <a:cubicBezTo>
                        <a:pt x="8075" y="63661"/>
                        <a:pt x="4837" y="60613"/>
                        <a:pt x="2741" y="56708"/>
                      </a:cubicBezTo>
                      <a:cubicBezTo>
                        <a:pt x="-5546" y="41563"/>
                        <a:pt x="5599" y="19560"/>
                        <a:pt x="27506" y="7559"/>
                      </a:cubicBezTo>
                      <a:cubicBezTo>
                        <a:pt x="49414" y="-4443"/>
                        <a:pt x="73988" y="-1871"/>
                        <a:pt x="82275" y="13274"/>
                      </a:cubicBezTo>
                      <a:cubicBezTo>
                        <a:pt x="83894" y="16131"/>
                        <a:pt x="84751" y="19274"/>
                        <a:pt x="84942" y="22608"/>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grpSp>
            <p:nvGrpSpPr>
              <p:cNvPr id="13097" name="Google Shape;13097;p213"/>
              <p:cNvGrpSpPr/>
              <p:nvPr/>
            </p:nvGrpSpPr>
            <p:grpSpPr>
              <a:xfrm>
                <a:off x="4746312" y="3888593"/>
                <a:ext cx="182108" cy="161466"/>
                <a:chOff x="4746312" y="3888593"/>
                <a:chExt cx="182108" cy="161466"/>
              </a:xfrm>
            </p:grpSpPr>
            <p:sp>
              <p:nvSpPr>
                <p:cNvPr id="13098" name="Google Shape;13098;p213"/>
                <p:cNvSpPr/>
                <p:nvPr/>
              </p:nvSpPr>
              <p:spPr>
                <a:xfrm>
                  <a:off x="4746312" y="3888593"/>
                  <a:ext cx="182108" cy="161466"/>
                </a:xfrm>
                <a:custGeom>
                  <a:rect b="b" l="l" r="r" t="t"/>
                  <a:pathLst>
                    <a:path extrusionOk="0" h="161466" w="182108">
                      <a:moveTo>
                        <a:pt x="124773" y="12751"/>
                      </a:moveTo>
                      <a:cubicBezTo>
                        <a:pt x="171445" y="36850"/>
                        <a:pt x="194210" y="86761"/>
                        <a:pt x="175636" y="124289"/>
                      </a:cubicBezTo>
                      <a:cubicBezTo>
                        <a:pt x="157062" y="161818"/>
                        <a:pt x="104103" y="172771"/>
                        <a:pt x="57336" y="148673"/>
                      </a:cubicBezTo>
                      <a:cubicBezTo>
                        <a:pt x="10663" y="124575"/>
                        <a:pt x="-12102" y="74664"/>
                        <a:pt x="6472" y="37135"/>
                      </a:cubicBezTo>
                      <a:cubicBezTo>
                        <a:pt x="25141" y="-393"/>
                        <a:pt x="78100" y="-11252"/>
                        <a:pt x="124773" y="12751"/>
                      </a:cubicBezTo>
                      <a:close/>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099" name="Google Shape;13099;p213"/>
                <p:cNvSpPr/>
                <p:nvPr/>
              </p:nvSpPr>
              <p:spPr>
                <a:xfrm>
                  <a:off x="4807639" y="3936682"/>
                  <a:ext cx="75161" cy="48909"/>
                </a:xfrm>
                <a:custGeom>
                  <a:rect b="b" l="l" r="r" t="t"/>
                  <a:pathLst>
                    <a:path extrusionOk="0" h="48909" w="75161">
                      <a:moveTo>
                        <a:pt x="75161" y="36957"/>
                      </a:moveTo>
                      <a:cubicBezTo>
                        <a:pt x="68399" y="50292"/>
                        <a:pt x="46586" y="52864"/>
                        <a:pt x="26298" y="42672"/>
                      </a:cubicBezTo>
                      <a:cubicBezTo>
                        <a:pt x="6105" y="32385"/>
                        <a:pt x="-4753" y="13335"/>
                        <a:pt x="2009" y="0"/>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grpSp>
            <p:nvGrpSpPr>
              <p:cNvPr id="13100" name="Google Shape;13100;p213"/>
              <p:cNvGrpSpPr/>
              <p:nvPr/>
            </p:nvGrpSpPr>
            <p:grpSpPr>
              <a:xfrm>
                <a:off x="4350270" y="4196261"/>
                <a:ext cx="203313" cy="246510"/>
                <a:chOff x="4350270" y="4196261"/>
                <a:chExt cx="203313" cy="246510"/>
              </a:xfrm>
            </p:grpSpPr>
            <p:sp>
              <p:nvSpPr>
                <p:cNvPr id="13101" name="Google Shape;13101;p213"/>
                <p:cNvSpPr/>
                <p:nvPr/>
              </p:nvSpPr>
              <p:spPr>
                <a:xfrm rot="-5322992">
                  <a:off x="4330858" y="4220546"/>
                  <a:ext cx="242137" cy="197939"/>
                </a:xfrm>
                <a:custGeom>
                  <a:rect b="b" l="l" r="r" t="t"/>
                  <a:pathLst>
                    <a:path extrusionOk="0" h="197939" w="242137">
                      <a:moveTo>
                        <a:pt x="242138" y="98970"/>
                      </a:moveTo>
                      <a:cubicBezTo>
                        <a:pt x="242138" y="153629"/>
                        <a:pt x="187933" y="197940"/>
                        <a:pt x="121069" y="197940"/>
                      </a:cubicBezTo>
                      <a:cubicBezTo>
                        <a:pt x="54204" y="197940"/>
                        <a:pt x="0" y="153629"/>
                        <a:pt x="0" y="98970"/>
                      </a:cubicBezTo>
                      <a:cubicBezTo>
                        <a:pt x="0" y="44310"/>
                        <a:pt x="54204" y="0"/>
                        <a:pt x="121069" y="0"/>
                      </a:cubicBezTo>
                      <a:cubicBezTo>
                        <a:pt x="187933" y="0"/>
                        <a:pt x="242138" y="44310"/>
                        <a:pt x="242138" y="98970"/>
                      </a:cubicBezTo>
                      <a:close/>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102" name="Google Shape;13102;p213"/>
                <p:cNvSpPr/>
                <p:nvPr/>
              </p:nvSpPr>
              <p:spPr>
                <a:xfrm>
                  <a:off x="4420827" y="4264431"/>
                  <a:ext cx="50493" cy="115356"/>
                </a:xfrm>
                <a:custGeom>
                  <a:rect b="b" l="l" r="r" t="t"/>
                  <a:pathLst>
                    <a:path extrusionOk="0" h="115356" w="50493">
                      <a:moveTo>
                        <a:pt x="50493" y="110401"/>
                      </a:moveTo>
                      <a:cubicBezTo>
                        <a:pt x="46207" y="113545"/>
                        <a:pt x="41444" y="115354"/>
                        <a:pt x="36396" y="115354"/>
                      </a:cubicBezTo>
                      <a:cubicBezTo>
                        <a:pt x="16775" y="115640"/>
                        <a:pt x="582" y="90113"/>
                        <a:pt x="11" y="58204"/>
                      </a:cubicBezTo>
                      <a:cubicBezTo>
                        <a:pt x="-466" y="26391"/>
                        <a:pt x="14965" y="292"/>
                        <a:pt x="34586" y="7"/>
                      </a:cubicBezTo>
                      <a:cubicBezTo>
                        <a:pt x="38301" y="-89"/>
                        <a:pt x="41921" y="864"/>
                        <a:pt x="45350" y="2483"/>
                      </a:cubicBez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grpSp>
        <p:grpSp>
          <p:nvGrpSpPr>
            <p:cNvPr id="13103" name="Google Shape;13103;p213"/>
            <p:cNvGrpSpPr/>
            <p:nvPr/>
          </p:nvGrpSpPr>
          <p:grpSpPr>
            <a:xfrm>
              <a:off x="6894745" y="4032345"/>
              <a:ext cx="832961" cy="471487"/>
              <a:chOff x="5910738" y="3924776"/>
              <a:chExt cx="832961" cy="471487"/>
            </a:xfrm>
          </p:grpSpPr>
          <p:grpSp>
            <p:nvGrpSpPr>
              <p:cNvPr id="13104" name="Google Shape;13104;p213"/>
              <p:cNvGrpSpPr/>
              <p:nvPr/>
            </p:nvGrpSpPr>
            <p:grpSpPr>
              <a:xfrm>
                <a:off x="5910738" y="3924776"/>
                <a:ext cx="832961" cy="471487"/>
                <a:chOff x="5910738" y="3924776"/>
                <a:chExt cx="832961" cy="471487"/>
              </a:xfrm>
            </p:grpSpPr>
            <p:sp>
              <p:nvSpPr>
                <p:cNvPr id="13105" name="Google Shape;13105;p213"/>
                <p:cNvSpPr/>
                <p:nvPr/>
              </p:nvSpPr>
              <p:spPr>
                <a:xfrm>
                  <a:off x="5910738" y="4333398"/>
                  <a:ext cx="424338" cy="62865"/>
                </a:xfrm>
                <a:custGeom>
                  <a:rect b="b" l="l" r="r" t="t"/>
                  <a:pathLst>
                    <a:path extrusionOk="0" h="62865" w="424338">
                      <a:moveTo>
                        <a:pt x="424339" y="62865"/>
                      </a:moveTo>
                      <a:lnTo>
                        <a:pt x="257747" y="62865"/>
                      </a:lnTo>
                      <a:cubicBezTo>
                        <a:pt x="200854" y="62865"/>
                        <a:pt x="132488" y="62865"/>
                        <a:pt x="79367" y="26403"/>
                      </a:cubicBezTo>
                      <a:lnTo>
                        <a:pt x="45420" y="0"/>
                      </a:lnTo>
                      <a:lnTo>
                        <a:pt x="0" y="0"/>
                      </a:ln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106" name="Google Shape;13106;p213"/>
                <p:cNvSpPr/>
                <p:nvPr/>
              </p:nvSpPr>
              <p:spPr>
                <a:xfrm>
                  <a:off x="5910738" y="3924776"/>
                  <a:ext cx="550068" cy="235743"/>
                </a:xfrm>
                <a:custGeom>
                  <a:rect b="b" l="l" r="r" t="t"/>
                  <a:pathLst>
                    <a:path extrusionOk="0" h="235743" w="550068">
                      <a:moveTo>
                        <a:pt x="0" y="94298"/>
                      </a:moveTo>
                      <a:lnTo>
                        <a:pt x="103099" y="94298"/>
                      </a:lnTo>
                      <a:lnTo>
                        <a:pt x="178694" y="31433"/>
                      </a:lnTo>
                      <a:cubicBezTo>
                        <a:pt x="214684" y="10058"/>
                        <a:pt x="221599" y="0"/>
                        <a:pt x="315425" y="0"/>
                      </a:cubicBezTo>
                      <a:lnTo>
                        <a:pt x="534353" y="0"/>
                      </a:lnTo>
                      <a:cubicBezTo>
                        <a:pt x="542997" y="0"/>
                        <a:pt x="550069" y="7072"/>
                        <a:pt x="550069" y="15716"/>
                      </a:cubicBezTo>
                      <a:lnTo>
                        <a:pt x="550069" y="15716"/>
                      </a:lnTo>
                      <a:cubicBezTo>
                        <a:pt x="550069" y="59093"/>
                        <a:pt x="514864" y="94298"/>
                        <a:pt x="471488" y="94298"/>
                      </a:cubicBezTo>
                      <a:lnTo>
                        <a:pt x="314325" y="94298"/>
                      </a:lnTo>
                      <a:lnTo>
                        <a:pt x="314325" y="110014"/>
                      </a:lnTo>
                      <a:cubicBezTo>
                        <a:pt x="314325" y="179480"/>
                        <a:pt x="258061" y="235744"/>
                        <a:pt x="188595" y="235744"/>
                      </a:cubicBezTo>
                      <a:lnTo>
                        <a:pt x="141446" y="235744"/>
                      </a:ln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107" name="Google Shape;13107;p213"/>
                <p:cNvSpPr/>
                <p:nvPr/>
              </p:nvSpPr>
              <p:spPr>
                <a:xfrm>
                  <a:off x="6287928" y="4301966"/>
                  <a:ext cx="204311" cy="94297"/>
                </a:xfrm>
                <a:custGeom>
                  <a:rect b="b" l="l" r="r" t="t"/>
                  <a:pathLst>
                    <a:path extrusionOk="0" h="94297" w="204311">
                      <a:moveTo>
                        <a:pt x="157163" y="94298"/>
                      </a:moveTo>
                      <a:lnTo>
                        <a:pt x="47149" y="94298"/>
                      </a:lnTo>
                      <a:cubicBezTo>
                        <a:pt x="21060" y="94298"/>
                        <a:pt x="0" y="73238"/>
                        <a:pt x="0" y="47149"/>
                      </a:cubicBezTo>
                      <a:lnTo>
                        <a:pt x="0" y="47149"/>
                      </a:lnTo>
                      <a:cubicBezTo>
                        <a:pt x="0" y="21060"/>
                        <a:pt x="21060" y="0"/>
                        <a:pt x="47149" y="0"/>
                      </a:cubicBezTo>
                      <a:lnTo>
                        <a:pt x="157163" y="0"/>
                      </a:lnTo>
                      <a:cubicBezTo>
                        <a:pt x="183252" y="0"/>
                        <a:pt x="204311" y="21060"/>
                        <a:pt x="204311" y="47149"/>
                      </a:cubicBezTo>
                      <a:lnTo>
                        <a:pt x="204311" y="47149"/>
                      </a:lnTo>
                      <a:cubicBezTo>
                        <a:pt x="204311" y="73238"/>
                        <a:pt x="183252" y="94298"/>
                        <a:pt x="157163" y="94298"/>
                      </a:cubicBezTo>
                      <a:close/>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108" name="Google Shape;13108;p213"/>
                <p:cNvSpPr/>
                <p:nvPr/>
              </p:nvSpPr>
              <p:spPr>
                <a:xfrm>
                  <a:off x="6287928" y="4113371"/>
                  <a:ext cx="251460" cy="94297"/>
                </a:xfrm>
                <a:custGeom>
                  <a:rect b="b" l="l" r="r" t="t"/>
                  <a:pathLst>
                    <a:path extrusionOk="0" h="94297" w="251460">
                      <a:moveTo>
                        <a:pt x="204311" y="94298"/>
                      </a:moveTo>
                      <a:lnTo>
                        <a:pt x="47149" y="94298"/>
                      </a:lnTo>
                      <a:cubicBezTo>
                        <a:pt x="21060" y="94298"/>
                        <a:pt x="0" y="73238"/>
                        <a:pt x="0" y="47149"/>
                      </a:cubicBezTo>
                      <a:lnTo>
                        <a:pt x="0" y="47149"/>
                      </a:lnTo>
                      <a:cubicBezTo>
                        <a:pt x="0" y="21060"/>
                        <a:pt x="21060" y="0"/>
                        <a:pt x="47149" y="0"/>
                      </a:cubicBezTo>
                      <a:lnTo>
                        <a:pt x="204311" y="0"/>
                      </a:lnTo>
                      <a:cubicBezTo>
                        <a:pt x="230400" y="0"/>
                        <a:pt x="251460" y="21060"/>
                        <a:pt x="251460" y="47149"/>
                      </a:cubicBezTo>
                      <a:lnTo>
                        <a:pt x="251460" y="47149"/>
                      </a:lnTo>
                      <a:cubicBezTo>
                        <a:pt x="251460" y="73238"/>
                        <a:pt x="230400" y="94298"/>
                        <a:pt x="204311" y="94298"/>
                      </a:cubicBezTo>
                      <a:close/>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109" name="Google Shape;13109;p213"/>
                <p:cNvSpPr/>
                <p:nvPr/>
              </p:nvSpPr>
              <p:spPr>
                <a:xfrm>
                  <a:off x="6287928" y="4207668"/>
                  <a:ext cx="235743" cy="94297"/>
                </a:xfrm>
                <a:custGeom>
                  <a:rect b="b" l="l" r="r" t="t"/>
                  <a:pathLst>
                    <a:path extrusionOk="0" h="94297" w="235743">
                      <a:moveTo>
                        <a:pt x="188595" y="94298"/>
                      </a:moveTo>
                      <a:lnTo>
                        <a:pt x="47149" y="94298"/>
                      </a:lnTo>
                      <a:cubicBezTo>
                        <a:pt x="21060" y="94298"/>
                        <a:pt x="0" y="73238"/>
                        <a:pt x="0" y="47149"/>
                      </a:cubicBezTo>
                      <a:lnTo>
                        <a:pt x="0" y="47149"/>
                      </a:lnTo>
                      <a:cubicBezTo>
                        <a:pt x="0" y="21060"/>
                        <a:pt x="21060" y="0"/>
                        <a:pt x="47149" y="0"/>
                      </a:cubicBezTo>
                      <a:lnTo>
                        <a:pt x="188595" y="0"/>
                      </a:lnTo>
                      <a:cubicBezTo>
                        <a:pt x="214684" y="0"/>
                        <a:pt x="235744" y="21060"/>
                        <a:pt x="235744" y="47149"/>
                      </a:cubicBezTo>
                      <a:lnTo>
                        <a:pt x="235744" y="47149"/>
                      </a:lnTo>
                      <a:cubicBezTo>
                        <a:pt x="235744" y="73238"/>
                        <a:pt x="214684" y="94298"/>
                        <a:pt x="188595" y="94298"/>
                      </a:cubicBezTo>
                      <a:close/>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110" name="Google Shape;13110;p213"/>
                <p:cNvSpPr/>
                <p:nvPr/>
              </p:nvSpPr>
              <p:spPr>
                <a:xfrm>
                  <a:off x="6335077" y="4113371"/>
                  <a:ext cx="267176" cy="15716"/>
                </a:xfrm>
                <a:custGeom>
                  <a:rect b="b" l="l" r="r" t="t"/>
                  <a:pathLst>
                    <a:path extrusionOk="0" h="15716" w="267176">
                      <a:moveTo>
                        <a:pt x="267176" y="0"/>
                      </a:moveTo>
                      <a:lnTo>
                        <a:pt x="0" y="0"/>
                      </a:ln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sp>
              <p:nvSpPr>
                <p:cNvPr id="13111" name="Google Shape;13111;p213"/>
                <p:cNvSpPr/>
                <p:nvPr/>
              </p:nvSpPr>
              <p:spPr>
                <a:xfrm>
                  <a:off x="6272212" y="4019073"/>
                  <a:ext cx="471487" cy="47148"/>
                </a:xfrm>
                <a:custGeom>
                  <a:rect b="b" l="l" r="r" t="t"/>
                  <a:pathLst>
                    <a:path extrusionOk="0" h="47148" w="471487">
                      <a:moveTo>
                        <a:pt x="0" y="0"/>
                      </a:moveTo>
                      <a:lnTo>
                        <a:pt x="424339" y="0"/>
                      </a:lnTo>
                      <a:cubicBezTo>
                        <a:pt x="450428" y="0"/>
                        <a:pt x="471488" y="21060"/>
                        <a:pt x="471488" y="47149"/>
                      </a:cubicBezTo>
                      <a:lnTo>
                        <a:pt x="471488" y="47149"/>
                      </a:lnTo>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sp>
            <p:nvSpPr>
              <p:cNvPr id="13112" name="Google Shape;13112;p213"/>
              <p:cNvSpPr/>
              <p:nvPr/>
            </p:nvSpPr>
            <p:spPr>
              <a:xfrm>
                <a:off x="6633685" y="4113371"/>
                <a:ext cx="94297" cy="157162"/>
              </a:xfrm>
              <a:custGeom>
                <a:rect b="b" l="l" r="r" t="t"/>
                <a:pathLst>
                  <a:path extrusionOk="0" h="157162" w="94297">
                    <a:moveTo>
                      <a:pt x="94298" y="110014"/>
                    </a:moveTo>
                    <a:cubicBezTo>
                      <a:pt x="94298" y="136103"/>
                      <a:pt x="73238" y="157163"/>
                      <a:pt x="47149" y="157163"/>
                    </a:cubicBezTo>
                    <a:cubicBezTo>
                      <a:pt x="21060" y="157163"/>
                      <a:pt x="0" y="136103"/>
                      <a:pt x="0" y="110014"/>
                    </a:cubicBezTo>
                    <a:cubicBezTo>
                      <a:pt x="0" y="83925"/>
                      <a:pt x="47149" y="0"/>
                      <a:pt x="47149" y="0"/>
                    </a:cubicBezTo>
                    <a:cubicBezTo>
                      <a:pt x="47149" y="0"/>
                      <a:pt x="94298" y="83925"/>
                      <a:pt x="94298" y="110014"/>
                    </a:cubicBezTo>
                    <a:close/>
                  </a:path>
                </a:pathLst>
              </a:custGeom>
              <a:noFill/>
              <a:ln cap="rnd" cmpd="sng" w="19050">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sz="1600" u="none" cap="none" strike="noStrike">
                  <a:solidFill>
                    <a:schemeClr val="dk2"/>
                  </a:solidFill>
                  <a:latin typeface="Lustria"/>
                  <a:ea typeface="Lustria"/>
                  <a:cs typeface="Lustria"/>
                  <a:sym typeface="Lustria"/>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043"/>
                                        </p:tgtEl>
                                        <p:attrNameLst>
                                          <p:attrName>style.visibility</p:attrName>
                                        </p:attrNameLst>
                                      </p:cBhvr>
                                      <p:to>
                                        <p:strVal val="visible"/>
                                      </p:to>
                                    </p:set>
                                    <p:animEffect filter="fade" transition="in">
                                      <p:cBhvr>
                                        <p:cTn dur="500"/>
                                        <p:tgtEl>
                                          <p:spTgt spid="13043"/>
                                        </p:tgtEl>
                                      </p:cBhvr>
                                    </p:animEffect>
                                  </p:childTnLst>
                                </p:cTn>
                              </p:par>
                              <p:par>
                                <p:cTn fill="hold" nodeType="withEffect" presetClass="entr" presetID="2" presetSubtype="8">
                                  <p:stCondLst>
                                    <p:cond delay="250"/>
                                  </p:stCondLst>
                                  <p:childTnLst>
                                    <p:set>
                                      <p:cBhvr>
                                        <p:cTn dur="1" fill="hold">
                                          <p:stCondLst>
                                            <p:cond delay="0"/>
                                          </p:stCondLst>
                                        </p:cTn>
                                        <p:tgtEl>
                                          <p:spTgt spid="13050"/>
                                        </p:tgtEl>
                                        <p:attrNameLst>
                                          <p:attrName>style.visibility</p:attrName>
                                        </p:attrNameLst>
                                      </p:cBhvr>
                                      <p:to>
                                        <p:strVal val="visible"/>
                                      </p:to>
                                    </p:set>
                                    <p:anim calcmode="lin" valueType="num">
                                      <p:cBhvr additive="base">
                                        <p:cTn dur="500"/>
                                        <p:tgtEl>
                                          <p:spTgt spid="13050"/>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051"/>
                                        </p:tgtEl>
                                        <p:attrNameLst>
                                          <p:attrName>style.visibility</p:attrName>
                                        </p:attrNameLst>
                                      </p:cBhvr>
                                      <p:to>
                                        <p:strVal val="visible"/>
                                      </p:to>
                                    </p:set>
                                    <p:animEffect filter="fade" transition="in">
                                      <p:cBhvr>
                                        <p:cTn dur="500"/>
                                        <p:tgtEl>
                                          <p:spTgt spid="13051"/>
                                        </p:tgtEl>
                                      </p:cBhvr>
                                    </p:animEffect>
                                  </p:childTnLst>
                                </p:cTn>
                              </p:par>
                              <p:par>
                                <p:cTn fill="hold" nodeType="withEffect" presetClass="entr" presetID="23" presetSubtype="16">
                                  <p:stCondLst>
                                    <p:cond delay="500"/>
                                  </p:stCondLst>
                                  <p:childTnLst>
                                    <p:set>
                                      <p:cBhvr>
                                        <p:cTn dur="1" fill="hold">
                                          <p:stCondLst>
                                            <p:cond delay="0"/>
                                          </p:stCondLst>
                                        </p:cTn>
                                        <p:tgtEl>
                                          <p:spTgt spid="13044"/>
                                        </p:tgtEl>
                                        <p:attrNameLst>
                                          <p:attrName>style.visibility</p:attrName>
                                        </p:attrNameLst>
                                      </p:cBhvr>
                                      <p:to>
                                        <p:strVal val="visible"/>
                                      </p:to>
                                    </p:set>
                                    <p:anim calcmode="lin" valueType="num">
                                      <p:cBhvr additive="base">
                                        <p:cTn dur="500"/>
                                        <p:tgtEl>
                                          <p:spTgt spid="13044"/>
                                        </p:tgtEl>
                                        <p:attrNameLst>
                                          <p:attrName>ppt_w</p:attrName>
                                        </p:attrNameLst>
                                      </p:cBhvr>
                                      <p:tavLst>
                                        <p:tav fmla="" tm="0">
                                          <p:val>
                                            <p:strVal val="0"/>
                                          </p:val>
                                        </p:tav>
                                        <p:tav fmla="" tm="100000">
                                          <p:val>
                                            <p:strVal val="#ppt_w"/>
                                          </p:val>
                                        </p:tav>
                                      </p:tavLst>
                                    </p:anim>
                                    <p:anim calcmode="lin" valueType="num">
                                      <p:cBhvr additive="base">
                                        <p:cTn dur="500"/>
                                        <p:tgtEl>
                                          <p:spTgt spid="1304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045"/>
                                        </p:tgtEl>
                                        <p:attrNameLst>
                                          <p:attrName>style.visibility</p:attrName>
                                        </p:attrNameLst>
                                      </p:cBhvr>
                                      <p:to>
                                        <p:strVal val="visible"/>
                                      </p:to>
                                    </p:set>
                                    <p:anim calcmode="lin" valueType="num">
                                      <p:cBhvr additive="base">
                                        <p:cTn dur="500"/>
                                        <p:tgtEl>
                                          <p:spTgt spid="13045"/>
                                        </p:tgtEl>
                                        <p:attrNameLst>
                                          <p:attrName>ppt_w</p:attrName>
                                        </p:attrNameLst>
                                      </p:cBhvr>
                                      <p:tavLst>
                                        <p:tav fmla="" tm="0">
                                          <p:val>
                                            <p:strVal val="0"/>
                                          </p:val>
                                        </p:tav>
                                        <p:tav fmla="" tm="100000">
                                          <p:val>
                                            <p:strVal val="#ppt_w"/>
                                          </p:val>
                                        </p:tav>
                                      </p:tavLst>
                                    </p:anim>
                                    <p:anim calcmode="lin" valueType="num">
                                      <p:cBhvr additive="base">
                                        <p:cTn dur="500"/>
                                        <p:tgtEl>
                                          <p:spTgt spid="1304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046"/>
                                        </p:tgtEl>
                                        <p:attrNameLst>
                                          <p:attrName>style.visibility</p:attrName>
                                        </p:attrNameLst>
                                      </p:cBhvr>
                                      <p:to>
                                        <p:strVal val="visible"/>
                                      </p:to>
                                    </p:set>
                                    <p:anim calcmode="lin" valueType="num">
                                      <p:cBhvr additive="base">
                                        <p:cTn dur="500"/>
                                        <p:tgtEl>
                                          <p:spTgt spid="13046"/>
                                        </p:tgtEl>
                                        <p:attrNameLst>
                                          <p:attrName>ppt_w</p:attrName>
                                        </p:attrNameLst>
                                      </p:cBhvr>
                                      <p:tavLst>
                                        <p:tav fmla="" tm="0">
                                          <p:val>
                                            <p:strVal val="0"/>
                                          </p:val>
                                        </p:tav>
                                        <p:tav fmla="" tm="100000">
                                          <p:val>
                                            <p:strVal val="#ppt_w"/>
                                          </p:val>
                                        </p:tav>
                                      </p:tavLst>
                                    </p:anim>
                                    <p:anim calcmode="lin" valueType="num">
                                      <p:cBhvr additive="base">
                                        <p:cTn dur="500"/>
                                        <p:tgtEl>
                                          <p:spTgt spid="1304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047"/>
                                        </p:tgtEl>
                                        <p:attrNameLst>
                                          <p:attrName>style.visibility</p:attrName>
                                        </p:attrNameLst>
                                      </p:cBhvr>
                                      <p:to>
                                        <p:strVal val="visible"/>
                                      </p:to>
                                    </p:set>
                                    <p:anim calcmode="lin" valueType="num">
                                      <p:cBhvr additive="base">
                                        <p:cTn dur="500"/>
                                        <p:tgtEl>
                                          <p:spTgt spid="13047"/>
                                        </p:tgtEl>
                                        <p:attrNameLst>
                                          <p:attrName>ppt_w</p:attrName>
                                        </p:attrNameLst>
                                      </p:cBhvr>
                                      <p:tavLst>
                                        <p:tav fmla="" tm="0">
                                          <p:val>
                                            <p:strVal val="0"/>
                                          </p:val>
                                        </p:tav>
                                        <p:tav fmla="" tm="100000">
                                          <p:val>
                                            <p:strVal val="#ppt_w"/>
                                          </p:val>
                                        </p:tav>
                                      </p:tavLst>
                                    </p:anim>
                                    <p:anim calcmode="lin" valueType="num">
                                      <p:cBhvr additive="base">
                                        <p:cTn dur="500"/>
                                        <p:tgtEl>
                                          <p:spTgt spid="13047"/>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750"/>
                                  </p:stCondLst>
                                  <p:childTnLst>
                                    <p:set>
                                      <p:cBhvr>
                                        <p:cTn dur="1" fill="hold">
                                          <p:stCondLst>
                                            <p:cond delay="0"/>
                                          </p:stCondLst>
                                        </p:cTn>
                                        <p:tgtEl>
                                          <p:spTgt spid="13052"/>
                                        </p:tgtEl>
                                        <p:attrNameLst>
                                          <p:attrName>style.visibility</p:attrName>
                                        </p:attrNameLst>
                                      </p:cBhvr>
                                      <p:to>
                                        <p:strVal val="visible"/>
                                      </p:to>
                                    </p:set>
                                    <p:animEffect filter="fade" transition="in">
                                      <p:cBhvr>
                                        <p:cTn dur="500"/>
                                        <p:tgtEl>
                                          <p:spTgt spid="130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17" name="Shape 13117"/>
        <p:cNvGrpSpPr/>
        <p:nvPr/>
      </p:nvGrpSpPr>
      <p:grpSpPr>
        <a:xfrm>
          <a:off x="0" y="0"/>
          <a:ext cx="0" cy="0"/>
          <a:chOff x="0" y="0"/>
          <a:chExt cx="0" cy="0"/>
        </a:xfrm>
      </p:grpSpPr>
      <p:sp>
        <p:nvSpPr>
          <p:cNvPr id="13118" name="Google Shape;13118;p214"/>
          <p:cNvSpPr/>
          <p:nvPr/>
        </p:nvSpPr>
        <p:spPr>
          <a:xfrm flipH="1">
            <a:off x="626943" y="1491973"/>
            <a:ext cx="10938113"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119" name="Google Shape;13119;p214"/>
          <p:cNvSpPr txBox="1"/>
          <p:nvPr/>
        </p:nvSpPr>
        <p:spPr>
          <a:xfrm>
            <a:off x="296269" y="385036"/>
            <a:ext cx="4419351"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Pacientes pediátricos</a:t>
            </a:r>
            <a:endParaRPr b="1" baseline="30000" sz="3600">
              <a:solidFill>
                <a:schemeClr val="accent1"/>
              </a:solidFill>
              <a:latin typeface="Lustria"/>
              <a:ea typeface="Lustria"/>
              <a:cs typeface="Lustria"/>
              <a:sym typeface="Lustria"/>
            </a:endParaRPr>
          </a:p>
        </p:txBody>
      </p:sp>
      <p:sp>
        <p:nvSpPr>
          <p:cNvPr id="13120" name="Google Shape;13120;p214"/>
          <p:cNvSpPr txBox="1"/>
          <p:nvPr/>
        </p:nvSpPr>
        <p:spPr>
          <a:xfrm>
            <a:off x="296269" y="792070"/>
            <a:ext cx="1576072"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com HPN</a:t>
            </a:r>
            <a:endParaRPr baseline="30000" sz="2800">
              <a:solidFill>
                <a:srgbClr val="003865"/>
              </a:solidFill>
              <a:latin typeface="Calibri"/>
              <a:ea typeface="Calibri"/>
              <a:cs typeface="Calibri"/>
              <a:sym typeface="Calibri"/>
            </a:endParaRPr>
          </a:p>
        </p:txBody>
      </p:sp>
      <p:sp>
        <p:nvSpPr>
          <p:cNvPr id="13121" name="Google Shape;13121;p21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Ware RE, et al. N Engl J Med 1991;325:991–996; 2. Naithani R, et al. Indian J Pediatr 2008;75:575–578; 3. Curran KJ, et al. Pediatr Blood Cancer 2012;59:525–529; 4. van den Heuvel-Eibrink MM, et al. Br J Haematol 2005;128:571–577; 5. Urbano-Ispizua A, et al. Blood 2011;118:2102; 6. Timeus F, et al. PLoS ONE 2014;9(7):e101948; 7. Urbano-Ispizua A, et al. Haematologica 2017;102:e76-e79; 8. Sreedharanunni S, et al. Pediatr Blood Cancer 2016;63:93-97; 9. Narita A, et al. Blood 2016;128:1499; 10. Timeus F, et al. Curr Drug Targets 2016;17:1–5 [Epub antes da versão impressa]; 11. eculizumabe (eculizumabe). Bula  aprovada  pela  ANVISA  disponível  em https://alexion.com/worldwide/Brazil 12. Peffault de Latour R. Hematology Am Soc Hematol Educ Program. 2016;2016(1):90-98.</a:t>
            </a:r>
            <a:endParaRPr/>
          </a:p>
        </p:txBody>
      </p:sp>
      <p:pic>
        <p:nvPicPr>
          <p:cNvPr descr="Mulher com a mão no queixo&#10;&#10;Descrição gerada automaticamente com confiança baixa" id="13122" name="Google Shape;13122;p214"/>
          <p:cNvPicPr preferRelativeResize="0"/>
          <p:nvPr/>
        </p:nvPicPr>
        <p:blipFill rotWithShape="1">
          <a:blip r:embed="rId3">
            <a:alphaModFix/>
          </a:blip>
          <a:srcRect b="0" l="0" r="0" t="0"/>
          <a:stretch/>
        </p:blipFill>
        <p:spPr>
          <a:xfrm>
            <a:off x="3268781" y="1655283"/>
            <a:ext cx="3164935" cy="424085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3123" name="Google Shape;13123;p214"/>
          <p:cNvSpPr/>
          <p:nvPr/>
        </p:nvSpPr>
        <p:spPr>
          <a:xfrm>
            <a:off x="-393700" y="1886696"/>
            <a:ext cx="3937000" cy="2665079"/>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124" name="Google Shape;13124;p214"/>
          <p:cNvSpPr txBox="1"/>
          <p:nvPr/>
        </p:nvSpPr>
        <p:spPr>
          <a:xfrm>
            <a:off x="185818" y="2342584"/>
            <a:ext cx="3082963" cy="1872500"/>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chemeClr val="lt1"/>
              </a:buClr>
              <a:buSzPts val="2400"/>
              <a:buFont typeface="Calibri"/>
              <a:buNone/>
            </a:pPr>
            <a:r>
              <a:rPr b="1" i="0" lang="pt-BR" sz="2400" u="none" cap="none" strike="noStrike">
                <a:solidFill>
                  <a:schemeClr val="lt1"/>
                </a:solidFill>
                <a:latin typeface="Calibri"/>
                <a:ea typeface="Calibri"/>
                <a:cs typeface="Calibri"/>
                <a:sym typeface="Calibri"/>
              </a:rPr>
              <a:t>A HPN é rara em crianças</a:t>
            </a:r>
            <a:r>
              <a:rPr b="0" i="0" lang="pt-BR" sz="2400" u="none" cap="none" strike="noStrike">
                <a:solidFill>
                  <a:schemeClr val="lt1"/>
                </a:solidFill>
                <a:latin typeface="Calibri"/>
                <a:ea typeface="Calibri"/>
                <a:cs typeface="Calibri"/>
                <a:sym typeface="Calibri"/>
              </a:rPr>
              <a:t>, mas, pode se manifestar em qualquer idade, especialmente</a:t>
            </a:r>
            <a:br>
              <a:rPr b="0" i="0" lang="pt-BR" sz="2400" u="none" cap="none" strike="noStrike">
                <a:solidFill>
                  <a:schemeClr val="lt1"/>
                </a:solidFill>
                <a:latin typeface="Calibri"/>
                <a:ea typeface="Calibri"/>
                <a:cs typeface="Calibri"/>
                <a:sym typeface="Calibri"/>
              </a:rPr>
            </a:br>
            <a:r>
              <a:rPr b="0" i="0" lang="pt-BR" sz="2400" u="none" cap="none" strike="noStrike">
                <a:solidFill>
                  <a:schemeClr val="lt1"/>
                </a:solidFill>
                <a:latin typeface="Calibri"/>
                <a:ea typeface="Calibri"/>
                <a:cs typeface="Calibri"/>
                <a:sym typeface="Calibri"/>
              </a:rPr>
              <a:t>na adolescência</a:t>
            </a:r>
            <a:r>
              <a:rPr b="0" baseline="30000" i="0" lang="pt-BR" sz="2400" u="none" cap="none" strike="noStrike">
                <a:solidFill>
                  <a:schemeClr val="lt1"/>
                </a:solidFill>
                <a:latin typeface="Calibri"/>
                <a:ea typeface="Calibri"/>
                <a:cs typeface="Calibri"/>
                <a:sym typeface="Calibri"/>
              </a:rPr>
              <a:t>1-6</a:t>
            </a:r>
            <a:endParaRPr/>
          </a:p>
        </p:txBody>
      </p:sp>
      <p:grpSp>
        <p:nvGrpSpPr>
          <p:cNvPr id="13125" name="Google Shape;13125;p214"/>
          <p:cNvGrpSpPr/>
          <p:nvPr/>
        </p:nvGrpSpPr>
        <p:grpSpPr>
          <a:xfrm>
            <a:off x="6641946" y="2072021"/>
            <a:ext cx="4582830" cy="2908300"/>
            <a:chOff x="6605870" y="2119481"/>
            <a:chExt cx="4582830" cy="2908300"/>
          </a:xfrm>
        </p:grpSpPr>
        <p:cxnSp>
          <p:nvCxnSpPr>
            <p:cNvPr id="13126" name="Google Shape;13126;p214"/>
            <p:cNvCxnSpPr/>
            <p:nvPr/>
          </p:nvCxnSpPr>
          <p:spPr>
            <a:xfrm>
              <a:off x="6605870" y="2119481"/>
              <a:ext cx="4582830" cy="0"/>
            </a:xfrm>
            <a:prstGeom prst="straightConnector1">
              <a:avLst/>
            </a:prstGeom>
            <a:noFill/>
            <a:ln cap="flat" cmpd="sng" w="12700">
              <a:solidFill>
                <a:srgbClr val="D8D8D8"/>
              </a:solidFill>
              <a:prstDash val="solid"/>
              <a:miter lim="800000"/>
              <a:headEnd len="sm" w="sm" type="none"/>
              <a:tailEnd len="sm" w="sm" type="none"/>
            </a:ln>
          </p:spPr>
        </p:cxnSp>
        <p:cxnSp>
          <p:nvCxnSpPr>
            <p:cNvPr id="13127" name="Google Shape;13127;p214"/>
            <p:cNvCxnSpPr/>
            <p:nvPr/>
          </p:nvCxnSpPr>
          <p:spPr>
            <a:xfrm>
              <a:off x="6605870" y="2894181"/>
              <a:ext cx="4582830" cy="0"/>
            </a:xfrm>
            <a:prstGeom prst="straightConnector1">
              <a:avLst/>
            </a:prstGeom>
            <a:noFill/>
            <a:ln cap="flat" cmpd="sng" w="12700">
              <a:solidFill>
                <a:srgbClr val="D8D8D8"/>
              </a:solidFill>
              <a:prstDash val="solid"/>
              <a:miter lim="800000"/>
              <a:headEnd len="sm" w="sm" type="none"/>
              <a:tailEnd len="sm" w="sm" type="none"/>
            </a:ln>
          </p:spPr>
        </p:cxnSp>
        <p:cxnSp>
          <p:nvCxnSpPr>
            <p:cNvPr id="13128" name="Google Shape;13128;p214"/>
            <p:cNvCxnSpPr/>
            <p:nvPr/>
          </p:nvCxnSpPr>
          <p:spPr>
            <a:xfrm>
              <a:off x="6605870" y="3592681"/>
              <a:ext cx="4582830" cy="0"/>
            </a:xfrm>
            <a:prstGeom prst="straightConnector1">
              <a:avLst/>
            </a:prstGeom>
            <a:noFill/>
            <a:ln cap="flat" cmpd="sng" w="12700">
              <a:solidFill>
                <a:srgbClr val="D8D8D8"/>
              </a:solidFill>
              <a:prstDash val="solid"/>
              <a:miter lim="800000"/>
              <a:headEnd len="sm" w="sm" type="none"/>
              <a:tailEnd len="sm" w="sm" type="none"/>
            </a:ln>
          </p:spPr>
        </p:cxnSp>
        <p:cxnSp>
          <p:nvCxnSpPr>
            <p:cNvPr id="13129" name="Google Shape;13129;p214"/>
            <p:cNvCxnSpPr/>
            <p:nvPr/>
          </p:nvCxnSpPr>
          <p:spPr>
            <a:xfrm>
              <a:off x="6605870" y="4303881"/>
              <a:ext cx="4582830" cy="0"/>
            </a:xfrm>
            <a:prstGeom prst="straightConnector1">
              <a:avLst/>
            </a:prstGeom>
            <a:noFill/>
            <a:ln cap="flat" cmpd="sng" w="12700">
              <a:solidFill>
                <a:srgbClr val="D8D8D8"/>
              </a:solidFill>
              <a:prstDash val="solid"/>
              <a:miter lim="800000"/>
              <a:headEnd len="sm" w="sm" type="none"/>
              <a:tailEnd len="sm" w="sm" type="none"/>
            </a:ln>
          </p:spPr>
        </p:cxnSp>
        <p:cxnSp>
          <p:nvCxnSpPr>
            <p:cNvPr id="13130" name="Google Shape;13130;p214"/>
            <p:cNvCxnSpPr/>
            <p:nvPr/>
          </p:nvCxnSpPr>
          <p:spPr>
            <a:xfrm>
              <a:off x="6605870" y="5027781"/>
              <a:ext cx="4582830" cy="0"/>
            </a:xfrm>
            <a:prstGeom prst="straightConnector1">
              <a:avLst/>
            </a:prstGeom>
            <a:noFill/>
            <a:ln cap="flat" cmpd="sng" w="12700">
              <a:solidFill>
                <a:srgbClr val="D8D8D8"/>
              </a:solidFill>
              <a:prstDash val="solid"/>
              <a:miter lim="800000"/>
              <a:headEnd len="sm" w="sm" type="none"/>
              <a:tailEnd len="sm" w="sm" type="none"/>
            </a:ln>
          </p:spPr>
        </p:cxnSp>
      </p:grpSp>
      <p:sp>
        <p:nvSpPr>
          <p:cNvPr id="13131" name="Google Shape;13131;p214"/>
          <p:cNvSpPr txBox="1"/>
          <p:nvPr/>
        </p:nvSpPr>
        <p:spPr>
          <a:xfrm>
            <a:off x="6641946" y="1694990"/>
            <a:ext cx="4714879" cy="420115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Clones menores </a:t>
            </a:r>
            <a:endParaRPr/>
          </a:p>
          <a:p>
            <a:pPr indent="0" lvl="0" marL="0" marR="0" rtl="0" algn="l">
              <a:spcBef>
                <a:spcPts val="180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Falência medular </a:t>
            </a:r>
            <a:r>
              <a:rPr b="0" i="0" lang="pt-BR" sz="1600" u="none" cap="none" strike="noStrike">
                <a:solidFill>
                  <a:srgbClr val="312417"/>
                </a:solidFill>
                <a:latin typeface="Calibri"/>
                <a:ea typeface="Calibri"/>
                <a:cs typeface="Calibri"/>
                <a:sym typeface="Calibri"/>
              </a:rPr>
              <a:t>(manifestada como citopenia grave </a:t>
            </a:r>
            <a:br>
              <a:rPr b="0" i="0" lang="pt-BR" sz="1600" u="none" cap="none" strike="noStrike">
                <a:solidFill>
                  <a:srgbClr val="312417"/>
                </a:solidFill>
                <a:latin typeface="Calibri"/>
                <a:ea typeface="Calibri"/>
                <a:cs typeface="Calibri"/>
                <a:sym typeface="Calibri"/>
              </a:rPr>
            </a:br>
            <a:r>
              <a:rPr b="0" i="0" lang="pt-BR" sz="1600" u="none" cap="none" strike="noStrike">
                <a:solidFill>
                  <a:srgbClr val="312417"/>
                </a:solidFill>
                <a:latin typeface="Calibri"/>
                <a:ea typeface="Calibri"/>
                <a:cs typeface="Calibri"/>
                <a:sym typeface="Calibri"/>
              </a:rPr>
              <a:t>ou histórico de anemia aplástica ou hipoplásica)</a:t>
            </a:r>
            <a:r>
              <a:rPr b="0" baseline="30000" i="0" lang="pt-BR" sz="1600" u="none" cap="none" strike="noStrike">
                <a:solidFill>
                  <a:srgbClr val="312417"/>
                </a:solidFill>
                <a:latin typeface="Calibri"/>
                <a:ea typeface="Calibri"/>
                <a:cs typeface="Calibri"/>
                <a:sym typeface="Calibri"/>
              </a:rPr>
              <a:t>1-4,7,8</a:t>
            </a:r>
            <a:r>
              <a:rPr b="0" i="0" lang="pt-BR" sz="1600" u="none" cap="none" strike="noStrike">
                <a:solidFill>
                  <a:srgbClr val="312417"/>
                </a:solidFill>
                <a:latin typeface="Calibri"/>
                <a:ea typeface="Calibri"/>
                <a:cs typeface="Calibri"/>
                <a:sym typeface="Calibri"/>
              </a:rPr>
              <a:t> </a:t>
            </a:r>
            <a:endParaRPr/>
          </a:p>
          <a:p>
            <a:pPr indent="0" lvl="0" marL="0" marR="0" rtl="0" algn="l">
              <a:spcBef>
                <a:spcPts val="1800"/>
              </a:spcBef>
              <a:spcAft>
                <a:spcPts val="0"/>
              </a:spcAft>
              <a:buClr>
                <a:srgbClr val="312417"/>
              </a:buClr>
              <a:buSzPts val="1600"/>
              <a:buFont typeface="Calibri"/>
              <a:buNone/>
            </a:pPr>
            <a:r>
              <a:rPr b="0" i="0" lang="pt-BR" sz="1600" u="none" cap="none" strike="noStrike">
                <a:solidFill>
                  <a:srgbClr val="312417"/>
                </a:solidFill>
                <a:latin typeface="Calibri"/>
                <a:ea typeface="Calibri"/>
                <a:cs typeface="Calibri"/>
                <a:sym typeface="Calibri"/>
              </a:rPr>
              <a:t>Crianças com AA </a:t>
            </a:r>
            <a:r>
              <a:rPr b="1" i="0" lang="pt-BR" sz="1600" u="none" cap="none" strike="noStrike">
                <a:solidFill>
                  <a:schemeClr val="dk2"/>
                </a:solidFill>
                <a:latin typeface="Calibri"/>
                <a:ea typeface="Calibri"/>
                <a:cs typeface="Calibri"/>
                <a:sym typeface="Calibri"/>
              </a:rPr>
              <a:t>desenvolvem HPN </a:t>
            </a:r>
            <a:r>
              <a:rPr b="0" i="0" lang="pt-BR" sz="1600" u="none" cap="none" strike="noStrike">
                <a:solidFill>
                  <a:srgbClr val="312417"/>
                </a:solidFill>
                <a:latin typeface="Calibri"/>
                <a:ea typeface="Calibri"/>
                <a:cs typeface="Calibri"/>
                <a:sym typeface="Calibri"/>
              </a:rPr>
              <a:t>em taxa comparável àquela de adultos</a:t>
            </a:r>
            <a:r>
              <a:rPr b="0" baseline="30000" i="0" lang="pt-BR" sz="1600" u="none" cap="none" strike="noStrike">
                <a:solidFill>
                  <a:srgbClr val="312417"/>
                </a:solidFill>
                <a:latin typeface="Calibri"/>
                <a:ea typeface="Calibri"/>
                <a:cs typeface="Calibri"/>
                <a:sym typeface="Calibri"/>
              </a:rPr>
              <a:t>9</a:t>
            </a:r>
            <a:endParaRPr/>
          </a:p>
          <a:p>
            <a:pPr indent="0" lvl="0" marL="0" marR="0" rtl="0" algn="l">
              <a:spcBef>
                <a:spcPts val="180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Menor probabilidade </a:t>
            </a:r>
            <a:r>
              <a:rPr b="0" i="0" lang="pt-BR" sz="1600" u="none" cap="none" strike="noStrike">
                <a:solidFill>
                  <a:srgbClr val="312417"/>
                </a:solidFill>
                <a:latin typeface="Calibri"/>
                <a:ea typeface="Calibri"/>
                <a:cs typeface="Calibri"/>
                <a:sym typeface="Calibri"/>
              </a:rPr>
              <a:t>de apresentar hemoglobinúria</a:t>
            </a:r>
            <a:r>
              <a:rPr b="0" baseline="30000" i="0" lang="pt-BR" sz="1600" u="none" cap="none" strike="noStrike">
                <a:solidFill>
                  <a:srgbClr val="312417"/>
                </a:solidFill>
                <a:latin typeface="Calibri"/>
                <a:ea typeface="Calibri"/>
                <a:cs typeface="Calibri"/>
                <a:sym typeface="Calibri"/>
              </a:rPr>
              <a:t>3,4,7</a:t>
            </a:r>
            <a:r>
              <a:rPr b="0" i="0" lang="pt-BR" sz="1600" u="none" cap="none" strike="noStrike">
                <a:solidFill>
                  <a:srgbClr val="312417"/>
                </a:solidFill>
                <a:latin typeface="Calibri"/>
                <a:ea typeface="Calibri"/>
                <a:cs typeface="Calibri"/>
                <a:sym typeface="Calibri"/>
              </a:rPr>
              <a:t> </a:t>
            </a:r>
            <a:endParaRPr/>
          </a:p>
          <a:p>
            <a:pPr indent="0" lvl="0" marL="0" marR="0" rtl="0" algn="l">
              <a:spcBef>
                <a:spcPts val="1800"/>
              </a:spcBef>
              <a:spcAft>
                <a:spcPts val="0"/>
              </a:spcAft>
              <a:buClr>
                <a:srgbClr val="312417"/>
              </a:buClr>
              <a:buSzPts val="1600"/>
              <a:buFont typeface="Calibri"/>
              <a:buNone/>
            </a:pPr>
            <a:r>
              <a:rPr b="0" i="0" lang="pt-BR" sz="1600" u="none" cap="none" strike="noStrike">
                <a:solidFill>
                  <a:srgbClr val="312417"/>
                </a:solidFill>
                <a:latin typeface="Calibri"/>
                <a:ea typeface="Calibri"/>
                <a:cs typeface="Calibri"/>
                <a:sym typeface="Calibri"/>
              </a:rPr>
              <a:t>Consequentemente, muitas vezes observa-se </a:t>
            </a:r>
            <a:r>
              <a:rPr b="1" i="0" lang="pt-BR" sz="1600" u="none" cap="none" strike="noStrike">
                <a:solidFill>
                  <a:schemeClr val="dk2"/>
                </a:solidFill>
                <a:latin typeface="Calibri"/>
                <a:ea typeface="Calibri"/>
                <a:cs typeface="Calibri"/>
                <a:sym typeface="Calibri"/>
              </a:rPr>
              <a:t>demora para se chegar ao diagnóstico de HPN </a:t>
            </a:r>
            <a:r>
              <a:rPr b="0" i="0" lang="pt-BR" sz="1600" u="none" cap="none" strike="noStrike">
                <a:solidFill>
                  <a:srgbClr val="312417"/>
                </a:solidFill>
                <a:latin typeface="Calibri"/>
                <a:ea typeface="Calibri"/>
                <a:cs typeface="Calibri"/>
                <a:sym typeface="Calibri"/>
              </a:rPr>
              <a:t>em crianças.</a:t>
            </a:r>
            <a:endParaRPr/>
          </a:p>
          <a:p>
            <a:pPr indent="0" lvl="0" marL="0" marR="0" rtl="0" algn="l">
              <a:spcBef>
                <a:spcPts val="1800"/>
              </a:spcBef>
              <a:spcAft>
                <a:spcPts val="0"/>
              </a:spcAft>
              <a:buClr>
                <a:srgbClr val="312417"/>
              </a:buClr>
              <a:buSzPts val="1600"/>
              <a:buFont typeface="Calibri"/>
              <a:buNone/>
            </a:pPr>
            <a:r>
              <a:rPr b="0" i="0" lang="pt-BR" sz="1600" u="none" cap="none" strike="noStrike">
                <a:solidFill>
                  <a:srgbClr val="312417"/>
                </a:solidFill>
                <a:latin typeface="Calibri"/>
                <a:ea typeface="Calibri"/>
                <a:cs typeface="Calibri"/>
                <a:sym typeface="Calibri"/>
              </a:rPr>
              <a:t>As </a:t>
            </a:r>
            <a:r>
              <a:rPr b="1" i="0" lang="pt-BR" sz="1600" u="none" cap="none" strike="noStrike">
                <a:solidFill>
                  <a:schemeClr val="dk2"/>
                </a:solidFill>
                <a:latin typeface="Calibri"/>
                <a:ea typeface="Calibri"/>
                <a:cs typeface="Calibri"/>
                <a:sym typeface="Calibri"/>
              </a:rPr>
              <a:t>indicações terapêuticas para HPN em crianças não diferem </a:t>
            </a:r>
            <a:r>
              <a:rPr b="0" i="0" lang="pt-BR" sz="1600" u="none" cap="none" strike="noStrike">
                <a:solidFill>
                  <a:srgbClr val="312417"/>
                </a:solidFill>
                <a:latin typeface="Calibri"/>
                <a:ea typeface="Calibri"/>
                <a:cs typeface="Calibri"/>
                <a:sym typeface="Calibri"/>
              </a:rPr>
              <a:t>significativamente dos adultos, e o TCTH tem papel importante em casos de falência medular</a:t>
            </a:r>
            <a:r>
              <a:rPr b="0" baseline="30000" i="0" lang="pt-BR" sz="1600" u="none" cap="none" strike="noStrike">
                <a:solidFill>
                  <a:srgbClr val="312417"/>
                </a:solidFill>
                <a:latin typeface="Calibri"/>
                <a:ea typeface="Calibri"/>
                <a:cs typeface="Calibri"/>
                <a:sym typeface="Calibri"/>
              </a:rPr>
              <a:t>10-12</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118"/>
                                        </p:tgtEl>
                                        <p:attrNameLst>
                                          <p:attrName>style.visibility</p:attrName>
                                        </p:attrNameLst>
                                      </p:cBhvr>
                                      <p:to>
                                        <p:strVal val="visible"/>
                                      </p:to>
                                    </p:set>
                                    <p:animEffect filter="fade" transition="in">
                                      <p:cBhvr>
                                        <p:cTn dur="500"/>
                                        <p:tgtEl>
                                          <p:spTgt spid="13118"/>
                                        </p:tgtEl>
                                      </p:cBhvr>
                                    </p:animEffect>
                                  </p:childTnLst>
                                </p:cTn>
                              </p:par>
                              <p:par>
                                <p:cTn fill="hold" nodeType="withEffect" presetClass="entr" presetID="2" presetSubtype="8">
                                  <p:stCondLst>
                                    <p:cond delay="0"/>
                                  </p:stCondLst>
                                  <p:childTnLst>
                                    <p:set>
                                      <p:cBhvr>
                                        <p:cTn dur="1" fill="hold">
                                          <p:stCondLst>
                                            <p:cond delay="0"/>
                                          </p:stCondLst>
                                        </p:cTn>
                                        <p:tgtEl>
                                          <p:spTgt spid="13123"/>
                                        </p:tgtEl>
                                        <p:attrNameLst>
                                          <p:attrName>style.visibility</p:attrName>
                                        </p:attrNameLst>
                                      </p:cBhvr>
                                      <p:to>
                                        <p:strVal val="visible"/>
                                      </p:to>
                                    </p:set>
                                    <p:anim calcmode="lin" valueType="num">
                                      <p:cBhvr additive="base">
                                        <p:cTn dur="500"/>
                                        <p:tgtEl>
                                          <p:spTgt spid="13123"/>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3124"/>
                                        </p:tgtEl>
                                        <p:attrNameLst>
                                          <p:attrName>style.visibility</p:attrName>
                                        </p:attrNameLst>
                                      </p:cBhvr>
                                      <p:to>
                                        <p:strVal val="visible"/>
                                      </p:to>
                                    </p:set>
                                    <p:animEffect filter="fade" transition="in">
                                      <p:cBhvr>
                                        <p:cTn dur="500"/>
                                        <p:tgtEl>
                                          <p:spTgt spid="13124"/>
                                        </p:tgtEl>
                                      </p:cBhvr>
                                    </p:animEffect>
                                  </p:childTnLst>
                                </p:cTn>
                              </p:par>
                              <p:par>
                                <p:cTn fill="hold" nodeType="withEffect" presetClass="entr" presetID="10" presetSubtype="0">
                                  <p:stCondLst>
                                    <p:cond delay="0"/>
                                  </p:stCondLst>
                                  <p:childTnLst>
                                    <p:set>
                                      <p:cBhvr>
                                        <p:cTn dur="1" fill="hold">
                                          <p:stCondLst>
                                            <p:cond delay="0"/>
                                          </p:stCondLst>
                                        </p:cTn>
                                        <p:tgtEl>
                                          <p:spTgt spid="13122"/>
                                        </p:tgtEl>
                                        <p:attrNameLst>
                                          <p:attrName>style.visibility</p:attrName>
                                        </p:attrNameLst>
                                      </p:cBhvr>
                                      <p:to>
                                        <p:strVal val="visible"/>
                                      </p:to>
                                    </p:set>
                                    <p:animEffect filter="fade" transition="in">
                                      <p:cBhvr>
                                        <p:cTn dur="500"/>
                                        <p:tgtEl>
                                          <p:spTgt spid="13122"/>
                                        </p:tgtEl>
                                      </p:cBhvr>
                                    </p:animEffect>
                                  </p:childTnLst>
                                </p:cTn>
                              </p:par>
                              <p:par>
                                <p:cTn fill="hold" nodeType="withEffect" presetClass="entr" presetID="10" presetSubtype="0">
                                  <p:stCondLst>
                                    <p:cond delay="0"/>
                                  </p:stCondLst>
                                  <p:childTnLst>
                                    <p:set>
                                      <p:cBhvr>
                                        <p:cTn dur="1" fill="hold">
                                          <p:stCondLst>
                                            <p:cond delay="0"/>
                                          </p:stCondLst>
                                        </p:cTn>
                                        <p:tgtEl>
                                          <p:spTgt spid="13131"/>
                                        </p:tgtEl>
                                        <p:attrNameLst>
                                          <p:attrName>style.visibility</p:attrName>
                                        </p:attrNameLst>
                                      </p:cBhvr>
                                      <p:to>
                                        <p:strVal val="visible"/>
                                      </p:to>
                                    </p:set>
                                    <p:animEffect filter="fade" transition="in">
                                      <p:cBhvr>
                                        <p:cTn dur="500"/>
                                        <p:tgtEl>
                                          <p:spTgt spid="13131"/>
                                        </p:tgtEl>
                                      </p:cBhvr>
                                    </p:animEffect>
                                  </p:childTnLst>
                                </p:cTn>
                              </p:par>
                              <p:par>
                                <p:cTn fill="hold" nodeType="withEffect" presetClass="entr" presetID="10" presetSubtype="0">
                                  <p:stCondLst>
                                    <p:cond delay="250"/>
                                  </p:stCondLst>
                                  <p:childTnLst>
                                    <p:set>
                                      <p:cBhvr>
                                        <p:cTn dur="1" fill="hold">
                                          <p:stCondLst>
                                            <p:cond delay="0"/>
                                          </p:stCondLst>
                                        </p:cTn>
                                        <p:tgtEl>
                                          <p:spTgt spid="13125"/>
                                        </p:tgtEl>
                                        <p:attrNameLst>
                                          <p:attrName>style.visibility</p:attrName>
                                        </p:attrNameLst>
                                      </p:cBhvr>
                                      <p:to>
                                        <p:strVal val="visible"/>
                                      </p:to>
                                    </p:set>
                                    <p:animEffect filter="fade" transition="in">
                                      <p:cBhvr>
                                        <p:cTn dur="500"/>
                                        <p:tgtEl>
                                          <p:spTgt spid="1312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36" name="Shape 13136"/>
        <p:cNvGrpSpPr/>
        <p:nvPr/>
      </p:nvGrpSpPr>
      <p:grpSpPr>
        <a:xfrm>
          <a:off x="0" y="0"/>
          <a:ext cx="0" cy="0"/>
          <a:chOff x="0" y="0"/>
          <a:chExt cx="0" cy="0"/>
        </a:xfrm>
      </p:grpSpPr>
      <p:sp>
        <p:nvSpPr>
          <p:cNvPr id="13137" name="Google Shape;13137;p215"/>
          <p:cNvSpPr/>
          <p:nvPr/>
        </p:nvSpPr>
        <p:spPr>
          <a:xfrm flipH="1">
            <a:off x="590867" y="1539433"/>
            <a:ext cx="10938113"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138" name="Google Shape;13138;p215"/>
          <p:cNvSpPr txBox="1"/>
          <p:nvPr/>
        </p:nvSpPr>
        <p:spPr>
          <a:xfrm>
            <a:off x="296269" y="385036"/>
            <a:ext cx="206498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Gestação</a:t>
            </a:r>
            <a:endParaRPr b="1" baseline="30000" sz="3600">
              <a:solidFill>
                <a:schemeClr val="accent1"/>
              </a:solidFill>
              <a:latin typeface="Lustria"/>
              <a:ea typeface="Lustria"/>
              <a:cs typeface="Lustria"/>
              <a:sym typeface="Lustria"/>
            </a:endParaRPr>
          </a:p>
        </p:txBody>
      </p:sp>
      <p:sp>
        <p:nvSpPr>
          <p:cNvPr id="13139" name="Google Shape;13139;p215"/>
          <p:cNvSpPr txBox="1"/>
          <p:nvPr/>
        </p:nvSpPr>
        <p:spPr>
          <a:xfrm>
            <a:off x="296269" y="792070"/>
            <a:ext cx="367869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em pacientes com HPN</a:t>
            </a:r>
            <a:endParaRPr baseline="30000" sz="2800">
              <a:solidFill>
                <a:srgbClr val="003865"/>
              </a:solidFill>
              <a:latin typeface="Calibri"/>
              <a:ea typeface="Calibri"/>
              <a:cs typeface="Calibri"/>
              <a:sym typeface="Calibri"/>
            </a:endParaRPr>
          </a:p>
        </p:txBody>
      </p:sp>
      <p:sp>
        <p:nvSpPr>
          <p:cNvPr id="13140" name="Google Shape;13140;p21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Kelly R, et al. N Eng J Med 2015;373:1032–1039; 2. Ray JG, et al. Haemostasis 2000;30:103–117; 3. de Guibert S, et al. Haematologica 2011;96(9):1276–1283; 4. Bais J, et al. Eur J Obstet Gynecol Reprod Biol 1994;53:211–214; 5. Bjørge L, et al. Acta Obstet Gynecol Scand 2003;82:1067–1071; 6. Fieni S, et al. Obstet Gynecol Surv 2006;61:593–601. </a:t>
            </a:r>
            <a:endParaRPr/>
          </a:p>
        </p:txBody>
      </p:sp>
      <p:sp>
        <p:nvSpPr>
          <p:cNvPr id="13141" name="Google Shape;13141;p215"/>
          <p:cNvSpPr txBox="1"/>
          <p:nvPr/>
        </p:nvSpPr>
        <p:spPr>
          <a:xfrm>
            <a:off x="907739" y="3691397"/>
            <a:ext cx="2957218" cy="2057486"/>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65AC1E"/>
              </a:buClr>
              <a:buSzPts val="1600"/>
              <a:buFont typeface="Calibri"/>
              <a:buNone/>
            </a:pPr>
            <a:r>
              <a:rPr b="0" i="0" lang="pt-BR" sz="1600" u="none" cap="none" strike="noStrike">
                <a:solidFill>
                  <a:srgbClr val="312417"/>
                </a:solidFill>
                <a:latin typeface="Calibri"/>
                <a:ea typeface="Calibri"/>
                <a:cs typeface="Calibri"/>
                <a:sym typeface="Calibri"/>
              </a:rPr>
              <a:t>Mortalidade materna em pacientes com HPN é de </a:t>
            </a:r>
            <a:r>
              <a:rPr b="1" i="0" lang="pt-BR" sz="1600" u="none" cap="none" strike="noStrike">
                <a:solidFill>
                  <a:srgbClr val="D21E2D"/>
                </a:solidFill>
                <a:latin typeface="Calibri"/>
                <a:ea typeface="Calibri"/>
                <a:cs typeface="Calibri"/>
                <a:sym typeface="Calibri"/>
              </a:rPr>
              <a:t>8–21%</a:t>
            </a:r>
            <a:r>
              <a:rPr b="0" i="0" lang="pt-BR" sz="1600" u="none" cap="none" strike="noStrike">
                <a:solidFill>
                  <a:srgbClr val="312417"/>
                </a:solidFill>
                <a:latin typeface="Calibri"/>
                <a:ea typeface="Calibri"/>
                <a:cs typeface="Calibri"/>
                <a:sym typeface="Calibri"/>
              </a:rPr>
              <a:t>, principalmente por tromboembolismo</a:t>
            </a:r>
            <a:r>
              <a:rPr b="0" baseline="30000" i="0" lang="pt-BR" sz="1600" u="none" cap="none" strike="noStrike">
                <a:solidFill>
                  <a:srgbClr val="312417"/>
                </a:solidFill>
                <a:latin typeface="Calibri"/>
                <a:ea typeface="Calibri"/>
                <a:cs typeface="Calibri"/>
                <a:sym typeface="Calibri"/>
              </a:rPr>
              <a:t>1,2</a:t>
            </a:r>
            <a:r>
              <a:rPr b="0" i="0" lang="pt-BR" sz="1600" u="none" cap="none" strike="noStrike">
                <a:solidFill>
                  <a:srgbClr val="312417"/>
                </a:solidFill>
                <a:latin typeface="Calibri"/>
                <a:ea typeface="Calibri"/>
                <a:cs typeface="Calibri"/>
                <a:sym typeface="Calibri"/>
              </a:rPr>
              <a:t>.</a:t>
            </a:r>
            <a:endParaRPr/>
          </a:p>
          <a:p>
            <a:pPr indent="0" lvl="0" marL="0" marR="0" rtl="0" algn="l">
              <a:lnSpc>
                <a:spcPct val="90000"/>
              </a:lnSpc>
              <a:spcBef>
                <a:spcPts val="1500"/>
              </a:spcBef>
              <a:spcAft>
                <a:spcPts val="0"/>
              </a:spcAft>
              <a:buClr>
                <a:srgbClr val="65AC1E"/>
              </a:buClr>
              <a:buSzPts val="1600"/>
              <a:buFont typeface="Calibri"/>
              <a:buNone/>
            </a:pPr>
            <a:r>
              <a:rPr b="0" i="0" lang="pt-BR" sz="1600" u="none" cap="none" strike="noStrike">
                <a:solidFill>
                  <a:srgbClr val="312417"/>
                </a:solidFill>
                <a:latin typeface="Calibri"/>
                <a:ea typeface="Calibri"/>
                <a:cs typeface="Calibri"/>
                <a:sym typeface="Calibri"/>
              </a:rPr>
              <a:t>De acordo com os relatos, a mortalidade fetal é de </a:t>
            </a:r>
            <a:r>
              <a:rPr b="1" i="0" lang="pt-BR" sz="1600" u="none" cap="none" strike="noStrike">
                <a:solidFill>
                  <a:srgbClr val="D21E2D"/>
                </a:solidFill>
                <a:latin typeface="Calibri"/>
                <a:ea typeface="Calibri"/>
                <a:cs typeface="Calibri"/>
                <a:sym typeface="Calibri"/>
              </a:rPr>
              <a:t>4–9%</a:t>
            </a:r>
            <a:r>
              <a:rPr b="0" i="0" lang="pt-BR" sz="1600" u="none" cap="none" strike="noStrike">
                <a:solidFill>
                  <a:srgbClr val="312417"/>
                </a:solidFill>
                <a:latin typeface="Calibri"/>
                <a:ea typeface="Calibri"/>
                <a:cs typeface="Calibri"/>
                <a:sym typeface="Calibri"/>
              </a:rPr>
              <a:t>, especialmente devido a partos prematuros</a:t>
            </a:r>
            <a:r>
              <a:rPr b="0" baseline="30000" i="0" lang="pt-BR" sz="1600" u="none" cap="none" strike="noStrike">
                <a:solidFill>
                  <a:srgbClr val="312417"/>
                </a:solidFill>
                <a:latin typeface="Calibri"/>
                <a:ea typeface="Calibri"/>
                <a:cs typeface="Calibri"/>
                <a:sym typeface="Calibri"/>
              </a:rPr>
              <a:t>1–3</a:t>
            </a:r>
            <a:r>
              <a:rPr b="0" i="0" lang="pt-BR" sz="1600" u="none" cap="none" strike="noStrike">
                <a:solidFill>
                  <a:srgbClr val="312417"/>
                </a:solidFill>
                <a:latin typeface="Calibri"/>
                <a:ea typeface="Calibri"/>
                <a:cs typeface="Calibri"/>
                <a:sym typeface="Calibri"/>
              </a:rPr>
              <a:t>.</a:t>
            </a:r>
            <a:endParaRPr/>
          </a:p>
        </p:txBody>
      </p:sp>
      <p:sp>
        <p:nvSpPr>
          <p:cNvPr id="13142" name="Google Shape;13142;p215"/>
          <p:cNvSpPr txBox="1"/>
          <p:nvPr/>
        </p:nvSpPr>
        <p:spPr>
          <a:xfrm>
            <a:off x="7619047" y="3709764"/>
            <a:ext cx="3540879" cy="2057486"/>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65AC1E"/>
              </a:buClr>
              <a:buSzPts val="1600"/>
              <a:buFont typeface="Calibri"/>
              <a:buNone/>
            </a:pPr>
            <a:r>
              <a:rPr b="0" i="0" lang="pt-BR" sz="1600" u="none" cap="none" strike="noStrike">
                <a:solidFill>
                  <a:srgbClr val="312417"/>
                </a:solidFill>
                <a:latin typeface="Calibri"/>
                <a:ea typeface="Calibri"/>
                <a:cs typeface="Calibri"/>
                <a:sym typeface="Calibri"/>
              </a:rPr>
              <a:t>A hemólise </a:t>
            </a:r>
            <a:r>
              <a:rPr lang="pt-BR" sz="1600">
                <a:solidFill>
                  <a:srgbClr val="312417"/>
                </a:solidFill>
                <a:latin typeface="Calibri"/>
                <a:ea typeface="Calibri"/>
                <a:cs typeface="Calibri"/>
                <a:sym typeface="Calibri"/>
              </a:rPr>
              <a:t>na</a:t>
            </a:r>
            <a:r>
              <a:rPr b="0" i="0" lang="pt-BR" sz="1600" u="none" cap="none" strike="noStrike">
                <a:solidFill>
                  <a:srgbClr val="312417"/>
                </a:solidFill>
                <a:latin typeface="Calibri"/>
                <a:ea typeface="Calibri"/>
                <a:cs typeface="Calibri"/>
                <a:sym typeface="Calibri"/>
              </a:rPr>
              <a:t> HPN </a:t>
            </a:r>
            <a:r>
              <a:rPr b="1" i="0" lang="pt-BR" sz="1600" u="none" cap="none" strike="noStrike">
                <a:solidFill>
                  <a:srgbClr val="D21E2D"/>
                </a:solidFill>
                <a:latin typeface="Calibri"/>
                <a:ea typeface="Calibri"/>
                <a:cs typeface="Calibri"/>
                <a:sym typeface="Calibri"/>
              </a:rPr>
              <a:t>aumenta o risco de complicações</a:t>
            </a:r>
            <a:r>
              <a:rPr b="0" i="0" lang="pt-BR" sz="1600" u="none" cap="none" strike="noStrike">
                <a:solidFill>
                  <a:srgbClr val="312417"/>
                </a:solidFill>
                <a:latin typeface="Calibri"/>
                <a:ea typeface="Calibri"/>
                <a:cs typeface="Calibri"/>
                <a:sym typeface="Calibri"/>
              </a:rPr>
              <a:t>, como trombose, durante </a:t>
            </a:r>
            <a:br>
              <a:rPr b="0" i="0" lang="pt-BR" sz="1600" u="none" cap="none" strike="noStrike">
                <a:solidFill>
                  <a:srgbClr val="312417"/>
                </a:solidFill>
                <a:latin typeface="Calibri"/>
                <a:ea typeface="Calibri"/>
                <a:cs typeface="Calibri"/>
                <a:sym typeface="Calibri"/>
              </a:rPr>
            </a:br>
            <a:r>
              <a:rPr b="0" i="0" lang="pt-BR" sz="1600" u="none" cap="none" strike="noStrike">
                <a:solidFill>
                  <a:srgbClr val="312417"/>
                </a:solidFill>
                <a:latin typeface="Calibri"/>
                <a:ea typeface="Calibri"/>
                <a:cs typeface="Calibri"/>
                <a:sym typeface="Calibri"/>
              </a:rPr>
              <a:t>a gestação e no período pós-parto</a:t>
            </a:r>
            <a:r>
              <a:rPr b="0" baseline="30000" i="0" lang="pt-BR" sz="1600" u="none" cap="none" strike="noStrike">
                <a:solidFill>
                  <a:srgbClr val="312417"/>
                </a:solidFill>
                <a:latin typeface="Calibri"/>
                <a:ea typeface="Calibri"/>
                <a:cs typeface="Calibri"/>
                <a:sym typeface="Calibri"/>
              </a:rPr>
              <a:t>1</a:t>
            </a:r>
            <a:r>
              <a:rPr b="0" i="0" lang="pt-BR" sz="1600" u="none" cap="none" strike="noStrike">
                <a:solidFill>
                  <a:srgbClr val="312417"/>
                </a:solidFill>
                <a:latin typeface="Calibri"/>
                <a:ea typeface="Calibri"/>
                <a:cs typeface="Calibri"/>
                <a:sym typeface="Calibri"/>
              </a:rPr>
              <a:t>.</a:t>
            </a:r>
            <a:endParaRPr/>
          </a:p>
          <a:p>
            <a:pPr indent="0" lvl="0" marL="0" marR="0" rtl="0" algn="l">
              <a:lnSpc>
                <a:spcPct val="90000"/>
              </a:lnSpc>
              <a:spcBef>
                <a:spcPts val="1500"/>
              </a:spcBef>
              <a:spcAft>
                <a:spcPts val="0"/>
              </a:spcAft>
              <a:buClr>
                <a:srgbClr val="65AC1E"/>
              </a:buClr>
              <a:buSzPts val="1600"/>
              <a:buFont typeface="Calibri"/>
              <a:buNone/>
            </a:pPr>
            <a:r>
              <a:rPr b="0" i="0" lang="pt-BR" sz="1600" u="none" cap="none" strike="noStrike">
                <a:solidFill>
                  <a:srgbClr val="312417"/>
                </a:solidFill>
                <a:latin typeface="Calibri"/>
                <a:ea typeface="Calibri"/>
                <a:cs typeface="Calibri"/>
                <a:sym typeface="Calibri"/>
              </a:rPr>
              <a:t>Há </a:t>
            </a:r>
            <a:r>
              <a:rPr b="1" i="0" lang="pt-BR" sz="1600" u="none" cap="none" strike="noStrike">
                <a:solidFill>
                  <a:srgbClr val="D21E2D"/>
                </a:solidFill>
                <a:latin typeface="Calibri"/>
                <a:ea typeface="Calibri"/>
                <a:cs typeface="Calibri"/>
                <a:sym typeface="Calibri"/>
              </a:rPr>
              <a:t>aumento da formação do complemento terminal</a:t>
            </a:r>
            <a:r>
              <a:rPr b="0" i="0" lang="pt-BR" sz="1600" u="none" cap="none" strike="noStrike">
                <a:solidFill>
                  <a:srgbClr val="312417"/>
                </a:solidFill>
                <a:latin typeface="Calibri"/>
                <a:ea typeface="Calibri"/>
                <a:cs typeface="Calibri"/>
                <a:sym typeface="Calibri"/>
              </a:rPr>
              <a:t> durante a gestação e, em casos de eclâmpsia, a ativação do complemento terminal é ainda mais pronunciada</a:t>
            </a:r>
            <a:r>
              <a:rPr b="0" baseline="30000" i="0" lang="pt-BR" sz="1600" u="none" cap="none" strike="noStrike">
                <a:solidFill>
                  <a:srgbClr val="312417"/>
                </a:solidFill>
                <a:latin typeface="Calibri"/>
                <a:ea typeface="Calibri"/>
                <a:cs typeface="Calibri"/>
                <a:sym typeface="Calibri"/>
              </a:rPr>
              <a:t>5–7</a:t>
            </a:r>
            <a:r>
              <a:rPr b="0" i="0" lang="pt-BR" sz="1600" u="none" cap="none" strike="noStrike">
                <a:solidFill>
                  <a:srgbClr val="312417"/>
                </a:solidFill>
                <a:latin typeface="Calibri"/>
                <a:ea typeface="Calibri"/>
                <a:cs typeface="Calibri"/>
                <a:sym typeface="Calibri"/>
              </a:rPr>
              <a:t>.</a:t>
            </a:r>
            <a:endParaRPr/>
          </a:p>
        </p:txBody>
      </p:sp>
      <p:pic>
        <p:nvPicPr>
          <p:cNvPr descr="Mulher em pé em frente a janela&#10;&#10;Descrição gerada automaticamente" id="13143" name="Google Shape;13143;p215"/>
          <p:cNvPicPr preferRelativeResize="0"/>
          <p:nvPr/>
        </p:nvPicPr>
        <p:blipFill rotWithShape="1">
          <a:blip r:embed="rId3">
            <a:alphaModFix/>
          </a:blip>
          <a:srcRect b="0" l="0" r="0" t="0"/>
          <a:stretch/>
        </p:blipFill>
        <p:spPr>
          <a:xfrm>
            <a:off x="4292776" y="1315290"/>
            <a:ext cx="2957218" cy="5005272"/>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3144" name="Google Shape;13144;p215"/>
          <p:cNvSpPr/>
          <p:nvPr/>
        </p:nvSpPr>
        <p:spPr>
          <a:xfrm>
            <a:off x="-304802" y="1898014"/>
            <a:ext cx="4851401" cy="1472049"/>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145" name="Google Shape;13145;p215"/>
          <p:cNvSpPr txBox="1"/>
          <p:nvPr/>
        </p:nvSpPr>
        <p:spPr>
          <a:xfrm>
            <a:off x="520726" y="2217984"/>
            <a:ext cx="3731245" cy="830997"/>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chemeClr val="lt1"/>
              </a:buClr>
              <a:buSzPts val="2000"/>
              <a:buFont typeface="Lustria"/>
              <a:buNone/>
            </a:pPr>
            <a:r>
              <a:rPr b="0" i="0" lang="pt-BR" sz="2000" u="none" cap="none" strike="noStrike">
                <a:solidFill>
                  <a:schemeClr val="lt1"/>
                </a:solidFill>
                <a:latin typeface="Lustria"/>
                <a:ea typeface="Lustria"/>
                <a:cs typeface="Lustria"/>
                <a:sym typeface="Lustria"/>
              </a:rPr>
              <a:t>A HPN frequentemente acomete adultos jovens, inclusive </a:t>
            </a:r>
            <a:r>
              <a:rPr b="1" i="0" lang="pt-BR" sz="2000" u="none" cap="none" strike="noStrike">
                <a:solidFill>
                  <a:schemeClr val="lt1"/>
                </a:solidFill>
                <a:latin typeface="Lustria"/>
                <a:ea typeface="Lustria"/>
                <a:cs typeface="Lustria"/>
                <a:sym typeface="Lustria"/>
              </a:rPr>
              <a:t>mulheres em idade fértil</a:t>
            </a:r>
            <a:r>
              <a:rPr b="1" baseline="30000" i="0" lang="pt-BR" sz="2000" u="none" cap="none" strike="noStrike">
                <a:solidFill>
                  <a:schemeClr val="lt1"/>
                </a:solidFill>
                <a:latin typeface="Lustria"/>
                <a:ea typeface="Lustria"/>
                <a:cs typeface="Lustria"/>
                <a:sym typeface="Lustria"/>
              </a:rPr>
              <a:t>1</a:t>
            </a:r>
            <a:endParaRPr/>
          </a:p>
        </p:txBody>
      </p:sp>
      <p:sp>
        <p:nvSpPr>
          <p:cNvPr id="13146" name="Google Shape;13146;p215"/>
          <p:cNvSpPr/>
          <p:nvPr/>
        </p:nvSpPr>
        <p:spPr>
          <a:xfrm>
            <a:off x="7035801" y="1897459"/>
            <a:ext cx="5388848" cy="1472048"/>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3147" name="Google Shape;13147;p215"/>
          <p:cNvSpPr txBox="1"/>
          <p:nvPr/>
        </p:nvSpPr>
        <p:spPr>
          <a:xfrm>
            <a:off x="7331604" y="2217984"/>
            <a:ext cx="3813997" cy="83099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lt1"/>
              </a:buClr>
              <a:buSzPts val="2000"/>
              <a:buFont typeface="Lustria"/>
              <a:buNone/>
            </a:pPr>
            <a:r>
              <a:rPr b="0" i="0" lang="pt-BR" sz="2000" u="none" cap="none" strike="noStrike">
                <a:solidFill>
                  <a:schemeClr val="lt1"/>
                </a:solidFill>
                <a:latin typeface="Lustria"/>
                <a:ea typeface="Lustria"/>
                <a:cs typeface="Lustria"/>
                <a:sym typeface="Lustria"/>
              </a:rPr>
              <a:t>Historicamente, as pacientes com HPN eram </a:t>
            </a:r>
            <a:r>
              <a:rPr b="1" i="0" lang="pt-BR" sz="2000" u="none" cap="none" strike="noStrike">
                <a:solidFill>
                  <a:schemeClr val="lt1"/>
                </a:solidFill>
                <a:latin typeface="Lustria"/>
                <a:ea typeface="Lustria"/>
                <a:cs typeface="Lustria"/>
                <a:sym typeface="Lustria"/>
              </a:rPr>
              <a:t>desestimuladas a engravidar</a:t>
            </a:r>
            <a:r>
              <a:rPr b="1" baseline="30000" i="0" lang="pt-BR" sz="2000" u="none" cap="none" strike="noStrike">
                <a:solidFill>
                  <a:schemeClr val="lt1"/>
                </a:solidFill>
                <a:latin typeface="Lustria"/>
                <a:ea typeface="Lustria"/>
                <a:cs typeface="Lustria"/>
                <a:sym typeface="Lustria"/>
              </a:rPr>
              <a:t>4–6</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137"/>
                                        </p:tgtEl>
                                        <p:attrNameLst>
                                          <p:attrName>style.visibility</p:attrName>
                                        </p:attrNameLst>
                                      </p:cBhvr>
                                      <p:to>
                                        <p:strVal val="visible"/>
                                      </p:to>
                                    </p:set>
                                    <p:animEffect filter="fade" transition="in">
                                      <p:cBhvr>
                                        <p:cTn dur="500"/>
                                        <p:tgtEl>
                                          <p:spTgt spid="13137"/>
                                        </p:tgtEl>
                                      </p:cBhvr>
                                    </p:animEffect>
                                  </p:childTnLst>
                                </p:cTn>
                              </p:par>
                              <p:par>
                                <p:cTn fill="hold" nodeType="withEffect" presetClass="entr" presetID="10" presetSubtype="0">
                                  <p:stCondLst>
                                    <p:cond delay="0"/>
                                  </p:stCondLst>
                                  <p:childTnLst>
                                    <p:set>
                                      <p:cBhvr>
                                        <p:cTn dur="1" fill="hold">
                                          <p:stCondLst>
                                            <p:cond delay="0"/>
                                          </p:stCondLst>
                                        </p:cTn>
                                        <p:tgtEl>
                                          <p:spTgt spid="13143"/>
                                        </p:tgtEl>
                                        <p:attrNameLst>
                                          <p:attrName>style.visibility</p:attrName>
                                        </p:attrNameLst>
                                      </p:cBhvr>
                                      <p:to>
                                        <p:strVal val="visible"/>
                                      </p:to>
                                    </p:set>
                                    <p:animEffect filter="fade" transition="in">
                                      <p:cBhvr>
                                        <p:cTn dur="500"/>
                                        <p:tgtEl>
                                          <p:spTgt spid="13143"/>
                                        </p:tgtEl>
                                      </p:cBhvr>
                                    </p:animEffect>
                                  </p:childTnLst>
                                </p:cTn>
                              </p:par>
                              <p:par>
                                <p:cTn fill="hold" nodeType="withEffect" presetClass="entr" presetID="2" presetSubtype="8">
                                  <p:stCondLst>
                                    <p:cond delay="0"/>
                                  </p:stCondLst>
                                  <p:childTnLst>
                                    <p:set>
                                      <p:cBhvr>
                                        <p:cTn dur="1" fill="hold">
                                          <p:stCondLst>
                                            <p:cond delay="0"/>
                                          </p:stCondLst>
                                        </p:cTn>
                                        <p:tgtEl>
                                          <p:spTgt spid="13144"/>
                                        </p:tgtEl>
                                        <p:attrNameLst>
                                          <p:attrName>style.visibility</p:attrName>
                                        </p:attrNameLst>
                                      </p:cBhvr>
                                      <p:to>
                                        <p:strVal val="visible"/>
                                      </p:to>
                                    </p:set>
                                    <p:anim calcmode="lin" valueType="num">
                                      <p:cBhvr additive="base">
                                        <p:cTn dur="500"/>
                                        <p:tgtEl>
                                          <p:spTgt spid="1314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1000"/>
                                  </p:stCondLst>
                                  <p:childTnLst>
                                    <p:set>
                                      <p:cBhvr>
                                        <p:cTn dur="1" fill="hold">
                                          <p:stCondLst>
                                            <p:cond delay="0"/>
                                          </p:stCondLst>
                                        </p:cTn>
                                        <p:tgtEl>
                                          <p:spTgt spid="13145"/>
                                        </p:tgtEl>
                                        <p:attrNameLst>
                                          <p:attrName>style.visibility</p:attrName>
                                        </p:attrNameLst>
                                      </p:cBhvr>
                                      <p:to>
                                        <p:strVal val="visible"/>
                                      </p:to>
                                    </p:set>
                                    <p:animEffect filter="fade" transition="in">
                                      <p:cBhvr>
                                        <p:cTn dur="500"/>
                                        <p:tgtEl>
                                          <p:spTgt spid="13145"/>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3141"/>
                                        </p:tgtEl>
                                        <p:attrNameLst>
                                          <p:attrName>style.visibility</p:attrName>
                                        </p:attrNameLst>
                                      </p:cBhvr>
                                      <p:to>
                                        <p:strVal val="visible"/>
                                      </p:to>
                                    </p:set>
                                    <p:animEffect filter="fade" transition="in">
                                      <p:cBhvr>
                                        <p:cTn dur="500"/>
                                        <p:tgtEl>
                                          <p:spTgt spid="13141"/>
                                        </p:tgtEl>
                                      </p:cBhvr>
                                    </p:animEffect>
                                  </p:childTnLst>
                                </p:cTn>
                              </p:par>
                              <p:par>
                                <p:cTn fill="hold" nodeType="withEffect" presetClass="entr" presetID="2" presetSubtype="2">
                                  <p:stCondLst>
                                    <p:cond delay="0"/>
                                  </p:stCondLst>
                                  <p:childTnLst>
                                    <p:set>
                                      <p:cBhvr>
                                        <p:cTn dur="1" fill="hold">
                                          <p:stCondLst>
                                            <p:cond delay="0"/>
                                          </p:stCondLst>
                                        </p:cTn>
                                        <p:tgtEl>
                                          <p:spTgt spid="13146"/>
                                        </p:tgtEl>
                                        <p:attrNameLst>
                                          <p:attrName>style.visibility</p:attrName>
                                        </p:attrNameLst>
                                      </p:cBhvr>
                                      <p:to>
                                        <p:strVal val="visible"/>
                                      </p:to>
                                    </p:set>
                                    <p:anim calcmode="lin" valueType="num">
                                      <p:cBhvr additive="base">
                                        <p:cTn dur="500"/>
                                        <p:tgtEl>
                                          <p:spTgt spid="1314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147"/>
                                        </p:tgtEl>
                                        <p:attrNameLst>
                                          <p:attrName>style.visibility</p:attrName>
                                        </p:attrNameLst>
                                      </p:cBhvr>
                                      <p:to>
                                        <p:strVal val="visible"/>
                                      </p:to>
                                    </p:set>
                                    <p:animEffect filter="fade" transition="in">
                                      <p:cBhvr>
                                        <p:cTn dur="500"/>
                                        <p:tgtEl>
                                          <p:spTgt spid="13147"/>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3142"/>
                                        </p:tgtEl>
                                        <p:attrNameLst>
                                          <p:attrName>style.visibility</p:attrName>
                                        </p:attrNameLst>
                                      </p:cBhvr>
                                      <p:to>
                                        <p:strVal val="visible"/>
                                      </p:to>
                                    </p:set>
                                    <p:animEffect filter="fade" transition="in">
                                      <p:cBhvr>
                                        <p:cTn dur="500"/>
                                        <p:tgtEl>
                                          <p:spTgt spid="1314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52" name="Shape 13152"/>
        <p:cNvGrpSpPr/>
        <p:nvPr/>
      </p:nvGrpSpPr>
      <p:grpSpPr>
        <a:xfrm>
          <a:off x="0" y="0"/>
          <a:ext cx="0" cy="0"/>
          <a:chOff x="0" y="0"/>
          <a:chExt cx="0" cy="0"/>
        </a:xfrm>
      </p:grpSpPr>
      <p:pic>
        <p:nvPicPr>
          <p:cNvPr descr="Mulher sentada na cama&#10;&#10;Descrição gerada automaticamente" id="13153" name="Google Shape;13153;p216"/>
          <p:cNvPicPr preferRelativeResize="0"/>
          <p:nvPr/>
        </p:nvPicPr>
        <p:blipFill rotWithShape="1">
          <a:blip r:embed="rId3">
            <a:alphaModFix/>
          </a:blip>
          <a:srcRect b="0" l="0" r="0" t="0"/>
          <a:stretch/>
        </p:blipFill>
        <p:spPr>
          <a:xfrm flipH="1">
            <a:off x="7707086" y="0"/>
            <a:ext cx="4484914" cy="5910943"/>
          </a:xfrm>
          <a:prstGeom prst="rect">
            <a:avLst/>
          </a:prstGeom>
          <a:noFill/>
          <a:ln>
            <a:noFill/>
          </a:ln>
        </p:spPr>
      </p:pic>
      <p:sp>
        <p:nvSpPr>
          <p:cNvPr id="13154" name="Google Shape;13154;p216"/>
          <p:cNvSpPr txBox="1"/>
          <p:nvPr/>
        </p:nvSpPr>
        <p:spPr>
          <a:xfrm>
            <a:off x="296269" y="385036"/>
            <a:ext cx="7981737" cy="95410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Experiência de mundo real com</a:t>
            </a:r>
            <a:br>
              <a:rPr b="1" lang="pt-BR" sz="3500">
                <a:solidFill>
                  <a:schemeClr val="accent1"/>
                </a:solidFill>
                <a:latin typeface="Lustria"/>
                <a:ea typeface="Lustria"/>
                <a:cs typeface="Lustria"/>
                <a:sym typeface="Lustria"/>
              </a:rPr>
            </a:br>
            <a:r>
              <a:rPr b="1" lang="pt-BR" sz="3500">
                <a:solidFill>
                  <a:schemeClr val="accent1"/>
                </a:solidFill>
                <a:latin typeface="Lustria"/>
                <a:ea typeface="Lustria"/>
                <a:cs typeface="Lustria"/>
                <a:sym typeface="Lustria"/>
              </a:rPr>
              <a:t>eculizumabe em gestantes com HPN</a:t>
            </a:r>
            <a:r>
              <a:rPr b="1" baseline="30000" lang="pt-BR" sz="3500">
                <a:solidFill>
                  <a:schemeClr val="accent1"/>
                </a:solidFill>
                <a:latin typeface="Lustria"/>
                <a:ea typeface="Lustria"/>
                <a:cs typeface="Lustria"/>
                <a:sym typeface="Lustria"/>
              </a:rPr>
              <a:t>1-6</a:t>
            </a:r>
            <a:endParaRPr/>
          </a:p>
        </p:txBody>
      </p:sp>
      <p:grpSp>
        <p:nvGrpSpPr>
          <p:cNvPr id="13155" name="Google Shape;13155;p216"/>
          <p:cNvGrpSpPr/>
          <p:nvPr/>
        </p:nvGrpSpPr>
        <p:grpSpPr>
          <a:xfrm>
            <a:off x="842335" y="1674743"/>
            <a:ext cx="6084991" cy="740211"/>
            <a:chOff x="842335" y="1674743"/>
            <a:chExt cx="6084991" cy="740211"/>
          </a:xfrm>
        </p:grpSpPr>
        <p:sp>
          <p:nvSpPr>
            <p:cNvPr id="13156" name="Google Shape;13156;p216"/>
            <p:cNvSpPr txBox="1"/>
            <p:nvPr/>
          </p:nvSpPr>
          <p:spPr>
            <a:xfrm>
              <a:off x="842335" y="1683221"/>
              <a:ext cx="2024593" cy="3877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lang="pt-BR" sz="2800">
                  <a:solidFill>
                    <a:schemeClr val="accent1"/>
                  </a:solidFill>
                  <a:latin typeface="Lustria"/>
                  <a:ea typeface="Lustria"/>
                  <a:cs typeface="Lustria"/>
                  <a:sym typeface="Lustria"/>
                </a:rPr>
                <a:t>eculizumabe</a:t>
              </a:r>
              <a:endParaRPr b="1" sz="2800">
                <a:solidFill>
                  <a:schemeClr val="accent1"/>
                </a:solidFill>
                <a:latin typeface="Lustria"/>
                <a:ea typeface="Lustria"/>
                <a:cs typeface="Lustria"/>
                <a:sym typeface="Lustria"/>
              </a:endParaRPr>
            </a:p>
          </p:txBody>
        </p:sp>
        <p:sp>
          <p:nvSpPr>
            <p:cNvPr id="13157" name="Google Shape;13157;p216"/>
            <p:cNvSpPr txBox="1"/>
            <p:nvPr/>
          </p:nvSpPr>
          <p:spPr>
            <a:xfrm>
              <a:off x="842335" y="2114156"/>
              <a:ext cx="1229439" cy="2492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i="0" lang="pt-BR" sz="1800" u="none" cap="none" strike="noStrike">
                  <a:solidFill>
                    <a:schemeClr val="dk2"/>
                  </a:solidFill>
                  <a:latin typeface="Lustria"/>
                  <a:ea typeface="Lustria"/>
                  <a:cs typeface="Lustria"/>
                  <a:sym typeface="Lustria"/>
                </a:rPr>
                <a:t>Categoria C</a:t>
              </a:r>
              <a:endParaRPr/>
            </a:p>
          </p:txBody>
        </p:sp>
        <p:sp>
          <p:nvSpPr>
            <p:cNvPr id="13158" name="Google Shape;13158;p216"/>
            <p:cNvSpPr txBox="1"/>
            <p:nvPr/>
          </p:nvSpPr>
          <p:spPr>
            <a:xfrm>
              <a:off x="3308874" y="1712450"/>
              <a:ext cx="3618452" cy="6647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i="0" lang="pt-BR" sz="1600" u="none" cap="none" strike="noStrike">
                  <a:solidFill>
                    <a:srgbClr val="3F4444"/>
                  </a:solidFill>
                  <a:latin typeface="Calibri"/>
                  <a:ea typeface="Calibri"/>
                  <a:cs typeface="Calibri"/>
                  <a:sym typeface="Calibri"/>
                </a:rPr>
                <a:t>A análise do risco-benefício </a:t>
              </a:r>
              <a:r>
                <a:rPr i="0" lang="pt-BR" sz="1600" u="none" cap="none" strike="noStrike">
                  <a:solidFill>
                    <a:srgbClr val="3F4444"/>
                  </a:solidFill>
                  <a:latin typeface="Calibri"/>
                  <a:ea typeface="Calibri"/>
                  <a:cs typeface="Calibri"/>
                  <a:sym typeface="Calibri"/>
                </a:rPr>
                <a:t>individual antes do início e durante o tratamento com eculizumabe em </a:t>
              </a:r>
              <a:r>
                <a:rPr b="1" i="0" lang="pt-BR" sz="1600" u="none" cap="none" strike="noStrike">
                  <a:solidFill>
                    <a:srgbClr val="3F4444"/>
                  </a:solidFill>
                  <a:latin typeface="Calibri"/>
                  <a:ea typeface="Calibri"/>
                  <a:cs typeface="Calibri"/>
                  <a:sym typeface="Calibri"/>
                </a:rPr>
                <a:t>mulheres grávidas.¹</a:t>
              </a:r>
              <a:endParaRPr/>
            </a:p>
          </p:txBody>
        </p:sp>
        <p:cxnSp>
          <p:nvCxnSpPr>
            <p:cNvPr id="13159" name="Google Shape;13159;p216"/>
            <p:cNvCxnSpPr/>
            <p:nvPr/>
          </p:nvCxnSpPr>
          <p:spPr>
            <a:xfrm>
              <a:off x="3101141" y="1674743"/>
              <a:ext cx="0" cy="740211"/>
            </a:xfrm>
            <a:prstGeom prst="straightConnector1">
              <a:avLst/>
            </a:prstGeom>
            <a:noFill/>
            <a:ln cap="flat" cmpd="sng" w="12700">
              <a:solidFill>
                <a:schemeClr val="accent1"/>
              </a:solidFill>
              <a:prstDash val="solid"/>
              <a:miter lim="800000"/>
              <a:headEnd len="sm" w="sm" type="none"/>
              <a:tailEnd len="sm" w="sm" type="none"/>
            </a:ln>
          </p:spPr>
        </p:cxnSp>
      </p:grpSp>
      <p:sp>
        <p:nvSpPr>
          <p:cNvPr id="13160" name="Google Shape;13160;p21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eculizumabe (eculizumabe). Bula  aprovada  pela  ANVISA  disponível  em https://alexion.com/worldwide/Brazil. 2. Hallstensen RF, et al. Immunobiology 2015;220:452–459; 3. Patriquin C, Leber B. Clin Case Rep 2015;3(2):88–91; 4. Roth A, et al. Onkologie 2011;34(suppl 6):67; 5. Kelly R, et al. N Eng J Med 2015;373:1032–9; 6. Gessoni G, et al. Blood Coagul Fibrinolysis 2015;26(4):458–63; 7. Sharma R, et al. Leukemia Research Reports 4 2015:36–38.</a:t>
            </a:r>
            <a:endParaRPr/>
          </a:p>
        </p:txBody>
      </p:sp>
      <p:sp>
        <p:nvSpPr>
          <p:cNvPr id="13161" name="Google Shape;13161;p216"/>
          <p:cNvSpPr/>
          <p:nvPr/>
        </p:nvSpPr>
        <p:spPr>
          <a:xfrm>
            <a:off x="511588" y="2575723"/>
            <a:ext cx="7728171" cy="304101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3162" name="Google Shape;13162;p216"/>
          <p:cNvSpPr/>
          <p:nvPr/>
        </p:nvSpPr>
        <p:spPr>
          <a:xfrm flipH="1">
            <a:off x="3287588" y="2794797"/>
            <a:ext cx="5602411" cy="332664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13163" name="Google Shape;13163;p216"/>
          <p:cNvGrpSpPr/>
          <p:nvPr/>
        </p:nvGrpSpPr>
        <p:grpSpPr>
          <a:xfrm>
            <a:off x="3603564" y="3089751"/>
            <a:ext cx="4922708" cy="2782856"/>
            <a:chOff x="3603564" y="3089751"/>
            <a:chExt cx="4922708" cy="2782856"/>
          </a:xfrm>
        </p:grpSpPr>
        <p:sp>
          <p:nvSpPr>
            <p:cNvPr id="13164" name="Google Shape;13164;p216"/>
            <p:cNvSpPr txBox="1"/>
            <p:nvPr/>
          </p:nvSpPr>
          <p:spPr>
            <a:xfrm>
              <a:off x="4225538" y="3116151"/>
              <a:ext cx="3618452" cy="4431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rgbClr val="3F4444"/>
                  </a:solidFill>
                  <a:latin typeface="Calibri"/>
                  <a:ea typeface="Calibri"/>
                  <a:cs typeface="Calibri"/>
                  <a:sym typeface="Calibri"/>
                </a:rPr>
                <a:t>O eculizumabe </a:t>
              </a:r>
              <a:r>
                <a:rPr b="1" i="0" lang="pt-BR" sz="1600" u="none" cap="none" strike="noStrike">
                  <a:solidFill>
                    <a:schemeClr val="dk2"/>
                  </a:solidFill>
                  <a:latin typeface="Calibri"/>
                  <a:ea typeface="Calibri"/>
                  <a:cs typeface="Calibri"/>
                  <a:sym typeface="Calibri"/>
                </a:rPr>
                <a:t>foi benéfico para mulheres com HPN</a:t>
              </a:r>
              <a:r>
                <a:rPr i="0" lang="pt-BR" sz="1600" u="none" cap="none" strike="noStrike">
                  <a:solidFill>
                    <a:srgbClr val="3F4444"/>
                  </a:solidFill>
                  <a:latin typeface="Calibri"/>
                  <a:ea typeface="Calibri"/>
                  <a:cs typeface="Calibri"/>
                  <a:sym typeface="Calibri"/>
                </a:rPr>
                <a:t> durante a gestação</a:t>
              </a:r>
              <a:endParaRPr/>
            </a:p>
          </p:txBody>
        </p:sp>
        <p:sp>
          <p:nvSpPr>
            <p:cNvPr id="13165" name="Google Shape;13165;p216"/>
            <p:cNvSpPr txBox="1"/>
            <p:nvPr/>
          </p:nvSpPr>
          <p:spPr>
            <a:xfrm>
              <a:off x="4225538" y="3829581"/>
              <a:ext cx="3959358" cy="6647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rgbClr val="3F4444"/>
                  </a:solidFill>
                  <a:latin typeface="Calibri"/>
                  <a:ea typeface="Calibri"/>
                  <a:cs typeface="Calibri"/>
                  <a:sym typeface="Calibri"/>
                </a:rPr>
                <a:t>Conforme indicado por uma alta taxa de sobrevida fetal e uma </a:t>
              </a:r>
              <a:r>
                <a:rPr b="1" lang="pt-BR" sz="1600">
                  <a:solidFill>
                    <a:schemeClr val="dk2"/>
                  </a:solidFill>
                  <a:latin typeface="Calibri"/>
                  <a:ea typeface="Calibri"/>
                  <a:cs typeface="Calibri"/>
                  <a:sym typeface="Calibri"/>
                </a:rPr>
                <a:t>baixa taxa de complicações maternas</a:t>
              </a:r>
              <a:endParaRPr/>
            </a:p>
          </p:txBody>
        </p:sp>
        <p:sp>
          <p:nvSpPr>
            <p:cNvPr id="13166" name="Google Shape;13166;p216"/>
            <p:cNvSpPr txBox="1"/>
            <p:nvPr/>
          </p:nvSpPr>
          <p:spPr>
            <a:xfrm>
              <a:off x="4225538" y="4764611"/>
              <a:ext cx="4300734" cy="1107996"/>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rgbClr val="3F4444"/>
                  </a:solidFill>
                  <a:latin typeface="Calibri"/>
                  <a:ea typeface="Calibri"/>
                  <a:cs typeface="Calibri"/>
                  <a:sym typeface="Calibri"/>
                </a:rPr>
                <a:t>O eculizumabe foi detectado em 7 de 20 amostras de sangue de cordão umbilical, sugerindo que o </a:t>
              </a:r>
              <a:r>
                <a:rPr b="1" lang="pt-BR" sz="1600">
                  <a:solidFill>
                    <a:schemeClr val="dk2"/>
                  </a:solidFill>
                  <a:latin typeface="Calibri"/>
                  <a:ea typeface="Calibri"/>
                  <a:cs typeface="Calibri"/>
                  <a:sym typeface="Calibri"/>
                </a:rPr>
                <a:t>eculizumabe pode atravessar a placenta em baixos níveis, porém não em concentrações altas o suficiente para afetar a ativação do complemento</a:t>
              </a:r>
              <a:endParaRPr i="0" sz="1600" u="none" cap="none" strike="noStrike">
                <a:solidFill>
                  <a:srgbClr val="3F4444"/>
                </a:solidFill>
                <a:latin typeface="Calibri"/>
                <a:ea typeface="Calibri"/>
                <a:cs typeface="Calibri"/>
                <a:sym typeface="Calibri"/>
              </a:endParaRPr>
            </a:p>
          </p:txBody>
        </p:sp>
        <p:grpSp>
          <p:nvGrpSpPr>
            <p:cNvPr id="13167" name="Google Shape;13167;p216"/>
            <p:cNvGrpSpPr/>
            <p:nvPr/>
          </p:nvGrpSpPr>
          <p:grpSpPr>
            <a:xfrm>
              <a:off x="3603564" y="3089751"/>
              <a:ext cx="495996" cy="495998"/>
              <a:chOff x="3603564" y="3089751"/>
              <a:chExt cx="495996" cy="495998"/>
            </a:xfrm>
          </p:grpSpPr>
          <p:sp>
            <p:nvSpPr>
              <p:cNvPr id="13168" name="Google Shape;13168;p216"/>
              <p:cNvSpPr/>
              <p:nvPr/>
            </p:nvSpPr>
            <p:spPr>
              <a:xfrm>
                <a:off x="3603564" y="3089751"/>
                <a:ext cx="495996" cy="495998"/>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169" name="Google Shape;13169;p216"/>
              <p:cNvSpPr/>
              <p:nvPr/>
            </p:nvSpPr>
            <p:spPr>
              <a:xfrm>
                <a:off x="3678705" y="3225521"/>
                <a:ext cx="345715" cy="224458"/>
              </a:xfrm>
              <a:custGeom>
                <a:rect b="b" l="l" r="r" t="t"/>
                <a:pathLst>
                  <a:path extrusionOk="0" h="2562820" w="3947303">
                    <a:moveTo>
                      <a:pt x="3925658" y="21646"/>
                    </a:moveTo>
                    <a:cubicBezTo>
                      <a:pt x="3896797" y="-7215"/>
                      <a:pt x="3850029" y="-7215"/>
                      <a:pt x="3821168" y="21646"/>
                    </a:cubicBezTo>
                    <a:lnTo>
                      <a:pt x="1458397" y="2384417"/>
                    </a:lnTo>
                    <a:lnTo>
                      <a:pt x="126135" y="1052251"/>
                    </a:lnTo>
                    <a:cubicBezTo>
                      <a:pt x="97274" y="1023390"/>
                      <a:pt x="50506" y="1023390"/>
                      <a:pt x="21646" y="1052251"/>
                    </a:cubicBezTo>
                    <a:cubicBezTo>
                      <a:pt x="-7215" y="1081111"/>
                      <a:pt x="-7215" y="1127879"/>
                      <a:pt x="21646" y="1156740"/>
                    </a:cubicBezTo>
                    <a:lnTo>
                      <a:pt x="1406104" y="2541199"/>
                    </a:lnTo>
                    <a:cubicBezTo>
                      <a:pt x="1420487" y="2555677"/>
                      <a:pt x="1439442" y="2562820"/>
                      <a:pt x="1458397" y="2562820"/>
                    </a:cubicBezTo>
                    <a:cubicBezTo>
                      <a:pt x="1477351" y="2562820"/>
                      <a:pt x="1496211" y="2555581"/>
                      <a:pt x="1510689" y="2541199"/>
                    </a:cubicBezTo>
                    <a:lnTo>
                      <a:pt x="3925658" y="126135"/>
                    </a:lnTo>
                    <a:cubicBezTo>
                      <a:pt x="3954518" y="97274"/>
                      <a:pt x="3954518" y="50506"/>
                      <a:pt x="3925658" y="216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cxnSp>
          <p:nvCxnSpPr>
            <p:cNvPr id="13170" name="Google Shape;13170;p216"/>
            <p:cNvCxnSpPr/>
            <p:nvPr/>
          </p:nvCxnSpPr>
          <p:spPr>
            <a:xfrm>
              <a:off x="4225538" y="3694465"/>
              <a:ext cx="4209802" cy="0"/>
            </a:xfrm>
            <a:prstGeom prst="straightConnector1">
              <a:avLst/>
            </a:prstGeom>
            <a:noFill/>
            <a:ln cap="flat" cmpd="sng" w="12700">
              <a:solidFill>
                <a:schemeClr val="accent1"/>
              </a:solidFill>
              <a:prstDash val="solid"/>
              <a:miter lim="800000"/>
              <a:headEnd len="sm" w="sm" type="none"/>
              <a:tailEnd len="sm" w="sm" type="none"/>
            </a:ln>
          </p:spPr>
        </p:cxnSp>
        <p:cxnSp>
          <p:nvCxnSpPr>
            <p:cNvPr id="13171" name="Google Shape;13171;p216"/>
            <p:cNvCxnSpPr/>
            <p:nvPr/>
          </p:nvCxnSpPr>
          <p:spPr>
            <a:xfrm>
              <a:off x="4225538" y="4629494"/>
              <a:ext cx="4209802" cy="0"/>
            </a:xfrm>
            <a:prstGeom prst="straightConnector1">
              <a:avLst/>
            </a:prstGeom>
            <a:noFill/>
            <a:ln cap="flat" cmpd="sng" w="12700">
              <a:solidFill>
                <a:schemeClr val="accent1"/>
              </a:solidFill>
              <a:prstDash val="solid"/>
              <a:miter lim="800000"/>
              <a:headEnd len="sm" w="sm" type="none"/>
              <a:tailEnd len="sm" w="sm" type="none"/>
            </a:ln>
          </p:spPr>
        </p:cxnSp>
        <p:grpSp>
          <p:nvGrpSpPr>
            <p:cNvPr id="13172" name="Google Shape;13172;p216"/>
            <p:cNvGrpSpPr/>
            <p:nvPr/>
          </p:nvGrpSpPr>
          <p:grpSpPr>
            <a:xfrm>
              <a:off x="3603564" y="3913980"/>
              <a:ext cx="495996" cy="495998"/>
              <a:chOff x="3603564" y="3089751"/>
              <a:chExt cx="495996" cy="495998"/>
            </a:xfrm>
          </p:grpSpPr>
          <p:sp>
            <p:nvSpPr>
              <p:cNvPr id="13173" name="Google Shape;13173;p216"/>
              <p:cNvSpPr/>
              <p:nvPr/>
            </p:nvSpPr>
            <p:spPr>
              <a:xfrm>
                <a:off x="3603564" y="3089751"/>
                <a:ext cx="495996" cy="495998"/>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174" name="Google Shape;13174;p216"/>
              <p:cNvSpPr/>
              <p:nvPr/>
            </p:nvSpPr>
            <p:spPr>
              <a:xfrm>
                <a:off x="3678705" y="3225521"/>
                <a:ext cx="345715" cy="224458"/>
              </a:xfrm>
              <a:custGeom>
                <a:rect b="b" l="l" r="r" t="t"/>
                <a:pathLst>
                  <a:path extrusionOk="0" h="2562820" w="3947303">
                    <a:moveTo>
                      <a:pt x="3925658" y="21646"/>
                    </a:moveTo>
                    <a:cubicBezTo>
                      <a:pt x="3896797" y="-7215"/>
                      <a:pt x="3850029" y="-7215"/>
                      <a:pt x="3821168" y="21646"/>
                    </a:cubicBezTo>
                    <a:lnTo>
                      <a:pt x="1458397" y="2384417"/>
                    </a:lnTo>
                    <a:lnTo>
                      <a:pt x="126135" y="1052251"/>
                    </a:lnTo>
                    <a:cubicBezTo>
                      <a:pt x="97274" y="1023390"/>
                      <a:pt x="50506" y="1023390"/>
                      <a:pt x="21646" y="1052251"/>
                    </a:cubicBezTo>
                    <a:cubicBezTo>
                      <a:pt x="-7215" y="1081111"/>
                      <a:pt x="-7215" y="1127879"/>
                      <a:pt x="21646" y="1156740"/>
                    </a:cubicBezTo>
                    <a:lnTo>
                      <a:pt x="1406104" y="2541199"/>
                    </a:lnTo>
                    <a:cubicBezTo>
                      <a:pt x="1420487" y="2555677"/>
                      <a:pt x="1439442" y="2562820"/>
                      <a:pt x="1458397" y="2562820"/>
                    </a:cubicBezTo>
                    <a:cubicBezTo>
                      <a:pt x="1477351" y="2562820"/>
                      <a:pt x="1496211" y="2555581"/>
                      <a:pt x="1510689" y="2541199"/>
                    </a:cubicBezTo>
                    <a:lnTo>
                      <a:pt x="3925658" y="126135"/>
                    </a:lnTo>
                    <a:cubicBezTo>
                      <a:pt x="3954518" y="97274"/>
                      <a:pt x="3954518" y="50506"/>
                      <a:pt x="3925658" y="216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3175" name="Google Shape;13175;p216"/>
            <p:cNvGrpSpPr/>
            <p:nvPr/>
          </p:nvGrpSpPr>
          <p:grpSpPr>
            <a:xfrm>
              <a:off x="3603564" y="5070610"/>
              <a:ext cx="495996" cy="495998"/>
              <a:chOff x="3603564" y="3089751"/>
              <a:chExt cx="495996" cy="495998"/>
            </a:xfrm>
          </p:grpSpPr>
          <p:sp>
            <p:nvSpPr>
              <p:cNvPr id="13176" name="Google Shape;13176;p216"/>
              <p:cNvSpPr/>
              <p:nvPr/>
            </p:nvSpPr>
            <p:spPr>
              <a:xfrm>
                <a:off x="3603564" y="3089751"/>
                <a:ext cx="495996" cy="495998"/>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177" name="Google Shape;13177;p216"/>
              <p:cNvSpPr/>
              <p:nvPr/>
            </p:nvSpPr>
            <p:spPr>
              <a:xfrm>
                <a:off x="3678705" y="3225521"/>
                <a:ext cx="345715" cy="224458"/>
              </a:xfrm>
              <a:custGeom>
                <a:rect b="b" l="l" r="r" t="t"/>
                <a:pathLst>
                  <a:path extrusionOk="0" h="2562820" w="3947303">
                    <a:moveTo>
                      <a:pt x="3925658" y="21646"/>
                    </a:moveTo>
                    <a:cubicBezTo>
                      <a:pt x="3896797" y="-7215"/>
                      <a:pt x="3850029" y="-7215"/>
                      <a:pt x="3821168" y="21646"/>
                    </a:cubicBezTo>
                    <a:lnTo>
                      <a:pt x="1458397" y="2384417"/>
                    </a:lnTo>
                    <a:lnTo>
                      <a:pt x="126135" y="1052251"/>
                    </a:lnTo>
                    <a:cubicBezTo>
                      <a:pt x="97274" y="1023390"/>
                      <a:pt x="50506" y="1023390"/>
                      <a:pt x="21646" y="1052251"/>
                    </a:cubicBezTo>
                    <a:cubicBezTo>
                      <a:pt x="-7215" y="1081111"/>
                      <a:pt x="-7215" y="1127879"/>
                      <a:pt x="21646" y="1156740"/>
                    </a:cubicBezTo>
                    <a:lnTo>
                      <a:pt x="1406104" y="2541199"/>
                    </a:lnTo>
                    <a:cubicBezTo>
                      <a:pt x="1420487" y="2555677"/>
                      <a:pt x="1439442" y="2562820"/>
                      <a:pt x="1458397" y="2562820"/>
                    </a:cubicBezTo>
                    <a:cubicBezTo>
                      <a:pt x="1477351" y="2562820"/>
                      <a:pt x="1496211" y="2555581"/>
                      <a:pt x="1510689" y="2541199"/>
                    </a:cubicBezTo>
                    <a:lnTo>
                      <a:pt x="3925658" y="126135"/>
                    </a:lnTo>
                    <a:cubicBezTo>
                      <a:pt x="3954518" y="97274"/>
                      <a:pt x="3954518" y="50506"/>
                      <a:pt x="3925658" y="216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13178" name="Google Shape;13178;p216"/>
          <p:cNvGrpSpPr/>
          <p:nvPr/>
        </p:nvGrpSpPr>
        <p:grpSpPr>
          <a:xfrm>
            <a:off x="842335" y="3075144"/>
            <a:ext cx="2373920" cy="2144008"/>
            <a:chOff x="842335" y="3075144"/>
            <a:chExt cx="2373920" cy="2144008"/>
          </a:xfrm>
        </p:grpSpPr>
        <p:sp>
          <p:nvSpPr>
            <p:cNvPr id="13179" name="Google Shape;13179;p216"/>
            <p:cNvSpPr txBox="1"/>
            <p:nvPr/>
          </p:nvSpPr>
          <p:spPr>
            <a:xfrm>
              <a:off x="842335" y="4063341"/>
              <a:ext cx="2373920" cy="2215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chemeClr val="lt1"/>
                  </a:solidFill>
                  <a:latin typeface="Calibri"/>
                  <a:ea typeface="Calibri"/>
                  <a:cs typeface="Calibri"/>
                  <a:sym typeface="Calibri"/>
                </a:rPr>
                <a:t>Um estudo retrospectivo de </a:t>
              </a:r>
              <a:endParaRPr baseline="30000" i="0" sz="1600" u="none" cap="none" strike="noStrike">
                <a:solidFill>
                  <a:schemeClr val="lt1"/>
                </a:solidFill>
                <a:latin typeface="Calibri"/>
                <a:ea typeface="Calibri"/>
                <a:cs typeface="Calibri"/>
                <a:sym typeface="Calibri"/>
              </a:endParaRPr>
            </a:p>
          </p:txBody>
        </p:sp>
        <p:sp>
          <p:nvSpPr>
            <p:cNvPr id="13180" name="Google Shape;13180;p216"/>
            <p:cNvSpPr txBox="1"/>
            <p:nvPr/>
          </p:nvSpPr>
          <p:spPr>
            <a:xfrm>
              <a:off x="842335" y="4310229"/>
              <a:ext cx="2096728" cy="6647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75 gestações </a:t>
              </a:r>
              <a:br>
                <a:rPr b="1" i="0" lang="pt-BR" sz="2400" u="none" cap="none" strike="noStrike">
                  <a:solidFill>
                    <a:srgbClr val="FFFFFF"/>
                  </a:solidFill>
                  <a:latin typeface="Lustria"/>
                  <a:ea typeface="Lustria"/>
                  <a:cs typeface="Lustria"/>
                  <a:sym typeface="Lustria"/>
                </a:rPr>
              </a:br>
              <a:r>
                <a:rPr b="0" i="0" lang="pt-BR" sz="2400" u="none" cap="none" strike="noStrike">
                  <a:solidFill>
                    <a:srgbClr val="FFFFFF"/>
                  </a:solidFill>
                  <a:latin typeface="Lustria"/>
                  <a:ea typeface="Lustria"/>
                  <a:cs typeface="Lustria"/>
                  <a:sym typeface="Lustria"/>
                </a:rPr>
                <a:t>em </a:t>
              </a:r>
              <a:r>
                <a:rPr b="1" i="0" lang="pt-BR" sz="2400" u="none" cap="none" strike="noStrike">
                  <a:solidFill>
                    <a:srgbClr val="FFFFFF"/>
                  </a:solidFill>
                  <a:latin typeface="Lustria"/>
                  <a:ea typeface="Lustria"/>
                  <a:cs typeface="Lustria"/>
                  <a:sym typeface="Lustria"/>
                </a:rPr>
                <a:t>61 mulheres</a:t>
              </a:r>
              <a:endParaRPr b="1" i="0" sz="2400" u="none" cap="none" strike="noStrike">
                <a:solidFill>
                  <a:srgbClr val="FFFFFF"/>
                </a:solidFill>
                <a:latin typeface="Lustria"/>
                <a:ea typeface="Lustria"/>
                <a:cs typeface="Lustria"/>
                <a:sym typeface="Lustria"/>
              </a:endParaRPr>
            </a:p>
          </p:txBody>
        </p:sp>
        <p:sp>
          <p:nvSpPr>
            <p:cNvPr id="13181" name="Google Shape;13181;p216"/>
            <p:cNvSpPr txBox="1"/>
            <p:nvPr/>
          </p:nvSpPr>
          <p:spPr>
            <a:xfrm>
              <a:off x="842335" y="4997553"/>
              <a:ext cx="1486754" cy="2215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chemeClr val="lt1"/>
                  </a:solidFill>
                  <a:latin typeface="Calibri"/>
                  <a:ea typeface="Calibri"/>
                  <a:cs typeface="Calibri"/>
                  <a:sym typeface="Calibri"/>
                </a:rPr>
                <a:t>demonstrou que:</a:t>
              </a:r>
              <a:endParaRPr baseline="30000" i="0" sz="1600" u="none" cap="none" strike="noStrike">
                <a:solidFill>
                  <a:schemeClr val="lt1"/>
                </a:solidFill>
                <a:latin typeface="Calibri"/>
                <a:ea typeface="Calibri"/>
                <a:cs typeface="Calibri"/>
                <a:sym typeface="Calibri"/>
              </a:endParaRPr>
            </a:p>
          </p:txBody>
        </p:sp>
        <p:grpSp>
          <p:nvGrpSpPr>
            <p:cNvPr id="13182" name="Google Shape;13182;p216"/>
            <p:cNvGrpSpPr/>
            <p:nvPr/>
          </p:nvGrpSpPr>
          <p:grpSpPr>
            <a:xfrm>
              <a:off x="842335" y="3075144"/>
              <a:ext cx="608606" cy="808322"/>
              <a:chOff x="4260067" y="990596"/>
              <a:chExt cx="3671905" cy="4876853"/>
            </a:xfrm>
          </p:grpSpPr>
          <p:sp>
            <p:nvSpPr>
              <p:cNvPr id="13183" name="Google Shape;13183;p216"/>
              <p:cNvSpPr/>
              <p:nvPr/>
            </p:nvSpPr>
            <p:spPr>
              <a:xfrm>
                <a:off x="4260067" y="990596"/>
                <a:ext cx="537749" cy="4876842"/>
              </a:xfrm>
              <a:custGeom>
                <a:rect b="b" l="l" r="r" t="t"/>
                <a:pathLst>
                  <a:path extrusionOk="0" h="4876842" w="537749">
                    <a:moveTo>
                      <a:pt x="497099" y="2895959"/>
                    </a:moveTo>
                    <a:cubicBezTo>
                      <a:pt x="289215" y="2776000"/>
                      <a:pt x="168149" y="2543834"/>
                      <a:pt x="188672" y="2304475"/>
                    </a:cubicBezTo>
                    <a:cubicBezTo>
                      <a:pt x="245334" y="1643658"/>
                      <a:pt x="365253" y="724787"/>
                      <a:pt x="388407" y="84240"/>
                    </a:cubicBezTo>
                    <a:cubicBezTo>
                      <a:pt x="390033" y="39374"/>
                      <a:pt x="354981" y="1700"/>
                      <a:pt x="310114" y="75"/>
                    </a:cubicBezTo>
                    <a:cubicBezTo>
                      <a:pt x="265227" y="-1846"/>
                      <a:pt x="227564" y="33501"/>
                      <a:pt x="225949" y="78368"/>
                    </a:cubicBezTo>
                    <a:cubicBezTo>
                      <a:pt x="203069" y="711427"/>
                      <a:pt x="83638" y="1626457"/>
                      <a:pt x="26701" y="2290586"/>
                    </a:cubicBezTo>
                    <a:cubicBezTo>
                      <a:pt x="2327" y="2574863"/>
                      <a:pt x="136348" y="2851083"/>
                      <a:pt x="371013" y="3008735"/>
                    </a:cubicBezTo>
                    <a:cubicBezTo>
                      <a:pt x="299467" y="3712132"/>
                      <a:pt x="-120020" y="3962983"/>
                      <a:pt x="33539" y="4810042"/>
                    </a:cubicBezTo>
                    <a:cubicBezTo>
                      <a:pt x="41524" y="4854096"/>
                      <a:pt x="83719" y="4883550"/>
                      <a:pt x="128006" y="4875524"/>
                    </a:cubicBezTo>
                    <a:cubicBezTo>
                      <a:pt x="172182" y="4867518"/>
                      <a:pt x="201494" y="4825222"/>
                      <a:pt x="193488" y="4781056"/>
                    </a:cubicBezTo>
                    <a:cubicBezTo>
                      <a:pt x="45660" y="3965553"/>
                      <a:pt x="477480" y="3757172"/>
                      <a:pt x="537515" y="2972586"/>
                    </a:cubicBezTo>
                    <a:cubicBezTo>
                      <a:pt x="539903" y="2941425"/>
                      <a:pt x="523860" y="2911413"/>
                      <a:pt x="497099" y="289595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184" name="Google Shape;13184;p216"/>
              <p:cNvSpPr/>
              <p:nvPr/>
            </p:nvSpPr>
            <p:spPr>
              <a:xfrm>
                <a:off x="5079420" y="1511730"/>
                <a:ext cx="1701504" cy="3171495"/>
              </a:xfrm>
              <a:custGeom>
                <a:rect b="b" l="l" r="r" t="t"/>
                <a:pathLst>
                  <a:path extrusionOk="0" h="3171495" w="1701504">
                    <a:moveTo>
                      <a:pt x="1687840" y="2621144"/>
                    </a:moveTo>
                    <a:cubicBezTo>
                      <a:pt x="1658468" y="2507454"/>
                      <a:pt x="1586535" y="2420494"/>
                      <a:pt x="1469207" y="2370080"/>
                    </a:cubicBezTo>
                    <a:lnTo>
                      <a:pt x="1506616" y="2281892"/>
                    </a:lnTo>
                    <a:cubicBezTo>
                      <a:pt x="1538417" y="2206962"/>
                      <a:pt x="1515141" y="2120500"/>
                      <a:pt x="1450015" y="2071651"/>
                    </a:cubicBezTo>
                    <a:cubicBezTo>
                      <a:pt x="1383203" y="2021552"/>
                      <a:pt x="1289365" y="2025402"/>
                      <a:pt x="1226901" y="2080795"/>
                    </a:cubicBezTo>
                    <a:lnTo>
                      <a:pt x="1077702" y="2213098"/>
                    </a:lnTo>
                    <a:cubicBezTo>
                      <a:pt x="856508" y="2128659"/>
                      <a:pt x="628264" y="2045773"/>
                      <a:pt x="412669" y="1957473"/>
                    </a:cubicBezTo>
                    <a:cubicBezTo>
                      <a:pt x="248859" y="1890386"/>
                      <a:pt x="148956" y="1726851"/>
                      <a:pt x="164084" y="1550544"/>
                    </a:cubicBezTo>
                    <a:cubicBezTo>
                      <a:pt x="202895" y="1097845"/>
                      <a:pt x="275702" y="524953"/>
                      <a:pt x="291623" y="84233"/>
                    </a:cubicBezTo>
                    <a:cubicBezTo>
                      <a:pt x="293248" y="39366"/>
                      <a:pt x="258196" y="1693"/>
                      <a:pt x="213330" y="67"/>
                    </a:cubicBezTo>
                    <a:cubicBezTo>
                      <a:pt x="168453" y="-1751"/>
                      <a:pt x="130780" y="33494"/>
                      <a:pt x="129164" y="78360"/>
                    </a:cubicBezTo>
                    <a:cubicBezTo>
                      <a:pt x="113467" y="512609"/>
                      <a:pt x="41158" y="1081162"/>
                      <a:pt x="2113" y="1536656"/>
                    </a:cubicBezTo>
                    <a:cubicBezTo>
                      <a:pt x="-19111" y="1784163"/>
                      <a:pt x="121117" y="2013739"/>
                      <a:pt x="351048" y="2107912"/>
                    </a:cubicBezTo>
                    <a:cubicBezTo>
                      <a:pt x="584373" y="2203467"/>
                      <a:pt x="829727" y="2291818"/>
                      <a:pt x="1065520" y="2382516"/>
                    </a:cubicBezTo>
                    <a:cubicBezTo>
                      <a:pt x="1093846" y="2393408"/>
                      <a:pt x="1125901" y="2387606"/>
                      <a:pt x="1148629" y="2367469"/>
                    </a:cubicBezTo>
                    <a:lnTo>
                      <a:pt x="1334750" y="2202420"/>
                    </a:lnTo>
                    <a:cubicBezTo>
                      <a:pt x="1345814" y="2192606"/>
                      <a:pt x="1362842" y="2204574"/>
                      <a:pt x="1356970" y="2218402"/>
                    </a:cubicBezTo>
                    <a:lnTo>
                      <a:pt x="1287760" y="2381551"/>
                    </a:lnTo>
                    <a:cubicBezTo>
                      <a:pt x="1270142" y="2423085"/>
                      <a:pt x="1289751" y="2471040"/>
                      <a:pt x="1331397" y="2488353"/>
                    </a:cubicBezTo>
                    <a:cubicBezTo>
                      <a:pt x="1358829" y="2499753"/>
                      <a:pt x="1386109" y="2511274"/>
                      <a:pt x="1413216" y="2522948"/>
                    </a:cubicBezTo>
                    <a:cubicBezTo>
                      <a:pt x="1547175" y="2580626"/>
                      <a:pt x="1564041" y="2741621"/>
                      <a:pt x="1511910" y="2863806"/>
                    </a:cubicBezTo>
                    <a:cubicBezTo>
                      <a:pt x="1497310" y="2898025"/>
                      <a:pt x="1415562" y="3064943"/>
                      <a:pt x="1239805" y="2990633"/>
                    </a:cubicBezTo>
                    <a:cubicBezTo>
                      <a:pt x="886775" y="2841383"/>
                      <a:pt x="510571" y="2705635"/>
                      <a:pt x="149047" y="2567621"/>
                    </a:cubicBezTo>
                    <a:cubicBezTo>
                      <a:pt x="107117" y="2551589"/>
                      <a:pt x="60137" y="2572620"/>
                      <a:pt x="44125" y="2614561"/>
                    </a:cubicBezTo>
                    <a:cubicBezTo>
                      <a:pt x="28113" y="2656501"/>
                      <a:pt x="49134" y="2703471"/>
                      <a:pt x="91064" y="2719483"/>
                    </a:cubicBezTo>
                    <a:cubicBezTo>
                      <a:pt x="452069" y="2857324"/>
                      <a:pt x="827014" y="2992594"/>
                      <a:pt x="1176508" y="3140361"/>
                    </a:cubicBezTo>
                    <a:cubicBezTo>
                      <a:pt x="1373297" y="3223561"/>
                      <a:pt x="1572606" y="3135779"/>
                      <a:pt x="1661435" y="2927600"/>
                    </a:cubicBezTo>
                    <a:cubicBezTo>
                      <a:pt x="1703223" y="2829638"/>
                      <a:pt x="1712854" y="2717939"/>
                      <a:pt x="1687840" y="262114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185" name="Google Shape;13185;p216"/>
              <p:cNvSpPr/>
              <p:nvPr/>
            </p:nvSpPr>
            <p:spPr>
              <a:xfrm>
                <a:off x="6763260" y="3137417"/>
                <a:ext cx="1168712" cy="2730032"/>
              </a:xfrm>
              <a:custGeom>
                <a:rect b="b" l="l" r="r" t="t"/>
                <a:pathLst>
                  <a:path extrusionOk="0" h="2730032" w="1168712">
                    <a:moveTo>
                      <a:pt x="1091974" y="832744"/>
                    </a:moveTo>
                    <a:cubicBezTo>
                      <a:pt x="1008896" y="550215"/>
                      <a:pt x="861068" y="272664"/>
                      <a:pt x="664482" y="30104"/>
                    </a:cubicBezTo>
                    <a:cubicBezTo>
                      <a:pt x="636217" y="-4765"/>
                      <a:pt x="585030" y="-10129"/>
                      <a:pt x="550162" y="18136"/>
                    </a:cubicBezTo>
                    <a:cubicBezTo>
                      <a:pt x="515282" y="46401"/>
                      <a:pt x="509928" y="97587"/>
                      <a:pt x="538193" y="132456"/>
                    </a:cubicBezTo>
                    <a:cubicBezTo>
                      <a:pt x="925899" y="610840"/>
                      <a:pt x="1088733" y="1200090"/>
                      <a:pt x="963135" y="1670254"/>
                    </a:cubicBezTo>
                    <a:cubicBezTo>
                      <a:pt x="855673" y="2072580"/>
                      <a:pt x="540631" y="2384695"/>
                      <a:pt x="52088" y="2572878"/>
                    </a:cubicBezTo>
                    <a:cubicBezTo>
                      <a:pt x="10198" y="2589012"/>
                      <a:pt x="-10681" y="2636053"/>
                      <a:pt x="5453" y="2677943"/>
                    </a:cubicBezTo>
                    <a:cubicBezTo>
                      <a:pt x="21567" y="2719782"/>
                      <a:pt x="68598" y="2740732"/>
                      <a:pt x="110518" y="2724577"/>
                    </a:cubicBezTo>
                    <a:cubicBezTo>
                      <a:pt x="1014697" y="2376302"/>
                      <a:pt x="1330744" y="1644762"/>
                      <a:pt x="1091974" y="83274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186" name="Google Shape;13186;p216"/>
              <p:cNvSpPr/>
              <p:nvPr/>
            </p:nvSpPr>
            <p:spPr>
              <a:xfrm>
                <a:off x="6150654" y="990611"/>
                <a:ext cx="1225057" cy="2103766"/>
              </a:xfrm>
              <a:custGeom>
                <a:rect b="b" l="l" r="r" t="t"/>
                <a:pathLst>
                  <a:path extrusionOk="0" h="2103766" w="1225057">
                    <a:moveTo>
                      <a:pt x="1186248" y="1184959"/>
                    </a:moveTo>
                    <a:cubicBezTo>
                      <a:pt x="1039212" y="738539"/>
                      <a:pt x="590973" y="765229"/>
                      <a:pt x="226178" y="44580"/>
                    </a:cubicBezTo>
                    <a:cubicBezTo>
                      <a:pt x="205909" y="4540"/>
                      <a:pt x="157019" y="-11493"/>
                      <a:pt x="116948" y="8777"/>
                    </a:cubicBezTo>
                    <a:cubicBezTo>
                      <a:pt x="76898" y="29056"/>
                      <a:pt x="60865" y="77956"/>
                      <a:pt x="81144" y="118007"/>
                    </a:cubicBezTo>
                    <a:cubicBezTo>
                      <a:pt x="456079" y="858671"/>
                      <a:pt x="910668" y="867855"/>
                      <a:pt x="1031846" y="1235820"/>
                    </a:cubicBezTo>
                    <a:cubicBezTo>
                      <a:pt x="1214370" y="1790028"/>
                      <a:pt x="520859" y="2204464"/>
                      <a:pt x="144523" y="1738354"/>
                    </a:cubicBezTo>
                    <a:cubicBezTo>
                      <a:pt x="116329" y="1703434"/>
                      <a:pt x="65142" y="1697978"/>
                      <a:pt x="30223" y="1726172"/>
                    </a:cubicBezTo>
                    <a:cubicBezTo>
                      <a:pt x="-4708" y="1754376"/>
                      <a:pt x="-10153" y="1805552"/>
                      <a:pt x="18041" y="1840472"/>
                    </a:cubicBezTo>
                    <a:cubicBezTo>
                      <a:pt x="509114" y="2448691"/>
                      <a:pt x="1424327" y="1907874"/>
                      <a:pt x="1186248" y="118495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155"/>
                                        </p:tgtEl>
                                        <p:attrNameLst>
                                          <p:attrName>style.visibility</p:attrName>
                                        </p:attrNameLst>
                                      </p:cBhvr>
                                      <p:to>
                                        <p:strVal val="visible"/>
                                      </p:to>
                                    </p:set>
                                    <p:animEffect filter="fade" transition="in">
                                      <p:cBhvr>
                                        <p:cTn dur="500"/>
                                        <p:tgtEl>
                                          <p:spTgt spid="13155"/>
                                        </p:tgtEl>
                                      </p:cBhvr>
                                    </p:animEffect>
                                  </p:childTnLst>
                                </p:cTn>
                              </p:par>
                              <p:par>
                                <p:cTn fill="hold" nodeType="withEffect" presetClass="entr" presetID="10" presetSubtype="0">
                                  <p:stCondLst>
                                    <p:cond delay="0"/>
                                  </p:stCondLst>
                                  <p:childTnLst>
                                    <p:set>
                                      <p:cBhvr>
                                        <p:cTn dur="1" fill="hold">
                                          <p:stCondLst>
                                            <p:cond delay="0"/>
                                          </p:stCondLst>
                                        </p:cTn>
                                        <p:tgtEl>
                                          <p:spTgt spid="13153"/>
                                        </p:tgtEl>
                                        <p:attrNameLst>
                                          <p:attrName>style.visibility</p:attrName>
                                        </p:attrNameLst>
                                      </p:cBhvr>
                                      <p:to>
                                        <p:strVal val="visible"/>
                                      </p:to>
                                    </p:set>
                                    <p:animEffect filter="fade" transition="in">
                                      <p:cBhvr>
                                        <p:cTn dur="500"/>
                                        <p:tgtEl>
                                          <p:spTgt spid="13153"/>
                                        </p:tgtEl>
                                      </p:cBhvr>
                                    </p:animEffect>
                                  </p:childTnLst>
                                </p:cTn>
                              </p:par>
                              <p:par>
                                <p:cTn fill="hold" nodeType="withEffect" presetClass="entr" presetID="10" presetSubtype="0">
                                  <p:stCondLst>
                                    <p:cond delay="250"/>
                                  </p:stCondLst>
                                  <p:childTnLst>
                                    <p:set>
                                      <p:cBhvr>
                                        <p:cTn dur="1" fill="hold">
                                          <p:stCondLst>
                                            <p:cond delay="0"/>
                                          </p:stCondLst>
                                        </p:cTn>
                                        <p:tgtEl>
                                          <p:spTgt spid="13161"/>
                                        </p:tgtEl>
                                        <p:attrNameLst>
                                          <p:attrName>style.visibility</p:attrName>
                                        </p:attrNameLst>
                                      </p:cBhvr>
                                      <p:to>
                                        <p:strVal val="visible"/>
                                      </p:to>
                                    </p:set>
                                    <p:animEffect filter="fade" transition="in">
                                      <p:cBhvr>
                                        <p:cTn dur="500"/>
                                        <p:tgtEl>
                                          <p:spTgt spid="13161"/>
                                        </p:tgtEl>
                                      </p:cBhvr>
                                    </p:animEffect>
                                  </p:childTnLst>
                                </p:cTn>
                              </p:par>
                              <p:par>
                                <p:cTn fill="hold" nodeType="withEffect" presetClass="entr" presetID="10" presetSubtype="0">
                                  <p:stCondLst>
                                    <p:cond delay="500"/>
                                  </p:stCondLst>
                                  <p:childTnLst>
                                    <p:set>
                                      <p:cBhvr>
                                        <p:cTn dur="1" fill="hold">
                                          <p:stCondLst>
                                            <p:cond delay="0"/>
                                          </p:stCondLst>
                                        </p:cTn>
                                        <p:tgtEl>
                                          <p:spTgt spid="13178"/>
                                        </p:tgtEl>
                                        <p:attrNameLst>
                                          <p:attrName>style.visibility</p:attrName>
                                        </p:attrNameLst>
                                      </p:cBhvr>
                                      <p:to>
                                        <p:strVal val="visible"/>
                                      </p:to>
                                    </p:set>
                                    <p:animEffect filter="fade" transition="in">
                                      <p:cBhvr>
                                        <p:cTn dur="500"/>
                                        <p:tgtEl>
                                          <p:spTgt spid="13178"/>
                                        </p:tgtEl>
                                      </p:cBhvr>
                                    </p:animEffect>
                                  </p:childTnLst>
                                </p:cTn>
                              </p:par>
                              <p:par>
                                <p:cTn fill="hold" nodeType="withEffect" presetClass="entr" presetID="10" presetSubtype="0">
                                  <p:stCondLst>
                                    <p:cond delay="750"/>
                                  </p:stCondLst>
                                  <p:childTnLst>
                                    <p:set>
                                      <p:cBhvr>
                                        <p:cTn dur="1" fill="hold">
                                          <p:stCondLst>
                                            <p:cond delay="0"/>
                                          </p:stCondLst>
                                        </p:cTn>
                                        <p:tgtEl>
                                          <p:spTgt spid="13162"/>
                                        </p:tgtEl>
                                        <p:attrNameLst>
                                          <p:attrName>style.visibility</p:attrName>
                                        </p:attrNameLst>
                                      </p:cBhvr>
                                      <p:to>
                                        <p:strVal val="visible"/>
                                      </p:to>
                                    </p:set>
                                    <p:animEffect filter="fade" transition="in">
                                      <p:cBhvr>
                                        <p:cTn dur="500"/>
                                        <p:tgtEl>
                                          <p:spTgt spid="13162"/>
                                        </p:tgtEl>
                                      </p:cBhvr>
                                    </p:animEffect>
                                  </p:childTnLst>
                                </p:cTn>
                              </p:par>
                              <p:par>
                                <p:cTn fill="hold" nodeType="withEffect" presetClass="entr" presetID="10" presetSubtype="0">
                                  <p:stCondLst>
                                    <p:cond delay="1000"/>
                                  </p:stCondLst>
                                  <p:childTnLst>
                                    <p:set>
                                      <p:cBhvr>
                                        <p:cTn dur="1" fill="hold">
                                          <p:stCondLst>
                                            <p:cond delay="0"/>
                                          </p:stCondLst>
                                        </p:cTn>
                                        <p:tgtEl>
                                          <p:spTgt spid="13163"/>
                                        </p:tgtEl>
                                        <p:attrNameLst>
                                          <p:attrName>style.visibility</p:attrName>
                                        </p:attrNameLst>
                                      </p:cBhvr>
                                      <p:to>
                                        <p:strVal val="visible"/>
                                      </p:to>
                                    </p:set>
                                    <p:animEffect filter="fade" transition="in">
                                      <p:cBhvr>
                                        <p:cTn dur="500"/>
                                        <p:tgtEl>
                                          <p:spTgt spid="1316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91" name="Shape 13191"/>
        <p:cNvGrpSpPr/>
        <p:nvPr/>
      </p:nvGrpSpPr>
      <p:grpSpPr>
        <a:xfrm>
          <a:off x="0" y="0"/>
          <a:ext cx="0" cy="0"/>
          <a:chOff x="0" y="0"/>
          <a:chExt cx="0" cy="0"/>
        </a:xfrm>
      </p:grpSpPr>
      <p:pic>
        <p:nvPicPr>
          <p:cNvPr descr="Uma imagem contendo cama, pessoa, no interior, mulher&#10;&#10;Descrição gerada automaticamente" id="13192" name="Google Shape;13192;p217"/>
          <p:cNvPicPr preferRelativeResize="0"/>
          <p:nvPr/>
        </p:nvPicPr>
        <p:blipFill rotWithShape="1">
          <a:blip r:embed="rId3">
            <a:alphaModFix/>
          </a:blip>
          <a:srcRect b="0" l="0" r="0" t="0"/>
          <a:stretch/>
        </p:blipFill>
        <p:spPr>
          <a:xfrm>
            <a:off x="0" y="-1"/>
            <a:ext cx="12192000" cy="3424345"/>
          </a:xfrm>
          <a:prstGeom prst="rect">
            <a:avLst/>
          </a:prstGeom>
          <a:noFill/>
          <a:ln>
            <a:noFill/>
          </a:ln>
        </p:spPr>
      </p:pic>
      <p:sp>
        <p:nvSpPr>
          <p:cNvPr id="13193" name="Google Shape;13193;p217"/>
          <p:cNvSpPr/>
          <p:nvPr/>
        </p:nvSpPr>
        <p:spPr>
          <a:xfrm flipH="1">
            <a:off x="590864" y="3038697"/>
            <a:ext cx="10938113" cy="311027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194" name="Google Shape;13194;p217"/>
          <p:cNvSpPr txBox="1"/>
          <p:nvPr/>
        </p:nvSpPr>
        <p:spPr>
          <a:xfrm>
            <a:off x="296269" y="385036"/>
            <a:ext cx="206498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Gestação</a:t>
            </a:r>
            <a:endParaRPr b="1" baseline="30000" sz="3600">
              <a:solidFill>
                <a:schemeClr val="accent1"/>
              </a:solidFill>
              <a:latin typeface="Lustria"/>
              <a:ea typeface="Lustria"/>
              <a:cs typeface="Lustria"/>
              <a:sym typeface="Lustria"/>
            </a:endParaRPr>
          </a:p>
        </p:txBody>
      </p:sp>
      <p:sp>
        <p:nvSpPr>
          <p:cNvPr id="13195" name="Google Shape;13195;p217"/>
          <p:cNvSpPr txBox="1"/>
          <p:nvPr/>
        </p:nvSpPr>
        <p:spPr>
          <a:xfrm>
            <a:off x="296269" y="792070"/>
            <a:ext cx="367869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em pacientes com HPN</a:t>
            </a:r>
            <a:r>
              <a:rPr baseline="30000" lang="pt-BR" sz="2800">
                <a:solidFill>
                  <a:srgbClr val="003865"/>
                </a:solidFill>
                <a:latin typeface="Calibri"/>
                <a:ea typeface="Calibri"/>
                <a:cs typeface="Calibri"/>
                <a:sym typeface="Calibri"/>
              </a:rPr>
              <a:t>1</a:t>
            </a:r>
            <a:endParaRPr/>
          </a:p>
        </p:txBody>
      </p:sp>
      <p:sp>
        <p:nvSpPr>
          <p:cNvPr id="13196" name="Google Shape;13196;p21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S De Fontbrune, RP DeLatour - Seminars in hematology, 2018</a:t>
            </a:r>
            <a:endParaRPr/>
          </a:p>
        </p:txBody>
      </p:sp>
      <p:sp>
        <p:nvSpPr>
          <p:cNvPr id="13197" name="Google Shape;13197;p217"/>
          <p:cNvSpPr/>
          <p:nvPr/>
        </p:nvSpPr>
        <p:spPr>
          <a:xfrm>
            <a:off x="-614116" y="2783607"/>
            <a:ext cx="11536116" cy="640737"/>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aphicFrame>
        <p:nvGraphicFramePr>
          <p:cNvPr id="13198" name="Google Shape;13198;p217"/>
          <p:cNvGraphicFramePr/>
          <p:nvPr/>
        </p:nvGraphicFramePr>
        <p:xfrm>
          <a:off x="663021" y="2811301"/>
          <a:ext cx="3000000" cy="3000000"/>
        </p:xfrm>
        <a:graphic>
          <a:graphicData uri="http://schemas.openxmlformats.org/drawingml/2006/table">
            <a:tbl>
              <a:tblPr bandRow="1" firstRow="1">
                <a:noFill/>
                <a:tableStyleId>{F7126037-056A-477B-9917-EF84403CEE12}</a:tableStyleId>
              </a:tblPr>
              <a:tblGrid>
                <a:gridCol w="2656300"/>
                <a:gridCol w="7851975"/>
              </a:tblGrid>
              <a:tr h="605000">
                <a:tc>
                  <a:txBody>
                    <a:bodyPr/>
                    <a:lstStyle/>
                    <a:p>
                      <a:pPr indent="0" lvl="0" marL="15875" marR="0" rtl="0" algn="l">
                        <a:spcBef>
                          <a:spcPts val="0"/>
                        </a:spcBef>
                        <a:spcAft>
                          <a:spcPts val="0"/>
                        </a:spcAft>
                        <a:buNone/>
                      </a:pPr>
                      <a:r>
                        <a:rPr lang="pt-BR" sz="1600">
                          <a:solidFill>
                            <a:schemeClr val="lt1"/>
                          </a:solidFill>
                          <a:latin typeface="Lustria"/>
                          <a:ea typeface="Lustria"/>
                          <a:cs typeface="Lustria"/>
                          <a:sym typeface="Lustria"/>
                        </a:rPr>
                        <a:t>Indicação de tratamento</a:t>
                      </a:r>
                      <a:endParaRPr b="0" sz="1600">
                        <a:solidFill>
                          <a:schemeClr val="lt1"/>
                        </a:solidFill>
                        <a:latin typeface="Lustria"/>
                        <a:ea typeface="Lustria"/>
                        <a:cs typeface="Lustria"/>
                        <a:sym typeface="Lustria"/>
                      </a:endParaRPr>
                    </a:p>
                  </a:txBody>
                  <a:tcPr marT="34300" marB="34300"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600">
                          <a:solidFill>
                            <a:schemeClr val="lt1"/>
                          </a:solidFill>
                          <a:latin typeface="Lustria"/>
                          <a:ea typeface="Lustria"/>
                          <a:cs typeface="Lustria"/>
                          <a:sym typeface="Lustria"/>
                        </a:rPr>
                        <a:t>Gestantes com HPN e alta atividade de doença</a:t>
                      </a:r>
                      <a:endParaRPr b="0" sz="1600">
                        <a:solidFill>
                          <a:schemeClr val="lt1"/>
                        </a:solidFill>
                        <a:latin typeface="Lustria"/>
                        <a:ea typeface="Lustria"/>
                        <a:cs typeface="Lustria"/>
                        <a:sym typeface="Lustria"/>
                      </a:endParaRPr>
                    </a:p>
                  </a:txBody>
                  <a:tcPr marT="34300" marB="343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676025">
                <a:tc>
                  <a:txBody>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Anticoagulação</a:t>
                      </a:r>
                      <a:endParaRPr b="1" sz="1600">
                        <a:solidFill>
                          <a:schemeClr val="dk2"/>
                        </a:solidFill>
                        <a:latin typeface="Calibri"/>
                        <a:ea typeface="Calibri"/>
                        <a:cs typeface="Calibri"/>
                        <a:sym typeface="Calibri"/>
                      </a:endParaRPr>
                    </a:p>
                  </a:txBody>
                  <a:tcPr marT="34300" marB="34300" marR="9145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Profilaxia</a:t>
                      </a:r>
                      <a:r>
                        <a:rPr b="1" lang="pt-BR" sz="1400">
                          <a:solidFill>
                            <a:schemeClr val="dk1"/>
                          </a:solidFill>
                          <a:latin typeface="Calibri"/>
                          <a:ea typeface="Calibri"/>
                          <a:cs typeface="Calibri"/>
                          <a:sym typeface="Calibri"/>
                        </a:rPr>
                        <a:t> primária </a:t>
                      </a:r>
                      <a:r>
                        <a:rPr lang="pt-BR" sz="1400">
                          <a:solidFill>
                            <a:schemeClr val="dk1"/>
                          </a:solidFill>
                          <a:latin typeface="Calibri"/>
                          <a:ea typeface="Calibri"/>
                          <a:cs typeface="Calibri"/>
                          <a:sym typeface="Calibri"/>
                        </a:rPr>
                        <a:t>durante toda a gestação e puerpério</a:t>
                      </a:r>
                      <a:endParaRPr b="0" sz="1400">
                        <a:solidFill>
                          <a:schemeClr val="dk1"/>
                        </a:solidFill>
                        <a:latin typeface="Calibri"/>
                        <a:ea typeface="Calibri"/>
                        <a:cs typeface="Calibri"/>
                        <a:sym typeface="Calibri"/>
                      </a:endParaRPr>
                    </a:p>
                  </a:txBody>
                  <a:tcPr marT="34300" marB="343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725500">
                <a:tc>
                  <a:txBody>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Transfusão</a:t>
                      </a:r>
                      <a:endParaRPr b="1" sz="1600">
                        <a:solidFill>
                          <a:schemeClr val="dk2"/>
                        </a:solidFill>
                        <a:latin typeface="Calibri"/>
                        <a:ea typeface="Calibri"/>
                        <a:cs typeface="Calibri"/>
                        <a:sym typeface="Calibri"/>
                      </a:endParaRPr>
                    </a:p>
                  </a:txBody>
                  <a:tcPr marT="34300" marB="34300" marR="9145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A necessidade transfusional pode aumentar durante a gravidez,</a:t>
                      </a:r>
                      <a:r>
                        <a:rPr lang="pt-BR" sz="1400">
                          <a:solidFill>
                            <a:schemeClr val="dk1"/>
                          </a:solidFill>
                          <a:latin typeface="Calibri"/>
                          <a:ea typeface="Calibri"/>
                          <a:cs typeface="Calibri"/>
                          <a:sym typeface="Calibri"/>
                        </a:rPr>
                        <a:t> normalizando-se logo após o parto. </a:t>
                      </a:r>
                      <a:r>
                        <a:rPr b="1" lang="pt-BR" sz="1400">
                          <a:solidFill>
                            <a:schemeClr val="dk1"/>
                          </a:solidFill>
                          <a:latin typeface="Calibri"/>
                          <a:ea typeface="Calibri"/>
                          <a:cs typeface="Calibri"/>
                          <a:sym typeface="Calibri"/>
                        </a:rPr>
                        <a:t>Atenção para plaquetopenia (pode haver necessidade transfusional periparto)</a:t>
                      </a:r>
                      <a:endParaRPr b="1" sz="1400">
                        <a:solidFill>
                          <a:schemeClr val="dk1"/>
                        </a:solidFill>
                        <a:latin typeface="Calibri"/>
                        <a:ea typeface="Calibri"/>
                        <a:cs typeface="Calibri"/>
                        <a:sym typeface="Calibri"/>
                      </a:endParaRPr>
                    </a:p>
                  </a:txBody>
                  <a:tcPr marT="34300" marB="343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725500">
                <a:tc>
                  <a:txBody>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Amamentação</a:t>
                      </a:r>
                      <a:endParaRPr b="1" sz="1600">
                        <a:solidFill>
                          <a:schemeClr val="dk2"/>
                        </a:solidFill>
                        <a:latin typeface="Calibri"/>
                        <a:ea typeface="Calibri"/>
                        <a:cs typeface="Calibri"/>
                        <a:sym typeface="Calibri"/>
                      </a:endParaRPr>
                    </a:p>
                  </a:txBody>
                  <a:tcPr marT="34300" marB="34300" marR="9145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Permitida</a:t>
                      </a:r>
                      <a:r>
                        <a:rPr lang="pt-BR" sz="1400">
                          <a:solidFill>
                            <a:schemeClr val="dk1"/>
                          </a:solidFill>
                          <a:latin typeface="Calibri"/>
                          <a:ea typeface="Calibri"/>
                          <a:cs typeface="Calibri"/>
                          <a:sym typeface="Calibri"/>
                        </a:rPr>
                        <a:t> (a quantidade</a:t>
                      </a:r>
                      <a:r>
                        <a:rPr lang="pt-BR" sz="1400">
                          <a:solidFill>
                            <a:schemeClr val="dk1"/>
                          </a:solidFill>
                          <a:latin typeface="Calibri"/>
                          <a:ea typeface="Calibri"/>
                          <a:cs typeface="Calibri"/>
                          <a:sym typeface="Calibri"/>
                        </a:rPr>
                        <a:t> de eculizumabe excretada no leite é pequena e facilmente eliminada pelo suco gástrico)</a:t>
                      </a:r>
                      <a:endParaRPr b="0" sz="1400">
                        <a:solidFill>
                          <a:schemeClr val="dk1"/>
                        </a:solidFill>
                        <a:latin typeface="Calibri"/>
                        <a:ea typeface="Calibri"/>
                        <a:cs typeface="Calibri"/>
                        <a:sym typeface="Calibri"/>
                      </a:endParaRPr>
                    </a:p>
                  </a:txBody>
                  <a:tcPr marT="34300" marB="343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567750">
                <a:tc>
                  <a:txBody>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Via de parto</a:t>
                      </a:r>
                      <a:endParaRPr b="1" sz="1600">
                        <a:solidFill>
                          <a:schemeClr val="dk2"/>
                        </a:solidFill>
                        <a:latin typeface="Calibri"/>
                        <a:ea typeface="Calibri"/>
                        <a:cs typeface="Calibri"/>
                        <a:sym typeface="Calibri"/>
                      </a:endParaRPr>
                    </a:p>
                  </a:txBody>
                  <a:tcPr marT="34300" marB="34300" marR="9145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Obstétrica</a:t>
                      </a:r>
                      <a:endParaRPr b="1" sz="1400">
                        <a:solidFill>
                          <a:schemeClr val="dk1"/>
                        </a:solidFill>
                        <a:latin typeface="Calibri"/>
                        <a:ea typeface="Calibri"/>
                        <a:cs typeface="Calibri"/>
                        <a:sym typeface="Calibri"/>
                      </a:endParaRPr>
                    </a:p>
                  </a:txBody>
                  <a:tcPr marT="34300" marB="343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13199" name="Google Shape;13199;p217"/>
          <p:cNvSpPr/>
          <p:nvPr/>
        </p:nvSpPr>
        <p:spPr>
          <a:xfrm>
            <a:off x="2668952" y="3468866"/>
            <a:ext cx="531841" cy="531844"/>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200" name="Google Shape;13200;p217"/>
          <p:cNvSpPr/>
          <p:nvPr/>
        </p:nvSpPr>
        <p:spPr>
          <a:xfrm>
            <a:off x="2668952" y="4151433"/>
            <a:ext cx="531841" cy="531844"/>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201" name="Google Shape;13201;p217"/>
          <p:cNvSpPr/>
          <p:nvPr/>
        </p:nvSpPr>
        <p:spPr>
          <a:xfrm>
            <a:off x="2668952" y="4834000"/>
            <a:ext cx="531841" cy="531844"/>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202" name="Google Shape;13202;p217"/>
          <p:cNvSpPr/>
          <p:nvPr/>
        </p:nvSpPr>
        <p:spPr>
          <a:xfrm>
            <a:off x="2668952" y="5516566"/>
            <a:ext cx="531841" cy="531844"/>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3203" name="Google Shape;13203;p217"/>
          <p:cNvPicPr preferRelativeResize="0"/>
          <p:nvPr/>
        </p:nvPicPr>
        <p:blipFill rotWithShape="1">
          <a:blip r:embed="rId4">
            <a:alphaModFix/>
          </a:blip>
          <a:srcRect b="0" l="0" r="0" t="0"/>
          <a:stretch/>
        </p:blipFill>
        <p:spPr>
          <a:xfrm>
            <a:off x="2736960" y="3561594"/>
            <a:ext cx="365127" cy="365127"/>
          </a:xfrm>
          <a:prstGeom prst="rect">
            <a:avLst/>
          </a:prstGeom>
          <a:noFill/>
          <a:ln>
            <a:noFill/>
          </a:ln>
        </p:spPr>
      </p:pic>
      <p:pic>
        <p:nvPicPr>
          <p:cNvPr id="13204" name="Google Shape;13204;p217"/>
          <p:cNvPicPr preferRelativeResize="0"/>
          <p:nvPr/>
        </p:nvPicPr>
        <p:blipFill rotWithShape="1">
          <a:blip r:embed="rId5">
            <a:alphaModFix/>
          </a:blip>
          <a:srcRect b="0" l="0" r="0" t="0"/>
          <a:stretch/>
        </p:blipFill>
        <p:spPr>
          <a:xfrm>
            <a:off x="2687947" y="5550709"/>
            <a:ext cx="436253" cy="436253"/>
          </a:xfrm>
          <a:prstGeom prst="rect">
            <a:avLst/>
          </a:prstGeom>
          <a:noFill/>
          <a:ln>
            <a:noFill/>
          </a:ln>
        </p:spPr>
      </p:pic>
      <p:sp>
        <p:nvSpPr>
          <p:cNvPr id="13205" name="Google Shape;13205;p217"/>
          <p:cNvSpPr/>
          <p:nvPr/>
        </p:nvSpPr>
        <p:spPr>
          <a:xfrm>
            <a:off x="2810658" y="4273084"/>
            <a:ext cx="313542" cy="313542"/>
          </a:xfrm>
          <a:custGeom>
            <a:rect b="b" l="l" r="r" t="t"/>
            <a:pathLst>
              <a:path extrusionOk="0" h="790572" w="790571">
                <a:moveTo>
                  <a:pt x="190495" y="376238"/>
                </a:moveTo>
                <a:cubicBezTo>
                  <a:pt x="190495" y="368351"/>
                  <a:pt x="196895" y="361951"/>
                  <a:pt x="204783" y="361951"/>
                </a:cubicBezTo>
                <a:cubicBezTo>
                  <a:pt x="212670" y="361951"/>
                  <a:pt x="219070" y="368351"/>
                  <a:pt x="219070" y="376238"/>
                </a:cubicBezTo>
                <a:cubicBezTo>
                  <a:pt x="219070" y="399865"/>
                  <a:pt x="238306" y="419101"/>
                  <a:pt x="261933" y="419101"/>
                </a:cubicBezTo>
                <a:cubicBezTo>
                  <a:pt x="269820" y="419101"/>
                  <a:pt x="276220" y="425501"/>
                  <a:pt x="276220" y="433388"/>
                </a:cubicBezTo>
                <a:cubicBezTo>
                  <a:pt x="276220" y="441276"/>
                  <a:pt x="269820" y="447676"/>
                  <a:pt x="261933" y="447676"/>
                </a:cubicBezTo>
                <a:cubicBezTo>
                  <a:pt x="222493" y="447676"/>
                  <a:pt x="190495" y="415678"/>
                  <a:pt x="190495" y="376238"/>
                </a:cubicBezTo>
                <a:close/>
                <a:moveTo>
                  <a:pt x="790570" y="204788"/>
                </a:moveTo>
                <a:cubicBezTo>
                  <a:pt x="790570" y="212676"/>
                  <a:pt x="784170" y="219076"/>
                  <a:pt x="776283" y="219076"/>
                </a:cubicBezTo>
                <a:lnTo>
                  <a:pt x="737141" y="219076"/>
                </a:lnTo>
                <a:cubicBezTo>
                  <a:pt x="693050" y="219076"/>
                  <a:pt x="657220" y="254906"/>
                  <a:pt x="657220" y="298996"/>
                </a:cubicBezTo>
                <a:lnTo>
                  <a:pt x="657220" y="664366"/>
                </a:lnTo>
                <a:cubicBezTo>
                  <a:pt x="657220" y="733980"/>
                  <a:pt x="600554" y="790572"/>
                  <a:pt x="531014" y="790572"/>
                </a:cubicBezTo>
                <a:lnTo>
                  <a:pt x="319273" y="790572"/>
                </a:lnTo>
                <a:cubicBezTo>
                  <a:pt x="279760" y="790572"/>
                  <a:pt x="247650" y="758462"/>
                  <a:pt x="247650" y="718949"/>
                </a:cubicBezTo>
                <a:lnTo>
                  <a:pt x="247650" y="695322"/>
                </a:lnTo>
                <a:lnTo>
                  <a:pt x="242404" y="695322"/>
                </a:lnTo>
                <a:cubicBezTo>
                  <a:pt x="224321" y="695322"/>
                  <a:pt x="209550" y="680551"/>
                  <a:pt x="209550" y="662469"/>
                </a:cubicBezTo>
                <a:lnTo>
                  <a:pt x="209550" y="600072"/>
                </a:lnTo>
                <a:lnTo>
                  <a:pt x="161925" y="600072"/>
                </a:lnTo>
                <a:lnTo>
                  <a:pt x="161925" y="623885"/>
                </a:lnTo>
                <a:cubicBezTo>
                  <a:pt x="161925" y="631773"/>
                  <a:pt x="155525" y="638172"/>
                  <a:pt x="147638" y="638172"/>
                </a:cubicBezTo>
                <a:cubicBezTo>
                  <a:pt x="139750" y="638172"/>
                  <a:pt x="133350" y="631773"/>
                  <a:pt x="133350" y="623885"/>
                </a:cubicBezTo>
                <a:lnTo>
                  <a:pt x="133350" y="599403"/>
                </a:lnTo>
                <a:cubicBezTo>
                  <a:pt x="58676" y="592259"/>
                  <a:pt x="0" y="529193"/>
                  <a:pt x="0" y="452737"/>
                </a:cubicBezTo>
                <a:lnTo>
                  <a:pt x="0" y="51420"/>
                </a:lnTo>
                <a:cubicBezTo>
                  <a:pt x="0" y="23030"/>
                  <a:pt x="23069" y="0"/>
                  <a:pt x="51420" y="0"/>
                </a:cubicBezTo>
                <a:lnTo>
                  <a:pt x="472415" y="0"/>
                </a:lnTo>
                <a:cubicBezTo>
                  <a:pt x="500805" y="0"/>
                  <a:pt x="523835" y="23069"/>
                  <a:pt x="523835" y="51420"/>
                </a:cubicBezTo>
                <a:lnTo>
                  <a:pt x="523835" y="452622"/>
                </a:lnTo>
                <a:cubicBezTo>
                  <a:pt x="523835" y="529195"/>
                  <a:pt x="465159" y="592259"/>
                  <a:pt x="390485" y="599288"/>
                </a:cubicBezTo>
                <a:lnTo>
                  <a:pt x="390522" y="623882"/>
                </a:lnTo>
                <a:cubicBezTo>
                  <a:pt x="390522" y="631770"/>
                  <a:pt x="384123" y="638169"/>
                  <a:pt x="376235" y="638169"/>
                </a:cubicBezTo>
                <a:cubicBezTo>
                  <a:pt x="368347" y="638169"/>
                  <a:pt x="361947" y="631770"/>
                  <a:pt x="361947" y="623882"/>
                </a:cubicBezTo>
                <a:lnTo>
                  <a:pt x="361947" y="600069"/>
                </a:lnTo>
                <a:lnTo>
                  <a:pt x="314322" y="600069"/>
                </a:lnTo>
                <a:lnTo>
                  <a:pt x="314322" y="662466"/>
                </a:lnTo>
                <a:cubicBezTo>
                  <a:pt x="314322" y="680548"/>
                  <a:pt x="299551" y="695319"/>
                  <a:pt x="281469" y="695319"/>
                </a:cubicBezTo>
                <a:lnTo>
                  <a:pt x="276222" y="695319"/>
                </a:lnTo>
                <a:lnTo>
                  <a:pt x="276222" y="718946"/>
                </a:lnTo>
                <a:cubicBezTo>
                  <a:pt x="276222" y="742647"/>
                  <a:pt x="295570" y="761994"/>
                  <a:pt x="319271" y="761994"/>
                </a:cubicBezTo>
                <a:lnTo>
                  <a:pt x="531011" y="761994"/>
                </a:lnTo>
                <a:cubicBezTo>
                  <a:pt x="584812" y="761994"/>
                  <a:pt x="628643" y="718164"/>
                  <a:pt x="628643" y="664363"/>
                </a:cubicBezTo>
                <a:lnTo>
                  <a:pt x="628643" y="298994"/>
                </a:lnTo>
                <a:cubicBezTo>
                  <a:pt x="628643" y="239165"/>
                  <a:pt x="677310" y="190494"/>
                  <a:pt x="737142" y="190494"/>
                </a:cubicBezTo>
                <a:lnTo>
                  <a:pt x="776284" y="190494"/>
                </a:lnTo>
                <a:cubicBezTo>
                  <a:pt x="784172" y="190494"/>
                  <a:pt x="790571" y="196894"/>
                  <a:pt x="790571" y="204782"/>
                </a:cubicBezTo>
                <a:close/>
                <a:moveTo>
                  <a:pt x="147442" y="571501"/>
                </a:moveTo>
                <a:lnTo>
                  <a:pt x="376414" y="571501"/>
                </a:lnTo>
                <a:cubicBezTo>
                  <a:pt x="441935" y="571501"/>
                  <a:pt x="495286" y="518146"/>
                  <a:pt x="495286" y="452629"/>
                </a:cubicBezTo>
                <a:lnTo>
                  <a:pt x="495286" y="51426"/>
                </a:lnTo>
                <a:cubicBezTo>
                  <a:pt x="495286" y="38851"/>
                  <a:pt x="485017" y="28582"/>
                  <a:pt x="472441" y="28582"/>
                </a:cubicBezTo>
                <a:lnTo>
                  <a:pt x="51407" y="28582"/>
                </a:lnTo>
                <a:cubicBezTo>
                  <a:pt x="38831" y="28582"/>
                  <a:pt x="28562" y="38851"/>
                  <a:pt x="28562" y="51426"/>
                </a:cubicBezTo>
                <a:lnTo>
                  <a:pt x="28562" y="452629"/>
                </a:lnTo>
                <a:cubicBezTo>
                  <a:pt x="28562" y="518150"/>
                  <a:pt x="81918" y="571501"/>
                  <a:pt x="147434" y="571501"/>
                </a:cubicBezTo>
                <a:close/>
                <a:moveTo>
                  <a:pt x="242395" y="666751"/>
                </a:moveTo>
                <a:lnTo>
                  <a:pt x="281350" y="666751"/>
                </a:lnTo>
                <a:cubicBezTo>
                  <a:pt x="283731" y="666751"/>
                  <a:pt x="285629" y="664853"/>
                  <a:pt x="285629" y="662472"/>
                </a:cubicBezTo>
                <a:lnTo>
                  <a:pt x="285629" y="600076"/>
                </a:lnTo>
                <a:lnTo>
                  <a:pt x="238004" y="600076"/>
                </a:lnTo>
                <a:lnTo>
                  <a:pt x="238004" y="662472"/>
                </a:lnTo>
                <a:cubicBezTo>
                  <a:pt x="238116" y="664853"/>
                  <a:pt x="240013" y="666751"/>
                  <a:pt x="242395" y="666751"/>
                </a:cubicBezTo>
                <a:close/>
                <a:moveTo>
                  <a:pt x="166679" y="104776"/>
                </a:moveTo>
                <a:lnTo>
                  <a:pt x="357179" y="104776"/>
                </a:lnTo>
                <a:cubicBezTo>
                  <a:pt x="365067" y="104776"/>
                  <a:pt x="371466" y="98376"/>
                  <a:pt x="371466" y="90488"/>
                </a:cubicBezTo>
                <a:cubicBezTo>
                  <a:pt x="371466" y="82601"/>
                  <a:pt x="365067" y="76201"/>
                  <a:pt x="357179" y="76201"/>
                </a:cubicBezTo>
                <a:lnTo>
                  <a:pt x="166679" y="76201"/>
                </a:lnTo>
                <a:cubicBezTo>
                  <a:pt x="158791" y="76201"/>
                  <a:pt x="152391" y="82601"/>
                  <a:pt x="152391" y="90488"/>
                </a:cubicBezTo>
                <a:cubicBezTo>
                  <a:pt x="152391" y="98376"/>
                  <a:pt x="158791" y="104776"/>
                  <a:pt x="166679" y="104776"/>
                </a:cubicBezTo>
                <a:close/>
                <a:moveTo>
                  <a:pt x="133341" y="376238"/>
                </a:moveTo>
                <a:cubicBezTo>
                  <a:pt x="133341" y="275188"/>
                  <a:pt x="247937" y="178785"/>
                  <a:pt x="252775" y="174804"/>
                </a:cubicBezTo>
                <a:cubicBezTo>
                  <a:pt x="258096" y="170413"/>
                  <a:pt x="265724" y="170413"/>
                  <a:pt x="271081" y="174804"/>
                </a:cubicBezTo>
                <a:cubicBezTo>
                  <a:pt x="275918" y="178785"/>
                  <a:pt x="390515" y="275264"/>
                  <a:pt x="390515" y="376238"/>
                </a:cubicBezTo>
                <a:cubicBezTo>
                  <a:pt x="390515" y="447118"/>
                  <a:pt x="332807" y="504826"/>
                  <a:pt x="261928" y="504826"/>
                </a:cubicBezTo>
                <a:cubicBezTo>
                  <a:pt x="191048" y="504826"/>
                  <a:pt x="133340" y="447118"/>
                  <a:pt x="133340" y="376238"/>
                </a:cubicBezTo>
                <a:close/>
                <a:moveTo>
                  <a:pt x="161916" y="376238"/>
                </a:moveTo>
                <a:cubicBezTo>
                  <a:pt x="161916" y="431380"/>
                  <a:pt x="206788" y="476251"/>
                  <a:pt x="261929" y="476251"/>
                </a:cubicBezTo>
                <a:cubicBezTo>
                  <a:pt x="317070" y="476251"/>
                  <a:pt x="361941" y="431380"/>
                  <a:pt x="361941" y="376238"/>
                </a:cubicBezTo>
                <a:cubicBezTo>
                  <a:pt x="361941" y="303946"/>
                  <a:pt x="288234" y="229163"/>
                  <a:pt x="261929" y="204903"/>
                </a:cubicBezTo>
                <a:cubicBezTo>
                  <a:pt x="235624" y="229162"/>
                  <a:pt x="161916" y="303839"/>
                  <a:pt x="161916" y="376238"/>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13206" name="Google Shape;13206;p217"/>
          <p:cNvGrpSpPr/>
          <p:nvPr/>
        </p:nvGrpSpPr>
        <p:grpSpPr>
          <a:xfrm>
            <a:off x="2795725" y="4927631"/>
            <a:ext cx="320069" cy="312796"/>
            <a:chOff x="-842723" y="4158472"/>
            <a:chExt cx="457207" cy="446817"/>
          </a:xfrm>
        </p:grpSpPr>
        <p:sp>
          <p:nvSpPr>
            <p:cNvPr id="13207" name="Google Shape;13207;p217"/>
            <p:cNvSpPr/>
            <p:nvPr/>
          </p:nvSpPr>
          <p:spPr>
            <a:xfrm>
              <a:off x="-842723" y="4158472"/>
              <a:ext cx="419011" cy="446817"/>
            </a:xfrm>
            <a:custGeom>
              <a:rect b="b" l="l" r="r" t="t"/>
              <a:pathLst>
                <a:path extrusionOk="0" h="446817" w="419011">
                  <a:moveTo>
                    <a:pt x="415488" y="303467"/>
                  </a:moveTo>
                  <a:cubicBezTo>
                    <a:pt x="417202" y="296513"/>
                    <a:pt x="418155" y="289084"/>
                    <a:pt x="418345" y="279940"/>
                  </a:cubicBezTo>
                  <a:lnTo>
                    <a:pt x="419012" y="259366"/>
                  </a:lnTo>
                  <a:cubicBezTo>
                    <a:pt x="419012" y="259080"/>
                    <a:pt x="418917" y="258890"/>
                    <a:pt x="418917" y="258604"/>
                  </a:cubicBezTo>
                  <a:cubicBezTo>
                    <a:pt x="418917" y="257937"/>
                    <a:pt x="418726" y="257270"/>
                    <a:pt x="418536" y="256508"/>
                  </a:cubicBezTo>
                  <a:cubicBezTo>
                    <a:pt x="418345" y="255937"/>
                    <a:pt x="418155" y="255460"/>
                    <a:pt x="417964" y="254889"/>
                  </a:cubicBezTo>
                  <a:cubicBezTo>
                    <a:pt x="417678" y="254413"/>
                    <a:pt x="417393" y="253936"/>
                    <a:pt x="417012" y="253460"/>
                  </a:cubicBezTo>
                  <a:cubicBezTo>
                    <a:pt x="416631" y="252889"/>
                    <a:pt x="416154" y="252412"/>
                    <a:pt x="415583" y="251936"/>
                  </a:cubicBezTo>
                  <a:cubicBezTo>
                    <a:pt x="415392" y="251746"/>
                    <a:pt x="415297" y="251555"/>
                    <a:pt x="415011" y="251365"/>
                  </a:cubicBezTo>
                  <a:cubicBezTo>
                    <a:pt x="265374" y="144399"/>
                    <a:pt x="264040" y="10763"/>
                    <a:pt x="264040" y="9430"/>
                  </a:cubicBezTo>
                  <a:cubicBezTo>
                    <a:pt x="264040" y="9430"/>
                    <a:pt x="264040" y="9430"/>
                    <a:pt x="264040" y="9430"/>
                  </a:cubicBezTo>
                  <a:cubicBezTo>
                    <a:pt x="264040" y="9430"/>
                    <a:pt x="264040" y="9430"/>
                    <a:pt x="264040" y="9430"/>
                  </a:cubicBezTo>
                  <a:cubicBezTo>
                    <a:pt x="264040" y="8477"/>
                    <a:pt x="263754" y="7715"/>
                    <a:pt x="263469" y="6858"/>
                  </a:cubicBezTo>
                  <a:cubicBezTo>
                    <a:pt x="263373" y="6477"/>
                    <a:pt x="263373" y="6096"/>
                    <a:pt x="263278" y="5810"/>
                  </a:cubicBezTo>
                  <a:cubicBezTo>
                    <a:pt x="261849" y="2381"/>
                    <a:pt x="258420" y="0"/>
                    <a:pt x="254515" y="0"/>
                  </a:cubicBezTo>
                  <a:lnTo>
                    <a:pt x="9532" y="0"/>
                  </a:lnTo>
                  <a:cubicBezTo>
                    <a:pt x="6865" y="0"/>
                    <a:pt x="4389" y="1048"/>
                    <a:pt x="2579" y="2953"/>
                  </a:cubicBezTo>
                  <a:cubicBezTo>
                    <a:pt x="769" y="4858"/>
                    <a:pt x="-88" y="7334"/>
                    <a:pt x="7" y="9906"/>
                  </a:cubicBezTo>
                  <a:lnTo>
                    <a:pt x="13628" y="241745"/>
                  </a:lnTo>
                  <a:cubicBezTo>
                    <a:pt x="21819" y="321088"/>
                    <a:pt x="17247" y="387572"/>
                    <a:pt x="579" y="434150"/>
                  </a:cubicBezTo>
                  <a:cubicBezTo>
                    <a:pt x="-469" y="437102"/>
                    <a:pt x="7" y="440341"/>
                    <a:pt x="1722" y="442817"/>
                  </a:cubicBezTo>
                  <a:cubicBezTo>
                    <a:pt x="3531" y="445389"/>
                    <a:pt x="6389" y="446818"/>
                    <a:pt x="9532" y="446818"/>
                  </a:cubicBezTo>
                  <a:lnTo>
                    <a:pt x="274232" y="446818"/>
                  </a:lnTo>
                  <a:cubicBezTo>
                    <a:pt x="277756" y="446818"/>
                    <a:pt x="280899" y="444913"/>
                    <a:pt x="282614" y="441865"/>
                  </a:cubicBezTo>
                  <a:cubicBezTo>
                    <a:pt x="284328" y="438817"/>
                    <a:pt x="284138" y="435102"/>
                    <a:pt x="282328" y="432149"/>
                  </a:cubicBezTo>
                  <a:cubicBezTo>
                    <a:pt x="273089" y="417671"/>
                    <a:pt x="270993" y="393764"/>
                    <a:pt x="270612" y="379952"/>
                  </a:cubicBezTo>
                  <a:cubicBezTo>
                    <a:pt x="285662" y="381857"/>
                    <a:pt x="302331" y="381857"/>
                    <a:pt x="320428" y="379762"/>
                  </a:cubicBezTo>
                  <a:cubicBezTo>
                    <a:pt x="343002" y="377190"/>
                    <a:pt x="362338" y="370142"/>
                    <a:pt x="377769" y="358807"/>
                  </a:cubicBezTo>
                  <a:cubicBezTo>
                    <a:pt x="392818" y="347758"/>
                    <a:pt x="404058" y="333661"/>
                    <a:pt x="411106" y="316897"/>
                  </a:cubicBezTo>
                  <a:cubicBezTo>
                    <a:pt x="412725" y="312896"/>
                    <a:pt x="414249" y="308324"/>
                    <a:pt x="415488" y="303467"/>
                  </a:cubicBezTo>
                  <a:close/>
                  <a:moveTo>
                    <a:pt x="381769" y="259080"/>
                  </a:moveTo>
                  <a:cubicBezTo>
                    <a:pt x="381769" y="256318"/>
                    <a:pt x="382245" y="253555"/>
                    <a:pt x="383007" y="250984"/>
                  </a:cubicBezTo>
                  <a:cubicBezTo>
                    <a:pt x="388341" y="255270"/>
                    <a:pt x="393961" y="259556"/>
                    <a:pt x="399771" y="263843"/>
                  </a:cubicBezTo>
                  <a:lnTo>
                    <a:pt x="399295" y="279464"/>
                  </a:lnTo>
                  <a:cubicBezTo>
                    <a:pt x="399200" y="281369"/>
                    <a:pt x="399200" y="283083"/>
                    <a:pt x="399009" y="284798"/>
                  </a:cubicBezTo>
                  <a:cubicBezTo>
                    <a:pt x="388913" y="280606"/>
                    <a:pt x="381769" y="270701"/>
                    <a:pt x="381769" y="259080"/>
                  </a:cubicBezTo>
                  <a:close/>
                  <a:moveTo>
                    <a:pt x="366339" y="343472"/>
                  </a:moveTo>
                  <a:cubicBezTo>
                    <a:pt x="353575" y="352806"/>
                    <a:pt x="337383" y="358616"/>
                    <a:pt x="318142" y="360807"/>
                  </a:cubicBezTo>
                  <a:cubicBezTo>
                    <a:pt x="297378" y="363188"/>
                    <a:pt x="278899" y="362712"/>
                    <a:pt x="262992" y="359378"/>
                  </a:cubicBezTo>
                  <a:cubicBezTo>
                    <a:pt x="262992" y="359378"/>
                    <a:pt x="262992" y="359378"/>
                    <a:pt x="262992" y="359378"/>
                  </a:cubicBezTo>
                  <a:cubicBezTo>
                    <a:pt x="222987" y="350996"/>
                    <a:pt x="198889" y="325184"/>
                    <a:pt x="184697" y="275558"/>
                  </a:cubicBezTo>
                  <a:cubicBezTo>
                    <a:pt x="183268" y="270510"/>
                    <a:pt x="178029" y="267557"/>
                    <a:pt x="172886" y="268986"/>
                  </a:cubicBezTo>
                  <a:cubicBezTo>
                    <a:pt x="167838" y="270415"/>
                    <a:pt x="164885" y="275654"/>
                    <a:pt x="166314" y="280797"/>
                  </a:cubicBezTo>
                  <a:cubicBezTo>
                    <a:pt x="181554" y="334137"/>
                    <a:pt x="208700" y="364617"/>
                    <a:pt x="251372" y="376142"/>
                  </a:cubicBezTo>
                  <a:cubicBezTo>
                    <a:pt x="251467" y="387572"/>
                    <a:pt x="252610" y="409194"/>
                    <a:pt x="259182" y="427768"/>
                  </a:cubicBezTo>
                  <a:lnTo>
                    <a:pt x="22677" y="427768"/>
                  </a:lnTo>
                  <a:cubicBezTo>
                    <a:pt x="36964" y="379667"/>
                    <a:pt x="40393" y="315087"/>
                    <a:pt x="32678" y="240125"/>
                  </a:cubicBezTo>
                  <a:lnTo>
                    <a:pt x="19629" y="18859"/>
                  </a:lnTo>
                  <a:lnTo>
                    <a:pt x="245466" y="18859"/>
                  </a:lnTo>
                  <a:cubicBezTo>
                    <a:pt x="247943" y="49530"/>
                    <a:pt x="264135" y="147637"/>
                    <a:pt x="367767" y="238125"/>
                  </a:cubicBezTo>
                  <a:cubicBezTo>
                    <a:pt x="364529" y="244507"/>
                    <a:pt x="362719" y="251651"/>
                    <a:pt x="362719" y="258985"/>
                  </a:cubicBezTo>
                  <a:cubicBezTo>
                    <a:pt x="362719" y="279845"/>
                    <a:pt x="376530" y="297561"/>
                    <a:pt x="395580" y="303562"/>
                  </a:cubicBezTo>
                  <a:cubicBezTo>
                    <a:pt x="394914" y="305657"/>
                    <a:pt x="394247" y="307657"/>
                    <a:pt x="393390" y="309467"/>
                  </a:cubicBezTo>
                  <a:cubicBezTo>
                    <a:pt x="387675" y="323279"/>
                    <a:pt x="378816" y="334423"/>
                    <a:pt x="366339" y="34347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08" name="Google Shape;13208;p217"/>
            <p:cNvSpPr/>
            <p:nvPr/>
          </p:nvSpPr>
          <p:spPr>
            <a:xfrm>
              <a:off x="-445332" y="4494848"/>
              <a:ext cx="59816" cy="79962"/>
            </a:xfrm>
            <a:custGeom>
              <a:rect b="b" l="l" r="r" t="t"/>
              <a:pathLst>
                <a:path extrusionOk="0" h="79962" w="59816">
                  <a:moveTo>
                    <a:pt x="22098" y="3858"/>
                  </a:moveTo>
                  <a:cubicBezTo>
                    <a:pt x="16954" y="11382"/>
                    <a:pt x="0" y="36814"/>
                    <a:pt x="0" y="50054"/>
                  </a:cubicBezTo>
                  <a:cubicBezTo>
                    <a:pt x="0" y="66532"/>
                    <a:pt x="13430" y="79962"/>
                    <a:pt x="29908" y="79962"/>
                  </a:cubicBezTo>
                  <a:cubicBezTo>
                    <a:pt x="46387" y="79962"/>
                    <a:pt x="59817" y="66532"/>
                    <a:pt x="59817" y="50054"/>
                  </a:cubicBezTo>
                  <a:cubicBezTo>
                    <a:pt x="59817" y="36814"/>
                    <a:pt x="42958" y="11382"/>
                    <a:pt x="37719" y="3858"/>
                  </a:cubicBezTo>
                  <a:cubicBezTo>
                    <a:pt x="34195" y="-1286"/>
                    <a:pt x="25622" y="-1286"/>
                    <a:pt x="22098" y="3858"/>
                  </a:cubicBezTo>
                  <a:close/>
                  <a:moveTo>
                    <a:pt x="29908" y="60912"/>
                  </a:moveTo>
                  <a:cubicBezTo>
                    <a:pt x="23908" y="60912"/>
                    <a:pt x="19050" y="56055"/>
                    <a:pt x="19050" y="50054"/>
                  </a:cubicBezTo>
                  <a:cubicBezTo>
                    <a:pt x="19050" y="46815"/>
                    <a:pt x="23622" y="37386"/>
                    <a:pt x="29908" y="26908"/>
                  </a:cubicBezTo>
                  <a:cubicBezTo>
                    <a:pt x="36195" y="37386"/>
                    <a:pt x="40767" y="46815"/>
                    <a:pt x="40767" y="50054"/>
                  </a:cubicBezTo>
                  <a:cubicBezTo>
                    <a:pt x="40767" y="55959"/>
                    <a:pt x="35909" y="60912"/>
                    <a:pt x="29908" y="6091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193"/>
                                        </p:tgtEl>
                                        <p:attrNameLst>
                                          <p:attrName>style.visibility</p:attrName>
                                        </p:attrNameLst>
                                      </p:cBhvr>
                                      <p:to>
                                        <p:strVal val="visible"/>
                                      </p:to>
                                    </p:set>
                                    <p:animEffect filter="fade" transition="in">
                                      <p:cBhvr>
                                        <p:cTn dur="500"/>
                                        <p:tgtEl>
                                          <p:spTgt spid="1319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3198"/>
                                        </p:tgtEl>
                                        <p:attrNameLst>
                                          <p:attrName>style.visibility</p:attrName>
                                        </p:attrNameLst>
                                      </p:cBhvr>
                                      <p:to>
                                        <p:strVal val="visible"/>
                                      </p:to>
                                    </p:set>
                                    <p:animEffect filter="fade" transition="in">
                                      <p:cBhvr>
                                        <p:cTn dur="500"/>
                                        <p:tgtEl>
                                          <p:spTgt spid="13198"/>
                                        </p:tgtEl>
                                      </p:cBhvr>
                                    </p:animEffect>
                                  </p:childTnLst>
                                </p:cTn>
                              </p:par>
                              <p:par>
                                <p:cTn fill="hold" nodeType="withEffect" presetClass="entr" presetID="23" presetSubtype="16">
                                  <p:stCondLst>
                                    <p:cond delay="0"/>
                                  </p:stCondLst>
                                  <p:childTnLst>
                                    <p:set>
                                      <p:cBhvr>
                                        <p:cTn dur="1" fill="hold">
                                          <p:stCondLst>
                                            <p:cond delay="0"/>
                                          </p:stCondLst>
                                        </p:cTn>
                                        <p:tgtEl>
                                          <p:spTgt spid="13199"/>
                                        </p:tgtEl>
                                        <p:attrNameLst>
                                          <p:attrName>style.visibility</p:attrName>
                                        </p:attrNameLst>
                                      </p:cBhvr>
                                      <p:to>
                                        <p:strVal val="visible"/>
                                      </p:to>
                                    </p:set>
                                    <p:anim calcmode="lin" valueType="num">
                                      <p:cBhvr additive="base">
                                        <p:cTn dur="500"/>
                                        <p:tgtEl>
                                          <p:spTgt spid="13199"/>
                                        </p:tgtEl>
                                        <p:attrNameLst>
                                          <p:attrName>ppt_w</p:attrName>
                                        </p:attrNameLst>
                                      </p:cBhvr>
                                      <p:tavLst>
                                        <p:tav fmla="" tm="0">
                                          <p:val>
                                            <p:strVal val="0"/>
                                          </p:val>
                                        </p:tav>
                                        <p:tav fmla="" tm="100000">
                                          <p:val>
                                            <p:strVal val="#ppt_w"/>
                                          </p:val>
                                        </p:tav>
                                      </p:tavLst>
                                    </p:anim>
                                    <p:anim calcmode="lin" valueType="num">
                                      <p:cBhvr additive="base">
                                        <p:cTn dur="500"/>
                                        <p:tgtEl>
                                          <p:spTgt spid="1319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00"/>
                                        </p:tgtEl>
                                        <p:attrNameLst>
                                          <p:attrName>style.visibility</p:attrName>
                                        </p:attrNameLst>
                                      </p:cBhvr>
                                      <p:to>
                                        <p:strVal val="visible"/>
                                      </p:to>
                                    </p:set>
                                    <p:anim calcmode="lin" valueType="num">
                                      <p:cBhvr additive="base">
                                        <p:cTn dur="500"/>
                                        <p:tgtEl>
                                          <p:spTgt spid="13200"/>
                                        </p:tgtEl>
                                        <p:attrNameLst>
                                          <p:attrName>ppt_w</p:attrName>
                                        </p:attrNameLst>
                                      </p:cBhvr>
                                      <p:tavLst>
                                        <p:tav fmla="" tm="0">
                                          <p:val>
                                            <p:strVal val="0"/>
                                          </p:val>
                                        </p:tav>
                                        <p:tav fmla="" tm="100000">
                                          <p:val>
                                            <p:strVal val="#ppt_w"/>
                                          </p:val>
                                        </p:tav>
                                      </p:tavLst>
                                    </p:anim>
                                    <p:anim calcmode="lin" valueType="num">
                                      <p:cBhvr additive="base">
                                        <p:cTn dur="500"/>
                                        <p:tgtEl>
                                          <p:spTgt spid="1320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01"/>
                                        </p:tgtEl>
                                        <p:attrNameLst>
                                          <p:attrName>style.visibility</p:attrName>
                                        </p:attrNameLst>
                                      </p:cBhvr>
                                      <p:to>
                                        <p:strVal val="visible"/>
                                      </p:to>
                                    </p:set>
                                    <p:anim calcmode="lin" valueType="num">
                                      <p:cBhvr additive="base">
                                        <p:cTn dur="500"/>
                                        <p:tgtEl>
                                          <p:spTgt spid="13201"/>
                                        </p:tgtEl>
                                        <p:attrNameLst>
                                          <p:attrName>ppt_w</p:attrName>
                                        </p:attrNameLst>
                                      </p:cBhvr>
                                      <p:tavLst>
                                        <p:tav fmla="" tm="0">
                                          <p:val>
                                            <p:strVal val="0"/>
                                          </p:val>
                                        </p:tav>
                                        <p:tav fmla="" tm="100000">
                                          <p:val>
                                            <p:strVal val="#ppt_w"/>
                                          </p:val>
                                        </p:tav>
                                      </p:tavLst>
                                    </p:anim>
                                    <p:anim calcmode="lin" valueType="num">
                                      <p:cBhvr additive="base">
                                        <p:cTn dur="500"/>
                                        <p:tgtEl>
                                          <p:spTgt spid="1320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02"/>
                                        </p:tgtEl>
                                        <p:attrNameLst>
                                          <p:attrName>style.visibility</p:attrName>
                                        </p:attrNameLst>
                                      </p:cBhvr>
                                      <p:to>
                                        <p:strVal val="visible"/>
                                      </p:to>
                                    </p:set>
                                    <p:anim calcmode="lin" valueType="num">
                                      <p:cBhvr additive="base">
                                        <p:cTn dur="500"/>
                                        <p:tgtEl>
                                          <p:spTgt spid="13202"/>
                                        </p:tgtEl>
                                        <p:attrNameLst>
                                          <p:attrName>ppt_w</p:attrName>
                                        </p:attrNameLst>
                                      </p:cBhvr>
                                      <p:tavLst>
                                        <p:tav fmla="" tm="0">
                                          <p:val>
                                            <p:strVal val="0"/>
                                          </p:val>
                                        </p:tav>
                                        <p:tav fmla="" tm="100000">
                                          <p:val>
                                            <p:strVal val="#ppt_w"/>
                                          </p:val>
                                        </p:tav>
                                      </p:tavLst>
                                    </p:anim>
                                    <p:anim calcmode="lin" valueType="num">
                                      <p:cBhvr additive="base">
                                        <p:cTn dur="500"/>
                                        <p:tgtEl>
                                          <p:spTgt spid="1320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03"/>
                                        </p:tgtEl>
                                        <p:attrNameLst>
                                          <p:attrName>style.visibility</p:attrName>
                                        </p:attrNameLst>
                                      </p:cBhvr>
                                      <p:to>
                                        <p:strVal val="visible"/>
                                      </p:to>
                                    </p:set>
                                    <p:anim calcmode="lin" valueType="num">
                                      <p:cBhvr additive="base">
                                        <p:cTn dur="500"/>
                                        <p:tgtEl>
                                          <p:spTgt spid="13203"/>
                                        </p:tgtEl>
                                        <p:attrNameLst>
                                          <p:attrName>ppt_w</p:attrName>
                                        </p:attrNameLst>
                                      </p:cBhvr>
                                      <p:tavLst>
                                        <p:tav fmla="" tm="0">
                                          <p:val>
                                            <p:strVal val="0"/>
                                          </p:val>
                                        </p:tav>
                                        <p:tav fmla="" tm="100000">
                                          <p:val>
                                            <p:strVal val="#ppt_w"/>
                                          </p:val>
                                        </p:tav>
                                      </p:tavLst>
                                    </p:anim>
                                    <p:anim calcmode="lin" valueType="num">
                                      <p:cBhvr additive="base">
                                        <p:cTn dur="500"/>
                                        <p:tgtEl>
                                          <p:spTgt spid="1320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04"/>
                                        </p:tgtEl>
                                        <p:attrNameLst>
                                          <p:attrName>style.visibility</p:attrName>
                                        </p:attrNameLst>
                                      </p:cBhvr>
                                      <p:to>
                                        <p:strVal val="visible"/>
                                      </p:to>
                                    </p:set>
                                    <p:anim calcmode="lin" valueType="num">
                                      <p:cBhvr additive="base">
                                        <p:cTn dur="500"/>
                                        <p:tgtEl>
                                          <p:spTgt spid="13204"/>
                                        </p:tgtEl>
                                        <p:attrNameLst>
                                          <p:attrName>ppt_w</p:attrName>
                                        </p:attrNameLst>
                                      </p:cBhvr>
                                      <p:tavLst>
                                        <p:tav fmla="" tm="0">
                                          <p:val>
                                            <p:strVal val="0"/>
                                          </p:val>
                                        </p:tav>
                                        <p:tav fmla="" tm="100000">
                                          <p:val>
                                            <p:strVal val="#ppt_w"/>
                                          </p:val>
                                        </p:tav>
                                      </p:tavLst>
                                    </p:anim>
                                    <p:anim calcmode="lin" valueType="num">
                                      <p:cBhvr additive="base">
                                        <p:cTn dur="500"/>
                                        <p:tgtEl>
                                          <p:spTgt spid="1320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05"/>
                                        </p:tgtEl>
                                        <p:attrNameLst>
                                          <p:attrName>style.visibility</p:attrName>
                                        </p:attrNameLst>
                                      </p:cBhvr>
                                      <p:to>
                                        <p:strVal val="visible"/>
                                      </p:to>
                                    </p:set>
                                    <p:anim calcmode="lin" valueType="num">
                                      <p:cBhvr additive="base">
                                        <p:cTn dur="500"/>
                                        <p:tgtEl>
                                          <p:spTgt spid="13205"/>
                                        </p:tgtEl>
                                        <p:attrNameLst>
                                          <p:attrName>ppt_w</p:attrName>
                                        </p:attrNameLst>
                                      </p:cBhvr>
                                      <p:tavLst>
                                        <p:tav fmla="" tm="0">
                                          <p:val>
                                            <p:strVal val="0"/>
                                          </p:val>
                                        </p:tav>
                                        <p:tav fmla="" tm="100000">
                                          <p:val>
                                            <p:strVal val="#ppt_w"/>
                                          </p:val>
                                        </p:tav>
                                      </p:tavLst>
                                    </p:anim>
                                    <p:anim calcmode="lin" valueType="num">
                                      <p:cBhvr additive="base">
                                        <p:cTn dur="500"/>
                                        <p:tgtEl>
                                          <p:spTgt spid="1320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06"/>
                                        </p:tgtEl>
                                        <p:attrNameLst>
                                          <p:attrName>style.visibility</p:attrName>
                                        </p:attrNameLst>
                                      </p:cBhvr>
                                      <p:to>
                                        <p:strVal val="visible"/>
                                      </p:to>
                                    </p:set>
                                    <p:anim calcmode="lin" valueType="num">
                                      <p:cBhvr additive="base">
                                        <p:cTn dur="500"/>
                                        <p:tgtEl>
                                          <p:spTgt spid="13206"/>
                                        </p:tgtEl>
                                        <p:attrNameLst>
                                          <p:attrName>ppt_w</p:attrName>
                                        </p:attrNameLst>
                                      </p:cBhvr>
                                      <p:tavLst>
                                        <p:tav fmla="" tm="0">
                                          <p:val>
                                            <p:strVal val="0"/>
                                          </p:val>
                                        </p:tav>
                                        <p:tav fmla="" tm="100000">
                                          <p:val>
                                            <p:strVal val="#ppt_w"/>
                                          </p:val>
                                        </p:tav>
                                      </p:tavLst>
                                    </p:anim>
                                    <p:anim calcmode="lin" valueType="num">
                                      <p:cBhvr additive="base">
                                        <p:cTn dur="500"/>
                                        <p:tgtEl>
                                          <p:spTgt spid="13206"/>
                                        </p:tgtEl>
                                        <p:attrNameLst>
                                          <p:attrName>ppt_h</p:attrName>
                                        </p:attrNameLst>
                                      </p:cBhvr>
                                      <p:tavLst>
                                        <p:tav fmla="" tm="0">
                                          <p:val>
                                            <p:strVal val="0"/>
                                          </p:val>
                                        </p:tav>
                                        <p:tav fmla="" tm="100000">
                                          <p:val>
                                            <p:strVal val="#ppt_h"/>
                                          </p:val>
                                        </p:tav>
                                      </p:tavLst>
                                    </p:anim>
                                  </p:childTnLst>
                                </p:cTn>
                              </p:par>
                              <p:par>
                                <p:cTn fill="hold" nodeType="withEffect" presetClass="entr" presetID="2" presetSubtype="8">
                                  <p:stCondLst>
                                    <p:cond delay="0"/>
                                  </p:stCondLst>
                                  <p:childTnLst>
                                    <p:set>
                                      <p:cBhvr>
                                        <p:cTn dur="1" fill="hold">
                                          <p:stCondLst>
                                            <p:cond delay="0"/>
                                          </p:stCondLst>
                                        </p:cTn>
                                        <p:tgtEl>
                                          <p:spTgt spid="13197"/>
                                        </p:tgtEl>
                                        <p:attrNameLst>
                                          <p:attrName>style.visibility</p:attrName>
                                        </p:attrNameLst>
                                      </p:cBhvr>
                                      <p:to>
                                        <p:strVal val="visible"/>
                                      </p:to>
                                    </p:set>
                                    <p:anim calcmode="lin" valueType="num">
                                      <p:cBhvr additive="base">
                                        <p:cTn dur="500"/>
                                        <p:tgtEl>
                                          <p:spTgt spid="13197"/>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12" name="Shape 13212"/>
        <p:cNvGrpSpPr/>
        <p:nvPr/>
      </p:nvGrpSpPr>
      <p:grpSpPr>
        <a:xfrm>
          <a:off x="0" y="0"/>
          <a:ext cx="0" cy="0"/>
          <a:chOff x="0" y="0"/>
          <a:chExt cx="0" cy="0"/>
        </a:xfrm>
      </p:grpSpPr>
      <p:pic>
        <p:nvPicPr>
          <p:cNvPr id="13213" name="Google Shape;13213;p218"/>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3214" name="Google Shape;13214;p218"/>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215" name="Google Shape;13215;p218"/>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3216" name="Google Shape;13216;p218"/>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3217" name="Google Shape;13217;p218"/>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3218" name="Google Shape;13218;p218"/>
          <p:cNvSpPr/>
          <p:nvPr/>
        </p:nvSpPr>
        <p:spPr>
          <a:xfrm>
            <a:off x="5185041" y="2951561"/>
            <a:ext cx="6755694" cy="1631216"/>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000">
                <a:solidFill>
                  <a:srgbClr val="FFFFFF"/>
                </a:solidFill>
                <a:latin typeface="Lustria"/>
                <a:ea typeface="Lustria"/>
                <a:cs typeface="Lustria"/>
                <a:sym typeface="Lustria"/>
              </a:rPr>
              <a:t>PERFIL DE</a:t>
            </a:r>
            <a:endParaRPr/>
          </a:p>
          <a:p>
            <a:pPr indent="0" lvl="0" marL="0" marR="0" rtl="0" algn="l">
              <a:spcBef>
                <a:spcPts val="0"/>
              </a:spcBef>
              <a:spcAft>
                <a:spcPts val="0"/>
              </a:spcAft>
              <a:buNone/>
            </a:pPr>
            <a:r>
              <a:rPr b="1" lang="pt-BR" sz="6000">
                <a:solidFill>
                  <a:srgbClr val="FFFFFF"/>
                </a:solidFill>
                <a:latin typeface="Lustria"/>
                <a:ea typeface="Lustria"/>
                <a:cs typeface="Lustria"/>
                <a:sym typeface="Lustria"/>
              </a:rPr>
              <a:t>SEGURANÇA</a:t>
            </a:r>
            <a:endParaRPr b="1" sz="4000">
              <a:solidFill>
                <a:srgbClr val="FFFFFF"/>
              </a:solidFill>
              <a:latin typeface="Lustria"/>
              <a:ea typeface="Lustria"/>
              <a:cs typeface="Lustria"/>
              <a:sym typeface="Lustria"/>
            </a:endParaRPr>
          </a:p>
        </p:txBody>
      </p:sp>
      <p:grpSp>
        <p:nvGrpSpPr>
          <p:cNvPr id="13219" name="Google Shape;13219;p218"/>
          <p:cNvGrpSpPr/>
          <p:nvPr/>
        </p:nvGrpSpPr>
        <p:grpSpPr>
          <a:xfrm>
            <a:off x="5312886" y="1812029"/>
            <a:ext cx="983316" cy="983316"/>
            <a:chOff x="-951397" y="1963883"/>
            <a:chExt cx="571500" cy="571500"/>
          </a:xfrm>
        </p:grpSpPr>
        <p:sp>
          <p:nvSpPr>
            <p:cNvPr id="13220" name="Google Shape;13220;p218"/>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21" name="Google Shape;13221;p218"/>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22" name="Google Shape;13222;p218"/>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23" name="Google Shape;13223;p218"/>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24" name="Google Shape;13224;p218"/>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214"/>
                                        </p:tgtEl>
                                        <p:attrNameLst>
                                          <p:attrName>style.visibility</p:attrName>
                                        </p:attrNameLst>
                                      </p:cBhvr>
                                      <p:to>
                                        <p:strVal val="visible"/>
                                      </p:to>
                                    </p:set>
                                    <p:animEffect filter="fade" transition="in">
                                      <p:cBhvr>
                                        <p:cTn dur="500"/>
                                        <p:tgtEl>
                                          <p:spTgt spid="13214"/>
                                        </p:tgtEl>
                                      </p:cBhvr>
                                    </p:animEffect>
                                  </p:childTnLst>
                                </p:cTn>
                              </p:par>
                              <p:par>
                                <p:cTn fill="hold" nodeType="withEffect" presetClass="entr" presetID="10" presetSubtype="0">
                                  <p:stCondLst>
                                    <p:cond delay="0"/>
                                  </p:stCondLst>
                                  <p:childTnLst>
                                    <p:set>
                                      <p:cBhvr>
                                        <p:cTn dur="1" fill="hold">
                                          <p:stCondLst>
                                            <p:cond delay="0"/>
                                          </p:stCondLst>
                                        </p:cTn>
                                        <p:tgtEl>
                                          <p:spTgt spid="13215"/>
                                        </p:tgtEl>
                                        <p:attrNameLst>
                                          <p:attrName>style.visibility</p:attrName>
                                        </p:attrNameLst>
                                      </p:cBhvr>
                                      <p:to>
                                        <p:strVal val="visible"/>
                                      </p:to>
                                    </p:set>
                                    <p:animEffect filter="fade" transition="in">
                                      <p:cBhvr>
                                        <p:cTn dur="500"/>
                                        <p:tgtEl>
                                          <p:spTgt spid="13215"/>
                                        </p:tgtEl>
                                      </p:cBhvr>
                                    </p:animEffect>
                                  </p:childTnLst>
                                </p:cTn>
                              </p:par>
                              <p:par>
                                <p:cTn fill="hold" nodeType="withEffect" presetClass="entr" presetID="10" presetSubtype="0">
                                  <p:stCondLst>
                                    <p:cond delay="500"/>
                                  </p:stCondLst>
                                  <p:childTnLst>
                                    <p:set>
                                      <p:cBhvr>
                                        <p:cTn dur="1" fill="hold">
                                          <p:stCondLst>
                                            <p:cond delay="0"/>
                                          </p:stCondLst>
                                        </p:cTn>
                                        <p:tgtEl>
                                          <p:spTgt spid="13218"/>
                                        </p:tgtEl>
                                        <p:attrNameLst>
                                          <p:attrName>style.visibility</p:attrName>
                                        </p:attrNameLst>
                                      </p:cBhvr>
                                      <p:to>
                                        <p:strVal val="visible"/>
                                      </p:to>
                                    </p:set>
                                    <p:animEffect filter="fade" transition="in">
                                      <p:cBhvr>
                                        <p:cTn dur="500"/>
                                        <p:tgtEl>
                                          <p:spTgt spid="13218"/>
                                        </p:tgtEl>
                                      </p:cBhvr>
                                    </p:animEffect>
                                  </p:childTnLst>
                                </p:cTn>
                              </p:par>
                              <p:par>
                                <p:cTn fill="hold" nodeType="withEffect" presetClass="entr" presetID="10" presetSubtype="0">
                                  <p:stCondLst>
                                    <p:cond delay="500"/>
                                  </p:stCondLst>
                                  <p:childTnLst>
                                    <p:set>
                                      <p:cBhvr>
                                        <p:cTn dur="1" fill="hold">
                                          <p:stCondLst>
                                            <p:cond delay="0"/>
                                          </p:stCondLst>
                                        </p:cTn>
                                        <p:tgtEl>
                                          <p:spTgt spid="13219"/>
                                        </p:tgtEl>
                                        <p:attrNameLst>
                                          <p:attrName>style.visibility</p:attrName>
                                        </p:attrNameLst>
                                      </p:cBhvr>
                                      <p:to>
                                        <p:strVal val="visible"/>
                                      </p:to>
                                    </p:set>
                                    <p:animEffect filter="fade" transition="in">
                                      <p:cBhvr>
                                        <p:cTn dur="500"/>
                                        <p:tgtEl>
                                          <p:spTgt spid="1321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29" name="Shape 13229"/>
        <p:cNvGrpSpPr/>
        <p:nvPr/>
      </p:nvGrpSpPr>
      <p:grpSpPr>
        <a:xfrm>
          <a:off x="0" y="0"/>
          <a:ext cx="0" cy="0"/>
          <a:chOff x="0" y="0"/>
          <a:chExt cx="0" cy="0"/>
        </a:xfrm>
      </p:grpSpPr>
      <p:sp>
        <p:nvSpPr>
          <p:cNvPr id="13230" name="Google Shape;13230;p219"/>
          <p:cNvSpPr/>
          <p:nvPr/>
        </p:nvSpPr>
        <p:spPr>
          <a:xfrm flipH="1">
            <a:off x="4319231" y="2117048"/>
            <a:ext cx="6872641" cy="376015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231" name="Google Shape;13231;p219"/>
          <p:cNvSpPr txBox="1"/>
          <p:nvPr/>
        </p:nvSpPr>
        <p:spPr>
          <a:xfrm>
            <a:off x="296269" y="385036"/>
            <a:ext cx="810067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Monitorização de rotina para avaliação</a:t>
            </a:r>
            <a:endParaRPr b="1" baseline="30000" sz="3600">
              <a:solidFill>
                <a:schemeClr val="accent1"/>
              </a:solidFill>
              <a:latin typeface="Lustria"/>
              <a:ea typeface="Lustria"/>
              <a:cs typeface="Lustria"/>
              <a:sym typeface="Lustria"/>
            </a:endParaRPr>
          </a:p>
        </p:txBody>
      </p:sp>
      <p:sp>
        <p:nvSpPr>
          <p:cNvPr id="13232" name="Google Shape;13232;p219"/>
          <p:cNvSpPr txBox="1"/>
          <p:nvPr/>
        </p:nvSpPr>
        <p:spPr>
          <a:xfrm>
            <a:off x="296269" y="792070"/>
            <a:ext cx="7959295"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de alta atividade da doença em pacientes com HPN</a:t>
            </a:r>
            <a:r>
              <a:rPr baseline="30000" lang="pt-BR" sz="2800">
                <a:solidFill>
                  <a:srgbClr val="003865"/>
                </a:solidFill>
                <a:latin typeface="Calibri"/>
                <a:ea typeface="Calibri"/>
                <a:cs typeface="Calibri"/>
                <a:sym typeface="Calibri"/>
              </a:rPr>
              <a:t>1-5</a:t>
            </a:r>
            <a:endParaRPr/>
          </a:p>
        </p:txBody>
      </p:sp>
      <p:sp>
        <p:nvSpPr>
          <p:cNvPr id="13233" name="Google Shape;13233;p21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eculizumabe (eculizumabe). Bula  aprovada  pela  ANVISA  disponível  em https://alexion.com/worldwide/Brazil. </a:t>
            </a:r>
            <a:endParaRPr/>
          </a:p>
        </p:txBody>
      </p:sp>
      <p:sp>
        <p:nvSpPr>
          <p:cNvPr id="13234" name="Google Shape;13234;p219"/>
          <p:cNvSpPr/>
          <p:nvPr/>
        </p:nvSpPr>
        <p:spPr>
          <a:xfrm>
            <a:off x="-365835" y="1722324"/>
            <a:ext cx="5604147" cy="398882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3235" name="Google Shape;13235;p219"/>
          <p:cNvSpPr/>
          <p:nvPr/>
        </p:nvSpPr>
        <p:spPr>
          <a:xfrm>
            <a:off x="414355" y="2867388"/>
            <a:ext cx="684002" cy="684005"/>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236" name="Google Shape;13236;p219"/>
          <p:cNvSpPr/>
          <p:nvPr/>
        </p:nvSpPr>
        <p:spPr>
          <a:xfrm>
            <a:off x="1266255" y="2942207"/>
            <a:ext cx="3586466" cy="2351413"/>
          </a:xfrm>
          <a:prstGeom prst="rect">
            <a:avLst/>
          </a:prstGeom>
          <a:noFill/>
          <a:ln>
            <a:noFill/>
          </a:ln>
        </p:spPr>
        <p:txBody>
          <a:bodyPr anchorCtr="0" anchor="t" bIns="45700" lIns="91425" spcFirstLastPara="1" rIns="91425" wrap="square" tIns="45700">
            <a:spAutoFit/>
          </a:bodyPr>
          <a:lstStyle/>
          <a:p>
            <a:pPr indent="0" lvl="0" marL="0" marR="0" rtl="0" algn="l">
              <a:lnSpc>
                <a:spcPct val="95000"/>
              </a:lnSpc>
              <a:spcBef>
                <a:spcPts val="0"/>
              </a:spcBef>
              <a:spcAft>
                <a:spcPts val="0"/>
              </a:spcAft>
              <a:buClr>
                <a:srgbClr val="DB3040"/>
              </a:buClr>
              <a:buSzPts val="1800"/>
              <a:buFont typeface="Calibri"/>
              <a:buNone/>
            </a:pPr>
            <a:r>
              <a:rPr b="1" i="0" lang="pt-BR" sz="1800" u="none" cap="none" strike="noStrike">
                <a:solidFill>
                  <a:schemeClr val="lt1"/>
                </a:solidFill>
                <a:latin typeface="Calibri"/>
                <a:ea typeface="Calibri"/>
                <a:cs typeface="Calibri"/>
                <a:sym typeface="Calibri"/>
              </a:rPr>
              <a:t>29</a:t>
            </a:r>
            <a:r>
              <a:rPr b="0" i="0" lang="pt-BR" sz="1800" u="none" cap="none" strike="noStrike">
                <a:solidFill>
                  <a:schemeClr val="lt1"/>
                </a:solidFill>
                <a:latin typeface="Calibri"/>
                <a:ea typeface="Calibri"/>
                <a:cs typeface="Calibri"/>
                <a:sym typeface="Calibri"/>
              </a:rPr>
              <a:t> </a:t>
            </a:r>
            <a:r>
              <a:rPr b="1" i="0" lang="pt-BR" sz="1800" u="none" cap="none" strike="noStrike">
                <a:solidFill>
                  <a:schemeClr val="lt1"/>
                </a:solidFill>
                <a:latin typeface="Calibri"/>
                <a:ea typeface="Calibri"/>
                <a:cs typeface="Calibri"/>
                <a:sym typeface="Calibri"/>
              </a:rPr>
              <a:t>estudos clínicos finalizados </a:t>
            </a:r>
            <a:br>
              <a:rPr b="0" i="0" lang="pt-BR" sz="1800" u="none" cap="none" strike="noStrike">
                <a:solidFill>
                  <a:schemeClr val="lt1"/>
                </a:solidFill>
                <a:latin typeface="Calibri"/>
                <a:ea typeface="Calibri"/>
                <a:cs typeface="Calibri"/>
                <a:sym typeface="Calibri"/>
              </a:rPr>
            </a:br>
            <a:r>
              <a:rPr b="0" i="0" lang="pt-BR" sz="1800" u="none" cap="none" strike="noStrike">
                <a:solidFill>
                  <a:schemeClr val="lt1"/>
                </a:solidFill>
                <a:latin typeface="Calibri"/>
                <a:ea typeface="Calibri"/>
                <a:cs typeface="Calibri"/>
                <a:sym typeface="Calibri"/>
              </a:rPr>
              <a:t>e um estudo em andamento </a:t>
            </a:r>
            <a:endParaRPr/>
          </a:p>
          <a:p>
            <a:pPr indent="0" lvl="0" marL="0" marR="0" rtl="0" algn="l">
              <a:lnSpc>
                <a:spcPct val="95000"/>
              </a:lnSpc>
              <a:spcBef>
                <a:spcPts val="600"/>
              </a:spcBef>
              <a:spcAft>
                <a:spcPts val="0"/>
              </a:spcAft>
              <a:buClr>
                <a:srgbClr val="DB3040"/>
              </a:buClr>
              <a:buSzPts val="1800"/>
              <a:buFont typeface="Calibri"/>
              <a:buNone/>
            </a:pPr>
            <a:r>
              <a:t/>
            </a:r>
            <a:endParaRPr b="0" i="0" sz="1800" u="none" cap="none" strike="noStrike">
              <a:solidFill>
                <a:schemeClr val="lt1"/>
              </a:solidFill>
              <a:latin typeface="Calibri"/>
              <a:ea typeface="Calibri"/>
              <a:cs typeface="Calibri"/>
              <a:sym typeface="Calibri"/>
            </a:endParaRPr>
          </a:p>
          <a:p>
            <a:pPr indent="0" lvl="0" marL="0" marR="0" rtl="0" algn="l">
              <a:lnSpc>
                <a:spcPct val="95000"/>
              </a:lnSpc>
              <a:spcBef>
                <a:spcPts val="600"/>
              </a:spcBef>
              <a:spcAft>
                <a:spcPts val="0"/>
              </a:spcAft>
              <a:buClr>
                <a:srgbClr val="DB3040"/>
              </a:buClr>
              <a:buSzPts val="1800"/>
              <a:buFont typeface="Calibri"/>
              <a:buNone/>
            </a:pPr>
            <a:r>
              <a:rPr b="1" i="0" lang="pt-BR" sz="1800" u="none" cap="none" strike="noStrike">
                <a:solidFill>
                  <a:schemeClr val="lt1"/>
                </a:solidFill>
                <a:latin typeface="Calibri"/>
                <a:ea typeface="Calibri"/>
                <a:cs typeface="Calibri"/>
                <a:sym typeface="Calibri"/>
              </a:rPr>
              <a:t>1.407 pacientes expostos </a:t>
            </a:r>
            <a:r>
              <a:rPr b="0" i="0" lang="pt-BR" sz="1800" u="none" cap="none" strike="noStrike">
                <a:solidFill>
                  <a:schemeClr val="lt1"/>
                </a:solidFill>
                <a:latin typeface="Calibri"/>
                <a:ea typeface="Calibri"/>
                <a:cs typeface="Calibri"/>
                <a:sym typeface="Calibri"/>
              </a:rPr>
              <a:t>ao </a:t>
            </a:r>
            <a:br>
              <a:rPr b="0" i="0" lang="pt-BR" sz="1800" u="none" cap="none" strike="noStrike">
                <a:solidFill>
                  <a:schemeClr val="lt1"/>
                </a:solidFill>
                <a:latin typeface="Calibri"/>
                <a:ea typeface="Calibri"/>
                <a:cs typeface="Calibri"/>
                <a:sym typeface="Calibri"/>
              </a:rPr>
            </a:br>
            <a:r>
              <a:rPr b="0" i="0" lang="pt-BR" sz="1800" u="none" cap="none" strike="noStrike">
                <a:solidFill>
                  <a:schemeClr val="lt1"/>
                </a:solidFill>
                <a:latin typeface="Calibri"/>
                <a:ea typeface="Calibri"/>
                <a:cs typeface="Calibri"/>
                <a:sym typeface="Calibri"/>
              </a:rPr>
              <a:t>eculizumabe em dez populações doentes, incluindo HPN, SHUa e Miastenia gravis generalizada (MGg) refratária </a:t>
            </a:r>
            <a:endParaRPr/>
          </a:p>
        </p:txBody>
      </p:sp>
      <p:sp>
        <p:nvSpPr>
          <p:cNvPr id="13237" name="Google Shape;13237;p219"/>
          <p:cNvSpPr/>
          <p:nvPr/>
        </p:nvSpPr>
        <p:spPr>
          <a:xfrm>
            <a:off x="409681" y="2207776"/>
            <a:ext cx="4505842" cy="424732"/>
          </a:xfrm>
          <a:prstGeom prst="rect">
            <a:avLst/>
          </a:prstGeom>
          <a:noFill/>
          <a:ln>
            <a:noFill/>
          </a:ln>
        </p:spPr>
        <p:txBody>
          <a:bodyPr anchorCtr="0" anchor="b" bIns="45700" lIns="91425" spcFirstLastPara="1" rIns="91425" wrap="square" tIns="45700">
            <a:spAutoFit/>
          </a:bodyPr>
          <a:lstStyle/>
          <a:p>
            <a:pPr indent="0" lvl="0" marL="0" marR="0" rtl="0" algn="l">
              <a:lnSpc>
                <a:spcPct val="90000"/>
              </a:lnSpc>
              <a:spcBef>
                <a:spcPts val="0"/>
              </a:spcBef>
              <a:spcAft>
                <a:spcPts val="0"/>
              </a:spcAft>
              <a:buClr>
                <a:srgbClr val="DB3040"/>
              </a:buClr>
              <a:buSzPts val="2400"/>
              <a:buFont typeface="Lustria"/>
              <a:buNone/>
            </a:pPr>
            <a:r>
              <a:rPr b="1" i="0" lang="pt-BR" sz="2400" u="none" cap="none" strike="noStrike">
                <a:solidFill>
                  <a:schemeClr val="lt1"/>
                </a:solidFill>
                <a:latin typeface="Lustria"/>
                <a:ea typeface="Lustria"/>
                <a:cs typeface="Lustria"/>
                <a:sym typeface="Lustria"/>
              </a:rPr>
              <a:t>Dados de segurança obtidos de:</a:t>
            </a:r>
            <a:endParaRPr/>
          </a:p>
        </p:txBody>
      </p:sp>
      <p:sp>
        <p:nvSpPr>
          <p:cNvPr id="13238" name="Google Shape;13238;p219"/>
          <p:cNvSpPr/>
          <p:nvPr/>
        </p:nvSpPr>
        <p:spPr>
          <a:xfrm>
            <a:off x="414355" y="4200701"/>
            <a:ext cx="684002" cy="684005"/>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3239" name="Google Shape;13239;p219"/>
          <p:cNvGrpSpPr/>
          <p:nvPr/>
        </p:nvGrpSpPr>
        <p:grpSpPr>
          <a:xfrm>
            <a:off x="563827" y="2996971"/>
            <a:ext cx="334258" cy="445541"/>
            <a:chOff x="-2124958" y="18515"/>
            <a:chExt cx="674869" cy="899551"/>
          </a:xfrm>
        </p:grpSpPr>
        <p:sp>
          <p:nvSpPr>
            <p:cNvPr id="13240" name="Google Shape;13240;p219"/>
            <p:cNvSpPr/>
            <p:nvPr/>
          </p:nvSpPr>
          <p:spPr>
            <a:xfrm>
              <a:off x="-1688399" y="97876"/>
              <a:ext cx="158797" cy="158797"/>
            </a:xfrm>
            <a:custGeom>
              <a:rect b="b" l="l" r="r" t="t"/>
              <a:pathLst>
                <a:path extrusionOk="0" h="158797" w="158797">
                  <a:moveTo>
                    <a:pt x="145553" y="39699"/>
                  </a:moveTo>
                  <a:lnTo>
                    <a:pt x="119099" y="39699"/>
                  </a:lnTo>
                  <a:lnTo>
                    <a:pt x="119099" y="13245"/>
                  </a:lnTo>
                  <a:cubicBezTo>
                    <a:pt x="119099" y="5953"/>
                    <a:pt x="113183" y="0"/>
                    <a:pt x="105853" y="0"/>
                  </a:cubicBezTo>
                  <a:lnTo>
                    <a:pt x="52945" y="0"/>
                  </a:lnTo>
                  <a:cubicBezTo>
                    <a:pt x="45652" y="0"/>
                    <a:pt x="39699" y="5916"/>
                    <a:pt x="39699" y="13245"/>
                  </a:cubicBezTo>
                  <a:lnTo>
                    <a:pt x="39699" y="39699"/>
                  </a:lnTo>
                  <a:lnTo>
                    <a:pt x="13245" y="39699"/>
                  </a:lnTo>
                  <a:cubicBezTo>
                    <a:pt x="5953" y="39699"/>
                    <a:pt x="0" y="45615"/>
                    <a:pt x="0" y="52945"/>
                  </a:cubicBezTo>
                  <a:lnTo>
                    <a:pt x="0" y="105853"/>
                  </a:lnTo>
                  <a:cubicBezTo>
                    <a:pt x="0" y="113146"/>
                    <a:pt x="5916" y="119099"/>
                    <a:pt x="13245" y="119099"/>
                  </a:cubicBezTo>
                  <a:lnTo>
                    <a:pt x="39699" y="119099"/>
                  </a:lnTo>
                  <a:lnTo>
                    <a:pt x="39699" y="145552"/>
                  </a:lnTo>
                  <a:cubicBezTo>
                    <a:pt x="39699" y="152845"/>
                    <a:pt x="45615" y="158798"/>
                    <a:pt x="52945" y="158798"/>
                  </a:cubicBezTo>
                  <a:lnTo>
                    <a:pt x="105853" y="158798"/>
                  </a:lnTo>
                  <a:cubicBezTo>
                    <a:pt x="113146" y="158798"/>
                    <a:pt x="119099" y="152882"/>
                    <a:pt x="119099" y="145552"/>
                  </a:cubicBezTo>
                  <a:lnTo>
                    <a:pt x="119099" y="119099"/>
                  </a:lnTo>
                  <a:lnTo>
                    <a:pt x="145553" y="119099"/>
                  </a:lnTo>
                  <a:cubicBezTo>
                    <a:pt x="152845" y="119099"/>
                    <a:pt x="158798" y="113183"/>
                    <a:pt x="158798" y="105853"/>
                  </a:cubicBezTo>
                  <a:lnTo>
                    <a:pt x="158798" y="52945"/>
                  </a:lnTo>
                  <a:cubicBezTo>
                    <a:pt x="158798" y="45615"/>
                    <a:pt x="152882" y="39699"/>
                    <a:pt x="145553" y="39699"/>
                  </a:cubicBezTo>
                  <a:close/>
                  <a:moveTo>
                    <a:pt x="132344" y="92608"/>
                  </a:moveTo>
                  <a:lnTo>
                    <a:pt x="105890" y="92608"/>
                  </a:lnTo>
                  <a:cubicBezTo>
                    <a:pt x="98598" y="92608"/>
                    <a:pt x="92645" y="98524"/>
                    <a:pt x="92645" y="105853"/>
                  </a:cubicBezTo>
                  <a:lnTo>
                    <a:pt x="92645" y="132307"/>
                  </a:lnTo>
                  <a:lnTo>
                    <a:pt x="66191" y="132307"/>
                  </a:lnTo>
                  <a:lnTo>
                    <a:pt x="66191" y="105853"/>
                  </a:lnTo>
                  <a:cubicBezTo>
                    <a:pt x="66191" y="98561"/>
                    <a:pt x="60275" y="92608"/>
                    <a:pt x="52946" y="92608"/>
                  </a:cubicBezTo>
                  <a:lnTo>
                    <a:pt x="26492" y="92608"/>
                  </a:lnTo>
                  <a:lnTo>
                    <a:pt x="26492" y="66154"/>
                  </a:lnTo>
                  <a:lnTo>
                    <a:pt x="52946" y="66154"/>
                  </a:lnTo>
                  <a:cubicBezTo>
                    <a:pt x="60238" y="66154"/>
                    <a:pt x="66191" y="60238"/>
                    <a:pt x="66191" y="52909"/>
                  </a:cubicBezTo>
                  <a:lnTo>
                    <a:pt x="66191" y="26492"/>
                  </a:lnTo>
                  <a:lnTo>
                    <a:pt x="92645" y="26492"/>
                  </a:lnTo>
                  <a:lnTo>
                    <a:pt x="92645" y="52946"/>
                  </a:lnTo>
                  <a:cubicBezTo>
                    <a:pt x="92645" y="60238"/>
                    <a:pt x="98561" y="66191"/>
                    <a:pt x="105890" y="66191"/>
                  </a:cubicBezTo>
                  <a:lnTo>
                    <a:pt x="132344" y="6619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41" name="Google Shape;13241;p219"/>
            <p:cNvSpPr/>
            <p:nvPr/>
          </p:nvSpPr>
          <p:spPr>
            <a:xfrm>
              <a:off x="-2124958" y="18515"/>
              <a:ext cx="674869" cy="899551"/>
            </a:xfrm>
            <a:custGeom>
              <a:rect b="b" l="l" r="r" t="t"/>
              <a:pathLst>
                <a:path extrusionOk="0" h="899551" w="674869">
                  <a:moveTo>
                    <a:pt x="515951" y="0"/>
                  </a:moveTo>
                  <a:lnTo>
                    <a:pt x="56703" y="0"/>
                  </a:lnTo>
                  <a:cubicBezTo>
                    <a:pt x="25450" y="0"/>
                    <a:pt x="0" y="25450"/>
                    <a:pt x="0" y="56703"/>
                  </a:cubicBezTo>
                  <a:lnTo>
                    <a:pt x="37" y="463040"/>
                  </a:lnTo>
                  <a:cubicBezTo>
                    <a:pt x="37" y="470332"/>
                    <a:pt x="5953" y="476285"/>
                    <a:pt x="13283" y="476285"/>
                  </a:cubicBezTo>
                  <a:cubicBezTo>
                    <a:pt x="20575" y="476285"/>
                    <a:pt x="26528" y="470369"/>
                    <a:pt x="26528" y="463040"/>
                  </a:cubicBezTo>
                  <a:lnTo>
                    <a:pt x="26491" y="56703"/>
                  </a:lnTo>
                  <a:cubicBezTo>
                    <a:pt x="26491" y="40035"/>
                    <a:pt x="40072" y="26454"/>
                    <a:pt x="56740" y="26454"/>
                  </a:cubicBezTo>
                  <a:lnTo>
                    <a:pt x="428330" y="26454"/>
                  </a:lnTo>
                  <a:cubicBezTo>
                    <a:pt x="341674" y="84051"/>
                    <a:pt x="332927" y="207134"/>
                    <a:pt x="409354" y="276295"/>
                  </a:cubicBezTo>
                  <a:lnTo>
                    <a:pt x="398341" y="298358"/>
                  </a:lnTo>
                  <a:cubicBezTo>
                    <a:pt x="393951" y="307139"/>
                    <a:pt x="400313" y="317520"/>
                    <a:pt x="410173" y="317520"/>
                  </a:cubicBezTo>
                  <a:lnTo>
                    <a:pt x="502782" y="317520"/>
                  </a:lnTo>
                  <a:lnTo>
                    <a:pt x="502782" y="608556"/>
                  </a:lnTo>
                  <a:lnTo>
                    <a:pt x="410173" y="608556"/>
                  </a:lnTo>
                  <a:cubicBezTo>
                    <a:pt x="402881" y="608556"/>
                    <a:pt x="396928" y="614472"/>
                    <a:pt x="396928" y="621802"/>
                  </a:cubicBezTo>
                  <a:lnTo>
                    <a:pt x="396891" y="714373"/>
                  </a:lnTo>
                  <a:lnTo>
                    <a:pt x="56705" y="714373"/>
                  </a:lnTo>
                  <a:cubicBezTo>
                    <a:pt x="40036" y="714373"/>
                    <a:pt x="26456" y="700792"/>
                    <a:pt x="26456" y="684124"/>
                  </a:cubicBezTo>
                  <a:lnTo>
                    <a:pt x="26493" y="568852"/>
                  </a:lnTo>
                  <a:cubicBezTo>
                    <a:pt x="26493" y="561560"/>
                    <a:pt x="20577" y="555607"/>
                    <a:pt x="13247" y="555607"/>
                  </a:cubicBezTo>
                  <a:cubicBezTo>
                    <a:pt x="5955" y="555607"/>
                    <a:pt x="2" y="561522"/>
                    <a:pt x="2" y="568852"/>
                  </a:cubicBezTo>
                  <a:lnTo>
                    <a:pt x="2" y="684124"/>
                  </a:lnTo>
                  <a:cubicBezTo>
                    <a:pt x="2" y="715377"/>
                    <a:pt x="25452" y="740827"/>
                    <a:pt x="56705" y="740827"/>
                  </a:cubicBezTo>
                  <a:lnTo>
                    <a:pt x="79364" y="740827"/>
                  </a:lnTo>
                  <a:lnTo>
                    <a:pt x="79364" y="763486"/>
                  </a:lnTo>
                  <a:cubicBezTo>
                    <a:pt x="79364" y="794739"/>
                    <a:pt x="104814" y="820189"/>
                    <a:pt x="136068" y="820189"/>
                  </a:cubicBezTo>
                  <a:lnTo>
                    <a:pt x="158727" y="820189"/>
                  </a:lnTo>
                  <a:lnTo>
                    <a:pt x="158727" y="842848"/>
                  </a:lnTo>
                  <a:cubicBezTo>
                    <a:pt x="158727" y="874102"/>
                    <a:pt x="184176" y="899552"/>
                    <a:pt x="215430" y="899552"/>
                  </a:cubicBezTo>
                  <a:lnTo>
                    <a:pt x="604726" y="899552"/>
                  </a:lnTo>
                  <a:cubicBezTo>
                    <a:pt x="635980" y="899552"/>
                    <a:pt x="661429" y="874102"/>
                    <a:pt x="661429" y="842848"/>
                  </a:cubicBezTo>
                  <a:lnTo>
                    <a:pt x="661467" y="439484"/>
                  </a:lnTo>
                  <a:cubicBezTo>
                    <a:pt x="661467" y="432191"/>
                    <a:pt x="655551" y="426238"/>
                    <a:pt x="648221" y="426238"/>
                  </a:cubicBezTo>
                  <a:cubicBezTo>
                    <a:pt x="640929" y="426238"/>
                    <a:pt x="634976" y="432154"/>
                    <a:pt x="634976" y="439484"/>
                  </a:cubicBezTo>
                  <a:lnTo>
                    <a:pt x="635013" y="842886"/>
                  </a:lnTo>
                  <a:cubicBezTo>
                    <a:pt x="635013" y="859555"/>
                    <a:pt x="621432" y="873136"/>
                    <a:pt x="604763" y="873136"/>
                  </a:cubicBezTo>
                  <a:lnTo>
                    <a:pt x="215505" y="873136"/>
                  </a:lnTo>
                  <a:cubicBezTo>
                    <a:pt x="198836" y="873136"/>
                    <a:pt x="185256" y="859555"/>
                    <a:pt x="185256" y="842886"/>
                  </a:cubicBezTo>
                  <a:lnTo>
                    <a:pt x="185256" y="820227"/>
                  </a:lnTo>
                  <a:lnTo>
                    <a:pt x="538652" y="820227"/>
                  </a:lnTo>
                  <a:cubicBezTo>
                    <a:pt x="569906" y="820227"/>
                    <a:pt x="595356" y="794777"/>
                    <a:pt x="595356" y="763524"/>
                  </a:cubicBezTo>
                  <a:lnTo>
                    <a:pt x="595356" y="296208"/>
                  </a:lnTo>
                  <a:cubicBezTo>
                    <a:pt x="610275" y="287539"/>
                    <a:pt x="623708" y="276526"/>
                    <a:pt x="635056" y="263652"/>
                  </a:cubicBezTo>
                  <a:lnTo>
                    <a:pt x="635056" y="333676"/>
                  </a:lnTo>
                  <a:cubicBezTo>
                    <a:pt x="635056" y="340969"/>
                    <a:pt x="640972" y="346921"/>
                    <a:pt x="648301" y="346921"/>
                  </a:cubicBezTo>
                  <a:cubicBezTo>
                    <a:pt x="655594" y="346921"/>
                    <a:pt x="661547" y="341006"/>
                    <a:pt x="661547" y="333676"/>
                  </a:cubicBezTo>
                  <a:lnTo>
                    <a:pt x="661547" y="222167"/>
                  </a:lnTo>
                  <a:cubicBezTo>
                    <a:pt x="707013" y="118135"/>
                    <a:pt x="630590" y="6"/>
                    <a:pt x="515957" y="6"/>
                  </a:cubicBezTo>
                  <a:close/>
                  <a:moveTo>
                    <a:pt x="484027" y="635013"/>
                  </a:moveTo>
                  <a:lnTo>
                    <a:pt x="423342" y="695697"/>
                  </a:lnTo>
                  <a:lnTo>
                    <a:pt x="423342" y="635013"/>
                  </a:lnTo>
                  <a:close/>
                  <a:moveTo>
                    <a:pt x="568897" y="763486"/>
                  </a:moveTo>
                  <a:cubicBezTo>
                    <a:pt x="568897" y="780155"/>
                    <a:pt x="555316" y="793735"/>
                    <a:pt x="538647" y="793735"/>
                  </a:cubicBezTo>
                  <a:lnTo>
                    <a:pt x="136102" y="793735"/>
                  </a:lnTo>
                  <a:cubicBezTo>
                    <a:pt x="119433" y="793735"/>
                    <a:pt x="105852" y="780155"/>
                    <a:pt x="105852" y="763486"/>
                  </a:cubicBezTo>
                  <a:lnTo>
                    <a:pt x="105852" y="740827"/>
                  </a:lnTo>
                  <a:cubicBezTo>
                    <a:pt x="426692" y="740790"/>
                    <a:pt x="413891" y="742538"/>
                    <a:pt x="419472" y="736957"/>
                  </a:cubicBezTo>
                  <a:cubicBezTo>
                    <a:pt x="532696" y="623696"/>
                    <a:pt x="525552" y="630954"/>
                    <a:pt x="526410" y="629877"/>
                  </a:cubicBezTo>
                  <a:cubicBezTo>
                    <a:pt x="530465" y="624668"/>
                    <a:pt x="529051" y="633003"/>
                    <a:pt x="529200" y="316933"/>
                  </a:cubicBezTo>
                  <a:cubicBezTo>
                    <a:pt x="543004" y="315780"/>
                    <a:pt x="556324" y="312878"/>
                    <a:pt x="568900" y="308413"/>
                  </a:cubicBezTo>
                  <a:close/>
                  <a:moveTo>
                    <a:pt x="515951" y="291027"/>
                  </a:moveTo>
                  <a:lnTo>
                    <a:pt x="431528" y="291027"/>
                  </a:lnTo>
                  <a:lnTo>
                    <a:pt x="437630" y="278823"/>
                  </a:lnTo>
                  <a:cubicBezTo>
                    <a:pt x="440421" y="273205"/>
                    <a:pt x="438932" y="266433"/>
                    <a:pt x="433984" y="262527"/>
                  </a:cubicBezTo>
                  <a:cubicBezTo>
                    <a:pt x="401986" y="237227"/>
                    <a:pt x="383642" y="199387"/>
                    <a:pt x="383642" y="158724"/>
                  </a:cubicBezTo>
                  <a:cubicBezTo>
                    <a:pt x="383642" y="85760"/>
                    <a:pt x="442988" y="26412"/>
                    <a:pt x="515954" y="26412"/>
                  </a:cubicBezTo>
                  <a:cubicBezTo>
                    <a:pt x="588918" y="26412"/>
                    <a:pt x="648266" y="85757"/>
                    <a:pt x="648266" y="158724"/>
                  </a:cubicBezTo>
                  <a:cubicBezTo>
                    <a:pt x="648266" y="231690"/>
                    <a:pt x="588920" y="291035"/>
                    <a:pt x="515954" y="2910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42" name="Google Shape;13242;p219"/>
            <p:cNvSpPr/>
            <p:nvPr/>
          </p:nvSpPr>
          <p:spPr>
            <a:xfrm>
              <a:off x="-2058802" y="137583"/>
              <a:ext cx="105853" cy="105853"/>
            </a:xfrm>
            <a:custGeom>
              <a:rect b="b" l="l" r="r" t="t"/>
              <a:pathLst>
                <a:path extrusionOk="0" h="105853" w="105853">
                  <a:moveTo>
                    <a:pt x="13245" y="105853"/>
                  </a:moveTo>
                  <a:lnTo>
                    <a:pt x="92608" y="105853"/>
                  </a:lnTo>
                  <a:cubicBezTo>
                    <a:pt x="99900" y="105853"/>
                    <a:pt x="105853" y="99937"/>
                    <a:pt x="105853" y="92608"/>
                  </a:cubicBezTo>
                  <a:lnTo>
                    <a:pt x="105853" y="13245"/>
                  </a:lnTo>
                  <a:cubicBezTo>
                    <a:pt x="105853" y="5953"/>
                    <a:pt x="99937" y="0"/>
                    <a:pt x="92608" y="0"/>
                  </a:cubicBezTo>
                  <a:lnTo>
                    <a:pt x="13245" y="0"/>
                  </a:lnTo>
                  <a:cubicBezTo>
                    <a:pt x="5953" y="0"/>
                    <a:pt x="0" y="5916"/>
                    <a:pt x="0" y="13245"/>
                  </a:cubicBezTo>
                  <a:lnTo>
                    <a:pt x="0" y="92608"/>
                  </a:lnTo>
                  <a:cubicBezTo>
                    <a:pt x="37" y="99900"/>
                    <a:pt x="5953" y="105853"/>
                    <a:pt x="13245" y="105853"/>
                  </a:cubicBezTo>
                  <a:close/>
                  <a:moveTo>
                    <a:pt x="26491" y="26454"/>
                  </a:moveTo>
                  <a:lnTo>
                    <a:pt x="79399" y="26454"/>
                  </a:lnTo>
                  <a:lnTo>
                    <a:pt x="79399" y="79362"/>
                  </a:lnTo>
                  <a:lnTo>
                    <a:pt x="26491" y="7936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43" name="Google Shape;13243;p219"/>
            <p:cNvSpPr/>
            <p:nvPr/>
          </p:nvSpPr>
          <p:spPr>
            <a:xfrm>
              <a:off x="-2058768" y="269891"/>
              <a:ext cx="105853" cy="105853"/>
            </a:xfrm>
            <a:custGeom>
              <a:rect b="b" l="l" r="r" t="t"/>
              <a:pathLst>
                <a:path extrusionOk="0" h="105853" w="105853">
                  <a:moveTo>
                    <a:pt x="0" y="92608"/>
                  </a:moveTo>
                  <a:cubicBezTo>
                    <a:pt x="0" y="99900"/>
                    <a:pt x="5916" y="105853"/>
                    <a:pt x="13245" y="105853"/>
                  </a:cubicBezTo>
                  <a:lnTo>
                    <a:pt x="92608" y="105853"/>
                  </a:lnTo>
                  <a:cubicBezTo>
                    <a:pt x="99900" y="105853"/>
                    <a:pt x="105853" y="99937"/>
                    <a:pt x="105853" y="92608"/>
                  </a:cubicBezTo>
                  <a:lnTo>
                    <a:pt x="105853" y="13245"/>
                  </a:lnTo>
                  <a:cubicBezTo>
                    <a:pt x="105853" y="5953"/>
                    <a:pt x="99937" y="0"/>
                    <a:pt x="92608" y="0"/>
                  </a:cubicBezTo>
                  <a:lnTo>
                    <a:pt x="13245" y="0"/>
                  </a:lnTo>
                  <a:cubicBezTo>
                    <a:pt x="5953" y="0"/>
                    <a:pt x="0" y="5916"/>
                    <a:pt x="0" y="13245"/>
                  </a:cubicBezTo>
                  <a:close/>
                  <a:moveTo>
                    <a:pt x="26454" y="26454"/>
                  </a:moveTo>
                  <a:lnTo>
                    <a:pt x="79362" y="26454"/>
                  </a:lnTo>
                  <a:lnTo>
                    <a:pt x="79362" y="79362"/>
                  </a:lnTo>
                  <a:lnTo>
                    <a:pt x="26454" y="7936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44" name="Google Shape;13244;p219"/>
            <p:cNvSpPr/>
            <p:nvPr/>
          </p:nvSpPr>
          <p:spPr>
            <a:xfrm>
              <a:off x="-2058802" y="560883"/>
              <a:ext cx="396927" cy="26490"/>
            </a:xfrm>
            <a:custGeom>
              <a:rect b="b" l="l" r="r" t="t"/>
              <a:pathLst>
                <a:path extrusionOk="0" h="26490" w="396927">
                  <a:moveTo>
                    <a:pt x="13245" y="26491"/>
                  </a:moveTo>
                  <a:lnTo>
                    <a:pt x="383682" y="26491"/>
                  </a:lnTo>
                  <a:cubicBezTo>
                    <a:pt x="390975" y="26491"/>
                    <a:pt x="396928" y="20575"/>
                    <a:pt x="396928" y="13245"/>
                  </a:cubicBezTo>
                  <a:cubicBezTo>
                    <a:pt x="396928" y="5953"/>
                    <a:pt x="391012" y="0"/>
                    <a:pt x="383682" y="0"/>
                  </a:cubicBezTo>
                  <a:lnTo>
                    <a:pt x="13245" y="0"/>
                  </a:lnTo>
                  <a:cubicBezTo>
                    <a:pt x="5953" y="0"/>
                    <a:pt x="0" y="5916"/>
                    <a:pt x="0" y="13245"/>
                  </a:cubicBezTo>
                  <a:cubicBezTo>
                    <a:pt x="37" y="20575"/>
                    <a:pt x="5953" y="26491"/>
                    <a:pt x="13245" y="2649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45" name="Google Shape;13245;p219"/>
            <p:cNvSpPr/>
            <p:nvPr/>
          </p:nvSpPr>
          <p:spPr>
            <a:xfrm>
              <a:off x="-2058802" y="494732"/>
              <a:ext cx="396927" cy="26490"/>
            </a:xfrm>
            <a:custGeom>
              <a:rect b="b" l="l" r="r" t="t"/>
              <a:pathLst>
                <a:path extrusionOk="0" h="26490" w="396927">
                  <a:moveTo>
                    <a:pt x="13245" y="26491"/>
                  </a:moveTo>
                  <a:lnTo>
                    <a:pt x="383682" y="26491"/>
                  </a:lnTo>
                  <a:cubicBezTo>
                    <a:pt x="390975" y="26491"/>
                    <a:pt x="396928" y="20575"/>
                    <a:pt x="396928" y="13245"/>
                  </a:cubicBezTo>
                  <a:cubicBezTo>
                    <a:pt x="396928" y="5953"/>
                    <a:pt x="391012" y="0"/>
                    <a:pt x="383682" y="0"/>
                  </a:cubicBezTo>
                  <a:lnTo>
                    <a:pt x="13245" y="0"/>
                  </a:lnTo>
                  <a:cubicBezTo>
                    <a:pt x="5953" y="0"/>
                    <a:pt x="0" y="5916"/>
                    <a:pt x="0" y="13245"/>
                  </a:cubicBezTo>
                  <a:cubicBezTo>
                    <a:pt x="37" y="20575"/>
                    <a:pt x="5953" y="26491"/>
                    <a:pt x="13245" y="2649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46" name="Google Shape;13246;p219"/>
            <p:cNvSpPr/>
            <p:nvPr/>
          </p:nvSpPr>
          <p:spPr>
            <a:xfrm>
              <a:off x="-2058802" y="428571"/>
              <a:ext cx="198464" cy="26490"/>
            </a:xfrm>
            <a:custGeom>
              <a:rect b="b" l="l" r="r" t="t"/>
              <a:pathLst>
                <a:path extrusionOk="0" h="26490" w="198464">
                  <a:moveTo>
                    <a:pt x="13245" y="26491"/>
                  </a:moveTo>
                  <a:lnTo>
                    <a:pt x="185219" y="26491"/>
                  </a:lnTo>
                  <a:cubicBezTo>
                    <a:pt x="192512" y="26491"/>
                    <a:pt x="198465" y="20575"/>
                    <a:pt x="198465" y="13245"/>
                  </a:cubicBezTo>
                  <a:cubicBezTo>
                    <a:pt x="198465" y="5953"/>
                    <a:pt x="192549" y="0"/>
                    <a:pt x="185219" y="0"/>
                  </a:cubicBezTo>
                  <a:lnTo>
                    <a:pt x="13245" y="0"/>
                  </a:lnTo>
                  <a:cubicBezTo>
                    <a:pt x="5953" y="0"/>
                    <a:pt x="0" y="5916"/>
                    <a:pt x="0" y="13245"/>
                  </a:cubicBezTo>
                  <a:cubicBezTo>
                    <a:pt x="37" y="20575"/>
                    <a:pt x="5953" y="26491"/>
                    <a:pt x="13245" y="2649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47" name="Google Shape;13247;p219"/>
            <p:cNvSpPr/>
            <p:nvPr/>
          </p:nvSpPr>
          <p:spPr>
            <a:xfrm>
              <a:off x="-1489946" y="391867"/>
              <a:ext cx="26490" cy="26454"/>
            </a:xfrm>
            <a:custGeom>
              <a:rect b="b" l="l" r="r" t="t"/>
              <a:pathLst>
                <a:path extrusionOk="0" h="26454" w="26490">
                  <a:moveTo>
                    <a:pt x="26491" y="13227"/>
                  </a:moveTo>
                  <a:cubicBezTo>
                    <a:pt x="26491" y="30864"/>
                    <a:pt x="0" y="30864"/>
                    <a:pt x="0" y="13227"/>
                  </a:cubicBezTo>
                  <a:cubicBezTo>
                    <a:pt x="0" y="-4409"/>
                    <a:pt x="26491" y="-4409"/>
                    <a:pt x="26491" y="13227"/>
                  </a:cubicBezTo>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48" name="Google Shape;13248;p219"/>
            <p:cNvSpPr/>
            <p:nvPr/>
          </p:nvSpPr>
          <p:spPr>
            <a:xfrm>
              <a:off x="-2124922" y="521235"/>
              <a:ext cx="26453" cy="26454"/>
            </a:xfrm>
            <a:custGeom>
              <a:rect b="b" l="l" r="r" t="t"/>
              <a:pathLst>
                <a:path extrusionOk="0" h="26454" w="26453">
                  <a:moveTo>
                    <a:pt x="26454" y="13227"/>
                  </a:moveTo>
                  <a:cubicBezTo>
                    <a:pt x="26454" y="30864"/>
                    <a:pt x="0" y="30864"/>
                    <a:pt x="0" y="13227"/>
                  </a:cubicBezTo>
                  <a:cubicBezTo>
                    <a:pt x="0" y="-4409"/>
                    <a:pt x="26454" y="-4409"/>
                    <a:pt x="26454" y="13227"/>
                  </a:cubicBezTo>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3249" name="Google Shape;13249;p219"/>
          <p:cNvSpPr/>
          <p:nvPr/>
        </p:nvSpPr>
        <p:spPr>
          <a:xfrm>
            <a:off x="547855" y="4326069"/>
            <a:ext cx="417002" cy="470850"/>
          </a:xfrm>
          <a:custGeom>
            <a:rect b="b" l="l" r="r" t="t"/>
            <a:pathLst>
              <a:path extrusionOk="0" h="839029" w="743075">
                <a:moveTo>
                  <a:pt x="105880" y="640889"/>
                </a:moveTo>
                <a:cubicBezTo>
                  <a:pt x="101936" y="645056"/>
                  <a:pt x="97322" y="648740"/>
                  <a:pt x="92076" y="651753"/>
                </a:cubicBezTo>
                <a:cubicBezTo>
                  <a:pt x="62720" y="668682"/>
                  <a:pt x="25178" y="658637"/>
                  <a:pt x="8248" y="629280"/>
                </a:cubicBezTo>
                <a:cubicBezTo>
                  <a:pt x="-8718" y="599887"/>
                  <a:pt x="1328" y="562345"/>
                  <a:pt x="30685" y="545415"/>
                </a:cubicBezTo>
                <a:cubicBezTo>
                  <a:pt x="36080" y="542290"/>
                  <a:pt x="41697" y="540095"/>
                  <a:pt x="47428" y="538755"/>
                </a:cubicBezTo>
                <a:lnTo>
                  <a:pt x="47428" y="300259"/>
                </a:lnTo>
                <a:cubicBezTo>
                  <a:pt x="41698" y="298919"/>
                  <a:pt x="36079" y="296724"/>
                  <a:pt x="30722" y="293636"/>
                </a:cubicBezTo>
                <a:cubicBezTo>
                  <a:pt x="1328" y="276670"/>
                  <a:pt x="-8718" y="239127"/>
                  <a:pt x="8248" y="209771"/>
                </a:cubicBezTo>
                <a:cubicBezTo>
                  <a:pt x="25177" y="180378"/>
                  <a:pt x="62720" y="170332"/>
                  <a:pt x="92113" y="187298"/>
                </a:cubicBezTo>
                <a:cubicBezTo>
                  <a:pt x="97322" y="190312"/>
                  <a:pt x="101935" y="193958"/>
                  <a:pt x="105880" y="198125"/>
                </a:cubicBezTo>
                <a:lnTo>
                  <a:pt x="312639" y="78767"/>
                </a:lnTo>
                <a:cubicBezTo>
                  <a:pt x="311002" y="73260"/>
                  <a:pt x="310146" y="67419"/>
                  <a:pt x="310146" y="61391"/>
                </a:cubicBezTo>
                <a:cubicBezTo>
                  <a:pt x="310146" y="27496"/>
                  <a:pt x="337642" y="0"/>
                  <a:pt x="371537" y="0"/>
                </a:cubicBezTo>
                <a:cubicBezTo>
                  <a:pt x="405433" y="0"/>
                  <a:pt x="432929" y="27496"/>
                  <a:pt x="432929" y="61391"/>
                </a:cubicBezTo>
                <a:cubicBezTo>
                  <a:pt x="432929" y="67084"/>
                  <a:pt x="432148" y="72591"/>
                  <a:pt x="430697" y="77837"/>
                </a:cubicBezTo>
                <a:lnTo>
                  <a:pt x="637865" y="197424"/>
                </a:lnTo>
                <a:cubicBezTo>
                  <a:pt x="641660" y="193554"/>
                  <a:pt x="646051" y="190131"/>
                  <a:pt x="650962" y="187303"/>
                </a:cubicBezTo>
                <a:cubicBezTo>
                  <a:pt x="680355" y="170337"/>
                  <a:pt x="717897" y="180383"/>
                  <a:pt x="734827" y="209777"/>
                </a:cubicBezTo>
                <a:cubicBezTo>
                  <a:pt x="751793" y="239133"/>
                  <a:pt x="741747" y="276675"/>
                  <a:pt x="712354" y="293641"/>
                </a:cubicBezTo>
                <a:cubicBezTo>
                  <a:pt x="707591" y="296395"/>
                  <a:pt x="702569" y="298441"/>
                  <a:pt x="697471" y="299781"/>
                </a:cubicBezTo>
                <a:lnTo>
                  <a:pt x="697471" y="539249"/>
                </a:lnTo>
                <a:cubicBezTo>
                  <a:pt x="702568" y="540588"/>
                  <a:pt x="707591" y="542635"/>
                  <a:pt x="712391" y="545425"/>
                </a:cubicBezTo>
                <a:cubicBezTo>
                  <a:pt x="741747" y="562354"/>
                  <a:pt x="751793" y="599897"/>
                  <a:pt x="734827" y="629290"/>
                </a:cubicBezTo>
                <a:cubicBezTo>
                  <a:pt x="717898" y="658646"/>
                  <a:pt x="680355" y="668692"/>
                  <a:pt x="650999" y="651763"/>
                </a:cubicBezTo>
                <a:cubicBezTo>
                  <a:pt x="646051" y="648898"/>
                  <a:pt x="641660" y="645475"/>
                  <a:pt x="637865" y="641606"/>
                </a:cubicBezTo>
                <a:lnTo>
                  <a:pt x="430697" y="761192"/>
                </a:lnTo>
                <a:cubicBezTo>
                  <a:pt x="432148" y="766438"/>
                  <a:pt x="432929" y="771945"/>
                  <a:pt x="432929" y="777638"/>
                </a:cubicBezTo>
                <a:cubicBezTo>
                  <a:pt x="432929" y="811534"/>
                  <a:pt x="405433" y="839029"/>
                  <a:pt x="371537" y="839029"/>
                </a:cubicBezTo>
                <a:cubicBezTo>
                  <a:pt x="337642" y="839029"/>
                  <a:pt x="310146" y="811534"/>
                  <a:pt x="310146" y="777638"/>
                </a:cubicBezTo>
                <a:cubicBezTo>
                  <a:pt x="310146" y="771610"/>
                  <a:pt x="311002" y="765769"/>
                  <a:pt x="312639" y="760262"/>
                </a:cubicBezTo>
                <a:close/>
                <a:moveTo>
                  <a:pt x="77193" y="539238"/>
                </a:moveTo>
                <a:cubicBezTo>
                  <a:pt x="92411" y="543294"/>
                  <a:pt x="106065" y="553153"/>
                  <a:pt x="114549" y="567887"/>
                </a:cubicBezTo>
                <a:cubicBezTo>
                  <a:pt x="123144" y="582733"/>
                  <a:pt x="124818" y="599662"/>
                  <a:pt x="120540" y="614991"/>
                </a:cubicBezTo>
                <a:lnTo>
                  <a:pt x="327747" y="734616"/>
                </a:lnTo>
                <a:cubicBezTo>
                  <a:pt x="338872" y="723268"/>
                  <a:pt x="354387" y="716236"/>
                  <a:pt x="371540" y="716236"/>
                </a:cubicBezTo>
                <a:cubicBezTo>
                  <a:pt x="389027" y="716236"/>
                  <a:pt x="404840" y="723565"/>
                  <a:pt x="416002" y="735323"/>
                </a:cubicBezTo>
                <a:lnTo>
                  <a:pt x="622800" y="615927"/>
                </a:lnTo>
                <a:cubicBezTo>
                  <a:pt x="618223" y="600374"/>
                  <a:pt x="619749" y="583036"/>
                  <a:pt x="628529" y="567892"/>
                </a:cubicBezTo>
                <a:cubicBezTo>
                  <a:pt x="637348" y="552563"/>
                  <a:pt x="651784" y="542517"/>
                  <a:pt x="667709" y="538796"/>
                </a:cubicBezTo>
                <a:lnTo>
                  <a:pt x="667709" y="300224"/>
                </a:lnTo>
                <a:cubicBezTo>
                  <a:pt x="651784" y="296503"/>
                  <a:pt x="637348" y="286457"/>
                  <a:pt x="628529" y="271165"/>
                </a:cubicBezTo>
                <a:cubicBezTo>
                  <a:pt x="619749" y="255984"/>
                  <a:pt x="618223" y="238645"/>
                  <a:pt x="622800" y="223093"/>
                </a:cubicBezTo>
                <a:lnTo>
                  <a:pt x="416002" y="103735"/>
                </a:lnTo>
                <a:cubicBezTo>
                  <a:pt x="404840" y="115456"/>
                  <a:pt x="389028" y="122785"/>
                  <a:pt x="371540" y="122785"/>
                </a:cubicBezTo>
                <a:cubicBezTo>
                  <a:pt x="354387" y="122785"/>
                  <a:pt x="338872" y="115753"/>
                  <a:pt x="327747" y="104405"/>
                </a:cubicBezTo>
                <a:lnTo>
                  <a:pt x="120540" y="224029"/>
                </a:lnTo>
                <a:cubicBezTo>
                  <a:pt x="124818" y="239359"/>
                  <a:pt x="123144" y="256288"/>
                  <a:pt x="114549" y="271170"/>
                </a:cubicBezTo>
                <a:cubicBezTo>
                  <a:pt x="106066" y="285867"/>
                  <a:pt x="92411" y="295727"/>
                  <a:pt x="77193" y="299783"/>
                </a:cubicBezTo>
                <a:close/>
                <a:moveTo>
                  <a:pt x="33995" y="614396"/>
                </a:moveTo>
                <a:cubicBezTo>
                  <a:pt x="42739" y="629502"/>
                  <a:pt x="62087" y="634674"/>
                  <a:pt x="77193" y="625967"/>
                </a:cubicBezTo>
                <a:cubicBezTo>
                  <a:pt x="92336" y="617223"/>
                  <a:pt x="97508" y="597876"/>
                  <a:pt x="88802" y="582769"/>
                </a:cubicBezTo>
                <a:cubicBezTo>
                  <a:pt x="80059" y="567626"/>
                  <a:pt x="60711" y="562454"/>
                  <a:pt x="45567" y="571160"/>
                </a:cubicBezTo>
                <a:cubicBezTo>
                  <a:pt x="30462" y="579904"/>
                  <a:pt x="25290" y="599251"/>
                  <a:pt x="33996" y="614395"/>
                </a:cubicBezTo>
                <a:close/>
                <a:moveTo>
                  <a:pt x="33995" y="224652"/>
                </a:moveTo>
                <a:cubicBezTo>
                  <a:pt x="25289" y="239758"/>
                  <a:pt x="30461" y="259106"/>
                  <a:pt x="45604" y="267850"/>
                </a:cubicBezTo>
                <a:cubicBezTo>
                  <a:pt x="60710" y="276556"/>
                  <a:pt x="80058" y="271385"/>
                  <a:pt x="88802" y="256279"/>
                </a:cubicBezTo>
                <a:cubicBezTo>
                  <a:pt x="97509" y="241136"/>
                  <a:pt x="92337" y="221788"/>
                  <a:pt x="77231" y="213081"/>
                </a:cubicBezTo>
                <a:cubicBezTo>
                  <a:pt x="62088" y="204338"/>
                  <a:pt x="42740" y="209509"/>
                  <a:pt x="33996" y="224652"/>
                </a:cubicBezTo>
                <a:close/>
                <a:moveTo>
                  <a:pt x="371542" y="93017"/>
                </a:moveTo>
                <a:cubicBezTo>
                  <a:pt x="388992" y="93017"/>
                  <a:pt x="403168" y="78841"/>
                  <a:pt x="403168" y="61391"/>
                </a:cubicBezTo>
                <a:cubicBezTo>
                  <a:pt x="403168" y="43941"/>
                  <a:pt x="388992" y="29765"/>
                  <a:pt x="371542" y="29765"/>
                </a:cubicBezTo>
                <a:cubicBezTo>
                  <a:pt x="354093" y="29765"/>
                  <a:pt x="339917" y="43941"/>
                  <a:pt x="339917" y="61391"/>
                </a:cubicBezTo>
                <a:cubicBezTo>
                  <a:pt x="339917" y="78841"/>
                  <a:pt x="354093" y="93017"/>
                  <a:pt x="371542" y="93017"/>
                </a:cubicBezTo>
                <a:close/>
                <a:moveTo>
                  <a:pt x="654282" y="256285"/>
                </a:moveTo>
                <a:cubicBezTo>
                  <a:pt x="663026" y="271390"/>
                  <a:pt x="682374" y="276562"/>
                  <a:pt x="697480" y="267856"/>
                </a:cubicBezTo>
                <a:cubicBezTo>
                  <a:pt x="712623" y="259112"/>
                  <a:pt x="717795" y="239765"/>
                  <a:pt x="709089" y="224658"/>
                </a:cubicBezTo>
                <a:cubicBezTo>
                  <a:pt x="700346" y="209515"/>
                  <a:pt x="680998" y="204343"/>
                  <a:pt x="665854" y="213087"/>
                </a:cubicBezTo>
                <a:cubicBezTo>
                  <a:pt x="650749" y="221793"/>
                  <a:pt x="645577" y="241141"/>
                  <a:pt x="654283" y="256285"/>
                </a:cubicBezTo>
                <a:close/>
                <a:moveTo>
                  <a:pt x="654282" y="582773"/>
                </a:moveTo>
                <a:cubicBezTo>
                  <a:pt x="645576" y="597879"/>
                  <a:pt x="650748" y="617227"/>
                  <a:pt x="665892" y="625971"/>
                </a:cubicBezTo>
                <a:cubicBezTo>
                  <a:pt x="680997" y="634677"/>
                  <a:pt x="700345" y="629506"/>
                  <a:pt x="709089" y="614400"/>
                </a:cubicBezTo>
                <a:cubicBezTo>
                  <a:pt x="717796" y="599257"/>
                  <a:pt x="712624" y="579909"/>
                  <a:pt x="697518" y="571165"/>
                </a:cubicBezTo>
                <a:cubicBezTo>
                  <a:pt x="682376" y="562459"/>
                  <a:pt x="663027" y="567630"/>
                  <a:pt x="654283" y="582774"/>
                </a:cubicBezTo>
                <a:close/>
                <a:moveTo>
                  <a:pt x="371542" y="809249"/>
                </a:moveTo>
                <a:cubicBezTo>
                  <a:pt x="388992" y="809249"/>
                  <a:pt x="403168" y="795073"/>
                  <a:pt x="403168" y="777623"/>
                </a:cubicBezTo>
                <a:cubicBezTo>
                  <a:pt x="403168" y="760173"/>
                  <a:pt x="388992" y="745997"/>
                  <a:pt x="371542" y="745997"/>
                </a:cubicBezTo>
                <a:cubicBezTo>
                  <a:pt x="354093" y="745997"/>
                  <a:pt x="339917" y="760173"/>
                  <a:pt x="339917" y="777623"/>
                </a:cubicBezTo>
                <a:cubicBezTo>
                  <a:pt x="339917" y="795073"/>
                  <a:pt x="354093" y="809249"/>
                  <a:pt x="371542" y="809249"/>
                </a:cubicBezTo>
                <a:close/>
                <a:moveTo>
                  <a:pt x="238345" y="502287"/>
                </a:moveTo>
                <a:lnTo>
                  <a:pt x="208989" y="502287"/>
                </a:lnTo>
                <a:cubicBezTo>
                  <a:pt x="178070" y="502287"/>
                  <a:pt x="151058" y="518025"/>
                  <a:pt x="136882" y="541578"/>
                </a:cubicBezTo>
                <a:cubicBezTo>
                  <a:pt x="132640" y="548610"/>
                  <a:pt x="123488" y="550917"/>
                  <a:pt x="116455" y="546675"/>
                </a:cubicBezTo>
                <a:cubicBezTo>
                  <a:pt x="109423" y="542433"/>
                  <a:pt x="107116" y="533281"/>
                  <a:pt x="111358" y="526249"/>
                </a:cubicBezTo>
                <a:cubicBezTo>
                  <a:pt x="130594" y="494287"/>
                  <a:pt x="167057" y="472522"/>
                  <a:pt x="208989" y="472522"/>
                </a:cubicBezTo>
                <a:lnTo>
                  <a:pt x="251889" y="472522"/>
                </a:lnTo>
                <a:cubicBezTo>
                  <a:pt x="272092" y="441193"/>
                  <a:pt x="307290" y="420432"/>
                  <a:pt x="347358" y="420432"/>
                </a:cubicBezTo>
                <a:lnTo>
                  <a:pt x="395727" y="420432"/>
                </a:lnTo>
                <a:cubicBezTo>
                  <a:pt x="435761" y="420432"/>
                  <a:pt x="470996" y="441193"/>
                  <a:pt x="491196" y="472522"/>
                </a:cubicBezTo>
                <a:lnTo>
                  <a:pt x="534095" y="472522"/>
                </a:lnTo>
                <a:cubicBezTo>
                  <a:pt x="576027" y="472522"/>
                  <a:pt x="612491" y="494288"/>
                  <a:pt x="631727" y="526249"/>
                </a:cubicBezTo>
                <a:cubicBezTo>
                  <a:pt x="635968" y="533281"/>
                  <a:pt x="633661" y="542433"/>
                  <a:pt x="626629" y="546675"/>
                </a:cubicBezTo>
                <a:cubicBezTo>
                  <a:pt x="619597" y="550917"/>
                  <a:pt x="610444" y="548610"/>
                  <a:pt x="606203" y="541578"/>
                </a:cubicBezTo>
                <a:cubicBezTo>
                  <a:pt x="592027" y="518025"/>
                  <a:pt x="565015" y="502287"/>
                  <a:pt x="534096" y="502287"/>
                </a:cubicBezTo>
                <a:lnTo>
                  <a:pt x="504740" y="502287"/>
                </a:lnTo>
                <a:cubicBezTo>
                  <a:pt x="507642" y="512333"/>
                  <a:pt x="509205" y="522937"/>
                  <a:pt x="509205" y="533913"/>
                </a:cubicBezTo>
                <a:lnTo>
                  <a:pt x="509205" y="621349"/>
                </a:lnTo>
                <a:cubicBezTo>
                  <a:pt x="509205" y="629572"/>
                  <a:pt x="502545" y="636232"/>
                  <a:pt x="494322" y="636232"/>
                </a:cubicBezTo>
                <a:cubicBezTo>
                  <a:pt x="486099" y="636232"/>
                  <a:pt x="479439" y="629572"/>
                  <a:pt x="479439" y="621349"/>
                </a:cubicBezTo>
                <a:lnTo>
                  <a:pt x="479439" y="533913"/>
                </a:lnTo>
                <a:cubicBezTo>
                  <a:pt x="479439" y="487664"/>
                  <a:pt x="441971" y="450197"/>
                  <a:pt x="395723" y="450197"/>
                </a:cubicBezTo>
                <a:lnTo>
                  <a:pt x="347354" y="450197"/>
                </a:lnTo>
                <a:cubicBezTo>
                  <a:pt x="301105" y="450197"/>
                  <a:pt x="263638" y="487664"/>
                  <a:pt x="263638" y="533913"/>
                </a:cubicBezTo>
                <a:lnTo>
                  <a:pt x="263638" y="622279"/>
                </a:lnTo>
                <a:cubicBezTo>
                  <a:pt x="263638" y="630502"/>
                  <a:pt x="256978" y="637162"/>
                  <a:pt x="248755" y="637162"/>
                </a:cubicBezTo>
                <a:cubicBezTo>
                  <a:pt x="240532" y="637162"/>
                  <a:pt x="233872" y="630502"/>
                  <a:pt x="233872" y="622279"/>
                </a:cubicBezTo>
                <a:lnTo>
                  <a:pt x="233872" y="533913"/>
                </a:lnTo>
                <a:cubicBezTo>
                  <a:pt x="233872" y="522937"/>
                  <a:pt x="235435" y="512333"/>
                  <a:pt x="238337" y="502287"/>
                </a:cubicBezTo>
                <a:close/>
                <a:moveTo>
                  <a:pt x="434798" y="318111"/>
                </a:moveTo>
                <a:lnTo>
                  <a:pt x="434798" y="338575"/>
                </a:lnTo>
                <a:cubicBezTo>
                  <a:pt x="434798" y="373476"/>
                  <a:pt x="406446" y="401827"/>
                  <a:pt x="371546" y="401827"/>
                </a:cubicBezTo>
                <a:cubicBezTo>
                  <a:pt x="336647" y="401827"/>
                  <a:pt x="308294" y="373475"/>
                  <a:pt x="308294" y="338575"/>
                </a:cubicBezTo>
                <a:lnTo>
                  <a:pt x="308294" y="318111"/>
                </a:lnTo>
                <a:cubicBezTo>
                  <a:pt x="308294" y="283211"/>
                  <a:pt x="336647" y="254860"/>
                  <a:pt x="371546" y="254860"/>
                </a:cubicBezTo>
                <a:cubicBezTo>
                  <a:pt x="406446" y="254860"/>
                  <a:pt x="434798" y="283212"/>
                  <a:pt x="434798" y="318111"/>
                </a:cubicBezTo>
                <a:close/>
                <a:moveTo>
                  <a:pt x="405032" y="318111"/>
                </a:moveTo>
                <a:cubicBezTo>
                  <a:pt x="405032" y="299620"/>
                  <a:pt x="390038" y="284625"/>
                  <a:pt x="371546" y="284625"/>
                </a:cubicBezTo>
                <a:cubicBezTo>
                  <a:pt x="353054" y="284625"/>
                  <a:pt x="338060" y="299620"/>
                  <a:pt x="338060" y="318111"/>
                </a:cubicBezTo>
                <a:lnTo>
                  <a:pt x="338060" y="338575"/>
                </a:lnTo>
                <a:cubicBezTo>
                  <a:pt x="338060" y="357067"/>
                  <a:pt x="353054" y="372061"/>
                  <a:pt x="371546" y="372061"/>
                </a:cubicBezTo>
                <a:cubicBezTo>
                  <a:pt x="390038" y="372061"/>
                  <a:pt x="405032" y="357067"/>
                  <a:pt x="405032" y="338575"/>
                </a:cubicBezTo>
                <a:close/>
                <a:moveTo>
                  <a:pt x="291551" y="372062"/>
                </a:moveTo>
                <a:lnTo>
                  <a:pt x="291551" y="392526"/>
                </a:lnTo>
                <a:cubicBezTo>
                  <a:pt x="291551" y="427426"/>
                  <a:pt x="263199" y="455777"/>
                  <a:pt x="228300" y="455777"/>
                </a:cubicBezTo>
                <a:cubicBezTo>
                  <a:pt x="193399" y="455777"/>
                  <a:pt x="165048" y="427425"/>
                  <a:pt x="165048" y="392526"/>
                </a:cubicBezTo>
                <a:lnTo>
                  <a:pt x="165048" y="372062"/>
                </a:lnTo>
                <a:cubicBezTo>
                  <a:pt x="165048" y="337161"/>
                  <a:pt x="193400" y="308810"/>
                  <a:pt x="228300" y="308810"/>
                </a:cubicBezTo>
                <a:cubicBezTo>
                  <a:pt x="263200" y="308810"/>
                  <a:pt x="291551" y="337162"/>
                  <a:pt x="291551" y="372062"/>
                </a:cubicBezTo>
                <a:close/>
                <a:moveTo>
                  <a:pt x="261786" y="372062"/>
                </a:moveTo>
                <a:cubicBezTo>
                  <a:pt x="261786" y="353570"/>
                  <a:pt x="246792" y="338576"/>
                  <a:pt x="228300" y="338576"/>
                </a:cubicBezTo>
                <a:cubicBezTo>
                  <a:pt x="209808" y="338576"/>
                  <a:pt x="194814" y="353570"/>
                  <a:pt x="194814" y="372062"/>
                </a:cubicBezTo>
                <a:lnTo>
                  <a:pt x="194814" y="392526"/>
                </a:lnTo>
                <a:cubicBezTo>
                  <a:pt x="194814" y="411017"/>
                  <a:pt x="209808" y="426012"/>
                  <a:pt x="228300" y="426012"/>
                </a:cubicBezTo>
                <a:cubicBezTo>
                  <a:pt x="246792" y="426012"/>
                  <a:pt x="261786" y="411017"/>
                  <a:pt x="261786" y="392526"/>
                </a:cubicBezTo>
                <a:close/>
                <a:moveTo>
                  <a:pt x="579902" y="372062"/>
                </a:moveTo>
                <a:lnTo>
                  <a:pt x="579902" y="392526"/>
                </a:lnTo>
                <a:cubicBezTo>
                  <a:pt x="579902" y="427426"/>
                  <a:pt x="551550" y="455777"/>
                  <a:pt x="516650" y="455777"/>
                </a:cubicBezTo>
                <a:cubicBezTo>
                  <a:pt x="481750" y="455777"/>
                  <a:pt x="453398" y="427425"/>
                  <a:pt x="453398" y="392526"/>
                </a:cubicBezTo>
                <a:lnTo>
                  <a:pt x="453398" y="372062"/>
                </a:lnTo>
                <a:cubicBezTo>
                  <a:pt x="453398" y="337161"/>
                  <a:pt x="481750" y="308810"/>
                  <a:pt x="516650" y="308810"/>
                </a:cubicBezTo>
                <a:cubicBezTo>
                  <a:pt x="551550" y="308810"/>
                  <a:pt x="579902" y="337162"/>
                  <a:pt x="579902" y="372062"/>
                </a:cubicBezTo>
                <a:close/>
                <a:moveTo>
                  <a:pt x="550136" y="372062"/>
                </a:moveTo>
                <a:cubicBezTo>
                  <a:pt x="550136" y="353570"/>
                  <a:pt x="535142" y="338576"/>
                  <a:pt x="516650" y="338576"/>
                </a:cubicBezTo>
                <a:cubicBezTo>
                  <a:pt x="498158" y="338576"/>
                  <a:pt x="483164" y="353570"/>
                  <a:pt x="483164" y="372062"/>
                </a:cubicBezTo>
                <a:lnTo>
                  <a:pt x="483164" y="392526"/>
                </a:lnTo>
                <a:cubicBezTo>
                  <a:pt x="483164" y="411017"/>
                  <a:pt x="498158" y="426012"/>
                  <a:pt x="516650" y="426012"/>
                </a:cubicBezTo>
                <a:cubicBezTo>
                  <a:pt x="535142" y="426012"/>
                  <a:pt x="550136" y="411017"/>
                  <a:pt x="550136" y="39252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50" name="Google Shape;13250;p219"/>
          <p:cNvSpPr/>
          <p:nvPr/>
        </p:nvSpPr>
        <p:spPr>
          <a:xfrm>
            <a:off x="6324725" y="2456763"/>
            <a:ext cx="4791789" cy="615553"/>
          </a:xfrm>
          <a:prstGeom prst="rect">
            <a:avLst/>
          </a:prstGeom>
          <a:noFill/>
          <a:ln>
            <a:noFill/>
          </a:ln>
        </p:spPr>
        <p:txBody>
          <a:bodyPr anchorCtr="0" anchor="b" bIns="45700" lIns="91425" spcFirstLastPara="1" rIns="91425" wrap="square" tIns="45700">
            <a:spAutoFit/>
          </a:bodyPr>
          <a:lstStyle/>
          <a:p>
            <a:pPr indent="0" lvl="0" marL="0" marR="0" rtl="0" algn="l">
              <a:spcBef>
                <a:spcPts val="0"/>
              </a:spcBef>
              <a:spcAft>
                <a:spcPts val="0"/>
              </a:spcAft>
              <a:buClr>
                <a:srgbClr val="DB3040"/>
              </a:buClr>
              <a:buSzPts val="1800"/>
              <a:buFont typeface="Lustria"/>
              <a:buNone/>
            </a:pPr>
            <a:r>
              <a:rPr b="1" i="0" lang="pt-BR" sz="1800" u="none" cap="none" strike="noStrike">
                <a:solidFill>
                  <a:schemeClr val="lt2"/>
                </a:solidFill>
                <a:latin typeface="Lustria"/>
                <a:ea typeface="Lustria"/>
                <a:cs typeface="Lustria"/>
                <a:sym typeface="Lustria"/>
              </a:rPr>
              <a:t>Reação adversa mais frequente: </a:t>
            </a:r>
            <a:br>
              <a:rPr b="1" i="0" lang="pt-BR" sz="1800" u="none" cap="none" strike="noStrike">
                <a:solidFill>
                  <a:schemeClr val="lt2"/>
                </a:solidFill>
                <a:latin typeface="Lustria"/>
                <a:ea typeface="Lustria"/>
                <a:cs typeface="Lustria"/>
                <a:sym typeface="Lustria"/>
              </a:rPr>
            </a:br>
            <a:r>
              <a:rPr b="0" i="0" lang="pt-BR" sz="1600" u="none" cap="none" strike="noStrike">
                <a:solidFill>
                  <a:schemeClr val="dk1"/>
                </a:solidFill>
                <a:latin typeface="Calibri"/>
                <a:ea typeface="Calibri"/>
                <a:cs typeface="Calibri"/>
                <a:sym typeface="Calibri"/>
              </a:rPr>
              <a:t>cefaleia (principalmente na fase inicial) </a:t>
            </a:r>
            <a:endParaRPr b="0" i="0" sz="1400" u="none" cap="none" strike="noStrike">
              <a:solidFill>
                <a:schemeClr val="dk1"/>
              </a:solidFill>
              <a:latin typeface="Calibri"/>
              <a:ea typeface="Calibri"/>
              <a:cs typeface="Calibri"/>
              <a:sym typeface="Calibri"/>
            </a:endParaRPr>
          </a:p>
        </p:txBody>
      </p:sp>
      <p:sp>
        <p:nvSpPr>
          <p:cNvPr id="13251" name="Google Shape;13251;p219"/>
          <p:cNvSpPr/>
          <p:nvPr/>
        </p:nvSpPr>
        <p:spPr>
          <a:xfrm>
            <a:off x="6324725" y="3650873"/>
            <a:ext cx="4601020" cy="692497"/>
          </a:xfrm>
          <a:prstGeom prst="rect">
            <a:avLst/>
          </a:prstGeom>
          <a:noFill/>
          <a:ln>
            <a:noFill/>
          </a:ln>
        </p:spPr>
        <p:txBody>
          <a:bodyPr anchorCtr="0" anchor="b" bIns="45700" lIns="91425" spcFirstLastPara="1" rIns="91425" wrap="square" tIns="45700">
            <a:spAutoFit/>
          </a:bodyPr>
          <a:lstStyle/>
          <a:p>
            <a:pPr indent="0" lvl="0" marL="0" marR="0" rtl="0" algn="l">
              <a:spcBef>
                <a:spcPts val="0"/>
              </a:spcBef>
              <a:spcAft>
                <a:spcPts val="0"/>
              </a:spcAft>
              <a:buClr>
                <a:srgbClr val="DB3040"/>
              </a:buClr>
              <a:buSzPts val="1800"/>
              <a:buFont typeface="Lustria"/>
              <a:buNone/>
            </a:pPr>
            <a:r>
              <a:rPr b="1" i="0" lang="pt-BR" sz="1800" u="none" cap="none" strike="noStrike">
                <a:solidFill>
                  <a:schemeClr val="lt2"/>
                </a:solidFill>
                <a:latin typeface="Lustria"/>
                <a:ea typeface="Lustria"/>
                <a:cs typeface="Lustria"/>
                <a:sym typeface="Lustria"/>
              </a:rPr>
              <a:t>Entre as infecções meningocócicas:</a:t>
            </a:r>
            <a:endParaRPr/>
          </a:p>
          <a:p>
            <a:pPr indent="0" lvl="0" marL="0" marR="0" rtl="0" algn="l">
              <a:spcBef>
                <a:spcPts val="600"/>
              </a:spcBef>
              <a:spcAft>
                <a:spcPts val="0"/>
              </a:spcAft>
              <a:buClr>
                <a:srgbClr val="DB3040"/>
              </a:buClr>
              <a:buSzPts val="1600"/>
              <a:buFont typeface="Calibri"/>
              <a:buNone/>
            </a:pPr>
            <a:r>
              <a:rPr b="0" i="0" lang="pt-BR" sz="1600" u="none" cap="none" strike="noStrike">
                <a:solidFill>
                  <a:schemeClr val="dk1"/>
                </a:solidFill>
                <a:latin typeface="Calibri"/>
                <a:ea typeface="Calibri"/>
                <a:cs typeface="Calibri"/>
                <a:sym typeface="Calibri"/>
              </a:rPr>
              <a:t>sepse meningocócica foi a reação adversa mais grave</a:t>
            </a:r>
            <a:endParaRPr/>
          </a:p>
        </p:txBody>
      </p:sp>
      <p:sp>
        <p:nvSpPr>
          <p:cNvPr id="13252" name="Google Shape;13252;p219"/>
          <p:cNvSpPr/>
          <p:nvPr/>
        </p:nvSpPr>
        <p:spPr>
          <a:xfrm>
            <a:off x="6324725" y="4971279"/>
            <a:ext cx="4791789" cy="615553"/>
          </a:xfrm>
          <a:prstGeom prst="rect">
            <a:avLst/>
          </a:prstGeom>
          <a:noFill/>
          <a:ln>
            <a:noFill/>
          </a:ln>
        </p:spPr>
        <p:txBody>
          <a:bodyPr anchorCtr="0" anchor="b" bIns="45700" lIns="91425" spcFirstLastPara="1" rIns="91425" wrap="square" tIns="45700">
            <a:spAutoFit/>
          </a:bodyPr>
          <a:lstStyle/>
          <a:p>
            <a:pPr indent="0" lvl="0" marL="0" marR="0" rtl="0" algn="l">
              <a:spcBef>
                <a:spcPts val="0"/>
              </a:spcBef>
              <a:spcAft>
                <a:spcPts val="0"/>
              </a:spcAft>
              <a:buClr>
                <a:srgbClr val="DB3040"/>
              </a:buClr>
              <a:buSzPts val="1800"/>
              <a:buFont typeface="Lustria"/>
              <a:buNone/>
            </a:pPr>
            <a:r>
              <a:rPr b="1" i="0" lang="pt-BR" sz="1800" u="none" cap="none" strike="noStrike">
                <a:solidFill>
                  <a:schemeClr val="lt2"/>
                </a:solidFill>
                <a:latin typeface="Lustria"/>
                <a:ea typeface="Lustria"/>
                <a:cs typeface="Lustria"/>
                <a:sym typeface="Lustria"/>
              </a:rPr>
              <a:t>Perfil de segurança favorável </a:t>
            </a:r>
            <a:br>
              <a:rPr b="1" i="0" lang="pt-BR" sz="1800" u="none" cap="none" strike="noStrike">
                <a:solidFill>
                  <a:srgbClr val="CE2434"/>
                </a:solidFill>
                <a:latin typeface="Calibri"/>
                <a:ea typeface="Calibri"/>
                <a:cs typeface="Calibri"/>
                <a:sym typeface="Calibri"/>
              </a:rPr>
            </a:br>
            <a:r>
              <a:rPr b="0" i="0" lang="pt-BR" sz="1600" u="none" cap="none" strike="noStrike">
                <a:solidFill>
                  <a:schemeClr val="dk1"/>
                </a:solidFill>
                <a:latin typeface="Calibri"/>
                <a:ea typeface="Calibri"/>
                <a:cs typeface="Calibri"/>
                <a:sym typeface="Calibri"/>
              </a:rPr>
              <a:t>nos diferentes subgrupos etários </a:t>
            </a:r>
            <a:endParaRPr/>
          </a:p>
        </p:txBody>
      </p:sp>
      <p:sp>
        <p:nvSpPr>
          <p:cNvPr id="13253" name="Google Shape;13253;p219"/>
          <p:cNvSpPr/>
          <p:nvPr/>
        </p:nvSpPr>
        <p:spPr>
          <a:xfrm>
            <a:off x="5492514" y="4915464"/>
            <a:ext cx="756308" cy="756311"/>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254" name="Google Shape;13254;p219"/>
          <p:cNvSpPr/>
          <p:nvPr/>
        </p:nvSpPr>
        <p:spPr>
          <a:xfrm>
            <a:off x="5492514" y="3618967"/>
            <a:ext cx="756308" cy="756311"/>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255" name="Google Shape;13255;p219"/>
          <p:cNvSpPr/>
          <p:nvPr/>
        </p:nvSpPr>
        <p:spPr>
          <a:xfrm>
            <a:off x="5492514" y="2391379"/>
            <a:ext cx="756308" cy="756311"/>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256" name="Google Shape;13256;p219"/>
          <p:cNvSpPr/>
          <p:nvPr/>
        </p:nvSpPr>
        <p:spPr>
          <a:xfrm>
            <a:off x="5553205" y="2452425"/>
            <a:ext cx="643572" cy="643572"/>
          </a:xfrm>
          <a:custGeom>
            <a:rect b="b" l="l" r="r" t="t"/>
            <a:pathLst>
              <a:path extrusionOk="0" h="885825" w="885825">
                <a:moveTo>
                  <a:pt x="362141" y="452438"/>
                </a:moveTo>
                <a:cubicBezTo>
                  <a:pt x="358235" y="512255"/>
                  <a:pt x="300895" y="527495"/>
                  <a:pt x="266319" y="527495"/>
                </a:cubicBezTo>
                <a:lnTo>
                  <a:pt x="260223" y="527495"/>
                </a:lnTo>
                <a:cubicBezTo>
                  <a:pt x="252332" y="527047"/>
                  <a:pt x="246298" y="520288"/>
                  <a:pt x="246745" y="512397"/>
                </a:cubicBezTo>
                <a:cubicBezTo>
                  <a:pt x="247192" y="504507"/>
                  <a:pt x="253951" y="498472"/>
                  <a:pt x="261842" y="498920"/>
                </a:cubicBezTo>
                <a:cubicBezTo>
                  <a:pt x="268984" y="499144"/>
                  <a:pt x="276130" y="498665"/>
                  <a:pt x="283178" y="497491"/>
                </a:cubicBezTo>
                <a:cubicBezTo>
                  <a:pt x="300609" y="494633"/>
                  <a:pt x="323279" y="486347"/>
                  <a:pt x="330803" y="463582"/>
                </a:cubicBezTo>
                <a:cubicBezTo>
                  <a:pt x="332290" y="459409"/>
                  <a:pt x="333188" y="455049"/>
                  <a:pt x="333470" y="450628"/>
                </a:cubicBezTo>
                <a:cubicBezTo>
                  <a:pt x="333996" y="442737"/>
                  <a:pt x="340819" y="436767"/>
                  <a:pt x="348710" y="437293"/>
                </a:cubicBezTo>
                <a:cubicBezTo>
                  <a:pt x="356601" y="437819"/>
                  <a:pt x="362571" y="444642"/>
                  <a:pt x="362045" y="452533"/>
                </a:cubicBezTo>
                <a:close/>
                <a:moveTo>
                  <a:pt x="408432" y="270415"/>
                </a:moveTo>
                <a:cubicBezTo>
                  <a:pt x="408195" y="262524"/>
                  <a:pt x="401607" y="256319"/>
                  <a:pt x="393716" y="256556"/>
                </a:cubicBezTo>
                <a:cubicBezTo>
                  <a:pt x="385825" y="256793"/>
                  <a:pt x="379620" y="263381"/>
                  <a:pt x="379857" y="271272"/>
                </a:cubicBezTo>
                <a:cubicBezTo>
                  <a:pt x="380429" y="291465"/>
                  <a:pt x="358426" y="303848"/>
                  <a:pt x="346424" y="309372"/>
                </a:cubicBezTo>
                <a:cubicBezTo>
                  <a:pt x="317849" y="285845"/>
                  <a:pt x="276035" y="289655"/>
                  <a:pt x="274130" y="290322"/>
                </a:cubicBezTo>
                <a:cubicBezTo>
                  <a:pt x="266767" y="291398"/>
                  <a:pt x="261462" y="297946"/>
                  <a:pt x="261937" y="305372"/>
                </a:cubicBezTo>
                <a:cubicBezTo>
                  <a:pt x="262789" y="313189"/>
                  <a:pt x="269724" y="318897"/>
                  <a:pt x="277559" y="318230"/>
                </a:cubicBezTo>
                <a:cubicBezTo>
                  <a:pt x="281649" y="317938"/>
                  <a:pt x="285755" y="317938"/>
                  <a:pt x="289846" y="318230"/>
                </a:cubicBezTo>
                <a:cubicBezTo>
                  <a:pt x="305617" y="318261"/>
                  <a:pt x="320819" y="324132"/>
                  <a:pt x="332518" y="334709"/>
                </a:cubicBezTo>
                <a:cubicBezTo>
                  <a:pt x="341366" y="345668"/>
                  <a:pt x="345234" y="359825"/>
                  <a:pt x="343186" y="373761"/>
                </a:cubicBezTo>
                <a:cubicBezTo>
                  <a:pt x="343186" y="377190"/>
                  <a:pt x="342519" y="380810"/>
                  <a:pt x="341948" y="384620"/>
                </a:cubicBezTo>
                <a:cubicBezTo>
                  <a:pt x="340577" y="392337"/>
                  <a:pt x="345721" y="399704"/>
                  <a:pt x="353439" y="401075"/>
                </a:cubicBezTo>
                <a:cubicBezTo>
                  <a:pt x="353482" y="401083"/>
                  <a:pt x="353525" y="401091"/>
                  <a:pt x="353568" y="401098"/>
                </a:cubicBezTo>
                <a:cubicBezTo>
                  <a:pt x="354391" y="401191"/>
                  <a:pt x="355222" y="401191"/>
                  <a:pt x="356045" y="401098"/>
                </a:cubicBezTo>
                <a:cubicBezTo>
                  <a:pt x="362984" y="401056"/>
                  <a:pt x="368890" y="396034"/>
                  <a:pt x="370046" y="389192"/>
                </a:cubicBezTo>
                <a:cubicBezTo>
                  <a:pt x="374217" y="370056"/>
                  <a:pt x="372388" y="350100"/>
                  <a:pt x="364808" y="332042"/>
                </a:cubicBezTo>
                <a:cubicBezTo>
                  <a:pt x="382810" y="323088"/>
                  <a:pt x="409480" y="303752"/>
                  <a:pt x="408432" y="270605"/>
                </a:cubicBezTo>
                <a:close/>
                <a:moveTo>
                  <a:pt x="348806" y="437388"/>
                </a:moveTo>
                <a:cubicBezTo>
                  <a:pt x="340945" y="436899"/>
                  <a:pt x="334171" y="442863"/>
                  <a:pt x="333661" y="450723"/>
                </a:cubicBezTo>
                <a:cubicBezTo>
                  <a:pt x="333379" y="455144"/>
                  <a:pt x="332481" y="459504"/>
                  <a:pt x="330994" y="463677"/>
                </a:cubicBezTo>
                <a:cubicBezTo>
                  <a:pt x="323279" y="486442"/>
                  <a:pt x="300609" y="494729"/>
                  <a:pt x="283369" y="497586"/>
                </a:cubicBezTo>
                <a:cubicBezTo>
                  <a:pt x="276321" y="498761"/>
                  <a:pt x="269174" y="499239"/>
                  <a:pt x="262033" y="499015"/>
                </a:cubicBezTo>
                <a:cubicBezTo>
                  <a:pt x="254142" y="498568"/>
                  <a:pt x="247383" y="504602"/>
                  <a:pt x="246936" y="512493"/>
                </a:cubicBezTo>
                <a:cubicBezTo>
                  <a:pt x="246489" y="520383"/>
                  <a:pt x="252523" y="527143"/>
                  <a:pt x="260414" y="527590"/>
                </a:cubicBezTo>
                <a:lnTo>
                  <a:pt x="266510" y="527590"/>
                </a:lnTo>
                <a:cubicBezTo>
                  <a:pt x="301085" y="527590"/>
                  <a:pt x="358426" y="512350"/>
                  <a:pt x="362331" y="452533"/>
                </a:cubicBezTo>
                <a:cubicBezTo>
                  <a:pt x="362815" y="444657"/>
                  <a:pt x="356822" y="437880"/>
                  <a:pt x="348947" y="437396"/>
                </a:cubicBezTo>
                <a:cubicBezTo>
                  <a:pt x="348900" y="437393"/>
                  <a:pt x="348853" y="437390"/>
                  <a:pt x="348806" y="437388"/>
                </a:cubicBezTo>
                <a:close/>
                <a:moveTo>
                  <a:pt x="393764" y="256413"/>
                </a:moveTo>
                <a:cubicBezTo>
                  <a:pt x="385877" y="256665"/>
                  <a:pt x="379687" y="263262"/>
                  <a:pt x="379939" y="271149"/>
                </a:cubicBezTo>
                <a:cubicBezTo>
                  <a:pt x="379942" y="271253"/>
                  <a:pt x="379947" y="271358"/>
                  <a:pt x="379952" y="271463"/>
                </a:cubicBezTo>
                <a:cubicBezTo>
                  <a:pt x="380524" y="291656"/>
                  <a:pt x="358521" y="304038"/>
                  <a:pt x="346520" y="309563"/>
                </a:cubicBezTo>
                <a:cubicBezTo>
                  <a:pt x="317945" y="286036"/>
                  <a:pt x="276130" y="289846"/>
                  <a:pt x="274225" y="290513"/>
                </a:cubicBezTo>
                <a:cubicBezTo>
                  <a:pt x="266901" y="291539"/>
                  <a:pt x="261570" y="297985"/>
                  <a:pt x="261938" y="305372"/>
                </a:cubicBezTo>
                <a:cubicBezTo>
                  <a:pt x="262789" y="313189"/>
                  <a:pt x="269724" y="318897"/>
                  <a:pt x="277559" y="318230"/>
                </a:cubicBezTo>
                <a:cubicBezTo>
                  <a:pt x="281649" y="317938"/>
                  <a:pt x="285755" y="317938"/>
                  <a:pt x="289846" y="318230"/>
                </a:cubicBezTo>
                <a:cubicBezTo>
                  <a:pt x="305617" y="318261"/>
                  <a:pt x="320819" y="324132"/>
                  <a:pt x="332518" y="334709"/>
                </a:cubicBezTo>
                <a:cubicBezTo>
                  <a:pt x="341366" y="345668"/>
                  <a:pt x="345234" y="359825"/>
                  <a:pt x="343186" y="373761"/>
                </a:cubicBezTo>
                <a:cubicBezTo>
                  <a:pt x="343186" y="377190"/>
                  <a:pt x="342519" y="380810"/>
                  <a:pt x="341948" y="384620"/>
                </a:cubicBezTo>
                <a:cubicBezTo>
                  <a:pt x="340577" y="392337"/>
                  <a:pt x="345721" y="399704"/>
                  <a:pt x="353439" y="401075"/>
                </a:cubicBezTo>
                <a:cubicBezTo>
                  <a:pt x="353482" y="401083"/>
                  <a:pt x="353525" y="401091"/>
                  <a:pt x="353568" y="401098"/>
                </a:cubicBezTo>
                <a:cubicBezTo>
                  <a:pt x="354391" y="401191"/>
                  <a:pt x="355222" y="401191"/>
                  <a:pt x="356045" y="401098"/>
                </a:cubicBezTo>
                <a:cubicBezTo>
                  <a:pt x="362984" y="401056"/>
                  <a:pt x="368890" y="396034"/>
                  <a:pt x="370046" y="389192"/>
                </a:cubicBezTo>
                <a:cubicBezTo>
                  <a:pt x="374217" y="370056"/>
                  <a:pt x="372388" y="350100"/>
                  <a:pt x="364808" y="332042"/>
                </a:cubicBezTo>
                <a:cubicBezTo>
                  <a:pt x="383286" y="322517"/>
                  <a:pt x="409956" y="303467"/>
                  <a:pt x="408908" y="270224"/>
                </a:cubicBezTo>
                <a:cubicBezTo>
                  <a:pt x="408558" y="262394"/>
                  <a:pt x="401927" y="256330"/>
                  <a:pt x="394096" y="256680"/>
                </a:cubicBezTo>
                <a:cubicBezTo>
                  <a:pt x="393985" y="256685"/>
                  <a:pt x="393874" y="256691"/>
                  <a:pt x="393764" y="256699"/>
                </a:cubicBezTo>
                <a:close/>
                <a:moveTo>
                  <a:pt x="698563" y="578453"/>
                </a:moveTo>
                <a:cubicBezTo>
                  <a:pt x="697992" y="592455"/>
                  <a:pt x="694087" y="631412"/>
                  <a:pt x="667607" y="655606"/>
                </a:cubicBezTo>
                <a:cubicBezTo>
                  <a:pt x="653521" y="668239"/>
                  <a:pt x="635284" y="675256"/>
                  <a:pt x="616363" y="675323"/>
                </a:cubicBezTo>
                <a:cubicBezTo>
                  <a:pt x="615452" y="706029"/>
                  <a:pt x="596013" y="733116"/>
                  <a:pt x="567214" y="743807"/>
                </a:cubicBezTo>
                <a:cubicBezTo>
                  <a:pt x="553717" y="749382"/>
                  <a:pt x="539240" y="752200"/>
                  <a:pt x="524637" y="752094"/>
                </a:cubicBezTo>
                <a:cubicBezTo>
                  <a:pt x="494264" y="752297"/>
                  <a:pt x="464986" y="740764"/>
                  <a:pt x="442912" y="719900"/>
                </a:cubicBezTo>
                <a:cubicBezTo>
                  <a:pt x="420812" y="740937"/>
                  <a:pt x="391413" y="752580"/>
                  <a:pt x="360902" y="752380"/>
                </a:cubicBezTo>
                <a:cubicBezTo>
                  <a:pt x="346299" y="752486"/>
                  <a:pt x="331823" y="749668"/>
                  <a:pt x="318325" y="744093"/>
                </a:cubicBezTo>
                <a:cubicBezTo>
                  <a:pt x="289527" y="733401"/>
                  <a:pt x="270087" y="706314"/>
                  <a:pt x="269176" y="675608"/>
                </a:cubicBezTo>
                <a:cubicBezTo>
                  <a:pt x="250255" y="675542"/>
                  <a:pt x="232018" y="668525"/>
                  <a:pt x="217932" y="655892"/>
                </a:cubicBezTo>
                <a:cubicBezTo>
                  <a:pt x="191453" y="631698"/>
                  <a:pt x="187547" y="592741"/>
                  <a:pt x="186976" y="578739"/>
                </a:cubicBezTo>
                <a:cubicBezTo>
                  <a:pt x="120301" y="485775"/>
                  <a:pt x="171926" y="395288"/>
                  <a:pt x="186976" y="372332"/>
                </a:cubicBezTo>
                <a:cubicBezTo>
                  <a:pt x="179737" y="328613"/>
                  <a:pt x="185738" y="292608"/>
                  <a:pt x="204788" y="265271"/>
                </a:cubicBezTo>
                <a:cubicBezTo>
                  <a:pt x="217965" y="246564"/>
                  <a:pt x="236794" y="232576"/>
                  <a:pt x="258509" y="225362"/>
                </a:cubicBezTo>
                <a:cubicBezTo>
                  <a:pt x="259306" y="204933"/>
                  <a:pt x="268552" y="185752"/>
                  <a:pt x="284036" y="172403"/>
                </a:cubicBezTo>
                <a:cubicBezTo>
                  <a:pt x="303172" y="158597"/>
                  <a:pt x="326809" y="152509"/>
                  <a:pt x="350234" y="155353"/>
                </a:cubicBezTo>
                <a:cubicBezTo>
                  <a:pt x="364747" y="141006"/>
                  <a:pt x="384407" y="133080"/>
                  <a:pt x="404813" y="133350"/>
                </a:cubicBezTo>
                <a:cubicBezTo>
                  <a:pt x="419507" y="132939"/>
                  <a:pt x="433569" y="139336"/>
                  <a:pt x="442913" y="150686"/>
                </a:cubicBezTo>
                <a:cubicBezTo>
                  <a:pt x="452256" y="139336"/>
                  <a:pt x="466318" y="132939"/>
                  <a:pt x="481013" y="133350"/>
                </a:cubicBezTo>
                <a:cubicBezTo>
                  <a:pt x="501582" y="132951"/>
                  <a:pt x="521438" y="140887"/>
                  <a:pt x="536067" y="155353"/>
                </a:cubicBezTo>
                <a:cubicBezTo>
                  <a:pt x="559492" y="152509"/>
                  <a:pt x="583129" y="158597"/>
                  <a:pt x="602266" y="172403"/>
                </a:cubicBezTo>
                <a:cubicBezTo>
                  <a:pt x="617750" y="185752"/>
                  <a:pt x="626995" y="204933"/>
                  <a:pt x="627793" y="225362"/>
                </a:cubicBezTo>
                <a:cubicBezTo>
                  <a:pt x="649333" y="232666"/>
                  <a:pt x="667984" y="246645"/>
                  <a:pt x="681037" y="265271"/>
                </a:cubicBezTo>
                <a:cubicBezTo>
                  <a:pt x="700088" y="292608"/>
                  <a:pt x="705707" y="328613"/>
                  <a:pt x="698183" y="372332"/>
                </a:cubicBezTo>
                <a:cubicBezTo>
                  <a:pt x="713899" y="395288"/>
                  <a:pt x="765715" y="485775"/>
                  <a:pt x="698849" y="578739"/>
                </a:cubicBezTo>
                <a:close/>
                <a:moveTo>
                  <a:pt x="428625" y="186595"/>
                </a:moveTo>
                <a:cubicBezTo>
                  <a:pt x="427958" y="182213"/>
                  <a:pt x="423863" y="161925"/>
                  <a:pt x="404813" y="161925"/>
                </a:cubicBezTo>
                <a:cubicBezTo>
                  <a:pt x="395829" y="161815"/>
                  <a:pt x="386980" y="164117"/>
                  <a:pt x="379190" y="168593"/>
                </a:cubicBezTo>
                <a:cubicBezTo>
                  <a:pt x="387485" y="175462"/>
                  <a:pt x="393360" y="184809"/>
                  <a:pt x="395954" y="195263"/>
                </a:cubicBezTo>
                <a:cubicBezTo>
                  <a:pt x="400241" y="213360"/>
                  <a:pt x="393287" y="232601"/>
                  <a:pt x="375285" y="252413"/>
                </a:cubicBezTo>
                <a:cubicBezTo>
                  <a:pt x="372553" y="255412"/>
                  <a:pt x="368674" y="257109"/>
                  <a:pt x="364617" y="257080"/>
                </a:cubicBezTo>
                <a:cubicBezTo>
                  <a:pt x="361098" y="257122"/>
                  <a:pt x="357695" y="255828"/>
                  <a:pt x="355092" y="253460"/>
                </a:cubicBezTo>
                <a:cubicBezTo>
                  <a:pt x="349254" y="248230"/>
                  <a:pt x="348762" y="239257"/>
                  <a:pt x="353993" y="233419"/>
                </a:cubicBezTo>
                <a:cubicBezTo>
                  <a:pt x="354010" y="233400"/>
                  <a:pt x="354027" y="233381"/>
                  <a:pt x="354044" y="233363"/>
                </a:cubicBezTo>
                <a:cubicBezTo>
                  <a:pt x="357013" y="230121"/>
                  <a:pt x="359720" y="226649"/>
                  <a:pt x="362141" y="222980"/>
                </a:cubicBezTo>
                <a:cubicBezTo>
                  <a:pt x="366855" y="217038"/>
                  <a:pt x="369014" y="209465"/>
                  <a:pt x="368141" y="201930"/>
                </a:cubicBezTo>
                <a:cubicBezTo>
                  <a:pt x="366441" y="196284"/>
                  <a:pt x="362753" y="191445"/>
                  <a:pt x="357759" y="188309"/>
                </a:cubicBezTo>
                <a:cubicBezTo>
                  <a:pt x="355736" y="186873"/>
                  <a:pt x="353602" y="185599"/>
                  <a:pt x="351377" y="184499"/>
                </a:cubicBezTo>
                <a:cubicBezTo>
                  <a:pt x="344900" y="183642"/>
                  <a:pt x="318516" y="180880"/>
                  <a:pt x="301752" y="194786"/>
                </a:cubicBezTo>
                <a:cubicBezTo>
                  <a:pt x="291370" y="203359"/>
                  <a:pt x="286226" y="217456"/>
                  <a:pt x="286226" y="236696"/>
                </a:cubicBezTo>
                <a:cubicBezTo>
                  <a:pt x="286184" y="243688"/>
                  <a:pt x="281120" y="249636"/>
                  <a:pt x="274225" y="250793"/>
                </a:cubicBezTo>
                <a:cubicBezTo>
                  <a:pt x="255381" y="255173"/>
                  <a:pt x="238804" y="266326"/>
                  <a:pt x="227648" y="282131"/>
                </a:cubicBezTo>
                <a:cubicBezTo>
                  <a:pt x="212693" y="304038"/>
                  <a:pt x="208598" y="334518"/>
                  <a:pt x="216313" y="372713"/>
                </a:cubicBezTo>
                <a:cubicBezTo>
                  <a:pt x="218605" y="379467"/>
                  <a:pt x="221810" y="385877"/>
                  <a:pt x="225838" y="391763"/>
                </a:cubicBezTo>
                <a:cubicBezTo>
                  <a:pt x="232553" y="402534"/>
                  <a:pt x="243342" y="410127"/>
                  <a:pt x="255746" y="412814"/>
                </a:cubicBezTo>
                <a:cubicBezTo>
                  <a:pt x="261664" y="413917"/>
                  <a:pt x="267735" y="413917"/>
                  <a:pt x="273653" y="412814"/>
                </a:cubicBezTo>
                <a:cubicBezTo>
                  <a:pt x="281544" y="411525"/>
                  <a:pt x="288986" y="416877"/>
                  <a:pt x="290274" y="424767"/>
                </a:cubicBezTo>
                <a:cubicBezTo>
                  <a:pt x="291563" y="432658"/>
                  <a:pt x="286211" y="440100"/>
                  <a:pt x="278320" y="441389"/>
                </a:cubicBezTo>
                <a:cubicBezTo>
                  <a:pt x="273666" y="442205"/>
                  <a:pt x="268949" y="442620"/>
                  <a:pt x="264223" y="442627"/>
                </a:cubicBezTo>
                <a:cubicBezTo>
                  <a:pt x="238068" y="442347"/>
                  <a:pt x="213981" y="428351"/>
                  <a:pt x="200787" y="405765"/>
                </a:cubicBezTo>
                <a:cubicBezTo>
                  <a:pt x="177345" y="447869"/>
                  <a:pt x="176310" y="498857"/>
                  <a:pt x="198025" y="541877"/>
                </a:cubicBezTo>
                <a:cubicBezTo>
                  <a:pt x="200073" y="539044"/>
                  <a:pt x="202473" y="536484"/>
                  <a:pt x="205168" y="534257"/>
                </a:cubicBezTo>
                <a:cubicBezTo>
                  <a:pt x="215527" y="526128"/>
                  <a:pt x="229021" y="523148"/>
                  <a:pt x="241840" y="526161"/>
                </a:cubicBezTo>
                <a:cubicBezTo>
                  <a:pt x="249730" y="527555"/>
                  <a:pt x="254997" y="535082"/>
                  <a:pt x="253603" y="542973"/>
                </a:cubicBezTo>
                <a:cubicBezTo>
                  <a:pt x="252209" y="550863"/>
                  <a:pt x="244682" y="556130"/>
                  <a:pt x="236791" y="554736"/>
                </a:cubicBezTo>
                <a:cubicBezTo>
                  <a:pt x="232185" y="553273"/>
                  <a:pt x="227162" y="554011"/>
                  <a:pt x="223171" y="556736"/>
                </a:cubicBezTo>
                <a:cubicBezTo>
                  <a:pt x="218621" y="561732"/>
                  <a:pt x="215989" y="568177"/>
                  <a:pt x="215741" y="574929"/>
                </a:cubicBezTo>
                <a:cubicBezTo>
                  <a:pt x="215741" y="576358"/>
                  <a:pt x="215741" y="615220"/>
                  <a:pt x="237649" y="635318"/>
                </a:cubicBezTo>
                <a:cubicBezTo>
                  <a:pt x="247364" y="643809"/>
                  <a:pt x="260005" y="648182"/>
                  <a:pt x="272891" y="647509"/>
                </a:cubicBezTo>
                <a:cubicBezTo>
                  <a:pt x="280174" y="618631"/>
                  <a:pt x="303614" y="596642"/>
                  <a:pt x="332899" y="591217"/>
                </a:cubicBezTo>
                <a:cubicBezTo>
                  <a:pt x="336739" y="590516"/>
                  <a:pt x="340621" y="590070"/>
                  <a:pt x="344519" y="589883"/>
                </a:cubicBezTo>
                <a:cubicBezTo>
                  <a:pt x="347242" y="588419"/>
                  <a:pt x="349340" y="586015"/>
                  <a:pt x="350425" y="583120"/>
                </a:cubicBezTo>
                <a:cubicBezTo>
                  <a:pt x="350585" y="578970"/>
                  <a:pt x="349154" y="574916"/>
                  <a:pt x="346424" y="571786"/>
                </a:cubicBezTo>
                <a:cubicBezTo>
                  <a:pt x="345660" y="570630"/>
                  <a:pt x="344833" y="569517"/>
                  <a:pt x="343948" y="568452"/>
                </a:cubicBezTo>
                <a:cubicBezTo>
                  <a:pt x="339179" y="562165"/>
                  <a:pt x="340409" y="553203"/>
                  <a:pt x="346696" y="548434"/>
                </a:cubicBezTo>
                <a:cubicBezTo>
                  <a:pt x="352613" y="543945"/>
                  <a:pt x="360982" y="544739"/>
                  <a:pt x="365951" y="550259"/>
                </a:cubicBezTo>
                <a:cubicBezTo>
                  <a:pt x="376359" y="560692"/>
                  <a:pt x="380925" y="575602"/>
                  <a:pt x="378143" y="590074"/>
                </a:cubicBezTo>
                <a:cubicBezTo>
                  <a:pt x="377060" y="594504"/>
                  <a:pt x="375118" y="598679"/>
                  <a:pt x="372428" y="602361"/>
                </a:cubicBezTo>
                <a:cubicBezTo>
                  <a:pt x="376447" y="605802"/>
                  <a:pt x="379693" y="610055"/>
                  <a:pt x="381953" y="614839"/>
                </a:cubicBezTo>
                <a:cubicBezTo>
                  <a:pt x="386473" y="625444"/>
                  <a:pt x="385947" y="637527"/>
                  <a:pt x="380524" y="647700"/>
                </a:cubicBezTo>
                <a:cubicBezTo>
                  <a:pt x="378141" y="652695"/>
                  <a:pt x="373104" y="655881"/>
                  <a:pt x="367570" y="655891"/>
                </a:cubicBezTo>
                <a:cubicBezTo>
                  <a:pt x="365469" y="655861"/>
                  <a:pt x="363395" y="655408"/>
                  <a:pt x="361474" y="654558"/>
                </a:cubicBezTo>
                <a:cubicBezTo>
                  <a:pt x="354349" y="651165"/>
                  <a:pt x="351288" y="642664"/>
                  <a:pt x="354616" y="635508"/>
                </a:cubicBezTo>
                <a:cubicBezTo>
                  <a:pt x="357378" y="629793"/>
                  <a:pt x="356235" y="627221"/>
                  <a:pt x="355854" y="625983"/>
                </a:cubicBezTo>
                <a:cubicBezTo>
                  <a:pt x="353648" y="622361"/>
                  <a:pt x="350296" y="619579"/>
                  <a:pt x="346329" y="618077"/>
                </a:cubicBezTo>
                <a:cubicBezTo>
                  <a:pt x="305943" y="619601"/>
                  <a:pt x="299752" y="657987"/>
                  <a:pt x="298704" y="662369"/>
                </a:cubicBezTo>
                <a:lnTo>
                  <a:pt x="298704" y="662369"/>
                </a:lnTo>
                <a:cubicBezTo>
                  <a:pt x="293896" y="685893"/>
                  <a:pt x="307136" y="709368"/>
                  <a:pt x="329756" y="717423"/>
                </a:cubicBezTo>
                <a:cubicBezTo>
                  <a:pt x="364444" y="731020"/>
                  <a:pt x="403931" y="721509"/>
                  <a:pt x="428625" y="693611"/>
                </a:cubicBezTo>
                <a:close/>
                <a:moveTo>
                  <a:pt x="685229" y="405670"/>
                </a:moveTo>
                <a:cubicBezTo>
                  <a:pt x="672147" y="428373"/>
                  <a:pt x="648087" y="442520"/>
                  <a:pt x="621887" y="442913"/>
                </a:cubicBezTo>
                <a:cubicBezTo>
                  <a:pt x="617161" y="442905"/>
                  <a:pt x="612445" y="442491"/>
                  <a:pt x="607790" y="441674"/>
                </a:cubicBezTo>
                <a:cubicBezTo>
                  <a:pt x="599899" y="440385"/>
                  <a:pt x="594548" y="432944"/>
                  <a:pt x="595836" y="425053"/>
                </a:cubicBezTo>
                <a:cubicBezTo>
                  <a:pt x="597125" y="417162"/>
                  <a:pt x="604567" y="411810"/>
                  <a:pt x="612458" y="413099"/>
                </a:cubicBezTo>
                <a:cubicBezTo>
                  <a:pt x="618376" y="414202"/>
                  <a:pt x="624447" y="414202"/>
                  <a:pt x="630365" y="413099"/>
                </a:cubicBezTo>
                <a:cubicBezTo>
                  <a:pt x="642769" y="410413"/>
                  <a:pt x="653558" y="402819"/>
                  <a:pt x="660273" y="392049"/>
                </a:cubicBezTo>
                <a:cubicBezTo>
                  <a:pt x="664301" y="386163"/>
                  <a:pt x="667506" y="379753"/>
                  <a:pt x="669798" y="372999"/>
                </a:cubicBezTo>
                <a:cubicBezTo>
                  <a:pt x="677228" y="334899"/>
                  <a:pt x="673418" y="304324"/>
                  <a:pt x="658463" y="282416"/>
                </a:cubicBezTo>
                <a:cubicBezTo>
                  <a:pt x="647296" y="266579"/>
                  <a:pt x="630677" y="255420"/>
                  <a:pt x="611791" y="251079"/>
                </a:cubicBezTo>
                <a:cubicBezTo>
                  <a:pt x="604954" y="249845"/>
                  <a:pt x="599957" y="243929"/>
                  <a:pt x="599884" y="236982"/>
                </a:cubicBezTo>
                <a:cubicBezTo>
                  <a:pt x="599885" y="217932"/>
                  <a:pt x="594646" y="203549"/>
                  <a:pt x="584263" y="195072"/>
                </a:cubicBezTo>
                <a:cubicBezTo>
                  <a:pt x="567595" y="181261"/>
                  <a:pt x="541115" y="183928"/>
                  <a:pt x="534734" y="184785"/>
                </a:cubicBezTo>
                <a:cubicBezTo>
                  <a:pt x="532530" y="185922"/>
                  <a:pt x="530398" y="187194"/>
                  <a:pt x="528352" y="188595"/>
                </a:cubicBezTo>
                <a:cubicBezTo>
                  <a:pt x="523358" y="191731"/>
                  <a:pt x="519670" y="196570"/>
                  <a:pt x="517970" y="202216"/>
                </a:cubicBezTo>
                <a:cubicBezTo>
                  <a:pt x="517097" y="209751"/>
                  <a:pt x="519255" y="217324"/>
                  <a:pt x="523970" y="223266"/>
                </a:cubicBezTo>
                <a:cubicBezTo>
                  <a:pt x="526312" y="226826"/>
                  <a:pt x="528923" y="230202"/>
                  <a:pt x="531781" y="233362"/>
                </a:cubicBezTo>
                <a:cubicBezTo>
                  <a:pt x="537072" y="239145"/>
                  <a:pt x="536673" y="248123"/>
                  <a:pt x="530890" y="253414"/>
                </a:cubicBezTo>
                <a:cubicBezTo>
                  <a:pt x="530838" y="253461"/>
                  <a:pt x="530786" y="253509"/>
                  <a:pt x="530733" y="253555"/>
                </a:cubicBezTo>
                <a:cubicBezTo>
                  <a:pt x="528130" y="255924"/>
                  <a:pt x="524727" y="257217"/>
                  <a:pt x="521208" y="257175"/>
                </a:cubicBezTo>
                <a:cubicBezTo>
                  <a:pt x="517136" y="257180"/>
                  <a:pt x="513255" y="255448"/>
                  <a:pt x="510540" y="252412"/>
                </a:cubicBezTo>
                <a:cubicBezTo>
                  <a:pt x="492538" y="232410"/>
                  <a:pt x="485585" y="213169"/>
                  <a:pt x="489871" y="195263"/>
                </a:cubicBezTo>
                <a:cubicBezTo>
                  <a:pt x="492508" y="184934"/>
                  <a:pt x="498383" y="175721"/>
                  <a:pt x="506635" y="168974"/>
                </a:cubicBezTo>
                <a:cubicBezTo>
                  <a:pt x="498810" y="164499"/>
                  <a:pt x="489931" y="162197"/>
                  <a:pt x="480917" y="162306"/>
                </a:cubicBezTo>
                <a:cubicBezTo>
                  <a:pt x="461867" y="162306"/>
                  <a:pt x="457867" y="182404"/>
                  <a:pt x="457200" y="186976"/>
                </a:cubicBezTo>
                <a:lnTo>
                  <a:pt x="457200" y="693611"/>
                </a:lnTo>
                <a:cubicBezTo>
                  <a:pt x="481849" y="721768"/>
                  <a:pt x="521508" y="731445"/>
                  <a:pt x="556355" y="717804"/>
                </a:cubicBezTo>
                <a:cubicBezTo>
                  <a:pt x="578974" y="709749"/>
                  <a:pt x="592215" y="686274"/>
                  <a:pt x="587407" y="662750"/>
                </a:cubicBezTo>
                <a:lnTo>
                  <a:pt x="587407" y="662750"/>
                </a:lnTo>
                <a:cubicBezTo>
                  <a:pt x="586835" y="658178"/>
                  <a:pt x="580549" y="619982"/>
                  <a:pt x="539782" y="618458"/>
                </a:cubicBezTo>
                <a:cubicBezTo>
                  <a:pt x="535815" y="619960"/>
                  <a:pt x="532463" y="622742"/>
                  <a:pt x="530257" y="626364"/>
                </a:cubicBezTo>
                <a:cubicBezTo>
                  <a:pt x="530257" y="627126"/>
                  <a:pt x="528733" y="629698"/>
                  <a:pt x="531495" y="635889"/>
                </a:cubicBezTo>
                <a:cubicBezTo>
                  <a:pt x="534823" y="643045"/>
                  <a:pt x="531762" y="651546"/>
                  <a:pt x="524637" y="654939"/>
                </a:cubicBezTo>
                <a:cubicBezTo>
                  <a:pt x="522715" y="655789"/>
                  <a:pt x="520642" y="656243"/>
                  <a:pt x="518541" y="656273"/>
                </a:cubicBezTo>
                <a:cubicBezTo>
                  <a:pt x="513007" y="656262"/>
                  <a:pt x="507969" y="653076"/>
                  <a:pt x="505587" y="648081"/>
                </a:cubicBezTo>
                <a:cubicBezTo>
                  <a:pt x="500010" y="637617"/>
                  <a:pt x="499622" y="625153"/>
                  <a:pt x="504539" y="614363"/>
                </a:cubicBezTo>
                <a:cubicBezTo>
                  <a:pt x="506799" y="609578"/>
                  <a:pt x="510045" y="605326"/>
                  <a:pt x="514064" y="601885"/>
                </a:cubicBezTo>
                <a:cubicBezTo>
                  <a:pt x="511374" y="598202"/>
                  <a:pt x="509432" y="594028"/>
                  <a:pt x="508349" y="589598"/>
                </a:cubicBezTo>
                <a:cubicBezTo>
                  <a:pt x="505567" y="575126"/>
                  <a:pt x="510133" y="560216"/>
                  <a:pt x="520541" y="549783"/>
                </a:cubicBezTo>
                <a:cubicBezTo>
                  <a:pt x="525820" y="543918"/>
                  <a:pt x="534854" y="543442"/>
                  <a:pt x="540719" y="548721"/>
                </a:cubicBezTo>
                <a:cubicBezTo>
                  <a:pt x="546239" y="553689"/>
                  <a:pt x="547033" y="562059"/>
                  <a:pt x="542544" y="567976"/>
                </a:cubicBezTo>
                <a:cubicBezTo>
                  <a:pt x="541659" y="569041"/>
                  <a:pt x="540832" y="570154"/>
                  <a:pt x="540068" y="571310"/>
                </a:cubicBezTo>
                <a:cubicBezTo>
                  <a:pt x="537338" y="574440"/>
                  <a:pt x="535907" y="578494"/>
                  <a:pt x="536067" y="582644"/>
                </a:cubicBezTo>
                <a:cubicBezTo>
                  <a:pt x="537120" y="585558"/>
                  <a:pt x="539227" y="587971"/>
                  <a:pt x="541973" y="589407"/>
                </a:cubicBezTo>
                <a:cubicBezTo>
                  <a:pt x="545871" y="589594"/>
                  <a:pt x="549753" y="590040"/>
                  <a:pt x="553593" y="590740"/>
                </a:cubicBezTo>
                <a:cubicBezTo>
                  <a:pt x="582878" y="596165"/>
                  <a:pt x="606318" y="618154"/>
                  <a:pt x="613601" y="647033"/>
                </a:cubicBezTo>
                <a:cubicBezTo>
                  <a:pt x="626489" y="647726"/>
                  <a:pt x="639138" y="643350"/>
                  <a:pt x="648843" y="634841"/>
                </a:cubicBezTo>
                <a:cubicBezTo>
                  <a:pt x="670941" y="614839"/>
                  <a:pt x="670751" y="576072"/>
                  <a:pt x="670751" y="574453"/>
                </a:cubicBezTo>
                <a:cubicBezTo>
                  <a:pt x="670503" y="567701"/>
                  <a:pt x="667870" y="561255"/>
                  <a:pt x="663321" y="556260"/>
                </a:cubicBezTo>
                <a:cubicBezTo>
                  <a:pt x="659330" y="553534"/>
                  <a:pt x="654307" y="552797"/>
                  <a:pt x="649700" y="554260"/>
                </a:cubicBezTo>
                <a:cubicBezTo>
                  <a:pt x="641809" y="555654"/>
                  <a:pt x="634283" y="550387"/>
                  <a:pt x="632889" y="542496"/>
                </a:cubicBezTo>
                <a:cubicBezTo>
                  <a:pt x="631495" y="534606"/>
                  <a:pt x="636761" y="527079"/>
                  <a:pt x="644652" y="525685"/>
                </a:cubicBezTo>
                <a:cubicBezTo>
                  <a:pt x="657471" y="522672"/>
                  <a:pt x="670964" y="525651"/>
                  <a:pt x="681323" y="533781"/>
                </a:cubicBezTo>
                <a:cubicBezTo>
                  <a:pt x="684043" y="535981"/>
                  <a:pt x="686447" y="538545"/>
                  <a:pt x="688467" y="541401"/>
                </a:cubicBezTo>
                <a:cubicBezTo>
                  <a:pt x="709552" y="498395"/>
                  <a:pt x="708344" y="447810"/>
                  <a:pt x="685229" y="405860"/>
                </a:cubicBezTo>
                <a:close/>
                <a:moveTo>
                  <a:pt x="639032" y="512350"/>
                </a:moveTo>
                <a:cubicBezTo>
                  <a:pt x="639413" y="520191"/>
                  <a:pt x="633436" y="526889"/>
                  <a:pt x="625602" y="527399"/>
                </a:cubicBezTo>
                <a:lnTo>
                  <a:pt x="619506" y="527399"/>
                </a:lnTo>
                <a:cubicBezTo>
                  <a:pt x="584930" y="527399"/>
                  <a:pt x="527590" y="512159"/>
                  <a:pt x="523685" y="452342"/>
                </a:cubicBezTo>
                <a:cubicBezTo>
                  <a:pt x="523158" y="444452"/>
                  <a:pt x="529129" y="437628"/>
                  <a:pt x="537020" y="437102"/>
                </a:cubicBezTo>
                <a:cubicBezTo>
                  <a:pt x="544910" y="436576"/>
                  <a:pt x="551734" y="442547"/>
                  <a:pt x="552260" y="450437"/>
                </a:cubicBezTo>
                <a:cubicBezTo>
                  <a:pt x="552542" y="454858"/>
                  <a:pt x="553439" y="459218"/>
                  <a:pt x="554927" y="463391"/>
                </a:cubicBezTo>
                <a:cubicBezTo>
                  <a:pt x="562642" y="486156"/>
                  <a:pt x="585311" y="494443"/>
                  <a:pt x="602552" y="497300"/>
                </a:cubicBezTo>
                <a:cubicBezTo>
                  <a:pt x="609600" y="498471"/>
                  <a:pt x="616746" y="498950"/>
                  <a:pt x="623888" y="498729"/>
                </a:cubicBezTo>
                <a:cubicBezTo>
                  <a:pt x="631819" y="498302"/>
                  <a:pt x="638595" y="504387"/>
                  <a:pt x="639022" y="512318"/>
                </a:cubicBezTo>
                <a:cubicBezTo>
                  <a:pt x="639026" y="512392"/>
                  <a:pt x="639029" y="512466"/>
                  <a:pt x="639032" y="512540"/>
                </a:cubicBezTo>
                <a:close/>
                <a:moveTo>
                  <a:pt x="530257" y="401384"/>
                </a:moveTo>
                <a:cubicBezTo>
                  <a:pt x="523317" y="401342"/>
                  <a:pt x="517411" y="396320"/>
                  <a:pt x="516255" y="389477"/>
                </a:cubicBezTo>
                <a:cubicBezTo>
                  <a:pt x="512084" y="370342"/>
                  <a:pt x="513914" y="350386"/>
                  <a:pt x="521494" y="332327"/>
                </a:cubicBezTo>
                <a:cubicBezTo>
                  <a:pt x="503015" y="322802"/>
                  <a:pt x="476345" y="303752"/>
                  <a:pt x="477393" y="270510"/>
                </a:cubicBezTo>
                <a:cubicBezTo>
                  <a:pt x="477437" y="262777"/>
                  <a:pt x="483741" y="256544"/>
                  <a:pt x="491474" y="256588"/>
                </a:cubicBezTo>
                <a:cubicBezTo>
                  <a:pt x="491670" y="256589"/>
                  <a:pt x="491866" y="256594"/>
                  <a:pt x="492061" y="256604"/>
                </a:cubicBezTo>
                <a:cubicBezTo>
                  <a:pt x="499948" y="256860"/>
                  <a:pt x="506133" y="263461"/>
                  <a:pt x="505877" y="271348"/>
                </a:cubicBezTo>
                <a:cubicBezTo>
                  <a:pt x="505876" y="271386"/>
                  <a:pt x="505874" y="271424"/>
                  <a:pt x="505873" y="271463"/>
                </a:cubicBezTo>
                <a:cubicBezTo>
                  <a:pt x="505301" y="291656"/>
                  <a:pt x="527304" y="304038"/>
                  <a:pt x="539306" y="309563"/>
                </a:cubicBezTo>
                <a:cubicBezTo>
                  <a:pt x="567881" y="286036"/>
                  <a:pt x="609600" y="289846"/>
                  <a:pt x="611600" y="290513"/>
                </a:cubicBezTo>
                <a:cubicBezTo>
                  <a:pt x="619491" y="291302"/>
                  <a:pt x="625248" y="298338"/>
                  <a:pt x="624459" y="306229"/>
                </a:cubicBezTo>
                <a:cubicBezTo>
                  <a:pt x="623670" y="314120"/>
                  <a:pt x="616634" y="319877"/>
                  <a:pt x="608743" y="319088"/>
                </a:cubicBezTo>
                <a:cubicBezTo>
                  <a:pt x="604653" y="318764"/>
                  <a:pt x="600545" y="318764"/>
                  <a:pt x="596455" y="319088"/>
                </a:cubicBezTo>
                <a:cubicBezTo>
                  <a:pt x="580683" y="319207"/>
                  <a:pt x="565502" y="325104"/>
                  <a:pt x="553783" y="335661"/>
                </a:cubicBezTo>
                <a:cubicBezTo>
                  <a:pt x="544935" y="346620"/>
                  <a:pt x="541068" y="360778"/>
                  <a:pt x="543115" y="374714"/>
                </a:cubicBezTo>
                <a:cubicBezTo>
                  <a:pt x="543116" y="378143"/>
                  <a:pt x="543782" y="381762"/>
                  <a:pt x="544354" y="385572"/>
                </a:cubicBezTo>
                <a:cubicBezTo>
                  <a:pt x="545725" y="393289"/>
                  <a:pt x="540580" y="400657"/>
                  <a:pt x="532863" y="402028"/>
                </a:cubicBezTo>
                <a:cubicBezTo>
                  <a:pt x="532820" y="402036"/>
                  <a:pt x="532776" y="402043"/>
                  <a:pt x="532733" y="402050"/>
                </a:cubicBezTo>
                <a:cubicBezTo>
                  <a:pt x="531885" y="401926"/>
                  <a:pt x="531053" y="401702"/>
                  <a:pt x="530257" y="401384"/>
                </a:cubicBezTo>
                <a:close/>
                <a:moveTo>
                  <a:pt x="348806" y="437388"/>
                </a:moveTo>
                <a:cubicBezTo>
                  <a:pt x="340945" y="436899"/>
                  <a:pt x="334171" y="442863"/>
                  <a:pt x="333661" y="450723"/>
                </a:cubicBezTo>
                <a:cubicBezTo>
                  <a:pt x="333379" y="455144"/>
                  <a:pt x="332481" y="459504"/>
                  <a:pt x="330994" y="463677"/>
                </a:cubicBezTo>
                <a:cubicBezTo>
                  <a:pt x="323279" y="486442"/>
                  <a:pt x="300609" y="494729"/>
                  <a:pt x="283369" y="497586"/>
                </a:cubicBezTo>
                <a:cubicBezTo>
                  <a:pt x="276321" y="498761"/>
                  <a:pt x="269174" y="499239"/>
                  <a:pt x="262033" y="499015"/>
                </a:cubicBezTo>
                <a:cubicBezTo>
                  <a:pt x="254142" y="498568"/>
                  <a:pt x="247383" y="504602"/>
                  <a:pt x="246936" y="512493"/>
                </a:cubicBezTo>
                <a:cubicBezTo>
                  <a:pt x="246489" y="520383"/>
                  <a:pt x="252523" y="527143"/>
                  <a:pt x="260414" y="527590"/>
                </a:cubicBezTo>
                <a:lnTo>
                  <a:pt x="266510" y="527590"/>
                </a:lnTo>
                <a:cubicBezTo>
                  <a:pt x="301085" y="527590"/>
                  <a:pt x="358426" y="512350"/>
                  <a:pt x="362331" y="452533"/>
                </a:cubicBezTo>
                <a:cubicBezTo>
                  <a:pt x="362815" y="444657"/>
                  <a:pt x="356822" y="437880"/>
                  <a:pt x="348947" y="437396"/>
                </a:cubicBezTo>
                <a:cubicBezTo>
                  <a:pt x="348900" y="437393"/>
                  <a:pt x="348853" y="437390"/>
                  <a:pt x="348806" y="437388"/>
                </a:cubicBezTo>
                <a:close/>
                <a:moveTo>
                  <a:pt x="408432" y="270605"/>
                </a:moveTo>
                <a:cubicBezTo>
                  <a:pt x="408195" y="262715"/>
                  <a:pt x="401607" y="256510"/>
                  <a:pt x="393716" y="256746"/>
                </a:cubicBezTo>
                <a:cubicBezTo>
                  <a:pt x="385825" y="256983"/>
                  <a:pt x="379620" y="263572"/>
                  <a:pt x="379857" y="271463"/>
                </a:cubicBezTo>
                <a:cubicBezTo>
                  <a:pt x="380429" y="291656"/>
                  <a:pt x="358426" y="304038"/>
                  <a:pt x="346424" y="309563"/>
                </a:cubicBezTo>
                <a:cubicBezTo>
                  <a:pt x="317849" y="286036"/>
                  <a:pt x="276035" y="289846"/>
                  <a:pt x="274130" y="290513"/>
                </a:cubicBezTo>
                <a:cubicBezTo>
                  <a:pt x="266843" y="291583"/>
                  <a:pt x="261565" y="298017"/>
                  <a:pt x="261937" y="305372"/>
                </a:cubicBezTo>
                <a:cubicBezTo>
                  <a:pt x="262789" y="313189"/>
                  <a:pt x="269724" y="318897"/>
                  <a:pt x="277559" y="318230"/>
                </a:cubicBezTo>
                <a:cubicBezTo>
                  <a:pt x="281649" y="317938"/>
                  <a:pt x="285755" y="317938"/>
                  <a:pt x="289846" y="318230"/>
                </a:cubicBezTo>
                <a:cubicBezTo>
                  <a:pt x="305617" y="318261"/>
                  <a:pt x="320819" y="324132"/>
                  <a:pt x="332518" y="334709"/>
                </a:cubicBezTo>
                <a:cubicBezTo>
                  <a:pt x="341366" y="345668"/>
                  <a:pt x="345234" y="359825"/>
                  <a:pt x="343186" y="373761"/>
                </a:cubicBezTo>
                <a:cubicBezTo>
                  <a:pt x="343186" y="377190"/>
                  <a:pt x="342519" y="380810"/>
                  <a:pt x="341948" y="384620"/>
                </a:cubicBezTo>
                <a:cubicBezTo>
                  <a:pt x="340577" y="392337"/>
                  <a:pt x="345721" y="399704"/>
                  <a:pt x="353439" y="401075"/>
                </a:cubicBezTo>
                <a:cubicBezTo>
                  <a:pt x="353482" y="401083"/>
                  <a:pt x="353525" y="401091"/>
                  <a:pt x="353568" y="401098"/>
                </a:cubicBezTo>
                <a:cubicBezTo>
                  <a:pt x="354391" y="401191"/>
                  <a:pt x="355222" y="401191"/>
                  <a:pt x="356045" y="401098"/>
                </a:cubicBezTo>
                <a:cubicBezTo>
                  <a:pt x="362984" y="401056"/>
                  <a:pt x="368890" y="396034"/>
                  <a:pt x="370046" y="389192"/>
                </a:cubicBezTo>
                <a:cubicBezTo>
                  <a:pt x="374217" y="370056"/>
                  <a:pt x="372388" y="350100"/>
                  <a:pt x="364808" y="332042"/>
                </a:cubicBezTo>
                <a:cubicBezTo>
                  <a:pt x="382810" y="323088"/>
                  <a:pt x="409480" y="303752"/>
                  <a:pt x="408432" y="270605"/>
                </a:cubicBezTo>
                <a:close/>
                <a:moveTo>
                  <a:pt x="532257" y="401098"/>
                </a:moveTo>
                <a:cubicBezTo>
                  <a:pt x="539987" y="399798"/>
                  <a:pt x="545199" y="392479"/>
                  <a:pt x="543900" y="384749"/>
                </a:cubicBezTo>
                <a:cubicBezTo>
                  <a:pt x="543893" y="384706"/>
                  <a:pt x="543885" y="384663"/>
                  <a:pt x="543878" y="384620"/>
                </a:cubicBezTo>
                <a:cubicBezTo>
                  <a:pt x="543306" y="380810"/>
                  <a:pt x="542925" y="377190"/>
                  <a:pt x="542639" y="373761"/>
                </a:cubicBezTo>
                <a:cubicBezTo>
                  <a:pt x="540591" y="359825"/>
                  <a:pt x="544459" y="345668"/>
                  <a:pt x="553307" y="334709"/>
                </a:cubicBezTo>
                <a:cubicBezTo>
                  <a:pt x="565026" y="324151"/>
                  <a:pt x="580207" y="318255"/>
                  <a:pt x="595979" y="318135"/>
                </a:cubicBezTo>
                <a:cubicBezTo>
                  <a:pt x="600069" y="317812"/>
                  <a:pt x="604177" y="317812"/>
                  <a:pt x="608267" y="318135"/>
                </a:cubicBezTo>
                <a:cubicBezTo>
                  <a:pt x="616157" y="318924"/>
                  <a:pt x="623194" y="313167"/>
                  <a:pt x="623983" y="305276"/>
                </a:cubicBezTo>
                <a:cubicBezTo>
                  <a:pt x="624772" y="297386"/>
                  <a:pt x="619015" y="290349"/>
                  <a:pt x="611124" y="289560"/>
                </a:cubicBezTo>
                <a:cubicBezTo>
                  <a:pt x="609124" y="289560"/>
                  <a:pt x="567214" y="285560"/>
                  <a:pt x="538829" y="308610"/>
                </a:cubicBezTo>
                <a:cubicBezTo>
                  <a:pt x="526828" y="303371"/>
                  <a:pt x="504825" y="290989"/>
                  <a:pt x="505397" y="270510"/>
                </a:cubicBezTo>
                <a:cubicBezTo>
                  <a:pt x="505664" y="262624"/>
                  <a:pt x="499487" y="256014"/>
                  <a:pt x="491601" y="255747"/>
                </a:cubicBezTo>
                <a:cubicBezTo>
                  <a:pt x="491596" y="255747"/>
                  <a:pt x="491591" y="255746"/>
                  <a:pt x="491585" y="255746"/>
                </a:cubicBezTo>
                <a:cubicBezTo>
                  <a:pt x="483861" y="255378"/>
                  <a:pt x="477301" y="261341"/>
                  <a:pt x="476932" y="269065"/>
                </a:cubicBezTo>
                <a:cubicBezTo>
                  <a:pt x="476923" y="269261"/>
                  <a:pt x="476918" y="269457"/>
                  <a:pt x="476917" y="269653"/>
                </a:cubicBezTo>
                <a:cubicBezTo>
                  <a:pt x="475869" y="302800"/>
                  <a:pt x="502539" y="322136"/>
                  <a:pt x="521018" y="331470"/>
                </a:cubicBezTo>
                <a:cubicBezTo>
                  <a:pt x="513437" y="349528"/>
                  <a:pt x="511608" y="369484"/>
                  <a:pt x="515779" y="388620"/>
                </a:cubicBezTo>
                <a:cubicBezTo>
                  <a:pt x="516935" y="395462"/>
                  <a:pt x="522841" y="400485"/>
                  <a:pt x="529781" y="400526"/>
                </a:cubicBezTo>
                <a:cubicBezTo>
                  <a:pt x="530734" y="400852"/>
                  <a:pt x="531727" y="401044"/>
                  <a:pt x="532733" y="401098"/>
                </a:cubicBezTo>
                <a:close/>
                <a:moveTo>
                  <a:pt x="623888" y="499015"/>
                </a:moveTo>
                <a:cubicBezTo>
                  <a:pt x="616746" y="499235"/>
                  <a:pt x="609600" y="498757"/>
                  <a:pt x="602552" y="497586"/>
                </a:cubicBezTo>
                <a:cubicBezTo>
                  <a:pt x="585121" y="494729"/>
                  <a:pt x="562451" y="486442"/>
                  <a:pt x="554927" y="463677"/>
                </a:cubicBezTo>
                <a:cubicBezTo>
                  <a:pt x="553439" y="459504"/>
                  <a:pt x="552542" y="455144"/>
                  <a:pt x="552260" y="450723"/>
                </a:cubicBezTo>
                <a:cubicBezTo>
                  <a:pt x="551733" y="442832"/>
                  <a:pt x="544910" y="436862"/>
                  <a:pt x="537020" y="437388"/>
                </a:cubicBezTo>
                <a:cubicBezTo>
                  <a:pt x="529129" y="437914"/>
                  <a:pt x="523158" y="444737"/>
                  <a:pt x="523685" y="452628"/>
                </a:cubicBezTo>
                <a:cubicBezTo>
                  <a:pt x="527590" y="512445"/>
                  <a:pt x="584930" y="527685"/>
                  <a:pt x="619506" y="527685"/>
                </a:cubicBezTo>
                <a:lnTo>
                  <a:pt x="625602" y="527685"/>
                </a:lnTo>
                <a:cubicBezTo>
                  <a:pt x="633493" y="527238"/>
                  <a:pt x="639527" y="520479"/>
                  <a:pt x="639080" y="512588"/>
                </a:cubicBezTo>
                <a:cubicBezTo>
                  <a:pt x="638633" y="504697"/>
                  <a:pt x="631874" y="498663"/>
                  <a:pt x="623983" y="499110"/>
                </a:cubicBezTo>
                <a:close/>
                <a:moveTo>
                  <a:pt x="623888" y="499015"/>
                </a:moveTo>
                <a:cubicBezTo>
                  <a:pt x="616746" y="499235"/>
                  <a:pt x="609600" y="498757"/>
                  <a:pt x="602552" y="497586"/>
                </a:cubicBezTo>
                <a:cubicBezTo>
                  <a:pt x="585121" y="494729"/>
                  <a:pt x="562451" y="486442"/>
                  <a:pt x="554927" y="463677"/>
                </a:cubicBezTo>
                <a:cubicBezTo>
                  <a:pt x="553439" y="459504"/>
                  <a:pt x="552542" y="455144"/>
                  <a:pt x="552260" y="450723"/>
                </a:cubicBezTo>
                <a:cubicBezTo>
                  <a:pt x="551733" y="442832"/>
                  <a:pt x="544910" y="436862"/>
                  <a:pt x="537020" y="437388"/>
                </a:cubicBezTo>
                <a:cubicBezTo>
                  <a:pt x="529129" y="437914"/>
                  <a:pt x="523158" y="444737"/>
                  <a:pt x="523685" y="452628"/>
                </a:cubicBezTo>
                <a:cubicBezTo>
                  <a:pt x="527590" y="512445"/>
                  <a:pt x="584930" y="527685"/>
                  <a:pt x="619506" y="527685"/>
                </a:cubicBezTo>
                <a:lnTo>
                  <a:pt x="625602" y="527685"/>
                </a:lnTo>
                <a:cubicBezTo>
                  <a:pt x="633493" y="527238"/>
                  <a:pt x="639527" y="520479"/>
                  <a:pt x="639080" y="512588"/>
                </a:cubicBezTo>
                <a:cubicBezTo>
                  <a:pt x="638633" y="504697"/>
                  <a:pt x="631874" y="498663"/>
                  <a:pt x="623983" y="499110"/>
                </a:cubicBezTo>
                <a:close/>
                <a:moveTo>
                  <a:pt x="611505" y="289465"/>
                </a:moveTo>
                <a:cubicBezTo>
                  <a:pt x="609505" y="289465"/>
                  <a:pt x="567595" y="285464"/>
                  <a:pt x="539210" y="308515"/>
                </a:cubicBezTo>
                <a:cubicBezTo>
                  <a:pt x="527209" y="303276"/>
                  <a:pt x="505206" y="290894"/>
                  <a:pt x="505778" y="270415"/>
                </a:cubicBezTo>
                <a:cubicBezTo>
                  <a:pt x="506045" y="262529"/>
                  <a:pt x="499868" y="255919"/>
                  <a:pt x="491982" y="255652"/>
                </a:cubicBezTo>
                <a:cubicBezTo>
                  <a:pt x="491977" y="255651"/>
                  <a:pt x="491972" y="255651"/>
                  <a:pt x="491966" y="255651"/>
                </a:cubicBezTo>
                <a:cubicBezTo>
                  <a:pt x="484242" y="255283"/>
                  <a:pt x="477682" y="261246"/>
                  <a:pt x="477313" y="268970"/>
                </a:cubicBezTo>
                <a:cubicBezTo>
                  <a:pt x="477304" y="269166"/>
                  <a:pt x="477299" y="269362"/>
                  <a:pt x="477298" y="269558"/>
                </a:cubicBezTo>
                <a:cubicBezTo>
                  <a:pt x="476250" y="302705"/>
                  <a:pt x="502920" y="322040"/>
                  <a:pt x="521399" y="331375"/>
                </a:cubicBezTo>
                <a:cubicBezTo>
                  <a:pt x="513818" y="349433"/>
                  <a:pt x="511989" y="369389"/>
                  <a:pt x="516160" y="388525"/>
                </a:cubicBezTo>
                <a:cubicBezTo>
                  <a:pt x="517316" y="395367"/>
                  <a:pt x="523222" y="400389"/>
                  <a:pt x="530162" y="400431"/>
                </a:cubicBezTo>
                <a:cubicBezTo>
                  <a:pt x="530984" y="400525"/>
                  <a:pt x="531815" y="400525"/>
                  <a:pt x="532638" y="400431"/>
                </a:cubicBezTo>
                <a:cubicBezTo>
                  <a:pt x="540368" y="399132"/>
                  <a:pt x="545580" y="391812"/>
                  <a:pt x="544281" y="384082"/>
                </a:cubicBezTo>
                <a:cubicBezTo>
                  <a:pt x="544274" y="384039"/>
                  <a:pt x="544266" y="383996"/>
                  <a:pt x="544259" y="383953"/>
                </a:cubicBezTo>
                <a:cubicBezTo>
                  <a:pt x="543687" y="380143"/>
                  <a:pt x="543306" y="376523"/>
                  <a:pt x="543020" y="373094"/>
                </a:cubicBezTo>
                <a:cubicBezTo>
                  <a:pt x="540972" y="359159"/>
                  <a:pt x="544840" y="345001"/>
                  <a:pt x="553688" y="334042"/>
                </a:cubicBezTo>
                <a:cubicBezTo>
                  <a:pt x="565407" y="323484"/>
                  <a:pt x="580588" y="317588"/>
                  <a:pt x="596360" y="317468"/>
                </a:cubicBezTo>
                <a:cubicBezTo>
                  <a:pt x="600450" y="317145"/>
                  <a:pt x="604558" y="317145"/>
                  <a:pt x="608648" y="317468"/>
                </a:cubicBezTo>
                <a:cubicBezTo>
                  <a:pt x="616538" y="318257"/>
                  <a:pt x="623575" y="312500"/>
                  <a:pt x="624364" y="304610"/>
                </a:cubicBezTo>
                <a:cubicBezTo>
                  <a:pt x="625153" y="296719"/>
                  <a:pt x="619396" y="289682"/>
                  <a:pt x="611505" y="288893"/>
                </a:cubicBezTo>
                <a:close/>
                <a:moveTo>
                  <a:pt x="442913" y="94202"/>
                </a:moveTo>
                <a:cubicBezTo>
                  <a:pt x="435022" y="94202"/>
                  <a:pt x="428625" y="87806"/>
                  <a:pt x="428625" y="79915"/>
                </a:cubicBezTo>
                <a:lnTo>
                  <a:pt x="428625" y="14288"/>
                </a:lnTo>
                <a:cubicBezTo>
                  <a:pt x="428625" y="6397"/>
                  <a:pt x="435022" y="0"/>
                  <a:pt x="442913" y="0"/>
                </a:cubicBezTo>
                <a:cubicBezTo>
                  <a:pt x="450803" y="0"/>
                  <a:pt x="457200" y="6397"/>
                  <a:pt x="457200" y="14288"/>
                </a:cubicBezTo>
                <a:lnTo>
                  <a:pt x="457200" y="79915"/>
                </a:lnTo>
                <a:cubicBezTo>
                  <a:pt x="457200" y="87806"/>
                  <a:pt x="450803" y="94202"/>
                  <a:pt x="442913" y="94202"/>
                </a:cubicBezTo>
                <a:close/>
                <a:moveTo>
                  <a:pt x="248984" y="135636"/>
                </a:moveTo>
                <a:lnTo>
                  <a:pt x="216218" y="78486"/>
                </a:lnTo>
                <a:cubicBezTo>
                  <a:pt x="212272" y="71647"/>
                  <a:pt x="214618" y="62905"/>
                  <a:pt x="221456" y="58960"/>
                </a:cubicBezTo>
                <a:cubicBezTo>
                  <a:pt x="228295" y="55014"/>
                  <a:pt x="237037" y="57360"/>
                  <a:pt x="240983" y="64198"/>
                </a:cubicBezTo>
                <a:lnTo>
                  <a:pt x="273749" y="121349"/>
                </a:lnTo>
                <a:cubicBezTo>
                  <a:pt x="277696" y="128181"/>
                  <a:pt x="275356" y="136920"/>
                  <a:pt x="268524" y="140867"/>
                </a:cubicBezTo>
                <a:cubicBezTo>
                  <a:pt x="268519" y="140869"/>
                  <a:pt x="268514" y="140872"/>
                  <a:pt x="268510" y="140875"/>
                </a:cubicBezTo>
                <a:cubicBezTo>
                  <a:pt x="266344" y="142143"/>
                  <a:pt x="263876" y="142801"/>
                  <a:pt x="261366" y="142780"/>
                </a:cubicBezTo>
                <a:cubicBezTo>
                  <a:pt x="256258" y="142783"/>
                  <a:pt x="251537" y="140059"/>
                  <a:pt x="248984" y="135636"/>
                </a:cubicBezTo>
                <a:close/>
                <a:moveTo>
                  <a:pt x="140875" y="268986"/>
                </a:moveTo>
                <a:cubicBezTo>
                  <a:pt x="138321" y="273409"/>
                  <a:pt x="133600" y="276133"/>
                  <a:pt x="128492" y="276130"/>
                </a:cubicBezTo>
                <a:cubicBezTo>
                  <a:pt x="125983" y="276151"/>
                  <a:pt x="123514" y="275493"/>
                  <a:pt x="121349" y="274225"/>
                </a:cubicBezTo>
                <a:lnTo>
                  <a:pt x="64198" y="241459"/>
                </a:lnTo>
                <a:cubicBezTo>
                  <a:pt x="57360" y="237513"/>
                  <a:pt x="55014" y="228771"/>
                  <a:pt x="58960" y="221933"/>
                </a:cubicBezTo>
                <a:cubicBezTo>
                  <a:pt x="62905" y="215094"/>
                  <a:pt x="71647" y="212748"/>
                  <a:pt x="78486" y="216694"/>
                </a:cubicBezTo>
                <a:lnTo>
                  <a:pt x="135636" y="249460"/>
                </a:lnTo>
                <a:cubicBezTo>
                  <a:pt x="142199" y="253385"/>
                  <a:pt x="144508" y="261781"/>
                  <a:pt x="140875" y="268510"/>
                </a:cubicBezTo>
                <a:close/>
                <a:moveTo>
                  <a:pt x="0" y="442913"/>
                </a:moveTo>
                <a:cubicBezTo>
                  <a:pt x="0" y="435022"/>
                  <a:pt x="6397" y="428625"/>
                  <a:pt x="14288" y="428625"/>
                </a:cubicBezTo>
                <a:lnTo>
                  <a:pt x="79915" y="428625"/>
                </a:lnTo>
                <a:cubicBezTo>
                  <a:pt x="87806" y="428625"/>
                  <a:pt x="94202" y="435022"/>
                  <a:pt x="94202" y="442913"/>
                </a:cubicBezTo>
                <a:cubicBezTo>
                  <a:pt x="94202" y="450803"/>
                  <a:pt x="87806" y="457200"/>
                  <a:pt x="79915" y="457200"/>
                </a:cubicBezTo>
                <a:lnTo>
                  <a:pt x="14288" y="457200"/>
                </a:lnTo>
                <a:cubicBezTo>
                  <a:pt x="6397" y="457200"/>
                  <a:pt x="0" y="450803"/>
                  <a:pt x="0" y="442913"/>
                </a:cubicBezTo>
                <a:close/>
                <a:moveTo>
                  <a:pt x="140875" y="617315"/>
                </a:moveTo>
                <a:cubicBezTo>
                  <a:pt x="144508" y="624044"/>
                  <a:pt x="142199" y="632440"/>
                  <a:pt x="135636" y="636365"/>
                </a:cubicBezTo>
                <a:lnTo>
                  <a:pt x="78486" y="669131"/>
                </a:lnTo>
                <a:cubicBezTo>
                  <a:pt x="76396" y="670550"/>
                  <a:pt x="73960" y="671374"/>
                  <a:pt x="71438" y="671513"/>
                </a:cubicBezTo>
                <a:cubicBezTo>
                  <a:pt x="63547" y="671521"/>
                  <a:pt x="57143" y="665132"/>
                  <a:pt x="57134" y="657241"/>
                </a:cubicBezTo>
                <a:cubicBezTo>
                  <a:pt x="57128" y="652124"/>
                  <a:pt x="59859" y="647395"/>
                  <a:pt x="64294" y="644843"/>
                </a:cubicBezTo>
                <a:lnTo>
                  <a:pt x="121444" y="612077"/>
                </a:lnTo>
                <a:cubicBezTo>
                  <a:pt x="128260" y="608191"/>
                  <a:pt x="136935" y="610530"/>
                  <a:pt x="140875" y="617315"/>
                </a:cubicBezTo>
                <a:close/>
                <a:moveTo>
                  <a:pt x="268510" y="744950"/>
                </a:moveTo>
                <a:cubicBezTo>
                  <a:pt x="275347" y="748890"/>
                  <a:pt x="277696" y="757626"/>
                  <a:pt x="273756" y="764463"/>
                </a:cubicBezTo>
                <a:cubicBezTo>
                  <a:pt x="273754" y="764467"/>
                  <a:pt x="273751" y="764472"/>
                  <a:pt x="273749" y="764476"/>
                </a:cubicBezTo>
                <a:lnTo>
                  <a:pt x="240983" y="821627"/>
                </a:lnTo>
                <a:cubicBezTo>
                  <a:pt x="238429" y="826050"/>
                  <a:pt x="233708" y="828774"/>
                  <a:pt x="228600" y="828770"/>
                </a:cubicBezTo>
                <a:cubicBezTo>
                  <a:pt x="226090" y="828792"/>
                  <a:pt x="223622" y="828133"/>
                  <a:pt x="221456" y="826865"/>
                </a:cubicBezTo>
                <a:cubicBezTo>
                  <a:pt x="214893" y="822940"/>
                  <a:pt x="212584" y="814544"/>
                  <a:pt x="216218" y="807815"/>
                </a:cubicBezTo>
                <a:lnTo>
                  <a:pt x="248984" y="750665"/>
                </a:lnTo>
                <a:cubicBezTo>
                  <a:pt x="252723" y="743717"/>
                  <a:pt x="261387" y="741115"/>
                  <a:pt x="268336" y="744855"/>
                </a:cubicBezTo>
                <a:cubicBezTo>
                  <a:pt x="268394" y="744886"/>
                  <a:pt x="268452" y="744918"/>
                  <a:pt x="268510" y="744950"/>
                </a:cubicBezTo>
                <a:close/>
                <a:moveTo>
                  <a:pt x="617315" y="140875"/>
                </a:moveTo>
                <a:cubicBezTo>
                  <a:pt x="610478" y="136935"/>
                  <a:pt x="608129" y="128199"/>
                  <a:pt x="612069" y="121362"/>
                </a:cubicBezTo>
                <a:cubicBezTo>
                  <a:pt x="612071" y="121358"/>
                  <a:pt x="612074" y="121353"/>
                  <a:pt x="612076" y="121349"/>
                </a:cubicBezTo>
                <a:lnTo>
                  <a:pt x="644843" y="64198"/>
                </a:lnTo>
                <a:cubicBezTo>
                  <a:pt x="648788" y="57360"/>
                  <a:pt x="657530" y="55014"/>
                  <a:pt x="664369" y="58960"/>
                </a:cubicBezTo>
                <a:cubicBezTo>
                  <a:pt x="671207" y="62905"/>
                  <a:pt x="673553" y="71647"/>
                  <a:pt x="669608" y="78486"/>
                </a:cubicBezTo>
                <a:lnTo>
                  <a:pt x="636842" y="135636"/>
                </a:lnTo>
                <a:cubicBezTo>
                  <a:pt x="634288" y="140059"/>
                  <a:pt x="629567" y="142783"/>
                  <a:pt x="624459" y="142780"/>
                </a:cubicBezTo>
                <a:cubicBezTo>
                  <a:pt x="621949" y="142801"/>
                  <a:pt x="619481" y="142143"/>
                  <a:pt x="617315" y="140875"/>
                </a:cubicBezTo>
                <a:close/>
                <a:moveTo>
                  <a:pt x="821246" y="240983"/>
                </a:moveTo>
                <a:lnTo>
                  <a:pt x="764096" y="273749"/>
                </a:lnTo>
                <a:cubicBezTo>
                  <a:pt x="761930" y="275016"/>
                  <a:pt x="759461" y="275675"/>
                  <a:pt x="756952" y="275654"/>
                </a:cubicBezTo>
                <a:cubicBezTo>
                  <a:pt x="749061" y="275662"/>
                  <a:pt x="742657" y="269273"/>
                  <a:pt x="742648" y="261382"/>
                </a:cubicBezTo>
                <a:cubicBezTo>
                  <a:pt x="742643" y="256265"/>
                  <a:pt x="745374" y="251536"/>
                  <a:pt x="749808" y="248984"/>
                </a:cubicBezTo>
                <a:lnTo>
                  <a:pt x="806958" y="216218"/>
                </a:lnTo>
                <a:cubicBezTo>
                  <a:pt x="813797" y="212272"/>
                  <a:pt x="822539" y="214618"/>
                  <a:pt x="826484" y="221456"/>
                </a:cubicBezTo>
                <a:cubicBezTo>
                  <a:pt x="830430" y="228295"/>
                  <a:pt x="828084" y="237037"/>
                  <a:pt x="821246" y="240983"/>
                </a:cubicBezTo>
                <a:close/>
                <a:moveTo>
                  <a:pt x="885825" y="442913"/>
                </a:moveTo>
                <a:cubicBezTo>
                  <a:pt x="885825" y="450803"/>
                  <a:pt x="879428" y="457200"/>
                  <a:pt x="871538" y="457200"/>
                </a:cubicBezTo>
                <a:lnTo>
                  <a:pt x="805910" y="457200"/>
                </a:lnTo>
                <a:cubicBezTo>
                  <a:pt x="798019" y="457200"/>
                  <a:pt x="791623" y="450803"/>
                  <a:pt x="791623" y="442913"/>
                </a:cubicBezTo>
                <a:cubicBezTo>
                  <a:pt x="791623" y="435022"/>
                  <a:pt x="798019" y="428625"/>
                  <a:pt x="805910" y="428625"/>
                </a:cubicBezTo>
                <a:lnTo>
                  <a:pt x="871538" y="428625"/>
                </a:lnTo>
                <a:cubicBezTo>
                  <a:pt x="879428" y="428625"/>
                  <a:pt x="885825" y="435022"/>
                  <a:pt x="885825" y="442913"/>
                </a:cubicBezTo>
                <a:close/>
                <a:moveTo>
                  <a:pt x="764477" y="612077"/>
                </a:moveTo>
                <a:lnTo>
                  <a:pt x="821627" y="644843"/>
                </a:lnTo>
                <a:cubicBezTo>
                  <a:pt x="828465" y="648779"/>
                  <a:pt x="830819" y="657514"/>
                  <a:pt x="826882" y="664353"/>
                </a:cubicBezTo>
                <a:cubicBezTo>
                  <a:pt x="824313" y="668817"/>
                  <a:pt x="819539" y="671553"/>
                  <a:pt x="814388" y="671512"/>
                </a:cubicBezTo>
                <a:cubicBezTo>
                  <a:pt x="811878" y="671534"/>
                  <a:pt x="809409" y="670875"/>
                  <a:pt x="807244" y="669607"/>
                </a:cubicBezTo>
                <a:lnTo>
                  <a:pt x="750094" y="636842"/>
                </a:lnTo>
                <a:cubicBezTo>
                  <a:pt x="743255" y="632896"/>
                  <a:pt x="740910" y="624154"/>
                  <a:pt x="744855" y="617315"/>
                </a:cubicBezTo>
                <a:cubicBezTo>
                  <a:pt x="748800" y="610477"/>
                  <a:pt x="757543" y="608131"/>
                  <a:pt x="764381" y="612076"/>
                </a:cubicBezTo>
                <a:close/>
                <a:moveTo>
                  <a:pt x="442913" y="791623"/>
                </a:moveTo>
                <a:cubicBezTo>
                  <a:pt x="450803" y="791623"/>
                  <a:pt x="457200" y="798019"/>
                  <a:pt x="457200" y="805910"/>
                </a:cubicBezTo>
                <a:lnTo>
                  <a:pt x="457200" y="871538"/>
                </a:lnTo>
                <a:cubicBezTo>
                  <a:pt x="457200" y="879428"/>
                  <a:pt x="450803" y="885825"/>
                  <a:pt x="442913" y="885825"/>
                </a:cubicBezTo>
                <a:cubicBezTo>
                  <a:pt x="435022" y="885825"/>
                  <a:pt x="428625" y="879428"/>
                  <a:pt x="428625" y="871538"/>
                </a:cubicBezTo>
                <a:lnTo>
                  <a:pt x="428625" y="805910"/>
                </a:lnTo>
                <a:cubicBezTo>
                  <a:pt x="428625" y="798019"/>
                  <a:pt x="435022" y="791623"/>
                  <a:pt x="442913" y="791623"/>
                </a:cubicBezTo>
                <a:close/>
                <a:moveTo>
                  <a:pt x="636842" y="750189"/>
                </a:moveTo>
                <a:lnTo>
                  <a:pt x="669608" y="807339"/>
                </a:lnTo>
                <a:cubicBezTo>
                  <a:pt x="673241" y="814068"/>
                  <a:pt x="670932" y="822464"/>
                  <a:pt x="664369" y="826389"/>
                </a:cubicBezTo>
                <a:cubicBezTo>
                  <a:pt x="662203" y="827657"/>
                  <a:pt x="659735" y="828315"/>
                  <a:pt x="657225" y="828294"/>
                </a:cubicBezTo>
                <a:cubicBezTo>
                  <a:pt x="652117" y="828297"/>
                  <a:pt x="647396" y="825574"/>
                  <a:pt x="644843" y="821150"/>
                </a:cubicBezTo>
                <a:lnTo>
                  <a:pt x="612077" y="764000"/>
                </a:lnTo>
                <a:cubicBezTo>
                  <a:pt x="608131" y="757162"/>
                  <a:pt x="610477" y="748419"/>
                  <a:pt x="617315" y="744474"/>
                </a:cubicBezTo>
                <a:cubicBezTo>
                  <a:pt x="624154" y="740529"/>
                  <a:pt x="632896" y="742874"/>
                  <a:pt x="636842" y="7497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13257" name="Google Shape;13257;p219"/>
          <p:cNvGrpSpPr/>
          <p:nvPr/>
        </p:nvGrpSpPr>
        <p:grpSpPr>
          <a:xfrm>
            <a:off x="5612408" y="5065965"/>
            <a:ext cx="553704" cy="486577"/>
            <a:chOff x="5494542" y="-1286502"/>
            <a:chExt cx="873134" cy="767282"/>
          </a:xfrm>
        </p:grpSpPr>
        <p:sp>
          <p:nvSpPr>
            <p:cNvPr id="13258" name="Google Shape;13258;p219"/>
            <p:cNvSpPr/>
            <p:nvPr/>
          </p:nvSpPr>
          <p:spPr>
            <a:xfrm>
              <a:off x="5494542" y="-1220416"/>
              <a:ext cx="423298" cy="635015"/>
            </a:xfrm>
            <a:custGeom>
              <a:rect b="b" l="l" r="r" t="t"/>
              <a:pathLst>
                <a:path extrusionOk="0" h="635015" w="423298">
                  <a:moveTo>
                    <a:pt x="410093" y="476322"/>
                  </a:moveTo>
                  <a:lnTo>
                    <a:pt x="304280" y="476322"/>
                  </a:lnTo>
                  <a:cubicBezTo>
                    <a:pt x="300782" y="476322"/>
                    <a:pt x="297396" y="477736"/>
                    <a:pt x="294941" y="480191"/>
                  </a:cubicBezTo>
                  <a:lnTo>
                    <a:pt x="185213" y="589920"/>
                  </a:lnTo>
                  <a:lnTo>
                    <a:pt x="185213" y="489574"/>
                  </a:lnTo>
                  <a:cubicBezTo>
                    <a:pt x="185213" y="482244"/>
                    <a:pt x="179297" y="476328"/>
                    <a:pt x="171967" y="476328"/>
                  </a:cubicBezTo>
                  <a:lnTo>
                    <a:pt x="66154" y="476328"/>
                  </a:lnTo>
                  <a:cubicBezTo>
                    <a:pt x="44276" y="476328"/>
                    <a:pt x="26454" y="458543"/>
                    <a:pt x="26454" y="436628"/>
                  </a:cubicBezTo>
                  <a:lnTo>
                    <a:pt x="26454" y="66191"/>
                  </a:lnTo>
                  <a:cubicBezTo>
                    <a:pt x="26454" y="44313"/>
                    <a:pt x="44239" y="26491"/>
                    <a:pt x="66154" y="26491"/>
                  </a:cubicBezTo>
                  <a:lnTo>
                    <a:pt x="158763" y="26491"/>
                  </a:lnTo>
                  <a:cubicBezTo>
                    <a:pt x="166055" y="26491"/>
                    <a:pt x="172008" y="20575"/>
                    <a:pt x="172008" y="13245"/>
                  </a:cubicBezTo>
                  <a:cubicBezTo>
                    <a:pt x="172008" y="5916"/>
                    <a:pt x="166092" y="0"/>
                    <a:pt x="158763" y="0"/>
                  </a:cubicBezTo>
                  <a:lnTo>
                    <a:pt x="66154" y="0"/>
                  </a:lnTo>
                  <a:cubicBezTo>
                    <a:pt x="29691" y="0"/>
                    <a:pt x="0" y="29691"/>
                    <a:pt x="0" y="66154"/>
                  </a:cubicBezTo>
                  <a:lnTo>
                    <a:pt x="0" y="436591"/>
                  </a:lnTo>
                  <a:cubicBezTo>
                    <a:pt x="0" y="473053"/>
                    <a:pt x="29691" y="502745"/>
                    <a:pt x="66154" y="502745"/>
                  </a:cubicBezTo>
                  <a:lnTo>
                    <a:pt x="158763" y="502745"/>
                  </a:lnTo>
                  <a:lnTo>
                    <a:pt x="158763" y="621807"/>
                  </a:lnTo>
                  <a:cubicBezTo>
                    <a:pt x="158763" y="627165"/>
                    <a:pt x="162000" y="632002"/>
                    <a:pt x="166911" y="634011"/>
                  </a:cubicBezTo>
                  <a:cubicBezTo>
                    <a:pt x="168548" y="634680"/>
                    <a:pt x="170260" y="635015"/>
                    <a:pt x="171971" y="635015"/>
                  </a:cubicBezTo>
                  <a:cubicBezTo>
                    <a:pt x="175431" y="635015"/>
                    <a:pt x="178780" y="633676"/>
                    <a:pt x="181310" y="631146"/>
                  </a:cubicBezTo>
                  <a:lnTo>
                    <a:pt x="309707" y="502749"/>
                  </a:lnTo>
                  <a:lnTo>
                    <a:pt x="410053" y="502749"/>
                  </a:lnTo>
                  <a:cubicBezTo>
                    <a:pt x="417346" y="502749"/>
                    <a:pt x="423299" y="496833"/>
                    <a:pt x="423299" y="489503"/>
                  </a:cubicBezTo>
                  <a:cubicBezTo>
                    <a:pt x="423299" y="482174"/>
                    <a:pt x="417383" y="476258"/>
                    <a:pt x="410053" y="47625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59" name="Google Shape;13259;p219"/>
            <p:cNvSpPr/>
            <p:nvPr/>
          </p:nvSpPr>
          <p:spPr>
            <a:xfrm>
              <a:off x="5931079" y="-1220347"/>
              <a:ext cx="330773" cy="396886"/>
            </a:xfrm>
            <a:custGeom>
              <a:rect b="b" l="l" r="r" t="t"/>
              <a:pathLst>
                <a:path extrusionOk="0" h="396886" w="330773">
                  <a:moveTo>
                    <a:pt x="264583" y="26454"/>
                  </a:moveTo>
                  <a:cubicBezTo>
                    <a:pt x="286461" y="26454"/>
                    <a:pt x="304283" y="44239"/>
                    <a:pt x="304283" y="66154"/>
                  </a:cubicBezTo>
                  <a:lnTo>
                    <a:pt x="304283" y="383641"/>
                  </a:lnTo>
                  <a:cubicBezTo>
                    <a:pt x="304283" y="390971"/>
                    <a:pt x="310199" y="396887"/>
                    <a:pt x="317528" y="396887"/>
                  </a:cubicBezTo>
                  <a:cubicBezTo>
                    <a:pt x="324821" y="396887"/>
                    <a:pt x="330774" y="390971"/>
                    <a:pt x="330774" y="383641"/>
                  </a:cubicBezTo>
                  <a:lnTo>
                    <a:pt x="330774" y="66154"/>
                  </a:lnTo>
                  <a:cubicBezTo>
                    <a:pt x="330774" y="29691"/>
                    <a:pt x="301082" y="0"/>
                    <a:pt x="264620" y="0"/>
                  </a:cubicBezTo>
                  <a:lnTo>
                    <a:pt x="13245" y="0"/>
                  </a:lnTo>
                  <a:cubicBezTo>
                    <a:pt x="5953" y="0"/>
                    <a:pt x="0" y="5916"/>
                    <a:pt x="0" y="13245"/>
                  </a:cubicBezTo>
                  <a:cubicBezTo>
                    <a:pt x="0" y="20575"/>
                    <a:pt x="5916" y="26491"/>
                    <a:pt x="13245" y="26491"/>
                  </a:cubicBezTo>
                  <a:lnTo>
                    <a:pt x="264620" y="2649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60" name="Google Shape;13260;p219"/>
            <p:cNvSpPr/>
            <p:nvPr/>
          </p:nvSpPr>
          <p:spPr>
            <a:xfrm>
              <a:off x="5679719" y="-1286502"/>
              <a:ext cx="105853" cy="158761"/>
            </a:xfrm>
            <a:custGeom>
              <a:rect b="b" l="l" r="r" t="t"/>
              <a:pathLst>
                <a:path extrusionOk="0" h="158761" w="105853">
                  <a:moveTo>
                    <a:pt x="26491" y="132271"/>
                  </a:moveTo>
                  <a:lnTo>
                    <a:pt x="13245" y="132271"/>
                  </a:lnTo>
                  <a:cubicBezTo>
                    <a:pt x="5953" y="132271"/>
                    <a:pt x="0" y="138187"/>
                    <a:pt x="0" y="145516"/>
                  </a:cubicBezTo>
                  <a:cubicBezTo>
                    <a:pt x="0" y="152846"/>
                    <a:pt x="5916" y="158762"/>
                    <a:pt x="13245" y="158762"/>
                  </a:cubicBezTo>
                  <a:lnTo>
                    <a:pt x="26491" y="158762"/>
                  </a:lnTo>
                  <a:cubicBezTo>
                    <a:pt x="70247" y="158762"/>
                    <a:pt x="105853" y="123154"/>
                    <a:pt x="105853" y="79399"/>
                  </a:cubicBezTo>
                  <a:lnTo>
                    <a:pt x="105853" y="13245"/>
                  </a:lnTo>
                  <a:cubicBezTo>
                    <a:pt x="105853" y="5916"/>
                    <a:pt x="99937" y="0"/>
                    <a:pt x="92608" y="0"/>
                  </a:cubicBezTo>
                  <a:lnTo>
                    <a:pt x="13245" y="0"/>
                  </a:lnTo>
                  <a:cubicBezTo>
                    <a:pt x="5953" y="0"/>
                    <a:pt x="0" y="5916"/>
                    <a:pt x="0" y="13245"/>
                  </a:cubicBezTo>
                  <a:lnTo>
                    <a:pt x="0" y="52946"/>
                  </a:lnTo>
                  <a:cubicBezTo>
                    <a:pt x="0" y="60275"/>
                    <a:pt x="5916" y="66191"/>
                    <a:pt x="13245" y="66191"/>
                  </a:cubicBezTo>
                  <a:cubicBezTo>
                    <a:pt x="20538" y="66191"/>
                    <a:pt x="26491" y="60275"/>
                    <a:pt x="26491" y="52946"/>
                  </a:cubicBezTo>
                  <a:lnTo>
                    <a:pt x="26491" y="26492"/>
                  </a:lnTo>
                  <a:lnTo>
                    <a:pt x="79399" y="26492"/>
                  </a:lnTo>
                  <a:lnTo>
                    <a:pt x="79399" y="79400"/>
                  </a:lnTo>
                  <a:cubicBezTo>
                    <a:pt x="79399" y="108571"/>
                    <a:pt x="55661" y="132309"/>
                    <a:pt x="26491" y="13230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61" name="Google Shape;13261;p219"/>
            <p:cNvSpPr/>
            <p:nvPr/>
          </p:nvSpPr>
          <p:spPr>
            <a:xfrm>
              <a:off x="5812027" y="-1286498"/>
              <a:ext cx="105853" cy="158799"/>
            </a:xfrm>
            <a:custGeom>
              <a:rect b="b" l="l" r="r" t="t"/>
              <a:pathLst>
                <a:path extrusionOk="0" h="158799" w="105853">
                  <a:moveTo>
                    <a:pt x="92608" y="0"/>
                  </a:moveTo>
                  <a:lnTo>
                    <a:pt x="13245" y="0"/>
                  </a:lnTo>
                  <a:cubicBezTo>
                    <a:pt x="5953" y="0"/>
                    <a:pt x="0" y="5916"/>
                    <a:pt x="0" y="13245"/>
                  </a:cubicBezTo>
                  <a:lnTo>
                    <a:pt x="0" y="52946"/>
                  </a:lnTo>
                  <a:cubicBezTo>
                    <a:pt x="0" y="60275"/>
                    <a:pt x="5916" y="66191"/>
                    <a:pt x="13245" y="66191"/>
                  </a:cubicBezTo>
                  <a:cubicBezTo>
                    <a:pt x="20538" y="66191"/>
                    <a:pt x="26491" y="60275"/>
                    <a:pt x="26491" y="52946"/>
                  </a:cubicBezTo>
                  <a:lnTo>
                    <a:pt x="26491" y="26492"/>
                  </a:lnTo>
                  <a:lnTo>
                    <a:pt x="79399" y="26492"/>
                  </a:lnTo>
                  <a:lnTo>
                    <a:pt x="79399" y="79400"/>
                  </a:lnTo>
                  <a:cubicBezTo>
                    <a:pt x="79399" y="108571"/>
                    <a:pt x="55661" y="132309"/>
                    <a:pt x="26491" y="132309"/>
                  </a:cubicBezTo>
                  <a:lnTo>
                    <a:pt x="13245" y="132309"/>
                  </a:lnTo>
                  <a:cubicBezTo>
                    <a:pt x="5953" y="132309"/>
                    <a:pt x="0" y="138225"/>
                    <a:pt x="0" y="145554"/>
                  </a:cubicBezTo>
                  <a:cubicBezTo>
                    <a:pt x="0" y="152884"/>
                    <a:pt x="5916" y="158800"/>
                    <a:pt x="13245" y="158800"/>
                  </a:cubicBezTo>
                  <a:lnTo>
                    <a:pt x="26491" y="158800"/>
                  </a:lnTo>
                  <a:cubicBezTo>
                    <a:pt x="70247" y="158800"/>
                    <a:pt x="105853" y="123193"/>
                    <a:pt x="105853" y="79438"/>
                  </a:cubicBezTo>
                  <a:lnTo>
                    <a:pt x="105853" y="13284"/>
                  </a:lnTo>
                  <a:cubicBezTo>
                    <a:pt x="105853" y="5954"/>
                    <a:pt x="99937" y="38"/>
                    <a:pt x="92608" y="3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62" name="Google Shape;13262;p219"/>
            <p:cNvSpPr/>
            <p:nvPr/>
          </p:nvSpPr>
          <p:spPr>
            <a:xfrm>
              <a:off x="5944336" y="-942560"/>
              <a:ext cx="423340" cy="423340"/>
            </a:xfrm>
            <a:custGeom>
              <a:rect b="b" l="l" r="r" t="t"/>
              <a:pathLst>
                <a:path extrusionOk="0" h="423340" w="423340">
                  <a:moveTo>
                    <a:pt x="357187" y="145516"/>
                  </a:moveTo>
                  <a:lnTo>
                    <a:pt x="277824" y="145516"/>
                  </a:lnTo>
                  <a:lnTo>
                    <a:pt x="277824" y="66154"/>
                  </a:lnTo>
                  <a:cubicBezTo>
                    <a:pt x="277824" y="29691"/>
                    <a:pt x="248133" y="0"/>
                    <a:pt x="211670" y="0"/>
                  </a:cubicBezTo>
                  <a:cubicBezTo>
                    <a:pt x="175208" y="0"/>
                    <a:pt x="145516" y="29691"/>
                    <a:pt x="145516" y="66154"/>
                  </a:cubicBezTo>
                  <a:lnTo>
                    <a:pt x="145516" y="145516"/>
                  </a:lnTo>
                  <a:lnTo>
                    <a:pt x="66154" y="145516"/>
                  </a:lnTo>
                  <a:cubicBezTo>
                    <a:pt x="29691" y="145516"/>
                    <a:pt x="0" y="175208"/>
                    <a:pt x="0" y="211670"/>
                  </a:cubicBezTo>
                  <a:cubicBezTo>
                    <a:pt x="0" y="248133"/>
                    <a:pt x="29691" y="277824"/>
                    <a:pt x="66154" y="277824"/>
                  </a:cubicBezTo>
                  <a:lnTo>
                    <a:pt x="145516" y="277824"/>
                  </a:lnTo>
                  <a:lnTo>
                    <a:pt x="145516" y="357187"/>
                  </a:lnTo>
                  <a:cubicBezTo>
                    <a:pt x="145516" y="393649"/>
                    <a:pt x="175208" y="423341"/>
                    <a:pt x="211670" y="423341"/>
                  </a:cubicBezTo>
                  <a:cubicBezTo>
                    <a:pt x="248133" y="423341"/>
                    <a:pt x="277824" y="393649"/>
                    <a:pt x="277824" y="357187"/>
                  </a:cubicBezTo>
                  <a:lnTo>
                    <a:pt x="277824" y="277824"/>
                  </a:lnTo>
                  <a:lnTo>
                    <a:pt x="357187" y="277824"/>
                  </a:lnTo>
                  <a:cubicBezTo>
                    <a:pt x="393649" y="277824"/>
                    <a:pt x="423341" y="248133"/>
                    <a:pt x="423341" y="211670"/>
                  </a:cubicBezTo>
                  <a:cubicBezTo>
                    <a:pt x="423341" y="175208"/>
                    <a:pt x="393649" y="145516"/>
                    <a:pt x="357187" y="145516"/>
                  </a:cubicBezTo>
                  <a:close/>
                  <a:moveTo>
                    <a:pt x="357187" y="251368"/>
                  </a:moveTo>
                  <a:lnTo>
                    <a:pt x="264578" y="251368"/>
                  </a:lnTo>
                  <a:cubicBezTo>
                    <a:pt x="257285" y="251368"/>
                    <a:pt x="251332" y="257283"/>
                    <a:pt x="251332" y="264613"/>
                  </a:cubicBezTo>
                  <a:lnTo>
                    <a:pt x="251332" y="357222"/>
                  </a:lnTo>
                  <a:cubicBezTo>
                    <a:pt x="251332" y="379100"/>
                    <a:pt x="233547" y="396922"/>
                    <a:pt x="211632" y="396922"/>
                  </a:cubicBezTo>
                  <a:cubicBezTo>
                    <a:pt x="189754" y="396922"/>
                    <a:pt x="171932" y="379137"/>
                    <a:pt x="171932" y="357222"/>
                  </a:cubicBezTo>
                  <a:lnTo>
                    <a:pt x="171932" y="264613"/>
                  </a:lnTo>
                  <a:cubicBezTo>
                    <a:pt x="171932" y="257283"/>
                    <a:pt x="166016" y="251368"/>
                    <a:pt x="158687" y="251368"/>
                  </a:cubicBezTo>
                  <a:lnTo>
                    <a:pt x="66078" y="251368"/>
                  </a:lnTo>
                  <a:cubicBezTo>
                    <a:pt x="44200" y="251368"/>
                    <a:pt x="26378" y="233583"/>
                    <a:pt x="26378" y="211667"/>
                  </a:cubicBezTo>
                  <a:cubicBezTo>
                    <a:pt x="26378" y="189789"/>
                    <a:pt x="44163" y="171967"/>
                    <a:pt x="66078" y="171967"/>
                  </a:cubicBezTo>
                  <a:lnTo>
                    <a:pt x="158687" y="171967"/>
                  </a:lnTo>
                  <a:cubicBezTo>
                    <a:pt x="165979" y="171967"/>
                    <a:pt x="171932" y="166051"/>
                    <a:pt x="171932" y="158722"/>
                  </a:cubicBezTo>
                  <a:lnTo>
                    <a:pt x="171932" y="66113"/>
                  </a:lnTo>
                  <a:cubicBezTo>
                    <a:pt x="171932" y="44235"/>
                    <a:pt x="189717" y="26413"/>
                    <a:pt x="211632" y="26413"/>
                  </a:cubicBezTo>
                  <a:cubicBezTo>
                    <a:pt x="233510" y="26413"/>
                    <a:pt x="251332" y="44198"/>
                    <a:pt x="251332" y="66113"/>
                  </a:cubicBezTo>
                  <a:lnTo>
                    <a:pt x="251332" y="158722"/>
                  </a:lnTo>
                  <a:cubicBezTo>
                    <a:pt x="251332" y="166052"/>
                    <a:pt x="257248" y="171967"/>
                    <a:pt x="264578" y="171967"/>
                  </a:cubicBezTo>
                  <a:lnTo>
                    <a:pt x="357187" y="171967"/>
                  </a:lnTo>
                  <a:cubicBezTo>
                    <a:pt x="379064" y="171967"/>
                    <a:pt x="396887" y="189752"/>
                    <a:pt x="396887" y="211667"/>
                  </a:cubicBezTo>
                  <a:cubicBezTo>
                    <a:pt x="396887" y="233545"/>
                    <a:pt x="379102" y="251368"/>
                    <a:pt x="357187" y="25136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3263" name="Google Shape;13263;p219"/>
          <p:cNvGrpSpPr/>
          <p:nvPr/>
        </p:nvGrpSpPr>
        <p:grpSpPr>
          <a:xfrm>
            <a:off x="5622995" y="3768884"/>
            <a:ext cx="491072" cy="491258"/>
            <a:chOff x="4578350" y="-855969"/>
            <a:chExt cx="571546" cy="571763"/>
          </a:xfrm>
        </p:grpSpPr>
        <p:sp>
          <p:nvSpPr>
            <p:cNvPr id="13264" name="Google Shape;13264;p219"/>
            <p:cNvSpPr/>
            <p:nvPr/>
          </p:nvSpPr>
          <p:spPr>
            <a:xfrm>
              <a:off x="4635499" y="-627369"/>
              <a:ext cx="76200" cy="190500"/>
            </a:xfrm>
            <a:custGeom>
              <a:rect b="b" l="l" r="r" t="t"/>
              <a:pathLst>
                <a:path extrusionOk="0" h="190500" w="76200">
                  <a:moveTo>
                    <a:pt x="66675" y="38100"/>
                  </a:moveTo>
                  <a:lnTo>
                    <a:pt x="47625" y="38100"/>
                  </a:lnTo>
                  <a:lnTo>
                    <a:pt x="47625" y="9525"/>
                  </a:lnTo>
                  <a:cubicBezTo>
                    <a:pt x="47625" y="4264"/>
                    <a:pt x="43361" y="0"/>
                    <a:pt x="38100" y="0"/>
                  </a:cubicBezTo>
                  <a:cubicBezTo>
                    <a:pt x="32839" y="0"/>
                    <a:pt x="28575" y="4264"/>
                    <a:pt x="28575" y="9525"/>
                  </a:cubicBezTo>
                  <a:lnTo>
                    <a:pt x="28575" y="38100"/>
                  </a:lnTo>
                  <a:lnTo>
                    <a:pt x="9525" y="38100"/>
                  </a:lnTo>
                  <a:cubicBezTo>
                    <a:pt x="4266" y="38099"/>
                    <a:pt x="1" y="42361"/>
                    <a:pt x="0" y="47620"/>
                  </a:cubicBezTo>
                  <a:cubicBezTo>
                    <a:pt x="0" y="47622"/>
                    <a:pt x="0" y="47623"/>
                    <a:pt x="0" y="47625"/>
                  </a:cubicBezTo>
                  <a:lnTo>
                    <a:pt x="0" y="142875"/>
                  </a:lnTo>
                  <a:cubicBezTo>
                    <a:pt x="-1" y="148134"/>
                    <a:pt x="4261" y="152399"/>
                    <a:pt x="9520" y="152400"/>
                  </a:cubicBezTo>
                  <a:cubicBezTo>
                    <a:pt x="9522" y="152400"/>
                    <a:pt x="9523" y="152400"/>
                    <a:pt x="9525" y="152400"/>
                  </a:cubicBezTo>
                  <a:lnTo>
                    <a:pt x="28575" y="152400"/>
                  </a:lnTo>
                  <a:lnTo>
                    <a:pt x="28575" y="180975"/>
                  </a:lnTo>
                  <a:cubicBezTo>
                    <a:pt x="28575" y="186236"/>
                    <a:pt x="32839" y="190500"/>
                    <a:pt x="38100" y="190500"/>
                  </a:cubicBezTo>
                  <a:cubicBezTo>
                    <a:pt x="43361" y="190500"/>
                    <a:pt x="47625" y="186236"/>
                    <a:pt x="47625" y="180975"/>
                  </a:cubicBezTo>
                  <a:lnTo>
                    <a:pt x="47625" y="152400"/>
                  </a:lnTo>
                  <a:lnTo>
                    <a:pt x="66675" y="152400"/>
                  </a:lnTo>
                  <a:cubicBezTo>
                    <a:pt x="71934" y="152401"/>
                    <a:pt x="76199" y="148139"/>
                    <a:pt x="76200" y="142880"/>
                  </a:cubicBezTo>
                  <a:cubicBezTo>
                    <a:pt x="76200" y="142878"/>
                    <a:pt x="76200" y="142877"/>
                    <a:pt x="76200" y="142875"/>
                  </a:cubicBezTo>
                  <a:lnTo>
                    <a:pt x="76200" y="47625"/>
                  </a:lnTo>
                  <a:cubicBezTo>
                    <a:pt x="76201" y="42366"/>
                    <a:pt x="71939" y="38101"/>
                    <a:pt x="66680" y="38100"/>
                  </a:cubicBezTo>
                  <a:cubicBezTo>
                    <a:pt x="66678" y="38100"/>
                    <a:pt x="66677" y="38100"/>
                    <a:pt x="66675" y="38100"/>
                  </a:cubicBezTo>
                  <a:close/>
                  <a:moveTo>
                    <a:pt x="57150" y="133350"/>
                  </a:moveTo>
                  <a:lnTo>
                    <a:pt x="19050" y="133350"/>
                  </a:lnTo>
                  <a:lnTo>
                    <a:pt x="19050" y="57150"/>
                  </a:lnTo>
                  <a:lnTo>
                    <a:pt x="57150" y="5715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65" name="Google Shape;13265;p219"/>
            <p:cNvSpPr/>
            <p:nvPr/>
          </p:nvSpPr>
          <p:spPr>
            <a:xfrm>
              <a:off x="4749799" y="-722619"/>
              <a:ext cx="76200" cy="190500"/>
            </a:xfrm>
            <a:custGeom>
              <a:rect b="b" l="l" r="r" t="t"/>
              <a:pathLst>
                <a:path extrusionOk="0" h="190500" w="76200">
                  <a:moveTo>
                    <a:pt x="66675" y="38100"/>
                  </a:moveTo>
                  <a:lnTo>
                    <a:pt x="47625" y="38100"/>
                  </a:lnTo>
                  <a:lnTo>
                    <a:pt x="47625" y="9525"/>
                  </a:lnTo>
                  <a:cubicBezTo>
                    <a:pt x="47625" y="4264"/>
                    <a:pt x="43361" y="0"/>
                    <a:pt x="38100" y="0"/>
                  </a:cubicBezTo>
                  <a:cubicBezTo>
                    <a:pt x="32839" y="0"/>
                    <a:pt x="28575" y="4264"/>
                    <a:pt x="28575" y="9525"/>
                  </a:cubicBezTo>
                  <a:lnTo>
                    <a:pt x="28575" y="38100"/>
                  </a:lnTo>
                  <a:lnTo>
                    <a:pt x="9525" y="38100"/>
                  </a:lnTo>
                  <a:cubicBezTo>
                    <a:pt x="4266" y="38099"/>
                    <a:pt x="1" y="42361"/>
                    <a:pt x="0" y="47620"/>
                  </a:cubicBezTo>
                  <a:cubicBezTo>
                    <a:pt x="0" y="47622"/>
                    <a:pt x="0" y="47623"/>
                    <a:pt x="0" y="47625"/>
                  </a:cubicBezTo>
                  <a:lnTo>
                    <a:pt x="0" y="142875"/>
                  </a:lnTo>
                  <a:cubicBezTo>
                    <a:pt x="-1" y="148134"/>
                    <a:pt x="4261" y="152399"/>
                    <a:pt x="9520" y="152400"/>
                  </a:cubicBezTo>
                  <a:cubicBezTo>
                    <a:pt x="9522" y="152400"/>
                    <a:pt x="9523" y="152400"/>
                    <a:pt x="9525" y="152400"/>
                  </a:cubicBezTo>
                  <a:lnTo>
                    <a:pt x="28575" y="152400"/>
                  </a:lnTo>
                  <a:lnTo>
                    <a:pt x="28575" y="180975"/>
                  </a:lnTo>
                  <a:cubicBezTo>
                    <a:pt x="28575" y="186236"/>
                    <a:pt x="32839" y="190500"/>
                    <a:pt x="38100" y="190500"/>
                  </a:cubicBezTo>
                  <a:cubicBezTo>
                    <a:pt x="43361" y="190500"/>
                    <a:pt x="47625" y="186236"/>
                    <a:pt x="47625" y="180975"/>
                  </a:cubicBezTo>
                  <a:lnTo>
                    <a:pt x="47625" y="152400"/>
                  </a:lnTo>
                  <a:lnTo>
                    <a:pt x="66675" y="152400"/>
                  </a:lnTo>
                  <a:cubicBezTo>
                    <a:pt x="71934" y="152401"/>
                    <a:pt x="76199" y="148139"/>
                    <a:pt x="76200" y="142880"/>
                  </a:cubicBezTo>
                  <a:cubicBezTo>
                    <a:pt x="76200" y="142878"/>
                    <a:pt x="76200" y="142877"/>
                    <a:pt x="76200" y="142875"/>
                  </a:cubicBezTo>
                  <a:lnTo>
                    <a:pt x="76200" y="47625"/>
                  </a:lnTo>
                  <a:cubicBezTo>
                    <a:pt x="76201" y="42366"/>
                    <a:pt x="71939" y="38101"/>
                    <a:pt x="66680" y="38100"/>
                  </a:cubicBezTo>
                  <a:cubicBezTo>
                    <a:pt x="66678" y="38100"/>
                    <a:pt x="66677" y="38100"/>
                    <a:pt x="66675" y="38100"/>
                  </a:cubicBezTo>
                  <a:close/>
                  <a:moveTo>
                    <a:pt x="57150" y="133350"/>
                  </a:moveTo>
                  <a:lnTo>
                    <a:pt x="19050" y="133350"/>
                  </a:lnTo>
                  <a:lnTo>
                    <a:pt x="19050" y="57150"/>
                  </a:lnTo>
                  <a:lnTo>
                    <a:pt x="57150" y="5715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66" name="Google Shape;13266;p219"/>
            <p:cNvSpPr/>
            <p:nvPr/>
          </p:nvSpPr>
          <p:spPr>
            <a:xfrm>
              <a:off x="5054600" y="-817869"/>
              <a:ext cx="19050" cy="19050"/>
            </a:xfrm>
            <a:custGeom>
              <a:rect b="b" l="l" r="r" t="t"/>
              <a:pathLst>
                <a:path extrusionOk="0" h="19050" w="19050">
                  <a:moveTo>
                    <a:pt x="19050" y="9525"/>
                  </a:moveTo>
                  <a:cubicBezTo>
                    <a:pt x="19050" y="14786"/>
                    <a:pt x="14786" y="19050"/>
                    <a:pt x="9525" y="19050"/>
                  </a:cubicBezTo>
                  <a:cubicBezTo>
                    <a:pt x="4264" y="19050"/>
                    <a:pt x="0" y="14786"/>
                    <a:pt x="0" y="9525"/>
                  </a:cubicBezTo>
                  <a:cubicBezTo>
                    <a:pt x="0" y="4264"/>
                    <a:pt x="4264" y="0"/>
                    <a:pt x="9525" y="0"/>
                  </a:cubicBezTo>
                  <a:cubicBezTo>
                    <a:pt x="14786" y="0"/>
                    <a:pt x="19050" y="4264"/>
                    <a:pt x="19050" y="95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67" name="Google Shape;13267;p219"/>
            <p:cNvSpPr/>
            <p:nvPr/>
          </p:nvSpPr>
          <p:spPr>
            <a:xfrm>
              <a:off x="5016500" y="-817869"/>
              <a:ext cx="19050" cy="19050"/>
            </a:xfrm>
            <a:custGeom>
              <a:rect b="b" l="l" r="r" t="t"/>
              <a:pathLst>
                <a:path extrusionOk="0" h="19050" w="19050">
                  <a:moveTo>
                    <a:pt x="19050" y="9525"/>
                  </a:moveTo>
                  <a:cubicBezTo>
                    <a:pt x="19050" y="14786"/>
                    <a:pt x="14786" y="19050"/>
                    <a:pt x="9525" y="19050"/>
                  </a:cubicBezTo>
                  <a:cubicBezTo>
                    <a:pt x="4264" y="19050"/>
                    <a:pt x="0" y="14786"/>
                    <a:pt x="0" y="9525"/>
                  </a:cubicBezTo>
                  <a:cubicBezTo>
                    <a:pt x="0" y="4264"/>
                    <a:pt x="4264" y="0"/>
                    <a:pt x="9525" y="0"/>
                  </a:cubicBezTo>
                  <a:cubicBezTo>
                    <a:pt x="14786" y="0"/>
                    <a:pt x="19050" y="4264"/>
                    <a:pt x="19050" y="95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68" name="Google Shape;13268;p219"/>
            <p:cNvSpPr/>
            <p:nvPr/>
          </p:nvSpPr>
          <p:spPr>
            <a:xfrm>
              <a:off x="4978400" y="-817869"/>
              <a:ext cx="19050" cy="19050"/>
            </a:xfrm>
            <a:custGeom>
              <a:rect b="b" l="l" r="r" t="t"/>
              <a:pathLst>
                <a:path extrusionOk="0" h="19050" w="19050">
                  <a:moveTo>
                    <a:pt x="19050" y="9525"/>
                  </a:moveTo>
                  <a:cubicBezTo>
                    <a:pt x="19050" y="14786"/>
                    <a:pt x="14786" y="19050"/>
                    <a:pt x="9525" y="19050"/>
                  </a:cubicBezTo>
                  <a:cubicBezTo>
                    <a:pt x="4264" y="19050"/>
                    <a:pt x="0" y="14786"/>
                    <a:pt x="0" y="9525"/>
                  </a:cubicBezTo>
                  <a:cubicBezTo>
                    <a:pt x="0" y="4264"/>
                    <a:pt x="4264" y="0"/>
                    <a:pt x="9525" y="0"/>
                  </a:cubicBezTo>
                  <a:cubicBezTo>
                    <a:pt x="14786" y="0"/>
                    <a:pt x="19050" y="4264"/>
                    <a:pt x="19050" y="95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69" name="Google Shape;13269;p219"/>
            <p:cNvSpPr/>
            <p:nvPr/>
          </p:nvSpPr>
          <p:spPr>
            <a:xfrm>
              <a:off x="4616450" y="-674994"/>
              <a:ext cx="19050" cy="19050"/>
            </a:xfrm>
            <a:custGeom>
              <a:rect b="b" l="l" r="r" t="t"/>
              <a:pathLst>
                <a:path extrusionOk="0" h="19050" w="19050">
                  <a:moveTo>
                    <a:pt x="19050" y="9525"/>
                  </a:moveTo>
                  <a:cubicBezTo>
                    <a:pt x="19050" y="14786"/>
                    <a:pt x="14786" y="19050"/>
                    <a:pt x="9525" y="19050"/>
                  </a:cubicBezTo>
                  <a:cubicBezTo>
                    <a:pt x="4264" y="19050"/>
                    <a:pt x="0" y="14786"/>
                    <a:pt x="0" y="9525"/>
                  </a:cubicBezTo>
                  <a:cubicBezTo>
                    <a:pt x="0" y="4264"/>
                    <a:pt x="4264" y="0"/>
                    <a:pt x="9525" y="0"/>
                  </a:cubicBezTo>
                  <a:cubicBezTo>
                    <a:pt x="14786" y="0"/>
                    <a:pt x="19050" y="4264"/>
                    <a:pt x="19050" y="95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70" name="Google Shape;13270;p219"/>
            <p:cNvSpPr/>
            <p:nvPr/>
          </p:nvSpPr>
          <p:spPr>
            <a:xfrm>
              <a:off x="4578350" y="-855969"/>
              <a:ext cx="571546" cy="571763"/>
            </a:xfrm>
            <a:custGeom>
              <a:rect b="b" l="l" r="r" t="t"/>
              <a:pathLst>
                <a:path extrusionOk="0" h="571763" w="571546">
                  <a:moveTo>
                    <a:pt x="533400" y="292721"/>
                  </a:moveTo>
                  <a:lnTo>
                    <a:pt x="533400" y="47625"/>
                  </a:lnTo>
                  <a:cubicBezTo>
                    <a:pt x="533369" y="21335"/>
                    <a:pt x="512065" y="31"/>
                    <a:pt x="485775" y="0"/>
                  </a:cubicBezTo>
                  <a:lnTo>
                    <a:pt x="47625" y="0"/>
                  </a:lnTo>
                  <a:cubicBezTo>
                    <a:pt x="21335" y="31"/>
                    <a:pt x="31" y="21335"/>
                    <a:pt x="0" y="47625"/>
                  </a:cubicBezTo>
                  <a:lnTo>
                    <a:pt x="0" y="409575"/>
                  </a:lnTo>
                  <a:cubicBezTo>
                    <a:pt x="31" y="435865"/>
                    <a:pt x="21335" y="457169"/>
                    <a:pt x="47625" y="457200"/>
                  </a:cubicBezTo>
                  <a:lnTo>
                    <a:pt x="238603" y="457200"/>
                  </a:lnTo>
                  <a:cubicBezTo>
                    <a:pt x="269958" y="546453"/>
                    <a:pt x="367730" y="593389"/>
                    <a:pt x="456984" y="562035"/>
                  </a:cubicBezTo>
                  <a:cubicBezTo>
                    <a:pt x="546237" y="530680"/>
                    <a:pt x="593173" y="432908"/>
                    <a:pt x="561818" y="343654"/>
                  </a:cubicBezTo>
                  <a:cubicBezTo>
                    <a:pt x="555327" y="325177"/>
                    <a:pt x="545715" y="307949"/>
                    <a:pt x="533400" y="292720"/>
                  </a:cubicBezTo>
                  <a:close/>
                  <a:moveTo>
                    <a:pt x="19050" y="47625"/>
                  </a:moveTo>
                  <a:cubicBezTo>
                    <a:pt x="19067" y="31851"/>
                    <a:pt x="31851" y="19067"/>
                    <a:pt x="47625" y="19050"/>
                  </a:cubicBezTo>
                  <a:lnTo>
                    <a:pt x="485775" y="19050"/>
                  </a:lnTo>
                  <a:cubicBezTo>
                    <a:pt x="501549" y="19067"/>
                    <a:pt x="514333" y="31851"/>
                    <a:pt x="514350" y="47625"/>
                  </a:cubicBezTo>
                  <a:lnTo>
                    <a:pt x="514350" y="76200"/>
                  </a:lnTo>
                  <a:lnTo>
                    <a:pt x="19050" y="76200"/>
                  </a:lnTo>
                  <a:close/>
                  <a:moveTo>
                    <a:pt x="47625" y="438150"/>
                  </a:moveTo>
                  <a:cubicBezTo>
                    <a:pt x="31851" y="438133"/>
                    <a:pt x="19067" y="425349"/>
                    <a:pt x="19050" y="409575"/>
                  </a:cubicBezTo>
                  <a:lnTo>
                    <a:pt x="19050" y="95250"/>
                  </a:lnTo>
                  <a:lnTo>
                    <a:pt x="514350" y="95250"/>
                  </a:lnTo>
                  <a:lnTo>
                    <a:pt x="514350" y="272606"/>
                  </a:lnTo>
                  <a:cubicBezTo>
                    <a:pt x="502863" y="262306"/>
                    <a:pt x="490050" y="253591"/>
                    <a:pt x="476250" y="246693"/>
                  </a:cubicBezTo>
                  <a:lnTo>
                    <a:pt x="476250" y="161925"/>
                  </a:lnTo>
                  <a:cubicBezTo>
                    <a:pt x="476251" y="156666"/>
                    <a:pt x="471989" y="152401"/>
                    <a:pt x="466730" y="152400"/>
                  </a:cubicBezTo>
                  <a:cubicBezTo>
                    <a:pt x="466728" y="152400"/>
                    <a:pt x="466727" y="152400"/>
                    <a:pt x="466725" y="152400"/>
                  </a:cubicBezTo>
                  <a:lnTo>
                    <a:pt x="447675" y="152400"/>
                  </a:lnTo>
                  <a:lnTo>
                    <a:pt x="447675" y="123825"/>
                  </a:lnTo>
                  <a:cubicBezTo>
                    <a:pt x="447675" y="118564"/>
                    <a:pt x="443411" y="114300"/>
                    <a:pt x="438150" y="114300"/>
                  </a:cubicBezTo>
                  <a:cubicBezTo>
                    <a:pt x="432890" y="114300"/>
                    <a:pt x="428625" y="118564"/>
                    <a:pt x="428625" y="123825"/>
                  </a:cubicBezTo>
                  <a:lnTo>
                    <a:pt x="428625" y="152400"/>
                  </a:lnTo>
                  <a:lnTo>
                    <a:pt x="409575" y="152400"/>
                  </a:lnTo>
                  <a:cubicBezTo>
                    <a:pt x="404316" y="152399"/>
                    <a:pt x="400051" y="156661"/>
                    <a:pt x="400050" y="161920"/>
                  </a:cubicBezTo>
                  <a:cubicBezTo>
                    <a:pt x="400050" y="161922"/>
                    <a:pt x="400050" y="161923"/>
                    <a:pt x="400050" y="161925"/>
                  </a:cubicBezTo>
                  <a:lnTo>
                    <a:pt x="400050" y="228600"/>
                  </a:lnTo>
                  <a:cubicBezTo>
                    <a:pt x="387225" y="228638"/>
                    <a:pt x="374444" y="230119"/>
                    <a:pt x="361950" y="233015"/>
                  </a:cubicBezTo>
                  <a:lnTo>
                    <a:pt x="361950" y="209550"/>
                  </a:lnTo>
                  <a:cubicBezTo>
                    <a:pt x="361951" y="204291"/>
                    <a:pt x="357689" y="200026"/>
                    <a:pt x="352430" y="200025"/>
                  </a:cubicBezTo>
                  <a:cubicBezTo>
                    <a:pt x="352428" y="200025"/>
                    <a:pt x="352427" y="200025"/>
                    <a:pt x="352425" y="200025"/>
                  </a:cubicBezTo>
                  <a:lnTo>
                    <a:pt x="333375" y="200025"/>
                  </a:lnTo>
                  <a:lnTo>
                    <a:pt x="333375" y="171450"/>
                  </a:lnTo>
                  <a:cubicBezTo>
                    <a:pt x="333375" y="166190"/>
                    <a:pt x="329111" y="161925"/>
                    <a:pt x="323850" y="161925"/>
                  </a:cubicBezTo>
                  <a:cubicBezTo>
                    <a:pt x="318590" y="161925"/>
                    <a:pt x="314325" y="166190"/>
                    <a:pt x="314325" y="171450"/>
                  </a:cubicBezTo>
                  <a:lnTo>
                    <a:pt x="314325" y="200025"/>
                  </a:lnTo>
                  <a:lnTo>
                    <a:pt x="295275" y="200025"/>
                  </a:lnTo>
                  <a:cubicBezTo>
                    <a:pt x="290016" y="200024"/>
                    <a:pt x="285751" y="204286"/>
                    <a:pt x="285750" y="209545"/>
                  </a:cubicBezTo>
                  <a:cubicBezTo>
                    <a:pt x="285750" y="209547"/>
                    <a:pt x="285750" y="209548"/>
                    <a:pt x="285750" y="209550"/>
                  </a:cubicBezTo>
                  <a:lnTo>
                    <a:pt x="285750" y="272624"/>
                  </a:lnTo>
                  <a:cubicBezTo>
                    <a:pt x="239141" y="313950"/>
                    <a:pt x="218902" y="377479"/>
                    <a:pt x="233015" y="438150"/>
                  </a:cubicBezTo>
                  <a:close/>
                  <a:moveTo>
                    <a:pt x="457200" y="171450"/>
                  </a:moveTo>
                  <a:lnTo>
                    <a:pt x="457200" y="238603"/>
                  </a:lnTo>
                  <a:cubicBezTo>
                    <a:pt x="444885" y="234185"/>
                    <a:pt x="432100" y="231205"/>
                    <a:pt x="419100" y="229723"/>
                  </a:cubicBezTo>
                  <a:lnTo>
                    <a:pt x="419100" y="171450"/>
                  </a:lnTo>
                  <a:close/>
                  <a:moveTo>
                    <a:pt x="342900" y="219075"/>
                  </a:moveTo>
                  <a:lnTo>
                    <a:pt x="342900" y="238603"/>
                  </a:lnTo>
                  <a:cubicBezTo>
                    <a:pt x="329459" y="243321"/>
                    <a:pt x="316660" y="249700"/>
                    <a:pt x="304800" y="257592"/>
                  </a:cubicBezTo>
                  <a:lnTo>
                    <a:pt x="304800" y="219075"/>
                  </a:lnTo>
                  <a:close/>
                  <a:moveTo>
                    <a:pt x="400050" y="552450"/>
                  </a:moveTo>
                  <a:cubicBezTo>
                    <a:pt x="315882" y="552450"/>
                    <a:pt x="247650" y="484218"/>
                    <a:pt x="247650" y="400050"/>
                  </a:cubicBezTo>
                  <a:cubicBezTo>
                    <a:pt x="247650" y="315882"/>
                    <a:pt x="315882" y="247650"/>
                    <a:pt x="400050" y="247650"/>
                  </a:cubicBezTo>
                  <a:cubicBezTo>
                    <a:pt x="484218" y="247650"/>
                    <a:pt x="552450" y="315882"/>
                    <a:pt x="552450" y="400050"/>
                  </a:cubicBezTo>
                  <a:cubicBezTo>
                    <a:pt x="552354" y="484178"/>
                    <a:pt x="484178" y="552354"/>
                    <a:pt x="400050" y="5524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71" name="Google Shape;13271;p219"/>
            <p:cNvSpPr/>
            <p:nvPr/>
          </p:nvSpPr>
          <p:spPr>
            <a:xfrm>
              <a:off x="4845050" y="-474980"/>
              <a:ext cx="19412" cy="28586"/>
            </a:xfrm>
            <a:custGeom>
              <a:rect b="b" l="l" r="r" t="t"/>
              <a:pathLst>
                <a:path extrusionOk="0" h="28586" w="19412">
                  <a:moveTo>
                    <a:pt x="9525" y="28587"/>
                  </a:moveTo>
                  <a:cubicBezTo>
                    <a:pt x="4266" y="28588"/>
                    <a:pt x="1" y="24326"/>
                    <a:pt x="0" y="19066"/>
                  </a:cubicBezTo>
                  <a:cubicBezTo>
                    <a:pt x="0" y="19065"/>
                    <a:pt x="0" y="19063"/>
                    <a:pt x="0" y="19062"/>
                  </a:cubicBezTo>
                  <a:cubicBezTo>
                    <a:pt x="0" y="15611"/>
                    <a:pt x="130" y="12192"/>
                    <a:pt x="391" y="8806"/>
                  </a:cubicBezTo>
                  <a:cubicBezTo>
                    <a:pt x="715" y="3628"/>
                    <a:pt x="5176" y="-306"/>
                    <a:pt x="10354" y="19"/>
                  </a:cubicBezTo>
                  <a:cubicBezTo>
                    <a:pt x="10443" y="24"/>
                    <a:pt x="10533" y="31"/>
                    <a:pt x="10622" y="39"/>
                  </a:cubicBezTo>
                  <a:cubicBezTo>
                    <a:pt x="15864" y="447"/>
                    <a:pt x="19786" y="5024"/>
                    <a:pt x="19385" y="10267"/>
                  </a:cubicBezTo>
                  <a:cubicBezTo>
                    <a:pt x="19162" y="13169"/>
                    <a:pt x="19050" y="16100"/>
                    <a:pt x="19050" y="19062"/>
                  </a:cubicBezTo>
                  <a:cubicBezTo>
                    <a:pt x="19051" y="24321"/>
                    <a:pt x="14789" y="28585"/>
                    <a:pt x="9530" y="28587"/>
                  </a:cubicBezTo>
                  <a:cubicBezTo>
                    <a:pt x="9528" y="28587"/>
                    <a:pt x="9527" y="28587"/>
                    <a:pt x="9525" y="2858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72" name="Google Shape;13272;p219"/>
            <p:cNvSpPr/>
            <p:nvPr/>
          </p:nvSpPr>
          <p:spPr>
            <a:xfrm>
              <a:off x="4854575" y="-570228"/>
              <a:ext cx="67349" cy="76130"/>
            </a:xfrm>
            <a:custGeom>
              <a:rect b="b" l="l" r="r" t="t"/>
              <a:pathLst>
                <a:path extrusionOk="0" h="76130" w="67349">
                  <a:moveTo>
                    <a:pt x="9524" y="76130"/>
                  </a:moveTo>
                  <a:cubicBezTo>
                    <a:pt x="4260" y="76126"/>
                    <a:pt x="-4" y="71856"/>
                    <a:pt x="0" y="66592"/>
                  </a:cubicBezTo>
                  <a:cubicBezTo>
                    <a:pt x="1" y="65335"/>
                    <a:pt x="250" y="64091"/>
                    <a:pt x="734" y="62931"/>
                  </a:cubicBezTo>
                  <a:cubicBezTo>
                    <a:pt x="11296" y="37563"/>
                    <a:pt x="29462" y="16094"/>
                    <a:pt x="52731" y="1479"/>
                  </a:cubicBezTo>
                  <a:cubicBezTo>
                    <a:pt x="57174" y="-1335"/>
                    <a:pt x="63057" y="-14"/>
                    <a:pt x="65871" y="4429"/>
                  </a:cubicBezTo>
                  <a:cubicBezTo>
                    <a:pt x="68685" y="8872"/>
                    <a:pt x="67364" y="14755"/>
                    <a:pt x="62921" y="17569"/>
                  </a:cubicBezTo>
                  <a:cubicBezTo>
                    <a:pt x="62910" y="17576"/>
                    <a:pt x="62899" y="17583"/>
                    <a:pt x="62889" y="17589"/>
                  </a:cubicBezTo>
                  <a:cubicBezTo>
                    <a:pt x="42944" y="30121"/>
                    <a:pt x="27371" y="48525"/>
                    <a:pt x="18315" y="70270"/>
                  </a:cubicBezTo>
                  <a:cubicBezTo>
                    <a:pt x="16834" y="73817"/>
                    <a:pt x="13368" y="76128"/>
                    <a:pt x="9524" y="7613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73" name="Google Shape;13273;p219"/>
            <p:cNvSpPr/>
            <p:nvPr/>
          </p:nvSpPr>
          <p:spPr>
            <a:xfrm>
              <a:off x="4949825" y="-379719"/>
              <a:ext cx="57150" cy="57150"/>
            </a:xfrm>
            <a:custGeom>
              <a:rect b="b" l="l" r="r" t="t"/>
              <a:pathLst>
                <a:path extrusionOk="0" h="57150" w="57150">
                  <a:moveTo>
                    <a:pt x="28575" y="57150"/>
                  </a:moveTo>
                  <a:cubicBezTo>
                    <a:pt x="12793" y="57150"/>
                    <a:pt x="0" y="44357"/>
                    <a:pt x="0" y="28575"/>
                  </a:cubicBezTo>
                  <a:cubicBezTo>
                    <a:pt x="0" y="12793"/>
                    <a:pt x="12793" y="0"/>
                    <a:pt x="28575" y="0"/>
                  </a:cubicBezTo>
                  <a:cubicBezTo>
                    <a:pt x="44357" y="0"/>
                    <a:pt x="57150" y="12793"/>
                    <a:pt x="57150" y="28575"/>
                  </a:cubicBezTo>
                  <a:cubicBezTo>
                    <a:pt x="57133" y="44349"/>
                    <a:pt x="44349" y="57133"/>
                    <a:pt x="28575" y="57150"/>
                  </a:cubicBezTo>
                  <a:close/>
                  <a:moveTo>
                    <a:pt x="28575" y="19050"/>
                  </a:moveTo>
                  <a:cubicBezTo>
                    <a:pt x="23314" y="19050"/>
                    <a:pt x="19050" y="23314"/>
                    <a:pt x="19050" y="28575"/>
                  </a:cubicBezTo>
                  <a:cubicBezTo>
                    <a:pt x="19050" y="33836"/>
                    <a:pt x="23314" y="38100"/>
                    <a:pt x="28575" y="38100"/>
                  </a:cubicBezTo>
                  <a:cubicBezTo>
                    <a:pt x="33836" y="38100"/>
                    <a:pt x="38100" y="33836"/>
                    <a:pt x="38100" y="28575"/>
                  </a:cubicBezTo>
                  <a:cubicBezTo>
                    <a:pt x="38095" y="23317"/>
                    <a:pt x="33833" y="19055"/>
                    <a:pt x="2857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74" name="Google Shape;13274;p219"/>
            <p:cNvSpPr/>
            <p:nvPr/>
          </p:nvSpPr>
          <p:spPr>
            <a:xfrm>
              <a:off x="4940303" y="-589269"/>
              <a:ext cx="76192" cy="190500"/>
            </a:xfrm>
            <a:custGeom>
              <a:rect b="b" l="l" r="r" t="t"/>
              <a:pathLst>
                <a:path extrusionOk="0" h="190500" w="76192">
                  <a:moveTo>
                    <a:pt x="57146" y="190500"/>
                  </a:moveTo>
                  <a:lnTo>
                    <a:pt x="19046" y="190500"/>
                  </a:lnTo>
                  <a:cubicBezTo>
                    <a:pt x="13993" y="190499"/>
                    <a:pt x="9820" y="186551"/>
                    <a:pt x="9540" y="181505"/>
                  </a:cubicBezTo>
                  <a:lnTo>
                    <a:pt x="15" y="10055"/>
                  </a:lnTo>
                  <a:cubicBezTo>
                    <a:pt x="-280" y="4806"/>
                    <a:pt x="3736" y="310"/>
                    <a:pt x="8986" y="15"/>
                  </a:cubicBezTo>
                  <a:cubicBezTo>
                    <a:pt x="9164" y="5"/>
                    <a:pt x="9343" y="0"/>
                    <a:pt x="9521" y="0"/>
                  </a:cubicBezTo>
                  <a:lnTo>
                    <a:pt x="66671" y="0"/>
                  </a:lnTo>
                  <a:cubicBezTo>
                    <a:pt x="71929" y="0"/>
                    <a:pt x="76192" y="4262"/>
                    <a:pt x="76192" y="9519"/>
                  </a:cubicBezTo>
                  <a:cubicBezTo>
                    <a:pt x="76192" y="9698"/>
                    <a:pt x="76187" y="9877"/>
                    <a:pt x="76177" y="10055"/>
                  </a:cubicBezTo>
                  <a:lnTo>
                    <a:pt x="66652" y="181505"/>
                  </a:lnTo>
                  <a:cubicBezTo>
                    <a:pt x="66372" y="186551"/>
                    <a:pt x="62200" y="190499"/>
                    <a:pt x="57146" y="190500"/>
                  </a:cubicBezTo>
                  <a:close/>
                  <a:moveTo>
                    <a:pt x="28060" y="171450"/>
                  </a:moveTo>
                  <a:lnTo>
                    <a:pt x="48133" y="171450"/>
                  </a:lnTo>
                  <a:lnTo>
                    <a:pt x="56607" y="19050"/>
                  </a:lnTo>
                  <a:lnTo>
                    <a:pt x="19586" y="1905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275" name="Google Shape;13275;p219"/>
            <p:cNvSpPr/>
            <p:nvPr/>
          </p:nvSpPr>
          <p:spPr>
            <a:xfrm>
              <a:off x="4616449" y="-741669"/>
              <a:ext cx="47625" cy="47625"/>
            </a:xfrm>
            <a:custGeom>
              <a:rect b="b" l="l" r="r" t="t"/>
              <a:pathLst>
                <a:path extrusionOk="0" h="47625" w="47625">
                  <a:moveTo>
                    <a:pt x="9525" y="47625"/>
                  </a:moveTo>
                  <a:cubicBezTo>
                    <a:pt x="4266" y="47626"/>
                    <a:pt x="1" y="43364"/>
                    <a:pt x="0" y="38105"/>
                  </a:cubicBezTo>
                  <a:cubicBezTo>
                    <a:pt x="0" y="38103"/>
                    <a:pt x="0" y="38102"/>
                    <a:pt x="0" y="38100"/>
                  </a:cubicBezTo>
                  <a:lnTo>
                    <a:pt x="0" y="9525"/>
                  </a:lnTo>
                  <a:cubicBezTo>
                    <a:pt x="-1" y="4266"/>
                    <a:pt x="4261" y="1"/>
                    <a:pt x="9520" y="0"/>
                  </a:cubicBezTo>
                  <a:cubicBezTo>
                    <a:pt x="9522" y="0"/>
                    <a:pt x="9523" y="0"/>
                    <a:pt x="9525" y="0"/>
                  </a:cubicBezTo>
                  <a:lnTo>
                    <a:pt x="38100" y="0"/>
                  </a:lnTo>
                  <a:cubicBezTo>
                    <a:pt x="43361" y="0"/>
                    <a:pt x="47625" y="4264"/>
                    <a:pt x="47625" y="9525"/>
                  </a:cubicBezTo>
                  <a:cubicBezTo>
                    <a:pt x="47625" y="14786"/>
                    <a:pt x="43361" y="19050"/>
                    <a:pt x="38100" y="19050"/>
                  </a:cubicBezTo>
                  <a:lnTo>
                    <a:pt x="19050" y="19050"/>
                  </a:lnTo>
                  <a:lnTo>
                    <a:pt x="19050" y="38100"/>
                  </a:lnTo>
                  <a:cubicBezTo>
                    <a:pt x="19051" y="43359"/>
                    <a:pt x="14789" y="47624"/>
                    <a:pt x="9530" y="47625"/>
                  </a:cubicBezTo>
                  <a:cubicBezTo>
                    <a:pt x="9528" y="47625"/>
                    <a:pt x="9527" y="47625"/>
                    <a:pt x="9525" y="476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cxnSp>
        <p:nvCxnSpPr>
          <p:cNvPr id="13276" name="Google Shape;13276;p219"/>
          <p:cNvCxnSpPr/>
          <p:nvPr/>
        </p:nvCxnSpPr>
        <p:spPr>
          <a:xfrm>
            <a:off x="1250462" y="2942207"/>
            <a:ext cx="0" cy="609186"/>
          </a:xfrm>
          <a:prstGeom prst="straightConnector1">
            <a:avLst/>
          </a:prstGeom>
          <a:noFill/>
          <a:ln cap="flat" cmpd="sng" w="12700">
            <a:solidFill>
              <a:schemeClr val="lt1"/>
            </a:solidFill>
            <a:prstDash val="solid"/>
            <a:miter lim="800000"/>
            <a:headEnd len="sm" w="sm" type="none"/>
            <a:tailEnd len="sm" w="sm" type="none"/>
          </a:ln>
        </p:spPr>
      </p:cxnSp>
      <p:cxnSp>
        <p:nvCxnSpPr>
          <p:cNvPr id="13277" name="Google Shape;13277;p219"/>
          <p:cNvCxnSpPr/>
          <p:nvPr/>
        </p:nvCxnSpPr>
        <p:spPr>
          <a:xfrm>
            <a:off x="1250462" y="3903463"/>
            <a:ext cx="0" cy="1380615"/>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230"/>
                                        </p:tgtEl>
                                        <p:attrNameLst>
                                          <p:attrName>style.visibility</p:attrName>
                                        </p:attrNameLst>
                                      </p:cBhvr>
                                      <p:to>
                                        <p:strVal val="visible"/>
                                      </p:to>
                                    </p:set>
                                    <p:animEffect filter="fade" transition="in">
                                      <p:cBhvr>
                                        <p:cTn dur="500"/>
                                        <p:tgtEl>
                                          <p:spTgt spid="13230"/>
                                        </p:tgtEl>
                                      </p:cBhvr>
                                    </p:animEffect>
                                  </p:childTnLst>
                                </p:cTn>
                              </p:par>
                              <p:par>
                                <p:cTn fill="hold" nodeType="withEffect" presetClass="entr" presetID="2" presetSubtype="8">
                                  <p:stCondLst>
                                    <p:cond delay="0"/>
                                  </p:stCondLst>
                                  <p:childTnLst>
                                    <p:set>
                                      <p:cBhvr>
                                        <p:cTn dur="1" fill="hold">
                                          <p:stCondLst>
                                            <p:cond delay="0"/>
                                          </p:stCondLst>
                                        </p:cTn>
                                        <p:tgtEl>
                                          <p:spTgt spid="13234"/>
                                        </p:tgtEl>
                                        <p:attrNameLst>
                                          <p:attrName>style.visibility</p:attrName>
                                        </p:attrNameLst>
                                      </p:cBhvr>
                                      <p:to>
                                        <p:strVal val="visible"/>
                                      </p:to>
                                    </p:set>
                                    <p:anim calcmode="lin" valueType="num">
                                      <p:cBhvr additive="base">
                                        <p:cTn dur="500"/>
                                        <p:tgtEl>
                                          <p:spTgt spid="1323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3236"/>
                                        </p:tgtEl>
                                        <p:attrNameLst>
                                          <p:attrName>style.visibility</p:attrName>
                                        </p:attrNameLst>
                                      </p:cBhvr>
                                      <p:to>
                                        <p:strVal val="visible"/>
                                      </p:to>
                                    </p:set>
                                    <p:animEffect filter="fade" transition="in">
                                      <p:cBhvr>
                                        <p:cTn dur="500"/>
                                        <p:tgtEl>
                                          <p:spTgt spid="13236"/>
                                        </p:tgtEl>
                                      </p:cBhvr>
                                    </p:animEffect>
                                  </p:childTnLst>
                                </p:cTn>
                              </p:par>
                              <p:par>
                                <p:cTn fill="hold" nodeType="withEffect" presetClass="entr" presetID="10" presetSubtype="0">
                                  <p:stCondLst>
                                    <p:cond delay="0"/>
                                  </p:stCondLst>
                                  <p:childTnLst>
                                    <p:set>
                                      <p:cBhvr>
                                        <p:cTn dur="1" fill="hold">
                                          <p:stCondLst>
                                            <p:cond delay="0"/>
                                          </p:stCondLst>
                                        </p:cTn>
                                        <p:tgtEl>
                                          <p:spTgt spid="13237"/>
                                        </p:tgtEl>
                                        <p:attrNameLst>
                                          <p:attrName>style.visibility</p:attrName>
                                        </p:attrNameLst>
                                      </p:cBhvr>
                                      <p:to>
                                        <p:strVal val="visible"/>
                                      </p:to>
                                    </p:set>
                                    <p:animEffect filter="fade" transition="in">
                                      <p:cBhvr>
                                        <p:cTn dur="500"/>
                                        <p:tgtEl>
                                          <p:spTgt spid="13237"/>
                                        </p:tgtEl>
                                      </p:cBhvr>
                                    </p:animEffect>
                                  </p:childTnLst>
                                </p:cTn>
                              </p:par>
                              <p:par>
                                <p:cTn fill="hold" nodeType="withEffect" presetClass="entr" presetID="10" presetSubtype="0">
                                  <p:stCondLst>
                                    <p:cond delay="0"/>
                                  </p:stCondLst>
                                  <p:childTnLst>
                                    <p:set>
                                      <p:cBhvr>
                                        <p:cTn dur="1" fill="hold">
                                          <p:stCondLst>
                                            <p:cond delay="0"/>
                                          </p:stCondLst>
                                        </p:cTn>
                                        <p:tgtEl>
                                          <p:spTgt spid="13276"/>
                                        </p:tgtEl>
                                        <p:attrNameLst>
                                          <p:attrName>style.visibility</p:attrName>
                                        </p:attrNameLst>
                                      </p:cBhvr>
                                      <p:to>
                                        <p:strVal val="visible"/>
                                      </p:to>
                                    </p:set>
                                    <p:animEffect filter="fade" transition="in">
                                      <p:cBhvr>
                                        <p:cTn dur="500"/>
                                        <p:tgtEl>
                                          <p:spTgt spid="13276"/>
                                        </p:tgtEl>
                                      </p:cBhvr>
                                    </p:animEffect>
                                  </p:childTnLst>
                                </p:cTn>
                              </p:par>
                              <p:par>
                                <p:cTn fill="hold" nodeType="withEffect" presetClass="entr" presetID="10" presetSubtype="0">
                                  <p:stCondLst>
                                    <p:cond delay="0"/>
                                  </p:stCondLst>
                                  <p:childTnLst>
                                    <p:set>
                                      <p:cBhvr>
                                        <p:cTn dur="1" fill="hold">
                                          <p:stCondLst>
                                            <p:cond delay="0"/>
                                          </p:stCondLst>
                                        </p:cTn>
                                        <p:tgtEl>
                                          <p:spTgt spid="13277"/>
                                        </p:tgtEl>
                                        <p:attrNameLst>
                                          <p:attrName>style.visibility</p:attrName>
                                        </p:attrNameLst>
                                      </p:cBhvr>
                                      <p:to>
                                        <p:strVal val="visible"/>
                                      </p:to>
                                    </p:set>
                                    <p:animEffect filter="fade" transition="in">
                                      <p:cBhvr>
                                        <p:cTn dur="500"/>
                                        <p:tgtEl>
                                          <p:spTgt spid="13277"/>
                                        </p:tgtEl>
                                      </p:cBhvr>
                                    </p:animEffect>
                                  </p:childTnLst>
                                </p:cTn>
                              </p:par>
                              <p:par>
                                <p:cTn fill="hold" nodeType="withEffect" presetClass="entr" presetID="23" presetSubtype="16">
                                  <p:stCondLst>
                                    <p:cond delay="0"/>
                                  </p:stCondLst>
                                  <p:childTnLst>
                                    <p:set>
                                      <p:cBhvr>
                                        <p:cTn dur="1" fill="hold">
                                          <p:stCondLst>
                                            <p:cond delay="0"/>
                                          </p:stCondLst>
                                        </p:cTn>
                                        <p:tgtEl>
                                          <p:spTgt spid="13235"/>
                                        </p:tgtEl>
                                        <p:attrNameLst>
                                          <p:attrName>style.visibility</p:attrName>
                                        </p:attrNameLst>
                                      </p:cBhvr>
                                      <p:to>
                                        <p:strVal val="visible"/>
                                      </p:to>
                                    </p:set>
                                    <p:anim calcmode="lin" valueType="num">
                                      <p:cBhvr additive="base">
                                        <p:cTn dur="500"/>
                                        <p:tgtEl>
                                          <p:spTgt spid="13235"/>
                                        </p:tgtEl>
                                        <p:attrNameLst>
                                          <p:attrName>ppt_w</p:attrName>
                                        </p:attrNameLst>
                                      </p:cBhvr>
                                      <p:tavLst>
                                        <p:tav fmla="" tm="0">
                                          <p:val>
                                            <p:strVal val="0"/>
                                          </p:val>
                                        </p:tav>
                                        <p:tav fmla="" tm="100000">
                                          <p:val>
                                            <p:strVal val="#ppt_w"/>
                                          </p:val>
                                        </p:tav>
                                      </p:tavLst>
                                    </p:anim>
                                    <p:anim calcmode="lin" valueType="num">
                                      <p:cBhvr additive="base">
                                        <p:cTn dur="500"/>
                                        <p:tgtEl>
                                          <p:spTgt spid="1323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38"/>
                                        </p:tgtEl>
                                        <p:attrNameLst>
                                          <p:attrName>style.visibility</p:attrName>
                                        </p:attrNameLst>
                                      </p:cBhvr>
                                      <p:to>
                                        <p:strVal val="visible"/>
                                      </p:to>
                                    </p:set>
                                    <p:anim calcmode="lin" valueType="num">
                                      <p:cBhvr additive="base">
                                        <p:cTn dur="500"/>
                                        <p:tgtEl>
                                          <p:spTgt spid="13238"/>
                                        </p:tgtEl>
                                        <p:attrNameLst>
                                          <p:attrName>ppt_w</p:attrName>
                                        </p:attrNameLst>
                                      </p:cBhvr>
                                      <p:tavLst>
                                        <p:tav fmla="" tm="0">
                                          <p:val>
                                            <p:strVal val="0"/>
                                          </p:val>
                                        </p:tav>
                                        <p:tav fmla="" tm="100000">
                                          <p:val>
                                            <p:strVal val="#ppt_w"/>
                                          </p:val>
                                        </p:tav>
                                      </p:tavLst>
                                    </p:anim>
                                    <p:anim calcmode="lin" valueType="num">
                                      <p:cBhvr additive="base">
                                        <p:cTn dur="500"/>
                                        <p:tgtEl>
                                          <p:spTgt spid="1323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39"/>
                                        </p:tgtEl>
                                        <p:attrNameLst>
                                          <p:attrName>style.visibility</p:attrName>
                                        </p:attrNameLst>
                                      </p:cBhvr>
                                      <p:to>
                                        <p:strVal val="visible"/>
                                      </p:to>
                                    </p:set>
                                    <p:anim calcmode="lin" valueType="num">
                                      <p:cBhvr additive="base">
                                        <p:cTn dur="500"/>
                                        <p:tgtEl>
                                          <p:spTgt spid="13239"/>
                                        </p:tgtEl>
                                        <p:attrNameLst>
                                          <p:attrName>ppt_w</p:attrName>
                                        </p:attrNameLst>
                                      </p:cBhvr>
                                      <p:tavLst>
                                        <p:tav fmla="" tm="0">
                                          <p:val>
                                            <p:strVal val="0"/>
                                          </p:val>
                                        </p:tav>
                                        <p:tav fmla="" tm="100000">
                                          <p:val>
                                            <p:strVal val="#ppt_w"/>
                                          </p:val>
                                        </p:tav>
                                      </p:tavLst>
                                    </p:anim>
                                    <p:anim calcmode="lin" valueType="num">
                                      <p:cBhvr additive="base">
                                        <p:cTn dur="500"/>
                                        <p:tgtEl>
                                          <p:spTgt spid="1323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49"/>
                                        </p:tgtEl>
                                        <p:attrNameLst>
                                          <p:attrName>style.visibility</p:attrName>
                                        </p:attrNameLst>
                                      </p:cBhvr>
                                      <p:to>
                                        <p:strVal val="visible"/>
                                      </p:to>
                                    </p:set>
                                    <p:anim calcmode="lin" valueType="num">
                                      <p:cBhvr additive="base">
                                        <p:cTn dur="500"/>
                                        <p:tgtEl>
                                          <p:spTgt spid="13249"/>
                                        </p:tgtEl>
                                        <p:attrNameLst>
                                          <p:attrName>ppt_w</p:attrName>
                                        </p:attrNameLst>
                                      </p:cBhvr>
                                      <p:tavLst>
                                        <p:tav fmla="" tm="0">
                                          <p:val>
                                            <p:strVal val="0"/>
                                          </p:val>
                                        </p:tav>
                                        <p:tav fmla="" tm="100000">
                                          <p:val>
                                            <p:strVal val="#ppt_w"/>
                                          </p:val>
                                        </p:tav>
                                      </p:tavLst>
                                    </p:anim>
                                    <p:anim calcmode="lin" valueType="num">
                                      <p:cBhvr additive="base">
                                        <p:cTn dur="500"/>
                                        <p:tgtEl>
                                          <p:spTgt spid="13249"/>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13253"/>
                                        </p:tgtEl>
                                        <p:attrNameLst>
                                          <p:attrName>style.visibility</p:attrName>
                                        </p:attrNameLst>
                                      </p:cBhvr>
                                      <p:to>
                                        <p:strVal val="visible"/>
                                      </p:to>
                                    </p:set>
                                    <p:anim calcmode="lin" valueType="num">
                                      <p:cBhvr additive="base">
                                        <p:cTn dur="500"/>
                                        <p:tgtEl>
                                          <p:spTgt spid="13253"/>
                                        </p:tgtEl>
                                        <p:attrNameLst>
                                          <p:attrName>ppt_w</p:attrName>
                                        </p:attrNameLst>
                                      </p:cBhvr>
                                      <p:tavLst>
                                        <p:tav fmla="" tm="0">
                                          <p:val>
                                            <p:strVal val="0"/>
                                          </p:val>
                                        </p:tav>
                                        <p:tav fmla="" tm="100000">
                                          <p:val>
                                            <p:strVal val="#ppt_w"/>
                                          </p:val>
                                        </p:tav>
                                      </p:tavLst>
                                    </p:anim>
                                    <p:anim calcmode="lin" valueType="num">
                                      <p:cBhvr additive="base">
                                        <p:cTn dur="500"/>
                                        <p:tgtEl>
                                          <p:spTgt spid="1325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54"/>
                                        </p:tgtEl>
                                        <p:attrNameLst>
                                          <p:attrName>style.visibility</p:attrName>
                                        </p:attrNameLst>
                                      </p:cBhvr>
                                      <p:to>
                                        <p:strVal val="visible"/>
                                      </p:to>
                                    </p:set>
                                    <p:anim calcmode="lin" valueType="num">
                                      <p:cBhvr additive="base">
                                        <p:cTn dur="500"/>
                                        <p:tgtEl>
                                          <p:spTgt spid="13254"/>
                                        </p:tgtEl>
                                        <p:attrNameLst>
                                          <p:attrName>ppt_w</p:attrName>
                                        </p:attrNameLst>
                                      </p:cBhvr>
                                      <p:tavLst>
                                        <p:tav fmla="" tm="0">
                                          <p:val>
                                            <p:strVal val="0"/>
                                          </p:val>
                                        </p:tav>
                                        <p:tav fmla="" tm="100000">
                                          <p:val>
                                            <p:strVal val="#ppt_w"/>
                                          </p:val>
                                        </p:tav>
                                      </p:tavLst>
                                    </p:anim>
                                    <p:anim calcmode="lin" valueType="num">
                                      <p:cBhvr additive="base">
                                        <p:cTn dur="500"/>
                                        <p:tgtEl>
                                          <p:spTgt spid="1325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55"/>
                                        </p:tgtEl>
                                        <p:attrNameLst>
                                          <p:attrName>style.visibility</p:attrName>
                                        </p:attrNameLst>
                                      </p:cBhvr>
                                      <p:to>
                                        <p:strVal val="visible"/>
                                      </p:to>
                                    </p:set>
                                    <p:anim calcmode="lin" valueType="num">
                                      <p:cBhvr additive="base">
                                        <p:cTn dur="500"/>
                                        <p:tgtEl>
                                          <p:spTgt spid="13255"/>
                                        </p:tgtEl>
                                        <p:attrNameLst>
                                          <p:attrName>ppt_w</p:attrName>
                                        </p:attrNameLst>
                                      </p:cBhvr>
                                      <p:tavLst>
                                        <p:tav fmla="" tm="0">
                                          <p:val>
                                            <p:strVal val="0"/>
                                          </p:val>
                                        </p:tav>
                                        <p:tav fmla="" tm="100000">
                                          <p:val>
                                            <p:strVal val="#ppt_w"/>
                                          </p:val>
                                        </p:tav>
                                      </p:tavLst>
                                    </p:anim>
                                    <p:anim calcmode="lin" valueType="num">
                                      <p:cBhvr additive="base">
                                        <p:cTn dur="500"/>
                                        <p:tgtEl>
                                          <p:spTgt spid="1325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56"/>
                                        </p:tgtEl>
                                        <p:attrNameLst>
                                          <p:attrName>style.visibility</p:attrName>
                                        </p:attrNameLst>
                                      </p:cBhvr>
                                      <p:to>
                                        <p:strVal val="visible"/>
                                      </p:to>
                                    </p:set>
                                    <p:anim calcmode="lin" valueType="num">
                                      <p:cBhvr additive="base">
                                        <p:cTn dur="500"/>
                                        <p:tgtEl>
                                          <p:spTgt spid="13256"/>
                                        </p:tgtEl>
                                        <p:attrNameLst>
                                          <p:attrName>ppt_w</p:attrName>
                                        </p:attrNameLst>
                                      </p:cBhvr>
                                      <p:tavLst>
                                        <p:tav fmla="" tm="0">
                                          <p:val>
                                            <p:strVal val="0"/>
                                          </p:val>
                                        </p:tav>
                                        <p:tav fmla="" tm="100000">
                                          <p:val>
                                            <p:strVal val="#ppt_w"/>
                                          </p:val>
                                        </p:tav>
                                      </p:tavLst>
                                    </p:anim>
                                    <p:anim calcmode="lin" valueType="num">
                                      <p:cBhvr additive="base">
                                        <p:cTn dur="500"/>
                                        <p:tgtEl>
                                          <p:spTgt spid="1325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57"/>
                                        </p:tgtEl>
                                        <p:attrNameLst>
                                          <p:attrName>style.visibility</p:attrName>
                                        </p:attrNameLst>
                                      </p:cBhvr>
                                      <p:to>
                                        <p:strVal val="visible"/>
                                      </p:to>
                                    </p:set>
                                    <p:anim calcmode="lin" valueType="num">
                                      <p:cBhvr additive="base">
                                        <p:cTn dur="500"/>
                                        <p:tgtEl>
                                          <p:spTgt spid="13257"/>
                                        </p:tgtEl>
                                        <p:attrNameLst>
                                          <p:attrName>ppt_w</p:attrName>
                                        </p:attrNameLst>
                                      </p:cBhvr>
                                      <p:tavLst>
                                        <p:tav fmla="" tm="0">
                                          <p:val>
                                            <p:strVal val="0"/>
                                          </p:val>
                                        </p:tav>
                                        <p:tav fmla="" tm="100000">
                                          <p:val>
                                            <p:strVal val="#ppt_w"/>
                                          </p:val>
                                        </p:tav>
                                      </p:tavLst>
                                    </p:anim>
                                    <p:anim calcmode="lin" valueType="num">
                                      <p:cBhvr additive="base">
                                        <p:cTn dur="500"/>
                                        <p:tgtEl>
                                          <p:spTgt spid="1325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263"/>
                                        </p:tgtEl>
                                        <p:attrNameLst>
                                          <p:attrName>style.visibility</p:attrName>
                                        </p:attrNameLst>
                                      </p:cBhvr>
                                      <p:to>
                                        <p:strVal val="visible"/>
                                      </p:to>
                                    </p:set>
                                    <p:anim calcmode="lin" valueType="num">
                                      <p:cBhvr additive="base">
                                        <p:cTn dur="500"/>
                                        <p:tgtEl>
                                          <p:spTgt spid="13263"/>
                                        </p:tgtEl>
                                        <p:attrNameLst>
                                          <p:attrName>ppt_w</p:attrName>
                                        </p:attrNameLst>
                                      </p:cBhvr>
                                      <p:tavLst>
                                        <p:tav fmla="" tm="0">
                                          <p:val>
                                            <p:strVal val="0"/>
                                          </p:val>
                                        </p:tav>
                                        <p:tav fmla="" tm="100000">
                                          <p:val>
                                            <p:strVal val="#ppt_w"/>
                                          </p:val>
                                        </p:tav>
                                      </p:tavLst>
                                    </p:anim>
                                    <p:anim calcmode="lin" valueType="num">
                                      <p:cBhvr additive="base">
                                        <p:cTn dur="500"/>
                                        <p:tgtEl>
                                          <p:spTgt spid="13263"/>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250"/>
                                  </p:stCondLst>
                                  <p:childTnLst>
                                    <p:set>
                                      <p:cBhvr>
                                        <p:cTn dur="1" fill="hold">
                                          <p:stCondLst>
                                            <p:cond delay="0"/>
                                          </p:stCondLst>
                                        </p:cTn>
                                        <p:tgtEl>
                                          <p:spTgt spid="13250"/>
                                        </p:tgtEl>
                                        <p:attrNameLst>
                                          <p:attrName>style.visibility</p:attrName>
                                        </p:attrNameLst>
                                      </p:cBhvr>
                                      <p:to>
                                        <p:strVal val="visible"/>
                                      </p:to>
                                    </p:set>
                                    <p:animEffect filter="fade" transition="in">
                                      <p:cBhvr>
                                        <p:cTn dur="500"/>
                                        <p:tgtEl>
                                          <p:spTgt spid="13250"/>
                                        </p:tgtEl>
                                      </p:cBhvr>
                                    </p:animEffect>
                                  </p:childTnLst>
                                </p:cTn>
                              </p:par>
                              <p:par>
                                <p:cTn fill="hold" nodeType="withEffect" presetClass="entr" presetID="10" presetSubtype="0">
                                  <p:stCondLst>
                                    <p:cond delay="250"/>
                                  </p:stCondLst>
                                  <p:childTnLst>
                                    <p:set>
                                      <p:cBhvr>
                                        <p:cTn dur="1" fill="hold">
                                          <p:stCondLst>
                                            <p:cond delay="0"/>
                                          </p:stCondLst>
                                        </p:cTn>
                                        <p:tgtEl>
                                          <p:spTgt spid="13251"/>
                                        </p:tgtEl>
                                        <p:attrNameLst>
                                          <p:attrName>style.visibility</p:attrName>
                                        </p:attrNameLst>
                                      </p:cBhvr>
                                      <p:to>
                                        <p:strVal val="visible"/>
                                      </p:to>
                                    </p:set>
                                    <p:animEffect filter="fade" transition="in">
                                      <p:cBhvr>
                                        <p:cTn dur="500"/>
                                        <p:tgtEl>
                                          <p:spTgt spid="13251"/>
                                        </p:tgtEl>
                                      </p:cBhvr>
                                    </p:animEffect>
                                  </p:childTnLst>
                                </p:cTn>
                              </p:par>
                              <p:par>
                                <p:cTn fill="hold" nodeType="withEffect" presetClass="entr" presetID="10" presetSubtype="0">
                                  <p:stCondLst>
                                    <p:cond delay="250"/>
                                  </p:stCondLst>
                                  <p:childTnLst>
                                    <p:set>
                                      <p:cBhvr>
                                        <p:cTn dur="1" fill="hold">
                                          <p:stCondLst>
                                            <p:cond delay="0"/>
                                          </p:stCondLst>
                                        </p:cTn>
                                        <p:tgtEl>
                                          <p:spTgt spid="13252"/>
                                        </p:tgtEl>
                                        <p:attrNameLst>
                                          <p:attrName>style.visibility</p:attrName>
                                        </p:attrNameLst>
                                      </p:cBhvr>
                                      <p:to>
                                        <p:strVal val="visible"/>
                                      </p:to>
                                    </p:set>
                                    <p:animEffect filter="fade" transition="in">
                                      <p:cBhvr>
                                        <p:cTn dur="500"/>
                                        <p:tgtEl>
                                          <p:spTgt spid="132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7" name="Shape 1107"/>
        <p:cNvGrpSpPr/>
        <p:nvPr/>
      </p:nvGrpSpPr>
      <p:grpSpPr>
        <a:xfrm>
          <a:off x="0" y="0"/>
          <a:ext cx="0" cy="0"/>
          <a:chOff x="0" y="0"/>
          <a:chExt cx="0" cy="0"/>
        </a:xfrm>
      </p:grpSpPr>
      <p:sp>
        <p:nvSpPr>
          <p:cNvPr id="1108" name="Google Shape;1108;p22"/>
          <p:cNvSpPr txBox="1"/>
          <p:nvPr/>
        </p:nvSpPr>
        <p:spPr>
          <a:xfrm>
            <a:off x="296270" y="385036"/>
            <a:ext cx="11599462"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A inibição do complemento terminal leva a um aumento da opsonização de C3 nas hemácias com HPN</a:t>
            </a:r>
            <a:endParaRPr b="1" baseline="30000" i="0" sz="3600" u="none" cap="none" strike="noStrike">
              <a:solidFill>
                <a:srgbClr val="830051"/>
              </a:solidFill>
              <a:latin typeface="Lustria"/>
              <a:ea typeface="Lustria"/>
              <a:cs typeface="Lustria"/>
              <a:sym typeface="Lustria"/>
            </a:endParaRPr>
          </a:p>
        </p:txBody>
      </p:sp>
      <p:sp>
        <p:nvSpPr>
          <p:cNvPr id="1109" name="Google Shape;1109;p22"/>
          <p:cNvSpPr txBox="1"/>
          <p:nvPr/>
        </p:nvSpPr>
        <p:spPr>
          <a:xfrm>
            <a:off x="296269" y="1211227"/>
            <a:ext cx="4409092"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podendo resultar em HEV</a:t>
            </a:r>
            <a:r>
              <a:rPr b="0" baseline="30000" i="0" lang="pt-BR" sz="2800" u="none" cap="none" strike="noStrike">
                <a:solidFill>
                  <a:srgbClr val="003865"/>
                </a:solidFill>
                <a:latin typeface="Calibri"/>
                <a:ea typeface="Calibri"/>
                <a:cs typeface="Calibri"/>
                <a:sym typeface="Calibri"/>
              </a:rPr>
              <a:t>1-5</a:t>
            </a:r>
            <a:endParaRPr b="0" baseline="30000" i="0" sz="2800" u="none" cap="none" strike="noStrike">
              <a:solidFill>
                <a:srgbClr val="003865"/>
              </a:solidFill>
              <a:latin typeface="Calibri"/>
              <a:ea typeface="Calibri"/>
              <a:cs typeface="Calibri"/>
              <a:sym typeface="Calibri"/>
            </a:endParaRPr>
          </a:p>
        </p:txBody>
      </p:sp>
      <p:sp>
        <p:nvSpPr>
          <p:cNvPr id="1110" name="Google Shape;1110;p2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C3 = componente 3 do complemento; C5 = componente 5 do complemento; CD = cluster de diferenciação; HEV= hemólise extravascular; FB = fator B do complemento; FD = fator D do complemento; MAC = complexo de ataque à membrana; HPN = hemoglobinúria paroxística noturna.</a:t>
            </a:r>
            <a:endParaRPr/>
          </a:p>
          <a:p>
            <a:pPr indent="0" lvl="0" marL="0" rtl="0" algn="l">
              <a:lnSpc>
                <a:spcPct val="90000"/>
              </a:lnSpc>
              <a:spcBef>
                <a:spcPts val="300"/>
              </a:spcBef>
              <a:spcAft>
                <a:spcPts val="0"/>
              </a:spcAft>
              <a:buClr>
                <a:schemeClr val="dk1"/>
              </a:buClr>
              <a:buSzPts val="800"/>
              <a:buNone/>
            </a:pPr>
            <a:r>
              <a:rPr lang="pt-BR"/>
              <a:t>1. Hill A, et al. Nat Rev Dis Primers. 2017;3:17028. 2. Ricklin D, et al. [published online December 9, 2019]. Nat Rev Drug Discov. doi: 10.1038/s41573-019-0055-y. 3. Walport MJ. N Engl J Med. 2001;344(14):1058-1066. 4. Tortora GJ, et al. Principles of Anatomy &amp; Physiology. 15th ed. John Wiley &amp; Sons, Inc; 2016:668-694. 5. Olutogun T, et al. Blood Transfus. 2015;13(3):363‐369. </a:t>
            </a:r>
            <a:endParaRPr/>
          </a:p>
        </p:txBody>
      </p:sp>
      <p:sp>
        <p:nvSpPr>
          <p:cNvPr id="1111" name="Google Shape;1111;p22"/>
          <p:cNvSpPr/>
          <p:nvPr/>
        </p:nvSpPr>
        <p:spPr>
          <a:xfrm>
            <a:off x="1238599" y="6887283"/>
            <a:ext cx="10746766" cy="903417"/>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grpSp>
        <p:nvGrpSpPr>
          <p:cNvPr id="1112" name="Google Shape;1112;p22"/>
          <p:cNvGrpSpPr/>
          <p:nvPr/>
        </p:nvGrpSpPr>
        <p:grpSpPr>
          <a:xfrm>
            <a:off x="2388278" y="2042840"/>
            <a:ext cx="8159526" cy="3299094"/>
            <a:chOff x="2010158" y="2485975"/>
            <a:chExt cx="8159526" cy="3299094"/>
          </a:xfrm>
        </p:grpSpPr>
        <p:sp>
          <p:nvSpPr>
            <p:cNvPr id="1113" name="Google Shape;1113;p22"/>
            <p:cNvSpPr txBox="1"/>
            <p:nvPr/>
          </p:nvSpPr>
          <p:spPr>
            <a:xfrm>
              <a:off x="8946663" y="3499080"/>
              <a:ext cx="933076"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600"/>
                <a:buFont typeface="Calibri"/>
                <a:buNone/>
              </a:pPr>
              <a:r>
                <a:rPr b="1" i="0" lang="pt-BR" sz="1600" u="none" cap="none" strike="noStrike">
                  <a:solidFill>
                    <a:srgbClr val="003865"/>
                  </a:solidFill>
                  <a:latin typeface="Calibri"/>
                  <a:ea typeface="Calibri"/>
                  <a:cs typeface="Calibri"/>
                  <a:sym typeface="Calibri"/>
                </a:rPr>
                <a:t>Proximal</a:t>
              </a:r>
              <a:endParaRPr/>
            </a:p>
          </p:txBody>
        </p:sp>
        <p:sp>
          <p:nvSpPr>
            <p:cNvPr id="1114" name="Google Shape;1114;p22"/>
            <p:cNvSpPr txBox="1"/>
            <p:nvPr/>
          </p:nvSpPr>
          <p:spPr>
            <a:xfrm>
              <a:off x="8935003" y="4363022"/>
              <a:ext cx="1090116"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600"/>
                <a:buFont typeface="Calibri"/>
                <a:buNone/>
              </a:pPr>
              <a:r>
                <a:rPr b="1" i="0" lang="pt-BR" sz="1600" u="none" cap="none" strike="noStrike">
                  <a:solidFill>
                    <a:srgbClr val="003865"/>
                  </a:solidFill>
                  <a:latin typeface="Calibri"/>
                  <a:ea typeface="Calibri"/>
                  <a:cs typeface="Calibri"/>
                  <a:sym typeface="Calibri"/>
                </a:rPr>
                <a:t>Terminal</a:t>
              </a:r>
              <a:endParaRPr/>
            </a:p>
          </p:txBody>
        </p:sp>
        <p:cxnSp>
          <p:nvCxnSpPr>
            <p:cNvPr id="1115" name="Google Shape;1115;p22"/>
            <p:cNvCxnSpPr/>
            <p:nvPr/>
          </p:nvCxnSpPr>
          <p:spPr>
            <a:xfrm>
              <a:off x="7027802" y="4355374"/>
              <a:ext cx="0" cy="1255056"/>
            </a:xfrm>
            <a:prstGeom prst="straightConnector1">
              <a:avLst/>
            </a:prstGeom>
            <a:noFill/>
            <a:ln cap="flat" cmpd="sng" w="19050">
              <a:solidFill>
                <a:srgbClr val="283C8C"/>
              </a:solidFill>
              <a:prstDash val="solid"/>
              <a:miter lim="800000"/>
              <a:headEnd len="sm" w="sm" type="none"/>
              <a:tailEnd len="sm" w="sm" type="none"/>
            </a:ln>
          </p:spPr>
        </p:cxnSp>
        <p:cxnSp>
          <p:nvCxnSpPr>
            <p:cNvPr id="1116" name="Google Shape;1116;p22"/>
            <p:cNvCxnSpPr/>
            <p:nvPr/>
          </p:nvCxnSpPr>
          <p:spPr>
            <a:xfrm>
              <a:off x="7027800" y="4526526"/>
              <a:ext cx="0" cy="1255056"/>
            </a:xfrm>
            <a:prstGeom prst="straightConnector1">
              <a:avLst/>
            </a:prstGeom>
            <a:noFill/>
            <a:ln cap="flat" cmpd="sng" w="19050">
              <a:solidFill>
                <a:srgbClr val="CE2434"/>
              </a:solidFill>
              <a:prstDash val="solid"/>
              <a:miter lim="800000"/>
              <a:headEnd len="sm" w="sm" type="none"/>
              <a:tailEnd len="sm" w="sm" type="none"/>
            </a:ln>
          </p:spPr>
        </p:cxnSp>
        <p:cxnSp>
          <p:nvCxnSpPr>
            <p:cNvPr id="1117" name="Google Shape;1117;p22"/>
            <p:cNvCxnSpPr/>
            <p:nvPr/>
          </p:nvCxnSpPr>
          <p:spPr>
            <a:xfrm rot="5400000">
              <a:off x="7027800" y="4440629"/>
              <a:ext cx="1" cy="1255056"/>
            </a:xfrm>
            <a:prstGeom prst="straightConnector1">
              <a:avLst/>
            </a:prstGeom>
            <a:noFill/>
            <a:ln cap="flat" cmpd="sng" w="19050">
              <a:solidFill>
                <a:srgbClr val="32A4FE"/>
              </a:solidFill>
              <a:prstDash val="solid"/>
              <a:miter lim="800000"/>
              <a:headEnd len="sm" w="sm" type="none"/>
              <a:tailEnd len="sm" w="sm" type="none"/>
            </a:ln>
          </p:spPr>
        </p:cxnSp>
        <p:cxnSp>
          <p:nvCxnSpPr>
            <p:cNvPr id="1118" name="Google Shape;1118;p22"/>
            <p:cNvCxnSpPr/>
            <p:nvPr/>
          </p:nvCxnSpPr>
          <p:spPr>
            <a:xfrm rot="10800000">
              <a:off x="5849551" y="4838377"/>
              <a:ext cx="0" cy="692006"/>
            </a:xfrm>
            <a:prstGeom prst="straightConnector1">
              <a:avLst/>
            </a:prstGeom>
            <a:noFill/>
            <a:ln cap="flat" cmpd="sng" w="19050">
              <a:solidFill>
                <a:schemeClr val="accent2"/>
              </a:solidFill>
              <a:prstDash val="solid"/>
              <a:miter lim="800000"/>
              <a:headEnd len="sm" w="sm" type="none"/>
              <a:tailEnd len="sm" w="sm" type="none"/>
            </a:ln>
          </p:spPr>
        </p:cxnSp>
        <p:cxnSp>
          <p:nvCxnSpPr>
            <p:cNvPr id="1119" name="Google Shape;1119;p22"/>
            <p:cNvCxnSpPr/>
            <p:nvPr/>
          </p:nvCxnSpPr>
          <p:spPr>
            <a:xfrm rot="10800000">
              <a:off x="5585191" y="4935047"/>
              <a:ext cx="0" cy="595336"/>
            </a:xfrm>
            <a:prstGeom prst="straightConnector1">
              <a:avLst/>
            </a:prstGeom>
            <a:noFill/>
            <a:ln cap="flat" cmpd="sng" w="19050">
              <a:solidFill>
                <a:schemeClr val="accent3"/>
              </a:solidFill>
              <a:prstDash val="solid"/>
              <a:miter lim="800000"/>
              <a:headEnd len="sm" w="sm" type="none"/>
              <a:tailEnd len="sm" w="sm" type="none"/>
            </a:ln>
          </p:spPr>
        </p:cxnSp>
        <p:sp>
          <p:nvSpPr>
            <p:cNvPr id="1120" name="Google Shape;1120;p22"/>
            <p:cNvSpPr/>
            <p:nvPr/>
          </p:nvSpPr>
          <p:spPr>
            <a:xfrm flipH="1">
              <a:off x="5849550" y="2809762"/>
              <a:ext cx="2633472" cy="2274927"/>
            </a:xfrm>
            <a:custGeom>
              <a:rect b="b" l="l" r="r" t="t"/>
              <a:pathLst>
                <a:path extrusionOk="0" h="1536824" w="1498075">
                  <a:moveTo>
                    <a:pt x="137" y="0"/>
                  </a:moveTo>
                  <a:cubicBezTo>
                    <a:pt x="-591" y="50531"/>
                    <a:pt x="1841" y="101063"/>
                    <a:pt x="1113" y="151594"/>
                  </a:cubicBezTo>
                  <a:lnTo>
                    <a:pt x="1498075" y="151594"/>
                  </a:lnTo>
                  <a:lnTo>
                    <a:pt x="1498075" y="1536824"/>
                  </a:lnTo>
                </a:path>
              </a:pathLst>
            </a:custGeom>
            <a:noFill/>
            <a:ln cap="flat" cmpd="sng" w="19050">
              <a:solidFill>
                <a:srgbClr val="CE243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Calibri"/>
                <a:buNone/>
              </a:pPr>
              <a:r>
                <a:t/>
              </a:r>
              <a:endParaRPr b="0" i="0" sz="1200" u="none" cap="none" strike="noStrike">
                <a:solidFill>
                  <a:srgbClr val="FFFFFF"/>
                </a:solidFill>
                <a:latin typeface="Arial"/>
                <a:ea typeface="Arial"/>
                <a:cs typeface="Arial"/>
                <a:sym typeface="Arial"/>
              </a:endParaRPr>
            </a:p>
          </p:txBody>
        </p:sp>
        <p:sp>
          <p:nvSpPr>
            <p:cNvPr id="1121" name="Google Shape;1121;p22"/>
            <p:cNvSpPr/>
            <p:nvPr/>
          </p:nvSpPr>
          <p:spPr>
            <a:xfrm>
              <a:off x="2952950" y="2809761"/>
              <a:ext cx="2633520" cy="2260894"/>
            </a:xfrm>
            <a:custGeom>
              <a:rect b="b" l="l" r="r" t="t"/>
              <a:pathLst>
                <a:path extrusionOk="0" h="1527344" w="1498075">
                  <a:moveTo>
                    <a:pt x="137" y="0"/>
                  </a:moveTo>
                  <a:cubicBezTo>
                    <a:pt x="-591" y="50531"/>
                    <a:pt x="1841" y="101063"/>
                    <a:pt x="1113" y="151594"/>
                  </a:cubicBezTo>
                  <a:lnTo>
                    <a:pt x="1498075" y="151594"/>
                  </a:lnTo>
                  <a:lnTo>
                    <a:pt x="1498075" y="1527344"/>
                  </a:lnTo>
                </a:path>
              </a:pathLst>
            </a:custGeom>
            <a:noFill/>
            <a:ln cap="flat" cmpd="sng" w="19050">
              <a:solidFill>
                <a:srgbClr val="283C8C"/>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Calibri"/>
                <a:buNone/>
              </a:pPr>
              <a:r>
                <a:t/>
              </a:r>
              <a:endParaRPr b="0" i="0" sz="1200" u="none" cap="none" strike="noStrike">
                <a:solidFill>
                  <a:srgbClr val="FFFFFF"/>
                </a:solidFill>
                <a:latin typeface="Arial"/>
                <a:ea typeface="Arial"/>
                <a:cs typeface="Arial"/>
                <a:sym typeface="Arial"/>
              </a:endParaRPr>
            </a:p>
          </p:txBody>
        </p:sp>
        <p:cxnSp>
          <p:nvCxnSpPr>
            <p:cNvPr id="1122" name="Google Shape;1122;p22"/>
            <p:cNvCxnSpPr>
              <a:stCxn id="1123" idx="2"/>
              <a:endCxn id="1124" idx="0"/>
            </p:cNvCxnSpPr>
            <p:nvPr/>
          </p:nvCxnSpPr>
          <p:spPr>
            <a:xfrm>
              <a:off x="5710329" y="2911661"/>
              <a:ext cx="7200" cy="2464500"/>
            </a:xfrm>
            <a:prstGeom prst="straightConnector1">
              <a:avLst/>
            </a:prstGeom>
            <a:noFill/>
            <a:ln cap="flat" cmpd="sng" w="19050">
              <a:solidFill>
                <a:srgbClr val="32A4FE"/>
              </a:solidFill>
              <a:prstDash val="solid"/>
              <a:miter lim="800000"/>
              <a:headEnd len="sm" w="sm" type="none"/>
              <a:tailEnd len="sm" w="sm" type="none"/>
            </a:ln>
          </p:spPr>
        </p:cxnSp>
        <p:sp>
          <p:nvSpPr>
            <p:cNvPr id="1123" name="Google Shape;1123;p22"/>
            <p:cNvSpPr/>
            <p:nvPr/>
          </p:nvSpPr>
          <p:spPr>
            <a:xfrm>
              <a:off x="4594760" y="2500182"/>
              <a:ext cx="2231137" cy="411479"/>
            </a:xfrm>
            <a:prstGeom prst="rect">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da LECTINA</a:t>
              </a:r>
              <a:endParaRPr/>
            </a:p>
          </p:txBody>
        </p:sp>
        <p:sp>
          <p:nvSpPr>
            <p:cNvPr id="1125" name="Google Shape;1125;p22"/>
            <p:cNvSpPr/>
            <p:nvPr/>
          </p:nvSpPr>
          <p:spPr>
            <a:xfrm>
              <a:off x="8370318" y="2910229"/>
              <a:ext cx="1799366" cy="246221"/>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000000"/>
                </a:buClr>
                <a:buSzPts val="1000"/>
                <a:buFont typeface="Calibri"/>
                <a:buNone/>
              </a:pPr>
              <a:r>
                <a:rPr b="0" i="1" lang="pt-BR" sz="1000" u="none" cap="none" strike="noStrike">
                  <a:solidFill>
                    <a:srgbClr val="000000"/>
                  </a:solidFill>
                  <a:latin typeface="Calibri"/>
                  <a:ea typeface="Calibri"/>
                  <a:cs typeface="Calibri"/>
                  <a:sym typeface="Calibri"/>
                </a:rPr>
                <a:t>Sempre ativa em baixo nível</a:t>
              </a:r>
              <a:endParaRPr/>
            </a:p>
          </p:txBody>
        </p:sp>
        <p:sp>
          <p:nvSpPr>
            <p:cNvPr id="1126" name="Google Shape;1126;p22"/>
            <p:cNvSpPr/>
            <p:nvPr/>
          </p:nvSpPr>
          <p:spPr>
            <a:xfrm>
              <a:off x="4601860" y="3559066"/>
              <a:ext cx="2234642" cy="312085"/>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a:t>
              </a:r>
              <a:endParaRPr/>
            </a:p>
          </p:txBody>
        </p:sp>
        <p:sp>
          <p:nvSpPr>
            <p:cNvPr id="1127" name="Google Shape;1127;p22"/>
            <p:cNvSpPr/>
            <p:nvPr/>
          </p:nvSpPr>
          <p:spPr>
            <a:xfrm>
              <a:off x="4598676" y="3121467"/>
              <a:ext cx="2234645" cy="312085"/>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 convertase</a:t>
              </a:r>
              <a:endParaRPr b="1" i="0" sz="1400" u="none" cap="none" strike="noStrike">
                <a:solidFill>
                  <a:srgbClr val="FFFFFF"/>
                </a:solidFill>
                <a:latin typeface="Calibri"/>
                <a:ea typeface="Calibri"/>
                <a:cs typeface="Calibri"/>
                <a:sym typeface="Calibri"/>
              </a:endParaRPr>
            </a:p>
          </p:txBody>
        </p:sp>
        <p:sp>
          <p:nvSpPr>
            <p:cNvPr id="1128" name="Google Shape;1128;p22"/>
            <p:cNvSpPr/>
            <p:nvPr/>
          </p:nvSpPr>
          <p:spPr>
            <a:xfrm>
              <a:off x="4601860" y="3996021"/>
              <a:ext cx="2234642" cy="312085"/>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C3b</a:t>
              </a:r>
              <a:endParaRPr/>
            </a:p>
          </p:txBody>
        </p:sp>
        <p:sp>
          <p:nvSpPr>
            <p:cNvPr id="1129" name="Google Shape;1129;p22"/>
            <p:cNvSpPr/>
            <p:nvPr/>
          </p:nvSpPr>
          <p:spPr>
            <a:xfrm>
              <a:off x="7175820" y="3578371"/>
              <a:ext cx="1307202" cy="24622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2A4FE"/>
                </a:buClr>
                <a:buSzPts val="1000"/>
                <a:buFont typeface="Calibri"/>
                <a:buNone/>
              </a:pPr>
              <a:r>
                <a:rPr b="1" i="0" lang="pt-BR" sz="1000" u="none" cap="none" strike="noStrike">
                  <a:solidFill>
                    <a:srgbClr val="32A4FE"/>
                  </a:solidFill>
                  <a:latin typeface="Calibri"/>
                  <a:ea typeface="Calibri"/>
                  <a:cs typeface="Calibri"/>
                  <a:sym typeface="Calibri"/>
                </a:rPr>
                <a:t>Alça de amplificação</a:t>
              </a:r>
              <a:endParaRPr/>
            </a:p>
          </p:txBody>
        </p:sp>
        <p:sp>
          <p:nvSpPr>
            <p:cNvPr id="1130" name="Google Shape;1130;p22"/>
            <p:cNvSpPr/>
            <p:nvPr/>
          </p:nvSpPr>
          <p:spPr>
            <a:xfrm>
              <a:off x="4600270" y="4911515"/>
              <a:ext cx="2234642" cy="312085"/>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a:t>
              </a:r>
              <a:endParaRPr/>
            </a:p>
          </p:txBody>
        </p:sp>
        <p:sp>
          <p:nvSpPr>
            <p:cNvPr id="1131" name="Google Shape;1131;p22"/>
            <p:cNvSpPr/>
            <p:nvPr/>
          </p:nvSpPr>
          <p:spPr>
            <a:xfrm>
              <a:off x="4602592" y="4460695"/>
              <a:ext cx="2230729" cy="312085"/>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 convertase</a:t>
              </a:r>
              <a:endParaRPr b="1" i="0" sz="1400" u="none" cap="none" strike="noStrike">
                <a:solidFill>
                  <a:srgbClr val="FFFFFF"/>
                </a:solidFill>
                <a:latin typeface="Calibri"/>
                <a:ea typeface="Calibri"/>
                <a:cs typeface="Calibri"/>
                <a:sym typeface="Calibri"/>
              </a:endParaRPr>
            </a:p>
          </p:txBody>
        </p:sp>
        <p:sp>
          <p:nvSpPr>
            <p:cNvPr id="1124" name="Google Shape;1124;p22"/>
            <p:cNvSpPr/>
            <p:nvPr/>
          </p:nvSpPr>
          <p:spPr>
            <a:xfrm>
              <a:off x="4601568" y="5376186"/>
              <a:ext cx="2231754" cy="408883"/>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C5b-9</a:t>
              </a:r>
              <a:br>
                <a:rPr b="1" i="0" lang="pt-BR" sz="1400" u="none" cap="none" strike="noStrike">
                  <a:solidFill>
                    <a:srgbClr val="FFFFFF"/>
                  </a:solidFill>
                  <a:latin typeface="Calibri"/>
                  <a:ea typeface="Calibri"/>
                  <a:cs typeface="Calibri"/>
                  <a:sym typeface="Calibri"/>
                </a:rPr>
              </a:br>
              <a:r>
                <a:rPr b="1" i="0" lang="pt-BR" sz="1400" u="none" cap="none" strike="noStrike">
                  <a:solidFill>
                    <a:srgbClr val="FFFFFF"/>
                  </a:solidFill>
                  <a:latin typeface="Calibri"/>
                  <a:ea typeface="Calibri"/>
                  <a:cs typeface="Calibri"/>
                  <a:sym typeface="Calibri"/>
                </a:rPr>
                <a:t>Formação de MAC</a:t>
              </a:r>
              <a:endParaRPr/>
            </a:p>
          </p:txBody>
        </p:sp>
        <p:sp>
          <p:nvSpPr>
            <p:cNvPr id="1132" name="Google Shape;1132;p22"/>
            <p:cNvSpPr/>
            <p:nvPr/>
          </p:nvSpPr>
          <p:spPr>
            <a:xfrm>
              <a:off x="2212367" y="3559066"/>
              <a:ext cx="2234641" cy="312084"/>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C3a</a:t>
              </a:r>
              <a:endParaRPr/>
            </a:p>
          </p:txBody>
        </p:sp>
        <p:sp>
          <p:nvSpPr>
            <p:cNvPr id="1133" name="Google Shape;1133;p22"/>
            <p:cNvSpPr/>
            <p:nvPr/>
          </p:nvSpPr>
          <p:spPr>
            <a:xfrm>
              <a:off x="7567172" y="2923962"/>
              <a:ext cx="457200" cy="228600"/>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FD</a:t>
              </a:r>
              <a:endParaRPr/>
            </a:p>
          </p:txBody>
        </p:sp>
        <p:sp>
          <p:nvSpPr>
            <p:cNvPr id="1134" name="Google Shape;1134;p22"/>
            <p:cNvSpPr/>
            <p:nvPr/>
          </p:nvSpPr>
          <p:spPr>
            <a:xfrm>
              <a:off x="6949069" y="2948218"/>
              <a:ext cx="365760" cy="185502"/>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FB</a:t>
              </a:r>
              <a:endParaRPr/>
            </a:p>
          </p:txBody>
        </p:sp>
        <p:sp>
          <p:nvSpPr>
            <p:cNvPr id="1135" name="Google Shape;1135;p22"/>
            <p:cNvSpPr/>
            <p:nvPr/>
          </p:nvSpPr>
          <p:spPr>
            <a:xfrm>
              <a:off x="7043361" y="4910087"/>
              <a:ext cx="2234641" cy="312084"/>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C5a</a:t>
              </a:r>
              <a:endParaRPr/>
            </a:p>
          </p:txBody>
        </p:sp>
        <p:sp>
          <p:nvSpPr>
            <p:cNvPr id="1136" name="Google Shape;1136;p22"/>
            <p:cNvSpPr/>
            <p:nvPr/>
          </p:nvSpPr>
          <p:spPr>
            <a:xfrm>
              <a:off x="7435825" y="2485975"/>
              <a:ext cx="2067682" cy="42233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ALTERNATIVA</a:t>
              </a:r>
              <a:endParaRPr/>
            </a:p>
          </p:txBody>
        </p:sp>
        <p:sp>
          <p:nvSpPr>
            <p:cNvPr id="1137" name="Google Shape;1137;p22"/>
            <p:cNvSpPr/>
            <p:nvPr/>
          </p:nvSpPr>
          <p:spPr>
            <a:xfrm>
              <a:off x="2010158" y="2485975"/>
              <a:ext cx="2067682" cy="422330"/>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CLÁSSICA</a:t>
              </a:r>
              <a:endParaRPr/>
            </a:p>
          </p:txBody>
        </p:sp>
        <p:sp>
          <p:nvSpPr>
            <p:cNvPr id="1138" name="Google Shape;1138;p22"/>
            <p:cNvSpPr/>
            <p:nvPr/>
          </p:nvSpPr>
          <p:spPr>
            <a:xfrm rot="3971960">
              <a:off x="6260574" y="3179445"/>
              <a:ext cx="899646" cy="1115368"/>
            </a:xfrm>
            <a:prstGeom prst="arc">
              <a:avLst>
                <a:gd fmla="val 13452213" name="adj1"/>
                <a:gd fmla="val 0" name="adj2"/>
              </a:avLst>
            </a:prstGeom>
            <a:noFill/>
            <a:ln cap="flat" cmpd="sng" w="28575">
              <a:solidFill>
                <a:srgbClr val="32A4FE"/>
              </a:solidFill>
              <a:prstDash val="solid"/>
              <a:miter lim="800000"/>
              <a:headEnd len="med" w="med" type="stealth"/>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139" name="Google Shape;1139;p22"/>
            <p:cNvSpPr/>
            <p:nvPr/>
          </p:nvSpPr>
          <p:spPr>
            <a:xfrm>
              <a:off x="6927092" y="3859176"/>
              <a:ext cx="457200" cy="228600"/>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FD</a:t>
              </a:r>
              <a:endParaRPr/>
            </a:p>
          </p:txBody>
        </p:sp>
        <p:sp>
          <p:nvSpPr>
            <p:cNvPr id="1140" name="Google Shape;1140;p22"/>
            <p:cNvSpPr/>
            <p:nvPr/>
          </p:nvSpPr>
          <p:spPr>
            <a:xfrm>
              <a:off x="7002383" y="3374265"/>
              <a:ext cx="365760" cy="185502"/>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FB</a:t>
              </a:r>
              <a:endParaRPr/>
            </a:p>
          </p:txBody>
        </p:sp>
      </p:grpSp>
      <p:grpSp>
        <p:nvGrpSpPr>
          <p:cNvPr id="1141" name="Google Shape;1141;p22"/>
          <p:cNvGrpSpPr/>
          <p:nvPr/>
        </p:nvGrpSpPr>
        <p:grpSpPr>
          <a:xfrm>
            <a:off x="683905" y="2699270"/>
            <a:ext cx="5825586" cy="3345148"/>
            <a:chOff x="683905" y="2699270"/>
            <a:chExt cx="5825586" cy="3345148"/>
          </a:xfrm>
        </p:grpSpPr>
        <p:pic>
          <p:nvPicPr>
            <p:cNvPr id="1142" name="Google Shape;1142;p22"/>
            <p:cNvPicPr preferRelativeResize="0"/>
            <p:nvPr/>
          </p:nvPicPr>
          <p:blipFill rotWithShape="1">
            <a:blip r:embed="rId3">
              <a:alphaModFix/>
            </a:blip>
            <a:srcRect b="0" l="0" r="0" t="0"/>
            <a:stretch/>
          </p:blipFill>
          <p:spPr>
            <a:xfrm>
              <a:off x="1254246" y="2699270"/>
              <a:ext cx="1121636" cy="1327652"/>
            </a:xfrm>
            <a:prstGeom prst="rect">
              <a:avLst/>
            </a:prstGeom>
            <a:noFill/>
            <a:ln>
              <a:noFill/>
            </a:ln>
          </p:spPr>
        </p:pic>
        <p:grpSp>
          <p:nvGrpSpPr>
            <p:cNvPr id="1143" name="Google Shape;1143;p22"/>
            <p:cNvGrpSpPr/>
            <p:nvPr/>
          </p:nvGrpSpPr>
          <p:grpSpPr>
            <a:xfrm>
              <a:off x="1130140" y="5018902"/>
              <a:ext cx="1355943" cy="1025516"/>
              <a:chOff x="4730459" y="2921782"/>
              <a:chExt cx="2331351" cy="1763231"/>
            </a:xfrm>
          </p:grpSpPr>
          <p:pic>
            <p:nvPicPr>
              <p:cNvPr id="1144" name="Google Shape;1144;p22"/>
              <p:cNvPicPr preferRelativeResize="0"/>
              <p:nvPr/>
            </p:nvPicPr>
            <p:blipFill rotWithShape="1">
              <a:blip r:embed="rId4">
                <a:alphaModFix amt="80000"/>
              </a:blip>
              <a:srcRect b="24741" l="9554" r="7498" t="7255"/>
              <a:stretch/>
            </p:blipFill>
            <p:spPr>
              <a:xfrm flipH="1">
                <a:off x="4730459" y="2921782"/>
                <a:ext cx="2217197" cy="1763231"/>
              </a:xfrm>
              <a:prstGeom prst="rect">
                <a:avLst/>
              </a:prstGeom>
              <a:noFill/>
              <a:ln>
                <a:noFill/>
              </a:ln>
            </p:spPr>
          </p:pic>
          <p:pic>
            <p:nvPicPr>
              <p:cNvPr id="1145" name="Google Shape;1145;p22"/>
              <p:cNvPicPr preferRelativeResize="0"/>
              <p:nvPr/>
            </p:nvPicPr>
            <p:blipFill rotWithShape="1">
              <a:blip r:embed="rId5">
                <a:alphaModFix/>
              </a:blip>
              <a:srcRect b="0" l="0" r="0" t="0"/>
              <a:stretch/>
            </p:blipFill>
            <p:spPr>
              <a:xfrm>
                <a:off x="5366219" y="3396166"/>
                <a:ext cx="702357" cy="831362"/>
              </a:xfrm>
              <a:prstGeom prst="rect">
                <a:avLst/>
              </a:prstGeom>
              <a:noFill/>
              <a:ln>
                <a:noFill/>
              </a:ln>
            </p:spPr>
          </p:pic>
          <p:sp>
            <p:nvSpPr>
              <p:cNvPr id="1146" name="Google Shape;1146;p22"/>
              <p:cNvSpPr/>
              <p:nvPr/>
            </p:nvSpPr>
            <p:spPr>
              <a:xfrm rot="10800000">
                <a:off x="4904949" y="3055916"/>
                <a:ext cx="526002" cy="193089"/>
              </a:xfrm>
              <a:prstGeom prst="rect">
                <a:avLst/>
              </a:prstGeom>
              <a:gradFill>
                <a:gsLst>
                  <a:gs pos="0">
                    <a:schemeClr val="lt1"/>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pic>
            <p:nvPicPr>
              <p:cNvPr id="1147" name="Google Shape;1147;p22"/>
              <p:cNvPicPr preferRelativeResize="0"/>
              <p:nvPr/>
            </p:nvPicPr>
            <p:blipFill rotWithShape="1">
              <a:blip r:embed="rId6">
                <a:alphaModFix/>
              </a:blip>
              <a:srcRect b="0" l="0" r="0" t="0"/>
              <a:stretch/>
            </p:blipFill>
            <p:spPr>
              <a:xfrm>
                <a:off x="5387508" y="3884185"/>
                <a:ext cx="256898" cy="272608"/>
              </a:xfrm>
              <a:prstGeom prst="rect">
                <a:avLst/>
              </a:prstGeom>
              <a:noFill/>
              <a:ln>
                <a:noFill/>
              </a:ln>
            </p:spPr>
          </p:pic>
          <p:pic>
            <p:nvPicPr>
              <p:cNvPr id="1148" name="Google Shape;1148;p22"/>
              <p:cNvPicPr preferRelativeResize="0"/>
              <p:nvPr/>
            </p:nvPicPr>
            <p:blipFill rotWithShape="1">
              <a:blip r:embed="rId6">
                <a:alphaModFix/>
              </a:blip>
              <a:srcRect b="0" l="0" r="0" t="0"/>
              <a:stretch/>
            </p:blipFill>
            <p:spPr>
              <a:xfrm>
                <a:off x="5840548" y="3529483"/>
                <a:ext cx="256898" cy="272608"/>
              </a:xfrm>
              <a:prstGeom prst="rect">
                <a:avLst/>
              </a:prstGeom>
              <a:noFill/>
              <a:ln>
                <a:noFill/>
              </a:ln>
            </p:spPr>
          </p:pic>
          <p:pic>
            <p:nvPicPr>
              <p:cNvPr id="1149" name="Google Shape;1149;p22"/>
              <p:cNvPicPr preferRelativeResize="0"/>
              <p:nvPr/>
            </p:nvPicPr>
            <p:blipFill rotWithShape="1">
              <a:blip r:embed="rId6">
                <a:alphaModFix/>
              </a:blip>
              <a:srcRect b="0" l="0" r="0" t="0"/>
              <a:stretch/>
            </p:blipFill>
            <p:spPr>
              <a:xfrm>
                <a:off x="5688681" y="3441817"/>
                <a:ext cx="256898" cy="272608"/>
              </a:xfrm>
              <a:prstGeom prst="rect">
                <a:avLst/>
              </a:prstGeom>
              <a:noFill/>
              <a:ln>
                <a:noFill/>
              </a:ln>
            </p:spPr>
          </p:pic>
          <p:pic>
            <p:nvPicPr>
              <p:cNvPr id="1150" name="Google Shape;1150;p22"/>
              <p:cNvPicPr preferRelativeResize="0"/>
              <p:nvPr/>
            </p:nvPicPr>
            <p:blipFill rotWithShape="1">
              <a:blip r:embed="rId6">
                <a:alphaModFix/>
              </a:blip>
              <a:srcRect b="0" l="0" r="0" t="0"/>
              <a:stretch/>
            </p:blipFill>
            <p:spPr>
              <a:xfrm>
                <a:off x="5384066" y="3604666"/>
                <a:ext cx="256898" cy="272608"/>
              </a:xfrm>
              <a:prstGeom prst="rect">
                <a:avLst/>
              </a:prstGeom>
              <a:noFill/>
              <a:ln>
                <a:noFill/>
              </a:ln>
            </p:spPr>
          </p:pic>
          <p:pic>
            <p:nvPicPr>
              <p:cNvPr id="1151" name="Google Shape;1151;p22"/>
              <p:cNvPicPr preferRelativeResize="0"/>
              <p:nvPr/>
            </p:nvPicPr>
            <p:blipFill rotWithShape="1">
              <a:blip r:embed="rId6">
                <a:alphaModFix/>
              </a:blip>
              <a:srcRect b="0" l="0" r="0" t="0"/>
              <a:stretch/>
            </p:blipFill>
            <p:spPr>
              <a:xfrm>
                <a:off x="5812691" y="3833266"/>
                <a:ext cx="256898" cy="272608"/>
              </a:xfrm>
              <a:prstGeom prst="rect">
                <a:avLst/>
              </a:prstGeom>
              <a:noFill/>
              <a:ln>
                <a:noFill/>
              </a:ln>
            </p:spPr>
          </p:pic>
          <p:pic>
            <p:nvPicPr>
              <p:cNvPr id="1152" name="Google Shape;1152;p22"/>
              <p:cNvPicPr preferRelativeResize="0"/>
              <p:nvPr/>
            </p:nvPicPr>
            <p:blipFill rotWithShape="1">
              <a:blip r:embed="rId6">
                <a:alphaModFix/>
              </a:blip>
              <a:srcRect b="0" l="0" r="0" t="0"/>
              <a:stretch/>
            </p:blipFill>
            <p:spPr>
              <a:xfrm>
                <a:off x="5558013" y="3918991"/>
                <a:ext cx="256898" cy="272608"/>
              </a:xfrm>
              <a:prstGeom prst="rect">
                <a:avLst/>
              </a:prstGeom>
              <a:noFill/>
              <a:ln>
                <a:noFill/>
              </a:ln>
            </p:spPr>
          </p:pic>
          <p:pic>
            <p:nvPicPr>
              <p:cNvPr id="1153" name="Google Shape;1153;p22"/>
              <p:cNvPicPr preferRelativeResize="0"/>
              <p:nvPr/>
            </p:nvPicPr>
            <p:blipFill rotWithShape="1">
              <a:blip r:embed="rId6">
                <a:alphaModFix/>
              </a:blip>
              <a:srcRect b="0" l="0" r="0" t="0"/>
              <a:stretch/>
            </p:blipFill>
            <p:spPr>
              <a:xfrm>
                <a:off x="5815188" y="3690391"/>
                <a:ext cx="256898" cy="272608"/>
              </a:xfrm>
              <a:prstGeom prst="rect">
                <a:avLst/>
              </a:prstGeom>
              <a:noFill/>
              <a:ln>
                <a:noFill/>
              </a:ln>
            </p:spPr>
          </p:pic>
          <p:pic>
            <p:nvPicPr>
              <p:cNvPr id="1154" name="Google Shape;1154;p22"/>
              <p:cNvPicPr preferRelativeResize="0"/>
              <p:nvPr/>
            </p:nvPicPr>
            <p:blipFill rotWithShape="1">
              <a:blip r:embed="rId6">
                <a:alphaModFix/>
              </a:blip>
              <a:srcRect b="0" l="0" r="0" t="0"/>
              <a:stretch/>
            </p:blipFill>
            <p:spPr>
              <a:xfrm>
                <a:off x="5472288" y="3433216"/>
                <a:ext cx="256898" cy="272608"/>
              </a:xfrm>
              <a:prstGeom prst="rect">
                <a:avLst/>
              </a:prstGeom>
              <a:noFill/>
              <a:ln>
                <a:noFill/>
              </a:ln>
            </p:spPr>
          </p:pic>
          <p:pic>
            <p:nvPicPr>
              <p:cNvPr id="1155" name="Google Shape;1155;p22"/>
              <p:cNvPicPr preferRelativeResize="0"/>
              <p:nvPr/>
            </p:nvPicPr>
            <p:blipFill rotWithShape="1">
              <a:blip r:embed="rId6">
                <a:alphaModFix/>
              </a:blip>
              <a:srcRect b="0" l="0" r="0" t="0"/>
              <a:stretch/>
            </p:blipFill>
            <p:spPr>
              <a:xfrm>
                <a:off x="5329413" y="3718966"/>
                <a:ext cx="256898" cy="272608"/>
              </a:xfrm>
              <a:prstGeom prst="rect">
                <a:avLst/>
              </a:prstGeom>
              <a:noFill/>
              <a:ln>
                <a:noFill/>
              </a:ln>
            </p:spPr>
          </p:pic>
          <p:pic>
            <p:nvPicPr>
              <p:cNvPr id="1156" name="Google Shape;1156;p22"/>
              <p:cNvPicPr preferRelativeResize="0"/>
              <p:nvPr/>
            </p:nvPicPr>
            <p:blipFill rotWithShape="1">
              <a:blip r:embed="rId7">
                <a:alphaModFix/>
              </a:blip>
              <a:srcRect b="0" l="0" r="0" t="0"/>
              <a:stretch/>
            </p:blipFill>
            <p:spPr>
              <a:xfrm rot="-5645772">
                <a:off x="5950759" y="2978469"/>
                <a:ext cx="1080657" cy="1066977"/>
              </a:xfrm>
              <a:prstGeom prst="rect">
                <a:avLst/>
              </a:prstGeom>
              <a:noFill/>
              <a:ln>
                <a:noFill/>
              </a:ln>
            </p:spPr>
          </p:pic>
        </p:grpSp>
        <p:pic>
          <p:nvPicPr>
            <p:cNvPr id="1157" name="Google Shape;1157;p22"/>
            <p:cNvPicPr preferRelativeResize="0"/>
            <p:nvPr/>
          </p:nvPicPr>
          <p:blipFill rotWithShape="1">
            <a:blip r:embed="rId3">
              <a:alphaModFix/>
            </a:blip>
            <a:srcRect b="0" l="0" r="0" t="0"/>
            <a:stretch/>
          </p:blipFill>
          <p:spPr>
            <a:xfrm>
              <a:off x="1373481" y="4005370"/>
              <a:ext cx="936476" cy="1108483"/>
            </a:xfrm>
            <a:prstGeom prst="rect">
              <a:avLst/>
            </a:prstGeom>
            <a:noFill/>
            <a:ln>
              <a:noFill/>
            </a:ln>
          </p:spPr>
        </p:pic>
        <p:pic>
          <p:nvPicPr>
            <p:cNvPr id="1158" name="Google Shape;1158;p22"/>
            <p:cNvPicPr preferRelativeResize="0"/>
            <p:nvPr/>
          </p:nvPicPr>
          <p:blipFill rotWithShape="1">
            <a:blip r:embed="rId8">
              <a:alphaModFix/>
            </a:blip>
            <a:srcRect b="0" l="0" r="0" t="0"/>
            <a:stretch/>
          </p:blipFill>
          <p:spPr>
            <a:xfrm>
              <a:off x="1416170" y="4568561"/>
              <a:ext cx="342531" cy="363477"/>
            </a:xfrm>
            <a:prstGeom prst="rect">
              <a:avLst/>
            </a:prstGeom>
            <a:noFill/>
            <a:ln>
              <a:noFill/>
            </a:ln>
          </p:spPr>
        </p:pic>
        <p:pic>
          <p:nvPicPr>
            <p:cNvPr id="1159" name="Google Shape;1159;p22"/>
            <p:cNvPicPr preferRelativeResize="0"/>
            <p:nvPr/>
          </p:nvPicPr>
          <p:blipFill rotWithShape="1">
            <a:blip r:embed="rId8">
              <a:alphaModFix/>
            </a:blip>
            <a:srcRect b="0" l="0" r="0" t="0"/>
            <a:stretch/>
          </p:blipFill>
          <p:spPr>
            <a:xfrm>
              <a:off x="2020223" y="4095626"/>
              <a:ext cx="342531" cy="363477"/>
            </a:xfrm>
            <a:prstGeom prst="rect">
              <a:avLst/>
            </a:prstGeom>
            <a:noFill/>
            <a:ln>
              <a:noFill/>
            </a:ln>
          </p:spPr>
        </p:pic>
        <p:pic>
          <p:nvPicPr>
            <p:cNvPr id="1160" name="Google Shape;1160;p22"/>
            <p:cNvPicPr preferRelativeResize="0"/>
            <p:nvPr/>
          </p:nvPicPr>
          <p:blipFill rotWithShape="1">
            <a:blip r:embed="rId8">
              <a:alphaModFix/>
            </a:blip>
            <a:srcRect b="0" l="0" r="0" t="0"/>
            <a:stretch/>
          </p:blipFill>
          <p:spPr>
            <a:xfrm>
              <a:off x="1640182" y="4005370"/>
              <a:ext cx="342531" cy="363477"/>
            </a:xfrm>
            <a:prstGeom prst="rect">
              <a:avLst/>
            </a:prstGeom>
            <a:noFill/>
            <a:ln>
              <a:noFill/>
            </a:ln>
          </p:spPr>
        </p:pic>
        <p:pic>
          <p:nvPicPr>
            <p:cNvPr id="1161" name="Google Shape;1161;p22"/>
            <p:cNvPicPr preferRelativeResize="0"/>
            <p:nvPr/>
          </p:nvPicPr>
          <p:blipFill rotWithShape="1">
            <a:blip r:embed="rId8">
              <a:alphaModFix/>
            </a:blip>
            <a:srcRect b="0" l="0" r="0" t="0"/>
            <a:stretch/>
          </p:blipFill>
          <p:spPr>
            <a:xfrm>
              <a:off x="1411582" y="4195870"/>
              <a:ext cx="342531" cy="363477"/>
            </a:xfrm>
            <a:prstGeom prst="rect">
              <a:avLst/>
            </a:prstGeom>
            <a:noFill/>
            <a:ln>
              <a:noFill/>
            </a:ln>
          </p:spPr>
        </p:pic>
        <p:pic>
          <p:nvPicPr>
            <p:cNvPr id="1162" name="Google Shape;1162;p22"/>
            <p:cNvPicPr preferRelativeResize="0"/>
            <p:nvPr/>
          </p:nvPicPr>
          <p:blipFill rotWithShape="1">
            <a:blip r:embed="rId8">
              <a:alphaModFix/>
            </a:blip>
            <a:srcRect b="0" l="0" r="0" t="0"/>
            <a:stretch/>
          </p:blipFill>
          <p:spPr>
            <a:xfrm>
              <a:off x="1983082" y="4500670"/>
              <a:ext cx="342531" cy="363477"/>
            </a:xfrm>
            <a:prstGeom prst="rect">
              <a:avLst/>
            </a:prstGeom>
            <a:noFill/>
            <a:ln>
              <a:noFill/>
            </a:ln>
          </p:spPr>
        </p:pic>
        <p:sp>
          <p:nvSpPr>
            <p:cNvPr id="1163" name="Google Shape;1163;p22"/>
            <p:cNvSpPr txBox="1"/>
            <p:nvPr/>
          </p:nvSpPr>
          <p:spPr>
            <a:xfrm>
              <a:off x="3598786" y="4711125"/>
              <a:ext cx="1223412"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68D2DF"/>
                </a:buClr>
                <a:buSzPts val="1400"/>
                <a:buFont typeface="Calibri"/>
                <a:buNone/>
              </a:pPr>
              <a:r>
                <a:rPr b="1" i="0" lang="pt-BR" sz="1400" u="none" cap="none" strike="noStrike">
                  <a:solidFill>
                    <a:srgbClr val="68D2DF"/>
                  </a:solidFill>
                  <a:latin typeface="Calibri"/>
                  <a:ea typeface="Calibri"/>
                  <a:cs typeface="Calibri"/>
                  <a:sym typeface="Calibri"/>
                </a:rPr>
                <a:t>Inibidor de C5</a:t>
              </a:r>
              <a:endParaRPr/>
            </a:p>
          </p:txBody>
        </p:sp>
        <p:sp>
          <p:nvSpPr>
            <p:cNvPr id="1164" name="Google Shape;1164;p22"/>
            <p:cNvSpPr/>
            <p:nvPr/>
          </p:nvSpPr>
          <p:spPr>
            <a:xfrm rot="5400000">
              <a:off x="4783633" y="4529493"/>
              <a:ext cx="310911" cy="293008"/>
            </a:xfrm>
            <a:prstGeom prst="hexagon">
              <a:avLst>
                <a:gd fmla="val 25000" name="adj"/>
                <a:gd fmla="val 115470" name="vf"/>
              </a:avLst>
            </a:prstGeom>
            <a:solidFill>
              <a:schemeClr val="accent6"/>
            </a:solidFill>
            <a:ln>
              <a:noFill/>
            </a:ln>
          </p:spPr>
          <p:txBody>
            <a:bodyPr anchorCtr="0" anchor="ctr" bIns="45700" lIns="60950" spcFirstLastPara="1" rIns="60950" wrap="square" tIns="45700">
              <a:noAutofit/>
            </a:bodyPr>
            <a:lstStyle/>
            <a:p>
              <a:pPr indent="0" lvl="0" marL="0" marR="0" rtl="0" algn="ctr">
                <a:lnSpc>
                  <a:spcPct val="100000"/>
                </a:lnSpc>
                <a:spcBef>
                  <a:spcPts val="0"/>
                </a:spcBef>
                <a:spcAft>
                  <a:spcPts val="0"/>
                </a:spcAft>
                <a:buClr>
                  <a:schemeClr val="lt1"/>
                </a:buClr>
                <a:buSzPts val="1200"/>
                <a:buFont typeface="Calibri"/>
                <a:buNone/>
              </a:pPr>
              <a:r>
                <a:t/>
              </a:r>
              <a:endParaRPr b="0" i="0" sz="1200" u="none" cap="none" strike="noStrike">
                <a:solidFill>
                  <a:srgbClr val="000000"/>
                </a:solidFill>
                <a:latin typeface="Arial"/>
                <a:ea typeface="Arial"/>
                <a:cs typeface="Arial"/>
                <a:sym typeface="Arial"/>
              </a:endParaRPr>
            </a:p>
          </p:txBody>
        </p:sp>
        <p:sp>
          <p:nvSpPr>
            <p:cNvPr id="1165" name="Google Shape;1165;p22"/>
            <p:cNvSpPr/>
            <p:nvPr/>
          </p:nvSpPr>
          <p:spPr>
            <a:xfrm>
              <a:off x="2399232" y="5576174"/>
              <a:ext cx="4110259"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7302C"/>
                </a:buClr>
                <a:buSzPts val="800"/>
                <a:buFont typeface="Calibri"/>
                <a:buNone/>
              </a:pPr>
              <a:r>
                <a:rPr b="0" i="0" lang="pt-BR" sz="800" u="none" cap="none" strike="noStrike">
                  <a:solidFill>
                    <a:srgbClr val="37302C"/>
                  </a:solidFill>
                  <a:latin typeface="Calibri"/>
                  <a:ea typeface="Calibri"/>
                  <a:cs typeface="Calibri"/>
                  <a:sym typeface="Calibri"/>
                </a:rPr>
                <a:t>Adaptado de Tortora GJ, et al. </a:t>
              </a:r>
              <a:r>
                <a:rPr b="0" i="1" lang="pt-BR" sz="800" u="none" cap="none" strike="noStrike">
                  <a:solidFill>
                    <a:srgbClr val="37302C"/>
                  </a:solidFill>
                  <a:latin typeface="Calibri"/>
                  <a:ea typeface="Calibri"/>
                  <a:cs typeface="Calibri"/>
                  <a:sym typeface="Calibri"/>
                </a:rPr>
                <a:t>Principles of Anatomy &amp; Physiology</a:t>
              </a:r>
              <a:r>
                <a:rPr b="0" i="0" lang="pt-BR" sz="800" u="none" cap="none" strike="noStrike">
                  <a:solidFill>
                    <a:srgbClr val="37302C"/>
                  </a:solidFill>
                  <a:latin typeface="Calibri"/>
                  <a:ea typeface="Calibri"/>
                  <a:cs typeface="Calibri"/>
                  <a:sym typeface="Calibri"/>
                </a:rPr>
                <a:t>. 15th ed. John Wiley &amp; Sons, Inc; 2016:668-694 e Hill A, et al. </a:t>
              </a:r>
              <a:r>
                <a:rPr b="0" i="1" lang="pt-BR" sz="800" u="none" cap="none" strike="noStrike">
                  <a:solidFill>
                    <a:srgbClr val="37302C"/>
                  </a:solidFill>
                  <a:latin typeface="Calibri"/>
                  <a:ea typeface="Calibri"/>
                  <a:cs typeface="Calibri"/>
                  <a:sym typeface="Calibri"/>
                </a:rPr>
                <a:t>Nat Rev Dis Primers</a:t>
              </a:r>
              <a:r>
                <a:rPr b="0" i="0" lang="pt-BR" sz="800" u="none" cap="none" strike="noStrike">
                  <a:solidFill>
                    <a:srgbClr val="37302C"/>
                  </a:solidFill>
                  <a:latin typeface="Calibri"/>
                  <a:ea typeface="Calibri"/>
                  <a:cs typeface="Calibri"/>
                  <a:sym typeface="Calibri"/>
                </a:rPr>
                <a:t>. 2017;3:17028.</a:t>
              </a:r>
              <a:endParaRPr b="0" i="0" sz="800" u="none" cap="none" strike="noStrike">
                <a:solidFill>
                  <a:srgbClr val="37302C"/>
                </a:solidFill>
                <a:latin typeface="Calibri"/>
                <a:ea typeface="Calibri"/>
                <a:cs typeface="Calibri"/>
                <a:sym typeface="Calibri"/>
              </a:endParaRPr>
            </a:p>
          </p:txBody>
        </p:sp>
        <p:cxnSp>
          <p:nvCxnSpPr>
            <p:cNvPr id="1166" name="Google Shape;1166;p22"/>
            <p:cNvCxnSpPr/>
            <p:nvPr/>
          </p:nvCxnSpPr>
          <p:spPr>
            <a:xfrm rot="10800000">
              <a:off x="1982529" y="3893458"/>
              <a:ext cx="2767663" cy="0"/>
            </a:xfrm>
            <a:prstGeom prst="straightConnector1">
              <a:avLst/>
            </a:prstGeom>
            <a:noFill/>
            <a:ln cap="flat" cmpd="sng" w="28575">
              <a:solidFill>
                <a:srgbClr val="32A4FE"/>
              </a:solidFill>
              <a:prstDash val="solid"/>
              <a:miter lim="800000"/>
              <a:headEnd len="sm" w="sm" type="none"/>
              <a:tailEnd len="med" w="med" type="triangle"/>
            </a:ln>
          </p:spPr>
        </p:cxnSp>
        <p:pic>
          <p:nvPicPr>
            <p:cNvPr id="1167" name="Google Shape;1167;p22"/>
            <p:cNvPicPr preferRelativeResize="0"/>
            <p:nvPr/>
          </p:nvPicPr>
          <p:blipFill rotWithShape="1">
            <a:blip r:embed="rId8">
              <a:alphaModFix/>
            </a:blip>
            <a:srcRect b="0" l="0" r="0" t="0"/>
            <a:stretch/>
          </p:blipFill>
          <p:spPr>
            <a:xfrm>
              <a:off x="1343819" y="3052269"/>
              <a:ext cx="342531" cy="363477"/>
            </a:xfrm>
            <a:prstGeom prst="rect">
              <a:avLst/>
            </a:prstGeom>
            <a:noFill/>
            <a:ln>
              <a:noFill/>
            </a:ln>
          </p:spPr>
        </p:pic>
        <p:pic>
          <p:nvPicPr>
            <p:cNvPr id="1168" name="Google Shape;1168;p22"/>
            <p:cNvPicPr preferRelativeResize="0"/>
            <p:nvPr/>
          </p:nvPicPr>
          <p:blipFill rotWithShape="1">
            <a:blip r:embed="rId8">
              <a:alphaModFix/>
            </a:blip>
            <a:srcRect b="0" l="0" r="0" t="0"/>
            <a:stretch/>
          </p:blipFill>
          <p:spPr>
            <a:xfrm>
              <a:off x="1885729" y="2987708"/>
              <a:ext cx="342531" cy="363477"/>
            </a:xfrm>
            <a:prstGeom prst="rect">
              <a:avLst/>
            </a:prstGeom>
            <a:noFill/>
            <a:ln>
              <a:noFill/>
            </a:ln>
          </p:spPr>
        </p:pic>
        <p:sp>
          <p:nvSpPr>
            <p:cNvPr id="1169" name="Google Shape;1169;p22"/>
            <p:cNvSpPr txBox="1"/>
            <p:nvPr/>
          </p:nvSpPr>
          <p:spPr>
            <a:xfrm>
              <a:off x="683905" y="3324733"/>
              <a:ext cx="452368" cy="2974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A5345A"/>
                </a:buClr>
                <a:buSzPts val="1333"/>
                <a:buFont typeface="Calibri"/>
                <a:buNone/>
              </a:pPr>
              <a:r>
                <a:rPr b="1" i="0" lang="pt-BR" sz="1333" u="none" cap="none" strike="noStrike">
                  <a:solidFill>
                    <a:srgbClr val="A5345A"/>
                  </a:solidFill>
                  <a:latin typeface="Calibri"/>
                  <a:ea typeface="Calibri"/>
                  <a:cs typeface="Calibri"/>
                  <a:sym typeface="Calibri"/>
                </a:rPr>
                <a:t>C3b</a:t>
              </a:r>
              <a:endParaRPr/>
            </a:p>
          </p:txBody>
        </p:sp>
        <p:cxnSp>
          <p:nvCxnSpPr>
            <p:cNvPr id="1170" name="Google Shape;1170;p22"/>
            <p:cNvCxnSpPr>
              <a:stCxn id="1169" idx="0"/>
            </p:cNvCxnSpPr>
            <p:nvPr/>
          </p:nvCxnSpPr>
          <p:spPr>
            <a:xfrm flipH="1" rot="10800000">
              <a:off x="910089" y="3204433"/>
              <a:ext cx="406800" cy="120300"/>
            </a:xfrm>
            <a:prstGeom prst="straightConnector1">
              <a:avLst/>
            </a:prstGeom>
            <a:noFill/>
            <a:ln cap="flat" cmpd="sng" w="12700">
              <a:solidFill>
                <a:schemeClr val="dk1"/>
              </a:solidFill>
              <a:prstDash val="solid"/>
              <a:miter lim="800000"/>
              <a:headEnd len="sm" w="sm" type="none"/>
              <a:tailEnd len="sm" w="sm" type="none"/>
            </a:ln>
          </p:spPr>
        </p:cxnSp>
        <p:cxnSp>
          <p:nvCxnSpPr>
            <p:cNvPr id="1171" name="Google Shape;1171;p22"/>
            <p:cNvCxnSpPr/>
            <p:nvPr/>
          </p:nvCxnSpPr>
          <p:spPr>
            <a:xfrm>
              <a:off x="1797284" y="3771816"/>
              <a:ext cx="6575" cy="320020"/>
            </a:xfrm>
            <a:prstGeom prst="straightConnector1">
              <a:avLst/>
            </a:prstGeom>
            <a:noFill/>
            <a:ln cap="flat" cmpd="sng" w="28575">
              <a:solidFill>
                <a:srgbClr val="32A4FE"/>
              </a:solidFill>
              <a:prstDash val="solid"/>
              <a:miter lim="800000"/>
              <a:headEnd len="sm" w="sm" type="none"/>
              <a:tailEnd len="med" w="med" type="triangle"/>
            </a:ln>
          </p:spPr>
        </p:cxnSp>
        <p:sp>
          <p:nvSpPr>
            <p:cNvPr id="1172" name="Google Shape;1172;p22"/>
            <p:cNvSpPr txBox="1"/>
            <p:nvPr/>
          </p:nvSpPr>
          <p:spPr>
            <a:xfrm>
              <a:off x="2807200" y="3595857"/>
              <a:ext cx="1179589" cy="543867"/>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2A4FE"/>
                </a:buClr>
                <a:buSzPts val="1467"/>
                <a:buFont typeface="Calibri"/>
                <a:buNone/>
              </a:pPr>
              <a:r>
                <a:rPr b="1" i="0" lang="pt-BR" sz="1467" u="none" cap="none" strike="noStrike">
                  <a:solidFill>
                    <a:srgbClr val="32A4FE"/>
                  </a:solidFill>
                  <a:latin typeface="Calibri"/>
                  <a:ea typeface="Calibri"/>
                  <a:cs typeface="Calibri"/>
                  <a:sym typeface="Calibri"/>
                </a:rPr>
                <a:t>Opsonização de C3</a:t>
              </a:r>
              <a:endParaRPr/>
            </a:p>
          </p:txBody>
        </p:sp>
        <p:cxnSp>
          <p:nvCxnSpPr>
            <p:cNvPr id="1173" name="Google Shape;1173;p22"/>
            <p:cNvCxnSpPr/>
            <p:nvPr/>
          </p:nvCxnSpPr>
          <p:spPr>
            <a:xfrm>
              <a:off x="1819285" y="4763249"/>
              <a:ext cx="6575" cy="320020"/>
            </a:xfrm>
            <a:prstGeom prst="straightConnector1">
              <a:avLst/>
            </a:prstGeom>
            <a:noFill/>
            <a:ln cap="flat" cmpd="sng" w="28575">
              <a:solidFill>
                <a:srgbClr val="32A4FE"/>
              </a:solidFill>
              <a:prstDash val="solid"/>
              <a:miter lim="800000"/>
              <a:headEnd len="sm" w="sm" type="none"/>
              <a:tailEnd len="med" w="med" type="triangle"/>
            </a:ln>
          </p:spPr>
        </p:cxnSp>
        <p:grpSp>
          <p:nvGrpSpPr>
            <p:cNvPr id="1174" name="Google Shape;1174;p22"/>
            <p:cNvGrpSpPr/>
            <p:nvPr/>
          </p:nvGrpSpPr>
          <p:grpSpPr>
            <a:xfrm>
              <a:off x="2269679" y="2950321"/>
              <a:ext cx="654496" cy="654496"/>
              <a:chOff x="2154973" y="2269983"/>
              <a:chExt cx="783455" cy="783455"/>
            </a:xfrm>
          </p:grpSpPr>
          <p:pic>
            <p:nvPicPr>
              <p:cNvPr id="1175" name="Google Shape;1175;p22"/>
              <p:cNvPicPr preferRelativeResize="0"/>
              <p:nvPr/>
            </p:nvPicPr>
            <p:blipFill rotWithShape="1">
              <a:blip r:embed="rId9">
                <a:alphaModFix/>
              </a:blip>
              <a:srcRect b="0" l="0" r="0" t="0"/>
              <a:stretch/>
            </p:blipFill>
            <p:spPr>
              <a:xfrm>
                <a:off x="2251492" y="2357840"/>
                <a:ext cx="638175" cy="676275"/>
              </a:xfrm>
              <a:prstGeom prst="rect">
                <a:avLst/>
              </a:prstGeom>
              <a:noFill/>
              <a:ln>
                <a:noFill/>
              </a:ln>
            </p:spPr>
          </p:pic>
          <p:pic>
            <p:nvPicPr>
              <p:cNvPr descr="No sign" id="1176" name="Google Shape;1176;p22"/>
              <p:cNvPicPr preferRelativeResize="0"/>
              <p:nvPr/>
            </p:nvPicPr>
            <p:blipFill rotWithShape="1">
              <a:blip r:embed="rId10">
                <a:alphaModFix/>
              </a:blip>
              <a:srcRect b="0" l="0" r="0" t="0"/>
              <a:stretch/>
            </p:blipFill>
            <p:spPr>
              <a:xfrm>
                <a:off x="2154973" y="2269983"/>
                <a:ext cx="783455" cy="783455"/>
              </a:xfrm>
              <a:prstGeom prst="rect">
                <a:avLst/>
              </a:prstGeom>
              <a:noFill/>
              <a:ln>
                <a:noFill/>
              </a:ln>
            </p:spPr>
          </p:pic>
        </p:grpSp>
        <p:sp>
          <p:nvSpPr>
            <p:cNvPr id="1177" name="Google Shape;1177;p22"/>
            <p:cNvSpPr/>
            <p:nvPr/>
          </p:nvSpPr>
          <p:spPr>
            <a:xfrm>
              <a:off x="2437261" y="4042552"/>
              <a:ext cx="2088985" cy="58496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067"/>
                <a:buFont typeface="Calibri"/>
                <a:buNone/>
              </a:pPr>
              <a:r>
                <a:rPr b="0" i="0" lang="pt-BR" sz="1067" u="none" cap="none" strike="noStrike">
                  <a:solidFill>
                    <a:srgbClr val="3F4444"/>
                  </a:solidFill>
                  <a:latin typeface="Calibri"/>
                  <a:ea typeface="Calibri"/>
                  <a:cs typeface="Calibri"/>
                  <a:sym typeface="Calibri"/>
                </a:rPr>
                <a:t>O CD55 inibe a formação de C3b e indiretamente bloqueia a formação de MAC</a:t>
              </a:r>
              <a:r>
                <a:rPr b="0" baseline="30000" i="0" lang="pt-BR" sz="1067" u="none" cap="none" strike="noStrike">
                  <a:solidFill>
                    <a:srgbClr val="3F4444"/>
                  </a:solidFill>
                  <a:latin typeface="Calibri"/>
                  <a:ea typeface="Calibri"/>
                  <a:cs typeface="Calibri"/>
                  <a:sym typeface="Calibri"/>
                </a:rPr>
                <a:t>1</a:t>
              </a:r>
              <a:endParaRPr b="0" i="0" sz="1067" u="none" cap="none" strike="noStrike">
                <a:solidFill>
                  <a:srgbClr val="3F4444"/>
                </a:solidFill>
                <a:latin typeface="Calibri"/>
                <a:ea typeface="Calibri"/>
                <a:cs typeface="Calibri"/>
                <a:sym typeface="Calibri"/>
              </a:endParaRPr>
            </a:p>
          </p:txBody>
        </p:sp>
      </p:grpSp>
      <p:grpSp>
        <p:nvGrpSpPr>
          <p:cNvPr id="1178" name="Google Shape;1178;p22"/>
          <p:cNvGrpSpPr/>
          <p:nvPr/>
        </p:nvGrpSpPr>
        <p:grpSpPr>
          <a:xfrm>
            <a:off x="6915612" y="4239944"/>
            <a:ext cx="4565542" cy="1854403"/>
            <a:chOff x="6915612" y="4239944"/>
            <a:chExt cx="4565542" cy="1854403"/>
          </a:xfrm>
        </p:grpSpPr>
        <p:grpSp>
          <p:nvGrpSpPr>
            <p:cNvPr id="1179" name="Google Shape;1179;p22"/>
            <p:cNvGrpSpPr/>
            <p:nvPr/>
          </p:nvGrpSpPr>
          <p:grpSpPr>
            <a:xfrm>
              <a:off x="6915612" y="4296816"/>
              <a:ext cx="4565542" cy="1797531"/>
              <a:chOff x="6915612" y="4296816"/>
              <a:chExt cx="4565542" cy="1797531"/>
            </a:xfrm>
          </p:grpSpPr>
          <p:sp>
            <p:nvSpPr>
              <p:cNvPr id="1180" name="Google Shape;1180;p22"/>
              <p:cNvSpPr/>
              <p:nvPr/>
            </p:nvSpPr>
            <p:spPr>
              <a:xfrm rot="5400000">
                <a:off x="7039634" y="4848485"/>
                <a:ext cx="608316" cy="582464"/>
              </a:xfrm>
              <a:prstGeom prst="triangle">
                <a:avLst>
                  <a:gd fmla="val 50000" name="adj"/>
                </a:avLst>
              </a:prstGeom>
              <a:gradFill>
                <a:gsLst>
                  <a:gs pos="0">
                    <a:srgbClr val="FFFFFF">
                      <a:alpha val="0"/>
                    </a:srgbClr>
                  </a:gs>
                  <a:gs pos="100000">
                    <a:srgbClr val="6B3077"/>
                  </a:gs>
                </a:gsLst>
                <a:lin ang="162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Arial"/>
                  <a:ea typeface="Arial"/>
                  <a:cs typeface="Arial"/>
                  <a:sym typeface="Arial"/>
                </a:endParaRPr>
              </a:p>
            </p:txBody>
          </p:sp>
          <p:cxnSp>
            <p:nvCxnSpPr>
              <p:cNvPr id="1181" name="Google Shape;1181;p22"/>
              <p:cNvCxnSpPr/>
              <p:nvPr/>
            </p:nvCxnSpPr>
            <p:spPr>
              <a:xfrm>
                <a:off x="8240576" y="5243665"/>
                <a:ext cx="489691" cy="231353"/>
              </a:xfrm>
              <a:prstGeom prst="straightConnector1">
                <a:avLst/>
              </a:prstGeom>
              <a:noFill/>
              <a:ln cap="flat" cmpd="sng" w="9525">
                <a:solidFill>
                  <a:srgbClr val="32A4FE"/>
                </a:solidFill>
                <a:prstDash val="solid"/>
                <a:round/>
                <a:headEnd len="sm" w="sm" type="none"/>
                <a:tailEnd len="med" w="med" type="triangle"/>
              </a:ln>
            </p:spPr>
          </p:cxnSp>
          <p:pic>
            <p:nvPicPr>
              <p:cNvPr id="1182" name="Google Shape;1182;p22"/>
              <p:cNvPicPr preferRelativeResize="0"/>
              <p:nvPr/>
            </p:nvPicPr>
            <p:blipFill rotWithShape="1">
              <a:blip r:embed="rId11">
                <a:alphaModFix/>
              </a:blip>
              <a:srcRect b="0" l="0" r="0" t="0"/>
              <a:stretch/>
            </p:blipFill>
            <p:spPr>
              <a:xfrm>
                <a:off x="7705131" y="4881905"/>
                <a:ext cx="582464" cy="538073"/>
              </a:xfrm>
              <a:prstGeom prst="rect">
                <a:avLst/>
              </a:prstGeom>
              <a:noFill/>
              <a:ln>
                <a:noFill/>
              </a:ln>
            </p:spPr>
          </p:pic>
          <p:grpSp>
            <p:nvGrpSpPr>
              <p:cNvPr id="1183" name="Google Shape;1183;p22"/>
              <p:cNvGrpSpPr/>
              <p:nvPr/>
            </p:nvGrpSpPr>
            <p:grpSpPr>
              <a:xfrm>
                <a:off x="8519490" y="4870625"/>
                <a:ext cx="1445881" cy="1223722"/>
                <a:chOff x="7145736" y="4343542"/>
                <a:chExt cx="1735741" cy="1469045"/>
              </a:xfrm>
            </p:grpSpPr>
            <p:pic>
              <p:nvPicPr>
                <p:cNvPr id="1184" name="Google Shape;1184;p22"/>
                <p:cNvPicPr preferRelativeResize="0"/>
                <p:nvPr/>
              </p:nvPicPr>
              <p:blipFill rotWithShape="1">
                <a:blip r:embed="rId3">
                  <a:alphaModFix/>
                </a:blip>
                <a:srcRect b="0" l="0" r="0" t="0"/>
                <a:stretch/>
              </p:blipFill>
              <p:spPr>
                <a:xfrm>
                  <a:off x="7633273" y="4484935"/>
                  <a:ext cx="1121636" cy="1327652"/>
                </a:xfrm>
                <a:prstGeom prst="rect">
                  <a:avLst/>
                </a:prstGeom>
                <a:noFill/>
                <a:ln>
                  <a:noFill/>
                </a:ln>
              </p:spPr>
            </p:pic>
            <p:pic>
              <p:nvPicPr>
                <p:cNvPr id="1185" name="Google Shape;1185;p22"/>
                <p:cNvPicPr preferRelativeResize="0"/>
                <p:nvPr/>
              </p:nvPicPr>
              <p:blipFill rotWithShape="1">
                <a:blip r:embed="rId12">
                  <a:alphaModFix/>
                </a:blip>
                <a:srcRect b="0" l="0" r="0" t="0"/>
                <a:stretch/>
              </p:blipFill>
              <p:spPr>
                <a:xfrm>
                  <a:off x="7632684" y="5082527"/>
                  <a:ext cx="342531" cy="363477"/>
                </a:xfrm>
                <a:prstGeom prst="rect">
                  <a:avLst/>
                </a:prstGeom>
                <a:noFill/>
                <a:ln>
                  <a:noFill/>
                </a:ln>
              </p:spPr>
            </p:pic>
            <p:pic>
              <p:nvPicPr>
                <p:cNvPr id="1186" name="Google Shape;1186;p22"/>
                <p:cNvPicPr preferRelativeResize="0"/>
                <p:nvPr/>
              </p:nvPicPr>
              <p:blipFill rotWithShape="1">
                <a:blip r:embed="rId12">
                  <a:alphaModFix/>
                </a:blip>
                <a:srcRect b="0" l="0" r="0" t="0"/>
                <a:stretch/>
              </p:blipFill>
              <p:spPr>
                <a:xfrm>
                  <a:off x="8334391" y="4689491"/>
                  <a:ext cx="342531" cy="363477"/>
                </a:xfrm>
                <a:prstGeom prst="rect">
                  <a:avLst/>
                </a:prstGeom>
                <a:noFill/>
                <a:ln>
                  <a:noFill/>
                </a:ln>
              </p:spPr>
            </p:pic>
            <p:pic>
              <p:nvPicPr>
                <p:cNvPr id="1187" name="Google Shape;1187;p22"/>
                <p:cNvPicPr preferRelativeResize="0"/>
                <p:nvPr/>
              </p:nvPicPr>
              <p:blipFill rotWithShape="1">
                <a:blip r:embed="rId13">
                  <a:alphaModFix/>
                </a:blip>
                <a:srcRect b="0" l="0" r="0" t="0"/>
                <a:stretch/>
              </p:blipFill>
              <p:spPr>
                <a:xfrm>
                  <a:off x="7899972" y="4446836"/>
                  <a:ext cx="582464" cy="538073"/>
                </a:xfrm>
                <a:prstGeom prst="rect">
                  <a:avLst/>
                </a:prstGeom>
                <a:noFill/>
                <a:ln>
                  <a:noFill/>
                </a:ln>
              </p:spPr>
            </p:pic>
            <p:pic>
              <p:nvPicPr>
                <p:cNvPr id="1188" name="Google Shape;1188;p22"/>
                <p:cNvPicPr preferRelativeResize="0"/>
                <p:nvPr/>
              </p:nvPicPr>
              <p:blipFill rotWithShape="1">
                <a:blip r:embed="rId13">
                  <a:alphaModFix/>
                </a:blip>
                <a:srcRect b="0" l="0" r="0" t="0"/>
                <a:stretch/>
              </p:blipFill>
              <p:spPr>
                <a:xfrm rot="5675879">
                  <a:off x="8298728" y="5010568"/>
                  <a:ext cx="582464" cy="538073"/>
                </a:xfrm>
                <a:prstGeom prst="rect">
                  <a:avLst/>
                </a:prstGeom>
                <a:noFill/>
                <a:ln>
                  <a:noFill/>
                </a:ln>
              </p:spPr>
            </p:pic>
            <p:sp>
              <p:nvSpPr>
                <p:cNvPr id="1189" name="Google Shape;1189;p22"/>
                <p:cNvSpPr txBox="1"/>
                <p:nvPr/>
              </p:nvSpPr>
              <p:spPr>
                <a:xfrm>
                  <a:off x="7145736" y="4343542"/>
                  <a:ext cx="710475" cy="60332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333"/>
                    <a:buFont typeface="Calibri"/>
                    <a:buNone/>
                  </a:pPr>
                  <a:r>
                    <a:rPr b="1" i="0" lang="pt-BR" sz="1333" u="none" cap="none" strike="noStrike">
                      <a:solidFill>
                        <a:srgbClr val="3F4444"/>
                      </a:solidFill>
                      <a:latin typeface="Calibri"/>
                      <a:ea typeface="Calibri"/>
                      <a:cs typeface="Calibri"/>
                      <a:sym typeface="Calibri"/>
                    </a:rPr>
                    <a:t>C5b-9</a:t>
                  </a:r>
                  <a:br>
                    <a:rPr b="1" i="0" lang="pt-BR" sz="1333" u="none" cap="none" strike="noStrike">
                      <a:solidFill>
                        <a:srgbClr val="3F4444"/>
                      </a:solidFill>
                      <a:latin typeface="Calibri"/>
                      <a:ea typeface="Calibri"/>
                      <a:cs typeface="Calibri"/>
                      <a:sym typeface="Calibri"/>
                    </a:rPr>
                  </a:br>
                  <a:r>
                    <a:rPr b="1" i="0" lang="pt-BR" sz="1333" u="none" cap="none" strike="noStrike">
                      <a:solidFill>
                        <a:srgbClr val="3F4444"/>
                      </a:solidFill>
                      <a:latin typeface="Calibri"/>
                      <a:ea typeface="Calibri"/>
                      <a:cs typeface="Calibri"/>
                      <a:sym typeface="Calibri"/>
                    </a:rPr>
                    <a:t>MAC</a:t>
                  </a:r>
                  <a:endParaRPr/>
                </a:p>
              </p:txBody>
            </p:sp>
            <p:cxnSp>
              <p:nvCxnSpPr>
                <p:cNvPr id="1190" name="Google Shape;1190;p22"/>
                <p:cNvCxnSpPr/>
                <p:nvPr/>
              </p:nvCxnSpPr>
              <p:spPr>
                <a:xfrm rot="10800000">
                  <a:off x="7729652" y="4613216"/>
                  <a:ext cx="375987" cy="69987"/>
                </a:xfrm>
                <a:prstGeom prst="straightConnector1">
                  <a:avLst/>
                </a:prstGeom>
                <a:noFill/>
                <a:ln cap="flat" cmpd="sng" w="12700">
                  <a:solidFill>
                    <a:srgbClr val="37302C"/>
                  </a:solidFill>
                  <a:prstDash val="solid"/>
                  <a:round/>
                  <a:headEnd len="sm" w="sm" type="none"/>
                  <a:tailEnd len="sm" w="sm" type="none"/>
                </a:ln>
              </p:spPr>
            </p:cxnSp>
          </p:grpSp>
          <p:pic>
            <p:nvPicPr>
              <p:cNvPr id="1191" name="Google Shape;1191;p22"/>
              <p:cNvPicPr preferRelativeResize="0"/>
              <p:nvPr/>
            </p:nvPicPr>
            <p:blipFill rotWithShape="1">
              <a:blip r:embed="rId11">
                <a:alphaModFix/>
              </a:blip>
              <a:srcRect b="0" l="0" r="0" t="0"/>
              <a:stretch/>
            </p:blipFill>
            <p:spPr>
              <a:xfrm>
                <a:off x="7888418" y="4767550"/>
                <a:ext cx="582464" cy="538073"/>
              </a:xfrm>
              <a:prstGeom prst="rect">
                <a:avLst/>
              </a:prstGeom>
              <a:noFill/>
              <a:ln>
                <a:noFill/>
              </a:ln>
            </p:spPr>
          </p:pic>
          <p:pic>
            <p:nvPicPr>
              <p:cNvPr id="1192" name="Google Shape;1192;p22"/>
              <p:cNvPicPr preferRelativeResize="0"/>
              <p:nvPr/>
            </p:nvPicPr>
            <p:blipFill rotWithShape="1">
              <a:blip r:embed="rId14">
                <a:alphaModFix/>
              </a:blip>
              <a:srcRect b="0" l="0" r="0" t="0"/>
              <a:stretch/>
            </p:blipFill>
            <p:spPr>
              <a:xfrm>
                <a:off x="9130519" y="4296816"/>
                <a:ext cx="607245" cy="624350"/>
              </a:xfrm>
              <a:prstGeom prst="rect">
                <a:avLst/>
              </a:prstGeom>
              <a:noFill/>
              <a:ln>
                <a:noFill/>
              </a:ln>
            </p:spPr>
          </p:pic>
          <p:grpSp>
            <p:nvGrpSpPr>
              <p:cNvPr id="1193" name="Google Shape;1193;p22"/>
              <p:cNvGrpSpPr/>
              <p:nvPr/>
            </p:nvGrpSpPr>
            <p:grpSpPr>
              <a:xfrm>
                <a:off x="10188147" y="4797958"/>
                <a:ext cx="1293007" cy="1289671"/>
                <a:chOff x="9493474" y="4088308"/>
                <a:chExt cx="1832275" cy="1827547"/>
              </a:xfrm>
            </p:grpSpPr>
            <p:grpSp>
              <p:nvGrpSpPr>
                <p:cNvPr id="1194" name="Google Shape;1194;p22"/>
                <p:cNvGrpSpPr/>
                <p:nvPr/>
              </p:nvGrpSpPr>
              <p:grpSpPr>
                <a:xfrm>
                  <a:off x="9493474" y="4088308"/>
                  <a:ext cx="1832275" cy="1827547"/>
                  <a:chOff x="9493474" y="4088308"/>
                  <a:chExt cx="1832275" cy="1827547"/>
                </a:xfrm>
              </p:grpSpPr>
              <p:grpSp>
                <p:nvGrpSpPr>
                  <p:cNvPr id="1195" name="Google Shape;1195;p22"/>
                  <p:cNvGrpSpPr/>
                  <p:nvPr/>
                </p:nvGrpSpPr>
                <p:grpSpPr>
                  <a:xfrm>
                    <a:off x="9493474" y="4446836"/>
                    <a:ext cx="1832275" cy="1469019"/>
                    <a:chOff x="9493474" y="4446836"/>
                    <a:chExt cx="1832275" cy="1469019"/>
                  </a:xfrm>
                </p:grpSpPr>
                <p:pic>
                  <p:nvPicPr>
                    <p:cNvPr id="1196" name="Google Shape;1196;p22"/>
                    <p:cNvPicPr preferRelativeResize="0"/>
                    <p:nvPr/>
                  </p:nvPicPr>
                  <p:blipFill rotWithShape="1">
                    <a:blip r:embed="rId15">
                      <a:alphaModFix/>
                    </a:blip>
                    <a:srcRect b="29836" l="29981" r="5869" t="20123"/>
                    <a:stretch/>
                  </p:blipFill>
                  <p:spPr>
                    <a:xfrm rot="2925422">
                      <a:off x="10304265" y="4914509"/>
                      <a:ext cx="861135" cy="816745"/>
                    </a:xfrm>
                    <a:prstGeom prst="rect">
                      <a:avLst/>
                    </a:prstGeom>
                    <a:noFill/>
                    <a:ln>
                      <a:noFill/>
                    </a:ln>
                  </p:spPr>
                </p:pic>
                <p:pic>
                  <p:nvPicPr>
                    <p:cNvPr id="1197" name="Google Shape;1197;p22"/>
                    <p:cNvPicPr preferRelativeResize="0"/>
                    <p:nvPr/>
                  </p:nvPicPr>
                  <p:blipFill rotWithShape="1">
                    <a:blip r:embed="rId16">
                      <a:alphaModFix/>
                    </a:blip>
                    <a:srcRect b="0" l="0" r="0" t="0"/>
                    <a:stretch/>
                  </p:blipFill>
                  <p:spPr>
                    <a:xfrm>
                      <a:off x="9493474" y="4484935"/>
                      <a:ext cx="1121636" cy="1327652"/>
                    </a:xfrm>
                    <a:prstGeom prst="rect">
                      <a:avLst/>
                    </a:prstGeom>
                    <a:noFill/>
                    <a:ln>
                      <a:noFill/>
                    </a:ln>
                  </p:spPr>
                </p:pic>
                <p:pic>
                  <p:nvPicPr>
                    <p:cNvPr id="1198" name="Google Shape;1198;p22"/>
                    <p:cNvPicPr preferRelativeResize="0"/>
                    <p:nvPr/>
                  </p:nvPicPr>
                  <p:blipFill rotWithShape="1">
                    <a:blip r:embed="rId17">
                      <a:alphaModFix/>
                    </a:blip>
                    <a:srcRect b="0" l="0" r="0" t="0"/>
                    <a:stretch/>
                  </p:blipFill>
                  <p:spPr>
                    <a:xfrm>
                      <a:off x="9798273" y="4446836"/>
                      <a:ext cx="582464" cy="538073"/>
                    </a:xfrm>
                    <a:prstGeom prst="rect">
                      <a:avLst/>
                    </a:prstGeom>
                    <a:noFill/>
                    <a:ln>
                      <a:noFill/>
                    </a:ln>
                  </p:spPr>
                </p:pic>
                <p:pic>
                  <p:nvPicPr>
                    <p:cNvPr id="1199" name="Google Shape;1199;p22"/>
                    <p:cNvPicPr preferRelativeResize="0"/>
                    <p:nvPr/>
                  </p:nvPicPr>
                  <p:blipFill rotWithShape="1">
                    <a:blip r:embed="rId17">
                      <a:alphaModFix/>
                    </a:blip>
                    <a:srcRect b="0" l="0" r="0" t="0"/>
                    <a:stretch/>
                  </p:blipFill>
                  <p:spPr>
                    <a:xfrm rot="5675879">
                      <a:off x="10197029" y="5010568"/>
                      <a:ext cx="582464" cy="538073"/>
                    </a:xfrm>
                    <a:prstGeom prst="rect">
                      <a:avLst/>
                    </a:prstGeom>
                    <a:noFill/>
                    <a:ln>
                      <a:noFill/>
                    </a:ln>
                  </p:spPr>
                </p:pic>
              </p:grpSp>
              <p:pic>
                <p:nvPicPr>
                  <p:cNvPr id="1200" name="Google Shape;1200;p22"/>
                  <p:cNvPicPr preferRelativeResize="0"/>
                  <p:nvPr/>
                </p:nvPicPr>
                <p:blipFill rotWithShape="1">
                  <a:blip r:embed="rId15">
                    <a:alphaModFix/>
                  </a:blip>
                  <a:srcRect b="29836" l="29981" r="5869" t="20123"/>
                  <a:stretch/>
                </p:blipFill>
                <p:spPr>
                  <a:xfrm rot="-402165">
                    <a:off x="9665542" y="4135772"/>
                    <a:ext cx="861135" cy="816745"/>
                  </a:xfrm>
                  <a:prstGeom prst="rect">
                    <a:avLst/>
                  </a:prstGeom>
                  <a:noFill/>
                  <a:ln>
                    <a:noFill/>
                  </a:ln>
                </p:spPr>
              </p:pic>
            </p:grpSp>
            <p:sp>
              <p:nvSpPr>
                <p:cNvPr id="1201" name="Google Shape;1201;p22"/>
                <p:cNvSpPr txBox="1"/>
                <p:nvPr/>
              </p:nvSpPr>
              <p:spPr>
                <a:xfrm>
                  <a:off x="10593954" y="4590400"/>
                  <a:ext cx="620591" cy="4215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333"/>
                    <a:buFont typeface="Calibri"/>
                    <a:buNone/>
                  </a:pPr>
                  <a:r>
                    <a:rPr b="1" i="0" lang="pt-BR" sz="1333" u="none" cap="none" strike="noStrike">
                      <a:solidFill>
                        <a:srgbClr val="3F4444"/>
                      </a:solidFill>
                      <a:latin typeface="Calibri"/>
                      <a:ea typeface="Calibri"/>
                      <a:cs typeface="Calibri"/>
                      <a:sym typeface="Calibri"/>
                    </a:rPr>
                    <a:t>IVH</a:t>
                  </a:r>
                  <a:endParaRPr/>
                </a:p>
              </p:txBody>
            </p:sp>
            <p:cxnSp>
              <p:nvCxnSpPr>
                <p:cNvPr id="1202" name="Google Shape;1202;p22"/>
                <p:cNvCxnSpPr/>
                <p:nvPr/>
              </p:nvCxnSpPr>
              <p:spPr>
                <a:xfrm rot="10800000">
                  <a:off x="10321983" y="4665316"/>
                  <a:ext cx="375987" cy="69987"/>
                </a:xfrm>
                <a:prstGeom prst="straightConnector1">
                  <a:avLst/>
                </a:prstGeom>
                <a:noFill/>
                <a:ln cap="flat" cmpd="sng" w="12700">
                  <a:solidFill>
                    <a:srgbClr val="37302C"/>
                  </a:solidFill>
                  <a:prstDash val="solid"/>
                  <a:round/>
                  <a:headEnd len="sm" w="sm" type="none"/>
                  <a:tailEnd len="sm" w="sm" type="none"/>
                </a:ln>
              </p:spPr>
            </p:cxnSp>
          </p:grpSp>
          <p:cxnSp>
            <p:nvCxnSpPr>
              <p:cNvPr id="1203" name="Google Shape;1203;p22"/>
              <p:cNvCxnSpPr/>
              <p:nvPr/>
            </p:nvCxnSpPr>
            <p:spPr>
              <a:xfrm>
                <a:off x="9859939" y="5416075"/>
                <a:ext cx="336895" cy="0"/>
              </a:xfrm>
              <a:prstGeom prst="straightConnector1">
                <a:avLst/>
              </a:prstGeom>
              <a:noFill/>
              <a:ln cap="flat" cmpd="sng" w="9525">
                <a:solidFill>
                  <a:srgbClr val="32A4FE"/>
                </a:solidFill>
                <a:prstDash val="solid"/>
                <a:round/>
                <a:headEnd len="sm" w="sm" type="none"/>
                <a:tailEnd len="med" w="med" type="triangle"/>
              </a:ln>
            </p:spPr>
          </p:cxnSp>
          <p:sp>
            <p:nvSpPr>
              <p:cNvPr id="1204" name="Google Shape;1204;p22"/>
              <p:cNvSpPr/>
              <p:nvPr/>
            </p:nvSpPr>
            <p:spPr>
              <a:xfrm>
                <a:off x="6915612" y="5611238"/>
                <a:ext cx="2240795"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800"/>
                  <a:buFont typeface="Calibri"/>
                  <a:buNone/>
                </a:pPr>
                <a:r>
                  <a:rPr b="0" i="0" lang="pt-BR" sz="800" u="none" cap="none" strike="noStrike">
                    <a:solidFill>
                      <a:srgbClr val="3F4444"/>
                    </a:solidFill>
                    <a:latin typeface="Calibri"/>
                    <a:ea typeface="Calibri"/>
                    <a:cs typeface="Calibri"/>
                    <a:sym typeface="Calibri"/>
                  </a:rPr>
                  <a:t>Adaptado de Olutogun T, et al. </a:t>
                </a:r>
                <a:r>
                  <a:rPr b="0" i="1" lang="pt-BR" sz="800" u="none" cap="none" strike="noStrike">
                    <a:solidFill>
                      <a:srgbClr val="3F4444"/>
                    </a:solidFill>
                    <a:latin typeface="Calibri"/>
                    <a:ea typeface="Calibri"/>
                    <a:cs typeface="Calibri"/>
                    <a:sym typeface="Calibri"/>
                  </a:rPr>
                  <a:t>Blood Transfus</a:t>
                </a:r>
                <a:r>
                  <a:rPr b="0" i="0" lang="pt-BR" sz="800" u="none" cap="none" strike="noStrike">
                    <a:solidFill>
                      <a:srgbClr val="3F4444"/>
                    </a:solidFill>
                    <a:latin typeface="Calibri"/>
                    <a:ea typeface="Calibri"/>
                    <a:cs typeface="Calibri"/>
                    <a:sym typeface="Calibri"/>
                  </a:rPr>
                  <a:t>. 2015;13(3):363‐369. </a:t>
                </a:r>
                <a:endParaRPr/>
              </a:p>
            </p:txBody>
          </p:sp>
        </p:grpSp>
        <p:pic>
          <p:nvPicPr>
            <p:cNvPr descr="No sign" id="1205" name="Google Shape;1205;p22"/>
            <p:cNvPicPr preferRelativeResize="0"/>
            <p:nvPr/>
          </p:nvPicPr>
          <p:blipFill rotWithShape="1">
            <a:blip r:embed="rId10">
              <a:alphaModFix/>
            </a:blip>
            <a:srcRect b="0" l="0" r="0" t="0"/>
            <a:stretch/>
          </p:blipFill>
          <p:spPr>
            <a:xfrm>
              <a:off x="9103676" y="4239944"/>
              <a:ext cx="703485" cy="703485"/>
            </a:xfrm>
            <a:prstGeom prst="rect">
              <a:avLst/>
            </a:prstGeom>
            <a:noFill/>
            <a:ln>
              <a:noFill/>
            </a:ln>
          </p:spPr>
        </p:pic>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111"/>
                                        </p:tgtEl>
                                        <p:attrNameLst>
                                          <p:attrName>style.visibility</p:attrName>
                                        </p:attrNameLst>
                                      </p:cBhvr>
                                      <p:to>
                                        <p:strVal val="visible"/>
                                      </p:to>
                                    </p:set>
                                    <p:anim calcmode="lin" valueType="num">
                                      <p:cBhvr additive="base">
                                        <p:cTn dur="500"/>
                                        <p:tgtEl>
                                          <p:spTgt spid="1111"/>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112"/>
                                        </p:tgtEl>
                                        <p:attrNameLst>
                                          <p:attrName>style.visibility</p:attrName>
                                        </p:attrNameLst>
                                      </p:cBhvr>
                                      <p:to>
                                        <p:strVal val="visible"/>
                                      </p:to>
                                    </p:set>
                                    <p:animEffect filter="fade" transition="in">
                                      <p:cBhvr>
                                        <p:cTn dur="500"/>
                                        <p:tgtEl>
                                          <p:spTgt spid="1112"/>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141"/>
                                        </p:tgtEl>
                                        <p:attrNameLst>
                                          <p:attrName>style.visibility</p:attrName>
                                        </p:attrNameLst>
                                      </p:cBhvr>
                                      <p:to>
                                        <p:strVal val="visible"/>
                                      </p:to>
                                    </p:set>
                                    <p:animEffect filter="fade" transition="in">
                                      <p:cBhvr>
                                        <p:cTn dur="500"/>
                                        <p:tgtEl>
                                          <p:spTgt spid="1141"/>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1178"/>
                                        </p:tgtEl>
                                        <p:attrNameLst>
                                          <p:attrName>style.visibility</p:attrName>
                                        </p:attrNameLst>
                                      </p:cBhvr>
                                      <p:to>
                                        <p:strVal val="visible"/>
                                      </p:to>
                                    </p:set>
                                    <p:animEffect filter="fade" transition="in">
                                      <p:cBhvr>
                                        <p:cTn dur="500"/>
                                        <p:tgtEl>
                                          <p:spTgt spid="117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82" name="Shape 13282"/>
        <p:cNvGrpSpPr/>
        <p:nvPr/>
      </p:nvGrpSpPr>
      <p:grpSpPr>
        <a:xfrm>
          <a:off x="0" y="0"/>
          <a:ext cx="0" cy="0"/>
          <a:chOff x="0" y="0"/>
          <a:chExt cx="0" cy="0"/>
        </a:xfrm>
      </p:grpSpPr>
      <p:sp>
        <p:nvSpPr>
          <p:cNvPr id="13283" name="Google Shape;13283;p22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Hill A. et al. Poster apresentado no European Haematology Association EHA 2019, Jun 15, 2019; 266734. Abstract  PS1117</a:t>
            </a:r>
            <a:endParaRPr/>
          </a:p>
        </p:txBody>
      </p:sp>
      <p:sp>
        <p:nvSpPr>
          <p:cNvPr id="13284" name="Google Shape;13284;p220"/>
          <p:cNvSpPr/>
          <p:nvPr/>
        </p:nvSpPr>
        <p:spPr>
          <a:xfrm>
            <a:off x="0" y="1084342"/>
            <a:ext cx="11670277" cy="468931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285" name="Google Shape;13285;p220"/>
          <p:cNvSpPr/>
          <p:nvPr/>
        </p:nvSpPr>
        <p:spPr>
          <a:xfrm>
            <a:off x="6204255" y="2222450"/>
            <a:ext cx="5160809" cy="2369878"/>
          </a:xfrm>
          <a:prstGeom prst="rect">
            <a:avLst/>
          </a:prstGeom>
          <a:noFill/>
          <a:ln>
            <a:noFill/>
          </a:ln>
        </p:spPr>
        <p:txBody>
          <a:bodyPr anchorCtr="0" anchor="t" bIns="45700" lIns="91375" spcFirstLastPara="1" rIns="91375" wrap="square" tIns="45700">
            <a:spAutoFit/>
          </a:bodyPr>
          <a:lstStyle/>
          <a:p>
            <a:pPr indent="0" lvl="0" marL="0" marR="0" rtl="0" algn="l">
              <a:spcBef>
                <a:spcPts val="0"/>
              </a:spcBef>
              <a:spcAft>
                <a:spcPts val="0"/>
              </a:spcAft>
              <a:buNone/>
            </a:pPr>
            <a:r>
              <a:rPr b="1" lang="pt-BR" sz="3600">
                <a:solidFill>
                  <a:schemeClr val="lt1"/>
                </a:solidFill>
                <a:latin typeface="Lustria"/>
                <a:ea typeface="Lustria"/>
                <a:cs typeface="Lustria"/>
                <a:sym typeface="Lustria"/>
              </a:rPr>
              <a:t>Eculizumabe</a:t>
            </a:r>
            <a:r>
              <a:rPr lang="pt-BR" sz="3200">
                <a:solidFill>
                  <a:schemeClr val="lt1"/>
                </a:solidFill>
                <a:latin typeface="Calibri"/>
                <a:ea typeface="Calibri"/>
                <a:cs typeface="Calibri"/>
                <a:sym typeface="Calibri"/>
              </a:rPr>
              <a:t> no </a:t>
            </a:r>
            <a:br>
              <a:rPr lang="pt-BR" sz="3200">
                <a:solidFill>
                  <a:schemeClr val="lt1"/>
                </a:solidFill>
                <a:latin typeface="Calibri"/>
                <a:ea typeface="Calibri"/>
                <a:cs typeface="Calibri"/>
                <a:sym typeface="Calibri"/>
              </a:rPr>
            </a:br>
            <a:r>
              <a:rPr lang="pt-BR" sz="3200">
                <a:solidFill>
                  <a:schemeClr val="lt1"/>
                </a:solidFill>
                <a:latin typeface="Calibri"/>
                <a:ea typeface="Calibri"/>
                <a:cs typeface="Calibri"/>
                <a:sym typeface="Calibri"/>
              </a:rPr>
              <a:t>tratamento de HPN e SHUa: </a:t>
            </a:r>
            <a:br>
              <a:rPr b="1" lang="pt-BR" sz="3200">
                <a:solidFill>
                  <a:schemeClr val="lt1"/>
                </a:solidFill>
                <a:latin typeface="Lustria"/>
                <a:ea typeface="Lustria"/>
                <a:cs typeface="Lustria"/>
                <a:sym typeface="Lustria"/>
              </a:rPr>
            </a:br>
            <a:r>
              <a:rPr b="1" lang="pt-BR" sz="4000">
                <a:solidFill>
                  <a:schemeClr val="lt1"/>
                </a:solidFill>
                <a:latin typeface="Lustria"/>
                <a:ea typeface="Lustria"/>
                <a:cs typeface="Lustria"/>
                <a:sym typeface="Lustria"/>
              </a:rPr>
              <a:t>análise de 10 anos </a:t>
            </a:r>
            <a:br>
              <a:rPr b="1" lang="pt-BR" sz="4000">
                <a:solidFill>
                  <a:schemeClr val="lt1"/>
                </a:solidFill>
                <a:latin typeface="Lustria"/>
                <a:ea typeface="Lustria"/>
                <a:cs typeface="Lustria"/>
                <a:sym typeface="Lustria"/>
              </a:rPr>
            </a:br>
            <a:r>
              <a:rPr b="1" lang="pt-BR" sz="4000">
                <a:solidFill>
                  <a:schemeClr val="lt1"/>
                </a:solidFill>
                <a:latin typeface="Lustria"/>
                <a:ea typeface="Lustria"/>
                <a:cs typeface="Lustria"/>
                <a:sym typeface="Lustria"/>
              </a:rPr>
              <a:t>de Farmacovigilância</a:t>
            </a:r>
            <a:endParaRPr b="1" sz="3200">
              <a:solidFill>
                <a:schemeClr val="lt1"/>
              </a:solidFill>
              <a:latin typeface="Lustria"/>
              <a:ea typeface="Lustria"/>
              <a:cs typeface="Lustria"/>
              <a:sym typeface="Lustria"/>
            </a:endParaRPr>
          </a:p>
        </p:txBody>
      </p:sp>
      <p:pic>
        <p:nvPicPr>
          <p:cNvPr id="13286" name="Google Shape;13286;p220"/>
          <p:cNvPicPr preferRelativeResize="0"/>
          <p:nvPr/>
        </p:nvPicPr>
        <p:blipFill rotWithShape="1">
          <a:blip r:embed="rId3">
            <a:alphaModFix/>
          </a:blip>
          <a:srcRect b="0" l="0" r="0" t="0"/>
          <a:stretch/>
        </p:blipFill>
        <p:spPr>
          <a:xfrm>
            <a:off x="387045" y="800100"/>
            <a:ext cx="5600701" cy="5232400"/>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250"/>
                                  </p:stCondLst>
                                  <p:childTnLst>
                                    <p:set>
                                      <p:cBhvr>
                                        <p:cTn dur="1" fill="hold">
                                          <p:stCondLst>
                                            <p:cond delay="0"/>
                                          </p:stCondLst>
                                        </p:cTn>
                                        <p:tgtEl>
                                          <p:spTgt spid="13284"/>
                                        </p:tgtEl>
                                        <p:attrNameLst>
                                          <p:attrName>style.visibility</p:attrName>
                                        </p:attrNameLst>
                                      </p:cBhvr>
                                      <p:to>
                                        <p:strVal val="visible"/>
                                      </p:to>
                                    </p:set>
                                    <p:animEffect filter="fade" transition="in">
                                      <p:cBhvr>
                                        <p:cTn dur="500"/>
                                        <p:tgtEl>
                                          <p:spTgt spid="13284"/>
                                        </p:tgtEl>
                                      </p:cBhvr>
                                    </p:animEffect>
                                  </p:childTnLst>
                                </p:cTn>
                              </p:par>
                              <p:par>
                                <p:cTn fill="hold" nodeType="withEffect" presetClass="entr" presetID="10" presetSubtype="0">
                                  <p:stCondLst>
                                    <p:cond delay="0"/>
                                  </p:stCondLst>
                                  <p:childTnLst>
                                    <p:set>
                                      <p:cBhvr>
                                        <p:cTn dur="1" fill="hold">
                                          <p:stCondLst>
                                            <p:cond delay="0"/>
                                          </p:stCondLst>
                                        </p:cTn>
                                        <p:tgtEl>
                                          <p:spTgt spid="13286"/>
                                        </p:tgtEl>
                                        <p:attrNameLst>
                                          <p:attrName>style.visibility</p:attrName>
                                        </p:attrNameLst>
                                      </p:cBhvr>
                                      <p:to>
                                        <p:strVal val="visible"/>
                                      </p:to>
                                    </p:set>
                                    <p:animEffect filter="fade" transition="in">
                                      <p:cBhvr>
                                        <p:cTn dur="500"/>
                                        <p:tgtEl>
                                          <p:spTgt spid="13286"/>
                                        </p:tgtEl>
                                      </p:cBhvr>
                                    </p:animEffect>
                                  </p:childTnLst>
                                </p:cTn>
                              </p:par>
                              <p:par>
                                <p:cTn fill="hold" nodeType="withEffect" presetClass="entr" presetID="10" presetSubtype="0">
                                  <p:stCondLst>
                                    <p:cond delay="500"/>
                                  </p:stCondLst>
                                  <p:childTnLst>
                                    <p:set>
                                      <p:cBhvr>
                                        <p:cTn dur="1" fill="hold">
                                          <p:stCondLst>
                                            <p:cond delay="0"/>
                                          </p:stCondLst>
                                        </p:cTn>
                                        <p:tgtEl>
                                          <p:spTgt spid="13285"/>
                                        </p:tgtEl>
                                        <p:attrNameLst>
                                          <p:attrName>style.visibility</p:attrName>
                                        </p:attrNameLst>
                                      </p:cBhvr>
                                      <p:to>
                                        <p:strVal val="visible"/>
                                      </p:to>
                                    </p:set>
                                    <p:animEffect filter="fade" transition="in">
                                      <p:cBhvr>
                                        <p:cTn dur="500"/>
                                        <p:tgtEl>
                                          <p:spTgt spid="1328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91" name="Shape 13291"/>
        <p:cNvGrpSpPr/>
        <p:nvPr/>
      </p:nvGrpSpPr>
      <p:grpSpPr>
        <a:xfrm>
          <a:off x="0" y="0"/>
          <a:ext cx="0" cy="0"/>
          <a:chOff x="0" y="0"/>
          <a:chExt cx="0" cy="0"/>
        </a:xfrm>
      </p:grpSpPr>
      <p:sp>
        <p:nvSpPr>
          <p:cNvPr id="13292" name="Google Shape;13292;p221"/>
          <p:cNvSpPr/>
          <p:nvPr/>
        </p:nvSpPr>
        <p:spPr>
          <a:xfrm flipH="1">
            <a:off x="590865" y="2128174"/>
            <a:ext cx="10938113" cy="331959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293" name="Google Shape;13293;p221"/>
          <p:cNvSpPr txBox="1"/>
          <p:nvPr/>
        </p:nvSpPr>
        <p:spPr>
          <a:xfrm>
            <a:off x="296269" y="385036"/>
            <a:ext cx="2116285"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Métodos</a:t>
            </a:r>
            <a:r>
              <a:rPr b="1" baseline="30000" lang="pt-BR" sz="3600">
                <a:solidFill>
                  <a:schemeClr val="accent1"/>
                </a:solidFill>
                <a:latin typeface="Lustria"/>
                <a:ea typeface="Lustria"/>
                <a:cs typeface="Lustria"/>
                <a:sym typeface="Lustria"/>
              </a:rPr>
              <a:t>1</a:t>
            </a:r>
            <a:endParaRPr/>
          </a:p>
        </p:txBody>
      </p:sp>
      <p:sp>
        <p:nvSpPr>
          <p:cNvPr id="13294" name="Google Shape;13294;p22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Socié G, et al. Br J Haematol. 2019 Apr;185(2):297-310</a:t>
            </a:r>
            <a:endParaRPr/>
          </a:p>
        </p:txBody>
      </p:sp>
      <p:sp>
        <p:nvSpPr>
          <p:cNvPr id="13295" name="Google Shape;13295;p221"/>
          <p:cNvSpPr txBox="1"/>
          <p:nvPr/>
        </p:nvSpPr>
        <p:spPr>
          <a:xfrm>
            <a:off x="8407402" y="2777177"/>
            <a:ext cx="2946400" cy="2215991"/>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Foram elegíveis </a:t>
            </a:r>
            <a:r>
              <a:rPr b="1" i="0" lang="pt-BR" sz="1800" u="none" cap="none" strike="noStrike">
                <a:solidFill>
                  <a:srgbClr val="000000"/>
                </a:solidFill>
                <a:latin typeface="Calibri"/>
                <a:ea typeface="Calibri"/>
                <a:cs typeface="Calibri"/>
                <a:sym typeface="Calibri"/>
              </a:rPr>
              <a:t>todos os pacientes com HPN e SHUa que receberam eculizumabe </a:t>
            </a:r>
            <a:r>
              <a:rPr b="0" i="0" lang="pt-BR" sz="1800" u="none" cap="none" strike="noStrike">
                <a:solidFill>
                  <a:srgbClr val="000000"/>
                </a:solidFill>
                <a:latin typeface="Calibri"/>
                <a:ea typeface="Calibri"/>
                <a:cs typeface="Calibri"/>
                <a:sym typeface="Calibri"/>
              </a:rPr>
              <a:t>e </a:t>
            </a:r>
            <a:r>
              <a:rPr b="1" i="0" lang="pt-BR" sz="1800" u="none" cap="none" strike="noStrike">
                <a:solidFill>
                  <a:schemeClr val="lt2"/>
                </a:solidFill>
                <a:latin typeface="Lustria"/>
                <a:ea typeface="Lustria"/>
                <a:cs typeface="Lustria"/>
                <a:sym typeface="Lustria"/>
              </a:rPr>
              <a:t>tiveram efeitos colaterais reportados</a:t>
            </a:r>
            <a:r>
              <a:rPr b="0" i="0" lang="pt-BR" sz="1800" u="none" cap="none" strike="noStrike">
                <a:solidFill>
                  <a:schemeClr val="lt2"/>
                </a:solidFill>
                <a:latin typeface="Lustria"/>
                <a:ea typeface="Lustria"/>
                <a:cs typeface="Lustria"/>
                <a:sym typeface="Lustria"/>
              </a:rPr>
              <a:t> </a:t>
            </a:r>
            <a:r>
              <a:rPr b="1" i="0" lang="pt-BR" sz="1800" u="none" cap="none" strike="noStrike">
                <a:solidFill>
                  <a:schemeClr val="lt2"/>
                </a:solidFill>
                <a:latin typeface="Lustria"/>
                <a:ea typeface="Lustria"/>
                <a:cs typeface="Lustria"/>
                <a:sym typeface="Lustria"/>
              </a:rPr>
              <a:t>espontaneamente</a:t>
            </a:r>
            <a:r>
              <a:rPr b="0" i="0" lang="pt-BR" sz="1800" u="none" cap="none" strike="noStrike">
                <a:solidFill>
                  <a:schemeClr val="lt2"/>
                </a:solidFill>
                <a:latin typeface="Lustria"/>
                <a:ea typeface="Lustria"/>
                <a:cs typeface="Lustria"/>
                <a:sym typeface="Lustria"/>
              </a:rPr>
              <a:t> </a:t>
            </a:r>
            <a:r>
              <a:rPr b="0" i="0" lang="pt-BR" sz="1800" u="none" cap="none" strike="noStrike">
                <a:solidFill>
                  <a:srgbClr val="000000"/>
                </a:solidFill>
                <a:latin typeface="Calibri"/>
                <a:ea typeface="Calibri"/>
                <a:cs typeface="Calibri"/>
                <a:sym typeface="Calibri"/>
              </a:rPr>
              <a:t>pela equipe assistente ou através de busca ativa da equipe de farmacovigilância</a:t>
            </a:r>
            <a:endParaRPr/>
          </a:p>
        </p:txBody>
      </p:sp>
      <p:pic>
        <p:nvPicPr>
          <p:cNvPr descr="Homem lendo livro&#10;&#10;Descrição gerada automaticamente com confiança média" id="13296" name="Google Shape;13296;p221"/>
          <p:cNvPicPr preferRelativeResize="0"/>
          <p:nvPr/>
        </p:nvPicPr>
        <p:blipFill rotWithShape="1">
          <a:blip r:embed="rId3">
            <a:alphaModFix/>
          </a:blip>
          <a:srcRect b="0" l="0" r="0" t="0"/>
          <a:stretch/>
        </p:blipFill>
        <p:spPr>
          <a:xfrm>
            <a:off x="3265353" y="1410234"/>
            <a:ext cx="4826000" cy="479051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3297" name="Google Shape;13297;p221"/>
          <p:cNvSpPr/>
          <p:nvPr/>
        </p:nvSpPr>
        <p:spPr>
          <a:xfrm>
            <a:off x="-206945" y="2623174"/>
            <a:ext cx="3991545" cy="225362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298" name="Google Shape;13298;p221"/>
          <p:cNvSpPr txBox="1"/>
          <p:nvPr/>
        </p:nvSpPr>
        <p:spPr>
          <a:xfrm>
            <a:off x="910581" y="3115731"/>
            <a:ext cx="2354772" cy="1292662"/>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chemeClr val="lt1"/>
              </a:buClr>
              <a:buSzPts val="2400"/>
              <a:buFont typeface="Lustria"/>
              <a:buNone/>
            </a:pPr>
            <a:r>
              <a:rPr b="1" i="0" lang="pt-BR" sz="2400" u="none" cap="none" strike="noStrike">
                <a:solidFill>
                  <a:schemeClr val="lt1"/>
                </a:solidFill>
                <a:latin typeface="Lustria"/>
                <a:ea typeface="Lustria"/>
                <a:cs typeface="Lustria"/>
                <a:sym typeface="Lustria"/>
              </a:rPr>
              <a:t>Programa de Farmacovilância </a:t>
            </a:r>
            <a:r>
              <a:rPr b="0" i="0" lang="pt-BR" sz="1800" u="none" cap="none" strike="noStrike">
                <a:solidFill>
                  <a:schemeClr val="lt1"/>
                </a:solidFill>
                <a:latin typeface="Calibri"/>
                <a:ea typeface="Calibri"/>
                <a:cs typeface="Calibri"/>
                <a:sym typeface="Calibri"/>
              </a:rPr>
              <a:t>da Alexion, de Março de 2007 a Outubro de 2016</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292"/>
                                        </p:tgtEl>
                                        <p:attrNameLst>
                                          <p:attrName>style.visibility</p:attrName>
                                        </p:attrNameLst>
                                      </p:cBhvr>
                                      <p:to>
                                        <p:strVal val="visible"/>
                                      </p:to>
                                    </p:set>
                                    <p:animEffect filter="fade" transition="in">
                                      <p:cBhvr>
                                        <p:cTn dur="500"/>
                                        <p:tgtEl>
                                          <p:spTgt spid="13292"/>
                                        </p:tgtEl>
                                      </p:cBhvr>
                                    </p:animEffect>
                                  </p:childTnLst>
                                </p:cTn>
                              </p:par>
                              <p:par>
                                <p:cTn fill="hold" nodeType="withEffect" presetClass="entr" presetID="2" presetSubtype="8">
                                  <p:stCondLst>
                                    <p:cond delay="0"/>
                                  </p:stCondLst>
                                  <p:childTnLst>
                                    <p:set>
                                      <p:cBhvr>
                                        <p:cTn dur="1" fill="hold">
                                          <p:stCondLst>
                                            <p:cond delay="0"/>
                                          </p:stCondLst>
                                        </p:cTn>
                                        <p:tgtEl>
                                          <p:spTgt spid="13297"/>
                                        </p:tgtEl>
                                        <p:attrNameLst>
                                          <p:attrName>style.visibility</p:attrName>
                                        </p:attrNameLst>
                                      </p:cBhvr>
                                      <p:to>
                                        <p:strVal val="visible"/>
                                      </p:to>
                                    </p:set>
                                    <p:anim calcmode="lin" valueType="num">
                                      <p:cBhvr additive="base">
                                        <p:cTn dur="500"/>
                                        <p:tgtEl>
                                          <p:spTgt spid="13297"/>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3298"/>
                                        </p:tgtEl>
                                        <p:attrNameLst>
                                          <p:attrName>style.visibility</p:attrName>
                                        </p:attrNameLst>
                                      </p:cBhvr>
                                      <p:to>
                                        <p:strVal val="visible"/>
                                      </p:to>
                                    </p:set>
                                    <p:animEffect filter="fade" transition="in">
                                      <p:cBhvr>
                                        <p:cTn dur="500"/>
                                        <p:tgtEl>
                                          <p:spTgt spid="13298"/>
                                        </p:tgtEl>
                                      </p:cBhvr>
                                    </p:animEffect>
                                  </p:childTnLst>
                                </p:cTn>
                              </p:par>
                              <p:par>
                                <p:cTn fill="hold" nodeType="withEffect" presetClass="entr" presetID="10" presetSubtype="0">
                                  <p:stCondLst>
                                    <p:cond delay="250"/>
                                  </p:stCondLst>
                                  <p:childTnLst>
                                    <p:set>
                                      <p:cBhvr>
                                        <p:cTn dur="1" fill="hold">
                                          <p:stCondLst>
                                            <p:cond delay="0"/>
                                          </p:stCondLst>
                                        </p:cTn>
                                        <p:tgtEl>
                                          <p:spTgt spid="13295"/>
                                        </p:tgtEl>
                                        <p:attrNameLst>
                                          <p:attrName>style.visibility</p:attrName>
                                        </p:attrNameLst>
                                      </p:cBhvr>
                                      <p:to>
                                        <p:strVal val="visible"/>
                                      </p:to>
                                    </p:set>
                                    <p:animEffect filter="fade" transition="in">
                                      <p:cBhvr>
                                        <p:cTn dur="500"/>
                                        <p:tgtEl>
                                          <p:spTgt spid="13295"/>
                                        </p:tgtEl>
                                      </p:cBhvr>
                                    </p:animEffect>
                                  </p:childTnLst>
                                </p:cTn>
                              </p:par>
                              <p:par>
                                <p:cTn fill="hold" nodeType="withEffect" presetClass="entr" presetID="10" presetSubtype="0">
                                  <p:stCondLst>
                                    <p:cond delay="250"/>
                                  </p:stCondLst>
                                  <p:childTnLst>
                                    <p:set>
                                      <p:cBhvr>
                                        <p:cTn dur="1" fill="hold">
                                          <p:stCondLst>
                                            <p:cond delay="0"/>
                                          </p:stCondLst>
                                        </p:cTn>
                                        <p:tgtEl>
                                          <p:spTgt spid="13296"/>
                                        </p:tgtEl>
                                        <p:attrNameLst>
                                          <p:attrName>style.visibility</p:attrName>
                                        </p:attrNameLst>
                                      </p:cBhvr>
                                      <p:to>
                                        <p:strVal val="visible"/>
                                      </p:to>
                                    </p:set>
                                    <p:animEffect filter="fade" transition="in">
                                      <p:cBhvr>
                                        <p:cTn dur="500"/>
                                        <p:tgtEl>
                                          <p:spTgt spid="1329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03" name="Shape 13303"/>
        <p:cNvGrpSpPr/>
        <p:nvPr/>
      </p:nvGrpSpPr>
      <p:grpSpPr>
        <a:xfrm>
          <a:off x="0" y="0"/>
          <a:ext cx="0" cy="0"/>
          <a:chOff x="0" y="0"/>
          <a:chExt cx="0" cy="0"/>
        </a:xfrm>
      </p:grpSpPr>
      <p:sp>
        <p:nvSpPr>
          <p:cNvPr id="13304" name="Google Shape;13304;p222"/>
          <p:cNvSpPr/>
          <p:nvPr/>
        </p:nvSpPr>
        <p:spPr>
          <a:xfrm flipH="1">
            <a:off x="590867" y="1539433"/>
            <a:ext cx="10938113"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305" name="Google Shape;13305;p222"/>
          <p:cNvSpPr txBox="1"/>
          <p:nvPr/>
        </p:nvSpPr>
        <p:spPr>
          <a:xfrm>
            <a:off x="296269" y="385036"/>
            <a:ext cx="239507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Resultados</a:t>
            </a:r>
            <a:endParaRPr b="1" baseline="30000" sz="3600">
              <a:solidFill>
                <a:schemeClr val="accent1"/>
              </a:solidFill>
              <a:latin typeface="Lustria"/>
              <a:ea typeface="Lustria"/>
              <a:cs typeface="Lustria"/>
              <a:sym typeface="Lustria"/>
            </a:endParaRPr>
          </a:p>
        </p:txBody>
      </p:sp>
      <p:sp>
        <p:nvSpPr>
          <p:cNvPr id="13306" name="Google Shape;13306;p222"/>
          <p:cNvSpPr txBox="1"/>
          <p:nvPr/>
        </p:nvSpPr>
        <p:spPr>
          <a:xfrm>
            <a:off x="296269" y="792070"/>
            <a:ext cx="8690584"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Eventos adversos mais reportados em pacientes com HPN¹ </a:t>
            </a:r>
            <a:endParaRPr/>
          </a:p>
        </p:txBody>
      </p:sp>
      <p:sp>
        <p:nvSpPr>
          <p:cNvPr id="13307" name="Google Shape;13307;p22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Tabela adaptada de Socié G, et al. Br J Haematol. 2019. Apr;185 (2):297-310</a:t>
            </a:r>
            <a:endParaRPr/>
          </a:p>
          <a:p>
            <a:pPr indent="0" lvl="0" marL="0" rtl="0" algn="l">
              <a:lnSpc>
                <a:spcPct val="90000"/>
              </a:lnSpc>
              <a:spcBef>
                <a:spcPts val="300"/>
              </a:spcBef>
              <a:spcAft>
                <a:spcPts val="0"/>
              </a:spcAft>
              <a:buClr>
                <a:schemeClr val="dk1"/>
              </a:buClr>
              <a:buSzPts val="800"/>
              <a:buNone/>
            </a:pPr>
            <a:r>
              <a:rPr lang="pt-BR"/>
              <a:t>1- Socié G, et al. Br J Haematol. 2019 Apr;185(2):297-310</a:t>
            </a:r>
            <a:endParaRPr/>
          </a:p>
        </p:txBody>
      </p:sp>
      <p:sp>
        <p:nvSpPr>
          <p:cNvPr id="13308" name="Google Shape;13308;p222"/>
          <p:cNvSpPr/>
          <p:nvPr/>
        </p:nvSpPr>
        <p:spPr>
          <a:xfrm>
            <a:off x="989794" y="1840242"/>
            <a:ext cx="11430806" cy="101725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aphicFrame>
        <p:nvGraphicFramePr>
          <p:cNvPr id="13309" name="Google Shape;13309;p222"/>
          <p:cNvGraphicFramePr/>
          <p:nvPr/>
        </p:nvGraphicFramePr>
        <p:xfrm>
          <a:off x="1130997" y="1840241"/>
          <a:ext cx="3000000" cy="3000000"/>
        </p:xfrm>
        <a:graphic>
          <a:graphicData uri="http://schemas.openxmlformats.org/drawingml/2006/table">
            <a:tbl>
              <a:tblPr>
                <a:noFill/>
                <a:tableStyleId>{A0BF0AAD-81E2-4729-A6F2-3AC11B6F7D1A}</a:tableStyleId>
              </a:tblPr>
              <a:tblGrid>
                <a:gridCol w="4265000"/>
                <a:gridCol w="1213275"/>
                <a:gridCol w="1093350"/>
                <a:gridCol w="1184000"/>
                <a:gridCol w="1315800"/>
                <a:gridCol w="1037450"/>
              </a:tblGrid>
              <a:tr h="542800">
                <a:tc rowSpan="2">
                  <a:txBody>
                    <a:bodyPr/>
                    <a:lstStyle/>
                    <a:p>
                      <a:pPr indent="0" lvl="0" marL="0" marR="0" rtl="0" algn="l">
                        <a:spcBef>
                          <a:spcPts val="0"/>
                        </a:spcBef>
                        <a:spcAft>
                          <a:spcPts val="0"/>
                        </a:spcAft>
                        <a:buNone/>
                      </a:pPr>
                      <a:r>
                        <a:rPr b="1" lang="pt-BR" sz="1400" u="none" strike="noStrike">
                          <a:solidFill>
                            <a:schemeClr val="lt1"/>
                          </a:solidFill>
                          <a:latin typeface="Calibri"/>
                          <a:ea typeface="Calibri"/>
                          <a:cs typeface="Calibri"/>
                          <a:sym typeface="Calibri"/>
                        </a:rPr>
                        <a:t>Termo preferido do MedDRA</a:t>
                      </a:r>
                      <a:endParaRPr b="1" i="0" sz="1400" u="none" strike="noStrike">
                        <a:solidFill>
                          <a:schemeClr val="lt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gridSpan="2">
                  <a:txBody>
                    <a:bodyPr/>
                    <a:lstStyle/>
                    <a:p>
                      <a:pPr indent="0" lvl="0" marL="0" marR="0" rtl="0" algn="ctr">
                        <a:spcBef>
                          <a:spcPts val="0"/>
                        </a:spcBef>
                        <a:spcAft>
                          <a:spcPts val="0"/>
                        </a:spcAft>
                        <a:buNone/>
                      </a:pPr>
                      <a:r>
                        <a:rPr b="1" lang="pt-BR" sz="1400" u="none" strike="noStrike">
                          <a:solidFill>
                            <a:schemeClr val="lt1"/>
                          </a:solidFill>
                          <a:latin typeface="Calibri"/>
                          <a:ea typeface="Calibri"/>
                          <a:cs typeface="Calibri"/>
                          <a:sym typeface="Calibri"/>
                        </a:rPr>
                        <a:t>Número espontâneo de EAs por 100 PY</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c hMerge="1"/>
                <a:tc gridSpan="2">
                  <a:txBody>
                    <a:bodyPr/>
                    <a:lstStyle/>
                    <a:p>
                      <a:pPr indent="0" lvl="0" marL="0" marR="0" rtl="0" algn="ctr">
                        <a:spcBef>
                          <a:spcPts val="0"/>
                        </a:spcBef>
                        <a:spcAft>
                          <a:spcPts val="0"/>
                        </a:spcAft>
                        <a:buNone/>
                      </a:pPr>
                      <a:r>
                        <a:rPr b="1" lang="pt-BR" sz="1400" u="none" strike="noStrike">
                          <a:solidFill>
                            <a:schemeClr val="lt1"/>
                          </a:solidFill>
                          <a:latin typeface="Calibri"/>
                          <a:ea typeface="Calibri"/>
                          <a:cs typeface="Calibri"/>
                          <a:sym typeface="Calibri"/>
                        </a:rPr>
                        <a:t>Número solicitado de AEs por 100 PY</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c hMerge="1"/>
                <a:tc>
                  <a:txBody>
                    <a:bodyPr/>
                    <a:lstStyle/>
                    <a:p>
                      <a:pPr indent="0" lvl="0" marL="0" marR="0" rtl="0" algn="ctr">
                        <a:spcBef>
                          <a:spcPts val="0"/>
                        </a:spcBef>
                        <a:spcAft>
                          <a:spcPts val="0"/>
                        </a:spcAft>
                        <a:buNone/>
                      </a:pPr>
                      <a:r>
                        <a:rPr b="1" lang="pt-BR" sz="1400" u="none" strike="noStrike">
                          <a:solidFill>
                            <a:schemeClr val="lt1"/>
                          </a:solidFill>
                          <a:latin typeface="Calibri"/>
                          <a:ea typeface="Calibri"/>
                          <a:cs typeface="Calibri"/>
                          <a:sym typeface="Calibri"/>
                        </a:rPr>
                        <a:t>Total</a:t>
                      </a:r>
                      <a:endParaRPr b="1" i="0" sz="1400" u="none" strike="noStrike">
                        <a:solidFill>
                          <a:schemeClr val="lt1"/>
                        </a:solidFill>
                        <a:latin typeface="Calibri"/>
                        <a:ea typeface="Calibri"/>
                        <a:cs typeface="Calibri"/>
                        <a:sym typeface="Calibri"/>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r>
              <a:tr h="474475">
                <a:tc vMerge="1"/>
                <a:tc>
                  <a:txBody>
                    <a:bodyPr/>
                    <a:lstStyle/>
                    <a:p>
                      <a:pPr indent="0" lvl="0" marL="0" marR="0" rtl="0" algn="ctr">
                        <a:spcBef>
                          <a:spcPts val="0"/>
                        </a:spcBef>
                        <a:spcAft>
                          <a:spcPts val="0"/>
                        </a:spcAft>
                        <a:buNone/>
                      </a:pPr>
                      <a:r>
                        <a:rPr b="1" lang="pt-BR" sz="1400" u="none" strike="noStrike">
                          <a:solidFill>
                            <a:schemeClr val="lt1"/>
                          </a:solidFill>
                          <a:latin typeface="Calibri"/>
                          <a:ea typeface="Calibri"/>
                          <a:cs typeface="Calibri"/>
                          <a:sym typeface="Calibri"/>
                        </a:rPr>
                        <a:t>Sério</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Calibri"/>
                        <a:buNone/>
                      </a:pPr>
                      <a:r>
                        <a:rPr b="1" lang="pt-BR" sz="1400" u="none" strike="noStrike">
                          <a:solidFill>
                            <a:schemeClr val="lt1"/>
                          </a:solidFill>
                          <a:latin typeface="Calibri"/>
                          <a:ea typeface="Calibri"/>
                          <a:cs typeface="Calibri"/>
                          <a:sym typeface="Calibri"/>
                        </a:rPr>
                        <a:t>Não Grave</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400" u="none" strike="noStrike">
                          <a:solidFill>
                            <a:schemeClr val="lt1"/>
                          </a:solidFill>
                          <a:latin typeface="Calibri"/>
                          <a:ea typeface="Calibri"/>
                          <a:cs typeface="Calibri"/>
                          <a:sym typeface="Calibri"/>
                        </a:rPr>
                        <a:t>Sério</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Calibri"/>
                        <a:buNone/>
                      </a:pPr>
                      <a:r>
                        <a:rPr b="1" lang="pt-BR" sz="1400" u="none" strike="noStrike">
                          <a:solidFill>
                            <a:schemeClr val="lt1"/>
                          </a:solidFill>
                          <a:latin typeface="Calibri"/>
                          <a:ea typeface="Calibri"/>
                          <a:cs typeface="Calibri"/>
                          <a:sym typeface="Calibri"/>
                        </a:rPr>
                        <a:t>Não Grave</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1" i="0" sz="1400" u="none" strike="noStrike">
                        <a:solidFill>
                          <a:schemeClr val="lt1"/>
                        </a:solidFill>
                        <a:latin typeface="Calibri"/>
                        <a:ea typeface="Calibri"/>
                        <a:cs typeface="Calibri"/>
                        <a:sym typeface="Calibri"/>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9300">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Hemoglobina diminuída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2·4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12·7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3·4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19·4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19300">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Fadiga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1·7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1·6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3·9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17·6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9300">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Pirexia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1·6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3·9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3·3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9·7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19300">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Dor de cabeça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1,0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1·4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6·2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9·2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9300">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Hemólise</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3·5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2·3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9,0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19300">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Dispneia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4·3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7·2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9300">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Dor abdominal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2·1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3·7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7·1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19300">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Contagem de plaquetas diminuída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3·7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2·2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7·1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9300">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Transfusão</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5,0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0·2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400">
                          <a:solidFill>
                            <a:schemeClr val="dk1"/>
                          </a:solidFill>
                          <a:latin typeface="Calibri"/>
                          <a:ea typeface="Calibri"/>
                          <a:cs typeface="Calibri"/>
                          <a:sym typeface="Calibri"/>
                        </a:rPr>
                        <a:t>5·8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304"/>
                                        </p:tgtEl>
                                        <p:attrNameLst>
                                          <p:attrName>style.visibility</p:attrName>
                                        </p:attrNameLst>
                                      </p:cBhvr>
                                      <p:to>
                                        <p:strVal val="visible"/>
                                      </p:to>
                                    </p:set>
                                    <p:animEffect filter="fade" transition="in">
                                      <p:cBhvr>
                                        <p:cTn dur="500"/>
                                        <p:tgtEl>
                                          <p:spTgt spid="13304"/>
                                        </p:tgtEl>
                                      </p:cBhvr>
                                    </p:animEffect>
                                  </p:childTnLst>
                                </p:cTn>
                              </p:par>
                              <p:par>
                                <p:cTn fill="hold" nodeType="withEffect" presetClass="entr" presetID="2" presetSubtype="8">
                                  <p:stCondLst>
                                    <p:cond delay="0"/>
                                  </p:stCondLst>
                                  <p:childTnLst>
                                    <p:set>
                                      <p:cBhvr>
                                        <p:cTn dur="1" fill="hold">
                                          <p:stCondLst>
                                            <p:cond delay="0"/>
                                          </p:stCondLst>
                                        </p:cTn>
                                        <p:tgtEl>
                                          <p:spTgt spid="13308"/>
                                        </p:tgtEl>
                                        <p:attrNameLst>
                                          <p:attrName>style.visibility</p:attrName>
                                        </p:attrNameLst>
                                      </p:cBhvr>
                                      <p:to>
                                        <p:strVal val="visible"/>
                                      </p:to>
                                    </p:set>
                                    <p:anim calcmode="lin" valueType="num">
                                      <p:cBhvr additive="base">
                                        <p:cTn dur="500"/>
                                        <p:tgtEl>
                                          <p:spTgt spid="13308"/>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3309"/>
                                        </p:tgtEl>
                                        <p:attrNameLst>
                                          <p:attrName>style.visibility</p:attrName>
                                        </p:attrNameLst>
                                      </p:cBhvr>
                                      <p:to>
                                        <p:strVal val="visible"/>
                                      </p:to>
                                    </p:set>
                                    <p:animEffect filter="fade" transition="in">
                                      <p:cBhvr>
                                        <p:cTn dur="500"/>
                                        <p:tgtEl>
                                          <p:spTgt spid="133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14" name="Shape 13314"/>
        <p:cNvGrpSpPr/>
        <p:nvPr/>
      </p:nvGrpSpPr>
      <p:grpSpPr>
        <a:xfrm>
          <a:off x="0" y="0"/>
          <a:ext cx="0" cy="0"/>
          <a:chOff x="0" y="0"/>
          <a:chExt cx="0" cy="0"/>
        </a:xfrm>
      </p:grpSpPr>
      <p:sp>
        <p:nvSpPr>
          <p:cNvPr id="13315" name="Google Shape;13315;p223"/>
          <p:cNvSpPr/>
          <p:nvPr/>
        </p:nvSpPr>
        <p:spPr>
          <a:xfrm flipH="1">
            <a:off x="590866" y="1621792"/>
            <a:ext cx="10938113" cy="407396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316" name="Google Shape;13316;p223"/>
          <p:cNvSpPr txBox="1"/>
          <p:nvPr/>
        </p:nvSpPr>
        <p:spPr>
          <a:xfrm>
            <a:off x="296269" y="385036"/>
            <a:ext cx="7722755" cy="83099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Reações adversas nos ensaios clínicos</a:t>
            </a:r>
            <a:endParaRPr/>
          </a:p>
          <a:p>
            <a:pPr indent="0" lvl="0" marL="0" marR="0" rtl="0" algn="l">
              <a:lnSpc>
                <a:spcPct val="80000"/>
              </a:lnSpc>
              <a:spcBef>
                <a:spcPts val="0"/>
              </a:spcBef>
              <a:spcAft>
                <a:spcPts val="0"/>
              </a:spcAft>
              <a:buNone/>
            </a:pPr>
            <a:r>
              <a:t/>
            </a:r>
            <a:endParaRPr b="1" baseline="30000" sz="3600">
              <a:solidFill>
                <a:schemeClr val="accent1"/>
              </a:solidFill>
              <a:latin typeface="Lustria"/>
              <a:ea typeface="Lustria"/>
              <a:cs typeface="Lustria"/>
              <a:sym typeface="Lustria"/>
            </a:endParaRPr>
          </a:p>
        </p:txBody>
      </p:sp>
      <p:sp>
        <p:nvSpPr>
          <p:cNvPr id="13317" name="Google Shape;13317;p223"/>
          <p:cNvSpPr txBox="1"/>
          <p:nvPr/>
        </p:nvSpPr>
        <p:spPr>
          <a:xfrm>
            <a:off x="296269" y="792070"/>
            <a:ext cx="7888698"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com eculizumabe e experiência pós-comercialização</a:t>
            </a:r>
            <a:endParaRPr/>
          </a:p>
        </p:txBody>
      </p:sp>
      <p:sp>
        <p:nvSpPr>
          <p:cNvPr id="13318" name="Google Shape;13318;p22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eculizumabe (eculizumabe). Bula  aprovada  pela  ANVISA  disponível  em https://alexion.com/worldwide/Brazil</a:t>
            </a:r>
            <a:endParaRPr/>
          </a:p>
        </p:txBody>
      </p:sp>
      <p:sp>
        <p:nvSpPr>
          <p:cNvPr id="13319" name="Google Shape;13319;p223"/>
          <p:cNvSpPr/>
          <p:nvPr/>
        </p:nvSpPr>
        <p:spPr>
          <a:xfrm>
            <a:off x="761194" y="1804683"/>
            <a:ext cx="11430806" cy="665276"/>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graphicFrame>
        <p:nvGraphicFramePr>
          <p:cNvPr id="13320" name="Google Shape;13320;p223"/>
          <p:cNvGraphicFramePr/>
          <p:nvPr/>
        </p:nvGraphicFramePr>
        <p:xfrm>
          <a:off x="951493" y="1804683"/>
          <a:ext cx="3000000" cy="3000000"/>
        </p:xfrm>
        <a:graphic>
          <a:graphicData uri="http://schemas.openxmlformats.org/drawingml/2006/table">
            <a:tbl>
              <a:tblPr bandRow="1" firstRow="1">
                <a:noFill/>
                <a:tableStyleId>{A0BF0AAD-81E2-4729-A6F2-3AC11B6F7D1A}</a:tableStyleId>
              </a:tblPr>
              <a:tblGrid>
                <a:gridCol w="2356050"/>
                <a:gridCol w="2968775"/>
                <a:gridCol w="2662400"/>
                <a:gridCol w="2662400"/>
              </a:tblGrid>
              <a:tr h="665275">
                <a:tc>
                  <a:txBody>
                    <a:bodyPr/>
                    <a:lstStyle/>
                    <a:p>
                      <a:pPr indent="0" lvl="0" marL="0" marR="0" rtl="0" algn="ctr">
                        <a:spcBef>
                          <a:spcPts val="0"/>
                        </a:spcBef>
                        <a:spcAft>
                          <a:spcPts val="0"/>
                        </a:spcAft>
                        <a:buNone/>
                      </a:pPr>
                      <a:r>
                        <a:rPr lang="pt-BR" sz="1400">
                          <a:solidFill>
                            <a:schemeClr val="lt1"/>
                          </a:solidFill>
                          <a:latin typeface="Calibri"/>
                          <a:ea typeface="Calibri"/>
                          <a:cs typeface="Calibri"/>
                          <a:sym typeface="Calibri"/>
                        </a:rPr>
                        <a:t>Muito Frequente</a:t>
                      </a:r>
                      <a:endParaRPr/>
                    </a:p>
                    <a:p>
                      <a:pPr indent="0" lvl="0" marL="0" marR="0" rtl="0" algn="ctr">
                        <a:spcBef>
                          <a:spcPts val="0"/>
                        </a:spcBef>
                        <a:spcAft>
                          <a:spcPts val="0"/>
                        </a:spcAft>
                        <a:buNone/>
                      </a:pPr>
                      <a:r>
                        <a:rPr lang="pt-BR" sz="1400">
                          <a:solidFill>
                            <a:schemeClr val="lt1"/>
                          </a:solidFill>
                          <a:latin typeface="Calibri"/>
                          <a:ea typeface="Calibri"/>
                          <a:cs typeface="Calibri"/>
                          <a:sym typeface="Calibri"/>
                        </a:rPr>
                        <a:t>&gt; 10%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Calibri"/>
                          <a:ea typeface="Calibri"/>
                          <a:cs typeface="Calibri"/>
                          <a:sym typeface="Calibri"/>
                        </a:rPr>
                        <a:t>Frequente</a:t>
                      </a:r>
                      <a:endParaRPr/>
                    </a:p>
                    <a:p>
                      <a:pPr indent="0" lvl="0" marL="0" marR="0" rtl="0" algn="ctr">
                        <a:spcBef>
                          <a:spcPts val="0"/>
                        </a:spcBef>
                        <a:spcAft>
                          <a:spcPts val="0"/>
                        </a:spcAft>
                        <a:buNone/>
                      </a:pPr>
                      <a:r>
                        <a:rPr lang="pt-BR" sz="1400">
                          <a:solidFill>
                            <a:schemeClr val="lt1"/>
                          </a:solidFill>
                          <a:latin typeface="Calibri"/>
                          <a:ea typeface="Calibri"/>
                          <a:cs typeface="Calibri"/>
                          <a:sym typeface="Calibri"/>
                        </a:rPr>
                        <a:t> 10 – 1%</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Calibri"/>
                          <a:ea typeface="Calibri"/>
                          <a:cs typeface="Calibri"/>
                          <a:sym typeface="Calibri"/>
                        </a:rPr>
                        <a:t>Pouco Frequente</a:t>
                      </a:r>
                      <a:endParaRPr/>
                    </a:p>
                    <a:p>
                      <a:pPr indent="0" lvl="0" marL="0" marR="0" rtl="0" algn="ctr">
                        <a:spcBef>
                          <a:spcPts val="0"/>
                        </a:spcBef>
                        <a:spcAft>
                          <a:spcPts val="0"/>
                        </a:spcAft>
                        <a:buNone/>
                      </a:pPr>
                      <a:r>
                        <a:rPr lang="pt-BR" sz="1400">
                          <a:solidFill>
                            <a:schemeClr val="lt1"/>
                          </a:solidFill>
                          <a:latin typeface="Calibri"/>
                          <a:ea typeface="Calibri"/>
                          <a:cs typeface="Calibri"/>
                          <a:sym typeface="Calibri"/>
                        </a:rPr>
                        <a:t>1 - 0,1%</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Calibri"/>
                          <a:ea typeface="Calibri"/>
                          <a:cs typeface="Calibri"/>
                          <a:sym typeface="Calibri"/>
                        </a:rPr>
                        <a:t>Raro</a:t>
                      </a:r>
                      <a:endParaRPr/>
                    </a:p>
                    <a:p>
                      <a:pPr indent="0" lvl="0" marL="0" marR="0" rtl="0" algn="ctr">
                        <a:spcBef>
                          <a:spcPts val="0"/>
                        </a:spcBef>
                        <a:spcAft>
                          <a:spcPts val="0"/>
                        </a:spcAft>
                        <a:buNone/>
                      </a:pPr>
                      <a:r>
                        <a:rPr lang="pt-BR" sz="1400">
                          <a:solidFill>
                            <a:schemeClr val="lt1"/>
                          </a:solidFill>
                          <a:latin typeface="Calibri"/>
                          <a:ea typeface="Calibri"/>
                          <a:cs typeface="Calibri"/>
                          <a:sym typeface="Calibri"/>
                        </a:rPr>
                        <a:t>&lt; 0,1%</a:t>
                      </a:r>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0750">
                <a:tc rowSpan="7">
                  <a:txBody>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Cefaléia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Infecções respiratóris, ITU, herpes oral</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1200">
                          <a:solidFill>
                            <a:schemeClr val="lt2"/>
                          </a:solidFill>
                          <a:latin typeface="Calibri"/>
                          <a:ea typeface="Calibri"/>
                          <a:cs typeface="Calibri"/>
                          <a:sym typeface="Calibri"/>
                        </a:rPr>
                        <a:t>Infecção por meningococco</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Aspergilose, Infecção por gonococco</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0750">
                <a:tc vMerge="1"/>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Anemia, plaquetopenia</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Hiperssenssibilidade</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Impetigo</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0750">
                <a:tc vMerge="1"/>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Insônia, Tontura</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Depressão, ansiedade</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Artrite bacteriana</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0750">
                <a:tc vMerge="1"/>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Hipertensão</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Hipertensão acelerada, hipotensão</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Infecção por Hemophilus</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0750">
                <a:tc vMerge="1"/>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Diarreia, vômito, dor abdominal</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Constipação, dispepsia</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Síncope, hemólise,coagulopatia</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0750">
                <a:tc vMerge="1"/>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Eruoções, prurido</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Urticária, eritema</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Hematoma</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0750">
                <a:tc vMerge="1"/>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Tosse, pirexia, fadiga</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Edema, aumento de transaminases</a:t>
                      </a:r>
                      <a:endParaRPr/>
                    </a:p>
                  </a:txBody>
                  <a:tcPr marT="45725" marB="45725" marR="91450" marL="91450" anchor="ctr">
                    <a:lnL cap="flat" cmpd="sng" w="12700">
                      <a:solidFill>
                        <a:schemeClr val="lt2"/>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Dermatite despigmentação</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315"/>
                                        </p:tgtEl>
                                        <p:attrNameLst>
                                          <p:attrName>style.visibility</p:attrName>
                                        </p:attrNameLst>
                                      </p:cBhvr>
                                      <p:to>
                                        <p:strVal val="visible"/>
                                      </p:to>
                                    </p:set>
                                    <p:animEffect filter="fade" transition="in">
                                      <p:cBhvr>
                                        <p:cTn dur="500"/>
                                        <p:tgtEl>
                                          <p:spTgt spid="13315"/>
                                        </p:tgtEl>
                                      </p:cBhvr>
                                    </p:animEffect>
                                  </p:childTnLst>
                                </p:cTn>
                              </p:par>
                              <p:par>
                                <p:cTn fill="hold" nodeType="withEffect" presetClass="entr" presetID="2" presetSubtype="8">
                                  <p:stCondLst>
                                    <p:cond delay="0"/>
                                  </p:stCondLst>
                                  <p:childTnLst>
                                    <p:set>
                                      <p:cBhvr>
                                        <p:cTn dur="1" fill="hold">
                                          <p:stCondLst>
                                            <p:cond delay="0"/>
                                          </p:stCondLst>
                                        </p:cTn>
                                        <p:tgtEl>
                                          <p:spTgt spid="13319"/>
                                        </p:tgtEl>
                                        <p:attrNameLst>
                                          <p:attrName>style.visibility</p:attrName>
                                        </p:attrNameLst>
                                      </p:cBhvr>
                                      <p:to>
                                        <p:strVal val="visible"/>
                                      </p:to>
                                    </p:set>
                                    <p:anim calcmode="lin" valueType="num">
                                      <p:cBhvr additive="base">
                                        <p:cTn dur="500"/>
                                        <p:tgtEl>
                                          <p:spTgt spid="1331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3320"/>
                                        </p:tgtEl>
                                        <p:attrNameLst>
                                          <p:attrName>style.visibility</p:attrName>
                                        </p:attrNameLst>
                                      </p:cBhvr>
                                      <p:to>
                                        <p:strVal val="visible"/>
                                      </p:to>
                                    </p:set>
                                    <p:animEffect filter="fade" transition="in">
                                      <p:cBhvr>
                                        <p:cTn dur="500"/>
                                        <p:tgtEl>
                                          <p:spTgt spid="1332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25" name="Shape 13325"/>
        <p:cNvGrpSpPr/>
        <p:nvPr/>
      </p:nvGrpSpPr>
      <p:grpSpPr>
        <a:xfrm>
          <a:off x="0" y="0"/>
          <a:ext cx="0" cy="0"/>
          <a:chOff x="0" y="0"/>
          <a:chExt cx="0" cy="0"/>
        </a:xfrm>
      </p:grpSpPr>
      <p:sp>
        <p:nvSpPr>
          <p:cNvPr id="13326" name="Google Shape;13326;p224"/>
          <p:cNvSpPr/>
          <p:nvPr/>
        </p:nvSpPr>
        <p:spPr>
          <a:xfrm flipH="1">
            <a:off x="590867" y="1539433"/>
            <a:ext cx="10938113"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327" name="Google Shape;13327;p224"/>
          <p:cNvSpPr txBox="1"/>
          <p:nvPr/>
        </p:nvSpPr>
        <p:spPr>
          <a:xfrm>
            <a:off x="296269" y="385036"/>
            <a:ext cx="2069797"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Infecções</a:t>
            </a:r>
            <a:endParaRPr b="1" baseline="30000" sz="3600">
              <a:solidFill>
                <a:schemeClr val="accent1"/>
              </a:solidFill>
              <a:latin typeface="Lustria"/>
              <a:ea typeface="Lustria"/>
              <a:cs typeface="Lustria"/>
              <a:sym typeface="Lustria"/>
            </a:endParaRPr>
          </a:p>
        </p:txBody>
      </p:sp>
      <p:sp>
        <p:nvSpPr>
          <p:cNvPr id="13328" name="Google Shape;13328;p224"/>
          <p:cNvSpPr txBox="1"/>
          <p:nvPr/>
        </p:nvSpPr>
        <p:spPr>
          <a:xfrm>
            <a:off x="296269" y="792070"/>
            <a:ext cx="3282950"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não meningococcicas</a:t>
            </a:r>
            <a:endParaRPr sz="2800">
              <a:solidFill>
                <a:srgbClr val="003865"/>
              </a:solidFill>
              <a:latin typeface="Calibri"/>
              <a:ea typeface="Calibri"/>
              <a:cs typeface="Calibri"/>
              <a:sym typeface="Calibri"/>
            </a:endParaRPr>
          </a:p>
        </p:txBody>
      </p:sp>
      <p:sp>
        <p:nvSpPr>
          <p:cNvPr id="13329" name="Google Shape;13329;p22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Socié G, Caby-Tosi MP, Marantz JL, Cole A, Bedrosian CL, Gasteyger C, Mujeebuddin A, Hillmen P, Vande Walle J, Haller H. Eculizumab in paroxysmal nocturna l haemoglobinuria and atypical haemolytic uraemic syndrome: 10-year pharmacovigilance analysis. Br J Haematol. 2019 Apr;185(2):297-310</a:t>
            </a:r>
            <a:endParaRPr/>
          </a:p>
        </p:txBody>
      </p:sp>
      <p:sp>
        <p:nvSpPr>
          <p:cNvPr id="13330" name="Google Shape;13330;p224"/>
          <p:cNvSpPr/>
          <p:nvPr/>
        </p:nvSpPr>
        <p:spPr>
          <a:xfrm>
            <a:off x="-217714" y="1840242"/>
            <a:ext cx="7075714" cy="68705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aphicFrame>
        <p:nvGraphicFramePr>
          <p:cNvPr id="13331" name="Google Shape;13331;p224"/>
          <p:cNvGraphicFramePr/>
          <p:nvPr/>
        </p:nvGraphicFramePr>
        <p:xfrm>
          <a:off x="989794" y="1874115"/>
          <a:ext cx="3000000" cy="3000000"/>
        </p:xfrm>
        <a:graphic>
          <a:graphicData uri="http://schemas.openxmlformats.org/drawingml/2006/table">
            <a:tbl>
              <a:tblPr bandRow="1" firstRow="1">
                <a:noFill/>
                <a:tableStyleId>{A0BF0AAD-81E2-4729-A6F2-3AC11B6F7D1A}</a:tableStyleId>
              </a:tblPr>
              <a:tblGrid>
                <a:gridCol w="3803350"/>
                <a:gridCol w="1835450"/>
              </a:tblGrid>
              <a:tr h="653175">
                <a:tc>
                  <a:txBody>
                    <a:bodyPr/>
                    <a:lstStyle/>
                    <a:p>
                      <a:pPr indent="0" lvl="0" marL="0" marR="0" rtl="0" algn="l">
                        <a:spcBef>
                          <a:spcPts val="0"/>
                        </a:spcBef>
                        <a:spcAft>
                          <a:spcPts val="0"/>
                        </a:spcAft>
                        <a:buNone/>
                      </a:pPr>
                      <a:r>
                        <a:rPr lang="pt-BR" sz="1800">
                          <a:latin typeface="Calibri"/>
                          <a:ea typeface="Calibri"/>
                          <a:cs typeface="Calibri"/>
                          <a:sym typeface="Calibri"/>
                        </a:rPr>
                        <a:t>Infecção</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800">
                          <a:latin typeface="Calibri"/>
                          <a:ea typeface="Calibri"/>
                          <a:cs typeface="Calibri"/>
                          <a:sym typeface="Calibri"/>
                        </a:rPr>
                        <a:t>Frequencia</a:t>
                      </a:r>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1002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Pneumonia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67750">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Bacteremia, sépse, choqe séptico</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11,1%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1002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Infecção do trato urinário</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4,1%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1002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Infecção por Stafilococcus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2,6%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1002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Infecções Virais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2,5%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1002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Infecção por N. Gonoccocica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1002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Outras Neissérias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10025">
                <a:tc>
                  <a:txBody>
                    <a:bodyPr/>
                    <a:lstStyle/>
                    <a:p>
                      <a:pPr indent="0" lvl="0" marL="0" marR="0" rtl="0" algn="l">
                        <a:spcBef>
                          <a:spcPts val="0"/>
                        </a:spcBef>
                        <a:spcAft>
                          <a:spcPts val="0"/>
                        </a:spcAft>
                        <a:buNone/>
                      </a:pPr>
                      <a:r>
                        <a:rPr b="1" lang="pt-BR" sz="1400">
                          <a:solidFill>
                            <a:schemeClr val="dk1"/>
                          </a:solidFill>
                          <a:latin typeface="Calibri"/>
                          <a:ea typeface="Calibri"/>
                          <a:cs typeface="Calibri"/>
                          <a:sym typeface="Calibri"/>
                        </a:rPr>
                        <a:t>Infecção por Aspergillus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0,13%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sp>
        <p:nvSpPr>
          <p:cNvPr id="13332" name="Google Shape;13332;p224"/>
          <p:cNvSpPr/>
          <p:nvPr/>
        </p:nvSpPr>
        <p:spPr>
          <a:xfrm>
            <a:off x="7027522" y="2317525"/>
            <a:ext cx="5846649" cy="3104243"/>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3333" name="Google Shape;13333;p224"/>
          <p:cNvSpPr txBox="1"/>
          <p:nvPr/>
        </p:nvSpPr>
        <p:spPr>
          <a:xfrm>
            <a:off x="8965912" y="2941741"/>
            <a:ext cx="3109823" cy="2271712"/>
          </a:xfrm>
          <a:prstGeom prst="rect">
            <a:avLst/>
          </a:prstGeom>
          <a:noFill/>
          <a:ln>
            <a:noFill/>
          </a:ln>
        </p:spPr>
        <p:txBody>
          <a:bodyPr anchorCtr="0" anchor="t" bIns="45700" lIns="91425" spcFirstLastPara="1" rIns="91425" wrap="square" tIns="45700">
            <a:spAutoFit/>
          </a:bodyPr>
          <a:lstStyle/>
          <a:p>
            <a:pPr indent="0" lvl="0" marL="0" marR="0" rtl="0" algn="l">
              <a:lnSpc>
                <a:spcPct val="94000"/>
              </a:lnSpc>
              <a:spcBef>
                <a:spcPts val="0"/>
              </a:spcBef>
              <a:spcAft>
                <a:spcPts val="0"/>
              </a:spcAft>
              <a:buNone/>
            </a:pPr>
            <a:r>
              <a:rPr lang="pt-BR" sz="2000">
                <a:solidFill>
                  <a:schemeClr val="lt1"/>
                </a:solidFill>
                <a:latin typeface="Calibri"/>
                <a:ea typeface="Calibri"/>
                <a:cs typeface="Calibri"/>
                <a:sym typeface="Calibri"/>
              </a:rPr>
              <a:t>Todos os pacientes com infecções graves não meningocócicas tinham </a:t>
            </a:r>
            <a:r>
              <a:rPr b="1" lang="pt-BR" sz="2000">
                <a:solidFill>
                  <a:schemeClr val="lt1"/>
                </a:solidFill>
                <a:latin typeface="Calibri"/>
                <a:ea typeface="Calibri"/>
                <a:cs typeface="Calibri"/>
                <a:sym typeface="Calibri"/>
              </a:rPr>
              <a:t>condições subjacentes graves, comorbidades ou tratamentos que poderiam ter comprometido seus sistemas imunológicos</a:t>
            </a:r>
            <a:endParaRPr/>
          </a:p>
          <a:p>
            <a:pPr indent="0" lvl="0" marL="0" marR="0" rtl="0" algn="l">
              <a:lnSpc>
                <a:spcPct val="134285"/>
              </a:lnSpc>
              <a:spcBef>
                <a:spcPts val="0"/>
              </a:spcBef>
              <a:spcAft>
                <a:spcPts val="0"/>
              </a:spcAft>
              <a:buNone/>
            </a:pPr>
            <a:r>
              <a:t/>
            </a:r>
            <a:endParaRPr sz="1400">
              <a:solidFill>
                <a:schemeClr val="lt1"/>
              </a:solidFill>
              <a:latin typeface="Calibri"/>
              <a:ea typeface="Calibri"/>
              <a:cs typeface="Calibri"/>
              <a:sym typeface="Calibri"/>
            </a:endParaRPr>
          </a:p>
        </p:txBody>
      </p:sp>
      <p:sp>
        <p:nvSpPr>
          <p:cNvPr id="13334" name="Google Shape;13334;p224"/>
          <p:cNvSpPr/>
          <p:nvPr/>
        </p:nvSpPr>
        <p:spPr>
          <a:xfrm>
            <a:off x="7358416" y="3208410"/>
            <a:ext cx="1322465" cy="132247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3335" name="Google Shape;13335;p224"/>
          <p:cNvGrpSpPr/>
          <p:nvPr/>
        </p:nvGrpSpPr>
        <p:grpSpPr>
          <a:xfrm>
            <a:off x="7583097" y="3429000"/>
            <a:ext cx="873102" cy="873098"/>
            <a:chOff x="7962845" y="-801398"/>
            <a:chExt cx="873102" cy="873098"/>
          </a:xfrm>
        </p:grpSpPr>
        <p:sp>
          <p:nvSpPr>
            <p:cNvPr id="13336" name="Google Shape;13336;p224"/>
            <p:cNvSpPr/>
            <p:nvPr/>
          </p:nvSpPr>
          <p:spPr>
            <a:xfrm>
              <a:off x="8015758" y="-748521"/>
              <a:ext cx="277821" cy="277859"/>
            </a:xfrm>
            <a:custGeom>
              <a:rect b="b" l="l" r="r" t="t"/>
              <a:pathLst>
                <a:path extrusionOk="0" h="277859" w="277821">
                  <a:moveTo>
                    <a:pt x="264576" y="26491"/>
                  </a:moveTo>
                  <a:cubicBezTo>
                    <a:pt x="271868" y="26491"/>
                    <a:pt x="277821" y="20575"/>
                    <a:pt x="277821" y="13245"/>
                  </a:cubicBezTo>
                  <a:cubicBezTo>
                    <a:pt x="277821" y="5916"/>
                    <a:pt x="271906" y="0"/>
                    <a:pt x="264576" y="0"/>
                  </a:cubicBezTo>
                  <a:cubicBezTo>
                    <a:pt x="118691" y="37"/>
                    <a:pt x="0" y="118729"/>
                    <a:pt x="0" y="264614"/>
                  </a:cubicBezTo>
                  <a:cubicBezTo>
                    <a:pt x="0" y="271944"/>
                    <a:pt x="5916" y="277860"/>
                    <a:pt x="13245" y="277860"/>
                  </a:cubicBezTo>
                  <a:cubicBezTo>
                    <a:pt x="20538" y="277860"/>
                    <a:pt x="26491" y="271944"/>
                    <a:pt x="26491" y="264614"/>
                  </a:cubicBezTo>
                  <a:cubicBezTo>
                    <a:pt x="26491" y="133312"/>
                    <a:pt x="133314" y="26489"/>
                    <a:pt x="264616" y="26489"/>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337" name="Google Shape;13337;p224"/>
            <p:cNvSpPr/>
            <p:nvPr/>
          </p:nvSpPr>
          <p:spPr>
            <a:xfrm>
              <a:off x="8267092" y="-497154"/>
              <a:ext cx="277821" cy="277861"/>
            </a:xfrm>
            <a:custGeom>
              <a:rect b="b" l="l" r="r" t="t"/>
              <a:pathLst>
                <a:path extrusionOk="0" h="277861" w="277821">
                  <a:moveTo>
                    <a:pt x="264616" y="0"/>
                  </a:moveTo>
                  <a:cubicBezTo>
                    <a:pt x="257323" y="0"/>
                    <a:pt x="251370" y="5916"/>
                    <a:pt x="251370" y="13245"/>
                  </a:cubicBezTo>
                  <a:cubicBezTo>
                    <a:pt x="251370" y="144548"/>
                    <a:pt x="144548" y="251370"/>
                    <a:pt x="13245" y="251370"/>
                  </a:cubicBezTo>
                  <a:cubicBezTo>
                    <a:pt x="5953" y="251370"/>
                    <a:pt x="0" y="257286"/>
                    <a:pt x="0" y="264616"/>
                  </a:cubicBezTo>
                  <a:cubicBezTo>
                    <a:pt x="0" y="271946"/>
                    <a:pt x="5916" y="277861"/>
                    <a:pt x="13245" y="277861"/>
                  </a:cubicBezTo>
                  <a:cubicBezTo>
                    <a:pt x="159130" y="277861"/>
                    <a:pt x="277821" y="159170"/>
                    <a:pt x="277821" y="13285"/>
                  </a:cubicBezTo>
                  <a:cubicBezTo>
                    <a:pt x="277821" y="5956"/>
                    <a:pt x="271906" y="40"/>
                    <a:pt x="264576" y="4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338" name="Google Shape;13338;p224"/>
            <p:cNvSpPr/>
            <p:nvPr/>
          </p:nvSpPr>
          <p:spPr>
            <a:xfrm>
              <a:off x="7962845" y="-801398"/>
              <a:ext cx="873102" cy="873098"/>
            </a:xfrm>
            <a:custGeom>
              <a:rect b="b" l="l" r="r" t="t"/>
              <a:pathLst>
                <a:path extrusionOk="0" h="873098" w="873102">
                  <a:moveTo>
                    <a:pt x="859890" y="761815"/>
                  </a:moveTo>
                  <a:lnTo>
                    <a:pt x="663066" y="564991"/>
                  </a:lnTo>
                  <a:cubicBezTo>
                    <a:pt x="648072" y="549996"/>
                    <a:pt x="621915" y="549996"/>
                    <a:pt x="606921" y="564991"/>
                  </a:cubicBezTo>
                  <a:lnTo>
                    <a:pt x="595274" y="576600"/>
                  </a:lnTo>
                  <a:lnTo>
                    <a:pt x="550998" y="532324"/>
                  </a:lnTo>
                  <a:cubicBezTo>
                    <a:pt x="603089" y="475732"/>
                    <a:pt x="634975" y="400279"/>
                    <a:pt x="634975" y="317487"/>
                  </a:cubicBezTo>
                  <a:cubicBezTo>
                    <a:pt x="634975" y="142427"/>
                    <a:pt x="492547" y="0"/>
                    <a:pt x="317487" y="0"/>
                  </a:cubicBezTo>
                  <a:cubicBezTo>
                    <a:pt x="142427" y="0"/>
                    <a:pt x="0" y="142427"/>
                    <a:pt x="0" y="317487"/>
                  </a:cubicBezTo>
                  <a:cubicBezTo>
                    <a:pt x="0" y="492547"/>
                    <a:pt x="142427" y="634975"/>
                    <a:pt x="317487" y="634975"/>
                  </a:cubicBezTo>
                  <a:cubicBezTo>
                    <a:pt x="400273" y="634975"/>
                    <a:pt x="475726" y="603088"/>
                    <a:pt x="532324" y="550998"/>
                  </a:cubicBezTo>
                  <a:lnTo>
                    <a:pt x="576600" y="595274"/>
                  </a:lnTo>
                  <a:lnTo>
                    <a:pt x="564953" y="606921"/>
                  </a:lnTo>
                  <a:cubicBezTo>
                    <a:pt x="549513" y="622399"/>
                    <a:pt x="549513" y="647551"/>
                    <a:pt x="564953" y="663029"/>
                  </a:cubicBezTo>
                  <a:lnTo>
                    <a:pt x="761778" y="859853"/>
                  </a:lnTo>
                  <a:cubicBezTo>
                    <a:pt x="770299" y="868374"/>
                    <a:pt x="781646" y="873099"/>
                    <a:pt x="793739" y="873099"/>
                  </a:cubicBezTo>
                  <a:cubicBezTo>
                    <a:pt x="805794" y="873099"/>
                    <a:pt x="817142" y="868411"/>
                    <a:pt x="825663" y="859853"/>
                  </a:cubicBezTo>
                  <a:lnTo>
                    <a:pt x="859894" y="825660"/>
                  </a:lnTo>
                  <a:cubicBezTo>
                    <a:pt x="868415" y="817103"/>
                    <a:pt x="873102" y="805792"/>
                    <a:pt x="873102" y="793736"/>
                  </a:cubicBezTo>
                  <a:cubicBezTo>
                    <a:pt x="873102" y="781681"/>
                    <a:pt x="868414" y="770333"/>
                    <a:pt x="859857" y="761812"/>
                  </a:cubicBezTo>
                  <a:close/>
                  <a:moveTo>
                    <a:pt x="26453" y="317493"/>
                  </a:moveTo>
                  <a:cubicBezTo>
                    <a:pt x="26453" y="157016"/>
                    <a:pt x="157012" y="26457"/>
                    <a:pt x="317489" y="26457"/>
                  </a:cubicBezTo>
                  <a:cubicBezTo>
                    <a:pt x="477966" y="26457"/>
                    <a:pt x="608526" y="157016"/>
                    <a:pt x="608526" y="317493"/>
                  </a:cubicBezTo>
                  <a:cubicBezTo>
                    <a:pt x="608526" y="477970"/>
                    <a:pt x="477966" y="608529"/>
                    <a:pt x="317489" y="608529"/>
                  </a:cubicBezTo>
                  <a:cubicBezTo>
                    <a:pt x="157012" y="608529"/>
                    <a:pt x="26453" y="477970"/>
                    <a:pt x="26453" y="317493"/>
                  </a:cubicBezTo>
                  <a:close/>
                  <a:moveTo>
                    <a:pt x="841174" y="806992"/>
                  </a:moveTo>
                  <a:lnTo>
                    <a:pt x="806943" y="841185"/>
                  </a:lnTo>
                  <a:cubicBezTo>
                    <a:pt x="799873" y="848255"/>
                    <a:pt x="787557" y="848255"/>
                    <a:pt x="780489" y="841185"/>
                  </a:cubicBezTo>
                  <a:lnTo>
                    <a:pt x="583664" y="644361"/>
                  </a:lnTo>
                  <a:cubicBezTo>
                    <a:pt x="578493" y="639189"/>
                    <a:pt x="578493" y="630817"/>
                    <a:pt x="583664" y="625646"/>
                  </a:cubicBezTo>
                  <a:lnTo>
                    <a:pt x="625633" y="583677"/>
                  </a:lnTo>
                  <a:cubicBezTo>
                    <a:pt x="628126" y="581184"/>
                    <a:pt x="631438" y="579807"/>
                    <a:pt x="634972" y="579807"/>
                  </a:cubicBezTo>
                  <a:cubicBezTo>
                    <a:pt x="638507" y="579807"/>
                    <a:pt x="641819" y="581184"/>
                    <a:pt x="644311" y="583677"/>
                  </a:cubicBezTo>
                  <a:lnTo>
                    <a:pt x="841136" y="780501"/>
                  </a:lnTo>
                  <a:cubicBezTo>
                    <a:pt x="844671" y="784036"/>
                    <a:pt x="846605" y="788724"/>
                    <a:pt x="846605" y="793747"/>
                  </a:cubicBezTo>
                  <a:cubicBezTo>
                    <a:pt x="846605" y="798733"/>
                    <a:pt x="844671" y="803420"/>
                    <a:pt x="841136" y="80699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339" name="Google Shape;13339;p224"/>
            <p:cNvSpPr/>
            <p:nvPr/>
          </p:nvSpPr>
          <p:spPr>
            <a:xfrm>
              <a:off x="8187766" y="-378051"/>
              <a:ext cx="105817" cy="105817"/>
            </a:xfrm>
            <a:custGeom>
              <a:rect b="b" l="l" r="r" t="t"/>
              <a:pathLst>
                <a:path extrusionOk="0" h="105817" w="105817">
                  <a:moveTo>
                    <a:pt x="105817" y="52909"/>
                  </a:moveTo>
                  <a:cubicBezTo>
                    <a:pt x="105817" y="23738"/>
                    <a:pt x="82079" y="0"/>
                    <a:pt x="52909" y="0"/>
                  </a:cubicBezTo>
                  <a:cubicBezTo>
                    <a:pt x="23738" y="0"/>
                    <a:pt x="0" y="23738"/>
                    <a:pt x="0" y="52909"/>
                  </a:cubicBezTo>
                  <a:cubicBezTo>
                    <a:pt x="0" y="82079"/>
                    <a:pt x="23738" y="105817"/>
                    <a:pt x="52909" y="105817"/>
                  </a:cubicBezTo>
                  <a:cubicBezTo>
                    <a:pt x="82079" y="105817"/>
                    <a:pt x="105817" y="82079"/>
                    <a:pt x="105817" y="52909"/>
                  </a:cubicBezTo>
                  <a:close/>
                  <a:moveTo>
                    <a:pt x="52871" y="79362"/>
                  </a:moveTo>
                  <a:cubicBezTo>
                    <a:pt x="38287" y="79362"/>
                    <a:pt x="26418" y="67493"/>
                    <a:pt x="26418" y="52909"/>
                  </a:cubicBezTo>
                  <a:cubicBezTo>
                    <a:pt x="26418" y="38324"/>
                    <a:pt x="38287" y="26455"/>
                    <a:pt x="52871" y="26455"/>
                  </a:cubicBezTo>
                  <a:cubicBezTo>
                    <a:pt x="67456" y="26455"/>
                    <a:pt x="79325" y="38324"/>
                    <a:pt x="79325" y="52909"/>
                  </a:cubicBezTo>
                  <a:cubicBezTo>
                    <a:pt x="79325" y="67493"/>
                    <a:pt x="67456" y="79362"/>
                    <a:pt x="52871" y="7936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340" name="Google Shape;13340;p224"/>
            <p:cNvSpPr/>
            <p:nvPr/>
          </p:nvSpPr>
          <p:spPr>
            <a:xfrm>
              <a:off x="8094971" y="-589872"/>
              <a:ext cx="185363" cy="185363"/>
            </a:xfrm>
            <a:custGeom>
              <a:rect b="b" l="l" r="r" t="t"/>
              <a:pathLst>
                <a:path extrusionOk="0" h="185363" w="185363">
                  <a:moveTo>
                    <a:pt x="106001" y="172118"/>
                  </a:moveTo>
                  <a:lnTo>
                    <a:pt x="106001" y="170927"/>
                  </a:lnTo>
                  <a:cubicBezTo>
                    <a:pt x="110987" y="170071"/>
                    <a:pt x="115786" y="168769"/>
                    <a:pt x="120400" y="167057"/>
                  </a:cubicBezTo>
                  <a:lnTo>
                    <a:pt x="120995" y="168099"/>
                  </a:lnTo>
                  <a:cubicBezTo>
                    <a:pt x="123451" y="172341"/>
                    <a:pt x="127879" y="174722"/>
                    <a:pt x="132455" y="174722"/>
                  </a:cubicBezTo>
                  <a:cubicBezTo>
                    <a:pt x="134687" y="174722"/>
                    <a:pt x="136957" y="174164"/>
                    <a:pt x="139041" y="172936"/>
                  </a:cubicBezTo>
                  <a:cubicBezTo>
                    <a:pt x="145366" y="169290"/>
                    <a:pt x="147524" y="161179"/>
                    <a:pt x="143877" y="154854"/>
                  </a:cubicBezTo>
                  <a:lnTo>
                    <a:pt x="143319" y="153849"/>
                  </a:lnTo>
                  <a:cubicBezTo>
                    <a:pt x="147152" y="150650"/>
                    <a:pt x="150686" y="147115"/>
                    <a:pt x="153886" y="143282"/>
                  </a:cubicBezTo>
                  <a:lnTo>
                    <a:pt x="154891" y="143840"/>
                  </a:lnTo>
                  <a:cubicBezTo>
                    <a:pt x="156975" y="145031"/>
                    <a:pt x="159244" y="145626"/>
                    <a:pt x="161477" y="145626"/>
                  </a:cubicBezTo>
                  <a:cubicBezTo>
                    <a:pt x="166053" y="145626"/>
                    <a:pt x="170481" y="143245"/>
                    <a:pt x="172936" y="139004"/>
                  </a:cubicBezTo>
                  <a:cubicBezTo>
                    <a:pt x="176582" y="132678"/>
                    <a:pt x="174425" y="124605"/>
                    <a:pt x="168099" y="120921"/>
                  </a:cubicBezTo>
                  <a:lnTo>
                    <a:pt x="167057" y="120326"/>
                  </a:lnTo>
                  <a:cubicBezTo>
                    <a:pt x="168769" y="115712"/>
                    <a:pt x="170071" y="110913"/>
                    <a:pt x="170927" y="105927"/>
                  </a:cubicBezTo>
                  <a:lnTo>
                    <a:pt x="172118" y="105927"/>
                  </a:lnTo>
                  <a:cubicBezTo>
                    <a:pt x="179410" y="105927"/>
                    <a:pt x="185363" y="100011"/>
                    <a:pt x="185363" y="92682"/>
                  </a:cubicBezTo>
                  <a:cubicBezTo>
                    <a:pt x="185363" y="85352"/>
                    <a:pt x="179447" y="79436"/>
                    <a:pt x="172118" y="79436"/>
                  </a:cubicBezTo>
                  <a:lnTo>
                    <a:pt x="170927" y="79436"/>
                  </a:lnTo>
                  <a:cubicBezTo>
                    <a:pt x="170071" y="74450"/>
                    <a:pt x="168769" y="69651"/>
                    <a:pt x="167057" y="65037"/>
                  </a:cubicBezTo>
                  <a:lnTo>
                    <a:pt x="168099" y="64442"/>
                  </a:lnTo>
                  <a:cubicBezTo>
                    <a:pt x="174425" y="60796"/>
                    <a:pt x="176582" y="52684"/>
                    <a:pt x="172936" y="46360"/>
                  </a:cubicBezTo>
                  <a:cubicBezTo>
                    <a:pt x="169253" y="40034"/>
                    <a:pt x="161216" y="37839"/>
                    <a:pt x="154854" y="41523"/>
                  </a:cubicBezTo>
                  <a:lnTo>
                    <a:pt x="153849" y="42081"/>
                  </a:lnTo>
                  <a:cubicBezTo>
                    <a:pt x="150650" y="38249"/>
                    <a:pt x="147115" y="34714"/>
                    <a:pt x="143282" y="31514"/>
                  </a:cubicBezTo>
                  <a:lnTo>
                    <a:pt x="143840" y="30509"/>
                  </a:lnTo>
                  <a:cubicBezTo>
                    <a:pt x="147487" y="24184"/>
                    <a:pt x="145329" y="16110"/>
                    <a:pt x="139004" y="12427"/>
                  </a:cubicBezTo>
                  <a:cubicBezTo>
                    <a:pt x="132641" y="8781"/>
                    <a:pt x="124605" y="10939"/>
                    <a:pt x="120921" y="17264"/>
                  </a:cubicBezTo>
                  <a:lnTo>
                    <a:pt x="120326" y="18306"/>
                  </a:lnTo>
                  <a:cubicBezTo>
                    <a:pt x="115712" y="16594"/>
                    <a:pt x="110913" y="15292"/>
                    <a:pt x="105927" y="14436"/>
                  </a:cubicBezTo>
                  <a:lnTo>
                    <a:pt x="105927" y="13245"/>
                  </a:lnTo>
                  <a:cubicBezTo>
                    <a:pt x="105927" y="5916"/>
                    <a:pt x="100011" y="0"/>
                    <a:pt x="92682" y="0"/>
                  </a:cubicBezTo>
                  <a:cubicBezTo>
                    <a:pt x="85389" y="0"/>
                    <a:pt x="79436" y="5916"/>
                    <a:pt x="79436" y="13245"/>
                  </a:cubicBezTo>
                  <a:lnTo>
                    <a:pt x="79436" y="14436"/>
                  </a:lnTo>
                  <a:cubicBezTo>
                    <a:pt x="74450" y="15292"/>
                    <a:pt x="69651" y="16594"/>
                    <a:pt x="65037" y="18306"/>
                  </a:cubicBezTo>
                  <a:lnTo>
                    <a:pt x="64442" y="17264"/>
                  </a:lnTo>
                  <a:cubicBezTo>
                    <a:pt x="60796" y="10939"/>
                    <a:pt x="52721" y="8781"/>
                    <a:pt x="46360" y="12427"/>
                  </a:cubicBezTo>
                  <a:cubicBezTo>
                    <a:pt x="40034" y="16073"/>
                    <a:pt x="37876" y="24185"/>
                    <a:pt x="41523" y="30509"/>
                  </a:cubicBezTo>
                  <a:lnTo>
                    <a:pt x="42081" y="31514"/>
                  </a:lnTo>
                  <a:cubicBezTo>
                    <a:pt x="38249" y="34714"/>
                    <a:pt x="34714" y="38248"/>
                    <a:pt x="31514" y="42081"/>
                  </a:cubicBezTo>
                  <a:lnTo>
                    <a:pt x="30509" y="41523"/>
                  </a:lnTo>
                  <a:cubicBezTo>
                    <a:pt x="24147" y="37839"/>
                    <a:pt x="16110" y="40034"/>
                    <a:pt x="12427" y="46360"/>
                  </a:cubicBezTo>
                  <a:cubicBezTo>
                    <a:pt x="8781" y="52685"/>
                    <a:pt x="10939" y="60759"/>
                    <a:pt x="17264" y="64442"/>
                  </a:cubicBezTo>
                  <a:lnTo>
                    <a:pt x="18306" y="65037"/>
                  </a:lnTo>
                  <a:cubicBezTo>
                    <a:pt x="16594" y="69651"/>
                    <a:pt x="15292" y="74451"/>
                    <a:pt x="14436" y="79436"/>
                  </a:cubicBezTo>
                  <a:lnTo>
                    <a:pt x="13245" y="79436"/>
                  </a:lnTo>
                  <a:cubicBezTo>
                    <a:pt x="5953" y="79436"/>
                    <a:pt x="0" y="85352"/>
                    <a:pt x="0" y="92682"/>
                  </a:cubicBezTo>
                  <a:cubicBezTo>
                    <a:pt x="0" y="100011"/>
                    <a:pt x="5916" y="105927"/>
                    <a:pt x="13245" y="105927"/>
                  </a:cubicBezTo>
                  <a:lnTo>
                    <a:pt x="14436" y="105927"/>
                  </a:lnTo>
                  <a:cubicBezTo>
                    <a:pt x="15292" y="110913"/>
                    <a:pt x="16594" y="115712"/>
                    <a:pt x="18306" y="120326"/>
                  </a:cubicBezTo>
                  <a:lnTo>
                    <a:pt x="17264" y="120921"/>
                  </a:lnTo>
                  <a:cubicBezTo>
                    <a:pt x="10939" y="124568"/>
                    <a:pt x="8781" y="132679"/>
                    <a:pt x="12427" y="139004"/>
                  </a:cubicBezTo>
                  <a:cubicBezTo>
                    <a:pt x="14883" y="143245"/>
                    <a:pt x="19310" y="145626"/>
                    <a:pt x="23886" y="145626"/>
                  </a:cubicBezTo>
                  <a:cubicBezTo>
                    <a:pt x="26119" y="145626"/>
                    <a:pt x="28388" y="145068"/>
                    <a:pt x="30472" y="143840"/>
                  </a:cubicBezTo>
                  <a:lnTo>
                    <a:pt x="31477" y="143282"/>
                  </a:lnTo>
                  <a:cubicBezTo>
                    <a:pt x="34677" y="147115"/>
                    <a:pt x="38211" y="150649"/>
                    <a:pt x="42044" y="153849"/>
                  </a:cubicBezTo>
                  <a:lnTo>
                    <a:pt x="41486" y="154854"/>
                  </a:lnTo>
                  <a:cubicBezTo>
                    <a:pt x="37839" y="161179"/>
                    <a:pt x="39997" y="169253"/>
                    <a:pt x="46323" y="172936"/>
                  </a:cubicBezTo>
                  <a:cubicBezTo>
                    <a:pt x="48406" y="174127"/>
                    <a:pt x="50676" y="174722"/>
                    <a:pt x="52908" y="174722"/>
                  </a:cubicBezTo>
                  <a:cubicBezTo>
                    <a:pt x="57485" y="174722"/>
                    <a:pt x="61912" y="172341"/>
                    <a:pt x="64368" y="168099"/>
                  </a:cubicBezTo>
                  <a:lnTo>
                    <a:pt x="64963" y="167057"/>
                  </a:lnTo>
                  <a:cubicBezTo>
                    <a:pt x="69577" y="168769"/>
                    <a:pt x="74376" y="170071"/>
                    <a:pt x="79362" y="170927"/>
                  </a:cubicBezTo>
                  <a:lnTo>
                    <a:pt x="79362" y="172118"/>
                  </a:lnTo>
                  <a:cubicBezTo>
                    <a:pt x="79362" y="179447"/>
                    <a:pt x="85278" y="185363"/>
                    <a:pt x="92607" y="185363"/>
                  </a:cubicBezTo>
                  <a:cubicBezTo>
                    <a:pt x="99900" y="185363"/>
                    <a:pt x="105853" y="179447"/>
                    <a:pt x="105853" y="172118"/>
                  </a:cubicBezTo>
                  <a:close/>
                  <a:moveTo>
                    <a:pt x="39847" y="92718"/>
                  </a:moveTo>
                  <a:cubicBezTo>
                    <a:pt x="39847" y="63548"/>
                    <a:pt x="63585" y="39810"/>
                    <a:pt x="92756" y="39810"/>
                  </a:cubicBezTo>
                  <a:cubicBezTo>
                    <a:pt x="121926" y="39810"/>
                    <a:pt x="145664" y="63548"/>
                    <a:pt x="145664" y="92718"/>
                  </a:cubicBezTo>
                  <a:cubicBezTo>
                    <a:pt x="145664" y="121889"/>
                    <a:pt x="121926" y="145627"/>
                    <a:pt x="92756" y="145627"/>
                  </a:cubicBezTo>
                  <a:cubicBezTo>
                    <a:pt x="63585" y="145627"/>
                    <a:pt x="39847" y="121889"/>
                    <a:pt x="39847" y="92718"/>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341" name="Google Shape;13341;p224"/>
            <p:cNvSpPr/>
            <p:nvPr/>
          </p:nvSpPr>
          <p:spPr>
            <a:xfrm>
              <a:off x="8306715" y="-682405"/>
              <a:ext cx="185213" cy="291103"/>
            </a:xfrm>
            <a:custGeom>
              <a:rect b="b" l="l" r="r" t="t"/>
              <a:pathLst>
                <a:path extrusionOk="0" h="291103" w="185213">
                  <a:moveTo>
                    <a:pt x="13319" y="185251"/>
                  </a:moveTo>
                  <a:cubicBezTo>
                    <a:pt x="6026" y="185251"/>
                    <a:pt x="74" y="191167"/>
                    <a:pt x="74" y="198496"/>
                  </a:cubicBezTo>
                  <a:cubicBezTo>
                    <a:pt x="74" y="205826"/>
                    <a:pt x="5989" y="211742"/>
                    <a:pt x="13319" y="211742"/>
                  </a:cubicBezTo>
                  <a:lnTo>
                    <a:pt x="27867" y="211742"/>
                  </a:lnTo>
                  <a:cubicBezTo>
                    <a:pt x="29578" y="220150"/>
                    <a:pt x="32964" y="228001"/>
                    <a:pt x="37540" y="234922"/>
                  </a:cubicBezTo>
                  <a:lnTo>
                    <a:pt x="27197" y="245265"/>
                  </a:lnTo>
                  <a:cubicBezTo>
                    <a:pt x="22025" y="250437"/>
                    <a:pt x="22025" y="258809"/>
                    <a:pt x="27197" y="263980"/>
                  </a:cubicBezTo>
                  <a:cubicBezTo>
                    <a:pt x="29764" y="266547"/>
                    <a:pt x="33150" y="267849"/>
                    <a:pt x="36536" y="267849"/>
                  </a:cubicBezTo>
                  <a:cubicBezTo>
                    <a:pt x="39922" y="267849"/>
                    <a:pt x="43308" y="266547"/>
                    <a:pt x="45875" y="263980"/>
                  </a:cubicBezTo>
                  <a:lnTo>
                    <a:pt x="56218" y="253636"/>
                  </a:lnTo>
                  <a:cubicBezTo>
                    <a:pt x="63176" y="258250"/>
                    <a:pt x="70989" y="261599"/>
                    <a:pt x="79398" y="263310"/>
                  </a:cubicBezTo>
                  <a:lnTo>
                    <a:pt x="79398" y="277858"/>
                  </a:lnTo>
                  <a:cubicBezTo>
                    <a:pt x="79398" y="285187"/>
                    <a:pt x="85314" y="291103"/>
                    <a:pt x="92644" y="291103"/>
                  </a:cubicBezTo>
                  <a:cubicBezTo>
                    <a:pt x="99936" y="291103"/>
                    <a:pt x="105889" y="285187"/>
                    <a:pt x="105889" y="277858"/>
                  </a:cubicBezTo>
                  <a:lnTo>
                    <a:pt x="105889" y="263310"/>
                  </a:lnTo>
                  <a:cubicBezTo>
                    <a:pt x="114335" y="261599"/>
                    <a:pt x="122148" y="258213"/>
                    <a:pt x="129069" y="253636"/>
                  </a:cubicBezTo>
                  <a:lnTo>
                    <a:pt x="139412" y="263980"/>
                  </a:lnTo>
                  <a:cubicBezTo>
                    <a:pt x="141980" y="266547"/>
                    <a:pt x="145365" y="267849"/>
                    <a:pt x="148751" y="267849"/>
                  </a:cubicBezTo>
                  <a:cubicBezTo>
                    <a:pt x="152137" y="267849"/>
                    <a:pt x="155523" y="266547"/>
                    <a:pt x="158090" y="263980"/>
                  </a:cubicBezTo>
                  <a:cubicBezTo>
                    <a:pt x="163262" y="258808"/>
                    <a:pt x="163262" y="250436"/>
                    <a:pt x="158090" y="245265"/>
                  </a:cubicBezTo>
                  <a:lnTo>
                    <a:pt x="147747" y="234922"/>
                  </a:lnTo>
                  <a:cubicBezTo>
                    <a:pt x="152361" y="228001"/>
                    <a:pt x="155709" y="220150"/>
                    <a:pt x="157421" y="211742"/>
                  </a:cubicBezTo>
                  <a:lnTo>
                    <a:pt x="171968" y="211742"/>
                  </a:lnTo>
                  <a:cubicBezTo>
                    <a:pt x="179261" y="211742"/>
                    <a:pt x="185214" y="205826"/>
                    <a:pt x="185214" y="198496"/>
                  </a:cubicBezTo>
                  <a:cubicBezTo>
                    <a:pt x="185214" y="191167"/>
                    <a:pt x="179298" y="185251"/>
                    <a:pt x="171968" y="185251"/>
                  </a:cubicBezTo>
                  <a:lnTo>
                    <a:pt x="158723" y="185251"/>
                  </a:lnTo>
                  <a:lnTo>
                    <a:pt x="158723" y="158797"/>
                  </a:lnTo>
                  <a:lnTo>
                    <a:pt x="171968" y="158797"/>
                  </a:lnTo>
                  <a:cubicBezTo>
                    <a:pt x="179261" y="158797"/>
                    <a:pt x="185214" y="152881"/>
                    <a:pt x="185214" y="145552"/>
                  </a:cubicBezTo>
                  <a:cubicBezTo>
                    <a:pt x="185214" y="138222"/>
                    <a:pt x="179298" y="132306"/>
                    <a:pt x="171968" y="132306"/>
                  </a:cubicBezTo>
                  <a:lnTo>
                    <a:pt x="158723" y="132306"/>
                  </a:lnTo>
                  <a:lnTo>
                    <a:pt x="158723" y="105852"/>
                  </a:lnTo>
                  <a:lnTo>
                    <a:pt x="171968" y="105852"/>
                  </a:lnTo>
                  <a:cubicBezTo>
                    <a:pt x="179261" y="105852"/>
                    <a:pt x="185214" y="99936"/>
                    <a:pt x="185214" y="92607"/>
                  </a:cubicBezTo>
                  <a:cubicBezTo>
                    <a:pt x="185214" y="85277"/>
                    <a:pt x="179298" y="79361"/>
                    <a:pt x="171968" y="79361"/>
                  </a:cubicBezTo>
                  <a:lnTo>
                    <a:pt x="157421" y="79361"/>
                  </a:lnTo>
                  <a:cubicBezTo>
                    <a:pt x="155709" y="70953"/>
                    <a:pt x="152323" y="63102"/>
                    <a:pt x="147747" y="56181"/>
                  </a:cubicBezTo>
                  <a:lnTo>
                    <a:pt x="158090" y="45838"/>
                  </a:lnTo>
                  <a:cubicBezTo>
                    <a:pt x="163262" y="40666"/>
                    <a:pt x="163262" y="32295"/>
                    <a:pt x="158090" y="27123"/>
                  </a:cubicBezTo>
                  <a:cubicBezTo>
                    <a:pt x="152918" y="21952"/>
                    <a:pt x="144547" y="21952"/>
                    <a:pt x="139376" y="27123"/>
                  </a:cubicBezTo>
                  <a:lnTo>
                    <a:pt x="129032" y="37467"/>
                  </a:lnTo>
                  <a:cubicBezTo>
                    <a:pt x="122075" y="32853"/>
                    <a:pt x="114261" y="29504"/>
                    <a:pt x="105852" y="27793"/>
                  </a:cubicBezTo>
                  <a:lnTo>
                    <a:pt x="105852" y="13245"/>
                  </a:lnTo>
                  <a:cubicBezTo>
                    <a:pt x="105852" y="5916"/>
                    <a:pt x="99936" y="0"/>
                    <a:pt x="92607" y="0"/>
                  </a:cubicBezTo>
                  <a:cubicBezTo>
                    <a:pt x="85314" y="0"/>
                    <a:pt x="79361" y="5916"/>
                    <a:pt x="79361" y="13245"/>
                  </a:cubicBezTo>
                  <a:lnTo>
                    <a:pt x="79361" y="27793"/>
                  </a:lnTo>
                  <a:cubicBezTo>
                    <a:pt x="70915" y="29505"/>
                    <a:pt x="63102" y="32890"/>
                    <a:pt x="56181" y="37467"/>
                  </a:cubicBezTo>
                  <a:lnTo>
                    <a:pt x="45838" y="27123"/>
                  </a:lnTo>
                  <a:cubicBezTo>
                    <a:pt x="40666" y="21952"/>
                    <a:pt x="32295" y="21952"/>
                    <a:pt x="27123" y="27123"/>
                  </a:cubicBezTo>
                  <a:cubicBezTo>
                    <a:pt x="21952" y="32295"/>
                    <a:pt x="21952" y="40667"/>
                    <a:pt x="27123" y="45838"/>
                  </a:cubicBezTo>
                  <a:lnTo>
                    <a:pt x="37467" y="56181"/>
                  </a:lnTo>
                  <a:cubicBezTo>
                    <a:pt x="32853" y="63102"/>
                    <a:pt x="29504" y="70953"/>
                    <a:pt x="27793" y="79361"/>
                  </a:cubicBezTo>
                  <a:lnTo>
                    <a:pt x="13245" y="79361"/>
                  </a:lnTo>
                  <a:cubicBezTo>
                    <a:pt x="5953" y="79361"/>
                    <a:pt x="0" y="85277"/>
                    <a:pt x="0" y="92607"/>
                  </a:cubicBezTo>
                  <a:cubicBezTo>
                    <a:pt x="0" y="99937"/>
                    <a:pt x="5916" y="105852"/>
                    <a:pt x="13245" y="105852"/>
                  </a:cubicBezTo>
                  <a:lnTo>
                    <a:pt x="26491" y="105852"/>
                  </a:lnTo>
                  <a:lnTo>
                    <a:pt x="26491" y="132306"/>
                  </a:lnTo>
                  <a:lnTo>
                    <a:pt x="13245" y="132306"/>
                  </a:lnTo>
                  <a:cubicBezTo>
                    <a:pt x="5953" y="132306"/>
                    <a:pt x="0" y="138222"/>
                    <a:pt x="0" y="145552"/>
                  </a:cubicBezTo>
                  <a:cubicBezTo>
                    <a:pt x="0" y="152881"/>
                    <a:pt x="5916" y="158797"/>
                    <a:pt x="13245" y="158797"/>
                  </a:cubicBezTo>
                  <a:lnTo>
                    <a:pt x="26491" y="158797"/>
                  </a:lnTo>
                  <a:lnTo>
                    <a:pt x="26491" y="185251"/>
                  </a:lnTo>
                  <a:lnTo>
                    <a:pt x="13245" y="185251"/>
                  </a:lnTo>
                  <a:close/>
                  <a:moveTo>
                    <a:pt x="92681" y="52977"/>
                  </a:moveTo>
                  <a:cubicBezTo>
                    <a:pt x="114559" y="52977"/>
                    <a:pt x="132381" y="70762"/>
                    <a:pt x="132381" y="92677"/>
                  </a:cubicBezTo>
                  <a:lnTo>
                    <a:pt x="132381" y="198491"/>
                  </a:lnTo>
                  <a:cubicBezTo>
                    <a:pt x="132381" y="220368"/>
                    <a:pt x="114596" y="238191"/>
                    <a:pt x="92681" y="238191"/>
                  </a:cubicBezTo>
                  <a:cubicBezTo>
                    <a:pt x="70803" y="238191"/>
                    <a:pt x="52981" y="220406"/>
                    <a:pt x="52981" y="198491"/>
                  </a:cubicBezTo>
                  <a:lnTo>
                    <a:pt x="52981" y="92677"/>
                  </a:lnTo>
                  <a:cubicBezTo>
                    <a:pt x="52981" y="70799"/>
                    <a:pt x="70766" y="52977"/>
                    <a:pt x="92681" y="52977"/>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cxnSp>
        <p:nvCxnSpPr>
          <p:cNvPr id="13342" name="Google Shape;13342;p224"/>
          <p:cNvCxnSpPr/>
          <p:nvPr/>
        </p:nvCxnSpPr>
        <p:spPr>
          <a:xfrm>
            <a:off x="8886174" y="2806144"/>
            <a:ext cx="0" cy="2237196"/>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326"/>
                                        </p:tgtEl>
                                        <p:attrNameLst>
                                          <p:attrName>style.visibility</p:attrName>
                                        </p:attrNameLst>
                                      </p:cBhvr>
                                      <p:to>
                                        <p:strVal val="visible"/>
                                      </p:to>
                                    </p:set>
                                    <p:animEffect filter="fade" transition="in">
                                      <p:cBhvr>
                                        <p:cTn dur="500"/>
                                        <p:tgtEl>
                                          <p:spTgt spid="13326"/>
                                        </p:tgtEl>
                                      </p:cBhvr>
                                    </p:animEffect>
                                  </p:childTnLst>
                                </p:cTn>
                              </p:par>
                              <p:par>
                                <p:cTn fill="hold" nodeType="withEffect" presetClass="entr" presetID="2" presetSubtype="8">
                                  <p:stCondLst>
                                    <p:cond delay="0"/>
                                  </p:stCondLst>
                                  <p:childTnLst>
                                    <p:set>
                                      <p:cBhvr>
                                        <p:cTn dur="1" fill="hold">
                                          <p:stCondLst>
                                            <p:cond delay="0"/>
                                          </p:stCondLst>
                                        </p:cTn>
                                        <p:tgtEl>
                                          <p:spTgt spid="13330"/>
                                        </p:tgtEl>
                                        <p:attrNameLst>
                                          <p:attrName>style.visibility</p:attrName>
                                        </p:attrNameLst>
                                      </p:cBhvr>
                                      <p:to>
                                        <p:strVal val="visible"/>
                                      </p:to>
                                    </p:set>
                                    <p:anim calcmode="lin" valueType="num">
                                      <p:cBhvr additive="base">
                                        <p:cTn dur="500"/>
                                        <p:tgtEl>
                                          <p:spTgt spid="1333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3332"/>
                                        </p:tgtEl>
                                        <p:attrNameLst>
                                          <p:attrName>style.visibility</p:attrName>
                                        </p:attrNameLst>
                                      </p:cBhvr>
                                      <p:to>
                                        <p:strVal val="visible"/>
                                      </p:to>
                                    </p:set>
                                    <p:anim calcmode="lin" valueType="num">
                                      <p:cBhvr additive="base">
                                        <p:cTn dur="500"/>
                                        <p:tgtEl>
                                          <p:spTgt spid="13332"/>
                                        </p:tgtEl>
                                        <p:attrNameLst>
                                          <p:attrName>ppt_x</p:attrName>
                                        </p:attrNameLst>
                                      </p:cBhvr>
                                      <p:tavLst>
                                        <p:tav fmla="" tm="0">
                                          <p:val>
                                            <p:strVal val="#ppt_x+1"/>
                                          </p:val>
                                        </p:tav>
                                        <p:tav fmla="" tm="100000">
                                          <p:val>
                                            <p:strVal val="#ppt_x"/>
                                          </p:val>
                                        </p:tav>
                                      </p:tavLst>
                                    </p:anim>
                                  </p:childTnLst>
                                </p:cTn>
                              </p:par>
                              <p:par>
                                <p:cTn fill="hold" nodeType="withEffect" presetClass="entr" presetID="23" presetSubtype="16">
                                  <p:stCondLst>
                                    <p:cond delay="0"/>
                                  </p:stCondLst>
                                  <p:childTnLst>
                                    <p:set>
                                      <p:cBhvr>
                                        <p:cTn dur="1" fill="hold">
                                          <p:stCondLst>
                                            <p:cond delay="0"/>
                                          </p:stCondLst>
                                        </p:cTn>
                                        <p:tgtEl>
                                          <p:spTgt spid="13334"/>
                                        </p:tgtEl>
                                        <p:attrNameLst>
                                          <p:attrName>style.visibility</p:attrName>
                                        </p:attrNameLst>
                                      </p:cBhvr>
                                      <p:to>
                                        <p:strVal val="visible"/>
                                      </p:to>
                                    </p:set>
                                    <p:anim calcmode="lin" valueType="num">
                                      <p:cBhvr additive="base">
                                        <p:cTn dur="500"/>
                                        <p:tgtEl>
                                          <p:spTgt spid="13334"/>
                                        </p:tgtEl>
                                        <p:attrNameLst>
                                          <p:attrName>ppt_w</p:attrName>
                                        </p:attrNameLst>
                                      </p:cBhvr>
                                      <p:tavLst>
                                        <p:tav fmla="" tm="0">
                                          <p:val>
                                            <p:strVal val="0"/>
                                          </p:val>
                                        </p:tav>
                                        <p:tav fmla="" tm="100000">
                                          <p:val>
                                            <p:strVal val="#ppt_w"/>
                                          </p:val>
                                        </p:tav>
                                      </p:tavLst>
                                    </p:anim>
                                    <p:anim calcmode="lin" valueType="num">
                                      <p:cBhvr additive="base">
                                        <p:cTn dur="500"/>
                                        <p:tgtEl>
                                          <p:spTgt spid="1333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335"/>
                                        </p:tgtEl>
                                        <p:attrNameLst>
                                          <p:attrName>style.visibility</p:attrName>
                                        </p:attrNameLst>
                                      </p:cBhvr>
                                      <p:to>
                                        <p:strVal val="visible"/>
                                      </p:to>
                                    </p:set>
                                    <p:anim calcmode="lin" valueType="num">
                                      <p:cBhvr additive="base">
                                        <p:cTn dur="500"/>
                                        <p:tgtEl>
                                          <p:spTgt spid="13335"/>
                                        </p:tgtEl>
                                        <p:attrNameLst>
                                          <p:attrName>ppt_w</p:attrName>
                                        </p:attrNameLst>
                                      </p:cBhvr>
                                      <p:tavLst>
                                        <p:tav fmla="" tm="0">
                                          <p:val>
                                            <p:strVal val="0"/>
                                          </p:val>
                                        </p:tav>
                                        <p:tav fmla="" tm="100000">
                                          <p:val>
                                            <p:strVal val="#ppt_w"/>
                                          </p:val>
                                        </p:tav>
                                      </p:tavLst>
                                    </p:anim>
                                    <p:anim calcmode="lin" valueType="num">
                                      <p:cBhvr additive="base">
                                        <p:cTn dur="500"/>
                                        <p:tgtEl>
                                          <p:spTgt spid="13335"/>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0"/>
                                  </p:stCondLst>
                                  <p:childTnLst>
                                    <p:set>
                                      <p:cBhvr>
                                        <p:cTn dur="1" fill="hold">
                                          <p:stCondLst>
                                            <p:cond delay="0"/>
                                          </p:stCondLst>
                                        </p:cTn>
                                        <p:tgtEl>
                                          <p:spTgt spid="13333"/>
                                        </p:tgtEl>
                                        <p:attrNameLst>
                                          <p:attrName>style.visibility</p:attrName>
                                        </p:attrNameLst>
                                      </p:cBhvr>
                                      <p:to>
                                        <p:strVal val="visible"/>
                                      </p:to>
                                    </p:set>
                                    <p:animEffect filter="fade" transition="in">
                                      <p:cBhvr>
                                        <p:cTn dur="500"/>
                                        <p:tgtEl>
                                          <p:spTgt spid="13333"/>
                                        </p:tgtEl>
                                      </p:cBhvr>
                                    </p:animEffect>
                                  </p:childTnLst>
                                </p:cTn>
                              </p:par>
                              <p:par>
                                <p:cTn fill="hold" nodeType="withEffect" presetClass="entr" presetID="10" presetSubtype="0">
                                  <p:stCondLst>
                                    <p:cond delay="250"/>
                                  </p:stCondLst>
                                  <p:childTnLst>
                                    <p:set>
                                      <p:cBhvr>
                                        <p:cTn dur="1" fill="hold">
                                          <p:stCondLst>
                                            <p:cond delay="0"/>
                                          </p:stCondLst>
                                        </p:cTn>
                                        <p:tgtEl>
                                          <p:spTgt spid="13331"/>
                                        </p:tgtEl>
                                        <p:attrNameLst>
                                          <p:attrName>style.visibility</p:attrName>
                                        </p:attrNameLst>
                                      </p:cBhvr>
                                      <p:to>
                                        <p:strVal val="visible"/>
                                      </p:to>
                                    </p:set>
                                    <p:animEffect filter="fade" transition="in">
                                      <p:cBhvr>
                                        <p:cTn dur="500"/>
                                        <p:tgtEl>
                                          <p:spTgt spid="13331"/>
                                        </p:tgtEl>
                                      </p:cBhvr>
                                    </p:animEffect>
                                  </p:childTnLst>
                                </p:cTn>
                              </p:par>
                              <p:par>
                                <p:cTn fill="hold" nodeType="withEffect" presetClass="entr" presetID="10" presetSubtype="0">
                                  <p:stCondLst>
                                    <p:cond delay="250"/>
                                  </p:stCondLst>
                                  <p:childTnLst>
                                    <p:set>
                                      <p:cBhvr>
                                        <p:cTn dur="1" fill="hold">
                                          <p:stCondLst>
                                            <p:cond delay="0"/>
                                          </p:stCondLst>
                                        </p:cTn>
                                        <p:tgtEl>
                                          <p:spTgt spid="13342"/>
                                        </p:tgtEl>
                                        <p:attrNameLst>
                                          <p:attrName>style.visibility</p:attrName>
                                        </p:attrNameLst>
                                      </p:cBhvr>
                                      <p:to>
                                        <p:strVal val="visible"/>
                                      </p:to>
                                    </p:set>
                                    <p:animEffect filter="fade" transition="in">
                                      <p:cBhvr>
                                        <p:cTn dur="500"/>
                                        <p:tgtEl>
                                          <p:spTgt spid="1334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47" name="Shape 13347"/>
        <p:cNvGrpSpPr/>
        <p:nvPr/>
      </p:nvGrpSpPr>
      <p:grpSpPr>
        <a:xfrm>
          <a:off x="0" y="0"/>
          <a:ext cx="0" cy="0"/>
          <a:chOff x="0" y="0"/>
          <a:chExt cx="0" cy="0"/>
        </a:xfrm>
      </p:grpSpPr>
      <p:sp>
        <p:nvSpPr>
          <p:cNvPr id="13348" name="Google Shape;13348;p225"/>
          <p:cNvSpPr/>
          <p:nvPr/>
        </p:nvSpPr>
        <p:spPr>
          <a:xfrm flipH="1">
            <a:off x="2489199" y="1539433"/>
            <a:ext cx="9039780"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349" name="Google Shape;13349;p22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Br J Haematol. 2019 Apr;185(2):297-310</a:t>
            </a:r>
            <a:endParaRPr/>
          </a:p>
        </p:txBody>
      </p:sp>
      <p:sp>
        <p:nvSpPr>
          <p:cNvPr id="13350" name="Google Shape;13350;p225"/>
          <p:cNvSpPr/>
          <p:nvPr/>
        </p:nvSpPr>
        <p:spPr>
          <a:xfrm>
            <a:off x="626808" y="1925448"/>
            <a:ext cx="3413468" cy="3814952"/>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351" name="Google Shape;13351;p225"/>
          <p:cNvSpPr/>
          <p:nvPr/>
        </p:nvSpPr>
        <p:spPr>
          <a:xfrm>
            <a:off x="633369" y="368539"/>
            <a:ext cx="4862512" cy="1383670"/>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3352" name="Google Shape;13352;p225"/>
          <p:cNvPicPr preferRelativeResize="0"/>
          <p:nvPr/>
        </p:nvPicPr>
        <p:blipFill rotWithShape="1">
          <a:blip r:embed="rId3">
            <a:alphaModFix/>
          </a:blip>
          <a:srcRect b="0" l="0" r="0" t="0"/>
          <a:stretch/>
        </p:blipFill>
        <p:spPr>
          <a:xfrm>
            <a:off x="719384" y="413211"/>
            <a:ext cx="4632463" cy="1300897"/>
          </a:xfrm>
          <a:prstGeom prst="rect">
            <a:avLst/>
          </a:prstGeom>
          <a:noFill/>
          <a:ln>
            <a:noFill/>
          </a:ln>
        </p:spPr>
      </p:pic>
      <p:sp>
        <p:nvSpPr>
          <p:cNvPr id="13353" name="Google Shape;13353;p225"/>
          <p:cNvSpPr txBox="1"/>
          <p:nvPr/>
        </p:nvSpPr>
        <p:spPr>
          <a:xfrm>
            <a:off x="1011319" y="2083090"/>
            <a:ext cx="2932783" cy="375487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lt1"/>
                </a:solidFill>
                <a:latin typeface="Calibri"/>
                <a:ea typeface="Calibri"/>
                <a:cs typeface="Calibri"/>
                <a:sym typeface="Calibri"/>
              </a:rPr>
              <a:t>Exposição a eculizumabe: </a:t>
            </a:r>
            <a:r>
              <a:rPr b="1" lang="pt-BR" sz="1400">
                <a:solidFill>
                  <a:schemeClr val="lt1"/>
                </a:solidFill>
                <a:latin typeface="Calibri"/>
                <a:ea typeface="Calibri"/>
                <a:cs typeface="Calibri"/>
                <a:sym typeface="Calibri"/>
              </a:rPr>
              <a:t>28.518 pacientes-anos </a:t>
            </a:r>
            <a:br>
              <a:rPr lang="pt-BR" sz="1400">
                <a:solidFill>
                  <a:schemeClr val="lt1"/>
                </a:solidFill>
                <a:latin typeface="Calibri"/>
                <a:ea typeface="Calibri"/>
                <a:cs typeface="Calibri"/>
                <a:sym typeface="Calibri"/>
              </a:rPr>
            </a:br>
            <a:r>
              <a:rPr b="1" lang="pt-BR" sz="1400">
                <a:solidFill>
                  <a:schemeClr val="lt1"/>
                </a:solidFill>
                <a:latin typeface="Calibri"/>
                <a:ea typeface="Calibri"/>
                <a:cs typeface="Calibri"/>
                <a:sym typeface="Calibri"/>
              </a:rPr>
              <a:t>76 casos de infecção meningocóccica </a:t>
            </a:r>
            <a:r>
              <a:rPr lang="pt-BR" sz="1400">
                <a:solidFill>
                  <a:schemeClr val="lt1"/>
                </a:solidFill>
                <a:latin typeface="Calibri"/>
                <a:ea typeface="Calibri"/>
                <a:cs typeface="Calibri"/>
                <a:sym typeface="Calibri"/>
              </a:rPr>
              <a:t>(0,26%) </a:t>
            </a:r>
            <a:endParaRPr/>
          </a:p>
          <a:p>
            <a:pPr indent="0" lvl="0" marL="0" marR="0" rtl="0" algn="l">
              <a:spcBef>
                <a:spcPts val="0"/>
              </a:spcBef>
              <a:spcAft>
                <a:spcPts val="0"/>
              </a:spcAft>
              <a:buNone/>
            </a:pPr>
            <a:r>
              <a:t/>
            </a:r>
            <a:endParaRPr sz="1400">
              <a:solidFill>
                <a:schemeClr val="lt1"/>
              </a:solidFill>
              <a:latin typeface="Calibri"/>
              <a:ea typeface="Calibri"/>
              <a:cs typeface="Calibri"/>
              <a:sym typeface="Calibri"/>
            </a:endParaRPr>
          </a:p>
          <a:p>
            <a:pPr indent="0" lvl="0" marL="0" marR="0" rtl="0" algn="l">
              <a:spcBef>
                <a:spcPts val="0"/>
              </a:spcBef>
              <a:spcAft>
                <a:spcPts val="0"/>
              </a:spcAft>
              <a:buNone/>
            </a:pPr>
            <a:r>
              <a:rPr lang="pt-BR" sz="1400">
                <a:solidFill>
                  <a:schemeClr val="lt1"/>
                </a:solidFill>
                <a:latin typeface="Calibri"/>
                <a:ea typeface="Calibri"/>
                <a:cs typeface="Calibri"/>
                <a:sym typeface="Calibri"/>
              </a:rPr>
              <a:t>A </a:t>
            </a:r>
            <a:r>
              <a:rPr b="1" lang="pt-BR" sz="1400">
                <a:solidFill>
                  <a:schemeClr val="lt1"/>
                </a:solidFill>
                <a:latin typeface="Calibri"/>
                <a:ea typeface="Calibri"/>
                <a:cs typeface="Calibri"/>
                <a:sym typeface="Calibri"/>
              </a:rPr>
              <a:t>taxa de infecção tende a reduzir </a:t>
            </a:r>
            <a:r>
              <a:rPr lang="pt-BR" sz="1400">
                <a:solidFill>
                  <a:schemeClr val="lt1"/>
                </a:solidFill>
                <a:latin typeface="Calibri"/>
                <a:ea typeface="Calibri"/>
                <a:cs typeface="Calibri"/>
                <a:sym typeface="Calibri"/>
              </a:rPr>
              <a:t>ao longo do tempo e a taxa de mortalidade se matém estável</a:t>
            </a:r>
            <a:endParaRPr/>
          </a:p>
          <a:p>
            <a:pPr indent="0" lvl="0" marL="0" marR="0" rtl="0" algn="l">
              <a:spcBef>
                <a:spcPts val="0"/>
              </a:spcBef>
              <a:spcAft>
                <a:spcPts val="0"/>
              </a:spcAft>
              <a:buNone/>
            </a:pPr>
            <a:r>
              <a:t/>
            </a:r>
            <a:endParaRPr sz="1400">
              <a:solidFill>
                <a:schemeClr val="lt1"/>
              </a:solidFill>
              <a:latin typeface="Calibri"/>
              <a:ea typeface="Calibri"/>
              <a:cs typeface="Calibri"/>
              <a:sym typeface="Calibri"/>
            </a:endParaRPr>
          </a:p>
          <a:p>
            <a:pPr indent="0" lvl="0" marL="0" marR="0" rtl="0" algn="l">
              <a:spcBef>
                <a:spcPts val="0"/>
              </a:spcBef>
              <a:spcAft>
                <a:spcPts val="0"/>
              </a:spcAft>
              <a:buNone/>
            </a:pPr>
            <a:r>
              <a:rPr b="1" lang="pt-BR" sz="1400">
                <a:solidFill>
                  <a:schemeClr val="lt1"/>
                </a:solidFill>
                <a:latin typeface="Calibri"/>
                <a:ea typeface="Calibri"/>
                <a:cs typeface="Calibri"/>
                <a:sym typeface="Calibri"/>
              </a:rPr>
              <a:t>8 óbitos </a:t>
            </a:r>
            <a:r>
              <a:rPr lang="pt-BR" sz="1400">
                <a:solidFill>
                  <a:schemeClr val="lt1"/>
                </a:solidFill>
                <a:latin typeface="Calibri"/>
                <a:ea typeface="Calibri"/>
                <a:cs typeface="Calibri"/>
                <a:sym typeface="Calibri"/>
              </a:rPr>
              <a:t>– atraso de diagnóstico e/ou tratamento (não foi reportado óbito entre 2012-2016)</a:t>
            </a:r>
            <a:endParaRPr sz="1400">
              <a:solidFill>
                <a:schemeClr val="lt1"/>
              </a:solidFill>
              <a:latin typeface="Calibri"/>
              <a:ea typeface="Calibri"/>
              <a:cs typeface="Calibri"/>
              <a:sym typeface="Calibri"/>
            </a:endParaRPr>
          </a:p>
          <a:p>
            <a:pPr indent="0" lvl="0" marL="0" marR="0" rtl="0" algn="l">
              <a:spcBef>
                <a:spcPts val="0"/>
              </a:spcBef>
              <a:spcAft>
                <a:spcPts val="0"/>
              </a:spcAft>
              <a:buNone/>
            </a:pPr>
            <a:r>
              <a:t/>
            </a:r>
            <a:endParaRPr sz="1400">
              <a:solidFill>
                <a:schemeClr val="lt1"/>
              </a:solidFill>
              <a:latin typeface="Calibri"/>
              <a:ea typeface="Calibri"/>
              <a:cs typeface="Calibri"/>
              <a:sym typeface="Calibri"/>
            </a:endParaRPr>
          </a:p>
          <a:p>
            <a:pPr indent="0" lvl="0" marL="0" marR="0" rtl="0" algn="l">
              <a:spcBef>
                <a:spcPts val="0"/>
              </a:spcBef>
              <a:spcAft>
                <a:spcPts val="0"/>
              </a:spcAft>
              <a:buNone/>
            </a:pPr>
            <a:r>
              <a:rPr lang="pt-BR" sz="1400">
                <a:solidFill>
                  <a:schemeClr val="lt1"/>
                </a:solidFill>
                <a:latin typeface="Calibri"/>
                <a:ea typeface="Calibri"/>
                <a:cs typeface="Calibri"/>
                <a:sym typeface="Calibri"/>
              </a:rPr>
              <a:t>E </a:t>
            </a:r>
            <a:r>
              <a:rPr b="1" lang="pt-BR" sz="1400">
                <a:solidFill>
                  <a:schemeClr val="lt1"/>
                </a:solidFill>
                <a:latin typeface="Calibri"/>
                <a:ea typeface="Calibri"/>
                <a:cs typeface="Calibri"/>
                <a:sym typeface="Calibri"/>
              </a:rPr>
              <a:t>Meningococco B </a:t>
            </a:r>
            <a:r>
              <a:rPr lang="pt-BR" sz="1400">
                <a:solidFill>
                  <a:schemeClr val="lt1"/>
                </a:solidFill>
                <a:latin typeface="Calibri"/>
                <a:ea typeface="Calibri"/>
                <a:cs typeface="Calibri"/>
                <a:sym typeface="Calibri"/>
              </a:rPr>
              <a:t>foi a cepa mais frequente, apesar da introdução da vacina em 2013</a:t>
            </a:r>
            <a:endParaRPr/>
          </a:p>
          <a:p>
            <a:pPr indent="0" lvl="0" marL="0" marR="0" rtl="0" algn="l">
              <a:spcBef>
                <a:spcPts val="0"/>
              </a:spcBef>
              <a:spcAft>
                <a:spcPts val="0"/>
              </a:spcAft>
              <a:buNone/>
            </a:pPr>
            <a:r>
              <a:t/>
            </a:r>
            <a:endParaRPr sz="1400">
              <a:solidFill>
                <a:schemeClr val="lt1"/>
              </a:solidFill>
              <a:latin typeface="Calibri"/>
              <a:ea typeface="Calibri"/>
              <a:cs typeface="Calibri"/>
              <a:sym typeface="Calibri"/>
            </a:endParaRPr>
          </a:p>
        </p:txBody>
      </p:sp>
      <p:cxnSp>
        <p:nvCxnSpPr>
          <p:cNvPr id="13354" name="Google Shape;13354;p225"/>
          <p:cNvCxnSpPr/>
          <p:nvPr/>
        </p:nvCxnSpPr>
        <p:spPr>
          <a:xfrm>
            <a:off x="1007493" y="2132382"/>
            <a:ext cx="0" cy="904841"/>
          </a:xfrm>
          <a:prstGeom prst="straightConnector1">
            <a:avLst/>
          </a:prstGeom>
          <a:noFill/>
          <a:ln cap="flat" cmpd="sng" w="12700">
            <a:solidFill>
              <a:schemeClr val="lt1"/>
            </a:solidFill>
            <a:prstDash val="solid"/>
            <a:miter lim="800000"/>
            <a:headEnd len="sm" w="sm" type="none"/>
            <a:tailEnd len="sm" w="sm" type="none"/>
          </a:ln>
        </p:spPr>
      </p:cxnSp>
      <p:cxnSp>
        <p:nvCxnSpPr>
          <p:cNvPr id="13355" name="Google Shape;13355;p225"/>
          <p:cNvCxnSpPr/>
          <p:nvPr/>
        </p:nvCxnSpPr>
        <p:spPr>
          <a:xfrm>
            <a:off x="1007493" y="3165534"/>
            <a:ext cx="0" cy="689599"/>
          </a:xfrm>
          <a:prstGeom prst="straightConnector1">
            <a:avLst/>
          </a:prstGeom>
          <a:noFill/>
          <a:ln cap="flat" cmpd="sng" w="12700">
            <a:solidFill>
              <a:schemeClr val="lt1"/>
            </a:solidFill>
            <a:prstDash val="solid"/>
            <a:miter lim="800000"/>
            <a:headEnd len="sm" w="sm" type="none"/>
            <a:tailEnd len="sm" w="sm" type="none"/>
          </a:ln>
        </p:spPr>
      </p:cxnSp>
      <p:cxnSp>
        <p:nvCxnSpPr>
          <p:cNvPr id="13356" name="Google Shape;13356;p225"/>
          <p:cNvCxnSpPr/>
          <p:nvPr/>
        </p:nvCxnSpPr>
        <p:spPr>
          <a:xfrm>
            <a:off x="1007493" y="4018574"/>
            <a:ext cx="0" cy="689599"/>
          </a:xfrm>
          <a:prstGeom prst="straightConnector1">
            <a:avLst/>
          </a:prstGeom>
          <a:noFill/>
          <a:ln cap="flat" cmpd="sng" w="12700">
            <a:solidFill>
              <a:schemeClr val="lt1"/>
            </a:solidFill>
            <a:prstDash val="solid"/>
            <a:miter lim="800000"/>
            <a:headEnd len="sm" w="sm" type="none"/>
            <a:tailEnd len="sm" w="sm" type="none"/>
          </a:ln>
        </p:spPr>
      </p:cxnSp>
      <p:cxnSp>
        <p:nvCxnSpPr>
          <p:cNvPr id="13357" name="Google Shape;13357;p225"/>
          <p:cNvCxnSpPr/>
          <p:nvPr/>
        </p:nvCxnSpPr>
        <p:spPr>
          <a:xfrm>
            <a:off x="1007493" y="4851995"/>
            <a:ext cx="0" cy="689599"/>
          </a:xfrm>
          <a:prstGeom prst="straightConnector1">
            <a:avLst/>
          </a:prstGeom>
          <a:noFill/>
          <a:ln cap="flat" cmpd="sng" w="12700">
            <a:solidFill>
              <a:schemeClr val="lt1"/>
            </a:solidFill>
            <a:prstDash val="solid"/>
            <a:miter lim="800000"/>
            <a:headEnd len="sm" w="sm" type="none"/>
            <a:tailEnd len="sm" w="sm" type="none"/>
          </a:ln>
        </p:spPr>
      </p:cxnSp>
      <p:graphicFrame>
        <p:nvGraphicFramePr>
          <p:cNvPr id="13358" name="Google Shape;13358;p225"/>
          <p:cNvGraphicFramePr/>
          <p:nvPr/>
        </p:nvGraphicFramePr>
        <p:xfrm>
          <a:off x="5026148" y="4365257"/>
          <a:ext cx="3000000" cy="3000000"/>
        </p:xfrm>
        <a:graphic>
          <a:graphicData uri="http://schemas.openxmlformats.org/drawingml/2006/table">
            <a:tbl>
              <a:tblPr bandRow="1" firstRow="1">
                <a:noFill/>
                <a:tableStyleId>{A0BF0AAD-81E2-4729-A6F2-3AC11B6F7D1A}</a:tableStyleId>
              </a:tblPr>
              <a:tblGrid>
                <a:gridCol w="995425"/>
                <a:gridCol w="443250"/>
                <a:gridCol w="443250"/>
                <a:gridCol w="443250"/>
                <a:gridCol w="518800"/>
                <a:gridCol w="411725"/>
                <a:gridCol w="487300"/>
                <a:gridCol w="446900"/>
                <a:gridCol w="443250"/>
                <a:gridCol w="443250"/>
                <a:gridCol w="542200"/>
              </a:tblGrid>
              <a:tr h="196925">
                <a:tc>
                  <a:txBody>
                    <a:bodyPr/>
                    <a:lstStyle/>
                    <a:p>
                      <a:pPr indent="0" lvl="0" marL="0" marR="0" rtl="0" algn="l">
                        <a:spcBef>
                          <a:spcPts val="0"/>
                        </a:spcBef>
                        <a:spcAft>
                          <a:spcPts val="0"/>
                        </a:spcAft>
                        <a:buNone/>
                      </a:pPr>
                      <a:r>
                        <a:t/>
                      </a:r>
                      <a:endParaRPr b="0" i="0"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i="0" lang="pt-BR" sz="900">
                          <a:solidFill>
                            <a:schemeClr val="dk1"/>
                          </a:solidFill>
                          <a:latin typeface="Calibri"/>
                          <a:ea typeface="Calibri"/>
                          <a:cs typeface="Calibri"/>
                          <a:sym typeface="Calibri"/>
                        </a:rPr>
                        <a:t>2007</a:t>
                      </a:r>
                      <a:endParaRPr b="1"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i="0" lang="pt-BR" sz="900">
                          <a:solidFill>
                            <a:schemeClr val="dk1"/>
                          </a:solidFill>
                          <a:latin typeface="Calibri"/>
                          <a:ea typeface="Calibri"/>
                          <a:cs typeface="Calibri"/>
                          <a:sym typeface="Calibri"/>
                        </a:rPr>
                        <a:t>2008</a:t>
                      </a:r>
                      <a:endParaRPr b="1"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i="0" lang="pt-BR" sz="900">
                          <a:solidFill>
                            <a:schemeClr val="dk1"/>
                          </a:solidFill>
                          <a:latin typeface="Calibri"/>
                          <a:ea typeface="Calibri"/>
                          <a:cs typeface="Calibri"/>
                          <a:sym typeface="Calibri"/>
                        </a:rPr>
                        <a:t>2009</a:t>
                      </a:r>
                      <a:endParaRPr b="1"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i="0" lang="pt-BR" sz="900">
                          <a:solidFill>
                            <a:schemeClr val="dk1"/>
                          </a:solidFill>
                          <a:latin typeface="Calibri"/>
                          <a:ea typeface="Calibri"/>
                          <a:cs typeface="Calibri"/>
                          <a:sym typeface="Calibri"/>
                        </a:rPr>
                        <a:t>2010</a:t>
                      </a:r>
                      <a:endParaRPr b="1"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i="0" lang="pt-BR" sz="900">
                          <a:solidFill>
                            <a:schemeClr val="dk1"/>
                          </a:solidFill>
                          <a:latin typeface="Calibri"/>
                          <a:ea typeface="Calibri"/>
                          <a:cs typeface="Calibri"/>
                          <a:sym typeface="Calibri"/>
                        </a:rPr>
                        <a:t>2011</a:t>
                      </a:r>
                      <a:endParaRPr b="1"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i="0" lang="pt-BR" sz="900">
                          <a:solidFill>
                            <a:schemeClr val="dk1"/>
                          </a:solidFill>
                          <a:latin typeface="Calibri"/>
                          <a:ea typeface="Calibri"/>
                          <a:cs typeface="Calibri"/>
                          <a:sym typeface="Calibri"/>
                        </a:rPr>
                        <a:t>2012</a:t>
                      </a:r>
                      <a:endParaRPr b="1"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i="0" lang="pt-BR" sz="900">
                          <a:solidFill>
                            <a:schemeClr val="dk1"/>
                          </a:solidFill>
                          <a:latin typeface="Calibri"/>
                          <a:ea typeface="Calibri"/>
                          <a:cs typeface="Calibri"/>
                          <a:sym typeface="Calibri"/>
                        </a:rPr>
                        <a:t>2013</a:t>
                      </a:r>
                      <a:endParaRPr b="1"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i="0" lang="pt-BR" sz="900">
                          <a:solidFill>
                            <a:schemeClr val="dk1"/>
                          </a:solidFill>
                          <a:latin typeface="Calibri"/>
                          <a:ea typeface="Calibri"/>
                          <a:cs typeface="Calibri"/>
                          <a:sym typeface="Calibri"/>
                        </a:rPr>
                        <a:t>2014</a:t>
                      </a:r>
                      <a:endParaRPr b="1"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i="0" lang="pt-BR" sz="900">
                          <a:solidFill>
                            <a:schemeClr val="dk1"/>
                          </a:solidFill>
                          <a:latin typeface="Calibri"/>
                          <a:ea typeface="Calibri"/>
                          <a:cs typeface="Calibri"/>
                          <a:sym typeface="Calibri"/>
                        </a:rPr>
                        <a:t>2015</a:t>
                      </a:r>
                      <a:endParaRPr b="1"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i="0" lang="pt-BR" sz="900">
                          <a:solidFill>
                            <a:schemeClr val="dk1"/>
                          </a:solidFill>
                          <a:latin typeface="Calibri"/>
                          <a:ea typeface="Calibri"/>
                          <a:cs typeface="Calibri"/>
                          <a:sym typeface="Calibri"/>
                        </a:rPr>
                        <a:t>2016</a:t>
                      </a:r>
                      <a:endParaRPr b="1"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5075">
                <a:tc>
                  <a:txBody>
                    <a:bodyPr/>
                    <a:lstStyle/>
                    <a:p>
                      <a:pPr indent="0" lvl="0" marL="0" marR="0" rtl="0" algn="l">
                        <a:spcBef>
                          <a:spcPts val="0"/>
                        </a:spcBef>
                        <a:spcAft>
                          <a:spcPts val="0"/>
                        </a:spcAft>
                        <a:buNone/>
                      </a:pPr>
                      <a:r>
                        <a:rPr b="1" i="0" lang="pt-BR" sz="900">
                          <a:solidFill>
                            <a:schemeClr val="dk2"/>
                          </a:solidFill>
                          <a:latin typeface="Calibri"/>
                          <a:ea typeface="Calibri"/>
                          <a:cs typeface="Calibri"/>
                          <a:sym typeface="Calibri"/>
                        </a:rPr>
                        <a:t>Meningoccal</a:t>
                      </a:r>
                      <a:r>
                        <a:rPr b="1" lang="pt-BR" sz="900">
                          <a:solidFill>
                            <a:schemeClr val="dk2"/>
                          </a:solidFill>
                          <a:latin typeface="Calibri"/>
                          <a:ea typeface="Calibri"/>
                          <a:cs typeface="Calibri"/>
                          <a:sym typeface="Calibri"/>
                        </a:rPr>
                        <a:t> infection</a:t>
                      </a:r>
                      <a:endParaRPr b="1" sz="900">
                        <a:solidFill>
                          <a:schemeClr val="dk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0.57</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0.63</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0.3</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0.51</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0.42</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0.28</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0.21</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0.27</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0.21</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0.16</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D8D8D8"/>
                      </a:solidFill>
                      <a:prstDash val="solid"/>
                      <a:round/>
                      <a:headEnd len="sm" w="sm" type="none"/>
                      <a:tailEnd len="sm" w="sm" type="none"/>
                    </a:lnB>
                  </a:tcPr>
                </a:tc>
              </a:tr>
              <a:tr h="237175">
                <a:tc>
                  <a:txBody>
                    <a:bodyPr/>
                    <a:lstStyle/>
                    <a:p>
                      <a:pPr indent="0" lvl="0" marL="0" marR="0" rtl="0" algn="l">
                        <a:spcBef>
                          <a:spcPts val="0"/>
                        </a:spcBef>
                        <a:spcAft>
                          <a:spcPts val="0"/>
                        </a:spcAft>
                        <a:buNone/>
                      </a:pPr>
                      <a:r>
                        <a:rPr b="1" i="0" lang="pt-BR" sz="900">
                          <a:solidFill>
                            <a:schemeClr val="lt2"/>
                          </a:solidFill>
                          <a:latin typeface="Calibri"/>
                          <a:ea typeface="Calibri"/>
                          <a:cs typeface="Calibri"/>
                          <a:sym typeface="Calibri"/>
                        </a:rPr>
                        <a:t>Mortality</a:t>
                      </a:r>
                      <a:endParaRPr b="1" sz="900">
                        <a:solidFill>
                          <a:schemeClr val="lt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0.12</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0.05</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0.09</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0.08</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0.08</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0.05</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0.04</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0.03</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900">
                          <a:latin typeface="Calibri"/>
                          <a:ea typeface="Calibri"/>
                          <a:cs typeface="Calibri"/>
                          <a:sym typeface="Calibri"/>
                        </a:rPr>
                        <a:t>0.03</a:t>
                      </a:r>
                      <a:endParaRPr sz="900">
                        <a:latin typeface="Calibri"/>
                        <a:ea typeface="Calibri"/>
                        <a:cs typeface="Calibri"/>
                        <a:sym typeface="Calibri"/>
                      </a:endParaRPr>
                    </a:p>
                  </a:txBody>
                  <a:tcPr marT="45725" marB="45725" marR="91450" marL="91450" anchor="ctr">
                    <a:lnL cap="flat" cmpd="sng" w="12700">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13359" name="Google Shape;13359;p225"/>
          <p:cNvGrpSpPr/>
          <p:nvPr/>
        </p:nvGrpSpPr>
        <p:grpSpPr>
          <a:xfrm>
            <a:off x="4667972" y="4711318"/>
            <a:ext cx="388574" cy="98783"/>
            <a:chOff x="4757981" y="4880623"/>
            <a:chExt cx="388574" cy="98783"/>
          </a:xfrm>
        </p:grpSpPr>
        <p:cxnSp>
          <p:nvCxnSpPr>
            <p:cNvPr id="13360" name="Google Shape;13360;p225"/>
            <p:cNvCxnSpPr/>
            <p:nvPr/>
          </p:nvCxnSpPr>
          <p:spPr>
            <a:xfrm flipH="1" rot="10800000">
              <a:off x="4757981" y="4930015"/>
              <a:ext cx="388574" cy="1"/>
            </a:xfrm>
            <a:prstGeom prst="straightConnector1">
              <a:avLst/>
            </a:prstGeom>
            <a:noFill/>
            <a:ln cap="flat" cmpd="sng" w="19050">
              <a:solidFill>
                <a:srgbClr val="283C8C"/>
              </a:solidFill>
              <a:prstDash val="solid"/>
              <a:miter lim="800000"/>
              <a:headEnd len="sm" w="sm" type="none"/>
              <a:tailEnd len="sm" w="sm" type="none"/>
            </a:ln>
          </p:spPr>
        </p:cxnSp>
        <p:sp>
          <p:nvSpPr>
            <p:cNvPr id="13361" name="Google Shape;13361;p225"/>
            <p:cNvSpPr/>
            <p:nvPr/>
          </p:nvSpPr>
          <p:spPr>
            <a:xfrm rot="-2700000">
              <a:off x="4925960" y="4895089"/>
              <a:ext cx="69850" cy="69850"/>
            </a:xfrm>
            <a:prstGeom prst="rect">
              <a:avLst/>
            </a:prstGeom>
            <a:solidFill>
              <a:srgbClr val="283C8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3362" name="Google Shape;13362;p225"/>
          <p:cNvGrpSpPr/>
          <p:nvPr/>
        </p:nvGrpSpPr>
        <p:grpSpPr>
          <a:xfrm>
            <a:off x="4678032" y="5044010"/>
            <a:ext cx="365167" cy="69850"/>
            <a:chOff x="4768041" y="5051390"/>
            <a:chExt cx="365167" cy="69850"/>
          </a:xfrm>
        </p:grpSpPr>
        <p:cxnSp>
          <p:nvCxnSpPr>
            <p:cNvPr id="13363" name="Google Shape;13363;p225"/>
            <p:cNvCxnSpPr/>
            <p:nvPr/>
          </p:nvCxnSpPr>
          <p:spPr>
            <a:xfrm flipH="1" rot="10800000">
              <a:off x="4768041" y="5086315"/>
              <a:ext cx="365167" cy="1"/>
            </a:xfrm>
            <a:prstGeom prst="straightConnector1">
              <a:avLst/>
            </a:prstGeom>
            <a:noFill/>
            <a:ln cap="flat" cmpd="sng" w="19050">
              <a:solidFill>
                <a:schemeClr val="lt2"/>
              </a:solidFill>
              <a:prstDash val="solid"/>
              <a:miter lim="800000"/>
              <a:headEnd len="sm" w="sm" type="none"/>
              <a:tailEnd len="sm" w="sm" type="none"/>
            </a:ln>
          </p:spPr>
        </p:cxnSp>
        <p:sp>
          <p:nvSpPr>
            <p:cNvPr id="13364" name="Google Shape;13364;p225"/>
            <p:cNvSpPr/>
            <p:nvPr/>
          </p:nvSpPr>
          <p:spPr>
            <a:xfrm>
              <a:off x="4919871" y="5051390"/>
              <a:ext cx="69850" cy="6985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3365" name="Google Shape;13365;p225"/>
          <p:cNvSpPr txBox="1"/>
          <p:nvPr/>
        </p:nvSpPr>
        <p:spPr>
          <a:xfrm>
            <a:off x="7592639" y="5161543"/>
            <a:ext cx="841897" cy="24622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Time (years)</a:t>
            </a:r>
            <a:endParaRPr/>
          </a:p>
        </p:txBody>
      </p:sp>
      <p:sp>
        <p:nvSpPr>
          <p:cNvPr id="13366" name="Google Shape;13366;p225"/>
          <p:cNvSpPr/>
          <p:nvPr/>
        </p:nvSpPr>
        <p:spPr>
          <a:xfrm>
            <a:off x="5668653" y="5565788"/>
            <a:ext cx="6976673" cy="634987"/>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3367" name="Google Shape;13367;p225"/>
          <p:cNvSpPr/>
          <p:nvPr/>
        </p:nvSpPr>
        <p:spPr>
          <a:xfrm>
            <a:off x="6595584" y="5632882"/>
            <a:ext cx="5761305"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lt1"/>
                </a:solidFill>
                <a:latin typeface="Lustria"/>
                <a:ea typeface="Lustria"/>
                <a:cs typeface="Lustria"/>
                <a:sym typeface="Lustria"/>
              </a:rPr>
              <a:t>Quase todos os casos ocorreram em pacientes com vacinação prévia, </a:t>
            </a:r>
            <a:br>
              <a:rPr lang="pt-BR" sz="1400">
                <a:solidFill>
                  <a:schemeClr val="lt1"/>
                </a:solidFill>
                <a:latin typeface="Lustria"/>
                <a:ea typeface="Lustria"/>
                <a:cs typeface="Lustria"/>
                <a:sym typeface="Lustria"/>
              </a:rPr>
            </a:br>
            <a:r>
              <a:rPr lang="pt-BR" sz="1400">
                <a:solidFill>
                  <a:schemeClr val="lt1"/>
                </a:solidFill>
                <a:latin typeface="Lustria"/>
                <a:ea typeface="Lustria"/>
                <a:cs typeface="Lustria"/>
                <a:sym typeface="Lustria"/>
              </a:rPr>
              <a:t>mas não para todos os sorotipos de N. meningitidis</a:t>
            </a:r>
            <a:endParaRPr sz="1400">
              <a:solidFill>
                <a:schemeClr val="lt1"/>
              </a:solidFill>
              <a:latin typeface="Lustria"/>
              <a:ea typeface="Lustria"/>
              <a:cs typeface="Lustria"/>
              <a:sym typeface="Lustria"/>
            </a:endParaRPr>
          </a:p>
        </p:txBody>
      </p:sp>
      <p:sp>
        <p:nvSpPr>
          <p:cNvPr id="13368" name="Google Shape;13368;p225"/>
          <p:cNvSpPr/>
          <p:nvPr/>
        </p:nvSpPr>
        <p:spPr>
          <a:xfrm>
            <a:off x="5988982" y="5643299"/>
            <a:ext cx="401093" cy="476987"/>
          </a:xfrm>
          <a:custGeom>
            <a:rect b="b" l="l" r="r" t="t"/>
            <a:pathLst>
              <a:path extrusionOk="0" h="892931" w="750855">
                <a:moveTo>
                  <a:pt x="433784" y="238629"/>
                </a:moveTo>
                <a:lnTo>
                  <a:pt x="490003" y="275762"/>
                </a:lnTo>
                <a:lnTo>
                  <a:pt x="504216" y="254293"/>
                </a:lnTo>
                <a:cubicBezTo>
                  <a:pt x="508123" y="248377"/>
                  <a:pt x="509239" y="241419"/>
                  <a:pt x="507937" y="234983"/>
                </a:cubicBezTo>
                <a:cubicBezTo>
                  <a:pt x="506635" y="228509"/>
                  <a:pt x="502840" y="222556"/>
                  <a:pt x="496924" y="218650"/>
                </a:cubicBezTo>
                <a:lnTo>
                  <a:pt x="483679" y="209869"/>
                </a:lnTo>
                <a:cubicBezTo>
                  <a:pt x="477763" y="205962"/>
                  <a:pt x="470805" y="204846"/>
                  <a:pt x="464369" y="206185"/>
                </a:cubicBezTo>
                <a:cubicBezTo>
                  <a:pt x="457895" y="207487"/>
                  <a:pt x="451941" y="211283"/>
                  <a:pt x="448035" y="217198"/>
                </a:cubicBezTo>
                <a:close/>
                <a:moveTo>
                  <a:pt x="650220" y="122100"/>
                </a:moveTo>
                <a:cubicBezTo>
                  <a:pt x="655838" y="122100"/>
                  <a:pt x="660936" y="119831"/>
                  <a:pt x="664619" y="116147"/>
                </a:cubicBezTo>
                <a:cubicBezTo>
                  <a:pt x="668303" y="112464"/>
                  <a:pt x="670610" y="107366"/>
                  <a:pt x="670610" y="101748"/>
                </a:cubicBezTo>
                <a:cubicBezTo>
                  <a:pt x="670610" y="95200"/>
                  <a:pt x="659001" y="76559"/>
                  <a:pt x="650220" y="62643"/>
                </a:cubicBezTo>
                <a:cubicBezTo>
                  <a:pt x="641439" y="76521"/>
                  <a:pt x="629831" y="95200"/>
                  <a:pt x="629831" y="101748"/>
                </a:cubicBezTo>
                <a:cubicBezTo>
                  <a:pt x="629831" y="107367"/>
                  <a:pt x="632101" y="112464"/>
                  <a:pt x="635784" y="116147"/>
                </a:cubicBezTo>
                <a:cubicBezTo>
                  <a:pt x="639505" y="119831"/>
                  <a:pt x="644602" y="122100"/>
                  <a:pt x="650220" y="122100"/>
                </a:cubicBezTo>
                <a:close/>
                <a:moveTo>
                  <a:pt x="677493" y="128984"/>
                </a:moveTo>
                <a:cubicBezTo>
                  <a:pt x="670498" y="135979"/>
                  <a:pt x="660862" y="140295"/>
                  <a:pt x="650183" y="140295"/>
                </a:cubicBezTo>
                <a:cubicBezTo>
                  <a:pt x="639542" y="140295"/>
                  <a:pt x="629868" y="135979"/>
                  <a:pt x="622873" y="128984"/>
                </a:cubicBezTo>
                <a:cubicBezTo>
                  <a:pt x="615878" y="121989"/>
                  <a:pt x="611562" y="112352"/>
                  <a:pt x="611562" y="101674"/>
                </a:cubicBezTo>
                <a:cubicBezTo>
                  <a:pt x="611562" y="89656"/>
                  <a:pt x="625924" y="66960"/>
                  <a:pt x="635933" y="51072"/>
                </a:cubicBezTo>
                <a:cubicBezTo>
                  <a:pt x="638537" y="46979"/>
                  <a:pt x="640807" y="43333"/>
                  <a:pt x="642258" y="40915"/>
                </a:cubicBezTo>
                <a:cubicBezTo>
                  <a:pt x="643002" y="39575"/>
                  <a:pt x="644118" y="38422"/>
                  <a:pt x="645569" y="37566"/>
                </a:cubicBezTo>
                <a:cubicBezTo>
                  <a:pt x="649885" y="35036"/>
                  <a:pt x="655467" y="36487"/>
                  <a:pt x="657997" y="40803"/>
                </a:cubicBezTo>
                <a:cubicBezTo>
                  <a:pt x="659411" y="43221"/>
                  <a:pt x="661755" y="46905"/>
                  <a:pt x="664396" y="51072"/>
                </a:cubicBezTo>
                <a:cubicBezTo>
                  <a:pt x="674442" y="66960"/>
                  <a:pt x="688767" y="89656"/>
                  <a:pt x="688767" y="101673"/>
                </a:cubicBezTo>
                <a:cubicBezTo>
                  <a:pt x="688804" y="112389"/>
                  <a:pt x="684488" y="122026"/>
                  <a:pt x="677493" y="128984"/>
                </a:cubicBezTo>
                <a:close/>
                <a:moveTo>
                  <a:pt x="572642" y="543540"/>
                </a:moveTo>
                <a:lnTo>
                  <a:pt x="700601" y="543540"/>
                </a:lnTo>
                <a:cubicBezTo>
                  <a:pt x="705624" y="543540"/>
                  <a:pt x="709717" y="547633"/>
                  <a:pt x="709717" y="552656"/>
                </a:cubicBezTo>
                <a:lnTo>
                  <a:pt x="709717" y="758968"/>
                </a:lnTo>
                <a:cubicBezTo>
                  <a:pt x="709717" y="763990"/>
                  <a:pt x="705624" y="768083"/>
                  <a:pt x="700601" y="768083"/>
                </a:cubicBezTo>
                <a:lnTo>
                  <a:pt x="572642" y="768083"/>
                </a:lnTo>
                <a:cubicBezTo>
                  <a:pt x="567619" y="768083"/>
                  <a:pt x="563526" y="763990"/>
                  <a:pt x="563526" y="758968"/>
                </a:cubicBezTo>
                <a:lnTo>
                  <a:pt x="563526" y="552656"/>
                </a:lnTo>
                <a:cubicBezTo>
                  <a:pt x="563526" y="547596"/>
                  <a:pt x="567619" y="543540"/>
                  <a:pt x="572642" y="543540"/>
                </a:cubicBezTo>
                <a:close/>
                <a:moveTo>
                  <a:pt x="691514" y="561772"/>
                </a:moveTo>
                <a:lnTo>
                  <a:pt x="581757" y="561772"/>
                </a:lnTo>
                <a:lnTo>
                  <a:pt x="581757" y="749891"/>
                </a:lnTo>
                <a:lnTo>
                  <a:pt x="691514" y="749891"/>
                </a:lnTo>
                <a:close/>
                <a:moveTo>
                  <a:pt x="522407" y="787915"/>
                </a:moveTo>
                <a:cubicBezTo>
                  <a:pt x="522407" y="792938"/>
                  <a:pt x="526500" y="797030"/>
                  <a:pt x="531523" y="797030"/>
                </a:cubicBezTo>
                <a:lnTo>
                  <a:pt x="741740" y="797030"/>
                </a:lnTo>
                <a:cubicBezTo>
                  <a:pt x="746763" y="797030"/>
                  <a:pt x="750855" y="792938"/>
                  <a:pt x="750855" y="787915"/>
                </a:cubicBezTo>
                <a:lnTo>
                  <a:pt x="750855" y="550161"/>
                </a:lnTo>
                <a:cubicBezTo>
                  <a:pt x="750855" y="549938"/>
                  <a:pt x="750855" y="549677"/>
                  <a:pt x="750818" y="549454"/>
                </a:cubicBezTo>
                <a:cubicBezTo>
                  <a:pt x="749181" y="528991"/>
                  <a:pt x="744902" y="509457"/>
                  <a:pt x="735489" y="491746"/>
                </a:cubicBezTo>
                <a:cubicBezTo>
                  <a:pt x="726671" y="475077"/>
                  <a:pt x="713462" y="460232"/>
                  <a:pt x="694002" y="447953"/>
                </a:cubicBezTo>
                <a:lnTo>
                  <a:pt x="694002" y="433628"/>
                </a:lnTo>
                <a:lnTo>
                  <a:pt x="706504" y="433628"/>
                </a:lnTo>
                <a:cubicBezTo>
                  <a:pt x="712048" y="433628"/>
                  <a:pt x="717071" y="431359"/>
                  <a:pt x="720717" y="427750"/>
                </a:cubicBezTo>
                <a:cubicBezTo>
                  <a:pt x="724363" y="424103"/>
                  <a:pt x="726633" y="419080"/>
                  <a:pt x="726633" y="413536"/>
                </a:cubicBezTo>
                <a:lnTo>
                  <a:pt x="726633" y="340797"/>
                </a:lnTo>
                <a:cubicBezTo>
                  <a:pt x="726633" y="335253"/>
                  <a:pt x="724363" y="330230"/>
                  <a:pt x="720717" y="326584"/>
                </a:cubicBezTo>
                <a:cubicBezTo>
                  <a:pt x="717071" y="322937"/>
                  <a:pt x="712048" y="320705"/>
                  <a:pt x="706504" y="320705"/>
                </a:cubicBezTo>
                <a:lnTo>
                  <a:pt x="563181" y="320668"/>
                </a:lnTo>
                <a:cubicBezTo>
                  <a:pt x="557637" y="320668"/>
                  <a:pt x="552614" y="322937"/>
                  <a:pt x="548968" y="326546"/>
                </a:cubicBezTo>
                <a:cubicBezTo>
                  <a:pt x="545322" y="330193"/>
                  <a:pt x="543052" y="335216"/>
                  <a:pt x="543052" y="340760"/>
                </a:cubicBezTo>
                <a:lnTo>
                  <a:pt x="543052" y="413499"/>
                </a:lnTo>
                <a:cubicBezTo>
                  <a:pt x="543052" y="419043"/>
                  <a:pt x="545322" y="424066"/>
                  <a:pt x="548968" y="427712"/>
                </a:cubicBezTo>
                <a:cubicBezTo>
                  <a:pt x="552614" y="431359"/>
                  <a:pt x="557637" y="433591"/>
                  <a:pt x="563181" y="433591"/>
                </a:cubicBezTo>
                <a:lnTo>
                  <a:pt x="579255" y="433591"/>
                </a:lnTo>
                <a:lnTo>
                  <a:pt x="579255" y="447916"/>
                </a:lnTo>
                <a:cubicBezTo>
                  <a:pt x="559795" y="460194"/>
                  <a:pt x="546624" y="475040"/>
                  <a:pt x="537769" y="491709"/>
                </a:cubicBezTo>
                <a:cubicBezTo>
                  <a:pt x="528430" y="509308"/>
                  <a:pt x="524151" y="528693"/>
                  <a:pt x="522476" y="549007"/>
                </a:cubicBezTo>
                <a:cubicBezTo>
                  <a:pt x="522439" y="549380"/>
                  <a:pt x="522402" y="549752"/>
                  <a:pt x="522402" y="550124"/>
                </a:cubicBezTo>
                <a:close/>
                <a:moveTo>
                  <a:pt x="540602" y="550418"/>
                </a:moveTo>
                <a:lnTo>
                  <a:pt x="540602" y="778761"/>
                </a:lnTo>
                <a:lnTo>
                  <a:pt x="732626" y="778761"/>
                </a:lnTo>
                <a:lnTo>
                  <a:pt x="732626" y="550418"/>
                </a:lnTo>
                <a:cubicBezTo>
                  <a:pt x="731137" y="532336"/>
                  <a:pt x="727417" y="515295"/>
                  <a:pt x="719417" y="500189"/>
                </a:cubicBezTo>
                <a:cubicBezTo>
                  <a:pt x="711530" y="485306"/>
                  <a:pt x="699363" y="472061"/>
                  <a:pt x="680908" y="461234"/>
                </a:cubicBezTo>
                <a:cubicBezTo>
                  <a:pt x="677894" y="459746"/>
                  <a:pt x="675810" y="456657"/>
                  <a:pt x="675810" y="453048"/>
                </a:cubicBezTo>
                <a:lnTo>
                  <a:pt x="675810" y="433626"/>
                </a:lnTo>
                <a:lnTo>
                  <a:pt x="597452" y="433626"/>
                </a:lnTo>
                <a:lnTo>
                  <a:pt x="597452" y="453048"/>
                </a:lnTo>
                <a:lnTo>
                  <a:pt x="597415" y="453048"/>
                </a:lnTo>
                <a:cubicBezTo>
                  <a:pt x="597415" y="456174"/>
                  <a:pt x="595778" y="459225"/>
                  <a:pt x="592876" y="460899"/>
                </a:cubicBezTo>
                <a:cubicBezTo>
                  <a:pt x="574123" y="471800"/>
                  <a:pt x="561808" y="485158"/>
                  <a:pt x="553808" y="500190"/>
                </a:cubicBezTo>
                <a:cubicBezTo>
                  <a:pt x="545846" y="515295"/>
                  <a:pt x="542087" y="532374"/>
                  <a:pt x="540600" y="550419"/>
                </a:cubicBezTo>
                <a:close/>
                <a:moveTo>
                  <a:pt x="706508" y="338897"/>
                </a:moveTo>
                <a:cubicBezTo>
                  <a:pt x="707029" y="338897"/>
                  <a:pt x="707476" y="339120"/>
                  <a:pt x="707810" y="339455"/>
                </a:cubicBezTo>
                <a:cubicBezTo>
                  <a:pt x="708145" y="339790"/>
                  <a:pt x="708369" y="340273"/>
                  <a:pt x="708369" y="340794"/>
                </a:cubicBezTo>
                <a:lnTo>
                  <a:pt x="708369" y="413534"/>
                </a:lnTo>
                <a:cubicBezTo>
                  <a:pt x="708369" y="414055"/>
                  <a:pt x="708145" y="414501"/>
                  <a:pt x="707810" y="414836"/>
                </a:cubicBezTo>
                <a:cubicBezTo>
                  <a:pt x="707476" y="415171"/>
                  <a:pt x="706992" y="415394"/>
                  <a:pt x="706508" y="415394"/>
                </a:cubicBezTo>
                <a:lnTo>
                  <a:pt x="563147" y="415394"/>
                </a:lnTo>
                <a:cubicBezTo>
                  <a:pt x="562627" y="415394"/>
                  <a:pt x="562180" y="415171"/>
                  <a:pt x="561845" y="414836"/>
                </a:cubicBezTo>
                <a:cubicBezTo>
                  <a:pt x="561510" y="414501"/>
                  <a:pt x="561287" y="414017"/>
                  <a:pt x="561287" y="413534"/>
                </a:cubicBezTo>
                <a:lnTo>
                  <a:pt x="561287" y="340794"/>
                </a:lnTo>
                <a:cubicBezTo>
                  <a:pt x="561287" y="340273"/>
                  <a:pt x="561510" y="339827"/>
                  <a:pt x="561845" y="339455"/>
                </a:cubicBezTo>
                <a:cubicBezTo>
                  <a:pt x="562180" y="339120"/>
                  <a:pt x="562664" y="338897"/>
                  <a:pt x="563147" y="338897"/>
                </a:cubicBezTo>
                <a:close/>
                <a:moveTo>
                  <a:pt x="174261" y="548332"/>
                </a:moveTo>
                <a:lnTo>
                  <a:pt x="193496" y="519236"/>
                </a:lnTo>
                <a:lnTo>
                  <a:pt x="213477" y="532445"/>
                </a:lnTo>
                <a:cubicBezTo>
                  <a:pt x="217681" y="535198"/>
                  <a:pt x="223299" y="534082"/>
                  <a:pt x="226090" y="529877"/>
                </a:cubicBezTo>
                <a:cubicBezTo>
                  <a:pt x="228881" y="525673"/>
                  <a:pt x="227727" y="520055"/>
                  <a:pt x="223523" y="517264"/>
                </a:cubicBezTo>
                <a:lnTo>
                  <a:pt x="203542" y="504056"/>
                </a:lnTo>
                <a:lnTo>
                  <a:pt x="225196" y="471314"/>
                </a:lnTo>
                <a:lnTo>
                  <a:pt x="272710" y="502717"/>
                </a:lnTo>
                <a:cubicBezTo>
                  <a:pt x="276914" y="505470"/>
                  <a:pt x="282532" y="504354"/>
                  <a:pt x="285323" y="500150"/>
                </a:cubicBezTo>
                <a:cubicBezTo>
                  <a:pt x="288076" y="495945"/>
                  <a:pt x="286960" y="490327"/>
                  <a:pt x="282756" y="487537"/>
                </a:cubicBezTo>
                <a:lnTo>
                  <a:pt x="235205" y="456134"/>
                </a:lnTo>
                <a:lnTo>
                  <a:pt x="256859" y="423391"/>
                </a:lnTo>
                <a:lnTo>
                  <a:pt x="276840" y="436600"/>
                </a:lnTo>
                <a:cubicBezTo>
                  <a:pt x="281044" y="439353"/>
                  <a:pt x="286662" y="438237"/>
                  <a:pt x="289453" y="434032"/>
                </a:cubicBezTo>
                <a:cubicBezTo>
                  <a:pt x="292206" y="429828"/>
                  <a:pt x="291090" y="424210"/>
                  <a:pt x="286885" y="421419"/>
                </a:cubicBezTo>
                <a:lnTo>
                  <a:pt x="266905" y="408211"/>
                </a:lnTo>
                <a:lnTo>
                  <a:pt x="288559" y="375469"/>
                </a:lnTo>
                <a:lnTo>
                  <a:pt x="336072" y="406872"/>
                </a:lnTo>
                <a:cubicBezTo>
                  <a:pt x="340277" y="409662"/>
                  <a:pt x="345895" y="408509"/>
                  <a:pt x="348686" y="404305"/>
                </a:cubicBezTo>
                <a:cubicBezTo>
                  <a:pt x="351439" y="400100"/>
                  <a:pt x="350323" y="394482"/>
                  <a:pt x="346118" y="391692"/>
                </a:cubicBezTo>
                <a:lnTo>
                  <a:pt x="298568" y="360289"/>
                </a:lnTo>
                <a:lnTo>
                  <a:pt x="320222" y="327546"/>
                </a:lnTo>
                <a:lnTo>
                  <a:pt x="340202" y="340755"/>
                </a:lnTo>
                <a:cubicBezTo>
                  <a:pt x="344407" y="343508"/>
                  <a:pt x="350024" y="342392"/>
                  <a:pt x="352815" y="338187"/>
                </a:cubicBezTo>
                <a:cubicBezTo>
                  <a:pt x="355569" y="333983"/>
                  <a:pt x="354452" y="328365"/>
                  <a:pt x="350248" y="325574"/>
                </a:cubicBezTo>
                <a:lnTo>
                  <a:pt x="330267" y="312366"/>
                </a:lnTo>
                <a:lnTo>
                  <a:pt x="351921" y="279624"/>
                </a:lnTo>
                <a:lnTo>
                  <a:pt x="399435" y="311027"/>
                </a:lnTo>
                <a:cubicBezTo>
                  <a:pt x="403639" y="313780"/>
                  <a:pt x="409257" y="312664"/>
                  <a:pt x="412048" y="308460"/>
                </a:cubicBezTo>
                <a:cubicBezTo>
                  <a:pt x="414801" y="304255"/>
                  <a:pt x="413685" y="298638"/>
                  <a:pt x="409481" y="295847"/>
                </a:cubicBezTo>
                <a:lnTo>
                  <a:pt x="361930" y="264444"/>
                </a:lnTo>
                <a:lnTo>
                  <a:pt x="375138" y="244426"/>
                </a:lnTo>
                <a:cubicBezTo>
                  <a:pt x="378041" y="240036"/>
                  <a:pt x="382468" y="237245"/>
                  <a:pt x="387230" y="236278"/>
                </a:cubicBezTo>
                <a:cubicBezTo>
                  <a:pt x="392030" y="235310"/>
                  <a:pt x="397165" y="236129"/>
                  <a:pt x="401555" y="239031"/>
                </a:cubicBezTo>
                <a:lnTo>
                  <a:pt x="502387" y="305632"/>
                </a:lnTo>
                <a:cubicBezTo>
                  <a:pt x="506777" y="308534"/>
                  <a:pt x="509568" y="312961"/>
                  <a:pt x="510535" y="317724"/>
                </a:cubicBezTo>
                <a:cubicBezTo>
                  <a:pt x="511502" y="322523"/>
                  <a:pt x="510684" y="327658"/>
                  <a:pt x="507782" y="332048"/>
                </a:cubicBezTo>
                <a:lnTo>
                  <a:pt x="265713" y="698275"/>
                </a:lnTo>
                <a:lnTo>
                  <a:pt x="133068" y="610616"/>
                </a:lnTo>
                <a:lnTo>
                  <a:pt x="164210" y="563474"/>
                </a:lnTo>
                <a:lnTo>
                  <a:pt x="211724" y="594877"/>
                </a:lnTo>
                <a:cubicBezTo>
                  <a:pt x="215928" y="597631"/>
                  <a:pt x="221546" y="596514"/>
                  <a:pt x="224337" y="592310"/>
                </a:cubicBezTo>
                <a:cubicBezTo>
                  <a:pt x="227090" y="588106"/>
                  <a:pt x="225974" y="582488"/>
                  <a:pt x="221770" y="579697"/>
                </a:cubicBezTo>
                <a:close/>
                <a:moveTo>
                  <a:pt x="492681" y="194088"/>
                </a:moveTo>
                <a:lnTo>
                  <a:pt x="618259" y="4074"/>
                </a:lnTo>
                <a:cubicBezTo>
                  <a:pt x="621012" y="-131"/>
                  <a:pt x="626668" y="-1247"/>
                  <a:pt x="630872" y="1507"/>
                </a:cubicBezTo>
                <a:cubicBezTo>
                  <a:pt x="635077" y="4260"/>
                  <a:pt x="636193" y="9915"/>
                  <a:pt x="633439" y="14120"/>
                </a:cubicBezTo>
                <a:lnTo>
                  <a:pt x="507900" y="204134"/>
                </a:lnTo>
                <a:cubicBezTo>
                  <a:pt x="517425" y="210794"/>
                  <a:pt x="523564" y="220691"/>
                  <a:pt x="525722" y="231370"/>
                </a:cubicBezTo>
                <a:cubicBezTo>
                  <a:pt x="527992" y="242382"/>
                  <a:pt x="526057" y="254289"/>
                  <a:pt x="519397" y="264372"/>
                </a:cubicBezTo>
                <a:lnTo>
                  <a:pt x="505221" y="285840"/>
                </a:lnTo>
                <a:lnTo>
                  <a:pt x="512365" y="290565"/>
                </a:lnTo>
                <a:cubicBezTo>
                  <a:pt x="520922" y="296221"/>
                  <a:pt x="526392" y="304853"/>
                  <a:pt x="528289" y="314192"/>
                </a:cubicBezTo>
                <a:cubicBezTo>
                  <a:pt x="530187" y="323531"/>
                  <a:pt x="528550" y="333615"/>
                  <a:pt x="522894" y="342172"/>
                </a:cubicBezTo>
                <a:lnTo>
                  <a:pt x="280712" y="708589"/>
                </a:lnTo>
                <a:cubicBezTo>
                  <a:pt x="286516" y="713724"/>
                  <a:pt x="290274" y="720533"/>
                  <a:pt x="291763" y="727788"/>
                </a:cubicBezTo>
                <a:cubicBezTo>
                  <a:pt x="293511" y="736345"/>
                  <a:pt x="292098" y="745536"/>
                  <a:pt x="287112" y="753423"/>
                </a:cubicBezTo>
                <a:cubicBezTo>
                  <a:pt x="286889" y="753833"/>
                  <a:pt x="286628" y="754242"/>
                  <a:pt x="286330" y="754614"/>
                </a:cubicBezTo>
                <a:cubicBezTo>
                  <a:pt x="281047" y="762279"/>
                  <a:pt x="273122" y="767227"/>
                  <a:pt x="264564" y="768976"/>
                </a:cubicBezTo>
                <a:cubicBezTo>
                  <a:pt x="255783" y="770762"/>
                  <a:pt x="246332" y="769236"/>
                  <a:pt x="238333" y="763953"/>
                </a:cubicBezTo>
                <a:lnTo>
                  <a:pt x="198745" y="737796"/>
                </a:lnTo>
                <a:lnTo>
                  <a:pt x="148813" y="813364"/>
                </a:lnTo>
                <a:lnTo>
                  <a:pt x="158450" y="819726"/>
                </a:lnTo>
                <a:cubicBezTo>
                  <a:pt x="166375" y="824972"/>
                  <a:pt x="171435" y="832972"/>
                  <a:pt x="173221" y="841641"/>
                </a:cubicBezTo>
                <a:cubicBezTo>
                  <a:pt x="175007" y="850311"/>
                  <a:pt x="173482" y="859686"/>
                  <a:pt x="168235" y="867612"/>
                </a:cubicBezTo>
                <a:lnTo>
                  <a:pt x="154171" y="888858"/>
                </a:lnTo>
                <a:cubicBezTo>
                  <a:pt x="151417" y="893062"/>
                  <a:pt x="145762" y="894178"/>
                  <a:pt x="141558" y="891425"/>
                </a:cubicBezTo>
                <a:lnTo>
                  <a:pt x="4074" y="800602"/>
                </a:lnTo>
                <a:cubicBezTo>
                  <a:pt x="-131" y="797849"/>
                  <a:pt x="-1247" y="792193"/>
                  <a:pt x="1507" y="787989"/>
                </a:cubicBezTo>
                <a:lnTo>
                  <a:pt x="15236" y="767228"/>
                </a:lnTo>
                <a:cubicBezTo>
                  <a:pt x="15459" y="766855"/>
                  <a:pt x="15682" y="766483"/>
                  <a:pt x="15943" y="766149"/>
                </a:cubicBezTo>
                <a:cubicBezTo>
                  <a:pt x="21189" y="758558"/>
                  <a:pt x="29003" y="753684"/>
                  <a:pt x="37486" y="751972"/>
                </a:cubicBezTo>
                <a:cubicBezTo>
                  <a:pt x="45932" y="750261"/>
                  <a:pt x="55048" y="751638"/>
                  <a:pt x="62824" y="756549"/>
                </a:cubicBezTo>
                <a:cubicBezTo>
                  <a:pt x="63196" y="756772"/>
                  <a:pt x="63568" y="756995"/>
                  <a:pt x="63940" y="757256"/>
                </a:cubicBezTo>
                <a:lnTo>
                  <a:pt x="73056" y="763283"/>
                </a:lnTo>
                <a:lnTo>
                  <a:pt x="122988" y="687716"/>
                </a:lnTo>
                <a:lnTo>
                  <a:pt x="83400" y="661559"/>
                </a:lnTo>
                <a:cubicBezTo>
                  <a:pt x="75401" y="656276"/>
                  <a:pt x="70266" y="648165"/>
                  <a:pt x="68480" y="639421"/>
                </a:cubicBezTo>
                <a:cubicBezTo>
                  <a:pt x="66731" y="630864"/>
                  <a:pt x="68145" y="621673"/>
                  <a:pt x="73131" y="613786"/>
                </a:cubicBezTo>
                <a:cubicBezTo>
                  <a:pt x="73354" y="613376"/>
                  <a:pt x="73615" y="612967"/>
                  <a:pt x="73912" y="612595"/>
                </a:cubicBezTo>
                <a:cubicBezTo>
                  <a:pt x="79196" y="604930"/>
                  <a:pt x="87121" y="599982"/>
                  <a:pt x="95679" y="598233"/>
                </a:cubicBezTo>
                <a:cubicBezTo>
                  <a:pt x="102934" y="596745"/>
                  <a:pt x="110673" y="597564"/>
                  <a:pt x="117668" y="600875"/>
                </a:cubicBezTo>
                <a:lnTo>
                  <a:pt x="214928" y="453685"/>
                </a:lnTo>
                <a:lnTo>
                  <a:pt x="359813" y="234420"/>
                </a:lnTo>
                <a:cubicBezTo>
                  <a:pt x="365468" y="225862"/>
                  <a:pt x="374100" y="220392"/>
                  <a:pt x="383440" y="218495"/>
                </a:cubicBezTo>
                <a:cubicBezTo>
                  <a:pt x="392779" y="216597"/>
                  <a:pt x="402862" y="218234"/>
                  <a:pt x="411419" y="223890"/>
                </a:cubicBezTo>
                <a:lnTo>
                  <a:pt x="418526" y="228578"/>
                </a:lnTo>
                <a:lnTo>
                  <a:pt x="432367" y="207630"/>
                </a:lnTo>
                <a:cubicBezTo>
                  <a:pt x="432590" y="207258"/>
                  <a:pt x="432813" y="206886"/>
                  <a:pt x="433073" y="206551"/>
                </a:cubicBezTo>
                <a:cubicBezTo>
                  <a:pt x="439734" y="196804"/>
                  <a:pt x="449742" y="190552"/>
                  <a:pt x="460569" y="188357"/>
                </a:cubicBezTo>
                <a:cubicBezTo>
                  <a:pt x="471322" y="186199"/>
                  <a:pt x="482819" y="187910"/>
                  <a:pt x="492679" y="194087"/>
                </a:cubicBezTo>
                <a:close/>
                <a:moveTo>
                  <a:pt x="21718" y="790439"/>
                </a:moveTo>
                <a:lnTo>
                  <a:pt x="144019" y="871253"/>
                </a:lnTo>
                <a:lnTo>
                  <a:pt x="153060" y="857561"/>
                </a:lnTo>
                <a:cubicBezTo>
                  <a:pt x="155553" y="853803"/>
                  <a:pt x="156260" y="849375"/>
                  <a:pt x="155404" y="845245"/>
                </a:cubicBezTo>
                <a:cubicBezTo>
                  <a:pt x="154548" y="841115"/>
                  <a:pt x="152167" y="837320"/>
                  <a:pt x="148409" y="834864"/>
                </a:cubicBezTo>
                <a:lnTo>
                  <a:pt x="130066" y="822735"/>
                </a:lnTo>
                <a:lnTo>
                  <a:pt x="70683" y="783482"/>
                </a:lnTo>
                <a:lnTo>
                  <a:pt x="53456" y="772096"/>
                </a:lnTo>
                <a:cubicBezTo>
                  <a:pt x="49698" y="769604"/>
                  <a:pt x="45271" y="768897"/>
                  <a:pt x="41141" y="769753"/>
                </a:cubicBezTo>
                <a:cubicBezTo>
                  <a:pt x="37010" y="770608"/>
                  <a:pt x="33215" y="772989"/>
                  <a:pt x="30760" y="776747"/>
                </a:cubicBezTo>
                <a:close/>
                <a:moveTo>
                  <a:pt x="147667" y="704007"/>
                </a:moveTo>
                <a:lnTo>
                  <a:pt x="138216" y="697794"/>
                </a:lnTo>
                <a:lnTo>
                  <a:pt x="88284" y="773361"/>
                </a:lnTo>
                <a:lnTo>
                  <a:pt x="133640" y="803312"/>
                </a:lnTo>
                <a:lnTo>
                  <a:pt x="183572" y="727745"/>
                </a:lnTo>
                <a:close/>
                <a:moveTo>
                  <a:pt x="263310" y="718480"/>
                </a:moveTo>
                <a:lnTo>
                  <a:pt x="115482" y="620811"/>
                </a:lnTo>
                <a:lnTo>
                  <a:pt x="111947" y="618467"/>
                </a:lnTo>
                <a:cubicBezTo>
                  <a:pt x="108115" y="615937"/>
                  <a:pt x="103576" y="615193"/>
                  <a:pt x="99371" y="616048"/>
                </a:cubicBezTo>
                <a:cubicBezTo>
                  <a:pt x="95167" y="616904"/>
                  <a:pt x="91297" y="619360"/>
                  <a:pt x="88730" y="623229"/>
                </a:cubicBezTo>
                <a:cubicBezTo>
                  <a:pt x="86200" y="627062"/>
                  <a:pt x="85456" y="631601"/>
                  <a:pt x="86312" y="635805"/>
                </a:cubicBezTo>
                <a:cubicBezTo>
                  <a:pt x="87167" y="640010"/>
                  <a:pt x="89623" y="643879"/>
                  <a:pt x="93455" y="646447"/>
                </a:cubicBezTo>
                <a:lnTo>
                  <a:pt x="140634" y="677626"/>
                </a:lnTo>
                <a:lnTo>
                  <a:pt x="170920" y="697643"/>
                </a:lnTo>
                <a:lnTo>
                  <a:pt x="248348" y="748803"/>
                </a:lnTo>
                <a:cubicBezTo>
                  <a:pt x="252180" y="751333"/>
                  <a:pt x="256720" y="752077"/>
                  <a:pt x="260924" y="751222"/>
                </a:cubicBezTo>
                <a:cubicBezTo>
                  <a:pt x="265128" y="750366"/>
                  <a:pt x="268998" y="747910"/>
                  <a:pt x="271565" y="744078"/>
                </a:cubicBezTo>
                <a:cubicBezTo>
                  <a:pt x="274095" y="740246"/>
                  <a:pt x="274839" y="735706"/>
                  <a:pt x="273984" y="731502"/>
                </a:cubicBezTo>
                <a:cubicBezTo>
                  <a:pt x="273128" y="727298"/>
                  <a:pt x="270672" y="723428"/>
                  <a:pt x="266803" y="72086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13369" name="Google Shape;13369;p225"/>
          <p:cNvCxnSpPr/>
          <p:nvPr/>
        </p:nvCxnSpPr>
        <p:spPr>
          <a:xfrm>
            <a:off x="6535720" y="5643299"/>
            <a:ext cx="0" cy="476987"/>
          </a:xfrm>
          <a:prstGeom prst="straightConnector1">
            <a:avLst/>
          </a:prstGeom>
          <a:noFill/>
          <a:ln cap="flat" cmpd="sng" w="12700">
            <a:solidFill>
              <a:schemeClr val="lt1"/>
            </a:solidFill>
            <a:prstDash val="solid"/>
            <a:miter lim="800000"/>
            <a:headEnd len="sm" w="sm" type="none"/>
            <a:tailEnd len="sm" w="sm" type="none"/>
          </a:ln>
        </p:spPr>
      </p:cxnSp>
      <p:grpSp>
        <p:nvGrpSpPr>
          <p:cNvPr id="13370" name="Google Shape;13370;p225"/>
          <p:cNvGrpSpPr/>
          <p:nvPr/>
        </p:nvGrpSpPr>
        <p:grpSpPr>
          <a:xfrm>
            <a:off x="5348433" y="1627949"/>
            <a:ext cx="5233916" cy="2915863"/>
            <a:chOff x="5829437" y="1627949"/>
            <a:chExt cx="5233916" cy="2915863"/>
          </a:xfrm>
        </p:grpSpPr>
        <p:sp>
          <p:nvSpPr>
            <p:cNvPr id="13371" name="Google Shape;13371;p225"/>
            <p:cNvSpPr txBox="1"/>
            <p:nvPr/>
          </p:nvSpPr>
          <p:spPr>
            <a:xfrm rot="-5400000">
              <a:off x="5439426" y="2942988"/>
              <a:ext cx="1026242" cy="24622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Rate per 100 PY</a:t>
              </a:r>
              <a:endParaRPr/>
            </a:p>
          </p:txBody>
        </p:sp>
        <p:sp>
          <p:nvSpPr>
            <p:cNvPr id="13372" name="Google Shape;13372;p225"/>
            <p:cNvSpPr txBox="1"/>
            <p:nvPr/>
          </p:nvSpPr>
          <p:spPr>
            <a:xfrm>
              <a:off x="6149657" y="1627949"/>
              <a:ext cx="300082" cy="2915863"/>
            </a:xfrm>
            <a:prstGeom prst="rect">
              <a:avLst/>
            </a:prstGeom>
            <a:noFill/>
            <a:ln>
              <a:noFill/>
            </a:ln>
          </p:spPr>
          <p:txBody>
            <a:bodyPr anchorCtr="0" anchor="t" bIns="45700" lIns="91425" spcFirstLastPara="1" rIns="91425" wrap="square" tIns="45700">
              <a:spAutoFit/>
            </a:bodyPr>
            <a:lstStyle/>
            <a:p>
              <a:pPr indent="0" lvl="0" marL="0" marR="0" rtl="0" algn="ctr">
                <a:lnSpc>
                  <a:spcPct val="200000"/>
                </a:lnSpc>
                <a:spcBef>
                  <a:spcPts val="0"/>
                </a:spcBef>
                <a:spcAft>
                  <a:spcPts val="0"/>
                </a:spcAft>
                <a:buClr>
                  <a:schemeClr val="dk1"/>
                </a:buClr>
                <a:buSzPts val="900"/>
                <a:buFont typeface="Calibri"/>
                <a:buNone/>
              </a:pPr>
              <a:r>
                <a:rPr b="0" i="0" lang="pt-BR" sz="900" u="none" cap="none" strike="noStrike">
                  <a:solidFill>
                    <a:schemeClr val="dk1"/>
                  </a:solidFill>
                  <a:latin typeface="Calibri"/>
                  <a:ea typeface="Calibri"/>
                  <a:cs typeface="Calibri"/>
                  <a:sym typeface="Calibri"/>
                </a:rPr>
                <a:t>07</a:t>
              </a:r>
              <a:endParaRPr/>
            </a:p>
            <a:p>
              <a:pPr indent="0" lvl="0" marL="0" marR="0" rtl="0" algn="ctr">
                <a:lnSpc>
                  <a:spcPct val="200000"/>
                </a:lnSpc>
                <a:spcBef>
                  <a:spcPts val="1100"/>
                </a:spcBef>
                <a:spcAft>
                  <a:spcPts val="0"/>
                </a:spcAft>
                <a:buClr>
                  <a:schemeClr val="dk1"/>
                </a:buClr>
                <a:buSzPts val="900"/>
                <a:buFont typeface="Calibri"/>
                <a:buNone/>
              </a:pPr>
              <a:r>
                <a:rPr lang="pt-BR" sz="900">
                  <a:solidFill>
                    <a:schemeClr val="dk1"/>
                  </a:solidFill>
                  <a:latin typeface="Calibri"/>
                  <a:ea typeface="Calibri"/>
                  <a:cs typeface="Calibri"/>
                  <a:sym typeface="Calibri"/>
                </a:rPr>
                <a:t>06</a:t>
              </a:r>
              <a:endParaRPr/>
            </a:p>
            <a:p>
              <a:pPr indent="0" lvl="0" marL="0" marR="0" rtl="0" algn="ctr">
                <a:lnSpc>
                  <a:spcPct val="200000"/>
                </a:lnSpc>
                <a:spcBef>
                  <a:spcPts val="1100"/>
                </a:spcBef>
                <a:spcAft>
                  <a:spcPts val="0"/>
                </a:spcAft>
                <a:buClr>
                  <a:schemeClr val="dk1"/>
                </a:buClr>
                <a:buSzPts val="900"/>
                <a:buFont typeface="Calibri"/>
                <a:buNone/>
              </a:pPr>
              <a:r>
                <a:rPr b="0" i="0" lang="pt-BR" sz="900" u="none" cap="none" strike="noStrike">
                  <a:solidFill>
                    <a:schemeClr val="dk1"/>
                  </a:solidFill>
                  <a:latin typeface="Calibri"/>
                  <a:ea typeface="Calibri"/>
                  <a:cs typeface="Calibri"/>
                  <a:sym typeface="Calibri"/>
                </a:rPr>
                <a:t>05</a:t>
              </a:r>
              <a:endParaRPr/>
            </a:p>
            <a:p>
              <a:pPr indent="0" lvl="0" marL="0" marR="0" rtl="0" algn="ctr">
                <a:lnSpc>
                  <a:spcPct val="200000"/>
                </a:lnSpc>
                <a:spcBef>
                  <a:spcPts val="1100"/>
                </a:spcBef>
                <a:spcAft>
                  <a:spcPts val="0"/>
                </a:spcAft>
                <a:buClr>
                  <a:schemeClr val="dk1"/>
                </a:buClr>
                <a:buSzPts val="900"/>
                <a:buFont typeface="Calibri"/>
                <a:buNone/>
              </a:pPr>
              <a:r>
                <a:rPr lang="pt-BR" sz="900">
                  <a:solidFill>
                    <a:schemeClr val="dk1"/>
                  </a:solidFill>
                  <a:latin typeface="Calibri"/>
                  <a:ea typeface="Calibri"/>
                  <a:cs typeface="Calibri"/>
                  <a:sym typeface="Calibri"/>
                </a:rPr>
                <a:t>04</a:t>
              </a:r>
              <a:endParaRPr/>
            </a:p>
            <a:p>
              <a:pPr indent="0" lvl="0" marL="0" marR="0" rtl="0" algn="ctr">
                <a:lnSpc>
                  <a:spcPct val="200000"/>
                </a:lnSpc>
                <a:spcBef>
                  <a:spcPts val="1100"/>
                </a:spcBef>
                <a:spcAft>
                  <a:spcPts val="0"/>
                </a:spcAft>
                <a:buClr>
                  <a:schemeClr val="dk1"/>
                </a:buClr>
                <a:buSzPts val="900"/>
                <a:buFont typeface="Calibri"/>
                <a:buNone/>
              </a:pPr>
              <a:r>
                <a:rPr b="0" i="0" lang="pt-BR" sz="900" u="none" cap="none" strike="noStrike">
                  <a:solidFill>
                    <a:schemeClr val="dk1"/>
                  </a:solidFill>
                  <a:latin typeface="Calibri"/>
                  <a:ea typeface="Calibri"/>
                  <a:cs typeface="Calibri"/>
                  <a:sym typeface="Calibri"/>
                </a:rPr>
                <a:t>03</a:t>
              </a:r>
              <a:endParaRPr/>
            </a:p>
            <a:p>
              <a:pPr indent="0" lvl="0" marL="0" marR="0" rtl="0" algn="ctr">
                <a:lnSpc>
                  <a:spcPct val="200000"/>
                </a:lnSpc>
                <a:spcBef>
                  <a:spcPts val="1100"/>
                </a:spcBef>
                <a:spcAft>
                  <a:spcPts val="0"/>
                </a:spcAft>
                <a:buClr>
                  <a:schemeClr val="dk1"/>
                </a:buClr>
                <a:buSzPts val="900"/>
                <a:buFont typeface="Calibri"/>
                <a:buNone/>
              </a:pPr>
              <a:r>
                <a:rPr lang="pt-BR" sz="900">
                  <a:solidFill>
                    <a:schemeClr val="dk1"/>
                  </a:solidFill>
                  <a:latin typeface="Calibri"/>
                  <a:ea typeface="Calibri"/>
                  <a:cs typeface="Calibri"/>
                  <a:sym typeface="Calibri"/>
                </a:rPr>
                <a:t>02</a:t>
              </a:r>
              <a:endParaRPr/>
            </a:p>
            <a:p>
              <a:pPr indent="0" lvl="0" marL="0" marR="0" rtl="0" algn="ctr">
                <a:lnSpc>
                  <a:spcPct val="200000"/>
                </a:lnSpc>
                <a:spcBef>
                  <a:spcPts val="1100"/>
                </a:spcBef>
                <a:spcAft>
                  <a:spcPts val="0"/>
                </a:spcAft>
                <a:buClr>
                  <a:schemeClr val="dk1"/>
                </a:buClr>
                <a:buSzPts val="900"/>
                <a:buFont typeface="Calibri"/>
                <a:buNone/>
              </a:pPr>
              <a:r>
                <a:rPr b="0" i="0" lang="pt-BR" sz="900" u="none" cap="none" strike="noStrike">
                  <a:solidFill>
                    <a:schemeClr val="dk1"/>
                  </a:solidFill>
                  <a:latin typeface="Calibri"/>
                  <a:ea typeface="Calibri"/>
                  <a:cs typeface="Calibri"/>
                  <a:sym typeface="Calibri"/>
                </a:rPr>
                <a:t>01</a:t>
              </a:r>
              <a:endParaRPr/>
            </a:p>
          </p:txBody>
        </p:sp>
        <p:cxnSp>
          <p:nvCxnSpPr>
            <p:cNvPr id="13373" name="Google Shape;13373;p225"/>
            <p:cNvCxnSpPr/>
            <p:nvPr/>
          </p:nvCxnSpPr>
          <p:spPr>
            <a:xfrm>
              <a:off x="6462668" y="1832413"/>
              <a:ext cx="0" cy="2493335"/>
            </a:xfrm>
            <a:prstGeom prst="straightConnector1">
              <a:avLst/>
            </a:prstGeom>
            <a:noFill/>
            <a:ln cap="flat" cmpd="sng" w="12700">
              <a:solidFill>
                <a:srgbClr val="BFBFBF"/>
              </a:solidFill>
              <a:prstDash val="solid"/>
              <a:miter lim="800000"/>
              <a:headEnd len="sm" w="sm" type="none"/>
              <a:tailEnd len="sm" w="sm" type="none"/>
            </a:ln>
          </p:spPr>
        </p:cxnSp>
        <p:cxnSp>
          <p:nvCxnSpPr>
            <p:cNvPr id="13374" name="Google Shape;13374;p225"/>
            <p:cNvCxnSpPr/>
            <p:nvPr/>
          </p:nvCxnSpPr>
          <p:spPr>
            <a:xfrm rot="10800000">
              <a:off x="6462668" y="4329292"/>
              <a:ext cx="4600685" cy="3546"/>
            </a:xfrm>
            <a:prstGeom prst="straightConnector1">
              <a:avLst/>
            </a:prstGeom>
            <a:noFill/>
            <a:ln cap="flat" cmpd="sng" w="12700">
              <a:solidFill>
                <a:srgbClr val="BFBFBF"/>
              </a:solidFill>
              <a:prstDash val="solid"/>
              <a:miter lim="800000"/>
              <a:headEnd len="sm" w="sm" type="none"/>
              <a:tailEnd len="sm" w="sm" type="none"/>
            </a:ln>
          </p:spPr>
        </p:cxnSp>
        <p:grpSp>
          <p:nvGrpSpPr>
            <p:cNvPr id="13375" name="Google Shape;13375;p225"/>
            <p:cNvGrpSpPr/>
            <p:nvPr/>
          </p:nvGrpSpPr>
          <p:grpSpPr>
            <a:xfrm>
              <a:off x="6638789" y="2047031"/>
              <a:ext cx="4254858" cy="1762485"/>
              <a:chOff x="6438698" y="2107213"/>
              <a:chExt cx="4254858" cy="1762485"/>
            </a:xfrm>
          </p:grpSpPr>
          <p:grpSp>
            <p:nvGrpSpPr>
              <p:cNvPr id="13376" name="Google Shape;13376;p225"/>
              <p:cNvGrpSpPr/>
              <p:nvPr/>
            </p:nvGrpSpPr>
            <p:grpSpPr>
              <a:xfrm>
                <a:off x="6480544" y="2143272"/>
                <a:ext cx="4174756" cy="1679428"/>
                <a:chOff x="6480544" y="2143272"/>
                <a:chExt cx="4174756" cy="1679428"/>
              </a:xfrm>
            </p:grpSpPr>
            <p:cxnSp>
              <p:nvCxnSpPr>
                <p:cNvPr id="13377" name="Google Shape;13377;p225"/>
                <p:cNvCxnSpPr/>
                <p:nvPr/>
              </p:nvCxnSpPr>
              <p:spPr>
                <a:xfrm flipH="1" rot="10800000">
                  <a:off x="6480544" y="2143272"/>
                  <a:ext cx="483782" cy="232407"/>
                </a:xfrm>
                <a:prstGeom prst="straightConnector1">
                  <a:avLst/>
                </a:prstGeom>
                <a:noFill/>
                <a:ln cap="flat" cmpd="sng" w="19050">
                  <a:solidFill>
                    <a:schemeClr val="dk2"/>
                  </a:solidFill>
                  <a:prstDash val="solid"/>
                  <a:miter lim="800000"/>
                  <a:headEnd len="sm" w="sm" type="none"/>
                  <a:tailEnd len="sm" w="sm" type="none"/>
                </a:ln>
              </p:spPr>
            </p:cxnSp>
            <p:cxnSp>
              <p:nvCxnSpPr>
                <p:cNvPr id="13378" name="Google Shape;13378;p225"/>
                <p:cNvCxnSpPr/>
                <p:nvPr/>
              </p:nvCxnSpPr>
              <p:spPr>
                <a:xfrm rot="10800000">
                  <a:off x="6964326" y="2143273"/>
                  <a:ext cx="451023" cy="1197833"/>
                </a:xfrm>
                <a:prstGeom prst="straightConnector1">
                  <a:avLst/>
                </a:prstGeom>
                <a:noFill/>
                <a:ln cap="flat" cmpd="sng" w="19050">
                  <a:solidFill>
                    <a:schemeClr val="dk2"/>
                  </a:solidFill>
                  <a:prstDash val="solid"/>
                  <a:miter lim="800000"/>
                  <a:headEnd len="sm" w="sm" type="none"/>
                  <a:tailEnd len="sm" w="sm" type="none"/>
                </a:ln>
              </p:spPr>
            </p:cxnSp>
            <p:cxnSp>
              <p:nvCxnSpPr>
                <p:cNvPr id="13379" name="Google Shape;13379;p225"/>
                <p:cNvCxnSpPr/>
                <p:nvPr/>
              </p:nvCxnSpPr>
              <p:spPr>
                <a:xfrm flipH="1" rot="10800000">
                  <a:off x="7415349" y="2590800"/>
                  <a:ext cx="483782" cy="749066"/>
                </a:xfrm>
                <a:prstGeom prst="straightConnector1">
                  <a:avLst/>
                </a:prstGeom>
                <a:noFill/>
                <a:ln cap="flat" cmpd="sng" w="19050">
                  <a:solidFill>
                    <a:schemeClr val="dk2"/>
                  </a:solidFill>
                  <a:prstDash val="solid"/>
                  <a:miter lim="800000"/>
                  <a:headEnd len="sm" w="sm" type="none"/>
                  <a:tailEnd len="sm" w="sm" type="none"/>
                </a:ln>
              </p:spPr>
            </p:cxnSp>
            <p:cxnSp>
              <p:nvCxnSpPr>
                <p:cNvPr id="13380" name="Google Shape;13380;p225"/>
                <p:cNvCxnSpPr/>
                <p:nvPr/>
              </p:nvCxnSpPr>
              <p:spPr>
                <a:xfrm rot="10800000">
                  <a:off x="7899132" y="2585758"/>
                  <a:ext cx="451022" cy="319367"/>
                </a:xfrm>
                <a:prstGeom prst="straightConnector1">
                  <a:avLst/>
                </a:prstGeom>
                <a:noFill/>
                <a:ln cap="flat" cmpd="sng" w="19050">
                  <a:solidFill>
                    <a:schemeClr val="dk2"/>
                  </a:solidFill>
                  <a:prstDash val="solid"/>
                  <a:miter lim="800000"/>
                  <a:headEnd len="sm" w="sm" type="none"/>
                  <a:tailEnd len="sm" w="sm" type="none"/>
                </a:ln>
              </p:spPr>
            </p:cxnSp>
            <p:cxnSp>
              <p:nvCxnSpPr>
                <p:cNvPr id="13381" name="Google Shape;13381;p225"/>
                <p:cNvCxnSpPr/>
                <p:nvPr/>
              </p:nvCxnSpPr>
              <p:spPr>
                <a:xfrm rot="10800000">
                  <a:off x="8350154" y="2905125"/>
                  <a:ext cx="450946" cy="498476"/>
                </a:xfrm>
                <a:prstGeom prst="straightConnector1">
                  <a:avLst/>
                </a:prstGeom>
                <a:noFill/>
                <a:ln cap="flat" cmpd="sng" w="19050">
                  <a:solidFill>
                    <a:schemeClr val="dk2"/>
                  </a:solidFill>
                  <a:prstDash val="solid"/>
                  <a:miter lim="800000"/>
                  <a:headEnd len="sm" w="sm" type="none"/>
                  <a:tailEnd len="sm" w="sm" type="none"/>
                </a:ln>
              </p:spPr>
            </p:cxnSp>
            <p:cxnSp>
              <p:nvCxnSpPr>
                <p:cNvPr id="13382" name="Google Shape;13382;p225"/>
                <p:cNvCxnSpPr/>
                <p:nvPr/>
              </p:nvCxnSpPr>
              <p:spPr>
                <a:xfrm rot="10800000">
                  <a:off x="8801100" y="3403601"/>
                  <a:ext cx="451022" cy="243698"/>
                </a:xfrm>
                <a:prstGeom prst="straightConnector1">
                  <a:avLst/>
                </a:prstGeom>
                <a:noFill/>
                <a:ln cap="flat" cmpd="sng" w="19050">
                  <a:solidFill>
                    <a:schemeClr val="dk2"/>
                  </a:solidFill>
                  <a:prstDash val="solid"/>
                  <a:miter lim="800000"/>
                  <a:headEnd len="sm" w="sm" type="none"/>
                  <a:tailEnd len="sm" w="sm" type="none"/>
                </a:ln>
              </p:spPr>
            </p:cxnSp>
            <p:cxnSp>
              <p:nvCxnSpPr>
                <p:cNvPr id="13383" name="Google Shape;13383;p225"/>
                <p:cNvCxnSpPr/>
                <p:nvPr/>
              </p:nvCxnSpPr>
              <p:spPr>
                <a:xfrm flipH="1">
                  <a:off x="9252122" y="3429000"/>
                  <a:ext cx="487848" cy="218299"/>
                </a:xfrm>
                <a:prstGeom prst="straightConnector1">
                  <a:avLst/>
                </a:prstGeom>
                <a:noFill/>
                <a:ln cap="flat" cmpd="sng" w="19050">
                  <a:solidFill>
                    <a:schemeClr val="dk2"/>
                  </a:solidFill>
                  <a:prstDash val="solid"/>
                  <a:miter lim="800000"/>
                  <a:headEnd len="sm" w="sm" type="none"/>
                  <a:tailEnd len="sm" w="sm" type="none"/>
                </a:ln>
              </p:spPr>
            </p:cxnSp>
            <p:cxnSp>
              <p:nvCxnSpPr>
                <p:cNvPr id="13384" name="Google Shape;13384;p225"/>
                <p:cNvCxnSpPr/>
                <p:nvPr/>
              </p:nvCxnSpPr>
              <p:spPr>
                <a:xfrm>
                  <a:off x="9739970" y="3429000"/>
                  <a:ext cx="451022" cy="218299"/>
                </a:xfrm>
                <a:prstGeom prst="straightConnector1">
                  <a:avLst/>
                </a:prstGeom>
                <a:noFill/>
                <a:ln cap="flat" cmpd="sng" w="19050">
                  <a:solidFill>
                    <a:schemeClr val="dk2"/>
                  </a:solidFill>
                  <a:prstDash val="solid"/>
                  <a:miter lim="800000"/>
                  <a:headEnd len="sm" w="sm" type="none"/>
                  <a:tailEnd len="sm" w="sm" type="none"/>
                </a:ln>
              </p:spPr>
            </p:cxnSp>
            <p:cxnSp>
              <p:nvCxnSpPr>
                <p:cNvPr id="13385" name="Google Shape;13385;p225"/>
                <p:cNvCxnSpPr/>
                <p:nvPr/>
              </p:nvCxnSpPr>
              <p:spPr>
                <a:xfrm>
                  <a:off x="10190992" y="3647299"/>
                  <a:ext cx="464308" cy="175401"/>
                </a:xfrm>
                <a:prstGeom prst="straightConnector1">
                  <a:avLst/>
                </a:prstGeom>
                <a:noFill/>
                <a:ln cap="flat" cmpd="sng" w="19050">
                  <a:solidFill>
                    <a:schemeClr val="dk2"/>
                  </a:solidFill>
                  <a:prstDash val="solid"/>
                  <a:miter lim="800000"/>
                  <a:headEnd len="sm" w="sm" type="none"/>
                  <a:tailEnd len="sm" w="sm" type="none"/>
                </a:ln>
              </p:spPr>
            </p:cxnSp>
          </p:grpSp>
          <p:sp>
            <p:nvSpPr>
              <p:cNvPr id="13386" name="Google Shape;13386;p225"/>
              <p:cNvSpPr/>
              <p:nvPr/>
            </p:nvSpPr>
            <p:spPr>
              <a:xfrm rot="-2700000">
                <a:off x="6453164" y="2340754"/>
                <a:ext cx="69850" cy="69850"/>
              </a:xfrm>
              <a:prstGeom prst="rect">
                <a:avLst/>
              </a:prstGeom>
              <a:solidFill>
                <a:schemeClr val="dk2"/>
              </a:solid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387" name="Google Shape;13387;p225"/>
              <p:cNvSpPr/>
              <p:nvPr/>
            </p:nvSpPr>
            <p:spPr>
              <a:xfrm rot="-2700000">
                <a:off x="6919889" y="2121679"/>
                <a:ext cx="69850" cy="69850"/>
              </a:xfrm>
              <a:prstGeom prst="rect">
                <a:avLst/>
              </a:prstGeom>
              <a:solidFill>
                <a:schemeClr val="dk2"/>
              </a:solid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388" name="Google Shape;13388;p225"/>
              <p:cNvSpPr/>
              <p:nvPr/>
            </p:nvSpPr>
            <p:spPr>
              <a:xfrm rot="-2700000">
                <a:off x="7380264" y="3302779"/>
                <a:ext cx="69850" cy="69850"/>
              </a:xfrm>
              <a:prstGeom prst="rect">
                <a:avLst/>
              </a:prstGeom>
              <a:solidFill>
                <a:schemeClr val="dk2"/>
              </a:solid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389" name="Google Shape;13389;p225"/>
              <p:cNvSpPr/>
              <p:nvPr/>
            </p:nvSpPr>
            <p:spPr>
              <a:xfrm rot="-2700000">
                <a:off x="7866039" y="2563004"/>
                <a:ext cx="69850" cy="69850"/>
              </a:xfrm>
              <a:prstGeom prst="rect">
                <a:avLst/>
              </a:prstGeom>
              <a:solidFill>
                <a:schemeClr val="dk2"/>
              </a:solid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390" name="Google Shape;13390;p225"/>
              <p:cNvSpPr/>
              <p:nvPr/>
            </p:nvSpPr>
            <p:spPr>
              <a:xfrm rot="-2700000">
                <a:off x="8307364" y="2867804"/>
                <a:ext cx="69850" cy="69850"/>
              </a:xfrm>
              <a:prstGeom prst="rect">
                <a:avLst/>
              </a:prstGeom>
              <a:solidFill>
                <a:schemeClr val="dk2"/>
              </a:solid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391" name="Google Shape;13391;p225"/>
              <p:cNvSpPr/>
              <p:nvPr/>
            </p:nvSpPr>
            <p:spPr>
              <a:xfrm rot="-2700000">
                <a:off x="8767739" y="3359930"/>
                <a:ext cx="69850" cy="69850"/>
              </a:xfrm>
              <a:prstGeom prst="rect">
                <a:avLst/>
              </a:prstGeom>
              <a:solidFill>
                <a:schemeClr val="dk2"/>
              </a:solid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392" name="Google Shape;13392;p225"/>
              <p:cNvSpPr/>
              <p:nvPr/>
            </p:nvSpPr>
            <p:spPr>
              <a:xfrm rot="-2700000">
                <a:off x="9224939" y="3610755"/>
                <a:ext cx="69850" cy="69850"/>
              </a:xfrm>
              <a:prstGeom prst="rect">
                <a:avLst/>
              </a:prstGeom>
              <a:solidFill>
                <a:schemeClr val="dk2"/>
              </a:solid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393" name="Google Shape;13393;p225"/>
              <p:cNvSpPr/>
              <p:nvPr/>
            </p:nvSpPr>
            <p:spPr>
              <a:xfrm rot="-2700000">
                <a:off x="9694839" y="3398030"/>
                <a:ext cx="69850" cy="69850"/>
              </a:xfrm>
              <a:prstGeom prst="rect">
                <a:avLst/>
              </a:prstGeom>
              <a:solidFill>
                <a:schemeClr val="dk2"/>
              </a:solid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394" name="Google Shape;13394;p225"/>
              <p:cNvSpPr/>
              <p:nvPr/>
            </p:nvSpPr>
            <p:spPr>
              <a:xfrm rot="-2700000">
                <a:off x="10152039" y="3610755"/>
                <a:ext cx="69850" cy="69850"/>
              </a:xfrm>
              <a:prstGeom prst="rect">
                <a:avLst/>
              </a:prstGeom>
              <a:solidFill>
                <a:schemeClr val="dk2"/>
              </a:solid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395" name="Google Shape;13395;p225"/>
              <p:cNvSpPr/>
              <p:nvPr/>
            </p:nvSpPr>
            <p:spPr>
              <a:xfrm rot="-2700000">
                <a:off x="10609239" y="3785381"/>
                <a:ext cx="69850" cy="69850"/>
              </a:xfrm>
              <a:prstGeom prst="rect">
                <a:avLst/>
              </a:prstGeom>
              <a:solidFill>
                <a:schemeClr val="dk2"/>
              </a:solid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3396" name="Google Shape;13396;p225"/>
            <p:cNvGrpSpPr/>
            <p:nvPr/>
          </p:nvGrpSpPr>
          <p:grpSpPr>
            <a:xfrm>
              <a:off x="6680635" y="3899043"/>
              <a:ext cx="4174756" cy="433795"/>
              <a:chOff x="6480544" y="3959225"/>
              <a:chExt cx="4174756" cy="433795"/>
            </a:xfrm>
          </p:grpSpPr>
          <p:cxnSp>
            <p:nvCxnSpPr>
              <p:cNvPr id="13397" name="Google Shape;13397;p225"/>
              <p:cNvCxnSpPr/>
              <p:nvPr/>
            </p:nvCxnSpPr>
            <p:spPr>
              <a:xfrm flipH="1" rot="10800000">
                <a:off x="6480544" y="3959225"/>
                <a:ext cx="483782" cy="433795"/>
              </a:xfrm>
              <a:prstGeom prst="straightConnector1">
                <a:avLst/>
              </a:prstGeom>
              <a:noFill/>
              <a:ln cap="flat" cmpd="sng" w="19050">
                <a:solidFill>
                  <a:schemeClr val="lt2"/>
                </a:solidFill>
                <a:prstDash val="solid"/>
                <a:miter lim="800000"/>
                <a:headEnd len="sm" w="sm" type="none"/>
                <a:tailEnd len="sm" w="sm" type="none"/>
              </a:ln>
            </p:spPr>
          </p:cxnSp>
          <p:cxnSp>
            <p:nvCxnSpPr>
              <p:cNvPr id="13398" name="Google Shape;13398;p225"/>
              <p:cNvCxnSpPr/>
              <p:nvPr/>
            </p:nvCxnSpPr>
            <p:spPr>
              <a:xfrm rot="10800000">
                <a:off x="6964326" y="3959225"/>
                <a:ext cx="451023" cy="254000"/>
              </a:xfrm>
              <a:prstGeom prst="straightConnector1">
                <a:avLst/>
              </a:prstGeom>
              <a:noFill/>
              <a:ln cap="flat" cmpd="sng" w="19050">
                <a:solidFill>
                  <a:schemeClr val="lt2"/>
                </a:solidFill>
                <a:prstDash val="solid"/>
                <a:miter lim="800000"/>
                <a:headEnd len="sm" w="sm" type="none"/>
                <a:tailEnd len="sm" w="sm" type="none"/>
              </a:ln>
            </p:spPr>
          </p:cxnSp>
          <p:cxnSp>
            <p:nvCxnSpPr>
              <p:cNvPr id="13399" name="Google Shape;13399;p225"/>
              <p:cNvCxnSpPr/>
              <p:nvPr/>
            </p:nvCxnSpPr>
            <p:spPr>
              <a:xfrm flipH="1">
                <a:off x="7415350" y="4082041"/>
                <a:ext cx="458650" cy="131184"/>
              </a:xfrm>
              <a:prstGeom prst="straightConnector1">
                <a:avLst/>
              </a:prstGeom>
              <a:noFill/>
              <a:ln cap="flat" cmpd="sng" w="19050">
                <a:solidFill>
                  <a:schemeClr val="lt2"/>
                </a:solidFill>
                <a:prstDash val="solid"/>
                <a:miter lim="800000"/>
                <a:headEnd len="sm" w="sm" type="none"/>
                <a:tailEnd len="sm" w="sm" type="none"/>
              </a:ln>
            </p:spPr>
          </p:cxnSp>
          <p:cxnSp>
            <p:nvCxnSpPr>
              <p:cNvPr id="13400" name="Google Shape;13400;p225"/>
              <p:cNvCxnSpPr/>
              <p:nvPr/>
            </p:nvCxnSpPr>
            <p:spPr>
              <a:xfrm>
                <a:off x="7874000" y="4086225"/>
                <a:ext cx="464030" cy="16040"/>
              </a:xfrm>
              <a:prstGeom prst="straightConnector1">
                <a:avLst/>
              </a:prstGeom>
              <a:noFill/>
              <a:ln cap="flat" cmpd="sng" w="19050">
                <a:solidFill>
                  <a:schemeClr val="lt2"/>
                </a:solidFill>
                <a:prstDash val="solid"/>
                <a:miter lim="800000"/>
                <a:headEnd len="sm" w="sm" type="none"/>
                <a:tailEnd len="sm" w="sm" type="none"/>
              </a:ln>
            </p:spPr>
          </p:cxnSp>
          <p:cxnSp>
            <p:nvCxnSpPr>
              <p:cNvPr id="13401" name="Google Shape;13401;p225"/>
              <p:cNvCxnSpPr/>
              <p:nvPr/>
            </p:nvCxnSpPr>
            <p:spPr>
              <a:xfrm rot="10800000">
                <a:off x="8338030" y="4102265"/>
                <a:ext cx="458650" cy="8075"/>
              </a:xfrm>
              <a:prstGeom prst="straightConnector1">
                <a:avLst/>
              </a:prstGeom>
              <a:noFill/>
              <a:ln cap="flat" cmpd="sng" w="19050">
                <a:solidFill>
                  <a:schemeClr val="lt2"/>
                </a:solidFill>
                <a:prstDash val="solid"/>
                <a:miter lim="800000"/>
                <a:headEnd len="sm" w="sm" type="none"/>
                <a:tailEnd len="sm" w="sm" type="none"/>
              </a:ln>
            </p:spPr>
          </p:cxnSp>
          <p:cxnSp>
            <p:nvCxnSpPr>
              <p:cNvPr id="13402" name="Google Shape;13402;p225"/>
              <p:cNvCxnSpPr/>
              <p:nvPr/>
            </p:nvCxnSpPr>
            <p:spPr>
              <a:xfrm>
                <a:off x="8796680" y="4110340"/>
                <a:ext cx="464030" cy="102885"/>
              </a:xfrm>
              <a:prstGeom prst="straightConnector1">
                <a:avLst/>
              </a:prstGeom>
              <a:noFill/>
              <a:ln cap="flat" cmpd="sng" w="19050">
                <a:solidFill>
                  <a:schemeClr val="lt2"/>
                </a:solidFill>
                <a:prstDash val="solid"/>
                <a:miter lim="800000"/>
                <a:headEnd len="sm" w="sm" type="none"/>
                <a:tailEnd len="sm" w="sm" type="none"/>
              </a:ln>
            </p:spPr>
          </p:cxnSp>
          <p:cxnSp>
            <p:nvCxnSpPr>
              <p:cNvPr id="13403" name="Google Shape;13403;p225"/>
              <p:cNvCxnSpPr/>
              <p:nvPr/>
            </p:nvCxnSpPr>
            <p:spPr>
              <a:xfrm rot="10800000">
                <a:off x="9260710" y="4213226"/>
                <a:ext cx="479260" cy="32733"/>
              </a:xfrm>
              <a:prstGeom prst="straightConnector1">
                <a:avLst/>
              </a:prstGeom>
              <a:noFill/>
              <a:ln cap="flat" cmpd="sng" w="19050">
                <a:solidFill>
                  <a:schemeClr val="lt2"/>
                </a:solidFill>
                <a:prstDash val="solid"/>
                <a:miter lim="800000"/>
                <a:headEnd len="sm" w="sm" type="none"/>
                <a:tailEnd len="sm" w="sm" type="none"/>
              </a:ln>
            </p:spPr>
          </p:cxnSp>
          <p:cxnSp>
            <p:nvCxnSpPr>
              <p:cNvPr id="13404" name="Google Shape;13404;p225"/>
              <p:cNvCxnSpPr/>
              <p:nvPr/>
            </p:nvCxnSpPr>
            <p:spPr>
              <a:xfrm>
                <a:off x="9739970" y="4245959"/>
                <a:ext cx="464030" cy="43466"/>
              </a:xfrm>
              <a:prstGeom prst="straightConnector1">
                <a:avLst/>
              </a:prstGeom>
              <a:noFill/>
              <a:ln cap="flat" cmpd="sng" w="19050">
                <a:solidFill>
                  <a:schemeClr val="lt2"/>
                </a:solidFill>
                <a:prstDash val="solid"/>
                <a:miter lim="800000"/>
                <a:headEnd len="sm" w="sm" type="none"/>
                <a:tailEnd len="sm" w="sm" type="none"/>
              </a:ln>
            </p:spPr>
          </p:cxnSp>
          <p:cxnSp>
            <p:nvCxnSpPr>
              <p:cNvPr id="13405" name="Google Shape;13405;p225"/>
              <p:cNvCxnSpPr/>
              <p:nvPr/>
            </p:nvCxnSpPr>
            <p:spPr>
              <a:xfrm rot="10800000">
                <a:off x="10204000" y="4289425"/>
                <a:ext cx="451300" cy="0"/>
              </a:xfrm>
              <a:prstGeom prst="straightConnector1">
                <a:avLst/>
              </a:prstGeom>
              <a:noFill/>
              <a:ln cap="flat" cmpd="sng" w="19050">
                <a:solidFill>
                  <a:schemeClr val="lt2"/>
                </a:solidFill>
                <a:prstDash val="solid"/>
                <a:miter lim="800000"/>
                <a:headEnd len="sm" w="sm" type="none"/>
                <a:tailEnd len="sm" w="sm" type="none"/>
              </a:ln>
            </p:spPr>
          </p:cxnSp>
        </p:grpSp>
        <p:sp>
          <p:nvSpPr>
            <p:cNvPr id="13406" name="Google Shape;13406;p225"/>
            <p:cNvSpPr/>
            <p:nvPr/>
          </p:nvSpPr>
          <p:spPr>
            <a:xfrm>
              <a:off x="10815679" y="4191924"/>
              <a:ext cx="69850" cy="6985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407" name="Google Shape;13407;p225"/>
            <p:cNvSpPr/>
            <p:nvPr/>
          </p:nvSpPr>
          <p:spPr>
            <a:xfrm>
              <a:off x="10355304" y="4191924"/>
              <a:ext cx="69850" cy="6985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408" name="Google Shape;13408;p225"/>
            <p:cNvSpPr/>
            <p:nvPr/>
          </p:nvSpPr>
          <p:spPr>
            <a:xfrm>
              <a:off x="9894929" y="4153824"/>
              <a:ext cx="69850" cy="6985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409" name="Google Shape;13409;p225"/>
            <p:cNvSpPr/>
            <p:nvPr/>
          </p:nvSpPr>
          <p:spPr>
            <a:xfrm>
              <a:off x="9428204" y="4115724"/>
              <a:ext cx="69850" cy="6985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410" name="Google Shape;13410;p225"/>
            <p:cNvSpPr/>
            <p:nvPr/>
          </p:nvSpPr>
          <p:spPr>
            <a:xfrm>
              <a:off x="8971004" y="4007774"/>
              <a:ext cx="69850" cy="6985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411" name="Google Shape;13411;p225"/>
            <p:cNvSpPr/>
            <p:nvPr/>
          </p:nvSpPr>
          <p:spPr>
            <a:xfrm>
              <a:off x="8504279" y="4004599"/>
              <a:ext cx="69850" cy="6985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412" name="Google Shape;13412;p225"/>
            <p:cNvSpPr/>
            <p:nvPr/>
          </p:nvSpPr>
          <p:spPr>
            <a:xfrm>
              <a:off x="8047079" y="3991899"/>
              <a:ext cx="69850" cy="6985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413" name="Google Shape;13413;p225"/>
            <p:cNvSpPr/>
            <p:nvPr/>
          </p:nvSpPr>
          <p:spPr>
            <a:xfrm>
              <a:off x="7583529" y="4118899"/>
              <a:ext cx="69850" cy="6985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414" name="Google Shape;13414;p225"/>
            <p:cNvSpPr/>
            <p:nvPr/>
          </p:nvSpPr>
          <p:spPr>
            <a:xfrm>
              <a:off x="7139029" y="3871249"/>
              <a:ext cx="69850" cy="6985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3415" name="Google Shape;13415;p225"/>
            <p:cNvSpPr/>
            <p:nvPr/>
          </p:nvSpPr>
          <p:spPr>
            <a:xfrm>
              <a:off x="6656429" y="4293524"/>
              <a:ext cx="69850" cy="6985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cxnSp>
          <p:nvCxnSpPr>
            <p:cNvPr id="13416" name="Google Shape;13416;p225"/>
            <p:cNvCxnSpPr/>
            <p:nvPr/>
          </p:nvCxnSpPr>
          <p:spPr>
            <a:xfrm>
              <a:off x="6393134" y="1834600"/>
              <a:ext cx="69534" cy="0"/>
            </a:xfrm>
            <a:prstGeom prst="straightConnector1">
              <a:avLst/>
            </a:prstGeom>
            <a:noFill/>
            <a:ln cap="flat" cmpd="sng" w="12700">
              <a:solidFill>
                <a:srgbClr val="BFBFBF"/>
              </a:solidFill>
              <a:prstDash val="solid"/>
              <a:miter lim="800000"/>
              <a:headEnd len="sm" w="sm" type="none"/>
              <a:tailEnd len="sm" w="sm" type="none"/>
            </a:ln>
          </p:spPr>
        </p:cxnSp>
        <p:cxnSp>
          <p:nvCxnSpPr>
            <p:cNvPr id="13417" name="Google Shape;13417;p225"/>
            <p:cNvCxnSpPr/>
            <p:nvPr/>
          </p:nvCxnSpPr>
          <p:spPr>
            <a:xfrm>
              <a:off x="6393134" y="2199725"/>
              <a:ext cx="69534" cy="0"/>
            </a:xfrm>
            <a:prstGeom prst="straightConnector1">
              <a:avLst/>
            </a:prstGeom>
            <a:noFill/>
            <a:ln cap="flat" cmpd="sng" w="12700">
              <a:solidFill>
                <a:srgbClr val="BFBFBF"/>
              </a:solidFill>
              <a:prstDash val="solid"/>
              <a:miter lim="800000"/>
              <a:headEnd len="sm" w="sm" type="none"/>
              <a:tailEnd len="sm" w="sm" type="none"/>
            </a:ln>
          </p:spPr>
        </p:cxnSp>
        <p:cxnSp>
          <p:nvCxnSpPr>
            <p:cNvPr id="13418" name="Google Shape;13418;p225"/>
            <p:cNvCxnSpPr/>
            <p:nvPr/>
          </p:nvCxnSpPr>
          <p:spPr>
            <a:xfrm>
              <a:off x="6393134" y="2564850"/>
              <a:ext cx="69534" cy="0"/>
            </a:xfrm>
            <a:prstGeom prst="straightConnector1">
              <a:avLst/>
            </a:prstGeom>
            <a:noFill/>
            <a:ln cap="flat" cmpd="sng" w="12700">
              <a:solidFill>
                <a:srgbClr val="BFBFBF"/>
              </a:solidFill>
              <a:prstDash val="solid"/>
              <a:miter lim="800000"/>
              <a:headEnd len="sm" w="sm" type="none"/>
              <a:tailEnd len="sm" w="sm" type="none"/>
            </a:ln>
          </p:spPr>
        </p:cxnSp>
        <p:cxnSp>
          <p:nvCxnSpPr>
            <p:cNvPr id="13419" name="Google Shape;13419;p225"/>
            <p:cNvCxnSpPr/>
            <p:nvPr/>
          </p:nvCxnSpPr>
          <p:spPr>
            <a:xfrm>
              <a:off x="6393134" y="2929975"/>
              <a:ext cx="69534" cy="0"/>
            </a:xfrm>
            <a:prstGeom prst="straightConnector1">
              <a:avLst/>
            </a:prstGeom>
            <a:noFill/>
            <a:ln cap="flat" cmpd="sng" w="12700">
              <a:solidFill>
                <a:srgbClr val="BFBFBF"/>
              </a:solidFill>
              <a:prstDash val="solid"/>
              <a:miter lim="800000"/>
              <a:headEnd len="sm" w="sm" type="none"/>
              <a:tailEnd len="sm" w="sm" type="none"/>
            </a:ln>
          </p:spPr>
        </p:cxnSp>
        <p:cxnSp>
          <p:nvCxnSpPr>
            <p:cNvPr id="13420" name="Google Shape;13420;p225"/>
            <p:cNvCxnSpPr/>
            <p:nvPr/>
          </p:nvCxnSpPr>
          <p:spPr>
            <a:xfrm>
              <a:off x="6393134" y="3295100"/>
              <a:ext cx="69534" cy="0"/>
            </a:xfrm>
            <a:prstGeom prst="straightConnector1">
              <a:avLst/>
            </a:prstGeom>
            <a:noFill/>
            <a:ln cap="flat" cmpd="sng" w="12700">
              <a:solidFill>
                <a:srgbClr val="BFBFBF"/>
              </a:solidFill>
              <a:prstDash val="solid"/>
              <a:miter lim="800000"/>
              <a:headEnd len="sm" w="sm" type="none"/>
              <a:tailEnd len="sm" w="sm" type="none"/>
            </a:ln>
          </p:spPr>
        </p:cxnSp>
        <p:cxnSp>
          <p:nvCxnSpPr>
            <p:cNvPr id="13421" name="Google Shape;13421;p225"/>
            <p:cNvCxnSpPr/>
            <p:nvPr/>
          </p:nvCxnSpPr>
          <p:spPr>
            <a:xfrm>
              <a:off x="6393134" y="3669750"/>
              <a:ext cx="69534" cy="0"/>
            </a:xfrm>
            <a:prstGeom prst="straightConnector1">
              <a:avLst/>
            </a:prstGeom>
            <a:noFill/>
            <a:ln cap="flat" cmpd="sng" w="12700">
              <a:solidFill>
                <a:srgbClr val="BFBFBF"/>
              </a:solidFill>
              <a:prstDash val="solid"/>
              <a:miter lim="800000"/>
              <a:headEnd len="sm" w="sm" type="none"/>
              <a:tailEnd len="sm" w="sm" type="none"/>
            </a:ln>
          </p:spPr>
        </p:cxnSp>
        <p:cxnSp>
          <p:nvCxnSpPr>
            <p:cNvPr id="13422" name="Google Shape;13422;p225"/>
            <p:cNvCxnSpPr/>
            <p:nvPr/>
          </p:nvCxnSpPr>
          <p:spPr>
            <a:xfrm>
              <a:off x="6393134" y="4025350"/>
              <a:ext cx="69534" cy="0"/>
            </a:xfrm>
            <a:prstGeom prst="straightConnector1">
              <a:avLst/>
            </a:prstGeom>
            <a:noFill/>
            <a:ln cap="flat" cmpd="sng" w="12700">
              <a:solidFill>
                <a:srgbClr val="BFBFBF"/>
              </a:solidFill>
              <a:prstDash val="solid"/>
              <a:miter lim="800000"/>
              <a:headEnd len="sm" w="sm" type="none"/>
              <a:tailEnd len="sm" w="sm" type="none"/>
            </a:ln>
          </p:spPr>
        </p:cxnSp>
        <p:cxnSp>
          <p:nvCxnSpPr>
            <p:cNvPr id="13423" name="Google Shape;13423;p225"/>
            <p:cNvCxnSpPr/>
            <p:nvPr/>
          </p:nvCxnSpPr>
          <p:spPr>
            <a:xfrm>
              <a:off x="6393134" y="4325748"/>
              <a:ext cx="69534" cy="0"/>
            </a:xfrm>
            <a:prstGeom prst="straightConnector1">
              <a:avLst/>
            </a:prstGeom>
            <a:noFill/>
            <a:ln cap="flat" cmpd="sng" w="12700">
              <a:solidFill>
                <a:srgbClr val="BFBFBF"/>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3351"/>
                                        </p:tgtEl>
                                        <p:attrNameLst>
                                          <p:attrName>style.visibility</p:attrName>
                                        </p:attrNameLst>
                                      </p:cBhvr>
                                      <p:to>
                                        <p:strVal val="visible"/>
                                      </p:to>
                                    </p:set>
                                    <p:anim calcmode="lin" valueType="num">
                                      <p:cBhvr additive="base">
                                        <p:cTn dur="500"/>
                                        <p:tgtEl>
                                          <p:spTgt spid="13351"/>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3352"/>
                                        </p:tgtEl>
                                        <p:attrNameLst>
                                          <p:attrName>style.visibility</p:attrName>
                                        </p:attrNameLst>
                                      </p:cBhvr>
                                      <p:to>
                                        <p:strVal val="visible"/>
                                      </p:to>
                                    </p:set>
                                    <p:animEffect filter="fade" transition="in">
                                      <p:cBhvr>
                                        <p:cTn dur="500"/>
                                        <p:tgtEl>
                                          <p:spTgt spid="13352"/>
                                        </p:tgtEl>
                                      </p:cBhvr>
                                    </p:animEffect>
                                  </p:childTnLst>
                                </p:cTn>
                              </p:par>
                              <p:par>
                                <p:cTn fill="hold" nodeType="withEffect" presetClass="entr" presetID="2" presetSubtype="8">
                                  <p:stCondLst>
                                    <p:cond delay="250"/>
                                  </p:stCondLst>
                                  <p:childTnLst>
                                    <p:set>
                                      <p:cBhvr>
                                        <p:cTn dur="1" fill="hold">
                                          <p:stCondLst>
                                            <p:cond delay="0"/>
                                          </p:stCondLst>
                                        </p:cTn>
                                        <p:tgtEl>
                                          <p:spTgt spid="13350"/>
                                        </p:tgtEl>
                                        <p:attrNameLst>
                                          <p:attrName>style.visibility</p:attrName>
                                        </p:attrNameLst>
                                      </p:cBhvr>
                                      <p:to>
                                        <p:strVal val="visible"/>
                                      </p:to>
                                    </p:set>
                                    <p:anim calcmode="lin" valueType="num">
                                      <p:cBhvr additive="base">
                                        <p:cTn dur="500"/>
                                        <p:tgtEl>
                                          <p:spTgt spid="13350"/>
                                        </p:tgtEl>
                                        <p:attrNameLst>
                                          <p:attrName>ppt_x</p:attrName>
                                        </p:attrNameLst>
                                      </p:cBhvr>
                                      <p:tavLst>
                                        <p:tav fmla="" tm="0">
                                          <p:val>
                                            <p:strVal val="#ppt_x-1"/>
                                          </p:val>
                                        </p:tav>
                                        <p:tav fmla="" tm="100000">
                                          <p:val>
                                            <p:strVal val="#ppt_x"/>
                                          </p:val>
                                        </p:tav>
                                      </p:tavLst>
                                    </p:anim>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3348"/>
                                        </p:tgtEl>
                                        <p:attrNameLst>
                                          <p:attrName>style.visibility</p:attrName>
                                        </p:attrNameLst>
                                      </p:cBhvr>
                                      <p:to>
                                        <p:strVal val="visible"/>
                                      </p:to>
                                    </p:set>
                                    <p:animEffect filter="fade" transition="in">
                                      <p:cBhvr>
                                        <p:cTn dur="500"/>
                                        <p:tgtEl>
                                          <p:spTgt spid="13348"/>
                                        </p:tgtEl>
                                      </p:cBhvr>
                                    </p:animEffect>
                                  </p:childTnLst>
                                </p:cTn>
                              </p:par>
                              <p:par>
                                <p:cTn fill="hold" nodeType="withEffect" presetClass="entr" presetID="10" presetSubtype="0">
                                  <p:stCondLst>
                                    <p:cond delay="250"/>
                                  </p:stCondLst>
                                  <p:childTnLst>
                                    <p:set>
                                      <p:cBhvr>
                                        <p:cTn dur="1" fill="hold">
                                          <p:stCondLst>
                                            <p:cond delay="0"/>
                                          </p:stCondLst>
                                        </p:cTn>
                                        <p:tgtEl>
                                          <p:spTgt spid="13353"/>
                                        </p:tgtEl>
                                        <p:attrNameLst>
                                          <p:attrName>style.visibility</p:attrName>
                                        </p:attrNameLst>
                                      </p:cBhvr>
                                      <p:to>
                                        <p:strVal val="visible"/>
                                      </p:to>
                                    </p:set>
                                    <p:animEffect filter="fade" transition="in">
                                      <p:cBhvr>
                                        <p:cTn dur="500"/>
                                        <p:tgtEl>
                                          <p:spTgt spid="13353"/>
                                        </p:tgtEl>
                                      </p:cBhvr>
                                    </p:animEffect>
                                  </p:childTnLst>
                                </p:cTn>
                              </p:par>
                              <p:par>
                                <p:cTn fill="hold" nodeType="withEffect" presetClass="entr" presetID="10" presetSubtype="0">
                                  <p:stCondLst>
                                    <p:cond delay="250"/>
                                  </p:stCondLst>
                                  <p:childTnLst>
                                    <p:set>
                                      <p:cBhvr>
                                        <p:cTn dur="1" fill="hold">
                                          <p:stCondLst>
                                            <p:cond delay="0"/>
                                          </p:stCondLst>
                                        </p:cTn>
                                        <p:tgtEl>
                                          <p:spTgt spid="13354"/>
                                        </p:tgtEl>
                                        <p:attrNameLst>
                                          <p:attrName>style.visibility</p:attrName>
                                        </p:attrNameLst>
                                      </p:cBhvr>
                                      <p:to>
                                        <p:strVal val="visible"/>
                                      </p:to>
                                    </p:set>
                                    <p:animEffect filter="fade" transition="in">
                                      <p:cBhvr>
                                        <p:cTn dur="500"/>
                                        <p:tgtEl>
                                          <p:spTgt spid="13354"/>
                                        </p:tgtEl>
                                      </p:cBhvr>
                                    </p:animEffect>
                                  </p:childTnLst>
                                </p:cTn>
                              </p:par>
                              <p:par>
                                <p:cTn fill="hold" nodeType="withEffect" presetClass="entr" presetID="10" presetSubtype="0">
                                  <p:stCondLst>
                                    <p:cond delay="250"/>
                                  </p:stCondLst>
                                  <p:childTnLst>
                                    <p:set>
                                      <p:cBhvr>
                                        <p:cTn dur="1" fill="hold">
                                          <p:stCondLst>
                                            <p:cond delay="0"/>
                                          </p:stCondLst>
                                        </p:cTn>
                                        <p:tgtEl>
                                          <p:spTgt spid="13355"/>
                                        </p:tgtEl>
                                        <p:attrNameLst>
                                          <p:attrName>style.visibility</p:attrName>
                                        </p:attrNameLst>
                                      </p:cBhvr>
                                      <p:to>
                                        <p:strVal val="visible"/>
                                      </p:to>
                                    </p:set>
                                    <p:animEffect filter="fade" transition="in">
                                      <p:cBhvr>
                                        <p:cTn dur="500"/>
                                        <p:tgtEl>
                                          <p:spTgt spid="13355"/>
                                        </p:tgtEl>
                                      </p:cBhvr>
                                    </p:animEffect>
                                  </p:childTnLst>
                                </p:cTn>
                              </p:par>
                              <p:par>
                                <p:cTn fill="hold" nodeType="withEffect" presetClass="entr" presetID="10" presetSubtype="0">
                                  <p:stCondLst>
                                    <p:cond delay="250"/>
                                  </p:stCondLst>
                                  <p:childTnLst>
                                    <p:set>
                                      <p:cBhvr>
                                        <p:cTn dur="1" fill="hold">
                                          <p:stCondLst>
                                            <p:cond delay="0"/>
                                          </p:stCondLst>
                                        </p:cTn>
                                        <p:tgtEl>
                                          <p:spTgt spid="13356"/>
                                        </p:tgtEl>
                                        <p:attrNameLst>
                                          <p:attrName>style.visibility</p:attrName>
                                        </p:attrNameLst>
                                      </p:cBhvr>
                                      <p:to>
                                        <p:strVal val="visible"/>
                                      </p:to>
                                    </p:set>
                                    <p:animEffect filter="fade" transition="in">
                                      <p:cBhvr>
                                        <p:cTn dur="500"/>
                                        <p:tgtEl>
                                          <p:spTgt spid="13356"/>
                                        </p:tgtEl>
                                      </p:cBhvr>
                                    </p:animEffect>
                                  </p:childTnLst>
                                </p:cTn>
                              </p:par>
                              <p:par>
                                <p:cTn fill="hold" nodeType="withEffect" presetClass="entr" presetID="10" presetSubtype="0">
                                  <p:stCondLst>
                                    <p:cond delay="250"/>
                                  </p:stCondLst>
                                  <p:childTnLst>
                                    <p:set>
                                      <p:cBhvr>
                                        <p:cTn dur="1" fill="hold">
                                          <p:stCondLst>
                                            <p:cond delay="0"/>
                                          </p:stCondLst>
                                        </p:cTn>
                                        <p:tgtEl>
                                          <p:spTgt spid="13357"/>
                                        </p:tgtEl>
                                        <p:attrNameLst>
                                          <p:attrName>style.visibility</p:attrName>
                                        </p:attrNameLst>
                                      </p:cBhvr>
                                      <p:to>
                                        <p:strVal val="visible"/>
                                      </p:to>
                                    </p:set>
                                    <p:animEffect filter="fade" transition="in">
                                      <p:cBhvr>
                                        <p:cTn dur="500"/>
                                        <p:tgtEl>
                                          <p:spTgt spid="13357"/>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13370"/>
                                        </p:tgtEl>
                                        <p:attrNameLst>
                                          <p:attrName>style.visibility</p:attrName>
                                        </p:attrNameLst>
                                      </p:cBhvr>
                                      <p:to>
                                        <p:strVal val="visible"/>
                                      </p:to>
                                    </p:set>
                                    <p:animEffect filter="fade" transition="in">
                                      <p:cBhvr>
                                        <p:cTn dur="500"/>
                                        <p:tgtEl>
                                          <p:spTgt spid="13370"/>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3358"/>
                                        </p:tgtEl>
                                        <p:attrNameLst>
                                          <p:attrName>style.visibility</p:attrName>
                                        </p:attrNameLst>
                                      </p:cBhvr>
                                      <p:to>
                                        <p:strVal val="visible"/>
                                      </p:to>
                                    </p:set>
                                    <p:animEffect filter="fade" transition="in">
                                      <p:cBhvr>
                                        <p:cTn dur="500"/>
                                        <p:tgtEl>
                                          <p:spTgt spid="13358"/>
                                        </p:tgtEl>
                                      </p:cBhvr>
                                    </p:animEffect>
                                  </p:childTnLst>
                                </p:cTn>
                              </p:par>
                              <p:par>
                                <p:cTn fill="hold" nodeType="withEffect" presetClass="entr" presetID="10" presetSubtype="0">
                                  <p:stCondLst>
                                    <p:cond delay="500"/>
                                  </p:stCondLst>
                                  <p:childTnLst>
                                    <p:set>
                                      <p:cBhvr>
                                        <p:cTn dur="1" fill="hold">
                                          <p:stCondLst>
                                            <p:cond delay="0"/>
                                          </p:stCondLst>
                                        </p:cTn>
                                        <p:tgtEl>
                                          <p:spTgt spid="13359"/>
                                        </p:tgtEl>
                                        <p:attrNameLst>
                                          <p:attrName>style.visibility</p:attrName>
                                        </p:attrNameLst>
                                      </p:cBhvr>
                                      <p:to>
                                        <p:strVal val="visible"/>
                                      </p:to>
                                    </p:set>
                                    <p:animEffect filter="fade" transition="in">
                                      <p:cBhvr>
                                        <p:cTn dur="500"/>
                                        <p:tgtEl>
                                          <p:spTgt spid="13359"/>
                                        </p:tgtEl>
                                      </p:cBhvr>
                                    </p:animEffect>
                                  </p:childTnLst>
                                </p:cTn>
                              </p:par>
                              <p:par>
                                <p:cTn fill="hold" nodeType="withEffect" presetClass="entr" presetID="10" presetSubtype="0">
                                  <p:stCondLst>
                                    <p:cond delay="500"/>
                                  </p:stCondLst>
                                  <p:childTnLst>
                                    <p:set>
                                      <p:cBhvr>
                                        <p:cTn dur="1" fill="hold">
                                          <p:stCondLst>
                                            <p:cond delay="0"/>
                                          </p:stCondLst>
                                        </p:cTn>
                                        <p:tgtEl>
                                          <p:spTgt spid="13362"/>
                                        </p:tgtEl>
                                        <p:attrNameLst>
                                          <p:attrName>style.visibility</p:attrName>
                                        </p:attrNameLst>
                                      </p:cBhvr>
                                      <p:to>
                                        <p:strVal val="visible"/>
                                      </p:to>
                                    </p:set>
                                    <p:animEffect filter="fade" transition="in">
                                      <p:cBhvr>
                                        <p:cTn dur="500"/>
                                        <p:tgtEl>
                                          <p:spTgt spid="13362"/>
                                        </p:tgtEl>
                                      </p:cBhvr>
                                    </p:animEffect>
                                  </p:childTnLst>
                                </p:cTn>
                              </p:par>
                              <p:par>
                                <p:cTn fill="hold" nodeType="withEffect" presetClass="entr" presetID="10" presetSubtype="0">
                                  <p:stCondLst>
                                    <p:cond delay="500"/>
                                  </p:stCondLst>
                                  <p:childTnLst>
                                    <p:set>
                                      <p:cBhvr>
                                        <p:cTn dur="1" fill="hold">
                                          <p:stCondLst>
                                            <p:cond delay="0"/>
                                          </p:stCondLst>
                                        </p:cTn>
                                        <p:tgtEl>
                                          <p:spTgt spid="13365"/>
                                        </p:tgtEl>
                                        <p:attrNameLst>
                                          <p:attrName>style.visibility</p:attrName>
                                        </p:attrNameLst>
                                      </p:cBhvr>
                                      <p:to>
                                        <p:strVal val="visible"/>
                                      </p:to>
                                    </p:set>
                                    <p:animEffect filter="fade" transition="in">
                                      <p:cBhvr>
                                        <p:cTn dur="500"/>
                                        <p:tgtEl>
                                          <p:spTgt spid="13365"/>
                                        </p:tgtEl>
                                      </p:cBhvr>
                                    </p:animEffect>
                                  </p:childTnLst>
                                </p:cTn>
                              </p:par>
                              <p:par>
                                <p:cTn fill="hold" nodeType="withEffect" presetClass="entr" presetID="2" presetSubtype="2">
                                  <p:stCondLst>
                                    <p:cond delay="500"/>
                                  </p:stCondLst>
                                  <p:childTnLst>
                                    <p:set>
                                      <p:cBhvr>
                                        <p:cTn dur="1" fill="hold">
                                          <p:stCondLst>
                                            <p:cond delay="0"/>
                                          </p:stCondLst>
                                        </p:cTn>
                                        <p:tgtEl>
                                          <p:spTgt spid="13366"/>
                                        </p:tgtEl>
                                        <p:attrNameLst>
                                          <p:attrName>style.visibility</p:attrName>
                                        </p:attrNameLst>
                                      </p:cBhvr>
                                      <p:to>
                                        <p:strVal val="visible"/>
                                      </p:to>
                                    </p:set>
                                    <p:anim calcmode="lin" valueType="num">
                                      <p:cBhvr additive="base">
                                        <p:cTn dur="500"/>
                                        <p:tgtEl>
                                          <p:spTgt spid="1336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369"/>
                                        </p:tgtEl>
                                        <p:attrNameLst>
                                          <p:attrName>style.visibility</p:attrName>
                                        </p:attrNameLst>
                                      </p:cBhvr>
                                      <p:to>
                                        <p:strVal val="visible"/>
                                      </p:to>
                                    </p:set>
                                    <p:animEffect filter="fade" transition="in">
                                      <p:cBhvr>
                                        <p:cTn dur="500"/>
                                        <p:tgtEl>
                                          <p:spTgt spid="13369"/>
                                        </p:tgtEl>
                                      </p:cBhvr>
                                    </p:animEffect>
                                  </p:childTnLst>
                                </p:cTn>
                              </p:par>
                              <p:par>
                                <p:cTn fill="hold" nodeType="withEffect" presetClass="entr" presetID="10" presetSubtype="0">
                                  <p:stCondLst>
                                    <p:cond delay="500"/>
                                  </p:stCondLst>
                                  <p:childTnLst>
                                    <p:set>
                                      <p:cBhvr>
                                        <p:cTn dur="1" fill="hold">
                                          <p:stCondLst>
                                            <p:cond delay="0"/>
                                          </p:stCondLst>
                                        </p:cTn>
                                        <p:tgtEl>
                                          <p:spTgt spid="13368"/>
                                        </p:tgtEl>
                                        <p:attrNameLst>
                                          <p:attrName>style.visibility</p:attrName>
                                        </p:attrNameLst>
                                      </p:cBhvr>
                                      <p:to>
                                        <p:strVal val="visible"/>
                                      </p:to>
                                    </p:set>
                                    <p:animEffect filter="fade" transition="in">
                                      <p:cBhvr>
                                        <p:cTn dur="500"/>
                                        <p:tgtEl>
                                          <p:spTgt spid="13368"/>
                                        </p:tgtEl>
                                      </p:cBhvr>
                                    </p:animEffect>
                                  </p:childTnLst>
                                </p:cTn>
                              </p:par>
                              <p:par>
                                <p:cTn fill="hold" nodeType="withEffect" presetClass="entr" presetID="10" presetSubtype="0">
                                  <p:stCondLst>
                                    <p:cond delay="500"/>
                                  </p:stCondLst>
                                  <p:childTnLst>
                                    <p:set>
                                      <p:cBhvr>
                                        <p:cTn dur="1" fill="hold">
                                          <p:stCondLst>
                                            <p:cond delay="0"/>
                                          </p:stCondLst>
                                        </p:cTn>
                                        <p:tgtEl>
                                          <p:spTgt spid="13367"/>
                                        </p:tgtEl>
                                        <p:attrNameLst>
                                          <p:attrName>style.visibility</p:attrName>
                                        </p:attrNameLst>
                                      </p:cBhvr>
                                      <p:to>
                                        <p:strVal val="visible"/>
                                      </p:to>
                                    </p:set>
                                    <p:animEffect filter="fade" transition="in">
                                      <p:cBhvr>
                                        <p:cTn dur="500"/>
                                        <p:tgtEl>
                                          <p:spTgt spid="1336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28" name="Shape 13428"/>
        <p:cNvGrpSpPr/>
        <p:nvPr/>
      </p:nvGrpSpPr>
      <p:grpSpPr>
        <a:xfrm>
          <a:off x="0" y="0"/>
          <a:ext cx="0" cy="0"/>
          <a:chOff x="0" y="0"/>
          <a:chExt cx="0" cy="0"/>
        </a:xfrm>
      </p:grpSpPr>
      <p:sp>
        <p:nvSpPr>
          <p:cNvPr id="13429" name="Google Shape;13429;p226"/>
          <p:cNvSpPr/>
          <p:nvPr/>
        </p:nvSpPr>
        <p:spPr>
          <a:xfrm flipH="1">
            <a:off x="590863" y="1547307"/>
            <a:ext cx="10938113" cy="451862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430" name="Google Shape;13430;p226"/>
          <p:cNvSpPr txBox="1"/>
          <p:nvPr/>
        </p:nvSpPr>
        <p:spPr>
          <a:xfrm>
            <a:off x="296269" y="385036"/>
            <a:ext cx="239507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Resultados</a:t>
            </a:r>
            <a:endParaRPr b="1" baseline="30000" sz="3600">
              <a:solidFill>
                <a:schemeClr val="accent1"/>
              </a:solidFill>
              <a:latin typeface="Lustria"/>
              <a:ea typeface="Lustria"/>
              <a:cs typeface="Lustria"/>
              <a:sym typeface="Lustria"/>
            </a:endParaRPr>
          </a:p>
        </p:txBody>
      </p:sp>
      <p:sp>
        <p:nvSpPr>
          <p:cNvPr id="13431" name="Google Shape;13431;p226"/>
          <p:cNvSpPr txBox="1"/>
          <p:nvPr/>
        </p:nvSpPr>
        <p:spPr>
          <a:xfrm>
            <a:off x="296269" y="792070"/>
            <a:ext cx="9348521"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Identificação dos sorotipos entre as infecções meningocócicas¹ </a:t>
            </a:r>
            <a:endParaRPr/>
          </a:p>
        </p:txBody>
      </p:sp>
      <p:sp>
        <p:nvSpPr>
          <p:cNvPr id="13432" name="Google Shape;13432;p22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Tabela adaptada de Socié G, et al. Br J Haematol. 2019. Apr;185 (2):297-310</a:t>
            </a:r>
            <a:endParaRPr/>
          </a:p>
          <a:p>
            <a:pPr indent="0" lvl="0" marL="0" rtl="0" algn="l">
              <a:lnSpc>
                <a:spcPct val="90000"/>
              </a:lnSpc>
              <a:spcBef>
                <a:spcPts val="300"/>
              </a:spcBef>
              <a:spcAft>
                <a:spcPts val="0"/>
              </a:spcAft>
              <a:buClr>
                <a:schemeClr val="dk1"/>
              </a:buClr>
              <a:buSzPts val="800"/>
              <a:buNone/>
            </a:pPr>
            <a:r>
              <a:rPr lang="pt-BR"/>
              <a:t>1- Socié G, et al. Br J Haematol. 2019 Apr;185(2):297-310</a:t>
            </a:r>
            <a:endParaRPr/>
          </a:p>
        </p:txBody>
      </p:sp>
      <p:sp>
        <p:nvSpPr>
          <p:cNvPr id="13433" name="Google Shape;13433;p226"/>
          <p:cNvSpPr/>
          <p:nvPr/>
        </p:nvSpPr>
        <p:spPr>
          <a:xfrm>
            <a:off x="-351037" y="1783507"/>
            <a:ext cx="5980314" cy="45551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434" name="Google Shape;13434;p226"/>
          <p:cNvSpPr/>
          <p:nvPr/>
        </p:nvSpPr>
        <p:spPr>
          <a:xfrm>
            <a:off x="6562724" y="1787308"/>
            <a:ext cx="6137275" cy="451709"/>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graphicFrame>
        <p:nvGraphicFramePr>
          <p:cNvPr id="13435" name="Google Shape;13435;p226"/>
          <p:cNvGraphicFramePr/>
          <p:nvPr/>
        </p:nvGraphicFramePr>
        <p:xfrm>
          <a:off x="744280" y="1780287"/>
          <a:ext cx="3000000" cy="3000000"/>
        </p:xfrm>
        <a:graphic>
          <a:graphicData uri="http://schemas.openxmlformats.org/drawingml/2006/table">
            <a:tbl>
              <a:tblPr>
                <a:noFill/>
                <a:tableStyleId>{A0BF0AAD-81E2-4729-A6F2-3AC11B6F7D1A}</a:tableStyleId>
              </a:tblPr>
              <a:tblGrid>
                <a:gridCol w="2212175"/>
                <a:gridCol w="935125"/>
                <a:gridCol w="995325"/>
                <a:gridCol w="666175"/>
              </a:tblGrid>
              <a:tr h="471425">
                <a:tc>
                  <a:txBody>
                    <a:bodyPr/>
                    <a:lstStyle/>
                    <a:p>
                      <a:pPr indent="0" lvl="0" marL="0" marR="0" rtl="0" algn="l">
                        <a:spcBef>
                          <a:spcPts val="0"/>
                        </a:spcBef>
                        <a:spcAft>
                          <a:spcPts val="0"/>
                        </a:spcAft>
                        <a:buNone/>
                      </a:pPr>
                      <a:r>
                        <a:rPr b="1" lang="pt-BR" sz="1100" u="none" strike="noStrike">
                          <a:solidFill>
                            <a:schemeClr val="lt1"/>
                          </a:solidFill>
                          <a:latin typeface="Lustria"/>
                          <a:ea typeface="Lustria"/>
                          <a:cs typeface="Lustria"/>
                          <a:sym typeface="Lustria"/>
                        </a:rPr>
                        <a:t>Característica do paciente</a:t>
                      </a:r>
                      <a:endParaRPr b="1" i="0" sz="1100" u="none" strike="noStrike">
                        <a:solidFill>
                          <a:schemeClr val="lt1"/>
                        </a:solidFill>
                        <a:latin typeface="Lustria"/>
                        <a:ea typeface="Lustria"/>
                        <a:cs typeface="Lustria"/>
                        <a:sym typeface="Lustria"/>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HPN ( n  =  52)</a:t>
                      </a:r>
                      <a:endParaRPr b="1" i="0" sz="900" u="none" strike="noStrike">
                        <a:solidFill>
                          <a:schemeClr val="lt1"/>
                        </a:solidFill>
                        <a:latin typeface="Lustria"/>
                        <a:ea typeface="Lustria"/>
                        <a:cs typeface="Lustria"/>
                        <a:sym typeface="Lustria"/>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aHUS</a:t>
                      </a:r>
                      <a:endParaRPr b="1" sz="900" u="none" strike="noStrike">
                        <a:solidFill>
                          <a:schemeClr val="lt1"/>
                        </a:solidFill>
                        <a:latin typeface="Lustria"/>
                        <a:ea typeface="Lustria"/>
                        <a:cs typeface="Lustria"/>
                        <a:sym typeface="Lustria"/>
                      </a:endParaRPr>
                    </a:p>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 n  =  24)</a:t>
                      </a:r>
                      <a:endParaRPr b="1" i="0" sz="900" u="none" strike="noStrike">
                        <a:solidFill>
                          <a:schemeClr val="lt1"/>
                        </a:solidFill>
                        <a:latin typeface="Lustria"/>
                        <a:ea typeface="Lustria"/>
                        <a:cs typeface="Lustria"/>
                        <a:sym typeface="Lustria"/>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Total ( n  =  76)</a:t>
                      </a:r>
                      <a:endParaRPr b="1" i="0" sz="900" u="none" strike="noStrike">
                        <a:solidFill>
                          <a:schemeClr val="lt1"/>
                        </a:solidFill>
                        <a:latin typeface="Lustria"/>
                        <a:ea typeface="Lustria"/>
                        <a:cs typeface="Lustria"/>
                        <a:sym typeface="Lustria"/>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1" lang="pt-BR" sz="1000" u="none" strike="noStrike">
                          <a:solidFill>
                            <a:schemeClr val="lt2"/>
                          </a:solidFill>
                          <a:latin typeface="Calibri"/>
                          <a:ea typeface="Calibri"/>
                          <a:cs typeface="Calibri"/>
                          <a:sym typeface="Calibri"/>
                        </a:rPr>
                        <a:t>Faixa etária, anos, n (%)</a:t>
                      </a:r>
                      <a:endParaRPr b="1" i="0" sz="1000" u="none" strike="noStrike">
                        <a:solidFill>
                          <a:schemeClr val="lt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1000" u="none" strike="noStrike">
                        <a:solidFill>
                          <a:srgbClr val="000000"/>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1000" u="none" strike="noStrike">
                        <a:solidFill>
                          <a:srgbClr val="000000"/>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b="0" i="0" sz="1000" u="none" strike="noStrike">
                        <a:solidFill>
                          <a:srgbClr val="000000"/>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0–5</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 (8·3)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 (2·6)</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6–15</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 (3·8)</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4 (16·7)</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6 (7·9)</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16–25</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23 (44·2)</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11 (45·8)</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34 (44·7)</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26–44</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18 (34·6)</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5 (20·8)</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23 (30·3)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45–65</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5 (9·6)</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5 (6·6)</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&gt;65</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(1·9)</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(1·3)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Não reportado</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 (5·8)</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 (8·3)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5 (6·6)</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Sexo</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Fêmea</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29 (55·8)</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14 (58·3)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43 (56·6)</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Macho</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23 (44·2)</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9 (37·5)</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32 (42·1)</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Não reportado</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(4·2)</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(1·3)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Tempo até o início da infecção meningocócica após a primeira</a:t>
                      </a:r>
                      <a:endParaRPr/>
                    </a:p>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dose de eculizumabe (dias),</a:t>
                      </a:r>
                      <a:endParaRPr/>
                    </a:p>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mediana (intervalo)</a:t>
                      </a:r>
                      <a:endParaRPr b="0" i="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272 (4-2247) </a:t>
                      </a:r>
                      <a:r>
                        <a:rPr baseline="30000" lang="pt-BR" sz="1000" u="sng" strike="noStrike">
                          <a:solidFill>
                            <a:schemeClr val="dk1"/>
                          </a:solidFill>
                          <a:latin typeface="Calibri"/>
                          <a:ea typeface="Calibri"/>
                          <a:cs typeface="Calibri"/>
                          <a:sym typeface="Calibri"/>
                        </a:rPr>
                        <a:t>a</a:t>
                      </a:r>
                      <a:endParaRPr b="0" baseline="30000" i="0" sz="1000" u="sng"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502 (43-1481) </a:t>
                      </a:r>
                      <a:r>
                        <a:rPr baseline="30000" lang="pt-BR" sz="1000" u="sng" strike="noStrike">
                          <a:solidFill>
                            <a:schemeClr val="dk1"/>
                          </a:solidFill>
                          <a:latin typeface="Calibri"/>
                          <a:ea typeface="Calibri"/>
                          <a:cs typeface="Calibri"/>
                          <a:sym typeface="Calibri"/>
                        </a:rPr>
                        <a:t>b</a:t>
                      </a:r>
                      <a:endParaRPr b="0" baseline="30000" i="0" sz="1000" u="sng"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aphicFrame>
        <p:nvGraphicFramePr>
          <p:cNvPr id="13436" name="Google Shape;13436;p226"/>
          <p:cNvGraphicFramePr/>
          <p:nvPr/>
        </p:nvGraphicFramePr>
        <p:xfrm>
          <a:off x="6638926" y="1777100"/>
          <a:ext cx="3000000" cy="3000000"/>
        </p:xfrm>
        <a:graphic>
          <a:graphicData uri="http://schemas.openxmlformats.org/drawingml/2006/table">
            <a:tbl>
              <a:tblPr>
                <a:noFill/>
                <a:tableStyleId>{A0BF0AAD-81E2-4729-A6F2-3AC11B6F7D1A}</a:tableStyleId>
              </a:tblPr>
              <a:tblGrid>
                <a:gridCol w="2110925"/>
                <a:gridCol w="901925"/>
                <a:gridCol w="901925"/>
                <a:gridCol w="762000"/>
              </a:tblGrid>
              <a:tr h="474625">
                <a:tc>
                  <a:txBody>
                    <a:bodyPr/>
                    <a:lstStyle/>
                    <a:p>
                      <a:pPr indent="0" lvl="0" marL="0" marR="0" rtl="0" algn="l">
                        <a:spcBef>
                          <a:spcPts val="0"/>
                        </a:spcBef>
                        <a:spcAft>
                          <a:spcPts val="0"/>
                        </a:spcAft>
                        <a:buNone/>
                      </a:pPr>
                      <a:r>
                        <a:rPr b="1" lang="pt-BR" sz="1200" u="none" strike="noStrike">
                          <a:solidFill>
                            <a:schemeClr val="lt1"/>
                          </a:solidFill>
                          <a:latin typeface="Lustria"/>
                          <a:ea typeface="Lustria"/>
                          <a:cs typeface="Lustria"/>
                          <a:sym typeface="Lustria"/>
                        </a:rPr>
                        <a:t>Status de vacinação, n (%)</a:t>
                      </a:r>
                      <a:endParaRPr b="1" i="0" sz="1200" u="none" strike="noStrike">
                        <a:solidFill>
                          <a:schemeClr val="lt1"/>
                        </a:solidFill>
                        <a:latin typeface="Lustria"/>
                        <a:ea typeface="Lustria"/>
                        <a:cs typeface="Lustria"/>
                        <a:sym typeface="Lustria"/>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900"/>
                        <a:buFont typeface="Lustria"/>
                        <a:buNone/>
                      </a:pPr>
                      <a:r>
                        <a:rPr b="1" lang="pt-BR" sz="900" u="none" strike="noStrike">
                          <a:solidFill>
                            <a:schemeClr val="lt1"/>
                          </a:solidFill>
                          <a:latin typeface="Lustria"/>
                          <a:ea typeface="Lustria"/>
                          <a:cs typeface="Lustria"/>
                          <a:sym typeface="Lustria"/>
                        </a:rPr>
                        <a:t>HPN ( n  =  52)</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900"/>
                        <a:buFont typeface="Lustria"/>
                        <a:buNone/>
                      </a:pPr>
                      <a:r>
                        <a:rPr b="1" lang="pt-BR" sz="900" u="none" strike="noStrike">
                          <a:solidFill>
                            <a:schemeClr val="lt1"/>
                          </a:solidFill>
                          <a:latin typeface="Lustria"/>
                          <a:ea typeface="Lustria"/>
                          <a:cs typeface="Lustria"/>
                          <a:sym typeface="Lustria"/>
                        </a:rPr>
                        <a:t>aHUS ( n  =  24)</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900"/>
                        <a:buFont typeface="Lustria"/>
                        <a:buNone/>
                      </a:pPr>
                      <a:r>
                        <a:rPr b="1" lang="pt-BR" sz="900" u="none" strike="noStrike">
                          <a:solidFill>
                            <a:schemeClr val="lt1"/>
                          </a:solidFill>
                          <a:latin typeface="Lustria"/>
                          <a:ea typeface="Lustria"/>
                          <a:cs typeface="Lustria"/>
                          <a:sym typeface="Lustria"/>
                        </a:rPr>
                        <a:t>Total ( n  =  76)</a:t>
                      </a:r>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1" lang="pt-BR" sz="1000" u="none" strike="noStrike">
                          <a:solidFill>
                            <a:schemeClr val="dk2"/>
                          </a:solidFill>
                          <a:latin typeface="Calibri"/>
                          <a:ea typeface="Calibri"/>
                          <a:cs typeface="Calibri"/>
                          <a:sym typeface="Calibri"/>
                        </a:rPr>
                        <a:t>Todas as vacinas confirmadas </a:t>
                      </a:r>
                      <a:r>
                        <a:rPr b="1" baseline="30000" lang="pt-BR" sz="1000" u="sng" strike="noStrike">
                          <a:solidFill>
                            <a:schemeClr val="dk2"/>
                          </a:solidFill>
                          <a:latin typeface="Calibri"/>
                          <a:ea typeface="Calibri"/>
                          <a:cs typeface="Calibri"/>
                          <a:sym typeface="Calibri"/>
                        </a:rPr>
                        <a:t>a</a:t>
                      </a:r>
                      <a:endParaRPr b="1" baseline="30000" i="0" sz="1000" u="sng" strike="noStrike">
                        <a:solidFill>
                          <a:schemeClr val="dk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2"/>
                          </a:solidFill>
                          <a:latin typeface="Calibri"/>
                          <a:ea typeface="Calibri"/>
                          <a:cs typeface="Calibri"/>
                          <a:sym typeface="Calibri"/>
                        </a:rPr>
                        <a:t>51 (98·1)</a:t>
                      </a:r>
                      <a:endParaRPr b="0" i="0" sz="1000" u="none" strike="noStrike">
                        <a:solidFill>
                          <a:schemeClr val="dk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2"/>
                          </a:solidFill>
                          <a:latin typeface="Calibri"/>
                          <a:ea typeface="Calibri"/>
                          <a:cs typeface="Calibri"/>
                          <a:sym typeface="Calibri"/>
                        </a:rPr>
                        <a:t>21 (87·5)</a:t>
                      </a:r>
                      <a:endParaRPr b="0" i="0" sz="1000" u="none" strike="noStrike">
                        <a:solidFill>
                          <a:schemeClr val="dk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2"/>
                          </a:solidFill>
                          <a:latin typeface="Calibri"/>
                          <a:ea typeface="Calibri"/>
                          <a:cs typeface="Calibri"/>
                          <a:sym typeface="Calibri"/>
                        </a:rPr>
                        <a:t>72 (94·7)</a:t>
                      </a:r>
                      <a:endParaRPr b="0" i="0" sz="1000" u="none" strike="noStrike">
                        <a:solidFill>
                          <a:schemeClr val="dk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Não reportado</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(1·9)</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 (12·5)</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4 (5·2)</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Sorogrupo identificado, n (%)</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30 (57·7)</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15 (62·5)</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45 (59·2)</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B</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13 (43·3)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6 (40·0)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19 (42·2)</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S</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6 (20·0)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 (20·0)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9 (20·0)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C</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7 (23·3)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(6·7)</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8 (17·8)</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C</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4 (26·7)</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4 (8·9)</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E</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(6·7)</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(2·2)</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X</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(3·3)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(2·2)</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Z</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(3·3)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(2·2)</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Apatogênico não encapsulado</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(3·3)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(2·2)</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Negativo nos sorotipos A, B, C, W135, Y</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(3·3)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(2·2)</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Sorotipo desconhecido, n (%)</a:t>
                      </a:r>
                      <a:endParaRPr b="0" i="0" sz="1000" u="none" strike="noStrike">
                        <a:solidFill>
                          <a:schemeClr val="dk1"/>
                        </a:solidFill>
                        <a:latin typeface="Calibri"/>
                        <a:ea typeface="Calibri"/>
                        <a:cs typeface="Calibri"/>
                        <a:sym typeface="Calibri"/>
                      </a:endParaRPr>
                    </a:p>
                  </a:txBody>
                  <a:tcPr marT="45725" marB="45725" marR="91450" marL="34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22 (42·3)</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9 (37·5)</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31 (40·8)</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sp>
        <p:nvSpPr>
          <p:cNvPr id="13437" name="Google Shape;13437;p226"/>
          <p:cNvSpPr/>
          <p:nvPr/>
        </p:nvSpPr>
        <p:spPr>
          <a:xfrm>
            <a:off x="5744441" y="3429000"/>
            <a:ext cx="703119" cy="70312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438" name="Google Shape;13438;p226"/>
          <p:cNvSpPr/>
          <p:nvPr/>
        </p:nvSpPr>
        <p:spPr>
          <a:xfrm rot="5400000">
            <a:off x="6014237" y="3695701"/>
            <a:ext cx="415925" cy="169720"/>
          </a:xfrm>
          <a:prstGeom prst="triangle">
            <a:avLst>
              <a:gd fmla="val 50000" name="adj"/>
            </a:avLst>
          </a:prstGeom>
          <a:solidFill>
            <a:schemeClr val="lt1"/>
          </a:solid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13439" name="Google Shape;13439;p226"/>
          <p:cNvSpPr/>
          <p:nvPr/>
        </p:nvSpPr>
        <p:spPr>
          <a:xfrm rot="5400000">
            <a:off x="5936819" y="3695702"/>
            <a:ext cx="415925" cy="169720"/>
          </a:xfrm>
          <a:prstGeom prst="triangle">
            <a:avLst>
              <a:gd fmla="val 50000" name="adj"/>
            </a:avLst>
          </a:prstGeom>
          <a:solidFill>
            <a:schemeClr val="lt1"/>
          </a:solid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13440" name="Google Shape;13440;p226"/>
          <p:cNvSpPr/>
          <p:nvPr/>
        </p:nvSpPr>
        <p:spPr>
          <a:xfrm rot="5400000">
            <a:off x="5841279" y="3695703"/>
            <a:ext cx="415925" cy="169720"/>
          </a:xfrm>
          <a:prstGeom prst="triangle">
            <a:avLst>
              <a:gd fmla="val 50000" name="adj"/>
            </a:avLst>
          </a:prstGeom>
          <a:solidFill>
            <a:schemeClr val="lt1"/>
          </a:solid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429"/>
                                        </p:tgtEl>
                                        <p:attrNameLst>
                                          <p:attrName>style.visibility</p:attrName>
                                        </p:attrNameLst>
                                      </p:cBhvr>
                                      <p:to>
                                        <p:strVal val="visible"/>
                                      </p:to>
                                    </p:set>
                                    <p:animEffect filter="fade" transition="in">
                                      <p:cBhvr>
                                        <p:cTn dur="500"/>
                                        <p:tgtEl>
                                          <p:spTgt spid="13429"/>
                                        </p:tgtEl>
                                      </p:cBhvr>
                                    </p:animEffect>
                                  </p:childTnLst>
                                </p:cTn>
                              </p:par>
                              <p:par>
                                <p:cTn fill="hold" nodeType="withEffect" presetClass="entr" presetID="2" presetSubtype="8">
                                  <p:stCondLst>
                                    <p:cond delay="0"/>
                                  </p:stCondLst>
                                  <p:childTnLst>
                                    <p:set>
                                      <p:cBhvr>
                                        <p:cTn dur="1" fill="hold">
                                          <p:stCondLst>
                                            <p:cond delay="0"/>
                                          </p:stCondLst>
                                        </p:cTn>
                                        <p:tgtEl>
                                          <p:spTgt spid="13433"/>
                                        </p:tgtEl>
                                        <p:attrNameLst>
                                          <p:attrName>style.visibility</p:attrName>
                                        </p:attrNameLst>
                                      </p:cBhvr>
                                      <p:to>
                                        <p:strVal val="visible"/>
                                      </p:to>
                                    </p:set>
                                    <p:anim calcmode="lin" valueType="num">
                                      <p:cBhvr additive="base">
                                        <p:cTn dur="500"/>
                                        <p:tgtEl>
                                          <p:spTgt spid="13433"/>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3435"/>
                                        </p:tgtEl>
                                        <p:attrNameLst>
                                          <p:attrName>style.visibility</p:attrName>
                                        </p:attrNameLst>
                                      </p:cBhvr>
                                      <p:to>
                                        <p:strVal val="visible"/>
                                      </p:to>
                                    </p:set>
                                    <p:animEffect filter="fade" transition="in">
                                      <p:cBhvr>
                                        <p:cTn dur="500"/>
                                        <p:tgtEl>
                                          <p:spTgt spid="13435"/>
                                        </p:tgtEl>
                                      </p:cBhvr>
                                    </p:animEffect>
                                  </p:childTnLst>
                                </p:cTn>
                              </p:par>
                            </p:childTnLst>
                          </p:cTn>
                        </p:par>
                        <p:par>
                          <p:cTn fill="hold">
                            <p:stCondLst>
                              <p:cond delay="500"/>
                            </p:stCondLst>
                            <p:childTnLst>
                              <p:par>
                                <p:cTn fill="hold" nodeType="afterEffect" presetClass="entr" presetID="2" presetSubtype="2">
                                  <p:stCondLst>
                                    <p:cond delay="500"/>
                                  </p:stCondLst>
                                  <p:childTnLst>
                                    <p:set>
                                      <p:cBhvr>
                                        <p:cTn dur="1" fill="hold">
                                          <p:stCondLst>
                                            <p:cond delay="0"/>
                                          </p:stCondLst>
                                        </p:cTn>
                                        <p:tgtEl>
                                          <p:spTgt spid="13434"/>
                                        </p:tgtEl>
                                        <p:attrNameLst>
                                          <p:attrName>style.visibility</p:attrName>
                                        </p:attrNameLst>
                                      </p:cBhvr>
                                      <p:to>
                                        <p:strVal val="visible"/>
                                      </p:to>
                                    </p:set>
                                    <p:anim calcmode="lin" valueType="num">
                                      <p:cBhvr additive="base">
                                        <p:cTn dur="500"/>
                                        <p:tgtEl>
                                          <p:spTgt spid="1343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436"/>
                                        </p:tgtEl>
                                        <p:attrNameLst>
                                          <p:attrName>style.visibility</p:attrName>
                                        </p:attrNameLst>
                                      </p:cBhvr>
                                      <p:to>
                                        <p:strVal val="visible"/>
                                      </p:to>
                                    </p:set>
                                    <p:animEffect filter="fade" transition="in">
                                      <p:cBhvr>
                                        <p:cTn dur="500"/>
                                        <p:tgtEl>
                                          <p:spTgt spid="13436"/>
                                        </p:tgtEl>
                                      </p:cBhvr>
                                    </p:animEffect>
                                  </p:childTnLst>
                                </p:cTn>
                              </p:par>
                              <p:par>
                                <p:cTn fill="hold" nodeType="withEffect" presetClass="entr" presetID="23" presetSubtype="16">
                                  <p:stCondLst>
                                    <p:cond delay="500"/>
                                  </p:stCondLst>
                                  <p:childTnLst>
                                    <p:set>
                                      <p:cBhvr>
                                        <p:cTn dur="1" fill="hold">
                                          <p:stCondLst>
                                            <p:cond delay="0"/>
                                          </p:stCondLst>
                                        </p:cTn>
                                        <p:tgtEl>
                                          <p:spTgt spid="13437"/>
                                        </p:tgtEl>
                                        <p:attrNameLst>
                                          <p:attrName>style.visibility</p:attrName>
                                        </p:attrNameLst>
                                      </p:cBhvr>
                                      <p:to>
                                        <p:strVal val="visible"/>
                                      </p:to>
                                    </p:set>
                                    <p:anim calcmode="lin" valueType="num">
                                      <p:cBhvr additive="base">
                                        <p:cTn dur="500"/>
                                        <p:tgtEl>
                                          <p:spTgt spid="13437"/>
                                        </p:tgtEl>
                                        <p:attrNameLst>
                                          <p:attrName>ppt_w</p:attrName>
                                        </p:attrNameLst>
                                      </p:cBhvr>
                                      <p:tavLst>
                                        <p:tav fmla="" tm="0">
                                          <p:val>
                                            <p:strVal val="0"/>
                                          </p:val>
                                        </p:tav>
                                        <p:tav fmla="" tm="100000">
                                          <p:val>
                                            <p:strVal val="#ppt_w"/>
                                          </p:val>
                                        </p:tav>
                                      </p:tavLst>
                                    </p:anim>
                                    <p:anim calcmode="lin" valueType="num">
                                      <p:cBhvr additive="base">
                                        <p:cTn dur="500"/>
                                        <p:tgtEl>
                                          <p:spTgt spid="1343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438"/>
                                        </p:tgtEl>
                                        <p:attrNameLst>
                                          <p:attrName>style.visibility</p:attrName>
                                        </p:attrNameLst>
                                      </p:cBhvr>
                                      <p:to>
                                        <p:strVal val="visible"/>
                                      </p:to>
                                    </p:set>
                                    <p:anim calcmode="lin" valueType="num">
                                      <p:cBhvr additive="base">
                                        <p:cTn dur="500"/>
                                        <p:tgtEl>
                                          <p:spTgt spid="13438"/>
                                        </p:tgtEl>
                                        <p:attrNameLst>
                                          <p:attrName>ppt_w</p:attrName>
                                        </p:attrNameLst>
                                      </p:cBhvr>
                                      <p:tavLst>
                                        <p:tav fmla="" tm="0">
                                          <p:val>
                                            <p:strVal val="0"/>
                                          </p:val>
                                        </p:tav>
                                        <p:tav fmla="" tm="100000">
                                          <p:val>
                                            <p:strVal val="#ppt_w"/>
                                          </p:val>
                                        </p:tav>
                                      </p:tavLst>
                                    </p:anim>
                                    <p:anim calcmode="lin" valueType="num">
                                      <p:cBhvr additive="base">
                                        <p:cTn dur="500"/>
                                        <p:tgtEl>
                                          <p:spTgt spid="1343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439"/>
                                        </p:tgtEl>
                                        <p:attrNameLst>
                                          <p:attrName>style.visibility</p:attrName>
                                        </p:attrNameLst>
                                      </p:cBhvr>
                                      <p:to>
                                        <p:strVal val="visible"/>
                                      </p:to>
                                    </p:set>
                                    <p:anim calcmode="lin" valueType="num">
                                      <p:cBhvr additive="base">
                                        <p:cTn dur="500"/>
                                        <p:tgtEl>
                                          <p:spTgt spid="13439"/>
                                        </p:tgtEl>
                                        <p:attrNameLst>
                                          <p:attrName>ppt_w</p:attrName>
                                        </p:attrNameLst>
                                      </p:cBhvr>
                                      <p:tavLst>
                                        <p:tav fmla="" tm="0">
                                          <p:val>
                                            <p:strVal val="0"/>
                                          </p:val>
                                        </p:tav>
                                        <p:tav fmla="" tm="100000">
                                          <p:val>
                                            <p:strVal val="#ppt_w"/>
                                          </p:val>
                                        </p:tav>
                                      </p:tavLst>
                                    </p:anim>
                                    <p:anim calcmode="lin" valueType="num">
                                      <p:cBhvr additive="base">
                                        <p:cTn dur="500"/>
                                        <p:tgtEl>
                                          <p:spTgt spid="1343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440"/>
                                        </p:tgtEl>
                                        <p:attrNameLst>
                                          <p:attrName>style.visibility</p:attrName>
                                        </p:attrNameLst>
                                      </p:cBhvr>
                                      <p:to>
                                        <p:strVal val="visible"/>
                                      </p:to>
                                    </p:set>
                                    <p:anim calcmode="lin" valueType="num">
                                      <p:cBhvr additive="base">
                                        <p:cTn dur="500"/>
                                        <p:tgtEl>
                                          <p:spTgt spid="13440"/>
                                        </p:tgtEl>
                                        <p:attrNameLst>
                                          <p:attrName>ppt_w</p:attrName>
                                        </p:attrNameLst>
                                      </p:cBhvr>
                                      <p:tavLst>
                                        <p:tav fmla="" tm="0">
                                          <p:val>
                                            <p:strVal val="0"/>
                                          </p:val>
                                        </p:tav>
                                        <p:tav fmla="" tm="100000">
                                          <p:val>
                                            <p:strVal val="#ppt_w"/>
                                          </p:val>
                                        </p:tav>
                                      </p:tavLst>
                                    </p:anim>
                                    <p:anim calcmode="lin" valueType="num">
                                      <p:cBhvr additive="base">
                                        <p:cTn dur="500"/>
                                        <p:tgtEl>
                                          <p:spTgt spid="13440"/>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45" name="Shape 13445"/>
        <p:cNvGrpSpPr/>
        <p:nvPr/>
      </p:nvGrpSpPr>
      <p:grpSpPr>
        <a:xfrm>
          <a:off x="0" y="0"/>
          <a:ext cx="0" cy="0"/>
          <a:chOff x="0" y="0"/>
          <a:chExt cx="0" cy="0"/>
        </a:xfrm>
      </p:grpSpPr>
      <p:sp>
        <p:nvSpPr>
          <p:cNvPr id="13446" name="Google Shape;13446;p227"/>
          <p:cNvSpPr/>
          <p:nvPr/>
        </p:nvSpPr>
        <p:spPr>
          <a:xfrm flipH="1">
            <a:off x="590863" y="1547307"/>
            <a:ext cx="10938113" cy="451862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447" name="Google Shape;13447;p227"/>
          <p:cNvSpPr txBox="1"/>
          <p:nvPr/>
        </p:nvSpPr>
        <p:spPr>
          <a:xfrm>
            <a:off x="296269" y="385036"/>
            <a:ext cx="239507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Resultados</a:t>
            </a:r>
            <a:endParaRPr b="1" baseline="30000" sz="3600">
              <a:solidFill>
                <a:schemeClr val="accent1"/>
              </a:solidFill>
              <a:latin typeface="Lustria"/>
              <a:ea typeface="Lustria"/>
              <a:cs typeface="Lustria"/>
              <a:sym typeface="Lustria"/>
            </a:endParaRPr>
          </a:p>
        </p:txBody>
      </p:sp>
      <p:sp>
        <p:nvSpPr>
          <p:cNvPr id="13448" name="Google Shape;13448;p227"/>
          <p:cNvSpPr txBox="1"/>
          <p:nvPr/>
        </p:nvSpPr>
        <p:spPr>
          <a:xfrm>
            <a:off x="296269" y="792070"/>
            <a:ext cx="9348521"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Identificação dos sorotipos entre as infecções meningocócicas¹ </a:t>
            </a:r>
            <a:endParaRPr/>
          </a:p>
        </p:txBody>
      </p:sp>
      <p:sp>
        <p:nvSpPr>
          <p:cNvPr id="13449" name="Google Shape;13449;p22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Tabela adaptada de Socié G, et al. Br J Haematol. 2019. Apr;185 (2):297-310</a:t>
            </a:r>
            <a:endParaRPr/>
          </a:p>
          <a:p>
            <a:pPr indent="0" lvl="0" marL="0" rtl="0" algn="l">
              <a:lnSpc>
                <a:spcPct val="90000"/>
              </a:lnSpc>
              <a:spcBef>
                <a:spcPts val="300"/>
              </a:spcBef>
              <a:spcAft>
                <a:spcPts val="0"/>
              </a:spcAft>
              <a:buClr>
                <a:schemeClr val="dk1"/>
              </a:buClr>
              <a:buSzPts val="800"/>
              <a:buNone/>
            </a:pPr>
            <a:r>
              <a:rPr lang="pt-BR"/>
              <a:t>1- Socié G, et al. Br J Haematol. 2019 Apr;185(2):297-310</a:t>
            </a:r>
            <a:endParaRPr/>
          </a:p>
        </p:txBody>
      </p:sp>
      <p:sp>
        <p:nvSpPr>
          <p:cNvPr id="13450" name="Google Shape;13450;p227"/>
          <p:cNvSpPr/>
          <p:nvPr/>
        </p:nvSpPr>
        <p:spPr>
          <a:xfrm>
            <a:off x="-109737" y="1783507"/>
            <a:ext cx="5980314" cy="45551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451" name="Google Shape;13451;p227"/>
          <p:cNvSpPr/>
          <p:nvPr/>
        </p:nvSpPr>
        <p:spPr>
          <a:xfrm>
            <a:off x="6562724" y="1787308"/>
            <a:ext cx="6137275" cy="451709"/>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graphicFrame>
        <p:nvGraphicFramePr>
          <p:cNvPr id="13452" name="Google Shape;13452;p227"/>
          <p:cNvGraphicFramePr/>
          <p:nvPr/>
        </p:nvGraphicFramePr>
        <p:xfrm>
          <a:off x="744280" y="1780287"/>
          <a:ext cx="3000000" cy="3000000"/>
        </p:xfrm>
        <a:graphic>
          <a:graphicData uri="http://schemas.openxmlformats.org/drawingml/2006/table">
            <a:tbl>
              <a:tblPr>
                <a:noFill/>
                <a:tableStyleId>{A0BF0AAD-81E2-4729-A6F2-3AC11B6F7D1A}</a:tableStyleId>
              </a:tblPr>
              <a:tblGrid>
                <a:gridCol w="2212175"/>
                <a:gridCol w="935125"/>
                <a:gridCol w="995325"/>
                <a:gridCol w="878900"/>
              </a:tblGrid>
              <a:tr h="471425">
                <a:tc>
                  <a:txBody>
                    <a:bodyPr/>
                    <a:lstStyle/>
                    <a:p>
                      <a:pPr indent="0" lvl="0" marL="0" marR="0" rtl="0" algn="l">
                        <a:spcBef>
                          <a:spcPts val="0"/>
                        </a:spcBef>
                        <a:spcAft>
                          <a:spcPts val="0"/>
                        </a:spcAft>
                        <a:buNone/>
                      </a:pPr>
                      <a:r>
                        <a:rPr b="1" lang="pt-BR" sz="1100" u="none" strike="noStrike">
                          <a:solidFill>
                            <a:schemeClr val="lt1"/>
                          </a:solidFill>
                          <a:latin typeface="Lustria"/>
                          <a:ea typeface="Lustria"/>
                          <a:cs typeface="Lustria"/>
                          <a:sym typeface="Lustria"/>
                        </a:rPr>
                        <a:t>Característica do paciente</a:t>
                      </a:r>
                      <a:endParaRPr b="1" i="0" sz="1100" u="none" strike="noStrike">
                        <a:solidFill>
                          <a:schemeClr val="lt1"/>
                        </a:solidFill>
                        <a:latin typeface="Lustria"/>
                        <a:ea typeface="Lustria"/>
                        <a:cs typeface="Lustria"/>
                        <a:sym typeface="Lustria"/>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HPN</a:t>
                      </a:r>
                      <a:endParaRPr/>
                    </a:p>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(n=61), n ​​(%)</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aSHU (n=24), n (%)</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Total </a:t>
                      </a:r>
                      <a:r>
                        <a:rPr b="1" baseline="30000" lang="pt-BR" sz="900" u="sng" strike="noStrike">
                          <a:solidFill>
                            <a:schemeClr val="lt1"/>
                          </a:solidFill>
                          <a:latin typeface="Lustria"/>
                          <a:ea typeface="Lustria"/>
                          <a:cs typeface="Lustria"/>
                          <a:sym typeface="Lustria"/>
                          <a:hlinkClick r:id="rId3">
                            <a:extLst>
                              <a:ext uri="{A12FA001-AC4F-418D-AE19-62706E023703}">
                                <ahyp:hlinkClr val="tx"/>
                              </a:ext>
                            </a:extLst>
                          </a:hlinkClick>
                        </a:rPr>
                        <a:t>a</a:t>
                      </a:r>
                      <a:endParaRPr b="1" baseline="30000" sz="900" u="none" strike="noStrike">
                        <a:solidFill>
                          <a:schemeClr val="lt1"/>
                        </a:solidFill>
                        <a:latin typeface="Lustria"/>
                        <a:ea typeface="Lustria"/>
                        <a:cs typeface="Lustria"/>
                        <a:sym typeface="Lustria"/>
                      </a:endParaRPr>
                    </a:p>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(n=85), n (%)</a:t>
                      </a:r>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13453" name="Google Shape;13453;p227"/>
          <p:cNvGraphicFramePr/>
          <p:nvPr/>
        </p:nvGraphicFramePr>
        <p:xfrm>
          <a:off x="6638926" y="1777100"/>
          <a:ext cx="3000000" cy="3000000"/>
        </p:xfrm>
        <a:graphic>
          <a:graphicData uri="http://schemas.openxmlformats.org/drawingml/2006/table">
            <a:tbl>
              <a:tblPr>
                <a:noFill/>
                <a:tableStyleId>{A0BF0AAD-81E2-4729-A6F2-3AC11B6F7D1A}</a:tableStyleId>
              </a:tblPr>
              <a:tblGrid>
                <a:gridCol w="2022475"/>
                <a:gridCol w="927100"/>
                <a:gridCol w="977900"/>
                <a:gridCol w="917775"/>
              </a:tblGrid>
              <a:tr h="474625">
                <a:tc>
                  <a:txBody>
                    <a:bodyPr/>
                    <a:lstStyle/>
                    <a:p>
                      <a:pPr indent="0" lvl="0" marL="0" marR="0" rtl="0" algn="l">
                        <a:lnSpc>
                          <a:spcPct val="100000"/>
                        </a:lnSpc>
                        <a:spcBef>
                          <a:spcPts val="0"/>
                        </a:spcBef>
                        <a:spcAft>
                          <a:spcPts val="0"/>
                        </a:spcAft>
                        <a:buClr>
                          <a:schemeClr val="lt1"/>
                        </a:buClr>
                        <a:buSzPts val="1200"/>
                        <a:buFont typeface="Lustria"/>
                        <a:buNone/>
                      </a:pPr>
                      <a:r>
                        <a:rPr b="1" lang="pt-BR" sz="1200" u="none" strike="noStrike">
                          <a:solidFill>
                            <a:schemeClr val="lt1"/>
                          </a:solidFill>
                          <a:latin typeface="Lustria"/>
                          <a:ea typeface="Lustria"/>
                          <a:cs typeface="Lustria"/>
                          <a:sym typeface="Lustria"/>
                        </a:rPr>
                        <a:t>Status de vacinação, n (%)</a:t>
                      </a:r>
                      <a:endParaRPr b="1" i="0" sz="1200" u="none" strike="noStrike">
                        <a:solidFill>
                          <a:schemeClr val="lt1"/>
                        </a:solidFill>
                        <a:latin typeface="Lustria"/>
                        <a:ea typeface="Lustria"/>
                        <a:cs typeface="Lustria"/>
                        <a:sym typeface="Lustria"/>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900"/>
                        <a:buFont typeface="Lustria"/>
                        <a:buNone/>
                      </a:pPr>
                      <a:r>
                        <a:rPr b="1" lang="pt-BR" sz="900" u="none" strike="noStrike">
                          <a:solidFill>
                            <a:schemeClr val="lt1"/>
                          </a:solidFill>
                          <a:latin typeface="Lustria"/>
                          <a:ea typeface="Lustria"/>
                          <a:cs typeface="Lustria"/>
                          <a:sym typeface="Lustria"/>
                        </a:rPr>
                        <a:t>HPN ( n  =  52)</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900"/>
                        <a:buFont typeface="Lustria"/>
                        <a:buNone/>
                      </a:pPr>
                      <a:r>
                        <a:rPr b="1" lang="pt-BR" sz="900" u="none" strike="noStrike">
                          <a:solidFill>
                            <a:schemeClr val="lt1"/>
                          </a:solidFill>
                          <a:latin typeface="Lustria"/>
                          <a:ea typeface="Lustria"/>
                          <a:cs typeface="Lustria"/>
                          <a:sym typeface="Lustria"/>
                        </a:rPr>
                        <a:t>aHUS ( n  =  24)</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900"/>
                        <a:buFont typeface="Lustria"/>
                        <a:buNone/>
                      </a:pPr>
                      <a:r>
                        <a:rPr b="1" lang="pt-BR" sz="900" u="none" strike="noStrike">
                          <a:solidFill>
                            <a:schemeClr val="lt1"/>
                          </a:solidFill>
                          <a:latin typeface="Lustria"/>
                          <a:ea typeface="Lustria"/>
                          <a:cs typeface="Lustria"/>
                          <a:sym typeface="Lustria"/>
                        </a:rPr>
                        <a:t>Total ( n  =  76)</a:t>
                      </a:r>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13454" name="Google Shape;13454;p227"/>
          <p:cNvSpPr/>
          <p:nvPr/>
        </p:nvSpPr>
        <p:spPr>
          <a:xfrm>
            <a:off x="5820641" y="3614655"/>
            <a:ext cx="703119" cy="70312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455" name="Google Shape;13455;p227"/>
          <p:cNvSpPr/>
          <p:nvPr/>
        </p:nvSpPr>
        <p:spPr>
          <a:xfrm rot="5400000">
            <a:off x="6090437" y="3881356"/>
            <a:ext cx="415925" cy="169720"/>
          </a:xfrm>
          <a:prstGeom prst="triangle">
            <a:avLst>
              <a:gd fmla="val 50000" name="adj"/>
            </a:avLst>
          </a:prstGeom>
          <a:solidFill>
            <a:schemeClr val="lt1"/>
          </a:solid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13456" name="Google Shape;13456;p227"/>
          <p:cNvSpPr/>
          <p:nvPr/>
        </p:nvSpPr>
        <p:spPr>
          <a:xfrm rot="5400000">
            <a:off x="6013019" y="3881357"/>
            <a:ext cx="415925" cy="169720"/>
          </a:xfrm>
          <a:prstGeom prst="triangle">
            <a:avLst>
              <a:gd fmla="val 50000" name="adj"/>
            </a:avLst>
          </a:prstGeom>
          <a:solidFill>
            <a:schemeClr val="lt1"/>
          </a:solid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13457" name="Google Shape;13457;p227"/>
          <p:cNvSpPr/>
          <p:nvPr/>
        </p:nvSpPr>
        <p:spPr>
          <a:xfrm rot="5400000">
            <a:off x="5917479" y="3881358"/>
            <a:ext cx="415925" cy="169720"/>
          </a:xfrm>
          <a:prstGeom prst="triangle">
            <a:avLst>
              <a:gd fmla="val 50000" name="adj"/>
            </a:avLst>
          </a:prstGeom>
          <a:solidFill>
            <a:schemeClr val="lt1"/>
          </a:solid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graphicFrame>
        <p:nvGraphicFramePr>
          <p:cNvPr id="13458" name="Google Shape;13458;p227"/>
          <p:cNvGraphicFramePr/>
          <p:nvPr/>
        </p:nvGraphicFramePr>
        <p:xfrm>
          <a:off x="753007" y="2259700"/>
          <a:ext cx="3000000" cy="3000000"/>
        </p:xfrm>
        <a:graphic>
          <a:graphicData uri="http://schemas.openxmlformats.org/drawingml/2006/table">
            <a:tbl>
              <a:tblPr>
                <a:noFill/>
                <a:tableStyleId>{A0BF0AAD-81E2-4729-A6F2-3AC11B6F7D1A}</a:tableStyleId>
              </a:tblPr>
              <a:tblGrid>
                <a:gridCol w="2199125"/>
                <a:gridCol w="997775"/>
                <a:gridCol w="1023700"/>
                <a:gridCol w="800925"/>
              </a:tblGrid>
              <a:tr h="271650">
                <a:tc>
                  <a:txBody>
                    <a:bodyPr/>
                    <a:lstStyle/>
                    <a:p>
                      <a:pPr indent="0" lvl="0" marL="0" marR="0" rtl="0" algn="l">
                        <a:spcBef>
                          <a:spcPts val="0"/>
                        </a:spcBef>
                        <a:spcAft>
                          <a:spcPts val="0"/>
                        </a:spcAft>
                        <a:buNone/>
                      </a:pPr>
                      <a:r>
                        <a:rPr b="1" lang="pt-BR" sz="1000" u="none" strike="noStrike">
                          <a:solidFill>
                            <a:schemeClr val="lt2"/>
                          </a:solidFill>
                          <a:latin typeface="Calibri"/>
                          <a:ea typeface="Calibri"/>
                          <a:cs typeface="Calibri"/>
                          <a:sym typeface="Calibri"/>
                        </a:rPr>
                        <a:t>MedDRA termo preferencial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Sepse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30 (49·2)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7 (29·2)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37 (43·5)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Infecção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13 (21·3)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8 (33·4)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21 (24·7)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Meningite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13 (21·3)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5 (20·8)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18 (21·2)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Bacteremia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4 (6·6)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4 (16·7)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8 (9·4)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Encefalite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(1·6)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Sepse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30 (49·2)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7 (29·2)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37 (43·5)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Infecção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13 (21·3)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8 (33·4)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21 (24·7)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Meningite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13 (21·3)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5 (20·8)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18 (21·2)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Bacteremia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4 (6·6)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4 (16·7)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8 (9·4)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Encefalite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(1·6)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 (1·2)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Sepse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30 (49·2)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7 (29·2)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37 (43·5)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Infecção meningocócica</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13 (21·3)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8 (33·4)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000" u="none" strike="noStrike">
                          <a:solidFill>
                            <a:schemeClr val="dk1"/>
                          </a:solidFill>
                          <a:latin typeface="Calibri"/>
                          <a:ea typeface="Calibri"/>
                          <a:cs typeface="Calibri"/>
                          <a:sym typeface="Calibri"/>
                        </a:rPr>
                        <a:t>21 (24·7)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aphicFrame>
        <p:nvGraphicFramePr>
          <p:cNvPr id="13459" name="Google Shape;13459;p227"/>
          <p:cNvGraphicFramePr/>
          <p:nvPr/>
        </p:nvGraphicFramePr>
        <p:xfrm>
          <a:off x="6562724" y="2259700"/>
          <a:ext cx="3000000" cy="3000000"/>
        </p:xfrm>
        <a:graphic>
          <a:graphicData uri="http://schemas.openxmlformats.org/drawingml/2006/table">
            <a:tbl>
              <a:tblPr>
                <a:noFill/>
                <a:tableStyleId>{A0BF0AAD-81E2-4729-A6F2-3AC11B6F7D1A}</a:tableStyleId>
              </a:tblPr>
              <a:tblGrid>
                <a:gridCol w="2272875"/>
                <a:gridCol w="971100"/>
                <a:gridCol w="971100"/>
                <a:gridCol w="706375"/>
              </a:tblGrid>
              <a:tr h="271650">
                <a:tc>
                  <a:txBody>
                    <a:bodyPr/>
                    <a:lstStyle/>
                    <a:p>
                      <a:pPr indent="0" lvl="0" marL="0" marR="0" rtl="0" algn="l">
                        <a:spcBef>
                          <a:spcPts val="0"/>
                        </a:spcBef>
                        <a:spcAft>
                          <a:spcPts val="0"/>
                        </a:spcAft>
                        <a:buNone/>
                      </a:pPr>
                      <a:r>
                        <a:rPr b="1" lang="pt-BR" sz="1000" u="none" strike="noStrike">
                          <a:solidFill>
                            <a:schemeClr val="dk2"/>
                          </a:solidFill>
                          <a:latin typeface="Calibri"/>
                          <a:ea typeface="Calibri"/>
                          <a:cs typeface="Calibri"/>
                          <a:sym typeface="Calibri"/>
                        </a:rPr>
                        <a:t>Desfecho</a:t>
                      </a:r>
                      <a:endParaRPr b="1" baseline="30000" i="0" sz="1000" u="sng" strike="noStrike">
                        <a:solidFill>
                          <a:schemeClr val="dk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51 (98·1)</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21 (87·5)</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72 (94·7)</a:t>
                      </a:r>
                      <a:endParaRPr b="0" i="0" sz="1000" u="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Recuperado</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19 (36·5)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10 (41·7)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29 (38·2)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baseline="30000" lang="pt-BR" sz="1000" u="sng" strike="noStrike">
                          <a:solidFill>
                            <a:schemeClr val="dk1"/>
                          </a:solidFill>
                          <a:latin typeface="Calibri"/>
                          <a:ea typeface="Calibri"/>
                          <a:cs typeface="Calibri"/>
                          <a:sym typeface="Calibri"/>
                          <a:hlinkClick r:id="rId4">
                            <a:extLst>
                              <a:ext uri="{A12FA001-AC4F-418D-AE19-62706E023703}">
                                <ahyp:hlinkClr val="tx"/>
                              </a:ext>
                            </a:extLst>
                          </a:hlinkClick>
                        </a:rPr>
                        <a:t>B</a:t>
                      </a:r>
                      <a:r>
                        <a:rPr lang="pt-BR" sz="1000" u="none" strike="noStrike">
                          <a:solidFill>
                            <a:schemeClr val="dk1"/>
                          </a:solidFill>
                          <a:latin typeface="Calibri"/>
                          <a:ea typeface="Calibri"/>
                          <a:cs typeface="Calibri"/>
                          <a:sym typeface="Calibri"/>
                        </a:rPr>
                        <a:t> fatal</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8 (15·4)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8 (10·5)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71650">
                <a:tc>
                  <a:txBody>
                    <a:bodyPr/>
                    <a:lstStyle/>
                    <a:p>
                      <a:pPr indent="0" lvl="0" marL="0" marR="0" rtl="0" algn="l">
                        <a:spcBef>
                          <a:spcPts val="0"/>
                        </a:spcBef>
                        <a:spcAft>
                          <a:spcPts val="0"/>
                        </a:spcAft>
                        <a:buNone/>
                      </a:pPr>
                      <a:r>
                        <a:rPr baseline="30000" lang="pt-BR" sz="1000" u="sng" strike="noStrike">
                          <a:solidFill>
                            <a:schemeClr val="dk1"/>
                          </a:solidFill>
                          <a:latin typeface="Calibri"/>
                          <a:ea typeface="Calibri"/>
                          <a:cs typeface="Calibri"/>
                          <a:sym typeface="Calibri"/>
                          <a:hlinkClick r:id="rId5">
                            <a:extLst>
                              <a:ext uri="{A12FA001-AC4F-418D-AE19-62706E023703}">
                                <ahyp:hlinkClr val="tx"/>
                              </a:ext>
                            </a:extLst>
                          </a:hlinkClick>
                        </a:rPr>
                        <a:t>c</a:t>
                      </a:r>
                      <a:r>
                        <a:rPr lang="pt-BR" sz="1000" u="none" strike="noStrike">
                          <a:solidFill>
                            <a:schemeClr val="dk1"/>
                          </a:solidFill>
                          <a:latin typeface="Calibri"/>
                          <a:ea typeface="Calibri"/>
                          <a:cs typeface="Calibri"/>
                          <a:sym typeface="Calibri"/>
                        </a:rPr>
                        <a:t> melhorado</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5 (9·6)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 (4·2)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6 (7·9)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Recuperado com sequelas </a:t>
                      </a:r>
                      <a:r>
                        <a:rPr baseline="30000" lang="pt-BR" sz="1000" u="sng" strike="noStrike">
                          <a:solidFill>
                            <a:schemeClr val="dk1"/>
                          </a:solidFill>
                          <a:latin typeface="Calibri"/>
                          <a:ea typeface="Calibri"/>
                          <a:cs typeface="Calibri"/>
                          <a:sym typeface="Calibri"/>
                          <a:hlinkClick r:id="rId6">
                            <a:extLst>
                              <a:ext uri="{A12FA001-AC4F-418D-AE19-62706E023703}">
                                <ahyp:hlinkClr val="tx"/>
                              </a:ext>
                            </a:extLst>
                          </a:hlinkClick>
                        </a:rPr>
                        <a:t>d</a:t>
                      </a:r>
                      <a:endParaRPr baseline="3000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3 (5·8)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 (4·2)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4 (4·7)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Em andamento</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2 (3·8)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 (4·2)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3 (3·9)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Desconhecido</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15 (28·8)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11 (45·8)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26 (34·2)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Recuperado</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19 (36·5)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10 (41·7)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29 (38·2)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baseline="30000" lang="pt-BR" sz="1000" u="sng" strike="noStrike">
                          <a:solidFill>
                            <a:schemeClr val="dk1"/>
                          </a:solidFill>
                          <a:latin typeface="Calibri"/>
                          <a:ea typeface="Calibri"/>
                          <a:cs typeface="Calibri"/>
                          <a:sym typeface="Calibri"/>
                          <a:hlinkClick r:id="rId7">
                            <a:extLst>
                              <a:ext uri="{A12FA001-AC4F-418D-AE19-62706E023703}">
                                <ahyp:hlinkClr val="tx"/>
                              </a:ext>
                            </a:extLst>
                          </a:hlinkClick>
                        </a:rPr>
                        <a:t>B</a:t>
                      </a:r>
                      <a:r>
                        <a:rPr lang="pt-BR" sz="1000" u="none" strike="noStrike">
                          <a:solidFill>
                            <a:schemeClr val="dk1"/>
                          </a:solidFill>
                          <a:latin typeface="Calibri"/>
                          <a:ea typeface="Calibri"/>
                          <a:cs typeface="Calibri"/>
                          <a:sym typeface="Calibri"/>
                        </a:rPr>
                        <a:t> fatal</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8 (15·4)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8 (10·5)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71650">
                <a:tc>
                  <a:txBody>
                    <a:bodyPr/>
                    <a:lstStyle/>
                    <a:p>
                      <a:pPr indent="0" lvl="0" marL="0" marR="0" rtl="0" algn="l">
                        <a:spcBef>
                          <a:spcPts val="0"/>
                        </a:spcBef>
                        <a:spcAft>
                          <a:spcPts val="0"/>
                        </a:spcAft>
                        <a:buNone/>
                      </a:pPr>
                      <a:r>
                        <a:rPr baseline="30000" lang="pt-BR" sz="1000" u="sng" strike="noStrike">
                          <a:solidFill>
                            <a:schemeClr val="dk1"/>
                          </a:solidFill>
                          <a:latin typeface="Calibri"/>
                          <a:ea typeface="Calibri"/>
                          <a:cs typeface="Calibri"/>
                          <a:sym typeface="Calibri"/>
                          <a:hlinkClick r:id="rId8">
                            <a:extLst>
                              <a:ext uri="{A12FA001-AC4F-418D-AE19-62706E023703}">
                                <ahyp:hlinkClr val="tx"/>
                              </a:ext>
                            </a:extLst>
                          </a:hlinkClick>
                        </a:rPr>
                        <a:t>c</a:t>
                      </a:r>
                      <a:r>
                        <a:rPr lang="pt-BR" sz="1000" u="none" strike="noStrike">
                          <a:solidFill>
                            <a:schemeClr val="dk1"/>
                          </a:solidFill>
                          <a:latin typeface="Calibri"/>
                          <a:ea typeface="Calibri"/>
                          <a:cs typeface="Calibri"/>
                          <a:sym typeface="Calibri"/>
                        </a:rPr>
                        <a:t> melhorado</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5 (9·6)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 (4·2)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6 (7·9)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Recuperado com sequelas </a:t>
                      </a:r>
                      <a:r>
                        <a:rPr baseline="30000" lang="pt-BR" sz="1000" u="sng" strike="noStrike">
                          <a:solidFill>
                            <a:schemeClr val="dk1"/>
                          </a:solidFill>
                          <a:latin typeface="Calibri"/>
                          <a:ea typeface="Calibri"/>
                          <a:cs typeface="Calibri"/>
                          <a:sym typeface="Calibri"/>
                          <a:hlinkClick r:id="rId9">
                            <a:extLst>
                              <a:ext uri="{A12FA001-AC4F-418D-AE19-62706E023703}">
                                <ahyp:hlinkClr val="tx"/>
                              </a:ext>
                            </a:extLst>
                          </a:hlinkClick>
                        </a:rPr>
                        <a:t>d</a:t>
                      </a:r>
                      <a:endParaRPr baseline="30000" sz="1000" u="none" strike="noStrike">
                        <a:solidFill>
                          <a:schemeClr val="dk1"/>
                        </a:solidFill>
                        <a:latin typeface="Calibri"/>
                        <a:ea typeface="Calibri"/>
                        <a:cs typeface="Calibri"/>
                        <a:sym typeface="Calibri"/>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3 (5·8)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 (4·2)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4 (4·7)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Em andamento</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2 (3·8)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 (4·2)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3 (3·9)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1650">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Desconhecido</a:t>
                      </a:r>
                      <a:endParaRPr/>
                    </a:p>
                  </a:txBody>
                  <a:tcPr marT="45725" marB="45725" marR="91450" marL="343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15 (28·8)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11 (45·8)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pt-BR" sz="1000" u="none" strike="noStrike">
                          <a:solidFill>
                            <a:schemeClr val="dk1"/>
                          </a:solidFill>
                          <a:latin typeface="Calibri"/>
                          <a:ea typeface="Calibri"/>
                          <a:cs typeface="Calibri"/>
                          <a:sym typeface="Calibri"/>
                        </a:rPr>
                        <a:t>26 (34·2)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446"/>
                                        </p:tgtEl>
                                        <p:attrNameLst>
                                          <p:attrName>style.visibility</p:attrName>
                                        </p:attrNameLst>
                                      </p:cBhvr>
                                      <p:to>
                                        <p:strVal val="visible"/>
                                      </p:to>
                                    </p:set>
                                    <p:animEffect filter="fade" transition="in">
                                      <p:cBhvr>
                                        <p:cTn dur="500"/>
                                        <p:tgtEl>
                                          <p:spTgt spid="13446"/>
                                        </p:tgtEl>
                                      </p:cBhvr>
                                    </p:animEffect>
                                  </p:childTnLst>
                                </p:cTn>
                              </p:par>
                              <p:par>
                                <p:cTn fill="hold" nodeType="withEffect" presetClass="entr" presetID="2" presetSubtype="8">
                                  <p:stCondLst>
                                    <p:cond delay="0"/>
                                  </p:stCondLst>
                                  <p:childTnLst>
                                    <p:set>
                                      <p:cBhvr>
                                        <p:cTn dur="1" fill="hold">
                                          <p:stCondLst>
                                            <p:cond delay="0"/>
                                          </p:stCondLst>
                                        </p:cTn>
                                        <p:tgtEl>
                                          <p:spTgt spid="13450"/>
                                        </p:tgtEl>
                                        <p:attrNameLst>
                                          <p:attrName>style.visibility</p:attrName>
                                        </p:attrNameLst>
                                      </p:cBhvr>
                                      <p:to>
                                        <p:strVal val="visible"/>
                                      </p:to>
                                    </p:set>
                                    <p:anim calcmode="lin" valueType="num">
                                      <p:cBhvr additive="base">
                                        <p:cTn dur="500"/>
                                        <p:tgtEl>
                                          <p:spTgt spid="13450"/>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3452"/>
                                        </p:tgtEl>
                                        <p:attrNameLst>
                                          <p:attrName>style.visibility</p:attrName>
                                        </p:attrNameLst>
                                      </p:cBhvr>
                                      <p:to>
                                        <p:strVal val="visible"/>
                                      </p:to>
                                    </p:set>
                                    <p:animEffect filter="fade" transition="in">
                                      <p:cBhvr>
                                        <p:cTn dur="500"/>
                                        <p:tgtEl>
                                          <p:spTgt spid="13452"/>
                                        </p:tgtEl>
                                      </p:cBhvr>
                                    </p:animEffect>
                                  </p:childTnLst>
                                </p:cTn>
                              </p:par>
                              <p:par>
                                <p:cTn fill="hold" nodeType="withEffect" presetClass="entr" presetID="10" presetSubtype="0">
                                  <p:stCondLst>
                                    <p:cond delay="0"/>
                                  </p:stCondLst>
                                  <p:childTnLst>
                                    <p:set>
                                      <p:cBhvr>
                                        <p:cTn dur="1" fill="hold">
                                          <p:stCondLst>
                                            <p:cond delay="0"/>
                                          </p:stCondLst>
                                        </p:cTn>
                                        <p:tgtEl>
                                          <p:spTgt spid="13458"/>
                                        </p:tgtEl>
                                        <p:attrNameLst>
                                          <p:attrName>style.visibility</p:attrName>
                                        </p:attrNameLst>
                                      </p:cBhvr>
                                      <p:to>
                                        <p:strVal val="visible"/>
                                      </p:to>
                                    </p:set>
                                    <p:animEffect filter="fade" transition="in">
                                      <p:cBhvr>
                                        <p:cTn dur="500"/>
                                        <p:tgtEl>
                                          <p:spTgt spid="13458"/>
                                        </p:tgtEl>
                                      </p:cBhvr>
                                    </p:animEffect>
                                  </p:childTnLst>
                                </p:cTn>
                              </p:par>
                            </p:childTnLst>
                          </p:cTn>
                        </p:par>
                        <p:par>
                          <p:cTn fill="hold">
                            <p:stCondLst>
                              <p:cond delay="500"/>
                            </p:stCondLst>
                            <p:childTnLst>
                              <p:par>
                                <p:cTn fill="hold" nodeType="afterEffect" presetClass="entr" presetID="2" presetSubtype="2">
                                  <p:stCondLst>
                                    <p:cond delay="500"/>
                                  </p:stCondLst>
                                  <p:childTnLst>
                                    <p:set>
                                      <p:cBhvr>
                                        <p:cTn dur="1" fill="hold">
                                          <p:stCondLst>
                                            <p:cond delay="0"/>
                                          </p:stCondLst>
                                        </p:cTn>
                                        <p:tgtEl>
                                          <p:spTgt spid="13451"/>
                                        </p:tgtEl>
                                        <p:attrNameLst>
                                          <p:attrName>style.visibility</p:attrName>
                                        </p:attrNameLst>
                                      </p:cBhvr>
                                      <p:to>
                                        <p:strVal val="visible"/>
                                      </p:to>
                                    </p:set>
                                    <p:anim calcmode="lin" valueType="num">
                                      <p:cBhvr additive="base">
                                        <p:cTn dur="500"/>
                                        <p:tgtEl>
                                          <p:spTgt spid="13451"/>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453"/>
                                        </p:tgtEl>
                                        <p:attrNameLst>
                                          <p:attrName>style.visibility</p:attrName>
                                        </p:attrNameLst>
                                      </p:cBhvr>
                                      <p:to>
                                        <p:strVal val="visible"/>
                                      </p:to>
                                    </p:set>
                                    <p:animEffect filter="fade" transition="in">
                                      <p:cBhvr>
                                        <p:cTn dur="500"/>
                                        <p:tgtEl>
                                          <p:spTgt spid="13453"/>
                                        </p:tgtEl>
                                      </p:cBhvr>
                                    </p:animEffect>
                                  </p:childTnLst>
                                </p:cTn>
                              </p:par>
                              <p:par>
                                <p:cTn fill="hold" nodeType="withEffect" presetClass="entr" presetID="10" presetSubtype="0">
                                  <p:stCondLst>
                                    <p:cond delay="500"/>
                                  </p:stCondLst>
                                  <p:childTnLst>
                                    <p:set>
                                      <p:cBhvr>
                                        <p:cTn dur="1" fill="hold">
                                          <p:stCondLst>
                                            <p:cond delay="0"/>
                                          </p:stCondLst>
                                        </p:cTn>
                                        <p:tgtEl>
                                          <p:spTgt spid="13459"/>
                                        </p:tgtEl>
                                        <p:attrNameLst>
                                          <p:attrName>style.visibility</p:attrName>
                                        </p:attrNameLst>
                                      </p:cBhvr>
                                      <p:to>
                                        <p:strVal val="visible"/>
                                      </p:to>
                                    </p:set>
                                    <p:animEffect filter="fade" transition="in">
                                      <p:cBhvr>
                                        <p:cTn dur="500"/>
                                        <p:tgtEl>
                                          <p:spTgt spid="13459"/>
                                        </p:tgtEl>
                                      </p:cBhvr>
                                    </p:animEffect>
                                  </p:childTnLst>
                                </p:cTn>
                              </p:par>
                              <p:par>
                                <p:cTn fill="hold" nodeType="withEffect" presetClass="entr" presetID="23" presetSubtype="16">
                                  <p:stCondLst>
                                    <p:cond delay="500"/>
                                  </p:stCondLst>
                                  <p:childTnLst>
                                    <p:set>
                                      <p:cBhvr>
                                        <p:cTn dur="1" fill="hold">
                                          <p:stCondLst>
                                            <p:cond delay="0"/>
                                          </p:stCondLst>
                                        </p:cTn>
                                        <p:tgtEl>
                                          <p:spTgt spid="13454"/>
                                        </p:tgtEl>
                                        <p:attrNameLst>
                                          <p:attrName>style.visibility</p:attrName>
                                        </p:attrNameLst>
                                      </p:cBhvr>
                                      <p:to>
                                        <p:strVal val="visible"/>
                                      </p:to>
                                    </p:set>
                                    <p:anim calcmode="lin" valueType="num">
                                      <p:cBhvr additive="base">
                                        <p:cTn dur="500"/>
                                        <p:tgtEl>
                                          <p:spTgt spid="13454"/>
                                        </p:tgtEl>
                                        <p:attrNameLst>
                                          <p:attrName>ppt_w</p:attrName>
                                        </p:attrNameLst>
                                      </p:cBhvr>
                                      <p:tavLst>
                                        <p:tav fmla="" tm="0">
                                          <p:val>
                                            <p:strVal val="0"/>
                                          </p:val>
                                        </p:tav>
                                        <p:tav fmla="" tm="100000">
                                          <p:val>
                                            <p:strVal val="#ppt_w"/>
                                          </p:val>
                                        </p:tav>
                                      </p:tavLst>
                                    </p:anim>
                                    <p:anim calcmode="lin" valueType="num">
                                      <p:cBhvr additive="base">
                                        <p:cTn dur="500"/>
                                        <p:tgtEl>
                                          <p:spTgt spid="1345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455"/>
                                        </p:tgtEl>
                                        <p:attrNameLst>
                                          <p:attrName>style.visibility</p:attrName>
                                        </p:attrNameLst>
                                      </p:cBhvr>
                                      <p:to>
                                        <p:strVal val="visible"/>
                                      </p:to>
                                    </p:set>
                                    <p:anim calcmode="lin" valueType="num">
                                      <p:cBhvr additive="base">
                                        <p:cTn dur="500"/>
                                        <p:tgtEl>
                                          <p:spTgt spid="13455"/>
                                        </p:tgtEl>
                                        <p:attrNameLst>
                                          <p:attrName>ppt_w</p:attrName>
                                        </p:attrNameLst>
                                      </p:cBhvr>
                                      <p:tavLst>
                                        <p:tav fmla="" tm="0">
                                          <p:val>
                                            <p:strVal val="0"/>
                                          </p:val>
                                        </p:tav>
                                        <p:tav fmla="" tm="100000">
                                          <p:val>
                                            <p:strVal val="#ppt_w"/>
                                          </p:val>
                                        </p:tav>
                                      </p:tavLst>
                                    </p:anim>
                                    <p:anim calcmode="lin" valueType="num">
                                      <p:cBhvr additive="base">
                                        <p:cTn dur="500"/>
                                        <p:tgtEl>
                                          <p:spTgt spid="1345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456"/>
                                        </p:tgtEl>
                                        <p:attrNameLst>
                                          <p:attrName>style.visibility</p:attrName>
                                        </p:attrNameLst>
                                      </p:cBhvr>
                                      <p:to>
                                        <p:strVal val="visible"/>
                                      </p:to>
                                    </p:set>
                                    <p:anim calcmode="lin" valueType="num">
                                      <p:cBhvr additive="base">
                                        <p:cTn dur="500"/>
                                        <p:tgtEl>
                                          <p:spTgt spid="13456"/>
                                        </p:tgtEl>
                                        <p:attrNameLst>
                                          <p:attrName>ppt_w</p:attrName>
                                        </p:attrNameLst>
                                      </p:cBhvr>
                                      <p:tavLst>
                                        <p:tav fmla="" tm="0">
                                          <p:val>
                                            <p:strVal val="0"/>
                                          </p:val>
                                        </p:tav>
                                        <p:tav fmla="" tm="100000">
                                          <p:val>
                                            <p:strVal val="#ppt_w"/>
                                          </p:val>
                                        </p:tav>
                                      </p:tavLst>
                                    </p:anim>
                                    <p:anim calcmode="lin" valueType="num">
                                      <p:cBhvr additive="base">
                                        <p:cTn dur="500"/>
                                        <p:tgtEl>
                                          <p:spTgt spid="1345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457"/>
                                        </p:tgtEl>
                                        <p:attrNameLst>
                                          <p:attrName>style.visibility</p:attrName>
                                        </p:attrNameLst>
                                      </p:cBhvr>
                                      <p:to>
                                        <p:strVal val="visible"/>
                                      </p:to>
                                    </p:set>
                                    <p:anim calcmode="lin" valueType="num">
                                      <p:cBhvr additive="base">
                                        <p:cTn dur="500"/>
                                        <p:tgtEl>
                                          <p:spTgt spid="13457"/>
                                        </p:tgtEl>
                                        <p:attrNameLst>
                                          <p:attrName>ppt_w</p:attrName>
                                        </p:attrNameLst>
                                      </p:cBhvr>
                                      <p:tavLst>
                                        <p:tav fmla="" tm="0">
                                          <p:val>
                                            <p:strVal val="0"/>
                                          </p:val>
                                        </p:tav>
                                        <p:tav fmla="" tm="100000">
                                          <p:val>
                                            <p:strVal val="#ppt_w"/>
                                          </p:val>
                                        </p:tav>
                                      </p:tavLst>
                                    </p:anim>
                                    <p:anim calcmode="lin" valueType="num">
                                      <p:cBhvr additive="base">
                                        <p:cTn dur="500"/>
                                        <p:tgtEl>
                                          <p:spTgt spid="13457"/>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64" name="Shape 13464"/>
        <p:cNvGrpSpPr/>
        <p:nvPr/>
      </p:nvGrpSpPr>
      <p:grpSpPr>
        <a:xfrm>
          <a:off x="0" y="0"/>
          <a:ext cx="0" cy="0"/>
          <a:chOff x="0" y="0"/>
          <a:chExt cx="0" cy="0"/>
        </a:xfrm>
      </p:grpSpPr>
      <p:sp>
        <p:nvSpPr>
          <p:cNvPr id="13465" name="Google Shape;13465;p228"/>
          <p:cNvSpPr/>
          <p:nvPr/>
        </p:nvSpPr>
        <p:spPr>
          <a:xfrm flipH="1">
            <a:off x="590861" y="1315290"/>
            <a:ext cx="10938113" cy="488548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466" name="Google Shape;13466;p228"/>
          <p:cNvSpPr txBox="1"/>
          <p:nvPr/>
        </p:nvSpPr>
        <p:spPr>
          <a:xfrm>
            <a:off x="296269" y="385036"/>
            <a:ext cx="239507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Resultados</a:t>
            </a:r>
            <a:endParaRPr b="1" baseline="30000" sz="3600">
              <a:solidFill>
                <a:schemeClr val="accent1"/>
              </a:solidFill>
              <a:latin typeface="Lustria"/>
              <a:ea typeface="Lustria"/>
              <a:cs typeface="Lustria"/>
              <a:sym typeface="Lustria"/>
            </a:endParaRPr>
          </a:p>
        </p:txBody>
      </p:sp>
      <p:sp>
        <p:nvSpPr>
          <p:cNvPr id="13467" name="Google Shape;13467;p228"/>
          <p:cNvSpPr txBox="1"/>
          <p:nvPr/>
        </p:nvSpPr>
        <p:spPr>
          <a:xfrm>
            <a:off x="296269" y="792070"/>
            <a:ext cx="9348521"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Identificação dos sorotipos entre as infecções meningocócicas¹ </a:t>
            </a:r>
            <a:endParaRPr/>
          </a:p>
        </p:txBody>
      </p:sp>
      <p:sp>
        <p:nvSpPr>
          <p:cNvPr id="13468" name="Google Shape;13468;p22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Tabela adaptada de Socié G, et al. Br J Haematol. 2019. Apr;185 (2):297-310</a:t>
            </a:r>
            <a:endParaRPr/>
          </a:p>
          <a:p>
            <a:pPr indent="0" lvl="0" marL="0" rtl="0" algn="l">
              <a:lnSpc>
                <a:spcPct val="90000"/>
              </a:lnSpc>
              <a:spcBef>
                <a:spcPts val="300"/>
              </a:spcBef>
              <a:spcAft>
                <a:spcPts val="0"/>
              </a:spcAft>
              <a:buClr>
                <a:schemeClr val="dk1"/>
              </a:buClr>
              <a:buSzPts val="800"/>
              <a:buNone/>
            </a:pPr>
            <a:r>
              <a:rPr lang="pt-BR"/>
              <a:t>1- Socié G, et al. Br J Haematol. 2019 Apr;185(2):297-310</a:t>
            </a:r>
            <a:endParaRPr/>
          </a:p>
        </p:txBody>
      </p:sp>
      <p:sp>
        <p:nvSpPr>
          <p:cNvPr id="13469" name="Google Shape;13469;p228"/>
          <p:cNvSpPr/>
          <p:nvPr/>
        </p:nvSpPr>
        <p:spPr>
          <a:xfrm>
            <a:off x="-109737" y="1393071"/>
            <a:ext cx="5980314" cy="23052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125"/>
              <a:buFont typeface="Calibri"/>
              <a:buNone/>
            </a:pPr>
            <a:r>
              <a:t/>
            </a:r>
            <a:endParaRPr b="0" i="0" sz="1125" u="none" cap="none" strike="noStrike">
              <a:solidFill>
                <a:srgbClr val="FFFFFF"/>
              </a:solidFill>
              <a:latin typeface="Calibri"/>
              <a:ea typeface="Calibri"/>
              <a:cs typeface="Calibri"/>
              <a:sym typeface="Calibri"/>
            </a:endParaRPr>
          </a:p>
        </p:txBody>
      </p:sp>
      <p:sp>
        <p:nvSpPr>
          <p:cNvPr id="13470" name="Google Shape;13470;p228"/>
          <p:cNvSpPr/>
          <p:nvPr/>
        </p:nvSpPr>
        <p:spPr>
          <a:xfrm>
            <a:off x="6562724" y="1396872"/>
            <a:ext cx="6137275" cy="228601"/>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graphicFrame>
        <p:nvGraphicFramePr>
          <p:cNvPr id="13471" name="Google Shape;13471;p228"/>
          <p:cNvGraphicFramePr/>
          <p:nvPr/>
        </p:nvGraphicFramePr>
        <p:xfrm>
          <a:off x="744280" y="1389851"/>
          <a:ext cx="3000000" cy="3000000"/>
        </p:xfrm>
        <a:graphic>
          <a:graphicData uri="http://schemas.openxmlformats.org/drawingml/2006/table">
            <a:tbl>
              <a:tblPr>
                <a:noFill/>
                <a:tableStyleId>{A0BF0AAD-81E2-4729-A6F2-3AC11B6F7D1A}</a:tableStyleId>
              </a:tblPr>
              <a:tblGrid>
                <a:gridCol w="2672700"/>
                <a:gridCol w="606400"/>
                <a:gridCol w="1058775"/>
                <a:gridCol w="683650"/>
              </a:tblGrid>
              <a:tr h="213625">
                <a:tc>
                  <a:txBody>
                    <a:bodyPr/>
                    <a:lstStyle/>
                    <a:p>
                      <a:pPr indent="0" lvl="0" marL="0" marR="0" rtl="0" algn="l">
                        <a:spcBef>
                          <a:spcPts val="0"/>
                        </a:spcBef>
                        <a:spcAft>
                          <a:spcPts val="0"/>
                        </a:spcAft>
                        <a:buNone/>
                      </a:pPr>
                      <a:r>
                        <a:rPr b="1" i="0" lang="pt-BR" sz="900" u="none" strike="noStrike">
                          <a:solidFill>
                            <a:schemeClr val="lt1"/>
                          </a:solidFill>
                          <a:latin typeface="Arial"/>
                          <a:ea typeface="Arial"/>
                          <a:cs typeface="Arial"/>
                          <a:sym typeface="Arial"/>
                        </a:rPr>
                        <a:t>Infecções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Arial"/>
                          <a:ea typeface="Arial"/>
                          <a:cs typeface="Arial"/>
                          <a:sym typeface="Arial"/>
                        </a:rPr>
                        <a:t>HPN</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Arial"/>
                          <a:ea typeface="Arial"/>
                          <a:cs typeface="Arial"/>
                          <a:sym typeface="Arial"/>
                        </a:rPr>
                        <a:t>aHUS</a:t>
                      </a:r>
                      <a:endParaRPr b="1" sz="900" u="none" strike="noStrike">
                        <a:solidFill>
                          <a:schemeClr val="lt1"/>
                        </a:solidFill>
                        <a:latin typeface="Arial"/>
                        <a:ea typeface="Arial"/>
                        <a:cs typeface="Arial"/>
                        <a:sym typeface="Arial"/>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Arial"/>
                          <a:ea typeface="Arial"/>
                          <a:cs typeface="Arial"/>
                          <a:sym typeface="Arial"/>
                        </a:rPr>
                        <a:t>Total</a:t>
                      </a:r>
                      <a:endParaRPr b="1" baseline="30000" sz="900" u="none" strike="noStrike">
                        <a:solidFill>
                          <a:schemeClr val="lt1"/>
                        </a:solidFill>
                        <a:latin typeface="Arial"/>
                        <a:ea typeface="Arial"/>
                        <a:cs typeface="Arial"/>
                        <a:sym typeface="Arial"/>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13472" name="Google Shape;13472;p228"/>
          <p:cNvGraphicFramePr/>
          <p:nvPr/>
        </p:nvGraphicFramePr>
        <p:xfrm>
          <a:off x="6638926" y="1386664"/>
          <a:ext cx="3000000" cy="3000000"/>
        </p:xfrm>
        <a:graphic>
          <a:graphicData uri="http://schemas.openxmlformats.org/drawingml/2006/table">
            <a:tbl>
              <a:tblPr>
                <a:noFill/>
                <a:tableStyleId>{A0BF0AAD-81E2-4729-A6F2-3AC11B6F7D1A}</a:tableStyleId>
              </a:tblPr>
              <a:tblGrid>
                <a:gridCol w="2614975"/>
                <a:gridCol w="804500"/>
                <a:gridCol w="833025"/>
                <a:gridCol w="556300"/>
              </a:tblGrid>
              <a:tr h="215050">
                <a:tc>
                  <a:txBody>
                    <a:bodyPr/>
                    <a:lstStyle/>
                    <a:p>
                      <a:pPr indent="0" lvl="0" marL="0" marR="0" rtl="0" algn="l">
                        <a:spcBef>
                          <a:spcPts val="0"/>
                        </a:spcBef>
                        <a:spcAft>
                          <a:spcPts val="0"/>
                        </a:spcAft>
                        <a:buNone/>
                      </a:pPr>
                      <a:r>
                        <a:rPr b="1" i="0" lang="pt-BR" sz="900" u="none" strike="noStrike">
                          <a:solidFill>
                            <a:schemeClr val="lt1"/>
                          </a:solidFill>
                          <a:latin typeface="Arial"/>
                          <a:ea typeface="Arial"/>
                          <a:cs typeface="Arial"/>
                          <a:sym typeface="Arial"/>
                        </a:rPr>
                        <a:t>Infecções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Arial"/>
                          <a:ea typeface="Arial"/>
                          <a:cs typeface="Arial"/>
                          <a:sym typeface="Arial"/>
                        </a:rPr>
                        <a:t>HPN</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Arial"/>
                          <a:ea typeface="Arial"/>
                          <a:cs typeface="Arial"/>
                          <a:sym typeface="Arial"/>
                        </a:rPr>
                        <a:t>aHUS</a:t>
                      </a:r>
                      <a:endParaRPr b="1" sz="900" u="none" strike="noStrike">
                        <a:solidFill>
                          <a:schemeClr val="lt1"/>
                        </a:solidFill>
                        <a:latin typeface="Arial"/>
                        <a:ea typeface="Arial"/>
                        <a:cs typeface="Arial"/>
                        <a:sym typeface="Arial"/>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Arial"/>
                          <a:ea typeface="Arial"/>
                          <a:cs typeface="Arial"/>
                          <a:sym typeface="Arial"/>
                        </a:rPr>
                        <a:t>Total</a:t>
                      </a:r>
                      <a:endParaRPr b="1" baseline="30000" sz="900" u="none" strike="noStrike">
                        <a:solidFill>
                          <a:schemeClr val="lt1"/>
                        </a:solidFill>
                        <a:latin typeface="Arial"/>
                        <a:ea typeface="Arial"/>
                        <a:cs typeface="Arial"/>
                        <a:sym typeface="Arial"/>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13473" name="Google Shape;13473;p228"/>
          <p:cNvSpPr/>
          <p:nvPr/>
        </p:nvSpPr>
        <p:spPr>
          <a:xfrm>
            <a:off x="5949380" y="3480608"/>
            <a:ext cx="431575" cy="431577"/>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665"/>
              <a:buFont typeface="Calibri"/>
              <a:buNone/>
            </a:pPr>
            <a:r>
              <a:t/>
            </a:r>
            <a:endParaRPr b="0" i="0" sz="1665" u="none" cap="none" strike="noStrike">
              <a:solidFill>
                <a:srgbClr val="FFFFFF"/>
              </a:solidFill>
              <a:latin typeface="Calibri"/>
              <a:ea typeface="Calibri"/>
              <a:cs typeface="Calibri"/>
              <a:sym typeface="Calibri"/>
            </a:endParaRPr>
          </a:p>
        </p:txBody>
      </p:sp>
      <p:sp>
        <p:nvSpPr>
          <p:cNvPr id="13474" name="Google Shape;13474;p228"/>
          <p:cNvSpPr/>
          <p:nvPr/>
        </p:nvSpPr>
        <p:spPr>
          <a:xfrm rot="5400000">
            <a:off x="6131797" y="3644311"/>
            <a:ext cx="255293" cy="104173"/>
          </a:xfrm>
          <a:prstGeom prst="triangle">
            <a:avLst>
              <a:gd fmla="val 50000" name="adj"/>
            </a:avLst>
          </a:prstGeom>
          <a:solidFill>
            <a:schemeClr val="lt1"/>
          </a:solid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13475" name="Google Shape;13475;p228"/>
          <p:cNvSpPr/>
          <p:nvPr/>
        </p:nvSpPr>
        <p:spPr>
          <a:xfrm rot="5400000">
            <a:off x="6060729" y="3644312"/>
            <a:ext cx="255293" cy="104173"/>
          </a:xfrm>
          <a:prstGeom prst="triangle">
            <a:avLst>
              <a:gd fmla="val 50000" name="adj"/>
            </a:avLst>
          </a:prstGeom>
          <a:solidFill>
            <a:schemeClr val="lt1"/>
          </a:solid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13476" name="Google Shape;13476;p228"/>
          <p:cNvSpPr/>
          <p:nvPr/>
        </p:nvSpPr>
        <p:spPr>
          <a:xfrm rot="5400000">
            <a:off x="5977889" y="3644313"/>
            <a:ext cx="255293" cy="104173"/>
          </a:xfrm>
          <a:prstGeom prst="triangle">
            <a:avLst>
              <a:gd fmla="val 50000" name="adj"/>
            </a:avLst>
          </a:prstGeom>
          <a:solidFill>
            <a:schemeClr val="lt1"/>
          </a:solid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graphicFrame>
        <p:nvGraphicFramePr>
          <p:cNvPr id="13477" name="Google Shape;13477;p228"/>
          <p:cNvGraphicFramePr/>
          <p:nvPr/>
        </p:nvGraphicFramePr>
        <p:xfrm>
          <a:off x="744280" y="1641561"/>
          <a:ext cx="3000000" cy="3000000"/>
        </p:xfrm>
        <a:graphic>
          <a:graphicData uri="http://schemas.openxmlformats.org/drawingml/2006/table">
            <a:tbl>
              <a:tblPr>
                <a:noFill/>
                <a:tableStyleId>{A0BF0AAD-81E2-4729-A6F2-3AC11B6F7D1A}</a:tableStyleId>
              </a:tblPr>
              <a:tblGrid>
                <a:gridCol w="2576425"/>
                <a:gridCol w="820750"/>
                <a:gridCol w="870400"/>
                <a:gridCol w="858700"/>
              </a:tblGrid>
              <a:tr h="218400">
                <a:tc>
                  <a:txBody>
                    <a:bodyPr/>
                    <a:lstStyle/>
                    <a:p>
                      <a:pPr indent="0" lvl="0" marL="0" marR="0" rtl="0" algn="l">
                        <a:lnSpc>
                          <a:spcPct val="100000"/>
                        </a:lnSpc>
                        <a:spcBef>
                          <a:spcPts val="0"/>
                        </a:spcBef>
                        <a:spcAft>
                          <a:spcPts val="0"/>
                        </a:spcAft>
                        <a:buNone/>
                      </a:pPr>
                      <a:r>
                        <a:rPr b="1" i="0" lang="pt-BR" sz="900">
                          <a:solidFill>
                            <a:schemeClr val="lt2"/>
                          </a:solidFill>
                          <a:latin typeface="Calibri"/>
                          <a:ea typeface="Calibri"/>
                          <a:cs typeface="Calibri"/>
                          <a:sym typeface="Calibri"/>
                        </a:rPr>
                        <a:t>Taxa, por 100 PY</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i="0" lang="pt-BR" sz="900">
                          <a:solidFill>
                            <a:schemeClr val="lt2"/>
                          </a:solidFill>
                          <a:latin typeface="Calibri"/>
                          <a:ea typeface="Calibri"/>
                          <a:cs typeface="Calibri"/>
                          <a:sym typeface="Calibri"/>
                        </a:rPr>
                        <a:t>5·8</a:t>
                      </a:r>
                      <a:endParaRPr b="1" i="0" sz="900">
                        <a:solidFill>
                          <a:schemeClr val="lt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i="0" lang="pt-BR" sz="900">
                          <a:solidFill>
                            <a:schemeClr val="lt2"/>
                          </a:solidFill>
                          <a:latin typeface="Calibri"/>
                          <a:ea typeface="Calibri"/>
                          <a:cs typeface="Calibri"/>
                          <a:sym typeface="Calibri"/>
                        </a:rPr>
                        <a:t>13·9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i="0" lang="pt-BR" sz="900">
                          <a:solidFill>
                            <a:schemeClr val="lt2"/>
                          </a:solidFill>
                          <a:latin typeface="Calibri"/>
                          <a:ea typeface="Calibri"/>
                          <a:cs typeface="Calibri"/>
                          <a:sym typeface="Calibri"/>
                        </a:rPr>
                        <a:t>7·9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8400">
                <a:tc>
                  <a:txBody>
                    <a:bodyPr/>
                    <a:lstStyle/>
                    <a:p>
                      <a:pPr indent="0" lvl="0" marL="0" marR="0" rtl="0" algn="l">
                        <a:lnSpc>
                          <a:spcPct val="100000"/>
                        </a:lnSpc>
                        <a:spcBef>
                          <a:spcPts val="0"/>
                        </a:spcBef>
                        <a:spcAft>
                          <a:spcPts val="0"/>
                        </a:spcAft>
                        <a:buNone/>
                      </a:pPr>
                      <a:r>
                        <a:rPr b="1" lang="pt-BR" sz="900">
                          <a:solidFill>
                            <a:schemeClr val="lt2"/>
                          </a:solidFill>
                          <a:latin typeface="Calibri"/>
                          <a:ea typeface="Calibri"/>
                          <a:cs typeface="Calibri"/>
                          <a:sym typeface="Calibri"/>
                        </a:rPr>
                        <a:t>Idade, média (intervalo), anos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solidFill>
                            <a:schemeClr val="lt2"/>
                          </a:solidFill>
                          <a:latin typeface="Calibri"/>
                          <a:ea typeface="Calibri"/>
                          <a:cs typeface="Calibri"/>
                          <a:sym typeface="Calibri"/>
                        </a:rPr>
                        <a:t>51·5 (7-94)</a:t>
                      </a:r>
                      <a:endParaRPr b="1" sz="900">
                        <a:solidFill>
                          <a:schemeClr val="lt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solidFill>
                            <a:schemeClr val="lt2"/>
                          </a:solidFill>
                          <a:latin typeface="Calibri"/>
                          <a:ea typeface="Calibri"/>
                          <a:cs typeface="Calibri"/>
                          <a:sym typeface="Calibri"/>
                        </a:rPr>
                        <a:t>34·2 (0·04-87)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solidFill>
                            <a:schemeClr val="lt2"/>
                          </a:solidFill>
                          <a:latin typeface="Calibri"/>
                          <a:ea typeface="Calibri"/>
                          <a:cs typeface="Calibri"/>
                          <a:sym typeface="Calibri"/>
                        </a:rPr>
                        <a:t>44,5 (0,04-94)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84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&lt;18 anos,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18·9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9·7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84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≥18 anos,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86·1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51·2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70·0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84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Desconhecido,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12·1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29·9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20·3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8400">
                <a:tc gridSpan="4">
                  <a:txBody>
                    <a:bodyPr/>
                    <a:lstStyle/>
                    <a:p>
                      <a:pPr indent="0" lvl="0" marL="0" marR="0" rtl="0" algn="l">
                        <a:lnSpc>
                          <a:spcPct val="100000"/>
                        </a:lnSpc>
                        <a:spcBef>
                          <a:spcPts val="0"/>
                        </a:spcBef>
                        <a:spcAft>
                          <a:spcPts val="0"/>
                        </a:spcAft>
                        <a:buNone/>
                      </a:pPr>
                      <a:r>
                        <a:rPr b="1" lang="pt-BR" sz="900">
                          <a:solidFill>
                            <a:schemeClr val="lt2"/>
                          </a:solidFill>
                          <a:latin typeface="Calibri"/>
                          <a:ea typeface="Calibri"/>
                          <a:cs typeface="Calibri"/>
                          <a:sym typeface="Calibri"/>
                        </a:rPr>
                        <a:t>Sexo,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hMerge="1"/>
                <a:tc hMerge="1"/>
              </a:tr>
              <a:tr h="2184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Fêmea</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51·7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58·8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55·0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84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Macho</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46·9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35·9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41·8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84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Desconhecido</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5·4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3·2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8400">
                <a:tc gridSpan="4">
                  <a:txBody>
                    <a:bodyPr/>
                    <a:lstStyle/>
                    <a:p>
                      <a:pPr indent="0" lvl="0" marL="0" marR="0" rtl="0" algn="l">
                        <a:lnSpc>
                          <a:spcPct val="100000"/>
                        </a:lnSpc>
                        <a:spcBef>
                          <a:spcPts val="0"/>
                        </a:spcBef>
                        <a:spcAft>
                          <a:spcPts val="0"/>
                        </a:spcAft>
                        <a:buNone/>
                      </a:pPr>
                      <a:r>
                        <a:rPr b="1" i="0" lang="pt-BR" sz="900">
                          <a:solidFill>
                            <a:schemeClr val="lt2"/>
                          </a:solidFill>
                          <a:latin typeface="Calibri"/>
                          <a:ea typeface="Calibri"/>
                          <a:cs typeface="Calibri"/>
                          <a:sym typeface="Calibri"/>
                        </a:rPr>
                        <a:t>Conforme porcentagem relatada de infecções graves por tipos de organismos causais</a:t>
                      </a:r>
                      <a:endParaRPr b="1" sz="900">
                        <a:solidFill>
                          <a:schemeClr val="lt2"/>
                        </a:solidFill>
                        <a:latin typeface="Calibri"/>
                        <a:ea typeface="Calibri"/>
                        <a:cs typeface="Calibri"/>
                        <a:sym typeface="Calibri"/>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hMerge="1"/>
                <a:tc hMerge="1"/>
              </a:tr>
              <a:tr h="2184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Organismo causal NOS,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62·8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61·4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62·2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49425">
                <a:tc>
                  <a:txBody>
                    <a:bodyPr/>
                    <a:lstStyle/>
                    <a:p>
                      <a:pPr indent="0" lvl="0" marL="0" marR="0" rtl="0" algn="l">
                        <a:lnSpc>
                          <a:spcPct val="100000"/>
                        </a:lnSpc>
                        <a:spcBef>
                          <a:spcPts val="0"/>
                        </a:spcBef>
                        <a:spcAft>
                          <a:spcPts val="0"/>
                        </a:spcAft>
                        <a:buNone/>
                      </a:pPr>
                      <a:r>
                        <a:rPr b="1" lang="pt-BR" sz="900">
                          <a:solidFill>
                            <a:schemeClr val="lt2"/>
                          </a:solidFill>
                          <a:latin typeface="Calibri"/>
                          <a:ea typeface="Calibri"/>
                          <a:cs typeface="Calibri"/>
                          <a:sym typeface="Calibri"/>
                        </a:rPr>
                        <a:t>Todas as infecções bacterianas entre</a:t>
                      </a:r>
                      <a:endParaRPr/>
                    </a:p>
                    <a:p>
                      <a:pPr indent="0" lvl="0" marL="0" marR="0" rtl="0" algn="l">
                        <a:lnSpc>
                          <a:spcPct val="100000"/>
                        </a:lnSpc>
                        <a:spcBef>
                          <a:spcPts val="0"/>
                        </a:spcBef>
                        <a:spcAft>
                          <a:spcPts val="0"/>
                        </a:spcAft>
                        <a:buNone/>
                      </a:pPr>
                      <a:r>
                        <a:rPr b="1" lang="pt-BR" sz="900">
                          <a:solidFill>
                            <a:schemeClr val="lt2"/>
                          </a:solidFill>
                          <a:latin typeface="Calibri"/>
                          <a:ea typeface="Calibri"/>
                          <a:cs typeface="Calibri"/>
                          <a:sym typeface="Calibri"/>
                        </a:rPr>
                        <a:t>as infecções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solidFill>
                            <a:schemeClr val="lt2"/>
                          </a:solidFill>
                          <a:latin typeface="Calibri"/>
                          <a:ea typeface="Calibri"/>
                          <a:cs typeface="Calibri"/>
                          <a:sym typeface="Calibri"/>
                        </a:rPr>
                        <a:t>22·8</a:t>
                      </a:r>
                      <a:endParaRPr b="1" sz="900">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solidFill>
                            <a:schemeClr val="lt2"/>
                          </a:solidFill>
                          <a:latin typeface="Calibri"/>
                          <a:ea typeface="Calibri"/>
                          <a:cs typeface="Calibri"/>
                          <a:sym typeface="Calibri"/>
                        </a:rPr>
                        <a:t>19·2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solidFill>
                            <a:schemeClr val="lt2"/>
                          </a:solidFill>
                          <a:latin typeface="Calibri"/>
                          <a:ea typeface="Calibri"/>
                          <a:cs typeface="Calibri"/>
                          <a:sym typeface="Calibri"/>
                        </a:rPr>
                        <a:t>21·1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8400">
                <a:tc>
                  <a:txBody>
                    <a:bodyPr/>
                    <a:lstStyle/>
                    <a:p>
                      <a:pPr indent="0" lvl="0" marL="0" marR="0" rtl="0" algn="l">
                        <a:lnSpc>
                          <a:spcPct val="100000"/>
                        </a:lnSpc>
                        <a:spcBef>
                          <a:spcPts val="0"/>
                        </a:spcBef>
                        <a:spcAft>
                          <a:spcPts val="0"/>
                        </a:spcAft>
                        <a:buNone/>
                      </a:pPr>
                      <a:r>
                        <a:rPr b="0" i="1" lang="pt-BR" sz="900">
                          <a:latin typeface="Calibri"/>
                          <a:ea typeface="Calibri"/>
                          <a:cs typeface="Calibri"/>
                          <a:sym typeface="Calibri"/>
                        </a:rPr>
                        <a:t>Neisseria </a:t>
                      </a:r>
                      <a:r>
                        <a:rPr b="0" baseline="30000" lang="pt-BR" sz="900" u="sng">
                          <a:solidFill>
                            <a:srgbClr val="376FAA"/>
                          </a:solidFill>
                          <a:latin typeface="Calibri"/>
                          <a:ea typeface="Calibri"/>
                          <a:cs typeface="Calibri"/>
                          <a:sym typeface="Calibri"/>
                          <a:hlinkClick r:id="rId3">
                            <a:extLst>
                              <a:ext uri="{A12FA001-AC4F-418D-AE19-62706E023703}">
                                <ahyp:hlinkClr val="tx"/>
                              </a:ext>
                            </a:extLst>
                          </a:hlinkClick>
                        </a:rPr>
                        <a:t>a</a:t>
                      </a:r>
                      <a:r>
                        <a:rPr b="0" lang="pt-BR" sz="900">
                          <a:latin typeface="Calibri"/>
                          <a:ea typeface="Calibri"/>
                          <a:cs typeface="Calibri"/>
                          <a:sym typeface="Calibri"/>
                        </a:rPr>
                        <a:t> % infecções bacterianas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13·3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7·2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10·8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8400">
                <a:tc>
                  <a:txBody>
                    <a:bodyPr/>
                    <a:lstStyle/>
                    <a:p>
                      <a:pPr indent="0" lvl="0" marL="0" marR="0" rtl="0" algn="l">
                        <a:lnSpc>
                          <a:spcPct val="100000"/>
                        </a:lnSpc>
                        <a:spcBef>
                          <a:spcPts val="0"/>
                        </a:spcBef>
                        <a:spcAft>
                          <a:spcPts val="0"/>
                        </a:spcAft>
                        <a:buNone/>
                      </a:pPr>
                      <a:r>
                        <a:rPr b="0" i="1" lang="pt-BR" sz="900">
                          <a:latin typeface="Calibri"/>
                          <a:ea typeface="Calibri"/>
                          <a:cs typeface="Calibri"/>
                          <a:sym typeface="Calibri"/>
                        </a:rPr>
                        <a:t>Enterococcus</a:t>
                      </a:r>
                      <a:r>
                        <a:rPr b="0" lang="pt-BR" sz="900">
                          <a:latin typeface="Calibri"/>
                          <a:ea typeface="Calibri"/>
                          <a:cs typeface="Calibri"/>
                          <a:sym typeface="Calibri"/>
                        </a:rPr>
                        <a:t> ou </a:t>
                      </a:r>
                      <a:r>
                        <a:rPr b="0" i="1" lang="pt-BR" sz="900">
                          <a:latin typeface="Calibri"/>
                          <a:ea typeface="Calibri"/>
                          <a:cs typeface="Calibri"/>
                          <a:sym typeface="Calibri"/>
                        </a:rPr>
                        <a:t>E. coli</a:t>
                      </a:r>
                      <a:r>
                        <a:rPr b="0" lang="pt-BR" sz="900">
                          <a:latin typeface="Calibri"/>
                          <a:ea typeface="Calibri"/>
                          <a:cs typeface="Calibri"/>
                          <a:sym typeface="Calibri"/>
                        </a:rPr>
                        <a:t> % infecções bacterianas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7·6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15·1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10·8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8400">
                <a:tc>
                  <a:txBody>
                    <a:bodyPr/>
                    <a:lstStyle/>
                    <a:p>
                      <a:pPr indent="0" lvl="0" marL="0" marR="0" rtl="0" algn="l">
                        <a:lnSpc>
                          <a:spcPct val="100000"/>
                        </a:lnSpc>
                        <a:spcBef>
                          <a:spcPts val="0"/>
                        </a:spcBef>
                        <a:spcAft>
                          <a:spcPts val="0"/>
                        </a:spcAft>
                        <a:buNone/>
                      </a:pPr>
                      <a:r>
                        <a:rPr b="0" i="1" lang="pt-BR" sz="900">
                          <a:latin typeface="Calibri"/>
                          <a:ea typeface="Calibri"/>
                          <a:cs typeface="Calibri"/>
                          <a:sym typeface="Calibri"/>
                        </a:rPr>
                        <a:t>Streptococcus</a:t>
                      </a:r>
                      <a:r>
                        <a:rPr b="0" lang="pt-BR" sz="900">
                          <a:latin typeface="Calibri"/>
                          <a:ea typeface="Calibri"/>
                          <a:cs typeface="Calibri"/>
                          <a:sym typeface="Calibri"/>
                        </a:rPr>
                        <a:t> % infecções bacterianas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4·8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5·9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8400">
                <a:tc>
                  <a:txBody>
                    <a:bodyPr/>
                    <a:lstStyle/>
                    <a:p>
                      <a:pPr indent="0" lvl="0" marL="0" marR="0" rtl="0" algn="l">
                        <a:lnSpc>
                          <a:spcPct val="100000"/>
                        </a:lnSpc>
                        <a:spcBef>
                          <a:spcPts val="0"/>
                        </a:spcBef>
                        <a:spcAft>
                          <a:spcPts val="0"/>
                        </a:spcAft>
                        <a:buNone/>
                      </a:pPr>
                      <a:r>
                        <a:rPr b="0" i="1" lang="pt-BR" sz="900">
                          <a:latin typeface="Calibri"/>
                          <a:ea typeface="Calibri"/>
                          <a:cs typeface="Calibri"/>
                          <a:sym typeface="Calibri"/>
                        </a:rPr>
                        <a:t>Pseudomonas</a:t>
                      </a:r>
                      <a:r>
                        <a:rPr b="0" lang="pt-BR" sz="900">
                          <a:latin typeface="Calibri"/>
                          <a:ea typeface="Calibri"/>
                          <a:cs typeface="Calibri"/>
                          <a:sym typeface="Calibri"/>
                        </a:rPr>
                        <a:t> % infecções bacterianas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8400">
                <a:tc>
                  <a:txBody>
                    <a:bodyPr/>
                    <a:lstStyle/>
                    <a:p>
                      <a:pPr indent="0" lvl="0" marL="0" marR="0" rtl="0" algn="l">
                        <a:lnSpc>
                          <a:spcPct val="100000"/>
                        </a:lnSpc>
                        <a:spcBef>
                          <a:spcPts val="0"/>
                        </a:spcBef>
                        <a:spcAft>
                          <a:spcPts val="0"/>
                        </a:spcAft>
                        <a:buNone/>
                      </a:pPr>
                      <a:r>
                        <a:rPr b="0" i="1" lang="pt-BR" sz="900">
                          <a:latin typeface="Calibri"/>
                          <a:ea typeface="Calibri"/>
                          <a:cs typeface="Calibri"/>
                          <a:sym typeface="Calibri"/>
                        </a:rPr>
                        <a:t>Klebsiella</a:t>
                      </a:r>
                      <a:r>
                        <a:rPr b="0" lang="pt-BR" sz="900">
                          <a:latin typeface="Calibri"/>
                          <a:ea typeface="Calibri"/>
                          <a:cs typeface="Calibri"/>
                          <a:sym typeface="Calibri"/>
                        </a:rPr>
                        <a:t> % infecções bacterianas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4·5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3·3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8400">
                <a:tc>
                  <a:txBody>
                    <a:bodyPr/>
                    <a:lstStyle/>
                    <a:p>
                      <a:pPr indent="0" lvl="0" marL="0" marR="0" rtl="0" algn="l">
                        <a:lnSpc>
                          <a:spcPct val="100000"/>
                        </a:lnSpc>
                        <a:spcBef>
                          <a:spcPts val="0"/>
                        </a:spcBef>
                        <a:spcAft>
                          <a:spcPts val="0"/>
                        </a:spcAft>
                        <a:buNone/>
                      </a:pPr>
                      <a:r>
                        <a:rPr b="0" i="1" lang="pt-BR" sz="900">
                          <a:latin typeface="Calibri"/>
                          <a:ea typeface="Calibri"/>
                          <a:cs typeface="Calibri"/>
                          <a:sym typeface="Calibri"/>
                        </a:rPr>
                        <a:t>Tuberculose</a:t>
                      </a:r>
                      <a:r>
                        <a:rPr b="0" lang="pt-BR" sz="900">
                          <a:latin typeface="Calibri"/>
                          <a:ea typeface="Calibri"/>
                          <a:cs typeface="Calibri"/>
                          <a:sym typeface="Calibri"/>
                        </a:rPr>
                        <a:t> % infecções bacterianas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8400">
                <a:tc>
                  <a:txBody>
                    <a:bodyPr/>
                    <a:lstStyle/>
                    <a:p>
                      <a:pPr indent="0" lvl="0" marL="0" marR="0" rtl="0" algn="l">
                        <a:lnSpc>
                          <a:spcPct val="100000"/>
                        </a:lnSpc>
                        <a:spcBef>
                          <a:spcPts val="0"/>
                        </a:spcBef>
                        <a:spcAft>
                          <a:spcPts val="0"/>
                        </a:spcAft>
                        <a:buNone/>
                      </a:pPr>
                      <a:r>
                        <a:rPr b="0" i="1" lang="pt-BR" sz="900">
                          <a:latin typeface="Calibri"/>
                          <a:ea typeface="Calibri"/>
                          <a:cs typeface="Calibri"/>
                          <a:sym typeface="Calibri"/>
                        </a:rPr>
                        <a:t>Haemophilus</a:t>
                      </a:r>
                      <a:r>
                        <a:rPr b="0" lang="pt-BR" sz="900">
                          <a:latin typeface="Calibri"/>
                          <a:ea typeface="Calibri"/>
                          <a:cs typeface="Calibri"/>
                          <a:sym typeface="Calibri"/>
                        </a:rPr>
                        <a:t> % infecções bacterianas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0·4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0·5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0·3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84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Outras (%) infecções bacterianas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60·8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59·1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aphicFrame>
        <p:nvGraphicFramePr>
          <p:cNvPr id="13478" name="Google Shape;13478;p228"/>
          <p:cNvGraphicFramePr/>
          <p:nvPr/>
        </p:nvGraphicFramePr>
        <p:xfrm>
          <a:off x="6578010" y="1641561"/>
          <a:ext cx="3000000" cy="3000000"/>
        </p:xfrm>
        <a:graphic>
          <a:graphicData uri="http://schemas.openxmlformats.org/drawingml/2006/table">
            <a:tbl>
              <a:tblPr>
                <a:noFill/>
                <a:tableStyleId>{A0BF0AAD-81E2-4729-A6F2-3AC11B6F7D1A}</a:tableStyleId>
              </a:tblPr>
              <a:tblGrid>
                <a:gridCol w="2578700"/>
                <a:gridCol w="999325"/>
                <a:gridCol w="616700"/>
                <a:gridCol w="721475"/>
              </a:tblGrid>
              <a:tr h="211300">
                <a:tc>
                  <a:txBody>
                    <a:bodyPr/>
                    <a:lstStyle/>
                    <a:p>
                      <a:pPr indent="0" lvl="0" marL="0" marR="0" rtl="0" algn="l">
                        <a:lnSpc>
                          <a:spcPct val="100000"/>
                        </a:lnSpc>
                        <a:spcBef>
                          <a:spcPts val="0"/>
                        </a:spcBef>
                        <a:spcAft>
                          <a:spcPts val="0"/>
                        </a:spcAft>
                        <a:buNone/>
                      </a:pPr>
                      <a:r>
                        <a:rPr b="1" lang="pt-BR" sz="900">
                          <a:latin typeface="Calibri"/>
                          <a:ea typeface="Calibri"/>
                          <a:cs typeface="Calibri"/>
                          <a:sym typeface="Calibri"/>
                        </a:rPr>
                        <a:t>Todas as infecções virais entre as infecções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13·8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12·4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75">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Infecções virais por influenza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21·7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26·9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24·3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13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Herpes zoster % infecções virais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12·5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11·9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13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Infecções virais por citomegalovírus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16·9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13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Vírus BK ou JC % de infecções virais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13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Outro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64·4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36·8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52·5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1300">
                <a:tc>
                  <a:txBody>
                    <a:bodyPr/>
                    <a:lstStyle/>
                    <a:p>
                      <a:pPr indent="0" lvl="0" marL="0" marR="0" rtl="0" algn="l">
                        <a:lnSpc>
                          <a:spcPct val="100000"/>
                        </a:lnSpc>
                        <a:spcBef>
                          <a:spcPts val="0"/>
                        </a:spcBef>
                        <a:spcAft>
                          <a:spcPts val="0"/>
                        </a:spcAft>
                        <a:buNone/>
                      </a:pPr>
                      <a:r>
                        <a:rPr b="1" lang="pt-BR" sz="900">
                          <a:latin typeface="Calibri"/>
                          <a:ea typeface="Calibri"/>
                          <a:cs typeface="Calibri"/>
                          <a:sym typeface="Calibri"/>
                        </a:rPr>
                        <a:t>Todas as infecções fúngicas entre as infecções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4·7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3·5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1300">
                <a:tc>
                  <a:txBody>
                    <a:bodyPr/>
                    <a:lstStyle/>
                    <a:p>
                      <a:pPr indent="0" lvl="0" marL="0" marR="0" rtl="0" algn="l">
                        <a:lnSpc>
                          <a:spcPct val="100000"/>
                        </a:lnSpc>
                        <a:spcBef>
                          <a:spcPts val="0"/>
                        </a:spcBef>
                        <a:spcAft>
                          <a:spcPts val="0"/>
                        </a:spcAft>
                        <a:buNone/>
                      </a:pPr>
                      <a:r>
                        <a:rPr b="0" i="1" lang="pt-BR" sz="900">
                          <a:latin typeface="Calibri"/>
                          <a:ea typeface="Calibri"/>
                          <a:cs typeface="Calibri"/>
                          <a:sym typeface="Calibri"/>
                        </a:rPr>
                        <a:t>Aspergillus</a:t>
                      </a:r>
                      <a:r>
                        <a:rPr b="0" lang="pt-BR" sz="900">
                          <a:latin typeface="Calibri"/>
                          <a:ea typeface="Calibri"/>
                          <a:cs typeface="Calibri"/>
                          <a:sym typeface="Calibri"/>
                        </a:rPr>
                        <a:t> % infecções fúngicas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14·3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32·1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24·8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1300">
                <a:tc>
                  <a:txBody>
                    <a:bodyPr/>
                    <a:lstStyle/>
                    <a:p>
                      <a:pPr indent="0" lvl="0" marL="0" marR="0" rtl="0" algn="l">
                        <a:lnSpc>
                          <a:spcPct val="100000"/>
                        </a:lnSpc>
                        <a:spcBef>
                          <a:spcPts val="0"/>
                        </a:spcBef>
                        <a:spcAft>
                          <a:spcPts val="0"/>
                        </a:spcAft>
                        <a:buNone/>
                      </a:pPr>
                      <a:r>
                        <a:rPr b="0" i="1" lang="pt-BR" sz="900">
                          <a:latin typeface="Calibri"/>
                          <a:ea typeface="Calibri"/>
                          <a:cs typeface="Calibri"/>
                          <a:sym typeface="Calibri"/>
                        </a:rPr>
                        <a:t>Candida</a:t>
                      </a:r>
                      <a:r>
                        <a:rPr b="0" lang="pt-BR" sz="900">
                          <a:latin typeface="Calibri"/>
                          <a:ea typeface="Calibri"/>
                          <a:cs typeface="Calibri"/>
                          <a:sym typeface="Calibri"/>
                        </a:rPr>
                        <a:t> % infecções fúngicas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8·9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10·7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13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Outros % de infecções fúngicas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76·8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57·0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64·5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1300">
                <a:tc>
                  <a:txBody>
                    <a:bodyPr/>
                    <a:lstStyle/>
                    <a:p>
                      <a:pPr indent="0" lvl="0" marL="0" marR="0" rtl="0" algn="l">
                        <a:lnSpc>
                          <a:spcPct val="100000"/>
                        </a:lnSpc>
                        <a:spcBef>
                          <a:spcPts val="0"/>
                        </a:spcBef>
                        <a:spcAft>
                          <a:spcPts val="0"/>
                        </a:spcAft>
                        <a:buNone/>
                      </a:pPr>
                      <a:r>
                        <a:rPr b="1" lang="pt-BR" sz="900">
                          <a:latin typeface="Calibri"/>
                          <a:ea typeface="Calibri"/>
                          <a:cs typeface="Calibri"/>
                          <a:sym typeface="Calibri"/>
                        </a:rPr>
                        <a:t>Todas as sepse entre as infecções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11·7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11·9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1300">
                <a:tc>
                  <a:txBody>
                    <a:bodyPr/>
                    <a:lstStyle/>
                    <a:p>
                      <a:pPr indent="0" lvl="0" marL="0" marR="0" rtl="0" algn="l">
                        <a:lnSpc>
                          <a:spcPct val="100000"/>
                        </a:lnSpc>
                        <a:spcBef>
                          <a:spcPts val="0"/>
                        </a:spcBef>
                        <a:spcAft>
                          <a:spcPts val="0"/>
                        </a:spcAft>
                        <a:buNone/>
                      </a:pPr>
                      <a:r>
                        <a:rPr b="1" lang="pt-BR" sz="900">
                          <a:latin typeface="Calibri"/>
                          <a:ea typeface="Calibri"/>
                          <a:cs typeface="Calibri"/>
                          <a:sym typeface="Calibri"/>
                        </a:rPr>
                        <a:t>Todas as infecções virais entre as infecções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13·8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12·4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13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Infecções virais por influenza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21·7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26·9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24·3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6075">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Herpes zoster % infecções virais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12·5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11·9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515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Infecções virais por citomegalovírus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16·9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515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Vírus BK ou JC % de infecções virais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1300">
                <a:tc>
                  <a:txBody>
                    <a:bodyPr/>
                    <a:lstStyle/>
                    <a:p>
                      <a:pPr indent="0" lvl="0" marL="0" marR="0" rtl="0" algn="l">
                        <a:lnSpc>
                          <a:spcPct val="100000"/>
                        </a:lnSpc>
                        <a:spcBef>
                          <a:spcPts val="0"/>
                        </a:spcBef>
                        <a:spcAft>
                          <a:spcPts val="0"/>
                        </a:spcAft>
                        <a:buNone/>
                      </a:pPr>
                      <a:r>
                        <a:rPr b="0" lang="pt-BR" sz="900">
                          <a:latin typeface="Calibri"/>
                          <a:ea typeface="Calibri"/>
                          <a:cs typeface="Calibri"/>
                          <a:sym typeface="Calibri"/>
                        </a:rPr>
                        <a:t>Outro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64·4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36·8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52·5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15150">
                <a:tc>
                  <a:txBody>
                    <a:bodyPr/>
                    <a:lstStyle/>
                    <a:p>
                      <a:pPr indent="0" lvl="0" marL="0" marR="0" rtl="0" algn="l">
                        <a:lnSpc>
                          <a:spcPct val="100000"/>
                        </a:lnSpc>
                        <a:spcBef>
                          <a:spcPts val="0"/>
                        </a:spcBef>
                        <a:spcAft>
                          <a:spcPts val="0"/>
                        </a:spcAft>
                        <a:buNone/>
                      </a:pPr>
                      <a:r>
                        <a:rPr b="1" lang="pt-BR" sz="900">
                          <a:latin typeface="Calibri"/>
                          <a:ea typeface="Calibri"/>
                          <a:cs typeface="Calibri"/>
                          <a:sym typeface="Calibri"/>
                        </a:rPr>
                        <a:t>Todas as infecções fúngicas entre as infecções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4·7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3·5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5150">
                <a:tc>
                  <a:txBody>
                    <a:bodyPr/>
                    <a:lstStyle/>
                    <a:p>
                      <a:pPr indent="0" lvl="0" marL="0" marR="0" rtl="0" algn="l">
                        <a:lnSpc>
                          <a:spcPct val="100000"/>
                        </a:lnSpc>
                        <a:spcBef>
                          <a:spcPts val="0"/>
                        </a:spcBef>
                        <a:spcAft>
                          <a:spcPts val="0"/>
                        </a:spcAft>
                        <a:buNone/>
                      </a:pPr>
                      <a:r>
                        <a:rPr b="0" i="1" lang="pt-BR" sz="900">
                          <a:latin typeface="Calibri"/>
                          <a:ea typeface="Calibri"/>
                          <a:cs typeface="Calibri"/>
                          <a:sym typeface="Calibri"/>
                        </a:rPr>
                        <a:t>Aspergillus</a:t>
                      </a:r>
                      <a:r>
                        <a:rPr b="0" lang="pt-BR" sz="900">
                          <a:latin typeface="Calibri"/>
                          <a:ea typeface="Calibri"/>
                          <a:cs typeface="Calibri"/>
                          <a:sym typeface="Calibri"/>
                        </a:rPr>
                        <a:t> % infecções fúngicas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14·3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32·1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24·8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1300">
                <a:tc>
                  <a:txBody>
                    <a:bodyPr/>
                    <a:lstStyle/>
                    <a:p>
                      <a:pPr indent="0" lvl="0" marL="0" marR="0" rtl="0" algn="l">
                        <a:lnSpc>
                          <a:spcPct val="100000"/>
                        </a:lnSpc>
                        <a:spcBef>
                          <a:spcPts val="0"/>
                        </a:spcBef>
                        <a:spcAft>
                          <a:spcPts val="0"/>
                        </a:spcAft>
                        <a:buNone/>
                      </a:pPr>
                      <a:r>
                        <a:rPr b="0" i="1" lang="pt-BR" sz="900">
                          <a:latin typeface="Calibri"/>
                          <a:ea typeface="Calibri"/>
                          <a:cs typeface="Calibri"/>
                          <a:sym typeface="Calibri"/>
                        </a:rPr>
                        <a:t>Candida</a:t>
                      </a:r>
                      <a:r>
                        <a:rPr b="0" lang="pt-BR" sz="900">
                          <a:latin typeface="Calibri"/>
                          <a:ea typeface="Calibri"/>
                          <a:cs typeface="Calibri"/>
                          <a:sym typeface="Calibri"/>
                        </a:rPr>
                        <a:t> % infecções fúngicas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8·9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None/>
                      </a:pPr>
                      <a:r>
                        <a:rPr b="0" lang="pt-BR" sz="900">
                          <a:latin typeface="Calibri"/>
                          <a:ea typeface="Calibri"/>
                          <a:cs typeface="Calibri"/>
                          <a:sym typeface="Calibri"/>
                        </a:rPr>
                        <a:t>10·7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465"/>
                                        </p:tgtEl>
                                        <p:attrNameLst>
                                          <p:attrName>style.visibility</p:attrName>
                                        </p:attrNameLst>
                                      </p:cBhvr>
                                      <p:to>
                                        <p:strVal val="visible"/>
                                      </p:to>
                                    </p:set>
                                    <p:animEffect filter="fade" transition="in">
                                      <p:cBhvr>
                                        <p:cTn dur="500"/>
                                        <p:tgtEl>
                                          <p:spTgt spid="13465"/>
                                        </p:tgtEl>
                                      </p:cBhvr>
                                    </p:animEffect>
                                  </p:childTnLst>
                                </p:cTn>
                              </p:par>
                              <p:par>
                                <p:cTn fill="hold" nodeType="withEffect" presetClass="entr" presetID="2" presetSubtype="8">
                                  <p:stCondLst>
                                    <p:cond delay="0"/>
                                  </p:stCondLst>
                                  <p:childTnLst>
                                    <p:set>
                                      <p:cBhvr>
                                        <p:cTn dur="1" fill="hold">
                                          <p:stCondLst>
                                            <p:cond delay="0"/>
                                          </p:stCondLst>
                                        </p:cTn>
                                        <p:tgtEl>
                                          <p:spTgt spid="13469"/>
                                        </p:tgtEl>
                                        <p:attrNameLst>
                                          <p:attrName>style.visibility</p:attrName>
                                        </p:attrNameLst>
                                      </p:cBhvr>
                                      <p:to>
                                        <p:strVal val="visible"/>
                                      </p:to>
                                    </p:set>
                                    <p:anim calcmode="lin" valueType="num">
                                      <p:cBhvr additive="base">
                                        <p:cTn dur="500"/>
                                        <p:tgtEl>
                                          <p:spTgt spid="1346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3471"/>
                                        </p:tgtEl>
                                        <p:attrNameLst>
                                          <p:attrName>style.visibility</p:attrName>
                                        </p:attrNameLst>
                                      </p:cBhvr>
                                      <p:to>
                                        <p:strVal val="visible"/>
                                      </p:to>
                                    </p:set>
                                    <p:animEffect filter="fade" transition="in">
                                      <p:cBhvr>
                                        <p:cTn dur="500"/>
                                        <p:tgtEl>
                                          <p:spTgt spid="13471"/>
                                        </p:tgtEl>
                                      </p:cBhvr>
                                    </p:animEffect>
                                  </p:childTnLst>
                                </p:cTn>
                              </p:par>
                              <p:par>
                                <p:cTn fill="hold" nodeType="withEffect" presetClass="entr" presetID="10" presetSubtype="0">
                                  <p:stCondLst>
                                    <p:cond delay="0"/>
                                  </p:stCondLst>
                                  <p:childTnLst>
                                    <p:set>
                                      <p:cBhvr>
                                        <p:cTn dur="1" fill="hold">
                                          <p:stCondLst>
                                            <p:cond delay="0"/>
                                          </p:stCondLst>
                                        </p:cTn>
                                        <p:tgtEl>
                                          <p:spTgt spid="13477"/>
                                        </p:tgtEl>
                                        <p:attrNameLst>
                                          <p:attrName>style.visibility</p:attrName>
                                        </p:attrNameLst>
                                      </p:cBhvr>
                                      <p:to>
                                        <p:strVal val="visible"/>
                                      </p:to>
                                    </p:set>
                                    <p:animEffect filter="fade" transition="in">
                                      <p:cBhvr>
                                        <p:cTn dur="500"/>
                                        <p:tgtEl>
                                          <p:spTgt spid="13477"/>
                                        </p:tgtEl>
                                      </p:cBhvr>
                                    </p:animEffect>
                                  </p:childTnLst>
                                </p:cTn>
                              </p:par>
                            </p:childTnLst>
                          </p:cTn>
                        </p:par>
                        <p:par>
                          <p:cTn fill="hold">
                            <p:stCondLst>
                              <p:cond delay="500"/>
                            </p:stCondLst>
                            <p:childTnLst>
                              <p:par>
                                <p:cTn fill="hold" nodeType="afterEffect" presetClass="entr" presetID="2" presetSubtype="2">
                                  <p:stCondLst>
                                    <p:cond delay="500"/>
                                  </p:stCondLst>
                                  <p:childTnLst>
                                    <p:set>
                                      <p:cBhvr>
                                        <p:cTn dur="1" fill="hold">
                                          <p:stCondLst>
                                            <p:cond delay="0"/>
                                          </p:stCondLst>
                                        </p:cTn>
                                        <p:tgtEl>
                                          <p:spTgt spid="13470"/>
                                        </p:tgtEl>
                                        <p:attrNameLst>
                                          <p:attrName>style.visibility</p:attrName>
                                        </p:attrNameLst>
                                      </p:cBhvr>
                                      <p:to>
                                        <p:strVal val="visible"/>
                                      </p:to>
                                    </p:set>
                                    <p:anim calcmode="lin" valueType="num">
                                      <p:cBhvr additive="base">
                                        <p:cTn dur="500"/>
                                        <p:tgtEl>
                                          <p:spTgt spid="13470"/>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472"/>
                                        </p:tgtEl>
                                        <p:attrNameLst>
                                          <p:attrName>style.visibility</p:attrName>
                                        </p:attrNameLst>
                                      </p:cBhvr>
                                      <p:to>
                                        <p:strVal val="visible"/>
                                      </p:to>
                                    </p:set>
                                    <p:animEffect filter="fade" transition="in">
                                      <p:cBhvr>
                                        <p:cTn dur="500"/>
                                        <p:tgtEl>
                                          <p:spTgt spid="13472"/>
                                        </p:tgtEl>
                                      </p:cBhvr>
                                    </p:animEffect>
                                  </p:childTnLst>
                                </p:cTn>
                              </p:par>
                              <p:par>
                                <p:cTn fill="hold" nodeType="withEffect" presetClass="entr" presetID="10" presetSubtype="0">
                                  <p:stCondLst>
                                    <p:cond delay="500"/>
                                  </p:stCondLst>
                                  <p:childTnLst>
                                    <p:set>
                                      <p:cBhvr>
                                        <p:cTn dur="1" fill="hold">
                                          <p:stCondLst>
                                            <p:cond delay="0"/>
                                          </p:stCondLst>
                                        </p:cTn>
                                        <p:tgtEl>
                                          <p:spTgt spid="13478"/>
                                        </p:tgtEl>
                                        <p:attrNameLst>
                                          <p:attrName>style.visibility</p:attrName>
                                        </p:attrNameLst>
                                      </p:cBhvr>
                                      <p:to>
                                        <p:strVal val="visible"/>
                                      </p:to>
                                    </p:set>
                                    <p:animEffect filter="fade" transition="in">
                                      <p:cBhvr>
                                        <p:cTn dur="500"/>
                                        <p:tgtEl>
                                          <p:spTgt spid="13478"/>
                                        </p:tgtEl>
                                      </p:cBhvr>
                                    </p:animEffect>
                                  </p:childTnLst>
                                </p:cTn>
                              </p:par>
                              <p:par>
                                <p:cTn fill="hold" nodeType="withEffect" presetClass="entr" presetID="23" presetSubtype="16">
                                  <p:stCondLst>
                                    <p:cond delay="500"/>
                                  </p:stCondLst>
                                  <p:childTnLst>
                                    <p:set>
                                      <p:cBhvr>
                                        <p:cTn dur="1" fill="hold">
                                          <p:stCondLst>
                                            <p:cond delay="0"/>
                                          </p:stCondLst>
                                        </p:cTn>
                                        <p:tgtEl>
                                          <p:spTgt spid="13473"/>
                                        </p:tgtEl>
                                        <p:attrNameLst>
                                          <p:attrName>style.visibility</p:attrName>
                                        </p:attrNameLst>
                                      </p:cBhvr>
                                      <p:to>
                                        <p:strVal val="visible"/>
                                      </p:to>
                                    </p:set>
                                    <p:anim calcmode="lin" valueType="num">
                                      <p:cBhvr additive="base">
                                        <p:cTn dur="500"/>
                                        <p:tgtEl>
                                          <p:spTgt spid="13473"/>
                                        </p:tgtEl>
                                        <p:attrNameLst>
                                          <p:attrName>ppt_w</p:attrName>
                                        </p:attrNameLst>
                                      </p:cBhvr>
                                      <p:tavLst>
                                        <p:tav fmla="" tm="0">
                                          <p:val>
                                            <p:strVal val="0"/>
                                          </p:val>
                                        </p:tav>
                                        <p:tav fmla="" tm="100000">
                                          <p:val>
                                            <p:strVal val="#ppt_w"/>
                                          </p:val>
                                        </p:tav>
                                      </p:tavLst>
                                    </p:anim>
                                    <p:anim calcmode="lin" valueType="num">
                                      <p:cBhvr additive="base">
                                        <p:cTn dur="500"/>
                                        <p:tgtEl>
                                          <p:spTgt spid="1347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474"/>
                                        </p:tgtEl>
                                        <p:attrNameLst>
                                          <p:attrName>style.visibility</p:attrName>
                                        </p:attrNameLst>
                                      </p:cBhvr>
                                      <p:to>
                                        <p:strVal val="visible"/>
                                      </p:to>
                                    </p:set>
                                    <p:anim calcmode="lin" valueType="num">
                                      <p:cBhvr additive="base">
                                        <p:cTn dur="500"/>
                                        <p:tgtEl>
                                          <p:spTgt spid="13474"/>
                                        </p:tgtEl>
                                        <p:attrNameLst>
                                          <p:attrName>ppt_w</p:attrName>
                                        </p:attrNameLst>
                                      </p:cBhvr>
                                      <p:tavLst>
                                        <p:tav fmla="" tm="0">
                                          <p:val>
                                            <p:strVal val="0"/>
                                          </p:val>
                                        </p:tav>
                                        <p:tav fmla="" tm="100000">
                                          <p:val>
                                            <p:strVal val="#ppt_w"/>
                                          </p:val>
                                        </p:tav>
                                      </p:tavLst>
                                    </p:anim>
                                    <p:anim calcmode="lin" valueType="num">
                                      <p:cBhvr additive="base">
                                        <p:cTn dur="500"/>
                                        <p:tgtEl>
                                          <p:spTgt spid="1347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475"/>
                                        </p:tgtEl>
                                        <p:attrNameLst>
                                          <p:attrName>style.visibility</p:attrName>
                                        </p:attrNameLst>
                                      </p:cBhvr>
                                      <p:to>
                                        <p:strVal val="visible"/>
                                      </p:to>
                                    </p:set>
                                    <p:anim calcmode="lin" valueType="num">
                                      <p:cBhvr additive="base">
                                        <p:cTn dur="500"/>
                                        <p:tgtEl>
                                          <p:spTgt spid="13475"/>
                                        </p:tgtEl>
                                        <p:attrNameLst>
                                          <p:attrName>ppt_w</p:attrName>
                                        </p:attrNameLst>
                                      </p:cBhvr>
                                      <p:tavLst>
                                        <p:tav fmla="" tm="0">
                                          <p:val>
                                            <p:strVal val="0"/>
                                          </p:val>
                                        </p:tav>
                                        <p:tav fmla="" tm="100000">
                                          <p:val>
                                            <p:strVal val="#ppt_w"/>
                                          </p:val>
                                        </p:tav>
                                      </p:tavLst>
                                    </p:anim>
                                    <p:anim calcmode="lin" valueType="num">
                                      <p:cBhvr additive="base">
                                        <p:cTn dur="500"/>
                                        <p:tgtEl>
                                          <p:spTgt spid="1347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3476"/>
                                        </p:tgtEl>
                                        <p:attrNameLst>
                                          <p:attrName>style.visibility</p:attrName>
                                        </p:attrNameLst>
                                      </p:cBhvr>
                                      <p:to>
                                        <p:strVal val="visible"/>
                                      </p:to>
                                    </p:set>
                                    <p:anim calcmode="lin" valueType="num">
                                      <p:cBhvr additive="base">
                                        <p:cTn dur="500"/>
                                        <p:tgtEl>
                                          <p:spTgt spid="13476"/>
                                        </p:tgtEl>
                                        <p:attrNameLst>
                                          <p:attrName>ppt_w</p:attrName>
                                        </p:attrNameLst>
                                      </p:cBhvr>
                                      <p:tavLst>
                                        <p:tav fmla="" tm="0">
                                          <p:val>
                                            <p:strVal val="0"/>
                                          </p:val>
                                        </p:tav>
                                        <p:tav fmla="" tm="100000">
                                          <p:val>
                                            <p:strVal val="#ppt_w"/>
                                          </p:val>
                                        </p:tav>
                                      </p:tavLst>
                                    </p:anim>
                                    <p:anim calcmode="lin" valueType="num">
                                      <p:cBhvr additive="base">
                                        <p:cTn dur="500"/>
                                        <p:tgtEl>
                                          <p:spTgt spid="1347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83" name="Shape 13483"/>
        <p:cNvGrpSpPr/>
        <p:nvPr/>
      </p:nvGrpSpPr>
      <p:grpSpPr>
        <a:xfrm>
          <a:off x="0" y="0"/>
          <a:ext cx="0" cy="0"/>
          <a:chOff x="0" y="0"/>
          <a:chExt cx="0" cy="0"/>
        </a:xfrm>
      </p:grpSpPr>
      <p:sp>
        <p:nvSpPr>
          <p:cNvPr id="13484" name="Google Shape;13484;p229"/>
          <p:cNvSpPr/>
          <p:nvPr/>
        </p:nvSpPr>
        <p:spPr>
          <a:xfrm flipH="1">
            <a:off x="407988" y="1575398"/>
            <a:ext cx="7689541" cy="444033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485" name="Google Shape;13485;p229"/>
          <p:cNvSpPr txBox="1"/>
          <p:nvPr/>
        </p:nvSpPr>
        <p:spPr>
          <a:xfrm>
            <a:off x="296269" y="385036"/>
            <a:ext cx="239507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Resultados</a:t>
            </a:r>
            <a:endParaRPr b="1" baseline="30000" sz="3600">
              <a:solidFill>
                <a:schemeClr val="accent1"/>
              </a:solidFill>
              <a:latin typeface="Lustria"/>
              <a:ea typeface="Lustria"/>
              <a:cs typeface="Lustria"/>
              <a:sym typeface="Lustria"/>
            </a:endParaRPr>
          </a:p>
        </p:txBody>
      </p:sp>
      <p:sp>
        <p:nvSpPr>
          <p:cNvPr id="13486" name="Google Shape;13486;p229"/>
          <p:cNvSpPr txBox="1"/>
          <p:nvPr/>
        </p:nvSpPr>
        <p:spPr>
          <a:xfrm>
            <a:off x="296269" y="792070"/>
            <a:ext cx="758835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Gestação em mulheres tratadas com eculizumabe¹ </a:t>
            </a:r>
            <a:endParaRPr/>
          </a:p>
        </p:txBody>
      </p:sp>
      <p:sp>
        <p:nvSpPr>
          <p:cNvPr id="13487" name="Google Shape;13487;p22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Tabela adaptada de Socié G, et al. Br J Haematol. 2019. Apr;185 (2):297-310</a:t>
            </a:r>
            <a:endParaRPr/>
          </a:p>
          <a:p>
            <a:pPr indent="0" lvl="0" marL="0" rtl="0" algn="l">
              <a:lnSpc>
                <a:spcPct val="90000"/>
              </a:lnSpc>
              <a:spcBef>
                <a:spcPts val="300"/>
              </a:spcBef>
              <a:spcAft>
                <a:spcPts val="0"/>
              </a:spcAft>
              <a:buClr>
                <a:schemeClr val="dk1"/>
              </a:buClr>
              <a:buSzPts val="800"/>
              <a:buNone/>
            </a:pPr>
            <a:r>
              <a:rPr lang="pt-BR"/>
              <a:t>1- Socié G, et al. Br J Haematol. 2019 Apr;185(2):297-310</a:t>
            </a:r>
            <a:endParaRPr/>
          </a:p>
        </p:txBody>
      </p:sp>
      <p:sp>
        <p:nvSpPr>
          <p:cNvPr id="13488" name="Google Shape;13488;p229"/>
          <p:cNvSpPr/>
          <p:nvPr/>
        </p:nvSpPr>
        <p:spPr>
          <a:xfrm>
            <a:off x="-109737" y="1834709"/>
            <a:ext cx="5980314" cy="44535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489" name="Google Shape;13489;p229"/>
          <p:cNvSpPr/>
          <p:nvPr/>
        </p:nvSpPr>
        <p:spPr>
          <a:xfrm>
            <a:off x="-620188" y="4596781"/>
            <a:ext cx="6459537" cy="441638"/>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graphicFrame>
        <p:nvGraphicFramePr>
          <p:cNvPr id="13490" name="Google Shape;13490;p229"/>
          <p:cNvGraphicFramePr/>
          <p:nvPr/>
        </p:nvGraphicFramePr>
        <p:xfrm>
          <a:off x="645042" y="1816099"/>
          <a:ext cx="3000000" cy="3000000"/>
        </p:xfrm>
        <a:graphic>
          <a:graphicData uri="http://schemas.openxmlformats.org/drawingml/2006/table">
            <a:tbl>
              <a:tblPr>
                <a:noFill/>
                <a:tableStyleId>{A0BF0AAD-81E2-4729-A6F2-3AC11B6F7D1A}</a:tableStyleId>
              </a:tblPr>
              <a:tblGrid>
                <a:gridCol w="1767950"/>
                <a:gridCol w="1143000"/>
                <a:gridCol w="1130300"/>
                <a:gridCol w="1153050"/>
              </a:tblGrid>
              <a:tr h="495300">
                <a:tc>
                  <a:txBody>
                    <a:bodyPr/>
                    <a:lstStyle/>
                    <a:p>
                      <a:pPr indent="0" lvl="0" marL="0" marR="0" rtl="0" algn="l">
                        <a:spcBef>
                          <a:spcPts val="0"/>
                        </a:spcBef>
                        <a:spcAft>
                          <a:spcPts val="0"/>
                        </a:spcAft>
                        <a:buNone/>
                      </a:pPr>
                      <a:r>
                        <a:rPr b="1" lang="pt-BR" sz="1200" u="none" strike="noStrike">
                          <a:solidFill>
                            <a:schemeClr val="lt1"/>
                          </a:solidFill>
                          <a:latin typeface="Lustria"/>
                          <a:ea typeface="Lustria"/>
                          <a:cs typeface="Lustria"/>
                          <a:sym typeface="Lustria"/>
                        </a:rPr>
                        <a:t>Resultados relatados</a:t>
                      </a:r>
                      <a:endParaRPr b="1" i="0" sz="1200" u="none" strike="noStrike">
                        <a:solidFill>
                          <a:schemeClr val="lt1"/>
                        </a:solidFill>
                        <a:latin typeface="Lustria"/>
                        <a:ea typeface="Lustria"/>
                        <a:cs typeface="Lustria"/>
                        <a:sym typeface="Lustria"/>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HPN</a:t>
                      </a:r>
                      <a:endParaRPr/>
                    </a:p>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 n = 206), n (%)</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aSHU ( n = 54), n (%)</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Total ( n = 260), n (%)</a:t>
                      </a:r>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60900">
                <a:tc>
                  <a:txBody>
                    <a:bodyPr/>
                    <a:lstStyle/>
                    <a:p>
                      <a:pPr indent="0" lvl="0" marL="0" marR="0" rtl="0" algn="l">
                        <a:spcBef>
                          <a:spcPts val="0"/>
                        </a:spcBef>
                        <a:spcAft>
                          <a:spcPts val="0"/>
                        </a:spcAft>
                        <a:buNone/>
                      </a:pPr>
                      <a:r>
                        <a:rPr b="0" lang="pt-BR" sz="1050">
                          <a:solidFill>
                            <a:schemeClr val="dk1"/>
                          </a:solidFill>
                          <a:latin typeface="Calibri"/>
                          <a:ea typeface="Calibri"/>
                          <a:cs typeface="Calibri"/>
                          <a:sym typeface="Calibri"/>
                        </a:rPr>
                        <a:t>Nascimento vivo </a:t>
                      </a:r>
                      <a:r>
                        <a:rPr b="0" baseline="30000" lang="pt-BR" sz="1050" u="sng">
                          <a:solidFill>
                            <a:schemeClr val="dk1"/>
                          </a:solidFill>
                          <a:latin typeface="Calibri"/>
                          <a:ea typeface="Calibri"/>
                          <a:cs typeface="Calibri"/>
                          <a:sym typeface="Calibri"/>
                        </a:rPr>
                        <a:t>a</a:t>
                      </a:r>
                      <a:endParaRPr b="0" sz="105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latin typeface="Calibri"/>
                          <a:ea typeface="Calibri"/>
                          <a:cs typeface="Calibri"/>
                          <a:sym typeface="Calibri"/>
                        </a:rPr>
                        <a:t>150 (72·8)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latin typeface="Calibri"/>
                          <a:ea typeface="Calibri"/>
                          <a:cs typeface="Calibri"/>
                          <a:sym typeface="Calibri"/>
                        </a:rPr>
                        <a:t>32 (59·3)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latin typeface="Calibri"/>
                          <a:ea typeface="Calibri"/>
                          <a:cs typeface="Calibri"/>
                          <a:sym typeface="Calibri"/>
                        </a:rPr>
                        <a:t>182 (70·0)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52850">
                <a:tc>
                  <a:txBody>
                    <a:bodyPr/>
                    <a:lstStyle/>
                    <a:p>
                      <a:pPr indent="0" lvl="0" marL="0" marR="0" rtl="0" algn="l">
                        <a:spcBef>
                          <a:spcPts val="0"/>
                        </a:spcBef>
                        <a:spcAft>
                          <a:spcPts val="0"/>
                        </a:spcAft>
                        <a:buNone/>
                      </a:pPr>
                      <a:r>
                        <a:rPr b="0" lang="pt-BR" sz="1050">
                          <a:solidFill>
                            <a:schemeClr val="dk1"/>
                          </a:solidFill>
                          <a:latin typeface="Calibri"/>
                          <a:ea typeface="Calibri"/>
                          <a:cs typeface="Calibri"/>
                          <a:sym typeface="Calibri"/>
                        </a:rPr>
                        <a:t>Aborto ou aborto espontâneo</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050">
                          <a:latin typeface="Calibri"/>
                          <a:ea typeface="Calibri"/>
                          <a:cs typeface="Calibri"/>
                          <a:sym typeface="Calibri"/>
                        </a:rPr>
                        <a:t>33 (16·0)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050">
                          <a:latin typeface="Calibri"/>
                          <a:ea typeface="Calibri"/>
                          <a:cs typeface="Calibri"/>
                          <a:sym typeface="Calibri"/>
                        </a:rPr>
                        <a:t>8 (14·8)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050">
                          <a:latin typeface="Calibri"/>
                          <a:ea typeface="Calibri"/>
                          <a:cs typeface="Calibri"/>
                          <a:sym typeface="Calibri"/>
                        </a:rPr>
                        <a:t>41 (15·8)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60900">
                <a:tc>
                  <a:txBody>
                    <a:bodyPr/>
                    <a:lstStyle/>
                    <a:p>
                      <a:pPr indent="0" lvl="0" marL="0" marR="0" rtl="0" algn="l">
                        <a:spcBef>
                          <a:spcPts val="0"/>
                        </a:spcBef>
                        <a:spcAft>
                          <a:spcPts val="0"/>
                        </a:spcAft>
                        <a:buNone/>
                      </a:pPr>
                      <a:r>
                        <a:rPr b="0" lang="pt-BR" sz="1050">
                          <a:solidFill>
                            <a:schemeClr val="dk1"/>
                          </a:solidFill>
                          <a:latin typeface="Calibri"/>
                          <a:ea typeface="Calibri"/>
                          <a:cs typeface="Calibri"/>
                          <a:sym typeface="Calibri"/>
                        </a:rPr>
                        <a:t>Aborto induzido </a:t>
                      </a:r>
                      <a:r>
                        <a:rPr b="0" baseline="30000" lang="pt-BR" sz="1050" u="sng">
                          <a:solidFill>
                            <a:schemeClr val="dk1"/>
                          </a:solidFill>
                          <a:latin typeface="Calibri"/>
                          <a:ea typeface="Calibri"/>
                          <a:cs typeface="Calibri"/>
                          <a:sym typeface="Calibri"/>
                          <a:hlinkClick r:id="rId3">
                            <a:extLst>
                              <a:ext uri="{A12FA001-AC4F-418D-AE19-62706E023703}">
                                <ahyp:hlinkClr val="tx"/>
                              </a:ext>
                            </a:extLst>
                          </a:hlinkClick>
                        </a:rPr>
                        <a:t>b</a:t>
                      </a:r>
                      <a:endParaRPr b="0" sz="105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latin typeface="Calibri"/>
                          <a:ea typeface="Calibri"/>
                          <a:cs typeface="Calibri"/>
                          <a:sym typeface="Calibri"/>
                        </a:rPr>
                        <a:t>16 (7·8)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latin typeface="Calibri"/>
                          <a:ea typeface="Calibri"/>
                          <a:cs typeface="Calibri"/>
                          <a:sym typeface="Calibri"/>
                        </a:rPr>
                        <a:t>11 (20·4)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latin typeface="Calibri"/>
                          <a:ea typeface="Calibri"/>
                          <a:cs typeface="Calibri"/>
                          <a:sym typeface="Calibri"/>
                        </a:rPr>
                        <a:t>27(10·4)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60900">
                <a:tc>
                  <a:txBody>
                    <a:bodyPr/>
                    <a:lstStyle/>
                    <a:p>
                      <a:pPr indent="0" lvl="0" marL="0" marR="0" rtl="0" algn="l">
                        <a:spcBef>
                          <a:spcPts val="0"/>
                        </a:spcBef>
                        <a:spcAft>
                          <a:spcPts val="0"/>
                        </a:spcAft>
                        <a:buNone/>
                      </a:pPr>
                      <a:r>
                        <a:rPr b="0" lang="pt-BR" sz="1050">
                          <a:solidFill>
                            <a:schemeClr val="dk1"/>
                          </a:solidFill>
                          <a:latin typeface="Calibri"/>
                          <a:ea typeface="Calibri"/>
                          <a:cs typeface="Calibri"/>
                          <a:sym typeface="Calibri"/>
                        </a:rPr>
                        <a:t>Natimorto ou morte fetal </a:t>
                      </a:r>
                      <a:r>
                        <a:rPr b="0" baseline="30000" lang="pt-BR" sz="1050" u="sng">
                          <a:solidFill>
                            <a:schemeClr val="dk1"/>
                          </a:solidFill>
                          <a:latin typeface="Calibri"/>
                          <a:ea typeface="Calibri"/>
                          <a:cs typeface="Calibri"/>
                          <a:sym typeface="Calibri"/>
                          <a:hlinkClick r:id="rId4">
                            <a:extLst>
                              <a:ext uri="{A12FA001-AC4F-418D-AE19-62706E023703}">
                                <ahyp:hlinkClr val="tx"/>
                              </a:ext>
                            </a:extLst>
                          </a:hlinkClick>
                        </a:rPr>
                        <a:t>c</a:t>
                      </a:r>
                      <a:endParaRPr b="0" sz="105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050">
                          <a:latin typeface="Calibri"/>
                          <a:ea typeface="Calibri"/>
                          <a:cs typeface="Calibri"/>
                          <a:sym typeface="Calibri"/>
                        </a:rPr>
                        <a:t>6 (2·9)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050">
                          <a:latin typeface="Calibri"/>
                          <a:ea typeface="Calibri"/>
                          <a:cs typeface="Calibri"/>
                          <a:sym typeface="Calibri"/>
                        </a:rPr>
                        <a:t>3 (5·6)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050">
                          <a:latin typeface="Calibri"/>
                          <a:ea typeface="Calibri"/>
                          <a:cs typeface="Calibri"/>
                          <a:sym typeface="Calibri"/>
                        </a:rPr>
                        <a:t>9 (3·5)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60900">
                <a:tc>
                  <a:txBody>
                    <a:bodyPr/>
                    <a:lstStyle/>
                    <a:p>
                      <a:pPr indent="0" lvl="0" marL="0" marR="0" rtl="0" algn="l">
                        <a:spcBef>
                          <a:spcPts val="0"/>
                        </a:spcBef>
                        <a:spcAft>
                          <a:spcPts val="0"/>
                        </a:spcAft>
                        <a:buNone/>
                      </a:pPr>
                      <a:r>
                        <a:rPr b="0" lang="pt-BR" sz="1050">
                          <a:solidFill>
                            <a:schemeClr val="dk1"/>
                          </a:solidFill>
                          <a:latin typeface="Calibri"/>
                          <a:ea typeface="Calibri"/>
                          <a:cs typeface="Calibri"/>
                          <a:sym typeface="Calibri"/>
                        </a:rPr>
                        <a:t>Morte materna </a:t>
                      </a:r>
                      <a:r>
                        <a:rPr b="0" baseline="30000" lang="pt-BR" sz="1050" u="sng">
                          <a:solidFill>
                            <a:schemeClr val="dk1"/>
                          </a:solidFill>
                          <a:latin typeface="Calibri"/>
                          <a:ea typeface="Calibri"/>
                          <a:cs typeface="Calibri"/>
                          <a:sym typeface="Calibri"/>
                          <a:hlinkClick r:id="rId5">
                            <a:extLst>
                              <a:ext uri="{A12FA001-AC4F-418D-AE19-62706E023703}">
                                <ahyp:hlinkClr val="tx"/>
                              </a:ext>
                            </a:extLst>
                          </a:hlinkClick>
                        </a:rPr>
                        <a:t>d</a:t>
                      </a:r>
                      <a:endParaRPr b="0" sz="105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latin typeface="Calibri"/>
                          <a:ea typeface="Calibri"/>
                          <a:cs typeface="Calibri"/>
                          <a:sym typeface="Calibri"/>
                        </a:rPr>
                        <a:t>1 (0·5)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latin typeface="Calibri"/>
                          <a:ea typeface="Calibri"/>
                          <a:cs typeface="Calibri"/>
                          <a:sym typeface="Calibri"/>
                        </a:rPr>
                        <a:t>1 (0·4)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aphicFrame>
        <p:nvGraphicFramePr>
          <p:cNvPr id="13491" name="Google Shape;13491;p229"/>
          <p:cNvGraphicFramePr/>
          <p:nvPr/>
        </p:nvGraphicFramePr>
        <p:xfrm>
          <a:off x="567790" y="4597826"/>
          <a:ext cx="3000000" cy="3000000"/>
        </p:xfrm>
        <a:graphic>
          <a:graphicData uri="http://schemas.openxmlformats.org/drawingml/2006/table">
            <a:tbl>
              <a:tblPr>
                <a:noFill/>
                <a:tableStyleId>{A0BF0AAD-81E2-4729-A6F2-3AC11B6F7D1A}</a:tableStyleId>
              </a:tblPr>
              <a:tblGrid>
                <a:gridCol w="1972200"/>
                <a:gridCol w="1219200"/>
                <a:gridCol w="963250"/>
                <a:gridCol w="1039625"/>
              </a:tblGrid>
              <a:tr h="450425">
                <a:tc>
                  <a:txBody>
                    <a:bodyPr/>
                    <a:lstStyle/>
                    <a:p>
                      <a:pPr indent="0" lvl="0" marL="0" marR="0" rtl="0" algn="l">
                        <a:spcBef>
                          <a:spcPts val="0"/>
                        </a:spcBef>
                        <a:spcAft>
                          <a:spcPts val="0"/>
                        </a:spcAft>
                        <a:buNone/>
                      </a:pPr>
                      <a:r>
                        <a:rPr b="1" lang="pt-BR" sz="1200" u="none" strike="noStrike">
                          <a:solidFill>
                            <a:schemeClr val="lt1"/>
                          </a:solidFill>
                          <a:latin typeface="Lustria"/>
                          <a:ea typeface="Lustria"/>
                          <a:cs typeface="Lustria"/>
                          <a:sym typeface="Lustria"/>
                        </a:rPr>
                        <a:t>Resultados não relatados</a:t>
                      </a:r>
                      <a:endParaRPr b="1" i="0" sz="1200" u="none" strike="noStrike">
                        <a:solidFill>
                          <a:schemeClr val="lt1"/>
                        </a:solidFill>
                        <a:latin typeface="Lustria"/>
                        <a:ea typeface="Lustria"/>
                        <a:cs typeface="Lustria"/>
                        <a:sym typeface="Lustria"/>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HPN </a:t>
                      </a:r>
                      <a:br>
                        <a:rPr b="1" lang="pt-BR" sz="900" u="none" strike="noStrike">
                          <a:solidFill>
                            <a:schemeClr val="lt1"/>
                          </a:solidFill>
                          <a:latin typeface="Lustria"/>
                          <a:ea typeface="Lustria"/>
                          <a:cs typeface="Lustria"/>
                          <a:sym typeface="Lustria"/>
                        </a:rPr>
                      </a:br>
                      <a:r>
                        <a:rPr b="1" lang="pt-BR" sz="900" u="none" strike="noStrike">
                          <a:solidFill>
                            <a:schemeClr val="lt1"/>
                          </a:solidFill>
                          <a:latin typeface="Lustria"/>
                          <a:ea typeface="Lustria"/>
                          <a:cs typeface="Lustria"/>
                          <a:sym typeface="Lustria"/>
                        </a:rPr>
                        <a:t>( n = 206), n (%)</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aSHU ( n = 54), n (%)</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Lustria"/>
                          <a:ea typeface="Lustria"/>
                          <a:cs typeface="Lustria"/>
                          <a:sym typeface="Lustria"/>
                        </a:rPr>
                        <a:t>Total ( n = 260), n (%)</a:t>
                      </a:r>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91225">
                <a:tc>
                  <a:txBody>
                    <a:bodyPr/>
                    <a:lstStyle/>
                    <a:p>
                      <a:pPr indent="0" lvl="0" marL="0" marR="0" rtl="0" algn="l">
                        <a:spcBef>
                          <a:spcPts val="0"/>
                        </a:spcBef>
                        <a:spcAft>
                          <a:spcPts val="0"/>
                        </a:spcAft>
                        <a:buNone/>
                      </a:pPr>
                      <a:r>
                        <a:rPr b="0" lang="pt-BR" sz="1050">
                          <a:solidFill>
                            <a:schemeClr val="dk1"/>
                          </a:solidFill>
                          <a:latin typeface="Calibri"/>
                          <a:ea typeface="Calibri"/>
                          <a:cs typeface="Calibri"/>
                          <a:sym typeface="Calibri"/>
                        </a:rPr>
                        <a:t>Grávida no momento do relato </a:t>
                      </a:r>
                      <a:r>
                        <a:rPr b="0" baseline="30000" lang="pt-BR" sz="1050" u="sng">
                          <a:solidFill>
                            <a:schemeClr val="dk1"/>
                          </a:solidFill>
                          <a:latin typeface="Calibri"/>
                          <a:ea typeface="Calibri"/>
                          <a:cs typeface="Calibri"/>
                          <a:sym typeface="Calibri"/>
                          <a:hlinkClick r:id="rId6">
                            <a:extLst>
                              <a:ext uri="{A12FA001-AC4F-418D-AE19-62706E023703}">
                                <ahyp:hlinkClr val="tx"/>
                              </a:ext>
                            </a:extLst>
                          </a:hlinkClick>
                        </a:rPr>
                        <a:t>e</a:t>
                      </a:r>
                      <a:endParaRPr b="0" sz="105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050">
                          <a:solidFill>
                            <a:schemeClr val="dk1"/>
                          </a:solidFill>
                          <a:latin typeface="Calibri"/>
                          <a:ea typeface="Calibri"/>
                          <a:cs typeface="Calibri"/>
                          <a:sym typeface="Calibri"/>
                        </a:rPr>
                        <a:t>98 (76·0)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050">
                          <a:solidFill>
                            <a:schemeClr val="dk1"/>
                          </a:solidFill>
                          <a:latin typeface="Calibri"/>
                          <a:ea typeface="Calibri"/>
                          <a:cs typeface="Calibri"/>
                          <a:sym typeface="Calibri"/>
                        </a:rPr>
                        <a:t>38 (84·4)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1050">
                          <a:solidFill>
                            <a:schemeClr val="dk1"/>
                          </a:solidFill>
                          <a:latin typeface="Calibri"/>
                          <a:ea typeface="Calibri"/>
                          <a:cs typeface="Calibri"/>
                          <a:sym typeface="Calibri"/>
                        </a:rPr>
                        <a:t>136 (78·2)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91225">
                <a:tc>
                  <a:txBody>
                    <a:bodyPr/>
                    <a:lstStyle/>
                    <a:p>
                      <a:pPr indent="0" lvl="0" marL="0" marR="0" rtl="0" algn="l">
                        <a:spcBef>
                          <a:spcPts val="0"/>
                        </a:spcBef>
                        <a:spcAft>
                          <a:spcPts val="0"/>
                        </a:spcAft>
                        <a:buNone/>
                      </a:pPr>
                      <a:r>
                        <a:rPr b="0" lang="pt-BR" sz="1050">
                          <a:solidFill>
                            <a:schemeClr val="dk1"/>
                          </a:solidFill>
                          <a:latin typeface="Calibri"/>
                          <a:ea typeface="Calibri"/>
                          <a:cs typeface="Calibri"/>
                          <a:sym typeface="Calibri"/>
                        </a:rPr>
                        <a:t>Perdido para acompanhamento </a:t>
                      </a:r>
                      <a:r>
                        <a:rPr b="0" baseline="30000" lang="pt-BR" sz="1050" u="sng">
                          <a:solidFill>
                            <a:schemeClr val="dk1"/>
                          </a:solidFill>
                          <a:latin typeface="Calibri"/>
                          <a:ea typeface="Calibri"/>
                          <a:cs typeface="Calibri"/>
                          <a:sym typeface="Calibri"/>
                          <a:hlinkClick r:id="rId7">
                            <a:extLst>
                              <a:ext uri="{A12FA001-AC4F-418D-AE19-62706E023703}">
                                <ahyp:hlinkClr val="tx"/>
                              </a:ext>
                            </a:extLst>
                          </a:hlinkClick>
                        </a:rPr>
                        <a:t>c</a:t>
                      </a:r>
                      <a:endParaRPr b="0" sz="105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solidFill>
                            <a:schemeClr val="dk1"/>
                          </a:solidFill>
                          <a:latin typeface="Calibri"/>
                          <a:ea typeface="Calibri"/>
                          <a:cs typeface="Calibri"/>
                          <a:sym typeface="Calibri"/>
                        </a:rPr>
                        <a:t>31 (24·0)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solidFill>
                            <a:schemeClr val="dk1"/>
                          </a:solidFill>
                          <a:latin typeface="Calibri"/>
                          <a:ea typeface="Calibri"/>
                          <a:cs typeface="Calibri"/>
                          <a:sym typeface="Calibri"/>
                        </a:rPr>
                        <a:t>7 (15·6)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b="0" lang="pt-BR" sz="1050">
                          <a:solidFill>
                            <a:schemeClr val="dk1"/>
                          </a:solidFill>
                          <a:latin typeface="Calibri"/>
                          <a:ea typeface="Calibri"/>
                          <a:cs typeface="Calibri"/>
                          <a:sym typeface="Calibri"/>
                        </a:rPr>
                        <a:t>38 (21·8)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pic>
        <p:nvPicPr>
          <p:cNvPr descr="Mulher com os braços abertos&#10;&#10;Descrição gerada automaticamente com confiança baixa" id="13492" name="Google Shape;13492;p229"/>
          <p:cNvPicPr preferRelativeResize="0"/>
          <p:nvPr/>
        </p:nvPicPr>
        <p:blipFill rotWithShape="1">
          <a:blip r:embed="rId8">
            <a:alphaModFix/>
          </a:blip>
          <a:srcRect b="0" l="0" r="12362" t="0"/>
          <a:stretch/>
        </p:blipFill>
        <p:spPr>
          <a:xfrm>
            <a:off x="6107630" y="1387295"/>
            <a:ext cx="5439327" cy="4137998"/>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484"/>
                                        </p:tgtEl>
                                        <p:attrNameLst>
                                          <p:attrName>style.visibility</p:attrName>
                                        </p:attrNameLst>
                                      </p:cBhvr>
                                      <p:to>
                                        <p:strVal val="visible"/>
                                      </p:to>
                                    </p:set>
                                    <p:animEffect filter="fade" transition="in">
                                      <p:cBhvr>
                                        <p:cTn dur="500"/>
                                        <p:tgtEl>
                                          <p:spTgt spid="13484"/>
                                        </p:tgtEl>
                                      </p:cBhvr>
                                    </p:animEffect>
                                  </p:childTnLst>
                                </p:cTn>
                              </p:par>
                              <p:par>
                                <p:cTn fill="hold" nodeType="withEffect" presetClass="entr" presetID="2" presetSubtype="8">
                                  <p:stCondLst>
                                    <p:cond delay="0"/>
                                  </p:stCondLst>
                                  <p:childTnLst>
                                    <p:set>
                                      <p:cBhvr>
                                        <p:cTn dur="1" fill="hold">
                                          <p:stCondLst>
                                            <p:cond delay="0"/>
                                          </p:stCondLst>
                                        </p:cTn>
                                        <p:tgtEl>
                                          <p:spTgt spid="13488"/>
                                        </p:tgtEl>
                                        <p:attrNameLst>
                                          <p:attrName>style.visibility</p:attrName>
                                        </p:attrNameLst>
                                      </p:cBhvr>
                                      <p:to>
                                        <p:strVal val="visible"/>
                                      </p:to>
                                    </p:set>
                                    <p:anim calcmode="lin" valueType="num">
                                      <p:cBhvr additive="base">
                                        <p:cTn dur="500"/>
                                        <p:tgtEl>
                                          <p:spTgt spid="13488"/>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490"/>
                                        </p:tgtEl>
                                        <p:attrNameLst>
                                          <p:attrName>style.visibility</p:attrName>
                                        </p:attrNameLst>
                                      </p:cBhvr>
                                      <p:to>
                                        <p:strVal val="visible"/>
                                      </p:to>
                                    </p:set>
                                    <p:animEffect filter="fade" transition="in">
                                      <p:cBhvr>
                                        <p:cTn dur="500"/>
                                        <p:tgtEl>
                                          <p:spTgt spid="13490"/>
                                        </p:tgtEl>
                                      </p:cBhvr>
                                    </p:animEffect>
                                  </p:childTnLst>
                                </p:cTn>
                              </p:par>
                              <p:par>
                                <p:cTn fill="hold" nodeType="withEffect" presetClass="entr" presetID="10" presetSubtype="0">
                                  <p:stCondLst>
                                    <p:cond delay="500"/>
                                  </p:stCondLst>
                                  <p:childTnLst>
                                    <p:set>
                                      <p:cBhvr>
                                        <p:cTn dur="1" fill="hold">
                                          <p:stCondLst>
                                            <p:cond delay="0"/>
                                          </p:stCondLst>
                                        </p:cTn>
                                        <p:tgtEl>
                                          <p:spTgt spid="13492"/>
                                        </p:tgtEl>
                                        <p:attrNameLst>
                                          <p:attrName>style.visibility</p:attrName>
                                        </p:attrNameLst>
                                      </p:cBhvr>
                                      <p:to>
                                        <p:strVal val="visible"/>
                                      </p:to>
                                    </p:set>
                                    <p:animEffect filter="fade" transition="in">
                                      <p:cBhvr>
                                        <p:cTn dur="500"/>
                                        <p:tgtEl>
                                          <p:spTgt spid="13492"/>
                                        </p:tgtEl>
                                      </p:cBhvr>
                                    </p:animEffect>
                                  </p:childTnLst>
                                </p:cTn>
                              </p:par>
                            </p:childTnLst>
                          </p:cTn>
                        </p:par>
                        <p:par>
                          <p:cTn fill="hold">
                            <p:stCondLst>
                              <p:cond delay="500"/>
                            </p:stCondLst>
                            <p:childTnLst>
                              <p:par>
                                <p:cTn fill="hold" nodeType="afterEffect" presetClass="entr" presetID="2" presetSubtype="8">
                                  <p:stCondLst>
                                    <p:cond delay="500"/>
                                  </p:stCondLst>
                                  <p:childTnLst>
                                    <p:set>
                                      <p:cBhvr>
                                        <p:cTn dur="1" fill="hold">
                                          <p:stCondLst>
                                            <p:cond delay="0"/>
                                          </p:stCondLst>
                                        </p:cTn>
                                        <p:tgtEl>
                                          <p:spTgt spid="13489"/>
                                        </p:tgtEl>
                                        <p:attrNameLst>
                                          <p:attrName>style.visibility</p:attrName>
                                        </p:attrNameLst>
                                      </p:cBhvr>
                                      <p:to>
                                        <p:strVal val="visible"/>
                                      </p:to>
                                    </p:set>
                                    <p:anim calcmode="lin" valueType="num">
                                      <p:cBhvr additive="base">
                                        <p:cTn dur="500"/>
                                        <p:tgtEl>
                                          <p:spTgt spid="1348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491"/>
                                        </p:tgtEl>
                                        <p:attrNameLst>
                                          <p:attrName>style.visibility</p:attrName>
                                        </p:attrNameLst>
                                      </p:cBhvr>
                                      <p:to>
                                        <p:strVal val="visible"/>
                                      </p:to>
                                    </p:set>
                                    <p:animEffect filter="fade" transition="in">
                                      <p:cBhvr>
                                        <p:cTn dur="500"/>
                                        <p:tgtEl>
                                          <p:spTgt spid="1349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0" name="Shape 1210"/>
        <p:cNvGrpSpPr/>
        <p:nvPr/>
      </p:nvGrpSpPr>
      <p:grpSpPr>
        <a:xfrm>
          <a:off x="0" y="0"/>
          <a:ext cx="0" cy="0"/>
          <a:chOff x="0" y="0"/>
          <a:chExt cx="0" cy="0"/>
        </a:xfrm>
      </p:grpSpPr>
      <p:sp>
        <p:nvSpPr>
          <p:cNvPr id="1211" name="Google Shape;1211;p23"/>
          <p:cNvSpPr/>
          <p:nvPr/>
        </p:nvSpPr>
        <p:spPr>
          <a:xfrm flipH="1">
            <a:off x="407986" y="994681"/>
            <a:ext cx="11450183" cy="5092225"/>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12" name="Google Shape;1212;p23"/>
          <p:cNvSpPr txBox="1"/>
          <p:nvPr/>
        </p:nvSpPr>
        <p:spPr>
          <a:xfrm>
            <a:off x="296268" y="385036"/>
            <a:ext cx="11883577" cy="46166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000"/>
              <a:buFont typeface="Lustria"/>
              <a:buNone/>
            </a:pPr>
            <a:r>
              <a:rPr b="1" i="0" lang="pt-BR" sz="3000" u="none" cap="none" strike="noStrike">
                <a:solidFill>
                  <a:srgbClr val="830051"/>
                </a:solidFill>
                <a:latin typeface="Lustria"/>
                <a:ea typeface="Lustria"/>
                <a:cs typeface="Lustria"/>
                <a:sym typeface="Lustria"/>
              </a:rPr>
              <a:t>Principais consequências e achados laboratoriais da HEV na HPN</a:t>
            </a:r>
            <a:endParaRPr b="1" baseline="30000" i="0" sz="3000" u="none" cap="none" strike="noStrike">
              <a:solidFill>
                <a:srgbClr val="830051"/>
              </a:solidFill>
              <a:latin typeface="Lustria"/>
              <a:ea typeface="Lustria"/>
              <a:cs typeface="Lustria"/>
              <a:sym typeface="Lustria"/>
            </a:endParaRPr>
          </a:p>
        </p:txBody>
      </p:sp>
      <p:sp>
        <p:nvSpPr>
          <p:cNvPr id="1213" name="Google Shape;1213;p2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HEV = hemólise extravascular; Hb = hemoglobina; DHL = lactato desidrogenase; HPN = hemoglobinúria paroxística noturna.</a:t>
            </a:r>
            <a:endParaRPr/>
          </a:p>
          <a:p>
            <a:pPr indent="0" lvl="0" marL="0" rtl="0" algn="l">
              <a:lnSpc>
                <a:spcPct val="90000"/>
              </a:lnSpc>
              <a:spcBef>
                <a:spcPts val="300"/>
              </a:spcBef>
              <a:spcAft>
                <a:spcPts val="0"/>
              </a:spcAft>
              <a:buClr>
                <a:schemeClr val="dk1"/>
              </a:buClr>
              <a:buSzPts val="800"/>
              <a:buNone/>
            </a:pPr>
            <a:r>
              <a:rPr lang="pt-BR"/>
              <a:t>1. Nichols B, et al. Conf Proc IEEE Eng Med Biol Soc. 2011;2011:83-86. 2. Dhaliwal G, et al. Am Fam Phys. 2004;69(11):2599-2606. 3. Tortora GJ, et al. Principles of Anatomy &amp; Physiology. 15th ed. John Wiley &amp; Sons, Inc; 2016:668-694. 4. Brodsky RA. In: Hoffman R, et al, eds. Hematology: Basic Principles and Practices. 6th ed. Livingstone; 2013:373-382. 5. McKinley CE, et al. Blood. 2017;130 (suppl 1): 3471. 6. Noronha SA. Pediatri Rev. 2016;37(6):235-246. 7. Hill A, et al. Nat Rev Dis Primers. 2017;3:17028. </a:t>
            </a:r>
            <a:endParaRPr/>
          </a:p>
        </p:txBody>
      </p:sp>
      <p:sp>
        <p:nvSpPr>
          <p:cNvPr id="1214" name="Google Shape;1214;p23"/>
          <p:cNvSpPr/>
          <p:nvPr/>
        </p:nvSpPr>
        <p:spPr>
          <a:xfrm>
            <a:off x="6234543" y="5159379"/>
            <a:ext cx="6256583" cy="673979"/>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15" name="Google Shape;1215;p23"/>
          <p:cNvSpPr/>
          <p:nvPr/>
        </p:nvSpPr>
        <p:spPr>
          <a:xfrm>
            <a:off x="6374132" y="5228130"/>
            <a:ext cx="5805713" cy="545851"/>
          </a:xfrm>
          <a:prstGeom prst="rect">
            <a:avLst/>
          </a:prstGeom>
          <a:no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lnSpc>
                <a:spcPct val="80000"/>
              </a:lnSpc>
              <a:spcBef>
                <a:spcPts val="0"/>
              </a:spcBef>
              <a:spcAft>
                <a:spcPts val="0"/>
              </a:spcAft>
              <a:buClr>
                <a:srgbClr val="FFFFFF"/>
              </a:buClr>
              <a:buSzPts val="1665"/>
              <a:buFont typeface="Calibri"/>
              <a:buNone/>
            </a:pPr>
            <a:r>
              <a:rPr b="0" i="0" lang="pt-BR" sz="1665" u="none" cap="none" strike="noStrike">
                <a:solidFill>
                  <a:srgbClr val="FFFFFF"/>
                </a:solidFill>
                <a:latin typeface="Calibri"/>
                <a:ea typeface="Calibri"/>
                <a:cs typeface="Calibri"/>
                <a:sym typeface="Calibri"/>
              </a:rPr>
              <a:t>A HEV pode levar à necessidade de transfusões adicionais em pacientes com HPN, mas raramente há risco de morte</a:t>
            </a:r>
            <a:r>
              <a:rPr b="0" baseline="30000" i="0" lang="pt-BR" sz="1665" u="none" cap="none" strike="noStrike">
                <a:solidFill>
                  <a:srgbClr val="FFFFFF"/>
                </a:solidFill>
                <a:latin typeface="Calibri"/>
                <a:ea typeface="Calibri"/>
                <a:cs typeface="Calibri"/>
                <a:sym typeface="Calibri"/>
              </a:rPr>
              <a:t>7</a:t>
            </a:r>
            <a:endParaRPr/>
          </a:p>
        </p:txBody>
      </p:sp>
      <p:grpSp>
        <p:nvGrpSpPr>
          <p:cNvPr id="1216" name="Google Shape;1216;p23"/>
          <p:cNvGrpSpPr/>
          <p:nvPr/>
        </p:nvGrpSpPr>
        <p:grpSpPr>
          <a:xfrm>
            <a:off x="374012" y="1055849"/>
            <a:ext cx="6899399" cy="4967915"/>
            <a:chOff x="374012" y="1055849"/>
            <a:chExt cx="6899399" cy="4967915"/>
          </a:xfrm>
        </p:grpSpPr>
        <p:pic>
          <p:nvPicPr>
            <p:cNvPr id="1217" name="Google Shape;1217;p23"/>
            <p:cNvPicPr preferRelativeResize="0"/>
            <p:nvPr/>
          </p:nvPicPr>
          <p:blipFill rotWithShape="1">
            <a:blip r:embed="rId3">
              <a:alphaModFix amt="80000"/>
            </a:blip>
            <a:srcRect b="25329" l="0" r="0" t="0"/>
            <a:stretch/>
          </p:blipFill>
          <p:spPr>
            <a:xfrm>
              <a:off x="3666611" y="2355327"/>
              <a:ext cx="3606800" cy="2612403"/>
            </a:xfrm>
            <a:prstGeom prst="rect">
              <a:avLst/>
            </a:prstGeom>
            <a:noFill/>
            <a:ln>
              <a:noFill/>
            </a:ln>
          </p:spPr>
        </p:pic>
        <p:sp>
          <p:nvSpPr>
            <p:cNvPr id="1218" name="Google Shape;1218;p23"/>
            <p:cNvSpPr/>
            <p:nvPr/>
          </p:nvSpPr>
          <p:spPr>
            <a:xfrm>
              <a:off x="3766353" y="2642509"/>
              <a:ext cx="169817" cy="1524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b="0" i="0" sz="1600" u="none" cap="none" strike="noStrike">
                <a:solidFill>
                  <a:srgbClr val="FFFFFF"/>
                </a:solidFill>
                <a:latin typeface="Calibri"/>
                <a:ea typeface="Calibri"/>
                <a:cs typeface="Calibri"/>
                <a:sym typeface="Calibri"/>
              </a:endParaRPr>
            </a:p>
          </p:txBody>
        </p:sp>
        <p:pic>
          <p:nvPicPr>
            <p:cNvPr id="1219" name="Google Shape;1219;p23"/>
            <p:cNvPicPr preferRelativeResize="0"/>
            <p:nvPr/>
          </p:nvPicPr>
          <p:blipFill rotWithShape="1">
            <a:blip r:embed="rId4">
              <a:alphaModFix/>
            </a:blip>
            <a:srcRect b="0" l="0" r="0" t="0"/>
            <a:stretch/>
          </p:blipFill>
          <p:spPr>
            <a:xfrm rot="-1145135">
              <a:off x="3646715" y="3243220"/>
              <a:ext cx="1558575" cy="1454668"/>
            </a:xfrm>
            <a:prstGeom prst="rect">
              <a:avLst/>
            </a:prstGeom>
            <a:noFill/>
            <a:ln>
              <a:noFill/>
            </a:ln>
            <a:effectLst>
              <a:outerShdw blurRad="152400" rotWithShape="0" algn="tl" dir="2700000" dist="76200">
                <a:schemeClr val="lt1"/>
              </a:outerShdw>
            </a:effectLst>
          </p:spPr>
        </p:pic>
        <p:pic>
          <p:nvPicPr>
            <p:cNvPr id="1220" name="Google Shape;1220;p23"/>
            <p:cNvPicPr preferRelativeResize="0"/>
            <p:nvPr/>
          </p:nvPicPr>
          <p:blipFill rotWithShape="1">
            <a:blip r:embed="rId5">
              <a:alphaModFix/>
            </a:blip>
            <a:srcRect b="0" l="0" r="0" t="0"/>
            <a:stretch/>
          </p:blipFill>
          <p:spPr>
            <a:xfrm>
              <a:off x="5359963" y="2744521"/>
              <a:ext cx="513104" cy="607348"/>
            </a:xfrm>
            <a:prstGeom prst="rect">
              <a:avLst/>
            </a:prstGeom>
            <a:noFill/>
            <a:ln>
              <a:noFill/>
            </a:ln>
          </p:spPr>
        </p:pic>
        <p:pic>
          <p:nvPicPr>
            <p:cNvPr id="1221" name="Google Shape;1221;p23"/>
            <p:cNvPicPr preferRelativeResize="0"/>
            <p:nvPr/>
          </p:nvPicPr>
          <p:blipFill rotWithShape="1">
            <a:blip r:embed="rId5">
              <a:alphaModFix/>
            </a:blip>
            <a:srcRect b="0" l="0" r="0" t="0"/>
            <a:stretch/>
          </p:blipFill>
          <p:spPr>
            <a:xfrm>
              <a:off x="5256703" y="3589845"/>
              <a:ext cx="513104" cy="607348"/>
            </a:xfrm>
            <a:prstGeom prst="rect">
              <a:avLst/>
            </a:prstGeom>
            <a:noFill/>
            <a:ln>
              <a:noFill/>
            </a:ln>
          </p:spPr>
        </p:pic>
        <p:pic>
          <p:nvPicPr>
            <p:cNvPr id="1222" name="Google Shape;1222;p23"/>
            <p:cNvPicPr preferRelativeResize="0"/>
            <p:nvPr/>
          </p:nvPicPr>
          <p:blipFill rotWithShape="1">
            <a:blip r:embed="rId5">
              <a:alphaModFix/>
            </a:blip>
            <a:srcRect b="0" l="0" r="0" t="0"/>
            <a:stretch/>
          </p:blipFill>
          <p:spPr>
            <a:xfrm>
              <a:off x="5273797" y="3022973"/>
              <a:ext cx="513104" cy="607348"/>
            </a:xfrm>
            <a:prstGeom prst="rect">
              <a:avLst/>
            </a:prstGeom>
            <a:noFill/>
            <a:ln>
              <a:noFill/>
            </a:ln>
          </p:spPr>
        </p:pic>
        <p:pic>
          <p:nvPicPr>
            <p:cNvPr id="1223" name="Google Shape;1223;p23"/>
            <p:cNvPicPr preferRelativeResize="0"/>
            <p:nvPr/>
          </p:nvPicPr>
          <p:blipFill rotWithShape="1">
            <a:blip r:embed="rId5">
              <a:alphaModFix/>
            </a:blip>
            <a:srcRect b="0" l="0" r="0" t="0"/>
            <a:stretch/>
          </p:blipFill>
          <p:spPr>
            <a:xfrm>
              <a:off x="5444355" y="3300001"/>
              <a:ext cx="513104" cy="607348"/>
            </a:xfrm>
            <a:prstGeom prst="rect">
              <a:avLst/>
            </a:prstGeom>
            <a:noFill/>
            <a:ln>
              <a:noFill/>
            </a:ln>
          </p:spPr>
        </p:pic>
        <p:pic>
          <p:nvPicPr>
            <p:cNvPr id="1224" name="Google Shape;1224;p23"/>
            <p:cNvPicPr preferRelativeResize="0"/>
            <p:nvPr/>
          </p:nvPicPr>
          <p:blipFill rotWithShape="1">
            <a:blip r:embed="rId6">
              <a:alphaModFix/>
            </a:blip>
            <a:srcRect b="0" l="0" r="0" t="0"/>
            <a:stretch/>
          </p:blipFill>
          <p:spPr>
            <a:xfrm rot="1027084">
              <a:off x="3993365" y="2425311"/>
              <a:ext cx="1427480" cy="1332313"/>
            </a:xfrm>
            <a:prstGeom prst="rect">
              <a:avLst/>
            </a:prstGeom>
            <a:noFill/>
            <a:ln>
              <a:noFill/>
            </a:ln>
            <a:effectLst>
              <a:outerShdw blurRad="152400" rotWithShape="0" algn="tl" dir="2700000" dist="76200">
                <a:schemeClr val="lt1"/>
              </a:outerShdw>
            </a:effectLst>
          </p:spPr>
        </p:pic>
        <p:sp>
          <p:nvSpPr>
            <p:cNvPr id="1225" name="Google Shape;1225;p23"/>
            <p:cNvSpPr/>
            <p:nvPr/>
          </p:nvSpPr>
          <p:spPr>
            <a:xfrm>
              <a:off x="4012483" y="4862183"/>
              <a:ext cx="1944976" cy="415498"/>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7302C"/>
                </a:buClr>
                <a:buSzPts val="700"/>
                <a:buFont typeface="Calibri"/>
                <a:buNone/>
              </a:pPr>
              <a:r>
                <a:rPr b="0" i="0" lang="pt-BR" sz="700" u="none" cap="none" strike="noStrike">
                  <a:solidFill>
                    <a:srgbClr val="37302C"/>
                  </a:solidFill>
                  <a:latin typeface="Calibri"/>
                  <a:ea typeface="Calibri"/>
                  <a:cs typeface="Calibri"/>
                  <a:sym typeface="Calibri"/>
                </a:rPr>
                <a:t>Adaptado de Tortora GJ, et al. </a:t>
              </a:r>
              <a:r>
                <a:rPr b="0" i="1" lang="pt-BR" sz="700" u="none" cap="none" strike="noStrike">
                  <a:solidFill>
                    <a:srgbClr val="37302C"/>
                  </a:solidFill>
                  <a:latin typeface="Calibri"/>
                  <a:ea typeface="Calibri"/>
                  <a:cs typeface="Calibri"/>
                  <a:sym typeface="Calibri"/>
                </a:rPr>
                <a:t>Principles of Anatomy &amp; Physiology</a:t>
              </a:r>
              <a:r>
                <a:rPr b="0" i="0" lang="pt-BR" sz="700" u="none" cap="none" strike="noStrike">
                  <a:solidFill>
                    <a:srgbClr val="37302C"/>
                  </a:solidFill>
                  <a:latin typeface="Calibri"/>
                  <a:ea typeface="Calibri"/>
                  <a:cs typeface="Calibri"/>
                  <a:sym typeface="Calibri"/>
                </a:rPr>
                <a:t>. 15th ed. John Wiley &amp; Sons, Inc; 2016:668-694.</a:t>
              </a:r>
              <a:endParaRPr/>
            </a:p>
          </p:txBody>
        </p:sp>
        <p:sp>
          <p:nvSpPr>
            <p:cNvPr id="1226" name="Google Shape;1226;p23"/>
            <p:cNvSpPr/>
            <p:nvPr/>
          </p:nvSpPr>
          <p:spPr>
            <a:xfrm>
              <a:off x="2488780" y="1194399"/>
              <a:ext cx="3003707" cy="46166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2F6C"/>
                </a:buClr>
                <a:buSzPts val="1200"/>
                <a:buFont typeface="Calibri"/>
                <a:buNone/>
              </a:pPr>
              <a:r>
                <a:rPr b="1" i="0" lang="pt-BR" sz="1200" u="none" cap="none" strike="noStrike">
                  <a:solidFill>
                    <a:srgbClr val="002F6C"/>
                  </a:solidFill>
                  <a:latin typeface="Calibri"/>
                  <a:ea typeface="Calibri"/>
                  <a:cs typeface="Calibri"/>
                  <a:sym typeface="Calibri"/>
                </a:rPr>
                <a:t>REDUÇÃO do ciclo de vida </a:t>
              </a:r>
              <a:endParaRPr/>
            </a:p>
            <a:p>
              <a:pPr indent="0" lvl="0" marL="0" marR="0" rtl="0" algn="ctr">
                <a:lnSpc>
                  <a:spcPct val="100000"/>
                </a:lnSpc>
                <a:spcBef>
                  <a:spcPts val="0"/>
                </a:spcBef>
                <a:spcAft>
                  <a:spcPts val="0"/>
                </a:spcAft>
                <a:buClr>
                  <a:srgbClr val="002F6C"/>
                </a:buClr>
                <a:buSzPts val="1200"/>
                <a:buFont typeface="Calibri"/>
                <a:buNone/>
              </a:pPr>
              <a:r>
                <a:rPr b="1" i="0" lang="pt-BR" sz="1200" u="none" cap="none" strike="noStrike">
                  <a:solidFill>
                    <a:srgbClr val="002F6C"/>
                  </a:solidFill>
                  <a:latin typeface="Calibri"/>
                  <a:ea typeface="Calibri"/>
                  <a:cs typeface="Calibri"/>
                  <a:sym typeface="Calibri"/>
                </a:rPr>
                <a:t>da hemácia na circulação</a:t>
              </a:r>
              <a:r>
                <a:rPr b="1" baseline="30000" i="0" lang="pt-BR" sz="1200" u="none" cap="none" strike="noStrike">
                  <a:solidFill>
                    <a:srgbClr val="002F6C"/>
                  </a:solidFill>
                  <a:latin typeface="Calibri"/>
                  <a:ea typeface="Calibri"/>
                  <a:cs typeface="Calibri"/>
                  <a:sym typeface="Calibri"/>
                </a:rPr>
                <a:t>2,3</a:t>
              </a:r>
              <a:endParaRPr b="1" i="0" sz="1200" u="none" cap="none" strike="noStrike">
                <a:solidFill>
                  <a:srgbClr val="002F6C"/>
                </a:solidFill>
                <a:latin typeface="Calibri"/>
                <a:ea typeface="Calibri"/>
                <a:cs typeface="Calibri"/>
                <a:sym typeface="Calibri"/>
              </a:endParaRPr>
            </a:p>
          </p:txBody>
        </p:sp>
        <p:sp>
          <p:nvSpPr>
            <p:cNvPr id="1227" name="Google Shape;1227;p23"/>
            <p:cNvSpPr/>
            <p:nvPr/>
          </p:nvSpPr>
          <p:spPr>
            <a:xfrm>
              <a:off x="3207393" y="1703863"/>
              <a:ext cx="1370288" cy="807583"/>
            </a:xfrm>
            <a:prstGeom prst="flowChartTerminator">
              <a:avLst/>
            </a:prstGeom>
            <a:blipFill rotWithShape="1">
              <a:blip r:embed="rId7">
                <a:alphaModFix/>
              </a:blip>
              <a:stretch>
                <a:fillRect b="0" l="0" r="0" t="0"/>
              </a:stretch>
            </a:blipFill>
            <a:ln>
              <a:noFill/>
            </a:ln>
          </p:spPr>
          <p:txBody>
            <a:bodyPr anchorCtr="0" anchor="ctr" bIns="45700" lIns="60950" spcFirstLastPara="1" rIns="60950"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0" i="0" sz="1100" u="none" cap="none" strike="noStrike">
                <a:solidFill>
                  <a:srgbClr val="000000"/>
                </a:solidFill>
                <a:latin typeface="Calibri"/>
                <a:ea typeface="Calibri"/>
                <a:cs typeface="Calibri"/>
                <a:sym typeface="Calibri"/>
              </a:endParaRPr>
            </a:p>
          </p:txBody>
        </p:sp>
        <p:sp>
          <p:nvSpPr>
            <p:cNvPr id="1228" name="Google Shape;1228;p23"/>
            <p:cNvSpPr txBox="1"/>
            <p:nvPr/>
          </p:nvSpPr>
          <p:spPr>
            <a:xfrm>
              <a:off x="666448" y="5823709"/>
              <a:ext cx="4624260" cy="20005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7302C"/>
                </a:buClr>
                <a:buSzPts val="700"/>
                <a:buFont typeface="Calibri"/>
                <a:buNone/>
              </a:pPr>
              <a:r>
                <a:rPr b="0" i="0" lang="pt-BR" sz="700" u="none" cap="none" strike="noStrike">
                  <a:solidFill>
                    <a:srgbClr val="37302C"/>
                  </a:solidFill>
                  <a:latin typeface="Calibri"/>
                  <a:ea typeface="Calibri"/>
                  <a:cs typeface="Calibri"/>
                  <a:sym typeface="Calibri"/>
                </a:rPr>
                <a:t>Adaptado de Nichols B, et al. </a:t>
              </a:r>
              <a:r>
                <a:rPr b="0" i="1" lang="pt-BR" sz="700" u="none" cap="none" strike="noStrike">
                  <a:solidFill>
                    <a:srgbClr val="37302C"/>
                  </a:solidFill>
                  <a:latin typeface="Calibri"/>
                  <a:ea typeface="Calibri"/>
                  <a:cs typeface="Calibri"/>
                  <a:sym typeface="Calibri"/>
                </a:rPr>
                <a:t>Conf Proc IEEE Eng Med Biol Soc</a:t>
              </a:r>
              <a:r>
                <a:rPr b="0" i="0" lang="pt-BR" sz="700" u="none" cap="none" strike="noStrike">
                  <a:solidFill>
                    <a:srgbClr val="37302C"/>
                  </a:solidFill>
                  <a:latin typeface="Calibri"/>
                  <a:ea typeface="Calibri"/>
                  <a:cs typeface="Calibri"/>
                  <a:sym typeface="Calibri"/>
                </a:rPr>
                <a:t>. 2011;2011:83-86.</a:t>
              </a:r>
              <a:endParaRPr/>
            </a:p>
          </p:txBody>
        </p:sp>
        <p:pic>
          <p:nvPicPr>
            <p:cNvPr id="1229" name="Google Shape;1229;p23"/>
            <p:cNvPicPr preferRelativeResize="0"/>
            <p:nvPr/>
          </p:nvPicPr>
          <p:blipFill rotWithShape="1">
            <a:blip r:embed="rId8">
              <a:alphaModFix/>
            </a:blip>
            <a:srcRect b="52964" l="0" r="0" t="0"/>
            <a:stretch/>
          </p:blipFill>
          <p:spPr>
            <a:xfrm>
              <a:off x="976216" y="1784924"/>
              <a:ext cx="1711327" cy="3727205"/>
            </a:xfrm>
            <a:prstGeom prst="rect">
              <a:avLst/>
            </a:prstGeom>
            <a:noFill/>
            <a:ln>
              <a:noFill/>
            </a:ln>
          </p:spPr>
        </p:pic>
        <p:sp>
          <p:nvSpPr>
            <p:cNvPr id="1230" name="Google Shape;1230;p23"/>
            <p:cNvSpPr txBox="1"/>
            <p:nvPr/>
          </p:nvSpPr>
          <p:spPr>
            <a:xfrm>
              <a:off x="666448" y="5020648"/>
              <a:ext cx="973343"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Célula-tronco</a:t>
              </a:r>
              <a:endParaRPr/>
            </a:p>
          </p:txBody>
        </p:sp>
        <p:sp>
          <p:nvSpPr>
            <p:cNvPr id="1231" name="Google Shape;1231;p23"/>
            <p:cNvSpPr txBox="1"/>
            <p:nvPr/>
          </p:nvSpPr>
          <p:spPr>
            <a:xfrm>
              <a:off x="765835" y="3661256"/>
              <a:ext cx="873957"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Eritroblasto</a:t>
              </a:r>
              <a:endParaRPr/>
            </a:p>
          </p:txBody>
        </p:sp>
        <p:sp>
          <p:nvSpPr>
            <p:cNvPr id="1232" name="Google Shape;1232;p23"/>
            <p:cNvSpPr txBox="1"/>
            <p:nvPr/>
          </p:nvSpPr>
          <p:spPr>
            <a:xfrm>
              <a:off x="374012" y="1477507"/>
              <a:ext cx="1337740"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Hemácia</a:t>
              </a:r>
              <a:endParaRPr/>
            </a:p>
          </p:txBody>
        </p:sp>
        <p:sp>
          <p:nvSpPr>
            <p:cNvPr id="1233" name="Google Shape;1233;p23"/>
            <p:cNvSpPr txBox="1"/>
            <p:nvPr/>
          </p:nvSpPr>
          <p:spPr>
            <a:xfrm>
              <a:off x="1428299" y="5464948"/>
              <a:ext cx="115474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2F6C"/>
                </a:buClr>
                <a:buSzPts val="1200"/>
                <a:buFont typeface="Calibri"/>
                <a:buNone/>
              </a:pPr>
              <a:r>
                <a:rPr b="1" i="0" lang="pt-BR" sz="1200" u="none" cap="none" strike="noStrike">
                  <a:solidFill>
                    <a:srgbClr val="002F6C"/>
                  </a:solidFill>
                  <a:latin typeface="Calibri"/>
                  <a:ea typeface="Calibri"/>
                  <a:cs typeface="Calibri"/>
                  <a:sym typeface="Calibri"/>
                </a:rPr>
                <a:t>ERITROPOIESE</a:t>
              </a:r>
              <a:r>
                <a:rPr b="1" baseline="30000" i="0" lang="pt-BR" sz="1200" u="none" cap="none" strike="noStrike">
                  <a:solidFill>
                    <a:srgbClr val="002F6C"/>
                  </a:solidFill>
                  <a:latin typeface="Calibri"/>
                  <a:ea typeface="Calibri"/>
                  <a:cs typeface="Calibri"/>
                  <a:sym typeface="Calibri"/>
                </a:rPr>
                <a:t>1</a:t>
              </a:r>
              <a:endParaRPr b="1" i="0" sz="1200" u="none" cap="none" strike="noStrike">
                <a:solidFill>
                  <a:srgbClr val="002F6C"/>
                </a:solidFill>
                <a:latin typeface="Calibri"/>
                <a:ea typeface="Calibri"/>
                <a:cs typeface="Calibri"/>
                <a:sym typeface="Calibri"/>
              </a:endParaRPr>
            </a:p>
          </p:txBody>
        </p:sp>
        <p:pic>
          <p:nvPicPr>
            <p:cNvPr id="1234" name="Google Shape;1234;p23"/>
            <p:cNvPicPr preferRelativeResize="0"/>
            <p:nvPr/>
          </p:nvPicPr>
          <p:blipFill rotWithShape="1">
            <a:blip r:embed="rId9">
              <a:alphaModFix/>
            </a:blip>
            <a:srcRect b="0" l="0" r="0" t="0"/>
            <a:stretch/>
          </p:blipFill>
          <p:spPr>
            <a:xfrm>
              <a:off x="1575592" y="3497934"/>
              <a:ext cx="845251" cy="729355"/>
            </a:xfrm>
            <a:prstGeom prst="rect">
              <a:avLst/>
            </a:prstGeom>
            <a:noFill/>
            <a:ln>
              <a:noFill/>
            </a:ln>
            <a:effectLst>
              <a:outerShdw blurRad="50800" rotWithShape="0" algn="tl" dir="2700000" dist="38100">
                <a:srgbClr val="000000">
                  <a:alpha val="40000"/>
                </a:srgbClr>
              </a:outerShdw>
            </a:effectLst>
          </p:spPr>
        </p:pic>
        <p:pic>
          <p:nvPicPr>
            <p:cNvPr id="1235" name="Google Shape;1235;p23"/>
            <p:cNvPicPr preferRelativeResize="0"/>
            <p:nvPr/>
          </p:nvPicPr>
          <p:blipFill rotWithShape="1">
            <a:blip r:embed="rId10">
              <a:alphaModFix/>
            </a:blip>
            <a:srcRect b="0" l="0" r="0" t="0"/>
            <a:stretch/>
          </p:blipFill>
          <p:spPr>
            <a:xfrm>
              <a:off x="1609173" y="4739776"/>
              <a:ext cx="778092" cy="734255"/>
            </a:xfrm>
            <a:prstGeom prst="rect">
              <a:avLst/>
            </a:prstGeom>
            <a:noFill/>
            <a:ln>
              <a:noFill/>
            </a:ln>
            <a:effectLst>
              <a:outerShdw blurRad="50800" rotWithShape="0" algn="tl" dir="2700000" dist="38100">
                <a:srgbClr val="000000">
                  <a:alpha val="40000"/>
                </a:srgbClr>
              </a:outerShdw>
            </a:effectLst>
          </p:spPr>
        </p:pic>
        <p:pic>
          <p:nvPicPr>
            <p:cNvPr id="1236" name="Google Shape;1236;p23"/>
            <p:cNvPicPr preferRelativeResize="0"/>
            <p:nvPr/>
          </p:nvPicPr>
          <p:blipFill rotWithShape="1">
            <a:blip r:embed="rId11">
              <a:alphaModFix/>
            </a:blip>
            <a:srcRect b="0" l="0" r="0" t="0"/>
            <a:stretch/>
          </p:blipFill>
          <p:spPr>
            <a:xfrm>
              <a:off x="1575257" y="2325737"/>
              <a:ext cx="523191" cy="561943"/>
            </a:xfrm>
            <a:prstGeom prst="rect">
              <a:avLst/>
            </a:prstGeom>
            <a:noFill/>
            <a:ln>
              <a:noFill/>
            </a:ln>
            <a:effectLst>
              <a:outerShdw blurRad="50800" rotWithShape="0" algn="tl" dir="2700000" dist="38100">
                <a:srgbClr val="000000">
                  <a:alpha val="40000"/>
                </a:srgbClr>
              </a:outerShdw>
            </a:effectLst>
          </p:spPr>
        </p:pic>
        <p:sp>
          <p:nvSpPr>
            <p:cNvPr id="1237" name="Google Shape;1237;p23"/>
            <p:cNvSpPr txBox="1"/>
            <p:nvPr/>
          </p:nvSpPr>
          <p:spPr>
            <a:xfrm>
              <a:off x="754614" y="2757664"/>
              <a:ext cx="885178"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Reticulócito</a:t>
              </a:r>
              <a:endParaRPr/>
            </a:p>
          </p:txBody>
        </p:sp>
        <p:pic>
          <p:nvPicPr>
            <p:cNvPr id="1238" name="Google Shape;1238;p23"/>
            <p:cNvPicPr preferRelativeResize="0"/>
            <p:nvPr/>
          </p:nvPicPr>
          <p:blipFill rotWithShape="1">
            <a:blip r:embed="rId11">
              <a:alphaModFix/>
            </a:blip>
            <a:srcRect b="0" l="0" r="0" t="0"/>
            <a:stretch/>
          </p:blipFill>
          <p:spPr>
            <a:xfrm>
              <a:off x="2092752" y="2168855"/>
              <a:ext cx="523191" cy="561943"/>
            </a:xfrm>
            <a:prstGeom prst="rect">
              <a:avLst/>
            </a:prstGeom>
            <a:noFill/>
            <a:ln>
              <a:noFill/>
            </a:ln>
            <a:effectLst>
              <a:outerShdw blurRad="50800" rotWithShape="0" algn="tl" dir="2700000" dist="38100">
                <a:srgbClr val="000000">
                  <a:alpha val="40000"/>
                </a:srgbClr>
              </a:outerShdw>
            </a:effectLst>
          </p:spPr>
        </p:pic>
        <p:pic>
          <p:nvPicPr>
            <p:cNvPr id="1239" name="Google Shape;1239;p23"/>
            <p:cNvPicPr preferRelativeResize="0"/>
            <p:nvPr/>
          </p:nvPicPr>
          <p:blipFill rotWithShape="1">
            <a:blip r:embed="rId11">
              <a:alphaModFix/>
            </a:blip>
            <a:srcRect b="0" l="0" r="0" t="0"/>
            <a:stretch/>
          </p:blipFill>
          <p:spPr>
            <a:xfrm>
              <a:off x="1368852" y="2016455"/>
              <a:ext cx="523191" cy="561943"/>
            </a:xfrm>
            <a:prstGeom prst="rect">
              <a:avLst/>
            </a:prstGeom>
            <a:noFill/>
            <a:ln>
              <a:noFill/>
            </a:ln>
            <a:effectLst>
              <a:outerShdw blurRad="50800" rotWithShape="0" algn="tl" dir="2700000" dist="38100">
                <a:srgbClr val="000000">
                  <a:alpha val="40000"/>
                </a:srgbClr>
              </a:outerShdw>
            </a:effectLst>
          </p:spPr>
        </p:pic>
        <p:pic>
          <p:nvPicPr>
            <p:cNvPr id="1240" name="Google Shape;1240;p23"/>
            <p:cNvPicPr preferRelativeResize="0"/>
            <p:nvPr/>
          </p:nvPicPr>
          <p:blipFill rotWithShape="1">
            <a:blip r:embed="rId11">
              <a:alphaModFix/>
            </a:blip>
            <a:srcRect b="0" l="0" r="0" t="0"/>
            <a:stretch/>
          </p:blipFill>
          <p:spPr>
            <a:xfrm>
              <a:off x="1803640" y="2507272"/>
              <a:ext cx="523191" cy="561943"/>
            </a:xfrm>
            <a:prstGeom prst="rect">
              <a:avLst/>
            </a:prstGeom>
            <a:noFill/>
            <a:ln>
              <a:noFill/>
            </a:ln>
            <a:effectLst>
              <a:outerShdw blurRad="50800" rotWithShape="0" algn="tl" dir="2700000" dist="38100">
                <a:srgbClr val="000000">
                  <a:alpha val="40000"/>
                </a:srgbClr>
              </a:outerShdw>
            </a:effectLst>
          </p:spPr>
        </p:pic>
        <p:pic>
          <p:nvPicPr>
            <p:cNvPr id="1241" name="Google Shape;1241;p23"/>
            <p:cNvPicPr preferRelativeResize="0"/>
            <p:nvPr/>
          </p:nvPicPr>
          <p:blipFill rotWithShape="1">
            <a:blip r:embed="rId12">
              <a:alphaModFix/>
            </a:blip>
            <a:srcRect b="0" l="0" r="0" t="0"/>
            <a:stretch/>
          </p:blipFill>
          <p:spPr>
            <a:xfrm>
              <a:off x="1561210" y="1055849"/>
              <a:ext cx="622300" cy="736600"/>
            </a:xfrm>
            <a:prstGeom prst="rect">
              <a:avLst/>
            </a:prstGeom>
            <a:noFill/>
            <a:ln>
              <a:noFill/>
            </a:ln>
          </p:spPr>
        </p:pic>
        <p:pic>
          <p:nvPicPr>
            <p:cNvPr id="1242" name="Google Shape;1242;p23"/>
            <p:cNvPicPr preferRelativeResize="0"/>
            <p:nvPr/>
          </p:nvPicPr>
          <p:blipFill rotWithShape="1">
            <a:blip r:embed="rId12">
              <a:alphaModFix/>
            </a:blip>
            <a:srcRect b="0" l="0" r="0" t="0"/>
            <a:stretch/>
          </p:blipFill>
          <p:spPr>
            <a:xfrm>
              <a:off x="1711752" y="1330654"/>
              <a:ext cx="622300" cy="736600"/>
            </a:xfrm>
            <a:prstGeom prst="rect">
              <a:avLst/>
            </a:prstGeom>
            <a:noFill/>
            <a:ln>
              <a:noFill/>
            </a:ln>
          </p:spPr>
        </p:pic>
        <p:cxnSp>
          <p:nvCxnSpPr>
            <p:cNvPr id="1243" name="Google Shape;1243;p23"/>
            <p:cNvCxnSpPr/>
            <p:nvPr/>
          </p:nvCxnSpPr>
          <p:spPr>
            <a:xfrm rot="10800000">
              <a:off x="1992983" y="4212775"/>
              <a:ext cx="0" cy="523015"/>
            </a:xfrm>
            <a:prstGeom prst="straightConnector1">
              <a:avLst/>
            </a:prstGeom>
            <a:noFill/>
            <a:ln cap="flat" cmpd="sng" w="38100">
              <a:solidFill>
                <a:schemeClr val="lt1"/>
              </a:solidFill>
              <a:prstDash val="solid"/>
              <a:miter lim="800000"/>
              <a:headEnd len="sm" w="sm" type="none"/>
              <a:tailEnd len="med" w="med" type="triangle"/>
            </a:ln>
            <a:effectLst>
              <a:outerShdw blurRad="50800" rotWithShape="0" algn="tl" dir="2700000" dist="38100">
                <a:srgbClr val="000000">
                  <a:alpha val="40000"/>
                </a:srgbClr>
              </a:outerShdw>
            </a:effectLst>
          </p:spPr>
        </p:cxnSp>
        <p:cxnSp>
          <p:nvCxnSpPr>
            <p:cNvPr id="1244" name="Google Shape;1244;p23"/>
            <p:cNvCxnSpPr/>
            <p:nvPr/>
          </p:nvCxnSpPr>
          <p:spPr>
            <a:xfrm rot="10800000">
              <a:off x="1998401" y="3033681"/>
              <a:ext cx="0" cy="441699"/>
            </a:xfrm>
            <a:prstGeom prst="straightConnector1">
              <a:avLst/>
            </a:prstGeom>
            <a:noFill/>
            <a:ln cap="flat" cmpd="sng" w="38100">
              <a:solidFill>
                <a:schemeClr val="lt1"/>
              </a:solidFill>
              <a:prstDash val="solid"/>
              <a:miter lim="800000"/>
              <a:headEnd len="sm" w="sm" type="none"/>
              <a:tailEnd len="med" w="med" type="triangle"/>
            </a:ln>
            <a:effectLst>
              <a:outerShdw blurRad="50800" rotWithShape="0" algn="tl" dir="2700000" dist="38100">
                <a:srgbClr val="000000">
                  <a:alpha val="40000"/>
                </a:srgbClr>
              </a:outerShdw>
            </a:effectLst>
          </p:spPr>
        </p:cxnSp>
        <p:cxnSp>
          <p:nvCxnSpPr>
            <p:cNvPr id="1245" name="Google Shape;1245;p23"/>
            <p:cNvCxnSpPr/>
            <p:nvPr/>
          </p:nvCxnSpPr>
          <p:spPr>
            <a:xfrm rot="10800000">
              <a:off x="1998401" y="1899114"/>
              <a:ext cx="0" cy="441699"/>
            </a:xfrm>
            <a:prstGeom prst="straightConnector1">
              <a:avLst/>
            </a:prstGeom>
            <a:noFill/>
            <a:ln cap="flat" cmpd="sng" w="38100">
              <a:solidFill>
                <a:schemeClr val="accent6"/>
              </a:solidFill>
              <a:prstDash val="solid"/>
              <a:miter lim="800000"/>
              <a:headEnd len="sm" w="sm" type="none"/>
              <a:tailEnd len="med" w="med" type="triangle"/>
            </a:ln>
          </p:spPr>
        </p:cxnSp>
        <p:cxnSp>
          <p:nvCxnSpPr>
            <p:cNvPr id="1246" name="Google Shape;1246;p23"/>
            <p:cNvCxnSpPr/>
            <p:nvPr/>
          </p:nvCxnSpPr>
          <p:spPr>
            <a:xfrm>
              <a:off x="2337414" y="1445740"/>
              <a:ext cx="603815" cy="1"/>
            </a:xfrm>
            <a:prstGeom prst="straightConnector1">
              <a:avLst/>
            </a:prstGeom>
            <a:noFill/>
            <a:ln cap="flat" cmpd="sng" w="38100">
              <a:solidFill>
                <a:schemeClr val="accent6"/>
              </a:solidFill>
              <a:prstDash val="solid"/>
              <a:miter lim="800000"/>
              <a:headEnd len="sm" w="sm" type="none"/>
              <a:tailEnd len="med" w="med" type="triangle"/>
            </a:ln>
          </p:spPr>
        </p:cxnSp>
        <p:sp>
          <p:nvSpPr>
            <p:cNvPr id="1247" name="Google Shape;1247;p23"/>
            <p:cNvSpPr/>
            <p:nvPr/>
          </p:nvSpPr>
          <p:spPr>
            <a:xfrm>
              <a:off x="4688114" y="2042699"/>
              <a:ext cx="928915" cy="671472"/>
            </a:xfrm>
            <a:custGeom>
              <a:rect b="b" l="l" r="r" t="t"/>
              <a:pathLst>
                <a:path extrusionOk="0" h="609600" w="928915">
                  <a:moveTo>
                    <a:pt x="0" y="0"/>
                  </a:moveTo>
                  <a:lnTo>
                    <a:pt x="928915" y="0"/>
                  </a:lnTo>
                  <a:lnTo>
                    <a:pt x="928915" y="609600"/>
                  </a:lnTo>
                </a:path>
              </a:pathLst>
            </a:custGeom>
            <a:noFill/>
            <a:ln cap="flat" cmpd="sng" w="38100">
              <a:solidFill>
                <a:schemeClr val="accent6"/>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1248" name="Google Shape;1248;p23"/>
          <p:cNvGrpSpPr/>
          <p:nvPr/>
        </p:nvGrpSpPr>
        <p:grpSpPr>
          <a:xfrm>
            <a:off x="7147696" y="1464196"/>
            <a:ext cx="4749070" cy="3427430"/>
            <a:chOff x="6957156" y="1632858"/>
            <a:chExt cx="4749070" cy="3427430"/>
          </a:xfrm>
        </p:grpSpPr>
        <p:grpSp>
          <p:nvGrpSpPr>
            <p:cNvPr id="1249" name="Google Shape;1249;p23"/>
            <p:cNvGrpSpPr/>
            <p:nvPr/>
          </p:nvGrpSpPr>
          <p:grpSpPr>
            <a:xfrm>
              <a:off x="6957156" y="1632858"/>
              <a:ext cx="4749070" cy="3427430"/>
              <a:chOff x="6957156" y="1632858"/>
              <a:chExt cx="4749070" cy="3427430"/>
            </a:xfrm>
          </p:grpSpPr>
          <p:sp>
            <p:nvSpPr>
              <p:cNvPr id="1250" name="Google Shape;1250;p23"/>
              <p:cNvSpPr/>
              <p:nvPr/>
            </p:nvSpPr>
            <p:spPr>
              <a:xfrm>
                <a:off x="6957156" y="1632858"/>
                <a:ext cx="2970085" cy="3427430"/>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1251" name="Google Shape;1251;p23"/>
              <p:cNvSpPr txBox="1"/>
              <p:nvPr/>
            </p:nvSpPr>
            <p:spPr>
              <a:xfrm>
                <a:off x="10470008" y="2630649"/>
                <a:ext cx="1236218" cy="141577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59483"/>
                  </a:buClr>
                  <a:buSzPts val="1400"/>
                  <a:buFont typeface="Calibri"/>
                  <a:buNone/>
                </a:pPr>
                <a:r>
                  <a:rPr b="1" i="0" lang="pt-BR" sz="1400" u="none" cap="none" strike="noStrike">
                    <a:solidFill>
                      <a:srgbClr val="37302C"/>
                    </a:solidFill>
                    <a:latin typeface="Calibri"/>
                    <a:ea typeface="Calibri"/>
                    <a:cs typeface="Calibri"/>
                    <a:sym typeface="Calibri"/>
                  </a:rPr>
                  <a:t>Anemia </a:t>
                </a:r>
                <a:endParaRPr/>
              </a:p>
              <a:p>
                <a:pPr indent="0" lvl="0" marL="0" marR="0" rtl="0" algn="l">
                  <a:lnSpc>
                    <a:spcPct val="100000"/>
                  </a:lnSpc>
                  <a:spcBef>
                    <a:spcPts val="1800"/>
                  </a:spcBef>
                  <a:spcAft>
                    <a:spcPts val="0"/>
                  </a:spcAft>
                  <a:buClr>
                    <a:srgbClr val="059483"/>
                  </a:buClr>
                  <a:buSzPts val="1400"/>
                  <a:buFont typeface="Calibri"/>
                  <a:buNone/>
                </a:pPr>
                <a:r>
                  <a:rPr b="1" i="0" lang="pt-BR" sz="1400" u="none" cap="none" strike="noStrike">
                    <a:solidFill>
                      <a:srgbClr val="37302C"/>
                    </a:solidFill>
                    <a:latin typeface="Calibri"/>
                    <a:ea typeface="Calibri"/>
                    <a:cs typeface="Calibri"/>
                    <a:sym typeface="Calibri"/>
                  </a:rPr>
                  <a:t>Fadiga</a:t>
                </a:r>
                <a:endParaRPr/>
              </a:p>
              <a:p>
                <a:pPr indent="0" lvl="0" marL="0" marR="0" rtl="0" algn="l">
                  <a:lnSpc>
                    <a:spcPct val="100000"/>
                  </a:lnSpc>
                  <a:spcBef>
                    <a:spcPts val="1800"/>
                  </a:spcBef>
                  <a:spcAft>
                    <a:spcPts val="0"/>
                  </a:spcAft>
                  <a:buClr>
                    <a:srgbClr val="059483"/>
                  </a:buClr>
                  <a:buSzPts val="1400"/>
                  <a:buFont typeface="Calibri"/>
                  <a:buNone/>
                </a:pPr>
                <a:r>
                  <a:rPr b="1" i="0" lang="pt-BR" sz="1400" u="none" cap="none" strike="noStrike">
                    <a:solidFill>
                      <a:srgbClr val="37302C"/>
                    </a:solidFill>
                    <a:latin typeface="Calibri"/>
                    <a:ea typeface="Calibri"/>
                    <a:cs typeface="Calibri"/>
                    <a:sym typeface="Calibri"/>
                  </a:rPr>
                  <a:t>Dispneia aos esforços</a:t>
                </a:r>
                <a:r>
                  <a:rPr b="1" baseline="30000" i="0" lang="pt-BR" sz="1400" u="none" cap="none" strike="noStrike">
                    <a:solidFill>
                      <a:srgbClr val="37302C"/>
                    </a:solidFill>
                    <a:latin typeface="Calibri"/>
                    <a:ea typeface="Calibri"/>
                    <a:cs typeface="Calibri"/>
                    <a:sym typeface="Calibri"/>
                  </a:rPr>
                  <a:t>2</a:t>
                </a:r>
                <a:endParaRPr b="1" i="0" sz="1400" u="none" cap="none" strike="noStrike">
                  <a:solidFill>
                    <a:srgbClr val="37302C"/>
                  </a:solidFill>
                  <a:latin typeface="Calibri"/>
                  <a:ea typeface="Calibri"/>
                  <a:cs typeface="Calibri"/>
                  <a:sym typeface="Calibri"/>
                </a:endParaRPr>
              </a:p>
            </p:txBody>
          </p:sp>
          <p:sp>
            <p:nvSpPr>
              <p:cNvPr id="1252" name="Google Shape;1252;p23"/>
              <p:cNvSpPr txBox="1"/>
              <p:nvPr/>
            </p:nvSpPr>
            <p:spPr>
              <a:xfrm>
                <a:off x="7471189" y="1672834"/>
                <a:ext cx="2309815" cy="70788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DHL</a:t>
                </a:r>
                <a:r>
                  <a:rPr b="1" baseline="30000" i="0" lang="pt-BR" sz="1600" u="none" cap="none" strike="noStrike">
                    <a:solidFill>
                      <a:srgbClr val="FFFFFF"/>
                    </a:solidFill>
                    <a:latin typeface="Lustria"/>
                    <a:ea typeface="Lustria"/>
                    <a:cs typeface="Lustria"/>
                    <a:sym typeface="Lustria"/>
                  </a:rPr>
                  <a:t>4-6</a:t>
                </a:r>
                <a:r>
                  <a:rPr b="1" i="0" lang="pt-BR" sz="1600" u="none" cap="none" strike="noStrike">
                    <a:solidFill>
                      <a:srgbClr val="FFFFFF"/>
                    </a:solidFill>
                    <a:latin typeface="Lustria"/>
                    <a:ea typeface="Lustria"/>
                    <a:cs typeface="Lustria"/>
                    <a:sym typeface="Lustria"/>
                  </a:rPr>
                  <a:t>  </a:t>
                </a:r>
                <a:r>
                  <a:rPr b="0" i="0" lang="pt-BR" sz="1600" u="none" cap="small" strike="noStrike">
                    <a:solidFill>
                      <a:srgbClr val="FFFFFF"/>
                    </a:solidFill>
                    <a:latin typeface="Lustria"/>
                    <a:ea typeface="Lustria"/>
                    <a:cs typeface="Lustria"/>
                    <a:sym typeface="Lustria"/>
                  </a:rPr>
                  <a:t> </a:t>
                </a:r>
                <a:endParaRPr/>
              </a:p>
              <a:p>
                <a:pPr indent="0" lvl="0" marL="0" marR="0" rtl="0" algn="l">
                  <a:lnSpc>
                    <a:spcPct val="100000"/>
                  </a:lnSpc>
                  <a:spcBef>
                    <a:spcPts val="0"/>
                  </a:spcBef>
                  <a:spcAft>
                    <a:spcPts val="0"/>
                  </a:spcAft>
                  <a:buClr>
                    <a:srgbClr val="B52455"/>
                  </a:buClr>
                  <a:buSzPts val="1200"/>
                  <a:buFont typeface="Calibri"/>
                  <a:buNone/>
                </a:pPr>
                <a:r>
                  <a:rPr b="0" i="0" lang="pt-BR" sz="1200" u="none" cap="none" strike="noStrike">
                    <a:solidFill>
                      <a:srgbClr val="FFFFFF"/>
                    </a:solidFill>
                    <a:latin typeface="Calibri"/>
                    <a:ea typeface="Calibri"/>
                    <a:cs typeface="Calibri"/>
                    <a:sym typeface="Calibri"/>
                  </a:rPr>
                  <a:t>A DHL é um indicador da lesão celular ou tecidual</a:t>
                </a:r>
                <a:endParaRPr/>
              </a:p>
            </p:txBody>
          </p:sp>
          <p:sp>
            <p:nvSpPr>
              <p:cNvPr id="1253" name="Google Shape;1253;p23"/>
              <p:cNvSpPr/>
              <p:nvPr/>
            </p:nvSpPr>
            <p:spPr>
              <a:xfrm>
                <a:off x="7107830" y="2041403"/>
                <a:ext cx="301686" cy="20005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68D2DF"/>
                  </a:buClr>
                  <a:buSzPts val="700"/>
                  <a:buFont typeface="Calibri"/>
                  <a:buNone/>
                </a:pPr>
                <a:r>
                  <a:rPr b="0" i="0" lang="pt-BR" sz="700" u="none" cap="small" strike="noStrike">
                    <a:solidFill>
                      <a:srgbClr val="68D2DF"/>
                    </a:solidFill>
                    <a:latin typeface="Calibri"/>
                    <a:ea typeface="Calibri"/>
                    <a:cs typeface="Calibri"/>
                    <a:sym typeface="Calibri"/>
                  </a:rPr>
                  <a:t>OU</a:t>
                </a:r>
                <a:endParaRPr b="0" i="0" sz="900" u="none" cap="none" strike="noStrike">
                  <a:solidFill>
                    <a:srgbClr val="68D2DF"/>
                  </a:solidFill>
                  <a:latin typeface="Calibri"/>
                  <a:ea typeface="Calibri"/>
                  <a:cs typeface="Calibri"/>
                  <a:sym typeface="Calibri"/>
                </a:endParaRPr>
              </a:p>
            </p:txBody>
          </p:sp>
          <p:sp>
            <p:nvSpPr>
              <p:cNvPr id="1254" name="Google Shape;1254;p23"/>
              <p:cNvSpPr txBox="1"/>
              <p:nvPr/>
            </p:nvSpPr>
            <p:spPr>
              <a:xfrm>
                <a:off x="7471189" y="3809366"/>
                <a:ext cx="2610467" cy="121571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Contagem absoluta de reticulócitos</a:t>
                </a:r>
                <a:r>
                  <a:rPr b="1" baseline="30000" i="0" lang="pt-BR" sz="1600" u="none" cap="none" strike="noStrike">
                    <a:solidFill>
                      <a:srgbClr val="FFFFFF"/>
                    </a:solidFill>
                    <a:latin typeface="Lustria"/>
                    <a:ea typeface="Lustria"/>
                    <a:cs typeface="Lustria"/>
                    <a:sym typeface="Lustria"/>
                  </a:rPr>
                  <a:t>4,5</a:t>
                </a:r>
                <a:endParaRPr/>
              </a:p>
              <a:p>
                <a:pPr indent="0" lvl="0" marL="0" marR="0" rtl="0" algn="l">
                  <a:lnSpc>
                    <a:spcPct val="100000"/>
                  </a:lnSpc>
                  <a:spcBef>
                    <a:spcPts val="0"/>
                  </a:spcBef>
                  <a:spcAft>
                    <a:spcPts val="0"/>
                  </a:spcAft>
                  <a:buClr>
                    <a:srgbClr val="B52455"/>
                  </a:buClr>
                  <a:buSzPts val="1200"/>
                  <a:buFont typeface="Calibri"/>
                  <a:buNone/>
                </a:pPr>
                <a:r>
                  <a:rPr b="0" i="0" lang="pt-BR" sz="1200" u="none" cap="none" strike="noStrike">
                    <a:solidFill>
                      <a:srgbClr val="FFFFFF"/>
                    </a:solidFill>
                    <a:latin typeface="Calibri"/>
                    <a:ea typeface="Calibri"/>
                    <a:cs typeface="Calibri"/>
                    <a:sym typeface="Calibri"/>
                  </a:rPr>
                  <a:t>Substituem as hemácias destruídas</a:t>
                </a:r>
                <a:endParaRPr/>
              </a:p>
              <a:p>
                <a:pPr indent="0" lvl="0" marL="0" marR="0" rtl="0" algn="l">
                  <a:lnSpc>
                    <a:spcPct val="100000"/>
                  </a:lnSpc>
                  <a:spcBef>
                    <a:spcPts val="600"/>
                  </a:spcBef>
                  <a:spcAft>
                    <a:spcPts val="0"/>
                  </a:spcAft>
                  <a:buClr>
                    <a:srgbClr val="B52455"/>
                  </a:buClr>
                  <a:buSzPts val="1200"/>
                  <a:buFont typeface="Calibri"/>
                  <a:buNone/>
                </a:pPr>
                <a:r>
                  <a:rPr b="0" i="0" lang="pt-BR" sz="1200" u="none" cap="none" strike="noStrike">
                    <a:solidFill>
                      <a:srgbClr val="FFFFFF"/>
                    </a:solidFill>
                    <a:latin typeface="Calibri"/>
                    <a:ea typeface="Calibri"/>
                    <a:cs typeface="Calibri"/>
                    <a:sym typeface="Calibri"/>
                  </a:rPr>
                  <a:t>Marcador da HEV mais acurado que</a:t>
                </a:r>
                <a:br>
                  <a:rPr b="0" i="0" lang="pt-BR" sz="1200" u="none" cap="none" strike="noStrike">
                    <a:solidFill>
                      <a:srgbClr val="FFFFFF"/>
                    </a:solidFill>
                    <a:latin typeface="Calibri"/>
                    <a:ea typeface="Calibri"/>
                    <a:cs typeface="Calibri"/>
                    <a:sym typeface="Calibri"/>
                  </a:rPr>
                </a:br>
                <a:r>
                  <a:rPr b="0" i="0" lang="pt-BR" sz="1200" u="none" cap="none" strike="noStrike">
                    <a:solidFill>
                      <a:srgbClr val="FFFFFF"/>
                    </a:solidFill>
                    <a:latin typeface="Calibri"/>
                    <a:ea typeface="Calibri"/>
                    <a:cs typeface="Calibri"/>
                    <a:sym typeface="Calibri"/>
                  </a:rPr>
                  <a:t>a DHL </a:t>
                </a:r>
                <a:endParaRPr/>
              </a:p>
            </p:txBody>
          </p:sp>
          <p:sp>
            <p:nvSpPr>
              <p:cNvPr id="1255" name="Google Shape;1255;p23"/>
              <p:cNvSpPr txBox="1"/>
              <p:nvPr/>
            </p:nvSpPr>
            <p:spPr>
              <a:xfrm>
                <a:off x="7471189" y="2603376"/>
                <a:ext cx="2456052" cy="89255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Hb</a:t>
                </a:r>
                <a:r>
                  <a:rPr b="1" baseline="30000" i="0" lang="pt-BR" sz="1600" u="none" cap="none" strike="noStrike">
                    <a:solidFill>
                      <a:srgbClr val="FFFFFF"/>
                    </a:solidFill>
                    <a:latin typeface="Lustria"/>
                    <a:ea typeface="Lustria"/>
                    <a:cs typeface="Lustria"/>
                    <a:sym typeface="Lustria"/>
                  </a:rPr>
                  <a:t>4,7</a:t>
                </a:r>
                <a:endParaRPr/>
              </a:p>
              <a:p>
                <a:pPr indent="0" lvl="0" marL="0" marR="0" rtl="0" algn="l">
                  <a:lnSpc>
                    <a:spcPct val="100000"/>
                  </a:lnSpc>
                  <a:spcBef>
                    <a:spcPts val="0"/>
                  </a:spcBef>
                  <a:spcAft>
                    <a:spcPts val="0"/>
                  </a:spcAft>
                  <a:buClr>
                    <a:srgbClr val="B52455"/>
                  </a:buClr>
                  <a:buSzPts val="1200"/>
                  <a:buFont typeface="Calibri"/>
                  <a:buNone/>
                </a:pPr>
                <a:r>
                  <a:rPr b="0" i="0" lang="pt-BR" sz="1200" u="none" cap="none" strike="noStrike">
                    <a:solidFill>
                      <a:srgbClr val="FFFFFF"/>
                    </a:solidFill>
                    <a:latin typeface="Calibri"/>
                    <a:ea typeface="Calibri"/>
                    <a:cs typeface="Calibri"/>
                    <a:sym typeface="Calibri"/>
                  </a:rPr>
                  <a:t>A destruição das hemácias é mais rápida que a sua produção, resultando em anemia</a:t>
                </a:r>
                <a:endParaRPr/>
              </a:p>
            </p:txBody>
          </p:sp>
          <p:sp>
            <p:nvSpPr>
              <p:cNvPr id="1256" name="Google Shape;1256;p23"/>
              <p:cNvSpPr/>
              <p:nvPr/>
            </p:nvSpPr>
            <p:spPr>
              <a:xfrm rot="5400000">
                <a:off x="8555869" y="3117604"/>
                <a:ext cx="3369146" cy="479611"/>
              </a:xfrm>
              <a:prstGeom prst="triangle">
                <a:avLst>
                  <a:gd fmla="val 50000" name="adj"/>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b="0" i="0" sz="1600" u="none" cap="none" strike="noStrike">
                  <a:solidFill>
                    <a:srgbClr val="FFFFFF"/>
                  </a:solidFill>
                  <a:latin typeface="Calibri"/>
                  <a:ea typeface="Calibri"/>
                  <a:cs typeface="Calibri"/>
                  <a:sym typeface="Calibri"/>
                </a:endParaRPr>
              </a:p>
            </p:txBody>
          </p:sp>
          <p:sp>
            <p:nvSpPr>
              <p:cNvPr id="1257" name="Google Shape;1257;p23"/>
              <p:cNvSpPr/>
              <p:nvPr/>
            </p:nvSpPr>
            <p:spPr>
              <a:xfrm rot="-5400000">
                <a:off x="9526916" y="3184647"/>
                <a:ext cx="1292341" cy="30777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Consequências</a:t>
                </a:r>
                <a:endParaRPr/>
              </a:p>
            </p:txBody>
          </p:sp>
          <p:cxnSp>
            <p:nvCxnSpPr>
              <p:cNvPr id="1258" name="Google Shape;1258;p23"/>
              <p:cNvCxnSpPr/>
              <p:nvPr/>
            </p:nvCxnSpPr>
            <p:spPr>
              <a:xfrm rot="10800000">
                <a:off x="7267853" y="4015405"/>
                <a:ext cx="0" cy="759714"/>
              </a:xfrm>
              <a:prstGeom prst="straightConnector1">
                <a:avLst/>
              </a:prstGeom>
              <a:noFill/>
              <a:ln cap="flat" cmpd="sng" w="38100">
                <a:solidFill>
                  <a:schemeClr val="accent6"/>
                </a:solidFill>
                <a:prstDash val="solid"/>
                <a:miter lim="800000"/>
                <a:headEnd len="sm" w="sm" type="none"/>
                <a:tailEnd len="med" w="med" type="triangle"/>
              </a:ln>
            </p:spPr>
          </p:cxnSp>
          <p:cxnSp>
            <p:nvCxnSpPr>
              <p:cNvPr id="1259" name="Google Shape;1259;p23"/>
              <p:cNvCxnSpPr/>
              <p:nvPr/>
            </p:nvCxnSpPr>
            <p:spPr>
              <a:xfrm>
                <a:off x="7267853" y="2689358"/>
                <a:ext cx="0" cy="759714"/>
              </a:xfrm>
              <a:prstGeom prst="straightConnector1">
                <a:avLst/>
              </a:prstGeom>
              <a:noFill/>
              <a:ln cap="flat" cmpd="sng" w="38100">
                <a:solidFill>
                  <a:schemeClr val="accent6"/>
                </a:solidFill>
                <a:prstDash val="solid"/>
                <a:miter lim="800000"/>
                <a:headEnd len="sm" w="sm" type="none"/>
                <a:tailEnd len="med" w="med" type="triangle"/>
              </a:ln>
            </p:spPr>
          </p:cxnSp>
          <p:cxnSp>
            <p:nvCxnSpPr>
              <p:cNvPr id="1260" name="Google Shape;1260;p23"/>
              <p:cNvCxnSpPr/>
              <p:nvPr/>
            </p:nvCxnSpPr>
            <p:spPr>
              <a:xfrm>
                <a:off x="7117077" y="2290564"/>
                <a:ext cx="405499" cy="0"/>
              </a:xfrm>
              <a:prstGeom prst="straightConnector1">
                <a:avLst/>
              </a:prstGeom>
              <a:noFill/>
              <a:ln cap="flat" cmpd="sng" w="38100">
                <a:solidFill>
                  <a:schemeClr val="accent6"/>
                </a:solidFill>
                <a:prstDash val="solid"/>
                <a:miter lim="800000"/>
                <a:headEnd len="sm" w="sm" type="none"/>
                <a:tailEnd len="med" w="med" type="triangle"/>
              </a:ln>
            </p:spPr>
          </p:cxnSp>
        </p:grpSp>
        <p:cxnSp>
          <p:nvCxnSpPr>
            <p:cNvPr id="1261" name="Google Shape;1261;p23"/>
            <p:cNvCxnSpPr/>
            <p:nvPr/>
          </p:nvCxnSpPr>
          <p:spPr>
            <a:xfrm rot="10800000">
              <a:off x="7125403" y="1739117"/>
              <a:ext cx="0" cy="558309"/>
            </a:xfrm>
            <a:prstGeom prst="straightConnector1">
              <a:avLst/>
            </a:prstGeom>
            <a:noFill/>
            <a:ln cap="flat" cmpd="sng" w="38100">
              <a:solidFill>
                <a:schemeClr val="accent6"/>
              </a:solidFill>
              <a:prstDash val="solid"/>
              <a:miter lim="800000"/>
              <a:headEnd len="sm" w="sm" type="none"/>
              <a:tailEnd len="med" w="med" type="triangle"/>
            </a:ln>
          </p:spPr>
        </p:cxnSp>
      </p:grpSp>
      <p:cxnSp>
        <p:nvCxnSpPr>
          <p:cNvPr id="1262" name="Google Shape;1262;p23"/>
          <p:cNvCxnSpPr/>
          <p:nvPr/>
        </p:nvCxnSpPr>
        <p:spPr>
          <a:xfrm>
            <a:off x="5862757" y="4305613"/>
            <a:ext cx="987281" cy="0"/>
          </a:xfrm>
          <a:prstGeom prst="straightConnector1">
            <a:avLst/>
          </a:prstGeom>
          <a:noFill/>
          <a:ln cap="flat" cmpd="sng" w="38100">
            <a:solidFill>
              <a:schemeClr val="accent6"/>
            </a:solidFill>
            <a:prstDash val="solid"/>
            <a:miter lim="800000"/>
            <a:headEnd len="sm" w="sm" type="none"/>
            <a:tailEnd len="med" w="med" type="triangl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11"/>
                                        </p:tgtEl>
                                        <p:attrNameLst>
                                          <p:attrName>style.visibility</p:attrName>
                                        </p:attrNameLst>
                                      </p:cBhvr>
                                      <p:to>
                                        <p:strVal val="visible"/>
                                      </p:to>
                                    </p:set>
                                    <p:animEffect filter="fade" transition="in">
                                      <p:cBhvr>
                                        <p:cTn dur="500"/>
                                        <p:tgtEl>
                                          <p:spTgt spid="1211"/>
                                        </p:tgtEl>
                                      </p:cBhvr>
                                    </p:animEffect>
                                  </p:childTnLst>
                                </p:cTn>
                              </p:par>
                              <p:par>
                                <p:cTn fill="hold" nodeType="withEffect" presetClass="entr" presetID="10" presetSubtype="0">
                                  <p:stCondLst>
                                    <p:cond delay="500"/>
                                  </p:stCondLst>
                                  <p:childTnLst>
                                    <p:set>
                                      <p:cBhvr>
                                        <p:cTn dur="1" fill="hold">
                                          <p:stCondLst>
                                            <p:cond delay="0"/>
                                          </p:stCondLst>
                                        </p:cTn>
                                        <p:tgtEl>
                                          <p:spTgt spid="1215"/>
                                        </p:tgtEl>
                                        <p:attrNameLst>
                                          <p:attrName>style.visibility</p:attrName>
                                        </p:attrNameLst>
                                      </p:cBhvr>
                                      <p:to>
                                        <p:strVal val="visible"/>
                                      </p:to>
                                    </p:set>
                                    <p:animEffect filter="fade" transition="in">
                                      <p:cBhvr>
                                        <p:cTn dur="500"/>
                                        <p:tgtEl>
                                          <p:spTgt spid="1215"/>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216"/>
                                        </p:tgtEl>
                                        <p:attrNameLst>
                                          <p:attrName>style.visibility</p:attrName>
                                        </p:attrNameLst>
                                      </p:cBhvr>
                                      <p:to>
                                        <p:strVal val="visible"/>
                                      </p:to>
                                    </p:set>
                                    <p:animEffect filter="fade" transition="in">
                                      <p:cBhvr>
                                        <p:cTn dur="500"/>
                                        <p:tgtEl>
                                          <p:spTgt spid="121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262"/>
                                        </p:tgtEl>
                                        <p:attrNameLst>
                                          <p:attrName>style.visibility</p:attrName>
                                        </p:attrNameLst>
                                      </p:cBhvr>
                                      <p:to>
                                        <p:strVal val="visible"/>
                                      </p:to>
                                    </p:set>
                                    <p:animEffect filter="fade" transition="in">
                                      <p:cBhvr>
                                        <p:cTn dur="500"/>
                                        <p:tgtEl>
                                          <p:spTgt spid="1262"/>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248"/>
                                        </p:tgtEl>
                                        <p:attrNameLst>
                                          <p:attrName>style.visibility</p:attrName>
                                        </p:attrNameLst>
                                      </p:cBhvr>
                                      <p:to>
                                        <p:strVal val="visible"/>
                                      </p:to>
                                    </p:set>
                                    <p:animEffect filter="fade" transition="in">
                                      <p:cBhvr>
                                        <p:cTn dur="500"/>
                                        <p:tgtEl>
                                          <p:spTgt spid="1248"/>
                                        </p:tgtEl>
                                      </p:cBhvr>
                                    </p:animEffect>
                                  </p:childTnLst>
                                </p:cTn>
                              </p:par>
                            </p:childTnLst>
                          </p:cTn>
                        </p:par>
                        <p:par>
                          <p:cTn fill="hold">
                            <p:stCondLst>
                              <p:cond delay="2000"/>
                            </p:stCondLst>
                            <p:childTnLst>
                              <p:par>
                                <p:cTn fill="hold" nodeType="afterEffect" presetClass="entr" presetID="2" presetSubtype="2">
                                  <p:stCondLst>
                                    <p:cond delay="0"/>
                                  </p:stCondLst>
                                  <p:childTnLst>
                                    <p:set>
                                      <p:cBhvr>
                                        <p:cTn dur="1" fill="hold">
                                          <p:stCondLst>
                                            <p:cond delay="0"/>
                                          </p:stCondLst>
                                        </p:cTn>
                                        <p:tgtEl>
                                          <p:spTgt spid="1214"/>
                                        </p:tgtEl>
                                        <p:attrNameLst>
                                          <p:attrName>style.visibility</p:attrName>
                                        </p:attrNameLst>
                                      </p:cBhvr>
                                      <p:to>
                                        <p:strVal val="visible"/>
                                      </p:to>
                                    </p:set>
                                    <p:anim calcmode="lin" valueType="num">
                                      <p:cBhvr additive="base">
                                        <p:cTn dur="500"/>
                                        <p:tgtEl>
                                          <p:spTgt spid="1214"/>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97" name="Shape 13497"/>
        <p:cNvGrpSpPr/>
        <p:nvPr/>
      </p:nvGrpSpPr>
      <p:grpSpPr>
        <a:xfrm>
          <a:off x="0" y="0"/>
          <a:ext cx="0" cy="0"/>
          <a:chOff x="0" y="0"/>
          <a:chExt cx="0" cy="0"/>
        </a:xfrm>
      </p:grpSpPr>
      <p:sp>
        <p:nvSpPr>
          <p:cNvPr id="13498" name="Google Shape;13498;p230"/>
          <p:cNvSpPr/>
          <p:nvPr/>
        </p:nvSpPr>
        <p:spPr>
          <a:xfrm flipH="1">
            <a:off x="1476530" y="1315290"/>
            <a:ext cx="9238939" cy="488548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499" name="Google Shape;13499;p230"/>
          <p:cNvSpPr txBox="1"/>
          <p:nvPr/>
        </p:nvSpPr>
        <p:spPr>
          <a:xfrm>
            <a:off x="296269" y="385036"/>
            <a:ext cx="239507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Resultados</a:t>
            </a:r>
            <a:endParaRPr b="1" baseline="30000" sz="3600">
              <a:solidFill>
                <a:schemeClr val="accent1"/>
              </a:solidFill>
              <a:latin typeface="Lustria"/>
              <a:ea typeface="Lustria"/>
              <a:cs typeface="Lustria"/>
              <a:sym typeface="Lustria"/>
            </a:endParaRPr>
          </a:p>
        </p:txBody>
      </p:sp>
      <p:sp>
        <p:nvSpPr>
          <p:cNvPr id="13500" name="Google Shape;13500;p230"/>
          <p:cNvSpPr txBox="1"/>
          <p:nvPr/>
        </p:nvSpPr>
        <p:spPr>
          <a:xfrm>
            <a:off x="296269" y="792070"/>
            <a:ext cx="975202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Taxa de tumores sólidos em pacientes tratados com eculizumabe¹ </a:t>
            </a:r>
            <a:endParaRPr/>
          </a:p>
        </p:txBody>
      </p:sp>
      <p:sp>
        <p:nvSpPr>
          <p:cNvPr id="13501" name="Google Shape;13501;p23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Tabela adaptada de Socié G, et al. Br J Haematol. 2019. Apr;185 (2):297-310</a:t>
            </a:r>
            <a:endParaRPr/>
          </a:p>
          <a:p>
            <a:pPr indent="0" lvl="0" marL="0" rtl="0" algn="l">
              <a:lnSpc>
                <a:spcPct val="90000"/>
              </a:lnSpc>
              <a:spcBef>
                <a:spcPts val="300"/>
              </a:spcBef>
              <a:spcAft>
                <a:spcPts val="0"/>
              </a:spcAft>
              <a:buClr>
                <a:schemeClr val="dk1"/>
              </a:buClr>
              <a:buSzPts val="800"/>
              <a:buNone/>
            </a:pPr>
            <a:r>
              <a:rPr lang="pt-BR"/>
              <a:t>1- Socié G, et al. Br J Haematol. 2019 Apr;185(2):297-310</a:t>
            </a:r>
            <a:endParaRPr/>
          </a:p>
        </p:txBody>
      </p:sp>
      <p:sp>
        <p:nvSpPr>
          <p:cNvPr id="13502" name="Google Shape;13502;p230"/>
          <p:cNvSpPr/>
          <p:nvPr/>
        </p:nvSpPr>
        <p:spPr>
          <a:xfrm>
            <a:off x="-215900" y="1393072"/>
            <a:ext cx="6972147" cy="22538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990"/>
              <a:buFont typeface="Calibri"/>
              <a:buNone/>
            </a:pPr>
            <a:r>
              <a:t/>
            </a:r>
            <a:endParaRPr b="0" i="0" sz="989" u="none" cap="none" strike="noStrike">
              <a:solidFill>
                <a:srgbClr val="FFFFFF"/>
              </a:solidFill>
              <a:latin typeface="Calibri"/>
              <a:ea typeface="Calibri"/>
              <a:cs typeface="Calibri"/>
              <a:sym typeface="Calibri"/>
            </a:endParaRPr>
          </a:p>
        </p:txBody>
      </p:sp>
      <p:graphicFrame>
        <p:nvGraphicFramePr>
          <p:cNvPr id="13503" name="Google Shape;13503;p230"/>
          <p:cNvGraphicFramePr/>
          <p:nvPr/>
        </p:nvGraphicFramePr>
        <p:xfrm>
          <a:off x="1629950" y="1389851"/>
          <a:ext cx="3000000" cy="3000000"/>
        </p:xfrm>
        <a:graphic>
          <a:graphicData uri="http://schemas.openxmlformats.org/drawingml/2006/table">
            <a:tbl>
              <a:tblPr>
                <a:noFill/>
                <a:tableStyleId>{A0BF0AAD-81E2-4729-A6F2-3AC11B6F7D1A}</a:tableStyleId>
              </a:tblPr>
              <a:tblGrid>
                <a:gridCol w="2484700"/>
                <a:gridCol w="794375"/>
                <a:gridCol w="1058775"/>
                <a:gridCol w="683650"/>
              </a:tblGrid>
              <a:tr h="213625">
                <a:tc>
                  <a:txBody>
                    <a:bodyPr/>
                    <a:lstStyle/>
                    <a:p>
                      <a:pPr indent="0" lvl="0" marL="0" marR="0" rtl="0" algn="l">
                        <a:spcBef>
                          <a:spcPts val="0"/>
                        </a:spcBef>
                        <a:spcAft>
                          <a:spcPts val="0"/>
                        </a:spcAft>
                        <a:buNone/>
                      </a:pPr>
                      <a:r>
                        <a:t/>
                      </a:r>
                      <a:endParaRPr b="1" i="0" sz="900" u="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Arial"/>
                          <a:ea typeface="Arial"/>
                          <a:cs typeface="Arial"/>
                          <a:sym typeface="Arial"/>
                        </a:rPr>
                        <a:t>HPN</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Arial"/>
                          <a:ea typeface="Arial"/>
                          <a:cs typeface="Arial"/>
                          <a:sym typeface="Arial"/>
                        </a:rPr>
                        <a:t>aHUS</a:t>
                      </a:r>
                      <a:endParaRPr b="1" sz="900" u="none" strike="noStrike">
                        <a:solidFill>
                          <a:schemeClr val="lt1"/>
                        </a:solidFill>
                        <a:latin typeface="Arial"/>
                        <a:ea typeface="Arial"/>
                        <a:cs typeface="Arial"/>
                        <a:sym typeface="Arial"/>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lang="pt-BR" sz="900" u="none" strike="noStrike">
                          <a:solidFill>
                            <a:schemeClr val="lt1"/>
                          </a:solidFill>
                          <a:latin typeface="Arial"/>
                          <a:ea typeface="Arial"/>
                          <a:cs typeface="Arial"/>
                          <a:sym typeface="Arial"/>
                        </a:rPr>
                        <a:t>Total</a:t>
                      </a:r>
                      <a:endParaRPr b="1" baseline="30000" sz="900" u="none" strike="noStrike">
                        <a:solidFill>
                          <a:schemeClr val="lt1"/>
                        </a:solidFill>
                        <a:latin typeface="Arial"/>
                        <a:ea typeface="Arial"/>
                        <a:cs typeface="Arial"/>
                        <a:sym typeface="Arial"/>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13504" name="Google Shape;13504;p230"/>
          <p:cNvGraphicFramePr/>
          <p:nvPr/>
        </p:nvGraphicFramePr>
        <p:xfrm>
          <a:off x="1589995" y="1693012"/>
          <a:ext cx="3000000" cy="3000000"/>
        </p:xfrm>
        <a:graphic>
          <a:graphicData uri="http://schemas.openxmlformats.org/drawingml/2006/table">
            <a:tbl>
              <a:tblPr>
                <a:noFill/>
                <a:tableStyleId>{A0BF0AAD-81E2-4729-A6F2-3AC11B6F7D1A}</a:tableStyleId>
              </a:tblPr>
              <a:tblGrid>
                <a:gridCol w="2524650"/>
                <a:gridCol w="853950"/>
                <a:gridCol w="1068475"/>
                <a:gridCol w="715125"/>
              </a:tblGrid>
              <a:tr h="216000">
                <a:tc>
                  <a:txBody>
                    <a:bodyPr/>
                    <a:lstStyle/>
                    <a:p>
                      <a:pPr indent="0" lvl="0" marL="0" marR="0" rtl="0" algn="l">
                        <a:spcBef>
                          <a:spcPts val="0"/>
                        </a:spcBef>
                        <a:spcAft>
                          <a:spcPts val="0"/>
                        </a:spcAft>
                        <a:buNone/>
                      </a:pPr>
                      <a:r>
                        <a:rPr b="1" lang="pt-BR" sz="900">
                          <a:solidFill>
                            <a:schemeClr val="lt2"/>
                          </a:solidFill>
                          <a:latin typeface="Calibri"/>
                          <a:ea typeface="Calibri"/>
                          <a:cs typeface="Calibri"/>
                          <a:sym typeface="Calibri"/>
                        </a:rPr>
                        <a:t>Taxa, por 100 PY</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lt2"/>
                          </a:solidFill>
                          <a:latin typeface="Calibri"/>
                          <a:ea typeface="Calibri"/>
                          <a:cs typeface="Calibri"/>
                          <a:sym typeface="Calibri"/>
                        </a:rPr>
                        <a:t>2·6</a:t>
                      </a:r>
                      <a:endParaRPr b="1" sz="900">
                        <a:solidFill>
                          <a:schemeClr val="lt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lt2"/>
                          </a:solidFill>
                          <a:latin typeface="Calibri"/>
                          <a:ea typeface="Calibri"/>
                          <a:cs typeface="Calibri"/>
                          <a:sym typeface="Calibri"/>
                        </a:rPr>
                        <a:t>3·1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lt2"/>
                          </a:solidFill>
                          <a:latin typeface="Calibri"/>
                          <a:ea typeface="Calibri"/>
                          <a:cs typeface="Calibri"/>
                          <a:sym typeface="Calibri"/>
                        </a:rPr>
                        <a:t>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1" lang="pt-BR" sz="900">
                          <a:solidFill>
                            <a:schemeClr val="lt2"/>
                          </a:solidFill>
                          <a:latin typeface="Calibri"/>
                          <a:ea typeface="Calibri"/>
                          <a:cs typeface="Calibri"/>
                          <a:sym typeface="Calibri"/>
                        </a:rPr>
                        <a:t>Idade, média (intervalo), anos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lt2"/>
                          </a:solidFill>
                          <a:latin typeface="Calibri"/>
                          <a:ea typeface="Calibri"/>
                          <a:cs typeface="Calibri"/>
                          <a:sym typeface="Calibri"/>
                        </a:rPr>
                        <a:t>60·6 (9-93)</a:t>
                      </a:r>
                      <a:endParaRPr b="1" sz="900">
                        <a:solidFill>
                          <a:schemeClr val="lt2"/>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lt2"/>
                          </a:solidFill>
                          <a:latin typeface="Calibri"/>
                          <a:ea typeface="Calibri"/>
                          <a:cs typeface="Calibri"/>
                          <a:sym typeface="Calibri"/>
                        </a:rPr>
                        <a:t>51·6 (3-84)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lt2"/>
                          </a:solidFill>
                          <a:latin typeface="Calibri"/>
                          <a:ea typeface="Calibri"/>
                          <a:cs typeface="Calibri"/>
                          <a:sym typeface="Calibri"/>
                        </a:rPr>
                        <a:t>51·9 (3-93)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0" lang="pt-BR" sz="900">
                          <a:solidFill>
                            <a:schemeClr val="dk1"/>
                          </a:solidFill>
                          <a:latin typeface="Calibri"/>
                          <a:ea typeface="Calibri"/>
                          <a:cs typeface="Calibri"/>
                          <a:sym typeface="Calibri"/>
                        </a:rPr>
                        <a:t>&lt;18 anos,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0·9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7·4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2·8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0" lang="pt-BR" sz="900">
                          <a:solidFill>
                            <a:schemeClr val="dk1"/>
                          </a:solidFill>
                          <a:latin typeface="Calibri"/>
                          <a:ea typeface="Calibri"/>
                          <a:cs typeface="Calibri"/>
                          <a:sym typeface="Calibri"/>
                        </a:rPr>
                        <a:t>≥18 anos,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84·7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59·1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77·1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0" lang="pt-BR" sz="900">
                          <a:solidFill>
                            <a:schemeClr val="dk1"/>
                          </a:solidFill>
                          <a:latin typeface="Calibri"/>
                          <a:ea typeface="Calibri"/>
                          <a:cs typeface="Calibri"/>
                          <a:sym typeface="Calibri"/>
                        </a:rPr>
                        <a:t>Desconhecido, %</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14·4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33·5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20·1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gridSpan="4">
                  <a:txBody>
                    <a:bodyPr/>
                    <a:lstStyle/>
                    <a:p>
                      <a:pPr indent="0" lvl="0" marL="0" marR="0" rtl="0" algn="l">
                        <a:spcBef>
                          <a:spcPts val="0"/>
                        </a:spcBef>
                        <a:spcAft>
                          <a:spcPts val="0"/>
                        </a:spcAft>
                        <a:buNone/>
                      </a:pPr>
                      <a:r>
                        <a:rPr b="1" lang="pt-BR" sz="900">
                          <a:solidFill>
                            <a:schemeClr val="lt2"/>
                          </a:solidFill>
                          <a:latin typeface="Calibri"/>
                          <a:ea typeface="Calibri"/>
                          <a:cs typeface="Calibri"/>
                          <a:sym typeface="Calibri"/>
                        </a:rPr>
                        <a:t>Sexo,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hMerge="1"/>
                <a:tc hMerge="1"/>
              </a:tr>
              <a:tr h="216000">
                <a:tc>
                  <a:txBody>
                    <a:bodyPr/>
                    <a:lstStyle/>
                    <a:p>
                      <a:pPr indent="0" lvl="0" marL="0" marR="0" rtl="0" algn="l">
                        <a:spcBef>
                          <a:spcPts val="0"/>
                        </a:spcBef>
                        <a:spcAft>
                          <a:spcPts val="0"/>
                        </a:spcAft>
                        <a:buNone/>
                      </a:pPr>
                      <a:r>
                        <a:rPr b="0" lang="pt-BR" sz="900">
                          <a:solidFill>
                            <a:schemeClr val="dk1"/>
                          </a:solidFill>
                          <a:latin typeface="Calibri"/>
                          <a:ea typeface="Calibri"/>
                          <a:cs typeface="Calibri"/>
                          <a:sym typeface="Calibri"/>
                        </a:rPr>
                        <a:t>Fêmea</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46·1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53·0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48·1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0" lang="pt-BR" sz="900">
                          <a:solidFill>
                            <a:schemeClr val="dk1"/>
                          </a:solidFill>
                          <a:latin typeface="Calibri"/>
                          <a:ea typeface="Calibri"/>
                          <a:cs typeface="Calibri"/>
                          <a:sym typeface="Calibri"/>
                        </a:rPr>
                        <a:t>Macho</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52·1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42·2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49·2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0" lang="pt-BR" sz="900">
                          <a:solidFill>
                            <a:schemeClr val="dk1"/>
                          </a:solidFill>
                          <a:latin typeface="Calibri"/>
                          <a:ea typeface="Calibri"/>
                          <a:cs typeface="Calibri"/>
                          <a:sym typeface="Calibri"/>
                        </a:rPr>
                        <a:t>Desconhecido</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4·8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gridSpan="4">
                  <a:txBody>
                    <a:bodyPr/>
                    <a:lstStyle/>
                    <a:p>
                      <a:pPr indent="0" lvl="0" marL="0" marR="0" rtl="0" algn="l">
                        <a:spcBef>
                          <a:spcPts val="0"/>
                        </a:spcBef>
                        <a:spcAft>
                          <a:spcPts val="0"/>
                        </a:spcAft>
                        <a:buNone/>
                      </a:pPr>
                      <a:r>
                        <a:rPr b="1" lang="pt-BR" sz="900">
                          <a:solidFill>
                            <a:schemeClr val="lt2"/>
                          </a:solidFill>
                          <a:latin typeface="Calibri"/>
                          <a:ea typeface="Calibri"/>
                          <a:cs typeface="Calibri"/>
                          <a:sym typeface="Calibri"/>
                        </a:rPr>
                        <a:t>Conforme porcentagem relatada de malignidades por tipos de tumor</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hMerge="1"/>
                <a:tc hMerge="1"/>
              </a:tr>
              <a:tr h="216000">
                <a:tc>
                  <a:txBody>
                    <a:bodyPr/>
                    <a:lstStyle/>
                    <a:p>
                      <a:pPr indent="0" lvl="0" marL="0" marR="0" rtl="0" algn="l">
                        <a:spcBef>
                          <a:spcPts val="0"/>
                        </a:spcBef>
                        <a:spcAft>
                          <a:spcPts val="0"/>
                        </a:spcAft>
                        <a:buNone/>
                      </a:pPr>
                      <a:r>
                        <a:rPr b="0" lang="pt-BR" sz="900">
                          <a:solidFill>
                            <a:schemeClr val="dk1"/>
                          </a:solidFill>
                          <a:latin typeface="Calibri"/>
                          <a:ea typeface="Calibri"/>
                          <a:cs typeface="Calibri"/>
                          <a:sym typeface="Calibri"/>
                        </a:rPr>
                        <a:t>Tumores hematológicos, % do total de malignidades</a:t>
                      </a:r>
                      <a:endParaRPr/>
                    </a:p>
                  </a:txBody>
                  <a:tcPr marT="45725" marB="45725" marR="9145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53·0 </a:t>
                      </a:r>
                      <a:r>
                        <a:rPr b="0" baseline="30000" lang="pt-BR" sz="900" u="sng">
                          <a:solidFill>
                            <a:schemeClr val="dk1"/>
                          </a:solidFill>
                          <a:latin typeface="Calibri"/>
                          <a:ea typeface="Calibri"/>
                          <a:cs typeface="Calibri"/>
                          <a:sym typeface="Calibri"/>
                          <a:hlinkClick r:id="rId3">
                            <a:extLst>
                              <a:ext uri="{A12FA001-AC4F-418D-AE19-62706E023703}">
                                <ahyp:hlinkClr val="tx"/>
                              </a:ext>
                            </a:extLst>
                          </a:hlinkClick>
                        </a:rPr>
                        <a:t>a</a:t>
                      </a:r>
                      <a:endParaRPr b="0"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22·7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43·8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0" lang="pt-BR" sz="900">
                          <a:solidFill>
                            <a:schemeClr val="dk1"/>
                          </a:solidFill>
                          <a:latin typeface="Calibri"/>
                          <a:ea typeface="Calibri"/>
                          <a:cs typeface="Calibri"/>
                          <a:sym typeface="Calibri"/>
                        </a:rPr>
                        <a:t>Leucemia, % de tumores hematológicos</a:t>
                      </a:r>
                      <a:endParaRPr/>
                    </a:p>
                  </a:txBody>
                  <a:tcPr marT="45725" marB="45725" marR="9145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90,0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40·3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82·2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0" lang="pt-BR" sz="900">
                          <a:solidFill>
                            <a:schemeClr val="dk1"/>
                          </a:solidFill>
                          <a:latin typeface="Calibri"/>
                          <a:ea typeface="Calibri"/>
                          <a:cs typeface="Calibri"/>
                          <a:sym typeface="Calibri"/>
                        </a:rPr>
                        <a:t>Linfomas, % de tumores hematológicos</a:t>
                      </a:r>
                      <a:endParaRPr/>
                    </a:p>
                  </a:txBody>
                  <a:tcPr marT="45725" marB="45725" marR="9145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6·2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35·5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10·7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0" lang="pt-BR" sz="900">
                          <a:solidFill>
                            <a:schemeClr val="dk1"/>
                          </a:solidFill>
                          <a:latin typeface="Calibri"/>
                          <a:ea typeface="Calibri"/>
                          <a:cs typeface="Calibri"/>
                          <a:sym typeface="Calibri"/>
                        </a:rPr>
                        <a:t>Outros NOS, % de tumores hematológicos</a:t>
                      </a:r>
                      <a:endParaRPr/>
                    </a:p>
                  </a:txBody>
                  <a:tcPr marT="45725" marB="45725" marR="91450" marL="36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3·8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24·2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7·1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13505" name="Google Shape;13505;p230"/>
          <p:cNvGraphicFramePr/>
          <p:nvPr/>
        </p:nvGraphicFramePr>
        <p:xfrm>
          <a:off x="1041404" y="5159072"/>
          <a:ext cx="3000000" cy="3000000"/>
        </p:xfrm>
        <a:graphic>
          <a:graphicData uri="http://schemas.openxmlformats.org/drawingml/2006/table">
            <a:tbl>
              <a:tblPr>
                <a:noFill/>
                <a:tableStyleId>{A0BF0AAD-81E2-4729-A6F2-3AC11B6F7D1A}</a:tableStyleId>
              </a:tblPr>
              <a:tblGrid>
                <a:gridCol w="3024225"/>
                <a:gridCol w="958900"/>
                <a:gridCol w="936550"/>
                <a:gridCol w="791125"/>
              </a:tblGrid>
              <a:tr h="216000">
                <a:tc>
                  <a:txBody>
                    <a:bodyPr/>
                    <a:lstStyle/>
                    <a:p>
                      <a:pPr indent="0" lvl="0" marL="0" marR="0" rtl="0" algn="l">
                        <a:spcBef>
                          <a:spcPts val="0"/>
                        </a:spcBef>
                        <a:spcAft>
                          <a:spcPts val="0"/>
                        </a:spcAft>
                        <a:buNone/>
                      </a:pPr>
                      <a:r>
                        <a:rPr b="0" lang="pt-BR" sz="900">
                          <a:latin typeface="Calibri"/>
                          <a:ea typeface="Calibri"/>
                          <a:cs typeface="Calibri"/>
                          <a:sym typeface="Calibri"/>
                        </a:rPr>
                        <a:t>Tumores sólidos, % do total de malignidades</a:t>
                      </a:r>
                      <a:endParaRPr/>
                    </a:p>
                  </a:txBody>
                  <a:tcPr marT="45725" marB="45725" marR="91450" marL="7596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latin typeface="Calibri"/>
                          <a:ea typeface="Calibri"/>
                          <a:cs typeface="Calibri"/>
                          <a:sym typeface="Calibri"/>
                        </a:rPr>
                        <a:t>47·0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latin typeface="Calibri"/>
                          <a:ea typeface="Calibri"/>
                          <a:cs typeface="Calibri"/>
                          <a:sym typeface="Calibri"/>
                        </a:rPr>
                        <a:t>77·3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latin typeface="Calibri"/>
                          <a:ea typeface="Calibri"/>
                          <a:cs typeface="Calibri"/>
                          <a:sym typeface="Calibri"/>
                        </a:rPr>
                        <a:t>72·8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0" lang="pt-BR" sz="900">
                          <a:latin typeface="Calibri"/>
                          <a:ea typeface="Calibri"/>
                          <a:cs typeface="Calibri"/>
                          <a:sym typeface="Calibri"/>
                        </a:rPr>
                        <a:t>Gastrointestinal, % de tumores sólidos</a:t>
                      </a:r>
                      <a:endParaRPr/>
                    </a:p>
                  </a:txBody>
                  <a:tcPr marT="45725" marB="45725" marR="91450" marL="11395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17·0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18·0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15·5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0" lang="pt-BR" sz="900">
                          <a:latin typeface="Calibri"/>
                          <a:ea typeface="Calibri"/>
                          <a:cs typeface="Calibri"/>
                          <a:sym typeface="Calibri"/>
                        </a:rPr>
                        <a:t>Pele, % de tumores sólidos</a:t>
                      </a:r>
                      <a:endParaRPr/>
                    </a:p>
                  </a:txBody>
                  <a:tcPr marT="45725" marB="45725" marR="91450" marL="11395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15· </a:t>
                      </a:r>
                      <a:r>
                        <a:rPr b="0" baseline="30000" lang="pt-BR" sz="900" u="sng">
                          <a:solidFill>
                            <a:schemeClr val="dk1"/>
                          </a:solidFill>
                          <a:latin typeface="Calibri"/>
                          <a:ea typeface="Calibri"/>
                          <a:cs typeface="Calibri"/>
                          <a:sym typeface="Calibri"/>
                          <a:hlinkClick r:id="rId4">
                            <a:extLst>
                              <a:ext uri="{A12FA001-AC4F-418D-AE19-62706E023703}">
                                <ahyp:hlinkClr val="tx"/>
                              </a:ext>
                            </a:extLst>
                          </a:hlinkClick>
                        </a:rPr>
                        <a:t>2b</a:t>
                      </a:r>
                      <a:endParaRPr b="0"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5· </a:t>
                      </a:r>
                      <a:r>
                        <a:rPr b="0" baseline="30000" lang="pt-BR" sz="900" u="sng">
                          <a:solidFill>
                            <a:schemeClr val="dk1"/>
                          </a:solidFill>
                          <a:latin typeface="Calibri"/>
                          <a:ea typeface="Calibri"/>
                          <a:cs typeface="Calibri"/>
                          <a:sym typeface="Calibri"/>
                          <a:hlinkClick r:id="rId5">
                            <a:extLst>
                              <a:ext uri="{A12FA001-AC4F-418D-AE19-62706E023703}">
                                <ahyp:hlinkClr val="tx"/>
                              </a:ext>
                            </a:extLst>
                          </a:hlinkClick>
                        </a:rPr>
                        <a:t>2b</a:t>
                      </a:r>
                      <a:endParaRPr b="0" sz="9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solidFill>
                            <a:schemeClr val="dk1"/>
                          </a:solidFill>
                          <a:latin typeface="Calibri"/>
                          <a:ea typeface="Calibri"/>
                          <a:cs typeface="Calibri"/>
                          <a:sym typeface="Calibri"/>
                        </a:rPr>
                        <a:t>10·4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16000">
                <a:tc>
                  <a:txBody>
                    <a:bodyPr/>
                    <a:lstStyle/>
                    <a:p>
                      <a:pPr indent="0" lvl="0" marL="0" marR="0" rtl="0" algn="l">
                        <a:spcBef>
                          <a:spcPts val="0"/>
                        </a:spcBef>
                        <a:spcAft>
                          <a:spcPts val="0"/>
                        </a:spcAft>
                        <a:buNone/>
                      </a:pPr>
                      <a:r>
                        <a:rPr b="0" lang="pt-BR" sz="900">
                          <a:latin typeface="Calibri"/>
                          <a:ea typeface="Calibri"/>
                          <a:cs typeface="Calibri"/>
                          <a:sym typeface="Calibri"/>
                        </a:rPr>
                        <a:t>Reprodutivo, % de tumores sólidos</a:t>
                      </a:r>
                      <a:endParaRPr/>
                    </a:p>
                  </a:txBody>
                  <a:tcPr marT="45725" marB="45725" marR="91450" marL="11395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latin typeface="Calibri"/>
                          <a:ea typeface="Calibri"/>
                          <a:cs typeface="Calibri"/>
                          <a:sym typeface="Calibri"/>
                        </a:rPr>
                        <a:t>12·2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latin typeface="Calibri"/>
                          <a:ea typeface="Calibri"/>
                          <a:cs typeface="Calibri"/>
                          <a:sym typeface="Calibri"/>
                        </a:rPr>
                        <a:t>9·9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lang="pt-BR" sz="900">
                          <a:latin typeface="Calibri"/>
                          <a:ea typeface="Calibri"/>
                          <a:cs typeface="Calibri"/>
                          <a:sym typeface="Calibri"/>
                        </a:rPr>
                        <a:t>10·1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pic>
        <p:nvPicPr>
          <p:cNvPr descr="Uma imagem contendo pessoa, no interior, homem, olhando&#10;&#10;Descrição gerada automaticamente" id="13506" name="Google Shape;13506;p230"/>
          <p:cNvPicPr preferRelativeResize="0"/>
          <p:nvPr/>
        </p:nvPicPr>
        <p:blipFill rotWithShape="1">
          <a:blip r:embed="rId6">
            <a:alphaModFix/>
          </a:blip>
          <a:srcRect b="0" l="0" r="0" t="11549"/>
          <a:stretch/>
        </p:blipFill>
        <p:spPr>
          <a:xfrm>
            <a:off x="7334631" y="1618451"/>
            <a:ext cx="3667231" cy="486521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498"/>
                                        </p:tgtEl>
                                        <p:attrNameLst>
                                          <p:attrName>style.visibility</p:attrName>
                                        </p:attrNameLst>
                                      </p:cBhvr>
                                      <p:to>
                                        <p:strVal val="visible"/>
                                      </p:to>
                                    </p:set>
                                    <p:animEffect filter="fade" transition="in">
                                      <p:cBhvr>
                                        <p:cTn dur="500"/>
                                        <p:tgtEl>
                                          <p:spTgt spid="13498"/>
                                        </p:tgtEl>
                                      </p:cBhvr>
                                    </p:animEffect>
                                  </p:childTnLst>
                                </p:cTn>
                              </p:par>
                              <p:par>
                                <p:cTn fill="hold" nodeType="withEffect" presetClass="entr" presetID="2" presetSubtype="8">
                                  <p:stCondLst>
                                    <p:cond delay="0"/>
                                  </p:stCondLst>
                                  <p:childTnLst>
                                    <p:set>
                                      <p:cBhvr>
                                        <p:cTn dur="1" fill="hold">
                                          <p:stCondLst>
                                            <p:cond delay="0"/>
                                          </p:stCondLst>
                                        </p:cTn>
                                        <p:tgtEl>
                                          <p:spTgt spid="13502"/>
                                        </p:tgtEl>
                                        <p:attrNameLst>
                                          <p:attrName>style.visibility</p:attrName>
                                        </p:attrNameLst>
                                      </p:cBhvr>
                                      <p:to>
                                        <p:strVal val="visible"/>
                                      </p:to>
                                    </p:set>
                                    <p:anim calcmode="lin" valueType="num">
                                      <p:cBhvr additive="base">
                                        <p:cTn dur="500"/>
                                        <p:tgtEl>
                                          <p:spTgt spid="13502"/>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3503"/>
                                        </p:tgtEl>
                                        <p:attrNameLst>
                                          <p:attrName>style.visibility</p:attrName>
                                        </p:attrNameLst>
                                      </p:cBhvr>
                                      <p:to>
                                        <p:strVal val="visible"/>
                                      </p:to>
                                    </p:set>
                                    <p:animEffect filter="fade" transition="in">
                                      <p:cBhvr>
                                        <p:cTn dur="500"/>
                                        <p:tgtEl>
                                          <p:spTgt spid="13503"/>
                                        </p:tgtEl>
                                      </p:cBhvr>
                                    </p:animEffect>
                                  </p:childTnLst>
                                </p:cTn>
                              </p:par>
                              <p:par>
                                <p:cTn fill="hold" nodeType="withEffect" presetClass="entr" presetID="10" presetSubtype="0">
                                  <p:stCondLst>
                                    <p:cond delay="0"/>
                                  </p:stCondLst>
                                  <p:childTnLst>
                                    <p:set>
                                      <p:cBhvr>
                                        <p:cTn dur="1" fill="hold">
                                          <p:stCondLst>
                                            <p:cond delay="0"/>
                                          </p:stCondLst>
                                        </p:cTn>
                                        <p:tgtEl>
                                          <p:spTgt spid="13504"/>
                                        </p:tgtEl>
                                        <p:attrNameLst>
                                          <p:attrName>style.visibility</p:attrName>
                                        </p:attrNameLst>
                                      </p:cBhvr>
                                      <p:to>
                                        <p:strVal val="visible"/>
                                      </p:to>
                                    </p:set>
                                    <p:animEffect filter="fade" transition="in">
                                      <p:cBhvr>
                                        <p:cTn dur="500"/>
                                        <p:tgtEl>
                                          <p:spTgt spid="13504"/>
                                        </p:tgtEl>
                                      </p:cBhvr>
                                    </p:animEffect>
                                  </p:childTnLst>
                                </p:cTn>
                              </p:par>
                              <p:par>
                                <p:cTn fill="hold" nodeType="withEffect" presetClass="entr" presetID="10" presetSubtype="0">
                                  <p:stCondLst>
                                    <p:cond delay="0"/>
                                  </p:stCondLst>
                                  <p:childTnLst>
                                    <p:set>
                                      <p:cBhvr>
                                        <p:cTn dur="1" fill="hold">
                                          <p:stCondLst>
                                            <p:cond delay="0"/>
                                          </p:stCondLst>
                                        </p:cTn>
                                        <p:tgtEl>
                                          <p:spTgt spid="13505"/>
                                        </p:tgtEl>
                                        <p:attrNameLst>
                                          <p:attrName>style.visibility</p:attrName>
                                        </p:attrNameLst>
                                      </p:cBhvr>
                                      <p:to>
                                        <p:strVal val="visible"/>
                                      </p:to>
                                    </p:set>
                                    <p:animEffect filter="fade" transition="in">
                                      <p:cBhvr>
                                        <p:cTn dur="500"/>
                                        <p:tgtEl>
                                          <p:spTgt spid="13505"/>
                                        </p:tgtEl>
                                      </p:cBhvr>
                                    </p:animEffect>
                                  </p:childTnLst>
                                </p:cTn>
                              </p:par>
                              <p:par>
                                <p:cTn fill="hold" nodeType="withEffect" presetClass="entr" presetID="10" presetSubtype="0">
                                  <p:stCondLst>
                                    <p:cond delay="0"/>
                                  </p:stCondLst>
                                  <p:childTnLst>
                                    <p:set>
                                      <p:cBhvr>
                                        <p:cTn dur="1" fill="hold">
                                          <p:stCondLst>
                                            <p:cond delay="0"/>
                                          </p:stCondLst>
                                        </p:cTn>
                                        <p:tgtEl>
                                          <p:spTgt spid="13506"/>
                                        </p:tgtEl>
                                        <p:attrNameLst>
                                          <p:attrName>style.visibility</p:attrName>
                                        </p:attrNameLst>
                                      </p:cBhvr>
                                      <p:to>
                                        <p:strVal val="visible"/>
                                      </p:to>
                                    </p:set>
                                    <p:animEffect filter="fade" transition="in">
                                      <p:cBhvr>
                                        <p:cTn dur="500"/>
                                        <p:tgtEl>
                                          <p:spTgt spid="1350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11" name="Shape 13511"/>
        <p:cNvGrpSpPr/>
        <p:nvPr/>
      </p:nvGrpSpPr>
      <p:grpSpPr>
        <a:xfrm>
          <a:off x="0" y="0"/>
          <a:ext cx="0" cy="0"/>
          <a:chOff x="0" y="0"/>
          <a:chExt cx="0" cy="0"/>
        </a:xfrm>
      </p:grpSpPr>
      <p:pic>
        <p:nvPicPr>
          <p:cNvPr id="13512" name="Google Shape;13512;p231"/>
          <p:cNvPicPr preferRelativeResize="0"/>
          <p:nvPr/>
        </p:nvPicPr>
        <p:blipFill rotWithShape="1">
          <a:blip r:embed="rId3">
            <a:alphaModFix/>
          </a:blip>
          <a:srcRect b="0" l="0" r="0" t="0"/>
          <a:stretch/>
        </p:blipFill>
        <p:spPr>
          <a:xfrm>
            <a:off x="6299202" y="652801"/>
            <a:ext cx="5067297" cy="5640921"/>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3513" name="Google Shape;13513;p231"/>
          <p:cNvSpPr/>
          <p:nvPr/>
        </p:nvSpPr>
        <p:spPr>
          <a:xfrm>
            <a:off x="-101597" y="1218073"/>
            <a:ext cx="6999314" cy="84020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514" name="Google Shape;13514;p231"/>
          <p:cNvSpPr/>
          <p:nvPr/>
        </p:nvSpPr>
        <p:spPr>
          <a:xfrm>
            <a:off x="-101597" y="2277262"/>
            <a:ext cx="6999314" cy="84020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515" name="Google Shape;13515;p231"/>
          <p:cNvSpPr/>
          <p:nvPr/>
        </p:nvSpPr>
        <p:spPr>
          <a:xfrm>
            <a:off x="-101597" y="3345353"/>
            <a:ext cx="6999314" cy="84020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516" name="Google Shape;13516;p231"/>
          <p:cNvSpPr txBox="1"/>
          <p:nvPr/>
        </p:nvSpPr>
        <p:spPr>
          <a:xfrm>
            <a:off x="296269" y="385036"/>
            <a:ext cx="2733441"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Conclusões</a:t>
            </a:r>
            <a:r>
              <a:rPr b="1" baseline="30000" lang="pt-BR" sz="3600">
                <a:solidFill>
                  <a:schemeClr val="accent1"/>
                </a:solidFill>
                <a:latin typeface="Lustria"/>
                <a:ea typeface="Lustria"/>
                <a:cs typeface="Lustria"/>
                <a:sym typeface="Lustria"/>
              </a:rPr>
              <a:t>1</a:t>
            </a:r>
            <a:endParaRPr/>
          </a:p>
        </p:txBody>
      </p:sp>
      <p:sp>
        <p:nvSpPr>
          <p:cNvPr id="13517" name="Google Shape;13517;p23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Hill A. et al. Poster apresentado no European Haematology Association EHA 2019, Jun 15, 2019; 266734. Abstract  PS1117</a:t>
            </a:r>
            <a:endParaRPr/>
          </a:p>
        </p:txBody>
      </p:sp>
      <p:sp>
        <p:nvSpPr>
          <p:cNvPr id="13518" name="Google Shape;13518;p231"/>
          <p:cNvSpPr txBox="1"/>
          <p:nvPr/>
        </p:nvSpPr>
        <p:spPr>
          <a:xfrm>
            <a:off x="1224839" y="1292276"/>
            <a:ext cx="5672877" cy="680356"/>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lang="pt-BR" sz="1800">
                <a:solidFill>
                  <a:schemeClr val="lt1"/>
                </a:solidFill>
                <a:latin typeface="Calibri"/>
                <a:ea typeface="Calibri"/>
                <a:cs typeface="Calibri"/>
                <a:sym typeface="Calibri"/>
              </a:rPr>
              <a:t>O </a:t>
            </a:r>
            <a:r>
              <a:rPr b="1" lang="pt-BR" sz="1800">
                <a:solidFill>
                  <a:schemeClr val="lt1"/>
                </a:solidFill>
                <a:latin typeface="Calibri"/>
                <a:ea typeface="Calibri"/>
                <a:cs typeface="Calibri"/>
                <a:sym typeface="Calibri"/>
              </a:rPr>
              <a:t>perfil de segurança a longo prazo do eculizumabe é consistente </a:t>
            </a:r>
            <a:r>
              <a:rPr lang="pt-BR" sz="1800">
                <a:solidFill>
                  <a:schemeClr val="lt1"/>
                </a:solidFill>
                <a:latin typeface="Calibri"/>
                <a:ea typeface="Calibri"/>
                <a:cs typeface="Calibri"/>
                <a:sym typeface="Calibri"/>
              </a:rPr>
              <a:t>com o que observado nos estudos clínicos</a:t>
            </a:r>
            <a:endParaRPr/>
          </a:p>
        </p:txBody>
      </p:sp>
      <p:sp>
        <p:nvSpPr>
          <p:cNvPr id="13519" name="Google Shape;13519;p231"/>
          <p:cNvSpPr txBox="1"/>
          <p:nvPr/>
        </p:nvSpPr>
        <p:spPr>
          <a:xfrm>
            <a:off x="1224839" y="2368435"/>
            <a:ext cx="5368077" cy="680356"/>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b="1" lang="pt-BR" sz="1800">
                <a:solidFill>
                  <a:schemeClr val="lt1"/>
                </a:solidFill>
                <a:latin typeface="Calibri"/>
                <a:ea typeface="Calibri"/>
                <a:cs typeface="Calibri"/>
                <a:sym typeface="Calibri"/>
              </a:rPr>
              <a:t>Nenhum novo evento que afetasse a segurança </a:t>
            </a:r>
            <a:r>
              <a:rPr lang="pt-BR" sz="1800">
                <a:solidFill>
                  <a:schemeClr val="lt1"/>
                </a:solidFill>
                <a:latin typeface="Calibri"/>
                <a:ea typeface="Calibri"/>
                <a:cs typeface="Calibri"/>
                <a:sym typeface="Calibri"/>
              </a:rPr>
              <a:t>e </a:t>
            </a:r>
            <a:br>
              <a:rPr lang="pt-BR" sz="1800">
                <a:solidFill>
                  <a:schemeClr val="lt1"/>
                </a:solidFill>
                <a:latin typeface="Calibri"/>
                <a:ea typeface="Calibri"/>
                <a:cs typeface="Calibri"/>
                <a:sym typeface="Calibri"/>
              </a:rPr>
            </a:br>
            <a:r>
              <a:rPr lang="pt-BR" sz="1800">
                <a:solidFill>
                  <a:schemeClr val="lt1"/>
                </a:solidFill>
                <a:latin typeface="Calibri"/>
                <a:ea typeface="Calibri"/>
                <a:cs typeface="Calibri"/>
                <a:sym typeface="Calibri"/>
              </a:rPr>
              <a:t>risco-benefício do eculizumabe foi reportado</a:t>
            </a:r>
            <a:endParaRPr/>
          </a:p>
        </p:txBody>
      </p:sp>
      <p:sp>
        <p:nvSpPr>
          <p:cNvPr id="13520" name="Google Shape;13520;p231"/>
          <p:cNvSpPr txBox="1"/>
          <p:nvPr/>
        </p:nvSpPr>
        <p:spPr>
          <a:xfrm>
            <a:off x="1224839" y="3426566"/>
            <a:ext cx="5164877" cy="680356"/>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lang="pt-BR" sz="1800">
                <a:solidFill>
                  <a:schemeClr val="lt1"/>
                </a:solidFill>
                <a:latin typeface="Calibri"/>
                <a:ea typeface="Calibri"/>
                <a:cs typeface="Calibri"/>
                <a:sym typeface="Calibri"/>
              </a:rPr>
              <a:t>O uso do eculizumabe na gestação aparenta </a:t>
            </a:r>
            <a:r>
              <a:rPr b="1" lang="pt-BR" sz="1800">
                <a:solidFill>
                  <a:schemeClr val="lt1"/>
                </a:solidFill>
                <a:latin typeface="Calibri"/>
                <a:ea typeface="Calibri"/>
                <a:cs typeface="Calibri"/>
                <a:sym typeface="Calibri"/>
              </a:rPr>
              <a:t>ter um perfil de risco-benefício favorável</a:t>
            </a:r>
            <a:endParaRPr/>
          </a:p>
        </p:txBody>
      </p:sp>
      <p:cxnSp>
        <p:nvCxnSpPr>
          <p:cNvPr id="13521" name="Google Shape;13521;p231"/>
          <p:cNvCxnSpPr/>
          <p:nvPr/>
        </p:nvCxnSpPr>
        <p:spPr>
          <a:xfrm>
            <a:off x="1128090" y="1323366"/>
            <a:ext cx="0" cy="649266"/>
          </a:xfrm>
          <a:prstGeom prst="straightConnector1">
            <a:avLst/>
          </a:prstGeom>
          <a:noFill/>
          <a:ln cap="flat" cmpd="sng" w="12700">
            <a:solidFill>
              <a:schemeClr val="lt1"/>
            </a:solidFill>
            <a:prstDash val="solid"/>
            <a:miter lim="800000"/>
            <a:headEnd len="sm" w="sm" type="none"/>
            <a:tailEnd len="sm" w="sm" type="none"/>
          </a:ln>
        </p:spPr>
      </p:cxnSp>
      <p:cxnSp>
        <p:nvCxnSpPr>
          <p:cNvPr id="13522" name="Google Shape;13522;p231"/>
          <p:cNvCxnSpPr/>
          <p:nvPr/>
        </p:nvCxnSpPr>
        <p:spPr>
          <a:xfrm>
            <a:off x="1128090" y="2368435"/>
            <a:ext cx="0" cy="649266"/>
          </a:xfrm>
          <a:prstGeom prst="straightConnector1">
            <a:avLst/>
          </a:prstGeom>
          <a:noFill/>
          <a:ln cap="flat" cmpd="sng" w="12700">
            <a:solidFill>
              <a:schemeClr val="lt1"/>
            </a:solidFill>
            <a:prstDash val="solid"/>
            <a:miter lim="800000"/>
            <a:headEnd len="sm" w="sm" type="none"/>
            <a:tailEnd len="sm" w="sm" type="none"/>
          </a:ln>
        </p:spPr>
      </p:cxnSp>
      <p:cxnSp>
        <p:nvCxnSpPr>
          <p:cNvPr id="13523" name="Google Shape;13523;p231"/>
          <p:cNvCxnSpPr/>
          <p:nvPr/>
        </p:nvCxnSpPr>
        <p:spPr>
          <a:xfrm>
            <a:off x="1128090" y="3444534"/>
            <a:ext cx="0" cy="649266"/>
          </a:xfrm>
          <a:prstGeom prst="straightConnector1">
            <a:avLst/>
          </a:prstGeom>
          <a:noFill/>
          <a:ln cap="flat" cmpd="sng" w="12700">
            <a:solidFill>
              <a:schemeClr val="lt1"/>
            </a:solidFill>
            <a:prstDash val="solid"/>
            <a:miter lim="800000"/>
            <a:headEnd len="sm" w="sm" type="none"/>
            <a:tailEnd len="sm" w="sm" type="none"/>
          </a:ln>
        </p:spPr>
      </p:cxnSp>
      <p:sp>
        <p:nvSpPr>
          <p:cNvPr id="13524" name="Google Shape;13524;p231"/>
          <p:cNvSpPr/>
          <p:nvPr/>
        </p:nvSpPr>
        <p:spPr>
          <a:xfrm>
            <a:off x="-101597" y="4404542"/>
            <a:ext cx="6999314" cy="1357274"/>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525" name="Google Shape;13525;p231"/>
          <p:cNvSpPr txBox="1"/>
          <p:nvPr/>
        </p:nvSpPr>
        <p:spPr>
          <a:xfrm>
            <a:off x="1224839" y="4429942"/>
            <a:ext cx="5672875" cy="1338998"/>
          </a:xfrm>
          <a:prstGeom prst="rect">
            <a:avLst/>
          </a:prstGeom>
          <a:noFill/>
          <a:ln>
            <a:noFill/>
          </a:ln>
        </p:spPr>
        <p:txBody>
          <a:bodyPr anchorCtr="0" anchor="t" bIns="90000" lIns="90000" spcFirstLastPara="1" rIns="90000" wrap="square" tIns="90000">
            <a:spAutoFit/>
          </a:bodyPr>
          <a:lstStyle/>
          <a:p>
            <a:pPr indent="0" lvl="0" marL="0" marR="0" rtl="0" algn="l">
              <a:lnSpc>
                <a:spcPct val="90000"/>
              </a:lnSpc>
              <a:spcBef>
                <a:spcPts val="0"/>
              </a:spcBef>
              <a:spcAft>
                <a:spcPts val="0"/>
              </a:spcAft>
              <a:buNone/>
            </a:pPr>
            <a:r>
              <a:rPr lang="pt-BR" sz="1800">
                <a:solidFill>
                  <a:schemeClr val="lt1"/>
                </a:solidFill>
                <a:latin typeface="Calibri"/>
                <a:ea typeface="Calibri"/>
                <a:cs typeface="Calibri"/>
                <a:sym typeface="Calibri"/>
              </a:rPr>
              <a:t>O </a:t>
            </a:r>
            <a:r>
              <a:rPr b="1" lang="pt-BR" sz="1800">
                <a:solidFill>
                  <a:schemeClr val="lt1"/>
                </a:solidFill>
                <a:latin typeface="Calibri"/>
                <a:ea typeface="Calibri"/>
                <a:cs typeface="Calibri"/>
                <a:sym typeface="Calibri"/>
              </a:rPr>
              <a:t>maior risco </a:t>
            </a:r>
            <a:r>
              <a:rPr lang="pt-BR" sz="1800">
                <a:solidFill>
                  <a:schemeClr val="lt1"/>
                </a:solidFill>
                <a:latin typeface="Calibri"/>
                <a:ea typeface="Calibri"/>
                <a:cs typeface="Calibri"/>
                <a:sym typeface="Calibri"/>
              </a:rPr>
              <a:t>do tratamento com eculizumabe continua sendo a </a:t>
            </a:r>
            <a:r>
              <a:rPr b="1" lang="pt-BR" sz="1800">
                <a:solidFill>
                  <a:schemeClr val="lt1"/>
                </a:solidFill>
                <a:latin typeface="Calibri"/>
                <a:ea typeface="Calibri"/>
                <a:cs typeface="Calibri"/>
                <a:sym typeface="Calibri"/>
              </a:rPr>
              <a:t>suscetibilidade a infecções por Neisseria, principalmente meningococo</a:t>
            </a:r>
            <a:endParaRPr/>
          </a:p>
          <a:p>
            <a:pPr indent="0" lvl="0" marL="0" marR="0" rtl="0" algn="l">
              <a:lnSpc>
                <a:spcPct val="90000"/>
              </a:lnSpc>
              <a:spcBef>
                <a:spcPts val="600"/>
              </a:spcBef>
              <a:spcAft>
                <a:spcPts val="0"/>
              </a:spcAft>
              <a:buNone/>
            </a:pPr>
            <a:r>
              <a:rPr lang="pt-BR" sz="1200">
                <a:solidFill>
                  <a:schemeClr val="lt1"/>
                </a:solidFill>
                <a:latin typeface="Calibri"/>
                <a:ea typeface="Calibri"/>
                <a:cs typeface="Calibri"/>
                <a:sym typeface="Calibri"/>
              </a:rPr>
              <a:t>É fundamental a implementação de estratégias de prevenção (vacinação, profilaxia antibiótica) e detecção precoce para que se atenue o impacto desse evento adverso</a:t>
            </a:r>
            <a:endParaRPr/>
          </a:p>
        </p:txBody>
      </p:sp>
      <p:cxnSp>
        <p:nvCxnSpPr>
          <p:cNvPr id="13526" name="Google Shape;13526;p231"/>
          <p:cNvCxnSpPr/>
          <p:nvPr/>
        </p:nvCxnSpPr>
        <p:spPr>
          <a:xfrm>
            <a:off x="1128090" y="4529124"/>
            <a:ext cx="0" cy="1112072"/>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3513"/>
                                        </p:tgtEl>
                                        <p:attrNameLst>
                                          <p:attrName>style.visibility</p:attrName>
                                        </p:attrNameLst>
                                      </p:cBhvr>
                                      <p:to>
                                        <p:strVal val="visible"/>
                                      </p:to>
                                    </p:set>
                                    <p:anim calcmode="lin" valueType="num">
                                      <p:cBhvr additive="base">
                                        <p:cTn dur="500"/>
                                        <p:tgtEl>
                                          <p:spTgt spid="13513"/>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3518"/>
                                        </p:tgtEl>
                                        <p:attrNameLst>
                                          <p:attrName>style.visibility</p:attrName>
                                        </p:attrNameLst>
                                      </p:cBhvr>
                                      <p:to>
                                        <p:strVal val="visible"/>
                                      </p:to>
                                    </p:set>
                                    <p:animEffect filter="fade" transition="in">
                                      <p:cBhvr>
                                        <p:cTn dur="500"/>
                                        <p:tgtEl>
                                          <p:spTgt spid="13518"/>
                                        </p:tgtEl>
                                      </p:cBhvr>
                                    </p:animEffect>
                                  </p:childTnLst>
                                </p:cTn>
                              </p:par>
                              <p:par>
                                <p:cTn fill="hold" nodeType="withEffect" presetClass="entr" presetID="10" presetSubtype="0">
                                  <p:stCondLst>
                                    <p:cond delay="0"/>
                                  </p:stCondLst>
                                  <p:childTnLst>
                                    <p:set>
                                      <p:cBhvr>
                                        <p:cTn dur="1" fill="hold">
                                          <p:stCondLst>
                                            <p:cond delay="0"/>
                                          </p:stCondLst>
                                        </p:cTn>
                                        <p:tgtEl>
                                          <p:spTgt spid="13521"/>
                                        </p:tgtEl>
                                        <p:attrNameLst>
                                          <p:attrName>style.visibility</p:attrName>
                                        </p:attrNameLst>
                                      </p:cBhvr>
                                      <p:to>
                                        <p:strVal val="visible"/>
                                      </p:to>
                                    </p:set>
                                    <p:animEffect filter="fade" transition="in">
                                      <p:cBhvr>
                                        <p:cTn dur="500"/>
                                        <p:tgtEl>
                                          <p:spTgt spid="13521"/>
                                        </p:tgtEl>
                                      </p:cBhvr>
                                    </p:animEffect>
                                  </p:childTnLst>
                                </p:cTn>
                              </p:par>
                              <p:par>
                                <p:cTn fill="hold" nodeType="withEffect" presetClass="entr" presetID="2" presetSubtype="8">
                                  <p:stCondLst>
                                    <p:cond delay="250"/>
                                  </p:stCondLst>
                                  <p:childTnLst>
                                    <p:set>
                                      <p:cBhvr>
                                        <p:cTn dur="1" fill="hold">
                                          <p:stCondLst>
                                            <p:cond delay="0"/>
                                          </p:stCondLst>
                                        </p:cTn>
                                        <p:tgtEl>
                                          <p:spTgt spid="13514"/>
                                        </p:tgtEl>
                                        <p:attrNameLst>
                                          <p:attrName>style.visibility</p:attrName>
                                        </p:attrNameLst>
                                      </p:cBhvr>
                                      <p:to>
                                        <p:strVal val="visible"/>
                                      </p:to>
                                    </p:set>
                                    <p:anim calcmode="lin" valueType="num">
                                      <p:cBhvr additive="base">
                                        <p:cTn dur="500"/>
                                        <p:tgtEl>
                                          <p:spTgt spid="1351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3519"/>
                                        </p:tgtEl>
                                        <p:attrNameLst>
                                          <p:attrName>style.visibility</p:attrName>
                                        </p:attrNameLst>
                                      </p:cBhvr>
                                      <p:to>
                                        <p:strVal val="visible"/>
                                      </p:to>
                                    </p:set>
                                    <p:animEffect filter="fade" transition="in">
                                      <p:cBhvr>
                                        <p:cTn dur="500"/>
                                        <p:tgtEl>
                                          <p:spTgt spid="13519"/>
                                        </p:tgtEl>
                                      </p:cBhvr>
                                    </p:animEffect>
                                  </p:childTnLst>
                                </p:cTn>
                              </p:par>
                              <p:par>
                                <p:cTn fill="hold" nodeType="withEffect" presetClass="entr" presetID="10" presetSubtype="0">
                                  <p:stCondLst>
                                    <p:cond delay="250"/>
                                  </p:stCondLst>
                                  <p:childTnLst>
                                    <p:set>
                                      <p:cBhvr>
                                        <p:cTn dur="1" fill="hold">
                                          <p:stCondLst>
                                            <p:cond delay="0"/>
                                          </p:stCondLst>
                                        </p:cTn>
                                        <p:tgtEl>
                                          <p:spTgt spid="13522"/>
                                        </p:tgtEl>
                                        <p:attrNameLst>
                                          <p:attrName>style.visibility</p:attrName>
                                        </p:attrNameLst>
                                      </p:cBhvr>
                                      <p:to>
                                        <p:strVal val="visible"/>
                                      </p:to>
                                    </p:set>
                                    <p:animEffect filter="fade" transition="in">
                                      <p:cBhvr>
                                        <p:cTn dur="500"/>
                                        <p:tgtEl>
                                          <p:spTgt spid="13522"/>
                                        </p:tgtEl>
                                      </p:cBhvr>
                                    </p:animEffect>
                                  </p:childTnLst>
                                </p:cTn>
                              </p:par>
                              <p:par>
                                <p:cTn fill="hold" nodeType="withEffect" presetClass="entr" presetID="2" presetSubtype="8">
                                  <p:stCondLst>
                                    <p:cond delay="500"/>
                                  </p:stCondLst>
                                  <p:childTnLst>
                                    <p:set>
                                      <p:cBhvr>
                                        <p:cTn dur="1" fill="hold">
                                          <p:stCondLst>
                                            <p:cond delay="0"/>
                                          </p:stCondLst>
                                        </p:cTn>
                                        <p:tgtEl>
                                          <p:spTgt spid="13515"/>
                                        </p:tgtEl>
                                        <p:attrNameLst>
                                          <p:attrName>style.visibility</p:attrName>
                                        </p:attrNameLst>
                                      </p:cBhvr>
                                      <p:to>
                                        <p:strVal val="visible"/>
                                      </p:to>
                                    </p:set>
                                    <p:anim calcmode="lin" valueType="num">
                                      <p:cBhvr additive="base">
                                        <p:cTn dur="500"/>
                                        <p:tgtEl>
                                          <p:spTgt spid="13515"/>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520"/>
                                        </p:tgtEl>
                                        <p:attrNameLst>
                                          <p:attrName>style.visibility</p:attrName>
                                        </p:attrNameLst>
                                      </p:cBhvr>
                                      <p:to>
                                        <p:strVal val="visible"/>
                                      </p:to>
                                    </p:set>
                                    <p:animEffect filter="fade" transition="in">
                                      <p:cBhvr>
                                        <p:cTn dur="500"/>
                                        <p:tgtEl>
                                          <p:spTgt spid="13520"/>
                                        </p:tgtEl>
                                      </p:cBhvr>
                                    </p:animEffect>
                                  </p:childTnLst>
                                </p:cTn>
                              </p:par>
                              <p:par>
                                <p:cTn fill="hold" nodeType="withEffect" presetClass="entr" presetID="10" presetSubtype="0">
                                  <p:stCondLst>
                                    <p:cond delay="250"/>
                                  </p:stCondLst>
                                  <p:childTnLst>
                                    <p:set>
                                      <p:cBhvr>
                                        <p:cTn dur="1" fill="hold">
                                          <p:stCondLst>
                                            <p:cond delay="0"/>
                                          </p:stCondLst>
                                        </p:cTn>
                                        <p:tgtEl>
                                          <p:spTgt spid="13523"/>
                                        </p:tgtEl>
                                        <p:attrNameLst>
                                          <p:attrName>style.visibility</p:attrName>
                                        </p:attrNameLst>
                                      </p:cBhvr>
                                      <p:to>
                                        <p:strVal val="visible"/>
                                      </p:to>
                                    </p:set>
                                    <p:animEffect filter="fade" transition="in">
                                      <p:cBhvr>
                                        <p:cTn dur="500"/>
                                        <p:tgtEl>
                                          <p:spTgt spid="13523"/>
                                        </p:tgtEl>
                                      </p:cBhvr>
                                    </p:animEffect>
                                  </p:childTnLst>
                                </p:cTn>
                              </p:par>
                              <p:par>
                                <p:cTn fill="hold" nodeType="withEffect" presetClass="entr" presetID="2" presetSubtype="8">
                                  <p:stCondLst>
                                    <p:cond delay="500"/>
                                  </p:stCondLst>
                                  <p:childTnLst>
                                    <p:set>
                                      <p:cBhvr>
                                        <p:cTn dur="1" fill="hold">
                                          <p:stCondLst>
                                            <p:cond delay="0"/>
                                          </p:stCondLst>
                                        </p:cTn>
                                        <p:tgtEl>
                                          <p:spTgt spid="13524"/>
                                        </p:tgtEl>
                                        <p:attrNameLst>
                                          <p:attrName>style.visibility</p:attrName>
                                        </p:attrNameLst>
                                      </p:cBhvr>
                                      <p:to>
                                        <p:strVal val="visible"/>
                                      </p:to>
                                    </p:set>
                                    <p:anim calcmode="lin" valueType="num">
                                      <p:cBhvr additive="base">
                                        <p:cTn dur="500"/>
                                        <p:tgtEl>
                                          <p:spTgt spid="1352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525"/>
                                        </p:tgtEl>
                                        <p:attrNameLst>
                                          <p:attrName>style.visibility</p:attrName>
                                        </p:attrNameLst>
                                      </p:cBhvr>
                                      <p:to>
                                        <p:strVal val="visible"/>
                                      </p:to>
                                    </p:set>
                                    <p:animEffect filter="fade" transition="in">
                                      <p:cBhvr>
                                        <p:cTn dur="500"/>
                                        <p:tgtEl>
                                          <p:spTgt spid="13525"/>
                                        </p:tgtEl>
                                      </p:cBhvr>
                                    </p:animEffect>
                                  </p:childTnLst>
                                </p:cTn>
                              </p:par>
                              <p:par>
                                <p:cTn fill="hold" nodeType="withEffect" presetClass="entr" presetID="10" presetSubtype="0">
                                  <p:stCondLst>
                                    <p:cond delay="250"/>
                                  </p:stCondLst>
                                  <p:childTnLst>
                                    <p:set>
                                      <p:cBhvr>
                                        <p:cTn dur="1" fill="hold">
                                          <p:stCondLst>
                                            <p:cond delay="0"/>
                                          </p:stCondLst>
                                        </p:cTn>
                                        <p:tgtEl>
                                          <p:spTgt spid="13526"/>
                                        </p:tgtEl>
                                        <p:attrNameLst>
                                          <p:attrName>style.visibility</p:attrName>
                                        </p:attrNameLst>
                                      </p:cBhvr>
                                      <p:to>
                                        <p:strVal val="visible"/>
                                      </p:to>
                                    </p:set>
                                    <p:animEffect filter="fade" transition="in">
                                      <p:cBhvr>
                                        <p:cTn dur="500"/>
                                        <p:tgtEl>
                                          <p:spTgt spid="1352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31" name="Shape 13531"/>
        <p:cNvGrpSpPr/>
        <p:nvPr/>
      </p:nvGrpSpPr>
      <p:grpSpPr>
        <a:xfrm>
          <a:off x="0" y="0"/>
          <a:ext cx="0" cy="0"/>
          <a:chOff x="0" y="0"/>
          <a:chExt cx="0" cy="0"/>
        </a:xfrm>
      </p:grpSpPr>
      <p:sp>
        <p:nvSpPr>
          <p:cNvPr id="13532" name="Google Shape;13532;p232"/>
          <p:cNvSpPr/>
          <p:nvPr/>
        </p:nvSpPr>
        <p:spPr>
          <a:xfrm flipH="1">
            <a:off x="1762968" y="2352049"/>
            <a:ext cx="10225832" cy="343887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533" name="Google Shape;13533;p232"/>
          <p:cNvSpPr txBox="1"/>
          <p:nvPr/>
        </p:nvSpPr>
        <p:spPr>
          <a:xfrm>
            <a:off x="296269" y="385036"/>
            <a:ext cx="4107215"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Preparar o paciente</a:t>
            </a:r>
            <a:endParaRPr/>
          </a:p>
        </p:txBody>
      </p:sp>
      <p:sp>
        <p:nvSpPr>
          <p:cNvPr id="13534" name="Google Shape;13534;p23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Para informações completas consulte bula eculizumabe (eculizumabe). </a:t>
            </a:r>
            <a:endParaRPr/>
          </a:p>
          <a:p>
            <a:pPr indent="0" lvl="0" marL="0" rtl="0" algn="l">
              <a:lnSpc>
                <a:spcPct val="90000"/>
              </a:lnSpc>
              <a:spcBef>
                <a:spcPts val="300"/>
              </a:spcBef>
              <a:spcAft>
                <a:spcPts val="0"/>
              </a:spcAft>
              <a:buClr>
                <a:schemeClr val="dk1"/>
              </a:buClr>
              <a:buSzPts val="800"/>
              <a:buNone/>
            </a:pPr>
            <a:r>
              <a:rPr lang="pt-BR"/>
              <a:t>1. eculizumabe (eculizumabe). Bula  aprovada  pela  ANVISA  disponível  em https://alexion.com/worldwide/Brazil  2. Hillmen P, et al. Br J Haematol 2013;162(1):62–73.</a:t>
            </a:r>
            <a:endParaRPr/>
          </a:p>
        </p:txBody>
      </p:sp>
      <p:sp>
        <p:nvSpPr>
          <p:cNvPr id="13535" name="Google Shape;13535;p232"/>
          <p:cNvSpPr/>
          <p:nvPr/>
        </p:nvSpPr>
        <p:spPr>
          <a:xfrm>
            <a:off x="-401355" y="1247995"/>
            <a:ext cx="5814060" cy="1374717"/>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536" name="Google Shape;13536;p232"/>
          <p:cNvSpPr/>
          <p:nvPr/>
        </p:nvSpPr>
        <p:spPr>
          <a:xfrm>
            <a:off x="-73877" y="1484047"/>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3537" name="Google Shape;13537;p232"/>
          <p:cNvCxnSpPr/>
          <p:nvPr/>
        </p:nvCxnSpPr>
        <p:spPr>
          <a:xfrm>
            <a:off x="938728" y="1381195"/>
            <a:ext cx="0" cy="1003503"/>
          </a:xfrm>
          <a:prstGeom prst="straightConnector1">
            <a:avLst/>
          </a:prstGeom>
          <a:noFill/>
          <a:ln cap="flat" cmpd="sng" w="12700">
            <a:solidFill>
              <a:schemeClr val="lt1"/>
            </a:solidFill>
            <a:prstDash val="solid"/>
            <a:miter lim="800000"/>
            <a:headEnd len="sm" w="sm" type="none"/>
            <a:tailEnd len="sm" w="sm" type="none"/>
          </a:ln>
        </p:spPr>
      </p:cxnSp>
      <p:grpSp>
        <p:nvGrpSpPr>
          <p:cNvPr id="13538" name="Google Shape;13538;p232"/>
          <p:cNvGrpSpPr/>
          <p:nvPr/>
        </p:nvGrpSpPr>
        <p:grpSpPr>
          <a:xfrm>
            <a:off x="59843" y="1600976"/>
            <a:ext cx="600070" cy="531880"/>
            <a:chOff x="8807451" y="5037138"/>
            <a:chExt cx="419100" cy="371475"/>
          </a:xfrm>
        </p:grpSpPr>
        <p:sp>
          <p:nvSpPr>
            <p:cNvPr id="13539" name="Google Shape;13539;p232"/>
            <p:cNvSpPr/>
            <p:nvPr/>
          </p:nvSpPr>
          <p:spPr>
            <a:xfrm>
              <a:off x="8807451" y="5037138"/>
              <a:ext cx="419100" cy="371475"/>
            </a:xfrm>
            <a:custGeom>
              <a:rect b="b" l="l" r="r" t="t"/>
              <a:pathLst>
                <a:path extrusionOk="0" h="525" w="592">
                  <a:moveTo>
                    <a:pt x="570" y="451"/>
                  </a:moveTo>
                  <a:lnTo>
                    <a:pt x="331" y="35"/>
                  </a:lnTo>
                  <a:cubicBezTo>
                    <a:pt x="315" y="0"/>
                    <a:pt x="265" y="0"/>
                    <a:pt x="250" y="35"/>
                  </a:cubicBezTo>
                  <a:lnTo>
                    <a:pt x="11" y="451"/>
                  </a:lnTo>
                  <a:cubicBezTo>
                    <a:pt x="1" y="466"/>
                    <a:pt x="0" y="484"/>
                    <a:pt x="8" y="499"/>
                  </a:cubicBezTo>
                  <a:cubicBezTo>
                    <a:pt x="17" y="514"/>
                    <a:pt x="34" y="523"/>
                    <a:pt x="51" y="522"/>
                  </a:cubicBezTo>
                  <a:lnTo>
                    <a:pt x="529" y="522"/>
                  </a:lnTo>
                  <a:cubicBezTo>
                    <a:pt x="567" y="525"/>
                    <a:pt x="592" y="482"/>
                    <a:pt x="570" y="451"/>
                  </a:cubicBezTo>
                  <a:close/>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sz="1800" u="none" cap="none" strike="noStrike">
                <a:solidFill>
                  <a:srgbClr val="000000"/>
                </a:solidFill>
                <a:latin typeface="Calibri"/>
                <a:ea typeface="Calibri"/>
                <a:cs typeface="Calibri"/>
                <a:sym typeface="Calibri"/>
              </a:endParaRPr>
            </a:p>
          </p:txBody>
        </p:sp>
        <p:sp>
          <p:nvSpPr>
            <p:cNvPr id="13540" name="Google Shape;13540;p232"/>
            <p:cNvSpPr/>
            <p:nvPr/>
          </p:nvSpPr>
          <p:spPr>
            <a:xfrm>
              <a:off x="8986838" y="5308601"/>
              <a:ext cx="52388" cy="53975"/>
            </a:xfrm>
            <a:custGeom>
              <a:rect b="b" l="l" r="r" t="t"/>
              <a:pathLst>
                <a:path extrusionOk="0" h="75" w="75">
                  <a:moveTo>
                    <a:pt x="25" y="0"/>
                  </a:moveTo>
                  <a:lnTo>
                    <a:pt x="50" y="0"/>
                  </a:lnTo>
                  <a:cubicBezTo>
                    <a:pt x="63" y="0"/>
                    <a:pt x="75" y="11"/>
                    <a:pt x="75" y="25"/>
                  </a:cubicBezTo>
                  <a:lnTo>
                    <a:pt x="75" y="50"/>
                  </a:lnTo>
                  <a:cubicBezTo>
                    <a:pt x="75" y="64"/>
                    <a:pt x="63" y="75"/>
                    <a:pt x="50" y="75"/>
                  </a:cubicBezTo>
                  <a:lnTo>
                    <a:pt x="25" y="75"/>
                  </a:lnTo>
                  <a:cubicBezTo>
                    <a:pt x="11" y="75"/>
                    <a:pt x="0" y="64"/>
                    <a:pt x="0" y="50"/>
                  </a:cubicBezTo>
                  <a:lnTo>
                    <a:pt x="0" y="25"/>
                  </a:lnTo>
                  <a:cubicBezTo>
                    <a:pt x="0" y="11"/>
                    <a:pt x="11" y="0"/>
                    <a:pt x="25" y="0"/>
                  </a:cubicBezTo>
                  <a:close/>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sz="1800" u="none" cap="none" strike="noStrike">
                <a:solidFill>
                  <a:srgbClr val="000000"/>
                </a:solidFill>
                <a:latin typeface="Calibri"/>
                <a:ea typeface="Calibri"/>
                <a:cs typeface="Calibri"/>
                <a:sym typeface="Calibri"/>
              </a:endParaRPr>
            </a:p>
          </p:txBody>
        </p:sp>
        <p:sp>
          <p:nvSpPr>
            <p:cNvPr id="13541" name="Google Shape;13541;p232"/>
            <p:cNvSpPr/>
            <p:nvPr/>
          </p:nvSpPr>
          <p:spPr>
            <a:xfrm>
              <a:off x="8986838" y="5140326"/>
              <a:ext cx="52388" cy="142875"/>
            </a:xfrm>
            <a:custGeom>
              <a:rect b="b" l="l" r="r" t="t"/>
              <a:pathLst>
                <a:path extrusionOk="0" h="201" w="75">
                  <a:moveTo>
                    <a:pt x="50" y="201"/>
                  </a:moveTo>
                  <a:lnTo>
                    <a:pt x="25" y="201"/>
                  </a:lnTo>
                  <a:cubicBezTo>
                    <a:pt x="18" y="201"/>
                    <a:pt x="12" y="195"/>
                    <a:pt x="12" y="188"/>
                  </a:cubicBezTo>
                  <a:lnTo>
                    <a:pt x="0" y="18"/>
                  </a:lnTo>
                  <a:cubicBezTo>
                    <a:pt x="0" y="8"/>
                    <a:pt x="8" y="0"/>
                    <a:pt x="18" y="1"/>
                  </a:cubicBezTo>
                  <a:lnTo>
                    <a:pt x="56" y="1"/>
                  </a:lnTo>
                  <a:cubicBezTo>
                    <a:pt x="66" y="0"/>
                    <a:pt x="74" y="8"/>
                    <a:pt x="75" y="18"/>
                  </a:cubicBezTo>
                  <a:lnTo>
                    <a:pt x="62" y="188"/>
                  </a:lnTo>
                  <a:cubicBezTo>
                    <a:pt x="62" y="195"/>
                    <a:pt x="56" y="201"/>
                    <a:pt x="50" y="201"/>
                  </a:cubicBezTo>
                  <a:close/>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sz="1800" u="none" cap="none" strike="noStrike">
                <a:solidFill>
                  <a:srgbClr val="000000"/>
                </a:solidFill>
                <a:latin typeface="Calibri"/>
                <a:ea typeface="Calibri"/>
                <a:cs typeface="Calibri"/>
                <a:sym typeface="Calibri"/>
              </a:endParaRPr>
            </a:p>
          </p:txBody>
        </p:sp>
      </p:grpSp>
      <p:sp>
        <p:nvSpPr>
          <p:cNvPr id="13542" name="Google Shape;13542;p232"/>
          <p:cNvSpPr txBox="1"/>
          <p:nvPr/>
        </p:nvSpPr>
        <p:spPr>
          <a:xfrm>
            <a:off x="1050968" y="770973"/>
            <a:ext cx="4065716" cy="2261588"/>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lt1"/>
              </a:buClr>
              <a:buSzPts val="2000"/>
              <a:buFont typeface="Lustria"/>
              <a:buNone/>
            </a:pPr>
            <a:r>
              <a:rPr b="1" i="0" lang="pt-BR" sz="2000" u="none" cap="none" strike="noStrike">
                <a:solidFill>
                  <a:schemeClr val="lt1"/>
                </a:solidFill>
                <a:latin typeface="Lustria"/>
                <a:ea typeface="Lustria"/>
                <a:cs typeface="Lustria"/>
                <a:sym typeface="Lustria"/>
              </a:rPr>
              <a:t>Contra-indicações</a:t>
            </a:r>
            <a:endParaRPr/>
          </a:p>
          <a:p>
            <a:pPr indent="0" lvl="0" marL="0" marR="0" rtl="0" algn="l">
              <a:lnSpc>
                <a:spcPct val="90000"/>
              </a:lnSpc>
              <a:spcBef>
                <a:spcPts val="0"/>
              </a:spcBef>
              <a:spcAft>
                <a:spcPts val="0"/>
              </a:spcAft>
              <a:buClr>
                <a:schemeClr val="lt1"/>
              </a:buClr>
              <a:buSzPts val="1800"/>
              <a:buFont typeface="Calibri"/>
              <a:buNone/>
            </a:pPr>
            <a:r>
              <a:rPr b="1" i="0" lang="pt-BR" sz="1800" u="none" cap="none" strike="noStrike">
                <a:solidFill>
                  <a:schemeClr val="lt1"/>
                </a:solidFill>
                <a:latin typeface="Calibri"/>
                <a:ea typeface="Calibri"/>
                <a:cs typeface="Calibri"/>
                <a:sym typeface="Calibri"/>
              </a:rPr>
              <a:t>Hipersensibilidade</a:t>
            </a:r>
            <a:r>
              <a:rPr b="0" i="0" lang="pt-BR" sz="1800" u="none" cap="none" strike="noStrike">
                <a:solidFill>
                  <a:schemeClr val="lt1"/>
                </a:solidFill>
                <a:latin typeface="Calibri"/>
                <a:ea typeface="Calibri"/>
                <a:cs typeface="Calibri"/>
                <a:sym typeface="Calibri"/>
              </a:rPr>
              <a:t> ao eculizumabe, a proteínas múrinicas ou excipientes.</a:t>
            </a:r>
            <a:endParaRPr/>
          </a:p>
          <a:p>
            <a:pPr indent="0" lvl="0" marL="0" marR="0" rtl="0" algn="l">
              <a:lnSpc>
                <a:spcPct val="90000"/>
              </a:lnSpc>
              <a:spcBef>
                <a:spcPts val="0"/>
              </a:spcBef>
              <a:spcAft>
                <a:spcPts val="0"/>
              </a:spcAft>
              <a:buClr>
                <a:schemeClr val="lt1"/>
              </a:buClr>
              <a:buSzPts val="1800"/>
              <a:buFont typeface="Calibri"/>
              <a:buNone/>
            </a:pPr>
            <a:r>
              <a:rPr b="0" i="0" lang="pt-BR" sz="1800" u="none" cap="none" strike="noStrike">
                <a:solidFill>
                  <a:schemeClr val="lt1"/>
                </a:solidFill>
                <a:latin typeface="Calibri"/>
                <a:ea typeface="Calibri"/>
                <a:cs typeface="Calibri"/>
                <a:sym typeface="Calibri"/>
              </a:rPr>
              <a:t>Infecção ativa por </a:t>
            </a:r>
            <a:r>
              <a:rPr b="0" i="1" lang="pt-BR" sz="1800" u="none" cap="none" strike="noStrike">
                <a:solidFill>
                  <a:schemeClr val="lt1"/>
                </a:solidFill>
                <a:latin typeface="Calibri"/>
                <a:ea typeface="Calibri"/>
                <a:cs typeface="Calibri"/>
                <a:sym typeface="Calibri"/>
              </a:rPr>
              <a:t>Neisseria meningitidis</a:t>
            </a:r>
            <a:endParaRPr b="0" i="0" sz="1800" u="none" cap="none" strike="noStrike">
              <a:solidFill>
                <a:schemeClr val="lt1"/>
              </a:solidFill>
              <a:latin typeface="Calibri"/>
              <a:ea typeface="Calibri"/>
              <a:cs typeface="Calibri"/>
              <a:sym typeface="Calibri"/>
            </a:endParaRPr>
          </a:p>
        </p:txBody>
      </p:sp>
      <p:sp>
        <p:nvSpPr>
          <p:cNvPr id="13543" name="Google Shape;13543;p232"/>
          <p:cNvSpPr/>
          <p:nvPr/>
        </p:nvSpPr>
        <p:spPr>
          <a:xfrm>
            <a:off x="1925405" y="2768863"/>
            <a:ext cx="867998" cy="86800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544" name="Google Shape;13544;p232"/>
          <p:cNvSpPr txBox="1"/>
          <p:nvPr/>
        </p:nvSpPr>
        <p:spPr>
          <a:xfrm>
            <a:off x="1925405" y="3742797"/>
            <a:ext cx="3487300" cy="1915891"/>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Por seu mecanismo de ação, o uso de eculizumabe </a:t>
            </a:r>
            <a:r>
              <a:rPr b="1" i="0" lang="pt-BR" sz="1600" u="none" cap="none" strike="noStrike">
                <a:solidFill>
                  <a:schemeClr val="lt2"/>
                </a:solidFill>
                <a:latin typeface="Calibri"/>
                <a:ea typeface="Calibri"/>
                <a:cs typeface="Calibri"/>
                <a:sym typeface="Calibri"/>
              </a:rPr>
              <a:t>aumenta a suscetibilidade do paciente à infecção meningocócica </a:t>
            </a:r>
            <a:r>
              <a:rPr b="0" i="0" lang="pt-BR" sz="1600" u="none" cap="none" strike="noStrike">
                <a:solidFill>
                  <a:srgbClr val="000000"/>
                </a:solidFill>
                <a:latin typeface="Calibri"/>
                <a:ea typeface="Calibri"/>
                <a:cs typeface="Calibri"/>
                <a:sym typeface="Calibri"/>
              </a:rPr>
              <a:t>(</a:t>
            </a:r>
            <a:r>
              <a:rPr b="0" i="1" lang="pt-BR" sz="1600" u="none" cap="none" strike="noStrike">
                <a:solidFill>
                  <a:srgbClr val="000000"/>
                </a:solidFill>
                <a:latin typeface="Calibri"/>
                <a:ea typeface="Calibri"/>
                <a:cs typeface="Calibri"/>
                <a:sym typeface="Calibri"/>
              </a:rPr>
              <a:t>Neisseria meningitidis</a:t>
            </a:r>
            <a:r>
              <a:rPr b="0" i="0" lang="pt-BR" sz="1600" u="none" cap="none" strike="noStrike">
                <a:solidFill>
                  <a:srgbClr val="000000"/>
                </a:solidFill>
                <a:latin typeface="Calibri"/>
                <a:ea typeface="Calibri"/>
                <a:cs typeface="Calibri"/>
                <a:sym typeface="Calibri"/>
              </a:rPr>
              <a:t>) e, portanto, todos os pacientes devem ser vacinados contra os sorotipos A, C, Y, W 135 e B pelo menos 2 semanas antes do início do tratamento</a:t>
            </a:r>
            <a:endParaRPr/>
          </a:p>
        </p:txBody>
      </p:sp>
      <p:sp>
        <p:nvSpPr>
          <p:cNvPr id="13545" name="Google Shape;13545;p232"/>
          <p:cNvSpPr txBox="1"/>
          <p:nvPr/>
        </p:nvSpPr>
        <p:spPr>
          <a:xfrm>
            <a:off x="5749507" y="3726766"/>
            <a:ext cx="2887745" cy="1877129"/>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Os pacientes que iniciaram o tratamento com eculizumabe em menos de 2 semanas após receberem a vacina meningocócica </a:t>
            </a:r>
            <a:r>
              <a:rPr b="1" i="0" lang="pt-BR" sz="1600" u="none" cap="none" strike="noStrike">
                <a:solidFill>
                  <a:schemeClr val="lt2"/>
                </a:solidFill>
                <a:latin typeface="Calibri"/>
                <a:ea typeface="Calibri"/>
                <a:cs typeface="Calibri"/>
                <a:sym typeface="Calibri"/>
              </a:rPr>
              <a:t>devem receber tratamento com antibióticos profiláticos </a:t>
            </a:r>
            <a:r>
              <a:rPr b="0" i="0" lang="pt-BR" sz="1600" u="none" cap="none" strike="noStrike">
                <a:solidFill>
                  <a:srgbClr val="000000"/>
                </a:solidFill>
                <a:latin typeface="Calibri"/>
                <a:ea typeface="Calibri"/>
                <a:cs typeface="Calibri"/>
                <a:sym typeface="Calibri"/>
              </a:rPr>
              <a:t>apropriados até 2 semanas após a vacinação</a:t>
            </a:r>
            <a:endParaRPr/>
          </a:p>
        </p:txBody>
      </p:sp>
      <p:sp>
        <p:nvSpPr>
          <p:cNvPr id="13546" name="Google Shape;13546;p232"/>
          <p:cNvSpPr txBox="1"/>
          <p:nvPr/>
        </p:nvSpPr>
        <p:spPr>
          <a:xfrm>
            <a:off x="8829947" y="3726766"/>
            <a:ext cx="3031853" cy="1666528"/>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Os pacientes com idade inferior a 18 anos devem ser </a:t>
            </a:r>
            <a:r>
              <a:rPr b="1" i="0" lang="pt-BR" sz="1600" u="none" cap="none" strike="noStrike">
                <a:solidFill>
                  <a:schemeClr val="lt2"/>
                </a:solidFill>
                <a:latin typeface="Calibri"/>
                <a:ea typeface="Calibri"/>
                <a:cs typeface="Calibri"/>
                <a:sym typeface="Calibri"/>
              </a:rPr>
              <a:t>vacinados contra </a:t>
            </a:r>
            <a:r>
              <a:rPr b="1" i="1" lang="pt-BR" sz="1600" u="none" cap="none" strike="noStrike">
                <a:solidFill>
                  <a:schemeClr val="lt2"/>
                </a:solidFill>
                <a:latin typeface="Calibri"/>
                <a:ea typeface="Calibri"/>
                <a:cs typeface="Calibri"/>
                <a:sym typeface="Calibri"/>
              </a:rPr>
              <a:t>Haemophilus influenzae </a:t>
            </a:r>
            <a:r>
              <a:rPr b="1" i="0" lang="pt-BR" sz="1600" u="none" cap="none" strike="noStrike">
                <a:solidFill>
                  <a:schemeClr val="lt2"/>
                </a:solidFill>
                <a:latin typeface="Calibri"/>
                <a:ea typeface="Calibri"/>
                <a:cs typeface="Calibri"/>
                <a:sym typeface="Calibri"/>
              </a:rPr>
              <a:t>e infecções pneumocócicas</a:t>
            </a:r>
            <a:r>
              <a:rPr b="0" i="0" lang="pt-BR" sz="1600" u="none" cap="none" strike="noStrike">
                <a:solidFill>
                  <a:srgbClr val="000000"/>
                </a:solidFill>
                <a:latin typeface="Calibri"/>
                <a:ea typeface="Calibri"/>
                <a:cs typeface="Calibri"/>
                <a:sym typeface="Calibri"/>
              </a:rPr>
              <a:t>, e necessitam seguir rigorosamente as recomendações nacionais de vacinação para cada faixa etária</a:t>
            </a:r>
            <a:endParaRPr/>
          </a:p>
        </p:txBody>
      </p:sp>
      <p:sp>
        <p:nvSpPr>
          <p:cNvPr id="13547" name="Google Shape;13547;p232"/>
          <p:cNvSpPr/>
          <p:nvPr/>
        </p:nvSpPr>
        <p:spPr>
          <a:xfrm>
            <a:off x="5815558" y="2768863"/>
            <a:ext cx="867998" cy="86800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548" name="Google Shape;13548;p232"/>
          <p:cNvSpPr/>
          <p:nvPr/>
        </p:nvSpPr>
        <p:spPr>
          <a:xfrm>
            <a:off x="8861363" y="2768863"/>
            <a:ext cx="867998" cy="86800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3549" name="Google Shape;13549;p232"/>
          <p:cNvCxnSpPr/>
          <p:nvPr/>
        </p:nvCxnSpPr>
        <p:spPr>
          <a:xfrm>
            <a:off x="5508890" y="2861256"/>
            <a:ext cx="0" cy="2748749"/>
          </a:xfrm>
          <a:prstGeom prst="straightConnector1">
            <a:avLst/>
          </a:prstGeom>
          <a:noFill/>
          <a:ln cap="flat" cmpd="sng" w="12700">
            <a:solidFill>
              <a:srgbClr val="D8D8D8"/>
            </a:solidFill>
            <a:prstDash val="solid"/>
            <a:miter lim="800000"/>
            <a:headEnd len="sm" w="sm" type="none"/>
            <a:tailEnd len="sm" w="sm" type="none"/>
          </a:ln>
        </p:spPr>
      </p:cxnSp>
      <p:cxnSp>
        <p:nvCxnSpPr>
          <p:cNvPr id="13550" name="Google Shape;13550;p232"/>
          <p:cNvCxnSpPr/>
          <p:nvPr/>
        </p:nvCxnSpPr>
        <p:spPr>
          <a:xfrm>
            <a:off x="8634342" y="2861256"/>
            <a:ext cx="0" cy="2748749"/>
          </a:xfrm>
          <a:prstGeom prst="straightConnector1">
            <a:avLst/>
          </a:prstGeom>
          <a:noFill/>
          <a:ln cap="flat" cmpd="sng" w="12700">
            <a:solidFill>
              <a:srgbClr val="D8D8D8"/>
            </a:solidFill>
            <a:prstDash val="solid"/>
            <a:miter lim="800000"/>
            <a:headEnd len="sm" w="sm" type="none"/>
            <a:tailEnd len="sm" w="sm" type="none"/>
          </a:ln>
        </p:spPr>
      </p:cxnSp>
      <p:grpSp>
        <p:nvGrpSpPr>
          <p:cNvPr id="13551" name="Google Shape;13551;p232"/>
          <p:cNvGrpSpPr/>
          <p:nvPr/>
        </p:nvGrpSpPr>
        <p:grpSpPr>
          <a:xfrm>
            <a:off x="2110175" y="2955302"/>
            <a:ext cx="498457" cy="498455"/>
            <a:chOff x="-1424982" y="-755643"/>
            <a:chExt cx="873102" cy="873098"/>
          </a:xfrm>
        </p:grpSpPr>
        <p:sp>
          <p:nvSpPr>
            <p:cNvPr id="13552" name="Google Shape;13552;p232"/>
            <p:cNvSpPr/>
            <p:nvPr/>
          </p:nvSpPr>
          <p:spPr>
            <a:xfrm>
              <a:off x="-1372069" y="-702766"/>
              <a:ext cx="277821" cy="277859"/>
            </a:xfrm>
            <a:custGeom>
              <a:rect b="b" l="l" r="r" t="t"/>
              <a:pathLst>
                <a:path extrusionOk="0" h="277859" w="277821">
                  <a:moveTo>
                    <a:pt x="264576" y="26491"/>
                  </a:moveTo>
                  <a:cubicBezTo>
                    <a:pt x="271868" y="26491"/>
                    <a:pt x="277821" y="20575"/>
                    <a:pt x="277821" y="13245"/>
                  </a:cubicBezTo>
                  <a:cubicBezTo>
                    <a:pt x="277821" y="5916"/>
                    <a:pt x="271906" y="0"/>
                    <a:pt x="264576" y="0"/>
                  </a:cubicBezTo>
                  <a:cubicBezTo>
                    <a:pt x="118691" y="37"/>
                    <a:pt x="0" y="118729"/>
                    <a:pt x="0" y="264614"/>
                  </a:cubicBezTo>
                  <a:cubicBezTo>
                    <a:pt x="0" y="271944"/>
                    <a:pt x="5916" y="277860"/>
                    <a:pt x="13245" y="277860"/>
                  </a:cubicBezTo>
                  <a:cubicBezTo>
                    <a:pt x="20538" y="277860"/>
                    <a:pt x="26491" y="271944"/>
                    <a:pt x="26491" y="264614"/>
                  </a:cubicBezTo>
                  <a:cubicBezTo>
                    <a:pt x="26491" y="133312"/>
                    <a:pt x="133314" y="26489"/>
                    <a:pt x="264616" y="2648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53" name="Google Shape;13553;p232"/>
            <p:cNvSpPr/>
            <p:nvPr/>
          </p:nvSpPr>
          <p:spPr>
            <a:xfrm>
              <a:off x="-1120735" y="-451399"/>
              <a:ext cx="277821" cy="277861"/>
            </a:xfrm>
            <a:custGeom>
              <a:rect b="b" l="l" r="r" t="t"/>
              <a:pathLst>
                <a:path extrusionOk="0" h="277861" w="277821">
                  <a:moveTo>
                    <a:pt x="264616" y="0"/>
                  </a:moveTo>
                  <a:cubicBezTo>
                    <a:pt x="257323" y="0"/>
                    <a:pt x="251370" y="5916"/>
                    <a:pt x="251370" y="13245"/>
                  </a:cubicBezTo>
                  <a:cubicBezTo>
                    <a:pt x="251370" y="144548"/>
                    <a:pt x="144548" y="251370"/>
                    <a:pt x="13245" y="251370"/>
                  </a:cubicBezTo>
                  <a:cubicBezTo>
                    <a:pt x="5953" y="251370"/>
                    <a:pt x="0" y="257286"/>
                    <a:pt x="0" y="264616"/>
                  </a:cubicBezTo>
                  <a:cubicBezTo>
                    <a:pt x="0" y="271946"/>
                    <a:pt x="5916" y="277861"/>
                    <a:pt x="13245" y="277861"/>
                  </a:cubicBezTo>
                  <a:cubicBezTo>
                    <a:pt x="159130" y="277861"/>
                    <a:pt x="277821" y="159170"/>
                    <a:pt x="277821" y="13285"/>
                  </a:cubicBezTo>
                  <a:cubicBezTo>
                    <a:pt x="277821" y="5956"/>
                    <a:pt x="271906" y="40"/>
                    <a:pt x="264576" y="4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54" name="Google Shape;13554;p232"/>
            <p:cNvSpPr/>
            <p:nvPr/>
          </p:nvSpPr>
          <p:spPr>
            <a:xfrm>
              <a:off x="-1424982" y="-755643"/>
              <a:ext cx="873102" cy="873098"/>
            </a:xfrm>
            <a:custGeom>
              <a:rect b="b" l="l" r="r" t="t"/>
              <a:pathLst>
                <a:path extrusionOk="0" h="873098" w="873102">
                  <a:moveTo>
                    <a:pt x="859890" y="761815"/>
                  </a:moveTo>
                  <a:lnTo>
                    <a:pt x="663066" y="564991"/>
                  </a:lnTo>
                  <a:cubicBezTo>
                    <a:pt x="648072" y="549996"/>
                    <a:pt x="621915" y="549996"/>
                    <a:pt x="606921" y="564991"/>
                  </a:cubicBezTo>
                  <a:lnTo>
                    <a:pt x="595274" y="576600"/>
                  </a:lnTo>
                  <a:lnTo>
                    <a:pt x="550998" y="532324"/>
                  </a:lnTo>
                  <a:cubicBezTo>
                    <a:pt x="603089" y="475732"/>
                    <a:pt x="634975" y="400279"/>
                    <a:pt x="634975" y="317487"/>
                  </a:cubicBezTo>
                  <a:cubicBezTo>
                    <a:pt x="634975" y="142427"/>
                    <a:pt x="492547" y="0"/>
                    <a:pt x="317487" y="0"/>
                  </a:cubicBezTo>
                  <a:cubicBezTo>
                    <a:pt x="142427" y="0"/>
                    <a:pt x="0" y="142427"/>
                    <a:pt x="0" y="317487"/>
                  </a:cubicBezTo>
                  <a:cubicBezTo>
                    <a:pt x="0" y="492547"/>
                    <a:pt x="142427" y="634975"/>
                    <a:pt x="317487" y="634975"/>
                  </a:cubicBezTo>
                  <a:cubicBezTo>
                    <a:pt x="400273" y="634975"/>
                    <a:pt x="475726" y="603088"/>
                    <a:pt x="532324" y="550998"/>
                  </a:cubicBezTo>
                  <a:lnTo>
                    <a:pt x="576600" y="595274"/>
                  </a:lnTo>
                  <a:lnTo>
                    <a:pt x="564953" y="606921"/>
                  </a:lnTo>
                  <a:cubicBezTo>
                    <a:pt x="549513" y="622399"/>
                    <a:pt x="549513" y="647551"/>
                    <a:pt x="564953" y="663029"/>
                  </a:cubicBezTo>
                  <a:lnTo>
                    <a:pt x="761778" y="859853"/>
                  </a:lnTo>
                  <a:cubicBezTo>
                    <a:pt x="770299" y="868374"/>
                    <a:pt x="781646" y="873099"/>
                    <a:pt x="793739" y="873099"/>
                  </a:cubicBezTo>
                  <a:cubicBezTo>
                    <a:pt x="805794" y="873099"/>
                    <a:pt x="817142" y="868411"/>
                    <a:pt x="825663" y="859853"/>
                  </a:cubicBezTo>
                  <a:lnTo>
                    <a:pt x="859894" y="825660"/>
                  </a:lnTo>
                  <a:cubicBezTo>
                    <a:pt x="868415" y="817103"/>
                    <a:pt x="873102" y="805792"/>
                    <a:pt x="873102" y="793736"/>
                  </a:cubicBezTo>
                  <a:cubicBezTo>
                    <a:pt x="873102" y="781681"/>
                    <a:pt x="868414" y="770333"/>
                    <a:pt x="859857" y="761812"/>
                  </a:cubicBezTo>
                  <a:close/>
                  <a:moveTo>
                    <a:pt x="26453" y="317493"/>
                  </a:moveTo>
                  <a:cubicBezTo>
                    <a:pt x="26453" y="157016"/>
                    <a:pt x="157012" y="26457"/>
                    <a:pt x="317489" y="26457"/>
                  </a:cubicBezTo>
                  <a:cubicBezTo>
                    <a:pt x="477966" y="26457"/>
                    <a:pt x="608526" y="157016"/>
                    <a:pt x="608526" y="317493"/>
                  </a:cubicBezTo>
                  <a:cubicBezTo>
                    <a:pt x="608526" y="477970"/>
                    <a:pt x="477966" y="608529"/>
                    <a:pt x="317489" y="608529"/>
                  </a:cubicBezTo>
                  <a:cubicBezTo>
                    <a:pt x="157012" y="608529"/>
                    <a:pt x="26453" y="477970"/>
                    <a:pt x="26453" y="317493"/>
                  </a:cubicBezTo>
                  <a:close/>
                  <a:moveTo>
                    <a:pt x="841174" y="806992"/>
                  </a:moveTo>
                  <a:lnTo>
                    <a:pt x="806943" y="841185"/>
                  </a:lnTo>
                  <a:cubicBezTo>
                    <a:pt x="799873" y="848255"/>
                    <a:pt x="787557" y="848255"/>
                    <a:pt x="780489" y="841185"/>
                  </a:cubicBezTo>
                  <a:lnTo>
                    <a:pt x="583664" y="644361"/>
                  </a:lnTo>
                  <a:cubicBezTo>
                    <a:pt x="578493" y="639189"/>
                    <a:pt x="578493" y="630817"/>
                    <a:pt x="583664" y="625646"/>
                  </a:cubicBezTo>
                  <a:lnTo>
                    <a:pt x="625633" y="583677"/>
                  </a:lnTo>
                  <a:cubicBezTo>
                    <a:pt x="628126" y="581184"/>
                    <a:pt x="631438" y="579807"/>
                    <a:pt x="634972" y="579807"/>
                  </a:cubicBezTo>
                  <a:cubicBezTo>
                    <a:pt x="638507" y="579807"/>
                    <a:pt x="641819" y="581184"/>
                    <a:pt x="644311" y="583677"/>
                  </a:cubicBezTo>
                  <a:lnTo>
                    <a:pt x="841136" y="780501"/>
                  </a:lnTo>
                  <a:cubicBezTo>
                    <a:pt x="844671" y="784036"/>
                    <a:pt x="846605" y="788724"/>
                    <a:pt x="846605" y="793747"/>
                  </a:cubicBezTo>
                  <a:cubicBezTo>
                    <a:pt x="846605" y="798733"/>
                    <a:pt x="844671" y="803420"/>
                    <a:pt x="841136" y="80699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55" name="Google Shape;13555;p232"/>
            <p:cNvSpPr/>
            <p:nvPr/>
          </p:nvSpPr>
          <p:spPr>
            <a:xfrm>
              <a:off x="-1200061" y="-332296"/>
              <a:ext cx="105817" cy="105817"/>
            </a:xfrm>
            <a:custGeom>
              <a:rect b="b" l="l" r="r" t="t"/>
              <a:pathLst>
                <a:path extrusionOk="0" h="105817" w="105817">
                  <a:moveTo>
                    <a:pt x="105817" y="52909"/>
                  </a:moveTo>
                  <a:cubicBezTo>
                    <a:pt x="105817" y="23738"/>
                    <a:pt x="82079" y="0"/>
                    <a:pt x="52909" y="0"/>
                  </a:cubicBezTo>
                  <a:cubicBezTo>
                    <a:pt x="23738" y="0"/>
                    <a:pt x="0" y="23738"/>
                    <a:pt x="0" y="52909"/>
                  </a:cubicBezTo>
                  <a:cubicBezTo>
                    <a:pt x="0" y="82079"/>
                    <a:pt x="23738" y="105817"/>
                    <a:pt x="52909" y="105817"/>
                  </a:cubicBezTo>
                  <a:cubicBezTo>
                    <a:pt x="82079" y="105817"/>
                    <a:pt x="105817" y="82079"/>
                    <a:pt x="105817" y="52909"/>
                  </a:cubicBezTo>
                  <a:close/>
                  <a:moveTo>
                    <a:pt x="52871" y="79362"/>
                  </a:moveTo>
                  <a:cubicBezTo>
                    <a:pt x="38287" y="79362"/>
                    <a:pt x="26418" y="67493"/>
                    <a:pt x="26418" y="52909"/>
                  </a:cubicBezTo>
                  <a:cubicBezTo>
                    <a:pt x="26418" y="38324"/>
                    <a:pt x="38287" y="26455"/>
                    <a:pt x="52871" y="26455"/>
                  </a:cubicBezTo>
                  <a:cubicBezTo>
                    <a:pt x="67456" y="26455"/>
                    <a:pt x="79325" y="38324"/>
                    <a:pt x="79325" y="52909"/>
                  </a:cubicBezTo>
                  <a:cubicBezTo>
                    <a:pt x="79325" y="67493"/>
                    <a:pt x="67456" y="79362"/>
                    <a:pt x="52871" y="7936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56" name="Google Shape;13556;p232"/>
            <p:cNvSpPr/>
            <p:nvPr/>
          </p:nvSpPr>
          <p:spPr>
            <a:xfrm>
              <a:off x="-1292856" y="-544117"/>
              <a:ext cx="185363" cy="185363"/>
            </a:xfrm>
            <a:custGeom>
              <a:rect b="b" l="l" r="r" t="t"/>
              <a:pathLst>
                <a:path extrusionOk="0" h="185363" w="185363">
                  <a:moveTo>
                    <a:pt x="106001" y="172118"/>
                  </a:moveTo>
                  <a:lnTo>
                    <a:pt x="106001" y="170927"/>
                  </a:lnTo>
                  <a:cubicBezTo>
                    <a:pt x="110987" y="170071"/>
                    <a:pt x="115786" y="168769"/>
                    <a:pt x="120400" y="167057"/>
                  </a:cubicBezTo>
                  <a:lnTo>
                    <a:pt x="120995" y="168099"/>
                  </a:lnTo>
                  <a:cubicBezTo>
                    <a:pt x="123451" y="172341"/>
                    <a:pt x="127879" y="174722"/>
                    <a:pt x="132455" y="174722"/>
                  </a:cubicBezTo>
                  <a:cubicBezTo>
                    <a:pt x="134687" y="174722"/>
                    <a:pt x="136957" y="174164"/>
                    <a:pt x="139041" y="172936"/>
                  </a:cubicBezTo>
                  <a:cubicBezTo>
                    <a:pt x="145366" y="169290"/>
                    <a:pt x="147524" y="161179"/>
                    <a:pt x="143877" y="154854"/>
                  </a:cubicBezTo>
                  <a:lnTo>
                    <a:pt x="143319" y="153849"/>
                  </a:lnTo>
                  <a:cubicBezTo>
                    <a:pt x="147152" y="150650"/>
                    <a:pt x="150686" y="147115"/>
                    <a:pt x="153886" y="143282"/>
                  </a:cubicBezTo>
                  <a:lnTo>
                    <a:pt x="154891" y="143840"/>
                  </a:lnTo>
                  <a:cubicBezTo>
                    <a:pt x="156975" y="145031"/>
                    <a:pt x="159244" y="145626"/>
                    <a:pt x="161477" y="145626"/>
                  </a:cubicBezTo>
                  <a:cubicBezTo>
                    <a:pt x="166053" y="145626"/>
                    <a:pt x="170481" y="143245"/>
                    <a:pt x="172936" y="139004"/>
                  </a:cubicBezTo>
                  <a:cubicBezTo>
                    <a:pt x="176582" y="132678"/>
                    <a:pt x="174425" y="124605"/>
                    <a:pt x="168099" y="120921"/>
                  </a:cubicBezTo>
                  <a:lnTo>
                    <a:pt x="167057" y="120326"/>
                  </a:lnTo>
                  <a:cubicBezTo>
                    <a:pt x="168769" y="115712"/>
                    <a:pt x="170071" y="110913"/>
                    <a:pt x="170927" y="105927"/>
                  </a:cubicBezTo>
                  <a:lnTo>
                    <a:pt x="172118" y="105927"/>
                  </a:lnTo>
                  <a:cubicBezTo>
                    <a:pt x="179410" y="105927"/>
                    <a:pt x="185363" y="100011"/>
                    <a:pt x="185363" y="92682"/>
                  </a:cubicBezTo>
                  <a:cubicBezTo>
                    <a:pt x="185363" y="85352"/>
                    <a:pt x="179447" y="79436"/>
                    <a:pt x="172118" y="79436"/>
                  </a:cubicBezTo>
                  <a:lnTo>
                    <a:pt x="170927" y="79436"/>
                  </a:lnTo>
                  <a:cubicBezTo>
                    <a:pt x="170071" y="74450"/>
                    <a:pt x="168769" y="69651"/>
                    <a:pt x="167057" y="65037"/>
                  </a:cubicBezTo>
                  <a:lnTo>
                    <a:pt x="168099" y="64442"/>
                  </a:lnTo>
                  <a:cubicBezTo>
                    <a:pt x="174425" y="60796"/>
                    <a:pt x="176582" y="52684"/>
                    <a:pt x="172936" y="46360"/>
                  </a:cubicBezTo>
                  <a:cubicBezTo>
                    <a:pt x="169253" y="40034"/>
                    <a:pt x="161216" y="37839"/>
                    <a:pt x="154854" y="41523"/>
                  </a:cubicBezTo>
                  <a:lnTo>
                    <a:pt x="153849" y="42081"/>
                  </a:lnTo>
                  <a:cubicBezTo>
                    <a:pt x="150650" y="38249"/>
                    <a:pt x="147115" y="34714"/>
                    <a:pt x="143282" y="31514"/>
                  </a:cubicBezTo>
                  <a:lnTo>
                    <a:pt x="143840" y="30509"/>
                  </a:lnTo>
                  <a:cubicBezTo>
                    <a:pt x="147487" y="24184"/>
                    <a:pt x="145329" y="16110"/>
                    <a:pt x="139004" y="12427"/>
                  </a:cubicBezTo>
                  <a:cubicBezTo>
                    <a:pt x="132641" y="8781"/>
                    <a:pt x="124605" y="10939"/>
                    <a:pt x="120921" y="17264"/>
                  </a:cubicBezTo>
                  <a:lnTo>
                    <a:pt x="120326" y="18306"/>
                  </a:lnTo>
                  <a:cubicBezTo>
                    <a:pt x="115712" y="16594"/>
                    <a:pt x="110913" y="15292"/>
                    <a:pt x="105927" y="14436"/>
                  </a:cubicBezTo>
                  <a:lnTo>
                    <a:pt x="105927" y="13245"/>
                  </a:lnTo>
                  <a:cubicBezTo>
                    <a:pt x="105927" y="5916"/>
                    <a:pt x="100011" y="0"/>
                    <a:pt x="92682" y="0"/>
                  </a:cubicBezTo>
                  <a:cubicBezTo>
                    <a:pt x="85389" y="0"/>
                    <a:pt x="79436" y="5916"/>
                    <a:pt x="79436" y="13245"/>
                  </a:cubicBezTo>
                  <a:lnTo>
                    <a:pt x="79436" y="14436"/>
                  </a:lnTo>
                  <a:cubicBezTo>
                    <a:pt x="74450" y="15292"/>
                    <a:pt x="69651" y="16594"/>
                    <a:pt x="65037" y="18306"/>
                  </a:cubicBezTo>
                  <a:lnTo>
                    <a:pt x="64442" y="17264"/>
                  </a:lnTo>
                  <a:cubicBezTo>
                    <a:pt x="60796" y="10939"/>
                    <a:pt x="52721" y="8781"/>
                    <a:pt x="46360" y="12427"/>
                  </a:cubicBezTo>
                  <a:cubicBezTo>
                    <a:pt x="40034" y="16073"/>
                    <a:pt x="37876" y="24185"/>
                    <a:pt x="41523" y="30509"/>
                  </a:cubicBezTo>
                  <a:lnTo>
                    <a:pt x="42081" y="31514"/>
                  </a:lnTo>
                  <a:cubicBezTo>
                    <a:pt x="38249" y="34714"/>
                    <a:pt x="34714" y="38248"/>
                    <a:pt x="31514" y="42081"/>
                  </a:cubicBezTo>
                  <a:lnTo>
                    <a:pt x="30509" y="41523"/>
                  </a:lnTo>
                  <a:cubicBezTo>
                    <a:pt x="24147" y="37839"/>
                    <a:pt x="16110" y="40034"/>
                    <a:pt x="12427" y="46360"/>
                  </a:cubicBezTo>
                  <a:cubicBezTo>
                    <a:pt x="8781" y="52685"/>
                    <a:pt x="10939" y="60759"/>
                    <a:pt x="17264" y="64442"/>
                  </a:cubicBezTo>
                  <a:lnTo>
                    <a:pt x="18306" y="65037"/>
                  </a:lnTo>
                  <a:cubicBezTo>
                    <a:pt x="16594" y="69651"/>
                    <a:pt x="15292" y="74451"/>
                    <a:pt x="14436" y="79436"/>
                  </a:cubicBezTo>
                  <a:lnTo>
                    <a:pt x="13245" y="79436"/>
                  </a:lnTo>
                  <a:cubicBezTo>
                    <a:pt x="5953" y="79436"/>
                    <a:pt x="0" y="85352"/>
                    <a:pt x="0" y="92682"/>
                  </a:cubicBezTo>
                  <a:cubicBezTo>
                    <a:pt x="0" y="100011"/>
                    <a:pt x="5916" y="105927"/>
                    <a:pt x="13245" y="105927"/>
                  </a:cubicBezTo>
                  <a:lnTo>
                    <a:pt x="14436" y="105927"/>
                  </a:lnTo>
                  <a:cubicBezTo>
                    <a:pt x="15292" y="110913"/>
                    <a:pt x="16594" y="115712"/>
                    <a:pt x="18306" y="120326"/>
                  </a:cubicBezTo>
                  <a:lnTo>
                    <a:pt x="17264" y="120921"/>
                  </a:lnTo>
                  <a:cubicBezTo>
                    <a:pt x="10939" y="124568"/>
                    <a:pt x="8781" y="132679"/>
                    <a:pt x="12427" y="139004"/>
                  </a:cubicBezTo>
                  <a:cubicBezTo>
                    <a:pt x="14883" y="143245"/>
                    <a:pt x="19310" y="145626"/>
                    <a:pt x="23886" y="145626"/>
                  </a:cubicBezTo>
                  <a:cubicBezTo>
                    <a:pt x="26119" y="145626"/>
                    <a:pt x="28388" y="145068"/>
                    <a:pt x="30472" y="143840"/>
                  </a:cubicBezTo>
                  <a:lnTo>
                    <a:pt x="31477" y="143282"/>
                  </a:lnTo>
                  <a:cubicBezTo>
                    <a:pt x="34677" y="147115"/>
                    <a:pt x="38211" y="150649"/>
                    <a:pt x="42044" y="153849"/>
                  </a:cubicBezTo>
                  <a:lnTo>
                    <a:pt x="41486" y="154854"/>
                  </a:lnTo>
                  <a:cubicBezTo>
                    <a:pt x="37839" y="161179"/>
                    <a:pt x="39997" y="169253"/>
                    <a:pt x="46323" y="172936"/>
                  </a:cubicBezTo>
                  <a:cubicBezTo>
                    <a:pt x="48406" y="174127"/>
                    <a:pt x="50676" y="174722"/>
                    <a:pt x="52908" y="174722"/>
                  </a:cubicBezTo>
                  <a:cubicBezTo>
                    <a:pt x="57485" y="174722"/>
                    <a:pt x="61912" y="172341"/>
                    <a:pt x="64368" y="168099"/>
                  </a:cubicBezTo>
                  <a:lnTo>
                    <a:pt x="64963" y="167057"/>
                  </a:lnTo>
                  <a:cubicBezTo>
                    <a:pt x="69577" y="168769"/>
                    <a:pt x="74376" y="170071"/>
                    <a:pt x="79362" y="170927"/>
                  </a:cubicBezTo>
                  <a:lnTo>
                    <a:pt x="79362" y="172118"/>
                  </a:lnTo>
                  <a:cubicBezTo>
                    <a:pt x="79362" y="179447"/>
                    <a:pt x="85278" y="185363"/>
                    <a:pt x="92607" y="185363"/>
                  </a:cubicBezTo>
                  <a:cubicBezTo>
                    <a:pt x="99900" y="185363"/>
                    <a:pt x="105853" y="179447"/>
                    <a:pt x="105853" y="172118"/>
                  </a:cubicBezTo>
                  <a:close/>
                  <a:moveTo>
                    <a:pt x="39847" y="92718"/>
                  </a:moveTo>
                  <a:cubicBezTo>
                    <a:pt x="39847" y="63548"/>
                    <a:pt x="63585" y="39810"/>
                    <a:pt x="92756" y="39810"/>
                  </a:cubicBezTo>
                  <a:cubicBezTo>
                    <a:pt x="121926" y="39810"/>
                    <a:pt x="145664" y="63548"/>
                    <a:pt x="145664" y="92718"/>
                  </a:cubicBezTo>
                  <a:cubicBezTo>
                    <a:pt x="145664" y="121889"/>
                    <a:pt x="121926" y="145627"/>
                    <a:pt x="92756" y="145627"/>
                  </a:cubicBezTo>
                  <a:cubicBezTo>
                    <a:pt x="63585" y="145627"/>
                    <a:pt x="39847" y="121889"/>
                    <a:pt x="39847" y="9271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57" name="Google Shape;13557;p232"/>
            <p:cNvSpPr/>
            <p:nvPr/>
          </p:nvSpPr>
          <p:spPr>
            <a:xfrm>
              <a:off x="-1081112" y="-636650"/>
              <a:ext cx="185213" cy="291103"/>
            </a:xfrm>
            <a:custGeom>
              <a:rect b="b" l="l" r="r" t="t"/>
              <a:pathLst>
                <a:path extrusionOk="0" h="291103" w="185213">
                  <a:moveTo>
                    <a:pt x="13319" y="185251"/>
                  </a:moveTo>
                  <a:cubicBezTo>
                    <a:pt x="6026" y="185251"/>
                    <a:pt x="74" y="191167"/>
                    <a:pt x="74" y="198496"/>
                  </a:cubicBezTo>
                  <a:cubicBezTo>
                    <a:pt x="74" y="205826"/>
                    <a:pt x="5989" y="211742"/>
                    <a:pt x="13319" y="211742"/>
                  </a:cubicBezTo>
                  <a:lnTo>
                    <a:pt x="27867" y="211742"/>
                  </a:lnTo>
                  <a:cubicBezTo>
                    <a:pt x="29578" y="220150"/>
                    <a:pt x="32964" y="228001"/>
                    <a:pt x="37540" y="234922"/>
                  </a:cubicBezTo>
                  <a:lnTo>
                    <a:pt x="27197" y="245265"/>
                  </a:lnTo>
                  <a:cubicBezTo>
                    <a:pt x="22025" y="250437"/>
                    <a:pt x="22025" y="258809"/>
                    <a:pt x="27197" y="263980"/>
                  </a:cubicBezTo>
                  <a:cubicBezTo>
                    <a:pt x="29764" y="266547"/>
                    <a:pt x="33150" y="267849"/>
                    <a:pt x="36536" y="267849"/>
                  </a:cubicBezTo>
                  <a:cubicBezTo>
                    <a:pt x="39922" y="267849"/>
                    <a:pt x="43308" y="266547"/>
                    <a:pt x="45875" y="263980"/>
                  </a:cubicBezTo>
                  <a:lnTo>
                    <a:pt x="56218" y="253636"/>
                  </a:lnTo>
                  <a:cubicBezTo>
                    <a:pt x="63176" y="258250"/>
                    <a:pt x="70989" y="261599"/>
                    <a:pt x="79398" y="263310"/>
                  </a:cubicBezTo>
                  <a:lnTo>
                    <a:pt x="79398" y="277858"/>
                  </a:lnTo>
                  <a:cubicBezTo>
                    <a:pt x="79398" y="285187"/>
                    <a:pt x="85314" y="291103"/>
                    <a:pt x="92644" y="291103"/>
                  </a:cubicBezTo>
                  <a:cubicBezTo>
                    <a:pt x="99936" y="291103"/>
                    <a:pt x="105889" y="285187"/>
                    <a:pt x="105889" y="277858"/>
                  </a:cubicBezTo>
                  <a:lnTo>
                    <a:pt x="105889" y="263310"/>
                  </a:lnTo>
                  <a:cubicBezTo>
                    <a:pt x="114335" y="261599"/>
                    <a:pt x="122148" y="258213"/>
                    <a:pt x="129069" y="253636"/>
                  </a:cubicBezTo>
                  <a:lnTo>
                    <a:pt x="139412" y="263980"/>
                  </a:lnTo>
                  <a:cubicBezTo>
                    <a:pt x="141980" y="266547"/>
                    <a:pt x="145365" y="267849"/>
                    <a:pt x="148751" y="267849"/>
                  </a:cubicBezTo>
                  <a:cubicBezTo>
                    <a:pt x="152137" y="267849"/>
                    <a:pt x="155523" y="266547"/>
                    <a:pt x="158090" y="263980"/>
                  </a:cubicBezTo>
                  <a:cubicBezTo>
                    <a:pt x="163262" y="258808"/>
                    <a:pt x="163262" y="250436"/>
                    <a:pt x="158090" y="245265"/>
                  </a:cubicBezTo>
                  <a:lnTo>
                    <a:pt x="147747" y="234922"/>
                  </a:lnTo>
                  <a:cubicBezTo>
                    <a:pt x="152361" y="228001"/>
                    <a:pt x="155709" y="220150"/>
                    <a:pt x="157421" y="211742"/>
                  </a:cubicBezTo>
                  <a:lnTo>
                    <a:pt x="171968" y="211742"/>
                  </a:lnTo>
                  <a:cubicBezTo>
                    <a:pt x="179261" y="211742"/>
                    <a:pt x="185214" y="205826"/>
                    <a:pt x="185214" y="198496"/>
                  </a:cubicBezTo>
                  <a:cubicBezTo>
                    <a:pt x="185214" y="191167"/>
                    <a:pt x="179298" y="185251"/>
                    <a:pt x="171968" y="185251"/>
                  </a:cubicBezTo>
                  <a:lnTo>
                    <a:pt x="158723" y="185251"/>
                  </a:lnTo>
                  <a:lnTo>
                    <a:pt x="158723" y="158797"/>
                  </a:lnTo>
                  <a:lnTo>
                    <a:pt x="171968" y="158797"/>
                  </a:lnTo>
                  <a:cubicBezTo>
                    <a:pt x="179261" y="158797"/>
                    <a:pt x="185214" y="152881"/>
                    <a:pt x="185214" y="145552"/>
                  </a:cubicBezTo>
                  <a:cubicBezTo>
                    <a:pt x="185214" y="138222"/>
                    <a:pt x="179298" y="132306"/>
                    <a:pt x="171968" y="132306"/>
                  </a:cubicBezTo>
                  <a:lnTo>
                    <a:pt x="158723" y="132306"/>
                  </a:lnTo>
                  <a:lnTo>
                    <a:pt x="158723" y="105852"/>
                  </a:lnTo>
                  <a:lnTo>
                    <a:pt x="171968" y="105852"/>
                  </a:lnTo>
                  <a:cubicBezTo>
                    <a:pt x="179261" y="105852"/>
                    <a:pt x="185214" y="99936"/>
                    <a:pt x="185214" y="92607"/>
                  </a:cubicBezTo>
                  <a:cubicBezTo>
                    <a:pt x="185214" y="85277"/>
                    <a:pt x="179298" y="79361"/>
                    <a:pt x="171968" y="79361"/>
                  </a:cubicBezTo>
                  <a:lnTo>
                    <a:pt x="157421" y="79361"/>
                  </a:lnTo>
                  <a:cubicBezTo>
                    <a:pt x="155709" y="70953"/>
                    <a:pt x="152323" y="63102"/>
                    <a:pt x="147747" y="56181"/>
                  </a:cubicBezTo>
                  <a:lnTo>
                    <a:pt x="158090" y="45838"/>
                  </a:lnTo>
                  <a:cubicBezTo>
                    <a:pt x="163262" y="40666"/>
                    <a:pt x="163262" y="32295"/>
                    <a:pt x="158090" y="27123"/>
                  </a:cubicBezTo>
                  <a:cubicBezTo>
                    <a:pt x="152918" y="21952"/>
                    <a:pt x="144547" y="21952"/>
                    <a:pt x="139376" y="27123"/>
                  </a:cubicBezTo>
                  <a:lnTo>
                    <a:pt x="129032" y="37467"/>
                  </a:lnTo>
                  <a:cubicBezTo>
                    <a:pt x="122075" y="32853"/>
                    <a:pt x="114261" y="29504"/>
                    <a:pt x="105852" y="27793"/>
                  </a:cubicBezTo>
                  <a:lnTo>
                    <a:pt x="105852" y="13245"/>
                  </a:lnTo>
                  <a:cubicBezTo>
                    <a:pt x="105852" y="5916"/>
                    <a:pt x="99936" y="0"/>
                    <a:pt x="92607" y="0"/>
                  </a:cubicBezTo>
                  <a:cubicBezTo>
                    <a:pt x="85314" y="0"/>
                    <a:pt x="79361" y="5916"/>
                    <a:pt x="79361" y="13245"/>
                  </a:cubicBezTo>
                  <a:lnTo>
                    <a:pt x="79361" y="27793"/>
                  </a:lnTo>
                  <a:cubicBezTo>
                    <a:pt x="70915" y="29505"/>
                    <a:pt x="63102" y="32890"/>
                    <a:pt x="56181" y="37467"/>
                  </a:cubicBezTo>
                  <a:lnTo>
                    <a:pt x="45838" y="27123"/>
                  </a:lnTo>
                  <a:cubicBezTo>
                    <a:pt x="40666" y="21952"/>
                    <a:pt x="32295" y="21952"/>
                    <a:pt x="27123" y="27123"/>
                  </a:cubicBezTo>
                  <a:cubicBezTo>
                    <a:pt x="21952" y="32295"/>
                    <a:pt x="21952" y="40667"/>
                    <a:pt x="27123" y="45838"/>
                  </a:cubicBezTo>
                  <a:lnTo>
                    <a:pt x="37467" y="56181"/>
                  </a:lnTo>
                  <a:cubicBezTo>
                    <a:pt x="32853" y="63102"/>
                    <a:pt x="29504" y="70953"/>
                    <a:pt x="27793" y="79361"/>
                  </a:cubicBezTo>
                  <a:lnTo>
                    <a:pt x="13245" y="79361"/>
                  </a:lnTo>
                  <a:cubicBezTo>
                    <a:pt x="5953" y="79361"/>
                    <a:pt x="0" y="85277"/>
                    <a:pt x="0" y="92607"/>
                  </a:cubicBezTo>
                  <a:cubicBezTo>
                    <a:pt x="0" y="99937"/>
                    <a:pt x="5916" y="105852"/>
                    <a:pt x="13245" y="105852"/>
                  </a:cubicBezTo>
                  <a:lnTo>
                    <a:pt x="26491" y="105852"/>
                  </a:lnTo>
                  <a:lnTo>
                    <a:pt x="26491" y="132306"/>
                  </a:lnTo>
                  <a:lnTo>
                    <a:pt x="13245" y="132306"/>
                  </a:lnTo>
                  <a:cubicBezTo>
                    <a:pt x="5953" y="132306"/>
                    <a:pt x="0" y="138222"/>
                    <a:pt x="0" y="145552"/>
                  </a:cubicBezTo>
                  <a:cubicBezTo>
                    <a:pt x="0" y="152881"/>
                    <a:pt x="5916" y="158797"/>
                    <a:pt x="13245" y="158797"/>
                  </a:cubicBezTo>
                  <a:lnTo>
                    <a:pt x="26491" y="158797"/>
                  </a:lnTo>
                  <a:lnTo>
                    <a:pt x="26491" y="185251"/>
                  </a:lnTo>
                  <a:lnTo>
                    <a:pt x="13245" y="185251"/>
                  </a:lnTo>
                  <a:close/>
                  <a:moveTo>
                    <a:pt x="92681" y="52977"/>
                  </a:moveTo>
                  <a:cubicBezTo>
                    <a:pt x="114559" y="52977"/>
                    <a:pt x="132381" y="70762"/>
                    <a:pt x="132381" y="92677"/>
                  </a:cubicBezTo>
                  <a:lnTo>
                    <a:pt x="132381" y="198491"/>
                  </a:lnTo>
                  <a:cubicBezTo>
                    <a:pt x="132381" y="220368"/>
                    <a:pt x="114596" y="238191"/>
                    <a:pt x="92681" y="238191"/>
                  </a:cubicBezTo>
                  <a:cubicBezTo>
                    <a:pt x="70803" y="238191"/>
                    <a:pt x="52981" y="220406"/>
                    <a:pt x="52981" y="198491"/>
                  </a:cubicBezTo>
                  <a:lnTo>
                    <a:pt x="52981" y="92677"/>
                  </a:lnTo>
                  <a:cubicBezTo>
                    <a:pt x="52981" y="70799"/>
                    <a:pt x="70766" y="52977"/>
                    <a:pt x="92681" y="5297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3558" name="Google Shape;13558;p232"/>
          <p:cNvSpPr/>
          <p:nvPr/>
        </p:nvSpPr>
        <p:spPr>
          <a:xfrm>
            <a:off x="5955725" y="2897261"/>
            <a:ext cx="504079" cy="599461"/>
          </a:xfrm>
          <a:custGeom>
            <a:rect b="b" l="l" r="r" t="t"/>
            <a:pathLst>
              <a:path extrusionOk="0" h="892931" w="750855">
                <a:moveTo>
                  <a:pt x="433784" y="238629"/>
                </a:moveTo>
                <a:lnTo>
                  <a:pt x="490003" y="275762"/>
                </a:lnTo>
                <a:lnTo>
                  <a:pt x="504216" y="254293"/>
                </a:lnTo>
                <a:cubicBezTo>
                  <a:pt x="508123" y="248377"/>
                  <a:pt x="509239" y="241419"/>
                  <a:pt x="507937" y="234983"/>
                </a:cubicBezTo>
                <a:cubicBezTo>
                  <a:pt x="506635" y="228509"/>
                  <a:pt x="502840" y="222556"/>
                  <a:pt x="496924" y="218650"/>
                </a:cubicBezTo>
                <a:lnTo>
                  <a:pt x="483679" y="209869"/>
                </a:lnTo>
                <a:cubicBezTo>
                  <a:pt x="477763" y="205962"/>
                  <a:pt x="470805" y="204846"/>
                  <a:pt x="464369" y="206185"/>
                </a:cubicBezTo>
                <a:cubicBezTo>
                  <a:pt x="457895" y="207487"/>
                  <a:pt x="451941" y="211283"/>
                  <a:pt x="448035" y="217198"/>
                </a:cubicBezTo>
                <a:close/>
                <a:moveTo>
                  <a:pt x="650220" y="122100"/>
                </a:moveTo>
                <a:cubicBezTo>
                  <a:pt x="655838" y="122100"/>
                  <a:pt x="660936" y="119831"/>
                  <a:pt x="664619" y="116147"/>
                </a:cubicBezTo>
                <a:cubicBezTo>
                  <a:pt x="668303" y="112464"/>
                  <a:pt x="670610" y="107366"/>
                  <a:pt x="670610" y="101748"/>
                </a:cubicBezTo>
                <a:cubicBezTo>
                  <a:pt x="670610" y="95200"/>
                  <a:pt x="659001" y="76559"/>
                  <a:pt x="650220" y="62643"/>
                </a:cubicBezTo>
                <a:cubicBezTo>
                  <a:pt x="641439" y="76521"/>
                  <a:pt x="629831" y="95200"/>
                  <a:pt x="629831" y="101748"/>
                </a:cubicBezTo>
                <a:cubicBezTo>
                  <a:pt x="629831" y="107367"/>
                  <a:pt x="632101" y="112464"/>
                  <a:pt x="635784" y="116147"/>
                </a:cubicBezTo>
                <a:cubicBezTo>
                  <a:pt x="639505" y="119831"/>
                  <a:pt x="644602" y="122100"/>
                  <a:pt x="650220" y="122100"/>
                </a:cubicBezTo>
                <a:close/>
                <a:moveTo>
                  <a:pt x="677493" y="128984"/>
                </a:moveTo>
                <a:cubicBezTo>
                  <a:pt x="670498" y="135979"/>
                  <a:pt x="660862" y="140295"/>
                  <a:pt x="650183" y="140295"/>
                </a:cubicBezTo>
                <a:cubicBezTo>
                  <a:pt x="639542" y="140295"/>
                  <a:pt x="629868" y="135979"/>
                  <a:pt x="622873" y="128984"/>
                </a:cubicBezTo>
                <a:cubicBezTo>
                  <a:pt x="615878" y="121989"/>
                  <a:pt x="611562" y="112352"/>
                  <a:pt x="611562" y="101674"/>
                </a:cubicBezTo>
                <a:cubicBezTo>
                  <a:pt x="611562" y="89656"/>
                  <a:pt x="625924" y="66960"/>
                  <a:pt x="635933" y="51072"/>
                </a:cubicBezTo>
                <a:cubicBezTo>
                  <a:pt x="638537" y="46979"/>
                  <a:pt x="640807" y="43333"/>
                  <a:pt x="642258" y="40915"/>
                </a:cubicBezTo>
                <a:cubicBezTo>
                  <a:pt x="643002" y="39575"/>
                  <a:pt x="644118" y="38422"/>
                  <a:pt x="645569" y="37566"/>
                </a:cubicBezTo>
                <a:cubicBezTo>
                  <a:pt x="649885" y="35036"/>
                  <a:pt x="655467" y="36487"/>
                  <a:pt x="657997" y="40803"/>
                </a:cubicBezTo>
                <a:cubicBezTo>
                  <a:pt x="659411" y="43221"/>
                  <a:pt x="661755" y="46905"/>
                  <a:pt x="664396" y="51072"/>
                </a:cubicBezTo>
                <a:cubicBezTo>
                  <a:pt x="674442" y="66960"/>
                  <a:pt x="688767" y="89656"/>
                  <a:pt x="688767" y="101673"/>
                </a:cubicBezTo>
                <a:cubicBezTo>
                  <a:pt x="688804" y="112389"/>
                  <a:pt x="684488" y="122026"/>
                  <a:pt x="677493" y="128984"/>
                </a:cubicBezTo>
                <a:close/>
                <a:moveTo>
                  <a:pt x="572642" y="543540"/>
                </a:moveTo>
                <a:lnTo>
                  <a:pt x="700601" y="543540"/>
                </a:lnTo>
                <a:cubicBezTo>
                  <a:pt x="705624" y="543540"/>
                  <a:pt x="709717" y="547633"/>
                  <a:pt x="709717" y="552656"/>
                </a:cubicBezTo>
                <a:lnTo>
                  <a:pt x="709717" y="758968"/>
                </a:lnTo>
                <a:cubicBezTo>
                  <a:pt x="709717" y="763990"/>
                  <a:pt x="705624" y="768083"/>
                  <a:pt x="700601" y="768083"/>
                </a:cubicBezTo>
                <a:lnTo>
                  <a:pt x="572642" y="768083"/>
                </a:lnTo>
                <a:cubicBezTo>
                  <a:pt x="567619" y="768083"/>
                  <a:pt x="563526" y="763990"/>
                  <a:pt x="563526" y="758968"/>
                </a:cubicBezTo>
                <a:lnTo>
                  <a:pt x="563526" y="552656"/>
                </a:lnTo>
                <a:cubicBezTo>
                  <a:pt x="563526" y="547596"/>
                  <a:pt x="567619" y="543540"/>
                  <a:pt x="572642" y="543540"/>
                </a:cubicBezTo>
                <a:close/>
                <a:moveTo>
                  <a:pt x="691514" y="561772"/>
                </a:moveTo>
                <a:lnTo>
                  <a:pt x="581757" y="561772"/>
                </a:lnTo>
                <a:lnTo>
                  <a:pt x="581757" y="749891"/>
                </a:lnTo>
                <a:lnTo>
                  <a:pt x="691514" y="749891"/>
                </a:lnTo>
                <a:close/>
                <a:moveTo>
                  <a:pt x="522407" y="787915"/>
                </a:moveTo>
                <a:cubicBezTo>
                  <a:pt x="522407" y="792938"/>
                  <a:pt x="526500" y="797030"/>
                  <a:pt x="531523" y="797030"/>
                </a:cubicBezTo>
                <a:lnTo>
                  <a:pt x="741740" y="797030"/>
                </a:lnTo>
                <a:cubicBezTo>
                  <a:pt x="746763" y="797030"/>
                  <a:pt x="750855" y="792938"/>
                  <a:pt x="750855" y="787915"/>
                </a:cubicBezTo>
                <a:lnTo>
                  <a:pt x="750855" y="550161"/>
                </a:lnTo>
                <a:cubicBezTo>
                  <a:pt x="750855" y="549938"/>
                  <a:pt x="750855" y="549677"/>
                  <a:pt x="750818" y="549454"/>
                </a:cubicBezTo>
                <a:cubicBezTo>
                  <a:pt x="749181" y="528991"/>
                  <a:pt x="744902" y="509457"/>
                  <a:pt x="735489" y="491746"/>
                </a:cubicBezTo>
                <a:cubicBezTo>
                  <a:pt x="726671" y="475077"/>
                  <a:pt x="713462" y="460232"/>
                  <a:pt x="694002" y="447953"/>
                </a:cubicBezTo>
                <a:lnTo>
                  <a:pt x="694002" y="433628"/>
                </a:lnTo>
                <a:lnTo>
                  <a:pt x="706504" y="433628"/>
                </a:lnTo>
                <a:cubicBezTo>
                  <a:pt x="712048" y="433628"/>
                  <a:pt x="717071" y="431359"/>
                  <a:pt x="720717" y="427750"/>
                </a:cubicBezTo>
                <a:cubicBezTo>
                  <a:pt x="724363" y="424103"/>
                  <a:pt x="726633" y="419080"/>
                  <a:pt x="726633" y="413536"/>
                </a:cubicBezTo>
                <a:lnTo>
                  <a:pt x="726633" y="340797"/>
                </a:lnTo>
                <a:cubicBezTo>
                  <a:pt x="726633" y="335253"/>
                  <a:pt x="724363" y="330230"/>
                  <a:pt x="720717" y="326584"/>
                </a:cubicBezTo>
                <a:cubicBezTo>
                  <a:pt x="717071" y="322937"/>
                  <a:pt x="712048" y="320705"/>
                  <a:pt x="706504" y="320705"/>
                </a:cubicBezTo>
                <a:lnTo>
                  <a:pt x="563181" y="320668"/>
                </a:lnTo>
                <a:cubicBezTo>
                  <a:pt x="557637" y="320668"/>
                  <a:pt x="552614" y="322937"/>
                  <a:pt x="548968" y="326546"/>
                </a:cubicBezTo>
                <a:cubicBezTo>
                  <a:pt x="545322" y="330193"/>
                  <a:pt x="543052" y="335216"/>
                  <a:pt x="543052" y="340760"/>
                </a:cubicBezTo>
                <a:lnTo>
                  <a:pt x="543052" y="413499"/>
                </a:lnTo>
                <a:cubicBezTo>
                  <a:pt x="543052" y="419043"/>
                  <a:pt x="545322" y="424066"/>
                  <a:pt x="548968" y="427712"/>
                </a:cubicBezTo>
                <a:cubicBezTo>
                  <a:pt x="552614" y="431359"/>
                  <a:pt x="557637" y="433591"/>
                  <a:pt x="563181" y="433591"/>
                </a:cubicBezTo>
                <a:lnTo>
                  <a:pt x="579255" y="433591"/>
                </a:lnTo>
                <a:lnTo>
                  <a:pt x="579255" y="447916"/>
                </a:lnTo>
                <a:cubicBezTo>
                  <a:pt x="559795" y="460194"/>
                  <a:pt x="546624" y="475040"/>
                  <a:pt x="537769" y="491709"/>
                </a:cubicBezTo>
                <a:cubicBezTo>
                  <a:pt x="528430" y="509308"/>
                  <a:pt x="524151" y="528693"/>
                  <a:pt x="522476" y="549007"/>
                </a:cubicBezTo>
                <a:cubicBezTo>
                  <a:pt x="522439" y="549380"/>
                  <a:pt x="522402" y="549752"/>
                  <a:pt x="522402" y="550124"/>
                </a:cubicBezTo>
                <a:close/>
                <a:moveTo>
                  <a:pt x="540602" y="550418"/>
                </a:moveTo>
                <a:lnTo>
                  <a:pt x="540602" y="778761"/>
                </a:lnTo>
                <a:lnTo>
                  <a:pt x="732626" y="778761"/>
                </a:lnTo>
                <a:lnTo>
                  <a:pt x="732626" y="550418"/>
                </a:lnTo>
                <a:cubicBezTo>
                  <a:pt x="731137" y="532336"/>
                  <a:pt x="727417" y="515295"/>
                  <a:pt x="719417" y="500189"/>
                </a:cubicBezTo>
                <a:cubicBezTo>
                  <a:pt x="711530" y="485306"/>
                  <a:pt x="699363" y="472061"/>
                  <a:pt x="680908" y="461234"/>
                </a:cubicBezTo>
                <a:cubicBezTo>
                  <a:pt x="677894" y="459746"/>
                  <a:pt x="675810" y="456657"/>
                  <a:pt x="675810" y="453048"/>
                </a:cubicBezTo>
                <a:lnTo>
                  <a:pt x="675810" y="433626"/>
                </a:lnTo>
                <a:lnTo>
                  <a:pt x="597452" y="433626"/>
                </a:lnTo>
                <a:lnTo>
                  <a:pt x="597452" y="453048"/>
                </a:lnTo>
                <a:lnTo>
                  <a:pt x="597415" y="453048"/>
                </a:lnTo>
                <a:cubicBezTo>
                  <a:pt x="597415" y="456174"/>
                  <a:pt x="595778" y="459225"/>
                  <a:pt x="592876" y="460899"/>
                </a:cubicBezTo>
                <a:cubicBezTo>
                  <a:pt x="574123" y="471800"/>
                  <a:pt x="561808" y="485158"/>
                  <a:pt x="553808" y="500190"/>
                </a:cubicBezTo>
                <a:cubicBezTo>
                  <a:pt x="545846" y="515295"/>
                  <a:pt x="542087" y="532374"/>
                  <a:pt x="540600" y="550419"/>
                </a:cubicBezTo>
                <a:close/>
                <a:moveTo>
                  <a:pt x="706508" y="338897"/>
                </a:moveTo>
                <a:cubicBezTo>
                  <a:pt x="707029" y="338897"/>
                  <a:pt x="707476" y="339120"/>
                  <a:pt x="707810" y="339455"/>
                </a:cubicBezTo>
                <a:cubicBezTo>
                  <a:pt x="708145" y="339790"/>
                  <a:pt x="708369" y="340273"/>
                  <a:pt x="708369" y="340794"/>
                </a:cubicBezTo>
                <a:lnTo>
                  <a:pt x="708369" y="413534"/>
                </a:lnTo>
                <a:cubicBezTo>
                  <a:pt x="708369" y="414055"/>
                  <a:pt x="708145" y="414501"/>
                  <a:pt x="707810" y="414836"/>
                </a:cubicBezTo>
                <a:cubicBezTo>
                  <a:pt x="707476" y="415171"/>
                  <a:pt x="706992" y="415394"/>
                  <a:pt x="706508" y="415394"/>
                </a:cubicBezTo>
                <a:lnTo>
                  <a:pt x="563147" y="415394"/>
                </a:lnTo>
                <a:cubicBezTo>
                  <a:pt x="562627" y="415394"/>
                  <a:pt x="562180" y="415171"/>
                  <a:pt x="561845" y="414836"/>
                </a:cubicBezTo>
                <a:cubicBezTo>
                  <a:pt x="561510" y="414501"/>
                  <a:pt x="561287" y="414017"/>
                  <a:pt x="561287" y="413534"/>
                </a:cubicBezTo>
                <a:lnTo>
                  <a:pt x="561287" y="340794"/>
                </a:lnTo>
                <a:cubicBezTo>
                  <a:pt x="561287" y="340273"/>
                  <a:pt x="561510" y="339827"/>
                  <a:pt x="561845" y="339455"/>
                </a:cubicBezTo>
                <a:cubicBezTo>
                  <a:pt x="562180" y="339120"/>
                  <a:pt x="562664" y="338897"/>
                  <a:pt x="563147" y="338897"/>
                </a:cubicBezTo>
                <a:close/>
                <a:moveTo>
                  <a:pt x="174261" y="548332"/>
                </a:moveTo>
                <a:lnTo>
                  <a:pt x="193496" y="519236"/>
                </a:lnTo>
                <a:lnTo>
                  <a:pt x="213477" y="532445"/>
                </a:lnTo>
                <a:cubicBezTo>
                  <a:pt x="217681" y="535198"/>
                  <a:pt x="223299" y="534082"/>
                  <a:pt x="226090" y="529877"/>
                </a:cubicBezTo>
                <a:cubicBezTo>
                  <a:pt x="228881" y="525673"/>
                  <a:pt x="227727" y="520055"/>
                  <a:pt x="223523" y="517264"/>
                </a:cubicBezTo>
                <a:lnTo>
                  <a:pt x="203542" y="504056"/>
                </a:lnTo>
                <a:lnTo>
                  <a:pt x="225196" y="471314"/>
                </a:lnTo>
                <a:lnTo>
                  <a:pt x="272710" y="502717"/>
                </a:lnTo>
                <a:cubicBezTo>
                  <a:pt x="276914" y="505470"/>
                  <a:pt x="282532" y="504354"/>
                  <a:pt x="285323" y="500150"/>
                </a:cubicBezTo>
                <a:cubicBezTo>
                  <a:pt x="288076" y="495945"/>
                  <a:pt x="286960" y="490327"/>
                  <a:pt x="282756" y="487537"/>
                </a:cubicBezTo>
                <a:lnTo>
                  <a:pt x="235205" y="456134"/>
                </a:lnTo>
                <a:lnTo>
                  <a:pt x="256859" y="423391"/>
                </a:lnTo>
                <a:lnTo>
                  <a:pt x="276840" y="436600"/>
                </a:lnTo>
                <a:cubicBezTo>
                  <a:pt x="281044" y="439353"/>
                  <a:pt x="286662" y="438237"/>
                  <a:pt x="289453" y="434032"/>
                </a:cubicBezTo>
                <a:cubicBezTo>
                  <a:pt x="292206" y="429828"/>
                  <a:pt x="291090" y="424210"/>
                  <a:pt x="286885" y="421419"/>
                </a:cubicBezTo>
                <a:lnTo>
                  <a:pt x="266905" y="408211"/>
                </a:lnTo>
                <a:lnTo>
                  <a:pt x="288559" y="375469"/>
                </a:lnTo>
                <a:lnTo>
                  <a:pt x="336072" y="406872"/>
                </a:lnTo>
                <a:cubicBezTo>
                  <a:pt x="340277" y="409662"/>
                  <a:pt x="345895" y="408509"/>
                  <a:pt x="348686" y="404305"/>
                </a:cubicBezTo>
                <a:cubicBezTo>
                  <a:pt x="351439" y="400100"/>
                  <a:pt x="350323" y="394482"/>
                  <a:pt x="346118" y="391692"/>
                </a:cubicBezTo>
                <a:lnTo>
                  <a:pt x="298568" y="360289"/>
                </a:lnTo>
                <a:lnTo>
                  <a:pt x="320222" y="327546"/>
                </a:lnTo>
                <a:lnTo>
                  <a:pt x="340202" y="340755"/>
                </a:lnTo>
                <a:cubicBezTo>
                  <a:pt x="344407" y="343508"/>
                  <a:pt x="350024" y="342392"/>
                  <a:pt x="352815" y="338187"/>
                </a:cubicBezTo>
                <a:cubicBezTo>
                  <a:pt x="355569" y="333983"/>
                  <a:pt x="354452" y="328365"/>
                  <a:pt x="350248" y="325574"/>
                </a:cubicBezTo>
                <a:lnTo>
                  <a:pt x="330267" y="312366"/>
                </a:lnTo>
                <a:lnTo>
                  <a:pt x="351921" y="279624"/>
                </a:lnTo>
                <a:lnTo>
                  <a:pt x="399435" y="311027"/>
                </a:lnTo>
                <a:cubicBezTo>
                  <a:pt x="403639" y="313780"/>
                  <a:pt x="409257" y="312664"/>
                  <a:pt x="412048" y="308460"/>
                </a:cubicBezTo>
                <a:cubicBezTo>
                  <a:pt x="414801" y="304255"/>
                  <a:pt x="413685" y="298638"/>
                  <a:pt x="409481" y="295847"/>
                </a:cubicBezTo>
                <a:lnTo>
                  <a:pt x="361930" y="264444"/>
                </a:lnTo>
                <a:lnTo>
                  <a:pt x="375138" y="244426"/>
                </a:lnTo>
                <a:cubicBezTo>
                  <a:pt x="378041" y="240036"/>
                  <a:pt x="382468" y="237245"/>
                  <a:pt x="387230" y="236278"/>
                </a:cubicBezTo>
                <a:cubicBezTo>
                  <a:pt x="392030" y="235310"/>
                  <a:pt x="397165" y="236129"/>
                  <a:pt x="401555" y="239031"/>
                </a:cubicBezTo>
                <a:lnTo>
                  <a:pt x="502387" y="305632"/>
                </a:lnTo>
                <a:cubicBezTo>
                  <a:pt x="506777" y="308534"/>
                  <a:pt x="509568" y="312961"/>
                  <a:pt x="510535" y="317724"/>
                </a:cubicBezTo>
                <a:cubicBezTo>
                  <a:pt x="511502" y="322523"/>
                  <a:pt x="510684" y="327658"/>
                  <a:pt x="507782" y="332048"/>
                </a:cubicBezTo>
                <a:lnTo>
                  <a:pt x="265713" y="698275"/>
                </a:lnTo>
                <a:lnTo>
                  <a:pt x="133068" y="610616"/>
                </a:lnTo>
                <a:lnTo>
                  <a:pt x="164210" y="563474"/>
                </a:lnTo>
                <a:lnTo>
                  <a:pt x="211724" y="594877"/>
                </a:lnTo>
                <a:cubicBezTo>
                  <a:pt x="215928" y="597631"/>
                  <a:pt x="221546" y="596514"/>
                  <a:pt x="224337" y="592310"/>
                </a:cubicBezTo>
                <a:cubicBezTo>
                  <a:pt x="227090" y="588106"/>
                  <a:pt x="225974" y="582488"/>
                  <a:pt x="221770" y="579697"/>
                </a:cubicBezTo>
                <a:close/>
                <a:moveTo>
                  <a:pt x="492681" y="194088"/>
                </a:moveTo>
                <a:lnTo>
                  <a:pt x="618259" y="4074"/>
                </a:lnTo>
                <a:cubicBezTo>
                  <a:pt x="621012" y="-131"/>
                  <a:pt x="626668" y="-1247"/>
                  <a:pt x="630872" y="1507"/>
                </a:cubicBezTo>
                <a:cubicBezTo>
                  <a:pt x="635077" y="4260"/>
                  <a:pt x="636193" y="9915"/>
                  <a:pt x="633439" y="14120"/>
                </a:cubicBezTo>
                <a:lnTo>
                  <a:pt x="507900" y="204134"/>
                </a:lnTo>
                <a:cubicBezTo>
                  <a:pt x="517425" y="210794"/>
                  <a:pt x="523564" y="220691"/>
                  <a:pt x="525722" y="231370"/>
                </a:cubicBezTo>
                <a:cubicBezTo>
                  <a:pt x="527992" y="242382"/>
                  <a:pt x="526057" y="254289"/>
                  <a:pt x="519397" y="264372"/>
                </a:cubicBezTo>
                <a:lnTo>
                  <a:pt x="505221" y="285840"/>
                </a:lnTo>
                <a:lnTo>
                  <a:pt x="512365" y="290565"/>
                </a:lnTo>
                <a:cubicBezTo>
                  <a:pt x="520922" y="296221"/>
                  <a:pt x="526392" y="304853"/>
                  <a:pt x="528289" y="314192"/>
                </a:cubicBezTo>
                <a:cubicBezTo>
                  <a:pt x="530187" y="323531"/>
                  <a:pt x="528550" y="333615"/>
                  <a:pt x="522894" y="342172"/>
                </a:cubicBezTo>
                <a:lnTo>
                  <a:pt x="280712" y="708589"/>
                </a:lnTo>
                <a:cubicBezTo>
                  <a:pt x="286516" y="713724"/>
                  <a:pt x="290274" y="720533"/>
                  <a:pt x="291763" y="727788"/>
                </a:cubicBezTo>
                <a:cubicBezTo>
                  <a:pt x="293511" y="736345"/>
                  <a:pt x="292098" y="745536"/>
                  <a:pt x="287112" y="753423"/>
                </a:cubicBezTo>
                <a:cubicBezTo>
                  <a:pt x="286889" y="753833"/>
                  <a:pt x="286628" y="754242"/>
                  <a:pt x="286330" y="754614"/>
                </a:cubicBezTo>
                <a:cubicBezTo>
                  <a:pt x="281047" y="762279"/>
                  <a:pt x="273122" y="767227"/>
                  <a:pt x="264564" y="768976"/>
                </a:cubicBezTo>
                <a:cubicBezTo>
                  <a:pt x="255783" y="770762"/>
                  <a:pt x="246332" y="769236"/>
                  <a:pt x="238333" y="763953"/>
                </a:cubicBezTo>
                <a:lnTo>
                  <a:pt x="198745" y="737796"/>
                </a:lnTo>
                <a:lnTo>
                  <a:pt x="148813" y="813364"/>
                </a:lnTo>
                <a:lnTo>
                  <a:pt x="158450" y="819726"/>
                </a:lnTo>
                <a:cubicBezTo>
                  <a:pt x="166375" y="824972"/>
                  <a:pt x="171435" y="832972"/>
                  <a:pt x="173221" y="841641"/>
                </a:cubicBezTo>
                <a:cubicBezTo>
                  <a:pt x="175007" y="850311"/>
                  <a:pt x="173482" y="859686"/>
                  <a:pt x="168235" y="867612"/>
                </a:cubicBezTo>
                <a:lnTo>
                  <a:pt x="154171" y="888858"/>
                </a:lnTo>
                <a:cubicBezTo>
                  <a:pt x="151417" y="893062"/>
                  <a:pt x="145762" y="894178"/>
                  <a:pt x="141558" y="891425"/>
                </a:cubicBezTo>
                <a:lnTo>
                  <a:pt x="4074" y="800602"/>
                </a:lnTo>
                <a:cubicBezTo>
                  <a:pt x="-131" y="797849"/>
                  <a:pt x="-1247" y="792193"/>
                  <a:pt x="1507" y="787989"/>
                </a:cubicBezTo>
                <a:lnTo>
                  <a:pt x="15236" y="767228"/>
                </a:lnTo>
                <a:cubicBezTo>
                  <a:pt x="15459" y="766855"/>
                  <a:pt x="15682" y="766483"/>
                  <a:pt x="15943" y="766149"/>
                </a:cubicBezTo>
                <a:cubicBezTo>
                  <a:pt x="21189" y="758558"/>
                  <a:pt x="29003" y="753684"/>
                  <a:pt x="37486" y="751972"/>
                </a:cubicBezTo>
                <a:cubicBezTo>
                  <a:pt x="45932" y="750261"/>
                  <a:pt x="55048" y="751638"/>
                  <a:pt x="62824" y="756549"/>
                </a:cubicBezTo>
                <a:cubicBezTo>
                  <a:pt x="63196" y="756772"/>
                  <a:pt x="63568" y="756995"/>
                  <a:pt x="63940" y="757256"/>
                </a:cubicBezTo>
                <a:lnTo>
                  <a:pt x="73056" y="763283"/>
                </a:lnTo>
                <a:lnTo>
                  <a:pt x="122988" y="687716"/>
                </a:lnTo>
                <a:lnTo>
                  <a:pt x="83400" y="661559"/>
                </a:lnTo>
                <a:cubicBezTo>
                  <a:pt x="75401" y="656276"/>
                  <a:pt x="70266" y="648165"/>
                  <a:pt x="68480" y="639421"/>
                </a:cubicBezTo>
                <a:cubicBezTo>
                  <a:pt x="66731" y="630864"/>
                  <a:pt x="68145" y="621673"/>
                  <a:pt x="73131" y="613786"/>
                </a:cubicBezTo>
                <a:cubicBezTo>
                  <a:pt x="73354" y="613376"/>
                  <a:pt x="73615" y="612967"/>
                  <a:pt x="73912" y="612595"/>
                </a:cubicBezTo>
                <a:cubicBezTo>
                  <a:pt x="79196" y="604930"/>
                  <a:pt x="87121" y="599982"/>
                  <a:pt x="95679" y="598233"/>
                </a:cubicBezTo>
                <a:cubicBezTo>
                  <a:pt x="102934" y="596745"/>
                  <a:pt x="110673" y="597564"/>
                  <a:pt x="117668" y="600875"/>
                </a:cubicBezTo>
                <a:lnTo>
                  <a:pt x="214928" y="453685"/>
                </a:lnTo>
                <a:lnTo>
                  <a:pt x="359813" y="234420"/>
                </a:lnTo>
                <a:cubicBezTo>
                  <a:pt x="365468" y="225862"/>
                  <a:pt x="374100" y="220392"/>
                  <a:pt x="383440" y="218495"/>
                </a:cubicBezTo>
                <a:cubicBezTo>
                  <a:pt x="392779" y="216597"/>
                  <a:pt x="402862" y="218234"/>
                  <a:pt x="411419" y="223890"/>
                </a:cubicBezTo>
                <a:lnTo>
                  <a:pt x="418526" y="228578"/>
                </a:lnTo>
                <a:lnTo>
                  <a:pt x="432367" y="207630"/>
                </a:lnTo>
                <a:cubicBezTo>
                  <a:pt x="432590" y="207258"/>
                  <a:pt x="432813" y="206886"/>
                  <a:pt x="433073" y="206551"/>
                </a:cubicBezTo>
                <a:cubicBezTo>
                  <a:pt x="439734" y="196804"/>
                  <a:pt x="449742" y="190552"/>
                  <a:pt x="460569" y="188357"/>
                </a:cubicBezTo>
                <a:cubicBezTo>
                  <a:pt x="471322" y="186199"/>
                  <a:pt x="482819" y="187910"/>
                  <a:pt x="492679" y="194087"/>
                </a:cubicBezTo>
                <a:close/>
                <a:moveTo>
                  <a:pt x="21718" y="790439"/>
                </a:moveTo>
                <a:lnTo>
                  <a:pt x="144019" y="871253"/>
                </a:lnTo>
                <a:lnTo>
                  <a:pt x="153060" y="857561"/>
                </a:lnTo>
                <a:cubicBezTo>
                  <a:pt x="155553" y="853803"/>
                  <a:pt x="156260" y="849375"/>
                  <a:pt x="155404" y="845245"/>
                </a:cubicBezTo>
                <a:cubicBezTo>
                  <a:pt x="154548" y="841115"/>
                  <a:pt x="152167" y="837320"/>
                  <a:pt x="148409" y="834864"/>
                </a:cubicBezTo>
                <a:lnTo>
                  <a:pt x="130066" y="822735"/>
                </a:lnTo>
                <a:lnTo>
                  <a:pt x="70683" y="783482"/>
                </a:lnTo>
                <a:lnTo>
                  <a:pt x="53456" y="772096"/>
                </a:lnTo>
                <a:cubicBezTo>
                  <a:pt x="49698" y="769604"/>
                  <a:pt x="45271" y="768897"/>
                  <a:pt x="41141" y="769753"/>
                </a:cubicBezTo>
                <a:cubicBezTo>
                  <a:pt x="37010" y="770608"/>
                  <a:pt x="33215" y="772989"/>
                  <a:pt x="30760" y="776747"/>
                </a:cubicBezTo>
                <a:close/>
                <a:moveTo>
                  <a:pt x="147667" y="704007"/>
                </a:moveTo>
                <a:lnTo>
                  <a:pt x="138216" y="697794"/>
                </a:lnTo>
                <a:lnTo>
                  <a:pt x="88284" y="773361"/>
                </a:lnTo>
                <a:lnTo>
                  <a:pt x="133640" y="803312"/>
                </a:lnTo>
                <a:lnTo>
                  <a:pt x="183572" y="727745"/>
                </a:lnTo>
                <a:close/>
                <a:moveTo>
                  <a:pt x="263310" y="718480"/>
                </a:moveTo>
                <a:lnTo>
                  <a:pt x="115482" y="620811"/>
                </a:lnTo>
                <a:lnTo>
                  <a:pt x="111947" y="618467"/>
                </a:lnTo>
                <a:cubicBezTo>
                  <a:pt x="108115" y="615937"/>
                  <a:pt x="103576" y="615193"/>
                  <a:pt x="99371" y="616048"/>
                </a:cubicBezTo>
                <a:cubicBezTo>
                  <a:pt x="95167" y="616904"/>
                  <a:pt x="91297" y="619360"/>
                  <a:pt x="88730" y="623229"/>
                </a:cubicBezTo>
                <a:cubicBezTo>
                  <a:pt x="86200" y="627062"/>
                  <a:pt x="85456" y="631601"/>
                  <a:pt x="86312" y="635805"/>
                </a:cubicBezTo>
                <a:cubicBezTo>
                  <a:pt x="87167" y="640010"/>
                  <a:pt x="89623" y="643879"/>
                  <a:pt x="93455" y="646447"/>
                </a:cubicBezTo>
                <a:lnTo>
                  <a:pt x="140634" y="677626"/>
                </a:lnTo>
                <a:lnTo>
                  <a:pt x="170920" y="697643"/>
                </a:lnTo>
                <a:lnTo>
                  <a:pt x="248348" y="748803"/>
                </a:lnTo>
                <a:cubicBezTo>
                  <a:pt x="252180" y="751333"/>
                  <a:pt x="256720" y="752077"/>
                  <a:pt x="260924" y="751222"/>
                </a:cubicBezTo>
                <a:cubicBezTo>
                  <a:pt x="265128" y="750366"/>
                  <a:pt x="268998" y="747910"/>
                  <a:pt x="271565" y="744078"/>
                </a:cubicBezTo>
                <a:cubicBezTo>
                  <a:pt x="274095" y="740246"/>
                  <a:pt x="274839" y="735706"/>
                  <a:pt x="273984" y="731502"/>
                </a:cubicBezTo>
                <a:cubicBezTo>
                  <a:pt x="273128" y="727298"/>
                  <a:pt x="270672" y="723428"/>
                  <a:pt x="266803" y="72086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13559" name="Google Shape;13559;p232"/>
          <p:cNvGrpSpPr/>
          <p:nvPr/>
        </p:nvGrpSpPr>
        <p:grpSpPr>
          <a:xfrm>
            <a:off x="9004016" y="2916767"/>
            <a:ext cx="564375" cy="512233"/>
            <a:chOff x="7445456" y="20867"/>
            <a:chExt cx="845200" cy="767114"/>
          </a:xfrm>
        </p:grpSpPr>
        <p:sp>
          <p:nvSpPr>
            <p:cNvPr id="13560" name="Google Shape;13560;p232"/>
            <p:cNvSpPr/>
            <p:nvPr/>
          </p:nvSpPr>
          <p:spPr>
            <a:xfrm>
              <a:off x="7536102" y="347537"/>
              <a:ext cx="160572" cy="160534"/>
            </a:xfrm>
            <a:custGeom>
              <a:rect b="b" l="l" r="r" t="t"/>
              <a:pathLst>
                <a:path extrusionOk="0" h="160534" w="160572">
                  <a:moveTo>
                    <a:pt x="123663" y="57083"/>
                  </a:moveTo>
                  <a:lnTo>
                    <a:pt x="137036" y="43710"/>
                  </a:lnTo>
                  <a:cubicBezTo>
                    <a:pt x="142618" y="38138"/>
                    <a:pt x="142618" y="29089"/>
                    <a:pt x="137036" y="23508"/>
                  </a:cubicBezTo>
                  <a:cubicBezTo>
                    <a:pt x="131455" y="17926"/>
                    <a:pt x="122415" y="17926"/>
                    <a:pt x="116834" y="23508"/>
                  </a:cubicBezTo>
                  <a:lnTo>
                    <a:pt x="103451" y="36890"/>
                  </a:lnTo>
                  <a:cubicBezTo>
                    <a:pt x="100632" y="35376"/>
                    <a:pt x="97679" y="34157"/>
                    <a:pt x="94564" y="33204"/>
                  </a:cubicBezTo>
                  <a:lnTo>
                    <a:pt x="94564" y="14288"/>
                  </a:lnTo>
                  <a:cubicBezTo>
                    <a:pt x="94564" y="6391"/>
                    <a:pt x="88163" y="0"/>
                    <a:pt x="80277" y="0"/>
                  </a:cubicBezTo>
                  <a:cubicBezTo>
                    <a:pt x="72390" y="0"/>
                    <a:pt x="65989" y="6391"/>
                    <a:pt x="65989" y="14288"/>
                  </a:cubicBezTo>
                  <a:lnTo>
                    <a:pt x="65989" y="33204"/>
                  </a:lnTo>
                  <a:cubicBezTo>
                    <a:pt x="62884" y="34157"/>
                    <a:pt x="59922" y="35376"/>
                    <a:pt x="57102" y="36890"/>
                  </a:cubicBezTo>
                  <a:lnTo>
                    <a:pt x="43720" y="23508"/>
                  </a:lnTo>
                  <a:cubicBezTo>
                    <a:pt x="38138" y="17926"/>
                    <a:pt x="29099" y="17926"/>
                    <a:pt x="23517" y="23508"/>
                  </a:cubicBezTo>
                  <a:cubicBezTo>
                    <a:pt x="17936" y="29089"/>
                    <a:pt x="17936" y="38138"/>
                    <a:pt x="23517" y="43710"/>
                  </a:cubicBezTo>
                  <a:lnTo>
                    <a:pt x="36900" y="57093"/>
                  </a:lnTo>
                  <a:cubicBezTo>
                    <a:pt x="35385" y="59912"/>
                    <a:pt x="34166" y="62865"/>
                    <a:pt x="33214" y="65980"/>
                  </a:cubicBezTo>
                  <a:lnTo>
                    <a:pt x="14288" y="65980"/>
                  </a:lnTo>
                  <a:cubicBezTo>
                    <a:pt x="6401" y="65980"/>
                    <a:pt x="0" y="72371"/>
                    <a:pt x="0" y="80267"/>
                  </a:cubicBezTo>
                  <a:cubicBezTo>
                    <a:pt x="0" y="88154"/>
                    <a:pt x="6401" y="94555"/>
                    <a:pt x="14288" y="94555"/>
                  </a:cubicBezTo>
                  <a:lnTo>
                    <a:pt x="33214" y="94555"/>
                  </a:lnTo>
                  <a:cubicBezTo>
                    <a:pt x="34166" y="97660"/>
                    <a:pt x="35385" y="100622"/>
                    <a:pt x="36900" y="103442"/>
                  </a:cubicBezTo>
                  <a:lnTo>
                    <a:pt x="23517" y="116815"/>
                  </a:lnTo>
                  <a:cubicBezTo>
                    <a:pt x="17936" y="122396"/>
                    <a:pt x="17936" y="131445"/>
                    <a:pt x="23517" y="137027"/>
                  </a:cubicBezTo>
                  <a:cubicBezTo>
                    <a:pt x="26308" y="139817"/>
                    <a:pt x="29975" y="141208"/>
                    <a:pt x="33623" y="141208"/>
                  </a:cubicBezTo>
                  <a:cubicBezTo>
                    <a:pt x="37290" y="141208"/>
                    <a:pt x="40938" y="139817"/>
                    <a:pt x="43729" y="137027"/>
                  </a:cubicBezTo>
                  <a:lnTo>
                    <a:pt x="57112" y="123654"/>
                  </a:lnTo>
                  <a:cubicBezTo>
                    <a:pt x="59931" y="125158"/>
                    <a:pt x="62884" y="126387"/>
                    <a:pt x="65999" y="127340"/>
                  </a:cubicBezTo>
                  <a:lnTo>
                    <a:pt x="65999" y="146247"/>
                  </a:lnTo>
                  <a:cubicBezTo>
                    <a:pt x="65999" y="154134"/>
                    <a:pt x="72400" y="160534"/>
                    <a:pt x="80286" y="160534"/>
                  </a:cubicBezTo>
                  <a:cubicBezTo>
                    <a:pt x="88173" y="160534"/>
                    <a:pt x="94574" y="154134"/>
                    <a:pt x="94574" y="146247"/>
                  </a:cubicBezTo>
                  <a:lnTo>
                    <a:pt x="94574" y="127340"/>
                  </a:lnTo>
                  <a:cubicBezTo>
                    <a:pt x="97679" y="126387"/>
                    <a:pt x="100641" y="125158"/>
                    <a:pt x="103461" y="123654"/>
                  </a:cubicBezTo>
                  <a:lnTo>
                    <a:pt x="116843" y="137027"/>
                  </a:lnTo>
                  <a:cubicBezTo>
                    <a:pt x="119634" y="139817"/>
                    <a:pt x="123282" y="141208"/>
                    <a:pt x="126949" y="141208"/>
                  </a:cubicBezTo>
                  <a:cubicBezTo>
                    <a:pt x="130597" y="141208"/>
                    <a:pt x="134264" y="139817"/>
                    <a:pt x="137055" y="137027"/>
                  </a:cubicBezTo>
                  <a:cubicBezTo>
                    <a:pt x="142637" y="131445"/>
                    <a:pt x="142637" y="122396"/>
                    <a:pt x="137055" y="116815"/>
                  </a:cubicBezTo>
                  <a:lnTo>
                    <a:pt x="123682" y="103451"/>
                  </a:lnTo>
                  <a:cubicBezTo>
                    <a:pt x="125197" y="100632"/>
                    <a:pt x="126416" y="97679"/>
                    <a:pt x="127378" y="94555"/>
                  </a:cubicBezTo>
                  <a:lnTo>
                    <a:pt x="146285" y="94555"/>
                  </a:lnTo>
                  <a:cubicBezTo>
                    <a:pt x="154172" y="94555"/>
                    <a:pt x="160572" y="88154"/>
                    <a:pt x="160572" y="80267"/>
                  </a:cubicBezTo>
                  <a:cubicBezTo>
                    <a:pt x="160572" y="72371"/>
                    <a:pt x="154172" y="65980"/>
                    <a:pt x="146285" y="65980"/>
                  </a:cubicBezTo>
                  <a:lnTo>
                    <a:pt x="127378" y="65980"/>
                  </a:lnTo>
                  <a:cubicBezTo>
                    <a:pt x="126397" y="62855"/>
                    <a:pt x="125178" y="59893"/>
                    <a:pt x="123663" y="57083"/>
                  </a:cubicBezTo>
                  <a:close/>
                  <a:moveTo>
                    <a:pt x="80277" y="101108"/>
                  </a:moveTo>
                  <a:cubicBezTo>
                    <a:pt x="68780" y="101108"/>
                    <a:pt x="59436" y="91754"/>
                    <a:pt x="59436" y="80267"/>
                  </a:cubicBezTo>
                  <a:cubicBezTo>
                    <a:pt x="59436" y="68780"/>
                    <a:pt x="68770" y="59426"/>
                    <a:pt x="80277" y="59426"/>
                  </a:cubicBezTo>
                  <a:cubicBezTo>
                    <a:pt x="91783" y="59426"/>
                    <a:pt x="101127" y="68771"/>
                    <a:pt x="101127" y="80267"/>
                  </a:cubicBezTo>
                  <a:cubicBezTo>
                    <a:pt x="101127" y="91764"/>
                    <a:pt x="91773" y="101108"/>
                    <a:pt x="80277" y="10110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61" name="Google Shape;13561;p232"/>
            <p:cNvSpPr/>
            <p:nvPr/>
          </p:nvSpPr>
          <p:spPr>
            <a:xfrm>
              <a:off x="8039441" y="347537"/>
              <a:ext cx="160553" cy="160534"/>
            </a:xfrm>
            <a:custGeom>
              <a:rect b="b" l="l" r="r" t="t"/>
              <a:pathLst>
                <a:path extrusionOk="0" h="160534" w="160553">
                  <a:moveTo>
                    <a:pt x="126930" y="141208"/>
                  </a:moveTo>
                  <a:cubicBezTo>
                    <a:pt x="130578" y="141208"/>
                    <a:pt x="134245" y="139817"/>
                    <a:pt x="137036" y="137027"/>
                  </a:cubicBezTo>
                  <a:cubicBezTo>
                    <a:pt x="142618" y="131445"/>
                    <a:pt x="142618" y="122396"/>
                    <a:pt x="137036" y="116815"/>
                  </a:cubicBezTo>
                  <a:lnTo>
                    <a:pt x="123663" y="103451"/>
                  </a:lnTo>
                  <a:cubicBezTo>
                    <a:pt x="125178" y="100632"/>
                    <a:pt x="126397" y="97679"/>
                    <a:pt x="127349" y="94555"/>
                  </a:cubicBezTo>
                  <a:lnTo>
                    <a:pt x="146266" y="94555"/>
                  </a:lnTo>
                  <a:cubicBezTo>
                    <a:pt x="154153" y="94555"/>
                    <a:pt x="160553" y="88154"/>
                    <a:pt x="160553" y="80267"/>
                  </a:cubicBezTo>
                  <a:cubicBezTo>
                    <a:pt x="160553" y="72371"/>
                    <a:pt x="154153" y="65980"/>
                    <a:pt x="146266" y="65980"/>
                  </a:cubicBezTo>
                  <a:lnTo>
                    <a:pt x="127349" y="65980"/>
                  </a:lnTo>
                  <a:cubicBezTo>
                    <a:pt x="126397" y="62865"/>
                    <a:pt x="125178" y="59903"/>
                    <a:pt x="123663" y="57083"/>
                  </a:cubicBezTo>
                  <a:lnTo>
                    <a:pt x="137036" y="43710"/>
                  </a:lnTo>
                  <a:cubicBezTo>
                    <a:pt x="142618" y="38138"/>
                    <a:pt x="142618" y="29089"/>
                    <a:pt x="137036" y="23508"/>
                  </a:cubicBezTo>
                  <a:cubicBezTo>
                    <a:pt x="131454" y="17926"/>
                    <a:pt x="122415" y="17926"/>
                    <a:pt x="116834" y="23508"/>
                  </a:cubicBezTo>
                  <a:lnTo>
                    <a:pt x="103451" y="36890"/>
                  </a:lnTo>
                  <a:cubicBezTo>
                    <a:pt x="100632" y="35376"/>
                    <a:pt x="97679" y="34157"/>
                    <a:pt x="94564" y="33204"/>
                  </a:cubicBezTo>
                  <a:lnTo>
                    <a:pt x="94564" y="14288"/>
                  </a:lnTo>
                  <a:cubicBezTo>
                    <a:pt x="94564" y="6391"/>
                    <a:pt x="88163" y="0"/>
                    <a:pt x="80277" y="0"/>
                  </a:cubicBezTo>
                  <a:cubicBezTo>
                    <a:pt x="72390" y="0"/>
                    <a:pt x="65989" y="6391"/>
                    <a:pt x="65989" y="14288"/>
                  </a:cubicBezTo>
                  <a:lnTo>
                    <a:pt x="65989" y="33204"/>
                  </a:lnTo>
                  <a:cubicBezTo>
                    <a:pt x="62884" y="34157"/>
                    <a:pt x="59922" y="35376"/>
                    <a:pt x="57102" y="36890"/>
                  </a:cubicBezTo>
                  <a:lnTo>
                    <a:pt x="43720" y="23508"/>
                  </a:lnTo>
                  <a:cubicBezTo>
                    <a:pt x="38138" y="17926"/>
                    <a:pt x="29099" y="17926"/>
                    <a:pt x="23517" y="23508"/>
                  </a:cubicBezTo>
                  <a:cubicBezTo>
                    <a:pt x="17936" y="29089"/>
                    <a:pt x="17936" y="38138"/>
                    <a:pt x="23517" y="43710"/>
                  </a:cubicBezTo>
                  <a:lnTo>
                    <a:pt x="36900" y="57093"/>
                  </a:lnTo>
                  <a:cubicBezTo>
                    <a:pt x="35385" y="59912"/>
                    <a:pt x="34166" y="62865"/>
                    <a:pt x="33214" y="65980"/>
                  </a:cubicBezTo>
                  <a:lnTo>
                    <a:pt x="14288" y="65980"/>
                  </a:lnTo>
                  <a:cubicBezTo>
                    <a:pt x="6401" y="65980"/>
                    <a:pt x="0" y="72371"/>
                    <a:pt x="0" y="80267"/>
                  </a:cubicBezTo>
                  <a:cubicBezTo>
                    <a:pt x="0" y="88154"/>
                    <a:pt x="6401" y="94555"/>
                    <a:pt x="14288" y="94555"/>
                  </a:cubicBezTo>
                  <a:lnTo>
                    <a:pt x="33214" y="94555"/>
                  </a:lnTo>
                  <a:cubicBezTo>
                    <a:pt x="34166" y="97660"/>
                    <a:pt x="35385" y="100622"/>
                    <a:pt x="36900" y="103442"/>
                  </a:cubicBezTo>
                  <a:lnTo>
                    <a:pt x="23517" y="116815"/>
                  </a:lnTo>
                  <a:cubicBezTo>
                    <a:pt x="17936" y="122396"/>
                    <a:pt x="17936" y="131445"/>
                    <a:pt x="23517" y="137027"/>
                  </a:cubicBezTo>
                  <a:cubicBezTo>
                    <a:pt x="26308" y="139817"/>
                    <a:pt x="29975" y="141208"/>
                    <a:pt x="33623" y="141208"/>
                  </a:cubicBezTo>
                  <a:cubicBezTo>
                    <a:pt x="37290" y="141208"/>
                    <a:pt x="40938" y="139817"/>
                    <a:pt x="43729" y="137027"/>
                  </a:cubicBezTo>
                  <a:lnTo>
                    <a:pt x="57112" y="123654"/>
                  </a:lnTo>
                  <a:cubicBezTo>
                    <a:pt x="59931" y="125158"/>
                    <a:pt x="62884" y="126387"/>
                    <a:pt x="65999" y="127340"/>
                  </a:cubicBezTo>
                  <a:lnTo>
                    <a:pt x="65999" y="146247"/>
                  </a:lnTo>
                  <a:cubicBezTo>
                    <a:pt x="65999" y="154134"/>
                    <a:pt x="72400" y="160534"/>
                    <a:pt x="80286" y="160534"/>
                  </a:cubicBezTo>
                  <a:cubicBezTo>
                    <a:pt x="88173" y="160534"/>
                    <a:pt x="94574" y="154134"/>
                    <a:pt x="94574" y="146247"/>
                  </a:cubicBezTo>
                  <a:lnTo>
                    <a:pt x="94574" y="127340"/>
                  </a:lnTo>
                  <a:cubicBezTo>
                    <a:pt x="97679" y="126387"/>
                    <a:pt x="100641" y="125158"/>
                    <a:pt x="103461" y="123654"/>
                  </a:cubicBezTo>
                  <a:lnTo>
                    <a:pt x="116843" y="137027"/>
                  </a:lnTo>
                  <a:cubicBezTo>
                    <a:pt x="119624" y="139808"/>
                    <a:pt x="123272" y="141208"/>
                    <a:pt x="126930" y="141208"/>
                  </a:cubicBezTo>
                  <a:close/>
                  <a:moveTo>
                    <a:pt x="80277" y="101108"/>
                  </a:moveTo>
                  <a:cubicBezTo>
                    <a:pt x="68780" y="101108"/>
                    <a:pt x="59436" y="91754"/>
                    <a:pt x="59436" y="80267"/>
                  </a:cubicBezTo>
                  <a:cubicBezTo>
                    <a:pt x="59436" y="68780"/>
                    <a:pt x="68770" y="59426"/>
                    <a:pt x="80277" y="59426"/>
                  </a:cubicBezTo>
                  <a:cubicBezTo>
                    <a:pt x="91783" y="59426"/>
                    <a:pt x="101127" y="68771"/>
                    <a:pt x="101127" y="80267"/>
                  </a:cubicBezTo>
                  <a:cubicBezTo>
                    <a:pt x="101127" y="91764"/>
                    <a:pt x="91773" y="101108"/>
                    <a:pt x="80277" y="10110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62" name="Google Shape;13562;p232"/>
            <p:cNvSpPr/>
            <p:nvPr/>
          </p:nvSpPr>
          <p:spPr>
            <a:xfrm>
              <a:off x="7647954" y="204509"/>
              <a:ext cx="59397" cy="59378"/>
            </a:xfrm>
            <a:custGeom>
              <a:rect b="b" l="l" r="r" t="t"/>
              <a:pathLst>
                <a:path extrusionOk="0" h="59378" w="59397">
                  <a:moveTo>
                    <a:pt x="29708" y="0"/>
                  </a:moveTo>
                  <a:cubicBezTo>
                    <a:pt x="13335" y="0"/>
                    <a:pt x="0" y="13316"/>
                    <a:pt x="0" y="29689"/>
                  </a:cubicBezTo>
                  <a:cubicBezTo>
                    <a:pt x="0" y="46063"/>
                    <a:pt x="13335" y="59379"/>
                    <a:pt x="29708" y="59379"/>
                  </a:cubicBezTo>
                  <a:cubicBezTo>
                    <a:pt x="46082" y="59379"/>
                    <a:pt x="59398" y="46063"/>
                    <a:pt x="59398" y="29689"/>
                  </a:cubicBezTo>
                  <a:cubicBezTo>
                    <a:pt x="59398" y="13316"/>
                    <a:pt x="46072" y="0"/>
                    <a:pt x="29708"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63" name="Google Shape;13563;p232"/>
            <p:cNvSpPr/>
            <p:nvPr/>
          </p:nvSpPr>
          <p:spPr>
            <a:xfrm>
              <a:off x="8028745" y="204509"/>
              <a:ext cx="59397" cy="59378"/>
            </a:xfrm>
            <a:custGeom>
              <a:rect b="b" l="l" r="r" t="t"/>
              <a:pathLst>
                <a:path extrusionOk="0" h="59378" w="59397">
                  <a:moveTo>
                    <a:pt x="59398" y="29689"/>
                  </a:moveTo>
                  <a:cubicBezTo>
                    <a:pt x="59398" y="13316"/>
                    <a:pt x="46082" y="0"/>
                    <a:pt x="29689" y="0"/>
                  </a:cubicBezTo>
                  <a:cubicBezTo>
                    <a:pt x="13316" y="0"/>
                    <a:pt x="0" y="13316"/>
                    <a:pt x="0" y="29689"/>
                  </a:cubicBezTo>
                  <a:cubicBezTo>
                    <a:pt x="0" y="46063"/>
                    <a:pt x="13316" y="59379"/>
                    <a:pt x="29689" y="59379"/>
                  </a:cubicBezTo>
                  <a:cubicBezTo>
                    <a:pt x="46082" y="59379"/>
                    <a:pt x="59398" y="46063"/>
                    <a:pt x="59398" y="2968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64" name="Google Shape;13564;p232"/>
            <p:cNvSpPr/>
            <p:nvPr/>
          </p:nvSpPr>
          <p:spPr>
            <a:xfrm>
              <a:off x="7612102" y="556525"/>
              <a:ext cx="59397" cy="59378"/>
            </a:xfrm>
            <a:custGeom>
              <a:rect b="b" l="l" r="r" t="t"/>
              <a:pathLst>
                <a:path extrusionOk="0" h="59378" w="59397">
                  <a:moveTo>
                    <a:pt x="29689" y="0"/>
                  </a:moveTo>
                  <a:cubicBezTo>
                    <a:pt x="13316" y="0"/>
                    <a:pt x="0" y="13316"/>
                    <a:pt x="0" y="29689"/>
                  </a:cubicBezTo>
                  <a:cubicBezTo>
                    <a:pt x="0" y="46063"/>
                    <a:pt x="13316" y="59379"/>
                    <a:pt x="29689" y="59379"/>
                  </a:cubicBezTo>
                  <a:cubicBezTo>
                    <a:pt x="46082" y="59379"/>
                    <a:pt x="59398" y="46063"/>
                    <a:pt x="59398" y="29689"/>
                  </a:cubicBezTo>
                  <a:cubicBezTo>
                    <a:pt x="59398" y="13316"/>
                    <a:pt x="46082" y="0"/>
                    <a:pt x="29689"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65" name="Google Shape;13565;p232"/>
            <p:cNvSpPr/>
            <p:nvPr/>
          </p:nvSpPr>
          <p:spPr>
            <a:xfrm>
              <a:off x="7526101" y="628629"/>
              <a:ext cx="59397" cy="59397"/>
            </a:xfrm>
            <a:custGeom>
              <a:rect b="b" l="l" r="r" t="t"/>
              <a:pathLst>
                <a:path extrusionOk="0" h="59397" w="59397">
                  <a:moveTo>
                    <a:pt x="29708" y="0"/>
                  </a:moveTo>
                  <a:cubicBezTo>
                    <a:pt x="13335" y="0"/>
                    <a:pt x="0" y="13316"/>
                    <a:pt x="0" y="29689"/>
                  </a:cubicBezTo>
                  <a:cubicBezTo>
                    <a:pt x="0" y="46072"/>
                    <a:pt x="13335" y="59398"/>
                    <a:pt x="29708" y="59398"/>
                  </a:cubicBezTo>
                  <a:cubicBezTo>
                    <a:pt x="46082" y="59398"/>
                    <a:pt x="59398" y="46072"/>
                    <a:pt x="59398" y="29689"/>
                  </a:cubicBezTo>
                  <a:cubicBezTo>
                    <a:pt x="59398" y="13325"/>
                    <a:pt x="46082" y="0"/>
                    <a:pt x="29708"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66" name="Google Shape;13566;p232"/>
            <p:cNvSpPr/>
            <p:nvPr/>
          </p:nvSpPr>
          <p:spPr>
            <a:xfrm>
              <a:off x="8064616" y="556525"/>
              <a:ext cx="59378" cy="59378"/>
            </a:xfrm>
            <a:custGeom>
              <a:rect b="b" l="l" r="r" t="t"/>
              <a:pathLst>
                <a:path extrusionOk="0" h="59378" w="59378">
                  <a:moveTo>
                    <a:pt x="29689" y="0"/>
                  </a:moveTo>
                  <a:cubicBezTo>
                    <a:pt x="13316" y="0"/>
                    <a:pt x="0" y="13316"/>
                    <a:pt x="0" y="29689"/>
                  </a:cubicBezTo>
                  <a:cubicBezTo>
                    <a:pt x="0" y="46063"/>
                    <a:pt x="13316" y="59379"/>
                    <a:pt x="29689" y="59379"/>
                  </a:cubicBezTo>
                  <a:cubicBezTo>
                    <a:pt x="46063" y="59379"/>
                    <a:pt x="59379" y="46063"/>
                    <a:pt x="59379" y="29689"/>
                  </a:cubicBezTo>
                  <a:cubicBezTo>
                    <a:pt x="59379" y="13316"/>
                    <a:pt x="46063" y="0"/>
                    <a:pt x="29689"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67" name="Google Shape;13567;p232"/>
            <p:cNvSpPr/>
            <p:nvPr/>
          </p:nvSpPr>
          <p:spPr>
            <a:xfrm>
              <a:off x="8150598" y="628629"/>
              <a:ext cx="59397" cy="59397"/>
            </a:xfrm>
            <a:custGeom>
              <a:rect b="b" l="l" r="r" t="t"/>
              <a:pathLst>
                <a:path extrusionOk="0" h="59397" w="59397">
                  <a:moveTo>
                    <a:pt x="29708" y="0"/>
                  </a:moveTo>
                  <a:cubicBezTo>
                    <a:pt x="13335" y="0"/>
                    <a:pt x="0" y="13316"/>
                    <a:pt x="0" y="29689"/>
                  </a:cubicBezTo>
                  <a:cubicBezTo>
                    <a:pt x="0" y="46072"/>
                    <a:pt x="13335" y="59398"/>
                    <a:pt x="29708" y="59398"/>
                  </a:cubicBezTo>
                  <a:cubicBezTo>
                    <a:pt x="46082" y="59398"/>
                    <a:pt x="59398" y="46072"/>
                    <a:pt x="59398" y="29689"/>
                  </a:cubicBezTo>
                  <a:cubicBezTo>
                    <a:pt x="59398" y="13325"/>
                    <a:pt x="46082" y="0"/>
                    <a:pt x="29708"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68" name="Google Shape;13568;p232"/>
            <p:cNvSpPr/>
            <p:nvPr/>
          </p:nvSpPr>
          <p:spPr>
            <a:xfrm>
              <a:off x="7445456" y="20867"/>
              <a:ext cx="845200" cy="767114"/>
            </a:xfrm>
            <a:custGeom>
              <a:rect b="b" l="l" r="r" t="t"/>
              <a:pathLst>
                <a:path extrusionOk="0" h="767114" w="845200">
                  <a:moveTo>
                    <a:pt x="842397" y="496719"/>
                  </a:moveTo>
                  <a:cubicBezTo>
                    <a:pt x="836634" y="437121"/>
                    <a:pt x="829633" y="406927"/>
                    <a:pt x="818756" y="372066"/>
                  </a:cubicBezTo>
                  <a:cubicBezTo>
                    <a:pt x="759910" y="183823"/>
                    <a:pt x="625465" y="120329"/>
                    <a:pt x="624141" y="119729"/>
                  </a:cubicBezTo>
                  <a:cubicBezTo>
                    <a:pt x="619636" y="117653"/>
                    <a:pt x="615045" y="116157"/>
                    <a:pt x="615045" y="116157"/>
                  </a:cubicBezTo>
                  <a:cubicBezTo>
                    <a:pt x="606491" y="113367"/>
                    <a:pt x="597423" y="111957"/>
                    <a:pt x="588108" y="111957"/>
                  </a:cubicBezTo>
                  <a:cubicBezTo>
                    <a:pt x="540502" y="111957"/>
                    <a:pt x="501773" y="150752"/>
                    <a:pt x="501773" y="198444"/>
                  </a:cubicBezTo>
                  <a:lnTo>
                    <a:pt x="501773" y="237258"/>
                  </a:lnTo>
                  <a:lnTo>
                    <a:pt x="436880" y="201073"/>
                  </a:lnTo>
                  <a:lnTo>
                    <a:pt x="436880" y="14288"/>
                  </a:lnTo>
                  <a:cubicBezTo>
                    <a:pt x="436880" y="6401"/>
                    <a:pt x="430479" y="0"/>
                    <a:pt x="422592" y="0"/>
                  </a:cubicBezTo>
                  <a:cubicBezTo>
                    <a:pt x="414705" y="0"/>
                    <a:pt x="408305" y="6401"/>
                    <a:pt x="408305" y="14288"/>
                  </a:cubicBezTo>
                  <a:lnTo>
                    <a:pt x="408305" y="201063"/>
                  </a:lnTo>
                  <a:lnTo>
                    <a:pt x="343430" y="237239"/>
                  </a:lnTo>
                  <a:lnTo>
                    <a:pt x="343430" y="198434"/>
                  </a:lnTo>
                  <a:cubicBezTo>
                    <a:pt x="343430" y="150743"/>
                    <a:pt x="304701" y="111947"/>
                    <a:pt x="257095" y="111947"/>
                  </a:cubicBezTo>
                  <a:cubicBezTo>
                    <a:pt x="247770" y="111947"/>
                    <a:pt x="238693" y="113357"/>
                    <a:pt x="230139" y="116148"/>
                  </a:cubicBezTo>
                  <a:cubicBezTo>
                    <a:pt x="230139" y="116148"/>
                    <a:pt x="225567" y="117643"/>
                    <a:pt x="221081" y="119701"/>
                  </a:cubicBezTo>
                  <a:cubicBezTo>
                    <a:pt x="219738" y="120320"/>
                    <a:pt x="85331" y="183652"/>
                    <a:pt x="26447" y="372056"/>
                  </a:cubicBezTo>
                  <a:cubicBezTo>
                    <a:pt x="15541" y="406898"/>
                    <a:pt x="8550" y="437093"/>
                    <a:pt x="2806" y="496710"/>
                  </a:cubicBezTo>
                  <a:cubicBezTo>
                    <a:pt x="-1766" y="544020"/>
                    <a:pt x="-632" y="582435"/>
                    <a:pt x="5340" y="680628"/>
                  </a:cubicBezTo>
                  <a:cubicBezTo>
                    <a:pt x="5340" y="728320"/>
                    <a:pt x="44145" y="767115"/>
                    <a:pt x="91827" y="767115"/>
                  </a:cubicBezTo>
                  <a:cubicBezTo>
                    <a:pt x="126279" y="767115"/>
                    <a:pt x="157235" y="746789"/>
                    <a:pt x="171056" y="715223"/>
                  </a:cubicBezTo>
                  <a:cubicBezTo>
                    <a:pt x="190792" y="684714"/>
                    <a:pt x="218938" y="664283"/>
                    <a:pt x="259419" y="651119"/>
                  </a:cubicBezTo>
                  <a:cubicBezTo>
                    <a:pt x="305968" y="649872"/>
                    <a:pt x="343430" y="611572"/>
                    <a:pt x="343430" y="564661"/>
                  </a:cubicBezTo>
                  <a:lnTo>
                    <a:pt x="343430" y="269967"/>
                  </a:lnTo>
                  <a:lnTo>
                    <a:pt x="422592" y="225819"/>
                  </a:lnTo>
                  <a:lnTo>
                    <a:pt x="501773" y="269967"/>
                  </a:lnTo>
                  <a:lnTo>
                    <a:pt x="501773" y="564652"/>
                  </a:lnTo>
                  <a:cubicBezTo>
                    <a:pt x="501773" y="611562"/>
                    <a:pt x="539245" y="649862"/>
                    <a:pt x="585784" y="651110"/>
                  </a:cubicBezTo>
                  <a:cubicBezTo>
                    <a:pt x="626265" y="664283"/>
                    <a:pt x="654392" y="684705"/>
                    <a:pt x="674128" y="715213"/>
                  </a:cubicBezTo>
                  <a:cubicBezTo>
                    <a:pt x="687968" y="746779"/>
                    <a:pt x="718924" y="767105"/>
                    <a:pt x="753357" y="767105"/>
                  </a:cubicBezTo>
                  <a:cubicBezTo>
                    <a:pt x="801039" y="767105"/>
                    <a:pt x="839844" y="728310"/>
                    <a:pt x="839806" y="681485"/>
                  </a:cubicBezTo>
                  <a:cubicBezTo>
                    <a:pt x="845826" y="582511"/>
                    <a:pt x="846978" y="544106"/>
                    <a:pt x="842397" y="496719"/>
                  </a:cubicBezTo>
                  <a:close/>
                  <a:moveTo>
                    <a:pt x="314855" y="253184"/>
                  </a:moveTo>
                  <a:lnTo>
                    <a:pt x="243865" y="292770"/>
                  </a:lnTo>
                  <a:cubicBezTo>
                    <a:pt x="236959" y="296608"/>
                    <a:pt x="234492" y="305305"/>
                    <a:pt x="238340" y="312201"/>
                  </a:cubicBezTo>
                  <a:cubicBezTo>
                    <a:pt x="240960" y="316887"/>
                    <a:pt x="245818" y="319545"/>
                    <a:pt x="250828" y="319545"/>
                  </a:cubicBezTo>
                  <a:cubicBezTo>
                    <a:pt x="253190" y="319545"/>
                    <a:pt x="255571" y="318954"/>
                    <a:pt x="257781" y="317735"/>
                  </a:cubicBezTo>
                  <a:lnTo>
                    <a:pt x="314855" y="285912"/>
                  </a:lnTo>
                  <a:lnTo>
                    <a:pt x="314855" y="564671"/>
                  </a:lnTo>
                  <a:cubicBezTo>
                    <a:pt x="314855" y="596608"/>
                    <a:pt x="288937" y="622583"/>
                    <a:pt x="257095" y="622583"/>
                  </a:cubicBezTo>
                  <a:cubicBezTo>
                    <a:pt x="255628" y="622583"/>
                    <a:pt x="254171" y="622802"/>
                    <a:pt x="252780" y="623249"/>
                  </a:cubicBezTo>
                  <a:cubicBezTo>
                    <a:pt x="204727" y="638461"/>
                    <a:pt x="169903" y="663845"/>
                    <a:pt x="146348" y="700840"/>
                  </a:cubicBezTo>
                  <a:cubicBezTo>
                    <a:pt x="145919" y="701516"/>
                    <a:pt x="145548" y="702231"/>
                    <a:pt x="145234" y="702974"/>
                  </a:cubicBezTo>
                  <a:cubicBezTo>
                    <a:pt x="136137" y="724595"/>
                    <a:pt x="115173" y="738559"/>
                    <a:pt x="91827" y="738559"/>
                  </a:cubicBezTo>
                  <a:cubicBezTo>
                    <a:pt x="59899" y="738559"/>
                    <a:pt x="33915" y="712575"/>
                    <a:pt x="33896" y="679780"/>
                  </a:cubicBezTo>
                  <a:cubicBezTo>
                    <a:pt x="28000" y="582435"/>
                    <a:pt x="26866" y="544868"/>
                    <a:pt x="31257" y="499481"/>
                  </a:cubicBezTo>
                  <a:cubicBezTo>
                    <a:pt x="36763" y="442341"/>
                    <a:pt x="43402" y="413614"/>
                    <a:pt x="53727" y="380600"/>
                  </a:cubicBezTo>
                  <a:cubicBezTo>
                    <a:pt x="108438" y="205511"/>
                    <a:pt x="231759" y="146275"/>
                    <a:pt x="233006" y="145704"/>
                  </a:cubicBezTo>
                  <a:cubicBezTo>
                    <a:pt x="235893" y="144370"/>
                    <a:pt x="238826" y="143399"/>
                    <a:pt x="239017" y="143342"/>
                  </a:cubicBezTo>
                  <a:cubicBezTo>
                    <a:pt x="244694" y="141484"/>
                    <a:pt x="250790" y="140541"/>
                    <a:pt x="257095" y="140541"/>
                  </a:cubicBezTo>
                  <a:cubicBezTo>
                    <a:pt x="288947" y="140541"/>
                    <a:pt x="314855" y="166526"/>
                    <a:pt x="314855" y="198453"/>
                  </a:cubicBezTo>
                  <a:lnTo>
                    <a:pt x="314855" y="253184"/>
                  </a:lnTo>
                  <a:close/>
                  <a:moveTo>
                    <a:pt x="811279" y="680628"/>
                  </a:moveTo>
                  <a:cubicBezTo>
                    <a:pt x="811279" y="712565"/>
                    <a:pt x="785285" y="738540"/>
                    <a:pt x="753367" y="738540"/>
                  </a:cubicBezTo>
                  <a:cubicBezTo>
                    <a:pt x="730021" y="738540"/>
                    <a:pt x="709076" y="724567"/>
                    <a:pt x="699979" y="702955"/>
                  </a:cubicBezTo>
                  <a:cubicBezTo>
                    <a:pt x="699665" y="702221"/>
                    <a:pt x="699293" y="701507"/>
                    <a:pt x="698865" y="700821"/>
                  </a:cubicBezTo>
                  <a:cubicBezTo>
                    <a:pt x="675290" y="663826"/>
                    <a:pt x="640486" y="638442"/>
                    <a:pt x="592432" y="623230"/>
                  </a:cubicBezTo>
                  <a:cubicBezTo>
                    <a:pt x="591042" y="622783"/>
                    <a:pt x="589584" y="622564"/>
                    <a:pt x="588118" y="622564"/>
                  </a:cubicBezTo>
                  <a:cubicBezTo>
                    <a:pt x="556266" y="622564"/>
                    <a:pt x="530358" y="596579"/>
                    <a:pt x="530358" y="564652"/>
                  </a:cubicBezTo>
                  <a:lnTo>
                    <a:pt x="530358" y="285902"/>
                  </a:lnTo>
                  <a:lnTo>
                    <a:pt x="587432" y="317725"/>
                  </a:lnTo>
                  <a:cubicBezTo>
                    <a:pt x="589623" y="318954"/>
                    <a:pt x="592004" y="319535"/>
                    <a:pt x="594375" y="319535"/>
                  </a:cubicBezTo>
                  <a:cubicBezTo>
                    <a:pt x="599376" y="319535"/>
                    <a:pt x="604253" y="316887"/>
                    <a:pt x="606882" y="312191"/>
                  </a:cubicBezTo>
                  <a:cubicBezTo>
                    <a:pt x="610711" y="305295"/>
                    <a:pt x="608244" y="296599"/>
                    <a:pt x="601357" y="292760"/>
                  </a:cubicBezTo>
                  <a:lnTo>
                    <a:pt x="530367" y="253175"/>
                  </a:lnTo>
                  <a:lnTo>
                    <a:pt x="530367" y="198425"/>
                  </a:lnTo>
                  <a:cubicBezTo>
                    <a:pt x="530367" y="166487"/>
                    <a:pt x="556285" y="140513"/>
                    <a:pt x="588127" y="140513"/>
                  </a:cubicBezTo>
                  <a:cubicBezTo>
                    <a:pt x="594433" y="140513"/>
                    <a:pt x="600519" y="141456"/>
                    <a:pt x="606177" y="143304"/>
                  </a:cubicBezTo>
                  <a:cubicBezTo>
                    <a:pt x="606396" y="143370"/>
                    <a:pt x="609339" y="144342"/>
                    <a:pt x="612225" y="145666"/>
                  </a:cubicBezTo>
                  <a:cubicBezTo>
                    <a:pt x="613454" y="146256"/>
                    <a:pt x="736793" y="205550"/>
                    <a:pt x="791505" y="380571"/>
                  </a:cubicBezTo>
                  <a:cubicBezTo>
                    <a:pt x="801811" y="413604"/>
                    <a:pt x="808450" y="442322"/>
                    <a:pt x="813974" y="499453"/>
                  </a:cubicBezTo>
                  <a:cubicBezTo>
                    <a:pt x="818346" y="544925"/>
                    <a:pt x="817213" y="582492"/>
                    <a:pt x="811279" y="68062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3535"/>
                                        </p:tgtEl>
                                        <p:attrNameLst>
                                          <p:attrName>style.visibility</p:attrName>
                                        </p:attrNameLst>
                                      </p:cBhvr>
                                      <p:to>
                                        <p:strVal val="visible"/>
                                      </p:to>
                                    </p:set>
                                    <p:anim calcmode="lin" valueType="num">
                                      <p:cBhvr additive="base">
                                        <p:cTn dur="500"/>
                                        <p:tgtEl>
                                          <p:spTgt spid="13535"/>
                                        </p:tgtEl>
                                        <p:attrNameLst>
                                          <p:attrName>ppt_x</p:attrName>
                                        </p:attrNameLst>
                                      </p:cBhvr>
                                      <p:tavLst>
                                        <p:tav fmla="" tm="0">
                                          <p:val>
                                            <p:strVal val="#ppt_x-1"/>
                                          </p:val>
                                        </p:tav>
                                        <p:tav fmla="" tm="100000">
                                          <p:val>
                                            <p:strVal val="#ppt_x"/>
                                          </p:val>
                                        </p:tav>
                                      </p:tavLst>
                                    </p:anim>
                                  </p:childTnLst>
                                </p:cTn>
                              </p:par>
                              <p:par>
                                <p:cTn fill="hold" nodeType="withEffect" presetClass="entr" presetID="23" presetSubtype="16">
                                  <p:stCondLst>
                                    <p:cond delay="250"/>
                                  </p:stCondLst>
                                  <p:childTnLst>
                                    <p:set>
                                      <p:cBhvr>
                                        <p:cTn dur="1" fill="hold">
                                          <p:stCondLst>
                                            <p:cond delay="0"/>
                                          </p:stCondLst>
                                        </p:cTn>
                                        <p:tgtEl>
                                          <p:spTgt spid="13536"/>
                                        </p:tgtEl>
                                        <p:attrNameLst>
                                          <p:attrName>style.visibility</p:attrName>
                                        </p:attrNameLst>
                                      </p:cBhvr>
                                      <p:to>
                                        <p:strVal val="visible"/>
                                      </p:to>
                                    </p:set>
                                    <p:anim calcmode="lin" valueType="num">
                                      <p:cBhvr additive="base">
                                        <p:cTn dur="500"/>
                                        <p:tgtEl>
                                          <p:spTgt spid="13536"/>
                                        </p:tgtEl>
                                        <p:attrNameLst>
                                          <p:attrName>ppt_w</p:attrName>
                                        </p:attrNameLst>
                                      </p:cBhvr>
                                      <p:tavLst>
                                        <p:tav fmla="" tm="0">
                                          <p:val>
                                            <p:strVal val="0"/>
                                          </p:val>
                                        </p:tav>
                                        <p:tav fmla="" tm="100000">
                                          <p:val>
                                            <p:strVal val="#ppt_w"/>
                                          </p:val>
                                        </p:tav>
                                      </p:tavLst>
                                    </p:anim>
                                    <p:anim calcmode="lin" valueType="num">
                                      <p:cBhvr additive="base">
                                        <p:cTn dur="500"/>
                                        <p:tgtEl>
                                          <p:spTgt spid="1353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538"/>
                                        </p:tgtEl>
                                        <p:attrNameLst>
                                          <p:attrName>style.visibility</p:attrName>
                                        </p:attrNameLst>
                                      </p:cBhvr>
                                      <p:to>
                                        <p:strVal val="visible"/>
                                      </p:to>
                                    </p:set>
                                    <p:anim calcmode="lin" valueType="num">
                                      <p:cBhvr additive="base">
                                        <p:cTn dur="500"/>
                                        <p:tgtEl>
                                          <p:spTgt spid="13538"/>
                                        </p:tgtEl>
                                        <p:attrNameLst>
                                          <p:attrName>ppt_w</p:attrName>
                                        </p:attrNameLst>
                                      </p:cBhvr>
                                      <p:tavLst>
                                        <p:tav fmla="" tm="0">
                                          <p:val>
                                            <p:strVal val="0"/>
                                          </p:val>
                                        </p:tav>
                                        <p:tav fmla="" tm="100000">
                                          <p:val>
                                            <p:strVal val="#ppt_w"/>
                                          </p:val>
                                        </p:tav>
                                      </p:tavLst>
                                    </p:anim>
                                    <p:anim calcmode="lin" valueType="num">
                                      <p:cBhvr additive="base">
                                        <p:cTn dur="500"/>
                                        <p:tgtEl>
                                          <p:spTgt spid="13538"/>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250"/>
                                  </p:stCondLst>
                                  <p:childTnLst>
                                    <p:set>
                                      <p:cBhvr>
                                        <p:cTn dur="1" fill="hold">
                                          <p:stCondLst>
                                            <p:cond delay="0"/>
                                          </p:stCondLst>
                                        </p:cTn>
                                        <p:tgtEl>
                                          <p:spTgt spid="13537"/>
                                        </p:tgtEl>
                                        <p:attrNameLst>
                                          <p:attrName>style.visibility</p:attrName>
                                        </p:attrNameLst>
                                      </p:cBhvr>
                                      <p:to>
                                        <p:strVal val="visible"/>
                                      </p:to>
                                    </p:set>
                                    <p:animEffect filter="fade" transition="in">
                                      <p:cBhvr>
                                        <p:cTn dur="500"/>
                                        <p:tgtEl>
                                          <p:spTgt spid="13537"/>
                                        </p:tgtEl>
                                      </p:cBhvr>
                                    </p:animEffect>
                                  </p:childTnLst>
                                </p:cTn>
                              </p:par>
                              <p:par>
                                <p:cTn fill="hold" nodeType="withEffect" presetClass="entr" presetID="10" presetSubtype="0">
                                  <p:stCondLst>
                                    <p:cond delay="250"/>
                                  </p:stCondLst>
                                  <p:childTnLst>
                                    <p:set>
                                      <p:cBhvr>
                                        <p:cTn dur="1" fill="hold">
                                          <p:stCondLst>
                                            <p:cond delay="0"/>
                                          </p:stCondLst>
                                        </p:cTn>
                                        <p:tgtEl>
                                          <p:spTgt spid="13542"/>
                                        </p:tgtEl>
                                        <p:attrNameLst>
                                          <p:attrName>style.visibility</p:attrName>
                                        </p:attrNameLst>
                                      </p:cBhvr>
                                      <p:to>
                                        <p:strVal val="visible"/>
                                      </p:to>
                                    </p:set>
                                    <p:animEffect filter="fade" transition="in">
                                      <p:cBhvr>
                                        <p:cTn dur="500"/>
                                        <p:tgtEl>
                                          <p:spTgt spid="1354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3532"/>
                                        </p:tgtEl>
                                        <p:attrNameLst>
                                          <p:attrName>style.visibility</p:attrName>
                                        </p:attrNameLst>
                                      </p:cBhvr>
                                      <p:to>
                                        <p:strVal val="visible"/>
                                      </p:to>
                                    </p:set>
                                    <p:animEffect filter="fade" transition="in">
                                      <p:cBhvr>
                                        <p:cTn dur="500"/>
                                        <p:tgtEl>
                                          <p:spTgt spid="13532"/>
                                        </p:tgtEl>
                                      </p:cBhvr>
                                    </p:animEffect>
                                  </p:childTnLst>
                                </p:cTn>
                              </p:par>
                              <p:par>
                                <p:cTn fill="hold" nodeType="withEffect" presetClass="entr" presetID="23" presetSubtype="16">
                                  <p:stCondLst>
                                    <p:cond delay="250"/>
                                  </p:stCondLst>
                                  <p:childTnLst>
                                    <p:set>
                                      <p:cBhvr>
                                        <p:cTn dur="1" fill="hold">
                                          <p:stCondLst>
                                            <p:cond delay="0"/>
                                          </p:stCondLst>
                                        </p:cTn>
                                        <p:tgtEl>
                                          <p:spTgt spid="13543"/>
                                        </p:tgtEl>
                                        <p:attrNameLst>
                                          <p:attrName>style.visibility</p:attrName>
                                        </p:attrNameLst>
                                      </p:cBhvr>
                                      <p:to>
                                        <p:strVal val="visible"/>
                                      </p:to>
                                    </p:set>
                                    <p:anim calcmode="lin" valueType="num">
                                      <p:cBhvr additive="base">
                                        <p:cTn dur="500"/>
                                        <p:tgtEl>
                                          <p:spTgt spid="13543"/>
                                        </p:tgtEl>
                                        <p:attrNameLst>
                                          <p:attrName>ppt_w</p:attrName>
                                        </p:attrNameLst>
                                      </p:cBhvr>
                                      <p:tavLst>
                                        <p:tav fmla="" tm="0">
                                          <p:val>
                                            <p:strVal val="0"/>
                                          </p:val>
                                        </p:tav>
                                        <p:tav fmla="" tm="100000">
                                          <p:val>
                                            <p:strVal val="#ppt_w"/>
                                          </p:val>
                                        </p:tav>
                                      </p:tavLst>
                                    </p:anim>
                                    <p:anim calcmode="lin" valueType="num">
                                      <p:cBhvr additive="base">
                                        <p:cTn dur="500"/>
                                        <p:tgtEl>
                                          <p:spTgt spid="1354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547"/>
                                        </p:tgtEl>
                                        <p:attrNameLst>
                                          <p:attrName>style.visibility</p:attrName>
                                        </p:attrNameLst>
                                      </p:cBhvr>
                                      <p:to>
                                        <p:strVal val="visible"/>
                                      </p:to>
                                    </p:set>
                                    <p:anim calcmode="lin" valueType="num">
                                      <p:cBhvr additive="base">
                                        <p:cTn dur="500"/>
                                        <p:tgtEl>
                                          <p:spTgt spid="13547"/>
                                        </p:tgtEl>
                                        <p:attrNameLst>
                                          <p:attrName>ppt_w</p:attrName>
                                        </p:attrNameLst>
                                      </p:cBhvr>
                                      <p:tavLst>
                                        <p:tav fmla="" tm="0">
                                          <p:val>
                                            <p:strVal val="0"/>
                                          </p:val>
                                        </p:tav>
                                        <p:tav fmla="" tm="100000">
                                          <p:val>
                                            <p:strVal val="#ppt_w"/>
                                          </p:val>
                                        </p:tav>
                                      </p:tavLst>
                                    </p:anim>
                                    <p:anim calcmode="lin" valueType="num">
                                      <p:cBhvr additive="base">
                                        <p:cTn dur="500"/>
                                        <p:tgtEl>
                                          <p:spTgt spid="1354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548"/>
                                        </p:tgtEl>
                                        <p:attrNameLst>
                                          <p:attrName>style.visibility</p:attrName>
                                        </p:attrNameLst>
                                      </p:cBhvr>
                                      <p:to>
                                        <p:strVal val="visible"/>
                                      </p:to>
                                    </p:set>
                                    <p:anim calcmode="lin" valueType="num">
                                      <p:cBhvr additive="base">
                                        <p:cTn dur="500"/>
                                        <p:tgtEl>
                                          <p:spTgt spid="13548"/>
                                        </p:tgtEl>
                                        <p:attrNameLst>
                                          <p:attrName>ppt_w</p:attrName>
                                        </p:attrNameLst>
                                      </p:cBhvr>
                                      <p:tavLst>
                                        <p:tav fmla="" tm="0">
                                          <p:val>
                                            <p:strVal val="0"/>
                                          </p:val>
                                        </p:tav>
                                        <p:tav fmla="" tm="100000">
                                          <p:val>
                                            <p:strVal val="#ppt_w"/>
                                          </p:val>
                                        </p:tav>
                                      </p:tavLst>
                                    </p:anim>
                                    <p:anim calcmode="lin" valueType="num">
                                      <p:cBhvr additive="base">
                                        <p:cTn dur="500"/>
                                        <p:tgtEl>
                                          <p:spTgt spid="1354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551"/>
                                        </p:tgtEl>
                                        <p:attrNameLst>
                                          <p:attrName>style.visibility</p:attrName>
                                        </p:attrNameLst>
                                      </p:cBhvr>
                                      <p:to>
                                        <p:strVal val="visible"/>
                                      </p:to>
                                    </p:set>
                                    <p:anim calcmode="lin" valueType="num">
                                      <p:cBhvr additive="base">
                                        <p:cTn dur="500"/>
                                        <p:tgtEl>
                                          <p:spTgt spid="13551"/>
                                        </p:tgtEl>
                                        <p:attrNameLst>
                                          <p:attrName>ppt_w</p:attrName>
                                        </p:attrNameLst>
                                      </p:cBhvr>
                                      <p:tavLst>
                                        <p:tav fmla="" tm="0">
                                          <p:val>
                                            <p:strVal val="0"/>
                                          </p:val>
                                        </p:tav>
                                        <p:tav fmla="" tm="100000">
                                          <p:val>
                                            <p:strVal val="#ppt_w"/>
                                          </p:val>
                                        </p:tav>
                                      </p:tavLst>
                                    </p:anim>
                                    <p:anim calcmode="lin" valueType="num">
                                      <p:cBhvr additive="base">
                                        <p:cTn dur="500"/>
                                        <p:tgtEl>
                                          <p:spTgt spid="1355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558"/>
                                        </p:tgtEl>
                                        <p:attrNameLst>
                                          <p:attrName>style.visibility</p:attrName>
                                        </p:attrNameLst>
                                      </p:cBhvr>
                                      <p:to>
                                        <p:strVal val="visible"/>
                                      </p:to>
                                    </p:set>
                                    <p:anim calcmode="lin" valueType="num">
                                      <p:cBhvr additive="base">
                                        <p:cTn dur="500"/>
                                        <p:tgtEl>
                                          <p:spTgt spid="13558"/>
                                        </p:tgtEl>
                                        <p:attrNameLst>
                                          <p:attrName>ppt_w</p:attrName>
                                        </p:attrNameLst>
                                      </p:cBhvr>
                                      <p:tavLst>
                                        <p:tav fmla="" tm="0">
                                          <p:val>
                                            <p:strVal val="0"/>
                                          </p:val>
                                        </p:tav>
                                        <p:tav fmla="" tm="100000">
                                          <p:val>
                                            <p:strVal val="#ppt_w"/>
                                          </p:val>
                                        </p:tav>
                                      </p:tavLst>
                                    </p:anim>
                                    <p:anim calcmode="lin" valueType="num">
                                      <p:cBhvr additive="base">
                                        <p:cTn dur="500"/>
                                        <p:tgtEl>
                                          <p:spTgt spid="1355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559"/>
                                        </p:tgtEl>
                                        <p:attrNameLst>
                                          <p:attrName>style.visibility</p:attrName>
                                        </p:attrNameLst>
                                      </p:cBhvr>
                                      <p:to>
                                        <p:strVal val="visible"/>
                                      </p:to>
                                    </p:set>
                                    <p:anim calcmode="lin" valueType="num">
                                      <p:cBhvr additive="base">
                                        <p:cTn dur="500"/>
                                        <p:tgtEl>
                                          <p:spTgt spid="13559"/>
                                        </p:tgtEl>
                                        <p:attrNameLst>
                                          <p:attrName>ppt_w</p:attrName>
                                        </p:attrNameLst>
                                      </p:cBhvr>
                                      <p:tavLst>
                                        <p:tav fmla="" tm="0">
                                          <p:val>
                                            <p:strVal val="0"/>
                                          </p:val>
                                        </p:tav>
                                        <p:tav fmla="" tm="100000">
                                          <p:val>
                                            <p:strVal val="#ppt_w"/>
                                          </p:val>
                                        </p:tav>
                                      </p:tavLst>
                                    </p:anim>
                                    <p:anim calcmode="lin" valueType="num">
                                      <p:cBhvr additive="base">
                                        <p:cTn dur="500"/>
                                        <p:tgtEl>
                                          <p:spTgt spid="13559"/>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250"/>
                                  </p:stCondLst>
                                  <p:childTnLst>
                                    <p:set>
                                      <p:cBhvr>
                                        <p:cTn dur="1" fill="hold">
                                          <p:stCondLst>
                                            <p:cond delay="0"/>
                                          </p:stCondLst>
                                        </p:cTn>
                                        <p:tgtEl>
                                          <p:spTgt spid="13549"/>
                                        </p:tgtEl>
                                        <p:attrNameLst>
                                          <p:attrName>style.visibility</p:attrName>
                                        </p:attrNameLst>
                                      </p:cBhvr>
                                      <p:to>
                                        <p:strVal val="visible"/>
                                      </p:to>
                                    </p:set>
                                    <p:animEffect filter="fade" transition="in">
                                      <p:cBhvr>
                                        <p:cTn dur="500"/>
                                        <p:tgtEl>
                                          <p:spTgt spid="13549"/>
                                        </p:tgtEl>
                                      </p:cBhvr>
                                    </p:animEffect>
                                  </p:childTnLst>
                                </p:cTn>
                              </p:par>
                              <p:par>
                                <p:cTn fill="hold" nodeType="withEffect" presetClass="entr" presetID="10" presetSubtype="0">
                                  <p:stCondLst>
                                    <p:cond delay="250"/>
                                  </p:stCondLst>
                                  <p:childTnLst>
                                    <p:set>
                                      <p:cBhvr>
                                        <p:cTn dur="1" fill="hold">
                                          <p:stCondLst>
                                            <p:cond delay="0"/>
                                          </p:stCondLst>
                                        </p:cTn>
                                        <p:tgtEl>
                                          <p:spTgt spid="13550"/>
                                        </p:tgtEl>
                                        <p:attrNameLst>
                                          <p:attrName>style.visibility</p:attrName>
                                        </p:attrNameLst>
                                      </p:cBhvr>
                                      <p:to>
                                        <p:strVal val="visible"/>
                                      </p:to>
                                    </p:set>
                                    <p:animEffect filter="fade" transition="in">
                                      <p:cBhvr>
                                        <p:cTn dur="500"/>
                                        <p:tgtEl>
                                          <p:spTgt spid="13550"/>
                                        </p:tgtEl>
                                      </p:cBhvr>
                                    </p:animEffect>
                                  </p:childTnLst>
                                </p:cTn>
                              </p:par>
                              <p:par>
                                <p:cTn fill="hold" nodeType="withEffect" presetClass="entr" presetID="10" presetSubtype="0">
                                  <p:stCondLst>
                                    <p:cond delay="250"/>
                                  </p:stCondLst>
                                  <p:childTnLst>
                                    <p:set>
                                      <p:cBhvr>
                                        <p:cTn dur="1" fill="hold">
                                          <p:stCondLst>
                                            <p:cond delay="0"/>
                                          </p:stCondLst>
                                        </p:cTn>
                                        <p:tgtEl>
                                          <p:spTgt spid="13544"/>
                                        </p:tgtEl>
                                        <p:attrNameLst>
                                          <p:attrName>style.visibility</p:attrName>
                                        </p:attrNameLst>
                                      </p:cBhvr>
                                      <p:to>
                                        <p:strVal val="visible"/>
                                      </p:to>
                                    </p:set>
                                    <p:animEffect filter="fade" transition="in">
                                      <p:cBhvr>
                                        <p:cTn dur="500"/>
                                        <p:tgtEl>
                                          <p:spTgt spid="13544"/>
                                        </p:tgtEl>
                                      </p:cBhvr>
                                    </p:animEffect>
                                  </p:childTnLst>
                                </p:cTn>
                              </p:par>
                              <p:par>
                                <p:cTn fill="hold" nodeType="withEffect" presetClass="entr" presetID="10" presetSubtype="0">
                                  <p:stCondLst>
                                    <p:cond delay="250"/>
                                  </p:stCondLst>
                                  <p:childTnLst>
                                    <p:set>
                                      <p:cBhvr>
                                        <p:cTn dur="1" fill="hold">
                                          <p:stCondLst>
                                            <p:cond delay="0"/>
                                          </p:stCondLst>
                                        </p:cTn>
                                        <p:tgtEl>
                                          <p:spTgt spid="13545"/>
                                        </p:tgtEl>
                                        <p:attrNameLst>
                                          <p:attrName>style.visibility</p:attrName>
                                        </p:attrNameLst>
                                      </p:cBhvr>
                                      <p:to>
                                        <p:strVal val="visible"/>
                                      </p:to>
                                    </p:set>
                                    <p:animEffect filter="fade" transition="in">
                                      <p:cBhvr>
                                        <p:cTn dur="500"/>
                                        <p:tgtEl>
                                          <p:spTgt spid="13545"/>
                                        </p:tgtEl>
                                      </p:cBhvr>
                                    </p:animEffect>
                                  </p:childTnLst>
                                </p:cTn>
                              </p:par>
                              <p:par>
                                <p:cTn fill="hold" nodeType="withEffect" presetClass="entr" presetID="10" presetSubtype="0">
                                  <p:stCondLst>
                                    <p:cond delay="250"/>
                                  </p:stCondLst>
                                  <p:childTnLst>
                                    <p:set>
                                      <p:cBhvr>
                                        <p:cTn dur="1" fill="hold">
                                          <p:stCondLst>
                                            <p:cond delay="0"/>
                                          </p:stCondLst>
                                        </p:cTn>
                                        <p:tgtEl>
                                          <p:spTgt spid="13546"/>
                                        </p:tgtEl>
                                        <p:attrNameLst>
                                          <p:attrName>style.visibility</p:attrName>
                                        </p:attrNameLst>
                                      </p:cBhvr>
                                      <p:to>
                                        <p:strVal val="visible"/>
                                      </p:to>
                                    </p:set>
                                    <p:animEffect filter="fade" transition="in">
                                      <p:cBhvr>
                                        <p:cTn dur="500"/>
                                        <p:tgtEl>
                                          <p:spTgt spid="1354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72" name="Shape 13572"/>
        <p:cNvGrpSpPr/>
        <p:nvPr/>
      </p:nvGrpSpPr>
      <p:grpSpPr>
        <a:xfrm>
          <a:off x="0" y="0"/>
          <a:ext cx="0" cy="0"/>
          <a:chOff x="0" y="0"/>
          <a:chExt cx="0" cy="0"/>
        </a:xfrm>
      </p:grpSpPr>
      <p:pic>
        <p:nvPicPr>
          <p:cNvPr id="13573" name="Google Shape;13573;p233"/>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3574" name="Google Shape;13574;p233"/>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575" name="Google Shape;13575;p233"/>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3576" name="Google Shape;13576;p233"/>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3577" name="Google Shape;13577;p233"/>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3578" name="Google Shape;13578;p233"/>
          <p:cNvSpPr/>
          <p:nvPr/>
        </p:nvSpPr>
        <p:spPr>
          <a:xfrm>
            <a:off x="5185041" y="3243661"/>
            <a:ext cx="6755694" cy="101566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6000">
                <a:solidFill>
                  <a:srgbClr val="FFFFFF"/>
                </a:solidFill>
                <a:latin typeface="Lustria"/>
                <a:ea typeface="Lustria"/>
                <a:cs typeface="Lustria"/>
                <a:sym typeface="Lustria"/>
              </a:rPr>
              <a:t>VACINAÇÃO</a:t>
            </a:r>
            <a:endParaRPr/>
          </a:p>
        </p:txBody>
      </p:sp>
      <p:grpSp>
        <p:nvGrpSpPr>
          <p:cNvPr id="13579" name="Google Shape;13579;p233"/>
          <p:cNvGrpSpPr/>
          <p:nvPr/>
        </p:nvGrpSpPr>
        <p:grpSpPr>
          <a:xfrm>
            <a:off x="5312886" y="2104129"/>
            <a:ext cx="983316" cy="983316"/>
            <a:chOff x="-951397" y="1963883"/>
            <a:chExt cx="571500" cy="571500"/>
          </a:xfrm>
        </p:grpSpPr>
        <p:sp>
          <p:nvSpPr>
            <p:cNvPr id="13580" name="Google Shape;13580;p233"/>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81" name="Google Shape;13581;p233"/>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82" name="Google Shape;13582;p233"/>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83" name="Google Shape;13583;p233"/>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584" name="Google Shape;13584;p233"/>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574"/>
                                        </p:tgtEl>
                                        <p:attrNameLst>
                                          <p:attrName>style.visibility</p:attrName>
                                        </p:attrNameLst>
                                      </p:cBhvr>
                                      <p:to>
                                        <p:strVal val="visible"/>
                                      </p:to>
                                    </p:set>
                                    <p:animEffect filter="fade" transition="in">
                                      <p:cBhvr>
                                        <p:cTn dur="500"/>
                                        <p:tgtEl>
                                          <p:spTgt spid="13574"/>
                                        </p:tgtEl>
                                      </p:cBhvr>
                                    </p:animEffect>
                                  </p:childTnLst>
                                </p:cTn>
                              </p:par>
                              <p:par>
                                <p:cTn fill="hold" nodeType="withEffect" presetClass="entr" presetID="10" presetSubtype="0">
                                  <p:stCondLst>
                                    <p:cond delay="0"/>
                                  </p:stCondLst>
                                  <p:childTnLst>
                                    <p:set>
                                      <p:cBhvr>
                                        <p:cTn dur="1" fill="hold">
                                          <p:stCondLst>
                                            <p:cond delay="0"/>
                                          </p:stCondLst>
                                        </p:cTn>
                                        <p:tgtEl>
                                          <p:spTgt spid="13575"/>
                                        </p:tgtEl>
                                        <p:attrNameLst>
                                          <p:attrName>style.visibility</p:attrName>
                                        </p:attrNameLst>
                                      </p:cBhvr>
                                      <p:to>
                                        <p:strVal val="visible"/>
                                      </p:to>
                                    </p:set>
                                    <p:animEffect filter="fade" transition="in">
                                      <p:cBhvr>
                                        <p:cTn dur="500"/>
                                        <p:tgtEl>
                                          <p:spTgt spid="13575"/>
                                        </p:tgtEl>
                                      </p:cBhvr>
                                    </p:animEffect>
                                  </p:childTnLst>
                                </p:cTn>
                              </p:par>
                              <p:par>
                                <p:cTn fill="hold" nodeType="withEffect" presetClass="entr" presetID="10" presetSubtype="0">
                                  <p:stCondLst>
                                    <p:cond delay="500"/>
                                  </p:stCondLst>
                                  <p:childTnLst>
                                    <p:set>
                                      <p:cBhvr>
                                        <p:cTn dur="1" fill="hold">
                                          <p:stCondLst>
                                            <p:cond delay="0"/>
                                          </p:stCondLst>
                                        </p:cTn>
                                        <p:tgtEl>
                                          <p:spTgt spid="13578"/>
                                        </p:tgtEl>
                                        <p:attrNameLst>
                                          <p:attrName>style.visibility</p:attrName>
                                        </p:attrNameLst>
                                      </p:cBhvr>
                                      <p:to>
                                        <p:strVal val="visible"/>
                                      </p:to>
                                    </p:set>
                                    <p:animEffect filter="fade" transition="in">
                                      <p:cBhvr>
                                        <p:cTn dur="500"/>
                                        <p:tgtEl>
                                          <p:spTgt spid="13578"/>
                                        </p:tgtEl>
                                      </p:cBhvr>
                                    </p:animEffect>
                                  </p:childTnLst>
                                </p:cTn>
                              </p:par>
                              <p:par>
                                <p:cTn fill="hold" nodeType="withEffect" presetClass="entr" presetID="10" presetSubtype="0">
                                  <p:stCondLst>
                                    <p:cond delay="500"/>
                                  </p:stCondLst>
                                  <p:childTnLst>
                                    <p:set>
                                      <p:cBhvr>
                                        <p:cTn dur="1" fill="hold">
                                          <p:stCondLst>
                                            <p:cond delay="0"/>
                                          </p:stCondLst>
                                        </p:cTn>
                                        <p:tgtEl>
                                          <p:spTgt spid="13579"/>
                                        </p:tgtEl>
                                        <p:attrNameLst>
                                          <p:attrName>style.visibility</p:attrName>
                                        </p:attrNameLst>
                                      </p:cBhvr>
                                      <p:to>
                                        <p:strVal val="visible"/>
                                      </p:to>
                                    </p:set>
                                    <p:animEffect filter="fade" transition="in">
                                      <p:cBhvr>
                                        <p:cTn dur="500"/>
                                        <p:tgtEl>
                                          <p:spTgt spid="1357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89" name="Shape 13589"/>
        <p:cNvGrpSpPr/>
        <p:nvPr/>
      </p:nvGrpSpPr>
      <p:grpSpPr>
        <a:xfrm>
          <a:off x="0" y="0"/>
          <a:ext cx="0" cy="0"/>
          <a:chOff x="0" y="0"/>
          <a:chExt cx="0" cy="0"/>
        </a:xfrm>
      </p:grpSpPr>
      <p:pic>
        <p:nvPicPr>
          <p:cNvPr descr="Pessoa com vestido azul&#10;&#10;Descrição gerada automaticamente" id="13590" name="Google Shape;13590;p234"/>
          <p:cNvPicPr preferRelativeResize="0"/>
          <p:nvPr/>
        </p:nvPicPr>
        <p:blipFill rotWithShape="1">
          <a:blip r:embed="rId3">
            <a:alphaModFix/>
          </a:blip>
          <a:srcRect b="0" l="0" r="0" t="0"/>
          <a:stretch/>
        </p:blipFill>
        <p:spPr>
          <a:xfrm>
            <a:off x="7769223" y="-1"/>
            <a:ext cx="4422777" cy="590774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13591" name="Google Shape;13591;p234"/>
          <p:cNvSpPr/>
          <p:nvPr/>
        </p:nvSpPr>
        <p:spPr>
          <a:xfrm>
            <a:off x="364172" y="2762976"/>
            <a:ext cx="8110970" cy="308688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592" name="Google Shape;13592;p234"/>
          <p:cNvSpPr txBox="1"/>
          <p:nvPr/>
        </p:nvSpPr>
        <p:spPr>
          <a:xfrm>
            <a:off x="296269" y="385036"/>
            <a:ext cx="5433795"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Vacinação para o paciente</a:t>
            </a:r>
            <a:endParaRPr b="1" baseline="30000" sz="3600">
              <a:solidFill>
                <a:schemeClr val="accent1"/>
              </a:solidFill>
              <a:latin typeface="Lustria"/>
              <a:ea typeface="Lustria"/>
              <a:cs typeface="Lustria"/>
              <a:sym typeface="Lustria"/>
            </a:endParaRPr>
          </a:p>
        </p:txBody>
      </p:sp>
      <p:sp>
        <p:nvSpPr>
          <p:cNvPr id="13593" name="Google Shape;13593;p234"/>
          <p:cNvSpPr txBox="1"/>
          <p:nvPr/>
        </p:nvSpPr>
        <p:spPr>
          <a:xfrm>
            <a:off x="296269" y="792070"/>
            <a:ext cx="5007140"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em tratamento com eculizumabe</a:t>
            </a:r>
            <a:endParaRPr baseline="30000" sz="2800">
              <a:solidFill>
                <a:srgbClr val="003865"/>
              </a:solidFill>
              <a:latin typeface="Calibri"/>
              <a:ea typeface="Calibri"/>
              <a:cs typeface="Calibri"/>
              <a:sym typeface="Calibri"/>
            </a:endParaRPr>
          </a:p>
        </p:txBody>
      </p:sp>
      <p:sp>
        <p:nvSpPr>
          <p:cNvPr id="13594" name="Google Shape;13594;p23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eculizumabe (eculizumabe). Bula  aprovada  pela  ANVISA  disponível  em https://alexion.com/worldwide/Brazil 2. Updated Recommendations for Use of Meningococcal Conjugate Vaccines — Advisory Committee on Immunization Practices (ACIP), 2010 MMWR. 2011; 60(3):72-6. 3. SBIm, Sociedade Brasileira de Imunizações. Calendários de vacinação para população geral e adultos. Acesso em: abril de 2021. Disponível em: &lt;https://sbim.org.br/calendarios-de-vacinacao&gt;. </a:t>
            </a:r>
            <a:endParaRPr/>
          </a:p>
        </p:txBody>
      </p:sp>
      <p:cxnSp>
        <p:nvCxnSpPr>
          <p:cNvPr id="13595" name="Google Shape;13595;p234"/>
          <p:cNvCxnSpPr/>
          <p:nvPr/>
        </p:nvCxnSpPr>
        <p:spPr>
          <a:xfrm rot="10800000">
            <a:off x="1410041" y="1355926"/>
            <a:ext cx="0" cy="1220629"/>
          </a:xfrm>
          <a:prstGeom prst="straightConnector1">
            <a:avLst/>
          </a:prstGeom>
          <a:noFill/>
          <a:ln cap="flat" cmpd="sng" w="12700">
            <a:solidFill>
              <a:schemeClr val="lt2"/>
            </a:solidFill>
            <a:prstDash val="solid"/>
            <a:miter lim="800000"/>
            <a:headEnd len="sm" w="sm" type="none"/>
            <a:tailEnd len="sm" w="sm" type="none"/>
          </a:ln>
        </p:spPr>
      </p:cxnSp>
      <p:sp>
        <p:nvSpPr>
          <p:cNvPr id="13596" name="Google Shape;13596;p234"/>
          <p:cNvSpPr txBox="1"/>
          <p:nvPr/>
        </p:nvSpPr>
        <p:spPr>
          <a:xfrm>
            <a:off x="407988" y="1663997"/>
            <a:ext cx="1176512" cy="55399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pt-BR" sz="1800">
                <a:solidFill>
                  <a:schemeClr val="lt2"/>
                </a:solidFill>
                <a:latin typeface="Lustria"/>
                <a:ea typeface="Lustria"/>
                <a:cs typeface="Lustria"/>
                <a:sym typeface="Lustria"/>
              </a:rPr>
              <a:t>Por que vacinar? </a:t>
            </a:r>
            <a:endParaRPr b="0" baseline="30000" i="0" sz="1800" u="none" cap="none" strike="noStrike">
              <a:solidFill>
                <a:schemeClr val="lt2"/>
              </a:solidFill>
              <a:latin typeface="Lustria"/>
              <a:ea typeface="Lustria"/>
              <a:cs typeface="Lustria"/>
              <a:sym typeface="Lustria"/>
            </a:endParaRPr>
          </a:p>
        </p:txBody>
      </p:sp>
      <p:sp>
        <p:nvSpPr>
          <p:cNvPr id="13597" name="Google Shape;13597;p234"/>
          <p:cNvSpPr/>
          <p:nvPr/>
        </p:nvSpPr>
        <p:spPr>
          <a:xfrm>
            <a:off x="1563733" y="1305438"/>
            <a:ext cx="5977230" cy="1271117"/>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b="1" lang="pt-BR" sz="1600">
                <a:solidFill>
                  <a:schemeClr val="lt2"/>
                </a:solidFill>
                <a:latin typeface="Calibri"/>
                <a:ea typeface="Calibri"/>
                <a:cs typeface="Calibri"/>
                <a:sym typeface="Calibri"/>
              </a:rPr>
              <a:t>Mecanismo de ação: </a:t>
            </a:r>
            <a:endParaRPr/>
          </a:p>
          <a:p>
            <a:pPr indent="0" lvl="0" marL="0" marR="0" rtl="0" algn="l">
              <a:lnSpc>
                <a:spcPct val="90000"/>
              </a:lnSpc>
              <a:spcBef>
                <a:spcPts val="600"/>
              </a:spcBef>
              <a:spcAft>
                <a:spcPts val="0"/>
              </a:spcAft>
              <a:buNone/>
            </a:pPr>
            <a:r>
              <a:rPr lang="pt-BR" sz="1600">
                <a:solidFill>
                  <a:schemeClr val="dk1"/>
                </a:solidFill>
                <a:latin typeface="Calibri"/>
                <a:ea typeface="Calibri"/>
                <a:cs typeface="Calibri"/>
                <a:sym typeface="Calibri"/>
              </a:rPr>
              <a:t>↑ riscos de infecção e sepse¹ </a:t>
            </a:r>
            <a:endParaRPr/>
          </a:p>
          <a:p>
            <a:pPr indent="0" lvl="0" marL="0" marR="0" rtl="0" algn="l">
              <a:lnSpc>
                <a:spcPct val="90000"/>
              </a:lnSpc>
              <a:spcBef>
                <a:spcPts val="600"/>
              </a:spcBef>
              <a:spcAft>
                <a:spcPts val="0"/>
              </a:spcAft>
              <a:buNone/>
            </a:pPr>
            <a:r>
              <a:rPr lang="pt-BR" sz="1400">
                <a:solidFill>
                  <a:schemeClr val="dk1"/>
                </a:solidFill>
                <a:latin typeface="Calibri"/>
                <a:ea typeface="Calibri"/>
                <a:cs typeface="Calibri"/>
                <a:sym typeface="Calibri"/>
              </a:rPr>
              <a:t>O mecanismo de ação de eculizumabe no organismo </a:t>
            </a:r>
            <a:r>
              <a:rPr b="1" lang="pt-BR" sz="1400">
                <a:solidFill>
                  <a:schemeClr val="lt2"/>
                </a:solidFill>
                <a:latin typeface="Lustria"/>
                <a:ea typeface="Lustria"/>
                <a:cs typeface="Lustria"/>
                <a:sym typeface="Lustria"/>
              </a:rPr>
              <a:t>aumenta a suscetibilidade</a:t>
            </a:r>
            <a:r>
              <a:rPr b="1" lang="pt-BR" sz="1400">
                <a:solidFill>
                  <a:schemeClr val="dk1"/>
                </a:solidFill>
                <a:latin typeface="Calibri"/>
                <a:ea typeface="Calibri"/>
                <a:cs typeface="Calibri"/>
                <a:sym typeface="Calibri"/>
              </a:rPr>
              <a:t> </a:t>
            </a:r>
            <a:r>
              <a:rPr lang="pt-BR" sz="1400">
                <a:solidFill>
                  <a:schemeClr val="dk1"/>
                </a:solidFill>
                <a:latin typeface="Calibri"/>
                <a:ea typeface="Calibri"/>
                <a:cs typeface="Calibri"/>
                <a:sym typeface="Calibri"/>
              </a:rPr>
              <a:t>do paciente à </a:t>
            </a:r>
            <a:r>
              <a:rPr b="1" lang="pt-BR" sz="1400">
                <a:solidFill>
                  <a:schemeClr val="lt2"/>
                </a:solidFill>
                <a:latin typeface="Lustria"/>
                <a:ea typeface="Lustria"/>
                <a:cs typeface="Lustria"/>
                <a:sym typeface="Lustria"/>
              </a:rPr>
              <a:t>infecção grave e sepse</a:t>
            </a:r>
            <a:r>
              <a:rPr b="1" lang="pt-BR" sz="1400">
                <a:solidFill>
                  <a:schemeClr val="dk1"/>
                </a:solidFill>
                <a:latin typeface="Calibri"/>
                <a:ea typeface="Calibri"/>
                <a:cs typeface="Calibri"/>
                <a:sym typeface="Calibri"/>
              </a:rPr>
              <a:t>, </a:t>
            </a:r>
            <a:r>
              <a:rPr lang="pt-BR" sz="1400">
                <a:solidFill>
                  <a:schemeClr val="dk1"/>
                </a:solidFill>
                <a:latin typeface="Calibri"/>
                <a:ea typeface="Calibri"/>
                <a:cs typeface="Calibri"/>
                <a:sym typeface="Calibri"/>
              </a:rPr>
              <a:t>principalmente </a:t>
            </a:r>
            <a:r>
              <a:rPr b="1" lang="pt-BR" sz="1400">
                <a:solidFill>
                  <a:schemeClr val="lt2"/>
                </a:solidFill>
                <a:latin typeface="Lustria"/>
                <a:ea typeface="Lustria"/>
                <a:cs typeface="Lustria"/>
                <a:sym typeface="Lustria"/>
              </a:rPr>
              <a:t>infecção meningocócica</a:t>
            </a:r>
            <a:r>
              <a:rPr lang="pt-BR" sz="1400">
                <a:solidFill>
                  <a:schemeClr val="lt2"/>
                </a:solidFill>
                <a:latin typeface="Lustria"/>
                <a:ea typeface="Lustria"/>
                <a:cs typeface="Lustria"/>
                <a:sym typeface="Lustria"/>
              </a:rPr>
              <a:t> </a:t>
            </a:r>
            <a:r>
              <a:rPr lang="pt-BR" sz="1400">
                <a:solidFill>
                  <a:schemeClr val="dk1"/>
                </a:solidFill>
                <a:latin typeface="Calibri"/>
                <a:ea typeface="Calibri"/>
                <a:cs typeface="Calibri"/>
                <a:sym typeface="Calibri"/>
              </a:rPr>
              <a:t>(</a:t>
            </a:r>
            <a:r>
              <a:rPr i="1" lang="pt-BR" sz="1400">
                <a:solidFill>
                  <a:schemeClr val="dk1"/>
                </a:solidFill>
                <a:latin typeface="Calibri"/>
                <a:ea typeface="Calibri"/>
                <a:cs typeface="Calibri"/>
                <a:sym typeface="Calibri"/>
              </a:rPr>
              <a:t>Neisseria meningitidis</a:t>
            </a:r>
            <a:r>
              <a:rPr lang="pt-BR" sz="1400">
                <a:solidFill>
                  <a:schemeClr val="dk1"/>
                </a:solidFill>
                <a:latin typeface="Calibri"/>
                <a:ea typeface="Calibri"/>
                <a:cs typeface="Calibri"/>
                <a:sym typeface="Calibri"/>
              </a:rPr>
              <a:t>).² </a:t>
            </a:r>
            <a:endParaRPr/>
          </a:p>
        </p:txBody>
      </p:sp>
      <p:sp>
        <p:nvSpPr>
          <p:cNvPr id="13598" name="Google Shape;13598;p234"/>
          <p:cNvSpPr/>
          <p:nvPr/>
        </p:nvSpPr>
        <p:spPr>
          <a:xfrm>
            <a:off x="2869154" y="5653497"/>
            <a:ext cx="10122945" cy="604212"/>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3599" name="Google Shape;13599;p234"/>
          <p:cNvSpPr/>
          <p:nvPr/>
        </p:nvSpPr>
        <p:spPr>
          <a:xfrm>
            <a:off x="3013166" y="5711313"/>
            <a:ext cx="9729787" cy="480131"/>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400">
                <a:solidFill>
                  <a:schemeClr val="lt1"/>
                </a:solidFill>
                <a:latin typeface="Lustria"/>
                <a:ea typeface="Lustria"/>
                <a:cs typeface="Lustria"/>
                <a:sym typeface="Lustria"/>
              </a:rPr>
              <a:t>IMPORTANTE</a:t>
            </a:r>
            <a:r>
              <a:rPr lang="pt-BR" sz="1400">
                <a:solidFill>
                  <a:schemeClr val="lt1"/>
                </a:solidFill>
                <a:latin typeface="Calibri"/>
                <a:ea typeface="Calibri"/>
                <a:cs typeface="Calibri"/>
                <a:sym typeface="Calibri"/>
              </a:rPr>
              <a:t>: Os pacientes que iniciaram o tratamento com eculizumabe </a:t>
            </a:r>
            <a:r>
              <a:rPr b="1" lang="pt-BR" sz="1400">
                <a:solidFill>
                  <a:schemeClr val="lt1"/>
                </a:solidFill>
                <a:latin typeface="Calibri"/>
                <a:ea typeface="Calibri"/>
                <a:cs typeface="Calibri"/>
                <a:sym typeface="Calibri"/>
              </a:rPr>
              <a:t>menos de 2 semanas após receberem a vacina meningocócica </a:t>
            </a:r>
            <a:r>
              <a:rPr lang="pt-BR" sz="1400">
                <a:solidFill>
                  <a:schemeClr val="lt1"/>
                </a:solidFill>
                <a:latin typeface="Calibri"/>
                <a:ea typeface="Calibri"/>
                <a:cs typeface="Calibri"/>
                <a:sym typeface="Calibri"/>
              </a:rPr>
              <a:t>devem receber </a:t>
            </a:r>
            <a:r>
              <a:rPr b="1" lang="pt-BR" sz="1400">
                <a:solidFill>
                  <a:schemeClr val="lt1"/>
                </a:solidFill>
                <a:latin typeface="Calibri"/>
                <a:ea typeface="Calibri"/>
                <a:cs typeface="Calibri"/>
                <a:sym typeface="Calibri"/>
              </a:rPr>
              <a:t>tratamento com antibióticos profiláticos apropriados até 2 semanas após a vacinação.¹ </a:t>
            </a:r>
            <a:endParaRPr/>
          </a:p>
        </p:txBody>
      </p:sp>
      <p:sp>
        <p:nvSpPr>
          <p:cNvPr id="13600" name="Google Shape;13600;p234"/>
          <p:cNvSpPr txBox="1"/>
          <p:nvPr/>
        </p:nvSpPr>
        <p:spPr>
          <a:xfrm>
            <a:off x="552180" y="2914075"/>
            <a:ext cx="2023107"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pt-BR" sz="1800">
                <a:solidFill>
                  <a:schemeClr val="lt1"/>
                </a:solidFill>
                <a:latin typeface="Lustria"/>
                <a:ea typeface="Lustria"/>
                <a:cs typeface="Lustria"/>
                <a:sym typeface="Lustria"/>
              </a:rPr>
              <a:t>Quando vacinar? </a:t>
            </a:r>
            <a:endParaRPr b="0" baseline="30000" i="0" sz="1800" u="none" cap="none" strike="noStrike">
              <a:solidFill>
                <a:schemeClr val="lt1"/>
              </a:solidFill>
              <a:latin typeface="Lustria"/>
              <a:ea typeface="Lustria"/>
              <a:cs typeface="Lustria"/>
              <a:sym typeface="Lustria"/>
            </a:endParaRPr>
          </a:p>
        </p:txBody>
      </p:sp>
      <p:sp>
        <p:nvSpPr>
          <p:cNvPr id="13601" name="Google Shape;13601;p234"/>
          <p:cNvSpPr/>
          <p:nvPr/>
        </p:nvSpPr>
        <p:spPr>
          <a:xfrm>
            <a:off x="589142" y="3362321"/>
            <a:ext cx="8110971" cy="2286780"/>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b="1" lang="pt-BR" sz="1600">
                <a:solidFill>
                  <a:schemeClr val="lt1"/>
                </a:solidFill>
                <a:latin typeface="Calibri"/>
                <a:ea typeface="Calibri"/>
                <a:cs typeface="Calibri"/>
                <a:sym typeface="Calibri"/>
              </a:rPr>
              <a:t>Recomendação</a:t>
            </a:r>
            <a:endParaRPr sz="1400">
              <a:solidFill>
                <a:schemeClr val="lt1"/>
              </a:solidFill>
              <a:latin typeface="Calibri"/>
              <a:ea typeface="Calibri"/>
              <a:cs typeface="Calibri"/>
              <a:sym typeface="Calibri"/>
            </a:endParaRPr>
          </a:p>
          <a:p>
            <a:pPr indent="0" lvl="0" marL="0" marR="0" rtl="0" algn="l">
              <a:lnSpc>
                <a:spcPct val="90000"/>
              </a:lnSpc>
              <a:spcBef>
                <a:spcPts val="1200"/>
              </a:spcBef>
              <a:spcAft>
                <a:spcPts val="0"/>
              </a:spcAft>
              <a:buNone/>
            </a:pPr>
            <a:r>
              <a:rPr b="1" lang="pt-BR" sz="1400">
                <a:solidFill>
                  <a:schemeClr val="lt1"/>
                </a:solidFill>
                <a:latin typeface="Calibri"/>
                <a:ea typeface="Calibri"/>
                <a:cs typeface="Calibri"/>
                <a:sym typeface="Calibri"/>
              </a:rPr>
              <a:t>PACIENTES QUE NÃO COMEÇARAM O TRATAMENTO:¹ </a:t>
            </a:r>
            <a:endParaRPr/>
          </a:p>
          <a:p>
            <a:pPr indent="0" lvl="0" marL="0" marR="0" rtl="0" algn="l">
              <a:lnSpc>
                <a:spcPct val="90000"/>
              </a:lnSpc>
              <a:spcBef>
                <a:spcPts val="600"/>
              </a:spcBef>
              <a:spcAft>
                <a:spcPts val="0"/>
              </a:spcAft>
              <a:buNone/>
            </a:pPr>
            <a:r>
              <a:rPr lang="pt-BR" sz="1400">
                <a:solidFill>
                  <a:schemeClr val="lt1"/>
                </a:solidFill>
                <a:latin typeface="Calibri"/>
                <a:ea typeface="Calibri"/>
                <a:cs typeface="Calibri"/>
                <a:sym typeface="Calibri"/>
              </a:rPr>
              <a:t>A vacinação contra </a:t>
            </a:r>
            <a:r>
              <a:rPr b="1" lang="pt-BR" sz="1400">
                <a:solidFill>
                  <a:schemeClr val="lt1"/>
                </a:solidFill>
                <a:latin typeface="Calibri"/>
                <a:ea typeface="Calibri"/>
                <a:cs typeface="Calibri"/>
                <a:sym typeface="Calibri"/>
              </a:rPr>
              <a:t>meningite deve ser feita pelo menos 2 semanas antes do início do tratamento com eculizumabe, </a:t>
            </a:r>
            <a:r>
              <a:rPr lang="pt-BR" sz="1400">
                <a:solidFill>
                  <a:schemeClr val="lt1"/>
                </a:solidFill>
                <a:latin typeface="Calibri"/>
                <a:ea typeface="Calibri"/>
                <a:cs typeface="Calibri"/>
                <a:sym typeface="Calibri"/>
              </a:rPr>
              <a:t>a menos que o risco de postergar a terapia seja maior que os riscos de desenvolver infecção.  </a:t>
            </a:r>
            <a:endParaRPr/>
          </a:p>
          <a:p>
            <a:pPr indent="0" lvl="0" marL="0" marR="0" rtl="0" algn="l">
              <a:lnSpc>
                <a:spcPct val="90000"/>
              </a:lnSpc>
              <a:spcBef>
                <a:spcPts val="1200"/>
              </a:spcBef>
              <a:spcAft>
                <a:spcPts val="0"/>
              </a:spcAft>
              <a:buNone/>
            </a:pPr>
            <a:r>
              <a:rPr b="1" lang="pt-BR" sz="1400">
                <a:solidFill>
                  <a:schemeClr val="lt1"/>
                </a:solidFill>
                <a:latin typeface="Calibri"/>
                <a:ea typeface="Calibri"/>
                <a:cs typeface="Calibri"/>
                <a:sym typeface="Calibri"/>
              </a:rPr>
              <a:t>PACIENTES JÁ EM TRATAMENTO:³ </a:t>
            </a:r>
            <a:endParaRPr/>
          </a:p>
          <a:p>
            <a:pPr indent="0" lvl="0" marL="0" marR="0" rtl="0" algn="l">
              <a:lnSpc>
                <a:spcPct val="90000"/>
              </a:lnSpc>
              <a:spcBef>
                <a:spcPts val="0"/>
              </a:spcBef>
              <a:spcAft>
                <a:spcPts val="0"/>
              </a:spcAft>
              <a:buNone/>
            </a:pPr>
            <a:r>
              <a:rPr lang="pt-BR" sz="1400">
                <a:solidFill>
                  <a:schemeClr val="lt1"/>
                </a:solidFill>
                <a:latin typeface="Calibri"/>
                <a:ea typeface="Calibri"/>
                <a:cs typeface="Calibri"/>
                <a:sym typeface="Calibri"/>
              </a:rPr>
              <a:t>Revacinação (ACWY e B) a cada 3 anos, conforme orientação da Sociedade Brasileira de Imunizações (SBIm).</a:t>
            </a:r>
            <a:endParaRPr/>
          </a:p>
          <a:p>
            <a:pPr indent="0" lvl="0" marL="0" marR="0" rtl="0" algn="l">
              <a:lnSpc>
                <a:spcPct val="90000"/>
              </a:lnSpc>
              <a:spcBef>
                <a:spcPts val="600"/>
              </a:spcBef>
              <a:spcAft>
                <a:spcPts val="0"/>
              </a:spcAft>
              <a:buNone/>
            </a:pPr>
            <a:r>
              <a:rPr lang="pt-BR" sz="1400">
                <a:solidFill>
                  <a:schemeClr val="lt1"/>
                </a:solidFill>
                <a:latin typeface="Calibri"/>
                <a:ea typeface="Calibri"/>
                <a:cs typeface="Calibri"/>
                <a:sym typeface="Calibri"/>
              </a:rPr>
              <a:t>→ Vacinas contra os sorotipos A, C, Y, W135 e B são recomendadas.</a:t>
            </a:r>
            <a:endParaRPr/>
          </a:p>
          <a:p>
            <a:pPr indent="0" lvl="0" marL="0" marR="0" rtl="0" algn="l">
              <a:lnSpc>
                <a:spcPct val="90000"/>
              </a:lnSpc>
              <a:spcBef>
                <a:spcPts val="1200"/>
              </a:spcBef>
              <a:spcAft>
                <a:spcPts val="0"/>
              </a:spcAft>
              <a:buNone/>
            </a:pPr>
            <a:r>
              <a:rPr lang="pt-BR" sz="1400">
                <a:solidFill>
                  <a:schemeClr val="lt1"/>
                </a:solidFill>
                <a:latin typeface="Calibri"/>
                <a:ea typeface="Calibri"/>
                <a:cs typeface="Calibri"/>
                <a:sym typeface="Calibri"/>
              </a:rPr>
              <a:t>→ É importante seguir </a:t>
            </a:r>
            <a:r>
              <a:rPr b="1" lang="pt-BR" sz="1400">
                <a:solidFill>
                  <a:schemeClr val="lt1"/>
                </a:solidFill>
                <a:latin typeface="Calibri"/>
                <a:ea typeface="Calibri"/>
                <a:cs typeface="Calibri"/>
                <a:sym typeface="Calibri"/>
              </a:rPr>
              <a:t>as diretrizes nacionais de vacinação </a:t>
            </a:r>
            <a:r>
              <a:rPr lang="pt-BR" sz="1400">
                <a:solidFill>
                  <a:schemeClr val="lt1"/>
                </a:solidFill>
                <a:latin typeface="Calibri"/>
                <a:ea typeface="Calibri"/>
                <a:cs typeface="Calibri"/>
                <a:sym typeface="Calibri"/>
              </a:rPr>
              <a:t>vigentes. </a:t>
            </a:r>
            <a:endParaRPr sz="1600">
              <a:solidFill>
                <a:schemeClr val="lt1"/>
              </a:solidFill>
              <a:latin typeface="Calibri"/>
              <a:ea typeface="Calibri"/>
              <a:cs typeface="Calibri"/>
              <a:sym typeface="Calibri"/>
            </a:endParaRPr>
          </a:p>
        </p:txBody>
      </p:sp>
      <p:cxnSp>
        <p:nvCxnSpPr>
          <p:cNvPr id="13602" name="Google Shape;13602;p234"/>
          <p:cNvCxnSpPr/>
          <p:nvPr/>
        </p:nvCxnSpPr>
        <p:spPr>
          <a:xfrm rot="10800000">
            <a:off x="552180" y="3304651"/>
            <a:ext cx="7740920" cy="0"/>
          </a:xfrm>
          <a:prstGeom prst="straightConnector1">
            <a:avLst/>
          </a:prstGeom>
          <a:noFill/>
          <a:ln cap="flat" cmpd="sng" w="12700">
            <a:solidFill>
              <a:schemeClr val="lt1"/>
            </a:solidFill>
            <a:prstDash val="solid"/>
            <a:miter lim="800000"/>
            <a:headEnd len="sm" w="sm" type="none"/>
            <a:tailEnd len="sm" w="sm" type="none"/>
          </a:ln>
        </p:spPr>
      </p:cxnSp>
      <p:cxnSp>
        <p:nvCxnSpPr>
          <p:cNvPr id="13603" name="Google Shape;13603;p234"/>
          <p:cNvCxnSpPr/>
          <p:nvPr/>
        </p:nvCxnSpPr>
        <p:spPr>
          <a:xfrm rot="10800000">
            <a:off x="552180" y="4504801"/>
            <a:ext cx="7740920" cy="0"/>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596"/>
                                        </p:tgtEl>
                                        <p:attrNameLst>
                                          <p:attrName>style.visibility</p:attrName>
                                        </p:attrNameLst>
                                      </p:cBhvr>
                                      <p:to>
                                        <p:strVal val="visible"/>
                                      </p:to>
                                    </p:set>
                                    <p:animEffect filter="fade" transition="in">
                                      <p:cBhvr>
                                        <p:cTn dur="500"/>
                                        <p:tgtEl>
                                          <p:spTgt spid="13596"/>
                                        </p:tgtEl>
                                      </p:cBhvr>
                                    </p:animEffect>
                                  </p:childTnLst>
                                </p:cTn>
                              </p:par>
                              <p:par>
                                <p:cTn fill="hold" nodeType="withEffect" presetClass="entr" presetID="10" presetSubtype="0">
                                  <p:stCondLst>
                                    <p:cond delay="0"/>
                                  </p:stCondLst>
                                  <p:childTnLst>
                                    <p:set>
                                      <p:cBhvr>
                                        <p:cTn dur="1" fill="hold">
                                          <p:stCondLst>
                                            <p:cond delay="0"/>
                                          </p:stCondLst>
                                        </p:cTn>
                                        <p:tgtEl>
                                          <p:spTgt spid="13597"/>
                                        </p:tgtEl>
                                        <p:attrNameLst>
                                          <p:attrName>style.visibility</p:attrName>
                                        </p:attrNameLst>
                                      </p:cBhvr>
                                      <p:to>
                                        <p:strVal val="visible"/>
                                      </p:to>
                                    </p:set>
                                    <p:animEffect filter="fade" transition="in">
                                      <p:cBhvr>
                                        <p:cTn dur="500"/>
                                        <p:tgtEl>
                                          <p:spTgt spid="13597"/>
                                        </p:tgtEl>
                                      </p:cBhvr>
                                    </p:animEffect>
                                  </p:childTnLst>
                                </p:cTn>
                              </p:par>
                              <p:par>
                                <p:cTn fill="hold" nodeType="withEffect" presetClass="entr" presetID="2" presetSubtype="2">
                                  <p:stCondLst>
                                    <p:cond delay="0"/>
                                  </p:stCondLst>
                                  <p:childTnLst>
                                    <p:set>
                                      <p:cBhvr>
                                        <p:cTn dur="1" fill="hold">
                                          <p:stCondLst>
                                            <p:cond delay="0"/>
                                          </p:stCondLst>
                                        </p:cTn>
                                        <p:tgtEl>
                                          <p:spTgt spid="13598"/>
                                        </p:tgtEl>
                                        <p:attrNameLst>
                                          <p:attrName>style.visibility</p:attrName>
                                        </p:attrNameLst>
                                      </p:cBhvr>
                                      <p:to>
                                        <p:strVal val="visible"/>
                                      </p:to>
                                    </p:set>
                                    <p:anim calcmode="lin" valueType="num">
                                      <p:cBhvr additive="base">
                                        <p:cTn dur="500"/>
                                        <p:tgtEl>
                                          <p:spTgt spid="13598"/>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3595"/>
                                        </p:tgtEl>
                                        <p:attrNameLst>
                                          <p:attrName>style.visibility</p:attrName>
                                        </p:attrNameLst>
                                      </p:cBhvr>
                                      <p:to>
                                        <p:strVal val="visible"/>
                                      </p:to>
                                    </p:set>
                                    <p:animEffect filter="fade" transition="in">
                                      <p:cBhvr>
                                        <p:cTn dur="500"/>
                                        <p:tgtEl>
                                          <p:spTgt spid="13595"/>
                                        </p:tgtEl>
                                      </p:cBhvr>
                                    </p:animEffect>
                                  </p:childTnLst>
                                </p:cTn>
                              </p:par>
                              <p:par>
                                <p:cTn fill="hold" nodeType="withEffect" presetClass="entr" presetID="10" presetSubtype="0">
                                  <p:stCondLst>
                                    <p:cond delay="0"/>
                                  </p:stCondLst>
                                  <p:childTnLst>
                                    <p:set>
                                      <p:cBhvr>
                                        <p:cTn dur="1" fill="hold">
                                          <p:stCondLst>
                                            <p:cond delay="0"/>
                                          </p:stCondLst>
                                        </p:cTn>
                                        <p:tgtEl>
                                          <p:spTgt spid="13599"/>
                                        </p:tgtEl>
                                        <p:attrNameLst>
                                          <p:attrName>style.visibility</p:attrName>
                                        </p:attrNameLst>
                                      </p:cBhvr>
                                      <p:to>
                                        <p:strVal val="visible"/>
                                      </p:to>
                                    </p:set>
                                    <p:animEffect filter="fade" transition="in">
                                      <p:cBhvr>
                                        <p:cTn dur="500"/>
                                        <p:tgtEl>
                                          <p:spTgt spid="13599"/>
                                        </p:tgtEl>
                                      </p:cBhvr>
                                    </p:animEffect>
                                  </p:childTnLst>
                                </p:cTn>
                              </p:par>
                              <p:par>
                                <p:cTn fill="hold" nodeType="withEffect" presetClass="entr" presetID="10" presetSubtype="0">
                                  <p:stCondLst>
                                    <p:cond delay="250"/>
                                  </p:stCondLst>
                                  <p:childTnLst>
                                    <p:set>
                                      <p:cBhvr>
                                        <p:cTn dur="1" fill="hold">
                                          <p:stCondLst>
                                            <p:cond delay="0"/>
                                          </p:stCondLst>
                                        </p:cTn>
                                        <p:tgtEl>
                                          <p:spTgt spid="13590"/>
                                        </p:tgtEl>
                                        <p:attrNameLst>
                                          <p:attrName>style.visibility</p:attrName>
                                        </p:attrNameLst>
                                      </p:cBhvr>
                                      <p:to>
                                        <p:strVal val="visible"/>
                                      </p:to>
                                    </p:set>
                                    <p:animEffect filter="fade" transition="in">
                                      <p:cBhvr>
                                        <p:cTn dur="500"/>
                                        <p:tgtEl>
                                          <p:spTgt spid="13590"/>
                                        </p:tgtEl>
                                      </p:cBhvr>
                                    </p:animEffect>
                                  </p:childTnLst>
                                </p:cTn>
                              </p:par>
                              <p:par>
                                <p:cTn fill="hold" nodeType="withEffect" presetClass="entr" presetID="10" presetSubtype="0">
                                  <p:stCondLst>
                                    <p:cond delay="250"/>
                                  </p:stCondLst>
                                  <p:childTnLst>
                                    <p:set>
                                      <p:cBhvr>
                                        <p:cTn dur="1" fill="hold">
                                          <p:stCondLst>
                                            <p:cond delay="0"/>
                                          </p:stCondLst>
                                        </p:cTn>
                                        <p:tgtEl>
                                          <p:spTgt spid="13600"/>
                                        </p:tgtEl>
                                        <p:attrNameLst>
                                          <p:attrName>style.visibility</p:attrName>
                                        </p:attrNameLst>
                                      </p:cBhvr>
                                      <p:to>
                                        <p:strVal val="visible"/>
                                      </p:to>
                                    </p:set>
                                    <p:animEffect filter="fade" transition="in">
                                      <p:cBhvr>
                                        <p:cTn dur="500"/>
                                        <p:tgtEl>
                                          <p:spTgt spid="13600"/>
                                        </p:tgtEl>
                                      </p:cBhvr>
                                    </p:animEffect>
                                  </p:childTnLst>
                                </p:cTn>
                              </p:par>
                              <p:par>
                                <p:cTn fill="hold" nodeType="withEffect" presetClass="entr" presetID="10" presetSubtype="0">
                                  <p:stCondLst>
                                    <p:cond delay="250"/>
                                  </p:stCondLst>
                                  <p:childTnLst>
                                    <p:set>
                                      <p:cBhvr>
                                        <p:cTn dur="1" fill="hold">
                                          <p:stCondLst>
                                            <p:cond delay="0"/>
                                          </p:stCondLst>
                                        </p:cTn>
                                        <p:tgtEl>
                                          <p:spTgt spid="13601"/>
                                        </p:tgtEl>
                                        <p:attrNameLst>
                                          <p:attrName>style.visibility</p:attrName>
                                        </p:attrNameLst>
                                      </p:cBhvr>
                                      <p:to>
                                        <p:strVal val="visible"/>
                                      </p:to>
                                    </p:set>
                                    <p:animEffect filter="fade" transition="in">
                                      <p:cBhvr>
                                        <p:cTn dur="500"/>
                                        <p:tgtEl>
                                          <p:spTgt spid="13601"/>
                                        </p:tgtEl>
                                      </p:cBhvr>
                                    </p:animEffect>
                                  </p:childTnLst>
                                </p:cTn>
                              </p:par>
                              <p:par>
                                <p:cTn fill="hold" nodeType="withEffect" presetClass="entr" presetID="10" presetSubtype="0">
                                  <p:stCondLst>
                                    <p:cond delay="500"/>
                                  </p:stCondLst>
                                  <p:childTnLst>
                                    <p:set>
                                      <p:cBhvr>
                                        <p:cTn dur="1" fill="hold">
                                          <p:stCondLst>
                                            <p:cond delay="0"/>
                                          </p:stCondLst>
                                        </p:cTn>
                                        <p:tgtEl>
                                          <p:spTgt spid="13602"/>
                                        </p:tgtEl>
                                        <p:attrNameLst>
                                          <p:attrName>style.visibility</p:attrName>
                                        </p:attrNameLst>
                                      </p:cBhvr>
                                      <p:to>
                                        <p:strVal val="visible"/>
                                      </p:to>
                                    </p:set>
                                    <p:animEffect filter="fade" transition="in">
                                      <p:cBhvr>
                                        <p:cTn dur="500"/>
                                        <p:tgtEl>
                                          <p:spTgt spid="13602"/>
                                        </p:tgtEl>
                                      </p:cBhvr>
                                    </p:animEffect>
                                  </p:childTnLst>
                                </p:cTn>
                              </p:par>
                              <p:par>
                                <p:cTn fill="hold" nodeType="withEffect" presetClass="entr" presetID="2" presetSubtype="8">
                                  <p:stCondLst>
                                    <p:cond delay="0"/>
                                  </p:stCondLst>
                                  <p:childTnLst>
                                    <p:set>
                                      <p:cBhvr>
                                        <p:cTn dur="1" fill="hold">
                                          <p:stCondLst>
                                            <p:cond delay="0"/>
                                          </p:stCondLst>
                                        </p:cTn>
                                        <p:tgtEl>
                                          <p:spTgt spid="13591"/>
                                        </p:tgtEl>
                                        <p:attrNameLst>
                                          <p:attrName>style.visibility</p:attrName>
                                        </p:attrNameLst>
                                      </p:cBhvr>
                                      <p:to>
                                        <p:strVal val="visible"/>
                                      </p:to>
                                    </p:set>
                                    <p:anim calcmode="lin" valueType="num">
                                      <p:cBhvr additive="base">
                                        <p:cTn dur="500"/>
                                        <p:tgtEl>
                                          <p:spTgt spid="13591"/>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603"/>
                                        </p:tgtEl>
                                        <p:attrNameLst>
                                          <p:attrName>style.visibility</p:attrName>
                                        </p:attrNameLst>
                                      </p:cBhvr>
                                      <p:to>
                                        <p:strVal val="visible"/>
                                      </p:to>
                                    </p:set>
                                    <p:animEffect filter="fade" transition="in">
                                      <p:cBhvr>
                                        <p:cTn dur="500"/>
                                        <p:tgtEl>
                                          <p:spTgt spid="136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08" name="Shape 13608"/>
        <p:cNvGrpSpPr/>
        <p:nvPr/>
      </p:nvGrpSpPr>
      <p:grpSpPr>
        <a:xfrm>
          <a:off x="0" y="0"/>
          <a:ext cx="0" cy="0"/>
          <a:chOff x="0" y="0"/>
          <a:chExt cx="0" cy="0"/>
        </a:xfrm>
      </p:grpSpPr>
      <p:sp>
        <p:nvSpPr>
          <p:cNvPr id="13609" name="Google Shape;13609;p235"/>
          <p:cNvSpPr/>
          <p:nvPr/>
        </p:nvSpPr>
        <p:spPr>
          <a:xfrm flipH="1">
            <a:off x="626943" y="1120359"/>
            <a:ext cx="10938113" cy="500475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610" name="Google Shape;13610;p235"/>
          <p:cNvSpPr txBox="1"/>
          <p:nvPr/>
        </p:nvSpPr>
        <p:spPr>
          <a:xfrm>
            <a:off x="296269" y="385036"/>
            <a:ext cx="6489533"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Vacinas disponíveis no Brasil</a:t>
            </a:r>
            <a:r>
              <a:rPr b="1" baseline="30000" lang="pt-BR" sz="3600">
                <a:solidFill>
                  <a:schemeClr val="accent1"/>
                </a:solidFill>
                <a:latin typeface="Lustria"/>
                <a:ea typeface="Lustria"/>
                <a:cs typeface="Lustria"/>
                <a:sym typeface="Lustria"/>
              </a:rPr>
              <a:t>1-4</a:t>
            </a:r>
            <a:endParaRPr/>
          </a:p>
        </p:txBody>
      </p:sp>
      <p:sp>
        <p:nvSpPr>
          <p:cNvPr id="13611" name="Google Shape;13611;p23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Ministério da Saúde. Manual dos Centros de Referência para Imunobiológicos Especiais. 5ª Edição. Brasília-DF. 2019; 112-117. 2. Bexsero® Bula do Profissional de Saúde. Bulário Eletrônico GSK. Acesso em: abril de 2021. Disponível em: &lt;https://br.gsk.com/media/613334/l1284_ bexsero_susp_inj_gds009.pdf&gt;.  3. SBIm, Sociedade Brasileira de Imunizações. Calendário de vacinação pacientes especiais 2020-2021. Acesso em: abril de 2021. Disponível em: &lt;https://sbim.org.br/images/calendarios/calend-sbim-pacientes-especiais.pdf&gt;. 4. SBIm, Sociedade Brasileira de Imunizações. Calendário de vacinação SBIm criança 2021-2021. Acesso em: abril de 2021. Disponível em: &lt;https://sbim.org.br/images/calendarios/calend-sbim-crianca.pdf&gt;. </a:t>
            </a:r>
            <a:endParaRPr/>
          </a:p>
        </p:txBody>
      </p:sp>
      <p:grpSp>
        <p:nvGrpSpPr>
          <p:cNvPr id="13612" name="Google Shape;13612;p235"/>
          <p:cNvGrpSpPr/>
          <p:nvPr/>
        </p:nvGrpSpPr>
        <p:grpSpPr>
          <a:xfrm>
            <a:off x="753338" y="4712096"/>
            <a:ext cx="10708385" cy="574694"/>
            <a:chOff x="753338" y="4712096"/>
            <a:chExt cx="10708385" cy="574694"/>
          </a:xfrm>
        </p:grpSpPr>
        <p:sp>
          <p:nvSpPr>
            <p:cNvPr id="13613" name="Google Shape;13613;p235"/>
            <p:cNvSpPr/>
            <p:nvPr/>
          </p:nvSpPr>
          <p:spPr>
            <a:xfrm>
              <a:off x="753338" y="4712096"/>
              <a:ext cx="10708385" cy="574694"/>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13614" name="Google Shape;13614;p235"/>
            <p:cNvSpPr/>
            <p:nvPr/>
          </p:nvSpPr>
          <p:spPr>
            <a:xfrm>
              <a:off x="1201845" y="4806681"/>
              <a:ext cx="9788307" cy="424732"/>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200">
                  <a:solidFill>
                    <a:schemeClr val="dk2"/>
                  </a:solidFill>
                  <a:latin typeface="Calibri"/>
                  <a:ea typeface="Calibri"/>
                  <a:cs typeface="Calibri"/>
                  <a:sym typeface="Calibri"/>
                </a:rPr>
                <a:t>“O </a:t>
              </a:r>
              <a:r>
                <a:rPr b="1" lang="pt-BR" sz="1200">
                  <a:solidFill>
                    <a:schemeClr val="dk2"/>
                  </a:solidFill>
                  <a:latin typeface="Calibri"/>
                  <a:ea typeface="Calibri"/>
                  <a:cs typeface="Calibri"/>
                  <a:sym typeface="Calibri"/>
                </a:rPr>
                <a:t>esquema vacinal deve ser concluído </a:t>
              </a:r>
              <a:r>
                <a:rPr lang="pt-BR" sz="1200">
                  <a:solidFill>
                    <a:schemeClr val="dk2"/>
                  </a:solidFill>
                  <a:latin typeface="Calibri"/>
                  <a:ea typeface="Calibri"/>
                  <a:cs typeface="Calibri"/>
                  <a:sym typeface="Calibri"/>
                </a:rPr>
                <a:t>de acordo com o calendário SBIm para cada faixa etária </a:t>
              </a:r>
              <a:r>
                <a:rPr b="1" lang="pt-BR" sz="1200">
                  <a:solidFill>
                    <a:schemeClr val="dk2"/>
                  </a:solidFill>
                  <a:latin typeface="Calibri"/>
                  <a:ea typeface="Calibri"/>
                  <a:cs typeface="Calibri"/>
                  <a:sym typeface="Calibri"/>
                </a:rPr>
                <a:t>até 2 semanas antes de iniciar a terapia com eculizumabe</a:t>
              </a:r>
              <a:r>
                <a:rPr lang="pt-BR" sz="1200">
                  <a:solidFill>
                    <a:schemeClr val="dk2"/>
                  </a:solidFill>
                  <a:latin typeface="Calibri"/>
                  <a:ea typeface="Calibri"/>
                  <a:cs typeface="Calibri"/>
                  <a:sym typeface="Calibri"/>
                </a:rPr>
                <a:t>. Na impossibilidade de completar o esquema vacinal antes de iniciar a terapia com eculizumabe o uso de antibiótico deve ser considerado”. </a:t>
              </a:r>
              <a:endParaRPr/>
            </a:p>
          </p:txBody>
        </p:sp>
      </p:grpSp>
      <p:sp>
        <p:nvSpPr>
          <p:cNvPr id="13615" name="Google Shape;13615;p235"/>
          <p:cNvSpPr/>
          <p:nvPr/>
        </p:nvSpPr>
        <p:spPr>
          <a:xfrm>
            <a:off x="789978" y="5405511"/>
            <a:ext cx="10631361" cy="590931"/>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900">
                <a:solidFill>
                  <a:srgbClr val="37302C"/>
                </a:solidFill>
                <a:latin typeface="Calibri"/>
                <a:ea typeface="Calibri"/>
                <a:cs typeface="Calibri"/>
                <a:sym typeface="Calibri"/>
              </a:rPr>
              <a:t>* Pacientes com risco aumentado para doença meningocócica podem se beneficiar com vacinas polivalentes, que conferem proteção mais ampliada, portanto, a recomendação de uso é a vacina Meningo ACWY. ** O sorogrupo predominante no Brasil desde 2000 é o C. *** Ou cinco anos após a última dose, tendo em vista a queda dos títulos de anticorpos protetores. Crianças vacinadas com menC podem se beneficiar com o uso da vacina men ACWY, a fim de ampliar a proteção, respeitando-se um intervalo mínimo de um mês da última menC. **** Recomendada para grupos de alto risco: pacientes com asplenia anatômica ou funcional, deficiência de complemento ou pessoas em uso de biológicos que interferem na via do complemento. Para os demais grupos não se conhece a duração da proteção conferida e, consequentemente, a necessidade de dose(s) de reforço como rotina. </a:t>
            </a:r>
            <a:endParaRPr/>
          </a:p>
        </p:txBody>
      </p:sp>
      <p:grpSp>
        <p:nvGrpSpPr>
          <p:cNvPr id="13616" name="Google Shape;13616;p235"/>
          <p:cNvGrpSpPr/>
          <p:nvPr/>
        </p:nvGrpSpPr>
        <p:grpSpPr>
          <a:xfrm>
            <a:off x="768140" y="992119"/>
            <a:ext cx="10715423" cy="3618196"/>
            <a:chOff x="768140" y="992119"/>
            <a:chExt cx="10715423" cy="3618196"/>
          </a:xfrm>
        </p:grpSpPr>
        <p:sp>
          <p:nvSpPr>
            <p:cNvPr id="13617" name="Google Shape;13617;p235"/>
            <p:cNvSpPr/>
            <p:nvPr/>
          </p:nvSpPr>
          <p:spPr>
            <a:xfrm>
              <a:off x="768140" y="1003662"/>
              <a:ext cx="2307202" cy="360665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618" name="Google Shape;13618;p235"/>
            <p:cNvSpPr/>
            <p:nvPr/>
          </p:nvSpPr>
          <p:spPr>
            <a:xfrm>
              <a:off x="789978" y="992119"/>
              <a:ext cx="2231160" cy="3607677"/>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13619" name="Google Shape;13619;p235"/>
            <p:cNvSpPr/>
            <p:nvPr/>
          </p:nvSpPr>
          <p:spPr>
            <a:xfrm>
              <a:off x="3122474" y="1002639"/>
              <a:ext cx="2534227" cy="307858"/>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3620" name="Google Shape;13620;p235"/>
            <p:cNvSpPr/>
            <p:nvPr/>
          </p:nvSpPr>
          <p:spPr>
            <a:xfrm>
              <a:off x="3122474" y="1639675"/>
              <a:ext cx="8361089" cy="307858"/>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3621" name="Google Shape;13621;p235"/>
            <p:cNvSpPr/>
            <p:nvPr/>
          </p:nvSpPr>
          <p:spPr>
            <a:xfrm>
              <a:off x="3122474" y="4275015"/>
              <a:ext cx="4095229" cy="307858"/>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3622" name="Google Shape;13622;p235"/>
            <p:cNvSpPr/>
            <p:nvPr/>
          </p:nvSpPr>
          <p:spPr>
            <a:xfrm>
              <a:off x="3122474" y="1968577"/>
              <a:ext cx="4095229" cy="2335255"/>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b="1" lang="pt-BR" sz="1200">
                  <a:solidFill>
                    <a:schemeClr val="dk1"/>
                  </a:solidFill>
                  <a:latin typeface="Calibri"/>
                  <a:ea typeface="Calibri"/>
                  <a:cs typeface="Calibri"/>
                  <a:sym typeface="Calibri"/>
                </a:rPr>
                <a:t>CRIANÇAS -  </a:t>
              </a:r>
              <a:r>
                <a:rPr lang="pt-BR" sz="850">
                  <a:solidFill>
                    <a:schemeClr val="dk1"/>
                  </a:solidFill>
                  <a:latin typeface="Calibri"/>
                  <a:ea typeface="Calibri"/>
                  <a:cs typeface="Calibri"/>
                  <a:sym typeface="Calibri"/>
                </a:rPr>
                <a:t>Sempre que possível, preferir a vacina menACWY e reforços no primeiro ano de vida. </a:t>
              </a:r>
              <a:endParaRPr/>
            </a:p>
            <a:p>
              <a:pPr indent="0" lvl="0" marL="0" marR="0" rtl="0" algn="l">
                <a:lnSpc>
                  <a:spcPct val="90000"/>
                </a:lnSpc>
                <a:spcBef>
                  <a:spcPts val="1200"/>
                </a:spcBef>
                <a:spcAft>
                  <a:spcPts val="0"/>
                </a:spcAft>
                <a:buNone/>
              </a:pPr>
              <a:r>
                <a:rPr lang="pt-BR" sz="850">
                  <a:solidFill>
                    <a:schemeClr val="dk1"/>
                  </a:solidFill>
                  <a:latin typeface="Calibri"/>
                  <a:ea typeface="Calibri"/>
                  <a:cs typeface="Calibri"/>
                  <a:sym typeface="Calibri"/>
                </a:rPr>
                <a:t>3-11 meses: duas doses com intervalo de dois meses entre elas, idealmente aos 3 e 5 meses de idade (sempre que possível, preferir a vacina menACWY e reforços no primeiro ano de vida). </a:t>
              </a:r>
              <a:endParaRPr/>
            </a:p>
            <a:p>
              <a:pPr indent="0" lvl="0" marL="0" marR="0" rtl="0" algn="l">
                <a:lnSpc>
                  <a:spcPct val="90000"/>
                </a:lnSpc>
                <a:spcBef>
                  <a:spcPts val="1200"/>
                </a:spcBef>
                <a:spcAft>
                  <a:spcPts val="0"/>
                </a:spcAft>
                <a:buNone/>
              </a:pPr>
              <a:r>
                <a:rPr b="1" lang="pt-BR" sz="850">
                  <a:solidFill>
                    <a:schemeClr val="dk1"/>
                  </a:solidFill>
                  <a:latin typeface="Calibri"/>
                  <a:ea typeface="Calibri"/>
                  <a:cs typeface="Calibri"/>
                  <a:sym typeface="Calibri"/>
                </a:rPr>
                <a:t>Recomendações de doses de reforço:  12 e 15 meses: </a:t>
              </a:r>
              <a:r>
                <a:rPr lang="pt-BR" sz="850">
                  <a:solidFill>
                    <a:schemeClr val="dk1"/>
                  </a:solidFill>
                  <a:latin typeface="Calibri"/>
                  <a:ea typeface="Calibri"/>
                  <a:cs typeface="Calibri"/>
                  <a:sym typeface="Calibri"/>
                </a:rPr>
                <a:t>uma dose única</a:t>
              </a:r>
              <a:r>
                <a:rPr b="1" lang="pt-BR" sz="850">
                  <a:solidFill>
                    <a:schemeClr val="dk1"/>
                  </a:solidFill>
                  <a:latin typeface="Calibri"/>
                  <a:ea typeface="Calibri"/>
                  <a:cs typeface="Calibri"/>
                  <a:sym typeface="Calibri"/>
                </a:rPr>
                <a:t>. 5 e 6 anos: </a:t>
              </a:r>
              <a:r>
                <a:rPr lang="pt-BR" sz="850">
                  <a:solidFill>
                    <a:schemeClr val="dk1"/>
                  </a:solidFill>
                  <a:latin typeface="Calibri"/>
                  <a:ea typeface="Calibri"/>
                  <a:cs typeface="Calibri"/>
                  <a:sym typeface="Calibri"/>
                </a:rPr>
                <a:t>uma dose única. </a:t>
              </a:r>
              <a:r>
                <a:rPr b="1" lang="pt-BR" sz="850">
                  <a:solidFill>
                    <a:schemeClr val="dk1"/>
                  </a:solidFill>
                  <a:latin typeface="Calibri"/>
                  <a:ea typeface="Calibri"/>
                  <a:cs typeface="Calibri"/>
                  <a:sym typeface="Calibri"/>
                </a:rPr>
                <a:t>11 anos de idade: </a:t>
              </a:r>
              <a:r>
                <a:rPr lang="pt-BR" sz="850">
                  <a:solidFill>
                    <a:schemeClr val="dk1"/>
                  </a:solidFill>
                  <a:latin typeface="Calibri"/>
                  <a:ea typeface="Calibri"/>
                  <a:cs typeface="Calibri"/>
                  <a:sym typeface="Calibri"/>
                </a:rPr>
                <a:t>uma dose única.*** </a:t>
              </a:r>
              <a:endParaRPr/>
            </a:p>
            <a:p>
              <a:pPr indent="0" lvl="0" marL="0" marR="0" rtl="0" algn="l">
                <a:lnSpc>
                  <a:spcPct val="90000"/>
                </a:lnSpc>
                <a:spcBef>
                  <a:spcPts val="1200"/>
                </a:spcBef>
                <a:spcAft>
                  <a:spcPts val="0"/>
                </a:spcAft>
                <a:buNone/>
              </a:pPr>
              <a:r>
                <a:rPr b="1" lang="pt-BR" sz="1200">
                  <a:solidFill>
                    <a:schemeClr val="dk1"/>
                  </a:solidFill>
                  <a:latin typeface="Calibri"/>
                  <a:ea typeface="Calibri"/>
                  <a:cs typeface="Calibri"/>
                  <a:sym typeface="Calibri"/>
                </a:rPr>
                <a:t>ADULTOS - </a:t>
              </a:r>
              <a:r>
                <a:rPr lang="pt-BR" sz="850">
                  <a:solidFill>
                    <a:schemeClr val="dk1"/>
                  </a:solidFill>
                  <a:latin typeface="Calibri"/>
                  <a:ea typeface="Calibri"/>
                  <a:cs typeface="Calibri"/>
                  <a:sym typeface="Calibri"/>
                </a:rPr>
                <a:t>Para adultos, dose única, a depender de risco epidemiológico ou condição de saúde. </a:t>
              </a:r>
              <a:endParaRPr/>
            </a:p>
            <a:p>
              <a:pPr indent="0" lvl="0" marL="0" marR="0" rtl="0" algn="l">
                <a:lnSpc>
                  <a:spcPct val="90000"/>
                </a:lnSpc>
                <a:spcBef>
                  <a:spcPts val="1200"/>
                </a:spcBef>
                <a:spcAft>
                  <a:spcPts val="0"/>
                </a:spcAft>
                <a:buNone/>
              </a:pPr>
              <a:r>
                <a:rPr b="1" lang="pt-BR" sz="850">
                  <a:solidFill>
                    <a:schemeClr val="dk1"/>
                  </a:solidFill>
                  <a:latin typeface="Calibri"/>
                  <a:ea typeface="Calibri"/>
                  <a:cs typeface="Calibri"/>
                  <a:sym typeface="Calibri"/>
                </a:rPr>
                <a:t>Pacientes em uso de inibidor do complemento terminal (eculizumabe): Crianças e adolescentes menores de 14 anos: </a:t>
              </a:r>
              <a:r>
                <a:rPr lang="pt-BR" sz="850">
                  <a:solidFill>
                    <a:schemeClr val="dk1"/>
                  </a:solidFill>
                  <a:latin typeface="Calibri"/>
                  <a:ea typeface="Calibri"/>
                  <a:cs typeface="Calibri"/>
                  <a:sym typeface="Calibri"/>
                </a:rPr>
                <a:t>vacinar de acordo com calendários SBIm para cada faixa etária. </a:t>
              </a:r>
              <a:r>
                <a:rPr b="1" lang="pt-BR" sz="850">
                  <a:solidFill>
                    <a:schemeClr val="dk1"/>
                  </a:solidFill>
                  <a:latin typeface="Calibri"/>
                  <a:ea typeface="Calibri"/>
                  <a:cs typeface="Calibri"/>
                  <a:sym typeface="Calibri"/>
                </a:rPr>
                <a:t>Acima de 14 anos: </a:t>
              </a:r>
              <a:r>
                <a:rPr lang="pt-BR" sz="850">
                  <a:solidFill>
                    <a:schemeClr val="dk1"/>
                  </a:solidFill>
                  <a:latin typeface="Calibri"/>
                  <a:ea typeface="Calibri"/>
                  <a:cs typeface="Calibri"/>
                  <a:sym typeface="Calibri"/>
                </a:rPr>
                <a:t>Duas doses de Meningo ACWY até duas semanas antes de iniciar terapia com </a:t>
              </a:r>
              <a:r>
                <a:rPr b="1" lang="pt-BR" sz="850">
                  <a:solidFill>
                    <a:schemeClr val="dk1"/>
                  </a:solidFill>
                  <a:latin typeface="Calibri"/>
                  <a:ea typeface="Calibri"/>
                  <a:cs typeface="Calibri"/>
                  <a:sym typeface="Calibri"/>
                </a:rPr>
                <a:t>eculizumabe.</a:t>
              </a:r>
              <a:endParaRPr sz="850">
                <a:solidFill>
                  <a:schemeClr val="dk1"/>
                </a:solidFill>
                <a:latin typeface="Calibri"/>
                <a:ea typeface="Calibri"/>
                <a:cs typeface="Calibri"/>
                <a:sym typeface="Calibri"/>
              </a:endParaRPr>
            </a:p>
          </p:txBody>
        </p:sp>
        <p:sp>
          <p:nvSpPr>
            <p:cNvPr id="13623" name="Google Shape;13623;p235"/>
            <p:cNvSpPr/>
            <p:nvPr/>
          </p:nvSpPr>
          <p:spPr>
            <a:xfrm>
              <a:off x="850768" y="4297879"/>
              <a:ext cx="2062729" cy="286232"/>
            </a:xfrm>
            <a:prstGeom prst="rect">
              <a:avLst/>
            </a:prstGeom>
            <a:noFill/>
            <a:ln>
              <a:noFill/>
            </a:ln>
          </p:spPr>
          <p:txBody>
            <a:bodyPr anchorCtr="0" anchor="t" bIns="45700" lIns="18000" spcFirstLastPara="1" rIns="36000" wrap="square" tIns="45700">
              <a:spAutoFit/>
            </a:bodyPr>
            <a:lstStyle/>
            <a:p>
              <a:pPr indent="0" lvl="0" marL="0" marR="0" rtl="0" algn="ctr">
                <a:lnSpc>
                  <a:spcPct val="90000"/>
                </a:lnSpc>
                <a:spcBef>
                  <a:spcPts val="0"/>
                </a:spcBef>
                <a:spcAft>
                  <a:spcPts val="0"/>
                </a:spcAft>
                <a:buNone/>
              </a:pPr>
              <a:r>
                <a:rPr lang="pt-BR" sz="1400">
                  <a:solidFill>
                    <a:schemeClr val="lt1"/>
                  </a:solidFill>
                  <a:latin typeface="Calibri"/>
                  <a:ea typeface="Calibri"/>
                  <a:cs typeface="Calibri"/>
                  <a:sym typeface="Calibri"/>
                </a:rPr>
                <a:t>Quando revacinar</a:t>
              </a:r>
              <a:endParaRPr/>
            </a:p>
          </p:txBody>
        </p:sp>
        <p:sp>
          <p:nvSpPr>
            <p:cNvPr id="13624" name="Google Shape;13624;p235"/>
            <p:cNvSpPr/>
            <p:nvPr/>
          </p:nvSpPr>
          <p:spPr>
            <a:xfrm>
              <a:off x="850769" y="2822477"/>
              <a:ext cx="2062730" cy="286232"/>
            </a:xfrm>
            <a:prstGeom prst="rect">
              <a:avLst/>
            </a:prstGeom>
            <a:noFill/>
            <a:ln>
              <a:noFill/>
            </a:ln>
          </p:spPr>
          <p:txBody>
            <a:bodyPr anchorCtr="0" anchor="t" bIns="45700" lIns="18000" spcFirstLastPara="1" rIns="36000" wrap="square" tIns="45700">
              <a:spAutoFit/>
            </a:bodyPr>
            <a:lstStyle/>
            <a:p>
              <a:pPr indent="0" lvl="0" marL="0" marR="0" rtl="0" algn="ctr">
                <a:lnSpc>
                  <a:spcPct val="90000"/>
                </a:lnSpc>
                <a:spcBef>
                  <a:spcPts val="0"/>
                </a:spcBef>
                <a:spcAft>
                  <a:spcPts val="0"/>
                </a:spcAft>
                <a:buNone/>
              </a:pPr>
              <a:r>
                <a:rPr lang="pt-BR" sz="1400">
                  <a:solidFill>
                    <a:schemeClr val="lt1"/>
                  </a:solidFill>
                  <a:latin typeface="Calibri"/>
                  <a:ea typeface="Calibri"/>
                  <a:cs typeface="Calibri"/>
                  <a:sym typeface="Calibri"/>
                </a:rPr>
                <a:t>Quando vacinar</a:t>
              </a:r>
              <a:endParaRPr/>
            </a:p>
          </p:txBody>
        </p:sp>
        <p:sp>
          <p:nvSpPr>
            <p:cNvPr id="13625" name="Google Shape;13625;p235"/>
            <p:cNvSpPr/>
            <p:nvPr/>
          </p:nvSpPr>
          <p:spPr>
            <a:xfrm>
              <a:off x="850769" y="1002639"/>
              <a:ext cx="2062732" cy="286232"/>
            </a:xfrm>
            <a:prstGeom prst="rect">
              <a:avLst/>
            </a:prstGeom>
            <a:noFill/>
            <a:ln>
              <a:noFill/>
            </a:ln>
          </p:spPr>
          <p:txBody>
            <a:bodyPr anchorCtr="0" anchor="t" bIns="45700" lIns="18000" spcFirstLastPara="1" rIns="36000" wrap="square" tIns="45700">
              <a:spAutoFit/>
            </a:bodyPr>
            <a:lstStyle/>
            <a:p>
              <a:pPr indent="0" lvl="0" marL="0" marR="0" rtl="0" algn="ctr">
                <a:lnSpc>
                  <a:spcPct val="90000"/>
                </a:lnSpc>
                <a:spcBef>
                  <a:spcPts val="0"/>
                </a:spcBef>
                <a:spcAft>
                  <a:spcPts val="0"/>
                </a:spcAft>
                <a:buNone/>
              </a:pPr>
              <a:r>
                <a:rPr lang="pt-BR" sz="1400">
                  <a:solidFill>
                    <a:schemeClr val="lt1"/>
                  </a:solidFill>
                  <a:latin typeface="Calibri"/>
                  <a:ea typeface="Calibri"/>
                  <a:cs typeface="Calibri"/>
                  <a:sym typeface="Calibri"/>
                </a:rPr>
                <a:t>Vacina</a:t>
              </a:r>
              <a:endParaRPr/>
            </a:p>
          </p:txBody>
        </p:sp>
        <p:sp>
          <p:nvSpPr>
            <p:cNvPr id="13626" name="Google Shape;13626;p235"/>
            <p:cNvSpPr/>
            <p:nvPr/>
          </p:nvSpPr>
          <p:spPr>
            <a:xfrm>
              <a:off x="850768" y="1315915"/>
              <a:ext cx="2062731" cy="286232"/>
            </a:xfrm>
            <a:prstGeom prst="rect">
              <a:avLst/>
            </a:prstGeom>
            <a:noFill/>
            <a:ln>
              <a:noFill/>
            </a:ln>
          </p:spPr>
          <p:txBody>
            <a:bodyPr anchorCtr="0" anchor="t" bIns="45700" lIns="18000" spcFirstLastPara="1" rIns="36000" wrap="square" tIns="45700">
              <a:spAutoFit/>
            </a:bodyPr>
            <a:lstStyle/>
            <a:p>
              <a:pPr indent="0" lvl="0" marL="0" marR="0" rtl="0" algn="ctr">
                <a:lnSpc>
                  <a:spcPct val="90000"/>
                </a:lnSpc>
                <a:spcBef>
                  <a:spcPts val="0"/>
                </a:spcBef>
                <a:spcAft>
                  <a:spcPts val="0"/>
                </a:spcAft>
                <a:buNone/>
              </a:pPr>
              <a:r>
                <a:rPr lang="pt-BR" sz="1400">
                  <a:solidFill>
                    <a:schemeClr val="lt1"/>
                  </a:solidFill>
                  <a:latin typeface="Calibri"/>
                  <a:ea typeface="Calibri"/>
                  <a:cs typeface="Calibri"/>
                  <a:sym typeface="Calibri"/>
                </a:rPr>
                <a:t>Sorogrupo</a:t>
              </a:r>
              <a:endParaRPr/>
            </a:p>
          </p:txBody>
        </p:sp>
        <p:sp>
          <p:nvSpPr>
            <p:cNvPr id="13627" name="Google Shape;13627;p235"/>
            <p:cNvSpPr/>
            <p:nvPr/>
          </p:nvSpPr>
          <p:spPr>
            <a:xfrm>
              <a:off x="850769" y="1654255"/>
              <a:ext cx="2062732" cy="286232"/>
            </a:xfrm>
            <a:prstGeom prst="rect">
              <a:avLst/>
            </a:prstGeom>
            <a:noFill/>
            <a:ln>
              <a:noFill/>
            </a:ln>
          </p:spPr>
          <p:txBody>
            <a:bodyPr anchorCtr="0" anchor="t" bIns="45700" lIns="18000" spcFirstLastPara="1" rIns="36000" wrap="square" tIns="45700">
              <a:spAutoFit/>
            </a:bodyPr>
            <a:lstStyle/>
            <a:p>
              <a:pPr indent="0" lvl="0" marL="0" marR="0" rtl="0" algn="ctr">
                <a:lnSpc>
                  <a:spcPct val="90000"/>
                </a:lnSpc>
                <a:spcBef>
                  <a:spcPts val="0"/>
                </a:spcBef>
                <a:spcAft>
                  <a:spcPts val="0"/>
                </a:spcAft>
                <a:buNone/>
              </a:pPr>
              <a:r>
                <a:rPr lang="pt-BR" sz="1400">
                  <a:solidFill>
                    <a:schemeClr val="lt1"/>
                  </a:solidFill>
                  <a:latin typeface="Calibri"/>
                  <a:ea typeface="Calibri"/>
                  <a:cs typeface="Calibri"/>
                  <a:sym typeface="Calibri"/>
                </a:rPr>
                <a:t>Distribuição por sorogrupos</a:t>
              </a:r>
              <a:endParaRPr/>
            </a:p>
          </p:txBody>
        </p:sp>
        <p:sp>
          <p:nvSpPr>
            <p:cNvPr id="13628" name="Google Shape;13628;p235"/>
            <p:cNvSpPr/>
            <p:nvPr/>
          </p:nvSpPr>
          <p:spPr>
            <a:xfrm>
              <a:off x="5758038" y="1005082"/>
              <a:ext cx="2777508" cy="307858"/>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3629" name="Google Shape;13629;p235"/>
            <p:cNvSpPr/>
            <p:nvPr/>
          </p:nvSpPr>
          <p:spPr>
            <a:xfrm>
              <a:off x="8643182" y="1006877"/>
              <a:ext cx="2840381" cy="307858"/>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3630" name="Google Shape;13630;p235"/>
            <p:cNvSpPr/>
            <p:nvPr/>
          </p:nvSpPr>
          <p:spPr>
            <a:xfrm>
              <a:off x="7326110" y="4275015"/>
              <a:ext cx="4135614" cy="307858"/>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3631" name="Google Shape;13631;p235"/>
            <p:cNvSpPr/>
            <p:nvPr/>
          </p:nvSpPr>
          <p:spPr>
            <a:xfrm>
              <a:off x="7318156" y="1968577"/>
              <a:ext cx="4165407" cy="2322944"/>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b="1" lang="pt-BR" sz="1200">
                  <a:solidFill>
                    <a:schemeClr val="dk1"/>
                  </a:solidFill>
                  <a:latin typeface="Calibri"/>
                  <a:ea typeface="Calibri"/>
                  <a:cs typeface="Calibri"/>
                  <a:sym typeface="Calibri"/>
                </a:rPr>
                <a:t>CRIANÇAS -  </a:t>
              </a:r>
              <a:r>
                <a:rPr b="1" lang="pt-BR" sz="850">
                  <a:solidFill>
                    <a:schemeClr val="dk1"/>
                  </a:solidFill>
                  <a:latin typeface="Calibri"/>
                  <a:ea typeface="Calibri"/>
                  <a:cs typeface="Calibri"/>
                  <a:sym typeface="Calibri"/>
                </a:rPr>
                <a:t>3-11 meses: </a:t>
              </a:r>
              <a:r>
                <a:rPr lang="pt-BR" sz="850">
                  <a:solidFill>
                    <a:schemeClr val="dk1"/>
                  </a:solidFill>
                  <a:latin typeface="Calibri"/>
                  <a:ea typeface="Calibri"/>
                  <a:cs typeface="Calibri"/>
                  <a:sym typeface="Calibri"/>
                </a:rPr>
                <a:t>duas doses com intervalo de dois meses entre elas, idealmente aos 3 e 5 meses de idade, e uma dose de reforço entre 12 e 15 meses de idade (esquema 2+1).  </a:t>
              </a:r>
              <a:r>
                <a:rPr b="1" lang="pt-BR" sz="850">
                  <a:solidFill>
                    <a:schemeClr val="dk1"/>
                  </a:solidFill>
                  <a:latin typeface="Calibri"/>
                  <a:ea typeface="Calibri"/>
                  <a:cs typeface="Calibri"/>
                  <a:sym typeface="Calibri"/>
                </a:rPr>
                <a:t>12-23 meses: </a:t>
              </a:r>
              <a:r>
                <a:rPr lang="pt-BR" sz="850">
                  <a:solidFill>
                    <a:schemeClr val="dk1"/>
                  </a:solidFill>
                  <a:latin typeface="Calibri"/>
                  <a:ea typeface="Calibri"/>
                  <a:cs typeface="Calibri"/>
                  <a:sym typeface="Calibri"/>
                </a:rPr>
                <a:t>duas doses com intervalo de dois meses entre elas com uma dose de reforço entre 12 e 23 meses após esquema primário. </a:t>
              </a:r>
              <a:r>
                <a:rPr b="1" lang="pt-BR" sz="850">
                  <a:solidFill>
                    <a:schemeClr val="dk1"/>
                  </a:solidFill>
                  <a:latin typeface="Calibri"/>
                  <a:ea typeface="Calibri"/>
                  <a:cs typeface="Calibri"/>
                  <a:sym typeface="Calibri"/>
                </a:rPr>
                <a:t>&gt; 24 meses: </a:t>
              </a:r>
              <a:r>
                <a:rPr lang="pt-BR" sz="850">
                  <a:solidFill>
                    <a:schemeClr val="dk1"/>
                  </a:solidFill>
                  <a:latin typeface="Calibri"/>
                  <a:ea typeface="Calibri"/>
                  <a:cs typeface="Calibri"/>
                  <a:sym typeface="Calibri"/>
                </a:rPr>
                <a:t>duas doses com intervalo mínimo de um mês entre elas e não estabelecida a necessidade de doses de reforço. </a:t>
              </a:r>
              <a:endParaRPr/>
            </a:p>
            <a:p>
              <a:pPr indent="0" lvl="0" marL="0" marR="0" rtl="0" algn="l">
                <a:lnSpc>
                  <a:spcPct val="90000"/>
                </a:lnSpc>
                <a:spcBef>
                  <a:spcPts val="1200"/>
                </a:spcBef>
                <a:spcAft>
                  <a:spcPts val="0"/>
                </a:spcAft>
                <a:buNone/>
              </a:pPr>
              <a:r>
                <a:rPr lang="pt-BR" sz="850">
                  <a:solidFill>
                    <a:schemeClr val="dk1"/>
                  </a:solidFill>
                  <a:latin typeface="Calibri"/>
                  <a:ea typeface="Calibri"/>
                  <a:cs typeface="Calibri"/>
                  <a:sym typeface="Calibri"/>
                </a:rPr>
                <a:t>Para adolescentes não vacinados antes, duas doses com intervalo de um mês.  </a:t>
              </a:r>
              <a:endParaRPr/>
            </a:p>
            <a:p>
              <a:pPr indent="0" lvl="0" marL="0" marR="0" rtl="0" algn="l">
                <a:lnSpc>
                  <a:spcPct val="90000"/>
                </a:lnSpc>
                <a:spcBef>
                  <a:spcPts val="1200"/>
                </a:spcBef>
                <a:spcAft>
                  <a:spcPts val="0"/>
                </a:spcAft>
                <a:buNone/>
              </a:pPr>
              <a:r>
                <a:rPr b="1" lang="pt-BR" sz="850">
                  <a:solidFill>
                    <a:schemeClr val="dk1"/>
                  </a:solidFill>
                  <a:latin typeface="Calibri"/>
                  <a:ea typeface="Calibri"/>
                  <a:cs typeface="Calibri"/>
                  <a:sym typeface="Calibri"/>
                </a:rPr>
                <a:t>Pacientes em uso de inibidor do complemento terminal (eculizumabe):</a:t>
              </a:r>
              <a:endParaRPr/>
            </a:p>
            <a:p>
              <a:pPr indent="0" lvl="0" marL="0" marR="0" rtl="0" algn="l">
                <a:lnSpc>
                  <a:spcPct val="90000"/>
                </a:lnSpc>
                <a:spcBef>
                  <a:spcPts val="1200"/>
                </a:spcBef>
                <a:spcAft>
                  <a:spcPts val="0"/>
                </a:spcAft>
                <a:buNone/>
              </a:pPr>
              <a:r>
                <a:rPr b="1" lang="pt-BR" sz="850">
                  <a:solidFill>
                    <a:schemeClr val="dk1"/>
                  </a:solidFill>
                  <a:latin typeface="Calibri"/>
                  <a:ea typeface="Calibri"/>
                  <a:cs typeface="Calibri"/>
                  <a:sym typeface="Calibri"/>
                </a:rPr>
                <a:t>Crianças e adolescentes: </a:t>
              </a:r>
              <a:r>
                <a:rPr lang="pt-BR" sz="850">
                  <a:solidFill>
                    <a:schemeClr val="dk1"/>
                  </a:solidFill>
                  <a:latin typeface="Calibri"/>
                  <a:ea typeface="Calibri"/>
                  <a:cs typeface="Calibri"/>
                  <a:sym typeface="Calibri"/>
                </a:rPr>
                <a:t>vacinar de acordo com calendários SBIm para cada faixa etária. </a:t>
              </a:r>
              <a:endParaRPr/>
            </a:p>
            <a:p>
              <a:pPr indent="0" lvl="0" marL="0" marR="0" rtl="0" algn="l">
                <a:lnSpc>
                  <a:spcPct val="90000"/>
                </a:lnSpc>
                <a:spcBef>
                  <a:spcPts val="1200"/>
                </a:spcBef>
                <a:spcAft>
                  <a:spcPts val="0"/>
                </a:spcAft>
                <a:buNone/>
              </a:pPr>
              <a:r>
                <a:rPr b="1" lang="pt-BR" sz="850">
                  <a:solidFill>
                    <a:schemeClr val="dk1"/>
                  </a:solidFill>
                  <a:latin typeface="Calibri"/>
                  <a:ea typeface="Calibri"/>
                  <a:cs typeface="Calibri"/>
                  <a:sym typeface="Calibri"/>
                </a:rPr>
                <a:t>Adultos até 50 anos: </a:t>
              </a:r>
              <a:r>
                <a:rPr lang="pt-BR" sz="850">
                  <a:solidFill>
                    <a:schemeClr val="dk1"/>
                  </a:solidFill>
                  <a:latin typeface="Calibri"/>
                  <a:ea typeface="Calibri"/>
                  <a:cs typeface="Calibri"/>
                  <a:sym typeface="Calibri"/>
                </a:rPr>
                <a:t>duas doses com intervalo de um a dois meses entre elas, até 2 semanas antes de iniciar a terapia com </a:t>
              </a:r>
              <a:r>
                <a:rPr b="1" lang="pt-BR" sz="850">
                  <a:solidFill>
                    <a:schemeClr val="dk1"/>
                  </a:solidFill>
                  <a:latin typeface="Calibri"/>
                  <a:ea typeface="Calibri"/>
                  <a:cs typeface="Calibri"/>
                  <a:sym typeface="Calibri"/>
                </a:rPr>
                <a:t>eculizumabe.</a:t>
              </a:r>
              <a:r>
                <a:rPr lang="pt-BR" sz="850">
                  <a:solidFill>
                    <a:schemeClr val="dk1"/>
                  </a:solidFill>
                  <a:latin typeface="Calibri"/>
                  <a:ea typeface="Calibri"/>
                  <a:cs typeface="Calibri"/>
                  <a:sym typeface="Calibri"/>
                </a:rPr>
                <a:t> </a:t>
              </a:r>
              <a:endParaRPr/>
            </a:p>
            <a:p>
              <a:pPr indent="0" lvl="0" marL="0" marR="0" rtl="0" algn="l">
                <a:lnSpc>
                  <a:spcPct val="90000"/>
                </a:lnSpc>
                <a:spcBef>
                  <a:spcPts val="1200"/>
                </a:spcBef>
                <a:spcAft>
                  <a:spcPts val="0"/>
                </a:spcAft>
                <a:buNone/>
              </a:pPr>
              <a:r>
                <a:rPr b="1" lang="pt-BR" sz="850">
                  <a:solidFill>
                    <a:schemeClr val="dk1"/>
                  </a:solidFill>
                  <a:latin typeface="Calibri"/>
                  <a:ea typeface="Calibri"/>
                  <a:cs typeface="Calibri"/>
                  <a:sym typeface="Calibri"/>
                </a:rPr>
                <a:t>Acima de 50 anos, o uso é off label.</a:t>
              </a:r>
              <a:endParaRPr/>
            </a:p>
          </p:txBody>
        </p:sp>
        <p:sp>
          <p:nvSpPr>
            <p:cNvPr id="13632" name="Google Shape;13632;p235"/>
            <p:cNvSpPr/>
            <p:nvPr/>
          </p:nvSpPr>
          <p:spPr>
            <a:xfrm>
              <a:off x="3169107" y="1027650"/>
              <a:ext cx="851741" cy="244682"/>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100">
                  <a:solidFill>
                    <a:schemeClr val="lt1"/>
                  </a:solidFill>
                  <a:latin typeface="Calibri"/>
                  <a:ea typeface="Calibri"/>
                  <a:cs typeface="Calibri"/>
                  <a:sym typeface="Calibri"/>
                </a:rPr>
                <a:t>Meningo C*</a:t>
              </a:r>
              <a:endParaRPr/>
            </a:p>
          </p:txBody>
        </p:sp>
        <p:sp>
          <p:nvSpPr>
            <p:cNvPr id="13633" name="Google Shape;13633;p235"/>
            <p:cNvSpPr/>
            <p:nvPr/>
          </p:nvSpPr>
          <p:spPr>
            <a:xfrm>
              <a:off x="5872330" y="1021628"/>
              <a:ext cx="1134999" cy="244682"/>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100">
                  <a:solidFill>
                    <a:schemeClr val="lt1"/>
                  </a:solidFill>
                  <a:latin typeface="Calibri"/>
                  <a:ea typeface="Calibri"/>
                  <a:cs typeface="Calibri"/>
                  <a:sym typeface="Calibri"/>
                </a:rPr>
                <a:t>Meningo ACWY</a:t>
              </a:r>
              <a:endParaRPr/>
            </a:p>
          </p:txBody>
        </p:sp>
        <p:sp>
          <p:nvSpPr>
            <p:cNvPr id="13634" name="Google Shape;13634;p235"/>
            <p:cNvSpPr/>
            <p:nvPr/>
          </p:nvSpPr>
          <p:spPr>
            <a:xfrm>
              <a:off x="8743615" y="1021628"/>
              <a:ext cx="851741" cy="244682"/>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100">
                  <a:solidFill>
                    <a:schemeClr val="lt1"/>
                  </a:solidFill>
                  <a:latin typeface="Calibri"/>
                  <a:ea typeface="Calibri"/>
                  <a:cs typeface="Calibri"/>
                  <a:sym typeface="Calibri"/>
                </a:rPr>
                <a:t>Meningo B</a:t>
              </a:r>
              <a:endParaRPr/>
            </a:p>
          </p:txBody>
        </p:sp>
        <p:sp>
          <p:nvSpPr>
            <p:cNvPr id="13635" name="Google Shape;13635;p235"/>
            <p:cNvSpPr/>
            <p:nvPr/>
          </p:nvSpPr>
          <p:spPr>
            <a:xfrm>
              <a:off x="3169106" y="1358473"/>
              <a:ext cx="851741" cy="244682"/>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100">
                  <a:solidFill>
                    <a:schemeClr val="dk1"/>
                  </a:solidFill>
                  <a:latin typeface="Calibri"/>
                  <a:ea typeface="Calibri"/>
                  <a:cs typeface="Calibri"/>
                  <a:sym typeface="Calibri"/>
                </a:rPr>
                <a:t>C**</a:t>
              </a:r>
              <a:endParaRPr/>
            </a:p>
          </p:txBody>
        </p:sp>
        <p:sp>
          <p:nvSpPr>
            <p:cNvPr id="13636" name="Google Shape;13636;p235"/>
            <p:cNvSpPr/>
            <p:nvPr/>
          </p:nvSpPr>
          <p:spPr>
            <a:xfrm>
              <a:off x="3169105" y="1678246"/>
              <a:ext cx="3704000" cy="244682"/>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100">
                  <a:solidFill>
                    <a:schemeClr val="lt1"/>
                  </a:solidFill>
                  <a:latin typeface="Calibri"/>
                  <a:ea typeface="Calibri"/>
                  <a:cs typeface="Calibri"/>
                  <a:sym typeface="Calibri"/>
                </a:rPr>
                <a:t>C = 55% | B = 27% | W= 9,6% | Y = 6,6% | X = 1,5% </a:t>
              </a:r>
              <a:endParaRPr/>
            </a:p>
          </p:txBody>
        </p:sp>
        <p:sp>
          <p:nvSpPr>
            <p:cNvPr id="13637" name="Google Shape;13637;p235"/>
            <p:cNvSpPr/>
            <p:nvPr/>
          </p:nvSpPr>
          <p:spPr>
            <a:xfrm>
              <a:off x="5885236" y="1359731"/>
              <a:ext cx="851741" cy="244682"/>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100">
                  <a:solidFill>
                    <a:schemeClr val="dk1"/>
                  </a:solidFill>
                  <a:latin typeface="Calibri"/>
                  <a:ea typeface="Calibri"/>
                  <a:cs typeface="Calibri"/>
                  <a:sym typeface="Calibri"/>
                </a:rPr>
                <a:t>A, C, W e Y</a:t>
              </a:r>
              <a:endParaRPr/>
            </a:p>
          </p:txBody>
        </p:sp>
        <p:sp>
          <p:nvSpPr>
            <p:cNvPr id="13638" name="Google Shape;13638;p235"/>
            <p:cNvSpPr/>
            <p:nvPr/>
          </p:nvSpPr>
          <p:spPr>
            <a:xfrm>
              <a:off x="8758489" y="1353711"/>
              <a:ext cx="851741" cy="244682"/>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100">
                  <a:solidFill>
                    <a:schemeClr val="dk1"/>
                  </a:solidFill>
                  <a:latin typeface="Calibri"/>
                  <a:ea typeface="Calibri"/>
                  <a:cs typeface="Calibri"/>
                  <a:sym typeface="Calibri"/>
                </a:rPr>
                <a:t>B</a:t>
              </a:r>
              <a:endParaRPr/>
            </a:p>
          </p:txBody>
        </p:sp>
        <p:sp>
          <p:nvSpPr>
            <p:cNvPr id="13639" name="Google Shape;13639;p235"/>
            <p:cNvSpPr/>
            <p:nvPr/>
          </p:nvSpPr>
          <p:spPr>
            <a:xfrm>
              <a:off x="3169106" y="4320619"/>
              <a:ext cx="851741" cy="244682"/>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100">
                  <a:solidFill>
                    <a:schemeClr val="lt1"/>
                  </a:solidFill>
                  <a:latin typeface="Calibri"/>
                  <a:ea typeface="Calibri"/>
                  <a:cs typeface="Calibri"/>
                  <a:sym typeface="Calibri"/>
                </a:rPr>
                <a:t>A cada 3 anos</a:t>
              </a:r>
              <a:endParaRPr/>
            </a:p>
          </p:txBody>
        </p:sp>
        <p:sp>
          <p:nvSpPr>
            <p:cNvPr id="13640" name="Google Shape;13640;p235"/>
            <p:cNvSpPr/>
            <p:nvPr/>
          </p:nvSpPr>
          <p:spPr>
            <a:xfrm>
              <a:off x="7415333" y="4320619"/>
              <a:ext cx="1429184" cy="244682"/>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100">
                  <a:solidFill>
                    <a:schemeClr val="lt1"/>
                  </a:solidFill>
                  <a:latin typeface="Calibri"/>
                  <a:ea typeface="Calibri"/>
                  <a:cs typeface="Calibri"/>
                  <a:sym typeface="Calibri"/>
                </a:rPr>
                <a:t>A cada 3 anos****</a:t>
              </a:r>
              <a:endParaRPr/>
            </a:p>
          </p:txBody>
        </p:sp>
        <p:cxnSp>
          <p:nvCxnSpPr>
            <p:cNvPr id="13641" name="Google Shape;13641;p235"/>
            <p:cNvCxnSpPr/>
            <p:nvPr/>
          </p:nvCxnSpPr>
          <p:spPr>
            <a:xfrm>
              <a:off x="802678" y="1300230"/>
              <a:ext cx="2224860" cy="0"/>
            </a:xfrm>
            <a:prstGeom prst="straightConnector1">
              <a:avLst/>
            </a:prstGeom>
            <a:noFill/>
            <a:ln cap="flat" cmpd="sng" w="12700">
              <a:solidFill>
                <a:srgbClr val="FF3F40"/>
              </a:solidFill>
              <a:prstDash val="solid"/>
              <a:miter lim="800000"/>
              <a:headEnd len="sm" w="sm" type="none"/>
              <a:tailEnd len="sm" w="sm" type="none"/>
            </a:ln>
          </p:spPr>
        </p:cxnSp>
        <p:cxnSp>
          <p:nvCxnSpPr>
            <p:cNvPr id="13642" name="Google Shape;13642;p235"/>
            <p:cNvCxnSpPr/>
            <p:nvPr/>
          </p:nvCxnSpPr>
          <p:spPr>
            <a:xfrm>
              <a:off x="802678" y="1639675"/>
              <a:ext cx="2224860" cy="0"/>
            </a:xfrm>
            <a:prstGeom prst="straightConnector1">
              <a:avLst/>
            </a:prstGeom>
            <a:noFill/>
            <a:ln cap="flat" cmpd="sng" w="12700">
              <a:solidFill>
                <a:srgbClr val="FF3F40"/>
              </a:solidFill>
              <a:prstDash val="solid"/>
              <a:miter lim="800000"/>
              <a:headEnd len="sm" w="sm" type="none"/>
              <a:tailEnd len="sm" w="sm" type="none"/>
            </a:ln>
          </p:spPr>
        </p:cxnSp>
        <p:cxnSp>
          <p:nvCxnSpPr>
            <p:cNvPr id="13643" name="Google Shape;13643;p235"/>
            <p:cNvCxnSpPr/>
            <p:nvPr/>
          </p:nvCxnSpPr>
          <p:spPr>
            <a:xfrm>
              <a:off x="802678" y="1947533"/>
              <a:ext cx="2224860" cy="0"/>
            </a:xfrm>
            <a:prstGeom prst="straightConnector1">
              <a:avLst/>
            </a:prstGeom>
            <a:noFill/>
            <a:ln cap="flat" cmpd="sng" w="12700">
              <a:solidFill>
                <a:srgbClr val="FF3F40"/>
              </a:solidFill>
              <a:prstDash val="solid"/>
              <a:miter lim="800000"/>
              <a:headEnd len="sm" w="sm" type="none"/>
              <a:tailEnd len="sm" w="sm" type="none"/>
            </a:ln>
          </p:spPr>
        </p:cxnSp>
        <p:cxnSp>
          <p:nvCxnSpPr>
            <p:cNvPr id="13644" name="Google Shape;13644;p235"/>
            <p:cNvCxnSpPr/>
            <p:nvPr/>
          </p:nvCxnSpPr>
          <p:spPr>
            <a:xfrm>
              <a:off x="802678" y="4260252"/>
              <a:ext cx="2224860" cy="0"/>
            </a:xfrm>
            <a:prstGeom prst="straightConnector1">
              <a:avLst/>
            </a:prstGeom>
            <a:noFill/>
            <a:ln cap="flat" cmpd="sng" w="12700">
              <a:solidFill>
                <a:srgbClr val="FF3F40"/>
              </a:solidFill>
              <a:prstDash val="solid"/>
              <a:miter lim="800000"/>
              <a:headEnd len="sm" w="sm" type="none"/>
              <a:tailEnd len="sm" w="sm" type="none"/>
            </a:ln>
          </p:spPr>
        </p:cxnSp>
        <p:cxnSp>
          <p:nvCxnSpPr>
            <p:cNvPr id="13645" name="Google Shape;13645;p235"/>
            <p:cNvCxnSpPr/>
            <p:nvPr/>
          </p:nvCxnSpPr>
          <p:spPr>
            <a:xfrm>
              <a:off x="3131005" y="3255633"/>
              <a:ext cx="4015787" cy="0"/>
            </a:xfrm>
            <a:prstGeom prst="straightConnector1">
              <a:avLst/>
            </a:prstGeom>
            <a:noFill/>
            <a:ln cap="flat" cmpd="sng" w="12700">
              <a:solidFill>
                <a:srgbClr val="BFBFBF"/>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609"/>
                                        </p:tgtEl>
                                        <p:attrNameLst>
                                          <p:attrName>style.visibility</p:attrName>
                                        </p:attrNameLst>
                                      </p:cBhvr>
                                      <p:to>
                                        <p:strVal val="visible"/>
                                      </p:to>
                                    </p:set>
                                    <p:animEffect filter="fade" transition="in">
                                      <p:cBhvr>
                                        <p:cTn dur="500"/>
                                        <p:tgtEl>
                                          <p:spTgt spid="13609"/>
                                        </p:tgtEl>
                                      </p:cBhvr>
                                    </p:animEffect>
                                  </p:childTnLst>
                                </p:cTn>
                              </p:par>
                              <p:par>
                                <p:cTn fill="hold" nodeType="withEffect" presetClass="entr" presetID="10" presetSubtype="0">
                                  <p:stCondLst>
                                    <p:cond delay="250"/>
                                  </p:stCondLst>
                                  <p:childTnLst>
                                    <p:set>
                                      <p:cBhvr>
                                        <p:cTn dur="1" fill="hold">
                                          <p:stCondLst>
                                            <p:cond delay="0"/>
                                          </p:stCondLst>
                                        </p:cTn>
                                        <p:tgtEl>
                                          <p:spTgt spid="13616"/>
                                        </p:tgtEl>
                                        <p:attrNameLst>
                                          <p:attrName>style.visibility</p:attrName>
                                        </p:attrNameLst>
                                      </p:cBhvr>
                                      <p:to>
                                        <p:strVal val="visible"/>
                                      </p:to>
                                    </p:set>
                                    <p:animEffect filter="fade" transition="in">
                                      <p:cBhvr>
                                        <p:cTn dur="500"/>
                                        <p:tgtEl>
                                          <p:spTgt spid="13616"/>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3612"/>
                                        </p:tgtEl>
                                        <p:attrNameLst>
                                          <p:attrName>style.visibility</p:attrName>
                                        </p:attrNameLst>
                                      </p:cBhvr>
                                      <p:to>
                                        <p:strVal val="visible"/>
                                      </p:to>
                                    </p:set>
                                    <p:animEffect filter="fade" transition="in">
                                      <p:cBhvr>
                                        <p:cTn dur="500"/>
                                        <p:tgtEl>
                                          <p:spTgt spid="13612"/>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3615"/>
                                        </p:tgtEl>
                                        <p:attrNameLst>
                                          <p:attrName>style.visibility</p:attrName>
                                        </p:attrNameLst>
                                      </p:cBhvr>
                                      <p:to>
                                        <p:strVal val="visible"/>
                                      </p:to>
                                    </p:set>
                                    <p:animEffect filter="fade" transition="in">
                                      <p:cBhvr>
                                        <p:cTn dur="500"/>
                                        <p:tgtEl>
                                          <p:spTgt spid="1361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50" name="Shape 13650"/>
        <p:cNvGrpSpPr/>
        <p:nvPr/>
      </p:nvGrpSpPr>
      <p:grpSpPr>
        <a:xfrm>
          <a:off x="0" y="0"/>
          <a:ext cx="0" cy="0"/>
          <a:chOff x="0" y="0"/>
          <a:chExt cx="0" cy="0"/>
        </a:xfrm>
      </p:grpSpPr>
      <p:sp>
        <p:nvSpPr>
          <p:cNvPr id="13651" name="Google Shape;13651;p236"/>
          <p:cNvSpPr/>
          <p:nvPr/>
        </p:nvSpPr>
        <p:spPr>
          <a:xfrm flipH="1">
            <a:off x="351931" y="954584"/>
            <a:ext cx="11543793" cy="223719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652" name="Google Shape;13652;p236"/>
          <p:cNvSpPr txBox="1"/>
          <p:nvPr/>
        </p:nvSpPr>
        <p:spPr>
          <a:xfrm>
            <a:off x="296269" y="385036"/>
            <a:ext cx="302614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Como vacinar</a:t>
            </a:r>
            <a:endParaRPr b="1" baseline="30000" sz="3600">
              <a:solidFill>
                <a:schemeClr val="accent1"/>
              </a:solidFill>
              <a:latin typeface="Lustria"/>
              <a:ea typeface="Lustria"/>
              <a:cs typeface="Lustria"/>
              <a:sym typeface="Lustria"/>
            </a:endParaRPr>
          </a:p>
        </p:txBody>
      </p:sp>
      <p:sp>
        <p:nvSpPr>
          <p:cNvPr id="13653" name="Google Shape;13653;p23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Interim Clinical Considerations for Use of COVID-19 Vaccines Currently Authorized in the United States. Acesso em Abril de 2021. Disponível em: https://www.cdc.gov/vaccines/covid-19/downloads/summary-interim-clinical-considerations.pdf.</a:t>
            </a:r>
            <a:endParaRPr/>
          </a:p>
          <a:p>
            <a:pPr indent="0" lvl="0" marL="0" rtl="0" algn="l">
              <a:lnSpc>
                <a:spcPct val="90000"/>
              </a:lnSpc>
              <a:spcBef>
                <a:spcPts val="300"/>
              </a:spcBef>
              <a:spcAft>
                <a:spcPts val="0"/>
              </a:spcAft>
              <a:buClr>
                <a:schemeClr val="dk1"/>
              </a:buClr>
              <a:buSzPts val="800"/>
              <a:buNone/>
            </a:pPr>
            <a:r>
              <a:rPr lang="pt-BR"/>
              <a:t>2. Public Health England: COVID-19 vaccination programme. Information for healthcare practitioners. Version 3.3. Acesso em Abril de 2021. Disponível em: https://www.gov.uk/government/publications/covid-19-vaccination-guide-for-healthcare-workers/covid-19-vaccination-guide-for-healthcare-workers Material destinado exclusivamente a profissionais de saúde prescritores ou dispensadores de medicamentosM/BR/SOL-a/0067 – Junho/2021 eculizumabe </a:t>
            </a:r>
            <a:endParaRPr/>
          </a:p>
        </p:txBody>
      </p:sp>
      <p:sp>
        <p:nvSpPr>
          <p:cNvPr id="13654" name="Google Shape;13654;p236"/>
          <p:cNvSpPr/>
          <p:nvPr/>
        </p:nvSpPr>
        <p:spPr>
          <a:xfrm>
            <a:off x="5465461" y="3977843"/>
            <a:ext cx="7221838" cy="903417"/>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3655" name="Google Shape;13655;p236"/>
          <p:cNvSpPr/>
          <p:nvPr/>
        </p:nvSpPr>
        <p:spPr>
          <a:xfrm>
            <a:off x="552956" y="1681407"/>
            <a:ext cx="603937" cy="603941"/>
          </a:xfrm>
          <a:prstGeom prst="ellipse">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3656" name="Google Shape;13656;p236"/>
          <p:cNvSpPr/>
          <p:nvPr/>
        </p:nvSpPr>
        <p:spPr>
          <a:xfrm>
            <a:off x="6941874" y="1633717"/>
            <a:ext cx="1804470" cy="757130"/>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200">
                <a:solidFill>
                  <a:srgbClr val="37302C"/>
                </a:solidFill>
                <a:latin typeface="Calibri"/>
                <a:ea typeface="Calibri"/>
                <a:cs typeface="Calibri"/>
                <a:sym typeface="Calibri"/>
              </a:rPr>
              <a:t>Paciente* entra em contato com o </a:t>
            </a:r>
            <a:r>
              <a:rPr b="1" lang="pt-BR" sz="1200">
                <a:solidFill>
                  <a:srgbClr val="37302C"/>
                </a:solidFill>
                <a:latin typeface="Calibri"/>
                <a:ea typeface="Calibri"/>
                <a:cs typeface="Calibri"/>
                <a:sym typeface="Calibri"/>
              </a:rPr>
              <a:t>Programa Somos Raros</a:t>
            </a:r>
            <a:r>
              <a:rPr lang="pt-BR" sz="1200">
                <a:solidFill>
                  <a:srgbClr val="37302C"/>
                </a:solidFill>
                <a:latin typeface="Calibri"/>
                <a:ea typeface="Calibri"/>
                <a:cs typeface="Calibri"/>
                <a:sym typeface="Calibri"/>
              </a:rPr>
              <a:t> (0800 779 1234) e solicita o agendamento** </a:t>
            </a:r>
            <a:endParaRPr/>
          </a:p>
        </p:txBody>
      </p:sp>
      <p:sp>
        <p:nvSpPr>
          <p:cNvPr id="13657" name="Google Shape;13657;p236"/>
          <p:cNvSpPr/>
          <p:nvPr/>
        </p:nvSpPr>
        <p:spPr>
          <a:xfrm>
            <a:off x="466822" y="1069529"/>
            <a:ext cx="11179078" cy="480131"/>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400">
                <a:solidFill>
                  <a:srgbClr val="37302C"/>
                </a:solidFill>
                <a:latin typeface="Calibri"/>
                <a:ea typeface="Calibri"/>
                <a:cs typeface="Calibri"/>
                <a:sym typeface="Calibri"/>
              </a:rPr>
              <a:t>O </a:t>
            </a:r>
            <a:r>
              <a:rPr b="1" lang="pt-BR" sz="1400">
                <a:solidFill>
                  <a:schemeClr val="lt2"/>
                </a:solidFill>
                <a:latin typeface="Lustria"/>
                <a:ea typeface="Lustria"/>
                <a:cs typeface="Lustria"/>
                <a:sym typeface="Lustria"/>
              </a:rPr>
              <a:t>Programa de Suporte ao Paciente da Alexion, o Somos Raros</a:t>
            </a:r>
            <a:r>
              <a:rPr lang="pt-BR" sz="1400">
                <a:solidFill>
                  <a:schemeClr val="lt2"/>
                </a:solidFill>
                <a:latin typeface="Lustria"/>
                <a:ea typeface="Lustria"/>
                <a:cs typeface="Lustria"/>
                <a:sym typeface="Lustria"/>
              </a:rPr>
              <a:t>, </a:t>
            </a:r>
            <a:r>
              <a:rPr lang="pt-BR" sz="1400">
                <a:solidFill>
                  <a:srgbClr val="37302C"/>
                </a:solidFill>
                <a:latin typeface="Calibri"/>
                <a:ea typeface="Calibri"/>
                <a:cs typeface="Calibri"/>
                <a:sym typeface="Calibri"/>
              </a:rPr>
              <a:t>oferece o serviço de vacinação meningocócica B e ACWY, mediante disponibilidade de clínica credenciada na região da solicitação. </a:t>
            </a:r>
            <a:endParaRPr/>
          </a:p>
        </p:txBody>
      </p:sp>
      <p:sp>
        <p:nvSpPr>
          <p:cNvPr id="13658" name="Google Shape;13658;p236"/>
          <p:cNvSpPr/>
          <p:nvPr/>
        </p:nvSpPr>
        <p:spPr>
          <a:xfrm>
            <a:off x="780319" y="2704731"/>
            <a:ext cx="10631361" cy="397032"/>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100">
                <a:solidFill>
                  <a:srgbClr val="37302C"/>
                </a:solidFill>
                <a:latin typeface="Calibri"/>
                <a:ea typeface="Calibri"/>
                <a:cs typeface="Calibri"/>
                <a:sym typeface="Calibri"/>
              </a:rPr>
              <a:t>* Em casos de pacientes pediátricos, o responsável poderá realizar o cadastro no programa. ** Suporte é oferecido mediante disponibilidade de clínica credenciada na região da solicitação. Fonte: Calendários de vacinação para população geral e adultos. Disponível em https://sbim.org.br/calendarios-de-vacinacao. </a:t>
            </a:r>
            <a:endParaRPr/>
          </a:p>
        </p:txBody>
      </p:sp>
      <p:sp>
        <p:nvSpPr>
          <p:cNvPr id="13659" name="Google Shape;13659;p236"/>
          <p:cNvSpPr txBox="1"/>
          <p:nvPr/>
        </p:nvSpPr>
        <p:spPr>
          <a:xfrm>
            <a:off x="483112" y="1503244"/>
            <a:ext cx="288862" cy="3385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600">
                <a:solidFill>
                  <a:schemeClr val="dk2"/>
                </a:solidFill>
                <a:latin typeface="Calibri"/>
                <a:ea typeface="Calibri"/>
                <a:cs typeface="Calibri"/>
                <a:sym typeface="Calibri"/>
              </a:rPr>
              <a:t>1</a:t>
            </a:r>
            <a:endParaRPr/>
          </a:p>
        </p:txBody>
      </p:sp>
      <p:sp>
        <p:nvSpPr>
          <p:cNvPr id="13660" name="Google Shape;13660;p236"/>
          <p:cNvSpPr/>
          <p:nvPr/>
        </p:nvSpPr>
        <p:spPr>
          <a:xfrm>
            <a:off x="1299625" y="1696710"/>
            <a:ext cx="1499882" cy="757130"/>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200">
                <a:solidFill>
                  <a:srgbClr val="37302C"/>
                </a:solidFill>
                <a:latin typeface="Calibri"/>
                <a:ea typeface="Calibri"/>
                <a:cs typeface="Calibri"/>
                <a:sym typeface="Calibri"/>
              </a:rPr>
              <a:t>É necessário que o médico forneça um </a:t>
            </a:r>
            <a:r>
              <a:rPr b="1" lang="pt-BR" sz="1200">
                <a:solidFill>
                  <a:srgbClr val="37302C"/>
                </a:solidFill>
                <a:latin typeface="Calibri"/>
                <a:ea typeface="Calibri"/>
                <a:cs typeface="Calibri"/>
                <a:sym typeface="Calibri"/>
              </a:rPr>
              <a:t>pedido médico com a descrição das vacinas </a:t>
            </a:r>
            <a:endParaRPr/>
          </a:p>
        </p:txBody>
      </p:sp>
      <p:sp>
        <p:nvSpPr>
          <p:cNvPr id="13661" name="Google Shape;13661;p236"/>
          <p:cNvSpPr/>
          <p:nvPr/>
        </p:nvSpPr>
        <p:spPr>
          <a:xfrm>
            <a:off x="3365270" y="1681407"/>
            <a:ext cx="603937" cy="603941"/>
          </a:xfrm>
          <a:prstGeom prst="ellipse">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3662" name="Google Shape;13662;p236"/>
          <p:cNvSpPr txBox="1"/>
          <p:nvPr/>
        </p:nvSpPr>
        <p:spPr>
          <a:xfrm>
            <a:off x="3292369" y="1502263"/>
            <a:ext cx="288862" cy="3385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600">
                <a:solidFill>
                  <a:schemeClr val="dk2"/>
                </a:solidFill>
                <a:latin typeface="Calibri"/>
                <a:ea typeface="Calibri"/>
                <a:cs typeface="Calibri"/>
                <a:sym typeface="Calibri"/>
              </a:rPr>
              <a:t>2</a:t>
            </a:r>
            <a:endParaRPr/>
          </a:p>
        </p:txBody>
      </p:sp>
      <p:sp>
        <p:nvSpPr>
          <p:cNvPr id="13663" name="Google Shape;13663;p236"/>
          <p:cNvSpPr/>
          <p:nvPr/>
        </p:nvSpPr>
        <p:spPr>
          <a:xfrm>
            <a:off x="4143527" y="1684876"/>
            <a:ext cx="1591687" cy="757130"/>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200">
                <a:solidFill>
                  <a:srgbClr val="37302C"/>
                </a:solidFill>
                <a:latin typeface="Calibri"/>
                <a:ea typeface="Calibri"/>
                <a:cs typeface="Calibri"/>
                <a:sym typeface="Calibri"/>
              </a:rPr>
              <a:t>O paciente precisa possuir uma </a:t>
            </a:r>
            <a:r>
              <a:rPr b="1" lang="pt-BR" sz="1200">
                <a:solidFill>
                  <a:srgbClr val="37302C"/>
                </a:solidFill>
                <a:latin typeface="Calibri"/>
                <a:ea typeface="Calibri"/>
                <a:cs typeface="Calibri"/>
                <a:sym typeface="Calibri"/>
              </a:rPr>
              <a:t>prescrição médica para uso de eculizumabe</a:t>
            </a:r>
            <a:endParaRPr b="1" sz="1200">
              <a:solidFill>
                <a:srgbClr val="37302C"/>
              </a:solidFill>
              <a:latin typeface="Calibri"/>
              <a:ea typeface="Calibri"/>
              <a:cs typeface="Calibri"/>
              <a:sym typeface="Calibri"/>
            </a:endParaRPr>
          </a:p>
        </p:txBody>
      </p:sp>
      <p:sp>
        <p:nvSpPr>
          <p:cNvPr id="13664" name="Google Shape;13664;p236"/>
          <p:cNvSpPr/>
          <p:nvPr/>
        </p:nvSpPr>
        <p:spPr>
          <a:xfrm>
            <a:off x="9955869" y="1645583"/>
            <a:ext cx="1791632" cy="757130"/>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200">
                <a:solidFill>
                  <a:srgbClr val="37302C"/>
                </a:solidFill>
                <a:latin typeface="Calibri"/>
                <a:ea typeface="Calibri"/>
                <a:cs typeface="Calibri"/>
                <a:sym typeface="Calibri"/>
              </a:rPr>
              <a:t>Após </a:t>
            </a:r>
            <a:r>
              <a:rPr b="1" lang="pt-BR" sz="1200">
                <a:solidFill>
                  <a:srgbClr val="37302C"/>
                </a:solidFill>
                <a:latin typeface="Calibri"/>
                <a:ea typeface="Calibri"/>
                <a:cs typeface="Calibri"/>
                <a:sym typeface="Calibri"/>
              </a:rPr>
              <a:t>confirmação do agendamento pela clínica</a:t>
            </a:r>
            <a:r>
              <a:rPr lang="pt-BR" sz="1200">
                <a:solidFill>
                  <a:srgbClr val="37302C"/>
                </a:solidFill>
                <a:latin typeface="Calibri"/>
                <a:ea typeface="Calibri"/>
                <a:cs typeface="Calibri"/>
                <a:sym typeface="Calibri"/>
              </a:rPr>
              <a:t>, o Programa Somos Raros </a:t>
            </a:r>
            <a:r>
              <a:rPr b="1" lang="pt-BR" sz="1200">
                <a:solidFill>
                  <a:srgbClr val="37302C"/>
                </a:solidFill>
                <a:latin typeface="Calibri"/>
                <a:ea typeface="Calibri"/>
                <a:cs typeface="Calibri"/>
                <a:sym typeface="Calibri"/>
              </a:rPr>
              <a:t>comunica o paciente</a:t>
            </a:r>
            <a:endParaRPr/>
          </a:p>
        </p:txBody>
      </p:sp>
      <p:sp>
        <p:nvSpPr>
          <p:cNvPr id="13665" name="Google Shape;13665;p236"/>
          <p:cNvSpPr/>
          <p:nvPr/>
        </p:nvSpPr>
        <p:spPr>
          <a:xfrm>
            <a:off x="6273054" y="1681407"/>
            <a:ext cx="603937" cy="603941"/>
          </a:xfrm>
          <a:prstGeom prst="ellipse">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3666" name="Google Shape;13666;p236"/>
          <p:cNvSpPr txBox="1"/>
          <p:nvPr/>
        </p:nvSpPr>
        <p:spPr>
          <a:xfrm>
            <a:off x="6185246" y="1502263"/>
            <a:ext cx="288862" cy="3385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600">
                <a:solidFill>
                  <a:schemeClr val="dk2"/>
                </a:solidFill>
                <a:latin typeface="Calibri"/>
                <a:ea typeface="Calibri"/>
                <a:cs typeface="Calibri"/>
                <a:sym typeface="Calibri"/>
              </a:rPr>
              <a:t>3</a:t>
            </a:r>
            <a:endParaRPr/>
          </a:p>
        </p:txBody>
      </p:sp>
      <p:sp>
        <p:nvSpPr>
          <p:cNvPr id="13667" name="Google Shape;13667;p236"/>
          <p:cNvSpPr/>
          <p:nvPr/>
        </p:nvSpPr>
        <p:spPr>
          <a:xfrm>
            <a:off x="9210268" y="1681407"/>
            <a:ext cx="603937" cy="603941"/>
          </a:xfrm>
          <a:prstGeom prst="ellipse">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3668" name="Google Shape;13668;p236"/>
          <p:cNvSpPr txBox="1"/>
          <p:nvPr/>
        </p:nvSpPr>
        <p:spPr>
          <a:xfrm>
            <a:off x="9100229" y="1541164"/>
            <a:ext cx="288862" cy="3385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600">
                <a:solidFill>
                  <a:schemeClr val="dk2"/>
                </a:solidFill>
                <a:latin typeface="Calibri"/>
                <a:ea typeface="Calibri"/>
                <a:cs typeface="Calibri"/>
                <a:sym typeface="Calibri"/>
              </a:rPr>
              <a:t>4</a:t>
            </a:r>
            <a:endParaRPr/>
          </a:p>
        </p:txBody>
      </p:sp>
      <p:cxnSp>
        <p:nvCxnSpPr>
          <p:cNvPr id="13669" name="Google Shape;13669;p236"/>
          <p:cNvCxnSpPr/>
          <p:nvPr/>
        </p:nvCxnSpPr>
        <p:spPr>
          <a:xfrm>
            <a:off x="528733" y="2626880"/>
            <a:ext cx="11218767" cy="0"/>
          </a:xfrm>
          <a:prstGeom prst="straightConnector1">
            <a:avLst/>
          </a:prstGeom>
          <a:noFill/>
          <a:ln cap="flat" cmpd="sng" w="12700">
            <a:solidFill>
              <a:schemeClr val="lt2"/>
            </a:solidFill>
            <a:prstDash val="solid"/>
            <a:miter lim="800000"/>
            <a:headEnd len="sm" w="sm" type="none"/>
            <a:tailEnd len="sm" w="sm" type="none"/>
          </a:ln>
        </p:spPr>
      </p:cxnSp>
      <p:sp>
        <p:nvSpPr>
          <p:cNvPr id="13670" name="Google Shape;13670;p236"/>
          <p:cNvSpPr/>
          <p:nvPr/>
        </p:nvSpPr>
        <p:spPr>
          <a:xfrm flipH="1">
            <a:off x="351930" y="4181060"/>
            <a:ext cx="4893156" cy="162162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3671" name="Google Shape;13671;p236"/>
          <p:cNvSpPr txBox="1"/>
          <p:nvPr/>
        </p:nvSpPr>
        <p:spPr>
          <a:xfrm>
            <a:off x="296269" y="3611512"/>
            <a:ext cx="4279698"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E depois de vacinar?</a:t>
            </a:r>
            <a:endParaRPr b="1" baseline="30000" sz="3600">
              <a:solidFill>
                <a:schemeClr val="accent1"/>
              </a:solidFill>
              <a:latin typeface="Lustria"/>
              <a:ea typeface="Lustria"/>
              <a:cs typeface="Lustria"/>
              <a:sym typeface="Lustria"/>
            </a:endParaRPr>
          </a:p>
        </p:txBody>
      </p:sp>
      <p:sp>
        <p:nvSpPr>
          <p:cNvPr id="13672" name="Google Shape;13672;p236"/>
          <p:cNvSpPr/>
          <p:nvPr/>
        </p:nvSpPr>
        <p:spPr>
          <a:xfrm>
            <a:off x="572305" y="4305485"/>
            <a:ext cx="4482295" cy="1298817"/>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b="1" lang="pt-BR" sz="1400">
                <a:solidFill>
                  <a:schemeClr val="lt2"/>
                </a:solidFill>
                <a:latin typeface="Lustria"/>
                <a:ea typeface="Lustria"/>
                <a:cs typeface="Lustria"/>
                <a:sym typeface="Lustria"/>
              </a:rPr>
              <a:t>Observação e monitoramento</a:t>
            </a:r>
            <a:endParaRPr/>
          </a:p>
          <a:p>
            <a:pPr indent="0" lvl="0" marL="0" marR="0" rtl="0" algn="l">
              <a:lnSpc>
                <a:spcPct val="90000"/>
              </a:lnSpc>
              <a:spcBef>
                <a:spcPts val="1200"/>
              </a:spcBef>
              <a:spcAft>
                <a:spcPts val="0"/>
              </a:spcAft>
              <a:buNone/>
            </a:pPr>
            <a:r>
              <a:rPr lang="pt-BR" sz="1200">
                <a:solidFill>
                  <a:srgbClr val="37302C"/>
                </a:solidFill>
                <a:latin typeface="Calibri"/>
                <a:ea typeface="Calibri"/>
                <a:cs typeface="Calibri"/>
                <a:sym typeface="Calibri"/>
              </a:rPr>
              <a:t>A vacinação pode ativar o sistema complemento. Como resultado, os pacientes podem apresentar aumento nos sinais e sintomas de sua doença de base, tais quais hemólise (hemoglobinúria paroxística noturna- HPN) e microangiopatia trombótica (síndrome hemolítico-urêmica atípica- SHUa). </a:t>
            </a:r>
            <a:r>
              <a:rPr lang="pt-BR" sz="1400">
                <a:solidFill>
                  <a:srgbClr val="37302C"/>
                </a:solidFill>
                <a:latin typeface="Calibri"/>
                <a:ea typeface="Calibri"/>
                <a:cs typeface="Calibri"/>
                <a:sym typeface="Calibri"/>
              </a:rPr>
              <a:t> </a:t>
            </a:r>
            <a:endParaRPr/>
          </a:p>
        </p:txBody>
      </p:sp>
      <p:sp>
        <p:nvSpPr>
          <p:cNvPr id="13673" name="Google Shape;13673;p236"/>
          <p:cNvSpPr/>
          <p:nvPr/>
        </p:nvSpPr>
        <p:spPr>
          <a:xfrm>
            <a:off x="5661276" y="4109590"/>
            <a:ext cx="6234447" cy="674031"/>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b="1" lang="pt-BR" sz="1400">
                <a:solidFill>
                  <a:schemeClr val="lt1"/>
                </a:solidFill>
                <a:latin typeface="Lustria"/>
                <a:ea typeface="Lustria"/>
                <a:cs typeface="Lustria"/>
                <a:sym typeface="Lustria"/>
              </a:rPr>
              <a:t>SINAIS DE ATENÇÃO: </a:t>
            </a:r>
            <a:r>
              <a:rPr lang="pt-BR" sz="1400">
                <a:solidFill>
                  <a:schemeClr val="lt1"/>
                </a:solidFill>
                <a:latin typeface="Calibri"/>
                <a:ea typeface="Calibri"/>
                <a:cs typeface="Calibri"/>
                <a:sym typeface="Calibri"/>
              </a:rPr>
              <a:t>Monitorar quanto a sinais de infecções meningocócicas; Avaliar imediatamente junto ao médico se houver suspeita de infecção e, se necessário; Tratar com antibióticos, de acordo com os protocolos estabelecidos. </a:t>
            </a:r>
            <a:endParaRPr/>
          </a:p>
        </p:txBody>
      </p:sp>
      <p:sp>
        <p:nvSpPr>
          <p:cNvPr id="13674" name="Google Shape;13674;p236"/>
          <p:cNvSpPr/>
          <p:nvPr/>
        </p:nvSpPr>
        <p:spPr>
          <a:xfrm>
            <a:off x="5577839" y="4997204"/>
            <a:ext cx="6410960" cy="819455"/>
          </a:xfrm>
          <a:prstGeom prst="rect">
            <a:avLst/>
          </a:prstGeom>
          <a:noFill/>
          <a:ln>
            <a:noFill/>
          </a:ln>
        </p:spPr>
        <p:txBody>
          <a:bodyPr anchorCtr="0" anchor="t" bIns="45700" lIns="18000" spcFirstLastPara="1" rIns="36000" wrap="square" tIns="45700">
            <a:spAutoFit/>
          </a:bodyPr>
          <a:lstStyle/>
          <a:p>
            <a:pPr indent="0" lvl="0" marL="0" marR="0" rtl="0" algn="l">
              <a:lnSpc>
                <a:spcPct val="90000"/>
              </a:lnSpc>
              <a:spcBef>
                <a:spcPts val="0"/>
              </a:spcBef>
              <a:spcAft>
                <a:spcPts val="0"/>
              </a:spcAft>
              <a:buNone/>
            </a:pPr>
            <a:r>
              <a:rPr lang="pt-BR" sz="1050">
                <a:solidFill>
                  <a:schemeClr val="dk1"/>
                </a:solidFill>
                <a:latin typeface="Calibri"/>
                <a:ea typeface="Calibri"/>
                <a:cs typeface="Calibri"/>
                <a:sym typeface="Calibri"/>
              </a:rPr>
              <a:t>Recomendações relacionadas à administração de vacinas meningocócicas e a vacina contra COVID-19: </a:t>
            </a:r>
            <a:r>
              <a:rPr baseline="30000" lang="pt-BR" sz="1050">
                <a:solidFill>
                  <a:schemeClr val="dk1"/>
                </a:solidFill>
                <a:latin typeface="Calibri"/>
                <a:ea typeface="Calibri"/>
                <a:cs typeface="Calibri"/>
                <a:sym typeface="Calibri"/>
              </a:rPr>
              <a:t>1,2</a:t>
            </a:r>
            <a:r>
              <a:rPr lang="pt-BR" sz="1050">
                <a:solidFill>
                  <a:schemeClr val="dk1"/>
                </a:solidFill>
                <a:latin typeface="Calibri"/>
                <a:ea typeface="Calibri"/>
                <a:cs typeface="Calibri"/>
                <a:sym typeface="Calibri"/>
              </a:rPr>
              <a:t>  Devido à falta de dados de segurança relacionados à coadministração de outras vacinas com a vacina COVID-19, a vacinação COVID-19 deve ser administrada isoladamente, com intervalo de 7-14 dias entre a administração de outras vacinas. No entanto, se os benefícios da administração da vacina COVID-19 superarem os riscos desconhecidos, as vacinas podem ser administradas em um prazo mais curto, de acordo com a avaliação médica. </a:t>
            </a:r>
            <a:endParaRPr/>
          </a:p>
        </p:txBody>
      </p:sp>
      <p:grpSp>
        <p:nvGrpSpPr>
          <p:cNvPr id="13675" name="Google Shape;13675;p236"/>
          <p:cNvGrpSpPr/>
          <p:nvPr/>
        </p:nvGrpSpPr>
        <p:grpSpPr>
          <a:xfrm>
            <a:off x="9299914" y="1822524"/>
            <a:ext cx="456788" cy="338555"/>
            <a:chOff x="3336705" y="-1242301"/>
            <a:chExt cx="923925" cy="684780"/>
          </a:xfrm>
        </p:grpSpPr>
        <p:sp>
          <p:nvSpPr>
            <p:cNvPr id="13676" name="Google Shape;13676;p236"/>
            <p:cNvSpPr/>
            <p:nvPr/>
          </p:nvSpPr>
          <p:spPr>
            <a:xfrm>
              <a:off x="3450595" y="-1022807"/>
              <a:ext cx="125091" cy="125091"/>
            </a:xfrm>
            <a:custGeom>
              <a:rect b="b" l="l" r="r" t="t"/>
              <a:pathLst>
                <a:path extrusionOk="0" h="125091" w="125091">
                  <a:moveTo>
                    <a:pt x="9525" y="125092"/>
                  </a:moveTo>
                  <a:lnTo>
                    <a:pt x="115567" y="125092"/>
                  </a:lnTo>
                  <a:cubicBezTo>
                    <a:pt x="120825" y="125092"/>
                    <a:pt x="125092" y="120825"/>
                    <a:pt x="125092" y="115567"/>
                  </a:cubicBezTo>
                  <a:lnTo>
                    <a:pt x="125092" y="9525"/>
                  </a:lnTo>
                  <a:cubicBezTo>
                    <a:pt x="125092" y="4267"/>
                    <a:pt x="120825" y="0"/>
                    <a:pt x="115567" y="0"/>
                  </a:cubicBezTo>
                  <a:lnTo>
                    <a:pt x="9525" y="0"/>
                  </a:lnTo>
                  <a:cubicBezTo>
                    <a:pt x="4267" y="0"/>
                    <a:pt x="0" y="4267"/>
                    <a:pt x="0" y="9525"/>
                  </a:cubicBezTo>
                  <a:lnTo>
                    <a:pt x="0" y="115567"/>
                  </a:lnTo>
                  <a:cubicBezTo>
                    <a:pt x="0" y="120825"/>
                    <a:pt x="4267" y="125092"/>
                    <a:pt x="9525" y="125092"/>
                  </a:cubicBezTo>
                  <a:close/>
                  <a:moveTo>
                    <a:pt x="19050" y="19050"/>
                  </a:moveTo>
                  <a:lnTo>
                    <a:pt x="106042" y="19050"/>
                  </a:lnTo>
                  <a:lnTo>
                    <a:pt x="106042" y="106042"/>
                  </a:lnTo>
                  <a:lnTo>
                    <a:pt x="19050" y="106042"/>
                  </a:lnTo>
                  <a:lnTo>
                    <a:pt x="19050" y="1905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77" name="Google Shape;13677;p236"/>
            <p:cNvSpPr/>
            <p:nvPr/>
          </p:nvSpPr>
          <p:spPr>
            <a:xfrm>
              <a:off x="3644105" y="-1022807"/>
              <a:ext cx="125091" cy="125091"/>
            </a:xfrm>
            <a:custGeom>
              <a:rect b="b" l="l" r="r" t="t"/>
              <a:pathLst>
                <a:path extrusionOk="0" h="125091" w="125091">
                  <a:moveTo>
                    <a:pt x="115567" y="0"/>
                  </a:moveTo>
                  <a:lnTo>
                    <a:pt x="9525" y="0"/>
                  </a:lnTo>
                  <a:cubicBezTo>
                    <a:pt x="4267" y="0"/>
                    <a:pt x="0" y="4267"/>
                    <a:pt x="0" y="9525"/>
                  </a:cubicBezTo>
                  <a:lnTo>
                    <a:pt x="0" y="115567"/>
                  </a:lnTo>
                  <a:cubicBezTo>
                    <a:pt x="0" y="120825"/>
                    <a:pt x="4267" y="125092"/>
                    <a:pt x="9525" y="125092"/>
                  </a:cubicBezTo>
                  <a:lnTo>
                    <a:pt x="115567" y="125092"/>
                  </a:lnTo>
                  <a:cubicBezTo>
                    <a:pt x="120825" y="125092"/>
                    <a:pt x="125092" y="120825"/>
                    <a:pt x="125092" y="115567"/>
                  </a:cubicBezTo>
                  <a:lnTo>
                    <a:pt x="125092" y="9525"/>
                  </a:lnTo>
                  <a:cubicBezTo>
                    <a:pt x="125092" y="4267"/>
                    <a:pt x="120834" y="0"/>
                    <a:pt x="115567" y="0"/>
                  </a:cubicBezTo>
                  <a:close/>
                  <a:moveTo>
                    <a:pt x="106042" y="106042"/>
                  </a:moveTo>
                  <a:lnTo>
                    <a:pt x="19050" y="106042"/>
                  </a:lnTo>
                  <a:lnTo>
                    <a:pt x="19050" y="19050"/>
                  </a:lnTo>
                  <a:lnTo>
                    <a:pt x="106042" y="19050"/>
                  </a:lnTo>
                  <a:lnTo>
                    <a:pt x="106042" y="10604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78" name="Google Shape;13678;p236"/>
            <p:cNvSpPr/>
            <p:nvPr/>
          </p:nvSpPr>
          <p:spPr>
            <a:xfrm>
              <a:off x="3644105" y="-836527"/>
              <a:ext cx="125091" cy="125091"/>
            </a:xfrm>
            <a:custGeom>
              <a:rect b="b" l="l" r="r" t="t"/>
              <a:pathLst>
                <a:path extrusionOk="0" h="125091" w="125091">
                  <a:moveTo>
                    <a:pt x="115567" y="0"/>
                  </a:moveTo>
                  <a:lnTo>
                    <a:pt x="9525" y="0"/>
                  </a:lnTo>
                  <a:cubicBezTo>
                    <a:pt x="4267" y="0"/>
                    <a:pt x="0" y="4267"/>
                    <a:pt x="0" y="9525"/>
                  </a:cubicBezTo>
                  <a:lnTo>
                    <a:pt x="0" y="115567"/>
                  </a:lnTo>
                  <a:cubicBezTo>
                    <a:pt x="0" y="120825"/>
                    <a:pt x="4267" y="125092"/>
                    <a:pt x="9525" y="125092"/>
                  </a:cubicBezTo>
                  <a:lnTo>
                    <a:pt x="115567" y="125092"/>
                  </a:lnTo>
                  <a:cubicBezTo>
                    <a:pt x="120825" y="125092"/>
                    <a:pt x="125092" y="120825"/>
                    <a:pt x="125092" y="115567"/>
                  </a:cubicBezTo>
                  <a:lnTo>
                    <a:pt x="125092" y="9525"/>
                  </a:lnTo>
                  <a:cubicBezTo>
                    <a:pt x="125092" y="4267"/>
                    <a:pt x="120834" y="0"/>
                    <a:pt x="115567" y="0"/>
                  </a:cubicBezTo>
                  <a:close/>
                  <a:moveTo>
                    <a:pt x="106042" y="106042"/>
                  </a:moveTo>
                  <a:lnTo>
                    <a:pt x="19050" y="106042"/>
                  </a:lnTo>
                  <a:lnTo>
                    <a:pt x="19050" y="19050"/>
                  </a:lnTo>
                  <a:lnTo>
                    <a:pt x="106042" y="19050"/>
                  </a:lnTo>
                  <a:lnTo>
                    <a:pt x="106042" y="10604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79" name="Google Shape;13679;p236"/>
            <p:cNvSpPr/>
            <p:nvPr/>
          </p:nvSpPr>
          <p:spPr>
            <a:xfrm>
              <a:off x="3431257" y="-854779"/>
              <a:ext cx="159253" cy="159241"/>
            </a:xfrm>
            <a:custGeom>
              <a:rect b="b" l="l" r="r" t="t"/>
              <a:pathLst>
                <a:path extrusionOk="0" h="159241" w="159253">
                  <a:moveTo>
                    <a:pt x="156460" y="16262"/>
                  </a:moveTo>
                  <a:cubicBezTo>
                    <a:pt x="160184" y="12537"/>
                    <a:pt x="160184" y="6517"/>
                    <a:pt x="156460" y="2793"/>
                  </a:cubicBezTo>
                  <a:cubicBezTo>
                    <a:pt x="152736" y="-931"/>
                    <a:pt x="146716" y="-931"/>
                    <a:pt x="142992" y="2793"/>
                  </a:cubicBezTo>
                  <a:lnTo>
                    <a:pt x="127523" y="18262"/>
                  </a:lnTo>
                  <a:lnTo>
                    <a:pt x="31730" y="18262"/>
                  </a:lnTo>
                  <a:lnTo>
                    <a:pt x="16262" y="2793"/>
                  </a:lnTo>
                  <a:cubicBezTo>
                    <a:pt x="12537" y="-931"/>
                    <a:pt x="6517" y="-931"/>
                    <a:pt x="2793" y="2793"/>
                  </a:cubicBezTo>
                  <a:cubicBezTo>
                    <a:pt x="-931" y="6517"/>
                    <a:pt x="-931" y="12537"/>
                    <a:pt x="2793" y="16262"/>
                  </a:cubicBezTo>
                  <a:lnTo>
                    <a:pt x="19338" y="32806"/>
                  </a:lnTo>
                  <a:lnTo>
                    <a:pt x="19338" y="126447"/>
                  </a:lnTo>
                  <a:lnTo>
                    <a:pt x="2793" y="142982"/>
                  </a:lnTo>
                  <a:cubicBezTo>
                    <a:pt x="-931" y="146706"/>
                    <a:pt x="-931" y="152726"/>
                    <a:pt x="2793" y="156451"/>
                  </a:cubicBezTo>
                  <a:cubicBezTo>
                    <a:pt x="4651" y="158308"/>
                    <a:pt x="7089" y="159241"/>
                    <a:pt x="9527" y="159241"/>
                  </a:cubicBezTo>
                  <a:cubicBezTo>
                    <a:pt x="11966" y="159241"/>
                    <a:pt x="14404" y="158308"/>
                    <a:pt x="16262" y="156451"/>
                  </a:cubicBezTo>
                  <a:lnTo>
                    <a:pt x="29368" y="143344"/>
                  </a:lnTo>
                  <a:lnTo>
                    <a:pt x="129885" y="143344"/>
                  </a:lnTo>
                  <a:lnTo>
                    <a:pt x="142992" y="156451"/>
                  </a:lnTo>
                  <a:cubicBezTo>
                    <a:pt x="144849" y="158308"/>
                    <a:pt x="147287" y="159241"/>
                    <a:pt x="149726" y="159241"/>
                  </a:cubicBezTo>
                  <a:cubicBezTo>
                    <a:pt x="152164" y="159241"/>
                    <a:pt x="154603" y="158308"/>
                    <a:pt x="156460" y="156451"/>
                  </a:cubicBezTo>
                  <a:cubicBezTo>
                    <a:pt x="160184" y="152726"/>
                    <a:pt x="160184" y="146706"/>
                    <a:pt x="156460" y="142982"/>
                  </a:cubicBezTo>
                  <a:lnTo>
                    <a:pt x="144430" y="130952"/>
                  </a:lnTo>
                  <a:lnTo>
                    <a:pt x="144430" y="28282"/>
                  </a:lnTo>
                  <a:lnTo>
                    <a:pt x="156460" y="16262"/>
                  </a:lnTo>
                  <a:close/>
                  <a:moveTo>
                    <a:pt x="108483" y="37302"/>
                  </a:moveTo>
                  <a:lnTo>
                    <a:pt x="79631" y="66153"/>
                  </a:lnTo>
                  <a:lnTo>
                    <a:pt x="50780" y="37302"/>
                  </a:lnTo>
                  <a:lnTo>
                    <a:pt x="108483" y="37302"/>
                  </a:lnTo>
                  <a:close/>
                  <a:moveTo>
                    <a:pt x="38388" y="51847"/>
                  </a:moveTo>
                  <a:lnTo>
                    <a:pt x="66163" y="79622"/>
                  </a:lnTo>
                  <a:lnTo>
                    <a:pt x="38388" y="107397"/>
                  </a:lnTo>
                  <a:lnTo>
                    <a:pt x="38388" y="51847"/>
                  </a:lnTo>
                  <a:close/>
                  <a:moveTo>
                    <a:pt x="48418" y="124294"/>
                  </a:moveTo>
                  <a:lnTo>
                    <a:pt x="79622" y="93090"/>
                  </a:lnTo>
                  <a:lnTo>
                    <a:pt x="110826" y="124294"/>
                  </a:lnTo>
                  <a:lnTo>
                    <a:pt x="48418" y="124294"/>
                  </a:lnTo>
                  <a:close/>
                  <a:moveTo>
                    <a:pt x="125380" y="111912"/>
                  </a:moveTo>
                  <a:lnTo>
                    <a:pt x="93090" y="79622"/>
                  </a:lnTo>
                  <a:lnTo>
                    <a:pt x="125380" y="47332"/>
                  </a:lnTo>
                  <a:lnTo>
                    <a:pt x="125380" y="11191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80" name="Google Shape;13680;p236"/>
            <p:cNvSpPr/>
            <p:nvPr/>
          </p:nvSpPr>
          <p:spPr>
            <a:xfrm>
              <a:off x="3336705" y="-1242301"/>
              <a:ext cx="923925" cy="684780"/>
            </a:xfrm>
            <a:custGeom>
              <a:rect b="b" l="l" r="r" t="t"/>
              <a:pathLst>
                <a:path extrusionOk="0" h="684780" w="923925">
                  <a:moveTo>
                    <a:pt x="917753" y="270986"/>
                  </a:moveTo>
                  <a:lnTo>
                    <a:pt x="742712" y="205216"/>
                  </a:lnTo>
                  <a:cubicBezTo>
                    <a:pt x="741807" y="204873"/>
                    <a:pt x="740855" y="204759"/>
                    <a:pt x="739902" y="204711"/>
                  </a:cubicBezTo>
                  <a:lnTo>
                    <a:pt x="739902" y="36728"/>
                  </a:lnTo>
                  <a:cubicBezTo>
                    <a:pt x="739902" y="31471"/>
                    <a:pt x="735635" y="27203"/>
                    <a:pt x="730377" y="27203"/>
                  </a:cubicBezTo>
                  <a:lnTo>
                    <a:pt x="575243" y="27203"/>
                  </a:lnTo>
                  <a:lnTo>
                    <a:pt x="575243" y="9525"/>
                  </a:lnTo>
                  <a:cubicBezTo>
                    <a:pt x="575243" y="4267"/>
                    <a:pt x="570976" y="0"/>
                    <a:pt x="565718" y="0"/>
                  </a:cubicBezTo>
                  <a:cubicBezTo>
                    <a:pt x="560461" y="0"/>
                    <a:pt x="556193" y="4267"/>
                    <a:pt x="556193" y="9525"/>
                  </a:cubicBezTo>
                  <a:lnTo>
                    <a:pt x="556193" y="27203"/>
                  </a:lnTo>
                  <a:lnTo>
                    <a:pt x="183709" y="27203"/>
                  </a:lnTo>
                  <a:lnTo>
                    <a:pt x="183709" y="9525"/>
                  </a:lnTo>
                  <a:cubicBezTo>
                    <a:pt x="183709" y="4267"/>
                    <a:pt x="179441" y="0"/>
                    <a:pt x="174184" y="0"/>
                  </a:cubicBezTo>
                  <a:cubicBezTo>
                    <a:pt x="168926" y="0"/>
                    <a:pt x="164659" y="4267"/>
                    <a:pt x="164659" y="9525"/>
                  </a:cubicBezTo>
                  <a:lnTo>
                    <a:pt x="164659" y="27203"/>
                  </a:lnTo>
                  <a:lnTo>
                    <a:pt x="9525" y="27203"/>
                  </a:lnTo>
                  <a:cubicBezTo>
                    <a:pt x="4267" y="27203"/>
                    <a:pt x="0" y="31471"/>
                    <a:pt x="0" y="36728"/>
                  </a:cubicBezTo>
                  <a:lnTo>
                    <a:pt x="0" y="613410"/>
                  </a:lnTo>
                  <a:cubicBezTo>
                    <a:pt x="0" y="618668"/>
                    <a:pt x="4267" y="622935"/>
                    <a:pt x="9525" y="622935"/>
                  </a:cubicBezTo>
                  <a:lnTo>
                    <a:pt x="634498" y="622935"/>
                  </a:lnTo>
                  <a:cubicBezTo>
                    <a:pt x="682933" y="667864"/>
                    <a:pt x="735692" y="684095"/>
                    <a:pt x="736673" y="684390"/>
                  </a:cubicBezTo>
                  <a:cubicBezTo>
                    <a:pt x="737549" y="684647"/>
                    <a:pt x="738454" y="684781"/>
                    <a:pt x="739359" y="684781"/>
                  </a:cubicBezTo>
                  <a:cubicBezTo>
                    <a:pt x="739978" y="684781"/>
                    <a:pt x="740597" y="684724"/>
                    <a:pt x="741207" y="684600"/>
                  </a:cubicBezTo>
                  <a:cubicBezTo>
                    <a:pt x="743036" y="684228"/>
                    <a:pt x="923925" y="646090"/>
                    <a:pt x="923925" y="436578"/>
                  </a:cubicBezTo>
                  <a:lnTo>
                    <a:pt x="923925" y="279902"/>
                  </a:lnTo>
                  <a:cubicBezTo>
                    <a:pt x="923925" y="275930"/>
                    <a:pt x="921468" y="272377"/>
                    <a:pt x="917753" y="270986"/>
                  </a:cubicBezTo>
                  <a:close/>
                  <a:moveTo>
                    <a:pt x="164659" y="46253"/>
                  </a:moveTo>
                  <a:lnTo>
                    <a:pt x="164659" y="61122"/>
                  </a:lnTo>
                  <a:cubicBezTo>
                    <a:pt x="164659" y="66380"/>
                    <a:pt x="168926" y="70647"/>
                    <a:pt x="174184" y="70647"/>
                  </a:cubicBezTo>
                  <a:cubicBezTo>
                    <a:pt x="179441" y="70647"/>
                    <a:pt x="183709" y="66380"/>
                    <a:pt x="183709" y="61122"/>
                  </a:cubicBezTo>
                  <a:lnTo>
                    <a:pt x="183709" y="46253"/>
                  </a:lnTo>
                  <a:lnTo>
                    <a:pt x="556193" y="46253"/>
                  </a:lnTo>
                  <a:lnTo>
                    <a:pt x="556193" y="61122"/>
                  </a:lnTo>
                  <a:cubicBezTo>
                    <a:pt x="556193" y="66380"/>
                    <a:pt x="560461" y="70647"/>
                    <a:pt x="565718" y="70647"/>
                  </a:cubicBezTo>
                  <a:cubicBezTo>
                    <a:pt x="570976" y="70647"/>
                    <a:pt x="575243" y="66380"/>
                    <a:pt x="575243" y="61122"/>
                  </a:cubicBezTo>
                  <a:lnTo>
                    <a:pt x="575243" y="46253"/>
                  </a:lnTo>
                  <a:lnTo>
                    <a:pt x="720852" y="46253"/>
                  </a:lnTo>
                  <a:lnTo>
                    <a:pt x="720852" y="127425"/>
                  </a:lnTo>
                  <a:lnTo>
                    <a:pt x="19050" y="127425"/>
                  </a:lnTo>
                  <a:lnTo>
                    <a:pt x="19050" y="46253"/>
                  </a:lnTo>
                  <a:lnTo>
                    <a:pt x="164659" y="46253"/>
                  </a:lnTo>
                  <a:close/>
                  <a:moveTo>
                    <a:pt x="19050" y="146475"/>
                  </a:moveTo>
                  <a:lnTo>
                    <a:pt x="720852" y="146475"/>
                  </a:lnTo>
                  <a:lnTo>
                    <a:pt x="720852" y="210903"/>
                  </a:lnTo>
                  <a:lnTo>
                    <a:pt x="626012" y="246536"/>
                  </a:lnTo>
                  <a:lnTo>
                    <a:pt x="626012" y="229010"/>
                  </a:lnTo>
                  <a:cubicBezTo>
                    <a:pt x="626012" y="223752"/>
                    <a:pt x="621744" y="219485"/>
                    <a:pt x="616487" y="219485"/>
                  </a:cubicBezTo>
                  <a:lnTo>
                    <a:pt x="510435" y="219485"/>
                  </a:lnTo>
                  <a:cubicBezTo>
                    <a:pt x="505177" y="219485"/>
                    <a:pt x="500910" y="223752"/>
                    <a:pt x="500910" y="229010"/>
                  </a:cubicBezTo>
                  <a:lnTo>
                    <a:pt x="500910" y="335051"/>
                  </a:lnTo>
                  <a:cubicBezTo>
                    <a:pt x="500910" y="340309"/>
                    <a:pt x="505177" y="344576"/>
                    <a:pt x="510435" y="344576"/>
                  </a:cubicBezTo>
                  <a:lnTo>
                    <a:pt x="554793" y="344576"/>
                  </a:lnTo>
                  <a:lnTo>
                    <a:pt x="554793" y="405765"/>
                  </a:lnTo>
                  <a:lnTo>
                    <a:pt x="510435" y="405765"/>
                  </a:lnTo>
                  <a:cubicBezTo>
                    <a:pt x="505177" y="405765"/>
                    <a:pt x="500910" y="410032"/>
                    <a:pt x="500910" y="415290"/>
                  </a:cubicBezTo>
                  <a:lnTo>
                    <a:pt x="500910" y="521332"/>
                  </a:lnTo>
                  <a:cubicBezTo>
                    <a:pt x="500910" y="526590"/>
                    <a:pt x="505177" y="530857"/>
                    <a:pt x="510435" y="530857"/>
                  </a:cubicBezTo>
                  <a:lnTo>
                    <a:pt x="571491" y="530857"/>
                  </a:lnTo>
                  <a:cubicBezTo>
                    <a:pt x="582654" y="559994"/>
                    <a:pt x="598494" y="584054"/>
                    <a:pt x="615953" y="603876"/>
                  </a:cubicBezTo>
                  <a:lnTo>
                    <a:pt x="19050" y="603876"/>
                  </a:lnTo>
                  <a:lnTo>
                    <a:pt x="19050" y="146475"/>
                  </a:lnTo>
                  <a:close/>
                  <a:moveTo>
                    <a:pt x="565194" y="511816"/>
                  </a:moveTo>
                  <a:lnTo>
                    <a:pt x="519960" y="511816"/>
                  </a:lnTo>
                  <a:lnTo>
                    <a:pt x="519960" y="424825"/>
                  </a:lnTo>
                  <a:lnTo>
                    <a:pt x="554793" y="424825"/>
                  </a:lnTo>
                  <a:lnTo>
                    <a:pt x="554793" y="436578"/>
                  </a:lnTo>
                  <a:cubicBezTo>
                    <a:pt x="554803" y="464496"/>
                    <a:pt x="558689" y="489433"/>
                    <a:pt x="565194" y="511816"/>
                  </a:cubicBezTo>
                  <a:close/>
                  <a:moveTo>
                    <a:pt x="560975" y="270986"/>
                  </a:moveTo>
                  <a:cubicBezTo>
                    <a:pt x="557260" y="272377"/>
                    <a:pt x="554803" y="275939"/>
                    <a:pt x="554803" y="279902"/>
                  </a:cubicBezTo>
                  <a:lnTo>
                    <a:pt x="554803" y="325545"/>
                  </a:lnTo>
                  <a:lnTo>
                    <a:pt x="519970" y="325545"/>
                  </a:lnTo>
                  <a:lnTo>
                    <a:pt x="519970" y="238554"/>
                  </a:lnTo>
                  <a:lnTo>
                    <a:pt x="606962" y="238554"/>
                  </a:lnTo>
                  <a:lnTo>
                    <a:pt x="606962" y="252984"/>
                  </a:lnTo>
                  <a:cubicBezTo>
                    <a:pt x="606962" y="253222"/>
                    <a:pt x="607085" y="253432"/>
                    <a:pt x="607095" y="253670"/>
                  </a:cubicBezTo>
                  <a:lnTo>
                    <a:pt x="560975" y="270986"/>
                  </a:lnTo>
                  <a:close/>
                  <a:moveTo>
                    <a:pt x="904875" y="436578"/>
                  </a:moveTo>
                  <a:cubicBezTo>
                    <a:pt x="904875" y="619868"/>
                    <a:pt x="760914" y="660435"/>
                    <a:pt x="739835" y="665388"/>
                  </a:cubicBezTo>
                  <a:cubicBezTo>
                    <a:pt x="719976" y="658644"/>
                    <a:pt x="573843" y="603275"/>
                    <a:pt x="573843" y="436578"/>
                  </a:cubicBezTo>
                  <a:lnTo>
                    <a:pt x="573843" y="286493"/>
                  </a:lnTo>
                  <a:lnTo>
                    <a:pt x="739350" y="224304"/>
                  </a:lnTo>
                  <a:lnTo>
                    <a:pt x="904875" y="286493"/>
                  </a:lnTo>
                  <a:lnTo>
                    <a:pt x="904875" y="43657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81" name="Google Shape;13681;p236"/>
            <p:cNvSpPr/>
            <p:nvPr/>
          </p:nvSpPr>
          <p:spPr>
            <a:xfrm>
              <a:off x="3973080" y="-900601"/>
              <a:ext cx="205968" cy="205968"/>
            </a:xfrm>
            <a:custGeom>
              <a:rect b="b" l="l" r="r" t="t"/>
              <a:pathLst>
                <a:path extrusionOk="0" h="205968" w="205968">
                  <a:moveTo>
                    <a:pt x="70094" y="9525"/>
                  </a:moveTo>
                  <a:lnTo>
                    <a:pt x="70094" y="70094"/>
                  </a:lnTo>
                  <a:lnTo>
                    <a:pt x="9525" y="70094"/>
                  </a:lnTo>
                  <a:cubicBezTo>
                    <a:pt x="4267" y="70094"/>
                    <a:pt x="0" y="74362"/>
                    <a:pt x="0" y="79619"/>
                  </a:cubicBezTo>
                  <a:lnTo>
                    <a:pt x="0" y="126349"/>
                  </a:lnTo>
                  <a:cubicBezTo>
                    <a:pt x="0" y="131607"/>
                    <a:pt x="4267" y="135874"/>
                    <a:pt x="9525" y="135874"/>
                  </a:cubicBezTo>
                  <a:lnTo>
                    <a:pt x="70094" y="135874"/>
                  </a:lnTo>
                  <a:lnTo>
                    <a:pt x="70094" y="196444"/>
                  </a:lnTo>
                  <a:cubicBezTo>
                    <a:pt x="70094" y="201701"/>
                    <a:pt x="74362" y="205969"/>
                    <a:pt x="79619" y="205969"/>
                  </a:cubicBezTo>
                  <a:lnTo>
                    <a:pt x="126349" y="205969"/>
                  </a:lnTo>
                  <a:cubicBezTo>
                    <a:pt x="131607" y="205969"/>
                    <a:pt x="135874" y="201701"/>
                    <a:pt x="135874" y="196444"/>
                  </a:cubicBezTo>
                  <a:lnTo>
                    <a:pt x="135874" y="135874"/>
                  </a:lnTo>
                  <a:lnTo>
                    <a:pt x="196444" y="135874"/>
                  </a:lnTo>
                  <a:cubicBezTo>
                    <a:pt x="201701" y="135874"/>
                    <a:pt x="205969" y="131607"/>
                    <a:pt x="205969" y="126349"/>
                  </a:cubicBezTo>
                  <a:lnTo>
                    <a:pt x="205969" y="79619"/>
                  </a:lnTo>
                  <a:cubicBezTo>
                    <a:pt x="205969" y="74362"/>
                    <a:pt x="201701" y="70094"/>
                    <a:pt x="196444" y="70094"/>
                  </a:cubicBezTo>
                  <a:lnTo>
                    <a:pt x="135874" y="70094"/>
                  </a:lnTo>
                  <a:lnTo>
                    <a:pt x="135874" y="9525"/>
                  </a:lnTo>
                  <a:cubicBezTo>
                    <a:pt x="135874" y="4267"/>
                    <a:pt x="131607" y="0"/>
                    <a:pt x="126349" y="0"/>
                  </a:cubicBezTo>
                  <a:lnTo>
                    <a:pt x="79619" y="0"/>
                  </a:lnTo>
                  <a:cubicBezTo>
                    <a:pt x="74362" y="0"/>
                    <a:pt x="70094" y="4267"/>
                    <a:pt x="70094" y="9525"/>
                  </a:cubicBezTo>
                  <a:close/>
                  <a:moveTo>
                    <a:pt x="89144" y="79619"/>
                  </a:moveTo>
                  <a:lnTo>
                    <a:pt x="89144" y="19050"/>
                  </a:lnTo>
                  <a:lnTo>
                    <a:pt x="116824" y="19050"/>
                  </a:lnTo>
                  <a:lnTo>
                    <a:pt x="116824" y="79619"/>
                  </a:lnTo>
                  <a:cubicBezTo>
                    <a:pt x="116824" y="84877"/>
                    <a:pt x="121091" y="89144"/>
                    <a:pt x="126349" y="89144"/>
                  </a:cubicBezTo>
                  <a:lnTo>
                    <a:pt x="186919" y="89144"/>
                  </a:lnTo>
                  <a:lnTo>
                    <a:pt x="186919" y="116824"/>
                  </a:lnTo>
                  <a:lnTo>
                    <a:pt x="126349" y="116824"/>
                  </a:lnTo>
                  <a:cubicBezTo>
                    <a:pt x="121091" y="116824"/>
                    <a:pt x="116824" y="121091"/>
                    <a:pt x="116824" y="126349"/>
                  </a:cubicBezTo>
                  <a:lnTo>
                    <a:pt x="116824" y="186919"/>
                  </a:lnTo>
                  <a:lnTo>
                    <a:pt x="89144" y="186919"/>
                  </a:lnTo>
                  <a:lnTo>
                    <a:pt x="89144" y="126349"/>
                  </a:lnTo>
                  <a:cubicBezTo>
                    <a:pt x="89144" y="121091"/>
                    <a:pt x="84877" y="116824"/>
                    <a:pt x="79619" y="116824"/>
                  </a:cubicBezTo>
                  <a:lnTo>
                    <a:pt x="19050" y="116824"/>
                  </a:lnTo>
                  <a:lnTo>
                    <a:pt x="19050" y="89144"/>
                  </a:lnTo>
                  <a:lnTo>
                    <a:pt x="79619" y="89144"/>
                  </a:lnTo>
                  <a:cubicBezTo>
                    <a:pt x="84877" y="89144"/>
                    <a:pt x="89144" y="84887"/>
                    <a:pt x="89144" y="7961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3682" name="Google Shape;13682;p236"/>
          <p:cNvGrpSpPr/>
          <p:nvPr/>
        </p:nvGrpSpPr>
        <p:grpSpPr>
          <a:xfrm>
            <a:off x="684369" y="1787869"/>
            <a:ext cx="369339" cy="397454"/>
            <a:chOff x="1822207" y="-1285941"/>
            <a:chExt cx="858560" cy="923915"/>
          </a:xfrm>
        </p:grpSpPr>
        <p:sp>
          <p:nvSpPr>
            <p:cNvPr id="13683" name="Google Shape;13683;p236"/>
            <p:cNvSpPr/>
            <p:nvPr/>
          </p:nvSpPr>
          <p:spPr>
            <a:xfrm>
              <a:off x="1822207" y="-1285941"/>
              <a:ext cx="858560" cy="923915"/>
            </a:xfrm>
            <a:custGeom>
              <a:rect b="b" l="l" r="r" t="t"/>
              <a:pathLst>
                <a:path extrusionOk="0" h="923915" w="858560">
                  <a:moveTo>
                    <a:pt x="847773" y="350149"/>
                  </a:moveTo>
                  <a:lnTo>
                    <a:pt x="819255" y="321288"/>
                  </a:lnTo>
                  <a:cubicBezTo>
                    <a:pt x="812073" y="314058"/>
                    <a:pt x="802529" y="310077"/>
                    <a:pt x="792366" y="310077"/>
                  </a:cubicBezTo>
                  <a:cubicBezTo>
                    <a:pt x="782260" y="310077"/>
                    <a:pt x="772773" y="314030"/>
                    <a:pt x="765658" y="321193"/>
                  </a:cubicBezTo>
                  <a:lnTo>
                    <a:pt x="722309" y="364808"/>
                  </a:lnTo>
                  <a:lnTo>
                    <a:pt x="722309" y="364808"/>
                  </a:lnTo>
                  <a:lnTo>
                    <a:pt x="713699" y="373456"/>
                  </a:lnTo>
                  <a:lnTo>
                    <a:pt x="713699" y="67789"/>
                  </a:lnTo>
                  <a:cubicBezTo>
                    <a:pt x="713699" y="50568"/>
                    <a:pt x="699687" y="36557"/>
                    <a:pt x="682466" y="36557"/>
                  </a:cubicBezTo>
                  <a:lnTo>
                    <a:pt x="536819" y="36557"/>
                  </a:lnTo>
                  <a:cubicBezTo>
                    <a:pt x="535705" y="36557"/>
                    <a:pt x="534667" y="36843"/>
                    <a:pt x="533667" y="37195"/>
                  </a:cubicBezTo>
                  <a:cubicBezTo>
                    <a:pt x="532667" y="36843"/>
                    <a:pt x="531638" y="36557"/>
                    <a:pt x="530514" y="36557"/>
                  </a:cubicBezTo>
                  <a:lnTo>
                    <a:pt x="425263" y="36557"/>
                  </a:lnTo>
                  <a:lnTo>
                    <a:pt x="381086" y="2029"/>
                  </a:lnTo>
                  <a:cubicBezTo>
                    <a:pt x="379409" y="714"/>
                    <a:pt x="377342" y="0"/>
                    <a:pt x="375218" y="0"/>
                  </a:cubicBezTo>
                  <a:lnTo>
                    <a:pt x="338490" y="0"/>
                  </a:lnTo>
                  <a:cubicBezTo>
                    <a:pt x="336366" y="0"/>
                    <a:pt x="334299" y="714"/>
                    <a:pt x="332623" y="2019"/>
                  </a:cubicBezTo>
                  <a:lnTo>
                    <a:pt x="288446" y="36547"/>
                  </a:lnTo>
                  <a:lnTo>
                    <a:pt x="183185" y="36547"/>
                  </a:lnTo>
                  <a:cubicBezTo>
                    <a:pt x="182070" y="36547"/>
                    <a:pt x="181032" y="36833"/>
                    <a:pt x="180032" y="37186"/>
                  </a:cubicBezTo>
                  <a:cubicBezTo>
                    <a:pt x="179032" y="36833"/>
                    <a:pt x="178003" y="36547"/>
                    <a:pt x="176879" y="36547"/>
                  </a:cubicBezTo>
                  <a:lnTo>
                    <a:pt x="31232" y="36547"/>
                  </a:lnTo>
                  <a:cubicBezTo>
                    <a:pt x="14011" y="36547"/>
                    <a:pt x="0" y="50559"/>
                    <a:pt x="0" y="67780"/>
                  </a:cubicBezTo>
                  <a:lnTo>
                    <a:pt x="0" y="892683"/>
                  </a:lnTo>
                  <a:cubicBezTo>
                    <a:pt x="0" y="909904"/>
                    <a:pt x="14011" y="923916"/>
                    <a:pt x="31232" y="923916"/>
                  </a:cubicBezTo>
                  <a:lnTo>
                    <a:pt x="682476" y="923916"/>
                  </a:lnTo>
                  <a:cubicBezTo>
                    <a:pt x="699697" y="923916"/>
                    <a:pt x="713708" y="909904"/>
                    <a:pt x="713708" y="892683"/>
                  </a:cubicBezTo>
                  <a:lnTo>
                    <a:pt x="713708" y="537782"/>
                  </a:lnTo>
                  <a:lnTo>
                    <a:pt x="805434" y="445589"/>
                  </a:lnTo>
                  <a:lnTo>
                    <a:pt x="805434" y="445589"/>
                  </a:lnTo>
                  <a:lnTo>
                    <a:pt x="847658" y="403193"/>
                  </a:lnTo>
                  <a:cubicBezTo>
                    <a:pt x="847658" y="403193"/>
                    <a:pt x="847668" y="403184"/>
                    <a:pt x="847668" y="403184"/>
                  </a:cubicBezTo>
                  <a:cubicBezTo>
                    <a:pt x="862146" y="388601"/>
                    <a:pt x="862203" y="364808"/>
                    <a:pt x="847773" y="350149"/>
                  </a:cubicBezTo>
                  <a:close/>
                  <a:moveTo>
                    <a:pt x="697449" y="527123"/>
                  </a:moveTo>
                  <a:cubicBezTo>
                    <a:pt x="697449" y="527123"/>
                    <a:pt x="697440" y="527133"/>
                    <a:pt x="697440" y="527133"/>
                  </a:cubicBezTo>
                  <a:lnTo>
                    <a:pt x="510007" y="715518"/>
                  </a:lnTo>
                  <a:lnTo>
                    <a:pt x="465953" y="668541"/>
                  </a:lnTo>
                  <a:lnTo>
                    <a:pt x="456724" y="658701"/>
                  </a:lnTo>
                  <a:lnTo>
                    <a:pt x="729196" y="384905"/>
                  </a:lnTo>
                  <a:lnTo>
                    <a:pt x="785117" y="439017"/>
                  </a:lnTo>
                  <a:lnTo>
                    <a:pt x="697449" y="527123"/>
                  </a:lnTo>
                  <a:close/>
                  <a:moveTo>
                    <a:pt x="491842" y="723995"/>
                  </a:moveTo>
                  <a:lnTo>
                    <a:pt x="429673" y="739940"/>
                  </a:lnTo>
                  <a:lnTo>
                    <a:pt x="447961" y="677189"/>
                  </a:lnTo>
                  <a:lnTo>
                    <a:pt x="460391" y="690439"/>
                  </a:lnTo>
                  <a:lnTo>
                    <a:pt x="491842" y="723995"/>
                  </a:lnTo>
                  <a:close/>
                  <a:moveTo>
                    <a:pt x="192710" y="55607"/>
                  </a:moveTo>
                  <a:lnTo>
                    <a:pt x="291732" y="55607"/>
                  </a:lnTo>
                  <a:cubicBezTo>
                    <a:pt x="293856" y="55607"/>
                    <a:pt x="295923" y="54893"/>
                    <a:pt x="297599" y="53588"/>
                  </a:cubicBezTo>
                  <a:lnTo>
                    <a:pt x="341767" y="19050"/>
                  </a:lnTo>
                  <a:lnTo>
                    <a:pt x="371932" y="19050"/>
                  </a:lnTo>
                  <a:lnTo>
                    <a:pt x="416109" y="53578"/>
                  </a:lnTo>
                  <a:cubicBezTo>
                    <a:pt x="417786" y="54893"/>
                    <a:pt x="419852" y="55597"/>
                    <a:pt x="421977" y="55597"/>
                  </a:cubicBezTo>
                  <a:lnTo>
                    <a:pt x="520989" y="55597"/>
                  </a:lnTo>
                  <a:lnTo>
                    <a:pt x="520989" y="79962"/>
                  </a:lnTo>
                  <a:lnTo>
                    <a:pt x="192710" y="79962"/>
                  </a:lnTo>
                  <a:lnTo>
                    <a:pt x="192710" y="55607"/>
                  </a:lnTo>
                  <a:close/>
                  <a:moveTo>
                    <a:pt x="694658" y="892693"/>
                  </a:moveTo>
                  <a:cubicBezTo>
                    <a:pt x="694658" y="899417"/>
                    <a:pt x="689191" y="904875"/>
                    <a:pt x="682476" y="904875"/>
                  </a:cubicBezTo>
                  <a:lnTo>
                    <a:pt x="31232" y="904875"/>
                  </a:lnTo>
                  <a:cubicBezTo>
                    <a:pt x="24508" y="904875"/>
                    <a:pt x="19050" y="899408"/>
                    <a:pt x="19050" y="892693"/>
                  </a:cubicBezTo>
                  <a:lnTo>
                    <a:pt x="19050" y="67789"/>
                  </a:lnTo>
                  <a:cubicBezTo>
                    <a:pt x="19050" y="61074"/>
                    <a:pt x="24517" y="55607"/>
                    <a:pt x="31232" y="55607"/>
                  </a:cubicBezTo>
                  <a:lnTo>
                    <a:pt x="173660" y="55607"/>
                  </a:lnTo>
                  <a:lnTo>
                    <a:pt x="173660" y="89497"/>
                  </a:lnTo>
                  <a:cubicBezTo>
                    <a:pt x="173660" y="94755"/>
                    <a:pt x="177927" y="99022"/>
                    <a:pt x="183185" y="99022"/>
                  </a:cubicBezTo>
                  <a:lnTo>
                    <a:pt x="530514" y="99022"/>
                  </a:lnTo>
                  <a:cubicBezTo>
                    <a:pt x="535772" y="99022"/>
                    <a:pt x="540039" y="94755"/>
                    <a:pt x="540039" y="89497"/>
                  </a:cubicBezTo>
                  <a:lnTo>
                    <a:pt x="540039" y="55607"/>
                  </a:lnTo>
                  <a:lnTo>
                    <a:pt x="682476" y="55607"/>
                  </a:lnTo>
                  <a:cubicBezTo>
                    <a:pt x="689191" y="55607"/>
                    <a:pt x="694658" y="61074"/>
                    <a:pt x="694658" y="67789"/>
                  </a:cubicBezTo>
                  <a:lnTo>
                    <a:pt x="694658" y="392601"/>
                  </a:lnTo>
                  <a:lnTo>
                    <a:pt x="436731" y="651777"/>
                  </a:lnTo>
                  <a:cubicBezTo>
                    <a:pt x="436645" y="651862"/>
                    <a:pt x="436617" y="651977"/>
                    <a:pt x="436531" y="652072"/>
                  </a:cubicBezTo>
                  <a:cubicBezTo>
                    <a:pt x="435883" y="652767"/>
                    <a:pt x="435369" y="653567"/>
                    <a:pt x="434950" y="654444"/>
                  </a:cubicBezTo>
                  <a:cubicBezTo>
                    <a:pt x="434826" y="654710"/>
                    <a:pt x="434692" y="654968"/>
                    <a:pt x="434597" y="655244"/>
                  </a:cubicBezTo>
                  <a:cubicBezTo>
                    <a:pt x="434521" y="655444"/>
                    <a:pt x="434397" y="655625"/>
                    <a:pt x="434340" y="655834"/>
                  </a:cubicBezTo>
                  <a:lnTo>
                    <a:pt x="406708" y="750656"/>
                  </a:lnTo>
                  <a:cubicBezTo>
                    <a:pt x="405746" y="753942"/>
                    <a:pt x="406632" y="757485"/>
                    <a:pt x="409004" y="759943"/>
                  </a:cubicBezTo>
                  <a:cubicBezTo>
                    <a:pt x="410823" y="761819"/>
                    <a:pt x="413299" y="762848"/>
                    <a:pt x="415852" y="762848"/>
                  </a:cubicBezTo>
                  <a:cubicBezTo>
                    <a:pt x="416643" y="762848"/>
                    <a:pt x="417433" y="762753"/>
                    <a:pt x="418224" y="762552"/>
                  </a:cubicBezTo>
                  <a:lnTo>
                    <a:pt x="512178" y="738454"/>
                  </a:lnTo>
                  <a:cubicBezTo>
                    <a:pt x="512483" y="738378"/>
                    <a:pt x="512750" y="738216"/>
                    <a:pt x="513045" y="738111"/>
                  </a:cubicBezTo>
                  <a:cubicBezTo>
                    <a:pt x="513302" y="738016"/>
                    <a:pt x="513540" y="737930"/>
                    <a:pt x="513788" y="737816"/>
                  </a:cubicBezTo>
                  <a:cubicBezTo>
                    <a:pt x="514798" y="737349"/>
                    <a:pt x="515731" y="736759"/>
                    <a:pt x="516512" y="735987"/>
                  </a:cubicBezTo>
                  <a:cubicBezTo>
                    <a:pt x="516531" y="735968"/>
                    <a:pt x="516550" y="735968"/>
                    <a:pt x="516569" y="735949"/>
                  </a:cubicBezTo>
                  <a:lnTo>
                    <a:pt x="694668" y="556946"/>
                  </a:lnTo>
                  <a:lnTo>
                    <a:pt x="694668" y="892693"/>
                  </a:lnTo>
                  <a:close/>
                  <a:moveTo>
                    <a:pt x="834152" y="389763"/>
                  </a:moveTo>
                  <a:lnTo>
                    <a:pt x="798547" y="425510"/>
                  </a:lnTo>
                  <a:lnTo>
                    <a:pt x="742626" y="371399"/>
                  </a:lnTo>
                  <a:lnTo>
                    <a:pt x="779174" y="334623"/>
                  </a:lnTo>
                  <a:cubicBezTo>
                    <a:pt x="786251" y="327489"/>
                    <a:pt x="798633" y="327574"/>
                    <a:pt x="805710" y="334689"/>
                  </a:cubicBezTo>
                  <a:lnTo>
                    <a:pt x="834200" y="363522"/>
                  </a:lnTo>
                  <a:cubicBezTo>
                    <a:pt x="841334" y="370770"/>
                    <a:pt x="841315" y="382543"/>
                    <a:pt x="834152" y="3897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84" name="Google Shape;13684;p236"/>
            <p:cNvSpPr/>
            <p:nvPr/>
          </p:nvSpPr>
          <p:spPr>
            <a:xfrm>
              <a:off x="2166860" y="-1015993"/>
              <a:ext cx="281187" cy="19050"/>
            </a:xfrm>
            <a:custGeom>
              <a:rect b="b" l="l" r="r" t="t"/>
              <a:pathLst>
                <a:path extrusionOk="0" h="19050" w="281187">
                  <a:moveTo>
                    <a:pt x="9525" y="19050"/>
                  </a:moveTo>
                  <a:lnTo>
                    <a:pt x="271663" y="19050"/>
                  </a:lnTo>
                  <a:cubicBezTo>
                    <a:pt x="276920" y="19050"/>
                    <a:pt x="281188" y="14783"/>
                    <a:pt x="281188" y="9525"/>
                  </a:cubicBezTo>
                  <a:cubicBezTo>
                    <a:pt x="281188" y="4267"/>
                    <a:pt x="276920" y="0"/>
                    <a:pt x="271663" y="0"/>
                  </a:cubicBezTo>
                  <a:lnTo>
                    <a:pt x="9525" y="0"/>
                  </a:lnTo>
                  <a:cubicBezTo>
                    <a:pt x="4267" y="0"/>
                    <a:pt x="0" y="4267"/>
                    <a:pt x="0" y="9525"/>
                  </a:cubicBezTo>
                  <a:cubicBezTo>
                    <a:pt x="0" y="14783"/>
                    <a:pt x="4267" y="19050"/>
                    <a:pt x="952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85" name="Google Shape;13685;p236"/>
            <p:cNvSpPr/>
            <p:nvPr/>
          </p:nvSpPr>
          <p:spPr>
            <a:xfrm>
              <a:off x="1910075" y="-905665"/>
              <a:ext cx="537962" cy="19050"/>
            </a:xfrm>
            <a:custGeom>
              <a:rect b="b" l="l" r="r" t="t"/>
              <a:pathLst>
                <a:path extrusionOk="0" h="19050" w="537962">
                  <a:moveTo>
                    <a:pt x="9525" y="19050"/>
                  </a:moveTo>
                  <a:lnTo>
                    <a:pt x="528438" y="19050"/>
                  </a:lnTo>
                  <a:cubicBezTo>
                    <a:pt x="533695" y="19050"/>
                    <a:pt x="537963" y="14783"/>
                    <a:pt x="537963" y="9525"/>
                  </a:cubicBezTo>
                  <a:cubicBezTo>
                    <a:pt x="537963" y="4267"/>
                    <a:pt x="533695" y="0"/>
                    <a:pt x="528438" y="0"/>
                  </a:cubicBezTo>
                  <a:lnTo>
                    <a:pt x="9525" y="0"/>
                  </a:lnTo>
                  <a:cubicBezTo>
                    <a:pt x="4267" y="0"/>
                    <a:pt x="0" y="4267"/>
                    <a:pt x="0" y="9525"/>
                  </a:cubicBezTo>
                  <a:cubicBezTo>
                    <a:pt x="0" y="14783"/>
                    <a:pt x="4267" y="19050"/>
                    <a:pt x="952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86" name="Google Shape;13686;p236"/>
            <p:cNvSpPr/>
            <p:nvPr/>
          </p:nvSpPr>
          <p:spPr>
            <a:xfrm>
              <a:off x="1910075" y="-795346"/>
              <a:ext cx="465810" cy="19050"/>
            </a:xfrm>
            <a:custGeom>
              <a:rect b="b" l="l" r="r" t="t"/>
              <a:pathLst>
                <a:path extrusionOk="0" h="19050" w="465810">
                  <a:moveTo>
                    <a:pt x="9525" y="19050"/>
                  </a:moveTo>
                  <a:lnTo>
                    <a:pt x="456286" y="19050"/>
                  </a:lnTo>
                  <a:cubicBezTo>
                    <a:pt x="461543" y="19050"/>
                    <a:pt x="465811" y="14783"/>
                    <a:pt x="465811" y="9525"/>
                  </a:cubicBezTo>
                  <a:cubicBezTo>
                    <a:pt x="465811" y="4267"/>
                    <a:pt x="461543" y="0"/>
                    <a:pt x="456286" y="0"/>
                  </a:cubicBezTo>
                  <a:lnTo>
                    <a:pt x="9525" y="0"/>
                  </a:lnTo>
                  <a:cubicBezTo>
                    <a:pt x="4267" y="0"/>
                    <a:pt x="0" y="4267"/>
                    <a:pt x="0" y="9525"/>
                  </a:cubicBezTo>
                  <a:cubicBezTo>
                    <a:pt x="0" y="14783"/>
                    <a:pt x="4267" y="19050"/>
                    <a:pt x="952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87" name="Google Shape;13687;p236"/>
            <p:cNvSpPr/>
            <p:nvPr/>
          </p:nvSpPr>
          <p:spPr>
            <a:xfrm>
              <a:off x="1910075" y="-685028"/>
              <a:ext cx="357216" cy="19050"/>
            </a:xfrm>
            <a:custGeom>
              <a:rect b="b" l="l" r="r" t="t"/>
              <a:pathLst>
                <a:path extrusionOk="0" h="19050" w="357216">
                  <a:moveTo>
                    <a:pt x="9525" y="19050"/>
                  </a:moveTo>
                  <a:lnTo>
                    <a:pt x="347691" y="19050"/>
                  </a:lnTo>
                  <a:cubicBezTo>
                    <a:pt x="352949" y="19050"/>
                    <a:pt x="357216" y="14783"/>
                    <a:pt x="357216" y="9525"/>
                  </a:cubicBezTo>
                  <a:cubicBezTo>
                    <a:pt x="357216" y="4267"/>
                    <a:pt x="352949" y="0"/>
                    <a:pt x="347691" y="0"/>
                  </a:cubicBezTo>
                  <a:lnTo>
                    <a:pt x="9525" y="0"/>
                  </a:lnTo>
                  <a:cubicBezTo>
                    <a:pt x="4267" y="0"/>
                    <a:pt x="0" y="4267"/>
                    <a:pt x="0" y="9525"/>
                  </a:cubicBezTo>
                  <a:cubicBezTo>
                    <a:pt x="0" y="14783"/>
                    <a:pt x="4267" y="19050"/>
                    <a:pt x="952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88" name="Google Shape;13688;p236"/>
            <p:cNvSpPr/>
            <p:nvPr/>
          </p:nvSpPr>
          <p:spPr>
            <a:xfrm>
              <a:off x="1910075" y="-574709"/>
              <a:ext cx="261518" cy="19050"/>
            </a:xfrm>
            <a:custGeom>
              <a:rect b="b" l="l" r="r" t="t"/>
              <a:pathLst>
                <a:path extrusionOk="0" h="19050" w="261518">
                  <a:moveTo>
                    <a:pt x="9525" y="19050"/>
                  </a:moveTo>
                  <a:lnTo>
                    <a:pt x="251993" y="19050"/>
                  </a:lnTo>
                  <a:cubicBezTo>
                    <a:pt x="257251" y="19050"/>
                    <a:pt x="261518" y="14783"/>
                    <a:pt x="261518" y="9525"/>
                  </a:cubicBezTo>
                  <a:cubicBezTo>
                    <a:pt x="261518" y="4267"/>
                    <a:pt x="257251" y="0"/>
                    <a:pt x="251993" y="0"/>
                  </a:cubicBezTo>
                  <a:lnTo>
                    <a:pt x="9525" y="0"/>
                  </a:lnTo>
                  <a:cubicBezTo>
                    <a:pt x="4267" y="0"/>
                    <a:pt x="0" y="4267"/>
                    <a:pt x="0" y="9525"/>
                  </a:cubicBezTo>
                  <a:cubicBezTo>
                    <a:pt x="0" y="14783"/>
                    <a:pt x="4267" y="19050"/>
                    <a:pt x="952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89" name="Google Shape;13689;p236"/>
            <p:cNvSpPr/>
            <p:nvPr/>
          </p:nvSpPr>
          <p:spPr>
            <a:xfrm>
              <a:off x="1910075" y="-464391"/>
              <a:ext cx="537962" cy="19050"/>
            </a:xfrm>
            <a:custGeom>
              <a:rect b="b" l="l" r="r" t="t"/>
              <a:pathLst>
                <a:path extrusionOk="0" h="19050" w="537962">
                  <a:moveTo>
                    <a:pt x="0" y="9525"/>
                  </a:moveTo>
                  <a:cubicBezTo>
                    <a:pt x="0" y="14783"/>
                    <a:pt x="4267" y="19050"/>
                    <a:pt x="9525" y="19050"/>
                  </a:cubicBezTo>
                  <a:lnTo>
                    <a:pt x="528438" y="19050"/>
                  </a:lnTo>
                  <a:cubicBezTo>
                    <a:pt x="533695" y="19050"/>
                    <a:pt x="537963" y="14783"/>
                    <a:pt x="537963" y="9525"/>
                  </a:cubicBezTo>
                  <a:cubicBezTo>
                    <a:pt x="537963" y="4267"/>
                    <a:pt x="533695" y="0"/>
                    <a:pt x="528438" y="0"/>
                  </a:cubicBezTo>
                  <a:lnTo>
                    <a:pt x="9525" y="0"/>
                  </a:lnTo>
                  <a:cubicBezTo>
                    <a:pt x="4267" y="0"/>
                    <a:pt x="0" y="4267"/>
                    <a:pt x="0" y="95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90" name="Google Shape;13690;p236"/>
            <p:cNvSpPr/>
            <p:nvPr/>
          </p:nvSpPr>
          <p:spPr>
            <a:xfrm>
              <a:off x="2166860" y="-1126312"/>
              <a:ext cx="281187" cy="19050"/>
            </a:xfrm>
            <a:custGeom>
              <a:rect b="b" l="l" r="r" t="t"/>
              <a:pathLst>
                <a:path extrusionOk="0" h="19050" w="281187">
                  <a:moveTo>
                    <a:pt x="9525" y="19050"/>
                  </a:moveTo>
                  <a:lnTo>
                    <a:pt x="271663" y="19050"/>
                  </a:lnTo>
                  <a:cubicBezTo>
                    <a:pt x="276920" y="19050"/>
                    <a:pt x="281188" y="14783"/>
                    <a:pt x="281188" y="9525"/>
                  </a:cubicBezTo>
                  <a:cubicBezTo>
                    <a:pt x="281188" y="4267"/>
                    <a:pt x="276920" y="0"/>
                    <a:pt x="271663" y="0"/>
                  </a:cubicBezTo>
                  <a:lnTo>
                    <a:pt x="9525" y="0"/>
                  </a:lnTo>
                  <a:cubicBezTo>
                    <a:pt x="4267" y="0"/>
                    <a:pt x="0" y="4267"/>
                    <a:pt x="0" y="9525"/>
                  </a:cubicBezTo>
                  <a:cubicBezTo>
                    <a:pt x="0" y="14783"/>
                    <a:pt x="4267" y="19050"/>
                    <a:pt x="952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91" name="Google Shape;13691;p236"/>
            <p:cNvSpPr/>
            <p:nvPr/>
          </p:nvSpPr>
          <p:spPr>
            <a:xfrm>
              <a:off x="1926401" y="-1149248"/>
              <a:ext cx="179546" cy="179536"/>
            </a:xfrm>
            <a:custGeom>
              <a:rect b="b" l="l" r="r" t="t"/>
              <a:pathLst>
                <a:path extrusionOk="0" h="179536" w="179546">
                  <a:moveTo>
                    <a:pt x="9525" y="121596"/>
                  </a:moveTo>
                  <a:lnTo>
                    <a:pt x="58045" y="121596"/>
                  </a:lnTo>
                  <a:lnTo>
                    <a:pt x="58045" y="170012"/>
                  </a:lnTo>
                  <a:cubicBezTo>
                    <a:pt x="58045" y="175270"/>
                    <a:pt x="62313" y="179537"/>
                    <a:pt x="67570" y="179537"/>
                  </a:cubicBezTo>
                  <a:lnTo>
                    <a:pt x="112071" y="179537"/>
                  </a:lnTo>
                  <a:cubicBezTo>
                    <a:pt x="117329" y="179537"/>
                    <a:pt x="121596" y="175270"/>
                    <a:pt x="121596" y="170012"/>
                  </a:cubicBezTo>
                  <a:lnTo>
                    <a:pt x="121596" y="121596"/>
                  </a:lnTo>
                  <a:lnTo>
                    <a:pt x="170021" y="121596"/>
                  </a:lnTo>
                  <a:cubicBezTo>
                    <a:pt x="175279" y="121596"/>
                    <a:pt x="179546" y="117329"/>
                    <a:pt x="179546" y="112071"/>
                  </a:cubicBezTo>
                  <a:lnTo>
                    <a:pt x="179546" y="67466"/>
                  </a:lnTo>
                  <a:cubicBezTo>
                    <a:pt x="179546" y="62208"/>
                    <a:pt x="175279" y="57941"/>
                    <a:pt x="170021" y="57941"/>
                  </a:cubicBezTo>
                  <a:lnTo>
                    <a:pt x="121596" y="57941"/>
                  </a:lnTo>
                  <a:lnTo>
                    <a:pt x="121596" y="9525"/>
                  </a:lnTo>
                  <a:cubicBezTo>
                    <a:pt x="121596" y="4267"/>
                    <a:pt x="117329" y="0"/>
                    <a:pt x="112071" y="0"/>
                  </a:cubicBezTo>
                  <a:lnTo>
                    <a:pt x="67570" y="0"/>
                  </a:lnTo>
                  <a:cubicBezTo>
                    <a:pt x="62313" y="0"/>
                    <a:pt x="58045" y="4267"/>
                    <a:pt x="58045" y="9525"/>
                  </a:cubicBezTo>
                  <a:lnTo>
                    <a:pt x="58045" y="57941"/>
                  </a:lnTo>
                  <a:lnTo>
                    <a:pt x="9525" y="57941"/>
                  </a:lnTo>
                  <a:cubicBezTo>
                    <a:pt x="4267" y="57941"/>
                    <a:pt x="0" y="62208"/>
                    <a:pt x="0" y="67466"/>
                  </a:cubicBezTo>
                  <a:lnTo>
                    <a:pt x="0" y="112071"/>
                  </a:lnTo>
                  <a:cubicBezTo>
                    <a:pt x="0" y="117329"/>
                    <a:pt x="4267" y="121596"/>
                    <a:pt x="9525" y="121596"/>
                  </a:cubicBezTo>
                  <a:close/>
                  <a:moveTo>
                    <a:pt x="19050" y="76991"/>
                  </a:moveTo>
                  <a:lnTo>
                    <a:pt x="67570" y="76991"/>
                  </a:lnTo>
                  <a:cubicBezTo>
                    <a:pt x="72828" y="76991"/>
                    <a:pt x="77095" y="72723"/>
                    <a:pt x="77095" y="67466"/>
                  </a:cubicBezTo>
                  <a:lnTo>
                    <a:pt x="77095" y="19050"/>
                  </a:lnTo>
                  <a:lnTo>
                    <a:pt x="102546" y="19050"/>
                  </a:lnTo>
                  <a:lnTo>
                    <a:pt x="102546" y="67466"/>
                  </a:lnTo>
                  <a:cubicBezTo>
                    <a:pt x="102546" y="72723"/>
                    <a:pt x="106813" y="76991"/>
                    <a:pt x="112071" y="76991"/>
                  </a:cubicBezTo>
                  <a:lnTo>
                    <a:pt x="160496" y="76991"/>
                  </a:lnTo>
                  <a:lnTo>
                    <a:pt x="160496" y="102546"/>
                  </a:lnTo>
                  <a:lnTo>
                    <a:pt x="112071" y="102546"/>
                  </a:lnTo>
                  <a:cubicBezTo>
                    <a:pt x="106813" y="102546"/>
                    <a:pt x="102546" y="106813"/>
                    <a:pt x="102546" y="112071"/>
                  </a:cubicBezTo>
                  <a:lnTo>
                    <a:pt x="102546" y="160487"/>
                  </a:lnTo>
                  <a:lnTo>
                    <a:pt x="77095" y="160487"/>
                  </a:lnTo>
                  <a:lnTo>
                    <a:pt x="77095" y="112071"/>
                  </a:lnTo>
                  <a:cubicBezTo>
                    <a:pt x="77095" y="106813"/>
                    <a:pt x="72828" y="102546"/>
                    <a:pt x="67570" y="102546"/>
                  </a:cubicBezTo>
                  <a:lnTo>
                    <a:pt x="19050" y="102546"/>
                  </a:lnTo>
                  <a:lnTo>
                    <a:pt x="19050" y="7699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3692" name="Google Shape;13692;p236"/>
          <p:cNvSpPr/>
          <p:nvPr/>
        </p:nvSpPr>
        <p:spPr>
          <a:xfrm>
            <a:off x="3484914" y="1772863"/>
            <a:ext cx="410305" cy="412460"/>
          </a:xfrm>
          <a:custGeom>
            <a:rect b="b" l="l" r="r" t="t"/>
            <a:pathLst>
              <a:path extrusionOk="0" h="902361" w="897646">
                <a:moveTo>
                  <a:pt x="652699" y="465392"/>
                </a:moveTo>
                <a:lnTo>
                  <a:pt x="652699" y="94583"/>
                </a:lnTo>
                <a:cubicBezTo>
                  <a:pt x="652476" y="54139"/>
                  <a:pt x="619697" y="21360"/>
                  <a:pt x="579253" y="21137"/>
                </a:cubicBezTo>
                <a:lnTo>
                  <a:pt x="65426" y="21137"/>
                </a:lnTo>
                <a:cubicBezTo>
                  <a:pt x="68031" y="23258"/>
                  <a:pt x="70561" y="25527"/>
                  <a:pt x="72942" y="27909"/>
                </a:cubicBezTo>
                <a:cubicBezTo>
                  <a:pt x="90802" y="45657"/>
                  <a:pt x="100811" y="69803"/>
                  <a:pt x="100811" y="94956"/>
                </a:cubicBezTo>
                <a:lnTo>
                  <a:pt x="100811" y="713967"/>
                </a:lnTo>
                <a:lnTo>
                  <a:pt x="196470" y="658751"/>
                </a:lnTo>
                <a:cubicBezTo>
                  <a:pt x="221957" y="644129"/>
                  <a:pt x="254475" y="652835"/>
                  <a:pt x="269210" y="678248"/>
                </a:cubicBezTo>
                <a:cubicBezTo>
                  <a:pt x="269359" y="678471"/>
                  <a:pt x="269433" y="678695"/>
                  <a:pt x="269545" y="678918"/>
                </a:cubicBezTo>
                <a:lnTo>
                  <a:pt x="269582" y="678918"/>
                </a:lnTo>
                <a:cubicBezTo>
                  <a:pt x="275907" y="690192"/>
                  <a:pt x="277879" y="703363"/>
                  <a:pt x="275163" y="716013"/>
                </a:cubicBezTo>
                <a:lnTo>
                  <a:pt x="432249" y="716013"/>
                </a:lnTo>
                <a:cubicBezTo>
                  <a:pt x="438091" y="716013"/>
                  <a:pt x="442816" y="720738"/>
                  <a:pt x="442816" y="726580"/>
                </a:cubicBezTo>
                <a:cubicBezTo>
                  <a:pt x="442816" y="732421"/>
                  <a:pt x="438091" y="737147"/>
                  <a:pt x="432249" y="737147"/>
                </a:cubicBezTo>
                <a:lnTo>
                  <a:pt x="265485" y="737147"/>
                </a:lnTo>
                <a:cubicBezTo>
                  <a:pt x="261207" y="742802"/>
                  <a:pt x="255849" y="747527"/>
                  <a:pt x="249747" y="751062"/>
                </a:cubicBezTo>
                <a:lnTo>
                  <a:pt x="162162" y="801626"/>
                </a:lnTo>
                <a:lnTo>
                  <a:pt x="162162" y="801589"/>
                </a:lnTo>
                <a:cubicBezTo>
                  <a:pt x="163427" y="807133"/>
                  <a:pt x="164134" y="812752"/>
                  <a:pt x="164283" y="818407"/>
                </a:cubicBezTo>
                <a:lnTo>
                  <a:pt x="181882" y="836006"/>
                </a:lnTo>
                <a:lnTo>
                  <a:pt x="223107" y="794781"/>
                </a:lnTo>
                <a:cubicBezTo>
                  <a:pt x="225079" y="792809"/>
                  <a:pt x="227795" y="791693"/>
                  <a:pt x="230586" y="791693"/>
                </a:cubicBezTo>
                <a:cubicBezTo>
                  <a:pt x="233414" y="791693"/>
                  <a:pt x="236093" y="792809"/>
                  <a:pt x="238065" y="794781"/>
                </a:cubicBezTo>
                <a:lnTo>
                  <a:pt x="279364" y="836006"/>
                </a:lnTo>
                <a:lnTo>
                  <a:pt x="320626" y="794781"/>
                </a:lnTo>
                <a:cubicBezTo>
                  <a:pt x="322598" y="792809"/>
                  <a:pt x="325277" y="791693"/>
                  <a:pt x="328068" y="791693"/>
                </a:cubicBezTo>
                <a:cubicBezTo>
                  <a:pt x="330896" y="791693"/>
                  <a:pt x="333574" y="792809"/>
                  <a:pt x="335546" y="794781"/>
                </a:cubicBezTo>
                <a:lnTo>
                  <a:pt x="376809" y="836006"/>
                </a:lnTo>
                <a:lnTo>
                  <a:pt x="418071" y="794781"/>
                </a:lnTo>
                <a:cubicBezTo>
                  <a:pt x="420043" y="792809"/>
                  <a:pt x="422722" y="791693"/>
                  <a:pt x="425512" y="791693"/>
                </a:cubicBezTo>
                <a:cubicBezTo>
                  <a:pt x="428340" y="791693"/>
                  <a:pt x="431019" y="792809"/>
                  <a:pt x="432991" y="794781"/>
                </a:cubicBezTo>
                <a:lnTo>
                  <a:pt x="474253" y="836006"/>
                </a:lnTo>
                <a:lnTo>
                  <a:pt x="515479" y="794781"/>
                </a:lnTo>
                <a:cubicBezTo>
                  <a:pt x="517488" y="792809"/>
                  <a:pt x="520167" y="791693"/>
                  <a:pt x="522957" y="791693"/>
                </a:cubicBezTo>
                <a:cubicBezTo>
                  <a:pt x="525785" y="791693"/>
                  <a:pt x="528464" y="792809"/>
                  <a:pt x="530436" y="794781"/>
                </a:cubicBezTo>
                <a:lnTo>
                  <a:pt x="571698" y="836006"/>
                </a:lnTo>
                <a:lnTo>
                  <a:pt x="612961" y="794781"/>
                </a:lnTo>
                <a:lnTo>
                  <a:pt x="612923" y="794781"/>
                </a:lnTo>
                <a:cubicBezTo>
                  <a:pt x="614933" y="792809"/>
                  <a:pt x="617611" y="791693"/>
                  <a:pt x="620402" y="791693"/>
                </a:cubicBezTo>
                <a:cubicBezTo>
                  <a:pt x="623230" y="791693"/>
                  <a:pt x="625909" y="792809"/>
                  <a:pt x="627881" y="794781"/>
                </a:cubicBezTo>
                <a:cubicBezTo>
                  <a:pt x="628141" y="795041"/>
                  <a:pt x="628402" y="795302"/>
                  <a:pt x="628625" y="795599"/>
                </a:cubicBezTo>
                <a:lnTo>
                  <a:pt x="652772" y="822984"/>
                </a:lnTo>
                <a:lnTo>
                  <a:pt x="652735" y="711179"/>
                </a:lnTo>
                <a:lnTo>
                  <a:pt x="646113" y="722639"/>
                </a:lnTo>
                <a:cubicBezTo>
                  <a:pt x="646038" y="722825"/>
                  <a:pt x="645926" y="723048"/>
                  <a:pt x="645815" y="723234"/>
                </a:cubicBezTo>
                <a:cubicBezTo>
                  <a:pt x="614896" y="776477"/>
                  <a:pt x="546917" y="795044"/>
                  <a:pt x="493262" y="764832"/>
                </a:cubicBezTo>
                <a:cubicBezTo>
                  <a:pt x="492593" y="764571"/>
                  <a:pt x="491997" y="764236"/>
                  <a:pt x="491439" y="763864"/>
                </a:cubicBezTo>
                <a:cubicBezTo>
                  <a:pt x="438792" y="732648"/>
                  <a:pt x="420708" y="665157"/>
                  <a:pt x="450661" y="611836"/>
                </a:cubicBezTo>
                <a:cubicBezTo>
                  <a:pt x="450958" y="611203"/>
                  <a:pt x="451293" y="610608"/>
                  <a:pt x="451665" y="610050"/>
                </a:cubicBezTo>
                <a:lnTo>
                  <a:pt x="475031" y="569494"/>
                </a:lnTo>
                <a:cubicBezTo>
                  <a:pt x="449097" y="548174"/>
                  <a:pt x="443852" y="510558"/>
                  <a:pt x="462939" y="482988"/>
                </a:cubicBezTo>
                <a:cubicBezTo>
                  <a:pt x="482026" y="455381"/>
                  <a:pt x="519084" y="447047"/>
                  <a:pt x="548143" y="463827"/>
                </a:cubicBezTo>
                <a:cubicBezTo>
                  <a:pt x="562989" y="472347"/>
                  <a:pt x="573779" y="486411"/>
                  <a:pt x="578206" y="502932"/>
                </a:cubicBezTo>
                <a:cubicBezTo>
                  <a:pt x="582634" y="519452"/>
                  <a:pt x="580290" y="537050"/>
                  <a:pt x="571732" y="551859"/>
                </a:cubicBezTo>
                <a:cubicBezTo>
                  <a:pt x="555957" y="579169"/>
                  <a:pt x="522731" y="591075"/>
                  <a:pt x="493225" y="579950"/>
                </a:cubicBezTo>
                <a:lnTo>
                  <a:pt x="469375" y="621249"/>
                </a:lnTo>
                <a:cubicBezTo>
                  <a:pt x="444372" y="664930"/>
                  <a:pt x="459292" y="720595"/>
                  <a:pt x="502750" y="745970"/>
                </a:cubicBezTo>
                <a:cubicBezTo>
                  <a:pt x="546431" y="770973"/>
                  <a:pt x="602134" y="756053"/>
                  <a:pt x="627470" y="712521"/>
                </a:cubicBezTo>
                <a:cubicBezTo>
                  <a:pt x="627582" y="712335"/>
                  <a:pt x="627694" y="712149"/>
                  <a:pt x="627805" y="711963"/>
                </a:cubicBezTo>
                <a:lnTo>
                  <a:pt x="678109" y="624787"/>
                </a:lnTo>
                <a:lnTo>
                  <a:pt x="678146" y="624824"/>
                </a:lnTo>
                <a:cubicBezTo>
                  <a:pt x="631042" y="591189"/>
                  <a:pt x="617127" y="527345"/>
                  <a:pt x="645925" y="477149"/>
                </a:cubicBezTo>
                <a:close/>
                <a:moveTo>
                  <a:pt x="165476" y="701021"/>
                </a:moveTo>
                <a:lnTo>
                  <a:pt x="206962" y="677097"/>
                </a:lnTo>
                <a:lnTo>
                  <a:pt x="206962" y="677060"/>
                </a:lnTo>
                <a:cubicBezTo>
                  <a:pt x="222366" y="668242"/>
                  <a:pt x="242011" y="673488"/>
                  <a:pt x="250978" y="688817"/>
                </a:cubicBezTo>
                <a:lnTo>
                  <a:pt x="251276" y="689264"/>
                </a:lnTo>
                <a:cubicBezTo>
                  <a:pt x="259648" y="704631"/>
                  <a:pt x="254327" y="723904"/>
                  <a:pt x="239221" y="732759"/>
                </a:cubicBezTo>
                <a:lnTo>
                  <a:pt x="197735" y="756720"/>
                </a:lnTo>
                <a:lnTo>
                  <a:pt x="165514" y="700946"/>
                </a:lnTo>
                <a:close/>
                <a:moveTo>
                  <a:pt x="179428" y="767324"/>
                </a:moveTo>
                <a:lnTo>
                  <a:pt x="137979" y="791247"/>
                </a:lnTo>
                <a:lnTo>
                  <a:pt x="137533" y="791545"/>
                </a:lnTo>
                <a:cubicBezTo>
                  <a:pt x="122055" y="800289"/>
                  <a:pt x="102409" y="794819"/>
                  <a:pt x="93628" y="779342"/>
                </a:cubicBezTo>
                <a:cubicBezTo>
                  <a:pt x="84885" y="763864"/>
                  <a:pt x="90317" y="744218"/>
                  <a:pt x="105832" y="735474"/>
                </a:cubicBezTo>
                <a:cubicBezTo>
                  <a:pt x="106018" y="735363"/>
                  <a:pt x="106204" y="735251"/>
                  <a:pt x="106390" y="735139"/>
                </a:cubicBezTo>
                <a:lnTo>
                  <a:pt x="147318" y="711513"/>
                </a:lnTo>
                <a:lnTo>
                  <a:pt x="179539" y="767286"/>
                </a:lnTo>
                <a:close/>
                <a:moveTo>
                  <a:pt x="79673" y="730824"/>
                </a:moveTo>
                <a:lnTo>
                  <a:pt x="79673" y="94916"/>
                </a:lnTo>
                <a:cubicBezTo>
                  <a:pt x="79524" y="54212"/>
                  <a:pt x="46558" y="21246"/>
                  <a:pt x="5854" y="21134"/>
                </a:cubicBezTo>
                <a:lnTo>
                  <a:pt x="5854" y="0"/>
                </a:lnTo>
                <a:lnTo>
                  <a:pt x="8608" y="0"/>
                </a:lnTo>
                <a:lnTo>
                  <a:pt x="579288" y="0"/>
                </a:lnTo>
                <a:cubicBezTo>
                  <a:pt x="631379" y="298"/>
                  <a:pt x="673496" y="42416"/>
                  <a:pt x="673832" y="94506"/>
                </a:cubicBezTo>
                <a:lnTo>
                  <a:pt x="673832" y="94915"/>
                </a:lnTo>
                <a:lnTo>
                  <a:pt x="673869" y="94915"/>
                </a:lnTo>
                <a:lnTo>
                  <a:pt x="673869" y="428738"/>
                </a:lnTo>
                <a:lnTo>
                  <a:pt x="701589" y="380703"/>
                </a:lnTo>
                <a:cubicBezTo>
                  <a:pt x="704491" y="375681"/>
                  <a:pt x="710928" y="373969"/>
                  <a:pt x="715950" y="376871"/>
                </a:cubicBezTo>
                <a:lnTo>
                  <a:pt x="744563" y="393391"/>
                </a:lnTo>
                <a:lnTo>
                  <a:pt x="750181" y="383681"/>
                </a:lnTo>
                <a:lnTo>
                  <a:pt x="750181" y="383643"/>
                </a:lnTo>
                <a:cubicBezTo>
                  <a:pt x="751595" y="381225"/>
                  <a:pt x="753901" y="379476"/>
                  <a:pt x="756580" y="378732"/>
                </a:cubicBezTo>
                <a:cubicBezTo>
                  <a:pt x="759259" y="378025"/>
                  <a:pt x="762161" y="378397"/>
                  <a:pt x="764580" y="379774"/>
                </a:cubicBezTo>
                <a:cubicBezTo>
                  <a:pt x="769603" y="382676"/>
                  <a:pt x="771352" y="389113"/>
                  <a:pt x="768449" y="394173"/>
                </a:cubicBezTo>
                <a:lnTo>
                  <a:pt x="746683" y="431863"/>
                </a:lnTo>
                <a:cubicBezTo>
                  <a:pt x="743781" y="436886"/>
                  <a:pt x="737344" y="438635"/>
                  <a:pt x="732321" y="435733"/>
                </a:cubicBezTo>
                <a:cubicBezTo>
                  <a:pt x="727261" y="432868"/>
                  <a:pt x="725512" y="426431"/>
                  <a:pt x="728414" y="421371"/>
                </a:cubicBezTo>
                <a:lnTo>
                  <a:pt x="734033" y="411623"/>
                </a:lnTo>
                <a:lnTo>
                  <a:pt x="714573" y="400387"/>
                </a:lnTo>
                <a:lnTo>
                  <a:pt x="664157" y="487712"/>
                </a:lnTo>
                <a:lnTo>
                  <a:pt x="664194" y="487712"/>
                </a:lnTo>
                <a:cubicBezTo>
                  <a:pt x="638968" y="531355"/>
                  <a:pt x="653963" y="587162"/>
                  <a:pt x="697606" y="612394"/>
                </a:cubicBezTo>
                <a:cubicBezTo>
                  <a:pt x="741287" y="637583"/>
                  <a:pt x="797095" y="622589"/>
                  <a:pt x="822288" y="578945"/>
                </a:cubicBezTo>
                <a:lnTo>
                  <a:pt x="872704" y="491657"/>
                </a:lnTo>
                <a:lnTo>
                  <a:pt x="853245" y="480420"/>
                </a:lnTo>
                <a:lnTo>
                  <a:pt x="847626" y="490168"/>
                </a:lnTo>
                <a:cubicBezTo>
                  <a:pt x="844687" y="495191"/>
                  <a:pt x="838250" y="496940"/>
                  <a:pt x="833190" y="494001"/>
                </a:cubicBezTo>
                <a:cubicBezTo>
                  <a:pt x="828167" y="491098"/>
                  <a:pt x="826456" y="484624"/>
                  <a:pt x="829358" y="479602"/>
                </a:cubicBezTo>
                <a:lnTo>
                  <a:pt x="851125" y="441874"/>
                </a:lnTo>
                <a:cubicBezTo>
                  <a:pt x="854064" y="436851"/>
                  <a:pt x="860501" y="435102"/>
                  <a:pt x="865561" y="438042"/>
                </a:cubicBezTo>
                <a:cubicBezTo>
                  <a:pt x="870584" y="440944"/>
                  <a:pt x="872332" y="447418"/>
                  <a:pt x="869393" y="452441"/>
                </a:cubicBezTo>
                <a:lnTo>
                  <a:pt x="863775" y="462151"/>
                </a:lnTo>
                <a:lnTo>
                  <a:pt x="891792" y="478336"/>
                </a:lnTo>
                <a:lnTo>
                  <a:pt x="892387" y="478634"/>
                </a:lnTo>
                <a:lnTo>
                  <a:pt x="892387" y="478671"/>
                </a:lnTo>
                <a:cubicBezTo>
                  <a:pt x="894805" y="480085"/>
                  <a:pt x="896554" y="482392"/>
                  <a:pt x="897298" y="485071"/>
                </a:cubicBezTo>
                <a:cubicBezTo>
                  <a:pt x="898005" y="487787"/>
                  <a:pt x="897633" y="490652"/>
                  <a:pt x="896219" y="493070"/>
                </a:cubicBezTo>
                <a:lnTo>
                  <a:pt x="840557" y="589549"/>
                </a:lnTo>
                <a:cubicBezTo>
                  <a:pt x="811461" y="639592"/>
                  <a:pt x="749139" y="659461"/>
                  <a:pt x="696453" y="635462"/>
                </a:cubicBezTo>
                <a:lnTo>
                  <a:pt x="673906" y="674567"/>
                </a:lnTo>
                <a:lnTo>
                  <a:pt x="673906" y="851037"/>
                </a:lnTo>
                <a:cubicBezTo>
                  <a:pt x="673906" y="855427"/>
                  <a:pt x="671190" y="859371"/>
                  <a:pt x="667060" y="860934"/>
                </a:cubicBezTo>
                <a:cubicBezTo>
                  <a:pt x="662967" y="862497"/>
                  <a:pt x="658316" y="861344"/>
                  <a:pt x="655413" y="858069"/>
                </a:cubicBezTo>
                <a:lnTo>
                  <a:pt x="619955" y="817811"/>
                </a:lnTo>
                <a:lnTo>
                  <a:pt x="579138" y="858441"/>
                </a:lnTo>
                <a:cubicBezTo>
                  <a:pt x="577166" y="860450"/>
                  <a:pt x="574487" y="861566"/>
                  <a:pt x="571660" y="861566"/>
                </a:cubicBezTo>
                <a:cubicBezTo>
                  <a:pt x="568869" y="861566"/>
                  <a:pt x="566190" y="860450"/>
                  <a:pt x="564181" y="858441"/>
                </a:cubicBezTo>
                <a:lnTo>
                  <a:pt x="522919" y="817216"/>
                </a:lnTo>
                <a:lnTo>
                  <a:pt x="481656" y="858441"/>
                </a:lnTo>
                <a:lnTo>
                  <a:pt x="481693" y="858441"/>
                </a:lnTo>
                <a:cubicBezTo>
                  <a:pt x="479722" y="860450"/>
                  <a:pt x="477043" y="861566"/>
                  <a:pt x="474215" y="861566"/>
                </a:cubicBezTo>
                <a:cubicBezTo>
                  <a:pt x="471424" y="861566"/>
                  <a:pt x="468745" y="860450"/>
                  <a:pt x="466736" y="858441"/>
                </a:cubicBezTo>
                <a:lnTo>
                  <a:pt x="425474" y="817216"/>
                </a:lnTo>
                <a:lnTo>
                  <a:pt x="384249" y="858441"/>
                </a:lnTo>
                <a:cubicBezTo>
                  <a:pt x="382277" y="860450"/>
                  <a:pt x="379598" y="861566"/>
                  <a:pt x="376770" y="861566"/>
                </a:cubicBezTo>
                <a:cubicBezTo>
                  <a:pt x="373980" y="861566"/>
                  <a:pt x="371301" y="860450"/>
                  <a:pt x="369291" y="858441"/>
                </a:cubicBezTo>
                <a:lnTo>
                  <a:pt x="328066" y="817216"/>
                </a:lnTo>
                <a:lnTo>
                  <a:pt x="286804" y="858441"/>
                </a:lnTo>
                <a:cubicBezTo>
                  <a:pt x="284832" y="860450"/>
                  <a:pt x="282153" y="861566"/>
                  <a:pt x="279325" y="861566"/>
                </a:cubicBezTo>
                <a:cubicBezTo>
                  <a:pt x="276535" y="861566"/>
                  <a:pt x="273856" y="860450"/>
                  <a:pt x="271884" y="858441"/>
                </a:cubicBezTo>
                <a:lnTo>
                  <a:pt x="230622" y="817216"/>
                </a:lnTo>
                <a:lnTo>
                  <a:pt x="189396" y="858441"/>
                </a:lnTo>
                <a:cubicBezTo>
                  <a:pt x="187387" y="860450"/>
                  <a:pt x="184708" y="861566"/>
                  <a:pt x="181918" y="861566"/>
                </a:cubicBezTo>
                <a:cubicBezTo>
                  <a:pt x="179090" y="861566"/>
                  <a:pt x="176411" y="860450"/>
                  <a:pt x="174439" y="858441"/>
                </a:cubicBezTo>
                <a:lnTo>
                  <a:pt x="160636" y="844637"/>
                </a:lnTo>
                <a:lnTo>
                  <a:pt x="160598" y="844637"/>
                </a:lnTo>
                <a:cubicBezTo>
                  <a:pt x="153641" y="866962"/>
                  <a:pt x="137530" y="885267"/>
                  <a:pt x="116248" y="894941"/>
                </a:cubicBezTo>
                <a:cubicBezTo>
                  <a:pt x="95002" y="904651"/>
                  <a:pt x="70595" y="904838"/>
                  <a:pt x="49201" y="895462"/>
                </a:cubicBezTo>
                <a:cubicBezTo>
                  <a:pt x="27769" y="886085"/>
                  <a:pt x="11361" y="868003"/>
                  <a:pt x="4105" y="845791"/>
                </a:cubicBezTo>
                <a:cubicBezTo>
                  <a:pt x="-3187" y="823615"/>
                  <a:pt x="-694" y="799319"/>
                  <a:pt x="11026" y="779079"/>
                </a:cubicBezTo>
                <a:lnTo>
                  <a:pt x="11398" y="778483"/>
                </a:lnTo>
                <a:lnTo>
                  <a:pt x="11361" y="778520"/>
                </a:lnTo>
                <a:cubicBezTo>
                  <a:pt x="24793" y="755676"/>
                  <a:pt x="48456" y="740718"/>
                  <a:pt x="74836" y="738412"/>
                </a:cubicBezTo>
                <a:cubicBezTo>
                  <a:pt x="76250" y="735770"/>
                  <a:pt x="77850" y="733240"/>
                  <a:pt x="79673" y="730859"/>
                </a:cubicBezTo>
                <a:close/>
                <a:moveTo>
                  <a:pt x="68660" y="760627"/>
                </a:moveTo>
                <a:lnTo>
                  <a:pt x="68623" y="760627"/>
                </a:lnTo>
                <a:cubicBezTo>
                  <a:pt x="67693" y="778970"/>
                  <a:pt x="76288" y="796457"/>
                  <a:pt x="91319" y="806987"/>
                </a:cubicBezTo>
                <a:cubicBezTo>
                  <a:pt x="106388" y="817517"/>
                  <a:pt x="125773" y="819525"/>
                  <a:pt x="142665" y="812382"/>
                </a:cubicBezTo>
                <a:cubicBezTo>
                  <a:pt x="143297" y="816884"/>
                  <a:pt x="143409" y="821423"/>
                  <a:pt x="143000" y="825962"/>
                </a:cubicBezTo>
                <a:cubicBezTo>
                  <a:pt x="142516" y="831171"/>
                  <a:pt x="141362" y="836268"/>
                  <a:pt x="139539" y="841143"/>
                </a:cubicBezTo>
                <a:lnTo>
                  <a:pt x="35326" y="780980"/>
                </a:lnTo>
                <a:cubicBezTo>
                  <a:pt x="39865" y="775585"/>
                  <a:pt x="45335" y="770971"/>
                  <a:pt x="51437" y="767436"/>
                </a:cubicBezTo>
                <a:cubicBezTo>
                  <a:pt x="56832" y="764311"/>
                  <a:pt x="62636" y="762004"/>
                  <a:pt x="68738" y="760627"/>
                </a:cubicBezTo>
                <a:close/>
                <a:moveTo>
                  <a:pt x="24793" y="799248"/>
                </a:moveTo>
                <a:lnTo>
                  <a:pt x="128977" y="859411"/>
                </a:lnTo>
                <a:lnTo>
                  <a:pt x="128977" y="859374"/>
                </a:lnTo>
                <a:cubicBezTo>
                  <a:pt x="109927" y="882107"/>
                  <a:pt x="77297" y="887875"/>
                  <a:pt x="51624" y="873029"/>
                </a:cubicBezTo>
                <a:cubicBezTo>
                  <a:pt x="25951" y="858221"/>
                  <a:pt x="14640" y="827079"/>
                  <a:pt x="24798" y="799248"/>
                </a:cubicBezTo>
                <a:close/>
                <a:moveTo>
                  <a:pt x="530323" y="494819"/>
                </a:moveTo>
                <a:cubicBezTo>
                  <a:pt x="536946" y="498614"/>
                  <a:pt x="541745" y="504902"/>
                  <a:pt x="543717" y="512269"/>
                </a:cubicBezTo>
                <a:cubicBezTo>
                  <a:pt x="545689" y="519636"/>
                  <a:pt x="544647" y="527487"/>
                  <a:pt x="540815" y="534072"/>
                </a:cubicBezTo>
                <a:cubicBezTo>
                  <a:pt x="537019" y="540658"/>
                  <a:pt x="530731" y="545458"/>
                  <a:pt x="523402" y="547429"/>
                </a:cubicBezTo>
                <a:cubicBezTo>
                  <a:pt x="516035" y="549401"/>
                  <a:pt x="508221" y="548360"/>
                  <a:pt x="501635" y="544527"/>
                </a:cubicBezTo>
                <a:cubicBezTo>
                  <a:pt x="494975" y="540769"/>
                  <a:pt x="490102" y="534481"/>
                  <a:pt x="488092" y="527077"/>
                </a:cubicBezTo>
                <a:cubicBezTo>
                  <a:pt x="486083" y="519710"/>
                  <a:pt x="487124" y="511822"/>
                  <a:pt x="490957" y="505199"/>
                </a:cubicBezTo>
                <a:cubicBezTo>
                  <a:pt x="494789" y="498577"/>
                  <a:pt x="501114" y="493740"/>
                  <a:pt x="508519" y="491805"/>
                </a:cubicBezTo>
                <a:cubicBezTo>
                  <a:pt x="515886" y="489833"/>
                  <a:pt x="523774" y="490912"/>
                  <a:pt x="530360" y="494782"/>
                </a:cubicBezTo>
                <a:close/>
                <a:moveTo>
                  <a:pt x="523291" y="517701"/>
                </a:moveTo>
                <a:cubicBezTo>
                  <a:pt x="523774" y="519487"/>
                  <a:pt x="523588" y="521422"/>
                  <a:pt x="522770" y="523059"/>
                </a:cubicBezTo>
                <a:cubicBezTo>
                  <a:pt x="522584" y="523319"/>
                  <a:pt x="522435" y="523617"/>
                  <a:pt x="522286" y="523877"/>
                </a:cubicBezTo>
                <a:lnTo>
                  <a:pt x="522323" y="523877"/>
                </a:lnTo>
                <a:cubicBezTo>
                  <a:pt x="520202" y="527040"/>
                  <a:pt x="516110" y="528193"/>
                  <a:pt x="512687" y="526593"/>
                </a:cubicBezTo>
                <a:cubicBezTo>
                  <a:pt x="512389" y="526407"/>
                  <a:pt x="512054" y="526221"/>
                  <a:pt x="511757" y="526035"/>
                </a:cubicBezTo>
                <a:lnTo>
                  <a:pt x="511719" y="526035"/>
                </a:lnTo>
                <a:cubicBezTo>
                  <a:pt x="509227" y="524398"/>
                  <a:pt x="507924" y="521422"/>
                  <a:pt x="508408" y="518482"/>
                </a:cubicBezTo>
                <a:cubicBezTo>
                  <a:pt x="508892" y="515506"/>
                  <a:pt x="511087" y="513087"/>
                  <a:pt x="513989" y="512343"/>
                </a:cubicBezTo>
                <a:cubicBezTo>
                  <a:pt x="515924" y="511822"/>
                  <a:pt x="518007" y="512083"/>
                  <a:pt x="519756" y="513087"/>
                </a:cubicBezTo>
                <a:cubicBezTo>
                  <a:pt x="521505" y="514092"/>
                  <a:pt x="522770" y="515766"/>
                  <a:pt x="523291" y="517701"/>
                </a:cubicBezTo>
                <a:close/>
                <a:moveTo>
                  <a:pt x="557819" y="508436"/>
                </a:moveTo>
                <a:lnTo>
                  <a:pt x="557856" y="508474"/>
                </a:lnTo>
                <a:cubicBezTo>
                  <a:pt x="560833" y="519562"/>
                  <a:pt x="559307" y="531393"/>
                  <a:pt x="553540" y="541364"/>
                </a:cubicBezTo>
                <a:cubicBezTo>
                  <a:pt x="544759" y="556545"/>
                  <a:pt x="527719" y="564954"/>
                  <a:pt x="510342" y="562684"/>
                </a:cubicBezTo>
                <a:cubicBezTo>
                  <a:pt x="492967" y="560377"/>
                  <a:pt x="478642" y="547838"/>
                  <a:pt x="474102" y="530910"/>
                </a:cubicBezTo>
                <a:cubicBezTo>
                  <a:pt x="469563" y="513981"/>
                  <a:pt x="475665" y="495972"/>
                  <a:pt x="489581" y="485294"/>
                </a:cubicBezTo>
                <a:cubicBezTo>
                  <a:pt x="503496" y="474615"/>
                  <a:pt x="522471" y="473350"/>
                  <a:pt x="537652" y="482094"/>
                </a:cubicBezTo>
                <a:cubicBezTo>
                  <a:pt x="547624" y="487861"/>
                  <a:pt x="554916" y="497349"/>
                  <a:pt x="557856" y="508473"/>
                </a:cubicBezTo>
                <a:close/>
                <a:moveTo>
                  <a:pt x="376768" y="44245"/>
                </a:moveTo>
                <a:cubicBezTo>
                  <a:pt x="427071" y="44208"/>
                  <a:pt x="474513" y="67611"/>
                  <a:pt x="505136" y="107497"/>
                </a:cubicBezTo>
                <a:cubicBezTo>
                  <a:pt x="535757" y="147420"/>
                  <a:pt x="546064" y="199286"/>
                  <a:pt x="533041" y="247876"/>
                </a:cubicBezTo>
                <a:cubicBezTo>
                  <a:pt x="520056" y="296469"/>
                  <a:pt x="485156" y="336242"/>
                  <a:pt x="438685" y="355480"/>
                </a:cubicBezTo>
                <a:cubicBezTo>
                  <a:pt x="392250" y="374716"/>
                  <a:pt x="339453" y="371255"/>
                  <a:pt x="295886" y="346141"/>
                </a:cubicBezTo>
                <a:cubicBezTo>
                  <a:pt x="252354" y="320989"/>
                  <a:pt x="222961" y="277011"/>
                  <a:pt x="216374" y="227117"/>
                </a:cubicBezTo>
                <a:cubicBezTo>
                  <a:pt x="209826" y="177259"/>
                  <a:pt x="226830" y="127180"/>
                  <a:pt x="262399" y="91605"/>
                </a:cubicBezTo>
                <a:cubicBezTo>
                  <a:pt x="292686" y="61206"/>
                  <a:pt x="333836" y="44165"/>
                  <a:pt x="376775" y="44240"/>
                </a:cubicBezTo>
                <a:close/>
                <a:moveTo>
                  <a:pt x="476189" y="106567"/>
                </a:moveTo>
                <a:cubicBezTo>
                  <a:pt x="507109" y="137486"/>
                  <a:pt x="521917" y="181018"/>
                  <a:pt x="516187" y="224363"/>
                </a:cubicBezTo>
                <a:cubicBezTo>
                  <a:pt x="510494" y="267709"/>
                  <a:pt x="484971" y="305958"/>
                  <a:pt x="447093" y="327795"/>
                </a:cubicBezTo>
                <a:cubicBezTo>
                  <a:pt x="409216" y="349673"/>
                  <a:pt x="363340" y="352686"/>
                  <a:pt x="322973" y="335943"/>
                </a:cubicBezTo>
                <a:cubicBezTo>
                  <a:pt x="282566" y="319237"/>
                  <a:pt x="252242" y="284672"/>
                  <a:pt x="240931" y="242442"/>
                </a:cubicBezTo>
                <a:cubicBezTo>
                  <a:pt x="229621" y="200175"/>
                  <a:pt x="238587" y="155079"/>
                  <a:pt x="265191" y="120408"/>
                </a:cubicBezTo>
                <a:cubicBezTo>
                  <a:pt x="291794" y="85731"/>
                  <a:pt x="333056" y="65379"/>
                  <a:pt x="376776" y="65379"/>
                </a:cubicBezTo>
                <a:cubicBezTo>
                  <a:pt x="414058" y="65342"/>
                  <a:pt x="449851" y="80150"/>
                  <a:pt x="476198" y="106567"/>
                </a:cubicBezTo>
                <a:close/>
                <a:moveTo>
                  <a:pt x="352555" y="115980"/>
                </a:moveTo>
                <a:lnTo>
                  <a:pt x="400998" y="115980"/>
                </a:lnTo>
                <a:cubicBezTo>
                  <a:pt x="408551" y="116018"/>
                  <a:pt x="414653" y="122120"/>
                  <a:pt x="414653" y="129673"/>
                </a:cubicBezTo>
                <a:lnTo>
                  <a:pt x="414653" y="168108"/>
                </a:lnTo>
                <a:lnTo>
                  <a:pt x="453088" y="168108"/>
                </a:lnTo>
                <a:cubicBezTo>
                  <a:pt x="460642" y="168108"/>
                  <a:pt x="466781" y="174247"/>
                  <a:pt x="466781" y="181800"/>
                </a:cubicBezTo>
                <a:lnTo>
                  <a:pt x="466781" y="230206"/>
                </a:lnTo>
                <a:cubicBezTo>
                  <a:pt x="466781" y="237759"/>
                  <a:pt x="460642" y="243861"/>
                  <a:pt x="453088" y="243898"/>
                </a:cubicBezTo>
                <a:lnTo>
                  <a:pt x="414653" y="243898"/>
                </a:lnTo>
                <a:lnTo>
                  <a:pt x="414653" y="282334"/>
                </a:lnTo>
                <a:cubicBezTo>
                  <a:pt x="414653" y="289887"/>
                  <a:pt x="408514" y="295989"/>
                  <a:pt x="400998" y="295989"/>
                </a:cubicBezTo>
                <a:lnTo>
                  <a:pt x="352555" y="295989"/>
                </a:lnTo>
                <a:cubicBezTo>
                  <a:pt x="345002" y="295989"/>
                  <a:pt x="338900" y="289887"/>
                  <a:pt x="338863" y="282334"/>
                </a:cubicBezTo>
                <a:lnTo>
                  <a:pt x="338863" y="243898"/>
                </a:lnTo>
                <a:lnTo>
                  <a:pt x="300427" y="243898"/>
                </a:lnTo>
                <a:cubicBezTo>
                  <a:pt x="292874" y="243861"/>
                  <a:pt x="286772" y="237759"/>
                  <a:pt x="286735" y="230206"/>
                </a:cubicBezTo>
                <a:lnTo>
                  <a:pt x="286735" y="181800"/>
                </a:lnTo>
                <a:cubicBezTo>
                  <a:pt x="286735" y="174247"/>
                  <a:pt x="292874" y="168108"/>
                  <a:pt x="300427" y="168108"/>
                </a:cubicBezTo>
                <a:lnTo>
                  <a:pt x="338863" y="168108"/>
                </a:lnTo>
                <a:lnTo>
                  <a:pt x="338863" y="129673"/>
                </a:lnTo>
                <a:cubicBezTo>
                  <a:pt x="338863" y="122120"/>
                  <a:pt x="345002" y="115980"/>
                  <a:pt x="352555" y="115980"/>
                </a:cubicBezTo>
                <a:close/>
                <a:moveTo>
                  <a:pt x="393520" y="137114"/>
                </a:moveTo>
                <a:lnTo>
                  <a:pt x="393520" y="178675"/>
                </a:lnTo>
                <a:cubicBezTo>
                  <a:pt x="393520" y="181465"/>
                  <a:pt x="394636" y="184181"/>
                  <a:pt x="396608" y="186154"/>
                </a:cubicBezTo>
                <a:cubicBezTo>
                  <a:pt x="398580" y="188126"/>
                  <a:pt x="401296" y="189242"/>
                  <a:pt x="404087" y="189242"/>
                </a:cubicBezTo>
                <a:lnTo>
                  <a:pt x="445647" y="189242"/>
                </a:lnTo>
                <a:lnTo>
                  <a:pt x="445647" y="222728"/>
                </a:lnTo>
                <a:lnTo>
                  <a:pt x="404087" y="222728"/>
                </a:lnTo>
                <a:cubicBezTo>
                  <a:pt x="401296" y="222728"/>
                  <a:pt x="398580" y="223844"/>
                  <a:pt x="396608" y="225853"/>
                </a:cubicBezTo>
                <a:cubicBezTo>
                  <a:pt x="394636" y="227825"/>
                  <a:pt x="393520" y="230504"/>
                  <a:pt x="393520" y="233332"/>
                </a:cubicBezTo>
                <a:lnTo>
                  <a:pt x="393520" y="274855"/>
                </a:lnTo>
                <a:lnTo>
                  <a:pt x="360034" y="274855"/>
                </a:lnTo>
                <a:lnTo>
                  <a:pt x="360034" y="233332"/>
                </a:lnTo>
                <a:cubicBezTo>
                  <a:pt x="360034" y="227490"/>
                  <a:pt x="355309" y="222728"/>
                  <a:pt x="349467" y="222728"/>
                </a:cubicBezTo>
                <a:lnTo>
                  <a:pt x="307907" y="222728"/>
                </a:lnTo>
                <a:lnTo>
                  <a:pt x="307907" y="189242"/>
                </a:lnTo>
                <a:lnTo>
                  <a:pt x="349467" y="189242"/>
                </a:lnTo>
                <a:cubicBezTo>
                  <a:pt x="355308" y="189242"/>
                  <a:pt x="360034" y="184516"/>
                  <a:pt x="360034" y="178675"/>
                </a:cubicBezTo>
                <a:lnTo>
                  <a:pt x="360034" y="137151"/>
                </a:lnTo>
                <a:close/>
                <a:moveTo>
                  <a:pt x="161720" y="627871"/>
                </a:moveTo>
                <a:cubicBezTo>
                  <a:pt x="155878" y="627871"/>
                  <a:pt x="151115" y="623146"/>
                  <a:pt x="151115" y="617304"/>
                </a:cubicBezTo>
                <a:cubicBezTo>
                  <a:pt x="151115" y="611463"/>
                  <a:pt x="155878" y="606700"/>
                  <a:pt x="161720" y="606700"/>
                </a:cubicBezTo>
                <a:lnTo>
                  <a:pt x="414580" y="606700"/>
                </a:lnTo>
                <a:cubicBezTo>
                  <a:pt x="420421" y="606700"/>
                  <a:pt x="425147" y="611462"/>
                  <a:pt x="425147" y="617304"/>
                </a:cubicBezTo>
                <a:cubicBezTo>
                  <a:pt x="425147" y="623146"/>
                  <a:pt x="420422" y="627871"/>
                  <a:pt x="414580" y="627871"/>
                </a:cubicBezTo>
                <a:close/>
                <a:moveTo>
                  <a:pt x="161720" y="518591"/>
                </a:moveTo>
                <a:cubicBezTo>
                  <a:pt x="155878" y="518591"/>
                  <a:pt x="151115" y="513828"/>
                  <a:pt x="151115" y="507987"/>
                </a:cubicBezTo>
                <a:cubicBezTo>
                  <a:pt x="151115" y="502145"/>
                  <a:pt x="155878" y="497420"/>
                  <a:pt x="161720" y="497420"/>
                </a:cubicBezTo>
                <a:lnTo>
                  <a:pt x="424476" y="497420"/>
                </a:lnTo>
                <a:cubicBezTo>
                  <a:pt x="430318" y="497420"/>
                  <a:pt x="435081" y="502145"/>
                  <a:pt x="435081" y="507987"/>
                </a:cubicBezTo>
                <a:cubicBezTo>
                  <a:pt x="435081" y="513828"/>
                  <a:pt x="430318" y="518591"/>
                  <a:pt x="424476" y="518591"/>
                </a:cubicBezTo>
                <a:close/>
                <a:moveTo>
                  <a:pt x="161720" y="409310"/>
                </a:moveTo>
                <a:lnTo>
                  <a:pt x="161720" y="409273"/>
                </a:lnTo>
                <a:cubicBezTo>
                  <a:pt x="158855" y="409385"/>
                  <a:pt x="156064" y="408306"/>
                  <a:pt x="154018" y="406297"/>
                </a:cubicBezTo>
                <a:cubicBezTo>
                  <a:pt x="151971" y="404325"/>
                  <a:pt x="150818" y="401571"/>
                  <a:pt x="150818" y="398706"/>
                </a:cubicBezTo>
                <a:cubicBezTo>
                  <a:pt x="150818" y="395842"/>
                  <a:pt x="151971" y="393125"/>
                  <a:pt x="154018" y="391116"/>
                </a:cubicBezTo>
                <a:cubicBezTo>
                  <a:pt x="156064" y="389144"/>
                  <a:pt x="158855" y="388065"/>
                  <a:pt x="161720" y="388140"/>
                </a:cubicBezTo>
                <a:lnTo>
                  <a:pt x="591831" y="388140"/>
                </a:lnTo>
                <a:cubicBezTo>
                  <a:pt x="594696" y="388065"/>
                  <a:pt x="597449" y="389144"/>
                  <a:pt x="599532" y="391116"/>
                </a:cubicBezTo>
                <a:cubicBezTo>
                  <a:pt x="601579" y="393125"/>
                  <a:pt x="602732" y="395841"/>
                  <a:pt x="602732" y="398706"/>
                </a:cubicBezTo>
                <a:cubicBezTo>
                  <a:pt x="602732" y="401571"/>
                  <a:pt x="601579" y="404325"/>
                  <a:pt x="599532" y="406297"/>
                </a:cubicBezTo>
                <a:cubicBezTo>
                  <a:pt x="597449" y="408306"/>
                  <a:pt x="594696" y="409385"/>
                  <a:pt x="591831" y="40927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693" name="Google Shape;13693;p236"/>
          <p:cNvSpPr/>
          <p:nvPr/>
        </p:nvSpPr>
        <p:spPr>
          <a:xfrm>
            <a:off x="6350495" y="1802251"/>
            <a:ext cx="409668" cy="409717"/>
          </a:xfrm>
          <a:custGeom>
            <a:rect b="b" l="l" r="r" t="t"/>
            <a:pathLst>
              <a:path extrusionOk="0" h="761917" w="761826">
                <a:moveTo>
                  <a:pt x="555142" y="412852"/>
                </a:moveTo>
                <a:cubicBezTo>
                  <a:pt x="517415" y="412852"/>
                  <a:pt x="479538" y="402584"/>
                  <a:pt x="446014" y="381599"/>
                </a:cubicBezTo>
                <a:lnTo>
                  <a:pt x="366801" y="411179"/>
                </a:lnTo>
                <a:cubicBezTo>
                  <a:pt x="362187" y="412890"/>
                  <a:pt x="357016" y="411774"/>
                  <a:pt x="353555" y="408277"/>
                </a:cubicBezTo>
                <a:cubicBezTo>
                  <a:pt x="350095" y="404817"/>
                  <a:pt x="348941" y="399607"/>
                  <a:pt x="350653" y="395031"/>
                </a:cubicBezTo>
                <a:lnTo>
                  <a:pt x="380233" y="315818"/>
                </a:lnTo>
                <a:cubicBezTo>
                  <a:pt x="329557" y="234892"/>
                  <a:pt x="341352" y="128518"/>
                  <a:pt x="409366" y="60462"/>
                </a:cubicBezTo>
                <a:cubicBezTo>
                  <a:pt x="448359" y="21468"/>
                  <a:pt x="500226" y="0"/>
                  <a:pt x="555365" y="0"/>
                </a:cubicBezTo>
                <a:cubicBezTo>
                  <a:pt x="610505" y="0"/>
                  <a:pt x="662369" y="21468"/>
                  <a:pt x="701364" y="60462"/>
                </a:cubicBezTo>
                <a:cubicBezTo>
                  <a:pt x="740360" y="99455"/>
                  <a:pt x="761826" y="151322"/>
                  <a:pt x="761826" y="206461"/>
                </a:cubicBezTo>
                <a:cubicBezTo>
                  <a:pt x="761826" y="261602"/>
                  <a:pt x="740358" y="313465"/>
                  <a:pt x="701364" y="352460"/>
                </a:cubicBezTo>
                <a:cubicBezTo>
                  <a:pt x="661516" y="392309"/>
                  <a:pt x="608459" y="412847"/>
                  <a:pt x="555108" y="412847"/>
                </a:cubicBezTo>
                <a:close/>
                <a:moveTo>
                  <a:pt x="447538" y="355107"/>
                </a:moveTo>
                <a:cubicBezTo>
                  <a:pt x="449994" y="355107"/>
                  <a:pt x="452450" y="355814"/>
                  <a:pt x="454533" y="357228"/>
                </a:cubicBezTo>
                <a:cubicBezTo>
                  <a:pt x="526156" y="405300"/>
                  <a:pt x="622526" y="395812"/>
                  <a:pt x="683657" y="334718"/>
                </a:cubicBezTo>
                <a:cubicBezTo>
                  <a:pt x="717925" y="300449"/>
                  <a:pt x="736788" y="254909"/>
                  <a:pt x="736788" y="206463"/>
                </a:cubicBezTo>
                <a:cubicBezTo>
                  <a:pt x="736788" y="158020"/>
                  <a:pt x="717924" y="112478"/>
                  <a:pt x="683657" y="78209"/>
                </a:cubicBezTo>
                <a:cubicBezTo>
                  <a:pt x="649390" y="43940"/>
                  <a:pt x="603848" y="25078"/>
                  <a:pt x="555403" y="25078"/>
                </a:cubicBezTo>
                <a:cubicBezTo>
                  <a:pt x="506960" y="25078"/>
                  <a:pt x="461418" y="43942"/>
                  <a:pt x="427149" y="78209"/>
                </a:cubicBezTo>
                <a:cubicBezTo>
                  <a:pt x="366055" y="139341"/>
                  <a:pt x="356605" y="235705"/>
                  <a:pt x="404638" y="307333"/>
                </a:cubicBezTo>
                <a:cubicBezTo>
                  <a:pt x="406871" y="310682"/>
                  <a:pt x="407392" y="314923"/>
                  <a:pt x="405978" y="318718"/>
                </a:cubicBezTo>
                <a:lnTo>
                  <a:pt x="383803" y="378064"/>
                </a:lnTo>
                <a:lnTo>
                  <a:pt x="443148" y="355889"/>
                </a:lnTo>
                <a:cubicBezTo>
                  <a:pt x="444562" y="355368"/>
                  <a:pt x="446050" y="355107"/>
                  <a:pt x="447539" y="355107"/>
                </a:cubicBezTo>
                <a:close/>
                <a:moveTo>
                  <a:pt x="505619" y="761891"/>
                </a:moveTo>
                <a:cubicBezTo>
                  <a:pt x="464617" y="761891"/>
                  <a:pt x="417401" y="751361"/>
                  <a:pt x="367287" y="730638"/>
                </a:cubicBezTo>
                <a:cubicBezTo>
                  <a:pt x="295032" y="700761"/>
                  <a:pt x="221660" y="651684"/>
                  <a:pt x="165957" y="595945"/>
                </a:cubicBezTo>
                <a:cubicBezTo>
                  <a:pt x="110221" y="540246"/>
                  <a:pt x="61144" y="466833"/>
                  <a:pt x="31264" y="394615"/>
                </a:cubicBezTo>
                <a:cubicBezTo>
                  <a:pt x="-1441" y="315550"/>
                  <a:pt x="-8770" y="243625"/>
                  <a:pt x="10614" y="192133"/>
                </a:cubicBezTo>
                <a:cubicBezTo>
                  <a:pt x="25050" y="153810"/>
                  <a:pt x="61848" y="106817"/>
                  <a:pt x="155166" y="100714"/>
                </a:cubicBezTo>
                <a:cubicBezTo>
                  <a:pt x="159891" y="100380"/>
                  <a:pt x="164393" y="102798"/>
                  <a:pt x="166812" y="106891"/>
                </a:cubicBezTo>
                <a:lnTo>
                  <a:pt x="259308" y="264387"/>
                </a:lnTo>
                <a:cubicBezTo>
                  <a:pt x="262210" y="269298"/>
                  <a:pt x="261392" y="275586"/>
                  <a:pt x="257373" y="279605"/>
                </a:cubicBezTo>
                <a:lnTo>
                  <a:pt x="179387" y="357591"/>
                </a:lnTo>
                <a:cubicBezTo>
                  <a:pt x="197768" y="403877"/>
                  <a:pt x="230436" y="452431"/>
                  <a:pt x="269949" y="491941"/>
                </a:cubicBezTo>
                <a:cubicBezTo>
                  <a:pt x="309463" y="531454"/>
                  <a:pt x="358056" y="564159"/>
                  <a:pt x="404299" y="582540"/>
                </a:cubicBezTo>
                <a:lnTo>
                  <a:pt x="482322" y="504554"/>
                </a:lnTo>
                <a:cubicBezTo>
                  <a:pt x="486378" y="500498"/>
                  <a:pt x="492629" y="499717"/>
                  <a:pt x="497541" y="502619"/>
                </a:cubicBezTo>
                <a:lnTo>
                  <a:pt x="655036" y="595115"/>
                </a:lnTo>
                <a:cubicBezTo>
                  <a:pt x="659129" y="597534"/>
                  <a:pt x="661510" y="602036"/>
                  <a:pt x="661213" y="606762"/>
                </a:cubicBezTo>
                <a:cubicBezTo>
                  <a:pt x="655111" y="700077"/>
                  <a:pt x="608119" y="736873"/>
                  <a:pt x="569795" y="751313"/>
                </a:cubicBezTo>
                <a:cubicBezTo>
                  <a:pt x="550930" y="758420"/>
                  <a:pt x="529351" y="761917"/>
                  <a:pt x="505687" y="761917"/>
                </a:cubicBezTo>
                <a:close/>
                <a:moveTo>
                  <a:pt x="149136" y="126317"/>
                </a:moveTo>
                <a:cubicBezTo>
                  <a:pt x="89308" y="131972"/>
                  <a:pt x="50610" y="157050"/>
                  <a:pt x="34093" y="200954"/>
                </a:cubicBezTo>
                <a:cubicBezTo>
                  <a:pt x="-4379" y="303128"/>
                  <a:pt x="81793" y="476321"/>
                  <a:pt x="183702" y="578191"/>
                </a:cubicBezTo>
                <a:cubicBezTo>
                  <a:pt x="285572" y="680099"/>
                  <a:pt x="458775" y="766272"/>
                  <a:pt x="560940" y="727800"/>
                </a:cubicBezTo>
                <a:cubicBezTo>
                  <a:pt x="604807" y="711280"/>
                  <a:pt x="629885" y="672585"/>
                  <a:pt x="635577" y="612757"/>
                </a:cubicBezTo>
                <a:lnTo>
                  <a:pt x="493226" y="529154"/>
                </a:lnTo>
                <a:lnTo>
                  <a:pt x="416319" y="606023"/>
                </a:lnTo>
                <a:cubicBezTo>
                  <a:pt x="412859" y="609484"/>
                  <a:pt x="407724" y="610600"/>
                  <a:pt x="403148" y="608925"/>
                </a:cubicBezTo>
                <a:cubicBezTo>
                  <a:pt x="351393" y="589987"/>
                  <a:pt x="296363" y="553821"/>
                  <a:pt x="252234" y="509656"/>
                </a:cubicBezTo>
                <a:cubicBezTo>
                  <a:pt x="208106" y="465528"/>
                  <a:pt x="171941" y="410539"/>
                  <a:pt x="153002" y="358742"/>
                </a:cubicBezTo>
                <a:cubicBezTo>
                  <a:pt x="151328" y="354165"/>
                  <a:pt x="152444" y="349031"/>
                  <a:pt x="155905" y="345571"/>
                </a:cubicBezTo>
                <a:lnTo>
                  <a:pt x="232774" y="268701"/>
                </a:lnTo>
                <a:lnTo>
                  <a:pt x="149170" y="126350"/>
                </a:lnTo>
                <a:close/>
                <a:moveTo>
                  <a:pt x="657790" y="153998"/>
                </a:moveTo>
                <a:cubicBezTo>
                  <a:pt x="657790" y="147078"/>
                  <a:pt x="652172" y="141460"/>
                  <a:pt x="645252" y="141460"/>
                </a:cubicBezTo>
                <a:lnTo>
                  <a:pt x="465543" y="141460"/>
                </a:lnTo>
                <a:cubicBezTo>
                  <a:pt x="458623" y="141460"/>
                  <a:pt x="453005" y="147078"/>
                  <a:pt x="453005" y="153998"/>
                </a:cubicBezTo>
                <a:cubicBezTo>
                  <a:pt x="453005" y="160919"/>
                  <a:pt x="458623" y="166537"/>
                  <a:pt x="465543" y="166537"/>
                </a:cubicBezTo>
                <a:lnTo>
                  <a:pt x="645252" y="166537"/>
                </a:lnTo>
                <a:cubicBezTo>
                  <a:pt x="652172" y="166537"/>
                  <a:pt x="657790" y="160919"/>
                  <a:pt x="657790" y="153998"/>
                </a:cubicBezTo>
                <a:close/>
                <a:moveTo>
                  <a:pt x="657790" y="206460"/>
                </a:moveTo>
                <a:cubicBezTo>
                  <a:pt x="657790" y="199540"/>
                  <a:pt x="652172" y="193921"/>
                  <a:pt x="645252" y="193921"/>
                </a:cubicBezTo>
                <a:lnTo>
                  <a:pt x="465543" y="193921"/>
                </a:lnTo>
                <a:cubicBezTo>
                  <a:pt x="458623" y="193921"/>
                  <a:pt x="453005" y="199540"/>
                  <a:pt x="453005" y="206460"/>
                </a:cubicBezTo>
                <a:cubicBezTo>
                  <a:pt x="453005" y="213380"/>
                  <a:pt x="458623" y="218999"/>
                  <a:pt x="465543" y="218999"/>
                </a:cubicBezTo>
                <a:lnTo>
                  <a:pt x="645252" y="218999"/>
                </a:lnTo>
                <a:cubicBezTo>
                  <a:pt x="652172" y="218999"/>
                  <a:pt x="657790" y="213380"/>
                  <a:pt x="657790" y="206460"/>
                </a:cubicBezTo>
                <a:close/>
                <a:moveTo>
                  <a:pt x="608007" y="258959"/>
                </a:moveTo>
                <a:cubicBezTo>
                  <a:pt x="608007" y="252038"/>
                  <a:pt x="602389" y="246420"/>
                  <a:pt x="595468" y="246420"/>
                </a:cubicBezTo>
                <a:lnTo>
                  <a:pt x="465500" y="246420"/>
                </a:lnTo>
                <a:cubicBezTo>
                  <a:pt x="458579" y="246420"/>
                  <a:pt x="452961" y="252038"/>
                  <a:pt x="452961" y="258959"/>
                </a:cubicBezTo>
                <a:cubicBezTo>
                  <a:pt x="452961" y="265879"/>
                  <a:pt x="458579" y="271498"/>
                  <a:pt x="465500" y="271498"/>
                </a:cubicBezTo>
                <a:lnTo>
                  <a:pt x="595468" y="271498"/>
                </a:lnTo>
                <a:cubicBezTo>
                  <a:pt x="602389" y="271498"/>
                  <a:pt x="608007" y="265879"/>
                  <a:pt x="608007" y="25895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13694" name="Google Shape;13694;p236"/>
          <p:cNvCxnSpPr/>
          <p:nvPr/>
        </p:nvCxnSpPr>
        <p:spPr>
          <a:xfrm>
            <a:off x="3050533" y="1593376"/>
            <a:ext cx="0" cy="983215"/>
          </a:xfrm>
          <a:prstGeom prst="straightConnector1">
            <a:avLst/>
          </a:prstGeom>
          <a:noFill/>
          <a:ln cap="flat" cmpd="sng" w="12700">
            <a:solidFill>
              <a:srgbClr val="D8D8D8"/>
            </a:solidFill>
            <a:prstDash val="solid"/>
            <a:miter lim="800000"/>
            <a:headEnd len="sm" w="sm" type="none"/>
            <a:tailEnd len="sm" w="sm" type="none"/>
          </a:ln>
        </p:spPr>
      </p:cxnSp>
      <p:cxnSp>
        <p:nvCxnSpPr>
          <p:cNvPr id="13695" name="Google Shape;13695;p236"/>
          <p:cNvCxnSpPr/>
          <p:nvPr/>
        </p:nvCxnSpPr>
        <p:spPr>
          <a:xfrm>
            <a:off x="5924361" y="1593376"/>
            <a:ext cx="0" cy="983215"/>
          </a:xfrm>
          <a:prstGeom prst="straightConnector1">
            <a:avLst/>
          </a:prstGeom>
          <a:noFill/>
          <a:ln cap="flat" cmpd="sng" w="12700">
            <a:solidFill>
              <a:srgbClr val="D8D8D8"/>
            </a:solidFill>
            <a:prstDash val="solid"/>
            <a:miter lim="800000"/>
            <a:headEnd len="sm" w="sm" type="none"/>
            <a:tailEnd len="sm" w="sm" type="none"/>
          </a:ln>
        </p:spPr>
      </p:cxnSp>
      <p:cxnSp>
        <p:nvCxnSpPr>
          <p:cNvPr id="13696" name="Google Shape;13696;p236"/>
          <p:cNvCxnSpPr/>
          <p:nvPr/>
        </p:nvCxnSpPr>
        <p:spPr>
          <a:xfrm>
            <a:off x="8943333" y="1593376"/>
            <a:ext cx="0" cy="983215"/>
          </a:xfrm>
          <a:prstGeom prst="straightConnector1">
            <a:avLst/>
          </a:prstGeom>
          <a:noFill/>
          <a:ln cap="flat" cmpd="sng" w="12700">
            <a:solidFill>
              <a:srgbClr val="D8D8D8"/>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651"/>
                                        </p:tgtEl>
                                        <p:attrNameLst>
                                          <p:attrName>style.visibility</p:attrName>
                                        </p:attrNameLst>
                                      </p:cBhvr>
                                      <p:to>
                                        <p:strVal val="visible"/>
                                      </p:to>
                                    </p:set>
                                    <p:animEffect filter="fade" transition="in">
                                      <p:cBhvr>
                                        <p:cTn dur="500"/>
                                        <p:tgtEl>
                                          <p:spTgt spid="13651"/>
                                        </p:tgtEl>
                                      </p:cBhvr>
                                    </p:animEffect>
                                  </p:childTnLst>
                                </p:cTn>
                              </p:par>
                              <p:par>
                                <p:cTn fill="hold" nodeType="withEffect" presetClass="entr" presetID="10" presetSubtype="0">
                                  <p:stCondLst>
                                    <p:cond delay="250"/>
                                  </p:stCondLst>
                                  <p:childTnLst>
                                    <p:set>
                                      <p:cBhvr>
                                        <p:cTn dur="1" fill="hold">
                                          <p:stCondLst>
                                            <p:cond delay="0"/>
                                          </p:stCondLst>
                                        </p:cTn>
                                        <p:tgtEl>
                                          <p:spTgt spid="13657"/>
                                        </p:tgtEl>
                                        <p:attrNameLst>
                                          <p:attrName>style.visibility</p:attrName>
                                        </p:attrNameLst>
                                      </p:cBhvr>
                                      <p:to>
                                        <p:strVal val="visible"/>
                                      </p:to>
                                    </p:set>
                                    <p:animEffect filter="fade" transition="in">
                                      <p:cBhvr>
                                        <p:cTn dur="500"/>
                                        <p:tgtEl>
                                          <p:spTgt spid="13657"/>
                                        </p:tgtEl>
                                      </p:cBhvr>
                                    </p:animEffect>
                                  </p:childTnLst>
                                </p:cTn>
                              </p:par>
                              <p:par>
                                <p:cTn fill="hold" nodeType="withEffect" presetClass="entr" presetID="10" presetSubtype="0">
                                  <p:stCondLst>
                                    <p:cond delay="250"/>
                                  </p:stCondLst>
                                  <p:childTnLst>
                                    <p:set>
                                      <p:cBhvr>
                                        <p:cTn dur="1" fill="hold">
                                          <p:stCondLst>
                                            <p:cond delay="0"/>
                                          </p:stCondLst>
                                        </p:cTn>
                                        <p:tgtEl>
                                          <p:spTgt spid="13660"/>
                                        </p:tgtEl>
                                        <p:attrNameLst>
                                          <p:attrName>style.visibility</p:attrName>
                                        </p:attrNameLst>
                                      </p:cBhvr>
                                      <p:to>
                                        <p:strVal val="visible"/>
                                      </p:to>
                                    </p:set>
                                    <p:animEffect filter="fade" transition="in">
                                      <p:cBhvr>
                                        <p:cTn dur="500"/>
                                        <p:tgtEl>
                                          <p:spTgt spid="13660"/>
                                        </p:tgtEl>
                                      </p:cBhvr>
                                    </p:animEffect>
                                  </p:childTnLst>
                                </p:cTn>
                              </p:par>
                              <p:par>
                                <p:cTn fill="hold" nodeType="withEffect" presetClass="entr" presetID="10" presetSubtype="0">
                                  <p:stCondLst>
                                    <p:cond delay="250"/>
                                  </p:stCondLst>
                                  <p:childTnLst>
                                    <p:set>
                                      <p:cBhvr>
                                        <p:cTn dur="1" fill="hold">
                                          <p:stCondLst>
                                            <p:cond delay="0"/>
                                          </p:stCondLst>
                                        </p:cTn>
                                        <p:tgtEl>
                                          <p:spTgt spid="13663"/>
                                        </p:tgtEl>
                                        <p:attrNameLst>
                                          <p:attrName>style.visibility</p:attrName>
                                        </p:attrNameLst>
                                      </p:cBhvr>
                                      <p:to>
                                        <p:strVal val="visible"/>
                                      </p:to>
                                    </p:set>
                                    <p:animEffect filter="fade" transition="in">
                                      <p:cBhvr>
                                        <p:cTn dur="500"/>
                                        <p:tgtEl>
                                          <p:spTgt spid="13663"/>
                                        </p:tgtEl>
                                      </p:cBhvr>
                                    </p:animEffect>
                                  </p:childTnLst>
                                </p:cTn>
                              </p:par>
                              <p:par>
                                <p:cTn fill="hold" nodeType="withEffect" presetClass="entr" presetID="10" presetSubtype="0">
                                  <p:stCondLst>
                                    <p:cond delay="250"/>
                                  </p:stCondLst>
                                  <p:childTnLst>
                                    <p:set>
                                      <p:cBhvr>
                                        <p:cTn dur="1" fill="hold">
                                          <p:stCondLst>
                                            <p:cond delay="0"/>
                                          </p:stCondLst>
                                        </p:cTn>
                                        <p:tgtEl>
                                          <p:spTgt spid="13656"/>
                                        </p:tgtEl>
                                        <p:attrNameLst>
                                          <p:attrName>style.visibility</p:attrName>
                                        </p:attrNameLst>
                                      </p:cBhvr>
                                      <p:to>
                                        <p:strVal val="visible"/>
                                      </p:to>
                                    </p:set>
                                    <p:animEffect filter="fade" transition="in">
                                      <p:cBhvr>
                                        <p:cTn dur="500"/>
                                        <p:tgtEl>
                                          <p:spTgt spid="13656"/>
                                        </p:tgtEl>
                                      </p:cBhvr>
                                    </p:animEffect>
                                  </p:childTnLst>
                                </p:cTn>
                              </p:par>
                              <p:par>
                                <p:cTn fill="hold" nodeType="withEffect" presetClass="entr" presetID="10" presetSubtype="0">
                                  <p:stCondLst>
                                    <p:cond delay="250"/>
                                  </p:stCondLst>
                                  <p:childTnLst>
                                    <p:set>
                                      <p:cBhvr>
                                        <p:cTn dur="1" fill="hold">
                                          <p:stCondLst>
                                            <p:cond delay="0"/>
                                          </p:stCondLst>
                                        </p:cTn>
                                        <p:tgtEl>
                                          <p:spTgt spid="13664"/>
                                        </p:tgtEl>
                                        <p:attrNameLst>
                                          <p:attrName>style.visibility</p:attrName>
                                        </p:attrNameLst>
                                      </p:cBhvr>
                                      <p:to>
                                        <p:strVal val="visible"/>
                                      </p:to>
                                    </p:set>
                                    <p:animEffect filter="fade" transition="in">
                                      <p:cBhvr>
                                        <p:cTn dur="500"/>
                                        <p:tgtEl>
                                          <p:spTgt spid="13664"/>
                                        </p:tgtEl>
                                      </p:cBhvr>
                                    </p:animEffect>
                                  </p:childTnLst>
                                </p:cTn>
                              </p:par>
                              <p:par>
                                <p:cTn fill="hold" nodeType="withEffect" presetClass="entr" presetID="10" presetSubtype="0">
                                  <p:stCondLst>
                                    <p:cond delay="250"/>
                                  </p:stCondLst>
                                  <p:childTnLst>
                                    <p:set>
                                      <p:cBhvr>
                                        <p:cTn dur="1" fill="hold">
                                          <p:stCondLst>
                                            <p:cond delay="0"/>
                                          </p:stCondLst>
                                        </p:cTn>
                                        <p:tgtEl>
                                          <p:spTgt spid="13658"/>
                                        </p:tgtEl>
                                        <p:attrNameLst>
                                          <p:attrName>style.visibility</p:attrName>
                                        </p:attrNameLst>
                                      </p:cBhvr>
                                      <p:to>
                                        <p:strVal val="visible"/>
                                      </p:to>
                                    </p:set>
                                    <p:animEffect filter="fade" transition="in">
                                      <p:cBhvr>
                                        <p:cTn dur="500"/>
                                        <p:tgtEl>
                                          <p:spTgt spid="13658"/>
                                        </p:tgtEl>
                                      </p:cBhvr>
                                    </p:animEffect>
                                  </p:childTnLst>
                                </p:cTn>
                              </p:par>
                              <p:par>
                                <p:cTn fill="hold" nodeType="withEffect" presetClass="entr" presetID="23" presetSubtype="16">
                                  <p:stCondLst>
                                    <p:cond delay="250"/>
                                  </p:stCondLst>
                                  <p:childTnLst>
                                    <p:set>
                                      <p:cBhvr>
                                        <p:cTn dur="1" fill="hold">
                                          <p:stCondLst>
                                            <p:cond delay="0"/>
                                          </p:stCondLst>
                                        </p:cTn>
                                        <p:tgtEl>
                                          <p:spTgt spid="13655"/>
                                        </p:tgtEl>
                                        <p:attrNameLst>
                                          <p:attrName>style.visibility</p:attrName>
                                        </p:attrNameLst>
                                      </p:cBhvr>
                                      <p:to>
                                        <p:strVal val="visible"/>
                                      </p:to>
                                    </p:set>
                                    <p:anim calcmode="lin" valueType="num">
                                      <p:cBhvr additive="base">
                                        <p:cTn dur="500"/>
                                        <p:tgtEl>
                                          <p:spTgt spid="13655"/>
                                        </p:tgtEl>
                                        <p:attrNameLst>
                                          <p:attrName>ppt_w</p:attrName>
                                        </p:attrNameLst>
                                      </p:cBhvr>
                                      <p:tavLst>
                                        <p:tav fmla="" tm="0">
                                          <p:val>
                                            <p:strVal val="0"/>
                                          </p:val>
                                        </p:tav>
                                        <p:tav fmla="" tm="100000">
                                          <p:val>
                                            <p:strVal val="#ppt_w"/>
                                          </p:val>
                                        </p:tav>
                                      </p:tavLst>
                                    </p:anim>
                                    <p:anim calcmode="lin" valueType="num">
                                      <p:cBhvr additive="base">
                                        <p:cTn dur="500"/>
                                        <p:tgtEl>
                                          <p:spTgt spid="1365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661"/>
                                        </p:tgtEl>
                                        <p:attrNameLst>
                                          <p:attrName>style.visibility</p:attrName>
                                        </p:attrNameLst>
                                      </p:cBhvr>
                                      <p:to>
                                        <p:strVal val="visible"/>
                                      </p:to>
                                    </p:set>
                                    <p:anim calcmode="lin" valueType="num">
                                      <p:cBhvr additive="base">
                                        <p:cTn dur="500"/>
                                        <p:tgtEl>
                                          <p:spTgt spid="13661"/>
                                        </p:tgtEl>
                                        <p:attrNameLst>
                                          <p:attrName>ppt_w</p:attrName>
                                        </p:attrNameLst>
                                      </p:cBhvr>
                                      <p:tavLst>
                                        <p:tav fmla="" tm="0">
                                          <p:val>
                                            <p:strVal val="0"/>
                                          </p:val>
                                        </p:tav>
                                        <p:tav fmla="" tm="100000">
                                          <p:val>
                                            <p:strVal val="#ppt_w"/>
                                          </p:val>
                                        </p:tav>
                                      </p:tavLst>
                                    </p:anim>
                                    <p:anim calcmode="lin" valueType="num">
                                      <p:cBhvr additive="base">
                                        <p:cTn dur="500"/>
                                        <p:tgtEl>
                                          <p:spTgt spid="1366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665"/>
                                        </p:tgtEl>
                                        <p:attrNameLst>
                                          <p:attrName>style.visibility</p:attrName>
                                        </p:attrNameLst>
                                      </p:cBhvr>
                                      <p:to>
                                        <p:strVal val="visible"/>
                                      </p:to>
                                    </p:set>
                                    <p:anim calcmode="lin" valueType="num">
                                      <p:cBhvr additive="base">
                                        <p:cTn dur="500"/>
                                        <p:tgtEl>
                                          <p:spTgt spid="13665"/>
                                        </p:tgtEl>
                                        <p:attrNameLst>
                                          <p:attrName>ppt_w</p:attrName>
                                        </p:attrNameLst>
                                      </p:cBhvr>
                                      <p:tavLst>
                                        <p:tav fmla="" tm="0">
                                          <p:val>
                                            <p:strVal val="0"/>
                                          </p:val>
                                        </p:tav>
                                        <p:tav fmla="" tm="100000">
                                          <p:val>
                                            <p:strVal val="#ppt_w"/>
                                          </p:val>
                                        </p:tav>
                                      </p:tavLst>
                                    </p:anim>
                                    <p:anim calcmode="lin" valueType="num">
                                      <p:cBhvr additive="base">
                                        <p:cTn dur="500"/>
                                        <p:tgtEl>
                                          <p:spTgt spid="1366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667"/>
                                        </p:tgtEl>
                                        <p:attrNameLst>
                                          <p:attrName>style.visibility</p:attrName>
                                        </p:attrNameLst>
                                      </p:cBhvr>
                                      <p:to>
                                        <p:strVal val="visible"/>
                                      </p:to>
                                    </p:set>
                                    <p:anim calcmode="lin" valueType="num">
                                      <p:cBhvr additive="base">
                                        <p:cTn dur="500"/>
                                        <p:tgtEl>
                                          <p:spTgt spid="13667"/>
                                        </p:tgtEl>
                                        <p:attrNameLst>
                                          <p:attrName>ppt_w</p:attrName>
                                        </p:attrNameLst>
                                      </p:cBhvr>
                                      <p:tavLst>
                                        <p:tav fmla="" tm="0">
                                          <p:val>
                                            <p:strVal val="0"/>
                                          </p:val>
                                        </p:tav>
                                        <p:tav fmla="" tm="100000">
                                          <p:val>
                                            <p:strVal val="#ppt_w"/>
                                          </p:val>
                                        </p:tav>
                                      </p:tavLst>
                                    </p:anim>
                                    <p:anim calcmode="lin" valueType="num">
                                      <p:cBhvr additive="base">
                                        <p:cTn dur="500"/>
                                        <p:tgtEl>
                                          <p:spTgt spid="13667"/>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250"/>
                                  </p:stCondLst>
                                  <p:childTnLst>
                                    <p:set>
                                      <p:cBhvr>
                                        <p:cTn dur="1" fill="hold">
                                          <p:stCondLst>
                                            <p:cond delay="0"/>
                                          </p:stCondLst>
                                        </p:cTn>
                                        <p:tgtEl>
                                          <p:spTgt spid="13694"/>
                                        </p:tgtEl>
                                        <p:attrNameLst>
                                          <p:attrName>style.visibility</p:attrName>
                                        </p:attrNameLst>
                                      </p:cBhvr>
                                      <p:to>
                                        <p:strVal val="visible"/>
                                      </p:to>
                                    </p:set>
                                    <p:animEffect filter="fade" transition="in">
                                      <p:cBhvr>
                                        <p:cTn dur="500"/>
                                        <p:tgtEl>
                                          <p:spTgt spid="13694"/>
                                        </p:tgtEl>
                                      </p:cBhvr>
                                    </p:animEffect>
                                  </p:childTnLst>
                                </p:cTn>
                              </p:par>
                              <p:par>
                                <p:cTn fill="hold" nodeType="withEffect" presetClass="entr" presetID="10" presetSubtype="0">
                                  <p:stCondLst>
                                    <p:cond delay="250"/>
                                  </p:stCondLst>
                                  <p:childTnLst>
                                    <p:set>
                                      <p:cBhvr>
                                        <p:cTn dur="1" fill="hold">
                                          <p:stCondLst>
                                            <p:cond delay="0"/>
                                          </p:stCondLst>
                                        </p:cTn>
                                        <p:tgtEl>
                                          <p:spTgt spid="13695"/>
                                        </p:tgtEl>
                                        <p:attrNameLst>
                                          <p:attrName>style.visibility</p:attrName>
                                        </p:attrNameLst>
                                      </p:cBhvr>
                                      <p:to>
                                        <p:strVal val="visible"/>
                                      </p:to>
                                    </p:set>
                                    <p:animEffect filter="fade" transition="in">
                                      <p:cBhvr>
                                        <p:cTn dur="500"/>
                                        <p:tgtEl>
                                          <p:spTgt spid="13695"/>
                                        </p:tgtEl>
                                      </p:cBhvr>
                                    </p:animEffect>
                                  </p:childTnLst>
                                </p:cTn>
                              </p:par>
                              <p:par>
                                <p:cTn fill="hold" nodeType="withEffect" presetClass="entr" presetID="10" presetSubtype="0">
                                  <p:stCondLst>
                                    <p:cond delay="250"/>
                                  </p:stCondLst>
                                  <p:childTnLst>
                                    <p:set>
                                      <p:cBhvr>
                                        <p:cTn dur="1" fill="hold">
                                          <p:stCondLst>
                                            <p:cond delay="0"/>
                                          </p:stCondLst>
                                        </p:cTn>
                                        <p:tgtEl>
                                          <p:spTgt spid="13696"/>
                                        </p:tgtEl>
                                        <p:attrNameLst>
                                          <p:attrName>style.visibility</p:attrName>
                                        </p:attrNameLst>
                                      </p:cBhvr>
                                      <p:to>
                                        <p:strVal val="visible"/>
                                      </p:to>
                                    </p:set>
                                    <p:animEffect filter="fade" transition="in">
                                      <p:cBhvr>
                                        <p:cTn dur="500"/>
                                        <p:tgtEl>
                                          <p:spTgt spid="13696"/>
                                        </p:tgtEl>
                                      </p:cBhvr>
                                    </p:animEffect>
                                  </p:childTnLst>
                                </p:cTn>
                              </p:par>
                              <p:par>
                                <p:cTn fill="hold" nodeType="withEffect" presetClass="entr" presetID="10" presetSubtype="0">
                                  <p:stCondLst>
                                    <p:cond delay="250"/>
                                  </p:stCondLst>
                                  <p:childTnLst>
                                    <p:set>
                                      <p:cBhvr>
                                        <p:cTn dur="1" fill="hold">
                                          <p:stCondLst>
                                            <p:cond delay="0"/>
                                          </p:stCondLst>
                                        </p:cTn>
                                        <p:tgtEl>
                                          <p:spTgt spid="13659"/>
                                        </p:tgtEl>
                                        <p:attrNameLst>
                                          <p:attrName>style.visibility</p:attrName>
                                        </p:attrNameLst>
                                      </p:cBhvr>
                                      <p:to>
                                        <p:strVal val="visible"/>
                                      </p:to>
                                    </p:set>
                                    <p:animEffect filter="fade" transition="in">
                                      <p:cBhvr>
                                        <p:cTn dur="500"/>
                                        <p:tgtEl>
                                          <p:spTgt spid="13659"/>
                                        </p:tgtEl>
                                      </p:cBhvr>
                                    </p:animEffect>
                                  </p:childTnLst>
                                </p:cTn>
                              </p:par>
                              <p:par>
                                <p:cTn fill="hold" nodeType="withEffect" presetClass="entr" presetID="10" presetSubtype="0">
                                  <p:stCondLst>
                                    <p:cond delay="250"/>
                                  </p:stCondLst>
                                  <p:childTnLst>
                                    <p:set>
                                      <p:cBhvr>
                                        <p:cTn dur="1" fill="hold">
                                          <p:stCondLst>
                                            <p:cond delay="0"/>
                                          </p:stCondLst>
                                        </p:cTn>
                                        <p:tgtEl>
                                          <p:spTgt spid="13662"/>
                                        </p:tgtEl>
                                        <p:attrNameLst>
                                          <p:attrName>style.visibility</p:attrName>
                                        </p:attrNameLst>
                                      </p:cBhvr>
                                      <p:to>
                                        <p:strVal val="visible"/>
                                      </p:to>
                                    </p:set>
                                    <p:animEffect filter="fade" transition="in">
                                      <p:cBhvr>
                                        <p:cTn dur="500"/>
                                        <p:tgtEl>
                                          <p:spTgt spid="13662"/>
                                        </p:tgtEl>
                                      </p:cBhvr>
                                    </p:animEffect>
                                  </p:childTnLst>
                                </p:cTn>
                              </p:par>
                              <p:par>
                                <p:cTn fill="hold" nodeType="withEffect" presetClass="entr" presetID="10" presetSubtype="0">
                                  <p:stCondLst>
                                    <p:cond delay="250"/>
                                  </p:stCondLst>
                                  <p:childTnLst>
                                    <p:set>
                                      <p:cBhvr>
                                        <p:cTn dur="1" fill="hold">
                                          <p:stCondLst>
                                            <p:cond delay="0"/>
                                          </p:stCondLst>
                                        </p:cTn>
                                        <p:tgtEl>
                                          <p:spTgt spid="13666"/>
                                        </p:tgtEl>
                                        <p:attrNameLst>
                                          <p:attrName>style.visibility</p:attrName>
                                        </p:attrNameLst>
                                      </p:cBhvr>
                                      <p:to>
                                        <p:strVal val="visible"/>
                                      </p:to>
                                    </p:set>
                                    <p:animEffect filter="fade" transition="in">
                                      <p:cBhvr>
                                        <p:cTn dur="500"/>
                                        <p:tgtEl>
                                          <p:spTgt spid="13666"/>
                                        </p:tgtEl>
                                      </p:cBhvr>
                                    </p:animEffect>
                                  </p:childTnLst>
                                </p:cTn>
                              </p:par>
                              <p:par>
                                <p:cTn fill="hold" nodeType="withEffect" presetClass="entr" presetID="10" presetSubtype="0">
                                  <p:stCondLst>
                                    <p:cond delay="250"/>
                                  </p:stCondLst>
                                  <p:childTnLst>
                                    <p:set>
                                      <p:cBhvr>
                                        <p:cTn dur="1" fill="hold">
                                          <p:stCondLst>
                                            <p:cond delay="0"/>
                                          </p:stCondLst>
                                        </p:cTn>
                                        <p:tgtEl>
                                          <p:spTgt spid="13668"/>
                                        </p:tgtEl>
                                        <p:attrNameLst>
                                          <p:attrName>style.visibility</p:attrName>
                                        </p:attrNameLst>
                                      </p:cBhvr>
                                      <p:to>
                                        <p:strVal val="visible"/>
                                      </p:to>
                                    </p:set>
                                    <p:animEffect filter="fade" transition="in">
                                      <p:cBhvr>
                                        <p:cTn dur="500"/>
                                        <p:tgtEl>
                                          <p:spTgt spid="13668"/>
                                        </p:tgtEl>
                                      </p:cBhvr>
                                    </p:animEffect>
                                  </p:childTnLst>
                                </p:cTn>
                              </p:par>
                              <p:par>
                                <p:cTn fill="hold" nodeType="withEffect" presetClass="entr" presetID="23" presetSubtype="16">
                                  <p:stCondLst>
                                    <p:cond delay="250"/>
                                  </p:stCondLst>
                                  <p:childTnLst>
                                    <p:set>
                                      <p:cBhvr>
                                        <p:cTn dur="1" fill="hold">
                                          <p:stCondLst>
                                            <p:cond delay="0"/>
                                          </p:stCondLst>
                                        </p:cTn>
                                        <p:tgtEl>
                                          <p:spTgt spid="13675"/>
                                        </p:tgtEl>
                                        <p:attrNameLst>
                                          <p:attrName>style.visibility</p:attrName>
                                        </p:attrNameLst>
                                      </p:cBhvr>
                                      <p:to>
                                        <p:strVal val="visible"/>
                                      </p:to>
                                    </p:set>
                                    <p:anim calcmode="lin" valueType="num">
                                      <p:cBhvr additive="base">
                                        <p:cTn dur="500"/>
                                        <p:tgtEl>
                                          <p:spTgt spid="13675"/>
                                        </p:tgtEl>
                                        <p:attrNameLst>
                                          <p:attrName>ppt_w</p:attrName>
                                        </p:attrNameLst>
                                      </p:cBhvr>
                                      <p:tavLst>
                                        <p:tav fmla="" tm="0">
                                          <p:val>
                                            <p:strVal val="0"/>
                                          </p:val>
                                        </p:tav>
                                        <p:tav fmla="" tm="100000">
                                          <p:val>
                                            <p:strVal val="#ppt_w"/>
                                          </p:val>
                                        </p:tav>
                                      </p:tavLst>
                                    </p:anim>
                                    <p:anim calcmode="lin" valueType="num">
                                      <p:cBhvr additive="base">
                                        <p:cTn dur="500"/>
                                        <p:tgtEl>
                                          <p:spTgt spid="1367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682"/>
                                        </p:tgtEl>
                                        <p:attrNameLst>
                                          <p:attrName>style.visibility</p:attrName>
                                        </p:attrNameLst>
                                      </p:cBhvr>
                                      <p:to>
                                        <p:strVal val="visible"/>
                                      </p:to>
                                    </p:set>
                                    <p:anim calcmode="lin" valueType="num">
                                      <p:cBhvr additive="base">
                                        <p:cTn dur="500"/>
                                        <p:tgtEl>
                                          <p:spTgt spid="13682"/>
                                        </p:tgtEl>
                                        <p:attrNameLst>
                                          <p:attrName>ppt_w</p:attrName>
                                        </p:attrNameLst>
                                      </p:cBhvr>
                                      <p:tavLst>
                                        <p:tav fmla="" tm="0">
                                          <p:val>
                                            <p:strVal val="0"/>
                                          </p:val>
                                        </p:tav>
                                        <p:tav fmla="" tm="100000">
                                          <p:val>
                                            <p:strVal val="#ppt_w"/>
                                          </p:val>
                                        </p:tav>
                                      </p:tavLst>
                                    </p:anim>
                                    <p:anim calcmode="lin" valueType="num">
                                      <p:cBhvr additive="base">
                                        <p:cTn dur="500"/>
                                        <p:tgtEl>
                                          <p:spTgt spid="1368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692"/>
                                        </p:tgtEl>
                                        <p:attrNameLst>
                                          <p:attrName>style.visibility</p:attrName>
                                        </p:attrNameLst>
                                      </p:cBhvr>
                                      <p:to>
                                        <p:strVal val="visible"/>
                                      </p:to>
                                    </p:set>
                                    <p:anim calcmode="lin" valueType="num">
                                      <p:cBhvr additive="base">
                                        <p:cTn dur="500"/>
                                        <p:tgtEl>
                                          <p:spTgt spid="13692"/>
                                        </p:tgtEl>
                                        <p:attrNameLst>
                                          <p:attrName>ppt_w</p:attrName>
                                        </p:attrNameLst>
                                      </p:cBhvr>
                                      <p:tavLst>
                                        <p:tav fmla="" tm="0">
                                          <p:val>
                                            <p:strVal val="0"/>
                                          </p:val>
                                        </p:tav>
                                        <p:tav fmla="" tm="100000">
                                          <p:val>
                                            <p:strVal val="#ppt_w"/>
                                          </p:val>
                                        </p:tav>
                                      </p:tavLst>
                                    </p:anim>
                                    <p:anim calcmode="lin" valueType="num">
                                      <p:cBhvr additive="base">
                                        <p:cTn dur="500"/>
                                        <p:tgtEl>
                                          <p:spTgt spid="1369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50"/>
                                  </p:stCondLst>
                                  <p:childTnLst>
                                    <p:set>
                                      <p:cBhvr>
                                        <p:cTn dur="1" fill="hold">
                                          <p:stCondLst>
                                            <p:cond delay="0"/>
                                          </p:stCondLst>
                                        </p:cTn>
                                        <p:tgtEl>
                                          <p:spTgt spid="13693"/>
                                        </p:tgtEl>
                                        <p:attrNameLst>
                                          <p:attrName>style.visibility</p:attrName>
                                        </p:attrNameLst>
                                      </p:cBhvr>
                                      <p:to>
                                        <p:strVal val="visible"/>
                                      </p:to>
                                    </p:set>
                                    <p:anim calcmode="lin" valueType="num">
                                      <p:cBhvr additive="base">
                                        <p:cTn dur="500"/>
                                        <p:tgtEl>
                                          <p:spTgt spid="13693"/>
                                        </p:tgtEl>
                                        <p:attrNameLst>
                                          <p:attrName>ppt_w</p:attrName>
                                        </p:attrNameLst>
                                      </p:cBhvr>
                                      <p:tavLst>
                                        <p:tav fmla="" tm="0">
                                          <p:val>
                                            <p:strVal val="0"/>
                                          </p:val>
                                        </p:tav>
                                        <p:tav fmla="" tm="100000">
                                          <p:val>
                                            <p:strVal val="#ppt_w"/>
                                          </p:val>
                                        </p:tav>
                                      </p:tavLst>
                                    </p:anim>
                                    <p:anim calcmode="lin" valueType="num">
                                      <p:cBhvr additive="base">
                                        <p:cTn dur="500"/>
                                        <p:tgtEl>
                                          <p:spTgt spid="13693"/>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250"/>
                                  </p:stCondLst>
                                  <p:childTnLst>
                                    <p:set>
                                      <p:cBhvr>
                                        <p:cTn dur="1" fill="hold">
                                          <p:stCondLst>
                                            <p:cond delay="0"/>
                                          </p:stCondLst>
                                        </p:cTn>
                                        <p:tgtEl>
                                          <p:spTgt spid="13669"/>
                                        </p:tgtEl>
                                        <p:attrNameLst>
                                          <p:attrName>style.visibility</p:attrName>
                                        </p:attrNameLst>
                                      </p:cBhvr>
                                      <p:to>
                                        <p:strVal val="visible"/>
                                      </p:to>
                                    </p:set>
                                    <p:animEffect filter="fade" transition="in">
                                      <p:cBhvr>
                                        <p:cTn dur="500"/>
                                        <p:tgtEl>
                                          <p:spTgt spid="13669"/>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3671"/>
                                        </p:tgtEl>
                                        <p:attrNameLst>
                                          <p:attrName>style.visibility</p:attrName>
                                        </p:attrNameLst>
                                      </p:cBhvr>
                                      <p:to>
                                        <p:strVal val="visible"/>
                                      </p:to>
                                    </p:set>
                                    <p:animEffect filter="fade" transition="in">
                                      <p:cBhvr>
                                        <p:cTn dur="500"/>
                                        <p:tgtEl>
                                          <p:spTgt spid="13671"/>
                                        </p:tgtEl>
                                      </p:cBhvr>
                                    </p:animEffect>
                                  </p:childTnLst>
                                </p:cTn>
                              </p:par>
                              <p:par>
                                <p:cTn fill="hold" nodeType="withEffect" presetClass="entr" presetID="10" presetSubtype="0">
                                  <p:stCondLst>
                                    <p:cond delay="500"/>
                                  </p:stCondLst>
                                  <p:childTnLst>
                                    <p:set>
                                      <p:cBhvr>
                                        <p:cTn dur="1" fill="hold">
                                          <p:stCondLst>
                                            <p:cond delay="0"/>
                                          </p:stCondLst>
                                        </p:cTn>
                                        <p:tgtEl>
                                          <p:spTgt spid="13670"/>
                                        </p:tgtEl>
                                        <p:attrNameLst>
                                          <p:attrName>style.visibility</p:attrName>
                                        </p:attrNameLst>
                                      </p:cBhvr>
                                      <p:to>
                                        <p:strVal val="visible"/>
                                      </p:to>
                                    </p:set>
                                    <p:animEffect filter="fade" transition="in">
                                      <p:cBhvr>
                                        <p:cTn dur="500"/>
                                        <p:tgtEl>
                                          <p:spTgt spid="13670"/>
                                        </p:tgtEl>
                                      </p:cBhvr>
                                    </p:animEffect>
                                  </p:childTnLst>
                                </p:cTn>
                              </p:par>
                              <p:par>
                                <p:cTn fill="hold" nodeType="withEffect" presetClass="entr" presetID="10" presetSubtype="0">
                                  <p:stCondLst>
                                    <p:cond delay="500"/>
                                  </p:stCondLst>
                                  <p:childTnLst>
                                    <p:set>
                                      <p:cBhvr>
                                        <p:cTn dur="1" fill="hold">
                                          <p:stCondLst>
                                            <p:cond delay="0"/>
                                          </p:stCondLst>
                                        </p:cTn>
                                        <p:tgtEl>
                                          <p:spTgt spid="13672"/>
                                        </p:tgtEl>
                                        <p:attrNameLst>
                                          <p:attrName>style.visibility</p:attrName>
                                        </p:attrNameLst>
                                      </p:cBhvr>
                                      <p:to>
                                        <p:strVal val="visible"/>
                                      </p:to>
                                    </p:set>
                                    <p:animEffect filter="fade" transition="in">
                                      <p:cBhvr>
                                        <p:cTn dur="500"/>
                                        <p:tgtEl>
                                          <p:spTgt spid="13672"/>
                                        </p:tgtEl>
                                      </p:cBhvr>
                                    </p:animEffect>
                                  </p:childTnLst>
                                </p:cTn>
                              </p:par>
                            </p:childTnLst>
                          </p:cTn>
                        </p:par>
                        <p:par>
                          <p:cTn fill="hold">
                            <p:stCondLst>
                              <p:cond delay="1000"/>
                            </p:stCondLst>
                            <p:childTnLst>
                              <p:par>
                                <p:cTn fill="hold" nodeType="afterEffect" presetClass="entr" presetID="2" presetSubtype="2">
                                  <p:stCondLst>
                                    <p:cond delay="500"/>
                                  </p:stCondLst>
                                  <p:childTnLst>
                                    <p:set>
                                      <p:cBhvr>
                                        <p:cTn dur="1" fill="hold">
                                          <p:stCondLst>
                                            <p:cond delay="0"/>
                                          </p:stCondLst>
                                        </p:cTn>
                                        <p:tgtEl>
                                          <p:spTgt spid="13654"/>
                                        </p:tgtEl>
                                        <p:attrNameLst>
                                          <p:attrName>style.visibility</p:attrName>
                                        </p:attrNameLst>
                                      </p:cBhvr>
                                      <p:to>
                                        <p:strVal val="visible"/>
                                      </p:to>
                                    </p:set>
                                    <p:anim calcmode="lin" valueType="num">
                                      <p:cBhvr additive="base">
                                        <p:cTn dur="500"/>
                                        <p:tgtEl>
                                          <p:spTgt spid="1365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3673"/>
                                        </p:tgtEl>
                                        <p:attrNameLst>
                                          <p:attrName>style.visibility</p:attrName>
                                        </p:attrNameLst>
                                      </p:cBhvr>
                                      <p:to>
                                        <p:strVal val="visible"/>
                                      </p:to>
                                    </p:set>
                                    <p:animEffect filter="fade" transition="in">
                                      <p:cBhvr>
                                        <p:cTn dur="500"/>
                                        <p:tgtEl>
                                          <p:spTgt spid="13673"/>
                                        </p:tgtEl>
                                      </p:cBhvr>
                                    </p:animEffect>
                                  </p:childTnLst>
                                </p:cTn>
                              </p:par>
                              <p:par>
                                <p:cTn fill="hold" nodeType="withEffect" presetClass="entr" presetID="10" presetSubtype="0">
                                  <p:stCondLst>
                                    <p:cond delay="500"/>
                                  </p:stCondLst>
                                  <p:childTnLst>
                                    <p:set>
                                      <p:cBhvr>
                                        <p:cTn dur="1" fill="hold">
                                          <p:stCondLst>
                                            <p:cond delay="0"/>
                                          </p:stCondLst>
                                        </p:cTn>
                                        <p:tgtEl>
                                          <p:spTgt spid="13674"/>
                                        </p:tgtEl>
                                        <p:attrNameLst>
                                          <p:attrName>style.visibility</p:attrName>
                                        </p:attrNameLst>
                                      </p:cBhvr>
                                      <p:to>
                                        <p:strVal val="visible"/>
                                      </p:to>
                                    </p:set>
                                    <p:animEffect filter="fade" transition="in">
                                      <p:cBhvr>
                                        <p:cTn dur="500"/>
                                        <p:tgtEl>
                                          <p:spTgt spid="1367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00" name="Shape 13700"/>
        <p:cNvGrpSpPr/>
        <p:nvPr/>
      </p:nvGrpSpPr>
      <p:grpSpPr>
        <a:xfrm>
          <a:off x="0" y="0"/>
          <a:ext cx="0" cy="0"/>
          <a:chOff x="0" y="0"/>
          <a:chExt cx="0" cy="0"/>
        </a:xfrm>
      </p:grpSpPr>
      <p:pic>
        <p:nvPicPr>
          <p:cNvPr id="13701" name="Google Shape;13701;p237"/>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3702" name="Google Shape;13702;p237"/>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3703" name="Google Shape;13703;p237"/>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3704" name="Google Shape;13704;p237"/>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3705" name="Google Shape;13705;p237"/>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3706" name="Google Shape;13706;p237"/>
          <p:cNvSpPr/>
          <p:nvPr/>
        </p:nvSpPr>
        <p:spPr>
          <a:xfrm>
            <a:off x="5185041" y="2451829"/>
            <a:ext cx="6755694" cy="230832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3600">
                <a:solidFill>
                  <a:srgbClr val="FFFFFF"/>
                </a:solidFill>
                <a:latin typeface="Lustria"/>
                <a:ea typeface="Lustria"/>
                <a:cs typeface="Lustria"/>
                <a:sym typeface="Lustria"/>
              </a:rPr>
              <a:t>USO DE ANTIBIÓTICOS PROFILÁTICOS EM PACIENTES COM HPN TRATADOS COM eculizumabe</a:t>
            </a:r>
            <a:endParaRPr b="1" sz="3600">
              <a:solidFill>
                <a:srgbClr val="FFFFFF"/>
              </a:solidFill>
              <a:latin typeface="Lustria"/>
              <a:ea typeface="Lustria"/>
              <a:cs typeface="Lustria"/>
              <a:sym typeface="Lustria"/>
            </a:endParaRPr>
          </a:p>
        </p:txBody>
      </p:sp>
      <p:grpSp>
        <p:nvGrpSpPr>
          <p:cNvPr id="13707" name="Google Shape;13707;p237"/>
          <p:cNvGrpSpPr/>
          <p:nvPr/>
        </p:nvGrpSpPr>
        <p:grpSpPr>
          <a:xfrm>
            <a:off x="5312886" y="1312297"/>
            <a:ext cx="983316" cy="983316"/>
            <a:chOff x="-951397" y="1963883"/>
            <a:chExt cx="571500" cy="571500"/>
          </a:xfrm>
        </p:grpSpPr>
        <p:sp>
          <p:nvSpPr>
            <p:cNvPr id="13708" name="Google Shape;13708;p237"/>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709" name="Google Shape;13709;p237"/>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710" name="Google Shape;13710;p237"/>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711" name="Google Shape;13711;p237"/>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712" name="Google Shape;13712;p237"/>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702"/>
                                        </p:tgtEl>
                                        <p:attrNameLst>
                                          <p:attrName>style.visibility</p:attrName>
                                        </p:attrNameLst>
                                      </p:cBhvr>
                                      <p:to>
                                        <p:strVal val="visible"/>
                                      </p:to>
                                    </p:set>
                                    <p:animEffect filter="fade" transition="in">
                                      <p:cBhvr>
                                        <p:cTn dur="500"/>
                                        <p:tgtEl>
                                          <p:spTgt spid="13702"/>
                                        </p:tgtEl>
                                      </p:cBhvr>
                                    </p:animEffect>
                                  </p:childTnLst>
                                </p:cTn>
                              </p:par>
                              <p:par>
                                <p:cTn fill="hold" nodeType="withEffect" presetClass="entr" presetID="10" presetSubtype="0">
                                  <p:stCondLst>
                                    <p:cond delay="0"/>
                                  </p:stCondLst>
                                  <p:childTnLst>
                                    <p:set>
                                      <p:cBhvr>
                                        <p:cTn dur="1" fill="hold">
                                          <p:stCondLst>
                                            <p:cond delay="0"/>
                                          </p:stCondLst>
                                        </p:cTn>
                                        <p:tgtEl>
                                          <p:spTgt spid="13703"/>
                                        </p:tgtEl>
                                        <p:attrNameLst>
                                          <p:attrName>style.visibility</p:attrName>
                                        </p:attrNameLst>
                                      </p:cBhvr>
                                      <p:to>
                                        <p:strVal val="visible"/>
                                      </p:to>
                                    </p:set>
                                    <p:animEffect filter="fade" transition="in">
                                      <p:cBhvr>
                                        <p:cTn dur="500"/>
                                        <p:tgtEl>
                                          <p:spTgt spid="13703"/>
                                        </p:tgtEl>
                                      </p:cBhvr>
                                    </p:animEffect>
                                  </p:childTnLst>
                                </p:cTn>
                              </p:par>
                              <p:par>
                                <p:cTn fill="hold" nodeType="withEffect" presetClass="entr" presetID="10" presetSubtype="0">
                                  <p:stCondLst>
                                    <p:cond delay="500"/>
                                  </p:stCondLst>
                                  <p:childTnLst>
                                    <p:set>
                                      <p:cBhvr>
                                        <p:cTn dur="1" fill="hold">
                                          <p:stCondLst>
                                            <p:cond delay="0"/>
                                          </p:stCondLst>
                                        </p:cTn>
                                        <p:tgtEl>
                                          <p:spTgt spid="13706"/>
                                        </p:tgtEl>
                                        <p:attrNameLst>
                                          <p:attrName>style.visibility</p:attrName>
                                        </p:attrNameLst>
                                      </p:cBhvr>
                                      <p:to>
                                        <p:strVal val="visible"/>
                                      </p:to>
                                    </p:set>
                                    <p:animEffect filter="fade" transition="in">
                                      <p:cBhvr>
                                        <p:cTn dur="500"/>
                                        <p:tgtEl>
                                          <p:spTgt spid="13706"/>
                                        </p:tgtEl>
                                      </p:cBhvr>
                                    </p:animEffect>
                                  </p:childTnLst>
                                </p:cTn>
                              </p:par>
                              <p:par>
                                <p:cTn fill="hold" nodeType="withEffect" presetClass="entr" presetID="10" presetSubtype="0">
                                  <p:stCondLst>
                                    <p:cond delay="500"/>
                                  </p:stCondLst>
                                  <p:childTnLst>
                                    <p:set>
                                      <p:cBhvr>
                                        <p:cTn dur="1" fill="hold">
                                          <p:stCondLst>
                                            <p:cond delay="0"/>
                                          </p:stCondLst>
                                        </p:cTn>
                                        <p:tgtEl>
                                          <p:spTgt spid="13707"/>
                                        </p:tgtEl>
                                        <p:attrNameLst>
                                          <p:attrName>style.visibility</p:attrName>
                                        </p:attrNameLst>
                                      </p:cBhvr>
                                      <p:to>
                                        <p:strVal val="visible"/>
                                      </p:to>
                                    </p:set>
                                    <p:animEffect filter="fade" transition="in">
                                      <p:cBhvr>
                                        <p:cTn dur="500"/>
                                        <p:tgtEl>
                                          <p:spTgt spid="1370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17" name="Shape 13717"/>
        <p:cNvGrpSpPr/>
        <p:nvPr/>
      </p:nvGrpSpPr>
      <p:grpSpPr>
        <a:xfrm>
          <a:off x="0" y="0"/>
          <a:ext cx="0" cy="0"/>
          <a:chOff x="0" y="0"/>
          <a:chExt cx="0" cy="0"/>
        </a:xfrm>
      </p:grpSpPr>
      <p:sp>
        <p:nvSpPr>
          <p:cNvPr id="13718" name="Google Shape;13718;p238"/>
          <p:cNvSpPr txBox="1"/>
          <p:nvPr/>
        </p:nvSpPr>
        <p:spPr>
          <a:xfrm>
            <a:off x="296269" y="385036"/>
            <a:ext cx="116671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Uso de antibióticos profiláticos em pacientes com HPN tratados com eculizumabe</a:t>
            </a:r>
            <a:r>
              <a:rPr b="1" baseline="30000" lang="pt-BR" sz="3200">
                <a:solidFill>
                  <a:schemeClr val="accent1"/>
                </a:solidFill>
                <a:latin typeface="Lustria"/>
                <a:ea typeface="Lustria"/>
                <a:cs typeface="Lustria"/>
                <a:sym typeface="Lustria"/>
              </a:rPr>
              <a:t>1</a:t>
            </a:r>
            <a:endParaRPr/>
          </a:p>
        </p:txBody>
      </p:sp>
      <p:sp>
        <p:nvSpPr>
          <p:cNvPr id="13719" name="Google Shape;13719;p238"/>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Atb-P = antibióticos profiláticos; HPN = hemoglobinúria paroxística noturna.</a:t>
            </a:r>
            <a:br>
              <a:rPr lang="pt-BR"/>
            </a:br>
            <a:r>
              <a:rPr lang="pt-BR"/>
              <a:t>Referências: 1. Patriquin CJ et al. Poster presented at the 25th Annual Congress of the EHA; June 11-14, 2020 (virtual meeting); 2. NCT01374360. https://clinicaltrials.gov/ct2/show/NCT01374360.</a:t>
            </a:r>
            <a:endParaRPr/>
          </a:p>
        </p:txBody>
      </p:sp>
      <p:sp>
        <p:nvSpPr>
          <p:cNvPr id="13720" name="Google Shape;13720;p238"/>
          <p:cNvSpPr txBox="1"/>
          <p:nvPr/>
        </p:nvSpPr>
        <p:spPr>
          <a:xfrm>
            <a:off x="296269" y="1168546"/>
            <a:ext cx="799366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Uso de antibióticos profiláticos – registro internacional de HPN</a:t>
            </a:r>
            <a:endParaRPr/>
          </a:p>
        </p:txBody>
      </p:sp>
      <p:grpSp>
        <p:nvGrpSpPr>
          <p:cNvPr id="13721" name="Google Shape;13721;p238"/>
          <p:cNvGrpSpPr/>
          <p:nvPr/>
        </p:nvGrpSpPr>
        <p:grpSpPr>
          <a:xfrm>
            <a:off x="-356992" y="1744511"/>
            <a:ext cx="11891753" cy="1140006"/>
            <a:chOff x="-356992" y="1816478"/>
            <a:chExt cx="11891753" cy="1140006"/>
          </a:xfrm>
        </p:grpSpPr>
        <p:sp>
          <p:nvSpPr>
            <p:cNvPr id="13722" name="Google Shape;13722;p238"/>
            <p:cNvSpPr/>
            <p:nvPr/>
          </p:nvSpPr>
          <p:spPr>
            <a:xfrm flipH="1">
              <a:off x="407972" y="1816478"/>
              <a:ext cx="11126789" cy="114000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sp>
          <p:nvSpPr>
            <p:cNvPr id="13723" name="Google Shape;13723;p238"/>
            <p:cNvSpPr/>
            <p:nvPr/>
          </p:nvSpPr>
          <p:spPr>
            <a:xfrm>
              <a:off x="1850564" y="1895423"/>
              <a:ext cx="9554036" cy="103618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Para </a:t>
              </a:r>
              <a:r>
                <a:rPr b="1" i="0" lang="pt-BR" sz="1200" u="none" cap="none" strike="noStrike">
                  <a:solidFill>
                    <a:schemeClr val="dk1"/>
                  </a:solidFill>
                  <a:latin typeface="Calibri"/>
                  <a:ea typeface="Calibri"/>
                  <a:cs typeface="Calibri"/>
                  <a:sym typeface="Calibri"/>
                </a:rPr>
                <a:t>reduzir o risco de infecções meningocócicas</a:t>
              </a:r>
              <a:r>
                <a:rPr b="0" i="0" lang="pt-BR" sz="1200" u="none" cap="none" strike="noStrike">
                  <a:solidFill>
                    <a:schemeClr val="dk1"/>
                  </a:solidFill>
                  <a:latin typeface="Calibri"/>
                  <a:ea typeface="Calibri"/>
                  <a:cs typeface="Calibri"/>
                  <a:sym typeface="Calibri"/>
                </a:rPr>
                <a:t>, pacientes tratados com eculizumabe devem ser vacinados contra doença meningocócica. Se a vacinação ocorrer menos de 2 semanas antes do início do tratamento com eculizumabe, os pacientes devem receber antibióticos profiláticos (Atb-P) até 2 semanas após a vacinação. Em </a:t>
              </a:r>
              <a:r>
                <a:rPr b="1" i="0" lang="pt-BR" sz="1200" u="none" cap="none" strike="noStrike">
                  <a:solidFill>
                    <a:schemeClr val="dk1"/>
                  </a:solidFill>
                  <a:latin typeface="Calibri"/>
                  <a:ea typeface="Calibri"/>
                  <a:cs typeface="Calibri"/>
                  <a:sym typeface="Calibri"/>
                </a:rPr>
                <a:t>algumas regiões</a:t>
              </a:r>
              <a:r>
                <a:rPr b="0" i="0" lang="pt-BR" sz="1200" u="none" cap="none" strike="noStrike">
                  <a:solidFill>
                    <a:schemeClr val="dk1"/>
                  </a:solidFill>
                  <a:latin typeface="Calibri"/>
                  <a:ea typeface="Calibri"/>
                  <a:cs typeface="Calibri"/>
                  <a:sym typeface="Calibri"/>
                </a:rPr>
                <a:t>, os pacientes podem receber Atb-P em longo prazo para ampliar a proteção</a:t>
              </a:r>
              <a:endParaRPr/>
            </a:p>
            <a:p>
              <a:pPr indent="0" lvl="0" marL="0" marR="0" rtl="0" algn="l">
                <a:lnSpc>
                  <a:spcPct val="100000"/>
                </a:lnSpc>
                <a:spcBef>
                  <a:spcPts val="1600"/>
                </a:spcBef>
                <a:spcAft>
                  <a:spcPts val="0"/>
                </a:spcAft>
                <a:buClr>
                  <a:schemeClr val="lt2"/>
                </a:buClr>
                <a:buSzPts val="1200"/>
                <a:buFont typeface="Calibri"/>
                <a:buNone/>
              </a:pPr>
              <a:r>
                <a:rPr b="1" i="0" lang="pt-BR" sz="1200" u="none" cap="none" strike="noStrike">
                  <a:solidFill>
                    <a:schemeClr val="lt2"/>
                  </a:solidFill>
                  <a:latin typeface="Calibri"/>
                  <a:ea typeface="Calibri"/>
                  <a:cs typeface="Calibri"/>
                  <a:sym typeface="Calibri"/>
                </a:rPr>
                <a:t>Atualmente, são escassas as informações sobre as práticas de Atb-P em diferentes regiões geográficas</a:t>
              </a:r>
              <a:endParaRPr/>
            </a:p>
          </p:txBody>
        </p:sp>
        <p:sp>
          <p:nvSpPr>
            <p:cNvPr id="13724" name="Google Shape;13724;p238"/>
            <p:cNvSpPr/>
            <p:nvPr/>
          </p:nvSpPr>
          <p:spPr>
            <a:xfrm>
              <a:off x="-177800" y="2101850"/>
              <a:ext cx="1712522" cy="578065"/>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3725" name="Google Shape;13725;p238"/>
            <p:cNvSpPr/>
            <p:nvPr/>
          </p:nvSpPr>
          <p:spPr>
            <a:xfrm>
              <a:off x="-356992" y="2238115"/>
              <a:ext cx="1806450"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chemeClr val="lt1"/>
                </a:buClr>
                <a:buSzPts val="1200"/>
                <a:buFont typeface="Lustria"/>
                <a:buNone/>
              </a:pPr>
              <a:r>
                <a:rPr b="1" i="0" lang="pt-BR" sz="1200" u="none" cap="none" strike="noStrike">
                  <a:solidFill>
                    <a:schemeClr val="lt1"/>
                  </a:solidFill>
                  <a:latin typeface="Lustria"/>
                  <a:ea typeface="Lustria"/>
                  <a:cs typeface="Lustria"/>
                  <a:sym typeface="Lustria"/>
                </a:rPr>
                <a:t>JUSTIFICATIVAS</a:t>
              </a:r>
              <a:endParaRPr/>
            </a:p>
          </p:txBody>
        </p:sp>
        <p:cxnSp>
          <p:nvCxnSpPr>
            <p:cNvPr id="13726" name="Google Shape;13726;p238"/>
            <p:cNvCxnSpPr/>
            <p:nvPr/>
          </p:nvCxnSpPr>
          <p:spPr>
            <a:xfrm>
              <a:off x="1850564" y="2607895"/>
              <a:ext cx="9554036" cy="0"/>
            </a:xfrm>
            <a:prstGeom prst="straightConnector1">
              <a:avLst/>
            </a:prstGeom>
            <a:noFill/>
            <a:ln cap="flat" cmpd="sng" w="12700">
              <a:solidFill>
                <a:srgbClr val="D8D8D8"/>
              </a:solidFill>
              <a:prstDash val="solid"/>
              <a:miter lim="800000"/>
              <a:headEnd len="sm" w="sm" type="none"/>
              <a:tailEnd len="sm" w="sm" type="none"/>
            </a:ln>
          </p:spPr>
        </p:cxnSp>
      </p:grpSp>
      <p:grpSp>
        <p:nvGrpSpPr>
          <p:cNvPr id="13727" name="Google Shape;13727;p238"/>
          <p:cNvGrpSpPr/>
          <p:nvPr/>
        </p:nvGrpSpPr>
        <p:grpSpPr>
          <a:xfrm>
            <a:off x="-282666" y="3883655"/>
            <a:ext cx="11817431" cy="2522927"/>
            <a:chOff x="-282666" y="3955622"/>
            <a:chExt cx="11817431" cy="2522927"/>
          </a:xfrm>
        </p:grpSpPr>
        <p:grpSp>
          <p:nvGrpSpPr>
            <p:cNvPr id="13728" name="Google Shape;13728;p238"/>
            <p:cNvGrpSpPr/>
            <p:nvPr/>
          </p:nvGrpSpPr>
          <p:grpSpPr>
            <a:xfrm>
              <a:off x="-282666" y="3955622"/>
              <a:ext cx="11817431" cy="2522927"/>
              <a:chOff x="-282666" y="3955622"/>
              <a:chExt cx="11817431" cy="2522927"/>
            </a:xfrm>
          </p:grpSpPr>
          <p:sp>
            <p:nvSpPr>
              <p:cNvPr id="13729" name="Google Shape;13729;p238"/>
              <p:cNvSpPr/>
              <p:nvPr/>
            </p:nvSpPr>
            <p:spPr>
              <a:xfrm flipH="1">
                <a:off x="407976" y="3955622"/>
                <a:ext cx="11126789" cy="238896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cxnSp>
            <p:nvCxnSpPr>
              <p:cNvPr id="13730" name="Google Shape;13730;p238"/>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3731" name="Google Shape;13731;p238"/>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3732" name="Google Shape;13732;p238"/>
              <p:cNvSpPr/>
              <p:nvPr/>
            </p:nvSpPr>
            <p:spPr>
              <a:xfrm>
                <a:off x="-177800" y="4104715"/>
                <a:ext cx="1694228" cy="2080772"/>
              </a:xfrm>
              <a:prstGeom prst="rect">
                <a:avLst/>
              </a:prstGeom>
              <a:gradFill>
                <a:gsLst>
                  <a:gs pos="0">
                    <a:schemeClr val="dk1"/>
                  </a:gs>
                  <a:gs pos="100000">
                    <a:srgbClr val="7F7F7F"/>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3733" name="Google Shape;13733;p238"/>
              <p:cNvSpPr/>
              <p:nvPr/>
            </p:nvSpPr>
            <p:spPr>
              <a:xfrm>
                <a:off x="-282666" y="5022077"/>
                <a:ext cx="1525188"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chemeClr val="lt1"/>
                  </a:buClr>
                  <a:buSzPts val="1200"/>
                  <a:buFont typeface="Lustria"/>
                  <a:buNone/>
                </a:pPr>
                <a:r>
                  <a:rPr b="1" i="0" lang="pt-BR" sz="1200" u="none" cap="none" strike="noStrike">
                    <a:solidFill>
                      <a:schemeClr val="lt1"/>
                    </a:solidFill>
                    <a:latin typeface="Lustria"/>
                    <a:ea typeface="Lustria"/>
                    <a:cs typeface="Lustria"/>
                    <a:sym typeface="Lustria"/>
                  </a:rPr>
                  <a:t>MÉTODOS</a:t>
                </a:r>
                <a:endParaRPr b="1" baseline="30000" i="0" sz="1200" u="none" cap="none" strike="noStrike">
                  <a:solidFill>
                    <a:schemeClr val="lt1"/>
                  </a:solidFill>
                  <a:latin typeface="Lustria"/>
                  <a:ea typeface="Lustria"/>
                  <a:cs typeface="Lustria"/>
                  <a:sym typeface="Lustria"/>
                </a:endParaRPr>
              </a:p>
            </p:txBody>
          </p:sp>
          <p:cxnSp>
            <p:nvCxnSpPr>
              <p:cNvPr id="13734" name="Google Shape;13734;p238"/>
              <p:cNvCxnSpPr/>
              <p:nvPr/>
            </p:nvCxnSpPr>
            <p:spPr>
              <a:xfrm>
                <a:off x="1850564" y="4359276"/>
                <a:ext cx="9554036" cy="0"/>
              </a:xfrm>
              <a:prstGeom prst="straightConnector1">
                <a:avLst/>
              </a:prstGeom>
              <a:noFill/>
              <a:ln cap="flat" cmpd="sng" w="12700">
                <a:solidFill>
                  <a:srgbClr val="D8D8D8"/>
                </a:solidFill>
                <a:prstDash val="solid"/>
                <a:miter lim="800000"/>
                <a:headEnd len="sm" w="sm" type="none"/>
                <a:tailEnd len="sm" w="sm" type="none"/>
              </a:ln>
            </p:spPr>
          </p:cxnSp>
          <p:cxnSp>
            <p:nvCxnSpPr>
              <p:cNvPr id="13735" name="Google Shape;13735;p238"/>
              <p:cNvCxnSpPr/>
              <p:nvPr/>
            </p:nvCxnSpPr>
            <p:spPr>
              <a:xfrm>
                <a:off x="1850564" y="5342652"/>
                <a:ext cx="9554036" cy="0"/>
              </a:xfrm>
              <a:prstGeom prst="straightConnector1">
                <a:avLst/>
              </a:prstGeom>
              <a:noFill/>
              <a:ln cap="flat" cmpd="sng" w="12700">
                <a:solidFill>
                  <a:srgbClr val="D8D8D8"/>
                </a:solidFill>
                <a:prstDash val="solid"/>
                <a:miter lim="800000"/>
                <a:headEnd len="sm" w="sm" type="none"/>
                <a:tailEnd len="sm" w="sm" type="none"/>
              </a:ln>
            </p:spPr>
          </p:cxnSp>
          <p:cxnSp>
            <p:nvCxnSpPr>
              <p:cNvPr id="13736" name="Google Shape;13736;p238"/>
              <p:cNvCxnSpPr/>
              <p:nvPr/>
            </p:nvCxnSpPr>
            <p:spPr>
              <a:xfrm>
                <a:off x="1850564" y="5786751"/>
                <a:ext cx="9554036" cy="0"/>
              </a:xfrm>
              <a:prstGeom prst="straightConnector1">
                <a:avLst/>
              </a:prstGeom>
              <a:noFill/>
              <a:ln cap="flat" cmpd="sng" w="12700">
                <a:solidFill>
                  <a:srgbClr val="D8D8D8"/>
                </a:solidFill>
                <a:prstDash val="solid"/>
                <a:miter lim="800000"/>
                <a:headEnd len="sm" w="sm" type="none"/>
                <a:tailEnd len="sm" w="sm" type="none"/>
              </a:ln>
            </p:spPr>
          </p:cxnSp>
          <p:cxnSp>
            <p:nvCxnSpPr>
              <p:cNvPr id="13737" name="Google Shape;13737;p238"/>
              <p:cNvCxnSpPr/>
              <p:nvPr/>
            </p:nvCxnSpPr>
            <p:spPr>
              <a:xfrm>
                <a:off x="1850564" y="6053451"/>
                <a:ext cx="9554036" cy="0"/>
              </a:xfrm>
              <a:prstGeom prst="straightConnector1">
                <a:avLst/>
              </a:prstGeom>
              <a:noFill/>
              <a:ln cap="flat" cmpd="sng" w="12700">
                <a:solidFill>
                  <a:srgbClr val="D8D8D8"/>
                </a:solidFill>
                <a:prstDash val="solid"/>
                <a:miter lim="800000"/>
                <a:headEnd len="sm" w="sm" type="none"/>
                <a:tailEnd len="sm" w="sm" type="none"/>
              </a:ln>
            </p:spPr>
          </p:cxnSp>
        </p:grpSp>
        <p:sp>
          <p:nvSpPr>
            <p:cNvPr id="13738" name="Google Shape;13738;p238"/>
            <p:cNvSpPr/>
            <p:nvPr/>
          </p:nvSpPr>
          <p:spPr>
            <a:xfrm>
              <a:off x="1850564" y="4035092"/>
              <a:ext cx="9414335"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Análise baseada em dados do </a:t>
              </a:r>
              <a:r>
                <a:rPr b="1" i="0" lang="pt-BR" sz="1200" u="none" cap="none" strike="noStrike">
                  <a:solidFill>
                    <a:schemeClr val="dk1"/>
                  </a:solidFill>
                  <a:latin typeface="Calibri"/>
                  <a:ea typeface="Calibri"/>
                  <a:cs typeface="Calibri"/>
                  <a:sym typeface="Calibri"/>
                </a:rPr>
                <a:t>Registro Internacional de HPN (NCT01374360</a:t>
              </a:r>
              <a:r>
                <a:rPr b="1" baseline="30000" i="0" lang="pt-BR" sz="1200" u="none" cap="none" strike="noStrike">
                  <a:solidFill>
                    <a:schemeClr val="dk1"/>
                  </a:solidFill>
                  <a:latin typeface="Calibri"/>
                  <a:ea typeface="Calibri"/>
                  <a:cs typeface="Calibri"/>
                  <a:sym typeface="Calibri"/>
                </a:rPr>
                <a:t>2</a:t>
              </a:r>
              <a:r>
                <a:rPr b="1" i="0" lang="pt-BR" sz="1200" u="none" cap="none" strike="noStrike">
                  <a:solidFill>
                    <a:schemeClr val="dk1"/>
                  </a:solidFill>
                  <a:latin typeface="Calibri"/>
                  <a:ea typeface="Calibri"/>
                  <a:cs typeface="Calibri"/>
                  <a:sym typeface="Calibri"/>
                </a:rPr>
                <a:t>)</a:t>
              </a:r>
              <a:r>
                <a:rPr b="0" i="0" lang="pt-BR" sz="1200" u="none" cap="none" strike="noStrike">
                  <a:solidFill>
                    <a:schemeClr val="dk1"/>
                  </a:solidFill>
                  <a:latin typeface="Calibri"/>
                  <a:ea typeface="Calibri"/>
                  <a:cs typeface="Calibri"/>
                  <a:sym typeface="Calibri"/>
                </a:rPr>
                <a:t>, um grande estudo prospectivo de observação de pacientes com HPN</a:t>
              </a:r>
              <a:endParaRPr b="0" i="0" sz="1100" u="none" cap="none" strike="noStrike">
                <a:solidFill>
                  <a:schemeClr val="dk1"/>
                </a:solidFill>
                <a:latin typeface="Calibri"/>
                <a:ea typeface="Calibri"/>
                <a:cs typeface="Calibri"/>
                <a:sym typeface="Calibri"/>
              </a:endParaRPr>
            </a:p>
          </p:txBody>
        </p:sp>
        <p:grpSp>
          <p:nvGrpSpPr>
            <p:cNvPr id="13739" name="Google Shape;13739;p238"/>
            <p:cNvGrpSpPr/>
            <p:nvPr/>
          </p:nvGrpSpPr>
          <p:grpSpPr>
            <a:xfrm>
              <a:off x="1958519" y="4716680"/>
              <a:ext cx="8938081" cy="600164"/>
              <a:chOff x="3616231" y="3959972"/>
              <a:chExt cx="8938081" cy="600164"/>
            </a:xfrm>
          </p:grpSpPr>
          <p:sp>
            <p:nvSpPr>
              <p:cNvPr id="13740" name="Google Shape;13740;p238"/>
              <p:cNvSpPr/>
              <p:nvPr/>
            </p:nvSpPr>
            <p:spPr>
              <a:xfrm>
                <a:off x="3616231" y="3959972"/>
                <a:ext cx="2508743" cy="600164"/>
              </a:xfrm>
              <a:prstGeom prst="rect">
                <a:avLst/>
              </a:prstGeom>
              <a:noFill/>
              <a:ln>
                <a:noFill/>
              </a:ln>
            </p:spPr>
            <p:txBody>
              <a:bodyPr anchorCtr="0" anchor="t" bIns="45700" lIns="91425" spcFirstLastPara="1" rIns="91425" wrap="square" tIns="45700">
                <a:spAutoFit/>
              </a:bodyPr>
              <a:lstStyle/>
              <a:p>
                <a:pPr indent="-171450" lvl="0" marL="171450" marR="0" rtl="0" algn="l">
                  <a:lnSpc>
                    <a:spcPct val="100000"/>
                  </a:lnSpc>
                  <a:spcBef>
                    <a:spcPts val="0"/>
                  </a:spcBef>
                  <a:spcAft>
                    <a:spcPts val="0"/>
                  </a:spcAft>
                  <a:buClr>
                    <a:schemeClr val="dk1"/>
                  </a:buClr>
                  <a:buSzPts val="1100"/>
                  <a:buFont typeface="Arial"/>
                  <a:buChar char="•"/>
                </a:pPr>
                <a:r>
                  <a:rPr b="0" i="0" lang="pt-BR" sz="1100" u="none" cap="none" strike="noStrike">
                    <a:solidFill>
                      <a:schemeClr val="dk1"/>
                    </a:solidFill>
                    <a:latin typeface="Calibri"/>
                    <a:ea typeface="Calibri"/>
                    <a:cs typeface="Calibri"/>
                    <a:sym typeface="Calibri"/>
                  </a:rPr>
                  <a:t>Data de nascimento conhecida</a:t>
                </a:r>
                <a:endParaRPr/>
              </a:p>
              <a:p>
                <a:pPr indent="-171450" lvl="0" marL="171450" marR="0" rtl="0" algn="l">
                  <a:lnSpc>
                    <a:spcPct val="100000"/>
                  </a:lnSpc>
                  <a:spcBef>
                    <a:spcPts val="0"/>
                  </a:spcBef>
                  <a:spcAft>
                    <a:spcPts val="0"/>
                  </a:spcAft>
                  <a:buClr>
                    <a:schemeClr val="dk1"/>
                  </a:buClr>
                  <a:buSzPts val="1100"/>
                  <a:buFont typeface="Arial"/>
                  <a:buChar char="•"/>
                </a:pPr>
                <a:r>
                  <a:rPr b="0" i="0" lang="pt-BR" sz="1100" u="none" cap="none" strike="noStrike">
                    <a:solidFill>
                      <a:schemeClr val="dk1"/>
                    </a:solidFill>
                    <a:latin typeface="Calibri"/>
                    <a:ea typeface="Calibri"/>
                    <a:cs typeface="Calibri"/>
                    <a:sym typeface="Calibri"/>
                  </a:rPr>
                  <a:t>Sexo</a:t>
                </a:r>
                <a:endParaRPr/>
              </a:p>
              <a:p>
                <a:pPr indent="-171450" lvl="0" marL="171450" marR="0" rtl="0" algn="l">
                  <a:lnSpc>
                    <a:spcPct val="100000"/>
                  </a:lnSpc>
                  <a:spcBef>
                    <a:spcPts val="0"/>
                  </a:spcBef>
                  <a:spcAft>
                    <a:spcPts val="0"/>
                  </a:spcAft>
                  <a:buClr>
                    <a:schemeClr val="dk1"/>
                  </a:buClr>
                  <a:buSzPts val="1100"/>
                  <a:buFont typeface="Arial"/>
                  <a:buChar char="•"/>
                </a:pPr>
                <a:r>
                  <a:rPr b="0" i="0" lang="pt-BR" sz="1100" u="none" cap="none" strike="noStrike">
                    <a:solidFill>
                      <a:schemeClr val="dk1"/>
                    </a:solidFill>
                    <a:latin typeface="Calibri"/>
                    <a:ea typeface="Calibri"/>
                    <a:cs typeface="Calibri"/>
                    <a:sym typeface="Calibri"/>
                  </a:rPr>
                  <a:t>Data de inclusão</a:t>
                </a:r>
                <a:endParaRPr/>
              </a:p>
            </p:txBody>
          </p:sp>
          <p:sp>
            <p:nvSpPr>
              <p:cNvPr id="13741" name="Google Shape;13741;p238"/>
              <p:cNvSpPr/>
              <p:nvPr/>
            </p:nvSpPr>
            <p:spPr>
              <a:xfrm>
                <a:off x="6124974" y="3959972"/>
                <a:ext cx="6429338" cy="600164"/>
              </a:xfrm>
              <a:prstGeom prst="rect">
                <a:avLst/>
              </a:prstGeom>
              <a:noFill/>
              <a:ln>
                <a:noFill/>
              </a:ln>
            </p:spPr>
            <p:txBody>
              <a:bodyPr anchorCtr="0" anchor="t" bIns="45700" lIns="91425" spcFirstLastPara="1" rIns="91425" wrap="square" tIns="45700">
                <a:spAutoFit/>
              </a:bodyPr>
              <a:lstStyle/>
              <a:p>
                <a:pPr indent="-92075" lvl="0" marL="92075" marR="0" rtl="0" algn="l">
                  <a:lnSpc>
                    <a:spcPct val="100000"/>
                  </a:lnSpc>
                  <a:spcBef>
                    <a:spcPts val="0"/>
                  </a:spcBef>
                  <a:spcAft>
                    <a:spcPts val="0"/>
                  </a:spcAft>
                  <a:buClr>
                    <a:schemeClr val="dk1"/>
                  </a:buClr>
                  <a:buSzPts val="1100"/>
                  <a:buFont typeface="Arial"/>
                  <a:buChar char="•"/>
                </a:pPr>
                <a:r>
                  <a:rPr b="0" i="0" lang="pt-BR" sz="1100" u="none" cap="none" strike="noStrike">
                    <a:solidFill>
                      <a:schemeClr val="dk1"/>
                    </a:solidFill>
                    <a:latin typeface="Calibri"/>
                    <a:ea typeface="Calibri"/>
                    <a:cs typeface="Calibri"/>
                    <a:sym typeface="Calibri"/>
                  </a:rPr>
                  <a:t>Tratados com eculizumabe e vacinação meningocócica até 6 meses antes ou 1 mês depois do início do tratamento com eculizumabe</a:t>
                </a:r>
                <a:endParaRPr b="0" i="0" sz="1100" u="none" cap="none" strike="noStrike">
                  <a:solidFill>
                    <a:schemeClr val="dk1"/>
                  </a:solidFill>
                  <a:latin typeface="Calibri"/>
                  <a:ea typeface="Calibri"/>
                  <a:cs typeface="Calibri"/>
                  <a:sym typeface="Calibri"/>
                </a:endParaRPr>
              </a:p>
              <a:p>
                <a:pPr indent="-92075" lvl="0" marL="92075" marR="0" rtl="0" algn="l">
                  <a:lnSpc>
                    <a:spcPct val="100000"/>
                  </a:lnSpc>
                  <a:spcBef>
                    <a:spcPts val="0"/>
                  </a:spcBef>
                  <a:spcAft>
                    <a:spcPts val="0"/>
                  </a:spcAft>
                  <a:buClr>
                    <a:schemeClr val="dk1"/>
                  </a:buClr>
                  <a:buSzPts val="1100"/>
                  <a:buFont typeface="Arial"/>
                  <a:buChar char="•"/>
                </a:pPr>
                <a:r>
                  <a:rPr b="0" i="0" lang="pt-BR" sz="1100" u="none" cap="none" strike="noStrike">
                    <a:solidFill>
                      <a:schemeClr val="dk1"/>
                    </a:solidFill>
                    <a:latin typeface="Calibri"/>
                    <a:ea typeface="Calibri"/>
                    <a:cs typeface="Calibri"/>
                    <a:sym typeface="Calibri"/>
                  </a:rPr>
                  <a:t>Informações não faltantes sobre o uso de Atb-P e infecções meningocócicas durante o período do estudo</a:t>
                </a:r>
                <a:endParaRPr/>
              </a:p>
            </p:txBody>
          </p:sp>
        </p:grpSp>
        <p:sp>
          <p:nvSpPr>
            <p:cNvPr id="13742" name="Google Shape;13742;p238"/>
            <p:cNvSpPr/>
            <p:nvPr/>
          </p:nvSpPr>
          <p:spPr>
            <a:xfrm>
              <a:off x="1850565" y="4397376"/>
              <a:ext cx="782547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Os pacientes foram identificados com o </a:t>
              </a:r>
              <a:r>
                <a:rPr b="1" i="0" lang="pt-BR" sz="1200" u="none" cap="none" strike="noStrike">
                  <a:solidFill>
                    <a:schemeClr val="dk1"/>
                  </a:solidFill>
                  <a:latin typeface="Calibri"/>
                  <a:ea typeface="Calibri"/>
                  <a:cs typeface="Calibri"/>
                  <a:sym typeface="Calibri"/>
                </a:rPr>
                <a:t>uso dos seguintes critérios de inclusão</a:t>
              </a:r>
              <a:endParaRPr b="1" i="0" sz="1100" u="none" cap="none" strike="noStrike">
                <a:solidFill>
                  <a:schemeClr val="dk1"/>
                </a:solidFill>
                <a:latin typeface="Calibri"/>
                <a:ea typeface="Calibri"/>
                <a:cs typeface="Calibri"/>
                <a:sym typeface="Calibri"/>
              </a:endParaRPr>
            </a:p>
          </p:txBody>
        </p:sp>
        <p:sp>
          <p:nvSpPr>
            <p:cNvPr id="13743" name="Google Shape;13743;p238"/>
            <p:cNvSpPr/>
            <p:nvPr/>
          </p:nvSpPr>
          <p:spPr>
            <a:xfrm>
              <a:off x="1850564" y="5342652"/>
              <a:ext cx="9249236" cy="98488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Período do estudo: </a:t>
              </a:r>
              <a:r>
                <a:rPr b="0" i="0" lang="pt-BR" sz="1200" u="none" cap="none" strike="noStrike">
                  <a:solidFill>
                    <a:schemeClr val="dk1"/>
                  </a:solidFill>
                  <a:latin typeface="Calibri"/>
                  <a:ea typeface="Calibri"/>
                  <a:cs typeface="Calibri"/>
                  <a:sym typeface="Calibri"/>
                </a:rPr>
                <a:t>iniciado no momento da introdução de eculizumabe e da inclusão no registro (o que ocorrer depois) e terminado na última visita de seguimento durante o tratamento ou na primeira infecção meningocócica (o que ocorrer antes)</a:t>
              </a:r>
              <a:endParaRPr/>
            </a:p>
            <a:p>
              <a:pPr indent="0" lvl="0" marL="0" marR="0" rtl="0" algn="l">
                <a:lnSpc>
                  <a:spcPct val="100000"/>
                </a:lnSpc>
                <a:spcBef>
                  <a:spcPts val="60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O </a:t>
              </a:r>
              <a:r>
                <a:rPr b="1" i="0" lang="pt-BR" sz="1200" u="none" cap="none" strike="noStrike">
                  <a:solidFill>
                    <a:schemeClr val="dk1"/>
                  </a:solidFill>
                  <a:latin typeface="Calibri"/>
                  <a:ea typeface="Calibri"/>
                  <a:cs typeface="Calibri"/>
                  <a:sym typeface="Calibri"/>
                </a:rPr>
                <a:t>histórico médico basal </a:t>
              </a:r>
              <a:r>
                <a:rPr b="0" i="0" lang="pt-BR" sz="1200" u="none" cap="none" strike="noStrike">
                  <a:solidFill>
                    <a:schemeClr val="dk1"/>
                  </a:solidFill>
                  <a:latin typeface="Calibri"/>
                  <a:ea typeface="Calibri"/>
                  <a:cs typeface="Calibri"/>
                  <a:sym typeface="Calibri"/>
                </a:rPr>
                <a:t>e as </a:t>
              </a:r>
              <a:r>
                <a:rPr b="1" i="0" lang="pt-BR" sz="1200" u="none" cap="none" strike="noStrike">
                  <a:solidFill>
                    <a:schemeClr val="dk1"/>
                  </a:solidFill>
                  <a:latin typeface="Calibri"/>
                  <a:ea typeface="Calibri"/>
                  <a:cs typeface="Calibri"/>
                  <a:sym typeface="Calibri"/>
                </a:rPr>
                <a:t>características</a:t>
              </a:r>
              <a:r>
                <a:rPr b="0" i="0" lang="pt-BR" sz="1200" u="none" cap="none" strike="noStrike">
                  <a:solidFill>
                    <a:schemeClr val="dk1"/>
                  </a:solidFill>
                  <a:latin typeface="Calibri"/>
                  <a:ea typeface="Calibri"/>
                  <a:cs typeface="Calibri"/>
                  <a:sym typeface="Calibri"/>
                </a:rPr>
                <a:t> da doença foram descritos</a:t>
              </a:r>
              <a:endParaRPr/>
            </a:p>
            <a:p>
              <a:pPr indent="0" lvl="0" marL="0" marR="0" rtl="0" algn="l">
                <a:lnSpc>
                  <a:spcPct val="100000"/>
                </a:lnSpc>
                <a:spcBef>
                  <a:spcPts val="60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A </a:t>
              </a:r>
              <a:r>
                <a:rPr b="1" i="0" lang="pt-BR" sz="1200" u="none" cap="none" strike="noStrike">
                  <a:solidFill>
                    <a:schemeClr val="dk1"/>
                  </a:solidFill>
                  <a:latin typeface="Calibri"/>
                  <a:ea typeface="Calibri"/>
                  <a:cs typeface="Calibri"/>
                  <a:sym typeface="Calibri"/>
                </a:rPr>
                <a:t>duração</a:t>
              </a:r>
              <a:r>
                <a:rPr b="0" i="0" lang="pt-BR" sz="1200" u="none" cap="none" strike="noStrike">
                  <a:solidFill>
                    <a:schemeClr val="dk1"/>
                  </a:solidFill>
                  <a:latin typeface="Calibri"/>
                  <a:ea typeface="Calibri"/>
                  <a:cs typeface="Calibri"/>
                  <a:sym typeface="Calibri"/>
                </a:rPr>
                <a:t> e o </a:t>
              </a:r>
              <a:r>
                <a:rPr b="1" i="0" lang="pt-BR" sz="1200" u="none" cap="none" strike="noStrike">
                  <a:solidFill>
                    <a:schemeClr val="dk1"/>
                  </a:solidFill>
                  <a:latin typeface="Calibri"/>
                  <a:ea typeface="Calibri"/>
                  <a:cs typeface="Calibri"/>
                  <a:sym typeface="Calibri"/>
                </a:rPr>
                <a:t>tipo</a:t>
              </a:r>
              <a:r>
                <a:rPr b="0" i="0" lang="pt-BR" sz="1200" u="none" cap="none" strike="noStrike">
                  <a:solidFill>
                    <a:schemeClr val="dk1"/>
                  </a:solidFill>
                  <a:latin typeface="Calibri"/>
                  <a:ea typeface="Calibri"/>
                  <a:cs typeface="Calibri"/>
                  <a:sym typeface="Calibri"/>
                </a:rPr>
                <a:t> de </a:t>
              </a:r>
              <a:r>
                <a:rPr b="1" i="0" lang="pt-BR" sz="1200" u="none" cap="none" strike="noStrike">
                  <a:solidFill>
                    <a:schemeClr val="dk1"/>
                  </a:solidFill>
                  <a:latin typeface="Calibri"/>
                  <a:ea typeface="Calibri"/>
                  <a:cs typeface="Calibri"/>
                  <a:sym typeface="Calibri"/>
                </a:rPr>
                <a:t>Atb-P</a:t>
              </a:r>
              <a:r>
                <a:rPr b="0" i="0" lang="pt-BR" sz="1200" u="none" cap="none" strike="noStrike">
                  <a:solidFill>
                    <a:schemeClr val="dk1"/>
                  </a:solidFill>
                  <a:latin typeface="Calibri"/>
                  <a:ea typeface="Calibri"/>
                  <a:cs typeface="Calibri"/>
                  <a:sym typeface="Calibri"/>
                </a:rPr>
                <a:t> utilizados foram sumarizados por região</a:t>
              </a:r>
              <a:endParaRPr b="0" i="0" sz="1100" u="none" cap="none" strike="noStrike">
                <a:solidFill>
                  <a:schemeClr val="dk1"/>
                </a:solidFill>
                <a:latin typeface="Calibri"/>
                <a:ea typeface="Calibri"/>
                <a:cs typeface="Calibri"/>
                <a:sym typeface="Calibri"/>
              </a:endParaRPr>
            </a:p>
          </p:txBody>
        </p:sp>
      </p:grpSp>
      <p:grpSp>
        <p:nvGrpSpPr>
          <p:cNvPr id="13744" name="Google Shape;13744;p238"/>
          <p:cNvGrpSpPr/>
          <p:nvPr/>
        </p:nvGrpSpPr>
        <p:grpSpPr>
          <a:xfrm>
            <a:off x="-318642" y="3062042"/>
            <a:ext cx="11853407" cy="723275"/>
            <a:chOff x="-318642" y="3134009"/>
            <a:chExt cx="11853407" cy="723275"/>
          </a:xfrm>
        </p:grpSpPr>
        <p:grpSp>
          <p:nvGrpSpPr>
            <p:cNvPr id="13745" name="Google Shape;13745;p238"/>
            <p:cNvGrpSpPr/>
            <p:nvPr/>
          </p:nvGrpSpPr>
          <p:grpSpPr>
            <a:xfrm>
              <a:off x="-318642" y="3134009"/>
              <a:ext cx="11853407" cy="723275"/>
              <a:chOff x="-318642" y="2842314"/>
              <a:chExt cx="11853407" cy="723275"/>
            </a:xfrm>
          </p:grpSpPr>
          <p:sp>
            <p:nvSpPr>
              <p:cNvPr id="13746" name="Google Shape;13746;p238"/>
              <p:cNvSpPr/>
              <p:nvPr/>
            </p:nvSpPr>
            <p:spPr>
              <a:xfrm flipH="1">
                <a:off x="407976" y="2842314"/>
                <a:ext cx="11126789" cy="72327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sp>
            <p:nvSpPr>
              <p:cNvPr id="13747" name="Google Shape;13747;p238"/>
              <p:cNvSpPr/>
              <p:nvPr/>
            </p:nvSpPr>
            <p:spPr>
              <a:xfrm>
                <a:off x="1850564" y="2900088"/>
                <a:ext cx="9046036" cy="61555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Examinar o </a:t>
                </a:r>
                <a:r>
                  <a:rPr b="1" i="0" lang="pt-BR" sz="1200" u="none" cap="none" strike="noStrike">
                    <a:solidFill>
                      <a:schemeClr val="dk1"/>
                    </a:solidFill>
                    <a:latin typeface="Calibri"/>
                    <a:ea typeface="Calibri"/>
                    <a:cs typeface="Calibri"/>
                    <a:sym typeface="Calibri"/>
                  </a:rPr>
                  <a:t>uso de Atb-P </a:t>
                </a:r>
                <a:r>
                  <a:rPr b="0" i="0" lang="pt-BR" sz="1200" u="none" cap="none" strike="noStrike">
                    <a:solidFill>
                      <a:schemeClr val="dk1"/>
                    </a:solidFill>
                    <a:latin typeface="Calibri"/>
                    <a:ea typeface="Calibri"/>
                    <a:cs typeface="Calibri"/>
                    <a:sym typeface="Calibri"/>
                  </a:rPr>
                  <a:t>em pacientes com HPN tratados com eculizumabe</a:t>
                </a:r>
                <a:endParaRPr b="0" i="0" sz="1200" u="none" cap="none" strike="noStrike">
                  <a:solidFill>
                    <a:schemeClr val="dk1"/>
                  </a:solidFill>
                  <a:latin typeface="Calibri"/>
                  <a:ea typeface="Calibri"/>
                  <a:cs typeface="Calibri"/>
                  <a:sym typeface="Calibri"/>
                </a:endParaRPr>
              </a:p>
              <a:p>
                <a:pPr indent="0" lvl="0" marL="0" marR="0" rtl="0" algn="l">
                  <a:lnSpc>
                    <a:spcPct val="100000"/>
                  </a:lnSpc>
                  <a:spcBef>
                    <a:spcPts val="120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Caracterizar os pacientes que utilizam Atb-P </a:t>
                </a:r>
                <a:r>
                  <a:rPr b="0" i="0" lang="pt-BR" sz="1200" u="none" cap="none" strike="noStrike">
                    <a:solidFill>
                      <a:schemeClr val="dk1"/>
                    </a:solidFill>
                    <a:latin typeface="Calibri"/>
                    <a:ea typeface="Calibri"/>
                    <a:cs typeface="Calibri"/>
                    <a:sym typeface="Calibri"/>
                  </a:rPr>
                  <a:t>em diferentes regiões</a:t>
                </a:r>
                <a:endParaRPr/>
              </a:p>
            </p:txBody>
          </p:sp>
          <p:sp>
            <p:nvSpPr>
              <p:cNvPr id="13748" name="Google Shape;13748;p238"/>
              <p:cNvSpPr/>
              <p:nvPr/>
            </p:nvSpPr>
            <p:spPr>
              <a:xfrm>
                <a:off x="-177800" y="2914021"/>
                <a:ext cx="1712522" cy="578065"/>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3749" name="Google Shape;13749;p238"/>
              <p:cNvSpPr/>
              <p:nvPr/>
            </p:nvSpPr>
            <p:spPr>
              <a:xfrm>
                <a:off x="-318642" y="3075178"/>
                <a:ext cx="166132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chemeClr val="lt1"/>
                  </a:buClr>
                  <a:buSzPts val="1200"/>
                  <a:buFont typeface="Lustria"/>
                  <a:buNone/>
                </a:pPr>
                <a:r>
                  <a:rPr b="1" i="0" lang="pt-BR" sz="1200" u="none" cap="none" strike="noStrike">
                    <a:solidFill>
                      <a:schemeClr val="lt1"/>
                    </a:solidFill>
                    <a:latin typeface="Lustria"/>
                    <a:ea typeface="Lustria"/>
                    <a:cs typeface="Lustria"/>
                    <a:sym typeface="Lustria"/>
                  </a:rPr>
                  <a:t>OBJETIVOS</a:t>
                </a:r>
                <a:endParaRPr/>
              </a:p>
            </p:txBody>
          </p:sp>
        </p:grpSp>
        <p:cxnSp>
          <p:nvCxnSpPr>
            <p:cNvPr id="13750" name="Google Shape;13750;p238"/>
            <p:cNvCxnSpPr/>
            <p:nvPr/>
          </p:nvCxnSpPr>
          <p:spPr>
            <a:xfrm>
              <a:off x="1850564" y="3502363"/>
              <a:ext cx="9554036" cy="0"/>
            </a:xfrm>
            <a:prstGeom prst="straightConnector1">
              <a:avLst/>
            </a:prstGeom>
            <a:noFill/>
            <a:ln cap="flat" cmpd="sng" w="12700">
              <a:solidFill>
                <a:srgbClr val="D8D8D8"/>
              </a:solidFill>
              <a:prstDash val="solid"/>
              <a:miter lim="800000"/>
              <a:headEnd len="sm" w="sm" type="none"/>
              <a:tailEnd len="sm" w="sm" type="none"/>
            </a:ln>
          </p:spPr>
        </p:cxn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721"/>
                                        </p:tgtEl>
                                        <p:attrNameLst>
                                          <p:attrName>style.visibility</p:attrName>
                                        </p:attrNameLst>
                                      </p:cBhvr>
                                      <p:to>
                                        <p:strVal val="visible"/>
                                      </p:to>
                                    </p:set>
                                    <p:animEffect filter="fade" transition="in">
                                      <p:cBhvr>
                                        <p:cTn dur="500"/>
                                        <p:tgtEl>
                                          <p:spTgt spid="13721"/>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3744"/>
                                        </p:tgtEl>
                                        <p:attrNameLst>
                                          <p:attrName>style.visibility</p:attrName>
                                        </p:attrNameLst>
                                      </p:cBhvr>
                                      <p:to>
                                        <p:strVal val="visible"/>
                                      </p:to>
                                    </p:set>
                                    <p:animEffect filter="fade" transition="in">
                                      <p:cBhvr>
                                        <p:cTn dur="500"/>
                                        <p:tgtEl>
                                          <p:spTgt spid="13744"/>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3727"/>
                                        </p:tgtEl>
                                        <p:attrNameLst>
                                          <p:attrName>style.visibility</p:attrName>
                                        </p:attrNameLst>
                                      </p:cBhvr>
                                      <p:to>
                                        <p:strVal val="visible"/>
                                      </p:to>
                                    </p:set>
                                    <p:animEffect filter="fade" transition="in">
                                      <p:cBhvr>
                                        <p:cTn dur="500"/>
                                        <p:tgtEl>
                                          <p:spTgt spid="1372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55" name="Shape 13755"/>
        <p:cNvGrpSpPr/>
        <p:nvPr/>
      </p:nvGrpSpPr>
      <p:grpSpPr>
        <a:xfrm>
          <a:off x="0" y="0"/>
          <a:ext cx="0" cy="0"/>
          <a:chOff x="0" y="0"/>
          <a:chExt cx="0" cy="0"/>
        </a:xfrm>
      </p:grpSpPr>
      <p:sp>
        <p:nvSpPr>
          <p:cNvPr id="13756" name="Google Shape;13756;p239"/>
          <p:cNvSpPr txBox="1"/>
          <p:nvPr/>
        </p:nvSpPr>
        <p:spPr>
          <a:xfrm>
            <a:off x="296269" y="385036"/>
            <a:ext cx="116671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Uso de antibióticos profiláticos em pacientes com HPN tratados com eculizumabe</a:t>
            </a:r>
            <a:r>
              <a:rPr b="1" baseline="30000" lang="pt-BR" sz="3200">
                <a:solidFill>
                  <a:schemeClr val="accent1"/>
                </a:solidFill>
                <a:latin typeface="Lustria"/>
                <a:ea typeface="Lustria"/>
                <a:cs typeface="Lustria"/>
                <a:sym typeface="Lustria"/>
              </a:rPr>
              <a:t>1</a:t>
            </a:r>
            <a:endParaRPr/>
          </a:p>
        </p:txBody>
      </p:sp>
      <p:sp>
        <p:nvSpPr>
          <p:cNvPr id="13757" name="Google Shape;13757;p239"/>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Obs.: Dados de 8 de janeiro de 2019.</a:t>
            </a:r>
            <a:br>
              <a:rPr lang="pt-BR"/>
            </a:br>
            <a:r>
              <a:rPr lang="pt-BR"/>
              <a:t>†Não se observaram maiores diferenças nas características dos pacientes que recebem Atb-P entre as regiões.</a:t>
            </a:r>
            <a:br>
              <a:rPr lang="pt-BR"/>
            </a:br>
            <a:r>
              <a:rPr lang="pt-BR"/>
              <a:t>‡Os pacientes podem ter sido contados em mais de uma categoria, por relatar o uso de mais de um antibiótico. </a:t>
            </a:r>
            <a:endParaRPr/>
          </a:p>
          <a:p>
            <a:pPr indent="0" lvl="0" marL="0" rtl="0" algn="l">
              <a:lnSpc>
                <a:spcPct val="90000"/>
              </a:lnSpc>
              <a:spcBef>
                <a:spcPts val="0"/>
              </a:spcBef>
              <a:spcAft>
                <a:spcPts val="0"/>
              </a:spcAft>
              <a:buClr>
                <a:schemeClr val="dk1"/>
              </a:buClr>
              <a:buSzPts val="800"/>
              <a:buNone/>
            </a:pPr>
            <a:r>
              <a:rPr lang="pt-BR"/>
              <a:t>Abreviações: HPN = hemoglobinúria paroxística noturna; Atb-P = antibióticos profiláticos; DP = desvio padrão.</a:t>
            </a:r>
            <a:br>
              <a:rPr lang="pt-BR"/>
            </a:br>
            <a:r>
              <a:rPr lang="pt-BR"/>
              <a:t>Referências: 1. Patriquin CJ et al. Poster presented at the 25th Annual Congress of the EHA; June 11-14, 2020 (virtual meeting).</a:t>
            </a:r>
            <a:endParaRPr/>
          </a:p>
        </p:txBody>
      </p:sp>
      <p:sp>
        <p:nvSpPr>
          <p:cNvPr id="13758" name="Google Shape;13758;p239"/>
          <p:cNvSpPr txBox="1"/>
          <p:nvPr/>
        </p:nvSpPr>
        <p:spPr>
          <a:xfrm>
            <a:off x="296269" y="1168546"/>
            <a:ext cx="799366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Uso de antibióticos profiláticos – registro internacional de HPN</a:t>
            </a:r>
            <a:endParaRPr/>
          </a:p>
        </p:txBody>
      </p:sp>
      <p:sp>
        <p:nvSpPr>
          <p:cNvPr id="13759" name="Google Shape;13759;p239"/>
          <p:cNvSpPr/>
          <p:nvPr/>
        </p:nvSpPr>
        <p:spPr>
          <a:xfrm flipH="1">
            <a:off x="2033567" y="1843037"/>
            <a:ext cx="9928244" cy="407316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sp>
        <p:nvSpPr>
          <p:cNvPr id="13760" name="Google Shape;13760;p239"/>
          <p:cNvSpPr/>
          <p:nvPr/>
        </p:nvSpPr>
        <p:spPr>
          <a:xfrm>
            <a:off x="-660400" y="-966371"/>
            <a:ext cx="1712522" cy="578065"/>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3761" name="Google Shape;13761;p239"/>
          <p:cNvGrpSpPr/>
          <p:nvPr/>
        </p:nvGrpSpPr>
        <p:grpSpPr>
          <a:xfrm>
            <a:off x="-460477" y="3814344"/>
            <a:ext cx="3822438" cy="2256671"/>
            <a:chOff x="-660400" y="3150814"/>
            <a:chExt cx="3822438" cy="2256671"/>
          </a:xfrm>
        </p:grpSpPr>
        <p:sp>
          <p:nvSpPr>
            <p:cNvPr id="13762" name="Google Shape;13762;p239"/>
            <p:cNvSpPr/>
            <p:nvPr/>
          </p:nvSpPr>
          <p:spPr>
            <a:xfrm>
              <a:off x="-660400" y="3150814"/>
              <a:ext cx="3822438" cy="2252942"/>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3763" name="Google Shape;13763;p239"/>
            <p:cNvSpPr/>
            <p:nvPr/>
          </p:nvSpPr>
          <p:spPr>
            <a:xfrm>
              <a:off x="-51392" y="3228474"/>
              <a:ext cx="2968122" cy="2179011"/>
            </a:xfrm>
            <a:custGeom>
              <a:rect b="b" l="l" r="r" t="t"/>
              <a:pathLst>
                <a:path extrusionOk="0" h="2179011" w="2855246">
                  <a:moveTo>
                    <a:pt x="0" y="0"/>
                  </a:moveTo>
                  <a:lnTo>
                    <a:pt x="2778131" y="0"/>
                  </a:lnTo>
                  <a:cubicBezTo>
                    <a:pt x="2820720" y="0"/>
                    <a:pt x="2855246" y="34526"/>
                    <a:pt x="2855246" y="77115"/>
                  </a:cubicBezTo>
                  <a:lnTo>
                    <a:pt x="2855246" y="2101896"/>
                  </a:lnTo>
                  <a:cubicBezTo>
                    <a:pt x="2855246" y="2144485"/>
                    <a:pt x="2820720" y="2179011"/>
                    <a:pt x="2778131" y="2179011"/>
                  </a:cubicBezTo>
                  <a:lnTo>
                    <a:pt x="0" y="2179011"/>
                  </a:lnTo>
                  <a:close/>
                </a:path>
              </a:pathLst>
            </a:custGeom>
            <a:noFill/>
            <a:ln>
              <a:noFill/>
            </a:ln>
          </p:spPr>
          <p:txBody>
            <a:bodyPr anchorCtr="0" anchor="ctr" bIns="45700" lIns="360000" spcFirstLastPara="1" rIns="144000" wrap="square" tIns="72000">
              <a:noAutofit/>
            </a:bodyPr>
            <a:lstStyle/>
            <a:p>
              <a:pPr indent="0" lvl="0" marL="0" marR="0" rtl="0" algn="l">
                <a:lnSpc>
                  <a:spcPct val="10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PACIENTES QUE RECEBEM Atb-P (N=501)</a:t>
              </a:r>
              <a:r>
                <a:rPr b="1" baseline="30000" i="0" lang="pt-BR" sz="1400" u="none" cap="none" strike="noStrike">
                  <a:solidFill>
                    <a:schemeClr val="lt1"/>
                  </a:solidFill>
                  <a:latin typeface="Calibri"/>
                  <a:ea typeface="Calibri"/>
                  <a:cs typeface="Calibri"/>
                  <a:sym typeface="Calibri"/>
                </a:rPr>
                <a:t>1</a:t>
              </a:r>
              <a:r>
                <a:rPr b="1" i="0" lang="pt-BR" sz="1400" u="none" cap="none" strike="noStrike">
                  <a:solidFill>
                    <a:schemeClr val="lt1"/>
                  </a:solidFill>
                  <a:latin typeface="Calibri"/>
                  <a:ea typeface="Calibri"/>
                  <a:cs typeface="Calibri"/>
                  <a:sym typeface="Calibri"/>
                </a:rPr>
                <a:t> </a:t>
              </a:r>
              <a:endParaRPr/>
            </a:p>
            <a:p>
              <a:pPr indent="0" lvl="0" marL="0" marR="0" rtl="0" algn="l">
                <a:lnSpc>
                  <a:spcPct val="100000"/>
                </a:lnSpc>
                <a:spcBef>
                  <a:spcPts val="600"/>
                </a:spcBef>
                <a:spcAft>
                  <a:spcPts val="0"/>
                </a:spcAft>
                <a:buClr>
                  <a:schemeClr val="lt1"/>
                </a:buClr>
                <a:buSzPts val="1200"/>
                <a:buFont typeface="Calibri"/>
                <a:buNone/>
              </a:pPr>
              <a:r>
                <a:rPr b="0" i="0" lang="pt-BR" sz="1200" u="none" cap="none" strike="noStrike">
                  <a:solidFill>
                    <a:schemeClr val="lt1"/>
                  </a:solidFill>
                  <a:latin typeface="Calibri"/>
                  <a:ea typeface="Calibri"/>
                  <a:cs typeface="Calibri"/>
                  <a:sym typeface="Calibri"/>
                </a:rPr>
                <a:t>Média de </a:t>
              </a:r>
              <a:r>
                <a:rPr b="1" i="0" lang="pt-BR" sz="1200" u="none" cap="none" strike="noStrike">
                  <a:solidFill>
                    <a:schemeClr val="lt1"/>
                  </a:solidFill>
                  <a:latin typeface="Calibri"/>
                  <a:ea typeface="Calibri"/>
                  <a:cs typeface="Calibri"/>
                  <a:sym typeface="Calibri"/>
                </a:rPr>
                <a:t>idade</a:t>
              </a:r>
              <a:r>
                <a:rPr b="0" i="0" lang="pt-BR" sz="1200" u="none" cap="none" strike="noStrike">
                  <a:solidFill>
                    <a:schemeClr val="lt1"/>
                  </a:solidFill>
                  <a:latin typeface="Calibri"/>
                  <a:ea typeface="Calibri"/>
                  <a:cs typeface="Calibri"/>
                  <a:sym typeface="Calibri"/>
                </a:rPr>
                <a:t> no início da doença:</a:t>
              </a:r>
              <a:endParaRPr b="0" baseline="30000" i="0" sz="1200" u="none" cap="none" strike="noStrike">
                <a:solidFill>
                  <a:schemeClr val="lt1"/>
                </a:solidFill>
                <a:latin typeface="Calibri"/>
                <a:ea typeface="Calibri"/>
                <a:cs typeface="Calibri"/>
                <a:sym typeface="Calibri"/>
              </a:endParaRPr>
            </a:p>
            <a:p>
              <a:pPr indent="0" lvl="0" marL="0" marR="0" rtl="0" algn="l">
                <a:lnSpc>
                  <a:spcPct val="100000"/>
                </a:lnSpc>
                <a:spcBef>
                  <a:spcPts val="0"/>
                </a:spcBef>
                <a:spcAft>
                  <a:spcPts val="0"/>
                </a:spcAft>
                <a:buClr>
                  <a:schemeClr val="lt1"/>
                </a:buClr>
                <a:buSzPts val="1200"/>
                <a:buFont typeface="Calibri"/>
                <a:buNone/>
              </a:pPr>
              <a:r>
                <a:rPr b="1" i="0" lang="pt-BR" sz="1200" u="none" cap="none" strike="noStrike">
                  <a:solidFill>
                    <a:schemeClr val="lt1"/>
                  </a:solidFill>
                  <a:latin typeface="Calibri"/>
                  <a:ea typeface="Calibri"/>
                  <a:cs typeface="Calibri"/>
                  <a:sym typeface="Calibri"/>
                </a:rPr>
                <a:t>32,0 a 41,2 anos</a:t>
              </a:r>
              <a:endParaRPr/>
            </a:p>
            <a:p>
              <a:pPr indent="0" lvl="0" marL="0" marR="0" rtl="0" algn="l">
                <a:lnSpc>
                  <a:spcPct val="100000"/>
                </a:lnSpc>
                <a:spcBef>
                  <a:spcPts val="600"/>
                </a:spcBef>
                <a:spcAft>
                  <a:spcPts val="0"/>
                </a:spcAft>
                <a:buClr>
                  <a:schemeClr val="lt1"/>
                </a:buClr>
                <a:buSzPts val="1200"/>
                <a:buFont typeface="Calibri"/>
                <a:buNone/>
              </a:pPr>
              <a:r>
                <a:rPr b="1" i="0" lang="pt-BR" sz="1200" u="none" cap="none" strike="noStrike">
                  <a:solidFill>
                    <a:schemeClr val="lt1"/>
                  </a:solidFill>
                  <a:latin typeface="Calibri"/>
                  <a:ea typeface="Calibri"/>
                  <a:cs typeface="Calibri"/>
                  <a:sym typeface="Calibri"/>
                </a:rPr>
                <a:t>Tempo médio </a:t>
              </a:r>
              <a:r>
                <a:rPr b="0" i="0" lang="pt-BR" sz="1200" u="none" cap="none" strike="noStrike">
                  <a:solidFill>
                    <a:schemeClr val="lt1"/>
                  </a:solidFill>
                  <a:latin typeface="Calibri"/>
                  <a:ea typeface="Calibri"/>
                  <a:cs typeface="Calibri"/>
                  <a:sym typeface="Calibri"/>
                </a:rPr>
                <a:t>entre o início da doença e a introdução de eculizumabe:</a:t>
              </a:r>
              <a:r>
                <a:rPr b="0" baseline="30000" i="0" lang="pt-BR" sz="1200" u="none" cap="none" strike="noStrike">
                  <a:solidFill>
                    <a:schemeClr val="lt1"/>
                  </a:solidFill>
                  <a:latin typeface="Calibri"/>
                  <a:ea typeface="Calibri"/>
                  <a:cs typeface="Calibri"/>
                  <a:sym typeface="Calibri"/>
                </a:rPr>
                <a:t> </a:t>
              </a:r>
              <a:endParaRPr/>
            </a:p>
            <a:p>
              <a:pPr indent="0" lvl="0" marL="0" marR="0" rtl="0" algn="l">
                <a:lnSpc>
                  <a:spcPct val="100000"/>
                </a:lnSpc>
                <a:spcBef>
                  <a:spcPts val="0"/>
                </a:spcBef>
                <a:spcAft>
                  <a:spcPts val="0"/>
                </a:spcAft>
                <a:buClr>
                  <a:schemeClr val="lt1"/>
                </a:buClr>
                <a:buSzPts val="1200"/>
                <a:buFont typeface="Calibri"/>
                <a:buNone/>
              </a:pPr>
              <a:r>
                <a:rPr b="1" i="0" lang="pt-BR" sz="1200" u="none" cap="none" strike="noStrike">
                  <a:solidFill>
                    <a:schemeClr val="lt1"/>
                  </a:solidFill>
                  <a:latin typeface="Calibri"/>
                  <a:ea typeface="Calibri"/>
                  <a:cs typeface="Calibri"/>
                  <a:sym typeface="Calibri"/>
                </a:rPr>
                <a:t>5,8 a 9,7 anos </a:t>
              </a:r>
              <a:endParaRPr/>
            </a:p>
            <a:p>
              <a:pPr indent="0" lvl="0" marL="0" marR="0" rtl="0" algn="l">
                <a:lnSpc>
                  <a:spcPct val="100000"/>
                </a:lnSpc>
                <a:spcBef>
                  <a:spcPts val="600"/>
                </a:spcBef>
                <a:spcAft>
                  <a:spcPts val="0"/>
                </a:spcAft>
                <a:buClr>
                  <a:schemeClr val="lt1"/>
                </a:buClr>
                <a:buSzPts val="1200"/>
                <a:buFont typeface="Calibri"/>
                <a:buNone/>
              </a:pPr>
              <a:r>
                <a:rPr b="0" i="0" lang="pt-BR" sz="1200" u="none" cap="none" strike="noStrike">
                  <a:solidFill>
                    <a:schemeClr val="lt1"/>
                  </a:solidFill>
                  <a:latin typeface="Calibri"/>
                  <a:ea typeface="Calibri"/>
                  <a:cs typeface="Calibri"/>
                  <a:sym typeface="Calibri"/>
                </a:rPr>
                <a:t>Proporção de </a:t>
              </a:r>
              <a:r>
                <a:rPr b="1" i="0" lang="pt-BR" sz="1200" u="none" cap="none" strike="noStrike">
                  <a:solidFill>
                    <a:schemeClr val="lt1"/>
                  </a:solidFill>
                  <a:latin typeface="Calibri"/>
                  <a:ea typeface="Calibri"/>
                  <a:cs typeface="Calibri"/>
                  <a:sym typeface="Calibri"/>
                </a:rPr>
                <a:t>mulheres</a:t>
              </a:r>
              <a:r>
                <a:rPr b="0" i="0" lang="pt-BR" sz="1200" u="none" cap="none" strike="noStrike">
                  <a:solidFill>
                    <a:schemeClr val="lt1"/>
                  </a:solidFill>
                  <a:latin typeface="Calibri"/>
                  <a:ea typeface="Calibri"/>
                  <a:cs typeface="Calibri"/>
                  <a:sym typeface="Calibri"/>
                </a:rPr>
                <a:t>:</a:t>
              </a:r>
              <a:endParaRPr/>
            </a:p>
            <a:p>
              <a:pPr indent="0" lvl="0" marL="0" marR="0" rtl="0" algn="l">
                <a:lnSpc>
                  <a:spcPct val="100000"/>
                </a:lnSpc>
                <a:spcBef>
                  <a:spcPts val="0"/>
                </a:spcBef>
                <a:spcAft>
                  <a:spcPts val="0"/>
                </a:spcAft>
                <a:buClr>
                  <a:schemeClr val="lt1"/>
                </a:buClr>
                <a:buSzPts val="1200"/>
                <a:buFont typeface="Calibri"/>
                <a:buNone/>
              </a:pPr>
              <a:r>
                <a:rPr b="1" i="0" lang="pt-BR" sz="1200" u="none" cap="none" strike="noStrike">
                  <a:solidFill>
                    <a:schemeClr val="lt1"/>
                  </a:solidFill>
                  <a:latin typeface="Calibri"/>
                  <a:ea typeface="Calibri"/>
                  <a:cs typeface="Calibri"/>
                  <a:sym typeface="Calibri"/>
                </a:rPr>
                <a:t>40% a 61%</a:t>
              </a:r>
              <a:endParaRPr b="1" i="0" sz="1200" u="none" cap="none" strike="noStrike">
                <a:solidFill>
                  <a:schemeClr val="lt1"/>
                </a:solidFill>
                <a:latin typeface="Calibri"/>
                <a:ea typeface="Calibri"/>
                <a:cs typeface="Calibri"/>
                <a:sym typeface="Calibri"/>
              </a:endParaRPr>
            </a:p>
          </p:txBody>
        </p:sp>
        <p:grpSp>
          <p:nvGrpSpPr>
            <p:cNvPr id="13764" name="Google Shape;13764;p239"/>
            <p:cNvGrpSpPr/>
            <p:nvPr/>
          </p:nvGrpSpPr>
          <p:grpSpPr>
            <a:xfrm>
              <a:off x="230188" y="3822248"/>
              <a:ext cx="2743692" cy="1054831"/>
              <a:chOff x="230188" y="3574379"/>
              <a:chExt cx="3111500" cy="1054831"/>
            </a:xfrm>
          </p:grpSpPr>
          <p:cxnSp>
            <p:nvCxnSpPr>
              <p:cNvPr id="13765" name="Google Shape;13765;p239"/>
              <p:cNvCxnSpPr/>
              <p:nvPr/>
            </p:nvCxnSpPr>
            <p:spPr>
              <a:xfrm>
                <a:off x="230188" y="3574379"/>
                <a:ext cx="3111500" cy="0"/>
              </a:xfrm>
              <a:prstGeom prst="straightConnector1">
                <a:avLst/>
              </a:prstGeom>
              <a:noFill/>
              <a:ln cap="flat" cmpd="sng" w="12700">
                <a:solidFill>
                  <a:srgbClr val="FF3F40"/>
                </a:solidFill>
                <a:prstDash val="solid"/>
                <a:miter lim="800000"/>
                <a:headEnd len="sm" w="sm" type="none"/>
                <a:tailEnd len="sm" w="sm" type="none"/>
              </a:ln>
            </p:spPr>
          </p:cxnSp>
          <p:cxnSp>
            <p:nvCxnSpPr>
              <p:cNvPr id="13766" name="Google Shape;13766;p239"/>
              <p:cNvCxnSpPr/>
              <p:nvPr/>
            </p:nvCxnSpPr>
            <p:spPr>
              <a:xfrm>
                <a:off x="230188" y="4019610"/>
                <a:ext cx="3111500" cy="0"/>
              </a:xfrm>
              <a:prstGeom prst="straightConnector1">
                <a:avLst/>
              </a:prstGeom>
              <a:noFill/>
              <a:ln cap="flat" cmpd="sng" w="12700">
                <a:solidFill>
                  <a:schemeClr val="lt1"/>
                </a:solidFill>
                <a:prstDash val="solid"/>
                <a:miter lim="800000"/>
                <a:headEnd len="sm" w="sm" type="none"/>
                <a:tailEnd len="sm" w="sm" type="none"/>
              </a:ln>
            </p:spPr>
          </p:cxnSp>
          <p:cxnSp>
            <p:nvCxnSpPr>
              <p:cNvPr id="13767" name="Google Shape;13767;p239"/>
              <p:cNvCxnSpPr/>
              <p:nvPr/>
            </p:nvCxnSpPr>
            <p:spPr>
              <a:xfrm>
                <a:off x="230188" y="4629210"/>
                <a:ext cx="3111500" cy="0"/>
              </a:xfrm>
              <a:prstGeom prst="straightConnector1">
                <a:avLst/>
              </a:prstGeom>
              <a:noFill/>
              <a:ln cap="flat" cmpd="sng" w="12700">
                <a:solidFill>
                  <a:schemeClr val="lt1"/>
                </a:solidFill>
                <a:prstDash val="solid"/>
                <a:miter lim="800000"/>
                <a:headEnd len="sm" w="sm" type="none"/>
                <a:tailEnd len="sm" w="sm" type="none"/>
              </a:ln>
            </p:spPr>
          </p:cxnSp>
        </p:grpSp>
      </p:grpSp>
      <p:grpSp>
        <p:nvGrpSpPr>
          <p:cNvPr id="13768" name="Google Shape;13768;p239"/>
          <p:cNvGrpSpPr/>
          <p:nvPr/>
        </p:nvGrpSpPr>
        <p:grpSpPr>
          <a:xfrm>
            <a:off x="-482600" y="1703754"/>
            <a:ext cx="3822438" cy="2365596"/>
            <a:chOff x="-482600" y="1703754"/>
            <a:chExt cx="3822438" cy="2365596"/>
          </a:xfrm>
        </p:grpSpPr>
        <p:sp>
          <p:nvSpPr>
            <p:cNvPr id="13769" name="Google Shape;13769;p239"/>
            <p:cNvSpPr/>
            <p:nvPr/>
          </p:nvSpPr>
          <p:spPr>
            <a:xfrm>
              <a:off x="-482600" y="1703754"/>
              <a:ext cx="3822438" cy="2037047"/>
            </a:xfrm>
            <a:prstGeom prst="rect">
              <a:avLst/>
            </a:prstGeom>
            <a:solidFill>
              <a:schemeClr val="lt1"/>
            </a:solidFill>
            <a:ln cap="flat" cmpd="sng" w="12700">
              <a:solidFill>
                <a:schemeClr val="lt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sp>
          <p:nvSpPr>
            <p:cNvPr id="13770" name="Google Shape;13770;p239"/>
            <p:cNvSpPr/>
            <p:nvPr/>
          </p:nvSpPr>
          <p:spPr>
            <a:xfrm>
              <a:off x="407988" y="2116280"/>
              <a:ext cx="2906713" cy="1953070"/>
            </a:xfrm>
            <a:prstGeom prst="rect">
              <a:avLst/>
            </a:prstGeom>
            <a:no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Em </a:t>
              </a:r>
              <a:r>
                <a:rPr b="1" lang="pt-BR" sz="1200">
                  <a:solidFill>
                    <a:schemeClr val="dk1"/>
                  </a:solidFill>
                  <a:latin typeface="Calibri"/>
                  <a:ea typeface="Calibri"/>
                  <a:cs typeface="Calibri"/>
                  <a:sym typeface="Calibri"/>
                </a:rPr>
                <a:t>pacientes tratados com eculizumabe </a:t>
              </a:r>
              <a:r>
                <a:rPr lang="pt-BR" sz="1200">
                  <a:solidFill>
                    <a:schemeClr val="dk1"/>
                  </a:solidFill>
                  <a:latin typeface="Calibri"/>
                  <a:ea typeface="Calibri"/>
                  <a:cs typeface="Calibri"/>
                  <a:sym typeface="Calibri"/>
                </a:rPr>
                <a:t>que foram vacinados para doença meningocócica, o uso de Atb-P e a duração média do uso de Atb-P </a:t>
              </a:r>
              <a:r>
                <a:rPr b="1" lang="pt-BR" sz="1200">
                  <a:solidFill>
                    <a:schemeClr val="dk1"/>
                  </a:solidFill>
                  <a:latin typeface="Calibri"/>
                  <a:ea typeface="Calibri"/>
                  <a:cs typeface="Calibri"/>
                  <a:sym typeface="Calibri"/>
                </a:rPr>
                <a:t>variaram entre as regiões geográficas, indicando diferenças nas práticas de prescrição de Atb-P.</a:t>
              </a:r>
              <a:r>
                <a:rPr b="1" baseline="30000" lang="pt-BR" sz="1200">
                  <a:solidFill>
                    <a:schemeClr val="dk1"/>
                  </a:solidFill>
                  <a:latin typeface="Calibri"/>
                  <a:ea typeface="Calibri"/>
                  <a:cs typeface="Calibri"/>
                  <a:sym typeface="Calibri"/>
                </a:rPr>
                <a:t>†1</a:t>
              </a:r>
              <a:endParaRPr/>
            </a:p>
          </p:txBody>
        </p:sp>
        <p:sp>
          <p:nvSpPr>
            <p:cNvPr id="13771" name="Google Shape;13771;p239"/>
            <p:cNvSpPr/>
            <p:nvPr/>
          </p:nvSpPr>
          <p:spPr>
            <a:xfrm>
              <a:off x="424629" y="1817637"/>
              <a:ext cx="714415" cy="665579"/>
            </a:xfrm>
            <a:custGeom>
              <a:rect b="b" l="l" r="r" t="t"/>
              <a:pathLst>
                <a:path extrusionOk="0" h="774612" w="831449">
                  <a:moveTo>
                    <a:pt x="831312" y="706342"/>
                  </a:moveTo>
                  <a:cubicBezTo>
                    <a:pt x="831312" y="723979"/>
                    <a:pt x="824614" y="741428"/>
                    <a:pt x="811220" y="754822"/>
                  </a:cubicBezTo>
                  <a:cubicBezTo>
                    <a:pt x="784653" y="781352"/>
                    <a:pt x="740824" y="781128"/>
                    <a:pt x="714703" y="754636"/>
                  </a:cubicBezTo>
                  <a:lnTo>
                    <a:pt x="637796" y="677730"/>
                  </a:lnTo>
                  <a:cubicBezTo>
                    <a:pt x="627527" y="667461"/>
                    <a:pt x="639805" y="657899"/>
                    <a:pt x="646726" y="650978"/>
                  </a:cubicBezTo>
                  <a:lnTo>
                    <a:pt x="609965" y="613585"/>
                  </a:lnTo>
                  <a:cubicBezTo>
                    <a:pt x="552480" y="644801"/>
                    <a:pt x="480034" y="635276"/>
                    <a:pt x="432524" y="587763"/>
                  </a:cubicBezTo>
                  <a:cubicBezTo>
                    <a:pt x="381885" y="537124"/>
                    <a:pt x="374593" y="458471"/>
                    <a:pt x="412990" y="399797"/>
                  </a:cubicBezTo>
                  <a:cubicBezTo>
                    <a:pt x="410944" y="397564"/>
                    <a:pt x="409678" y="394551"/>
                    <a:pt x="409678" y="391276"/>
                  </a:cubicBezTo>
                  <a:cubicBezTo>
                    <a:pt x="409678" y="344805"/>
                    <a:pt x="442085" y="304956"/>
                    <a:pt x="486325" y="294464"/>
                  </a:cubicBezTo>
                  <a:cubicBezTo>
                    <a:pt x="480409" y="287953"/>
                    <a:pt x="475721" y="280288"/>
                    <a:pt x="472596" y="271880"/>
                  </a:cubicBezTo>
                  <a:lnTo>
                    <a:pt x="316100" y="271880"/>
                  </a:lnTo>
                  <a:cubicBezTo>
                    <a:pt x="312975" y="280288"/>
                    <a:pt x="308287" y="287916"/>
                    <a:pt x="302371" y="294464"/>
                  </a:cubicBezTo>
                  <a:cubicBezTo>
                    <a:pt x="346610" y="304957"/>
                    <a:pt x="379017" y="344806"/>
                    <a:pt x="379017" y="391276"/>
                  </a:cubicBezTo>
                  <a:cubicBezTo>
                    <a:pt x="379017" y="398234"/>
                    <a:pt x="373362" y="403852"/>
                    <a:pt x="366442" y="403852"/>
                  </a:cubicBezTo>
                  <a:lnTo>
                    <a:pt x="138099" y="403852"/>
                  </a:lnTo>
                  <a:cubicBezTo>
                    <a:pt x="131141" y="403852"/>
                    <a:pt x="125523" y="398197"/>
                    <a:pt x="125523" y="391276"/>
                  </a:cubicBezTo>
                  <a:cubicBezTo>
                    <a:pt x="125523" y="344805"/>
                    <a:pt x="157930" y="304956"/>
                    <a:pt x="202170" y="294464"/>
                  </a:cubicBezTo>
                  <a:cubicBezTo>
                    <a:pt x="177539" y="267229"/>
                    <a:pt x="178134" y="225705"/>
                    <a:pt x="204104" y="199735"/>
                  </a:cubicBezTo>
                  <a:cubicBezTo>
                    <a:pt x="227991" y="175849"/>
                    <a:pt x="265831" y="173021"/>
                    <a:pt x="292954" y="193224"/>
                  </a:cubicBezTo>
                  <a:cubicBezTo>
                    <a:pt x="306498" y="178006"/>
                    <a:pt x="324395" y="167216"/>
                    <a:pt x="344300" y="162491"/>
                  </a:cubicBezTo>
                  <a:cubicBezTo>
                    <a:pt x="319669" y="135255"/>
                    <a:pt x="320265" y="93732"/>
                    <a:pt x="346235" y="67762"/>
                  </a:cubicBezTo>
                  <a:cubicBezTo>
                    <a:pt x="372838" y="41158"/>
                    <a:pt x="415998" y="41158"/>
                    <a:pt x="442599" y="67762"/>
                  </a:cubicBezTo>
                  <a:cubicBezTo>
                    <a:pt x="468570" y="93733"/>
                    <a:pt x="469165" y="135292"/>
                    <a:pt x="444534" y="162491"/>
                  </a:cubicBezTo>
                  <a:cubicBezTo>
                    <a:pt x="464439" y="167216"/>
                    <a:pt x="482337" y="178043"/>
                    <a:pt x="495879" y="193224"/>
                  </a:cubicBezTo>
                  <a:cubicBezTo>
                    <a:pt x="523004" y="173058"/>
                    <a:pt x="560843" y="175849"/>
                    <a:pt x="584729" y="199735"/>
                  </a:cubicBezTo>
                  <a:cubicBezTo>
                    <a:pt x="610700" y="225706"/>
                    <a:pt x="611296" y="267229"/>
                    <a:pt x="586664" y="294464"/>
                  </a:cubicBezTo>
                  <a:cubicBezTo>
                    <a:pt x="630903" y="304957"/>
                    <a:pt x="663311" y="344806"/>
                    <a:pt x="663311" y="391276"/>
                  </a:cubicBezTo>
                  <a:cubicBezTo>
                    <a:pt x="663311" y="393211"/>
                    <a:pt x="662864" y="395034"/>
                    <a:pt x="662083" y="396709"/>
                  </a:cubicBezTo>
                  <a:cubicBezTo>
                    <a:pt x="694044" y="442994"/>
                    <a:pt x="697169" y="503532"/>
                    <a:pt x="670715" y="552719"/>
                  </a:cubicBezTo>
                  <a:lnTo>
                    <a:pt x="707922" y="589925"/>
                  </a:lnTo>
                  <a:cubicBezTo>
                    <a:pt x="714805" y="583042"/>
                    <a:pt x="724293" y="570838"/>
                    <a:pt x="734562" y="581107"/>
                  </a:cubicBezTo>
                  <a:lnTo>
                    <a:pt x="811506" y="658051"/>
                  </a:lnTo>
                  <a:cubicBezTo>
                    <a:pt x="824789" y="671334"/>
                    <a:pt x="831449" y="688859"/>
                    <a:pt x="831449" y="706383"/>
                  </a:cubicBezTo>
                  <a:close/>
                  <a:moveTo>
                    <a:pt x="723632" y="727959"/>
                  </a:moveTo>
                  <a:lnTo>
                    <a:pt x="784651" y="666940"/>
                  </a:lnTo>
                  <a:lnTo>
                    <a:pt x="725492" y="607781"/>
                  </a:lnTo>
                  <a:lnTo>
                    <a:pt x="664473" y="668800"/>
                  </a:lnTo>
                  <a:lnTo>
                    <a:pt x="723632" y="727922"/>
                  </a:lnTo>
                  <a:close/>
                  <a:moveTo>
                    <a:pt x="801134" y="686102"/>
                  </a:moveTo>
                  <a:lnTo>
                    <a:pt x="742793" y="744442"/>
                  </a:lnTo>
                  <a:cubicBezTo>
                    <a:pt x="771108" y="759436"/>
                    <a:pt x="806119" y="739382"/>
                    <a:pt x="806119" y="706379"/>
                  </a:cubicBezTo>
                  <a:cubicBezTo>
                    <a:pt x="806119" y="699384"/>
                    <a:pt x="804445" y="692427"/>
                    <a:pt x="801133" y="686102"/>
                  </a:cubicBezTo>
                  <a:close/>
                  <a:moveTo>
                    <a:pt x="673851" y="309940"/>
                  </a:moveTo>
                  <a:lnTo>
                    <a:pt x="720434" y="356523"/>
                  </a:lnTo>
                  <a:cubicBezTo>
                    <a:pt x="724713" y="360839"/>
                    <a:pt x="731522" y="361583"/>
                    <a:pt x="736619" y="358011"/>
                  </a:cubicBezTo>
                  <a:cubicBezTo>
                    <a:pt x="739037" y="356300"/>
                    <a:pt x="783537" y="311391"/>
                    <a:pt x="789602" y="305289"/>
                  </a:cubicBezTo>
                  <a:cubicBezTo>
                    <a:pt x="794513" y="300377"/>
                    <a:pt x="794513" y="292377"/>
                    <a:pt x="789602" y="287466"/>
                  </a:cubicBezTo>
                  <a:cubicBezTo>
                    <a:pt x="784690" y="282555"/>
                    <a:pt x="776691" y="282555"/>
                    <a:pt x="771779" y="287466"/>
                  </a:cubicBezTo>
                  <a:lnTo>
                    <a:pt x="740749" y="318497"/>
                  </a:lnTo>
                  <a:cubicBezTo>
                    <a:pt x="725866" y="139456"/>
                    <a:pt x="575776" y="0"/>
                    <a:pt x="394277" y="0"/>
                  </a:cubicBezTo>
                  <a:cubicBezTo>
                    <a:pt x="249135" y="0"/>
                    <a:pt x="120319" y="90115"/>
                    <a:pt x="69427" y="223618"/>
                  </a:cubicBezTo>
                  <a:cubicBezTo>
                    <a:pt x="66934" y="230130"/>
                    <a:pt x="70208" y="237385"/>
                    <a:pt x="76719" y="239840"/>
                  </a:cubicBezTo>
                  <a:cubicBezTo>
                    <a:pt x="83231" y="242333"/>
                    <a:pt x="90486" y="239059"/>
                    <a:pt x="92941" y="232548"/>
                  </a:cubicBezTo>
                  <a:cubicBezTo>
                    <a:pt x="140194" y="108647"/>
                    <a:pt x="259477" y="25189"/>
                    <a:pt x="394284" y="25189"/>
                  </a:cubicBezTo>
                  <a:cubicBezTo>
                    <a:pt x="560857" y="25189"/>
                    <a:pt x="699084" y="151843"/>
                    <a:pt x="715191" y="315701"/>
                  </a:cubicBezTo>
                  <a:lnTo>
                    <a:pt x="691601" y="292112"/>
                  </a:lnTo>
                  <a:cubicBezTo>
                    <a:pt x="686690" y="287200"/>
                    <a:pt x="678690" y="287200"/>
                    <a:pt x="673779" y="292112"/>
                  </a:cubicBezTo>
                  <a:cubicBezTo>
                    <a:pt x="668868" y="297023"/>
                    <a:pt x="668868" y="305023"/>
                    <a:pt x="673779" y="309934"/>
                  </a:cubicBezTo>
                  <a:close/>
                  <a:moveTo>
                    <a:pt x="21465" y="403219"/>
                  </a:moveTo>
                  <a:lnTo>
                    <a:pt x="47807" y="376876"/>
                  </a:lnTo>
                  <a:cubicBezTo>
                    <a:pt x="62690" y="555956"/>
                    <a:pt x="212780" y="695373"/>
                    <a:pt x="394279" y="695373"/>
                  </a:cubicBezTo>
                  <a:cubicBezTo>
                    <a:pt x="410836" y="695373"/>
                    <a:pt x="410836" y="670184"/>
                    <a:pt x="394279" y="670184"/>
                  </a:cubicBezTo>
                  <a:cubicBezTo>
                    <a:pt x="227706" y="670184"/>
                    <a:pt x="89479" y="543530"/>
                    <a:pt x="73372" y="379672"/>
                  </a:cubicBezTo>
                  <a:lnTo>
                    <a:pt x="101612" y="407911"/>
                  </a:lnTo>
                  <a:cubicBezTo>
                    <a:pt x="106523" y="412823"/>
                    <a:pt x="114523" y="412823"/>
                    <a:pt x="119434" y="407911"/>
                  </a:cubicBezTo>
                  <a:cubicBezTo>
                    <a:pt x="124345" y="403000"/>
                    <a:pt x="124345" y="395000"/>
                    <a:pt x="119434" y="390089"/>
                  </a:cubicBezTo>
                  <a:lnTo>
                    <a:pt x="68200" y="338855"/>
                  </a:lnTo>
                  <a:cubicBezTo>
                    <a:pt x="63921" y="334539"/>
                    <a:pt x="57112" y="333795"/>
                    <a:pt x="52015" y="337367"/>
                  </a:cubicBezTo>
                  <a:cubicBezTo>
                    <a:pt x="49597" y="339079"/>
                    <a:pt x="9376" y="379746"/>
                    <a:pt x="3683" y="385439"/>
                  </a:cubicBezTo>
                  <a:cubicBezTo>
                    <a:pt x="-1228" y="390350"/>
                    <a:pt x="-1228" y="398350"/>
                    <a:pt x="3683" y="403261"/>
                  </a:cubicBezTo>
                  <a:cubicBezTo>
                    <a:pt x="8595" y="408172"/>
                    <a:pt x="16595" y="408172"/>
                    <a:pt x="21506" y="403261"/>
                  </a:cubicBezTo>
                  <a:close/>
                  <a:moveTo>
                    <a:pt x="468244" y="246723"/>
                  </a:moveTo>
                  <a:cubicBezTo>
                    <a:pt x="468468" y="233886"/>
                    <a:pt x="472226" y="221943"/>
                    <a:pt x="478625" y="211785"/>
                  </a:cubicBezTo>
                  <a:cubicBezTo>
                    <a:pt x="464597" y="195042"/>
                    <a:pt x="443911" y="185033"/>
                    <a:pt x="421586" y="185033"/>
                  </a:cubicBezTo>
                  <a:lnTo>
                    <a:pt x="367040" y="185033"/>
                  </a:lnTo>
                  <a:cubicBezTo>
                    <a:pt x="344678" y="185033"/>
                    <a:pt x="324029" y="195042"/>
                    <a:pt x="310002" y="211785"/>
                  </a:cubicBezTo>
                  <a:cubicBezTo>
                    <a:pt x="316364" y="221943"/>
                    <a:pt x="320122" y="233886"/>
                    <a:pt x="320382" y="246723"/>
                  </a:cubicBezTo>
                  <a:lnTo>
                    <a:pt x="468277" y="246723"/>
                  </a:lnTo>
                  <a:close/>
                  <a:moveTo>
                    <a:pt x="294194" y="257141"/>
                  </a:moveTo>
                  <a:cubicBezTo>
                    <a:pt x="294827" y="253569"/>
                    <a:pt x="295161" y="251858"/>
                    <a:pt x="295161" y="247951"/>
                  </a:cubicBezTo>
                  <a:cubicBezTo>
                    <a:pt x="295161" y="209777"/>
                    <a:pt x="248801" y="190578"/>
                    <a:pt x="221827" y="217590"/>
                  </a:cubicBezTo>
                  <a:cubicBezTo>
                    <a:pt x="194516" y="244900"/>
                    <a:pt x="214757" y="291856"/>
                    <a:pt x="252187" y="291856"/>
                  </a:cubicBezTo>
                  <a:cubicBezTo>
                    <a:pt x="272763" y="291856"/>
                    <a:pt x="289990" y="276824"/>
                    <a:pt x="294195" y="257179"/>
                  </a:cubicBezTo>
                  <a:close/>
                  <a:moveTo>
                    <a:pt x="494257" y="256434"/>
                  </a:moveTo>
                  <a:cubicBezTo>
                    <a:pt x="496378" y="265550"/>
                    <a:pt x="499689" y="272396"/>
                    <a:pt x="506201" y="279019"/>
                  </a:cubicBezTo>
                  <a:cubicBezTo>
                    <a:pt x="523018" y="296097"/>
                    <a:pt x="549807" y="296097"/>
                    <a:pt x="566625" y="279019"/>
                  </a:cubicBezTo>
                  <a:cubicBezTo>
                    <a:pt x="583368" y="261978"/>
                    <a:pt x="583815" y="234593"/>
                    <a:pt x="566811" y="217590"/>
                  </a:cubicBezTo>
                  <a:cubicBezTo>
                    <a:pt x="539799" y="190578"/>
                    <a:pt x="493476" y="209814"/>
                    <a:pt x="493476" y="247951"/>
                  </a:cubicBezTo>
                  <a:cubicBezTo>
                    <a:pt x="493476" y="250853"/>
                    <a:pt x="493774" y="253681"/>
                    <a:pt x="494295" y="256434"/>
                  </a:cubicBezTo>
                  <a:close/>
                  <a:moveTo>
                    <a:pt x="364108" y="147011"/>
                  </a:moveTo>
                  <a:cubicBezTo>
                    <a:pt x="380925" y="164089"/>
                    <a:pt x="407714" y="164089"/>
                    <a:pt x="424532" y="147011"/>
                  </a:cubicBezTo>
                  <a:cubicBezTo>
                    <a:pt x="441275" y="129970"/>
                    <a:pt x="441722" y="102586"/>
                    <a:pt x="424718" y="85582"/>
                  </a:cubicBezTo>
                  <a:cubicBezTo>
                    <a:pt x="397706" y="58570"/>
                    <a:pt x="351383" y="77806"/>
                    <a:pt x="351383" y="115943"/>
                  </a:cubicBezTo>
                  <a:cubicBezTo>
                    <a:pt x="351383" y="127961"/>
                    <a:pt x="356258" y="139012"/>
                    <a:pt x="364145" y="147011"/>
                  </a:cubicBezTo>
                  <a:close/>
                  <a:moveTo>
                    <a:pt x="689967" y="607707"/>
                  </a:moveTo>
                  <a:lnTo>
                    <a:pt x="656481" y="574221"/>
                  </a:lnTo>
                  <a:cubicBezTo>
                    <a:pt x="649114" y="583597"/>
                    <a:pt x="640668" y="592080"/>
                    <a:pt x="631292" y="599484"/>
                  </a:cubicBezTo>
                  <a:lnTo>
                    <a:pt x="664444" y="633194"/>
                  </a:lnTo>
                  <a:lnTo>
                    <a:pt x="689931" y="607707"/>
                  </a:lnTo>
                  <a:close/>
                  <a:moveTo>
                    <a:pt x="437745" y="370772"/>
                  </a:moveTo>
                  <a:cubicBezTo>
                    <a:pt x="492774" y="320729"/>
                    <a:pt x="576229" y="318832"/>
                    <a:pt x="633417" y="365749"/>
                  </a:cubicBezTo>
                  <a:cubicBezTo>
                    <a:pt x="622813" y="337026"/>
                    <a:pt x="595169" y="317008"/>
                    <a:pt x="563692" y="317008"/>
                  </a:cubicBezTo>
                  <a:lnTo>
                    <a:pt x="509146" y="317008"/>
                  </a:lnTo>
                  <a:cubicBezTo>
                    <a:pt x="475771" y="317008"/>
                    <a:pt x="446824" y="339481"/>
                    <a:pt x="437745" y="370772"/>
                  </a:cubicBezTo>
                  <a:close/>
                  <a:moveTo>
                    <a:pt x="538501" y="357043"/>
                  </a:moveTo>
                  <a:cubicBezTo>
                    <a:pt x="469630" y="357043"/>
                    <a:pt x="413780" y="412891"/>
                    <a:pt x="413780" y="481763"/>
                  </a:cubicBezTo>
                  <a:cubicBezTo>
                    <a:pt x="413780" y="550636"/>
                    <a:pt x="469628" y="606484"/>
                    <a:pt x="538501" y="606484"/>
                  </a:cubicBezTo>
                  <a:cubicBezTo>
                    <a:pt x="607371" y="606484"/>
                    <a:pt x="663221" y="550636"/>
                    <a:pt x="663221" y="481763"/>
                  </a:cubicBezTo>
                  <a:cubicBezTo>
                    <a:pt x="663221" y="412891"/>
                    <a:pt x="607373" y="357043"/>
                    <a:pt x="538501" y="357043"/>
                  </a:cubicBezTo>
                  <a:close/>
                  <a:moveTo>
                    <a:pt x="597139" y="423123"/>
                  </a:moveTo>
                  <a:cubicBezTo>
                    <a:pt x="629508" y="455530"/>
                    <a:pt x="629546" y="508030"/>
                    <a:pt x="597139" y="540433"/>
                  </a:cubicBezTo>
                  <a:cubicBezTo>
                    <a:pt x="592227" y="545344"/>
                    <a:pt x="592227" y="553344"/>
                    <a:pt x="597139" y="558255"/>
                  </a:cubicBezTo>
                  <a:cubicBezTo>
                    <a:pt x="602050" y="563166"/>
                    <a:pt x="610050" y="563166"/>
                    <a:pt x="614961" y="558255"/>
                  </a:cubicBezTo>
                  <a:cubicBezTo>
                    <a:pt x="657191" y="516025"/>
                    <a:pt x="657191" y="447565"/>
                    <a:pt x="614961" y="405331"/>
                  </a:cubicBezTo>
                  <a:cubicBezTo>
                    <a:pt x="610050" y="400420"/>
                    <a:pt x="602050" y="400420"/>
                    <a:pt x="597139" y="405331"/>
                  </a:cubicBezTo>
                  <a:cubicBezTo>
                    <a:pt x="592227" y="410242"/>
                    <a:pt x="592227" y="418242"/>
                    <a:pt x="597139" y="423153"/>
                  </a:cubicBezTo>
                  <a:close/>
                  <a:moveTo>
                    <a:pt x="352689" y="378697"/>
                  </a:moveTo>
                  <a:cubicBezTo>
                    <a:pt x="346624" y="343537"/>
                    <a:pt x="315780" y="317008"/>
                    <a:pt x="279466" y="317008"/>
                  </a:cubicBezTo>
                  <a:lnTo>
                    <a:pt x="224920" y="317008"/>
                  </a:lnTo>
                  <a:cubicBezTo>
                    <a:pt x="188606" y="317008"/>
                    <a:pt x="157761" y="343574"/>
                    <a:pt x="151696" y="37869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3772" name="Google Shape;13772;p239"/>
          <p:cNvGrpSpPr/>
          <p:nvPr/>
        </p:nvGrpSpPr>
        <p:grpSpPr>
          <a:xfrm>
            <a:off x="3423575" y="1966406"/>
            <a:ext cx="2628914" cy="1615329"/>
            <a:chOff x="3423575" y="1966406"/>
            <a:chExt cx="2628914" cy="1615329"/>
          </a:xfrm>
        </p:grpSpPr>
        <p:sp>
          <p:nvSpPr>
            <p:cNvPr id="13773" name="Google Shape;13773;p239"/>
            <p:cNvSpPr txBox="1"/>
            <p:nvPr/>
          </p:nvSpPr>
          <p:spPr>
            <a:xfrm>
              <a:off x="3437836" y="1981297"/>
              <a:ext cx="2614653" cy="1600438"/>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2"/>
                </a:buClr>
                <a:buSzPts val="1100"/>
                <a:buFont typeface="Lustria"/>
                <a:buNone/>
              </a:pPr>
              <a:r>
                <a:rPr b="1" i="0" lang="pt-BR" sz="1100" u="none" cap="none" strike="noStrike">
                  <a:solidFill>
                    <a:schemeClr val="lt2"/>
                  </a:solidFill>
                  <a:latin typeface="Lustria"/>
                  <a:ea typeface="Lustria"/>
                  <a:cs typeface="Lustria"/>
                  <a:sym typeface="Lustria"/>
                </a:rPr>
                <a:t>Europa</a:t>
              </a:r>
              <a:r>
                <a:rPr b="1" baseline="30000" i="0" lang="pt-BR" sz="1100" u="none" cap="none" strike="noStrike">
                  <a:solidFill>
                    <a:schemeClr val="lt2"/>
                  </a:solidFill>
                  <a:latin typeface="Lustria"/>
                  <a:ea typeface="Lustria"/>
                  <a:cs typeface="Lustria"/>
                  <a:sym typeface="Lustria"/>
                </a:rPr>
                <a:t>1</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Pacientes que recebem Atb-P: ~48% (</a:t>
              </a:r>
              <a:r>
                <a:rPr b="0" i="1" lang="pt-BR" sz="1000" u="none" cap="none" strike="noStrike">
                  <a:solidFill>
                    <a:srgbClr val="001E60"/>
                  </a:solidFill>
                  <a:latin typeface="Calibri"/>
                  <a:ea typeface="Calibri"/>
                  <a:cs typeface="Calibri"/>
                  <a:sym typeface="Calibri"/>
                </a:rPr>
                <a:t>n</a:t>
              </a:r>
              <a:r>
                <a:rPr b="0" i="0" lang="pt-BR" sz="1000" u="none" cap="none" strike="noStrike">
                  <a:solidFill>
                    <a:srgbClr val="001E60"/>
                  </a:solidFill>
                  <a:latin typeface="Calibri"/>
                  <a:ea typeface="Calibri"/>
                  <a:cs typeface="Calibri"/>
                  <a:sym typeface="Calibri"/>
                </a:rPr>
                <a:t>=384)</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Duração média (DP) do tratamento com eculizumabe: 5,2 (2,79) anos</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Duração média (DP) do uso de Atb-P: </a:t>
              </a:r>
              <a:br>
                <a:rPr b="0" i="0" lang="pt-BR" sz="1000" u="none" cap="none" strike="noStrike">
                  <a:solidFill>
                    <a:srgbClr val="001E60"/>
                  </a:solidFill>
                  <a:latin typeface="Calibri"/>
                  <a:ea typeface="Calibri"/>
                  <a:cs typeface="Calibri"/>
                  <a:sym typeface="Calibri"/>
                </a:rPr>
              </a:br>
              <a:r>
                <a:rPr b="0" i="0" lang="pt-BR" sz="1000" u="none" cap="none" strike="noStrike">
                  <a:solidFill>
                    <a:srgbClr val="001E60"/>
                  </a:solidFill>
                  <a:latin typeface="Calibri"/>
                  <a:ea typeface="Calibri"/>
                  <a:cs typeface="Calibri"/>
                  <a:sym typeface="Calibri"/>
                </a:rPr>
                <a:t>0,5 (1,11) anos</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Tipo de Atb-P</a:t>
              </a:r>
              <a:r>
                <a:rPr b="0" baseline="30000" i="0" lang="pt-BR" sz="1000" u="none" cap="none" strike="noStrike">
                  <a:solidFill>
                    <a:srgbClr val="001E60"/>
                  </a:solidFill>
                  <a:latin typeface="Calibri"/>
                  <a:ea typeface="Calibri"/>
                  <a:cs typeface="Calibri"/>
                  <a:sym typeface="Calibri"/>
                </a:rPr>
                <a:t>‡</a:t>
              </a:r>
              <a:endParaRPr/>
            </a:p>
            <a:p>
              <a:pPr indent="-88899" lvl="0" marL="179388" marR="0" rtl="0" algn="l">
                <a:lnSpc>
                  <a:spcPct val="100000"/>
                </a:lnSpc>
                <a:spcBef>
                  <a:spcPts val="0"/>
                </a:spcBef>
                <a:spcAft>
                  <a:spcPts val="0"/>
                </a:spcAft>
                <a:buClr>
                  <a:srgbClr val="001E60"/>
                </a:buClr>
                <a:buSzPts val="900"/>
                <a:buFont typeface="Arial"/>
                <a:buChar char="•"/>
              </a:pPr>
              <a:r>
                <a:rPr b="0" i="0" lang="pt-BR" sz="900" u="none" cap="none" strike="noStrike">
                  <a:solidFill>
                    <a:srgbClr val="001E60"/>
                  </a:solidFill>
                  <a:latin typeface="Calibri"/>
                  <a:ea typeface="Calibri"/>
                  <a:cs typeface="Calibri"/>
                  <a:sym typeface="Calibri"/>
                </a:rPr>
                <a:t>Penicilina: ~66% (</a:t>
              </a:r>
              <a:r>
                <a:rPr b="0" i="1" lang="pt-BR" sz="900" u="none" cap="none" strike="noStrike">
                  <a:solidFill>
                    <a:srgbClr val="001E60"/>
                  </a:solidFill>
                  <a:latin typeface="Calibri"/>
                  <a:ea typeface="Calibri"/>
                  <a:cs typeface="Calibri"/>
                  <a:sym typeface="Calibri"/>
                </a:rPr>
                <a:t>n</a:t>
              </a:r>
              <a:r>
                <a:rPr b="0" i="0" lang="pt-BR" sz="900" u="none" cap="none" strike="noStrike">
                  <a:solidFill>
                    <a:srgbClr val="001E60"/>
                  </a:solidFill>
                  <a:latin typeface="Calibri"/>
                  <a:ea typeface="Calibri"/>
                  <a:cs typeface="Calibri"/>
                  <a:sym typeface="Calibri"/>
                </a:rPr>
                <a:t>=254)</a:t>
              </a:r>
              <a:endParaRPr/>
            </a:p>
            <a:p>
              <a:pPr indent="-88899" lvl="0" marL="179388" marR="0" rtl="0" algn="l">
                <a:lnSpc>
                  <a:spcPct val="100000"/>
                </a:lnSpc>
                <a:spcBef>
                  <a:spcPts val="0"/>
                </a:spcBef>
                <a:spcAft>
                  <a:spcPts val="0"/>
                </a:spcAft>
                <a:buClr>
                  <a:srgbClr val="001E60"/>
                </a:buClr>
                <a:buSzPts val="900"/>
                <a:buFont typeface="Arial"/>
                <a:buChar char="•"/>
              </a:pPr>
              <a:r>
                <a:rPr b="0" i="0" lang="pt-BR" sz="900" u="none" cap="none" strike="noStrike">
                  <a:solidFill>
                    <a:srgbClr val="001E60"/>
                  </a:solidFill>
                  <a:latin typeface="Calibri"/>
                  <a:ea typeface="Calibri"/>
                  <a:cs typeface="Calibri"/>
                  <a:sym typeface="Calibri"/>
                </a:rPr>
                <a:t>Outros: ~40% (</a:t>
              </a:r>
              <a:r>
                <a:rPr b="0" i="1" lang="pt-BR" sz="900" u="none" cap="none" strike="noStrike">
                  <a:solidFill>
                    <a:srgbClr val="001E60"/>
                  </a:solidFill>
                  <a:latin typeface="Calibri"/>
                  <a:ea typeface="Calibri"/>
                  <a:cs typeface="Calibri"/>
                  <a:sym typeface="Calibri"/>
                </a:rPr>
                <a:t>n</a:t>
              </a:r>
              <a:r>
                <a:rPr b="0" i="0" lang="pt-BR" sz="900" u="none" cap="none" strike="noStrike">
                  <a:solidFill>
                    <a:srgbClr val="001E60"/>
                  </a:solidFill>
                  <a:latin typeface="Calibri"/>
                  <a:ea typeface="Calibri"/>
                  <a:cs typeface="Calibri"/>
                  <a:sym typeface="Calibri"/>
                </a:rPr>
                <a:t>=153)</a:t>
              </a:r>
              <a:endParaRPr/>
            </a:p>
            <a:p>
              <a:pPr indent="-88899" lvl="0" marL="179388" marR="0" rtl="0" algn="l">
                <a:lnSpc>
                  <a:spcPct val="100000"/>
                </a:lnSpc>
                <a:spcBef>
                  <a:spcPts val="0"/>
                </a:spcBef>
                <a:spcAft>
                  <a:spcPts val="0"/>
                </a:spcAft>
                <a:buClr>
                  <a:srgbClr val="001E60"/>
                </a:buClr>
                <a:buSzPts val="900"/>
                <a:buFont typeface="Arial"/>
                <a:buChar char="•"/>
              </a:pPr>
              <a:r>
                <a:rPr b="0" i="0" lang="pt-BR" sz="900" u="none" cap="none" strike="noStrike">
                  <a:solidFill>
                    <a:srgbClr val="001E60"/>
                  </a:solidFill>
                  <a:latin typeface="Calibri"/>
                  <a:ea typeface="Calibri"/>
                  <a:cs typeface="Calibri"/>
                  <a:sym typeface="Calibri"/>
                </a:rPr>
                <a:t>Desconhecido: ~0,5% (</a:t>
              </a:r>
              <a:r>
                <a:rPr b="0" i="1" lang="pt-BR" sz="900" u="none" cap="none" strike="noStrike">
                  <a:solidFill>
                    <a:srgbClr val="001E60"/>
                  </a:solidFill>
                  <a:latin typeface="Calibri"/>
                  <a:ea typeface="Calibri"/>
                  <a:cs typeface="Calibri"/>
                  <a:sym typeface="Calibri"/>
                </a:rPr>
                <a:t>n</a:t>
              </a:r>
              <a:r>
                <a:rPr b="0" i="0" lang="pt-BR" sz="900" u="none" cap="none" strike="noStrike">
                  <a:solidFill>
                    <a:srgbClr val="001E60"/>
                  </a:solidFill>
                  <a:latin typeface="Calibri"/>
                  <a:ea typeface="Calibri"/>
                  <a:cs typeface="Calibri"/>
                  <a:sym typeface="Calibri"/>
                </a:rPr>
                <a:t>=2)</a:t>
              </a:r>
              <a:endParaRPr sz="900">
                <a:solidFill>
                  <a:schemeClr val="dk1"/>
                </a:solidFill>
                <a:latin typeface="Calibri"/>
                <a:ea typeface="Calibri"/>
                <a:cs typeface="Calibri"/>
                <a:sym typeface="Calibri"/>
              </a:endParaRPr>
            </a:p>
          </p:txBody>
        </p:sp>
        <p:sp>
          <p:nvSpPr>
            <p:cNvPr id="13774" name="Google Shape;13774;p239"/>
            <p:cNvSpPr/>
            <p:nvPr/>
          </p:nvSpPr>
          <p:spPr>
            <a:xfrm>
              <a:off x="3423575" y="1966406"/>
              <a:ext cx="2614653" cy="1600438"/>
            </a:xfrm>
            <a:prstGeom prst="rect">
              <a:avLst/>
            </a:prstGeom>
            <a:noFill/>
            <a:ln cap="flat" cmpd="sng" w="12700">
              <a:solidFill>
                <a:schemeClr val="dk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grpSp>
      <p:grpSp>
        <p:nvGrpSpPr>
          <p:cNvPr id="13775" name="Google Shape;13775;p239"/>
          <p:cNvGrpSpPr/>
          <p:nvPr/>
        </p:nvGrpSpPr>
        <p:grpSpPr>
          <a:xfrm>
            <a:off x="3492055" y="4183446"/>
            <a:ext cx="2614653" cy="1514735"/>
            <a:chOff x="3492055" y="4183446"/>
            <a:chExt cx="2614653" cy="1514735"/>
          </a:xfrm>
        </p:grpSpPr>
        <p:sp>
          <p:nvSpPr>
            <p:cNvPr id="13776" name="Google Shape;13776;p239"/>
            <p:cNvSpPr txBox="1"/>
            <p:nvPr/>
          </p:nvSpPr>
          <p:spPr>
            <a:xfrm>
              <a:off x="3531868" y="4207425"/>
              <a:ext cx="2512290" cy="146193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2"/>
                </a:buClr>
                <a:buSzPts val="1100"/>
                <a:buFont typeface="Lustria"/>
                <a:buNone/>
              </a:pPr>
              <a:r>
                <a:rPr b="1" i="0" lang="pt-BR" sz="1100" u="none" cap="none" strike="noStrike">
                  <a:solidFill>
                    <a:schemeClr val="lt2"/>
                  </a:solidFill>
                  <a:latin typeface="Lustria"/>
                  <a:ea typeface="Lustria"/>
                  <a:cs typeface="Lustria"/>
                  <a:sym typeface="Lustria"/>
                </a:rPr>
                <a:t>América do Norte</a:t>
              </a:r>
              <a:r>
                <a:rPr b="1" baseline="30000" i="0" lang="pt-BR" sz="1100" u="none" cap="none" strike="noStrike">
                  <a:solidFill>
                    <a:schemeClr val="lt2"/>
                  </a:solidFill>
                  <a:latin typeface="Lustria"/>
                  <a:ea typeface="Lustria"/>
                  <a:cs typeface="Lustria"/>
                  <a:sym typeface="Lustria"/>
                </a:rPr>
                <a:t>1</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Pacientes que recebem Atb-P: ~28% (n=63)</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Duração média (DP) do tratamento com eculizumabe: 5,3 (3,19) anos</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Duração média (DP) do uso de Atb-P: </a:t>
              </a:r>
              <a:br>
                <a:rPr b="0" i="0" lang="pt-BR" sz="1000" u="none" cap="none" strike="noStrike">
                  <a:solidFill>
                    <a:srgbClr val="001E60"/>
                  </a:solidFill>
                  <a:latin typeface="Calibri"/>
                  <a:ea typeface="Calibri"/>
                  <a:cs typeface="Calibri"/>
                  <a:sym typeface="Calibri"/>
                </a:rPr>
              </a:br>
              <a:r>
                <a:rPr b="0" i="0" lang="pt-BR" sz="1000" u="none" cap="none" strike="noStrike">
                  <a:solidFill>
                    <a:srgbClr val="001E60"/>
                  </a:solidFill>
                  <a:latin typeface="Calibri"/>
                  <a:ea typeface="Calibri"/>
                  <a:cs typeface="Calibri"/>
                  <a:sym typeface="Calibri"/>
                </a:rPr>
                <a:t>0,4 (0,67) anos</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Tipo de Atb-P</a:t>
              </a:r>
              <a:r>
                <a:rPr b="0" baseline="30000" i="0" lang="pt-BR" sz="1000" u="none" cap="none" strike="noStrike">
                  <a:solidFill>
                    <a:srgbClr val="001E60"/>
                  </a:solidFill>
                  <a:latin typeface="Calibri"/>
                  <a:ea typeface="Calibri"/>
                  <a:cs typeface="Calibri"/>
                  <a:sym typeface="Calibri"/>
                </a:rPr>
                <a:t>‡</a:t>
              </a:r>
              <a:endParaRPr/>
            </a:p>
            <a:p>
              <a:pPr indent="-88899" lvl="0" marL="179388" marR="0" rtl="0" algn="l">
                <a:lnSpc>
                  <a:spcPct val="100000"/>
                </a:lnSpc>
                <a:spcBef>
                  <a:spcPts val="0"/>
                </a:spcBef>
                <a:spcAft>
                  <a:spcPts val="0"/>
                </a:spcAft>
                <a:buClr>
                  <a:srgbClr val="001E60"/>
                </a:buClr>
                <a:buSzPts val="900"/>
                <a:buFont typeface="Arial"/>
                <a:buChar char="•"/>
              </a:pPr>
              <a:r>
                <a:rPr b="0" i="0" lang="pt-BR" sz="900" u="none" cap="none" strike="noStrike">
                  <a:solidFill>
                    <a:srgbClr val="001E60"/>
                  </a:solidFill>
                  <a:latin typeface="Calibri"/>
                  <a:ea typeface="Calibri"/>
                  <a:cs typeface="Calibri"/>
                  <a:sym typeface="Calibri"/>
                </a:rPr>
                <a:t>Penicilina: ~44% (</a:t>
              </a:r>
              <a:r>
                <a:rPr b="0" i="1" lang="pt-BR" sz="900" u="none" cap="none" strike="noStrike">
                  <a:solidFill>
                    <a:srgbClr val="001E60"/>
                  </a:solidFill>
                  <a:latin typeface="Calibri"/>
                  <a:ea typeface="Calibri"/>
                  <a:cs typeface="Calibri"/>
                  <a:sym typeface="Calibri"/>
                </a:rPr>
                <a:t>n</a:t>
              </a:r>
              <a:r>
                <a:rPr b="0" i="0" lang="pt-BR" sz="900" u="none" cap="none" strike="noStrike">
                  <a:solidFill>
                    <a:srgbClr val="001E60"/>
                  </a:solidFill>
                  <a:latin typeface="Calibri"/>
                  <a:ea typeface="Calibri"/>
                  <a:cs typeface="Calibri"/>
                  <a:sym typeface="Calibri"/>
                </a:rPr>
                <a:t>=28)</a:t>
              </a:r>
              <a:endParaRPr/>
            </a:p>
            <a:p>
              <a:pPr indent="-88899" lvl="0" marL="179388" marR="0" rtl="0" algn="l">
                <a:lnSpc>
                  <a:spcPct val="100000"/>
                </a:lnSpc>
                <a:spcBef>
                  <a:spcPts val="0"/>
                </a:spcBef>
                <a:spcAft>
                  <a:spcPts val="0"/>
                </a:spcAft>
                <a:buClr>
                  <a:srgbClr val="001E60"/>
                </a:buClr>
                <a:buSzPts val="900"/>
                <a:buFont typeface="Arial"/>
                <a:buChar char="•"/>
              </a:pPr>
              <a:r>
                <a:rPr b="0" i="0" lang="pt-BR" sz="900" u="none" cap="none" strike="noStrike">
                  <a:solidFill>
                    <a:srgbClr val="001E60"/>
                  </a:solidFill>
                  <a:latin typeface="Calibri"/>
                  <a:ea typeface="Calibri"/>
                  <a:cs typeface="Calibri"/>
                  <a:sym typeface="Calibri"/>
                </a:rPr>
                <a:t>Outros: ~68% (</a:t>
              </a:r>
              <a:r>
                <a:rPr b="0" i="1" lang="pt-BR" sz="900" u="none" cap="none" strike="noStrike">
                  <a:solidFill>
                    <a:srgbClr val="001E60"/>
                  </a:solidFill>
                  <a:latin typeface="Calibri"/>
                  <a:ea typeface="Calibri"/>
                  <a:cs typeface="Calibri"/>
                  <a:sym typeface="Calibri"/>
                </a:rPr>
                <a:t>n</a:t>
              </a:r>
              <a:r>
                <a:rPr b="0" i="0" lang="pt-BR" sz="900" u="none" cap="none" strike="noStrike">
                  <a:solidFill>
                    <a:srgbClr val="001E60"/>
                  </a:solidFill>
                  <a:latin typeface="Calibri"/>
                  <a:ea typeface="Calibri"/>
                  <a:cs typeface="Calibri"/>
                  <a:sym typeface="Calibri"/>
                </a:rPr>
                <a:t>=43)</a:t>
              </a:r>
              <a:endParaRPr sz="900">
                <a:solidFill>
                  <a:schemeClr val="dk1"/>
                </a:solidFill>
                <a:latin typeface="Calibri"/>
                <a:ea typeface="Calibri"/>
                <a:cs typeface="Calibri"/>
                <a:sym typeface="Calibri"/>
              </a:endParaRPr>
            </a:p>
          </p:txBody>
        </p:sp>
        <p:sp>
          <p:nvSpPr>
            <p:cNvPr id="13777" name="Google Shape;13777;p239"/>
            <p:cNvSpPr/>
            <p:nvPr/>
          </p:nvSpPr>
          <p:spPr>
            <a:xfrm>
              <a:off x="3492055" y="4183446"/>
              <a:ext cx="2614653" cy="1514735"/>
            </a:xfrm>
            <a:prstGeom prst="rect">
              <a:avLst/>
            </a:prstGeom>
            <a:noFill/>
            <a:ln cap="flat" cmpd="sng" w="12700">
              <a:solidFill>
                <a:schemeClr val="dk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grpSp>
      <p:grpSp>
        <p:nvGrpSpPr>
          <p:cNvPr id="13778" name="Google Shape;13778;p239"/>
          <p:cNvGrpSpPr/>
          <p:nvPr/>
        </p:nvGrpSpPr>
        <p:grpSpPr>
          <a:xfrm>
            <a:off x="9147236" y="4183446"/>
            <a:ext cx="2614653" cy="1514735"/>
            <a:chOff x="9147236" y="4183446"/>
            <a:chExt cx="2614653" cy="1514735"/>
          </a:xfrm>
        </p:grpSpPr>
        <p:sp>
          <p:nvSpPr>
            <p:cNvPr id="13779" name="Google Shape;13779;p239"/>
            <p:cNvSpPr txBox="1"/>
            <p:nvPr/>
          </p:nvSpPr>
          <p:spPr>
            <a:xfrm>
              <a:off x="9149699" y="4209845"/>
              <a:ext cx="2512290" cy="146193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2"/>
                </a:buClr>
                <a:buSzPts val="1100"/>
                <a:buFont typeface="Lustria"/>
                <a:buNone/>
              </a:pPr>
              <a:r>
                <a:rPr b="1" i="0" lang="pt-BR" sz="1100" u="none" cap="none" strike="noStrike">
                  <a:solidFill>
                    <a:schemeClr val="lt2"/>
                  </a:solidFill>
                  <a:latin typeface="Lustria"/>
                  <a:ea typeface="Lustria"/>
                  <a:cs typeface="Lustria"/>
                  <a:sym typeface="Lustria"/>
                </a:rPr>
                <a:t>Austrália/Nova Zelândia</a:t>
              </a:r>
              <a:r>
                <a:rPr b="1" baseline="30000" i="0" lang="pt-BR" sz="1100" u="none" cap="none" strike="noStrike">
                  <a:solidFill>
                    <a:schemeClr val="lt2"/>
                  </a:solidFill>
                  <a:latin typeface="Lustria"/>
                  <a:ea typeface="Lustria"/>
                  <a:cs typeface="Lustria"/>
                  <a:sym typeface="Lustria"/>
                </a:rPr>
                <a:t>1</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Pacientes que recebem Atb-P: ~62% (n=33)</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Duração média (DP) do tratamento com eculizumabe: 6,1 (2,24) anos</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Duração média (DP) do uso de Atb-P: </a:t>
              </a:r>
              <a:br>
                <a:rPr b="0" i="0" lang="pt-BR" sz="1000" u="none" cap="none" strike="noStrike">
                  <a:solidFill>
                    <a:srgbClr val="001E60"/>
                  </a:solidFill>
                  <a:latin typeface="Calibri"/>
                  <a:ea typeface="Calibri"/>
                  <a:cs typeface="Calibri"/>
                  <a:sym typeface="Calibri"/>
                </a:rPr>
              </a:br>
              <a:r>
                <a:rPr b="0" i="0" lang="pt-BR" sz="1000" u="none" cap="none" strike="noStrike">
                  <a:solidFill>
                    <a:srgbClr val="001E60"/>
                  </a:solidFill>
                  <a:latin typeface="Calibri"/>
                  <a:ea typeface="Calibri"/>
                  <a:cs typeface="Calibri"/>
                  <a:sym typeface="Calibri"/>
                </a:rPr>
                <a:t>0,3 (0,23) anos</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Tipo de Atb-P</a:t>
              </a:r>
              <a:r>
                <a:rPr b="0" baseline="30000" i="0" lang="pt-BR" sz="1000" u="none" cap="none" strike="noStrike">
                  <a:solidFill>
                    <a:srgbClr val="001E60"/>
                  </a:solidFill>
                  <a:latin typeface="Calibri"/>
                  <a:ea typeface="Calibri"/>
                  <a:cs typeface="Calibri"/>
                  <a:sym typeface="Calibri"/>
                </a:rPr>
                <a:t>‡</a:t>
              </a:r>
              <a:endParaRPr/>
            </a:p>
            <a:p>
              <a:pPr indent="-88899" lvl="0" marL="179388" marR="0" rtl="0" algn="l">
                <a:lnSpc>
                  <a:spcPct val="100000"/>
                </a:lnSpc>
                <a:spcBef>
                  <a:spcPts val="0"/>
                </a:spcBef>
                <a:spcAft>
                  <a:spcPts val="0"/>
                </a:spcAft>
                <a:buClr>
                  <a:srgbClr val="001E60"/>
                </a:buClr>
                <a:buSzPts val="900"/>
                <a:buFont typeface="Arial"/>
                <a:buChar char="•"/>
              </a:pPr>
              <a:r>
                <a:rPr b="0" i="0" lang="pt-BR" sz="900" u="none" cap="none" strike="noStrike">
                  <a:solidFill>
                    <a:srgbClr val="001E60"/>
                  </a:solidFill>
                  <a:latin typeface="Calibri"/>
                  <a:ea typeface="Calibri"/>
                  <a:cs typeface="Calibri"/>
                  <a:sym typeface="Calibri"/>
                </a:rPr>
                <a:t>Penicilina: ~85% (</a:t>
              </a:r>
              <a:r>
                <a:rPr b="0" i="1" lang="pt-BR" sz="900" u="none" cap="none" strike="noStrike">
                  <a:solidFill>
                    <a:srgbClr val="001E60"/>
                  </a:solidFill>
                  <a:latin typeface="Calibri"/>
                  <a:ea typeface="Calibri"/>
                  <a:cs typeface="Calibri"/>
                  <a:sym typeface="Calibri"/>
                </a:rPr>
                <a:t>n</a:t>
              </a:r>
              <a:r>
                <a:rPr b="0" i="0" lang="pt-BR" sz="900" u="none" cap="none" strike="noStrike">
                  <a:solidFill>
                    <a:srgbClr val="001E60"/>
                  </a:solidFill>
                  <a:latin typeface="Calibri"/>
                  <a:ea typeface="Calibri"/>
                  <a:cs typeface="Calibri"/>
                  <a:sym typeface="Calibri"/>
                </a:rPr>
                <a:t>=28)</a:t>
              </a:r>
              <a:endParaRPr/>
            </a:p>
            <a:p>
              <a:pPr indent="-88899" lvl="0" marL="179388" marR="0" rtl="0" algn="l">
                <a:lnSpc>
                  <a:spcPct val="100000"/>
                </a:lnSpc>
                <a:spcBef>
                  <a:spcPts val="0"/>
                </a:spcBef>
                <a:spcAft>
                  <a:spcPts val="0"/>
                </a:spcAft>
                <a:buClr>
                  <a:srgbClr val="001E60"/>
                </a:buClr>
                <a:buSzPts val="900"/>
                <a:buFont typeface="Arial"/>
                <a:buChar char="•"/>
              </a:pPr>
              <a:r>
                <a:rPr b="0" i="0" lang="pt-BR" sz="900" u="none" cap="none" strike="noStrike">
                  <a:solidFill>
                    <a:srgbClr val="001E60"/>
                  </a:solidFill>
                  <a:latin typeface="Calibri"/>
                  <a:ea typeface="Calibri"/>
                  <a:cs typeface="Calibri"/>
                  <a:sym typeface="Calibri"/>
                </a:rPr>
                <a:t>Outros: ~24% (</a:t>
              </a:r>
              <a:r>
                <a:rPr b="0" i="1" lang="pt-BR" sz="900" u="none" cap="none" strike="noStrike">
                  <a:solidFill>
                    <a:srgbClr val="001E60"/>
                  </a:solidFill>
                  <a:latin typeface="Calibri"/>
                  <a:ea typeface="Calibri"/>
                  <a:cs typeface="Calibri"/>
                  <a:sym typeface="Calibri"/>
                </a:rPr>
                <a:t>n</a:t>
              </a:r>
              <a:r>
                <a:rPr b="0" i="0" lang="pt-BR" sz="900" u="none" cap="none" strike="noStrike">
                  <a:solidFill>
                    <a:srgbClr val="001E60"/>
                  </a:solidFill>
                  <a:latin typeface="Calibri"/>
                  <a:ea typeface="Calibri"/>
                  <a:cs typeface="Calibri"/>
                  <a:sym typeface="Calibri"/>
                </a:rPr>
                <a:t>=8)</a:t>
              </a:r>
              <a:endParaRPr/>
            </a:p>
          </p:txBody>
        </p:sp>
        <p:sp>
          <p:nvSpPr>
            <p:cNvPr id="13780" name="Google Shape;13780;p239"/>
            <p:cNvSpPr/>
            <p:nvPr/>
          </p:nvSpPr>
          <p:spPr>
            <a:xfrm>
              <a:off x="9147236" y="4183446"/>
              <a:ext cx="2614653" cy="1514735"/>
            </a:xfrm>
            <a:prstGeom prst="rect">
              <a:avLst/>
            </a:prstGeom>
            <a:noFill/>
            <a:ln cap="flat" cmpd="sng" w="12700">
              <a:solidFill>
                <a:schemeClr val="dk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grpSp>
      <p:grpSp>
        <p:nvGrpSpPr>
          <p:cNvPr id="13781" name="Google Shape;13781;p239"/>
          <p:cNvGrpSpPr/>
          <p:nvPr/>
        </p:nvGrpSpPr>
        <p:grpSpPr>
          <a:xfrm>
            <a:off x="9147236" y="1970617"/>
            <a:ext cx="2614653" cy="1514735"/>
            <a:chOff x="9147236" y="1970617"/>
            <a:chExt cx="2614653" cy="1514735"/>
          </a:xfrm>
        </p:grpSpPr>
        <p:sp>
          <p:nvSpPr>
            <p:cNvPr id="13782" name="Google Shape;13782;p239"/>
            <p:cNvSpPr txBox="1"/>
            <p:nvPr/>
          </p:nvSpPr>
          <p:spPr>
            <a:xfrm>
              <a:off x="9149699" y="1970617"/>
              <a:ext cx="2508902" cy="1477328"/>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2"/>
                </a:buClr>
                <a:buSzPts val="1200"/>
                <a:buFont typeface="Lustria"/>
                <a:buNone/>
              </a:pPr>
              <a:r>
                <a:rPr b="1" i="0" lang="pt-BR" sz="1200" u="none" cap="none" strike="noStrike">
                  <a:solidFill>
                    <a:schemeClr val="lt2"/>
                  </a:solidFill>
                  <a:latin typeface="Lustria"/>
                  <a:ea typeface="Lustria"/>
                  <a:cs typeface="Lustria"/>
                  <a:sym typeface="Lustria"/>
                </a:rPr>
                <a:t>Asia</a:t>
              </a:r>
              <a:r>
                <a:rPr b="1" baseline="30000" i="0" lang="pt-BR" sz="1200" u="none" cap="none" strike="noStrike">
                  <a:solidFill>
                    <a:schemeClr val="lt2"/>
                  </a:solidFill>
                  <a:latin typeface="Lustria"/>
                  <a:ea typeface="Lustria"/>
                  <a:cs typeface="Lustria"/>
                  <a:sym typeface="Lustria"/>
                </a:rPr>
                <a:t>1</a:t>
              </a:r>
              <a:endParaRPr b="1" baseline="30000" i="0" sz="1100" u="none" cap="none" strike="noStrike">
                <a:solidFill>
                  <a:schemeClr val="lt2"/>
                </a:solidFill>
                <a:latin typeface="Lustria"/>
                <a:ea typeface="Lustria"/>
                <a:cs typeface="Lustria"/>
                <a:sym typeface="Lustria"/>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Pacientes que recebem Atb-P: ~15% (n=20)</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Duração média (DP) do tratamento com eculizumabe: 4,8 (2,26) anos</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Duração média (DP) do uso de Atb-P: </a:t>
              </a:r>
              <a:br>
                <a:rPr b="0" i="0" lang="pt-BR" sz="1000" u="none" cap="none" strike="noStrike">
                  <a:solidFill>
                    <a:srgbClr val="001E60"/>
                  </a:solidFill>
                  <a:latin typeface="Calibri"/>
                  <a:ea typeface="Calibri"/>
                  <a:cs typeface="Calibri"/>
                  <a:sym typeface="Calibri"/>
                </a:rPr>
              </a:br>
              <a:r>
                <a:rPr b="0" i="0" lang="pt-BR" sz="1000" u="none" cap="none" strike="noStrike">
                  <a:solidFill>
                    <a:srgbClr val="001E60"/>
                  </a:solidFill>
                  <a:latin typeface="Calibri"/>
                  <a:ea typeface="Calibri"/>
                  <a:cs typeface="Calibri"/>
                  <a:sym typeface="Calibri"/>
                </a:rPr>
                <a:t>0,1 (0,14) anos</a:t>
              </a:r>
              <a:endParaRPr/>
            </a:p>
            <a:p>
              <a:pPr indent="-90488" lvl="0" marL="90488" marR="0" rtl="0" algn="l">
                <a:lnSpc>
                  <a:spcPct val="100000"/>
                </a:lnSpc>
                <a:spcBef>
                  <a:spcPts val="0"/>
                </a:spcBef>
                <a:spcAft>
                  <a:spcPts val="0"/>
                </a:spcAft>
                <a:buClr>
                  <a:srgbClr val="001E60"/>
                </a:buClr>
                <a:buSzPts val="1000"/>
                <a:buFont typeface="Arial"/>
                <a:buChar char="•"/>
              </a:pPr>
              <a:r>
                <a:rPr b="0" i="0" lang="pt-BR" sz="1000" u="none" cap="none" strike="noStrike">
                  <a:solidFill>
                    <a:srgbClr val="001E60"/>
                  </a:solidFill>
                  <a:latin typeface="Calibri"/>
                  <a:ea typeface="Calibri"/>
                  <a:cs typeface="Calibri"/>
                  <a:sym typeface="Calibri"/>
                </a:rPr>
                <a:t>Tipo de Atb-P</a:t>
              </a:r>
              <a:r>
                <a:rPr b="0" baseline="30000" i="0" lang="pt-BR" sz="1000" u="none" cap="none" strike="noStrike">
                  <a:solidFill>
                    <a:srgbClr val="001E60"/>
                  </a:solidFill>
                  <a:latin typeface="Calibri"/>
                  <a:ea typeface="Calibri"/>
                  <a:cs typeface="Calibri"/>
                  <a:sym typeface="Calibri"/>
                </a:rPr>
                <a:t>‡</a:t>
              </a:r>
              <a:endParaRPr/>
            </a:p>
            <a:p>
              <a:pPr indent="-88899" lvl="0" marL="179388" marR="0" rtl="0" algn="l">
                <a:lnSpc>
                  <a:spcPct val="100000"/>
                </a:lnSpc>
                <a:spcBef>
                  <a:spcPts val="0"/>
                </a:spcBef>
                <a:spcAft>
                  <a:spcPts val="0"/>
                </a:spcAft>
                <a:buClr>
                  <a:srgbClr val="001E60"/>
                </a:buClr>
                <a:buSzPts val="900"/>
                <a:buFont typeface="Arial"/>
                <a:buChar char="•"/>
              </a:pPr>
              <a:r>
                <a:rPr b="0" i="0" lang="pt-BR" sz="900" u="none" cap="none" strike="noStrike">
                  <a:solidFill>
                    <a:srgbClr val="001E60"/>
                  </a:solidFill>
                  <a:latin typeface="Calibri"/>
                  <a:ea typeface="Calibri"/>
                  <a:cs typeface="Calibri"/>
                  <a:sym typeface="Calibri"/>
                </a:rPr>
                <a:t>Penicilina: 20% (</a:t>
              </a:r>
              <a:r>
                <a:rPr b="0" i="1" lang="pt-BR" sz="900" u="none" cap="none" strike="noStrike">
                  <a:solidFill>
                    <a:srgbClr val="001E60"/>
                  </a:solidFill>
                  <a:latin typeface="Calibri"/>
                  <a:ea typeface="Calibri"/>
                  <a:cs typeface="Calibri"/>
                  <a:sym typeface="Calibri"/>
                </a:rPr>
                <a:t>n</a:t>
              </a:r>
              <a:r>
                <a:rPr b="0" i="0" lang="pt-BR" sz="900" u="none" cap="none" strike="noStrike">
                  <a:solidFill>
                    <a:srgbClr val="001E60"/>
                  </a:solidFill>
                  <a:latin typeface="Calibri"/>
                  <a:ea typeface="Calibri"/>
                  <a:cs typeface="Calibri"/>
                  <a:sym typeface="Calibri"/>
                </a:rPr>
                <a:t>=4)</a:t>
              </a:r>
              <a:endParaRPr/>
            </a:p>
            <a:p>
              <a:pPr indent="-88899" lvl="0" marL="179388" marR="0" rtl="0" algn="l">
                <a:lnSpc>
                  <a:spcPct val="100000"/>
                </a:lnSpc>
                <a:spcBef>
                  <a:spcPts val="0"/>
                </a:spcBef>
                <a:spcAft>
                  <a:spcPts val="0"/>
                </a:spcAft>
                <a:buClr>
                  <a:srgbClr val="001E60"/>
                </a:buClr>
                <a:buSzPts val="900"/>
                <a:buFont typeface="Arial"/>
                <a:buChar char="•"/>
              </a:pPr>
              <a:r>
                <a:rPr b="0" i="0" lang="pt-BR" sz="900" u="none" cap="none" strike="noStrike">
                  <a:solidFill>
                    <a:srgbClr val="001E60"/>
                  </a:solidFill>
                  <a:latin typeface="Calibri"/>
                  <a:ea typeface="Calibri"/>
                  <a:cs typeface="Calibri"/>
                  <a:sym typeface="Calibri"/>
                </a:rPr>
                <a:t>Outros: 90% (</a:t>
              </a:r>
              <a:r>
                <a:rPr b="0" i="1" lang="pt-BR" sz="900" u="none" cap="none" strike="noStrike">
                  <a:solidFill>
                    <a:srgbClr val="001E60"/>
                  </a:solidFill>
                  <a:latin typeface="Calibri"/>
                  <a:ea typeface="Calibri"/>
                  <a:cs typeface="Calibri"/>
                  <a:sym typeface="Calibri"/>
                </a:rPr>
                <a:t>n</a:t>
              </a:r>
              <a:r>
                <a:rPr b="0" i="0" lang="pt-BR" sz="900" u="none" cap="none" strike="noStrike">
                  <a:solidFill>
                    <a:srgbClr val="001E60"/>
                  </a:solidFill>
                  <a:latin typeface="Calibri"/>
                  <a:ea typeface="Calibri"/>
                  <a:cs typeface="Calibri"/>
                  <a:sym typeface="Calibri"/>
                </a:rPr>
                <a:t>=18)</a:t>
              </a:r>
              <a:endParaRPr sz="900">
                <a:solidFill>
                  <a:schemeClr val="dk1"/>
                </a:solidFill>
                <a:latin typeface="Calibri"/>
                <a:ea typeface="Calibri"/>
                <a:cs typeface="Calibri"/>
                <a:sym typeface="Calibri"/>
              </a:endParaRPr>
            </a:p>
          </p:txBody>
        </p:sp>
        <p:sp>
          <p:nvSpPr>
            <p:cNvPr id="13783" name="Google Shape;13783;p239"/>
            <p:cNvSpPr/>
            <p:nvPr/>
          </p:nvSpPr>
          <p:spPr>
            <a:xfrm>
              <a:off x="9147236" y="1970617"/>
              <a:ext cx="2614653" cy="1514735"/>
            </a:xfrm>
            <a:prstGeom prst="rect">
              <a:avLst/>
            </a:prstGeom>
            <a:noFill/>
            <a:ln cap="flat" cmpd="sng" w="12700">
              <a:solidFill>
                <a:schemeClr val="dk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grpSp>
      <p:grpSp>
        <p:nvGrpSpPr>
          <p:cNvPr id="13784" name="Google Shape;13784;p239"/>
          <p:cNvGrpSpPr/>
          <p:nvPr/>
        </p:nvGrpSpPr>
        <p:grpSpPr>
          <a:xfrm>
            <a:off x="6202495" y="3336772"/>
            <a:ext cx="2878377" cy="1465156"/>
            <a:chOff x="4405530" y="2320950"/>
            <a:chExt cx="7014236" cy="3570397"/>
          </a:xfrm>
        </p:grpSpPr>
        <p:sp>
          <p:nvSpPr>
            <p:cNvPr id="13785" name="Google Shape;13785;p239"/>
            <p:cNvSpPr/>
            <p:nvPr/>
          </p:nvSpPr>
          <p:spPr>
            <a:xfrm>
              <a:off x="7817729" y="3385741"/>
              <a:ext cx="175234" cy="204440"/>
            </a:xfrm>
            <a:custGeom>
              <a:rect b="b" l="l" r="r" t="t"/>
              <a:pathLst>
                <a:path extrusionOk="0" h="121" w="104">
                  <a:moveTo>
                    <a:pt x="14" y="31"/>
                  </a:moveTo>
                  <a:cubicBezTo>
                    <a:pt x="11" y="36"/>
                    <a:pt x="7" y="36"/>
                    <a:pt x="8" y="37"/>
                  </a:cubicBezTo>
                  <a:cubicBezTo>
                    <a:pt x="9" y="38"/>
                    <a:pt x="13" y="42"/>
                    <a:pt x="12" y="43"/>
                  </a:cubicBezTo>
                  <a:cubicBezTo>
                    <a:pt x="11" y="45"/>
                    <a:pt x="9" y="44"/>
                    <a:pt x="9" y="47"/>
                  </a:cubicBezTo>
                  <a:cubicBezTo>
                    <a:pt x="9" y="50"/>
                    <a:pt x="4" y="50"/>
                    <a:pt x="3" y="50"/>
                  </a:cubicBezTo>
                  <a:cubicBezTo>
                    <a:pt x="1" y="50"/>
                    <a:pt x="3" y="54"/>
                    <a:pt x="2" y="56"/>
                  </a:cubicBezTo>
                  <a:cubicBezTo>
                    <a:pt x="1" y="59"/>
                    <a:pt x="1" y="64"/>
                    <a:pt x="1" y="66"/>
                  </a:cubicBezTo>
                  <a:cubicBezTo>
                    <a:pt x="0" y="68"/>
                    <a:pt x="4" y="71"/>
                    <a:pt x="4" y="73"/>
                  </a:cubicBezTo>
                  <a:cubicBezTo>
                    <a:pt x="3" y="75"/>
                    <a:pt x="1" y="76"/>
                    <a:pt x="1" y="78"/>
                  </a:cubicBezTo>
                  <a:cubicBezTo>
                    <a:pt x="2" y="79"/>
                    <a:pt x="4" y="81"/>
                    <a:pt x="5" y="88"/>
                  </a:cubicBezTo>
                  <a:cubicBezTo>
                    <a:pt x="6" y="88"/>
                    <a:pt x="7" y="88"/>
                    <a:pt x="8" y="89"/>
                  </a:cubicBezTo>
                  <a:cubicBezTo>
                    <a:pt x="9" y="91"/>
                    <a:pt x="12" y="93"/>
                    <a:pt x="15" y="93"/>
                  </a:cubicBezTo>
                  <a:cubicBezTo>
                    <a:pt x="18" y="93"/>
                    <a:pt x="20" y="95"/>
                    <a:pt x="21" y="95"/>
                  </a:cubicBezTo>
                  <a:cubicBezTo>
                    <a:pt x="23" y="95"/>
                    <a:pt x="27" y="96"/>
                    <a:pt x="24" y="99"/>
                  </a:cubicBezTo>
                  <a:cubicBezTo>
                    <a:pt x="20" y="102"/>
                    <a:pt x="20" y="105"/>
                    <a:pt x="19" y="109"/>
                  </a:cubicBezTo>
                  <a:cubicBezTo>
                    <a:pt x="18" y="111"/>
                    <a:pt x="18" y="114"/>
                    <a:pt x="18" y="116"/>
                  </a:cubicBezTo>
                  <a:cubicBezTo>
                    <a:pt x="21" y="116"/>
                    <a:pt x="26" y="116"/>
                    <a:pt x="28" y="115"/>
                  </a:cubicBezTo>
                  <a:cubicBezTo>
                    <a:pt x="30" y="114"/>
                    <a:pt x="32" y="114"/>
                    <a:pt x="36" y="115"/>
                  </a:cubicBezTo>
                  <a:cubicBezTo>
                    <a:pt x="38" y="116"/>
                    <a:pt x="40" y="117"/>
                    <a:pt x="42" y="118"/>
                  </a:cubicBezTo>
                  <a:cubicBezTo>
                    <a:pt x="42" y="117"/>
                    <a:pt x="43" y="117"/>
                    <a:pt x="44" y="117"/>
                  </a:cubicBezTo>
                  <a:cubicBezTo>
                    <a:pt x="46" y="116"/>
                    <a:pt x="49" y="121"/>
                    <a:pt x="50" y="119"/>
                  </a:cubicBezTo>
                  <a:cubicBezTo>
                    <a:pt x="52" y="116"/>
                    <a:pt x="55" y="116"/>
                    <a:pt x="57" y="118"/>
                  </a:cubicBezTo>
                  <a:cubicBezTo>
                    <a:pt x="59" y="119"/>
                    <a:pt x="62" y="119"/>
                    <a:pt x="64" y="117"/>
                  </a:cubicBezTo>
                  <a:cubicBezTo>
                    <a:pt x="66" y="115"/>
                    <a:pt x="74" y="114"/>
                    <a:pt x="76" y="115"/>
                  </a:cubicBezTo>
                  <a:cubicBezTo>
                    <a:pt x="77" y="115"/>
                    <a:pt x="82" y="118"/>
                    <a:pt x="80" y="111"/>
                  </a:cubicBezTo>
                  <a:cubicBezTo>
                    <a:pt x="78" y="105"/>
                    <a:pt x="84" y="106"/>
                    <a:pt x="85" y="104"/>
                  </a:cubicBezTo>
                  <a:cubicBezTo>
                    <a:pt x="86" y="101"/>
                    <a:pt x="92" y="100"/>
                    <a:pt x="91" y="98"/>
                  </a:cubicBezTo>
                  <a:cubicBezTo>
                    <a:pt x="90" y="97"/>
                    <a:pt x="82" y="91"/>
                    <a:pt x="79" y="89"/>
                  </a:cubicBezTo>
                  <a:cubicBezTo>
                    <a:pt x="77" y="87"/>
                    <a:pt x="77" y="82"/>
                    <a:pt x="75" y="79"/>
                  </a:cubicBezTo>
                  <a:cubicBezTo>
                    <a:pt x="74" y="77"/>
                    <a:pt x="71" y="74"/>
                    <a:pt x="75" y="73"/>
                  </a:cubicBezTo>
                  <a:cubicBezTo>
                    <a:pt x="78" y="72"/>
                    <a:pt x="84" y="71"/>
                    <a:pt x="87" y="68"/>
                  </a:cubicBezTo>
                  <a:cubicBezTo>
                    <a:pt x="90" y="65"/>
                    <a:pt x="95" y="65"/>
                    <a:pt x="96" y="64"/>
                  </a:cubicBezTo>
                  <a:cubicBezTo>
                    <a:pt x="98" y="62"/>
                    <a:pt x="101" y="65"/>
                    <a:pt x="102" y="63"/>
                  </a:cubicBezTo>
                  <a:cubicBezTo>
                    <a:pt x="103" y="62"/>
                    <a:pt x="104" y="59"/>
                    <a:pt x="103" y="57"/>
                  </a:cubicBezTo>
                  <a:cubicBezTo>
                    <a:pt x="101" y="55"/>
                    <a:pt x="100" y="52"/>
                    <a:pt x="100" y="47"/>
                  </a:cubicBezTo>
                  <a:cubicBezTo>
                    <a:pt x="100" y="43"/>
                    <a:pt x="98" y="43"/>
                    <a:pt x="98" y="41"/>
                  </a:cubicBezTo>
                  <a:cubicBezTo>
                    <a:pt x="98" y="39"/>
                    <a:pt x="97" y="36"/>
                    <a:pt x="96" y="35"/>
                  </a:cubicBezTo>
                  <a:cubicBezTo>
                    <a:pt x="94" y="34"/>
                    <a:pt x="93" y="33"/>
                    <a:pt x="95" y="30"/>
                  </a:cubicBezTo>
                  <a:cubicBezTo>
                    <a:pt x="97" y="27"/>
                    <a:pt x="96" y="20"/>
                    <a:pt x="95" y="18"/>
                  </a:cubicBezTo>
                  <a:cubicBezTo>
                    <a:pt x="95" y="17"/>
                    <a:pt x="95" y="17"/>
                    <a:pt x="95" y="16"/>
                  </a:cubicBezTo>
                  <a:cubicBezTo>
                    <a:pt x="95" y="16"/>
                    <a:pt x="94" y="16"/>
                    <a:pt x="94" y="15"/>
                  </a:cubicBezTo>
                  <a:cubicBezTo>
                    <a:pt x="94" y="12"/>
                    <a:pt x="92" y="11"/>
                    <a:pt x="87" y="11"/>
                  </a:cubicBezTo>
                  <a:cubicBezTo>
                    <a:pt x="83" y="11"/>
                    <a:pt x="90" y="6"/>
                    <a:pt x="88" y="4"/>
                  </a:cubicBezTo>
                  <a:cubicBezTo>
                    <a:pt x="87" y="2"/>
                    <a:pt x="82" y="8"/>
                    <a:pt x="78" y="7"/>
                  </a:cubicBezTo>
                  <a:cubicBezTo>
                    <a:pt x="74" y="5"/>
                    <a:pt x="69" y="12"/>
                    <a:pt x="65" y="15"/>
                  </a:cubicBezTo>
                  <a:cubicBezTo>
                    <a:pt x="61" y="17"/>
                    <a:pt x="56" y="14"/>
                    <a:pt x="59" y="10"/>
                  </a:cubicBezTo>
                  <a:cubicBezTo>
                    <a:pt x="62" y="6"/>
                    <a:pt x="59" y="6"/>
                    <a:pt x="55" y="8"/>
                  </a:cubicBezTo>
                  <a:cubicBezTo>
                    <a:pt x="51" y="10"/>
                    <a:pt x="46" y="8"/>
                    <a:pt x="46" y="4"/>
                  </a:cubicBezTo>
                  <a:cubicBezTo>
                    <a:pt x="46" y="3"/>
                    <a:pt x="46" y="2"/>
                    <a:pt x="46" y="1"/>
                  </a:cubicBezTo>
                  <a:cubicBezTo>
                    <a:pt x="44" y="1"/>
                    <a:pt x="42" y="1"/>
                    <a:pt x="41" y="1"/>
                  </a:cubicBezTo>
                  <a:cubicBezTo>
                    <a:pt x="40" y="0"/>
                    <a:pt x="35" y="0"/>
                    <a:pt x="31" y="0"/>
                  </a:cubicBezTo>
                  <a:cubicBezTo>
                    <a:pt x="32" y="2"/>
                    <a:pt x="34" y="4"/>
                    <a:pt x="33" y="6"/>
                  </a:cubicBezTo>
                  <a:cubicBezTo>
                    <a:pt x="31" y="9"/>
                    <a:pt x="34" y="11"/>
                    <a:pt x="36" y="16"/>
                  </a:cubicBezTo>
                  <a:cubicBezTo>
                    <a:pt x="38" y="20"/>
                    <a:pt x="31" y="18"/>
                    <a:pt x="31" y="21"/>
                  </a:cubicBezTo>
                  <a:cubicBezTo>
                    <a:pt x="31" y="23"/>
                    <a:pt x="24" y="20"/>
                    <a:pt x="22" y="19"/>
                  </a:cubicBezTo>
                  <a:cubicBezTo>
                    <a:pt x="20" y="18"/>
                    <a:pt x="13" y="19"/>
                    <a:pt x="14" y="21"/>
                  </a:cubicBezTo>
                  <a:cubicBezTo>
                    <a:pt x="14" y="22"/>
                    <a:pt x="14" y="23"/>
                    <a:pt x="13" y="23"/>
                  </a:cubicBezTo>
                  <a:cubicBezTo>
                    <a:pt x="14" y="27"/>
                    <a:pt x="15" y="30"/>
                    <a:pt x="14" y="3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86" name="Google Shape;13786;p239"/>
            <p:cNvSpPr/>
            <p:nvPr/>
          </p:nvSpPr>
          <p:spPr>
            <a:xfrm>
              <a:off x="7927251" y="4973801"/>
              <a:ext cx="248248" cy="254333"/>
            </a:xfrm>
            <a:custGeom>
              <a:rect b="b" l="l" r="r" t="t"/>
              <a:pathLst>
                <a:path extrusionOk="0" h="151" w="148">
                  <a:moveTo>
                    <a:pt x="55" y="145"/>
                  </a:moveTo>
                  <a:cubicBezTo>
                    <a:pt x="55" y="142"/>
                    <a:pt x="59" y="137"/>
                    <a:pt x="61" y="141"/>
                  </a:cubicBezTo>
                  <a:cubicBezTo>
                    <a:pt x="64" y="145"/>
                    <a:pt x="63" y="149"/>
                    <a:pt x="67" y="149"/>
                  </a:cubicBezTo>
                  <a:cubicBezTo>
                    <a:pt x="72" y="149"/>
                    <a:pt x="81" y="151"/>
                    <a:pt x="82" y="149"/>
                  </a:cubicBezTo>
                  <a:cubicBezTo>
                    <a:pt x="84" y="147"/>
                    <a:pt x="90" y="145"/>
                    <a:pt x="90" y="141"/>
                  </a:cubicBezTo>
                  <a:cubicBezTo>
                    <a:pt x="90" y="137"/>
                    <a:pt x="90" y="65"/>
                    <a:pt x="90" y="63"/>
                  </a:cubicBezTo>
                  <a:cubicBezTo>
                    <a:pt x="90" y="60"/>
                    <a:pt x="101" y="63"/>
                    <a:pt x="101" y="58"/>
                  </a:cubicBezTo>
                  <a:cubicBezTo>
                    <a:pt x="101" y="53"/>
                    <a:pt x="101" y="17"/>
                    <a:pt x="101" y="17"/>
                  </a:cubicBezTo>
                  <a:cubicBezTo>
                    <a:pt x="101" y="17"/>
                    <a:pt x="110" y="16"/>
                    <a:pt x="112" y="16"/>
                  </a:cubicBezTo>
                  <a:cubicBezTo>
                    <a:pt x="115" y="15"/>
                    <a:pt x="123" y="10"/>
                    <a:pt x="125" y="12"/>
                  </a:cubicBezTo>
                  <a:cubicBezTo>
                    <a:pt x="127" y="13"/>
                    <a:pt x="130" y="18"/>
                    <a:pt x="132" y="16"/>
                  </a:cubicBezTo>
                  <a:cubicBezTo>
                    <a:pt x="133" y="15"/>
                    <a:pt x="136" y="11"/>
                    <a:pt x="140" y="11"/>
                  </a:cubicBezTo>
                  <a:cubicBezTo>
                    <a:pt x="142" y="11"/>
                    <a:pt x="145" y="10"/>
                    <a:pt x="148" y="10"/>
                  </a:cubicBezTo>
                  <a:cubicBezTo>
                    <a:pt x="147" y="9"/>
                    <a:pt x="147" y="8"/>
                    <a:pt x="147" y="7"/>
                  </a:cubicBezTo>
                  <a:cubicBezTo>
                    <a:pt x="147" y="4"/>
                    <a:pt x="126" y="7"/>
                    <a:pt x="122" y="9"/>
                  </a:cubicBezTo>
                  <a:cubicBezTo>
                    <a:pt x="119" y="10"/>
                    <a:pt x="108" y="12"/>
                    <a:pt x="104" y="10"/>
                  </a:cubicBezTo>
                  <a:cubicBezTo>
                    <a:pt x="101" y="8"/>
                    <a:pt x="79" y="10"/>
                    <a:pt x="79" y="10"/>
                  </a:cubicBezTo>
                  <a:cubicBezTo>
                    <a:pt x="75" y="6"/>
                    <a:pt x="75" y="6"/>
                    <a:pt x="75" y="6"/>
                  </a:cubicBezTo>
                  <a:cubicBezTo>
                    <a:pt x="75" y="6"/>
                    <a:pt x="39" y="6"/>
                    <a:pt x="35" y="6"/>
                  </a:cubicBezTo>
                  <a:cubicBezTo>
                    <a:pt x="31" y="6"/>
                    <a:pt x="28" y="5"/>
                    <a:pt x="24" y="3"/>
                  </a:cubicBezTo>
                  <a:cubicBezTo>
                    <a:pt x="21" y="0"/>
                    <a:pt x="17" y="0"/>
                    <a:pt x="13" y="2"/>
                  </a:cubicBezTo>
                  <a:cubicBezTo>
                    <a:pt x="9" y="4"/>
                    <a:pt x="11" y="0"/>
                    <a:pt x="8" y="0"/>
                  </a:cubicBezTo>
                  <a:cubicBezTo>
                    <a:pt x="5" y="0"/>
                    <a:pt x="4" y="3"/>
                    <a:pt x="4" y="3"/>
                  </a:cubicBezTo>
                  <a:cubicBezTo>
                    <a:pt x="1" y="4"/>
                    <a:pt x="1" y="4"/>
                    <a:pt x="1" y="4"/>
                  </a:cubicBezTo>
                  <a:cubicBezTo>
                    <a:pt x="0" y="7"/>
                    <a:pt x="3" y="14"/>
                    <a:pt x="7" y="19"/>
                  </a:cubicBezTo>
                  <a:cubicBezTo>
                    <a:pt x="11" y="25"/>
                    <a:pt x="16" y="35"/>
                    <a:pt x="18" y="44"/>
                  </a:cubicBezTo>
                  <a:cubicBezTo>
                    <a:pt x="21" y="52"/>
                    <a:pt x="28" y="62"/>
                    <a:pt x="30" y="68"/>
                  </a:cubicBezTo>
                  <a:cubicBezTo>
                    <a:pt x="32" y="75"/>
                    <a:pt x="29" y="84"/>
                    <a:pt x="31" y="89"/>
                  </a:cubicBezTo>
                  <a:cubicBezTo>
                    <a:pt x="33" y="93"/>
                    <a:pt x="34" y="100"/>
                    <a:pt x="35" y="107"/>
                  </a:cubicBezTo>
                  <a:cubicBezTo>
                    <a:pt x="36" y="115"/>
                    <a:pt x="36" y="130"/>
                    <a:pt x="43" y="136"/>
                  </a:cubicBezTo>
                  <a:cubicBezTo>
                    <a:pt x="45" y="139"/>
                    <a:pt x="48" y="142"/>
                    <a:pt x="50" y="146"/>
                  </a:cubicBezTo>
                  <a:cubicBezTo>
                    <a:pt x="53" y="146"/>
                    <a:pt x="55" y="146"/>
                    <a:pt x="55" y="145"/>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87" name="Google Shape;13787;p239"/>
            <p:cNvSpPr/>
            <p:nvPr/>
          </p:nvSpPr>
          <p:spPr>
            <a:xfrm>
              <a:off x="8175499" y="4945812"/>
              <a:ext cx="155764" cy="139944"/>
            </a:xfrm>
            <a:custGeom>
              <a:rect b="b" l="l" r="r" t="t"/>
              <a:pathLst>
                <a:path extrusionOk="0" h="83" w="92">
                  <a:moveTo>
                    <a:pt x="61" y="4"/>
                  </a:moveTo>
                  <a:cubicBezTo>
                    <a:pt x="59" y="0"/>
                    <a:pt x="59" y="0"/>
                    <a:pt x="59" y="0"/>
                  </a:cubicBezTo>
                  <a:cubicBezTo>
                    <a:pt x="49" y="0"/>
                    <a:pt x="49" y="0"/>
                    <a:pt x="49" y="0"/>
                  </a:cubicBezTo>
                  <a:cubicBezTo>
                    <a:pt x="43" y="2"/>
                    <a:pt x="43" y="4"/>
                    <a:pt x="43" y="6"/>
                  </a:cubicBezTo>
                  <a:cubicBezTo>
                    <a:pt x="43" y="8"/>
                    <a:pt x="37" y="13"/>
                    <a:pt x="32" y="15"/>
                  </a:cubicBezTo>
                  <a:cubicBezTo>
                    <a:pt x="28" y="16"/>
                    <a:pt x="23" y="27"/>
                    <a:pt x="20" y="28"/>
                  </a:cubicBezTo>
                  <a:cubicBezTo>
                    <a:pt x="17" y="30"/>
                    <a:pt x="8" y="26"/>
                    <a:pt x="5" y="26"/>
                  </a:cubicBezTo>
                  <a:cubicBezTo>
                    <a:pt x="4" y="25"/>
                    <a:pt x="2" y="26"/>
                    <a:pt x="0" y="27"/>
                  </a:cubicBezTo>
                  <a:cubicBezTo>
                    <a:pt x="1" y="30"/>
                    <a:pt x="5" y="33"/>
                    <a:pt x="6" y="33"/>
                  </a:cubicBezTo>
                  <a:cubicBezTo>
                    <a:pt x="8" y="33"/>
                    <a:pt x="8" y="46"/>
                    <a:pt x="12" y="48"/>
                  </a:cubicBezTo>
                  <a:cubicBezTo>
                    <a:pt x="17" y="49"/>
                    <a:pt x="24" y="54"/>
                    <a:pt x="24" y="56"/>
                  </a:cubicBezTo>
                  <a:cubicBezTo>
                    <a:pt x="24" y="58"/>
                    <a:pt x="29" y="61"/>
                    <a:pt x="29" y="65"/>
                  </a:cubicBezTo>
                  <a:cubicBezTo>
                    <a:pt x="29" y="69"/>
                    <a:pt x="33" y="73"/>
                    <a:pt x="37" y="73"/>
                  </a:cubicBezTo>
                  <a:cubicBezTo>
                    <a:pt x="44" y="73"/>
                    <a:pt x="45" y="76"/>
                    <a:pt x="45" y="78"/>
                  </a:cubicBezTo>
                  <a:cubicBezTo>
                    <a:pt x="45" y="81"/>
                    <a:pt x="55" y="78"/>
                    <a:pt x="56" y="81"/>
                  </a:cubicBezTo>
                  <a:cubicBezTo>
                    <a:pt x="57" y="82"/>
                    <a:pt x="67" y="82"/>
                    <a:pt x="69" y="83"/>
                  </a:cubicBezTo>
                  <a:cubicBezTo>
                    <a:pt x="73" y="79"/>
                    <a:pt x="79" y="74"/>
                    <a:pt x="81" y="71"/>
                  </a:cubicBezTo>
                  <a:cubicBezTo>
                    <a:pt x="84" y="67"/>
                    <a:pt x="81" y="61"/>
                    <a:pt x="84" y="59"/>
                  </a:cubicBezTo>
                  <a:cubicBezTo>
                    <a:pt x="87" y="58"/>
                    <a:pt x="92" y="51"/>
                    <a:pt x="90" y="50"/>
                  </a:cubicBezTo>
                  <a:cubicBezTo>
                    <a:pt x="88" y="50"/>
                    <a:pt x="90" y="45"/>
                    <a:pt x="87" y="41"/>
                  </a:cubicBezTo>
                  <a:cubicBezTo>
                    <a:pt x="84" y="38"/>
                    <a:pt x="90" y="37"/>
                    <a:pt x="90" y="31"/>
                  </a:cubicBezTo>
                  <a:cubicBezTo>
                    <a:pt x="89" y="25"/>
                    <a:pt x="91" y="13"/>
                    <a:pt x="89" y="12"/>
                  </a:cubicBezTo>
                  <a:cubicBezTo>
                    <a:pt x="88" y="11"/>
                    <a:pt x="80" y="11"/>
                    <a:pt x="76" y="7"/>
                  </a:cubicBezTo>
                  <a:cubicBezTo>
                    <a:pt x="71" y="4"/>
                    <a:pt x="61" y="4"/>
                    <a:pt x="61" y="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88" name="Google Shape;13788;p239"/>
            <p:cNvSpPr/>
            <p:nvPr/>
          </p:nvSpPr>
          <p:spPr>
            <a:xfrm>
              <a:off x="8078147" y="4990838"/>
              <a:ext cx="174017" cy="193488"/>
            </a:xfrm>
            <a:custGeom>
              <a:rect b="b" l="l" r="r" t="t"/>
              <a:pathLst>
                <a:path extrusionOk="0" h="115" w="103">
                  <a:moveTo>
                    <a:pt x="95" y="46"/>
                  </a:moveTo>
                  <a:cubicBezTo>
                    <a:pt x="91" y="46"/>
                    <a:pt x="87" y="42"/>
                    <a:pt x="87" y="38"/>
                  </a:cubicBezTo>
                  <a:cubicBezTo>
                    <a:pt x="87" y="34"/>
                    <a:pt x="82" y="31"/>
                    <a:pt x="82" y="29"/>
                  </a:cubicBezTo>
                  <a:cubicBezTo>
                    <a:pt x="82" y="27"/>
                    <a:pt x="75" y="22"/>
                    <a:pt x="70" y="21"/>
                  </a:cubicBezTo>
                  <a:cubicBezTo>
                    <a:pt x="66" y="19"/>
                    <a:pt x="66" y="6"/>
                    <a:pt x="64" y="6"/>
                  </a:cubicBezTo>
                  <a:cubicBezTo>
                    <a:pt x="63" y="6"/>
                    <a:pt x="59" y="3"/>
                    <a:pt x="58" y="0"/>
                  </a:cubicBezTo>
                  <a:cubicBezTo>
                    <a:pt x="55" y="0"/>
                    <a:pt x="52" y="1"/>
                    <a:pt x="50" y="1"/>
                  </a:cubicBezTo>
                  <a:cubicBezTo>
                    <a:pt x="46" y="1"/>
                    <a:pt x="43" y="5"/>
                    <a:pt x="42" y="6"/>
                  </a:cubicBezTo>
                  <a:cubicBezTo>
                    <a:pt x="40" y="8"/>
                    <a:pt x="37" y="3"/>
                    <a:pt x="35" y="2"/>
                  </a:cubicBezTo>
                  <a:cubicBezTo>
                    <a:pt x="33" y="0"/>
                    <a:pt x="25" y="5"/>
                    <a:pt x="22" y="6"/>
                  </a:cubicBezTo>
                  <a:cubicBezTo>
                    <a:pt x="20" y="6"/>
                    <a:pt x="11" y="7"/>
                    <a:pt x="11" y="7"/>
                  </a:cubicBezTo>
                  <a:cubicBezTo>
                    <a:pt x="11" y="7"/>
                    <a:pt x="11" y="43"/>
                    <a:pt x="11" y="48"/>
                  </a:cubicBezTo>
                  <a:cubicBezTo>
                    <a:pt x="11" y="53"/>
                    <a:pt x="0" y="50"/>
                    <a:pt x="0" y="53"/>
                  </a:cubicBezTo>
                  <a:cubicBezTo>
                    <a:pt x="0" y="54"/>
                    <a:pt x="0" y="70"/>
                    <a:pt x="0" y="88"/>
                  </a:cubicBezTo>
                  <a:cubicBezTo>
                    <a:pt x="2" y="89"/>
                    <a:pt x="5" y="90"/>
                    <a:pt x="5" y="91"/>
                  </a:cubicBezTo>
                  <a:cubicBezTo>
                    <a:pt x="7" y="95"/>
                    <a:pt x="10" y="103"/>
                    <a:pt x="9" y="105"/>
                  </a:cubicBezTo>
                  <a:cubicBezTo>
                    <a:pt x="8" y="107"/>
                    <a:pt x="7" y="106"/>
                    <a:pt x="7" y="108"/>
                  </a:cubicBezTo>
                  <a:cubicBezTo>
                    <a:pt x="7" y="110"/>
                    <a:pt x="5" y="113"/>
                    <a:pt x="9" y="113"/>
                  </a:cubicBezTo>
                  <a:cubicBezTo>
                    <a:pt x="12" y="113"/>
                    <a:pt x="18" y="115"/>
                    <a:pt x="20" y="112"/>
                  </a:cubicBezTo>
                  <a:cubicBezTo>
                    <a:pt x="23" y="109"/>
                    <a:pt x="31" y="103"/>
                    <a:pt x="31" y="100"/>
                  </a:cubicBezTo>
                  <a:cubicBezTo>
                    <a:pt x="31" y="97"/>
                    <a:pt x="33" y="90"/>
                    <a:pt x="39" y="94"/>
                  </a:cubicBezTo>
                  <a:cubicBezTo>
                    <a:pt x="45" y="97"/>
                    <a:pt x="45" y="98"/>
                    <a:pt x="52" y="98"/>
                  </a:cubicBezTo>
                  <a:cubicBezTo>
                    <a:pt x="60" y="98"/>
                    <a:pt x="62" y="98"/>
                    <a:pt x="63" y="93"/>
                  </a:cubicBezTo>
                  <a:cubicBezTo>
                    <a:pt x="65" y="88"/>
                    <a:pt x="63" y="84"/>
                    <a:pt x="68" y="84"/>
                  </a:cubicBezTo>
                  <a:cubicBezTo>
                    <a:pt x="72" y="84"/>
                    <a:pt x="78" y="80"/>
                    <a:pt x="78" y="77"/>
                  </a:cubicBezTo>
                  <a:cubicBezTo>
                    <a:pt x="78" y="73"/>
                    <a:pt x="80" y="69"/>
                    <a:pt x="83" y="69"/>
                  </a:cubicBezTo>
                  <a:cubicBezTo>
                    <a:pt x="85" y="69"/>
                    <a:pt x="91" y="65"/>
                    <a:pt x="92" y="61"/>
                  </a:cubicBezTo>
                  <a:cubicBezTo>
                    <a:pt x="93" y="58"/>
                    <a:pt x="97" y="59"/>
                    <a:pt x="99" y="57"/>
                  </a:cubicBezTo>
                  <a:cubicBezTo>
                    <a:pt x="100" y="56"/>
                    <a:pt x="102" y="54"/>
                    <a:pt x="103" y="51"/>
                  </a:cubicBezTo>
                  <a:cubicBezTo>
                    <a:pt x="103" y="51"/>
                    <a:pt x="103" y="51"/>
                    <a:pt x="103" y="51"/>
                  </a:cubicBezTo>
                  <a:cubicBezTo>
                    <a:pt x="103" y="49"/>
                    <a:pt x="102" y="46"/>
                    <a:pt x="95" y="4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89" name="Google Shape;13789;p239"/>
            <p:cNvSpPr/>
            <p:nvPr/>
          </p:nvSpPr>
          <p:spPr>
            <a:xfrm>
              <a:off x="8282587" y="5157554"/>
              <a:ext cx="26772" cy="34073"/>
            </a:xfrm>
            <a:custGeom>
              <a:rect b="b" l="l" r="r" t="t"/>
              <a:pathLst>
                <a:path extrusionOk="0" h="20" w="16">
                  <a:moveTo>
                    <a:pt x="8" y="0"/>
                  </a:moveTo>
                  <a:cubicBezTo>
                    <a:pt x="5" y="0"/>
                    <a:pt x="0" y="7"/>
                    <a:pt x="0" y="9"/>
                  </a:cubicBezTo>
                  <a:cubicBezTo>
                    <a:pt x="0" y="10"/>
                    <a:pt x="4" y="20"/>
                    <a:pt x="8" y="20"/>
                  </a:cubicBezTo>
                  <a:cubicBezTo>
                    <a:pt x="11" y="20"/>
                    <a:pt x="14" y="20"/>
                    <a:pt x="14" y="17"/>
                  </a:cubicBezTo>
                  <a:cubicBezTo>
                    <a:pt x="14" y="16"/>
                    <a:pt x="15" y="15"/>
                    <a:pt x="16" y="14"/>
                  </a:cubicBezTo>
                  <a:cubicBezTo>
                    <a:pt x="16" y="12"/>
                    <a:pt x="15" y="7"/>
                    <a:pt x="15" y="4"/>
                  </a:cubicBezTo>
                  <a:cubicBezTo>
                    <a:pt x="13" y="2"/>
                    <a:pt x="10" y="0"/>
                    <a:pt x="8" y="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90" name="Google Shape;13790;p239"/>
            <p:cNvSpPr/>
            <p:nvPr/>
          </p:nvSpPr>
          <p:spPr>
            <a:xfrm>
              <a:off x="8213223" y="5214748"/>
              <a:ext cx="43809" cy="48676"/>
            </a:xfrm>
            <a:custGeom>
              <a:rect b="b" l="l" r="r" t="t"/>
              <a:pathLst>
                <a:path extrusionOk="0" h="29" w="26">
                  <a:moveTo>
                    <a:pt x="18" y="3"/>
                  </a:moveTo>
                  <a:cubicBezTo>
                    <a:pt x="17" y="0"/>
                    <a:pt x="8" y="5"/>
                    <a:pt x="6" y="8"/>
                  </a:cubicBezTo>
                  <a:cubicBezTo>
                    <a:pt x="5" y="11"/>
                    <a:pt x="0" y="18"/>
                    <a:pt x="0" y="18"/>
                  </a:cubicBezTo>
                  <a:cubicBezTo>
                    <a:pt x="6" y="28"/>
                    <a:pt x="6" y="28"/>
                    <a:pt x="6" y="28"/>
                  </a:cubicBezTo>
                  <a:cubicBezTo>
                    <a:pt x="11" y="29"/>
                    <a:pt x="11" y="29"/>
                    <a:pt x="11" y="29"/>
                  </a:cubicBezTo>
                  <a:cubicBezTo>
                    <a:pt x="11" y="29"/>
                    <a:pt x="13" y="26"/>
                    <a:pt x="14" y="23"/>
                  </a:cubicBezTo>
                  <a:cubicBezTo>
                    <a:pt x="15" y="20"/>
                    <a:pt x="21" y="23"/>
                    <a:pt x="21" y="21"/>
                  </a:cubicBezTo>
                  <a:cubicBezTo>
                    <a:pt x="21" y="18"/>
                    <a:pt x="26" y="15"/>
                    <a:pt x="26" y="12"/>
                  </a:cubicBezTo>
                  <a:cubicBezTo>
                    <a:pt x="26" y="9"/>
                    <a:pt x="19" y="6"/>
                    <a:pt x="18" y="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91" name="Google Shape;13791;p239"/>
            <p:cNvSpPr/>
            <p:nvPr/>
          </p:nvSpPr>
          <p:spPr>
            <a:xfrm>
              <a:off x="8011217" y="5077238"/>
              <a:ext cx="312744" cy="283539"/>
            </a:xfrm>
            <a:custGeom>
              <a:rect b="b" l="l" r="r" t="t"/>
              <a:pathLst>
                <a:path extrusionOk="0" h="169" w="186">
                  <a:moveTo>
                    <a:pt x="177" y="63"/>
                  </a:moveTo>
                  <a:cubicBezTo>
                    <a:pt x="177" y="63"/>
                    <a:pt x="177" y="63"/>
                    <a:pt x="177" y="62"/>
                  </a:cubicBezTo>
                  <a:cubicBezTo>
                    <a:pt x="176" y="63"/>
                    <a:pt x="175" y="64"/>
                    <a:pt x="175" y="65"/>
                  </a:cubicBezTo>
                  <a:cubicBezTo>
                    <a:pt x="175" y="68"/>
                    <a:pt x="172" y="68"/>
                    <a:pt x="169" y="68"/>
                  </a:cubicBezTo>
                  <a:cubicBezTo>
                    <a:pt x="165" y="68"/>
                    <a:pt x="161" y="58"/>
                    <a:pt x="161" y="57"/>
                  </a:cubicBezTo>
                  <a:cubicBezTo>
                    <a:pt x="161" y="55"/>
                    <a:pt x="166" y="48"/>
                    <a:pt x="169" y="48"/>
                  </a:cubicBezTo>
                  <a:cubicBezTo>
                    <a:pt x="171" y="48"/>
                    <a:pt x="174" y="50"/>
                    <a:pt x="176" y="52"/>
                  </a:cubicBezTo>
                  <a:cubicBezTo>
                    <a:pt x="176" y="51"/>
                    <a:pt x="176" y="50"/>
                    <a:pt x="176" y="49"/>
                  </a:cubicBezTo>
                  <a:cubicBezTo>
                    <a:pt x="176" y="48"/>
                    <a:pt x="178" y="30"/>
                    <a:pt x="175" y="28"/>
                  </a:cubicBezTo>
                  <a:cubicBezTo>
                    <a:pt x="172" y="26"/>
                    <a:pt x="169" y="7"/>
                    <a:pt x="168" y="5"/>
                  </a:cubicBezTo>
                  <a:cubicBezTo>
                    <a:pt x="167" y="4"/>
                    <a:pt x="155" y="5"/>
                    <a:pt x="154" y="3"/>
                  </a:cubicBezTo>
                  <a:cubicBezTo>
                    <a:pt x="153" y="0"/>
                    <a:pt x="143" y="2"/>
                    <a:pt x="143" y="0"/>
                  </a:cubicBezTo>
                  <a:cubicBezTo>
                    <a:pt x="142" y="3"/>
                    <a:pt x="140" y="5"/>
                    <a:pt x="139" y="6"/>
                  </a:cubicBezTo>
                  <a:cubicBezTo>
                    <a:pt x="137" y="8"/>
                    <a:pt x="133" y="7"/>
                    <a:pt x="132" y="10"/>
                  </a:cubicBezTo>
                  <a:cubicBezTo>
                    <a:pt x="131" y="14"/>
                    <a:pt x="125" y="18"/>
                    <a:pt x="123" y="18"/>
                  </a:cubicBezTo>
                  <a:cubicBezTo>
                    <a:pt x="120" y="18"/>
                    <a:pt x="118" y="22"/>
                    <a:pt x="118" y="26"/>
                  </a:cubicBezTo>
                  <a:cubicBezTo>
                    <a:pt x="118" y="29"/>
                    <a:pt x="112" y="33"/>
                    <a:pt x="108" y="33"/>
                  </a:cubicBezTo>
                  <a:cubicBezTo>
                    <a:pt x="103" y="33"/>
                    <a:pt x="105" y="37"/>
                    <a:pt x="103" y="42"/>
                  </a:cubicBezTo>
                  <a:cubicBezTo>
                    <a:pt x="102" y="47"/>
                    <a:pt x="100" y="47"/>
                    <a:pt x="92" y="47"/>
                  </a:cubicBezTo>
                  <a:cubicBezTo>
                    <a:pt x="85" y="47"/>
                    <a:pt x="85" y="46"/>
                    <a:pt x="79" y="43"/>
                  </a:cubicBezTo>
                  <a:cubicBezTo>
                    <a:pt x="73" y="39"/>
                    <a:pt x="71" y="46"/>
                    <a:pt x="71" y="49"/>
                  </a:cubicBezTo>
                  <a:cubicBezTo>
                    <a:pt x="71" y="52"/>
                    <a:pt x="63" y="58"/>
                    <a:pt x="60" y="61"/>
                  </a:cubicBezTo>
                  <a:cubicBezTo>
                    <a:pt x="58" y="64"/>
                    <a:pt x="52" y="62"/>
                    <a:pt x="49" y="62"/>
                  </a:cubicBezTo>
                  <a:cubicBezTo>
                    <a:pt x="45" y="62"/>
                    <a:pt x="47" y="59"/>
                    <a:pt x="47" y="57"/>
                  </a:cubicBezTo>
                  <a:cubicBezTo>
                    <a:pt x="47" y="55"/>
                    <a:pt x="48" y="56"/>
                    <a:pt x="49" y="54"/>
                  </a:cubicBezTo>
                  <a:cubicBezTo>
                    <a:pt x="50" y="52"/>
                    <a:pt x="47" y="44"/>
                    <a:pt x="45" y="40"/>
                  </a:cubicBezTo>
                  <a:cubicBezTo>
                    <a:pt x="45" y="39"/>
                    <a:pt x="42" y="38"/>
                    <a:pt x="40" y="37"/>
                  </a:cubicBezTo>
                  <a:cubicBezTo>
                    <a:pt x="40" y="57"/>
                    <a:pt x="40" y="78"/>
                    <a:pt x="40" y="80"/>
                  </a:cubicBezTo>
                  <a:cubicBezTo>
                    <a:pt x="40" y="84"/>
                    <a:pt x="34" y="86"/>
                    <a:pt x="32" y="88"/>
                  </a:cubicBezTo>
                  <a:cubicBezTo>
                    <a:pt x="31" y="90"/>
                    <a:pt x="22" y="88"/>
                    <a:pt x="17" y="88"/>
                  </a:cubicBezTo>
                  <a:cubicBezTo>
                    <a:pt x="13" y="88"/>
                    <a:pt x="14" y="84"/>
                    <a:pt x="11" y="80"/>
                  </a:cubicBezTo>
                  <a:cubicBezTo>
                    <a:pt x="9" y="76"/>
                    <a:pt x="5" y="81"/>
                    <a:pt x="5" y="84"/>
                  </a:cubicBezTo>
                  <a:cubicBezTo>
                    <a:pt x="5" y="85"/>
                    <a:pt x="3" y="85"/>
                    <a:pt x="0" y="85"/>
                  </a:cubicBezTo>
                  <a:cubicBezTo>
                    <a:pt x="4" y="91"/>
                    <a:pt x="7" y="98"/>
                    <a:pt x="9" y="104"/>
                  </a:cubicBezTo>
                  <a:cubicBezTo>
                    <a:pt x="11" y="113"/>
                    <a:pt x="18" y="122"/>
                    <a:pt x="20" y="127"/>
                  </a:cubicBezTo>
                  <a:cubicBezTo>
                    <a:pt x="21" y="133"/>
                    <a:pt x="23" y="138"/>
                    <a:pt x="20" y="139"/>
                  </a:cubicBezTo>
                  <a:cubicBezTo>
                    <a:pt x="16" y="139"/>
                    <a:pt x="16" y="142"/>
                    <a:pt x="20" y="148"/>
                  </a:cubicBezTo>
                  <a:cubicBezTo>
                    <a:pt x="24" y="154"/>
                    <a:pt x="20" y="158"/>
                    <a:pt x="24" y="159"/>
                  </a:cubicBezTo>
                  <a:cubicBezTo>
                    <a:pt x="27" y="159"/>
                    <a:pt x="26" y="161"/>
                    <a:pt x="28" y="162"/>
                  </a:cubicBezTo>
                  <a:cubicBezTo>
                    <a:pt x="31" y="162"/>
                    <a:pt x="33" y="164"/>
                    <a:pt x="35" y="167"/>
                  </a:cubicBezTo>
                  <a:cubicBezTo>
                    <a:pt x="36" y="169"/>
                    <a:pt x="40" y="169"/>
                    <a:pt x="42" y="166"/>
                  </a:cubicBezTo>
                  <a:cubicBezTo>
                    <a:pt x="44" y="163"/>
                    <a:pt x="50" y="162"/>
                    <a:pt x="56" y="162"/>
                  </a:cubicBezTo>
                  <a:cubicBezTo>
                    <a:pt x="62" y="162"/>
                    <a:pt x="61" y="160"/>
                    <a:pt x="66" y="158"/>
                  </a:cubicBezTo>
                  <a:cubicBezTo>
                    <a:pt x="72" y="156"/>
                    <a:pt x="79" y="156"/>
                    <a:pt x="84" y="158"/>
                  </a:cubicBezTo>
                  <a:cubicBezTo>
                    <a:pt x="89" y="160"/>
                    <a:pt x="93" y="158"/>
                    <a:pt x="95" y="156"/>
                  </a:cubicBezTo>
                  <a:cubicBezTo>
                    <a:pt x="98" y="155"/>
                    <a:pt x="102" y="159"/>
                    <a:pt x="103" y="155"/>
                  </a:cubicBezTo>
                  <a:cubicBezTo>
                    <a:pt x="103" y="151"/>
                    <a:pt x="108" y="151"/>
                    <a:pt x="112" y="151"/>
                  </a:cubicBezTo>
                  <a:cubicBezTo>
                    <a:pt x="117" y="151"/>
                    <a:pt x="128" y="144"/>
                    <a:pt x="136" y="136"/>
                  </a:cubicBezTo>
                  <a:cubicBezTo>
                    <a:pt x="145" y="128"/>
                    <a:pt x="159" y="109"/>
                    <a:pt x="164" y="101"/>
                  </a:cubicBezTo>
                  <a:cubicBezTo>
                    <a:pt x="169" y="93"/>
                    <a:pt x="176" y="86"/>
                    <a:pt x="180" y="82"/>
                  </a:cubicBezTo>
                  <a:cubicBezTo>
                    <a:pt x="183" y="79"/>
                    <a:pt x="185" y="70"/>
                    <a:pt x="186" y="62"/>
                  </a:cubicBezTo>
                  <a:cubicBezTo>
                    <a:pt x="182" y="62"/>
                    <a:pt x="177" y="63"/>
                    <a:pt x="177" y="63"/>
                  </a:cubicBezTo>
                  <a:close/>
                  <a:moveTo>
                    <a:pt x="141" y="103"/>
                  </a:moveTo>
                  <a:cubicBezTo>
                    <a:pt x="141" y="105"/>
                    <a:pt x="135" y="102"/>
                    <a:pt x="134" y="105"/>
                  </a:cubicBezTo>
                  <a:cubicBezTo>
                    <a:pt x="133" y="108"/>
                    <a:pt x="131" y="111"/>
                    <a:pt x="131" y="111"/>
                  </a:cubicBezTo>
                  <a:cubicBezTo>
                    <a:pt x="126" y="110"/>
                    <a:pt x="126" y="110"/>
                    <a:pt x="126" y="110"/>
                  </a:cubicBezTo>
                  <a:cubicBezTo>
                    <a:pt x="120" y="100"/>
                    <a:pt x="120" y="100"/>
                    <a:pt x="120" y="100"/>
                  </a:cubicBezTo>
                  <a:cubicBezTo>
                    <a:pt x="120" y="100"/>
                    <a:pt x="125" y="93"/>
                    <a:pt x="126" y="90"/>
                  </a:cubicBezTo>
                  <a:cubicBezTo>
                    <a:pt x="128" y="87"/>
                    <a:pt x="137" y="82"/>
                    <a:pt x="138" y="85"/>
                  </a:cubicBezTo>
                  <a:cubicBezTo>
                    <a:pt x="139" y="88"/>
                    <a:pt x="146" y="91"/>
                    <a:pt x="146" y="94"/>
                  </a:cubicBezTo>
                  <a:cubicBezTo>
                    <a:pt x="146" y="97"/>
                    <a:pt x="141" y="100"/>
                    <a:pt x="141" y="10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92" name="Google Shape;13792;p239"/>
            <p:cNvSpPr/>
            <p:nvPr/>
          </p:nvSpPr>
          <p:spPr>
            <a:xfrm>
              <a:off x="7928468" y="4743806"/>
              <a:ext cx="227561" cy="250682"/>
            </a:xfrm>
            <a:custGeom>
              <a:rect b="b" l="l" r="r" t="t"/>
              <a:pathLst>
                <a:path extrusionOk="0" h="149" w="135">
                  <a:moveTo>
                    <a:pt x="7" y="137"/>
                  </a:moveTo>
                  <a:cubicBezTo>
                    <a:pt x="10" y="137"/>
                    <a:pt x="8" y="141"/>
                    <a:pt x="12" y="139"/>
                  </a:cubicBezTo>
                  <a:cubicBezTo>
                    <a:pt x="16" y="137"/>
                    <a:pt x="20" y="137"/>
                    <a:pt x="23" y="140"/>
                  </a:cubicBezTo>
                  <a:cubicBezTo>
                    <a:pt x="27" y="142"/>
                    <a:pt x="30" y="143"/>
                    <a:pt x="34" y="143"/>
                  </a:cubicBezTo>
                  <a:cubicBezTo>
                    <a:pt x="38" y="143"/>
                    <a:pt x="74" y="143"/>
                    <a:pt x="74" y="143"/>
                  </a:cubicBezTo>
                  <a:cubicBezTo>
                    <a:pt x="78" y="147"/>
                    <a:pt x="78" y="147"/>
                    <a:pt x="78" y="147"/>
                  </a:cubicBezTo>
                  <a:cubicBezTo>
                    <a:pt x="78" y="147"/>
                    <a:pt x="100" y="145"/>
                    <a:pt x="103" y="147"/>
                  </a:cubicBezTo>
                  <a:cubicBezTo>
                    <a:pt x="107" y="149"/>
                    <a:pt x="118" y="147"/>
                    <a:pt x="121" y="146"/>
                  </a:cubicBezTo>
                  <a:cubicBezTo>
                    <a:pt x="122" y="145"/>
                    <a:pt x="123" y="145"/>
                    <a:pt x="124" y="145"/>
                  </a:cubicBezTo>
                  <a:cubicBezTo>
                    <a:pt x="111" y="126"/>
                    <a:pt x="111" y="126"/>
                    <a:pt x="111" y="126"/>
                  </a:cubicBezTo>
                  <a:cubicBezTo>
                    <a:pt x="112" y="87"/>
                    <a:pt x="112" y="87"/>
                    <a:pt x="112" y="87"/>
                  </a:cubicBezTo>
                  <a:cubicBezTo>
                    <a:pt x="130" y="87"/>
                    <a:pt x="130" y="87"/>
                    <a:pt x="130" y="87"/>
                  </a:cubicBezTo>
                  <a:cubicBezTo>
                    <a:pt x="133" y="84"/>
                    <a:pt x="133" y="84"/>
                    <a:pt x="133" y="84"/>
                  </a:cubicBezTo>
                  <a:cubicBezTo>
                    <a:pt x="135" y="60"/>
                    <a:pt x="135" y="60"/>
                    <a:pt x="135" y="60"/>
                  </a:cubicBezTo>
                  <a:cubicBezTo>
                    <a:pt x="134" y="60"/>
                    <a:pt x="133" y="60"/>
                    <a:pt x="132" y="60"/>
                  </a:cubicBezTo>
                  <a:cubicBezTo>
                    <a:pt x="128" y="62"/>
                    <a:pt x="125" y="61"/>
                    <a:pt x="122" y="61"/>
                  </a:cubicBezTo>
                  <a:cubicBezTo>
                    <a:pt x="118" y="61"/>
                    <a:pt x="118" y="65"/>
                    <a:pt x="115" y="64"/>
                  </a:cubicBezTo>
                  <a:cubicBezTo>
                    <a:pt x="113" y="64"/>
                    <a:pt x="115" y="58"/>
                    <a:pt x="115" y="55"/>
                  </a:cubicBezTo>
                  <a:cubicBezTo>
                    <a:pt x="116" y="52"/>
                    <a:pt x="112" y="48"/>
                    <a:pt x="110" y="45"/>
                  </a:cubicBezTo>
                  <a:cubicBezTo>
                    <a:pt x="107" y="43"/>
                    <a:pt x="113" y="30"/>
                    <a:pt x="111" y="28"/>
                  </a:cubicBezTo>
                  <a:cubicBezTo>
                    <a:pt x="110" y="27"/>
                    <a:pt x="109" y="23"/>
                    <a:pt x="109" y="19"/>
                  </a:cubicBezTo>
                  <a:cubicBezTo>
                    <a:pt x="109" y="15"/>
                    <a:pt x="107" y="17"/>
                    <a:pt x="102" y="17"/>
                  </a:cubicBezTo>
                  <a:cubicBezTo>
                    <a:pt x="96" y="17"/>
                    <a:pt x="96" y="15"/>
                    <a:pt x="96" y="15"/>
                  </a:cubicBezTo>
                  <a:cubicBezTo>
                    <a:pt x="96" y="15"/>
                    <a:pt x="90" y="13"/>
                    <a:pt x="87" y="15"/>
                  </a:cubicBezTo>
                  <a:cubicBezTo>
                    <a:pt x="84" y="16"/>
                    <a:pt x="84" y="26"/>
                    <a:pt x="82" y="25"/>
                  </a:cubicBezTo>
                  <a:cubicBezTo>
                    <a:pt x="80" y="25"/>
                    <a:pt x="74" y="26"/>
                    <a:pt x="69" y="27"/>
                  </a:cubicBezTo>
                  <a:cubicBezTo>
                    <a:pt x="64" y="29"/>
                    <a:pt x="62" y="26"/>
                    <a:pt x="59" y="20"/>
                  </a:cubicBezTo>
                  <a:cubicBezTo>
                    <a:pt x="56" y="14"/>
                    <a:pt x="53" y="16"/>
                    <a:pt x="54" y="11"/>
                  </a:cubicBezTo>
                  <a:cubicBezTo>
                    <a:pt x="55" y="6"/>
                    <a:pt x="52" y="1"/>
                    <a:pt x="52" y="1"/>
                  </a:cubicBezTo>
                  <a:cubicBezTo>
                    <a:pt x="52" y="1"/>
                    <a:pt x="18" y="0"/>
                    <a:pt x="15" y="1"/>
                  </a:cubicBezTo>
                  <a:cubicBezTo>
                    <a:pt x="13" y="1"/>
                    <a:pt x="11" y="3"/>
                    <a:pt x="8" y="5"/>
                  </a:cubicBezTo>
                  <a:cubicBezTo>
                    <a:pt x="10" y="13"/>
                    <a:pt x="17" y="26"/>
                    <a:pt x="18" y="30"/>
                  </a:cubicBezTo>
                  <a:cubicBezTo>
                    <a:pt x="20" y="33"/>
                    <a:pt x="16" y="36"/>
                    <a:pt x="16" y="42"/>
                  </a:cubicBezTo>
                  <a:cubicBezTo>
                    <a:pt x="16" y="48"/>
                    <a:pt x="23" y="60"/>
                    <a:pt x="24" y="67"/>
                  </a:cubicBezTo>
                  <a:cubicBezTo>
                    <a:pt x="24" y="75"/>
                    <a:pt x="20" y="79"/>
                    <a:pt x="15" y="84"/>
                  </a:cubicBezTo>
                  <a:cubicBezTo>
                    <a:pt x="11" y="89"/>
                    <a:pt x="7" y="100"/>
                    <a:pt x="7" y="107"/>
                  </a:cubicBezTo>
                  <a:cubicBezTo>
                    <a:pt x="7" y="114"/>
                    <a:pt x="1" y="121"/>
                    <a:pt x="1" y="124"/>
                  </a:cubicBezTo>
                  <a:cubicBezTo>
                    <a:pt x="1" y="127"/>
                    <a:pt x="0" y="137"/>
                    <a:pt x="0" y="140"/>
                  </a:cubicBezTo>
                  <a:cubicBezTo>
                    <a:pt x="0" y="140"/>
                    <a:pt x="0" y="140"/>
                    <a:pt x="0" y="141"/>
                  </a:cubicBezTo>
                  <a:cubicBezTo>
                    <a:pt x="3" y="140"/>
                    <a:pt x="3" y="140"/>
                    <a:pt x="3" y="140"/>
                  </a:cubicBezTo>
                  <a:cubicBezTo>
                    <a:pt x="3" y="140"/>
                    <a:pt x="4" y="137"/>
                    <a:pt x="7" y="13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93" name="Google Shape;13793;p239"/>
            <p:cNvSpPr/>
            <p:nvPr/>
          </p:nvSpPr>
          <p:spPr>
            <a:xfrm>
              <a:off x="8115871" y="4791266"/>
              <a:ext cx="225127" cy="204440"/>
            </a:xfrm>
            <a:custGeom>
              <a:rect b="b" l="l" r="r" t="t"/>
              <a:pathLst>
                <a:path extrusionOk="0" h="122" w="134">
                  <a:moveTo>
                    <a:pt x="103" y="5"/>
                  </a:moveTo>
                  <a:cubicBezTo>
                    <a:pt x="101" y="5"/>
                    <a:pt x="98" y="3"/>
                    <a:pt x="94" y="0"/>
                  </a:cubicBezTo>
                  <a:cubicBezTo>
                    <a:pt x="92" y="3"/>
                    <a:pt x="84" y="3"/>
                    <a:pt x="80" y="3"/>
                  </a:cubicBezTo>
                  <a:cubicBezTo>
                    <a:pt x="76" y="3"/>
                    <a:pt x="80" y="8"/>
                    <a:pt x="77" y="11"/>
                  </a:cubicBezTo>
                  <a:cubicBezTo>
                    <a:pt x="75" y="13"/>
                    <a:pt x="74" y="16"/>
                    <a:pt x="76" y="17"/>
                  </a:cubicBezTo>
                  <a:cubicBezTo>
                    <a:pt x="78" y="18"/>
                    <a:pt x="75" y="27"/>
                    <a:pt x="75" y="30"/>
                  </a:cubicBezTo>
                  <a:cubicBezTo>
                    <a:pt x="75" y="33"/>
                    <a:pt x="71" y="40"/>
                    <a:pt x="73" y="41"/>
                  </a:cubicBezTo>
                  <a:cubicBezTo>
                    <a:pt x="74" y="42"/>
                    <a:pt x="77" y="50"/>
                    <a:pt x="80" y="51"/>
                  </a:cubicBezTo>
                  <a:cubicBezTo>
                    <a:pt x="84" y="52"/>
                    <a:pt x="87" y="48"/>
                    <a:pt x="88" y="48"/>
                  </a:cubicBezTo>
                  <a:cubicBezTo>
                    <a:pt x="90" y="48"/>
                    <a:pt x="90" y="53"/>
                    <a:pt x="90" y="57"/>
                  </a:cubicBezTo>
                  <a:cubicBezTo>
                    <a:pt x="90" y="60"/>
                    <a:pt x="88" y="62"/>
                    <a:pt x="88" y="62"/>
                  </a:cubicBezTo>
                  <a:cubicBezTo>
                    <a:pt x="88" y="62"/>
                    <a:pt x="82" y="64"/>
                    <a:pt x="79" y="62"/>
                  </a:cubicBezTo>
                  <a:cubicBezTo>
                    <a:pt x="77" y="60"/>
                    <a:pt x="75" y="54"/>
                    <a:pt x="75" y="52"/>
                  </a:cubicBezTo>
                  <a:cubicBezTo>
                    <a:pt x="75" y="50"/>
                    <a:pt x="69" y="50"/>
                    <a:pt x="66" y="50"/>
                  </a:cubicBezTo>
                  <a:cubicBezTo>
                    <a:pt x="64" y="50"/>
                    <a:pt x="61" y="45"/>
                    <a:pt x="60" y="43"/>
                  </a:cubicBezTo>
                  <a:cubicBezTo>
                    <a:pt x="59" y="41"/>
                    <a:pt x="56" y="43"/>
                    <a:pt x="56" y="45"/>
                  </a:cubicBezTo>
                  <a:cubicBezTo>
                    <a:pt x="56" y="47"/>
                    <a:pt x="53" y="47"/>
                    <a:pt x="51" y="47"/>
                  </a:cubicBezTo>
                  <a:cubicBezTo>
                    <a:pt x="48" y="47"/>
                    <a:pt x="43" y="42"/>
                    <a:pt x="41" y="43"/>
                  </a:cubicBezTo>
                  <a:cubicBezTo>
                    <a:pt x="39" y="44"/>
                    <a:pt x="37" y="40"/>
                    <a:pt x="37" y="38"/>
                  </a:cubicBezTo>
                  <a:cubicBezTo>
                    <a:pt x="38" y="35"/>
                    <a:pt x="32" y="37"/>
                    <a:pt x="30" y="38"/>
                  </a:cubicBezTo>
                  <a:cubicBezTo>
                    <a:pt x="28" y="39"/>
                    <a:pt x="27" y="35"/>
                    <a:pt x="27" y="35"/>
                  </a:cubicBezTo>
                  <a:cubicBezTo>
                    <a:pt x="27" y="35"/>
                    <a:pt x="26" y="33"/>
                    <a:pt x="24" y="32"/>
                  </a:cubicBezTo>
                  <a:cubicBezTo>
                    <a:pt x="22" y="56"/>
                    <a:pt x="22" y="56"/>
                    <a:pt x="22" y="56"/>
                  </a:cubicBezTo>
                  <a:cubicBezTo>
                    <a:pt x="19" y="59"/>
                    <a:pt x="19" y="59"/>
                    <a:pt x="19" y="59"/>
                  </a:cubicBezTo>
                  <a:cubicBezTo>
                    <a:pt x="1" y="59"/>
                    <a:pt x="1" y="59"/>
                    <a:pt x="1" y="59"/>
                  </a:cubicBezTo>
                  <a:cubicBezTo>
                    <a:pt x="0" y="98"/>
                    <a:pt x="0" y="98"/>
                    <a:pt x="0" y="98"/>
                  </a:cubicBezTo>
                  <a:cubicBezTo>
                    <a:pt x="13" y="117"/>
                    <a:pt x="13" y="117"/>
                    <a:pt x="13" y="117"/>
                  </a:cubicBezTo>
                  <a:cubicBezTo>
                    <a:pt x="20" y="115"/>
                    <a:pt x="35" y="113"/>
                    <a:pt x="35" y="116"/>
                  </a:cubicBezTo>
                  <a:cubicBezTo>
                    <a:pt x="35" y="117"/>
                    <a:pt x="35" y="118"/>
                    <a:pt x="36" y="119"/>
                  </a:cubicBezTo>
                  <a:cubicBezTo>
                    <a:pt x="38" y="118"/>
                    <a:pt x="40" y="117"/>
                    <a:pt x="41" y="118"/>
                  </a:cubicBezTo>
                  <a:cubicBezTo>
                    <a:pt x="44" y="118"/>
                    <a:pt x="53" y="122"/>
                    <a:pt x="56" y="120"/>
                  </a:cubicBezTo>
                  <a:cubicBezTo>
                    <a:pt x="59" y="119"/>
                    <a:pt x="64" y="108"/>
                    <a:pt x="68" y="107"/>
                  </a:cubicBezTo>
                  <a:cubicBezTo>
                    <a:pt x="73" y="105"/>
                    <a:pt x="79" y="100"/>
                    <a:pt x="79" y="98"/>
                  </a:cubicBezTo>
                  <a:cubicBezTo>
                    <a:pt x="79" y="96"/>
                    <a:pt x="79" y="94"/>
                    <a:pt x="85" y="92"/>
                  </a:cubicBezTo>
                  <a:cubicBezTo>
                    <a:pt x="95" y="92"/>
                    <a:pt x="95" y="92"/>
                    <a:pt x="95" y="92"/>
                  </a:cubicBezTo>
                  <a:cubicBezTo>
                    <a:pt x="96" y="92"/>
                    <a:pt x="96" y="92"/>
                    <a:pt x="96" y="92"/>
                  </a:cubicBezTo>
                  <a:cubicBezTo>
                    <a:pt x="94" y="83"/>
                    <a:pt x="94" y="83"/>
                    <a:pt x="94" y="83"/>
                  </a:cubicBezTo>
                  <a:cubicBezTo>
                    <a:pt x="94" y="83"/>
                    <a:pt x="124" y="71"/>
                    <a:pt x="126" y="71"/>
                  </a:cubicBezTo>
                  <a:cubicBezTo>
                    <a:pt x="124" y="68"/>
                    <a:pt x="123" y="66"/>
                    <a:pt x="124" y="66"/>
                  </a:cubicBezTo>
                  <a:cubicBezTo>
                    <a:pt x="125" y="65"/>
                    <a:pt x="125" y="57"/>
                    <a:pt x="125" y="54"/>
                  </a:cubicBezTo>
                  <a:cubicBezTo>
                    <a:pt x="125" y="52"/>
                    <a:pt x="132" y="54"/>
                    <a:pt x="130" y="51"/>
                  </a:cubicBezTo>
                  <a:cubicBezTo>
                    <a:pt x="128" y="49"/>
                    <a:pt x="128" y="35"/>
                    <a:pt x="129" y="32"/>
                  </a:cubicBezTo>
                  <a:cubicBezTo>
                    <a:pt x="131" y="29"/>
                    <a:pt x="134" y="32"/>
                    <a:pt x="134" y="29"/>
                  </a:cubicBezTo>
                  <a:cubicBezTo>
                    <a:pt x="134" y="27"/>
                    <a:pt x="130" y="19"/>
                    <a:pt x="128" y="16"/>
                  </a:cubicBezTo>
                  <a:cubicBezTo>
                    <a:pt x="127" y="15"/>
                    <a:pt x="116" y="10"/>
                    <a:pt x="113" y="10"/>
                  </a:cubicBezTo>
                  <a:cubicBezTo>
                    <a:pt x="110" y="9"/>
                    <a:pt x="106" y="5"/>
                    <a:pt x="103" y="5"/>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94" name="Google Shape;13794;p239"/>
            <p:cNvSpPr/>
            <p:nvPr/>
          </p:nvSpPr>
          <p:spPr>
            <a:xfrm>
              <a:off x="8248514" y="4647671"/>
              <a:ext cx="38941" cy="34073"/>
            </a:xfrm>
            <a:custGeom>
              <a:rect b="b" l="l" r="r" t="t"/>
              <a:pathLst>
                <a:path extrusionOk="0" h="20" w="23">
                  <a:moveTo>
                    <a:pt x="19" y="0"/>
                  </a:moveTo>
                  <a:cubicBezTo>
                    <a:pt x="16" y="0"/>
                    <a:pt x="14" y="1"/>
                    <a:pt x="13" y="2"/>
                  </a:cubicBezTo>
                  <a:cubicBezTo>
                    <a:pt x="11" y="3"/>
                    <a:pt x="10" y="3"/>
                    <a:pt x="7" y="3"/>
                  </a:cubicBezTo>
                  <a:cubicBezTo>
                    <a:pt x="6" y="3"/>
                    <a:pt x="6" y="4"/>
                    <a:pt x="5" y="4"/>
                  </a:cubicBezTo>
                  <a:cubicBezTo>
                    <a:pt x="3" y="5"/>
                    <a:pt x="3" y="12"/>
                    <a:pt x="3" y="12"/>
                  </a:cubicBezTo>
                  <a:cubicBezTo>
                    <a:pt x="3" y="12"/>
                    <a:pt x="0" y="12"/>
                    <a:pt x="0" y="15"/>
                  </a:cubicBezTo>
                  <a:cubicBezTo>
                    <a:pt x="0" y="17"/>
                    <a:pt x="2" y="18"/>
                    <a:pt x="3" y="19"/>
                  </a:cubicBezTo>
                  <a:cubicBezTo>
                    <a:pt x="4" y="19"/>
                    <a:pt x="6" y="19"/>
                    <a:pt x="7" y="19"/>
                  </a:cubicBezTo>
                  <a:cubicBezTo>
                    <a:pt x="13" y="20"/>
                    <a:pt x="13" y="15"/>
                    <a:pt x="13" y="15"/>
                  </a:cubicBezTo>
                  <a:cubicBezTo>
                    <a:pt x="13" y="15"/>
                    <a:pt x="22" y="16"/>
                    <a:pt x="23" y="13"/>
                  </a:cubicBezTo>
                  <a:cubicBezTo>
                    <a:pt x="23" y="10"/>
                    <a:pt x="21" y="5"/>
                    <a:pt x="21" y="5"/>
                  </a:cubicBezTo>
                  <a:lnTo>
                    <a:pt x="19" y="0"/>
                  </a:ln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95" name="Google Shape;13795;p239"/>
            <p:cNvSpPr/>
            <p:nvPr/>
          </p:nvSpPr>
          <p:spPr>
            <a:xfrm>
              <a:off x="8483376" y="4377518"/>
              <a:ext cx="202006" cy="279888"/>
            </a:xfrm>
            <a:custGeom>
              <a:rect b="b" l="l" r="r" t="t"/>
              <a:pathLst>
                <a:path extrusionOk="0" h="167" w="120">
                  <a:moveTo>
                    <a:pt x="28" y="32"/>
                  </a:moveTo>
                  <a:cubicBezTo>
                    <a:pt x="30" y="33"/>
                    <a:pt x="33" y="38"/>
                    <a:pt x="36" y="39"/>
                  </a:cubicBezTo>
                  <a:cubicBezTo>
                    <a:pt x="38" y="39"/>
                    <a:pt x="51" y="44"/>
                    <a:pt x="59" y="47"/>
                  </a:cubicBezTo>
                  <a:cubicBezTo>
                    <a:pt x="67" y="51"/>
                    <a:pt x="72" y="51"/>
                    <a:pt x="75" y="51"/>
                  </a:cubicBezTo>
                  <a:cubicBezTo>
                    <a:pt x="77" y="51"/>
                    <a:pt x="81" y="52"/>
                    <a:pt x="79" y="54"/>
                  </a:cubicBezTo>
                  <a:cubicBezTo>
                    <a:pt x="77" y="56"/>
                    <a:pt x="52" y="82"/>
                    <a:pt x="48" y="86"/>
                  </a:cubicBezTo>
                  <a:cubicBezTo>
                    <a:pt x="45" y="89"/>
                    <a:pt x="43" y="88"/>
                    <a:pt x="35" y="88"/>
                  </a:cubicBezTo>
                  <a:cubicBezTo>
                    <a:pt x="28" y="88"/>
                    <a:pt x="22" y="96"/>
                    <a:pt x="20" y="96"/>
                  </a:cubicBezTo>
                  <a:cubicBezTo>
                    <a:pt x="19" y="96"/>
                    <a:pt x="15" y="97"/>
                    <a:pt x="11" y="98"/>
                  </a:cubicBezTo>
                  <a:cubicBezTo>
                    <a:pt x="5" y="106"/>
                    <a:pt x="5" y="106"/>
                    <a:pt x="5" y="106"/>
                  </a:cubicBezTo>
                  <a:cubicBezTo>
                    <a:pt x="0" y="115"/>
                    <a:pt x="0" y="115"/>
                    <a:pt x="0" y="115"/>
                  </a:cubicBezTo>
                  <a:cubicBezTo>
                    <a:pt x="1" y="157"/>
                    <a:pt x="1" y="157"/>
                    <a:pt x="1" y="157"/>
                  </a:cubicBezTo>
                  <a:cubicBezTo>
                    <a:pt x="6" y="167"/>
                    <a:pt x="6" y="167"/>
                    <a:pt x="6" y="167"/>
                  </a:cubicBezTo>
                  <a:cubicBezTo>
                    <a:pt x="11" y="160"/>
                    <a:pt x="23" y="148"/>
                    <a:pt x="32" y="139"/>
                  </a:cubicBezTo>
                  <a:cubicBezTo>
                    <a:pt x="42" y="128"/>
                    <a:pt x="47" y="126"/>
                    <a:pt x="52" y="123"/>
                  </a:cubicBezTo>
                  <a:cubicBezTo>
                    <a:pt x="58" y="120"/>
                    <a:pt x="72" y="106"/>
                    <a:pt x="81" y="94"/>
                  </a:cubicBezTo>
                  <a:cubicBezTo>
                    <a:pt x="87" y="86"/>
                    <a:pt x="93" y="77"/>
                    <a:pt x="94" y="72"/>
                  </a:cubicBezTo>
                  <a:cubicBezTo>
                    <a:pt x="95" y="66"/>
                    <a:pt x="101" y="59"/>
                    <a:pt x="105" y="53"/>
                  </a:cubicBezTo>
                  <a:cubicBezTo>
                    <a:pt x="109" y="48"/>
                    <a:pt x="116" y="34"/>
                    <a:pt x="116" y="29"/>
                  </a:cubicBezTo>
                  <a:cubicBezTo>
                    <a:pt x="115" y="25"/>
                    <a:pt x="119" y="16"/>
                    <a:pt x="120" y="9"/>
                  </a:cubicBezTo>
                  <a:cubicBezTo>
                    <a:pt x="120" y="1"/>
                    <a:pt x="114" y="0"/>
                    <a:pt x="112" y="5"/>
                  </a:cubicBezTo>
                  <a:cubicBezTo>
                    <a:pt x="110" y="9"/>
                    <a:pt x="95" y="12"/>
                    <a:pt x="86" y="12"/>
                  </a:cubicBezTo>
                  <a:cubicBezTo>
                    <a:pt x="77" y="12"/>
                    <a:pt x="71" y="13"/>
                    <a:pt x="67" y="16"/>
                  </a:cubicBezTo>
                  <a:cubicBezTo>
                    <a:pt x="64" y="20"/>
                    <a:pt x="55" y="15"/>
                    <a:pt x="52" y="19"/>
                  </a:cubicBezTo>
                  <a:cubicBezTo>
                    <a:pt x="49" y="23"/>
                    <a:pt x="37" y="26"/>
                    <a:pt x="33" y="17"/>
                  </a:cubicBezTo>
                  <a:cubicBezTo>
                    <a:pt x="32" y="14"/>
                    <a:pt x="29" y="12"/>
                    <a:pt x="27" y="11"/>
                  </a:cubicBezTo>
                  <a:cubicBezTo>
                    <a:pt x="24" y="14"/>
                    <a:pt x="20" y="19"/>
                    <a:pt x="21" y="21"/>
                  </a:cubicBezTo>
                  <a:cubicBezTo>
                    <a:pt x="22" y="23"/>
                    <a:pt x="26" y="31"/>
                    <a:pt x="28" y="3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96" name="Google Shape;13796;p239"/>
            <p:cNvSpPr/>
            <p:nvPr/>
          </p:nvSpPr>
          <p:spPr>
            <a:xfrm>
              <a:off x="7442923" y="3865201"/>
              <a:ext cx="236079" cy="193488"/>
            </a:xfrm>
            <a:custGeom>
              <a:rect b="b" l="l" r="r" t="t"/>
              <a:pathLst>
                <a:path extrusionOk="0" h="115" w="140">
                  <a:moveTo>
                    <a:pt x="52" y="115"/>
                  </a:moveTo>
                  <a:cubicBezTo>
                    <a:pt x="51" y="107"/>
                    <a:pt x="51" y="99"/>
                    <a:pt x="51" y="99"/>
                  </a:cubicBezTo>
                  <a:cubicBezTo>
                    <a:pt x="52" y="97"/>
                    <a:pt x="67" y="88"/>
                    <a:pt x="70" y="86"/>
                  </a:cubicBezTo>
                  <a:cubicBezTo>
                    <a:pt x="72" y="85"/>
                    <a:pt x="77" y="87"/>
                    <a:pt x="77" y="84"/>
                  </a:cubicBezTo>
                  <a:cubicBezTo>
                    <a:pt x="77" y="81"/>
                    <a:pt x="84" y="82"/>
                    <a:pt x="88" y="81"/>
                  </a:cubicBezTo>
                  <a:cubicBezTo>
                    <a:pt x="91" y="81"/>
                    <a:pt x="94" y="78"/>
                    <a:pt x="94" y="74"/>
                  </a:cubicBezTo>
                  <a:cubicBezTo>
                    <a:pt x="94" y="71"/>
                    <a:pt x="99" y="72"/>
                    <a:pt x="102" y="71"/>
                  </a:cubicBezTo>
                  <a:cubicBezTo>
                    <a:pt x="106" y="71"/>
                    <a:pt x="105" y="68"/>
                    <a:pt x="108" y="68"/>
                  </a:cubicBezTo>
                  <a:cubicBezTo>
                    <a:pt x="110" y="68"/>
                    <a:pt x="109" y="64"/>
                    <a:pt x="109" y="60"/>
                  </a:cubicBezTo>
                  <a:cubicBezTo>
                    <a:pt x="109" y="57"/>
                    <a:pt x="109" y="57"/>
                    <a:pt x="113" y="57"/>
                  </a:cubicBezTo>
                  <a:cubicBezTo>
                    <a:pt x="116" y="57"/>
                    <a:pt x="120" y="55"/>
                    <a:pt x="120" y="53"/>
                  </a:cubicBezTo>
                  <a:cubicBezTo>
                    <a:pt x="120" y="51"/>
                    <a:pt x="134" y="52"/>
                    <a:pt x="137" y="52"/>
                  </a:cubicBezTo>
                  <a:cubicBezTo>
                    <a:pt x="139" y="52"/>
                    <a:pt x="140" y="50"/>
                    <a:pt x="139" y="48"/>
                  </a:cubicBezTo>
                  <a:cubicBezTo>
                    <a:pt x="139" y="46"/>
                    <a:pt x="137" y="40"/>
                    <a:pt x="135" y="39"/>
                  </a:cubicBezTo>
                  <a:cubicBezTo>
                    <a:pt x="132" y="39"/>
                    <a:pt x="134" y="33"/>
                    <a:pt x="134" y="29"/>
                  </a:cubicBezTo>
                  <a:cubicBezTo>
                    <a:pt x="134" y="24"/>
                    <a:pt x="133" y="20"/>
                    <a:pt x="131" y="16"/>
                  </a:cubicBezTo>
                  <a:cubicBezTo>
                    <a:pt x="130" y="15"/>
                    <a:pt x="129" y="14"/>
                    <a:pt x="129" y="12"/>
                  </a:cubicBezTo>
                  <a:cubicBezTo>
                    <a:pt x="125" y="13"/>
                    <a:pt x="120" y="9"/>
                    <a:pt x="115" y="9"/>
                  </a:cubicBezTo>
                  <a:cubicBezTo>
                    <a:pt x="109" y="9"/>
                    <a:pt x="100" y="12"/>
                    <a:pt x="96" y="7"/>
                  </a:cubicBezTo>
                  <a:cubicBezTo>
                    <a:pt x="91" y="2"/>
                    <a:pt x="88" y="0"/>
                    <a:pt x="85" y="2"/>
                  </a:cubicBezTo>
                  <a:cubicBezTo>
                    <a:pt x="82" y="4"/>
                    <a:pt x="76" y="21"/>
                    <a:pt x="72" y="26"/>
                  </a:cubicBezTo>
                  <a:cubicBezTo>
                    <a:pt x="69" y="31"/>
                    <a:pt x="59" y="35"/>
                    <a:pt x="54" y="35"/>
                  </a:cubicBezTo>
                  <a:cubicBezTo>
                    <a:pt x="50" y="35"/>
                    <a:pt x="49" y="42"/>
                    <a:pt x="46" y="45"/>
                  </a:cubicBezTo>
                  <a:cubicBezTo>
                    <a:pt x="42" y="48"/>
                    <a:pt x="44" y="53"/>
                    <a:pt x="39" y="56"/>
                  </a:cubicBezTo>
                  <a:cubicBezTo>
                    <a:pt x="35" y="60"/>
                    <a:pt x="37" y="71"/>
                    <a:pt x="39" y="75"/>
                  </a:cubicBezTo>
                  <a:cubicBezTo>
                    <a:pt x="41" y="79"/>
                    <a:pt x="31" y="91"/>
                    <a:pt x="26" y="94"/>
                  </a:cubicBezTo>
                  <a:cubicBezTo>
                    <a:pt x="20" y="98"/>
                    <a:pt x="18" y="105"/>
                    <a:pt x="9" y="106"/>
                  </a:cubicBezTo>
                  <a:cubicBezTo>
                    <a:pt x="5" y="107"/>
                    <a:pt x="2" y="108"/>
                    <a:pt x="0" y="110"/>
                  </a:cubicBezTo>
                  <a:cubicBezTo>
                    <a:pt x="15" y="110"/>
                    <a:pt x="36" y="110"/>
                    <a:pt x="43" y="110"/>
                  </a:cubicBezTo>
                  <a:cubicBezTo>
                    <a:pt x="52" y="110"/>
                    <a:pt x="50" y="112"/>
                    <a:pt x="52" y="115"/>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97" name="Google Shape;13797;p239"/>
            <p:cNvSpPr/>
            <p:nvPr/>
          </p:nvSpPr>
          <p:spPr>
            <a:xfrm>
              <a:off x="7843284" y="3832345"/>
              <a:ext cx="83966" cy="163065"/>
            </a:xfrm>
            <a:custGeom>
              <a:rect b="b" l="l" r="r" t="t"/>
              <a:pathLst>
                <a:path extrusionOk="0" h="97" w="50">
                  <a:moveTo>
                    <a:pt x="13" y="24"/>
                  </a:moveTo>
                  <a:cubicBezTo>
                    <a:pt x="16" y="29"/>
                    <a:pt x="13" y="36"/>
                    <a:pt x="10" y="37"/>
                  </a:cubicBezTo>
                  <a:cubicBezTo>
                    <a:pt x="7" y="39"/>
                    <a:pt x="5" y="45"/>
                    <a:pt x="2" y="45"/>
                  </a:cubicBezTo>
                  <a:cubicBezTo>
                    <a:pt x="0" y="45"/>
                    <a:pt x="2" y="56"/>
                    <a:pt x="7" y="58"/>
                  </a:cubicBezTo>
                  <a:cubicBezTo>
                    <a:pt x="12" y="60"/>
                    <a:pt x="12" y="63"/>
                    <a:pt x="12" y="65"/>
                  </a:cubicBezTo>
                  <a:cubicBezTo>
                    <a:pt x="12" y="67"/>
                    <a:pt x="19" y="70"/>
                    <a:pt x="21" y="72"/>
                  </a:cubicBezTo>
                  <a:cubicBezTo>
                    <a:pt x="23" y="75"/>
                    <a:pt x="26" y="89"/>
                    <a:pt x="26" y="94"/>
                  </a:cubicBezTo>
                  <a:cubicBezTo>
                    <a:pt x="26" y="95"/>
                    <a:pt x="27" y="96"/>
                    <a:pt x="27" y="97"/>
                  </a:cubicBezTo>
                  <a:cubicBezTo>
                    <a:pt x="29" y="96"/>
                    <a:pt x="31" y="94"/>
                    <a:pt x="32" y="92"/>
                  </a:cubicBezTo>
                  <a:cubicBezTo>
                    <a:pt x="34" y="89"/>
                    <a:pt x="35" y="84"/>
                    <a:pt x="34" y="83"/>
                  </a:cubicBezTo>
                  <a:cubicBezTo>
                    <a:pt x="34" y="81"/>
                    <a:pt x="34" y="79"/>
                    <a:pt x="35" y="78"/>
                  </a:cubicBezTo>
                  <a:cubicBezTo>
                    <a:pt x="37" y="76"/>
                    <a:pt x="43" y="69"/>
                    <a:pt x="44" y="69"/>
                  </a:cubicBezTo>
                  <a:cubicBezTo>
                    <a:pt x="45" y="68"/>
                    <a:pt x="49" y="69"/>
                    <a:pt x="49" y="65"/>
                  </a:cubicBezTo>
                  <a:cubicBezTo>
                    <a:pt x="49" y="64"/>
                    <a:pt x="49" y="61"/>
                    <a:pt x="50" y="59"/>
                  </a:cubicBezTo>
                  <a:cubicBezTo>
                    <a:pt x="47" y="57"/>
                    <a:pt x="45" y="55"/>
                    <a:pt x="45" y="54"/>
                  </a:cubicBezTo>
                  <a:cubicBezTo>
                    <a:pt x="45" y="52"/>
                    <a:pt x="42" y="48"/>
                    <a:pt x="40" y="50"/>
                  </a:cubicBezTo>
                  <a:cubicBezTo>
                    <a:pt x="39" y="52"/>
                    <a:pt x="32" y="50"/>
                    <a:pt x="31" y="46"/>
                  </a:cubicBezTo>
                  <a:cubicBezTo>
                    <a:pt x="30" y="41"/>
                    <a:pt x="35" y="42"/>
                    <a:pt x="40" y="37"/>
                  </a:cubicBezTo>
                  <a:cubicBezTo>
                    <a:pt x="45" y="33"/>
                    <a:pt x="46" y="26"/>
                    <a:pt x="41" y="21"/>
                  </a:cubicBezTo>
                  <a:cubicBezTo>
                    <a:pt x="35" y="17"/>
                    <a:pt x="39" y="15"/>
                    <a:pt x="43" y="11"/>
                  </a:cubicBezTo>
                  <a:cubicBezTo>
                    <a:pt x="46" y="7"/>
                    <a:pt x="43" y="5"/>
                    <a:pt x="41" y="7"/>
                  </a:cubicBezTo>
                  <a:cubicBezTo>
                    <a:pt x="39" y="9"/>
                    <a:pt x="36" y="9"/>
                    <a:pt x="36" y="5"/>
                  </a:cubicBezTo>
                  <a:cubicBezTo>
                    <a:pt x="35" y="1"/>
                    <a:pt x="24" y="0"/>
                    <a:pt x="20" y="4"/>
                  </a:cubicBezTo>
                  <a:cubicBezTo>
                    <a:pt x="18" y="5"/>
                    <a:pt x="16" y="6"/>
                    <a:pt x="13" y="6"/>
                  </a:cubicBezTo>
                  <a:cubicBezTo>
                    <a:pt x="12" y="13"/>
                    <a:pt x="12" y="22"/>
                    <a:pt x="13" y="2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98" name="Google Shape;13798;p239"/>
            <p:cNvSpPr/>
            <p:nvPr/>
          </p:nvSpPr>
          <p:spPr>
            <a:xfrm>
              <a:off x="7529323" y="3837213"/>
              <a:ext cx="406446" cy="401578"/>
            </a:xfrm>
            <a:custGeom>
              <a:rect b="b" l="l" r="r" t="t"/>
              <a:pathLst>
                <a:path extrusionOk="0" h="239" w="242">
                  <a:moveTo>
                    <a:pt x="83" y="46"/>
                  </a:moveTo>
                  <a:cubicBezTo>
                    <a:pt x="83" y="50"/>
                    <a:pt x="81" y="56"/>
                    <a:pt x="84" y="56"/>
                  </a:cubicBezTo>
                  <a:cubicBezTo>
                    <a:pt x="86" y="57"/>
                    <a:pt x="88" y="63"/>
                    <a:pt x="88" y="65"/>
                  </a:cubicBezTo>
                  <a:cubicBezTo>
                    <a:pt x="89" y="67"/>
                    <a:pt x="88" y="69"/>
                    <a:pt x="86" y="69"/>
                  </a:cubicBezTo>
                  <a:cubicBezTo>
                    <a:pt x="83" y="69"/>
                    <a:pt x="69" y="68"/>
                    <a:pt x="69" y="70"/>
                  </a:cubicBezTo>
                  <a:cubicBezTo>
                    <a:pt x="69" y="72"/>
                    <a:pt x="65" y="74"/>
                    <a:pt x="62" y="74"/>
                  </a:cubicBezTo>
                  <a:cubicBezTo>
                    <a:pt x="58" y="74"/>
                    <a:pt x="58" y="74"/>
                    <a:pt x="58" y="77"/>
                  </a:cubicBezTo>
                  <a:cubicBezTo>
                    <a:pt x="58" y="81"/>
                    <a:pt x="59" y="85"/>
                    <a:pt x="57" y="85"/>
                  </a:cubicBezTo>
                  <a:cubicBezTo>
                    <a:pt x="54" y="85"/>
                    <a:pt x="55" y="88"/>
                    <a:pt x="51" y="88"/>
                  </a:cubicBezTo>
                  <a:cubicBezTo>
                    <a:pt x="48" y="89"/>
                    <a:pt x="43" y="88"/>
                    <a:pt x="43" y="91"/>
                  </a:cubicBezTo>
                  <a:cubicBezTo>
                    <a:pt x="43" y="95"/>
                    <a:pt x="40" y="98"/>
                    <a:pt x="37" y="98"/>
                  </a:cubicBezTo>
                  <a:cubicBezTo>
                    <a:pt x="33" y="99"/>
                    <a:pt x="26" y="98"/>
                    <a:pt x="26" y="101"/>
                  </a:cubicBezTo>
                  <a:cubicBezTo>
                    <a:pt x="26" y="104"/>
                    <a:pt x="21" y="102"/>
                    <a:pt x="19" y="103"/>
                  </a:cubicBezTo>
                  <a:cubicBezTo>
                    <a:pt x="16" y="105"/>
                    <a:pt x="1" y="114"/>
                    <a:pt x="0" y="116"/>
                  </a:cubicBezTo>
                  <a:cubicBezTo>
                    <a:pt x="0" y="116"/>
                    <a:pt x="0" y="124"/>
                    <a:pt x="1" y="132"/>
                  </a:cubicBezTo>
                  <a:cubicBezTo>
                    <a:pt x="1" y="133"/>
                    <a:pt x="2" y="133"/>
                    <a:pt x="3" y="134"/>
                  </a:cubicBezTo>
                  <a:cubicBezTo>
                    <a:pt x="9" y="137"/>
                    <a:pt x="112" y="208"/>
                    <a:pt x="115" y="211"/>
                  </a:cubicBezTo>
                  <a:cubicBezTo>
                    <a:pt x="118" y="215"/>
                    <a:pt x="123" y="222"/>
                    <a:pt x="123" y="222"/>
                  </a:cubicBezTo>
                  <a:cubicBezTo>
                    <a:pt x="123" y="222"/>
                    <a:pt x="130" y="223"/>
                    <a:pt x="136" y="226"/>
                  </a:cubicBezTo>
                  <a:cubicBezTo>
                    <a:pt x="141" y="230"/>
                    <a:pt x="141" y="239"/>
                    <a:pt x="141" y="239"/>
                  </a:cubicBezTo>
                  <a:cubicBezTo>
                    <a:pt x="141" y="239"/>
                    <a:pt x="149" y="237"/>
                    <a:pt x="153" y="236"/>
                  </a:cubicBezTo>
                  <a:cubicBezTo>
                    <a:pt x="157" y="236"/>
                    <a:pt x="171" y="231"/>
                    <a:pt x="171" y="231"/>
                  </a:cubicBezTo>
                  <a:cubicBezTo>
                    <a:pt x="192" y="213"/>
                    <a:pt x="192" y="213"/>
                    <a:pt x="192" y="213"/>
                  </a:cubicBezTo>
                  <a:cubicBezTo>
                    <a:pt x="241" y="181"/>
                    <a:pt x="241" y="181"/>
                    <a:pt x="241" y="181"/>
                  </a:cubicBezTo>
                  <a:cubicBezTo>
                    <a:pt x="241" y="181"/>
                    <a:pt x="241" y="181"/>
                    <a:pt x="242" y="181"/>
                  </a:cubicBezTo>
                  <a:cubicBezTo>
                    <a:pt x="240" y="175"/>
                    <a:pt x="238" y="171"/>
                    <a:pt x="236" y="171"/>
                  </a:cubicBezTo>
                  <a:cubicBezTo>
                    <a:pt x="233" y="171"/>
                    <a:pt x="231" y="168"/>
                    <a:pt x="227" y="168"/>
                  </a:cubicBezTo>
                  <a:cubicBezTo>
                    <a:pt x="224" y="168"/>
                    <a:pt x="219" y="166"/>
                    <a:pt x="219" y="163"/>
                  </a:cubicBezTo>
                  <a:cubicBezTo>
                    <a:pt x="219" y="160"/>
                    <a:pt x="220" y="158"/>
                    <a:pt x="218" y="154"/>
                  </a:cubicBezTo>
                  <a:cubicBezTo>
                    <a:pt x="215" y="150"/>
                    <a:pt x="213" y="148"/>
                    <a:pt x="213" y="147"/>
                  </a:cubicBezTo>
                  <a:cubicBezTo>
                    <a:pt x="213" y="145"/>
                    <a:pt x="217" y="141"/>
                    <a:pt x="218" y="141"/>
                  </a:cubicBezTo>
                  <a:cubicBezTo>
                    <a:pt x="218" y="140"/>
                    <a:pt x="216" y="137"/>
                    <a:pt x="216" y="135"/>
                  </a:cubicBezTo>
                  <a:cubicBezTo>
                    <a:pt x="216" y="133"/>
                    <a:pt x="214" y="130"/>
                    <a:pt x="216" y="128"/>
                  </a:cubicBezTo>
                  <a:cubicBezTo>
                    <a:pt x="218" y="126"/>
                    <a:pt x="219" y="124"/>
                    <a:pt x="217" y="120"/>
                  </a:cubicBezTo>
                  <a:cubicBezTo>
                    <a:pt x="215" y="116"/>
                    <a:pt x="219" y="112"/>
                    <a:pt x="217" y="107"/>
                  </a:cubicBezTo>
                  <a:cubicBezTo>
                    <a:pt x="215" y="102"/>
                    <a:pt x="212" y="98"/>
                    <a:pt x="212" y="96"/>
                  </a:cubicBezTo>
                  <a:cubicBezTo>
                    <a:pt x="212" y="96"/>
                    <a:pt x="213" y="95"/>
                    <a:pt x="214" y="94"/>
                  </a:cubicBezTo>
                  <a:cubicBezTo>
                    <a:pt x="214" y="93"/>
                    <a:pt x="213" y="92"/>
                    <a:pt x="213" y="91"/>
                  </a:cubicBezTo>
                  <a:cubicBezTo>
                    <a:pt x="213" y="86"/>
                    <a:pt x="210" y="72"/>
                    <a:pt x="208" y="69"/>
                  </a:cubicBezTo>
                  <a:cubicBezTo>
                    <a:pt x="206" y="67"/>
                    <a:pt x="199" y="64"/>
                    <a:pt x="199" y="62"/>
                  </a:cubicBezTo>
                  <a:cubicBezTo>
                    <a:pt x="199" y="60"/>
                    <a:pt x="199" y="57"/>
                    <a:pt x="194" y="55"/>
                  </a:cubicBezTo>
                  <a:cubicBezTo>
                    <a:pt x="189" y="53"/>
                    <a:pt x="187" y="42"/>
                    <a:pt x="189" y="42"/>
                  </a:cubicBezTo>
                  <a:cubicBezTo>
                    <a:pt x="192" y="42"/>
                    <a:pt x="194" y="36"/>
                    <a:pt x="197" y="34"/>
                  </a:cubicBezTo>
                  <a:cubicBezTo>
                    <a:pt x="200" y="33"/>
                    <a:pt x="203" y="26"/>
                    <a:pt x="200" y="21"/>
                  </a:cubicBezTo>
                  <a:cubicBezTo>
                    <a:pt x="199" y="19"/>
                    <a:pt x="199" y="10"/>
                    <a:pt x="200" y="3"/>
                  </a:cubicBezTo>
                  <a:cubicBezTo>
                    <a:pt x="196" y="3"/>
                    <a:pt x="191" y="1"/>
                    <a:pt x="190" y="1"/>
                  </a:cubicBezTo>
                  <a:cubicBezTo>
                    <a:pt x="188" y="0"/>
                    <a:pt x="182" y="2"/>
                    <a:pt x="178" y="2"/>
                  </a:cubicBezTo>
                  <a:cubicBezTo>
                    <a:pt x="174" y="2"/>
                    <a:pt x="165" y="8"/>
                    <a:pt x="162" y="5"/>
                  </a:cubicBezTo>
                  <a:cubicBezTo>
                    <a:pt x="159" y="2"/>
                    <a:pt x="127" y="7"/>
                    <a:pt x="118" y="8"/>
                  </a:cubicBezTo>
                  <a:cubicBezTo>
                    <a:pt x="109" y="8"/>
                    <a:pt x="106" y="18"/>
                    <a:pt x="100" y="18"/>
                  </a:cubicBezTo>
                  <a:cubicBezTo>
                    <a:pt x="95" y="18"/>
                    <a:pt x="87" y="22"/>
                    <a:pt x="82" y="27"/>
                  </a:cubicBezTo>
                  <a:cubicBezTo>
                    <a:pt x="81" y="29"/>
                    <a:pt x="79" y="29"/>
                    <a:pt x="78" y="29"/>
                  </a:cubicBezTo>
                  <a:cubicBezTo>
                    <a:pt x="78" y="31"/>
                    <a:pt x="79" y="32"/>
                    <a:pt x="80" y="33"/>
                  </a:cubicBezTo>
                  <a:cubicBezTo>
                    <a:pt x="82" y="37"/>
                    <a:pt x="83" y="41"/>
                    <a:pt x="83" y="4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799" name="Google Shape;13799;p239"/>
            <p:cNvSpPr/>
            <p:nvPr/>
          </p:nvSpPr>
          <p:spPr>
            <a:xfrm>
              <a:off x="7885876" y="3930914"/>
              <a:ext cx="295708" cy="293274"/>
            </a:xfrm>
            <a:custGeom>
              <a:rect b="b" l="l" r="r" t="t"/>
              <a:pathLst>
                <a:path extrusionOk="0" h="174" w="176">
                  <a:moveTo>
                    <a:pt x="19" y="10"/>
                  </a:moveTo>
                  <a:cubicBezTo>
                    <a:pt x="18" y="10"/>
                    <a:pt x="12" y="17"/>
                    <a:pt x="10" y="19"/>
                  </a:cubicBezTo>
                  <a:cubicBezTo>
                    <a:pt x="9" y="20"/>
                    <a:pt x="9" y="22"/>
                    <a:pt x="9" y="24"/>
                  </a:cubicBezTo>
                  <a:cubicBezTo>
                    <a:pt x="10" y="25"/>
                    <a:pt x="9" y="30"/>
                    <a:pt x="7" y="33"/>
                  </a:cubicBezTo>
                  <a:cubicBezTo>
                    <a:pt x="6" y="36"/>
                    <a:pt x="0" y="39"/>
                    <a:pt x="0" y="40"/>
                  </a:cubicBezTo>
                  <a:cubicBezTo>
                    <a:pt x="0" y="42"/>
                    <a:pt x="3" y="46"/>
                    <a:pt x="5" y="51"/>
                  </a:cubicBezTo>
                  <a:cubicBezTo>
                    <a:pt x="7" y="56"/>
                    <a:pt x="3" y="60"/>
                    <a:pt x="5" y="64"/>
                  </a:cubicBezTo>
                  <a:cubicBezTo>
                    <a:pt x="7" y="68"/>
                    <a:pt x="6" y="70"/>
                    <a:pt x="4" y="72"/>
                  </a:cubicBezTo>
                  <a:cubicBezTo>
                    <a:pt x="2" y="74"/>
                    <a:pt x="4" y="77"/>
                    <a:pt x="4" y="79"/>
                  </a:cubicBezTo>
                  <a:cubicBezTo>
                    <a:pt x="4" y="81"/>
                    <a:pt x="6" y="84"/>
                    <a:pt x="6" y="85"/>
                  </a:cubicBezTo>
                  <a:cubicBezTo>
                    <a:pt x="5" y="85"/>
                    <a:pt x="1" y="89"/>
                    <a:pt x="1" y="91"/>
                  </a:cubicBezTo>
                  <a:cubicBezTo>
                    <a:pt x="1" y="92"/>
                    <a:pt x="3" y="94"/>
                    <a:pt x="6" y="98"/>
                  </a:cubicBezTo>
                  <a:cubicBezTo>
                    <a:pt x="8" y="102"/>
                    <a:pt x="7" y="104"/>
                    <a:pt x="7" y="107"/>
                  </a:cubicBezTo>
                  <a:cubicBezTo>
                    <a:pt x="7" y="110"/>
                    <a:pt x="12" y="112"/>
                    <a:pt x="15" y="112"/>
                  </a:cubicBezTo>
                  <a:cubicBezTo>
                    <a:pt x="19" y="112"/>
                    <a:pt x="21" y="115"/>
                    <a:pt x="24" y="115"/>
                  </a:cubicBezTo>
                  <a:cubicBezTo>
                    <a:pt x="26" y="115"/>
                    <a:pt x="28" y="119"/>
                    <a:pt x="30" y="125"/>
                  </a:cubicBezTo>
                  <a:cubicBezTo>
                    <a:pt x="31" y="125"/>
                    <a:pt x="42" y="125"/>
                    <a:pt x="47" y="128"/>
                  </a:cubicBezTo>
                  <a:cubicBezTo>
                    <a:pt x="51" y="132"/>
                    <a:pt x="54" y="136"/>
                    <a:pt x="54" y="136"/>
                  </a:cubicBezTo>
                  <a:cubicBezTo>
                    <a:pt x="73" y="125"/>
                    <a:pt x="73" y="125"/>
                    <a:pt x="73" y="125"/>
                  </a:cubicBezTo>
                  <a:cubicBezTo>
                    <a:pt x="162" y="174"/>
                    <a:pt x="162" y="174"/>
                    <a:pt x="162" y="174"/>
                  </a:cubicBezTo>
                  <a:cubicBezTo>
                    <a:pt x="162" y="168"/>
                    <a:pt x="162" y="168"/>
                    <a:pt x="162" y="168"/>
                  </a:cubicBezTo>
                  <a:cubicBezTo>
                    <a:pt x="173" y="168"/>
                    <a:pt x="173" y="168"/>
                    <a:pt x="173" y="168"/>
                  </a:cubicBezTo>
                  <a:cubicBezTo>
                    <a:pt x="173" y="168"/>
                    <a:pt x="173" y="59"/>
                    <a:pt x="173" y="51"/>
                  </a:cubicBezTo>
                  <a:cubicBezTo>
                    <a:pt x="173" y="43"/>
                    <a:pt x="169" y="37"/>
                    <a:pt x="173" y="33"/>
                  </a:cubicBezTo>
                  <a:cubicBezTo>
                    <a:pt x="176" y="29"/>
                    <a:pt x="171" y="26"/>
                    <a:pt x="174" y="18"/>
                  </a:cubicBezTo>
                  <a:cubicBezTo>
                    <a:pt x="174" y="17"/>
                    <a:pt x="175" y="16"/>
                    <a:pt x="175" y="15"/>
                  </a:cubicBezTo>
                  <a:cubicBezTo>
                    <a:pt x="175" y="15"/>
                    <a:pt x="175" y="15"/>
                    <a:pt x="175" y="15"/>
                  </a:cubicBezTo>
                  <a:cubicBezTo>
                    <a:pt x="174" y="12"/>
                    <a:pt x="169" y="12"/>
                    <a:pt x="159" y="11"/>
                  </a:cubicBezTo>
                  <a:cubicBezTo>
                    <a:pt x="149" y="9"/>
                    <a:pt x="153" y="2"/>
                    <a:pt x="141" y="1"/>
                  </a:cubicBezTo>
                  <a:cubicBezTo>
                    <a:pt x="130" y="1"/>
                    <a:pt x="116" y="10"/>
                    <a:pt x="116" y="15"/>
                  </a:cubicBezTo>
                  <a:cubicBezTo>
                    <a:pt x="115" y="20"/>
                    <a:pt x="121" y="25"/>
                    <a:pt x="117" y="30"/>
                  </a:cubicBezTo>
                  <a:cubicBezTo>
                    <a:pt x="113" y="35"/>
                    <a:pt x="105" y="36"/>
                    <a:pt x="99" y="31"/>
                  </a:cubicBezTo>
                  <a:cubicBezTo>
                    <a:pt x="94" y="25"/>
                    <a:pt x="85" y="23"/>
                    <a:pt x="78" y="23"/>
                  </a:cubicBezTo>
                  <a:cubicBezTo>
                    <a:pt x="71" y="23"/>
                    <a:pt x="66" y="18"/>
                    <a:pt x="66" y="14"/>
                  </a:cubicBezTo>
                  <a:cubicBezTo>
                    <a:pt x="67" y="10"/>
                    <a:pt x="65" y="8"/>
                    <a:pt x="59" y="7"/>
                  </a:cubicBezTo>
                  <a:cubicBezTo>
                    <a:pt x="53" y="6"/>
                    <a:pt x="48" y="1"/>
                    <a:pt x="38" y="3"/>
                  </a:cubicBezTo>
                  <a:cubicBezTo>
                    <a:pt x="32" y="4"/>
                    <a:pt x="28" y="2"/>
                    <a:pt x="25" y="0"/>
                  </a:cubicBezTo>
                  <a:cubicBezTo>
                    <a:pt x="24" y="2"/>
                    <a:pt x="24" y="5"/>
                    <a:pt x="24" y="6"/>
                  </a:cubicBezTo>
                  <a:cubicBezTo>
                    <a:pt x="24" y="10"/>
                    <a:pt x="20" y="9"/>
                    <a:pt x="19" y="1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00" name="Google Shape;13800;p239"/>
            <p:cNvSpPr/>
            <p:nvPr/>
          </p:nvSpPr>
          <p:spPr>
            <a:xfrm>
              <a:off x="7374776" y="4339794"/>
              <a:ext cx="54761" cy="20687"/>
            </a:xfrm>
            <a:custGeom>
              <a:rect b="b" l="l" r="r" t="t"/>
              <a:pathLst>
                <a:path extrusionOk="0" h="12" w="33">
                  <a:moveTo>
                    <a:pt x="16" y="8"/>
                  </a:moveTo>
                  <a:cubicBezTo>
                    <a:pt x="19" y="5"/>
                    <a:pt x="23" y="10"/>
                    <a:pt x="26" y="10"/>
                  </a:cubicBezTo>
                  <a:cubicBezTo>
                    <a:pt x="30" y="11"/>
                    <a:pt x="33" y="8"/>
                    <a:pt x="33" y="8"/>
                  </a:cubicBezTo>
                  <a:cubicBezTo>
                    <a:pt x="33" y="8"/>
                    <a:pt x="33" y="8"/>
                    <a:pt x="27" y="7"/>
                  </a:cubicBezTo>
                  <a:cubicBezTo>
                    <a:pt x="21" y="7"/>
                    <a:pt x="21" y="0"/>
                    <a:pt x="16" y="2"/>
                  </a:cubicBezTo>
                  <a:cubicBezTo>
                    <a:pt x="11" y="5"/>
                    <a:pt x="8" y="6"/>
                    <a:pt x="1" y="5"/>
                  </a:cubicBezTo>
                  <a:cubicBezTo>
                    <a:pt x="1" y="7"/>
                    <a:pt x="0" y="10"/>
                    <a:pt x="0" y="12"/>
                  </a:cubicBezTo>
                  <a:cubicBezTo>
                    <a:pt x="1" y="12"/>
                    <a:pt x="3" y="11"/>
                    <a:pt x="3" y="11"/>
                  </a:cubicBezTo>
                  <a:cubicBezTo>
                    <a:pt x="7" y="11"/>
                    <a:pt x="14" y="10"/>
                    <a:pt x="16" y="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01" name="Google Shape;13801;p239"/>
            <p:cNvSpPr/>
            <p:nvPr/>
          </p:nvSpPr>
          <p:spPr>
            <a:xfrm>
              <a:off x="7362607" y="4286250"/>
              <a:ext cx="114389" cy="92485"/>
            </a:xfrm>
            <a:custGeom>
              <a:rect b="b" l="l" r="r" t="t"/>
              <a:pathLst>
                <a:path extrusionOk="0" h="55" w="68">
                  <a:moveTo>
                    <a:pt x="15" y="53"/>
                  </a:moveTo>
                  <a:cubicBezTo>
                    <a:pt x="17" y="53"/>
                    <a:pt x="22" y="50"/>
                    <a:pt x="22" y="50"/>
                  </a:cubicBezTo>
                  <a:cubicBezTo>
                    <a:pt x="22" y="50"/>
                    <a:pt x="36" y="49"/>
                    <a:pt x="39" y="49"/>
                  </a:cubicBezTo>
                  <a:cubicBezTo>
                    <a:pt x="39" y="49"/>
                    <a:pt x="40" y="49"/>
                    <a:pt x="41" y="50"/>
                  </a:cubicBezTo>
                  <a:cubicBezTo>
                    <a:pt x="42" y="49"/>
                    <a:pt x="42" y="48"/>
                    <a:pt x="42" y="48"/>
                  </a:cubicBezTo>
                  <a:cubicBezTo>
                    <a:pt x="42" y="48"/>
                    <a:pt x="49" y="50"/>
                    <a:pt x="50" y="52"/>
                  </a:cubicBezTo>
                  <a:cubicBezTo>
                    <a:pt x="50" y="54"/>
                    <a:pt x="61" y="55"/>
                    <a:pt x="67" y="53"/>
                  </a:cubicBezTo>
                  <a:cubicBezTo>
                    <a:pt x="67" y="53"/>
                    <a:pt x="68" y="53"/>
                    <a:pt x="68" y="52"/>
                  </a:cubicBezTo>
                  <a:cubicBezTo>
                    <a:pt x="68" y="50"/>
                    <a:pt x="68" y="46"/>
                    <a:pt x="68" y="45"/>
                  </a:cubicBezTo>
                  <a:cubicBezTo>
                    <a:pt x="68" y="43"/>
                    <a:pt x="64" y="39"/>
                    <a:pt x="62" y="37"/>
                  </a:cubicBezTo>
                  <a:cubicBezTo>
                    <a:pt x="60" y="35"/>
                    <a:pt x="60" y="30"/>
                    <a:pt x="60" y="30"/>
                  </a:cubicBezTo>
                  <a:cubicBezTo>
                    <a:pt x="58" y="26"/>
                    <a:pt x="58" y="26"/>
                    <a:pt x="58" y="26"/>
                  </a:cubicBezTo>
                  <a:cubicBezTo>
                    <a:pt x="58" y="26"/>
                    <a:pt x="56" y="20"/>
                    <a:pt x="51" y="18"/>
                  </a:cubicBezTo>
                  <a:cubicBezTo>
                    <a:pt x="46" y="16"/>
                    <a:pt x="43" y="7"/>
                    <a:pt x="43" y="7"/>
                  </a:cubicBezTo>
                  <a:cubicBezTo>
                    <a:pt x="39" y="7"/>
                    <a:pt x="39" y="7"/>
                    <a:pt x="39" y="7"/>
                  </a:cubicBezTo>
                  <a:cubicBezTo>
                    <a:pt x="39" y="7"/>
                    <a:pt x="36" y="3"/>
                    <a:pt x="33" y="1"/>
                  </a:cubicBezTo>
                  <a:cubicBezTo>
                    <a:pt x="29" y="0"/>
                    <a:pt x="24" y="2"/>
                    <a:pt x="24" y="2"/>
                  </a:cubicBezTo>
                  <a:cubicBezTo>
                    <a:pt x="24" y="2"/>
                    <a:pt x="17" y="3"/>
                    <a:pt x="13" y="2"/>
                  </a:cubicBezTo>
                  <a:cubicBezTo>
                    <a:pt x="9" y="1"/>
                    <a:pt x="10" y="7"/>
                    <a:pt x="7" y="8"/>
                  </a:cubicBezTo>
                  <a:cubicBezTo>
                    <a:pt x="6" y="8"/>
                    <a:pt x="6" y="8"/>
                    <a:pt x="6" y="8"/>
                  </a:cubicBezTo>
                  <a:cubicBezTo>
                    <a:pt x="6" y="12"/>
                    <a:pt x="5" y="15"/>
                    <a:pt x="3" y="18"/>
                  </a:cubicBezTo>
                  <a:cubicBezTo>
                    <a:pt x="0" y="24"/>
                    <a:pt x="5" y="32"/>
                    <a:pt x="8" y="35"/>
                  </a:cubicBezTo>
                  <a:cubicBezTo>
                    <a:pt x="8" y="35"/>
                    <a:pt x="8" y="36"/>
                    <a:pt x="8" y="37"/>
                  </a:cubicBezTo>
                  <a:cubicBezTo>
                    <a:pt x="15" y="38"/>
                    <a:pt x="18" y="37"/>
                    <a:pt x="23" y="34"/>
                  </a:cubicBezTo>
                  <a:cubicBezTo>
                    <a:pt x="28" y="32"/>
                    <a:pt x="28" y="39"/>
                    <a:pt x="34" y="39"/>
                  </a:cubicBezTo>
                  <a:cubicBezTo>
                    <a:pt x="40" y="40"/>
                    <a:pt x="40" y="40"/>
                    <a:pt x="40" y="40"/>
                  </a:cubicBezTo>
                  <a:cubicBezTo>
                    <a:pt x="40" y="40"/>
                    <a:pt x="37" y="43"/>
                    <a:pt x="33" y="42"/>
                  </a:cubicBezTo>
                  <a:cubicBezTo>
                    <a:pt x="30" y="42"/>
                    <a:pt x="26" y="37"/>
                    <a:pt x="23" y="40"/>
                  </a:cubicBezTo>
                  <a:cubicBezTo>
                    <a:pt x="21" y="42"/>
                    <a:pt x="14" y="43"/>
                    <a:pt x="10" y="43"/>
                  </a:cubicBezTo>
                  <a:cubicBezTo>
                    <a:pt x="10" y="43"/>
                    <a:pt x="8" y="44"/>
                    <a:pt x="7" y="44"/>
                  </a:cubicBezTo>
                  <a:cubicBezTo>
                    <a:pt x="7" y="46"/>
                    <a:pt x="7" y="48"/>
                    <a:pt x="8" y="50"/>
                  </a:cubicBezTo>
                  <a:cubicBezTo>
                    <a:pt x="9" y="50"/>
                    <a:pt x="9" y="51"/>
                    <a:pt x="9" y="51"/>
                  </a:cubicBezTo>
                  <a:cubicBezTo>
                    <a:pt x="15" y="50"/>
                    <a:pt x="13" y="53"/>
                    <a:pt x="15" y="5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02" name="Google Shape;13802;p239"/>
            <p:cNvSpPr/>
            <p:nvPr/>
          </p:nvSpPr>
          <p:spPr>
            <a:xfrm>
              <a:off x="7377210" y="4369000"/>
              <a:ext cx="54761" cy="32856"/>
            </a:xfrm>
            <a:custGeom>
              <a:rect b="b" l="l" r="r" t="t"/>
              <a:pathLst>
                <a:path extrusionOk="0" h="20" w="32">
                  <a:moveTo>
                    <a:pt x="17" y="18"/>
                  </a:moveTo>
                  <a:cubicBezTo>
                    <a:pt x="20" y="16"/>
                    <a:pt x="25" y="12"/>
                    <a:pt x="27" y="12"/>
                  </a:cubicBezTo>
                  <a:cubicBezTo>
                    <a:pt x="28" y="13"/>
                    <a:pt x="31" y="12"/>
                    <a:pt x="31" y="11"/>
                  </a:cubicBezTo>
                  <a:cubicBezTo>
                    <a:pt x="31" y="10"/>
                    <a:pt x="27" y="6"/>
                    <a:pt x="30" y="5"/>
                  </a:cubicBezTo>
                  <a:cubicBezTo>
                    <a:pt x="32" y="4"/>
                    <a:pt x="32" y="2"/>
                    <a:pt x="32" y="1"/>
                  </a:cubicBezTo>
                  <a:cubicBezTo>
                    <a:pt x="31" y="0"/>
                    <a:pt x="30" y="0"/>
                    <a:pt x="30" y="0"/>
                  </a:cubicBezTo>
                  <a:cubicBezTo>
                    <a:pt x="27" y="0"/>
                    <a:pt x="13" y="1"/>
                    <a:pt x="13" y="1"/>
                  </a:cubicBezTo>
                  <a:cubicBezTo>
                    <a:pt x="13" y="1"/>
                    <a:pt x="8" y="4"/>
                    <a:pt x="6" y="4"/>
                  </a:cubicBezTo>
                  <a:cubicBezTo>
                    <a:pt x="4" y="4"/>
                    <a:pt x="6" y="1"/>
                    <a:pt x="0" y="2"/>
                  </a:cubicBezTo>
                  <a:cubicBezTo>
                    <a:pt x="3" y="6"/>
                    <a:pt x="4" y="8"/>
                    <a:pt x="10" y="10"/>
                  </a:cubicBezTo>
                  <a:cubicBezTo>
                    <a:pt x="16" y="11"/>
                    <a:pt x="9" y="15"/>
                    <a:pt x="15" y="19"/>
                  </a:cubicBezTo>
                  <a:cubicBezTo>
                    <a:pt x="15" y="19"/>
                    <a:pt x="15" y="19"/>
                    <a:pt x="16" y="20"/>
                  </a:cubicBezTo>
                  <a:cubicBezTo>
                    <a:pt x="16" y="19"/>
                    <a:pt x="17" y="18"/>
                    <a:pt x="17" y="1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03" name="Google Shape;13803;p239"/>
            <p:cNvSpPr/>
            <p:nvPr/>
          </p:nvSpPr>
          <p:spPr>
            <a:xfrm>
              <a:off x="7980795" y="4396989"/>
              <a:ext cx="238513" cy="175234"/>
            </a:xfrm>
            <a:custGeom>
              <a:rect b="b" l="l" r="r" t="t"/>
              <a:pathLst>
                <a:path extrusionOk="0" h="104" w="142">
                  <a:moveTo>
                    <a:pt x="131" y="59"/>
                  </a:moveTo>
                  <a:cubicBezTo>
                    <a:pt x="131" y="57"/>
                    <a:pt x="131" y="55"/>
                    <a:pt x="127" y="51"/>
                  </a:cubicBezTo>
                  <a:cubicBezTo>
                    <a:pt x="123" y="48"/>
                    <a:pt x="120" y="47"/>
                    <a:pt x="120" y="45"/>
                  </a:cubicBezTo>
                  <a:cubicBezTo>
                    <a:pt x="120" y="42"/>
                    <a:pt x="118" y="42"/>
                    <a:pt x="115" y="37"/>
                  </a:cubicBezTo>
                  <a:cubicBezTo>
                    <a:pt x="111" y="33"/>
                    <a:pt x="106" y="33"/>
                    <a:pt x="106" y="33"/>
                  </a:cubicBezTo>
                  <a:cubicBezTo>
                    <a:pt x="104" y="29"/>
                    <a:pt x="104" y="29"/>
                    <a:pt x="104" y="29"/>
                  </a:cubicBezTo>
                  <a:cubicBezTo>
                    <a:pt x="99" y="28"/>
                    <a:pt x="99" y="28"/>
                    <a:pt x="99" y="28"/>
                  </a:cubicBezTo>
                  <a:cubicBezTo>
                    <a:pt x="99" y="28"/>
                    <a:pt x="96" y="26"/>
                    <a:pt x="101" y="24"/>
                  </a:cubicBezTo>
                  <a:cubicBezTo>
                    <a:pt x="105" y="22"/>
                    <a:pt x="101" y="16"/>
                    <a:pt x="100" y="14"/>
                  </a:cubicBezTo>
                  <a:cubicBezTo>
                    <a:pt x="99" y="12"/>
                    <a:pt x="93" y="4"/>
                    <a:pt x="92" y="2"/>
                  </a:cubicBezTo>
                  <a:cubicBezTo>
                    <a:pt x="91" y="2"/>
                    <a:pt x="90" y="2"/>
                    <a:pt x="90" y="2"/>
                  </a:cubicBezTo>
                  <a:cubicBezTo>
                    <a:pt x="87" y="0"/>
                    <a:pt x="82" y="3"/>
                    <a:pt x="80" y="6"/>
                  </a:cubicBezTo>
                  <a:cubicBezTo>
                    <a:pt x="78" y="8"/>
                    <a:pt x="79" y="10"/>
                    <a:pt x="78" y="11"/>
                  </a:cubicBezTo>
                  <a:cubicBezTo>
                    <a:pt x="76" y="13"/>
                    <a:pt x="70" y="18"/>
                    <a:pt x="66" y="23"/>
                  </a:cubicBezTo>
                  <a:cubicBezTo>
                    <a:pt x="63" y="28"/>
                    <a:pt x="53" y="25"/>
                    <a:pt x="50" y="27"/>
                  </a:cubicBezTo>
                  <a:cubicBezTo>
                    <a:pt x="47" y="29"/>
                    <a:pt x="51" y="32"/>
                    <a:pt x="49" y="33"/>
                  </a:cubicBezTo>
                  <a:cubicBezTo>
                    <a:pt x="47" y="35"/>
                    <a:pt x="41" y="38"/>
                    <a:pt x="39" y="39"/>
                  </a:cubicBezTo>
                  <a:cubicBezTo>
                    <a:pt x="37" y="40"/>
                    <a:pt x="29" y="40"/>
                    <a:pt x="26" y="43"/>
                  </a:cubicBezTo>
                  <a:cubicBezTo>
                    <a:pt x="24" y="46"/>
                    <a:pt x="21" y="39"/>
                    <a:pt x="19" y="43"/>
                  </a:cubicBezTo>
                  <a:cubicBezTo>
                    <a:pt x="16" y="46"/>
                    <a:pt x="14" y="47"/>
                    <a:pt x="12" y="46"/>
                  </a:cubicBezTo>
                  <a:cubicBezTo>
                    <a:pt x="12" y="45"/>
                    <a:pt x="12" y="45"/>
                    <a:pt x="11" y="44"/>
                  </a:cubicBezTo>
                  <a:cubicBezTo>
                    <a:pt x="9" y="46"/>
                    <a:pt x="6" y="49"/>
                    <a:pt x="5" y="52"/>
                  </a:cubicBezTo>
                  <a:cubicBezTo>
                    <a:pt x="4" y="57"/>
                    <a:pt x="0" y="61"/>
                    <a:pt x="0" y="64"/>
                  </a:cubicBezTo>
                  <a:cubicBezTo>
                    <a:pt x="0" y="66"/>
                    <a:pt x="1" y="69"/>
                    <a:pt x="1" y="74"/>
                  </a:cubicBezTo>
                  <a:cubicBezTo>
                    <a:pt x="1" y="78"/>
                    <a:pt x="2" y="80"/>
                    <a:pt x="5" y="83"/>
                  </a:cubicBezTo>
                  <a:cubicBezTo>
                    <a:pt x="7" y="86"/>
                    <a:pt x="6" y="90"/>
                    <a:pt x="6" y="90"/>
                  </a:cubicBezTo>
                  <a:cubicBezTo>
                    <a:pt x="6" y="90"/>
                    <a:pt x="7" y="92"/>
                    <a:pt x="9" y="94"/>
                  </a:cubicBezTo>
                  <a:cubicBezTo>
                    <a:pt x="11" y="97"/>
                    <a:pt x="16" y="100"/>
                    <a:pt x="16" y="102"/>
                  </a:cubicBezTo>
                  <a:cubicBezTo>
                    <a:pt x="17" y="103"/>
                    <a:pt x="18" y="103"/>
                    <a:pt x="18" y="104"/>
                  </a:cubicBezTo>
                  <a:cubicBezTo>
                    <a:pt x="19" y="103"/>
                    <a:pt x="19" y="103"/>
                    <a:pt x="19" y="103"/>
                  </a:cubicBezTo>
                  <a:cubicBezTo>
                    <a:pt x="22" y="99"/>
                    <a:pt x="21" y="94"/>
                    <a:pt x="21" y="94"/>
                  </a:cubicBezTo>
                  <a:cubicBezTo>
                    <a:pt x="28" y="92"/>
                    <a:pt x="28" y="92"/>
                    <a:pt x="28" y="92"/>
                  </a:cubicBezTo>
                  <a:cubicBezTo>
                    <a:pt x="33" y="91"/>
                    <a:pt x="33" y="91"/>
                    <a:pt x="33" y="91"/>
                  </a:cubicBezTo>
                  <a:cubicBezTo>
                    <a:pt x="43" y="92"/>
                    <a:pt x="43" y="92"/>
                    <a:pt x="43" y="92"/>
                  </a:cubicBezTo>
                  <a:cubicBezTo>
                    <a:pt x="43" y="84"/>
                    <a:pt x="43" y="84"/>
                    <a:pt x="43" y="84"/>
                  </a:cubicBezTo>
                  <a:cubicBezTo>
                    <a:pt x="43" y="84"/>
                    <a:pt x="50" y="75"/>
                    <a:pt x="55" y="75"/>
                  </a:cubicBezTo>
                  <a:cubicBezTo>
                    <a:pt x="60" y="75"/>
                    <a:pt x="64" y="81"/>
                    <a:pt x="64" y="81"/>
                  </a:cubicBezTo>
                  <a:cubicBezTo>
                    <a:pt x="86" y="86"/>
                    <a:pt x="86" y="86"/>
                    <a:pt x="86" y="86"/>
                  </a:cubicBezTo>
                  <a:cubicBezTo>
                    <a:pt x="86" y="86"/>
                    <a:pt x="88" y="79"/>
                    <a:pt x="90" y="78"/>
                  </a:cubicBezTo>
                  <a:cubicBezTo>
                    <a:pt x="92" y="76"/>
                    <a:pt x="96" y="79"/>
                    <a:pt x="99" y="78"/>
                  </a:cubicBezTo>
                  <a:cubicBezTo>
                    <a:pt x="102" y="76"/>
                    <a:pt x="106" y="74"/>
                    <a:pt x="111" y="74"/>
                  </a:cubicBezTo>
                  <a:cubicBezTo>
                    <a:pt x="116" y="74"/>
                    <a:pt x="118" y="77"/>
                    <a:pt x="121" y="73"/>
                  </a:cubicBezTo>
                  <a:cubicBezTo>
                    <a:pt x="123" y="68"/>
                    <a:pt x="133" y="74"/>
                    <a:pt x="133" y="74"/>
                  </a:cubicBezTo>
                  <a:cubicBezTo>
                    <a:pt x="142" y="73"/>
                    <a:pt x="142" y="73"/>
                    <a:pt x="142" y="73"/>
                  </a:cubicBezTo>
                  <a:cubicBezTo>
                    <a:pt x="139" y="65"/>
                    <a:pt x="139" y="65"/>
                    <a:pt x="139" y="65"/>
                  </a:cubicBezTo>
                  <a:cubicBezTo>
                    <a:pt x="139" y="65"/>
                    <a:pt x="131" y="62"/>
                    <a:pt x="131" y="5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04" name="Google Shape;13804;p239"/>
            <p:cNvSpPr/>
            <p:nvPr/>
          </p:nvSpPr>
          <p:spPr>
            <a:xfrm>
              <a:off x="7752017" y="4342228"/>
              <a:ext cx="232429" cy="195922"/>
            </a:xfrm>
            <a:custGeom>
              <a:rect b="b" l="l" r="r" t="t"/>
              <a:pathLst>
                <a:path extrusionOk="0" h="117" w="138">
                  <a:moveTo>
                    <a:pt x="85" y="86"/>
                  </a:moveTo>
                  <a:cubicBezTo>
                    <a:pt x="87" y="85"/>
                    <a:pt x="90" y="86"/>
                    <a:pt x="92" y="85"/>
                  </a:cubicBezTo>
                  <a:cubicBezTo>
                    <a:pt x="94" y="83"/>
                    <a:pt x="100" y="87"/>
                    <a:pt x="100" y="91"/>
                  </a:cubicBezTo>
                  <a:cubicBezTo>
                    <a:pt x="101" y="94"/>
                    <a:pt x="103" y="89"/>
                    <a:pt x="105" y="85"/>
                  </a:cubicBezTo>
                  <a:cubicBezTo>
                    <a:pt x="107" y="81"/>
                    <a:pt x="114" y="70"/>
                    <a:pt x="114" y="67"/>
                  </a:cubicBezTo>
                  <a:cubicBezTo>
                    <a:pt x="114" y="64"/>
                    <a:pt x="119" y="62"/>
                    <a:pt x="119" y="60"/>
                  </a:cubicBezTo>
                  <a:cubicBezTo>
                    <a:pt x="119" y="58"/>
                    <a:pt x="119" y="54"/>
                    <a:pt x="120" y="54"/>
                  </a:cubicBezTo>
                  <a:cubicBezTo>
                    <a:pt x="122" y="53"/>
                    <a:pt x="124" y="48"/>
                    <a:pt x="123" y="46"/>
                  </a:cubicBezTo>
                  <a:cubicBezTo>
                    <a:pt x="123" y="44"/>
                    <a:pt x="129" y="34"/>
                    <a:pt x="130" y="33"/>
                  </a:cubicBezTo>
                  <a:cubicBezTo>
                    <a:pt x="131" y="31"/>
                    <a:pt x="137" y="32"/>
                    <a:pt x="137" y="29"/>
                  </a:cubicBezTo>
                  <a:cubicBezTo>
                    <a:pt x="137" y="26"/>
                    <a:pt x="138" y="22"/>
                    <a:pt x="136" y="21"/>
                  </a:cubicBezTo>
                  <a:cubicBezTo>
                    <a:pt x="134" y="21"/>
                    <a:pt x="131" y="18"/>
                    <a:pt x="131" y="17"/>
                  </a:cubicBezTo>
                  <a:cubicBezTo>
                    <a:pt x="131" y="16"/>
                    <a:pt x="132" y="13"/>
                    <a:pt x="132" y="10"/>
                  </a:cubicBezTo>
                  <a:cubicBezTo>
                    <a:pt x="129" y="10"/>
                    <a:pt x="129" y="7"/>
                    <a:pt x="128" y="5"/>
                  </a:cubicBezTo>
                  <a:cubicBezTo>
                    <a:pt x="126" y="3"/>
                    <a:pt x="126" y="2"/>
                    <a:pt x="124" y="3"/>
                  </a:cubicBezTo>
                  <a:cubicBezTo>
                    <a:pt x="121" y="3"/>
                    <a:pt x="118" y="9"/>
                    <a:pt x="115" y="11"/>
                  </a:cubicBezTo>
                  <a:cubicBezTo>
                    <a:pt x="112" y="12"/>
                    <a:pt x="108" y="9"/>
                    <a:pt x="106" y="8"/>
                  </a:cubicBezTo>
                  <a:cubicBezTo>
                    <a:pt x="104" y="7"/>
                    <a:pt x="94" y="8"/>
                    <a:pt x="91" y="8"/>
                  </a:cubicBezTo>
                  <a:cubicBezTo>
                    <a:pt x="88" y="7"/>
                    <a:pt x="85" y="12"/>
                    <a:pt x="82" y="13"/>
                  </a:cubicBezTo>
                  <a:cubicBezTo>
                    <a:pt x="80" y="15"/>
                    <a:pt x="73" y="14"/>
                    <a:pt x="71" y="13"/>
                  </a:cubicBezTo>
                  <a:cubicBezTo>
                    <a:pt x="69" y="13"/>
                    <a:pt x="64" y="8"/>
                    <a:pt x="62" y="8"/>
                  </a:cubicBezTo>
                  <a:cubicBezTo>
                    <a:pt x="60" y="8"/>
                    <a:pt x="56" y="9"/>
                    <a:pt x="53" y="11"/>
                  </a:cubicBezTo>
                  <a:cubicBezTo>
                    <a:pt x="49" y="13"/>
                    <a:pt x="48" y="7"/>
                    <a:pt x="46" y="5"/>
                  </a:cubicBezTo>
                  <a:cubicBezTo>
                    <a:pt x="44" y="2"/>
                    <a:pt x="40" y="5"/>
                    <a:pt x="37" y="2"/>
                  </a:cubicBezTo>
                  <a:cubicBezTo>
                    <a:pt x="34" y="0"/>
                    <a:pt x="32" y="5"/>
                    <a:pt x="30" y="5"/>
                  </a:cubicBezTo>
                  <a:cubicBezTo>
                    <a:pt x="28" y="4"/>
                    <a:pt x="22" y="3"/>
                    <a:pt x="19" y="5"/>
                  </a:cubicBezTo>
                  <a:cubicBezTo>
                    <a:pt x="17" y="6"/>
                    <a:pt x="18" y="13"/>
                    <a:pt x="17" y="14"/>
                  </a:cubicBezTo>
                  <a:cubicBezTo>
                    <a:pt x="16" y="15"/>
                    <a:pt x="12" y="20"/>
                    <a:pt x="12" y="23"/>
                  </a:cubicBezTo>
                  <a:cubicBezTo>
                    <a:pt x="12" y="24"/>
                    <a:pt x="11" y="24"/>
                    <a:pt x="10" y="25"/>
                  </a:cubicBezTo>
                  <a:cubicBezTo>
                    <a:pt x="11" y="28"/>
                    <a:pt x="12" y="32"/>
                    <a:pt x="12" y="33"/>
                  </a:cubicBezTo>
                  <a:cubicBezTo>
                    <a:pt x="12" y="35"/>
                    <a:pt x="13" y="47"/>
                    <a:pt x="10" y="50"/>
                  </a:cubicBezTo>
                  <a:cubicBezTo>
                    <a:pt x="8" y="53"/>
                    <a:pt x="6" y="57"/>
                    <a:pt x="6" y="57"/>
                  </a:cubicBezTo>
                  <a:cubicBezTo>
                    <a:pt x="6" y="57"/>
                    <a:pt x="2" y="60"/>
                    <a:pt x="1" y="65"/>
                  </a:cubicBezTo>
                  <a:cubicBezTo>
                    <a:pt x="0" y="71"/>
                    <a:pt x="1" y="75"/>
                    <a:pt x="1" y="80"/>
                  </a:cubicBezTo>
                  <a:cubicBezTo>
                    <a:pt x="1" y="83"/>
                    <a:pt x="4" y="85"/>
                    <a:pt x="5" y="89"/>
                  </a:cubicBezTo>
                  <a:cubicBezTo>
                    <a:pt x="5" y="89"/>
                    <a:pt x="5" y="89"/>
                    <a:pt x="5" y="89"/>
                  </a:cubicBezTo>
                  <a:cubicBezTo>
                    <a:pt x="7" y="92"/>
                    <a:pt x="17" y="92"/>
                    <a:pt x="22" y="94"/>
                  </a:cubicBezTo>
                  <a:cubicBezTo>
                    <a:pt x="28" y="95"/>
                    <a:pt x="33" y="103"/>
                    <a:pt x="33" y="106"/>
                  </a:cubicBezTo>
                  <a:cubicBezTo>
                    <a:pt x="33" y="109"/>
                    <a:pt x="37" y="115"/>
                    <a:pt x="39" y="116"/>
                  </a:cubicBezTo>
                  <a:cubicBezTo>
                    <a:pt x="42" y="117"/>
                    <a:pt x="48" y="113"/>
                    <a:pt x="51" y="113"/>
                  </a:cubicBezTo>
                  <a:cubicBezTo>
                    <a:pt x="54" y="113"/>
                    <a:pt x="65" y="114"/>
                    <a:pt x="67" y="112"/>
                  </a:cubicBezTo>
                  <a:cubicBezTo>
                    <a:pt x="67" y="111"/>
                    <a:pt x="68" y="111"/>
                    <a:pt x="69" y="112"/>
                  </a:cubicBezTo>
                  <a:cubicBezTo>
                    <a:pt x="71" y="105"/>
                    <a:pt x="72" y="99"/>
                    <a:pt x="72" y="99"/>
                  </a:cubicBezTo>
                  <a:cubicBezTo>
                    <a:pt x="72" y="99"/>
                    <a:pt x="84" y="86"/>
                    <a:pt x="85" y="8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05" name="Google Shape;13805;p239"/>
            <p:cNvSpPr/>
            <p:nvPr/>
          </p:nvSpPr>
          <p:spPr>
            <a:xfrm>
              <a:off x="7715510" y="4371434"/>
              <a:ext cx="58411" cy="125341"/>
            </a:xfrm>
            <a:custGeom>
              <a:rect b="b" l="l" r="r" t="t"/>
              <a:pathLst>
                <a:path extrusionOk="0" h="74" w="35">
                  <a:moveTo>
                    <a:pt x="23" y="47"/>
                  </a:moveTo>
                  <a:cubicBezTo>
                    <a:pt x="24" y="42"/>
                    <a:pt x="28" y="39"/>
                    <a:pt x="28" y="39"/>
                  </a:cubicBezTo>
                  <a:cubicBezTo>
                    <a:pt x="28" y="39"/>
                    <a:pt x="30" y="35"/>
                    <a:pt x="32" y="32"/>
                  </a:cubicBezTo>
                  <a:cubicBezTo>
                    <a:pt x="35" y="29"/>
                    <a:pt x="34" y="17"/>
                    <a:pt x="34" y="15"/>
                  </a:cubicBezTo>
                  <a:cubicBezTo>
                    <a:pt x="34" y="14"/>
                    <a:pt x="33" y="10"/>
                    <a:pt x="32" y="7"/>
                  </a:cubicBezTo>
                  <a:cubicBezTo>
                    <a:pt x="32" y="7"/>
                    <a:pt x="30" y="7"/>
                    <a:pt x="29" y="7"/>
                  </a:cubicBezTo>
                  <a:cubicBezTo>
                    <a:pt x="26" y="5"/>
                    <a:pt x="28" y="2"/>
                    <a:pt x="25" y="1"/>
                  </a:cubicBezTo>
                  <a:cubicBezTo>
                    <a:pt x="22" y="0"/>
                    <a:pt x="20" y="4"/>
                    <a:pt x="21" y="7"/>
                  </a:cubicBezTo>
                  <a:cubicBezTo>
                    <a:pt x="22" y="9"/>
                    <a:pt x="19" y="9"/>
                    <a:pt x="18" y="11"/>
                  </a:cubicBezTo>
                  <a:cubicBezTo>
                    <a:pt x="16" y="13"/>
                    <a:pt x="10" y="13"/>
                    <a:pt x="8" y="13"/>
                  </a:cubicBezTo>
                  <a:cubicBezTo>
                    <a:pt x="6" y="13"/>
                    <a:pt x="4" y="17"/>
                    <a:pt x="2" y="18"/>
                  </a:cubicBezTo>
                  <a:cubicBezTo>
                    <a:pt x="1" y="18"/>
                    <a:pt x="1" y="18"/>
                    <a:pt x="0" y="18"/>
                  </a:cubicBezTo>
                  <a:cubicBezTo>
                    <a:pt x="0" y="27"/>
                    <a:pt x="2" y="27"/>
                    <a:pt x="6" y="29"/>
                  </a:cubicBezTo>
                  <a:cubicBezTo>
                    <a:pt x="11" y="32"/>
                    <a:pt x="6" y="36"/>
                    <a:pt x="8" y="38"/>
                  </a:cubicBezTo>
                  <a:cubicBezTo>
                    <a:pt x="11" y="40"/>
                    <a:pt x="10" y="46"/>
                    <a:pt x="10" y="52"/>
                  </a:cubicBezTo>
                  <a:cubicBezTo>
                    <a:pt x="11" y="56"/>
                    <a:pt x="11" y="67"/>
                    <a:pt x="11" y="74"/>
                  </a:cubicBezTo>
                  <a:cubicBezTo>
                    <a:pt x="14" y="74"/>
                    <a:pt x="17" y="74"/>
                    <a:pt x="19" y="74"/>
                  </a:cubicBezTo>
                  <a:cubicBezTo>
                    <a:pt x="23" y="74"/>
                    <a:pt x="25" y="68"/>
                    <a:pt x="27" y="71"/>
                  </a:cubicBezTo>
                  <a:cubicBezTo>
                    <a:pt x="26" y="67"/>
                    <a:pt x="23" y="65"/>
                    <a:pt x="23" y="62"/>
                  </a:cubicBezTo>
                  <a:cubicBezTo>
                    <a:pt x="23" y="57"/>
                    <a:pt x="22" y="53"/>
                    <a:pt x="23" y="4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06" name="Google Shape;13806;p239"/>
            <p:cNvSpPr/>
            <p:nvPr/>
          </p:nvSpPr>
          <p:spPr>
            <a:xfrm>
              <a:off x="7698473" y="4399422"/>
              <a:ext cx="35290" cy="103437"/>
            </a:xfrm>
            <a:custGeom>
              <a:rect b="b" l="l" r="r" t="t"/>
              <a:pathLst>
                <a:path extrusionOk="0" h="62" w="21">
                  <a:moveTo>
                    <a:pt x="18" y="22"/>
                  </a:moveTo>
                  <a:cubicBezTo>
                    <a:pt x="16" y="20"/>
                    <a:pt x="21" y="16"/>
                    <a:pt x="16" y="13"/>
                  </a:cubicBezTo>
                  <a:cubicBezTo>
                    <a:pt x="12" y="11"/>
                    <a:pt x="10" y="11"/>
                    <a:pt x="10" y="2"/>
                  </a:cubicBezTo>
                  <a:cubicBezTo>
                    <a:pt x="7" y="2"/>
                    <a:pt x="4" y="1"/>
                    <a:pt x="1" y="1"/>
                  </a:cubicBezTo>
                  <a:cubicBezTo>
                    <a:pt x="1" y="0"/>
                    <a:pt x="0" y="1"/>
                    <a:pt x="0" y="1"/>
                  </a:cubicBezTo>
                  <a:cubicBezTo>
                    <a:pt x="0" y="4"/>
                    <a:pt x="1" y="8"/>
                    <a:pt x="2" y="8"/>
                  </a:cubicBezTo>
                  <a:cubicBezTo>
                    <a:pt x="4" y="10"/>
                    <a:pt x="5" y="12"/>
                    <a:pt x="5" y="16"/>
                  </a:cubicBezTo>
                  <a:cubicBezTo>
                    <a:pt x="5" y="20"/>
                    <a:pt x="4" y="28"/>
                    <a:pt x="5" y="32"/>
                  </a:cubicBezTo>
                  <a:cubicBezTo>
                    <a:pt x="7" y="36"/>
                    <a:pt x="8" y="43"/>
                    <a:pt x="8" y="49"/>
                  </a:cubicBezTo>
                  <a:cubicBezTo>
                    <a:pt x="8" y="52"/>
                    <a:pt x="10" y="58"/>
                    <a:pt x="12" y="62"/>
                  </a:cubicBezTo>
                  <a:cubicBezTo>
                    <a:pt x="13" y="62"/>
                    <a:pt x="14" y="61"/>
                    <a:pt x="15" y="61"/>
                  </a:cubicBezTo>
                  <a:cubicBezTo>
                    <a:pt x="16" y="60"/>
                    <a:pt x="19" y="59"/>
                    <a:pt x="21" y="58"/>
                  </a:cubicBezTo>
                  <a:cubicBezTo>
                    <a:pt x="21" y="51"/>
                    <a:pt x="21" y="40"/>
                    <a:pt x="20" y="36"/>
                  </a:cubicBezTo>
                  <a:cubicBezTo>
                    <a:pt x="20" y="30"/>
                    <a:pt x="21" y="24"/>
                    <a:pt x="18" y="2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07" name="Google Shape;13807;p239"/>
            <p:cNvSpPr/>
            <p:nvPr/>
          </p:nvSpPr>
          <p:spPr>
            <a:xfrm>
              <a:off x="7868839" y="4358048"/>
              <a:ext cx="142378" cy="232429"/>
            </a:xfrm>
            <a:custGeom>
              <a:rect b="b" l="l" r="r" t="t"/>
              <a:pathLst>
                <a:path extrusionOk="0" h="138" w="85">
                  <a:moveTo>
                    <a:pt x="35" y="131"/>
                  </a:moveTo>
                  <a:cubicBezTo>
                    <a:pt x="35" y="131"/>
                    <a:pt x="63" y="132"/>
                    <a:pt x="66" y="132"/>
                  </a:cubicBezTo>
                  <a:cubicBezTo>
                    <a:pt x="70" y="131"/>
                    <a:pt x="83" y="138"/>
                    <a:pt x="83" y="138"/>
                  </a:cubicBezTo>
                  <a:cubicBezTo>
                    <a:pt x="83" y="138"/>
                    <a:pt x="83" y="131"/>
                    <a:pt x="85" y="127"/>
                  </a:cubicBezTo>
                  <a:cubicBezTo>
                    <a:pt x="85" y="126"/>
                    <a:pt x="84" y="126"/>
                    <a:pt x="83" y="125"/>
                  </a:cubicBezTo>
                  <a:cubicBezTo>
                    <a:pt x="83" y="123"/>
                    <a:pt x="78" y="120"/>
                    <a:pt x="76" y="117"/>
                  </a:cubicBezTo>
                  <a:cubicBezTo>
                    <a:pt x="74" y="115"/>
                    <a:pt x="73" y="113"/>
                    <a:pt x="73" y="113"/>
                  </a:cubicBezTo>
                  <a:cubicBezTo>
                    <a:pt x="73" y="113"/>
                    <a:pt x="74" y="109"/>
                    <a:pt x="72" y="106"/>
                  </a:cubicBezTo>
                  <a:cubicBezTo>
                    <a:pt x="69" y="103"/>
                    <a:pt x="68" y="101"/>
                    <a:pt x="68" y="97"/>
                  </a:cubicBezTo>
                  <a:cubicBezTo>
                    <a:pt x="68" y="92"/>
                    <a:pt x="67" y="89"/>
                    <a:pt x="67" y="87"/>
                  </a:cubicBezTo>
                  <a:cubicBezTo>
                    <a:pt x="67" y="84"/>
                    <a:pt x="71" y="80"/>
                    <a:pt x="72" y="75"/>
                  </a:cubicBezTo>
                  <a:cubicBezTo>
                    <a:pt x="73" y="72"/>
                    <a:pt x="76" y="69"/>
                    <a:pt x="78" y="67"/>
                  </a:cubicBezTo>
                  <a:cubicBezTo>
                    <a:pt x="77" y="66"/>
                    <a:pt x="76" y="62"/>
                    <a:pt x="75" y="59"/>
                  </a:cubicBezTo>
                  <a:cubicBezTo>
                    <a:pt x="73" y="54"/>
                    <a:pt x="70" y="53"/>
                    <a:pt x="65" y="49"/>
                  </a:cubicBezTo>
                  <a:cubicBezTo>
                    <a:pt x="61" y="44"/>
                    <a:pt x="62" y="42"/>
                    <a:pt x="62" y="40"/>
                  </a:cubicBezTo>
                  <a:cubicBezTo>
                    <a:pt x="62" y="38"/>
                    <a:pt x="68" y="38"/>
                    <a:pt x="72" y="39"/>
                  </a:cubicBezTo>
                  <a:cubicBezTo>
                    <a:pt x="76" y="39"/>
                    <a:pt x="79" y="38"/>
                    <a:pt x="77" y="37"/>
                  </a:cubicBezTo>
                  <a:cubicBezTo>
                    <a:pt x="75" y="36"/>
                    <a:pt x="72" y="28"/>
                    <a:pt x="72" y="22"/>
                  </a:cubicBezTo>
                  <a:cubicBezTo>
                    <a:pt x="73" y="16"/>
                    <a:pt x="71" y="15"/>
                    <a:pt x="71" y="11"/>
                  </a:cubicBezTo>
                  <a:cubicBezTo>
                    <a:pt x="71" y="8"/>
                    <a:pt x="67" y="0"/>
                    <a:pt x="64" y="0"/>
                  </a:cubicBezTo>
                  <a:cubicBezTo>
                    <a:pt x="64" y="0"/>
                    <a:pt x="63" y="0"/>
                    <a:pt x="63" y="0"/>
                  </a:cubicBezTo>
                  <a:cubicBezTo>
                    <a:pt x="63" y="3"/>
                    <a:pt x="62" y="6"/>
                    <a:pt x="62" y="7"/>
                  </a:cubicBezTo>
                  <a:cubicBezTo>
                    <a:pt x="62" y="8"/>
                    <a:pt x="65" y="11"/>
                    <a:pt x="67" y="11"/>
                  </a:cubicBezTo>
                  <a:cubicBezTo>
                    <a:pt x="69" y="12"/>
                    <a:pt x="68" y="16"/>
                    <a:pt x="68" y="19"/>
                  </a:cubicBezTo>
                  <a:cubicBezTo>
                    <a:pt x="68" y="22"/>
                    <a:pt x="62" y="21"/>
                    <a:pt x="61" y="23"/>
                  </a:cubicBezTo>
                  <a:cubicBezTo>
                    <a:pt x="60" y="24"/>
                    <a:pt x="54" y="34"/>
                    <a:pt x="54" y="36"/>
                  </a:cubicBezTo>
                  <a:cubicBezTo>
                    <a:pt x="55" y="38"/>
                    <a:pt x="53" y="43"/>
                    <a:pt x="51" y="44"/>
                  </a:cubicBezTo>
                  <a:cubicBezTo>
                    <a:pt x="50" y="44"/>
                    <a:pt x="50" y="48"/>
                    <a:pt x="50" y="50"/>
                  </a:cubicBezTo>
                  <a:cubicBezTo>
                    <a:pt x="50" y="52"/>
                    <a:pt x="45" y="54"/>
                    <a:pt x="45" y="57"/>
                  </a:cubicBezTo>
                  <a:cubicBezTo>
                    <a:pt x="45" y="60"/>
                    <a:pt x="38" y="71"/>
                    <a:pt x="36" y="75"/>
                  </a:cubicBezTo>
                  <a:cubicBezTo>
                    <a:pt x="34" y="79"/>
                    <a:pt x="32" y="84"/>
                    <a:pt x="31" y="81"/>
                  </a:cubicBezTo>
                  <a:cubicBezTo>
                    <a:pt x="31" y="77"/>
                    <a:pt x="25" y="73"/>
                    <a:pt x="23" y="75"/>
                  </a:cubicBezTo>
                  <a:cubicBezTo>
                    <a:pt x="21" y="76"/>
                    <a:pt x="18" y="75"/>
                    <a:pt x="16" y="76"/>
                  </a:cubicBezTo>
                  <a:cubicBezTo>
                    <a:pt x="15" y="76"/>
                    <a:pt x="3" y="89"/>
                    <a:pt x="3" y="89"/>
                  </a:cubicBezTo>
                  <a:cubicBezTo>
                    <a:pt x="3" y="89"/>
                    <a:pt x="2" y="95"/>
                    <a:pt x="0" y="102"/>
                  </a:cubicBezTo>
                  <a:cubicBezTo>
                    <a:pt x="1" y="103"/>
                    <a:pt x="3" y="106"/>
                    <a:pt x="4" y="108"/>
                  </a:cubicBezTo>
                  <a:cubicBezTo>
                    <a:pt x="7" y="112"/>
                    <a:pt x="11" y="109"/>
                    <a:pt x="13" y="110"/>
                  </a:cubicBezTo>
                  <a:cubicBezTo>
                    <a:pt x="15" y="111"/>
                    <a:pt x="17" y="119"/>
                    <a:pt x="17" y="122"/>
                  </a:cubicBezTo>
                  <a:cubicBezTo>
                    <a:pt x="16" y="124"/>
                    <a:pt x="13" y="130"/>
                    <a:pt x="14" y="132"/>
                  </a:cubicBezTo>
                  <a:cubicBezTo>
                    <a:pt x="30" y="132"/>
                    <a:pt x="30" y="132"/>
                    <a:pt x="30" y="132"/>
                  </a:cubicBezTo>
                  <a:lnTo>
                    <a:pt x="35" y="131"/>
                  </a:ln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08" name="Google Shape;13808;p239"/>
            <p:cNvSpPr/>
            <p:nvPr/>
          </p:nvSpPr>
          <p:spPr>
            <a:xfrm>
              <a:off x="7530540" y="4406724"/>
              <a:ext cx="121690" cy="128992"/>
            </a:xfrm>
            <a:custGeom>
              <a:rect b="b" l="l" r="r" t="t"/>
              <a:pathLst>
                <a:path extrusionOk="0" h="76" w="72">
                  <a:moveTo>
                    <a:pt x="68" y="64"/>
                  </a:moveTo>
                  <a:cubicBezTo>
                    <a:pt x="67" y="61"/>
                    <a:pt x="63" y="52"/>
                    <a:pt x="63" y="50"/>
                  </a:cubicBezTo>
                  <a:cubicBezTo>
                    <a:pt x="64" y="48"/>
                    <a:pt x="68" y="42"/>
                    <a:pt x="68" y="39"/>
                  </a:cubicBezTo>
                  <a:cubicBezTo>
                    <a:pt x="67" y="35"/>
                    <a:pt x="72" y="33"/>
                    <a:pt x="72" y="31"/>
                  </a:cubicBezTo>
                  <a:cubicBezTo>
                    <a:pt x="72" y="29"/>
                    <a:pt x="71" y="19"/>
                    <a:pt x="68" y="12"/>
                  </a:cubicBezTo>
                  <a:cubicBezTo>
                    <a:pt x="67" y="12"/>
                    <a:pt x="67" y="12"/>
                    <a:pt x="66" y="11"/>
                  </a:cubicBezTo>
                  <a:cubicBezTo>
                    <a:pt x="64" y="9"/>
                    <a:pt x="55" y="9"/>
                    <a:pt x="52" y="13"/>
                  </a:cubicBezTo>
                  <a:cubicBezTo>
                    <a:pt x="49" y="16"/>
                    <a:pt x="43" y="10"/>
                    <a:pt x="42" y="8"/>
                  </a:cubicBezTo>
                  <a:cubicBezTo>
                    <a:pt x="41" y="6"/>
                    <a:pt x="36" y="2"/>
                    <a:pt x="33" y="5"/>
                  </a:cubicBezTo>
                  <a:cubicBezTo>
                    <a:pt x="30" y="7"/>
                    <a:pt x="29" y="6"/>
                    <a:pt x="29" y="3"/>
                  </a:cubicBezTo>
                  <a:cubicBezTo>
                    <a:pt x="29" y="0"/>
                    <a:pt x="24" y="1"/>
                    <a:pt x="23" y="4"/>
                  </a:cubicBezTo>
                  <a:cubicBezTo>
                    <a:pt x="22" y="7"/>
                    <a:pt x="18" y="9"/>
                    <a:pt x="17" y="7"/>
                  </a:cubicBezTo>
                  <a:cubicBezTo>
                    <a:pt x="15" y="5"/>
                    <a:pt x="12" y="2"/>
                    <a:pt x="11" y="5"/>
                  </a:cubicBezTo>
                  <a:cubicBezTo>
                    <a:pt x="10" y="8"/>
                    <a:pt x="8" y="7"/>
                    <a:pt x="7" y="6"/>
                  </a:cubicBezTo>
                  <a:cubicBezTo>
                    <a:pt x="6" y="10"/>
                    <a:pt x="5" y="15"/>
                    <a:pt x="7" y="16"/>
                  </a:cubicBezTo>
                  <a:cubicBezTo>
                    <a:pt x="9" y="17"/>
                    <a:pt x="9" y="20"/>
                    <a:pt x="9" y="21"/>
                  </a:cubicBezTo>
                  <a:cubicBezTo>
                    <a:pt x="8" y="23"/>
                    <a:pt x="13" y="27"/>
                    <a:pt x="11" y="29"/>
                  </a:cubicBezTo>
                  <a:cubicBezTo>
                    <a:pt x="9" y="31"/>
                    <a:pt x="7" y="27"/>
                    <a:pt x="5" y="30"/>
                  </a:cubicBezTo>
                  <a:cubicBezTo>
                    <a:pt x="4" y="32"/>
                    <a:pt x="8" y="35"/>
                    <a:pt x="7" y="37"/>
                  </a:cubicBezTo>
                  <a:cubicBezTo>
                    <a:pt x="5" y="39"/>
                    <a:pt x="3" y="39"/>
                    <a:pt x="3" y="43"/>
                  </a:cubicBezTo>
                  <a:cubicBezTo>
                    <a:pt x="4" y="48"/>
                    <a:pt x="3" y="51"/>
                    <a:pt x="2" y="52"/>
                  </a:cubicBezTo>
                  <a:cubicBezTo>
                    <a:pt x="0" y="53"/>
                    <a:pt x="2" y="53"/>
                    <a:pt x="6" y="56"/>
                  </a:cubicBezTo>
                  <a:cubicBezTo>
                    <a:pt x="9" y="58"/>
                    <a:pt x="15" y="61"/>
                    <a:pt x="15" y="65"/>
                  </a:cubicBezTo>
                  <a:cubicBezTo>
                    <a:pt x="14" y="68"/>
                    <a:pt x="13" y="69"/>
                    <a:pt x="11" y="76"/>
                  </a:cubicBezTo>
                  <a:cubicBezTo>
                    <a:pt x="18" y="76"/>
                    <a:pt x="31" y="71"/>
                    <a:pt x="45" y="68"/>
                  </a:cubicBezTo>
                  <a:cubicBezTo>
                    <a:pt x="55" y="66"/>
                    <a:pt x="62" y="68"/>
                    <a:pt x="68" y="69"/>
                  </a:cubicBezTo>
                  <a:cubicBezTo>
                    <a:pt x="69" y="67"/>
                    <a:pt x="69" y="65"/>
                    <a:pt x="68" y="6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09" name="Google Shape;13809;p239"/>
            <p:cNvSpPr/>
            <p:nvPr/>
          </p:nvSpPr>
          <p:spPr>
            <a:xfrm>
              <a:off x="7636411" y="4400639"/>
              <a:ext cx="82749" cy="128992"/>
            </a:xfrm>
            <a:custGeom>
              <a:rect b="b" l="l" r="r" t="t"/>
              <a:pathLst>
                <a:path extrusionOk="0" h="77" w="49">
                  <a:moveTo>
                    <a:pt x="42" y="31"/>
                  </a:moveTo>
                  <a:cubicBezTo>
                    <a:pt x="41" y="27"/>
                    <a:pt x="42" y="19"/>
                    <a:pt x="42" y="15"/>
                  </a:cubicBezTo>
                  <a:cubicBezTo>
                    <a:pt x="42" y="11"/>
                    <a:pt x="41" y="9"/>
                    <a:pt x="39" y="7"/>
                  </a:cubicBezTo>
                  <a:cubicBezTo>
                    <a:pt x="38" y="7"/>
                    <a:pt x="37" y="3"/>
                    <a:pt x="37" y="0"/>
                  </a:cubicBezTo>
                  <a:cubicBezTo>
                    <a:pt x="35" y="1"/>
                    <a:pt x="35" y="4"/>
                    <a:pt x="34" y="3"/>
                  </a:cubicBezTo>
                  <a:cubicBezTo>
                    <a:pt x="33" y="1"/>
                    <a:pt x="6" y="0"/>
                    <a:pt x="5" y="2"/>
                  </a:cubicBezTo>
                  <a:cubicBezTo>
                    <a:pt x="3" y="4"/>
                    <a:pt x="7" y="12"/>
                    <a:pt x="7" y="14"/>
                  </a:cubicBezTo>
                  <a:cubicBezTo>
                    <a:pt x="6" y="15"/>
                    <a:pt x="6" y="16"/>
                    <a:pt x="5" y="16"/>
                  </a:cubicBezTo>
                  <a:cubicBezTo>
                    <a:pt x="8" y="23"/>
                    <a:pt x="9" y="33"/>
                    <a:pt x="9" y="35"/>
                  </a:cubicBezTo>
                  <a:cubicBezTo>
                    <a:pt x="9" y="37"/>
                    <a:pt x="4" y="39"/>
                    <a:pt x="5" y="43"/>
                  </a:cubicBezTo>
                  <a:cubicBezTo>
                    <a:pt x="5" y="46"/>
                    <a:pt x="1" y="52"/>
                    <a:pt x="0" y="54"/>
                  </a:cubicBezTo>
                  <a:cubicBezTo>
                    <a:pt x="0" y="56"/>
                    <a:pt x="4" y="65"/>
                    <a:pt x="5" y="68"/>
                  </a:cubicBezTo>
                  <a:cubicBezTo>
                    <a:pt x="6" y="69"/>
                    <a:pt x="6" y="71"/>
                    <a:pt x="5" y="73"/>
                  </a:cubicBezTo>
                  <a:cubicBezTo>
                    <a:pt x="10" y="75"/>
                    <a:pt x="13" y="76"/>
                    <a:pt x="14" y="77"/>
                  </a:cubicBezTo>
                  <a:cubicBezTo>
                    <a:pt x="16" y="77"/>
                    <a:pt x="30" y="70"/>
                    <a:pt x="36" y="67"/>
                  </a:cubicBezTo>
                  <a:cubicBezTo>
                    <a:pt x="41" y="65"/>
                    <a:pt x="46" y="63"/>
                    <a:pt x="49" y="61"/>
                  </a:cubicBezTo>
                  <a:cubicBezTo>
                    <a:pt x="47" y="57"/>
                    <a:pt x="45" y="51"/>
                    <a:pt x="45" y="48"/>
                  </a:cubicBezTo>
                  <a:cubicBezTo>
                    <a:pt x="45" y="42"/>
                    <a:pt x="44" y="35"/>
                    <a:pt x="42" y="3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10" name="Google Shape;13810;p239"/>
            <p:cNvSpPr/>
            <p:nvPr/>
          </p:nvSpPr>
          <p:spPr>
            <a:xfrm>
              <a:off x="7403982" y="4366566"/>
              <a:ext cx="148462" cy="116823"/>
            </a:xfrm>
            <a:custGeom>
              <a:rect b="b" l="l" r="r" t="t"/>
              <a:pathLst>
                <a:path extrusionOk="0" h="69" w="88">
                  <a:moveTo>
                    <a:pt x="29" y="37"/>
                  </a:moveTo>
                  <a:cubicBezTo>
                    <a:pt x="29" y="34"/>
                    <a:pt x="32" y="35"/>
                    <a:pt x="35" y="35"/>
                  </a:cubicBezTo>
                  <a:cubicBezTo>
                    <a:pt x="37" y="36"/>
                    <a:pt x="41" y="34"/>
                    <a:pt x="43" y="34"/>
                  </a:cubicBezTo>
                  <a:cubicBezTo>
                    <a:pt x="46" y="34"/>
                    <a:pt x="52" y="43"/>
                    <a:pt x="52" y="45"/>
                  </a:cubicBezTo>
                  <a:cubicBezTo>
                    <a:pt x="52" y="48"/>
                    <a:pt x="53" y="50"/>
                    <a:pt x="54" y="53"/>
                  </a:cubicBezTo>
                  <a:cubicBezTo>
                    <a:pt x="54" y="53"/>
                    <a:pt x="54" y="53"/>
                    <a:pt x="54" y="53"/>
                  </a:cubicBezTo>
                  <a:cubicBezTo>
                    <a:pt x="59" y="52"/>
                    <a:pt x="62" y="52"/>
                    <a:pt x="63" y="52"/>
                  </a:cubicBezTo>
                  <a:cubicBezTo>
                    <a:pt x="64" y="52"/>
                    <a:pt x="67" y="58"/>
                    <a:pt x="66" y="62"/>
                  </a:cubicBezTo>
                  <a:cubicBezTo>
                    <a:pt x="66" y="66"/>
                    <a:pt x="70" y="69"/>
                    <a:pt x="72" y="66"/>
                  </a:cubicBezTo>
                  <a:cubicBezTo>
                    <a:pt x="73" y="64"/>
                    <a:pt x="76" y="60"/>
                    <a:pt x="76" y="63"/>
                  </a:cubicBezTo>
                  <a:cubicBezTo>
                    <a:pt x="76" y="63"/>
                    <a:pt x="77" y="64"/>
                    <a:pt x="78" y="64"/>
                  </a:cubicBezTo>
                  <a:cubicBezTo>
                    <a:pt x="79" y="63"/>
                    <a:pt x="80" y="62"/>
                    <a:pt x="82" y="61"/>
                  </a:cubicBezTo>
                  <a:cubicBezTo>
                    <a:pt x="83" y="59"/>
                    <a:pt x="79" y="56"/>
                    <a:pt x="80" y="54"/>
                  </a:cubicBezTo>
                  <a:cubicBezTo>
                    <a:pt x="82" y="51"/>
                    <a:pt x="84" y="55"/>
                    <a:pt x="86" y="53"/>
                  </a:cubicBezTo>
                  <a:cubicBezTo>
                    <a:pt x="88" y="51"/>
                    <a:pt x="83" y="47"/>
                    <a:pt x="84" y="45"/>
                  </a:cubicBezTo>
                  <a:cubicBezTo>
                    <a:pt x="84" y="44"/>
                    <a:pt x="84" y="41"/>
                    <a:pt x="82" y="40"/>
                  </a:cubicBezTo>
                  <a:cubicBezTo>
                    <a:pt x="80" y="39"/>
                    <a:pt x="81" y="34"/>
                    <a:pt x="82" y="30"/>
                  </a:cubicBezTo>
                  <a:cubicBezTo>
                    <a:pt x="81" y="30"/>
                    <a:pt x="81" y="29"/>
                    <a:pt x="80" y="29"/>
                  </a:cubicBezTo>
                  <a:cubicBezTo>
                    <a:pt x="79" y="27"/>
                    <a:pt x="80" y="22"/>
                    <a:pt x="77" y="22"/>
                  </a:cubicBezTo>
                  <a:cubicBezTo>
                    <a:pt x="75" y="22"/>
                    <a:pt x="75" y="18"/>
                    <a:pt x="77" y="18"/>
                  </a:cubicBezTo>
                  <a:cubicBezTo>
                    <a:pt x="80" y="17"/>
                    <a:pt x="73" y="15"/>
                    <a:pt x="73" y="12"/>
                  </a:cubicBezTo>
                  <a:cubicBezTo>
                    <a:pt x="73" y="10"/>
                    <a:pt x="70" y="4"/>
                    <a:pt x="69" y="3"/>
                  </a:cubicBezTo>
                  <a:cubicBezTo>
                    <a:pt x="68" y="3"/>
                    <a:pt x="63" y="9"/>
                    <a:pt x="61" y="9"/>
                  </a:cubicBezTo>
                  <a:cubicBezTo>
                    <a:pt x="59" y="9"/>
                    <a:pt x="54" y="5"/>
                    <a:pt x="53" y="9"/>
                  </a:cubicBezTo>
                  <a:cubicBezTo>
                    <a:pt x="51" y="12"/>
                    <a:pt x="48" y="7"/>
                    <a:pt x="46" y="10"/>
                  </a:cubicBezTo>
                  <a:cubicBezTo>
                    <a:pt x="44" y="12"/>
                    <a:pt x="43" y="6"/>
                    <a:pt x="43" y="6"/>
                  </a:cubicBezTo>
                  <a:cubicBezTo>
                    <a:pt x="43" y="6"/>
                    <a:pt x="43" y="6"/>
                    <a:pt x="43" y="4"/>
                  </a:cubicBezTo>
                  <a:cubicBezTo>
                    <a:pt x="43" y="5"/>
                    <a:pt x="42" y="5"/>
                    <a:pt x="42" y="5"/>
                  </a:cubicBezTo>
                  <a:cubicBezTo>
                    <a:pt x="36" y="7"/>
                    <a:pt x="25" y="6"/>
                    <a:pt x="25" y="4"/>
                  </a:cubicBezTo>
                  <a:cubicBezTo>
                    <a:pt x="24" y="2"/>
                    <a:pt x="17" y="0"/>
                    <a:pt x="17" y="0"/>
                  </a:cubicBezTo>
                  <a:cubicBezTo>
                    <a:pt x="17" y="0"/>
                    <a:pt x="17" y="5"/>
                    <a:pt x="14" y="6"/>
                  </a:cubicBezTo>
                  <a:cubicBezTo>
                    <a:pt x="11" y="7"/>
                    <a:pt x="15" y="11"/>
                    <a:pt x="15" y="12"/>
                  </a:cubicBezTo>
                  <a:cubicBezTo>
                    <a:pt x="15" y="13"/>
                    <a:pt x="12" y="14"/>
                    <a:pt x="11" y="13"/>
                  </a:cubicBezTo>
                  <a:cubicBezTo>
                    <a:pt x="9" y="13"/>
                    <a:pt x="4" y="17"/>
                    <a:pt x="1" y="19"/>
                  </a:cubicBezTo>
                  <a:cubicBezTo>
                    <a:pt x="1" y="19"/>
                    <a:pt x="0" y="20"/>
                    <a:pt x="0" y="21"/>
                  </a:cubicBezTo>
                  <a:cubicBezTo>
                    <a:pt x="4" y="24"/>
                    <a:pt x="3" y="27"/>
                    <a:pt x="8" y="31"/>
                  </a:cubicBezTo>
                  <a:cubicBezTo>
                    <a:pt x="12" y="34"/>
                    <a:pt x="18" y="39"/>
                    <a:pt x="21" y="46"/>
                  </a:cubicBezTo>
                  <a:cubicBezTo>
                    <a:pt x="24" y="43"/>
                    <a:pt x="29" y="39"/>
                    <a:pt x="29" y="3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11" name="Google Shape;13811;p239"/>
            <p:cNvSpPr/>
            <p:nvPr/>
          </p:nvSpPr>
          <p:spPr>
            <a:xfrm>
              <a:off x="7473346" y="4454183"/>
              <a:ext cx="82749" cy="81533"/>
            </a:xfrm>
            <a:custGeom>
              <a:rect b="b" l="l" r="r" t="t"/>
              <a:pathLst>
                <a:path extrusionOk="0" h="48" w="49">
                  <a:moveTo>
                    <a:pt x="40" y="28"/>
                  </a:moveTo>
                  <a:cubicBezTo>
                    <a:pt x="36" y="25"/>
                    <a:pt x="34" y="25"/>
                    <a:pt x="36" y="24"/>
                  </a:cubicBezTo>
                  <a:cubicBezTo>
                    <a:pt x="37" y="23"/>
                    <a:pt x="38" y="20"/>
                    <a:pt x="37" y="15"/>
                  </a:cubicBezTo>
                  <a:cubicBezTo>
                    <a:pt x="37" y="14"/>
                    <a:pt x="37" y="13"/>
                    <a:pt x="37" y="12"/>
                  </a:cubicBezTo>
                  <a:cubicBezTo>
                    <a:pt x="36" y="12"/>
                    <a:pt x="35" y="11"/>
                    <a:pt x="35" y="11"/>
                  </a:cubicBezTo>
                  <a:cubicBezTo>
                    <a:pt x="35" y="8"/>
                    <a:pt x="32" y="12"/>
                    <a:pt x="31" y="14"/>
                  </a:cubicBezTo>
                  <a:cubicBezTo>
                    <a:pt x="29" y="17"/>
                    <a:pt x="25" y="14"/>
                    <a:pt x="25" y="10"/>
                  </a:cubicBezTo>
                  <a:cubicBezTo>
                    <a:pt x="26" y="6"/>
                    <a:pt x="23" y="0"/>
                    <a:pt x="22" y="0"/>
                  </a:cubicBezTo>
                  <a:cubicBezTo>
                    <a:pt x="21" y="0"/>
                    <a:pt x="18" y="0"/>
                    <a:pt x="13" y="1"/>
                  </a:cubicBezTo>
                  <a:cubicBezTo>
                    <a:pt x="14" y="3"/>
                    <a:pt x="13" y="5"/>
                    <a:pt x="12" y="7"/>
                  </a:cubicBezTo>
                  <a:cubicBezTo>
                    <a:pt x="12" y="10"/>
                    <a:pt x="6" y="13"/>
                    <a:pt x="3" y="15"/>
                  </a:cubicBezTo>
                  <a:cubicBezTo>
                    <a:pt x="2" y="16"/>
                    <a:pt x="1" y="18"/>
                    <a:pt x="0" y="19"/>
                  </a:cubicBezTo>
                  <a:cubicBezTo>
                    <a:pt x="5" y="23"/>
                    <a:pt x="11" y="26"/>
                    <a:pt x="15" y="30"/>
                  </a:cubicBezTo>
                  <a:cubicBezTo>
                    <a:pt x="24" y="36"/>
                    <a:pt x="36" y="45"/>
                    <a:pt x="42" y="47"/>
                  </a:cubicBezTo>
                  <a:cubicBezTo>
                    <a:pt x="43" y="48"/>
                    <a:pt x="44" y="48"/>
                    <a:pt x="45" y="48"/>
                  </a:cubicBezTo>
                  <a:cubicBezTo>
                    <a:pt x="47" y="41"/>
                    <a:pt x="48" y="40"/>
                    <a:pt x="49" y="37"/>
                  </a:cubicBezTo>
                  <a:cubicBezTo>
                    <a:pt x="49" y="33"/>
                    <a:pt x="43" y="30"/>
                    <a:pt x="40" y="2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12" name="Google Shape;13812;p239"/>
            <p:cNvSpPr/>
            <p:nvPr/>
          </p:nvSpPr>
          <p:spPr>
            <a:xfrm>
              <a:off x="7439272" y="4423761"/>
              <a:ext cx="57194" cy="62062"/>
            </a:xfrm>
            <a:custGeom>
              <a:rect b="b" l="l" r="r" t="t"/>
              <a:pathLst>
                <a:path extrusionOk="0" h="37" w="34">
                  <a:moveTo>
                    <a:pt x="32" y="25"/>
                  </a:moveTo>
                  <a:cubicBezTo>
                    <a:pt x="33" y="23"/>
                    <a:pt x="34" y="21"/>
                    <a:pt x="33" y="19"/>
                  </a:cubicBezTo>
                  <a:cubicBezTo>
                    <a:pt x="32" y="16"/>
                    <a:pt x="31" y="14"/>
                    <a:pt x="31" y="11"/>
                  </a:cubicBezTo>
                  <a:cubicBezTo>
                    <a:pt x="31" y="9"/>
                    <a:pt x="25" y="0"/>
                    <a:pt x="22" y="0"/>
                  </a:cubicBezTo>
                  <a:cubicBezTo>
                    <a:pt x="20" y="0"/>
                    <a:pt x="16" y="2"/>
                    <a:pt x="14" y="1"/>
                  </a:cubicBezTo>
                  <a:cubicBezTo>
                    <a:pt x="11" y="1"/>
                    <a:pt x="8" y="0"/>
                    <a:pt x="8" y="3"/>
                  </a:cubicBezTo>
                  <a:cubicBezTo>
                    <a:pt x="8" y="5"/>
                    <a:pt x="3" y="9"/>
                    <a:pt x="0" y="12"/>
                  </a:cubicBezTo>
                  <a:cubicBezTo>
                    <a:pt x="1" y="13"/>
                    <a:pt x="1" y="14"/>
                    <a:pt x="2" y="16"/>
                  </a:cubicBezTo>
                  <a:cubicBezTo>
                    <a:pt x="5" y="26"/>
                    <a:pt x="7" y="28"/>
                    <a:pt x="11" y="31"/>
                  </a:cubicBezTo>
                  <a:cubicBezTo>
                    <a:pt x="13" y="33"/>
                    <a:pt x="16" y="35"/>
                    <a:pt x="20" y="37"/>
                  </a:cubicBezTo>
                  <a:cubicBezTo>
                    <a:pt x="21" y="36"/>
                    <a:pt x="22" y="34"/>
                    <a:pt x="23" y="33"/>
                  </a:cubicBezTo>
                  <a:cubicBezTo>
                    <a:pt x="26" y="31"/>
                    <a:pt x="32" y="28"/>
                    <a:pt x="32" y="25"/>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13" name="Google Shape;13813;p239"/>
            <p:cNvSpPr/>
            <p:nvPr/>
          </p:nvSpPr>
          <p:spPr>
            <a:xfrm>
              <a:off x="7367475" y="4050171"/>
              <a:ext cx="163065" cy="138727"/>
            </a:xfrm>
            <a:custGeom>
              <a:rect b="b" l="l" r="r" t="t"/>
              <a:pathLst>
                <a:path extrusionOk="0" h="82" w="97">
                  <a:moveTo>
                    <a:pt x="45" y="63"/>
                  </a:moveTo>
                  <a:cubicBezTo>
                    <a:pt x="45" y="60"/>
                    <a:pt x="57" y="57"/>
                    <a:pt x="57" y="54"/>
                  </a:cubicBezTo>
                  <a:cubicBezTo>
                    <a:pt x="57" y="51"/>
                    <a:pt x="57" y="22"/>
                    <a:pt x="57" y="22"/>
                  </a:cubicBezTo>
                  <a:cubicBezTo>
                    <a:pt x="57" y="22"/>
                    <a:pt x="95" y="23"/>
                    <a:pt x="96" y="22"/>
                  </a:cubicBezTo>
                  <a:cubicBezTo>
                    <a:pt x="97" y="22"/>
                    <a:pt x="97" y="13"/>
                    <a:pt x="97" y="5"/>
                  </a:cubicBezTo>
                  <a:cubicBezTo>
                    <a:pt x="95" y="2"/>
                    <a:pt x="97" y="0"/>
                    <a:pt x="88" y="0"/>
                  </a:cubicBezTo>
                  <a:cubicBezTo>
                    <a:pt x="81" y="0"/>
                    <a:pt x="60" y="0"/>
                    <a:pt x="45" y="0"/>
                  </a:cubicBezTo>
                  <a:cubicBezTo>
                    <a:pt x="42" y="4"/>
                    <a:pt x="40" y="8"/>
                    <a:pt x="39" y="11"/>
                  </a:cubicBezTo>
                  <a:cubicBezTo>
                    <a:pt x="37" y="17"/>
                    <a:pt x="24" y="25"/>
                    <a:pt x="23" y="33"/>
                  </a:cubicBezTo>
                  <a:cubicBezTo>
                    <a:pt x="23" y="41"/>
                    <a:pt x="11" y="53"/>
                    <a:pt x="3" y="70"/>
                  </a:cubicBezTo>
                  <a:cubicBezTo>
                    <a:pt x="1" y="75"/>
                    <a:pt x="0" y="79"/>
                    <a:pt x="0" y="82"/>
                  </a:cubicBezTo>
                  <a:cubicBezTo>
                    <a:pt x="45" y="82"/>
                    <a:pt x="45" y="82"/>
                    <a:pt x="45" y="82"/>
                  </a:cubicBezTo>
                  <a:cubicBezTo>
                    <a:pt x="45" y="82"/>
                    <a:pt x="45" y="66"/>
                    <a:pt x="45" y="6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14" name="Google Shape;13814;p239"/>
            <p:cNvSpPr/>
            <p:nvPr/>
          </p:nvSpPr>
          <p:spPr>
            <a:xfrm>
              <a:off x="7366258" y="4058689"/>
              <a:ext cx="236079" cy="267719"/>
            </a:xfrm>
            <a:custGeom>
              <a:rect b="b" l="l" r="r" t="t"/>
              <a:pathLst>
                <a:path extrusionOk="0" h="159" w="141">
                  <a:moveTo>
                    <a:pt x="11" y="137"/>
                  </a:moveTo>
                  <a:cubicBezTo>
                    <a:pt x="15" y="138"/>
                    <a:pt x="22" y="137"/>
                    <a:pt x="22" y="137"/>
                  </a:cubicBezTo>
                  <a:cubicBezTo>
                    <a:pt x="22" y="137"/>
                    <a:pt x="27" y="135"/>
                    <a:pt x="31" y="136"/>
                  </a:cubicBezTo>
                  <a:cubicBezTo>
                    <a:pt x="34" y="138"/>
                    <a:pt x="37" y="142"/>
                    <a:pt x="37" y="142"/>
                  </a:cubicBezTo>
                  <a:cubicBezTo>
                    <a:pt x="41" y="142"/>
                    <a:pt x="41" y="142"/>
                    <a:pt x="41" y="142"/>
                  </a:cubicBezTo>
                  <a:cubicBezTo>
                    <a:pt x="41" y="142"/>
                    <a:pt x="44" y="151"/>
                    <a:pt x="49" y="153"/>
                  </a:cubicBezTo>
                  <a:cubicBezTo>
                    <a:pt x="52" y="154"/>
                    <a:pt x="54" y="157"/>
                    <a:pt x="55" y="159"/>
                  </a:cubicBezTo>
                  <a:cubicBezTo>
                    <a:pt x="58" y="159"/>
                    <a:pt x="61" y="157"/>
                    <a:pt x="61" y="155"/>
                  </a:cubicBezTo>
                  <a:cubicBezTo>
                    <a:pt x="61" y="152"/>
                    <a:pt x="63" y="147"/>
                    <a:pt x="68" y="152"/>
                  </a:cubicBezTo>
                  <a:cubicBezTo>
                    <a:pt x="73" y="157"/>
                    <a:pt x="73" y="153"/>
                    <a:pt x="74" y="151"/>
                  </a:cubicBezTo>
                  <a:cubicBezTo>
                    <a:pt x="75" y="150"/>
                    <a:pt x="79" y="152"/>
                    <a:pt x="82" y="152"/>
                  </a:cubicBezTo>
                  <a:cubicBezTo>
                    <a:pt x="85" y="152"/>
                    <a:pt x="89" y="150"/>
                    <a:pt x="89" y="150"/>
                  </a:cubicBezTo>
                  <a:cubicBezTo>
                    <a:pt x="89" y="150"/>
                    <a:pt x="132" y="150"/>
                    <a:pt x="134" y="149"/>
                  </a:cubicBezTo>
                  <a:cubicBezTo>
                    <a:pt x="136" y="148"/>
                    <a:pt x="136" y="139"/>
                    <a:pt x="136" y="139"/>
                  </a:cubicBezTo>
                  <a:cubicBezTo>
                    <a:pt x="132" y="135"/>
                    <a:pt x="132" y="135"/>
                    <a:pt x="132" y="135"/>
                  </a:cubicBezTo>
                  <a:cubicBezTo>
                    <a:pt x="121" y="30"/>
                    <a:pt x="121" y="30"/>
                    <a:pt x="121" y="30"/>
                  </a:cubicBezTo>
                  <a:cubicBezTo>
                    <a:pt x="141" y="30"/>
                    <a:pt x="141" y="30"/>
                    <a:pt x="141" y="30"/>
                  </a:cubicBezTo>
                  <a:cubicBezTo>
                    <a:pt x="120" y="15"/>
                    <a:pt x="102" y="3"/>
                    <a:pt x="100" y="2"/>
                  </a:cubicBezTo>
                  <a:cubicBezTo>
                    <a:pt x="99" y="1"/>
                    <a:pt x="98" y="1"/>
                    <a:pt x="98" y="0"/>
                  </a:cubicBezTo>
                  <a:cubicBezTo>
                    <a:pt x="98" y="8"/>
                    <a:pt x="98" y="17"/>
                    <a:pt x="97" y="17"/>
                  </a:cubicBezTo>
                  <a:cubicBezTo>
                    <a:pt x="96" y="18"/>
                    <a:pt x="58" y="17"/>
                    <a:pt x="58" y="17"/>
                  </a:cubicBezTo>
                  <a:cubicBezTo>
                    <a:pt x="58" y="17"/>
                    <a:pt x="58" y="46"/>
                    <a:pt x="58" y="49"/>
                  </a:cubicBezTo>
                  <a:cubicBezTo>
                    <a:pt x="58" y="52"/>
                    <a:pt x="46" y="55"/>
                    <a:pt x="46" y="58"/>
                  </a:cubicBezTo>
                  <a:cubicBezTo>
                    <a:pt x="46" y="61"/>
                    <a:pt x="46" y="77"/>
                    <a:pt x="46" y="77"/>
                  </a:cubicBezTo>
                  <a:cubicBezTo>
                    <a:pt x="1" y="77"/>
                    <a:pt x="1" y="77"/>
                    <a:pt x="1" y="77"/>
                  </a:cubicBezTo>
                  <a:cubicBezTo>
                    <a:pt x="0" y="84"/>
                    <a:pt x="5" y="87"/>
                    <a:pt x="7" y="90"/>
                  </a:cubicBezTo>
                  <a:cubicBezTo>
                    <a:pt x="11" y="94"/>
                    <a:pt x="4" y="102"/>
                    <a:pt x="10" y="109"/>
                  </a:cubicBezTo>
                  <a:cubicBezTo>
                    <a:pt x="15" y="117"/>
                    <a:pt x="9" y="129"/>
                    <a:pt x="6" y="133"/>
                  </a:cubicBezTo>
                  <a:cubicBezTo>
                    <a:pt x="5" y="135"/>
                    <a:pt x="4" y="139"/>
                    <a:pt x="4" y="143"/>
                  </a:cubicBezTo>
                  <a:cubicBezTo>
                    <a:pt x="4" y="143"/>
                    <a:pt x="4" y="143"/>
                    <a:pt x="5" y="143"/>
                  </a:cubicBezTo>
                  <a:cubicBezTo>
                    <a:pt x="8" y="142"/>
                    <a:pt x="7" y="136"/>
                    <a:pt x="11" y="13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15" name="Google Shape;13815;p239"/>
            <p:cNvSpPr/>
            <p:nvPr/>
          </p:nvSpPr>
          <p:spPr>
            <a:xfrm>
              <a:off x="7458743" y="4109799"/>
              <a:ext cx="323697" cy="312744"/>
            </a:xfrm>
            <a:custGeom>
              <a:rect b="b" l="l" r="r" t="t"/>
              <a:pathLst>
                <a:path extrusionOk="0" h="186" w="193">
                  <a:moveTo>
                    <a:pt x="183" y="77"/>
                  </a:moveTo>
                  <a:cubicBezTo>
                    <a:pt x="183" y="77"/>
                    <a:pt x="183" y="68"/>
                    <a:pt x="178" y="64"/>
                  </a:cubicBezTo>
                  <a:cubicBezTo>
                    <a:pt x="172" y="61"/>
                    <a:pt x="165" y="60"/>
                    <a:pt x="165" y="60"/>
                  </a:cubicBezTo>
                  <a:cubicBezTo>
                    <a:pt x="165" y="60"/>
                    <a:pt x="160" y="53"/>
                    <a:pt x="157" y="49"/>
                  </a:cubicBezTo>
                  <a:cubicBezTo>
                    <a:pt x="155" y="47"/>
                    <a:pt x="117" y="21"/>
                    <a:pt x="86" y="0"/>
                  </a:cubicBezTo>
                  <a:cubicBezTo>
                    <a:pt x="66" y="0"/>
                    <a:pt x="66" y="0"/>
                    <a:pt x="66" y="0"/>
                  </a:cubicBezTo>
                  <a:cubicBezTo>
                    <a:pt x="77" y="105"/>
                    <a:pt x="77" y="105"/>
                    <a:pt x="77" y="105"/>
                  </a:cubicBezTo>
                  <a:cubicBezTo>
                    <a:pt x="81" y="109"/>
                    <a:pt x="81" y="109"/>
                    <a:pt x="81" y="109"/>
                  </a:cubicBezTo>
                  <a:cubicBezTo>
                    <a:pt x="81" y="109"/>
                    <a:pt x="81" y="118"/>
                    <a:pt x="79" y="119"/>
                  </a:cubicBezTo>
                  <a:cubicBezTo>
                    <a:pt x="77" y="120"/>
                    <a:pt x="34" y="120"/>
                    <a:pt x="34" y="120"/>
                  </a:cubicBezTo>
                  <a:cubicBezTo>
                    <a:pt x="34" y="120"/>
                    <a:pt x="30" y="122"/>
                    <a:pt x="27" y="122"/>
                  </a:cubicBezTo>
                  <a:cubicBezTo>
                    <a:pt x="24" y="122"/>
                    <a:pt x="20" y="120"/>
                    <a:pt x="19" y="121"/>
                  </a:cubicBezTo>
                  <a:cubicBezTo>
                    <a:pt x="18" y="123"/>
                    <a:pt x="18" y="127"/>
                    <a:pt x="13" y="122"/>
                  </a:cubicBezTo>
                  <a:cubicBezTo>
                    <a:pt x="8" y="117"/>
                    <a:pt x="6" y="122"/>
                    <a:pt x="6" y="125"/>
                  </a:cubicBezTo>
                  <a:cubicBezTo>
                    <a:pt x="6" y="127"/>
                    <a:pt x="3" y="129"/>
                    <a:pt x="0" y="129"/>
                  </a:cubicBezTo>
                  <a:cubicBezTo>
                    <a:pt x="1" y="130"/>
                    <a:pt x="1" y="131"/>
                    <a:pt x="1" y="131"/>
                  </a:cubicBezTo>
                  <a:cubicBezTo>
                    <a:pt x="3" y="135"/>
                    <a:pt x="3" y="135"/>
                    <a:pt x="3" y="135"/>
                  </a:cubicBezTo>
                  <a:cubicBezTo>
                    <a:pt x="3" y="135"/>
                    <a:pt x="3" y="140"/>
                    <a:pt x="5" y="142"/>
                  </a:cubicBezTo>
                  <a:cubicBezTo>
                    <a:pt x="7" y="144"/>
                    <a:pt x="11" y="148"/>
                    <a:pt x="11" y="150"/>
                  </a:cubicBezTo>
                  <a:cubicBezTo>
                    <a:pt x="11" y="152"/>
                    <a:pt x="11" y="159"/>
                    <a:pt x="11" y="159"/>
                  </a:cubicBezTo>
                  <a:cubicBezTo>
                    <a:pt x="11" y="159"/>
                    <a:pt x="12" y="165"/>
                    <a:pt x="14" y="163"/>
                  </a:cubicBezTo>
                  <a:cubicBezTo>
                    <a:pt x="16" y="160"/>
                    <a:pt x="19" y="165"/>
                    <a:pt x="21" y="162"/>
                  </a:cubicBezTo>
                  <a:cubicBezTo>
                    <a:pt x="22" y="158"/>
                    <a:pt x="27" y="162"/>
                    <a:pt x="29" y="162"/>
                  </a:cubicBezTo>
                  <a:cubicBezTo>
                    <a:pt x="31" y="162"/>
                    <a:pt x="36" y="156"/>
                    <a:pt x="37" y="156"/>
                  </a:cubicBezTo>
                  <a:cubicBezTo>
                    <a:pt x="38" y="157"/>
                    <a:pt x="41" y="163"/>
                    <a:pt x="41" y="165"/>
                  </a:cubicBezTo>
                  <a:cubicBezTo>
                    <a:pt x="41" y="168"/>
                    <a:pt x="48" y="170"/>
                    <a:pt x="45" y="171"/>
                  </a:cubicBezTo>
                  <a:cubicBezTo>
                    <a:pt x="43" y="171"/>
                    <a:pt x="43" y="175"/>
                    <a:pt x="45" y="175"/>
                  </a:cubicBezTo>
                  <a:cubicBezTo>
                    <a:pt x="48" y="175"/>
                    <a:pt x="47" y="180"/>
                    <a:pt x="48" y="182"/>
                  </a:cubicBezTo>
                  <a:cubicBezTo>
                    <a:pt x="50" y="184"/>
                    <a:pt x="52" y="186"/>
                    <a:pt x="54" y="182"/>
                  </a:cubicBezTo>
                  <a:cubicBezTo>
                    <a:pt x="55" y="179"/>
                    <a:pt x="58" y="182"/>
                    <a:pt x="60" y="184"/>
                  </a:cubicBezTo>
                  <a:cubicBezTo>
                    <a:pt x="61" y="186"/>
                    <a:pt x="65" y="184"/>
                    <a:pt x="66" y="181"/>
                  </a:cubicBezTo>
                  <a:cubicBezTo>
                    <a:pt x="67" y="178"/>
                    <a:pt x="72" y="177"/>
                    <a:pt x="72" y="180"/>
                  </a:cubicBezTo>
                  <a:cubicBezTo>
                    <a:pt x="72" y="183"/>
                    <a:pt x="73" y="184"/>
                    <a:pt x="76" y="182"/>
                  </a:cubicBezTo>
                  <a:cubicBezTo>
                    <a:pt x="77" y="181"/>
                    <a:pt x="78" y="181"/>
                    <a:pt x="79" y="181"/>
                  </a:cubicBezTo>
                  <a:cubicBezTo>
                    <a:pt x="80" y="177"/>
                    <a:pt x="82" y="173"/>
                    <a:pt x="82" y="172"/>
                  </a:cubicBezTo>
                  <a:cubicBezTo>
                    <a:pt x="83" y="170"/>
                    <a:pt x="80" y="165"/>
                    <a:pt x="82" y="164"/>
                  </a:cubicBezTo>
                  <a:cubicBezTo>
                    <a:pt x="83" y="163"/>
                    <a:pt x="89" y="165"/>
                    <a:pt x="91" y="160"/>
                  </a:cubicBezTo>
                  <a:cubicBezTo>
                    <a:pt x="93" y="155"/>
                    <a:pt x="95" y="152"/>
                    <a:pt x="95" y="152"/>
                  </a:cubicBezTo>
                  <a:cubicBezTo>
                    <a:pt x="95" y="152"/>
                    <a:pt x="95" y="142"/>
                    <a:pt x="99" y="144"/>
                  </a:cubicBezTo>
                  <a:cubicBezTo>
                    <a:pt x="102" y="145"/>
                    <a:pt x="105" y="148"/>
                    <a:pt x="106" y="144"/>
                  </a:cubicBezTo>
                  <a:cubicBezTo>
                    <a:pt x="106" y="140"/>
                    <a:pt x="110" y="142"/>
                    <a:pt x="111" y="138"/>
                  </a:cubicBezTo>
                  <a:cubicBezTo>
                    <a:pt x="112" y="134"/>
                    <a:pt x="114" y="135"/>
                    <a:pt x="116" y="135"/>
                  </a:cubicBezTo>
                  <a:cubicBezTo>
                    <a:pt x="119" y="136"/>
                    <a:pt x="121" y="135"/>
                    <a:pt x="121" y="133"/>
                  </a:cubicBezTo>
                  <a:cubicBezTo>
                    <a:pt x="121" y="131"/>
                    <a:pt x="126" y="132"/>
                    <a:pt x="131" y="129"/>
                  </a:cubicBezTo>
                  <a:cubicBezTo>
                    <a:pt x="135" y="126"/>
                    <a:pt x="138" y="123"/>
                    <a:pt x="139" y="125"/>
                  </a:cubicBezTo>
                  <a:cubicBezTo>
                    <a:pt x="141" y="127"/>
                    <a:pt x="152" y="126"/>
                    <a:pt x="154" y="126"/>
                  </a:cubicBezTo>
                  <a:cubicBezTo>
                    <a:pt x="156" y="125"/>
                    <a:pt x="159" y="122"/>
                    <a:pt x="163" y="122"/>
                  </a:cubicBezTo>
                  <a:cubicBezTo>
                    <a:pt x="167" y="123"/>
                    <a:pt x="177" y="121"/>
                    <a:pt x="181" y="121"/>
                  </a:cubicBezTo>
                  <a:cubicBezTo>
                    <a:pt x="186" y="121"/>
                    <a:pt x="187" y="117"/>
                    <a:pt x="189" y="115"/>
                  </a:cubicBezTo>
                  <a:cubicBezTo>
                    <a:pt x="190" y="114"/>
                    <a:pt x="191" y="108"/>
                    <a:pt x="192" y="107"/>
                  </a:cubicBezTo>
                  <a:cubicBezTo>
                    <a:pt x="193" y="106"/>
                    <a:pt x="193" y="83"/>
                    <a:pt x="193" y="75"/>
                  </a:cubicBezTo>
                  <a:cubicBezTo>
                    <a:pt x="189" y="76"/>
                    <a:pt x="183" y="77"/>
                    <a:pt x="183" y="7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16" name="Google Shape;13816;p239"/>
            <p:cNvSpPr/>
            <p:nvPr/>
          </p:nvSpPr>
          <p:spPr>
            <a:xfrm>
              <a:off x="7591385" y="4316673"/>
              <a:ext cx="160631" cy="118040"/>
            </a:xfrm>
            <a:custGeom>
              <a:rect b="b" l="l" r="r" t="t"/>
              <a:pathLst>
                <a:path extrusionOk="0" h="70" w="96">
                  <a:moveTo>
                    <a:pt x="95" y="40"/>
                  </a:moveTo>
                  <a:cubicBezTo>
                    <a:pt x="93" y="38"/>
                    <a:pt x="91" y="37"/>
                    <a:pt x="90" y="37"/>
                  </a:cubicBezTo>
                  <a:cubicBezTo>
                    <a:pt x="89" y="37"/>
                    <a:pt x="90" y="32"/>
                    <a:pt x="89" y="31"/>
                  </a:cubicBezTo>
                  <a:cubicBezTo>
                    <a:pt x="89" y="30"/>
                    <a:pt x="86" y="32"/>
                    <a:pt x="84" y="32"/>
                  </a:cubicBezTo>
                  <a:cubicBezTo>
                    <a:pt x="81" y="31"/>
                    <a:pt x="81" y="27"/>
                    <a:pt x="79" y="27"/>
                  </a:cubicBezTo>
                  <a:cubicBezTo>
                    <a:pt x="77" y="27"/>
                    <a:pt x="77" y="25"/>
                    <a:pt x="77" y="23"/>
                  </a:cubicBezTo>
                  <a:cubicBezTo>
                    <a:pt x="77" y="20"/>
                    <a:pt x="73" y="18"/>
                    <a:pt x="71" y="16"/>
                  </a:cubicBezTo>
                  <a:cubicBezTo>
                    <a:pt x="69" y="15"/>
                    <a:pt x="69" y="10"/>
                    <a:pt x="68" y="10"/>
                  </a:cubicBezTo>
                  <a:cubicBezTo>
                    <a:pt x="67" y="9"/>
                    <a:pt x="67" y="6"/>
                    <a:pt x="68" y="3"/>
                  </a:cubicBezTo>
                  <a:cubicBezTo>
                    <a:pt x="64" y="3"/>
                    <a:pt x="61" y="3"/>
                    <a:pt x="60" y="2"/>
                  </a:cubicBezTo>
                  <a:cubicBezTo>
                    <a:pt x="59" y="0"/>
                    <a:pt x="56" y="3"/>
                    <a:pt x="52" y="6"/>
                  </a:cubicBezTo>
                  <a:cubicBezTo>
                    <a:pt x="47" y="9"/>
                    <a:pt x="42" y="8"/>
                    <a:pt x="42" y="10"/>
                  </a:cubicBezTo>
                  <a:cubicBezTo>
                    <a:pt x="42" y="12"/>
                    <a:pt x="40" y="13"/>
                    <a:pt x="37" y="12"/>
                  </a:cubicBezTo>
                  <a:cubicBezTo>
                    <a:pt x="35" y="12"/>
                    <a:pt x="33" y="11"/>
                    <a:pt x="32" y="15"/>
                  </a:cubicBezTo>
                  <a:cubicBezTo>
                    <a:pt x="31" y="19"/>
                    <a:pt x="27" y="17"/>
                    <a:pt x="27" y="21"/>
                  </a:cubicBezTo>
                  <a:cubicBezTo>
                    <a:pt x="26" y="25"/>
                    <a:pt x="23" y="22"/>
                    <a:pt x="20" y="21"/>
                  </a:cubicBezTo>
                  <a:cubicBezTo>
                    <a:pt x="16" y="19"/>
                    <a:pt x="16" y="29"/>
                    <a:pt x="16" y="29"/>
                  </a:cubicBezTo>
                  <a:cubicBezTo>
                    <a:pt x="16" y="29"/>
                    <a:pt x="14" y="32"/>
                    <a:pt x="12" y="37"/>
                  </a:cubicBezTo>
                  <a:cubicBezTo>
                    <a:pt x="10" y="42"/>
                    <a:pt x="4" y="40"/>
                    <a:pt x="3" y="41"/>
                  </a:cubicBezTo>
                  <a:cubicBezTo>
                    <a:pt x="1" y="42"/>
                    <a:pt x="4" y="47"/>
                    <a:pt x="3" y="49"/>
                  </a:cubicBezTo>
                  <a:cubicBezTo>
                    <a:pt x="3" y="50"/>
                    <a:pt x="1" y="54"/>
                    <a:pt x="0" y="58"/>
                  </a:cubicBezTo>
                  <a:cubicBezTo>
                    <a:pt x="3" y="58"/>
                    <a:pt x="5" y="61"/>
                    <a:pt x="6" y="62"/>
                  </a:cubicBezTo>
                  <a:cubicBezTo>
                    <a:pt x="7" y="64"/>
                    <a:pt x="13" y="70"/>
                    <a:pt x="16" y="67"/>
                  </a:cubicBezTo>
                  <a:cubicBezTo>
                    <a:pt x="19" y="63"/>
                    <a:pt x="28" y="63"/>
                    <a:pt x="30" y="65"/>
                  </a:cubicBezTo>
                  <a:cubicBezTo>
                    <a:pt x="32" y="67"/>
                    <a:pt x="33" y="66"/>
                    <a:pt x="34" y="64"/>
                  </a:cubicBezTo>
                  <a:cubicBezTo>
                    <a:pt x="34" y="62"/>
                    <a:pt x="30" y="54"/>
                    <a:pt x="32" y="52"/>
                  </a:cubicBezTo>
                  <a:cubicBezTo>
                    <a:pt x="33" y="50"/>
                    <a:pt x="60" y="51"/>
                    <a:pt x="61" y="53"/>
                  </a:cubicBezTo>
                  <a:cubicBezTo>
                    <a:pt x="62" y="54"/>
                    <a:pt x="62" y="49"/>
                    <a:pt x="65" y="50"/>
                  </a:cubicBezTo>
                  <a:cubicBezTo>
                    <a:pt x="69" y="50"/>
                    <a:pt x="74" y="52"/>
                    <a:pt x="76" y="51"/>
                  </a:cubicBezTo>
                  <a:cubicBezTo>
                    <a:pt x="78" y="50"/>
                    <a:pt x="80" y="46"/>
                    <a:pt x="82" y="46"/>
                  </a:cubicBezTo>
                  <a:cubicBezTo>
                    <a:pt x="84" y="46"/>
                    <a:pt x="90" y="46"/>
                    <a:pt x="92" y="44"/>
                  </a:cubicBezTo>
                  <a:cubicBezTo>
                    <a:pt x="93" y="42"/>
                    <a:pt x="96" y="42"/>
                    <a:pt x="95" y="40"/>
                  </a:cubicBezTo>
                  <a:cubicBezTo>
                    <a:pt x="95" y="40"/>
                    <a:pt x="95" y="40"/>
                    <a:pt x="95" y="4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17" name="Google Shape;13817;p239"/>
            <p:cNvSpPr/>
            <p:nvPr/>
          </p:nvSpPr>
          <p:spPr>
            <a:xfrm>
              <a:off x="7703340" y="4141439"/>
              <a:ext cx="303009" cy="244598"/>
            </a:xfrm>
            <a:custGeom>
              <a:rect b="b" l="l" r="r" t="t"/>
              <a:pathLst>
                <a:path extrusionOk="0" h="145" w="180">
                  <a:moveTo>
                    <a:pt x="172" y="21"/>
                  </a:moveTo>
                  <a:cubicBezTo>
                    <a:pt x="172" y="19"/>
                    <a:pt x="171" y="12"/>
                    <a:pt x="171" y="6"/>
                  </a:cubicBezTo>
                  <a:cubicBezTo>
                    <a:pt x="162" y="11"/>
                    <a:pt x="162" y="11"/>
                    <a:pt x="162" y="11"/>
                  </a:cubicBezTo>
                  <a:cubicBezTo>
                    <a:pt x="162" y="11"/>
                    <a:pt x="159" y="7"/>
                    <a:pt x="155" y="3"/>
                  </a:cubicBezTo>
                  <a:cubicBezTo>
                    <a:pt x="150" y="0"/>
                    <a:pt x="137" y="0"/>
                    <a:pt x="137" y="0"/>
                  </a:cubicBezTo>
                  <a:cubicBezTo>
                    <a:pt x="88" y="32"/>
                    <a:pt x="88" y="32"/>
                    <a:pt x="88" y="32"/>
                  </a:cubicBezTo>
                  <a:cubicBezTo>
                    <a:pt x="67" y="50"/>
                    <a:pt x="67" y="50"/>
                    <a:pt x="67" y="50"/>
                  </a:cubicBezTo>
                  <a:cubicBezTo>
                    <a:pt x="67" y="50"/>
                    <a:pt x="53" y="55"/>
                    <a:pt x="49" y="55"/>
                  </a:cubicBezTo>
                  <a:cubicBezTo>
                    <a:pt x="48" y="56"/>
                    <a:pt x="48" y="56"/>
                    <a:pt x="47" y="56"/>
                  </a:cubicBezTo>
                  <a:cubicBezTo>
                    <a:pt x="47" y="64"/>
                    <a:pt x="47" y="87"/>
                    <a:pt x="46" y="88"/>
                  </a:cubicBezTo>
                  <a:cubicBezTo>
                    <a:pt x="45" y="89"/>
                    <a:pt x="44" y="95"/>
                    <a:pt x="43" y="96"/>
                  </a:cubicBezTo>
                  <a:cubicBezTo>
                    <a:pt x="41" y="98"/>
                    <a:pt x="40" y="102"/>
                    <a:pt x="35" y="102"/>
                  </a:cubicBezTo>
                  <a:cubicBezTo>
                    <a:pt x="31" y="102"/>
                    <a:pt x="21" y="104"/>
                    <a:pt x="17" y="103"/>
                  </a:cubicBezTo>
                  <a:cubicBezTo>
                    <a:pt x="13" y="103"/>
                    <a:pt x="10" y="106"/>
                    <a:pt x="8" y="107"/>
                  </a:cubicBezTo>
                  <a:cubicBezTo>
                    <a:pt x="7" y="107"/>
                    <a:pt x="4" y="107"/>
                    <a:pt x="1" y="107"/>
                  </a:cubicBezTo>
                  <a:cubicBezTo>
                    <a:pt x="0" y="110"/>
                    <a:pt x="0" y="113"/>
                    <a:pt x="1" y="114"/>
                  </a:cubicBezTo>
                  <a:cubicBezTo>
                    <a:pt x="2" y="114"/>
                    <a:pt x="2" y="119"/>
                    <a:pt x="4" y="120"/>
                  </a:cubicBezTo>
                  <a:cubicBezTo>
                    <a:pt x="6" y="122"/>
                    <a:pt x="10" y="124"/>
                    <a:pt x="10" y="127"/>
                  </a:cubicBezTo>
                  <a:cubicBezTo>
                    <a:pt x="10" y="129"/>
                    <a:pt x="10" y="131"/>
                    <a:pt x="12" y="131"/>
                  </a:cubicBezTo>
                  <a:cubicBezTo>
                    <a:pt x="14" y="131"/>
                    <a:pt x="14" y="135"/>
                    <a:pt x="17" y="136"/>
                  </a:cubicBezTo>
                  <a:cubicBezTo>
                    <a:pt x="19" y="136"/>
                    <a:pt x="22" y="134"/>
                    <a:pt x="22" y="135"/>
                  </a:cubicBezTo>
                  <a:cubicBezTo>
                    <a:pt x="23" y="136"/>
                    <a:pt x="22" y="141"/>
                    <a:pt x="23" y="141"/>
                  </a:cubicBezTo>
                  <a:cubicBezTo>
                    <a:pt x="24" y="141"/>
                    <a:pt x="26" y="142"/>
                    <a:pt x="28" y="144"/>
                  </a:cubicBezTo>
                  <a:cubicBezTo>
                    <a:pt x="27" y="141"/>
                    <a:pt x="29" y="137"/>
                    <a:pt x="32" y="138"/>
                  </a:cubicBezTo>
                  <a:cubicBezTo>
                    <a:pt x="35" y="139"/>
                    <a:pt x="33" y="142"/>
                    <a:pt x="36" y="144"/>
                  </a:cubicBezTo>
                  <a:cubicBezTo>
                    <a:pt x="39" y="145"/>
                    <a:pt x="41" y="144"/>
                    <a:pt x="41" y="142"/>
                  </a:cubicBezTo>
                  <a:cubicBezTo>
                    <a:pt x="41" y="139"/>
                    <a:pt x="45" y="134"/>
                    <a:pt x="46" y="133"/>
                  </a:cubicBezTo>
                  <a:cubicBezTo>
                    <a:pt x="47" y="132"/>
                    <a:pt x="46" y="125"/>
                    <a:pt x="48" y="124"/>
                  </a:cubicBezTo>
                  <a:cubicBezTo>
                    <a:pt x="51" y="122"/>
                    <a:pt x="57" y="123"/>
                    <a:pt x="59" y="124"/>
                  </a:cubicBezTo>
                  <a:cubicBezTo>
                    <a:pt x="61" y="124"/>
                    <a:pt x="63" y="119"/>
                    <a:pt x="66" y="121"/>
                  </a:cubicBezTo>
                  <a:cubicBezTo>
                    <a:pt x="69" y="124"/>
                    <a:pt x="73" y="121"/>
                    <a:pt x="75" y="124"/>
                  </a:cubicBezTo>
                  <a:cubicBezTo>
                    <a:pt x="77" y="126"/>
                    <a:pt x="78" y="132"/>
                    <a:pt x="82" y="130"/>
                  </a:cubicBezTo>
                  <a:cubicBezTo>
                    <a:pt x="85" y="128"/>
                    <a:pt x="89" y="127"/>
                    <a:pt x="91" y="127"/>
                  </a:cubicBezTo>
                  <a:cubicBezTo>
                    <a:pt x="93" y="127"/>
                    <a:pt x="98" y="132"/>
                    <a:pt x="100" y="132"/>
                  </a:cubicBezTo>
                  <a:cubicBezTo>
                    <a:pt x="102" y="133"/>
                    <a:pt x="109" y="134"/>
                    <a:pt x="111" y="132"/>
                  </a:cubicBezTo>
                  <a:cubicBezTo>
                    <a:pt x="114" y="131"/>
                    <a:pt x="117" y="126"/>
                    <a:pt x="120" y="127"/>
                  </a:cubicBezTo>
                  <a:cubicBezTo>
                    <a:pt x="123" y="127"/>
                    <a:pt x="133" y="126"/>
                    <a:pt x="135" y="127"/>
                  </a:cubicBezTo>
                  <a:cubicBezTo>
                    <a:pt x="137" y="128"/>
                    <a:pt x="141" y="131"/>
                    <a:pt x="144" y="130"/>
                  </a:cubicBezTo>
                  <a:cubicBezTo>
                    <a:pt x="147" y="128"/>
                    <a:pt x="150" y="122"/>
                    <a:pt x="153" y="122"/>
                  </a:cubicBezTo>
                  <a:cubicBezTo>
                    <a:pt x="153" y="122"/>
                    <a:pt x="154" y="122"/>
                    <a:pt x="154" y="122"/>
                  </a:cubicBezTo>
                  <a:cubicBezTo>
                    <a:pt x="154" y="120"/>
                    <a:pt x="154" y="119"/>
                    <a:pt x="154" y="118"/>
                  </a:cubicBezTo>
                  <a:cubicBezTo>
                    <a:pt x="154" y="112"/>
                    <a:pt x="156" y="114"/>
                    <a:pt x="157" y="108"/>
                  </a:cubicBezTo>
                  <a:cubicBezTo>
                    <a:pt x="158" y="101"/>
                    <a:pt x="174" y="85"/>
                    <a:pt x="175" y="84"/>
                  </a:cubicBezTo>
                  <a:cubicBezTo>
                    <a:pt x="177" y="83"/>
                    <a:pt x="177" y="58"/>
                    <a:pt x="177" y="54"/>
                  </a:cubicBezTo>
                  <a:cubicBezTo>
                    <a:pt x="177" y="50"/>
                    <a:pt x="177" y="46"/>
                    <a:pt x="179" y="41"/>
                  </a:cubicBezTo>
                  <a:cubicBezTo>
                    <a:pt x="180" y="36"/>
                    <a:pt x="176" y="37"/>
                    <a:pt x="177" y="32"/>
                  </a:cubicBezTo>
                  <a:cubicBezTo>
                    <a:pt x="177" y="28"/>
                    <a:pt x="172" y="24"/>
                    <a:pt x="172" y="2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18" name="Google Shape;13818;p239"/>
            <p:cNvSpPr/>
            <p:nvPr/>
          </p:nvSpPr>
          <p:spPr>
            <a:xfrm>
              <a:off x="7962541" y="4141439"/>
              <a:ext cx="197138" cy="334649"/>
            </a:xfrm>
            <a:custGeom>
              <a:rect b="b" l="l" r="r" t="t"/>
              <a:pathLst>
                <a:path extrusionOk="0" h="199" w="117">
                  <a:moveTo>
                    <a:pt x="116" y="49"/>
                  </a:moveTo>
                  <a:cubicBezTo>
                    <a:pt x="27" y="0"/>
                    <a:pt x="27" y="0"/>
                    <a:pt x="27" y="0"/>
                  </a:cubicBezTo>
                  <a:cubicBezTo>
                    <a:pt x="17" y="6"/>
                    <a:pt x="17" y="6"/>
                    <a:pt x="17" y="6"/>
                  </a:cubicBezTo>
                  <a:cubicBezTo>
                    <a:pt x="17" y="12"/>
                    <a:pt x="18" y="19"/>
                    <a:pt x="18" y="21"/>
                  </a:cubicBezTo>
                  <a:cubicBezTo>
                    <a:pt x="18" y="24"/>
                    <a:pt x="23" y="28"/>
                    <a:pt x="23" y="32"/>
                  </a:cubicBezTo>
                  <a:cubicBezTo>
                    <a:pt x="22" y="37"/>
                    <a:pt x="26" y="36"/>
                    <a:pt x="25" y="41"/>
                  </a:cubicBezTo>
                  <a:cubicBezTo>
                    <a:pt x="23" y="46"/>
                    <a:pt x="23" y="50"/>
                    <a:pt x="23" y="54"/>
                  </a:cubicBezTo>
                  <a:cubicBezTo>
                    <a:pt x="23" y="58"/>
                    <a:pt x="23" y="83"/>
                    <a:pt x="21" y="84"/>
                  </a:cubicBezTo>
                  <a:cubicBezTo>
                    <a:pt x="20" y="85"/>
                    <a:pt x="4" y="101"/>
                    <a:pt x="3" y="108"/>
                  </a:cubicBezTo>
                  <a:cubicBezTo>
                    <a:pt x="2" y="114"/>
                    <a:pt x="0" y="112"/>
                    <a:pt x="0" y="118"/>
                  </a:cubicBezTo>
                  <a:cubicBezTo>
                    <a:pt x="0" y="119"/>
                    <a:pt x="0" y="120"/>
                    <a:pt x="0" y="122"/>
                  </a:cubicBezTo>
                  <a:cubicBezTo>
                    <a:pt x="1" y="122"/>
                    <a:pt x="1" y="123"/>
                    <a:pt x="3" y="124"/>
                  </a:cubicBezTo>
                  <a:cubicBezTo>
                    <a:pt x="4" y="126"/>
                    <a:pt x="4" y="129"/>
                    <a:pt x="8" y="129"/>
                  </a:cubicBezTo>
                  <a:cubicBezTo>
                    <a:pt x="11" y="129"/>
                    <a:pt x="15" y="137"/>
                    <a:pt x="15" y="140"/>
                  </a:cubicBezTo>
                  <a:cubicBezTo>
                    <a:pt x="15" y="144"/>
                    <a:pt x="17" y="145"/>
                    <a:pt x="16" y="151"/>
                  </a:cubicBezTo>
                  <a:cubicBezTo>
                    <a:pt x="16" y="157"/>
                    <a:pt x="19" y="165"/>
                    <a:pt x="21" y="166"/>
                  </a:cubicBezTo>
                  <a:cubicBezTo>
                    <a:pt x="23" y="167"/>
                    <a:pt x="20" y="168"/>
                    <a:pt x="16" y="168"/>
                  </a:cubicBezTo>
                  <a:cubicBezTo>
                    <a:pt x="12" y="167"/>
                    <a:pt x="6" y="167"/>
                    <a:pt x="6" y="169"/>
                  </a:cubicBezTo>
                  <a:cubicBezTo>
                    <a:pt x="6" y="171"/>
                    <a:pt x="5" y="173"/>
                    <a:pt x="9" y="178"/>
                  </a:cubicBezTo>
                  <a:cubicBezTo>
                    <a:pt x="14" y="182"/>
                    <a:pt x="17" y="183"/>
                    <a:pt x="19" y="188"/>
                  </a:cubicBezTo>
                  <a:cubicBezTo>
                    <a:pt x="20" y="192"/>
                    <a:pt x="22" y="197"/>
                    <a:pt x="23" y="198"/>
                  </a:cubicBezTo>
                  <a:cubicBezTo>
                    <a:pt x="25" y="199"/>
                    <a:pt x="27" y="198"/>
                    <a:pt x="30" y="195"/>
                  </a:cubicBezTo>
                  <a:cubicBezTo>
                    <a:pt x="32" y="191"/>
                    <a:pt x="35" y="198"/>
                    <a:pt x="37" y="195"/>
                  </a:cubicBezTo>
                  <a:cubicBezTo>
                    <a:pt x="40" y="192"/>
                    <a:pt x="48" y="192"/>
                    <a:pt x="50" y="191"/>
                  </a:cubicBezTo>
                  <a:cubicBezTo>
                    <a:pt x="52" y="190"/>
                    <a:pt x="58" y="187"/>
                    <a:pt x="60" y="185"/>
                  </a:cubicBezTo>
                  <a:cubicBezTo>
                    <a:pt x="62" y="184"/>
                    <a:pt x="58" y="181"/>
                    <a:pt x="61" y="179"/>
                  </a:cubicBezTo>
                  <a:cubicBezTo>
                    <a:pt x="64" y="177"/>
                    <a:pt x="74" y="180"/>
                    <a:pt x="77" y="175"/>
                  </a:cubicBezTo>
                  <a:cubicBezTo>
                    <a:pt x="81" y="170"/>
                    <a:pt x="87" y="165"/>
                    <a:pt x="89" y="163"/>
                  </a:cubicBezTo>
                  <a:cubicBezTo>
                    <a:pt x="90" y="162"/>
                    <a:pt x="89" y="160"/>
                    <a:pt x="91" y="158"/>
                  </a:cubicBezTo>
                  <a:cubicBezTo>
                    <a:pt x="93" y="155"/>
                    <a:pt x="98" y="152"/>
                    <a:pt x="101" y="154"/>
                  </a:cubicBezTo>
                  <a:cubicBezTo>
                    <a:pt x="101" y="154"/>
                    <a:pt x="102" y="154"/>
                    <a:pt x="103" y="154"/>
                  </a:cubicBezTo>
                  <a:cubicBezTo>
                    <a:pt x="102" y="154"/>
                    <a:pt x="102" y="154"/>
                    <a:pt x="102" y="154"/>
                  </a:cubicBezTo>
                  <a:cubicBezTo>
                    <a:pt x="104" y="149"/>
                    <a:pt x="104" y="149"/>
                    <a:pt x="104" y="149"/>
                  </a:cubicBezTo>
                  <a:cubicBezTo>
                    <a:pt x="104" y="149"/>
                    <a:pt x="98" y="146"/>
                    <a:pt x="98" y="141"/>
                  </a:cubicBezTo>
                  <a:cubicBezTo>
                    <a:pt x="98" y="137"/>
                    <a:pt x="99" y="133"/>
                    <a:pt x="96" y="133"/>
                  </a:cubicBezTo>
                  <a:cubicBezTo>
                    <a:pt x="92" y="133"/>
                    <a:pt x="92" y="129"/>
                    <a:pt x="94" y="126"/>
                  </a:cubicBezTo>
                  <a:cubicBezTo>
                    <a:pt x="97" y="123"/>
                    <a:pt x="90" y="117"/>
                    <a:pt x="95" y="117"/>
                  </a:cubicBezTo>
                  <a:cubicBezTo>
                    <a:pt x="100" y="117"/>
                    <a:pt x="97" y="109"/>
                    <a:pt x="100" y="108"/>
                  </a:cubicBezTo>
                  <a:cubicBezTo>
                    <a:pt x="104" y="107"/>
                    <a:pt x="104" y="105"/>
                    <a:pt x="104" y="101"/>
                  </a:cubicBezTo>
                  <a:cubicBezTo>
                    <a:pt x="104" y="97"/>
                    <a:pt x="112" y="95"/>
                    <a:pt x="114" y="94"/>
                  </a:cubicBezTo>
                  <a:cubicBezTo>
                    <a:pt x="117" y="94"/>
                    <a:pt x="116" y="82"/>
                    <a:pt x="116" y="82"/>
                  </a:cubicBezTo>
                  <a:lnTo>
                    <a:pt x="116" y="49"/>
                  </a:ln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19" name="Google Shape;13819;p239"/>
            <p:cNvSpPr/>
            <p:nvPr/>
          </p:nvSpPr>
          <p:spPr>
            <a:xfrm>
              <a:off x="8169415" y="3956469"/>
              <a:ext cx="212958" cy="219043"/>
            </a:xfrm>
            <a:custGeom>
              <a:rect b="b" l="l" r="r" t="t"/>
              <a:pathLst>
                <a:path extrusionOk="0" h="130" w="127">
                  <a:moveTo>
                    <a:pt x="118" y="29"/>
                  </a:moveTo>
                  <a:cubicBezTo>
                    <a:pt x="110" y="8"/>
                    <a:pt x="110" y="8"/>
                    <a:pt x="110" y="8"/>
                  </a:cubicBezTo>
                  <a:cubicBezTo>
                    <a:pt x="109" y="8"/>
                    <a:pt x="109" y="9"/>
                    <a:pt x="109" y="9"/>
                  </a:cubicBezTo>
                  <a:cubicBezTo>
                    <a:pt x="107" y="11"/>
                    <a:pt x="102" y="7"/>
                    <a:pt x="96" y="9"/>
                  </a:cubicBezTo>
                  <a:cubicBezTo>
                    <a:pt x="91" y="10"/>
                    <a:pt x="87" y="8"/>
                    <a:pt x="82" y="5"/>
                  </a:cubicBezTo>
                  <a:cubicBezTo>
                    <a:pt x="77" y="3"/>
                    <a:pt x="60" y="6"/>
                    <a:pt x="58" y="10"/>
                  </a:cubicBezTo>
                  <a:cubicBezTo>
                    <a:pt x="56" y="13"/>
                    <a:pt x="50" y="13"/>
                    <a:pt x="45" y="11"/>
                  </a:cubicBezTo>
                  <a:cubicBezTo>
                    <a:pt x="40" y="9"/>
                    <a:pt x="33" y="5"/>
                    <a:pt x="23" y="5"/>
                  </a:cubicBezTo>
                  <a:cubicBezTo>
                    <a:pt x="15" y="4"/>
                    <a:pt x="8" y="2"/>
                    <a:pt x="6" y="0"/>
                  </a:cubicBezTo>
                  <a:cubicBezTo>
                    <a:pt x="6" y="1"/>
                    <a:pt x="5" y="2"/>
                    <a:pt x="5" y="3"/>
                  </a:cubicBezTo>
                  <a:cubicBezTo>
                    <a:pt x="2" y="11"/>
                    <a:pt x="7" y="14"/>
                    <a:pt x="4" y="18"/>
                  </a:cubicBezTo>
                  <a:cubicBezTo>
                    <a:pt x="0" y="22"/>
                    <a:pt x="4" y="28"/>
                    <a:pt x="4" y="36"/>
                  </a:cubicBezTo>
                  <a:cubicBezTo>
                    <a:pt x="4" y="41"/>
                    <a:pt x="4" y="95"/>
                    <a:pt x="4" y="128"/>
                  </a:cubicBezTo>
                  <a:cubicBezTo>
                    <a:pt x="74" y="128"/>
                    <a:pt x="74" y="128"/>
                    <a:pt x="74" y="128"/>
                  </a:cubicBezTo>
                  <a:cubicBezTo>
                    <a:pt x="74" y="128"/>
                    <a:pt x="76" y="126"/>
                    <a:pt x="78" y="125"/>
                  </a:cubicBezTo>
                  <a:cubicBezTo>
                    <a:pt x="80" y="123"/>
                    <a:pt x="84" y="127"/>
                    <a:pt x="84" y="127"/>
                  </a:cubicBezTo>
                  <a:cubicBezTo>
                    <a:pt x="99" y="127"/>
                    <a:pt x="99" y="127"/>
                    <a:pt x="99" y="127"/>
                  </a:cubicBezTo>
                  <a:cubicBezTo>
                    <a:pt x="99" y="127"/>
                    <a:pt x="102" y="130"/>
                    <a:pt x="105" y="130"/>
                  </a:cubicBezTo>
                  <a:cubicBezTo>
                    <a:pt x="108" y="130"/>
                    <a:pt x="106" y="125"/>
                    <a:pt x="112" y="125"/>
                  </a:cubicBezTo>
                  <a:cubicBezTo>
                    <a:pt x="117" y="125"/>
                    <a:pt x="116" y="116"/>
                    <a:pt x="119" y="116"/>
                  </a:cubicBezTo>
                  <a:cubicBezTo>
                    <a:pt x="123" y="116"/>
                    <a:pt x="122" y="117"/>
                    <a:pt x="126" y="112"/>
                  </a:cubicBezTo>
                  <a:cubicBezTo>
                    <a:pt x="126" y="112"/>
                    <a:pt x="126" y="112"/>
                    <a:pt x="126" y="112"/>
                  </a:cubicBezTo>
                  <a:cubicBezTo>
                    <a:pt x="126" y="110"/>
                    <a:pt x="126" y="108"/>
                    <a:pt x="126" y="107"/>
                  </a:cubicBezTo>
                  <a:cubicBezTo>
                    <a:pt x="127" y="101"/>
                    <a:pt x="123" y="102"/>
                    <a:pt x="121" y="94"/>
                  </a:cubicBezTo>
                  <a:cubicBezTo>
                    <a:pt x="118" y="86"/>
                    <a:pt x="109" y="74"/>
                    <a:pt x="108" y="69"/>
                  </a:cubicBezTo>
                  <a:cubicBezTo>
                    <a:pt x="108" y="65"/>
                    <a:pt x="103" y="62"/>
                    <a:pt x="103" y="57"/>
                  </a:cubicBezTo>
                  <a:cubicBezTo>
                    <a:pt x="103" y="52"/>
                    <a:pt x="100" y="52"/>
                    <a:pt x="95" y="44"/>
                  </a:cubicBezTo>
                  <a:cubicBezTo>
                    <a:pt x="90" y="36"/>
                    <a:pt x="88" y="22"/>
                    <a:pt x="90" y="22"/>
                  </a:cubicBezTo>
                  <a:cubicBezTo>
                    <a:pt x="91" y="21"/>
                    <a:pt x="96" y="33"/>
                    <a:pt x="97" y="37"/>
                  </a:cubicBezTo>
                  <a:cubicBezTo>
                    <a:pt x="99" y="41"/>
                    <a:pt x="105" y="53"/>
                    <a:pt x="109" y="53"/>
                  </a:cubicBezTo>
                  <a:cubicBezTo>
                    <a:pt x="113" y="53"/>
                    <a:pt x="115" y="35"/>
                    <a:pt x="116" y="36"/>
                  </a:cubicBezTo>
                  <a:cubicBezTo>
                    <a:pt x="116" y="36"/>
                    <a:pt x="116" y="36"/>
                    <a:pt x="116" y="37"/>
                  </a:cubicBezTo>
                  <a:cubicBezTo>
                    <a:pt x="117" y="33"/>
                    <a:pt x="117" y="33"/>
                    <a:pt x="117" y="33"/>
                  </a:cubicBezTo>
                  <a:lnTo>
                    <a:pt x="118" y="29"/>
                  </a:ln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20" name="Google Shape;13820;p239"/>
            <p:cNvSpPr/>
            <p:nvPr/>
          </p:nvSpPr>
          <p:spPr>
            <a:xfrm>
              <a:off x="7870056" y="4578307"/>
              <a:ext cx="110738" cy="126558"/>
            </a:xfrm>
            <a:custGeom>
              <a:rect b="b" l="l" r="r" t="t"/>
              <a:pathLst>
                <a:path extrusionOk="0" h="75" w="66">
                  <a:moveTo>
                    <a:pt x="33" y="71"/>
                  </a:moveTo>
                  <a:cubicBezTo>
                    <a:pt x="39" y="71"/>
                    <a:pt x="37" y="68"/>
                    <a:pt x="35" y="62"/>
                  </a:cubicBezTo>
                  <a:cubicBezTo>
                    <a:pt x="32" y="56"/>
                    <a:pt x="38" y="56"/>
                    <a:pt x="42" y="56"/>
                  </a:cubicBezTo>
                  <a:cubicBezTo>
                    <a:pt x="45" y="56"/>
                    <a:pt x="44" y="50"/>
                    <a:pt x="47" y="50"/>
                  </a:cubicBezTo>
                  <a:cubicBezTo>
                    <a:pt x="50" y="50"/>
                    <a:pt x="50" y="58"/>
                    <a:pt x="53" y="57"/>
                  </a:cubicBezTo>
                  <a:cubicBezTo>
                    <a:pt x="56" y="56"/>
                    <a:pt x="58" y="59"/>
                    <a:pt x="62" y="59"/>
                  </a:cubicBezTo>
                  <a:cubicBezTo>
                    <a:pt x="65" y="58"/>
                    <a:pt x="65" y="51"/>
                    <a:pt x="65" y="45"/>
                  </a:cubicBezTo>
                  <a:cubicBezTo>
                    <a:pt x="65" y="39"/>
                    <a:pt x="66" y="34"/>
                    <a:pt x="63" y="32"/>
                  </a:cubicBezTo>
                  <a:cubicBezTo>
                    <a:pt x="59" y="30"/>
                    <a:pt x="56" y="25"/>
                    <a:pt x="60" y="23"/>
                  </a:cubicBezTo>
                  <a:cubicBezTo>
                    <a:pt x="65" y="20"/>
                    <a:pt x="65" y="16"/>
                    <a:pt x="62" y="13"/>
                  </a:cubicBezTo>
                  <a:cubicBezTo>
                    <a:pt x="58" y="10"/>
                    <a:pt x="50" y="16"/>
                    <a:pt x="50" y="13"/>
                  </a:cubicBezTo>
                  <a:cubicBezTo>
                    <a:pt x="50" y="11"/>
                    <a:pt x="51" y="6"/>
                    <a:pt x="52" y="1"/>
                  </a:cubicBezTo>
                  <a:cubicBezTo>
                    <a:pt x="43" y="0"/>
                    <a:pt x="34" y="0"/>
                    <a:pt x="34" y="0"/>
                  </a:cubicBezTo>
                  <a:cubicBezTo>
                    <a:pt x="32" y="1"/>
                    <a:pt x="32" y="1"/>
                    <a:pt x="32" y="1"/>
                  </a:cubicBezTo>
                  <a:cubicBezTo>
                    <a:pt x="33" y="9"/>
                    <a:pt x="32" y="16"/>
                    <a:pt x="32" y="16"/>
                  </a:cubicBezTo>
                  <a:cubicBezTo>
                    <a:pt x="32" y="16"/>
                    <a:pt x="19" y="17"/>
                    <a:pt x="16" y="17"/>
                  </a:cubicBezTo>
                  <a:cubicBezTo>
                    <a:pt x="15" y="17"/>
                    <a:pt x="13" y="17"/>
                    <a:pt x="11" y="17"/>
                  </a:cubicBezTo>
                  <a:cubicBezTo>
                    <a:pt x="10" y="18"/>
                    <a:pt x="9" y="19"/>
                    <a:pt x="9" y="20"/>
                  </a:cubicBezTo>
                  <a:cubicBezTo>
                    <a:pt x="7" y="21"/>
                    <a:pt x="12" y="24"/>
                    <a:pt x="13" y="26"/>
                  </a:cubicBezTo>
                  <a:cubicBezTo>
                    <a:pt x="14" y="28"/>
                    <a:pt x="7" y="27"/>
                    <a:pt x="7" y="31"/>
                  </a:cubicBezTo>
                  <a:cubicBezTo>
                    <a:pt x="7" y="34"/>
                    <a:pt x="4" y="37"/>
                    <a:pt x="2" y="38"/>
                  </a:cubicBezTo>
                  <a:cubicBezTo>
                    <a:pt x="0" y="40"/>
                    <a:pt x="8" y="47"/>
                    <a:pt x="8" y="49"/>
                  </a:cubicBezTo>
                  <a:cubicBezTo>
                    <a:pt x="8" y="51"/>
                    <a:pt x="10" y="53"/>
                    <a:pt x="16" y="60"/>
                  </a:cubicBezTo>
                  <a:cubicBezTo>
                    <a:pt x="22" y="66"/>
                    <a:pt x="19" y="68"/>
                    <a:pt x="28" y="75"/>
                  </a:cubicBezTo>
                  <a:cubicBezTo>
                    <a:pt x="29" y="73"/>
                    <a:pt x="30" y="71"/>
                    <a:pt x="33" y="7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21" name="Google Shape;13821;p239"/>
            <p:cNvSpPr/>
            <p:nvPr/>
          </p:nvSpPr>
          <p:spPr>
            <a:xfrm>
              <a:off x="7882225" y="4580741"/>
              <a:ext cx="43809" cy="26772"/>
            </a:xfrm>
            <a:custGeom>
              <a:rect b="b" l="l" r="r" t="t"/>
              <a:pathLst>
                <a:path extrusionOk="0" h="16" w="26">
                  <a:moveTo>
                    <a:pt x="25" y="15"/>
                  </a:moveTo>
                  <a:cubicBezTo>
                    <a:pt x="25" y="15"/>
                    <a:pt x="26" y="8"/>
                    <a:pt x="25" y="0"/>
                  </a:cubicBezTo>
                  <a:cubicBezTo>
                    <a:pt x="22" y="0"/>
                    <a:pt x="22" y="0"/>
                    <a:pt x="22" y="0"/>
                  </a:cubicBezTo>
                  <a:cubicBezTo>
                    <a:pt x="6" y="0"/>
                    <a:pt x="6" y="0"/>
                    <a:pt x="6" y="0"/>
                  </a:cubicBezTo>
                  <a:cubicBezTo>
                    <a:pt x="6" y="0"/>
                    <a:pt x="6" y="1"/>
                    <a:pt x="6" y="1"/>
                  </a:cubicBezTo>
                  <a:cubicBezTo>
                    <a:pt x="8" y="3"/>
                    <a:pt x="7" y="7"/>
                    <a:pt x="4" y="8"/>
                  </a:cubicBezTo>
                  <a:cubicBezTo>
                    <a:pt x="0" y="10"/>
                    <a:pt x="0" y="13"/>
                    <a:pt x="3" y="13"/>
                  </a:cubicBezTo>
                  <a:cubicBezTo>
                    <a:pt x="5" y="13"/>
                    <a:pt x="5" y="15"/>
                    <a:pt x="4" y="16"/>
                  </a:cubicBezTo>
                  <a:cubicBezTo>
                    <a:pt x="6" y="16"/>
                    <a:pt x="8" y="16"/>
                    <a:pt x="9" y="16"/>
                  </a:cubicBezTo>
                  <a:cubicBezTo>
                    <a:pt x="12" y="16"/>
                    <a:pt x="25" y="15"/>
                    <a:pt x="25" y="15"/>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22" name="Google Shape;13822;p239"/>
            <p:cNvSpPr/>
            <p:nvPr/>
          </p:nvSpPr>
          <p:spPr>
            <a:xfrm>
              <a:off x="7917516" y="4550319"/>
              <a:ext cx="137510" cy="176451"/>
            </a:xfrm>
            <a:custGeom>
              <a:rect b="b" l="l" r="r" t="t"/>
              <a:pathLst>
                <a:path extrusionOk="0" h="105" w="82">
                  <a:moveTo>
                    <a:pt x="22" y="99"/>
                  </a:moveTo>
                  <a:cubicBezTo>
                    <a:pt x="24" y="100"/>
                    <a:pt x="25" y="104"/>
                    <a:pt x="30" y="100"/>
                  </a:cubicBezTo>
                  <a:cubicBezTo>
                    <a:pt x="34" y="96"/>
                    <a:pt x="39" y="97"/>
                    <a:pt x="39" y="101"/>
                  </a:cubicBezTo>
                  <a:cubicBezTo>
                    <a:pt x="39" y="104"/>
                    <a:pt x="40" y="104"/>
                    <a:pt x="44" y="100"/>
                  </a:cubicBezTo>
                  <a:cubicBezTo>
                    <a:pt x="47" y="96"/>
                    <a:pt x="51" y="101"/>
                    <a:pt x="51" y="93"/>
                  </a:cubicBezTo>
                  <a:cubicBezTo>
                    <a:pt x="51" y="86"/>
                    <a:pt x="55" y="93"/>
                    <a:pt x="55" y="85"/>
                  </a:cubicBezTo>
                  <a:cubicBezTo>
                    <a:pt x="55" y="76"/>
                    <a:pt x="56" y="68"/>
                    <a:pt x="56" y="65"/>
                  </a:cubicBezTo>
                  <a:cubicBezTo>
                    <a:pt x="56" y="61"/>
                    <a:pt x="66" y="57"/>
                    <a:pt x="66" y="51"/>
                  </a:cubicBezTo>
                  <a:cubicBezTo>
                    <a:pt x="66" y="45"/>
                    <a:pt x="75" y="34"/>
                    <a:pt x="75" y="26"/>
                  </a:cubicBezTo>
                  <a:cubicBezTo>
                    <a:pt x="75" y="19"/>
                    <a:pt x="77" y="17"/>
                    <a:pt x="79" y="14"/>
                  </a:cubicBezTo>
                  <a:cubicBezTo>
                    <a:pt x="80" y="11"/>
                    <a:pt x="82" y="6"/>
                    <a:pt x="81" y="1"/>
                  </a:cubicBezTo>
                  <a:cubicBezTo>
                    <a:pt x="81" y="1"/>
                    <a:pt x="81" y="1"/>
                    <a:pt x="81" y="1"/>
                  </a:cubicBezTo>
                  <a:cubicBezTo>
                    <a:pt x="71" y="0"/>
                    <a:pt x="71" y="0"/>
                    <a:pt x="71" y="0"/>
                  </a:cubicBezTo>
                  <a:cubicBezTo>
                    <a:pt x="66" y="1"/>
                    <a:pt x="66" y="1"/>
                    <a:pt x="66" y="1"/>
                  </a:cubicBezTo>
                  <a:cubicBezTo>
                    <a:pt x="59" y="3"/>
                    <a:pt x="59" y="3"/>
                    <a:pt x="59" y="3"/>
                  </a:cubicBezTo>
                  <a:cubicBezTo>
                    <a:pt x="59" y="3"/>
                    <a:pt x="60" y="8"/>
                    <a:pt x="57" y="12"/>
                  </a:cubicBezTo>
                  <a:cubicBezTo>
                    <a:pt x="54" y="15"/>
                    <a:pt x="54" y="24"/>
                    <a:pt x="54" y="24"/>
                  </a:cubicBezTo>
                  <a:cubicBezTo>
                    <a:pt x="54" y="24"/>
                    <a:pt x="41" y="17"/>
                    <a:pt x="37" y="18"/>
                  </a:cubicBezTo>
                  <a:cubicBezTo>
                    <a:pt x="36" y="18"/>
                    <a:pt x="30" y="18"/>
                    <a:pt x="24" y="18"/>
                  </a:cubicBezTo>
                  <a:cubicBezTo>
                    <a:pt x="23" y="23"/>
                    <a:pt x="22" y="28"/>
                    <a:pt x="22" y="30"/>
                  </a:cubicBezTo>
                  <a:cubicBezTo>
                    <a:pt x="22" y="33"/>
                    <a:pt x="30" y="27"/>
                    <a:pt x="34" y="30"/>
                  </a:cubicBezTo>
                  <a:cubicBezTo>
                    <a:pt x="37" y="33"/>
                    <a:pt x="37" y="37"/>
                    <a:pt x="32" y="40"/>
                  </a:cubicBezTo>
                  <a:cubicBezTo>
                    <a:pt x="28" y="42"/>
                    <a:pt x="31" y="47"/>
                    <a:pt x="35" y="49"/>
                  </a:cubicBezTo>
                  <a:cubicBezTo>
                    <a:pt x="38" y="51"/>
                    <a:pt x="37" y="56"/>
                    <a:pt x="37" y="62"/>
                  </a:cubicBezTo>
                  <a:cubicBezTo>
                    <a:pt x="37" y="68"/>
                    <a:pt x="37" y="75"/>
                    <a:pt x="34" y="76"/>
                  </a:cubicBezTo>
                  <a:cubicBezTo>
                    <a:pt x="30" y="76"/>
                    <a:pt x="28" y="73"/>
                    <a:pt x="25" y="74"/>
                  </a:cubicBezTo>
                  <a:cubicBezTo>
                    <a:pt x="22" y="75"/>
                    <a:pt x="22" y="67"/>
                    <a:pt x="19" y="67"/>
                  </a:cubicBezTo>
                  <a:cubicBezTo>
                    <a:pt x="16" y="67"/>
                    <a:pt x="17" y="73"/>
                    <a:pt x="14" y="73"/>
                  </a:cubicBezTo>
                  <a:cubicBezTo>
                    <a:pt x="10" y="73"/>
                    <a:pt x="4" y="73"/>
                    <a:pt x="7" y="79"/>
                  </a:cubicBezTo>
                  <a:cubicBezTo>
                    <a:pt x="9" y="85"/>
                    <a:pt x="11" y="88"/>
                    <a:pt x="5" y="88"/>
                  </a:cubicBezTo>
                  <a:cubicBezTo>
                    <a:pt x="2" y="88"/>
                    <a:pt x="1" y="90"/>
                    <a:pt x="0" y="92"/>
                  </a:cubicBezTo>
                  <a:cubicBezTo>
                    <a:pt x="0" y="92"/>
                    <a:pt x="0" y="92"/>
                    <a:pt x="1" y="93"/>
                  </a:cubicBezTo>
                  <a:cubicBezTo>
                    <a:pt x="6" y="96"/>
                    <a:pt x="9" y="101"/>
                    <a:pt x="11" y="105"/>
                  </a:cubicBezTo>
                  <a:cubicBezTo>
                    <a:pt x="16" y="102"/>
                    <a:pt x="20" y="99"/>
                    <a:pt x="22" y="9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23" name="Google Shape;13823;p239"/>
            <p:cNvSpPr/>
            <p:nvPr/>
          </p:nvSpPr>
          <p:spPr>
            <a:xfrm>
              <a:off x="8113437" y="4145089"/>
              <a:ext cx="323697" cy="410097"/>
            </a:xfrm>
            <a:custGeom>
              <a:rect b="b" l="l" r="r" t="t"/>
              <a:pathLst>
                <a:path extrusionOk="0" h="244" w="192">
                  <a:moveTo>
                    <a:pt x="152" y="4"/>
                  </a:moveTo>
                  <a:cubicBezTo>
                    <a:pt x="149" y="4"/>
                    <a:pt x="150" y="13"/>
                    <a:pt x="145" y="13"/>
                  </a:cubicBezTo>
                  <a:cubicBezTo>
                    <a:pt x="139" y="13"/>
                    <a:pt x="141" y="18"/>
                    <a:pt x="138" y="18"/>
                  </a:cubicBezTo>
                  <a:cubicBezTo>
                    <a:pt x="135" y="18"/>
                    <a:pt x="132" y="15"/>
                    <a:pt x="132" y="15"/>
                  </a:cubicBezTo>
                  <a:cubicBezTo>
                    <a:pt x="117" y="15"/>
                    <a:pt x="117" y="15"/>
                    <a:pt x="117" y="15"/>
                  </a:cubicBezTo>
                  <a:cubicBezTo>
                    <a:pt x="117" y="15"/>
                    <a:pt x="113" y="11"/>
                    <a:pt x="111" y="13"/>
                  </a:cubicBezTo>
                  <a:cubicBezTo>
                    <a:pt x="109" y="14"/>
                    <a:pt x="107" y="16"/>
                    <a:pt x="107" y="16"/>
                  </a:cubicBezTo>
                  <a:cubicBezTo>
                    <a:pt x="37" y="16"/>
                    <a:pt x="37" y="16"/>
                    <a:pt x="37" y="16"/>
                  </a:cubicBezTo>
                  <a:cubicBezTo>
                    <a:pt x="37" y="30"/>
                    <a:pt x="37" y="41"/>
                    <a:pt x="37" y="41"/>
                  </a:cubicBezTo>
                  <a:cubicBezTo>
                    <a:pt x="26" y="41"/>
                    <a:pt x="26" y="41"/>
                    <a:pt x="26" y="41"/>
                  </a:cubicBezTo>
                  <a:cubicBezTo>
                    <a:pt x="26" y="80"/>
                    <a:pt x="26" y="80"/>
                    <a:pt x="26" y="80"/>
                  </a:cubicBezTo>
                  <a:cubicBezTo>
                    <a:pt x="26" y="80"/>
                    <a:pt x="27" y="92"/>
                    <a:pt x="24" y="92"/>
                  </a:cubicBezTo>
                  <a:cubicBezTo>
                    <a:pt x="22" y="93"/>
                    <a:pt x="14" y="95"/>
                    <a:pt x="14" y="99"/>
                  </a:cubicBezTo>
                  <a:cubicBezTo>
                    <a:pt x="14" y="103"/>
                    <a:pt x="14" y="105"/>
                    <a:pt x="10" y="106"/>
                  </a:cubicBezTo>
                  <a:cubicBezTo>
                    <a:pt x="7" y="107"/>
                    <a:pt x="10" y="115"/>
                    <a:pt x="5" y="115"/>
                  </a:cubicBezTo>
                  <a:cubicBezTo>
                    <a:pt x="0" y="115"/>
                    <a:pt x="7" y="121"/>
                    <a:pt x="4" y="124"/>
                  </a:cubicBezTo>
                  <a:cubicBezTo>
                    <a:pt x="2" y="127"/>
                    <a:pt x="2" y="131"/>
                    <a:pt x="6" y="131"/>
                  </a:cubicBezTo>
                  <a:cubicBezTo>
                    <a:pt x="9" y="131"/>
                    <a:pt x="8" y="135"/>
                    <a:pt x="8" y="139"/>
                  </a:cubicBezTo>
                  <a:cubicBezTo>
                    <a:pt x="8" y="144"/>
                    <a:pt x="14" y="147"/>
                    <a:pt x="14" y="147"/>
                  </a:cubicBezTo>
                  <a:cubicBezTo>
                    <a:pt x="12" y="152"/>
                    <a:pt x="12" y="152"/>
                    <a:pt x="12" y="152"/>
                  </a:cubicBezTo>
                  <a:cubicBezTo>
                    <a:pt x="12" y="152"/>
                    <a:pt x="20" y="161"/>
                    <a:pt x="21" y="164"/>
                  </a:cubicBezTo>
                  <a:cubicBezTo>
                    <a:pt x="22" y="166"/>
                    <a:pt x="26" y="172"/>
                    <a:pt x="22" y="174"/>
                  </a:cubicBezTo>
                  <a:cubicBezTo>
                    <a:pt x="17" y="176"/>
                    <a:pt x="20" y="178"/>
                    <a:pt x="20" y="178"/>
                  </a:cubicBezTo>
                  <a:cubicBezTo>
                    <a:pt x="25" y="179"/>
                    <a:pt x="25" y="179"/>
                    <a:pt x="25" y="179"/>
                  </a:cubicBezTo>
                  <a:cubicBezTo>
                    <a:pt x="27" y="183"/>
                    <a:pt x="27" y="183"/>
                    <a:pt x="27" y="183"/>
                  </a:cubicBezTo>
                  <a:cubicBezTo>
                    <a:pt x="27" y="183"/>
                    <a:pt x="32" y="183"/>
                    <a:pt x="36" y="187"/>
                  </a:cubicBezTo>
                  <a:cubicBezTo>
                    <a:pt x="39" y="192"/>
                    <a:pt x="41" y="192"/>
                    <a:pt x="41" y="195"/>
                  </a:cubicBezTo>
                  <a:cubicBezTo>
                    <a:pt x="41" y="197"/>
                    <a:pt x="44" y="198"/>
                    <a:pt x="48" y="201"/>
                  </a:cubicBezTo>
                  <a:cubicBezTo>
                    <a:pt x="52" y="205"/>
                    <a:pt x="52" y="207"/>
                    <a:pt x="52" y="209"/>
                  </a:cubicBezTo>
                  <a:cubicBezTo>
                    <a:pt x="52" y="212"/>
                    <a:pt x="60" y="215"/>
                    <a:pt x="60" y="215"/>
                  </a:cubicBezTo>
                  <a:cubicBezTo>
                    <a:pt x="63" y="222"/>
                    <a:pt x="63" y="222"/>
                    <a:pt x="63" y="222"/>
                  </a:cubicBezTo>
                  <a:cubicBezTo>
                    <a:pt x="64" y="223"/>
                    <a:pt x="65" y="224"/>
                    <a:pt x="66" y="225"/>
                  </a:cubicBezTo>
                  <a:cubicBezTo>
                    <a:pt x="67" y="229"/>
                    <a:pt x="71" y="231"/>
                    <a:pt x="71" y="231"/>
                  </a:cubicBezTo>
                  <a:cubicBezTo>
                    <a:pt x="71" y="231"/>
                    <a:pt x="75" y="234"/>
                    <a:pt x="78" y="231"/>
                  </a:cubicBezTo>
                  <a:cubicBezTo>
                    <a:pt x="81" y="228"/>
                    <a:pt x="84" y="232"/>
                    <a:pt x="84" y="232"/>
                  </a:cubicBezTo>
                  <a:cubicBezTo>
                    <a:pt x="84" y="232"/>
                    <a:pt x="88" y="229"/>
                    <a:pt x="90" y="230"/>
                  </a:cubicBezTo>
                  <a:cubicBezTo>
                    <a:pt x="92" y="231"/>
                    <a:pt x="98" y="237"/>
                    <a:pt x="103" y="242"/>
                  </a:cubicBezTo>
                  <a:cubicBezTo>
                    <a:pt x="104" y="242"/>
                    <a:pt x="110" y="240"/>
                    <a:pt x="112" y="239"/>
                  </a:cubicBezTo>
                  <a:cubicBezTo>
                    <a:pt x="115" y="239"/>
                    <a:pt x="118" y="244"/>
                    <a:pt x="119" y="242"/>
                  </a:cubicBezTo>
                  <a:cubicBezTo>
                    <a:pt x="120" y="240"/>
                    <a:pt x="126" y="238"/>
                    <a:pt x="128" y="239"/>
                  </a:cubicBezTo>
                  <a:cubicBezTo>
                    <a:pt x="130" y="240"/>
                    <a:pt x="135" y="240"/>
                    <a:pt x="135" y="239"/>
                  </a:cubicBezTo>
                  <a:cubicBezTo>
                    <a:pt x="135" y="237"/>
                    <a:pt x="137" y="236"/>
                    <a:pt x="139" y="235"/>
                  </a:cubicBezTo>
                  <a:cubicBezTo>
                    <a:pt x="140" y="234"/>
                    <a:pt x="140" y="233"/>
                    <a:pt x="140" y="233"/>
                  </a:cubicBezTo>
                  <a:cubicBezTo>
                    <a:pt x="141" y="231"/>
                    <a:pt x="147" y="227"/>
                    <a:pt x="150" y="226"/>
                  </a:cubicBezTo>
                  <a:cubicBezTo>
                    <a:pt x="152" y="226"/>
                    <a:pt x="155" y="226"/>
                    <a:pt x="156" y="227"/>
                  </a:cubicBezTo>
                  <a:cubicBezTo>
                    <a:pt x="157" y="228"/>
                    <a:pt x="158" y="229"/>
                    <a:pt x="159" y="229"/>
                  </a:cubicBezTo>
                  <a:cubicBezTo>
                    <a:pt x="160" y="222"/>
                    <a:pt x="162" y="219"/>
                    <a:pt x="160" y="219"/>
                  </a:cubicBezTo>
                  <a:cubicBezTo>
                    <a:pt x="157" y="219"/>
                    <a:pt x="151" y="216"/>
                    <a:pt x="149" y="210"/>
                  </a:cubicBezTo>
                  <a:cubicBezTo>
                    <a:pt x="147" y="204"/>
                    <a:pt x="140" y="200"/>
                    <a:pt x="139" y="196"/>
                  </a:cubicBezTo>
                  <a:cubicBezTo>
                    <a:pt x="137" y="193"/>
                    <a:pt x="129" y="193"/>
                    <a:pt x="128" y="191"/>
                  </a:cubicBezTo>
                  <a:cubicBezTo>
                    <a:pt x="127" y="188"/>
                    <a:pt x="130" y="188"/>
                    <a:pt x="130" y="184"/>
                  </a:cubicBezTo>
                  <a:cubicBezTo>
                    <a:pt x="130" y="180"/>
                    <a:pt x="139" y="182"/>
                    <a:pt x="140" y="182"/>
                  </a:cubicBezTo>
                  <a:cubicBezTo>
                    <a:pt x="140" y="181"/>
                    <a:pt x="141" y="173"/>
                    <a:pt x="141" y="168"/>
                  </a:cubicBezTo>
                  <a:cubicBezTo>
                    <a:pt x="141" y="164"/>
                    <a:pt x="147" y="160"/>
                    <a:pt x="145" y="157"/>
                  </a:cubicBezTo>
                  <a:cubicBezTo>
                    <a:pt x="142" y="155"/>
                    <a:pt x="147" y="154"/>
                    <a:pt x="150" y="152"/>
                  </a:cubicBezTo>
                  <a:cubicBezTo>
                    <a:pt x="152" y="150"/>
                    <a:pt x="150" y="143"/>
                    <a:pt x="153" y="140"/>
                  </a:cubicBezTo>
                  <a:cubicBezTo>
                    <a:pt x="156" y="137"/>
                    <a:pt x="158" y="131"/>
                    <a:pt x="160" y="131"/>
                  </a:cubicBezTo>
                  <a:cubicBezTo>
                    <a:pt x="162" y="131"/>
                    <a:pt x="165" y="129"/>
                    <a:pt x="165" y="126"/>
                  </a:cubicBezTo>
                  <a:cubicBezTo>
                    <a:pt x="165" y="123"/>
                    <a:pt x="170" y="117"/>
                    <a:pt x="170" y="112"/>
                  </a:cubicBezTo>
                  <a:cubicBezTo>
                    <a:pt x="169" y="106"/>
                    <a:pt x="167" y="100"/>
                    <a:pt x="170" y="95"/>
                  </a:cubicBezTo>
                  <a:cubicBezTo>
                    <a:pt x="174" y="91"/>
                    <a:pt x="175" y="87"/>
                    <a:pt x="175" y="84"/>
                  </a:cubicBezTo>
                  <a:cubicBezTo>
                    <a:pt x="174" y="80"/>
                    <a:pt x="179" y="79"/>
                    <a:pt x="181" y="77"/>
                  </a:cubicBezTo>
                  <a:cubicBezTo>
                    <a:pt x="183" y="75"/>
                    <a:pt x="188" y="73"/>
                    <a:pt x="192" y="66"/>
                  </a:cubicBezTo>
                  <a:cubicBezTo>
                    <a:pt x="189" y="63"/>
                    <a:pt x="187" y="60"/>
                    <a:pt x="185" y="59"/>
                  </a:cubicBezTo>
                  <a:cubicBezTo>
                    <a:pt x="181" y="57"/>
                    <a:pt x="178" y="50"/>
                    <a:pt x="178" y="41"/>
                  </a:cubicBezTo>
                  <a:cubicBezTo>
                    <a:pt x="178" y="31"/>
                    <a:pt x="176" y="24"/>
                    <a:pt x="175" y="21"/>
                  </a:cubicBezTo>
                  <a:cubicBezTo>
                    <a:pt x="175" y="18"/>
                    <a:pt x="171" y="12"/>
                    <a:pt x="165" y="9"/>
                  </a:cubicBezTo>
                  <a:cubicBezTo>
                    <a:pt x="162" y="6"/>
                    <a:pt x="160" y="3"/>
                    <a:pt x="159" y="0"/>
                  </a:cubicBezTo>
                  <a:cubicBezTo>
                    <a:pt x="159" y="0"/>
                    <a:pt x="159" y="0"/>
                    <a:pt x="159" y="0"/>
                  </a:cubicBezTo>
                  <a:cubicBezTo>
                    <a:pt x="155" y="5"/>
                    <a:pt x="156" y="4"/>
                    <a:pt x="152" y="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24" name="Google Shape;13824;p239"/>
            <p:cNvSpPr/>
            <p:nvPr/>
          </p:nvSpPr>
          <p:spPr>
            <a:xfrm>
              <a:off x="8496762" y="4366566"/>
              <a:ext cx="38941" cy="37724"/>
            </a:xfrm>
            <a:custGeom>
              <a:rect b="b" l="l" r="r" t="t"/>
              <a:pathLst>
                <a:path extrusionOk="0" h="22" w="23">
                  <a:moveTo>
                    <a:pt x="9" y="3"/>
                  </a:moveTo>
                  <a:cubicBezTo>
                    <a:pt x="8" y="4"/>
                    <a:pt x="5" y="8"/>
                    <a:pt x="3" y="11"/>
                  </a:cubicBezTo>
                  <a:cubicBezTo>
                    <a:pt x="0" y="14"/>
                    <a:pt x="2" y="19"/>
                    <a:pt x="3" y="21"/>
                  </a:cubicBezTo>
                  <a:cubicBezTo>
                    <a:pt x="3" y="22"/>
                    <a:pt x="7" y="22"/>
                    <a:pt x="9" y="21"/>
                  </a:cubicBezTo>
                  <a:cubicBezTo>
                    <a:pt x="11" y="19"/>
                    <a:pt x="12" y="20"/>
                    <a:pt x="14" y="22"/>
                  </a:cubicBezTo>
                  <a:cubicBezTo>
                    <a:pt x="16" y="21"/>
                    <a:pt x="18" y="18"/>
                    <a:pt x="19" y="17"/>
                  </a:cubicBezTo>
                  <a:cubicBezTo>
                    <a:pt x="16" y="15"/>
                    <a:pt x="14" y="15"/>
                    <a:pt x="13" y="14"/>
                  </a:cubicBezTo>
                  <a:cubicBezTo>
                    <a:pt x="12" y="13"/>
                    <a:pt x="16" y="9"/>
                    <a:pt x="20" y="8"/>
                  </a:cubicBezTo>
                  <a:cubicBezTo>
                    <a:pt x="23" y="8"/>
                    <a:pt x="21" y="4"/>
                    <a:pt x="19" y="1"/>
                  </a:cubicBezTo>
                  <a:cubicBezTo>
                    <a:pt x="18" y="1"/>
                    <a:pt x="18" y="0"/>
                    <a:pt x="17" y="0"/>
                  </a:cubicBezTo>
                  <a:cubicBezTo>
                    <a:pt x="16" y="1"/>
                    <a:pt x="14" y="2"/>
                    <a:pt x="14" y="2"/>
                  </a:cubicBezTo>
                  <a:cubicBezTo>
                    <a:pt x="13" y="3"/>
                    <a:pt x="11" y="3"/>
                    <a:pt x="9" y="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25" name="Google Shape;13825;p239"/>
            <p:cNvSpPr/>
            <p:nvPr/>
          </p:nvSpPr>
          <p:spPr>
            <a:xfrm>
              <a:off x="8394542" y="4255828"/>
              <a:ext cx="131426" cy="115606"/>
            </a:xfrm>
            <a:custGeom>
              <a:rect b="b" l="l" r="r" t="t"/>
              <a:pathLst>
                <a:path extrusionOk="0" h="69" w="78">
                  <a:moveTo>
                    <a:pt x="14" y="11"/>
                  </a:moveTo>
                  <a:cubicBezTo>
                    <a:pt x="12" y="13"/>
                    <a:pt x="7" y="14"/>
                    <a:pt x="8" y="18"/>
                  </a:cubicBezTo>
                  <a:cubicBezTo>
                    <a:pt x="8" y="21"/>
                    <a:pt x="7" y="25"/>
                    <a:pt x="3" y="29"/>
                  </a:cubicBezTo>
                  <a:cubicBezTo>
                    <a:pt x="0" y="34"/>
                    <a:pt x="2" y="40"/>
                    <a:pt x="3" y="45"/>
                  </a:cubicBezTo>
                  <a:cubicBezTo>
                    <a:pt x="7" y="45"/>
                    <a:pt x="11" y="45"/>
                    <a:pt x="12" y="46"/>
                  </a:cubicBezTo>
                  <a:cubicBezTo>
                    <a:pt x="14" y="48"/>
                    <a:pt x="15" y="46"/>
                    <a:pt x="16" y="42"/>
                  </a:cubicBezTo>
                  <a:cubicBezTo>
                    <a:pt x="17" y="39"/>
                    <a:pt x="19" y="39"/>
                    <a:pt x="21" y="41"/>
                  </a:cubicBezTo>
                  <a:cubicBezTo>
                    <a:pt x="23" y="43"/>
                    <a:pt x="25" y="46"/>
                    <a:pt x="29" y="44"/>
                  </a:cubicBezTo>
                  <a:cubicBezTo>
                    <a:pt x="32" y="42"/>
                    <a:pt x="32" y="43"/>
                    <a:pt x="34" y="44"/>
                  </a:cubicBezTo>
                  <a:cubicBezTo>
                    <a:pt x="35" y="44"/>
                    <a:pt x="43" y="43"/>
                    <a:pt x="45" y="44"/>
                  </a:cubicBezTo>
                  <a:cubicBezTo>
                    <a:pt x="48" y="44"/>
                    <a:pt x="70" y="68"/>
                    <a:pt x="70" y="68"/>
                  </a:cubicBezTo>
                  <a:cubicBezTo>
                    <a:pt x="70" y="68"/>
                    <a:pt x="70" y="68"/>
                    <a:pt x="70" y="69"/>
                  </a:cubicBezTo>
                  <a:cubicBezTo>
                    <a:pt x="72" y="69"/>
                    <a:pt x="74" y="69"/>
                    <a:pt x="75" y="68"/>
                  </a:cubicBezTo>
                  <a:cubicBezTo>
                    <a:pt x="75" y="68"/>
                    <a:pt x="77" y="67"/>
                    <a:pt x="78" y="66"/>
                  </a:cubicBezTo>
                  <a:cubicBezTo>
                    <a:pt x="75" y="63"/>
                    <a:pt x="71" y="59"/>
                    <a:pt x="66" y="52"/>
                  </a:cubicBezTo>
                  <a:cubicBezTo>
                    <a:pt x="59" y="43"/>
                    <a:pt x="52" y="39"/>
                    <a:pt x="48" y="39"/>
                  </a:cubicBezTo>
                  <a:cubicBezTo>
                    <a:pt x="43" y="39"/>
                    <a:pt x="43" y="31"/>
                    <a:pt x="40" y="31"/>
                  </a:cubicBezTo>
                  <a:cubicBezTo>
                    <a:pt x="38" y="31"/>
                    <a:pt x="32" y="20"/>
                    <a:pt x="32" y="14"/>
                  </a:cubicBezTo>
                  <a:cubicBezTo>
                    <a:pt x="32" y="10"/>
                    <a:pt x="28" y="4"/>
                    <a:pt x="25" y="0"/>
                  </a:cubicBezTo>
                  <a:cubicBezTo>
                    <a:pt x="21" y="7"/>
                    <a:pt x="16" y="9"/>
                    <a:pt x="14" y="1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26" name="Google Shape;13826;p239"/>
            <p:cNvSpPr/>
            <p:nvPr/>
          </p:nvSpPr>
          <p:spPr>
            <a:xfrm>
              <a:off x="8327612" y="4321541"/>
              <a:ext cx="292057" cy="233646"/>
            </a:xfrm>
            <a:custGeom>
              <a:rect b="b" l="l" r="r" t="t"/>
              <a:pathLst>
                <a:path extrusionOk="0" h="139" w="174">
                  <a:moveTo>
                    <a:pt x="12" y="91"/>
                  </a:moveTo>
                  <a:cubicBezTo>
                    <a:pt x="13" y="95"/>
                    <a:pt x="20" y="99"/>
                    <a:pt x="22" y="105"/>
                  </a:cubicBezTo>
                  <a:cubicBezTo>
                    <a:pt x="24" y="111"/>
                    <a:pt x="30" y="114"/>
                    <a:pt x="33" y="114"/>
                  </a:cubicBezTo>
                  <a:cubicBezTo>
                    <a:pt x="35" y="114"/>
                    <a:pt x="33" y="117"/>
                    <a:pt x="32" y="124"/>
                  </a:cubicBezTo>
                  <a:cubicBezTo>
                    <a:pt x="34" y="125"/>
                    <a:pt x="35" y="125"/>
                    <a:pt x="36" y="126"/>
                  </a:cubicBezTo>
                  <a:cubicBezTo>
                    <a:pt x="38" y="127"/>
                    <a:pt x="45" y="126"/>
                    <a:pt x="48" y="128"/>
                  </a:cubicBezTo>
                  <a:cubicBezTo>
                    <a:pt x="51" y="130"/>
                    <a:pt x="59" y="136"/>
                    <a:pt x="61" y="136"/>
                  </a:cubicBezTo>
                  <a:cubicBezTo>
                    <a:pt x="64" y="136"/>
                    <a:pt x="73" y="137"/>
                    <a:pt x="75" y="138"/>
                  </a:cubicBezTo>
                  <a:cubicBezTo>
                    <a:pt x="76" y="139"/>
                    <a:pt x="78" y="134"/>
                    <a:pt x="82" y="132"/>
                  </a:cubicBezTo>
                  <a:cubicBezTo>
                    <a:pt x="86" y="130"/>
                    <a:pt x="92" y="128"/>
                    <a:pt x="92" y="130"/>
                  </a:cubicBezTo>
                  <a:cubicBezTo>
                    <a:pt x="93" y="132"/>
                    <a:pt x="96" y="133"/>
                    <a:pt x="98" y="132"/>
                  </a:cubicBezTo>
                  <a:cubicBezTo>
                    <a:pt x="99" y="132"/>
                    <a:pt x="101" y="131"/>
                    <a:pt x="104" y="131"/>
                  </a:cubicBezTo>
                  <a:cubicBezTo>
                    <a:pt x="108" y="130"/>
                    <a:pt x="112" y="129"/>
                    <a:pt x="113" y="129"/>
                  </a:cubicBezTo>
                  <a:cubicBezTo>
                    <a:pt x="115" y="129"/>
                    <a:pt x="121" y="121"/>
                    <a:pt x="128" y="121"/>
                  </a:cubicBezTo>
                  <a:cubicBezTo>
                    <a:pt x="136" y="121"/>
                    <a:pt x="138" y="122"/>
                    <a:pt x="141" y="119"/>
                  </a:cubicBezTo>
                  <a:cubicBezTo>
                    <a:pt x="145" y="115"/>
                    <a:pt x="170" y="89"/>
                    <a:pt x="172" y="87"/>
                  </a:cubicBezTo>
                  <a:cubicBezTo>
                    <a:pt x="174" y="85"/>
                    <a:pt x="170" y="84"/>
                    <a:pt x="168" y="84"/>
                  </a:cubicBezTo>
                  <a:cubicBezTo>
                    <a:pt x="165" y="84"/>
                    <a:pt x="160" y="84"/>
                    <a:pt x="152" y="80"/>
                  </a:cubicBezTo>
                  <a:cubicBezTo>
                    <a:pt x="144" y="77"/>
                    <a:pt x="131" y="72"/>
                    <a:pt x="129" y="72"/>
                  </a:cubicBezTo>
                  <a:cubicBezTo>
                    <a:pt x="126" y="71"/>
                    <a:pt x="123" y="66"/>
                    <a:pt x="121" y="65"/>
                  </a:cubicBezTo>
                  <a:cubicBezTo>
                    <a:pt x="119" y="64"/>
                    <a:pt x="115" y="56"/>
                    <a:pt x="114" y="54"/>
                  </a:cubicBezTo>
                  <a:cubicBezTo>
                    <a:pt x="113" y="53"/>
                    <a:pt x="114" y="51"/>
                    <a:pt x="115" y="49"/>
                  </a:cubicBezTo>
                  <a:cubicBezTo>
                    <a:pt x="113" y="47"/>
                    <a:pt x="112" y="46"/>
                    <a:pt x="110" y="48"/>
                  </a:cubicBezTo>
                  <a:cubicBezTo>
                    <a:pt x="108" y="49"/>
                    <a:pt x="104" y="49"/>
                    <a:pt x="104" y="48"/>
                  </a:cubicBezTo>
                  <a:cubicBezTo>
                    <a:pt x="103" y="46"/>
                    <a:pt x="101" y="41"/>
                    <a:pt x="104" y="38"/>
                  </a:cubicBezTo>
                  <a:cubicBezTo>
                    <a:pt x="106" y="35"/>
                    <a:pt x="110" y="29"/>
                    <a:pt x="110" y="29"/>
                  </a:cubicBezTo>
                  <a:cubicBezTo>
                    <a:pt x="110" y="29"/>
                    <a:pt x="88" y="5"/>
                    <a:pt x="85" y="5"/>
                  </a:cubicBezTo>
                  <a:cubicBezTo>
                    <a:pt x="83" y="4"/>
                    <a:pt x="75" y="5"/>
                    <a:pt x="74" y="5"/>
                  </a:cubicBezTo>
                  <a:cubicBezTo>
                    <a:pt x="72" y="4"/>
                    <a:pt x="72" y="3"/>
                    <a:pt x="69" y="5"/>
                  </a:cubicBezTo>
                  <a:cubicBezTo>
                    <a:pt x="65" y="7"/>
                    <a:pt x="63" y="4"/>
                    <a:pt x="61" y="2"/>
                  </a:cubicBezTo>
                  <a:cubicBezTo>
                    <a:pt x="59" y="0"/>
                    <a:pt x="57" y="0"/>
                    <a:pt x="56" y="3"/>
                  </a:cubicBezTo>
                  <a:cubicBezTo>
                    <a:pt x="55" y="7"/>
                    <a:pt x="54" y="9"/>
                    <a:pt x="52" y="7"/>
                  </a:cubicBezTo>
                  <a:cubicBezTo>
                    <a:pt x="51" y="6"/>
                    <a:pt x="47" y="6"/>
                    <a:pt x="43" y="6"/>
                  </a:cubicBezTo>
                  <a:cubicBezTo>
                    <a:pt x="43" y="6"/>
                    <a:pt x="43" y="7"/>
                    <a:pt x="43" y="7"/>
                  </a:cubicBezTo>
                  <a:cubicBezTo>
                    <a:pt x="43" y="12"/>
                    <a:pt x="38" y="18"/>
                    <a:pt x="38" y="21"/>
                  </a:cubicBezTo>
                  <a:cubicBezTo>
                    <a:pt x="38" y="24"/>
                    <a:pt x="35" y="26"/>
                    <a:pt x="33" y="26"/>
                  </a:cubicBezTo>
                  <a:cubicBezTo>
                    <a:pt x="31" y="26"/>
                    <a:pt x="29" y="32"/>
                    <a:pt x="26" y="35"/>
                  </a:cubicBezTo>
                  <a:cubicBezTo>
                    <a:pt x="23" y="38"/>
                    <a:pt x="25" y="45"/>
                    <a:pt x="23" y="47"/>
                  </a:cubicBezTo>
                  <a:cubicBezTo>
                    <a:pt x="20" y="49"/>
                    <a:pt x="15" y="50"/>
                    <a:pt x="18" y="52"/>
                  </a:cubicBezTo>
                  <a:cubicBezTo>
                    <a:pt x="20" y="55"/>
                    <a:pt x="14" y="59"/>
                    <a:pt x="14" y="63"/>
                  </a:cubicBezTo>
                  <a:cubicBezTo>
                    <a:pt x="14" y="68"/>
                    <a:pt x="13" y="76"/>
                    <a:pt x="13" y="77"/>
                  </a:cubicBezTo>
                  <a:cubicBezTo>
                    <a:pt x="12" y="77"/>
                    <a:pt x="3" y="75"/>
                    <a:pt x="3" y="79"/>
                  </a:cubicBezTo>
                  <a:cubicBezTo>
                    <a:pt x="3" y="83"/>
                    <a:pt x="0" y="83"/>
                    <a:pt x="1" y="86"/>
                  </a:cubicBezTo>
                  <a:cubicBezTo>
                    <a:pt x="2" y="88"/>
                    <a:pt x="10" y="88"/>
                    <a:pt x="12" y="9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27" name="Google Shape;13827;p239"/>
            <p:cNvSpPr/>
            <p:nvPr/>
          </p:nvSpPr>
          <p:spPr>
            <a:xfrm>
              <a:off x="8372638" y="3890756"/>
              <a:ext cx="30423" cy="36507"/>
            </a:xfrm>
            <a:custGeom>
              <a:rect b="b" l="l" r="r" t="t"/>
              <a:pathLst>
                <a:path extrusionOk="0" h="22" w="18">
                  <a:moveTo>
                    <a:pt x="14" y="10"/>
                  </a:moveTo>
                  <a:cubicBezTo>
                    <a:pt x="17" y="8"/>
                    <a:pt x="18" y="0"/>
                    <a:pt x="9" y="0"/>
                  </a:cubicBezTo>
                  <a:cubicBezTo>
                    <a:pt x="9" y="1"/>
                    <a:pt x="9" y="1"/>
                    <a:pt x="9" y="2"/>
                  </a:cubicBezTo>
                  <a:cubicBezTo>
                    <a:pt x="9" y="5"/>
                    <a:pt x="3" y="13"/>
                    <a:pt x="0" y="20"/>
                  </a:cubicBezTo>
                  <a:cubicBezTo>
                    <a:pt x="6" y="22"/>
                    <a:pt x="6" y="22"/>
                    <a:pt x="6" y="22"/>
                  </a:cubicBezTo>
                  <a:cubicBezTo>
                    <a:pt x="8" y="17"/>
                    <a:pt x="13" y="11"/>
                    <a:pt x="14" y="1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28" name="Google Shape;13828;p239"/>
            <p:cNvSpPr/>
            <p:nvPr/>
          </p:nvSpPr>
          <p:spPr>
            <a:xfrm>
              <a:off x="8382373" y="3834779"/>
              <a:ext cx="133859" cy="109521"/>
            </a:xfrm>
            <a:custGeom>
              <a:rect b="b" l="l" r="r" t="t"/>
              <a:pathLst>
                <a:path extrusionOk="0" h="65" w="79">
                  <a:moveTo>
                    <a:pt x="8" y="43"/>
                  </a:moveTo>
                  <a:cubicBezTo>
                    <a:pt x="7" y="44"/>
                    <a:pt x="2" y="50"/>
                    <a:pt x="0" y="55"/>
                  </a:cubicBezTo>
                  <a:cubicBezTo>
                    <a:pt x="0" y="55"/>
                    <a:pt x="0" y="55"/>
                    <a:pt x="0" y="55"/>
                  </a:cubicBezTo>
                  <a:cubicBezTo>
                    <a:pt x="1" y="60"/>
                    <a:pt x="1" y="60"/>
                    <a:pt x="1" y="60"/>
                  </a:cubicBezTo>
                  <a:cubicBezTo>
                    <a:pt x="12" y="65"/>
                    <a:pt x="12" y="65"/>
                    <a:pt x="12" y="65"/>
                  </a:cubicBezTo>
                  <a:cubicBezTo>
                    <a:pt x="12" y="65"/>
                    <a:pt x="19" y="60"/>
                    <a:pt x="23" y="59"/>
                  </a:cubicBezTo>
                  <a:cubicBezTo>
                    <a:pt x="26" y="59"/>
                    <a:pt x="62" y="38"/>
                    <a:pt x="62" y="38"/>
                  </a:cubicBezTo>
                  <a:cubicBezTo>
                    <a:pt x="62" y="38"/>
                    <a:pt x="65" y="33"/>
                    <a:pt x="65" y="31"/>
                  </a:cubicBezTo>
                  <a:cubicBezTo>
                    <a:pt x="65" y="29"/>
                    <a:pt x="64" y="24"/>
                    <a:pt x="66" y="22"/>
                  </a:cubicBezTo>
                  <a:cubicBezTo>
                    <a:pt x="68" y="20"/>
                    <a:pt x="64" y="16"/>
                    <a:pt x="65" y="12"/>
                  </a:cubicBezTo>
                  <a:cubicBezTo>
                    <a:pt x="66" y="8"/>
                    <a:pt x="72" y="6"/>
                    <a:pt x="72" y="6"/>
                  </a:cubicBezTo>
                  <a:cubicBezTo>
                    <a:pt x="79" y="1"/>
                    <a:pt x="79" y="1"/>
                    <a:pt x="79" y="1"/>
                  </a:cubicBezTo>
                  <a:cubicBezTo>
                    <a:pt x="75" y="0"/>
                    <a:pt x="75" y="0"/>
                    <a:pt x="75" y="0"/>
                  </a:cubicBezTo>
                  <a:cubicBezTo>
                    <a:pt x="75" y="0"/>
                    <a:pt x="69" y="2"/>
                    <a:pt x="62" y="2"/>
                  </a:cubicBezTo>
                  <a:cubicBezTo>
                    <a:pt x="55" y="1"/>
                    <a:pt x="54" y="6"/>
                    <a:pt x="46" y="6"/>
                  </a:cubicBezTo>
                  <a:cubicBezTo>
                    <a:pt x="39" y="6"/>
                    <a:pt x="35" y="8"/>
                    <a:pt x="33" y="6"/>
                  </a:cubicBezTo>
                  <a:cubicBezTo>
                    <a:pt x="31" y="3"/>
                    <a:pt x="31" y="5"/>
                    <a:pt x="26" y="7"/>
                  </a:cubicBezTo>
                  <a:cubicBezTo>
                    <a:pt x="21" y="10"/>
                    <a:pt x="17" y="9"/>
                    <a:pt x="15" y="7"/>
                  </a:cubicBezTo>
                  <a:cubicBezTo>
                    <a:pt x="13" y="5"/>
                    <a:pt x="11" y="8"/>
                    <a:pt x="11" y="10"/>
                  </a:cubicBezTo>
                  <a:cubicBezTo>
                    <a:pt x="10" y="12"/>
                    <a:pt x="11" y="17"/>
                    <a:pt x="4" y="18"/>
                  </a:cubicBezTo>
                  <a:cubicBezTo>
                    <a:pt x="3" y="21"/>
                    <a:pt x="2" y="23"/>
                    <a:pt x="4" y="24"/>
                  </a:cubicBezTo>
                  <a:cubicBezTo>
                    <a:pt x="5" y="27"/>
                    <a:pt x="3" y="29"/>
                    <a:pt x="3" y="33"/>
                  </a:cubicBezTo>
                  <a:cubicBezTo>
                    <a:pt x="12" y="33"/>
                    <a:pt x="11" y="41"/>
                    <a:pt x="8" y="4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29" name="Google Shape;13829;p239"/>
            <p:cNvSpPr/>
            <p:nvPr/>
          </p:nvSpPr>
          <p:spPr>
            <a:xfrm>
              <a:off x="10134715" y="3810441"/>
              <a:ext cx="73014" cy="96135"/>
            </a:xfrm>
            <a:custGeom>
              <a:rect b="b" l="l" r="r" t="t"/>
              <a:pathLst>
                <a:path extrusionOk="0" h="57" w="44">
                  <a:moveTo>
                    <a:pt x="11" y="5"/>
                  </a:moveTo>
                  <a:cubicBezTo>
                    <a:pt x="10" y="6"/>
                    <a:pt x="7" y="8"/>
                    <a:pt x="4" y="10"/>
                  </a:cubicBezTo>
                  <a:cubicBezTo>
                    <a:pt x="5" y="12"/>
                    <a:pt x="5" y="16"/>
                    <a:pt x="8" y="16"/>
                  </a:cubicBezTo>
                  <a:cubicBezTo>
                    <a:pt x="11" y="17"/>
                    <a:pt x="11" y="22"/>
                    <a:pt x="7" y="22"/>
                  </a:cubicBezTo>
                  <a:cubicBezTo>
                    <a:pt x="3" y="21"/>
                    <a:pt x="3" y="27"/>
                    <a:pt x="6" y="32"/>
                  </a:cubicBezTo>
                  <a:cubicBezTo>
                    <a:pt x="10" y="38"/>
                    <a:pt x="0" y="44"/>
                    <a:pt x="3" y="47"/>
                  </a:cubicBezTo>
                  <a:cubicBezTo>
                    <a:pt x="5" y="50"/>
                    <a:pt x="3" y="53"/>
                    <a:pt x="4" y="55"/>
                  </a:cubicBezTo>
                  <a:cubicBezTo>
                    <a:pt x="5" y="57"/>
                    <a:pt x="20" y="54"/>
                    <a:pt x="26" y="47"/>
                  </a:cubicBezTo>
                  <a:cubicBezTo>
                    <a:pt x="33" y="41"/>
                    <a:pt x="34" y="42"/>
                    <a:pt x="38" y="43"/>
                  </a:cubicBezTo>
                  <a:cubicBezTo>
                    <a:pt x="41" y="43"/>
                    <a:pt x="44" y="40"/>
                    <a:pt x="42" y="37"/>
                  </a:cubicBezTo>
                  <a:cubicBezTo>
                    <a:pt x="41" y="35"/>
                    <a:pt x="39" y="28"/>
                    <a:pt x="39" y="20"/>
                  </a:cubicBezTo>
                  <a:cubicBezTo>
                    <a:pt x="40" y="15"/>
                    <a:pt x="33" y="7"/>
                    <a:pt x="27" y="0"/>
                  </a:cubicBezTo>
                  <a:cubicBezTo>
                    <a:pt x="25" y="2"/>
                    <a:pt x="24" y="2"/>
                    <a:pt x="21" y="2"/>
                  </a:cubicBezTo>
                  <a:cubicBezTo>
                    <a:pt x="17" y="2"/>
                    <a:pt x="13" y="3"/>
                    <a:pt x="11" y="5"/>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30" name="Google Shape;13830;p239"/>
            <p:cNvSpPr/>
            <p:nvPr/>
          </p:nvSpPr>
          <p:spPr>
            <a:xfrm>
              <a:off x="9400922" y="4079377"/>
              <a:ext cx="87617" cy="118040"/>
            </a:xfrm>
            <a:custGeom>
              <a:rect b="b" l="l" r="r" t="t"/>
              <a:pathLst>
                <a:path extrusionOk="0" h="70" w="52">
                  <a:moveTo>
                    <a:pt x="52" y="59"/>
                  </a:moveTo>
                  <a:cubicBezTo>
                    <a:pt x="50" y="47"/>
                    <a:pt x="49" y="35"/>
                    <a:pt x="47" y="35"/>
                  </a:cubicBezTo>
                  <a:cubicBezTo>
                    <a:pt x="45" y="35"/>
                    <a:pt x="42" y="45"/>
                    <a:pt x="39" y="45"/>
                  </a:cubicBezTo>
                  <a:cubicBezTo>
                    <a:pt x="35" y="44"/>
                    <a:pt x="35" y="32"/>
                    <a:pt x="39" y="32"/>
                  </a:cubicBezTo>
                  <a:cubicBezTo>
                    <a:pt x="44" y="32"/>
                    <a:pt x="48" y="23"/>
                    <a:pt x="48" y="20"/>
                  </a:cubicBezTo>
                  <a:cubicBezTo>
                    <a:pt x="48" y="17"/>
                    <a:pt x="44" y="17"/>
                    <a:pt x="40" y="17"/>
                  </a:cubicBezTo>
                  <a:cubicBezTo>
                    <a:pt x="36" y="17"/>
                    <a:pt x="27" y="18"/>
                    <a:pt x="27" y="18"/>
                  </a:cubicBezTo>
                  <a:cubicBezTo>
                    <a:pt x="27" y="18"/>
                    <a:pt x="21" y="15"/>
                    <a:pt x="21" y="12"/>
                  </a:cubicBezTo>
                  <a:cubicBezTo>
                    <a:pt x="21" y="8"/>
                    <a:pt x="19" y="5"/>
                    <a:pt x="14" y="5"/>
                  </a:cubicBezTo>
                  <a:cubicBezTo>
                    <a:pt x="8" y="5"/>
                    <a:pt x="8" y="0"/>
                    <a:pt x="4" y="5"/>
                  </a:cubicBezTo>
                  <a:cubicBezTo>
                    <a:pt x="0" y="11"/>
                    <a:pt x="13" y="11"/>
                    <a:pt x="12" y="15"/>
                  </a:cubicBezTo>
                  <a:cubicBezTo>
                    <a:pt x="10" y="20"/>
                    <a:pt x="6" y="17"/>
                    <a:pt x="5" y="20"/>
                  </a:cubicBezTo>
                  <a:cubicBezTo>
                    <a:pt x="5" y="24"/>
                    <a:pt x="6" y="33"/>
                    <a:pt x="8" y="38"/>
                  </a:cubicBezTo>
                  <a:cubicBezTo>
                    <a:pt x="10" y="42"/>
                    <a:pt x="12" y="52"/>
                    <a:pt x="12" y="60"/>
                  </a:cubicBezTo>
                  <a:cubicBezTo>
                    <a:pt x="16" y="60"/>
                    <a:pt x="17" y="58"/>
                    <a:pt x="20" y="58"/>
                  </a:cubicBezTo>
                  <a:cubicBezTo>
                    <a:pt x="24" y="58"/>
                    <a:pt x="29" y="57"/>
                    <a:pt x="29" y="53"/>
                  </a:cubicBezTo>
                  <a:cubicBezTo>
                    <a:pt x="30" y="49"/>
                    <a:pt x="34" y="46"/>
                    <a:pt x="36" y="48"/>
                  </a:cubicBezTo>
                  <a:cubicBezTo>
                    <a:pt x="39" y="49"/>
                    <a:pt x="42" y="59"/>
                    <a:pt x="42" y="64"/>
                  </a:cubicBezTo>
                  <a:cubicBezTo>
                    <a:pt x="43" y="65"/>
                    <a:pt x="43" y="68"/>
                    <a:pt x="44" y="70"/>
                  </a:cubicBezTo>
                  <a:cubicBezTo>
                    <a:pt x="46" y="68"/>
                    <a:pt x="48" y="66"/>
                    <a:pt x="48" y="66"/>
                  </a:cubicBezTo>
                  <a:cubicBezTo>
                    <a:pt x="48" y="66"/>
                    <a:pt x="50" y="61"/>
                    <a:pt x="52" y="5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31" name="Google Shape;13831;p239"/>
            <p:cNvSpPr/>
            <p:nvPr/>
          </p:nvSpPr>
          <p:spPr>
            <a:xfrm>
              <a:off x="9028549" y="3877371"/>
              <a:ext cx="542739" cy="590199"/>
            </a:xfrm>
            <a:custGeom>
              <a:rect b="b" l="l" r="r" t="t"/>
              <a:pathLst>
                <a:path extrusionOk="0" h="351" w="323">
                  <a:moveTo>
                    <a:pt x="230" y="158"/>
                  </a:moveTo>
                  <a:cubicBezTo>
                    <a:pt x="228" y="153"/>
                    <a:pt x="227" y="144"/>
                    <a:pt x="227" y="140"/>
                  </a:cubicBezTo>
                  <a:cubicBezTo>
                    <a:pt x="228" y="137"/>
                    <a:pt x="232" y="140"/>
                    <a:pt x="234" y="135"/>
                  </a:cubicBezTo>
                  <a:cubicBezTo>
                    <a:pt x="235" y="131"/>
                    <a:pt x="222" y="131"/>
                    <a:pt x="226" y="125"/>
                  </a:cubicBezTo>
                  <a:cubicBezTo>
                    <a:pt x="230" y="120"/>
                    <a:pt x="230" y="125"/>
                    <a:pt x="236" y="125"/>
                  </a:cubicBezTo>
                  <a:cubicBezTo>
                    <a:pt x="241" y="125"/>
                    <a:pt x="243" y="128"/>
                    <a:pt x="243" y="132"/>
                  </a:cubicBezTo>
                  <a:cubicBezTo>
                    <a:pt x="243" y="135"/>
                    <a:pt x="249" y="138"/>
                    <a:pt x="249" y="138"/>
                  </a:cubicBezTo>
                  <a:cubicBezTo>
                    <a:pt x="249" y="138"/>
                    <a:pt x="258" y="137"/>
                    <a:pt x="262" y="137"/>
                  </a:cubicBezTo>
                  <a:cubicBezTo>
                    <a:pt x="266" y="137"/>
                    <a:pt x="270" y="137"/>
                    <a:pt x="270" y="140"/>
                  </a:cubicBezTo>
                  <a:cubicBezTo>
                    <a:pt x="270" y="143"/>
                    <a:pt x="266" y="152"/>
                    <a:pt x="261" y="152"/>
                  </a:cubicBezTo>
                  <a:cubicBezTo>
                    <a:pt x="257" y="152"/>
                    <a:pt x="257" y="164"/>
                    <a:pt x="261" y="165"/>
                  </a:cubicBezTo>
                  <a:cubicBezTo>
                    <a:pt x="264" y="165"/>
                    <a:pt x="267" y="155"/>
                    <a:pt x="269" y="155"/>
                  </a:cubicBezTo>
                  <a:cubicBezTo>
                    <a:pt x="271" y="155"/>
                    <a:pt x="272" y="167"/>
                    <a:pt x="274" y="179"/>
                  </a:cubicBezTo>
                  <a:cubicBezTo>
                    <a:pt x="274" y="178"/>
                    <a:pt x="275" y="177"/>
                    <a:pt x="275" y="177"/>
                  </a:cubicBezTo>
                  <a:cubicBezTo>
                    <a:pt x="278" y="177"/>
                    <a:pt x="277" y="167"/>
                    <a:pt x="279" y="165"/>
                  </a:cubicBezTo>
                  <a:cubicBezTo>
                    <a:pt x="281" y="162"/>
                    <a:pt x="280" y="153"/>
                    <a:pt x="281" y="153"/>
                  </a:cubicBezTo>
                  <a:cubicBezTo>
                    <a:pt x="282" y="153"/>
                    <a:pt x="291" y="156"/>
                    <a:pt x="290" y="153"/>
                  </a:cubicBezTo>
                  <a:cubicBezTo>
                    <a:pt x="290" y="151"/>
                    <a:pt x="295" y="143"/>
                    <a:pt x="294" y="139"/>
                  </a:cubicBezTo>
                  <a:cubicBezTo>
                    <a:pt x="293" y="134"/>
                    <a:pt x="297" y="129"/>
                    <a:pt x="297" y="124"/>
                  </a:cubicBezTo>
                  <a:cubicBezTo>
                    <a:pt x="297" y="119"/>
                    <a:pt x="302" y="118"/>
                    <a:pt x="305" y="115"/>
                  </a:cubicBezTo>
                  <a:cubicBezTo>
                    <a:pt x="308" y="112"/>
                    <a:pt x="314" y="108"/>
                    <a:pt x="315" y="110"/>
                  </a:cubicBezTo>
                  <a:cubicBezTo>
                    <a:pt x="316" y="113"/>
                    <a:pt x="323" y="115"/>
                    <a:pt x="320" y="110"/>
                  </a:cubicBezTo>
                  <a:cubicBezTo>
                    <a:pt x="317" y="106"/>
                    <a:pt x="317" y="103"/>
                    <a:pt x="319" y="102"/>
                  </a:cubicBezTo>
                  <a:cubicBezTo>
                    <a:pt x="321" y="101"/>
                    <a:pt x="322" y="97"/>
                    <a:pt x="322" y="97"/>
                  </a:cubicBezTo>
                  <a:cubicBezTo>
                    <a:pt x="322" y="97"/>
                    <a:pt x="316" y="96"/>
                    <a:pt x="315" y="93"/>
                  </a:cubicBezTo>
                  <a:cubicBezTo>
                    <a:pt x="314" y="90"/>
                    <a:pt x="310" y="87"/>
                    <a:pt x="310" y="85"/>
                  </a:cubicBezTo>
                  <a:cubicBezTo>
                    <a:pt x="310" y="83"/>
                    <a:pt x="307" y="84"/>
                    <a:pt x="304" y="86"/>
                  </a:cubicBezTo>
                  <a:cubicBezTo>
                    <a:pt x="302" y="88"/>
                    <a:pt x="297" y="83"/>
                    <a:pt x="291" y="86"/>
                  </a:cubicBezTo>
                  <a:cubicBezTo>
                    <a:pt x="285" y="90"/>
                    <a:pt x="283" y="93"/>
                    <a:pt x="281" y="93"/>
                  </a:cubicBezTo>
                  <a:cubicBezTo>
                    <a:pt x="278" y="93"/>
                    <a:pt x="278" y="95"/>
                    <a:pt x="276" y="98"/>
                  </a:cubicBezTo>
                  <a:cubicBezTo>
                    <a:pt x="274" y="100"/>
                    <a:pt x="272" y="103"/>
                    <a:pt x="270" y="103"/>
                  </a:cubicBezTo>
                  <a:cubicBezTo>
                    <a:pt x="269" y="103"/>
                    <a:pt x="265" y="105"/>
                    <a:pt x="265" y="105"/>
                  </a:cubicBezTo>
                  <a:cubicBezTo>
                    <a:pt x="265" y="105"/>
                    <a:pt x="268" y="112"/>
                    <a:pt x="266" y="116"/>
                  </a:cubicBezTo>
                  <a:cubicBezTo>
                    <a:pt x="264" y="119"/>
                    <a:pt x="259" y="116"/>
                    <a:pt x="254" y="117"/>
                  </a:cubicBezTo>
                  <a:cubicBezTo>
                    <a:pt x="249" y="118"/>
                    <a:pt x="247" y="115"/>
                    <a:pt x="243" y="116"/>
                  </a:cubicBezTo>
                  <a:cubicBezTo>
                    <a:pt x="240" y="117"/>
                    <a:pt x="238" y="114"/>
                    <a:pt x="236" y="114"/>
                  </a:cubicBezTo>
                  <a:cubicBezTo>
                    <a:pt x="234" y="115"/>
                    <a:pt x="231" y="110"/>
                    <a:pt x="232" y="106"/>
                  </a:cubicBezTo>
                  <a:cubicBezTo>
                    <a:pt x="233" y="102"/>
                    <a:pt x="230" y="97"/>
                    <a:pt x="228" y="100"/>
                  </a:cubicBezTo>
                  <a:cubicBezTo>
                    <a:pt x="227" y="103"/>
                    <a:pt x="224" y="101"/>
                    <a:pt x="224" y="106"/>
                  </a:cubicBezTo>
                  <a:cubicBezTo>
                    <a:pt x="224" y="110"/>
                    <a:pt x="226" y="115"/>
                    <a:pt x="223" y="118"/>
                  </a:cubicBezTo>
                  <a:cubicBezTo>
                    <a:pt x="221" y="121"/>
                    <a:pt x="206" y="122"/>
                    <a:pt x="203" y="120"/>
                  </a:cubicBezTo>
                  <a:cubicBezTo>
                    <a:pt x="200" y="118"/>
                    <a:pt x="189" y="116"/>
                    <a:pt x="188" y="114"/>
                  </a:cubicBezTo>
                  <a:cubicBezTo>
                    <a:pt x="188" y="111"/>
                    <a:pt x="184" y="107"/>
                    <a:pt x="182" y="107"/>
                  </a:cubicBezTo>
                  <a:cubicBezTo>
                    <a:pt x="179" y="107"/>
                    <a:pt x="173" y="110"/>
                    <a:pt x="171" y="109"/>
                  </a:cubicBezTo>
                  <a:cubicBezTo>
                    <a:pt x="169" y="108"/>
                    <a:pt x="164" y="104"/>
                    <a:pt x="161" y="103"/>
                  </a:cubicBezTo>
                  <a:cubicBezTo>
                    <a:pt x="158" y="103"/>
                    <a:pt x="153" y="101"/>
                    <a:pt x="152" y="99"/>
                  </a:cubicBezTo>
                  <a:cubicBezTo>
                    <a:pt x="152" y="97"/>
                    <a:pt x="145" y="96"/>
                    <a:pt x="143" y="94"/>
                  </a:cubicBezTo>
                  <a:cubicBezTo>
                    <a:pt x="142" y="92"/>
                    <a:pt x="137" y="92"/>
                    <a:pt x="137" y="89"/>
                  </a:cubicBezTo>
                  <a:cubicBezTo>
                    <a:pt x="137" y="87"/>
                    <a:pt x="139" y="83"/>
                    <a:pt x="139" y="80"/>
                  </a:cubicBezTo>
                  <a:cubicBezTo>
                    <a:pt x="139" y="77"/>
                    <a:pt x="145" y="75"/>
                    <a:pt x="145" y="73"/>
                  </a:cubicBezTo>
                  <a:cubicBezTo>
                    <a:pt x="145" y="71"/>
                    <a:pt x="140" y="68"/>
                    <a:pt x="140" y="68"/>
                  </a:cubicBezTo>
                  <a:cubicBezTo>
                    <a:pt x="140" y="68"/>
                    <a:pt x="136" y="61"/>
                    <a:pt x="133" y="61"/>
                  </a:cubicBezTo>
                  <a:cubicBezTo>
                    <a:pt x="129" y="61"/>
                    <a:pt x="126" y="55"/>
                    <a:pt x="123" y="54"/>
                  </a:cubicBezTo>
                  <a:cubicBezTo>
                    <a:pt x="120" y="54"/>
                    <a:pt x="121" y="47"/>
                    <a:pt x="119" y="45"/>
                  </a:cubicBezTo>
                  <a:cubicBezTo>
                    <a:pt x="117" y="43"/>
                    <a:pt x="119" y="37"/>
                    <a:pt x="122" y="40"/>
                  </a:cubicBezTo>
                  <a:cubicBezTo>
                    <a:pt x="125" y="43"/>
                    <a:pt x="131" y="40"/>
                    <a:pt x="129" y="36"/>
                  </a:cubicBezTo>
                  <a:cubicBezTo>
                    <a:pt x="126" y="31"/>
                    <a:pt x="122" y="28"/>
                    <a:pt x="122" y="25"/>
                  </a:cubicBezTo>
                  <a:cubicBezTo>
                    <a:pt x="122" y="23"/>
                    <a:pt x="125" y="16"/>
                    <a:pt x="122" y="14"/>
                  </a:cubicBezTo>
                  <a:cubicBezTo>
                    <a:pt x="119" y="12"/>
                    <a:pt x="116" y="9"/>
                    <a:pt x="115" y="6"/>
                  </a:cubicBezTo>
                  <a:cubicBezTo>
                    <a:pt x="114" y="3"/>
                    <a:pt x="110" y="0"/>
                    <a:pt x="110" y="0"/>
                  </a:cubicBezTo>
                  <a:cubicBezTo>
                    <a:pt x="106" y="1"/>
                    <a:pt x="106" y="1"/>
                    <a:pt x="106" y="1"/>
                  </a:cubicBezTo>
                  <a:cubicBezTo>
                    <a:pt x="106" y="1"/>
                    <a:pt x="103" y="8"/>
                    <a:pt x="101" y="9"/>
                  </a:cubicBezTo>
                  <a:cubicBezTo>
                    <a:pt x="99" y="10"/>
                    <a:pt x="93" y="11"/>
                    <a:pt x="90" y="14"/>
                  </a:cubicBezTo>
                  <a:cubicBezTo>
                    <a:pt x="87" y="16"/>
                    <a:pt x="77" y="11"/>
                    <a:pt x="72" y="11"/>
                  </a:cubicBezTo>
                  <a:cubicBezTo>
                    <a:pt x="67" y="11"/>
                    <a:pt x="64" y="16"/>
                    <a:pt x="67" y="17"/>
                  </a:cubicBezTo>
                  <a:cubicBezTo>
                    <a:pt x="69" y="19"/>
                    <a:pt x="68" y="28"/>
                    <a:pt x="68" y="28"/>
                  </a:cubicBezTo>
                  <a:cubicBezTo>
                    <a:pt x="68" y="28"/>
                    <a:pt x="71" y="41"/>
                    <a:pt x="75" y="40"/>
                  </a:cubicBezTo>
                  <a:cubicBezTo>
                    <a:pt x="79" y="39"/>
                    <a:pt x="84" y="44"/>
                    <a:pt x="81" y="45"/>
                  </a:cubicBezTo>
                  <a:cubicBezTo>
                    <a:pt x="77" y="46"/>
                    <a:pt x="75" y="50"/>
                    <a:pt x="75" y="54"/>
                  </a:cubicBezTo>
                  <a:cubicBezTo>
                    <a:pt x="74" y="58"/>
                    <a:pt x="75" y="62"/>
                    <a:pt x="72" y="63"/>
                  </a:cubicBezTo>
                  <a:cubicBezTo>
                    <a:pt x="70" y="63"/>
                    <a:pt x="67" y="64"/>
                    <a:pt x="67" y="69"/>
                  </a:cubicBezTo>
                  <a:cubicBezTo>
                    <a:pt x="67" y="75"/>
                    <a:pt x="61" y="73"/>
                    <a:pt x="60" y="75"/>
                  </a:cubicBezTo>
                  <a:cubicBezTo>
                    <a:pt x="59" y="77"/>
                    <a:pt x="57" y="86"/>
                    <a:pt x="56" y="88"/>
                  </a:cubicBezTo>
                  <a:cubicBezTo>
                    <a:pt x="54" y="89"/>
                    <a:pt x="46" y="90"/>
                    <a:pt x="46" y="94"/>
                  </a:cubicBezTo>
                  <a:cubicBezTo>
                    <a:pt x="45" y="98"/>
                    <a:pt x="42" y="103"/>
                    <a:pt x="40" y="103"/>
                  </a:cubicBezTo>
                  <a:cubicBezTo>
                    <a:pt x="37" y="102"/>
                    <a:pt x="33" y="101"/>
                    <a:pt x="32" y="103"/>
                  </a:cubicBezTo>
                  <a:cubicBezTo>
                    <a:pt x="30" y="106"/>
                    <a:pt x="24" y="101"/>
                    <a:pt x="23" y="102"/>
                  </a:cubicBezTo>
                  <a:cubicBezTo>
                    <a:pt x="22" y="104"/>
                    <a:pt x="14" y="110"/>
                    <a:pt x="14" y="114"/>
                  </a:cubicBezTo>
                  <a:cubicBezTo>
                    <a:pt x="14" y="118"/>
                    <a:pt x="22" y="118"/>
                    <a:pt x="22" y="122"/>
                  </a:cubicBezTo>
                  <a:cubicBezTo>
                    <a:pt x="21" y="127"/>
                    <a:pt x="24" y="132"/>
                    <a:pt x="27" y="134"/>
                  </a:cubicBezTo>
                  <a:cubicBezTo>
                    <a:pt x="29" y="137"/>
                    <a:pt x="33" y="143"/>
                    <a:pt x="31" y="145"/>
                  </a:cubicBezTo>
                  <a:cubicBezTo>
                    <a:pt x="29" y="148"/>
                    <a:pt x="26" y="149"/>
                    <a:pt x="22" y="148"/>
                  </a:cubicBezTo>
                  <a:cubicBezTo>
                    <a:pt x="18" y="147"/>
                    <a:pt x="18" y="150"/>
                    <a:pt x="11" y="148"/>
                  </a:cubicBezTo>
                  <a:cubicBezTo>
                    <a:pt x="4" y="147"/>
                    <a:pt x="3" y="152"/>
                    <a:pt x="1" y="156"/>
                  </a:cubicBezTo>
                  <a:cubicBezTo>
                    <a:pt x="0" y="156"/>
                    <a:pt x="0" y="156"/>
                    <a:pt x="0" y="157"/>
                  </a:cubicBezTo>
                  <a:cubicBezTo>
                    <a:pt x="3" y="159"/>
                    <a:pt x="5" y="164"/>
                    <a:pt x="11" y="167"/>
                  </a:cubicBezTo>
                  <a:cubicBezTo>
                    <a:pt x="17" y="169"/>
                    <a:pt x="23" y="162"/>
                    <a:pt x="23" y="167"/>
                  </a:cubicBezTo>
                  <a:cubicBezTo>
                    <a:pt x="23" y="173"/>
                    <a:pt x="7" y="171"/>
                    <a:pt x="7" y="173"/>
                  </a:cubicBezTo>
                  <a:cubicBezTo>
                    <a:pt x="7" y="175"/>
                    <a:pt x="23" y="195"/>
                    <a:pt x="32" y="194"/>
                  </a:cubicBezTo>
                  <a:cubicBezTo>
                    <a:pt x="40" y="192"/>
                    <a:pt x="46" y="183"/>
                    <a:pt x="44" y="181"/>
                  </a:cubicBezTo>
                  <a:cubicBezTo>
                    <a:pt x="42" y="180"/>
                    <a:pt x="45" y="174"/>
                    <a:pt x="48" y="175"/>
                  </a:cubicBezTo>
                  <a:cubicBezTo>
                    <a:pt x="50" y="176"/>
                    <a:pt x="48" y="185"/>
                    <a:pt x="50" y="188"/>
                  </a:cubicBezTo>
                  <a:cubicBezTo>
                    <a:pt x="53" y="190"/>
                    <a:pt x="52" y="194"/>
                    <a:pt x="50" y="198"/>
                  </a:cubicBezTo>
                  <a:cubicBezTo>
                    <a:pt x="49" y="203"/>
                    <a:pt x="52" y="213"/>
                    <a:pt x="53" y="219"/>
                  </a:cubicBezTo>
                  <a:cubicBezTo>
                    <a:pt x="53" y="224"/>
                    <a:pt x="57" y="232"/>
                    <a:pt x="58" y="240"/>
                  </a:cubicBezTo>
                  <a:cubicBezTo>
                    <a:pt x="59" y="248"/>
                    <a:pt x="64" y="263"/>
                    <a:pt x="69" y="272"/>
                  </a:cubicBezTo>
                  <a:cubicBezTo>
                    <a:pt x="73" y="281"/>
                    <a:pt x="77" y="299"/>
                    <a:pt x="80" y="303"/>
                  </a:cubicBezTo>
                  <a:cubicBezTo>
                    <a:pt x="83" y="307"/>
                    <a:pt x="91" y="320"/>
                    <a:pt x="91" y="328"/>
                  </a:cubicBezTo>
                  <a:cubicBezTo>
                    <a:pt x="91" y="336"/>
                    <a:pt x="99" y="347"/>
                    <a:pt x="102" y="349"/>
                  </a:cubicBezTo>
                  <a:cubicBezTo>
                    <a:pt x="105" y="351"/>
                    <a:pt x="112" y="347"/>
                    <a:pt x="113" y="342"/>
                  </a:cubicBezTo>
                  <a:cubicBezTo>
                    <a:pt x="115" y="337"/>
                    <a:pt x="123" y="335"/>
                    <a:pt x="124" y="331"/>
                  </a:cubicBezTo>
                  <a:cubicBezTo>
                    <a:pt x="124" y="326"/>
                    <a:pt x="125" y="323"/>
                    <a:pt x="128" y="323"/>
                  </a:cubicBezTo>
                  <a:cubicBezTo>
                    <a:pt x="131" y="322"/>
                    <a:pt x="131" y="319"/>
                    <a:pt x="131" y="314"/>
                  </a:cubicBezTo>
                  <a:cubicBezTo>
                    <a:pt x="131" y="309"/>
                    <a:pt x="132" y="303"/>
                    <a:pt x="135" y="299"/>
                  </a:cubicBezTo>
                  <a:cubicBezTo>
                    <a:pt x="138" y="295"/>
                    <a:pt x="138" y="284"/>
                    <a:pt x="137" y="279"/>
                  </a:cubicBezTo>
                  <a:cubicBezTo>
                    <a:pt x="135" y="275"/>
                    <a:pt x="136" y="269"/>
                    <a:pt x="137" y="264"/>
                  </a:cubicBezTo>
                  <a:cubicBezTo>
                    <a:pt x="139" y="260"/>
                    <a:pt x="138" y="255"/>
                    <a:pt x="142" y="255"/>
                  </a:cubicBezTo>
                  <a:cubicBezTo>
                    <a:pt x="145" y="254"/>
                    <a:pt x="150" y="251"/>
                    <a:pt x="153" y="246"/>
                  </a:cubicBezTo>
                  <a:cubicBezTo>
                    <a:pt x="157" y="242"/>
                    <a:pt x="167" y="235"/>
                    <a:pt x="171" y="232"/>
                  </a:cubicBezTo>
                  <a:cubicBezTo>
                    <a:pt x="175" y="229"/>
                    <a:pt x="186" y="218"/>
                    <a:pt x="190" y="213"/>
                  </a:cubicBezTo>
                  <a:cubicBezTo>
                    <a:pt x="193" y="207"/>
                    <a:pt x="203" y="205"/>
                    <a:pt x="207" y="200"/>
                  </a:cubicBezTo>
                  <a:cubicBezTo>
                    <a:pt x="212" y="195"/>
                    <a:pt x="210" y="193"/>
                    <a:pt x="211" y="188"/>
                  </a:cubicBezTo>
                  <a:cubicBezTo>
                    <a:pt x="212" y="183"/>
                    <a:pt x="226" y="180"/>
                    <a:pt x="231" y="180"/>
                  </a:cubicBezTo>
                  <a:cubicBezTo>
                    <a:pt x="233" y="180"/>
                    <a:pt x="233" y="180"/>
                    <a:pt x="234" y="180"/>
                  </a:cubicBezTo>
                  <a:cubicBezTo>
                    <a:pt x="234" y="172"/>
                    <a:pt x="232" y="162"/>
                    <a:pt x="230" y="15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32" name="Google Shape;13832;p239"/>
            <p:cNvSpPr/>
            <p:nvPr/>
          </p:nvSpPr>
          <p:spPr>
            <a:xfrm>
              <a:off x="9403356" y="3464840"/>
              <a:ext cx="612103" cy="272587"/>
            </a:xfrm>
            <a:custGeom>
              <a:rect b="b" l="l" r="r" t="t"/>
              <a:pathLst>
                <a:path extrusionOk="0" h="162" w="364">
                  <a:moveTo>
                    <a:pt x="348" y="68"/>
                  </a:moveTo>
                  <a:cubicBezTo>
                    <a:pt x="345" y="63"/>
                    <a:pt x="339" y="66"/>
                    <a:pt x="337" y="69"/>
                  </a:cubicBezTo>
                  <a:cubicBezTo>
                    <a:pt x="336" y="73"/>
                    <a:pt x="333" y="68"/>
                    <a:pt x="326" y="68"/>
                  </a:cubicBezTo>
                  <a:cubicBezTo>
                    <a:pt x="319" y="68"/>
                    <a:pt x="319" y="72"/>
                    <a:pt x="314" y="67"/>
                  </a:cubicBezTo>
                  <a:cubicBezTo>
                    <a:pt x="310" y="63"/>
                    <a:pt x="316" y="61"/>
                    <a:pt x="316" y="61"/>
                  </a:cubicBezTo>
                  <a:cubicBezTo>
                    <a:pt x="316" y="55"/>
                    <a:pt x="316" y="55"/>
                    <a:pt x="316" y="55"/>
                  </a:cubicBezTo>
                  <a:cubicBezTo>
                    <a:pt x="326" y="36"/>
                    <a:pt x="326" y="36"/>
                    <a:pt x="326" y="36"/>
                  </a:cubicBezTo>
                  <a:cubicBezTo>
                    <a:pt x="323" y="35"/>
                    <a:pt x="319" y="34"/>
                    <a:pt x="317" y="35"/>
                  </a:cubicBezTo>
                  <a:cubicBezTo>
                    <a:pt x="314" y="36"/>
                    <a:pt x="308" y="35"/>
                    <a:pt x="307" y="33"/>
                  </a:cubicBezTo>
                  <a:cubicBezTo>
                    <a:pt x="307" y="30"/>
                    <a:pt x="296" y="30"/>
                    <a:pt x="293" y="32"/>
                  </a:cubicBezTo>
                  <a:cubicBezTo>
                    <a:pt x="290" y="34"/>
                    <a:pt x="284" y="36"/>
                    <a:pt x="284" y="38"/>
                  </a:cubicBezTo>
                  <a:cubicBezTo>
                    <a:pt x="283" y="41"/>
                    <a:pt x="277" y="40"/>
                    <a:pt x="274" y="42"/>
                  </a:cubicBezTo>
                  <a:cubicBezTo>
                    <a:pt x="272" y="44"/>
                    <a:pt x="260" y="44"/>
                    <a:pt x="259" y="46"/>
                  </a:cubicBezTo>
                  <a:cubicBezTo>
                    <a:pt x="259" y="47"/>
                    <a:pt x="246" y="48"/>
                    <a:pt x="244" y="46"/>
                  </a:cubicBezTo>
                  <a:cubicBezTo>
                    <a:pt x="242" y="44"/>
                    <a:pt x="231" y="46"/>
                    <a:pt x="229" y="43"/>
                  </a:cubicBezTo>
                  <a:cubicBezTo>
                    <a:pt x="228" y="40"/>
                    <a:pt x="223" y="39"/>
                    <a:pt x="223" y="36"/>
                  </a:cubicBezTo>
                  <a:cubicBezTo>
                    <a:pt x="223" y="34"/>
                    <a:pt x="214" y="34"/>
                    <a:pt x="213" y="32"/>
                  </a:cubicBezTo>
                  <a:cubicBezTo>
                    <a:pt x="212" y="30"/>
                    <a:pt x="206" y="29"/>
                    <a:pt x="205" y="29"/>
                  </a:cubicBezTo>
                  <a:cubicBezTo>
                    <a:pt x="203" y="30"/>
                    <a:pt x="196" y="27"/>
                    <a:pt x="194" y="27"/>
                  </a:cubicBezTo>
                  <a:cubicBezTo>
                    <a:pt x="192" y="26"/>
                    <a:pt x="185" y="28"/>
                    <a:pt x="183" y="28"/>
                  </a:cubicBezTo>
                  <a:cubicBezTo>
                    <a:pt x="181" y="28"/>
                    <a:pt x="177" y="32"/>
                    <a:pt x="175" y="32"/>
                  </a:cubicBezTo>
                  <a:cubicBezTo>
                    <a:pt x="173" y="33"/>
                    <a:pt x="166" y="28"/>
                    <a:pt x="165" y="29"/>
                  </a:cubicBezTo>
                  <a:cubicBezTo>
                    <a:pt x="163" y="30"/>
                    <a:pt x="159" y="26"/>
                    <a:pt x="158" y="24"/>
                  </a:cubicBezTo>
                  <a:cubicBezTo>
                    <a:pt x="156" y="21"/>
                    <a:pt x="158" y="15"/>
                    <a:pt x="156" y="13"/>
                  </a:cubicBezTo>
                  <a:cubicBezTo>
                    <a:pt x="155" y="11"/>
                    <a:pt x="147" y="11"/>
                    <a:pt x="145" y="10"/>
                  </a:cubicBezTo>
                  <a:cubicBezTo>
                    <a:pt x="143" y="8"/>
                    <a:pt x="139" y="6"/>
                    <a:pt x="136" y="6"/>
                  </a:cubicBezTo>
                  <a:cubicBezTo>
                    <a:pt x="134" y="6"/>
                    <a:pt x="130" y="6"/>
                    <a:pt x="129" y="5"/>
                  </a:cubicBezTo>
                  <a:cubicBezTo>
                    <a:pt x="128" y="3"/>
                    <a:pt x="123" y="2"/>
                    <a:pt x="121" y="1"/>
                  </a:cubicBezTo>
                  <a:cubicBezTo>
                    <a:pt x="118" y="0"/>
                    <a:pt x="118" y="3"/>
                    <a:pt x="116" y="5"/>
                  </a:cubicBezTo>
                  <a:cubicBezTo>
                    <a:pt x="115" y="6"/>
                    <a:pt x="111" y="7"/>
                    <a:pt x="110" y="9"/>
                  </a:cubicBezTo>
                  <a:cubicBezTo>
                    <a:pt x="110" y="12"/>
                    <a:pt x="105" y="12"/>
                    <a:pt x="106" y="15"/>
                  </a:cubicBezTo>
                  <a:cubicBezTo>
                    <a:pt x="106" y="18"/>
                    <a:pt x="108" y="24"/>
                    <a:pt x="110" y="25"/>
                  </a:cubicBezTo>
                  <a:cubicBezTo>
                    <a:pt x="111" y="26"/>
                    <a:pt x="110" y="31"/>
                    <a:pt x="109" y="32"/>
                  </a:cubicBezTo>
                  <a:cubicBezTo>
                    <a:pt x="108" y="33"/>
                    <a:pt x="101" y="35"/>
                    <a:pt x="100" y="37"/>
                  </a:cubicBezTo>
                  <a:cubicBezTo>
                    <a:pt x="98" y="39"/>
                    <a:pt x="95" y="37"/>
                    <a:pt x="91" y="35"/>
                  </a:cubicBezTo>
                  <a:cubicBezTo>
                    <a:pt x="88" y="32"/>
                    <a:pt x="84" y="34"/>
                    <a:pt x="82" y="35"/>
                  </a:cubicBezTo>
                  <a:cubicBezTo>
                    <a:pt x="81" y="37"/>
                    <a:pt x="74" y="32"/>
                    <a:pt x="73" y="31"/>
                  </a:cubicBezTo>
                  <a:cubicBezTo>
                    <a:pt x="71" y="31"/>
                    <a:pt x="71" y="24"/>
                    <a:pt x="69" y="25"/>
                  </a:cubicBezTo>
                  <a:cubicBezTo>
                    <a:pt x="67" y="25"/>
                    <a:pt x="55" y="23"/>
                    <a:pt x="53" y="22"/>
                  </a:cubicBezTo>
                  <a:cubicBezTo>
                    <a:pt x="50" y="21"/>
                    <a:pt x="45" y="21"/>
                    <a:pt x="45" y="23"/>
                  </a:cubicBezTo>
                  <a:cubicBezTo>
                    <a:pt x="44" y="25"/>
                    <a:pt x="38" y="25"/>
                    <a:pt x="37" y="27"/>
                  </a:cubicBezTo>
                  <a:cubicBezTo>
                    <a:pt x="36" y="29"/>
                    <a:pt x="31" y="30"/>
                    <a:pt x="29" y="32"/>
                  </a:cubicBezTo>
                  <a:cubicBezTo>
                    <a:pt x="27" y="34"/>
                    <a:pt x="22" y="34"/>
                    <a:pt x="20" y="37"/>
                  </a:cubicBezTo>
                  <a:cubicBezTo>
                    <a:pt x="19" y="41"/>
                    <a:pt x="12" y="42"/>
                    <a:pt x="10" y="42"/>
                  </a:cubicBezTo>
                  <a:cubicBezTo>
                    <a:pt x="8" y="43"/>
                    <a:pt x="2" y="44"/>
                    <a:pt x="2" y="45"/>
                  </a:cubicBezTo>
                  <a:cubicBezTo>
                    <a:pt x="2" y="46"/>
                    <a:pt x="1" y="46"/>
                    <a:pt x="0" y="46"/>
                  </a:cubicBezTo>
                  <a:cubicBezTo>
                    <a:pt x="0" y="47"/>
                    <a:pt x="0" y="47"/>
                    <a:pt x="0" y="48"/>
                  </a:cubicBezTo>
                  <a:cubicBezTo>
                    <a:pt x="1" y="56"/>
                    <a:pt x="5" y="55"/>
                    <a:pt x="8" y="59"/>
                  </a:cubicBezTo>
                  <a:cubicBezTo>
                    <a:pt x="12" y="62"/>
                    <a:pt x="15" y="64"/>
                    <a:pt x="19" y="64"/>
                  </a:cubicBezTo>
                  <a:cubicBezTo>
                    <a:pt x="23" y="65"/>
                    <a:pt x="28" y="69"/>
                    <a:pt x="29" y="73"/>
                  </a:cubicBezTo>
                  <a:cubicBezTo>
                    <a:pt x="29" y="76"/>
                    <a:pt x="33" y="80"/>
                    <a:pt x="35" y="82"/>
                  </a:cubicBezTo>
                  <a:cubicBezTo>
                    <a:pt x="37" y="84"/>
                    <a:pt x="34" y="89"/>
                    <a:pt x="34" y="94"/>
                  </a:cubicBezTo>
                  <a:cubicBezTo>
                    <a:pt x="34" y="98"/>
                    <a:pt x="29" y="99"/>
                    <a:pt x="32" y="104"/>
                  </a:cubicBezTo>
                  <a:cubicBezTo>
                    <a:pt x="34" y="108"/>
                    <a:pt x="52" y="110"/>
                    <a:pt x="58" y="110"/>
                  </a:cubicBezTo>
                  <a:cubicBezTo>
                    <a:pt x="63" y="110"/>
                    <a:pt x="65" y="115"/>
                    <a:pt x="66" y="116"/>
                  </a:cubicBezTo>
                  <a:cubicBezTo>
                    <a:pt x="70" y="116"/>
                    <a:pt x="70" y="120"/>
                    <a:pt x="74" y="121"/>
                  </a:cubicBezTo>
                  <a:cubicBezTo>
                    <a:pt x="78" y="122"/>
                    <a:pt x="81" y="124"/>
                    <a:pt x="83" y="131"/>
                  </a:cubicBezTo>
                  <a:cubicBezTo>
                    <a:pt x="84" y="138"/>
                    <a:pt x="89" y="140"/>
                    <a:pt x="89" y="143"/>
                  </a:cubicBezTo>
                  <a:cubicBezTo>
                    <a:pt x="90" y="146"/>
                    <a:pt x="98" y="144"/>
                    <a:pt x="104" y="145"/>
                  </a:cubicBezTo>
                  <a:cubicBezTo>
                    <a:pt x="110" y="146"/>
                    <a:pt x="128" y="145"/>
                    <a:pt x="132" y="146"/>
                  </a:cubicBezTo>
                  <a:cubicBezTo>
                    <a:pt x="136" y="146"/>
                    <a:pt x="147" y="146"/>
                    <a:pt x="153" y="150"/>
                  </a:cubicBezTo>
                  <a:cubicBezTo>
                    <a:pt x="159" y="155"/>
                    <a:pt x="162" y="151"/>
                    <a:pt x="166" y="153"/>
                  </a:cubicBezTo>
                  <a:cubicBezTo>
                    <a:pt x="169" y="156"/>
                    <a:pt x="172" y="157"/>
                    <a:pt x="178" y="156"/>
                  </a:cubicBezTo>
                  <a:cubicBezTo>
                    <a:pt x="183" y="156"/>
                    <a:pt x="183" y="160"/>
                    <a:pt x="186" y="161"/>
                  </a:cubicBezTo>
                  <a:cubicBezTo>
                    <a:pt x="190" y="162"/>
                    <a:pt x="197" y="155"/>
                    <a:pt x="207" y="150"/>
                  </a:cubicBezTo>
                  <a:cubicBezTo>
                    <a:pt x="216" y="146"/>
                    <a:pt x="228" y="149"/>
                    <a:pt x="233" y="149"/>
                  </a:cubicBezTo>
                  <a:cubicBezTo>
                    <a:pt x="238" y="150"/>
                    <a:pt x="248" y="147"/>
                    <a:pt x="254" y="140"/>
                  </a:cubicBezTo>
                  <a:cubicBezTo>
                    <a:pt x="260" y="133"/>
                    <a:pt x="267" y="135"/>
                    <a:pt x="268" y="129"/>
                  </a:cubicBezTo>
                  <a:cubicBezTo>
                    <a:pt x="269" y="122"/>
                    <a:pt x="262" y="120"/>
                    <a:pt x="265" y="115"/>
                  </a:cubicBezTo>
                  <a:cubicBezTo>
                    <a:pt x="268" y="109"/>
                    <a:pt x="273" y="110"/>
                    <a:pt x="276" y="112"/>
                  </a:cubicBezTo>
                  <a:cubicBezTo>
                    <a:pt x="279" y="113"/>
                    <a:pt x="287" y="116"/>
                    <a:pt x="295" y="110"/>
                  </a:cubicBezTo>
                  <a:cubicBezTo>
                    <a:pt x="302" y="105"/>
                    <a:pt x="305" y="106"/>
                    <a:pt x="312" y="105"/>
                  </a:cubicBezTo>
                  <a:cubicBezTo>
                    <a:pt x="319" y="104"/>
                    <a:pt x="318" y="99"/>
                    <a:pt x="322" y="95"/>
                  </a:cubicBezTo>
                  <a:cubicBezTo>
                    <a:pt x="327" y="90"/>
                    <a:pt x="332" y="89"/>
                    <a:pt x="336" y="89"/>
                  </a:cubicBezTo>
                  <a:cubicBezTo>
                    <a:pt x="341" y="89"/>
                    <a:pt x="347" y="84"/>
                    <a:pt x="351" y="86"/>
                  </a:cubicBezTo>
                  <a:cubicBezTo>
                    <a:pt x="356" y="87"/>
                    <a:pt x="363" y="88"/>
                    <a:pt x="363" y="84"/>
                  </a:cubicBezTo>
                  <a:cubicBezTo>
                    <a:pt x="364" y="80"/>
                    <a:pt x="352" y="73"/>
                    <a:pt x="348" y="6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33" name="Google Shape;13833;p239"/>
            <p:cNvSpPr/>
            <p:nvPr/>
          </p:nvSpPr>
          <p:spPr>
            <a:xfrm>
              <a:off x="8371421" y="3941866"/>
              <a:ext cx="9735" cy="26772"/>
            </a:xfrm>
            <a:custGeom>
              <a:rect b="b" l="l" r="r" t="t"/>
              <a:pathLst>
                <a:path extrusionOk="0" h="16" w="6">
                  <a:moveTo>
                    <a:pt x="2" y="0"/>
                  </a:moveTo>
                  <a:cubicBezTo>
                    <a:pt x="1" y="1"/>
                    <a:pt x="0" y="8"/>
                    <a:pt x="0" y="9"/>
                  </a:cubicBezTo>
                  <a:cubicBezTo>
                    <a:pt x="0" y="10"/>
                    <a:pt x="1" y="13"/>
                    <a:pt x="4" y="16"/>
                  </a:cubicBezTo>
                  <a:cubicBezTo>
                    <a:pt x="5" y="11"/>
                    <a:pt x="5" y="4"/>
                    <a:pt x="6" y="2"/>
                  </a:cubicBezTo>
                  <a:cubicBezTo>
                    <a:pt x="6" y="2"/>
                    <a:pt x="6" y="1"/>
                    <a:pt x="6" y="0"/>
                  </a:cubicBezTo>
                  <a:cubicBezTo>
                    <a:pt x="4" y="0"/>
                    <a:pt x="3" y="0"/>
                    <a:pt x="2" y="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34" name="Google Shape;13834;p239"/>
            <p:cNvSpPr/>
            <p:nvPr/>
          </p:nvSpPr>
          <p:spPr>
            <a:xfrm>
              <a:off x="8354384" y="3924830"/>
              <a:ext cx="27989" cy="83966"/>
            </a:xfrm>
            <a:custGeom>
              <a:rect b="b" l="l" r="r" t="t"/>
              <a:pathLst>
                <a:path extrusionOk="0" h="50" w="17">
                  <a:moveTo>
                    <a:pt x="8" y="49"/>
                  </a:moveTo>
                  <a:cubicBezTo>
                    <a:pt x="8" y="49"/>
                    <a:pt x="9" y="49"/>
                    <a:pt x="9" y="50"/>
                  </a:cubicBezTo>
                  <a:cubicBezTo>
                    <a:pt x="10" y="42"/>
                    <a:pt x="12" y="34"/>
                    <a:pt x="13" y="32"/>
                  </a:cubicBezTo>
                  <a:cubicBezTo>
                    <a:pt x="13" y="31"/>
                    <a:pt x="14" y="29"/>
                    <a:pt x="14" y="26"/>
                  </a:cubicBezTo>
                  <a:cubicBezTo>
                    <a:pt x="11" y="23"/>
                    <a:pt x="10" y="20"/>
                    <a:pt x="10" y="19"/>
                  </a:cubicBezTo>
                  <a:cubicBezTo>
                    <a:pt x="10" y="18"/>
                    <a:pt x="11" y="11"/>
                    <a:pt x="12" y="10"/>
                  </a:cubicBezTo>
                  <a:cubicBezTo>
                    <a:pt x="13" y="10"/>
                    <a:pt x="14" y="10"/>
                    <a:pt x="16" y="10"/>
                  </a:cubicBezTo>
                  <a:cubicBezTo>
                    <a:pt x="16" y="8"/>
                    <a:pt x="17" y="5"/>
                    <a:pt x="17" y="2"/>
                  </a:cubicBezTo>
                  <a:cubicBezTo>
                    <a:pt x="11" y="0"/>
                    <a:pt x="11" y="0"/>
                    <a:pt x="11" y="0"/>
                  </a:cubicBezTo>
                  <a:cubicBezTo>
                    <a:pt x="10" y="2"/>
                    <a:pt x="9" y="4"/>
                    <a:pt x="9" y="5"/>
                  </a:cubicBezTo>
                  <a:cubicBezTo>
                    <a:pt x="8" y="12"/>
                    <a:pt x="3" y="22"/>
                    <a:pt x="0" y="27"/>
                  </a:cubicBezTo>
                  <a:cubicBezTo>
                    <a:pt x="8" y="48"/>
                    <a:pt x="8" y="48"/>
                    <a:pt x="8" y="48"/>
                  </a:cubicBezTo>
                  <a:lnTo>
                    <a:pt x="8" y="49"/>
                  </a:ln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35" name="Google Shape;13835;p239"/>
            <p:cNvSpPr/>
            <p:nvPr/>
          </p:nvSpPr>
          <p:spPr>
            <a:xfrm>
              <a:off x="8368987" y="3922396"/>
              <a:ext cx="82749" cy="94919"/>
            </a:xfrm>
            <a:custGeom>
              <a:rect b="b" l="l" r="r" t="t"/>
              <a:pathLst>
                <a:path extrusionOk="0" h="56" w="49">
                  <a:moveTo>
                    <a:pt x="45" y="0"/>
                  </a:moveTo>
                  <a:cubicBezTo>
                    <a:pt x="38" y="4"/>
                    <a:pt x="32" y="7"/>
                    <a:pt x="31" y="7"/>
                  </a:cubicBezTo>
                  <a:cubicBezTo>
                    <a:pt x="27" y="8"/>
                    <a:pt x="20" y="13"/>
                    <a:pt x="20" y="13"/>
                  </a:cubicBezTo>
                  <a:cubicBezTo>
                    <a:pt x="9" y="8"/>
                    <a:pt x="9" y="8"/>
                    <a:pt x="9" y="8"/>
                  </a:cubicBezTo>
                  <a:cubicBezTo>
                    <a:pt x="8" y="3"/>
                    <a:pt x="8" y="3"/>
                    <a:pt x="8" y="3"/>
                  </a:cubicBezTo>
                  <a:cubicBezTo>
                    <a:pt x="8" y="3"/>
                    <a:pt x="8" y="3"/>
                    <a:pt x="8" y="3"/>
                  </a:cubicBezTo>
                  <a:cubicBezTo>
                    <a:pt x="7" y="7"/>
                    <a:pt x="7" y="12"/>
                    <a:pt x="7" y="13"/>
                  </a:cubicBezTo>
                  <a:cubicBezTo>
                    <a:pt x="6" y="16"/>
                    <a:pt x="6" y="30"/>
                    <a:pt x="4" y="33"/>
                  </a:cubicBezTo>
                  <a:cubicBezTo>
                    <a:pt x="3" y="35"/>
                    <a:pt x="1" y="43"/>
                    <a:pt x="0" y="51"/>
                  </a:cubicBezTo>
                  <a:cubicBezTo>
                    <a:pt x="4" y="53"/>
                    <a:pt x="8" y="55"/>
                    <a:pt x="10" y="55"/>
                  </a:cubicBezTo>
                  <a:cubicBezTo>
                    <a:pt x="15" y="56"/>
                    <a:pt x="20" y="51"/>
                    <a:pt x="20" y="48"/>
                  </a:cubicBezTo>
                  <a:cubicBezTo>
                    <a:pt x="20" y="45"/>
                    <a:pt x="23" y="45"/>
                    <a:pt x="27" y="45"/>
                  </a:cubicBezTo>
                  <a:cubicBezTo>
                    <a:pt x="31" y="45"/>
                    <a:pt x="31" y="41"/>
                    <a:pt x="34" y="39"/>
                  </a:cubicBezTo>
                  <a:cubicBezTo>
                    <a:pt x="36" y="38"/>
                    <a:pt x="28" y="30"/>
                    <a:pt x="25" y="29"/>
                  </a:cubicBezTo>
                  <a:cubicBezTo>
                    <a:pt x="22" y="28"/>
                    <a:pt x="27" y="22"/>
                    <a:pt x="36" y="21"/>
                  </a:cubicBezTo>
                  <a:cubicBezTo>
                    <a:pt x="46" y="21"/>
                    <a:pt x="43" y="17"/>
                    <a:pt x="48" y="17"/>
                  </a:cubicBezTo>
                  <a:cubicBezTo>
                    <a:pt x="49" y="17"/>
                    <a:pt x="49" y="17"/>
                    <a:pt x="49" y="17"/>
                  </a:cubicBezTo>
                  <a:cubicBezTo>
                    <a:pt x="48" y="13"/>
                    <a:pt x="47" y="8"/>
                    <a:pt x="46" y="6"/>
                  </a:cubicBezTo>
                  <a:cubicBezTo>
                    <a:pt x="46" y="4"/>
                    <a:pt x="46" y="2"/>
                    <a:pt x="45" y="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36" name="Google Shape;13836;p239"/>
            <p:cNvSpPr/>
            <p:nvPr/>
          </p:nvSpPr>
          <p:spPr>
            <a:xfrm>
              <a:off x="9050453" y="3692401"/>
              <a:ext cx="211741" cy="96135"/>
            </a:xfrm>
            <a:custGeom>
              <a:rect b="b" l="l" r="r" t="t"/>
              <a:pathLst>
                <a:path extrusionOk="0" h="57" w="126">
                  <a:moveTo>
                    <a:pt x="117" y="11"/>
                  </a:moveTo>
                  <a:cubicBezTo>
                    <a:pt x="112" y="6"/>
                    <a:pt x="111" y="10"/>
                    <a:pt x="106" y="8"/>
                  </a:cubicBezTo>
                  <a:cubicBezTo>
                    <a:pt x="100" y="7"/>
                    <a:pt x="80" y="5"/>
                    <a:pt x="76" y="6"/>
                  </a:cubicBezTo>
                  <a:cubicBezTo>
                    <a:pt x="72" y="8"/>
                    <a:pt x="63" y="3"/>
                    <a:pt x="60" y="2"/>
                  </a:cubicBezTo>
                  <a:cubicBezTo>
                    <a:pt x="58" y="0"/>
                    <a:pt x="49" y="2"/>
                    <a:pt x="48" y="7"/>
                  </a:cubicBezTo>
                  <a:cubicBezTo>
                    <a:pt x="48" y="12"/>
                    <a:pt x="44" y="12"/>
                    <a:pt x="38" y="9"/>
                  </a:cubicBezTo>
                  <a:cubicBezTo>
                    <a:pt x="32" y="5"/>
                    <a:pt x="23" y="5"/>
                    <a:pt x="22" y="9"/>
                  </a:cubicBezTo>
                  <a:cubicBezTo>
                    <a:pt x="22" y="12"/>
                    <a:pt x="18" y="16"/>
                    <a:pt x="15" y="17"/>
                  </a:cubicBezTo>
                  <a:cubicBezTo>
                    <a:pt x="14" y="17"/>
                    <a:pt x="13" y="20"/>
                    <a:pt x="12" y="24"/>
                  </a:cubicBezTo>
                  <a:cubicBezTo>
                    <a:pt x="14" y="24"/>
                    <a:pt x="15" y="26"/>
                    <a:pt x="16" y="28"/>
                  </a:cubicBezTo>
                  <a:cubicBezTo>
                    <a:pt x="18" y="31"/>
                    <a:pt x="24" y="30"/>
                    <a:pt x="25" y="27"/>
                  </a:cubicBezTo>
                  <a:cubicBezTo>
                    <a:pt x="26" y="24"/>
                    <a:pt x="36" y="30"/>
                    <a:pt x="41" y="35"/>
                  </a:cubicBezTo>
                  <a:cubicBezTo>
                    <a:pt x="47" y="39"/>
                    <a:pt x="38" y="36"/>
                    <a:pt x="36" y="41"/>
                  </a:cubicBezTo>
                  <a:cubicBezTo>
                    <a:pt x="34" y="46"/>
                    <a:pt x="27" y="41"/>
                    <a:pt x="25" y="43"/>
                  </a:cubicBezTo>
                  <a:cubicBezTo>
                    <a:pt x="23" y="45"/>
                    <a:pt x="11" y="46"/>
                    <a:pt x="8" y="45"/>
                  </a:cubicBezTo>
                  <a:cubicBezTo>
                    <a:pt x="5" y="45"/>
                    <a:pt x="0" y="50"/>
                    <a:pt x="0" y="52"/>
                  </a:cubicBezTo>
                  <a:cubicBezTo>
                    <a:pt x="0" y="55"/>
                    <a:pt x="12" y="51"/>
                    <a:pt x="16" y="54"/>
                  </a:cubicBezTo>
                  <a:cubicBezTo>
                    <a:pt x="21" y="56"/>
                    <a:pt x="25" y="51"/>
                    <a:pt x="27" y="54"/>
                  </a:cubicBezTo>
                  <a:cubicBezTo>
                    <a:pt x="29" y="57"/>
                    <a:pt x="34" y="55"/>
                    <a:pt x="37" y="56"/>
                  </a:cubicBezTo>
                  <a:cubicBezTo>
                    <a:pt x="39" y="57"/>
                    <a:pt x="52" y="55"/>
                    <a:pt x="52" y="55"/>
                  </a:cubicBezTo>
                  <a:cubicBezTo>
                    <a:pt x="53" y="53"/>
                    <a:pt x="54" y="51"/>
                    <a:pt x="54" y="49"/>
                  </a:cubicBezTo>
                  <a:cubicBezTo>
                    <a:pt x="54" y="46"/>
                    <a:pt x="56" y="47"/>
                    <a:pt x="59" y="46"/>
                  </a:cubicBezTo>
                  <a:cubicBezTo>
                    <a:pt x="61" y="45"/>
                    <a:pt x="63" y="42"/>
                    <a:pt x="65" y="42"/>
                  </a:cubicBezTo>
                  <a:cubicBezTo>
                    <a:pt x="67" y="42"/>
                    <a:pt x="70" y="39"/>
                    <a:pt x="72" y="39"/>
                  </a:cubicBezTo>
                  <a:cubicBezTo>
                    <a:pt x="74" y="40"/>
                    <a:pt x="77" y="44"/>
                    <a:pt x="79" y="42"/>
                  </a:cubicBezTo>
                  <a:cubicBezTo>
                    <a:pt x="82" y="40"/>
                    <a:pt x="83" y="41"/>
                    <a:pt x="86" y="37"/>
                  </a:cubicBezTo>
                  <a:cubicBezTo>
                    <a:pt x="90" y="32"/>
                    <a:pt x="92" y="33"/>
                    <a:pt x="97" y="34"/>
                  </a:cubicBezTo>
                  <a:cubicBezTo>
                    <a:pt x="102" y="34"/>
                    <a:pt x="104" y="32"/>
                    <a:pt x="106" y="28"/>
                  </a:cubicBezTo>
                  <a:cubicBezTo>
                    <a:pt x="107" y="25"/>
                    <a:pt x="112" y="25"/>
                    <a:pt x="115" y="23"/>
                  </a:cubicBezTo>
                  <a:cubicBezTo>
                    <a:pt x="118" y="21"/>
                    <a:pt x="123" y="19"/>
                    <a:pt x="125" y="18"/>
                  </a:cubicBezTo>
                  <a:cubicBezTo>
                    <a:pt x="126" y="17"/>
                    <a:pt x="126" y="17"/>
                    <a:pt x="126" y="15"/>
                  </a:cubicBezTo>
                  <a:cubicBezTo>
                    <a:pt x="122" y="12"/>
                    <a:pt x="120" y="16"/>
                    <a:pt x="117" y="1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37" name="Google Shape;13837;p239"/>
            <p:cNvSpPr/>
            <p:nvPr/>
          </p:nvSpPr>
          <p:spPr>
            <a:xfrm>
              <a:off x="8466339" y="3682666"/>
              <a:ext cx="135076" cy="62062"/>
            </a:xfrm>
            <a:custGeom>
              <a:rect b="b" l="l" r="r" t="t"/>
              <a:pathLst>
                <a:path extrusionOk="0" h="37" w="80">
                  <a:moveTo>
                    <a:pt x="31" y="29"/>
                  </a:moveTo>
                  <a:cubicBezTo>
                    <a:pt x="35" y="27"/>
                    <a:pt x="37" y="31"/>
                    <a:pt x="40" y="35"/>
                  </a:cubicBezTo>
                  <a:cubicBezTo>
                    <a:pt x="40" y="36"/>
                    <a:pt x="40" y="36"/>
                    <a:pt x="40" y="36"/>
                  </a:cubicBezTo>
                  <a:cubicBezTo>
                    <a:pt x="44" y="36"/>
                    <a:pt x="48" y="34"/>
                    <a:pt x="52" y="34"/>
                  </a:cubicBezTo>
                  <a:cubicBezTo>
                    <a:pt x="55" y="33"/>
                    <a:pt x="59" y="34"/>
                    <a:pt x="62" y="35"/>
                  </a:cubicBezTo>
                  <a:cubicBezTo>
                    <a:pt x="62" y="34"/>
                    <a:pt x="61" y="33"/>
                    <a:pt x="62" y="32"/>
                  </a:cubicBezTo>
                  <a:cubicBezTo>
                    <a:pt x="63" y="30"/>
                    <a:pt x="68" y="33"/>
                    <a:pt x="69" y="35"/>
                  </a:cubicBezTo>
                  <a:cubicBezTo>
                    <a:pt x="71" y="36"/>
                    <a:pt x="77" y="37"/>
                    <a:pt x="78" y="35"/>
                  </a:cubicBezTo>
                  <a:cubicBezTo>
                    <a:pt x="80" y="34"/>
                    <a:pt x="76" y="32"/>
                    <a:pt x="75" y="30"/>
                  </a:cubicBezTo>
                  <a:cubicBezTo>
                    <a:pt x="74" y="29"/>
                    <a:pt x="75" y="27"/>
                    <a:pt x="77" y="26"/>
                  </a:cubicBezTo>
                  <a:cubicBezTo>
                    <a:pt x="74" y="24"/>
                    <a:pt x="71" y="22"/>
                    <a:pt x="70" y="22"/>
                  </a:cubicBezTo>
                  <a:cubicBezTo>
                    <a:pt x="68" y="23"/>
                    <a:pt x="68" y="15"/>
                    <a:pt x="66" y="15"/>
                  </a:cubicBezTo>
                  <a:cubicBezTo>
                    <a:pt x="64" y="15"/>
                    <a:pt x="64" y="13"/>
                    <a:pt x="62" y="13"/>
                  </a:cubicBezTo>
                  <a:cubicBezTo>
                    <a:pt x="60" y="13"/>
                    <a:pt x="52" y="13"/>
                    <a:pt x="50" y="15"/>
                  </a:cubicBezTo>
                  <a:cubicBezTo>
                    <a:pt x="48" y="16"/>
                    <a:pt x="46" y="11"/>
                    <a:pt x="43" y="11"/>
                  </a:cubicBezTo>
                  <a:cubicBezTo>
                    <a:pt x="40" y="11"/>
                    <a:pt x="37" y="8"/>
                    <a:pt x="36" y="6"/>
                  </a:cubicBezTo>
                  <a:cubicBezTo>
                    <a:pt x="34" y="4"/>
                    <a:pt x="21" y="7"/>
                    <a:pt x="18" y="5"/>
                  </a:cubicBezTo>
                  <a:cubicBezTo>
                    <a:pt x="14" y="2"/>
                    <a:pt x="8" y="0"/>
                    <a:pt x="4" y="0"/>
                  </a:cubicBezTo>
                  <a:cubicBezTo>
                    <a:pt x="3" y="0"/>
                    <a:pt x="1" y="1"/>
                    <a:pt x="0" y="2"/>
                  </a:cubicBezTo>
                  <a:cubicBezTo>
                    <a:pt x="6" y="6"/>
                    <a:pt x="16" y="5"/>
                    <a:pt x="18" y="13"/>
                  </a:cubicBezTo>
                  <a:cubicBezTo>
                    <a:pt x="19" y="21"/>
                    <a:pt x="24" y="18"/>
                    <a:pt x="22" y="25"/>
                  </a:cubicBezTo>
                  <a:cubicBezTo>
                    <a:pt x="22" y="26"/>
                    <a:pt x="21" y="28"/>
                    <a:pt x="19" y="29"/>
                  </a:cubicBezTo>
                  <a:cubicBezTo>
                    <a:pt x="25" y="30"/>
                    <a:pt x="30" y="30"/>
                    <a:pt x="31" y="2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38" name="Google Shape;13838;p239"/>
            <p:cNvSpPr/>
            <p:nvPr/>
          </p:nvSpPr>
          <p:spPr>
            <a:xfrm>
              <a:off x="8196187" y="3717956"/>
              <a:ext cx="366288" cy="147245"/>
            </a:xfrm>
            <a:custGeom>
              <a:rect b="b" l="l" r="r" t="t"/>
              <a:pathLst>
                <a:path extrusionOk="0" h="88" w="218">
                  <a:moveTo>
                    <a:pt x="212" y="62"/>
                  </a:moveTo>
                  <a:cubicBezTo>
                    <a:pt x="210" y="61"/>
                    <a:pt x="213" y="51"/>
                    <a:pt x="212" y="49"/>
                  </a:cubicBezTo>
                  <a:cubicBezTo>
                    <a:pt x="211" y="47"/>
                    <a:pt x="209" y="39"/>
                    <a:pt x="212" y="39"/>
                  </a:cubicBezTo>
                  <a:cubicBezTo>
                    <a:pt x="214" y="39"/>
                    <a:pt x="211" y="33"/>
                    <a:pt x="215" y="33"/>
                  </a:cubicBezTo>
                  <a:cubicBezTo>
                    <a:pt x="214" y="31"/>
                    <a:pt x="213" y="29"/>
                    <a:pt x="213" y="29"/>
                  </a:cubicBezTo>
                  <a:cubicBezTo>
                    <a:pt x="211" y="27"/>
                    <a:pt x="206" y="30"/>
                    <a:pt x="204" y="25"/>
                  </a:cubicBezTo>
                  <a:cubicBezTo>
                    <a:pt x="202" y="19"/>
                    <a:pt x="204" y="19"/>
                    <a:pt x="201" y="14"/>
                  </a:cubicBezTo>
                  <a:cubicBezTo>
                    <a:pt x="198" y="10"/>
                    <a:pt x="196" y="6"/>
                    <a:pt x="192" y="8"/>
                  </a:cubicBezTo>
                  <a:cubicBezTo>
                    <a:pt x="191" y="9"/>
                    <a:pt x="186" y="9"/>
                    <a:pt x="180" y="8"/>
                  </a:cubicBezTo>
                  <a:cubicBezTo>
                    <a:pt x="175" y="13"/>
                    <a:pt x="163" y="17"/>
                    <a:pt x="159" y="15"/>
                  </a:cubicBezTo>
                  <a:cubicBezTo>
                    <a:pt x="154" y="14"/>
                    <a:pt x="145" y="16"/>
                    <a:pt x="139" y="16"/>
                  </a:cubicBezTo>
                  <a:cubicBezTo>
                    <a:pt x="132" y="16"/>
                    <a:pt x="130" y="11"/>
                    <a:pt x="125" y="11"/>
                  </a:cubicBezTo>
                  <a:cubicBezTo>
                    <a:pt x="120" y="12"/>
                    <a:pt x="120" y="7"/>
                    <a:pt x="115" y="7"/>
                  </a:cubicBezTo>
                  <a:cubicBezTo>
                    <a:pt x="110" y="7"/>
                    <a:pt x="113" y="4"/>
                    <a:pt x="97" y="2"/>
                  </a:cubicBezTo>
                  <a:cubicBezTo>
                    <a:pt x="81" y="0"/>
                    <a:pt x="67" y="8"/>
                    <a:pt x="62" y="13"/>
                  </a:cubicBezTo>
                  <a:cubicBezTo>
                    <a:pt x="57" y="18"/>
                    <a:pt x="39" y="13"/>
                    <a:pt x="37" y="14"/>
                  </a:cubicBezTo>
                  <a:cubicBezTo>
                    <a:pt x="35" y="16"/>
                    <a:pt x="37" y="21"/>
                    <a:pt x="31" y="24"/>
                  </a:cubicBezTo>
                  <a:cubicBezTo>
                    <a:pt x="25" y="26"/>
                    <a:pt x="11" y="24"/>
                    <a:pt x="7" y="26"/>
                  </a:cubicBezTo>
                  <a:cubicBezTo>
                    <a:pt x="2" y="28"/>
                    <a:pt x="0" y="35"/>
                    <a:pt x="4" y="35"/>
                  </a:cubicBezTo>
                  <a:cubicBezTo>
                    <a:pt x="8" y="34"/>
                    <a:pt x="10" y="36"/>
                    <a:pt x="9" y="38"/>
                  </a:cubicBezTo>
                  <a:cubicBezTo>
                    <a:pt x="8" y="40"/>
                    <a:pt x="12" y="45"/>
                    <a:pt x="10" y="47"/>
                  </a:cubicBezTo>
                  <a:cubicBezTo>
                    <a:pt x="8" y="49"/>
                    <a:pt x="8" y="53"/>
                    <a:pt x="11" y="55"/>
                  </a:cubicBezTo>
                  <a:cubicBezTo>
                    <a:pt x="13" y="57"/>
                    <a:pt x="14" y="61"/>
                    <a:pt x="11" y="62"/>
                  </a:cubicBezTo>
                  <a:cubicBezTo>
                    <a:pt x="7" y="62"/>
                    <a:pt x="16" y="66"/>
                    <a:pt x="16" y="68"/>
                  </a:cubicBezTo>
                  <a:cubicBezTo>
                    <a:pt x="17" y="69"/>
                    <a:pt x="24" y="70"/>
                    <a:pt x="24" y="72"/>
                  </a:cubicBezTo>
                  <a:cubicBezTo>
                    <a:pt x="24" y="75"/>
                    <a:pt x="26" y="75"/>
                    <a:pt x="30" y="74"/>
                  </a:cubicBezTo>
                  <a:cubicBezTo>
                    <a:pt x="33" y="73"/>
                    <a:pt x="35" y="78"/>
                    <a:pt x="37" y="82"/>
                  </a:cubicBezTo>
                  <a:cubicBezTo>
                    <a:pt x="39" y="85"/>
                    <a:pt x="52" y="83"/>
                    <a:pt x="52" y="79"/>
                  </a:cubicBezTo>
                  <a:cubicBezTo>
                    <a:pt x="52" y="75"/>
                    <a:pt x="56" y="74"/>
                    <a:pt x="61" y="75"/>
                  </a:cubicBezTo>
                  <a:cubicBezTo>
                    <a:pt x="67" y="75"/>
                    <a:pt x="74" y="83"/>
                    <a:pt x="77" y="84"/>
                  </a:cubicBezTo>
                  <a:cubicBezTo>
                    <a:pt x="80" y="85"/>
                    <a:pt x="85" y="82"/>
                    <a:pt x="89" y="82"/>
                  </a:cubicBezTo>
                  <a:cubicBezTo>
                    <a:pt x="93" y="82"/>
                    <a:pt x="98" y="76"/>
                    <a:pt x="100" y="75"/>
                  </a:cubicBezTo>
                  <a:cubicBezTo>
                    <a:pt x="102" y="74"/>
                    <a:pt x="105" y="79"/>
                    <a:pt x="109" y="77"/>
                  </a:cubicBezTo>
                  <a:cubicBezTo>
                    <a:pt x="112" y="75"/>
                    <a:pt x="116" y="74"/>
                    <a:pt x="118" y="75"/>
                  </a:cubicBezTo>
                  <a:cubicBezTo>
                    <a:pt x="120" y="76"/>
                    <a:pt x="113" y="81"/>
                    <a:pt x="115" y="84"/>
                  </a:cubicBezTo>
                  <a:cubicBezTo>
                    <a:pt x="115" y="85"/>
                    <a:pt x="115" y="87"/>
                    <a:pt x="115" y="88"/>
                  </a:cubicBezTo>
                  <a:cubicBezTo>
                    <a:pt x="122" y="87"/>
                    <a:pt x="121" y="82"/>
                    <a:pt x="122" y="80"/>
                  </a:cubicBezTo>
                  <a:cubicBezTo>
                    <a:pt x="122" y="78"/>
                    <a:pt x="124" y="75"/>
                    <a:pt x="126" y="77"/>
                  </a:cubicBezTo>
                  <a:cubicBezTo>
                    <a:pt x="128" y="79"/>
                    <a:pt x="132" y="80"/>
                    <a:pt x="137" y="77"/>
                  </a:cubicBezTo>
                  <a:cubicBezTo>
                    <a:pt x="142" y="75"/>
                    <a:pt x="142" y="73"/>
                    <a:pt x="144" y="76"/>
                  </a:cubicBezTo>
                  <a:cubicBezTo>
                    <a:pt x="146" y="78"/>
                    <a:pt x="150" y="76"/>
                    <a:pt x="157" y="76"/>
                  </a:cubicBezTo>
                  <a:cubicBezTo>
                    <a:pt x="165" y="76"/>
                    <a:pt x="166" y="71"/>
                    <a:pt x="173" y="72"/>
                  </a:cubicBezTo>
                  <a:cubicBezTo>
                    <a:pt x="180" y="72"/>
                    <a:pt x="186" y="70"/>
                    <a:pt x="186" y="70"/>
                  </a:cubicBezTo>
                  <a:cubicBezTo>
                    <a:pt x="190" y="71"/>
                    <a:pt x="190" y="71"/>
                    <a:pt x="190" y="71"/>
                  </a:cubicBezTo>
                  <a:cubicBezTo>
                    <a:pt x="192" y="69"/>
                    <a:pt x="192" y="67"/>
                    <a:pt x="195" y="67"/>
                  </a:cubicBezTo>
                  <a:cubicBezTo>
                    <a:pt x="201" y="66"/>
                    <a:pt x="203" y="71"/>
                    <a:pt x="205" y="69"/>
                  </a:cubicBezTo>
                  <a:cubicBezTo>
                    <a:pt x="208" y="68"/>
                    <a:pt x="217" y="77"/>
                    <a:pt x="218" y="71"/>
                  </a:cubicBezTo>
                  <a:cubicBezTo>
                    <a:pt x="218" y="70"/>
                    <a:pt x="214" y="62"/>
                    <a:pt x="212" y="62"/>
                  </a:cubicBezTo>
                  <a:close/>
                  <a:moveTo>
                    <a:pt x="19" y="16"/>
                  </a:moveTo>
                  <a:cubicBezTo>
                    <a:pt x="23" y="15"/>
                    <a:pt x="33" y="17"/>
                    <a:pt x="35" y="15"/>
                  </a:cubicBezTo>
                  <a:cubicBezTo>
                    <a:pt x="37" y="12"/>
                    <a:pt x="29" y="10"/>
                    <a:pt x="26" y="7"/>
                  </a:cubicBezTo>
                  <a:cubicBezTo>
                    <a:pt x="24" y="6"/>
                    <a:pt x="24" y="3"/>
                    <a:pt x="23" y="1"/>
                  </a:cubicBezTo>
                  <a:cubicBezTo>
                    <a:pt x="22" y="2"/>
                    <a:pt x="20" y="3"/>
                    <a:pt x="19" y="2"/>
                  </a:cubicBezTo>
                  <a:cubicBezTo>
                    <a:pt x="16" y="0"/>
                    <a:pt x="8" y="2"/>
                    <a:pt x="7" y="2"/>
                  </a:cubicBezTo>
                  <a:cubicBezTo>
                    <a:pt x="6" y="3"/>
                    <a:pt x="8" y="7"/>
                    <a:pt x="8" y="10"/>
                  </a:cubicBezTo>
                  <a:cubicBezTo>
                    <a:pt x="8" y="13"/>
                    <a:pt x="4" y="14"/>
                    <a:pt x="4" y="16"/>
                  </a:cubicBezTo>
                  <a:cubicBezTo>
                    <a:pt x="4" y="17"/>
                    <a:pt x="3" y="18"/>
                    <a:pt x="2" y="20"/>
                  </a:cubicBezTo>
                  <a:cubicBezTo>
                    <a:pt x="4" y="21"/>
                    <a:pt x="6" y="23"/>
                    <a:pt x="9" y="23"/>
                  </a:cubicBezTo>
                  <a:cubicBezTo>
                    <a:pt x="13" y="23"/>
                    <a:pt x="15" y="18"/>
                    <a:pt x="19" y="1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39" name="Google Shape;13839;p239"/>
            <p:cNvSpPr/>
            <p:nvPr/>
          </p:nvSpPr>
          <p:spPr>
            <a:xfrm>
              <a:off x="9218386" y="3867635"/>
              <a:ext cx="47459" cy="45025"/>
            </a:xfrm>
            <a:custGeom>
              <a:rect b="b" l="l" r="r" t="t"/>
              <a:pathLst>
                <a:path extrusionOk="0" h="27" w="28">
                  <a:moveTo>
                    <a:pt x="13" y="1"/>
                  </a:moveTo>
                  <a:cubicBezTo>
                    <a:pt x="9" y="0"/>
                    <a:pt x="1" y="5"/>
                    <a:pt x="0" y="8"/>
                  </a:cubicBezTo>
                  <a:cubicBezTo>
                    <a:pt x="1" y="9"/>
                    <a:pt x="2" y="11"/>
                    <a:pt x="2" y="12"/>
                  </a:cubicBezTo>
                  <a:cubicBezTo>
                    <a:pt x="3" y="15"/>
                    <a:pt x="6" y="18"/>
                    <a:pt x="9" y="20"/>
                  </a:cubicBezTo>
                  <a:cubicBezTo>
                    <a:pt x="11" y="21"/>
                    <a:pt x="11" y="24"/>
                    <a:pt x="10" y="27"/>
                  </a:cubicBezTo>
                  <a:cubicBezTo>
                    <a:pt x="12" y="27"/>
                    <a:pt x="14" y="27"/>
                    <a:pt x="15" y="26"/>
                  </a:cubicBezTo>
                  <a:cubicBezTo>
                    <a:pt x="18" y="26"/>
                    <a:pt x="25" y="15"/>
                    <a:pt x="27" y="12"/>
                  </a:cubicBezTo>
                  <a:cubicBezTo>
                    <a:pt x="28" y="9"/>
                    <a:pt x="18" y="1"/>
                    <a:pt x="13" y="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40" name="Google Shape;13840;p239"/>
            <p:cNvSpPr/>
            <p:nvPr/>
          </p:nvSpPr>
          <p:spPr>
            <a:xfrm>
              <a:off x="10096991" y="3700919"/>
              <a:ext cx="135076" cy="131426"/>
            </a:xfrm>
            <a:custGeom>
              <a:rect b="b" l="l" r="r" t="t"/>
              <a:pathLst>
                <a:path extrusionOk="0" h="78" w="80">
                  <a:moveTo>
                    <a:pt x="76" y="4"/>
                  </a:moveTo>
                  <a:cubicBezTo>
                    <a:pt x="72" y="6"/>
                    <a:pt x="70" y="0"/>
                    <a:pt x="67" y="0"/>
                  </a:cubicBezTo>
                  <a:cubicBezTo>
                    <a:pt x="63" y="0"/>
                    <a:pt x="64" y="9"/>
                    <a:pt x="60" y="9"/>
                  </a:cubicBezTo>
                  <a:cubicBezTo>
                    <a:pt x="56" y="9"/>
                    <a:pt x="57" y="15"/>
                    <a:pt x="52" y="16"/>
                  </a:cubicBezTo>
                  <a:cubicBezTo>
                    <a:pt x="47" y="16"/>
                    <a:pt x="45" y="16"/>
                    <a:pt x="47" y="20"/>
                  </a:cubicBezTo>
                  <a:cubicBezTo>
                    <a:pt x="50" y="24"/>
                    <a:pt x="44" y="22"/>
                    <a:pt x="40" y="22"/>
                  </a:cubicBezTo>
                  <a:cubicBezTo>
                    <a:pt x="35" y="22"/>
                    <a:pt x="35" y="19"/>
                    <a:pt x="32" y="19"/>
                  </a:cubicBezTo>
                  <a:cubicBezTo>
                    <a:pt x="29" y="19"/>
                    <a:pt x="27" y="25"/>
                    <a:pt x="25" y="28"/>
                  </a:cubicBezTo>
                  <a:cubicBezTo>
                    <a:pt x="23" y="31"/>
                    <a:pt x="8" y="38"/>
                    <a:pt x="3" y="40"/>
                  </a:cubicBezTo>
                  <a:cubicBezTo>
                    <a:pt x="2" y="41"/>
                    <a:pt x="1" y="43"/>
                    <a:pt x="0" y="45"/>
                  </a:cubicBezTo>
                  <a:cubicBezTo>
                    <a:pt x="5" y="46"/>
                    <a:pt x="11" y="49"/>
                    <a:pt x="13" y="52"/>
                  </a:cubicBezTo>
                  <a:cubicBezTo>
                    <a:pt x="16" y="56"/>
                    <a:pt x="9" y="61"/>
                    <a:pt x="6" y="65"/>
                  </a:cubicBezTo>
                  <a:cubicBezTo>
                    <a:pt x="3" y="69"/>
                    <a:pt x="8" y="69"/>
                    <a:pt x="8" y="72"/>
                  </a:cubicBezTo>
                  <a:cubicBezTo>
                    <a:pt x="9" y="75"/>
                    <a:pt x="13" y="78"/>
                    <a:pt x="14" y="75"/>
                  </a:cubicBezTo>
                  <a:cubicBezTo>
                    <a:pt x="16" y="72"/>
                    <a:pt x="18" y="73"/>
                    <a:pt x="23" y="73"/>
                  </a:cubicBezTo>
                  <a:cubicBezTo>
                    <a:pt x="25" y="73"/>
                    <a:pt x="25" y="74"/>
                    <a:pt x="26" y="75"/>
                  </a:cubicBezTo>
                  <a:cubicBezTo>
                    <a:pt x="29" y="73"/>
                    <a:pt x="32" y="71"/>
                    <a:pt x="33" y="70"/>
                  </a:cubicBezTo>
                  <a:cubicBezTo>
                    <a:pt x="35" y="68"/>
                    <a:pt x="39" y="67"/>
                    <a:pt x="43" y="67"/>
                  </a:cubicBezTo>
                  <a:cubicBezTo>
                    <a:pt x="46" y="67"/>
                    <a:pt x="47" y="67"/>
                    <a:pt x="49" y="65"/>
                  </a:cubicBezTo>
                  <a:cubicBezTo>
                    <a:pt x="45" y="60"/>
                    <a:pt x="41" y="56"/>
                    <a:pt x="39" y="55"/>
                  </a:cubicBezTo>
                  <a:cubicBezTo>
                    <a:pt x="35" y="53"/>
                    <a:pt x="38" y="46"/>
                    <a:pt x="42" y="45"/>
                  </a:cubicBezTo>
                  <a:cubicBezTo>
                    <a:pt x="47" y="43"/>
                    <a:pt x="59" y="34"/>
                    <a:pt x="63" y="32"/>
                  </a:cubicBezTo>
                  <a:cubicBezTo>
                    <a:pt x="66" y="30"/>
                    <a:pt x="64" y="23"/>
                    <a:pt x="67" y="17"/>
                  </a:cubicBezTo>
                  <a:cubicBezTo>
                    <a:pt x="68" y="15"/>
                    <a:pt x="74" y="9"/>
                    <a:pt x="80" y="4"/>
                  </a:cubicBezTo>
                  <a:cubicBezTo>
                    <a:pt x="78" y="4"/>
                    <a:pt x="77" y="4"/>
                    <a:pt x="76" y="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41" name="Google Shape;13841;p239"/>
            <p:cNvSpPr/>
            <p:nvPr/>
          </p:nvSpPr>
          <p:spPr>
            <a:xfrm>
              <a:off x="9258544" y="3992976"/>
              <a:ext cx="149679" cy="90051"/>
            </a:xfrm>
            <a:custGeom>
              <a:rect b="b" l="l" r="r" t="t"/>
              <a:pathLst>
                <a:path extrusionOk="0" h="53" w="89">
                  <a:moveTo>
                    <a:pt x="88" y="34"/>
                  </a:moveTo>
                  <a:cubicBezTo>
                    <a:pt x="87" y="34"/>
                    <a:pt x="86" y="34"/>
                    <a:pt x="85" y="34"/>
                  </a:cubicBezTo>
                  <a:cubicBezTo>
                    <a:pt x="78" y="34"/>
                    <a:pt x="74" y="31"/>
                    <a:pt x="70" y="31"/>
                  </a:cubicBezTo>
                  <a:cubicBezTo>
                    <a:pt x="65" y="31"/>
                    <a:pt x="53" y="26"/>
                    <a:pt x="47" y="22"/>
                  </a:cubicBezTo>
                  <a:cubicBezTo>
                    <a:pt x="42" y="17"/>
                    <a:pt x="27" y="8"/>
                    <a:pt x="24" y="4"/>
                  </a:cubicBezTo>
                  <a:cubicBezTo>
                    <a:pt x="20" y="0"/>
                    <a:pt x="15" y="0"/>
                    <a:pt x="15" y="2"/>
                  </a:cubicBezTo>
                  <a:cubicBezTo>
                    <a:pt x="14" y="4"/>
                    <a:pt x="11" y="4"/>
                    <a:pt x="7" y="4"/>
                  </a:cubicBezTo>
                  <a:cubicBezTo>
                    <a:pt x="6" y="6"/>
                    <a:pt x="2" y="9"/>
                    <a:pt x="2" y="11"/>
                  </a:cubicBezTo>
                  <a:cubicBezTo>
                    <a:pt x="2" y="14"/>
                    <a:pt x="0" y="18"/>
                    <a:pt x="0" y="20"/>
                  </a:cubicBezTo>
                  <a:cubicBezTo>
                    <a:pt x="0" y="23"/>
                    <a:pt x="5" y="23"/>
                    <a:pt x="6" y="25"/>
                  </a:cubicBezTo>
                  <a:cubicBezTo>
                    <a:pt x="8" y="27"/>
                    <a:pt x="15" y="28"/>
                    <a:pt x="15" y="30"/>
                  </a:cubicBezTo>
                  <a:cubicBezTo>
                    <a:pt x="16" y="32"/>
                    <a:pt x="21" y="34"/>
                    <a:pt x="24" y="34"/>
                  </a:cubicBezTo>
                  <a:cubicBezTo>
                    <a:pt x="27" y="35"/>
                    <a:pt x="32" y="39"/>
                    <a:pt x="34" y="40"/>
                  </a:cubicBezTo>
                  <a:cubicBezTo>
                    <a:pt x="36" y="41"/>
                    <a:pt x="42" y="38"/>
                    <a:pt x="45" y="38"/>
                  </a:cubicBezTo>
                  <a:cubicBezTo>
                    <a:pt x="47" y="38"/>
                    <a:pt x="51" y="42"/>
                    <a:pt x="51" y="45"/>
                  </a:cubicBezTo>
                  <a:cubicBezTo>
                    <a:pt x="52" y="47"/>
                    <a:pt x="63" y="49"/>
                    <a:pt x="66" y="51"/>
                  </a:cubicBezTo>
                  <a:cubicBezTo>
                    <a:pt x="69" y="53"/>
                    <a:pt x="84" y="52"/>
                    <a:pt x="86" y="49"/>
                  </a:cubicBezTo>
                  <a:cubicBezTo>
                    <a:pt x="89" y="46"/>
                    <a:pt x="87" y="41"/>
                    <a:pt x="87" y="37"/>
                  </a:cubicBezTo>
                  <a:cubicBezTo>
                    <a:pt x="87" y="35"/>
                    <a:pt x="87" y="35"/>
                    <a:pt x="88" y="3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42" name="Google Shape;13842;p239"/>
            <p:cNvSpPr/>
            <p:nvPr/>
          </p:nvSpPr>
          <p:spPr>
            <a:xfrm>
              <a:off x="9475153" y="4034351"/>
              <a:ext cx="166716" cy="379674"/>
            </a:xfrm>
            <a:custGeom>
              <a:rect b="b" l="l" r="r" t="t"/>
              <a:pathLst>
                <a:path extrusionOk="0" h="226" w="99">
                  <a:moveTo>
                    <a:pt x="80" y="206"/>
                  </a:moveTo>
                  <a:cubicBezTo>
                    <a:pt x="80" y="201"/>
                    <a:pt x="77" y="200"/>
                    <a:pt x="77" y="197"/>
                  </a:cubicBezTo>
                  <a:cubicBezTo>
                    <a:pt x="77" y="193"/>
                    <a:pt x="77" y="186"/>
                    <a:pt x="72" y="182"/>
                  </a:cubicBezTo>
                  <a:cubicBezTo>
                    <a:pt x="68" y="178"/>
                    <a:pt x="65" y="172"/>
                    <a:pt x="68" y="169"/>
                  </a:cubicBezTo>
                  <a:cubicBezTo>
                    <a:pt x="71" y="167"/>
                    <a:pt x="68" y="160"/>
                    <a:pt x="70" y="161"/>
                  </a:cubicBezTo>
                  <a:cubicBezTo>
                    <a:pt x="71" y="161"/>
                    <a:pt x="73" y="156"/>
                    <a:pt x="70" y="155"/>
                  </a:cubicBezTo>
                  <a:cubicBezTo>
                    <a:pt x="68" y="154"/>
                    <a:pt x="70" y="148"/>
                    <a:pt x="68" y="147"/>
                  </a:cubicBezTo>
                  <a:cubicBezTo>
                    <a:pt x="66" y="146"/>
                    <a:pt x="59" y="139"/>
                    <a:pt x="59" y="136"/>
                  </a:cubicBezTo>
                  <a:cubicBezTo>
                    <a:pt x="59" y="134"/>
                    <a:pt x="61" y="121"/>
                    <a:pt x="62" y="117"/>
                  </a:cubicBezTo>
                  <a:cubicBezTo>
                    <a:pt x="62" y="114"/>
                    <a:pt x="67" y="114"/>
                    <a:pt x="68" y="114"/>
                  </a:cubicBezTo>
                  <a:cubicBezTo>
                    <a:pt x="69" y="114"/>
                    <a:pt x="75" y="114"/>
                    <a:pt x="77" y="111"/>
                  </a:cubicBezTo>
                  <a:cubicBezTo>
                    <a:pt x="79" y="107"/>
                    <a:pt x="86" y="107"/>
                    <a:pt x="87" y="105"/>
                  </a:cubicBezTo>
                  <a:cubicBezTo>
                    <a:pt x="88" y="102"/>
                    <a:pt x="93" y="102"/>
                    <a:pt x="93" y="99"/>
                  </a:cubicBezTo>
                  <a:cubicBezTo>
                    <a:pt x="93" y="97"/>
                    <a:pt x="99" y="90"/>
                    <a:pt x="99" y="90"/>
                  </a:cubicBezTo>
                  <a:cubicBezTo>
                    <a:pt x="99" y="90"/>
                    <a:pt x="99" y="90"/>
                    <a:pt x="99" y="90"/>
                  </a:cubicBezTo>
                  <a:cubicBezTo>
                    <a:pt x="99" y="88"/>
                    <a:pt x="97" y="89"/>
                    <a:pt x="94" y="91"/>
                  </a:cubicBezTo>
                  <a:cubicBezTo>
                    <a:pt x="89" y="93"/>
                    <a:pt x="86" y="90"/>
                    <a:pt x="87" y="87"/>
                  </a:cubicBezTo>
                  <a:cubicBezTo>
                    <a:pt x="87" y="84"/>
                    <a:pt x="83" y="84"/>
                    <a:pt x="81" y="84"/>
                  </a:cubicBezTo>
                  <a:cubicBezTo>
                    <a:pt x="78" y="84"/>
                    <a:pt x="79" y="79"/>
                    <a:pt x="81" y="76"/>
                  </a:cubicBezTo>
                  <a:cubicBezTo>
                    <a:pt x="82" y="72"/>
                    <a:pt x="79" y="71"/>
                    <a:pt x="76" y="70"/>
                  </a:cubicBezTo>
                  <a:cubicBezTo>
                    <a:pt x="73" y="70"/>
                    <a:pt x="71" y="63"/>
                    <a:pt x="73" y="61"/>
                  </a:cubicBezTo>
                  <a:cubicBezTo>
                    <a:pt x="74" y="58"/>
                    <a:pt x="66" y="57"/>
                    <a:pt x="62" y="58"/>
                  </a:cubicBezTo>
                  <a:cubicBezTo>
                    <a:pt x="58" y="60"/>
                    <a:pt x="61" y="55"/>
                    <a:pt x="60" y="53"/>
                  </a:cubicBezTo>
                  <a:cubicBezTo>
                    <a:pt x="59" y="50"/>
                    <a:pt x="65" y="41"/>
                    <a:pt x="69" y="36"/>
                  </a:cubicBezTo>
                  <a:cubicBezTo>
                    <a:pt x="74" y="31"/>
                    <a:pt x="72" y="24"/>
                    <a:pt x="72" y="18"/>
                  </a:cubicBezTo>
                  <a:cubicBezTo>
                    <a:pt x="72" y="13"/>
                    <a:pt x="70" y="13"/>
                    <a:pt x="68" y="13"/>
                  </a:cubicBezTo>
                  <a:cubicBezTo>
                    <a:pt x="65" y="13"/>
                    <a:pt x="65" y="9"/>
                    <a:pt x="65" y="6"/>
                  </a:cubicBezTo>
                  <a:cubicBezTo>
                    <a:pt x="65" y="3"/>
                    <a:pt x="60" y="0"/>
                    <a:pt x="57" y="3"/>
                  </a:cubicBezTo>
                  <a:cubicBezTo>
                    <a:pt x="57" y="3"/>
                    <a:pt x="56" y="3"/>
                    <a:pt x="55" y="4"/>
                  </a:cubicBezTo>
                  <a:cubicBezTo>
                    <a:pt x="56" y="4"/>
                    <a:pt x="56" y="4"/>
                    <a:pt x="56" y="4"/>
                  </a:cubicBezTo>
                  <a:cubicBezTo>
                    <a:pt x="56" y="4"/>
                    <a:pt x="55" y="8"/>
                    <a:pt x="53" y="9"/>
                  </a:cubicBezTo>
                  <a:cubicBezTo>
                    <a:pt x="51" y="10"/>
                    <a:pt x="51" y="13"/>
                    <a:pt x="54" y="17"/>
                  </a:cubicBezTo>
                  <a:cubicBezTo>
                    <a:pt x="57" y="22"/>
                    <a:pt x="50" y="20"/>
                    <a:pt x="49" y="17"/>
                  </a:cubicBezTo>
                  <a:cubicBezTo>
                    <a:pt x="48" y="15"/>
                    <a:pt x="42" y="19"/>
                    <a:pt x="39" y="22"/>
                  </a:cubicBezTo>
                  <a:cubicBezTo>
                    <a:pt x="36" y="25"/>
                    <a:pt x="31" y="26"/>
                    <a:pt x="31" y="31"/>
                  </a:cubicBezTo>
                  <a:cubicBezTo>
                    <a:pt x="31" y="36"/>
                    <a:pt x="27" y="41"/>
                    <a:pt x="28" y="46"/>
                  </a:cubicBezTo>
                  <a:cubicBezTo>
                    <a:pt x="29" y="50"/>
                    <a:pt x="24" y="58"/>
                    <a:pt x="24" y="60"/>
                  </a:cubicBezTo>
                  <a:cubicBezTo>
                    <a:pt x="25" y="63"/>
                    <a:pt x="16" y="60"/>
                    <a:pt x="15" y="60"/>
                  </a:cubicBezTo>
                  <a:cubicBezTo>
                    <a:pt x="14" y="60"/>
                    <a:pt x="15" y="69"/>
                    <a:pt x="13" y="72"/>
                  </a:cubicBezTo>
                  <a:cubicBezTo>
                    <a:pt x="11" y="74"/>
                    <a:pt x="12" y="84"/>
                    <a:pt x="9" y="84"/>
                  </a:cubicBezTo>
                  <a:cubicBezTo>
                    <a:pt x="7" y="84"/>
                    <a:pt x="4" y="93"/>
                    <a:pt x="4" y="93"/>
                  </a:cubicBezTo>
                  <a:cubicBezTo>
                    <a:pt x="4" y="93"/>
                    <a:pt x="2" y="95"/>
                    <a:pt x="0" y="97"/>
                  </a:cubicBezTo>
                  <a:cubicBezTo>
                    <a:pt x="3" y="102"/>
                    <a:pt x="7" y="107"/>
                    <a:pt x="11" y="109"/>
                  </a:cubicBezTo>
                  <a:cubicBezTo>
                    <a:pt x="18" y="111"/>
                    <a:pt x="22" y="125"/>
                    <a:pt x="24" y="133"/>
                  </a:cubicBezTo>
                  <a:cubicBezTo>
                    <a:pt x="26" y="140"/>
                    <a:pt x="25" y="148"/>
                    <a:pt x="23" y="152"/>
                  </a:cubicBezTo>
                  <a:cubicBezTo>
                    <a:pt x="20" y="156"/>
                    <a:pt x="23" y="156"/>
                    <a:pt x="27" y="159"/>
                  </a:cubicBezTo>
                  <a:cubicBezTo>
                    <a:pt x="31" y="161"/>
                    <a:pt x="36" y="161"/>
                    <a:pt x="39" y="157"/>
                  </a:cubicBezTo>
                  <a:cubicBezTo>
                    <a:pt x="42" y="153"/>
                    <a:pt x="48" y="150"/>
                    <a:pt x="48" y="145"/>
                  </a:cubicBezTo>
                  <a:cubicBezTo>
                    <a:pt x="49" y="140"/>
                    <a:pt x="52" y="147"/>
                    <a:pt x="54" y="150"/>
                  </a:cubicBezTo>
                  <a:cubicBezTo>
                    <a:pt x="57" y="152"/>
                    <a:pt x="59" y="157"/>
                    <a:pt x="59" y="163"/>
                  </a:cubicBezTo>
                  <a:cubicBezTo>
                    <a:pt x="60" y="169"/>
                    <a:pt x="60" y="184"/>
                    <a:pt x="65" y="189"/>
                  </a:cubicBezTo>
                  <a:cubicBezTo>
                    <a:pt x="70" y="194"/>
                    <a:pt x="71" y="204"/>
                    <a:pt x="70" y="208"/>
                  </a:cubicBezTo>
                  <a:cubicBezTo>
                    <a:pt x="68" y="212"/>
                    <a:pt x="72" y="218"/>
                    <a:pt x="71" y="222"/>
                  </a:cubicBezTo>
                  <a:cubicBezTo>
                    <a:pt x="71" y="223"/>
                    <a:pt x="71" y="224"/>
                    <a:pt x="70" y="225"/>
                  </a:cubicBezTo>
                  <a:cubicBezTo>
                    <a:pt x="75" y="226"/>
                    <a:pt x="80" y="206"/>
                    <a:pt x="80" y="20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43" name="Google Shape;13843;p239"/>
            <p:cNvSpPr/>
            <p:nvPr/>
          </p:nvSpPr>
          <p:spPr>
            <a:xfrm>
              <a:off x="9420392" y="4040436"/>
              <a:ext cx="58411" cy="37724"/>
            </a:xfrm>
            <a:custGeom>
              <a:rect b="b" l="l" r="r" t="t"/>
              <a:pathLst>
                <a:path extrusionOk="0" h="22" w="35">
                  <a:moveTo>
                    <a:pt x="33" y="7"/>
                  </a:moveTo>
                  <a:cubicBezTo>
                    <a:pt x="27" y="1"/>
                    <a:pt x="25" y="6"/>
                    <a:pt x="20" y="4"/>
                  </a:cubicBezTo>
                  <a:cubicBezTo>
                    <a:pt x="15" y="1"/>
                    <a:pt x="13" y="0"/>
                    <a:pt x="11" y="2"/>
                  </a:cubicBezTo>
                  <a:cubicBezTo>
                    <a:pt x="8" y="4"/>
                    <a:pt x="5" y="4"/>
                    <a:pt x="2" y="9"/>
                  </a:cubicBezTo>
                  <a:cubicBezTo>
                    <a:pt x="2" y="11"/>
                    <a:pt x="1" y="13"/>
                    <a:pt x="0" y="14"/>
                  </a:cubicBezTo>
                  <a:cubicBezTo>
                    <a:pt x="0" y="16"/>
                    <a:pt x="2" y="17"/>
                    <a:pt x="3" y="17"/>
                  </a:cubicBezTo>
                  <a:cubicBezTo>
                    <a:pt x="5" y="17"/>
                    <a:pt x="7" y="20"/>
                    <a:pt x="10" y="19"/>
                  </a:cubicBezTo>
                  <a:cubicBezTo>
                    <a:pt x="14" y="18"/>
                    <a:pt x="16" y="21"/>
                    <a:pt x="21" y="20"/>
                  </a:cubicBezTo>
                  <a:cubicBezTo>
                    <a:pt x="26" y="19"/>
                    <a:pt x="31" y="22"/>
                    <a:pt x="33" y="19"/>
                  </a:cubicBezTo>
                  <a:cubicBezTo>
                    <a:pt x="35" y="15"/>
                    <a:pt x="32" y="8"/>
                    <a:pt x="32" y="8"/>
                  </a:cubicBezTo>
                  <a:cubicBezTo>
                    <a:pt x="32" y="8"/>
                    <a:pt x="32" y="8"/>
                    <a:pt x="33" y="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44" name="Google Shape;13844;p239"/>
            <p:cNvSpPr/>
            <p:nvPr/>
          </p:nvSpPr>
          <p:spPr>
            <a:xfrm>
              <a:off x="9663773" y="4146306"/>
              <a:ext cx="142378" cy="310311"/>
            </a:xfrm>
            <a:custGeom>
              <a:rect b="b" l="l" r="r" t="t"/>
              <a:pathLst>
                <a:path extrusionOk="0" h="184" w="85">
                  <a:moveTo>
                    <a:pt x="63" y="23"/>
                  </a:moveTo>
                  <a:cubicBezTo>
                    <a:pt x="60" y="22"/>
                    <a:pt x="52" y="16"/>
                    <a:pt x="52" y="14"/>
                  </a:cubicBezTo>
                  <a:cubicBezTo>
                    <a:pt x="52" y="11"/>
                    <a:pt x="56" y="7"/>
                    <a:pt x="48" y="7"/>
                  </a:cubicBezTo>
                  <a:cubicBezTo>
                    <a:pt x="41" y="6"/>
                    <a:pt x="40" y="3"/>
                    <a:pt x="39" y="1"/>
                  </a:cubicBezTo>
                  <a:cubicBezTo>
                    <a:pt x="37" y="0"/>
                    <a:pt x="31" y="4"/>
                    <a:pt x="30" y="7"/>
                  </a:cubicBezTo>
                  <a:cubicBezTo>
                    <a:pt x="28" y="11"/>
                    <a:pt x="26" y="7"/>
                    <a:pt x="22" y="9"/>
                  </a:cubicBezTo>
                  <a:cubicBezTo>
                    <a:pt x="18" y="11"/>
                    <a:pt x="14" y="6"/>
                    <a:pt x="12" y="9"/>
                  </a:cubicBezTo>
                  <a:cubicBezTo>
                    <a:pt x="10" y="12"/>
                    <a:pt x="5" y="7"/>
                    <a:pt x="3" y="10"/>
                  </a:cubicBezTo>
                  <a:cubicBezTo>
                    <a:pt x="2" y="11"/>
                    <a:pt x="1" y="12"/>
                    <a:pt x="0" y="12"/>
                  </a:cubicBezTo>
                  <a:cubicBezTo>
                    <a:pt x="2" y="15"/>
                    <a:pt x="4" y="17"/>
                    <a:pt x="4" y="19"/>
                  </a:cubicBezTo>
                  <a:cubicBezTo>
                    <a:pt x="4" y="22"/>
                    <a:pt x="10" y="24"/>
                    <a:pt x="10" y="28"/>
                  </a:cubicBezTo>
                  <a:cubicBezTo>
                    <a:pt x="10" y="32"/>
                    <a:pt x="17" y="35"/>
                    <a:pt x="20" y="33"/>
                  </a:cubicBezTo>
                  <a:cubicBezTo>
                    <a:pt x="22" y="32"/>
                    <a:pt x="27" y="30"/>
                    <a:pt x="28" y="35"/>
                  </a:cubicBezTo>
                  <a:cubicBezTo>
                    <a:pt x="28" y="41"/>
                    <a:pt x="31" y="41"/>
                    <a:pt x="31" y="44"/>
                  </a:cubicBezTo>
                  <a:cubicBezTo>
                    <a:pt x="31" y="48"/>
                    <a:pt x="24" y="46"/>
                    <a:pt x="22" y="50"/>
                  </a:cubicBezTo>
                  <a:cubicBezTo>
                    <a:pt x="21" y="53"/>
                    <a:pt x="35" y="58"/>
                    <a:pt x="35" y="61"/>
                  </a:cubicBezTo>
                  <a:cubicBezTo>
                    <a:pt x="35" y="64"/>
                    <a:pt x="39" y="68"/>
                    <a:pt x="41" y="72"/>
                  </a:cubicBezTo>
                  <a:cubicBezTo>
                    <a:pt x="42" y="75"/>
                    <a:pt x="49" y="80"/>
                    <a:pt x="50" y="84"/>
                  </a:cubicBezTo>
                  <a:cubicBezTo>
                    <a:pt x="52" y="89"/>
                    <a:pt x="58" y="91"/>
                    <a:pt x="60" y="94"/>
                  </a:cubicBezTo>
                  <a:cubicBezTo>
                    <a:pt x="62" y="96"/>
                    <a:pt x="63" y="101"/>
                    <a:pt x="62" y="106"/>
                  </a:cubicBezTo>
                  <a:cubicBezTo>
                    <a:pt x="61" y="110"/>
                    <a:pt x="61" y="118"/>
                    <a:pt x="66" y="125"/>
                  </a:cubicBezTo>
                  <a:cubicBezTo>
                    <a:pt x="70" y="132"/>
                    <a:pt x="61" y="135"/>
                    <a:pt x="58" y="139"/>
                  </a:cubicBezTo>
                  <a:cubicBezTo>
                    <a:pt x="55" y="143"/>
                    <a:pt x="56" y="148"/>
                    <a:pt x="47" y="146"/>
                  </a:cubicBezTo>
                  <a:cubicBezTo>
                    <a:pt x="39" y="143"/>
                    <a:pt x="49" y="153"/>
                    <a:pt x="47" y="156"/>
                  </a:cubicBezTo>
                  <a:cubicBezTo>
                    <a:pt x="46" y="159"/>
                    <a:pt x="34" y="153"/>
                    <a:pt x="34" y="156"/>
                  </a:cubicBezTo>
                  <a:cubicBezTo>
                    <a:pt x="34" y="158"/>
                    <a:pt x="30" y="160"/>
                    <a:pt x="27" y="162"/>
                  </a:cubicBezTo>
                  <a:cubicBezTo>
                    <a:pt x="28" y="164"/>
                    <a:pt x="30" y="165"/>
                    <a:pt x="32" y="166"/>
                  </a:cubicBezTo>
                  <a:cubicBezTo>
                    <a:pt x="35" y="168"/>
                    <a:pt x="29" y="171"/>
                    <a:pt x="29" y="176"/>
                  </a:cubicBezTo>
                  <a:cubicBezTo>
                    <a:pt x="29" y="182"/>
                    <a:pt x="33" y="184"/>
                    <a:pt x="35" y="181"/>
                  </a:cubicBezTo>
                  <a:cubicBezTo>
                    <a:pt x="36" y="179"/>
                    <a:pt x="43" y="174"/>
                    <a:pt x="45" y="173"/>
                  </a:cubicBezTo>
                  <a:cubicBezTo>
                    <a:pt x="48" y="172"/>
                    <a:pt x="45" y="168"/>
                    <a:pt x="48" y="168"/>
                  </a:cubicBezTo>
                  <a:cubicBezTo>
                    <a:pt x="51" y="169"/>
                    <a:pt x="50" y="164"/>
                    <a:pt x="51" y="162"/>
                  </a:cubicBezTo>
                  <a:cubicBezTo>
                    <a:pt x="52" y="160"/>
                    <a:pt x="54" y="161"/>
                    <a:pt x="58" y="161"/>
                  </a:cubicBezTo>
                  <a:cubicBezTo>
                    <a:pt x="62" y="161"/>
                    <a:pt x="68" y="157"/>
                    <a:pt x="74" y="153"/>
                  </a:cubicBezTo>
                  <a:cubicBezTo>
                    <a:pt x="80" y="149"/>
                    <a:pt x="81" y="148"/>
                    <a:pt x="83" y="137"/>
                  </a:cubicBezTo>
                  <a:cubicBezTo>
                    <a:pt x="85" y="126"/>
                    <a:pt x="80" y="113"/>
                    <a:pt x="80" y="109"/>
                  </a:cubicBezTo>
                  <a:cubicBezTo>
                    <a:pt x="80" y="106"/>
                    <a:pt x="72" y="91"/>
                    <a:pt x="69" y="91"/>
                  </a:cubicBezTo>
                  <a:cubicBezTo>
                    <a:pt x="66" y="91"/>
                    <a:pt x="53" y="77"/>
                    <a:pt x="51" y="74"/>
                  </a:cubicBezTo>
                  <a:cubicBezTo>
                    <a:pt x="48" y="72"/>
                    <a:pt x="49" y="68"/>
                    <a:pt x="46" y="65"/>
                  </a:cubicBezTo>
                  <a:cubicBezTo>
                    <a:pt x="42" y="62"/>
                    <a:pt x="42" y="55"/>
                    <a:pt x="43" y="49"/>
                  </a:cubicBezTo>
                  <a:cubicBezTo>
                    <a:pt x="44" y="44"/>
                    <a:pt x="51" y="42"/>
                    <a:pt x="51" y="39"/>
                  </a:cubicBezTo>
                  <a:cubicBezTo>
                    <a:pt x="51" y="35"/>
                    <a:pt x="52" y="32"/>
                    <a:pt x="55" y="32"/>
                  </a:cubicBezTo>
                  <a:cubicBezTo>
                    <a:pt x="59" y="31"/>
                    <a:pt x="63" y="28"/>
                    <a:pt x="64" y="25"/>
                  </a:cubicBezTo>
                  <a:cubicBezTo>
                    <a:pt x="65" y="25"/>
                    <a:pt x="65" y="25"/>
                    <a:pt x="65" y="25"/>
                  </a:cubicBezTo>
                  <a:cubicBezTo>
                    <a:pt x="64" y="23"/>
                    <a:pt x="64" y="23"/>
                    <a:pt x="63" y="2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45" name="Google Shape;13845;p239"/>
            <p:cNvSpPr/>
            <p:nvPr/>
          </p:nvSpPr>
          <p:spPr>
            <a:xfrm>
              <a:off x="9663773" y="4331276"/>
              <a:ext cx="118040" cy="87617"/>
            </a:xfrm>
            <a:custGeom>
              <a:rect b="b" l="l" r="r" t="t"/>
              <a:pathLst>
                <a:path extrusionOk="0" h="52" w="70">
                  <a:moveTo>
                    <a:pt x="34" y="46"/>
                  </a:moveTo>
                  <a:cubicBezTo>
                    <a:pt x="34" y="43"/>
                    <a:pt x="46" y="49"/>
                    <a:pt x="47" y="46"/>
                  </a:cubicBezTo>
                  <a:cubicBezTo>
                    <a:pt x="49" y="43"/>
                    <a:pt x="39" y="33"/>
                    <a:pt x="47" y="36"/>
                  </a:cubicBezTo>
                  <a:cubicBezTo>
                    <a:pt x="56" y="38"/>
                    <a:pt x="55" y="33"/>
                    <a:pt x="58" y="29"/>
                  </a:cubicBezTo>
                  <a:cubicBezTo>
                    <a:pt x="61" y="25"/>
                    <a:pt x="70" y="22"/>
                    <a:pt x="66" y="15"/>
                  </a:cubicBezTo>
                  <a:cubicBezTo>
                    <a:pt x="63" y="10"/>
                    <a:pt x="62" y="5"/>
                    <a:pt x="62" y="0"/>
                  </a:cubicBezTo>
                  <a:cubicBezTo>
                    <a:pt x="59" y="3"/>
                    <a:pt x="55" y="3"/>
                    <a:pt x="54" y="2"/>
                  </a:cubicBezTo>
                  <a:cubicBezTo>
                    <a:pt x="51" y="1"/>
                    <a:pt x="46" y="1"/>
                    <a:pt x="46" y="5"/>
                  </a:cubicBezTo>
                  <a:cubicBezTo>
                    <a:pt x="46" y="9"/>
                    <a:pt x="42" y="10"/>
                    <a:pt x="42" y="8"/>
                  </a:cubicBezTo>
                  <a:cubicBezTo>
                    <a:pt x="43" y="6"/>
                    <a:pt x="38" y="6"/>
                    <a:pt x="36" y="3"/>
                  </a:cubicBezTo>
                  <a:cubicBezTo>
                    <a:pt x="33" y="0"/>
                    <a:pt x="24" y="4"/>
                    <a:pt x="20" y="3"/>
                  </a:cubicBezTo>
                  <a:cubicBezTo>
                    <a:pt x="15" y="1"/>
                    <a:pt x="9" y="5"/>
                    <a:pt x="4" y="11"/>
                  </a:cubicBezTo>
                  <a:cubicBezTo>
                    <a:pt x="0" y="16"/>
                    <a:pt x="5" y="16"/>
                    <a:pt x="5" y="21"/>
                  </a:cubicBezTo>
                  <a:cubicBezTo>
                    <a:pt x="5" y="27"/>
                    <a:pt x="8" y="27"/>
                    <a:pt x="6" y="31"/>
                  </a:cubicBezTo>
                  <a:cubicBezTo>
                    <a:pt x="6" y="31"/>
                    <a:pt x="6" y="31"/>
                    <a:pt x="6" y="31"/>
                  </a:cubicBezTo>
                  <a:cubicBezTo>
                    <a:pt x="10" y="33"/>
                    <a:pt x="9" y="39"/>
                    <a:pt x="9" y="42"/>
                  </a:cubicBezTo>
                  <a:cubicBezTo>
                    <a:pt x="10" y="45"/>
                    <a:pt x="14" y="43"/>
                    <a:pt x="16" y="43"/>
                  </a:cubicBezTo>
                  <a:cubicBezTo>
                    <a:pt x="19" y="43"/>
                    <a:pt x="15" y="47"/>
                    <a:pt x="17" y="49"/>
                  </a:cubicBezTo>
                  <a:cubicBezTo>
                    <a:pt x="19" y="52"/>
                    <a:pt x="25" y="47"/>
                    <a:pt x="26" y="50"/>
                  </a:cubicBezTo>
                  <a:cubicBezTo>
                    <a:pt x="26" y="51"/>
                    <a:pt x="27" y="52"/>
                    <a:pt x="27" y="52"/>
                  </a:cubicBezTo>
                  <a:cubicBezTo>
                    <a:pt x="30" y="50"/>
                    <a:pt x="34" y="48"/>
                    <a:pt x="34" y="4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46" name="Google Shape;13846;p239"/>
            <p:cNvSpPr/>
            <p:nvPr/>
          </p:nvSpPr>
          <p:spPr>
            <a:xfrm>
              <a:off x="9624832" y="4164560"/>
              <a:ext cx="144812" cy="183753"/>
            </a:xfrm>
            <a:custGeom>
              <a:rect b="b" l="l" r="r" t="t"/>
              <a:pathLst>
                <a:path extrusionOk="0" h="109" w="86">
                  <a:moveTo>
                    <a:pt x="58" y="50"/>
                  </a:moveTo>
                  <a:cubicBezTo>
                    <a:pt x="58" y="47"/>
                    <a:pt x="44" y="42"/>
                    <a:pt x="45" y="39"/>
                  </a:cubicBezTo>
                  <a:cubicBezTo>
                    <a:pt x="47" y="35"/>
                    <a:pt x="54" y="37"/>
                    <a:pt x="54" y="33"/>
                  </a:cubicBezTo>
                  <a:cubicBezTo>
                    <a:pt x="54" y="30"/>
                    <a:pt x="51" y="30"/>
                    <a:pt x="51" y="24"/>
                  </a:cubicBezTo>
                  <a:cubicBezTo>
                    <a:pt x="50" y="19"/>
                    <a:pt x="45" y="21"/>
                    <a:pt x="43" y="22"/>
                  </a:cubicBezTo>
                  <a:cubicBezTo>
                    <a:pt x="40" y="24"/>
                    <a:pt x="33" y="21"/>
                    <a:pt x="33" y="17"/>
                  </a:cubicBezTo>
                  <a:cubicBezTo>
                    <a:pt x="33" y="13"/>
                    <a:pt x="27" y="11"/>
                    <a:pt x="27" y="8"/>
                  </a:cubicBezTo>
                  <a:cubicBezTo>
                    <a:pt x="27" y="6"/>
                    <a:pt x="25" y="4"/>
                    <a:pt x="23" y="1"/>
                  </a:cubicBezTo>
                  <a:cubicBezTo>
                    <a:pt x="21" y="2"/>
                    <a:pt x="19" y="3"/>
                    <a:pt x="18" y="2"/>
                  </a:cubicBezTo>
                  <a:cubicBezTo>
                    <a:pt x="17" y="0"/>
                    <a:pt x="15" y="6"/>
                    <a:pt x="17" y="8"/>
                  </a:cubicBezTo>
                  <a:cubicBezTo>
                    <a:pt x="18" y="9"/>
                    <a:pt x="20" y="18"/>
                    <a:pt x="16" y="17"/>
                  </a:cubicBezTo>
                  <a:cubicBezTo>
                    <a:pt x="12" y="16"/>
                    <a:pt x="12" y="11"/>
                    <a:pt x="10" y="12"/>
                  </a:cubicBezTo>
                  <a:cubicBezTo>
                    <a:pt x="10" y="12"/>
                    <a:pt x="4" y="19"/>
                    <a:pt x="4" y="21"/>
                  </a:cubicBezTo>
                  <a:cubicBezTo>
                    <a:pt x="4" y="23"/>
                    <a:pt x="2" y="24"/>
                    <a:pt x="0" y="25"/>
                  </a:cubicBezTo>
                  <a:cubicBezTo>
                    <a:pt x="1" y="26"/>
                    <a:pt x="2" y="27"/>
                    <a:pt x="2" y="27"/>
                  </a:cubicBezTo>
                  <a:cubicBezTo>
                    <a:pt x="3" y="29"/>
                    <a:pt x="2" y="33"/>
                    <a:pt x="3" y="36"/>
                  </a:cubicBezTo>
                  <a:cubicBezTo>
                    <a:pt x="5" y="40"/>
                    <a:pt x="10" y="34"/>
                    <a:pt x="11" y="39"/>
                  </a:cubicBezTo>
                  <a:cubicBezTo>
                    <a:pt x="13" y="45"/>
                    <a:pt x="10" y="47"/>
                    <a:pt x="10" y="52"/>
                  </a:cubicBezTo>
                  <a:cubicBezTo>
                    <a:pt x="10" y="57"/>
                    <a:pt x="6" y="57"/>
                    <a:pt x="7" y="61"/>
                  </a:cubicBezTo>
                  <a:cubicBezTo>
                    <a:pt x="8" y="66"/>
                    <a:pt x="14" y="60"/>
                    <a:pt x="18" y="57"/>
                  </a:cubicBezTo>
                  <a:cubicBezTo>
                    <a:pt x="22" y="54"/>
                    <a:pt x="25" y="55"/>
                    <a:pt x="26" y="57"/>
                  </a:cubicBezTo>
                  <a:cubicBezTo>
                    <a:pt x="28" y="59"/>
                    <a:pt x="33" y="57"/>
                    <a:pt x="34" y="55"/>
                  </a:cubicBezTo>
                  <a:cubicBezTo>
                    <a:pt x="35" y="52"/>
                    <a:pt x="42" y="51"/>
                    <a:pt x="44" y="54"/>
                  </a:cubicBezTo>
                  <a:cubicBezTo>
                    <a:pt x="47" y="57"/>
                    <a:pt x="49" y="61"/>
                    <a:pt x="53" y="63"/>
                  </a:cubicBezTo>
                  <a:cubicBezTo>
                    <a:pt x="56" y="65"/>
                    <a:pt x="50" y="76"/>
                    <a:pt x="54" y="77"/>
                  </a:cubicBezTo>
                  <a:cubicBezTo>
                    <a:pt x="57" y="78"/>
                    <a:pt x="62" y="84"/>
                    <a:pt x="62" y="90"/>
                  </a:cubicBezTo>
                  <a:cubicBezTo>
                    <a:pt x="61" y="95"/>
                    <a:pt x="64" y="99"/>
                    <a:pt x="60" y="103"/>
                  </a:cubicBezTo>
                  <a:cubicBezTo>
                    <a:pt x="63" y="105"/>
                    <a:pt x="66" y="105"/>
                    <a:pt x="65" y="107"/>
                  </a:cubicBezTo>
                  <a:cubicBezTo>
                    <a:pt x="65" y="109"/>
                    <a:pt x="69" y="108"/>
                    <a:pt x="69" y="104"/>
                  </a:cubicBezTo>
                  <a:cubicBezTo>
                    <a:pt x="69" y="100"/>
                    <a:pt x="74" y="100"/>
                    <a:pt x="77" y="101"/>
                  </a:cubicBezTo>
                  <a:cubicBezTo>
                    <a:pt x="78" y="102"/>
                    <a:pt x="82" y="102"/>
                    <a:pt x="85" y="99"/>
                  </a:cubicBezTo>
                  <a:cubicBezTo>
                    <a:pt x="85" y="98"/>
                    <a:pt x="85" y="96"/>
                    <a:pt x="85" y="95"/>
                  </a:cubicBezTo>
                  <a:cubicBezTo>
                    <a:pt x="86" y="90"/>
                    <a:pt x="85" y="85"/>
                    <a:pt x="83" y="83"/>
                  </a:cubicBezTo>
                  <a:cubicBezTo>
                    <a:pt x="81" y="80"/>
                    <a:pt x="75" y="78"/>
                    <a:pt x="73" y="73"/>
                  </a:cubicBezTo>
                  <a:cubicBezTo>
                    <a:pt x="72" y="69"/>
                    <a:pt x="65" y="64"/>
                    <a:pt x="64" y="61"/>
                  </a:cubicBezTo>
                  <a:cubicBezTo>
                    <a:pt x="62" y="57"/>
                    <a:pt x="58" y="53"/>
                    <a:pt x="58" y="5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47" name="Google Shape;13847;p239"/>
            <p:cNvSpPr/>
            <p:nvPr/>
          </p:nvSpPr>
          <p:spPr>
            <a:xfrm>
              <a:off x="9574939" y="4207152"/>
              <a:ext cx="158198" cy="304226"/>
            </a:xfrm>
            <a:custGeom>
              <a:rect b="b" l="l" r="r" t="t"/>
              <a:pathLst>
                <a:path extrusionOk="0" h="181" w="94">
                  <a:moveTo>
                    <a:pt x="58" y="95"/>
                  </a:moveTo>
                  <a:cubicBezTo>
                    <a:pt x="58" y="90"/>
                    <a:pt x="53" y="90"/>
                    <a:pt x="57" y="85"/>
                  </a:cubicBezTo>
                  <a:cubicBezTo>
                    <a:pt x="62" y="79"/>
                    <a:pt x="68" y="75"/>
                    <a:pt x="73" y="77"/>
                  </a:cubicBezTo>
                  <a:cubicBezTo>
                    <a:pt x="77" y="78"/>
                    <a:pt x="86" y="74"/>
                    <a:pt x="89" y="77"/>
                  </a:cubicBezTo>
                  <a:cubicBezTo>
                    <a:pt x="89" y="78"/>
                    <a:pt x="90" y="78"/>
                    <a:pt x="90" y="78"/>
                  </a:cubicBezTo>
                  <a:cubicBezTo>
                    <a:pt x="94" y="74"/>
                    <a:pt x="91" y="70"/>
                    <a:pt x="92" y="65"/>
                  </a:cubicBezTo>
                  <a:cubicBezTo>
                    <a:pt x="92" y="59"/>
                    <a:pt x="87" y="53"/>
                    <a:pt x="84" y="52"/>
                  </a:cubicBezTo>
                  <a:cubicBezTo>
                    <a:pt x="80" y="51"/>
                    <a:pt x="86" y="40"/>
                    <a:pt x="83" y="38"/>
                  </a:cubicBezTo>
                  <a:cubicBezTo>
                    <a:pt x="79" y="36"/>
                    <a:pt x="77" y="32"/>
                    <a:pt x="74" y="29"/>
                  </a:cubicBezTo>
                  <a:cubicBezTo>
                    <a:pt x="72" y="26"/>
                    <a:pt x="65" y="27"/>
                    <a:pt x="64" y="30"/>
                  </a:cubicBezTo>
                  <a:cubicBezTo>
                    <a:pt x="63" y="32"/>
                    <a:pt x="58" y="34"/>
                    <a:pt x="56" y="32"/>
                  </a:cubicBezTo>
                  <a:cubicBezTo>
                    <a:pt x="55" y="30"/>
                    <a:pt x="52" y="29"/>
                    <a:pt x="48" y="32"/>
                  </a:cubicBezTo>
                  <a:cubicBezTo>
                    <a:pt x="44" y="35"/>
                    <a:pt x="38" y="41"/>
                    <a:pt x="37" y="36"/>
                  </a:cubicBezTo>
                  <a:cubicBezTo>
                    <a:pt x="36" y="32"/>
                    <a:pt x="40" y="32"/>
                    <a:pt x="40" y="27"/>
                  </a:cubicBezTo>
                  <a:cubicBezTo>
                    <a:pt x="40" y="22"/>
                    <a:pt x="43" y="20"/>
                    <a:pt x="41" y="14"/>
                  </a:cubicBezTo>
                  <a:cubicBezTo>
                    <a:pt x="40" y="9"/>
                    <a:pt x="35" y="15"/>
                    <a:pt x="33" y="11"/>
                  </a:cubicBezTo>
                  <a:cubicBezTo>
                    <a:pt x="32" y="8"/>
                    <a:pt x="33" y="4"/>
                    <a:pt x="32" y="2"/>
                  </a:cubicBezTo>
                  <a:cubicBezTo>
                    <a:pt x="32" y="2"/>
                    <a:pt x="31" y="1"/>
                    <a:pt x="30" y="0"/>
                  </a:cubicBezTo>
                  <a:cubicBezTo>
                    <a:pt x="29" y="0"/>
                    <a:pt x="29" y="1"/>
                    <a:pt x="28" y="2"/>
                  </a:cubicBezTo>
                  <a:cubicBezTo>
                    <a:pt x="27" y="4"/>
                    <a:pt x="20" y="4"/>
                    <a:pt x="18" y="8"/>
                  </a:cubicBezTo>
                  <a:cubicBezTo>
                    <a:pt x="16" y="11"/>
                    <a:pt x="10" y="11"/>
                    <a:pt x="9" y="11"/>
                  </a:cubicBezTo>
                  <a:cubicBezTo>
                    <a:pt x="8" y="11"/>
                    <a:pt x="3" y="11"/>
                    <a:pt x="3" y="14"/>
                  </a:cubicBezTo>
                  <a:cubicBezTo>
                    <a:pt x="2" y="18"/>
                    <a:pt x="0" y="31"/>
                    <a:pt x="0" y="33"/>
                  </a:cubicBezTo>
                  <a:cubicBezTo>
                    <a:pt x="0" y="36"/>
                    <a:pt x="7" y="43"/>
                    <a:pt x="9" y="44"/>
                  </a:cubicBezTo>
                  <a:cubicBezTo>
                    <a:pt x="11" y="45"/>
                    <a:pt x="9" y="51"/>
                    <a:pt x="11" y="52"/>
                  </a:cubicBezTo>
                  <a:cubicBezTo>
                    <a:pt x="14" y="53"/>
                    <a:pt x="12" y="58"/>
                    <a:pt x="11" y="58"/>
                  </a:cubicBezTo>
                  <a:cubicBezTo>
                    <a:pt x="9" y="57"/>
                    <a:pt x="12" y="64"/>
                    <a:pt x="9" y="66"/>
                  </a:cubicBezTo>
                  <a:cubicBezTo>
                    <a:pt x="6" y="69"/>
                    <a:pt x="9" y="75"/>
                    <a:pt x="13" y="79"/>
                  </a:cubicBezTo>
                  <a:cubicBezTo>
                    <a:pt x="18" y="83"/>
                    <a:pt x="18" y="90"/>
                    <a:pt x="18" y="94"/>
                  </a:cubicBezTo>
                  <a:cubicBezTo>
                    <a:pt x="18" y="97"/>
                    <a:pt x="21" y="98"/>
                    <a:pt x="21" y="103"/>
                  </a:cubicBezTo>
                  <a:cubicBezTo>
                    <a:pt x="21" y="103"/>
                    <a:pt x="16" y="123"/>
                    <a:pt x="11" y="122"/>
                  </a:cubicBezTo>
                  <a:cubicBezTo>
                    <a:pt x="10" y="127"/>
                    <a:pt x="9" y="135"/>
                    <a:pt x="8" y="140"/>
                  </a:cubicBezTo>
                  <a:cubicBezTo>
                    <a:pt x="7" y="145"/>
                    <a:pt x="6" y="150"/>
                    <a:pt x="9" y="150"/>
                  </a:cubicBezTo>
                  <a:cubicBezTo>
                    <a:pt x="12" y="151"/>
                    <a:pt x="18" y="158"/>
                    <a:pt x="24" y="166"/>
                  </a:cubicBezTo>
                  <a:cubicBezTo>
                    <a:pt x="26" y="168"/>
                    <a:pt x="27" y="170"/>
                    <a:pt x="28" y="172"/>
                  </a:cubicBezTo>
                  <a:cubicBezTo>
                    <a:pt x="30" y="171"/>
                    <a:pt x="32" y="172"/>
                    <a:pt x="34" y="172"/>
                  </a:cubicBezTo>
                  <a:cubicBezTo>
                    <a:pt x="39" y="173"/>
                    <a:pt x="40" y="177"/>
                    <a:pt x="40" y="179"/>
                  </a:cubicBezTo>
                  <a:cubicBezTo>
                    <a:pt x="40" y="181"/>
                    <a:pt x="48" y="181"/>
                    <a:pt x="49" y="180"/>
                  </a:cubicBezTo>
                  <a:cubicBezTo>
                    <a:pt x="50" y="180"/>
                    <a:pt x="49" y="177"/>
                    <a:pt x="53" y="175"/>
                  </a:cubicBezTo>
                  <a:cubicBezTo>
                    <a:pt x="50" y="172"/>
                    <a:pt x="44" y="168"/>
                    <a:pt x="39" y="167"/>
                  </a:cubicBezTo>
                  <a:cubicBezTo>
                    <a:pt x="34" y="167"/>
                    <a:pt x="31" y="158"/>
                    <a:pt x="31" y="154"/>
                  </a:cubicBezTo>
                  <a:cubicBezTo>
                    <a:pt x="32" y="150"/>
                    <a:pt x="27" y="146"/>
                    <a:pt x="27" y="143"/>
                  </a:cubicBezTo>
                  <a:cubicBezTo>
                    <a:pt x="27" y="139"/>
                    <a:pt x="24" y="139"/>
                    <a:pt x="20" y="137"/>
                  </a:cubicBezTo>
                  <a:cubicBezTo>
                    <a:pt x="16" y="135"/>
                    <a:pt x="20" y="123"/>
                    <a:pt x="21" y="118"/>
                  </a:cubicBezTo>
                  <a:cubicBezTo>
                    <a:pt x="22" y="113"/>
                    <a:pt x="30" y="98"/>
                    <a:pt x="27" y="94"/>
                  </a:cubicBezTo>
                  <a:cubicBezTo>
                    <a:pt x="25" y="89"/>
                    <a:pt x="36" y="86"/>
                    <a:pt x="37" y="91"/>
                  </a:cubicBezTo>
                  <a:cubicBezTo>
                    <a:pt x="38" y="96"/>
                    <a:pt x="39" y="98"/>
                    <a:pt x="46" y="98"/>
                  </a:cubicBezTo>
                  <a:cubicBezTo>
                    <a:pt x="53" y="98"/>
                    <a:pt x="53" y="103"/>
                    <a:pt x="58" y="105"/>
                  </a:cubicBezTo>
                  <a:cubicBezTo>
                    <a:pt x="58" y="105"/>
                    <a:pt x="59" y="105"/>
                    <a:pt x="59" y="105"/>
                  </a:cubicBezTo>
                  <a:cubicBezTo>
                    <a:pt x="59" y="105"/>
                    <a:pt x="59" y="105"/>
                    <a:pt x="59" y="105"/>
                  </a:cubicBezTo>
                  <a:cubicBezTo>
                    <a:pt x="61" y="101"/>
                    <a:pt x="58" y="101"/>
                    <a:pt x="58" y="95"/>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48" name="Google Shape;13848;p239"/>
            <p:cNvSpPr/>
            <p:nvPr/>
          </p:nvSpPr>
          <p:spPr>
            <a:xfrm>
              <a:off x="7974710" y="3383307"/>
              <a:ext cx="187403" cy="158198"/>
            </a:xfrm>
            <a:custGeom>
              <a:rect b="b" l="l" r="r" t="t"/>
              <a:pathLst>
                <a:path extrusionOk="0" h="94" w="112">
                  <a:moveTo>
                    <a:pt x="2" y="20"/>
                  </a:moveTo>
                  <a:cubicBezTo>
                    <a:pt x="3" y="22"/>
                    <a:pt x="4" y="29"/>
                    <a:pt x="2" y="32"/>
                  </a:cubicBezTo>
                  <a:cubicBezTo>
                    <a:pt x="0" y="35"/>
                    <a:pt x="1" y="36"/>
                    <a:pt x="3" y="37"/>
                  </a:cubicBezTo>
                  <a:cubicBezTo>
                    <a:pt x="4" y="38"/>
                    <a:pt x="5" y="41"/>
                    <a:pt x="5" y="43"/>
                  </a:cubicBezTo>
                  <a:cubicBezTo>
                    <a:pt x="5" y="45"/>
                    <a:pt x="7" y="45"/>
                    <a:pt x="7" y="49"/>
                  </a:cubicBezTo>
                  <a:cubicBezTo>
                    <a:pt x="7" y="54"/>
                    <a:pt x="8" y="57"/>
                    <a:pt x="10" y="59"/>
                  </a:cubicBezTo>
                  <a:cubicBezTo>
                    <a:pt x="11" y="60"/>
                    <a:pt x="11" y="62"/>
                    <a:pt x="10" y="64"/>
                  </a:cubicBezTo>
                  <a:cubicBezTo>
                    <a:pt x="12" y="66"/>
                    <a:pt x="15" y="67"/>
                    <a:pt x="17" y="68"/>
                  </a:cubicBezTo>
                  <a:cubicBezTo>
                    <a:pt x="22" y="70"/>
                    <a:pt x="24" y="72"/>
                    <a:pt x="24" y="74"/>
                  </a:cubicBezTo>
                  <a:cubicBezTo>
                    <a:pt x="25" y="76"/>
                    <a:pt x="29" y="79"/>
                    <a:pt x="30" y="76"/>
                  </a:cubicBezTo>
                  <a:cubicBezTo>
                    <a:pt x="32" y="74"/>
                    <a:pt x="35" y="75"/>
                    <a:pt x="37" y="75"/>
                  </a:cubicBezTo>
                  <a:cubicBezTo>
                    <a:pt x="39" y="75"/>
                    <a:pt x="40" y="78"/>
                    <a:pt x="40" y="79"/>
                  </a:cubicBezTo>
                  <a:cubicBezTo>
                    <a:pt x="40" y="81"/>
                    <a:pt x="46" y="80"/>
                    <a:pt x="48" y="81"/>
                  </a:cubicBezTo>
                  <a:cubicBezTo>
                    <a:pt x="50" y="83"/>
                    <a:pt x="50" y="87"/>
                    <a:pt x="53" y="89"/>
                  </a:cubicBezTo>
                  <a:cubicBezTo>
                    <a:pt x="56" y="90"/>
                    <a:pt x="58" y="87"/>
                    <a:pt x="60" y="88"/>
                  </a:cubicBezTo>
                  <a:cubicBezTo>
                    <a:pt x="62" y="89"/>
                    <a:pt x="67" y="90"/>
                    <a:pt x="70" y="89"/>
                  </a:cubicBezTo>
                  <a:cubicBezTo>
                    <a:pt x="73" y="88"/>
                    <a:pt x="75" y="90"/>
                    <a:pt x="79" y="90"/>
                  </a:cubicBezTo>
                  <a:cubicBezTo>
                    <a:pt x="82" y="89"/>
                    <a:pt x="87" y="91"/>
                    <a:pt x="89" y="92"/>
                  </a:cubicBezTo>
                  <a:cubicBezTo>
                    <a:pt x="89" y="93"/>
                    <a:pt x="92" y="93"/>
                    <a:pt x="95" y="94"/>
                  </a:cubicBezTo>
                  <a:cubicBezTo>
                    <a:pt x="96" y="92"/>
                    <a:pt x="95" y="87"/>
                    <a:pt x="95" y="86"/>
                  </a:cubicBezTo>
                  <a:cubicBezTo>
                    <a:pt x="95" y="85"/>
                    <a:pt x="104" y="76"/>
                    <a:pt x="106" y="75"/>
                  </a:cubicBezTo>
                  <a:cubicBezTo>
                    <a:pt x="107" y="73"/>
                    <a:pt x="110" y="73"/>
                    <a:pt x="111" y="70"/>
                  </a:cubicBezTo>
                  <a:cubicBezTo>
                    <a:pt x="112" y="68"/>
                    <a:pt x="107" y="60"/>
                    <a:pt x="106" y="59"/>
                  </a:cubicBezTo>
                  <a:cubicBezTo>
                    <a:pt x="105" y="57"/>
                    <a:pt x="105" y="51"/>
                    <a:pt x="105" y="48"/>
                  </a:cubicBezTo>
                  <a:cubicBezTo>
                    <a:pt x="106" y="45"/>
                    <a:pt x="102" y="44"/>
                    <a:pt x="102" y="42"/>
                  </a:cubicBezTo>
                  <a:cubicBezTo>
                    <a:pt x="102" y="40"/>
                    <a:pt x="106" y="37"/>
                    <a:pt x="108" y="36"/>
                  </a:cubicBezTo>
                  <a:cubicBezTo>
                    <a:pt x="111" y="35"/>
                    <a:pt x="110" y="27"/>
                    <a:pt x="108" y="26"/>
                  </a:cubicBezTo>
                  <a:cubicBezTo>
                    <a:pt x="106" y="24"/>
                    <a:pt x="105" y="20"/>
                    <a:pt x="106" y="17"/>
                  </a:cubicBezTo>
                  <a:cubicBezTo>
                    <a:pt x="107" y="13"/>
                    <a:pt x="98" y="10"/>
                    <a:pt x="97" y="10"/>
                  </a:cubicBezTo>
                  <a:cubicBezTo>
                    <a:pt x="97" y="10"/>
                    <a:pt x="97" y="10"/>
                    <a:pt x="97" y="9"/>
                  </a:cubicBezTo>
                  <a:cubicBezTo>
                    <a:pt x="88" y="11"/>
                    <a:pt x="68" y="9"/>
                    <a:pt x="66" y="8"/>
                  </a:cubicBezTo>
                  <a:cubicBezTo>
                    <a:pt x="65" y="8"/>
                    <a:pt x="63" y="7"/>
                    <a:pt x="61" y="6"/>
                  </a:cubicBezTo>
                  <a:cubicBezTo>
                    <a:pt x="60" y="8"/>
                    <a:pt x="57" y="9"/>
                    <a:pt x="54" y="9"/>
                  </a:cubicBezTo>
                  <a:cubicBezTo>
                    <a:pt x="49" y="9"/>
                    <a:pt x="49" y="4"/>
                    <a:pt x="49" y="2"/>
                  </a:cubicBezTo>
                  <a:cubicBezTo>
                    <a:pt x="49" y="0"/>
                    <a:pt x="29" y="4"/>
                    <a:pt x="23" y="9"/>
                  </a:cubicBezTo>
                  <a:cubicBezTo>
                    <a:pt x="18" y="15"/>
                    <a:pt x="6" y="13"/>
                    <a:pt x="5" y="16"/>
                  </a:cubicBezTo>
                  <a:cubicBezTo>
                    <a:pt x="5" y="18"/>
                    <a:pt x="3" y="19"/>
                    <a:pt x="2" y="18"/>
                  </a:cubicBezTo>
                  <a:cubicBezTo>
                    <a:pt x="2" y="19"/>
                    <a:pt x="2" y="19"/>
                    <a:pt x="2" y="2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49" name="Google Shape;13849;p239"/>
            <p:cNvSpPr/>
            <p:nvPr/>
          </p:nvSpPr>
          <p:spPr>
            <a:xfrm>
              <a:off x="8001482" y="3638857"/>
              <a:ext cx="70580" cy="70580"/>
            </a:xfrm>
            <a:custGeom>
              <a:rect b="b" l="l" r="r" t="t"/>
              <a:pathLst>
                <a:path extrusionOk="0" h="42" w="42">
                  <a:moveTo>
                    <a:pt x="32" y="38"/>
                  </a:moveTo>
                  <a:cubicBezTo>
                    <a:pt x="31" y="36"/>
                    <a:pt x="38" y="25"/>
                    <a:pt x="40" y="25"/>
                  </a:cubicBezTo>
                  <a:cubicBezTo>
                    <a:pt x="42" y="25"/>
                    <a:pt x="42" y="14"/>
                    <a:pt x="42" y="9"/>
                  </a:cubicBezTo>
                  <a:cubicBezTo>
                    <a:pt x="36" y="5"/>
                    <a:pt x="31" y="3"/>
                    <a:pt x="31" y="3"/>
                  </a:cubicBezTo>
                  <a:cubicBezTo>
                    <a:pt x="31" y="3"/>
                    <a:pt x="16" y="3"/>
                    <a:pt x="13" y="2"/>
                  </a:cubicBezTo>
                  <a:cubicBezTo>
                    <a:pt x="11" y="0"/>
                    <a:pt x="8" y="5"/>
                    <a:pt x="6" y="3"/>
                  </a:cubicBezTo>
                  <a:cubicBezTo>
                    <a:pt x="4" y="1"/>
                    <a:pt x="0" y="4"/>
                    <a:pt x="1" y="6"/>
                  </a:cubicBezTo>
                  <a:cubicBezTo>
                    <a:pt x="1" y="9"/>
                    <a:pt x="6" y="11"/>
                    <a:pt x="6" y="14"/>
                  </a:cubicBezTo>
                  <a:cubicBezTo>
                    <a:pt x="6" y="18"/>
                    <a:pt x="16" y="24"/>
                    <a:pt x="16" y="26"/>
                  </a:cubicBezTo>
                  <a:cubicBezTo>
                    <a:pt x="16" y="28"/>
                    <a:pt x="22" y="32"/>
                    <a:pt x="25" y="37"/>
                  </a:cubicBezTo>
                  <a:cubicBezTo>
                    <a:pt x="27" y="38"/>
                    <a:pt x="29" y="40"/>
                    <a:pt x="31" y="42"/>
                  </a:cubicBezTo>
                  <a:cubicBezTo>
                    <a:pt x="31" y="40"/>
                    <a:pt x="32" y="39"/>
                    <a:pt x="32" y="3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50" name="Google Shape;13850;p239"/>
            <p:cNvSpPr/>
            <p:nvPr/>
          </p:nvSpPr>
          <p:spPr>
            <a:xfrm>
              <a:off x="7967409" y="3608435"/>
              <a:ext cx="104654" cy="92485"/>
            </a:xfrm>
            <a:custGeom>
              <a:rect b="b" l="l" r="r" t="t"/>
              <a:pathLst>
                <a:path extrusionOk="0" h="55" w="62">
                  <a:moveTo>
                    <a:pt x="36" y="44"/>
                  </a:moveTo>
                  <a:cubicBezTo>
                    <a:pt x="36" y="42"/>
                    <a:pt x="26" y="36"/>
                    <a:pt x="26" y="32"/>
                  </a:cubicBezTo>
                  <a:cubicBezTo>
                    <a:pt x="26" y="29"/>
                    <a:pt x="21" y="27"/>
                    <a:pt x="21" y="24"/>
                  </a:cubicBezTo>
                  <a:cubicBezTo>
                    <a:pt x="20" y="22"/>
                    <a:pt x="24" y="19"/>
                    <a:pt x="26" y="21"/>
                  </a:cubicBezTo>
                  <a:cubicBezTo>
                    <a:pt x="28" y="23"/>
                    <a:pt x="31" y="18"/>
                    <a:pt x="33" y="20"/>
                  </a:cubicBezTo>
                  <a:cubicBezTo>
                    <a:pt x="36" y="21"/>
                    <a:pt x="51" y="21"/>
                    <a:pt x="51" y="21"/>
                  </a:cubicBezTo>
                  <a:cubicBezTo>
                    <a:pt x="51" y="21"/>
                    <a:pt x="56" y="23"/>
                    <a:pt x="62" y="27"/>
                  </a:cubicBezTo>
                  <a:cubicBezTo>
                    <a:pt x="62" y="26"/>
                    <a:pt x="61" y="25"/>
                    <a:pt x="61" y="24"/>
                  </a:cubicBezTo>
                  <a:cubicBezTo>
                    <a:pt x="60" y="21"/>
                    <a:pt x="61" y="17"/>
                    <a:pt x="58" y="16"/>
                  </a:cubicBezTo>
                  <a:cubicBezTo>
                    <a:pt x="56" y="15"/>
                    <a:pt x="55" y="12"/>
                    <a:pt x="55" y="9"/>
                  </a:cubicBezTo>
                  <a:cubicBezTo>
                    <a:pt x="53" y="9"/>
                    <a:pt x="51" y="10"/>
                    <a:pt x="51" y="10"/>
                  </a:cubicBezTo>
                  <a:cubicBezTo>
                    <a:pt x="47" y="10"/>
                    <a:pt x="41" y="10"/>
                    <a:pt x="39" y="7"/>
                  </a:cubicBezTo>
                  <a:cubicBezTo>
                    <a:pt x="37" y="5"/>
                    <a:pt x="32" y="1"/>
                    <a:pt x="29" y="0"/>
                  </a:cubicBezTo>
                  <a:cubicBezTo>
                    <a:pt x="28" y="1"/>
                    <a:pt x="24" y="4"/>
                    <a:pt x="22" y="4"/>
                  </a:cubicBezTo>
                  <a:cubicBezTo>
                    <a:pt x="20" y="5"/>
                    <a:pt x="21" y="10"/>
                    <a:pt x="19" y="10"/>
                  </a:cubicBezTo>
                  <a:cubicBezTo>
                    <a:pt x="17" y="10"/>
                    <a:pt x="16" y="14"/>
                    <a:pt x="15" y="15"/>
                  </a:cubicBezTo>
                  <a:cubicBezTo>
                    <a:pt x="15" y="17"/>
                    <a:pt x="10" y="14"/>
                    <a:pt x="8" y="15"/>
                  </a:cubicBezTo>
                  <a:cubicBezTo>
                    <a:pt x="6" y="16"/>
                    <a:pt x="2" y="16"/>
                    <a:pt x="0" y="17"/>
                  </a:cubicBezTo>
                  <a:cubicBezTo>
                    <a:pt x="0" y="19"/>
                    <a:pt x="0" y="22"/>
                    <a:pt x="2" y="22"/>
                  </a:cubicBezTo>
                  <a:cubicBezTo>
                    <a:pt x="5" y="22"/>
                    <a:pt x="11" y="22"/>
                    <a:pt x="11" y="26"/>
                  </a:cubicBezTo>
                  <a:cubicBezTo>
                    <a:pt x="11" y="30"/>
                    <a:pt x="18" y="39"/>
                    <a:pt x="21" y="43"/>
                  </a:cubicBezTo>
                  <a:cubicBezTo>
                    <a:pt x="24" y="46"/>
                    <a:pt x="30" y="45"/>
                    <a:pt x="30" y="48"/>
                  </a:cubicBezTo>
                  <a:cubicBezTo>
                    <a:pt x="31" y="50"/>
                    <a:pt x="35" y="53"/>
                    <a:pt x="40" y="53"/>
                  </a:cubicBezTo>
                  <a:cubicBezTo>
                    <a:pt x="42" y="53"/>
                    <a:pt x="43" y="54"/>
                    <a:pt x="45" y="55"/>
                  </a:cubicBezTo>
                  <a:cubicBezTo>
                    <a:pt x="42" y="50"/>
                    <a:pt x="36" y="46"/>
                    <a:pt x="36" y="4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51" name="Google Shape;13851;p239"/>
            <p:cNvSpPr/>
            <p:nvPr/>
          </p:nvSpPr>
          <p:spPr>
            <a:xfrm>
              <a:off x="8067195" y="3705787"/>
              <a:ext cx="36507" cy="74231"/>
            </a:xfrm>
            <a:custGeom>
              <a:rect b="b" l="l" r="r" t="t"/>
              <a:pathLst>
                <a:path extrusionOk="0" h="44" w="22">
                  <a:moveTo>
                    <a:pt x="15" y="37"/>
                  </a:moveTo>
                  <a:cubicBezTo>
                    <a:pt x="17" y="37"/>
                    <a:pt x="16" y="34"/>
                    <a:pt x="18" y="33"/>
                  </a:cubicBezTo>
                  <a:cubicBezTo>
                    <a:pt x="19" y="31"/>
                    <a:pt x="21" y="27"/>
                    <a:pt x="22" y="26"/>
                  </a:cubicBezTo>
                  <a:cubicBezTo>
                    <a:pt x="22" y="26"/>
                    <a:pt x="22" y="26"/>
                    <a:pt x="22" y="25"/>
                  </a:cubicBezTo>
                  <a:cubicBezTo>
                    <a:pt x="18" y="23"/>
                    <a:pt x="16" y="21"/>
                    <a:pt x="15" y="18"/>
                  </a:cubicBezTo>
                  <a:cubicBezTo>
                    <a:pt x="14" y="15"/>
                    <a:pt x="15" y="10"/>
                    <a:pt x="16" y="6"/>
                  </a:cubicBezTo>
                  <a:cubicBezTo>
                    <a:pt x="14" y="4"/>
                    <a:pt x="8" y="0"/>
                    <a:pt x="6" y="0"/>
                  </a:cubicBezTo>
                  <a:cubicBezTo>
                    <a:pt x="5" y="0"/>
                    <a:pt x="2" y="4"/>
                    <a:pt x="1" y="8"/>
                  </a:cubicBezTo>
                  <a:cubicBezTo>
                    <a:pt x="5" y="11"/>
                    <a:pt x="7" y="13"/>
                    <a:pt x="4" y="16"/>
                  </a:cubicBezTo>
                  <a:cubicBezTo>
                    <a:pt x="1" y="19"/>
                    <a:pt x="0" y="30"/>
                    <a:pt x="4" y="33"/>
                  </a:cubicBezTo>
                  <a:cubicBezTo>
                    <a:pt x="7" y="36"/>
                    <a:pt x="8" y="42"/>
                    <a:pt x="11" y="44"/>
                  </a:cubicBezTo>
                  <a:cubicBezTo>
                    <a:pt x="12" y="41"/>
                    <a:pt x="13" y="37"/>
                    <a:pt x="15" y="3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52" name="Google Shape;13852;p239"/>
            <p:cNvSpPr/>
            <p:nvPr/>
          </p:nvSpPr>
          <p:spPr>
            <a:xfrm>
              <a:off x="7887093" y="3542722"/>
              <a:ext cx="144812" cy="66930"/>
            </a:xfrm>
            <a:custGeom>
              <a:rect b="b" l="l" r="r" t="t"/>
              <a:pathLst>
                <a:path extrusionOk="0" h="40" w="86">
                  <a:moveTo>
                    <a:pt x="73" y="4"/>
                  </a:moveTo>
                  <a:cubicBezTo>
                    <a:pt x="70" y="0"/>
                    <a:pt x="62" y="0"/>
                    <a:pt x="62" y="0"/>
                  </a:cubicBezTo>
                  <a:cubicBezTo>
                    <a:pt x="62" y="0"/>
                    <a:pt x="61" y="4"/>
                    <a:pt x="60" y="6"/>
                  </a:cubicBezTo>
                  <a:cubicBezTo>
                    <a:pt x="59" y="7"/>
                    <a:pt x="54" y="7"/>
                    <a:pt x="50" y="6"/>
                  </a:cubicBezTo>
                  <a:cubicBezTo>
                    <a:pt x="49" y="8"/>
                    <a:pt x="45" y="9"/>
                    <a:pt x="44" y="11"/>
                  </a:cubicBezTo>
                  <a:cubicBezTo>
                    <a:pt x="43" y="13"/>
                    <a:pt x="37" y="12"/>
                    <a:pt x="39" y="18"/>
                  </a:cubicBezTo>
                  <a:cubicBezTo>
                    <a:pt x="41" y="25"/>
                    <a:pt x="36" y="22"/>
                    <a:pt x="35" y="22"/>
                  </a:cubicBezTo>
                  <a:cubicBezTo>
                    <a:pt x="33" y="21"/>
                    <a:pt x="25" y="22"/>
                    <a:pt x="23" y="24"/>
                  </a:cubicBezTo>
                  <a:cubicBezTo>
                    <a:pt x="21" y="26"/>
                    <a:pt x="18" y="26"/>
                    <a:pt x="16" y="25"/>
                  </a:cubicBezTo>
                  <a:cubicBezTo>
                    <a:pt x="14" y="23"/>
                    <a:pt x="11" y="23"/>
                    <a:pt x="9" y="26"/>
                  </a:cubicBezTo>
                  <a:cubicBezTo>
                    <a:pt x="8" y="28"/>
                    <a:pt x="5" y="23"/>
                    <a:pt x="3" y="24"/>
                  </a:cubicBezTo>
                  <a:cubicBezTo>
                    <a:pt x="0" y="24"/>
                    <a:pt x="1" y="29"/>
                    <a:pt x="1" y="30"/>
                  </a:cubicBezTo>
                  <a:cubicBezTo>
                    <a:pt x="1" y="31"/>
                    <a:pt x="5" y="34"/>
                    <a:pt x="7" y="33"/>
                  </a:cubicBezTo>
                  <a:cubicBezTo>
                    <a:pt x="9" y="32"/>
                    <a:pt x="12" y="34"/>
                    <a:pt x="14" y="35"/>
                  </a:cubicBezTo>
                  <a:cubicBezTo>
                    <a:pt x="16" y="36"/>
                    <a:pt x="20" y="34"/>
                    <a:pt x="22" y="32"/>
                  </a:cubicBezTo>
                  <a:cubicBezTo>
                    <a:pt x="23" y="31"/>
                    <a:pt x="30" y="31"/>
                    <a:pt x="31" y="31"/>
                  </a:cubicBezTo>
                  <a:cubicBezTo>
                    <a:pt x="32" y="31"/>
                    <a:pt x="32" y="35"/>
                    <a:pt x="33" y="36"/>
                  </a:cubicBezTo>
                  <a:cubicBezTo>
                    <a:pt x="34" y="37"/>
                    <a:pt x="39" y="38"/>
                    <a:pt x="44" y="38"/>
                  </a:cubicBezTo>
                  <a:cubicBezTo>
                    <a:pt x="48" y="38"/>
                    <a:pt x="54" y="40"/>
                    <a:pt x="56" y="40"/>
                  </a:cubicBezTo>
                  <a:cubicBezTo>
                    <a:pt x="59" y="40"/>
                    <a:pt x="62" y="36"/>
                    <a:pt x="66" y="36"/>
                  </a:cubicBezTo>
                  <a:cubicBezTo>
                    <a:pt x="71" y="36"/>
                    <a:pt x="74" y="34"/>
                    <a:pt x="74" y="34"/>
                  </a:cubicBezTo>
                  <a:cubicBezTo>
                    <a:pt x="74" y="34"/>
                    <a:pt x="74" y="34"/>
                    <a:pt x="75" y="34"/>
                  </a:cubicBezTo>
                  <a:cubicBezTo>
                    <a:pt x="75" y="32"/>
                    <a:pt x="75" y="31"/>
                    <a:pt x="76" y="31"/>
                  </a:cubicBezTo>
                  <a:cubicBezTo>
                    <a:pt x="78" y="31"/>
                    <a:pt x="77" y="27"/>
                    <a:pt x="78" y="26"/>
                  </a:cubicBezTo>
                  <a:cubicBezTo>
                    <a:pt x="80" y="24"/>
                    <a:pt x="77" y="21"/>
                    <a:pt x="80" y="21"/>
                  </a:cubicBezTo>
                  <a:cubicBezTo>
                    <a:pt x="82" y="21"/>
                    <a:pt x="85" y="22"/>
                    <a:pt x="85" y="18"/>
                  </a:cubicBezTo>
                  <a:cubicBezTo>
                    <a:pt x="85" y="17"/>
                    <a:pt x="85" y="16"/>
                    <a:pt x="86" y="15"/>
                  </a:cubicBezTo>
                  <a:cubicBezTo>
                    <a:pt x="84" y="11"/>
                    <a:pt x="82" y="5"/>
                    <a:pt x="82" y="5"/>
                  </a:cubicBezTo>
                  <a:cubicBezTo>
                    <a:pt x="82" y="5"/>
                    <a:pt x="76" y="7"/>
                    <a:pt x="73" y="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53" name="Google Shape;13853;p239"/>
            <p:cNvSpPr/>
            <p:nvPr/>
          </p:nvSpPr>
          <p:spPr>
            <a:xfrm>
              <a:off x="8013651" y="3551240"/>
              <a:ext cx="125341" cy="74231"/>
            </a:xfrm>
            <a:custGeom>
              <a:rect b="b" l="l" r="r" t="t"/>
              <a:pathLst>
                <a:path extrusionOk="0" h="44" w="75">
                  <a:moveTo>
                    <a:pt x="72" y="9"/>
                  </a:moveTo>
                  <a:cubicBezTo>
                    <a:pt x="71" y="8"/>
                    <a:pt x="70" y="8"/>
                    <a:pt x="69" y="7"/>
                  </a:cubicBezTo>
                  <a:cubicBezTo>
                    <a:pt x="66" y="6"/>
                    <a:pt x="63" y="5"/>
                    <a:pt x="62" y="4"/>
                  </a:cubicBezTo>
                  <a:cubicBezTo>
                    <a:pt x="60" y="2"/>
                    <a:pt x="53" y="1"/>
                    <a:pt x="51" y="1"/>
                  </a:cubicBezTo>
                  <a:cubicBezTo>
                    <a:pt x="50" y="0"/>
                    <a:pt x="43" y="8"/>
                    <a:pt x="41" y="8"/>
                  </a:cubicBezTo>
                  <a:cubicBezTo>
                    <a:pt x="38" y="8"/>
                    <a:pt x="28" y="9"/>
                    <a:pt x="28" y="12"/>
                  </a:cubicBezTo>
                  <a:cubicBezTo>
                    <a:pt x="28" y="15"/>
                    <a:pt x="16" y="15"/>
                    <a:pt x="13" y="12"/>
                  </a:cubicBezTo>
                  <a:cubicBezTo>
                    <a:pt x="12" y="11"/>
                    <a:pt x="12" y="11"/>
                    <a:pt x="11" y="10"/>
                  </a:cubicBezTo>
                  <a:cubicBezTo>
                    <a:pt x="10" y="11"/>
                    <a:pt x="10" y="12"/>
                    <a:pt x="10" y="13"/>
                  </a:cubicBezTo>
                  <a:cubicBezTo>
                    <a:pt x="10" y="17"/>
                    <a:pt x="7" y="16"/>
                    <a:pt x="5" y="16"/>
                  </a:cubicBezTo>
                  <a:cubicBezTo>
                    <a:pt x="2" y="16"/>
                    <a:pt x="5" y="19"/>
                    <a:pt x="3" y="21"/>
                  </a:cubicBezTo>
                  <a:cubicBezTo>
                    <a:pt x="2" y="22"/>
                    <a:pt x="3" y="26"/>
                    <a:pt x="1" y="26"/>
                  </a:cubicBezTo>
                  <a:cubicBezTo>
                    <a:pt x="0" y="26"/>
                    <a:pt x="0" y="27"/>
                    <a:pt x="0" y="29"/>
                  </a:cubicBezTo>
                  <a:cubicBezTo>
                    <a:pt x="0" y="29"/>
                    <a:pt x="2" y="33"/>
                    <a:pt x="2" y="33"/>
                  </a:cubicBezTo>
                  <a:cubicBezTo>
                    <a:pt x="2" y="33"/>
                    <a:pt x="2" y="33"/>
                    <a:pt x="2" y="34"/>
                  </a:cubicBezTo>
                  <a:cubicBezTo>
                    <a:pt x="5" y="35"/>
                    <a:pt x="10" y="39"/>
                    <a:pt x="12" y="41"/>
                  </a:cubicBezTo>
                  <a:cubicBezTo>
                    <a:pt x="14" y="44"/>
                    <a:pt x="20" y="44"/>
                    <a:pt x="24" y="44"/>
                  </a:cubicBezTo>
                  <a:cubicBezTo>
                    <a:pt x="27" y="43"/>
                    <a:pt x="40" y="39"/>
                    <a:pt x="40" y="39"/>
                  </a:cubicBezTo>
                  <a:cubicBezTo>
                    <a:pt x="40" y="39"/>
                    <a:pt x="43" y="40"/>
                    <a:pt x="45" y="40"/>
                  </a:cubicBezTo>
                  <a:cubicBezTo>
                    <a:pt x="45" y="40"/>
                    <a:pt x="46" y="40"/>
                    <a:pt x="48" y="41"/>
                  </a:cubicBezTo>
                  <a:cubicBezTo>
                    <a:pt x="49" y="40"/>
                    <a:pt x="52" y="39"/>
                    <a:pt x="55" y="36"/>
                  </a:cubicBezTo>
                  <a:cubicBezTo>
                    <a:pt x="58" y="32"/>
                    <a:pt x="64" y="19"/>
                    <a:pt x="65" y="18"/>
                  </a:cubicBezTo>
                  <a:cubicBezTo>
                    <a:pt x="67" y="17"/>
                    <a:pt x="71" y="14"/>
                    <a:pt x="73" y="13"/>
                  </a:cubicBezTo>
                  <a:cubicBezTo>
                    <a:pt x="75" y="11"/>
                    <a:pt x="74" y="9"/>
                    <a:pt x="72" y="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54" name="Google Shape;13854;p239"/>
            <p:cNvSpPr/>
            <p:nvPr/>
          </p:nvSpPr>
          <p:spPr>
            <a:xfrm>
              <a:off x="7936986" y="3490395"/>
              <a:ext cx="122907" cy="64496"/>
            </a:xfrm>
            <a:custGeom>
              <a:rect b="b" l="l" r="r" t="t"/>
              <a:pathLst>
                <a:path extrusionOk="0" h="38" w="73">
                  <a:moveTo>
                    <a:pt x="70" y="17"/>
                  </a:moveTo>
                  <a:cubicBezTo>
                    <a:pt x="68" y="16"/>
                    <a:pt x="62" y="17"/>
                    <a:pt x="62" y="15"/>
                  </a:cubicBezTo>
                  <a:cubicBezTo>
                    <a:pt x="62" y="14"/>
                    <a:pt x="61" y="11"/>
                    <a:pt x="59" y="11"/>
                  </a:cubicBezTo>
                  <a:cubicBezTo>
                    <a:pt x="57" y="11"/>
                    <a:pt x="54" y="10"/>
                    <a:pt x="52" y="12"/>
                  </a:cubicBezTo>
                  <a:cubicBezTo>
                    <a:pt x="51" y="15"/>
                    <a:pt x="47" y="12"/>
                    <a:pt x="46" y="10"/>
                  </a:cubicBezTo>
                  <a:cubicBezTo>
                    <a:pt x="46" y="8"/>
                    <a:pt x="44" y="6"/>
                    <a:pt x="39" y="4"/>
                  </a:cubicBezTo>
                  <a:cubicBezTo>
                    <a:pt x="37" y="3"/>
                    <a:pt x="34" y="2"/>
                    <a:pt x="32" y="0"/>
                  </a:cubicBezTo>
                  <a:cubicBezTo>
                    <a:pt x="32" y="0"/>
                    <a:pt x="32" y="1"/>
                    <a:pt x="31" y="1"/>
                  </a:cubicBezTo>
                  <a:cubicBezTo>
                    <a:pt x="30" y="3"/>
                    <a:pt x="27" y="0"/>
                    <a:pt x="25" y="2"/>
                  </a:cubicBezTo>
                  <a:cubicBezTo>
                    <a:pt x="24" y="3"/>
                    <a:pt x="19" y="3"/>
                    <a:pt x="16" y="6"/>
                  </a:cubicBezTo>
                  <a:cubicBezTo>
                    <a:pt x="13" y="9"/>
                    <a:pt x="7" y="10"/>
                    <a:pt x="4" y="11"/>
                  </a:cubicBezTo>
                  <a:cubicBezTo>
                    <a:pt x="0" y="12"/>
                    <a:pt x="3" y="15"/>
                    <a:pt x="4" y="17"/>
                  </a:cubicBezTo>
                  <a:cubicBezTo>
                    <a:pt x="6" y="20"/>
                    <a:pt x="6" y="25"/>
                    <a:pt x="8" y="27"/>
                  </a:cubicBezTo>
                  <a:cubicBezTo>
                    <a:pt x="11" y="29"/>
                    <a:pt x="19" y="35"/>
                    <a:pt x="20" y="36"/>
                  </a:cubicBezTo>
                  <a:cubicBezTo>
                    <a:pt x="20" y="37"/>
                    <a:pt x="20" y="37"/>
                    <a:pt x="20" y="37"/>
                  </a:cubicBezTo>
                  <a:cubicBezTo>
                    <a:pt x="24" y="38"/>
                    <a:pt x="29" y="38"/>
                    <a:pt x="30" y="37"/>
                  </a:cubicBezTo>
                  <a:cubicBezTo>
                    <a:pt x="31" y="35"/>
                    <a:pt x="32" y="31"/>
                    <a:pt x="32" y="31"/>
                  </a:cubicBezTo>
                  <a:cubicBezTo>
                    <a:pt x="32" y="31"/>
                    <a:pt x="40" y="31"/>
                    <a:pt x="43" y="35"/>
                  </a:cubicBezTo>
                  <a:cubicBezTo>
                    <a:pt x="46" y="38"/>
                    <a:pt x="52" y="36"/>
                    <a:pt x="52" y="36"/>
                  </a:cubicBezTo>
                  <a:cubicBezTo>
                    <a:pt x="52" y="36"/>
                    <a:pt x="52" y="37"/>
                    <a:pt x="53" y="38"/>
                  </a:cubicBezTo>
                  <a:cubicBezTo>
                    <a:pt x="53" y="36"/>
                    <a:pt x="54" y="35"/>
                    <a:pt x="56" y="34"/>
                  </a:cubicBezTo>
                  <a:cubicBezTo>
                    <a:pt x="59" y="34"/>
                    <a:pt x="64" y="34"/>
                    <a:pt x="67" y="29"/>
                  </a:cubicBezTo>
                  <a:cubicBezTo>
                    <a:pt x="68" y="26"/>
                    <a:pt x="71" y="24"/>
                    <a:pt x="73" y="23"/>
                  </a:cubicBezTo>
                  <a:cubicBezTo>
                    <a:pt x="72" y="21"/>
                    <a:pt x="71" y="18"/>
                    <a:pt x="70" y="1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55" name="Google Shape;13855;p239"/>
            <p:cNvSpPr/>
            <p:nvPr/>
          </p:nvSpPr>
          <p:spPr>
            <a:xfrm>
              <a:off x="8027037" y="3529336"/>
              <a:ext cx="107088" cy="47459"/>
            </a:xfrm>
            <a:custGeom>
              <a:rect b="b" l="l" r="r" t="t"/>
              <a:pathLst>
                <a:path extrusionOk="0" h="28" w="64">
                  <a:moveTo>
                    <a:pt x="48" y="3"/>
                  </a:moveTo>
                  <a:cubicBezTo>
                    <a:pt x="44" y="3"/>
                    <a:pt x="42" y="1"/>
                    <a:pt x="39" y="2"/>
                  </a:cubicBezTo>
                  <a:cubicBezTo>
                    <a:pt x="36" y="3"/>
                    <a:pt x="31" y="2"/>
                    <a:pt x="29" y="1"/>
                  </a:cubicBezTo>
                  <a:cubicBezTo>
                    <a:pt x="27" y="0"/>
                    <a:pt x="25" y="3"/>
                    <a:pt x="22" y="2"/>
                  </a:cubicBezTo>
                  <a:cubicBezTo>
                    <a:pt x="21" y="1"/>
                    <a:pt x="21" y="1"/>
                    <a:pt x="20" y="0"/>
                  </a:cubicBezTo>
                  <a:cubicBezTo>
                    <a:pt x="18" y="1"/>
                    <a:pt x="15" y="3"/>
                    <a:pt x="14" y="6"/>
                  </a:cubicBezTo>
                  <a:cubicBezTo>
                    <a:pt x="11" y="11"/>
                    <a:pt x="6" y="11"/>
                    <a:pt x="3" y="11"/>
                  </a:cubicBezTo>
                  <a:cubicBezTo>
                    <a:pt x="1" y="12"/>
                    <a:pt x="0" y="13"/>
                    <a:pt x="0" y="15"/>
                  </a:cubicBezTo>
                  <a:cubicBezTo>
                    <a:pt x="1" y="18"/>
                    <a:pt x="2" y="23"/>
                    <a:pt x="5" y="25"/>
                  </a:cubicBezTo>
                  <a:cubicBezTo>
                    <a:pt x="8" y="28"/>
                    <a:pt x="20" y="28"/>
                    <a:pt x="20" y="25"/>
                  </a:cubicBezTo>
                  <a:cubicBezTo>
                    <a:pt x="20" y="22"/>
                    <a:pt x="30" y="21"/>
                    <a:pt x="33" y="21"/>
                  </a:cubicBezTo>
                  <a:cubicBezTo>
                    <a:pt x="35" y="21"/>
                    <a:pt x="42" y="13"/>
                    <a:pt x="43" y="14"/>
                  </a:cubicBezTo>
                  <a:cubicBezTo>
                    <a:pt x="45" y="14"/>
                    <a:pt x="52" y="15"/>
                    <a:pt x="54" y="17"/>
                  </a:cubicBezTo>
                  <a:cubicBezTo>
                    <a:pt x="55" y="18"/>
                    <a:pt x="58" y="19"/>
                    <a:pt x="61" y="20"/>
                  </a:cubicBezTo>
                  <a:cubicBezTo>
                    <a:pt x="60" y="19"/>
                    <a:pt x="59" y="17"/>
                    <a:pt x="59" y="16"/>
                  </a:cubicBezTo>
                  <a:cubicBezTo>
                    <a:pt x="59" y="14"/>
                    <a:pt x="63" y="8"/>
                    <a:pt x="64" y="7"/>
                  </a:cubicBezTo>
                  <a:cubicBezTo>
                    <a:pt x="64" y="7"/>
                    <a:pt x="64" y="7"/>
                    <a:pt x="64" y="7"/>
                  </a:cubicBezTo>
                  <a:cubicBezTo>
                    <a:pt x="61" y="6"/>
                    <a:pt x="58" y="6"/>
                    <a:pt x="58" y="5"/>
                  </a:cubicBezTo>
                  <a:cubicBezTo>
                    <a:pt x="56" y="4"/>
                    <a:pt x="51" y="2"/>
                    <a:pt x="48" y="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56" name="Google Shape;13856;p239"/>
            <p:cNvSpPr/>
            <p:nvPr/>
          </p:nvSpPr>
          <p:spPr>
            <a:xfrm>
              <a:off x="7508636" y="3715522"/>
              <a:ext cx="73014" cy="126558"/>
            </a:xfrm>
            <a:custGeom>
              <a:rect b="b" l="l" r="r" t="t"/>
              <a:pathLst>
                <a:path extrusionOk="0" h="75" w="43">
                  <a:moveTo>
                    <a:pt x="31" y="61"/>
                  </a:moveTo>
                  <a:cubicBezTo>
                    <a:pt x="36" y="60"/>
                    <a:pt x="30" y="56"/>
                    <a:pt x="29" y="55"/>
                  </a:cubicBezTo>
                  <a:cubicBezTo>
                    <a:pt x="28" y="54"/>
                    <a:pt x="29" y="49"/>
                    <a:pt x="32" y="49"/>
                  </a:cubicBezTo>
                  <a:cubicBezTo>
                    <a:pt x="34" y="49"/>
                    <a:pt x="32" y="46"/>
                    <a:pt x="28" y="42"/>
                  </a:cubicBezTo>
                  <a:cubicBezTo>
                    <a:pt x="25" y="39"/>
                    <a:pt x="28" y="37"/>
                    <a:pt x="31" y="37"/>
                  </a:cubicBezTo>
                  <a:cubicBezTo>
                    <a:pt x="34" y="37"/>
                    <a:pt x="31" y="32"/>
                    <a:pt x="33" y="29"/>
                  </a:cubicBezTo>
                  <a:cubicBezTo>
                    <a:pt x="36" y="26"/>
                    <a:pt x="33" y="21"/>
                    <a:pt x="33" y="18"/>
                  </a:cubicBezTo>
                  <a:cubicBezTo>
                    <a:pt x="33" y="15"/>
                    <a:pt x="37" y="15"/>
                    <a:pt x="40" y="11"/>
                  </a:cubicBezTo>
                  <a:cubicBezTo>
                    <a:pt x="43" y="8"/>
                    <a:pt x="37" y="9"/>
                    <a:pt x="37" y="6"/>
                  </a:cubicBezTo>
                  <a:cubicBezTo>
                    <a:pt x="37" y="4"/>
                    <a:pt x="33" y="3"/>
                    <a:pt x="30" y="5"/>
                  </a:cubicBezTo>
                  <a:cubicBezTo>
                    <a:pt x="27" y="7"/>
                    <a:pt x="28" y="5"/>
                    <a:pt x="26" y="5"/>
                  </a:cubicBezTo>
                  <a:cubicBezTo>
                    <a:pt x="23" y="5"/>
                    <a:pt x="18" y="6"/>
                    <a:pt x="18" y="3"/>
                  </a:cubicBezTo>
                  <a:cubicBezTo>
                    <a:pt x="18" y="1"/>
                    <a:pt x="16" y="0"/>
                    <a:pt x="14" y="3"/>
                  </a:cubicBezTo>
                  <a:cubicBezTo>
                    <a:pt x="14" y="4"/>
                    <a:pt x="13" y="4"/>
                    <a:pt x="11" y="4"/>
                  </a:cubicBezTo>
                  <a:cubicBezTo>
                    <a:pt x="11" y="8"/>
                    <a:pt x="11" y="11"/>
                    <a:pt x="12" y="12"/>
                  </a:cubicBezTo>
                  <a:cubicBezTo>
                    <a:pt x="14" y="16"/>
                    <a:pt x="9" y="36"/>
                    <a:pt x="4" y="41"/>
                  </a:cubicBezTo>
                  <a:cubicBezTo>
                    <a:pt x="0" y="46"/>
                    <a:pt x="4" y="48"/>
                    <a:pt x="9" y="51"/>
                  </a:cubicBezTo>
                  <a:cubicBezTo>
                    <a:pt x="13" y="55"/>
                    <a:pt x="10" y="69"/>
                    <a:pt x="10" y="72"/>
                  </a:cubicBezTo>
                  <a:cubicBezTo>
                    <a:pt x="10" y="75"/>
                    <a:pt x="14" y="74"/>
                    <a:pt x="19" y="74"/>
                  </a:cubicBezTo>
                  <a:cubicBezTo>
                    <a:pt x="22" y="74"/>
                    <a:pt x="25" y="73"/>
                    <a:pt x="28" y="72"/>
                  </a:cubicBezTo>
                  <a:cubicBezTo>
                    <a:pt x="28" y="71"/>
                    <a:pt x="27" y="69"/>
                    <a:pt x="27" y="68"/>
                  </a:cubicBezTo>
                  <a:cubicBezTo>
                    <a:pt x="27" y="66"/>
                    <a:pt x="27" y="62"/>
                    <a:pt x="31" y="6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57" name="Google Shape;13857;p239"/>
            <p:cNvSpPr/>
            <p:nvPr/>
          </p:nvSpPr>
          <p:spPr>
            <a:xfrm>
              <a:off x="7762969" y="3424682"/>
              <a:ext cx="80316" cy="70580"/>
            </a:xfrm>
            <a:custGeom>
              <a:rect b="b" l="l" r="r" t="t"/>
              <a:pathLst>
                <a:path extrusionOk="0" h="42" w="48">
                  <a:moveTo>
                    <a:pt x="15" y="33"/>
                  </a:moveTo>
                  <a:cubicBezTo>
                    <a:pt x="17" y="31"/>
                    <a:pt x="21" y="32"/>
                    <a:pt x="23" y="34"/>
                  </a:cubicBezTo>
                  <a:cubicBezTo>
                    <a:pt x="25" y="36"/>
                    <a:pt x="28" y="37"/>
                    <a:pt x="31" y="40"/>
                  </a:cubicBezTo>
                  <a:cubicBezTo>
                    <a:pt x="32" y="41"/>
                    <a:pt x="33" y="42"/>
                    <a:pt x="34" y="42"/>
                  </a:cubicBezTo>
                  <a:cubicBezTo>
                    <a:pt x="34" y="40"/>
                    <a:pt x="34" y="35"/>
                    <a:pt x="35" y="33"/>
                  </a:cubicBezTo>
                  <a:cubicBezTo>
                    <a:pt x="36" y="31"/>
                    <a:pt x="34" y="27"/>
                    <a:pt x="36" y="27"/>
                  </a:cubicBezTo>
                  <a:cubicBezTo>
                    <a:pt x="37" y="27"/>
                    <a:pt x="42" y="27"/>
                    <a:pt x="42" y="24"/>
                  </a:cubicBezTo>
                  <a:cubicBezTo>
                    <a:pt x="42" y="21"/>
                    <a:pt x="44" y="22"/>
                    <a:pt x="45" y="20"/>
                  </a:cubicBezTo>
                  <a:cubicBezTo>
                    <a:pt x="46" y="19"/>
                    <a:pt x="42" y="15"/>
                    <a:pt x="41" y="14"/>
                  </a:cubicBezTo>
                  <a:cubicBezTo>
                    <a:pt x="40" y="13"/>
                    <a:pt x="44" y="13"/>
                    <a:pt x="47" y="8"/>
                  </a:cubicBezTo>
                  <a:cubicBezTo>
                    <a:pt x="48" y="7"/>
                    <a:pt x="47" y="4"/>
                    <a:pt x="46" y="0"/>
                  </a:cubicBezTo>
                  <a:cubicBezTo>
                    <a:pt x="46" y="2"/>
                    <a:pt x="45" y="2"/>
                    <a:pt x="43" y="2"/>
                  </a:cubicBezTo>
                  <a:cubicBezTo>
                    <a:pt x="41" y="0"/>
                    <a:pt x="37" y="1"/>
                    <a:pt x="32" y="2"/>
                  </a:cubicBezTo>
                  <a:cubicBezTo>
                    <a:pt x="27" y="3"/>
                    <a:pt x="25" y="8"/>
                    <a:pt x="27" y="10"/>
                  </a:cubicBezTo>
                  <a:cubicBezTo>
                    <a:pt x="29" y="12"/>
                    <a:pt x="22" y="13"/>
                    <a:pt x="21" y="11"/>
                  </a:cubicBezTo>
                  <a:cubicBezTo>
                    <a:pt x="21" y="8"/>
                    <a:pt x="16" y="10"/>
                    <a:pt x="16" y="13"/>
                  </a:cubicBezTo>
                  <a:cubicBezTo>
                    <a:pt x="17" y="17"/>
                    <a:pt x="11" y="18"/>
                    <a:pt x="11" y="23"/>
                  </a:cubicBezTo>
                  <a:cubicBezTo>
                    <a:pt x="11" y="28"/>
                    <a:pt x="5" y="32"/>
                    <a:pt x="2" y="34"/>
                  </a:cubicBezTo>
                  <a:cubicBezTo>
                    <a:pt x="1" y="35"/>
                    <a:pt x="0" y="35"/>
                    <a:pt x="0" y="35"/>
                  </a:cubicBezTo>
                  <a:cubicBezTo>
                    <a:pt x="2" y="36"/>
                    <a:pt x="3" y="37"/>
                    <a:pt x="4" y="37"/>
                  </a:cubicBezTo>
                  <a:cubicBezTo>
                    <a:pt x="7" y="37"/>
                    <a:pt x="13" y="35"/>
                    <a:pt x="15" y="3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58" name="Google Shape;13858;p239"/>
            <p:cNvSpPr/>
            <p:nvPr/>
          </p:nvSpPr>
          <p:spPr>
            <a:xfrm>
              <a:off x="7812862" y="3515950"/>
              <a:ext cx="13386" cy="18254"/>
            </a:xfrm>
            <a:custGeom>
              <a:rect b="b" l="l" r="r" t="t"/>
              <a:pathLst>
                <a:path extrusionOk="0" h="11" w="8">
                  <a:moveTo>
                    <a:pt x="4" y="0"/>
                  </a:moveTo>
                  <a:cubicBezTo>
                    <a:pt x="2" y="1"/>
                    <a:pt x="0" y="4"/>
                    <a:pt x="0" y="10"/>
                  </a:cubicBezTo>
                  <a:cubicBezTo>
                    <a:pt x="3" y="10"/>
                    <a:pt x="6" y="10"/>
                    <a:pt x="8" y="11"/>
                  </a:cubicBezTo>
                  <a:cubicBezTo>
                    <a:pt x="7" y="4"/>
                    <a:pt x="5" y="2"/>
                    <a:pt x="4" y="1"/>
                  </a:cubicBezTo>
                  <a:cubicBezTo>
                    <a:pt x="4" y="0"/>
                    <a:pt x="4" y="0"/>
                    <a:pt x="4" y="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59" name="Google Shape;13859;p239"/>
            <p:cNvSpPr/>
            <p:nvPr/>
          </p:nvSpPr>
          <p:spPr>
            <a:xfrm>
              <a:off x="7749583" y="3477009"/>
              <a:ext cx="75448" cy="55978"/>
            </a:xfrm>
            <a:custGeom>
              <a:rect b="b" l="l" r="r" t="t"/>
              <a:pathLst>
                <a:path extrusionOk="0" h="33" w="45">
                  <a:moveTo>
                    <a:pt x="2" y="9"/>
                  </a:moveTo>
                  <a:cubicBezTo>
                    <a:pt x="2" y="11"/>
                    <a:pt x="5" y="16"/>
                    <a:pt x="6" y="14"/>
                  </a:cubicBezTo>
                  <a:cubicBezTo>
                    <a:pt x="7" y="12"/>
                    <a:pt x="9" y="16"/>
                    <a:pt x="12" y="17"/>
                  </a:cubicBezTo>
                  <a:cubicBezTo>
                    <a:pt x="14" y="19"/>
                    <a:pt x="19" y="20"/>
                    <a:pt x="19" y="22"/>
                  </a:cubicBezTo>
                  <a:cubicBezTo>
                    <a:pt x="19" y="24"/>
                    <a:pt x="20" y="27"/>
                    <a:pt x="22" y="26"/>
                  </a:cubicBezTo>
                  <a:cubicBezTo>
                    <a:pt x="24" y="25"/>
                    <a:pt x="27" y="21"/>
                    <a:pt x="27" y="23"/>
                  </a:cubicBezTo>
                  <a:cubicBezTo>
                    <a:pt x="27" y="25"/>
                    <a:pt x="28" y="29"/>
                    <a:pt x="31" y="29"/>
                  </a:cubicBezTo>
                  <a:cubicBezTo>
                    <a:pt x="33" y="28"/>
                    <a:pt x="34" y="33"/>
                    <a:pt x="37" y="33"/>
                  </a:cubicBezTo>
                  <a:cubicBezTo>
                    <a:pt x="37" y="33"/>
                    <a:pt x="38" y="33"/>
                    <a:pt x="38" y="33"/>
                  </a:cubicBezTo>
                  <a:cubicBezTo>
                    <a:pt x="38" y="27"/>
                    <a:pt x="40" y="24"/>
                    <a:pt x="42" y="23"/>
                  </a:cubicBezTo>
                  <a:cubicBezTo>
                    <a:pt x="43" y="21"/>
                    <a:pt x="44" y="20"/>
                    <a:pt x="45" y="19"/>
                  </a:cubicBezTo>
                  <a:cubicBezTo>
                    <a:pt x="45" y="17"/>
                    <a:pt x="41" y="14"/>
                    <a:pt x="42" y="12"/>
                  </a:cubicBezTo>
                  <a:cubicBezTo>
                    <a:pt x="42" y="12"/>
                    <a:pt x="42" y="11"/>
                    <a:pt x="42" y="11"/>
                  </a:cubicBezTo>
                  <a:cubicBezTo>
                    <a:pt x="41" y="11"/>
                    <a:pt x="40" y="10"/>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8"/>
                  </a:cubicBezTo>
                  <a:cubicBezTo>
                    <a:pt x="1" y="8"/>
                    <a:pt x="1" y="8"/>
                    <a:pt x="2" y="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60" name="Google Shape;13860;p239"/>
            <p:cNvSpPr/>
            <p:nvPr/>
          </p:nvSpPr>
          <p:spPr>
            <a:xfrm>
              <a:off x="8091533" y="3560975"/>
              <a:ext cx="176451" cy="118040"/>
            </a:xfrm>
            <a:custGeom>
              <a:rect b="b" l="l" r="r" t="t"/>
              <a:pathLst>
                <a:path extrusionOk="0" h="70" w="105">
                  <a:moveTo>
                    <a:pt x="94" y="46"/>
                  </a:moveTo>
                  <a:cubicBezTo>
                    <a:pt x="92" y="46"/>
                    <a:pt x="89" y="45"/>
                    <a:pt x="90" y="44"/>
                  </a:cubicBezTo>
                  <a:cubicBezTo>
                    <a:pt x="90" y="43"/>
                    <a:pt x="90" y="43"/>
                    <a:pt x="90" y="43"/>
                  </a:cubicBezTo>
                  <a:cubicBezTo>
                    <a:pt x="87" y="40"/>
                    <a:pt x="86" y="32"/>
                    <a:pt x="88" y="30"/>
                  </a:cubicBezTo>
                  <a:cubicBezTo>
                    <a:pt x="91" y="27"/>
                    <a:pt x="84" y="17"/>
                    <a:pt x="81" y="13"/>
                  </a:cubicBezTo>
                  <a:cubicBezTo>
                    <a:pt x="79" y="11"/>
                    <a:pt x="76" y="5"/>
                    <a:pt x="73" y="0"/>
                  </a:cubicBezTo>
                  <a:cubicBezTo>
                    <a:pt x="70" y="0"/>
                    <a:pt x="68" y="1"/>
                    <a:pt x="67" y="2"/>
                  </a:cubicBezTo>
                  <a:cubicBezTo>
                    <a:pt x="66" y="4"/>
                    <a:pt x="63" y="6"/>
                    <a:pt x="61" y="6"/>
                  </a:cubicBezTo>
                  <a:cubicBezTo>
                    <a:pt x="59" y="6"/>
                    <a:pt x="57" y="5"/>
                    <a:pt x="55" y="6"/>
                  </a:cubicBezTo>
                  <a:cubicBezTo>
                    <a:pt x="53" y="8"/>
                    <a:pt x="51" y="9"/>
                    <a:pt x="50" y="8"/>
                  </a:cubicBezTo>
                  <a:cubicBezTo>
                    <a:pt x="49" y="7"/>
                    <a:pt x="46" y="6"/>
                    <a:pt x="43" y="6"/>
                  </a:cubicBezTo>
                  <a:cubicBezTo>
                    <a:pt x="41" y="6"/>
                    <a:pt x="33" y="4"/>
                    <a:pt x="31" y="4"/>
                  </a:cubicBezTo>
                  <a:cubicBezTo>
                    <a:pt x="30" y="4"/>
                    <a:pt x="29" y="4"/>
                    <a:pt x="27" y="4"/>
                  </a:cubicBezTo>
                  <a:cubicBezTo>
                    <a:pt x="27" y="5"/>
                    <a:pt x="27" y="6"/>
                    <a:pt x="26" y="7"/>
                  </a:cubicBezTo>
                  <a:cubicBezTo>
                    <a:pt x="24" y="8"/>
                    <a:pt x="20" y="11"/>
                    <a:pt x="18" y="12"/>
                  </a:cubicBezTo>
                  <a:cubicBezTo>
                    <a:pt x="17" y="13"/>
                    <a:pt x="11" y="26"/>
                    <a:pt x="8" y="30"/>
                  </a:cubicBezTo>
                  <a:cubicBezTo>
                    <a:pt x="4" y="33"/>
                    <a:pt x="1" y="34"/>
                    <a:pt x="0" y="35"/>
                  </a:cubicBezTo>
                  <a:cubicBezTo>
                    <a:pt x="0" y="37"/>
                    <a:pt x="5" y="40"/>
                    <a:pt x="5" y="42"/>
                  </a:cubicBezTo>
                  <a:cubicBezTo>
                    <a:pt x="5" y="44"/>
                    <a:pt x="6" y="46"/>
                    <a:pt x="8" y="46"/>
                  </a:cubicBezTo>
                  <a:cubicBezTo>
                    <a:pt x="11" y="46"/>
                    <a:pt x="8" y="53"/>
                    <a:pt x="10" y="54"/>
                  </a:cubicBezTo>
                  <a:cubicBezTo>
                    <a:pt x="12" y="54"/>
                    <a:pt x="23" y="55"/>
                    <a:pt x="23" y="58"/>
                  </a:cubicBezTo>
                  <a:cubicBezTo>
                    <a:pt x="23" y="60"/>
                    <a:pt x="24" y="62"/>
                    <a:pt x="24" y="63"/>
                  </a:cubicBezTo>
                  <a:cubicBezTo>
                    <a:pt x="27" y="64"/>
                    <a:pt x="29" y="68"/>
                    <a:pt x="30" y="68"/>
                  </a:cubicBezTo>
                  <a:cubicBezTo>
                    <a:pt x="31" y="67"/>
                    <a:pt x="41" y="69"/>
                    <a:pt x="42" y="69"/>
                  </a:cubicBezTo>
                  <a:cubicBezTo>
                    <a:pt x="44" y="69"/>
                    <a:pt x="52" y="69"/>
                    <a:pt x="55" y="69"/>
                  </a:cubicBezTo>
                  <a:cubicBezTo>
                    <a:pt x="57" y="70"/>
                    <a:pt x="61" y="68"/>
                    <a:pt x="63" y="66"/>
                  </a:cubicBezTo>
                  <a:cubicBezTo>
                    <a:pt x="65" y="63"/>
                    <a:pt x="74" y="63"/>
                    <a:pt x="77" y="63"/>
                  </a:cubicBezTo>
                  <a:cubicBezTo>
                    <a:pt x="79" y="64"/>
                    <a:pt x="85" y="64"/>
                    <a:pt x="86" y="66"/>
                  </a:cubicBezTo>
                  <a:cubicBezTo>
                    <a:pt x="86" y="67"/>
                    <a:pt x="90" y="68"/>
                    <a:pt x="93" y="70"/>
                  </a:cubicBezTo>
                  <a:cubicBezTo>
                    <a:pt x="93" y="68"/>
                    <a:pt x="93" y="66"/>
                    <a:pt x="93" y="63"/>
                  </a:cubicBezTo>
                  <a:cubicBezTo>
                    <a:pt x="93" y="60"/>
                    <a:pt x="95" y="54"/>
                    <a:pt x="99" y="54"/>
                  </a:cubicBezTo>
                  <a:cubicBezTo>
                    <a:pt x="102" y="53"/>
                    <a:pt x="105" y="53"/>
                    <a:pt x="105" y="47"/>
                  </a:cubicBezTo>
                  <a:cubicBezTo>
                    <a:pt x="105" y="47"/>
                    <a:pt x="105" y="47"/>
                    <a:pt x="105" y="47"/>
                  </a:cubicBezTo>
                  <a:cubicBezTo>
                    <a:pt x="103" y="45"/>
                    <a:pt x="101" y="44"/>
                    <a:pt x="101" y="44"/>
                  </a:cubicBezTo>
                  <a:cubicBezTo>
                    <a:pt x="99" y="44"/>
                    <a:pt x="95" y="47"/>
                    <a:pt x="94" y="4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61" name="Google Shape;13861;p239"/>
            <p:cNvSpPr/>
            <p:nvPr/>
          </p:nvSpPr>
          <p:spPr>
            <a:xfrm>
              <a:off x="8214440" y="3556108"/>
              <a:ext cx="60845" cy="77882"/>
            </a:xfrm>
            <a:custGeom>
              <a:rect b="b" l="l" r="r" t="t"/>
              <a:pathLst>
                <a:path extrusionOk="0" h="46" w="36">
                  <a:moveTo>
                    <a:pt x="26" y="12"/>
                  </a:moveTo>
                  <a:cubicBezTo>
                    <a:pt x="25" y="7"/>
                    <a:pt x="20" y="6"/>
                    <a:pt x="18" y="6"/>
                  </a:cubicBezTo>
                  <a:cubicBezTo>
                    <a:pt x="15" y="6"/>
                    <a:pt x="11" y="0"/>
                    <a:pt x="8" y="0"/>
                  </a:cubicBezTo>
                  <a:cubicBezTo>
                    <a:pt x="7" y="1"/>
                    <a:pt x="3" y="1"/>
                    <a:pt x="0" y="3"/>
                  </a:cubicBezTo>
                  <a:cubicBezTo>
                    <a:pt x="3" y="8"/>
                    <a:pt x="6" y="14"/>
                    <a:pt x="8" y="16"/>
                  </a:cubicBezTo>
                  <a:cubicBezTo>
                    <a:pt x="11" y="20"/>
                    <a:pt x="18" y="30"/>
                    <a:pt x="15" y="33"/>
                  </a:cubicBezTo>
                  <a:cubicBezTo>
                    <a:pt x="13" y="35"/>
                    <a:pt x="14" y="43"/>
                    <a:pt x="17" y="46"/>
                  </a:cubicBezTo>
                  <a:cubicBezTo>
                    <a:pt x="18" y="44"/>
                    <a:pt x="24" y="38"/>
                    <a:pt x="24" y="36"/>
                  </a:cubicBezTo>
                  <a:cubicBezTo>
                    <a:pt x="24" y="33"/>
                    <a:pt x="24" y="29"/>
                    <a:pt x="28" y="30"/>
                  </a:cubicBezTo>
                  <a:cubicBezTo>
                    <a:pt x="32" y="31"/>
                    <a:pt x="36" y="33"/>
                    <a:pt x="36" y="32"/>
                  </a:cubicBezTo>
                  <a:cubicBezTo>
                    <a:pt x="36" y="30"/>
                    <a:pt x="35" y="26"/>
                    <a:pt x="33" y="24"/>
                  </a:cubicBezTo>
                  <a:cubicBezTo>
                    <a:pt x="31" y="22"/>
                    <a:pt x="27" y="17"/>
                    <a:pt x="26" y="1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62" name="Google Shape;13862;p239"/>
            <p:cNvSpPr/>
            <p:nvPr/>
          </p:nvSpPr>
          <p:spPr>
            <a:xfrm>
              <a:off x="8125606" y="3666846"/>
              <a:ext cx="122907" cy="69364"/>
            </a:xfrm>
            <a:custGeom>
              <a:rect b="b" l="l" r="r" t="t"/>
              <a:pathLst>
                <a:path extrusionOk="0" h="41" w="73">
                  <a:moveTo>
                    <a:pt x="57" y="0"/>
                  </a:moveTo>
                  <a:cubicBezTo>
                    <a:pt x="54" y="0"/>
                    <a:pt x="45" y="0"/>
                    <a:pt x="43" y="3"/>
                  </a:cubicBezTo>
                  <a:cubicBezTo>
                    <a:pt x="41" y="5"/>
                    <a:pt x="37" y="7"/>
                    <a:pt x="35" y="6"/>
                  </a:cubicBezTo>
                  <a:cubicBezTo>
                    <a:pt x="32" y="6"/>
                    <a:pt x="24" y="6"/>
                    <a:pt x="22" y="6"/>
                  </a:cubicBezTo>
                  <a:cubicBezTo>
                    <a:pt x="21" y="6"/>
                    <a:pt x="11" y="4"/>
                    <a:pt x="10" y="5"/>
                  </a:cubicBezTo>
                  <a:cubicBezTo>
                    <a:pt x="9" y="5"/>
                    <a:pt x="7" y="1"/>
                    <a:pt x="4" y="0"/>
                  </a:cubicBezTo>
                  <a:cubicBezTo>
                    <a:pt x="3" y="0"/>
                    <a:pt x="3" y="1"/>
                    <a:pt x="3" y="1"/>
                  </a:cubicBezTo>
                  <a:cubicBezTo>
                    <a:pt x="0" y="3"/>
                    <a:pt x="0" y="7"/>
                    <a:pt x="3" y="9"/>
                  </a:cubicBezTo>
                  <a:cubicBezTo>
                    <a:pt x="5" y="12"/>
                    <a:pt x="8" y="17"/>
                    <a:pt x="6" y="17"/>
                  </a:cubicBezTo>
                  <a:cubicBezTo>
                    <a:pt x="4" y="17"/>
                    <a:pt x="2" y="20"/>
                    <a:pt x="2" y="22"/>
                  </a:cubicBezTo>
                  <a:cubicBezTo>
                    <a:pt x="3" y="23"/>
                    <a:pt x="2" y="27"/>
                    <a:pt x="2" y="28"/>
                  </a:cubicBezTo>
                  <a:cubicBezTo>
                    <a:pt x="3" y="28"/>
                    <a:pt x="8" y="34"/>
                    <a:pt x="9" y="35"/>
                  </a:cubicBezTo>
                  <a:cubicBezTo>
                    <a:pt x="9" y="37"/>
                    <a:pt x="11" y="37"/>
                    <a:pt x="11" y="39"/>
                  </a:cubicBezTo>
                  <a:cubicBezTo>
                    <a:pt x="15" y="38"/>
                    <a:pt x="24" y="38"/>
                    <a:pt x="27" y="39"/>
                  </a:cubicBezTo>
                  <a:cubicBezTo>
                    <a:pt x="29" y="40"/>
                    <a:pt x="39" y="41"/>
                    <a:pt x="39" y="41"/>
                  </a:cubicBezTo>
                  <a:cubicBezTo>
                    <a:pt x="42" y="41"/>
                    <a:pt x="44" y="40"/>
                    <a:pt x="43" y="38"/>
                  </a:cubicBezTo>
                  <a:cubicBezTo>
                    <a:pt x="43" y="37"/>
                    <a:pt x="46" y="36"/>
                    <a:pt x="49" y="35"/>
                  </a:cubicBezTo>
                  <a:cubicBezTo>
                    <a:pt x="48" y="34"/>
                    <a:pt x="48" y="32"/>
                    <a:pt x="49" y="32"/>
                  </a:cubicBezTo>
                  <a:cubicBezTo>
                    <a:pt x="50" y="32"/>
                    <a:pt x="58" y="30"/>
                    <a:pt x="61" y="32"/>
                  </a:cubicBezTo>
                  <a:cubicBezTo>
                    <a:pt x="62" y="33"/>
                    <a:pt x="64" y="32"/>
                    <a:pt x="65" y="31"/>
                  </a:cubicBezTo>
                  <a:cubicBezTo>
                    <a:pt x="65" y="30"/>
                    <a:pt x="64" y="29"/>
                    <a:pt x="64" y="28"/>
                  </a:cubicBezTo>
                  <a:cubicBezTo>
                    <a:pt x="62" y="28"/>
                    <a:pt x="59" y="20"/>
                    <a:pt x="61" y="19"/>
                  </a:cubicBezTo>
                  <a:cubicBezTo>
                    <a:pt x="64" y="19"/>
                    <a:pt x="67" y="10"/>
                    <a:pt x="71" y="9"/>
                  </a:cubicBezTo>
                  <a:cubicBezTo>
                    <a:pt x="72" y="9"/>
                    <a:pt x="73" y="8"/>
                    <a:pt x="73" y="7"/>
                  </a:cubicBezTo>
                  <a:cubicBezTo>
                    <a:pt x="70" y="5"/>
                    <a:pt x="66" y="4"/>
                    <a:pt x="66" y="3"/>
                  </a:cubicBezTo>
                  <a:cubicBezTo>
                    <a:pt x="65" y="1"/>
                    <a:pt x="59" y="1"/>
                    <a:pt x="57" y="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63" name="Google Shape;13863;p239"/>
            <p:cNvSpPr/>
            <p:nvPr/>
          </p:nvSpPr>
          <p:spPr>
            <a:xfrm>
              <a:off x="8090316" y="3709438"/>
              <a:ext cx="53544" cy="38941"/>
            </a:xfrm>
            <a:custGeom>
              <a:rect b="b" l="l" r="r" t="t"/>
              <a:pathLst>
                <a:path extrusionOk="0" h="23" w="32">
                  <a:moveTo>
                    <a:pt x="8" y="23"/>
                  </a:moveTo>
                  <a:cubicBezTo>
                    <a:pt x="8" y="23"/>
                    <a:pt x="8" y="23"/>
                    <a:pt x="8" y="23"/>
                  </a:cubicBezTo>
                  <a:cubicBezTo>
                    <a:pt x="8" y="23"/>
                    <a:pt x="8" y="23"/>
                    <a:pt x="8" y="23"/>
                  </a:cubicBezTo>
                  <a:cubicBezTo>
                    <a:pt x="8" y="23"/>
                    <a:pt x="8" y="23"/>
                    <a:pt x="8" y="23"/>
                  </a:cubicBezTo>
                  <a:cubicBezTo>
                    <a:pt x="9" y="23"/>
                    <a:pt x="9" y="23"/>
                    <a:pt x="9" y="23"/>
                  </a:cubicBezTo>
                  <a:cubicBezTo>
                    <a:pt x="9" y="23"/>
                    <a:pt x="9" y="23"/>
                    <a:pt x="9" y="23"/>
                  </a:cubicBezTo>
                  <a:cubicBezTo>
                    <a:pt x="10" y="23"/>
                    <a:pt x="12" y="23"/>
                    <a:pt x="13" y="23"/>
                  </a:cubicBezTo>
                  <a:cubicBezTo>
                    <a:pt x="13" y="23"/>
                    <a:pt x="13" y="23"/>
                    <a:pt x="13" y="23"/>
                  </a:cubicBezTo>
                  <a:cubicBezTo>
                    <a:pt x="13" y="23"/>
                    <a:pt x="14" y="23"/>
                    <a:pt x="14" y="23"/>
                  </a:cubicBezTo>
                  <a:cubicBezTo>
                    <a:pt x="14" y="23"/>
                    <a:pt x="14" y="23"/>
                    <a:pt x="14" y="23"/>
                  </a:cubicBezTo>
                  <a:cubicBezTo>
                    <a:pt x="15" y="23"/>
                    <a:pt x="15" y="23"/>
                    <a:pt x="16" y="23"/>
                  </a:cubicBezTo>
                  <a:cubicBezTo>
                    <a:pt x="19" y="22"/>
                    <a:pt x="19" y="18"/>
                    <a:pt x="21" y="19"/>
                  </a:cubicBezTo>
                  <a:cubicBezTo>
                    <a:pt x="23" y="20"/>
                    <a:pt x="31" y="16"/>
                    <a:pt x="32" y="14"/>
                  </a:cubicBezTo>
                  <a:cubicBezTo>
                    <a:pt x="32" y="14"/>
                    <a:pt x="32" y="14"/>
                    <a:pt x="32" y="14"/>
                  </a:cubicBezTo>
                  <a:cubicBezTo>
                    <a:pt x="32" y="12"/>
                    <a:pt x="30" y="12"/>
                    <a:pt x="30" y="10"/>
                  </a:cubicBezTo>
                  <a:cubicBezTo>
                    <a:pt x="29" y="9"/>
                    <a:pt x="24" y="3"/>
                    <a:pt x="23" y="3"/>
                  </a:cubicBezTo>
                  <a:cubicBezTo>
                    <a:pt x="23" y="2"/>
                    <a:pt x="23" y="2"/>
                    <a:pt x="23" y="2"/>
                  </a:cubicBezTo>
                  <a:cubicBezTo>
                    <a:pt x="23" y="2"/>
                    <a:pt x="23" y="2"/>
                    <a:pt x="23" y="2"/>
                  </a:cubicBezTo>
                  <a:cubicBezTo>
                    <a:pt x="23" y="1"/>
                    <a:pt x="23" y="1"/>
                    <a:pt x="23" y="0"/>
                  </a:cubicBezTo>
                  <a:cubicBezTo>
                    <a:pt x="15" y="2"/>
                    <a:pt x="3" y="4"/>
                    <a:pt x="3" y="4"/>
                  </a:cubicBezTo>
                  <a:cubicBezTo>
                    <a:pt x="3" y="4"/>
                    <a:pt x="3" y="4"/>
                    <a:pt x="2" y="4"/>
                  </a:cubicBezTo>
                  <a:cubicBezTo>
                    <a:pt x="1" y="8"/>
                    <a:pt x="0" y="13"/>
                    <a:pt x="1" y="16"/>
                  </a:cubicBezTo>
                  <a:cubicBezTo>
                    <a:pt x="2" y="19"/>
                    <a:pt x="4" y="21"/>
                    <a:pt x="8" y="2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64" name="Google Shape;13864;p239"/>
            <p:cNvSpPr/>
            <p:nvPr/>
          </p:nvSpPr>
          <p:spPr>
            <a:xfrm>
              <a:off x="8125606" y="3453888"/>
              <a:ext cx="346818" cy="206874"/>
            </a:xfrm>
            <a:custGeom>
              <a:rect b="b" l="l" r="r" t="t"/>
              <a:pathLst>
                <a:path extrusionOk="0" h="123" w="206">
                  <a:moveTo>
                    <a:pt x="184" y="77"/>
                  </a:moveTo>
                  <a:cubicBezTo>
                    <a:pt x="185" y="76"/>
                    <a:pt x="191" y="70"/>
                    <a:pt x="193" y="70"/>
                  </a:cubicBezTo>
                  <a:cubicBezTo>
                    <a:pt x="194" y="70"/>
                    <a:pt x="202" y="72"/>
                    <a:pt x="202" y="71"/>
                  </a:cubicBezTo>
                  <a:cubicBezTo>
                    <a:pt x="202" y="69"/>
                    <a:pt x="205" y="65"/>
                    <a:pt x="204" y="64"/>
                  </a:cubicBezTo>
                  <a:cubicBezTo>
                    <a:pt x="204" y="62"/>
                    <a:pt x="201" y="60"/>
                    <a:pt x="202" y="59"/>
                  </a:cubicBezTo>
                  <a:cubicBezTo>
                    <a:pt x="202" y="58"/>
                    <a:pt x="206" y="58"/>
                    <a:pt x="206" y="56"/>
                  </a:cubicBezTo>
                  <a:cubicBezTo>
                    <a:pt x="206" y="55"/>
                    <a:pt x="203" y="54"/>
                    <a:pt x="203" y="53"/>
                  </a:cubicBezTo>
                  <a:cubicBezTo>
                    <a:pt x="203" y="52"/>
                    <a:pt x="206" y="50"/>
                    <a:pt x="206" y="48"/>
                  </a:cubicBezTo>
                  <a:cubicBezTo>
                    <a:pt x="206" y="46"/>
                    <a:pt x="203" y="45"/>
                    <a:pt x="200" y="43"/>
                  </a:cubicBezTo>
                  <a:cubicBezTo>
                    <a:pt x="196" y="42"/>
                    <a:pt x="193" y="42"/>
                    <a:pt x="190" y="41"/>
                  </a:cubicBezTo>
                  <a:cubicBezTo>
                    <a:pt x="187" y="39"/>
                    <a:pt x="180" y="40"/>
                    <a:pt x="180" y="39"/>
                  </a:cubicBezTo>
                  <a:cubicBezTo>
                    <a:pt x="180" y="38"/>
                    <a:pt x="176" y="35"/>
                    <a:pt x="175" y="33"/>
                  </a:cubicBezTo>
                  <a:cubicBezTo>
                    <a:pt x="174" y="31"/>
                    <a:pt x="171" y="32"/>
                    <a:pt x="169" y="33"/>
                  </a:cubicBezTo>
                  <a:cubicBezTo>
                    <a:pt x="167" y="35"/>
                    <a:pt x="165" y="35"/>
                    <a:pt x="163" y="34"/>
                  </a:cubicBezTo>
                  <a:cubicBezTo>
                    <a:pt x="161" y="33"/>
                    <a:pt x="159" y="30"/>
                    <a:pt x="157" y="31"/>
                  </a:cubicBezTo>
                  <a:cubicBezTo>
                    <a:pt x="155" y="32"/>
                    <a:pt x="152" y="31"/>
                    <a:pt x="153" y="29"/>
                  </a:cubicBezTo>
                  <a:cubicBezTo>
                    <a:pt x="154" y="26"/>
                    <a:pt x="149" y="20"/>
                    <a:pt x="148" y="20"/>
                  </a:cubicBezTo>
                  <a:cubicBezTo>
                    <a:pt x="146" y="19"/>
                    <a:pt x="140" y="20"/>
                    <a:pt x="139" y="17"/>
                  </a:cubicBezTo>
                  <a:cubicBezTo>
                    <a:pt x="138" y="15"/>
                    <a:pt x="136" y="13"/>
                    <a:pt x="137" y="11"/>
                  </a:cubicBezTo>
                  <a:cubicBezTo>
                    <a:pt x="138" y="9"/>
                    <a:pt x="136" y="4"/>
                    <a:pt x="135" y="2"/>
                  </a:cubicBezTo>
                  <a:cubicBezTo>
                    <a:pt x="134" y="0"/>
                    <a:pt x="127" y="0"/>
                    <a:pt x="126" y="1"/>
                  </a:cubicBezTo>
                  <a:cubicBezTo>
                    <a:pt x="124" y="2"/>
                    <a:pt x="120" y="0"/>
                    <a:pt x="118" y="1"/>
                  </a:cubicBezTo>
                  <a:cubicBezTo>
                    <a:pt x="116" y="2"/>
                    <a:pt x="115" y="4"/>
                    <a:pt x="112" y="4"/>
                  </a:cubicBezTo>
                  <a:cubicBezTo>
                    <a:pt x="111" y="4"/>
                    <a:pt x="110" y="4"/>
                    <a:pt x="109" y="3"/>
                  </a:cubicBezTo>
                  <a:cubicBezTo>
                    <a:pt x="107" y="4"/>
                    <a:pt x="102" y="4"/>
                    <a:pt x="102" y="4"/>
                  </a:cubicBezTo>
                  <a:cubicBezTo>
                    <a:pt x="102" y="4"/>
                    <a:pt x="95" y="10"/>
                    <a:pt x="95" y="12"/>
                  </a:cubicBezTo>
                  <a:cubicBezTo>
                    <a:pt x="95" y="14"/>
                    <a:pt x="95" y="18"/>
                    <a:pt x="93" y="16"/>
                  </a:cubicBezTo>
                  <a:cubicBezTo>
                    <a:pt x="91" y="14"/>
                    <a:pt x="84" y="14"/>
                    <a:pt x="82" y="15"/>
                  </a:cubicBezTo>
                  <a:cubicBezTo>
                    <a:pt x="81" y="16"/>
                    <a:pt x="78" y="11"/>
                    <a:pt x="75" y="13"/>
                  </a:cubicBezTo>
                  <a:cubicBezTo>
                    <a:pt x="72" y="14"/>
                    <a:pt x="68" y="10"/>
                    <a:pt x="67" y="12"/>
                  </a:cubicBezTo>
                  <a:cubicBezTo>
                    <a:pt x="67" y="14"/>
                    <a:pt x="62" y="12"/>
                    <a:pt x="59" y="11"/>
                  </a:cubicBezTo>
                  <a:cubicBezTo>
                    <a:pt x="56" y="9"/>
                    <a:pt x="51" y="12"/>
                    <a:pt x="49" y="9"/>
                  </a:cubicBezTo>
                  <a:cubicBezTo>
                    <a:pt x="47" y="7"/>
                    <a:pt x="33" y="7"/>
                    <a:pt x="29" y="7"/>
                  </a:cubicBezTo>
                  <a:cubicBezTo>
                    <a:pt x="24" y="7"/>
                    <a:pt x="23" y="9"/>
                    <a:pt x="21" y="11"/>
                  </a:cubicBezTo>
                  <a:cubicBezTo>
                    <a:pt x="20" y="13"/>
                    <a:pt x="17" y="13"/>
                    <a:pt x="15" y="13"/>
                  </a:cubicBezTo>
                  <a:cubicBezTo>
                    <a:pt x="15" y="14"/>
                    <a:pt x="16" y="16"/>
                    <a:pt x="16" y="17"/>
                  </a:cubicBezTo>
                  <a:cubicBezTo>
                    <a:pt x="17" y="18"/>
                    <a:pt x="22" y="26"/>
                    <a:pt x="21" y="28"/>
                  </a:cubicBezTo>
                  <a:cubicBezTo>
                    <a:pt x="20" y="31"/>
                    <a:pt x="17" y="31"/>
                    <a:pt x="16" y="33"/>
                  </a:cubicBezTo>
                  <a:cubicBezTo>
                    <a:pt x="14" y="34"/>
                    <a:pt x="5" y="43"/>
                    <a:pt x="5" y="44"/>
                  </a:cubicBezTo>
                  <a:cubicBezTo>
                    <a:pt x="5" y="45"/>
                    <a:pt x="6" y="51"/>
                    <a:pt x="5" y="52"/>
                  </a:cubicBezTo>
                  <a:cubicBezTo>
                    <a:pt x="4" y="53"/>
                    <a:pt x="0" y="59"/>
                    <a:pt x="0" y="61"/>
                  </a:cubicBezTo>
                  <a:cubicBezTo>
                    <a:pt x="0" y="63"/>
                    <a:pt x="3" y="66"/>
                    <a:pt x="5" y="67"/>
                  </a:cubicBezTo>
                  <a:cubicBezTo>
                    <a:pt x="6" y="67"/>
                    <a:pt x="7" y="67"/>
                    <a:pt x="7" y="68"/>
                  </a:cubicBezTo>
                  <a:cubicBezTo>
                    <a:pt x="9" y="68"/>
                    <a:pt x="10" y="68"/>
                    <a:pt x="11" y="68"/>
                  </a:cubicBezTo>
                  <a:cubicBezTo>
                    <a:pt x="13" y="68"/>
                    <a:pt x="21" y="70"/>
                    <a:pt x="23" y="70"/>
                  </a:cubicBezTo>
                  <a:cubicBezTo>
                    <a:pt x="26" y="70"/>
                    <a:pt x="29" y="71"/>
                    <a:pt x="30" y="72"/>
                  </a:cubicBezTo>
                  <a:cubicBezTo>
                    <a:pt x="31" y="73"/>
                    <a:pt x="33" y="72"/>
                    <a:pt x="35" y="70"/>
                  </a:cubicBezTo>
                  <a:cubicBezTo>
                    <a:pt x="37" y="69"/>
                    <a:pt x="39" y="70"/>
                    <a:pt x="41" y="70"/>
                  </a:cubicBezTo>
                  <a:cubicBezTo>
                    <a:pt x="43" y="70"/>
                    <a:pt x="46" y="68"/>
                    <a:pt x="47" y="66"/>
                  </a:cubicBezTo>
                  <a:cubicBezTo>
                    <a:pt x="48" y="64"/>
                    <a:pt x="59" y="62"/>
                    <a:pt x="61" y="61"/>
                  </a:cubicBezTo>
                  <a:cubicBezTo>
                    <a:pt x="64" y="61"/>
                    <a:pt x="68" y="67"/>
                    <a:pt x="71" y="67"/>
                  </a:cubicBezTo>
                  <a:cubicBezTo>
                    <a:pt x="73" y="67"/>
                    <a:pt x="78" y="68"/>
                    <a:pt x="79" y="73"/>
                  </a:cubicBezTo>
                  <a:cubicBezTo>
                    <a:pt x="80" y="78"/>
                    <a:pt x="84" y="83"/>
                    <a:pt x="86" y="85"/>
                  </a:cubicBezTo>
                  <a:cubicBezTo>
                    <a:pt x="88" y="87"/>
                    <a:pt x="89" y="91"/>
                    <a:pt x="89" y="93"/>
                  </a:cubicBezTo>
                  <a:cubicBezTo>
                    <a:pt x="89" y="94"/>
                    <a:pt x="85" y="92"/>
                    <a:pt x="81" y="91"/>
                  </a:cubicBezTo>
                  <a:cubicBezTo>
                    <a:pt x="77" y="90"/>
                    <a:pt x="77" y="94"/>
                    <a:pt x="77" y="97"/>
                  </a:cubicBezTo>
                  <a:cubicBezTo>
                    <a:pt x="77" y="99"/>
                    <a:pt x="71" y="106"/>
                    <a:pt x="70" y="108"/>
                  </a:cubicBezTo>
                  <a:cubicBezTo>
                    <a:pt x="69" y="109"/>
                    <a:pt x="72" y="110"/>
                    <a:pt x="74" y="110"/>
                  </a:cubicBezTo>
                  <a:cubicBezTo>
                    <a:pt x="75" y="111"/>
                    <a:pt x="79" y="108"/>
                    <a:pt x="81" y="108"/>
                  </a:cubicBezTo>
                  <a:cubicBezTo>
                    <a:pt x="81" y="108"/>
                    <a:pt x="83" y="109"/>
                    <a:pt x="85" y="111"/>
                  </a:cubicBezTo>
                  <a:cubicBezTo>
                    <a:pt x="84" y="105"/>
                    <a:pt x="85" y="105"/>
                    <a:pt x="90" y="102"/>
                  </a:cubicBezTo>
                  <a:cubicBezTo>
                    <a:pt x="95" y="98"/>
                    <a:pt x="96" y="90"/>
                    <a:pt x="100" y="90"/>
                  </a:cubicBezTo>
                  <a:cubicBezTo>
                    <a:pt x="105" y="89"/>
                    <a:pt x="106" y="87"/>
                    <a:pt x="113" y="88"/>
                  </a:cubicBezTo>
                  <a:cubicBezTo>
                    <a:pt x="120" y="89"/>
                    <a:pt x="110" y="93"/>
                    <a:pt x="114" y="95"/>
                  </a:cubicBezTo>
                  <a:cubicBezTo>
                    <a:pt x="119" y="98"/>
                    <a:pt x="132" y="95"/>
                    <a:pt x="133" y="98"/>
                  </a:cubicBezTo>
                  <a:cubicBezTo>
                    <a:pt x="134" y="102"/>
                    <a:pt x="117" y="105"/>
                    <a:pt x="118" y="107"/>
                  </a:cubicBezTo>
                  <a:cubicBezTo>
                    <a:pt x="118" y="109"/>
                    <a:pt x="126" y="111"/>
                    <a:pt x="129" y="112"/>
                  </a:cubicBezTo>
                  <a:cubicBezTo>
                    <a:pt x="132" y="114"/>
                    <a:pt x="128" y="120"/>
                    <a:pt x="130" y="122"/>
                  </a:cubicBezTo>
                  <a:cubicBezTo>
                    <a:pt x="131" y="123"/>
                    <a:pt x="136" y="122"/>
                    <a:pt x="139" y="119"/>
                  </a:cubicBezTo>
                  <a:cubicBezTo>
                    <a:pt x="143" y="117"/>
                    <a:pt x="146" y="118"/>
                    <a:pt x="150" y="114"/>
                  </a:cubicBezTo>
                  <a:cubicBezTo>
                    <a:pt x="155" y="111"/>
                    <a:pt x="165" y="114"/>
                    <a:pt x="166" y="112"/>
                  </a:cubicBezTo>
                  <a:cubicBezTo>
                    <a:pt x="167" y="110"/>
                    <a:pt x="163" y="108"/>
                    <a:pt x="154" y="109"/>
                  </a:cubicBezTo>
                  <a:cubicBezTo>
                    <a:pt x="145" y="110"/>
                    <a:pt x="145" y="101"/>
                    <a:pt x="145" y="99"/>
                  </a:cubicBezTo>
                  <a:cubicBezTo>
                    <a:pt x="145" y="97"/>
                    <a:pt x="154" y="90"/>
                    <a:pt x="159" y="90"/>
                  </a:cubicBezTo>
                  <a:cubicBezTo>
                    <a:pt x="165" y="89"/>
                    <a:pt x="169" y="88"/>
                    <a:pt x="174" y="85"/>
                  </a:cubicBezTo>
                  <a:cubicBezTo>
                    <a:pt x="176" y="84"/>
                    <a:pt x="180" y="83"/>
                    <a:pt x="183" y="82"/>
                  </a:cubicBezTo>
                  <a:cubicBezTo>
                    <a:pt x="183" y="80"/>
                    <a:pt x="182" y="77"/>
                    <a:pt x="184" y="7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65" name="Google Shape;13865;p239"/>
            <p:cNvSpPr/>
            <p:nvPr/>
          </p:nvSpPr>
          <p:spPr>
            <a:xfrm>
              <a:off x="8146294" y="3348017"/>
              <a:ext cx="181319" cy="136293"/>
            </a:xfrm>
            <a:custGeom>
              <a:rect b="b" l="l" r="r" t="t"/>
              <a:pathLst>
                <a:path extrusionOk="0" h="81" w="108">
                  <a:moveTo>
                    <a:pt x="102" y="39"/>
                  </a:moveTo>
                  <a:cubicBezTo>
                    <a:pt x="99" y="39"/>
                    <a:pt x="98" y="34"/>
                    <a:pt x="95" y="33"/>
                  </a:cubicBezTo>
                  <a:cubicBezTo>
                    <a:pt x="92" y="31"/>
                    <a:pt x="92" y="27"/>
                    <a:pt x="89" y="25"/>
                  </a:cubicBezTo>
                  <a:cubicBezTo>
                    <a:pt x="87" y="23"/>
                    <a:pt x="88" y="20"/>
                    <a:pt x="88" y="17"/>
                  </a:cubicBezTo>
                  <a:cubicBezTo>
                    <a:pt x="88" y="14"/>
                    <a:pt x="89" y="9"/>
                    <a:pt x="87" y="8"/>
                  </a:cubicBezTo>
                  <a:cubicBezTo>
                    <a:pt x="86" y="8"/>
                    <a:pt x="79" y="4"/>
                    <a:pt x="76" y="5"/>
                  </a:cubicBezTo>
                  <a:cubicBezTo>
                    <a:pt x="74" y="7"/>
                    <a:pt x="71" y="8"/>
                    <a:pt x="70" y="5"/>
                  </a:cubicBezTo>
                  <a:cubicBezTo>
                    <a:pt x="69" y="3"/>
                    <a:pt x="67" y="2"/>
                    <a:pt x="64" y="2"/>
                  </a:cubicBezTo>
                  <a:cubicBezTo>
                    <a:pt x="61" y="3"/>
                    <a:pt x="60" y="2"/>
                    <a:pt x="58" y="1"/>
                  </a:cubicBezTo>
                  <a:cubicBezTo>
                    <a:pt x="58" y="0"/>
                    <a:pt x="58" y="0"/>
                    <a:pt x="58" y="0"/>
                  </a:cubicBezTo>
                  <a:cubicBezTo>
                    <a:pt x="56" y="0"/>
                    <a:pt x="55" y="0"/>
                    <a:pt x="54" y="1"/>
                  </a:cubicBezTo>
                  <a:cubicBezTo>
                    <a:pt x="52" y="3"/>
                    <a:pt x="52" y="5"/>
                    <a:pt x="49" y="5"/>
                  </a:cubicBezTo>
                  <a:cubicBezTo>
                    <a:pt x="47" y="5"/>
                    <a:pt x="44" y="4"/>
                    <a:pt x="42" y="6"/>
                  </a:cubicBezTo>
                  <a:cubicBezTo>
                    <a:pt x="39" y="9"/>
                    <a:pt x="38" y="11"/>
                    <a:pt x="39" y="13"/>
                  </a:cubicBezTo>
                  <a:cubicBezTo>
                    <a:pt x="39" y="15"/>
                    <a:pt x="39" y="17"/>
                    <a:pt x="37" y="17"/>
                  </a:cubicBezTo>
                  <a:cubicBezTo>
                    <a:pt x="35" y="17"/>
                    <a:pt x="35" y="20"/>
                    <a:pt x="33" y="21"/>
                  </a:cubicBezTo>
                  <a:cubicBezTo>
                    <a:pt x="31" y="21"/>
                    <a:pt x="28" y="24"/>
                    <a:pt x="28" y="26"/>
                  </a:cubicBezTo>
                  <a:cubicBezTo>
                    <a:pt x="27" y="28"/>
                    <a:pt x="27" y="32"/>
                    <a:pt x="26" y="32"/>
                  </a:cubicBezTo>
                  <a:cubicBezTo>
                    <a:pt x="24" y="32"/>
                    <a:pt x="20" y="33"/>
                    <a:pt x="18" y="34"/>
                  </a:cubicBezTo>
                  <a:cubicBezTo>
                    <a:pt x="17" y="36"/>
                    <a:pt x="15" y="38"/>
                    <a:pt x="12" y="37"/>
                  </a:cubicBezTo>
                  <a:cubicBezTo>
                    <a:pt x="11" y="37"/>
                    <a:pt x="7" y="37"/>
                    <a:pt x="4" y="37"/>
                  </a:cubicBezTo>
                  <a:cubicBezTo>
                    <a:pt x="4" y="37"/>
                    <a:pt x="4" y="37"/>
                    <a:pt x="4" y="38"/>
                  </a:cubicBezTo>
                  <a:cubicBezTo>
                    <a:pt x="3" y="41"/>
                    <a:pt x="4" y="45"/>
                    <a:pt x="6" y="47"/>
                  </a:cubicBezTo>
                  <a:cubicBezTo>
                    <a:pt x="8" y="48"/>
                    <a:pt x="9" y="56"/>
                    <a:pt x="6" y="57"/>
                  </a:cubicBezTo>
                  <a:cubicBezTo>
                    <a:pt x="4" y="58"/>
                    <a:pt x="0" y="61"/>
                    <a:pt x="0" y="63"/>
                  </a:cubicBezTo>
                  <a:cubicBezTo>
                    <a:pt x="0" y="65"/>
                    <a:pt x="4" y="66"/>
                    <a:pt x="3" y="69"/>
                  </a:cubicBezTo>
                  <a:cubicBezTo>
                    <a:pt x="3" y="71"/>
                    <a:pt x="3" y="73"/>
                    <a:pt x="3" y="76"/>
                  </a:cubicBezTo>
                  <a:cubicBezTo>
                    <a:pt x="5" y="76"/>
                    <a:pt x="8" y="76"/>
                    <a:pt x="9" y="74"/>
                  </a:cubicBezTo>
                  <a:cubicBezTo>
                    <a:pt x="11" y="72"/>
                    <a:pt x="12" y="70"/>
                    <a:pt x="17" y="70"/>
                  </a:cubicBezTo>
                  <a:cubicBezTo>
                    <a:pt x="21" y="70"/>
                    <a:pt x="35" y="70"/>
                    <a:pt x="37" y="72"/>
                  </a:cubicBezTo>
                  <a:cubicBezTo>
                    <a:pt x="39" y="75"/>
                    <a:pt x="44" y="72"/>
                    <a:pt x="47" y="74"/>
                  </a:cubicBezTo>
                  <a:cubicBezTo>
                    <a:pt x="50" y="75"/>
                    <a:pt x="55" y="77"/>
                    <a:pt x="55" y="75"/>
                  </a:cubicBezTo>
                  <a:cubicBezTo>
                    <a:pt x="56" y="73"/>
                    <a:pt x="60" y="77"/>
                    <a:pt x="63" y="76"/>
                  </a:cubicBezTo>
                  <a:cubicBezTo>
                    <a:pt x="66" y="74"/>
                    <a:pt x="69" y="79"/>
                    <a:pt x="70" y="78"/>
                  </a:cubicBezTo>
                  <a:cubicBezTo>
                    <a:pt x="72" y="77"/>
                    <a:pt x="79" y="77"/>
                    <a:pt x="81" y="79"/>
                  </a:cubicBezTo>
                  <a:cubicBezTo>
                    <a:pt x="83" y="81"/>
                    <a:pt x="83" y="77"/>
                    <a:pt x="83" y="75"/>
                  </a:cubicBezTo>
                  <a:cubicBezTo>
                    <a:pt x="83" y="73"/>
                    <a:pt x="90" y="67"/>
                    <a:pt x="90" y="67"/>
                  </a:cubicBezTo>
                  <a:cubicBezTo>
                    <a:pt x="90" y="67"/>
                    <a:pt x="95" y="67"/>
                    <a:pt x="97" y="66"/>
                  </a:cubicBezTo>
                  <a:cubicBezTo>
                    <a:pt x="97" y="65"/>
                    <a:pt x="96" y="63"/>
                    <a:pt x="96" y="61"/>
                  </a:cubicBezTo>
                  <a:cubicBezTo>
                    <a:pt x="94" y="55"/>
                    <a:pt x="92" y="51"/>
                    <a:pt x="94" y="49"/>
                  </a:cubicBezTo>
                  <a:cubicBezTo>
                    <a:pt x="95" y="48"/>
                    <a:pt x="100" y="52"/>
                    <a:pt x="102" y="51"/>
                  </a:cubicBezTo>
                  <a:cubicBezTo>
                    <a:pt x="104" y="50"/>
                    <a:pt x="108" y="48"/>
                    <a:pt x="108" y="45"/>
                  </a:cubicBezTo>
                  <a:cubicBezTo>
                    <a:pt x="107" y="43"/>
                    <a:pt x="104" y="40"/>
                    <a:pt x="102" y="3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66" name="Google Shape;13866;p239"/>
            <p:cNvSpPr/>
            <p:nvPr/>
          </p:nvSpPr>
          <p:spPr>
            <a:xfrm>
              <a:off x="8098834" y="3292040"/>
              <a:ext cx="144812" cy="70580"/>
            </a:xfrm>
            <a:custGeom>
              <a:rect b="b" l="l" r="r" t="t"/>
              <a:pathLst>
                <a:path extrusionOk="0" h="42" w="86">
                  <a:moveTo>
                    <a:pt x="29" y="29"/>
                  </a:moveTo>
                  <a:cubicBezTo>
                    <a:pt x="32" y="29"/>
                    <a:pt x="40" y="31"/>
                    <a:pt x="44" y="29"/>
                  </a:cubicBezTo>
                  <a:cubicBezTo>
                    <a:pt x="48" y="28"/>
                    <a:pt x="48" y="33"/>
                    <a:pt x="50" y="32"/>
                  </a:cubicBezTo>
                  <a:cubicBezTo>
                    <a:pt x="53" y="32"/>
                    <a:pt x="58" y="35"/>
                    <a:pt x="61" y="38"/>
                  </a:cubicBezTo>
                  <a:cubicBezTo>
                    <a:pt x="63" y="40"/>
                    <a:pt x="65" y="41"/>
                    <a:pt x="67" y="42"/>
                  </a:cubicBezTo>
                  <a:cubicBezTo>
                    <a:pt x="68" y="41"/>
                    <a:pt x="69" y="40"/>
                    <a:pt x="70" y="39"/>
                  </a:cubicBezTo>
                  <a:cubicBezTo>
                    <a:pt x="72" y="37"/>
                    <a:pt x="75" y="38"/>
                    <a:pt x="77" y="38"/>
                  </a:cubicBezTo>
                  <a:cubicBezTo>
                    <a:pt x="80" y="38"/>
                    <a:pt x="80" y="36"/>
                    <a:pt x="82" y="34"/>
                  </a:cubicBezTo>
                  <a:cubicBezTo>
                    <a:pt x="83" y="33"/>
                    <a:pt x="84" y="33"/>
                    <a:pt x="86" y="33"/>
                  </a:cubicBezTo>
                  <a:cubicBezTo>
                    <a:pt x="85" y="31"/>
                    <a:pt x="85" y="27"/>
                    <a:pt x="83" y="25"/>
                  </a:cubicBezTo>
                  <a:cubicBezTo>
                    <a:pt x="81" y="23"/>
                    <a:pt x="79" y="20"/>
                    <a:pt x="79" y="18"/>
                  </a:cubicBezTo>
                  <a:cubicBezTo>
                    <a:pt x="80" y="17"/>
                    <a:pt x="80" y="14"/>
                    <a:pt x="78" y="12"/>
                  </a:cubicBezTo>
                  <a:cubicBezTo>
                    <a:pt x="77" y="11"/>
                    <a:pt x="77" y="10"/>
                    <a:pt x="76" y="9"/>
                  </a:cubicBezTo>
                  <a:cubicBezTo>
                    <a:pt x="72" y="8"/>
                    <a:pt x="66" y="8"/>
                    <a:pt x="65" y="8"/>
                  </a:cubicBezTo>
                  <a:cubicBezTo>
                    <a:pt x="63" y="9"/>
                    <a:pt x="55" y="2"/>
                    <a:pt x="53" y="1"/>
                  </a:cubicBezTo>
                  <a:cubicBezTo>
                    <a:pt x="53" y="0"/>
                    <a:pt x="47" y="1"/>
                    <a:pt x="41" y="1"/>
                  </a:cubicBezTo>
                  <a:cubicBezTo>
                    <a:pt x="38" y="5"/>
                    <a:pt x="40" y="7"/>
                    <a:pt x="40" y="13"/>
                  </a:cubicBezTo>
                  <a:cubicBezTo>
                    <a:pt x="40" y="19"/>
                    <a:pt x="34" y="18"/>
                    <a:pt x="31" y="18"/>
                  </a:cubicBezTo>
                  <a:cubicBezTo>
                    <a:pt x="27" y="18"/>
                    <a:pt x="22" y="7"/>
                    <a:pt x="20" y="5"/>
                  </a:cubicBezTo>
                  <a:cubicBezTo>
                    <a:pt x="19" y="3"/>
                    <a:pt x="13" y="8"/>
                    <a:pt x="9" y="10"/>
                  </a:cubicBezTo>
                  <a:cubicBezTo>
                    <a:pt x="5" y="13"/>
                    <a:pt x="7" y="18"/>
                    <a:pt x="5" y="20"/>
                  </a:cubicBezTo>
                  <a:cubicBezTo>
                    <a:pt x="2" y="22"/>
                    <a:pt x="0" y="26"/>
                    <a:pt x="3" y="31"/>
                  </a:cubicBezTo>
                  <a:cubicBezTo>
                    <a:pt x="3" y="32"/>
                    <a:pt x="3" y="32"/>
                    <a:pt x="3" y="32"/>
                  </a:cubicBezTo>
                  <a:cubicBezTo>
                    <a:pt x="7" y="32"/>
                    <a:pt x="10" y="31"/>
                    <a:pt x="12" y="29"/>
                  </a:cubicBezTo>
                  <a:cubicBezTo>
                    <a:pt x="16" y="27"/>
                    <a:pt x="26" y="29"/>
                    <a:pt x="29" y="2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67" name="Google Shape;13867;p239"/>
            <p:cNvSpPr/>
            <p:nvPr/>
          </p:nvSpPr>
          <p:spPr>
            <a:xfrm>
              <a:off x="8098834" y="3337065"/>
              <a:ext cx="113172" cy="74231"/>
            </a:xfrm>
            <a:custGeom>
              <a:rect b="b" l="l" r="r" t="t"/>
              <a:pathLst>
                <a:path extrusionOk="0" h="44" w="67">
                  <a:moveTo>
                    <a:pt x="10" y="22"/>
                  </a:moveTo>
                  <a:cubicBezTo>
                    <a:pt x="11" y="24"/>
                    <a:pt x="15" y="25"/>
                    <a:pt x="17" y="25"/>
                  </a:cubicBezTo>
                  <a:cubicBezTo>
                    <a:pt x="18" y="24"/>
                    <a:pt x="23" y="26"/>
                    <a:pt x="23" y="28"/>
                  </a:cubicBezTo>
                  <a:cubicBezTo>
                    <a:pt x="23" y="31"/>
                    <a:pt x="22" y="37"/>
                    <a:pt x="23" y="37"/>
                  </a:cubicBezTo>
                  <a:cubicBezTo>
                    <a:pt x="24" y="37"/>
                    <a:pt x="31" y="39"/>
                    <a:pt x="32" y="43"/>
                  </a:cubicBezTo>
                  <a:cubicBezTo>
                    <a:pt x="35" y="43"/>
                    <a:pt x="39" y="43"/>
                    <a:pt x="40" y="43"/>
                  </a:cubicBezTo>
                  <a:cubicBezTo>
                    <a:pt x="43" y="44"/>
                    <a:pt x="45" y="42"/>
                    <a:pt x="46" y="40"/>
                  </a:cubicBezTo>
                  <a:cubicBezTo>
                    <a:pt x="48" y="39"/>
                    <a:pt x="52" y="38"/>
                    <a:pt x="54" y="38"/>
                  </a:cubicBezTo>
                  <a:cubicBezTo>
                    <a:pt x="55" y="38"/>
                    <a:pt x="55" y="34"/>
                    <a:pt x="56" y="32"/>
                  </a:cubicBezTo>
                  <a:cubicBezTo>
                    <a:pt x="56" y="30"/>
                    <a:pt x="59" y="27"/>
                    <a:pt x="61" y="27"/>
                  </a:cubicBezTo>
                  <a:cubicBezTo>
                    <a:pt x="63" y="26"/>
                    <a:pt x="63" y="23"/>
                    <a:pt x="65" y="23"/>
                  </a:cubicBezTo>
                  <a:cubicBezTo>
                    <a:pt x="67" y="23"/>
                    <a:pt x="67" y="21"/>
                    <a:pt x="67" y="19"/>
                  </a:cubicBezTo>
                  <a:cubicBezTo>
                    <a:pt x="66" y="18"/>
                    <a:pt x="67" y="16"/>
                    <a:pt x="67" y="15"/>
                  </a:cubicBezTo>
                  <a:cubicBezTo>
                    <a:pt x="65" y="14"/>
                    <a:pt x="63" y="13"/>
                    <a:pt x="61" y="11"/>
                  </a:cubicBezTo>
                  <a:cubicBezTo>
                    <a:pt x="58" y="8"/>
                    <a:pt x="53" y="5"/>
                    <a:pt x="50" y="5"/>
                  </a:cubicBezTo>
                  <a:cubicBezTo>
                    <a:pt x="48" y="6"/>
                    <a:pt x="48" y="1"/>
                    <a:pt x="44" y="2"/>
                  </a:cubicBezTo>
                  <a:cubicBezTo>
                    <a:pt x="40" y="4"/>
                    <a:pt x="32" y="2"/>
                    <a:pt x="29" y="2"/>
                  </a:cubicBezTo>
                  <a:cubicBezTo>
                    <a:pt x="26" y="2"/>
                    <a:pt x="16" y="0"/>
                    <a:pt x="12" y="2"/>
                  </a:cubicBezTo>
                  <a:cubicBezTo>
                    <a:pt x="10" y="4"/>
                    <a:pt x="7" y="5"/>
                    <a:pt x="3" y="5"/>
                  </a:cubicBezTo>
                  <a:cubicBezTo>
                    <a:pt x="5" y="10"/>
                    <a:pt x="5" y="15"/>
                    <a:pt x="2" y="18"/>
                  </a:cubicBezTo>
                  <a:cubicBezTo>
                    <a:pt x="0" y="20"/>
                    <a:pt x="1" y="20"/>
                    <a:pt x="3" y="21"/>
                  </a:cubicBezTo>
                  <a:cubicBezTo>
                    <a:pt x="5" y="21"/>
                    <a:pt x="9" y="20"/>
                    <a:pt x="10" y="2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68" name="Google Shape;13868;p239"/>
            <p:cNvSpPr/>
            <p:nvPr/>
          </p:nvSpPr>
          <p:spPr>
            <a:xfrm>
              <a:off x="7820163" y="3578012"/>
              <a:ext cx="88834" cy="49893"/>
            </a:xfrm>
            <a:custGeom>
              <a:rect b="b" l="l" r="r" t="t"/>
              <a:pathLst>
                <a:path extrusionOk="0" h="30" w="53">
                  <a:moveTo>
                    <a:pt x="47" y="12"/>
                  </a:moveTo>
                  <a:cubicBezTo>
                    <a:pt x="45" y="13"/>
                    <a:pt x="41" y="10"/>
                    <a:pt x="41" y="9"/>
                  </a:cubicBezTo>
                  <a:cubicBezTo>
                    <a:pt x="41" y="8"/>
                    <a:pt x="41" y="6"/>
                    <a:pt x="41" y="4"/>
                  </a:cubicBezTo>
                  <a:cubicBezTo>
                    <a:pt x="39" y="3"/>
                    <a:pt x="37" y="2"/>
                    <a:pt x="35" y="1"/>
                  </a:cubicBezTo>
                  <a:cubicBezTo>
                    <a:pt x="31" y="0"/>
                    <a:pt x="29" y="0"/>
                    <a:pt x="27" y="1"/>
                  </a:cubicBezTo>
                  <a:cubicBezTo>
                    <a:pt x="25" y="2"/>
                    <a:pt x="20" y="2"/>
                    <a:pt x="17" y="2"/>
                  </a:cubicBezTo>
                  <a:cubicBezTo>
                    <a:pt x="17" y="3"/>
                    <a:pt x="16" y="4"/>
                    <a:pt x="15" y="4"/>
                  </a:cubicBezTo>
                  <a:cubicBezTo>
                    <a:pt x="13" y="4"/>
                    <a:pt x="10" y="6"/>
                    <a:pt x="9" y="9"/>
                  </a:cubicBezTo>
                  <a:cubicBezTo>
                    <a:pt x="9" y="11"/>
                    <a:pt x="4" y="13"/>
                    <a:pt x="2" y="18"/>
                  </a:cubicBezTo>
                  <a:cubicBezTo>
                    <a:pt x="0" y="23"/>
                    <a:pt x="1" y="25"/>
                    <a:pt x="4" y="22"/>
                  </a:cubicBezTo>
                  <a:cubicBezTo>
                    <a:pt x="6" y="19"/>
                    <a:pt x="9" y="20"/>
                    <a:pt x="9" y="23"/>
                  </a:cubicBezTo>
                  <a:cubicBezTo>
                    <a:pt x="9" y="25"/>
                    <a:pt x="12" y="25"/>
                    <a:pt x="11" y="28"/>
                  </a:cubicBezTo>
                  <a:cubicBezTo>
                    <a:pt x="11" y="28"/>
                    <a:pt x="11" y="29"/>
                    <a:pt x="11" y="29"/>
                  </a:cubicBezTo>
                  <a:cubicBezTo>
                    <a:pt x="14" y="28"/>
                    <a:pt x="19" y="28"/>
                    <a:pt x="21" y="28"/>
                  </a:cubicBezTo>
                  <a:cubicBezTo>
                    <a:pt x="23" y="28"/>
                    <a:pt x="25" y="20"/>
                    <a:pt x="26" y="19"/>
                  </a:cubicBezTo>
                  <a:cubicBezTo>
                    <a:pt x="27" y="19"/>
                    <a:pt x="30" y="25"/>
                    <a:pt x="33" y="28"/>
                  </a:cubicBezTo>
                  <a:cubicBezTo>
                    <a:pt x="36" y="30"/>
                    <a:pt x="36" y="25"/>
                    <a:pt x="36" y="23"/>
                  </a:cubicBezTo>
                  <a:cubicBezTo>
                    <a:pt x="36" y="21"/>
                    <a:pt x="38" y="20"/>
                    <a:pt x="40" y="21"/>
                  </a:cubicBezTo>
                  <a:cubicBezTo>
                    <a:pt x="42" y="21"/>
                    <a:pt x="46" y="22"/>
                    <a:pt x="46" y="19"/>
                  </a:cubicBezTo>
                  <a:cubicBezTo>
                    <a:pt x="46" y="17"/>
                    <a:pt x="48" y="18"/>
                    <a:pt x="49" y="18"/>
                  </a:cubicBezTo>
                  <a:cubicBezTo>
                    <a:pt x="50" y="18"/>
                    <a:pt x="51" y="15"/>
                    <a:pt x="51" y="15"/>
                  </a:cubicBezTo>
                  <a:cubicBezTo>
                    <a:pt x="53" y="13"/>
                    <a:pt x="53" y="13"/>
                    <a:pt x="53" y="13"/>
                  </a:cubicBezTo>
                  <a:cubicBezTo>
                    <a:pt x="51" y="12"/>
                    <a:pt x="49" y="11"/>
                    <a:pt x="47" y="1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69" name="Google Shape;13869;p239"/>
            <p:cNvSpPr/>
            <p:nvPr/>
          </p:nvSpPr>
          <p:spPr>
            <a:xfrm>
              <a:off x="8102485" y="2897763"/>
              <a:ext cx="204440" cy="337082"/>
            </a:xfrm>
            <a:custGeom>
              <a:rect b="b" l="l" r="r" t="t"/>
              <a:pathLst>
                <a:path extrusionOk="0" h="200" w="122">
                  <a:moveTo>
                    <a:pt x="104" y="168"/>
                  </a:moveTo>
                  <a:cubicBezTo>
                    <a:pt x="107" y="162"/>
                    <a:pt x="119" y="157"/>
                    <a:pt x="121" y="151"/>
                  </a:cubicBezTo>
                  <a:cubicBezTo>
                    <a:pt x="122" y="148"/>
                    <a:pt x="122" y="147"/>
                    <a:pt x="118" y="141"/>
                  </a:cubicBezTo>
                  <a:cubicBezTo>
                    <a:pt x="113" y="136"/>
                    <a:pt x="104" y="133"/>
                    <a:pt x="103" y="130"/>
                  </a:cubicBezTo>
                  <a:cubicBezTo>
                    <a:pt x="103" y="127"/>
                    <a:pt x="111" y="127"/>
                    <a:pt x="110" y="123"/>
                  </a:cubicBezTo>
                  <a:cubicBezTo>
                    <a:pt x="110" y="120"/>
                    <a:pt x="106" y="120"/>
                    <a:pt x="104" y="117"/>
                  </a:cubicBezTo>
                  <a:cubicBezTo>
                    <a:pt x="103" y="114"/>
                    <a:pt x="106" y="112"/>
                    <a:pt x="106" y="111"/>
                  </a:cubicBezTo>
                  <a:cubicBezTo>
                    <a:pt x="106" y="109"/>
                    <a:pt x="100" y="109"/>
                    <a:pt x="100" y="107"/>
                  </a:cubicBezTo>
                  <a:cubicBezTo>
                    <a:pt x="100" y="105"/>
                    <a:pt x="104" y="105"/>
                    <a:pt x="103" y="103"/>
                  </a:cubicBezTo>
                  <a:cubicBezTo>
                    <a:pt x="102" y="101"/>
                    <a:pt x="99" y="97"/>
                    <a:pt x="101" y="94"/>
                  </a:cubicBezTo>
                  <a:cubicBezTo>
                    <a:pt x="104" y="91"/>
                    <a:pt x="109" y="94"/>
                    <a:pt x="105" y="87"/>
                  </a:cubicBezTo>
                  <a:cubicBezTo>
                    <a:pt x="101" y="80"/>
                    <a:pt x="95" y="71"/>
                    <a:pt x="94" y="69"/>
                  </a:cubicBezTo>
                  <a:cubicBezTo>
                    <a:pt x="93" y="67"/>
                    <a:pt x="95" y="63"/>
                    <a:pt x="97" y="62"/>
                  </a:cubicBezTo>
                  <a:cubicBezTo>
                    <a:pt x="99" y="61"/>
                    <a:pt x="105" y="55"/>
                    <a:pt x="105" y="53"/>
                  </a:cubicBezTo>
                  <a:cubicBezTo>
                    <a:pt x="105" y="51"/>
                    <a:pt x="98" y="45"/>
                    <a:pt x="96" y="44"/>
                  </a:cubicBezTo>
                  <a:cubicBezTo>
                    <a:pt x="95" y="43"/>
                    <a:pt x="91" y="44"/>
                    <a:pt x="89" y="40"/>
                  </a:cubicBezTo>
                  <a:cubicBezTo>
                    <a:pt x="87" y="37"/>
                    <a:pt x="86" y="36"/>
                    <a:pt x="87" y="33"/>
                  </a:cubicBezTo>
                  <a:cubicBezTo>
                    <a:pt x="89" y="31"/>
                    <a:pt x="89" y="29"/>
                    <a:pt x="89" y="27"/>
                  </a:cubicBezTo>
                  <a:cubicBezTo>
                    <a:pt x="89" y="25"/>
                    <a:pt x="93" y="27"/>
                    <a:pt x="94" y="24"/>
                  </a:cubicBezTo>
                  <a:cubicBezTo>
                    <a:pt x="94" y="22"/>
                    <a:pt x="95" y="20"/>
                    <a:pt x="96" y="19"/>
                  </a:cubicBezTo>
                  <a:cubicBezTo>
                    <a:pt x="96" y="17"/>
                    <a:pt x="96" y="14"/>
                    <a:pt x="96" y="13"/>
                  </a:cubicBezTo>
                  <a:cubicBezTo>
                    <a:pt x="96" y="9"/>
                    <a:pt x="86" y="8"/>
                    <a:pt x="84" y="4"/>
                  </a:cubicBezTo>
                  <a:cubicBezTo>
                    <a:pt x="82" y="0"/>
                    <a:pt x="76" y="2"/>
                    <a:pt x="75" y="4"/>
                  </a:cubicBezTo>
                  <a:cubicBezTo>
                    <a:pt x="73" y="6"/>
                    <a:pt x="63" y="3"/>
                    <a:pt x="63" y="7"/>
                  </a:cubicBezTo>
                  <a:cubicBezTo>
                    <a:pt x="63" y="10"/>
                    <a:pt x="56" y="11"/>
                    <a:pt x="56" y="15"/>
                  </a:cubicBezTo>
                  <a:cubicBezTo>
                    <a:pt x="56" y="19"/>
                    <a:pt x="59" y="26"/>
                    <a:pt x="54" y="25"/>
                  </a:cubicBezTo>
                  <a:cubicBezTo>
                    <a:pt x="48" y="24"/>
                    <a:pt x="52" y="27"/>
                    <a:pt x="49" y="32"/>
                  </a:cubicBezTo>
                  <a:cubicBezTo>
                    <a:pt x="46" y="36"/>
                    <a:pt x="46" y="29"/>
                    <a:pt x="42" y="30"/>
                  </a:cubicBezTo>
                  <a:cubicBezTo>
                    <a:pt x="39" y="31"/>
                    <a:pt x="35" y="27"/>
                    <a:pt x="33" y="30"/>
                  </a:cubicBezTo>
                  <a:cubicBezTo>
                    <a:pt x="32" y="32"/>
                    <a:pt x="26" y="30"/>
                    <a:pt x="21" y="29"/>
                  </a:cubicBezTo>
                  <a:cubicBezTo>
                    <a:pt x="15" y="28"/>
                    <a:pt x="13" y="20"/>
                    <a:pt x="8" y="19"/>
                  </a:cubicBezTo>
                  <a:cubicBezTo>
                    <a:pt x="5" y="19"/>
                    <a:pt x="2" y="21"/>
                    <a:pt x="0" y="25"/>
                  </a:cubicBezTo>
                  <a:cubicBezTo>
                    <a:pt x="5" y="28"/>
                    <a:pt x="8" y="32"/>
                    <a:pt x="13" y="35"/>
                  </a:cubicBezTo>
                  <a:cubicBezTo>
                    <a:pt x="19" y="37"/>
                    <a:pt x="30" y="41"/>
                    <a:pt x="30" y="45"/>
                  </a:cubicBezTo>
                  <a:cubicBezTo>
                    <a:pt x="29" y="49"/>
                    <a:pt x="27" y="54"/>
                    <a:pt x="30" y="56"/>
                  </a:cubicBezTo>
                  <a:cubicBezTo>
                    <a:pt x="33" y="58"/>
                    <a:pt x="30" y="65"/>
                    <a:pt x="33" y="67"/>
                  </a:cubicBezTo>
                  <a:cubicBezTo>
                    <a:pt x="36" y="69"/>
                    <a:pt x="35" y="77"/>
                    <a:pt x="32" y="77"/>
                  </a:cubicBezTo>
                  <a:cubicBezTo>
                    <a:pt x="30" y="77"/>
                    <a:pt x="33" y="82"/>
                    <a:pt x="35" y="83"/>
                  </a:cubicBezTo>
                  <a:cubicBezTo>
                    <a:pt x="35" y="84"/>
                    <a:pt x="36" y="86"/>
                    <a:pt x="36" y="89"/>
                  </a:cubicBezTo>
                  <a:cubicBezTo>
                    <a:pt x="40" y="90"/>
                    <a:pt x="43" y="92"/>
                    <a:pt x="46" y="93"/>
                  </a:cubicBezTo>
                  <a:cubicBezTo>
                    <a:pt x="50" y="95"/>
                    <a:pt x="49" y="99"/>
                    <a:pt x="50" y="102"/>
                  </a:cubicBezTo>
                  <a:cubicBezTo>
                    <a:pt x="50" y="106"/>
                    <a:pt x="50" y="108"/>
                    <a:pt x="48" y="107"/>
                  </a:cubicBezTo>
                  <a:cubicBezTo>
                    <a:pt x="45" y="105"/>
                    <a:pt x="43" y="107"/>
                    <a:pt x="41" y="112"/>
                  </a:cubicBezTo>
                  <a:cubicBezTo>
                    <a:pt x="40" y="117"/>
                    <a:pt x="33" y="124"/>
                    <a:pt x="29" y="124"/>
                  </a:cubicBezTo>
                  <a:cubicBezTo>
                    <a:pt x="25" y="124"/>
                    <a:pt x="26" y="129"/>
                    <a:pt x="23" y="129"/>
                  </a:cubicBezTo>
                  <a:cubicBezTo>
                    <a:pt x="19" y="130"/>
                    <a:pt x="16" y="132"/>
                    <a:pt x="16" y="136"/>
                  </a:cubicBezTo>
                  <a:cubicBezTo>
                    <a:pt x="17" y="140"/>
                    <a:pt x="12" y="140"/>
                    <a:pt x="8" y="140"/>
                  </a:cubicBezTo>
                  <a:cubicBezTo>
                    <a:pt x="5" y="140"/>
                    <a:pt x="6" y="146"/>
                    <a:pt x="3" y="148"/>
                  </a:cubicBezTo>
                  <a:cubicBezTo>
                    <a:pt x="1" y="149"/>
                    <a:pt x="1" y="151"/>
                    <a:pt x="4" y="154"/>
                  </a:cubicBezTo>
                  <a:cubicBezTo>
                    <a:pt x="6" y="158"/>
                    <a:pt x="4" y="160"/>
                    <a:pt x="5" y="163"/>
                  </a:cubicBezTo>
                  <a:cubicBezTo>
                    <a:pt x="6" y="165"/>
                    <a:pt x="9" y="170"/>
                    <a:pt x="7" y="176"/>
                  </a:cubicBezTo>
                  <a:cubicBezTo>
                    <a:pt x="4" y="182"/>
                    <a:pt x="2" y="189"/>
                    <a:pt x="4" y="189"/>
                  </a:cubicBezTo>
                  <a:cubicBezTo>
                    <a:pt x="6" y="188"/>
                    <a:pt x="11" y="193"/>
                    <a:pt x="15" y="193"/>
                  </a:cubicBezTo>
                  <a:cubicBezTo>
                    <a:pt x="18" y="193"/>
                    <a:pt x="18" y="198"/>
                    <a:pt x="22" y="197"/>
                  </a:cubicBezTo>
                  <a:cubicBezTo>
                    <a:pt x="25" y="196"/>
                    <a:pt x="25" y="200"/>
                    <a:pt x="34" y="200"/>
                  </a:cubicBezTo>
                  <a:cubicBezTo>
                    <a:pt x="44" y="199"/>
                    <a:pt x="63" y="191"/>
                    <a:pt x="70" y="191"/>
                  </a:cubicBezTo>
                  <a:cubicBezTo>
                    <a:pt x="74" y="191"/>
                    <a:pt x="78" y="191"/>
                    <a:pt x="81" y="190"/>
                  </a:cubicBezTo>
                  <a:cubicBezTo>
                    <a:pt x="82" y="187"/>
                    <a:pt x="84" y="185"/>
                    <a:pt x="86" y="183"/>
                  </a:cubicBezTo>
                  <a:cubicBezTo>
                    <a:pt x="91" y="178"/>
                    <a:pt x="101" y="174"/>
                    <a:pt x="104" y="16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70" name="Google Shape;13870;p239"/>
            <p:cNvSpPr/>
            <p:nvPr/>
          </p:nvSpPr>
          <p:spPr>
            <a:xfrm>
              <a:off x="8364119" y="3951602"/>
              <a:ext cx="410097" cy="339516"/>
            </a:xfrm>
            <a:custGeom>
              <a:rect b="b" l="l" r="r" t="t"/>
              <a:pathLst>
                <a:path extrusionOk="0" h="202" w="244">
                  <a:moveTo>
                    <a:pt x="146" y="42"/>
                  </a:moveTo>
                  <a:cubicBezTo>
                    <a:pt x="146" y="42"/>
                    <a:pt x="128" y="40"/>
                    <a:pt x="125" y="40"/>
                  </a:cubicBezTo>
                  <a:cubicBezTo>
                    <a:pt x="123" y="40"/>
                    <a:pt x="116" y="39"/>
                    <a:pt x="112" y="35"/>
                  </a:cubicBezTo>
                  <a:cubicBezTo>
                    <a:pt x="108" y="32"/>
                    <a:pt x="87" y="16"/>
                    <a:pt x="84" y="14"/>
                  </a:cubicBezTo>
                  <a:cubicBezTo>
                    <a:pt x="80" y="12"/>
                    <a:pt x="65" y="1"/>
                    <a:pt x="61" y="0"/>
                  </a:cubicBezTo>
                  <a:cubicBezTo>
                    <a:pt x="57" y="0"/>
                    <a:pt x="56" y="0"/>
                    <a:pt x="51" y="0"/>
                  </a:cubicBezTo>
                  <a:cubicBezTo>
                    <a:pt x="46" y="0"/>
                    <a:pt x="49" y="4"/>
                    <a:pt x="39" y="4"/>
                  </a:cubicBezTo>
                  <a:cubicBezTo>
                    <a:pt x="30" y="5"/>
                    <a:pt x="25" y="11"/>
                    <a:pt x="28" y="12"/>
                  </a:cubicBezTo>
                  <a:cubicBezTo>
                    <a:pt x="31" y="13"/>
                    <a:pt x="39" y="21"/>
                    <a:pt x="37" y="22"/>
                  </a:cubicBezTo>
                  <a:cubicBezTo>
                    <a:pt x="34" y="24"/>
                    <a:pt x="34" y="28"/>
                    <a:pt x="30" y="28"/>
                  </a:cubicBezTo>
                  <a:cubicBezTo>
                    <a:pt x="26" y="28"/>
                    <a:pt x="23" y="28"/>
                    <a:pt x="23" y="31"/>
                  </a:cubicBezTo>
                  <a:cubicBezTo>
                    <a:pt x="23" y="34"/>
                    <a:pt x="18" y="39"/>
                    <a:pt x="13" y="38"/>
                  </a:cubicBezTo>
                  <a:cubicBezTo>
                    <a:pt x="11" y="38"/>
                    <a:pt x="6" y="35"/>
                    <a:pt x="2" y="33"/>
                  </a:cubicBezTo>
                  <a:cubicBezTo>
                    <a:pt x="1" y="36"/>
                    <a:pt x="1" y="36"/>
                    <a:pt x="1" y="36"/>
                  </a:cubicBezTo>
                  <a:cubicBezTo>
                    <a:pt x="0" y="40"/>
                    <a:pt x="0" y="40"/>
                    <a:pt x="0" y="40"/>
                  </a:cubicBezTo>
                  <a:cubicBezTo>
                    <a:pt x="1" y="42"/>
                    <a:pt x="0" y="52"/>
                    <a:pt x="2" y="53"/>
                  </a:cubicBezTo>
                  <a:cubicBezTo>
                    <a:pt x="5" y="54"/>
                    <a:pt x="6" y="59"/>
                    <a:pt x="12" y="65"/>
                  </a:cubicBezTo>
                  <a:cubicBezTo>
                    <a:pt x="17" y="71"/>
                    <a:pt x="28" y="88"/>
                    <a:pt x="28" y="92"/>
                  </a:cubicBezTo>
                  <a:cubicBezTo>
                    <a:pt x="29" y="96"/>
                    <a:pt x="30" y="100"/>
                    <a:pt x="37" y="105"/>
                  </a:cubicBezTo>
                  <a:cubicBezTo>
                    <a:pt x="44" y="110"/>
                    <a:pt x="44" y="116"/>
                    <a:pt x="48" y="118"/>
                  </a:cubicBezTo>
                  <a:cubicBezTo>
                    <a:pt x="51" y="121"/>
                    <a:pt x="50" y="125"/>
                    <a:pt x="51" y="132"/>
                  </a:cubicBezTo>
                  <a:cubicBezTo>
                    <a:pt x="51" y="139"/>
                    <a:pt x="54" y="148"/>
                    <a:pt x="60" y="152"/>
                  </a:cubicBezTo>
                  <a:cubicBezTo>
                    <a:pt x="66" y="156"/>
                    <a:pt x="70" y="160"/>
                    <a:pt x="73" y="168"/>
                  </a:cubicBezTo>
                  <a:cubicBezTo>
                    <a:pt x="76" y="175"/>
                    <a:pt x="80" y="182"/>
                    <a:pt x="84" y="186"/>
                  </a:cubicBezTo>
                  <a:cubicBezTo>
                    <a:pt x="88" y="190"/>
                    <a:pt x="86" y="192"/>
                    <a:pt x="88" y="195"/>
                  </a:cubicBezTo>
                  <a:cubicBezTo>
                    <a:pt x="89" y="196"/>
                    <a:pt x="91" y="199"/>
                    <a:pt x="92" y="202"/>
                  </a:cubicBezTo>
                  <a:cubicBezTo>
                    <a:pt x="95" y="200"/>
                    <a:pt x="97" y="199"/>
                    <a:pt x="97" y="199"/>
                  </a:cubicBezTo>
                  <a:cubicBezTo>
                    <a:pt x="98" y="197"/>
                    <a:pt x="96" y="194"/>
                    <a:pt x="97" y="192"/>
                  </a:cubicBezTo>
                  <a:cubicBezTo>
                    <a:pt x="98" y="191"/>
                    <a:pt x="100" y="189"/>
                    <a:pt x="102" y="188"/>
                  </a:cubicBezTo>
                  <a:cubicBezTo>
                    <a:pt x="104" y="187"/>
                    <a:pt x="106" y="190"/>
                    <a:pt x="110" y="189"/>
                  </a:cubicBezTo>
                  <a:cubicBezTo>
                    <a:pt x="115" y="189"/>
                    <a:pt x="124" y="190"/>
                    <a:pt x="125" y="191"/>
                  </a:cubicBezTo>
                  <a:cubicBezTo>
                    <a:pt x="126" y="192"/>
                    <a:pt x="138" y="191"/>
                    <a:pt x="141" y="193"/>
                  </a:cubicBezTo>
                  <a:cubicBezTo>
                    <a:pt x="144" y="196"/>
                    <a:pt x="147" y="195"/>
                    <a:pt x="149" y="190"/>
                  </a:cubicBezTo>
                  <a:cubicBezTo>
                    <a:pt x="151" y="185"/>
                    <a:pt x="165" y="175"/>
                    <a:pt x="167" y="174"/>
                  </a:cubicBezTo>
                  <a:cubicBezTo>
                    <a:pt x="169" y="173"/>
                    <a:pt x="183" y="174"/>
                    <a:pt x="189" y="173"/>
                  </a:cubicBezTo>
                  <a:cubicBezTo>
                    <a:pt x="195" y="171"/>
                    <a:pt x="234" y="159"/>
                    <a:pt x="236" y="157"/>
                  </a:cubicBezTo>
                  <a:cubicBezTo>
                    <a:pt x="238" y="156"/>
                    <a:pt x="244" y="135"/>
                    <a:pt x="244" y="132"/>
                  </a:cubicBezTo>
                  <a:cubicBezTo>
                    <a:pt x="244" y="130"/>
                    <a:pt x="241" y="123"/>
                    <a:pt x="238" y="124"/>
                  </a:cubicBezTo>
                  <a:cubicBezTo>
                    <a:pt x="235" y="124"/>
                    <a:pt x="211" y="121"/>
                    <a:pt x="209" y="120"/>
                  </a:cubicBezTo>
                  <a:cubicBezTo>
                    <a:pt x="208" y="120"/>
                    <a:pt x="201" y="114"/>
                    <a:pt x="200" y="108"/>
                  </a:cubicBezTo>
                  <a:cubicBezTo>
                    <a:pt x="198" y="106"/>
                    <a:pt x="196" y="103"/>
                    <a:pt x="195" y="100"/>
                  </a:cubicBezTo>
                  <a:cubicBezTo>
                    <a:pt x="193" y="100"/>
                    <a:pt x="188" y="100"/>
                    <a:pt x="186" y="93"/>
                  </a:cubicBezTo>
                  <a:cubicBezTo>
                    <a:pt x="183" y="91"/>
                    <a:pt x="177" y="83"/>
                    <a:pt x="180" y="80"/>
                  </a:cubicBezTo>
                  <a:cubicBezTo>
                    <a:pt x="182" y="77"/>
                    <a:pt x="178" y="71"/>
                    <a:pt x="174" y="67"/>
                  </a:cubicBezTo>
                  <a:cubicBezTo>
                    <a:pt x="171" y="64"/>
                    <a:pt x="163" y="57"/>
                    <a:pt x="163" y="53"/>
                  </a:cubicBezTo>
                  <a:cubicBezTo>
                    <a:pt x="163" y="52"/>
                    <a:pt x="162" y="50"/>
                    <a:pt x="161" y="48"/>
                  </a:cubicBezTo>
                  <a:cubicBezTo>
                    <a:pt x="152" y="48"/>
                    <a:pt x="152" y="48"/>
                    <a:pt x="152" y="48"/>
                  </a:cubicBezTo>
                  <a:lnTo>
                    <a:pt x="146" y="42"/>
                  </a:ln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71" name="Google Shape;13871;p239"/>
            <p:cNvSpPr/>
            <p:nvPr/>
          </p:nvSpPr>
          <p:spPr>
            <a:xfrm>
              <a:off x="8702419" y="4107365"/>
              <a:ext cx="155764" cy="180102"/>
            </a:xfrm>
            <a:custGeom>
              <a:rect b="b" l="l" r="r" t="t"/>
              <a:pathLst>
                <a:path extrusionOk="0" h="107" w="93">
                  <a:moveTo>
                    <a:pt x="46" y="2"/>
                  </a:moveTo>
                  <a:cubicBezTo>
                    <a:pt x="46" y="11"/>
                    <a:pt x="46" y="11"/>
                    <a:pt x="46" y="11"/>
                  </a:cubicBezTo>
                  <a:cubicBezTo>
                    <a:pt x="39" y="21"/>
                    <a:pt x="39" y="21"/>
                    <a:pt x="39" y="21"/>
                  </a:cubicBezTo>
                  <a:cubicBezTo>
                    <a:pt x="35" y="31"/>
                    <a:pt x="35" y="31"/>
                    <a:pt x="35" y="31"/>
                  </a:cubicBezTo>
                  <a:cubicBezTo>
                    <a:pt x="36" y="31"/>
                    <a:pt x="37" y="31"/>
                    <a:pt x="37" y="31"/>
                  </a:cubicBezTo>
                  <a:cubicBezTo>
                    <a:pt x="40" y="30"/>
                    <a:pt x="43" y="37"/>
                    <a:pt x="43" y="39"/>
                  </a:cubicBezTo>
                  <a:cubicBezTo>
                    <a:pt x="43" y="42"/>
                    <a:pt x="37" y="63"/>
                    <a:pt x="35" y="64"/>
                  </a:cubicBezTo>
                  <a:cubicBezTo>
                    <a:pt x="34" y="65"/>
                    <a:pt x="13" y="72"/>
                    <a:pt x="0" y="77"/>
                  </a:cubicBezTo>
                  <a:cubicBezTo>
                    <a:pt x="3" y="83"/>
                    <a:pt x="8" y="95"/>
                    <a:pt x="14" y="107"/>
                  </a:cubicBezTo>
                  <a:cubicBezTo>
                    <a:pt x="15" y="106"/>
                    <a:pt x="16" y="106"/>
                    <a:pt x="17" y="105"/>
                  </a:cubicBezTo>
                  <a:cubicBezTo>
                    <a:pt x="23" y="101"/>
                    <a:pt x="31" y="103"/>
                    <a:pt x="36" y="102"/>
                  </a:cubicBezTo>
                  <a:cubicBezTo>
                    <a:pt x="41" y="100"/>
                    <a:pt x="36" y="96"/>
                    <a:pt x="40" y="93"/>
                  </a:cubicBezTo>
                  <a:cubicBezTo>
                    <a:pt x="44" y="89"/>
                    <a:pt x="50" y="92"/>
                    <a:pt x="53" y="90"/>
                  </a:cubicBezTo>
                  <a:cubicBezTo>
                    <a:pt x="55" y="89"/>
                    <a:pt x="56" y="81"/>
                    <a:pt x="60" y="79"/>
                  </a:cubicBezTo>
                  <a:cubicBezTo>
                    <a:pt x="64" y="78"/>
                    <a:pt x="68" y="79"/>
                    <a:pt x="68" y="76"/>
                  </a:cubicBezTo>
                  <a:cubicBezTo>
                    <a:pt x="67" y="72"/>
                    <a:pt x="68" y="60"/>
                    <a:pt x="72" y="60"/>
                  </a:cubicBezTo>
                  <a:cubicBezTo>
                    <a:pt x="75" y="59"/>
                    <a:pt x="81" y="55"/>
                    <a:pt x="81" y="53"/>
                  </a:cubicBezTo>
                  <a:cubicBezTo>
                    <a:pt x="81" y="51"/>
                    <a:pt x="88" y="43"/>
                    <a:pt x="91" y="39"/>
                  </a:cubicBezTo>
                  <a:cubicBezTo>
                    <a:pt x="93" y="35"/>
                    <a:pt x="93" y="33"/>
                    <a:pt x="90" y="32"/>
                  </a:cubicBezTo>
                  <a:cubicBezTo>
                    <a:pt x="86" y="32"/>
                    <a:pt x="81" y="22"/>
                    <a:pt x="80" y="20"/>
                  </a:cubicBezTo>
                  <a:cubicBezTo>
                    <a:pt x="79" y="17"/>
                    <a:pt x="69" y="19"/>
                    <a:pt x="61" y="12"/>
                  </a:cubicBezTo>
                  <a:cubicBezTo>
                    <a:pt x="57" y="10"/>
                    <a:pt x="55" y="5"/>
                    <a:pt x="54" y="0"/>
                  </a:cubicBezTo>
                  <a:cubicBezTo>
                    <a:pt x="50" y="2"/>
                    <a:pt x="50" y="2"/>
                    <a:pt x="50" y="2"/>
                  </a:cubicBezTo>
                  <a:lnTo>
                    <a:pt x="46" y="2"/>
                  </a:ln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72" name="Google Shape;13872;p239"/>
            <p:cNvSpPr/>
            <p:nvPr/>
          </p:nvSpPr>
          <p:spPr>
            <a:xfrm>
              <a:off x="8676864" y="4085461"/>
              <a:ext cx="21904" cy="34073"/>
            </a:xfrm>
            <a:custGeom>
              <a:rect b="b" l="l" r="r" t="t"/>
              <a:pathLst>
                <a:path extrusionOk="0" h="20" w="13">
                  <a:moveTo>
                    <a:pt x="9" y="20"/>
                  </a:moveTo>
                  <a:cubicBezTo>
                    <a:pt x="9" y="19"/>
                    <a:pt x="9" y="17"/>
                    <a:pt x="10" y="17"/>
                  </a:cubicBezTo>
                  <a:cubicBezTo>
                    <a:pt x="12" y="13"/>
                    <a:pt x="13" y="3"/>
                    <a:pt x="8" y="1"/>
                  </a:cubicBezTo>
                  <a:cubicBezTo>
                    <a:pt x="3" y="0"/>
                    <a:pt x="1" y="10"/>
                    <a:pt x="1" y="13"/>
                  </a:cubicBezTo>
                  <a:cubicBezTo>
                    <a:pt x="1" y="13"/>
                    <a:pt x="0" y="13"/>
                    <a:pt x="0" y="13"/>
                  </a:cubicBezTo>
                  <a:cubicBezTo>
                    <a:pt x="2" y="20"/>
                    <a:pt x="7" y="20"/>
                    <a:pt x="9" y="2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73" name="Google Shape;13873;p239"/>
            <p:cNvSpPr/>
            <p:nvPr/>
          </p:nvSpPr>
          <p:spPr>
            <a:xfrm>
              <a:off x="8699985" y="4083027"/>
              <a:ext cx="92485" cy="76665"/>
            </a:xfrm>
            <a:custGeom>
              <a:rect b="b" l="l" r="r" t="t"/>
              <a:pathLst>
                <a:path extrusionOk="0" h="46" w="55">
                  <a:moveTo>
                    <a:pt x="9" y="42"/>
                  </a:moveTo>
                  <a:cubicBezTo>
                    <a:pt x="10" y="43"/>
                    <a:pt x="29" y="45"/>
                    <a:pt x="36" y="46"/>
                  </a:cubicBezTo>
                  <a:cubicBezTo>
                    <a:pt x="40" y="36"/>
                    <a:pt x="40" y="36"/>
                    <a:pt x="40" y="36"/>
                  </a:cubicBezTo>
                  <a:cubicBezTo>
                    <a:pt x="47" y="26"/>
                    <a:pt x="47" y="26"/>
                    <a:pt x="47" y="26"/>
                  </a:cubicBezTo>
                  <a:cubicBezTo>
                    <a:pt x="47" y="17"/>
                    <a:pt x="47" y="17"/>
                    <a:pt x="47" y="17"/>
                  </a:cubicBezTo>
                  <a:cubicBezTo>
                    <a:pt x="51" y="17"/>
                    <a:pt x="51" y="17"/>
                    <a:pt x="51" y="17"/>
                  </a:cubicBezTo>
                  <a:cubicBezTo>
                    <a:pt x="55" y="15"/>
                    <a:pt x="55" y="15"/>
                    <a:pt x="55" y="15"/>
                  </a:cubicBezTo>
                  <a:cubicBezTo>
                    <a:pt x="54" y="7"/>
                    <a:pt x="53" y="0"/>
                    <a:pt x="52" y="0"/>
                  </a:cubicBezTo>
                  <a:cubicBezTo>
                    <a:pt x="50" y="0"/>
                    <a:pt x="42" y="9"/>
                    <a:pt x="38" y="16"/>
                  </a:cubicBezTo>
                  <a:cubicBezTo>
                    <a:pt x="35" y="23"/>
                    <a:pt x="25" y="28"/>
                    <a:pt x="16" y="27"/>
                  </a:cubicBezTo>
                  <a:cubicBezTo>
                    <a:pt x="8" y="25"/>
                    <a:pt x="5" y="29"/>
                    <a:pt x="3" y="30"/>
                  </a:cubicBezTo>
                  <a:cubicBezTo>
                    <a:pt x="2" y="31"/>
                    <a:pt x="1" y="30"/>
                    <a:pt x="0" y="30"/>
                  </a:cubicBezTo>
                  <a:cubicBezTo>
                    <a:pt x="1" y="36"/>
                    <a:pt x="8" y="42"/>
                    <a:pt x="9" y="4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74" name="Google Shape;13874;p239"/>
            <p:cNvSpPr/>
            <p:nvPr/>
          </p:nvSpPr>
          <p:spPr>
            <a:xfrm>
              <a:off x="9621182" y="4493124"/>
              <a:ext cx="377240" cy="121690"/>
            </a:xfrm>
            <a:custGeom>
              <a:rect b="b" l="l" r="r" t="t"/>
              <a:pathLst>
                <a:path extrusionOk="0" h="72" w="224">
                  <a:moveTo>
                    <a:pt x="40" y="26"/>
                  </a:moveTo>
                  <a:cubicBezTo>
                    <a:pt x="40" y="18"/>
                    <a:pt x="33" y="18"/>
                    <a:pt x="31" y="13"/>
                  </a:cubicBezTo>
                  <a:cubicBezTo>
                    <a:pt x="29" y="8"/>
                    <a:pt x="27" y="11"/>
                    <a:pt x="26" y="7"/>
                  </a:cubicBezTo>
                  <a:cubicBezTo>
                    <a:pt x="25" y="7"/>
                    <a:pt x="25" y="6"/>
                    <a:pt x="25" y="5"/>
                  </a:cubicBezTo>
                  <a:cubicBezTo>
                    <a:pt x="21" y="7"/>
                    <a:pt x="22" y="10"/>
                    <a:pt x="21" y="10"/>
                  </a:cubicBezTo>
                  <a:cubicBezTo>
                    <a:pt x="20" y="11"/>
                    <a:pt x="12" y="11"/>
                    <a:pt x="12" y="9"/>
                  </a:cubicBezTo>
                  <a:cubicBezTo>
                    <a:pt x="12" y="7"/>
                    <a:pt x="11" y="3"/>
                    <a:pt x="6" y="2"/>
                  </a:cubicBezTo>
                  <a:cubicBezTo>
                    <a:pt x="4" y="2"/>
                    <a:pt x="2" y="1"/>
                    <a:pt x="0" y="2"/>
                  </a:cubicBezTo>
                  <a:cubicBezTo>
                    <a:pt x="2" y="8"/>
                    <a:pt x="3" y="15"/>
                    <a:pt x="3" y="20"/>
                  </a:cubicBezTo>
                  <a:cubicBezTo>
                    <a:pt x="3" y="27"/>
                    <a:pt x="13" y="38"/>
                    <a:pt x="15" y="43"/>
                  </a:cubicBezTo>
                  <a:cubicBezTo>
                    <a:pt x="16" y="47"/>
                    <a:pt x="19" y="49"/>
                    <a:pt x="26" y="54"/>
                  </a:cubicBezTo>
                  <a:cubicBezTo>
                    <a:pt x="32" y="59"/>
                    <a:pt x="45" y="67"/>
                    <a:pt x="48" y="65"/>
                  </a:cubicBezTo>
                  <a:cubicBezTo>
                    <a:pt x="51" y="64"/>
                    <a:pt x="44" y="53"/>
                    <a:pt x="40" y="48"/>
                  </a:cubicBezTo>
                  <a:cubicBezTo>
                    <a:pt x="36" y="44"/>
                    <a:pt x="40" y="33"/>
                    <a:pt x="40" y="26"/>
                  </a:cubicBezTo>
                  <a:close/>
                  <a:moveTo>
                    <a:pt x="215" y="12"/>
                  </a:moveTo>
                  <a:cubicBezTo>
                    <a:pt x="212" y="13"/>
                    <a:pt x="205" y="12"/>
                    <a:pt x="205" y="9"/>
                  </a:cubicBezTo>
                  <a:cubicBezTo>
                    <a:pt x="205" y="6"/>
                    <a:pt x="198" y="0"/>
                    <a:pt x="194" y="0"/>
                  </a:cubicBezTo>
                  <a:cubicBezTo>
                    <a:pt x="190" y="0"/>
                    <a:pt x="185" y="8"/>
                    <a:pt x="185" y="12"/>
                  </a:cubicBezTo>
                  <a:cubicBezTo>
                    <a:pt x="185" y="15"/>
                    <a:pt x="178" y="15"/>
                    <a:pt x="179" y="20"/>
                  </a:cubicBezTo>
                  <a:cubicBezTo>
                    <a:pt x="179" y="22"/>
                    <a:pt x="178" y="23"/>
                    <a:pt x="176" y="23"/>
                  </a:cubicBezTo>
                  <a:cubicBezTo>
                    <a:pt x="177" y="28"/>
                    <a:pt x="178" y="31"/>
                    <a:pt x="177" y="30"/>
                  </a:cubicBezTo>
                  <a:cubicBezTo>
                    <a:pt x="174" y="30"/>
                    <a:pt x="173" y="33"/>
                    <a:pt x="169" y="33"/>
                  </a:cubicBezTo>
                  <a:cubicBezTo>
                    <a:pt x="168" y="33"/>
                    <a:pt x="165" y="29"/>
                    <a:pt x="163" y="25"/>
                  </a:cubicBezTo>
                  <a:cubicBezTo>
                    <a:pt x="163" y="25"/>
                    <a:pt x="163" y="25"/>
                    <a:pt x="163" y="25"/>
                  </a:cubicBezTo>
                  <a:cubicBezTo>
                    <a:pt x="160" y="25"/>
                    <a:pt x="154" y="35"/>
                    <a:pt x="152" y="41"/>
                  </a:cubicBezTo>
                  <a:cubicBezTo>
                    <a:pt x="151" y="48"/>
                    <a:pt x="145" y="46"/>
                    <a:pt x="135" y="47"/>
                  </a:cubicBezTo>
                  <a:cubicBezTo>
                    <a:pt x="126" y="47"/>
                    <a:pt x="130" y="57"/>
                    <a:pt x="128" y="62"/>
                  </a:cubicBezTo>
                  <a:cubicBezTo>
                    <a:pt x="126" y="66"/>
                    <a:pt x="116" y="58"/>
                    <a:pt x="111" y="57"/>
                  </a:cubicBezTo>
                  <a:cubicBezTo>
                    <a:pt x="112" y="61"/>
                    <a:pt x="113" y="65"/>
                    <a:pt x="114" y="65"/>
                  </a:cubicBezTo>
                  <a:cubicBezTo>
                    <a:pt x="117" y="65"/>
                    <a:pt x="121" y="72"/>
                    <a:pt x="124" y="70"/>
                  </a:cubicBezTo>
                  <a:cubicBezTo>
                    <a:pt x="127" y="68"/>
                    <a:pt x="135" y="70"/>
                    <a:pt x="139" y="68"/>
                  </a:cubicBezTo>
                  <a:cubicBezTo>
                    <a:pt x="143" y="67"/>
                    <a:pt x="144" y="63"/>
                    <a:pt x="151" y="63"/>
                  </a:cubicBezTo>
                  <a:cubicBezTo>
                    <a:pt x="157" y="63"/>
                    <a:pt x="155" y="69"/>
                    <a:pt x="161" y="66"/>
                  </a:cubicBezTo>
                  <a:cubicBezTo>
                    <a:pt x="168" y="62"/>
                    <a:pt x="172" y="65"/>
                    <a:pt x="172" y="59"/>
                  </a:cubicBezTo>
                  <a:cubicBezTo>
                    <a:pt x="171" y="52"/>
                    <a:pt x="176" y="52"/>
                    <a:pt x="175" y="47"/>
                  </a:cubicBezTo>
                  <a:cubicBezTo>
                    <a:pt x="175" y="42"/>
                    <a:pt x="183" y="46"/>
                    <a:pt x="182" y="37"/>
                  </a:cubicBezTo>
                  <a:cubicBezTo>
                    <a:pt x="181" y="27"/>
                    <a:pt x="194" y="29"/>
                    <a:pt x="200" y="29"/>
                  </a:cubicBezTo>
                  <a:cubicBezTo>
                    <a:pt x="201" y="29"/>
                    <a:pt x="203" y="30"/>
                    <a:pt x="205" y="31"/>
                  </a:cubicBezTo>
                  <a:cubicBezTo>
                    <a:pt x="209" y="29"/>
                    <a:pt x="215" y="26"/>
                    <a:pt x="213" y="24"/>
                  </a:cubicBezTo>
                  <a:cubicBezTo>
                    <a:pt x="209" y="21"/>
                    <a:pt x="222" y="23"/>
                    <a:pt x="223" y="19"/>
                  </a:cubicBezTo>
                  <a:cubicBezTo>
                    <a:pt x="224" y="15"/>
                    <a:pt x="218" y="11"/>
                    <a:pt x="215" y="1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75" name="Google Shape;13875;p239"/>
            <p:cNvSpPr/>
            <p:nvPr/>
          </p:nvSpPr>
          <p:spPr>
            <a:xfrm>
              <a:off x="9896202" y="4532065"/>
              <a:ext cx="24338" cy="17037"/>
            </a:xfrm>
            <a:custGeom>
              <a:rect b="b" l="l" r="r" t="t"/>
              <a:pathLst>
                <a:path extrusionOk="0" h="10" w="15">
                  <a:moveTo>
                    <a:pt x="6" y="10"/>
                  </a:moveTo>
                  <a:cubicBezTo>
                    <a:pt x="10" y="10"/>
                    <a:pt x="11" y="7"/>
                    <a:pt x="14" y="7"/>
                  </a:cubicBezTo>
                  <a:cubicBezTo>
                    <a:pt x="15" y="8"/>
                    <a:pt x="14" y="5"/>
                    <a:pt x="13" y="0"/>
                  </a:cubicBezTo>
                  <a:cubicBezTo>
                    <a:pt x="11" y="1"/>
                    <a:pt x="8" y="1"/>
                    <a:pt x="8" y="3"/>
                  </a:cubicBezTo>
                  <a:cubicBezTo>
                    <a:pt x="8" y="6"/>
                    <a:pt x="3" y="2"/>
                    <a:pt x="0" y="2"/>
                  </a:cubicBezTo>
                  <a:cubicBezTo>
                    <a:pt x="2" y="6"/>
                    <a:pt x="5" y="10"/>
                    <a:pt x="6" y="1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76" name="Google Shape;13876;p239"/>
            <p:cNvSpPr/>
            <p:nvPr/>
          </p:nvSpPr>
          <p:spPr>
            <a:xfrm>
              <a:off x="8445652" y="3828694"/>
              <a:ext cx="191054" cy="192271"/>
            </a:xfrm>
            <a:custGeom>
              <a:rect b="b" l="l" r="r" t="t"/>
              <a:pathLst>
                <a:path extrusionOk="0" h="114" w="114">
                  <a:moveTo>
                    <a:pt x="96" y="104"/>
                  </a:moveTo>
                  <a:cubicBezTo>
                    <a:pt x="97" y="102"/>
                    <a:pt x="97" y="100"/>
                    <a:pt x="101" y="100"/>
                  </a:cubicBezTo>
                  <a:cubicBezTo>
                    <a:pt x="104" y="99"/>
                    <a:pt x="106" y="101"/>
                    <a:pt x="109" y="104"/>
                  </a:cubicBezTo>
                  <a:cubicBezTo>
                    <a:pt x="110" y="103"/>
                    <a:pt x="112" y="102"/>
                    <a:pt x="114" y="101"/>
                  </a:cubicBezTo>
                  <a:cubicBezTo>
                    <a:pt x="111" y="98"/>
                    <a:pt x="107" y="94"/>
                    <a:pt x="107" y="92"/>
                  </a:cubicBezTo>
                  <a:cubicBezTo>
                    <a:pt x="108" y="88"/>
                    <a:pt x="103" y="86"/>
                    <a:pt x="103" y="84"/>
                  </a:cubicBezTo>
                  <a:cubicBezTo>
                    <a:pt x="103" y="81"/>
                    <a:pt x="106" y="78"/>
                    <a:pt x="104" y="76"/>
                  </a:cubicBezTo>
                  <a:cubicBezTo>
                    <a:pt x="102" y="74"/>
                    <a:pt x="102" y="69"/>
                    <a:pt x="98" y="69"/>
                  </a:cubicBezTo>
                  <a:cubicBezTo>
                    <a:pt x="95" y="68"/>
                    <a:pt x="85" y="63"/>
                    <a:pt x="86" y="60"/>
                  </a:cubicBezTo>
                  <a:cubicBezTo>
                    <a:pt x="86" y="56"/>
                    <a:pt x="82" y="54"/>
                    <a:pt x="80" y="53"/>
                  </a:cubicBezTo>
                  <a:cubicBezTo>
                    <a:pt x="78" y="52"/>
                    <a:pt x="77" y="44"/>
                    <a:pt x="79" y="42"/>
                  </a:cubicBezTo>
                  <a:cubicBezTo>
                    <a:pt x="81" y="41"/>
                    <a:pt x="81" y="33"/>
                    <a:pt x="83" y="33"/>
                  </a:cubicBezTo>
                  <a:cubicBezTo>
                    <a:pt x="86" y="33"/>
                    <a:pt x="84" y="29"/>
                    <a:pt x="85" y="26"/>
                  </a:cubicBezTo>
                  <a:cubicBezTo>
                    <a:pt x="86" y="23"/>
                    <a:pt x="82" y="22"/>
                    <a:pt x="80" y="22"/>
                  </a:cubicBezTo>
                  <a:cubicBezTo>
                    <a:pt x="78" y="22"/>
                    <a:pt x="74" y="18"/>
                    <a:pt x="74" y="15"/>
                  </a:cubicBezTo>
                  <a:cubicBezTo>
                    <a:pt x="74" y="11"/>
                    <a:pt x="69" y="7"/>
                    <a:pt x="70" y="5"/>
                  </a:cubicBezTo>
                  <a:cubicBezTo>
                    <a:pt x="69" y="11"/>
                    <a:pt x="60" y="2"/>
                    <a:pt x="57" y="3"/>
                  </a:cubicBezTo>
                  <a:cubicBezTo>
                    <a:pt x="55" y="5"/>
                    <a:pt x="53" y="0"/>
                    <a:pt x="47" y="1"/>
                  </a:cubicBezTo>
                  <a:cubicBezTo>
                    <a:pt x="44" y="1"/>
                    <a:pt x="44" y="3"/>
                    <a:pt x="42" y="5"/>
                  </a:cubicBezTo>
                  <a:cubicBezTo>
                    <a:pt x="42" y="5"/>
                    <a:pt x="42" y="5"/>
                    <a:pt x="42" y="5"/>
                  </a:cubicBezTo>
                  <a:cubicBezTo>
                    <a:pt x="35" y="10"/>
                    <a:pt x="35" y="10"/>
                    <a:pt x="35" y="10"/>
                  </a:cubicBezTo>
                  <a:cubicBezTo>
                    <a:pt x="35" y="10"/>
                    <a:pt x="29" y="12"/>
                    <a:pt x="28" y="16"/>
                  </a:cubicBezTo>
                  <a:cubicBezTo>
                    <a:pt x="27" y="20"/>
                    <a:pt x="31" y="24"/>
                    <a:pt x="29" y="26"/>
                  </a:cubicBezTo>
                  <a:cubicBezTo>
                    <a:pt x="27" y="28"/>
                    <a:pt x="28" y="33"/>
                    <a:pt x="28" y="35"/>
                  </a:cubicBezTo>
                  <a:cubicBezTo>
                    <a:pt x="28" y="37"/>
                    <a:pt x="25" y="42"/>
                    <a:pt x="25" y="42"/>
                  </a:cubicBezTo>
                  <a:cubicBezTo>
                    <a:pt x="25" y="42"/>
                    <a:pt x="12" y="50"/>
                    <a:pt x="0" y="56"/>
                  </a:cubicBezTo>
                  <a:cubicBezTo>
                    <a:pt x="1" y="58"/>
                    <a:pt x="1" y="60"/>
                    <a:pt x="1" y="62"/>
                  </a:cubicBezTo>
                  <a:cubicBezTo>
                    <a:pt x="2" y="64"/>
                    <a:pt x="3" y="69"/>
                    <a:pt x="4" y="73"/>
                  </a:cubicBezTo>
                  <a:cubicBezTo>
                    <a:pt x="8" y="73"/>
                    <a:pt x="9" y="73"/>
                    <a:pt x="13" y="73"/>
                  </a:cubicBezTo>
                  <a:cubicBezTo>
                    <a:pt x="17" y="74"/>
                    <a:pt x="32" y="85"/>
                    <a:pt x="36" y="87"/>
                  </a:cubicBezTo>
                  <a:cubicBezTo>
                    <a:pt x="39" y="89"/>
                    <a:pt x="60" y="105"/>
                    <a:pt x="64" y="108"/>
                  </a:cubicBezTo>
                  <a:cubicBezTo>
                    <a:pt x="68" y="112"/>
                    <a:pt x="75" y="113"/>
                    <a:pt x="77" y="113"/>
                  </a:cubicBezTo>
                  <a:cubicBezTo>
                    <a:pt x="79" y="113"/>
                    <a:pt x="86" y="114"/>
                    <a:pt x="91" y="114"/>
                  </a:cubicBezTo>
                  <a:cubicBezTo>
                    <a:pt x="92" y="110"/>
                    <a:pt x="95" y="105"/>
                    <a:pt x="96" y="10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77" name="Google Shape;13877;p239"/>
            <p:cNvSpPr/>
            <p:nvPr/>
          </p:nvSpPr>
          <p:spPr>
            <a:xfrm>
              <a:off x="8597765" y="3995410"/>
              <a:ext cx="37724" cy="36507"/>
            </a:xfrm>
            <a:custGeom>
              <a:rect b="b" l="l" r="r" t="t"/>
              <a:pathLst>
                <a:path extrusionOk="0" h="22" w="22">
                  <a:moveTo>
                    <a:pt x="7" y="16"/>
                  </a:moveTo>
                  <a:cubicBezTo>
                    <a:pt x="13" y="22"/>
                    <a:pt x="13" y="22"/>
                    <a:pt x="13" y="22"/>
                  </a:cubicBezTo>
                  <a:cubicBezTo>
                    <a:pt x="22" y="22"/>
                    <a:pt x="22" y="22"/>
                    <a:pt x="22" y="22"/>
                  </a:cubicBezTo>
                  <a:cubicBezTo>
                    <a:pt x="20" y="17"/>
                    <a:pt x="17" y="9"/>
                    <a:pt x="17" y="7"/>
                  </a:cubicBezTo>
                  <a:cubicBezTo>
                    <a:pt x="17" y="6"/>
                    <a:pt x="17" y="6"/>
                    <a:pt x="18" y="5"/>
                  </a:cubicBezTo>
                  <a:cubicBezTo>
                    <a:pt x="15" y="2"/>
                    <a:pt x="13" y="0"/>
                    <a:pt x="10" y="1"/>
                  </a:cubicBezTo>
                  <a:cubicBezTo>
                    <a:pt x="6" y="1"/>
                    <a:pt x="6" y="3"/>
                    <a:pt x="5" y="5"/>
                  </a:cubicBezTo>
                  <a:cubicBezTo>
                    <a:pt x="4" y="6"/>
                    <a:pt x="1" y="11"/>
                    <a:pt x="0" y="15"/>
                  </a:cubicBezTo>
                  <a:cubicBezTo>
                    <a:pt x="4" y="16"/>
                    <a:pt x="7" y="16"/>
                    <a:pt x="7" y="1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78" name="Google Shape;13878;p239"/>
            <p:cNvSpPr/>
            <p:nvPr/>
          </p:nvSpPr>
          <p:spPr>
            <a:xfrm>
              <a:off x="7602337" y="3490395"/>
              <a:ext cx="285972" cy="245815"/>
            </a:xfrm>
            <a:custGeom>
              <a:rect b="b" l="l" r="r" t="t"/>
              <a:pathLst>
                <a:path extrusionOk="0" h="146" w="170">
                  <a:moveTo>
                    <a:pt x="149" y="33"/>
                  </a:moveTo>
                  <a:cubicBezTo>
                    <a:pt x="148" y="33"/>
                    <a:pt x="146" y="31"/>
                    <a:pt x="143" y="31"/>
                  </a:cubicBezTo>
                  <a:cubicBezTo>
                    <a:pt x="140" y="31"/>
                    <a:pt x="137" y="29"/>
                    <a:pt x="136" y="27"/>
                  </a:cubicBezTo>
                  <a:cubicBezTo>
                    <a:pt x="134" y="25"/>
                    <a:pt x="126" y="24"/>
                    <a:pt x="124" y="25"/>
                  </a:cubicBezTo>
                  <a:cubicBezTo>
                    <a:pt x="121" y="25"/>
                    <a:pt x="120" y="20"/>
                    <a:pt x="118" y="21"/>
                  </a:cubicBezTo>
                  <a:cubicBezTo>
                    <a:pt x="115" y="21"/>
                    <a:pt x="114" y="17"/>
                    <a:pt x="114" y="15"/>
                  </a:cubicBezTo>
                  <a:cubicBezTo>
                    <a:pt x="114" y="13"/>
                    <a:pt x="111" y="17"/>
                    <a:pt x="109" y="18"/>
                  </a:cubicBezTo>
                  <a:cubicBezTo>
                    <a:pt x="107" y="19"/>
                    <a:pt x="106" y="16"/>
                    <a:pt x="106" y="14"/>
                  </a:cubicBezTo>
                  <a:cubicBezTo>
                    <a:pt x="106" y="12"/>
                    <a:pt x="101" y="11"/>
                    <a:pt x="99" y="9"/>
                  </a:cubicBezTo>
                  <a:cubicBezTo>
                    <a:pt x="96" y="8"/>
                    <a:pt x="94" y="4"/>
                    <a:pt x="93" y="6"/>
                  </a:cubicBezTo>
                  <a:cubicBezTo>
                    <a:pt x="92" y="8"/>
                    <a:pt x="89" y="3"/>
                    <a:pt x="89" y="1"/>
                  </a:cubicBezTo>
                  <a:cubicBezTo>
                    <a:pt x="88" y="0"/>
                    <a:pt x="88" y="0"/>
                    <a:pt x="87" y="0"/>
                  </a:cubicBezTo>
                  <a:cubicBezTo>
                    <a:pt x="86" y="0"/>
                    <a:pt x="85" y="0"/>
                    <a:pt x="84" y="0"/>
                  </a:cubicBezTo>
                  <a:cubicBezTo>
                    <a:pt x="80" y="0"/>
                    <a:pt x="77" y="3"/>
                    <a:pt x="77" y="10"/>
                  </a:cubicBezTo>
                  <a:cubicBezTo>
                    <a:pt x="78" y="17"/>
                    <a:pt x="72" y="18"/>
                    <a:pt x="65" y="18"/>
                  </a:cubicBezTo>
                  <a:cubicBezTo>
                    <a:pt x="58" y="19"/>
                    <a:pt x="61" y="25"/>
                    <a:pt x="58" y="27"/>
                  </a:cubicBezTo>
                  <a:cubicBezTo>
                    <a:pt x="55" y="29"/>
                    <a:pt x="45" y="26"/>
                    <a:pt x="43" y="22"/>
                  </a:cubicBezTo>
                  <a:cubicBezTo>
                    <a:pt x="42" y="18"/>
                    <a:pt x="33" y="22"/>
                    <a:pt x="37" y="26"/>
                  </a:cubicBezTo>
                  <a:cubicBezTo>
                    <a:pt x="41" y="31"/>
                    <a:pt x="40" y="37"/>
                    <a:pt x="38" y="39"/>
                  </a:cubicBezTo>
                  <a:cubicBezTo>
                    <a:pt x="36" y="41"/>
                    <a:pt x="31" y="36"/>
                    <a:pt x="28" y="39"/>
                  </a:cubicBezTo>
                  <a:cubicBezTo>
                    <a:pt x="25" y="41"/>
                    <a:pt x="25" y="36"/>
                    <a:pt x="21" y="35"/>
                  </a:cubicBezTo>
                  <a:cubicBezTo>
                    <a:pt x="17" y="34"/>
                    <a:pt x="16" y="37"/>
                    <a:pt x="10" y="36"/>
                  </a:cubicBezTo>
                  <a:cubicBezTo>
                    <a:pt x="4" y="36"/>
                    <a:pt x="0" y="39"/>
                    <a:pt x="3" y="42"/>
                  </a:cubicBezTo>
                  <a:cubicBezTo>
                    <a:pt x="5" y="45"/>
                    <a:pt x="2" y="47"/>
                    <a:pt x="4" y="49"/>
                  </a:cubicBezTo>
                  <a:cubicBezTo>
                    <a:pt x="6" y="52"/>
                    <a:pt x="14" y="51"/>
                    <a:pt x="19" y="54"/>
                  </a:cubicBezTo>
                  <a:cubicBezTo>
                    <a:pt x="25" y="58"/>
                    <a:pt x="27" y="55"/>
                    <a:pt x="30" y="57"/>
                  </a:cubicBezTo>
                  <a:cubicBezTo>
                    <a:pt x="32" y="60"/>
                    <a:pt x="33" y="58"/>
                    <a:pt x="33" y="63"/>
                  </a:cubicBezTo>
                  <a:cubicBezTo>
                    <a:pt x="33" y="67"/>
                    <a:pt x="37" y="71"/>
                    <a:pt x="42" y="73"/>
                  </a:cubicBezTo>
                  <a:cubicBezTo>
                    <a:pt x="48" y="74"/>
                    <a:pt x="44" y="78"/>
                    <a:pt x="45" y="82"/>
                  </a:cubicBezTo>
                  <a:cubicBezTo>
                    <a:pt x="47" y="86"/>
                    <a:pt x="43" y="92"/>
                    <a:pt x="44" y="96"/>
                  </a:cubicBezTo>
                  <a:cubicBezTo>
                    <a:pt x="45" y="101"/>
                    <a:pt x="41" y="117"/>
                    <a:pt x="38" y="118"/>
                  </a:cubicBezTo>
                  <a:cubicBezTo>
                    <a:pt x="38" y="118"/>
                    <a:pt x="38" y="118"/>
                    <a:pt x="38" y="118"/>
                  </a:cubicBezTo>
                  <a:cubicBezTo>
                    <a:pt x="40" y="119"/>
                    <a:pt x="43" y="121"/>
                    <a:pt x="44" y="122"/>
                  </a:cubicBezTo>
                  <a:cubicBezTo>
                    <a:pt x="47" y="123"/>
                    <a:pt x="52" y="125"/>
                    <a:pt x="55" y="127"/>
                  </a:cubicBezTo>
                  <a:cubicBezTo>
                    <a:pt x="59" y="129"/>
                    <a:pt x="65" y="129"/>
                    <a:pt x="65" y="126"/>
                  </a:cubicBezTo>
                  <a:cubicBezTo>
                    <a:pt x="65" y="124"/>
                    <a:pt x="68" y="125"/>
                    <a:pt x="70" y="128"/>
                  </a:cubicBezTo>
                  <a:cubicBezTo>
                    <a:pt x="72" y="130"/>
                    <a:pt x="80" y="130"/>
                    <a:pt x="84" y="131"/>
                  </a:cubicBezTo>
                  <a:cubicBezTo>
                    <a:pt x="87" y="132"/>
                    <a:pt x="91" y="131"/>
                    <a:pt x="96" y="131"/>
                  </a:cubicBezTo>
                  <a:cubicBezTo>
                    <a:pt x="95" y="130"/>
                    <a:pt x="95" y="129"/>
                    <a:pt x="95" y="128"/>
                  </a:cubicBezTo>
                  <a:cubicBezTo>
                    <a:pt x="93" y="121"/>
                    <a:pt x="99" y="117"/>
                    <a:pt x="105" y="116"/>
                  </a:cubicBezTo>
                  <a:cubicBezTo>
                    <a:pt x="110" y="116"/>
                    <a:pt x="122" y="119"/>
                    <a:pt x="126" y="121"/>
                  </a:cubicBezTo>
                  <a:cubicBezTo>
                    <a:pt x="129" y="123"/>
                    <a:pt x="133" y="123"/>
                    <a:pt x="139" y="117"/>
                  </a:cubicBezTo>
                  <a:cubicBezTo>
                    <a:pt x="142" y="113"/>
                    <a:pt x="144" y="112"/>
                    <a:pt x="146" y="112"/>
                  </a:cubicBezTo>
                  <a:cubicBezTo>
                    <a:pt x="147" y="110"/>
                    <a:pt x="147" y="109"/>
                    <a:pt x="148" y="108"/>
                  </a:cubicBezTo>
                  <a:cubicBezTo>
                    <a:pt x="148" y="106"/>
                    <a:pt x="145" y="106"/>
                    <a:pt x="142" y="106"/>
                  </a:cubicBezTo>
                  <a:cubicBezTo>
                    <a:pt x="140" y="106"/>
                    <a:pt x="138" y="103"/>
                    <a:pt x="140" y="100"/>
                  </a:cubicBezTo>
                  <a:cubicBezTo>
                    <a:pt x="141" y="97"/>
                    <a:pt x="138" y="97"/>
                    <a:pt x="136" y="94"/>
                  </a:cubicBezTo>
                  <a:cubicBezTo>
                    <a:pt x="135" y="91"/>
                    <a:pt x="137" y="92"/>
                    <a:pt x="139" y="91"/>
                  </a:cubicBezTo>
                  <a:cubicBezTo>
                    <a:pt x="140" y="90"/>
                    <a:pt x="142" y="87"/>
                    <a:pt x="141" y="86"/>
                  </a:cubicBezTo>
                  <a:cubicBezTo>
                    <a:pt x="140" y="85"/>
                    <a:pt x="139" y="84"/>
                    <a:pt x="140" y="80"/>
                  </a:cubicBezTo>
                  <a:cubicBezTo>
                    <a:pt x="141" y="77"/>
                    <a:pt x="138" y="77"/>
                    <a:pt x="138" y="75"/>
                  </a:cubicBezTo>
                  <a:cubicBezTo>
                    <a:pt x="138" y="72"/>
                    <a:pt x="135" y="71"/>
                    <a:pt x="133" y="74"/>
                  </a:cubicBezTo>
                  <a:cubicBezTo>
                    <a:pt x="130" y="77"/>
                    <a:pt x="129" y="75"/>
                    <a:pt x="131" y="70"/>
                  </a:cubicBezTo>
                  <a:cubicBezTo>
                    <a:pt x="133" y="65"/>
                    <a:pt x="138" y="63"/>
                    <a:pt x="138" y="61"/>
                  </a:cubicBezTo>
                  <a:cubicBezTo>
                    <a:pt x="139" y="58"/>
                    <a:pt x="142" y="56"/>
                    <a:pt x="144" y="56"/>
                  </a:cubicBezTo>
                  <a:cubicBezTo>
                    <a:pt x="147" y="56"/>
                    <a:pt x="146" y="50"/>
                    <a:pt x="147" y="47"/>
                  </a:cubicBezTo>
                  <a:cubicBezTo>
                    <a:pt x="148" y="43"/>
                    <a:pt x="148" y="40"/>
                    <a:pt x="152" y="37"/>
                  </a:cubicBezTo>
                  <a:cubicBezTo>
                    <a:pt x="155" y="34"/>
                    <a:pt x="151" y="33"/>
                    <a:pt x="149" y="33"/>
                  </a:cubicBezTo>
                  <a:close/>
                  <a:moveTo>
                    <a:pt x="168" y="123"/>
                  </a:moveTo>
                  <a:cubicBezTo>
                    <a:pt x="166" y="122"/>
                    <a:pt x="165" y="126"/>
                    <a:pt x="160" y="129"/>
                  </a:cubicBezTo>
                  <a:cubicBezTo>
                    <a:pt x="156" y="132"/>
                    <a:pt x="160" y="146"/>
                    <a:pt x="165" y="145"/>
                  </a:cubicBezTo>
                  <a:cubicBezTo>
                    <a:pt x="170" y="144"/>
                    <a:pt x="169" y="123"/>
                    <a:pt x="168" y="12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79" name="Google Shape;13879;p239"/>
            <p:cNvSpPr/>
            <p:nvPr/>
          </p:nvSpPr>
          <p:spPr>
            <a:xfrm>
              <a:off x="5931528" y="4333710"/>
              <a:ext cx="46242" cy="24338"/>
            </a:xfrm>
            <a:custGeom>
              <a:rect b="b" l="l" r="r" t="t"/>
              <a:pathLst>
                <a:path extrusionOk="0" h="15" w="27">
                  <a:moveTo>
                    <a:pt x="26" y="6"/>
                  </a:moveTo>
                  <a:cubicBezTo>
                    <a:pt x="24" y="3"/>
                    <a:pt x="19" y="6"/>
                    <a:pt x="13" y="2"/>
                  </a:cubicBezTo>
                  <a:cubicBezTo>
                    <a:pt x="12" y="1"/>
                    <a:pt x="10" y="0"/>
                    <a:pt x="8" y="0"/>
                  </a:cubicBezTo>
                  <a:cubicBezTo>
                    <a:pt x="8" y="0"/>
                    <a:pt x="8" y="0"/>
                    <a:pt x="8" y="0"/>
                  </a:cubicBezTo>
                  <a:cubicBezTo>
                    <a:pt x="7" y="0"/>
                    <a:pt x="3" y="4"/>
                    <a:pt x="0" y="7"/>
                  </a:cubicBezTo>
                  <a:cubicBezTo>
                    <a:pt x="4" y="10"/>
                    <a:pt x="18" y="15"/>
                    <a:pt x="22" y="15"/>
                  </a:cubicBezTo>
                  <a:cubicBezTo>
                    <a:pt x="24" y="15"/>
                    <a:pt x="25" y="14"/>
                    <a:pt x="26" y="13"/>
                  </a:cubicBezTo>
                  <a:cubicBezTo>
                    <a:pt x="26" y="10"/>
                    <a:pt x="27" y="6"/>
                    <a:pt x="26" y="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80" name="Google Shape;13880;p239"/>
            <p:cNvSpPr/>
            <p:nvPr/>
          </p:nvSpPr>
          <p:spPr>
            <a:xfrm>
              <a:off x="5944914" y="4294769"/>
              <a:ext cx="120474" cy="69364"/>
            </a:xfrm>
            <a:custGeom>
              <a:rect b="b" l="l" r="r" t="t"/>
              <a:pathLst>
                <a:path extrusionOk="0" h="41" w="71">
                  <a:moveTo>
                    <a:pt x="30" y="36"/>
                  </a:moveTo>
                  <a:cubicBezTo>
                    <a:pt x="31" y="35"/>
                    <a:pt x="27" y="30"/>
                    <a:pt x="34" y="29"/>
                  </a:cubicBezTo>
                  <a:cubicBezTo>
                    <a:pt x="41" y="29"/>
                    <a:pt x="45" y="28"/>
                    <a:pt x="46" y="23"/>
                  </a:cubicBezTo>
                  <a:cubicBezTo>
                    <a:pt x="47" y="19"/>
                    <a:pt x="55" y="21"/>
                    <a:pt x="58" y="21"/>
                  </a:cubicBezTo>
                  <a:cubicBezTo>
                    <a:pt x="59" y="21"/>
                    <a:pt x="65" y="15"/>
                    <a:pt x="71" y="15"/>
                  </a:cubicBezTo>
                  <a:cubicBezTo>
                    <a:pt x="71" y="9"/>
                    <a:pt x="64" y="11"/>
                    <a:pt x="58" y="6"/>
                  </a:cubicBezTo>
                  <a:cubicBezTo>
                    <a:pt x="53" y="0"/>
                    <a:pt x="40" y="3"/>
                    <a:pt x="34" y="5"/>
                  </a:cubicBezTo>
                  <a:cubicBezTo>
                    <a:pt x="27" y="8"/>
                    <a:pt x="19" y="2"/>
                    <a:pt x="12" y="7"/>
                  </a:cubicBezTo>
                  <a:cubicBezTo>
                    <a:pt x="12" y="7"/>
                    <a:pt x="12" y="7"/>
                    <a:pt x="12" y="7"/>
                  </a:cubicBezTo>
                  <a:cubicBezTo>
                    <a:pt x="10" y="9"/>
                    <a:pt x="8" y="11"/>
                    <a:pt x="6" y="13"/>
                  </a:cubicBezTo>
                  <a:cubicBezTo>
                    <a:pt x="1" y="17"/>
                    <a:pt x="2" y="21"/>
                    <a:pt x="0" y="23"/>
                  </a:cubicBezTo>
                  <a:cubicBezTo>
                    <a:pt x="2" y="23"/>
                    <a:pt x="4" y="24"/>
                    <a:pt x="5" y="25"/>
                  </a:cubicBezTo>
                  <a:cubicBezTo>
                    <a:pt x="11" y="29"/>
                    <a:pt x="16" y="26"/>
                    <a:pt x="18" y="29"/>
                  </a:cubicBezTo>
                  <a:cubicBezTo>
                    <a:pt x="19" y="29"/>
                    <a:pt x="18" y="33"/>
                    <a:pt x="18" y="36"/>
                  </a:cubicBezTo>
                  <a:cubicBezTo>
                    <a:pt x="19" y="35"/>
                    <a:pt x="20" y="35"/>
                    <a:pt x="21" y="36"/>
                  </a:cubicBezTo>
                  <a:cubicBezTo>
                    <a:pt x="23" y="38"/>
                    <a:pt x="23" y="39"/>
                    <a:pt x="22" y="41"/>
                  </a:cubicBezTo>
                  <a:cubicBezTo>
                    <a:pt x="27" y="40"/>
                    <a:pt x="27" y="40"/>
                    <a:pt x="27" y="40"/>
                  </a:cubicBezTo>
                  <a:cubicBezTo>
                    <a:pt x="27" y="40"/>
                    <a:pt x="30" y="37"/>
                    <a:pt x="30" y="3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81" name="Google Shape;13881;p239"/>
            <p:cNvSpPr/>
            <p:nvPr/>
          </p:nvSpPr>
          <p:spPr>
            <a:xfrm>
              <a:off x="5404608" y="3941866"/>
              <a:ext cx="592632" cy="379674"/>
            </a:xfrm>
            <a:custGeom>
              <a:rect b="b" l="l" r="r" t="t"/>
              <a:pathLst>
                <a:path extrusionOk="0" h="226" w="353">
                  <a:moveTo>
                    <a:pt x="294" y="213"/>
                  </a:moveTo>
                  <a:cubicBezTo>
                    <a:pt x="295" y="212"/>
                    <a:pt x="308" y="214"/>
                    <a:pt x="309" y="211"/>
                  </a:cubicBezTo>
                  <a:cubicBezTo>
                    <a:pt x="310" y="208"/>
                    <a:pt x="300" y="200"/>
                    <a:pt x="301" y="199"/>
                  </a:cubicBezTo>
                  <a:cubicBezTo>
                    <a:pt x="302" y="199"/>
                    <a:pt x="303" y="190"/>
                    <a:pt x="304" y="190"/>
                  </a:cubicBezTo>
                  <a:cubicBezTo>
                    <a:pt x="306" y="190"/>
                    <a:pt x="325" y="191"/>
                    <a:pt x="326" y="190"/>
                  </a:cubicBezTo>
                  <a:cubicBezTo>
                    <a:pt x="327" y="190"/>
                    <a:pt x="330" y="183"/>
                    <a:pt x="333" y="183"/>
                  </a:cubicBezTo>
                  <a:cubicBezTo>
                    <a:pt x="334" y="183"/>
                    <a:pt x="336" y="185"/>
                    <a:pt x="338" y="187"/>
                  </a:cubicBezTo>
                  <a:cubicBezTo>
                    <a:pt x="342" y="183"/>
                    <a:pt x="343" y="176"/>
                    <a:pt x="344" y="170"/>
                  </a:cubicBezTo>
                  <a:cubicBezTo>
                    <a:pt x="344" y="163"/>
                    <a:pt x="342" y="161"/>
                    <a:pt x="346" y="157"/>
                  </a:cubicBezTo>
                  <a:cubicBezTo>
                    <a:pt x="349" y="153"/>
                    <a:pt x="353" y="153"/>
                    <a:pt x="352" y="147"/>
                  </a:cubicBezTo>
                  <a:cubicBezTo>
                    <a:pt x="351" y="141"/>
                    <a:pt x="346" y="147"/>
                    <a:pt x="342" y="144"/>
                  </a:cubicBezTo>
                  <a:cubicBezTo>
                    <a:pt x="338" y="142"/>
                    <a:pt x="334" y="144"/>
                    <a:pt x="324" y="145"/>
                  </a:cubicBezTo>
                  <a:cubicBezTo>
                    <a:pt x="313" y="147"/>
                    <a:pt x="308" y="151"/>
                    <a:pt x="309" y="159"/>
                  </a:cubicBezTo>
                  <a:cubicBezTo>
                    <a:pt x="309" y="167"/>
                    <a:pt x="305" y="163"/>
                    <a:pt x="306" y="170"/>
                  </a:cubicBezTo>
                  <a:cubicBezTo>
                    <a:pt x="306" y="176"/>
                    <a:pt x="297" y="177"/>
                    <a:pt x="298" y="181"/>
                  </a:cubicBezTo>
                  <a:cubicBezTo>
                    <a:pt x="298" y="185"/>
                    <a:pt x="291" y="181"/>
                    <a:pt x="289" y="179"/>
                  </a:cubicBezTo>
                  <a:cubicBezTo>
                    <a:pt x="287" y="178"/>
                    <a:pt x="265" y="185"/>
                    <a:pt x="262" y="185"/>
                  </a:cubicBezTo>
                  <a:cubicBezTo>
                    <a:pt x="259" y="186"/>
                    <a:pt x="253" y="179"/>
                    <a:pt x="249" y="179"/>
                  </a:cubicBezTo>
                  <a:cubicBezTo>
                    <a:pt x="244" y="179"/>
                    <a:pt x="243" y="172"/>
                    <a:pt x="242" y="167"/>
                  </a:cubicBezTo>
                  <a:cubicBezTo>
                    <a:pt x="242" y="161"/>
                    <a:pt x="233" y="156"/>
                    <a:pt x="230" y="151"/>
                  </a:cubicBezTo>
                  <a:cubicBezTo>
                    <a:pt x="226" y="146"/>
                    <a:pt x="226" y="135"/>
                    <a:pt x="225" y="128"/>
                  </a:cubicBezTo>
                  <a:cubicBezTo>
                    <a:pt x="225" y="121"/>
                    <a:pt x="224" y="109"/>
                    <a:pt x="229" y="95"/>
                  </a:cubicBezTo>
                  <a:cubicBezTo>
                    <a:pt x="230" y="93"/>
                    <a:pt x="230" y="91"/>
                    <a:pt x="230" y="90"/>
                  </a:cubicBezTo>
                  <a:cubicBezTo>
                    <a:pt x="229" y="89"/>
                    <a:pt x="227" y="88"/>
                    <a:pt x="225" y="88"/>
                  </a:cubicBezTo>
                  <a:cubicBezTo>
                    <a:pt x="221" y="88"/>
                    <a:pt x="211" y="82"/>
                    <a:pt x="209" y="82"/>
                  </a:cubicBezTo>
                  <a:cubicBezTo>
                    <a:pt x="207" y="82"/>
                    <a:pt x="208" y="77"/>
                    <a:pt x="206" y="74"/>
                  </a:cubicBezTo>
                  <a:cubicBezTo>
                    <a:pt x="204" y="72"/>
                    <a:pt x="205" y="67"/>
                    <a:pt x="203" y="65"/>
                  </a:cubicBezTo>
                  <a:cubicBezTo>
                    <a:pt x="201" y="64"/>
                    <a:pt x="194" y="57"/>
                    <a:pt x="192" y="49"/>
                  </a:cubicBezTo>
                  <a:cubicBezTo>
                    <a:pt x="190" y="41"/>
                    <a:pt x="177" y="37"/>
                    <a:pt x="172" y="37"/>
                  </a:cubicBezTo>
                  <a:cubicBezTo>
                    <a:pt x="167" y="37"/>
                    <a:pt x="164" y="48"/>
                    <a:pt x="163" y="48"/>
                  </a:cubicBezTo>
                  <a:cubicBezTo>
                    <a:pt x="161" y="49"/>
                    <a:pt x="152" y="43"/>
                    <a:pt x="149" y="41"/>
                  </a:cubicBezTo>
                  <a:cubicBezTo>
                    <a:pt x="146" y="40"/>
                    <a:pt x="145" y="37"/>
                    <a:pt x="145" y="33"/>
                  </a:cubicBezTo>
                  <a:cubicBezTo>
                    <a:pt x="145" y="30"/>
                    <a:pt x="139" y="25"/>
                    <a:pt x="138" y="24"/>
                  </a:cubicBezTo>
                  <a:cubicBezTo>
                    <a:pt x="136" y="24"/>
                    <a:pt x="125" y="12"/>
                    <a:pt x="125" y="12"/>
                  </a:cubicBezTo>
                  <a:cubicBezTo>
                    <a:pt x="106" y="12"/>
                    <a:pt x="106" y="12"/>
                    <a:pt x="106" y="12"/>
                  </a:cubicBezTo>
                  <a:cubicBezTo>
                    <a:pt x="103" y="17"/>
                    <a:pt x="103" y="17"/>
                    <a:pt x="103" y="17"/>
                  </a:cubicBezTo>
                  <a:cubicBezTo>
                    <a:pt x="70" y="17"/>
                    <a:pt x="70" y="17"/>
                    <a:pt x="70" y="17"/>
                  </a:cubicBezTo>
                  <a:cubicBezTo>
                    <a:pt x="70" y="17"/>
                    <a:pt x="44" y="8"/>
                    <a:pt x="40" y="7"/>
                  </a:cubicBezTo>
                  <a:cubicBezTo>
                    <a:pt x="35" y="5"/>
                    <a:pt x="27" y="0"/>
                    <a:pt x="27" y="0"/>
                  </a:cubicBezTo>
                  <a:cubicBezTo>
                    <a:pt x="0" y="3"/>
                    <a:pt x="0" y="3"/>
                    <a:pt x="0" y="3"/>
                  </a:cubicBezTo>
                  <a:cubicBezTo>
                    <a:pt x="2" y="6"/>
                    <a:pt x="3" y="9"/>
                    <a:pt x="6" y="13"/>
                  </a:cubicBezTo>
                  <a:cubicBezTo>
                    <a:pt x="12" y="20"/>
                    <a:pt x="16" y="32"/>
                    <a:pt x="16" y="36"/>
                  </a:cubicBezTo>
                  <a:cubicBezTo>
                    <a:pt x="17" y="41"/>
                    <a:pt x="24" y="44"/>
                    <a:pt x="30" y="48"/>
                  </a:cubicBezTo>
                  <a:cubicBezTo>
                    <a:pt x="37" y="53"/>
                    <a:pt x="37" y="62"/>
                    <a:pt x="36" y="64"/>
                  </a:cubicBezTo>
                  <a:cubicBezTo>
                    <a:pt x="35" y="67"/>
                    <a:pt x="27" y="63"/>
                    <a:pt x="27" y="65"/>
                  </a:cubicBezTo>
                  <a:cubicBezTo>
                    <a:pt x="26" y="67"/>
                    <a:pt x="37" y="77"/>
                    <a:pt x="41" y="76"/>
                  </a:cubicBezTo>
                  <a:cubicBezTo>
                    <a:pt x="45" y="76"/>
                    <a:pt x="47" y="78"/>
                    <a:pt x="54" y="84"/>
                  </a:cubicBezTo>
                  <a:cubicBezTo>
                    <a:pt x="60" y="90"/>
                    <a:pt x="60" y="97"/>
                    <a:pt x="57" y="99"/>
                  </a:cubicBezTo>
                  <a:cubicBezTo>
                    <a:pt x="55" y="101"/>
                    <a:pt x="62" y="105"/>
                    <a:pt x="71" y="111"/>
                  </a:cubicBezTo>
                  <a:cubicBezTo>
                    <a:pt x="79" y="117"/>
                    <a:pt x="82" y="123"/>
                    <a:pt x="83" y="126"/>
                  </a:cubicBezTo>
                  <a:cubicBezTo>
                    <a:pt x="84" y="129"/>
                    <a:pt x="87" y="127"/>
                    <a:pt x="89" y="123"/>
                  </a:cubicBezTo>
                  <a:cubicBezTo>
                    <a:pt x="90" y="119"/>
                    <a:pt x="86" y="118"/>
                    <a:pt x="86" y="113"/>
                  </a:cubicBezTo>
                  <a:cubicBezTo>
                    <a:pt x="86" y="109"/>
                    <a:pt x="79" y="109"/>
                    <a:pt x="76" y="109"/>
                  </a:cubicBezTo>
                  <a:cubicBezTo>
                    <a:pt x="73" y="108"/>
                    <a:pt x="76" y="102"/>
                    <a:pt x="73" y="98"/>
                  </a:cubicBezTo>
                  <a:cubicBezTo>
                    <a:pt x="70" y="95"/>
                    <a:pt x="67" y="87"/>
                    <a:pt x="66" y="81"/>
                  </a:cubicBezTo>
                  <a:cubicBezTo>
                    <a:pt x="64" y="76"/>
                    <a:pt x="56" y="70"/>
                    <a:pt x="53" y="63"/>
                  </a:cubicBezTo>
                  <a:cubicBezTo>
                    <a:pt x="50" y="57"/>
                    <a:pt x="46" y="52"/>
                    <a:pt x="44" y="50"/>
                  </a:cubicBezTo>
                  <a:cubicBezTo>
                    <a:pt x="42" y="49"/>
                    <a:pt x="47" y="46"/>
                    <a:pt x="45" y="44"/>
                  </a:cubicBezTo>
                  <a:cubicBezTo>
                    <a:pt x="43" y="42"/>
                    <a:pt x="40" y="42"/>
                    <a:pt x="36" y="40"/>
                  </a:cubicBezTo>
                  <a:cubicBezTo>
                    <a:pt x="32" y="38"/>
                    <a:pt x="30" y="35"/>
                    <a:pt x="30" y="31"/>
                  </a:cubicBezTo>
                  <a:cubicBezTo>
                    <a:pt x="30" y="27"/>
                    <a:pt x="27" y="17"/>
                    <a:pt x="26" y="13"/>
                  </a:cubicBezTo>
                  <a:cubicBezTo>
                    <a:pt x="25" y="10"/>
                    <a:pt x="29" y="10"/>
                    <a:pt x="30" y="12"/>
                  </a:cubicBezTo>
                  <a:cubicBezTo>
                    <a:pt x="31" y="13"/>
                    <a:pt x="32" y="15"/>
                    <a:pt x="34" y="14"/>
                  </a:cubicBezTo>
                  <a:cubicBezTo>
                    <a:pt x="36" y="13"/>
                    <a:pt x="39" y="14"/>
                    <a:pt x="40" y="17"/>
                  </a:cubicBezTo>
                  <a:cubicBezTo>
                    <a:pt x="42" y="19"/>
                    <a:pt x="46" y="17"/>
                    <a:pt x="48" y="18"/>
                  </a:cubicBezTo>
                  <a:cubicBezTo>
                    <a:pt x="50" y="19"/>
                    <a:pt x="43" y="21"/>
                    <a:pt x="50" y="33"/>
                  </a:cubicBezTo>
                  <a:cubicBezTo>
                    <a:pt x="57" y="45"/>
                    <a:pt x="52" y="39"/>
                    <a:pt x="52" y="47"/>
                  </a:cubicBezTo>
                  <a:cubicBezTo>
                    <a:pt x="52" y="55"/>
                    <a:pt x="56" y="51"/>
                    <a:pt x="57" y="50"/>
                  </a:cubicBezTo>
                  <a:cubicBezTo>
                    <a:pt x="59" y="49"/>
                    <a:pt x="62" y="53"/>
                    <a:pt x="66" y="57"/>
                  </a:cubicBezTo>
                  <a:cubicBezTo>
                    <a:pt x="69" y="61"/>
                    <a:pt x="75" y="61"/>
                    <a:pt x="75" y="64"/>
                  </a:cubicBezTo>
                  <a:cubicBezTo>
                    <a:pt x="75" y="66"/>
                    <a:pt x="77" y="71"/>
                    <a:pt x="81" y="72"/>
                  </a:cubicBezTo>
                  <a:cubicBezTo>
                    <a:pt x="85" y="72"/>
                    <a:pt x="86" y="77"/>
                    <a:pt x="89" y="78"/>
                  </a:cubicBezTo>
                  <a:cubicBezTo>
                    <a:pt x="92" y="78"/>
                    <a:pt x="92" y="82"/>
                    <a:pt x="91" y="85"/>
                  </a:cubicBezTo>
                  <a:cubicBezTo>
                    <a:pt x="89" y="89"/>
                    <a:pt x="91" y="91"/>
                    <a:pt x="98" y="94"/>
                  </a:cubicBezTo>
                  <a:cubicBezTo>
                    <a:pt x="105" y="97"/>
                    <a:pt x="102" y="98"/>
                    <a:pt x="108" y="103"/>
                  </a:cubicBezTo>
                  <a:cubicBezTo>
                    <a:pt x="113" y="109"/>
                    <a:pt x="129" y="127"/>
                    <a:pt x="132" y="132"/>
                  </a:cubicBezTo>
                  <a:cubicBezTo>
                    <a:pt x="136" y="137"/>
                    <a:pt x="137" y="141"/>
                    <a:pt x="138" y="145"/>
                  </a:cubicBezTo>
                  <a:cubicBezTo>
                    <a:pt x="139" y="149"/>
                    <a:pt x="136" y="150"/>
                    <a:pt x="138" y="154"/>
                  </a:cubicBezTo>
                  <a:cubicBezTo>
                    <a:pt x="140" y="157"/>
                    <a:pt x="134" y="156"/>
                    <a:pt x="134" y="158"/>
                  </a:cubicBezTo>
                  <a:cubicBezTo>
                    <a:pt x="134" y="160"/>
                    <a:pt x="138" y="172"/>
                    <a:pt x="143" y="173"/>
                  </a:cubicBezTo>
                  <a:cubicBezTo>
                    <a:pt x="149" y="173"/>
                    <a:pt x="155" y="180"/>
                    <a:pt x="160" y="184"/>
                  </a:cubicBezTo>
                  <a:cubicBezTo>
                    <a:pt x="165" y="188"/>
                    <a:pt x="171" y="188"/>
                    <a:pt x="178" y="190"/>
                  </a:cubicBezTo>
                  <a:cubicBezTo>
                    <a:pt x="185" y="193"/>
                    <a:pt x="191" y="199"/>
                    <a:pt x="201" y="202"/>
                  </a:cubicBezTo>
                  <a:cubicBezTo>
                    <a:pt x="211" y="205"/>
                    <a:pt x="221" y="210"/>
                    <a:pt x="227" y="214"/>
                  </a:cubicBezTo>
                  <a:cubicBezTo>
                    <a:pt x="234" y="218"/>
                    <a:pt x="242" y="216"/>
                    <a:pt x="251" y="212"/>
                  </a:cubicBezTo>
                  <a:cubicBezTo>
                    <a:pt x="260" y="209"/>
                    <a:pt x="267" y="213"/>
                    <a:pt x="272" y="216"/>
                  </a:cubicBezTo>
                  <a:cubicBezTo>
                    <a:pt x="274" y="217"/>
                    <a:pt x="279" y="221"/>
                    <a:pt x="284" y="226"/>
                  </a:cubicBezTo>
                  <a:cubicBezTo>
                    <a:pt x="289" y="219"/>
                    <a:pt x="293" y="213"/>
                    <a:pt x="294" y="21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82" name="Google Shape;13882;p239"/>
            <p:cNvSpPr/>
            <p:nvPr/>
          </p:nvSpPr>
          <p:spPr>
            <a:xfrm>
              <a:off x="5881635" y="4260695"/>
              <a:ext cx="83966" cy="83966"/>
            </a:xfrm>
            <a:custGeom>
              <a:rect b="b" l="l" r="r" t="t"/>
              <a:pathLst>
                <a:path extrusionOk="0" h="50" w="50">
                  <a:moveTo>
                    <a:pt x="44" y="33"/>
                  </a:moveTo>
                  <a:cubicBezTo>
                    <a:pt x="46" y="31"/>
                    <a:pt x="48" y="29"/>
                    <a:pt x="50" y="27"/>
                  </a:cubicBezTo>
                  <a:cubicBezTo>
                    <a:pt x="46" y="29"/>
                    <a:pt x="45" y="27"/>
                    <a:pt x="45" y="24"/>
                  </a:cubicBezTo>
                  <a:cubicBezTo>
                    <a:pt x="39" y="25"/>
                    <a:pt x="39" y="25"/>
                    <a:pt x="39" y="25"/>
                  </a:cubicBezTo>
                  <a:cubicBezTo>
                    <a:pt x="40" y="1"/>
                    <a:pt x="40" y="1"/>
                    <a:pt x="40" y="1"/>
                  </a:cubicBezTo>
                  <a:cubicBezTo>
                    <a:pt x="35" y="1"/>
                    <a:pt x="22" y="0"/>
                    <a:pt x="20" y="0"/>
                  </a:cubicBezTo>
                  <a:cubicBezTo>
                    <a:pt x="19" y="0"/>
                    <a:pt x="18" y="9"/>
                    <a:pt x="17" y="9"/>
                  </a:cubicBezTo>
                  <a:cubicBezTo>
                    <a:pt x="16" y="10"/>
                    <a:pt x="26" y="18"/>
                    <a:pt x="25" y="21"/>
                  </a:cubicBezTo>
                  <a:cubicBezTo>
                    <a:pt x="24" y="24"/>
                    <a:pt x="11" y="22"/>
                    <a:pt x="10" y="23"/>
                  </a:cubicBezTo>
                  <a:cubicBezTo>
                    <a:pt x="9" y="23"/>
                    <a:pt x="5" y="29"/>
                    <a:pt x="0" y="36"/>
                  </a:cubicBezTo>
                  <a:cubicBezTo>
                    <a:pt x="5" y="40"/>
                    <a:pt x="11" y="45"/>
                    <a:pt x="13" y="47"/>
                  </a:cubicBezTo>
                  <a:cubicBezTo>
                    <a:pt x="18" y="50"/>
                    <a:pt x="26" y="47"/>
                    <a:pt x="29" y="50"/>
                  </a:cubicBezTo>
                  <a:cubicBezTo>
                    <a:pt x="29" y="50"/>
                    <a:pt x="29" y="50"/>
                    <a:pt x="30" y="50"/>
                  </a:cubicBezTo>
                  <a:cubicBezTo>
                    <a:pt x="33" y="47"/>
                    <a:pt x="37" y="43"/>
                    <a:pt x="38" y="43"/>
                  </a:cubicBezTo>
                  <a:cubicBezTo>
                    <a:pt x="40" y="42"/>
                    <a:pt x="38" y="38"/>
                    <a:pt x="44" y="3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83" name="Google Shape;13883;p239"/>
            <p:cNvSpPr/>
            <p:nvPr/>
          </p:nvSpPr>
          <p:spPr>
            <a:xfrm>
              <a:off x="5947348" y="4249743"/>
              <a:ext cx="25555" cy="53544"/>
            </a:xfrm>
            <a:custGeom>
              <a:rect b="b" l="l" r="r" t="t"/>
              <a:pathLst>
                <a:path extrusionOk="0" h="32" w="15">
                  <a:moveTo>
                    <a:pt x="3" y="7"/>
                  </a:moveTo>
                  <a:cubicBezTo>
                    <a:pt x="2" y="8"/>
                    <a:pt x="2" y="8"/>
                    <a:pt x="1" y="8"/>
                  </a:cubicBezTo>
                  <a:cubicBezTo>
                    <a:pt x="0" y="32"/>
                    <a:pt x="0" y="32"/>
                    <a:pt x="0" y="32"/>
                  </a:cubicBezTo>
                  <a:cubicBezTo>
                    <a:pt x="6" y="31"/>
                    <a:pt x="6" y="31"/>
                    <a:pt x="6" y="31"/>
                  </a:cubicBezTo>
                  <a:cubicBezTo>
                    <a:pt x="7" y="29"/>
                    <a:pt x="8" y="26"/>
                    <a:pt x="10" y="25"/>
                  </a:cubicBezTo>
                  <a:cubicBezTo>
                    <a:pt x="14" y="21"/>
                    <a:pt x="7" y="6"/>
                    <a:pt x="13" y="5"/>
                  </a:cubicBezTo>
                  <a:cubicBezTo>
                    <a:pt x="14" y="5"/>
                    <a:pt x="15" y="4"/>
                    <a:pt x="15" y="4"/>
                  </a:cubicBezTo>
                  <a:cubicBezTo>
                    <a:pt x="14" y="2"/>
                    <a:pt x="11" y="0"/>
                    <a:pt x="10" y="0"/>
                  </a:cubicBezTo>
                  <a:cubicBezTo>
                    <a:pt x="7" y="0"/>
                    <a:pt x="4" y="7"/>
                    <a:pt x="3" y="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84" name="Google Shape;13884;p239"/>
            <p:cNvSpPr/>
            <p:nvPr/>
          </p:nvSpPr>
          <p:spPr>
            <a:xfrm>
              <a:off x="6234537" y="4210802"/>
              <a:ext cx="57194" cy="49893"/>
            </a:xfrm>
            <a:custGeom>
              <a:rect b="b" l="l" r="r" t="t"/>
              <a:pathLst>
                <a:path extrusionOk="0" h="30" w="34">
                  <a:moveTo>
                    <a:pt x="15" y="3"/>
                  </a:moveTo>
                  <a:cubicBezTo>
                    <a:pt x="10" y="7"/>
                    <a:pt x="23" y="15"/>
                    <a:pt x="23" y="19"/>
                  </a:cubicBezTo>
                  <a:cubicBezTo>
                    <a:pt x="23" y="24"/>
                    <a:pt x="3" y="18"/>
                    <a:pt x="1" y="24"/>
                  </a:cubicBezTo>
                  <a:cubicBezTo>
                    <a:pt x="0" y="26"/>
                    <a:pt x="8" y="30"/>
                    <a:pt x="15" y="27"/>
                  </a:cubicBezTo>
                  <a:cubicBezTo>
                    <a:pt x="23" y="25"/>
                    <a:pt x="28" y="27"/>
                    <a:pt x="32" y="29"/>
                  </a:cubicBezTo>
                  <a:cubicBezTo>
                    <a:pt x="32" y="21"/>
                    <a:pt x="33" y="12"/>
                    <a:pt x="34" y="6"/>
                  </a:cubicBezTo>
                  <a:cubicBezTo>
                    <a:pt x="27" y="5"/>
                    <a:pt x="19" y="0"/>
                    <a:pt x="15" y="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85" name="Google Shape;13885;p239"/>
            <p:cNvSpPr/>
            <p:nvPr/>
          </p:nvSpPr>
          <p:spPr>
            <a:xfrm>
              <a:off x="6288081" y="4219321"/>
              <a:ext cx="65713" cy="45025"/>
            </a:xfrm>
            <a:custGeom>
              <a:rect b="b" l="l" r="r" t="t"/>
              <a:pathLst>
                <a:path extrusionOk="0" h="27" w="39">
                  <a:moveTo>
                    <a:pt x="15" y="20"/>
                  </a:moveTo>
                  <a:cubicBezTo>
                    <a:pt x="24" y="16"/>
                    <a:pt x="39" y="22"/>
                    <a:pt x="39" y="15"/>
                  </a:cubicBezTo>
                  <a:cubicBezTo>
                    <a:pt x="39" y="7"/>
                    <a:pt x="14" y="0"/>
                    <a:pt x="8" y="2"/>
                  </a:cubicBezTo>
                  <a:cubicBezTo>
                    <a:pt x="6" y="2"/>
                    <a:pt x="4" y="2"/>
                    <a:pt x="2" y="1"/>
                  </a:cubicBezTo>
                  <a:cubicBezTo>
                    <a:pt x="1" y="7"/>
                    <a:pt x="0" y="16"/>
                    <a:pt x="0" y="24"/>
                  </a:cubicBezTo>
                  <a:cubicBezTo>
                    <a:pt x="0" y="25"/>
                    <a:pt x="0" y="25"/>
                    <a:pt x="0" y="25"/>
                  </a:cubicBezTo>
                  <a:cubicBezTo>
                    <a:pt x="5" y="27"/>
                    <a:pt x="6" y="23"/>
                    <a:pt x="15" y="2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86" name="Google Shape;13886;p239"/>
            <p:cNvSpPr/>
            <p:nvPr/>
          </p:nvSpPr>
          <p:spPr>
            <a:xfrm>
              <a:off x="5982638" y="4320324"/>
              <a:ext cx="82749" cy="88834"/>
            </a:xfrm>
            <a:custGeom>
              <a:rect b="b" l="l" r="r" t="t"/>
              <a:pathLst>
                <a:path extrusionOk="0" h="53" w="49">
                  <a:moveTo>
                    <a:pt x="27" y="50"/>
                  </a:moveTo>
                  <a:cubicBezTo>
                    <a:pt x="29" y="51"/>
                    <a:pt x="36" y="50"/>
                    <a:pt x="38" y="52"/>
                  </a:cubicBezTo>
                  <a:cubicBezTo>
                    <a:pt x="39" y="52"/>
                    <a:pt x="41" y="53"/>
                    <a:pt x="44" y="52"/>
                  </a:cubicBezTo>
                  <a:cubicBezTo>
                    <a:pt x="43" y="51"/>
                    <a:pt x="42" y="50"/>
                    <a:pt x="42" y="50"/>
                  </a:cubicBezTo>
                  <a:cubicBezTo>
                    <a:pt x="40" y="46"/>
                    <a:pt x="43" y="39"/>
                    <a:pt x="45" y="34"/>
                  </a:cubicBezTo>
                  <a:cubicBezTo>
                    <a:pt x="47" y="29"/>
                    <a:pt x="44" y="17"/>
                    <a:pt x="47" y="14"/>
                  </a:cubicBezTo>
                  <a:cubicBezTo>
                    <a:pt x="49" y="11"/>
                    <a:pt x="48" y="9"/>
                    <a:pt x="49" y="1"/>
                  </a:cubicBezTo>
                  <a:cubicBezTo>
                    <a:pt x="49" y="1"/>
                    <a:pt x="49" y="1"/>
                    <a:pt x="49" y="0"/>
                  </a:cubicBezTo>
                  <a:cubicBezTo>
                    <a:pt x="43" y="0"/>
                    <a:pt x="37" y="6"/>
                    <a:pt x="36" y="6"/>
                  </a:cubicBezTo>
                  <a:cubicBezTo>
                    <a:pt x="33" y="6"/>
                    <a:pt x="25" y="4"/>
                    <a:pt x="24" y="8"/>
                  </a:cubicBezTo>
                  <a:cubicBezTo>
                    <a:pt x="23" y="13"/>
                    <a:pt x="19" y="14"/>
                    <a:pt x="12" y="14"/>
                  </a:cubicBezTo>
                  <a:cubicBezTo>
                    <a:pt x="5" y="15"/>
                    <a:pt x="9" y="20"/>
                    <a:pt x="8" y="21"/>
                  </a:cubicBezTo>
                  <a:cubicBezTo>
                    <a:pt x="8" y="22"/>
                    <a:pt x="5" y="25"/>
                    <a:pt x="5" y="25"/>
                  </a:cubicBezTo>
                  <a:cubicBezTo>
                    <a:pt x="0" y="26"/>
                    <a:pt x="0" y="26"/>
                    <a:pt x="0" y="26"/>
                  </a:cubicBezTo>
                  <a:cubicBezTo>
                    <a:pt x="0" y="27"/>
                    <a:pt x="0" y="29"/>
                    <a:pt x="2" y="30"/>
                  </a:cubicBezTo>
                  <a:cubicBezTo>
                    <a:pt x="6" y="33"/>
                    <a:pt x="12" y="42"/>
                    <a:pt x="16" y="44"/>
                  </a:cubicBezTo>
                  <a:cubicBezTo>
                    <a:pt x="18" y="45"/>
                    <a:pt x="20" y="47"/>
                    <a:pt x="20" y="49"/>
                  </a:cubicBezTo>
                  <a:cubicBezTo>
                    <a:pt x="23" y="49"/>
                    <a:pt x="25" y="49"/>
                    <a:pt x="27" y="5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87" name="Google Shape;13887;p239"/>
            <p:cNvSpPr/>
            <p:nvPr/>
          </p:nvSpPr>
          <p:spPr>
            <a:xfrm>
              <a:off x="6244272" y="4519896"/>
              <a:ext cx="777602" cy="818977"/>
            </a:xfrm>
            <a:custGeom>
              <a:rect b="b" l="l" r="r" t="t"/>
              <a:pathLst>
                <a:path extrusionOk="0" h="487" w="462">
                  <a:moveTo>
                    <a:pt x="245" y="481"/>
                  </a:moveTo>
                  <a:cubicBezTo>
                    <a:pt x="252" y="476"/>
                    <a:pt x="251" y="473"/>
                    <a:pt x="254" y="466"/>
                  </a:cubicBezTo>
                  <a:cubicBezTo>
                    <a:pt x="257" y="460"/>
                    <a:pt x="254" y="457"/>
                    <a:pt x="260" y="452"/>
                  </a:cubicBezTo>
                  <a:cubicBezTo>
                    <a:pt x="266" y="446"/>
                    <a:pt x="259" y="443"/>
                    <a:pt x="266" y="439"/>
                  </a:cubicBezTo>
                  <a:cubicBezTo>
                    <a:pt x="274" y="436"/>
                    <a:pt x="272" y="442"/>
                    <a:pt x="267" y="450"/>
                  </a:cubicBezTo>
                  <a:cubicBezTo>
                    <a:pt x="261" y="458"/>
                    <a:pt x="260" y="460"/>
                    <a:pt x="267" y="454"/>
                  </a:cubicBezTo>
                  <a:cubicBezTo>
                    <a:pt x="275" y="448"/>
                    <a:pt x="278" y="440"/>
                    <a:pt x="282" y="431"/>
                  </a:cubicBezTo>
                  <a:cubicBezTo>
                    <a:pt x="287" y="421"/>
                    <a:pt x="290" y="419"/>
                    <a:pt x="294" y="418"/>
                  </a:cubicBezTo>
                  <a:cubicBezTo>
                    <a:pt x="298" y="417"/>
                    <a:pt x="298" y="408"/>
                    <a:pt x="297" y="401"/>
                  </a:cubicBezTo>
                  <a:cubicBezTo>
                    <a:pt x="297" y="394"/>
                    <a:pt x="295" y="388"/>
                    <a:pt x="297" y="383"/>
                  </a:cubicBezTo>
                  <a:cubicBezTo>
                    <a:pt x="300" y="379"/>
                    <a:pt x="297" y="374"/>
                    <a:pt x="301" y="374"/>
                  </a:cubicBezTo>
                  <a:cubicBezTo>
                    <a:pt x="305" y="374"/>
                    <a:pt x="310" y="369"/>
                    <a:pt x="316" y="363"/>
                  </a:cubicBezTo>
                  <a:cubicBezTo>
                    <a:pt x="321" y="357"/>
                    <a:pt x="325" y="357"/>
                    <a:pt x="331" y="356"/>
                  </a:cubicBezTo>
                  <a:cubicBezTo>
                    <a:pt x="337" y="356"/>
                    <a:pt x="333" y="353"/>
                    <a:pt x="337" y="352"/>
                  </a:cubicBezTo>
                  <a:cubicBezTo>
                    <a:pt x="341" y="351"/>
                    <a:pt x="344" y="348"/>
                    <a:pt x="346" y="345"/>
                  </a:cubicBezTo>
                  <a:cubicBezTo>
                    <a:pt x="349" y="343"/>
                    <a:pt x="359" y="345"/>
                    <a:pt x="365" y="345"/>
                  </a:cubicBezTo>
                  <a:cubicBezTo>
                    <a:pt x="372" y="345"/>
                    <a:pt x="376" y="346"/>
                    <a:pt x="376" y="342"/>
                  </a:cubicBezTo>
                  <a:cubicBezTo>
                    <a:pt x="376" y="338"/>
                    <a:pt x="379" y="335"/>
                    <a:pt x="382" y="335"/>
                  </a:cubicBezTo>
                  <a:cubicBezTo>
                    <a:pt x="386" y="335"/>
                    <a:pt x="387" y="334"/>
                    <a:pt x="387" y="329"/>
                  </a:cubicBezTo>
                  <a:cubicBezTo>
                    <a:pt x="387" y="323"/>
                    <a:pt x="389" y="320"/>
                    <a:pt x="392" y="318"/>
                  </a:cubicBezTo>
                  <a:cubicBezTo>
                    <a:pt x="395" y="315"/>
                    <a:pt x="395" y="310"/>
                    <a:pt x="397" y="307"/>
                  </a:cubicBezTo>
                  <a:cubicBezTo>
                    <a:pt x="398" y="303"/>
                    <a:pt x="401" y="305"/>
                    <a:pt x="401" y="300"/>
                  </a:cubicBezTo>
                  <a:cubicBezTo>
                    <a:pt x="401" y="295"/>
                    <a:pt x="403" y="290"/>
                    <a:pt x="403" y="286"/>
                  </a:cubicBezTo>
                  <a:cubicBezTo>
                    <a:pt x="403" y="282"/>
                    <a:pt x="407" y="282"/>
                    <a:pt x="409" y="279"/>
                  </a:cubicBezTo>
                  <a:cubicBezTo>
                    <a:pt x="410" y="276"/>
                    <a:pt x="407" y="273"/>
                    <a:pt x="410" y="264"/>
                  </a:cubicBezTo>
                  <a:cubicBezTo>
                    <a:pt x="413" y="256"/>
                    <a:pt x="410" y="249"/>
                    <a:pt x="410" y="241"/>
                  </a:cubicBezTo>
                  <a:cubicBezTo>
                    <a:pt x="410" y="234"/>
                    <a:pt x="410" y="226"/>
                    <a:pt x="412" y="224"/>
                  </a:cubicBezTo>
                  <a:cubicBezTo>
                    <a:pt x="415" y="221"/>
                    <a:pt x="414" y="220"/>
                    <a:pt x="412" y="219"/>
                  </a:cubicBezTo>
                  <a:cubicBezTo>
                    <a:pt x="410" y="218"/>
                    <a:pt x="412" y="215"/>
                    <a:pt x="414" y="215"/>
                  </a:cubicBezTo>
                  <a:cubicBezTo>
                    <a:pt x="416" y="216"/>
                    <a:pt x="418" y="220"/>
                    <a:pt x="421" y="218"/>
                  </a:cubicBezTo>
                  <a:cubicBezTo>
                    <a:pt x="424" y="216"/>
                    <a:pt x="427" y="207"/>
                    <a:pt x="430" y="199"/>
                  </a:cubicBezTo>
                  <a:cubicBezTo>
                    <a:pt x="433" y="192"/>
                    <a:pt x="438" y="192"/>
                    <a:pt x="441" y="191"/>
                  </a:cubicBezTo>
                  <a:cubicBezTo>
                    <a:pt x="445" y="189"/>
                    <a:pt x="453" y="180"/>
                    <a:pt x="457" y="167"/>
                  </a:cubicBezTo>
                  <a:cubicBezTo>
                    <a:pt x="462" y="154"/>
                    <a:pt x="457" y="141"/>
                    <a:pt x="455" y="132"/>
                  </a:cubicBezTo>
                  <a:cubicBezTo>
                    <a:pt x="453" y="123"/>
                    <a:pt x="450" y="125"/>
                    <a:pt x="445" y="125"/>
                  </a:cubicBezTo>
                  <a:cubicBezTo>
                    <a:pt x="440" y="126"/>
                    <a:pt x="430" y="124"/>
                    <a:pt x="417" y="110"/>
                  </a:cubicBezTo>
                  <a:cubicBezTo>
                    <a:pt x="404" y="96"/>
                    <a:pt x="392" y="97"/>
                    <a:pt x="383" y="99"/>
                  </a:cubicBezTo>
                  <a:cubicBezTo>
                    <a:pt x="375" y="102"/>
                    <a:pt x="366" y="95"/>
                    <a:pt x="361" y="94"/>
                  </a:cubicBezTo>
                  <a:cubicBezTo>
                    <a:pt x="355" y="92"/>
                    <a:pt x="350" y="100"/>
                    <a:pt x="345" y="101"/>
                  </a:cubicBezTo>
                  <a:cubicBezTo>
                    <a:pt x="341" y="103"/>
                    <a:pt x="347" y="95"/>
                    <a:pt x="348" y="90"/>
                  </a:cubicBezTo>
                  <a:cubicBezTo>
                    <a:pt x="348" y="85"/>
                    <a:pt x="332" y="78"/>
                    <a:pt x="321" y="73"/>
                  </a:cubicBezTo>
                  <a:cubicBezTo>
                    <a:pt x="309" y="68"/>
                    <a:pt x="304" y="71"/>
                    <a:pt x="304" y="78"/>
                  </a:cubicBezTo>
                  <a:cubicBezTo>
                    <a:pt x="304" y="86"/>
                    <a:pt x="299" y="76"/>
                    <a:pt x="295" y="84"/>
                  </a:cubicBezTo>
                  <a:cubicBezTo>
                    <a:pt x="292" y="92"/>
                    <a:pt x="285" y="87"/>
                    <a:pt x="289" y="84"/>
                  </a:cubicBezTo>
                  <a:cubicBezTo>
                    <a:pt x="294" y="82"/>
                    <a:pt x="298" y="76"/>
                    <a:pt x="299" y="71"/>
                  </a:cubicBezTo>
                  <a:cubicBezTo>
                    <a:pt x="301" y="66"/>
                    <a:pt x="282" y="62"/>
                    <a:pt x="276" y="64"/>
                  </a:cubicBezTo>
                  <a:cubicBezTo>
                    <a:pt x="270" y="67"/>
                    <a:pt x="274" y="77"/>
                    <a:pt x="269" y="74"/>
                  </a:cubicBezTo>
                  <a:cubicBezTo>
                    <a:pt x="263" y="71"/>
                    <a:pt x="268" y="64"/>
                    <a:pt x="272" y="64"/>
                  </a:cubicBezTo>
                  <a:cubicBezTo>
                    <a:pt x="276" y="64"/>
                    <a:pt x="280" y="55"/>
                    <a:pt x="283" y="49"/>
                  </a:cubicBezTo>
                  <a:cubicBezTo>
                    <a:pt x="286" y="43"/>
                    <a:pt x="278" y="42"/>
                    <a:pt x="274" y="36"/>
                  </a:cubicBezTo>
                  <a:cubicBezTo>
                    <a:pt x="269" y="31"/>
                    <a:pt x="270" y="16"/>
                    <a:pt x="265" y="13"/>
                  </a:cubicBezTo>
                  <a:cubicBezTo>
                    <a:pt x="260" y="18"/>
                    <a:pt x="254" y="26"/>
                    <a:pt x="252" y="32"/>
                  </a:cubicBezTo>
                  <a:cubicBezTo>
                    <a:pt x="249" y="40"/>
                    <a:pt x="246" y="36"/>
                    <a:pt x="240" y="38"/>
                  </a:cubicBezTo>
                  <a:cubicBezTo>
                    <a:pt x="233" y="40"/>
                    <a:pt x="230" y="37"/>
                    <a:pt x="228" y="34"/>
                  </a:cubicBezTo>
                  <a:cubicBezTo>
                    <a:pt x="226" y="31"/>
                    <a:pt x="220" y="34"/>
                    <a:pt x="215" y="34"/>
                  </a:cubicBezTo>
                  <a:cubicBezTo>
                    <a:pt x="211" y="33"/>
                    <a:pt x="214" y="40"/>
                    <a:pt x="210" y="41"/>
                  </a:cubicBezTo>
                  <a:cubicBezTo>
                    <a:pt x="207" y="43"/>
                    <a:pt x="199" y="38"/>
                    <a:pt x="196" y="41"/>
                  </a:cubicBezTo>
                  <a:cubicBezTo>
                    <a:pt x="194" y="44"/>
                    <a:pt x="192" y="41"/>
                    <a:pt x="191" y="44"/>
                  </a:cubicBezTo>
                  <a:cubicBezTo>
                    <a:pt x="189" y="47"/>
                    <a:pt x="184" y="45"/>
                    <a:pt x="183" y="47"/>
                  </a:cubicBezTo>
                  <a:cubicBezTo>
                    <a:pt x="182" y="48"/>
                    <a:pt x="177" y="50"/>
                    <a:pt x="170" y="42"/>
                  </a:cubicBezTo>
                  <a:cubicBezTo>
                    <a:pt x="164" y="35"/>
                    <a:pt x="165" y="23"/>
                    <a:pt x="168" y="21"/>
                  </a:cubicBezTo>
                  <a:cubicBezTo>
                    <a:pt x="171" y="19"/>
                    <a:pt x="171" y="13"/>
                    <a:pt x="167" y="11"/>
                  </a:cubicBezTo>
                  <a:cubicBezTo>
                    <a:pt x="163" y="9"/>
                    <a:pt x="167" y="2"/>
                    <a:pt x="162" y="1"/>
                  </a:cubicBezTo>
                  <a:cubicBezTo>
                    <a:pt x="157" y="0"/>
                    <a:pt x="158" y="7"/>
                    <a:pt x="155" y="8"/>
                  </a:cubicBezTo>
                  <a:cubicBezTo>
                    <a:pt x="152" y="9"/>
                    <a:pt x="144" y="14"/>
                    <a:pt x="140" y="14"/>
                  </a:cubicBezTo>
                  <a:cubicBezTo>
                    <a:pt x="137" y="13"/>
                    <a:pt x="133" y="14"/>
                    <a:pt x="133" y="18"/>
                  </a:cubicBezTo>
                  <a:cubicBezTo>
                    <a:pt x="133" y="22"/>
                    <a:pt x="129" y="21"/>
                    <a:pt x="128" y="18"/>
                  </a:cubicBezTo>
                  <a:cubicBezTo>
                    <a:pt x="127" y="15"/>
                    <a:pt x="120" y="17"/>
                    <a:pt x="118" y="14"/>
                  </a:cubicBezTo>
                  <a:cubicBezTo>
                    <a:pt x="116" y="12"/>
                    <a:pt x="106" y="13"/>
                    <a:pt x="110" y="16"/>
                  </a:cubicBezTo>
                  <a:cubicBezTo>
                    <a:pt x="114" y="18"/>
                    <a:pt x="115" y="21"/>
                    <a:pt x="115" y="25"/>
                  </a:cubicBezTo>
                  <a:cubicBezTo>
                    <a:pt x="115" y="29"/>
                    <a:pt x="118" y="28"/>
                    <a:pt x="118" y="32"/>
                  </a:cubicBezTo>
                  <a:cubicBezTo>
                    <a:pt x="118" y="37"/>
                    <a:pt x="121" y="34"/>
                    <a:pt x="124" y="34"/>
                  </a:cubicBezTo>
                  <a:cubicBezTo>
                    <a:pt x="126" y="34"/>
                    <a:pt x="126" y="38"/>
                    <a:pt x="122" y="39"/>
                  </a:cubicBezTo>
                  <a:cubicBezTo>
                    <a:pt x="119" y="40"/>
                    <a:pt x="117" y="42"/>
                    <a:pt x="116" y="45"/>
                  </a:cubicBezTo>
                  <a:cubicBezTo>
                    <a:pt x="115" y="49"/>
                    <a:pt x="111" y="46"/>
                    <a:pt x="108" y="49"/>
                  </a:cubicBezTo>
                  <a:cubicBezTo>
                    <a:pt x="105" y="52"/>
                    <a:pt x="102" y="55"/>
                    <a:pt x="100" y="54"/>
                  </a:cubicBezTo>
                  <a:cubicBezTo>
                    <a:pt x="98" y="52"/>
                    <a:pt x="96" y="53"/>
                    <a:pt x="94" y="55"/>
                  </a:cubicBezTo>
                  <a:cubicBezTo>
                    <a:pt x="91" y="56"/>
                    <a:pt x="90" y="55"/>
                    <a:pt x="87" y="52"/>
                  </a:cubicBezTo>
                  <a:cubicBezTo>
                    <a:pt x="84" y="50"/>
                    <a:pt x="83" y="44"/>
                    <a:pt x="78" y="40"/>
                  </a:cubicBezTo>
                  <a:cubicBezTo>
                    <a:pt x="75" y="41"/>
                    <a:pt x="70" y="43"/>
                    <a:pt x="67" y="43"/>
                  </a:cubicBezTo>
                  <a:cubicBezTo>
                    <a:pt x="63" y="43"/>
                    <a:pt x="50" y="42"/>
                    <a:pt x="49" y="44"/>
                  </a:cubicBezTo>
                  <a:cubicBezTo>
                    <a:pt x="49" y="47"/>
                    <a:pt x="50" y="50"/>
                    <a:pt x="52" y="51"/>
                  </a:cubicBezTo>
                  <a:cubicBezTo>
                    <a:pt x="54" y="51"/>
                    <a:pt x="59" y="53"/>
                    <a:pt x="55" y="56"/>
                  </a:cubicBezTo>
                  <a:cubicBezTo>
                    <a:pt x="50" y="59"/>
                    <a:pt x="47" y="55"/>
                    <a:pt x="47" y="62"/>
                  </a:cubicBezTo>
                  <a:cubicBezTo>
                    <a:pt x="47" y="70"/>
                    <a:pt x="56" y="75"/>
                    <a:pt x="54" y="82"/>
                  </a:cubicBezTo>
                  <a:cubicBezTo>
                    <a:pt x="53" y="85"/>
                    <a:pt x="52" y="94"/>
                    <a:pt x="52" y="98"/>
                  </a:cubicBezTo>
                  <a:cubicBezTo>
                    <a:pt x="52" y="101"/>
                    <a:pt x="50" y="113"/>
                    <a:pt x="47" y="114"/>
                  </a:cubicBezTo>
                  <a:cubicBezTo>
                    <a:pt x="44" y="115"/>
                    <a:pt x="41" y="111"/>
                    <a:pt x="37" y="115"/>
                  </a:cubicBezTo>
                  <a:cubicBezTo>
                    <a:pt x="33" y="118"/>
                    <a:pt x="28" y="116"/>
                    <a:pt x="23" y="120"/>
                  </a:cubicBezTo>
                  <a:cubicBezTo>
                    <a:pt x="19" y="124"/>
                    <a:pt x="13" y="123"/>
                    <a:pt x="13" y="127"/>
                  </a:cubicBezTo>
                  <a:cubicBezTo>
                    <a:pt x="13" y="132"/>
                    <a:pt x="8" y="134"/>
                    <a:pt x="9" y="139"/>
                  </a:cubicBezTo>
                  <a:cubicBezTo>
                    <a:pt x="10" y="143"/>
                    <a:pt x="7" y="142"/>
                    <a:pt x="4" y="145"/>
                  </a:cubicBezTo>
                  <a:cubicBezTo>
                    <a:pt x="1" y="148"/>
                    <a:pt x="5" y="150"/>
                    <a:pt x="2" y="153"/>
                  </a:cubicBezTo>
                  <a:cubicBezTo>
                    <a:pt x="0" y="155"/>
                    <a:pt x="3" y="159"/>
                    <a:pt x="6" y="163"/>
                  </a:cubicBezTo>
                  <a:cubicBezTo>
                    <a:pt x="8" y="167"/>
                    <a:pt x="11" y="170"/>
                    <a:pt x="10" y="173"/>
                  </a:cubicBezTo>
                  <a:cubicBezTo>
                    <a:pt x="10" y="177"/>
                    <a:pt x="13" y="178"/>
                    <a:pt x="16" y="178"/>
                  </a:cubicBezTo>
                  <a:cubicBezTo>
                    <a:pt x="20" y="177"/>
                    <a:pt x="17" y="184"/>
                    <a:pt x="22" y="184"/>
                  </a:cubicBezTo>
                  <a:cubicBezTo>
                    <a:pt x="28" y="184"/>
                    <a:pt x="33" y="186"/>
                    <a:pt x="35" y="183"/>
                  </a:cubicBezTo>
                  <a:cubicBezTo>
                    <a:pt x="36" y="179"/>
                    <a:pt x="40" y="177"/>
                    <a:pt x="40" y="182"/>
                  </a:cubicBezTo>
                  <a:cubicBezTo>
                    <a:pt x="40" y="186"/>
                    <a:pt x="39" y="199"/>
                    <a:pt x="43" y="197"/>
                  </a:cubicBezTo>
                  <a:cubicBezTo>
                    <a:pt x="46" y="196"/>
                    <a:pt x="54" y="196"/>
                    <a:pt x="58" y="197"/>
                  </a:cubicBezTo>
                  <a:cubicBezTo>
                    <a:pt x="61" y="199"/>
                    <a:pt x="65" y="197"/>
                    <a:pt x="68" y="195"/>
                  </a:cubicBezTo>
                  <a:cubicBezTo>
                    <a:pt x="70" y="193"/>
                    <a:pt x="73" y="193"/>
                    <a:pt x="77" y="190"/>
                  </a:cubicBezTo>
                  <a:cubicBezTo>
                    <a:pt x="82" y="187"/>
                    <a:pt x="87" y="183"/>
                    <a:pt x="91" y="183"/>
                  </a:cubicBezTo>
                  <a:cubicBezTo>
                    <a:pt x="96" y="183"/>
                    <a:pt x="103" y="181"/>
                    <a:pt x="102" y="184"/>
                  </a:cubicBezTo>
                  <a:cubicBezTo>
                    <a:pt x="101" y="188"/>
                    <a:pt x="100" y="201"/>
                    <a:pt x="106" y="207"/>
                  </a:cubicBezTo>
                  <a:cubicBezTo>
                    <a:pt x="111" y="214"/>
                    <a:pt x="114" y="217"/>
                    <a:pt x="120" y="216"/>
                  </a:cubicBezTo>
                  <a:cubicBezTo>
                    <a:pt x="125" y="215"/>
                    <a:pt x="124" y="218"/>
                    <a:pt x="128" y="218"/>
                  </a:cubicBezTo>
                  <a:cubicBezTo>
                    <a:pt x="132" y="217"/>
                    <a:pt x="129" y="222"/>
                    <a:pt x="133" y="222"/>
                  </a:cubicBezTo>
                  <a:cubicBezTo>
                    <a:pt x="136" y="222"/>
                    <a:pt x="142" y="223"/>
                    <a:pt x="142" y="226"/>
                  </a:cubicBezTo>
                  <a:cubicBezTo>
                    <a:pt x="142" y="230"/>
                    <a:pt x="152" y="227"/>
                    <a:pt x="155" y="229"/>
                  </a:cubicBezTo>
                  <a:cubicBezTo>
                    <a:pt x="157" y="231"/>
                    <a:pt x="160" y="233"/>
                    <a:pt x="159" y="237"/>
                  </a:cubicBezTo>
                  <a:cubicBezTo>
                    <a:pt x="159" y="242"/>
                    <a:pt x="164" y="245"/>
                    <a:pt x="161" y="247"/>
                  </a:cubicBezTo>
                  <a:cubicBezTo>
                    <a:pt x="158" y="248"/>
                    <a:pt x="162" y="252"/>
                    <a:pt x="162" y="256"/>
                  </a:cubicBezTo>
                  <a:cubicBezTo>
                    <a:pt x="163" y="261"/>
                    <a:pt x="168" y="263"/>
                    <a:pt x="175" y="262"/>
                  </a:cubicBezTo>
                  <a:cubicBezTo>
                    <a:pt x="183" y="262"/>
                    <a:pt x="185" y="263"/>
                    <a:pt x="185" y="268"/>
                  </a:cubicBezTo>
                  <a:cubicBezTo>
                    <a:pt x="185" y="274"/>
                    <a:pt x="190" y="275"/>
                    <a:pt x="191" y="280"/>
                  </a:cubicBezTo>
                  <a:cubicBezTo>
                    <a:pt x="193" y="285"/>
                    <a:pt x="189" y="291"/>
                    <a:pt x="190" y="296"/>
                  </a:cubicBezTo>
                  <a:cubicBezTo>
                    <a:pt x="191" y="299"/>
                    <a:pt x="189" y="302"/>
                    <a:pt x="187" y="304"/>
                  </a:cubicBezTo>
                  <a:cubicBezTo>
                    <a:pt x="189" y="307"/>
                    <a:pt x="189" y="309"/>
                    <a:pt x="187" y="310"/>
                  </a:cubicBezTo>
                  <a:cubicBezTo>
                    <a:pt x="184" y="312"/>
                    <a:pt x="191" y="317"/>
                    <a:pt x="189" y="325"/>
                  </a:cubicBezTo>
                  <a:cubicBezTo>
                    <a:pt x="187" y="333"/>
                    <a:pt x="187" y="334"/>
                    <a:pt x="195" y="334"/>
                  </a:cubicBezTo>
                  <a:cubicBezTo>
                    <a:pt x="203" y="335"/>
                    <a:pt x="202" y="337"/>
                    <a:pt x="205" y="336"/>
                  </a:cubicBezTo>
                  <a:cubicBezTo>
                    <a:pt x="208" y="334"/>
                    <a:pt x="212" y="342"/>
                    <a:pt x="213" y="346"/>
                  </a:cubicBezTo>
                  <a:cubicBezTo>
                    <a:pt x="214" y="350"/>
                    <a:pt x="217" y="359"/>
                    <a:pt x="219" y="359"/>
                  </a:cubicBezTo>
                  <a:cubicBezTo>
                    <a:pt x="220" y="359"/>
                    <a:pt x="224" y="355"/>
                    <a:pt x="228" y="357"/>
                  </a:cubicBezTo>
                  <a:cubicBezTo>
                    <a:pt x="232" y="359"/>
                    <a:pt x="228" y="372"/>
                    <a:pt x="227" y="378"/>
                  </a:cubicBezTo>
                  <a:cubicBezTo>
                    <a:pt x="230" y="378"/>
                    <a:pt x="234" y="378"/>
                    <a:pt x="235" y="379"/>
                  </a:cubicBezTo>
                  <a:cubicBezTo>
                    <a:pt x="237" y="380"/>
                    <a:pt x="238" y="394"/>
                    <a:pt x="237" y="397"/>
                  </a:cubicBezTo>
                  <a:cubicBezTo>
                    <a:pt x="236" y="399"/>
                    <a:pt x="227" y="402"/>
                    <a:pt x="223" y="405"/>
                  </a:cubicBezTo>
                  <a:cubicBezTo>
                    <a:pt x="219" y="408"/>
                    <a:pt x="208" y="418"/>
                    <a:pt x="203" y="427"/>
                  </a:cubicBezTo>
                  <a:cubicBezTo>
                    <a:pt x="200" y="431"/>
                    <a:pt x="196" y="436"/>
                    <a:pt x="193" y="439"/>
                  </a:cubicBezTo>
                  <a:cubicBezTo>
                    <a:pt x="194" y="439"/>
                    <a:pt x="195" y="439"/>
                    <a:pt x="196" y="439"/>
                  </a:cubicBezTo>
                  <a:cubicBezTo>
                    <a:pt x="199" y="438"/>
                    <a:pt x="202" y="438"/>
                    <a:pt x="206" y="443"/>
                  </a:cubicBezTo>
                  <a:cubicBezTo>
                    <a:pt x="210" y="447"/>
                    <a:pt x="210" y="451"/>
                    <a:pt x="211" y="451"/>
                  </a:cubicBezTo>
                  <a:cubicBezTo>
                    <a:pt x="213" y="451"/>
                    <a:pt x="215" y="445"/>
                    <a:pt x="218" y="449"/>
                  </a:cubicBezTo>
                  <a:cubicBezTo>
                    <a:pt x="221" y="454"/>
                    <a:pt x="229" y="457"/>
                    <a:pt x="231" y="459"/>
                  </a:cubicBezTo>
                  <a:cubicBezTo>
                    <a:pt x="233" y="461"/>
                    <a:pt x="239" y="463"/>
                    <a:pt x="239" y="469"/>
                  </a:cubicBezTo>
                  <a:cubicBezTo>
                    <a:pt x="239" y="473"/>
                    <a:pt x="237" y="480"/>
                    <a:pt x="240" y="487"/>
                  </a:cubicBezTo>
                  <a:cubicBezTo>
                    <a:pt x="241" y="485"/>
                    <a:pt x="243" y="483"/>
                    <a:pt x="245" y="48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88" name="Google Shape;13888;p239"/>
            <p:cNvSpPr/>
            <p:nvPr/>
          </p:nvSpPr>
          <p:spPr>
            <a:xfrm>
              <a:off x="6550932" y="5257340"/>
              <a:ext cx="97352" cy="108304"/>
            </a:xfrm>
            <a:custGeom>
              <a:rect b="b" l="l" r="r" t="t"/>
              <a:pathLst>
                <a:path extrusionOk="0" h="65" w="58">
                  <a:moveTo>
                    <a:pt x="57" y="31"/>
                  </a:moveTo>
                  <a:cubicBezTo>
                    <a:pt x="57" y="25"/>
                    <a:pt x="51" y="23"/>
                    <a:pt x="49" y="21"/>
                  </a:cubicBezTo>
                  <a:cubicBezTo>
                    <a:pt x="47" y="19"/>
                    <a:pt x="39" y="16"/>
                    <a:pt x="36" y="11"/>
                  </a:cubicBezTo>
                  <a:cubicBezTo>
                    <a:pt x="33" y="7"/>
                    <a:pt x="31" y="13"/>
                    <a:pt x="29" y="13"/>
                  </a:cubicBezTo>
                  <a:cubicBezTo>
                    <a:pt x="28" y="13"/>
                    <a:pt x="28" y="9"/>
                    <a:pt x="24" y="5"/>
                  </a:cubicBezTo>
                  <a:cubicBezTo>
                    <a:pt x="20" y="0"/>
                    <a:pt x="17" y="0"/>
                    <a:pt x="14" y="1"/>
                  </a:cubicBezTo>
                  <a:cubicBezTo>
                    <a:pt x="13" y="1"/>
                    <a:pt x="12" y="1"/>
                    <a:pt x="11" y="1"/>
                  </a:cubicBezTo>
                  <a:cubicBezTo>
                    <a:pt x="9" y="4"/>
                    <a:pt x="7" y="6"/>
                    <a:pt x="7" y="8"/>
                  </a:cubicBezTo>
                  <a:cubicBezTo>
                    <a:pt x="7" y="13"/>
                    <a:pt x="4" y="19"/>
                    <a:pt x="3" y="28"/>
                  </a:cubicBezTo>
                  <a:cubicBezTo>
                    <a:pt x="3" y="38"/>
                    <a:pt x="0" y="36"/>
                    <a:pt x="0" y="44"/>
                  </a:cubicBezTo>
                  <a:cubicBezTo>
                    <a:pt x="0" y="51"/>
                    <a:pt x="3" y="50"/>
                    <a:pt x="4" y="51"/>
                  </a:cubicBezTo>
                  <a:cubicBezTo>
                    <a:pt x="4" y="52"/>
                    <a:pt x="3" y="54"/>
                    <a:pt x="3" y="56"/>
                  </a:cubicBezTo>
                  <a:cubicBezTo>
                    <a:pt x="4" y="57"/>
                    <a:pt x="5" y="59"/>
                    <a:pt x="7" y="58"/>
                  </a:cubicBezTo>
                  <a:cubicBezTo>
                    <a:pt x="12" y="58"/>
                    <a:pt x="17" y="60"/>
                    <a:pt x="22" y="62"/>
                  </a:cubicBezTo>
                  <a:cubicBezTo>
                    <a:pt x="28" y="65"/>
                    <a:pt x="26" y="62"/>
                    <a:pt x="31" y="62"/>
                  </a:cubicBezTo>
                  <a:cubicBezTo>
                    <a:pt x="37" y="63"/>
                    <a:pt x="43" y="64"/>
                    <a:pt x="49" y="60"/>
                  </a:cubicBezTo>
                  <a:cubicBezTo>
                    <a:pt x="53" y="57"/>
                    <a:pt x="55" y="53"/>
                    <a:pt x="58" y="49"/>
                  </a:cubicBezTo>
                  <a:cubicBezTo>
                    <a:pt x="55" y="42"/>
                    <a:pt x="57" y="35"/>
                    <a:pt x="57" y="3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89" name="Google Shape;13889;p239"/>
            <p:cNvSpPr/>
            <p:nvPr/>
          </p:nvSpPr>
          <p:spPr>
            <a:xfrm>
              <a:off x="6250357" y="5073587"/>
              <a:ext cx="394277" cy="801940"/>
            </a:xfrm>
            <a:custGeom>
              <a:rect b="b" l="l" r="r" t="t"/>
              <a:pathLst>
                <a:path extrusionOk="0" h="477" w="235">
                  <a:moveTo>
                    <a:pt x="90" y="468"/>
                  </a:moveTo>
                  <a:cubicBezTo>
                    <a:pt x="83" y="467"/>
                    <a:pt x="71" y="455"/>
                    <a:pt x="67" y="452"/>
                  </a:cubicBezTo>
                  <a:cubicBezTo>
                    <a:pt x="63" y="449"/>
                    <a:pt x="66" y="446"/>
                    <a:pt x="61" y="446"/>
                  </a:cubicBezTo>
                  <a:cubicBezTo>
                    <a:pt x="57" y="447"/>
                    <a:pt x="60" y="443"/>
                    <a:pt x="62" y="441"/>
                  </a:cubicBezTo>
                  <a:cubicBezTo>
                    <a:pt x="65" y="440"/>
                    <a:pt x="61" y="436"/>
                    <a:pt x="58" y="435"/>
                  </a:cubicBezTo>
                  <a:cubicBezTo>
                    <a:pt x="58" y="442"/>
                    <a:pt x="56" y="474"/>
                    <a:pt x="58" y="474"/>
                  </a:cubicBezTo>
                  <a:cubicBezTo>
                    <a:pt x="60" y="475"/>
                    <a:pt x="74" y="473"/>
                    <a:pt x="78" y="475"/>
                  </a:cubicBezTo>
                  <a:cubicBezTo>
                    <a:pt x="79" y="476"/>
                    <a:pt x="81" y="477"/>
                    <a:pt x="83" y="475"/>
                  </a:cubicBezTo>
                  <a:cubicBezTo>
                    <a:pt x="86" y="472"/>
                    <a:pt x="93" y="474"/>
                    <a:pt x="97" y="471"/>
                  </a:cubicBezTo>
                  <a:cubicBezTo>
                    <a:pt x="102" y="469"/>
                    <a:pt x="96" y="468"/>
                    <a:pt x="90" y="468"/>
                  </a:cubicBezTo>
                  <a:close/>
                  <a:moveTo>
                    <a:pt x="232" y="50"/>
                  </a:moveTo>
                  <a:cubicBezTo>
                    <a:pt x="231" y="49"/>
                    <a:pt x="227" y="49"/>
                    <a:pt x="224" y="49"/>
                  </a:cubicBezTo>
                  <a:cubicBezTo>
                    <a:pt x="224" y="49"/>
                    <a:pt x="224" y="50"/>
                    <a:pt x="224" y="50"/>
                  </a:cubicBezTo>
                  <a:cubicBezTo>
                    <a:pt x="225" y="55"/>
                    <a:pt x="222" y="68"/>
                    <a:pt x="219" y="68"/>
                  </a:cubicBezTo>
                  <a:cubicBezTo>
                    <a:pt x="215" y="67"/>
                    <a:pt x="212" y="73"/>
                    <a:pt x="209" y="72"/>
                  </a:cubicBezTo>
                  <a:cubicBezTo>
                    <a:pt x="207" y="72"/>
                    <a:pt x="203" y="77"/>
                    <a:pt x="199" y="75"/>
                  </a:cubicBezTo>
                  <a:cubicBezTo>
                    <a:pt x="196" y="72"/>
                    <a:pt x="191" y="75"/>
                    <a:pt x="188" y="74"/>
                  </a:cubicBezTo>
                  <a:cubicBezTo>
                    <a:pt x="185" y="72"/>
                    <a:pt x="177" y="73"/>
                    <a:pt x="177" y="71"/>
                  </a:cubicBezTo>
                  <a:cubicBezTo>
                    <a:pt x="177" y="69"/>
                    <a:pt x="181" y="70"/>
                    <a:pt x="181" y="63"/>
                  </a:cubicBezTo>
                  <a:cubicBezTo>
                    <a:pt x="181" y="57"/>
                    <a:pt x="192" y="50"/>
                    <a:pt x="190" y="47"/>
                  </a:cubicBezTo>
                  <a:cubicBezTo>
                    <a:pt x="189" y="45"/>
                    <a:pt x="171" y="39"/>
                    <a:pt x="169" y="36"/>
                  </a:cubicBezTo>
                  <a:cubicBezTo>
                    <a:pt x="166" y="33"/>
                    <a:pt x="163" y="30"/>
                    <a:pt x="156" y="29"/>
                  </a:cubicBezTo>
                  <a:cubicBezTo>
                    <a:pt x="149" y="28"/>
                    <a:pt x="149" y="25"/>
                    <a:pt x="143" y="21"/>
                  </a:cubicBezTo>
                  <a:cubicBezTo>
                    <a:pt x="138" y="18"/>
                    <a:pt x="130" y="9"/>
                    <a:pt x="127" y="4"/>
                  </a:cubicBezTo>
                  <a:cubicBezTo>
                    <a:pt x="123" y="3"/>
                    <a:pt x="117" y="3"/>
                    <a:pt x="116" y="4"/>
                  </a:cubicBezTo>
                  <a:cubicBezTo>
                    <a:pt x="114" y="6"/>
                    <a:pt x="111" y="16"/>
                    <a:pt x="109" y="11"/>
                  </a:cubicBezTo>
                  <a:cubicBezTo>
                    <a:pt x="106" y="6"/>
                    <a:pt x="100" y="6"/>
                    <a:pt x="95" y="5"/>
                  </a:cubicBezTo>
                  <a:cubicBezTo>
                    <a:pt x="90" y="5"/>
                    <a:pt x="91" y="0"/>
                    <a:pt x="85" y="6"/>
                  </a:cubicBezTo>
                  <a:cubicBezTo>
                    <a:pt x="83" y="8"/>
                    <a:pt x="79" y="11"/>
                    <a:pt x="77" y="13"/>
                  </a:cubicBezTo>
                  <a:cubicBezTo>
                    <a:pt x="76" y="19"/>
                    <a:pt x="75" y="25"/>
                    <a:pt x="74" y="27"/>
                  </a:cubicBezTo>
                  <a:cubicBezTo>
                    <a:pt x="73" y="29"/>
                    <a:pt x="61" y="35"/>
                    <a:pt x="61" y="38"/>
                  </a:cubicBezTo>
                  <a:cubicBezTo>
                    <a:pt x="61" y="41"/>
                    <a:pt x="62" y="45"/>
                    <a:pt x="60" y="46"/>
                  </a:cubicBezTo>
                  <a:cubicBezTo>
                    <a:pt x="58" y="48"/>
                    <a:pt x="65" y="57"/>
                    <a:pt x="61" y="59"/>
                  </a:cubicBezTo>
                  <a:cubicBezTo>
                    <a:pt x="58" y="61"/>
                    <a:pt x="64" y="65"/>
                    <a:pt x="62" y="67"/>
                  </a:cubicBezTo>
                  <a:cubicBezTo>
                    <a:pt x="59" y="69"/>
                    <a:pt x="55" y="70"/>
                    <a:pt x="55" y="73"/>
                  </a:cubicBezTo>
                  <a:cubicBezTo>
                    <a:pt x="55" y="75"/>
                    <a:pt x="54" y="81"/>
                    <a:pt x="51" y="83"/>
                  </a:cubicBezTo>
                  <a:cubicBezTo>
                    <a:pt x="48" y="84"/>
                    <a:pt x="46" y="90"/>
                    <a:pt x="46" y="94"/>
                  </a:cubicBezTo>
                  <a:cubicBezTo>
                    <a:pt x="46" y="98"/>
                    <a:pt x="41" y="95"/>
                    <a:pt x="43" y="100"/>
                  </a:cubicBezTo>
                  <a:cubicBezTo>
                    <a:pt x="45" y="105"/>
                    <a:pt x="47" y="111"/>
                    <a:pt x="43" y="112"/>
                  </a:cubicBezTo>
                  <a:cubicBezTo>
                    <a:pt x="39" y="113"/>
                    <a:pt x="40" y="122"/>
                    <a:pt x="38" y="122"/>
                  </a:cubicBezTo>
                  <a:cubicBezTo>
                    <a:pt x="36" y="122"/>
                    <a:pt x="35" y="130"/>
                    <a:pt x="38" y="134"/>
                  </a:cubicBezTo>
                  <a:cubicBezTo>
                    <a:pt x="41" y="139"/>
                    <a:pt x="42" y="142"/>
                    <a:pt x="42" y="146"/>
                  </a:cubicBezTo>
                  <a:cubicBezTo>
                    <a:pt x="42" y="150"/>
                    <a:pt x="46" y="152"/>
                    <a:pt x="45" y="157"/>
                  </a:cubicBezTo>
                  <a:cubicBezTo>
                    <a:pt x="43" y="161"/>
                    <a:pt x="44" y="165"/>
                    <a:pt x="42" y="167"/>
                  </a:cubicBezTo>
                  <a:cubicBezTo>
                    <a:pt x="39" y="169"/>
                    <a:pt x="41" y="174"/>
                    <a:pt x="38" y="175"/>
                  </a:cubicBezTo>
                  <a:cubicBezTo>
                    <a:pt x="35" y="177"/>
                    <a:pt x="40" y="188"/>
                    <a:pt x="38" y="190"/>
                  </a:cubicBezTo>
                  <a:cubicBezTo>
                    <a:pt x="36" y="193"/>
                    <a:pt x="29" y="194"/>
                    <a:pt x="29" y="202"/>
                  </a:cubicBezTo>
                  <a:cubicBezTo>
                    <a:pt x="29" y="210"/>
                    <a:pt x="31" y="215"/>
                    <a:pt x="30" y="218"/>
                  </a:cubicBezTo>
                  <a:cubicBezTo>
                    <a:pt x="29" y="221"/>
                    <a:pt x="33" y="220"/>
                    <a:pt x="32" y="225"/>
                  </a:cubicBezTo>
                  <a:cubicBezTo>
                    <a:pt x="32" y="229"/>
                    <a:pt x="26" y="227"/>
                    <a:pt x="26" y="229"/>
                  </a:cubicBezTo>
                  <a:cubicBezTo>
                    <a:pt x="26" y="232"/>
                    <a:pt x="27" y="238"/>
                    <a:pt x="25" y="238"/>
                  </a:cubicBezTo>
                  <a:cubicBezTo>
                    <a:pt x="23" y="239"/>
                    <a:pt x="22" y="241"/>
                    <a:pt x="22" y="246"/>
                  </a:cubicBezTo>
                  <a:cubicBezTo>
                    <a:pt x="22" y="251"/>
                    <a:pt x="19" y="252"/>
                    <a:pt x="19" y="254"/>
                  </a:cubicBezTo>
                  <a:cubicBezTo>
                    <a:pt x="19" y="257"/>
                    <a:pt x="21" y="260"/>
                    <a:pt x="21" y="262"/>
                  </a:cubicBezTo>
                  <a:cubicBezTo>
                    <a:pt x="21" y="265"/>
                    <a:pt x="23" y="275"/>
                    <a:pt x="21" y="275"/>
                  </a:cubicBezTo>
                  <a:cubicBezTo>
                    <a:pt x="18" y="276"/>
                    <a:pt x="17" y="286"/>
                    <a:pt x="19" y="288"/>
                  </a:cubicBezTo>
                  <a:cubicBezTo>
                    <a:pt x="21" y="289"/>
                    <a:pt x="21" y="292"/>
                    <a:pt x="20" y="294"/>
                  </a:cubicBezTo>
                  <a:cubicBezTo>
                    <a:pt x="19" y="296"/>
                    <a:pt x="25" y="299"/>
                    <a:pt x="22" y="302"/>
                  </a:cubicBezTo>
                  <a:cubicBezTo>
                    <a:pt x="19" y="305"/>
                    <a:pt x="21" y="309"/>
                    <a:pt x="25" y="308"/>
                  </a:cubicBezTo>
                  <a:cubicBezTo>
                    <a:pt x="29" y="307"/>
                    <a:pt x="31" y="313"/>
                    <a:pt x="27" y="313"/>
                  </a:cubicBezTo>
                  <a:cubicBezTo>
                    <a:pt x="23" y="313"/>
                    <a:pt x="19" y="313"/>
                    <a:pt x="22" y="316"/>
                  </a:cubicBezTo>
                  <a:cubicBezTo>
                    <a:pt x="26" y="318"/>
                    <a:pt x="29" y="322"/>
                    <a:pt x="24" y="324"/>
                  </a:cubicBezTo>
                  <a:cubicBezTo>
                    <a:pt x="20" y="325"/>
                    <a:pt x="23" y="329"/>
                    <a:pt x="22" y="333"/>
                  </a:cubicBezTo>
                  <a:cubicBezTo>
                    <a:pt x="21" y="337"/>
                    <a:pt x="26" y="341"/>
                    <a:pt x="22" y="342"/>
                  </a:cubicBezTo>
                  <a:cubicBezTo>
                    <a:pt x="19" y="343"/>
                    <a:pt x="23" y="350"/>
                    <a:pt x="19" y="351"/>
                  </a:cubicBezTo>
                  <a:cubicBezTo>
                    <a:pt x="14" y="351"/>
                    <a:pt x="17" y="356"/>
                    <a:pt x="14" y="358"/>
                  </a:cubicBezTo>
                  <a:cubicBezTo>
                    <a:pt x="11" y="361"/>
                    <a:pt x="18" y="365"/>
                    <a:pt x="14" y="368"/>
                  </a:cubicBezTo>
                  <a:cubicBezTo>
                    <a:pt x="10" y="370"/>
                    <a:pt x="13" y="376"/>
                    <a:pt x="9" y="376"/>
                  </a:cubicBezTo>
                  <a:cubicBezTo>
                    <a:pt x="5" y="376"/>
                    <a:pt x="3" y="381"/>
                    <a:pt x="3" y="384"/>
                  </a:cubicBezTo>
                  <a:cubicBezTo>
                    <a:pt x="3" y="386"/>
                    <a:pt x="0" y="391"/>
                    <a:pt x="3" y="395"/>
                  </a:cubicBezTo>
                  <a:cubicBezTo>
                    <a:pt x="6" y="399"/>
                    <a:pt x="3" y="401"/>
                    <a:pt x="5" y="403"/>
                  </a:cubicBezTo>
                  <a:cubicBezTo>
                    <a:pt x="8" y="404"/>
                    <a:pt x="18" y="402"/>
                    <a:pt x="16" y="406"/>
                  </a:cubicBezTo>
                  <a:cubicBezTo>
                    <a:pt x="15" y="411"/>
                    <a:pt x="15" y="420"/>
                    <a:pt x="17" y="420"/>
                  </a:cubicBezTo>
                  <a:cubicBezTo>
                    <a:pt x="19" y="420"/>
                    <a:pt x="20" y="425"/>
                    <a:pt x="22" y="425"/>
                  </a:cubicBezTo>
                  <a:cubicBezTo>
                    <a:pt x="25" y="425"/>
                    <a:pt x="38" y="423"/>
                    <a:pt x="43" y="425"/>
                  </a:cubicBezTo>
                  <a:cubicBezTo>
                    <a:pt x="46" y="425"/>
                    <a:pt x="48" y="427"/>
                    <a:pt x="49" y="428"/>
                  </a:cubicBezTo>
                  <a:cubicBezTo>
                    <a:pt x="52" y="427"/>
                    <a:pt x="59" y="431"/>
                    <a:pt x="60" y="430"/>
                  </a:cubicBezTo>
                  <a:cubicBezTo>
                    <a:pt x="62" y="428"/>
                    <a:pt x="54" y="421"/>
                    <a:pt x="54" y="419"/>
                  </a:cubicBezTo>
                  <a:cubicBezTo>
                    <a:pt x="54" y="416"/>
                    <a:pt x="53" y="412"/>
                    <a:pt x="53" y="410"/>
                  </a:cubicBezTo>
                  <a:cubicBezTo>
                    <a:pt x="53" y="407"/>
                    <a:pt x="51" y="401"/>
                    <a:pt x="55" y="399"/>
                  </a:cubicBezTo>
                  <a:cubicBezTo>
                    <a:pt x="59" y="396"/>
                    <a:pt x="59" y="393"/>
                    <a:pt x="61" y="394"/>
                  </a:cubicBezTo>
                  <a:cubicBezTo>
                    <a:pt x="63" y="394"/>
                    <a:pt x="68" y="392"/>
                    <a:pt x="68" y="385"/>
                  </a:cubicBezTo>
                  <a:cubicBezTo>
                    <a:pt x="69" y="379"/>
                    <a:pt x="71" y="377"/>
                    <a:pt x="77" y="372"/>
                  </a:cubicBezTo>
                  <a:cubicBezTo>
                    <a:pt x="82" y="367"/>
                    <a:pt x="91" y="363"/>
                    <a:pt x="90" y="361"/>
                  </a:cubicBezTo>
                  <a:cubicBezTo>
                    <a:pt x="89" y="358"/>
                    <a:pt x="92" y="352"/>
                    <a:pt x="92" y="349"/>
                  </a:cubicBezTo>
                  <a:cubicBezTo>
                    <a:pt x="92" y="346"/>
                    <a:pt x="84" y="347"/>
                    <a:pt x="81" y="346"/>
                  </a:cubicBezTo>
                  <a:cubicBezTo>
                    <a:pt x="78" y="345"/>
                    <a:pt x="68" y="337"/>
                    <a:pt x="73" y="328"/>
                  </a:cubicBezTo>
                  <a:cubicBezTo>
                    <a:pt x="78" y="318"/>
                    <a:pt x="89" y="317"/>
                    <a:pt x="92" y="316"/>
                  </a:cubicBezTo>
                  <a:cubicBezTo>
                    <a:pt x="95" y="316"/>
                    <a:pt x="92" y="312"/>
                    <a:pt x="95" y="310"/>
                  </a:cubicBezTo>
                  <a:cubicBezTo>
                    <a:pt x="97" y="308"/>
                    <a:pt x="98" y="306"/>
                    <a:pt x="98" y="302"/>
                  </a:cubicBezTo>
                  <a:cubicBezTo>
                    <a:pt x="98" y="297"/>
                    <a:pt x="98" y="290"/>
                    <a:pt x="102" y="290"/>
                  </a:cubicBezTo>
                  <a:cubicBezTo>
                    <a:pt x="107" y="289"/>
                    <a:pt x="108" y="286"/>
                    <a:pt x="105" y="286"/>
                  </a:cubicBezTo>
                  <a:cubicBezTo>
                    <a:pt x="103" y="285"/>
                    <a:pt x="101" y="281"/>
                    <a:pt x="106" y="281"/>
                  </a:cubicBezTo>
                  <a:cubicBezTo>
                    <a:pt x="110" y="280"/>
                    <a:pt x="109" y="285"/>
                    <a:pt x="112" y="285"/>
                  </a:cubicBezTo>
                  <a:cubicBezTo>
                    <a:pt x="116" y="285"/>
                    <a:pt x="121" y="279"/>
                    <a:pt x="117" y="276"/>
                  </a:cubicBezTo>
                  <a:cubicBezTo>
                    <a:pt x="113" y="272"/>
                    <a:pt x="111" y="277"/>
                    <a:pt x="109" y="278"/>
                  </a:cubicBezTo>
                  <a:cubicBezTo>
                    <a:pt x="107" y="278"/>
                    <a:pt x="105" y="275"/>
                    <a:pt x="103" y="275"/>
                  </a:cubicBezTo>
                  <a:cubicBezTo>
                    <a:pt x="100" y="275"/>
                    <a:pt x="102" y="268"/>
                    <a:pt x="101" y="266"/>
                  </a:cubicBezTo>
                  <a:cubicBezTo>
                    <a:pt x="100" y="263"/>
                    <a:pt x="98" y="257"/>
                    <a:pt x="100" y="254"/>
                  </a:cubicBezTo>
                  <a:cubicBezTo>
                    <a:pt x="102" y="252"/>
                    <a:pt x="111" y="259"/>
                    <a:pt x="119" y="259"/>
                  </a:cubicBezTo>
                  <a:cubicBezTo>
                    <a:pt x="126" y="260"/>
                    <a:pt x="132" y="256"/>
                    <a:pt x="132" y="253"/>
                  </a:cubicBezTo>
                  <a:cubicBezTo>
                    <a:pt x="132" y="250"/>
                    <a:pt x="128" y="244"/>
                    <a:pt x="133" y="241"/>
                  </a:cubicBezTo>
                  <a:cubicBezTo>
                    <a:pt x="138" y="238"/>
                    <a:pt x="134" y="237"/>
                    <a:pt x="133" y="233"/>
                  </a:cubicBezTo>
                  <a:cubicBezTo>
                    <a:pt x="131" y="228"/>
                    <a:pt x="135" y="226"/>
                    <a:pt x="137" y="228"/>
                  </a:cubicBezTo>
                  <a:cubicBezTo>
                    <a:pt x="139" y="230"/>
                    <a:pt x="154" y="229"/>
                    <a:pt x="166" y="226"/>
                  </a:cubicBezTo>
                  <a:cubicBezTo>
                    <a:pt x="179" y="223"/>
                    <a:pt x="188" y="219"/>
                    <a:pt x="189" y="215"/>
                  </a:cubicBezTo>
                  <a:cubicBezTo>
                    <a:pt x="189" y="211"/>
                    <a:pt x="197" y="203"/>
                    <a:pt x="199" y="199"/>
                  </a:cubicBezTo>
                  <a:cubicBezTo>
                    <a:pt x="201" y="196"/>
                    <a:pt x="199" y="192"/>
                    <a:pt x="194" y="191"/>
                  </a:cubicBezTo>
                  <a:cubicBezTo>
                    <a:pt x="189" y="191"/>
                    <a:pt x="189" y="185"/>
                    <a:pt x="192" y="181"/>
                  </a:cubicBezTo>
                  <a:cubicBezTo>
                    <a:pt x="195" y="178"/>
                    <a:pt x="191" y="174"/>
                    <a:pt x="186" y="174"/>
                  </a:cubicBezTo>
                  <a:cubicBezTo>
                    <a:pt x="181" y="173"/>
                    <a:pt x="173" y="170"/>
                    <a:pt x="178" y="166"/>
                  </a:cubicBezTo>
                  <a:cubicBezTo>
                    <a:pt x="180" y="164"/>
                    <a:pt x="181" y="164"/>
                    <a:pt x="182" y="165"/>
                  </a:cubicBezTo>
                  <a:cubicBezTo>
                    <a:pt x="182" y="163"/>
                    <a:pt x="183" y="161"/>
                    <a:pt x="183" y="160"/>
                  </a:cubicBezTo>
                  <a:cubicBezTo>
                    <a:pt x="182" y="159"/>
                    <a:pt x="179" y="160"/>
                    <a:pt x="179" y="153"/>
                  </a:cubicBezTo>
                  <a:cubicBezTo>
                    <a:pt x="179" y="145"/>
                    <a:pt x="182" y="147"/>
                    <a:pt x="182" y="137"/>
                  </a:cubicBezTo>
                  <a:cubicBezTo>
                    <a:pt x="183" y="128"/>
                    <a:pt x="186" y="122"/>
                    <a:pt x="186" y="117"/>
                  </a:cubicBezTo>
                  <a:cubicBezTo>
                    <a:pt x="186" y="112"/>
                    <a:pt x="195" y="106"/>
                    <a:pt x="200" y="98"/>
                  </a:cubicBezTo>
                  <a:cubicBezTo>
                    <a:pt x="205" y="89"/>
                    <a:pt x="216" y="79"/>
                    <a:pt x="220" y="76"/>
                  </a:cubicBezTo>
                  <a:cubicBezTo>
                    <a:pt x="224" y="73"/>
                    <a:pt x="233" y="70"/>
                    <a:pt x="234" y="68"/>
                  </a:cubicBezTo>
                  <a:cubicBezTo>
                    <a:pt x="235" y="65"/>
                    <a:pt x="234" y="51"/>
                    <a:pt x="232" y="5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90" name="Google Shape;13890;p239"/>
            <p:cNvSpPr/>
            <p:nvPr/>
          </p:nvSpPr>
          <p:spPr>
            <a:xfrm>
              <a:off x="6207765" y="4982320"/>
              <a:ext cx="172800" cy="909027"/>
            </a:xfrm>
            <a:custGeom>
              <a:rect b="b" l="l" r="r" t="t"/>
              <a:pathLst>
                <a:path extrusionOk="0" h="540" w="103">
                  <a:moveTo>
                    <a:pt x="47" y="479"/>
                  </a:moveTo>
                  <a:cubicBezTo>
                    <a:pt x="45" y="479"/>
                    <a:pt x="44" y="474"/>
                    <a:pt x="42" y="474"/>
                  </a:cubicBezTo>
                  <a:cubicBezTo>
                    <a:pt x="40" y="474"/>
                    <a:pt x="40" y="465"/>
                    <a:pt x="41" y="460"/>
                  </a:cubicBezTo>
                  <a:cubicBezTo>
                    <a:pt x="43" y="456"/>
                    <a:pt x="33" y="458"/>
                    <a:pt x="30" y="457"/>
                  </a:cubicBezTo>
                  <a:cubicBezTo>
                    <a:pt x="28" y="455"/>
                    <a:pt x="31" y="453"/>
                    <a:pt x="28" y="449"/>
                  </a:cubicBezTo>
                  <a:cubicBezTo>
                    <a:pt x="25" y="445"/>
                    <a:pt x="28" y="440"/>
                    <a:pt x="28" y="438"/>
                  </a:cubicBezTo>
                  <a:cubicBezTo>
                    <a:pt x="28" y="435"/>
                    <a:pt x="30" y="430"/>
                    <a:pt x="34" y="430"/>
                  </a:cubicBezTo>
                  <a:cubicBezTo>
                    <a:pt x="38" y="430"/>
                    <a:pt x="35" y="424"/>
                    <a:pt x="39" y="422"/>
                  </a:cubicBezTo>
                  <a:cubicBezTo>
                    <a:pt x="43" y="419"/>
                    <a:pt x="36" y="415"/>
                    <a:pt x="39" y="412"/>
                  </a:cubicBezTo>
                  <a:cubicBezTo>
                    <a:pt x="42" y="410"/>
                    <a:pt x="39" y="405"/>
                    <a:pt x="44" y="405"/>
                  </a:cubicBezTo>
                  <a:cubicBezTo>
                    <a:pt x="48" y="404"/>
                    <a:pt x="44" y="397"/>
                    <a:pt x="47" y="396"/>
                  </a:cubicBezTo>
                  <a:cubicBezTo>
                    <a:pt x="51" y="395"/>
                    <a:pt x="46" y="391"/>
                    <a:pt x="47" y="387"/>
                  </a:cubicBezTo>
                  <a:cubicBezTo>
                    <a:pt x="48" y="383"/>
                    <a:pt x="45" y="379"/>
                    <a:pt x="49" y="378"/>
                  </a:cubicBezTo>
                  <a:cubicBezTo>
                    <a:pt x="54" y="376"/>
                    <a:pt x="51" y="372"/>
                    <a:pt x="47" y="370"/>
                  </a:cubicBezTo>
                  <a:cubicBezTo>
                    <a:pt x="44" y="367"/>
                    <a:pt x="48" y="367"/>
                    <a:pt x="52" y="367"/>
                  </a:cubicBezTo>
                  <a:cubicBezTo>
                    <a:pt x="56" y="367"/>
                    <a:pt x="54" y="361"/>
                    <a:pt x="50" y="362"/>
                  </a:cubicBezTo>
                  <a:cubicBezTo>
                    <a:pt x="46" y="363"/>
                    <a:pt x="44" y="359"/>
                    <a:pt x="47" y="356"/>
                  </a:cubicBezTo>
                  <a:cubicBezTo>
                    <a:pt x="50" y="353"/>
                    <a:pt x="44" y="350"/>
                    <a:pt x="45" y="348"/>
                  </a:cubicBezTo>
                  <a:cubicBezTo>
                    <a:pt x="46" y="346"/>
                    <a:pt x="46" y="343"/>
                    <a:pt x="44" y="342"/>
                  </a:cubicBezTo>
                  <a:cubicBezTo>
                    <a:pt x="42" y="340"/>
                    <a:pt x="43" y="330"/>
                    <a:pt x="46" y="329"/>
                  </a:cubicBezTo>
                  <a:cubicBezTo>
                    <a:pt x="48" y="329"/>
                    <a:pt x="46" y="319"/>
                    <a:pt x="46" y="316"/>
                  </a:cubicBezTo>
                  <a:cubicBezTo>
                    <a:pt x="46" y="314"/>
                    <a:pt x="44" y="311"/>
                    <a:pt x="44" y="308"/>
                  </a:cubicBezTo>
                  <a:cubicBezTo>
                    <a:pt x="44" y="306"/>
                    <a:pt x="47" y="305"/>
                    <a:pt x="47" y="300"/>
                  </a:cubicBezTo>
                  <a:cubicBezTo>
                    <a:pt x="47" y="295"/>
                    <a:pt x="48" y="293"/>
                    <a:pt x="50" y="292"/>
                  </a:cubicBezTo>
                  <a:cubicBezTo>
                    <a:pt x="52" y="292"/>
                    <a:pt x="51" y="286"/>
                    <a:pt x="51" y="283"/>
                  </a:cubicBezTo>
                  <a:cubicBezTo>
                    <a:pt x="51" y="281"/>
                    <a:pt x="57" y="283"/>
                    <a:pt x="57" y="279"/>
                  </a:cubicBezTo>
                  <a:cubicBezTo>
                    <a:pt x="58" y="274"/>
                    <a:pt x="54" y="275"/>
                    <a:pt x="55" y="272"/>
                  </a:cubicBezTo>
                  <a:cubicBezTo>
                    <a:pt x="56" y="269"/>
                    <a:pt x="54" y="264"/>
                    <a:pt x="54" y="256"/>
                  </a:cubicBezTo>
                  <a:cubicBezTo>
                    <a:pt x="54" y="248"/>
                    <a:pt x="61" y="247"/>
                    <a:pt x="63" y="244"/>
                  </a:cubicBezTo>
                  <a:cubicBezTo>
                    <a:pt x="65" y="242"/>
                    <a:pt x="60" y="231"/>
                    <a:pt x="63" y="229"/>
                  </a:cubicBezTo>
                  <a:cubicBezTo>
                    <a:pt x="66" y="228"/>
                    <a:pt x="64" y="223"/>
                    <a:pt x="67" y="221"/>
                  </a:cubicBezTo>
                  <a:cubicBezTo>
                    <a:pt x="69" y="219"/>
                    <a:pt x="68" y="215"/>
                    <a:pt x="70" y="211"/>
                  </a:cubicBezTo>
                  <a:cubicBezTo>
                    <a:pt x="71" y="206"/>
                    <a:pt x="67" y="204"/>
                    <a:pt x="67" y="200"/>
                  </a:cubicBezTo>
                  <a:cubicBezTo>
                    <a:pt x="67" y="196"/>
                    <a:pt x="66" y="193"/>
                    <a:pt x="63" y="188"/>
                  </a:cubicBezTo>
                  <a:cubicBezTo>
                    <a:pt x="60" y="184"/>
                    <a:pt x="61" y="176"/>
                    <a:pt x="63" y="176"/>
                  </a:cubicBezTo>
                  <a:cubicBezTo>
                    <a:pt x="65" y="176"/>
                    <a:pt x="64" y="167"/>
                    <a:pt x="68" y="166"/>
                  </a:cubicBezTo>
                  <a:cubicBezTo>
                    <a:pt x="72" y="165"/>
                    <a:pt x="70" y="159"/>
                    <a:pt x="68" y="154"/>
                  </a:cubicBezTo>
                  <a:cubicBezTo>
                    <a:pt x="66" y="149"/>
                    <a:pt x="71" y="152"/>
                    <a:pt x="71" y="148"/>
                  </a:cubicBezTo>
                  <a:cubicBezTo>
                    <a:pt x="71" y="144"/>
                    <a:pt x="73" y="138"/>
                    <a:pt x="76" y="137"/>
                  </a:cubicBezTo>
                  <a:cubicBezTo>
                    <a:pt x="79" y="135"/>
                    <a:pt x="80" y="129"/>
                    <a:pt x="80" y="127"/>
                  </a:cubicBezTo>
                  <a:cubicBezTo>
                    <a:pt x="80" y="124"/>
                    <a:pt x="84" y="123"/>
                    <a:pt x="87" y="121"/>
                  </a:cubicBezTo>
                  <a:cubicBezTo>
                    <a:pt x="89" y="119"/>
                    <a:pt x="83" y="115"/>
                    <a:pt x="86" y="113"/>
                  </a:cubicBezTo>
                  <a:cubicBezTo>
                    <a:pt x="90" y="111"/>
                    <a:pt x="83" y="102"/>
                    <a:pt x="85" y="100"/>
                  </a:cubicBezTo>
                  <a:cubicBezTo>
                    <a:pt x="87" y="99"/>
                    <a:pt x="86" y="95"/>
                    <a:pt x="86" y="92"/>
                  </a:cubicBezTo>
                  <a:cubicBezTo>
                    <a:pt x="86" y="89"/>
                    <a:pt x="98" y="83"/>
                    <a:pt x="99" y="81"/>
                  </a:cubicBezTo>
                  <a:cubicBezTo>
                    <a:pt x="100" y="79"/>
                    <a:pt x="101" y="73"/>
                    <a:pt x="102" y="67"/>
                  </a:cubicBezTo>
                  <a:cubicBezTo>
                    <a:pt x="98" y="69"/>
                    <a:pt x="95" y="71"/>
                    <a:pt x="94" y="69"/>
                  </a:cubicBezTo>
                  <a:cubicBezTo>
                    <a:pt x="93" y="67"/>
                    <a:pt x="95" y="59"/>
                    <a:pt x="92" y="56"/>
                  </a:cubicBezTo>
                  <a:cubicBezTo>
                    <a:pt x="88" y="53"/>
                    <a:pt x="91" y="47"/>
                    <a:pt x="87" y="45"/>
                  </a:cubicBezTo>
                  <a:cubicBezTo>
                    <a:pt x="84" y="44"/>
                    <a:pt x="81" y="38"/>
                    <a:pt x="83" y="35"/>
                  </a:cubicBezTo>
                  <a:cubicBezTo>
                    <a:pt x="86" y="33"/>
                    <a:pt x="83" y="29"/>
                    <a:pt x="86" y="27"/>
                  </a:cubicBezTo>
                  <a:cubicBezTo>
                    <a:pt x="88" y="25"/>
                    <a:pt x="84" y="24"/>
                    <a:pt x="81" y="20"/>
                  </a:cubicBezTo>
                  <a:cubicBezTo>
                    <a:pt x="78" y="16"/>
                    <a:pt x="82" y="11"/>
                    <a:pt x="78" y="8"/>
                  </a:cubicBezTo>
                  <a:cubicBezTo>
                    <a:pt x="74" y="4"/>
                    <a:pt x="74" y="0"/>
                    <a:pt x="73" y="2"/>
                  </a:cubicBezTo>
                  <a:cubicBezTo>
                    <a:pt x="72" y="4"/>
                    <a:pt x="72" y="10"/>
                    <a:pt x="68" y="12"/>
                  </a:cubicBezTo>
                  <a:cubicBezTo>
                    <a:pt x="68" y="12"/>
                    <a:pt x="67" y="13"/>
                    <a:pt x="66" y="14"/>
                  </a:cubicBezTo>
                  <a:cubicBezTo>
                    <a:pt x="66" y="17"/>
                    <a:pt x="65" y="22"/>
                    <a:pt x="66" y="24"/>
                  </a:cubicBezTo>
                  <a:cubicBezTo>
                    <a:pt x="67" y="28"/>
                    <a:pt x="68" y="48"/>
                    <a:pt x="67" y="55"/>
                  </a:cubicBezTo>
                  <a:cubicBezTo>
                    <a:pt x="65" y="63"/>
                    <a:pt x="64" y="69"/>
                    <a:pt x="62" y="73"/>
                  </a:cubicBezTo>
                  <a:cubicBezTo>
                    <a:pt x="60" y="78"/>
                    <a:pt x="66" y="78"/>
                    <a:pt x="64" y="80"/>
                  </a:cubicBezTo>
                  <a:cubicBezTo>
                    <a:pt x="62" y="82"/>
                    <a:pt x="62" y="87"/>
                    <a:pt x="62" y="96"/>
                  </a:cubicBezTo>
                  <a:cubicBezTo>
                    <a:pt x="62" y="104"/>
                    <a:pt x="57" y="119"/>
                    <a:pt x="57" y="123"/>
                  </a:cubicBezTo>
                  <a:cubicBezTo>
                    <a:pt x="57" y="128"/>
                    <a:pt x="54" y="131"/>
                    <a:pt x="54" y="136"/>
                  </a:cubicBezTo>
                  <a:cubicBezTo>
                    <a:pt x="55" y="141"/>
                    <a:pt x="52" y="144"/>
                    <a:pt x="49" y="146"/>
                  </a:cubicBezTo>
                  <a:cubicBezTo>
                    <a:pt x="46" y="148"/>
                    <a:pt x="54" y="156"/>
                    <a:pt x="53" y="160"/>
                  </a:cubicBezTo>
                  <a:cubicBezTo>
                    <a:pt x="53" y="164"/>
                    <a:pt x="48" y="166"/>
                    <a:pt x="49" y="173"/>
                  </a:cubicBezTo>
                  <a:cubicBezTo>
                    <a:pt x="51" y="182"/>
                    <a:pt x="49" y="196"/>
                    <a:pt x="49" y="199"/>
                  </a:cubicBezTo>
                  <a:cubicBezTo>
                    <a:pt x="49" y="202"/>
                    <a:pt x="46" y="202"/>
                    <a:pt x="46" y="208"/>
                  </a:cubicBezTo>
                  <a:cubicBezTo>
                    <a:pt x="47" y="213"/>
                    <a:pt x="43" y="214"/>
                    <a:pt x="42" y="222"/>
                  </a:cubicBezTo>
                  <a:cubicBezTo>
                    <a:pt x="41" y="230"/>
                    <a:pt x="36" y="242"/>
                    <a:pt x="33" y="248"/>
                  </a:cubicBezTo>
                  <a:cubicBezTo>
                    <a:pt x="31" y="254"/>
                    <a:pt x="31" y="257"/>
                    <a:pt x="28" y="257"/>
                  </a:cubicBezTo>
                  <a:cubicBezTo>
                    <a:pt x="25" y="257"/>
                    <a:pt x="24" y="261"/>
                    <a:pt x="26" y="266"/>
                  </a:cubicBezTo>
                  <a:cubicBezTo>
                    <a:pt x="29" y="271"/>
                    <a:pt x="25" y="276"/>
                    <a:pt x="28" y="281"/>
                  </a:cubicBezTo>
                  <a:cubicBezTo>
                    <a:pt x="31" y="286"/>
                    <a:pt x="30" y="288"/>
                    <a:pt x="28" y="293"/>
                  </a:cubicBezTo>
                  <a:cubicBezTo>
                    <a:pt x="27" y="298"/>
                    <a:pt x="25" y="299"/>
                    <a:pt x="25" y="303"/>
                  </a:cubicBezTo>
                  <a:cubicBezTo>
                    <a:pt x="25" y="308"/>
                    <a:pt x="21" y="312"/>
                    <a:pt x="23" y="317"/>
                  </a:cubicBezTo>
                  <a:cubicBezTo>
                    <a:pt x="25" y="323"/>
                    <a:pt x="25" y="325"/>
                    <a:pt x="22" y="325"/>
                  </a:cubicBezTo>
                  <a:cubicBezTo>
                    <a:pt x="20" y="325"/>
                    <a:pt x="18" y="329"/>
                    <a:pt x="17" y="338"/>
                  </a:cubicBezTo>
                  <a:cubicBezTo>
                    <a:pt x="16" y="346"/>
                    <a:pt x="17" y="346"/>
                    <a:pt x="23" y="346"/>
                  </a:cubicBezTo>
                  <a:cubicBezTo>
                    <a:pt x="29" y="345"/>
                    <a:pt x="24" y="324"/>
                    <a:pt x="28" y="324"/>
                  </a:cubicBezTo>
                  <a:cubicBezTo>
                    <a:pt x="32" y="324"/>
                    <a:pt x="28" y="321"/>
                    <a:pt x="32" y="320"/>
                  </a:cubicBezTo>
                  <a:cubicBezTo>
                    <a:pt x="36" y="319"/>
                    <a:pt x="33" y="323"/>
                    <a:pt x="35" y="324"/>
                  </a:cubicBezTo>
                  <a:cubicBezTo>
                    <a:pt x="38" y="325"/>
                    <a:pt x="40" y="327"/>
                    <a:pt x="36" y="329"/>
                  </a:cubicBezTo>
                  <a:cubicBezTo>
                    <a:pt x="33" y="332"/>
                    <a:pt x="37" y="337"/>
                    <a:pt x="35" y="339"/>
                  </a:cubicBezTo>
                  <a:cubicBezTo>
                    <a:pt x="33" y="342"/>
                    <a:pt x="31" y="346"/>
                    <a:pt x="32" y="349"/>
                  </a:cubicBezTo>
                  <a:cubicBezTo>
                    <a:pt x="34" y="352"/>
                    <a:pt x="30" y="352"/>
                    <a:pt x="30" y="357"/>
                  </a:cubicBezTo>
                  <a:cubicBezTo>
                    <a:pt x="30" y="361"/>
                    <a:pt x="33" y="361"/>
                    <a:pt x="31" y="362"/>
                  </a:cubicBezTo>
                  <a:cubicBezTo>
                    <a:pt x="29" y="364"/>
                    <a:pt x="33" y="367"/>
                    <a:pt x="30" y="367"/>
                  </a:cubicBezTo>
                  <a:cubicBezTo>
                    <a:pt x="28" y="368"/>
                    <a:pt x="29" y="371"/>
                    <a:pt x="31" y="375"/>
                  </a:cubicBezTo>
                  <a:cubicBezTo>
                    <a:pt x="33" y="378"/>
                    <a:pt x="28" y="376"/>
                    <a:pt x="25" y="378"/>
                  </a:cubicBezTo>
                  <a:cubicBezTo>
                    <a:pt x="22" y="380"/>
                    <a:pt x="28" y="383"/>
                    <a:pt x="26" y="386"/>
                  </a:cubicBezTo>
                  <a:cubicBezTo>
                    <a:pt x="25" y="389"/>
                    <a:pt x="20" y="384"/>
                    <a:pt x="19" y="383"/>
                  </a:cubicBezTo>
                  <a:cubicBezTo>
                    <a:pt x="17" y="381"/>
                    <a:pt x="21" y="378"/>
                    <a:pt x="24" y="375"/>
                  </a:cubicBezTo>
                  <a:cubicBezTo>
                    <a:pt x="26" y="372"/>
                    <a:pt x="21" y="365"/>
                    <a:pt x="18" y="366"/>
                  </a:cubicBezTo>
                  <a:cubicBezTo>
                    <a:pt x="14" y="368"/>
                    <a:pt x="21" y="372"/>
                    <a:pt x="21" y="376"/>
                  </a:cubicBezTo>
                  <a:cubicBezTo>
                    <a:pt x="21" y="379"/>
                    <a:pt x="15" y="375"/>
                    <a:pt x="15" y="379"/>
                  </a:cubicBezTo>
                  <a:cubicBezTo>
                    <a:pt x="16" y="382"/>
                    <a:pt x="11" y="381"/>
                    <a:pt x="9" y="384"/>
                  </a:cubicBezTo>
                  <a:cubicBezTo>
                    <a:pt x="6" y="386"/>
                    <a:pt x="12" y="389"/>
                    <a:pt x="9" y="389"/>
                  </a:cubicBezTo>
                  <a:cubicBezTo>
                    <a:pt x="7" y="390"/>
                    <a:pt x="2" y="394"/>
                    <a:pt x="2" y="397"/>
                  </a:cubicBezTo>
                  <a:cubicBezTo>
                    <a:pt x="2" y="399"/>
                    <a:pt x="5" y="400"/>
                    <a:pt x="5" y="397"/>
                  </a:cubicBezTo>
                  <a:cubicBezTo>
                    <a:pt x="5" y="394"/>
                    <a:pt x="9" y="394"/>
                    <a:pt x="10" y="397"/>
                  </a:cubicBezTo>
                  <a:cubicBezTo>
                    <a:pt x="11" y="401"/>
                    <a:pt x="13" y="397"/>
                    <a:pt x="17" y="398"/>
                  </a:cubicBezTo>
                  <a:cubicBezTo>
                    <a:pt x="20" y="399"/>
                    <a:pt x="20" y="404"/>
                    <a:pt x="18" y="404"/>
                  </a:cubicBezTo>
                  <a:cubicBezTo>
                    <a:pt x="16" y="404"/>
                    <a:pt x="14" y="407"/>
                    <a:pt x="14" y="411"/>
                  </a:cubicBezTo>
                  <a:cubicBezTo>
                    <a:pt x="15" y="415"/>
                    <a:pt x="22" y="411"/>
                    <a:pt x="25" y="412"/>
                  </a:cubicBezTo>
                  <a:cubicBezTo>
                    <a:pt x="28" y="414"/>
                    <a:pt x="27" y="419"/>
                    <a:pt x="25" y="417"/>
                  </a:cubicBezTo>
                  <a:cubicBezTo>
                    <a:pt x="24" y="415"/>
                    <a:pt x="19" y="412"/>
                    <a:pt x="18" y="415"/>
                  </a:cubicBezTo>
                  <a:cubicBezTo>
                    <a:pt x="16" y="419"/>
                    <a:pt x="13" y="417"/>
                    <a:pt x="11" y="416"/>
                  </a:cubicBezTo>
                  <a:cubicBezTo>
                    <a:pt x="8" y="415"/>
                    <a:pt x="0" y="420"/>
                    <a:pt x="3" y="423"/>
                  </a:cubicBezTo>
                  <a:cubicBezTo>
                    <a:pt x="6" y="425"/>
                    <a:pt x="6" y="428"/>
                    <a:pt x="7" y="428"/>
                  </a:cubicBezTo>
                  <a:cubicBezTo>
                    <a:pt x="9" y="428"/>
                    <a:pt x="12" y="426"/>
                    <a:pt x="13" y="424"/>
                  </a:cubicBezTo>
                  <a:cubicBezTo>
                    <a:pt x="14" y="422"/>
                    <a:pt x="18" y="420"/>
                    <a:pt x="18" y="425"/>
                  </a:cubicBezTo>
                  <a:cubicBezTo>
                    <a:pt x="18" y="429"/>
                    <a:pt x="13" y="427"/>
                    <a:pt x="12" y="430"/>
                  </a:cubicBezTo>
                  <a:cubicBezTo>
                    <a:pt x="11" y="432"/>
                    <a:pt x="9" y="434"/>
                    <a:pt x="6" y="437"/>
                  </a:cubicBezTo>
                  <a:cubicBezTo>
                    <a:pt x="3" y="439"/>
                    <a:pt x="6" y="443"/>
                    <a:pt x="8" y="442"/>
                  </a:cubicBezTo>
                  <a:cubicBezTo>
                    <a:pt x="11" y="441"/>
                    <a:pt x="8" y="445"/>
                    <a:pt x="11" y="446"/>
                  </a:cubicBezTo>
                  <a:cubicBezTo>
                    <a:pt x="14" y="446"/>
                    <a:pt x="16" y="443"/>
                    <a:pt x="15" y="441"/>
                  </a:cubicBezTo>
                  <a:cubicBezTo>
                    <a:pt x="14" y="438"/>
                    <a:pt x="17" y="432"/>
                    <a:pt x="20" y="435"/>
                  </a:cubicBezTo>
                  <a:cubicBezTo>
                    <a:pt x="23" y="438"/>
                    <a:pt x="18" y="441"/>
                    <a:pt x="18" y="444"/>
                  </a:cubicBezTo>
                  <a:cubicBezTo>
                    <a:pt x="18" y="446"/>
                    <a:pt x="16" y="450"/>
                    <a:pt x="16" y="453"/>
                  </a:cubicBezTo>
                  <a:cubicBezTo>
                    <a:pt x="16" y="456"/>
                    <a:pt x="13" y="454"/>
                    <a:pt x="13" y="457"/>
                  </a:cubicBezTo>
                  <a:cubicBezTo>
                    <a:pt x="13" y="460"/>
                    <a:pt x="6" y="458"/>
                    <a:pt x="9" y="460"/>
                  </a:cubicBezTo>
                  <a:cubicBezTo>
                    <a:pt x="13" y="463"/>
                    <a:pt x="7" y="465"/>
                    <a:pt x="9" y="468"/>
                  </a:cubicBezTo>
                  <a:cubicBezTo>
                    <a:pt x="11" y="470"/>
                    <a:pt x="12" y="465"/>
                    <a:pt x="15" y="466"/>
                  </a:cubicBezTo>
                  <a:cubicBezTo>
                    <a:pt x="18" y="467"/>
                    <a:pt x="18" y="468"/>
                    <a:pt x="21" y="466"/>
                  </a:cubicBezTo>
                  <a:cubicBezTo>
                    <a:pt x="25" y="464"/>
                    <a:pt x="27" y="469"/>
                    <a:pt x="24" y="470"/>
                  </a:cubicBezTo>
                  <a:cubicBezTo>
                    <a:pt x="20" y="471"/>
                    <a:pt x="17" y="475"/>
                    <a:pt x="18" y="475"/>
                  </a:cubicBezTo>
                  <a:cubicBezTo>
                    <a:pt x="20" y="476"/>
                    <a:pt x="24" y="473"/>
                    <a:pt x="25" y="476"/>
                  </a:cubicBezTo>
                  <a:cubicBezTo>
                    <a:pt x="26" y="480"/>
                    <a:pt x="29" y="479"/>
                    <a:pt x="29" y="475"/>
                  </a:cubicBezTo>
                  <a:cubicBezTo>
                    <a:pt x="29" y="471"/>
                    <a:pt x="35" y="474"/>
                    <a:pt x="36" y="478"/>
                  </a:cubicBezTo>
                  <a:cubicBezTo>
                    <a:pt x="37" y="481"/>
                    <a:pt x="30" y="483"/>
                    <a:pt x="26" y="482"/>
                  </a:cubicBezTo>
                  <a:cubicBezTo>
                    <a:pt x="22" y="481"/>
                    <a:pt x="20" y="486"/>
                    <a:pt x="23" y="489"/>
                  </a:cubicBezTo>
                  <a:cubicBezTo>
                    <a:pt x="25" y="492"/>
                    <a:pt x="28" y="489"/>
                    <a:pt x="31" y="486"/>
                  </a:cubicBezTo>
                  <a:cubicBezTo>
                    <a:pt x="34" y="483"/>
                    <a:pt x="48" y="484"/>
                    <a:pt x="49" y="487"/>
                  </a:cubicBezTo>
                  <a:cubicBezTo>
                    <a:pt x="50" y="490"/>
                    <a:pt x="43" y="488"/>
                    <a:pt x="42" y="490"/>
                  </a:cubicBezTo>
                  <a:cubicBezTo>
                    <a:pt x="41" y="491"/>
                    <a:pt x="35" y="493"/>
                    <a:pt x="35" y="491"/>
                  </a:cubicBezTo>
                  <a:cubicBezTo>
                    <a:pt x="34" y="489"/>
                    <a:pt x="28" y="492"/>
                    <a:pt x="28" y="495"/>
                  </a:cubicBezTo>
                  <a:cubicBezTo>
                    <a:pt x="28" y="499"/>
                    <a:pt x="24" y="499"/>
                    <a:pt x="28" y="500"/>
                  </a:cubicBezTo>
                  <a:cubicBezTo>
                    <a:pt x="33" y="501"/>
                    <a:pt x="32" y="495"/>
                    <a:pt x="39" y="495"/>
                  </a:cubicBezTo>
                  <a:cubicBezTo>
                    <a:pt x="46" y="496"/>
                    <a:pt x="50" y="488"/>
                    <a:pt x="52" y="493"/>
                  </a:cubicBezTo>
                  <a:cubicBezTo>
                    <a:pt x="54" y="497"/>
                    <a:pt x="46" y="500"/>
                    <a:pt x="43" y="498"/>
                  </a:cubicBezTo>
                  <a:cubicBezTo>
                    <a:pt x="40" y="495"/>
                    <a:pt x="37" y="500"/>
                    <a:pt x="37" y="504"/>
                  </a:cubicBezTo>
                  <a:cubicBezTo>
                    <a:pt x="38" y="508"/>
                    <a:pt x="29" y="502"/>
                    <a:pt x="25" y="502"/>
                  </a:cubicBezTo>
                  <a:cubicBezTo>
                    <a:pt x="21" y="501"/>
                    <a:pt x="23" y="506"/>
                    <a:pt x="26" y="510"/>
                  </a:cubicBezTo>
                  <a:cubicBezTo>
                    <a:pt x="30" y="514"/>
                    <a:pt x="32" y="509"/>
                    <a:pt x="36" y="512"/>
                  </a:cubicBezTo>
                  <a:cubicBezTo>
                    <a:pt x="41" y="515"/>
                    <a:pt x="41" y="518"/>
                    <a:pt x="44" y="515"/>
                  </a:cubicBezTo>
                  <a:cubicBezTo>
                    <a:pt x="47" y="513"/>
                    <a:pt x="44" y="513"/>
                    <a:pt x="42" y="511"/>
                  </a:cubicBezTo>
                  <a:cubicBezTo>
                    <a:pt x="40" y="510"/>
                    <a:pt x="41" y="506"/>
                    <a:pt x="46" y="508"/>
                  </a:cubicBezTo>
                  <a:cubicBezTo>
                    <a:pt x="51" y="510"/>
                    <a:pt x="57" y="506"/>
                    <a:pt x="55" y="500"/>
                  </a:cubicBezTo>
                  <a:cubicBezTo>
                    <a:pt x="54" y="493"/>
                    <a:pt x="60" y="490"/>
                    <a:pt x="66" y="488"/>
                  </a:cubicBezTo>
                  <a:cubicBezTo>
                    <a:pt x="72" y="486"/>
                    <a:pt x="68" y="492"/>
                    <a:pt x="64" y="494"/>
                  </a:cubicBezTo>
                  <a:cubicBezTo>
                    <a:pt x="60" y="496"/>
                    <a:pt x="59" y="497"/>
                    <a:pt x="62" y="501"/>
                  </a:cubicBezTo>
                  <a:cubicBezTo>
                    <a:pt x="66" y="505"/>
                    <a:pt x="70" y="499"/>
                    <a:pt x="73" y="501"/>
                  </a:cubicBezTo>
                  <a:cubicBezTo>
                    <a:pt x="76" y="504"/>
                    <a:pt x="68" y="504"/>
                    <a:pt x="66" y="507"/>
                  </a:cubicBezTo>
                  <a:cubicBezTo>
                    <a:pt x="65" y="510"/>
                    <a:pt x="71" y="513"/>
                    <a:pt x="67" y="515"/>
                  </a:cubicBezTo>
                  <a:cubicBezTo>
                    <a:pt x="63" y="517"/>
                    <a:pt x="65" y="506"/>
                    <a:pt x="62" y="505"/>
                  </a:cubicBezTo>
                  <a:cubicBezTo>
                    <a:pt x="59" y="504"/>
                    <a:pt x="57" y="507"/>
                    <a:pt x="60" y="513"/>
                  </a:cubicBezTo>
                  <a:cubicBezTo>
                    <a:pt x="62" y="519"/>
                    <a:pt x="57" y="514"/>
                    <a:pt x="54" y="511"/>
                  </a:cubicBezTo>
                  <a:cubicBezTo>
                    <a:pt x="52" y="508"/>
                    <a:pt x="48" y="512"/>
                    <a:pt x="51" y="515"/>
                  </a:cubicBezTo>
                  <a:cubicBezTo>
                    <a:pt x="54" y="518"/>
                    <a:pt x="45" y="515"/>
                    <a:pt x="45" y="520"/>
                  </a:cubicBezTo>
                  <a:cubicBezTo>
                    <a:pt x="45" y="525"/>
                    <a:pt x="49" y="521"/>
                    <a:pt x="54" y="522"/>
                  </a:cubicBezTo>
                  <a:cubicBezTo>
                    <a:pt x="58" y="523"/>
                    <a:pt x="56" y="530"/>
                    <a:pt x="59" y="532"/>
                  </a:cubicBezTo>
                  <a:cubicBezTo>
                    <a:pt x="63" y="535"/>
                    <a:pt x="60" y="524"/>
                    <a:pt x="64" y="523"/>
                  </a:cubicBezTo>
                  <a:cubicBezTo>
                    <a:pt x="67" y="522"/>
                    <a:pt x="64" y="532"/>
                    <a:pt x="72" y="534"/>
                  </a:cubicBezTo>
                  <a:cubicBezTo>
                    <a:pt x="80" y="537"/>
                    <a:pt x="72" y="533"/>
                    <a:pt x="76" y="530"/>
                  </a:cubicBezTo>
                  <a:cubicBezTo>
                    <a:pt x="80" y="527"/>
                    <a:pt x="84" y="538"/>
                    <a:pt x="88" y="539"/>
                  </a:cubicBezTo>
                  <a:cubicBezTo>
                    <a:pt x="92" y="540"/>
                    <a:pt x="89" y="534"/>
                    <a:pt x="86" y="531"/>
                  </a:cubicBezTo>
                  <a:cubicBezTo>
                    <a:pt x="84" y="528"/>
                    <a:pt x="89" y="530"/>
                    <a:pt x="93" y="531"/>
                  </a:cubicBezTo>
                  <a:cubicBezTo>
                    <a:pt x="97" y="532"/>
                    <a:pt x="100" y="533"/>
                    <a:pt x="101" y="530"/>
                  </a:cubicBezTo>
                  <a:cubicBezTo>
                    <a:pt x="101" y="529"/>
                    <a:pt x="102" y="529"/>
                    <a:pt x="103" y="529"/>
                  </a:cubicBezTo>
                  <a:cubicBezTo>
                    <a:pt x="99" y="527"/>
                    <a:pt x="85" y="529"/>
                    <a:pt x="83" y="528"/>
                  </a:cubicBezTo>
                  <a:cubicBezTo>
                    <a:pt x="81" y="528"/>
                    <a:pt x="83" y="496"/>
                    <a:pt x="83" y="489"/>
                  </a:cubicBezTo>
                  <a:cubicBezTo>
                    <a:pt x="83" y="489"/>
                    <a:pt x="83" y="489"/>
                    <a:pt x="82" y="489"/>
                  </a:cubicBezTo>
                  <a:cubicBezTo>
                    <a:pt x="79" y="489"/>
                    <a:pt x="72" y="490"/>
                    <a:pt x="73" y="484"/>
                  </a:cubicBezTo>
                  <a:cubicBezTo>
                    <a:pt x="73" y="483"/>
                    <a:pt x="74" y="483"/>
                    <a:pt x="74" y="482"/>
                  </a:cubicBezTo>
                  <a:cubicBezTo>
                    <a:pt x="73" y="481"/>
                    <a:pt x="71" y="479"/>
                    <a:pt x="68" y="479"/>
                  </a:cubicBezTo>
                  <a:cubicBezTo>
                    <a:pt x="63" y="477"/>
                    <a:pt x="50" y="479"/>
                    <a:pt x="47" y="47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91" name="Google Shape;13891;p239"/>
            <p:cNvSpPr/>
            <p:nvPr/>
          </p:nvSpPr>
          <p:spPr>
            <a:xfrm>
              <a:off x="6463315" y="5022477"/>
              <a:ext cx="172800" cy="180102"/>
            </a:xfrm>
            <a:custGeom>
              <a:rect b="b" l="l" r="r" t="t"/>
              <a:pathLst>
                <a:path extrusionOk="0" h="107" w="103">
                  <a:moveTo>
                    <a:pt x="98" y="58"/>
                  </a:moveTo>
                  <a:cubicBezTo>
                    <a:pt x="94" y="56"/>
                    <a:pt x="90" y="60"/>
                    <a:pt x="89" y="60"/>
                  </a:cubicBezTo>
                  <a:cubicBezTo>
                    <a:pt x="87" y="60"/>
                    <a:pt x="84" y="51"/>
                    <a:pt x="83" y="47"/>
                  </a:cubicBezTo>
                  <a:cubicBezTo>
                    <a:pt x="82" y="43"/>
                    <a:pt x="78" y="35"/>
                    <a:pt x="75" y="37"/>
                  </a:cubicBezTo>
                  <a:cubicBezTo>
                    <a:pt x="72" y="38"/>
                    <a:pt x="73" y="36"/>
                    <a:pt x="65" y="35"/>
                  </a:cubicBezTo>
                  <a:cubicBezTo>
                    <a:pt x="57" y="35"/>
                    <a:pt x="57" y="34"/>
                    <a:pt x="59" y="26"/>
                  </a:cubicBezTo>
                  <a:cubicBezTo>
                    <a:pt x="61" y="18"/>
                    <a:pt x="54" y="13"/>
                    <a:pt x="57" y="11"/>
                  </a:cubicBezTo>
                  <a:cubicBezTo>
                    <a:pt x="59" y="10"/>
                    <a:pt x="59" y="8"/>
                    <a:pt x="57" y="5"/>
                  </a:cubicBezTo>
                  <a:cubicBezTo>
                    <a:pt x="56" y="5"/>
                    <a:pt x="55" y="5"/>
                    <a:pt x="55" y="5"/>
                  </a:cubicBezTo>
                  <a:cubicBezTo>
                    <a:pt x="52" y="5"/>
                    <a:pt x="48" y="0"/>
                    <a:pt x="44" y="0"/>
                  </a:cubicBezTo>
                  <a:cubicBezTo>
                    <a:pt x="39" y="0"/>
                    <a:pt x="34" y="0"/>
                    <a:pt x="30" y="2"/>
                  </a:cubicBezTo>
                  <a:cubicBezTo>
                    <a:pt x="27" y="4"/>
                    <a:pt x="20" y="2"/>
                    <a:pt x="16" y="4"/>
                  </a:cubicBezTo>
                  <a:cubicBezTo>
                    <a:pt x="12" y="7"/>
                    <a:pt x="7" y="13"/>
                    <a:pt x="7" y="16"/>
                  </a:cubicBezTo>
                  <a:cubicBezTo>
                    <a:pt x="8" y="18"/>
                    <a:pt x="6" y="33"/>
                    <a:pt x="4" y="34"/>
                  </a:cubicBezTo>
                  <a:cubicBezTo>
                    <a:pt x="3" y="34"/>
                    <a:pt x="2" y="34"/>
                    <a:pt x="0" y="34"/>
                  </a:cubicBezTo>
                  <a:cubicBezTo>
                    <a:pt x="3" y="39"/>
                    <a:pt x="11" y="48"/>
                    <a:pt x="16" y="51"/>
                  </a:cubicBezTo>
                  <a:cubicBezTo>
                    <a:pt x="22" y="55"/>
                    <a:pt x="22" y="58"/>
                    <a:pt x="29" y="59"/>
                  </a:cubicBezTo>
                  <a:cubicBezTo>
                    <a:pt x="36" y="60"/>
                    <a:pt x="39" y="63"/>
                    <a:pt x="42" y="66"/>
                  </a:cubicBezTo>
                  <a:cubicBezTo>
                    <a:pt x="44" y="69"/>
                    <a:pt x="62" y="75"/>
                    <a:pt x="63" y="77"/>
                  </a:cubicBezTo>
                  <a:cubicBezTo>
                    <a:pt x="65" y="80"/>
                    <a:pt x="54" y="87"/>
                    <a:pt x="54" y="93"/>
                  </a:cubicBezTo>
                  <a:cubicBezTo>
                    <a:pt x="54" y="100"/>
                    <a:pt x="50" y="99"/>
                    <a:pt x="50" y="101"/>
                  </a:cubicBezTo>
                  <a:cubicBezTo>
                    <a:pt x="50" y="103"/>
                    <a:pt x="58" y="102"/>
                    <a:pt x="61" y="104"/>
                  </a:cubicBezTo>
                  <a:cubicBezTo>
                    <a:pt x="64" y="105"/>
                    <a:pt x="69" y="102"/>
                    <a:pt x="72" y="105"/>
                  </a:cubicBezTo>
                  <a:cubicBezTo>
                    <a:pt x="76" y="107"/>
                    <a:pt x="80" y="102"/>
                    <a:pt x="82" y="102"/>
                  </a:cubicBezTo>
                  <a:cubicBezTo>
                    <a:pt x="85" y="103"/>
                    <a:pt x="88" y="97"/>
                    <a:pt x="92" y="98"/>
                  </a:cubicBezTo>
                  <a:cubicBezTo>
                    <a:pt x="95" y="98"/>
                    <a:pt x="98" y="85"/>
                    <a:pt x="97" y="80"/>
                  </a:cubicBezTo>
                  <a:cubicBezTo>
                    <a:pt x="97" y="75"/>
                    <a:pt x="103" y="60"/>
                    <a:pt x="98" y="5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92" name="Google Shape;13892;p239"/>
            <p:cNvSpPr/>
            <p:nvPr/>
          </p:nvSpPr>
          <p:spPr>
            <a:xfrm>
              <a:off x="6010627" y="4401856"/>
              <a:ext cx="64496" cy="54761"/>
            </a:xfrm>
            <a:custGeom>
              <a:rect b="b" l="l" r="r" t="t"/>
              <a:pathLst>
                <a:path extrusionOk="0" h="32" w="38">
                  <a:moveTo>
                    <a:pt x="36" y="26"/>
                  </a:moveTo>
                  <a:cubicBezTo>
                    <a:pt x="36" y="24"/>
                    <a:pt x="36" y="21"/>
                    <a:pt x="38" y="18"/>
                  </a:cubicBezTo>
                  <a:cubicBezTo>
                    <a:pt x="34" y="13"/>
                    <a:pt x="29" y="7"/>
                    <a:pt x="27" y="3"/>
                  </a:cubicBezTo>
                  <a:cubicBezTo>
                    <a:pt x="24" y="4"/>
                    <a:pt x="22" y="3"/>
                    <a:pt x="21" y="3"/>
                  </a:cubicBezTo>
                  <a:cubicBezTo>
                    <a:pt x="19" y="1"/>
                    <a:pt x="12" y="2"/>
                    <a:pt x="10" y="1"/>
                  </a:cubicBezTo>
                  <a:cubicBezTo>
                    <a:pt x="8" y="0"/>
                    <a:pt x="6" y="0"/>
                    <a:pt x="3" y="0"/>
                  </a:cubicBezTo>
                  <a:cubicBezTo>
                    <a:pt x="4" y="2"/>
                    <a:pt x="4" y="4"/>
                    <a:pt x="2" y="5"/>
                  </a:cubicBezTo>
                  <a:cubicBezTo>
                    <a:pt x="0" y="6"/>
                    <a:pt x="0" y="13"/>
                    <a:pt x="5" y="15"/>
                  </a:cubicBezTo>
                  <a:cubicBezTo>
                    <a:pt x="11" y="18"/>
                    <a:pt x="9" y="14"/>
                    <a:pt x="12" y="14"/>
                  </a:cubicBezTo>
                  <a:cubicBezTo>
                    <a:pt x="15" y="14"/>
                    <a:pt x="15" y="18"/>
                    <a:pt x="17" y="18"/>
                  </a:cubicBezTo>
                  <a:cubicBezTo>
                    <a:pt x="20" y="18"/>
                    <a:pt x="26" y="22"/>
                    <a:pt x="25" y="26"/>
                  </a:cubicBezTo>
                  <a:cubicBezTo>
                    <a:pt x="25" y="30"/>
                    <a:pt x="28" y="32"/>
                    <a:pt x="32" y="32"/>
                  </a:cubicBezTo>
                  <a:cubicBezTo>
                    <a:pt x="33" y="32"/>
                    <a:pt x="34" y="32"/>
                    <a:pt x="35" y="32"/>
                  </a:cubicBezTo>
                  <a:cubicBezTo>
                    <a:pt x="36" y="29"/>
                    <a:pt x="37" y="27"/>
                    <a:pt x="36" y="2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93" name="Google Shape;13893;p239"/>
            <p:cNvSpPr/>
            <p:nvPr/>
          </p:nvSpPr>
          <p:spPr>
            <a:xfrm>
              <a:off x="6070255" y="4427411"/>
              <a:ext cx="114389" cy="57194"/>
            </a:xfrm>
            <a:custGeom>
              <a:rect b="b" l="l" r="r" t="t"/>
              <a:pathLst>
                <a:path extrusionOk="0" h="34" w="68">
                  <a:moveTo>
                    <a:pt x="60" y="11"/>
                  </a:moveTo>
                  <a:cubicBezTo>
                    <a:pt x="56" y="4"/>
                    <a:pt x="49" y="5"/>
                    <a:pt x="44" y="3"/>
                  </a:cubicBezTo>
                  <a:cubicBezTo>
                    <a:pt x="40" y="0"/>
                    <a:pt x="34" y="3"/>
                    <a:pt x="28" y="9"/>
                  </a:cubicBezTo>
                  <a:cubicBezTo>
                    <a:pt x="22" y="14"/>
                    <a:pt x="14" y="11"/>
                    <a:pt x="9" y="8"/>
                  </a:cubicBezTo>
                  <a:cubicBezTo>
                    <a:pt x="8" y="8"/>
                    <a:pt x="6" y="5"/>
                    <a:pt x="3" y="3"/>
                  </a:cubicBezTo>
                  <a:cubicBezTo>
                    <a:pt x="1" y="6"/>
                    <a:pt x="1" y="9"/>
                    <a:pt x="1" y="11"/>
                  </a:cubicBezTo>
                  <a:cubicBezTo>
                    <a:pt x="2" y="12"/>
                    <a:pt x="1" y="14"/>
                    <a:pt x="0" y="17"/>
                  </a:cubicBezTo>
                  <a:cubicBezTo>
                    <a:pt x="5" y="18"/>
                    <a:pt x="12" y="20"/>
                    <a:pt x="15" y="24"/>
                  </a:cubicBezTo>
                  <a:cubicBezTo>
                    <a:pt x="19" y="29"/>
                    <a:pt x="21" y="26"/>
                    <a:pt x="23" y="30"/>
                  </a:cubicBezTo>
                  <a:cubicBezTo>
                    <a:pt x="26" y="34"/>
                    <a:pt x="31" y="30"/>
                    <a:pt x="32" y="27"/>
                  </a:cubicBezTo>
                  <a:cubicBezTo>
                    <a:pt x="34" y="25"/>
                    <a:pt x="29" y="24"/>
                    <a:pt x="29" y="21"/>
                  </a:cubicBezTo>
                  <a:cubicBezTo>
                    <a:pt x="28" y="18"/>
                    <a:pt x="34" y="19"/>
                    <a:pt x="35" y="15"/>
                  </a:cubicBezTo>
                  <a:cubicBezTo>
                    <a:pt x="36" y="11"/>
                    <a:pt x="44" y="9"/>
                    <a:pt x="48" y="11"/>
                  </a:cubicBezTo>
                  <a:cubicBezTo>
                    <a:pt x="52" y="12"/>
                    <a:pt x="55" y="15"/>
                    <a:pt x="51" y="19"/>
                  </a:cubicBezTo>
                  <a:cubicBezTo>
                    <a:pt x="49" y="22"/>
                    <a:pt x="54" y="27"/>
                    <a:pt x="58" y="31"/>
                  </a:cubicBezTo>
                  <a:cubicBezTo>
                    <a:pt x="61" y="28"/>
                    <a:pt x="65" y="25"/>
                    <a:pt x="66" y="24"/>
                  </a:cubicBezTo>
                  <a:cubicBezTo>
                    <a:pt x="67" y="23"/>
                    <a:pt x="67" y="22"/>
                    <a:pt x="68" y="20"/>
                  </a:cubicBezTo>
                  <a:cubicBezTo>
                    <a:pt x="66" y="19"/>
                    <a:pt x="63" y="15"/>
                    <a:pt x="60" y="1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94" name="Google Shape;13894;p239"/>
            <p:cNvSpPr/>
            <p:nvPr/>
          </p:nvSpPr>
          <p:spPr>
            <a:xfrm>
              <a:off x="6146920" y="4370217"/>
              <a:ext cx="233646" cy="341950"/>
            </a:xfrm>
            <a:custGeom>
              <a:rect b="b" l="l" r="r" t="t"/>
              <a:pathLst>
                <a:path extrusionOk="0" h="203" w="139">
                  <a:moveTo>
                    <a:pt x="21" y="148"/>
                  </a:moveTo>
                  <a:cubicBezTo>
                    <a:pt x="25" y="150"/>
                    <a:pt x="29" y="150"/>
                    <a:pt x="30" y="148"/>
                  </a:cubicBezTo>
                  <a:cubicBezTo>
                    <a:pt x="31" y="147"/>
                    <a:pt x="34" y="150"/>
                    <a:pt x="39" y="155"/>
                  </a:cubicBezTo>
                  <a:cubicBezTo>
                    <a:pt x="39" y="155"/>
                    <a:pt x="39" y="155"/>
                    <a:pt x="39" y="155"/>
                  </a:cubicBezTo>
                  <a:cubicBezTo>
                    <a:pt x="43" y="155"/>
                    <a:pt x="47" y="154"/>
                    <a:pt x="49" y="155"/>
                  </a:cubicBezTo>
                  <a:cubicBezTo>
                    <a:pt x="52" y="157"/>
                    <a:pt x="52" y="165"/>
                    <a:pt x="56" y="165"/>
                  </a:cubicBezTo>
                  <a:cubicBezTo>
                    <a:pt x="60" y="166"/>
                    <a:pt x="64" y="170"/>
                    <a:pt x="63" y="173"/>
                  </a:cubicBezTo>
                  <a:cubicBezTo>
                    <a:pt x="63" y="175"/>
                    <a:pt x="68" y="176"/>
                    <a:pt x="68" y="180"/>
                  </a:cubicBezTo>
                  <a:cubicBezTo>
                    <a:pt x="67" y="184"/>
                    <a:pt x="79" y="183"/>
                    <a:pt x="81" y="182"/>
                  </a:cubicBezTo>
                  <a:cubicBezTo>
                    <a:pt x="83" y="181"/>
                    <a:pt x="86" y="180"/>
                    <a:pt x="88" y="181"/>
                  </a:cubicBezTo>
                  <a:cubicBezTo>
                    <a:pt x="90" y="182"/>
                    <a:pt x="93" y="180"/>
                    <a:pt x="95" y="181"/>
                  </a:cubicBezTo>
                  <a:cubicBezTo>
                    <a:pt x="97" y="181"/>
                    <a:pt x="106" y="185"/>
                    <a:pt x="104" y="188"/>
                  </a:cubicBezTo>
                  <a:cubicBezTo>
                    <a:pt x="102" y="190"/>
                    <a:pt x="97" y="195"/>
                    <a:pt x="98" y="198"/>
                  </a:cubicBezTo>
                  <a:cubicBezTo>
                    <a:pt x="99" y="200"/>
                    <a:pt x="103" y="201"/>
                    <a:pt x="105" y="203"/>
                  </a:cubicBezTo>
                  <a:cubicBezTo>
                    <a:pt x="105" y="203"/>
                    <a:pt x="105" y="203"/>
                    <a:pt x="105" y="203"/>
                  </a:cubicBezTo>
                  <a:cubicBezTo>
                    <a:pt x="108" y="202"/>
                    <a:pt x="110" y="190"/>
                    <a:pt x="110" y="187"/>
                  </a:cubicBezTo>
                  <a:cubicBezTo>
                    <a:pt x="110" y="183"/>
                    <a:pt x="111" y="174"/>
                    <a:pt x="112" y="171"/>
                  </a:cubicBezTo>
                  <a:cubicBezTo>
                    <a:pt x="114" y="164"/>
                    <a:pt x="105" y="159"/>
                    <a:pt x="105" y="151"/>
                  </a:cubicBezTo>
                  <a:cubicBezTo>
                    <a:pt x="105" y="144"/>
                    <a:pt x="108" y="148"/>
                    <a:pt x="113" y="145"/>
                  </a:cubicBezTo>
                  <a:cubicBezTo>
                    <a:pt x="117" y="142"/>
                    <a:pt x="112" y="140"/>
                    <a:pt x="110" y="140"/>
                  </a:cubicBezTo>
                  <a:cubicBezTo>
                    <a:pt x="108" y="139"/>
                    <a:pt x="107" y="136"/>
                    <a:pt x="107" y="133"/>
                  </a:cubicBezTo>
                  <a:cubicBezTo>
                    <a:pt x="108" y="131"/>
                    <a:pt x="121" y="132"/>
                    <a:pt x="125" y="132"/>
                  </a:cubicBezTo>
                  <a:cubicBezTo>
                    <a:pt x="129" y="132"/>
                    <a:pt x="138" y="128"/>
                    <a:pt x="138" y="128"/>
                  </a:cubicBezTo>
                  <a:cubicBezTo>
                    <a:pt x="138" y="127"/>
                    <a:pt x="139" y="124"/>
                    <a:pt x="136" y="122"/>
                  </a:cubicBezTo>
                  <a:cubicBezTo>
                    <a:pt x="133" y="119"/>
                    <a:pt x="134" y="116"/>
                    <a:pt x="136" y="113"/>
                  </a:cubicBezTo>
                  <a:cubicBezTo>
                    <a:pt x="139" y="110"/>
                    <a:pt x="135" y="107"/>
                    <a:pt x="132" y="103"/>
                  </a:cubicBezTo>
                  <a:cubicBezTo>
                    <a:pt x="129" y="100"/>
                    <a:pt x="131" y="87"/>
                    <a:pt x="134" y="82"/>
                  </a:cubicBezTo>
                  <a:cubicBezTo>
                    <a:pt x="138" y="76"/>
                    <a:pt x="127" y="77"/>
                    <a:pt x="121" y="78"/>
                  </a:cubicBezTo>
                  <a:cubicBezTo>
                    <a:pt x="114" y="79"/>
                    <a:pt x="109" y="76"/>
                    <a:pt x="105" y="71"/>
                  </a:cubicBezTo>
                  <a:cubicBezTo>
                    <a:pt x="100" y="65"/>
                    <a:pt x="95" y="69"/>
                    <a:pt x="85" y="69"/>
                  </a:cubicBezTo>
                  <a:cubicBezTo>
                    <a:pt x="75" y="69"/>
                    <a:pt x="77" y="57"/>
                    <a:pt x="77" y="53"/>
                  </a:cubicBezTo>
                  <a:cubicBezTo>
                    <a:pt x="78" y="49"/>
                    <a:pt x="72" y="48"/>
                    <a:pt x="72" y="45"/>
                  </a:cubicBezTo>
                  <a:cubicBezTo>
                    <a:pt x="72" y="42"/>
                    <a:pt x="69" y="42"/>
                    <a:pt x="67" y="43"/>
                  </a:cubicBezTo>
                  <a:cubicBezTo>
                    <a:pt x="64" y="43"/>
                    <a:pt x="67" y="39"/>
                    <a:pt x="68" y="37"/>
                  </a:cubicBezTo>
                  <a:cubicBezTo>
                    <a:pt x="70" y="35"/>
                    <a:pt x="70" y="33"/>
                    <a:pt x="70" y="28"/>
                  </a:cubicBezTo>
                  <a:cubicBezTo>
                    <a:pt x="70" y="23"/>
                    <a:pt x="77" y="19"/>
                    <a:pt x="80" y="15"/>
                  </a:cubicBezTo>
                  <a:cubicBezTo>
                    <a:pt x="81" y="14"/>
                    <a:pt x="82" y="13"/>
                    <a:pt x="84" y="12"/>
                  </a:cubicBezTo>
                  <a:cubicBezTo>
                    <a:pt x="84" y="11"/>
                    <a:pt x="85" y="10"/>
                    <a:pt x="87" y="10"/>
                  </a:cubicBezTo>
                  <a:cubicBezTo>
                    <a:pt x="92" y="9"/>
                    <a:pt x="94" y="6"/>
                    <a:pt x="90" y="3"/>
                  </a:cubicBezTo>
                  <a:cubicBezTo>
                    <a:pt x="85" y="0"/>
                    <a:pt x="82" y="8"/>
                    <a:pt x="76" y="9"/>
                  </a:cubicBezTo>
                  <a:cubicBezTo>
                    <a:pt x="71" y="10"/>
                    <a:pt x="70" y="13"/>
                    <a:pt x="66" y="15"/>
                  </a:cubicBezTo>
                  <a:cubicBezTo>
                    <a:pt x="63" y="17"/>
                    <a:pt x="56" y="15"/>
                    <a:pt x="56" y="19"/>
                  </a:cubicBezTo>
                  <a:cubicBezTo>
                    <a:pt x="56" y="22"/>
                    <a:pt x="54" y="19"/>
                    <a:pt x="51" y="18"/>
                  </a:cubicBezTo>
                  <a:cubicBezTo>
                    <a:pt x="47" y="17"/>
                    <a:pt x="39" y="24"/>
                    <a:pt x="40" y="28"/>
                  </a:cubicBezTo>
                  <a:cubicBezTo>
                    <a:pt x="40" y="32"/>
                    <a:pt x="41" y="36"/>
                    <a:pt x="36" y="39"/>
                  </a:cubicBezTo>
                  <a:cubicBezTo>
                    <a:pt x="30" y="43"/>
                    <a:pt x="27" y="50"/>
                    <a:pt x="24" y="53"/>
                  </a:cubicBezTo>
                  <a:cubicBezTo>
                    <a:pt x="23" y="54"/>
                    <a:pt x="22" y="54"/>
                    <a:pt x="22" y="54"/>
                  </a:cubicBezTo>
                  <a:cubicBezTo>
                    <a:pt x="21" y="56"/>
                    <a:pt x="21" y="57"/>
                    <a:pt x="20" y="58"/>
                  </a:cubicBezTo>
                  <a:cubicBezTo>
                    <a:pt x="19" y="59"/>
                    <a:pt x="15" y="62"/>
                    <a:pt x="12" y="65"/>
                  </a:cubicBezTo>
                  <a:cubicBezTo>
                    <a:pt x="14" y="67"/>
                    <a:pt x="15" y="68"/>
                    <a:pt x="16" y="69"/>
                  </a:cubicBezTo>
                  <a:cubicBezTo>
                    <a:pt x="19" y="73"/>
                    <a:pt x="17" y="76"/>
                    <a:pt x="18" y="78"/>
                  </a:cubicBezTo>
                  <a:cubicBezTo>
                    <a:pt x="19" y="81"/>
                    <a:pt x="20" y="84"/>
                    <a:pt x="18" y="85"/>
                  </a:cubicBezTo>
                  <a:cubicBezTo>
                    <a:pt x="16" y="86"/>
                    <a:pt x="18" y="101"/>
                    <a:pt x="20" y="104"/>
                  </a:cubicBezTo>
                  <a:cubicBezTo>
                    <a:pt x="23" y="106"/>
                    <a:pt x="20" y="109"/>
                    <a:pt x="18" y="114"/>
                  </a:cubicBezTo>
                  <a:cubicBezTo>
                    <a:pt x="15" y="119"/>
                    <a:pt x="13" y="122"/>
                    <a:pt x="8" y="122"/>
                  </a:cubicBezTo>
                  <a:cubicBezTo>
                    <a:pt x="4" y="122"/>
                    <a:pt x="4" y="129"/>
                    <a:pt x="2" y="129"/>
                  </a:cubicBezTo>
                  <a:cubicBezTo>
                    <a:pt x="1" y="129"/>
                    <a:pt x="0" y="132"/>
                    <a:pt x="0" y="134"/>
                  </a:cubicBezTo>
                  <a:cubicBezTo>
                    <a:pt x="4" y="138"/>
                    <a:pt x="12" y="143"/>
                    <a:pt x="14" y="143"/>
                  </a:cubicBezTo>
                  <a:cubicBezTo>
                    <a:pt x="17" y="143"/>
                    <a:pt x="18" y="146"/>
                    <a:pt x="21" y="14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95" name="Google Shape;13895;p239"/>
            <p:cNvSpPr/>
            <p:nvPr/>
          </p:nvSpPr>
          <p:spPr>
            <a:xfrm>
              <a:off x="6330672" y="4824122"/>
              <a:ext cx="238513" cy="279888"/>
            </a:xfrm>
            <a:custGeom>
              <a:rect b="b" l="l" r="r" t="t"/>
              <a:pathLst>
                <a:path extrusionOk="0" h="166" w="142">
                  <a:moveTo>
                    <a:pt x="140" y="99"/>
                  </a:moveTo>
                  <a:cubicBezTo>
                    <a:pt x="139" y="94"/>
                    <a:pt x="134" y="93"/>
                    <a:pt x="134" y="87"/>
                  </a:cubicBezTo>
                  <a:cubicBezTo>
                    <a:pt x="134" y="82"/>
                    <a:pt x="132" y="81"/>
                    <a:pt x="124" y="81"/>
                  </a:cubicBezTo>
                  <a:cubicBezTo>
                    <a:pt x="117" y="82"/>
                    <a:pt x="112" y="80"/>
                    <a:pt x="111" y="75"/>
                  </a:cubicBezTo>
                  <a:cubicBezTo>
                    <a:pt x="111" y="71"/>
                    <a:pt x="107" y="67"/>
                    <a:pt x="110" y="66"/>
                  </a:cubicBezTo>
                  <a:cubicBezTo>
                    <a:pt x="113" y="64"/>
                    <a:pt x="108" y="61"/>
                    <a:pt x="108" y="56"/>
                  </a:cubicBezTo>
                  <a:cubicBezTo>
                    <a:pt x="109" y="52"/>
                    <a:pt x="106" y="50"/>
                    <a:pt x="104" y="48"/>
                  </a:cubicBezTo>
                  <a:cubicBezTo>
                    <a:pt x="101" y="46"/>
                    <a:pt x="91" y="49"/>
                    <a:pt x="91" y="45"/>
                  </a:cubicBezTo>
                  <a:cubicBezTo>
                    <a:pt x="91" y="42"/>
                    <a:pt x="85" y="41"/>
                    <a:pt x="82" y="41"/>
                  </a:cubicBezTo>
                  <a:cubicBezTo>
                    <a:pt x="78" y="41"/>
                    <a:pt x="81" y="36"/>
                    <a:pt x="77" y="37"/>
                  </a:cubicBezTo>
                  <a:cubicBezTo>
                    <a:pt x="73" y="37"/>
                    <a:pt x="74" y="34"/>
                    <a:pt x="69" y="35"/>
                  </a:cubicBezTo>
                  <a:cubicBezTo>
                    <a:pt x="63" y="36"/>
                    <a:pt x="60" y="33"/>
                    <a:pt x="55" y="26"/>
                  </a:cubicBezTo>
                  <a:cubicBezTo>
                    <a:pt x="49" y="20"/>
                    <a:pt x="50" y="7"/>
                    <a:pt x="51" y="3"/>
                  </a:cubicBezTo>
                  <a:cubicBezTo>
                    <a:pt x="52" y="0"/>
                    <a:pt x="45" y="2"/>
                    <a:pt x="40" y="2"/>
                  </a:cubicBezTo>
                  <a:cubicBezTo>
                    <a:pt x="36" y="2"/>
                    <a:pt x="31" y="6"/>
                    <a:pt x="26" y="9"/>
                  </a:cubicBezTo>
                  <a:cubicBezTo>
                    <a:pt x="22" y="12"/>
                    <a:pt x="19" y="12"/>
                    <a:pt x="17" y="14"/>
                  </a:cubicBezTo>
                  <a:cubicBezTo>
                    <a:pt x="14" y="16"/>
                    <a:pt x="10" y="18"/>
                    <a:pt x="7" y="16"/>
                  </a:cubicBezTo>
                  <a:cubicBezTo>
                    <a:pt x="6" y="16"/>
                    <a:pt x="4" y="16"/>
                    <a:pt x="3" y="16"/>
                  </a:cubicBezTo>
                  <a:cubicBezTo>
                    <a:pt x="5" y="21"/>
                    <a:pt x="10" y="29"/>
                    <a:pt x="11" y="32"/>
                  </a:cubicBezTo>
                  <a:cubicBezTo>
                    <a:pt x="12" y="36"/>
                    <a:pt x="9" y="37"/>
                    <a:pt x="8" y="39"/>
                  </a:cubicBezTo>
                  <a:cubicBezTo>
                    <a:pt x="6" y="40"/>
                    <a:pt x="8" y="53"/>
                    <a:pt x="9" y="56"/>
                  </a:cubicBezTo>
                  <a:cubicBezTo>
                    <a:pt x="9" y="58"/>
                    <a:pt x="4" y="64"/>
                    <a:pt x="6" y="66"/>
                  </a:cubicBezTo>
                  <a:cubicBezTo>
                    <a:pt x="8" y="67"/>
                    <a:pt x="3" y="73"/>
                    <a:pt x="3" y="76"/>
                  </a:cubicBezTo>
                  <a:cubicBezTo>
                    <a:pt x="3" y="79"/>
                    <a:pt x="8" y="79"/>
                    <a:pt x="8" y="81"/>
                  </a:cubicBezTo>
                  <a:cubicBezTo>
                    <a:pt x="8" y="84"/>
                    <a:pt x="4" y="90"/>
                    <a:pt x="1" y="91"/>
                  </a:cubicBezTo>
                  <a:cubicBezTo>
                    <a:pt x="0" y="92"/>
                    <a:pt x="0" y="94"/>
                    <a:pt x="0" y="96"/>
                  </a:cubicBezTo>
                  <a:cubicBezTo>
                    <a:pt x="1" y="96"/>
                    <a:pt x="2" y="99"/>
                    <a:pt x="5" y="102"/>
                  </a:cubicBezTo>
                  <a:cubicBezTo>
                    <a:pt x="9" y="105"/>
                    <a:pt x="5" y="110"/>
                    <a:pt x="8" y="114"/>
                  </a:cubicBezTo>
                  <a:cubicBezTo>
                    <a:pt x="11" y="118"/>
                    <a:pt x="15" y="119"/>
                    <a:pt x="13" y="121"/>
                  </a:cubicBezTo>
                  <a:cubicBezTo>
                    <a:pt x="10" y="123"/>
                    <a:pt x="13" y="127"/>
                    <a:pt x="10" y="129"/>
                  </a:cubicBezTo>
                  <a:cubicBezTo>
                    <a:pt x="8" y="132"/>
                    <a:pt x="11" y="138"/>
                    <a:pt x="14" y="139"/>
                  </a:cubicBezTo>
                  <a:cubicBezTo>
                    <a:pt x="18" y="141"/>
                    <a:pt x="15" y="147"/>
                    <a:pt x="19" y="150"/>
                  </a:cubicBezTo>
                  <a:cubicBezTo>
                    <a:pt x="22" y="153"/>
                    <a:pt x="20" y="161"/>
                    <a:pt x="21" y="163"/>
                  </a:cubicBezTo>
                  <a:cubicBezTo>
                    <a:pt x="22" y="166"/>
                    <a:pt x="32" y="160"/>
                    <a:pt x="37" y="154"/>
                  </a:cubicBezTo>
                  <a:cubicBezTo>
                    <a:pt x="43" y="148"/>
                    <a:pt x="42" y="153"/>
                    <a:pt x="47" y="153"/>
                  </a:cubicBezTo>
                  <a:cubicBezTo>
                    <a:pt x="52" y="154"/>
                    <a:pt x="58" y="154"/>
                    <a:pt x="61" y="159"/>
                  </a:cubicBezTo>
                  <a:cubicBezTo>
                    <a:pt x="63" y="164"/>
                    <a:pt x="66" y="154"/>
                    <a:pt x="68" y="152"/>
                  </a:cubicBezTo>
                  <a:cubicBezTo>
                    <a:pt x="69" y="150"/>
                    <a:pt x="81" y="153"/>
                    <a:pt x="83" y="152"/>
                  </a:cubicBezTo>
                  <a:cubicBezTo>
                    <a:pt x="85" y="151"/>
                    <a:pt x="87" y="136"/>
                    <a:pt x="86" y="134"/>
                  </a:cubicBezTo>
                  <a:cubicBezTo>
                    <a:pt x="86" y="131"/>
                    <a:pt x="91" y="125"/>
                    <a:pt x="95" y="122"/>
                  </a:cubicBezTo>
                  <a:cubicBezTo>
                    <a:pt x="99" y="120"/>
                    <a:pt x="106" y="122"/>
                    <a:pt x="109" y="120"/>
                  </a:cubicBezTo>
                  <a:cubicBezTo>
                    <a:pt x="113" y="118"/>
                    <a:pt x="118" y="118"/>
                    <a:pt x="123" y="118"/>
                  </a:cubicBezTo>
                  <a:cubicBezTo>
                    <a:pt x="127" y="118"/>
                    <a:pt x="131" y="123"/>
                    <a:pt x="134" y="123"/>
                  </a:cubicBezTo>
                  <a:cubicBezTo>
                    <a:pt x="136" y="123"/>
                    <a:pt x="140" y="119"/>
                    <a:pt x="139" y="115"/>
                  </a:cubicBezTo>
                  <a:cubicBezTo>
                    <a:pt x="138" y="110"/>
                    <a:pt x="142" y="104"/>
                    <a:pt x="140" y="9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96" name="Google Shape;13896;p239"/>
            <p:cNvSpPr/>
            <p:nvPr/>
          </p:nvSpPr>
          <p:spPr>
            <a:xfrm>
              <a:off x="6098244" y="4629417"/>
              <a:ext cx="251899" cy="377240"/>
            </a:xfrm>
            <a:custGeom>
              <a:rect b="b" l="l" r="r" t="t"/>
              <a:pathLst>
                <a:path extrusionOk="0" h="224" w="150">
                  <a:moveTo>
                    <a:pt x="138" y="212"/>
                  </a:moveTo>
                  <a:cubicBezTo>
                    <a:pt x="138" y="212"/>
                    <a:pt x="138" y="212"/>
                    <a:pt x="138" y="212"/>
                  </a:cubicBezTo>
                  <a:cubicBezTo>
                    <a:pt x="138" y="210"/>
                    <a:pt x="138" y="208"/>
                    <a:pt x="139" y="207"/>
                  </a:cubicBezTo>
                  <a:cubicBezTo>
                    <a:pt x="142" y="206"/>
                    <a:pt x="146" y="200"/>
                    <a:pt x="146" y="197"/>
                  </a:cubicBezTo>
                  <a:cubicBezTo>
                    <a:pt x="146" y="195"/>
                    <a:pt x="141" y="195"/>
                    <a:pt x="141" y="192"/>
                  </a:cubicBezTo>
                  <a:cubicBezTo>
                    <a:pt x="141" y="189"/>
                    <a:pt x="146" y="183"/>
                    <a:pt x="144" y="182"/>
                  </a:cubicBezTo>
                  <a:cubicBezTo>
                    <a:pt x="142" y="180"/>
                    <a:pt x="147" y="174"/>
                    <a:pt x="147" y="172"/>
                  </a:cubicBezTo>
                  <a:cubicBezTo>
                    <a:pt x="146" y="169"/>
                    <a:pt x="144" y="156"/>
                    <a:pt x="146" y="155"/>
                  </a:cubicBezTo>
                  <a:cubicBezTo>
                    <a:pt x="147" y="153"/>
                    <a:pt x="150" y="152"/>
                    <a:pt x="149" y="148"/>
                  </a:cubicBezTo>
                  <a:cubicBezTo>
                    <a:pt x="148" y="145"/>
                    <a:pt x="143" y="137"/>
                    <a:pt x="141" y="132"/>
                  </a:cubicBezTo>
                  <a:cubicBezTo>
                    <a:pt x="137" y="131"/>
                    <a:pt x="132" y="131"/>
                    <a:pt x="130" y="132"/>
                  </a:cubicBezTo>
                  <a:cubicBezTo>
                    <a:pt x="126" y="134"/>
                    <a:pt x="127" y="121"/>
                    <a:pt x="127" y="117"/>
                  </a:cubicBezTo>
                  <a:cubicBezTo>
                    <a:pt x="127" y="112"/>
                    <a:pt x="123" y="114"/>
                    <a:pt x="122" y="118"/>
                  </a:cubicBezTo>
                  <a:cubicBezTo>
                    <a:pt x="120" y="121"/>
                    <a:pt x="115" y="119"/>
                    <a:pt x="109" y="119"/>
                  </a:cubicBezTo>
                  <a:cubicBezTo>
                    <a:pt x="104" y="119"/>
                    <a:pt x="107" y="112"/>
                    <a:pt x="103" y="113"/>
                  </a:cubicBezTo>
                  <a:cubicBezTo>
                    <a:pt x="100" y="113"/>
                    <a:pt x="97" y="112"/>
                    <a:pt x="97" y="108"/>
                  </a:cubicBezTo>
                  <a:cubicBezTo>
                    <a:pt x="98" y="105"/>
                    <a:pt x="95" y="102"/>
                    <a:pt x="93" y="98"/>
                  </a:cubicBezTo>
                  <a:cubicBezTo>
                    <a:pt x="90" y="94"/>
                    <a:pt x="87" y="90"/>
                    <a:pt x="89" y="88"/>
                  </a:cubicBezTo>
                  <a:cubicBezTo>
                    <a:pt x="92" y="85"/>
                    <a:pt x="88" y="83"/>
                    <a:pt x="91" y="80"/>
                  </a:cubicBezTo>
                  <a:cubicBezTo>
                    <a:pt x="94" y="77"/>
                    <a:pt x="97" y="78"/>
                    <a:pt x="96" y="74"/>
                  </a:cubicBezTo>
                  <a:cubicBezTo>
                    <a:pt x="95" y="69"/>
                    <a:pt x="100" y="67"/>
                    <a:pt x="100" y="62"/>
                  </a:cubicBezTo>
                  <a:cubicBezTo>
                    <a:pt x="100" y="58"/>
                    <a:pt x="106" y="59"/>
                    <a:pt x="110" y="55"/>
                  </a:cubicBezTo>
                  <a:cubicBezTo>
                    <a:pt x="115" y="51"/>
                    <a:pt x="120" y="53"/>
                    <a:pt x="124" y="50"/>
                  </a:cubicBezTo>
                  <a:cubicBezTo>
                    <a:pt x="128" y="47"/>
                    <a:pt x="131" y="49"/>
                    <a:pt x="134" y="49"/>
                  </a:cubicBezTo>
                  <a:cubicBezTo>
                    <a:pt x="132" y="47"/>
                    <a:pt x="128" y="46"/>
                    <a:pt x="127" y="44"/>
                  </a:cubicBezTo>
                  <a:cubicBezTo>
                    <a:pt x="126" y="41"/>
                    <a:pt x="131" y="36"/>
                    <a:pt x="133" y="34"/>
                  </a:cubicBezTo>
                  <a:cubicBezTo>
                    <a:pt x="135" y="31"/>
                    <a:pt x="126" y="27"/>
                    <a:pt x="124" y="27"/>
                  </a:cubicBezTo>
                  <a:cubicBezTo>
                    <a:pt x="122" y="26"/>
                    <a:pt x="119" y="28"/>
                    <a:pt x="117" y="27"/>
                  </a:cubicBezTo>
                  <a:cubicBezTo>
                    <a:pt x="115" y="26"/>
                    <a:pt x="112" y="27"/>
                    <a:pt x="110" y="28"/>
                  </a:cubicBezTo>
                  <a:cubicBezTo>
                    <a:pt x="108" y="29"/>
                    <a:pt x="96" y="30"/>
                    <a:pt x="97" y="26"/>
                  </a:cubicBezTo>
                  <a:cubicBezTo>
                    <a:pt x="97" y="22"/>
                    <a:pt x="92" y="21"/>
                    <a:pt x="92" y="19"/>
                  </a:cubicBezTo>
                  <a:cubicBezTo>
                    <a:pt x="93" y="16"/>
                    <a:pt x="89" y="12"/>
                    <a:pt x="85" y="11"/>
                  </a:cubicBezTo>
                  <a:cubicBezTo>
                    <a:pt x="81" y="11"/>
                    <a:pt x="81" y="3"/>
                    <a:pt x="78" y="1"/>
                  </a:cubicBezTo>
                  <a:cubicBezTo>
                    <a:pt x="76" y="0"/>
                    <a:pt x="72" y="1"/>
                    <a:pt x="68" y="1"/>
                  </a:cubicBezTo>
                  <a:cubicBezTo>
                    <a:pt x="72" y="6"/>
                    <a:pt x="73" y="8"/>
                    <a:pt x="71" y="10"/>
                  </a:cubicBezTo>
                  <a:cubicBezTo>
                    <a:pt x="67" y="13"/>
                    <a:pt x="71" y="13"/>
                    <a:pt x="64" y="22"/>
                  </a:cubicBezTo>
                  <a:cubicBezTo>
                    <a:pt x="58" y="31"/>
                    <a:pt x="47" y="33"/>
                    <a:pt x="42" y="35"/>
                  </a:cubicBezTo>
                  <a:cubicBezTo>
                    <a:pt x="36" y="36"/>
                    <a:pt x="34" y="47"/>
                    <a:pt x="31" y="54"/>
                  </a:cubicBezTo>
                  <a:cubicBezTo>
                    <a:pt x="28" y="61"/>
                    <a:pt x="26" y="59"/>
                    <a:pt x="23" y="54"/>
                  </a:cubicBezTo>
                  <a:cubicBezTo>
                    <a:pt x="20" y="50"/>
                    <a:pt x="18" y="55"/>
                    <a:pt x="14" y="52"/>
                  </a:cubicBezTo>
                  <a:cubicBezTo>
                    <a:pt x="11" y="49"/>
                    <a:pt x="12" y="49"/>
                    <a:pt x="14" y="46"/>
                  </a:cubicBezTo>
                  <a:cubicBezTo>
                    <a:pt x="15" y="44"/>
                    <a:pt x="14" y="42"/>
                    <a:pt x="12" y="40"/>
                  </a:cubicBezTo>
                  <a:cubicBezTo>
                    <a:pt x="8" y="41"/>
                    <a:pt x="4" y="46"/>
                    <a:pt x="2" y="50"/>
                  </a:cubicBezTo>
                  <a:cubicBezTo>
                    <a:pt x="0" y="55"/>
                    <a:pt x="6" y="63"/>
                    <a:pt x="7" y="67"/>
                  </a:cubicBezTo>
                  <a:cubicBezTo>
                    <a:pt x="7" y="70"/>
                    <a:pt x="3" y="67"/>
                    <a:pt x="3" y="70"/>
                  </a:cubicBezTo>
                  <a:cubicBezTo>
                    <a:pt x="2" y="73"/>
                    <a:pt x="11" y="77"/>
                    <a:pt x="16" y="80"/>
                  </a:cubicBezTo>
                  <a:cubicBezTo>
                    <a:pt x="20" y="83"/>
                    <a:pt x="23" y="92"/>
                    <a:pt x="27" y="96"/>
                  </a:cubicBezTo>
                  <a:cubicBezTo>
                    <a:pt x="31" y="101"/>
                    <a:pt x="31" y="104"/>
                    <a:pt x="35" y="115"/>
                  </a:cubicBezTo>
                  <a:cubicBezTo>
                    <a:pt x="39" y="125"/>
                    <a:pt x="48" y="143"/>
                    <a:pt x="53" y="150"/>
                  </a:cubicBezTo>
                  <a:cubicBezTo>
                    <a:pt x="59" y="157"/>
                    <a:pt x="62" y="163"/>
                    <a:pt x="60" y="165"/>
                  </a:cubicBezTo>
                  <a:cubicBezTo>
                    <a:pt x="59" y="167"/>
                    <a:pt x="61" y="173"/>
                    <a:pt x="65" y="176"/>
                  </a:cubicBezTo>
                  <a:cubicBezTo>
                    <a:pt x="69" y="179"/>
                    <a:pt x="72" y="184"/>
                    <a:pt x="83" y="189"/>
                  </a:cubicBezTo>
                  <a:cubicBezTo>
                    <a:pt x="94" y="195"/>
                    <a:pt x="113" y="206"/>
                    <a:pt x="116" y="211"/>
                  </a:cubicBezTo>
                  <a:cubicBezTo>
                    <a:pt x="119" y="216"/>
                    <a:pt x="128" y="220"/>
                    <a:pt x="130" y="221"/>
                  </a:cubicBezTo>
                  <a:cubicBezTo>
                    <a:pt x="131" y="222"/>
                    <a:pt x="131" y="223"/>
                    <a:pt x="131" y="224"/>
                  </a:cubicBezTo>
                  <a:cubicBezTo>
                    <a:pt x="132" y="223"/>
                    <a:pt x="133" y="222"/>
                    <a:pt x="133" y="222"/>
                  </a:cubicBezTo>
                  <a:cubicBezTo>
                    <a:pt x="137" y="220"/>
                    <a:pt x="137" y="214"/>
                    <a:pt x="138" y="21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97" name="Google Shape;13897;p239"/>
            <p:cNvSpPr/>
            <p:nvPr/>
          </p:nvSpPr>
          <p:spPr>
            <a:xfrm>
              <a:off x="6255224" y="4379952"/>
              <a:ext cx="270153" cy="234863"/>
            </a:xfrm>
            <a:custGeom>
              <a:rect b="b" l="l" r="r" t="t"/>
              <a:pathLst>
                <a:path extrusionOk="0" h="139" w="161">
                  <a:moveTo>
                    <a:pt x="16" y="9"/>
                  </a:moveTo>
                  <a:cubicBezTo>
                    <a:pt x="13" y="13"/>
                    <a:pt x="6" y="17"/>
                    <a:pt x="6" y="22"/>
                  </a:cubicBezTo>
                  <a:cubicBezTo>
                    <a:pt x="6" y="27"/>
                    <a:pt x="6" y="29"/>
                    <a:pt x="4" y="31"/>
                  </a:cubicBezTo>
                  <a:cubicBezTo>
                    <a:pt x="3" y="33"/>
                    <a:pt x="0" y="37"/>
                    <a:pt x="3" y="37"/>
                  </a:cubicBezTo>
                  <a:cubicBezTo>
                    <a:pt x="5" y="36"/>
                    <a:pt x="8" y="36"/>
                    <a:pt x="8" y="39"/>
                  </a:cubicBezTo>
                  <a:cubicBezTo>
                    <a:pt x="8" y="42"/>
                    <a:pt x="14" y="43"/>
                    <a:pt x="13" y="47"/>
                  </a:cubicBezTo>
                  <a:cubicBezTo>
                    <a:pt x="13" y="51"/>
                    <a:pt x="11" y="63"/>
                    <a:pt x="21" y="63"/>
                  </a:cubicBezTo>
                  <a:cubicBezTo>
                    <a:pt x="31" y="63"/>
                    <a:pt x="36" y="59"/>
                    <a:pt x="41" y="65"/>
                  </a:cubicBezTo>
                  <a:cubicBezTo>
                    <a:pt x="45" y="70"/>
                    <a:pt x="50" y="73"/>
                    <a:pt x="57" y="72"/>
                  </a:cubicBezTo>
                  <a:cubicBezTo>
                    <a:pt x="63" y="71"/>
                    <a:pt x="74" y="70"/>
                    <a:pt x="70" y="76"/>
                  </a:cubicBezTo>
                  <a:cubicBezTo>
                    <a:pt x="67" y="81"/>
                    <a:pt x="65" y="94"/>
                    <a:pt x="68" y="97"/>
                  </a:cubicBezTo>
                  <a:cubicBezTo>
                    <a:pt x="71" y="101"/>
                    <a:pt x="75" y="104"/>
                    <a:pt x="72" y="107"/>
                  </a:cubicBezTo>
                  <a:cubicBezTo>
                    <a:pt x="70" y="110"/>
                    <a:pt x="69" y="113"/>
                    <a:pt x="72" y="116"/>
                  </a:cubicBezTo>
                  <a:cubicBezTo>
                    <a:pt x="75" y="118"/>
                    <a:pt x="74" y="121"/>
                    <a:pt x="74" y="122"/>
                  </a:cubicBezTo>
                  <a:cubicBezTo>
                    <a:pt x="74" y="122"/>
                    <a:pt x="73" y="122"/>
                    <a:pt x="72" y="123"/>
                  </a:cubicBezTo>
                  <a:cubicBezTo>
                    <a:pt x="77" y="127"/>
                    <a:pt x="78" y="133"/>
                    <a:pt x="81" y="135"/>
                  </a:cubicBezTo>
                  <a:cubicBezTo>
                    <a:pt x="84" y="138"/>
                    <a:pt x="85" y="139"/>
                    <a:pt x="88" y="138"/>
                  </a:cubicBezTo>
                  <a:cubicBezTo>
                    <a:pt x="90" y="136"/>
                    <a:pt x="92" y="135"/>
                    <a:pt x="94" y="137"/>
                  </a:cubicBezTo>
                  <a:cubicBezTo>
                    <a:pt x="96" y="138"/>
                    <a:pt x="99" y="135"/>
                    <a:pt x="102" y="132"/>
                  </a:cubicBezTo>
                  <a:cubicBezTo>
                    <a:pt x="105" y="129"/>
                    <a:pt x="109" y="132"/>
                    <a:pt x="110" y="128"/>
                  </a:cubicBezTo>
                  <a:cubicBezTo>
                    <a:pt x="111" y="125"/>
                    <a:pt x="113" y="123"/>
                    <a:pt x="116" y="122"/>
                  </a:cubicBezTo>
                  <a:cubicBezTo>
                    <a:pt x="120" y="121"/>
                    <a:pt x="120" y="117"/>
                    <a:pt x="118" y="117"/>
                  </a:cubicBezTo>
                  <a:cubicBezTo>
                    <a:pt x="115" y="117"/>
                    <a:pt x="112" y="120"/>
                    <a:pt x="112" y="115"/>
                  </a:cubicBezTo>
                  <a:cubicBezTo>
                    <a:pt x="112" y="111"/>
                    <a:pt x="109" y="112"/>
                    <a:pt x="109" y="108"/>
                  </a:cubicBezTo>
                  <a:cubicBezTo>
                    <a:pt x="109" y="104"/>
                    <a:pt x="108" y="101"/>
                    <a:pt x="104" y="99"/>
                  </a:cubicBezTo>
                  <a:cubicBezTo>
                    <a:pt x="100" y="96"/>
                    <a:pt x="110" y="95"/>
                    <a:pt x="112" y="97"/>
                  </a:cubicBezTo>
                  <a:cubicBezTo>
                    <a:pt x="114" y="100"/>
                    <a:pt x="121" y="98"/>
                    <a:pt x="122" y="101"/>
                  </a:cubicBezTo>
                  <a:cubicBezTo>
                    <a:pt x="123" y="104"/>
                    <a:pt x="127" y="105"/>
                    <a:pt x="127" y="101"/>
                  </a:cubicBezTo>
                  <a:cubicBezTo>
                    <a:pt x="127" y="97"/>
                    <a:pt x="131" y="96"/>
                    <a:pt x="134" y="97"/>
                  </a:cubicBezTo>
                  <a:cubicBezTo>
                    <a:pt x="138" y="97"/>
                    <a:pt x="146" y="92"/>
                    <a:pt x="149" y="91"/>
                  </a:cubicBezTo>
                  <a:cubicBezTo>
                    <a:pt x="150" y="90"/>
                    <a:pt x="151" y="88"/>
                    <a:pt x="152" y="87"/>
                  </a:cubicBezTo>
                  <a:cubicBezTo>
                    <a:pt x="150" y="83"/>
                    <a:pt x="146" y="79"/>
                    <a:pt x="144" y="77"/>
                  </a:cubicBezTo>
                  <a:cubicBezTo>
                    <a:pt x="142" y="75"/>
                    <a:pt x="146" y="74"/>
                    <a:pt x="146" y="71"/>
                  </a:cubicBezTo>
                  <a:cubicBezTo>
                    <a:pt x="145" y="68"/>
                    <a:pt x="146" y="66"/>
                    <a:pt x="151" y="65"/>
                  </a:cubicBezTo>
                  <a:cubicBezTo>
                    <a:pt x="156" y="65"/>
                    <a:pt x="156" y="60"/>
                    <a:pt x="153" y="59"/>
                  </a:cubicBezTo>
                  <a:cubicBezTo>
                    <a:pt x="150" y="57"/>
                    <a:pt x="154" y="52"/>
                    <a:pt x="157" y="51"/>
                  </a:cubicBezTo>
                  <a:cubicBezTo>
                    <a:pt x="158" y="50"/>
                    <a:pt x="160" y="48"/>
                    <a:pt x="161" y="45"/>
                  </a:cubicBezTo>
                  <a:cubicBezTo>
                    <a:pt x="155" y="43"/>
                    <a:pt x="148" y="43"/>
                    <a:pt x="144" y="43"/>
                  </a:cubicBezTo>
                  <a:cubicBezTo>
                    <a:pt x="140" y="43"/>
                    <a:pt x="147" y="38"/>
                    <a:pt x="147" y="33"/>
                  </a:cubicBezTo>
                  <a:cubicBezTo>
                    <a:pt x="148" y="28"/>
                    <a:pt x="135" y="28"/>
                    <a:pt x="130" y="27"/>
                  </a:cubicBezTo>
                  <a:cubicBezTo>
                    <a:pt x="125" y="26"/>
                    <a:pt x="126" y="20"/>
                    <a:pt x="132" y="20"/>
                  </a:cubicBezTo>
                  <a:cubicBezTo>
                    <a:pt x="137" y="20"/>
                    <a:pt x="129" y="16"/>
                    <a:pt x="122" y="17"/>
                  </a:cubicBezTo>
                  <a:cubicBezTo>
                    <a:pt x="115" y="18"/>
                    <a:pt x="105" y="22"/>
                    <a:pt x="100" y="25"/>
                  </a:cubicBezTo>
                  <a:cubicBezTo>
                    <a:pt x="94" y="28"/>
                    <a:pt x="84" y="16"/>
                    <a:pt x="78" y="19"/>
                  </a:cubicBezTo>
                  <a:cubicBezTo>
                    <a:pt x="71" y="21"/>
                    <a:pt x="62" y="21"/>
                    <a:pt x="63" y="16"/>
                  </a:cubicBezTo>
                  <a:cubicBezTo>
                    <a:pt x="63" y="11"/>
                    <a:pt x="60" y="6"/>
                    <a:pt x="54" y="7"/>
                  </a:cubicBezTo>
                  <a:cubicBezTo>
                    <a:pt x="47" y="7"/>
                    <a:pt x="49" y="0"/>
                    <a:pt x="44" y="0"/>
                  </a:cubicBezTo>
                  <a:cubicBezTo>
                    <a:pt x="39" y="0"/>
                    <a:pt x="44" y="6"/>
                    <a:pt x="40" y="8"/>
                  </a:cubicBezTo>
                  <a:cubicBezTo>
                    <a:pt x="37" y="9"/>
                    <a:pt x="26" y="12"/>
                    <a:pt x="25" y="17"/>
                  </a:cubicBezTo>
                  <a:cubicBezTo>
                    <a:pt x="24" y="22"/>
                    <a:pt x="31" y="30"/>
                    <a:pt x="29" y="35"/>
                  </a:cubicBezTo>
                  <a:cubicBezTo>
                    <a:pt x="26" y="39"/>
                    <a:pt x="19" y="35"/>
                    <a:pt x="16" y="30"/>
                  </a:cubicBezTo>
                  <a:cubicBezTo>
                    <a:pt x="14" y="25"/>
                    <a:pt x="23" y="18"/>
                    <a:pt x="21" y="15"/>
                  </a:cubicBezTo>
                  <a:cubicBezTo>
                    <a:pt x="20" y="13"/>
                    <a:pt x="19" y="9"/>
                    <a:pt x="20" y="6"/>
                  </a:cubicBezTo>
                  <a:cubicBezTo>
                    <a:pt x="18" y="7"/>
                    <a:pt x="17" y="8"/>
                    <a:pt x="16" y="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98" name="Google Shape;13898;p239"/>
            <p:cNvSpPr/>
            <p:nvPr/>
          </p:nvSpPr>
          <p:spPr>
            <a:xfrm>
              <a:off x="6557017" y="4500425"/>
              <a:ext cx="83966" cy="90051"/>
            </a:xfrm>
            <a:custGeom>
              <a:rect b="b" l="l" r="r" t="t"/>
              <a:pathLst>
                <a:path extrusionOk="0" h="54" w="50">
                  <a:moveTo>
                    <a:pt x="12" y="11"/>
                  </a:moveTo>
                  <a:cubicBezTo>
                    <a:pt x="14" y="15"/>
                    <a:pt x="10" y="16"/>
                    <a:pt x="7" y="17"/>
                  </a:cubicBezTo>
                  <a:cubicBezTo>
                    <a:pt x="3" y="17"/>
                    <a:pt x="4" y="25"/>
                    <a:pt x="2" y="27"/>
                  </a:cubicBezTo>
                  <a:cubicBezTo>
                    <a:pt x="0" y="29"/>
                    <a:pt x="10" y="35"/>
                    <a:pt x="12" y="40"/>
                  </a:cubicBezTo>
                  <a:cubicBezTo>
                    <a:pt x="13" y="42"/>
                    <a:pt x="16" y="48"/>
                    <a:pt x="19" y="53"/>
                  </a:cubicBezTo>
                  <a:cubicBezTo>
                    <a:pt x="21" y="54"/>
                    <a:pt x="23" y="54"/>
                    <a:pt x="24" y="53"/>
                  </a:cubicBezTo>
                  <a:cubicBezTo>
                    <a:pt x="28" y="52"/>
                    <a:pt x="25" y="45"/>
                    <a:pt x="29" y="46"/>
                  </a:cubicBezTo>
                  <a:cubicBezTo>
                    <a:pt x="34" y="46"/>
                    <a:pt x="40" y="43"/>
                    <a:pt x="42" y="46"/>
                  </a:cubicBezTo>
                  <a:cubicBezTo>
                    <a:pt x="42" y="47"/>
                    <a:pt x="43" y="47"/>
                    <a:pt x="43" y="48"/>
                  </a:cubicBezTo>
                  <a:cubicBezTo>
                    <a:pt x="45" y="45"/>
                    <a:pt x="46" y="43"/>
                    <a:pt x="47" y="42"/>
                  </a:cubicBezTo>
                  <a:cubicBezTo>
                    <a:pt x="48" y="40"/>
                    <a:pt x="48" y="31"/>
                    <a:pt x="45" y="26"/>
                  </a:cubicBezTo>
                  <a:cubicBezTo>
                    <a:pt x="43" y="21"/>
                    <a:pt x="45" y="14"/>
                    <a:pt x="48" y="12"/>
                  </a:cubicBezTo>
                  <a:cubicBezTo>
                    <a:pt x="48" y="12"/>
                    <a:pt x="49" y="9"/>
                    <a:pt x="50" y="6"/>
                  </a:cubicBezTo>
                  <a:cubicBezTo>
                    <a:pt x="46" y="4"/>
                    <a:pt x="42" y="3"/>
                    <a:pt x="38" y="3"/>
                  </a:cubicBezTo>
                  <a:cubicBezTo>
                    <a:pt x="32" y="4"/>
                    <a:pt x="26" y="7"/>
                    <a:pt x="23" y="4"/>
                  </a:cubicBezTo>
                  <a:cubicBezTo>
                    <a:pt x="21" y="0"/>
                    <a:pt x="18" y="1"/>
                    <a:pt x="15" y="3"/>
                  </a:cubicBezTo>
                  <a:cubicBezTo>
                    <a:pt x="14" y="4"/>
                    <a:pt x="14" y="4"/>
                    <a:pt x="13" y="4"/>
                  </a:cubicBezTo>
                  <a:cubicBezTo>
                    <a:pt x="12" y="7"/>
                    <a:pt x="11" y="10"/>
                    <a:pt x="12" y="1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899" name="Google Shape;13899;p239"/>
            <p:cNvSpPr/>
            <p:nvPr/>
          </p:nvSpPr>
          <p:spPr>
            <a:xfrm>
              <a:off x="6493738" y="4456617"/>
              <a:ext cx="96135" cy="147245"/>
            </a:xfrm>
            <a:custGeom>
              <a:rect b="b" l="l" r="r" t="t"/>
              <a:pathLst>
                <a:path extrusionOk="0" h="88" w="57">
                  <a:moveTo>
                    <a:pt x="15" y="6"/>
                  </a:moveTo>
                  <a:cubicBezTo>
                    <a:pt x="12" y="7"/>
                    <a:pt x="8" y="12"/>
                    <a:pt x="11" y="14"/>
                  </a:cubicBezTo>
                  <a:cubicBezTo>
                    <a:pt x="14" y="15"/>
                    <a:pt x="14" y="20"/>
                    <a:pt x="9" y="20"/>
                  </a:cubicBezTo>
                  <a:cubicBezTo>
                    <a:pt x="4" y="21"/>
                    <a:pt x="3" y="23"/>
                    <a:pt x="4" y="26"/>
                  </a:cubicBezTo>
                  <a:cubicBezTo>
                    <a:pt x="4" y="29"/>
                    <a:pt x="0" y="30"/>
                    <a:pt x="2" y="32"/>
                  </a:cubicBezTo>
                  <a:cubicBezTo>
                    <a:pt x="4" y="34"/>
                    <a:pt x="8" y="38"/>
                    <a:pt x="10" y="42"/>
                  </a:cubicBezTo>
                  <a:cubicBezTo>
                    <a:pt x="11" y="40"/>
                    <a:pt x="12" y="39"/>
                    <a:pt x="14" y="39"/>
                  </a:cubicBezTo>
                  <a:cubicBezTo>
                    <a:pt x="19" y="40"/>
                    <a:pt x="15" y="47"/>
                    <a:pt x="19" y="49"/>
                  </a:cubicBezTo>
                  <a:cubicBezTo>
                    <a:pt x="23" y="51"/>
                    <a:pt x="23" y="57"/>
                    <a:pt x="20" y="59"/>
                  </a:cubicBezTo>
                  <a:cubicBezTo>
                    <a:pt x="17" y="61"/>
                    <a:pt x="16" y="73"/>
                    <a:pt x="22" y="80"/>
                  </a:cubicBezTo>
                  <a:cubicBezTo>
                    <a:pt x="29" y="88"/>
                    <a:pt x="34" y="86"/>
                    <a:pt x="35" y="85"/>
                  </a:cubicBezTo>
                  <a:cubicBezTo>
                    <a:pt x="36" y="83"/>
                    <a:pt x="41" y="85"/>
                    <a:pt x="43" y="82"/>
                  </a:cubicBezTo>
                  <a:cubicBezTo>
                    <a:pt x="44" y="79"/>
                    <a:pt x="46" y="82"/>
                    <a:pt x="48" y="79"/>
                  </a:cubicBezTo>
                  <a:cubicBezTo>
                    <a:pt x="50" y="77"/>
                    <a:pt x="53" y="78"/>
                    <a:pt x="57" y="79"/>
                  </a:cubicBezTo>
                  <a:cubicBezTo>
                    <a:pt x="54" y="74"/>
                    <a:pt x="51" y="68"/>
                    <a:pt x="50" y="66"/>
                  </a:cubicBezTo>
                  <a:cubicBezTo>
                    <a:pt x="48" y="61"/>
                    <a:pt x="38" y="55"/>
                    <a:pt x="40" y="53"/>
                  </a:cubicBezTo>
                  <a:cubicBezTo>
                    <a:pt x="42" y="51"/>
                    <a:pt x="41" y="43"/>
                    <a:pt x="45" y="43"/>
                  </a:cubicBezTo>
                  <a:cubicBezTo>
                    <a:pt x="48" y="42"/>
                    <a:pt x="52" y="41"/>
                    <a:pt x="50" y="37"/>
                  </a:cubicBezTo>
                  <a:cubicBezTo>
                    <a:pt x="49" y="36"/>
                    <a:pt x="50" y="33"/>
                    <a:pt x="51" y="30"/>
                  </a:cubicBezTo>
                  <a:cubicBezTo>
                    <a:pt x="48" y="29"/>
                    <a:pt x="43" y="20"/>
                    <a:pt x="41" y="20"/>
                  </a:cubicBezTo>
                  <a:cubicBezTo>
                    <a:pt x="38" y="20"/>
                    <a:pt x="34" y="17"/>
                    <a:pt x="35" y="13"/>
                  </a:cubicBezTo>
                  <a:cubicBezTo>
                    <a:pt x="36" y="8"/>
                    <a:pt x="28" y="8"/>
                    <a:pt x="23" y="3"/>
                  </a:cubicBezTo>
                  <a:cubicBezTo>
                    <a:pt x="22" y="1"/>
                    <a:pt x="21" y="0"/>
                    <a:pt x="19" y="0"/>
                  </a:cubicBezTo>
                  <a:cubicBezTo>
                    <a:pt x="18" y="3"/>
                    <a:pt x="16" y="5"/>
                    <a:pt x="15" y="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00" name="Google Shape;13900;p239"/>
            <p:cNvSpPr/>
            <p:nvPr/>
          </p:nvSpPr>
          <p:spPr>
            <a:xfrm>
              <a:off x="6630031" y="4510161"/>
              <a:ext cx="59628" cy="76665"/>
            </a:xfrm>
            <a:custGeom>
              <a:rect b="b" l="l" r="r" t="t"/>
              <a:pathLst>
                <a:path extrusionOk="0" h="46" w="36">
                  <a:moveTo>
                    <a:pt x="2" y="20"/>
                  </a:moveTo>
                  <a:cubicBezTo>
                    <a:pt x="5" y="25"/>
                    <a:pt x="5" y="34"/>
                    <a:pt x="4" y="36"/>
                  </a:cubicBezTo>
                  <a:cubicBezTo>
                    <a:pt x="3" y="37"/>
                    <a:pt x="2" y="39"/>
                    <a:pt x="0" y="42"/>
                  </a:cubicBezTo>
                  <a:cubicBezTo>
                    <a:pt x="2" y="44"/>
                    <a:pt x="5" y="45"/>
                    <a:pt x="11" y="44"/>
                  </a:cubicBezTo>
                  <a:cubicBezTo>
                    <a:pt x="17" y="42"/>
                    <a:pt x="20" y="46"/>
                    <a:pt x="23" y="38"/>
                  </a:cubicBezTo>
                  <a:cubicBezTo>
                    <a:pt x="25" y="32"/>
                    <a:pt x="31" y="24"/>
                    <a:pt x="36" y="19"/>
                  </a:cubicBezTo>
                  <a:cubicBezTo>
                    <a:pt x="36" y="19"/>
                    <a:pt x="36" y="19"/>
                    <a:pt x="36" y="19"/>
                  </a:cubicBezTo>
                  <a:cubicBezTo>
                    <a:pt x="31" y="17"/>
                    <a:pt x="24" y="5"/>
                    <a:pt x="17" y="3"/>
                  </a:cubicBezTo>
                  <a:cubicBezTo>
                    <a:pt x="13" y="3"/>
                    <a:pt x="10" y="1"/>
                    <a:pt x="7" y="0"/>
                  </a:cubicBezTo>
                  <a:cubicBezTo>
                    <a:pt x="6" y="3"/>
                    <a:pt x="5" y="6"/>
                    <a:pt x="5" y="6"/>
                  </a:cubicBezTo>
                  <a:cubicBezTo>
                    <a:pt x="2" y="8"/>
                    <a:pt x="0" y="15"/>
                    <a:pt x="2" y="2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01" name="Google Shape;13901;p239"/>
            <p:cNvSpPr/>
            <p:nvPr/>
          </p:nvSpPr>
          <p:spPr>
            <a:xfrm>
              <a:off x="6036182" y="4142656"/>
              <a:ext cx="206874" cy="76665"/>
            </a:xfrm>
            <a:custGeom>
              <a:rect b="b" l="l" r="r" t="t"/>
              <a:pathLst>
                <a:path extrusionOk="0" h="45" w="123">
                  <a:moveTo>
                    <a:pt x="99" y="28"/>
                  </a:moveTo>
                  <a:cubicBezTo>
                    <a:pt x="91" y="28"/>
                    <a:pt x="66" y="10"/>
                    <a:pt x="43" y="5"/>
                  </a:cubicBezTo>
                  <a:cubicBezTo>
                    <a:pt x="20" y="0"/>
                    <a:pt x="0" y="17"/>
                    <a:pt x="2" y="20"/>
                  </a:cubicBezTo>
                  <a:cubicBezTo>
                    <a:pt x="5" y="24"/>
                    <a:pt x="16" y="14"/>
                    <a:pt x="22" y="10"/>
                  </a:cubicBezTo>
                  <a:cubicBezTo>
                    <a:pt x="28" y="6"/>
                    <a:pt x="33" y="12"/>
                    <a:pt x="33" y="15"/>
                  </a:cubicBezTo>
                  <a:cubicBezTo>
                    <a:pt x="34" y="18"/>
                    <a:pt x="41" y="19"/>
                    <a:pt x="53" y="20"/>
                  </a:cubicBezTo>
                  <a:cubicBezTo>
                    <a:pt x="65" y="20"/>
                    <a:pt x="66" y="30"/>
                    <a:pt x="77" y="33"/>
                  </a:cubicBezTo>
                  <a:cubicBezTo>
                    <a:pt x="89" y="36"/>
                    <a:pt x="77" y="40"/>
                    <a:pt x="83" y="42"/>
                  </a:cubicBezTo>
                  <a:cubicBezTo>
                    <a:pt x="89" y="45"/>
                    <a:pt x="119" y="44"/>
                    <a:pt x="121" y="41"/>
                  </a:cubicBezTo>
                  <a:cubicBezTo>
                    <a:pt x="123" y="39"/>
                    <a:pt x="107" y="28"/>
                    <a:pt x="99" y="2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02" name="Google Shape;13902;p239"/>
            <p:cNvSpPr/>
            <p:nvPr/>
          </p:nvSpPr>
          <p:spPr>
            <a:xfrm>
              <a:off x="6105545" y="4595344"/>
              <a:ext cx="115606" cy="136293"/>
            </a:xfrm>
            <a:custGeom>
              <a:rect b="b" l="l" r="r" t="t"/>
              <a:pathLst>
                <a:path extrusionOk="0" h="81" w="69">
                  <a:moveTo>
                    <a:pt x="64" y="21"/>
                  </a:moveTo>
                  <a:cubicBezTo>
                    <a:pt x="59" y="16"/>
                    <a:pt x="56" y="13"/>
                    <a:pt x="55" y="14"/>
                  </a:cubicBezTo>
                  <a:cubicBezTo>
                    <a:pt x="54" y="16"/>
                    <a:pt x="50" y="16"/>
                    <a:pt x="46" y="14"/>
                  </a:cubicBezTo>
                  <a:cubicBezTo>
                    <a:pt x="43" y="12"/>
                    <a:pt x="42" y="9"/>
                    <a:pt x="39" y="9"/>
                  </a:cubicBezTo>
                  <a:cubicBezTo>
                    <a:pt x="37" y="9"/>
                    <a:pt x="29" y="4"/>
                    <a:pt x="25" y="0"/>
                  </a:cubicBezTo>
                  <a:cubicBezTo>
                    <a:pt x="25" y="1"/>
                    <a:pt x="25" y="2"/>
                    <a:pt x="25" y="2"/>
                  </a:cubicBezTo>
                  <a:cubicBezTo>
                    <a:pt x="25" y="4"/>
                    <a:pt x="21" y="6"/>
                    <a:pt x="17" y="6"/>
                  </a:cubicBezTo>
                  <a:cubicBezTo>
                    <a:pt x="13" y="7"/>
                    <a:pt x="13" y="12"/>
                    <a:pt x="13" y="15"/>
                  </a:cubicBezTo>
                  <a:cubicBezTo>
                    <a:pt x="13" y="19"/>
                    <a:pt x="10" y="19"/>
                    <a:pt x="8" y="22"/>
                  </a:cubicBezTo>
                  <a:cubicBezTo>
                    <a:pt x="6" y="26"/>
                    <a:pt x="8" y="27"/>
                    <a:pt x="5" y="29"/>
                  </a:cubicBezTo>
                  <a:cubicBezTo>
                    <a:pt x="1" y="30"/>
                    <a:pt x="0" y="34"/>
                    <a:pt x="2" y="37"/>
                  </a:cubicBezTo>
                  <a:cubicBezTo>
                    <a:pt x="4" y="40"/>
                    <a:pt x="2" y="43"/>
                    <a:pt x="2" y="45"/>
                  </a:cubicBezTo>
                  <a:cubicBezTo>
                    <a:pt x="1" y="47"/>
                    <a:pt x="5" y="47"/>
                    <a:pt x="8" y="51"/>
                  </a:cubicBezTo>
                  <a:cubicBezTo>
                    <a:pt x="12" y="54"/>
                    <a:pt x="12" y="50"/>
                    <a:pt x="14" y="52"/>
                  </a:cubicBezTo>
                  <a:cubicBezTo>
                    <a:pt x="15" y="55"/>
                    <a:pt x="13" y="60"/>
                    <a:pt x="9" y="60"/>
                  </a:cubicBezTo>
                  <a:cubicBezTo>
                    <a:pt x="8" y="60"/>
                    <a:pt x="8" y="60"/>
                    <a:pt x="8" y="60"/>
                  </a:cubicBezTo>
                  <a:cubicBezTo>
                    <a:pt x="10" y="62"/>
                    <a:pt x="11" y="64"/>
                    <a:pt x="10" y="66"/>
                  </a:cubicBezTo>
                  <a:cubicBezTo>
                    <a:pt x="8" y="69"/>
                    <a:pt x="7" y="69"/>
                    <a:pt x="10" y="72"/>
                  </a:cubicBezTo>
                  <a:cubicBezTo>
                    <a:pt x="14" y="75"/>
                    <a:pt x="16" y="70"/>
                    <a:pt x="19" y="74"/>
                  </a:cubicBezTo>
                  <a:cubicBezTo>
                    <a:pt x="22" y="79"/>
                    <a:pt x="24" y="81"/>
                    <a:pt x="27" y="74"/>
                  </a:cubicBezTo>
                  <a:cubicBezTo>
                    <a:pt x="30" y="67"/>
                    <a:pt x="32" y="56"/>
                    <a:pt x="38" y="55"/>
                  </a:cubicBezTo>
                  <a:cubicBezTo>
                    <a:pt x="43" y="53"/>
                    <a:pt x="54" y="51"/>
                    <a:pt x="60" y="42"/>
                  </a:cubicBezTo>
                  <a:cubicBezTo>
                    <a:pt x="67" y="33"/>
                    <a:pt x="63" y="33"/>
                    <a:pt x="67" y="30"/>
                  </a:cubicBezTo>
                  <a:cubicBezTo>
                    <a:pt x="69" y="28"/>
                    <a:pt x="68" y="26"/>
                    <a:pt x="64" y="2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03" name="Google Shape;13903;p239"/>
            <p:cNvSpPr/>
            <p:nvPr/>
          </p:nvSpPr>
          <p:spPr>
            <a:xfrm>
              <a:off x="6271044" y="2320950"/>
              <a:ext cx="1192566" cy="918763"/>
            </a:xfrm>
            <a:custGeom>
              <a:rect b="b" l="l" r="r" t="t"/>
              <a:pathLst>
                <a:path extrusionOk="0" h="546" w="709">
                  <a:moveTo>
                    <a:pt x="670" y="50"/>
                  </a:moveTo>
                  <a:cubicBezTo>
                    <a:pt x="657" y="50"/>
                    <a:pt x="647" y="52"/>
                    <a:pt x="646" y="62"/>
                  </a:cubicBezTo>
                  <a:cubicBezTo>
                    <a:pt x="645" y="71"/>
                    <a:pt x="629" y="60"/>
                    <a:pt x="622" y="63"/>
                  </a:cubicBezTo>
                  <a:cubicBezTo>
                    <a:pt x="616" y="66"/>
                    <a:pt x="619" y="56"/>
                    <a:pt x="612" y="59"/>
                  </a:cubicBezTo>
                  <a:cubicBezTo>
                    <a:pt x="605" y="63"/>
                    <a:pt x="598" y="71"/>
                    <a:pt x="590" y="75"/>
                  </a:cubicBezTo>
                  <a:cubicBezTo>
                    <a:pt x="581" y="78"/>
                    <a:pt x="575" y="87"/>
                    <a:pt x="570" y="88"/>
                  </a:cubicBezTo>
                  <a:cubicBezTo>
                    <a:pt x="565" y="88"/>
                    <a:pt x="581" y="71"/>
                    <a:pt x="589" y="63"/>
                  </a:cubicBezTo>
                  <a:cubicBezTo>
                    <a:pt x="597" y="55"/>
                    <a:pt x="593" y="45"/>
                    <a:pt x="582" y="46"/>
                  </a:cubicBezTo>
                  <a:cubicBezTo>
                    <a:pt x="571" y="47"/>
                    <a:pt x="573" y="54"/>
                    <a:pt x="567" y="55"/>
                  </a:cubicBezTo>
                  <a:cubicBezTo>
                    <a:pt x="561" y="57"/>
                    <a:pt x="532" y="72"/>
                    <a:pt x="530" y="67"/>
                  </a:cubicBezTo>
                  <a:cubicBezTo>
                    <a:pt x="529" y="63"/>
                    <a:pt x="555" y="55"/>
                    <a:pt x="554" y="52"/>
                  </a:cubicBezTo>
                  <a:cubicBezTo>
                    <a:pt x="554" y="48"/>
                    <a:pt x="522" y="48"/>
                    <a:pt x="507" y="50"/>
                  </a:cubicBezTo>
                  <a:cubicBezTo>
                    <a:pt x="493" y="52"/>
                    <a:pt x="468" y="61"/>
                    <a:pt x="467" y="57"/>
                  </a:cubicBezTo>
                  <a:cubicBezTo>
                    <a:pt x="467" y="52"/>
                    <a:pt x="497" y="46"/>
                    <a:pt x="512" y="45"/>
                  </a:cubicBezTo>
                  <a:cubicBezTo>
                    <a:pt x="527" y="43"/>
                    <a:pt x="555" y="46"/>
                    <a:pt x="566" y="41"/>
                  </a:cubicBezTo>
                  <a:cubicBezTo>
                    <a:pt x="578" y="36"/>
                    <a:pt x="595" y="35"/>
                    <a:pt x="598" y="32"/>
                  </a:cubicBezTo>
                  <a:cubicBezTo>
                    <a:pt x="601" y="28"/>
                    <a:pt x="585" y="22"/>
                    <a:pt x="577" y="23"/>
                  </a:cubicBezTo>
                  <a:cubicBezTo>
                    <a:pt x="569" y="23"/>
                    <a:pt x="560" y="22"/>
                    <a:pt x="561" y="18"/>
                  </a:cubicBezTo>
                  <a:cubicBezTo>
                    <a:pt x="562" y="14"/>
                    <a:pt x="548" y="12"/>
                    <a:pt x="547" y="9"/>
                  </a:cubicBezTo>
                  <a:cubicBezTo>
                    <a:pt x="546" y="6"/>
                    <a:pt x="520" y="9"/>
                    <a:pt x="515" y="5"/>
                  </a:cubicBezTo>
                  <a:cubicBezTo>
                    <a:pt x="509" y="2"/>
                    <a:pt x="493" y="0"/>
                    <a:pt x="479" y="1"/>
                  </a:cubicBezTo>
                  <a:cubicBezTo>
                    <a:pt x="466" y="2"/>
                    <a:pt x="437" y="2"/>
                    <a:pt x="431" y="2"/>
                  </a:cubicBezTo>
                  <a:cubicBezTo>
                    <a:pt x="424" y="3"/>
                    <a:pt x="420" y="5"/>
                    <a:pt x="415" y="5"/>
                  </a:cubicBezTo>
                  <a:cubicBezTo>
                    <a:pt x="409" y="5"/>
                    <a:pt x="400" y="7"/>
                    <a:pt x="403" y="11"/>
                  </a:cubicBezTo>
                  <a:cubicBezTo>
                    <a:pt x="409" y="18"/>
                    <a:pt x="394" y="21"/>
                    <a:pt x="395" y="15"/>
                  </a:cubicBezTo>
                  <a:cubicBezTo>
                    <a:pt x="396" y="10"/>
                    <a:pt x="382" y="8"/>
                    <a:pt x="377" y="11"/>
                  </a:cubicBezTo>
                  <a:cubicBezTo>
                    <a:pt x="372" y="16"/>
                    <a:pt x="349" y="7"/>
                    <a:pt x="346" y="11"/>
                  </a:cubicBezTo>
                  <a:cubicBezTo>
                    <a:pt x="342" y="16"/>
                    <a:pt x="315" y="15"/>
                    <a:pt x="307" y="16"/>
                  </a:cubicBezTo>
                  <a:cubicBezTo>
                    <a:pt x="299" y="17"/>
                    <a:pt x="320" y="23"/>
                    <a:pt x="319" y="27"/>
                  </a:cubicBezTo>
                  <a:cubicBezTo>
                    <a:pt x="318" y="30"/>
                    <a:pt x="293" y="27"/>
                    <a:pt x="298" y="33"/>
                  </a:cubicBezTo>
                  <a:cubicBezTo>
                    <a:pt x="304" y="40"/>
                    <a:pt x="320" y="44"/>
                    <a:pt x="328" y="52"/>
                  </a:cubicBezTo>
                  <a:cubicBezTo>
                    <a:pt x="336" y="61"/>
                    <a:pt x="322" y="56"/>
                    <a:pt x="313" y="50"/>
                  </a:cubicBezTo>
                  <a:cubicBezTo>
                    <a:pt x="304" y="44"/>
                    <a:pt x="293" y="46"/>
                    <a:pt x="287" y="40"/>
                  </a:cubicBezTo>
                  <a:cubicBezTo>
                    <a:pt x="282" y="34"/>
                    <a:pt x="261" y="29"/>
                    <a:pt x="256" y="33"/>
                  </a:cubicBezTo>
                  <a:cubicBezTo>
                    <a:pt x="250" y="37"/>
                    <a:pt x="270" y="45"/>
                    <a:pt x="270" y="49"/>
                  </a:cubicBezTo>
                  <a:cubicBezTo>
                    <a:pt x="270" y="54"/>
                    <a:pt x="256" y="48"/>
                    <a:pt x="254" y="50"/>
                  </a:cubicBezTo>
                  <a:cubicBezTo>
                    <a:pt x="252" y="52"/>
                    <a:pt x="240" y="38"/>
                    <a:pt x="233" y="38"/>
                  </a:cubicBezTo>
                  <a:cubicBezTo>
                    <a:pt x="226" y="38"/>
                    <a:pt x="232" y="44"/>
                    <a:pt x="232" y="53"/>
                  </a:cubicBezTo>
                  <a:cubicBezTo>
                    <a:pt x="232" y="62"/>
                    <a:pt x="218" y="67"/>
                    <a:pt x="222" y="61"/>
                  </a:cubicBezTo>
                  <a:cubicBezTo>
                    <a:pt x="226" y="55"/>
                    <a:pt x="223" y="40"/>
                    <a:pt x="216" y="37"/>
                  </a:cubicBezTo>
                  <a:cubicBezTo>
                    <a:pt x="209" y="34"/>
                    <a:pt x="190" y="43"/>
                    <a:pt x="181" y="43"/>
                  </a:cubicBezTo>
                  <a:cubicBezTo>
                    <a:pt x="171" y="42"/>
                    <a:pt x="158" y="45"/>
                    <a:pt x="167" y="50"/>
                  </a:cubicBezTo>
                  <a:cubicBezTo>
                    <a:pt x="175" y="55"/>
                    <a:pt x="166" y="58"/>
                    <a:pt x="159" y="53"/>
                  </a:cubicBezTo>
                  <a:cubicBezTo>
                    <a:pt x="152" y="47"/>
                    <a:pt x="128" y="53"/>
                    <a:pt x="133" y="56"/>
                  </a:cubicBezTo>
                  <a:cubicBezTo>
                    <a:pt x="138" y="60"/>
                    <a:pt x="140" y="70"/>
                    <a:pt x="136" y="74"/>
                  </a:cubicBezTo>
                  <a:cubicBezTo>
                    <a:pt x="133" y="79"/>
                    <a:pt x="123" y="70"/>
                    <a:pt x="114" y="71"/>
                  </a:cubicBezTo>
                  <a:cubicBezTo>
                    <a:pt x="105" y="71"/>
                    <a:pt x="59" y="94"/>
                    <a:pt x="62" y="100"/>
                  </a:cubicBezTo>
                  <a:cubicBezTo>
                    <a:pt x="65" y="106"/>
                    <a:pt x="84" y="101"/>
                    <a:pt x="90" y="105"/>
                  </a:cubicBezTo>
                  <a:cubicBezTo>
                    <a:pt x="96" y="108"/>
                    <a:pt x="88" y="121"/>
                    <a:pt x="81" y="127"/>
                  </a:cubicBezTo>
                  <a:cubicBezTo>
                    <a:pt x="73" y="132"/>
                    <a:pt x="45" y="127"/>
                    <a:pt x="44" y="133"/>
                  </a:cubicBezTo>
                  <a:cubicBezTo>
                    <a:pt x="44" y="140"/>
                    <a:pt x="0" y="141"/>
                    <a:pt x="0" y="151"/>
                  </a:cubicBezTo>
                  <a:cubicBezTo>
                    <a:pt x="0" y="155"/>
                    <a:pt x="2" y="159"/>
                    <a:pt x="7" y="160"/>
                  </a:cubicBezTo>
                  <a:cubicBezTo>
                    <a:pt x="13" y="161"/>
                    <a:pt x="21" y="159"/>
                    <a:pt x="26" y="165"/>
                  </a:cubicBezTo>
                  <a:cubicBezTo>
                    <a:pt x="32" y="172"/>
                    <a:pt x="47" y="172"/>
                    <a:pt x="58" y="168"/>
                  </a:cubicBezTo>
                  <a:cubicBezTo>
                    <a:pt x="68" y="164"/>
                    <a:pt x="76" y="169"/>
                    <a:pt x="76" y="175"/>
                  </a:cubicBezTo>
                  <a:cubicBezTo>
                    <a:pt x="75" y="181"/>
                    <a:pt x="52" y="172"/>
                    <a:pt x="45" y="177"/>
                  </a:cubicBezTo>
                  <a:cubicBezTo>
                    <a:pt x="37" y="182"/>
                    <a:pt x="15" y="178"/>
                    <a:pt x="16" y="183"/>
                  </a:cubicBezTo>
                  <a:cubicBezTo>
                    <a:pt x="17" y="188"/>
                    <a:pt x="28" y="187"/>
                    <a:pt x="37" y="188"/>
                  </a:cubicBezTo>
                  <a:cubicBezTo>
                    <a:pt x="46" y="190"/>
                    <a:pt x="38" y="194"/>
                    <a:pt x="37" y="198"/>
                  </a:cubicBezTo>
                  <a:cubicBezTo>
                    <a:pt x="37" y="202"/>
                    <a:pt x="42" y="201"/>
                    <a:pt x="51" y="206"/>
                  </a:cubicBezTo>
                  <a:cubicBezTo>
                    <a:pt x="60" y="210"/>
                    <a:pt x="75" y="213"/>
                    <a:pt x="70" y="208"/>
                  </a:cubicBezTo>
                  <a:cubicBezTo>
                    <a:pt x="65" y="202"/>
                    <a:pt x="79" y="203"/>
                    <a:pt x="82" y="206"/>
                  </a:cubicBezTo>
                  <a:cubicBezTo>
                    <a:pt x="84" y="209"/>
                    <a:pt x="91" y="202"/>
                    <a:pt x="97" y="203"/>
                  </a:cubicBezTo>
                  <a:cubicBezTo>
                    <a:pt x="104" y="205"/>
                    <a:pt x="106" y="197"/>
                    <a:pt x="111" y="201"/>
                  </a:cubicBezTo>
                  <a:cubicBezTo>
                    <a:pt x="116" y="204"/>
                    <a:pt x="140" y="206"/>
                    <a:pt x="148" y="211"/>
                  </a:cubicBezTo>
                  <a:cubicBezTo>
                    <a:pt x="157" y="215"/>
                    <a:pt x="168" y="217"/>
                    <a:pt x="167" y="223"/>
                  </a:cubicBezTo>
                  <a:cubicBezTo>
                    <a:pt x="166" y="230"/>
                    <a:pt x="174" y="235"/>
                    <a:pt x="183" y="239"/>
                  </a:cubicBezTo>
                  <a:cubicBezTo>
                    <a:pt x="192" y="243"/>
                    <a:pt x="194" y="253"/>
                    <a:pt x="194" y="259"/>
                  </a:cubicBezTo>
                  <a:cubicBezTo>
                    <a:pt x="193" y="265"/>
                    <a:pt x="204" y="269"/>
                    <a:pt x="202" y="272"/>
                  </a:cubicBezTo>
                  <a:cubicBezTo>
                    <a:pt x="200" y="274"/>
                    <a:pt x="202" y="278"/>
                    <a:pt x="208" y="284"/>
                  </a:cubicBezTo>
                  <a:cubicBezTo>
                    <a:pt x="214" y="290"/>
                    <a:pt x="198" y="294"/>
                    <a:pt x="202" y="299"/>
                  </a:cubicBezTo>
                  <a:cubicBezTo>
                    <a:pt x="206" y="304"/>
                    <a:pt x="196" y="313"/>
                    <a:pt x="207" y="315"/>
                  </a:cubicBezTo>
                  <a:cubicBezTo>
                    <a:pt x="218" y="317"/>
                    <a:pt x="217" y="307"/>
                    <a:pt x="225" y="307"/>
                  </a:cubicBezTo>
                  <a:cubicBezTo>
                    <a:pt x="233" y="307"/>
                    <a:pt x="224" y="315"/>
                    <a:pt x="229" y="319"/>
                  </a:cubicBezTo>
                  <a:cubicBezTo>
                    <a:pt x="233" y="324"/>
                    <a:pt x="243" y="323"/>
                    <a:pt x="251" y="330"/>
                  </a:cubicBezTo>
                  <a:cubicBezTo>
                    <a:pt x="260" y="338"/>
                    <a:pt x="254" y="341"/>
                    <a:pt x="246" y="335"/>
                  </a:cubicBezTo>
                  <a:cubicBezTo>
                    <a:pt x="238" y="329"/>
                    <a:pt x="216" y="331"/>
                    <a:pt x="216" y="333"/>
                  </a:cubicBezTo>
                  <a:cubicBezTo>
                    <a:pt x="216" y="335"/>
                    <a:pt x="241" y="350"/>
                    <a:pt x="247" y="347"/>
                  </a:cubicBezTo>
                  <a:cubicBezTo>
                    <a:pt x="253" y="345"/>
                    <a:pt x="260" y="356"/>
                    <a:pt x="257" y="360"/>
                  </a:cubicBezTo>
                  <a:cubicBezTo>
                    <a:pt x="254" y="363"/>
                    <a:pt x="255" y="372"/>
                    <a:pt x="255" y="376"/>
                  </a:cubicBezTo>
                  <a:cubicBezTo>
                    <a:pt x="254" y="381"/>
                    <a:pt x="245" y="376"/>
                    <a:pt x="240" y="377"/>
                  </a:cubicBezTo>
                  <a:cubicBezTo>
                    <a:pt x="234" y="378"/>
                    <a:pt x="231" y="380"/>
                    <a:pt x="231" y="386"/>
                  </a:cubicBezTo>
                  <a:cubicBezTo>
                    <a:pt x="231" y="392"/>
                    <a:pt x="222" y="396"/>
                    <a:pt x="221" y="403"/>
                  </a:cubicBezTo>
                  <a:cubicBezTo>
                    <a:pt x="220" y="411"/>
                    <a:pt x="228" y="410"/>
                    <a:pt x="232" y="413"/>
                  </a:cubicBezTo>
                  <a:cubicBezTo>
                    <a:pt x="237" y="417"/>
                    <a:pt x="224" y="419"/>
                    <a:pt x="223" y="424"/>
                  </a:cubicBezTo>
                  <a:cubicBezTo>
                    <a:pt x="223" y="429"/>
                    <a:pt x="235" y="439"/>
                    <a:pt x="240" y="441"/>
                  </a:cubicBezTo>
                  <a:cubicBezTo>
                    <a:pt x="244" y="444"/>
                    <a:pt x="240" y="456"/>
                    <a:pt x="242" y="462"/>
                  </a:cubicBezTo>
                  <a:cubicBezTo>
                    <a:pt x="243" y="468"/>
                    <a:pt x="249" y="460"/>
                    <a:pt x="248" y="468"/>
                  </a:cubicBezTo>
                  <a:cubicBezTo>
                    <a:pt x="248" y="476"/>
                    <a:pt x="254" y="476"/>
                    <a:pt x="254" y="480"/>
                  </a:cubicBezTo>
                  <a:cubicBezTo>
                    <a:pt x="255" y="485"/>
                    <a:pt x="265" y="484"/>
                    <a:pt x="263" y="490"/>
                  </a:cubicBezTo>
                  <a:cubicBezTo>
                    <a:pt x="261" y="497"/>
                    <a:pt x="266" y="501"/>
                    <a:pt x="269" y="505"/>
                  </a:cubicBezTo>
                  <a:cubicBezTo>
                    <a:pt x="271" y="508"/>
                    <a:pt x="280" y="514"/>
                    <a:pt x="282" y="519"/>
                  </a:cubicBezTo>
                  <a:cubicBezTo>
                    <a:pt x="283" y="524"/>
                    <a:pt x="288" y="530"/>
                    <a:pt x="295" y="528"/>
                  </a:cubicBezTo>
                  <a:cubicBezTo>
                    <a:pt x="301" y="526"/>
                    <a:pt x="301" y="532"/>
                    <a:pt x="306" y="531"/>
                  </a:cubicBezTo>
                  <a:cubicBezTo>
                    <a:pt x="311" y="531"/>
                    <a:pt x="318" y="533"/>
                    <a:pt x="320" y="537"/>
                  </a:cubicBezTo>
                  <a:cubicBezTo>
                    <a:pt x="321" y="541"/>
                    <a:pt x="336" y="545"/>
                    <a:pt x="340" y="545"/>
                  </a:cubicBezTo>
                  <a:cubicBezTo>
                    <a:pt x="344" y="546"/>
                    <a:pt x="345" y="538"/>
                    <a:pt x="348" y="536"/>
                  </a:cubicBezTo>
                  <a:cubicBezTo>
                    <a:pt x="352" y="534"/>
                    <a:pt x="351" y="519"/>
                    <a:pt x="354" y="518"/>
                  </a:cubicBezTo>
                  <a:cubicBezTo>
                    <a:pt x="358" y="517"/>
                    <a:pt x="357" y="500"/>
                    <a:pt x="353" y="499"/>
                  </a:cubicBezTo>
                  <a:cubicBezTo>
                    <a:pt x="350" y="497"/>
                    <a:pt x="351" y="492"/>
                    <a:pt x="359" y="493"/>
                  </a:cubicBezTo>
                  <a:cubicBezTo>
                    <a:pt x="367" y="494"/>
                    <a:pt x="364" y="486"/>
                    <a:pt x="368" y="485"/>
                  </a:cubicBezTo>
                  <a:cubicBezTo>
                    <a:pt x="372" y="484"/>
                    <a:pt x="370" y="476"/>
                    <a:pt x="373" y="476"/>
                  </a:cubicBezTo>
                  <a:cubicBezTo>
                    <a:pt x="375" y="475"/>
                    <a:pt x="375" y="470"/>
                    <a:pt x="373" y="467"/>
                  </a:cubicBezTo>
                  <a:cubicBezTo>
                    <a:pt x="371" y="464"/>
                    <a:pt x="373" y="462"/>
                    <a:pt x="378" y="461"/>
                  </a:cubicBezTo>
                  <a:cubicBezTo>
                    <a:pt x="382" y="461"/>
                    <a:pt x="381" y="455"/>
                    <a:pt x="375" y="453"/>
                  </a:cubicBezTo>
                  <a:cubicBezTo>
                    <a:pt x="370" y="451"/>
                    <a:pt x="371" y="444"/>
                    <a:pt x="377" y="448"/>
                  </a:cubicBezTo>
                  <a:cubicBezTo>
                    <a:pt x="382" y="452"/>
                    <a:pt x="386" y="449"/>
                    <a:pt x="383" y="445"/>
                  </a:cubicBezTo>
                  <a:cubicBezTo>
                    <a:pt x="380" y="441"/>
                    <a:pt x="387" y="439"/>
                    <a:pt x="394" y="438"/>
                  </a:cubicBezTo>
                  <a:cubicBezTo>
                    <a:pt x="401" y="437"/>
                    <a:pt x="405" y="433"/>
                    <a:pt x="404" y="428"/>
                  </a:cubicBezTo>
                  <a:cubicBezTo>
                    <a:pt x="403" y="422"/>
                    <a:pt x="412" y="422"/>
                    <a:pt x="410" y="427"/>
                  </a:cubicBezTo>
                  <a:cubicBezTo>
                    <a:pt x="407" y="432"/>
                    <a:pt x="409" y="437"/>
                    <a:pt x="412" y="434"/>
                  </a:cubicBezTo>
                  <a:cubicBezTo>
                    <a:pt x="416" y="430"/>
                    <a:pt x="422" y="433"/>
                    <a:pt x="434" y="429"/>
                  </a:cubicBezTo>
                  <a:cubicBezTo>
                    <a:pt x="445" y="425"/>
                    <a:pt x="457" y="416"/>
                    <a:pt x="459" y="406"/>
                  </a:cubicBezTo>
                  <a:cubicBezTo>
                    <a:pt x="462" y="397"/>
                    <a:pt x="475" y="398"/>
                    <a:pt x="474" y="391"/>
                  </a:cubicBezTo>
                  <a:cubicBezTo>
                    <a:pt x="472" y="385"/>
                    <a:pt x="476" y="382"/>
                    <a:pt x="485" y="387"/>
                  </a:cubicBezTo>
                  <a:cubicBezTo>
                    <a:pt x="493" y="391"/>
                    <a:pt x="486" y="384"/>
                    <a:pt x="496" y="384"/>
                  </a:cubicBezTo>
                  <a:cubicBezTo>
                    <a:pt x="506" y="384"/>
                    <a:pt x="504" y="380"/>
                    <a:pt x="513" y="380"/>
                  </a:cubicBezTo>
                  <a:cubicBezTo>
                    <a:pt x="522" y="380"/>
                    <a:pt x="546" y="375"/>
                    <a:pt x="555" y="368"/>
                  </a:cubicBezTo>
                  <a:cubicBezTo>
                    <a:pt x="563" y="361"/>
                    <a:pt x="580" y="355"/>
                    <a:pt x="587" y="351"/>
                  </a:cubicBezTo>
                  <a:cubicBezTo>
                    <a:pt x="595" y="346"/>
                    <a:pt x="596" y="342"/>
                    <a:pt x="592" y="345"/>
                  </a:cubicBezTo>
                  <a:cubicBezTo>
                    <a:pt x="587" y="347"/>
                    <a:pt x="578" y="347"/>
                    <a:pt x="571" y="346"/>
                  </a:cubicBezTo>
                  <a:cubicBezTo>
                    <a:pt x="565" y="344"/>
                    <a:pt x="554" y="338"/>
                    <a:pt x="546" y="343"/>
                  </a:cubicBezTo>
                  <a:cubicBezTo>
                    <a:pt x="538" y="347"/>
                    <a:pt x="543" y="336"/>
                    <a:pt x="549" y="335"/>
                  </a:cubicBezTo>
                  <a:cubicBezTo>
                    <a:pt x="556" y="334"/>
                    <a:pt x="553" y="331"/>
                    <a:pt x="551" y="323"/>
                  </a:cubicBezTo>
                  <a:cubicBezTo>
                    <a:pt x="549" y="316"/>
                    <a:pt x="562" y="321"/>
                    <a:pt x="568" y="329"/>
                  </a:cubicBezTo>
                  <a:cubicBezTo>
                    <a:pt x="573" y="337"/>
                    <a:pt x="584" y="341"/>
                    <a:pt x="593" y="338"/>
                  </a:cubicBezTo>
                  <a:cubicBezTo>
                    <a:pt x="602" y="335"/>
                    <a:pt x="593" y="327"/>
                    <a:pt x="597" y="322"/>
                  </a:cubicBezTo>
                  <a:cubicBezTo>
                    <a:pt x="601" y="317"/>
                    <a:pt x="569" y="300"/>
                    <a:pt x="567" y="295"/>
                  </a:cubicBezTo>
                  <a:cubicBezTo>
                    <a:pt x="565" y="289"/>
                    <a:pt x="575" y="293"/>
                    <a:pt x="584" y="297"/>
                  </a:cubicBezTo>
                  <a:cubicBezTo>
                    <a:pt x="593" y="301"/>
                    <a:pt x="595" y="289"/>
                    <a:pt x="595" y="284"/>
                  </a:cubicBezTo>
                  <a:cubicBezTo>
                    <a:pt x="595" y="279"/>
                    <a:pt x="576" y="279"/>
                    <a:pt x="567" y="284"/>
                  </a:cubicBezTo>
                  <a:cubicBezTo>
                    <a:pt x="559" y="289"/>
                    <a:pt x="550" y="278"/>
                    <a:pt x="562" y="276"/>
                  </a:cubicBezTo>
                  <a:cubicBezTo>
                    <a:pt x="574" y="275"/>
                    <a:pt x="563" y="270"/>
                    <a:pt x="567" y="266"/>
                  </a:cubicBezTo>
                  <a:cubicBezTo>
                    <a:pt x="570" y="263"/>
                    <a:pt x="585" y="277"/>
                    <a:pt x="592" y="274"/>
                  </a:cubicBezTo>
                  <a:cubicBezTo>
                    <a:pt x="600" y="272"/>
                    <a:pt x="605" y="274"/>
                    <a:pt x="612" y="269"/>
                  </a:cubicBezTo>
                  <a:cubicBezTo>
                    <a:pt x="618" y="264"/>
                    <a:pt x="600" y="259"/>
                    <a:pt x="596" y="254"/>
                  </a:cubicBezTo>
                  <a:cubicBezTo>
                    <a:pt x="593" y="250"/>
                    <a:pt x="615" y="251"/>
                    <a:pt x="622" y="252"/>
                  </a:cubicBezTo>
                  <a:cubicBezTo>
                    <a:pt x="629" y="252"/>
                    <a:pt x="631" y="242"/>
                    <a:pt x="625" y="244"/>
                  </a:cubicBezTo>
                  <a:cubicBezTo>
                    <a:pt x="620" y="246"/>
                    <a:pt x="600" y="237"/>
                    <a:pt x="604" y="230"/>
                  </a:cubicBezTo>
                  <a:cubicBezTo>
                    <a:pt x="608" y="224"/>
                    <a:pt x="616" y="231"/>
                    <a:pt x="624" y="227"/>
                  </a:cubicBezTo>
                  <a:cubicBezTo>
                    <a:pt x="633" y="222"/>
                    <a:pt x="625" y="205"/>
                    <a:pt x="619" y="205"/>
                  </a:cubicBezTo>
                  <a:cubicBezTo>
                    <a:pt x="613" y="205"/>
                    <a:pt x="598" y="203"/>
                    <a:pt x="598" y="200"/>
                  </a:cubicBezTo>
                  <a:cubicBezTo>
                    <a:pt x="598" y="196"/>
                    <a:pt x="586" y="194"/>
                    <a:pt x="590" y="190"/>
                  </a:cubicBezTo>
                  <a:cubicBezTo>
                    <a:pt x="593" y="187"/>
                    <a:pt x="598" y="194"/>
                    <a:pt x="606" y="188"/>
                  </a:cubicBezTo>
                  <a:cubicBezTo>
                    <a:pt x="613" y="182"/>
                    <a:pt x="630" y="190"/>
                    <a:pt x="637" y="188"/>
                  </a:cubicBezTo>
                  <a:cubicBezTo>
                    <a:pt x="644" y="187"/>
                    <a:pt x="634" y="173"/>
                    <a:pt x="630" y="176"/>
                  </a:cubicBezTo>
                  <a:cubicBezTo>
                    <a:pt x="626" y="178"/>
                    <a:pt x="612" y="179"/>
                    <a:pt x="611" y="171"/>
                  </a:cubicBezTo>
                  <a:cubicBezTo>
                    <a:pt x="610" y="164"/>
                    <a:pt x="624" y="171"/>
                    <a:pt x="626" y="168"/>
                  </a:cubicBezTo>
                  <a:cubicBezTo>
                    <a:pt x="629" y="164"/>
                    <a:pt x="607" y="155"/>
                    <a:pt x="603" y="163"/>
                  </a:cubicBezTo>
                  <a:cubicBezTo>
                    <a:pt x="600" y="170"/>
                    <a:pt x="587" y="167"/>
                    <a:pt x="594" y="163"/>
                  </a:cubicBezTo>
                  <a:cubicBezTo>
                    <a:pt x="600" y="159"/>
                    <a:pt x="602" y="147"/>
                    <a:pt x="601" y="141"/>
                  </a:cubicBezTo>
                  <a:cubicBezTo>
                    <a:pt x="600" y="135"/>
                    <a:pt x="624" y="135"/>
                    <a:pt x="622" y="125"/>
                  </a:cubicBezTo>
                  <a:cubicBezTo>
                    <a:pt x="619" y="115"/>
                    <a:pt x="633" y="113"/>
                    <a:pt x="641" y="113"/>
                  </a:cubicBezTo>
                  <a:cubicBezTo>
                    <a:pt x="649" y="113"/>
                    <a:pt x="641" y="102"/>
                    <a:pt x="633" y="103"/>
                  </a:cubicBezTo>
                  <a:cubicBezTo>
                    <a:pt x="625" y="104"/>
                    <a:pt x="618" y="113"/>
                    <a:pt x="614" y="110"/>
                  </a:cubicBezTo>
                  <a:cubicBezTo>
                    <a:pt x="610" y="106"/>
                    <a:pt x="623" y="100"/>
                    <a:pt x="630" y="100"/>
                  </a:cubicBezTo>
                  <a:cubicBezTo>
                    <a:pt x="636" y="100"/>
                    <a:pt x="653" y="99"/>
                    <a:pt x="659" y="95"/>
                  </a:cubicBezTo>
                  <a:cubicBezTo>
                    <a:pt x="664" y="92"/>
                    <a:pt x="648" y="89"/>
                    <a:pt x="637" y="90"/>
                  </a:cubicBezTo>
                  <a:cubicBezTo>
                    <a:pt x="626" y="92"/>
                    <a:pt x="626" y="87"/>
                    <a:pt x="643" y="86"/>
                  </a:cubicBezTo>
                  <a:cubicBezTo>
                    <a:pt x="659" y="86"/>
                    <a:pt x="657" y="82"/>
                    <a:pt x="668" y="81"/>
                  </a:cubicBezTo>
                  <a:cubicBezTo>
                    <a:pt x="680" y="80"/>
                    <a:pt x="676" y="75"/>
                    <a:pt x="683" y="74"/>
                  </a:cubicBezTo>
                  <a:cubicBezTo>
                    <a:pt x="691" y="74"/>
                    <a:pt x="709" y="66"/>
                    <a:pt x="709" y="62"/>
                  </a:cubicBezTo>
                  <a:cubicBezTo>
                    <a:pt x="709" y="58"/>
                    <a:pt x="682" y="50"/>
                    <a:pt x="670" y="50"/>
                  </a:cubicBezTo>
                  <a:close/>
                  <a:moveTo>
                    <a:pt x="243" y="358"/>
                  </a:moveTo>
                  <a:cubicBezTo>
                    <a:pt x="243" y="352"/>
                    <a:pt x="237" y="356"/>
                    <a:pt x="234" y="349"/>
                  </a:cubicBezTo>
                  <a:cubicBezTo>
                    <a:pt x="230" y="342"/>
                    <a:pt x="213" y="339"/>
                    <a:pt x="211" y="345"/>
                  </a:cubicBezTo>
                  <a:cubicBezTo>
                    <a:pt x="210" y="347"/>
                    <a:pt x="205" y="350"/>
                    <a:pt x="209" y="355"/>
                  </a:cubicBezTo>
                  <a:cubicBezTo>
                    <a:pt x="214" y="360"/>
                    <a:pt x="217" y="358"/>
                    <a:pt x="222" y="363"/>
                  </a:cubicBezTo>
                  <a:cubicBezTo>
                    <a:pt x="227" y="368"/>
                    <a:pt x="243" y="363"/>
                    <a:pt x="243" y="35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04" name="Google Shape;13904;p239"/>
            <p:cNvSpPr/>
            <p:nvPr/>
          </p:nvSpPr>
          <p:spPr>
            <a:xfrm>
              <a:off x="4933666" y="2337987"/>
              <a:ext cx="1734089" cy="1377536"/>
            </a:xfrm>
            <a:custGeom>
              <a:rect b="b" l="l" r="r" t="t"/>
              <a:pathLst>
                <a:path extrusionOk="0" h="819" w="1032">
                  <a:moveTo>
                    <a:pt x="203" y="718"/>
                  </a:moveTo>
                  <a:cubicBezTo>
                    <a:pt x="200" y="714"/>
                    <a:pt x="191" y="715"/>
                    <a:pt x="190" y="712"/>
                  </a:cubicBezTo>
                  <a:cubicBezTo>
                    <a:pt x="189" y="708"/>
                    <a:pt x="181" y="696"/>
                    <a:pt x="176" y="696"/>
                  </a:cubicBezTo>
                  <a:cubicBezTo>
                    <a:pt x="172" y="696"/>
                    <a:pt x="166" y="697"/>
                    <a:pt x="161" y="693"/>
                  </a:cubicBezTo>
                  <a:cubicBezTo>
                    <a:pt x="156" y="689"/>
                    <a:pt x="153" y="688"/>
                    <a:pt x="149" y="691"/>
                  </a:cubicBezTo>
                  <a:cubicBezTo>
                    <a:pt x="146" y="693"/>
                    <a:pt x="153" y="694"/>
                    <a:pt x="153" y="696"/>
                  </a:cubicBezTo>
                  <a:cubicBezTo>
                    <a:pt x="153" y="699"/>
                    <a:pt x="155" y="701"/>
                    <a:pt x="158" y="700"/>
                  </a:cubicBezTo>
                  <a:cubicBezTo>
                    <a:pt x="161" y="700"/>
                    <a:pt x="163" y="706"/>
                    <a:pt x="166" y="706"/>
                  </a:cubicBezTo>
                  <a:cubicBezTo>
                    <a:pt x="169" y="707"/>
                    <a:pt x="170" y="712"/>
                    <a:pt x="174" y="712"/>
                  </a:cubicBezTo>
                  <a:cubicBezTo>
                    <a:pt x="177" y="712"/>
                    <a:pt x="178" y="716"/>
                    <a:pt x="180" y="718"/>
                  </a:cubicBezTo>
                  <a:cubicBezTo>
                    <a:pt x="182" y="721"/>
                    <a:pt x="186" y="719"/>
                    <a:pt x="186" y="721"/>
                  </a:cubicBezTo>
                  <a:cubicBezTo>
                    <a:pt x="186" y="723"/>
                    <a:pt x="190" y="725"/>
                    <a:pt x="191" y="728"/>
                  </a:cubicBezTo>
                  <a:cubicBezTo>
                    <a:pt x="198" y="729"/>
                    <a:pt x="204" y="729"/>
                    <a:pt x="209" y="728"/>
                  </a:cubicBezTo>
                  <a:cubicBezTo>
                    <a:pt x="209" y="726"/>
                    <a:pt x="210" y="724"/>
                    <a:pt x="211" y="723"/>
                  </a:cubicBezTo>
                  <a:cubicBezTo>
                    <a:pt x="212" y="719"/>
                    <a:pt x="207" y="722"/>
                    <a:pt x="203" y="718"/>
                  </a:cubicBezTo>
                  <a:close/>
                  <a:moveTo>
                    <a:pt x="195" y="297"/>
                  </a:moveTo>
                  <a:cubicBezTo>
                    <a:pt x="204" y="300"/>
                    <a:pt x="205" y="316"/>
                    <a:pt x="211" y="316"/>
                  </a:cubicBezTo>
                  <a:cubicBezTo>
                    <a:pt x="215" y="316"/>
                    <a:pt x="212" y="311"/>
                    <a:pt x="219" y="311"/>
                  </a:cubicBezTo>
                  <a:cubicBezTo>
                    <a:pt x="225" y="311"/>
                    <a:pt x="224" y="307"/>
                    <a:pt x="230" y="308"/>
                  </a:cubicBezTo>
                  <a:cubicBezTo>
                    <a:pt x="236" y="309"/>
                    <a:pt x="241" y="306"/>
                    <a:pt x="241" y="299"/>
                  </a:cubicBezTo>
                  <a:cubicBezTo>
                    <a:pt x="241" y="292"/>
                    <a:pt x="246" y="289"/>
                    <a:pt x="252" y="287"/>
                  </a:cubicBezTo>
                  <a:cubicBezTo>
                    <a:pt x="258" y="286"/>
                    <a:pt x="253" y="278"/>
                    <a:pt x="261" y="276"/>
                  </a:cubicBezTo>
                  <a:cubicBezTo>
                    <a:pt x="270" y="274"/>
                    <a:pt x="294" y="263"/>
                    <a:pt x="298" y="260"/>
                  </a:cubicBezTo>
                  <a:cubicBezTo>
                    <a:pt x="303" y="257"/>
                    <a:pt x="293" y="252"/>
                    <a:pt x="284" y="247"/>
                  </a:cubicBezTo>
                  <a:cubicBezTo>
                    <a:pt x="275" y="241"/>
                    <a:pt x="268" y="239"/>
                    <a:pt x="260" y="244"/>
                  </a:cubicBezTo>
                  <a:cubicBezTo>
                    <a:pt x="253" y="249"/>
                    <a:pt x="259" y="239"/>
                    <a:pt x="253" y="241"/>
                  </a:cubicBezTo>
                  <a:cubicBezTo>
                    <a:pt x="248" y="244"/>
                    <a:pt x="232" y="237"/>
                    <a:pt x="230" y="234"/>
                  </a:cubicBezTo>
                  <a:cubicBezTo>
                    <a:pt x="228" y="232"/>
                    <a:pt x="200" y="240"/>
                    <a:pt x="194" y="240"/>
                  </a:cubicBezTo>
                  <a:cubicBezTo>
                    <a:pt x="187" y="240"/>
                    <a:pt x="194" y="248"/>
                    <a:pt x="199" y="251"/>
                  </a:cubicBezTo>
                  <a:cubicBezTo>
                    <a:pt x="203" y="255"/>
                    <a:pt x="187" y="267"/>
                    <a:pt x="191" y="269"/>
                  </a:cubicBezTo>
                  <a:cubicBezTo>
                    <a:pt x="194" y="272"/>
                    <a:pt x="187" y="279"/>
                    <a:pt x="180" y="287"/>
                  </a:cubicBezTo>
                  <a:cubicBezTo>
                    <a:pt x="173" y="296"/>
                    <a:pt x="185" y="295"/>
                    <a:pt x="195" y="297"/>
                  </a:cubicBezTo>
                  <a:close/>
                  <a:moveTo>
                    <a:pt x="451" y="341"/>
                  </a:moveTo>
                  <a:cubicBezTo>
                    <a:pt x="455" y="337"/>
                    <a:pt x="467" y="348"/>
                    <a:pt x="468" y="340"/>
                  </a:cubicBezTo>
                  <a:cubicBezTo>
                    <a:pt x="468" y="332"/>
                    <a:pt x="454" y="329"/>
                    <a:pt x="447" y="324"/>
                  </a:cubicBezTo>
                  <a:cubicBezTo>
                    <a:pt x="441" y="320"/>
                    <a:pt x="439" y="322"/>
                    <a:pt x="429" y="315"/>
                  </a:cubicBezTo>
                  <a:cubicBezTo>
                    <a:pt x="419" y="307"/>
                    <a:pt x="431" y="304"/>
                    <a:pt x="424" y="298"/>
                  </a:cubicBezTo>
                  <a:cubicBezTo>
                    <a:pt x="417" y="292"/>
                    <a:pt x="414" y="276"/>
                    <a:pt x="420" y="271"/>
                  </a:cubicBezTo>
                  <a:cubicBezTo>
                    <a:pt x="425" y="266"/>
                    <a:pt x="430" y="258"/>
                    <a:pt x="421" y="254"/>
                  </a:cubicBezTo>
                  <a:cubicBezTo>
                    <a:pt x="412" y="250"/>
                    <a:pt x="397" y="257"/>
                    <a:pt x="399" y="259"/>
                  </a:cubicBezTo>
                  <a:cubicBezTo>
                    <a:pt x="400" y="261"/>
                    <a:pt x="413" y="269"/>
                    <a:pt x="413" y="272"/>
                  </a:cubicBezTo>
                  <a:cubicBezTo>
                    <a:pt x="413" y="275"/>
                    <a:pt x="401" y="263"/>
                    <a:pt x="397" y="266"/>
                  </a:cubicBezTo>
                  <a:cubicBezTo>
                    <a:pt x="393" y="268"/>
                    <a:pt x="388" y="260"/>
                    <a:pt x="385" y="266"/>
                  </a:cubicBezTo>
                  <a:cubicBezTo>
                    <a:pt x="381" y="271"/>
                    <a:pt x="389" y="289"/>
                    <a:pt x="392" y="295"/>
                  </a:cubicBezTo>
                  <a:cubicBezTo>
                    <a:pt x="395" y="300"/>
                    <a:pt x="389" y="300"/>
                    <a:pt x="385" y="301"/>
                  </a:cubicBezTo>
                  <a:cubicBezTo>
                    <a:pt x="381" y="302"/>
                    <a:pt x="381" y="286"/>
                    <a:pt x="376" y="280"/>
                  </a:cubicBezTo>
                  <a:cubicBezTo>
                    <a:pt x="372" y="275"/>
                    <a:pt x="356" y="268"/>
                    <a:pt x="355" y="272"/>
                  </a:cubicBezTo>
                  <a:cubicBezTo>
                    <a:pt x="354" y="276"/>
                    <a:pt x="365" y="276"/>
                    <a:pt x="364" y="282"/>
                  </a:cubicBezTo>
                  <a:cubicBezTo>
                    <a:pt x="362" y="288"/>
                    <a:pt x="356" y="278"/>
                    <a:pt x="350" y="283"/>
                  </a:cubicBezTo>
                  <a:cubicBezTo>
                    <a:pt x="345" y="288"/>
                    <a:pt x="346" y="285"/>
                    <a:pt x="347" y="280"/>
                  </a:cubicBezTo>
                  <a:cubicBezTo>
                    <a:pt x="348" y="275"/>
                    <a:pt x="338" y="270"/>
                    <a:pt x="328" y="271"/>
                  </a:cubicBezTo>
                  <a:cubicBezTo>
                    <a:pt x="318" y="272"/>
                    <a:pt x="324" y="279"/>
                    <a:pt x="320" y="282"/>
                  </a:cubicBezTo>
                  <a:cubicBezTo>
                    <a:pt x="317" y="285"/>
                    <a:pt x="302" y="280"/>
                    <a:pt x="312" y="278"/>
                  </a:cubicBezTo>
                  <a:cubicBezTo>
                    <a:pt x="322" y="276"/>
                    <a:pt x="317" y="270"/>
                    <a:pt x="314" y="265"/>
                  </a:cubicBezTo>
                  <a:cubicBezTo>
                    <a:pt x="310" y="259"/>
                    <a:pt x="300" y="266"/>
                    <a:pt x="285" y="271"/>
                  </a:cubicBezTo>
                  <a:cubicBezTo>
                    <a:pt x="269" y="277"/>
                    <a:pt x="261" y="284"/>
                    <a:pt x="263" y="284"/>
                  </a:cubicBezTo>
                  <a:cubicBezTo>
                    <a:pt x="266" y="285"/>
                    <a:pt x="266" y="287"/>
                    <a:pt x="260" y="293"/>
                  </a:cubicBezTo>
                  <a:cubicBezTo>
                    <a:pt x="254" y="298"/>
                    <a:pt x="260" y="303"/>
                    <a:pt x="266" y="303"/>
                  </a:cubicBezTo>
                  <a:cubicBezTo>
                    <a:pt x="271" y="303"/>
                    <a:pt x="266" y="307"/>
                    <a:pt x="270" y="309"/>
                  </a:cubicBezTo>
                  <a:cubicBezTo>
                    <a:pt x="274" y="310"/>
                    <a:pt x="292" y="301"/>
                    <a:pt x="297" y="305"/>
                  </a:cubicBezTo>
                  <a:cubicBezTo>
                    <a:pt x="303" y="309"/>
                    <a:pt x="267" y="311"/>
                    <a:pt x="267" y="317"/>
                  </a:cubicBezTo>
                  <a:cubicBezTo>
                    <a:pt x="267" y="323"/>
                    <a:pt x="287" y="327"/>
                    <a:pt x="301" y="324"/>
                  </a:cubicBezTo>
                  <a:cubicBezTo>
                    <a:pt x="315" y="322"/>
                    <a:pt x="341" y="327"/>
                    <a:pt x="341" y="330"/>
                  </a:cubicBezTo>
                  <a:cubicBezTo>
                    <a:pt x="341" y="334"/>
                    <a:pt x="324" y="333"/>
                    <a:pt x="311" y="332"/>
                  </a:cubicBezTo>
                  <a:cubicBezTo>
                    <a:pt x="298" y="332"/>
                    <a:pt x="276" y="336"/>
                    <a:pt x="277" y="340"/>
                  </a:cubicBezTo>
                  <a:cubicBezTo>
                    <a:pt x="278" y="345"/>
                    <a:pt x="279" y="345"/>
                    <a:pt x="293" y="351"/>
                  </a:cubicBezTo>
                  <a:cubicBezTo>
                    <a:pt x="306" y="358"/>
                    <a:pt x="320" y="348"/>
                    <a:pt x="319" y="357"/>
                  </a:cubicBezTo>
                  <a:cubicBezTo>
                    <a:pt x="319" y="366"/>
                    <a:pt x="327" y="368"/>
                    <a:pt x="345" y="369"/>
                  </a:cubicBezTo>
                  <a:cubicBezTo>
                    <a:pt x="363" y="369"/>
                    <a:pt x="371" y="360"/>
                    <a:pt x="380" y="361"/>
                  </a:cubicBezTo>
                  <a:cubicBezTo>
                    <a:pt x="388" y="361"/>
                    <a:pt x="392" y="360"/>
                    <a:pt x="397" y="354"/>
                  </a:cubicBezTo>
                  <a:cubicBezTo>
                    <a:pt x="401" y="347"/>
                    <a:pt x="404" y="351"/>
                    <a:pt x="405" y="354"/>
                  </a:cubicBezTo>
                  <a:cubicBezTo>
                    <a:pt x="406" y="357"/>
                    <a:pt x="418" y="357"/>
                    <a:pt x="420" y="359"/>
                  </a:cubicBezTo>
                  <a:cubicBezTo>
                    <a:pt x="427" y="366"/>
                    <a:pt x="448" y="364"/>
                    <a:pt x="457" y="360"/>
                  </a:cubicBezTo>
                  <a:cubicBezTo>
                    <a:pt x="465" y="356"/>
                    <a:pt x="453" y="344"/>
                    <a:pt x="449" y="349"/>
                  </a:cubicBezTo>
                  <a:cubicBezTo>
                    <a:pt x="445" y="355"/>
                    <a:pt x="441" y="351"/>
                    <a:pt x="440" y="349"/>
                  </a:cubicBezTo>
                  <a:cubicBezTo>
                    <a:pt x="439" y="346"/>
                    <a:pt x="448" y="345"/>
                    <a:pt x="451" y="341"/>
                  </a:cubicBezTo>
                  <a:close/>
                  <a:moveTo>
                    <a:pt x="256" y="211"/>
                  </a:moveTo>
                  <a:cubicBezTo>
                    <a:pt x="266" y="212"/>
                    <a:pt x="275" y="203"/>
                    <a:pt x="274" y="198"/>
                  </a:cubicBezTo>
                  <a:cubicBezTo>
                    <a:pt x="274" y="194"/>
                    <a:pt x="252" y="210"/>
                    <a:pt x="256" y="211"/>
                  </a:cubicBezTo>
                  <a:close/>
                  <a:moveTo>
                    <a:pt x="214" y="196"/>
                  </a:moveTo>
                  <a:cubicBezTo>
                    <a:pt x="217" y="197"/>
                    <a:pt x="214" y="205"/>
                    <a:pt x="218" y="203"/>
                  </a:cubicBezTo>
                  <a:cubicBezTo>
                    <a:pt x="222" y="201"/>
                    <a:pt x="223" y="200"/>
                    <a:pt x="226" y="201"/>
                  </a:cubicBezTo>
                  <a:cubicBezTo>
                    <a:pt x="232" y="203"/>
                    <a:pt x="233" y="198"/>
                    <a:pt x="235" y="195"/>
                  </a:cubicBezTo>
                  <a:cubicBezTo>
                    <a:pt x="238" y="193"/>
                    <a:pt x="237" y="205"/>
                    <a:pt x="243" y="205"/>
                  </a:cubicBezTo>
                  <a:cubicBezTo>
                    <a:pt x="249" y="205"/>
                    <a:pt x="248" y="192"/>
                    <a:pt x="253" y="196"/>
                  </a:cubicBezTo>
                  <a:cubicBezTo>
                    <a:pt x="258" y="199"/>
                    <a:pt x="260" y="194"/>
                    <a:pt x="261" y="190"/>
                  </a:cubicBezTo>
                  <a:cubicBezTo>
                    <a:pt x="262" y="187"/>
                    <a:pt x="262" y="180"/>
                    <a:pt x="268" y="179"/>
                  </a:cubicBezTo>
                  <a:cubicBezTo>
                    <a:pt x="273" y="178"/>
                    <a:pt x="269" y="185"/>
                    <a:pt x="271" y="190"/>
                  </a:cubicBezTo>
                  <a:cubicBezTo>
                    <a:pt x="275" y="197"/>
                    <a:pt x="281" y="190"/>
                    <a:pt x="282" y="187"/>
                  </a:cubicBezTo>
                  <a:cubicBezTo>
                    <a:pt x="282" y="184"/>
                    <a:pt x="292" y="186"/>
                    <a:pt x="291" y="183"/>
                  </a:cubicBezTo>
                  <a:cubicBezTo>
                    <a:pt x="291" y="179"/>
                    <a:pt x="294" y="178"/>
                    <a:pt x="291" y="174"/>
                  </a:cubicBezTo>
                  <a:cubicBezTo>
                    <a:pt x="289" y="169"/>
                    <a:pt x="295" y="170"/>
                    <a:pt x="298" y="167"/>
                  </a:cubicBezTo>
                  <a:cubicBezTo>
                    <a:pt x="301" y="164"/>
                    <a:pt x="294" y="167"/>
                    <a:pt x="289" y="162"/>
                  </a:cubicBezTo>
                  <a:cubicBezTo>
                    <a:pt x="284" y="157"/>
                    <a:pt x="282" y="163"/>
                    <a:pt x="282" y="167"/>
                  </a:cubicBezTo>
                  <a:cubicBezTo>
                    <a:pt x="282" y="170"/>
                    <a:pt x="272" y="167"/>
                    <a:pt x="267" y="165"/>
                  </a:cubicBezTo>
                  <a:cubicBezTo>
                    <a:pt x="261" y="163"/>
                    <a:pt x="254" y="172"/>
                    <a:pt x="245" y="176"/>
                  </a:cubicBezTo>
                  <a:cubicBezTo>
                    <a:pt x="237" y="180"/>
                    <a:pt x="237" y="188"/>
                    <a:pt x="229" y="187"/>
                  </a:cubicBezTo>
                  <a:cubicBezTo>
                    <a:pt x="221" y="187"/>
                    <a:pt x="210" y="194"/>
                    <a:pt x="214" y="196"/>
                  </a:cubicBezTo>
                  <a:close/>
                  <a:moveTo>
                    <a:pt x="294" y="193"/>
                  </a:moveTo>
                  <a:cubicBezTo>
                    <a:pt x="287" y="194"/>
                    <a:pt x="287" y="201"/>
                    <a:pt x="295" y="201"/>
                  </a:cubicBezTo>
                  <a:cubicBezTo>
                    <a:pt x="304" y="201"/>
                    <a:pt x="306" y="204"/>
                    <a:pt x="294" y="203"/>
                  </a:cubicBezTo>
                  <a:cubicBezTo>
                    <a:pt x="282" y="203"/>
                    <a:pt x="277" y="213"/>
                    <a:pt x="286" y="211"/>
                  </a:cubicBezTo>
                  <a:cubicBezTo>
                    <a:pt x="294" y="209"/>
                    <a:pt x="304" y="209"/>
                    <a:pt x="297" y="211"/>
                  </a:cubicBezTo>
                  <a:cubicBezTo>
                    <a:pt x="291" y="213"/>
                    <a:pt x="274" y="215"/>
                    <a:pt x="277" y="218"/>
                  </a:cubicBezTo>
                  <a:cubicBezTo>
                    <a:pt x="278" y="220"/>
                    <a:pt x="285" y="220"/>
                    <a:pt x="292" y="222"/>
                  </a:cubicBezTo>
                  <a:cubicBezTo>
                    <a:pt x="298" y="225"/>
                    <a:pt x="303" y="226"/>
                    <a:pt x="308" y="221"/>
                  </a:cubicBezTo>
                  <a:cubicBezTo>
                    <a:pt x="313" y="215"/>
                    <a:pt x="319" y="209"/>
                    <a:pt x="317" y="217"/>
                  </a:cubicBezTo>
                  <a:cubicBezTo>
                    <a:pt x="314" y="225"/>
                    <a:pt x="325" y="219"/>
                    <a:pt x="339" y="219"/>
                  </a:cubicBezTo>
                  <a:cubicBezTo>
                    <a:pt x="353" y="218"/>
                    <a:pt x="336" y="227"/>
                    <a:pt x="322" y="228"/>
                  </a:cubicBezTo>
                  <a:cubicBezTo>
                    <a:pt x="308" y="229"/>
                    <a:pt x="310" y="237"/>
                    <a:pt x="322" y="239"/>
                  </a:cubicBezTo>
                  <a:cubicBezTo>
                    <a:pt x="333" y="242"/>
                    <a:pt x="357" y="232"/>
                    <a:pt x="363" y="226"/>
                  </a:cubicBezTo>
                  <a:cubicBezTo>
                    <a:pt x="368" y="220"/>
                    <a:pt x="373" y="229"/>
                    <a:pt x="379" y="225"/>
                  </a:cubicBezTo>
                  <a:cubicBezTo>
                    <a:pt x="385" y="221"/>
                    <a:pt x="395" y="225"/>
                    <a:pt x="405" y="223"/>
                  </a:cubicBezTo>
                  <a:cubicBezTo>
                    <a:pt x="415" y="221"/>
                    <a:pt x="417" y="202"/>
                    <a:pt x="409" y="199"/>
                  </a:cubicBezTo>
                  <a:cubicBezTo>
                    <a:pt x="402" y="196"/>
                    <a:pt x="402" y="203"/>
                    <a:pt x="397" y="204"/>
                  </a:cubicBezTo>
                  <a:cubicBezTo>
                    <a:pt x="391" y="205"/>
                    <a:pt x="388" y="197"/>
                    <a:pt x="383" y="193"/>
                  </a:cubicBezTo>
                  <a:cubicBezTo>
                    <a:pt x="379" y="188"/>
                    <a:pt x="382" y="179"/>
                    <a:pt x="375" y="180"/>
                  </a:cubicBezTo>
                  <a:cubicBezTo>
                    <a:pt x="368" y="181"/>
                    <a:pt x="354" y="192"/>
                    <a:pt x="363" y="193"/>
                  </a:cubicBezTo>
                  <a:cubicBezTo>
                    <a:pt x="371" y="194"/>
                    <a:pt x="368" y="199"/>
                    <a:pt x="364" y="201"/>
                  </a:cubicBezTo>
                  <a:cubicBezTo>
                    <a:pt x="359" y="203"/>
                    <a:pt x="374" y="207"/>
                    <a:pt x="372" y="210"/>
                  </a:cubicBezTo>
                  <a:cubicBezTo>
                    <a:pt x="370" y="213"/>
                    <a:pt x="347" y="211"/>
                    <a:pt x="346" y="205"/>
                  </a:cubicBezTo>
                  <a:cubicBezTo>
                    <a:pt x="345" y="200"/>
                    <a:pt x="326" y="190"/>
                    <a:pt x="318" y="193"/>
                  </a:cubicBezTo>
                  <a:cubicBezTo>
                    <a:pt x="311" y="195"/>
                    <a:pt x="314" y="186"/>
                    <a:pt x="306" y="186"/>
                  </a:cubicBezTo>
                  <a:cubicBezTo>
                    <a:pt x="298" y="185"/>
                    <a:pt x="301" y="193"/>
                    <a:pt x="294" y="193"/>
                  </a:cubicBezTo>
                  <a:close/>
                  <a:moveTo>
                    <a:pt x="320" y="155"/>
                  </a:moveTo>
                  <a:cubicBezTo>
                    <a:pt x="323" y="149"/>
                    <a:pt x="303" y="150"/>
                    <a:pt x="305" y="152"/>
                  </a:cubicBezTo>
                  <a:cubicBezTo>
                    <a:pt x="309" y="157"/>
                    <a:pt x="318" y="161"/>
                    <a:pt x="320" y="155"/>
                  </a:cubicBezTo>
                  <a:close/>
                  <a:moveTo>
                    <a:pt x="363" y="152"/>
                  </a:moveTo>
                  <a:cubicBezTo>
                    <a:pt x="370" y="151"/>
                    <a:pt x="367" y="146"/>
                    <a:pt x="356" y="148"/>
                  </a:cubicBezTo>
                  <a:cubicBezTo>
                    <a:pt x="345" y="149"/>
                    <a:pt x="327" y="149"/>
                    <a:pt x="327" y="157"/>
                  </a:cubicBezTo>
                  <a:cubicBezTo>
                    <a:pt x="327" y="163"/>
                    <a:pt x="330" y="167"/>
                    <a:pt x="342" y="168"/>
                  </a:cubicBezTo>
                  <a:cubicBezTo>
                    <a:pt x="354" y="169"/>
                    <a:pt x="364" y="157"/>
                    <a:pt x="359" y="157"/>
                  </a:cubicBezTo>
                  <a:cubicBezTo>
                    <a:pt x="353" y="157"/>
                    <a:pt x="356" y="153"/>
                    <a:pt x="363" y="152"/>
                  </a:cubicBezTo>
                  <a:close/>
                  <a:moveTo>
                    <a:pt x="338" y="142"/>
                  </a:moveTo>
                  <a:cubicBezTo>
                    <a:pt x="343" y="144"/>
                    <a:pt x="348" y="138"/>
                    <a:pt x="352" y="141"/>
                  </a:cubicBezTo>
                  <a:cubicBezTo>
                    <a:pt x="355" y="144"/>
                    <a:pt x="371" y="147"/>
                    <a:pt x="371" y="138"/>
                  </a:cubicBezTo>
                  <a:cubicBezTo>
                    <a:pt x="371" y="130"/>
                    <a:pt x="351" y="129"/>
                    <a:pt x="346" y="132"/>
                  </a:cubicBezTo>
                  <a:cubicBezTo>
                    <a:pt x="341" y="135"/>
                    <a:pt x="317" y="136"/>
                    <a:pt x="324" y="141"/>
                  </a:cubicBezTo>
                  <a:cubicBezTo>
                    <a:pt x="328" y="144"/>
                    <a:pt x="333" y="140"/>
                    <a:pt x="338" y="142"/>
                  </a:cubicBezTo>
                  <a:close/>
                  <a:moveTo>
                    <a:pt x="424" y="126"/>
                  </a:moveTo>
                  <a:cubicBezTo>
                    <a:pt x="430" y="122"/>
                    <a:pt x="441" y="129"/>
                    <a:pt x="439" y="133"/>
                  </a:cubicBezTo>
                  <a:cubicBezTo>
                    <a:pt x="437" y="138"/>
                    <a:pt x="419" y="132"/>
                    <a:pt x="421" y="136"/>
                  </a:cubicBezTo>
                  <a:cubicBezTo>
                    <a:pt x="421" y="138"/>
                    <a:pt x="423" y="144"/>
                    <a:pt x="436" y="141"/>
                  </a:cubicBezTo>
                  <a:cubicBezTo>
                    <a:pt x="448" y="137"/>
                    <a:pt x="458" y="140"/>
                    <a:pt x="466" y="147"/>
                  </a:cubicBezTo>
                  <a:cubicBezTo>
                    <a:pt x="475" y="153"/>
                    <a:pt x="482" y="156"/>
                    <a:pt x="488" y="149"/>
                  </a:cubicBezTo>
                  <a:cubicBezTo>
                    <a:pt x="494" y="142"/>
                    <a:pt x="481" y="141"/>
                    <a:pt x="483" y="136"/>
                  </a:cubicBezTo>
                  <a:cubicBezTo>
                    <a:pt x="486" y="131"/>
                    <a:pt x="475" y="127"/>
                    <a:pt x="469" y="127"/>
                  </a:cubicBezTo>
                  <a:cubicBezTo>
                    <a:pt x="464" y="127"/>
                    <a:pt x="462" y="117"/>
                    <a:pt x="457" y="119"/>
                  </a:cubicBezTo>
                  <a:cubicBezTo>
                    <a:pt x="453" y="121"/>
                    <a:pt x="449" y="125"/>
                    <a:pt x="449" y="118"/>
                  </a:cubicBezTo>
                  <a:cubicBezTo>
                    <a:pt x="449" y="111"/>
                    <a:pt x="423" y="111"/>
                    <a:pt x="416" y="113"/>
                  </a:cubicBezTo>
                  <a:cubicBezTo>
                    <a:pt x="409" y="116"/>
                    <a:pt x="418" y="130"/>
                    <a:pt x="424" y="126"/>
                  </a:cubicBezTo>
                  <a:close/>
                  <a:moveTo>
                    <a:pt x="427" y="170"/>
                  </a:moveTo>
                  <a:cubicBezTo>
                    <a:pt x="431" y="165"/>
                    <a:pt x="411" y="148"/>
                    <a:pt x="410" y="156"/>
                  </a:cubicBezTo>
                  <a:cubicBezTo>
                    <a:pt x="409" y="164"/>
                    <a:pt x="423" y="176"/>
                    <a:pt x="427" y="170"/>
                  </a:cubicBezTo>
                  <a:close/>
                  <a:moveTo>
                    <a:pt x="494" y="101"/>
                  </a:moveTo>
                  <a:cubicBezTo>
                    <a:pt x="498" y="95"/>
                    <a:pt x="472" y="90"/>
                    <a:pt x="479" y="95"/>
                  </a:cubicBezTo>
                  <a:cubicBezTo>
                    <a:pt x="482" y="98"/>
                    <a:pt x="491" y="107"/>
                    <a:pt x="494" y="101"/>
                  </a:cubicBezTo>
                  <a:close/>
                  <a:moveTo>
                    <a:pt x="436" y="221"/>
                  </a:moveTo>
                  <a:cubicBezTo>
                    <a:pt x="440" y="217"/>
                    <a:pt x="428" y="208"/>
                    <a:pt x="425" y="215"/>
                  </a:cubicBezTo>
                  <a:cubicBezTo>
                    <a:pt x="422" y="223"/>
                    <a:pt x="432" y="225"/>
                    <a:pt x="436" y="221"/>
                  </a:cubicBezTo>
                  <a:close/>
                  <a:moveTo>
                    <a:pt x="494" y="184"/>
                  </a:moveTo>
                  <a:cubicBezTo>
                    <a:pt x="494" y="189"/>
                    <a:pt x="482" y="183"/>
                    <a:pt x="473" y="179"/>
                  </a:cubicBezTo>
                  <a:cubicBezTo>
                    <a:pt x="463" y="176"/>
                    <a:pt x="469" y="187"/>
                    <a:pt x="476" y="193"/>
                  </a:cubicBezTo>
                  <a:cubicBezTo>
                    <a:pt x="483" y="199"/>
                    <a:pt x="473" y="196"/>
                    <a:pt x="463" y="189"/>
                  </a:cubicBezTo>
                  <a:cubicBezTo>
                    <a:pt x="453" y="183"/>
                    <a:pt x="454" y="194"/>
                    <a:pt x="459" y="198"/>
                  </a:cubicBezTo>
                  <a:cubicBezTo>
                    <a:pt x="463" y="202"/>
                    <a:pt x="458" y="207"/>
                    <a:pt x="451" y="198"/>
                  </a:cubicBezTo>
                  <a:cubicBezTo>
                    <a:pt x="445" y="190"/>
                    <a:pt x="442" y="181"/>
                    <a:pt x="432" y="180"/>
                  </a:cubicBezTo>
                  <a:cubicBezTo>
                    <a:pt x="423" y="180"/>
                    <a:pt x="427" y="190"/>
                    <a:pt x="431" y="195"/>
                  </a:cubicBezTo>
                  <a:cubicBezTo>
                    <a:pt x="436" y="202"/>
                    <a:pt x="441" y="204"/>
                    <a:pt x="449" y="208"/>
                  </a:cubicBezTo>
                  <a:cubicBezTo>
                    <a:pt x="458" y="213"/>
                    <a:pt x="471" y="206"/>
                    <a:pt x="477" y="208"/>
                  </a:cubicBezTo>
                  <a:cubicBezTo>
                    <a:pt x="483" y="210"/>
                    <a:pt x="470" y="217"/>
                    <a:pt x="475" y="223"/>
                  </a:cubicBezTo>
                  <a:cubicBezTo>
                    <a:pt x="479" y="228"/>
                    <a:pt x="490" y="224"/>
                    <a:pt x="499" y="224"/>
                  </a:cubicBezTo>
                  <a:cubicBezTo>
                    <a:pt x="507" y="223"/>
                    <a:pt x="503" y="218"/>
                    <a:pt x="508" y="214"/>
                  </a:cubicBezTo>
                  <a:cubicBezTo>
                    <a:pt x="514" y="211"/>
                    <a:pt x="503" y="211"/>
                    <a:pt x="507" y="202"/>
                  </a:cubicBezTo>
                  <a:cubicBezTo>
                    <a:pt x="512" y="193"/>
                    <a:pt x="495" y="179"/>
                    <a:pt x="494" y="184"/>
                  </a:cubicBezTo>
                  <a:close/>
                  <a:moveTo>
                    <a:pt x="516" y="153"/>
                  </a:moveTo>
                  <a:cubicBezTo>
                    <a:pt x="523" y="153"/>
                    <a:pt x="530" y="152"/>
                    <a:pt x="536" y="149"/>
                  </a:cubicBezTo>
                  <a:cubicBezTo>
                    <a:pt x="543" y="147"/>
                    <a:pt x="533" y="147"/>
                    <a:pt x="537" y="140"/>
                  </a:cubicBezTo>
                  <a:cubicBezTo>
                    <a:pt x="542" y="134"/>
                    <a:pt x="526" y="133"/>
                    <a:pt x="525" y="135"/>
                  </a:cubicBezTo>
                  <a:cubicBezTo>
                    <a:pt x="524" y="138"/>
                    <a:pt x="504" y="123"/>
                    <a:pt x="501" y="127"/>
                  </a:cubicBezTo>
                  <a:cubicBezTo>
                    <a:pt x="498" y="132"/>
                    <a:pt x="508" y="153"/>
                    <a:pt x="516" y="153"/>
                  </a:cubicBezTo>
                  <a:close/>
                  <a:moveTo>
                    <a:pt x="557" y="156"/>
                  </a:moveTo>
                  <a:cubicBezTo>
                    <a:pt x="556" y="152"/>
                    <a:pt x="517" y="157"/>
                    <a:pt x="523" y="162"/>
                  </a:cubicBezTo>
                  <a:cubicBezTo>
                    <a:pt x="534" y="170"/>
                    <a:pt x="558" y="159"/>
                    <a:pt x="557" y="156"/>
                  </a:cubicBezTo>
                  <a:close/>
                  <a:moveTo>
                    <a:pt x="552" y="233"/>
                  </a:moveTo>
                  <a:cubicBezTo>
                    <a:pt x="561" y="232"/>
                    <a:pt x="556" y="221"/>
                    <a:pt x="546" y="213"/>
                  </a:cubicBezTo>
                  <a:cubicBezTo>
                    <a:pt x="536" y="205"/>
                    <a:pt x="513" y="221"/>
                    <a:pt x="517" y="224"/>
                  </a:cubicBezTo>
                  <a:cubicBezTo>
                    <a:pt x="521" y="228"/>
                    <a:pt x="542" y="233"/>
                    <a:pt x="552" y="233"/>
                  </a:cubicBezTo>
                  <a:close/>
                  <a:moveTo>
                    <a:pt x="486" y="307"/>
                  </a:moveTo>
                  <a:cubicBezTo>
                    <a:pt x="497" y="315"/>
                    <a:pt x="494" y="301"/>
                    <a:pt x="506" y="301"/>
                  </a:cubicBezTo>
                  <a:cubicBezTo>
                    <a:pt x="519" y="302"/>
                    <a:pt x="520" y="280"/>
                    <a:pt x="522" y="272"/>
                  </a:cubicBezTo>
                  <a:cubicBezTo>
                    <a:pt x="524" y="264"/>
                    <a:pt x="512" y="265"/>
                    <a:pt x="515" y="270"/>
                  </a:cubicBezTo>
                  <a:cubicBezTo>
                    <a:pt x="518" y="276"/>
                    <a:pt x="514" y="282"/>
                    <a:pt x="513" y="275"/>
                  </a:cubicBezTo>
                  <a:cubicBezTo>
                    <a:pt x="512" y="268"/>
                    <a:pt x="502" y="275"/>
                    <a:pt x="499" y="269"/>
                  </a:cubicBezTo>
                  <a:cubicBezTo>
                    <a:pt x="495" y="264"/>
                    <a:pt x="510" y="264"/>
                    <a:pt x="514" y="257"/>
                  </a:cubicBezTo>
                  <a:cubicBezTo>
                    <a:pt x="517" y="250"/>
                    <a:pt x="502" y="251"/>
                    <a:pt x="505" y="246"/>
                  </a:cubicBezTo>
                  <a:cubicBezTo>
                    <a:pt x="509" y="240"/>
                    <a:pt x="483" y="246"/>
                    <a:pt x="491" y="249"/>
                  </a:cubicBezTo>
                  <a:cubicBezTo>
                    <a:pt x="498" y="252"/>
                    <a:pt x="491" y="257"/>
                    <a:pt x="484" y="251"/>
                  </a:cubicBezTo>
                  <a:cubicBezTo>
                    <a:pt x="477" y="246"/>
                    <a:pt x="457" y="255"/>
                    <a:pt x="464" y="261"/>
                  </a:cubicBezTo>
                  <a:cubicBezTo>
                    <a:pt x="469" y="266"/>
                    <a:pt x="486" y="258"/>
                    <a:pt x="477" y="271"/>
                  </a:cubicBezTo>
                  <a:cubicBezTo>
                    <a:pt x="467" y="285"/>
                    <a:pt x="463" y="268"/>
                    <a:pt x="454" y="269"/>
                  </a:cubicBezTo>
                  <a:cubicBezTo>
                    <a:pt x="444" y="271"/>
                    <a:pt x="448" y="283"/>
                    <a:pt x="462" y="287"/>
                  </a:cubicBezTo>
                  <a:cubicBezTo>
                    <a:pt x="476" y="291"/>
                    <a:pt x="475" y="299"/>
                    <a:pt x="486" y="307"/>
                  </a:cubicBezTo>
                  <a:close/>
                  <a:moveTo>
                    <a:pt x="570" y="222"/>
                  </a:moveTo>
                  <a:cubicBezTo>
                    <a:pt x="573" y="233"/>
                    <a:pt x="577" y="225"/>
                    <a:pt x="583" y="230"/>
                  </a:cubicBezTo>
                  <a:cubicBezTo>
                    <a:pt x="589" y="234"/>
                    <a:pt x="597" y="237"/>
                    <a:pt x="602" y="232"/>
                  </a:cubicBezTo>
                  <a:cubicBezTo>
                    <a:pt x="607" y="228"/>
                    <a:pt x="609" y="225"/>
                    <a:pt x="610" y="229"/>
                  </a:cubicBezTo>
                  <a:cubicBezTo>
                    <a:pt x="613" y="235"/>
                    <a:pt x="624" y="235"/>
                    <a:pt x="649" y="236"/>
                  </a:cubicBezTo>
                  <a:cubicBezTo>
                    <a:pt x="673" y="237"/>
                    <a:pt x="667" y="225"/>
                    <a:pt x="674" y="230"/>
                  </a:cubicBezTo>
                  <a:cubicBezTo>
                    <a:pt x="682" y="234"/>
                    <a:pt x="698" y="234"/>
                    <a:pt x="705" y="232"/>
                  </a:cubicBezTo>
                  <a:cubicBezTo>
                    <a:pt x="712" y="231"/>
                    <a:pt x="716" y="219"/>
                    <a:pt x="716" y="213"/>
                  </a:cubicBezTo>
                  <a:cubicBezTo>
                    <a:pt x="715" y="207"/>
                    <a:pt x="660" y="203"/>
                    <a:pt x="650" y="208"/>
                  </a:cubicBezTo>
                  <a:cubicBezTo>
                    <a:pt x="641" y="214"/>
                    <a:pt x="625" y="206"/>
                    <a:pt x="617" y="210"/>
                  </a:cubicBezTo>
                  <a:cubicBezTo>
                    <a:pt x="610" y="214"/>
                    <a:pt x="612" y="205"/>
                    <a:pt x="598" y="204"/>
                  </a:cubicBezTo>
                  <a:cubicBezTo>
                    <a:pt x="585" y="204"/>
                    <a:pt x="599" y="196"/>
                    <a:pt x="602" y="193"/>
                  </a:cubicBezTo>
                  <a:cubicBezTo>
                    <a:pt x="605" y="190"/>
                    <a:pt x="581" y="181"/>
                    <a:pt x="571" y="184"/>
                  </a:cubicBezTo>
                  <a:cubicBezTo>
                    <a:pt x="561" y="186"/>
                    <a:pt x="556" y="180"/>
                    <a:pt x="547" y="176"/>
                  </a:cubicBezTo>
                  <a:cubicBezTo>
                    <a:pt x="537" y="172"/>
                    <a:pt x="512" y="173"/>
                    <a:pt x="517" y="180"/>
                  </a:cubicBezTo>
                  <a:cubicBezTo>
                    <a:pt x="521" y="186"/>
                    <a:pt x="551" y="197"/>
                    <a:pt x="554" y="192"/>
                  </a:cubicBezTo>
                  <a:cubicBezTo>
                    <a:pt x="557" y="186"/>
                    <a:pt x="564" y="198"/>
                    <a:pt x="569" y="204"/>
                  </a:cubicBezTo>
                  <a:cubicBezTo>
                    <a:pt x="574" y="210"/>
                    <a:pt x="566" y="212"/>
                    <a:pt x="570" y="222"/>
                  </a:cubicBezTo>
                  <a:close/>
                  <a:moveTo>
                    <a:pt x="596" y="160"/>
                  </a:moveTo>
                  <a:cubicBezTo>
                    <a:pt x="587" y="155"/>
                    <a:pt x="575" y="165"/>
                    <a:pt x="585" y="169"/>
                  </a:cubicBezTo>
                  <a:cubicBezTo>
                    <a:pt x="593" y="172"/>
                    <a:pt x="605" y="165"/>
                    <a:pt x="596" y="160"/>
                  </a:cubicBezTo>
                  <a:close/>
                  <a:moveTo>
                    <a:pt x="522" y="100"/>
                  </a:moveTo>
                  <a:cubicBezTo>
                    <a:pt x="529" y="104"/>
                    <a:pt x="525" y="109"/>
                    <a:pt x="533" y="113"/>
                  </a:cubicBezTo>
                  <a:cubicBezTo>
                    <a:pt x="541" y="117"/>
                    <a:pt x="565" y="108"/>
                    <a:pt x="567" y="114"/>
                  </a:cubicBezTo>
                  <a:cubicBezTo>
                    <a:pt x="569" y="120"/>
                    <a:pt x="543" y="121"/>
                    <a:pt x="547" y="124"/>
                  </a:cubicBezTo>
                  <a:cubicBezTo>
                    <a:pt x="550" y="128"/>
                    <a:pt x="565" y="134"/>
                    <a:pt x="563" y="137"/>
                  </a:cubicBezTo>
                  <a:cubicBezTo>
                    <a:pt x="561" y="140"/>
                    <a:pt x="588" y="149"/>
                    <a:pt x="590" y="145"/>
                  </a:cubicBezTo>
                  <a:cubicBezTo>
                    <a:pt x="593" y="141"/>
                    <a:pt x="600" y="142"/>
                    <a:pt x="607" y="144"/>
                  </a:cubicBezTo>
                  <a:cubicBezTo>
                    <a:pt x="613" y="147"/>
                    <a:pt x="614" y="128"/>
                    <a:pt x="618" y="131"/>
                  </a:cubicBezTo>
                  <a:cubicBezTo>
                    <a:pt x="623" y="134"/>
                    <a:pt x="623" y="124"/>
                    <a:pt x="630" y="121"/>
                  </a:cubicBezTo>
                  <a:cubicBezTo>
                    <a:pt x="638" y="118"/>
                    <a:pt x="649" y="118"/>
                    <a:pt x="650" y="114"/>
                  </a:cubicBezTo>
                  <a:cubicBezTo>
                    <a:pt x="650" y="112"/>
                    <a:pt x="648" y="108"/>
                    <a:pt x="638" y="109"/>
                  </a:cubicBezTo>
                  <a:cubicBezTo>
                    <a:pt x="629" y="110"/>
                    <a:pt x="623" y="106"/>
                    <a:pt x="627" y="101"/>
                  </a:cubicBezTo>
                  <a:cubicBezTo>
                    <a:pt x="631" y="96"/>
                    <a:pt x="617" y="94"/>
                    <a:pt x="622" y="90"/>
                  </a:cubicBezTo>
                  <a:cubicBezTo>
                    <a:pt x="627" y="86"/>
                    <a:pt x="612" y="81"/>
                    <a:pt x="614" y="88"/>
                  </a:cubicBezTo>
                  <a:cubicBezTo>
                    <a:pt x="615" y="94"/>
                    <a:pt x="605" y="88"/>
                    <a:pt x="603" y="82"/>
                  </a:cubicBezTo>
                  <a:cubicBezTo>
                    <a:pt x="601" y="77"/>
                    <a:pt x="580" y="75"/>
                    <a:pt x="567" y="62"/>
                  </a:cubicBezTo>
                  <a:cubicBezTo>
                    <a:pt x="553" y="49"/>
                    <a:pt x="538" y="58"/>
                    <a:pt x="547" y="59"/>
                  </a:cubicBezTo>
                  <a:cubicBezTo>
                    <a:pt x="555" y="61"/>
                    <a:pt x="554" y="65"/>
                    <a:pt x="548" y="64"/>
                  </a:cubicBezTo>
                  <a:cubicBezTo>
                    <a:pt x="541" y="64"/>
                    <a:pt x="529" y="65"/>
                    <a:pt x="540" y="69"/>
                  </a:cubicBezTo>
                  <a:cubicBezTo>
                    <a:pt x="551" y="73"/>
                    <a:pt x="539" y="75"/>
                    <a:pt x="530" y="75"/>
                  </a:cubicBezTo>
                  <a:cubicBezTo>
                    <a:pt x="521" y="75"/>
                    <a:pt x="521" y="87"/>
                    <a:pt x="532" y="88"/>
                  </a:cubicBezTo>
                  <a:cubicBezTo>
                    <a:pt x="543" y="90"/>
                    <a:pt x="535" y="97"/>
                    <a:pt x="526" y="94"/>
                  </a:cubicBezTo>
                  <a:cubicBezTo>
                    <a:pt x="517" y="91"/>
                    <a:pt x="514" y="96"/>
                    <a:pt x="522" y="100"/>
                  </a:cubicBezTo>
                  <a:close/>
                  <a:moveTo>
                    <a:pt x="584" y="48"/>
                  </a:moveTo>
                  <a:cubicBezTo>
                    <a:pt x="591" y="43"/>
                    <a:pt x="597" y="46"/>
                    <a:pt x="591" y="50"/>
                  </a:cubicBezTo>
                  <a:cubicBezTo>
                    <a:pt x="585" y="53"/>
                    <a:pt x="587" y="55"/>
                    <a:pt x="595" y="54"/>
                  </a:cubicBezTo>
                  <a:cubicBezTo>
                    <a:pt x="604" y="54"/>
                    <a:pt x="592" y="57"/>
                    <a:pt x="592" y="62"/>
                  </a:cubicBezTo>
                  <a:cubicBezTo>
                    <a:pt x="592" y="68"/>
                    <a:pt x="602" y="64"/>
                    <a:pt x="602" y="70"/>
                  </a:cubicBezTo>
                  <a:cubicBezTo>
                    <a:pt x="603" y="75"/>
                    <a:pt x="625" y="77"/>
                    <a:pt x="632" y="71"/>
                  </a:cubicBezTo>
                  <a:cubicBezTo>
                    <a:pt x="638" y="64"/>
                    <a:pt x="636" y="72"/>
                    <a:pt x="635" y="77"/>
                  </a:cubicBezTo>
                  <a:cubicBezTo>
                    <a:pt x="635" y="81"/>
                    <a:pt x="667" y="85"/>
                    <a:pt x="668" y="79"/>
                  </a:cubicBezTo>
                  <a:cubicBezTo>
                    <a:pt x="670" y="74"/>
                    <a:pt x="674" y="76"/>
                    <a:pt x="681" y="78"/>
                  </a:cubicBezTo>
                  <a:cubicBezTo>
                    <a:pt x="687" y="79"/>
                    <a:pt x="717" y="72"/>
                    <a:pt x="718" y="66"/>
                  </a:cubicBezTo>
                  <a:cubicBezTo>
                    <a:pt x="718" y="59"/>
                    <a:pt x="727" y="69"/>
                    <a:pt x="718" y="76"/>
                  </a:cubicBezTo>
                  <a:cubicBezTo>
                    <a:pt x="708" y="82"/>
                    <a:pt x="688" y="81"/>
                    <a:pt x="680" y="84"/>
                  </a:cubicBezTo>
                  <a:cubicBezTo>
                    <a:pt x="671" y="87"/>
                    <a:pt x="685" y="93"/>
                    <a:pt x="694" y="100"/>
                  </a:cubicBezTo>
                  <a:cubicBezTo>
                    <a:pt x="703" y="107"/>
                    <a:pt x="683" y="103"/>
                    <a:pt x="674" y="94"/>
                  </a:cubicBezTo>
                  <a:cubicBezTo>
                    <a:pt x="666" y="85"/>
                    <a:pt x="648" y="85"/>
                    <a:pt x="638" y="86"/>
                  </a:cubicBezTo>
                  <a:cubicBezTo>
                    <a:pt x="628" y="86"/>
                    <a:pt x="631" y="105"/>
                    <a:pt x="638" y="105"/>
                  </a:cubicBezTo>
                  <a:cubicBezTo>
                    <a:pt x="646" y="105"/>
                    <a:pt x="653" y="107"/>
                    <a:pt x="660" y="119"/>
                  </a:cubicBezTo>
                  <a:cubicBezTo>
                    <a:pt x="667" y="131"/>
                    <a:pt x="683" y="128"/>
                    <a:pt x="683" y="133"/>
                  </a:cubicBezTo>
                  <a:cubicBezTo>
                    <a:pt x="683" y="139"/>
                    <a:pt x="663" y="129"/>
                    <a:pt x="651" y="127"/>
                  </a:cubicBezTo>
                  <a:cubicBezTo>
                    <a:pt x="640" y="125"/>
                    <a:pt x="622" y="132"/>
                    <a:pt x="622" y="141"/>
                  </a:cubicBezTo>
                  <a:cubicBezTo>
                    <a:pt x="621" y="149"/>
                    <a:pt x="638" y="148"/>
                    <a:pt x="649" y="141"/>
                  </a:cubicBezTo>
                  <a:cubicBezTo>
                    <a:pt x="661" y="134"/>
                    <a:pt x="652" y="143"/>
                    <a:pt x="647" y="149"/>
                  </a:cubicBezTo>
                  <a:cubicBezTo>
                    <a:pt x="641" y="154"/>
                    <a:pt x="660" y="158"/>
                    <a:pt x="660" y="165"/>
                  </a:cubicBezTo>
                  <a:cubicBezTo>
                    <a:pt x="660" y="171"/>
                    <a:pt x="646" y="169"/>
                    <a:pt x="645" y="163"/>
                  </a:cubicBezTo>
                  <a:cubicBezTo>
                    <a:pt x="643" y="157"/>
                    <a:pt x="638" y="151"/>
                    <a:pt x="625" y="152"/>
                  </a:cubicBezTo>
                  <a:cubicBezTo>
                    <a:pt x="611" y="153"/>
                    <a:pt x="615" y="163"/>
                    <a:pt x="623" y="164"/>
                  </a:cubicBezTo>
                  <a:cubicBezTo>
                    <a:pt x="631" y="165"/>
                    <a:pt x="632" y="171"/>
                    <a:pt x="623" y="171"/>
                  </a:cubicBezTo>
                  <a:cubicBezTo>
                    <a:pt x="613" y="171"/>
                    <a:pt x="592" y="177"/>
                    <a:pt x="599" y="184"/>
                  </a:cubicBezTo>
                  <a:cubicBezTo>
                    <a:pt x="606" y="190"/>
                    <a:pt x="632" y="184"/>
                    <a:pt x="637" y="188"/>
                  </a:cubicBezTo>
                  <a:cubicBezTo>
                    <a:pt x="642" y="192"/>
                    <a:pt x="654" y="194"/>
                    <a:pt x="657" y="189"/>
                  </a:cubicBezTo>
                  <a:cubicBezTo>
                    <a:pt x="661" y="184"/>
                    <a:pt x="671" y="186"/>
                    <a:pt x="681" y="186"/>
                  </a:cubicBezTo>
                  <a:cubicBezTo>
                    <a:pt x="691" y="186"/>
                    <a:pt x="694" y="188"/>
                    <a:pt x="699" y="192"/>
                  </a:cubicBezTo>
                  <a:cubicBezTo>
                    <a:pt x="703" y="196"/>
                    <a:pt x="711" y="195"/>
                    <a:pt x="717" y="190"/>
                  </a:cubicBezTo>
                  <a:cubicBezTo>
                    <a:pt x="723" y="186"/>
                    <a:pt x="723" y="186"/>
                    <a:pt x="730" y="186"/>
                  </a:cubicBezTo>
                  <a:cubicBezTo>
                    <a:pt x="737" y="186"/>
                    <a:pt x="739" y="181"/>
                    <a:pt x="735" y="176"/>
                  </a:cubicBezTo>
                  <a:cubicBezTo>
                    <a:pt x="731" y="170"/>
                    <a:pt x="722" y="180"/>
                    <a:pt x="721" y="176"/>
                  </a:cubicBezTo>
                  <a:cubicBezTo>
                    <a:pt x="720" y="170"/>
                    <a:pt x="711" y="169"/>
                    <a:pt x="697" y="171"/>
                  </a:cubicBezTo>
                  <a:cubicBezTo>
                    <a:pt x="683" y="173"/>
                    <a:pt x="689" y="161"/>
                    <a:pt x="698" y="164"/>
                  </a:cubicBezTo>
                  <a:cubicBezTo>
                    <a:pt x="706" y="167"/>
                    <a:pt x="718" y="166"/>
                    <a:pt x="728" y="163"/>
                  </a:cubicBezTo>
                  <a:cubicBezTo>
                    <a:pt x="738" y="160"/>
                    <a:pt x="730" y="156"/>
                    <a:pt x="730" y="151"/>
                  </a:cubicBezTo>
                  <a:cubicBezTo>
                    <a:pt x="730" y="147"/>
                    <a:pt x="742" y="150"/>
                    <a:pt x="751" y="150"/>
                  </a:cubicBezTo>
                  <a:cubicBezTo>
                    <a:pt x="761" y="150"/>
                    <a:pt x="774" y="134"/>
                    <a:pt x="775" y="125"/>
                  </a:cubicBezTo>
                  <a:cubicBezTo>
                    <a:pt x="775" y="116"/>
                    <a:pt x="754" y="118"/>
                    <a:pt x="744" y="118"/>
                  </a:cubicBezTo>
                  <a:cubicBezTo>
                    <a:pt x="733" y="118"/>
                    <a:pt x="750" y="111"/>
                    <a:pt x="770" y="112"/>
                  </a:cubicBezTo>
                  <a:cubicBezTo>
                    <a:pt x="789" y="113"/>
                    <a:pt x="781" y="104"/>
                    <a:pt x="784" y="100"/>
                  </a:cubicBezTo>
                  <a:cubicBezTo>
                    <a:pt x="788" y="97"/>
                    <a:pt x="797" y="104"/>
                    <a:pt x="807" y="102"/>
                  </a:cubicBezTo>
                  <a:cubicBezTo>
                    <a:pt x="817" y="100"/>
                    <a:pt x="810" y="91"/>
                    <a:pt x="817" y="91"/>
                  </a:cubicBezTo>
                  <a:cubicBezTo>
                    <a:pt x="821" y="91"/>
                    <a:pt x="832" y="84"/>
                    <a:pt x="853" y="72"/>
                  </a:cubicBezTo>
                  <a:cubicBezTo>
                    <a:pt x="874" y="60"/>
                    <a:pt x="891" y="62"/>
                    <a:pt x="892" y="55"/>
                  </a:cubicBezTo>
                  <a:cubicBezTo>
                    <a:pt x="893" y="48"/>
                    <a:pt x="862" y="55"/>
                    <a:pt x="857" y="53"/>
                  </a:cubicBezTo>
                  <a:cubicBezTo>
                    <a:pt x="852" y="51"/>
                    <a:pt x="878" y="45"/>
                    <a:pt x="885" y="46"/>
                  </a:cubicBezTo>
                  <a:cubicBezTo>
                    <a:pt x="891" y="48"/>
                    <a:pt x="899" y="46"/>
                    <a:pt x="920" y="36"/>
                  </a:cubicBezTo>
                  <a:cubicBezTo>
                    <a:pt x="941" y="25"/>
                    <a:pt x="932" y="23"/>
                    <a:pt x="923" y="24"/>
                  </a:cubicBezTo>
                  <a:cubicBezTo>
                    <a:pt x="914" y="26"/>
                    <a:pt x="905" y="23"/>
                    <a:pt x="905" y="17"/>
                  </a:cubicBezTo>
                  <a:cubicBezTo>
                    <a:pt x="906" y="11"/>
                    <a:pt x="892" y="16"/>
                    <a:pt x="892" y="13"/>
                  </a:cubicBezTo>
                  <a:cubicBezTo>
                    <a:pt x="891" y="10"/>
                    <a:pt x="879" y="11"/>
                    <a:pt x="865" y="17"/>
                  </a:cubicBezTo>
                  <a:cubicBezTo>
                    <a:pt x="852" y="22"/>
                    <a:pt x="864" y="11"/>
                    <a:pt x="870" y="9"/>
                  </a:cubicBezTo>
                  <a:cubicBezTo>
                    <a:pt x="876" y="7"/>
                    <a:pt x="836" y="9"/>
                    <a:pt x="830" y="5"/>
                  </a:cubicBezTo>
                  <a:cubicBezTo>
                    <a:pt x="823" y="0"/>
                    <a:pt x="815" y="13"/>
                    <a:pt x="809" y="6"/>
                  </a:cubicBezTo>
                  <a:cubicBezTo>
                    <a:pt x="803" y="0"/>
                    <a:pt x="787" y="5"/>
                    <a:pt x="789" y="10"/>
                  </a:cubicBezTo>
                  <a:cubicBezTo>
                    <a:pt x="791" y="15"/>
                    <a:pt x="786" y="15"/>
                    <a:pt x="780" y="9"/>
                  </a:cubicBezTo>
                  <a:cubicBezTo>
                    <a:pt x="774" y="4"/>
                    <a:pt x="762" y="10"/>
                    <a:pt x="751" y="8"/>
                  </a:cubicBezTo>
                  <a:cubicBezTo>
                    <a:pt x="741" y="7"/>
                    <a:pt x="745" y="17"/>
                    <a:pt x="733" y="12"/>
                  </a:cubicBezTo>
                  <a:cubicBezTo>
                    <a:pt x="722" y="7"/>
                    <a:pt x="709" y="9"/>
                    <a:pt x="712" y="11"/>
                  </a:cubicBezTo>
                  <a:cubicBezTo>
                    <a:pt x="716" y="13"/>
                    <a:pt x="711" y="16"/>
                    <a:pt x="706" y="14"/>
                  </a:cubicBezTo>
                  <a:cubicBezTo>
                    <a:pt x="701" y="13"/>
                    <a:pt x="696" y="15"/>
                    <a:pt x="699" y="20"/>
                  </a:cubicBezTo>
                  <a:cubicBezTo>
                    <a:pt x="702" y="25"/>
                    <a:pt x="680" y="18"/>
                    <a:pt x="680" y="24"/>
                  </a:cubicBezTo>
                  <a:cubicBezTo>
                    <a:pt x="680" y="30"/>
                    <a:pt x="672" y="33"/>
                    <a:pt x="666" y="28"/>
                  </a:cubicBezTo>
                  <a:cubicBezTo>
                    <a:pt x="660" y="23"/>
                    <a:pt x="641" y="21"/>
                    <a:pt x="646" y="26"/>
                  </a:cubicBezTo>
                  <a:cubicBezTo>
                    <a:pt x="652" y="31"/>
                    <a:pt x="629" y="28"/>
                    <a:pt x="635" y="33"/>
                  </a:cubicBezTo>
                  <a:cubicBezTo>
                    <a:pt x="641" y="37"/>
                    <a:pt x="627" y="41"/>
                    <a:pt x="627" y="38"/>
                  </a:cubicBezTo>
                  <a:cubicBezTo>
                    <a:pt x="627" y="36"/>
                    <a:pt x="614" y="31"/>
                    <a:pt x="609" y="36"/>
                  </a:cubicBezTo>
                  <a:cubicBezTo>
                    <a:pt x="604" y="41"/>
                    <a:pt x="602" y="46"/>
                    <a:pt x="600" y="43"/>
                  </a:cubicBezTo>
                  <a:cubicBezTo>
                    <a:pt x="597" y="40"/>
                    <a:pt x="586" y="41"/>
                    <a:pt x="575" y="45"/>
                  </a:cubicBezTo>
                  <a:cubicBezTo>
                    <a:pt x="564" y="50"/>
                    <a:pt x="577" y="53"/>
                    <a:pt x="584" y="48"/>
                  </a:cubicBezTo>
                  <a:close/>
                  <a:moveTo>
                    <a:pt x="713" y="505"/>
                  </a:moveTo>
                  <a:cubicBezTo>
                    <a:pt x="717" y="504"/>
                    <a:pt x="724" y="491"/>
                    <a:pt x="715" y="492"/>
                  </a:cubicBezTo>
                  <a:cubicBezTo>
                    <a:pt x="706" y="492"/>
                    <a:pt x="708" y="506"/>
                    <a:pt x="713" y="505"/>
                  </a:cubicBezTo>
                  <a:close/>
                  <a:moveTo>
                    <a:pt x="668" y="493"/>
                  </a:moveTo>
                  <a:cubicBezTo>
                    <a:pt x="676" y="499"/>
                    <a:pt x="689" y="484"/>
                    <a:pt x="688" y="480"/>
                  </a:cubicBezTo>
                  <a:cubicBezTo>
                    <a:pt x="687" y="476"/>
                    <a:pt x="658" y="487"/>
                    <a:pt x="668" y="493"/>
                  </a:cubicBezTo>
                  <a:close/>
                  <a:moveTo>
                    <a:pt x="705" y="464"/>
                  </a:moveTo>
                  <a:cubicBezTo>
                    <a:pt x="706" y="459"/>
                    <a:pt x="688" y="457"/>
                    <a:pt x="689" y="451"/>
                  </a:cubicBezTo>
                  <a:cubicBezTo>
                    <a:pt x="690" y="445"/>
                    <a:pt x="672" y="440"/>
                    <a:pt x="667" y="437"/>
                  </a:cubicBezTo>
                  <a:cubicBezTo>
                    <a:pt x="661" y="434"/>
                    <a:pt x="652" y="432"/>
                    <a:pt x="652" y="426"/>
                  </a:cubicBezTo>
                  <a:cubicBezTo>
                    <a:pt x="652" y="420"/>
                    <a:pt x="640" y="424"/>
                    <a:pt x="639" y="434"/>
                  </a:cubicBezTo>
                  <a:cubicBezTo>
                    <a:pt x="639" y="444"/>
                    <a:pt x="634" y="441"/>
                    <a:pt x="636" y="450"/>
                  </a:cubicBezTo>
                  <a:cubicBezTo>
                    <a:pt x="639" y="459"/>
                    <a:pt x="625" y="462"/>
                    <a:pt x="627" y="466"/>
                  </a:cubicBezTo>
                  <a:cubicBezTo>
                    <a:pt x="628" y="471"/>
                    <a:pt x="635" y="466"/>
                    <a:pt x="641" y="466"/>
                  </a:cubicBezTo>
                  <a:cubicBezTo>
                    <a:pt x="647" y="466"/>
                    <a:pt x="639" y="475"/>
                    <a:pt x="647" y="475"/>
                  </a:cubicBezTo>
                  <a:cubicBezTo>
                    <a:pt x="653" y="476"/>
                    <a:pt x="664" y="468"/>
                    <a:pt x="667" y="464"/>
                  </a:cubicBezTo>
                  <a:cubicBezTo>
                    <a:pt x="669" y="460"/>
                    <a:pt x="674" y="458"/>
                    <a:pt x="682" y="464"/>
                  </a:cubicBezTo>
                  <a:cubicBezTo>
                    <a:pt x="689" y="469"/>
                    <a:pt x="704" y="469"/>
                    <a:pt x="705" y="464"/>
                  </a:cubicBezTo>
                  <a:close/>
                  <a:moveTo>
                    <a:pt x="873" y="418"/>
                  </a:moveTo>
                  <a:cubicBezTo>
                    <a:pt x="879" y="418"/>
                    <a:pt x="880" y="426"/>
                    <a:pt x="890" y="435"/>
                  </a:cubicBezTo>
                  <a:cubicBezTo>
                    <a:pt x="900" y="443"/>
                    <a:pt x="901" y="437"/>
                    <a:pt x="902" y="431"/>
                  </a:cubicBezTo>
                  <a:cubicBezTo>
                    <a:pt x="904" y="426"/>
                    <a:pt x="915" y="430"/>
                    <a:pt x="914" y="424"/>
                  </a:cubicBezTo>
                  <a:cubicBezTo>
                    <a:pt x="914" y="419"/>
                    <a:pt x="923" y="412"/>
                    <a:pt x="929" y="409"/>
                  </a:cubicBezTo>
                  <a:cubicBezTo>
                    <a:pt x="935" y="406"/>
                    <a:pt x="924" y="400"/>
                    <a:pt x="916" y="401"/>
                  </a:cubicBezTo>
                  <a:cubicBezTo>
                    <a:pt x="908" y="401"/>
                    <a:pt x="906" y="395"/>
                    <a:pt x="906" y="392"/>
                  </a:cubicBezTo>
                  <a:cubicBezTo>
                    <a:pt x="906" y="388"/>
                    <a:pt x="891" y="379"/>
                    <a:pt x="886" y="381"/>
                  </a:cubicBezTo>
                  <a:cubicBezTo>
                    <a:pt x="880" y="382"/>
                    <a:pt x="872" y="374"/>
                    <a:pt x="865" y="373"/>
                  </a:cubicBezTo>
                  <a:cubicBezTo>
                    <a:pt x="858" y="373"/>
                    <a:pt x="849" y="367"/>
                    <a:pt x="850" y="360"/>
                  </a:cubicBezTo>
                  <a:cubicBezTo>
                    <a:pt x="851" y="352"/>
                    <a:pt x="863" y="362"/>
                    <a:pt x="865" y="356"/>
                  </a:cubicBezTo>
                  <a:cubicBezTo>
                    <a:pt x="868" y="350"/>
                    <a:pt x="853" y="354"/>
                    <a:pt x="852" y="349"/>
                  </a:cubicBezTo>
                  <a:cubicBezTo>
                    <a:pt x="852" y="345"/>
                    <a:pt x="856" y="347"/>
                    <a:pt x="859" y="344"/>
                  </a:cubicBezTo>
                  <a:cubicBezTo>
                    <a:pt x="862" y="341"/>
                    <a:pt x="856" y="336"/>
                    <a:pt x="853" y="334"/>
                  </a:cubicBezTo>
                  <a:cubicBezTo>
                    <a:pt x="849" y="332"/>
                    <a:pt x="848" y="338"/>
                    <a:pt x="844" y="338"/>
                  </a:cubicBezTo>
                  <a:cubicBezTo>
                    <a:pt x="841" y="338"/>
                    <a:pt x="844" y="332"/>
                    <a:pt x="846" y="329"/>
                  </a:cubicBezTo>
                  <a:cubicBezTo>
                    <a:pt x="849" y="325"/>
                    <a:pt x="835" y="321"/>
                    <a:pt x="829" y="323"/>
                  </a:cubicBezTo>
                  <a:cubicBezTo>
                    <a:pt x="822" y="325"/>
                    <a:pt x="820" y="321"/>
                    <a:pt x="820" y="317"/>
                  </a:cubicBezTo>
                  <a:cubicBezTo>
                    <a:pt x="820" y="313"/>
                    <a:pt x="810" y="317"/>
                    <a:pt x="805" y="320"/>
                  </a:cubicBezTo>
                  <a:cubicBezTo>
                    <a:pt x="801" y="323"/>
                    <a:pt x="796" y="317"/>
                    <a:pt x="801" y="316"/>
                  </a:cubicBezTo>
                  <a:cubicBezTo>
                    <a:pt x="806" y="316"/>
                    <a:pt x="813" y="312"/>
                    <a:pt x="811" y="307"/>
                  </a:cubicBezTo>
                  <a:cubicBezTo>
                    <a:pt x="810" y="302"/>
                    <a:pt x="796" y="302"/>
                    <a:pt x="794" y="307"/>
                  </a:cubicBezTo>
                  <a:cubicBezTo>
                    <a:pt x="791" y="313"/>
                    <a:pt x="780" y="301"/>
                    <a:pt x="780" y="296"/>
                  </a:cubicBezTo>
                  <a:cubicBezTo>
                    <a:pt x="780" y="292"/>
                    <a:pt x="764" y="296"/>
                    <a:pt x="766" y="288"/>
                  </a:cubicBezTo>
                  <a:cubicBezTo>
                    <a:pt x="768" y="280"/>
                    <a:pt x="747" y="278"/>
                    <a:pt x="741" y="278"/>
                  </a:cubicBezTo>
                  <a:cubicBezTo>
                    <a:pt x="736" y="278"/>
                    <a:pt x="727" y="283"/>
                    <a:pt x="728" y="288"/>
                  </a:cubicBezTo>
                  <a:cubicBezTo>
                    <a:pt x="729" y="293"/>
                    <a:pt x="722" y="291"/>
                    <a:pt x="721" y="285"/>
                  </a:cubicBezTo>
                  <a:cubicBezTo>
                    <a:pt x="720" y="279"/>
                    <a:pt x="706" y="292"/>
                    <a:pt x="702" y="292"/>
                  </a:cubicBezTo>
                  <a:cubicBezTo>
                    <a:pt x="698" y="292"/>
                    <a:pt x="705" y="276"/>
                    <a:pt x="703" y="271"/>
                  </a:cubicBezTo>
                  <a:cubicBezTo>
                    <a:pt x="701" y="267"/>
                    <a:pt x="698" y="265"/>
                    <a:pt x="694" y="257"/>
                  </a:cubicBezTo>
                  <a:cubicBezTo>
                    <a:pt x="691" y="249"/>
                    <a:pt x="676" y="252"/>
                    <a:pt x="672" y="257"/>
                  </a:cubicBezTo>
                  <a:cubicBezTo>
                    <a:pt x="668" y="262"/>
                    <a:pt x="654" y="260"/>
                    <a:pt x="647" y="267"/>
                  </a:cubicBezTo>
                  <a:cubicBezTo>
                    <a:pt x="640" y="275"/>
                    <a:pt x="648" y="282"/>
                    <a:pt x="651" y="285"/>
                  </a:cubicBezTo>
                  <a:cubicBezTo>
                    <a:pt x="654" y="287"/>
                    <a:pt x="640" y="292"/>
                    <a:pt x="645" y="296"/>
                  </a:cubicBezTo>
                  <a:cubicBezTo>
                    <a:pt x="649" y="300"/>
                    <a:pt x="656" y="298"/>
                    <a:pt x="657" y="305"/>
                  </a:cubicBezTo>
                  <a:cubicBezTo>
                    <a:pt x="657" y="312"/>
                    <a:pt x="640" y="303"/>
                    <a:pt x="637" y="297"/>
                  </a:cubicBezTo>
                  <a:cubicBezTo>
                    <a:pt x="635" y="291"/>
                    <a:pt x="638" y="286"/>
                    <a:pt x="635" y="282"/>
                  </a:cubicBezTo>
                  <a:cubicBezTo>
                    <a:pt x="631" y="277"/>
                    <a:pt x="634" y="272"/>
                    <a:pt x="641" y="265"/>
                  </a:cubicBezTo>
                  <a:cubicBezTo>
                    <a:pt x="648" y="257"/>
                    <a:pt x="653" y="258"/>
                    <a:pt x="653" y="254"/>
                  </a:cubicBezTo>
                  <a:cubicBezTo>
                    <a:pt x="653" y="250"/>
                    <a:pt x="624" y="250"/>
                    <a:pt x="607" y="266"/>
                  </a:cubicBezTo>
                  <a:cubicBezTo>
                    <a:pt x="590" y="282"/>
                    <a:pt x="595" y="303"/>
                    <a:pt x="596" y="307"/>
                  </a:cubicBezTo>
                  <a:cubicBezTo>
                    <a:pt x="597" y="311"/>
                    <a:pt x="612" y="309"/>
                    <a:pt x="621" y="312"/>
                  </a:cubicBezTo>
                  <a:cubicBezTo>
                    <a:pt x="630" y="314"/>
                    <a:pt x="625" y="318"/>
                    <a:pt x="618" y="317"/>
                  </a:cubicBezTo>
                  <a:cubicBezTo>
                    <a:pt x="612" y="316"/>
                    <a:pt x="600" y="314"/>
                    <a:pt x="601" y="319"/>
                  </a:cubicBezTo>
                  <a:cubicBezTo>
                    <a:pt x="601" y="323"/>
                    <a:pt x="615" y="332"/>
                    <a:pt x="624" y="330"/>
                  </a:cubicBezTo>
                  <a:cubicBezTo>
                    <a:pt x="632" y="328"/>
                    <a:pt x="632" y="328"/>
                    <a:pt x="635" y="333"/>
                  </a:cubicBezTo>
                  <a:cubicBezTo>
                    <a:pt x="639" y="338"/>
                    <a:pt x="649" y="336"/>
                    <a:pt x="658" y="337"/>
                  </a:cubicBezTo>
                  <a:cubicBezTo>
                    <a:pt x="668" y="337"/>
                    <a:pt x="680" y="341"/>
                    <a:pt x="684" y="341"/>
                  </a:cubicBezTo>
                  <a:cubicBezTo>
                    <a:pt x="689" y="342"/>
                    <a:pt x="694" y="339"/>
                    <a:pt x="696" y="336"/>
                  </a:cubicBezTo>
                  <a:cubicBezTo>
                    <a:pt x="698" y="333"/>
                    <a:pt x="717" y="340"/>
                    <a:pt x="722" y="340"/>
                  </a:cubicBezTo>
                  <a:cubicBezTo>
                    <a:pt x="728" y="339"/>
                    <a:pt x="724" y="334"/>
                    <a:pt x="721" y="332"/>
                  </a:cubicBezTo>
                  <a:cubicBezTo>
                    <a:pt x="717" y="331"/>
                    <a:pt x="719" y="324"/>
                    <a:pt x="723" y="327"/>
                  </a:cubicBezTo>
                  <a:cubicBezTo>
                    <a:pt x="728" y="329"/>
                    <a:pt x="736" y="331"/>
                    <a:pt x="737" y="336"/>
                  </a:cubicBezTo>
                  <a:cubicBezTo>
                    <a:pt x="738" y="340"/>
                    <a:pt x="743" y="338"/>
                    <a:pt x="743" y="341"/>
                  </a:cubicBezTo>
                  <a:cubicBezTo>
                    <a:pt x="744" y="345"/>
                    <a:pt x="760" y="349"/>
                    <a:pt x="761" y="354"/>
                  </a:cubicBezTo>
                  <a:cubicBezTo>
                    <a:pt x="761" y="358"/>
                    <a:pt x="745" y="360"/>
                    <a:pt x="749" y="364"/>
                  </a:cubicBezTo>
                  <a:cubicBezTo>
                    <a:pt x="754" y="367"/>
                    <a:pt x="761" y="359"/>
                    <a:pt x="767" y="358"/>
                  </a:cubicBezTo>
                  <a:cubicBezTo>
                    <a:pt x="774" y="358"/>
                    <a:pt x="774" y="372"/>
                    <a:pt x="778" y="370"/>
                  </a:cubicBezTo>
                  <a:cubicBezTo>
                    <a:pt x="784" y="367"/>
                    <a:pt x="789" y="373"/>
                    <a:pt x="796" y="382"/>
                  </a:cubicBezTo>
                  <a:cubicBezTo>
                    <a:pt x="802" y="391"/>
                    <a:pt x="795" y="399"/>
                    <a:pt x="796" y="402"/>
                  </a:cubicBezTo>
                  <a:cubicBezTo>
                    <a:pt x="796" y="405"/>
                    <a:pt x="808" y="404"/>
                    <a:pt x="815" y="401"/>
                  </a:cubicBezTo>
                  <a:cubicBezTo>
                    <a:pt x="821" y="397"/>
                    <a:pt x="827" y="405"/>
                    <a:pt x="833" y="410"/>
                  </a:cubicBezTo>
                  <a:cubicBezTo>
                    <a:pt x="838" y="414"/>
                    <a:pt x="814" y="422"/>
                    <a:pt x="816" y="418"/>
                  </a:cubicBezTo>
                  <a:cubicBezTo>
                    <a:pt x="818" y="414"/>
                    <a:pt x="801" y="401"/>
                    <a:pt x="786" y="407"/>
                  </a:cubicBezTo>
                  <a:cubicBezTo>
                    <a:pt x="771" y="413"/>
                    <a:pt x="782" y="422"/>
                    <a:pt x="783" y="427"/>
                  </a:cubicBezTo>
                  <a:cubicBezTo>
                    <a:pt x="785" y="432"/>
                    <a:pt x="770" y="438"/>
                    <a:pt x="756" y="433"/>
                  </a:cubicBezTo>
                  <a:cubicBezTo>
                    <a:pt x="742" y="428"/>
                    <a:pt x="746" y="436"/>
                    <a:pt x="741" y="436"/>
                  </a:cubicBezTo>
                  <a:cubicBezTo>
                    <a:pt x="735" y="436"/>
                    <a:pt x="729" y="445"/>
                    <a:pt x="734" y="451"/>
                  </a:cubicBezTo>
                  <a:cubicBezTo>
                    <a:pt x="739" y="457"/>
                    <a:pt x="750" y="451"/>
                    <a:pt x="760" y="452"/>
                  </a:cubicBezTo>
                  <a:cubicBezTo>
                    <a:pt x="769" y="453"/>
                    <a:pt x="770" y="455"/>
                    <a:pt x="771" y="450"/>
                  </a:cubicBezTo>
                  <a:cubicBezTo>
                    <a:pt x="772" y="445"/>
                    <a:pt x="782" y="447"/>
                    <a:pt x="788" y="449"/>
                  </a:cubicBezTo>
                  <a:cubicBezTo>
                    <a:pt x="795" y="450"/>
                    <a:pt x="794" y="460"/>
                    <a:pt x="802" y="461"/>
                  </a:cubicBezTo>
                  <a:cubicBezTo>
                    <a:pt x="810" y="462"/>
                    <a:pt x="803" y="471"/>
                    <a:pt x="808" y="476"/>
                  </a:cubicBezTo>
                  <a:cubicBezTo>
                    <a:pt x="814" y="482"/>
                    <a:pt x="830" y="479"/>
                    <a:pt x="836" y="485"/>
                  </a:cubicBezTo>
                  <a:cubicBezTo>
                    <a:pt x="842" y="492"/>
                    <a:pt x="869" y="504"/>
                    <a:pt x="872" y="500"/>
                  </a:cubicBezTo>
                  <a:cubicBezTo>
                    <a:pt x="876" y="494"/>
                    <a:pt x="850" y="470"/>
                    <a:pt x="842" y="468"/>
                  </a:cubicBezTo>
                  <a:cubicBezTo>
                    <a:pt x="834" y="466"/>
                    <a:pt x="850" y="463"/>
                    <a:pt x="859" y="471"/>
                  </a:cubicBezTo>
                  <a:cubicBezTo>
                    <a:pt x="869" y="479"/>
                    <a:pt x="883" y="483"/>
                    <a:pt x="891" y="473"/>
                  </a:cubicBezTo>
                  <a:cubicBezTo>
                    <a:pt x="898" y="464"/>
                    <a:pt x="885" y="466"/>
                    <a:pt x="885" y="459"/>
                  </a:cubicBezTo>
                  <a:cubicBezTo>
                    <a:pt x="885" y="453"/>
                    <a:pt x="880" y="443"/>
                    <a:pt x="873" y="443"/>
                  </a:cubicBezTo>
                  <a:cubicBezTo>
                    <a:pt x="865" y="443"/>
                    <a:pt x="847" y="428"/>
                    <a:pt x="854" y="425"/>
                  </a:cubicBezTo>
                  <a:cubicBezTo>
                    <a:pt x="860" y="422"/>
                    <a:pt x="852" y="418"/>
                    <a:pt x="857" y="412"/>
                  </a:cubicBezTo>
                  <a:cubicBezTo>
                    <a:pt x="862" y="406"/>
                    <a:pt x="867" y="417"/>
                    <a:pt x="873" y="418"/>
                  </a:cubicBezTo>
                  <a:close/>
                  <a:moveTo>
                    <a:pt x="765" y="392"/>
                  </a:moveTo>
                  <a:cubicBezTo>
                    <a:pt x="771" y="391"/>
                    <a:pt x="770" y="381"/>
                    <a:pt x="766" y="376"/>
                  </a:cubicBezTo>
                  <a:cubicBezTo>
                    <a:pt x="764" y="373"/>
                    <a:pt x="757" y="372"/>
                    <a:pt x="751" y="373"/>
                  </a:cubicBezTo>
                  <a:cubicBezTo>
                    <a:pt x="746" y="373"/>
                    <a:pt x="736" y="382"/>
                    <a:pt x="741" y="391"/>
                  </a:cubicBezTo>
                  <a:cubicBezTo>
                    <a:pt x="746" y="400"/>
                    <a:pt x="759" y="393"/>
                    <a:pt x="765" y="392"/>
                  </a:cubicBezTo>
                  <a:close/>
                  <a:moveTo>
                    <a:pt x="701" y="255"/>
                  </a:moveTo>
                  <a:cubicBezTo>
                    <a:pt x="698" y="261"/>
                    <a:pt x="707" y="261"/>
                    <a:pt x="708" y="269"/>
                  </a:cubicBezTo>
                  <a:cubicBezTo>
                    <a:pt x="708" y="277"/>
                    <a:pt x="718" y="280"/>
                    <a:pt x="725" y="275"/>
                  </a:cubicBezTo>
                  <a:cubicBezTo>
                    <a:pt x="732" y="270"/>
                    <a:pt x="753" y="277"/>
                    <a:pt x="753" y="270"/>
                  </a:cubicBezTo>
                  <a:cubicBezTo>
                    <a:pt x="753" y="265"/>
                    <a:pt x="731" y="254"/>
                    <a:pt x="724" y="256"/>
                  </a:cubicBezTo>
                  <a:cubicBezTo>
                    <a:pt x="716" y="257"/>
                    <a:pt x="704" y="248"/>
                    <a:pt x="701" y="255"/>
                  </a:cubicBezTo>
                  <a:close/>
                  <a:moveTo>
                    <a:pt x="893" y="705"/>
                  </a:moveTo>
                  <a:cubicBezTo>
                    <a:pt x="894" y="709"/>
                    <a:pt x="924" y="722"/>
                    <a:pt x="925" y="716"/>
                  </a:cubicBezTo>
                  <a:cubicBezTo>
                    <a:pt x="926" y="710"/>
                    <a:pt x="892" y="701"/>
                    <a:pt x="893" y="705"/>
                  </a:cubicBezTo>
                  <a:close/>
                  <a:moveTo>
                    <a:pt x="1024" y="737"/>
                  </a:moveTo>
                  <a:cubicBezTo>
                    <a:pt x="1021" y="741"/>
                    <a:pt x="1018" y="734"/>
                    <a:pt x="1023" y="730"/>
                  </a:cubicBezTo>
                  <a:cubicBezTo>
                    <a:pt x="1027" y="727"/>
                    <a:pt x="1022" y="725"/>
                    <a:pt x="1018" y="727"/>
                  </a:cubicBezTo>
                  <a:cubicBezTo>
                    <a:pt x="1014" y="730"/>
                    <a:pt x="1015" y="718"/>
                    <a:pt x="1019" y="716"/>
                  </a:cubicBezTo>
                  <a:cubicBezTo>
                    <a:pt x="1023" y="714"/>
                    <a:pt x="1009" y="709"/>
                    <a:pt x="1009" y="713"/>
                  </a:cubicBezTo>
                  <a:cubicBezTo>
                    <a:pt x="1009" y="717"/>
                    <a:pt x="1000" y="715"/>
                    <a:pt x="999" y="711"/>
                  </a:cubicBezTo>
                  <a:cubicBezTo>
                    <a:pt x="998" y="708"/>
                    <a:pt x="992" y="707"/>
                    <a:pt x="994" y="704"/>
                  </a:cubicBezTo>
                  <a:cubicBezTo>
                    <a:pt x="996" y="702"/>
                    <a:pt x="986" y="700"/>
                    <a:pt x="985" y="705"/>
                  </a:cubicBezTo>
                  <a:cubicBezTo>
                    <a:pt x="984" y="709"/>
                    <a:pt x="981" y="702"/>
                    <a:pt x="986" y="696"/>
                  </a:cubicBezTo>
                  <a:cubicBezTo>
                    <a:pt x="991" y="690"/>
                    <a:pt x="990" y="685"/>
                    <a:pt x="994" y="683"/>
                  </a:cubicBezTo>
                  <a:cubicBezTo>
                    <a:pt x="999" y="680"/>
                    <a:pt x="994" y="677"/>
                    <a:pt x="989" y="679"/>
                  </a:cubicBezTo>
                  <a:cubicBezTo>
                    <a:pt x="984" y="681"/>
                    <a:pt x="970" y="700"/>
                    <a:pt x="970" y="706"/>
                  </a:cubicBezTo>
                  <a:cubicBezTo>
                    <a:pt x="970" y="711"/>
                    <a:pt x="970" y="717"/>
                    <a:pt x="965" y="717"/>
                  </a:cubicBezTo>
                  <a:cubicBezTo>
                    <a:pt x="960" y="717"/>
                    <a:pt x="955" y="721"/>
                    <a:pt x="958" y="724"/>
                  </a:cubicBezTo>
                  <a:cubicBezTo>
                    <a:pt x="962" y="727"/>
                    <a:pt x="949" y="735"/>
                    <a:pt x="955" y="738"/>
                  </a:cubicBezTo>
                  <a:cubicBezTo>
                    <a:pt x="959" y="741"/>
                    <a:pt x="967" y="737"/>
                    <a:pt x="973" y="738"/>
                  </a:cubicBezTo>
                  <a:cubicBezTo>
                    <a:pt x="979" y="739"/>
                    <a:pt x="984" y="739"/>
                    <a:pt x="989" y="735"/>
                  </a:cubicBezTo>
                  <a:cubicBezTo>
                    <a:pt x="994" y="731"/>
                    <a:pt x="994" y="739"/>
                    <a:pt x="1000" y="738"/>
                  </a:cubicBezTo>
                  <a:cubicBezTo>
                    <a:pt x="1005" y="737"/>
                    <a:pt x="997" y="743"/>
                    <a:pt x="997" y="747"/>
                  </a:cubicBezTo>
                  <a:cubicBezTo>
                    <a:pt x="998" y="750"/>
                    <a:pt x="1003" y="744"/>
                    <a:pt x="1007" y="742"/>
                  </a:cubicBezTo>
                  <a:cubicBezTo>
                    <a:pt x="1011" y="740"/>
                    <a:pt x="1016" y="742"/>
                    <a:pt x="1014" y="746"/>
                  </a:cubicBezTo>
                  <a:cubicBezTo>
                    <a:pt x="1012" y="749"/>
                    <a:pt x="1026" y="753"/>
                    <a:pt x="1029" y="747"/>
                  </a:cubicBezTo>
                  <a:cubicBezTo>
                    <a:pt x="1032" y="742"/>
                    <a:pt x="1026" y="733"/>
                    <a:pt x="1024" y="737"/>
                  </a:cubicBezTo>
                  <a:close/>
                  <a:moveTo>
                    <a:pt x="95" y="639"/>
                  </a:moveTo>
                  <a:cubicBezTo>
                    <a:pt x="86" y="644"/>
                    <a:pt x="108" y="669"/>
                    <a:pt x="113" y="666"/>
                  </a:cubicBezTo>
                  <a:cubicBezTo>
                    <a:pt x="116" y="663"/>
                    <a:pt x="107" y="653"/>
                    <a:pt x="107" y="647"/>
                  </a:cubicBezTo>
                  <a:cubicBezTo>
                    <a:pt x="107" y="641"/>
                    <a:pt x="104" y="634"/>
                    <a:pt x="95" y="639"/>
                  </a:cubicBezTo>
                  <a:close/>
                  <a:moveTo>
                    <a:pt x="942" y="760"/>
                  </a:moveTo>
                  <a:cubicBezTo>
                    <a:pt x="938" y="761"/>
                    <a:pt x="941" y="755"/>
                    <a:pt x="941" y="752"/>
                  </a:cubicBezTo>
                  <a:cubicBezTo>
                    <a:pt x="942" y="749"/>
                    <a:pt x="934" y="753"/>
                    <a:pt x="933" y="757"/>
                  </a:cubicBezTo>
                  <a:cubicBezTo>
                    <a:pt x="933" y="760"/>
                    <a:pt x="927" y="761"/>
                    <a:pt x="927" y="764"/>
                  </a:cubicBezTo>
                  <a:cubicBezTo>
                    <a:pt x="927" y="770"/>
                    <a:pt x="927" y="766"/>
                    <a:pt x="923" y="769"/>
                  </a:cubicBezTo>
                  <a:cubicBezTo>
                    <a:pt x="918" y="771"/>
                    <a:pt x="902" y="769"/>
                    <a:pt x="902" y="765"/>
                  </a:cubicBezTo>
                  <a:cubicBezTo>
                    <a:pt x="901" y="761"/>
                    <a:pt x="890" y="759"/>
                    <a:pt x="889" y="754"/>
                  </a:cubicBezTo>
                  <a:cubicBezTo>
                    <a:pt x="889" y="749"/>
                    <a:pt x="883" y="748"/>
                    <a:pt x="888" y="742"/>
                  </a:cubicBezTo>
                  <a:cubicBezTo>
                    <a:pt x="892" y="737"/>
                    <a:pt x="887" y="734"/>
                    <a:pt x="883" y="738"/>
                  </a:cubicBezTo>
                  <a:cubicBezTo>
                    <a:pt x="878" y="742"/>
                    <a:pt x="876" y="736"/>
                    <a:pt x="882" y="733"/>
                  </a:cubicBezTo>
                  <a:cubicBezTo>
                    <a:pt x="888" y="731"/>
                    <a:pt x="899" y="729"/>
                    <a:pt x="893" y="718"/>
                  </a:cubicBezTo>
                  <a:cubicBezTo>
                    <a:pt x="887" y="707"/>
                    <a:pt x="852" y="721"/>
                    <a:pt x="843" y="727"/>
                  </a:cubicBezTo>
                  <a:cubicBezTo>
                    <a:pt x="834" y="732"/>
                    <a:pt x="823" y="749"/>
                    <a:pt x="818" y="749"/>
                  </a:cubicBezTo>
                  <a:cubicBezTo>
                    <a:pt x="813" y="749"/>
                    <a:pt x="826" y="740"/>
                    <a:pt x="828" y="736"/>
                  </a:cubicBezTo>
                  <a:cubicBezTo>
                    <a:pt x="830" y="733"/>
                    <a:pt x="828" y="729"/>
                    <a:pt x="831" y="731"/>
                  </a:cubicBezTo>
                  <a:cubicBezTo>
                    <a:pt x="833" y="732"/>
                    <a:pt x="841" y="719"/>
                    <a:pt x="847" y="715"/>
                  </a:cubicBezTo>
                  <a:cubicBezTo>
                    <a:pt x="852" y="711"/>
                    <a:pt x="858" y="715"/>
                    <a:pt x="859" y="711"/>
                  </a:cubicBezTo>
                  <a:cubicBezTo>
                    <a:pt x="860" y="708"/>
                    <a:pt x="862" y="706"/>
                    <a:pt x="867" y="701"/>
                  </a:cubicBezTo>
                  <a:cubicBezTo>
                    <a:pt x="872" y="696"/>
                    <a:pt x="934" y="697"/>
                    <a:pt x="940" y="697"/>
                  </a:cubicBezTo>
                  <a:cubicBezTo>
                    <a:pt x="946" y="697"/>
                    <a:pt x="957" y="689"/>
                    <a:pt x="961" y="684"/>
                  </a:cubicBezTo>
                  <a:cubicBezTo>
                    <a:pt x="964" y="679"/>
                    <a:pt x="968" y="679"/>
                    <a:pt x="976" y="679"/>
                  </a:cubicBezTo>
                  <a:cubicBezTo>
                    <a:pt x="985" y="680"/>
                    <a:pt x="989" y="672"/>
                    <a:pt x="993" y="669"/>
                  </a:cubicBezTo>
                  <a:cubicBezTo>
                    <a:pt x="997" y="666"/>
                    <a:pt x="995" y="665"/>
                    <a:pt x="992" y="664"/>
                  </a:cubicBezTo>
                  <a:cubicBezTo>
                    <a:pt x="988" y="663"/>
                    <a:pt x="985" y="661"/>
                    <a:pt x="988" y="661"/>
                  </a:cubicBezTo>
                  <a:cubicBezTo>
                    <a:pt x="992" y="660"/>
                    <a:pt x="994" y="658"/>
                    <a:pt x="995" y="653"/>
                  </a:cubicBezTo>
                  <a:cubicBezTo>
                    <a:pt x="997" y="649"/>
                    <a:pt x="994" y="651"/>
                    <a:pt x="989" y="644"/>
                  </a:cubicBezTo>
                  <a:cubicBezTo>
                    <a:pt x="984" y="638"/>
                    <a:pt x="982" y="646"/>
                    <a:pt x="977" y="646"/>
                  </a:cubicBezTo>
                  <a:cubicBezTo>
                    <a:pt x="972" y="645"/>
                    <a:pt x="980" y="639"/>
                    <a:pt x="976" y="636"/>
                  </a:cubicBezTo>
                  <a:cubicBezTo>
                    <a:pt x="972" y="634"/>
                    <a:pt x="964" y="635"/>
                    <a:pt x="958" y="641"/>
                  </a:cubicBezTo>
                  <a:cubicBezTo>
                    <a:pt x="952" y="646"/>
                    <a:pt x="952" y="640"/>
                    <a:pt x="947" y="646"/>
                  </a:cubicBezTo>
                  <a:cubicBezTo>
                    <a:pt x="942" y="651"/>
                    <a:pt x="942" y="643"/>
                    <a:pt x="944" y="641"/>
                  </a:cubicBezTo>
                  <a:cubicBezTo>
                    <a:pt x="947" y="639"/>
                    <a:pt x="948" y="641"/>
                    <a:pt x="951" y="638"/>
                  </a:cubicBezTo>
                  <a:cubicBezTo>
                    <a:pt x="953" y="635"/>
                    <a:pt x="955" y="638"/>
                    <a:pt x="961" y="634"/>
                  </a:cubicBezTo>
                  <a:cubicBezTo>
                    <a:pt x="967" y="630"/>
                    <a:pt x="972" y="632"/>
                    <a:pt x="974" y="629"/>
                  </a:cubicBezTo>
                  <a:cubicBezTo>
                    <a:pt x="976" y="626"/>
                    <a:pt x="971" y="622"/>
                    <a:pt x="966" y="624"/>
                  </a:cubicBezTo>
                  <a:cubicBezTo>
                    <a:pt x="960" y="625"/>
                    <a:pt x="956" y="616"/>
                    <a:pt x="953" y="618"/>
                  </a:cubicBezTo>
                  <a:cubicBezTo>
                    <a:pt x="949" y="621"/>
                    <a:pt x="950" y="614"/>
                    <a:pt x="946" y="617"/>
                  </a:cubicBezTo>
                  <a:cubicBezTo>
                    <a:pt x="942" y="620"/>
                    <a:pt x="939" y="616"/>
                    <a:pt x="937" y="611"/>
                  </a:cubicBezTo>
                  <a:cubicBezTo>
                    <a:pt x="936" y="606"/>
                    <a:pt x="925" y="598"/>
                    <a:pt x="918" y="596"/>
                  </a:cubicBezTo>
                  <a:cubicBezTo>
                    <a:pt x="911" y="594"/>
                    <a:pt x="916" y="590"/>
                    <a:pt x="919" y="593"/>
                  </a:cubicBezTo>
                  <a:cubicBezTo>
                    <a:pt x="923" y="595"/>
                    <a:pt x="927" y="590"/>
                    <a:pt x="928" y="587"/>
                  </a:cubicBezTo>
                  <a:cubicBezTo>
                    <a:pt x="930" y="585"/>
                    <a:pt x="926" y="582"/>
                    <a:pt x="924" y="582"/>
                  </a:cubicBezTo>
                  <a:cubicBezTo>
                    <a:pt x="922" y="582"/>
                    <a:pt x="922" y="578"/>
                    <a:pt x="922" y="576"/>
                  </a:cubicBezTo>
                  <a:cubicBezTo>
                    <a:pt x="923" y="573"/>
                    <a:pt x="915" y="570"/>
                    <a:pt x="915" y="567"/>
                  </a:cubicBezTo>
                  <a:cubicBezTo>
                    <a:pt x="915" y="564"/>
                    <a:pt x="910" y="562"/>
                    <a:pt x="910" y="560"/>
                  </a:cubicBezTo>
                  <a:cubicBezTo>
                    <a:pt x="911" y="558"/>
                    <a:pt x="906" y="554"/>
                    <a:pt x="906" y="551"/>
                  </a:cubicBezTo>
                  <a:cubicBezTo>
                    <a:pt x="906" y="548"/>
                    <a:pt x="898" y="541"/>
                    <a:pt x="898" y="538"/>
                  </a:cubicBezTo>
                  <a:cubicBezTo>
                    <a:pt x="898" y="534"/>
                    <a:pt x="894" y="531"/>
                    <a:pt x="892" y="527"/>
                  </a:cubicBezTo>
                  <a:cubicBezTo>
                    <a:pt x="891" y="522"/>
                    <a:pt x="889" y="525"/>
                    <a:pt x="887" y="531"/>
                  </a:cubicBezTo>
                  <a:cubicBezTo>
                    <a:pt x="886" y="537"/>
                    <a:pt x="880" y="537"/>
                    <a:pt x="882" y="539"/>
                  </a:cubicBezTo>
                  <a:cubicBezTo>
                    <a:pt x="885" y="543"/>
                    <a:pt x="882" y="544"/>
                    <a:pt x="880" y="546"/>
                  </a:cubicBezTo>
                  <a:cubicBezTo>
                    <a:pt x="878" y="549"/>
                    <a:pt x="882" y="553"/>
                    <a:pt x="878" y="553"/>
                  </a:cubicBezTo>
                  <a:cubicBezTo>
                    <a:pt x="874" y="553"/>
                    <a:pt x="876" y="561"/>
                    <a:pt x="874" y="557"/>
                  </a:cubicBezTo>
                  <a:cubicBezTo>
                    <a:pt x="872" y="554"/>
                    <a:pt x="867" y="555"/>
                    <a:pt x="867" y="558"/>
                  </a:cubicBezTo>
                  <a:cubicBezTo>
                    <a:pt x="867" y="562"/>
                    <a:pt x="859" y="566"/>
                    <a:pt x="855" y="565"/>
                  </a:cubicBezTo>
                  <a:cubicBezTo>
                    <a:pt x="852" y="565"/>
                    <a:pt x="852" y="558"/>
                    <a:pt x="849" y="560"/>
                  </a:cubicBezTo>
                  <a:cubicBezTo>
                    <a:pt x="846" y="562"/>
                    <a:pt x="847" y="554"/>
                    <a:pt x="842" y="554"/>
                  </a:cubicBezTo>
                  <a:cubicBezTo>
                    <a:pt x="838" y="554"/>
                    <a:pt x="835" y="554"/>
                    <a:pt x="836" y="550"/>
                  </a:cubicBezTo>
                  <a:cubicBezTo>
                    <a:pt x="838" y="546"/>
                    <a:pt x="829" y="544"/>
                    <a:pt x="832" y="542"/>
                  </a:cubicBezTo>
                  <a:cubicBezTo>
                    <a:pt x="834" y="539"/>
                    <a:pt x="831" y="535"/>
                    <a:pt x="830" y="528"/>
                  </a:cubicBezTo>
                  <a:cubicBezTo>
                    <a:pt x="830" y="521"/>
                    <a:pt x="834" y="521"/>
                    <a:pt x="834" y="518"/>
                  </a:cubicBezTo>
                  <a:cubicBezTo>
                    <a:pt x="834" y="516"/>
                    <a:pt x="831" y="516"/>
                    <a:pt x="828" y="518"/>
                  </a:cubicBezTo>
                  <a:cubicBezTo>
                    <a:pt x="825" y="520"/>
                    <a:pt x="825" y="515"/>
                    <a:pt x="822" y="515"/>
                  </a:cubicBezTo>
                  <a:cubicBezTo>
                    <a:pt x="818" y="515"/>
                    <a:pt x="808" y="515"/>
                    <a:pt x="808" y="510"/>
                  </a:cubicBezTo>
                  <a:cubicBezTo>
                    <a:pt x="807" y="505"/>
                    <a:pt x="804" y="508"/>
                    <a:pt x="802" y="503"/>
                  </a:cubicBezTo>
                  <a:cubicBezTo>
                    <a:pt x="801" y="499"/>
                    <a:pt x="797" y="502"/>
                    <a:pt x="797" y="499"/>
                  </a:cubicBezTo>
                  <a:cubicBezTo>
                    <a:pt x="797" y="496"/>
                    <a:pt x="795" y="494"/>
                    <a:pt x="792" y="494"/>
                  </a:cubicBezTo>
                  <a:cubicBezTo>
                    <a:pt x="789" y="494"/>
                    <a:pt x="788" y="490"/>
                    <a:pt x="784" y="490"/>
                  </a:cubicBezTo>
                  <a:cubicBezTo>
                    <a:pt x="779" y="489"/>
                    <a:pt x="774" y="493"/>
                    <a:pt x="772" y="494"/>
                  </a:cubicBezTo>
                  <a:cubicBezTo>
                    <a:pt x="770" y="495"/>
                    <a:pt x="764" y="490"/>
                    <a:pt x="761" y="492"/>
                  </a:cubicBezTo>
                  <a:cubicBezTo>
                    <a:pt x="759" y="494"/>
                    <a:pt x="759" y="491"/>
                    <a:pt x="752" y="489"/>
                  </a:cubicBezTo>
                  <a:cubicBezTo>
                    <a:pt x="746" y="487"/>
                    <a:pt x="737" y="486"/>
                    <a:pt x="737" y="489"/>
                  </a:cubicBezTo>
                  <a:cubicBezTo>
                    <a:pt x="736" y="491"/>
                    <a:pt x="731" y="492"/>
                    <a:pt x="732" y="498"/>
                  </a:cubicBezTo>
                  <a:cubicBezTo>
                    <a:pt x="733" y="503"/>
                    <a:pt x="738" y="502"/>
                    <a:pt x="739" y="506"/>
                  </a:cubicBezTo>
                  <a:cubicBezTo>
                    <a:pt x="741" y="509"/>
                    <a:pt x="737" y="508"/>
                    <a:pt x="737" y="512"/>
                  </a:cubicBezTo>
                  <a:cubicBezTo>
                    <a:pt x="736" y="515"/>
                    <a:pt x="733" y="515"/>
                    <a:pt x="733" y="517"/>
                  </a:cubicBezTo>
                  <a:cubicBezTo>
                    <a:pt x="733" y="519"/>
                    <a:pt x="735" y="519"/>
                    <a:pt x="737" y="524"/>
                  </a:cubicBezTo>
                  <a:cubicBezTo>
                    <a:pt x="738" y="528"/>
                    <a:pt x="740" y="528"/>
                    <a:pt x="741" y="535"/>
                  </a:cubicBezTo>
                  <a:cubicBezTo>
                    <a:pt x="742" y="541"/>
                    <a:pt x="739" y="540"/>
                    <a:pt x="737" y="540"/>
                  </a:cubicBezTo>
                  <a:cubicBezTo>
                    <a:pt x="734" y="541"/>
                    <a:pt x="737" y="544"/>
                    <a:pt x="733" y="549"/>
                  </a:cubicBezTo>
                  <a:cubicBezTo>
                    <a:pt x="730" y="553"/>
                    <a:pt x="727" y="557"/>
                    <a:pt x="729" y="560"/>
                  </a:cubicBezTo>
                  <a:cubicBezTo>
                    <a:pt x="732" y="563"/>
                    <a:pt x="743" y="567"/>
                    <a:pt x="747" y="574"/>
                  </a:cubicBezTo>
                  <a:cubicBezTo>
                    <a:pt x="751" y="581"/>
                    <a:pt x="751" y="593"/>
                    <a:pt x="749" y="601"/>
                  </a:cubicBezTo>
                  <a:cubicBezTo>
                    <a:pt x="748" y="608"/>
                    <a:pt x="739" y="610"/>
                    <a:pt x="733" y="617"/>
                  </a:cubicBezTo>
                  <a:cubicBezTo>
                    <a:pt x="727" y="624"/>
                    <a:pt x="720" y="623"/>
                    <a:pt x="717" y="623"/>
                  </a:cubicBezTo>
                  <a:cubicBezTo>
                    <a:pt x="714" y="624"/>
                    <a:pt x="716" y="630"/>
                    <a:pt x="720" y="635"/>
                  </a:cubicBezTo>
                  <a:cubicBezTo>
                    <a:pt x="724" y="640"/>
                    <a:pt x="721" y="642"/>
                    <a:pt x="723" y="647"/>
                  </a:cubicBezTo>
                  <a:cubicBezTo>
                    <a:pt x="725" y="652"/>
                    <a:pt x="723" y="656"/>
                    <a:pt x="726" y="661"/>
                  </a:cubicBezTo>
                  <a:cubicBezTo>
                    <a:pt x="730" y="666"/>
                    <a:pt x="728" y="668"/>
                    <a:pt x="724" y="671"/>
                  </a:cubicBezTo>
                  <a:cubicBezTo>
                    <a:pt x="720" y="675"/>
                    <a:pt x="725" y="673"/>
                    <a:pt x="726" y="677"/>
                  </a:cubicBezTo>
                  <a:cubicBezTo>
                    <a:pt x="726" y="682"/>
                    <a:pt x="724" y="679"/>
                    <a:pt x="720" y="677"/>
                  </a:cubicBezTo>
                  <a:cubicBezTo>
                    <a:pt x="717" y="674"/>
                    <a:pt x="714" y="681"/>
                    <a:pt x="714" y="684"/>
                  </a:cubicBezTo>
                  <a:cubicBezTo>
                    <a:pt x="714" y="687"/>
                    <a:pt x="706" y="680"/>
                    <a:pt x="704" y="680"/>
                  </a:cubicBezTo>
                  <a:cubicBezTo>
                    <a:pt x="702" y="681"/>
                    <a:pt x="705" y="676"/>
                    <a:pt x="700" y="672"/>
                  </a:cubicBezTo>
                  <a:cubicBezTo>
                    <a:pt x="695" y="669"/>
                    <a:pt x="692" y="668"/>
                    <a:pt x="692" y="664"/>
                  </a:cubicBezTo>
                  <a:cubicBezTo>
                    <a:pt x="692" y="660"/>
                    <a:pt x="684" y="658"/>
                    <a:pt x="684" y="653"/>
                  </a:cubicBezTo>
                  <a:cubicBezTo>
                    <a:pt x="684" y="649"/>
                    <a:pt x="685" y="638"/>
                    <a:pt x="683" y="635"/>
                  </a:cubicBezTo>
                  <a:cubicBezTo>
                    <a:pt x="681" y="632"/>
                    <a:pt x="683" y="629"/>
                    <a:pt x="684" y="626"/>
                  </a:cubicBezTo>
                  <a:cubicBezTo>
                    <a:pt x="686" y="623"/>
                    <a:pt x="683" y="618"/>
                    <a:pt x="678" y="618"/>
                  </a:cubicBezTo>
                  <a:cubicBezTo>
                    <a:pt x="673" y="618"/>
                    <a:pt x="667" y="617"/>
                    <a:pt x="661" y="617"/>
                  </a:cubicBezTo>
                  <a:cubicBezTo>
                    <a:pt x="654" y="618"/>
                    <a:pt x="651" y="617"/>
                    <a:pt x="648" y="615"/>
                  </a:cubicBezTo>
                  <a:cubicBezTo>
                    <a:pt x="646" y="613"/>
                    <a:pt x="641" y="609"/>
                    <a:pt x="633" y="607"/>
                  </a:cubicBezTo>
                  <a:cubicBezTo>
                    <a:pt x="625" y="605"/>
                    <a:pt x="621" y="601"/>
                    <a:pt x="620" y="598"/>
                  </a:cubicBezTo>
                  <a:cubicBezTo>
                    <a:pt x="619" y="596"/>
                    <a:pt x="611" y="594"/>
                    <a:pt x="610" y="592"/>
                  </a:cubicBezTo>
                  <a:cubicBezTo>
                    <a:pt x="608" y="589"/>
                    <a:pt x="600" y="588"/>
                    <a:pt x="597" y="588"/>
                  </a:cubicBezTo>
                  <a:cubicBezTo>
                    <a:pt x="594" y="589"/>
                    <a:pt x="586" y="582"/>
                    <a:pt x="582" y="582"/>
                  </a:cubicBezTo>
                  <a:cubicBezTo>
                    <a:pt x="577" y="582"/>
                    <a:pt x="566" y="587"/>
                    <a:pt x="564" y="587"/>
                  </a:cubicBezTo>
                  <a:cubicBezTo>
                    <a:pt x="563" y="588"/>
                    <a:pt x="565" y="583"/>
                    <a:pt x="566" y="581"/>
                  </a:cubicBezTo>
                  <a:cubicBezTo>
                    <a:pt x="567" y="580"/>
                    <a:pt x="562" y="572"/>
                    <a:pt x="561" y="566"/>
                  </a:cubicBezTo>
                  <a:cubicBezTo>
                    <a:pt x="560" y="561"/>
                    <a:pt x="558" y="555"/>
                    <a:pt x="552" y="556"/>
                  </a:cubicBezTo>
                  <a:cubicBezTo>
                    <a:pt x="547" y="557"/>
                    <a:pt x="541" y="554"/>
                    <a:pt x="540" y="553"/>
                  </a:cubicBezTo>
                  <a:cubicBezTo>
                    <a:pt x="538" y="552"/>
                    <a:pt x="538" y="537"/>
                    <a:pt x="539" y="530"/>
                  </a:cubicBezTo>
                  <a:cubicBezTo>
                    <a:pt x="540" y="524"/>
                    <a:pt x="547" y="514"/>
                    <a:pt x="547" y="510"/>
                  </a:cubicBezTo>
                  <a:cubicBezTo>
                    <a:pt x="547" y="507"/>
                    <a:pt x="551" y="505"/>
                    <a:pt x="555" y="504"/>
                  </a:cubicBezTo>
                  <a:cubicBezTo>
                    <a:pt x="559" y="503"/>
                    <a:pt x="556" y="495"/>
                    <a:pt x="560" y="494"/>
                  </a:cubicBezTo>
                  <a:cubicBezTo>
                    <a:pt x="564" y="494"/>
                    <a:pt x="564" y="492"/>
                    <a:pt x="565" y="489"/>
                  </a:cubicBezTo>
                  <a:cubicBezTo>
                    <a:pt x="566" y="486"/>
                    <a:pt x="570" y="488"/>
                    <a:pt x="568" y="485"/>
                  </a:cubicBezTo>
                  <a:cubicBezTo>
                    <a:pt x="565" y="483"/>
                    <a:pt x="567" y="482"/>
                    <a:pt x="573" y="482"/>
                  </a:cubicBezTo>
                  <a:cubicBezTo>
                    <a:pt x="579" y="482"/>
                    <a:pt x="588" y="480"/>
                    <a:pt x="586" y="474"/>
                  </a:cubicBezTo>
                  <a:cubicBezTo>
                    <a:pt x="585" y="468"/>
                    <a:pt x="570" y="472"/>
                    <a:pt x="570" y="467"/>
                  </a:cubicBezTo>
                  <a:cubicBezTo>
                    <a:pt x="570" y="462"/>
                    <a:pt x="550" y="462"/>
                    <a:pt x="551" y="459"/>
                  </a:cubicBezTo>
                  <a:cubicBezTo>
                    <a:pt x="553" y="456"/>
                    <a:pt x="571" y="461"/>
                    <a:pt x="578" y="464"/>
                  </a:cubicBezTo>
                  <a:cubicBezTo>
                    <a:pt x="584" y="466"/>
                    <a:pt x="586" y="466"/>
                    <a:pt x="591" y="466"/>
                  </a:cubicBezTo>
                  <a:cubicBezTo>
                    <a:pt x="597" y="465"/>
                    <a:pt x="593" y="458"/>
                    <a:pt x="594" y="455"/>
                  </a:cubicBezTo>
                  <a:cubicBezTo>
                    <a:pt x="595" y="453"/>
                    <a:pt x="606" y="460"/>
                    <a:pt x="611" y="458"/>
                  </a:cubicBezTo>
                  <a:cubicBezTo>
                    <a:pt x="617" y="457"/>
                    <a:pt x="623" y="444"/>
                    <a:pt x="628" y="441"/>
                  </a:cubicBezTo>
                  <a:cubicBezTo>
                    <a:pt x="633" y="437"/>
                    <a:pt x="628" y="434"/>
                    <a:pt x="619" y="435"/>
                  </a:cubicBezTo>
                  <a:cubicBezTo>
                    <a:pt x="609" y="436"/>
                    <a:pt x="604" y="432"/>
                    <a:pt x="599" y="428"/>
                  </a:cubicBezTo>
                  <a:cubicBezTo>
                    <a:pt x="594" y="424"/>
                    <a:pt x="594" y="421"/>
                    <a:pt x="600" y="422"/>
                  </a:cubicBezTo>
                  <a:cubicBezTo>
                    <a:pt x="605" y="422"/>
                    <a:pt x="618" y="433"/>
                    <a:pt x="623" y="433"/>
                  </a:cubicBezTo>
                  <a:cubicBezTo>
                    <a:pt x="628" y="433"/>
                    <a:pt x="636" y="423"/>
                    <a:pt x="640" y="420"/>
                  </a:cubicBezTo>
                  <a:cubicBezTo>
                    <a:pt x="644" y="417"/>
                    <a:pt x="636" y="416"/>
                    <a:pt x="634" y="413"/>
                  </a:cubicBezTo>
                  <a:cubicBezTo>
                    <a:pt x="631" y="411"/>
                    <a:pt x="638" y="409"/>
                    <a:pt x="643" y="409"/>
                  </a:cubicBezTo>
                  <a:cubicBezTo>
                    <a:pt x="647" y="409"/>
                    <a:pt x="648" y="413"/>
                    <a:pt x="650" y="415"/>
                  </a:cubicBezTo>
                  <a:cubicBezTo>
                    <a:pt x="652" y="417"/>
                    <a:pt x="659" y="414"/>
                    <a:pt x="662" y="414"/>
                  </a:cubicBezTo>
                  <a:cubicBezTo>
                    <a:pt x="666" y="414"/>
                    <a:pt x="662" y="408"/>
                    <a:pt x="656" y="405"/>
                  </a:cubicBezTo>
                  <a:cubicBezTo>
                    <a:pt x="650" y="403"/>
                    <a:pt x="656" y="398"/>
                    <a:pt x="658" y="402"/>
                  </a:cubicBezTo>
                  <a:cubicBezTo>
                    <a:pt x="660" y="406"/>
                    <a:pt x="664" y="405"/>
                    <a:pt x="666" y="409"/>
                  </a:cubicBezTo>
                  <a:cubicBezTo>
                    <a:pt x="669" y="415"/>
                    <a:pt x="671" y="411"/>
                    <a:pt x="676" y="409"/>
                  </a:cubicBezTo>
                  <a:cubicBezTo>
                    <a:pt x="681" y="408"/>
                    <a:pt x="684" y="404"/>
                    <a:pt x="686" y="401"/>
                  </a:cubicBezTo>
                  <a:cubicBezTo>
                    <a:pt x="689" y="398"/>
                    <a:pt x="690" y="402"/>
                    <a:pt x="693" y="397"/>
                  </a:cubicBezTo>
                  <a:cubicBezTo>
                    <a:pt x="696" y="392"/>
                    <a:pt x="692" y="387"/>
                    <a:pt x="688" y="384"/>
                  </a:cubicBezTo>
                  <a:cubicBezTo>
                    <a:pt x="683" y="381"/>
                    <a:pt x="688" y="377"/>
                    <a:pt x="684" y="375"/>
                  </a:cubicBezTo>
                  <a:cubicBezTo>
                    <a:pt x="680" y="373"/>
                    <a:pt x="679" y="369"/>
                    <a:pt x="684" y="370"/>
                  </a:cubicBezTo>
                  <a:cubicBezTo>
                    <a:pt x="689" y="371"/>
                    <a:pt x="693" y="370"/>
                    <a:pt x="695" y="366"/>
                  </a:cubicBezTo>
                  <a:cubicBezTo>
                    <a:pt x="698" y="362"/>
                    <a:pt x="688" y="361"/>
                    <a:pt x="692" y="359"/>
                  </a:cubicBezTo>
                  <a:cubicBezTo>
                    <a:pt x="697" y="356"/>
                    <a:pt x="693" y="354"/>
                    <a:pt x="689" y="354"/>
                  </a:cubicBezTo>
                  <a:cubicBezTo>
                    <a:pt x="684" y="354"/>
                    <a:pt x="680" y="351"/>
                    <a:pt x="680" y="347"/>
                  </a:cubicBezTo>
                  <a:cubicBezTo>
                    <a:pt x="680" y="343"/>
                    <a:pt x="672" y="346"/>
                    <a:pt x="667" y="343"/>
                  </a:cubicBezTo>
                  <a:cubicBezTo>
                    <a:pt x="662" y="341"/>
                    <a:pt x="651" y="342"/>
                    <a:pt x="648" y="342"/>
                  </a:cubicBezTo>
                  <a:cubicBezTo>
                    <a:pt x="646" y="342"/>
                    <a:pt x="646" y="353"/>
                    <a:pt x="649" y="353"/>
                  </a:cubicBezTo>
                  <a:cubicBezTo>
                    <a:pt x="653" y="354"/>
                    <a:pt x="656" y="358"/>
                    <a:pt x="653" y="359"/>
                  </a:cubicBezTo>
                  <a:cubicBezTo>
                    <a:pt x="650" y="360"/>
                    <a:pt x="654" y="365"/>
                    <a:pt x="651" y="364"/>
                  </a:cubicBezTo>
                  <a:cubicBezTo>
                    <a:pt x="648" y="364"/>
                    <a:pt x="644" y="363"/>
                    <a:pt x="644" y="370"/>
                  </a:cubicBezTo>
                  <a:cubicBezTo>
                    <a:pt x="643" y="377"/>
                    <a:pt x="642" y="379"/>
                    <a:pt x="638" y="382"/>
                  </a:cubicBezTo>
                  <a:cubicBezTo>
                    <a:pt x="634" y="384"/>
                    <a:pt x="637" y="374"/>
                    <a:pt x="633" y="374"/>
                  </a:cubicBezTo>
                  <a:cubicBezTo>
                    <a:pt x="629" y="374"/>
                    <a:pt x="628" y="383"/>
                    <a:pt x="631" y="383"/>
                  </a:cubicBezTo>
                  <a:cubicBezTo>
                    <a:pt x="634" y="384"/>
                    <a:pt x="635" y="387"/>
                    <a:pt x="636" y="391"/>
                  </a:cubicBezTo>
                  <a:cubicBezTo>
                    <a:pt x="636" y="395"/>
                    <a:pt x="630" y="392"/>
                    <a:pt x="627" y="397"/>
                  </a:cubicBezTo>
                  <a:cubicBezTo>
                    <a:pt x="625" y="401"/>
                    <a:pt x="625" y="395"/>
                    <a:pt x="621" y="391"/>
                  </a:cubicBezTo>
                  <a:cubicBezTo>
                    <a:pt x="617" y="388"/>
                    <a:pt x="613" y="383"/>
                    <a:pt x="613" y="379"/>
                  </a:cubicBezTo>
                  <a:cubicBezTo>
                    <a:pt x="614" y="375"/>
                    <a:pt x="615" y="374"/>
                    <a:pt x="618" y="374"/>
                  </a:cubicBezTo>
                  <a:cubicBezTo>
                    <a:pt x="621" y="373"/>
                    <a:pt x="618" y="370"/>
                    <a:pt x="618" y="366"/>
                  </a:cubicBezTo>
                  <a:cubicBezTo>
                    <a:pt x="618" y="361"/>
                    <a:pt x="614" y="363"/>
                    <a:pt x="610" y="357"/>
                  </a:cubicBezTo>
                  <a:cubicBezTo>
                    <a:pt x="606" y="352"/>
                    <a:pt x="602" y="352"/>
                    <a:pt x="599" y="355"/>
                  </a:cubicBezTo>
                  <a:cubicBezTo>
                    <a:pt x="597" y="357"/>
                    <a:pt x="599" y="362"/>
                    <a:pt x="595" y="363"/>
                  </a:cubicBezTo>
                  <a:cubicBezTo>
                    <a:pt x="591" y="365"/>
                    <a:pt x="593" y="372"/>
                    <a:pt x="590" y="373"/>
                  </a:cubicBezTo>
                  <a:cubicBezTo>
                    <a:pt x="587" y="373"/>
                    <a:pt x="589" y="360"/>
                    <a:pt x="586" y="359"/>
                  </a:cubicBezTo>
                  <a:cubicBezTo>
                    <a:pt x="583" y="357"/>
                    <a:pt x="584" y="354"/>
                    <a:pt x="588" y="354"/>
                  </a:cubicBezTo>
                  <a:cubicBezTo>
                    <a:pt x="591" y="353"/>
                    <a:pt x="594" y="349"/>
                    <a:pt x="590" y="349"/>
                  </a:cubicBezTo>
                  <a:cubicBezTo>
                    <a:pt x="587" y="349"/>
                    <a:pt x="581" y="345"/>
                    <a:pt x="579" y="344"/>
                  </a:cubicBezTo>
                  <a:cubicBezTo>
                    <a:pt x="577" y="343"/>
                    <a:pt x="573" y="348"/>
                    <a:pt x="570" y="346"/>
                  </a:cubicBezTo>
                  <a:cubicBezTo>
                    <a:pt x="568" y="344"/>
                    <a:pt x="570" y="339"/>
                    <a:pt x="571" y="336"/>
                  </a:cubicBezTo>
                  <a:cubicBezTo>
                    <a:pt x="571" y="333"/>
                    <a:pt x="575" y="337"/>
                    <a:pt x="577" y="334"/>
                  </a:cubicBezTo>
                  <a:cubicBezTo>
                    <a:pt x="580" y="330"/>
                    <a:pt x="570" y="330"/>
                    <a:pt x="570" y="326"/>
                  </a:cubicBezTo>
                  <a:cubicBezTo>
                    <a:pt x="570" y="322"/>
                    <a:pt x="562" y="321"/>
                    <a:pt x="560" y="320"/>
                  </a:cubicBezTo>
                  <a:cubicBezTo>
                    <a:pt x="557" y="318"/>
                    <a:pt x="562" y="312"/>
                    <a:pt x="560" y="309"/>
                  </a:cubicBezTo>
                  <a:cubicBezTo>
                    <a:pt x="559" y="306"/>
                    <a:pt x="550" y="298"/>
                    <a:pt x="545" y="298"/>
                  </a:cubicBezTo>
                  <a:cubicBezTo>
                    <a:pt x="541" y="299"/>
                    <a:pt x="540" y="293"/>
                    <a:pt x="543" y="293"/>
                  </a:cubicBezTo>
                  <a:cubicBezTo>
                    <a:pt x="545" y="293"/>
                    <a:pt x="547" y="292"/>
                    <a:pt x="551" y="287"/>
                  </a:cubicBezTo>
                  <a:cubicBezTo>
                    <a:pt x="555" y="282"/>
                    <a:pt x="556" y="280"/>
                    <a:pt x="553" y="279"/>
                  </a:cubicBezTo>
                  <a:cubicBezTo>
                    <a:pt x="550" y="278"/>
                    <a:pt x="548" y="275"/>
                    <a:pt x="554" y="275"/>
                  </a:cubicBezTo>
                  <a:cubicBezTo>
                    <a:pt x="559" y="275"/>
                    <a:pt x="569" y="279"/>
                    <a:pt x="572" y="277"/>
                  </a:cubicBezTo>
                  <a:cubicBezTo>
                    <a:pt x="575" y="274"/>
                    <a:pt x="585" y="259"/>
                    <a:pt x="588" y="253"/>
                  </a:cubicBezTo>
                  <a:cubicBezTo>
                    <a:pt x="592" y="248"/>
                    <a:pt x="586" y="247"/>
                    <a:pt x="576" y="248"/>
                  </a:cubicBezTo>
                  <a:cubicBezTo>
                    <a:pt x="567" y="249"/>
                    <a:pt x="565" y="244"/>
                    <a:pt x="557" y="244"/>
                  </a:cubicBezTo>
                  <a:cubicBezTo>
                    <a:pt x="550" y="243"/>
                    <a:pt x="535" y="245"/>
                    <a:pt x="533" y="248"/>
                  </a:cubicBezTo>
                  <a:cubicBezTo>
                    <a:pt x="531" y="250"/>
                    <a:pt x="537" y="252"/>
                    <a:pt x="536" y="255"/>
                  </a:cubicBezTo>
                  <a:cubicBezTo>
                    <a:pt x="535" y="257"/>
                    <a:pt x="531" y="253"/>
                    <a:pt x="529" y="254"/>
                  </a:cubicBezTo>
                  <a:cubicBezTo>
                    <a:pt x="527" y="255"/>
                    <a:pt x="530" y="258"/>
                    <a:pt x="529" y="268"/>
                  </a:cubicBezTo>
                  <a:cubicBezTo>
                    <a:pt x="528" y="277"/>
                    <a:pt x="531" y="278"/>
                    <a:pt x="533" y="281"/>
                  </a:cubicBezTo>
                  <a:cubicBezTo>
                    <a:pt x="536" y="284"/>
                    <a:pt x="535" y="289"/>
                    <a:pt x="535" y="295"/>
                  </a:cubicBezTo>
                  <a:cubicBezTo>
                    <a:pt x="535" y="301"/>
                    <a:pt x="530" y="300"/>
                    <a:pt x="528" y="302"/>
                  </a:cubicBezTo>
                  <a:cubicBezTo>
                    <a:pt x="526" y="303"/>
                    <a:pt x="533" y="305"/>
                    <a:pt x="532" y="309"/>
                  </a:cubicBezTo>
                  <a:cubicBezTo>
                    <a:pt x="531" y="312"/>
                    <a:pt x="525" y="307"/>
                    <a:pt x="522" y="308"/>
                  </a:cubicBezTo>
                  <a:cubicBezTo>
                    <a:pt x="519" y="309"/>
                    <a:pt x="516" y="318"/>
                    <a:pt x="520" y="321"/>
                  </a:cubicBezTo>
                  <a:cubicBezTo>
                    <a:pt x="523" y="324"/>
                    <a:pt x="524" y="323"/>
                    <a:pt x="522" y="327"/>
                  </a:cubicBezTo>
                  <a:cubicBezTo>
                    <a:pt x="519" y="330"/>
                    <a:pt x="516" y="335"/>
                    <a:pt x="523" y="340"/>
                  </a:cubicBezTo>
                  <a:cubicBezTo>
                    <a:pt x="529" y="345"/>
                    <a:pt x="540" y="345"/>
                    <a:pt x="546" y="348"/>
                  </a:cubicBezTo>
                  <a:cubicBezTo>
                    <a:pt x="552" y="352"/>
                    <a:pt x="543" y="350"/>
                    <a:pt x="546" y="355"/>
                  </a:cubicBezTo>
                  <a:cubicBezTo>
                    <a:pt x="548" y="359"/>
                    <a:pt x="542" y="361"/>
                    <a:pt x="542" y="364"/>
                  </a:cubicBezTo>
                  <a:cubicBezTo>
                    <a:pt x="542" y="368"/>
                    <a:pt x="545" y="366"/>
                    <a:pt x="548" y="360"/>
                  </a:cubicBezTo>
                  <a:cubicBezTo>
                    <a:pt x="551" y="354"/>
                    <a:pt x="553" y="361"/>
                    <a:pt x="553" y="366"/>
                  </a:cubicBezTo>
                  <a:cubicBezTo>
                    <a:pt x="553" y="372"/>
                    <a:pt x="548" y="369"/>
                    <a:pt x="545" y="374"/>
                  </a:cubicBezTo>
                  <a:cubicBezTo>
                    <a:pt x="542" y="379"/>
                    <a:pt x="539" y="379"/>
                    <a:pt x="534" y="378"/>
                  </a:cubicBezTo>
                  <a:cubicBezTo>
                    <a:pt x="529" y="377"/>
                    <a:pt x="532" y="386"/>
                    <a:pt x="534" y="390"/>
                  </a:cubicBezTo>
                  <a:cubicBezTo>
                    <a:pt x="536" y="395"/>
                    <a:pt x="533" y="396"/>
                    <a:pt x="528" y="395"/>
                  </a:cubicBezTo>
                  <a:cubicBezTo>
                    <a:pt x="522" y="393"/>
                    <a:pt x="519" y="389"/>
                    <a:pt x="521" y="385"/>
                  </a:cubicBezTo>
                  <a:cubicBezTo>
                    <a:pt x="524" y="380"/>
                    <a:pt x="526" y="375"/>
                    <a:pt x="523" y="375"/>
                  </a:cubicBezTo>
                  <a:cubicBezTo>
                    <a:pt x="520" y="376"/>
                    <a:pt x="512" y="375"/>
                    <a:pt x="510" y="372"/>
                  </a:cubicBezTo>
                  <a:cubicBezTo>
                    <a:pt x="507" y="368"/>
                    <a:pt x="511" y="369"/>
                    <a:pt x="518" y="370"/>
                  </a:cubicBezTo>
                  <a:cubicBezTo>
                    <a:pt x="525" y="371"/>
                    <a:pt x="519" y="365"/>
                    <a:pt x="524" y="365"/>
                  </a:cubicBezTo>
                  <a:cubicBezTo>
                    <a:pt x="529" y="365"/>
                    <a:pt x="533" y="368"/>
                    <a:pt x="538" y="364"/>
                  </a:cubicBezTo>
                  <a:cubicBezTo>
                    <a:pt x="542" y="360"/>
                    <a:pt x="535" y="353"/>
                    <a:pt x="531" y="354"/>
                  </a:cubicBezTo>
                  <a:cubicBezTo>
                    <a:pt x="528" y="355"/>
                    <a:pt x="522" y="357"/>
                    <a:pt x="522" y="353"/>
                  </a:cubicBezTo>
                  <a:cubicBezTo>
                    <a:pt x="522" y="350"/>
                    <a:pt x="528" y="352"/>
                    <a:pt x="531" y="351"/>
                  </a:cubicBezTo>
                  <a:cubicBezTo>
                    <a:pt x="535" y="351"/>
                    <a:pt x="530" y="346"/>
                    <a:pt x="524" y="347"/>
                  </a:cubicBezTo>
                  <a:cubicBezTo>
                    <a:pt x="519" y="348"/>
                    <a:pt x="516" y="349"/>
                    <a:pt x="512" y="344"/>
                  </a:cubicBezTo>
                  <a:cubicBezTo>
                    <a:pt x="507" y="340"/>
                    <a:pt x="500" y="337"/>
                    <a:pt x="498" y="347"/>
                  </a:cubicBezTo>
                  <a:cubicBezTo>
                    <a:pt x="496" y="358"/>
                    <a:pt x="489" y="352"/>
                    <a:pt x="486" y="356"/>
                  </a:cubicBezTo>
                  <a:cubicBezTo>
                    <a:pt x="484" y="359"/>
                    <a:pt x="490" y="361"/>
                    <a:pt x="497" y="362"/>
                  </a:cubicBezTo>
                  <a:cubicBezTo>
                    <a:pt x="504" y="362"/>
                    <a:pt x="509" y="369"/>
                    <a:pt x="505" y="369"/>
                  </a:cubicBezTo>
                  <a:cubicBezTo>
                    <a:pt x="502" y="369"/>
                    <a:pt x="504" y="374"/>
                    <a:pt x="500" y="372"/>
                  </a:cubicBezTo>
                  <a:cubicBezTo>
                    <a:pt x="496" y="370"/>
                    <a:pt x="493" y="372"/>
                    <a:pt x="495" y="375"/>
                  </a:cubicBezTo>
                  <a:cubicBezTo>
                    <a:pt x="498" y="378"/>
                    <a:pt x="494" y="379"/>
                    <a:pt x="495" y="383"/>
                  </a:cubicBezTo>
                  <a:cubicBezTo>
                    <a:pt x="495" y="386"/>
                    <a:pt x="489" y="383"/>
                    <a:pt x="484" y="382"/>
                  </a:cubicBezTo>
                  <a:cubicBezTo>
                    <a:pt x="478" y="382"/>
                    <a:pt x="468" y="384"/>
                    <a:pt x="461" y="385"/>
                  </a:cubicBezTo>
                  <a:cubicBezTo>
                    <a:pt x="454" y="387"/>
                    <a:pt x="446" y="384"/>
                    <a:pt x="443" y="381"/>
                  </a:cubicBezTo>
                  <a:cubicBezTo>
                    <a:pt x="440" y="377"/>
                    <a:pt x="436" y="378"/>
                    <a:pt x="431" y="378"/>
                  </a:cubicBezTo>
                  <a:cubicBezTo>
                    <a:pt x="426" y="378"/>
                    <a:pt x="427" y="373"/>
                    <a:pt x="420" y="373"/>
                  </a:cubicBezTo>
                  <a:cubicBezTo>
                    <a:pt x="414" y="372"/>
                    <a:pt x="415" y="366"/>
                    <a:pt x="414" y="363"/>
                  </a:cubicBezTo>
                  <a:cubicBezTo>
                    <a:pt x="414" y="360"/>
                    <a:pt x="400" y="361"/>
                    <a:pt x="395" y="364"/>
                  </a:cubicBezTo>
                  <a:cubicBezTo>
                    <a:pt x="391" y="367"/>
                    <a:pt x="381" y="366"/>
                    <a:pt x="379" y="372"/>
                  </a:cubicBezTo>
                  <a:cubicBezTo>
                    <a:pt x="376" y="377"/>
                    <a:pt x="381" y="377"/>
                    <a:pt x="384" y="377"/>
                  </a:cubicBezTo>
                  <a:cubicBezTo>
                    <a:pt x="388" y="377"/>
                    <a:pt x="387" y="372"/>
                    <a:pt x="394" y="373"/>
                  </a:cubicBezTo>
                  <a:cubicBezTo>
                    <a:pt x="402" y="374"/>
                    <a:pt x="407" y="365"/>
                    <a:pt x="410" y="368"/>
                  </a:cubicBezTo>
                  <a:cubicBezTo>
                    <a:pt x="413" y="372"/>
                    <a:pt x="398" y="378"/>
                    <a:pt x="391" y="379"/>
                  </a:cubicBezTo>
                  <a:cubicBezTo>
                    <a:pt x="384" y="380"/>
                    <a:pt x="386" y="385"/>
                    <a:pt x="392" y="395"/>
                  </a:cubicBezTo>
                  <a:cubicBezTo>
                    <a:pt x="399" y="405"/>
                    <a:pt x="389" y="399"/>
                    <a:pt x="389" y="404"/>
                  </a:cubicBezTo>
                  <a:cubicBezTo>
                    <a:pt x="389" y="409"/>
                    <a:pt x="377" y="402"/>
                    <a:pt x="382" y="401"/>
                  </a:cubicBezTo>
                  <a:cubicBezTo>
                    <a:pt x="387" y="399"/>
                    <a:pt x="385" y="394"/>
                    <a:pt x="381" y="391"/>
                  </a:cubicBezTo>
                  <a:cubicBezTo>
                    <a:pt x="377" y="388"/>
                    <a:pt x="374" y="391"/>
                    <a:pt x="375" y="388"/>
                  </a:cubicBezTo>
                  <a:cubicBezTo>
                    <a:pt x="375" y="384"/>
                    <a:pt x="371" y="388"/>
                    <a:pt x="367" y="385"/>
                  </a:cubicBezTo>
                  <a:cubicBezTo>
                    <a:pt x="364" y="382"/>
                    <a:pt x="362" y="380"/>
                    <a:pt x="357" y="382"/>
                  </a:cubicBezTo>
                  <a:cubicBezTo>
                    <a:pt x="352" y="385"/>
                    <a:pt x="346" y="384"/>
                    <a:pt x="336" y="386"/>
                  </a:cubicBezTo>
                  <a:cubicBezTo>
                    <a:pt x="325" y="388"/>
                    <a:pt x="305" y="387"/>
                    <a:pt x="301" y="384"/>
                  </a:cubicBezTo>
                  <a:cubicBezTo>
                    <a:pt x="298" y="380"/>
                    <a:pt x="311" y="373"/>
                    <a:pt x="315" y="374"/>
                  </a:cubicBezTo>
                  <a:cubicBezTo>
                    <a:pt x="318" y="375"/>
                    <a:pt x="316" y="370"/>
                    <a:pt x="310" y="365"/>
                  </a:cubicBezTo>
                  <a:cubicBezTo>
                    <a:pt x="304" y="361"/>
                    <a:pt x="291" y="358"/>
                    <a:pt x="291" y="361"/>
                  </a:cubicBezTo>
                  <a:cubicBezTo>
                    <a:pt x="292" y="364"/>
                    <a:pt x="284" y="361"/>
                    <a:pt x="275" y="359"/>
                  </a:cubicBezTo>
                  <a:cubicBezTo>
                    <a:pt x="265" y="357"/>
                    <a:pt x="264" y="354"/>
                    <a:pt x="258" y="354"/>
                  </a:cubicBezTo>
                  <a:cubicBezTo>
                    <a:pt x="252" y="353"/>
                    <a:pt x="242" y="351"/>
                    <a:pt x="235" y="346"/>
                  </a:cubicBezTo>
                  <a:cubicBezTo>
                    <a:pt x="228" y="340"/>
                    <a:pt x="211" y="341"/>
                    <a:pt x="209" y="347"/>
                  </a:cubicBezTo>
                  <a:cubicBezTo>
                    <a:pt x="207" y="352"/>
                    <a:pt x="201" y="352"/>
                    <a:pt x="195" y="352"/>
                  </a:cubicBezTo>
                  <a:cubicBezTo>
                    <a:pt x="190" y="352"/>
                    <a:pt x="198" y="345"/>
                    <a:pt x="196" y="344"/>
                  </a:cubicBezTo>
                  <a:cubicBezTo>
                    <a:pt x="193" y="342"/>
                    <a:pt x="196" y="335"/>
                    <a:pt x="192" y="335"/>
                  </a:cubicBezTo>
                  <a:cubicBezTo>
                    <a:pt x="188" y="334"/>
                    <a:pt x="184" y="352"/>
                    <a:pt x="176" y="352"/>
                  </a:cubicBezTo>
                  <a:cubicBezTo>
                    <a:pt x="169" y="351"/>
                    <a:pt x="165" y="333"/>
                    <a:pt x="159" y="328"/>
                  </a:cubicBezTo>
                  <a:cubicBezTo>
                    <a:pt x="153" y="323"/>
                    <a:pt x="147" y="323"/>
                    <a:pt x="152" y="330"/>
                  </a:cubicBezTo>
                  <a:cubicBezTo>
                    <a:pt x="157" y="337"/>
                    <a:pt x="147" y="332"/>
                    <a:pt x="148" y="337"/>
                  </a:cubicBezTo>
                  <a:cubicBezTo>
                    <a:pt x="148" y="342"/>
                    <a:pt x="139" y="347"/>
                    <a:pt x="139" y="345"/>
                  </a:cubicBezTo>
                  <a:cubicBezTo>
                    <a:pt x="140" y="342"/>
                    <a:pt x="134" y="339"/>
                    <a:pt x="128" y="346"/>
                  </a:cubicBezTo>
                  <a:cubicBezTo>
                    <a:pt x="122" y="354"/>
                    <a:pt x="118" y="353"/>
                    <a:pt x="117" y="350"/>
                  </a:cubicBezTo>
                  <a:cubicBezTo>
                    <a:pt x="117" y="347"/>
                    <a:pt x="98" y="357"/>
                    <a:pt x="99" y="360"/>
                  </a:cubicBezTo>
                  <a:cubicBezTo>
                    <a:pt x="100" y="363"/>
                    <a:pt x="96" y="366"/>
                    <a:pt x="91" y="365"/>
                  </a:cubicBezTo>
                  <a:cubicBezTo>
                    <a:pt x="87" y="365"/>
                    <a:pt x="90" y="361"/>
                    <a:pt x="94" y="359"/>
                  </a:cubicBezTo>
                  <a:cubicBezTo>
                    <a:pt x="99" y="356"/>
                    <a:pt x="110" y="347"/>
                    <a:pt x="117" y="346"/>
                  </a:cubicBezTo>
                  <a:cubicBezTo>
                    <a:pt x="123" y="345"/>
                    <a:pt x="135" y="339"/>
                    <a:pt x="135" y="337"/>
                  </a:cubicBezTo>
                  <a:cubicBezTo>
                    <a:pt x="135" y="334"/>
                    <a:pt x="129" y="336"/>
                    <a:pt x="125" y="335"/>
                  </a:cubicBezTo>
                  <a:cubicBezTo>
                    <a:pt x="121" y="334"/>
                    <a:pt x="113" y="339"/>
                    <a:pt x="107" y="342"/>
                  </a:cubicBezTo>
                  <a:cubicBezTo>
                    <a:pt x="100" y="346"/>
                    <a:pt x="92" y="345"/>
                    <a:pt x="94" y="349"/>
                  </a:cubicBezTo>
                  <a:cubicBezTo>
                    <a:pt x="96" y="353"/>
                    <a:pt x="87" y="348"/>
                    <a:pt x="85" y="351"/>
                  </a:cubicBezTo>
                  <a:cubicBezTo>
                    <a:pt x="84" y="354"/>
                    <a:pt x="80" y="351"/>
                    <a:pt x="83" y="349"/>
                  </a:cubicBezTo>
                  <a:cubicBezTo>
                    <a:pt x="85" y="348"/>
                    <a:pt x="77" y="345"/>
                    <a:pt x="77" y="347"/>
                  </a:cubicBezTo>
                  <a:cubicBezTo>
                    <a:pt x="77" y="348"/>
                    <a:pt x="75" y="351"/>
                    <a:pt x="69" y="351"/>
                  </a:cubicBezTo>
                  <a:cubicBezTo>
                    <a:pt x="63" y="351"/>
                    <a:pt x="57" y="355"/>
                    <a:pt x="61" y="359"/>
                  </a:cubicBezTo>
                  <a:cubicBezTo>
                    <a:pt x="65" y="362"/>
                    <a:pt x="68" y="363"/>
                    <a:pt x="65" y="365"/>
                  </a:cubicBezTo>
                  <a:cubicBezTo>
                    <a:pt x="63" y="368"/>
                    <a:pt x="57" y="360"/>
                    <a:pt x="48" y="361"/>
                  </a:cubicBezTo>
                  <a:cubicBezTo>
                    <a:pt x="39" y="361"/>
                    <a:pt x="21" y="350"/>
                    <a:pt x="21" y="348"/>
                  </a:cubicBezTo>
                  <a:cubicBezTo>
                    <a:pt x="21" y="346"/>
                    <a:pt x="8" y="347"/>
                    <a:pt x="0" y="346"/>
                  </a:cubicBezTo>
                  <a:cubicBezTo>
                    <a:pt x="0" y="529"/>
                    <a:pt x="0" y="529"/>
                    <a:pt x="0" y="529"/>
                  </a:cubicBezTo>
                  <a:cubicBezTo>
                    <a:pt x="0" y="529"/>
                    <a:pt x="4" y="532"/>
                    <a:pt x="6" y="530"/>
                  </a:cubicBezTo>
                  <a:cubicBezTo>
                    <a:pt x="7" y="528"/>
                    <a:pt x="11" y="531"/>
                    <a:pt x="16" y="528"/>
                  </a:cubicBezTo>
                  <a:cubicBezTo>
                    <a:pt x="22" y="525"/>
                    <a:pt x="24" y="531"/>
                    <a:pt x="24" y="534"/>
                  </a:cubicBezTo>
                  <a:cubicBezTo>
                    <a:pt x="24" y="537"/>
                    <a:pt x="32" y="541"/>
                    <a:pt x="36" y="546"/>
                  </a:cubicBezTo>
                  <a:cubicBezTo>
                    <a:pt x="39" y="551"/>
                    <a:pt x="41" y="555"/>
                    <a:pt x="45" y="552"/>
                  </a:cubicBezTo>
                  <a:cubicBezTo>
                    <a:pt x="49" y="550"/>
                    <a:pt x="55" y="548"/>
                    <a:pt x="55" y="544"/>
                  </a:cubicBezTo>
                  <a:cubicBezTo>
                    <a:pt x="55" y="539"/>
                    <a:pt x="71" y="538"/>
                    <a:pt x="71" y="544"/>
                  </a:cubicBezTo>
                  <a:cubicBezTo>
                    <a:pt x="71" y="550"/>
                    <a:pt x="87" y="557"/>
                    <a:pt x="96" y="574"/>
                  </a:cubicBezTo>
                  <a:cubicBezTo>
                    <a:pt x="105" y="590"/>
                    <a:pt x="104" y="593"/>
                    <a:pt x="117" y="599"/>
                  </a:cubicBezTo>
                  <a:cubicBezTo>
                    <a:pt x="130" y="604"/>
                    <a:pt x="129" y="607"/>
                    <a:pt x="128" y="611"/>
                  </a:cubicBezTo>
                  <a:cubicBezTo>
                    <a:pt x="126" y="616"/>
                    <a:pt x="136" y="618"/>
                    <a:pt x="130" y="622"/>
                  </a:cubicBezTo>
                  <a:cubicBezTo>
                    <a:pt x="128" y="624"/>
                    <a:pt x="125" y="626"/>
                    <a:pt x="122" y="628"/>
                  </a:cubicBezTo>
                  <a:cubicBezTo>
                    <a:pt x="122" y="630"/>
                    <a:pt x="124" y="632"/>
                    <a:pt x="127" y="634"/>
                  </a:cubicBezTo>
                  <a:cubicBezTo>
                    <a:pt x="130" y="637"/>
                    <a:pt x="121" y="637"/>
                    <a:pt x="124" y="639"/>
                  </a:cubicBezTo>
                  <a:cubicBezTo>
                    <a:pt x="127" y="642"/>
                    <a:pt x="123" y="645"/>
                    <a:pt x="126" y="648"/>
                  </a:cubicBezTo>
                  <a:cubicBezTo>
                    <a:pt x="129" y="651"/>
                    <a:pt x="133" y="650"/>
                    <a:pt x="136" y="648"/>
                  </a:cubicBezTo>
                  <a:cubicBezTo>
                    <a:pt x="139" y="645"/>
                    <a:pt x="141" y="651"/>
                    <a:pt x="139" y="655"/>
                  </a:cubicBezTo>
                  <a:cubicBezTo>
                    <a:pt x="136" y="658"/>
                    <a:pt x="141" y="661"/>
                    <a:pt x="144" y="658"/>
                  </a:cubicBezTo>
                  <a:cubicBezTo>
                    <a:pt x="146" y="656"/>
                    <a:pt x="151" y="663"/>
                    <a:pt x="153" y="665"/>
                  </a:cubicBezTo>
                  <a:cubicBezTo>
                    <a:pt x="155" y="666"/>
                    <a:pt x="158" y="670"/>
                    <a:pt x="154" y="670"/>
                  </a:cubicBezTo>
                  <a:cubicBezTo>
                    <a:pt x="150" y="670"/>
                    <a:pt x="150" y="677"/>
                    <a:pt x="153" y="677"/>
                  </a:cubicBezTo>
                  <a:cubicBezTo>
                    <a:pt x="156" y="677"/>
                    <a:pt x="156" y="681"/>
                    <a:pt x="156" y="683"/>
                  </a:cubicBezTo>
                  <a:cubicBezTo>
                    <a:pt x="156" y="686"/>
                    <a:pt x="165" y="689"/>
                    <a:pt x="168" y="688"/>
                  </a:cubicBezTo>
                  <a:cubicBezTo>
                    <a:pt x="172" y="687"/>
                    <a:pt x="175" y="690"/>
                    <a:pt x="176" y="693"/>
                  </a:cubicBezTo>
                  <a:cubicBezTo>
                    <a:pt x="178" y="696"/>
                    <a:pt x="184" y="698"/>
                    <a:pt x="186" y="696"/>
                  </a:cubicBezTo>
                  <a:cubicBezTo>
                    <a:pt x="188" y="694"/>
                    <a:pt x="190" y="700"/>
                    <a:pt x="191" y="703"/>
                  </a:cubicBezTo>
                  <a:cubicBezTo>
                    <a:pt x="191" y="707"/>
                    <a:pt x="196" y="705"/>
                    <a:pt x="199" y="705"/>
                  </a:cubicBezTo>
                  <a:cubicBezTo>
                    <a:pt x="202" y="705"/>
                    <a:pt x="204" y="709"/>
                    <a:pt x="206" y="708"/>
                  </a:cubicBezTo>
                  <a:cubicBezTo>
                    <a:pt x="211" y="707"/>
                    <a:pt x="212" y="715"/>
                    <a:pt x="215" y="719"/>
                  </a:cubicBezTo>
                  <a:cubicBezTo>
                    <a:pt x="534" y="718"/>
                    <a:pt x="534" y="718"/>
                    <a:pt x="534" y="718"/>
                  </a:cubicBezTo>
                  <a:cubicBezTo>
                    <a:pt x="534" y="718"/>
                    <a:pt x="535" y="709"/>
                    <a:pt x="538" y="712"/>
                  </a:cubicBezTo>
                  <a:cubicBezTo>
                    <a:pt x="542" y="715"/>
                    <a:pt x="539" y="720"/>
                    <a:pt x="543" y="721"/>
                  </a:cubicBezTo>
                  <a:cubicBezTo>
                    <a:pt x="548" y="723"/>
                    <a:pt x="551" y="726"/>
                    <a:pt x="553" y="725"/>
                  </a:cubicBezTo>
                  <a:cubicBezTo>
                    <a:pt x="555" y="724"/>
                    <a:pt x="560" y="720"/>
                    <a:pt x="564" y="725"/>
                  </a:cubicBezTo>
                  <a:cubicBezTo>
                    <a:pt x="568" y="730"/>
                    <a:pt x="571" y="726"/>
                    <a:pt x="573" y="729"/>
                  </a:cubicBezTo>
                  <a:cubicBezTo>
                    <a:pt x="576" y="732"/>
                    <a:pt x="580" y="735"/>
                    <a:pt x="583" y="731"/>
                  </a:cubicBezTo>
                  <a:cubicBezTo>
                    <a:pt x="586" y="728"/>
                    <a:pt x="595" y="732"/>
                    <a:pt x="600" y="733"/>
                  </a:cubicBezTo>
                  <a:cubicBezTo>
                    <a:pt x="605" y="729"/>
                    <a:pt x="610" y="719"/>
                    <a:pt x="615" y="719"/>
                  </a:cubicBezTo>
                  <a:cubicBezTo>
                    <a:pt x="622" y="719"/>
                    <a:pt x="638" y="720"/>
                    <a:pt x="639" y="729"/>
                  </a:cubicBezTo>
                  <a:cubicBezTo>
                    <a:pt x="641" y="738"/>
                    <a:pt x="651" y="730"/>
                    <a:pt x="652" y="738"/>
                  </a:cubicBezTo>
                  <a:cubicBezTo>
                    <a:pt x="653" y="746"/>
                    <a:pt x="659" y="751"/>
                    <a:pt x="658" y="755"/>
                  </a:cubicBezTo>
                  <a:cubicBezTo>
                    <a:pt x="660" y="756"/>
                    <a:pt x="663" y="758"/>
                    <a:pt x="665" y="760"/>
                  </a:cubicBezTo>
                  <a:cubicBezTo>
                    <a:pt x="668" y="759"/>
                    <a:pt x="677" y="760"/>
                    <a:pt x="683" y="762"/>
                  </a:cubicBezTo>
                  <a:cubicBezTo>
                    <a:pt x="690" y="765"/>
                    <a:pt x="701" y="759"/>
                    <a:pt x="704" y="768"/>
                  </a:cubicBezTo>
                  <a:cubicBezTo>
                    <a:pt x="708" y="777"/>
                    <a:pt x="716" y="784"/>
                    <a:pt x="708" y="784"/>
                  </a:cubicBezTo>
                  <a:cubicBezTo>
                    <a:pt x="702" y="785"/>
                    <a:pt x="693" y="775"/>
                    <a:pt x="693" y="781"/>
                  </a:cubicBezTo>
                  <a:cubicBezTo>
                    <a:pt x="694" y="786"/>
                    <a:pt x="690" y="783"/>
                    <a:pt x="690" y="791"/>
                  </a:cubicBezTo>
                  <a:cubicBezTo>
                    <a:pt x="690" y="799"/>
                    <a:pt x="685" y="810"/>
                    <a:pt x="682" y="810"/>
                  </a:cubicBezTo>
                  <a:cubicBezTo>
                    <a:pt x="681" y="810"/>
                    <a:pt x="681" y="810"/>
                    <a:pt x="681" y="810"/>
                  </a:cubicBezTo>
                  <a:cubicBezTo>
                    <a:pt x="681" y="813"/>
                    <a:pt x="681" y="817"/>
                    <a:pt x="683" y="819"/>
                  </a:cubicBezTo>
                  <a:cubicBezTo>
                    <a:pt x="687" y="816"/>
                    <a:pt x="693" y="811"/>
                    <a:pt x="698" y="811"/>
                  </a:cubicBezTo>
                  <a:cubicBezTo>
                    <a:pt x="705" y="812"/>
                    <a:pt x="707" y="817"/>
                    <a:pt x="712" y="813"/>
                  </a:cubicBezTo>
                  <a:cubicBezTo>
                    <a:pt x="718" y="809"/>
                    <a:pt x="719" y="808"/>
                    <a:pt x="720" y="810"/>
                  </a:cubicBezTo>
                  <a:cubicBezTo>
                    <a:pt x="720" y="811"/>
                    <a:pt x="720" y="811"/>
                    <a:pt x="719" y="812"/>
                  </a:cubicBezTo>
                  <a:cubicBezTo>
                    <a:pt x="721" y="811"/>
                    <a:pt x="723" y="810"/>
                    <a:pt x="723" y="809"/>
                  </a:cubicBezTo>
                  <a:cubicBezTo>
                    <a:pt x="723" y="807"/>
                    <a:pt x="723" y="806"/>
                    <a:pt x="722" y="804"/>
                  </a:cubicBezTo>
                  <a:cubicBezTo>
                    <a:pt x="717" y="805"/>
                    <a:pt x="715" y="805"/>
                    <a:pt x="714" y="801"/>
                  </a:cubicBezTo>
                  <a:cubicBezTo>
                    <a:pt x="712" y="796"/>
                    <a:pt x="729" y="791"/>
                    <a:pt x="738" y="792"/>
                  </a:cubicBezTo>
                  <a:cubicBezTo>
                    <a:pt x="745" y="793"/>
                    <a:pt x="751" y="787"/>
                    <a:pt x="754" y="791"/>
                  </a:cubicBezTo>
                  <a:cubicBezTo>
                    <a:pt x="759" y="786"/>
                    <a:pt x="767" y="779"/>
                    <a:pt x="769" y="779"/>
                  </a:cubicBezTo>
                  <a:cubicBezTo>
                    <a:pt x="772" y="779"/>
                    <a:pt x="809" y="778"/>
                    <a:pt x="809" y="778"/>
                  </a:cubicBezTo>
                  <a:cubicBezTo>
                    <a:pt x="809" y="778"/>
                    <a:pt x="821" y="770"/>
                    <a:pt x="823" y="763"/>
                  </a:cubicBezTo>
                  <a:cubicBezTo>
                    <a:pt x="825" y="755"/>
                    <a:pt x="833" y="738"/>
                    <a:pt x="838" y="742"/>
                  </a:cubicBezTo>
                  <a:cubicBezTo>
                    <a:pt x="843" y="745"/>
                    <a:pt x="853" y="743"/>
                    <a:pt x="853" y="746"/>
                  </a:cubicBezTo>
                  <a:cubicBezTo>
                    <a:pt x="854" y="749"/>
                    <a:pt x="850" y="761"/>
                    <a:pt x="863" y="779"/>
                  </a:cubicBezTo>
                  <a:cubicBezTo>
                    <a:pt x="868" y="776"/>
                    <a:pt x="873" y="774"/>
                    <a:pt x="875" y="774"/>
                  </a:cubicBezTo>
                  <a:cubicBezTo>
                    <a:pt x="880" y="774"/>
                    <a:pt x="887" y="768"/>
                    <a:pt x="889" y="764"/>
                  </a:cubicBezTo>
                  <a:cubicBezTo>
                    <a:pt x="891" y="760"/>
                    <a:pt x="894" y="768"/>
                    <a:pt x="890" y="769"/>
                  </a:cubicBezTo>
                  <a:cubicBezTo>
                    <a:pt x="886" y="770"/>
                    <a:pt x="893" y="774"/>
                    <a:pt x="900" y="773"/>
                  </a:cubicBezTo>
                  <a:cubicBezTo>
                    <a:pt x="907" y="773"/>
                    <a:pt x="897" y="776"/>
                    <a:pt x="891" y="776"/>
                  </a:cubicBezTo>
                  <a:cubicBezTo>
                    <a:pt x="886" y="775"/>
                    <a:pt x="884" y="776"/>
                    <a:pt x="877" y="784"/>
                  </a:cubicBezTo>
                  <a:cubicBezTo>
                    <a:pt x="869" y="791"/>
                    <a:pt x="871" y="793"/>
                    <a:pt x="875" y="797"/>
                  </a:cubicBezTo>
                  <a:cubicBezTo>
                    <a:pt x="879" y="801"/>
                    <a:pt x="885" y="799"/>
                    <a:pt x="890" y="794"/>
                  </a:cubicBezTo>
                  <a:cubicBezTo>
                    <a:pt x="896" y="789"/>
                    <a:pt x="896" y="784"/>
                    <a:pt x="901" y="784"/>
                  </a:cubicBezTo>
                  <a:cubicBezTo>
                    <a:pt x="907" y="784"/>
                    <a:pt x="922" y="779"/>
                    <a:pt x="928" y="777"/>
                  </a:cubicBezTo>
                  <a:cubicBezTo>
                    <a:pt x="935" y="775"/>
                    <a:pt x="930" y="774"/>
                    <a:pt x="930" y="771"/>
                  </a:cubicBezTo>
                  <a:cubicBezTo>
                    <a:pt x="930" y="768"/>
                    <a:pt x="942" y="768"/>
                    <a:pt x="946" y="765"/>
                  </a:cubicBezTo>
                  <a:cubicBezTo>
                    <a:pt x="950" y="762"/>
                    <a:pt x="945" y="760"/>
                    <a:pt x="942" y="760"/>
                  </a:cubicBezTo>
                  <a:close/>
                  <a:moveTo>
                    <a:pt x="273" y="417"/>
                  </a:moveTo>
                  <a:cubicBezTo>
                    <a:pt x="266" y="426"/>
                    <a:pt x="264" y="427"/>
                    <a:pt x="257" y="426"/>
                  </a:cubicBezTo>
                  <a:cubicBezTo>
                    <a:pt x="250" y="424"/>
                    <a:pt x="246" y="428"/>
                    <a:pt x="249" y="430"/>
                  </a:cubicBezTo>
                  <a:cubicBezTo>
                    <a:pt x="253" y="433"/>
                    <a:pt x="253" y="435"/>
                    <a:pt x="246" y="437"/>
                  </a:cubicBezTo>
                  <a:cubicBezTo>
                    <a:pt x="239" y="438"/>
                    <a:pt x="234" y="444"/>
                    <a:pt x="231" y="444"/>
                  </a:cubicBezTo>
                  <a:cubicBezTo>
                    <a:pt x="228" y="443"/>
                    <a:pt x="243" y="432"/>
                    <a:pt x="240" y="429"/>
                  </a:cubicBezTo>
                  <a:cubicBezTo>
                    <a:pt x="236" y="426"/>
                    <a:pt x="226" y="434"/>
                    <a:pt x="226" y="437"/>
                  </a:cubicBezTo>
                  <a:cubicBezTo>
                    <a:pt x="226" y="441"/>
                    <a:pt x="219" y="441"/>
                    <a:pt x="215" y="441"/>
                  </a:cubicBezTo>
                  <a:cubicBezTo>
                    <a:pt x="212" y="441"/>
                    <a:pt x="206" y="437"/>
                    <a:pt x="210" y="437"/>
                  </a:cubicBezTo>
                  <a:cubicBezTo>
                    <a:pt x="214" y="436"/>
                    <a:pt x="212" y="432"/>
                    <a:pt x="217" y="430"/>
                  </a:cubicBezTo>
                  <a:cubicBezTo>
                    <a:pt x="222" y="428"/>
                    <a:pt x="216" y="424"/>
                    <a:pt x="217" y="422"/>
                  </a:cubicBezTo>
                  <a:cubicBezTo>
                    <a:pt x="219" y="420"/>
                    <a:pt x="230" y="424"/>
                    <a:pt x="230" y="420"/>
                  </a:cubicBezTo>
                  <a:cubicBezTo>
                    <a:pt x="230" y="416"/>
                    <a:pt x="219" y="412"/>
                    <a:pt x="216" y="415"/>
                  </a:cubicBezTo>
                  <a:cubicBezTo>
                    <a:pt x="212" y="417"/>
                    <a:pt x="203" y="423"/>
                    <a:pt x="193" y="419"/>
                  </a:cubicBezTo>
                  <a:cubicBezTo>
                    <a:pt x="190" y="417"/>
                    <a:pt x="219" y="414"/>
                    <a:pt x="224" y="409"/>
                  </a:cubicBezTo>
                  <a:cubicBezTo>
                    <a:pt x="229" y="405"/>
                    <a:pt x="251" y="400"/>
                    <a:pt x="252" y="404"/>
                  </a:cubicBezTo>
                  <a:cubicBezTo>
                    <a:pt x="254" y="408"/>
                    <a:pt x="241" y="411"/>
                    <a:pt x="247" y="414"/>
                  </a:cubicBezTo>
                  <a:cubicBezTo>
                    <a:pt x="254" y="418"/>
                    <a:pt x="264" y="416"/>
                    <a:pt x="267" y="412"/>
                  </a:cubicBezTo>
                  <a:cubicBezTo>
                    <a:pt x="269" y="408"/>
                    <a:pt x="280" y="408"/>
                    <a:pt x="273" y="417"/>
                  </a:cubicBezTo>
                  <a:close/>
                  <a:moveTo>
                    <a:pt x="338" y="502"/>
                  </a:moveTo>
                  <a:cubicBezTo>
                    <a:pt x="330" y="509"/>
                    <a:pt x="331" y="507"/>
                    <a:pt x="324" y="509"/>
                  </a:cubicBezTo>
                  <a:cubicBezTo>
                    <a:pt x="317" y="510"/>
                    <a:pt x="322" y="517"/>
                    <a:pt x="314" y="518"/>
                  </a:cubicBezTo>
                  <a:cubicBezTo>
                    <a:pt x="305" y="518"/>
                    <a:pt x="285" y="519"/>
                    <a:pt x="282" y="514"/>
                  </a:cubicBezTo>
                  <a:cubicBezTo>
                    <a:pt x="281" y="513"/>
                    <a:pt x="293" y="514"/>
                    <a:pt x="294" y="510"/>
                  </a:cubicBezTo>
                  <a:cubicBezTo>
                    <a:pt x="295" y="507"/>
                    <a:pt x="298" y="501"/>
                    <a:pt x="303" y="501"/>
                  </a:cubicBezTo>
                  <a:cubicBezTo>
                    <a:pt x="309" y="501"/>
                    <a:pt x="308" y="494"/>
                    <a:pt x="300" y="490"/>
                  </a:cubicBezTo>
                  <a:cubicBezTo>
                    <a:pt x="291" y="486"/>
                    <a:pt x="312" y="483"/>
                    <a:pt x="317" y="490"/>
                  </a:cubicBezTo>
                  <a:cubicBezTo>
                    <a:pt x="321" y="496"/>
                    <a:pt x="330" y="501"/>
                    <a:pt x="334" y="496"/>
                  </a:cubicBezTo>
                  <a:cubicBezTo>
                    <a:pt x="339" y="492"/>
                    <a:pt x="366" y="478"/>
                    <a:pt x="366" y="484"/>
                  </a:cubicBezTo>
                  <a:cubicBezTo>
                    <a:pt x="366" y="491"/>
                    <a:pt x="346" y="495"/>
                    <a:pt x="338" y="502"/>
                  </a:cubicBezTo>
                  <a:close/>
                  <a:moveTo>
                    <a:pt x="517" y="694"/>
                  </a:moveTo>
                  <a:cubicBezTo>
                    <a:pt x="511" y="695"/>
                    <a:pt x="517" y="679"/>
                    <a:pt x="507" y="673"/>
                  </a:cubicBezTo>
                  <a:cubicBezTo>
                    <a:pt x="495" y="666"/>
                    <a:pt x="489" y="654"/>
                    <a:pt x="489" y="647"/>
                  </a:cubicBezTo>
                  <a:cubicBezTo>
                    <a:pt x="489" y="640"/>
                    <a:pt x="500" y="637"/>
                    <a:pt x="504" y="642"/>
                  </a:cubicBezTo>
                  <a:cubicBezTo>
                    <a:pt x="508" y="647"/>
                    <a:pt x="514" y="669"/>
                    <a:pt x="518" y="676"/>
                  </a:cubicBezTo>
                  <a:cubicBezTo>
                    <a:pt x="521" y="683"/>
                    <a:pt x="521" y="694"/>
                    <a:pt x="517" y="69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05" name="Google Shape;13905;p239"/>
            <p:cNvSpPr/>
            <p:nvPr/>
          </p:nvSpPr>
          <p:spPr>
            <a:xfrm>
              <a:off x="4405530" y="2857605"/>
              <a:ext cx="1978686" cy="1255845"/>
            </a:xfrm>
            <a:custGeom>
              <a:rect b="b" l="l" r="r" t="t"/>
              <a:pathLst>
                <a:path extrusionOk="0" h="746" w="1177">
                  <a:moveTo>
                    <a:pt x="442" y="302"/>
                  </a:moveTo>
                  <a:cubicBezTo>
                    <a:pt x="443" y="298"/>
                    <a:pt x="444" y="295"/>
                    <a:pt x="431" y="290"/>
                  </a:cubicBezTo>
                  <a:cubicBezTo>
                    <a:pt x="418" y="284"/>
                    <a:pt x="419" y="281"/>
                    <a:pt x="410" y="265"/>
                  </a:cubicBezTo>
                  <a:cubicBezTo>
                    <a:pt x="401" y="248"/>
                    <a:pt x="385" y="241"/>
                    <a:pt x="385" y="235"/>
                  </a:cubicBezTo>
                  <a:cubicBezTo>
                    <a:pt x="385" y="229"/>
                    <a:pt x="369" y="230"/>
                    <a:pt x="369" y="235"/>
                  </a:cubicBezTo>
                  <a:cubicBezTo>
                    <a:pt x="369" y="239"/>
                    <a:pt x="363" y="241"/>
                    <a:pt x="359" y="243"/>
                  </a:cubicBezTo>
                  <a:cubicBezTo>
                    <a:pt x="355" y="246"/>
                    <a:pt x="353" y="242"/>
                    <a:pt x="350" y="237"/>
                  </a:cubicBezTo>
                  <a:cubicBezTo>
                    <a:pt x="346" y="232"/>
                    <a:pt x="338" y="228"/>
                    <a:pt x="338" y="225"/>
                  </a:cubicBezTo>
                  <a:cubicBezTo>
                    <a:pt x="338" y="222"/>
                    <a:pt x="336" y="216"/>
                    <a:pt x="330" y="219"/>
                  </a:cubicBezTo>
                  <a:cubicBezTo>
                    <a:pt x="325" y="222"/>
                    <a:pt x="321" y="219"/>
                    <a:pt x="320" y="221"/>
                  </a:cubicBezTo>
                  <a:cubicBezTo>
                    <a:pt x="318" y="223"/>
                    <a:pt x="314" y="220"/>
                    <a:pt x="314" y="220"/>
                  </a:cubicBezTo>
                  <a:cubicBezTo>
                    <a:pt x="314" y="37"/>
                    <a:pt x="314" y="37"/>
                    <a:pt x="314" y="37"/>
                  </a:cubicBezTo>
                  <a:cubicBezTo>
                    <a:pt x="312" y="37"/>
                    <a:pt x="310" y="36"/>
                    <a:pt x="308" y="36"/>
                  </a:cubicBezTo>
                  <a:cubicBezTo>
                    <a:pt x="301" y="33"/>
                    <a:pt x="290" y="28"/>
                    <a:pt x="284" y="29"/>
                  </a:cubicBezTo>
                  <a:cubicBezTo>
                    <a:pt x="278" y="30"/>
                    <a:pt x="266" y="32"/>
                    <a:pt x="262" y="30"/>
                  </a:cubicBezTo>
                  <a:cubicBezTo>
                    <a:pt x="258" y="28"/>
                    <a:pt x="252" y="26"/>
                    <a:pt x="244" y="27"/>
                  </a:cubicBezTo>
                  <a:cubicBezTo>
                    <a:pt x="235" y="28"/>
                    <a:pt x="230" y="22"/>
                    <a:pt x="219" y="20"/>
                  </a:cubicBezTo>
                  <a:cubicBezTo>
                    <a:pt x="208" y="17"/>
                    <a:pt x="193" y="20"/>
                    <a:pt x="190" y="22"/>
                  </a:cubicBezTo>
                  <a:cubicBezTo>
                    <a:pt x="186" y="23"/>
                    <a:pt x="187" y="18"/>
                    <a:pt x="182" y="18"/>
                  </a:cubicBezTo>
                  <a:cubicBezTo>
                    <a:pt x="178" y="19"/>
                    <a:pt x="181" y="16"/>
                    <a:pt x="179" y="12"/>
                  </a:cubicBezTo>
                  <a:cubicBezTo>
                    <a:pt x="176" y="8"/>
                    <a:pt x="163" y="12"/>
                    <a:pt x="159" y="12"/>
                  </a:cubicBezTo>
                  <a:cubicBezTo>
                    <a:pt x="154" y="13"/>
                    <a:pt x="153" y="10"/>
                    <a:pt x="153" y="8"/>
                  </a:cubicBezTo>
                  <a:cubicBezTo>
                    <a:pt x="153" y="5"/>
                    <a:pt x="149" y="6"/>
                    <a:pt x="147" y="9"/>
                  </a:cubicBezTo>
                  <a:cubicBezTo>
                    <a:pt x="145" y="12"/>
                    <a:pt x="140" y="13"/>
                    <a:pt x="138" y="11"/>
                  </a:cubicBezTo>
                  <a:cubicBezTo>
                    <a:pt x="136" y="9"/>
                    <a:pt x="142" y="8"/>
                    <a:pt x="143" y="6"/>
                  </a:cubicBezTo>
                  <a:cubicBezTo>
                    <a:pt x="143" y="3"/>
                    <a:pt x="136" y="2"/>
                    <a:pt x="133" y="1"/>
                  </a:cubicBezTo>
                  <a:cubicBezTo>
                    <a:pt x="131" y="0"/>
                    <a:pt x="127" y="4"/>
                    <a:pt x="121" y="9"/>
                  </a:cubicBezTo>
                  <a:cubicBezTo>
                    <a:pt x="116" y="14"/>
                    <a:pt x="108" y="13"/>
                    <a:pt x="103" y="13"/>
                  </a:cubicBezTo>
                  <a:cubicBezTo>
                    <a:pt x="98" y="12"/>
                    <a:pt x="92" y="13"/>
                    <a:pt x="92" y="16"/>
                  </a:cubicBezTo>
                  <a:cubicBezTo>
                    <a:pt x="93" y="19"/>
                    <a:pt x="98" y="19"/>
                    <a:pt x="95" y="23"/>
                  </a:cubicBezTo>
                  <a:cubicBezTo>
                    <a:pt x="91" y="26"/>
                    <a:pt x="90" y="18"/>
                    <a:pt x="86" y="21"/>
                  </a:cubicBezTo>
                  <a:cubicBezTo>
                    <a:pt x="83" y="25"/>
                    <a:pt x="72" y="25"/>
                    <a:pt x="69" y="25"/>
                  </a:cubicBezTo>
                  <a:cubicBezTo>
                    <a:pt x="67" y="24"/>
                    <a:pt x="58" y="34"/>
                    <a:pt x="56" y="36"/>
                  </a:cubicBezTo>
                  <a:cubicBezTo>
                    <a:pt x="53" y="39"/>
                    <a:pt x="58" y="41"/>
                    <a:pt x="51" y="49"/>
                  </a:cubicBezTo>
                  <a:cubicBezTo>
                    <a:pt x="44" y="57"/>
                    <a:pt x="26" y="55"/>
                    <a:pt x="22" y="55"/>
                  </a:cubicBezTo>
                  <a:cubicBezTo>
                    <a:pt x="18" y="55"/>
                    <a:pt x="21" y="60"/>
                    <a:pt x="19" y="63"/>
                  </a:cubicBezTo>
                  <a:cubicBezTo>
                    <a:pt x="17" y="65"/>
                    <a:pt x="21" y="68"/>
                    <a:pt x="31" y="71"/>
                  </a:cubicBezTo>
                  <a:cubicBezTo>
                    <a:pt x="42" y="74"/>
                    <a:pt x="49" y="88"/>
                    <a:pt x="50" y="92"/>
                  </a:cubicBezTo>
                  <a:cubicBezTo>
                    <a:pt x="52" y="95"/>
                    <a:pt x="65" y="91"/>
                    <a:pt x="70" y="92"/>
                  </a:cubicBezTo>
                  <a:cubicBezTo>
                    <a:pt x="75" y="93"/>
                    <a:pt x="69" y="100"/>
                    <a:pt x="74" y="102"/>
                  </a:cubicBezTo>
                  <a:cubicBezTo>
                    <a:pt x="78" y="105"/>
                    <a:pt x="85" y="101"/>
                    <a:pt x="86" y="105"/>
                  </a:cubicBezTo>
                  <a:cubicBezTo>
                    <a:pt x="87" y="109"/>
                    <a:pt x="77" y="105"/>
                    <a:pt x="72" y="109"/>
                  </a:cubicBezTo>
                  <a:cubicBezTo>
                    <a:pt x="67" y="113"/>
                    <a:pt x="65" y="115"/>
                    <a:pt x="63" y="112"/>
                  </a:cubicBezTo>
                  <a:cubicBezTo>
                    <a:pt x="60" y="109"/>
                    <a:pt x="52" y="111"/>
                    <a:pt x="48" y="111"/>
                  </a:cubicBezTo>
                  <a:cubicBezTo>
                    <a:pt x="43" y="112"/>
                    <a:pt x="47" y="106"/>
                    <a:pt x="48" y="103"/>
                  </a:cubicBezTo>
                  <a:cubicBezTo>
                    <a:pt x="48" y="101"/>
                    <a:pt x="42" y="99"/>
                    <a:pt x="33" y="104"/>
                  </a:cubicBezTo>
                  <a:cubicBezTo>
                    <a:pt x="25" y="109"/>
                    <a:pt x="28" y="107"/>
                    <a:pt x="27" y="111"/>
                  </a:cubicBezTo>
                  <a:cubicBezTo>
                    <a:pt x="26" y="115"/>
                    <a:pt x="22" y="109"/>
                    <a:pt x="17" y="112"/>
                  </a:cubicBezTo>
                  <a:cubicBezTo>
                    <a:pt x="11" y="115"/>
                    <a:pt x="3" y="118"/>
                    <a:pt x="1" y="121"/>
                  </a:cubicBezTo>
                  <a:cubicBezTo>
                    <a:pt x="0" y="125"/>
                    <a:pt x="13" y="127"/>
                    <a:pt x="18" y="128"/>
                  </a:cubicBezTo>
                  <a:cubicBezTo>
                    <a:pt x="23" y="129"/>
                    <a:pt x="12" y="133"/>
                    <a:pt x="16" y="134"/>
                  </a:cubicBezTo>
                  <a:cubicBezTo>
                    <a:pt x="20" y="135"/>
                    <a:pt x="18" y="139"/>
                    <a:pt x="25" y="143"/>
                  </a:cubicBezTo>
                  <a:cubicBezTo>
                    <a:pt x="31" y="146"/>
                    <a:pt x="45" y="143"/>
                    <a:pt x="49" y="143"/>
                  </a:cubicBezTo>
                  <a:cubicBezTo>
                    <a:pt x="53" y="143"/>
                    <a:pt x="57" y="147"/>
                    <a:pt x="60" y="144"/>
                  </a:cubicBezTo>
                  <a:cubicBezTo>
                    <a:pt x="63" y="141"/>
                    <a:pt x="74" y="131"/>
                    <a:pt x="80" y="137"/>
                  </a:cubicBezTo>
                  <a:cubicBezTo>
                    <a:pt x="86" y="142"/>
                    <a:pt x="74" y="141"/>
                    <a:pt x="77" y="145"/>
                  </a:cubicBezTo>
                  <a:cubicBezTo>
                    <a:pt x="80" y="148"/>
                    <a:pt x="84" y="156"/>
                    <a:pt x="78" y="161"/>
                  </a:cubicBezTo>
                  <a:cubicBezTo>
                    <a:pt x="73" y="165"/>
                    <a:pt x="67" y="162"/>
                    <a:pt x="64" y="162"/>
                  </a:cubicBezTo>
                  <a:cubicBezTo>
                    <a:pt x="61" y="162"/>
                    <a:pt x="63" y="168"/>
                    <a:pt x="58" y="172"/>
                  </a:cubicBezTo>
                  <a:cubicBezTo>
                    <a:pt x="53" y="176"/>
                    <a:pt x="49" y="167"/>
                    <a:pt x="43" y="167"/>
                  </a:cubicBezTo>
                  <a:cubicBezTo>
                    <a:pt x="37" y="167"/>
                    <a:pt x="38" y="176"/>
                    <a:pt x="39" y="180"/>
                  </a:cubicBezTo>
                  <a:cubicBezTo>
                    <a:pt x="39" y="183"/>
                    <a:pt x="29" y="179"/>
                    <a:pt x="27" y="188"/>
                  </a:cubicBezTo>
                  <a:cubicBezTo>
                    <a:pt x="25" y="198"/>
                    <a:pt x="15" y="190"/>
                    <a:pt x="21" y="199"/>
                  </a:cubicBezTo>
                  <a:cubicBezTo>
                    <a:pt x="28" y="208"/>
                    <a:pt x="27" y="202"/>
                    <a:pt x="32" y="206"/>
                  </a:cubicBezTo>
                  <a:cubicBezTo>
                    <a:pt x="37" y="210"/>
                    <a:pt x="26" y="216"/>
                    <a:pt x="31" y="217"/>
                  </a:cubicBezTo>
                  <a:cubicBezTo>
                    <a:pt x="37" y="218"/>
                    <a:pt x="42" y="228"/>
                    <a:pt x="46" y="231"/>
                  </a:cubicBezTo>
                  <a:cubicBezTo>
                    <a:pt x="49" y="235"/>
                    <a:pt x="54" y="230"/>
                    <a:pt x="59" y="229"/>
                  </a:cubicBezTo>
                  <a:cubicBezTo>
                    <a:pt x="65" y="229"/>
                    <a:pt x="62" y="221"/>
                    <a:pt x="65" y="224"/>
                  </a:cubicBezTo>
                  <a:cubicBezTo>
                    <a:pt x="68" y="227"/>
                    <a:pt x="73" y="236"/>
                    <a:pt x="70" y="238"/>
                  </a:cubicBezTo>
                  <a:cubicBezTo>
                    <a:pt x="67" y="240"/>
                    <a:pt x="69" y="247"/>
                    <a:pt x="69" y="250"/>
                  </a:cubicBezTo>
                  <a:cubicBezTo>
                    <a:pt x="68" y="253"/>
                    <a:pt x="81" y="252"/>
                    <a:pt x="82" y="248"/>
                  </a:cubicBezTo>
                  <a:cubicBezTo>
                    <a:pt x="82" y="244"/>
                    <a:pt x="92" y="243"/>
                    <a:pt x="97" y="249"/>
                  </a:cubicBezTo>
                  <a:cubicBezTo>
                    <a:pt x="103" y="256"/>
                    <a:pt x="105" y="257"/>
                    <a:pt x="105" y="252"/>
                  </a:cubicBezTo>
                  <a:cubicBezTo>
                    <a:pt x="105" y="247"/>
                    <a:pt x="109" y="242"/>
                    <a:pt x="110" y="246"/>
                  </a:cubicBezTo>
                  <a:cubicBezTo>
                    <a:pt x="110" y="250"/>
                    <a:pt x="114" y="251"/>
                    <a:pt x="122" y="247"/>
                  </a:cubicBezTo>
                  <a:cubicBezTo>
                    <a:pt x="130" y="243"/>
                    <a:pt x="126" y="247"/>
                    <a:pt x="122" y="253"/>
                  </a:cubicBezTo>
                  <a:cubicBezTo>
                    <a:pt x="117" y="260"/>
                    <a:pt x="122" y="271"/>
                    <a:pt x="118" y="272"/>
                  </a:cubicBezTo>
                  <a:cubicBezTo>
                    <a:pt x="114" y="273"/>
                    <a:pt x="111" y="284"/>
                    <a:pt x="104" y="284"/>
                  </a:cubicBezTo>
                  <a:cubicBezTo>
                    <a:pt x="97" y="285"/>
                    <a:pt x="86" y="298"/>
                    <a:pt x="85" y="300"/>
                  </a:cubicBezTo>
                  <a:cubicBezTo>
                    <a:pt x="83" y="302"/>
                    <a:pt x="69" y="296"/>
                    <a:pt x="67" y="302"/>
                  </a:cubicBezTo>
                  <a:cubicBezTo>
                    <a:pt x="65" y="308"/>
                    <a:pt x="56" y="313"/>
                    <a:pt x="58" y="315"/>
                  </a:cubicBezTo>
                  <a:cubicBezTo>
                    <a:pt x="60" y="317"/>
                    <a:pt x="72" y="311"/>
                    <a:pt x="72" y="307"/>
                  </a:cubicBezTo>
                  <a:cubicBezTo>
                    <a:pt x="73" y="304"/>
                    <a:pt x="74" y="305"/>
                    <a:pt x="76" y="307"/>
                  </a:cubicBezTo>
                  <a:cubicBezTo>
                    <a:pt x="78" y="310"/>
                    <a:pt x="83" y="306"/>
                    <a:pt x="86" y="304"/>
                  </a:cubicBezTo>
                  <a:cubicBezTo>
                    <a:pt x="88" y="302"/>
                    <a:pt x="92" y="303"/>
                    <a:pt x="94" y="303"/>
                  </a:cubicBezTo>
                  <a:cubicBezTo>
                    <a:pt x="96" y="303"/>
                    <a:pt x="97" y="300"/>
                    <a:pt x="104" y="299"/>
                  </a:cubicBezTo>
                  <a:cubicBezTo>
                    <a:pt x="111" y="297"/>
                    <a:pt x="110" y="295"/>
                    <a:pt x="111" y="292"/>
                  </a:cubicBezTo>
                  <a:cubicBezTo>
                    <a:pt x="113" y="288"/>
                    <a:pt x="129" y="280"/>
                    <a:pt x="132" y="279"/>
                  </a:cubicBezTo>
                  <a:cubicBezTo>
                    <a:pt x="135" y="278"/>
                    <a:pt x="134" y="273"/>
                    <a:pt x="137" y="273"/>
                  </a:cubicBezTo>
                  <a:cubicBezTo>
                    <a:pt x="140" y="272"/>
                    <a:pt x="145" y="268"/>
                    <a:pt x="150" y="265"/>
                  </a:cubicBezTo>
                  <a:cubicBezTo>
                    <a:pt x="154" y="261"/>
                    <a:pt x="155" y="262"/>
                    <a:pt x="159" y="261"/>
                  </a:cubicBezTo>
                  <a:cubicBezTo>
                    <a:pt x="162" y="260"/>
                    <a:pt x="159" y="253"/>
                    <a:pt x="163" y="252"/>
                  </a:cubicBezTo>
                  <a:cubicBezTo>
                    <a:pt x="166" y="252"/>
                    <a:pt x="169" y="249"/>
                    <a:pt x="169" y="246"/>
                  </a:cubicBezTo>
                  <a:cubicBezTo>
                    <a:pt x="169" y="243"/>
                    <a:pt x="160" y="243"/>
                    <a:pt x="159" y="241"/>
                  </a:cubicBezTo>
                  <a:cubicBezTo>
                    <a:pt x="159" y="240"/>
                    <a:pt x="166" y="233"/>
                    <a:pt x="169" y="233"/>
                  </a:cubicBezTo>
                  <a:cubicBezTo>
                    <a:pt x="172" y="233"/>
                    <a:pt x="176" y="230"/>
                    <a:pt x="177" y="226"/>
                  </a:cubicBezTo>
                  <a:cubicBezTo>
                    <a:pt x="177" y="222"/>
                    <a:pt x="181" y="221"/>
                    <a:pt x="184" y="217"/>
                  </a:cubicBezTo>
                  <a:cubicBezTo>
                    <a:pt x="188" y="213"/>
                    <a:pt x="187" y="210"/>
                    <a:pt x="190" y="210"/>
                  </a:cubicBezTo>
                  <a:cubicBezTo>
                    <a:pt x="194" y="210"/>
                    <a:pt x="197" y="205"/>
                    <a:pt x="200" y="203"/>
                  </a:cubicBezTo>
                  <a:cubicBezTo>
                    <a:pt x="204" y="201"/>
                    <a:pt x="200" y="205"/>
                    <a:pt x="207" y="206"/>
                  </a:cubicBezTo>
                  <a:cubicBezTo>
                    <a:pt x="214" y="206"/>
                    <a:pt x="213" y="213"/>
                    <a:pt x="207" y="210"/>
                  </a:cubicBezTo>
                  <a:cubicBezTo>
                    <a:pt x="202" y="208"/>
                    <a:pt x="200" y="208"/>
                    <a:pt x="195" y="213"/>
                  </a:cubicBezTo>
                  <a:cubicBezTo>
                    <a:pt x="191" y="217"/>
                    <a:pt x="194" y="218"/>
                    <a:pt x="191" y="223"/>
                  </a:cubicBezTo>
                  <a:cubicBezTo>
                    <a:pt x="187" y="228"/>
                    <a:pt x="187" y="232"/>
                    <a:pt x="191" y="232"/>
                  </a:cubicBezTo>
                  <a:cubicBezTo>
                    <a:pt x="196" y="233"/>
                    <a:pt x="192" y="236"/>
                    <a:pt x="187" y="238"/>
                  </a:cubicBezTo>
                  <a:cubicBezTo>
                    <a:pt x="183" y="239"/>
                    <a:pt x="186" y="241"/>
                    <a:pt x="192" y="241"/>
                  </a:cubicBezTo>
                  <a:cubicBezTo>
                    <a:pt x="198" y="241"/>
                    <a:pt x="207" y="233"/>
                    <a:pt x="215" y="228"/>
                  </a:cubicBezTo>
                  <a:cubicBezTo>
                    <a:pt x="223" y="224"/>
                    <a:pt x="229" y="228"/>
                    <a:pt x="232" y="228"/>
                  </a:cubicBezTo>
                  <a:cubicBezTo>
                    <a:pt x="234" y="227"/>
                    <a:pt x="229" y="223"/>
                    <a:pt x="232" y="222"/>
                  </a:cubicBezTo>
                  <a:cubicBezTo>
                    <a:pt x="235" y="220"/>
                    <a:pt x="228" y="219"/>
                    <a:pt x="227" y="214"/>
                  </a:cubicBezTo>
                  <a:cubicBezTo>
                    <a:pt x="225" y="209"/>
                    <a:pt x="229" y="213"/>
                    <a:pt x="230" y="209"/>
                  </a:cubicBezTo>
                  <a:cubicBezTo>
                    <a:pt x="232" y="205"/>
                    <a:pt x="234" y="206"/>
                    <a:pt x="237" y="208"/>
                  </a:cubicBezTo>
                  <a:cubicBezTo>
                    <a:pt x="239" y="210"/>
                    <a:pt x="243" y="206"/>
                    <a:pt x="245" y="211"/>
                  </a:cubicBezTo>
                  <a:cubicBezTo>
                    <a:pt x="248" y="216"/>
                    <a:pt x="250" y="210"/>
                    <a:pt x="254" y="213"/>
                  </a:cubicBezTo>
                  <a:cubicBezTo>
                    <a:pt x="258" y="217"/>
                    <a:pt x="254" y="216"/>
                    <a:pt x="249" y="217"/>
                  </a:cubicBezTo>
                  <a:cubicBezTo>
                    <a:pt x="245" y="218"/>
                    <a:pt x="247" y="225"/>
                    <a:pt x="251" y="222"/>
                  </a:cubicBezTo>
                  <a:cubicBezTo>
                    <a:pt x="254" y="219"/>
                    <a:pt x="257" y="217"/>
                    <a:pt x="260" y="220"/>
                  </a:cubicBezTo>
                  <a:cubicBezTo>
                    <a:pt x="263" y="223"/>
                    <a:pt x="264" y="221"/>
                    <a:pt x="267" y="219"/>
                  </a:cubicBezTo>
                  <a:cubicBezTo>
                    <a:pt x="269" y="216"/>
                    <a:pt x="269" y="219"/>
                    <a:pt x="269" y="221"/>
                  </a:cubicBezTo>
                  <a:cubicBezTo>
                    <a:pt x="269" y="223"/>
                    <a:pt x="275" y="224"/>
                    <a:pt x="282" y="225"/>
                  </a:cubicBezTo>
                  <a:cubicBezTo>
                    <a:pt x="290" y="227"/>
                    <a:pt x="304" y="225"/>
                    <a:pt x="308" y="225"/>
                  </a:cubicBezTo>
                  <a:cubicBezTo>
                    <a:pt x="311" y="224"/>
                    <a:pt x="310" y="230"/>
                    <a:pt x="318" y="232"/>
                  </a:cubicBezTo>
                  <a:cubicBezTo>
                    <a:pt x="326" y="233"/>
                    <a:pt x="328" y="223"/>
                    <a:pt x="332" y="227"/>
                  </a:cubicBezTo>
                  <a:cubicBezTo>
                    <a:pt x="336" y="230"/>
                    <a:pt x="332" y="232"/>
                    <a:pt x="330" y="234"/>
                  </a:cubicBezTo>
                  <a:cubicBezTo>
                    <a:pt x="327" y="237"/>
                    <a:pt x="332" y="237"/>
                    <a:pt x="335" y="239"/>
                  </a:cubicBezTo>
                  <a:cubicBezTo>
                    <a:pt x="338" y="240"/>
                    <a:pt x="346" y="242"/>
                    <a:pt x="349" y="245"/>
                  </a:cubicBezTo>
                  <a:cubicBezTo>
                    <a:pt x="352" y="249"/>
                    <a:pt x="354" y="253"/>
                    <a:pt x="363" y="257"/>
                  </a:cubicBezTo>
                  <a:cubicBezTo>
                    <a:pt x="371" y="261"/>
                    <a:pt x="363" y="246"/>
                    <a:pt x="369" y="251"/>
                  </a:cubicBezTo>
                  <a:cubicBezTo>
                    <a:pt x="376" y="256"/>
                    <a:pt x="373" y="251"/>
                    <a:pt x="378" y="256"/>
                  </a:cubicBezTo>
                  <a:cubicBezTo>
                    <a:pt x="384" y="261"/>
                    <a:pt x="382" y="254"/>
                    <a:pt x="379" y="246"/>
                  </a:cubicBezTo>
                  <a:cubicBezTo>
                    <a:pt x="377" y="238"/>
                    <a:pt x="382" y="243"/>
                    <a:pt x="384" y="247"/>
                  </a:cubicBezTo>
                  <a:cubicBezTo>
                    <a:pt x="386" y="251"/>
                    <a:pt x="386" y="258"/>
                    <a:pt x="385" y="263"/>
                  </a:cubicBezTo>
                  <a:cubicBezTo>
                    <a:pt x="383" y="267"/>
                    <a:pt x="376" y="263"/>
                    <a:pt x="376" y="261"/>
                  </a:cubicBezTo>
                  <a:cubicBezTo>
                    <a:pt x="377" y="258"/>
                    <a:pt x="369" y="259"/>
                    <a:pt x="368" y="263"/>
                  </a:cubicBezTo>
                  <a:cubicBezTo>
                    <a:pt x="368" y="267"/>
                    <a:pt x="374" y="274"/>
                    <a:pt x="378" y="275"/>
                  </a:cubicBezTo>
                  <a:cubicBezTo>
                    <a:pt x="382" y="275"/>
                    <a:pt x="379" y="282"/>
                    <a:pt x="382" y="283"/>
                  </a:cubicBezTo>
                  <a:cubicBezTo>
                    <a:pt x="385" y="284"/>
                    <a:pt x="385" y="291"/>
                    <a:pt x="387" y="290"/>
                  </a:cubicBezTo>
                  <a:cubicBezTo>
                    <a:pt x="389" y="289"/>
                    <a:pt x="388" y="280"/>
                    <a:pt x="386" y="277"/>
                  </a:cubicBezTo>
                  <a:cubicBezTo>
                    <a:pt x="384" y="273"/>
                    <a:pt x="385" y="268"/>
                    <a:pt x="388" y="269"/>
                  </a:cubicBezTo>
                  <a:cubicBezTo>
                    <a:pt x="391" y="270"/>
                    <a:pt x="388" y="275"/>
                    <a:pt x="389" y="277"/>
                  </a:cubicBezTo>
                  <a:cubicBezTo>
                    <a:pt x="391" y="279"/>
                    <a:pt x="393" y="275"/>
                    <a:pt x="396" y="273"/>
                  </a:cubicBezTo>
                  <a:cubicBezTo>
                    <a:pt x="400" y="271"/>
                    <a:pt x="395" y="265"/>
                    <a:pt x="396" y="262"/>
                  </a:cubicBezTo>
                  <a:cubicBezTo>
                    <a:pt x="397" y="259"/>
                    <a:pt x="401" y="265"/>
                    <a:pt x="403" y="270"/>
                  </a:cubicBezTo>
                  <a:cubicBezTo>
                    <a:pt x="404" y="276"/>
                    <a:pt x="399" y="275"/>
                    <a:pt x="399" y="278"/>
                  </a:cubicBezTo>
                  <a:cubicBezTo>
                    <a:pt x="399" y="281"/>
                    <a:pt x="394" y="280"/>
                    <a:pt x="393" y="281"/>
                  </a:cubicBezTo>
                  <a:cubicBezTo>
                    <a:pt x="391" y="283"/>
                    <a:pt x="392" y="294"/>
                    <a:pt x="394" y="294"/>
                  </a:cubicBezTo>
                  <a:cubicBezTo>
                    <a:pt x="396" y="294"/>
                    <a:pt x="397" y="285"/>
                    <a:pt x="398" y="290"/>
                  </a:cubicBezTo>
                  <a:cubicBezTo>
                    <a:pt x="400" y="294"/>
                    <a:pt x="405" y="284"/>
                    <a:pt x="406" y="288"/>
                  </a:cubicBezTo>
                  <a:cubicBezTo>
                    <a:pt x="407" y="292"/>
                    <a:pt x="413" y="297"/>
                    <a:pt x="416" y="296"/>
                  </a:cubicBezTo>
                  <a:cubicBezTo>
                    <a:pt x="418" y="295"/>
                    <a:pt x="415" y="290"/>
                    <a:pt x="411" y="290"/>
                  </a:cubicBezTo>
                  <a:cubicBezTo>
                    <a:pt x="407" y="290"/>
                    <a:pt x="408" y="284"/>
                    <a:pt x="411" y="284"/>
                  </a:cubicBezTo>
                  <a:cubicBezTo>
                    <a:pt x="415" y="283"/>
                    <a:pt x="421" y="292"/>
                    <a:pt x="420" y="295"/>
                  </a:cubicBezTo>
                  <a:cubicBezTo>
                    <a:pt x="420" y="299"/>
                    <a:pt x="417" y="298"/>
                    <a:pt x="414" y="302"/>
                  </a:cubicBezTo>
                  <a:cubicBezTo>
                    <a:pt x="412" y="305"/>
                    <a:pt x="408" y="296"/>
                    <a:pt x="404" y="297"/>
                  </a:cubicBezTo>
                  <a:cubicBezTo>
                    <a:pt x="401" y="297"/>
                    <a:pt x="404" y="302"/>
                    <a:pt x="406" y="306"/>
                  </a:cubicBezTo>
                  <a:cubicBezTo>
                    <a:pt x="407" y="310"/>
                    <a:pt x="402" y="315"/>
                    <a:pt x="406" y="317"/>
                  </a:cubicBezTo>
                  <a:cubicBezTo>
                    <a:pt x="411" y="320"/>
                    <a:pt x="409" y="316"/>
                    <a:pt x="410" y="313"/>
                  </a:cubicBezTo>
                  <a:cubicBezTo>
                    <a:pt x="411" y="311"/>
                    <a:pt x="414" y="314"/>
                    <a:pt x="416" y="316"/>
                  </a:cubicBezTo>
                  <a:cubicBezTo>
                    <a:pt x="419" y="318"/>
                    <a:pt x="419" y="312"/>
                    <a:pt x="419" y="309"/>
                  </a:cubicBezTo>
                  <a:cubicBezTo>
                    <a:pt x="419" y="307"/>
                    <a:pt x="423" y="308"/>
                    <a:pt x="425" y="311"/>
                  </a:cubicBezTo>
                  <a:cubicBezTo>
                    <a:pt x="427" y="315"/>
                    <a:pt x="427" y="308"/>
                    <a:pt x="430" y="308"/>
                  </a:cubicBezTo>
                  <a:cubicBezTo>
                    <a:pt x="433" y="309"/>
                    <a:pt x="431" y="314"/>
                    <a:pt x="431" y="317"/>
                  </a:cubicBezTo>
                  <a:cubicBezTo>
                    <a:pt x="431" y="320"/>
                    <a:pt x="437" y="315"/>
                    <a:pt x="436" y="318"/>
                  </a:cubicBezTo>
                  <a:cubicBezTo>
                    <a:pt x="436" y="318"/>
                    <a:pt x="436" y="319"/>
                    <a:pt x="436" y="319"/>
                  </a:cubicBezTo>
                  <a:cubicBezTo>
                    <a:pt x="439" y="317"/>
                    <a:pt x="442" y="315"/>
                    <a:pt x="444" y="313"/>
                  </a:cubicBezTo>
                  <a:cubicBezTo>
                    <a:pt x="450" y="309"/>
                    <a:pt x="440" y="307"/>
                    <a:pt x="442" y="302"/>
                  </a:cubicBezTo>
                  <a:close/>
                  <a:moveTo>
                    <a:pt x="8" y="340"/>
                  </a:moveTo>
                  <a:cubicBezTo>
                    <a:pt x="14" y="337"/>
                    <a:pt x="17" y="334"/>
                    <a:pt x="14" y="331"/>
                  </a:cubicBezTo>
                  <a:cubicBezTo>
                    <a:pt x="12" y="328"/>
                    <a:pt x="4" y="342"/>
                    <a:pt x="8" y="340"/>
                  </a:cubicBezTo>
                  <a:close/>
                  <a:moveTo>
                    <a:pt x="52" y="316"/>
                  </a:moveTo>
                  <a:cubicBezTo>
                    <a:pt x="46" y="314"/>
                    <a:pt x="31" y="323"/>
                    <a:pt x="37" y="324"/>
                  </a:cubicBezTo>
                  <a:cubicBezTo>
                    <a:pt x="40" y="325"/>
                    <a:pt x="42" y="321"/>
                    <a:pt x="46" y="321"/>
                  </a:cubicBezTo>
                  <a:cubicBezTo>
                    <a:pt x="50" y="321"/>
                    <a:pt x="58" y="318"/>
                    <a:pt x="52" y="316"/>
                  </a:cubicBezTo>
                  <a:close/>
                  <a:moveTo>
                    <a:pt x="182" y="254"/>
                  </a:moveTo>
                  <a:cubicBezTo>
                    <a:pt x="182" y="251"/>
                    <a:pt x="178" y="251"/>
                    <a:pt x="173" y="257"/>
                  </a:cubicBezTo>
                  <a:cubicBezTo>
                    <a:pt x="168" y="263"/>
                    <a:pt x="164" y="267"/>
                    <a:pt x="163" y="270"/>
                  </a:cubicBezTo>
                  <a:cubicBezTo>
                    <a:pt x="162" y="272"/>
                    <a:pt x="156" y="269"/>
                    <a:pt x="154" y="273"/>
                  </a:cubicBezTo>
                  <a:cubicBezTo>
                    <a:pt x="153" y="276"/>
                    <a:pt x="156" y="285"/>
                    <a:pt x="159" y="282"/>
                  </a:cubicBezTo>
                  <a:cubicBezTo>
                    <a:pt x="163" y="279"/>
                    <a:pt x="163" y="282"/>
                    <a:pt x="166" y="282"/>
                  </a:cubicBezTo>
                  <a:cubicBezTo>
                    <a:pt x="168" y="282"/>
                    <a:pt x="178" y="275"/>
                    <a:pt x="181" y="271"/>
                  </a:cubicBezTo>
                  <a:cubicBezTo>
                    <a:pt x="183" y="267"/>
                    <a:pt x="177" y="266"/>
                    <a:pt x="176" y="264"/>
                  </a:cubicBezTo>
                  <a:cubicBezTo>
                    <a:pt x="176" y="261"/>
                    <a:pt x="182" y="261"/>
                    <a:pt x="185" y="260"/>
                  </a:cubicBezTo>
                  <a:cubicBezTo>
                    <a:pt x="187" y="258"/>
                    <a:pt x="182" y="257"/>
                    <a:pt x="182" y="254"/>
                  </a:cubicBezTo>
                  <a:close/>
                  <a:moveTo>
                    <a:pt x="19" y="223"/>
                  </a:moveTo>
                  <a:cubicBezTo>
                    <a:pt x="18" y="218"/>
                    <a:pt x="7" y="222"/>
                    <a:pt x="8" y="226"/>
                  </a:cubicBezTo>
                  <a:cubicBezTo>
                    <a:pt x="10" y="230"/>
                    <a:pt x="20" y="233"/>
                    <a:pt x="25" y="231"/>
                  </a:cubicBezTo>
                  <a:cubicBezTo>
                    <a:pt x="28" y="230"/>
                    <a:pt x="30" y="226"/>
                    <a:pt x="27" y="223"/>
                  </a:cubicBezTo>
                  <a:cubicBezTo>
                    <a:pt x="24" y="221"/>
                    <a:pt x="19" y="227"/>
                    <a:pt x="19" y="223"/>
                  </a:cubicBezTo>
                  <a:close/>
                  <a:moveTo>
                    <a:pt x="1167" y="437"/>
                  </a:moveTo>
                  <a:cubicBezTo>
                    <a:pt x="1167" y="434"/>
                    <a:pt x="1157" y="436"/>
                    <a:pt x="1152" y="433"/>
                  </a:cubicBezTo>
                  <a:cubicBezTo>
                    <a:pt x="1147" y="429"/>
                    <a:pt x="1139" y="446"/>
                    <a:pt x="1137" y="454"/>
                  </a:cubicBezTo>
                  <a:cubicBezTo>
                    <a:pt x="1135" y="461"/>
                    <a:pt x="1123" y="469"/>
                    <a:pt x="1123" y="469"/>
                  </a:cubicBezTo>
                  <a:cubicBezTo>
                    <a:pt x="1123" y="469"/>
                    <a:pt x="1086" y="470"/>
                    <a:pt x="1083" y="470"/>
                  </a:cubicBezTo>
                  <a:cubicBezTo>
                    <a:pt x="1081" y="470"/>
                    <a:pt x="1073" y="477"/>
                    <a:pt x="1068" y="482"/>
                  </a:cubicBezTo>
                  <a:cubicBezTo>
                    <a:pt x="1068" y="482"/>
                    <a:pt x="1068" y="482"/>
                    <a:pt x="1068" y="482"/>
                  </a:cubicBezTo>
                  <a:cubicBezTo>
                    <a:pt x="1072" y="489"/>
                    <a:pt x="1058" y="493"/>
                    <a:pt x="1045" y="494"/>
                  </a:cubicBezTo>
                  <a:cubicBezTo>
                    <a:pt x="1041" y="494"/>
                    <a:pt x="1039" y="495"/>
                    <a:pt x="1036" y="495"/>
                  </a:cubicBezTo>
                  <a:cubicBezTo>
                    <a:pt x="1037" y="497"/>
                    <a:pt x="1037" y="498"/>
                    <a:pt x="1037" y="500"/>
                  </a:cubicBezTo>
                  <a:cubicBezTo>
                    <a:pt x="1037" y="501"/>
                    <a:pt x="1035" y="502"/>
                    <a:pt x="1033" y="503"/>
                  </a:cubicBezTo>
                  <a:cubicBezTo>
                    <a:pt x="1031" y="507"/>
                    <a:pt x="1016" y="515"/>
                    <a:pt x="1007" y="519"/>
                  </a:cubicBezTo>
                  <a:cubicBezTo>
                    <a:pt x="997" y="525"/>
                    <a:pt x="984" y="522"/>
                    <a:pt x="984" y="514"/>
                  </a:cubicBezTo>
                  <a:cubicBezTo>
                    <a:pt x="984" y="506"/>
                    <a:pt x="991" y="508"/>
                    <a:pt x="993" y="511"/>
                  </a:cubicBezTo>
                  <a:cubicBezTo>
                    <a:pt x="993" y="513"/>
                    <a:pt x="995" y="512"/>
                    <a:pt x="997" y="510"/>
                  </a:cubicBezTo>
                  <a:cubicBezTo>
                    <a:pt x="995" y="508"/>
                    <a:pt x="995" y="504"/>
                    <a:pt x="995" y="501"/>
                  </a:cubicBezTo>
                  <a:cubicBezTo>
                    <a:pt x="992" y="499"/>
                    <a:pt x="997" y="488"/>
                    <a:pt x="991" y="486"/>
                  </a:cubicBezTo>
                  <a:cubicBezTo>
                    <a:pt x="985" y="483"/>
                    <a:pt x="978" y="495"/>
                    <a:pt x="979" y="488"/>
                  </a:cubicBezTo>
                  <a:cubicBezTo>
                    <a:pt x="980" y="481"/>
                    <a:pt x="989" y="475"/>
                    <a:pt x="983" y="466"/>
                  </a:cubicBezTo>
                  <a:cubicBezTo>
                    <a:pt x="978" y="457"/>
                    <a:pt x="967" y="457"/>
                    <a:pt x="965" y="464"/>
                  </a:cubicBezTo>
                  <a:cubicBezTo>
                    <a:pt x="963" y="471"/>
                    <a:pt x="956" y="468"/>
                    <a:pt x="953" y="473"/>
                  </a:cubicBezTo>
                  <a:cubicBezTo>
                    <a:pt x="951" y="478"/>
                    <a:pt x="948" y="490"/>
                    <a:pt x="950" y="498"/>
                  </a:cubicBezTo>
                  <a:cubicBezTo>
                    <a:pt x="952" y="507"/>
                    <a:pt x="950" y="511"/>
                    <a:pt x="942" y="516"/>
                  </a:cubicBezTo>
                  <a:cubicBezTo>
                    <a:pt x="934" y="520"/>
                    <a:pt x="930" y="508"/>
                    <a:pt x="933" y="493"/>
                  </a:cubicBezTo>
                  <a:cubicBezTo>
                    <a:pt x="936" y="482"/>
                    <a:pt x="941" y="472"/>
                    <a:pt x="936" y="472"/>
                  </a:cubicBezTo>
                  <a:cubicBezTo>
                    <a:pt x="931" y="472"/>
                    <a:pt x="943" y="460"/>
                    <a:pt x="953" y="457"/>
                  </a:cubicBezTo>
                  <a:cubicBezTo>
                    <a:pt x="964" y="454"/>
                    <a:pt x="978" y="455"/>
                    <a:pt x="978" y="452"/>
                  </a:cubicBezTo>
                  <a:cubicBezTo>
                    <a:pt x="978" y="452"/>
                    <a:pt x="978" y="451"/>
                    <a:pt x="979" y="451"/>
                  </a:cubicBezTo>
                  <a:cubicBezTo>
                    <a:pt x="977" y="449"/>
                    <a:pt x="974" y="447"/>
                    <a:pt x="972" y="446"/>
                  </a:cubicBezTo>
                  <a:cubicBezTo>
                    <a:pt x="972" y="447"/>
                    <a:pt x="972" y="447"/>
                    <a:pt x="971" y="448"/>
                  </a:cubicBezTo>
                  <a:cubicBezTo>
                    <a:pt x="967" y="451"/>
                    <a:pt x="968" y="443"/>
                    <a:pt x="960" y="443"/>
                  </a:cubicBezTo>
                  <a:cubicBezTo>
                    <a:pt x="952" y="443"/>
                    <a:pt x="945" y="451"/>
                    <a:pt x="939" y="447"/>
                  </a:cubicBezTo>
                  <a:cubicBezTo>
                    <a:pt x="932" y="444"/>
                    <a:pt x="936" y="440"/>
                    <a:pt x="930" y="440"/>
                  </a:cubicBezTo>
                  <a:cubicBezTo>
                    <a:pt x="924" y="440"/>
                    <a:pt x="934" y="429"/>
                    <a:pt x="926" y="434"/>
                  </a:cubicBezTo>
                  <a:cubicBezTo>
                    <a:pt x="918" y="438"/>
                    <a:pt x="905" y="450"/>
                    <a:pt x="900" y="445"/>
                  </a:cubicBezTo>
                  <a:cubicBezTo>
                    <a:pt x="894" y="439"/>
                    <a:pt x="889" y="446"/>
                    <a:pt x="885" y="442"/>
                  </a:cubicBezTo>
                  <a:cubicBezTo>
                    <a:pt x="881" y="438"/>
                    <a:pt x="899" y="426"/>
                    <a:pt x="908" y="427"/>
                  </a:cubicBezTo>
                  <a:cubicBezTo>
                    <a:pt x="910" y="427"/>
                    <a:pt x="912" y="426"/>
                    <a:pt x="914" y="424"/>
                  </a:cubicBezTo>
                  <a:cubicBezTo>
                    <a:pt x="909" y="423"/>
                    <a:pt x="900" y="419"/>
                    <a:pt x="897" y="422"/>
                  </a:cubicBezTo>
                  <a:cubicBezTo>
                    <a:pt x="894" y="426"/>
                    <a:pt x="890" y="423"/>
                    <a:pt x="887" y="420"/>
                  </a:cubicBezTo>
                  <a:cubicBezTo>
                    <a:pt x="885" y="417"/>
                    <a:pt x="882" y="421"/>
                    <a:pt x="878" y="416"/>
                  </a:cubicBezTo>
                  <a:cubicBezTo>
                    <a:pt x="874" y="411"/>
                    <a:pt x="869" y="415"/>
                    <a:pt x="867" y="416"/>
                  </a:cubicBezTo>
                  <a:cubicBezTo>
                    <a:pt x="865" y="417"/>
                    <a:pt x="862" y="414"/>
                    <a:pt x="857" y="412"/>
                  </a:cubicBezTo>
                  <a:cubicBezTo>
                    <a:pt x="853" y="411"/>
                    <a:pt x="856" y="406"/>
                    <a:pt x="852" y="403"/>
                  </a:cubicBezTo>
                  <a:cubicBezTo>
                    <a:pt x="849" y="400"/>
                    <a:pt x="848" y="409"/>
                    <a:pt x="848" y="409"/>
                  </a:cubicBezTo>
                  <a:cubicBezTo>
                    <a:pt x="529" y="410"/>
                    <a:pt x="529" y="410"/>
                    <a:pt x="529" y="410"/>
                  </a:cubicBezTo>
                  <a:cubicBezTo>
                    <a:pt x="529" y="411"/>
                    <a:pt x="530" y="412"/>
                    <a:pt x="530" y="412"/>
                  </a:cubicBezTo>
                  <a:cubicBezTo>
                    <a:pt x="534" y="416"/>
                    <a:pt x="531" y="419"/>
                    <a:pt x="532" y="424"/>
                  </a:cubicBezTo>
                  <a:cubicBezTo>
                    <a:pt x="534" y="429"/>
                    <a:pt x="533" y="437"/>
                    <a:pt x="529" y="437"/>
                  </a:cubicBezTo>
                  <a:cubicBezTo>
                    <a:pt x="525" y="437"/>
                    <a:pt x="524" y="432"/>
                    <a:pt x="527" y="430"/>
                  </a:cubicBezTo>
                  <a:cubicBezTo>
                    <a:pt x="530" y="429"/>
                    <a:pt x="528" y="423"/>
                    <a:pt x="526" y="423"/>
                  </a:cubicBezTo>
                  <a:cubicBezTo>
                    <a:pt x="524" y="423"/>
                    <a:pt x="523" y="421"/>
                    <a:pt x="523" y="419"/>
                  </a:cubicBezTo>
                  <a:cubicBezTo>
                    <a:pt x="518" y="420"/>
                    <a:pt x="512" y="420"/>
                    <a:pt x="505" y="419"/>
                  </a:cubicBezTo>
                  <a:cubicBezTo>
                    <a:pt x="505" y="419"/>
                    <a:pt x="505" y="419"/>
                    <a:pt x="505" y="420"/>
                  </a:cubicBezTo>
                  <a:cubicBezTo>
                    <a:pt x="506" y="423"/>
                    <a:pt x="507" y="430"/>
                    <a:pt x="511" y="436"/>
                  </a:cubicBezTo>
                  <a:cubicBezTo>
                    <a:pt x="515" y="441"/>
                    <a:pt x="512" y="445"/>
                    <a:pt x="516" y="447"/>
                  </a:cubicBezTo>
                  <a:cubicBezTo>
                    <a:pt x="520" y="449"/>
                    <a:pt x="520" y="451"/>
                    <a:pt x="516" y="451"/>
                  </a:cubicBezTo>
                  <a:cubicBezTo>
                    <a:pt x="513" y="450"/>
                    <a:pt x="515" y="454"/>
                    <a:pt x="514" y="461"/>
                  </a:cubicBezTo>
                  <a:cubicBezTo>
                    <a:pt x="513" y="469"/>
                    <a:pt x="513" y="486"/>
                    <a:pt x="512" y="491"/>
                  </a:cubicBezTo>
                  <a:cubicBezTo>
                    <a:pt x="511" y="496"/>
                    <a:pt x="506" y="504"/>
                    <a:pt x="509" y="509"/>
                  </a:cubicBezTo>
                  <a:cubicBezTo>
                    <a:pt x="512" y="515"/>
                    <a:pt x="515" y="522"/>
                    <a:pt x="513" y="529"/>
                  </a:cubicBezTo>
                  <a:cubicBezTo>
                    <a:pt x="511" y="535"/>
                    <a:pt x="511" y="539"/>
                    <a:pt x="514" y="544"/>
                  </a:cubicBezTo>
                  <a:cubicBezTo>
                    <a:pt x="517" y="549"/>
                    <a:pt x="515" y="558"/>
                    <a:pt x="518" y="560"/>
                  </a:cubicBezTo>
                  <a:cubicBezTo>
                    <a:pt x="521" y="562"/>
                    <a:pt x="524" y="565"/>
                    <a:pt x="527" y="570"/>
                  </a:cubicBezTo>
                  <a:cubicBezTo>
                    <a:pt x="529" y="575"/>
                    <a:pt x="532" y="572"/>
                    <a:pt x="533" y="577"/>
                  </a:cubicBezTo>
                  <a:cubicBezTo>
                    <a:pt x="533" y="582"/>
                    <a:pt x="533" y="582"/>
                    <a:pt x="537" y="584"/>
                  </a:cubicBezTo>
                  <a:cubicBezTo>
                    <a:pt x="541" y="586"/>
                    <a:pt x="539" y="591"/>
                    <a:pt x="539" y="594"/>
                  </a:cubicBezTo>
                  <a:cubicBezTo>
                    <a:pt x="539" y="596"/>
                    <a:pt x="544" y="601"/>
                    <a:pt x="551" y="607"/>
                  </a:cubicBezTo>
                  <a:cubicBezTo>
                    <a:pt x="557" y="613"/>
                    <a:pt x="552" y="618"/>
                    <a:pt x="557" y="618"/>
                  </a:cubicBezTo>
                  <a:cubicBezTo>
                    <a:pt x="562" y="618"/>
                    <a:pt x="566" y="621"/>
                    <a:pt x="571" y="624"/>
                  </a:cubicBezTo>
                  <a:cubicBezTo>
                    <a:pt x="576" y="627"/>
                    <a:pt x="577" y="626"/>
                    <a:pt x="581" y="626"/>
                  </a:cubicBezTo>
                  <a:cubicBezTo>
                    <a:pt x="584" y="627"/>
                    <a:pt x="590" y="635"/>
                    <a:pt x="592" y="640"/>
                  </a:cubicBezTo>
                  <a:cubicBezTo>
                    <a:pt x="592" y="642"/>
                    <a:pt x="593" y="644"/>
                    <a:pt x="594" y="647"/>
                  </a:cubicBezTo>
                  <a:cubicBezTo>
                    <a:pt x="621" y="644"/>
                    <a:pt x="621" y="644"/>
                    <a:pt x="621" y="644"/>
                  </a:cubicBezTo>
                  <a:cubicBezTo>
                    <a:pt x="621" y="644"/>
                    <a:pt x="629" y="649"/>
                    <a:pt x="634" y="651"/>
                  </a:cubicBezTo>
                  <a:cubicBezTo>
                    <a:pt x="638" y="652"/>
                    <a:pt x="664" y="661"/>
                    <a:pt x="664" y="661"/>
                  </a:cubicBezTo>
                  <a:cubicBezTo>
                    <a:pt x="697" y="661"/>
                    <a:pt x="697" y="661"/>
                    <a:pt x="697" y="661"/>
                  </a:cubicBezTo>
                  <a:cubicBezTo>
                    <a:pt x="700" y="656"/>
                    <a:pt x="700" y="656"/>
                    <a:pt x="700" y="656"/>
                  </a:cubicBezTo>
                  <a:cubicBezTo>
                    <a:pt x="719" y="656"/>
                    <a:pt x="719" y="656"/>
                    <a:pt x="719" y="656"/>
                  </a:cubicBezTo>
                  <a:cubicBezTo>
                    <a:pt x="719" y="656"/>
                    <a:pt x="730" y="668"/>
                    <a:pt x="732" y="668"/>
                  </a:cubicBezTo>
                  <a:cubicBezTo>
                    <a:pt x="733" y="669"/>
                    <a:pt x="739" y="674"/>
                    <a:pt x="739" y="677"/>
                  </a:cubicBezTo>
                  <a:cubicBezTo>
                    <a:pt x="739" y="681"/>
                    <a:pt x="740" y="684"/>
                    <a:pt x="743" y="685"/>
                  </a:cubicBezTo>
                  <a:cubicBezTo>
                    <a:pt x="746" y="687"/>
                    <a:pt x="755" y="693"/>
                    <a:pt x="757" y="692"/>
                  </a:cubicBezTo>
                  <a:cubicBezTo>
                    <a:pt x="758" y="692"/>
                    <a:pt x="761" y="681"/>
                    <a:pt x="766" y="681"/>
                  </a:cubicBezTo>
                  <a:cubicBezTo>
                    <a:pt x="771" y="681"/>
                    <a:pt x="784" y="685"/>
                    <a:pt x="786" y="693"/>
                  </a:cubicBezTo>
                  <a:cubicBezTo>
                    <a:pt x="788" y="701"/>
                    <a:pt x="795" y="708"/>
                    <a:pt x="797" y="709"/>
                  </a:cubicBezTo>
                  <a:cubicBezTo>
                    <a:pt x="799" y="711"/>
                    <a:pt x="798" y="716"/>
                    <a:pt x="800" y="718"/>
                  </a:cubicBezTo>
                  <a:cubicBezTo>
                    <a:pt x="802" y="721"/>
                    <a:pt x="801" y="726"/>
                    <a:pt x="803" y="726"/>
                  </a:cubicBezTo>
                  <a:cubicBezTo>
                    <a:pt x="805" y="726"/>
                    <a:pt x="815" y="732"/>
                    <a:pt x="819" y="732"/>
                  </a:cubicBezTo>
                  <a:cubicBezTo>
                    <a:pt x="821" y="732"/>
                    <a:pt x="823" y="733"/>
                    <a:pt x="824" y="734"/>
                  </a:cubicBezTo>
                  <a:cubicBezTo>
                    <a:pt x="825" y="724"/>
                    <a:pt x="815" y="723"/>
                    <a:pt x="821" y="718"/>
                  </a:cubicBezTo>
                  <a:cubicBezTo>
                    <a:pt x="827" y="713"/>
                    <a:pt x="821" y="709"/>
                    <a:pt x="824" y="707"/>
                  </a:cubicBezTo>
                  <a:cubicBezTo>
                    <a:pt x="827" y="705"/>
                    <a:pt x="832" y="703"/>
                    <a:pt x="832" y="699"/>
                  </a:cubicBezTo>
                  <a:cubicBezTo>
                    <a:pt x="832" y="696"/>
                    <a:pt x="835" y="696"/>
                    <a:pt x="839" y="697"/>
                  </a:cubicBezTo>
                  <a:cubicBezTo>
                    <a:pt x="843" y="697"/>
                    <a:pt x="851" y="690"/>
                    <a:pt x="850" y="687"/>
                  </a:cubicBezTo>
                  <a:cubicBezTo>
                    <a:pt x="850" y="684"/>
                    <a:pt x="851" y="684"/>
                    <a:pt x="856" y="685"/>
                  </a:cubicBezTo>
                  <a:cubicBezTo>
                    <a:pt x="861" y="686"/>
                    <a:pt x="860" y="679"/>
                    <a:pt x="863" y="680"/>
                  </a:cubicBezTo>
                  <a:cubicBezTo>
                    <a:pt x="866" y="681"/>
                    <a:pt x="869" y="683"/>
                    <a:pt x="869" y="680"/>
                  </a:cubicBezTo>
                  <a:cubicBezTo>
                    <a:pt x="869" y="678"/>
                    <a:pt x="873" y="679"/>
                    <a:pt x="875" y="682"/>
                  </a:cubicBezTo>
                  <a:cubicBezTo>
                    <a:pt x="877" y="685"/>
                    <a:pt x="884" y="686"/>
                    <a:pt x="884" y="682"/>
                  </a:cubicBezTo>
                  <a:cubicBezTo>
                    <a:pt x="885" y="678"/>
                    <a:pt x="889" y="682"/>
                    <a:pt x="892" y="686"/>
                  </a:cubicBezTo>
                  <a:cubicBezTo>
                    <a:pt x="895" y="689"/>
                    <a:pt x="897" y="688"/>
                    <a:pt x="902" y="689"/>
                  </a:cubicBezTo>
                  <a:cubicBezTo>
                    <a:pt x="907" y="689"/>
                    <a:pt x="907" y="688"/>
                    <a:pt x="907" y="684"/>
                  </a:cubicBezTo>
                  <a:cubicBezTo>
                    <a:pt x="907" y="681"/>
                    <a:pt x="912" y="691"/>
                    <a:pt x="917" y="692"/>
                  </a:cubicBezTo>
                  <a:cubicBezTo>
                    <a:pt x="922" y="692"/>
                    <a:pt x="918" y="689"/>
                    <a:pt x="915" y="686"/>
                  </a:cubicBezTo>
                  <a:cubicBezTo>
                    <a:pt x="911" y="683"/>
                    <a:pt x="915" y="681"/>
                    <a:pt x="912" y="679"/>
                  </a:cubicBezTo>
                  <a:cubicBezTo>
                    <a:pt x="909" y="677"/>
                    <a:pt x="916" y="674"/>
                    <a:pt x="922" y="674"/>
                  </a:cubicBezTo>
                  <a:cubicBezTo>
                    <a:pt x="929" y="674"/>
                    <a:pt x="928" y="676"/>
                    <a:pt x="931" y="672"/>
                  </a:cubicBezTo>
                  <a:cubicBezTo>
                    <a:pt x="933" y="668"/>
                    <a:pt x="935" y="672"/>
                    <a:pt x="935" y="675"/>
                  </a:cubicBezTo>
                  <a:cubicBezTo>
                    <a:pt x="935" y="678"/>
                    <a:pt x="945" y="673"/>
                    <a:pt x="951" y="673"/>
                  </a:cubicBezTo>
                  <a:cubicBezTo>
                    <a:pt x="956" y="673"/>
                    <a:pt x="961" y="678"/>
                    <a:pt x="961" y="681"/>
                  </a:cubicBezTo>
                  <a:cubicBezTo>
                    <a:pt x="962" y="684"/>
                    <a:pt x="966" y="686"/>
                    <a:pt x="969" y="683"/>
                  </a:cubicBezTo>
                  <a:cubicBezTo>
                    <a:pt x="973" y="679"/>
                    <a:pt x="977" y="675"/>
                    <a:pt x="980" y="679"/>
                  </a:cubicBezTo>
                  <a:cubicBezTo>
                    <a:pt x="984" y="683"/>
                    <a:pt x="987" y="688"/>
                    <a:pt x="992" y="692"/>
                  </a:cubicBezTo>
                  <a:cubicBezTo>
                    <a:pt x="996" y="697"/>
                    <a:pt x="990" y="702"/>
                    <a:pt x="992" y="706"/>
                  </a:cubicBezTo>
                  <a:cubicBezTo>
                    <a:pt x="994" y="709"/>
                    <a:pt x="992" y="714"/>
                    <a:pt x="997" y="717"/>
                  </a:cubicBezTo>
                  <a:cubicBezTo>
                    <a:pt x="1002" y="721"/>
                    <a:pt x="997" y="729"/>
                    <a:pt x="1002" y="730"/>
                  </a:cubicBezTo>
                  <a:cubicBezTo>
                    <a:pt x="1006" y="731"/>
                    <a:pt x="1009" y="738"/>
                    <a:pt x="1009" y="740"/>
                  </a:cubicBezTo>
                  <a:cubicBezTo>
                    <a:pt x="1010" y="743"/>
                    <a:pt x="1018" y="746"/>
                    <a:pt x="1018" y="742"/>
                  </a:cubicBezTo>
                  <a:cubicBezTo>
                    <a:pt x="1019" y="737"/>
                    <a:pt x="1023" y="732"/>
                    <a:pt x="1023" y="728"/>
                  </a:cubicBezTo>
                  <a:cubicBezTo>
                    <a:pt x="1024" y="724"/>
                    <a:pt x="1020" y="708"/>
                    <a:pt x="1017" y="704"/>
                  </a:cubicBezTo>
                  <a:cubicBezTo>
                    <a:pt x="1014" y="699"/>
                    <a:pt x="1018" y="698"/>
                    <a:pt x="1014" y="692"/>
                  </a:cubicBezTo>
                  <a:cubicBezTo>
                    <a:pt x="1009" y="687"/>
                    <a:pt x="1007" y="677"/>
                    <a:pt x="1007" y="669"/>
                  </a:cubicBezTo>
                  <a:cubicBezTo>
                    <a:pt x="1007" y="661"/>
                    <a:pt x="1016" y="648"/>
                    <a:pt x="1021" y="644"/>
                  </a:cubicBezTo>
                  <a:cubicBezTo>
                    <a:pt x="1025" y="640"/>
                    <a:pt x="1030" y="642"/>
                    <a:pt x="1031" y="638"/>
                  </a:cubicBezTo>
                  <a:cubicBezTo>
                    <a:pt x="1032" y="634"/>
                    <a:pt x="1037" y="629"/>
                    <a:pt x="1041" y="629"/>
                  </a:cubicBezTo>
                  <a:cubicBezTo>
                    <a:pt x="1044" y="629"/>
                    <a:pt x="1047" y="629"/>
                    <a:pt x="1047" y="626"/>
                  </a:cubicBezTo>
                  <a:cubicBezTo>
                    <a:pt x="1048" y="622"/>
                    <a:pt x="1053" y="618"/>
                    <a:pt x="1060" y="617"/>
                  </a:cubicBezTo>
                  <a:cubicBezTo>
                    <a:pt x="1066" y="616"/>
                    <a:pt x="1063" y="612"/>
                    <a:pt x="1061" y="609"/>
                  </a:cubicBezTo>
                  <a:cubicBezTo>
                    <a:pt x="1059" y="606"/>
                    <a:pt x="1062" y="603"/>
                    <a:pt x="1064" y="605"/>
                  </a:cubicBezTo>
                  <a:cubicBezTo>
                    <a:pt x="1065" y="607"/>
                    <a:pt x="1069" y="607"/>
                    <a:pt x="1072" y="605"/>
                  </a:cubicBezTo>
                  <a:cubicBezTo>
                    <a:pt x="1074" y="604"/>
                    <a:pt x="1080" y="599"/>
                    <a:pt x="1074" y="598"/>
                  </a:cubicBezTo>
                  <a:cubicBezTo>
                    <a:pt x="1069" y="598"/>
                    <a:pt x="1068" y="596"/>
                    <a:pt x="1071" y="594"/>
                  </a:cubicBezTo>
                  <a:cubicBezTo>
                    <a:pt x="1074" y="593"/>
                    <a:pt x="1071" y="587"/>
                    <a:pt x="1067" y="586"/>
                  </a:cubicBezTo>
                  <a:cubicBezTo>
                    <a:pt x="1062" y="586"/>
                    <a:pt x="1064" y="583"/>
                    <a:pt x="1066" y="580"/>
                  </a:cubicBezTo>
                  <a:cubicBezTo>
                    <a:pt x="1069" y="577"/>
                    <a:pt x="1062" y="573"/>
                    <a:pt x="1059" y="570"/>
                  </a:cubicBezTo>
                  <a:cubicBezTo>
                    <a:pt x="1056" y="568"/>
                    <a:pt x="1061" y="567"/>
                    <a:pt x="1064" y="566"/>
                  </a:cubicBezTo>
                  <a:cubicBezTo>
                    <a:pt x="1066" y="565"/>
                    <a:pt x="1064" y="553"/>
                    <a:pt x="1065" y="550"/>
                  </a:cubicBezTo>
                  <a:cubicBezTo>
                    <a:pt x="1067" y="547"/>
                    <a:pt x="1071" y="547"/>
                    <a:pt x="1069" y="550"/>
                  </a:cubicBezTo>
                  <a:cubicBezTo>
                    <a:pt x="1068" y="553"/>
                    <a:pt x="1065" y="558"/>
                    <a:pt x="1068" y="562"/>
                  </a:cubicBezTo>
                  <a:cubicBezTo>
                    <a:pt x="1072" y="566"/>
                    <a:pt x="1073" y="570"/>
                    <a:pt x="1071" y="576"/>
                  </a:cubicBezTo>
                  <a:cubicBezTo>
                    <a:pt x="1070" y="582"/>
                    <a:pt x="1073" y="581"/>
                    <a:pt x="1077" y="573"/>
                  </a:cubicBezTo>
                  <a:cubicBezTo>
                    <a:pt x="1080" y="565"/>
                    <a:pt x="1081" y="558"/>
                    <a:pt x="1078" y="557"/>
                  </a:cubicBezTo>
                  <a:cubicBezTo>
                    <a:pt x="1076" y="556"/>
                    <a:pt x="1076" y="549"/>
                    <a:pt x="1079" y="552"/>
                  </a:cubicBezTo>
                  <a:cubicBezTo>
                    <a:pt x="1082" y="556"/>
                    <a:pt x="1083" y="556"/>
                    <a:pt x="1087" y="552"/>
                  </a:cubicBezTo>
                  <a:cubicBezTo>
                    <a:pt x="1091" y="547"/>
                    <a:pt x="1096" y="539"/>
                    <a:pt x="1093" y="537"/>
                  </a:cubicBezTo>
                  <a:cubicBezTo>
                    <a:pt x="1090" y="535"/>
                    <a:pt x="1094" y="533"/>
                    <a:pt x="1100" y="533"/>
                  </a:cubicBezTo>
                  <a:cubicBezTo>
                    <a:pt x="1105" y="534"/>
                    <a:pt x="1116" y="530"/>
                    <a:pt x="1117" y="529"/>
                  </a:cubicBezTo>
                  <a:cubicBezTo>
                    <a:pt x="1119" y="524"/>
                    <a:pt x="1099" y="531"/>
                    <a:pt x="1099" y="528"/>
                  </a:cubicBezTo>
                  <a:cubicBezTo>
                    <a:pt x="1099" y="525"/>
                    <a:pt x="1112" y="522"/>
                    <a:pt x="1118" y="522"/>
                  </a:cubicBezTo>
                  <a:cubicBezTo>
                    <a:pt x="1124" y="522"/>
                    <a:pt x="1121" y="514"/>
                    <a:pt x="1123" y="517"/>
                  </a:cubicBezTo>
                  <a:cubicBezTo>
                    <a:pt x="1126" y="520"/>
                    <a:pt x="1130" y="520"/>
                    <a:pt x="1133" y="518"/>
                  </a:cubicBezTo>
                  <a:cubicBezTo>
                    <a:pt x="1136" y="516"/>
                    <a:pt x="1134" y="510"/>
                    <a:pt x="1130" y="509"/>
                  </a:cubicBezTo>
                  <a:cubicBezTo>
                    <a:pt x="1126" y="508"/>
                    <a:pt x="1133" y="505"/>
                    <a:pt x="1131" y="502"/>
                  </a:cubicBezTo>
                  <a:cubicBezTo>
                    <a:pt x="1130" y="500"/>
                    <a:pt x="1134" y="491"/>
                    <a:pt x="1139" y="490"/>
                  </a:cubicBezTo>
                  <a:cubicBezTo>
                    <a:pt x="1144" y="488"/>
                    <a:pt x="1141" y="485"/>
                    <a:pt x="1146" y="485"/>
                  </a:cubicBezTo>
                  <a:cubicBezTo>
                    <a:pt x="1150" y="485"/>
                    <a:pt x="1150" y="480"/>
                    <a:pt x="1154" y="477"/>
                  </a:cubicBezTo>
                  <a:cubicBezTo>
                    <a:pt x="1158" y="473"/>
                    <a:pt x="1163" y="482"/>
                    <a:pt x="1168" y="477"/>
                  </a:cubicBezTo>
                  <a:cubicBezTo>
                    <a:pt x="1171" y="475"/>
                    <a:pt x="1174" y="472"/>
                    <a:pt x="1177" y="470"/>
                  </a:cubicBezTo>
                  <a:cubicBezTo>
                    <a:pt x="1164" y="452"/>
                    <a:pt x="1168" y="440"/>
                    <a:pt x="1167" y="43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06" name="Google Shape;13906;p239"/>
            <p:cNvSpPr/>
            <p:nvPr/>
          </p:nvSpPr>
          <p:spPr>
            <a:xfrm>
              <a:off x="7515937" y="3679015"/>
              <a:ext cx="249465" cy="183753"/>
            </a:xfrm>
            <a:custGeom>
              <a:rect b="b" l="l" r="r" t="t"/>
              <a:pathLst>
                <a:path extrusionOk="0" h="109" w="149">
                  <a:moveTo>
                    <a:pt x="148" y="19"/>
                  </a:moveTo>
                  <a:cubicBezTo>
                    <a:pt x="143" y="19"/>
                    <a:pt x="139" y="20"/>
                    <a:pt x="136" y="19"/>
                  </a:cubicBezTo>
                  <a:cubicBezTo>
                    <a:pt x="132" y="18"/>
                    <a:pt x="124" y="18"/>
                    <a:pt x="122" y="16"/>
                  </a:cubicBezTo>
                  <a:cubicBezTo>
                    <a:pt x="120" y="13"/>
                    <a:pt x="117" y="12"/>
                    <a:pt x="117" y="14"/>
                  </a:cubicBezTo>
                  <a:cubicBezTo>
                    <a:pt x="117" y="17"/>
                    <a:pt x="111" y="17"/>
                    <a:pt x="107" y="15"/>
                  </a:cubicBezTo>
                  <a:cubicBezTo>
                    <a:pt x="104" y="13"/>
                    <a:pt x="99" y="11"/>
                    <a:pt x="96" y="10"/>
                  </a:cubicBezTo>
                  <a:cubicBezTo>
                    <a:pt x="95" y="9"/>
                    <a:pt x="92" y="7"/>
                    <a:pt x="90" y="6"/>
                  </a:cubicBezTo>
                  <a:cubicBezTo>
                    <a:pt x="86" y="7"/>
                    <a:pt x="76" y="3"/>
                    <a:pt x="70" y="4"/>
                  </a:cubicBezTo>
                  <a:cubicBezTo>
                    <a:pt x="63" y="5"/>
                    <a:pt x="40" y="3"/>
                    <a:pt x="31" y="4"/>
                  </a:cubicBezTo>
                  <a:cubicBezTo>
                    <a:pt x="23" y="4"/>
                    <a:pt x="22" y="0"/>
                    <a:pt x="17" y="0"/>
                  </a:cubicBezTo>
                  <a:cubicBezTo>
                    <a:pt x="13" y="0"/>
                    <a:pt x="15" y="6"/>
                    <a:pt x="8" y="6"/>
                  </a:cubicBezTo>
                  <a:cubicBezTo>
                    <a:pt x="1" y="6"/>
                    <a:pt x="0" y="11"/>
                    <a:pt x="5" y="15"/>
                  </a:cubicBezTo>
                  <a:cubicBezTo>
                    <a:pt x="8" y="17"/>
                    <a:pt x="8" y="22"/>
                    <a:pt x="7" y="26"/>
                  </a:cubicBezTo>
                  <a:cubicBezTo>
                    <a:pt x="9" y="26"/>
                    <a:pt x="10" y="26"/>
                    <a:pt x="10" y="25"/>
                  </a:cubicBezTo>
                  <a:cubicBezTo>
                    <a:pt x="12" y="22"/>
                    <a:pt x="14" y="23"/>
                    <a:pt x="14" y="25"/>
                  </a:cubicBezTo>
                  <a:cubicBezTo>
                    <a:pt x="14" y="28"/>
                    <a:pt x="19" y="27"/>
                    <a:pt x="22" y="27"/>
                  </a:cubicBezTo>
                  <a:cubicBezTo>
                    <a:pt x="24" y="27"/>
                    <a:pt x="23" y="29"/>
                    <a:pt x="26" y="27"/>
                  </a:cubicBezTo>
                  <a:cubicBezTo>
                    <a:pt x="29" y="25"/>
                    <a:pt x="33" y="26"/>
                    <a:pt x="33" y="28"/>
                  </a:cubicBezTo>
                  <a:cubicBezTo>
                    <a:pt x="33" y="31"/>
                    <a:pt x="39" y="30"/>
                    <a:pt x="36" y="33"/>
                  </a:cubicBezTo>
                  <a:cubicBezTo>
                    <a:pt x="33" y="37"/>
                    <a:pt x="29" y="37"/>
                    <a:pt x="29" y="40"/>
                  </a:cubicBezTo>
                  <a:cubicBezTo>
                    <a:pt x="29" y="43"/>
                    <a:pt x="32" y="48"/>
                    <a:pt x="29" y="51"/>
                  </a:cubicBezTo>
                  <a:cubicBezTo>
                    <a:pt x="27" y="54"/>
                    <a:pt x="30" y="59"/>
                    <a:pt x="27" y="59"/>
                  </a:cubicBezTo>
                  <a:cubicBezTo>
                    <a:pt x="24" y="59"/>
                    <a:pt x="21" y="61"/>
                    <a:pt x="24" y="64"/>
                  </a:cubicBezTo>
                  <a:cubicBezTo>
                    <a:pt x="28" y="68"/>
                    <a:pt x="30" y="71"/>
                    <a:pt x="28" y="71"/>
                  </a:cubicBezTo>
                  <a:cubicBezTo>
                    <a:pt x="25" y="71"/>
                    <a:pt x="24" y="76"/>
                    <a:pt x="25" y="77"/>
                  </a:cubicBezTo>
                  <a:cubicBezTo>
                    <a:pt x="26" y="78"/>
                    <a:pt x="32" y="82"/>
                    <a:pt x="27" y="83"/>
                  </a:cubicBezTo>
                  <a:cubicBezTo>
                    <a:pt x="23" y="84"/>
                    <a:pt x="23" y="88"/>
                    <a:pt x="23" y="90"/>
                  </a:cubicBezTo>
                  <a:cubicBezTo>
                    <a:pt x="23" y="91"/>
                    <a:pt x="24" y="93"/>
                    <a:pt x="24" y="94"/>
                  </a:cubicBezTo>
                  <a:cubicBezTo>
                    <a:pt x="27" y="94"/>
                    <a:pt x="29" y="94"/>
                    <a:pt x="31" y="95"/>
                  </a:cubicBezTo>
                  <a:cubicBezTo>
                    <a:pt x="35" y="97"/>
                    <a:pt x="38" y="109"/>
                    <a:pt x="45" y="108"/>
                  </a:cubicBezTo>
                  <a:cubicBezTo>
                    <a:pt x="47" y="108"/>
                    <a:pt x="46" y="106"/>
                    <a:pt x="47" y="104"/>
                  </a:cubicBezTo>
                  <a:cubicBezTo>
                    <a:pt x="49" y="103"/>
                    <a:pt x="51" y="104"/>
                    <a:pt x="54" y="104"/>
                  </a:cubicBezTo>
                  <a:cubicBezTo>
                    <a:pt x="57" y="104"/>
                    <a:pt x="58" y="100"/>
                    <a:pt x="65" y="100"/>
                  </a:cubicBezTo>
                  <a:cubicBezTo>
                    <a:pt x="71" y="100"/>
                    <a:pt x="75" y="99"/>
                    <a:pt x="79" y="99"/>
                  </a:cubicBezTo>
                  <a:cubicBezTo>
                    <a:pt x="84" y="100"/>
                    <a:pt x="87" y="98"/>
                    <a:pt x="88" y="95"/>
                  </a:cubicBezTo>
                  <a:cubicBezTo>
                    <a:pt x="89" y="92"/>
                    <a:pt x="92" y="89"/>
                    <a:pt x="97" y="89"/>
                  </a:cubicBezTo>
                  <a:cubicBezTo>
                    <a:pt x="102" y="88"/>
                    <a:pt x="101" y="83"/>
                    <a:pt x="101" y="80"/>
                  </a:cubicBezTo>
                  <a:cubicBezTo>
                    <a:pt x="102" y="77"/>
                    <a:pt x="109" y="73"/>
                    <a:pt x="110" y="71"/>
                  </a:cubicBezTo>
                  <a:cubicBezTo>
                    <a:pt x="110" y="69"/>
                    <a:pt x="105" y="61"/>
                    <a:pt x="110" y="54"/>
                  </a:cubicBezTo>
                  <a:cubicBezTo>
                    <a:pt x="115" y="46"/>
                    <a:pt x="120" y="46"/>
                    <a:pt x="120" y="42"/>
                  </a:cubicBezTo>
                  <a:cubicBezTo>
                    <a:pt x="120" y="38"/>
                    <a:pt x="124" y="37"/>
                    <a:pt x="130" y="36"/>
                  </a:cubicBezTo>
                  <a:cubicBezTo>
                    <a:pt x="136" y="35"/>
                    <a:pt x="138" y="31"/>
                    <a:pt x="143" y="29"/>
                  </a:cubicBezTo>
                  <a:cubicBezTo>
                    <a:pt x="147" y="28"/>
                    <a:pt x="148" y="24"/>
                    <a:pt x="148" y="19"/>
                  </a:cubicBezTo>
                  <a:close/>
                  <a:moveTo>
                    <a:pt x="149" y="58"/>
                  </a:moveTo>
                  <a:cubicBezTo>
                    <a:pt x="148" y="52"/>
                    <a:pt x="136" y="60"/>
                    <a:pt x="139" y="61"/>
                  </a:cubicBezTo>
                  <a:cubicBezTo>
                    <a:pt x="144" y="65"/>
                    <a:pt x="149" y="64"/>
                    <a:pt x="149" y="5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07" name="Google Shape;13907;p239"/>
            <p:cNvSpPr/>
            <p:nvPr/>
          </p:nvSpPr>
          <p:spPr>
            <a:xfrm>
              <a:off x="7950372" y="3599916"/>
              <a:ext cx="65713" cy="36507"/>
            </a:xfrm>
            <a:custGeom>
              <a:rect b="b" l="l" r="r" t="t"/>
              <a:pathLst>
                <a:path extrusionOk="0" h="22" w="39">
                  <a:moveTo>
                    <a:pt x="0" y="19"/>
                  </a:moveTo>
                  <a:cubicBezTo>
                    <a:pt x="3" y="18"/>
                    <a:pt x="6" y="18"/>
                    <a:pt x="8" y="18"/>
                  </a:cubicBezTo>
                  <a:cubicBezTo>
                    <a:pt x="9" y="19"/>
                    <a:pt x="10" y="20"/>
                    <a:pt x="10" y="22"/>
                  </a:cubicBezTo>
                  <a:cubicBezTo>
                    <a:pt x="12" y="21"/>
                    <a:pt x="16" y="21"/>
                    <a:pt x="18" y="20"/>
                  </a:cubicBezTo>
                  <a:cubicBezTo>
                    <a:pt x="20" y="19"/>
                    <a:pt x="25" y="22"/>
                    <a:pt x="25" y="20"/>
                  </a:cubicBezTo>
                  <a:cubicBezTo>
                    <a:pt x="26" y="19"/>
                    <a:pt x="27" y="15"/>
                    <a:pt x="29" y="15"/>
                  </a:cubicBezTo>
                  <a:cubicBezTo>
                    <a:pt x="31" y="15"/>
                    <a:pt x="30" y="10"/>
                    <a:pt x="32" y="9"/>
                  </a:cubicBezTo>
                  <a:cubicBezTo>
                    <a:pt x="34" y="9"/>
                    <a:pt x="39" y="4"/>
                    <a:pt x="39" y="4"/>
                  </a:cubicBezTo>
                  <a:cubicBezTo>
                    <a:pt x="39" y="4"/>
                    <a:pt x="37" y="0"/>
                    <a:pt x="36" y="0"/>
                  </a:cubicBezTo>
                  <a:cubicBezTo>
                    <a:pt x="36" y="0"/>
                    <a:pt x="33" y="2"/>
                    <a:pt x="28" y="2"/>
                  </a:cubicBezTo>
                  <a:cubicBezTo>
                    <a:pt x="24" y="2"/>
                    <a:pt x="21" y="6"/>
                    <a:pt x="18" y="6"/>
                  </a:cubicBezTo>
                  <a:cubicBezTo>
                    <a:pt x="16" y="6"/>
                    <a:pt x="10" y="4"/>
                    <a:pt x="6" y="4"/>
                  </a:cubicBezTo>
                  <a:cubicBezTo>
                    <a:pt x="4" y="4"/>
                    <a:pt x="2" y="4"/>
                    <a:pt x="1" y="3"/>
                  </a:cubicBezTo>
                  <a:cubicBezTo>
                    <a:pt x="1" y="7"/>
                    <a:pt x="0" y="14"/>
                    <a:pt x="0" y="1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08" name="Google Shape;13908;p239"/>
            <p:cNvSpPr/>
            <p:nvPr/>
          </p:nvSpPr>
          <p:spPr>
            <a:xfrm>
              <a:off x="8085448" y="3726474"/>
              <a:ext cx="124124" cy="159414"/>
            </a:xfrm>
            <a:custGeom>
              <a:rect b="b" l="l" r="r" t="t"/>
              <a:pathLst>
                <a:path extrusionOk="0" h="95" w="74">
                  <a:moveTo>
                    <a:pt x="73" y="0"/>
                  </a:moveTo>
                  <a:cubicBezTo>
                    <a:pt x="70" y="1"/>
                    <a:pt x="67" y="2"/>
                    <a:pt x="67" y="3"/>
                  </a:cubicBezTo>
                  <a:cubicBezTo>
                    <a:pt x="68" y="5"/>
                    <a:pt x="66" y="6"/>
                    <a:pt x="63" y="6"/>
                  </a:cubicBezTo>
                  <a:cubicBezTo>
                    <a:pt x="63" y="6"/>
                    <a:pt x="53" y="5"/>
                    <a:pt x="51" y="4"/>
                  </a:cubicBezTo>
                  <a:cubicBezTo>
                    <a:pt x="48" y="3"/>
                    <a:pt x="39" y="3"/>
                    <a:pt x="35" y="4"/>
                  </a:cubicBezTo>
                  <a:cubicBezTo>
                    <a:pt x="35" y="4"/>
                    <a:pt x="35" y="4"/>
                    <a:pt x="35" y="4"/>
                  </a:cubicBezTo>
                  <a:cubicBezTo>
                    <a:pt x="34" y="6"/>
                    <a:pt x="26" y="10"/>
                    <a:pt x="24" y="9"/>
                  </a:cubicBezTo>
                  <a:cubicBezTo>
                    <a:pt x="22" y="8"/>
                    <a:pt x="22" y="12"/>
                    <a:pt x="19" y="13"/>
                  </a:cubicBezTo>
                  <a:cubicBezTo>
                    <a:pt x="16" y="13"/>
                    <a:pt x="11" y="12"/>
                    <a:pt x="11" y="14"/>
                  </a:cubicBezTo>
                  <a:cubicBezTo>
                    <a:pt x="10" y="15"/>
                    <a:pt x="8" y="19"/>
                    <a:pt x="7" y="21"/>
                  </a:cubicBezTo>
                  <a:cubicBezTo>
                    <a:pt x="5" y="22"/>
                    <a:pt x="6" y="25"/>
                    <a:pt x="4" y="25"/>
                  </a:cubicBezTo>
                  <a:cubicBezTo>
                    <a:pt x="2" y="25"/>
                    <a:pt x="1" y="29"/>
                    <a:pt x="0" y="32"/>
                  </a:cubicBezTo>
                  <a:cubicBezTo>
                    <a:pt x="1" y="32"/>
                    <a:pt x="1" y="32"/>
                    <a:pt x="1" y="32"/>
                  </a:cubicBezTo>
                  <a:cubicBezTo>
                    <a:pt x="5" y="33"/>
                    <a:pt x="8" y="38"/>
                    <a:pt x="7" y="42"/>
                  </a:cubicBezTo>
                  <a:cubicBezTo>
                    <a:pt x="7" y="46"/>
                    <a:pt x="13" y="48"/>
                    <a:pt x="15" y="45"/>
                  </a:cubicBezTo>
                  <a:cubicBezTo>
                    <a:pt x="18" y="42"/>
                    <a:pt x="26" y="47"/>
                    <a:pt x="26" y="49"/>
                  </a:cubicBezTo>
                  <a:cubicBezTo>
                    <a:pt x="26" y="51"/>
                    <a:pt x="18" y="46"/>
                    <a:pt x="13" y="50"/>
                  </a:cubicBezTo>
                  <a:cubicBezTo>
                    <a:pt x="9" y="53"/>
                    <a:pt x="17" y="56"/>
                    <a:pt x="16" y="60"/>
                  </a:cubicBezTo>
                  <a:cubicBezTo>
                    <a:pt x="15" y="63"/>
                    <a:pt x="18" y="68"/>
                    <a:pt x="22" y="68"/>
                  </a:cubicBezTo>
                  <a:cubicBezTo>
                    <a:pt x="26" y="68"/>
                    <a:pt x="30" y="75"/>
                    <a:pt x="33" y="73"/>
                  </a:cubicBezTo>
                  <a:cubicBezTo>
                    <a:pt x="35" y="72"/>
                    <a:pt x="30" y="63"/>
                    <a:pt x="31" y="61"/>
                  </a:cubicBezTo>
                  <a:cubicBezTo>
                    <a:pt x="31" y="60"/>
                    <a:pt x="36" y="64"/>
                    <a:pt x="39" y="61"/>
                  </a:cubicBezTo>
                  <a:cubicBezTo>
                    <a:pt x="41" y="58"/>
                    <a:pt x="37" y="56"/>
                    <a:pt x="33" y="56"/>
                  </a:cubicBezTo>
                  <a:cubicBezTo>
                    <a:pt x="30" y="57"/>
                    <a:pt x="33" y="51"/>
                    <a:pt x="37" y="54"/>
                  </a:cubicBezTo>
                  <a:cubicBezTo>
                    <a:pt x="42" y="57"/>
                    <a:pt x="44" y="53"/>
                    <a:pt x="46" y="53"/>
                  </a:cubicBezTo>
                  <a:cubicBezTo>
                    <a:pt x="48" y="53"/>
                    <a:pt x="48" y="45"/>
                    <a:pt x="42" y="43"/>
                  </a:cubicBezTo>
                  <a:cubicBezTo>
                    <a:pt x="36" y="42"/>
                    <a:pt x="36" y="48"/>
                    <a:pt x="32" y="44"/>
                  </a:cubicBezTo>
                  <a:cubicBezTo>
                    <a:pt x="28" y="39"/>
                    <a:pt x="36" y="41"/>
                    <a:pt x="36" y="37"/>
                  </a:cubicBezTo>
                  <a:cubicBezTo>
                    <a:pt x="36" y="34"/>
                    <a:pt x="30" y="28"/>
                    <a:pt x="27" y="24"/>
                  </a:cubicBezTo>
                  <a:cubicBezTo>
                    <a:pt x="24" y="19"/>
                    <a:pt x="31" y="17"/>
                    <a:pt x="33" y="21"/>
                  </a:cubicBezTo>
                  <a:cubicBezTo>
                    <a:pt x="34" y="24"/>
                    <a:pt x="39" y="23"/>
                    <a:pt x="42" y="22"/>
                  </a:cubicBezTo>
                  <a:cubicBezTo>
                    <a:pt x="45" y="21"/>
                    <a:pt x="39" y="15"/>
                    <a:pt x="44" y="13"/>
                  </a:cubicBezTo>
                  <a:cubicBezTo>
                    <a:pt x="50" y="11"/>
                    <a:pt x="50" y="15"/>
                    <a:pt x="51" y="15"/>
                  </a:cubicBezTo>
                  <a:cubicBezTo>
                    <a:pt x="53" y="16"/>
                    <a:pt x="54" y="11"/>
                    <a:pt x="60" y="11"/>
                  </a:cubicBezTo>
                  <a:cubicBezTo>
                    <a:pt x="63" y="11"/>
                    <a:pt x="65" y="13"/>
                    <a:pt x="68" y="15"/>
                  </a:cubicBezTo>
                  <a:cubicBezTo>
                    <a:pt x="69" y="13"/>
                    <a:pt x="70" y="12"/>
                    <a:pt x="70" y="11"/>
                  </a:cubicBezTo>
                  <a:cubicBezTo>
                    <a:pt x="70" y="9"/>
                    <a:pt x="74" y="8"/>
                    <a:pt x="74" y="5"/>
                  </a:cubicBezTo>
                  <a:cubicBezTo>
                    <a:pt x="74" y="4"/>
                    <a:pt x="73" y="2"/>
                    <a:pt x="73" y="0"/>
                  </a:cubicBezTo>
                  <a:close/>
                  <a:moveTo>
                    <a:pt x="63" y="89"/>
                  </a:moveTo>
                  <a:cubicBezTo>
                    <a:pt x="60" y="88"/>
                    <a:pt x="48" y="90"/>
                    <a:pt x="45" y="87"/>
                  </a:cubicBezTo>
                  <a:cubicBezTo>
                    <a:pt x="42" y="84"/>
                    <a:pt x="35" y="90"/>
                    <a:pt x="38" y="90"/>
                  </a:cubicBezTo>
                  <a:cubicBezTo>
                    <a:pt x="42" y="91"/>
                    <a:pt x="48" y="95"/>
                    <a:pt x="55" y="95"/>
                  </a:cubicBezTo>
                  <a:cubicBezTo>
                    <a:pt x="61" y="95"/>
                    <a:pt x="71" y="92"/>
                    <a:pt x="70" y="90"/>
                  </a:cubicBezTo>
                  <a:cubicBezTo>
                    <a:pt x="70" y="88"/>
                    <a:pt x="66" y="91"/>
                    <a:pt x="63" y="8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09" name="Google Shape;13909;p239"/>
            <p:cNvSpPr/>
            <p:nvPr/>
          </p:nvSpPr>
          <p:spPr>
            <a:xfrm>
              <a:off x="8315443" y="3863985"/>
              <a:ext cx="51110" cy="34073"/>
            </a:xfrm>
            <a:custGeom>
              <a:rect b="b" l="l" r="r" t="t"/>
              <a:pathLst>
                <a:path extrusionOk="0" h="20" w="30">
                  <a:moveTo>
                    <a:pt x="20" y="12"/>
                  </a:moveTo>
                  <a:cubicBezTo>
                    <a:pt x="20" y="10"/>
                    <a:pt x="22" y="6"/>
                    <a:pt x="26" y="5"/>
                  </a:cubicBezTo>
                  <a:cubicBezTo>
                    <a:pt x="30" y="3"/>
                    <a:pt x="29" y="0"/>
                    <a:pt x="26" y="2"/>
                  </a:cubicBezTo>
                  <a:cubicBezTo>
                    <a:pt x="24" y="5"/>
                    <a:pt x="17" y="7"/>
                    <a:pt x="10" y="8"/>
                  </a:cubicBezTo>
                  <a:cubicBezTo>
                    <a:pt x="2" y="8"/>
                    <a:pt x="0" y="13"/>
                    <a:pt x="4" y="16"/>
                  </a:cubicBezTo>
                  <a:cubicBezTo>
                    <a:pt x="11" y="20"/>
                    <a:pt x="21" y="14"/>
                    <a:pt x="20" y="1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10" name="Google Shape;13910;p239"/>
            <p:cNvSpPr/>
            <p:nvPr/>
          </p:nvSpPr>
          <p:spPr>
            <a:xfrm>
              <a:off x="7226314" y="3025538"/>
              <a:ext cx="210524" cy="108304"/>
            </a:xfrm>
            <a:custGeom>
              <a:rect b="b" l="l" r="r" t="t"/>
              <a:pathLst>
                <a:path extrusionOk="0" h="64" w="125">
                  <a:moveTo>
                    <a:pt x="105" y="46"/>
                  </a:moveTo>
                  <a:cubicBezTo>
                    <a:pt x="111" y="45"/>
                    <a:pt x="111" y="38"/>
                    <a:pt x="114" y="38"/>
                  </a:cubicBezTo>
                  <a:cubicBezTo>
                    <a:pt x="117" y="38"/>
                    <a:pt x="121" y="33"/>
                    <a:pt x="123" y="29"/>
                  </a:cubicBezTo>
                  <a:cubicBezTo>
                    <a:pt x="125" y="26"/>
                    <a:pt x="121" y="19"/>
                    <a:pt x="117" y="19"/>
                  </a:cubicBezTo>
                  <a:cubicBezTo>
                    <a:pt x="113" y="19"/>
                    <a:pt x="110" y="16"/>
                    <a:pt x="111" y="14"/>
                  </a:cubicBezTo>
                  <a:cubicBezTo>
                    <a:pt x="111" y="11"/>
                    <a:pt x="108" y="8"/>
                    <a:pt x="108" y="6"/>
                  </a:cubicBezTo>
                  <a:cubicBezTo>
                    <a:pt x="109" y="4"/>
                    <a:pt x="103" y="6"/>
                    <a:pt x="101" y="7"/>
                  </a:cubicBezTo>
                  <a:cubicBezTo>
                    <a:pt x="98" y="7"/>
                    <a:pt x="92" y="0"/>
                    <a:pt x="89" y="1"/>
                  </a:cubicBezTo>
                  <a:cubicBezTo>
                    <a:pt x="87" y="3"/>
                    <a:pt x="89" y="6"/>
                    <a:pt x="88" y="8"/>
                  </a:cubicBezTo>
                  <a:cubicBezTo>
                    <a:pt x="87" y="11"/>
                    <a:pt x="81" y="6"/>
                    <a:pt x="81" y="9"/>
                  </a:cubicBezTo>
                  <a:cubicBezTo>
                    <a:pt x="81" y="11"/>
                    <a:pt x="79" y="12"/>
                    <a:pt x="77" y="9"/>
                  </a:cubicBezTo>
                  <a:cubicBezTo>
                    <a:pt x="75" y="6"/>
                    <a:pt x="70" y="8"/>
                    <a:pt x="70" y="10"/>
                  </a:cubicBezTo>
                  <a:cubicBezTo>
                    <a:pt x="70" y="12"/>
                    <a:pt x="68" y="11"/>
                    <a:pt x="64" y="8"/>
                  </a:cubicBezTo>
                  <a:cubicBezTo>
                    <a:pt x="60" y="6"/>
                    <a:pt x="56" y="11"/>
                    <a:pt x="56" y="14"/>
                  </a:cubicBezTo>
                  <a:cubicBezTo>
                    <a:pt x="57" y="16"/>
                    <a:pt x="55" y="17"/>
                    <a:pt x="52" y="11"/>
                  </a:cubicBezTo>
                  <a:cubicBezTo>
                    <a:pt x="48" y="5"/>
                    <a:pt x="45" y="12"/>
                    <a:pt x="46" y="15"/>
                  </a:cubicBezTo>
                  <a:cubicBezTo>
                    <a:pt x="48" y="18"/>
                    <a:pt x="47" y="22"/>
                    <a:pt x="45" y="20"/>
                  </a:cubicBezTo>
                  <a:cubicBezTo>
                    <a:pt x="42" y="19"/>
                    <a:pt x="39" y="21"/>
                    <a:pt x="37" y="24"/>
                  </a:cubicBezTo>
                  <a:cubicBezTo>
                    <a:pt x="36" y="26"/>
                    <a:pt x="30" y="17"/>
                    <a:pt x="34" y="14"/>
                  </a:cubicBezTo>
                  <a:cubicBezTo>
                    <a:pt x="38" y="12"/>
                    <a:pt x="22" y="2"/>
                    <a:pt x="17" y="2"/>
                  </a:cubicBezTo>
                  <a:cubicBezTo>
                    <a:pt x="11" y="2"/>
                    <a:pt x="15" y="6"/>
                    <a:pt x="18" y="9"/>
                  </a:cubicBezTo>
                  <a:cubicBezTo>
                    <a:pt x="22" y="12"/>
                    <a:pt x="16" y="11"/>
                    <a:pt x="14" y="9"/>
                  </a:cubicBezTo>
                  <a:cubicBezTo>
                    <a:pt x="12" y="6"/>
                    <a:pt x="8" y="8"/>
                    <a:pt x="6" y="12"/>
                  </a:cubicBezTo>
                  <a:cubicBezTo>
                    <a:pt x="4" y="15"/>
                    <a:pt x="1" y="17"/>
                    <a:pt x="1" y="20"/>
                  </a:cubicBezTo>
                  <a:cubicBezTo>
                    <a:pt x="0" y="22"/>
                    <a:pt x="6" y="25"/>
                    <a:pt x="12" y="22"/>
                  </a:cubicBezTo>
                  <a:cubicBezTo>
                    <a:pt x="17" y="20"/>
                    <a:pt x="23" y="20"/>
                    <a:pt x="26" y="22"/>
                  </a:cubicBezTo>
                  <a:cubicBezTo>
                    <a:pt x="29" y="25"/>
                    <a:pt x="21" y="26"/>
                    <a:pt x="24" y="28"/>
                  </a:cubicBezTo>
                  <a:cubicBezTo>
                    <a:pt x="26" y="30"/>
                    <a:pt x="24" y="32"/>
                    <a:pt x="18" y="32"/>
                  </a:cubicBezTo>
                  <a:cubicBezTo>
                    <a:pt x="11" y="31"/>
                    <a:pt x="3" y="33"/>
                    <a:pt x="4" y="35"/>
                  </a:cubicBezTo>
                  <a:cubicBezTo>
                    <a:pt x="6" y="38"/>
                    <a:pt x="21" y="33"/>
                    <a:pt x="21" y="36"/>
                  </a:cubicBezTo>
                  <a:cubicBezTo>
                    <a:pt x="21" y="38"/>
                    <a:pt x="21" y="42"/>
                    <a:pt x="25" y="40"/>
                  </a:cubicBezTo>
                  <a:cubicBezTo>
                    <a:pt x="29" y="38"/>
                    <a:pt x="27" y="43"/>
                    <a:pt x="29" y="44"/>
                  </a:cubicBezTo>
                  <a:cubicBezTo>
                    <a:pt x="31" y="45"/>
                    <a:pt x="30" y="49"/>
                    <a:pt x="25" y="50"/>
                  </a:cubicBezTo>
                  <a:cubicBezTo>
                    <a:pt x="19" y="50"/>
                    <a:pt x="17" y="51"/>
                    <a:pt x="19" y="53"/>
                  </a:cubicBezTo>
                  <a:cubicBezTo>
                    <a:pt x="22" y="56"/>
                    <a:pt x="28" y="54"/>
                    <a:pt x="34" y="53"/>
                  </a:cubicBezTo>
                  <a:cubicBezTo>
                    <a:pt x="39" y="51"/>
                    <a:pt x="48" y="59"/>
                    <a:pt x="55" y="62"/>
                  </a:cubicBezTo>
                  <a:cubicBezTo>
                    <a:pt x="62" y="64"/>
                    <a:pt x="73" y="60"/>
                    <a:pt x="75" y="57"/>
                  </a:cubicBezTo>
                  <a:cubicBezTo>
                    <a:pt x="76" y="53"/>
                    <a:pt x="85" y="54"/>
                    <a:pt x="89" y="52"/>
                  </a:cubicBezTo>
                  <a:cubicBezTo>
                    <a:pt x="93" y="49"/>
                    <a:pt x="98" y="46"/>
                    <a:pt x="105" y="4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11" name="Google Shape;13911;p239"/>
            <p:cNvSpPr/>
            <p:nvPr/>
          </p:nvSpPr>
          <p:spPr>
            <a:xfrm>
              <a:off x="7495250" y="3377223"/>
              <a:ext cx="87617" cy="101003"/>
            </a:xfrm>
            <a:custGeom>
              <a:rect b="b" l="l" r="r" t="t"/>
              <a:pathLst>
                <a:path extrusionOk="0" h="60" w="52">
                  <a:moveTo>
                    <a:pt x="47" y="19"/>
                  </a:moveTo>
                  <a:cubicBezTo>
                    <a:pt x="45" y="18"/>
                    <a:pt x="44" y="16"/>
                    <a:pt x="43" y="15"/>
                  </a:cubicBezTo>
                  <a:cubicBezTo>
                    <a:pt x="39" y="10"/>
                    <a:pt x="37" y="14"/>
                    <a:pt x="36" y="17"/>
                  </a:cubicBezTo>
                  <a:cubicBezTo>
                    <a:pt x="36" y="20"/>
                    <a:pt x="32" y="16"/>
                    <a:pt x="29" y="16"/>
                  </a:cubicBezTo>
                  <a:cubicBezTo>
                    <a:pt x="26" y="15"/>
                    <a:pt x="30" y="10"/>
                    <a:pt x="32" y="9"/>
                  </a:cubicBezTo>
                  <a:cubicBezTo>
                    <a:pt x="33" y="8"/>
                    <a:pt x="34" y="5"/>
                    <a:pt x="35" y="2"/>
                  </a:cubicBezTo>
                  <a:cubicBezTo>
                    <a:pt x="34" y="2"/>
                    <a:pt x="34" y="2"/>
                    <a:pt x="33" y="2"/>
                  </a:cubicBezTo>
                  <a:cubicBezTo>
                    <a:pt x="28" y="0"/>
                    <a:pt x="22" y="0"/>
                    <a:pt x="22" y="4"/>
                  </a:cubicBezTo>
                  <a:cubicBezTo>
                    <a:pt x="21" y="9"/>
                    <a:pt x="27" y="7"/>
                    <a:pt x="27" y="10"/>
                  </a:cubicBezTo>
                  <a:cubicBezTo>
                    <a:pt x="27" y="13"/>
                    <a:pt x="22" y="12"/>
                    <a:pt x="18" y="15"/>
                  </a:cubicBezTo>
                  <a:cubicBezTo>
                    <a:pt x="14" y="18"/>
                    <a:pt x="9" y="13"/>
                    <a:pt x="5" y="15"/>
                  </a:cubicBezTo>
                  <a:cubicBezTo>
                    <a:pt x="1" y="17"/>
                    <a:pt x="10" y="19"/>
                    <a:pt x="7" y="24"/>
                  </a:cubicBezTo>
                  <a:cubicBezTo>
                    <a:pt x="4" y="28"/>
                    <a:pt x="7" y="28"/>
                    <a:pt x="12" y="32"/>
                  </a:cubicBezTo>
                  <a:cubicBezTo>
                    <a:pt x="17" y="37"/>
                    <a:pt x="9" y="38"/>
                    <a:pt x="9" y="42"/>
                  </a:cubicBezTo>
                  <a:cubicBezTo>
                    <a:pt x="9" y="47"/>
                    <a:pt x="3" y="47"/>
                    <a:pt x="1" y="50"/>
                  </a:cubicBezTo>
                  <a:cubicBezTo>
                    <a:pt x="0" y="53"/>
                    <a:pt x="7" y="60"/>
                    <a:pt x="13" y="60"/>
                  </a:cubicBezTo>
                  <a:cubicBezTo>
                    <a:pt x="17" y="60"/>
                    <a:pt x="27" y="57"/>
                    <a:pt x="33" y="51"/>
                  </a:cubicBezTo>
                  <a:cubicBezTo>
                    <a:pt x="39" y="46"/>
                    <a:pt x="42" y="51"/>
                    <a:pt x="47" y="48"/>
                  </a:cubicBezTo>
                  <a:cubicBezTo>
                    <a:pt x="52" y="45"/>
                    <a:pt x="49" y="25"/>
                    <a:pt x="47" y="21"/>
                  </a:cubicBezTo>
                  <a:cubicBezTo>
                    <a:pt x="47" y="20"/>
                    <a:pt x="47" y="19"/>
                    <a:pt x="47" y="1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12" name="Google Shape;13912;p239"/>
            <p:cNvSpPr/>
            <p:nvPr/>
          </p:nvSpPr>
          <p:spPr>
            <a:xfrm>
              <a:off x="7539058" y="3266485"/>
              <a:ext cx="197138" cy="255550"/>
            </a:xfrm>
            <a:custGeom>
              <a:rect b="b" l="l" r="r" t="t"/>
              <a:pathLst>
                <a:path extrusionOk="0" h="152" w="117">
                  <a:moveTo>
                    <a:pt x="23" y="66"/>
                  </a:moveTo>
                  <a:cubicBezTo>
                    <a:pt x="19" y="61"/>
                    <a:pt x="13" y="68"/>
                    <a:pt x="9" y="68"/>
                  </a:cubicBezTo>
                  <a:cubicBezTo>
                    <a:pt x="8" y="71"/>
                    <a:pt x="7" y="74"/>
                    <a:pt x="6" y="75"/>
                  </a:cubicBezTo>
                  <a:cubicBezTo>
                    <a:pt x="4" y="76"/>
                    <a:pt x="0" y="81"/>
                    <a:pt x="3" y="82"/>
                  </a:cubicBezTo>
                  <a:cubicBezTo>
                    <a:pt x="6" y="82"/>
                    <a:pt x="10" y="86"/>
                    <a:pt x="10" y="83"/>
                  </a:cubicBezTo>
                  <a:cubicBezTo>
                    <a:pt x="11" y="80"/>
                    <a:pt x="13" y="76"/>
                    <a:pt x="17" y="81"/>
                  </a:cubicBezTo>
                  <a:cubicBezTo>
                    <a:pt x="18" y="82"/>
                    <a:pt x="19" y="84"/>
                    <a:pt x="21" y="85"/>
                  </a:cubicBezTo>
                  <a:cubicBezTo>
                    <a:pt x="21" y="82"/>
                    <a:pt x="27" y="82"/>
                    <a:pt x="30" y="79"/>
                  </a:cubicBezTo>
                  <a:cubicBezTo>
                    <a:pt x="33" y="75"/>
                    <a:pt x="28" y="70"/>
                    <a:pt x="23" y="66"/>
                  </a:cubicBezTo>
                  <a:close/>
                  <a:moveTo>
                    <a:pt x="117" y="109"/>
                  </a:moveTo>
                  <a:cubicBezTo>
                    <a:pt x="117" y="104"/>
                    <a:pt x="106" y="100"/>
                    <a:pt x="105" y="103"/>
                  </a:cubicBezTo>
                  <a:cubicBezTo>
                    <a:pt x="103" y="106"/>
                    <a:pt x="101" y="106"/>
                    <a:pt x="99" y="102"/>
                  </a:cubicBezTo>
                  <a:cubicBezTo>
                    <a:pt x="97" y="99"/>
                    <a:pt x="101" y="96"/>
                    <a:pt x="99" y="96"/>
                  </a:cubicBezTo>
                  <a:cubicBezTo>
                    <a:pt x="97" y="96"/>
                    <a:pt x="95" y="91"/>
                    <a:pt x="95" y="89"/>
                  </a:cubicBezTo>
                  <a:cubicBezTo>
                    <a:pt x="96" y="88"/>
                    <a:pt x="92" y="76"/>
                    <a:pt x="86" y="75"/>
                  </a:cubicBezTo>
                  <a:cubicBezTo>
                    <a:pt x="81" y="73"/>
                    <a:pt x="80" y="65"/>
                    <a:pt x="79" y="60"/>
                  </a:cubicBezTo>
                  <a:cubicBezTo>
                    <a:pt x="78" y="56"/>
                    <a:pt x="74" y="58"/>
                    <a:pt x="71" y="54"/>
                  </a:cubicBezTo>
                  <a:cubicBezTo>
                    <a:pt x="68" y="51"/>
                    <a:pt x="63" y="52"/>
                    <a:pt x="60" y="53"/>
                  </a:cubicBezTo>
                  <a:cubicBezTo>
                    <a:pt x="58" y="53"/>
                    <a:pt x="60" y="48"/>
                    <a:pt x="65" y="45"/>
                  </a:cubicBezTo>
                  <a:cubicBezTo>
                    <a:pt x="69" y="42"/>
                    <a:pt x="74" y="27"/>
                    <a:pt x="74" y="24"/>
                  </a:cubicBezTo>
                  <a:cubicBezTo>
                    <a:pt x="74" y="21"/>
                    <a:pt x="56" y="21"/>
                    <a:pt x="52" y="23"/>
                  </a:cubicBezTo>
                  <a:cubicBezTo>
                    <a:pt x="49" y="25"/>
                    <a:pt x="45" y="20"/>
                    <a:pt x="48" y="19"/>
                  </a:cubicBezTo>
                  <a:cubicBezTo>
                    <a:pt x="51" y="18"/>
                    <a:pt x="57" y="12"/>
                    <a:pt x="57" y="9"/>
                  </a:cubicBezTo>
                  <a:cubicBezTo>
                    <a:pt x="57" y="7"/>
                    <a:pt x="61" y="4"/>
                    <a:pt x="59" y="2"/>
                  </a:cubicBezTo>
                  <a:cubicBezTo>
                    <a:pt x="56" y="0"/>
                    <a:pt x="56" y="5"/>
                    <a:pt x="53" y="7"/>
                  </a:cubicBezTo>
                  <a:cubicBezTo>
                    <a:pt x="51" y="9"/>
                    <a:pt x="46" y="8"/>
                    <a:pt x="41" y="7"/>
                  </a:cubicBezTo>
                  <a:cubicBezTo>
                    <a:pt x="36" y="6"/>
                    <a:pt x="34" y="14"/>
                    <a:pt x="34" y="17"/>
                  </a:cubicBezTo>
                  <a:cubicBezTo>
                    <a:pt x="34" y="21"/>
                    <a:pt x="28" y="22"/>
                    <a:pt x="29" y="25"/>
                  </a:cubicBezTo>
                  <a:cubicBezTo>
                    <a:pt x="30" y="28"/>
                    <a:pt x="27" y="30"/>
                    <a:pt x="26" y="29"/>
                  </a:cubicBezTo>
                  <a:cubicBezTo>
                    <a:pt x="24" y="27"/>
                    <a:pt x="22" y="23"/>
                    <a:pt x="19" y="26"/>
                  </a:cubicBezTo>
                  <a:cubicBezTo>
                    <a:pt x="15" y="29"/>
                    <a:pt x="23" y="33"/>
                    <a:pt x="27" y="33"/>
                  </a:cubicBezTo>
                  <a:cubicBezTo>
                    <a:pt x="32" y="34"/>
                    <a:pt x="24" y="37"/>
                    <a:pt x="23" y="42"/>
                  </a:cubicBezTo>
                  <a:cubicBezTo>
                    <a:pt x="22" y="47"/>
                    <a:pt x="29" y="45"/>
                    <a:pt x="29" y="48"/>
                  </a:cubicBezTo>
                  <a:cubicBezTo>
                    <a:pt x="29" y="52"/>
                    <a:pt x="19" y="52"/>
                    <a:pt x="19" y="56"/>
                  </a:cubicBezTo>
                  <a:cubicBezTo>
                    <a:pt x="19" y="59"/>
                    <a:pt x="25" y="54"/>
                    <a:pt x="28" y="53"/>
                  </a:cubicBezTo>
                  <a:cubicBezTo>
                    <a:pt x="30" y="51"/>
                    <a:pt x="26" y="61"/>
                    <a:pt x="32" y="60"/>
                  </a:cubicBezTo>
                  <a:cubicBezTo>
                    <a:pt x="39" y="59"/>
                    <a:pt x="37" y="50"/>
                    <a:pt x="39" y="51"/>
                  </a:cubicBezTo>
                  <a:cubicBezTo>
                    <a:pt x="41" y="51"/>
                    <a:pt x="38" y="55"/>
                    <a:pt x="40" y="59"/>
                  </a:cubicBezTo>
                  <a:cubicBezTo>
                    <a:pt x="42" y="63"/>
                    <a:pt x="35" y="68"/>
                    <a:pt x="36" y="71"/>
                  </a:cubicBezTo>
                  <a:cubicBezTo>
                    <a:pt x="36" y="73"/>
                    <a:pt x="49" y="73"/>
                    <a:pt x="52" y="69"/>
                  </a:cubicBezTo>
                  <a:cubicBezTo>
                    <a:pt x="56" y="65"/>
                    <a:pt x="58" y="70"/>
                    <a:pt x="56" y="73"/>
                  </a:cubicBezTo>
                  <a:cubicBezTo>
                    <a:pt x="53" y="76"/>
                    <a:pt x="54" y="79"/>
                    <a:pt x="57" y="80"/>
                  </a:cubicBezTo>
                  <a:cubicBezTo>
                    <a:pt x="61" y="81"/>
                    <a:pt x="62" y="82"/>
                    <a:pt x="60" y="85"/>
                  </a:cubicBezTo>
                  <a:cubicBezTo>
                    <a:pt x="59" y="87"/>
                    <a:pt x="60" y="93"/>
                    <a:pt x="59" y="95"/>
                  </a:cubicBezTo>
                  <a:cubicBezTo>
                    <a:pt x="59" y="98"/>
                    <a:pt x="48" y="98"/>
                    <a:pt x="48" y="96"/>
                  </a:cubicBezTo>
                  <a:cubicBezTo>
                    <a:pt x="47" y="94"/>
                    <a:pt x="43" y="95"/>
                    <a:pt x="44" y="98"/>
                  </a:cubicBezTo>
                  <a:cubicBezTo>
                    <a:pt x="45" y="100"/>
                    <a:pt x="40" y="103"/>
                    <a:pt x="41" y="105"/>
                  </a:cubicBezTo>
                  <a:cubicBezTo>
                    <a:pt x="41" y="108"/>
                    <a:pt x="47" y="107"/>
                    <a:pt x="47" y="110"/>
                  </a:cubicBezTo>
                  <a:cubicBezTo>
                    <a:pt x="48" y="113"/>
                    <a:pt x="43" y="116"/>
                    <a:pt x="36" y="118"/>
                  </a:cubicBezTo>
                  <a:cubicBezTo>
                    <a:pt x="30" y="120"/>
                    <a:pt x="38" y="125"/>
                    <a:pt x="41" y="123"/>
                  </a:cubicBezTo>
                  <a:cubicBezTo>
                    <a:pt x="44" y="121"/>
                    <a:pt x="43" y="124"/>
                    <a:pt x="48" y="124"/>
                  </a:cubicBezTo>
                  <a:cubicBezTo>
                    <a:pt x="52" y="124"/>
                    <a:pt x="55" y="128"/>
                    <a:pt x="60" y="126"/>
                  </a:cubicBezTo>
                  <a:cubicBezTo>
                    <a:pt x="65" y="124"/>
                    <a:pt x="65" y="126"/>
                    <a:pt x="61" y="129"/>
                  </a:cubicBezTo>
                  <a:cubicBezTo>
                    <a:pt x="57" y="132"/>
                    <a:pt x="51" y="129"/>
                    <a:pt x="48" y="131"/>
                  </a:cubicBezTo>
                  <a:cubicBezTo>
                    <a:pt x="45" y="133"/>
                    <a:pt x="31" y="146"/>
                    <a:pt x="33" y="150"/>
                  </a:cubicBezTo>
                  <a:cubicBezTo>
                    <a:pt x="35" y="152"/>
                    <a:pt x="37" y="147"/>
                    <a:pt x="42" y="145"/>
                  </a:cubicBezTo>
                  <a:cubicBezTo>
                    <a:pt x="47" y="143"/>
                    <a:pt x="48" y="146"/>
                    <a:pt x="50" y="147"/>
                  </a:cubicBezTo>
                  <a:cubicBezTo>
                    <a:pt x="53" y="147"/>
                    <a:pt x="53" y="141"/>
                    <a:pt x="56" y="141"/>
                  </a:cubicBezTo>
                  <a:cubicBezTo>
                    <a:pt x="58" y="142"/>
                    <a:pt x="60" y="139"/>
                    <a:pt x="64" y="140"/>
                  </a:cubicBezTo>
                  <a:cubicBezTo>
                    <a:pt x="68" y="141"/>
                    <a:pt x="71" y="139"/>
                    <a:pt x="73" y="137"/>
                  </a:cubicBezTo>
                  <a:cubicBezTo>
                    <a:pt x="75" y="136"/>
                    <a:pt x="81" y="141"/>
                    <a:pt x="82" y="140"/>
                  </a:cubicBezTo>
                  <a:cubicBezTo>
                    <a:pt x="84" y="138"/>
                    <a:pt x="91" y="137"/>
                    <a:pt x="95" y="137"/>
                  </a:cubicBezTo>
                  <a:cubicBezTo>
                    <a:pt x="99" y="137"/>
                    <a:pt x="109" y="133"/>
                    <a:pt x="111" y="130"/>
                  </a:cubicBezTo>
                  <a:cubicBezTo>
                    <a:pt x="114" y="128"/>
                    <a:pt x="110" y="127"/>
                    <a:pt x="106" y="128"/>
                  </a:cubicBezTo>
                  <a:cubicBezTo>
                    <a:pt x="103" y="128"/>
                    <a:pt x="104" y="124"/>
                    <a:pt x="107" y="121"/>
                  </a:cubicBezTo>
                  <a:cubicBezTo>
                    <a:pt x="111" y="117"/>
                    <a:pt x="116" y="115"/>
                    <a:pt x="117" y="109"/>
                  </a:cubicBezTo>
                  <a:close/>
                  <a:moveTo>
                    <a:pt x="14" y="21"/>
                  </a:moveTo>
                  <a:cubicBezTo>
                    <a:pt x="19" y="21"/>
                    <a:pt x="24" y="12"/>
                    <a:pt x="22" y="10"/>
                  </a:cubicBezTo>
                  <a:cubicBezTo>
                    <a:pt x="19" y="8"/>
                    <a:pt x="10" y="21"/>
                    <a:pt x="14" y="2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13" name="Google Shape;13913;p239"/>
            <p:cNvSpPr/>
            <p:nvPr/>
          </p:nvSpPr>
          <p:spPr>
            <a:xfrm>
              <a:off x="7856670" y="3301775"/>
              <a:ext cx="92485" cy="92485"/>
            </a:xfrm>
            <a:custGeom>
              <a:rect b="b" l="l" r="r" t="t"/>
              <a:pathLst>
                <a:path extrusionOk="0" h="55" w="55">
                  <a:moveTo>
                    <a:pt x="28" y="20"/>
                  </a:moveTo>
                  <a:cubicBezTo>
                    <a:pt x="26" y="19"/>
                    <a:pt x="26" y="14"/>
                    <a:pt x="28" y="12"/>
                  </a:cubicBezTo>
                  <a:cubicBezTo>
                    <a:pt x="30" y="10"/>
                    <a:pt x="31" y="4"/>
                    <a:pt x="29" y="2"/>
                  </a:cubicBezTo>
                  <a:cubicBezTo>
                    <a:pt x="27" y="0"/>
                    <a:pt x="21" y="2"/>
                    <a:pt x="20" y="7"/>
                  </a:cubicBezTo>
                  <a:cubicBezTo>
                    <a:pt x="20" y="11"/>
                    <a:pt x="15" y="9"/>
                    <a:pt x="14" y="10"/>
                  </a:cubicBezTo>
                  <a:cubicBezTo>
                    <a:pt x="12" y="11"/>
                    <a:pt x="16" y="13"/>
                    <a:pt x="14" y="16"/>
                  </a:cubicBezTo>
                  <a:cubicBezTo>
                    <a:pt x="12" y="18"/>
                    <a:pt x="11" y="12"/>
                    <a:pt x="7" y="12"/>
                  </a:cubicBezTo>
                  <a:cubicBezTo>
                    <a:pt x="4" y="12"/>
                    <a:pt x="4" y="18"/>
                    <a:pt x="2" y="21"/>
                  </a:cubicBezTo>
                  <a:cubicBezTo>
                    <a:pt x="0" y="24"/>
                    <a:pt x="1" y="30"/>
                    <a:pt x="2" y="34"/>
                  </a:cubicBezTo>
                  <a:cubicBezTo>
                    <a:pt x="2" y="39"/>
                    <a:pt x="7" y="41"/>
                    <a:pt x="6" y="45"/>
                  </a:cubicBezTo>
                  <a:cubicBezTo>
                    <a:pt x="6" y="46"/>
                    <a:pt x="7" y="48"/>
                    <a:pt x="8" y="50"/>
                  </a:cubicBezTo>
                  <a:cubicBezTo>
                    <a:pt x="12" y="50"/>
                    <a:pt x="17" y="50"/>
                    <a:pt x="18" y="51"/>
                  </a:cubicBezTo>
                  <a:cubicBezTo>
                    <a:pt x="19" y="51"/>
                    <a:pt x="21" y="51"/>
                    <a:pt x="23" y="51"/>
                  </a:cubicBezTo>
                  <a:cubicBezTo>
                    <a:pt x="21" y="48"/>
                    <a:pt x="18" y="46"/>
                    <a:pt x="18" y="45"/>
                  </a:cubicBezTo>
                  <a:cubicBezTo>
                    <a:pt x="18" y="42"/>
                    <a:pt x="22" y="44"/>
                    <a:pt x="24" y="46"/>
                  </a:cubicBezTo>
                  <a:cubicBezTo>
                    <a:pt x="26" y="48"/>
                    <a:pt x="32" y="48"/>
                    <a:pt x="32" y="46"/>
                  </a:cubicBezTo>
                  <a:cubicBezTo>
                    <a:pt x="33" y="44"/>
                    <a:pt x="31" y="36"/>
                    <a:pt x="28" y="38"/>
                  </a:cubicBezTo>
                  <a:cubicBezTo>
                    <a:pt x="25" y="40"/>
                    <a:pt x="24" y="39"/>
                    <a:pt x="23" y="37"/>
                  </a:cubicBezTo>
                  <a:cubicBezTo>
                    <a:pt x="22" y="36"/>
                    <a:pt x="25" y="33"/>
                    <a:pt x="26" y="30"/>
                  </a:cubicBezTo>
                  <a:cubicBezTo>
                    <a:pt x="27" y="27"/>
                    <a:pt x="33" y="28"/>
                    <a:pt x="33" y="26"/>
                  </a:cubicBezTo>
                  <a:cubicBezTo>
                    <a:pt x="34" y="24"/>
                    <a:pt x="30" y="21"/>
                    <a:pt x="28" y="20"/>
                  </a:cubicBezTo>
                  <a:close/>
                  <a:moveTo>
                    <a:pt x="54" y="31"/>
                  </a:moveTo>
                  <a:cubicBezTo>
                    <a:pt x="52" y="30"/>
                    <a:pt x="51" y="34"/>
                    <a:pt x="50" y="34"/>
                  </a:cubicBezTo>
                  <a:cubicBezTo>
                    <a:pt x="48" y="34"/>
                    <a:pt x="47" y="27"/>
                    <a:pt x="46" y="31"/>
                  </a:cubicBezTo>
                  <a:cubicBezTo>
                    <a:pt x="45" y="35"/>
                    <a:pt x="42" y="30"/>
                    <a:pt x="38" y="34"/>
                  </a:cubicBezTo>
                  <a:cubicBezTo>
                    <a:pt x="35" y="39"/>
                    <a:pt x="40" y="44"/>
                    <a:pt x="43" y="45"/>
                  </a:cubicBezTo>
                  <a:cubicBezTo>
                    <a:pt x="45" y="47"/>
                    <a:pt x="43" y="49"/>
                    <a:pt x="40" y="49"/>
                  </a:cubicBezTo>
                  <a:cubicBezTo>
                    <a:pt x="37" y="48"/>
                    <a:pt x="38" y="53"/>
                    <a:pt x="43" y="54"/>
                  </a:cubicBezTo>
                  <a:cubicBezTo>
                    <a:pt x="47" y="55"/>
                    <a:pt x="52" y="46"/>
                    <a:pt x="51" y="44"/>
                  </a:cubicBezTo>
                  <a:cubicBezTo>
                    <a:pt x="51" y="42"/>
                    <a:pt x="55" y="32"/>
                    <a:pt x="54" y="3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14" name="Google Shape;13914;p239"/>
            <p:cNvSpPr/>
            <p:nvPr/>
          </p:nvSpPr>
          <p:spPr>
            <a:xfrm>
              <a:off x="7921166" y="2935487"/>
              <a:ext cx="240947" cy="439302"/>
            </a:xfrm>
            <a:custGeom>
              <a:rect b="b" l="l" r="r" t="t"/>
              <a:pathLst>
                <a:path extrusionOk="0" h="261" w="144">
                  <a:moveTo>
                    <a:pt x="143" y="61"/>
                  </a:moveTo>
                  <a:cubicBezTo>
                    <a:pt x="141" y="60"/>
                    <a:pt x="138" y="55"/>
                    <a:pt x="140" y="55"/>
                  </a:cubicBezTo>
                  <a:cubicBezTo>
                    <a:pt x="143" y="55"/>
                    <a:pt x="144" y="47"/>
                    <a:pt x="141" y="45"/>
                  </a:cubicBezTo>
                  <a:cubicBezTo>
                    <a:pt x="138" y="43"/>
                    <a:pt x="141" y="36"/>
                    <a:pt x="138" y="34"/>
                  </a:cubicBezTo>
                  <a:cubicBezTo>
                    <a:pt x="135" y="32"/>
                    <a:pt x="137" y="27"/>
                    <a:pt x="138" y="23"/>
                  </a:cubicBezTo>
                  <a:cubicBezTo>
                    <a:pt x="138" y="19"/>
                    <a:pt x="127" y="15"/>
                    <a:pt x="121" y="13"/>
                  </a:cubicBezTo>
                  <a:cubicBezTo>
                    <a:pt x="115" y="10"/>
                    <a:pt x="112" y="5"/>
                    <a:pt x="107" y="2"/>
                  </a:cubicBezTo>
                  <a:cubicBezTo>
                    <a:pt x="102" y="0"/>
                    <a:pt x="101" y="7"/>
                    <a:pt x="101" y="12"/>
                  </a:cubicBezTo>
                  <a:cubicBezTo>
                    <a:pt x="101" y="16"/>
                    <a:pt x="96" y="17"/>
                    <a:pt x="93" y="14"/>
                  </a:cubicBezTo>
                  <a:cubicBezTo>
                    <a:pt x="90" y="11"/>
                    <a:pt x="86" y="14"/>
                    <a:pt x="81" y="12"/>
                  </a:cubicBezTo>
                  <a:cubicBezTo>
                    <a:pt x="76" y="9"/>
                    <a:pt x="78" y="17"/>
                    <a:pt x="78" y="20"/>
                  </a:cubicBezTo>
                  <a:cubicBezTo>
                    <a:pt x="78" y="23"/>
                    <a:pt x="73" y="23"/>
                    <a:pt x="69" y="23"/>
                  </a:cubicBezTo>
                  <a:cubicBezTo>
                    <a:pt x="66" y="23"/>
                    <a:pt x="61" y="26"/>
                    <a:pt x="61" y="30"/>
                  </a:cubicBezTo>
                  <a:cubicBezTo>
                    <a:pt x="61" y="34"/>
                    <a:pt x="56" y="36"/>
                    <a:pt x="57" y="39"/>
                  </a:cubicBezTo>
                  <a:cubicBezTo>
                    <a:pt x="59" y="41"/>
                    <a:pt x="57" y="43"/>
                    <a:pt x="55" y="45"/>
                  </a:cubicBezTo>
                  <a:cubicBezTo>
                    <a:pt x="52" y="47"/>
                    <a:pt x="50" y="52"/>
                    <a:pt x="48" y="54"/>
                  </a:cubicBezTo>
                  <a:cubicBezTo>
                    <a:pt x="47" y="56"/>
                    <a:pt x="50" y="59"/>
                    <a:pt x="46" y="61"/>
                  </a:cubicBezTo>
                  <a:cubicBezTo>
                    <a:pt x="43" y="63"/>
                    <a:pt x="39" y="61"/>
                    <a:pt x="37" y="63"/>
                  </a:cubicBezTo>
                  <a:cubicBezTo>
                    <a:pt x="36" y="65"/>
                    <a:pt x="37" y="69"/>
                    <a:pt x="37" y="74"/>
                  </a:cubicBezTo>
                  <a:cubicBezTo>
                    <a:pt x="36" y="79"/>
                    <a:pt x="33" y="85"/>
                    <a:pt x="29" y="89"/>
                  </a:cubicBezTo>
                  <a:cubicBezTo>
                    <a:pt x="26" y="94"/>
                    <a:pt x="30" y="95"/>
                    <a:pt x="32" y="95"/>
                  </a:cubicBezTo>
                  <a:cubicBezTo>
                    <a:pt x="34" y="96"/>
                    <a:pt x="34" y="99"/>
                    <a:pt x="32" y="102"/>
                  </a:cubicBezTo>
                  <a:cubicBezTo>
                    <a:pt x="30" y="106"/>
                    <a:pt x="26" y="103"/>
                    <a:pt x="24" y="103"/>
                  </a:cubicBezTo>
                  <a:cubicBezTo>
                    <a:pt x="22" y="102"/>
                    <a:pt x="16" y="105"/>
                    <a:pt x="13" y="111"/>
                  </a:cubicBezTo>
                  <a:cubicBezTo>
                    <a:pt x="9" y="116"/>
                    <a:pt x="11" y="120"/>
                    <a:pt x="12" y="123"/>
                  </a:cubicBezTo>
                  <a:cubicBezTo>
                    <a:pt x="13" y="125"/>
                    <a:pt x="9" y="129"/>
                    <a:pt x="12" y="135"/>
                  </a:cubicBezTo>
                  <a:cubicBezTo>
                    <a:pt x="14" y="140"/>
                    <a:pt x="11" y="141"/>
                    <a:pt x="11" y="146"/>
                  </a:cubicBezTo>
                  <a:cubicBezTo>
                    <a:pt x="12" y="150"/>
                    <a:pt x="18" y="150"/>
                    <a:pt x="19" y="154"/>
                  </a:cubicBezTo>
                  <a:cubicBezTo>
                    <a:pt x="19" y="159"/>
                    <a:pt x="17" y="161"/>
                    <a:pt x="14" y="161"/>
                  </a:cubicBezTo>
                  <a:cubicBezTo>
                    <a:pt x="12" y="161"/>
                    <a:pt x="13" y="165"/>
                    <a:pt x="15" y="166"/>
                  </a:cubicBezTo>
                  <a:cubicBezTo>
                    <a:pt x="17" y="167"/>
                    <a:pt x="17" y="175"/>
                    <a:pt x="15" y="178"/>
                  </a:cubicBezTo>
                  <a:cubicBezTo>
                    <a:pt x="14" y="180"/>
                    <a:pt x="7" y="178"/>
                    <a:pt x="8" y="180"/>
                  </a:cubicBezTo>
                  <a:cubicBezTo>
                    <a:pt x="8" y="183"/>
                    <a:pt x="6" y="188"/>
                    <a:pt x="6" y="190"/>
                  </a:cubicBezTo>
                  <a:cubicBezTo>
                    <a:pt x="6" y="192"/>
                    <a:pt x="6" y="200"/>
                    <a:pt x="3" y="198"/>
                  </a:cubicBezTo>
                  <a:cubicBezTo>
                    <a:pt x="3" y="197"/>
                    <a:pt x="1" y="197"/>
                    <a:pt x="0" y="198"/>
                  </a:cubicBezTo>
                  <a:cubicBezTo>
                    <a:pt x="0" y="198"/>
                    <a:pt x="0" y="198"/>
                    <a:pt x="0" y="199"/>
                  </a:cubicBezTo>
                  <a:cubicBezTo>
                    <a:pt x="0" y="203"/>
                    <a:pt x="1" y="207"/>
                    <a:pt x="5" y="211"/>
                  </a:cubicBezTo>
                  <a:cubicBezTo>
                    <a:pt x="9" y="214"/>
                    <a:pt x="6" y="219"/>
                    <a:pt x="9" y="223"/>
                  </a:cubicBezTo>
                  <a:cubicBezTo>
                    <a:pt x="12" y="227"/>
                    <a:pt x="11" y="231"/>
                    <a:pt x="15" y="234"/>
                  </a:cubicBezTo>
                  <a:cubicBezTo>
                    <a:pt x="18" y="237"/>
                    <a:pt x="19" y="239"/>
                    <a:pt x="17" y="243"/>
                  </a:cubicBezTo>
                  <a:cubicBezTo>
                    <a:pt x="16" y="247"/>
                    <a:pt x="20" y="246"/>
                    <a:pt x="20" y="248"/>
                  </a:cubicBezTo>
                  <a:cubicBezTo>
                    <a:pt x="21" y="251"/>
                    <a:pt x="19" y="256"/>
                    <a:pt x="21" y="258"/>
                  </a:cubicBezTo>
                  <a:cubicBezTo>
                    <a:pt x="22" y="261"/>
                    <a:pt x="24" y="258"/>
                    <a:pt x="30" y="258"/>
                  </a:cubicBezTo>
                  <a:cubicBezTo>
                    <a:pt x="35" y="258"/>
                    <a:pt x="34" y="254"/>
                    <a:pt x="34" y="251"/>
                  </a:cubicBezTo>
                  <a:cubicBezTo>
                    <a:pt x="34" y="248"/>
                    <a:pt x="37" y="249"/>
                    <a:pt x="38" y="247"/>
                  </a:cubicBezTo>
                  <a:cubicBezTo>
                    <a:pt x="38" y="245"/>
                    <a:pt x="43" y="245"/>
                    <a:pt x="47" y="246"/>
                  </a:cubicBezTo>
                  <a:cubicBezTo>
                    <a:pt x="51" y="248"/>
                    <a:pt x="53" y="245"/>
                    <a:pt x="54" y="241"/>
                  </a:cubicBezTo>
                  <a:cubicBezTo>
                    <a:pt x="55" y="237"/>
                    <a:pt x="57" y="242"/>
                    <a:pt x="58" y="243"/>
                  </a:cubicBezTo>
                  <a:cubicBezTo>
                    <a:pt x="59" y="243"/>
                    <a:pt x="63" y="236"/>
                    <a:pt x="64" y="231"/>
                  </a:cubicBezTo>
                  <a:cubicBezTo>
                    <a:pt x="66" y="227"/>
                    <a:pt x="64" y="227"/>
                    <a:pt x="60" y="232"/>
                  </a:cubicBezTo>
                  <a:cubicBezTo>
                    <a:pt x="56" y="237"/>
                    <a:pt x="59" y="227"/>
                    <a:pt x="60" y="224"/>
                  </a:cubicBezTo>
                  <a:cubicBezTo>
                    <a:pt x="62" y="220"/>
                    <a:pt x="62" y="209"/>
                    <a:pt x="62" y="207"/>
                  </a:cubicBezTo>
                  <a:cubicBezTo>
                    <a:pt x="63" y="204"/>
                    <a:pt x="64" y="201"/>
                    <a:pt x="69" y="200"/>
                  </a:cubicBezTo>
                  <a:cubicBezTo>
                    <a:pt x="74" y="198"/>
                    <a:pt x="80" y="192"/>
                    <a:pt x="79" y="189"/>
                  </a:cubicBezTo>
                  <a:cubicBezTo>
                    <a:pt x="78" y="187"/>
                    <a:pt x="86" y="182"/>
                    <a:pt x="86" y="180"/>
                  </a:cubicBezTo>
                  <a:cubicBezTo>
                    <a:pt x="86" y="177"/>
                    <a:pt x="78" y="169"/>
                    <a:pt x="75" y="167"/>
                  </a:cubicBezTo>
                  <a:cubicBezTo>
                    <a:pt x="72" y="165"/>
                    <a:pt x="66" y="167"/>
                    <a:pt x="67" y="165"/>
                  </a:cubicBezTo>
                  <a:cubicBezTo>
                    <a:pt x="67" y="163"/>
                    <a:pt x="66" y="155"/>
                    <a:pt x="65" y="152"/>
                  </a:cubicBezTo>
                  <a:cubicBezTo>
                    <a:pt x="65" y="148"/>
                    <a:pt x="70" y="144"/>
                    <a:pt x="70" y="140"/>
                  </a:cubicBezTo>
                  <a:cubicBezTo>
                    <a:pt x="70" y="136"/>
                    <a:pt x="69" y="132"/>
                    <a:pt x="73" y="131"/>
                  </a:cubicBezTo>
                  <a:cubicBezTo>
                    <a:pt x="76" y="129"/>
                    <a:pt x="74" y="126"/>
                    <a:pt x="78" y="125"/>
                  </a:cubicBezTo>
                  <a:cubicBezTo>
                    <a:pt x="82" y="124"/>
                    <a:pt x="82" y="118"/>
                    <a:pt x="86" y="116"/>
                  </a:cubicBezTo>
                  <a:cubicBezTo>
                    <a:pt x="91" y="114"/>
                    <a:pt x="91" y="112"/>
                    <a:pt x="97" y="109"/>
                  </a:cubicBezTo>
                  <a:cubicBezTo>
                    <a:pt x="103" y="106"/>
                    <a:pt x="113" y="99"/>
                    <a:pt x="115" y="96"/>
                  </a:cubicBezTo>
                  <a:cubicBezTo>
                    <a:pt x="117" y="92"/>
                    <a:pt x="109" y="88"/>
                    <a:pt x="114" y="84"/>
                  </a:cubicBezTo>
                  <a:cubicBezTo>
                    <a:pt x="119" y="80"/>
                    <a:pt x="115" y="76"/>
                    <a:pt x="118" y="74"/>
                  </a:cubicBezTo>
                  <a:cubicBezTo>
                    <a:pt x="122" y="73"/>
                    <a:pt x="123" y="71"/>
                    <a:pt x="126" y="68"/>
                  </a:cubicBezTo>
                  <a:cubicBezTo>
                    <a:pt x="128" y="65"/>
                    <a:pt x="132" y="68"/>
                    <a:pt x="138" y="67"/>
                  </a:cubicBezTo>
                  <a:cubicBezTo>
                    <a:pt x="140" y="67"/>
                    <a:pt x="142" y="67"/>
                    <a:pt x="144" y="67"/>
                  </a:cubicBezTo>
                  <a:cubicBezTo>
                    <a:pt x="144" y="64"/>
                    <a:pt x="143" y="62"/>
                    <a:pt x="143" y="61"/>
                  </a:cubicBezTo>
                  <a:close/>
                  <a:moveTo>
                    <a:pt x="85" y="217"/>
                  </a:moveTo>
                  <a:cubicBezTo>
                    <a:pt x="78" y="217"/>
                    <a:pt x="75" y="230"/>
                    <a:pt x="77" y="232"/>
                  </a:cubicBezTo>
                  <a:cubicBezTo>
                    <a:pt x="78" y="234"/>
                    <a:pt x="91" y="216"/>
                    <a:pt x="85" y="21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15" name="Google Shape;13915;p239"/>
            <p:cNvSpPr/>
            <p:nvPr/>
          </p:nvSpPr>
          <p:spPr>
            <a:xfrm>
              <a:off x="8120739" y="3244580"/>
              <a:ext cx="120474" cy="62062"/>
            </a:xfrm>
            <a:custGeom>
              <a:rect b="b" l="l" r="r" t="t"/>
              <a:pathLst>
                <a:path extrusionOk="0" h="37" w="72">
                  <a:moveTo>
                    <a:pt x="67" y="10"/>
                  </a:moveTo>
                  <a:cubicBezTo>
                    <a:pt x="69" y="7"/>
                    <a:pt x="72" y="6"/>
                    <a:pt x="70" y="2"/>
                  </a:cubicBezTo>
                  <a:cubicBezTo>
                    <a:pt x="69" y="3"/>
                    <a:pt x="68" y="3"/>
                    <a:pt x="67" y="4"/>
                  </a:cubicBezTo>
                  <a:cubicBezTo>
                    <a:pt x="62" y="5"/>
                    <a:pt x="51" y="0"/>
                    <a:pt x="45" y="1"/>
                  </a:cubicBezTo>
                  <a:cubicBezTo>
                    <a:pt x="39" y="2"/>
                    <a:pt x="26" y="2"/>
                    <a:pt x="24" y="6"/>
                  </a:cubicBezTo>
                  <a:cubicBezTo>
                    <a:pt x="21" y="9"/>
                    <a:pt x="13" y="10"/>
                    <a:pt x="17" y="13"/>
                  </a:cubicBezTo>
                  <a:cubicBezTo>
                    <a:pt x="20" y="15"/>
                    <a:pt x="17" y="17"/>
                    <a:pt x="19" y="20"/>
                  </a:cubicBezTo>
                  <a:cubicBezTo>
                    <a:pt x="21" y="23"/>
                    <a:pt x="23" y="25"/>
                    <a:pt x="26" y="24"/>
                  </a:cubicBezTo>
                  <a:cubicBezTo>
                    <a:pt x="29" y="23"/>
                    <a:pt x="32" y="25"/>
                    <a:pt x="28" y="29"/>
                  </a:cubicBezTo>
                  <a:cubicBezTo>
                    <a:pt x="28" y="29"/>
                    <a:pt x="28" y="29"/>
                    <a:pt x="28" y="29"/>
                  </a:cubicBezTo>
                  <a:cubicBezTo>
                    <a:pt x="34" y="29"/>
                    <a:pt x="40" y="28"/>
                    <a:pt x="40" y="29"/>
                  </a:cubicBezTo>
                  <a:cubicBezTo>
                    <a:pt x="42" y="30"/>
                    <a:pt x="50" y="37"/>
                    <a:pt x="52" y="36"/>
                  </a:cubicBezTo>
                  <a:cubicBezTo>
                    <a:pt x="53" y="36"/>
                    <a:pt x="59" y="36"/>
                    <a:pt x="63" y="37"/>
                  </a:cubicBezTo>
                  <a:cubicBezTo>
                    <a:pt x="63" y="35"/>
                    <a:pt x="63" y="34"/>
                    <a:pt x="64" y="33"/>
                  </a:cubicBezTo>
                  <a:cubicBezTo>
                    <a:pt x="65" y="32"/>
                    <a:pt x="68" y="32"/>
                    <a:pt x="67" y="29"/>
                  </a:cubicBezTo>
                  <a:cubicBezTo>
                    <a:pt x="65" y="27"/>
                    <a:pt x="64" y="26"/>
                    <a:pt x="64" y="23"/>
                  </a:cubicBezTo>
                  <a:cubicBezTo>
                    <a:pt x="64" y="20"/>
                    <a:pt x="63" y="18"/>
                    <a:pt x="63" y="16"/>
                  </a:cubicBezTo>
                  <a:cubicBezTo>
                    <a:pt x="64" y="14"/>
                    <a:pt x="66" y="14"/>
                    <a:pt x="67" y="10"/>
                  </a:cubicBezTo>
                  <a:close/>
                  <a:moveTo>
                    <a:pt x="7" y="19"/>
                  </a:moveTo>
                  <a:cubicBezTo>
                    <a:pt x="0" y="20"/>
                    <a:pt x="0" y="29"/>
                    <a:pt x="2" y="29"/>
                  </a:cubicBezTo>
                  <a:cubicBezTo>
                    <a:pt x="5" y="29"/>
                    <a:pt x="12" y="23"/>
                    <a:pt x="14" y="21"/>
                  </a:cubicBezTo>
                  <a:cubicBezTo>
                    <a:pt x="16" y="19"/>
                    <a:pt x="13" y="17"/>
                    <a:pt x="7" y="19"/>
                  </a:cubicBezTo>
                  <a:close/>
                  <a:moveTo>
                    <a:pt x="12" y="14"/>
                  </a:moveTo>
                  <a:cubicBezTo>
                    <a:pt x="13" y="11"/>
                    <a:pt x="2" y="12"/>
                    <a:pt x="4" y="14"/>
                  </a:cubicBezTo>
                  <a:cubicBezTo>
                    <a:pt x="6" y="16"/>
                    <a:pt x="10" y="16"/>
                    <a:pt x="12" y="1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16" name="Google Shape;13916;p239"/>
            <p:cNvSpPr/>
            <p:nvPr/>
          </p:nvSpPr>
          <p:spPr>
            <a:xfrm>
              <a:off x="8345866" y="4524764"/>
              <a:ext cx="155764" cy="197138"/>
            </a:xfrm>
            <a:custGeom>
              <a:rect b="b" l="l" r="r" t="t"/>
              <a:pathLst>
                <a:path extrusionOk="0" h="117" w="93">
                  <a:moveTo>
                    <a:pt x="82" y="27"/>
                  </a:moveTo>
                  <a:cubicBezTo>
                    <a:pt x="87" y="18"/>
                    <a:pt x="87" y="18"/>
                    <a:pt x="87" y="18"/>
                  </a:cubicBezTo>
                  <a:cubicBezTo>
                    <a:pt x="93" y="10"/>
                    <a:pt x="93" y="10"/>
                    <a:pt x="93" y="10"/>
                  </a:cubicBezTo>
                  <a:cubicBezTo>
                    <a:pt x="90" y="10"/>
                    <a:pt x="88" y="11"/>
                    <a:pt x="87" y="11"/>
                  </a:cubicBezTo>
                  <a:cubicBezTo>
                    <a:pt x="85" y="12"/>
                    <a:pt x="82" y="11"/>
                    <a:pt x="81" y="9"/>
                  </a:cubicBezTo>
                  <a:cubicBezTo>
                    <a:pt x="81" y="7"/>
                    <a:pt x="75" y="9"/>
                    <a:pt x="71" y="11"/>
                  </a:cubicBezTo>
                  <a:cubicBezTo>
                    <a:pt x="67" y="13"/>
                    <a:pt x="65" y="18"/>
                    <a:pt x="64" y="17"/>
                  </a:cubicBezTo>
                  <a:cubicBezTo>
                    <a:pt x="62" y="16"/>
                    <a:pt x="53" y="15"/>
                    <a:pt x="50" y="15"/>
                  </a:cubicBezTo>
                  <a:cubicBezTo>
                    <a:pt x="48" y="15"/>
                    <a:pt x="40" y="9"/>
                    <a:pt x="37" y="7"/>
                  </a:cubicBezTo>
                  <a:cubicBezTo>
                    <a:pt x="34" y="5"/>
                    <a:pt x="27" y="6"/>
                    <a:pt x="25" y="5"/>
                  </a:cubicBezTo>
                  <a:cubicBezTo>
                    <a:pt x="23" y="4"/>
                    <a:pt x="20" y="3"/>
                    <a:pt x="18" y="1"/>
                  </a:cubicBezTo>
                  <a:cubicBezTo>
                    <a:pt x="17" y="0"/>
                    <a:pt x="14" y="0"/>
                    <a:pt x="12" y="0"/>
                  </a:cubicBezTo>
                  <a:cubicBezTo>
                    <a:pt x="9" y="1"/>
                    <a:pt x="3" y="5"/>
                    <a:pt x="2" y="7"/>
                  </a:cubicBezTo>
                  <a:cubicBezTo>
                    <a:pt x="2" y="7"/>
                    <a:pt x="2" y="8"/>
                    <a:pt x="1" y="9"/>
                  </a:cubicBezTo>
                  <a:cubicBezTo>
                    <a:pt x="6" y="14"/>
                    <a:pt x="6" y="14"/>
                    <a:pt x="6" y="14"/>
                  </a:cubicBezTo>
                  <a:cubicBezTo>
                    <a:pt x="7" y="22"/>
                    <a:pt x="7" y="22"/>
                    <a:pt x="7" y="22"/>
                  </a:cubicBezTo>
                  <a:cubicBezTo>
                    <a:pt x="12" y="27"/>
                    <a:pt x="12" y="27"/>
                    <a:pt x="12" y="27"/>
                  </a:cubicBezTo>
                  <a:cubicBezTo>
                    <a:pt x="12" y="27"/>
                    <a:pt x="12" y="31"/>
                    <a:pt x="11" y="36"/>
                  </a:cubicBezTo>
                  <a:cubicBezTo>
                    <a:pt x="11" y="41"/>
                    <a:pt x="7" y="47"/>
                    <a:pt x="4" y="50"/>
                  </a:cubicBezTo>
                  <a:cubicBezTo>
                    <a:pt x="3" y="51"/>
                    <a:pt x="2" y="54"/>
                    <a:pt x="0" y="58"/>
                  </a:cubicBezTo>
                  <a:cubicBezTo>
                    <a:pt x="5" y="59"/>
                    <a:pt x="8" y="61"/>
                    <a:pt x="8" y="62"/>
                  </a:cubicBezTo>
                  <a:cubicBezTo>
                    <a:pt x="7" y="65"/>
                    <a:pt x="0" y="64"/>
                    <a:pt x="0" y="70"/>
                  </a:cubicBezTo>
                  <a:cubicBezTo>
                    <a:pt x="0" y="70"/>
                    <a:pt x="0" y="71"/>
                    <a:pt x="0" y="71"/>
                  </a:cubicBezTo>
                  <a:cubicBezTo>
                    <a:pt x="43" y="95"/>
                    <a:pt x="43" y="95"/>
                    <a:pt x="43" y="95"/>
                  </a:cubicBezTo>
                  <a:cubicBezTo>
                    <a:pt x="43" y="102"/>
                    <a:pt x="43" y="102"/>
                    <a:pt x="43" y="102"/>
                  </a:cubicBezTo>
                  <a:cubicBezTo>
                    <a:pt x="43" y="102"/>
                    <a:pt x="53" y="110"/>
                    <a:pt x="62" y="117"/>
                  </a:cubicBezTo>
                  <a:cubicBezTo>
                    <a:pt x="67" y="105"/>
                    <a:pt x="72" y="93"/>
                    <a:pt x="74" y="91"/>
                  </a:cubicBezTo>
                  <a:cubicBezTo>
                    <a:pt x="76" y="86"/>
                    <a:pt x="79" y="87"/>
                    <a:pt x="81" y="84"/>
                  </a:cubicBezTo>
                  <a:cubicBezTo>
                    <a:pt x="83" y="82"/>
                    <a:pt x="84" y="86"/>
                    <a:pt x="87" y="80"/>
                  </a:cubicBezTo>
                  <a:cubicBezTo>
                    <a:pt x="88" y="80"/>
                    <a:pt x="88" y="79"/>
                    <a:pt x="88" y="79"/>
                  </a:cubicBezTo>
                  <a:cubicBezTo>
                    <a:pt x="83" y="69"/>
                    <a:pt x="83" y="69"/>
                    <a:pt x="83" y="69"/>
                  </a:cubicBezTo>
                  <a:lnTo>
                    <a:pt x="82" y="27"/>
                  </a:ln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17" name="Google Shape;13917;p239"/>
            <p:cNvSpPr/>
            <p:nvPr/>
          </p:nvSpPr>
          <p:spPr>
            <a:xfrm>
              <a:off x="8260683" y="4540583"/>
              <a:ext cx="105871" cy="111955"/>
            </a:xfrm>
            <a:custGeom>
              <a:rect b="b" l="l" r="r" t="t"/>
              <a:pathLst>
                <a:path extrusionOk="0" h="67" w="63">
                  <a:moveTo>
                    <a:pt x="58" y="13"/>
                  </a:moveTo>
                  <a:cubicBezTo>
                    <a:pt x="57" y="5"/>
                    <a:pt x="57" y="5"/>
                    <a:pt x="57" y="5"/>
                  </a:cubicBezTo>
                  <a:cubicBezTo>
                    <a:pt x="52" y="0"/>
                    <a:pt x="52" y="0"/>
                    <a:pt x="52" y="0"/>
                  </a:cubicBezTo>
                  <a:cubicBezTo>
                    <a:pt x="50" y="1"/>
                    <a:pt x="48" y="2"/>
                    <a:pt x="48" y="4"/>
                  </a:cubicBezTo>
                  <a:cubicBezTo>
                    <a:pt x="48" y="5"/>
                    <a:pt x="43" y="5"/>
                    <a:pt x="41" y="4"/>
                  </a:cubicBezTo>
                  <a:cubicBezTo>
                    <a:pt x="39" y="3"/>
                    <a:pt x="33" y="5"/>
                    <a:pt x="32" y="7"/>
                  </a:cubicBezTo>
                  <a:cubicBezTo>
                    <a:pt x="31" y="9"/>
                    <a:pt x="28" y="4"/>
                    <a:pt x="25" y="4"/>
                  </a:cubicBezTo>
                  <a:cubicBezTo>
                    <a:pt x="22" y="5"/>
                    <a:pt x="16" y="7"/>
                    <a:pt x="16" y="7"/>
                  </a:cubicBezTo>
                  <a:cubicBezTo>
                    <a:pt x="16" y="7"/>
                    <a:pt x="15" y="14"/>
                    <a:pt x="15" y="17"/>
                  </a:cubicBezTo>
                  <a:cubicBezTo>
                    <a:pt x="15" y="20"/>
                    <a:pt x="19" y="21"/>
                    <a:pt x="19" y="23"/>
                  </a:cubicBezTo>
                  <a:cubicBezTo>
                    <a:pt x="19" y="26"/>
                    <a:pt x="16" y="28"/>
                    <a:pt x="16" y="29"/>
                  </a:cubicBezTo>
                  <a:cubicBezTo>
                    <a:pt x="16" y="31"/>
                    <a:pt x="13" y="32"/>
                    <a:pt x="11" y="33"/>
                  </a:cubicBezTo>
                  <a:cubicBezTo>
                    <a:pt x="8" y="34"/>
                    <a:pt x="9" y="38"/>
                    <a:pt x="7" y="39"/>
                  </a:cubicBezTo>
                  <a:cubicBezTo>
                    <a:pt x="4" y="41"/>
                    <a:pt x="5" y="45"/>
                    <a:pt x="4" y="48"/>
                  </a:cubicBezTo>
                  <a:cubicBezTo>
                    <a:pt x="2" y="51"/>
                    <a:pt x="2" y="55"/>
                    <a:pt x="2" y="58"/>
                  </a:cubicBezTo>
                  <a:cubicBezTo>
                    <a:pt x="2" y="61"/>
                    <a:pt x="1" y="65"/>
                    <a:pt x="0" y="67"/>
                  </a:cubicBezTo>
                  <a:cubicBezTo>
                    <a:pt x="3" y="67"/>
                    <a:pt x="4" y="67"/>
                    <a:pt x="6" y="66"/>
                  </a:cubicBezTo>
                  <a:cubicBezTo>
                    <a:pt x="8" y="65"/>
                    <a:pt x="17" y="62"/>
                    <a:pt x="17" y="62"/>
                  </a:cubicBezTo>
                  <a:cubicBezTo>
                    <a:pt x="27" y="61"/>
                    <a:pt x="27" y="61"/>
                    <a:pt x="27" y="61"/>
                  </a:cubicBezTo>
                  <a:cubicBezTo>
                    <a:pt x="29" y="55"/>
                    <a:pt x="32" y="49"/>
                    <a:pt x="36" y="48"/>
                  </a:cubicBezTo>
                  <a:cubicBezTo>
                    <a:pt x="40" y="47"/>
                    <a:pt x="46" y="48"/>
                    <a:pt x="51" y="49"/>
                  </a:cubicBezTo>
                  <a:cubicBezTo>
                    <a:pt x="53" y="45"/>
                    <a:pt x="54" y="42"/>
                    <a:pt x="55" y="41"/>
                  </a:cubicBezTo>
                  <a:cubicBezTo>
                    <a:pt x="58" y="38"/>
                    <a:pt x="62" y="32"/>
                    <a:pt x="62" y="27"/>
                  </a:cubicBezTo>
                  <a:cubicBezTo>
                    <a:pt x="63" y="22"/>
                    <a:pt x="63" y="18"/>
                    <a:pt x="63" y="18"/>
                  </a:cubicBezTo>
                  <a:lnTo>
                    <a:pt x="58" y="13"/>
                  </a:ln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18" name="Google Shape;13918;p239"/>
            <p:cNvSpPr/>
            <p:nvPr/>
          </p:nvSpPr>
          <p:spPr>
            <a:xfrm>
              <a:off x="8785168" y="3633990"/>
              <a:ext cx="344384" cy="208091"/>
            </a:xfrm>
            <a:custGeom>
              <a:rect b="b" l="l" r="r" t="t"/>
              <a:pathLst>
                <a:path extrusionOk="0" h="124" w="205">
                  <a:moveTo>
                    <a:pt x="199" y="70"/>
                  </a:moveTo>
                  <a:cubicBezTo>
                    <a:pt x="194" y="65"/>
                    <a:pt x="184" y="59"/>
                    <a:pt x="183" y="62"/>
                  </a:cubicBezTo>
                  <a:cubicBezTo>
                    <a:pt x="182" y="65"/>
                    <a:pt x="176" y="66"/>
                    <a:pt x="174" y="63"/>
                  </a:cubicBezTo>
                  <a:cubicBezTo>
                    <a:pt x="172" y="60"/>
                    <a:pt x="170" y="57"/>
                    <a:pt x="163" y="59"/>
                  </a:cubicBezTo>
                  <a:cubicBezTo>
                    <a:pt x="156" y="62"/>
                    <a:pt x="152" y="66"/>
                    <a:pt x="151" y="69"/>
                  </a:cubicBezTo>
                  <a:cubicBezTo>
                    <a:pt x="151" y="72"/>
                    <a:pt x="146" y="74"/>
                    <a:pt x="146" y="71"/>
                  </a:cubicBezTo>
                  <a:cubicBezTo>
                    <a:pt x="145" y="67"/>
                    <a:pt x="140" y="66"/>
                    <a:pt x="136" y="65"/>
                  </a:cubicBezTo>
                  <a:cubicBezTo>
                    <a:pt x="132" y="64"/>
                    <a:pt x="126" y="66"/>
                    <a:pt x="126" y="62"/>
                  </a:cubicBezTo>
                  <a:cubicBezTo>
                    <a:pt x="126" y="58"/>
                    <a:pt x="120" y="54"/>
                    <a:pt x="120" y="49"/>
                  </a:cubicBezTo>
                  <a:cubicBezTo>
                    <a:pt x="119" y="45"/>
                    <a:pt x="121" y="39"/>
                    <a:pt x="117" y="38"/>
                  </a:cubicBezTo>
                  <a:cubicBezTo>
                    <a:pt x="113" y="37"/>
                    <a:pt x="111" y="31"/>
                    <a:pt x="108" y="31"/>
                  </a:cubicBezTo>
                  <a:cubicBezTo>
                    <a:pt x="105" y="31"/>
                    <a:pt x="87" y="31"/>
                    <a:pt x="84" y="30"/>
                  </a:cubicBezTo>
                  <a:cubicBezTo>
                    <a:pt x="82" y="29"/>
                    <a:pt x="70" y="34"/>
                    <a:pt x="69" y="31"/>
                  </a:cubicBezTo>
                  <a:cubicBezTo>
                    <a:pt x="69" y="29"/>
                    <a:pt x="60" y="20"/>
                    <a:pt x="56" y="16"/>
                  </a:cubicBezTo>
                  <a:cubicBezTo>
                    <a:pt x="55" y="18"/>
                    <a:pt x="54" y="20"/>
                    <a:pt x="52" y="21"/>
                  </a:cubicBezTo>
                  <a:cubicBezTo>
                    <a:pt x="44" y="27"/>
                    <a:pt x="36" y="26"/>
                    <a:pt x="38" y="19"/>
                  </a:cubicBezTo>
                  <a:cubicBezTo>
                    <a:pt x="41" y="11"/>
                    <a:pt x="41" y="2"/>
                    <a:pt x="37" y="2"/>
                  </a:cubicBezTo>
                  <a:cubicBezTo>
                    <a:pt x="32" y="2"/>
                    <a:pt x="36" y="18"/>
                    <a:pt x="32" y="19"/>
                  </a:cubicBezTo>
                  <a:cubicBezTo>
                    <a:pt x="29" y="20"/>
                    <a:pt x="28" y="7"/>
                    <a:pt x="30" y="0"/>
                  </a:cubicBezTo>
                  <a:cubicBezTo>
                    <a:pt x="1" y="8"/>
                    <a:pt x="1" y="8"/>
                    <a:pt x="1" y="8"/>
                  </a:cubicBezTo>
                  <a:cubicBezTo>
                    <a:pt x="0" y="61"/>
                    <a:pt x="0" y="61"/>
                    <a:pt x="0" y="61"/>
                  </a:cubicBezTo>
                  <a:cubicBezTo>
                    <a:pt x="0" y="61"/>
                    <a:pt x="0" y="61"/>
                    <a:pt x="0" y="61"/>
                  </a:cubicBezTo>
                  <a:cubicBezTo>
                    <a:pt x="2" y="63"/>
                    <a:pt x="6" y="63"/>
                    <a:pt x="8" y="63"/>
                  </a:cubicBezTo>
                  <a:cubicBezTo>
                    <a:pt x="12" y="64"/>
                    <a:pt x="12" y="60"/>
                    <a:pt x="12" y="58"/>
                  </a:cubicBezTo>
                  <a:cubicBezTo>
                    <a:pt x="12" y="55"/>
                    <a:pt x="17" y="51"/>
                    <a:pt x="20" y="51"/>
                  </a:cubicBezTo>
                  <a:cubicBezTo>
                    <a:pt x="24" y="52"/>
                    <a:pt x="23" y="47"/>
                    <a:pt x="24" y="47"/>
                  </a:cubicBezTo>
                  <a:cubicBezTo>
                    <a:pt x="25" y="47"/>
                    <a:pt x="28" y="46"/>
                    <a:pt x="29" y="44"/>
                  </a:cubicBezTo>
                  <a:cubicBezTo>
                    <a:pt x="30" y="43"/>
                    <a:pt x="36" y="45"/>
                    <a:pt x="37" y="46"/>
                  </a:cubicBezTo>
                  <a:cubicBezTo>
                    <a:pt x="39" y="48"/>
                    <a:pt x="43" y="49"/>
                    <a:pt x="46" y="50"/>
                  </a:cubicBezTo>
                  <a:cubicBezTo>
                    <a:pt x="49" y="50"/>
                    <a:pt x="50" y="60"/>
                    <a:pt x="50" y="62"/>
                  </a:cubicBezTo>
                  <a:cubicBezTo>
                    <a:pt x="50" y="64"/>
                    <a:pt x="65" y="64"/>
                    <a:pt x="67" y="64"/>
                  </a:cubicBezTo>
                  <a:cubicBezTo>
                    <a:pt x="70" y="65"/>
                    <a:pt x="70" y="69"/>
                    <a:pt x="72" y="72"/>
                  </a:cubicBezTo>
                  <a:cubicBezTo>
                    <a:pt x="75" y="75"/>
                    <a:pt x="76" y="80"/>
                    <a:pt x="77" y="82"/>
                  </a:cubicBezTo>
                  <a:cubicBezTo>
                    <a:pt x="78" y="85"/>
                    <a:pt x="87" y="88"/>
                    <a:pt x="89" y="91"/>
                  </a:cubicBezTo>
                  <a:cubicBezTo>
                    <a:pt x="91" y="94"/>
                    <a:pt x="98" y="97"/>
                    <a:pt x="102" y="99"/>
                  </a:cubicBezTo>
                  <a:cubicBezTo>
                    <a:pt x="107" y="101"/>
                    <a:pt x="112" y="107"/>
                    <a:pt x="114" y="107"/>
                  </a:cubicBezTo>
                  <a:cubicBezTo>
                    <a:pt x="117" y="107"/>
                    <a:pt x="125" y="111"/>
                    <a:pt x="125" y="111"/>
                  </a:cubicBezTo>
                  <a:cubicBezTo>
                    <a:pt x="125" y="119"/>
                    <a:pt x="125" y="119"/>
                    <a:pt x="125" y="119"/>
                  </a:cubicBezTo>
                  <a:cubicBezTo>
                    <a:pt x="126" y="118"/>
                    <a:pt x="126" y="118"/>
                    <a:pt x="126" y="118"/>
                  </a:cubicBezTo>
                  <a:cubicBezTo>
                    <a:pt x="131" y="117"/>
                    <a:pt x="133" y="122"/>
                    <a:pt x="136" y="122"/>
                  </a:cubicBezTo>
                  <a:cubicBezTo>
                    <a:pt x="137" y="122"/>
                    <a:pt x="139" y="123"/>
                    <a:pt x="141" y="124"/>
                  </a:cubicBezTo>
                  <a:cubicBezTo>
                    <a:pt x="140" y="117"/>
                    <a:pt x="143" y="113"/>
                    <a:pt x="145" y="111"/>
                  </a:cubicBezTo>
                  <a:cubicBezTo>
                    <a:pt x="149" y="109"/>
                    <a:pt x="143" y="105"/>
                    <a:pt x="144" y="101"/>
                  </a:cubicBezTo>
                  <a:cubicBezTo>
                    <a:pt x="145" y="97"/>
                    <a:pt x="136" y="95"/>
                    <a:pt x="137" y="92"/>
                  </a:cubicBezTo>
                  <a:cubicBezTo>
                    <a:pt x="138" y="88"/>
                    <a:pt x="145" y="89"/>
                    <a:pt x="148" y="87"/>
                  </a:cubicBezTo>
                  <a:cubicBezTo>
                    <a:pt x="151" y="86"/>
                    <a:pt x="149" y="81"/>
                    <a:pt x="152" y="81"/>
                  </a:cubicBezTo>
                  <a:cubicBezTo>
                    <a:pt x="155" y="81"/>
                    <a:pt x="156" y="77"/>
                    <a:pt x="157" y="74"/>
                  </a:cubicBezTo>
                  <a:cubicBezTo>
                    <a:pt x="158" y="71"/>
                    <a:pt x="163" y="74"/>
                    <a:pt x="166" y="72"/>
                  </a:cubicBezTo>
                  <a:cubicBezTo>
                    <a:pt x="169" y="70"/>
                    <a:pt x="173" y="69"/>
                    <a:pt x="174" y="70"/>
                  </a:cubicBezTo>
                  <a:cubicBezTo>
                    <a:pt x="175" y="72"/>
                    <a:pt x="171" y="78"/>
                    <a:pt x="170" y="80"/>
                  </a:cubicBezTo>
                  <a:cubicBezTo>
                    <a:pt x="175" y="80"/>
                    <a:pt x="182" y="79"/>
                    <a:pt x="183" y="78"/>
                  </a:cubicBezTo>
                  <a:cubicBezTo>
                    <a:pt x="185" y="76"/>
                    <a:pt x="192" y="81"/>
                    <a:pt x="194" y="76"/>
                  </a:cubicBezTo>
                  <a:cubicBezTo>
                    <a:pt x="196" y="71"/>
                    <a:pt x="205" y="74"/>
                    <a:pt x="199" y="7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19" name="Google Shape;13919;p239"/>
            <p:cNvSpPr/>
            <p:nvPr/>
          </p:nvSpPr>
          <p:spPr>
            <a:xfrm>
              <a:off x="7795825" y="2473063"/>
              <a:ext cx="505015" cy="820193"/>
            </a:xfrm>
            <a:custGeom>
              <a:rect b="b" l="l" r="r" t="t"/>
              <a:pathLst>
                <a:path extrusionOk="0" h="488" w="300">
                  <a:moveTo>
                    <a:pt x="290" y="261"/>
                  </a:moveTo>
                  <a:cubicBezTo>
                    <a:pt x="290" y="264"/>
                    <a:pt x="285" y="263"/>
                    <a:pt x="285" y="260"/>
                  </a:cubicBezTo>
                  <a:cubicBezTo>
                    <a:pt x="285" y="258"/>
                    <a:pt x="278" y="256"/>
                    <a:pt x="278" y="254"/>
                  </a:cubicBezTo>
                  <a:cubicBezTo>
                    <a:pt x="277" y="253"/>
                    <a:pt x="281" y="253"/>
                    <a:pt x="284" y="255"/>
                  </a:cubicBezTo>
                  <a:cubicBezTo>
                    <a:pt x="286" y="257"/>
                    <a:pt x="288" y="256"/>
                    <a:pt x="291" y="253"/>
                  </a:cubicBezTo>
                  <a:cubicBezTo>
                    <a:pt x="294" y="250"/>
                    <a:pt x="299" y="252"/>
                    <a:pt x="299" y="249"/>
                  </a:cubicBezTo>
                  <a:cubicBezTo>
                    <a:pt x="300" y="247"/>
                    <a:pt x="294" y="245"/>
                    <a:pt x="293" y="243"/>
                  </a:cubicBezTo>
                  <a:cubicBezTo>
                    <a:pt x="292" y="242"/>
                    <a:pt x="288" y="240"/>
                    <a:pt x="284" y="240"/>
                  </a:cubicBezTo>
                  <a:cubicBezTo>
                    <a:pt x="281" y="241"/>
                    <a:pt x="280" y="239"/>
                    <a:pt x="278" y="237"/>
                  </a:cubicBezTo>
                  <a:cubicBezTo>
                    <a:pt x="276" y="235"/>
                    <a:pt x="269" y="239"/>
                    <a:pt x="269" y="244"/>
                  </a:cubicBezTo>
                  <a:cubicBezTo>
                    <a:pt x="269" y="249"/>
                    <a:pt x="265" y="247"/>
                    <a:pt x="266" y="245"/>
                  </a:cubicBezTo>
                  <a:cubicBezTo>
                    <a:pt x="268" y="242"/>
                    <a:pt x="264" y="239"/>
                    <a:pt x="268" y="238"/>
                  </a:cubicBezTo>
                  <a:cubicBezTo>
                    <a:pt x="271" y="237"/>
                    <a:pt x="269" y="232"/>
                    <a:pt x="263" y="231"/>
                  </a:cubicBezTo>
                  <a:cubicBezTo>
                    <a:pt x="257" y="231"/>
                    <a:pt x="254" y="236"/>
                    <a:pt x="256" y="238"/>
                  </a:cubicBezTo>
                  <a:cubicBezTo>
                    <a:pt x="257" y="240"/>
                    <a:pt x="251" y="247"/>
                    <a:pt x="249" y="247"/>
                  </a:cubicBezTo>
                  <a:cubicBezTo>
                    <a:pt x="246" y="247"/>
                    <a:pt x="249" y="241"/>
                    <a:pt x="249" y="237"/>
                  </a:cubicBezTo>
                  <a:cubicBezTo>
                    <a:pt x="249" y="234"/>
                    <a:pt x="247" y="236"/>
                    <a:pt x="242" y="241"/>
                  </a:cubicBezTo>
                  <a:cubicBezTo>
                    <a:pt x="237" y="247"/>
                    <a:pt x="233" y="252"/>
                    <a:pt x="231" y="253"/>
                  </a:cubicBezTo>
                  <a:cubicBezTo>
                    <a:pt x="228" y="253"/>
                    <a:pt x="228" y="248"/>
                    <a:pt x="233" y="245"/>
                  </a:cubicBezTo>
                  <a:cubicBezTo>
                    <a:pt x="237" y="243"/>
                    <a:pt x="237" y="236"/>
                    <a:pt x="240" y="236"/>
                  </a:cubicBezTo>
                  <a:cubicBezTo>
                    <a:pt x="243" y="236"/>
                    <a:pt x="243" y="232"/>
                    <a:pt x="239" y="231"/>
                  </a:cubicBezTo>
                  <a:cubicBezTo>
                    <a:pt x="235" y="230"/>
                    <a:pt x="234" y="235"/>
                    <a:pt x="232" y="237"/>
                  </a:cubicBezTo>
                  <a:cubicBezTo>
                    <a:pt x="231" y="238"/>
                    <a:pt x="224" y="234"/>
                    <a:pt x="224" y="236"/>
                  </a:cubicBezTo>
                  <a:cubicBezTo>
                    <a:pt x="224" y="237"/>
                    <a:pt x="220" y="238"/>
                    <a:pt x="222" y="240"/>
                  </a:cubicBezTo>
                  <a:cubicBezTo>
                    <a:pt x="224" y="243"/>
                    <a:pt x="221" y="245"/>
                    <a:pt x="220" y="242"/>
                  </a:cubicBezTo>
                  <a:cubicBezTo>
                    <a:pt x="218" y="239"/>
                    <a:pt x="214" y="241"/>
                    <a:pt x="212" y="245"/>
                  </a:cubicBezTo>
                  <a:cubicBezTo>
                    <a:pt x="210" y="248"/>
                    <a:pt x="207" y="248"/>
                    <a:pt x="209" y="249"/>
                  </a:cubicBezTo>
                  <a:cubicBezTo>
                    <a:pt x="211" y="251"/>
                    <a:pt x="211" y="255"/>
                    <a:pt x="208" y="256"/>
                  </a:cubicBezTo>
                  <a:cubicBezTo>
                    <a:pt x="205" y="257"/>
                    <a:pt x="206" y="248"/>
                    <a:pt x="203" y="248"/>
                  </a:cubicBezTo>
                  <a:cubicBezTo>
                    <a:pt x="201" y="249"/>
                    <a:pt x="203" y="244"/>
                    <a:pt x="206" y="244"/>
                  </a:cubicBezTo>
                  <a:cubicBezTo>
                    <a:pt x="209" y="244"/>
                    <a:pt x="212" y="239"/>
                    <a:pt x="212" y="238"/>
                  </a:cubicBezTo>
                  <a:cubicBezTo>
                    <a:pt x="211" y="236"/>
                    <a:pt x="208" y="236"/>
                    <a:pt x="208" y="239"/>
                  </a:cubicBezTo>
                  <a:cubicBezTo>
                    <a:pt x="208" y="241"/>
                    <a:pt x="203" y="241"/>
                    <a:pt x="198" y="241"/>
                  </a:cubicBezTo>
                  <a:cubicBezTo>
                    <a:pt x="194" y="241"/>
                    <a:pt x="194" y="246"/>
                    <a:pt x="199" y="249"/>
                  </a:cubicBezTo>
                  <a:cubicBezTo>
                    <a:pt x="204" y="251"/>
                    <a:pt x="198" y="253"/>
                    <a:pt x="196" y="251"/>
                  </a:cubicBezTo>
                  <a:cubicBezTo>
                    <a:pt x="193" y="249"/>
                    <a:pt x="190" y="250"/>
                    <a:pt x="187" y="251"/>
                  </a:cubicBezTo>
                  <a:cubicBezTo>
                    <a:pt x="185" y="253"/>
                    <a:pt x="193" y="256"/>
                    <a:pt x="194" y="257"/>
                  </a:cubicBezTo>
                  <a:cubicBezTo>
                    <a:pt x="194" y="259"/>
                    <a:pt x="189" y="255"/>
                    <a:pt x="188" y="257"/>
                  </a:cubicBezTo>
                  <a:cubicBezTo>
                    <a:pt x="187" y="258"/>
                    <a:pt x="182" y="256"/>
                    <a:pt x="182" y="253"/>
                  </a:cubicBezTo>
                  <a:cubicBezTo>
                    <a:pt x="182" y="250"/>
                    <a:pt x="174" y="254"/>
                    <a:pt x="178" y="255"/>
                  </a:cubicBezTo>
                  <a:cubicBezTo>
                    <a:pt x="182" y="256"/>
                    <a:pt x="181" y="259"/>
                    <a:pt x="181" y="263"/>
                  </a:cubicBezTo>
                  <a:cubicBezTo>
                    <a:pt x="181" y="267"/>
                    <a:pt x="176" y="264"/>
                    <a:pt x="177" y="260"/>
                  </a:cubicBezTo>
                  <a:cubicBezTo>
                    <a:pt x="178" y="257"/>
                    <a:pt x="174" y="258"/>
                    <a:pt x="170" y="260"/>
                  </a:cubicBezTo>
                  <a:cubicBezTo>
                    <a:pt x="167" y="262"/>
                    <a:pt x="171" y="256"/>
                    <a:pt x="170" y="253"/>
                  </a:cubicBezTo>
                  <a:cubicBezTo>
                    <a:pt x="168" y="250"/>
                    <a:pt x="165" y="253"/>
                    <a:pt x="162" y="254"/>
                  </a:cubicBezTo>
                  <a:cubicBezTo>
                    <a:pt x="158" y="254"/>
                    <a:pt x="156" y="254"/>
                    <a:pt x="158" y="257"/>
                  </a:cubicBezTo>
                  <a:cubicBezTo>
                    <a:pt x="161" y="259"/>
                    <a:pt x="160" y="263"/>
                    <a:pt x="157" y="262"/>
                  </a:cubicBezTo>
                  <a:cubicBezTo>
                    <a:pt x="154" y="262"/>
                    <a:pt x="153" y="262"/>
                    <a:pt x="154" y="265"/>
                  </a:cubicBezTo>
                  <a:cubicBezTo>
                    <a:pt x="154" y="268"/>
                    <a:pt x="150" y="268"/>
                    <a:pt x="149" y="266"/>
                  </a:cubicBezTo>
                  <a:cubicBezTo>
                    <a:pt x="149" y="263"/>
                    <a:pt x="143" y="264"/>
                    <a:pt x="142" y="267"/>
                  </a:cubicBezTo>
                  <a:cubicBezTo>
                    <a:pt x="140" y="270"/>
                    <a:pt x="135" y="272"/>
                    <a:pt x="136" y="275"/>
                  </a:cubicBezTo>
                  <a:cubicBezTo>
                    <a:pt x="136" y="278"/>
                    <a:pt x="140" y="273"/>
                    <a:pt x="143" y="274"/>
                  </a:cubicBezTo>
                  <a:cubicBezTo>
                    <a:pt x="146" y="275"/>
                    <a:pt x="143" y="277"/>
                    <a:pt x="144" y="279"/>
                  </a:cubicBezTo>
                  <a:cubicBezTo>
                    <a:pt x="146" y="280"/>
                    <a:pt x="146" y="284"/>
                    <a:pt x="143" y="282"/>
                  </a:cubicBezTo>
                  <a:cubicBezTo>
                    <a:pt x="141" y="280"/>
                    <a:pt x="138" y="279"/>
                    <a:pt x="137" y="283"/>
                  </a:cubicBezTo>
                  <a:cubicBezTo>
                    <a:pt x="137" y="286"/>
                    <a:pt x="134" y="282"/>
                    <a:pt x="132" y="279"/>
                  </a:cubicBezTo>
                  <a:cubicBezTo>
                    <a:pt x="130" y="277"/>
                    <a:pt x="128" y="284"/>
                    <a:pt x="126" y="283"/>
                  </a:cubicBezTo>
                  <a:cubicBezTo>
                    <a:pt x="124" y="281"/>
                    <a:pt x="130" y="275"/>
                    <a:pt x="129" y="273"/>
                  </a:cubicBezTo>
                  <a:cubicBezTo>
                    <a:pt x="127" y="270"/>
                    <a:pt x="126" y="274"/>
                    <a:pt x="122" y="278"/>
                  </a:cubicBezTo>
                  <a:cubicBezTo>
                    <a:pt x="118" y="282"/>
                    <a:pt x="113" y="282"/>
                    <a:pt x="115" y="284"/>
                  </a:cubicBezTo>
                  <a:cubicBezTo>
                    <a:pt x="116" y="286"/>
                    <a:pt x="111" y="287"/>
                    <a:pt x="110" y="290"/>
                  </a:cubicBezTo>
                  <a:cubicBezTo>
                    <a:pt x="109" y="294"/>
                    <a:pt x="100" y="295"/>
                    <a:pt x="95" y="299"/>
                  </a:cubicBezTo>
                  <a:cubicBezTo>
                    <a:pt x="90" y="302"/>
                    <a:pt x="96" y="302"/>
                    <a:pt x="99" y="299"/>
                  </a:cubicBezTo>
                  <a:cubicBezTo>
                    <a:pt x="102" y="296"/>
                    <a:pt x="103" y="298"/>
                    <a:pt x="108" y="295"/>
                  </a:cubicBezTo>
                  <a:cubicBezTo>
                    <a:pt x="112" y="292"/>
                    <a:pt x="117" y="289"/>
                    <a:pt x="119" y="290"/>
                  </a:cubicBezTo>
                  <a:cubicBezTo>
                    <a:pt x="121" y="292"/>
                    <a:pt x="124" y="292"/>
                    <a:pt x="126" y="289"/>
                  </a:cubicBezTo>
                  <a:cubicBezTo>
                    <a:pt x="128" y="286"/>
                    <a:pt x="131" y="287"/>
                    <a:pt x="133" y="289"/>
                  </a:cubicBezTo>
                  <a:cubicBezTo>
                    <a:pt x="135" y="291"/>
                    <a:pt x="129" y="292"/>
                    <a:pt x="132" y="295"/>
                  </a:cubicBezTo>
                  <a:cubicBezTo>
                    <a:pt x="135" y="298"/>
                    <a:pt x="129" y="299"/>
                    <a:pt x="129" y="297"/>
                  </a:cubicBezTo>
                  <a:cubicBezTo>
                    <a:pt x="129" y="295"/>
                    <a:pt x="125" y="292"/>
                    <a:pt x="124" y="295"/>
                  </a:cubicBezTo>
                  <a:cubicBezTo>
                    <a:pt x="123" y="297"/>
                    <a:pt x="121" y="299"/>
                    <a:pt x="119" y="300"/>
                  </a:cubicBezTo>
                  <a:cubicBezTo>
                    <a:pt x="117" y="300"/>
                    <a:pt x="114" y="304"/>
                    <a:pt x="114" y="308"/>
                  </a:cubicBezTo>
                  <a:cubicBezTo>
                    <a:pt x="114" y="313"/>
                    <a:pt x="110" y="308"/>
                    <a:pt x="110" y="312"/>
                  </a:cubicBezTo>
                  <a:cubicBezTo>
                    <a:pt x="110" y="316"/>
                    <a:pt x="104" y="322"/>
                    <a:pt x="99" y="327"/>
                  </a:cubicBezTo>
                  <a:cubicBezTo>
                    <a:pt x="94" y="332"/>
                    <a:pt x="99" y="333"/>
                    <a:pt x="97" y="336"/>
                  </a:cubicBezTo>
                  <a:cubicBezTo>
                    <a:pt x="96" y="339"/>
                    <a:pt x="90" y="336"/>
                    <a:pt x="88" y="337"/>
                  </a:cubicBezTo>
                  <a:cubicBezTo>
                    <a:pt x="86" y="339"/>
                    <a:pt x="89" y="346"/>
                    <a:pt x="87" y="348"/>
                  </a:cubicBezTo>
                  <a:cubicBezTo>
                    <a:pt x="84" y="351"/>
                    <a:pt x="87" y="354"/>
                    <a:pt x="87" y="356"/>
                  </a:cubicBezTo>
                  <a:cubicBezTo>
                    <a:pt x="87" y="359"/>
                    <a:pt x="80" y="355"/>
                    <a:pt x="80" y="358"/>
                  </a:cubicBezTo>
                  <a:cubicBezTo>
                    <a:pt x="79" y="360"/>
                    <a:pt x="73" y="359"/>
                    <a:pt x="72" y="360"/>
                  </a:cubicBezTo>
                  <a:cubicBezTo>
                    <a:pt x="70" y="361"/>
                    <a:pt x="75" y="365"/>
                    <a:pt x="78" y="368"/>
                  </a:cubicBezTo>
                  <a:cubicBezTo>
                    <a:pt x="81" y="370"/>
                    <a:pt x="75" y="372"/>
                    <a:pt x="74" y="369"/>
                  </a:cubicBezTo>
                  <a:cubicBezTo>
                    <a:pt x="74" y="366"/>
                    <a:pt x="69" y="371"/>
                    <a:pt x="64" y="373"/>
                  </a:cubicBezTo>
                  <a:cubicBezTo>
                    <a:pt x="59" y="376"/>
                    <a:pt x="61" y="381"/>
                    <a:pt x="57" y="381"/>
                  </a:cubicBezTo>
                  <a:cubicBezTo>
                    <a:pt x="53" y="381"/>
                    <a:pt x="54" y="388"/>
                    <a:pt x="51" y="390"/>
                  </a:cubicBezTo>
                  <a:cubicBezTo>
                    <a:pt x="49" y="392"/>
                    <a:pt x="49" y="385"/>
                    <a:pt x="45" y="385"/>
                  </a:cubicBezTo>
                  <a:cubicBezTo>
                    <a:pt x="41" y="385"/>
                    <a:pt x="41" y="388"/>
                    <a:pt x="44" y="392"/>
                  </a:cubicBezTo>
                  <a:cubicBezTo>
                    <a:pt x="46" y="395"/>
                    <a:pt x="40" y="392"/>
                    <a:pt x="37" y="396"/>
                  </a:cubicBezTo>
                  <a:cubicBezTo>
                    <a:pt x="35" y="399"/>
                    <a:pt x="28" y="397"/>
                    <a:pt x="26" y="400"/>
                  </a:cubicBezTo>
                  <a:cubicBezTo>
                    <a:pt x="24" y="403"/>
                    <a:pt x="31" y="403"/>
                    <a:pt x="32" y="405"/>
                  </a:cubicBezTo>
                  <a:cubicBezTo>
                    <a:pt x="33" y="407"/>
                    <a:pt x="26" y="406"/>
                    <a:pt x="22" y="405"/>
                  </a:cubicBezTo>
                  <a:cubicBezTo>
                    <a:pt x="19" y="404"/>
                    <a:pt x="20" y="410"/>
                    <a:pt x="16" y="409"/>
                  </a:cubicBezTo>
                  <a:cubicBezTo>
                    <a:pt x="13" y="408"/>
                    <a:pt x="9" y="412"/>
                    <a:pt x="11" y="415"/>
                  </a:cubicBezTo>
                  <a:cubicBezTo>
                    <a:pt x="13" y="417"/>
                    <a:pt x="9" y="417"/>
                    <a:pt x="7" y="416"/>
                  </a:cubicBezTo>
                  <a:cubicBezTo>
                    <a:pt x="4" y="414"/>
                    <a:pt x="2" y="418"/>
                    <a:pt x="1" y="421"/>
                  </a:cubicBezTo>
                  <a:cubicBezTo>
                    <a:pt x="0" y="424"/>
                    <a:pt x="6" y="426"/>
                    <a:pt x="6" y="427"/>
                  </a:cubicBezTo>
                  <a:cubicBezTo>
                    <a:pt x="6" y="428"/>
                    <a:pt x="1" y="431"/>
                    <a:pt x="4" y="431"/>
                  </a:cubicBezTo>
                  <a:cubicBezTo>
                    <a:pt x="7" y="432"/>
                    <a:pt x="5" y="435"/>
                    <a:pt x="3" y="436"/>
                  </a:cubicBezTo>
                  <a:cubicBezTo>
                    <a:pt x="1" y="437"/>
                    <a:pt x="1" y="439"/>
                    <a:pt x="3" y="442"/>
                  </a:cubicBezTo>
                  <a:cubicBezTo>
                    <a:pt x="5" y="444"/>
                    <a:pt x="0" y="445"/>
                    <a:pt x="2" y="449"/>
                  </a:cubicBezTo>
                  <a:cubicBezTo>
                    <a:pt x="5" y="453"/>
                    <a:pt x="7" y="448"/>
                    <a:pt x="8" y="451"/>
                  </a:cubicBezTo>
                  <a:cubicBezTo>
                    <a:pt x="10" y="454"/>
                    <a:pt x="13" y="451"/>
                    <a:pt x="17" y="448"/>
                  </a:cubicBezTo>
                  <a:cubicBezTo>
                    <a:pt x="20" y="444"/>
                    <a:pt x="22" y="451"/>
                    <a:pt x="19" y="451"/>
                  </a:cubicBezTo>
                  <a:cubicBezTo>
                    <a:pt x="16" y="451"/>
                    <a:pt x="12" y="453"/>
                    <a:pt x="13" y="456"/>
                  </a:cubicBezTo>
                  <a:cubicBezTo>
                    <a:pt x="13" y="459"/>
                    <a:pt x="8" y="459"/>
                    <a:pt x="8" y="455"/>
                  </a:cubicBezTo>
                  <a:cubicBezTo>
                    <a:pt x="8" y="451"/>
                    <a:pt x="2" y="456"/>
                    <a:pt x="4" y="458"/>
                  </a:cubicBezTo>
                  <a:cubicBezTo>
                    <a:pt x="6" y="461"/>
                    <a:pt x="3" y="463"/>
                    <a:pt x="3" y="466"/>
                  </a:cubicBezTo>
                  <a:cubicBezTo>
                    <a:pt x="3" y="468"/>
                    <a:pt x="8" y="468"/>
                    <a:pt x="10" y="465"/>
                  </a:cubicBezTo>
                  <a:cubicBezTo>
                    <a:pt x="12" y="462"/>
                    <a:pt x="15" y="462"/>
                    <a:pt x="16" y="465"/>
                  </a:cubicBezTo>
                  <a:cubicBezTo>
                    <a:pt x="17" y="468"/>
                    <a:pt x="13" y="466"/>
                    <a:pt x="13" y="470"/>
                  </a:cubicBezTo>
                  <a:cubicBezTo>
                    <a:pt x="13" y="474"/>
                    <a:pt x="10" y="471"/>
                    <a:pt x="8" y="474"/>
                  </a:cubicBezTo>
                  <a:cubicBezTo>
                    <a:pt x="6" y="477"/>
                    <a:pt x="17" y="483"/>
                    <a:pt x="20" y="484"/>
                  </a:cubicBezTo>
                  <a:cubicBezTo>
                    <a:pt x="24" y="485"/>
                    <a:pt x="27" y="488"/>
                    <a:pt x="34" y="487"/>
                  </a:cubicBezTo>
                  <a:cubicBezTo>
                    <a:pt x="41" y="486"/>
                    <a:pt x="54" y="473"/>
                    <a:pt x="55" y="471"/>
                  </a:cubicBezTo>
                  <a:cubicBezTo>
                    <a:pt x="57" y="469"/>
                    <a:pt x="61" y="471"/>
                    <a:pt x="63" y="469"/>
                  </a:cubicBezTo>
                  <a:cubicBezTo>
                    <a:pt x="66" y="467"/>
                    <a:pt x="65" y="462"/>
                    <a:pt x="66" y="461"/>
                  </a:cubicBezTo>
                  <a:cubicBezTo>
                    <a:pt x="68" y="460"/>
                    <a:pt x="69" y="466"/>
                    <a:pt x="71" y="467"/>
                  </a:cubicBezTo>
                  <a:cubicBezTo>
                    <a:pt x="73" y="468"/>
                    <a:pt x="74" y="469"/>
                    <a:pt x="74" y="473"/>
                  </a:cubicBezTo>
                  <a:cubicBezTo>
                    <a:pt x="75" y="472"/>
                    <a:pt x="77" y="472"/>
                    <a:pt x="77" y="473"/>
                  </a:cubicBezTo>
                  <a:cubicBezTo>
                    <a:pt x="80" y="475"/>
                    <a:pt x="80" y="467"/>
                    <a:pt x="80" y="465"/>
                  </a:cubicBezTo>
                  <a:cubicBezTo>
                    <a:pt x="80" y="463"/>
                    <a:pt x="82" y="458"/>
                    <a:pt x="82" y="455"/>
                  </a:cubicBezTo>
                  <a:cubicBezTo>
                    <a:pt x="81" y="453"/>
                    <a:pt x="88" y="455"/>
                    <a:pt x="89" y="453"/>
                  </a:cubicBezTo>
                  <a:cubicBezTo>
                    <a:pt x="91" y="450"/>
                    <a:pt x="91" y="442"/>
                    <a:pt x="89" y="441"/>
                  </a:cubicBezTo>
                  <a:cubicBezTo>
                    <a:pt x="87" y="440"/>
                    <a:pt x="86" y="436"/>
                    <a:pt x="88" y="436"/>
                  </a:cubicBezTo>
                  <a:cubicBezTo>
                    <a:pt x="91" y="436"/>
                    <a:pt x="93" y="434"/>
                    <a:pt x="93" y="429"/>
                  </a:cubicBezTo>
                  <a:cubicBezTo>
                    <a:pt x="92" y="425"/>
                    <a:pt x="86" y="425"/>
                    <a:pt x="85" y="421"/>
                  </a:cubicBezTo>
                  <a:cubicBezTo>
                    <a:pt x="85" y="416"/>
                    <a:pt x="88" y="415"/>
                    <a:pt x="86" y="410"/>
                  </a:cubicBezTo>
                  <a:cubicBezTo>
                    <a:pt x="83" y="404"/>
                    <a:pt x="87" y="400"/>
                    <a:pt x="86" y="398"/>
                  </a:cubicBezTo>
                  <a:cubicBezTo>
                    <a:pt x="85" y="395"/>
                    <a:pt x="83" y="391"/>
                    <a:pt x="87" y="386"/>
                  </a:cubicBezTo>
                  <a:cubicBezTo>
                    <a:pt x="90" y="380"/>
                    <a:pt x="96" y="377"/>
                    <a:pt x="98" y="378"/>
                  </a:cubicBezTo>
                  <a:cubicBezTo>
                    <a:pt x="100" y="378"/>
                    <a:pt x="104" y="381"/>
                    <a:pt x="106" y="377"/>
                  </a:cubicBezTo>
                  <a:cubicBezTo>
                    <a:pt x="108" y="374"/>
                    <a:pt x="108" y="371"/>
                    <a:pt x="106" y="370"/>
                  </a:cubicBezTo>
                  <a:cubicBezTo>
                    <a:pt x="104" y="370"/>
                    <a:pt x="100" y="369"/>
                    <a:pt x="103" y="364"/>
                  </a:cubicBezTo>
                  <a:cubicBezTo>
                    <a:pt x="107" y="360"/>
                    <a:pt x="110" y="354"/>
                    <a:pt x="111" y="349"/>
                  </a:cubicBezTo>
                  <a:cubicBezTo>
                    <a:pt x="111" y="344"/>
                    <a:pt x="110" y="340"/>
                    <a:pt x="111" y="338"/>
                  </a:cubicBezTo>
                  <a:cubicBezTo>
                    <a:pt x="113" y="336"/>
                    <a:pt x="117" y="338"/>
                    <a:pt x="120" y="336"/>
                  </a:cubicBezTo>
                  <a:cubicBezTo>
                    <a:pt x="124" y="334"/>
                    <a:pt x="121" y="331"/>
                    <a:pt x="122" y="329"/>
                  </a:cubicBezTo>
                  <a:cubicBezTo>
                    <a:pt x="124" y="327"/>
                    <a:pt x="126" y="322"/>
                    <a:pt x="129" y="320"/>
                  </a:cubicBezTo>
                  <a:cubicBezTo>
                    <a:pt x="131" y="318"/>
                    <a:pt x="133" y="316"/>
                    <a:pt x="131" y="314"/>
                  </a:cubicBezTo>
                  <a:cubicBezTo>
                    <a:pt x="130" y="311"/>
                    <a:pt x="135" y="309"/>
                    <a:pt x="135" y="305"/>
                  </a:cubicBezTo>
                  <a:cubicBezTo>
                    <a:pt x="135" y="301"/>
                    <a:pt x="140" y="298"/>
                    <a:pt x="143" y="298"/>
                  </a:cubicBezTo>
                  <a:cubicBezTo>
                    <a:pt x="147" y="298"/>
                    <a:pt x="152" y="298"/>
                    <a:pt x="152" y="295"/>
                  </a:cubicBezTo>
                  <a:cubicBezTo>
                    <a:pt x="152" y="292"/>
                    <a:pt x="150" y="284"/>
                    <a:pt x="155" y="287"/>
                  </a:cubicBezTo>
                  <a:cubicBezTo>
                    <a:pt x="160" y="289"/>
                    <a:pt x="164" y="286"/>
                    <a:pt x="167" y="289"/>
                  </a:cubicBezTo>
                  <a:cubicBezTo>
                    <a:pt x="170" y="292"/>
                    <a:pt x="175" y="291"/>
                    <a:pt x="175" y="287"/>
                  </a:cubicBezTo>
                  <a:cubicBezTo>
                    <a:pt x="175" y="282"/>
                    <a:pt x="176" y="275"/>
                    <a:pt x="181" y="277"/>
                  </a:cubicBezTo>
                  <a:cubicBezTo>
                    <a:pt x="182" y="278"/>
                    <a:pt x="182" y="278"/>
                    <a:pt x="182" y="278"/>
                  </a:cubicBezTo>
                  <a:cubicBezTo>
                    <a:pt x="184" y="274"/>
                    <a:pt x="187" y="272"/>
                    <a:pt x="190" y="272"/>
                  </a:cubicBezTo>
                  <a:cubicBezTo>
                    <a:pt x="195" y="273"/>
                    <a:pt x="197" y="281"/>
                    <a:pt x="203" y="282"/>
                  </a:cubicBezTo>
                  <a:cubicBezTo>
                    <a:pt x="208" y="283"/>
                    <a:pt x="214" y="285"/>
                    <a:pt x="215" y="283"/>
                  </a:cubicBezTo>
                  <a:cubicBezTo>
                    <a:pt x="217" y="280"/>
                    <a:pt x="221" y="284"/>
                    <a:pt x="224" y="283"/>
                  </a:cubicBezTo>
                  <a:cubicBezTo>
                    <a:pt x="228" y="282"/>
                    <a:pt x="228" y="289"/>
                    <a:pt x="231" y="285"/>
                  </a:cubicBezTo>
                  <a:cubicBezTo>
                    <a:pt x="234" y="280"/>
                    <a:pt x="230" y="277"/>
                    <a:pt x="236" y="278"/>
                  </a:cubicBezTo>
                  <a:cubicBezTo>
                    <a:pt x="241" y="279"/>
                    <a:pt x="238" y="272"/>
                    <a:pt x="238" y="268"/>
                  </a:cubicBezTo>
                  <a:cubicBezTo>
                    <a:pt x="238" y="264"/>
                    <a:pt x="245" y="263"/>
                    <a:pt x="245" y="260"/>
                  </a:cubicBezTo>
                  <a:cubicBezTo>
                    <a:pt x="245" y="256"/>
                    <a:pt x="255" y="259"/>
                    <a:pt x="257" y="257"/>
                  </a:cubicBezTo>
                  <a:cubicBezTo>
                    <a:pt x="258" y="255"/>
                    <a:pt x="264" y="253"/>
                    <a:pt x="266" y="257"/>
                  </a:cubicBezTo>
                  <a:cubicBezTo>
                    <a:pt x="268" y="261"/>
                    <a:pt x="278" y="262"/>
                    <a:pt x="278" y="266"/>
                  </a:cubicBezTo>
                  <a:cubicBezTo>
                    <a:pt x="278" y="267"/>
                    <a:pt x="278" y="270"/>
                    <a:pt x="278" y="272"/>
                  </a:cubicBezTo>
                  <a:cubicBezTo>
                    <a:pt x="280" y="271"/>
                    <a:pt x="282" y="269"/>
                    <a:pt x="284" y="269"/>
                  </a:cubicBezTo>
                  <a:cubicBezTo>
                    <a:pt x="287" y="269"/>
                    <a:pt x="290" y="264"/>
                    <a:pt x="293" y="265"/>
                  </a:cubicBezTo>
                  <a:cubicBezTo>
                    <a:pt x="296" y="265"/>
                    <a:pt x="298" y="265"/>
                    <a:pt x="299" y="261"/>
                  </a:cubicBezTo>
                  <a:cubicBezTo>
                    <a:pt x="296" y="259"/>
                    <a:pt x="291" y="259"/>
                    <a:pt x="290" y="261"/>
                  </a:cubicBezTo>
                  <a:close/>
                  <a:moveTo>
                    <a:pt x="83" y="35"/>
                  </a:moveTo>
                  <a:cubicBezTo>
                    <a:pt x="88" y="36"/>
                    <a:pt x="78" y="41"/>
                    <a:pt x="77" y="46"/>
                  </a:cubicBezTo>
                  <a:cubicBezTo>
                    <a:pt x="75" y="51"/>
                    <a:pt x="84" y="56"/>
                    <a:pt x="88" y="60"/>
                  </a:cubicBezTo>
                  <a:cubicBezTo>
                    <a:pt x="92" y="63"/>
                    <a:pt x="101" y="63"/>
                    <a:pt x="105" y="61"/>
                  </a:cubicBezTo>
                  <a:cubicBezTo>
                    <a:pt x="108" y="59"/>
                    <a:pt x="107" y="51"/>
                    <a:pt x="111" y="51"/>
                  </a:cubicBezTo>
                  <a:cubicBezTo>
                    <a:pt x="116" y="52"/>
                    <a:pt x="113" y="47"/>
                    <a:pt x="117" y="46"/>
                  </a:cubicBezTo>
                  <a:cubicBezTo>
                    <a:pt x="120" y="45"/>
                    <a:pt x="121" y="50"/>
                    <a:pt x="118" y="53"/>
                  </a:cubicBezTo>
                  <a:cubicBezTo>
                    <a:pt x="115" y="57"/>
                    <a:pt x="123" y="57"/>
                    <a:pt x="128" y="52"/>
                  </a:cubicBezTo>
                  <a:cubicBezTo>
                    <a:pt x="133" y="48"/>
                    <a:pt x="134" y="52"/>
                    <a:pt x="133" y="56"/>
                  </a:cubicBezTo>
                  <a:cubicBezTo>
                    <a:pt x="132" y="60"/>
                    <a:pt x="122" y="58"/>
                    <a:pt x="119" y="63"/>
                  </a:cubicBezTo>
                  <a:cubicBezTo>
                    <a:pt x="115" y="68"/>
                    <a:pt x="105" y="64"/>
                    <a:pt x="100" y="69"/>
                  </a:cubicBezTo>
                  <a:cubicBezTo>
                    <a:pt x="96" y="74"/>
                    <a:pt x="105" y="75"/>
                    <a:pt x="111" y="73"/>
                  </a:cubicBezTo>
                  <a:cubicBezTo>
                    <a:pt x="117" y="72"/>
                    <a:pt x="129" y="71"/>
                    <a:pt x="134" y="72"/>
                  </a:cubicBezTo>
                  <a:cubicBezTo>
                    <a:pt x="139" y="73"/>
                    <a:pt x="131" y="75"/>
                    <a:pt x="124" y="75"/>
                  </a:cubicBezTo>
                  <a:cubicBezTo>
                    <a:pt x="116" y="75"/>
                    <a:pt x="113" y="77"/>
                    <a:pt x="114" y="79"/>
                  </a:cubicBezTo>
                  <a:cubicBezTo>
                    <a:pt x="114" y="82"/>
                    <a:pt x="103" y="77"/>
                    <a:pt x="102" y="82"/>
                  </a:cubicBezTo>
                  <a:cubicBezTo>
                    <a:pt x="102" y="87"/>
                    <a:pt x="113" y="88"/>
                    <a:pt x="114" y="91"/>
                  </a:cubicBezTo>
                  <a:cubicBezTo>
                    <a:pt x="115" y="94"/>
                    <a:pt x="122" y="92"/>
                    <a:pt x="125" y="93"/>
                  </a:cubicBezTo>
                  <a:cubicBezTo>
                    <a:pt x="128" y="94"/>
                    <a:pt x="120" y="96"/>
                    <a:pt x="119" y="97"/>
                  </a:cubicBezTo>
                  <a:cubicBezTo>
                    <a:pt x="118" y="99"/>
                    <a:pt x="127" y="100"/>
                    <a:pt x="129" y="103"/>
                  </a:cubicBezTo>
                  <a:cubicBezTo>
                    <a:pt x="131" y="106"/>
                    <a:pt x="137" y="104"/>
                    <a:pt x="137" y="101"/>
                  </a:cubicBezTo>
                  <a:cubicBezTo>
                    <a:pt x="136" y="96"/>
                    <a:pt x="142" y="82"/>
                    <a:pt x="150" y="79"/>
                  </a:cubicBezTo>
                  <a:cubicBezTo>
                    <a:pt x="158" y="76"/>
                    <a:pt x="153" y="74"/>
                    <a:pt x="154" y="69"/>
                  </a:cubicBezTo>
                  <a:cubicBezTo>
                    <a:pt x="155" y="65"/>
                    <a:pt x="162" y="68"/>
                    <a:pt x="160" y="65"/>
                  </a:cubicBezTo>
                  <a:cubicBezTo>
                    <a:pt x="158" y="61"/>
                    <a:pt x="159" y="59"/>
                    <a:pt x="164" y="55"/>
                  </a:cubicBezTo>
                  <a:cubicBezTo>
                    <a:pt x="169" y="50"/>
                    <a:pt x="172" y="53"/>
                    <a:pt x="178" y="50"/>
                  </a:cubicBezTo>
                  <a:cubicBezTo>
                    <a:pt x="184" y="47"/>
                    <a:pt x="186" y="52"/>
                    <a:pt x="180" y="53"/>
                  </a:cubicBezTo>
                  <a:cubicBezTo>
                    <a:pt x="174" y="53"/>
                    <a:pt x="177" y="60"/>
                    <a:pt x="182" y="62"/>
                  </a:cubicBezTo>
                  <a:cubicBezTo>
                    <a:pt x="186" y="64"/>
                    <a:pt x="182" y="65"/>
                    <a:pt x="186" y="66"/>
                  </a:cubicBezTo>
                  <a:cubicBezTo>
                    <a:pt x="190" y="67"/>
                    <a:pt x="189" y="73"/>
                    <a:pt x="184" y="78"/>
                  </a:cubicBezTo>
                  <a:cubicBezTo>
                    <a:pt x="179" y="83"/>
                    <a:pt x="185" y="84"/>
                    <a:pt x="195" y="80"/>
                  </a:cubicBezTo>
                  <a:cubicBezTo>
                    <a:pt x="205" y="76"/>
                    <a:pt x="199" y="83"/>
                    <a:pt x="201" y="86"/>
                  </a:cubicBezTo>
                  <a:cubicBezTo>
                    <a:pt x="204" y="89"/>
                    <a:pt x="212" y="84"/>
                    <a:pt x="216" y="79"/>
                  </a:cubicBezTo>
                  <a:cubicBezTo>
                    <a:pt x="220" y="74"/>
                    <a:pt x="226" y="75"/>
                    <a:pt x="226" y="72"/>
                  </a:cubicBezTo>
                  <a:cubicBezTo>
                    <a:pt x="226" y="69"/>
                    <a:pt x="221" y="68"/>
                    <a:pt x="218" y="70"/>
                  </a:cubicBezTo>
                  <a:cubicBezTo>
                    <a:pt x="214" y="72"/>
                    <a:pt x="205" y="70"/>
                    <a:pt x="208" y="68"/>
                  </a:cubicBezTo>
                  <a:cubicBezTo>
                    <a:pt x="211" y="65"/>
                    <a:pt x="211" y="62"/>
                    <a:pt x="206" y="63"/>
                  </a:cubicBezTo>
                  <a:cubicBezTo>
                    <a:pt x="202" y="63"/>
                    <a:pt x="193" y="61"/>
                    <a:pt x="197" y="59"/>
                  </a:cubicBezTo>
                  <a:cubicBezTo>
                    <a:pt x="201" y="58"/>
                    <a:pt x="194" y="52"/>
                    <a:pt x="191" y="53"/>
                  </a:cubicBezTo>
                  <a:cubicBezTo>
                    <a:pt x="187" y="53"/>
                    <a:pt x="188" y="49"/>
                    <a:pt x="189" y="46"/>
                  </a:cubicBezTo>
                  <a:cubicBezTo>
                    <a:pt x="189" y="43"/>
                    <a:pt x="178" y="42"/>
                    <a:pt x="180" y="41"/>
                  </a:cubicBezTo>
                  <a:cubicBezTo>
                    <a:pt x="182" y="40"/>
                    <a:pt x="176" y="37"/>
                    <a:pt x="174" y="39"/>
                  </a:cubicBezTo>
                  <a:cubicBezTo>
                    <a:pt x="173" y="41"/>
                    <a:pt x="170" y="41"/>
                    <a:pt x="170" y="38"/>
                  </a:cubicBezTo>
                  <a:cubicBezTo>
                    <a:pt x="170" y="34"/>
                    <a:pt x="162" y="35"/>
                    <a:pt x="159" y="36"/>
                  </a:cubicBezTo>
                  <a:cubicBezTo>
                    <a:pt x="156" y="36"/>
                    <a:pt x="157" y="29"/>
                    <a:pt x="154" y="26"/>
                  </a:cubicBezTo>
                  <a:cubicBezTo>
                    <a:pt x="151" y="24"/>
                    <a:pt x="147" y="31"/>
                    <a:pt x="145" y="31"/>
                  </a:cubicBezTo>
                  <a:cubicBezTo>
                    <a:pt x="143" y="30"/>
                    <a:pt x="147" y="25"/>
                    <a:pt x="148" y="22"/>
                  </a:cubicBezTo>
                  <a:cubicBezTo>
                    <a:pt x="149" y="19"/>
                    <a:pt x="137" y="15"/>
                    <a:pt x="136" y="18"/>
                  </a:cubicBezTo>
                  <a:cubicBezTo>
                    <a:pt x="135" y="21"/>
                    <a:pt x="132" y="13"/>
                    <a:pt x="130" y="12"/>
                  </a:cubicBezTo>
                  <a:cubicBezTo>
                    <a:pt x="127" y="11"/>
                    <a:pt x="129" y="18"/>
                    <a:pt x="127" y="18"/>
                  </a:cubicBezTo>
                  <a:cubicBezTo>
                    <a:pt x="125" y="19"/>
                    <a:pt x="122" y="21"/>
                    <a:pt x="125" y="24"/>
                  </a:cubicBezTo>
                  <a:cubicBezTo>
                    <a:pt x="129" y="26"/>
                    <a:pt x="133" y="40"/>
                    <a:pt x="133" y="42"/>
                  </a:cubicBezTo>
                  <a:cubicBezTo>
                    <a:pt x="132" y="44"/>
                    <a:pt x="120" y="32"/>
                    <a:pt x="120" y="27"/>
                  </a:cubicBezTo>
                  <a:cubicBezTo>
                    <a:pt x="119" y="21"/>
                    <a:pt x="113" y="16"/>
                    <a:pt x="112" y="20"/>
                  </a:cubicBezTo>
                  <a:cubicBezTo>
                    <a:pt x="110" y="24"/>
                    <a:pt x="106" y="26"/>
                    <a:pt x="107" y="30"/>
                  </a:cubicBezTo>
                  <a:cubicBezTo>
                    <a:pt x="108" y="34"/>
                    <a:pt x="104" y="35"/>
                    <a:pt x="104" y="32"/>
                  </a:cubicBezTo>
                  <a:cubicBezTo>
                    <a:pt x="104" y="29"/>
                    <a:pt x="98" y="25"/>
                    <a:pt x="95" y="25"/>
                  </a:cubicBezTo>
                  <a:cubicBezTo>
                    <a:pt x="93" y="25"/>
                    <a:pt x="101" y="23"/>
                    <a:pt x="105" y="21"/>
                  </a:cubicBezTo>
                  <a:cubicBezTo>
                    <a:pt x="109" y="19"/>
                    <a:pt x="102" y="17"/>
                    <a:pt x="98" y="19"/>
                  </a:cubicBezTo>
                  <a:cubicBezTo>
                    <a:pt x="95" y="21"/>
                    <a:pt x="91" y="18"/>
                    <a:pt x="89" y="20"/>
                  </a:cubicBezTo>
                  <a:cubicBezTo>
                    <a:pt x="87" y="23"/>
                    <a:pt x="84" y="20"/>
                    <a:pt x="80" y="20"/>
                  </a:cubicBezTo>
                  <a:cubicBezTo>
                    <a:pt x="77" y="19"/>
                    <a:pt x="74" y="25"/>
                    <a:pt x="71" y="24"/>
                  </a:cubicBezTo>
                  <a:cubicBezTo>
                    <a:pt x="69" y="23"/>
                    <a:pt x="67" y="29"/>
                    <a:pt x="71" y="36"/>
                  </a:cubicBezTo>
                  <a:cubicBezTo>
                    <a:pt x="75" y="42"/>
                    <a:pt x="78" y="34"/>
                    <a:pt x="83" y="35"/>
                  </a:cubicBezTo>
                  <a:close/>
                  <a:moveTo>
                    <a:pt x="73" y="56"/>
                  </a:moveTo>
                  <a:cubicBezTo>
                    <a:pt x="76" y="57"/>
                    <a:pt x="78" y="62"/>
                    <a:pt x="81" y="62"/>
                  </a:cubicBezTo>
                  <a:cubicBezTo>
                    <a:pt x="82" y="62"/>
                    <a:pt x="77" y="55"/>
                    <a:pt x="73" y="52"/>
                  </a:cubicBezTo>
                  <a:cubicBezTo>
                    <a:pt x="70" y="48"/>
                    <a:pt x="70" y="44"/>
                    <a:pt x="66" y="46"/>
                  </a:cubicBezTo>
                  <a:cubicBezTo>
                    <a:pt x="61" y="47"/>
                    <a:pt x="70" y="55"/>
                    <a:pt x="73" y="56"/>
                  </a:cubicBezTo>
                  <a:close/>
                  <a:moveTo>
                    <a:pt x="154" y="13"/>
                  </a:moveTo>
                  <a:cubicBezTo>
                    <a:pt x="157" y="15"/>
                    <a:pt x="151" y="15"/>
                    <a:pt x="153" y="18"/>
                  </a:cubicBezTo>
                  <a:cubicBezTo>
                    <a:pt x="161" y="26"/>
                    <a:pt x="191" y="17"/>
                    <a:pt x="195" y="19"/>
                  </a:cubicBezTo>
                  <a:cubicBezTo>
                    <a:pt x="199" y="22"/>
                    <a:pt x="170" y="24"/>
                    <a:pt x="171" y="28"/>
                  </a:cubicBezTo>
                  <a:cubicBezTo>
                    <a:pt x="172" y="31"/>
                    <a:pt x="197" y="33"/>
                    <a:pt x="198" y="31"/>
                  </a:cubicBezTo>
                  <a:cubicBezTo>
                    <a:pt x="200" y="29"/>
                    <a:pt x="204" y="36"/>
                    <a:pt x="212" y="36"/>
                  </a:cubicBezTo>
                  <a:cubicBezTo>
                    <a:pt x="220" y="37"/>
                    <a:pt x="219" y="33"/>
                    <a:pt x="225" y="33"/>
                  </a:cubicBezTo>
                  <a:cubicBezTo>
                    <a:pt x="231" y="32"/>
                    <a:pt x="240" y="29"/>
                    <a:pt x="240" y="26"/>
                  </a:cubicBezTo>
                  <a:cubicBezTo>
                    <a:pt x="240" y="23"/>
                    <a:pt x="258" y="18"/>
                    <a:pt x="256" y="13"/>
                  </a:cubicBezTo>
                  <a:cubicBezTo>
                    <a:pt x="255" y="7"/>
                    <a:pt x="238" y="11"/>
                    <a:pt x="233" y="8"/>
                  </a:cubicBezTo>
                  <a:cubicBezTo>
                    <a:pt x="229" y="6"/>
                    <a:pt x="218" y="3"/>
                    <a:pt x="216" y="6"/>
                  </a:cubicBezTo>
                  <a:cubicBezTo>
                    <a:pt x="214" y="10"/>
                    <a:pt x="211" y="11"/>
                    <a:pt x="210" y="10"/>
                  </a:cubicBezTo>
                  <a:cubicBezTo>
                    <a:pt x="208" y="8"/>
                    <a:pt x="210" y="0"/>
                    <a:pt x="203" y="2"/>
                  </a:cubicBezTo>
                  <a:cubicBezTo>
                    <a:pt x="195" y="4"/>
                    <a:pt x="202" y="13"/>
                    <a:pt x="201" y="14"/>
                  </a:cubicBezTo>
                  <a:cubicBezTo>
                    <a:pt x="199" y="15"/>
                    <a:pt x="192" y="12"/>
                    <a:pt x="192" y="8"/>
                  </a:cubicBezTo>
                  <a:cubicBezTo>
                    <a:pt x="191" y="5"/>
                    <a:pt x="183" y="12"/>
                    <a:pt x="182" y="8"/>
                  </a:cubicBezTo>
                  <a:cubicBezTo>
                    <a:pt x="181" y="3"/>
                    <a:pt x="172" y="0"/>
                    <a:pt x="170" y="0"/>
                  </a:cubicBezTo>
                  <a:cubicBezTo>
                    <a:pt x="167" y="1"/>
                    <a:pt x="172" y="4"/>
                    <a:pt x="170" y="6"/>
                  </a:cubicBezTo>
                  <a:cubicBezTo>
                    <a:pt x="169" y="8"/>
                    <a:pt x="164" y="4"/>
                    <a:pt x="162" y="3"/>
                  </a:cubicBezTo>
                  <a:cubicBezTo>
                    <a:pt x="160" y="3"/>
                    <a:pt x="163" y="8"/>
                    <a:pt x="162" y="10"/>
                  </a:cubicBezTo>
                  <a:cubicBezTo>
                    <a:pt x="161" y="12"/>
                    <a:pt x="157" y="4"/>
                    <a:pt x="153" y="4"/>
                  </a:cubicBezTo>
                  <a:cubicBezTo>
                    <a:pt x="150" y="4"/>
                    <a:pt x="151" y="8"/>
                    <a:pt x="148" y="8"/>
                  </a:cubicBezTo>
                  <a:cubicBezTo>
                    <a:pt x="146" y="8"/>
                    <a:pt x="152" y="11"/>
                    <a:pt x="154" y="1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20" name="Google Shape;13920;p239"/>
            <p:cNvSpPr/>
            <p:nvPr/>
          </p:nvSpPr>
          <p:spPr>
            <a:xfrm>
              <a:off x="11355270" y="3128974"/>
              <a:ext cx="64496" cy="25555"/>
            </a:xfrm>
            <a:custGeom>
              <a:rect b="b" l="l" r="r" t="t"/>
              <a:pathLst>
                <a:path extrusionOk="0" h="15" w="39">
                  <a:moveTo>
                    <a:pt x="18" y="2"/>
                  </a:moveTo>
                  <a:cubicBezTo>
                    <a:pt x="15" y="3"/>
                    <a:pt x="0" y="3"/>
                    <a:pt x="3" y="6"/>
                  </a:cubicBezTo>
                  <a:cubicBezTo>
                    <a:pt x="6" y="9"/>
                    <a:pt x="19" y="8"/>
                    <a:pt x="25" y="11"/>
                  </a:cubicBezTo>
                  <a:cubicBezTo>
                    <a:pt x="31" y="15"/>
                    <a:pt x="39" y="12"/>
                    <a:pt x="39" y="9"/>
                  </a:cubicBezTo>
                  <a:cubicBezTo>
                    <a:pt x="39" y="6"/>
                    <a:pt x="20" y="0"/>
                    <a:pt x="18" y="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21" name="Google Shape;13921;p239"/>
            <p:cNvSpPr/>
            <p:nvPr/>
          </p:nvSpPr>
          <p:spPr>
            <a:xfrm>
              <a:off x="10201645" y="3635207"/>
              <a:ext cx="332215" cy="344384"/>
            </a:xfrm>
            <a:custGeom>
              <a:rect b="b" l="l" r="r" t="t"/>
              <a:pathLst>
                <a:path extrusionOk="0" h="205" w="198">
                  <a:moveTo>
                    <a:pt x="187" y="23"/>
                  </a:moveTo>
                  <a:cubicBezTo>
                    <a:pt x="185" y="20"/>
                    <a:pt x="181" y="25"/>
                    <a:pt x="176" y="26"/>
                  </a:cubicBezTo>
                  <a:cubicBezTo>
                    <a:pt x="171" y="27"/>
                    <a:pt x="154" y="13"/>
                    <a:pt x="150" y="7"/>
                  </a:cubicBezTo>
                  <a:cubicBezTo>
                    <a:pt x="146" y="0"/>
                    <a:pt x="139" y="6"/>
                    <a:pt x="143" y="10"/>
                  </a:cubicBezTo>
                  <a:cubicBezTo>
                    <a:pt x="146" y="15"/>
                    <a:pt x="142" y="16"/>
                    <a:pt x="142" y="22"/>
                  </a:cubicBezTo>
                  <a:cubicBezTo>
                    <a:pt x="142" y="29"/>
                    <a:pt x="138" y="29"/>
                    <a:pt x="139" y="33"/>
                  </a:cubicBezTo>
                  <a:cubicBezTo>
                    <a:pt x="139" y="37"/>
                    <a:pt x="133" y="37"/>
                    <a:pt x="129" y="37"/>
                  </a:cubicBezTo>
                  <a:cubicBezTo>
                    <a:pt x="125" y="38"/>
                    <a:pt x="129" y="42"/>
                    <a:pt x="125" y="44"/>
                  </a:cubicBezTo>
                  <a:cubicBezTo>
                    <a:pt x="120" y="46"/>
                    <a:pt x="120" y="50"/>
                    <a:pt x="123" y="51"/>
                  </a:cubicBezTo>
                  <a:cubicBezTo>
                    <a:pt x="125" y="53"/>
                    <a:pt x="123" y="57"/>
                    <a:pt x="123" y="61"/>
                  </a:cubicBezTo>
                  <a:cubicBezTo>
                    <a:pt x="122" y="64"/>
                    <a:pt x="126" y="61"/>
                    <a:pt x="128" y="58"/>
                  </a:cubicBezTo>
                  <a:cubicBezTo>
                    <a:pt x="131" y="55"/>
                    <a:pt x="134" y="60"/>
                    <a:pt x="135" y="57"/>
                  </a:cubicBezTo>
                  <a:cubicBezTo>
                    <a:pt x="135" y="53"/>
                    <a:pt x="127" y="51"/>
                    <a:pt x="128" y="48"/>
                  </a:cubicBezTo>
                  <a:cubicBezTo>
                    <a:pt x="128" y="44"/>
                    <a:pt x="133" y="49"/>
                    <a:pt x="137" y="47"/>
                  </a:cubicBezTo>
                  <a:cubicBezTo>
                    <a:pt x="141" y="45"/>
                    <a:pt x="150" y="46"/>
                    <a:pt x="155" y="51"/>
                  </a:cubicBezTo>
                  <a:cubicBezTo>
                    <a:pt x="160" y="56"/>
                    <a:pt x="161" y="54"/>
                    <a:pt x="162" y="48"/>
                  </a:cubicBezTo>
                  <a:cubicBezTo>
                    <a:pt x="163" y="43"/>
                    <a:pt x="171" y="40"/>
                    <a:pt x="179" y="40"/>
                  </a:cubicBezTo>
                  <a:cubicBezTo>
                    <a:pt x="187" y="40"/>
                    <a:pt x="188" y="36"/>
                    <a:pt x="185" y="34"/>
                  </a:cubicBezTo>
                  <a:cubicBezTo>
                    <a:pt x="183" y="33"/>
                    <a:pt x="198" y="22"/>
                    <a:pt x="198" y="20"/>
                  </a:cubicBezTo>
                  <a:cubicBezTo>
                    <a:pt x="198" y="17"/>
                    <a:pt x="190" y="26"/>
                    <a:pt x="187" y="23"/>
                  </a:cubicBezTo>
                  <a:close/>
                  <a:moveTo>
                    <a:pt x="124" y="71"/>
                  </a:moveTo>
                  <a:cubicBezTo>
                    <a:pt x="121" y="73"/>
                    <a:pt x="119" y="84"/>
                    <a:pt x="122" y="87"/>
                  </a:cubicBezTo>
                  <a:cubicBezTo>
                    <a:pt x="126" y="90"/>
                    <a:pt x="116" y="96"/>
                    <a:pt x="116" y="103"/>
                  </a:cubicBezTo>
                  <a:cubicBezTo>
                    <a:pt x="117" y="110"/>
                    <a:pt x="110" y="110"/>
                    <a:pt x="109" y="115"/>
                  </a:cubicBezTo>
                  <a:cubicBezTo>
                    <a:pt x="108" y="120"/>
                    <a:pt x="104" y="118"/>
                    <a:pt x="99" y="123"/>
                  </a:cubicBezTo>
                  <a:cubicBezTo>
                    <a:pt x="93" y="128"/>
                    <a:pt x="90" y="122"/>
                    <a:pt x="91" y="119"/>
                  </a:cubicBezTo>
                  <a:cubicBezTo>
                    <a:pt x="93" y="116"/>
                    <a:pt x="82" y="121"/>
                    <a:pt x="83" y="129"/>
                  </a:cubicBezTo>
                  <a:cubicBezTo>
                    <a:pt x="83" y="136"/>
                    <a:pt x="73" y="137"/>
                    <a:pt x="75" y="141"/>
                  </a:cubicBezTo>
                  <a:cubicBezTo>
                    <a:pt x="78" y="144"/>
                    <a:pt x="68" y="146"/>
                    <a:pt x="68" y="143"/>
                  </a:cubicBezTo>
                  <a:cubicBezTo>
                    <a:pt x="69" y="140"/>
                    <a:pt x="62" y="142"/>
                    <a:pt x="54" y="145"/>
                  </a:cubicBezTo>
                  <a:cubicBezTo>
                    <a:pt x="46" y="148"/>
                    <a:pt x="41" y="141"/>
                    <a:pt x="37" y="146"/>
                  </a:cubicBezTo>
                  <a:cubicBezTo>
                    <a:pt x="33" y="151"/>
                    <a:pt x="25" y="159"/>
                    <a:pt x="19" y="160"/>
                  </a:cubicBezTo>
                  <a:cubicBezTo>
                    <a:pt x="13" y="161"/>
                    <a:pt x="17" y="168"/>
                    <a:pt x="19" y="167"/>
                  </a:cubicBezTo>
                  <a:cubicBezTo>
                    <a:pt x="23" y="165"/>
                    <a:pt x="30" y="167"/>
                    <a:pt x="32" y="164"/>
                  </a:cubicBezTo>
                  <a:cubicBezTo>
                    <a:pt x="34" y="160"/>
                    <a:pt x="51" y="157"/>
                    <a:pt x="61" y="156"/>
                  </a:cubicBezTo>
                  <a:cubicBezTo>
                    <a:pt x="71" y="156"/>
                    <a:pt x="65" y="161"/>
                    <a:pt x="66" y="167"/>
                  </a:cubicBezTo>
                  <a:cubicBezTo>
                    <a:pt x="66" y="173"/>
                    <a:pt x="75" y="171"/>
                    <a:pt x="79" y="166"/>
                  </a:cubicBezTo>
                  <a:cubicBezTo>
                    <a:pt x="84" y="161"/>
                    <a:pt x="87" y="161"/>
                    <a:pt x="84" y="158"/>
                  </a:cubicBezTo>
                  <a:cubicBezTo>
                    <a:pt x="80" y="155"/>
                    <a:pt x="84" y="152"/>
                    <a:pt x="87" y="156"/>
                  </a:cubicBezTo>
                  <a:cubicBezTo>
                    <a:pt x="90" y="160"/>
                    <a:pt x="98" y="161"/>
                    <a:pt x="102" y="155"/>
                  </a:cubicBezTo>
                  <a:cubicBezTo>
                    <a:pt x="105" y="150"/>
                    <a:pt x="106" y="156"/>
                    <a:pt x="110" y="156"/>
                  </a:cubicBezTo>
                  <a:cubicBezTo>
                    <a:pt x="114" y="156"/>
                    <a:pt x="117" y="145"/>
                    <a:pt x="117" y="149"/>
                  </a:cubicBezTo>
                  <a:cubicBezTo>
                    <a:pt x="118" y="153"/>
                    <a:pt x="124" y="152"/>
                    <a:pt x="128" y="147"/>
                  </a:cubicBezTo>
                  <a:cubicBezTo>
                    <a:pt x="132" y="142"/>
                    <a:pt x="128" y="134"/>
                    <a:pt x="131" y="130"/>
                  </a:cubicBezTo>
                  <a:cubicBezTo>
                    <a:pt x="134" y="126"/>
                    <a:pt x="137" y="117"/>
                    <a:pt x="134" y="112"/>
                  </a:cubicBezTo>
                  <a:cubicBezTo>
                    <a:pt x="131" y="106"/>
                    <a:pt x="140" y="103"/>
                    <a:pt x="145" y="99"/>
                  </a:cubicBezTo>
                  <a:cubicBezTo>
                    <a:pt x="149" y="94"/>
                    <a:pt x="139" y="73"/>
                    <a:pt x="139" y="67"/>
                  </a:cubicBezTo>
                  <a:cubicBezTo>
                    <a:pt x="139" y="61"/>
                    <a:pt x="128" y="69"/>
                    <a:pt x="124" y="71"/>
                  </a:cubicBezTo>
                  <a:close/>
                  <a:moveTo>
                    <a:pt x="49" y="163"/>
                  </a:moveTo>
                  <a:cubicBezTo>
                    <a:pt x="48" y="167"/>
                    <a:pt x="44" y="165"/>
                    <a:pt x="38" y="166"/>
                  </a:cubicBezTo>
                  <a:cubicBezTo>
                    <a:pt x="33" y="167"/>
                    <a:pt x="32" y="181"/>
                    <a:pt x="36" y="182"/>
                  </a:cubicBezTo>
                  <a:cubicBezTo>
                    <a:pt x="39" y="183"/>
                    <a:pt x="42" y="183"/>
                    <a:pt x="43" y="179"/>
                  </a:cubicBezTo>
                  <a:cubicBezTo>
                    <a:pt x="44" y="175"/>
                    <a:pt x="49" y="173"/>
                    <a:pt x="53" y="175"/>
                  </a:cubicBezTo>
                  <a:cubicBezTo>
                    <a:pt x="56" y="177"/>
                    <a:pt x="61" y="170"/>
                    <a:pt x="61" y="164"/>
                  </a:cubicBezTo>
                  <a:cubicBezTo>
                    <a:pt x="61" y="159"/>
                    <a:pt x="50" y="159"/>
                    <a:pt x="49" y="163"/>
                  </a:cubicBezTo>
                  <a:close/>
                  <a:moveTo>
                    <a:pt x="25" y="177"/>
                  </a:moveTo>
                  <a:cubicBezTo>
                    <a:pt x="25" y="173"/>
                    <a:pt x="18" y="174"/>
                    <a:pt x="18" y="171"/>
                  </a:cubicBezTo>
                  <a:cubicBezTo>
                    <a:pt x="17" y="168"/>
                    <a:pt x="12" y="169"/>
                    <a:pt x="7" y="173"/>
                  </a:cubicBezTo>
                  <a:cubicBezTo>
                    <a:pt x="2" y="177"/>
                    <a:pt x="0" y="178"/>
                    <a:pt x="2" y="182"/>
                  </a:cubicBezTo>
                  <a:cubicBezTo>
                    <a:pt x="4" y="186"/>
                    <a:pt x="7" y="182"/>
                    <a:pt x="9" y="178"/>
                  </a:cubicBezTo>
                  <a:cubicBezTo>
                    <a:pt x="10" y="174"/>
                    <a:pt x="13" y="184"/>
                    <a:pt x="10" y="190"/>
                  </a:cubicBezTo>
                  <a:cubicBezTo>
                    <a:pt x="7" y="196"/>
                    <a:pt x="11" y="205"/>
                    <a:pt x="15" y="205"/>
                  </a:cubicBezTo>
                  <a:cubicBezTo>
                    <a:pt x="18" y="204"/>
                    <a:pt x="23" y="191"/>
                    <a:pt x="28" y="184"/>
                  </a:cubicBezTo>
                  <a:cubicBezTo>
                    <a:pt x="33" y="178"/>
                    <a:pt x="25" y="180"/>
                    <a:pt x="25" y="17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22" name="Google Shape;13922;p239"/>
            <p:cNvSpPr/>
            <p:nvPr/>
          </p:nvSpPr>
          <p:spPr>
            <a:xfrm>
              <a:off x="9138071" y="3427116"/>
              <a:ext cx="1168228" cy="836013"/>
            </a:xfrm>
            <a:custGeom>
              <a:rect b="b" l="l" r="r" t="t"/>
              <a:pathLst>
                <a:path extrusionOk="0" h="497" w="695">
                  <a:moveTo>
                    <a:pt x="692" y="89"/>
                  </a:moveTo>
                  <a:cubicBezTo>
                    <a:pt x="692" y="83"/>
                    <a:pt x="685" y="85"/>
                    <a:pt x="682" y="86"/>
                  </a:cubicBezTo>
                  <a:cubicBezTo>
                    <a:pt x="680" y="88"/>
                    <a:pt x="673" y="86"/>
                    <a:pt x="671" y="91"/>
                  </a:cubicBezTo>
                  <a:cubicBezTo>
                    <a:pt x="669" y="95"/>
                    <a:pt x="666" y="92"/>
                    <a:pt x="661" y="93"/>
                  </a:cubicBezTo>
                  <a:cubicBezTo>
                    <a:pt x="656" y="94"/>
                    <a:pt x="649" y="92"/>
                    <a:pt x="649" y="89"/>
                  </a:cubicBezTo>
                  <a:cubicBezTo>
                    <a:pt x="650" y="85"/>
                    <a:pt x="647" y="82"/>
                    <a:pt x="647" y="78"/>
                  </a:cubicBezTo>
                  <a:cubicBezTo>
                    <a:pt x="647" y="74"/>
                    <a:pt x="642" y="76"/>
                    <a:pt x="639" y="73"/>
                  </a:cubicBezTo>
                  <a:cubicBezTo>
                    <a:pt x="635" y="69"/>
                    <a:pt x="629" y="67"/>
                    <a:pt x="627" y="67"/>
                  </a:cubicBezTo>
                  <a:cubicBezTo>
                    <a:pt x="626" y="68"/>
                    <a:pt x="622" y="64"/>
                    <a:pt x="616" y="63"/>
                  </a:cubicBezTo>
                  <a:cubicBezTo>
                    <a:pt x="610" y="63"/>
                    <a:pt x="611" y="59"/>
                    <a:pt x="611" y="56"/>
                  </a:cubicBezTo>
                  <a:cubicBezTo>
                    <a:pt x="612" y="54"/>
                    <a:pt x="607" y="46"/>
                    <a:pt x="606" y="42"/>
                  </a:cubicBezTo>
                  <a:cubicBezTo>
                    <a:pt x="605" y="38"/>
                    <a:pt x="601" y="37"/>
                    <a:pt x="599" y="28"/>
                  </a:cubicBezTo>
                  <a:cubicBezTo>
                    <a:pt x="597" y="19"/>
                    <a:pt x="592" y="21"/>
                    <a:pt x="593" y="17"/>
                  </a:cubicBezTo>
                  <a:cubicBezTo>
                    <a:pt x="594" y="13"/>
                    <a:pt x="587" y="11"/>
                    <a:pt x="586" y="8"/>
                  </a:cubicBezTo>
                  <a:cubicBezTo>
                    <a:pt x="584" y="6"/>
                    <a:pt x="577" y="7"/>
                    <a:pt x="572" y="4"/>
                  </a:cubicBezTo>
                  <a:cubicBezTo>
                    <a:pt x="567" y="1"/>
                    <a:pt x="564" y="3"/>
                    <a:pt x="559" y="2"/>
                  </a:cubicBezTo>
                  <a:cubicBezTo>
                    <a:pt x="554" y="0"/>
                    <a:pt x="543" y="3"/>
                    <a:pt x="542" y="3"/>
                  </a:cubicBezTo>
                  <a:cubicBezTo>
                    <a:pt x="540" y="3"/>
                    <a:pt x="532" y="1"/>
                    <a:pt x="527" y="8"/>
                  </a:cubicBezTo>
                  <a:cubicBezTo>
                    <a:pt x="522" y="15"/>
                    <a:pt x="526" y="14"/>
                    <a:pt x="528" y="14"/>
                  </a:cubicBezTo>
                  <a:cubicBezTo>
                    <a:pt x="530" y="14"/>
                    <a:pt x="531" y="21"/>
                    <a:pt x="531" y="23"/>
                  </a:cubicBezTo>
                  <a:cubicBezTo>
                    <a:pt x="532" y="25"/>
                    <a:pt x="528" y="28"/>
                    <a:pt x="526" y="29"/>
                  </a:cubicBezTo>
                  <a:cubicBezTo>
                    <a:pt x="524" y="30"/>
                    <a:pt x="520" y="37"/>
                    <a:pt x="519" y="40"/>
                  </a:cubicBezTo>
                  <a:cubicBezTo>
                    <a:pt x="518" y="43"/>
                    <a:pt x="513" y="50"/>
                    <a:pt x="514" y="53"/>
                  </a:cubicBezTo>
                  <a:cubicBezTo>
                    <a:pt x="514" y="55"/>
                    <a:pt x="511" y="58"/>
                    <a:pt x="508" y="58"/>
                  </a:cubicBezTo>
                  <a:cubicBezTo>
                    <a:pt x="506" y="58"/>
                    <a:pt x="499" y="63"/>
                    <a:pt x="497" y="64"/>
                  </a:cubicBezTo>
                  <a:cubicBezTo>
                    <a:pt x="495" y="65"/>
                    <a:pt x="487" y="63"/>
                    <a:pt x="486" y="61"/>
                  </a:cubicBezTo>
                  <a:cubicBezTo>
                    <a:pt x="486" y="60"/>
                    <a:pt x="485" y="59"/>
                    <a:pt x="484" y="59"/>
                  </a:cubicBezTo>
                  <a:cubicBezTo>
                    <a:pt x="474" y="78"/>
                    <a:pt x="474" y="78"/>
                    <a:pt x="474" y="78"/>
                  </a:cubicBezTo>
                  <a:cubicBezTo>
                    <a:pt x="474" y="84"/>
                    <a:pt x="474" y="84"/>
                    <a:pt x="474" y="84"/>
                  </a:cubicBezTo>
                  <a:cubicBezTo>
                    <a:pt x="474" y="84"/>
                    <a:pt x="468" y="86"/>
                    <a:pt x="472" y="90"/>
                  </a:cubicBezTo>
                  <a:cubicBezTo>
                    <a:pt x="477" y="95"/>
                    <a:pt x="477" y="91"/>
                    <a:pt x="484" y="91"/>
                  </a:cubicBezTo>
                  <a:cubicBezTo>
                    <a:pt x="491" y="91"/>
                    <a:pt x="494" y="96"/>
                    <a:pt x="495" y="92"/>
                  </a:cubicBezTo>
                  <a:cubicBezTo>
                    <a:pt x="497" y="89"/>
                    <a:pt x="503" y="86"/>
                    <a:pt x="506" y="91"/>
                  </a:cubicBezTo>
                  <a:cubicBezTo>
                    <a:pt x="510" y="96"/>
                    <a:pt x="522" y="103"/>
                    <a:pt x="521" y="107"/>
                  </a:cubicBezTo>
                  <a:cubicBezTo>
                    <a:pt x="521" y="111"/>
                    <a:pt x="514" y="110"/>
                    <a:pt x="509" y="109"/>
                  </a:cubicBezTo>
                  <a:cubicBezTo>
                    <a:pt x="505" y="107"/>
                    <a:pt x="499" y="112"/>
                    <a:pt x="494" y="112"/>
                  </a:cubicBezTo>
                  <a:cubicBezTo>
                    <a:pt x="490" y="112"/>
                    <a:pt x="485" y="113"/>
                    <a:pt x="480" y="118"/>
                  </a:cubicBezTo>
                  <a:cubicBezTo>
                    <a:pt x="476" y="122"/>
                    <a:pt x="477" y="127"/>
                    <a:pt x="470" y="128"/>
                  </a:cubicBezTo>
                  <a:cubicBezTo>
                    <a:pt x="463" y="129"/>
                    <a:pt x="460" y="128"/>
                    <a:pt x="453" y="133"/>
                  </a:cubicBezTo>
                  <a:cubicBezTo>
                    <a:pt x="445" y="139"/>
                    <a:pt x="437" y="136"/>
                    <a:pt x="434" y="135"/>
                  </a:cubicBezTo>
                  <a:cubicBezTo>
                    <a:pt x="431" y="133"/>
                    <a:pt x="426" y="132"/>
                    <a:pt x="423" y="138"/>
                  </a:cubicBezTo>
                  <a:cubicBezTo>
                    <a:pt x="420" y="143"/>
                    <a:pt x="427" y="145"/>
                    <a:pt x="426" y="152"/>
                  </a:cubicBezTo>
                  <a:cubicBezTo>
                    <a:pt x="425" y="158"/>
                    <a:pt x="418" y="156"/>
                    <a:pt x="412" y="163"/>
                  </a:cubicBezTo>
                  <a:cubicBezTo>
                    <a:pt x="406" y="170"/>
                    <a:pt x="396" y="173"/>
                    <a:pt x="391" y="172"/>
                  </a:cubicBezTo>
                  <a:cubicBezTo>
                    <a:pt x="386" y="172"/>
                    <a:pt x="374" y="169"/>
                    <a:pt x="365" y="173"/>
                  </a:cubicBezTo>
                  <a:cubicBezTo>
                    <a:pt x="355" y="178"/>
                    <a:pt x="348" y="185"/>
                    <a:pt x="344" y="184"/>
                  </a:cubicBezTo>
                  <a:cubicBezTo>
                    <a:pt x="341" y="183"/>
                    <a:pt x="341" y="179"/>
                    <a:pt x="336" y="179"/>
                  </a:cubicBezTo>
                  <a:cubicBezTo>
                    <a:pt x="330" y="180"/>
                    <a:pt x="327" y="179"/>
                    <a:pt x="324" y="176"/>
                  </a:cubicBezTo>
                  <a:cubicBezTo>
                    <a:pt x="320" y="174"/>
                    <a:pt x="317" y="178"/>
                    <a:pt x="311" y="173"/>
                  </a:cubicBezTo>
                  <a:cubicBezTo>
                    <a:pt x="305" y="169"/>
                    <a:pt x="294" y="169"/>
                    <a:pt x="290" y="169"/>
                  </a:cubicBezTo>
                  <a:cubicBezTo>
                    <a:pt x="286" y="168"/>
                    <a:pt x="268" y="169"/>
                    <a:pt x="262" y="168"/>
                  </a:cubicBezTo>
                  <a:cubicBezTo>
                    <a:pt x="256" y="167"/>
                    <a:pt x="248" y="169"/>
                    <a:pt x="247" y="166"/>
                  </a:cubicBezTo>
                  <a:cubicBezTo>
                    <a:pt x="247" y="163"/>
                    <a:pt x="242" y="161"/>
                    <a:pt x="241" y="154"/>
                  </a:cubicBezTo>
                  <a:cubicBezTo>
                    <a:pt x="239" y="147"/>
                    <a:pt x="236" y="145"/>
                    <a:pt x="232" y="144"/>
                  </a:cubicBezTo>
                  <a:cubicBezTo>
                    <a:pt x="228" y="143"/>
                    <a:pt x="228" y="139"/>
                    <a:pt x="224" y="139"/>
                  </a:cubicBezTo>
                  <a:cubicBezTo>
                    <a:pt x="223" y="138"/>
                    <a:pt x="221" y="133"/>
                    <a:pt x="216" y="133"/>
                  </a:cubicBezTo>
                  <a:cubicBezTo>
                    <a:pt x="210" y="133"/>
                    <a:pt x="192" y="131"/>
                    <a:pt x="190" y="127"/>
                  </a:cubicBezTo>
                  <a:cubicBezTo>
                    <a:pt x="187" y="122"/>
                    <a:pt x="192" y="121"/>
                    <a:pt x="192" y="117"/>
                  </a:cubicBezTo>
                  <a:cubicBezTo>
                    <a:pt x="192" y="112"/>
                    <a:pt x="195" y="107"/>
                    <a:pt x="193" y="105"/>
                  </a:cubicBezTo>
                  <a:cubicBezTo>
                    <a:pt x="191" y="103"/>
                    <a:pt x="187" y="99"/>
                    <a:pt x="187" y="96"/>
                  </a:cubicBezTo>
                  <a:cubicBezTo>
                    <a:pt x="186" y="92"/>
                    <a:pt x="181" y="88"/>
                    <a:pt x="177" y="87"/>
                  </a:cubicBezTo>
                  <a:cubicBezTo>
                    <a:pt x="173" y="87"/>
                    <a:pt x="170" y="85"/>
                    <a:pt x="166" y="82"/>
                  </a:cubicBezTo>
                  <a:cubicBezTo>
                    <a:pt x="163" y="78"/>
                    <a:pt x="159" y="79"/>
                    <a:pt x="158" y="71"/>
                  </a:cubicBezTo>
                  <a:cubicBezTo>
                    <a:pt x="158" y="70"/>
                    <a:pt x="158" y="70"/>
                    <a:pt x="158" y="69"/>
                  </a:cubicBezTo>
                  <a:cubicBezTo>
                    <a:pt x="156" y="69"/>
                    <a:pt x="154" y="68"/>
                    <a:pt x="153" y="68"/>
                  </a:cubicBezTo>
                  <a:cubicBezTo>
                    <a:pt x="152" y="68"/>
                    <a:pt x="151" y="68"/>
                    <a:pt x="150" y="67"/>
                  </a:cubicBezTo>
                  <a:cubicBezTo>
                    <a:pt x="149" y="70"/>
                    <a:pt x="146" y="72"/>
                    <a:pt x="146" y="74"/>
                  </a:cubicBezTo>
                  <a:cubicBezTo>
                    <a:pt x="146" y="77"/>
                    <a:pt x="145" y="81"/>
                    <a:pt x="141" y="81"/>
                  </a:cubicBezTo>
                  <a:cubicBezTo>
                    <a:pt x="137" y="81"/>
                    <a:pt x="134" y="84"/>
                    <a:pt x="134" y="90"/>
                  </a:cubicBezTo>
                  <a:cubicBezTo>
                    <a:pt x="133" y="96"/>
                    <a:pt x="137" y="97"/>
                    <a:pt x="135" y="99"/>
                  </a:cubicBezTo>
                  <a:cubicBezTo>
                    <a:pt x="134" y="102"/>
                    <a:pt x="127" y="105"/>
                    <a:pt x="124" y="104"/>
                  </a:cubicBezTo>
                  <a:cubicBezTo>
                    <a:pt x="122" y="102"/>
                    <a:pt x="118" y="103"/>
                    <a:pt x="114" y="103"/>
                  </a:cubicBezTo>
                  <a:cubicBezTo>
                    <a:pt x="110" y="102"/>
                    <a:pt x="107" y="97"/>
                    <a:pt x="106" y="103"/>
                  </a:cubicBezTo>
                  <a:cubicBezTo>
                    <a:pt x="105" y="108"/>
                    <a:pt x="97" y="124"/>
                    <a:pt x="99" y="126"/>
                  </a:cubicBezTo>
                  <a:cubicBezTo>
                    <a:pt x="101" y="127"/>
                    <a:pt x="102" y="131"/>
                    <a:pt x="99" y="131"/>
                  </a:cubicBezTo>
                  <a:cubicBezTo>
                    <a:pt x="95" y="131"/>
                    <a:pt x="92" y="131"/>
                    <a:pt x="91" y="129"/>
                  </a:cubicBezTo>
                  <a:cubicBezTo>
                    <a:pt x="89" y="127"/>
                    <a:pt x="83" y="131"/>
                    <a:pt x="80" y="131"/>
                  </a:cubicBezTo>
                  <a:cubicBezTo>
                    <a:pt x="78" y="131"/>
                    <a:pt x="70" y="135"/>
                    <a:pt x="73" y="136"/>
                  </a:cubicBezTo>
                  <a:cubicBezTo>
                    <a:pt x="76" y="137"/>
                    <a:pt x="76" y="144"/>
                    <a:pt x="76" y="146"/>
                  </a:cubicBezTo>
                  <a:cubicBezTo>
                    <a:pt x="76" y="149"/>
                    <a:pt x="81" y="157"/>
                    <a:pt x="80" y="159"/>
                  </a:cubicBezTo>
                  <a:cubicBezTo>
                    <a:pt x="79" y="162"/>
                    <a:pt x="74" y="165"/>
                    <a:pt x="74" y="168"/>
                  </a:cubicBezTo>
                  <a:cubicBezTo>
                    <a:pt x="74" y="172"/>
                    <a:pt x="75" y="175"/>
                    <a:pt x="73" y="176"/>
                  </a:cubicBezTo>
                  <a:cubicBezTo>
                    <a:pt x="71" y="177"/>
                    <a:pt x="66" y="179"/>
                    <a:pt x="63" y="181"/>
                  </a:cubicBezTo>
                  <a:cubicBezTo>
                    <a:pt x="60" y="183"/>
                    <a:pt x="55" y="183"/>
                    <a:pt x="54" y="186"/>
                  </a:cubicBezTo>
                  <a:cubicBezTo>
                    <a:pt x="52" y="190"/>
                    <a:pt x="50" y="192"/>
                    <a:pt x="45" y="192"/>
                  </a:cubicBezTo>
                  <a:cubicBezTo>
                    <a:pt x="40" y="191"/>
                    <a:pt x="38" y="190"/>
                    <a:pt x="34" y="195"/>
                  </a:cubicBezTo>
                  <a:cubicBezTo>
                    <a:pt x="31" y="199"/>
                    <a:pt x="30" y="198"/>
                    <a:pt x="27" y="200"/>
                  </a:cubicBezTo>
                  <a:cubicBezTo>
                    <a:pt x="25" y="202"/>
                    <a:pt x="22" y="198"/>
                    <a:pt x="20" y="197"/>
                  </a:cubicBezTo>
                  <a:cubicBezTo>
                    <a:pt x="18" y="197"/>
                    <a:pt x="15" y="200"/>
                    <a:pt x="13" y="200"/>
                  </a:cubicBezTo>
                  <a:cubicBezTo>
                    <a:pt x="11" y="200"/>
                    <a:pt x="9" y="203"/>
                    <a:pt x="7" y="204"/>
                  </a:cubicBezTo>
                  <a:cubicBezTo>
                    <a:pt x="4" y="205"/>
                    <a:pt x="2" y="204"/>
                    <a:pt x="2" y="207"/>
                  </a:cubicBezTo>
                  <a:cubicBezTo>
                    <a:pt x="2" y="209"/>
                    <a:pt x="1" y="211"/>
                    <a:pt x="0" y="213"/>
                  </a:cubicBezTo>
                  <a:cubicBezTo>
                    <a:pt x="0" y="213"/>
                    <a:pt x="0" y="213"/>
                    <a:pt x="0" y="213"/>
                  </a:cubicBezTo>
                  <a:cubicBezTo>
                    <a:pt x="2" y="223"/>
                    <a:pt x="2" y="223"/>
                    <a:pt x="2" y="223"/>
                  </a:cubicBezTo>
                  <a:cubicBezTo>
                    <a:pt x="2" y="223"/>
                    <a:pt x="12" y="227"/>
                    <a:pt x="13" y="231"/>
                  </a:cubicBezTo>
                  <a:cubicBezTo>
                    <a:pt x="13" y="235"/>
                    <a:pt x="15" y="247"/>
                    <a:pt x="15" y="247"/>
                  </a:cubicBezTo>
                  <a:cubicBezTo>
                    <a:pt x="15" y="247"/>
                    <a:pt x="15" y="247"/>
                    <a:pt x="15" y="247"/>
                  </a:cubicBezTo>
                  <a:cubicBezTo>
                    <a:pt x="19" y="251"/>
                    <a:pt x="25" y="254"/>
                    <a:pt x="25" y="256"/>
                  </a:cubicBezTo>
                  <a:cubicBezTo>
                    <a:pt x="25" y="257"/>
                    <a:pt x="26" y="262"/>
                    <a:pt x="31" y="265"/>
                  </a:cubicBezTo>
                  <a:cubicBezTo>
                    <a:pt x="35" y="266"/>
                    <a:pt x="38" y="268"/>
                    <a:pt x="40" y="270"/>
                  </a:cubicBezTo>
                  <a:cubicBezTo>
                    <a:pt x="41" y="269"/>
                    <a:pt x="41" y="269"/>
                    <a:pt x="41" y="269"/>
                  </a:cubicBezTo>
                  <a:cubicBezTo>
                    <a:pt x="45" y="268"/>
                    <a:pt x="45" y="268"/>
                    <a:pt x="45" y="268"/>
                  </a:cubicBezTo>
                  <a:cubicBezTo>
                    <a:pt x="45" y="268"/>
                    <a:pt x="47" y="269"/>
                    <a:pt x="48" y="270"/>
                  </a:cubicBezTo>
                  <a:cubicBezTo>
                    <a:pt x="49" y="267"/>
                    <a:pt x="57" y="262"/>
                    <a:pt x="61" y="263"/>
                  </a:cubicBezTo>
                  <a:cubicBezTo>
                    <a:pt x="66" y="263"/>
                    <a:pt x="76" y="271"/>
                    <a:pt x="75" y="274"/>
                  </a:cubicBezTo>
                  <a:cubicBezTo>
                    <a:pt x="73" y="277"/>
                    <a:pt x="66" y="288"/>
                    <a:pt x="63" y="288"/>
                  </a:cubicBezTo>
                  <a:cubicBezTo>
                    <a:pt x="62" y="289"/>
                    <a:pt x="60" y="289"/>
                    <a:pt x="58" y="289"/>
                  </a:cubicBezTo>
                  <a:cubicBezTo>
                    <a:pt x="58" y="291"/>
                    <a:pt x="57" y="292"/>
                    <a:pt x="57" y="293"/>
                  </a:cubicBezTo>
                  <a:cubicBezTo>
                    <a:pt x="57" y="296"/>
                    <a:pt x="61" y="299"/>
                    <a:pt x="64" y="304"/>
                  </a:cubicBezTo>
                  <a:cubicBezTo>
                    <a:pt x="66" y="308"/>
                    <a:pt x="60" y="311"/>
                    <a:pt x="57" y="308"/>
                  </a:cubicBezTo>
                  <a:cubicBezTo>
                    <a:pt x="54" y="305"/>
                    <a:pt x="52" y="311"/>
                    <a:pt x="54" y="313"/>
                  </a:cubicBezTo>
                  <a:cubicBezTo>
                    <a:pt x="56" y="315"/>
                    <a:pt x="55" y="322"/>
                    <a:pt x="58" y="322"/>
                  </a:cubicBezTo>
                  <a:cubicBezTo>
                    <a:pt x="61" y="323"/>
                    <a:pt x="64" y="329"/>
                    <a:pt x="68" y="329"/>
                  </a:cubicBezTo>
                  <a:cubicBezTo>
                    <a:pt x="71" y="329"/>
                    <a:pt x="75" y="336"/>
                    <a:pt x="75" y="336"/>
                  </a:cubicBezTo>
                  <a:cubicBezTo>
                    <a:pt x="75" y="336"/>
                    <a:pt x="80" y="339"/>
                    <a:pt x="80" y="341"/>
                  </a:cubicBezTo>
                  <a:cubicBezTo>
                    <a:pt x="80" y="341"/>
                    <a:pt x="80" y="341"/>
                    <a:pt x="79" y="341"/>
                  </a:cubicBezTo>
                  <a:cubicBezTo>
                    <a:pt x="83" y="341"/>
                    <a:pt x="86" y="341"/>
                    <a:pt x="87" y="339"/>
                  </a:cubicBezTo>
                  <a:cubicBezTo>
                    <a:pt x="87" y="337"/>
                    <a:pt x="92" y="337"/>
                    <a:pt x="96" y="341"/>
                  </a:cubicBezTo>
                  <a:cubicBezTo>
                    <a:pt x="99" y="345"/>
                    <a:pt x="114" y="354"/>
                    <a:pt x="119" y="359"/>
                  </a:cubicBezTo>
                  <a:cubicBezTo>
                    <a:pt x="125" y="363"/>
                    <a:pt x="137" y="368"/>
                    <a:pt x="142" y="368"/>
                  </a:cubicBezTo>
                  <a:cubicBezTo>
                    <a:pt x="146" y="368"/>
                    <a:pt x="150" y="371"/>
                    <a:pt x="157" y="371"/>
                  </a:cubicBezTo>
                  <a:cubicBezTo>
                    <a:pt x="158" y="371"/>
                    <a:pt x="159" y="371"/>
                    <a:pt x="160" y="371"/>
                  </a:cubicBezTo>
                  <a:cubicBezTo>
                    <a:pt x="161" y="370"/>
                    <a:pt x="162" y="370"/>
                    <a:pt x="163" y="368"/>
                  </a:cubicBezTo>
                  <a:cubicBezTo>
                    <a:pt x="165" y="365"/>
                    <a:pt x="168" y="370"/>
                    <a:pt x="167" y="374"/>
                  </a:cubicBezTo>
                  <a:cubicBezTo>
                    <a:pt x="167" y="376"/>
                    <a:pt x="167" y="378"/>
                    <a:pt x="168" y="379"/>
                  </a:cubicBezTo>
                  <a:cubicBezTo>
                    <a:pt x="169" y="378"/>
                    <a:pt x="170" y="376"/>
                    <a:pt x="170" y="374"/>
                  </a:cubicBezTo>
                  <a:cubicBezTo>
                    <a:pt x="173" y="369"/>
                    <a:pt x="176" y="369"/>
                    <a:pt x="179" y="367"/>
                  </a:cubicBezTo>
                  <a:cubicBezTo>
                    <a:pt x="181" y="365"/>
                    <a:pt x="183" y="366"/>
                    <a:pt x="188" y="369"/>
                  </a:cubicBezTo>
                  <a:cubicBezTo>
                    <a:pt x="193" y="371"/>
                    <a:pt x="195" y="366"/>
                    <a:pt x="201" y="372"/>
                  </a:cubicBezTo>
                  <a:cubicBezTo>
                    <a:pt x="203" y="372"/>
                    <a:pt x="205" y="371"/>
                    <a:pt x="205" y="371"/>
                  </a:cubicBezTo>
                  <a:cubicBezTo>
                    <a:pt x="207" y="371"/>
                    <a:pt x="209" y="368"/>
                    <a:pt x="211" y="366"/>
                  </a:cubicBezTo>
                  <a:cubicBezTo>
                    <a:pt x="213" y="363"/>
                    <a:pt x="213" y="361"/>
                    <a:pt x="216" y="361"/>
                  </a:cubicBezTo>
                  <a:cubicBezTo>
                    <a:pt x="218" y="361"/>
                    <a:pt x="220" y="358"/>
                    <a:pt x="226" y="354"/>
                  </a:cubicBezTo>
                  <a:cubicBezTo>
                    <a:pt x="232" y="351"/>
                    <a:pt x="237" y="356"/>
                    <a:pt x="239" y="354"/>
                  </a:cubicBezTo>
                  <a:cubicBezTo>
                    <a:pt x="242" y="352"/>
                    <a:pt x="245" y="351"/>
                    <a:pt x="245" y="353"/>
                  </a:cubicBezTo>
                  <a:cubicBezTo>
                    <a:pt x="245" y="355"/>
                    <a:pt x="249" y="358"/>
                    <a:pt x="250" y="361"/>
                  </a:cubicBezTo>
                  <a:cubicBezTo>
                    <a:pt x="251" y="364"/>
                    <a:pt x="255" y="365"/>
                    <a:pt x="256" y="365"/>
                  </a:cubicBezTo>
                  <a:cubicBezTo>
                    <a:pt x="257" y="364"/>
                    <a:pt x="258" y="364"/>
                    <a:pt x="258" y="364"/>
                  </a:cubicBezTo>
                  <a:cubicBezTo>
                    <a:pt x="261" y="361"/>
                    <a:pt x="266" y="364"/>
                    <a:pt x="266" y="367"/>
                  </a:cubicBezTo>
                  <a:cubicBezTo>
                    <a:pt x="266" y="370"/>
                    <a:pt x="266" y="374"/>
                    <a:pt x="269" y="374"/>
                  </a:cubicBezTo>
                  <a:cubicBezTo>
                    <a:pt x="271" y="374"/>
                    <a:pt x="273" y="374"/>
                    <a:pt x="273" y="379"/>
                  </a:cubicBezTo>
                  <a:cubicBezTo>
                    <a:pt x="273" y="385"/>
                    <a:pt x="275" y="392"/>
                    <a:pt x="270" y="397"/>
                  </a:cubicBezTo>
                  <a:cubicBezTo>
                    <a:pt x="266" y="402"/>
                    <a:pt x="260" y="411"/>
                    <a:pt x="261" y="414"/>
                  </a:cubicBezTo>
                  <a:cubicBezTo>
                    <a:pt x="262" y="416"/>
                    <a:pt x="259" y="421"/>
                    <a:pt x="263" y="419"/>
                  </a:cubicBezTo>
                  <a:cubicBezTo>
                    <a:pt x="267" y="418"/>
                    <a:pt x="275" y="419"/>
                    <a:pt x="274" y="422"/>
                  </a:cubicBezTo>
                  <a:cubicBezTo>
                    <a:pt x="272" y="424"/>
                    <a:pt x="274" y="431"/>
                    <a:pt x="277" y="431"/>
                  </a:cubicBezTo>
                  <a:cubicBezTo>
                    <a:pt x="280" y="432"/>
                    <a:pt x="283" y="433"/>
                    <a:pt x="282" y="437"/>
                  </a:cubicBezTo>
                  <a:cubicBezTo>
                    <a:pt x="280" y="440"/>
                    <a:pt x="279" y="445"/>
                    <a:pt x="282" y="445"/>
                  </a:cubicBezTo>
                  <a:cubicBezTo>
                    <a:pt x="284" y="445"/>
                    <a:pt x="288" y="445"/>
                    <a:pt x="288" y="448"/>
                  </a:cubicBezTo>
                  <a:cubicBezTo>
                    <a:pt x="287" y="451"/>
                    <a:pt x="290" y="454"/>
                    <a:pt x="295" y="452"/>
                  </a:cubicBezTo>
                  <a:cubicBezTo>
                    <a:pt x="298" y="450"/>
                    <a:pt x="300" y="449"/>
                    <a:pt x="300" y="451"/>
                  </a:cubicBezTo>
                  <a:cubicBezTo>
                    <a:pt x="302" y="451"/>
                    <a:pt x="303" y="455"/>
                    <a:pt x="306" y="456"/>
                  </a:cubicBezTo>
                  <a:cubicBezTo>
                    <a:pt x="310" y="457"/>
                    <a:pt x="308" y="448"/>
                    <a:pt x="307" y="447"/>
                  </a:cubicBezTo>
                  <a:cubicBezTo>
                    <a:pt x="305" y="445"/>
                    <a:pt x="307" y="439"/>
                    <a:pt x="308" y="441"/>
                  </a:cubicBezTo>
                  <a:cubicBezTo>
                    <a:pt x="310" y="442"/>
                    <a:pt x="314" y="441"/>
                    <a:pt x="316" y="438"/>
                  </a:cubicBezTo>
                  <a:cubicBezTo>
                    <a:pt x="318" y="435"/>
                    <a:pt x="323" y="440"/>
                    <a:pt x="325" y="437"/>
                  </a:cubicBezTo>
                  <a:cubicBezTo>
                    <a:pt x="327" y="434"/>
                    <a:pt x="331" y="439"/>
                    <a:pt x="335" y="437"/>
                  </a:cubicBezTo>
                  <a:cubicBezTo>
                    <a:pt x="339" y="435"/>
                    <a:pt x="341" y="439"/>
                    <a:pt x="343" y="435"/>
                  </a:cubicBezTo>
                  <a:cubicBezTo>
                    <a:pt x="344" y="432"/>
                    <a:pt x="350" y="428"/>
                    <a:pt x="352" y="429"/>
                  </a:cubicBezTo>
                  <a:cubicBezTo>
                    <a:pt x="353" y="431"/>
                    <a:pt x="354" y="434"/>
                    <a:pt x="361" y="435"/>
                  </a:cubicBezTo>
                  <a:cubicBezTo>
                    <a:pt x="369" y="435"/>
                    <a:pt x="365" y="439"/>
                    <a:pt x="365" y="442"/>
                  </a:cubicBezTo>
                  <a:cubicBezTo>
                    <a:pt x="365" y="444"/>
                    <a:pt x="373" y="450"/>
                    <a:pt x="376" y="451"/>
                  </a:cubicBezTo>
                  <a:cubicBezTo>
                    <a:pt x="377" y="451"/>
                    <a:pt x="377" y="451"/>
                    <a:pt x="378" y="453"/>
                  </a:cubicBezTo>
                  <a:cubicBezTo>
                    <a:pt x="381" y="451"/>
                    <a:pt x="385" y="453"/>
                    <a:pt x="385" y="451"/>
                  </a:cubicBezTo>
                  <a:cubicBezTo>
                    <a:pt x="386" y="447"/>
                    <a:pt x="390" y="448"/>
                    <a:pt x="392" y="451"/>
                  </a:cubicBezTo>
                  <a:cubicBezTo>
                    <a:pt x="393" y="454"/>
                    <a:pt x="395" y="454"/>
                    <a:pt x="398" y="451"/>
                  </a:cubicBezTo>
                  <a:cubicBezTo>
                    <a:pt x="402" y="448"/>
                    <a:pt x="404" y="454"/>
                    <a:pt x="402" y="456"/>
                  </a:cubicBezTo>
                  <a:cubicBezTo>
                    <a:pt x="399" y="458"/>
                    <a:pt x="401" y="463"/>
                    <a:pt x="404" y="466"/>
                  </a:cubicBezTo>
                  <a:cubicBezTo>
                    <a:pt x="407" y="469"/>
                    <a:pt x="408" y="464"/>
                    <a:pt x="407" y="461"/>
                  </a:cubicBezTo>
                  <a:cubicBezTo>
                    <a:pt x="407" y="458"/>
                    <a:pt x="413" y="455"/>
                    <a:pt x="423" y="451"/>
                  </a:cubicBezTo>
                  <a:cubicBezTo>
                    <a:pt x="434" y="447"/>
                    <a:pt x="446" y="439"/>
                    <a:pt x="446" y="438"/>
                  </a:cubicBezTo>
                  <a:cubicBezTo>
                    <a:pt x="446" y="436"/>
                    <a:pt x="454" y="441"/>
                    <a:pt x="457" y="438"/>
                  </a:cubicBezTo>
                  <a:cubicBezTo>
                    <a:pt x="461" y="435"/>
                    <a:pt x="474" y="435"/>
                    <a:pt x="477" y="435"/>
                  </a:cubicBezTo>
                  <a:cubicBezTo>
                    <a:pt x="481" y="434"/>
                    <a:pt x="481" y="431"/>
                    <a:pt x="484" y="428"/>
                  </a:cubicBezTo>
                  <a:cubicBezTo>
                    <a:pt x="488" y="425"/>
                    <a:pt x="487" y="424"/>
                    <a:pt x="491" y="423"/>
                  </a:cubicBezTo>
                  <a:cubicBezTo>
                    <a:pt x="495" y="421"/>
                    <a:pt x="498" y="418"/>
                    <a:pt x="498" y="415"/>
                  </a:cubicBezTo>
                  <a:cubicBezTo>
                    <a:pt x="498" y="413"/>
                    <a:pt x="505" y="413"/>
                    <a:pt x="506" y="410"/>
                  </a:cubicBezTo>
                  <a:cubicBezTo>
                    <a:pt x="506" y="408"/>
                    <a:pt x="511" y="407"/>
                    <a:pt x="511" y="405"/>
                  </a:cubicBezTo>
                  <a:cubicBezTo>
                    <a:pt x="511" y="402"/>
                    <a:pt x="515" y="402"/>
                    <a:pt x="516" y="400"/>
                  </a:cubicBezTo>
                  <a:cubicBezTo>
                    <a:pt x="518" y="398"/>
                    <a:pt x="515" y="392"/>
                    <a:pt x="518" y="391"/>
                  </a:cubicBezTo>
                  <a:cubicBezTo>
                    <a:pt x="521" y="390"/>
                    <a:pt x="517" y="387"/>
                    <a:pt x="516" y="385"/>
                  </a:cubicBezTo>
                  <a:cubicBezTo>
                    <a:pt x="516" y="384"/>
                    <a:pt x="522" y="383"/>
                    <a:pt x="524" y="381"/>
                  </a:cubicBezTo>
                  <a:cubicBezTo>
                    <a:pt x="527" y="379"/>
                    <a:pt x="529" y="376"/>
                    <a:pt x="530" y="373"/>
                  </a:cubicBezTo>
                  <a:cubicBezTo>
                    <a:pt x="530" y="370"/>
                    <a:pt x="535" y="367"/>
                    <a:pt x="537" y="366"/>
                  </a:cubicBezTo>
                  <a:cubicBezTo>
                    <a:pt x="540" y="365"/>
                    <a:pt x="540" y="360"/>
                    <a:pt x="540" y="356"/>
                  </a:cubicBezTo>
                  <a:cubicBezTo>
                    <a:pt x="539" y="352"/>
                    <a:pt x="544" y="353"/>
                    <a:pt x="542" y="351"/>
                  </a:cubicBezTo>
                  <a:cubicBezTo>
                    <a:pt x="540" y="350"/>
                    <a:pt x="542" y="345"/>
                    <a:pt x="547" y="344"/>
                  </a:cubicBezTo>
                  <a:cubicBezTo>
                    <a:pt x="551" y="343"/>
                    <a:pt x="544" y="341"/>
                    <a:pt x="542" y="343"/>
                  </a:cubicBezTo>
                  <a:cubicBezTo>
                    <a:pt x="540" y="344"/>
                    <a:pt x="537" y="338"/>
                    <a:pt x="535" y="340"/>
                  </a:cubicBezTo>
                  <a:cubicBezTo>
                    <a:pt x="533" y="343"/>
                    <a:pt x="527" y="339"/>
                    <a:pt x="531" y="338"/>
                  </a:cubicBezTo>
                  <a:cubicBezTo>
                    <a:pt x="535" y="337"/>
                    <a:pt x="541" y="333"/>
                    <a:pt x="543" y="332"/>
                  </a:cubicBezTo>
                  <a:cubicBezTo>
                    <a:pt x="546" y="331"/>
                    <a:pt x="539" y="325"/>
                    <a:pt x="536" y="325"/>
                  </a:cubicBezTo>
                  <a:cubicBezTo>
                    <a:pt x="533" y="325"/>
                    <a:pt x="529" y="317"/>
                    <a:pt x="526" y="317"/>
                  </a:cubicBezTo>
                  <a:cubicBezTo>
                    <a:pt x="522" y="317"/>
                    <a:pt x="528" y="315"/>
                    <a:pt x="532" y="317"/>
                  </a:cubicBezTo>
                  <a:cubicBezTo>
                    <a:pt x="536" y="319"/>
                    <a:pt x="541" y="321"/>
                    <a:pt x="543" y="319"/>
                  </a:cubicBezTo>
                  <a:cubicBezTo>
                    <a:pt x="544" y="317"/>
                    <a:pt x="536" y="310"/>
                    <a:pt x="533" y="308"/>
                  </a:cubicBezTo>
                  <a:cubicBezTo>
                    <a:pt x="530" y="305"/>
                    <a:pt x="533" y="302"/>
                    <a:pt x="531" y="301"/>
                  </a:cubicBezTo>
                  <a:cubicBezTo>
                    <a:pt x="529" y="299"/>
                    <a:pt x="525" y="290"/>
                    <a:pt x="523" y="286"/>
                  </a:cubicBezTo>
                  <a:cubicBezTo>
                    <a:pt x="522" y="282"/>
                    <a:pt x="515" y="281"/>
                    <a:pt x="513" y="279"/>
                  </a:cubicBezTo>
                  <a:cubicBezTo>
                    <a:pt x="511" y="276"/>
                    <a:pt x="513" y="270"/>
                    <a:pt x="519" y="268"/>
                  </a:cubicBezTo>
                  <a:cubicBezTo>
                    <a:pt x="524" y="265"/>
                    <a:pt x="522" y="261"/>
                    <a:pt x="524" y="261"/>
                  </a:cubicBezTo>
                  <a:cubicBezTo>
                    <a:pt x="527" y="262"/>
                    <a:pt x="529" y="261"/>
                    <a:pt x="530" y="257"/>
                  </a:cubicBezTo>
                  <a:cubicBezTo>
                    <a:pt x="532" y="253"/>
                    <a:pt x="536" y="255"/>
                    <a:pt x="537" y="253"/>
                  </a:cubicBezTo>
                  <a:cubicBezTo>
                    <a:pt x="539" y="251"/>
                    <a:pt x="548" y="251"/>
                    <a:pt x="551" y="249"/>
                  </a:cubicBezTo>
                  <a:cubicBezTo>
                    <a:pt x="554" y="247"/>
                    <a:pt x="548" y="240"/>
                    <a:pt x="544" y="241"/>
                  </a:cubicBezTo>
                  <a:cubicBezTo>
                    <a:pt x="540" y="242"/>
                    <a:pt x="535" y="241"/>
                    <a:pt x="533" y="236"/>
                  </a:cubicBezTo>
                  <a:cubicBezTo>
                    <a:pt x="530" y="232"/>
                    <a:pt x="523" y="244"/>
                    <a:pt x="517" y="247"/>
                  </a:cubicBezTo>
                  <a:cubicBezTo>
                    <a:pt x="512" y="250"/>
                    <a:pt x="508" y="242"/>
                    <a:pt x="510" y="237"/>
                  </a:cubicBezTo>
                  <a:cubicBezTo>
                    <a:pt x="512" y="233"/>
                    <a:pt x="506" y="233"/>
                    <a:pt x="498" y="233"/>
                  </a:cubicBezTo>
                  <a:cubicBezTo>
                    <a:pt x="490" y="233"/>
                    <a:pt x="493" y="219"/>
                    <a:pt x="498" y="218"/>
                  </a:cubicBezTo>
                  <a:cubicBezTo>
                    <a:pt x="503" y="218"/>
                    <a:pt x="509" y="223"/>
                    <a:pt x="512" y="214"/>
                  </a:cubicBezTo>
                  <a:cubicBezTo>
                    <a:pt x="515" y="205"/>
                    <a:pt x="519" y="212"/>
                    <a:pt x="526" y="204"/>
                  </a:cubicBezTo>
                  <a:cubicBezTo>
                    <a:pt x="532" y="196"/>
                    <a:pt x="540" y="192"/>
                    <a:pt x="546" y="196"/>
                  </a:cubicBezTo>
                  <a:cubicBezTo>
                    <a:pt x="551" y="201"/>
                    <a:pt x="540" y="208"/>
                    <a:pt x="538" y="212"/>
                  </a:cubicBezTo>
                  <a:cubicBezTo>
                    <a:pt x="536" y="217"/>
                    <a:pt x="539" y="218"/>
                    <a:pt x="536" y="222"/>
                  </a:cubicBezTo>
                  <a:cubicBezTo>
                    <a:pt x="533" y="225"/>
                    <a:pt x="537" y="226"/>
                    <a:pt x="544" y="221"/>
                  </a:cubicBezTo>
                  <a:cubicBezTo>
                    <a:pt x="551" y="217"/>
                    <a:pt x="559" y="212"/>
                    <a:pt x="565" y="209"/>
                  </a:cubicBezTo>
                  <a:cubicBezTo>
                    <a:pt x="567" y="208"/>
                    <a:pt x="569" y="208"/>
                    <a:pt x="571" y="208"/>
                  </a:cubicBezTo>
                  <a:cubicBezTo>
                    <a:pt x="572" y="206"/>
                    <a:pt x="573" y="204"/>
                    <a:pt x="574" y="203"/>
                  </a:cubicBezTo>
                  <a:cubicBezTo>
                    <a:pt x="579" y="201"/>
                    <a:pt x="594" y="194"/>
                    <a:pt x="596" y="191"/>
                  </a:cubicBezTo>
                  <a:cubicBezTo>
                    <a:pt x="598" y="188"/>
                    <a:pt x="600" y="182"/>
                    <a:pt x="603" y="182"/>
                  </a:cubicBezTo>
                  <a:cubicBezTo>
                    <a:pt x="606" y="182"/>
                    <a:pt x="606" y="185"/>
                    <a:pt x="611" y="185"/>
                  </a:cubicBezTo>
                  <a:cubicBezTo>
                    <a:pt x="615" y="185"/>
                    <a:pt x="621" y="187"/>
                    <a:pt x="618" y="183"/>
                  </a:cubicBezTo>
                  <a:cubicBezTo>
                    <a:pt x="616" y="179"/>
                    <a:pt x="618" y="179"/>
                    <a:pt x="623" y="179"/>
                  </a:cubicBezTo>
                  <a:cubicBezTo>
                    <a:pt x="628" y="178"/>
                    <a:pt x="627" y="172"/>
                    <a:pt x="631" y="172"/>
                  </a:cubicBezTo>
                  <a:cubicBezTo>
                    <a:pt x="635" y="172"/>
                    <a:pt x="634" y="163"/>
                    <a:pt x="638" y="163"/>
                  </a:cubicBezTo>
                  <a:cubicBezTo>
                    <a:pt x="641" y="163"/>
                    <a:pt x="643" y="169"/>
                    <a:pt x="647" y="167"/>
                  </a:cubicBezTo>
                  <a:cubicBezTo>
                    <a:pt x="648" y="167"/>
                    <a:pt x="649" y="167"/>
                    <a:pt x="651" y="167"/>
                  </a:cubicBezTo>
                  <a:cubicBezTo>
                    <a:pt x="652" y="167"/>
                    <a:pt x="652" y="166"/>
                    <a:pt x="653" y="165"/>
                  </a:cubicBezTo>
                  <a:cubicBezTo>
                    <a:pt x="653" y="160"/>
                    <a:pt x="653" y="156"/>
                    <a:pt x="653" y="154"/>
                  </a:cubicBezTo>
                  <a:cubicBezTo>
                    <a:pt x="651" y="150"/>
                    <a:pt x="653" y="146"/>
                    <a:pt x="652" y="144"/>
                  </a:cubicBezTo>
                  <a:cubicBezTo>
                    <a:pt x="651" y="142"/>
                    <a:pt x="651" y="136"/>
                    <a:pt x="654" y="136"/>
                  </a:cubicBezTo>
                  <a:cubicBezTo>
                    <a:pt x="656" y="136"/>
                    <a:pt x="660" y="128"/>
                    <a:pt x="663" y="131"/>
                  </a:cubicBezTo>
                  <a:cubicBezTo>
                    <a:pt x="667" y="133"/>
                    <a:pt x="673" y="134"/>
                    <a:pt x="673" y="131"/>
                  </a:cubicBezTo>
                  <a:cubicBezTo>
                    <a:pt x="673" y="128"/>
                    <a:pt x="678" y="127"/>
                    <a:pt x="679" y="123"/>
                  </a:cubicBezTo>
                  <a:cubicBezTo>
                    <a:pt x="680" y="119"/>
                    <a:pt x="685" y="118"/>
                    <a:pt x="686" y="114"/>
                  </a:cubicBezTo>
                  <a:cubicBezTo>
                    <a:pt x="687" y="110"/>
                    <a:pt x="689" y="101"/>
                    <a:pt x="692" y="99"/>
                  </a:cubicBezTo>
                  <a:cubicBezTo>
                    <a:pt x="695" y="97"/>
                    <a:pt x="691" y="95"/>
                    <a:pt x="692" y="89"/>
                  </a:cubicBezTo>
                  <a:close/>
                  <a:moveTo>
                    <a:pt x="524" y="423"/>
                  </a:moveTo>
                  <a:cubicBezTo>
                    <a:pt x="520" y="437"/>
                    <a:pt x="529" y="445"/>
                    <a:pt x="530" y="444"/>
                  </a:cubicBezTo>
                  <a:cubicBezTo>
                    <a:pt x="533" y="441"/>
                    <a:pt x="547" y="411"/>
                    <a:pt x="544" y="407"/>
                  </a:cubicBezTo>
                  <a:cubicBezTo>
                    <a:pt x="541" y="402"/>
                    <a:pt x="528" y="409"/>
                    <a:pt x="524" y="423"/>
                  </a:cubicBezTo>
                  <a:close/>
                  <a:moveTo>
                    <a:pt x="402" y="471"/>
                  </a:moveTo>
                  <a:cubicBezTo>
                    <a:pt x="397" y="471"/>
                    <a:pt x="386" y="478"/>
                    <a:pt x="390" y="487"/>
                  </a:cubicBezTo>
                  <a:cubicBezTo>
                    <a:pt x="395" y="497"/>
                    <a:pt x="409" y="491"/>
                    <a:pt x="410" y="486"/>
                  </a:cubicBezTo>
                  <a:cubicBezTo>
                    <a:pt x="410" y="482"/>
                    <a:pt x="417" y="475"/>
                    <a:pt x="416" y="472"/>
                  </a:cubicBezTo>
                  <a:cubicBezTo>
                    <a:pt x="415" y="470"/>
                    <a:pt x="406" y="471"/>
                    <a:pt x="402" y="47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23" name="Google Shape;13923;p239"/>
            <p:cNvSpPr/>
            <p:nvPr/>
          </p:nvSpPr>
          <p:spPr>
            <a:xfrm>
              <a:off x="9958264" y="4247309"/>
              <a:ext cx="189837" cy="271370"/>
            </a:xfrm>
            <a:custGeom>
              <a:rect b="b" l="l" r="r" t="t"/>
              <a:pathLst>
                <a:path extrusionOk="0" h="161" w="113">
                  <a:moveTo>
                    <a:pt x="60" y="62"/>
                  </a:moveTo>
                  <a:cubicBezTo>
                    <a:pt x="66" y="61"/>
                    <a:pt x="75" y="70"/>
                    <a:pt x="74" y="73"/>
                  </a:cubicBezTo>
                  <a:cubicBezTo>
                    <a:pt x="72" y="76"/>
                    <a:pt x="74" y="86"/>
                    <a:pt x="77" y="83"/>
                  </a:cubicBezTo>
                  <a:cubicBezTo>
                    <a:pt x="80" y="81"/>
                    <a:pt x="85" y="84"/>
                    <a:pt x="82" y="89"/>
                  </a:cubicBezTo>
                  <a:cubicBezTo>
                    <a:pt x="79" y="93"/>
                    <a:pt x="87" y="98"/>
                    <a:pt x="88" y="104"/>
                  </a:cubicBezTo>
                  <a:cubicBezTo>
                    <a:pt x="89" y="109"/>
                    <a:pt x="92" y="105"/>
                    <a:pt x="92" y="100"/>
                  </a:cubicBezTo>
                  <a:cubicBezTo>
                    <a:pt x="91" y="96"/>
                    <a:pt x="92" y="97"/>
                    <a:pt x="97" y="93"/>
                  </a:cubicBezTo>
                  <a:cubicBezTo>
                    <a:pt x="101" y="90"/>
                    <a:pt x="96" y="85"/>
                    <a:pt x="94" y="79"/>
                  </a:cubicBezTo>
                  <a:cubicBezTo>
                    <a:pt x="91" y="73"/>
                    <a:pt x="81" y="75"/>
                    <a:pt x="81" y="69"/>
                  </a:cubicBezTo>
                  <a:cubicBezTo>
                    <a:pt x="81" y="64"/>
                    <a:pt x="73" y="62"/>
                    <a:pt x="73" y="59"/>
                  </a:cubicBezTo>
                  <a:cubicBezTo>
                    <a:pt x="72" y="56"/>
                    <a:pt x="63" y="52"/>
                    <a:pt x="57" y="56"/>
                  </a:cubicBezTo>
                  <a:cubicBezTo>
                    <a:pt x="51" y="59"/>
                    <a:pt x="55" y="50"/>
                    <a:pt x="51" y="45"/>
                  </a:cubicBezTo>
                  <a:cubicBezTo>
                    <a:pt x="47" y="40"/>
                    <a:pt x="54" y="34"/>
                    <a:pt x="59" y="28"/>
                  </a:cubicBezTo>
                  <a:cubicBezTo>
                    <a:pt x="64" y="22"/>
                    <a:pt x="57" y="13"/>
                    <a:pt x="58" y="9"/>
                  </a:cubicBezTo>
                  <a:cubicBezTo>
                    <a:pt x="59" y="4"/>
                    <a:pt x="58" y="3"/>
                    <a:pt x="56" y="4"/>
                  </a:cubicBezTo>
                  <a:cubicBezTo>
                    <a:pt x="54" y="6"/>
                    <a:pt x="44" y="0"/>
                    <a:pt x="39" y="3"/>
                  </a:cubicBezTo>
                  <a:cubicBezTo>
                    <a:pt x="35" y="6"/>
                    <a:pt x="39" y="29"/>
                    <a:pt x="37" y="31"/>
                  </a:cubicBezTo>
                  <a:cubicBezTo>
                    <a:pt x="35" y="33"/>
                    <a:pt x="32" y="27"/>
                    <a:pt x="31" y="29"/>
                  </a:cubicBezTo>
                  <a:cubicBezTo>
                    <a:pt x="30" y="33"/>
                    <a:pt x="32" y="46"/>
                    <a:pt x="34" y="46"/>
                  </a:cubicBezTo>
                  <a:cubicBezTo>
                    <a:pt x="37" y="46"/>
                    <a:pt x="39" y="49"/>
                    <a:pt x="38" y="55"/>
                  </a:cubicBezTo>
                  <a:cubicBezTo>
                    <a:pt x="36" y="61"/>
                    <a:pt x="43" y="61"/>
                    <a:pt x="49" y="59"/>
                  </a:cubicBezTo>
                  <a:cubicBezTo>
                    <a:pt x="56" y="56"/>
                    <a:pt x="53" y="63"/>
                    <a:pt x="60" y="62"/>
                  </a:cubicBezTo>
                  <a:close/>
                  <a:moveTo>
                    <a:pt x="38" y="65"/>
                  </a:moveTo>
                  <a:cubicBezTo>
                    <a:pt x="39" y="70"/>
                    <a:pt x="41" y="81"/>
                    <a:pt x="49" y="78"/>
                  </a:cubicBezTo>
                  <a:cubicBezTo>
                    <a:pt x="56" y="76"/>
                    <a:pt x="37" y="62"/>
                    <a:pt x="38" y="65"/>
                  </a:cubicBezTo>
                  <a:close/>
                  <a:moveTo>
                    <a:pt x="57" y="100"/>
                  </a:moveTo>
                  <a:cubicBezTo>
                    <a:pt x="59" y="99"/>
                    <a:pt x="63" y="100"/>
                    <a:pt x="63" y="96"/>
                  </a:cubicBezTo>
                  <a:cubicBezTo>
                    <a:pt x="64" y="93"/>
                    <a:pt x="67" y="103"/>
                    <a:pt x="64" y="106"/>
                  </a:cubicBezTo>
                  <a:cubicBezTo>
                    <a:pt x="61" y="109"/>
                    <a:pt x="61" y="118"/>
                    <a:pt x="66" y="119"/>
                  </a:cubicBezTo>
                  <a:cubicBezTo>
                    <a:pt x="71" y="120"/>
                    <a:pt x="80" y="103"/>
                    <a:pt x="78" y="100"/>
                  </a:cubicBezTo>
                  <a:cubicBezTo>
                    <a:pt x="77" y="97"/>
                    <a:pt x="73" y="102"/>
                    <a:pt x="74" y="98"/>
                  </a:cubicBezTo>
                  <a:cubicBezTo>
                    <a:pt x="75" y="93"/>
                    <a:pt x="61" y="82"/>
                    <a:pt x="56" y="83"/>
                  </a:cubicBezTo>
                  <a:cubicBezTo>
                    <a:pt x="51" y="85"/>
                    <a:pt x="53" y="101"/>
                    <a:pt x="57" y="100"/>
                  </a:cubicBezTo>
                  <a:close/>
                  <a:moveTo>
                    <a:pt x="17" y="106"/>
                  </a:moveTo>
                  <a:cubicBezTo>
                    <a:pt x="12" y="113"/>
                    <a:pt x="0" y="123"/>
                    <a:pt x="2" y="126"/>
                  </a:cubicBezTo>
                  <a:cubicBezTo>
                    <a:pt x="4" y="130"/>
                    <a:pt x="17" y="111"/>
                    <a:pt x="23" y="106"/>
                  </a:cubicBezTo>
                  <a:cubicBezTo>
                    <a:pt x="29" y="101"/>
                    <a:pt x="28" y="98"/>
                    <a:pt x="26" y="93"/>
                  </a:cubicBezTo>
                  <a:cubicBezTo>
                    <a:pt x="24" y="89"/>
                    <a:pt x="21" y="100"/>
                    <a:pt x="17" y="106"/>
                  </a:cubicBezTo>
                  <a:close/>
                  <a:moveTo>
                    <a:pt x="78" y="113"/>
                  </a:moveTo>
                  <a:cubicBezTo>
                    <a:pt x="79" y="117"/>
                    <a:pt x="89" y="111"/>
                    <a:pt x="86" y="108"/>
                  </a:cubicBezTo>
                  <a:cubicBezTo>
                    <a:pt x="83" y="104"/>
                    <a:pt x="77" y="111"/>
                    <a:pt x="78" y="113"/>
                  </a:cubicBezTo>
                  <a:close/>
                  <a:moveTo>
                    <a:pt x="108" y="141"/>
                  </a:moveTo>
                  <a:cubicBezTo>
                    <a:pt x="113" y="136"/>
                    <a:pt x="106" y="123"/>
                    <a:pt x="106" y="115"/>
                  </a:cubicBezTo>
                  <a:cubicBezTo>
                    <a:pt x="106" y="106"/>
                    <a:pt x="94" y="109"/>
                    <a:pt x="97" y="114"/>
                  </a:cubicBezTo>
                  <a:cubicBezTo>
                    <a:pt x="101" y="119"/>
                    <a:pt x="92" y="115"/>
                    <a:pt x="91" y="120"/>
                  </a:cubicBezTo>
                  <a:cubicBezTo>
                    <a:pt x="90" y="125"/>
                    <a:pt x="84" y="121"/>
                    <a:pt x="84" y="125"/>
                  </a:cubicBezTo>
                  <a:cubicBezTo>
                    <a:pt x="84" y="130"/>
                    <a:pt x="77" y="125"/>
                    <a:pt x="74" y="123"/>
                  </a:cubicBezTo>
                  <a:cubicBezTo>
                    <a:pt x="70" y="121"/>
                    <a:pt x="66" y="130"/>
                    <a:pt x="60" y="131"/>
                  </a:cubicBezTo>
                  <a:cubicBezTo>
                    <a:pt x="55" y="133"/>
                    <a:pt x="53" y="144"/>
                    <a:pt x="56" y="143"/>
                  </a:cubicBezTo>
                  <a:cubicBezTo>
                    <a:pt x="60" y="143"/>
                    <a:pt x="62" y="137"/>
                    <a:pt x="66" y="138"/>
                  </a:cubicBezTo>
                  <a:cubicBezTo>
                    <a:pt x="70" y="138"/>
                    <a:pt x="69" y="134"/>
                    <a:pt x="75" y="135"/>
                  </a:cubicBezTo>
                  <a:cubicBezTo>
                    <a:pt x="81" y="136"/>
                    <a:pt x="77" y="154"/>
                    <a:pt x="84" y="155"/>
                  </a:cubicBezTo>
                  <a:cubicBezTo>
                    <a:pt x="92" y="157"/>
                    <a:pt x="93" y="161"/>
                    <a:pt x="96" y="161"/>
                  </a:cubicBezTo>
                  <a:cubicBezTo>
                    <a:pt x="100" y="161"/>
                    <a:pt x="96" y="150"/>
                    <a:pt x="96" y="146"/>
                  </a:cubicBezTo>
                  <a:cubicBezTo>
                    <a:pt x="96" y="142"/>
                    <a:pt x="104" y="146"/>
                    <a:pt x="108" y="141"/>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24" name="Google Shape;13924;p239"/>
            <p:cNvSpPr/>
            <p:nvPr/>
          </p:nvSpPr>
          <p:spPr>
            <a:xfrm>
              <a:off x="10423121" y="4686612"/>
              <a:ext cx="247032" cy="161848"/>
            </a:xfrm>
            <a:custGeom>
              <a:rect b="b" l="l" r="r" t="t"/>
              <a:pathLst>
                <a:path extrusionOk="0" h="96" w="147">
                  <a:moveTo>
                    <a:pt x="106" y="88"/>
                  </a:moveTo>
                  <a:cubicBezTo>
                    <a:pt x="103" y="87"/>
                    <a:pt x="97" y="83"/>
                    <a:pt x="97" y="80"/>
                  </a:cubicBezTo>
                  <a:cubicBezTo>
                    <a:pt x="98" y="77"/>
                    <a:pt x="91" y="78"/>
                    <a:pt x="86" y="74"/>
                  </a:cubicBezTo>
                  <a:cubicBezTo>
                    <a:pt x="81" y="71"/>
                    <a:pt x="83" y="61"/>
                    <a:pt x="78" y="59"/>
                  </a:cubicBezTo>
                  <a:cubicBezTo>
                    <a:pt x="72" y="56"/>
                    <a:pt x="69" y="48"/>
                    <a:pt x="75" y="49"/>
                  </a:cubicBezTo>
                  <a:cubicBezTo>
                    <a:pt x="81" y="49"/>
                    <a:pt x="82" y="46"/>
                    <a:pt x="77" y="41"/>
                  </a:cubicBezTo>
                  <a:cubicBezTo>
                    <a:pt x="72" y="36"/>
                    <a:pt x="55" y="35"/>
                    <a:pt x="54" y="28"/>
                  </a:cubicBezTo>
                  <a:cubicBezTo>
                    <a:pt x="54" y="21"/>
                    <a:pt x="22" y="5"/>
                    <a:pt x="9" y="2"/>
                  </a:cubicBezTo>
                  <a:cubicBezTo>
                    <a:pt x="6" y="2"/>
                    <a:pt x="3" y="1"/>
                    <a:pt x="0" y="0"/>
                  </a:cubicBezTo>
                  <a:cubicBezTo>
                    <a:pt x="0" y="75"/>
                    <a:pt x="0" y="75"/>
                    <a:pt x="0" y="75"/>
                  </a:cubicBezTo>
                  <a:cubicBezTo>
                    <a:pt x="3" y="77"/>
                    <a:pt x="7" y="79"/>
                    <a:pt x="13" y="79"/>
                  </a:cubicBezTo>
                  <a:cubicBezTo>
                    <a:pt x="28" y="80"/>
                    <a:pt x="24" y="71"/>
                    <a:pt x="27" y="71"/>
                  </a:cubicBezTo>
                  <a:cubicBezTo>
                    <a:pt x="29" y="71"/>
                    <a:pt x="30" y="66"/>
                    <a:pt x="33" y="62"/>
                  </a:cubicBezTo>
                  <a:cubicBezTo>
                    <a:pt x="37" y="58"/>
                    <a:pt x="50" y="61"/>
                    <a:pt x="58" y="68"/>
                  </a:cubicBezTo>
                  <a:cubicBezTo>
                    <a:pt x="66" y="74"/>
                    <a:pt x="75" y="93"/>
                    <a:pt x="83" y="91"/>
                  </a:cubicBezTo>
                  <a:cubicBezTo>
                    <a:pt x="91" y="89"/>
                    <a:pt x="100" y="96"/>
                    <a:pt x="107" y="96"/>
                  </a:cubicBezTo>
                  <a:cubicBezTo>
                    <a:pt x="115" y="95"/>
                    <a:pt x="108" y="89"/>
                    <a:pt x="106" y="88"/>
                  </a:cubicBezTo>
                  <a:close/>
                  <a:moveTo>
                    <a:pt x="125" y="25"/>
                  </a:moveTo>
                  <a:cubicBezTo>
                    <a:pt x="125" y="29"/>
                    <a:pt x="120" y="30"/>
                    <a:pt x="111" y="34"/>
                  </a:cubicBezTo>
                  <a:cubicBezTo>
                    <a:pt x="103" y="37"/>
                    <a:pt x="87" y="30"/>
                    <a:pt x="87" y="35"/>
                  </a:cubicBezTo>
                  <a:cubicBezTo>
                    <a:pt x="86" y="38"/>
                    <a:pt x="96" y="44"/>
                    <a:pt x="105" y="44"/>
                  </a:cubicBezTo>
                  <a:cubicBezTo>
                    <a:pt x="115" y="44"/>
                    <a:pt x="129" y="34"/>
                    <a:pt x="129" y="31"/>
                  </a:cubicBezTo>
                  <a:cubicBezTo>
                    <a:pt x="129" y="29"/>
                    <a:pt x="135" y="24"/>
                    <a:pt x="133" y="21"/>
                  </a:cubicBezTo>
                  <a:cubicBezTo>
                    <a:pt x="130" y="18"/>
                    <a:pt x="125" y="22"/>
                    <a:pt x="125" y="25"/>
                  </a:cubicBezTo>
                  <a:close/>
                  <a:moveTo>
                    <a:pt x="137" y="12"/>
                  </a:moveTo>
                  <a:cubicBezTo>
                    <a:pt x="131" y="8"/>
                    <a:pt x="127" y="6"/>
                    <a:pt x="133" y="13"/>
                  </a:cubicBezTo>
                  <a:cubicBezTo>
                    <a:pt x="140" y="19"/>
                    <a:pt x="137" y="25"/>
                    <a:pt x="141" y="24"/>
                  </a:cubicBezTo>
                  <a:cubicBezTo>
                    <a:pt x="147" y="22"/>
                    <a:pt x="142" y="16"/>
                    <a:pt x="137" y="1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25" name="Google Shape;13925;p239"/>
            <p:cNvSpPr/>
            <p:nvPr/>
          </p:nvSpPr>
          <p:spPr>
            <a:xfrm>
              <a:off x="9248809" y="4432279"/>
              <a:ext cx="41375" cy="83966"/>
            </a:xfrm>
            <a:custGeom>
              <a:rect b="b" l="l" r="r" t="t"/>
              <a:pathLst>
                <a:path extrusionOk="0" h="50" w="25">
                  <a:moveTo>
                    <a:pt x="5" y="0"/>
                  </a:moveTo>
                  <a:cubicBezTo>
                    <a:pt x="2" y="1"/>
                    <a:pt x="3" y="7"/>
                    <a:pt x="1" y="12"/>
                  </a:cubicBezTo>
                  <a:cubicBezTo>
                    <a:pt x="0" y="16"/>
                    <a:pt x="0" y="21"/>
                    <a:pt x="1" y="27"/>
                  </a:cubicBezTo>
                  <a:cubicBezTo>
                    <a:pt x="1" y="34"/>
                    <a:pt x="1" y="41"/>
                    <a:pt x="6" y="45"/>
                  </a:cubicBezTo>
                  <a:cubicBezTo>
                    <a:pt x="13" y="50"/>
                    <a:pt x="24" y="38"/>
                    <a:pt x="24" y="28"/>
                  </a:cubicBezTo>
                  <a:cubicBezTo>
                    <a:pt x="25" y="18"/>
                    <a:pt x="8" y="0"/>
                    <a:pt x="5" y="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26" name="Google Shape;13926;p239"/>
            <p:cNvSpPr/>
            <p:nvPr/>
          </p:nvSpPr>
          <p:spPr>
            <a:xfrm>
              <a:off x="8523534" y="4861846"/>
              <a:ext cx="144812" cy="295708"/>
            </a:xfrm>
            <a:custGeom>
              <a:rect b="b" l="l" r="r" t="t"/>
              <a:pathLst>
                <a:path extrusionOk="0" h="176" w="86">
                  <a:moveTo>
                    <a:pt x="72" y="6"/>
                  </a:moveTo>
                  <a:cubicBezTo>
                    <a:pt x="71" y="0"/>
                    <a:pt x="70" y="8"/>
                    <a:pt x="68" y="9"/>
                  </a:cubicBezTo>
                  <a:cubicBezTo>
                    <a:pt x="67" y="11"/>
                    <a:pt x="66" y="15"/>
                    <a:pt x="67" y="18"/>
                  </a:cubicBezTo>
                  <a:cubicBezTo>
                    <a:pt x="67" y="21"/>
                    <a:pt x="62" y="23"/>
                    <a:pt x="60" y="23"/>
                  </a:cubicBezTo>
                  <a:cubicBezTo>
                    <a:pt x="57" y="23"/>
                    <a:pt x="53" y="24"/>
                    <a:pt x="54" y="28"/>
                  </a:cubicBezTo>
                  <a:cubicBezTo>
                    <a:pt x="55" y="32"/>
                    <a:pt x="52" y="32"/>
                    <a:pt x="54" y="35"/>
                  </a:cubicBezTo>
                  <a:cubicBezTo>
                    <a:pt x="55" y="38"/>
                    <a:pt x="50" y="42"/>
                    <a:pt x="45" y="42"/>
                  </a:cubicBezTo>
                  <a:cubicBezTo>
                    <a:pt x="40" y="42"/>
                    <a:pt x="34" y="51"/>
                    <a:pt x="29" y="51"/>
                  </a:cubicBezTo>
                  <a:cubicBezTo>
                    <a:pt x="24" y="50"/>
                    <a:pt x="19" y="54"/>
                    <a:pt x="14" y="53"/>
                  </a:cubicBezTo>
                  <a:cubicBezTo>
                    <a:pt x="10" y="53"/>
                    <a:pt x="13" y="63"/>
                    <a:pt x="9" y="69"/>
                  </a:cubicBezTo>
                  <a:cubicBezTo>
                    <a:pt x="6" y="76"/>
                    <a:pt x="8" y="83"/>
                    <a:pt x="11" y="91"/>
                  </a:cubicBezTo>
                  <a:cubicBezTo>
                    <a:pt x="14" y="99"/>
                    <a:pt x="16" y="105"/>
                    <a:pt x="8" y="115"/>
                  </a:cubicBezTo>
                  <a:cubicBezTo>
                    <a:pt x="0" y="125"/>
                    <a:pt x="0" y="137"/>
                    <a:pt x="4" y="144"/>
                  </a:cubicBezTo>
                  <a:cubicBezTo>
                    <a:pt x="7" y="151"/>
                    <a:pt x="7" y="161"/>
                    <a:pt x="11" y="166"/>
                  </a:cubicBezTo>
                  <a:cubicBezTo>
                    <a:pt x="16" y="171"/>
                    <a:pt x="28" y="176"/>
                    <a:pt x="32" y="172"/>
                  </a:cubicBezTo>
                  <a:cubicBezTo>
                    <a:pt x="35" y="168"/>
                    <a:pt x="39" y="172"/>
                    <a:pt x="44" y="167"/>
                  </a:cubicBezTo>
                  <a:cubicBezTo>
                    <a:pt x="48" y="162"/>
                    <a:pt x="55" y="135"/>
                    <a:pt x="60" y="117"/>
                  </a:cubicBezTo>
                  <a:cubicBezTo>
                    <a:pt x="66" y="99"/>
                    <a:pt x="74" y="75"/>
                    <a:pt x="73" y="70"/>
                  </a:cubicBezTo>
                  <a:cubicBezTo>
                    <a:pt x="72" y="65"/>
                    <a:pt x="77" y="62"/>
                    <a:pt x="75" y="57"/>
                  </a:cubicBezTo>
                  <a:cubicBezTo>
                    <a:pt x="73" y="52"/>
                    <a:pt x="76" y="45"/>
                    <a:pt x="78" y="50"/>
                  </a:cubicBezTo>
                  <a:cubicBezTo>
                    <a:pt x="81" y="54"/>
                    <a:pt x="84" y="54"/>
                    <a:pt x="85" y="48"/>
                  </a:cubicBezTo>
                  <a:cubicBezTo>
                    <a:pt x="86" y="42"/>
                    <a:pt x="81" y="34"/>
                    <a:pt x="81" y="26"/>
                  </a:cubicBezTo>
                  <a:cubicBezTo>
                    <a:pt x="80" y="17"/>
                    <a:pt x="73" y="10"/>
                    <a:pt x="72" y="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27" name="Google Shape;13927;p239"/>
            <p:cNvSpPr/>
            <p:nvPr/>
          </p:nvSpPr>
          <p:spPr>
            <a:xfrm>
              <a:off x="8517449" y="4237574"/>
              <a:ext cx="233646" cy="144812"/>
            </a:xfrm>
            <a:custGeom>
              <a:rect b="b" l="l" r="r" t="t"/>
              <a:pathLst>
                <a:path extrusionOk="0" h="86" w="139">
                  <a:moveTo>
                    <a:pt x="98" y="3"/>
                  </a:moveTo>
                  <a:cubicBezTo>
                    <a:pt x="92" y="4"/>
                    <a:pt x="78" y="3"/>
                    <a:pt x="76" y="4"/>
                  </a:cubicBezTo>
                  <a:cubicBezTo>
                    <a:pt x="74" y="5"/>
                    <a:pt x="60" y="15"/>
                    <a:pt x="58" y="20"/>
                  </a:cubicBezTo>
                  <a:cubicBezTo>
                    <a:pt x="56" y="25"/>
                    <a:pt x="53" y="26"/>
                    <a:pt x="50" y="23"/>
                  </a:cubicBezTo>
                  <a:cubicBezTo>
                    <a:pt x="47" y="21"/>
                    <a:pt x="35" y="22"/>
                    <a:pt x="34" y="21"/>
                  </a:cubicBezTo>
                  <a:cubicBezTo>
                    <a:pt x="33" y="20"/>
                    <a:pt x="24" y="19"/>
                    <a:pt x="19" y="19"/>
                  </a:cubicBezTo>
                  <a:cubicBezTo>
                    <a:pt x="15" y="20"/>
                    <a:pt x="13" y="17"/>
                    <a:pt x="11" y="18"/>
                  </a:cubicBezTo>
                  <a:cubicBezTo>
                    <a:pt x="9" y="19"/>
                    <a:pt x="7" y="21"/>
                    <a:pt x="6" y="22"/>
                  </a:cubicBezTo>
                  <a:cubicBezTo>
                    <a:pt x="5" y="24"/>
                    <a:pt x="7" y="27"/>
                    <a:pt x="6" y="29"/>
                  </a:cubicBezTo>
                  <a:cubicBezTo>
                    <a:pt x="6" y="29"/>
                    <a:pt x="4" y="30"/>
                    <a:pt x="1" y="32"/>
                  </a:cubicBezTo>
                  <a:cubicBezTo>
                    <a:pt x="2" y="34"/>
                    <a:pt x="2" y="37"/>
                    <a:pt x="2" y="39"/>
                  </a:cubicBezTo>
                  <a:cubicBezTo>
                    <a:pt x="0" y="43"/>
                    <a:pt x="2" y="53"/>
                    <a:pt x="5" y="58"/>
                  </a:cubicBezTo>
                  <a:cubicBezTo>
                    <a:pt x="9" y="64"/>
                    <a:pt x="7" y="74"/>
                    <a:pt x="9" y="76"/>
                  </a:cubicBezTo>
                  <a:cubicBezTo>
                    <a:pt x="11" y="78"/>
                    <a:pt x="24" y="77"/>
                    <a:pt x="30" y="73"/>
                  </a:cubicBezTo>
                  <a:cubicBezTo>
                    <a:pt x="36" y="69"/>
                    <a:pt x="40" y="68"/>
                    <a:pt x="45" y="68"/>
                  </a:cubicBezTo>
                  <a:cubicBezTo>
                    <a:pt x="50" y="68"/>
                    <a:pt x="56" y="64"/>
                    <a:pt x="58" y="62"/>
                  </a:cubicBezTo>
                  <a:cubicBezTo>
                    <a:pt x="59" y="60"/>
                    <a:pt x="66" y="60"/>
                    <a:pt x="69" y="60"/>
                  </a:cubicBezTo>
                  <a:cubicBezTo>
                    <a:pt x="72" y="61"/>
                    <a:pt x="75" y="57"/>
                    <a:pt x="78" y="54"/>
                  </a:cubicBezTo>
                  <a:cubicBezTo>
                    <a:pt x="82" y="50"/>
                    <a:pt x="92" y="49"/>
                    <a:pt x="103" y="46"/>
                  </a:cubicBezTo>
                  <a:cubicBezTo>
                    <a:pt x="114" y="42"/>
                    <a:pt x="111" y="37"/>
                    <a:pt x="114" y="34"/>
                  </a:cubicBezTo>
                  <a:cubicBezTo>
                    <a:pt x="116" y="31"/>
                    <a:pt x="119" y="32"/>
                    <a:pt x="124" y="30"/>
                  </a:cubicBezTo>
                  <a:cubicBezTo>
                    <a:pt x="118" y="18"/>
                    <a:pt x="113" y="6"/>
                    <a:pt x="110" y="0"/>
                  </a:cubicBezTo>
                  <a:cubicBezTo>
                    <a:pt x="104" y="1"/>
                    <a:pt x="100" y="2"/>
                    <a:pt x="98" y="3"/>
                  </a:cubicBezTo>
                  <a:close/>
                  <a:moveTo>
                    <a:pt x="127" y="82"/>
                  </a:moveTo>
                  <a:cubicBezTo>
                    <a:pt x="130" y="86"/>
                    <a:pt x="138" y="81"/>
                    <a:pt x="138" y="80"/>
                  </a:cubicBezTo>
                  <a:cubicBezTo>
                    <a:pt x="139" y="78"/>
                    <a:pt x="122" y="77"/>
                    <a:pt x="127" y="8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28" name="Google Shape;13928;p239"/>
            <p:cNvSpPr/>
            <p:nvPr/>
          </p:nvSpPr>
          <p:spPr>
            <a:xfrm>
              <a:off x="9871864" y="4846026"/>
              <a:ext cx="801940" cy="732576"/>
            </a:xfrm>
            <a:custGeom>
              <a:rect b="b" l="l" r="r" t="t"/>
              <a:pathLst>
                <a:path extrusionOk="0" h="435" w="477">
                  <a:moveTo>
                    <a:pt x="474" y="218"/>
                  </a:moveTo>
                  <a:cubicBezTo>
                    <a:pt x="476" y="217"/>
                    <a:pt x="472" y="208"/>
                    <a:pt x="471" y="210"/>
                  </a:cubicBezTo>
                  <a:cubicBezTo>
                    <a:pt x="469" y="211"/>
                    <a:pt x="469" y="196"/>
                    <a:pt x="470" y="190"/>
                  </a:cubicBezTo>
                  <a:cubicBezTo>
                    <a:pt x="471" y="183"/>
                    <a:pt x="471" y="184"/>
                    <a:pt x="467" y="187"/>
                  </a:cubicBezTo>
                  <a:cubicBezTo>
                    <a:pt x="464" y="191"/>
                    <a:pt x="460" y="181"/>
                    <a:pt x="460" y="178"/>
                  </a:cubicBezTo>
                  <a:cubicBezTo>
                    <a:pt x="459" y="176"/>
                    <a:pt x="455" y="168"/>
                    <a:pt x="451" y="169"/>
                  </a:cubicBezTo>
                  <a:cubicBezTo>
                    <a:pt x="446" y="170"/>
                    <a:pt x="449" y="163"/>
                    <a:pt x="445" y="164"/>
                  </a:cubicBezTo>
                  <a:cubicBezTo>
                    <a:pt x="441" y="164"/>
                    <a:pt x="440" y="158"/>
                    <a:pt x="441" y="151"/>
                  </a:cubicBezTo>
                  <a:cubicBezTo>
                    <a:pt x="442" y="145"/>
                    <a:pt x="438" y="150"/>
                    <a:pt x="436" y="147"/>
                  </a:cubicBezTo>
                  <a:cubicBezTo>
                    <a:pt x="434" y="145"/>
                    <a:pt x="432" y="147"/>
                    <a:pt x="430" y="148"/>
                  </a:cubicBezTo>
                  <a:cubicBezTo>
                    <a:pt x="427" y="149"/>
                    <a:pt x="426" y="142"/>
                    <a:pt x="427" y="140"/>
                  </a:cubicBezTo>
                  <a:cubicBezTo>
                    <a:pt x="428" y="137"/>
                    <a:pt x="426" y="134"/>
                    <a:pt x="422" y="131"/>
                  </a:cubicBezTo>
                  <a:cubicBezTo>
                    <a:pt x="419" y="128"/>
                    <a:pt x="418" y="126"/>
                    <a:pt x="419" y="122"/>
                  </a:cubicBezTo>
                  <a:cubicBezTo>
                    <a:pt x="419" y="119"/>
                    <a:pt x="397" y="107"/>
                    <a:pt x="392" y="106"/>
                  </a:cubicBezTo>
                  <a:cubicBezTo>
                    <a:pt x="387" y="105"/>
                    <a:pt x="391" y="100"/>
                    <a:pt x="389" y="98"/>
                  </a:cubicBezTo>
                  <a:cubicBezTo>
                    <a:pt x="387" y="96"/>
                    <a:pt x="386" y="89"/>
                    <a:pt x="386" y="83"/>
                  </a:cubicBezTo>
                  <a:cubicBezTo>
                    <a:pt x="386" y="77"/>
                    <a:pt x="379" y="75"/>
                    <a:pt x="379" y="71"/>
                  </a:cubicBezTo>
                  <a:cubicBezTo>
                    <a:pt x="380" y="66"/>
                    <a:pt x="377" y="61"/>
                    <a:pt x="378" y="56"/>
                  </a:cubicBezTo>
                  <a:cubicBezTo>
                    <a:pt x="378" y="51"/>
                    <a:pt x="370" y="50"/>
                    <a:pt x="370" y="47"/>
                  </a:cubicBezTo>
                  <a:cubicBezTo>
                    <a:pt x="370" y="44"/>
                    <a:pt x="365" y="46"/>
                    <a:pt x="361" y="47"/>
                  </a:cubicBezTo>
                  <a:cubicBezTo>
                    <a:pt x="357" y="47"/>
                    <a:pt x="357" y="41"/>
                    <a:pt x="357" y="35"/>
                  </a:cubicBezTo>
                  <a:cubicBezTo>
                    <a:pt x="358" y="29"/>
                    <a:pt x="356" y="19"/>
                    <a:pt x="352" y="16"/>
                  </a:cubicBezTo>
                  <a:cubicBezTo>
                    <a:pt x="348" y="13"/>
                    <a:pt x="348" y="3"/>
                    <a:pt x="346" y="1"/>
                  </a:cubicBezTo>
                  <a:cubicBezTo>
                    <a:pt x="345" y="0"/>
                    <a:pt x="339" y="7"/>
                    <a:pt x="339" y="10"/>
                  </a:cubicBezTo>
                  <a:cubicBezTo>
                    <a:pt x="339" y="14"/>
                    <a:pt x="338" y="17"/>
                    <a:pt x="336" y="20"/>
                  </a:cubicBezTo>
                  <a:cubicBezTo>
                    <a:pt x="334" y="22"/>
                    <a:pt x="338" y="30"/>
                    <a:pt x="335" y="33"/>
                  </a:cubicBezTo>
                  <a:cubicBezTo>
                    <a:pt x="331" y="36"/>
                    <a:pt x="334" y="47"/>
                    <a:pt x="334" y="54"/>
                  </a:cubicBezTo>
                  <a:cubicBezTo>
                    <a:pt x="333" y="61"/>
                    <a:pt x="333" y="68"/>
                    <a:pt x="330" y="72"/>
                  </a:cubicBezTo>
                  <a:cubicBezTo>
                    <a:pt x="327" y="77"/>
                    <a:pt x="326" y="84"/>
                    <a:pt x="320" y="86"/>
                  </a:cubicBezTo>
                  <a:cubicBezTo>
                    <a:pt x="314" y="89"/>
                    <a:pt x="306" y="84"/>
                    <a:pt x="306" y="80"/>
                  </a:cubicBezTo>
                  <a:cubicBezTo>
                    <a:pt x="306" y="77"/>
                    <a:pt x="299" y="75"/>
                    <a:pt x="296" y="75"/>
                  </a:cubicBezTo>
                  <a:cubicBezTo>
                    <a:pt x="292" y="76"/>
                    <a:pt x="290" y="70"/>
                    <a:pt x="284" y="66"/>
                  </a:cubicBezTo>
                  <a:cubicBezTo>
                    <a:pt x="279" y="61"/>
                    <a:pt x="274" y="67"/>
                    <a:pt x="273" y="62"/>
                  </a:cubicBezTo>
                  <a:cubicBezTo>
                    <a:pt x="271" y="56"/>
                    <a:pt x="269" y="56"/>
                    <a:pt x="265" y="53"/>
                  </a:cubicBezTo>
                  <a:cubicBezTo>
                    <a:pt x="261" y="50"/>
                    <a:pt x="262" y="50"/>
                    <a:pt x="266" y="47"/>
                  </a:cubicBezTo>
                  <a:cubicBezTo>
                    <a:pt x="270" y="44"/>
                    <a:pt x="269" y="40"/>
                    <a:pt x="267" y="37"/>
                  </a:cubicBezTo>
                  <a:cubicBezTo>
                    <a:pt x="265" y="33"/>
                    <a:pt x="269" y="34"/>
                    <a:pt x="274" y="31"/>
                  </a:cubicBezTo>
                  <a:cubicBezTo>
                    <a:pt x="280" y="28"/>
                    <a:pt x="274" y="25"/>
                    <a:pt x="278" y="23"/>
                  </a:cubicBezTo>
                  <a:cubicBezTo>
                    <a:pt x="282" y="22"/>
                    <a:pt x="280" y="18"/>
                    <a:pt x="276" y="17"/>
                  </a:cubicBezTo>
                  <a:cubicBezTo>
                    <a:pt x="272" y="17"/>
                    <a:pt x="273" y="22"/>
                    <a:pt x="271" y="22"/>
                  </a:cubicBezTo>
                  <a:cubicBezTo>
                    <a:pt x="270" y="23"/>
                    <a:pt x="268" y="16"/>
                    <a:pt x="267" y="16"/>
                  </a:cubicBezTo>
                  <a:cubicBezTo>
                    <a:pt x="266" y="16"/>
                    <a:pt x="261" y="23"/>
                    <a:pt x="258" y="20"/>
                  </a:cubicBezTo>
                  <a:cubicBezTo>
                    <a:pt x="256" y="16"/>
                    <a:pt x="241" y="13"/>
                    <a:pt x="236" y="12"/>
                  </a:cubicBezTo>
                  <a:cubicBezTo>
                    <a:pt x="230" y="12"/>
                    <a:pt x="228" y="4"/>
                    <a:pt x="225" y="6"/>
                  </a:cubicBezTo>
                  <a:cubicBezTo>
                    <a:pt x="222" y="7"/>
                    <a:pt x="225" y="9"/>
                    <a:pt x="229" y="14"/>
                  </a:cubicBezTo>
                  <a:cubicBezTo>
                    <a:pt x="233" y="18"/>
                    <a:pt x="216" y="21"/>
                    <a:pt x="212" y="19"/>
                  </a:cubicBezTo>
                  <a:cubicBezTo>
                    <a:pt x="207" y="17"/>
                    <a:pt x="212" y="23"/>
                    <a:pt x="208" y="23"/>
                  </a:cubicBezTo>
                  <a:cubicBezTo>
                    <a:pt x="204" y="22"/>
                    <a:pt x="203" y="30"/>
                    <a:pt x="200" y="33"/>
                  </a:cubicBezTo>
                  <a:cubicBezTo>
                    <a:pt x="197" y="37"/>
                    <a:pt x="199" y="40"/>
                    <a:pt x="195" y="42"/>
                  </a:cubicBezTo>
                  <a:cubicBezTo>
                    <a:pt x="192" y="45"/>
                    <a:pt x="191" y="47"/>
                    <a:pt x="196" y="52"/>
                  </a:cubicBezTo>
                  <a:cubicBezTo>
                    <a:pt x="200" y="57"/>
                    <a:pt x="194" y="57"/>
                    <a:pt x="190" y="54"/>
                  </a:cubicBezTo>
                  <a:cubicBezTo>
                    <a:pt x="186" y="50"/>
                    <a:pt x="182" y="50"/>
                    <a:pt x="183" y="54"/>
                  </a:cubicBezTo>
                  <a:cubicBezTo>
                    <a:pt x="183" y="59"/>
                    <a:pt x="178" y="56"/>
                    <a:pt x="179" y="51"/>
                  </a:cubicBezTo>
                  <a:cubicBezTo>
                    <a:pt x="179" y="46"/>
                    <a:pt x="173" y="49"/>
                    <a:pt x="172" y="46"/>
                  </a:cubicBezTo>
                  <a:cubicBezTo>
                    <a:pt x="171" y="43"/>
                    <a:pt x="166" y="38"/>
                    <a:pt x="162" y="38"/>
                  </a:cubicBezTo>
                  <a:cubicBezTo>
                    <a:pt x="159" y="39"/>
                    <a:pt x="159" y="42"/>
                    <a:pt x="156" y="42"/>
                  </a:cubicBezTo>
                  <a:cubicBezTo>
                    <a:pt x="152" y="42"/>
                    <a:pt x="152" y="44"/>
                    <a:pt x="152" y="48"/>
                  </a:cubicBezTo>
                  <a:cubicBezTo>
                    <a:pt x="153" y="52"/>
                    <a:pt x="147" y="48"/>
                    <a:pt x="143" y="48"/>
                  </a:cubicBezTo>
                  <a:cubicBezTo>
                    <a:pt x="139" y="49"/>
                    <a:pt x="143" y="53"/>
                    <a:pt x="141" y="54"/>
                  </a:cubicBezTo>
                  <a:cubicBezTo>
                    <a:pt x="139" y="54"/>
                    <a:pt x="139" y="57"/>
                    <a:pt x="136" y="57"/>
                  </a:cubicBezTo>
                  <a:cubicBezTo>
                    <a:pt x="132" y="57"/>
                    <a:pt x="133" y="65"/>
                    <a:pt x="133" y="69"/>
                  </a:cubicBezTo>
                  <a:cubicBezTo>
                    <a:pt x="134" y="73"/>
                    <a:pt x="128" y="67"/>
                    <a:pt x="125" y="68"/>
                  </a:cubicBezTo>
                  <a:cubicBezTo>
                    <a:pt x="122" y="69"/>
                    <a:pt x="126" y="73"/>
                    <a:pt x="127" y="77"/>
                  </a:cubicBezTo>
                  <a:cubicBezTo>
                    <a:pt x="128" y="82"/>
                    <a:pt x="125" y="82"/>
                    <a:pt x="123" y="83"/>
                  </a:cubicBezTo>
                  <a:cubicBezTo>
                    <a:pt x="121" y="85"/>
                    <a:pt x="119" y="78"/>
                    <a:pt x="119" y="74"/>
                  </a:cubicBezTo>
                  <a:cubicBezTo>
                    <a:pt x="119" y="70"/>
                    <a:pt x="114" y="74"/>
                    <a:pt x="110" y="79"/>
                  </a:cubicBezTo>
                  <a:cubicBezTo>
                    <a:pt x="105" y="84"/>
                    <a:pt x="111" y="92"/>
                    <a:pt x="109" y="93"/>
                  </a:cubicBezTo>
                  <a:cubicBezTo>
                    <a:pt x="107" y="95"/>
                    <a:pt x="98" y="104"/>
                    <a:pt x="92" y="110"/>
                  </a:cubicBezTo>
                  <a:cubicBezTo>
                    <a:pt x="87" y="117"/>
                    <a:pt x="75" y="113"/>
                    <a:pt x="72" y="116"/>
                  </a:cubicBezTo>
                  <a:cubicBezTo>
                    <a:pt x="68" y="119"/>
                    <a:pt x="64" y="117"/>
                    <a:pt x="61" y="120"/>
                  </a:cubicBezTo>
                  <a:cubicBezTo>
                    <a:pt x="57" y="123"/>
                    <a:pt x="50" y="128"/>
                    <a:pt x="50" y="125"/>
                  </a:cubicBezTo>
                  <a:cubicBezTo>
                    <a:pt x="49" y="121"/>
                    <a:pt x="40" y="124"/>
                    <a:pt x="36" y="128"/>
                  </a:cubicBezTo>
                  <a:cubicBezTo>
                    <a:pt x="32" y="132"/>
                    <a:pt x="26" y="136"/>
                    <a:pt x="21" y="136"/>
                  </a:cubicBezTo>
                  <a:cubicBezTo>
                    <a:pt x="17" y="137"/>
                    <a:pt x="17" y="144"/>
                    <a:pt x="15" y="145"/>
                  </a:cubicBezTo>
                  <a:cubicBezTo>
                    <a:pt x="14" y="147"/>
                    <a:pt x="14" y="140"/>
                    <a:pt x="14" y="138"/>
                  </a:cubicBezTo>
                  <a:cubicBezTo>
                    <a:pt x="14" y="136"/>
                    <a:pt x="10" y="141"/>
                    <a:pt x="8" y="146"/>
                  </a:cubicBezTo>
                  <a:cubicBezTo>
                    <a:pt x="6" y="152"/>
                    <a:pt x="12" y="154"/>
                    <a:pt x="9" y="160"/>
                  </a:cubicBezTo>
                  <a:cubicBezTo>
                    <a:pt x="5" y="166"/>
                    <a:pt x="1" y="172"/>
                    <a:pt x="7" y="179"/>
                  </a:cubicBezTo>
                  <a:cubicBezTo>
                    <a:pt x="12" y="186"/>
                    <a:pt x="15" y="191"/>
                    <a:pt x="13" y="195"/>
                  </a:cubicBezTo>
                  <a:cubicBezTo>
                    <a:pt x="11" y="199"/>
                    <a:pt x="8" y="187"/>
                    <a:pt x="6" y="189"/>
                  </a:cubicBezTo>
                  <a:cubicBezTo>
                    <a:pt x="5" y="190"/>
                    <a:pt x="11" y="195"/>
                    <a:pt x="10" y="197"/>
                  </a:cubicBezTo>
                  <a:cubicBezTo>
                    <a:pt x="8" y="200"/>
                    <a:pt x="3" y="188"/>
                    <a:pt x="1" y="191"/>
                  </a:cubicBezTo>
                  <a:cubicBezTo>
                    <a:pt x="0" y="193"/>
                    <a:pt x="13" y="211"/>
                    <a:pt x="13" y="218"/>
                  </a:cubicBezTo>
                  <a:cubicBezTo>
                    <a:pt x="14" y="225"/>
                    <a:pt x="24" y="231"/>
                    <a:pt x="23" y="240"/>
                  </a:cubicBezTo>
                  <a:cubicBezTo>
                    <a:pt x="23" y="250"/>
                    <a:pt x="32" y="265"/>
                    <a:pt x="33" y="268"/>
                  </a:cubicBezTo>
                  <a:cubicBezTo>
                    <a:pt x="35" y="270"/>
                    <a:pt x="30" y="276"/>
                    <a:pt x="31" y="284"/>
                  </a:cubicBezTo>
                  <a:cubicBezTo>
                    <a:pt x="32" y="291"/>
                    <a:pt x="28" y="293"/>
                    <a:pt x="24" y="293"/>
                  </a:cubicBezTo>
                  <a:cubicBezTo>
                    <a:pt x="20" y="293"/>
                    <a:pt x="22" y="301"/>
                    <a:pt x="27" y="301"/>
                  </a:cubicBezTo>
                  <a:cubicBezTo>
                    <a:pt x="32" y="302"/>
                    <a:pt x="30" y="305"/>
                    <a:pt x="36" y="309"/>
                  </a:cubicBezTo>
                  <a:cubicBezTo>
                    <a:pt x="41" y="313"/>
                    <a:pt x="54" y="311"/>
                    <a:pt x="58" y="311"/>
                  </a:cubicBezTo>
                  <a:cubicBezTo>
                    <a:pt x="63" y="311"/>
                    <a:pt x="64" y="304"/>
                    <a:pt x="70" y="304"/>
                  </a:cubicBezTo>
                  <a:cubicBezTo>
                    <a:pt x="76" y="304"/>
                    <a:pt x="75" y="302"/>
                    <a:pt x="78" y="298"/>
                  </a:cubicBezTo>
                  <a:cubicBezTo>
                    <a:pt x="81" y="295"/>
                    <a:pt x="94" y="296"/>
                    <a:pt x="108" y="297"/>
                  </a:cubicBezTo>
                  <a:cubicBezTo>
                    <a:pt x="121" y="297"/>
                    <a:pt x="127" y="293"/>
                    <a:pt x="129" y="287"/>
                  </a:cubicBezTo>
                  <a:cubicBezTo>
                    <a:pt x="131" y="282"/>
                    <a:pt x="141" y="282"/>
                    <a:pt x="145" y="278"/>
                  </a:cubicBezTo>
                  <a:cubicBezTo>
                    <a:pt x="149" y="275"/>
                    <a:pt x="152" y="274"/>
                    <a:pt x="162" y="275"/>
                  </a:cubicBezTo>
                  <a:cubicBezTo>
                    <a:pt x="172" y="275"/>
                    <a:pt x="181" y="270"/>
                    <a:pt x="188" y="267"/>
                  </a:cubicBezTo>
                  <a:cubicBezTo>
                    <a:pt x="194" y="264"/>
                    <a:pt x="206" y="266"/>
                    <a:pt x="212" y="264"/>
                  </a:cubicBezTo>
                  <a:cubicBezTo>
                    <a:pt x="218" y="262"/>
                    <a:pt x="219" y="272"/>
                    <a:pt x="226" y="271"/>
                  </a:cubicBezTo>
                  <a:cubicBezTo>
                    <a:pt x="233" y="270"/>
                    <a:pt x="236" y="273"/>
                    <a:pt x="240" y="273"/>
                  </a:cubicBezTo>
                  <a:cubicBezTo>
                    <a:pt x="243" y="273"/>
                    <a:pt x="243" y="276"/>
                    <a:pt x="246" y="276"/>
                  </a:cubicBezTo>
                  <a:cubicBezTo>
                    <a:pt x="250" y="277"/>
                    <a:pt x="250" y="280"/>
                    <a:pt x="247" y="284"/>
                  </a:cubicBezTo>
                  <a:cubicBezTo>
                    <a:pt x="245" y="287"/>
                    <a:pt x="253" y="287"/>
                    <a:pt x="258" y="294"/>
                  </a:cubicBezTo>
                  <a:cubicBezTo>
                    <a:pt x="262" y="301"/>
                    <a:pt x="258" y="302"/>
                    <a:pt x="260" y="307"/>
                  </a:cubicBezTo>
                  <a:cubicBezTo>
                    <a:pt x="263" y="312"/>
                    <a:pt x="265" y="311"/>
                    <a:pt x="270" y="304"/>
                  </a:cubicBezTo>
                  <a:cubicBezTo>
                    <a:pt x="275" y="296"/>
                    <a:pt x="281" y="301"/>
                    <a:pt x="281" y="295"/>
                  </a:cubicBezTo>
                  <a:cubicBezTo>
                    <a:pt x="282" y="288"/>
                    <a:pt x="288" y="281"/>
                    <a:pt x="291" y="284"/>
                  </a:cubicBezTo>
                  <a:cubicBezTo>
                    <a:pt x="295" y="287"/>
                    <a:pt x="289" y="289"/>
                    <a:pt x="286" y="301"/>
                  </a:cubicBezTo>
                  <a:cubicBezTo>
                    <a:pt x="284" y="313"/>
                    <a:pt x="280" y="307"/>
                    <a:pt x="279" y="310"/>
                  </a:cubicBezTo>
                  <a:cubicBezTo>
                    <a:pt x="278" y="314"/>
                    <a:pt x="290" y="316"/>
                    <a:pt x="290" y="309"/>
                  </a:cubicBezTo>
                  <a:cubicBezTo>
                    <a:pt x="290" y="303"/>
                    <a:pt x="292" y="300"/>
                    <a:pt x="296" y="306"/>
                  </a:cubicBezTo>
                  <a:cubicBezTo>
                    <a:pt x="301" y="312"/>
                    <a:pt x="294" y="316"/>
                    <a:pt x="295" y="319"/>
                  </a:cubicBezTo>
                  <a:cubicBezTo>
                    <a:pt x="296" y="322"/>
                    <a:pt x="301" y="318"/>
                    <a:pt x="303" y="318"/>
                  </a:cubicBezTo>
                  <a:cubicBezTo>
                    <a:pt x="308" y="319"/>
                    <a:pt x="314" y="329"/>
                    <a:pt x="313" y="335"/>
                  </a:cubicBezTo>
                  <a:cubicBezTo>
                    <a:pt x="312" y="340"/>
                    <a:pt x="310" y="346"/>
                    <a:pt x="319" y="350"/>
                  </a:cubicBezTo>
                  <a:cubicBezTo>
                    <a:pt x="328" y="355"/>
                    <a:pt x="325" y="356"/>
                    <a:pt x="331" y="356"/>
                  </a:cubicBezTo>
                  <a:cubicBezTo>
                    <a:pt x="337" y="356"/>
                    <a:pt x="351" y="361"/>
                    <a:pt x="354" y="364"/>
                  </a:cubicBezTo>
                  <a:cubicBezTo>
                    <a:pt x="358" y="367"/>
                    <a:pt x="367" y="362"/>
                    <a:pt x="369" y="355"/>
                  </a:cubicBezTo>
                  <a:cubicBezTo>
                    <a:pt x="371" y="349"/>
                    <a:pt x="377" y="355"/>
                    <a:pt x="374" y="357"/>
                  </a:cubicBezTo>
                  <a:cubicBezTo>
                    <a:pt x="370" y="359"/>
                    <a:pt x="376" y="364"/>
                    <a:pt x="376" y="361"/>
                  </a:cubicBezTo>
                  <a:cubicBezTo>
                    <a:pt x="376" y="357"/>
                    <a:pt x="378" y="354"/>
                    <a:pt x="379" y="358"/>
                  </a:cubicBezTo>
                  <a:cubicBezTo>
                    <a:pt x="380" y="362"/>
                    <a:pt x="385" y="362"/>
                    <a:pt x="387" y="366"/>
                  </a:cubicBezTo>
                  <a:cubicBezTo>
                    <a:pt x="388" y="369"/>
                    <a:pt x="391" y="371"/>
                    <a:pt x="391" y="369"/>
                  </a:cubicBezTo>
                  <a:cubicBezTo>
                    <a:pt x="391" y="366"/>
                    <a:pt x="392" y="363"/>
                    <a:pt x="396" y="362"/>
                  </a:cubicBezTo>
                  <a:cubicBezTo>
                    <a:pt x="400" y="360"/>
                    <a:pt x="402" y="357"/>
                    <a:pt x="407" y="354"/>
                  </a:cubicBezTo>
                  <a:cubicBezTo>
                    <a:pt x="411" y="350"/>
                    <a:pt x="429" y="349"/>
                    <a:pt x="431" y="349"/>
                  </a:cubicBezTo>
                  <a:cubicBezTo>
                    <a:pt x="433" y="349"/>
                    <a:pt x="434" y="333"/>
                    <a:pt x="435" y="325"/>
                  </a:cubicBezTo>
                  <a:cubicBezTo>
                    <a:pt x="436" y="317"/>
                    <a:pt x="442" y="316"/>
                    <a:pt x="443" y="307"/>
                  </a:cubicBezTo>
                  <a:cubicBezTo>
                    <a:pt x="444" y="298"/>
                    <a:pt x="453" y="282"/>
                    <a:pt x="456" y="281"/>
                  </a:cubicBezTo>
                  <a:cubicBezTo>
                    <a:pt x="458" y="280"/>
                    <a:pt x="462" y="278"/>
                    <a:pt x="463" y="273"/>
                  </a:cubicBezTo>
                  <a:cubicBezTo>
                    <a:pt x="463" y="268"/>
                    <a:pt x="469" y="262"/>
                    <a:pt x="469" y="256"/>
                  </a:cubicBezTo>
                  <a:cubicBezTo>
                    <a:pt x="469" y="250"/>
                    <a:pt x="472" y="243"/>
                    <a:pt x="472" y="241"/>
                  </a:cubicBezTo>
                  <a:cubicBezTo>
                    <a:pt x="471" y="239"/>
                    <a:pt x="469" y="234"/>
                    <a:pt x="473" y="229"/>
                  </a:cubicBezTo>
                  <a:cubicBezTo>
                    <a:pt x="477" y="225"/>
                    <a:pt x="471" y="220"/>
                    <a:pt x="474" y="218"/>
                  </a:cubicBezTo>
                  <a:close/>
                  <a:moveTo>
                    <a:pt x="216" y="11"/>
                  </a:moveTo>
                  <a:cubicBezTo>
                    <a:pt x="216" y="8"/>
                    <a:pt x="197" y="12"/>
                    <a:pt x="201" y="15"/>
                  </a:cubicBezTo>
                  <a:cubicBezTo>
                    <a:pt x="204" y="17"/>
                    <a:pt x="217" y="14"/>
                    <a:pt x="216" y="11"/>
                  </a:cubicBezTo>
                  <a:close/>
                  <a:moveTo>
                    <a:pt x="274" y="325"/>
                  </a:moveTo>
                  <a:cubicBezTo>
                    <a:pt x="277" y="327"/>
                    <a:pt x="286" y="326"/>
                    <a:pt x="288" y="323"/>
                  </a:cubicBezTo>
                  <a:cubicBezTo>
                    <a:pt x="289" y="319"/>
                    <a:pt x="271" y="322"/>
                    <a:pt x="274" y="325"/>
                  </a:cubicBezTo>
                  <a:close/>
                  <a:moveTo>
                    <a:pt x="390" y="398"/>
                  </a:moveTo>
                  <a:cubicBezTo>
                    <a:pt x="383" y="399"/>
                    <a:pt x="373" y="392"/>
                    <a:pt x="370" y="392"/>
                  </a:cubicBezTo>
                  <a:cubicBezTo>
                    <a:pt x="367" y="393"/>
                    <a:pt x="379" y="411"/>
                    <a:pt x="376" y="416"/>
                  </a:cubicBezTo>
                  <a:cubicBezTo>
                    <a:pt x="372" y="421"/>
                    <a:pt x="386" y="434"/>
                    <a:pt x="391" y="435"/>
                  </a:cubicBezTo>
                  <a:cubicBezTo>
                    <a:pt x="396" y="435"/>
                    <a:pt x="394" y="430"/>
                    <a:pt x="397" y="430"/>
                  </a:cubicBezTo>
                  <a:cubicBezTo>
                    <a:pt x="401" y="430"/>
                    <a:pt x="400" y="426"/>
                    <a:pt x="400" y="424"/>
                  </a:cubicBezTo>
                  <a:cubicBezTo>
                    <a:pt x="401" y="421"/>
                    <a:pt x="404" y="427"/>
                    <a:pt x="407" y="425"/>
                  </a:cubicBezTo>
                  <a:cubicBezTo>
                    <a:pt x="410" y="424"/>
                    <a:pt x="406" y="412"/>
                    <a:pt x="410" y="412"/>
                  </a:cubicBezTo>
                  <a:cubicBezTo>
                    <a:pt x="414" y="412"/>
                    <a:pt x="411" y="398"/>
                    <a:pt x="410" y="394"/>
                  </a:cubicBezTo>
                  <a:cubicBezTo>
                    <a:pt x="408" y="389"/>
                    <a:pt x="397" y="397"/>
                    <a:pt x="390" y="39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29" name="Google Shape;13929;p239"/>
            <p:cNvSpPr/>
            <p:nvPr/>
          </p:nvSpPr>
          <p:spPr>
            <a:xfrm>
              <a:off x="10919618" y="5368078"/>
              <a:ext cx="243381" cy="299358"/>
            </a:xfrm>
            <a:custGeom>
              <a:rect b="b" l="l" r="r" t="t"/>
              <a:pathLst>
                <a:path extrusionOk="0" h="178" w="145">
                  <a:moveTo>
                    <a:pt x="90" y="86"/>
                  </a:moveTo>
                  <a:cubicBezTo>
                    <a:pt x="86" y="83"/>
                    <a:pt x="84" y="87"/>
                    <a:pt x="81" y="89"/>
                  </a:cubicBezTo>
                  <a:cubicBezTo>
                    <a:pt x="77" y="91"/>
                    <a:pt x="74" y="80"/>
                    <a:pt x="69" y="84"/>
                  </a:cubicBezTo>
                  <a:cubicBezTo>
                    <a:pt x="64" y="88"/>
                    <a:pt x="69" y="89"/>
                    <a:pt x="63" y="94"/>
                  </a:cubicBezTo>
                  <a:cubicBezTo>
                    <a:pt x="58" y="99"/>
                    <a:pt x="60" y="101"/>
                    <a:pt x="54" y="111"/>
                  </a:cubicBezTo>
                  <a:cubicBezTo>
                    <a:pt x="47" y="121"/>
                    <a:pt x="25" y="127"/>
                    <a:pt x="22" y="133"/>
                  </a:cubicBezTo>
                  <a:cubicBezTo>
                    <a:pt x="19" y="138"/>
                    <a:pt x="8" y="143"/>
                    <a:pt x="7" y="147"/>
                  </a:cubicBezTo>
                  <a:cubicBezTo>
                    <a:pt x="7" y="151"/>
                    <a:pt x="0" y="154"/>
                    <a:pt x="4" y="160"/>
                  </a:cubicBezTo>
                  <a:cubicBezTo>
                    <a:pt x="7" y="164"/>
                    <a:pt x="12" y="161"/>
                    <a:pt x="15" y="165"/>
                  </a:cubicBezTo>
                  <a:cubicBezTo>
                    <a:pt x="18" y="168"/>
                    <a:pt x="22" y="165"/>
                    <a:pt x="23" y="168"/>
                  </a:cubicBezTo>
                  <a:cubicBezTo>
                    <a:pt x="25" y="171"/>
                    <a:pt x="36" y="171"/>
                    <a:pt x="44" y="163"/>
                  </a:cubicBezTo>
                  <a:cubicBezTo>
                    <a:pt x="53" y="155"/>
                    <a:pt x="49" y="151"/>
                    <a:pt x="52" y="149"/>
                  </a:cubicBezTo>
                  <a:cubicBezTo>
                    <a:pt x="55" y="147"/>
                    <a:pt x="56" y="141"/>
                    <a:pt x="58" y="137"/>
                  </a:cubicBezTo>
                  <a:cubicBezTo>
                    <a:pt x="60" y="133"/>
                    <a:pt x="62" y="129"/>
                    <a:pt x="71" y="129"/>
                  </a:cubicBezTo>
                  <a:cubicBezTo>
                    <a:pt x="80" y="129"/>
                    <a:pt x="75" y="127"/>
                    <a:pt x="75" y="122"/>
                  </a:cubicBezTo>
                  <a:cubicBezTo>
                    <a:pt x="74" y="118"/>
                    <a:pt x="82" y="117"/>
                    <a:pt x="82" y="111"/>
                  </a:cubicBezTo>
                  <a:cubicBezTo>
                    <a:pt x="82" y="105"/>
                    <a:pt x="94" y="100"/>
                    <a:pt x="91" y="96"/>
                  </a:cubicBezTo>
                  <a:cubicBezTo>
                    <a:pt x="89" y="91"/>
                    <a:pt x="93" y="88"/>
                    <a:pt x="90" y="86"/>
                  </a:cubicBezTo>
                  <a:close/>
                  <a:moveTo>
                    <a:pt x="16" y="177"/>
                  </a:moveTo>
                  <a:cubicBezTo>
                    <a:pt x="17" y="178"/>
                    <a:pt x="23" y="176"/>
                    <a:pt x="20" y="172"/>
                  </a:cubicBezTo>
                  <a:cubicBezTo>
                    <a:pt x="17" y="168"/>
                    <a:pt x="11" y="176"/>
                    <a:pt x="16" y="177"/>
                  </a:cubicBezTo>
                  <a:close/>
                  <a:moveTo>
                    <a:pt x="132" y="43"/>
                  </a:moveTo>
                  <a:cubicBezTo>
                    <a:pt x="129" y="47"/>
                    <a:pt x="125" y="42"/>
                    <a:pt x="120" y="42"/>
                  </a:cubicBezTo>
                  <a:cubicBezTo>
                    <a:pt x="116" y="42"/>
                    <a:pt x="114" y="39"/>
                    <a:pt x="114" y="35"/>
                  </a:cubicBezTo>
                  <a:cubicBezTo>
                    <a:pt x="114" y="31"/>
                    <a:pt x="112" y="25"/>
                    <a:pt x="108" y="25"/>
                  </a:cubicBezTo>
                  <a:cubicBezTo>
                    <a:pt x="104" y="26"/>
                    <a:pt x="110" y="30"/>
                    <a:pt x="108" y="32"/>
                  </a:cubicBezTo>
                  <a:cubicBezTo>
                    <a:pt x="107" y="34"/>
                    <a:pt x="106" y="30"/>
                    <a:pt x="103" y="30"/>
                  </a:cubicBezTo>
                  <a:cubicBezTo>
                    <a:pt x="101" y="30"/>
                    <a:pt x="99" y="27"/>
                    <a:pt x="99" y="21"/>
                  </a:cubicBezTo>
                  <a:cubicBezTo>
                    <a:pt x="99" y="16"/>
                    <a:pt x="95" y="17"/>
                    <a:pt x="95" y="11"/>
                  </a:cubicBezTo>
                  <a:cubicBezTo>
                    <a:pt x="95" y="5"/>
                    <a:pt x="86" y="0"/>
                    <a:pt x="80" y="0"/>
                  </a:cubicBezTo>
                  <a:cubicBezTo>
                    <a:pt x="75" y="0"/>
                    <a:pt x="81" y="9"/>
                    <a:pt x="84" y="12"/>
                  </a:cubicBezTo>
                  <a:cubicBezTo>
                    <a:pt x="87" y="16"/>
                    <a:pt x="92" y="19"/>
                    <a:pt x="92" y="21"/>
                  </a:cubicBezTo>
                  <a:cubicBezTo>
                    <a:pt x="92" y="23"/>
                    <a:pt x="96" y="29"/>
                    <a:pt x="99" y="30"/>
                  </a:cubicBezTo>
                  <a:cubicBezTo>
                    <a:pt x="102" y="32"/>
                    <a:pt x="97" y="41"/>
                    <a:pt x="97" y="48"/>
                  </a:cubicBezTo>
                  <a:cubicBezTo>
                    <a:pt x="97" y="56"/>
                    <a:pt x="91" y="54"/>
                    <a:pt x="88" y="59"/>
                  </a:cubicBezTo>
                  <a:cubicBezTo>
                    <a:pt x="84" y="64"/>
                    <a:pt x="97" y="69"/>
                    <a:pt x="103" y="73"/>
                  </a:cubicBezTo>
                  <a:cubicBezTo>
                    <a:pt x="109" y="78"/>
                    <a:pt x="98" y="90"/>
                    <a:pt x="100" y="92"/>
                  </a:cubicBezTo>
                  <a:cubicBezTo>
                    <a:pt x="100" y="94"/>
                    <a:pt x="104" y="96"/>
                    <a:pt x="110" y="94"/>
                  </a:cubicBezTo>
                  <a:cubicBezTo>
                    <a:pt x="116" y="92"/>
                    <a:pt x="119" y="79"/>
                    <a:pt x="123" y="75"/>
                  </a:cubicBezTo>
                  <a:cubicBezTo>
                    <a:pt x="127" y="72"/>
                    <a:pt x="125" y="66"/>
                    <a:pt x="127" y="63"/>
                  </a:cubicBezTo>
                  <a:cubicBezTo>
                    <a:pt x="129" y="60"/>
                    <a:pt x="131" y="60"/>
                    <a:pt x="134" y="60"/>
                  </a:cubicBezTo>
                  <a:cubicBezTo>
                    <a:pt x="137" y="60"/>
                    <a:pt x="136" y="53"/>
                    <a:pt x="139" y="53"/>
                  </a:cubicBezTo>
                  <a:cubicBezTo>
                    <a:pt x="143" y="53"/>
                    <a:pt x="141" y="48"/>
                    <a:pt x="143" y="43"/>
                  </a:cubicBezTo>
                  <a:cubicBezTo>
                    <a:pt x="145" y="37"/>
                    <a:pt x="134" y="39"/>
                    <a:pt x="132" y="4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30" name="Google Shape;13930;p239"/>
            <p:cNvSpPr/>
            <p:nvPr/>
          </p:nvSpPr>
          <p:spPr>
            <a:xfrm>
              <a:off x="8717022" y="3705787"/>
              <a:ext cx="277454" cy="181319"/>
            </a:xfrm>
            <a:custGeom>
              <a:rect b="b" l="l" r="r" t="t"/>
              <a:pathLst>
                <a:path extrusionOk="0" h="108" w="165">
                  <a:moveTo>
                    <a:pt x="165" y="68"/>
                  </a:moveTo>
                  <a:cubicBezTo>
                    <a:pt x="165" y="68"/>
                    <a:pt x="157" y="64"/>
                    <a:pt x="154" y="64"/>
                  </a:cubicBezTo>
                  <a:cubicBezTo>
                    <a:pt x="152" y="64"/>
                    <a:pt x="147" y="58"/>
                    <a:pt x="142" y="56"/>
                  </a:cubicBezTo>
                  <a:cubicBezTo>
                    <a:pt x="138" y="54"/>
                    <a:pt x="131" y="51"/>
                    <a:pt x="129" y="48"/>
                  </a:cubicBezTo>
                  <a:cubicBezTo>
                    <a:pt x="127" y="45"/>
                    <a:pt x="118" y="42"/>
                    <a:pt x="117" y="39"/>
                  </a:cubicBezTo>
                  <a:cubicBezTo>
                    <a:pt x="116" y="37"/>
                    <a:pt x="115" y="32"/>
                    <a:pt x="112" y="29"/>
                  </a:cubicBezTo>
                  <a:cubicBezTo>
                    <a:pt x="110" y="26"/>
                    <a:pt x="110" y="22"/>
                    <a:pt x="107" y="21"/>
                  </a:cubicBezTo>
                  <a:cubicBezTo>
                    <a:pt x="105" y="21"/>
                    <a:pt x="90" y="21"/>
                    <a:pt x="90" y="19"/>
                  </a:cubicBezTo>
                  <a:cubicBezTo>
                    <a:pt x="90" y="17"/>
                    <a:pt x="89" y="7"/>
                    <a:pt x="86" y="7"/>
                  </a:cubicBezTo>
                  <a:cubicBezTo>
                    <a:pt x="83" y="6"/>
                    <a:pt x="79" y="5"/>
                    <a:pt x="77" y="3"/>
                  </a:cubicBezTo>
                  <a:cubicBezTo>
                    <a:pt x="76" y="2"/>
                    <a:pt x="70" y="0"/>
                    <a:pt x="69" y="1"/>
                  </a:cubicBezTo>
                  <a:cubicBezTo>
                    <a:pt x="68" y="3"/>
                    <a:pt x="65" y="4"/>
                    <a:pt x="64" y="4"/>
                  </a:cubicBezTo>
                  <a:cubicBezTo>
                    <a:pt x="63" y="4"/>
                    <a:pt x="64" y="9"/>
                    <a:pt x="60" y="8"/>
                  </a:cubicBezTo>
                  <a:cubicBezTo>
                    <a:pt x="57" y="8"/>
                    <a:pt x="52" y="12"/>
                    <a:pt x="52" y="15"/>
                  </a:cubicBezTo>
                  <a:cubicBezTo>
                    <a:pt x="52" y="17"/>
                    <a:pt x="52" y="21"/>
                    <a:pt x="48" y="20"/>
                  </a:cubicBezTo>
                  <a:cubicBezTo>
                    <a:pt x="46" y="20"/>
                    <a:pt x="42" y="20"/>
                    <a:pt x="40" y="18"/>
                  </a:cubicBezTo>
                  <a:cubicBezTo>
                    <a:pt x="39" y="19"/>
                    <a:pt x="35" y="22"/>
                    <a:pt x="32" y="16"/>
                  </a:cubicBezTo>
                  <a:cubicBezTo>
                    <a:pt x="27" y="11"/>
                    <a:pt x="21" y="5"/>
                    <a:pt x="17" y="5"/>
                  </a:cubicBezTo>
                  <a:cubicBezTo>
                    <a:pt x="14" y="5"/>
                    <a:pt x="3" y="5"/>
                    <a:pt x="5" y="12"/>
                  </a:cubicBezTo>
                  <a:cubicBezTo>
                    <a:pt x="6" y="10"/>
                    <a:pt x="8" y="9"/>
                    <a:pt x="11" y="9"/>
                  </a:cubicBezTo>
                  <a:cubicBezTo>
                    <a:pt x="19" y="10"/>
                    <a:pt x="15" y="20"/>
                    <a:pt x="20" y="20"/>
                  </a:cubicBezTo>
                  <a:cubicBezTo>
                    <a:pt x="24" y="21"/>
                    <a:pt x="29" y="28"/>
                    <a:pt x="25" y="27"/>
                  </a:cubicBezTo>
                  <a:cubicBezTo>
                    <a:pt x="21" y="27"/>
                    <a:pt x="18" y="31"/>
                    <a:pt x="14" y="30"/>
                  </a:cubicBezTo>
                  <a:cubicBezTo>
                    <a:pt x="9" y="28"/>
                    <a:pt x="4" y="25"/>
                    <a:pt x="3" y="30"/>
                  </a:cubicBezTo>
                  <a:cubicBezTo>
                    <a:pt x="2" y="35"/>
                    <a:pt x="0" y="40"/>
                    <a:pt x="5" y="40"/>
                  </a:cubicBezTo>
                  <a:cubicBezTo>
                    <a:pt x="11" y="39"/>
                    <a:pt x="10" y="43"/>
                    <a:pt x="6" y="47"/>
                  </a:cubicBezTo>
                  <a:cubicBezTo>
                    <a:pt x="2" y="51"/>
                    <a:pt x="12" y="46"/>
                    <a:pt x="13" y="50"/>
                  </a:cubicBezTo>
                  <a:cubicBezTo>
                    <a:pt x="13" y="54"/>
                    <a:pt x="16" y="54"/>
                    <a:pt x="15" y="60"/>
                  </a:cubicBezTo>
                  <a:cubicBezTo>
                    <a:pt x="14" y="63"/>
                    <a:pt x="15" y="70"/>
                    <a:pt x="15" y="76"/>
                  </a:cubicBezTo>
                  <a:cubicBezTo>
                    <a:pt x="19" y="76"/>
                    <a:pt x="23" y="75"/>
                    <a:pt x="25" y="74"/>
                  </a:cubicBezTo>
                  <a:cubicBezTo>
                    <a:pt x="26" y="71"/>
                    <a:pt x="32" y="66"/>
                    <a:pt x="35" y="66"/>
                  </a:cubicBezTo>
                  <a:cubicBezTo>
                    <a:pt x="38" y="66"/>
                    <a:pt x="41" y="68"/>
                    <a:pt x="43" y="65"/>
                  </a:cubicBezTo>
                  <a:cubicBezTo>
                    <a:pt x="45" y="63"/>
                    <a:pt x="55" y="63"/>
                    <a:pt x="56" y="66"/>
                  </a:cubicBezTo>
                  <a:cubicBezTo>
                    <a:pt x="58" y="68"/>
                    <a:pt x="64" y="69"/>
                    <a:pt x="65" y="69"/>
                  </a:cubicBezTo>
                  <a:cubicBezTo>
                    <a:pt x="66" y="69"/>
                    <a:pt x="67" y="73"/>
                    <a:pt x="70" y="72"/>
                  </a:cubicBezTo>
                  <a:cubicBezTo>
                    <a:pt x="74" y="72"/>
                    <a:pt x="80" y="73"/>
                    <a:pt x="80" y="75"/>
                  </a:cubicBezTo>
                  <a:cubicBezTo>
                    <a:pt x="80" y="78"/>
                    <a:pt x="83" y="80"/>
                    <a:pt x="85" y="80"/>
                  </a:cubicBezTo>
                  <a:cubicBezTo>
                    <a:pt x="88" y="80"/>
                    <a:pt x="91" y="87"/>
                    <a:pt x="93" y="86"/>
                  </a:cubicBezTo>
                  <a:cubicBezTo>
                    <a:pt x="96" y="86"/>
                    <a:pt x="102" y="86"/>
                    <a:pt x="102" y="88"/>
                  </a:cubicBezTo>
                  <a:cubicBezTo>
                    <a:pt x="102" y="89"/>
                    <a:pt x="102" y="98"/>
                    <a:pt x="104" y="102"/>
                  </a:cubicBezTo>
                  <a:cubicBezTo>
                    <a:pt x="105" y="102"/>
                    <a:pt x="106" y="102"/>
                    <a:pt x="106" y="102"/>
                  </a:cubicBezTo>
                  <a:cubicBezTo>
                    <a:pt x="107" y="103"/>
                    <a:pt x="113" y="101"/>
                    <a:pt x="114" y="105"/>
                  </a:cubicBezTo>
                  <a:cubicBezTo>
                    <a:pt x="115" y="108"/>
                    <a:pt x="125" y="106"/>
                    <a:pt x="124" y="101"/>
                  </a:cubicBezTo>
                  <a:cubicBezTo>
                    <a:pt x="124" y="96"/>
                    <a:pt x="139" y="96"/>
                    <a:pt x="141" y="91"/>
                  </a:cubicBezTo>
                  <a:cubicBezTo>
                    <a:pt x="142" y="86"/>
                    <a:pt x="144" y="78"/>
                    <a:pt x="148" y="79"/>
                  </a:cubicBezTo>
                  <a:cubicBezTo>
                    <a:pt x="151" y="80"/>
                    <a:pt x="154" y="73"/>
                    <a:pt x="157" y="73"/>
                  </a:cubicBezTo>
                  <a:cubicBezTo>
                    <a:pt x="160" y="74"/>
                    <a:pt x="162" y="76"/>
                    <a:pt x="165" y="76"/>
                  </a:cubicBezTo>
                  <a:lnTo>
                    <a:pt x="165" y="68"/>
                  </a:ln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31" name="Google Shape;13931;p239"/>
            <p:cNvSpPr/>
            <p:nvPr/>
          </p:nvSpPr>
          <p:spPr>
            <a:xfrm>
              <a:off x="8547872" y="3771500"/>
              <a:ext cx="384542" cy="335866"/>
            </a:xfrm>
            <a:custGeom>
              <a:rect b="b" l="l" r="r" t="t"/>
              <a:pathLst>
                <a:path extrusionOk="0" h="200" w="229">
                  <a:moveTo>
                    <a:pt x="223" y="172"/>
                  </a:moveTo>
                  <a:cubicBezTo>
                    <a:pt x="220" y="171"/>
                    <a:pt x="223" y="161"/>
                    <a:pt x="217" y="159"/>
                  </a:cubicBezTo>
                  <a:cubicBezTo>
                    <a:pt x="212" y="156"/>
                    <a:pt x="207" y="153"/>
                    <a:pt x="205" y="148"/>
                  </a:cubicBezTo>
                  <a:cubicBezTo>
                    <a:pt x="204" y="145"/>
                    <a:pt x="197" y="141"/>
                    <a:pt x="197" y="138"/>
                  </a:cubicBezTo>
                  <a:cubicBezTo>
                    <a:pt x="198" y="135"/>
                    <a:pt x="211" y="126"/>
                    <a:pt x="209" y="121"/>
                  </a:cubicBezTo>
                  <a:cubicBezTo>
                    <a:pt x="208" y="116"/>
                    <a:pt x="199" y="117"/>
                    <a:pt x="198" y="115"/>
                  </a:cubicBezTo>
                  <a:cubicBezTo>
                    <a:pt x="197" y="113"/>
                    <a:pt x="198" y="107"/>
                    <a:pt x="196" y="101"/>
                  </a:cubicBezTo>
                  <a:cubicBezTo>
                    <a:pt x="194" y="96"/>
                    <a:pt x="198" y="91"/>
                    <a:pt x="196" y="89"/>
                  </a:cubicBezTo>
                  <a:cubicBezTo>
                    <a:pt x="194" y="86"/>
                    <a:pt x="197" y="80"/>
                    <a:pt x="197" y="78"/>
                  </a:cubicBezTo>
                  <a:cubicBezTo>
                    <a:pt x="198" y="76"/>
                    <a:pt x="203" y="74"/>
                    <a:pt x="202" y="69"/>
                  </a:cubicBezTo>
                  <a:cubicBezTo>
                    <a:pt x="202" y="66"/>
                    <a:pt x="203" y="64"/>
                    <a:pt x="205" y="63"/>
                  </a:cubicBezTo>
                  <a:cubicBezTo>
                    <a:pt x="203" y="59"/>
                    <a:pt x="203" y="50"/>
                    <a:pt x="203" y="49"/>
                  </a:cubicBezTo>
                  <a:cubicBezTo>
                    <a:pt x="203" y="47"/>
                    <a:pt x="197" y="47"/>
                    <a:pt x="194" y="47"/>
                  </a:cubicBezTo>
                  <a:cubicBezTo>
                    <a:pt x="192" y="48"/>
                    <a:pt x="189" y="41"/>
                    <a:pt x="186" y="41"/>
                  </a:cubicBezTo>
                  <a:cubicBezTo>
                    <a:pt x="184" y="41"/>
                    <a:pt x="181" y="39"/>
                    <a:pt x="181" y="36"/>
                  </a:cubicBezTo>
                  <a:cubicBezTo>
                    <a:pt x="181" y="34"/>
                    <a:pt x="175" y="33"/>
                    <a:pt x="171" y="33"/>
                  </a:cubicBezTo>
                  <a:cubicBezTo>
                    <a:pt x="168" y="34"/>
                    <a:pt x="167" y="30"/>
                    <a:pt x="166" y="30"/>
                  </a:cubicBezTo>
                  <a:cubicBezTo>
                    <a:pt x="165" y="30"/>
                    <a:pt x="159" y="29"/>
                    <a:pt x="157" y="27"/>
                  </a:cubicBezTo>
                  <a:cubicBezTo>
                    <a:pt x="156" y="24"/>
                    <a:pt x="146" y="24"/>
                    <a:pt x="144" y="26"/>
                  </a:cubicBezTo>
                  <a:cubicBezTo>
                    <a:pt x="142" y="29"/>
                    <a:pt x="139" y="27"/>
                    <a:pt x="136" y="27"/>
                  </a:cubicBezTo>
                  <a:cubicBezTo>
                    <a:pt x="133" y="27"/>
                    <a:pt x="127" y="32"/>
                    <a:pt x="126" y="35"/>
                  </a:cubicBezTo>
                  <a:cubicBezTo>
                    <a:pt x="124" y="36"/>
                    <a:pt x="120" y="37"/>
                    <a:pt x="116" y="37"/>
                  </a:cubicBezTo>
                  <a:cubicBezTo>
                    <a:pt x="116" y="40"/>
                    <a:pt x="116" y="42"/>
                    <a:pt x="116" y="43"/>
                  </a:cubicBezTo>
                  <a:cubicBezTo>
                    <a:pt x="114" y="46"/>
                    <a:pt x="101" y="48"/>
                    <a:pt x="91" y="48"/>
                  </a:cubicBezTo>
                  <a:cubicBezTo>
                    <a:pt x="81" y="49"/>
                    <a:pt x="80" y="35"/>
                    <a:pt x="69" y="35"/>
                  </a:cubicBezTo>
                  <a:cubicBezTo>
                    <a:pt x="62" y="35"/>
                    <a:pt x="56" y="28"/>
                    <a:pt x="55" y="21"/>
                  </a:cubicBezTo>
                  <a:cubicBezTo>
                    <a:pt x="51" y="19"/>
                    <a:pt x="46" y="16"/>
                    <a:pt x="47" y="15"/>
                  </a:cubicBezTo>
                  <a:cubicBezTo>
                    <a:pt x="48" y="13"/>
                    <a:pt x="50" y="1"/>
                    <a:pt x="45" y="4"/>
                  </a:cubicBezTo>
                  <a:cubicBezTo>
                    <a:pt x="39" y="7"/>
                    <a:pt x="32" y="16"/>
                    <a:pt x="21" y="15"/>
                  </a:cubicBezTo>
                  <a:cubicBezTo>
                    <a:pt x="11" y="13"/>
                    <a:pt x="19" y="12"/>
                    <a:pt x="14" y="10"/>
                  </a:cubicBezTo>
                  <a:cubicBezTo>
                    <a:pt x="9" y="8"/>
                    <a:pt x="12" y="2"/>
                    <a:pt x="7" y="1"/>
                  </a:cubicBezTo>
                  <a:cubicBezTo>
                    <a:pt x="2" y="0"/>
                    <a:pt x="5" y="7"/>
                    <a:pt x="3" y="7"/>
                  </a:cubicBezTo>
                  <a:cubicBezTo>
                    <a:pt x="0" y="7"/>
                    <a:pt x="2" y="15"/>
                    <a:pt x="3" y="17"/>
                  </a:cubicBezTo>
                  <a:cubicBezTo>
                    <a:pt x="4" y="19"/>
                    <a:pt x="1" y="29"/>
                    <a:pt x="3" y="30"/>
                  </a:cubicBezTo>
                  <a:cubicBezTo>
                    <a:pt x="5" y="30"/>
                    <a:pt x="9" y="38"/>
                    <a:pt x="9" y="39"/>
                  </a:cubicBezTo>
                  <a:cubicBezTo>
                    <a:pt x="8" y="41"/>
                    <a:pt x="13" y="45"/>
                    <a:pt x="13" y="49"/>
                  </a:cubicBezTo>
                  <a:cubicBezTo>
                    <a:pt x="13" y="52"/>
                    <a:pt x="17" y="56"/>
                    <a:pt x="19" y="56"/>
                  </a:cubicBezTo>
                  <a:cubicBezTo>
                    <a:pt x="21" y="56"/>
                    <a:pt x="25" y="57"/>
                    <a:pt x="24" y="60"/>
                  </a:cubicBezTo>
                  <a:cubicBezTo>
                    <a:pt x="23" y="63"/>
                    <a:pt x="25" y="67"/>
                    <a:pt x="22" y="67"/>
                  </a:cubicBezTo>
                  <a:cubicBezTo>
                    <a:pt x="20" y="67"/>
                    <a:pt x="20" y="75"/>
                    <a:pt x="18" y="76"/>
                  </a:cubicBezTo>
                  <a:cubicBezTo>
                    <a:pt x="16" y="78"/>
                    <a:pt x="17" y="86"/>
                    <a:pt x="19" y="87"/>
                  </a:cubicBezTo>
                  <a:cubicBezTo>
                    <a:pt x="21" y="88"/>
                    <a:pt x="25" y="90"/>
                    <a:pt x="25" y="94"/>
                  </a:cubicBezTo>
                  <a:cubicBezTo>
                    <a:pt x="24" y="97"/>
                    <a:pt x="34" y="102"/>
                    <a:pt x="37" y="103"/>
                  </a:cubicBezTo>
                  <a:cubicBezTo>
                    <a:pt x="41" y="103"/>
                    <a:pt x="41" y="108"/>
                    <a:pt x="43" y="110"/>
                  </a:cubicBezTo>
                  <a:cubicBezTo>
                    <a:pt x="45" y="112"/>
                    <a:pt x="42" y="115"/>
                    <a:pt x="42" y="118"/>
                  </a:cubicBezTo>
                  <a:cubicBezTo>
                    <a:pt x="42" y="120"/>
                    <a:pt x="47" y="122"/>
                    <a:pt x="46" y="126"/>
                  </a:cubicBezTo>
                  <a:cubicBezTo>
                    <a:pt x="46" y="128"/>
                    <a:pt x="50" y="132"/>
                    <a:pt x="53" y="135"/>
                  </a:cubicBezTo>
                  <a:cubicBezTo>
                    <a:pt x="54" y="135"/>
                    <a:pt x="55" y="135"/>
                    <a:pt x="55" y="135"/>
                  </a:cubicBezTo>
                  <a:cubicBezTo>
                    <a:pt x="59" y="135"/>
                    <a:pt x="58" y="131"/>
                    <a:pt x="61" y="133"/>
                  </a:cubicBezTo>
                  <a:cubicBezTo>
                    <a:pt x="63" y="135"/>
                    <a:pt x="66" y="133"/>
                    <a:pt x="69" y="133"/>
                  </a:cubicBezTo>
                  <a:cubicBezTo>
                    <a:pt x="71" y="133"/>
                    <a:pt x="78" y="146"/>
                    <a:pt x="81" y="152"/>
                  </a:cubicBezTo>
                  <a:cubicBezTo>
                    <a:pt x="84" y="158"/>
                    <a:pt x="83" y="160"/>
                    <a:pt x="87" y="163"/>
                  </a:cubicBezTo>
                  <a:cubicBezTo>
                    <a:pt x="91" y="165"/>
                    <a:pt x="96" y="164"/>
                    <a:pt x="101" y="170"/>
                  </a:cubicBezTo>
                  <a:cubicBezTo>
                    <a:pt x="107" y="176"/>
                    <a:pt x="122" y="180"/>
                    <a:pt x="128" y="180"/>
                  </a:cubicBezTo>
                  <a:cubicBezTo>
                    <a:pt x="134" y="181"/>
                    <a:pt x="139" y="173"/>
                    <a:pt x="146" y="175"/>
                  </a:cubicBezTo>
                  <a:cubicBezTo>
                    <a:pt x="154" y="177"/>
                    <a:pt x="152" y="187"/>
                    <a:pt x="155" y="191"/>
                  </a:cubicBezTo>
                  <a:cubicBezTo>
                    <a:pt x="158" y="194"/>
                    <a:pt x="190" y="197"/>
                    <a:pt x="196" y="198"/>
                  </a:cubicBezTo>
                  <a:cubicBezTo>
                    <a:pt x="198" y="199"/>
                    <a:pt x="203" y="199"/>
                    <a:pt x="208" y="200"/>
                  </a:cubicBezTo>
                  <a:cubicBezTo>
                    <a:pt x="208" y="198"/>
                    <a:pt x="208" y="197"/>
                    <a:pt x="208" y="197"/>
                  </a:cubicBezTo>
                  <a:cubicBezTo>
                    <a:pt x="207" y="191"/>
                    <a:pt x="211" y="186"/>
                    <a:pt x="215" y="184"/>
                  </a:cubicBezTo>
                  <a:cubicBezTo>
                    <a:pt x="219" y="182"/>
                    <a:pt x="222" y="181"/>
                    <a:pt x="225" y="181"/>
                  </a:cubicBezTo>
                  <a:cubicBezTo>
                    <a:pt x="229" y="181"/>
                    <a:pt x="225" y="173"/>
                    <a:pt x="223" y="17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32" name="Google Shape;13932;p239"/>
            <p:cNvSpPr/>
            <p:nvPr/>
          </p:nvSpPr>
          <p:spPr>
            <a:xfrm>
              <a:off x="8596548" y="3374789"/>
              <a:ext cx="793422" cy="383325"/>
            </a:xfrm>
            <a:custGeom>
              <a:rect b="b" l="l" r="r" t="t"/>
              <a:pathLst>
                <a:path extrusionOk="0" h="228" w="472">
                  <a:moveTo>
                    <a:pt x="470" y="93"/>
                  </a:moveTo>
                  <a:cubicBezTo>
                    <a:pt x="469" y="91"/>
                    <a:pt x="467" y="92"/>
                    <a:pt x="466" y="93"/>
                  </a:cubicBezTo>
                  <a:cubicBezTo>
                    <a:pt x="464" y="94"/>
                    <a:pt x="458" y="95"/>
                    <a:pt x="456" y="95"/>
                  </a:cubicBezTo>
                  <a:cubicBezTo>
                    <a:pt x="454" y="95"/>
                    <a:pt x="451" y="92"/>
                    <a:pt x="451" y="90"/>
                  </a:cubicBezTo>
                  <a:cubicBezTo>
                    <a:pt x="451" y="87"/>
                    <a:pt x="450" y="85"/>
                    <a:pt x="448" y="85"/>
                  </a:cubicBezTo>
                  <a:cubicBezTo>
                    <a:pt x="446" y="85"/>
                    <a:pt x="443" y="84"/>
                    <a:pt x="441" y="79"/>
                  </a:cubicBezTo>
                  <a:cubicBezTo>
                    <a:pt x="439" y="74"/>
                    <a:pt x="436" y="74"/>
                    <a:pt x="433" y="73"/>
                  </a:cubicBezTo>
                  <a:cubicBezTo>
                    <a:pt x="431" y="71"/>
                    <a:pt x="425" y="75"/>
                    <a:pt x="422" y="76"/>
                  </a:cubicBezTo>
                  <a:cubicBezTo>
                    <a:pt x="419" y="77"/>
                    <a:pt x="414" y="75"/>
                    <a:pt x="411" y="74"/>
                  </a:cubicBezTo>
                  <a:cubicBezTo>
                    <a:pt x="407" y="73"/>
                    <a:pt x="405" y="67"/>
                    <a:pt x="402" y="68"/>
                  </a:cubicBezTo>
                  <a:cubicBezTo>
                    <a:pt x="398" y="68"/>
                    <a:pt x="398" y="75"/>
                    <a:pt x="395" y="75"/>
                  </a:cubicBezTo>
                  <a:cubicBezTo>
                    <a:pt x="392" y="75"/>
                    <a:pt x="388" y="62"/>
                    <a:pt x="383" y="54"/>
                  </a:cubicBezTo>
                  <a:cubicBezTo>
                    <a:pt x="378" y="46"/>
                    <a:pt x="369" y="31"/>
                    <a:pt x="362" y="28"/>
                  </a:cubicBezTo>
                  <a:cubicBezTo>
                    <a:pt x="354" y="25"/>
                    <a:pt x="356" y="21"/>
                    <a:pt x="358" y="19"/>
                  </a:cubicBezTo>
                  <a:cubicBezTo>
                    <a:pt x="360" y="17"/>
                    <a:pt x="354" y="16"/>
                    <a:pt x="351" y="18"/>
                  </a:cubicBezTo>
                  <a:cubicBezTo>
                    <a:pt x="347" y="20"/>
                    <a:pt x="344" y="23"/>
                    <a:pt x="340" y="24"/>
                  </a:cubicBezTo>
                  <a:cubicBezTo>
                    <a:pt x="336" y="25"/>
                    <a:pt x="331" y="31"/>
                    <a:pt x="327" y="30"/>
                  </a:cubicBezTo>
                  <a:cubicBezTo>
                    <a:pt x="324" y="28"/>
                    <a:pt x="322" y="35"/>
                    <a:pt x="319" y="32"/>
                  </a:cubicBezTo>
                  <a:cubicBezTo>
                    <a:pt x="316" y="29"/>
                    <a:pt x="323" y="27"/>
                    <a:pt x="323" y="24"/>
                  </a:cubicBezTo>
                  <a:cubicBezTo>
                    <a:pt x="323" y="21"/>
                    <a:pt x="318" y="25"/>
                    <a:pt x="317" y="23"/>
                  </a:cubicBezTo>
                  <a:cubicBezTo>
                    <a:pt x="315" y="22"/>
                    <a:pt x="311" y="20"/>
                    <a:pt x="311" y="22"/>
                  </a:cubicBezTo>
                  <a:cubicBezTo>
                    <a:pt x="311" y="25"/>
                    <a:pt x="308" y="23"/>
                    <a:pt x="308" y="22"/>
                  </a:cubicBezTo>
                  <a:cubicBezTo>
                    <a:pt x="308" y="20"/>
                    <a:pt x="306" y="16"/>
                    <a:pt x="304" y="19"/>
                  </a:cubicBezTo>
                  <a:cubicBezTo>
                    <a:pt x="301" y="21"/>
                    <a:pt x="295" y="22"/>
                    <a:pt x="293" y="21"/>
                  </a:cubicBezTo>
                  <a:cubicBezTo>
                    <a:pt x="291" y="19"/>
                    <a:pt x="294" y="18"/>
                    <a:pt x="294" y="15"/>
                  </a:cubicBezTo>
                  <a:cubicBezTo>
                    <a:pt x="295" y="13"/>
                    <a:pt x="292" y="10"/>
                    <a:pt x="292" y="7"/>
                  </a:cubicBezTo>
                  <a:cubicBezTo>
                    <a:pt x="293" y="4"/>
                    <a:pt x="287" y="1"/>
                    <a:pt x="285" y="2"/>
                  </a:cubicBezTo>
                  <a:cubicBezTo>
                    <a:pt x="282" y="3"/>
                    <a:pt x="279" y="2"/>
                    <a:pt x="276" y="1"/>
                  </a:cubicBezTo>
                  <a:cubicBezTo>
                    <a:pt x="273" y="0"/>
                    <a:pt x="262" y="2"/>
                    <a:pt x="261" y="4"/>
                  </a:cubicBezTo>
                  <a:cubicBezTo>
                    <a:pt x="261" y="7"/>
                    <a:pt x="247" y="9"/>
                    <a:pt x="244" y="10"/>
                  </a:cubicBezTo>
                  <a:cubicBezTo>
                    <a:pt x="242" y="11"/>
                    <a:pt x="232" y="13"/>
                    <a:pt x="228" y="13"/>
                  </a:cubicBezTo>
                  <a:cubicBezTo>
                    <a:pt x="224" y="14"/>
                    <a:pt x="221" y="17"/>
                    <a:pt x="216" y="17"/>
                  </a:cubicBezTo>
                  <a:cubicBezTo>
                    <a:pt x="212" y="17"/>
                    <a:pt x="203" y="18"/>
                    <a:pt x="199" y="21"/>
                  </a:cubicBezTo>
                  <a:cubicBezTo>
                    <a:pt x="195" y="24"/>
                    <a:pt x="188" y="21"/>
                    <a:pt x="185" y="22"/>
                  </a:cubicBezTo>
                  <a:cubicBezTo>
                    <a:pt x="182" y="23"/>
                    <a:pt x="177" y="22"/>
                    <a:pt x="175" y="23"/>
                  </a:cubicBezTo>
                  <a:cubicBezTo>
                    <a:pt x="174" y="24"/>
                    <a:pt x="174" y="30"/>
                    <a:pt x="176" y="33"/>
                  </a:cubicBezTo>
                  <a:cubicBezTo>
                    <a:pt x="177" y="36"/>
                    <a:pt x="185" y="37"/>
                    <a:pt x="186" y="38"/>
                  </a:cubicBezTo>
                  <a:cubicBezTo>
                    <a:pt x="186" y="40"/>
                    <a:pt x="178" y="40"/>
                    <a:pt x="174" y="40"/>
                  </a:cubicBezTo>
                  <a:cubicBezTo>
                    <a:pt x="169" y="41"/>
                    <a:pt x="170" y="46"/>
                    <a:pt x="172" y="49"/>
                  </a:cubicBezTo>
                  <a:cubicBezTo>
                    <a:pt x="173" y="51"/>
                    <a:pt x="167" y="54"/>
                    <a:pt x="164" y="55"/>
                  </a:cubicBezTo>
                  <a:cubicBezTo>
                    <a:pt x="161" y="56"/>
                    <a:pt x="164" y="62"/>
                    <a:pt x="167" y="62"/>
                  </a:cubicBezTo>
                  <a:cubicBezTo>
                    <a:pt x="170" y="62"/>
                    <a:pt x="173" y="64"/>
                    <a:pt x="176" y="64"/>
                  </a:cubicBezTo>
                  <a:cubicBezTo>
                    <a:pt x="178" y="64"/>
                    <a:pt x="179" y="69"/>
                    <a:pt x="179" y="73"/>
                  </a:cubicBezTo>
                  <a:cubicBezTo>
                    <a:pt x="179" y="76"/>
                    <a:pt x="176" y="77"/>
                    <a:pt x="172" y="77"/>
                  </a:cubicBezTo>
                  <a:cubicBezTo>
                    <a:pt x="167" y="77"/>
                    <a:pt x="165" y="74"/>
                    <a:pt x="163" y="73"/>
                  </a:cubicBezTo>
                  <a:cubicBezTo>
                    <a:pt x="160" y="73"/>
                    <a:pt x="161" y="78"/>
                    <a:pt x="159" y="79"/>
                  </a:cubicBezTo>
                  <a:cubicBezTo>
                    <a:pt x="157" y="80"/>
                    <a:pt x="156" y="75"/>
                    <a:pt x="153" y="75"/>
                  </a:cubicBezTo>
                  <a:cubicBezTo>
                    <a:pt x="150" y="75"/>
                    <a:pt x="146" y="75"/>
                    <a:pt x="145" y="72"/>
                  </a:cubicBezTo>
                  <a:cubicBezTo>
                    <a:pt x="144" y="68"/>
                    <a:pt x="137" y="68"/>
                    <a:pt x="134" y="71"/>
                  </a:cubicBezTo>
                  <a:cubicBezTo>
                    <a:pt x="131" y="74"/>
                    <a:pt x="130" y="73"/>
                    <a:pt x="127" y="71"/>
                  </a:cubicBezTo>
                  <a:cubicBezTo>
                    <a:pt x="125" y="68"/>
                    <a:pt x="117" y="72"/>
                    <a:pt x="116" y="74"/>
                  </a:cubicBezTo>
                  <a:cubicBezTo>
                    <a:pt x="115" y="77"/>
                    <a:pt x="109" y="78"/>
                    <a:pt x="105" y="75"/>
                  </a:cubicBezTo>
                  <a:cubicBezTo>
                    <a:pt x="101" y="73"/>
                    <a:pt x="99" y="72"/>
                    <a:pt x="99" y="75"/>
                  </a:cubicBezTo>
                  <a:cubicBezTo>
                    <a:pt x="99" y="79"/>
                    <a:pt x="95" y="76"/>
                    <a:pt x="95" y="74"/>
                  </a:cubicBezTo>
                  <a:cubicBezTo>
                    <a:pt x="95" y="72"/>
                    <a:pt x="89" y="67"/>
                    <a:pt x="86" y="65"/>
                  </a:cubicBezTo>
                  <a:cubicBezTo>
                    <a:pt x="83" y="63"/>
                    <a:pt x="73" y="63"/>
                    <a:pt x="72" y="61"/>
                  </a:cubicBezTo>
                  <a:cubicBezTo>
                    <a:pt x="72" y="59"/>
                    <a:pt x="66" y="57"/>
                    <a:pt x="64" y="61"/>
                  </a:cubicBezTo>
                  <a:cubicBezTo>
                    <a:pt x="63" y="65"/>
                    <a:pt x="60" y="62"/>
                    <a:pt x="58" y="61"/>
                  </a:cubicBezTo>
                  <a:cubicBezTo>
                    <a:pt x="56" y="60"/>
                    <a:pt x="51" y="63"/>
                    <a:pt x="49" y="64"/>
                  </a:cubicBezTo>
                  <a:cubicBezTo>
                    <a:pt x="47" y="65"/>
                    <a:pt x="41" y="69"/>
                    <a:pt x="37" y="69"/>
                  </a:cubicBezTo>
                  <a:cubicBezTo>
                    <a:pt x="33" y="69"/>
                    <a:pt x="35" y="74"/>
                    <a:pt x="31" y="75"/>
                  </a:cubicBezTo>
                  <a:cubicBezTo>
                    <a:pt x="26" y="76"/>
                    <a:pt x="27" y="80"/>
                    <a:pt x="28" y="82"/>
                  </a:cubicBezTo>
                  <a:cubicBezTo>
                    <a:pt x="28" y="84"/>
                    <a:pt x="31" y="87"/>
                    <a:pt x="27" y="89"/>
                  </a:cubicBezTo>
                  <a:cubicBezTo>
                    <a:pt x="23" y="91"/>
                    <a:pt x="21" y="84"/>
                    <a:pt x="17" y="81"/>
                  </a:cubicBezTo>
                  <a:cubicBezTo>
                    <a:pt x="14" y="78"/>
                    <a:pt x="11" y="82"/>
                    <a:pt x="11" y="85"/>
                  </a:cubicBezTo>
                  <a:cubicBezTo>
                    <a:pt x="11" y="89"/>
                    <a:pt x="7" y="89"/>
                    <a:pt x="5" y="93"/>
                  </a:cubicBezTo>
                  <a:cubicBezTo>
                    <a:pt x="3" y="96"/>
                    <a:pt x="8" y="97"/>
                    <a:pt x="8" y="99"/>
                  </a:cubicBezTo>
                  <a:cubicBezTo>
                    <a:pt x="8" y="100"/>
                    <a:pt x="5" y="102"/>
                    <a:pt x="4" y="102"/>
                  </a:cubicBezTo>
                  <a:cubicBezTo>
                    <a:pt x="3" y="103"/>
                    <a:pt x="0" y="108"/>
                    <a:pt x="1" y="110"/>
                  </a:cubicBezTo>
                  <a:cubicBezTo>
                    <a:pt x="3" y="111"/>
                    <a:pt x="9" y="111"/>
                    <a:pt x="8" y="114"/>
                  </a:cubicBezTo>
                  <a:cubicBezTo>
                    <a:pt x="8" y="118"/>
                    <a:pt x="7" y="122"/>
                    <a:pt x="10" y="121"/>
                  </a:cubicBezTo>
                  <a:cubicBezTo>
                    <a:pt x="13" y="120"/>
                    <a:pt x="16" y="120"/>
                    <a:pt x="18" y="120"/>
                  </a:cubicBezTo>
                  <a:cubicBezTo>
                    <a:pt x="20" y="120"/>
                    <a:pt x="22" y="125"/>
                    <a:pt x="26" y="129"/>
                  </a:cubicBezTo>
                  <a:cubicBezTo>
                    <a:pt x="29" y="133"/>
                    <a:pt x="31" y="135"/>
                    <a:pt x="27" y="136"/>
                  </a:cubicBezTo>
                  <a:cubicBezTo>
                    <a:pt x="24" y="137"/>
                    <a:pt x="25" y="139"/>
                    <a:pt x="30" y="141"/>
                  </a:cubicBezTo>
                  <a:cubicBezTo>
                    <a:pt x="31" y="142"/>
                    <a:pt x="32" y="143"/>
                    <a:pt x="33" y="144"/>
                  </a:cubicBezTo>
                  <a:cubicBezTo>
                    <a:pt x="34" y="143"/>
                    <a:pt x="35" y="143"/>
                    <a:pt x="36" y="142"/>
                  </a:cubicBezTo>
                  <a:cubicBezTo>
                    <a:pt x="41" y="137"/>
                    <a:pt x="52" y="132"/>
                    <a:pt x="60" y="134"/>
                  </a:cubicBezTo>
                  <a:cubicBezTo>
                    <a:pt x="68" y="136"/>
                    <a:pt x="74" y="133"/>
                    <a:pt x="78" y="138"/>
                  </a:cubicBezTo>
                  <a:cubicBezTo>
                    <a:pt x="81" y="143"/>
                    <a:pt x="78" y="152"/>
                    <a:pt x="79" y="155"/>
                  </a:cubicBezTo>
                  <a:cubicBezTo>
                    <a:pt x="80" y="159"/>
                    <a:pt x="73" y="159"/>
                    <a:pt x="68" y="158"/>
                  </a:cubicBezTo>
                  <a:cubicBezTo>
                    <a:pt x="63" y="158"/>
                    <a:pt x="52" y="161"/>
                    <a:pt x="53" y="164"/>
                  </a:cubicBezTo>
                  <a:cubicBezTo>
                    <a:pt x="55" y="167"/>
                    <a:pt x="59" y="174"/>
                    <a:pt x="52" y="170"/>
                  </a:cubicBezTo>
                  <a:cubicBezTo>
                    <a:pt x="45" y="167"/>
                    <a:pt x="42" y="174"/>
                    <a:pt x="46" y="174"/>
                  </a:cubicBezTo>
                  <a:cubicBezTo>
                    <a:pt x="50" y="174"/>
                    <a:pt x="55" y="179"/>
                    <a:pt x="55" y="182"/>
                  </a:cubicBezTo>
                  <a:cubicBezTo>
                    <a:pt x="55" y="185"/>
                    <a:pt x="55" y="192"/>
                    <a:pt x="59" y="191"/>
                  </a:cubicBezTo>
                  <a:cubicBezTo>
                    <a:pt x="62" y="190"/>
                    <a:pt x="62" y="197"/>
                    <a:pt x="67" y="196"/>
                  </a:cubicBezTo>
                  <a:cubicBezTo>
                    <a:pt x="72" y="196"/>
                    <a:pt x="76" y="198"/>
                    <a:pt x="72" y="202"/>
                  </a:cubicBezTo>
                  <a:cubicBezTo>
                    <a:pt x="68" y="207"/>
                    <a:pt x="75" y="219"/>
                    <a:pt x="76" y="217"/>
                  </a:cubicBezTo>
                  <a:cubicBezTo>
                    <a:pt x="77" y="215"/>
                    <a:pt x="76" y="211"/>
                    <a:pt x="77" y="209"/>
                  </a:cubicBezTo>
                  <a:cubicBezTo>
                    <a:pt x="75" y="202"/>
                    <a:pt x="86" y="202"/>
                    <a:pt x="89" y="202"/>
                  </a:cubicBezTo>
                  <a:cubicBezTo>
                    <a:pt x="93" y="202"/>
                    <a:pt x="99" y="208"/>
                    <a:pt x="104" y="213"/>
                  </a:cubicBezTo>
                  <a:cubicBezTo>
                    <a:pt x="108" y="219"/>
                    <a:pt x="112" y="215"/>
                    <a:pt x="112" y="215"/>
                  </a:cubicBezTo>
                  <a:cubicBezTo>
                    <a:pt x="113" y="162"/>
                    <a:pt x="113" y="162"/>
                    <a:pt x="113" y="162"/>
                  </a:cubicBezTo>
                  <a:cubicBezTo>
                    <a:pt x="142" y="154"/>
                    <a:pt x="142" y="154"/>
                    <a:pt x="142" y="154"/>
                  </a:cubicBezTo>
                  <a:cubicBezTo>
                    <a:pt x="143" y="154"/>
                    <a:pt x="143" y="153"/>
                    <a:pt x="143" y="152"/>
                  </a:cubicBezTo>
                  <a:cubicBezTo>
                    <a:pt x="147" y="147"/>
                    <a:pt x="152" y="151"/>
                    <a:pt x="154" y="153"/>
                  </a:cubicBezTo>
                  <a:cubicBezTo>
                    <a:pt x="156" y="154"/>
                    <a:pt x="155" y="147"/>
                    <a:pt x="159" y="147"/>
                  </a:cubicBezTo>
                  <a:cubicBezTo>
                    <a:pt x="163" y="147"/>
                    <a:pt x="159" y="154"/>
                    <a:pt x="162" y="154"/>
                  </a:cubicBezTo>
                  <a:cubicBezTo>
                    <a:pt x="164" y="154"/>
                    <a:pt x="169" y="163"/>
                    <a:pt x="168" y="170"/>
                  </a:cubicBezTo>
                  <a:cubicBezTo>
                    <a:pt x="172" y="174"/>
                    <a:pt x="181" y="183"/>
                    <a:pt x="181" y="185"/>
                  </a:cubicBezTo>
                  <a:cubicBezTo>
                    <a:pt x="182" y="188"/>
                    <a:pt x="194" y="183"/>
                    <a:pt x="196" y="184"/>
                  </a:cubicBezTo>
                  <a:cubicBezTo>
                    <a:pt x="199" y="185"/>
                    <a:pt x="217" y="185"/>
                    <a:pt x="220" y="185"/>
                  </a:cubicBezTo>
                  <a:cubicBezTo>
                    <a:pt x="223" y="185"/>
                    <a:pt x="225" y="191"/>
                    <a:pt x="229" y="192"/>
                  </a:cubicBezTo>
                  <a:cubicBezTo>
                    <a:pt x="233" y="193"/>
                    <a:pt x="231" y="199"/>
                    <a:pt x="232" y="203"/>
                  </a:cubicBezTo>
                  <a:cubicBezTo>
                    <a:pt x="232" y="208"/>
                    <a:pt x="238" y="212"/>
                    <a:pt x="238" y="216"/>
                  </a:cubicBezTo>
                  <a:cubicBezTo>
                    <a:pt x="238" y="220"/>
                    <a:pt x="244" y="218"/>
                    <a:pt x="248" y="219"/>
                  </a:cubicBezTo>
                  <a:cubicBezTo>
                    <a:pt x="252" y="220"/>
                    <a:pt x="257" y="221"/>
                    <a:pt x="258" y="225"/>
                  </a:cubicBezTo>
                  <a:cubicBezTo>
                    <a:pt x="258" y="228"/>
                    <a:pt x="263" y="226"/>
                    <a:pt x="263" y="223"/>
                  </a:cubicBezTo>
                  <a:cubicBezTo>
                    <a:pt x="264" y="220"/>
                    <a:pt x="268" y="216"/>
                    <a:pt x="275" y="213"/>
                  </a:cubicBezTo>
                  <a:cubicBezTo>
                    <a:pt x="278" y="212"/>
                    <a:pt x="280" y="212"/>
                    <a:pt x="282" y="213"/>
                  </a:cubicBezTo>
                  <a:cubicBezTo>
                    <a:pt x="283" y="209"/>
                    <a:pt x="284" y="206"/>
                    <a:pt x="285" y="206"/>
                  </a:cubicBezTo>
                  <a:cubicBezTo>
                    <a:pt x="288" y="205"/>
                    <a:pt x="292" y="201"/>
                    <a:pt x="292" y="198"/>
                  </a:cubicBezTo>
                  <a:cubicBezTo>
                    <a:pt x="293" y="194"/>
                    <a:pt x="302" y="194"/>
                    <a:pt x="308" y="198"/>
                  </a:cubicBezTo>
                  <a:cubicBezTo>
                    <a:pt x="314" y="201"/>
                    <a:pt x="318" y="201"/>
                    <a:pt x="318" y="196"/>
                  </a:cubicBezTo>
                  <a:cubicBezTo>
                    <a:pt x="319" y="191"/>
                    <a:pt x="328" y="189"/>
                    <a:pt x="330" y="191"/>
                  </a:cubicBezTo>
                  <a:cubicBezTo>
                    <a:pt x="333" y="192"/>
                    <a:pt x="342" y="197"/>
                    <a:pt x="346" y="195"/>
                  </a:cubicBezTo>
                  <a:cubicBezTo>
                    <a:pt x="350" y="194"/>
                    <a:pt x="370" y="196"/>
                    <a:pt x="376" y="197"/>
                  </a:cubicBezTo>
                  <a:cubicBezTo>
                    <a:pt x="381" y="199"/>
                    <a:pt x="382" y="195"/>
                    <a:pt x="387" y="200"/>
                  </a:cubicBezTo>
                  <a:cubicBezTo>
                    <a:pt x="390" y="205"/>
                    <a:pt x="392" y="201"/>
                    <a:pt x="396" y="204"/>
                  </a:cubicBezTo>
                  <a:cubicBezTo>
                    <a:pt x="396" y="203"/>
                    <a:pt x="396" y="201"/>
                    <a:pt x="396" y="199"/>
                  </a:cubicBezTo>
                  <a:cubicBezTo>
                    <a:pt x="396" y="196"/>
                    <a:pt x="401" y="193"/>
                    <a:pt x="402" y="190"/>
                  </a:cubicBezTo>
                  <a:cubicBezTo>
                    <a:pt x="403" y="188"/>
                    <a:pt x="398" y="180"/>
                    <a:pt x="398" y="177"/>
                  </a:cubicBezTo>
                  <a:cubicBezTo>
                    <a:pt x="398" y="175"/>
                    <a:pt x="398" y="168"/>
                    <a:pt x="395" y="167"/>
                  </a:cubicBezTo>
                  <a:cubicBezTo>
                    <a:pt x="392" y="166"/>
                    <a:pt x="400" y="162"/>
                    <a:pt x="402" y="162"/>
                  </a:cubicBezTo>
                  <a:cubicBezTo>
                    <a:pt x="405" y="162"/>
                    <a:pt x="411" y="158"/>
                    <a:pt x="413" y="160"/>
                  </a:cubicBezTo>
                  <a:cubicBezTo>
                    <a:pt x="414" y="162"/>
                    <a:pt x="417" y="162"/>
                    <a:pt x="421" y="162"/>
                  </a:cubicBezTo>
                  <a:cubicBezTo>
                    <a:pt x="424" y="162"/>
                    <a:pt x="423" y="158"/>
                    <a:pt x="421" y="157"/>
                  </a:cubicBezTo>
                  <a:cubicBezTo>
                    <a:pt x="419" y="155"/>
                    <a:pt x="427" y="139"/>
                    <a:pt x="428" y="134"/>
                  </a:cubicBezTo>
                  <a:cubicBezTo>
                    <a:pt x="429" y="128"/>
                    <a:pt x="432" y="133"/>
                    <a:pt x="436" y="134"/>
                  </a:cubicBezTo>
                  <a:cubicBezTo>
                    <a:pt x="440" y="134"/>
                    <a:pt x="444" y="133"/>
                    <a:pt x="446" y="135"/>
                  </a:cubicBezTo>
                  <a:cubicBezTo>
                    <a:pt x="449" y="136"/>
                    <a:pt x="456" y="133"/>
                    <a:pt x="457" y="130"/>
                  </a:cubicBezTo>
                  <a:cubicBezTo>
                    <a:pt x="459" y="128"/>
                    <a:pt x="455" y="127"/>
                    <a:pt x="456" y="121"/>
                  </a:cubicBezTo>
                  <a:cubicBezTo>
                    <a:pt x="456" y="115"/>
                    <a:pt x="459" y="112"/>
                    <a:pt x="463" y="112"/>
                  </a:cubicBezTo>
                  <a:cubicBezTo>
                    <a:pt x="467" y="112"/>
                    <a:pt x="468" y="108"/>
                    <a:pt x="468" y="105"/>
                  </a:cubicBezTo>
                  <a:cubicBezTo>
                    <a:pt x="468" y="103"/>
                    <a:pt x="471" y="101"/>
                    <a:pt x="472" y="98"/>
                  </a:cubicBezTo>
                  <a:cubicBezTo>
                    <a:pt x="471" y="96"/>
                    <a:pt x="470" y="94"/>
                    <a:pt x="470" y="93"/>
                  </a:cubicBezTo>
                  <a:close/>
                  <a:moveTo>
                    <a:pt x="177" y="145"/>
                  </a:moveTo>
                  <a:cubicBezTo>
                    <a:pt x="175" y="147"/>
                    <a:pt x="162" y="143"/>
                    <a:pt x="161" y="140"/>
                  </a:cubicBezTo>
                  <a:cubicBezTo>
                    <a:pt x="159" y="137"/>
                    <a:pt x="180" y="141"/>
                    <a:pt x="177" y="145"/>
                  </a:cubicBezTo>
                  <a:close/>
                  <a:moveTo>
                    <a:pt x="371" y="144"/>
                  </a:moveTo>
                  <a:cubicBezTo>
                    <a:pt x="362" y="144"/>
                    <a:pt x="340" y="139"/>
                    <a:pt x="332" y="148"/>
                  </a:cubicBezTo>
                  <a:cubicBezTo>
                    <a:pt x="323" y="158"/>
                    <a:pt x="329" y="163"/>
                    <a:pt x="326" y="163"/>
                  </a:cubicBezTo>
                  <a:cubicBezTo>
                    <a:pt x="322" y="164"/>
                    <a:pt x="319" y="149"/>
                    <a:pt x="324" y="144"/>
                  </a:cubicBezTo>
                  <a:cubicBezTo>
                    <a:pt x="329" y="139"/>
                    <a:pt x="344" y="137"/>
                    <a:pt x="354" y="139"/>
                  </a:cubicBezTo>
                  <a:cubicBezTo>
                    <a:pt x="364" y="142"/>
                    <a:pt x="381" y="137"/>
                    <a:pt x="383" y="138"/>
                  </a:cubicBezTo>
                  <a:cubicBezTo>
                    <a:pt x="386" y="139"/>
                    <a:pt x="381" y="144"/>
                    <a:pt x="371" y="14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33" name="Google Shape;13933;p239"/>
            <p:cNvSpPr/>
            <p:nvPr/>
          </p:nvSpPr>
          <p:spPr>
            <a:xfrm>
              <a:off x="8076930" y="2426821"/>
              <a:ext cx="3324582" cy="1315473"/>
            </a:xfrm>
            <a:custGeom>
              <a:rect b="b" l="l" r="r" t="t"/>
              <a:pathLst>
                <a:path extrusionOk="0" h="782" w="1978">
                  <a:moveTo>
                    <a:pt x="30" y="566"/>
                  </a:moveTo>
                  <a:cubicBezTo>
                    <a:pt x="28" y="566"/>
                    <a:pt x="24" y="565"/>
                    <a:pt x="23" y="563"/>
                  </a:cubicBezTo>
                  <a:cubicBezTo>
                    <a:pt x="22" y="561"/>
                    <a:pt x="18" y="562"/>
                    <a:pt x="16" y="562"/>
                  </a:cubicBezTo>
                  <a:cubicBezTo>
                    <a:pt x="16" y="563"/>
                    <a:pt x="17" y="563"/>
                    <a:pt x="17" y="564"/>
                  </a:cubicBezTo>
                  <a:cubicBezTo>
                    <a:pt x="19" y="567"/>
                    <a:pt x="11" y="567"/>
                    <a:pt x="14" y="571"/>
                  </a:cubicBezTo>
                  <a:cubicBezTo>
                    <a:pt x="16" y="574"/>
                    <a:pt x="8" y="574"/>
                    <a:pt x="8" y="571"/>
                  </a:cubicBezTo>
                  <a:cubicBezTo>
                    <a:pt x="8" y="567"/>
                    <a:pt x="0" y="569"/>
                    <a:pt x="0" y="571"/>
                  </a:cubicBezTo>
                  <a:cubicBezTo>
                    <a:pt x="0" y="572"/>
                    <a:pt x="0" y="573"/>
                    <a:pt x="0" y="574"/>
                  </a:cubicBezTo>
                  <a:cubicBezTo>
                    <a:pt x="2" y="575"/>
                    <a:pt x="4" y="576"/>
                    <a:pt x="5" y="576"/>
                  </a:cubicBezTo>
                  <a:cubicBezTo>
                    <a:pt x="7" y="577"/>
                    <a:pt x="27" y="579"/>
                    <a:pt x="36" y="577"/>
                  </a:cubicBezTo>
                  <a:cubicBezTo>
                    <a:pt x="35" y="576"/>
                    <a:pt x="36" y="571"/>
                    <a:pt x="36" y="569"/>
                  </a:cubicBezTo>
                  <a:cubicBezTo>
                    <a:pt x="36" y="567"/>
                    <a:pt x="31" y="565"/>
                    <a:pt x="30" y="566"/>
                  </a:cubicBezTo>
                  <a:close/>
                  <a:moveTo>
                    <a:pt x="844" y="38"/>
                  </a:moveTo>
                  <a:cubicBezTo>
                    <a:pt x="851" y="41"/>
                    <a:pt x="848" y="42"/>
                    <a:pt x="841" y="42"/>
                  </a:cubicBezTo>
                  <a:cubicBezTo>
                    <a:pt x="835" y="42"/>
                    <a:pt x="829" y="45"/>
                    <a:pt x="833" y="47"/>
                  </a:cubicBezTo>
                  <a:cubicBezTo>
                    <a:pt x="837" y="48"/>
                    <a:pt x="836" y="52"/>
                    <a:pt x="844" y="54"/>
                  </a:cubicBezTo>
                  <a:cubicBezTo>
                    <a:pt x="851" y="55"/>
                    <a:pt x="858" y="49"/>
                    <a:pt x="857" y="45"/>
                  </a:cubicBezTo>
                  <a:cubicBezTo>
                    <a:pt x="857" y="41"/>
                    <a:pt x="882" y="37"/>
                    <a:pt x="889" y="35"/>
                  </a:cubicBezTo>
                  <a:cubicBezTo>
                    <a:pt x="896" y="34"/>
                    <a:pt x="885" y="26"/>
                    <a:pt x="892" y="25"/>
                  </a:cubicBezTo>
                  <a:cubicBezTo>
                    <a:pt x="900" y="25"/>
                    <a:pt x="897" y="21"/>
                    <a:pt x="887" y="20"/>
                  </a:cubicBezTo>
                  <a:cubicBezTo>
                    <a:pt x="878" y="18"/>
                    <a:pt x="882" y="10"/>
                    <a:pt x="879" y="7"/>
                  </a:cubicBezTo>
                  <a:cubicBezTo>
                    <a:pt x="876" y="5"/>
                    <a:pt x="874" y="11"/>
                    <a:pt x="862" y="13"/>
                  </a:cubicBezTo>
                  <a:cubicBezTo>
                    <a:pt x="850" y="16"/>
                    <a:pt x="844" y="19"/>
                    <a:pt x="849" y="22"/>
                  </a:cubicBezTo>
                  <a:cubicBezTo>
                    <a:pt x="854" y="24"/>
                    <a:pt x="849" y="30"/>
                    <a:pt x="844" y="30"/>
                  </a:cubicBezTo>
                  <a:cubicBezTo>
                    <a:pt x="839" y="29"/>
                    <a:pt x="838" y="35"/>
                    <a:pt x="844" y="38"/>
                  </a:cubicBezTo>
                  <a:close/>
                  <a:moveTo>
                    <a:pt x="862" y="48"/>
                  </a:moveTo>
                  <a:cubicBezTo>
                    <a:pt x="862" y="52"/>
                    <a:pt x="851" y="55"/>
                    <a:pt x="854" y="58"/>
                  </a:cubicBezTo>
                  <a:cubicBezTo>
                    <a:pt x="857" y="61"/>
                    <a:pt x="860" y="60"/>
                    <a:pt x="863" y="61"/>
                  </a:cubicBezTo>
                  <a:cubicBezTo>
                    <a:pt x="866" y="61"/>
                    <a:pt x="868" y="70"/>
                    <a:pt x="874" y="69"/>
                  </a:cubicBezTo>
                  <a:cubicBezTo>
                    <a:pt x="880" y="67"/>
                    <a:pt x="897" y="76"/>
                    <a:pt x="907" y="76"/>
                  </a:cubicBezTo>
                  <a:cubicBezTo>
                    <a:pt x="917" y="76"/>
                    <a:pt x="918" y="67"/>
                    <a:pt x="915" y="67"/>
                  </a:cubicBezTo>
                  <a:cubicBezTo>
                    <a:pt x="912" y="67"/>
                    <a:pt x="915" y="62"/>
                    <a:pt x="920" y="54"/>
                  </a:cubicBezTo>
                  <a:cubicBezTo>
                    <a:pt x="926" y="46"/>
                    <a:pt x="903" y="40"/>
                    <a:pt x="903" y="46"/>
                  </a:cubicBezTo>
                  <a:cubicBezTo>
                    <a:pt x="903" y="52"/>
                    <a:pt x="897" y="44"/>
                    <a:pt x="895" y="41"/>
                  </a:cubicBezTo>
                  <a:cubicBezTo>
                    <a:pt x="892" y="37"/>
                    <a:pt x="862" y="44"/>
                    <a:pt x="862" y="48"/>
                  </a:cubicBezTo>
                  <a:close/>
                  <a:moveTo>
                    <a:pt x="591" y="218"/>
                  </a:moveTo>
                  <a:cubicBezTo>
                    <a:pt x="596" y="219"/>
                    <a:pt x="608" y="216"/>
                    <a:pt x="609" y="214"/>
                  </a:cubicBezTo>
                  <a:cubicBezTo>
                    <a:pt x="610" y="211"/>
                    <a:pt x="604" y="209"/>
                    <a:pt x="596" y="209"/>
                  </a:cubicBezTo>
                  <a:cubicBezTo>
                    <a:pt x="588" y="209"/>
                    <a:pt x="587" y="217"/>
                    <a:pt x="591" y="218"/>
                  </a:cubicBezTo>
                  <a:close/>
                  <a:moveTo>
                    <a:pt x="525" y="22"/>
                  </a:moveTo>
                  <a:cubicBezTo>
                    <a:pt x="538" y="20"/>
                    <a:pt x="538" y="13"/>
                    <a:pt x="531" y="12"/>
                  </a:cubicBezTo>
                  <a:cubicBezTo>
                    <a:pt x="524" y="10"/>
                    <a:pt x="523" y="16"/>
                    <a:pt x="520" y="16"/>
                  </a:cubicBezTo>
                  <a:cubicBezTo>
                    <a:pt x="516" y="15"/>
                    <a:pt x="503" y="18"/>
                    <a:pt x="506" y="21"/>
                  </a:cubicBezTo>
                  <a:cubicBezTo>
                    <a:pt x="509" y="24"/>
                    <a:pt x="519" y="23"/>
                    <a:pt x="525" y="22"/>
                  </a:cubicBezTo>
                  <a:close/>
                  <a:moveTo>
                    <a:pt x="915" y="97"/>
                  </a:moveTo>
                  <a:cubicBezTo>
                    <a:pt x="920" y="100"/>
                    <a:pt x="936" y="94"/>
                    <a:pt x="946" y="94"/>
                  </a:cubicBezTo>
                  <a:cubicBezTo>
                    <a:pt x="956" y="95"/>
                    <a:pt x="985" y="86"/>
                    <a:pt x="986" y="80"/>
                  </a:cubicBezTo>
                  <a:cubicBezTo>
                    <a:pt x="987" y="75"/>
                    <a:pt x="975" y="75"/>
                    <a:pt x="971" y="70"/>
                  </a:cubicBezTo>
                  <a:cubicBezTo>
                    <a:pt x="966" y="65"/>
                    <a:pt x="957" y="70"/>
                    <a:pt x="954" y="74"/>
                  </a:cubicBezTo>
                  <a:cubicBezTo>
                    <a:pt x="952" y="78"/>
                    <a:pt x="949" y="74"/>
                    <a:pt x="955" y="67"/>
                  </a:cubicBezTo>
                  <a:cubicBezTo>
                    <a:pt x="962" y="61"/>
                    <a:pt x="949" y="55"/>
                    <a:pt x="949" y="60"/>
                  </a:cubicBezTo>
                  <a:cubicBezTo>
                    <a:pt x="948" y="64"/>
                    <a:pt x="936" y="60"/>
                    <a:pt x="936" y="64"/>
                  </a:cubicBezTo>
                  <a:cubicBezTo>
                    <a:pt x="936" y="68"/>
                    <a:pt x="932" y="70"/>
                    <a:pt x="932" y="74"/>
                  </a:cubicBezTo>
                  <a:cubicBezTo>
                    <a:pt x="933" y="78"/>
                    <a:pt x="924" y="72"/>
                    <a:pt x="924" y="80"/>
                  </a:cubicBezTo>
                  <a:cubicBezTo>
                    <a:pt x="923" y="89"/>
                    <a:pt x="910" y="94"/>
                    <a:pt x="915" y="97"/>
                  </a:cubicBezTo>
                  <a:close/>
                  <a:moveTo>
                    <a:pt x="835" y="13"/>
                  </a:moveTo>
                  <a:cubicBezTo>
                    <a:pt x="837" y="7"/>
                    <a:pt x="814" y="10"/>
                    <a:pt x="820" y="15"/>
                  </a:cubicBezTo>
                  <a:cubicBezTo>
                    <a:pt x="822" y="17"/>
                    <a:pt x="834" y="18"/>
                    <a:pt x="835" y="13"/>
                  </a:cubicBezTo>
                  <a:close/>
                  <a:moveTo>
                    <a:pt x="1461" y="170"/>
                  </a:moveTo>
                  <a:cubicBezTo>
                    <a:pt x="1469" y="170"/>
                    <a:pt x="1473" y="179"/>
                    <a:pt x="1489" y="180"/>
                  </a:cubicBezTo>
                  <a:cubicBezTo>
                    <a:pt x="1505" y="181"/>
                    <a:pt x="1516" y="178"/>
                    <a:pt x="1517" y="174"/>
                  </a:cubicBezTo>
                  <a:cubicBezTo>
                    <a:pt x="1517" y="170"/>
                    <a:pt x="1502" y="165"/>
                    <a:pt x="1498" y="168"/>
                  </a:cubicBezTo>
                  <a:cubicBezTo>
                    <a:pt x="1493" y="171"/>
                    <a:pt x="1490" y="163"/>
                    <a:pt x="1485" y="165"/>
                  </a:cubicBezTo>
                  <a:cubicBezTo>
                    <a:pt x="1479" y="167"/>
                    <a:pt x="1472" y="167"/>
                    <a:pt x="1469" y="162"/>
                  </a:cubicBezTo>
                  <a:cubicBezTo>
                    <a:pt x="1466" y="157"/>
                    <a:pt x="1457" y="169"/>
                    <a:pt x="1461" y="170"/>
                  </a:cubicBezTo>
                  <a:close/>
                  <a:moveTo>
                    <a:pt x="1401" y="192"/>
                  </a:moveTo>
                  <a:cubicBezTo>
                    <a:pt x="1401" y="187"/>
                    <a:pt x="1383" y="194"/>
                    <a:pt x="1390" y="197"/>
                  </a:cubicBezTo>
                  <a:cubicBezTo>
                    <a:pt x="1395" y="198"/>
                    <a:pt x="1401" y="197"/>
                    <a:pt x="1401" y="192"/>
                  </a:cubicBezTo>
                  <a:close/>
                  <a:moveTo>
                    <a:pt x="1843" y="269"/>
                  </a:moveTo>
                  <a:cubicBezTo>
                    <a:pt x="1850" y="272"/>
                    <a:pt x="1854" y="264"/>
                    <a:pt x="1860" y="268"/>
                  </a:cubicBezTo>
                  <a:cubicBezTo>
                    <a:pt x="1865" y="272"/>
                    <a:pt x="1878" y="266"/>
                    <a:pt x="1884" y="265"/>
                  </a:cubicBezTo>
                  <a:cubicBezTo>
                    <a:pt x="1889" y="264"/>
                    <a:pt x="1887" y="257"/>
                    <a:pt x="1871" y="255"/>
                  </a:cubicBezTo>
                  <a:cubicBezTo>
                    <a:pt x="1856" y="253"/>
                    <a:pt x="1836" y="265"/>
                    <a:pt x="1843" y="269"/>
                  </a:cubicBezTo>
                  <a:close/>
                  <a:moveTo>
                    <a:pt x="1357" y="170"/>
                  </a:moveTo>
                  <a:cubicBezTo>
                    <a:pt x="1362" y="173"/>
                    <a:pt x="1364" y="175"/>
                    <a:pt x="1366" y="178"/>
                  </a:cubicBezTo>
                  <a:cubicBezTo>
                    <a:pt x="1369" y="181"/>
                    <a:pt x="1379" y="176"/>
                    <a:pt x="1384" y="175"/>
                  </a:cubicBezTo>
                  <a:cubicBezTo>
                    <a:pt x="1388" y="174"/>
                    <a:pt x="1388" y="181"/>
                    <a:pt x="1395" y="177"/>
                  </a:cubicBezTo>
                  <a:cubicBezTo>
                    <a:pt x="1401" y="173"/>
                    <a:pt x="1408" y="175"/>
                    <a:pt x="1415" y="175"/>
                  </a:cubicBezTo>
                  <a:cubicBezTo>
                    <a:pt x="1423" y="175"/>
                    <a:pt x="1414" y="166"/>
                    <a:pt x="1414" y="161"/>
                  </a:cubicBezTo>
                  <a:cubicBezTo>
                    <a:pt x="1414" y="157"/>
                    <a:pt x="1423" y="160"/>
                    <a:pt x="1420" y="163"/>
                  </a:cubicBezTo>
                  <a:cubicBezTo>
                    <a:pt x="1417" y="167"/>
                    <a:pt x="1424" y="175"/>
                    <a:pt x="1435" y="174"/>
                  </a:cubicBezTo>
                  <a:cubicBezTo>
                    <a:pt x="1446" y="174"/>
                    <a:pt x="1438" y="167"/>
                    <a:pt x="1443" y="164"/>
                  </a:cubicBezTo>
                  <a:cubicBezTo>
                    <a:pt x="1449" y="162"/>
                    <a:pt x="1448" y="159"/>
                    <a:pt x="1440" y="154"/>
                  </a:cubicBezTo>
                  <a:cubicBezTo>
                    <a:pt x="1433" y="149"/>
                    <a:pt x="1422" y="152"/>
                    <a:pt x="1415" y="149"/>
                  </a:cubicBezTo>
                  <a:cubicBezTo>
                    <a:pt x="1408" y="146"/>
                    <a:pt x="1399" y="145"/>
                    <a:pt x="1399" y="153"/>
                  </a:cubicBezTo>
                  <a:cubicBezTo>
                    <a:pt x="1399" y="161"/>
                    <a:pt x="1384" y="145"/>
                    <a:pt x="1377" y="142"/>
                  </a:cubicBezTo>
                  <a:cubicBezTo>
                    <a:pt x="1369" y="140"/>
                    <a:pt x="1346" y="164"/>
                    <a:pt x="1357" y="170"/>
                  </a:cubicBezTo>
                  <a:close/>
                  <a:moveTo>
                    <a:pt x="1429" y="215"/>
                  </a:moveTo>
                  <a:cubicBezTo>
                    <a:pt x="1435" y="214"/>
                    <a:pt x="1424" y="202"/>
                    <a:pt x="1414" y="200"/>
                  </a:cubicBezTo>
                  <a:cubicBezTo>
                    <a:pt x="1403" y="199"/>
                    <a:pt x="1393" y="208"/>
                    <a:pt x="1395" y="210"/>
                  </a:cubicBezTo>
                  <a:cubicBezTo>
                    <a:pt x="1398" y="214"/>
                    <a:pt x="1423" y="217"/>
                    <a:pt x="1429" y="215"/>
                  </a:cubicBezTo>
                  <a:close/>
                  <a:moveTo>
                    <a:pt x="691" y="223"/>
                  </a:moveTo>
                  <a:cubicBezTo>
                    <a:pt x="697" y="226"/>
                    <a:pt x="701" y="225"/>
                    <a:pt x="700" y="220"/>
                  </a:cubicBezTo>
                  <a:cubicBezTo>
                    <a:pt x="699" y="214"/>
                    <a:pt x="687" y="221"/>
                    <a:pt x="691" y="223"/>
                  </a:cubicBezTo>
                  <a:close/>
                  <a:moveTo>
                    <a:pt x="317" y="26"/>
                  </a:moveTo>
                  <a:cubicBezTo>
                    <a:pt x="325" y="19"/>
                    <a:pt x="335" y="26"/>
                    <a:pt x="336" y="23"/>
                  </a:cubicBezTo>
                  <a:cubicBezTo>
                    <a:pt x="338" y="19"/>
                    <a:pt x="322" y="18"/>
                    <a:pt x="316" y="21"/>
                  </a:cubicBezTo>
                  <a:cubicBezTo>
                    <a:pt x="310" y="24"/>
                    <a:pt x="296" y="22"/>
                    <a:pt x="298" y="26"/>
                  </a:cubicBezTo>
                  <a:cubicBezTo>
                    <a:pt x="299" y="28"/>
                    <a:pt x="309" y="34"/>
                    <a:pt x="317" y="26"/>
                  </a:cubicBezTo>
                  <a:close/>
                  <a:moveTo>
                    <a:pt x="334" y="308"/>
                  </a:moveTo>
                  <a:cubicBezTo>
                    <a:pt x="344" y="317"/>
                    <a:pt x="351" y="305"/>
                    <a:pt x="356" y="304"/>
                  </a:cubicBezTo>
                  <a:cubicBezTo>
                    <a:pt x="360" y="303"/>
                    <a:pt x="353" y="298"/>
                    <a:pt x="346" y="296"/>
                  </a:cubicBezTo>
                  <a:cubicBezTo>
                    <a:pt x="338" y="294"/>
                    <a:pt x="327" y="302"/>
                    <a:pt x="334" y="308"/>
                  </a:cubicBezTo>
                  <a:close/>
                  <a:moveTo>
                    <a:pt x="1426" y="623"/>
                  </a:moveTo>
                  <a:cubicBezTo>
                    <a:pt x="1422" y="613"/>
                    <a:pt x="1431" y="603"/>
                    <a:pt x="1425" y="598"/>
                  </a:cubicBezTo>
                  <a:cubicBezTo>
                    <a:pt x="1418" y="592"/>
                    <a:pt x="1421" y="581"/>
                    <a:pt x="1417" y="583"/>
                  </a:cubicBezTo>
                  <a:cubicBezTo>
                    <a:pt x="1414" y="586"/>
                    <a:pt x="1417" y="595"/>
                    <a:pt x="1412" y="596"/>
                  </a:cubicBezTo>
                  <a:cubicBezTo>
                    <a:pt x="1406" y="596"/>
                    <a:pt x="1411" y="602"/>
                    <a:pt x="1409" y="609"/>
                  </a:cubicBezTo>
                  <a:cubicBezTo>
                    <a:pt x="1407" y="616"/>
                    <a:pt x="1410" y="626"/>
                    <a:pt x="1413" y="632"/>
                  </a:cubicBezTo>
                  <a:cubicBezTo>
                    <a:pt x="1416" y="639"/>
                    <a:pt x="1409" y="673"/>
                    <a:pt x="1412" y="678"/>
                  </a:cubicBezTo>
                  <a:cubicBezTo>
                    <a:pt x="1415" y="684"/>
                    <a:pt x="1408" y="709"/>
                    <a:pt x="1410" y="712"/>
                  </a:cubicBezTo>
                  <a:cubicBezTo>
                    <a:pt x="1414" y="717"/>
                    <a:pt x="1411" y="705"/>
                    <a:pt x="1417" y="704"/>
                  </a:cubicBezTo>
                  <a:cubicBezTo>
                    <a:pt x="1424" y="703"/>
                    <a:pt x="1424" y="711"/>
                    <a:pt x="1427" y="713"/>
                  </a:cubicBezTo>
                  <a:cubicBezTo>
                    <a:pt x="1431" y="715"/>
                    <a:pt x="1429" y="702"/>
                    <a:pt x="1425" y="702"/>
                  </a:cubicBezTo>
                  <a:cubicBezTo>
                    <a:pt x="1422" y="703"/>
                    <a:pt x="1419" y="694"/>
                    <a:pt x="1417" y="688"/>
                  </a:cubicBezTo>
                  <a:cubicBezTo>
                    <a:pt x="1416" y="683"/>
                    <a:pt x="1421" y="676"/>
                    <a:pt x="1421" y="669"/>
                  </a:cubicBezTo>
                  <a:cubicBezTo>
                    <a:pt x="1421" y="662"/>
                    <a:pt x="1429" y="662"/>
                    <a:pt x="1435" y="667"/>
                  </a:cubicBezTo>
                  <a:cubicBezTo>
                    <a:pt x="1440" y="673"/>
                    <a:pt x="1440" y="669"/>
                    <a:pt x="1438" y="665"/>
                  </a:cubicBezTo>
                  <a:cubicBezTo>
                    <a:pt x="1436" y="661"/>
                    <a:pt x="1430" y="633"/>
                    <a:pt x="1426" y="623"/>
                  </a:cubicBezTo>
                  <a:close/>
                  <a:moveTo>
                    <a:pt x="1975" y="369"/>
                  </a:moveTo>
                  <a:cubicBezTo>
                    <a:pt x="1971" y="367"/>
                    <a:pt x="1960" y="360"/>
                    <a:pt x="1958" y="356"/>
                  </a:cubicBezTo>
                  <a:cubicBezTo>
                    <a:pt x="1955" y="352"/>
                    <a:pt x="1942" y="350"/>
                    <a:pt x="1942" y="352"/>
                  </a:cubicBezTo>
                  <a:cubicBezTo>
                    <a:pt x="1942" y="354"/>
                    <a:pt x="1937" y="352"/>
                    <a:pt x="1936" y="349"/>
                  </a:cubicBezTo>
                  <a:cubicBezTo>
                    <a:pt x="1935" y="347"/>
                    <a:pt x="1922" y="347"/>
                    <a:pt x="1921" y="349"/>
                  </a:cubicBezTo>
                  <a:cubicBezTo>
                    <a:pt x="1921" y="352"/>
                    <a:pt x="1925" y="352"/>
                    <a:pt x="1927" y="355"/>
                  </a:cubicBezTo>
                  <a:cubicBezTo>
                    <a:pt x="1929" y="358"/>
                    <a:pt x="1924" y="359"/>
                    <a:pt x="1925" y="362"/>
                  </a:cubicBezTo>
                  <a:cubicBezTo>
                    <a:pt x="1926" y="365"/>
                    <a:pt x="1920" y="361"/>
                    <a:pt x="1918" y="359"/>
                  </a:cubicBezTo>
                  <a:cubicBezTo>
                    <a:pt x="1915" y="357"/>
                    <a:pt x="1916" y="350"/>
                    <a:pt x="1917" y="347"/>
                  </a:cubicBezTo>
                  <a:cubicBezTo>
                    <a:pt x="1918" y="343"/>
                    <a:pt x="1913" y="344"/>
                    <a:pt x="1913" y="340"/>
                  </a:cubicBezTo>
                  <a:cubicBezTo>
                    <a:pt x="1912" y="337"/>
                    <a:pt x="1897" y="330"/>
                    <a:pt x="1890" y="327"/>
                  </a:cubicBezTo>
                  <a:cubicBezTo>
                    <a:pt x="1884" y="324"/>
                    <a:pt x="1875" y="322"/>
                    <a:pt x="1873" y="318"/>
                  </a:cubicBezTo>
                  <a:cubicBezTo>
                    <a:pt x="1871" y="314"/>
                    <a:pt x="1859" y="314"/>
                    <a:pt x="1855" y="309"/>
                  </a:cubicBezTo>
                  <a:cubicBezTo>
                    <a:pt x="1850" y="305"/>
                    <a:pt x="1831" y="296"/>
                    <a:pt x="1822" y="296"/>
                  </a:cubicBezTo>
                  <a:cubicBezTo>
                    <a:pt x="1814" y="295"/>
                    <a:pt x="1816" y="290"/>
                    <a:pt x="1812" y="291"/>
                  </a:cubicBezTo>
                  <a:cubicBezTo>
                    <a:pt x="1808" y="292"/>
                    <a:pt x="1790" y="291"/>
                    <a:pt x="1785" y="290"/>
                  </a:cubicBezTo>
                  <a:cubicBezTo>
                    <a:pt x="1779" y="289"/>
                    <a:pt x="1778" y="293"/>
                    <a:pt x="1774" y="292"/>
                  </a:cubicBezTo>
                  <a:cubicBezTo>
                    <a:pt x="1770" y="290"/>
                    <a:pt x="1750" y="283"/>
                    <a:pt x="1747" y="285"/>
                  </a:cubicBezTo>
                  <a:cubicBezTo>
                    <a:pt x="1745" y="288"/>
                    <a:pt x="1746" y="292"/>
                    <a:pt x="1743" y="293"/>
                  </a:cubicBezTo>
                  <a:cubicBezTo>
                    <a:pt x="1741" y="294"/>
                    <a:pt x="1743" y="297"/>
                    <a:pt x="1749" y="302"/>
                  </a:cubicBezTo>
                  <a:cubicBezTo>
                    <a:pt x="1755" y="308"/>
                    <a:pt x="1751" y="312"/>
                    <a:pt x="1746" y="314"/>
                  </a:cubicBezTo>
                  <a:cubicBezTo>
                    <a:pt x="1741" y="316"/>
                    <a:pt x="1733" y="312"/>
                    <a:pt x="1730" y="308"/>
                  </a:cubicBezTo>
                  <a:cubicBezTo>
                    <a:pt x="1728" y="304"/>
                    <a:pt x="1721" y="306"/>
                    <a:pt x="1719" y="300"/>
                  </a:cubicBezTo>
                  <a:cubicBezTo>
                    <a:pt x="1717" y="295"/>
                    <a:pt x="1721" y="294"/>
                    <a:pt x="1724" y="297"/>
                  </a:cubicBezTo>
                  <a:cubicBezTo>
                    <a:pt x="1728" y="300"/>
                    <a:pt x="1733" y="298"/>
                    <a:pt x="1733" y="294"/>
                  </a:cubicBezTo>
                  <a:cubicBezTo>
                    <a:pt x="1734" y="290"/>
                    <a:pt x="1724" y="287"/>
                    <a:pt x="1718" y="288"/>
                  </a:cubicBezTo>
                  <a:cubicBezTo>
                    <a:pt x="1713" y="288"/>
                    <a:pt x="1710" y="296"/>
                    <a:pt x="1705" y="299"/>
                  </a:cubicBezTo>
                  <a:cubicBezTo>
                    <a:pt x="1699" y="302"/>
                    <a:pt x="1678" y="298"/>
                    <a:pt x="1676" y="295"/>
                  </a:cubicBezTo>
                  <a:cubicBezTo>
                    <a:pt x="1674" y="293"/>
                    <a:pt x="1644" y="295"/>
                    <a:pt x="1641" y="298"/>
                  </a:cubicBezTo>
                  <a:cubicBezTo>
                    <a:pt x="1638" y="300"/>
                    <a:pt x="1640" y="308"/>
                    <a:pt x="1639" y="309"/>
                  </a:cubicBezTo>
                  <a:cubicBezTo>
                    <a:pt x="1637" y="309"/>
                    <a:pt x="1635" y="299"/>
                    <a:pt x="1635" y="297"/>
                  </a:cubicBezTo>
                  <a:cubicBezTo>
                    <a:pt x="1635" y="295"/>
                    <a:pt x="1632" y="294"/>
                    <a:pt x="1627" y="294"/>
                  </a:cubicBezTo>
                  <a:cubicBezTo>
                    <a:pt x="1621" y="294"/>
                    <a:pt x="1618" y="294"/>
                    <a:pt x="1620" y="291"/>
                  </a:cubicBezTo>
                  <a:cubicBezTo>
                    <a:pt x="1623" y="289"/>
                    <a:pt x="1618" y="287"/>
                    <a:pt x="1622" y="284"/>
                  </a:cubicBezTo>
                  <a:cubicBezTo>
                    <a:pt x="1627" y="281"/>
                    <a:pt x="1615" y="271"/>
                    <a:pt x="1604" y="267"/>
                  </a:cubicBezTo>
                  <a:cubicBezTo>
                    <a:pt x="1592" y="262"/>
                    <a:pt x="1567" y="265"/>
                    <a:pt x="1560" y="267"/>
                  </a:cubicBezTo>
                  <a:cubicBezTo>
                    <a:pt x="1553" y="269"/>
                    <a:pt x="1539" y="268"/>
                    <a:pt x="1533" y="269"/>
                  </a:cubicBezTo>
                  <a:cubicBezTo>
                    <a:pt x="1526" y="269"/>
                    <a:pt x="1531" y="266"/>
                    <a:pt x="1530" y="263"/>
                  </a:cubicBezTo>
                  <a:cubicBezTo>
                    <a:pt x="1528" y="260"/>
                    <a:pt x="1517" y="256"/>
                    <a:pt x="1515" y="258"/>
                  </a:cubicBezTo>
                  <a:cubicBezTo>
                    <a:pt x="1514" y="261"/>
                    <a:pt x="1511" y="258"/>
                    <a:pt x="1511" y="256"/>
                  </a:cubicBezTo>
                  <a:cubicBezTo>
                    <a:pt x="1511" y="254"/>
                    <a:pt x="1500" y="251"/>
                    <a:pt x="1496" y="251"/>
                  </a:cubicBezTo>
                  <a:cubicBezTo>
                    <a:pt x="1492" y="252"/>
                    <a:pt x="1490" y="248"/>
                    <a:pt x="1495" y="248"/>
                  </a:cubicBezTo>
                  <a:cubicBezTo>
                    <a:pt x="1500" y="248"/>
                    <a:pt x="1508" y="249"/>
                    <a:pt x="1504" y="243"/>
                  </a:cubicBezTo>
                  <a:cubicBezTo>
                    <a:pt x="1501" y="237"/>
                    <a:pt x="1470" y="236"/>
                    <a:pt x="1467" y="237"/>
                  </a:cubicBezTo>
                  <a:cubicBezTo>
                    <a:pt x="1464" y="238"/>
                    <a:pt x="1467" y="242"/>
                    <a:pt x="1460" y="248"/>
                  </a:cubicBezTo>
                  <a:cubicBezTo>
                    <a:pt x="1453" y="255"/>
                    <a:pt x="1447" y="250"/>
                    <a:pt x="1448" y="247"/>
                  </a:cubicBezTo>
                  <a:cubicBezTo>
                    <a:pt x="1449" y="244"/>
                    <a:pt x="1457" y="245"/>
                    <a:pt x="1457" y="241"/>
                  </a:cubicBezTo>
                  <a:cubicBezTo>
                    <a:pt x="1457" y="238"/>
                    <a:pt x="1446" y="240"/>
                    <a:pt x="1444" y="237"/>
                  </a:cubicBezTo>
                  <a:cubicBezTo>
                    <a:pt x="1442" y="235"/>
                    <a:pt x="1446" y="233"/>
                    <a:pt x="1450" y="234"/>
                  </a:cubicBezTo>
                  <a:cubicBezTo>
                    <a:pt x="1454" y="235"/>
                    <a:pt x="1462" y="236"/>
                    <a:pt x="1462" y="234"/>
                  </a:cubicBezTo>
                  <a:cubicBezTo>
                    <a:pt x="1462" y="232"/>
                    <a:pt x="1458" y="232"/>
                    <a:pt x="1451" y="231"/>
                  </a:cubicBezTo>
                  <a:cubicBezTo>
                    <a:pt x="1444" y="229"/>
                    <a:pt x="1427" y="225"/>
                    <a:pt x="1419" y="226"/>
                  </a:cubicBezTo>
                  <a:cubicBezTo>
                    <a:pt x="1410" y="227"/>
                    <a:pt x="1406" y="223"/>
                    <a:pt x="1401" y="223"/>
                  </a:cubicBezTo>
                  <a:cubicBezTo>
                    <a:pt x="1396" y="222"/>
                    <a:pt x="1396" y="225"/>
                    <a:pt x="1399" y="228"/>
                  </a:cubicBezTo>
                  <a:cubicBezTo>
                    <a:pt x="1401" y="231"/>
                    <a:pt x="1394" y="233"/>
                    <a:pt x="1388" y="232"/>
                  </a:cubicBezTo>
                  <a:cubicBezTo>
                    <a:pt x="1383" y="231"/>
                    <a:pt x="1374" y="235"/>
                    <a:pt x="1378" y="239"/>
                  </a:cubicBezTo>
                  <a:cubicBezTo>
                    <a:pt x="1381" y="243"/>
                    <a:pt x="1384" y="238"/>
                    <a:pt x="1387" y="239"/>
                  </a:cubicBezTo>
                  <a:cubicBezTo>
                    <a:pt x="1390" y="241"/>
                    <a:pt x="1380" y="244"/>
                    <a:pt x="1384" y="246"/>
                  </a:cubicBezTo>
                  <a:cubicBezTo>
                    <a:pt x="1388" y="248"/>
                    <a:pt x="1387" y="252"/>
                    <a:pt x="1387" y="254"/>
                  </a:cubicBezTo>
                  <a:cubicBezTo>
                    <a:pt x="1388" y="256"/>
                    <a:pt x="1381" y="257"/>
                    <a:pt x="1378" y="254"/>
                  </a:cubicBezTo>
                  <a:cubicBezTo>
                    <a:pt x="1376" y="251"/>
                    <a:pt x="1372" y="253"/>
                    <a:pt x="1367" y="253"/>
                  </a:cubicBezTo>
                  <a:cubicBezTo>
                    <a:pt x="1362" y="253"/>
                    <a:pt x="1359" y="255"/>
                    <a:pt x="1364" y="256"/>
                  </a:cubicBezTo>
                  <a:cubicBezTo>
                    <a:pt x="1369" y="256"/>
                    <a:pt x="1371" y="260"/>
                    <a:pt x="1364" y="260"/>
                  </a:cubicBezTo>
                  <a:cubicBezTo>
                    <a:pt x="1357" y="261"/>
                    <a:pt x="1359" y="254"/>
                    <a:pt x="1355" y="255"/>
                  </a:cubicBezTo>
                  <a:cubicBezTo>
                    <a:pt x="1351" y="256"/>
                    <a:pt x="1342" y="251"/>
                    <a:pt x="1337" y="252"/>
                  </a:cubicBezTo>
                  <a:cubicBezTo>
                    <a:pt x="1332" y="252"/>
                    <a:pt x="1330" y="256"/>
                    <a:pt x="1323" y="256"/>
                  </a:cubicBezTo>
                  <a:cubicBezTo>
                    <a:pt x="1317" y="257"/>
                    <a:pt x="1309" y="253"/>
                    <a:pt x="1306" y="249"/>
                  </a:cubicBezTo>
                  <a:cubicBezTo>
                    <a:pt x="1303" y="246"/>
                    <a:pt x="1303" y="245"/>
                    <a:pt x="1299" y="249"/>
                  </a:cubicBezTo>
                  <a:cubicBezTo>
                    <a:pt x="1296" y="253"/>
                    <a:pt x="1296" y="261"/>
                    <a:pt x="1293" y="261"/>
                  </a:cubicBezTo>
                  <a:cubicBezTo>
                    <a:pt x="1290" y="262"/>
                    <a:pt x="1289" y="269"/>
                    <a:pt x="1286" y="270"/>
                  </a:cubicBezTo>
                  <a:cubicBezTo>
                    <a:pt x="1283" y="272"/>
                    <a:pt x="1283" y="268"/>
                    <a:pt x="1279" y="268"/>
                  </a:cubicBezTo>
                  <a:cubicBezTo>
                    <a:pt x="1275" y="268"/>
                    <a:pt x="1262" y="256"/>
                    <a:pt x="1261" y="252"/>
                  </a:cubicBezTo>
                  <a:cubicBezTo>
                    <a:pt x="1261" y="248"/>
                    <a:pt x="1253" y="241"/>
                    <a:pt x="1251" y="240"/>
                  </a:cubicBezTo>
                  <a:cubicBezTo>
                    <a:pt x="1249" y="238"/>
                    <a:pt x="1253" y="238"/>
                    <a:pt x="1255" y="240"/>
                  </a:cubicBezTo>
                  <a:cubicBezTo>
                    <a:pt x="1258" y="242"/>
                    <a:pt x="1261" y="242"/>
                    <a:pt x="1264" y="241"/>
                  </a:cubicBezTo>
                  <a:cubicBezTo>
                    <a:pt x="1266" y="239"/>
                    <a:pt x="1266" y="233"/>
                    <a:pt x="1261" y="233"/>
                  </a:cubicBezTo>
                  <a:cubicBezTo>
                    <a:pt x="1257" y="233"/>
                    <a:pt x="1259" y="229"/>
                    <a:pt x="1261" y="228"/>
                  </a:cubicBezTo>
                  <a:cubicBezTo>
                    <a:pt x="1263" y="227"/>
                    <a:pt x="1256" y="220"/>
                    <a:pt x="1259" y="220"/>
                  </a:cubicBezTo>
                  <a:cubicBezTo>
                    <a:pt x="1261" y="219"/>
                    <a:pt x="1260" y="216"/>
                    <a:pt x="1256" y="215"/>
                  </a:cubicBezTo>
                  <a:cubicBezTo>
                    <a:pt x="1253" y="215"/>
                    <a:pt x="1249" y="212"/>
                    <a:pt x="1248" y="210"/>
                  </a:cubicBezTo>
                  <a:cubicBezTo>
                    <a:pt x="1248" y="208"/>
                    <a:pt x="1232" y="207"/>
                    <a:pt x="1233" y="210"/>
                  </a:cubicBezTo>
                  <a:cubicBezTo>
                    <a:pt x="1234" y="213"/>
                    <a:pt x="1228" y="212"/>
                    <a:pt x="1229" y="210"/>
                  </a:cubicBezTo>
                  <a:cubicBezTo>
                    <a:pt x="1230" y="207"/>
                    <a:pt x="1223" y="208"/>
                    <a:pt x="1216" y="206"/>
                  </a:cubicBezTo>
                  <a:cubicBezTo>
                    <a:pt x="1208" y="204"/>
                    <a:pt x="1208" y="198"/>
                    <a:pt x="1205" y="198"/>
                  </a:cubicBezTo>
                  <a:cubicBezTo>
                    <a:pt x="1203" y="198"/>
                    <a:pt x="1204" y="206"/>
                    <a:pt x="1200" y="204"/>
                  </a:cubicBezTo>
                  <a:cubicBezTo>
                    <a:pt x="1196" y="202"/>
                    <a:pt x="1192" y="205"/>
                    <a:pt x="1194" y="210"/>
                  </a:cubicBezTo>
                  <a:cubicBezTo>
                    <a:pt x="1196" y="215"/>
                    <a:pt x="1194" y="215"/>
                    <a:pt x="1194" y="219"/>
                  </a:cubicBezTo>
                  <a:cubicBezTo>
                    <a:pt x="1193" y="223"/>
                    <a:pt x="1191" y="221"/>
                    <a:pt x="1187" y="220"/>
                  </a:cubicBezTo>
                  <a:cubicBezTo>
                    <a:pt x="1183" y="218"/>
                    <a:pt x="1183" y="223"/>
                    <a:pt x="1173" y="221"/>
                  </a:cubicBezTo>
                  <a:cubicBezTo>
                    <a:pt x="1163" y="218"/>
                    <a:pt x="1159" y="221"/>
                    <a:pt x="1157" y="218"/>
                  </a:cubicBezTo>
                  <a:cubicBezTo>
                    <a:pt x="1156" y="215"/>
                    <a:pt x="1153" y="214"/>
                    <a:pt x="1152" y="217"/>
                  </a:cubicBezTo>
                  <a:cubicBezTo>
                    <a:pt x="1152" y="220"/>
                    <a:pt x="1137" y="219"/>
                    <a:pt x="1136" y="215"/>
                  </a:cubicBezTo>
                  <a:cubicBezTo>
                    <a:pt x="1135" y="211"/>
                    <a:pt x="1139" y="210"/>
                    <a:pt x="1141" y="209"/>
                  </a:cubicBezTo>
                  <a:cubicBezTo>
                    <a:pt x="1143" y="208"/>
                    <a:pt x="1139" y="206"/>
                    <a:pt x="1130" y="207"/>
                  </a:cubicBezTo>
                  <a:cubicBezTo>
                    <a:pt x="1122" y="208"/>
                    <a:pt x="1117" y="203"/>
                    <a:pt x="1109" y="204"/>
                  </a:cubicBezTo>
                  <a:cubicBezTo>
                    <a:pt x="1101" y="205"/>
                    <a:pt x="1083" y="206"/>
                    <a:pt x="1080" y="208"/>
                  </a:cubicBezTo>
                  <a:cubicBezTo>
                    <a:pt x="1077" y="209"/>
                    <a:pt x="1082" y="214"/>
                    <a:pt x="1078" y="214"/>
                  </a:cubicBezTo>
                  <a:cubicBezTo>
                    <a:pt x="1074" y="214"/>
                    <a:pt x="1077" y="206"/>
                    <a:pt x="1077" y="202"/>
                  </a:cubicBezTo>
                  <a:cubicBezTo>
                    <a:pt x="1076" y="198"/>
                    <a:pt x="1070" y="198"/>
                    <a:pt x="1071" y="201"/>
                  </a:cubicBezTo>
                  <a:cubicBezTo>
                    <a:pt x="1072" y="204"/>
                    <a:pt x="1061" y="205"/>
                    <a:pt x="1059" y="203"/>
                  </a:cubicBezTo>
                  <a:cubicBezTo>
                    <a:pt x="1056" y="200"/>
                    <a:pt x="1052" y="197"/>
                    <a:pt x="1045" y="196"/>
                  </a:cubicBezTo>
                  <a:cubicBezTo>
                    <a:pt x="1039" y="194"/>
                    <a:pt x="1030" y="201"/>
                    <a:pt x="1032" y="203"/>
                  </a:cubicBezTo>
                  <a:cubicBezTo>
                    <a:pt x="1034" y="205"/>
                    <a:pt x="1039" y="204"/>
                    <a:pt x="1039" y="205"/>
                  </a:cubicBezTo>
                  <a:cubicBezTo>
                    <a:pt x="1040" y="208"/>
                    <a:pt x="1025" y="207"/>
                    <a:pt x="1025" y="209"/>
                  </a:cubicBezTo>
                  <a:cubicBezTo>
                    <a:pt x="1025" y="212"/>
                    <a:pt x="1012" y="215"/>
                    <a:pt x="1008" y="216"/>
                  </a:cubicBezTo>
                  <a:cubicBezTo>
                    <a:pt x="996" y="217"/>
                    <a:pt x="994" y="217"/>
                    <a:pt x="989" y="222"/>
                  </a:cubicBezTo>
                  <a:cubicBezTo>
                    <a:pt x="983" y="226"/>
                    <a:pt x="987" y="218"/>
                    <a:pt x="991" y="214"/>
                  </a:cubicBezTo>
                  <a:cubicBezTo>
                    <a:pt x="996" y="209"/>
                    <a:pt x="1000" y="211"/>
                    <a:pt x="1002" y="208"/>
                  </a:cubicBezTo>
                  <a:cubicBezTo>
                    <a:pt x="1005" y="204"/>
                    <a:pt x="1008" y="205"/>
                    <a:pt x="1015" y="204"/>
                  </a:cubicBezTo>
                  <a:cubicBezTo>
                    <a:pt x="1021" y="203"/>
                    <a:pt x="1021" y="199"/>
                    <a:pt x="1024" y="197"/>
                  </a:cubicBezTo>
                  <a:cubicBezTo>
                    <a:pt x="1027" y="196"/>
                    <a:pt x="1035" y="193"/>
                    <a:pt x="1036" y="190"/>
                  </a:cubicBezTo>
                  <a:cubicBezTo>
                    <a:pt x="1038" y="187"/>
                    <a:pt x="1053" y="181"/>
                    <a:pt x="1056" y="181"/>
                  </a:cubicBezTo>
                  <a:cubicBezTo>
                    <a:pt x="1059" y="182"/>
                    <a:pt x="1060" y="175"/>
                    <a:pt x="1061" y="175"/>
                  </a:cubicBezTo>
                  <a:cubicBezTo>
                    <a:pt x="1063" y="175"/>
                    <a:pt x="1072" y="171"/>
                    <a:pt x="1076" y="169"/>
                  </a:cubicBezTo>
                  <a:cubicBezTo>
                    <a:pt x="1079" y="168"/>
                    <a:pt x="1081" y="164"/>
                    <a:pt x="1081" y="162"/>
                  </a:cubicBezTo>
                  <a:cubicBezTo>
                    <a:pt x="1081" y="160"/>
                    <a:pt x="1076" y="160"/>
                    <a:pt x="1076" y="158"/>
                  </a:cubicBezTo>
                  <a:cubicBezTo>
                    <a:pt x="1075" y="156"/>
                    <a:pt x="1078" y="157"/>
                    <a:pt x="1082" y="156"/>
                  </a:cubicBezTo>
                  <a:cubicBezTo>
                    <a:pt x="1085" y="155"/>
                    <a:pt x="1082" y="150"/>
                    <a:pt x="1079" y="151"/>
                  </a:cubicBezTo>
                  <a:cubicBezTo>
                    <a:pt x="1076" y="151"/>
                    <a:pt x="1080" y="148"/>
                    <a:pt x="1078" y="145"/>
                  </a:cubicBezTo>
                  <a:cubicBezTo>
                    <a:pt x="1075" y="142"/>
                    <a:pt x="1070" y="147"/>
                    <a:pt x="1070" y="143"/>
                  </a:cubicBezTo>
                  <a:cubicBezTo>
                    <a:pt x="1070" y="140"/>
                    <a:pt x="1070" y="136"/>
                    <a:pt x="1068" y="134"/>
                  </a:cubicBezTo>
                  <a:cubicBezTo>
                    <a:pt x="1066" y="131"/>
                    <a:pt x="1062" y="137"/>
                    <a:pt x="1058" y="134"/>
                  </a:cubicBezTo>
                  <a:cubicBezTo>
                    <a:pt x="1053" y="131"/>
                    <a:pt x="1041" y="128"/>
                    <a:pt x="1041" y="130"/>
                  </a:cubicBezTo>
                  <a:cubicBezTo>
                    <a:pt x="1041" y="131"/>
                    <a:pt x="1035" y="128"/>
                    <a:pt x="1034" y="129"/>
                  </a:cubicBezTo>
                  <a:cubicBezTo>
                    <a:pt x="1032" y="131"/>
                    <a:pt x="1022" y="130"/>
                    <a:pt x="1019" y="130"/>
                  </a:cubicBezTo>
                  <a:cubicBezTo>
                    <a:pt x="1016" y="129"/>
                    <a:pt x="1012" y="131"/>
                    <a:pt x="1012" y="134"/>
                  </a:cubicBezTo>
                  <a:cubicBezTo>
                    <a:pt x="1012" y="137"/>
                    <a:pt x="1000" y="136"/>
                    <a:pt x="997" y="135"/>
                  </a:cubicBezTo>
                  <a:cubicBezTo>
                    <a:pt x="995" y="135"/>
                    <a:pt x="1006" y="126"/>
                    <a:pt x="1006" y="124"/>
                  </a:cubicBezTo>
                  <a:cubicBezTo>
                    <a:pt x="1006" y="123"/>
                    <a:pt x="988" y="125"/>
                    <a:pt x="987" y="123"/>
                  </a:cubicBezTo>
                  <a:cubicBezTo>
                    <a:pt x="986" y="121"/>
                    <a:pt x="977" y="121"/>
                    <a:pt x="973" y="121"/>
                  </a:cubicBezTo>
                  <a:cubicBezTo>
                    <a:pt x="969" y="121"/>
                    <a:pt x="973" y="120"/>
                    <a:pt x="976" y="119"/>
                  </a:cubicBezTo>
                  <a:cubicBezTo>
                    <a:pt x="980" y="119"/>
                    <a:pt x="983" y="116"/>
                    <a:pt x="987" y="115"/>
                  </a:cubicBezTo>
                  <a:cubicBezTo>
                    <a:pt x="991" y="114"/>
                    <a:pt x="990" y="113"/>
                    <a:pt x="989" y="110"/>
                  </a:cubicBezTo>
                  <a:cubicBezTo>
                    <a:pt x="987" y="108"/>
                    <a:pt x="983" y="109"/>
                    <a:pt x="979" y="108"/>
                  </a:cubicBezTo>
                  <a:cubicBezTo>
                    <a:pt x="975" y="107"/>
                    <a:pt x="970" y="105"/>
                    <a:pt x="967" y="105"/>
                  </a:cubicBezTo>
                  <a:cubicBezTo>
                    <a:pt x="963" y="105"/>
                    <a:pt x="959" y="107"/>
                    <a:pt x="951" y="108"/>
                  </a:cubicBezTo>
                  <a:cubicBezTo>
                    <a:pt x="943" y="110"/>
                    <a:pt x="943" y="116"/>
                    <a:pt x="939" y="118"/>
                  </a:cubicBezTo>
                  <a:cubicBezTo>
                    <a:pt x="934" y="120"/>
                    <a:pt x="927" y="128"/>
                    <a:pt x="931" y="128"/>
                  </a:cubicBezTo>
                  <a:cubicBezTo>
                    <a:pt x="934" y="129"/>
                    <a:pt x="932" y="131"/>
                    <a:pt x="933" y="134"/>
                  </a:cubicBezTo>
                  <a:cubicBezTo>
                    <a:pt x="933" y="136"/>
                    <a:pt x="930" y="136"/>
                    <a:pt x="926" y="136"/>
                  </a:cubicBezTo>
                  <a:cubicBezTo>
                    <a:pt x="922" y="135"/>
                    <a:pt x="909" y="135"/>
                    <a:pt x="909" y="138"/>
                  </a:cubicBezTo>
                  <a:cubicBezTo>
                    <a:pt x="909" y="141"/>
                    <a:pt x="917" y="143"/>
                    <a:pt x="916" y="144"/>
                  </a:cubicBezTo>
                  <a:cubicBezTo>
                    <a:pt x="916" y="146"/>
                    <a:pt x="910" y="144"/>
                    <a:pt x="908" y="142"/>
                  </a:cubicBezTo>
                  <a:cubicBezTo>
                    <a:pt x="905" y="141"/>
                    <a:pt x="899" y="142"/>
                    <a:pt x="897" y="145"/>
                  </a:cubicBezTo>
                  <a:cubicBezTo>
                    <a:pt x="896" y="148"/>
                    <a:pt x="891" y="147"/>
                    <a:pt x="890" y="146"/>
                  </a:cubicBezTo>
                  <a:cubicBezTo>
                    <a:pt x="888" y="146"/>
                    <a:pt x="885" y="148"/>
                    <a:pt x="882" y="147"/>
                  </a:cubicBezTo>
                  <a:cubicBezTo>
                    <a:pt x="880" y="146"/>
                    <a:pt x="888" y="142"/>
                    <a:pt x="886" y="140"/>
                  </a:cubicBezTo>
                  <a:cubicBezTo>
                    <a:pt x="884" y="138"/>
                    <a:pt x="876" y="140"/>
                    <a:pt x="875" y="143"/>
                  </a:cubicBezTo>
                  <a:cubicBezTo>
                    <a:pt x="874" y="146"/>
                    <a:pt x="869" y="141"/>
                    <a:pt x="867" y="142"/>
                  </a:cubicBezTo>
                  <a:cubicBezTo>
                    <a:pt x="865" y="143"/>
                    <a:pt x="863" y="144"/>
                    <a:pt x="859" y="146"/>
                  </a:cubicBezTo>
                  <a:cubicBezTo>
                    <a:pt x="856" y="147"/>
                    <a:pt x="850" y="144"/>
                    <a:pt x="848" y="147"/>
                  </a:cubicBezTo>
                  <a:cubicBezTo>
                    <a:pt x="847" y="150"/>
                    <a:pt x="855" y="151"/>
                    <a:pt x="855" y="152"/>
                  </a:cubicBezTo>
                  <a:cubicBezTo>
                    <a:pt x="855" y="153"/>
                    <a:pt x="837" y="153"/>
                    <a:pt x="836" y="155"/>
                  </a:cubicBezTo>
                  <a:cubicBezTo>
                    <a:pt x="836" y="157"/>
                    <a:pt x="829" y="157"/>
                    <a:pt x="822" y="157"/>
                  </a:cubicBezTo>
                  <a:cubicBezTo>
                    <a:pt x="814" y="157"/>
                    <a:pt x="817" y="161"/>
                    <a:pt x="811" y="162"/>
                  </a:cubicBezTo>
                  <a:cubicBezTo>
                    <a:pt x="805" y="163"/>
                    <a:pt x="802" y="164"/>
                    <a:pt x="800" y="167"/>
                  </a:cubicBezTo>
                  <a:cubicBezTo>
                    <a:pt x="798" y="170"/>
                    <a:pt x="793" y="170"/>
                    <a:pt x="791" y="168"/>
                  </a:cubicBezTo>
                  <a:cubicBezTo>
                    <a:pt x="789" y="166"/>
                    <a:pt x="783" y="169"/>
                    <a:pt x="786" y="170"/>
                  </a:cubicBezTo>
                  <a:cubicBezTo>
                    <a:pt x="789" y="170"/>
                    <a:pt x="786" y="173"/>
                    <a:pt x="785" y="172"/>
                  </a:cubicBezTo>
                  <a:cubicBezTo>
                    <a:pt x="783" y="172"/>
                    <a:pt x="777" y="176"/>
                    <a:pt x="780" y="175"/>
                  </a:cubicBezTo>
                  <a:cubicBezTo>
                    <a:pt x="783" y="175"/>
                    <a:pt x="785" y="178"/>
                    <a:pt x="783" y="180"/>
                  </a:cubicBezTo>
                  <a:cubicBezTo>
                    <a:pt x="782" y="182"/>
                    <a:pt x="775" y="177"/>
                    <a:pt x="773" y="179"/>
                  </a:cubicBezTo>
                  <a:cubicBezTo>
                    <a:pt x="772" y="181"/>
                    <a:pt x="777" y="183"/>
                    <a:pt x="780" y="183"/>
                  </a:cubicBezTo>
                  <a:cubicBezTo>
                    <a:pt x="783" y="182"/>
                    <a:pt x="785" y="185"/>
                    <a:pt x="785" y="187"/>
                  </a:cubicBezTo>
                  <a:cubicBezTo>
                    <a:pt x="785" y="189"/>
                    <a:pt x="778" y="185"/>
                    <a:pt x="776" y="187"/>
                  </a:cubicBezTo>
                  <a:cubicBezTo>
                    <a:pt x="775" y="189"/>
                    <a:pt x="777" y="190"/>
                    <a:pt x="781" y="191"/>
                  </a:cubicBezTo>
                  <a:cubicBezTo>
                    <a:pt x="784" y="191"/>
                    <a:pt x="782" y="192"/>
                    <a:pt x="784" y="195"/>
                  </a:cubicBezTo>
                  <a:cubicBezTo>
                    <a:pt x="785" y="195"/>
                    <a:pt x="785" y="195"/>
                    <a:pt x="785" y="195"/>
                  </a:cubicBezTo>
                  <a:cubicBezTo>
                    <a:pt x="787" y="198"/>
                    <a:pt x="783" y="198"/>
                    <a:pt x="784" y="200"/>
                  </a:cubicBezTo>
                  <a:cubicBezTo>
                    <a:pt x="784" y="203"/>
                    <a:pt x="781" y="204"/>
                    <a:pt x="781" y="202"/>
                  </a:cubicBezTo>
                  <a:cubicBezTo>
                    <a:pt x="781" y="199"/>
                    <a:pt x="771" y="199"/>
                    <a:pt x="770" y="201"/>
                  </a:cubicBezTo>
                  <a:cubicBezTo>
                    <a:pt x="768" y="203"/>
                    <a:pt x="766" y="205"/>
                    <a:pt x="764" y="203"/>
                  </a:cubicBezTo>
                  <a:cubicBezTo>
                    <a:pt x="762" y="201"/>
                    <a:pt x="755" y="203"/>
                    <a:pt x="747" y="204"/>
                  </a:cubicBezTo>
                  <a:cubicBezTo>
                    <a:pt x="739" y="204"/>
                    <a:pt x="721" y="205"/>
                    <a:pt x="717" y="206"/>
                  </a:cubicBezTo>
                  <a:cubicBezTo>
                    <a:pt x="713" y="208"/>
                    <a:pt x="709" y="214"/>
                    <a:pt x="713" y="218"/>
                  </a:cubicBezTo>
                  <a:cubicBezTo>
                    <a:pt x="717" y="222"/>
                    <a:pt x="713" y="224"/>
                    <a:pt x="713" y="227"/>
                  </a:cubicBezTo>
                  <a:cubicBezTo>
                    <a:pt x="713" y="229"/>
                    <a:pt x="723" y="235"/>
                    <a:pt x="729" y="235"/>
                  </a:cubicBezTo>
                  <a:cubicBezTo>
                    <a:pt x="734" y="236"/>
                    <a:pt x="739" y="243"/>
                    <a:pt x="736" y="247"/>
                  </a:cubicBezTo>
                  <a:cubicBezTo>
                    <a:pt x="732" y="251"/>
                    <a:pt x="722" y="246"/>
                    <a:pt x="716" y="241"/>
                  </a:cubicBezTo>
                  <a:cubicBezTo>
                    <a:pt x="709" y="235"/>
                    <a:pt x="694" y="233"/>
                    <a:pt x="689" y="233"/>
                  </a:cubicBezTo>
                  <a:cubicBezTo>
                    <a:pt x="684" y="234"/>
                    <a:pt x="687" y="229"/>
                    <a:pt x="681" y="229"/>
                  </a:cubicBezTo>
                  <a:cubicBezTo>
                    <a:pt x="675" y="229"/>
                    <a:pt x="669" y="235"/>
                    <a:pt x="674" y="235"/>
                  </a:cubicBezTo>
                  <a:cubicBezTo>
                    <a:pt x="678" y="235"/>
                    <a:pt x="681" y="235"/>
                    <a:pt x="678" y="237"/>
                  </a:cubicBezTo>
                  <a:cubicBezTo>
                    <a:pt x="676" y="239"/>
                    <a:pt x="680" y="238"/>
                    <a:pt x="685" y="241"/>
                  </a:cubicBezTo>
                  <a:cubicBezTo>
                    <a:pt x="690" y="243"/>
                    <a:pt x="681" y="246"/>
                    <a:pt x="675" y="242"/>
                  </a:cubicBezTo>
                  <a:cubicBezTo>
                    <a:pt x="670" y="239"/>
                    <a:pt x="664" y="242"/>
                    <a:pt x="663" y="245"/>
                  </a:cubicBezTo>
                  <a:cubicBezTo>
                    <a:pt x="661" y="248"/>
                    <a:pt x="669" y="256"/>
                    <a:pt x="678" y="257"/>
                  </a:cubicBezTo>
                  <a:cubicBezTo>
                    <a:pt x="687" y="259"/>
                    <a:pt x="684" y="262"/>
                    <a:pt x="689" y="263"/>
                  </a:cubicBezTo>
                  <a:cubicBezTo>
                    <a:pt x="693" y="265"/>
                    <a:pt x="690" y="267"/>
                    <a:pt x="687" y="267"/>
                  </a:cubicBezTo>
                  <a:cubicBezTo>
                    <a:pt x="684" y="267"/>
                    <a:pt x="678" y="262"/>
                    <a:pt x="673" y="260"/>
                  </a:cubicBezTo>
                  <a:cubicBezTo>
                    <a:pt x="669" y="257"/>
                    <a:pt x="656" y="261"/>
                    <a:pt x="654" y="258"/>
                  </a:cubicBezTo>
                  <a:cubicBezTo>
                    <a:pt x="651" y="255"/>
                    <a:pt x="656" y="253"/>
                    <a:pt x="653" y="250"/>
                  </a:cubicBezTo>
                  <a:cubicBezTo>
                    <a:pt x="651" y="248"/>
                    <a:pt x="653" y="244"/>
                    <a:pt x="656" y="239"/>
                  </a:cubicBezTo>
                  <a:cubicBezTo>
                    <a:pt x="659" y="234"/>
                    <a:pt x="655" y="225"/>
                    <a:pt x="651" y="224"/>
                  </a:cubicBezTo>
                  <a:cubicBezTo>
                    <a:pt x="646" y="222"/>
                    <a:pt x="647" y="227"/>
                    <a:pt x="648" y="229"/>
                  </a:cubicBezTo>
                  <a:cubicBezTo>
                    <a:pt x="649" y="230"/>
                    <a:pt x="648" y="237"/>
                    <a:pt x="645" y="241"/>
                  </a:cubicBezTo>
                  <a:cubicBezTo>
                    <a:pt x="641" y="245"/>
                    <a:pt x="631" y="245"/>
                    <a:pt x="631" y="248"/>
                  </a:cubicBezTo>
                  <a:cubicBezTo>
                    <a:pt x="631" y="251"/>
                    <a:pt x="624" y="254"/>
                    <a:pt x="626" y="256"/>
                  </a:cubicBezTo>
                  <a:cubicBezTo>
                    <a:pt x="629" y="258"/>
                    <a:pt x="638" y="269"/>
                    <a:pt x="640" y="272"/>
                  </a:cubicBezTo>
                  <a:cubicBezTo>
                    <a:pt x="641" y="276"/>
                    <a:pt x="631" y="286"/>
                    <a:pt x="633" y="292"/>
                  </a:cubicBezTo>
                  <a:cubicBezTo>
                    <a:pt x="634" y="299"/>
                    <a:pt x="631" y="301"/>
                    <a:pt x="633" y="304"/>
                  </a:cubicBezTo>
                  <a:cubicBezTo>
                    <a:pt x="635" y="307"/>
                    <a:pt x="639" y="305"/>
                    <a:pt x="642" y="306"/>
                  </a:cubicBezTo>
                  <a:cubicBezTo>
                    <a:pt x="645" y="307"/>
                    <a:pt x="649" y="304"/>
                    <a:pt x="656" y="303"/>
                  </a:cubicBezTo>
                  <a:cubicBezTo>
                    <a:pt x="662" y="302"/>
                    <a:pt x="674" y="309"/>
                    <a:pt x="678" y="311"/>
                  </a:cubicBezTo>
                  <a:cubicBezTo>
                    <a:pt x="682" y="313"/>
                    <a:pt x="680" y="316"/>
                    <a:pt x="682" y="320"/>
                  </a:cubicBezTo>
                  <a:cubicBezTo>
                    <a:pt x="684" y="323"/>
                    <a:pt x="677" y="323"/>
                    <a:pt x="677" y="329"/>
                  </a:cubicBezTo>
                  <a:cubicBezTo>
                    <a:pt x="677" y="334"/>
                    <a:pt x="690" y="336"/>
                    <a:pt x="690" y="338"/>
                  </a:cubicBezTo>
                  <a:cubicBezTo>
                    <a:pt x="691" y="340"/>
                    <a:pt x="681" y="338"/>
                    <a:pt x="677" y="337"/>
                  </a:cubicBezTo>
                  <a:cubicBezTo>
                    <a:pt x="673" y="335"/>
                    <a:pt x="673" y="330"/>
                    <a:pt x="672" y="329"/>
                  </a:cubicBezTo>
                  <a:cubicBezTo>
                    <a:pt x="671" y="328"/>
                    <a:pt x="675" y="324"/>
                    <a:pt x="675" y="321"/>
                  </a:cubicBezTo>
                  <a:cubicBezTo>
                    <a:pt x="675" y="317"/>
                    <a:pt x="671" y="315"/>
                    <a:pt x="669" y="313"/>
                  </a:cubicBezTo>
                  <a:cubicBezTo>
                    <a:pt x="667" y="311"/>
                    <a:pt x="665" y="307"/>
                    <a:pt x="662" y="308"/>
                  </a:cubicBezTo>
                  <a:cubicBezTo>
                    <a:pt x="659" y="309"/>
                    <a:pt x="647" y="310"/>
                    <a:pt x="644" y="313"/>
                  </a:cubicBezTo>
                  <a:cubicBezTo>
                    <a:pt x="640" y="316"/>
                    <a:pt x="644" y="325"/>
                    <a:pt x="646" y="330"/>
                  </a:cubicBezTo>
                  <a:cubicBezTo>
                    <a:pt x="648" y="334"/>
                    <a:pt x="636" y="340"/>
                    <a:pt x="637" y="344"/>
                  </a:cubicBezTo>
                  <a:cubicBezTo>
                    <a:pt x="637" y="347"/>
                    <a:pt x="633" y="349"/>
                    <a:pt x="628" y="352"/>
                  </a:cubicBezTo>
                  <a:cubicBezTo>
                    <a:pt x="623" y="355"/>
                    <a:pt x="617" y="357"/>
                    <a:pt x="617" y="361"/>
                  </a:cubicBezTo>
                  <a:cubicBezTo>
                    <a:pt x="617" y="366"/>
                    <a:pt x="610" y="363"/>
                    <a:pt x="607" y="361"/>
                  </a:cubicBezTo>
                  <a:cubicBezTo>
                    <a:pt x="603" y="359"/>
                    <a:pt x="599" y="362"/>
                    <a:pt x="594" y="362"/>
                  </a:cubicBezTo>
                  <a:cubicBezTo>
                    <a:pt x="588" y="362"/>
                    <a:pt x="588" y="358"/>
                    <a:pt x="584" y="359"/>
                  </a:cubicBezTo>
                  <a:cubicBezTo>
                    <a:pt x="580" y="361"/>
                    <a:pt x="577" y="357"/>
                    <a:pt x="579" y="354"/>
                  </a:cubicBezTo>
                  <a:cubicBezTo>
                    <a:pt x="580" y="351"/>
                    <a:pt x="584" y="353"/>
                    <a:pt x="585" y="356"/>
                  </a:cubicBezTo>
                  <a:cubicBezTo>
                    <a:pt x="585" y="358"/>
                    <a:pt x="588" y="357"/>
                    <a:pt x="591" y="355"/>
                  </a:cubicBezTo>
                  <a:cubicBezTo>
                    <a:pt x="595" y="353"/>
                    <a:pt x="593" y="358"/>
                    <a:pt x="598" y="358"/>
                  </a:cubicBezTo>
                  <a:cubicBezTo>
                    <a:pt x="603" y="358"/>
                    <a:pt x="600" y="355"/>
                    <a:pt x="604" y="356"/>
                  </a:cubicBezTo>
                  <a:cubicBezTo>
                    <a:pt x="608" y="356"/>
                    <a:pt x="608" y="355"/>
                    <a:pt x="607" y="353"/>
                  </a:cubicBezTo>
                  <a:cubicBezTo>
                    <a:pt x="606" y="351"/>
                    <a:pt x="610" y="349"/>
                    <a:pt x="612" y="348"/>
                  </a:cubicBezTo>
                  <a:cubicBezTo>
                    <a:pt x="615" y="347"/>
                    <a:pt x="613" y="343"/>
                    <a:pt x="616" y="342"/>
                  </a:cubicBezTo>
                  <a:cubicBezTo>
                    <a:pt x="618" y="341"/>
                    <a:pt x="616" y="338"/>
                    <a:pt x="619" y="338"/>
                  </a:cubicBezTo>
                  <a:cubicBezTo>
                    <a:pt x="621" y="338"/>
                    <a:pt x="622" y="334"/>
                    <a:pt x="624" y="334"/>
                  </a:cubicBezTo>
                  <a:cubicBezTo>
                    <a:pt x="627" y="334"/>
                    <a:pt x="628" y="331"/>
                    <a:pt x="626" y="329"/>
                  </a:cubicBezTo>
                  <a:cubicBezTo>
                    <a:pt x="625" y="327"/>
                    <a:pt x="627" y="321"/>
                    <a:pt x="629" y="321"/>
                  </a:cubicBezTo>
                  <a:cubicBezTo>
                    <a:pt x="632" y="320"/>
                    <a:pt x="632" y="318"/>
                    <a:pt x="630" y="316"/>
                  </a:cubicBezTo>
                  <a:cubicBezTo>
                    <a:pt x="628" y="315"/>
                    <a:pt x="620" y="309"/>
                    <a:pt x="621" y="306"/>
                  </a:cubicBezTo>
                  <a:cubicBezTo>
                    <a:pt x="621" y="303"/>
                    <a:pt x="619" y="296"/>
                    <a:pt x="620" y="294"/>
                  </a:cubicBezTo>
                  <a:cubicBezTo>
                    <a:pt x="621" y="291"/>
                    <a:pt x="621" y="286"/>
                    <a:pt x="620" y="283"/>
                  </a:cubicBezTo>
                  <a:cubicBezTo>
                    <a:pt x="620" y="279"/>
                    <a:pt x="622" y="276"/>
                    <a:pt x="623" y="270"/>
                  </a:cubicBezTo>
                  <a:cubicBezTo>
                    <a:pt x="624" y="264"/>
                    <a:pt x="617" y="258"/>
                    <a:pt x="614" y="256"/>
                  </a:cubicBezTo>
                  <a:cubicBezTo>
                    <a:pt x="610" y="255"/>
                    <a:pt x="613" y="252"/>
                    <a:pt x="617" y="247"/>
                  </a:cubicBezTo>
                  <a:cubicBezTo>
                    <a:pt x="622" y="243"/>
                    <a:pt x="623" y="230"/>
                    <a:pt x="622" y="227"/>
                  </a:cubicBezTo>
                  <a:cubicBezTo>
                    <a:pt x="622" y="224"/>
                    <a:pt x="612" y="222"/>
                    <a:pt x="608" y="222"/>
                  </a:cubicBezTo>
                  <a:cubicBezTo>
                    <a:pt x="604" y="223"/>
                    <a:pt x="590" y="222"/>
                    <a:pt x="586" y="221"/>
                  </a:cubicBezTo>
                  <a:cubicBezTo>
                    <a:pt x="582" y="220"/>
                    <a:pt x="581" y="224"/>
                    <a:pt x="579" y="228"/>
                  </a:cubicBezTo>
                  <a:cubicBezTo>
                    <a:pt x="578" y="231"/>
                    <a:pt x="574" y="237"/>
                    <a:pt x="572" y="245"/>
                  </a:cubicBezTo>
                  <a:cubicBezTo>
                    <a:pt x="570" y="253"/>
                    <a:pt x="560" y="255"/>
                    <a:pt x="556" y="257"/>
                  </a:cubicBezTo>
                  <a:cubicBezTo>
                    <a:pt x="552" y="259"/>
                    <a:pt x="550" y="265"/>
                    <a:pt x="552" y="267"/>
                  </a:cubicBezTo>
                  <a:cubicBezTo>
                    <a:pt x="553" y="270"/>
                    <a:pt x="556" y="268"/>
                    <a:pt x="558" y="269"/>
                  </a:cubicBezTo>
                  <a:cubicBezTo>
                    <a:pt x="560" y="270"/>
                    <a:pt x="558" y="277"/>
                    <a:pt x="557" y="278"/>
                  </a:cubicBezTo>
                  <a:cubicBezTo>
                    <a:pt x="556" y="280"/>
                    <a:pt x="559" y="282"/>
                    <a:pt x="556" y="284"/>
                  </a:cubicBezTo>
                  <a:cubicBezTo>
                    <a:pt x="553" y="286"/>
                    <a:pt x="550" y="290"/>
                    <a:pt x="552" y="292"/>
                  </a:cubicBezTo>
                  <a:cubicBezTo>
                    <a:pt x="554" y="294"/>
                    <a:pt x="562" y="295"/>
                    <a:pt x="566" y="298"/>
                  </a:cubicBezTo>
                  <a:cubicBezTo>
                    <a:pt x="569" y="300"/>
                    <a:pt x="568" y="304"/>
                    <a:pt x="571" y="307"/>
                  </a:cubicBezTo>
                  <a:cubicBezTo>
                    <a:pt x="573" y="311"/>
                    <a:pt x="576" y="309"/>
                    <a:pt x="578" y="311"/>
                  </a:cubicBezTo>
                  <a:cubicBezTo>
                    <a:pt x="579" y="313"/>
                    <a:pt x="573" y="322"/>
                    <a:pt x="571" y="323"/>
                  </a:cubicBezTo>
                  <a:cubicBezTo>
                    <a:pt x="568" y="323"/>
                    <a:pt x="559" y="313"/>
                    <a:pt x="557" y="311"/>
                  </a:cubicBezTo>
                  <a:cubicBezTo>
                    <a:pt x="554" y="309"/>
                    <a:pt x="543" y="306"/>
                    <a:pt x="538" y="303"/>
                  </a:cubicBezTo>
                  <a:cubicBezTo>
                    <a:pt x="533" y="300"/>
                    <a:pt x="528" y="301"/>
                    <a:pt x="522" y="296"/>
                  </a:cubicBezTo>
                  <a:cubicBezTo>
                    <a:pt x="517" y="292"/>
                    <a:pt x="512" y="290"/>
                    <a:pt x="501" y="291"/>
                  </a:cubicBezTo>
                  <a:cubicBezTo>
                    <a:pt x="490" y="291"/>
                    <a:pt x="484" y="288"/>
                    <a:pt x="480" y="289"/>
                  </a:cubicBezTo>
                  <a:cubicBezTo>
                    <a:pt x="476" y="289"/>
                    <a:pt x="478" y="285"/>
                    <a:pt x="471" y="282"/>
                  </a:cubicBezTo>
                  <a:cubicBezTo>
                    <a:pt x="465" y="279"/>
                    <a:pt x="461" y="275"/>
                    <a:pt x="457" y="277"/>
                  </a:cubicBezTo>
                  <a:cubicBezTo>
                    <a:pt x="454" y="279"/>
                    <a:pt x="455" y="286"/>
                    <a:pt x="461" y="287"/>
                  </a:cubicBezTo>
                  <a:cubicBezTo>
                    <a:pt x="466" y="288"/>
                    <a:pt x="463" y="291"/>
                    <a:pt x="469" y="291"/>
                  </a:cubicBezTo>
                  <a:cubicBezTo>
                    <a:pt x="475" y="290"/>
                    <a:pt x="477" y="293"/>
                    <a:pt x="477" y="296"/>
                  </a:cubicBezTo>
                  <a:cubicBezTo>
                    <a:pt x="476" y="300"/>
                    <a:pt x="479" y="304"/>
                    <a:pt x="482" y="306"/>
                  </a:cubicBezTo>
                  <a:cubicBezTo>
                    <a:pt x="484" y="309"/>
                    <a:pt x="483" y="313"/>
                    <a:pt x="478" y="313"/>
                  </a:cubicBezTo>
                  <a:cubicBezTo>
                    <a:pt x="474" y="313"/>
                    <a:pt x="468" y="313"/>
                    <a:pt x="470" y="317"/>
                  </a:cubicBezTo>
                  <a:cubicBezTo>
                    <a:pt x="472" y="320"/>
                    <a:pt x="469" y="321"/>
                    <a:pt x="464" y="319"/>
                  </a:cubicBezTo>
                  <a:cubicBezTo>
                    <a:pt x="460" y="317"/>
                    <a:pt x="463" y="314"/>
                    <a:pt x="464" y="312"/>
                  </a:cubicBezTo>
                  <a:cubicBezTo>
                    <a:pt x="466" y="310"/>
                    <a:pt x="460" y="308"/>
                    <a:pt x="457" y="307"/>
                  </a:cubicBezTo>
                  <a:cubicBezTo>
                    <a:pt x="454" y="306"/>
                    <a:pt x="443" y="314"/>
                    <a:pt x="440" y="316"/>
                  </a:cubicBezTo>
                  <a:cubicBezTo>
                    <a:pt x="436" y="317"/>
                    <a:pt x="428" y="314"/>
                    <a:pt x="420" y="316"/>
                  </a:cubicBezTo>
                  <a:cubicBezTo>
                    <a:pt x="412" y="318"/>
                    <a:pt x="412" y="325"/>
                    <a:pt x="409" y="324"/>
                  </a:cubicBezTo>
                  <a:cubicBezTo>
                    <a:pt x="406" y="323"/>
                    <a:pt x="397" y="325"/>
                    <a:pt x="394" y="323"/>
                  </a:cubicBezTo>
                  <a:cubicBezTo>
                    <a:pt x="390" y="321"/>
                    <a:pt x="393" y="319"/>
                    <a:pt x="397" y="320"/>
                  </a:cubicBezTo>
                  <a:cubicBezTo>
                    <a:pt x="400" y="320"/>
                    <a:pt x="401" y="319"/>
                    <a:pt x="399" y="316"/>
                  </a:cubicBezTo>
                  <a:cubicBezTo>
                    <a:pt x="397" y="314"/>
                    <a:pt x="402" y="310"/>
                    <a:pt x="402" y="308"/>
                  </a:cubicBezTo>
                  <a:cubicBezTo>
                    <a:pt x="402" y="306"/>
                    <a:pt x="388" y="311"/>
                    <a:pt x="386" y="313"/>
                  </a:cubicBezTo>
                  <a:cubicBezTo>
                    <a:pt x="384" y="315"/>
                    <a:pt x="386" y="318"/>
                    <a:pt x="384" y="319"/>
                  </a:cubicBezTo>
                  <a:cubicBezTo>
                    <a:pt x="382" y="321"/>
                    <a:pt x="382" y="317"/>
                    <a:pt x="379" y="316"/>
                  </a:cubicBezTo>
                  <a:cubicBezTo>
                    <a:pt x="376" y="315"/>
                    <a:pt x="356" y="320"/>
                    <a:pt x="352" y="324"/>
                  </a:cubicBezTo>
                  <a:cubicBezTo>
                    <a:pt x="349" y="329"/>
                    <a:pt x="341" y="329"/>
                    <a:pt x="341" y="331"/>
                  </a:cubicBezTo>
                  <a:cubicBezTo>
                    <a:pt x="341" y="334"/>
                    <a:pt x="332" y="334"/>
                    <a:pt x="328" y="335"/>
                  </a:cubicBezTo>
                  <a:cubicBezTo>
                    <a:pt x="325" y="337"/>
                    <a:pt x="327" y="344"/>
                    <a:pt x="326" y="348"/>
                  </a:cubicBezTo>
                  <a:cubicBezTo>
                    <a:pt x="325" y="352"/>
                    <a:pt x="310" y="350"/>
                    <a:pt x="306" y="351"/>
                  </a:cubicBezTo>
                  <a:cubicBezTo>
                    <a:pt x="302" y="351"/>
                    <a:pt x="300" y="342"/>
                    <a:pt x="297" y="342"/>
                  </a:cubicBezTo>
                  <a:cubicBezTo>
                    <a:pt x="294" y="341"/>
                    <a:pt x="296" y="336"/>
                    <a:pt x="297" y="334"/>
                  </a:cubicBezTo>
                  <a:cubicBezTo>
                    <a:pt x="298" y="332"/>
                    <a:pt x="300" y="334"/>
                    <a:pt x="305" y="331"/>
                  </a:cubicBezTo>
                  <a:cubicBezTo>
                    <a:pt x="309" y="328"/>
                    <a:pt x="313" y="332"/>
                    <a:pt x="315" y="330"/>
                  </a:cubicBezTo>
                  <a:cubicBezTo>
                    <a:pt x="317" y="328"/>
                    <a:pt x="308" y="323"/>
                    <a:pt x="308" y="319"/>
                  </a:cubicBezTo>
                  <a:cubicBezTo>
                    <a:pt x="307" y="314"/>
                    <a:pt x="298" y="313"/>
                    <a:pt x="293" y="315"/>
                  </a:cubicBezTo>
                  <a:cubicBezTo>
                    <a:pt x="288" y="316"/>
                    <a:pt x="282" y="315"/>
                    <a:pt x="279" y="313"/>
                  </a:cubicBezTo>
                  <a:cubicBezTo>
                    <a:pt x="275" y="311"/>
                    <a:pt x="276" y="316"/>
                    <a:pt x="281" y="318"/>
                  </a:cubicBezTo>
                  <a:cubicBezTo>
                    <a:pt x="286" y="319"/>
                    <a:pt x="283" y="323"/>
                    <a:pt x="284" y="326"/>
                  </a:cubicBezTo>
                  <a:cubicBezTo>
                    <a:pt x="285" y="329"/>
                    <a:pt x="283" y="335"/>
                    <a:pt x="280" y="339"/>
                  </a:cubicBezTo>
                  <a:cubicBezTo>
                    <a:pt x="277" y="344"/>
                    <a:pt x="279" y="344"/>
                    <a:pt x="284" y="343"/>
                  </a:cubicBezTo>
                  <a:cubicBezTo>
                    <a:pt x="288" y="343"/>
                    <a:pt x="288" y="349"/>
                    <a:pt x="288" y="354"/>
                  </a:cubicBezTo>
                  <a:cubicBezTo>
                    <a:pt x="288" y="359"/>
                    <a:pt x="284" y="360"/>
                    <a:pt x="284" y="363"/>
                  </a:cubicBezTo>
                  <a:cubicBezTo>
                    <a:pt x="284" y="367"/>
                    <a:pt x="281" y="362"/>
                    <a:pt x="279" y="363"/>
                  </a:cubicBezTo>
                  <a:cubicBezTo>
                    <a:pt x="278" y="364"/>
                    <a:pt x="277" y="362"/>
                    <a:pt x="276" y="359"/>
                  </a:cubicBezTo>
                  <a:cubicBezTo>
                    <a:pt x="275" y="357"/>
                    <a:pt x="268" y="358"/>
                    <a:pt x="264" y="357"/>
                  </a:cubicBezTo>
                  <a:cubicBezTo>
                    <a:pt x="260" y="356"/>
                    <a:pt x="259" y="358"/>
                    <a:pt x="257" y="361"/>
                  </a:cubicBezTo>
                  <a:cubicBezTo>
                    <a:pt x="255" y="364"/>
                    <a:pt x="250" y="365"/>
                    <a:pt x="247" y="365"/>
                  </a:cubicBezTo>
                  <a:cubicBezTo>
                    <a:pt x="243" y="366"/>
                    <a:pt x="239" y="372"/>
                    <a:pt x="235" y="374"/>
                  </a:cubicBezTo>
                  <a:cubicBezTo>
                    <a:pt x="232" y="376"/>
                    <a:pt x="232" y="380"/>
                    <a:pt x="236" y="384"/>
                  </a:cubicBezTo>
                  <a:cubicBezTo>
                    <a:pt x="240" y="388"/>
                    <a:pt x="241" y="391"/>
                    <a:pt x="241" y="394"/>
                  </a:cubicBezTo>
                  <a:cubicBezTo>
                    <a:pt x="241" y="396"/>
                    <a:pt x="229" y="395"/>
                    <a:pt x="227" y="393"/>
                  </a:cubicBezTo>
                  <a:cubicBezTo>
                    <a:pt x="225" y="390"/>
                    <a:pt x="218" y="389"/>
                    <a:pt x="215" y="390"/>
                  </a:cubicBezTo>
                  <a:cubicBezTo>
                    <a:pt x="213" y="390"/>
                    <a:pt x="206" y="382"/>
                    <a:pt x="202" y="382"/>
                  </a:cubicBezTo>
                  <a:cubicBezTo>
                    <a:pt x="198" y="382"/>
                    <a:pt x="196" y="386"/>
                    <a:pt x="195" y="388"/>
                  </a:cubicBezTo>
                  <a:cubicBezTo>
                    <a:pt x="194" y="391"/>
                    <a:pt x="197" y="391"/>
                    <a:pt x="198" y="395"/>
                  </a:cubicBezTo>
                  <a:cubicBezTo>
                    <a:pt x="200" y="399"/>
                    <a:pt x="206" y="399"/>
                    <a:pt x="210" y="399"/>
                  </a:cubicBezTo>
                  <a:cubicBezTo>
                    <a:pt x="213" y="399"/>
                    <a:pt x="212" y="404"/>
                    <a:pt x="211" y="407"/>
                  </a:cubicBezTo>
                  <a:cubicBezTo>
                    <a:pt x="210" y="409"/>
                    <a:pt x="204" y="410"/>
                    <a:pt x="202" y="408"/>
                  </a:cubicBezTo>
                  <a:cubicBezTo>
                    <a:pt x="200" y="406"/>
                    <a:pt x="193" y="408"/>
                    <a:pt x="193" y="405"/>
                  </a:cubicBezTo>
                  <a:cubicBezTo>
                    <a:pt x="193" y="402"/>
                    <a:pt x="188" y="398"/>
                    <a:pt x="182" y="399"/>
                  </a:cubicBezTo>
                  <a:cubicBezTo>
                    <a:pt x="177" y="400"/>
                    <a:pt x="176" y="396"/>
                    <a:pt x="176" y="392"/>
                  </a:cubicBezTo>
                  <a:cubicBezTo>
                    <a:pt x="177" y="388"/>
                    <a:pt x="173" y="385"/>
                    <a:pt x="174" y="383"/>
                  </a:cubicBezTo>
                  <a:cubicBezTo>
                    <a:pt x="174" y="382"/>
                    <a:pt x="171" y="378"/>
                    <a:pt x="174" y="376"/>
                  </a:cubicBezTo>
                  <a:cubicBezTo>
                    <a:pt x="177" y="374"/>
                    <a:pt x="175" y="371"/>
                    <a:pt x="175" y="368"/>
                  </a:cubicBezTo>
                  <a:cubicBezTo>
                    <a:pt x="175" y="365"/>
                    <a:pt x="170" y="361"/>
                    <a:pt x="166" y="361"/>
                  </a:cubicBezTo>
                  <a:cubicBezTo>
                    <a:pt x="162" y="361"/>
                    <a:pt x="162" y="357"/>
                    <a:pt x="159" y="356"/>
                  </a:cubicBezTo>
                  <a:cubicBezTo>
                    <a:pt x="155" y="355"/>
                    <a:pt x="148" y="349"/>
                    <a:pt x="147" y="346"/>
                  </a:cubicBezTo>
                  <a:cubicBezTo>
                    <a:pt x="147" y="344"/>
                    <a:pt x="141" y="343"/>
                    <a:pt x="143" y="343"/>
                  </a:cubicBezTo>
                  <a:cubicBezTo>
                    <a:pt x="145" y="342"/>
                    <a:pt x="150" y="343"/>
                    <a:pt x="153" y="346"/>
                  </a:cubicBezTo>
                  <a:cubicBezTo>
                    <a:pt x="156" y="349"/>
                    <a:pt x="161" y="352"/>
                    <a:pt x="169" y="353"/>
                  </a:cubicBezTo>
                  <a:cubicBezTo>
                    <a:pt x="177" y="354"/>
                    <a:pt x="180" y="358"/>
                    <a:pt x="189" y="360"/>
                  </a:cubicBezTo>
                  <a:cubicBezTo>
                    <a:pt x="198" y="361"/>
                    <a:pt x="203" y="362"/>
                    <a:pt x="216" y="364"/>
                  </a:cubicBezTo>
                  <a:cubicBezTo>
                    <a:pt x="229" y="366"/>
                    <a:pt x="246" y="353"/>
                    <a:pt x="250" y="349"/>
                  </a:cubicBezTo>
                  <a:cubicBezTo>
                    <a:pt x="253" y="345"/>
                    <a:pt x="249" y="338"/>
                    <a:pt x="249" y="335"/>
                  </a:cubicBezTo>
                  <a:cubicBezTo>
                    <a:pt x="249" y="332"/>
                    <a:pt x="243" y="332"/>
                    <a:pt x="242" y="330"/>
                  </a:cubicBezTo>
                  <a:cubicBezTo>
                    <a:pt x="241" y="328"/>
                    <a:pt x="237" y="324"/>
                    <a:pt x="232" y="324"/>
                  </a:cubicBezTo>
                  <a:cubicBezTo>
                    <a:pt x="227" y="324"/>
                    <a:pt x="227" y="318"/>
                    <a:pt x="223" y="318"/>
                  </a:cubicBezTo>
                  <a:cubicBezTo>
                    <a:pt x="219" y="319"/>
                    <a:pt x="216" y="316"/>
                    <a:pt x="206" y="309"/>
                  </a:cubicBezTo>
                  <a:cubicBezTo>
                    <a:pt x="195" y="302"/>
                    <a:pt x="181" y="297"/>
                    <a:pt x="179" y="298"/>
                  </a:cubicBezTo>
                  <a:cubicBezTo>
                    <a:pt x="176" y="300"/>
                    <a:pt x="174" y="300"/>
                    <a:pt x="173" y="298"/>
                  </a:cubicBezTo>
                  <a:cubicBezTo>
                    <a:pt x="171" y="295"/>
                    <a:pt x="167" y="295"/>
                    <a:pt x="164" y="298"/>
                  </a:cubicBezTo>
                  <a:cubicBezTo>
                    <a:pt x="162" y="300"/>
                    <a:pt x="159" y="296"/>
                    <a:pt x="154" y="297"/>
                  </a:cubicBezTo>
                  <a:cubicBezTo>
                    <a:pt x="149" y="298"/>
                    <a:pt x="146" y="295"/>
                    <a:pt x="147" y="293"/>
                  </a:cubicBezTo>
                  <a:cubicBezTo>
                    <a:pt x="149" y="291"/>
                    <a:pt x="156" y="293"/>
                    <a:pt x="156" y="290"/>
                  </a:cubicBezTo>
                  <a:cubicBezTo>
                    <a:pt x="155" y="287"/>
                    <a:pt x="153" y="290"/>
                    <a:pt x="148" y="287"/>
                  </a:cubicBezTo>
                  <a:cubicBezTo>
                    <a:pt x="143" y="284"/>
                    <a:pt x="141" y="286"/>
                    <a:pt x="140" y="289"/>
                  </a:cubicBezTo>
                  <a:cubicBezTo>
                    <a:pt x="139" y="291"/>
                    <a:pt x="135" y="290"/>
                    <a:pt x="133" y="288"/>
                  </a:cubicBezTo>
                  <a:cubicBezTo>
                    <a:pt x="133" y="288"/>
                    <a:pt x="132" y="288"/>
                    <a:pt x="132" y="288"/>
                  </a:cubicBezTo>
                  <a:cubicBezTo>
                    <a:pt x="131" y="292"/>
                    <a:pt x="129" y="292"/>
                    <a:pt x="126" y="292"/>
                  </a:cubicBezTo>
                  <a:cubicBezTo>
                    <a:pt x="123" y="291"/>
                    <a:pt x="120" y="296"/>
                    <a:pt x="117" y="296"/>
                  </a:cubicBezTo>
                  <a:cubicBezTo>
                    <a:pt x="113" y="296"/>
                    <a:pt x="109" y="300"/>
                    <a:pt x="109" y="304"/>
                  </a:cubicBezTo>
                  <a:cubicBezTo>
                    <a:pt x="108" y="307"/>
                    <a:pt x="104" y="305"/>
                    <a:pt x="104" y="307"/>
                  </a:cubicBezTo>
                  <a:cubicBezTo>
                    <a:pt x="104" y="309"/>
                    <a:pt x="104" y="311"/>
                    <a:pt x="102" y="313"/>
                  </a:cubicBezTo>
                  <a:cubicBezTo>
                    <a:pt x="101" y="316"/>
                    <a:pt x="102" y="317"/>
                    <a:pt x="104" y="320"/>
                  </a:cubicBezTo>
                  <a:cubicBezTo>
                    <a:pt x="106" y="324"/>
                    <a:pt x="110" y="323"/>
                    <a:pt x="111" y="324"/>
                  </a:cubicBezTo>
                  <a:cubicBezTo>
                    <a:pt x="113" y="325"/>
                    <a:pt x="120" y="331"/>
                    <a:pt x="120" y="333"/>
                  </a:cubicBezTo>
                  <a:cubicBezTo>
                    <a:pt x="120" y="335"/>
                    <a:pt x="114" y="341"/>
                    <a:pt x="112" y="342"/>
                  </a:cubicBezTo>
                  <a:cubicBezTo>
                    <a:pt x="110" y="343"/>
                    <a:pt x="108" y="347"/>
                    <a:pt x="109" y="349"/>
                  </a:cubicBezTo>
                  <a:cubicBezTo>
                    <a:pt x="110" y="351"/>
                    <a:pt x="116" y="360"/>
                    <a:pt x="120" y="367"/>
                  </a:cubicBezTo>
                  <a:cubicBezTo>
                    <a:pt x="124" y="374"/>
                    <a:pt x="119" y="371"/>
                    <a:pt x="116" y="374"/>
                  </a:cubicBezTo>
                  <a:cubicBezTo>
                    <a:pt x="114" y="377"/>
                    <a:pt x="117" y="381"/>
                    <a:pt x="118" y="383"/>
                  </a:cubicBezTo>
                  <a:cubicBezTo>
                    <a:pt x="119" y="385"/>
                    <a:pt x="115" y="385"/>
                    <a:pt x="115" y="387"/>
                  </a:cubicBezTo>
                  <a:cubicBezTo>
                    <a:pt x="115" y="389"/>
                    <a:pt x="121" y="389"/>
                    <a:pt x="121" y="391"/>
                  </a:cubicBezTo>
                  <a:cubicBezTo>
                    <a:pt x="121" y="392"/>
                    <a:pt x="118" y="394"/>
                    <a:pt x="119" y="397"/>
                  </a:cubicBezTo>
                  <a:cubicBezTo>
                    <a:pt x="121" y="400"/>
                    <a:pt x="125" y="400"/>
                    <a:pt x="125" y="403"/>
                  </a:cubicBezTo>
                  <a:cubicBezTo>
                    <a:pt x="126" y="407"/>
                    <a:pt x="118" y="407"/>
                    <a:pt x="118" y="410"/>
                  </a:cubicBezTo>
                  <a:cubicBezTo>
                    <a:pt x="119" y="413"/>
                    <a:pt x="128" y="416"/>
                    <a:pt x="133" y="421"/>
                  </a:cubicBezTo>
                  <a:cubicBezTo>
                    <a:pt x="137" y="427"/>
                    <a:pt x="137" y="428"/>
                    <a:pt x="136" y="431"/>
                  </a:cubicBezTo>
                  <a:cubicBezTo>
                    <a:pt x="134" y="437"/>
                    <a:pt x="122" y="442"/>
                    <a:pt x="119" y="448"/>
                  </a:cubicBezTo>
                  <a:cubicBezTo>
                    <a:pt x="116" y="454"/>
                    <a:pt x="106" y="458"/>
                    <a:pt x="101" y="463"/>
                  </a:cubicBezTo>
                  <a:cubicBezTo>
                    <a:pt x="99" y="465"/>
                    <a:pt x="97" y="467"/>
                    <a:pt x="96" y="470"/>
                  </a:cubicBezTo>
                  <a:cubicBezTo>
                    <a:pt x="98" y="469"/>
                    <a:pt x="99" y="469"/>
                    <a:pt x="100" y="468"/>
                  </a:cubicBezTo>
                  <a:cubicBezTo>
                    <a:pt x="103" y="467"/>
                    <a:pt x="105" y="474"/>
                    <a:pt x="108" y="476"/>
                  </a:cubicBezTo>
                  <a:cubicBezTo>
                    <a:pt x="111" y="478"/>
                    <a:pt x="116" y="476"/>
                    <a:pt x="118" y="478"/>
                  </a:cubicBezTo>
                  <a:cubicBezTo>
                    <a:pt x="120" y="480"/>
                    <a:pt x="116" y="481"/>
                    <a:pt x="112" y="480"/>
                  </a:cubicBezTo>
                  <a:cubicBezTo>
                    <a:pt x="108" y="479"/>
                    <a:pt x="107" y="482"/>
                    <a:pt x="101" y="484"/>
                  </a:cubicBezTo>
                  <a:cubicBezTo>
                    <a:pt x="97" y="485"/>
                    <a:pt x="97" y="487"/>
                    <a:pt x="96" y="488"/>
                  </a:cubicBezTo>
                  <a:cubicBezTo>
                    <a:pt x="98" y="492"/>
                    <a:pt x="95" y="493"/>
                    <a:pt x="93" y="496"/>
                  </a:cubicBezTo>
                  <a:cubicBezTo>
                    <a:pt x="92" y="500"/>
                    <a:pt x="90" y="500"/>
                    <a:pt x="89" y="502"/>
                  </a:cubicBezTo>
                  <a:cubicBezTo>
                    <a:pt x="89" y="504"/>
                    <a:pt x="90" y="506"/>
                    <a:pt x="90" y="509"/>
                  </a:cubicBezTo>
                  <a:cubicBezTo>
                    <a:pt x="90" y="512"/>
                    <a:pt x="91" y="513"/>
                    <a:pt x="93" y="515"/>
                  </a:cubicBezTo>
                  <a:cubicBezTo>
                    <a:pt x="94" y="518"/>
                    <a:pt x="91" y="518"/>
                    <a:pt x="90" y="519"/>
                  </a:cubicBezTo>
                  <a:cubicBezTo>
                    <a:pt x="88" y="521"/>
                    <a:pt x="89" y="524"/>
                    <a:pt x="91" y="526"/>
                  </a:cubicBezTo>
                  <a:cubicBezTo>
                    <a:pt x="93" y="528"/>
                    <a:pt x="93" y="531"/>
                    <a:pt x="92" y="532"/>
                  </a:cubicBezTo>
                  <a:cubicBezTo>
                    <a:pt x="92" y="534"/>
                    <a:pt x="94" y="537"/>
                    <a:pt x="96" y="539"/>
                  </a:cubicBezTo>
                  <a:cubicBezTo>
                    <a:pt x="98" y="541"/>
                    <a:pt x="98" y="546"/>
                    <a:pt x="99" y="548"/>
                  </a:cubicBezTo>
                  <a:cubicBezTo>
                    <a:pt x="101" y="549"/>
                    <a:pt x="102" y="550"/>
                    <a:pt x="105" y="549"/>
                  </a:cubicBezTo>
                  <a:cubicBezTo>
                    <a:pt x="108" y="549"/>
                    <a:pt x="110" y="550"/>
                    <a:pt x="111" y="552"/>
                  </a:cubicBezTo>
                  <a:cubicBezTo>
                    <a:pt x="112" y="555"/>
                    <a:pt x="115" y="554"/>
                    <a:pt x="117" y="552"/>
                  </a:cubicBezTo>
                  <a:cubicBezTo>
                    <a:pt x="120" y="551"/>
                    <a:pt x="127" y="555"/>
                    <a:pt x="128" y="555"/>
                  </a:cubicBezTo>
                  <a:cubicBezTo>
                    <a:pt x="130" y="556"/>
                    <a:pt x="129" y="561"/>
                    <a:pt x="129" y="564"/>
                  </a:cubicBezTo>
                  <a:cubicBezTo>
                    <a:pt x="129" y="567"/>
                    <a:pt x="128" y="570"/>
                    <a:pt x="130" y="572"/>
                  </a:cubicBezTo>
                  <a:cubicBezTo>
                    <a:pt x="133" y="574"/>
                    <a:pt x="133" y="578"/>
                    <a:pt x="136" y="580"/>
                  </a:cubicBezTo>
                  <a:cubicBezTo>
                    <a:pt x="139" y="581"/>
                    <a:pt x="140" y="586"/>
                    <a:pt x="143" y="586"/>
                  </a:cubicBezTo>
                  <a:cubicBezTo>
                    <a:pt x="145" y="587"/>
                    <a:pt x="148" y="590"/>
                    <a:pt x="149" y="592"/>
                  </a:cubicBezTo>
                  <a:cubicBezTo>
                    <a:pt x="149" y="595"/>
                    <a:pt x="145" y="597"/>
                    <a:pt x="143" y="598"/>
                  </a:cubicBezTo>
                  <a:cubicBezTo>
                    <a:pt x="141" y="599"/>
                    <a:pt x="136" y="595"/>
                    <a:pt x="135" y="596"/>
                  </a:cubicBezTo>
                  <a:cubicBezTo>
                    <a:pt x="133" y="598"/>
                    <a:pt x="135" y="602"/>
                    <a:pt x="137" y="608"/>
                  </a:cubicBezTo>
                  <a:cubicBezTo>
                    <a:pt x="138" y="613"/>
                    <a:pt x="139" y="614"/>
                    <a:pt x="141" y="614"/>
                  </a:cubicBezTo>
                  <a:cubicBezTo>
                    <a:pt x="144" y="614"/>
                    <a:pt x="145" y="612"/>
                    <a:pt x="147" y="611"/>
                  </a:cubicBezTo>
                  <a:cubicBezTo>
                    <a:pt x="149" y="610"/>
                    <a:pt x="153" y="612"/>
                    <a:pt x="155" y="611"/>
                  </a:cubicBezTo>
                  <a:cubicBezTo>
                    <a:pt x="156" y="610"/>
                    <a:pt x="163" y="610"/>
                    <a:pt x="164" y="612"/>
                  </a:cubicBezTo>
                  <a:cubicBezTo>
                    <a:pt x="165" y="614"/>
                    <a:pt x="167" y="619"/>
                    <a:pt x="166" y="621"/>
                  </a:cubicBezTo>
                  <a:cubicBezTo>
                    <a:pt x="165" y="623"/>
                    <a:pt x="167" y="625"/>
                    <a:pt x="168" y="627"/>
                  </a:cubicBezTo>
                  <a:cubicBezTo>
                    <a:pt x="169" y="630"/>
                    <a:pt x="175" y="629"/>
                    <a:pt x="177" y="630"/>
                  </a:cubicBezTo>
                  <a:cubicBezTo>
                    <a:pt x="178" y="630"/>
                    <a:pt x="183" y="636"/>
                    <a:pt x="182" y="639"/>
                  </a:cubicBezTo>
                  <a:cubicBezTo>
                    <a:pt x="181" y="641"/>
                    <a:pt x="184" y="642"/>
                    <a:pt x="186" y="641"/>
                  </a:cubicBezTo>
                  <a:cubicBezTo>
                    <a:pt x="188" y="640"/>
                    <a:pt x="190" y="643"/>
                    <a:pt x="192" y="644"/>
                  </a:cubicBezTo>
                  <a:cubicBezTo>
                    <a:pt x="194" y="645"/>
                    <a:pt x="196" y="645"/>
                    <a:pt x="198" y="643"/>
                  </a:cubicBezTo>
                  <a:cubicBezTo>
                    <a:pt x="200" y="642"/>
                    <a:pt x="203" y="641"/>
                    <a:pt x="204" y="643"/>
                  </a:cubicBezTo>
                  <a:cubicBezTo>
                    <a:pt x="205" y="645"/>
                    <a:pt x="209" y="648"/>
                    <a:pt x="209" y="649"/>
                  </a:cubicBezTo>
                  <a:cubicBezTo>
                    <a:pt x="209" y="650"/>
                    <a:pt x="216" y="649"/>
                    <a:pt x="219" y="651"/>
                  </a:cubicBezTo>
                  <a:cubicBezTo>
                    <a:pt x="222" y="652"/>
                    <a:pt x="225" y="652"/>
                    <a:pt x="229" y="653"/>
                  </a:cubicBezTo>
                  <a:cubicBezTo>
                    <a:pt x="232" y="655"/>
                    <a:pt x="235" y="656"/>
                    <a:pt x="235" y="658"/>
                  </a:cubicBezTo>
                  <a:cubicBezTo>
                    <a:pt x="235" y="660"/>
                    <a:pt x="232" y="662"/>
                    <a:pt x="232" y="663"/>
                  </a:cubicBezTo>
                  <a:cubicBezTo>
                    <a:pt x="232" y="664"/>
                    <a:pt x="235" y="665"/>
                    <a:pt x="235" y="666"/>
                  </a:cubicBezTo>
                  <a:cubicBezTo>
                    <a:pt x="235" y="668"/>
                    <a:pt x="231" y="668"/>
                    <a:pt x="231" y="669"/>
                  </a:cubicBezTo>
                  <a:cubicBezTo>
                    <a:pt x="230" y="670"/>
                    <a:pt x="233" y="672"/>
                    <a:pt x="233" y="674"/>
                  </a:cubicBezTo>
                  <a:cubicBezTo>
                    <a:pt x="234" y="675"/>
                    <a:pt x="231" y="679"/>
                    <a:pt x="231" y="681"/>
                  </a:cubicBezTo>
                  <a:cubicBezTo>
                    <a:pt x="231" y="682"/>
                    <a:pt x="223" y="680"/>
                    <a:pt x="222" y="680"/>
                  </a:cubicBezTo>
                  <a:cubicBezTo>
                    <a:pt x="220" y="680"/>
                    <a:pt x="214" y="686"/>
                    <a:pt x="213" y="687"/>
                  </a:cubicBezTo>
                  <a:cubicBezTo>
                    <a:pt x="211" y="687"/>
                    <a:pt x="212" y="690"/>
                    <a:pt x="212" y="692"/>
                  </a:cubicBezTo>
                  <a:cubicBezTo>
                    <a:pt x="218" y="691"/>
                    <a:pt x="224" y="691"/>
                    <a:pt x="224" y="692"/>
                  </a:cubicBezTo>
                  <a:cubicBezTo>
                    <a:pt x="225" y="694"/>
                    <a:pt x="212" y="700"/>
                    <a:pt x="210" y="701"/>
                  </a:cubicBezTo>
                  <a:cubicBezTo>
                    <a:pt x="207" y="702"/>
                    <a:pt x="214" y="705"/>
                    <a:pt x="214" y="707"/>
                  </a:cubicBezTo>
                  <a:cubicBezTo>
                    <a:pt x="214" y="710"/>
                    <a:pt x="207" y="710"/>
                    <a:pt x="207" y="714"/>
                  </a:cubicBezTo>
                  <a:cubicBezTo>
                    <a:pt x="208" y="719"/>
                    <a:pt x="205" y="719"/>
                    <a:pt x="201" y="719"/>
                  </a:cubicBezTo>
                  <a:cubicBezTo>
                    <a:pt x="197" y="719"/>
                    <a:pt x="196" y="722"/>
                    <a:pt x="198" y="722"/>
                  </a:cubicBezTo>
                  <a:cubicBezTo>
                    <a:pt x="200" y="723"/>
                    <a:pt x="200" y="728"/>
                    <a:pt x="207" y="730"/>
                  </a:cubicBezTo>
                  <a:cubicBezTo>
                    <a:pt x="214" y="732"/>
                    <a:pt x="222" y="739"/>
                    <a:pt x="229" y="746"/>
                  </a:cubicBezTo>
                  <a:cubicBezTo>
                    <a:pt x="230" y="747"/>
                    <a:pt x="231" y="748"/>
                    <a:pt x="232" y="748"/>
                  </a:cubicBezTo>
                  <a:cubicBezTo>
                    <a:pt x="233" y="747"/>
                    <a:pt x="235" y="746"/>
                    <a:pt x="236" y="746"/>
                  </a:cubicBezTo>
                  <a:cubicBezTo>
                    <a:pt x="240" y="746"/>
                    <a:pt x="246" y="748"/>
                    <a:pt x="250" y="751"/>
                  </a:cubicBezTo>
                  <a:cubicBezTo>
                    <a:pt x="253" y="753"/>
                    <a:pt x="266" y="750"/>
                    <a:pt x="268" y="752"/>
                  </a:cubicBezTo>
                  <a:cubicBezTo>
                    <a:pt x="269" y="754"/>
                    <a:pt x="272" y="757"/>
                    <a:pt x="275" y="757"/>
                  </a:cubicBezTo>
                  <a:cubicBezTo>
                    <a:pt x="278" y="757"/>
                    <a:pt x="280" y="762"/>
                    <a:pt x="282" y="761"/>
                  </a:cubicBezTo>
                  <a:cubicBezTo>
                    <a:pt x="284" y="759"/>
                    <a:pt x="292" y="759"/>
                    <a:pt x="294" y="759"/>
                  </a:cubicBezTo>
                  <a:cubicBezTo>
                    <a:pt x="296" y="759"/>
                    <a:pt x="296" y="761"/>
                    <a:pt x="298" y="761"/>
                  </a:cubicBezTo>
                  <a:cubicBezTo>
                    <a:pt x="300" y="761"/>
                    <a:pt x="300" y="769"/>
                    <a:pt x="302" y="768"/>
                  </a:cubicBezTo>
                  <a:cubicBezTo>
                    <a:pt x="303" y="767"/>
                    <a:pt x="309" y="773"/>
                    <a:pt x="313" y="773"/>
                  </a:cubicBezTo>
                  <a:cubicBezTo>
                    <a:pt x="316" y="774"/>
                    <a:pt x="320" y="780"/>
                    <a:pt x="321" y="780"/>
                  </a:cubicBezTo>
                  <a:cubicBezTo>
                    <a:pt x="323" y="779"/>
                    <a:pt x="325" y="782"/>
                    <a:pt x="326" y="780"/>
                  </a:cubicBezTo>
                  <a:cubicBezTo>
                    <a:pt x="327" y="777"/>
                    <a:pt x="332" y="778"/>
                    <a:pt x="334" y="774"/>
                  </a:cubicBezTo>
                  <a:cubicBezTo>
                    <a:pt x="327" y="766"/>
                    <a:pt x="320" y="757"/>
                    <a:pt x="321" y="753"/>
                  </a:cubicBezTo>
                  <a:cubicBezTo>
                    <a:pt x="321" y="747"/>
                    <a:pt x="323" y="743"/>
                    <a:pt x="316" y="737"/>
                  </a:cubicBezTo>
                  <a:cubicBezTo>
                    <a:pt x="309" y="731"/>
                    <a:pt x="317" y="726"/>
                    <a:pt x="322" y="720"/>
                  </a:cubicBezTo>
                  <a:cubicBezTo>
                    <a:pt x="327" y="714"/>
                    <a:pt x="336" y="711"/>
                    <a:pt x="343" y="707"/>
                  </a:cubicBezTo>
                  <a:cubicBezTo>
                    <a:pt x="341" y="706"/>
                    <a:pt x="340" y="705"/>
                    <a:pt x="339" y="704"/>
                  </a:cubicBezTo>
                  <a:cubicBezTo>
                    <a:pt x="334" y="702"/>
                    <a:pt x="333" y="700"/>
                    <a:pt x="336" y="699"/>
                  </a:cubicBezTo>
                  <a:cubicBezTo>
                    <a:pt x="340" y="698"/>
                    <a:pt x="338" y="696"/>
                    <a:pt x="335" y="692"/>
                  </a:cubicBezTo>
                  <a:cubicBezTo>
                    <a:pt x="331" y="688"/>
                    <a:pt x="329" y="683"/>
                    <a:pt x="327" y="683"/>
                  </a:cubicBezTo>
                  <a:cubicBezTo>
                    <a:pt x="325" y="683"/>
                    <a:pt x="322" y="683"/>
                    <a:pt x="319" y="684"/>
                  </a:cubicBezTo>
                  <a:cubicBezTo>
                    <a:pt x="316" y="685"/>
                    <a:pt x="317" y="681"/>
                    <a:pt x="317" y="677"/>
                  </a:cubicBezTo>
                  <a:cubicBezTo>
                    <a:pt x="318" y="674"/>
                    <a:pt x="312" y="674"/>
                    <a:pt x="310" y="673"/>
                  </a:cubicBezTo>
                  <a:cubicBezTo>
                    <a:pt x="309" y="671"/>
                    <a:pt x="312" y="666"/>
                    <a:pt x="313" y="665"/>
                  </a:cubicBezTo>
                  <a:cubicBezTo>
                    <a:pt x="314" y="665"/>
                    <a:pt x="317" y="663"/>
                    <a:pt x="317" y="662"/>
                  </a:cubicBezTo>
                  <a:cubicBezTo>
                    <a:pt x="317" y="660"/>
                    <a:pt x="312" y="659"/>
                    <a:pt x="314" y="656"/>
                  </a:cubicBezTo>
                  <a:cubicBezTo>
                    <a:pt x="316" y="652"/>
                    <a:pt x="320" y="652"/>
                    <a:pt x="320" y="648"/>
                  </a:cubicBezTo>
                  <a:cubicBezTo>
                    <a:pt x="320" y="645"/>
                    <a:pt x="323" y="641"/>
                    <a:pt x="326" y="644"/>
                  </a:cubicBezTo>
                  <a:cubicBezTo>
                    <a:pt x="330" y="647"/>
                    <a:pt x="332" y="654"/>
                    <a:pt x="336" y="652"/>
                  </a:cubicBezTo>
                  <a:cubicBezTo>
                    <a:pt x="340" y="650"/>
                    <a:pt x="337" y="647"/>
                    <a:pt x="337" y="645"/>
                  </a:cubicBezTo>
                  <a:cubicBezTo>
                    <a:pt x="336" y="643"/>
                    <a:pt x="335" y="639"/>
                    <a:pt x="340" y="638"/>
                  </a:cubicBezTo>
                  <a:cubicBezTo>
                    <a:pt x="344" y="637"/>
                    <a:pt x="342" y="632"/>
                    <a:pt x="346" y="632"/>
                  </a:cubicBezTo>
                  <a:cubicBezTo>
                    <a:pt x="350" y="632"/>
                    <a:pt x="356" y="628"/>
                    <a:pt x="358" y="627"/>
                  </a:cubicBezTo>
                  <a:cubicBezTo>
                    <a:pt x="360" y="626"/>
                    <a:pt x="365" y="623"/>
                    <a:pt x="367" y="624"/>
                  </a:cubicBezTo>
                  <a:cubicBezTo>
                    <a:pt x="369" y="625"/>
                    <a:pt x="372" y="628"/>
                    <a:pt x="373" y="624"/>
                  </a:cubicBezTo>
                  <a:cubicBezTo>
                    <a:pt x="375" y="620"/>
                    <a:pt x="381" y="622"/>
                    <a:pt x="381" y="624"/>
                  </a:cubicBezTo>
                  <a:cubicBezTo>
                    <a:pt x="382" y="626"/>
                    <a:pt x="392" y="626"/>
                    <a:pt x="395" y="628"/>
                  </a:cubicBezTo>
                  <a:cubicBezTo>
                    <a:pt x="398" y="630"/>
                    <a:pt x="404" y="635"/>
                    <a:pt x="404" y="637"/>
                  </a:cubicBezTo>
                  <a:cubicBezTo>
                    <a:pt x="404" y="639"/>
                    <a:pt x="408" y="642"/>
                    <a:pt x="408" y="638"/>
                  </a:cubicBezTo>
                  <a:cubicBezTo>
                    <a:pt x="408" y="635"/>
                    <a:pt x="410" y="636"/>
                    <a:pt x="414" y="638"/>
                  </a:cubicBezTo>
                  <a:cubicBezTo>
                    <a:pt x="418" y="641"/>
                    <a:pt x="424" y="640"/>
                    <a:pt x="425" y="637"/>
                  </a:cubicBezTo>
                  <a:cubicBezTo>
                    <a:pt x="426" y="635"/>
                    <a:pt x="434" y="631"/>
                    <a:pt x="436" y="634"/>
                  </a:cubicBezTo>
                  <a:cubicBezTo>
                    <a:pt x="439" y="636"/>
                    <a:pt x="440" y="637"/>
                    <a:pt x="443" y="634"/>
                  </a:cubicBezTo>
                  <a:cubicBezTo>
                    <a:pt x="446" y="631"/>
                    <a:pt x="453" y="631"/>
                    <a:pt x="454" y="635"/>
                  </a:cubicBezTo>
                  <a:cubicBezTo>
                    <a:pt x="455" y="638"/>
                    <a:pt x="459" y="638"/>
                    <a:pt x="462" y="638"/>
                  </a:cubicBezTo>
                  <a:cubicBezTo>
                    <a:pt x="465" y="638"/>
                    <a:pt x="466" y="643"/>
                    <a:pt x="468" y="642"/>
                  </a:cubicBezTo>
                  <a:cubicBezTo>
                    <a:pt x="470" y="641"/>
                    <a:pt x="469" y="636"/>
                    <a:pt x="472" y="636"/>
                  </a:cubicBezTo>
                  <a:cubicBezTo>
                    <a:pt x="474" y="637"/>
                    <a:pt x="476" y="640"/>
                    <a:pt x="481" y="640"/>
                  </a:cubicBezTo>
                  <a:cubicBezTo>
                    <a:pt x="485" y="640"/>
                    <a:pt x="488" y="639"/>
                    <a:pt x="488" y="636"/>
                  </a:cubicBezTo>
                  <a:cubicBezTo>
                    <a:pt x="488" y="632"/>
                    <a:pt x="487" y="627"/>
                    <a:pt x="485" y="627"/>
                  </a:cubicBezTo>
                  <a:cubicBezTo>
                    <a:pt x="482" y="627"/>
                    <a:pt x="479" y="625"/>
                    <a:pt x="476" y="625"/>
                  </a:cubicBezTo>
                  <a:cubicBezTo>
                    <a:pt x="473" y="625"/>
                    <a:pt x="470" y="619"/>
                    <a:pt x="473" y="618"/>
                  </a:cubicBezTo>
                  <a:cubicBezTo>
                    <a:pt x="476" y="617"/>
                    <a:pt x="482" y="614"/>
                    <a:pt x="481" y="612"/>
                  </a:cubicBezTo>
                  <a:cubicBezTo>
                    <a:pt x="479" y="609"/>
                    <a:pt x="478" y="604"/>
                    <a:pt x="483" y="603"/>
                  </a:cubicBezTo>
                  <a:cubicBezTo>
                    <a:pt x="487" y="603"/>
                    <a:pt x="495" y="603"/>
                    <a:pt x="495" y="601"/>
                  </a:cubicBezTo>
                  <a:cubicBezTo>
                    <a:pt x="494" y="600"/>
                    <a:pt x="486" y="599"/>
                    <a:pt x="485" y="596"/>
                  </a:cubicBezTo>
                  <a:cubicBezTo>
                    <a:pt x="483" y="593"/>
                    <a:pt x="483" y="587"/>
                    <a:pt x="484" y="586"/>
                  </a:cubicBezTo>
                  <a:cubicBezTo>
                    <a:pt x="486" y="585"/>
                    <a:pt x="491" y="586"/>
                    <a:pt x="494" y="585"/>
                  </a:cubicBezTo>
                  <a:cubicBezTo>
                    <a:pt x="497" y="584"/>
                    <a:pt x="504" y="587"/>
                    <a:pt x="508" y="584"/>
                  </a:cubicBezTo>
                  <a:cubicBezTo>
                    <a:pt x="512" y="581"/>
                    <a:pt x="521" y="580"/>
                    <a:pt x="525" y="580"/>
                  </a:cubicBezTo>
                  <a:cubicBezTo>
                    <a:pt x="530" y="580"/>
                    <a:pt x="533" y="577"/>
                    <a:pt x="537" y="576"/>
                  </a:cubicBezTo>
                  <a:cubicBezTo>
                    <a:pt x="541" y="576"/>
                    <a:pt x="551" y="574"/>
                    <a:pt x="553" y="573"/>
                  </a:cubicBezTo>
                  <a:cubicBezTo>
                    <a:pt x="556" y="572"/>
                    <a:pt x="570" y="570"/>
                    <a:pt x="570" y="567"/>
                  </a:cubicBezTo>
                  <a:cubicBezTo>
                    <a:pt x="571" y="565"/>
                    <a:pt x="582" y="563"/>
                    <a:pt x="585" y="564"/>
                  </a:cubicBezTo>
                  <a:cubicBezTo>
                    <a:pt x="588" y="565"/>
                    <a:pt x="591" y="566"/>
                    <a:pt x="594" y="565"/>
                  </a:cubicBezTo>
                  <a:cubicBezTo>
                    <a:pt x="596" y="564"/>
                    <a:pt x="602" y="567"/>
                    <a:pt x="601" y="570"/>
                  </a:cubicBezTo>
                  <a:cubicBezTo>
                    <a:pt x="601" y="573"/>
                    <a:pt x="604" y="576"/>
                    <a:pt x="603" y="578"/>
                  </a:cubicBezTo>
                  <a:cubicBezTo>
                    <a:pt x="603" y="581"/>
                    <a:pt x="600" y="582"/>
                    <a:pt x="602" y="584"/>
                  </a:cubicBezTo>
                  <a:cubicBezTo>
                    <a:pt x="604" y="585"/>
                    <a:pt x="610" y="584"/>
                    <a:pt x="613" y="582"/>
                  </a:cubicBezTo>
                  <a:cubicBezTo>
                    <a:pt x="615" y="579"/>
                    <a:pt x="617" y="583"/>
                    <a:pt x="617" y="585"/>
                  </a:cubicBezTo>
                  <a:cubicBezTo>
                    <a:pt x="617" y="586"/>
                    <a:pt x="620" y="588"/>
                    <a:pt x="620" y="585"/>
                  </a:cubicBezTo>
                  <a:cubicBezTo>
                    <a:pt x="620" y="583"/>
                    <a:pt x="624" y="585"/>
                    <a:pt x="626" y="586"/>
                  </a:cubicBezTo>
                  <a:cubicBezTo>
                    <a:pt x="627" y="588"/>
                    <a:pt x="632" y="584"/>
                    <a:pt x="632" y="587"/>
                  </a:cubicBezTo>
                  <a:cubicBezTo>
                    <a:pt x="632" y="590"/>
                    <a:pt x="625" y="592"/>
                    <a:pt x="628" y="595"/>
                  </a:cubicBezTo>
                  <a:cubicBezTo>
                    <a:pt x="631" y="598"/>
                    <a:pt x="633" y="591"/>
                    <a:pt x="636" y="593"/>
                  </a:cubicBezTo>
                  <a:cubicBezTo>
                    <a:pt x="640" y="594"/>
                    <a:pt x="645" y="588"/>
                    <a:pt x="649" y="587"/>
                  </a:cubicBezTo>
                  <a:cubicBezTo>
                    <a:pt x="653" y="586"/>
                    <a:pt x="656" y="583"/>
                    <a:pt x="660" y="581"/>
                  </a:cubicBezTo>
                  <a:cubicBezTo>
                    <a:pt x="663" y="579"/>
                    <a:pt x="669" y="580"/>
                    <a:pt x="667" y="582"/>
                  </a:cubicBezTo>
                  <a:cubicBezTo>
                    <a:pt x="665" y="584"/>
                    <a:pt x="663" y="588"/>
                    <a:pt x="671" y="591"/>
                  </a:cubicBezTo>
                  <a:cubicBezTo>
                    <a:pt x="678" y="594"/>
                    <a:pt x="687" y="609"/>
                    <a:pt x="692" y="617"/>
                  </a:cubicBezTo>
                  <a:cubicBezTo>
                    <a:pt x="697" y="625"/>
                    <a:pt x="701" y="638"/>
                    <a:pt x="704" y="638"/>
                  </a:cubicBezTo>
                  <a:cubicBezTo>
                    <a:pt x="707" y="638"/>
                    <a:pt x="707" y="631"/>
                    <a:pt x="711" y="631"/>
                  </a:cubicBezTo>
                  <a:cubicBezTo>
                    <a:pt x="714" y="630"/>
                    <a:pt x="716" y="636"/>
                    <a:pt x="720" y="637"/>
                  </a:cubicBezTo>
                  <a:cubicBezTo>
                    <a:pt x="723" y="638"/>
                    <a:pt x="728" y="640"/>
                    <a:pt x="731" y="639"/>
                  </a:cubicBezTo>
                  <a:cubicBezTo>
                    <a:pt x="734" y="638"/>
                    <a:pt x="740" y="634"/>
                    <a:pt x="742" y="636"/>
                  </a:cubicBezTo>
                  <a:cubicBezTo>
                    <a:pt x="745" y="637"/>
                    <a:pt x="748" y="637"/>
                    <a:pt x="750" y="642"/>
                  </a:cubicBezTo>
                  <a:cubicBezTo>
                    <a:pt x="752" y="647"/>
                    <a:pt x="755" y="648"/>
                    <a:pt x="757" y="648"/>
                  </a:cubicBezTo>
                  <a:cubicBezTo>
                    <a:pt x="759" y="648"/>
                    <a:pt x="760" y="650"/>
                    <a:pt x="760" y="653"/>
                  </a:cubicBezTo>
                  <a:cubicBezTo>
                    <a:pt x="760" y="655"/>
                    <a:pt x="763" y="658"/>
                    <a:pt x="765" y="658"/>
                  </a:cubicBezTo>
                  <a:cubicBezTo>
                    <a:pt x="767" y="658"/>
                    <a:pt x="773" y="657"/>
                    <a:pt x="775" y="656"/>
                  </a:cubicBezTo>
                  <a:cubicBezTo>
                    <a:pt x="776" y="655"/>
                    <a:pt x="778" y="654"/>
                    <a:pt x="779" y="656"/>
                  </a:cubicBezTo>
                  <a:cubicBezTo>
                    <a:pt x="779" y="659"/>
                    <a:pt x="782" y="662"/>
                    <a:pt x="784" y="662"/>
                  </a:cubicBezTo>
                  <a:cubicBezTo>
                    <a:pt x="786" y="662"/>
                    <a:pt x="790" y="664"/>
                    <a:pt x="791" y="662"/>
                  </a:cubicBezTo>
                  <a:cubicBezTo>
                    <a:pt x="791" y="661"/>
                    <a:pt x="797" y="660"/>
                    <a:pt x="799" y="659"/>
                  </a:cubicBezTo>
                  <a:cubicBezTo>
                    <a:pt x="801" y="659"/>
                    <a:pt x="808" y="658"/>
                    <a:pt x="809" y="654"/>
                  </a:cubicBezTo>
                  <a:cubicBezTo>
                    <a:pt x="811" y="651"/>
                    <a:pt x="816" y="651"/>
                    <a:pt x="818" y="649"/>
                  </a:cubicBezTo>
                  <a:cubicBezTo>
                    <a:pt x="820" y="647"/>
                    <a:pt x="825" y="646"/>
                    <a:pt x="826" y="644"/>
                  </a:cubicBezTo>
                  <a:cubicBezTo>
                    <a:pt x="827" y="642"/>
                    <a:pt x="833" y="642"/>
                    <a:pt x="834" y="640"/>
                  </a:cubicBezTo>
                  <a:cubicBezTo>
                    <a:pt x="834" y="638"/>
                    <a:pt x="839" y="638"/>
                    <a:pt x="842" y="639"/>
                  </a:cubicBezTo>
                  <a:cubicBezTo>
                    <a:pt x="844" y="640"/>
                    <a:pt x="856" y="642"/>
                    <a:pt x="858" y="642"/>
                  </a:cubicBezTo>
                  <a:cubicBezTo>
                    <a:pt x="860" y="641"/>
                    <a:pt x="860" y="648"/>
                    <a:pt x="862" y="648"/>
                  </a:cubicBezTo>
                  <a:cubicBezTo>
                    <a:pt x="863" y="649"/>
                    <a:pt x="870" y="654"/>
                    <a:pt x="871" y="652"/>
                  </a:cubicBezTo>
                  <a:cubicBezTo>
                    <a:pt x="873" y="651"/>
                    <a:pt x="877" y="649"/>
                    <a:pt x="880" y="652"/>
                  </a:cubicBezTo>
                  <a:cubicBezTo>
                    <a:pt x="884" y="654"/>
                    <a:pt x="887" y="656"/>
                    <a:pt x="889" y="654"/>
                  </a:cubicBezTo>
                  <a:cubicBezTo>
                    <a:pt x="890" y="652"/>
                    <a:pt x="897" y="650"/>
                    <a:pt x="898" y="649"/>
                  </a:cubicBezTo>
                  <a:cubicBezTo>
                    <a:pt x="899" y="648"/>
                    <a:pt x="900" y="643"/>
                    <a:pt x="899" y="642"/>
                  </a:cubicBezTo>
                  <a:cubicBezTo>
                    <a:pt x="897" y="641"/>
                    <a:pt x="895" y="635"/>
                    <a:pt x="895" y="632"/>
                  </a:cubicBezTo>
                  <a:cubicBezTo>
                    <a:pt x="894" y="629"/>
                    <a:pt x="899" y="629"/>
                    <a:pt x="899" y="626"/>
                  </a:cubicBezTo>
                  <a:cubicBezTo>
                    <a:pt x="900" y="624"/>
                    <a:pt x="904" y="623"/>
                    <a:pt x="905" y="622"/>
                  </a:cubicBezTo>
                  <a:cubicBezTo>
                    <a:pt x="907" y="620"/>
                    <a:pt x="907" y="617"/>
                    <a:pt x="910" y="618"/>
                  </a:cubicBezTo>
                  <a:cubicBezTo>
                    <a:pt x="912" y="619"/>
                    <a:pt x="917" y="620"/>
                    <a:pt x="918" y="622"/>
                  </a:cubicBezTo>
                  <a:cubicBezTo>
                    <a:pt x="919" y="623"/>
                    <a:pt x="923" y="623"/>
                    <a:pt x="925" y="623"/>
                  </a:cubicBezTo>
                  <a:cubicBezTo>
                    <a:pt x="928" y="623"/>
                    <a:pt x="932" y="625"/>
                    <a:pt x="934" y="627"/>
                  </a:cubicBezTo>
                  <a:cubicBezTo>
                    <a:pt x="936" y="628"/>
                    <a:pt x="944" y="628"/>
                    <a:pt x="945" y="630"/>
                  </a:cubicBezTo>
                  <a:cubicBezTo>
                    <a:pt x="947" y="632"/>
                    <a:pt x="945" y="638"/>
                    <a:pt x="947" y="641"/>
                  </a:cubicBezTo>
                  <a:cubicBezTo>
                    <a:pt x="948" y="643"/>
                    <a:pt x="952" y="647"/>
                    <a:pt x="954" y="646"/>
                  </a:cubicBezTo>
                  <a:cubicBezTo>
                    <a:pt x="955" y="645"/>
                    <a:pt x="962" y="650"/>
                    <a:pt x="964" y="649"/>
                  </a:cubicBezTo>
                  <a:cubicBezTo>
                    <a:pt x="966" y="649"/>
                    <a:pt x="970" y="645"/>
                    <a:pt x="972" y="645"/>
                  </a:cubicBezTo>
                  <a:cubicBezTo>
                    <a:pt x="974" y="645"/>
                    <a:pt x="981" y="643"/>
                    <a:pt x="983" y="644"/>
                  </a:cubicBezTo>
                  <a:cubicBezTo>
                    <a:pt x="985" y="644"/>
                    <a:pt x="992" y="647"/>
                    <a:pt x="994" y="646"/>
                  </a:cubicBezTo>
                  <a:cubicBezTo>
                    <a:pt x="995" y="646"/>
                    <a:pt x="1001" y="647"/>
                    <a:pt x="1002" y="649"/>
                  </a:cubicBezTo>
                  <a:cubicBezTo>
                    <a:pt x="1003" y="651"/>
                    <a:pt x="1012" y="651"/>
                    <a:pt x="1012" y="653"/>
                  </a:cubicBezTo>
                  <a:cubicBezTo>
                    <a:pt x="1012" y="656"/>
                    <a:pt x="1017" y="657"/>
                    <a:pt x="1018" y="660"/>
                  </a:cubicBezTo>
                  <a:cubicBezTo>
                    <a:pt x="1020" y="663"/>
                    <a:pt x="1031" y="661"/>
                    <a:pt x="1033" y="663"/>
                  </a:cubicBezTo>
                  <a:cubicBezTo>
                    <a:pt x="1035" y="665"/>
                    <a:pt x="1048" y="664"/>
                    <a:pt x="1048" y="663"/>
                  </a:cubicBezTo>
                  <a:cubicBezTo>
                    <a:pt x="1049" y="661"/>
                    <a:pt x="1061" y="661"/>
                    <a:pt x="1063" y="659"/>
                  </a:cubicBezTo>
                  <a:cubicBezTo>
                    <a:pt x="1066" y="657"/>
                    <a:pt x="1072" y="658"/>
                    <a:pt x="1073" y="655"/>
                  </a:cubicBezTo>
                  <a:cubicBezTo>
                    <a:pt x="1073" y="653"/>
                    <a:pt x="1079" y="651"/>
                    <a:pt x="1082" y="649"/>
                  </a:cubicBezTo>
                  <a:cubicBezTo>
                    <a:pt x="1085" y="647"/>
                    <a:pt x="1096" y="647"/>
                    <a:pt x="1096" y="650"/>
                  </a:cubicBezTo>
                  <a:cubicBezTo>
                    <a:pt x="1097" y="652"/>
                    <a:pt x="1103" y="653"/>
                    <a:pt x="1106" y="652"/>
                  </a:cubicBezTo>
                  <a:cubicBezTo>
                    <a:pt x="1109" y="651"/>
                    <a:pt x="1116" y="652"/>
                    <a:pt x="1117" y="655"/>
                  </a:cubicBezTo>
                  <a:cubicBezTo>
                    <a:pt x="1118" y="657"/>
                    <a:pt x="1126" y="659"/>
                    <a:pt x="1128" y="658"/>
                  </a:cubicBezTo>
                  <a:cubicBezTo>
                    <a:pt x="1130" y="657"/>
                    <a:pt x="1137" y="652"/>
                    <a:pt x="1139" y="652"/>
                  </a:cubicBezTo>
                  <a:cubicBezTo>
                    <a:pt x="1142" y="652"/>
                    <a:pt x="1145" y="649"/>
                    <a:pt x="1145" y="647"/>
                  </a:cubicBezTo>
                  <a:cubicBezTo>
                    <a:pt x="1144" y="644"/>
                    <a:pt x="1149" y="637"/>
                    <a:pt x="1150" y="634"/>
                  </a:cubicBezTo>
                  <a:cubicBezTo>
                    <a:pt x="1151" y="631"/>
                    <a:pt x="1155" y="624"/>
                    <a:pt x="1157" y="623"/>
                  </a:cubicBezTo>
                  <a:cubicBezTo>
                    <a:pt x="1159" y="622"/>
                    <a:pt x="1163" y="619"/>
                    <a:pt x="1162" y="617"/>
                  </a:cubicBezTo>
                  <a:cubicBezTo>
                    <a:pt x="1162" y="615"/>
                    <a:pt x="1161" y="608"/>
                    <a:pt x="1159" y="608"/>
                  </a:cubicBezTo>
                  <a:cubicBezTo>
                    <a:pt x="1157" y="608"/>
                    <a:pt x="1153" y="609"/>
                    <a:pt x="1158" y="602"/>
                  </a:cubicBezTo>
                  <a:cubicBezTo>
                    <a:pt x="1163" y="595"/>
                    <a:pt x="1171" y="597"/>
                    <a:pt x="1173" y="597"/>
                  </a:cubicBezTo>
                  <a:cubicBezTo>
                    <a:pt x="1174" y="597"/>
                    <a:pt x="1185" y="594"/>
                    <a:pt x="1190" y="596"/>
                  </a:cubicBezTo>
                  <a:cubicBezTo>
                    <a:pt x="1195" y="597"/>
                    <a:pt x="1198" y="595"/>
                    <a:pt x="1203" y="598"/>
                  </a:cubicBezTo>
                  <a:cubicBezTo>
                    <a:pt x="1208" y="601"/>
                    <a:pt x="1215" y="600"/>
                    <a:pt x="1217" y="602"/>
                  </a:cubicBezTo>
                  <a:cubicBezTo>
                    <a:pt x="1218" y="605"/>
                    <a:pt x="1225" y="607"/>
                    <a:pt x="1224" y="611"/>
                  </a:cubicBezTo>
                  <a:cubicBezTo>
                    <a:pt x="1223" y="615"/>
                    <a:pt x="1228" y="613"/>
                    <a:pt x="1230" y="622"/>
                  </a:cubicBezTo>
                  <a:cubicBezTo>
                    <a:pt x="1232" y="631"/>
                    <a:pt x="1236" y="632"/>
                    <a:pt x="1237" y="636"/>
                  </a:cubicBezTo>
                  <a:cubicBezTo>
                    <a:pt x="1238" y="640"/>
                    <a:pt x="1243" y="648"/>
                    <a:pt x="1242" y="650"/>
                  </a:cubicBezTo>
                  <a:cubicBezTo>
                    <a:pt x="1242" y="653"/>
                    <a:pt x="1241" y="657"/>
                    <a:pt x="1247" y="657"/>
                  </a:cubicBezTo>
                  <a:cubicBezTo>
                    <a:pt x="1253" y="658"/>
                    <a:pt x="1257" y="662"/>
                    <a:pt x="1258" y="661"/>
                  </a:cubicBezTo>
                  <a:cubicBezTo>
                    <a:pt x="1260" y="661"/>
                    <a:pt x="1266" y="663"/>
                    <a:pt x="1270" y="667"/>
                  </a:cubicBezTo>
                  <a:cubicBezTo>
                    <a:pt x="1273" y="670"/>
                    <a:pt x="1278" y="668"/>
                    <a:pt x="1278" y="672"/>
                  </a:cubicBezTo>
                  <a:cubicBezTo>
                    <a:pt x="1278" y="676"/>
                    <a:pt x="1281" y="679"/>
                    <a:pt x="1280" y="683"/>
                  </a:cubicBezTo>
                  <a:cubicBezTo>
                    <a:pt x="1280" y="686"/>
                    <a:pt x="1287" y="688"/>
                    <a:pt x="1292" y="687"/>
                  </a:cubicBezTo>
                  <a:cubicBezTo>
                    <a:pt x="1297" y="686"/>
                    <a:pt x="1300" y="689"/>
                    <a:pt x="1302" y="685"/>
                  </a:cubicBezTo>
                  <a:cubicBezTo>
                    <a:pt x="1304" y="680"/>
                    <a:pt x="1311" y="682"/>
                    <a:pt x="1313" y="680"/>
                  </a:cubicBezTo>
                  <a:cubicBezTo>
                    <a:pt x="1316" y="679"/>
                    <a:pt x="1323" y="677"/>
                    <a:pt x="1323" y="683"/>
                  </a:cubicBezTo>
                  <a:cubicBezTo>
                    <a:pt x="1322" y="689"/>
                    <a:pt x="1326" y="691"/>
                    <a:pt x="1323" y="693"/>
                  </a:cubicBezTo>
                  <a:cubicBezTo>
                    <a:pt x="1320" y="695"/>
                    <a:pt x="1318" y="704"/>
                    <a:pt x="1317" y="708"/>
                  </a:cubicBezTo>
                  <a:cubicBezTo>
                    <a:pt x="1316" y="712"/>
                    <a:pt x="1311" y="713"/>
                    <a:pt x="1310" y="717"/>
                  </a:cubicBezTo>
                  <a:cubicBezTo>
                    <a:pt x="1309" y="721"/>
                    <a:pt x="1304" y="722"/>
                    <a:pt x="1304" y="725"/>
                  </a:cubicBezTo>
                  <a:cubicBezTo>
                    <a:pt x="1304" y="728"/>
                    <a:pt x="1298" y="727"/>
                    <a:pt x="1294" y="725"/>
                  </a:cubicBezTo>
                  <a:cubicBezTo>
                    <a:pt x="1291" y="722"/>
                    <a:pt x="1287" y="730"/>
                    <a:pt x="1285" y="730"/>
                  </a:cubicBezTo>
                  <a:cubicBezTo>
                    <a:pt x="1282" y="730"/>
                    <a:pt x="1282" y="736"/>
                    <a:pt x="1283" y="738"/>
                  </a:cubicBezTo>
                  <a:cubicBezTo>
                    <a:pt x="1284" y="740"/>
                    <a:pt x="1282" y="744"/>
                    <a:pt x="1284" y="748"/>
                  </a:cubicBezTo>
                  <a:cubicBezTo>
                    <a:pt x="1284" y="750"/>
                    <a:pt x="1284" y="754"/>
                    <a:pt x="1284" y="759"/>
                  </a:cubicBezTo>
                  <a:cubicBezTo>
                    <a:pt x="1289" y="756"/>
                    <a:pt x="1292" y="754"/>
                    <a:pt x="1294" y="754"/>
                  </a:cubicBezTo>
                  <a:cubicBezTo>
                    <a:pt x="1298" y="754"/>
                    <a:pt x="1303" y="761"/>
                    <a:pt x="1307" y="762"/>
                  </a:cubicBezTo>
                  <a:cubicBezTo>
                    <a:pt x="1312" y="762"/>
                    <a:pt x="1334" y="747"/>
                    <a:pt x="1334" y="744"/>
                  </a:cubicBezTo>
                  <a:cubicBezTo>
                    <a:pt x="1334" y="742"/>
                    <a:pt x="1347" y="729"/>
                    <a:pt x="1353" y="723"/>
                  </a:cubicBezTo>
                  <a:cubicBezTo>
                    <a:pt x="1359" y="716"/>
                    <a:pt x="1367" y="707"/>
                    <a:pt x="1370" y="699"/>
                  </a:cubicBezTo>
                  <a:cubicBezTo>
                    <a:pt x="1372" y="695"/>
                    <a:pt x="1380" y="686"/>
                    <a:pt x="1382" y="682"/>
                  </a:cubicBezTo>
                  <a:cubicBezTo>
                    <a:pt x="1384" y="679"/>
                    <a:pt x="1386" y="679"/>
                    <a:pt x="1389" y="670"/>
                  </a:cubicBezTo>
                  <a:cubicBezTo>
                    <a:pt x="1393" y="662"/>
                    <a:pt x="1393" y="640"/>
                    <a:pt x="1394" y="639"/>
                  </a:cubicBezTo>
                  <a:cubicBezTo>
                    <a:pt x="1396" y="637"/>
                    <a:pt x="1395" y="634"/>
                    <a:pt x="1397" y="631"/>
                  </a:cubicBezTo>
                  <a:cubicBezTo>
                    <a:pt x="1398" y="629"/>
                    <a:pt x="1397" y="626"/>
                    <a:pt x="1401" y="623"/>
                  </a:cubicBezTo>
                  <a:cubicBezTo>
                    <a:pt x="1404" y="620"/>
                    <a:pt x="1404" y="617"/>
                    <a:pt x="1403" y="615"/>
                  </a:cubicBezTo>
                  <a:cubicBezTo>
                    <a:pt x="1402" y="613"/>
                    <a:pt x="1403" y="608"/>
                    <a:pt x="1402" y="606"/>
                  </a:cubicBezTo>
                  <a:cubicBezTo>
                    <a:pt x="1401" y="604"/>
                    <a:pt x="1401" y="604"/>
                    <a:pt x="1403" y="602"/>
                  </a:cubicBezTo>
                  <a:cubicBezTo>
                    <a:pt x="1405" y="601"/>
                    <a:pt x="1402" y="598"/>
                    <a:pt x="1399" y="597"/>
                  </a:cubicBezTo>
                  <a:cubicBezTo>
                    <a:pt x="1396" y="595"/>
                    <a:pt x="1392" y="594"/>
                    <a:pt x="1392" y="591"/>
                  </a:cubicBezTo>
                  <a:cubicBezTo>
                    <a:pt x="1392" y="587"/>
                    <a:pt x="1387" y="583"/>
                    <a:pt x="1383" y="584"/>
                  </a:cubicBezTo>
                  <a:cubicBezTo>
                    <a:pt x="1379" y="584"/>
                    <a:pt x="1372" y="581"/>
                    <a:pt x="1373" y="584"/>
                  </a:cubicBezTo>
                  <a:cubicBezTo>
                    <a:pt x="1374" y="586"/>
                    <a:pt x="1373" y="589"/>
                    <a:pt x="1371" y="588"/>
                  </a:cubicBezTo>
                  <a:cubicBezTo>
                    <a:pt x="1369" y="587"/>
                    <a:pt x="1368" y="589"/>
                    <a:pt x="1366" y="593"/>
                  </a:cubicBezTo>
                  <a:cubicBezTo>
                    <a:pt x="1364" y="596"/>
                    <a:pt x="1356" y="596"/>
                    <a:pt x="1359" y="593"/>
                  </a:cubicBezTo>
                  <a:cubicBezTo>
                    <a:pt x="1363" y="590"/>
                    <a:pt x="1358" y="590"/>
                    <a:pt x="1359" y="586"/>
                  </a:cubicBezTo>
                  <a:cubicBezTo>
                    <a:pt x="1360" y="583"/>
                    <a:pt x="1362" y="579"/>
                    <a:pt x="1359" y="581"/>
                  </a:cubicBezTo>
                  <a:cubicBezTo>
                    <a:pt x="1355" y="584"/>
                    <a:pt x="1355" y="589"/>
                    <a:pt x="1351" y="590"/>
                  </a:cubicBezTo>
                  <a:cubicBezTo>
                    <a:pt x="1348" y="590"/>
                    <a:pt x="1349" y="580"/>
                    <a:pt x="1350" y="578"/>
                  </a:cubicBezTo>
                  <a:cubicBezTo>
                    <a:pt x="1351" y="575"/>
                    <a:pt x="1344" y="578"/>
                    <a:pt x="1337" y="577"/>
                  </a:cubicBezTo>
                  <a:cubicBezTo>
                    <a:pt x="1330" y="577"/>
                    <a:pt x="1332" y="572"/>
                    <a:pt x="1337" y="568"/>
                  </a:cubicBezTo>
                  <a:cubicBezTo>
                    <a:pt x="1343" y="565"/>
                    <a:pt x="1342" y="562"/>
                    <a:pt x="1345" y="561"/>
                  </a:cubicBezTo>
                  <a:cubicBezTo>
                    <a:pt x="1348" y="560"/>
                    <a:pt x="1355" y="555"/>
                    <a:pt x="1360" y="552"/>
                  </a:cubicBezTo>
                  <a:cubicBezTo>
                    <a:pt x="1364" y="549"/>
                    <a:pt x="1365" y="546"/>
                    <a:pt x="1366" y="543"/>
                  </a:cubicBezTo>
                  <a:cubicBezTo>
                    <a:pt x="1367" y="540"/>
                    <a:pt x="1376" y="537"/>
                    <a:pt x="1383" y="530"/>
                  </a:cubicBezTo>
                  <a:cubicBezTo>
                    <a:pt x="1390" y="524"/>
                    <a:pt x="1394" y="521"/>
                    <a:pt x="1396" y="517"/>
                  </a:cubicBezTo>
                  <a:cubicBezTo>
                    <a:pt x="1397" y="513"/>
                    <a:pt x="1408" y="509"/>
                    <a:pt x="1408" y="506"/>
                  </a:cubicBezTo>
                  <a:cubicBezTo>
                    <a:pt x="1409" y="503"/>
                    <a:pt x="1421" y="496"/>
                    <a:pt x="1430" y="494"/>
                  </a:cubicBezTo>
                  <a:cubicBezTo>
                    <a:pt x="1439" y="493"/>
                    <a:pt x="1453" y="495"/>
                    <a:pt x="1455" y="497"/>
                  </a:cubicBezTo>
                  <a:cubicBezTo>
                    <a:pt x="1458" y="500"/>
                    <a:pt x="1460" y="499"/>
                    <a:pt x="1461" y="497"/>
                  </a:cubicBezTo>
                  <a:cubicBezTo>
                    <a:pt x="1463" y="496"/>
                    <a:pt x="1466" y="496"/>
                    <a:pt x="1472" y="497"/>
                  </a:cubicBezTo>
                  <a:cubicBezTo>
                    <a:pt x="1478" y="498"/>
                    <a:pt x="1479" y="494"/>
                    <a:pt x="1483" y="496"/>
                  </a:cubicBezTo>
                  <a:cubicBezTo>
                    <a:pt x="1487" y="497"/>
                    <a:pt x="1490" y="497"/>
                    <a:pt x="1493" y="493"/>
                  </a:cubicBezTo>
                  <a:cubicBezTo>
                    <a:pt x="1495" y="488"/>
                    <a:pt x="1506" y="489"/>
                    <a:pt x="1509" y="491"/>
                  </a:cubicBezTo>
                  <a:cubicBezTo>
                    <a:pt x="1512" y="493"/>
                    <a:pt x="1514" y="495"/>
                    <a:pt x="1518" y="493"/>
                  </a:cubicBezTo>
                  <a:cubicBezTo>
                    <a:pt x="1522" y="490"/>
                    <a:pt x="1522" y="496"/>
                    <a:pt x="1526" y="497"/>
                  </a:cubicBezTo>
                  <a:cubicBezTo>
                    <a:pt x="1530" y="497"/>
                    <a:pt x="1527" y="501"/>
                    <a:pt x="1524" y="500"/>
                  </a:cubicBezTo>
                  <a:cubicBezTo>
                    <a:pt x="1520" y="500"/>
                    <a:pt x="1516" y="502"/>
                    <a:pt x="1520" y="505"/>
                  </a:cubicBezTo>
                  <a:cubicBezTo>
                    <a:pt x="1524" y="507"/>
                    <a:pt x="1529" y="502"/>
                    <a:pt x="1532" y="503"/>
                  </a:cubicBezTo>
                  <a:cubicBezTo>
                    <a:pt x="1535" y="503"/>
                    <a:pt x="1540" y="503"/>
                    <a:pt x="1544" y="501"/>
                  </a:cubicBezTo>
                  <a:cubicBezTo>
                    <a:pt x="1548" y="498"/>
                    <a:pt x="1549" y="503"/>
                    <a:pt x="1552" y="500"/>
                  </a:cubicBezTo>
                  <a:cubicBezTo>
                    <a:pt x="1555" y="498"/>
                    <a:pt x="1561" y="497"/>
                    <a:pt x="1564" y="497"/>
                  </a:cubicBezTo>
                  <a:cubicBezTo>
                    <a:pt x="1567" y="498"/>
                    <a:pt x="1565" y="494"/>
                    <a:pt x="1559" y="494"/>
                  </a:cubicBezTo>
                  <a:cubicBezTo>
                    <a:pt x="1554" y="494"/>
                    <a:pt x="1554" y="491"/>
                    <a:pt x="1559" y="484"/>
                  </a:cubicBezTo>
                  <a:cubicBezTo>
                    <a:pt x="1563" y="476"/>
                    <a:pt x="1571" y="473"/>
                    <a:pt x="1575" y="468"/>
                  </a:cubicBezTo>
                  <a:cubicBezTo>
                    <a:pt x="1580" y="464"/>
                    <a:pt x="1584" y="466"/>
                    <a:pt x="1584" y="463"/>
                  </a:cubicBezTo>
                  <a:cubicBezTo>
                    <a:pt x="1584" y="460"/>
                    <a:pt x="1586" y="452"/>
                    <a:pt x="1590" y="452"/>
                  </a:cubicBezTo>
                  <a:cubicBezTo>
                    <a:pt x="1594" y="452"/>
                    <a:pt x="1603" y="454"/>
                    <a:pt x="1609" y="450"/>
                  </a:cubicBezTo>
                  <a:cubicBezTo>
                    <a:pt x="1615" y="447"/>
                    <a:pt x="1615" y="453"/>
                    <a:pt x="1617" y="454"/>
                  </a:cubicBezTo>
                  <a:cubicBezTo>
                    <a:pt x="1619" y="455"/>
                    <a:pt x="1623" y="449"/>
                    <a:pt x="1625" y="450"/>
                  </a:cubicBezTo>
                  <a:cubicBezTo>
                    <a:pt x="1628" y="452"/>
                    <a:pt x="1621" y="456"/>
                    <a:pt x="1620" y="461"/>
                  </a:cubicBezTo>
                  <a:cubicBezTo>
                    <a:pt x="1618" y="467"/>
                    <a:pt x="1623" y="465"/>
                    <a:pt x="1626" y="466"/>
                  </a:cubicBezTo>
                  <a:cubicBezTo>
                    <a:pt x="1629" y="467"/>
                    <a:pt x="1622" y="470"/>
                    <a:pt x="1623" y="471"/>
                  </a:cubicBezTo>
                  <a:cubicBezTo>
                    <a:pt x="1624" y="472"/>
                    <a:pt x="1630" y="472"/>
                    <a:pt x="1637" y="465"/>
                  </a:cubicBezTo>
                  <a:cubicBezTo>
                    <a:pt x="1645" y="457"/>
                    <a:pt x="1652" y="455"/>
                    <a:pt x="1656" y="455"/>
                  </a:cubicBezTo>
                  <a:cubicBezTo>
                    <a:pt x="1661" y="456"/>
                    <a:pt x="1658" y="451"/>
                    <a:pt x="1659" y="444"/>
                  </a:cubicBezTo>
                  <a:cubicBezTo>
                    <a:pt x="1659" y="436"/>
                    <a:pt x="1674" y="434"/>
                    <a:pt x="1679" y="436"/>
                  </a:cubicBezTo>
                  <a:cubicBezTo>
                    <a:pt x="1683" y="439"/>
                    <a:pt x="1683" y="440"/>
                    <a:pt x="1678" y="439"/>
                  </a:cubicBezTo>
                  <a:cubicBezTo>
                    <a:pt x="1674" y="438"/>
                    <a:pt x="1669" y="442"/>
                    <a:pt x="1670" y="448"/>
                  </a:cubicBezTo>
                  <a:cubicBezTo>
                    <a:pt x="1670" y="454"/>
                    <a:pt x="1666" y="456"/>
                    <a:pt x="1668" y="458"/>
                  </a:cubicBezTo>
                  <a:cubicBezTo>
                    <a:pt x="1670" y="461"/>
                    <a:pt x="1665" y="461"/>
                    <a:pt x="1664" y="464"/>
                  </a:cubicBezTo>
                  <a:cubicBezTo>
                    <a:pt x="1664" y="466"/>
                    <a:pt x="1664" y="468"/>
                    <a:pt x="1661" y="469"/>
                  </a:cubicBezTo>
                  <a:cubicBezTo>
                    <a:pt x="1658" y="470"/>
                    <a:pt x="1646" y="472"/>
                    <a:pt x="1646" y="476"/>
                  </a:cubicBezTo>
                  <a:cubicBezTo>
                    <a:pt x="1645" y="481"/>
                    <a:pt x="1639" y="481"/>
                    <a:pt x="1636" y="487"/>
                  </a:cubicBezTo>
                  <a:cubicBezTo>
                    <a:pt x="1633" y="493"/>
                    <a:pt x="1622" y="496"/>
                    <a:pt x="1615" y="507"/>
                  </a:cubicBezTo>
                  <a:cubicBezTo>
                    <a:pt x="1608" y="518"/>
                    <a:pt x="1596" y="518"/>
                    <a:pt x="1596" y="521"/>
                  </a:cubicBezTo>
                  <a:cubicBezTo>
                    <a:pt x="1596" y="523"/>
                    <a:pt x="1588" y="523"/>
                    <a:pt x="1585" y="523"/>
                  </a:cubicBezTo>
                  <a:cubicBezTo>
                    <a:pt x="1582" y="523"/>
                    <a:pt x="1588" y="530"/>
                    <a:pt x="1581" y="537"/>
                  </a:cubicBezTo>
                  <a:cubicBezTo>
                    <a:pt x="1575" y="545"/>
                    <a:pt x="1570" y="555"/>
                    <a:pt x="1571" y="565"/>
                  </a:cubicBezTo>
                  <a:cubicBezTo>
                    <a:pt x="1571" y="575"/>
                    <a:pt x="1574" y="604"/>
                    <a:pt x="1577" y="609"/>
                  </a:cubicBezTo>
                  <a:cubicBezTo>
                    <a:pt x="1580" y="614"/>
                    <a:pt x="1578" y="626"/>
                    <a:pt x="1580" y="629"/>
                  </a:cubicBezTo>
                  <a:cubicBezTo>
                    <a:pt x="1583" y="632"/>
                    <a:pt x="1582" y="636"/>
                    <a:pt x="1584" y="638"/>
                  </a:cubicBezTo>
                  <a:cubicBezTo>
                    <a:pt x="1585" y="639"/>
                    <a:pt x="1591" y="631"/>
                    <a:pt x="1596" y="627"/>
                  </a:cubicBezTo>
                  <a:cubicBezTo>
                    <a:pt x="1600" y="623"/>
                    <a:pt x="1599" y="622"/>
                    <a:pt x="1602" y="620"/>
                  </a:cubicBezTo>
                  <a:cubicBezTo>
                    <a:pt x="1604" y="618"/>
                    <a:pt x="1603" y="610"/>
                    <a:pt x="1604" y="608"/>
                  </a:cubicBezTo>
                  <a:cubicBezTo>
                    <a:pt x="1605" y="606"/>
                    <a:pt x="1610" y="605"/>
                    <a:pt x="1612" y="602"/>
                  </a:cubicBezTo>
                  <a:cubicBezTo>
                    <a:pt x="1614" y="600"/>
                    <a:pt x="1618" y="602"/>
                    <a:pt x="1621" y="601"/>
                  </a:cubicBezTo>
                  <a:cubicBezTo>
                    <a:pt x="1623" y="600"/>
                    <a:pt x="1620" y="594"/>
                    <a:pt x="1620" y="591"/>
                  </a:cubicBezTo>
                  <a:cubicBezTo>
                    <a:pt x="1619" y="587"/>
                    <a:pt x="1627" y="583"/>
                    <a:pt x="1631" y="580"/>
                  </a:cubicBezTo>
                  <a:cubicBezTo>
                    <a:pt x="1635" y="577"/>
                    <a:pt x="1640" y="582"/>
                    <a:pt x="1644" y="577"/>
                  </a:cubicBezTo>
                  <a:cubicBezTo>
                    <a:pt x="1649" y="573"/>
                    <a:pt x="1644" y="568"/>
                    <a:pt x="1642" y="565"/>
                  </a:cubicBezTo>
                  <a:cubicBezTo>
                    <a:pt x="1641" y="563"/>
                    <a:pt x="1647" y="552"/>
                    <a:pt x="1651" y="551"/>
                  </a:cubicBezTo>
                  <a:cubicBezTo>
                    <a:pt x="1654" y="550"/>
                    <a:pt x="1656" y="554"/>
                    <a:pt x="1660" y="550"/>
                  </a:cubicBezTo>
                  <a:cubicBezTo>
                    <a:pt x="1663" y="547"/>
                    <a:pt x="1656" y="542"/>
                    <a:pt x="1654" y="542"/>
                  </a:cubicBezTo>
                  <a:cubicBezTo>
                    <a:pt x="1652" y="543"/>
                    <a:pt x="1651" y="533"/>
                    <a:pt x="1656" y="529"/>
                  </a:cubicBezTo>
                  <a:cubicBezTo>
                    <a:pt x="1662" y="525"/>
                    <a:pt x="1660" y="524"/>
                    <a:pt x="1656" y="523"/>
                  </a:cubicBezTo>
                  <a:cubicBezTo>
                    <a:pt x="1652" y="522"/>
                    <a:pt x="1652" y="523"/>
                    <a:pt x="1649" y="523"/>
                  </a:cubicBezTo>
                  <a:cubicBezTo>
                    <a:pt x="1646" y="523"/>
                    <a:pt x="1643" y="517"/>
                    <a:pt x="1647" y="511"/>
                  </a:cubicBezTo>
                  <a:cubicBezTo>
                    <a:pt x="1652" y="505"/>
                    <a:pt x="1656" y="505"/>
                    <a:pt x="1657" y="500"/>
                  </a:cubicBezTo>
                  <a:cubicBezTo>
                    <a:pt x="1658" y="495"/>
                    <a:pt x="1664" y="488"/>
                    <a:pt x="1666" y="485"/>
                  </a:cubicBezTo>
                  <a:cubicBezTo>
                    <a:pt x="1667" y="483"/>
                    <a:pt x="1674" y="485"/>
                    <a:pt x="1676" y="485"/>
                  </a:cubicBezTo>
                  <a:cubicBezTo>
                    <a:pt x="1678" y="484"/>
                    <a:pt x="1678" y="490"/>
                    <a:pt x="1680" y="487"/>
                  </a:cubicBezTo>
                  <a:cubicBezTo>
                    <a:pt x="1683" y="484"/>
                    <a:pt x="1688" y="475"/>
                    <a:pt x="1692" y="475"/>
                  </a:cubicBezTo>
                  <a:cubicBezTo>
                    <a:pt x="1696" y="475"/>
                    <a:pt x="1693" y="482"/>
                    <a:pt x="1694" y="486"/>
                  </a:cubicBezTo>
                  <a:cubicBezTo>
                    <a:pt x="1696" y="490"/>
                    <a:pt x="1698" y="485"/>
                    <a:pt x="1705" y="479"/>
                  </a:cubicBezTo>
                  <a:cubicBezTo>
                    <a:pt x="1713" y="474"/>
                    <a:pt x="1729" y="475"/>
                    <a:pt x="1734" y="477"/>
                  </a:cubicBezTo>
                  <a:cubicBezTo>
                    <a:pt x="1739" y="480"/>
                    <a:pt x="1740" y="485"/>
                    <a:pt x="1743" y="485"/>
                  </a:cubicBezTo>
                  <a:cubicBezTo>
                    <a:pt x="1747" y="484"/>
                    <a:pt x="1743" y="479"/>
                    <a:pt x="1748" y="478"/>
                  </a:cubicBezTo>
                  <a:cubicBezTo>
                    <a:pt x="1752" y="476"/>
                    <a:pt x="1759" y="472"/>
                    <a:pt x="1764" y="468"/>
                  </a:cubicBezTo>
                  <a:cubicBezTo>
                    <a:pt x="1770" y="464"/>
                    <a:pt x="1768" y="467"/>
                    <a:pt x="1771" y="463"/>
                  </a:cubicBezTo>
                  <a:cubicBezTo>
                    <a:pt x="1774" y="460"/>
                    <a:pt x="1777" y="461"/>
                    <a:pt x="1778" y="459"/>
                  </a:cubicBezTo>
                  <a:cubicBezTo>
                    <a:pt x="1779" y="456"/>
                    <a:pt x="1787" y="452"/>
                    <a:pt x="1797" y="450"/>
                  </a:cubicBezTo>
                  <a:cubicBezTo>
                    <a:pt x="1808" y="447"/>
                    <a:pt x="1822" y="440"/>
                    <a:pt x="1822" y="437"/>
                  </a:cubicBezTo>
                  <a:cubicBezTo>
                    <a:pt x="1821" y="435"/>
                    <a:pt x="1826" y="434"/>
                    <a:pt x="1826" y="436"/>
                  </a:cubicBezTo>
                  <a:cubicBezTo>
                    <a:pt x="1827" y="439"/>
                    <a:pt x="1831" y="438"/>
                    <a:pt x="1836" y="439"/>
                  </a:cubicBezTo>
                  <a:cubicBezTo>
                    <a:pt x="1842" y="440"/>
                    <a:pt x="1845" y="443"/>
                    <a:pt x="1849" y="438"/>
                  </a:cubicBezTo>
                  <a:cubicBezTo>
                    <a:pt x="1854" y="433"/>
                    <a:pt x="1849" y="432"/>
                    <a:pt x="1849" y="428"/>
                  </a:cubicBezTo>
                  <a:cubicBezTo>
                    <a:pt x="1849" y="425"/>
                    <a:pt x="1841" y="421"/>
                    <a:pt x="1842" y="417"/>
                  </a:cubicBezTo>
                  <a:cubicBezTo>
                    <a:pt x="1843" y="414"/>
                    <a:pt x="1836" y="404"/>
                    <a:pt x="1834" y="406"/>
                  </a:cubicBezTo>
                  <a:cubicBezTo>
                    <a:pt x="1832" y="408"/>
                    <a:pt x="1827" y="404"/>
                    <a:pt x="1827" y="401"/>
                  </a:cubicBezTo>
                  <a:cubicBezTo>
                    <a:pt x="1827" y="398"/>
                    <a:pt x="1827" y="395"/>
                    <a:pt x="1824" y="397"/>
                  </a:cubicBezTo>
                  <a:cubicBezTo>
                    <a:pt x="1821" y="399"/>
                    <a:pt x="1815" y="398"/>
                    <a:pt x="1814" y="395"/>
                  </a:cubicBezTo>
                  <a:cubicBezTo>
                    <a:pt x="1813" y="392"/>
                    <a:pt x="1820" y="390"/>
                    <a:pt x="1825" y="392"/>
                  </a:cubicBezTo>
                  <a:cubicBezTo>
                    <a:pt x="1831" y="394"/>
                    <a:pt x="1829" y="396"/>
                    <a:pt x="1832" y="398"/>
                  </a:cubicBezTo>
                  <a:cubicBezTo>
                    <a:pt x="1834" y="399"/>
                    <a:pt x="1841" y="398"/>
                    <a:pt x="1845" y="397"/>
                  </a:cubicBezTo>
                  <a:cubicBezTo>
                    <a:pt x="1848" y="395"/>
                    <a:pt x="1859" y="392"/>
                    <a:pt x="1860" y="389"/>
                  </a:cubicBezTo>
                  <a:cubicBezTo>
                    <a:pt x="1862" y="386"/>
                    <a:pt x="1860" y="384"/>
                    <a:pt x="1863" y="382"/>
                  </a:cubicBezTo>
                  <a:cubicBezTo>
                    <a:pt x="1867" y="381"/>
                    <a:pt x="1864" y="377"/>
                    <a:pt x="1861" y="375"/>
                  </a:cubicBezTo>
                  <a:cubicBezTo>
                    <a:pt x="1859" y="374"/>
                    <a:pt x="1859" y="370"/>
                    <a:pt x="1862" y="370"/>
                  </a:cubicBezTo>
                  <a:cubicBezTo>
                    <a:pt x="1865" y="370"/>
                    <a:pt x="1865" y="366"/>
                    <a:pt x="1867" y="366"/>
                  </a:cubicBezTo>
                  <a:cubicBezTo>
                    <a:pt x="1869" y="365"/>
                    <a:pt x="1869" y="367"/>
                    <a:pt x="1873" y="365"/>
                  </a:cubicBezTo>
                  <a:cubicBezTo>
                    <a:pt x="1877" y="363"/>
                    <a:pt x="1873" y="368"/>
                    <a:pt x="1871" y="372"/>
                  </a:cubicBezTo>
                  <a:cubicBezTo>
                    <a:pt x="1869" y="375"/>
                    <a:pt x="1875" y="378"/>
                    <a:pt x="1875" y="380"/>
                  </a:cubicBezTo>
                  <a:cubicBezTo>
                    <a:pt x="1876" y="382"/>
                    <a:pt x="1883" y="382"/>
                    <a:pt x="1887" y="380"/>
                  </a:cubicBezTo>
                  <a:cubicBezTo>
                    <a:pt x="1891" y="378"/>
                    <a:pt x="1905" y="383"/>
                    <a:pt x="1905" y="386"/>
                  </a:cubicBezTo>
                  <a:cubicBezTo>
                    <a:pt x="1906" y="390"/>
                    <a:pt x="1908" y="394"/>
                    <a:pt x="1914" y="397"/>
                  </a:cubicBezTo>
                  <a:cubicBezTo>
                    <a:pt x="1919" y="399"/>
                    <a:pt x="1924" y="398"/>
                    <a:pt x="1925" y="401"/>
                  </a:cubicBezTo>
                  <a:cubicBezTo>
                    <a:pt x="1926" y="403"/>
                    <a:pt x="1928" y="405"/>
                    <a:pt x="1931" y="404"/>
                  </a:cubicBezTo>
                  <a:cubicBezTo>
                    <a:pt x="1934" y="403"/>
                    <a:pt x="1936" y="407"/>
                    <a:pt x="1938" y="405"/>
                  </a:cubicBezTo>
                  <a:cubicBezTo>
                    <a:pt x="1941" y="403"/>
                    <a:pt x="1942" y="406"/>
                    <a:pt x="1945" y="403"/>
                  </a:cubicBezTo>
                  <a:cubicBezTo>
                    <a:pt x="1948" y="401"/>
                    <a:pt x="1938" y="399"/>
                    <a:pt x="1940" y="397"/>
                  </a:cubicBezTo>
                  <a:cubicBezTo>
                    <a:pt x="1941" y="395"/>
                    <a:pt x="1943" y="398"/>
                    <a:pt x="1945" y="398"/>
                  </a:cubicBezTo>
                  <a:cubicBezTo>
                    <a:pt x="1948" y="398"/>
                    <a:pt x="1944" y="393"/>
                    <a:pt x="1946" y="392"/>
                  </a:cubicBezTo>
                  <a:cubicBezTo>
                    <a:pt x="1948" y="392"/>
                    <a:pt x="1947" y="381"/>
                    <a:pt x="1945" y="381"/>
                  </a:cubicBezTo>
                  <a:cubicBezTo>
                    <a:pt x="1943" y="380"/>
                    <a:pt x="1944" y="376"/>
                    <a:pt x="1948" y="379"/>
                  </a:cubicBezTo>
                  <a:cubicBezTo>
                    <a:pt x="1952" y="382"/>
                    <a:pt x="1958" y="382"/>
                    <a:pt x="1961" y="382"/>
                  </a:cubicBezTo>
                  <a:cubicBezTo>
                    <a:pt x="1964" y="382"/>
                    <a:pt x="1961" y="379"/>
                    <a:pt x="1959" y="379"/>
                  </a:cubicBezTo>
                  <a:cubicBezTo>
                    <a:pt x="1956" y="378"/>
                    <a:pt x="1959" y="376"/>
                    <a:pt x="1961" y="378"/>
                  </a:cubicBezTo>
                  <a:cubicBezTo>
                    <a:pt x="1963" y="380"/>
                    <a:pt x="1967" y="380"/>
                    <a:pt x="1967" y="378"/>
                  </a:cubicBezTo>
                  <a:cubicBezTo>
                    <a:pt x="1968" y="376"/>
                    <a:pt x="1970" y="372"/>
                    <a:pt x="1973" y="372"/>
                  </a:cubicBezTo>
                  <a:cubicBezTo>
                    <a:pt x="1977" y="372"/>
                    <a:pt x="1978" y="370"/>
                    <a:pt x="1975" y="369"/>
                  </a:cubicBezTo>
                  <a:close/>
                  <a:moveTo>
                    <a:pt x="1020" y="600"/>
                  </a:moveTo>
                  <a:cubicBezTo>
                    <a:pt x="1010" y="609"/>
                    <a:pt x="991" y="611"/>
                    <a:pt x="991" y="619"/>
                  </a:cubicBezTo>
                  <a:cubicBezTo>
                    <a:pt x="991" y="626"/>
                    <a:pt x="967" y="630"/>
                    <a:pt x="965" y="627"/>
                  </a:cubicBezTo>
                  <a:cubicBezTo>
                    <a:pt x="963" y="624"/>
                    <a:pt x="982" y="623"/>
                    <a:pt x="987" y="612"/>
                  </a:cubicBezTo>
                  <a:cubicBezTo>
                    <a:pt x="992" y="602"/>
                    <a:pt x="1009" y="596"/>
                    <a:pt x="1018" y="582"/>
                  </a:cubicBezTo>
                  <a:cubicBezTo>
                    <a:pt x="1024" y="572"/>
                    <a:pt x="1029" y="557"/>
                    <a:pt x="1033" y="558"/>
                  </a:cubicBezTo>
                  <a:cubicBezTo>
                    <a:pt x="1036" y="559"/>
                    <a:pt x="1030" y="591"/>
                    <a:pt x="1020" y="600"/>
                  </a:cubicBezTo>
                  <a:close/>
                  <a:moveTo>
                    <a:pt x="1063" y="186"/>
                  </a:moveTo>
                  <a:cubicBezTo>
                    <a:pt x="1062" y="188"/>
                    <a:pt x="1055" y="189"/>
                    <a:pt x="1057" y="191"/>
                  </a:cubicBezTo>
                  <a:cubicBezTo>
                    <a:pt x="1060" y="196"/>
                    <a:pt x="1077" y="193"/>
                    <a:pt x="1077" y="188"/>
                  </a:cubicBezTo>
                  <a:cubicBezTo>
                    <a:pt x="1078" y="182"/>
                    <a:pt x="1065" y="183"/>
                    <a:pt x="1063" y="186"/>
                  </a:cubicBezTo>
                  <a:close/>
                  <a:moveTo>
                    <a:pt x="349" y="23"/>
                  </a:moveTo>
                  <a:cubicBezTo>
                    <a:pt x="354" y="27"/>
                    <a:pt x="336" y="26"/>
                    <a:pt x="333" y="29"/>
                  </a:cubicBezTo>
                  <a:cubicBezTo>
                    <a:pt x="331" y="33"/>
                    <a:pt x="320" y="32"/>
                    <a:pt x="322" y="36"/>
                  </a:cubicBezTo>
                  <a:cubicBezTo>
                    <a:pt x="324" y="40"/>
                    <a:pt x="341" y="40"/>
                    <a:pt x="341" y="37"/>
                  </a:cubicBezTo>
                  <a:cubicBezTo>
                    <a:pt x="341" y="33"/>
                    <a:pt x="350" y="36"/>
                    <a:pt x="351" y="33"/>
                  </a:cubicBezTo>
                  <a:cubicBezTo>
                    <a:pt x="351" y="30"/>
                    <a:pt x="355" y="26"/>
                    <a:pt x="364" y="26"/>
                  </a:cubicBezTo>
                  <a:cubicBezTo>
                    <a:pt x="374" y="25"/>
                    <a:pt x="374" y="22"/>
                    <a:pt x="365" y="17"/>
                  </a:cubicBezTo>
                  <a:cubicBezTo>
                    <a:pt x="356" y="13"/>
                    <a:pt x="344" y="20"/>
                    <a:pt x="349" y="23"/>
                  </a:cubicBezTo>
                  <a:close/>
                  <a:moveTo>
                    <a:pt x="397" y="35"/>
                  </a:moveTo>
                  <a:cubicBezTo>
                    <a:pt x="397" y="29"/>
                    <a:pt x="379" y="35"/>
                    <a:pt x="383" y="37"/>
                  </a:cubicBezTo>
                  <a:cubicBezTo>
                    <a:pt x="386" y="38"/>
                    <a:pt x="397" y="41"/>
                    <a:pt x="397" y="35"/>
                  </a:cubicBezTo>
                  <a:close/>
                  <a:moveTo>
                    <a:pt x="440" y="11"/>
                  </a:moveTo>
                  <a:cubicBezTo>
                    <a:pt x="448" y="11"/>
                    <a:pt x="446" y="6"/>
                    <a:pt x="451" y="7"/>
                  </a:cubicBezTo>
                  <a:cubicBezTo>
                    <a:pt x="457" y="7"/>
                    <a:pt x="464" y="7"/>
                    <a:pt x="461" y="4"/>
                  </a:cubicBezTo>
                  <a:cubicBezTo>
                    <a:pt x="458" y="0"/>
                    <a:pt x="438" y="1"/>
                    <a:pt x="440" y="4"/>
                  </a:cubicBezTo>
                  <a:cubicBezTo>
                    <a:pt x="443" y="7"/>
                    <a:pt x="424" y="6"/>
                    <a:pt x="425" y="7"/>
                  </a:cubicBezTo>
                  <a:cubicBezTo>
                    <a:pt x="425" y="9"/>
                    <a:pt x="432" y="11"/>
                    <a:pt x="440" y="11"/>
                  </a:cubicBezTo>
                  <a:close/>
                  <a:moveTo>
                    <a:pt x="441" y="30"/>
                  </a:moveTo>
                  <a:cubicBezTo>
                    <a:pt x="443" y="33"/>
                    <a:pt x="440" y="34"/>
                    <a:pt x="433" y="34"/>
                  </a:cubicBezTo>
                  <a:cubicBezTo>
                    <a:pt x="426" y="34"/>
                    <a:pt x="422" y="37"/>
                    <a:pt x="426" y="41"/>
                  </a:cubicBezTo>
                  <a:cubicBezTo>
                    <a:pt x="430" y="44"/>
                    <a:pt x="448" y="43"/>
                    <a:pt x="451" y="38"/>
                  </a:cubicBezTo>
                  <a:cubicBezTo>
                    <a:pt x="454" y="34"/>
                    <a:pt x="462" y="38"/>
                    <a:pt x="464" y="34"/>
                  </a:cubicBezTo>
                  <a:cubicBezTo>
                    <a:pt x="465" y="29"/>
                    <a:pt x="440" y="28"/>
                    <a:pt x="441" y="30"/>
                  </a:cubicBezTo>
                  <a:close/>
                  <a:moveTo>
                    <a:pt x="500" y="24"/>
                  </a:moveTo>
                  <a:cubicBezTo>
                    <a:pt x="502" y="20"/>
                    <a:pt x="496" y="20"/>
                    <a:pt x="495" y="17"/>
                  </a:cubicBezTo>
                  <a:cubicBezTo>
                    <a:pt x="494" y="14"/>
                    <a:pt x="475" y="13"/>
                    <a:pt x="476" y="17"/>
                  </a:cubicBezTo>
                  <a:cubicBezTo>
                    <a:pt x="477" y="20"/>
                    <a:pt x="463" y="24"/>
                    <a:pt x="467" y="28"/>
                  </a:cubicBezTo>
                  <a:cubicBezTo>
                    <a:pt x="475" y="35"/>
                    <a:pt x="498" y="27"/>
                    <a:pt x="500" y="24"/>
                  </a:cubicBezTo>
                  <a:close/>
                  <a:moveTo>
                    <a:pt x="395" y="214"/>
                  </a:moveTo>
                  <a:cubicBezTo>
                    <a:pt x="395" y="217"/>
                    <a:pt x="393" y="220"/>
                    <a:pt x="386" y="220"/>
                  </a:cubicBezTo>
                  <a:cubicBezTo>
                    <a:pt x="380" y="220"/>
                    <a:pt x="389" y="224"/>
                    <a:pt x="390" y="228"/>
                  </a:cubicBezTo>
                  <a:cubicBezTo>
                    <a:pt x="391" y="232"/>
                    <a:pt x="384" y="229"/>
                    <a:pt x="383" y="235"/>
                  </a:cubicBezTo>
                  <a:cubicBezTo>
                    <a:pt x="383" y="241"/>
                    <a:pt x="371" y="235"/>
                    <a:pt x="369" y="243"/>
                  </a:cubicBezTo>
                  <a:cubicBezTo>
                    <a:pt x="367" y="251"/>
                    <a:pt x="375" y="250"/>
                    <a:pt x="381" y="250"/>
                  </a:cubicBezTo>
                  <a:cubicBezTo>
                    <a:pt x="386" y="250"/>
                    <a:pt x="378" y="256"/>
                    <a:pt x="383" y="259"/>
                  </a:cubicBezTo>
                  <a:cubicBezTo>
                    <a:pt x="387" y="262"/>
                    <a:pt x="390" y="261"/>
                    <a:pt x="387" y="255"/>
                  </a:cubicBezTo>
                  <a:cubicBezTo>
                    <a:pt x="384" y="249"/>
                    <a:pt x="401" y="257"/>
                    <a:pt x="396" y="262"/>
                  </a:cubicBezTo>
                  <a:cubicBezTo>
                    <a:pt x="391" y="266"/>
                    <a:pt x="404" y="270"/>
                    <a:pt x="411" y="270"/>
                  </a:cubicBezTo>
                  <a:cubicBezTo>
                    <a:pt x="418" y="270"/>
                    <a:pt x="441" y="276"/>
                    <a:pt x="441" y="270"/>
                  </a:cubicBezTo>
                  <a:cubicBezTo>
                    <a:pt x="441" y="266"/>
                    <a:pt x="433" y="263"/>
                    <a:pt x="425" y="256"/>
                  </a:cubicBezTo>
                  <a:cubicBezTo>
                    <a:pt x="418" y="248"/>
                    <a:pt x="413" y="235"/>
                    <a:pt x="421" y="230"/>
                  </a:cubicBezTo>
                  <a:cubicBezTo>
                    <a:pt x="429" y="224"/>
                    <a:pt x="422" y="222"/>
                    <a:pt x="431" y="216"/>
                  </a:cubicBezTo>
                  <a:cubicBezTo>
                    <a:pt x="439" y="210"/>
                    <a:pt x="434" y="204"/>
                    <a:pt x="441" y="204"/>
                  </a:cubicBezTo>
                  <a:cubicBezTo>
                    <a:pt x="448" y="203"/>
                    <a:pt x="440" y="197"/>
                    <a:pt x="447" y="196"/>
                  </a:cubicBezTo>
                  <a:cubicBezTo>
                    <a:pt x="454" y="194"/>
                    <a:pt x="455" y="187"/>
                    <a:pt x="454" y="184"/>
                  </a:cubicBezTo>
                  <a:cubicBezTo>
                    <a:pt x="453" y="181"/>
                    <a:pt x="461" y="184"/>
                    <a:pt x="465" y="180"/>
                  </a:cubicBezTo>
                  <a:cubicBezTo>
                    <a:pt x="469" y="176"/>
                    <a:pt x="478" y="179"/>
                    <a:pt x="481" y="173"/>
                  </a:cubicBezTo>
                  <a:cubicBezTo>
                    <a:pt x="483" y="167"/>
                    <a:pt x="523" y="153"/>
                    <a:pt x="545" y="148"/>
                  </a:cubicBezTo>
                  <a:cubicBezTo>
                    <a:pt x="567" y="142"/>
                    <a:pt x="583" y="133"/>
                    <a:pt x="575" y="126"/>
                  </a:cubicBezTo>
                  <a:cubicBezTo>
                    <a:pt x="567" y="120"/>
                    <a:pt x="545" y="129"/>
                    <a:pt x="539" y="133"/>
                  </a:cubicBezTo>
                  <a:cubicBezTo>
                    <a:pt x="534" y="138"/>
                    <a:pt x="526" y="135"/>
                    <a:pt x="520" y="138"/>
                  </a:cubicBezTo>
                  <a:cubicBezTo>
                    <a:pt x="515" y="141"/>
                    <a:pt x="503" y="144"/>
                    <a:pt x="497" y="140"/>
                  </a:cubicBezTo>
                  <a:cubicBezTo>
                    <a:pt x="491" y="136"/>
                    <a:pt x="485" y="145"/>
                    <a:pt x="480" y="144"/>
                  </a:cubicBezTo>
                  <a:cubicBezTo>
                    <a:pt x="476" y="144"/>
                    <a:pt x="471" y="149"/>
                    <a:pt x="466" y="149"/>
                  </a:cubicBezTo>
                  <a:cubicBezTo>
                    <a:pt x="461" y="148"/>
                    <a:pt x="451" y="152"/>
                    <a:pt x="451" y="155"/>
                  </a:cubicBezTo>
                  <a:cubicBezTo>
                    <a:pt x="450" y="158"/>
                    <a:pt x="442" y="157"/>
                    <a:pt x="442" y="161"/>
                  </a:cubicBezTo>
                  <a:cubicBezTo>
                    <a:pt x="442" y="164"/>
                    <a:pt x="435" y="168"/>
                    <a:pt x="432" y="164"/>
                  </a:cubicBezTo>
                  <a:cubicBezTo>
                    <a:pt x="428" y="161"/>
                    <a:pt x="424" y="168"/>
                    <a:pt x="429" y="173"/>
                  </a:cubicBezTo>
                  <a:cubicBezTo>
                    <a:pt x="434" y="177"/>
                    <a:pt x="420" y="178"/>
                    <a:pt x="423" y="180"/>
                  </a:cubicBezTo>
                  <a:cubicBezTo>
                    <a:pt x="425" y="183"/>
                    <a:pt x="418" y="185"/>
                    <a:pt x="419" y="188"/>
                  </a:cubicBezTo>
                  <a:cubicBezTo>
                    <a:pt x="421" y="191"/>
                    <a:pt x="414" y="192"/>
                    <a:pt x="409" y="193"/>
                  </a:cubicBezTo>
                  <a:cubicBezTo>
                    <a:pt x="404" y="194"/>
                    <a:pt x="401" y="202"/>
                    <a:pt x="408" y="202"/>
                  </a:cubicBezTo>
                  <a:cubicBezTo>
                    <a:pt x="414" y="202"/>
                    <a:pt x="404" y="203"/>
                    <a:pt x="405" y="209"/>
                  </a:cubicBezTo>
                  <a:cubicBezTo>
                    <a:pt x="406" y="214"/>
                    <a:pt x="394" y="210"/>
                    <a:pt x="395" y="214"/>
                  </a:cubicBezTo>
                  <a:close/>
                  <a:moveTo>
                    <a:pt x="446" y="18"/>
                  </a:moveTo>
                  <a:cubicBezTo>
                    <a:pt x="447" y="11"/>
                    <a:pt x="435" y="17"/>
                    <a:pt x="426" y="13"/>
                  </a:cubicBezTo>
                  <a:cubicBezTo>
                    <a:pt x="417" y="9"/>
                    <a:pt x="412" y="9"/>
                    <a:pt x="418" y="14"/>
                  </a:cubicBezTo>
                  <a:cubicBezTo>
                    <a:pt x="420" y="17"/>
                    <a:pt x="402" y="19"/>
                    <a:pt x="405" y="22"/>
                  </a:cubicBezTo>
                  <a:cubicBezTo>
                    <a:pt x="412" y="29"/>
                    <a:pt x="445" y="25"/>
                    <a:pt x="446" y="18"/>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34" name="Google Shape;13934;p239"/>
            <p:cNvSpPr/>
            <p:nvPr/>
          </p:nvSpPr>
          <p:spPr>
            <a:xfrm>
              <a:off x="7935769" y="4511378"/>
              <a:ext cx="356553" cy="386976"/>
            </a:xfrm>
            <a:custGeom>
              <a:rect b="b" l="l" r="r" t="t"/>
              <a:pathLst>
                <a:path extrusionOk="0" h="230" w="212">
                  <a:moveTo>
                    <a:pt x="194" y="152"/>
                  </a:moveTo>
                  <a:cubicBezTo>
                    <a:pt x="189" y="149"/>
                    <a:pt x="186" y="109"/>
                    <a:pt x="189" y="108"/>
                  </a:cubicBezTo>
                  <a:cubicBezTo>
                    <a:pt x="189" y="108"/>
                    <a:pt x="190" y="108"/>
                    <a:pt x="190" y="109"/>
                  </a:cubicBezTo>
                  <a:cubicBezTo>
                    <a:pt x="190" y="100"/>
                    <a:pt x="190" y="100"/>
                    <a:pt x="190" y="100"/>
                  </a:cubicBezTo>
                  <a:cubicBezTo>
                    <a:pt x="190" y="100"/>
                    <a:pt x="189" y="100"/>
                    <a:pt x="189" y="100"/>
                  </a:cubicBezTo>
                  <a:cubicBezTo>
                    <a:pt x="188" y="99"/>
                    <a:pt x="186" y="98"/>
                    <a:pt x="186" y="96"/>
                  </a:cubicBezTo>
                  <a:cubicBezTo>
                    <a:pt x="186" y="93"/>
                    <a:pt x="189" y="93"/>
                    <a:pt x="189" y="93"/>
                  </a:cubicBezTo>
                  <a:cubicBezTo>
                    <a:pt x="189" y="93"/>
                    <a:pt x="189" y="86"/>
                    <a:pt x="191" y="85"/>
                  </a:cubicBezTo>
                  <a:cubicBezTo>
                    <a:pt x="192" y="85"/>
                    <a:pt x="192" y="84"/>
                    <a:pt x="193" y="84"/>
                  </a:cubicBezTo>
                  <a:cubicBezTo>
                    <a:pt x="194" y="82"/>
                    <a:pt x="195" y="78"/>
                    <a:pt x="195" y="75"/>
                  </a:cubicBezTo>
                  <a:cubicBezTo>
                    <a:pt x="195" y="72"/>
                    <a:pt x="195" y="68"/>
                    <a:pt x="197" y="65"/>
                  </a:cubicBezTo>
                  <a:cubicBezTo>
                    <a:pt x="198" y="62"/>
                    <a:pt x="197" y="58"/>
                    <a:pt x="200" y="56"/>
                  </a:cubicBezTo>
                  <a:cubicBezTo>
                    <a:pt x="202" y="55"/>
                    <a:pt x="201" y="51"/>
                    <a:pt x="204" y="50"/>
                  </a:cubicBezTo>
                  <a:cubicBezTo>
                    <a:pt x="206" y="49"/>
                    <a:pt x="209" y="48"/>
                    <a:pt x="209" y="46"/>
                  </a:cubicBezTo>
                  <a:cubicBezTo>
                    <a:pt x="209" y="45"/>
                    <a:pt x="212" y="43"/>
                    <a:pt x="212" y="40"/>
                  </a:cubicBezTo>
                  <a:cubicBezTo>
                    <a:pt x="212" y="38"/>
                    <a:pt x="208" y="37"/>
                    <a:pt x="208" y="34"/>
                  </a:cubicBezTo>
                  <a:cubicBezTo>
                    <a:pt x="208" y="31"/>
                    <a:pt x="209" y="24"/>
                    <a:pt x="209" y="24"/>
                  </a:cubicBezTo>
                  <a:cubicBezTo>
                    <a:pt x="209" y="24"/>
                    <a:pt x="209" y="24"/>
                    <a:pt x="209" y="24"/>
                  </a:cubicBezTo>
                  <a:cubicBezTo>
                    <a:pt x="204" y="19"/>
                    <a:pt x="198" y="13"/>
                    <a:pt x="196" y="12"/>
                  </a:cubicBezTo>
                  <a:cubicBezTo>
                    <a:pt x="194" y="11"/>
                    <a:pt x="190" y="14"/>
                    <a:pt x="190" y="14"/>
                  </a:cubicBezTo>
                  <a:cubicBezTo>
                    <a:pt x="190" y="14"/>
                    <a:pt x="187" y="10"/>
                    <a:pt x="184" y="13"/>
                  </a:cubicBezTo>
                  <a:cubicBezTo>
                    <a:pt x="181" y="16"/>
                    <a:pt x="177" y="13"/>
                    <a:pt x="177" y="13"/>
                  </a:cubicBezTo>
                  <a:cubicBezTo>
                    <a:pt x="177" y="13"/>
                    <a:pt x="173" y="11"/>
                    <a:pt x="172" y="7"/>
                  </a:cubicBezTo>
                  <a:cubicBezTo>
                    <a:pt x="171" y="6"/>
                    <a:pt x="170" y="5"/>
                    <a:pt x="169" y="4"/>
                  </a:cubicBezTo>
                  <a:cubicBezTo>
                    <a:pt x="169" y="5"/>
                    <a:pt x="169" y="5"/>
                    <a:pt x="169" y="5"/>
                  </a:cubicBezTo>
                  <a:cubicBezTo>
                    <a:pt x="160" y="6"/>
                    <a:pt x="160" y="6"/>
                    <a:pt x="160" y="6"/>
                  </a:cubicBezTo>
                  <a:cubicBezTo>
                    <a:pt x="160" y="6"/>
                    <a:pt x="150" y="0"/>
                    <a:pt x="148" y="5"/>
                  </a:cubicBezTo>
                  <a:cubicBezTo>
                    <a:pt x="145" y="9"/>
                    <a:pt x="143" y="6"/>
                    <a:pt x="138" y="6"/>
                  </a:cubicBezTo>
                  <a:cubicBezTo>
                    <a:pt x="133" y="6"/>
                    <a:pt x="129" y="8"/>
                    <a:pt x="126" y="10"/>
                  </a:cubicBezTo>
                  <a:cubicBezTo>
                    <a:pt x="123" y="11"/>
                    <a:pt x="119" y="8"/>
                    <a:pt x="117" y="10"/>
                  </a:cubicBezTo>
                  <a:cubicBezTo>
                    <a:pt x="115" y="11"/>
                    <a:pt x="113" y="18"/>
                    <a:pt x="113" y="18"/>
                  </a:cubicBezTo>
                  <a:cubicBezTo>
                    <a:pt x="91" y="13"/>
                    <a:pt x="91" y="13"/>
                    <a:pt x="91" y="13"/>
                  </a:cubicBezTo>
                  <a:cubicBezTo>
                    <a:pt x="91" y="13"/>
                    <a:pt x="87" y="7"/>
                    <a:pt x="82" y="7"/>
                  </a:cubicBezTo>
                  <a:cubicBezTo>
                    <a:pt x="77" y="7"/>
                    <a:pt x="70" y="16"/>
                    <a:pt x="70" y="16"/>
                  </a:cubicBezTo>
                  <a:cubicBezTo>
                    <a:pt x="70" y="24"/>
                    <a:pt x="70" y="24"/>
                    <a:pt x="70" y="24"/>
                  </a:cubicBezTo>
                  <a:cubicBezTo>
                    <a:pt x="71" y="29"/>
                    <a:pt x="69" y="34"/>
                    <a:pt x="68" y="37"/>
                  </a:cubicBezTo>
                  <a:cubicBezTo>
                    <a:pt x="66" y="40"/>
                    <a:pt x="64" y="42"/>
                    <a:pt x="64" y="49"/>
                  </a:cubicBezTo>
                  <a:cubicBezTo>
                    <a:pt x="64" y="57"/>
                    <a:pt x="55" y="68"/>
                    <a:pt x="55" y="74"/>
                  </a:cubicBezTo>
                  <a:cubicBezTo>
                    <a:pt x="55" y="80"/>
                    <a:pt x="45" y="84"/>
                    <a:pt x="45" y="88"/>
                  </a:cubicBezTo>
                  <a:cubicBezTo>
                    <a:pt x="45" y="91"/>
                    <a:pt x="44" y="99"/>
                    <a:pt x="44" y="108"/>
                  </a:cubicBezTo>
                  <a:cubicBezTo>
                    <a:pt x="44" y="116"/>
                    <a:pt x="40" y="109"/>
                    <a:pt x="40" y="116"/>
                  </a:cubicBezTo>
                  <a:cubicBezTo>
                    <a:pt x="40" y="124"/>
                    <a:pt x="36" y="119"/>
                    <a:pt x="33" y="123"/>
                  </a:cubicBezTo>
                  <a:cubicBezTo>
                    <a:pt x="29" y="127"/>
                    <a:pt x="28" y="127"/>
                    <a:pt x="28" y="124"/>
                  </a:cubicBezTo>
                  <a:cubicBezTo>
                    <a:pt x="28" y="120"/>
                    <a:pt x="23" y="119"/>
                    <a:pt x="19" y="123"/>
                  </a:cubicBezTo>
                  <a:cubicBezTo>
                    <a:pt x="14" y="127"/>
                    <a:pt x="13" y="123"/>
                    <a:pt x="11" y="122"/>
                  </a:cubicBezTo>
                  <a:cubicBezTo>
                    <a:pt x="9" y="122"/>
                    <a:pt x="5" y="125"/>
                    <a:pt x="0" y="128"/>
                  </a:cubicBezTo>
                  <a:cubicBezTo>
                    <a:pt x="2" y="133"/>
                    <a:pt x="3" y="137"/>
                    <a:pt x="4" y="141"/>
                  </a:cubicBezTo>
                  <a:cubicBezTo>
                    <a:pt x="4" y="142"/>
                    <a:pt x="4" y="142"/>
                    <a:pt x="4" y="143"/>
                  </a:cubicBezTo>
                  <a:cubicBezTo>
                    <a:pt x="7" y="141"/>
                    <a:pt x="9" y="139"/>
                    <a:pt x="11" y="139"/>
                  </a:cubicBezTo>
                  <a:cubicBezTo>
                    <a:pt x="14" y="138"/>
                    <a:pt x="48" y="139"/>
                    <a:pt x="48" y="139"/>
                  </a:cubicBezTo>
                  <a:cubicBezTo>
                    <a:pt x="48" y="139"/>
                    <a:pt x="51" y="144"/>
                    <a:pt x="50" y="149"/>
                  </a:cubicBezTo>
                  <a:cubicBezTo>
                    <a:pt x="49" y="154"/>
                    <a:pt x="52" y="152"/>
                    <a:pt x="55" y="158"/>
                  </a:cubicBezTo>
                  <a:cubicBezTo>
                    <a:pt x="58" y="164"/>
                    <a:pt x="60" y="167"/>
                    <a:pt x="65" y="165"/>
                  </a:cubicBezTo>
                  <a:cubicBezTo>
                    <a:pt x="70" y="164"/>
                    <a:pt x="76" y="163"/>
                    <a:pt x="78" y="163"/>
                  </a:cubicBezTo>
                  <a:cubicBezTo>
                    <a:pt x="80" y="164"/>
                    <a:pt x="80" y="154"/>
                    <a:pt x="83" y="153"/>
                  </a:cubicBezTo>
                  <a:cubicBezTo>
                    <a:pt x="86" y="151"/>
                    <a:pt x="92" y="153"/>
                    <a:pt x="92" y="153"/>
                  </a:cubicBezTo>
                  <a:cubicBezTo>
                    <a:pt x="92" y="153"/>
                    <a:pt x="92" y="155"/>
                    <a:pt x="98" y="155"/>
                  </a:cubicBezTo>
                  <a:cubicBezTo>
                    <a:pt x="103" y="155"/>
                    <a:pt x="105" y="153"/>
                    <a:pt x="105" y="157"/>
                  </a:cubicBezTo>
                  <a:cubicBezTo>
                    <a:pt x="105" y="161"/>
                    <a:pt x="106" y="165"/>
                    <a:pt x="107" y="166"/>
                  </a:cubicBezTo>
                  <a:cubicBezTo>
                    <a:pt x="109" y="168"/>
                    <a:pt x="103" y="181"/>
                    <a:pt x="106" y="183"/>
                  </a:cubicBezTo>
                  <a:cubicBezTo>
                    <a:pt x="108" y="186"/>
                    <a:pt x="112" y="190"/>
                    <a:pt x="111" y="193"/>
                  </a:cubicBezTo>
                  <a:cubicBezTo>
                    <a:pt x="111" y="196"/>
                    <a:pt x="109" y="202"/>
                    <a:pt x="111" y="202"/>
                  </a:cubicBezTo>
                  <a:cubicBezTo>
                    <a:pt x="114" y="203"/>
                    <a:pt x="114" y="199"/>
                    <a:pt x="118" y="199"/>
                  </a:cubicBezTo>
                  <a:cubicBezTo>
                    <a:pt x="121" y="199"/>
                    <a:pt x="124" y="200"/>
                    <a:pt x="128" y="198"/>
                  </a:cubicBezTo>
                  <a:cubicBezTo>
                    <a:pt x="129" y="198"/>
                    <a:pt x="130" y="198"/>
                    <a:pt x="131" y="198"/>
                  </a:cubicBezTo>
                  <a:cubicBezTo>
                    <a:pt x="133" y="199"/>
                    <a:pt x="134" y="201"/>
                    <a:pt x="134" y="201"/>
                  </a:cubicBezTo>
                  <a:cubicBezTo>
                    <a:pt x="134" y="201"/>
                    <a:pt x="135" y="205"/>
                    <a:pt x="137" y="204"/>
                  </a:cubicBezTo>
                  <a:cubicBezTo>
                    <a:pt x="139" y="203"/>
                    <a:pt x="145" y="201"/>
                    <a:pt x="144" y="204"/>
                  </a:cubicBezTo>
                  <a:cubicBezTo>
                    <a:pt x="144" y="206"/>
                    <a:pt x="146" y="210"/>
                    <a:pt x="148" y="209"/>
                  </a:cubicBezTo>
                  <a:cubicBezTo>
                    <a:pt x="150" y="208"/>
                    <a:pt x="155" y="213"/>
                    <a:pt x="158" y="213"/>
                  </a:cubicBezTo>
                  <a:cubicBezTo>
                    <a:pt x="160" y="213"/>
                    <a:pt x="163" y="213"/>
                    <a:pt x="163" y="211"/>
                  </a:cubicBezTo>
                  <a:cubicBezTo>
                    <a:pt x="163" y="209"/>
                    <a:pt x="166" y="207"/>
                    <a:pt x="167" y="209"/>
                  </a:cubicBezTo>
                  <a:cubicBezTo>
                    <a:pt x="168" y="211"/>
                    <a:pt x="171" y="216"/>
                    <a:pt x="173" y="216"/>
                  </a:cubicBezTo>
                  <a:cubicBezTo>
                    <a:pt x="176" y="216"/>
                    <a:pt x="182" y="216"/>
                    <a:pt x="182" y="218"/>
                  </a:cubicBezTo>
                  <a:cubicBezTo>
                    <a:pt x="182" y="220"/>
                    <a:pt x="184" y="226"/>
                    <a:pt x="186" y="228"/>
                  </a:cubicBezTo>
                  <a:cubicBezTo>
                    <a:pt x="189" y="230"/>
                    <a:pt x="195" y="228"/>
                    <a:pt x="195" y="228"/>
                  </a:cubicBezTo>
                  <a:cubicBezTo>
                    <a:pt x="195" y="228"/>
                    <a:pt x="197" y="226"/>
                    <a:pt x="197" y="223"/>
                  </a:cubicBezTo>
                  <a:cubicBezTo>
                    <a:pt x="197" y="219"/>
                    <a:pt x="197" y="214"/>
                    <a:pt x="195" y="214"/>
                  </a:cubicBezTo>
                  <a:cubicBezTo>
                    <a:pt x="194" y="214"/>
                    <a:pt x="191" y="218"/>
                    <a:pt x="187" y="217"/>
                  </a:cubicBezTo>
                  <a:cubicBezTo>
                    <a:pt x="184" y="216"/>
                    <a:pt x="181" y="208"/>
                    <a:pt x="180" y="207"/>
                  </a:cubicBezTo>
                  <a:cubicBezTo>
                    <a:pt x="178" y="206"/>
                    <a:pt x="182" y="199"/>
                    <a:pt x="182" y="196"/>
                  </a:cubicBezTo>
                  <a:cubicBezTo>
                    <a:pt x="182" y="193"/>
                    <a:pt x="185" y="184"/>
                    <a:pt x="183" y="183"/>
                  </a:cubicBezTo>
                  <a:cubicBezTo>
                    <a:pt x="181" y="182"/>
                    <a:pt x="182" y="179"/>
                    <a:pt x="184" y="177"/>
                  </a:cubicBezTo>
                  <a:cubicBezTo>
                    <a:pt x="187" y="174"/>
                    <a:pt x="183" y="169"/>
                    <a:pt x="187" y="169"/>
                  </a:cubicBezTo>
                  <a:cubicBezTo>
                    <a:pt x="191" y="169"/>
                    <a:pt x="199" y="169"/>
                    <a:pt x="201" y="166"/>
                  </a:cubicBezTo>
                  <a:cubicBezTo>
                    <a:pt x="202" y="166"/>
                    <a:pt x="202" y="166"/>
                    <a:pt x="202" y="166"/>
                  </a:cubicBezTo>
                  <a:cubicBezTo>
                    <a:pt x="202" y="165"/>
                    <a:pt x="202" y="165"/>
                    <a:pt x="203" y="164"/>
                  </a:cubicBezTo>
                  <a:cubicBezTo>
                    <a:pt x="200" y="160"/>
                    <a:pt x="197" y="154"/>
                    <a:pt x="194" y="15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35" name="Google Shape;13935;p239"/>
            <p:cNvSpPr/>
            <p:nvPr/>
          </p:nvSpPr>
          <p:spPr>
            <a:xfrm>
              <a:off x="8253381" y="4673226"/>
              <a:ext cx="30423" cy="41375"/>
            </a:xfrm>
            <a:custGeom>
              <a:rect b="b" l="l" r="r" t="t"/>
              <a:pathLst>
                <a:path extrusionOk="0" h="25" w="18">
                  <a:moveTo>
                    <a:pt x="1" y="13"/>
                  </a:moveTo>
                  <a:cubicBezTo>
                    <a:pt x="2" y="15"/>
                    <a:pt x="3" y="20"/>
                    <a:pt x="4" y="25"/>
                  </a:cubicBezTo>
                  <a:cubicBezTo>
                    <a:pt x="6" y="24"/>
                    <a:pt x="8" y="23"/>
                    <a:pt x="9" y="22"/>
                  </a:cubicBezTo>
                  <a:cubicBezTo>
                    <a:pt x="12" y="21"/>
                    <a:pt x="18" y="8"/>
                    <a:pt x="18" y="8"/>
                  </a:cubicBezTo>
                  <a:cubicBezTo>
                    <a:pt x="15" y="6"/>
                    <a:pt x="15" y="6"/>
                    <a:pt x="15" y="6"/>
                  </a:cubicBezTo>
                  <a:cubicBezTo>
                    <a:pt x="15" y="6"/>
                    <a:pt x="16" y="4"/>
                    <a:pt x="15" y="0"/>
                  </a:cubicBezTo>
                  <a:cubicBezTo>
                    <a:pt x="12" y="0"/>
                    <a:pt x="10" y="0"/>
                    <a:pt x="10" y="0"/>
                  </a:cubicBezTo>
                  <a:cubicBezTo>
                    <a:pt x="10" y="0"/>
                    <a:pt x="10" y="5"/>
                    <a:pt x="4" y="4"/>
                  </a:cubicBezTo>
                  <a:cubicBezTo>
                    <a:pt x="3" y="4"/>
                    <a:pt x="1" y="4"/>
                    <a:pt x="0" y="4"/>
                  </a:cubicBezTo>
                  <a:cubicBezTo>
                    <a:pt x="0" y="4"/>
                    <a:pt x="1" y="4"/>
                    <a:pt x="1" y="4"/>
                  </a:cubicBezTo>
                  <a:lnTo>
                    <a:pt x="1" y="13"/>
                  </a:ln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36" name="Google Shape;13936;p239"/>
            <p:cNvSpPr/>
            <p:nvPr/>
          </p:nvSpPr>
          <p:spPr>
            <a:xfrm>
              <a:off x="8274069" y="4839942"/>
              <a:ext cx="206874" cy="343167"/>
            </a:xfrm>
            <a:custGeom>
              <a:rect b="b" l="l" r="r" t="t"/>
              <a:pathLst>
                <a:path extrusionOk="0" h="204" w="123">
                  <a:moveTo>
                    <a:pt x="122" y="52"/>
                  </a:moveTo>
                  <a:cubicBezTo>
                    <a:pt x="121" y="49"/>
                    <a:pt x="118" y="34"/>
                    <a:pt x="119" y="29"/>
                  </a:cubicBezTo>
                  <a:cubicBezTo>
                    <a:pt x="120" y="23"/>
                    <a:pt x="118" y="7"/>
                    <a:pt x="118" y="0"/>
                  </a:cubicBezTo>
                  <a:cubicBezTo>
                    <a:pt x="118" y="0"/>
                    <a:pt x="118" y="0"/>
                    <a:pt x="118" y="0"/>
                  </a:cubicBezTo>
                  <a:cubicBezTo>
                    <a:pt x="112" y="2"/>
                    <a:pt x="106" y="5"/>
                    <a:pt x="106" y="6"/>
                  </a:cubicBezTo>
                  <a:cubicBezTo>
                    <a:pt x="105" y="9"/>
                    <a:pt x="100" y="6"/>
                    <a:pt x="97" y="9"/>
                  </a:cubicBezTo>
                  <a:cubicBezTo>
                    <a:pt x="95" y="11"/>
                    <a:pt x="93" y="9"/>
                    <a:pt x="91" y="8"/>
                  </a:cubicBezTo>
                  <a:cubicBezTo>
                    <a:pt x="88" y="7"/>
                    <a:pt x="87" y="11"/>
                    <a:pt x="87" y="13"/>
                  </a:cubicBezTo>
                  <a:cubicBezTo>
                    <a:pt x="86" y="15"/>
                    <a:pt x="82" y="14"/>
                    <a:pt x="80" y="13"/>
                  </a:cubicBezTo>
                  <a:cubicBezTo>
                    <a:pt x="78" y="13"/>
                    <a:pt x="73" y="15"/>
                    <a:pt x="70" y="15"/>
                  </a:cubicBezTo>
                  <a:cubicBezTo>
                    <a:pt x="67" y="15"/>
                    <a:pt x="69" y="12"/>
                    <a:pt x="66" y="11"/>
                  </a:cubicBezTo>
                  <a:cubicBezTo>
                    <a:pt x="63" y="10"/>
                    <a:pt x="61" y="13"/>
                    <a:pt x="59" y="13"/>
                  </a:cubicBezTo>
                  <a:cubicBezTo>
                    <a:pt x="58" y="13"/>
                    <a:pt x="55" y="12"/>
                    <a:pt x="53" y="12"/>
                  </a:cubicBezTo>
                  <a:cubicBezTo>
                    <a:pt x="53" y="14"/>
                    <a:pt x="53" y="15"/>
                    <a:pt x="52" y="16"/>
                  </a:cubicBezTo>
                  <a:cubicBezTo>
                    <a:pt x="50" y="22"/>
                    <a:pt x="57" y="36"/>
                    <a:pt x="57" y="41"/>
                  </a:cubicBezTo>
                  <a:cubicBezTo>
                    <a:pt x="60" y="44"/>
                    <a:pt x="63" y="46"/>
                    <a:pt x="64" y="48"/>
                  </a:cubicBezTo>
                  <a:cubicBezTo>
                    <a:pt x="67" y="52"/>
                    <a:pt x="64" y="52"/>
                    <a:pt x="65" y="60"/>
                  </a:cubicBezTo>
                  <a:cubicBezTo>
                    <a:pt x="65" y="69"/>
                    <a:pt x="61" y="65"/>
                    <a:pt x="58" y="68"/>
                  </a:cubicBezTo>
                  <a:cubicBezTo>
                    <a:pt x="55" y="71"/>
                    <a:pt x="58" y="77"/>
                    <a:pt x="57" y="79"/>
                  </a:cubicBezTo>
                  <a:cubicBezTo>
                    <a:pt x="56" y="81"/>
                    <a:pt x="47" y="67"/>
                    <a:pt x="46" y="65"/>
                  </a:cubicBezTo>
                  <a:cubicBezTo>
                    <a:pt x="46" y="63"/>
                    <a:pt x="50" y="54"/>
                    <a:pt x="49" y="49"/>
                  </a:cubicBezTo>
                  <a:cubicBezTo>
                    <a:pt x="48" y="44"/>
                    <a:pt x="42" y="47"/>
                    <a:pt x="40" y="48"/>
                  </a:cubicBezTo>
                  <a:cubicBezTo>
                    <a:pt x="38" y="48"/>
                    <a:pt x="33" y="42"/>
                    <a:pt x="32" y="42"/>
                  </a:cubicBezTo>
                  <a:cubicBezTo>
                    <a:pt x="31" y="42"/>
                    <a:pt x="0" y="54"/>
                    <a:pt x="0" y="54"/>
                  </a:cubicBezTo>
                  <a:cubicBezTo>
                    <a:pt x="2" y="63"/>
                    <a:pt x="2" y="63"/>
                    <a:pt x="2" y="63"/>
                  </a:cubicBezTo>
                  <a:cubicBezTo>
                    <a:pt x="1" y="63"/>
                    <a:pt x="1" y="63"/>
                    <a:pt x="1" y="63"/>
                  </a:cubicBezTo>
                  <a:cubicBezTo>
                    <a:pt x="3" y="67"/>
                    <a:pt x="3" y="67"/>
                    <a:pt x="3" y="67"/>
                  </a:cubicBezTo>
                  <a:cubicBezTo>
                    <a:pt x="3" y="67"/>
                    <a:pt x="13" y="67"/>
                    <a:pt x="18" y="70"/>
                  </a:cubicBezTo>
                  <a:cubicBezTo>
                    <a:pt x="22" y="74"/>
                    <a:pt x="30" y="74"/>
                    <a:pt x="31" y="75"/>
                  </a:cubicBezTo>
                  <a:cubicBezTo>
                    <a:pt x="33" y="76"/>
                    <a:pt x="31" y="88"/>
                    <a:pt x="32" y="94"/>
                  </a:cubicBezTo>
                  <a:cubicBezTo>
                    <a:pt x="32" y="100"/>
                    <a:pt x="26" y="101"/>
                    <a:pt x="29" y="104"/>
                  </a:cubicBezTo>
                  <a:cubicBezTo>
                    <a:pt x="32" y="108"/>
                    <a:pt x="30" y="113"/>
                    <a:pt x="32" y="113"/>
                  </a:cubicBezTo>
                  <a:cubicBezTo>
                    <a:pt x="34" y="114"/>
                    <a:pt x="29" y="121"/>
                    <a:pt x="26" y="122"/>
                  </a:cubicBezTo>
                  <a:cubicBezTo>
                    <a:pt x="23" y="124"/>
                    <a:pt x="26" y="130"/>
                    <a:pt x="23" y="134"/>
                  </a:cubicBezTo>
                  <a:cubicBezTo>
                    <a:pt x="21" y="137"/>
                    <a:pt x="15" y="142"/>
                    <a:pt x="11" y="146"/>
                  </a:cubicBezTo>
                  <a:cubicBezTo>
                    <a:pt x="11" y="146"/>
                    <a:pt x="12" y="146"/>
                    <a:pt x="12" y="146"/>
                  </a:cubicBezTo>
                  <a:cubicBezTo>
                    <a:pt x="13" y="148"/>
                    <a:pt x="16" y="167"/>
                    <a:pt x="19" y="169"/>
                  </a:cubicBezTo>
                  <a:cubicBezTo>
                    <a:pt x="22" y="171"/>
                    <a:pt x="20" y="189"/>
                    <a:pt x="20" y="190"/>
                  </a:cubicBezTo>
                  <a:cubicBezTo>
                    <a:pt x="20" y="192"/>
                    <a:pt x="21" y="204"/>
                    <a:pt x="21" y="204"/>
                  </a:cubicBezTo>
                  <a:cubicBezTo>
                    <a:pt x="21" y="204"/>
                    <a:pt x="26" y="203"/>
                    <a:pt x="30" y="203"/>
                  </a:cubicBezTo>
                  <a:cubicBezTo>
                    <a:pt x="30" y="201"/>
                    <a:pt x="30" y="199"/>
                    <a:pt x="30" y="198"/>
                  </a:cubicBezTo>
                  <a:cubicBezTo>
                    <a:pt x="31" y="192"/>
                    <a:pt x="27" y="196"/>
                    <a:pt x="26" y="193"/>
                  </a:cubicBezTo>
                  <a:cubicBezTo>
                    <a:pt x="24" y="189"/>
                    <a:pt x="34" y="183"/>
                    <a:pt x="44" y="179"/>
                  </a:cubicBezTo>
                  <a:cubicBezTo>
                    <a:pt x="54" y="175"/>
                    <a:pt x="57" y="173"/>
                    <a:pt x="58" y="170"/>
                  </a:cubicBezTo>
                  <a:cubicBezTo>
                    <a:pt x="59" y="166"/>
                    <a:pt x="58" y="156"/>
                    <a:pt x="60" y="153"/>
                  </a:cubicBezTo>
                  <a:cubicBezTo>
                    <a:pt x="61" y="149"/>
                    <a:pt x="59" y="146"/>
                    <a:pt x="58" y="138"/>
                  </a:cubicBezTo>
                  <a:cubicBezTo>
                    <a:pt x="56" y="129"/>
                    <a:pt x="53" y="127"/>
                    <a:pt x="52" y="122"/>
                  </a:cubicBezTo>
                  <a:cubicBezTo>
                    <a:pt x="51" y="117"/>
                    <a:pt x="51" y="114"/>
                    <a:pt x="54" y="113"/>
                  </a:cubicBezTo>
                  <a:cubicBezTo>
                    <a:pt x="57" y="113"/>
                    <a:pt x="57" y="112"/>
                    <a:pt x="59" y="107"/>
                  </a:cubicBezTo>
                  <a:cubicBezTo>
                    <a:pt x="61" y="102"/>
                    <a:pt x="64" y="104"/>
                    <a:pt x="69" y="101"/>
                  </a:cubicBezTo>
                  <a:cubicBezTo>
                    <a:pt x="73" y="97"/>
                    <a:pt x="74" y="93"/>
                    <a:pt x="81" y="87"/>
                  </a:cubicBezTo>
                  <a:cubicBezTo>
                    <a:pt x="88" y="81"/>
                    <a:pt x="96" y="81"/>
                    <a:pt x="104" y="77"/>
                  </a:cubicBezTo>
                  <a:cubicBezTo>
                    <a:pt x="111" y="72"/>
                    <a:pt x="123" y="55"/>
                    <a:pt x="122" y="52"/>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37" name="Google Shape;13937;p239"/>
            <p:cNvSpPr/>
            <p:nvPr/>
          </p:nvSpPr>
          <p:spPr>
            <a:xfrm>
              <a:off x="8260683" y="4642803"/>
              <a:ext cx="211741" cy="222693"/>
            </a:xfrm>
            <a:custGeom>
              <a:rect b="b" l="l" r="r" t="t"/>
              <a:pathLst>
                <a:path extrusionOk="0" h="132" w="126">
                  <a:moveTo>
                    <a:pt x="118" y="106"/>
                  </a:moveTo>
                  <a:cubicBezTo>
                    <a:pt x="117" y="99"/>
                    <a:pt x="113" y="99"/>
                    <a:pt x="113" y="94"/>
                  </a:cubicBezTo>
                  <a:cubicBezTo>
                    <a:pt x="114" y="89"/>
                    <a:pt x="114" y="84"/>
                    <a:pt x="112" y="84"/>
                  </a:cubicBezTo>
                  <a:cubicBezTo>
                    <a:pt x="111" y="83"/>
                    <a:pt x="112" y="79"/>
                    <a:pt x="114" y="75"/>
                  </a:cubicBezTo>
                  <a:cubicBezTo>
                    <a:pt x="117" y="70"/>
                    <a:pt x="109" y="70"/>
                    <a:pt x="108" y="65"/>
                  </a:cubicBezTo>
                  <a:cubicBezTo>
                    <a:pt x="108" y="62"/>
                    <a:pt x="110" y="55"/>
                    <a:pt x="113" y="47"/>
                  </a:cubicBezTo>
                  <a:cubicBezTo>
                    <a:pt x="104" y="40"/>
                    <a:pt x="94" y="32"/>
                    <a:pt x="94" y="32"/>
                  </a:cubicBezTo>
                  <a:cubicBezTo>
                    <a:pt x="94" y="25"/>
                    <a:pt x="94" y="25"/>
                    <a:pt x="94" y="25"/>
                  </a:cubicBezTo>
                  <a:cubicBezTo>
                    <a:pt x="51" y="1"/>
                    <a:pt x="51" y="1"/>
                    <a:pt x="51" y="1"/>
                  </a:cubicBezTo>
                  <a:cubicBezTo>
                    <a:pt x="50" y="6"/>
                    <a:pt x="48" y="11"/>
                    <a:pt x="45" y="12"/>
                  </a:cubicBezTo>
                  <a:cubicBezTo>
                    <a:pt x="42" y="14"/>
                    <a:pt x="50" y="19"/>
                    <a:pt x="46" y="20"/>
                  </a:cubicBezTo>
                  <a:cubicBezTo>
                    <a:pt x="42" y="20"/>
                    <a:pt x="33" y="16"/>
                    <a:pt x="27" y="19"/>
                  </a:cubicBezTo>
                  <a:cubicBezTo>
                    <a:pt x="23" y="20"/>
                    <a:pt x="24" y="10"/>
                    <a:pt x="27" y="0"/>
                  </a:cubicBezTo>
                  <a:cubicBezTo>
                    <a:pt x="17" y="1"/>
                    <a:pt x="17" y="1"/>
                    <a:pt x="17" y="1"/>
                  </a:cubicBezTo>
                  <a:cubicBezTo>
                    <a:pt x="17" y="1"/>
                    <a:pt x="15" y="2"/>
                    <a:pt x="12" y="3"/>
                  </a:cubicBezTo>
                  <a:cubicBezTo>
                    <a:pt x="14" y="8"/>
                    <a:pt x="14" y="8"/>
                    <a:pt x="14" y="8"/>
                  </a:cubicBezTo>
                  <a:cubicBezTo>
                    <a:pt x="14" y="8"/>
                    <a:pt x="16" y="13"/>
                    <a:pt x="16" y="16"/>
                  </a:cubicBezTo>
                  <a:cubicBezTo>
                    <a:pt x="15" y="17"/>
                    <a:pt x="13" y="18"/>
                    <a:pt x="11" y="18"/>
                  </a:cubicBezTo>
                  <a:cubicBezTo>
                    <a:pt x="12" y="22"/>
                    <a:pt x="11" y="24"/>
                    <a:pt x="11" y="24"/>
                  </a:cubicBezTo>
                  <a:cubicBezTo>
                    <a:pt x="14" y="26"/>
                    <a:pt x="14" y="26"/>
                    <a:pt x="14" y="26"/>
                  </a:cubicBezTo>
                  <a:cubicBezTo>
                    <a:pt x="14" y="26"/>
                    <a:pt x="8" y="39"/>
                    <a:pt x="5" y="40"/>
                  </a:cubicBezTo>
                  <a:cubicBezTo>
                    <a:pt x="4" y="41"/>
                    <a:pt x="2" y="42"/>
                    <a:pt x="0" y="43"/>
                  </a:cubicBezTo>
                  <a:cubicBezTo>
                    <a:pt x="2" y="52"/>
                    <a:pt x="4" y="63"/>
                    <a:pt x="7" y="66"/>
                  </a:cubicBezTo>
                  <a:cubicBezTo>
                    <a:pt x="13" y="72"/>
                    <a:pt x="12" y="78"/>
                    <a:pt x="13" y="82"/>
                  </a:cubicBezTo>
                  <a:cubicBezTo>
                    <a:pt x="15" y="85"/>
                    <a:pt x="20" y="90"/>
                    <a:pt x="16" y="91"/>
                  </a:cubicBezTo>
                  <a:cubicBezTo>
                    <a:pt x="14" y="92"/>
                    <a:pt x="12" y="90"/>
                    <a:pt x="10" y="86"/>
                  </a:cubicBezTo>
                  <a:cubicBezTo>
                    <a:pt x="9" y="87"/>
                    <a:pt x="9" y="87"/>
                    <a:pt x="9" y="88"/>
                  </a:cubicBezTo>
                  <a:cubicBezTo>
                    <a:pt x="9" y="88"/>
                    <a:pt x="9" y="88"/>
                    <a:pt x="8" y="88"/>
                  </a:cubicBezTo>
                  <a:cubicBezTo>
                    <a:pt x="12" y="91"/>
                    <a:pt x="15" y="93"/>
                    <a:pt x="17" y="93"/>
                  </a:cubicBezTo>
                  <a:cubicBezTo>
                    <a:pt x="20" y="93"/>
                    <a:pt x="24" y="97"/>
                    <a:pt x="27" y="98"/>
                  </a:cubicBezTo>
                  <a:cubicBezTo>
                    <a:pt x="30" y="98"/>
                    <a:pt x="41" y="103"/>
                    <a:pt x="42" y="104"/>
                  </a:cubicBezTo>
                  <a:cubicBezTo>
                    <a:pt x="43" y="105"/>
                    <a:pt x="43" y="105"/>
                    <a:pt x="43" y="106"/>
                  </a:cubicBezTo>
                  <a:cubicBezTo>
                    <a:pt x="46" y="105"/>
                    <a:pt x="49" y="105"/>
                    <a:pt x="51" y="106"/>
                  </a:cubicBezTo>
                  <a:cubicBezTo>
                    <a:pt x="51" y="105"/>
                    <a:pt x="52" y="105"/>
                    <a:pt x="53" y="105"/>
                  </a:cubicBezTo>
                  <a:cubicBezTo>
                    <a:pt x="56" y="105"/>
                    <a:pt x="61" y="120"/>
                    <a:pt x="61" y="129"/>
                  </a:cubicBezTo>
                  <a:cubicBezTo>
                    <a:pt x="63" y="129"/>
                    <a:pt x="66" y="130"/>
                    <a:pt x="67" y="130"/>
                  </a:cubicBezTo>
                  <a:cubicBezTo>
                    <a:pt x="69" y="130"/>
                    <a:pt x="71" y="127"/>
                    <a:pt x="74" y="128"/>
                  </a:cubicBezTo>
                  <a:cubicBezTo>
                    <a:pt x="77" y="129"/>
                    <a:pt x="75" y="132"/>
                    <a:pt x="78" y="132"/>
                  </a:cubicBezTo>
                  <a:cubicBezTo>
                    <a:pt x="81" y="132"/>
                    <a:pt x="86" y="130"/>
                    <a:pt x="88" y="130"/>
                  </a:cubicBezTo>
                  <a:cubicBezTo>
                    <a:pt x="90" y="131"/>
                    <a:pt x="94" y="132"/>
                    <a:pt x="95" y="130"/>
                  </a:cubicBezTo>
                  <a:cubicBezTo>
                    <a:pt x="95" y="128"/>
                    <a:pt x="96" y="124"/>
                    <a:pt x="99" y="125"/>
                  </a:cubicBezTo>
                  <a:cubicBezTo>
                    <a:pt x="101" y="126"/>
                    <a:pt x="103" y="128"/>
                    <a:pt x="105" y="126"/>
                  </a:cubicBezTo>
                  <a:cubicBezTo>
                    <a:pt x="108" y="123"/>
                    <a:pt x="113" y="126"/>
                    <a:pt x="114" y="123"/>
                  </a:cubicBezTo>
                  <a:cubicBezTo>
                    <a:pt x="114" y="122"/>
                    <a:pt x="120" y="119"/>
                    <a:pt x="126" y="117"/>
                  </a:cubicBezTo>
                  <a:cubicBezTo>
                    <a:pt x="126" y="110"/>
                    <a:pt x="118" y="113"/>
                    <a:pt x="118" y="106"/>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38" name="Google Shape;13938;p239"/>
            <p:cNvSpPr/>
            <p:nvPr/>
          </p:nvSpPr>
          <p:spPr>
            <a:xfrm>
              <a:off x="8322745" y="4819254"/>
              <a:ext cx="63279" cy="156981"/>
            </a:xfrm>
            <a:custGeom>
              <a:rect b="b" l="l" r="r" t="t"/>
              <a:pathLst>
                <a:path extrusionOk="0" h="93" w="38">
                  <a:moveTo>
                    <a:pt x="35" y="60"/>
                  </a:moveTo>
                  <a:cubicBezTo>
                    <a:pt x="34" y="58"/>
                    <a:pt x="31" y="56"/>
                    <a:pt x="28" y="53"/>
                  </a:cubicBezTo>
                  <a:cubicBezTo>
                    <a:pt x="28" y="54"/>
                    <a:pt x="28" y="55"/>
                    <a:pt x="28" y="55"/>
                  </a:cubicBezTo>
                  <a:cubicBezTo>
                    <a:pt x="25" y="60"/>
                    <a:pt x="16" y="46"/>
                    <a:pt x="15" y="37"/>
                  </a:cubicBezTo>
                  <a:cubicBezTo>
                    <a:pt x="14" y="28"/>
                    <a:pt x="20" y="24"/>
                    <a:pt x="17" y="16"/>
                  </a:cubicBezTo>
                  <a:cubicBezTo>
                    <a:pt x="14" y="9"/>
                    <a:pt x="12" y="3"/>
                    <a:pt x="14" y="1"/>
                  </a:cubicBezTo>
                  <a:cubicBezTo>
                    <a:pt x="12" y="0"/>
                    <a:pt x="9" y="0"/>
                    <a:pt x="6" y="1"/>
                  </a:cubicBezTo>
                  <a:cubicBezTo>
                    <a:pt x="8" y="4"/>
                    <a:pt x="11" y="10"/>
                    <a:pt x="11" y="12"/>
                  </a:cubicBezTo>
                  <a:cubicBezTo>
                    <a:pt x="11" y="15"/>
                    <a:pt x="8" y="12"/>
                    <a:pt x="6" y="15"/>
                  </a:cubicBezTo>
                  <a:cubicBezTo>
                    <a:pt x="5" y="18"/>
                    <a:pt x="5" y="32"/>
                    <a:pt x="7" y="34"/>
                  </a:cubicBezTo>
                  <a:cubicBezTo>
                    <a:pt x="9" y="37"/>
                    <a:pt x="2" y="35"/>
                    <a:pt x="2" y="37"/>
                  </a:cubicBezTo>
                  <a:cubicBezTo>
                    <a:pt x="2" y="40"/>
                    <a:pt x="2" y="48"/>
                    <a:pt x="1" y="49"/>
                  </a:cubicBezTo>
                  <a:cubicBezTo>
                    <a:pt x="0" y="49"/>
                    <a:pt x="1" y="51"/>
                    <a:pt x="3" y="54"/>
                  </a:cubicBezTo>
                  <a:cubicBezTo>
                    <a:pt x="3" y="54"/>
                    <a:pt x="3" y="54"/>
                    <a:pt x="3" y="54"/>
                  </a:cubicBezTo>
                  <a:cubicBezTo>
                    <a:pt x="4" y="54"/>
                    <a:pt x="9" y="60"/>
                    <a:pt x="11" y="60"/>
                  </a:cubicBezTo>
                  <a:cubicBezTo>
                    <a:pt x="13" y="59"/>
                    <a:pt x="19" y="56"/>
                    <a:pt x="20" y="61"/>
                  </a:cubicBezTo>
                  <a:cubicBezTo>
                    <a:pt x="21" y="66"/>
                    <a:pt x="17" y="75"/>
                    <a:pt x="17" y="77"/>
                  </a:cubicBezTo>
                  <a:cubicBezTo>
                    <a:pt x="18" y="79"/>
                    <a:pt x="27" y="93"/>
                    <a:pt x="28" y="91"/>
                  </a:cubicBezTo>
                  <a:cubicBezTo>
                    <a:pt x="29" y="89"/>
                    <a:pt x="26" y="83"/>
                    <a:pt x="29" y="80"/>
                  </a:cubicBezTo>
                  <a:cubicBezTo>
                    <a:pt x="32" y="77"/>
                    <a:pt x="36" y="81"/>
                    <a:pt x="36" y="72"/>
                  </a:cubicBezTo>
                  <a:cubicBezTo>
                    <a:pt x="35" y="64"/>
                    <a:pt x="38" y="64"/>
                    <a:pt x="35" y="6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39" name="Google Shape;13939;p239"/>
            <p:cNvSpPr/>
            <p:nvPr/>
          </p:nvSpPr>
          <p:spPr>
            <a:xfrm>
              <a:off x="9012729" y="3749596"/>
              <a:ext cx="149679" cy="102220"/>
            </a:xfrm>
            <a:custGeom>
              <a:rect b="b" l="l" r="r" t="t"/>
              <a:pathLst>
                <a:path extrusionOk="0" h="61" w="89">
                  <a:moveTo>
                    <a:pt x="73" y="50"/>
                  </a:moveTo>
                  <a:cubicBezTo>
                    <a:pt x="75" y="51"/>
                    <a:pt x="75" y="53"/>
                    <a:pt x="77" y="53"/>
                  </a:cubicBezTo>
                  <a:cubicBezTo>
                    <a:pt x="79" y="53"/>
                    <a:pt x="83" y="54"/>
                    <a:pt x="85" y="56"/>
                  </a:cubicBezTo>
                  <a:cubicBezTo>
                    <a:pt x="87" y="55"/>
                    <a:pt x="89" y="55"/>
                    <a:pt x="89" y="55"/>
                  </a:cubicBezTo>
                  <a:cubicBezTo>
                    <a:pt x="89" y="55"/>
                    <a:pt x="87" y="43"/>
                    <a:pt x="87" y="39"/>
                  </a:cubicBezTo>
                  <a:cubicBezTo>
                    <a:pt x="86" y="35"/>
                    <a:pt x="76" y="31"/>
                    <a:pt x="76" y="31"/>
                  </a:cubicBezTo>
                  <a:cubicBezTo>
                    <a:pt x="74" y="21"/>
                    <a:pt x="74" y="21"/>
                    <a:pt x="74" y="21"/>
                  </a:cubicBezTo>
                  <a:cubicBezTo>
                    <a:pt x="74" y="21"/>
                    <a:pt x="61" y="23"/>
                    <a:pt x="59" y="22"/>
                  </a:cubicBezTo>
                  <a:cubicBezTo>
                    <a:pt x="56" y="21"/>
                    <a:pt x="51" y="23"/>
                    <a:pt x="49" y="20"/>
                  </a:cubicBezTo>
                  <a:cubicBezTo>
                    <a:pt x="47" y="17"/>
                    <a:pt x="43" y="22"/>
                    <a:pt x="38" y="20"/>
                  </a:cubicBezTo>
                  <a:cubicBezTo>
                    <a:pt x="34" y="17"/>
                    <a:pt x="22" y="21"/>
                    <a:pt x="22" y="18"/>
                  </a:cubicBezTo>
                  <a:cubicBezTo>
                    <a:pt x="22" y="16"/>
                    <a:pt x="27" y="11"/>
                    <a:pt x="30" y="11"/>
                  </a:cubicBezTo>
                  <a:cubicBezTo>
                    <a:pt x="31" y="11"/>
                    <a:pt x="32" y="11"/>
                    <a:pt x="34" y="11"/>
                  </a:cubicBezTo>
                  <a:cubicBezTo>
                    <a:pt x="35" y="9"/>
                    <a:pt x="39" y="3"/>
                    <a:pt x="38" y="1"/>
                  </a:cubicBezTo>
                  <a:cubicBezTo>
                    <a:pt x="37" y="0"/>
                    <a:pt x="33" y="1"/>
                    <a:pt x="30" y="3"/>
                  </a:cubicBezTo>
                  <a:cubicBezTo>
                    <a:pt x="27" y="5"/>
                    <a:pt x="22" y="2"/>
                    <a:pt x="21" y="5"/>
                  </a:cubicBezTo>
                  <a:cubicBezTo>
                    <a:pt x="20" y="8"/>
                    <a:pt x="19" y="12"/>
                    <a:pt x="16" y="12"/>
                  </a:cubicBezTo>
                  <a:cubicBezTo>
                    <a:pt x="13" y="12"/>
                    <a:pt x="15" y="17"/>
                    <a:pt x="12" y="18"/>
                  </a:cubicBezTo>
                  <a:cubicBezTo>
                    <a:pt x="9" y="20"/>
                    <a:pt x="2" y="19"/>
                    <a:pt x="1" y="23"/>
                  </a:cubicBezTo>
                  <a:cubicBezTo>
                    <a:pt x="0" y="26"/>
                    <a:pt x="9" y="28"/>
                    <a:pt x="8" y="32"/>
                  </a:cubicBezTo>
                  <a:cubicBezTo>
                    <a:pt x="7" y="36"/>
                    <a:pt x="13" y="40"/>
                    <a:pt x="9" y="42"/>
                  </a:cubicBezTo>
                  <a:cubicBezTo>
                    <a:pt x="7" y="44"/>
                    <a:pt x="4" y="48"/>
                    <a:pt x="5" y="55"/>
                  </a:cubicBezTo>
                  <a:cubicBezTo>
                    <a:pt x="7" y="56"/>
                    <a:pt x="9" y="58"/>
                    <a:pt x="10" y="55"/>
                  </a:cubicBezTo>
                  <a:cubicBezTo>
                    <a:pt x="12" y="52"/>
                    <a:pt x="22" y="55"/>
                    <a:pt x="22" y="52"/>
                  </a:cubicBezTo>
                  <a:cubicBezTo>
                    <a:pt x="22" y="49"/>
                    <a:pt x="33" y="50"/>
                    <a:pt x="33" y="46"/>
                  </a:cubicBezTo>
                  <a:cubicBezTo>
                    <a:pt x="33" y="43"/>
                    <a:pt x="39" y="36"/>
                    <a:pt x="43" y="36"/>
                  </a:cubicBezTo>
                  <a:cubicBezTo>
                    <a:pt x="48" y="37"/>
                    <a:pt x="43" y="44"/>
                    <a:pt x="48" y="46"/>
                  </a:cubicBezTo>
                  <a:cubicBezTo>
                    <a:pt x="53" y="48"/>
                    <a:pt x="46" y="57"/>
                    <a:pt x="49" y="60"/>
                  </a:cubicBezTo>
                  <a:cubicBezTo>
                    <a:pt x="50" y="61"/>
                    <a:pt x="52" y="61"/>
                    <a:pt x="54" y="60"/>
                  </a:cubicBezTo>
                  <a:cubicBezTo>
                    <a:pt x="56" y="60"/>
                    <a:pt x="58" y="59"/>
                    <a:pt x="60" y="58"/>
                  </a:cubicBezTo>
                  <a:cubicBezTo>
                    <a:pt x="65" y="54"/>
                    <a:pt x="71" y="48"/>
                    <a:pt x="73" y="5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40" name="Google Shape;13940;p239"/>
            <p:cNvSpPr/>
            <p:nvPr/>
          </p:nvSpPr>
          <p:spPr>
            <a:xfrm>
              <a:off x="6481569" y="4405507"/>
              <a:ext cx="23121" cy="20687"/>
            </a:xfrm>
            <a:custGeom>
              <a:rect b="b" l="l" r="r" t="t"/>
              <a:pathLst>
                <a:path extrusionOk="0" h="12" w="14">
                  <a:moveTo>
                    <a:pt x="3" y="10"/>
                  </a:moveTo>
                  <a:cubicBezTo>
                    <a:pt x="1" y="9"/>
                    <a:pt x="5" y="6"/>
                    <a:pt x="2" y="5"/>
                  </a:cubicBezTo>
                  <a:cubicBezTo>
                    <a:pt x="0" y="3"/>
                    <a:pt x="8" y="0"/>
                    <a:pt x="11" y="2"/>
                  </a:cubicBezTo>
                  <a:cubicBezTo>
                    <a:pt x="14" y="5"/>
                    <a:pt x="14" y="8"/>
                    <a:pt x="12" y="9"/>
                  </a:cubicBezTo>
                  <a:cubicBezTo>
                    <a:pt x="9" y="10"/>
                    <a:pt x="4" y="12"/>
                    <a:pt x="3" y="1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41" name="Google Shape;13941;p239"/>
            <p:cNvSpPr/>
            <p:nvPr/>
          </p:nvSpPr>
          <p:spPr>
            <a:xfrm>
              <a:off x="8534486" y="3737427"/>
              <a:ext cx="65713" cy="59628"/>
            </a:xfrm>
            <a:custGeom>
              <a:rect b="b" l="l" r="r" t="t"/>
              <a:pathLst>
                <a:path extrusionOk="0" h="35" w="39">
                  <a:moveTo>
                    <a:pt x="37" y="27"/>
                  </a:moveTo>
                  <a:cubicBezTo>
                    <a:pt x="37" y="24"/>
                    <a:pt x="29" y="22"/>
                    <a:pt x="29" y="18"/>
                  </a:cubicBezTo>
                  <a:cubicBezTo>
                    <a:pt x="29" y="15"/>
                    <a:pt x="25" y="12"/>
                    <a:pt x="25" y="9"/>
                  </a:cubicBezTo>
                  <a:cubicBezTo>
                    <a:pt x="26" y="7"/>
                    <a:pt x="23" y="4"/>
                    <a:pt x="22" y="2"/>
                  </a:cubicBezTo>
                  <a:cubicBezTo>
                    <a:pt x="19" y="1"/>
                    <a:pt x="15" y="0"/>
                    <a:pt x="12" y="1"/>
                  </a:cubicBezTo>
                  <a:cubicBezTo>
                    <a:pt x="8" y="1"/>
                    <a:pt x="4" y="3"/>
                    <a:pt x="0" y="3"/>
                  </a:cubicBezTo>
                  <a:cubicBezTo>
                    <a:pt x="2" y="7"/>
                    <a:pt x="1" y="8"/>
                    <a:pt x="3" y="13"/>
                  </a:cubicBezTo>
                  <a:cubicBezTo>
                    <a:pt x="5" y="18"/>
                    <a:pt x="10" y="15"/>
                    <a:pt x="12" y="17"/>
                  </a:cubicBezTo>
                  <a:cubicBezTo>
                    <a:pt x="12" y="17"/>
                    <a:pt x="13" y="19"/>
                    <a:pt x="14" y="21"/>
                  </a:cubicBezTo>
                  <a:cubicBezTo>
                    <a:pt x="14" y="21"/>
                    <a:pt x="14" y="21"/>
                    <a:pt x="15" y="21"/>
                  </a:cubicBezTo>
                  <a:cubicBezTo>
                    <a:pt x="17" y="21"/>
                    <a:pt x="17" y="22"/>
                    <a:pt x="18" y="24"/>
                  </a:cubicBezTo>
                  <a:cubicBezTo>
                    <a:pt x="20" y="24"/>
                    <a:pt x="22" y="26"/>
                    <a:pt x="24" y="26"/>
                  </a:cubicBezTo>
                  <a:cubicBezTo>
                    <a:pt x="25" y="27"/>
                    <a:pt x="26" y="25"/>
                    <a:pt x="29" y="28"/>
                  </a:cubicBezTo>
                  <a:cubicBezTo>
                    <a:pt x="32" y="31"/>
                    <a:pt x="32" y="32"/>
                    <a:pt x="31" y="35"/>
                  </a:cubicBezTo>
                  <a:cubicBezTo>
                    <a:pt x="34" y="35"/>
                    <a:pt x="37" y="34"/>
                    <a:pt x="39" y="33"/>
                  </a:cubicBezTo>
                  <a:cubicBezTo>
                    <a:pt x="38" y="31"/>
                    <a:pt x="37" y="29"/>
                    <a:pt x="37" y="2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42" name="Google Shape;13942;p239"/>
            <p:cNvSpPr/>
            <p:nvPr/>
          </p:nvSpPr>
          <p:spPr>
            <a:xfrm>
              <a:off x="8564909" y="3726474"/>
              <a:ext cx="97352" cy="80316"/>
            </a:xfrm>
            <a:custGeom>
              <a:rect b="b" l="l" r="r" t="t"/>
              <a:pathLst>
                <a:path extrusionOk="0" h="48" w="58">
                  <a:moveTo>
                    <a:pt x="54" y="16"/>
                  </a:moveTo>
                  <a:cubicBezTo>
                    <a:pt x="53" y="13"/>
                    <a:pt x="48" y="8"/>
                    <a:pt x="44" y="2"/>
                  </a:cubicBezTo>
                  <a:cubicBezTo>
                    <a:pt x="42" y="6"/>
                    <a:pt x="37" y="5"/>
                    <a:pt x="36" y="8"/>
                  </a:cubicBezTo>
                  <a:cubicBezTo>
                    <a:pt x="35" y="10"/>
                    <a:pt x="33" y="7"/>
                    <a:pt x="31" y="8"/>
                  </a:cubicBezTo>
                  <a:cubicBezTo>
                    <a:pt x="30" y="8"/>
                    <a:pt x="26" y="2"/>
                    <a:pt x="23" y="1"/>
                  </a:cubicBezTo>
                  <a:cubicBezTo>
                    <a:pt x="21" y="1"/>
                    <a:pt x="20" y="1"/>
                    <a:pt x="19" y="0"/>
                  </a:cubicBezTo>
                  <a:cubicBezTo>
                    <a:pt x="17" y="1"/>
                    <a:pt x="16" y="3"/>
                    <a:pt x="17" y="4"/>
                  </a:cubicBezTo>
                  <a:cubicBezTo>
                    <a:pt x="18" y="6"/>
                    <a:pt x="22" y="8"/>
                    <a:pt x="20" y="9"/>
                  </a:cubicBezTo>
                  <a:cubicBezTo>
                    <a:pt x="19" y="11"/>
                    <a:pt x="13" y="10"/>
                    <a:pt x="11" y="9"/>
                  </a:cubicBezTo>
                  <a:cubicBezTo>
                    <a:pt x="10" y="7"/>
                    <a:pt x="5" y="4"/>
                    <a:pt x="4" y="6"/>
                  </a:cubicBezTo>
                  <a:cubicBezTo>
                    <a:pt x="3" y="8"/>
                    <a:pt x="8" y="13"/>
                    <a:pt x="7" y="16"/>
                  </a:cubicBezTo>
                  <a:cubicBezTo>
                    <a:pt x="7" y="19"/>
                    <a:pt x="11" y="22"/>
                    <a:pt x="11" y="25"/>
                  </a:cubicBezTo>
                  <a:cubicBezTo>
                    <a:pt x="11" y="29"/>
                    <a:pt x="19" y="31"/>
                    <a:pt x="19" y="34"/>
                  </a:cubicBezTo>
                  <a:cubicBezTo>
                    <a:pt x="19" y="36"/>
                    <a:pt x="20" y="38"/>
                    <a:pt x="21" y="40"/>
                  </a:cubicBezTo>
                  <a:cubicBezTo>
                    <a:pt x="27" y="38"/>
                    <a:pt x="31" y="33"/>
                    <a:pt x="35" y="31"/>
                  </a:cubicBezTo>
                  <a:cubicBezTo>
                    <a:pt x="40" y="28"/>
                    <a:pt x="38" y="40"/>
                    <a:pt x="37" y="42"/>
                  </a:cubicBezTo>
                  <a:cubicBezTo>
                    <a:pt x="36" y="43"/>
                    <a:pt x="41" y="46"/>
                    <a:pt x="45" y="48"/>
                  </a:cubicBezTo>
                  <a:cubicBezTo>
                    <a:pt x="45" y="46"/>
                    <a:pt x="46" y="43"/>
                    <a:pt x="47" y="41"/>
                  </a:cubicBezTo>
                  <a:cubicBezTo>
                    <a:pt x="53" y="34"/>
                    <a:pt x="58" y="22"/>
                    <a:pt x="54" y="16"/>
                  </a:cubicBezTo>
                  <a:close/>
                  <a:moveTo>
                    <a:pt x="6" y="33"/>
                  </a:moveTo>
                  <a:cubicBezTo>
                    <a:pt x="4" y="33"/>
                    <a:pt x="2" y="31"/>
                    <a:pt x="0" y="31"/>
                  </a:cubicBezTo>
                  <a:cubicBezTo>
                    <a:pt x="1" y="33"/>
                    <a:pt x="1" y="35"/>
                    <a:pt x="4" y="37"/>
                  </a:cubicBezTo>
                  <a:cubicBezTo>
                    <a:pt x="9" y="39"/>
                    <a:pt x="1" y="40"/>
                    <a:pt x="11" y="42"/>
                  </a:cubicBezTo>
                  <a:cubicBezTo>
                    <a:pt x="12" y="42"/>
                    <a:pt x="13" y="42"/>
                    <a:pt x="13" y="42"/>
                  </a:cubicBezTo>
                  <a:cubicBezTo>
                    <a:pt x="14" y="39"/>
                    <a:pt x="14" y="38"/>
                    <a:pt x="11" y="35"/>
                  </a:cubicBezTo>
                  <a:cubicBezTo>
                    <a:pt x="8" y="32"/>
                    <a:pt x="7" y="34"/>
                    <a:pt x="6" y="3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43" name="Google Shape;13943;p239"/>
            <p:cNvSpPr/>
            <p:nvPr/>
          </p:nvSpPr>
          <p:spPr>
            <a:xfrm>
              <a:off x="8874002" y="3810441"/>
              <a:ext cx="278671" cy="206874"/>
            </a:xfrm>
            <a:custGeom>
              <a:rect b="b" l="l" r="r" t="t"/>
              <a:pathLst>
                <a:path extrusionOk="0" h="123" w="166">
                  <a:moveTo>
                    <a:pt x="160" y="17"/>
                  </a:moveTo>
                  <a:cubicBezTo>
                    <a:pt x="158" y="17"/>
                    <a:pt x="158" y="15"/>
                    <a:pt x="156" y="14"/>
                  </a:cubicBezTo>
                  <a:cubicBezTo>
                    <a:pt x="154" y="12"/>
                    <a:pt x="148" y="18"/>
                    <a:pt x="143" y="22"/>
                  </a:cubicBezTo>
                  <a:cubicBezTo>
                    <a:pt x="141" y="23"/>
                    <a:pt x="139" y="24"/>
                    <a:pt x="137" y="24"/>
                  </a:cubicBezTo>
                  <a:cubicBezTo>
                    <a:pt x="135" y="25"/>
                    <a:pt x="133" y="25"/>
                    <a:pt x="132" y="24"/>
                  </a:cubicBezTo>
                  <a:cubicBezTo>
                    <a:pt x="129" y="21"/>
                    <a:pt x="136" y="12"/>
                    <a:pt x="131" y="10"/>
                  </a:cubicBezTo>
                  <a:cubicBezTo>
                    <a:pt x="126" y="8"/>
                    <a:pt x="131" y="1"/>
                    <a:pt x="126" y="0"/>
                  </a:cubicBezTo>
                  <a:cubicBezTo>
                    <a:pt x="122" y="0"/>
                    <a:pt x="116" y="7"/>
                    <a:pt x="116" y="10"/>
                  </a:cubicBezTo>
                  <a:cubicBezTo>
                    <a:pt x="116" y="14"/>
                    <a:pt x="105" y="13"/>
                    <a:pt x="105" y="16"/>
                  </a:cubicBezTo>
                  <a:cubicBezTo>
                    <a:pt x="105" y="19"/>
                    <a:pt x="95" y="16"/>
                    <a:pt x="93" y="19"/>
                  </a:cubicBezTo>
                  <a:cubicBezTo>
                    <a:pt x="91" y="23"/>
                    <a:pt x="86" y="17"/>
                    <a:pt x="83" y="17"/>
                  </a:cubicBezTo>
                  <a:cubicBezTo>
                    <a:pt x="80" y="17"/>
                    <a:pt x="78" y="12"/>
                    <a:pt x="73" y="13"/>
                  </a:cubicBezTo>
                  <a:cubicBezTo>
                    <a:pt x="69" y="15"/>
                    <a:pt x="67" y="12"/>
                    <a:pt x="64" y="11"/>
                  </a:cubicBezTo>
                  <a:cubicBezTo>
                    <a:pt x="61" y="11"/>
                    <a:pt x="58" y="18"/>
                    <a:pt x="55" y="17"/>
                  </a:cubicBezTo>
                  <a:cubicBezTo>
                    <a:pt x="51" y="16"/>
                    <a:pt x="49" y="24"/>
                    <a:pt x="48" y="29"/>
                  </a:cubicBezTo>
                  <a:cubicBezTo>
                    <a:pt x="46" y="34"/>
                    <a:pt x="31" y="34"/>
                    <a:pt x="31" y="39"/>
                  </a:cubicBezTo>
                  <a:cubicBezTo>
                    <a:pt x="32" y="44"/>
                    <a:pt x="22" y="46"/>
                    <a:pt x="21" y="43"/>
                  </a:cubicBezTo>
                  <a:cubicBezTo>
                    <a:pt x="20" y="39"/>
                    <a:pt x="14" y="41"/>
                    <a:pt x="13" y="40"/>
                  </a:cubicBezTo>
                  <a:cubicBezTo>
                    <a:pt x="12" y="39"/>
                    <a:pt x="8" y="41"/>
                    <a:pt x="8" y="46"/>
                  </a:cubicBezTo>
                  <a:cubicBezTo>
                    <a:pt x="9" y="51"/>
                    <a:pt x="4" y="53"/>
                    <a:pt x="3" y="55"/>
                  </a:cubicBezTo>
                  <a:cubicBezTo>
                    <a:pt x="3" y="57"/>
                    <a:pt x="0" y="63"/>
                    <a:pt x="2" y="66"/>
                  </a:cubicBezTo>
                  <a:cubicBezTo>
                    <a:pt x="4" y="68"/>
                    <a:pt x="0" y="73"/>
                    <a:pt x="2" y="78"/>
                  </a:cubicBezTo>
                  <a:cubicBezTo>
                    <a:pt x="4" y="84"/>
                    <a:pt x="3" y="90"/>
                    <a:pt x="4" y="92"/>
                  </a:cubicBezTo>
                  <a:cubicBezTo>
                    <a:pt x="5" y="94"/>
                    <a:pt x="14" y="93"/>
                    <a:pt x="15" y="98"/>
                  </a:cubicBezTo>
                  <a:cubicBezTo>
                    <a:pt x="17" y="103"/>
                    <a:pt x="4" y="112"/>
                    <a:pt x="3" y="115"/>
                  </a:cubicBezTo>
                  <a:cubicBezTo>
                    <a:pt x="3" y="116"/>
                    <a:pt x="4" y="118"/>
                    <a:pt x="6" y="119"/>
                  </a:cubicBezTo>
                  <a:cubicBezTo>
                    <a:pt x="11" y="119"/>
                    <a:pt x="18" y="120"/>
                    <a:pt x="24" y="121"/>
                  </a:cubicBezTo>
                  <a:cubicBezTo>
                    <a:pt x="31" y="123"/>
                    <a:pt x="70" y="117"/>
                    <a:pt x="70" y="115"/>
                  </a:cubicBezTo>
                  <a:cubicBezTo>
                    <a:pt x="71" y="114"/>
                    <a:pt x="69" y="105"/>
                    <a:pt x="69" y="103"/>
                  </a:cubicBezTo>
                  <a:cubicBezTo>
                    <a:pt x="70" y="101"/>
                    <a:pt x="74" y="97"/>
                    <a:pt x="78" y="97"/>
                  </a:cubicBezTo>
                  <a:cubicBezTo>
                    <a:pt x="83" y="98"/>
                    <a:pt x="86" y="98"/>
                    <a:pt x="86" y="95"/>
                  </a:cubicBezTo>
                  <a:cubicBezTo>
                    <a:pt x="86" y="92"/>
                    <a:pt x="98" y="88"/>
                    <a:pt x="99" y="91"/>
                  </a:cubicBezTo>
                  <a:cubicBezTo>
                    <a:pt x="100" y="94"/>
                    <a:pt x="104" y="93"/>
                    <a:pt x="104" y="86"/>
                  </a:cubicBezTo>
                  <a:cubicBezTo>
                    <a:pt x="104" y="79"/>
                    <a:pt x="104" y="73"/>
                    <a:pt x="108" y="73"/>
                  </a:cubicBezTo>
                  <a:cubicBezTo>
                    <a:pt x="112" y="73"/>
                    <a:pt x="116" y="70"/>
                    <a:pt x="116" y="68"/>
                  </a:cubicBezTo>
                  <a:cubicBezTo>
                    <a:pt x="115" y="66"/>
                    <a:pt x="111" y="62"/>
                    <a:pt x="112" y="60"/>
                  </a:cubicBezTo>
                  <a:cubicBezTo>
                    <a:pt x="113" y="59"/>
                    <a:pt x="124" y="64"/>
                    <a:pt x="125" y="61"/>
                  </a:cubicBezTo>
                  <a:cubicBezTo>
                    <a:pt x="126" y="58"/>
                    <a:pt x="124" y="54"/>
                    <a:pt x="126" y="51"/>
                  </a:cubicBezTo>
                  <a:cubicBezTo>
                    <a:pt x="128" y="48"/>
                    <a:pt x="132" y="46"/>
                    <a:pt x="132" y="43"/>
                  </a:cubicBezTo>
                  <a:cubicBezTo>
                    <a:pt x="131" y="40"/>
                    <a:pt x="132" y="38"/>
                    <a:pt x="129" y="36"/>
                  </a:cubicBezTo>
                  <a:cubicBezTo>
                    <a:pt x="127" y="33"/>
                    <a:pt x="128" y="30"/>
                    <a:pt x="131" y="30"/>
                  </a:cubicBezTo>
                  <a:cubicBezTo>
                    <a:pt x="132" y="30"/>
                    <a:pt x="132" y="29"/>
                    <a:pt x="133" y="29"/>
                  </a:cubicBezTo>
                  <a:cubicBezTo>
                    <a:pt x="135" y="28"/>
                    <a:pt x="137" y="28"/>
                    <a:pt x="139" y="27"/>
                  </a:cubicBezTo>
                  <a:cubicBezTo>
                    <a:pt x="143" y="23"/>
                    <a:pt x="151" y="21"/>
                    <a:pt x="155" y="22"/>
                  </a:cubicBezTo>
                  <a:cubicBezTo>
                    <a:pt x="157" y="23"/>
                    <a:pt x="163" y="22"/>
                    <a:pt x="166" y="18"/>
                  </a:cubicBezTo>
                  <a:cubicBezTo>
                    <a:pt x="164" y="17"/>
                    <a:pt x="162" y="17"/>
                    <a:pt x="160" y="17"/>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44" name="Google Shape;13944;p239"/>
            <p:cNvSpPr/>
            <p:nvPr/>
          </p:nvSpPr>
          <p:spPr>
            <a:xfrm>
              <a:off x="8883738" y="3840863"/>
              <a:ext cx="321263" cy="300575"/>
            </a:xfrm>
            <a:custGeom>
              <a:rect b="b" l="l" r="r" t="t"/>
              <a:pathLst>
                <a:path extrusionOk="0" h="179" w="191">
                  <a:moveTo>
                    <a:pt x="182" y="19"/>
                  </a:moveTo>
                  <a:cubicBezTo>
                    <a:pt x="177" y="16"/>
                    <a:pt x="176" y="11"/>
                    <a:pt x="176" y="10"/>
                  </a:cubicBezTo>
                  <a:cubicBezTo>
                    <a:pt x="176" y="8"/>
                    <a:pt x="170" y="5"/>
                    <a:pt x="166" y="1"/>
                  </a:cubicBezTo>
                  <a:cubicBezTo>
                    <a:pt x="165" y="1"/>
                    <a:pt x="164" y="1"/>
                    <a:pt x="162" y="2"/>
                  </a:cubicBezTo>
                  <a:cubicBezTo>
                    <a:pt x="162" y="1"/>
                    <a:pt x="161" y="1"/>
                    <a:pt x="160" y="0"/>
                  </a:cubicBezTo>
                  <a:cubicBezTo>
                    <a:pt x="157" y="4"/>
                    <a:pt x="151" y="5"/>
                    <a:pt x="149" y="4"/>
                  </a:cubicBezTo>
                  <a:cubicBezTo>
                    <a:pt x="145" y="3"/>
                    <a:pt x="137" y="5"/>
                    <a:pt x="133" y="9"/>
                  </a:cubicBezTo>
                  <a:cubicBezTo>
                    <a:pt x="131" y="10"/>
                    <a:pt x="129" y="10"/>
                    <a:pt x="127" y="11"/>
                  </a:cubicBezTo>
                  <a:cubicBezTo>
                    <a:pt x="126" y="11"/>
                    <a:pt x="126" y="12"/>
                    <a:pt x="125" y="12"/>
                  </a:cubicBezTo>
                  <a:cubicBezTo>
                    <a:pt x="122" y="12"/>
                    <a:pt x="121" y="15"/>
                    <a:pt x="123" y="18"/>
                  </a:cubicBezTo>
                  <a:cubicBezTo>
                    <a:pt x="126" y="20"/>
                    <a:pt x="125" y="22"/>
                    <a:pt x="126" y="25"/>
                  </a:cubicBezTo>
                  <a:cubicBezTo>
                    <a:pt x="126" y="28"/>
                    <a:pt x="122" y="30"/>
                    <a:pt x="120" y="33"/>
                  </a:cubicBezTo>
                  <a:cubicBezTo>
                    <a:pt x="118" y="36"/>
                    <a:pt x="120" y="40"/>
                    <a:pt x="119" y="43"/>
                  </a:cubicBezTo>
                  <a:cubicBezTo>
                    <a:pt x="118" y="46"/>
                    <a:pt x="107" y="41"/>
                    <a:pt x="106" y="42"/>
                  </a:cubicBezTo>
                  <a:cubicBezTo>
                    <a:pt x="105" y="44"/>
                    <a:pt x="109" y="48"/>
                    <a:pt x="110" y="50"/>
                  </a:cubicBezTo>
                  <a:cubicBezTo>
                    <a:pt x="110" y="52"/>
                    <a:pt x="106" y="55"/>
                    <a:pt x="102" y="55"/>
                  </a:cubicBezTo>
                  <a:cubicBezTo>
                    <a:pt x="98" y="55"/>
                    <a:pt x="98" y="61"/>
                    <a:pt x="98" y="68"/>
                  </a:cubicBezTo>
                  <a:cubicBezTo>
                    <a:pt x="98" y="75"/>
                    <a:pt x="94" y="76"/>
                    <a:pt x="93" y="73"/>
                  </a:cubicBezTo>
                  <a:cubicBezTo>
                    <a:pt x="92" y="70"/>
                    <a:pt x="80" y="74"/>
                    <a:pt x="80" y="77"/>
                  </a:cubicBezTo>
                  <a:cubicBezTo>
                    <a:pt x="80" y="80"/>
                    <a:pt x="77" y="80"/>
                    <a:pt x="72" y="79"/>
                  </a:cubicBezTo>
                  <a:cubicBezTo>
                    <a:pt x="68" y="79"/>
                    <a:pt x="64" y="83"/>
                    <a:pt x="63" y="85"/>
                  </a:cubicBezTo>
                  <a:cubicBezTo>
                    <a:pt x="63" y="87"/>
                    <a:pt x="65" y="96"/>
                    <a:pt x="64" y="97"/>
                  </a:cubicBezTo>
                  <a:cubicBezTo>
                    <a:pt x="64" y="99"/>
                    <a:pt x="25" y="105"/>
                    <a:pt x="18" y="103"/>
                  </a:cubicBezTo>
                  <a:cubicBezTo>
                    <a:pt x="12" y="102"/>
                    <a:pt x="5" y="101"/>
                    <a:pt x="0" y="101"/>
                  </a:cubicBezTo>
                  <a:cubicBezTo>
                    <a:pt x="2" y="103"/>
                    <a:pt x="4" y="105"/>
                    <a:pt x="5" y="107"/>
                  </a:cubicBezTo>
                  <a:cubicBezTo>
                    <a:pt x="7" y="112"/>
                    <a:pt x="12" y="115"/>
                    <a:pt x="17" y="118"/>
                  </a:cubicBezTo>
                  <a:cubicBezTo>
                    <a:pt x="23" y="120"/>
                    <a:pt x="20" y="130"/>
                    <a:pt x="23" y="131"/>
                  </a:cubicBezTo>
                  <a:cubicBezTo>
                    <a:pt x="25" y="132"/>
                    <a:pt x="29" y="140"/>
                    <a:pt x="25" y="140"/>
                  </a:cubicBezTo>
                  <a:cubicBezTo>
                    <a:pt x="22" y="140"/>
                    <a:pt x="19" y="141"/>
                    <a:pt x="15" y="143"/>
                  </a:cubicBezTo>
                  <a:cubicBezTo>
                    <a:pt x="11" y="145"/>
                    <a:pt x="7" y="150"/>
                    <a:pt x="8" y="156"/>
                  </a:cubicBezTo>
                  <a:cubicBezTo>
                    <a:pt x="8" y="156"/>
                    <a:pt x="8" y="157"/>
                    <a:pt x="8" y="159"/>
                  </a:cubicBezTo>
                  <a:cubicBezTo>
                    <a:pt x="17" y="159"/>
                    <a:pt x="28" y="158"/>
                    <a:pt x="29" y="157"/>
                  </a:cubicBezTo>
                  <a:cubicBezTo>
                    <a:pt x="31" y="155"/>
                    <a:pt x="36" y="154"/>
                    <a:pt x="38" y="156"/>
                  </a:cubicBezTo>
                  <a:cubicBezTo>
                    <a:pt x="41" y="157"/>
                    <a:pt x="52" y="158"/>
                    <a:pt x="57" y="155"/>
                  </a:cubicBezTo>
                  <a:cubicBezTo>
                    <a:pt x="63" y="152"/>
                    <a:pt x="66" y="155"/>
                    <a:pt x="66" y="158"/>
                  </a:cubicBezTo>
                  <a:cubicBezTo>
                    <a:pt x="66" y="161"/>
                    <a:pt x="69" y="162"/>
                    <a:pt x="72" y="165"/>
                  </a:cubicBezTo>
                  <a:cubicBezTo>
                    <a:pt x="74" y="167"/>
                    <a:pt x="72" y="170"/>
                    <a:pt x="74" y="173"/>
                  </a:cubicBezTo>
                  <a:cubicBezTo>
                    <a:pt x="76" y="176"/>
                    <a:pt x="79" y="175"/>
                    <a:pt x="84" y="177"/>
                  </a:cubicBezTo>
                  <a:cubicBezTo>
                    <a:pt x="85" y="178"/>
                    <a:pt x="85" y="178"/>
                    <a:pt x="86" y="179"/>
                  </a:cubicBezTo>
                  <a:cubicBezTo>
                    <a:pt x="86" y="178"/>
                    <a:pt x="86" y="178"/>
                    <a:pt x="87" y="178"/>
                  </a:cubicBezTo>
                  <a:cubicBezTo>
                    <a:pt x="89" y="174"/>
                    <a:pt x="90" y="169"/>
                    <a:pt x="97" y="170"/>
                  </a:cubicBezTo>
                  <a:cubicBezTo>
                    <a:pt x="104" y="172"/>
                    <a:pt x="104" y="169"/>
                    <a:pt x="108" y="170"/>
                  </a:cubicBezTo>
                  <a:cubicBezTo>
                    <a:pt x="112" y="171"/>
                    <a:pt x="115" y="170"/>
                    <a:pt x="117" y="167"/>
                  </a:cubicBezTo>
                  <a:cubicBezTo>
                    <a:pt x="119" y="165"/>
                    <a:pt x="115" y="159"/>
                    <a:pt x="113" y="156"/>
                  </a:cubicBezTo>
                  <a:cubicBezTo>
                    <a:pt x="110" y="154"/>
                    <a:pt x="107" y="149"/>
                    <a:pt x="108" y="144"/>
                  </a:cubicBezTo>
                  <a:cubicBezTo>
                    <a:pt x="108" y="140"/>
                    <a:pt x="100" y="140"/>
                    <a:pt x="100" y="136"/>
                  </a:cubicBezTo>
                  <a:cubicBezTo>
                    <a:pt x="100" y="132"/>
                    <a:pt x="108" y="126"/>
                    <a:pt x="109" y="124"/>
                  </a:cubicBezTo>
                  <a:cubicBezTo>
                    <a:pt x="110" y="123"/>
                    <a:pt x="116" y="128"/>
                    <a:pt x="118" y="125"/>
                  </a:cubicBezTo>
                  <a:cubicBezTo>
                    <a:pt x="119" y="123"/>
                    <a:pt x="123" y="124"/>
                    <a:pt x="126" y="125"/>
                  </a:cubicBezTo>
                  <a:cubicBezTo>
                    <a:pt x="128" y="125"/>
                    <a:pt x="131" y="120"/>
                    <a:pt x="132" y="116"/>
                  </a:cubicBezTo>
                  <a:cubicBezTo>
                    <a:pt x="132" y="112"/>
                    <a:pt x="140" y="111"/>
                    <a:pt x="142" y="110"/>
                  </a:cubicBezTo>
                  <a:cubicBezTo>
                    <a:pt x="143" y="108"/>
                    <a:pt x="145" y="99"/>
                    <a:pt x="146" y="97"/>
                  </a:cubicBezTo>
                  <a:cubicBezTo>
                    <a:pt x="147" y="95"/>
                    <a:pt x="153" y="97"/>
                    <a:pt x="153" y="91"/>
                  </a:cubicBezTo>
                  <a:cubicBezTo>
                    <a:pt x="153" y="86"/>
                    <a:pt x="156" y="85"/>
                    <a:pt x="158" y="85"/>
                  </a:cubicBezTo>
                  <a:cubicBezTo>
                    <a:pt x="161" y="84"/>
                    <a:pt x="160" y="80"/>
                    <a:pt x="161" y="76"/>
                  </a:cubicBezTo>
                  <a:cubicBezTo>
                    <a:pt x="161" y="72"/>
                    <a:pt x="163" y="68"/>
                    <a:pt x="167" y="67"/>
                  </a:cubicBezTo>
                  <a:cubicBezTo>
                    <a:pt x="170" y="66"/>
                    <a:pt x="165" y="61"/>
                    <a:pt x="161" y="62"/>
                  </a:cubicBezTo>
                  <a:cubicBezTo>
                    <a:pt x="157" y="63"/>
                    <a:pt x="154" y="50"/>
                    <a:pt x="154" y="50"/>
                  </a:cubicBezTo>
                  <a:cubicBezTo>
                    <a:pt x="154" y="50"/>
                    <a:pt x="155" y="41"/>
                    <a:pt x="153" y="39"/>
                  </a:cubicBezTo>
                  <a:cubicBezTo>
                    <a:pt x="150" y="38"/>
                    <a:pt x="153" y="33"/>
                    <a:pt x="158" y="33"/>
                  </a:cubicBezTo>
                  <a:cubicBezTo>
                    <a:pt x="163" y="33"/>
                    <a:pt x="173" y="38"/>
                    <a:pt x="176" y="36"/>
                  </a:cubicBezTo>
                  <a:cubicBezTo>
                    <a:pt x="179" y="33"/>
                    <a:pt x="185" y="32"/>
                    <a:pt x="187" y="31"/>
                  </a:cubicBezTo>
                  <a:cubicBezTo>
                    <a:pt x="189" y="30"/>
                    <a:pt x="191" y="26"/>
                    <a:pt x="191" y="24"/>
                  </a:cubicBezTo>
                  <a:cubicBezTo>
                    <a:pt x="189" y="22"/>
                    <a:pt x="186" y="20"/>
                    <a:pt x="182" y="1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45" name="Google Shape;13945;p239"/>
            <p:cNvSpPr/>
            <p:nvPr/>
          </p:nvSpPr>
          <p:spPr>
            <a:xfrm>
              <a:off x="9527480" y="4510161"/>
              <a:ext cx="895642" cy="335866"/>
            </a:xfrm>
            <a:custGeom>
              <a:rect b="b" l="l" r="r" t="t"/>
              <a:pathLst>
                <a:path extrusionOk="0" h="200" w="533">
                  <a:moveTo>
                    <a:pt x="39" y="85"/>
                  </a:moveTo>
                  <a:cubicBezTo>
                    <a:pt x="39" y="86"/>
                    <a:pt x="42" y="93"/>
                    <a:pt x="45" y="91"/>
                  </a:cubicBezTo>
                  <a:cubicBezTo>
                    <a:pt x="47" y="89"/>
                    <a:pt x="42" y="79"/>
                    <a:pt x="39" y="85"/>
                  </a:cubicBezTo>
                  <a:close/>
                  <a:moveTo>
                    <a:pt x="151" y="106"/>
                  </a:moveTo>
                  <a:cubicBezTo>
                    <a:pt x="151" y="103"/>
                    <a:pt x="143" y="104"/>
                    <a:pt x="145" y="109"/>
                  </a:cubicBezTo>
                  <a:cubicBezTo>
                    <a:pt x="148" y="113"/>
                    <a:pt x="151" y="109"/>
                    <a:pt x="151" y="106"/>
                  </a:cubicBezTo>
                  <a:close/>
                  <a:moveTo>
                    <a:pt x="23" y="54"/>
                  </a:moveTo>
                  <a:cubicBezTo>
                    <a:pt x="22" y="58"/>
                    <a:pt x="26" y="68"/>
                    <a:pt x="30" y="64"/>
                  </a:cubicBezTo>
                  <a:cubicBezTo>
                    <a:pt x="34" y="59"/>
                    <a:pt x="23" y="51"/>
                    <a:pt x="23" y="54"/>
                  </a:cubicBezTo>
                  <a:close/>
                  <a:moveTo>
                    <a:pt x="281" y="115"/>
                  </a:moveTo>
                  <a:cubicBezTo>
                    <a:pt x="286" y="115"/>
                    <a:pt x="286" y="123"/>
                    <a:pt x="285" y="127"/>
                  </a:cubicBezTo>
                  <a:cubicBezTo>
                    <a:pt x="284" y="132"/>
                    <a:pt x="282" y="143"/>
                    <a:pt x="286" y="141"/>
                  </a:cubicBezTo>
                  <a:cubicBezTo>
                    <a:pt x="291" y="139"/>
                    <a:pt x="295" y="132"/>
                    <a:pt x="292" y="129"/>
                  </a:cubicBezTo>
                  <a:cubicBezTo>
                    <a:pt x="289" y="127"/>
                    <a:pt x="289" y="111"/>
                    <a:pt x="290" y="107"/>
                  </a:cubicBezTo>
                  <a:cubicBezTo>
                    <a:pt x="292" y="104"/>
                    <a:pt x="301" y="106"/>
                    <a:pt x="298" y="112"/>
                  </a:cubicBezTo>
                  <a:cubicBezTo>
                    <a:pt x="295" y="118"/>
                    <a:pt x="304" y="118"/>
                    <a:pt x="304" y="124"/>
                  </a:cubicBezTo>
                  <a:cubicBezTo>
                    <a:pt x="304" y="131"/>
                    <a:pt x="309" y="128"/>
                    <a:pt x="314" y="126"/>
                  </a:cubicBezTo>
                  <a:cubicBezTo>
                    <a:pt x="320" y="124"/>
                    <a:pt x="319" y="121"/>
                    <a:pt x="315" y="117"/>
                  </a:cubicBezTo>
                  <a:cubicBezTo>
                    <a:pt x="311" y="112"/>
                    <a:pt x="318" y="106"/>
                    <a:pt x="313" y="103"/>
                  </a:cubicBezTo>
                  <a:cubicBezTo>
                    <a:pt x="308" y="99"/>
                    <a:pt x="304" y="94"/>
                    <a:pt x="309" y="93"/>
                  </a:cubicBezTo>
                  <a:cubicBezTo>
                    <a:pt x="314" y="92"/>
                    <a:pt x="328" y="83"/>
                    <a:pt x="326" y="80"/>
                  </a:cubicBezTo>
                  <a:cubicBezTo>
                    <a:pt x="325" y="76"/>
                    <a:pt x="304" y="81"/>
                    <a:pt x="303" y="87"/>
                  </a:cubicBezTo>
                  <a:cubicBezTo>
                    <a:pt x="301" y="93"/>
                    <a:pt x="287" y="86"/>
                    <a:pt x="288" y="75"/>
                  </a:cubicBezTo>
                  <a:cubicBezTo>
                    <a:pt x="290" y="64"/>
                    <a:pt x="319" y="63"/>
                    <a:pt x="327" y="67"/>
                  </a:cubicBezTo>
                  <a:cubicBezTo>
                    <a:pt x="335" y="70"/>
                    <a:pt x="344" y="60"/>
                    <a:pt x="347" y="54"/>
                  </a:cubicBezTo>
                  <a:cubicBezTo>
                    <a:pt x="350" y="48"/>
                    <a:pt x="340" y="55"/>
                    <a:pt x="335" y="59"/>
                  </a:cubicBezTo>
                  <a:cubicBezTo>
                    <a:pt x="329" y="63"/>
                    <a:pt x="313" y="59"/>
                    <a:pt x="305" y="56"/>
                  </a:cubicBezTo>
                  <a:cubicBezTo>
                    <a:pt x="298" y="53"/>
                    <a:pt x="298" y="61"/>
                    <a:pt x="291" y="62"/>
                  </a:cubicBezTo>
                  <a:cubicBezTo>
                    <a:pt x="285" y="63"/>
                    <a:pt x="286" y="78"/>
                    <a:pt x="283" y="80"/>
                  </a:cubicBezTo>
                  <a:cubicBezTo>
                    <a:pt x="280" y="81"/>
                    <a:pt x="280" y="92"/>
                    <a:pt x="274" y="103"/>
                  </a:cubicBezTo>
                  <a:cubicBezTo>
                    <a:pt x="268" y="113"/>
                    <a:pt x="276" y="114"/>
                    <a:pt x="281" y="115"/>
                  </a:cubicBezTo>
                  <a:close/>
                  <a:moveTo>
                    <a:pt x="125" y="124"/>
                  </a:moveTo>
                  <a:cubicBezTo>
                    <a:pt x="124" y="119"/>
                    <a:pt x="126" y="114"/>
                    <a:pt x="126" y="111"/>
                  </a:cubicBezTo>
                  <a:cubicBezTo>
                    <a:pt x="126" y="109"/>
                    <a:pt x="128" y="108"/>
                    <a:pt x="131" y="109"/>
                  </a:cubicBezTo>
                  <a:cubicBezTo>
                    <a:pt x="134" y="109"/>
                    <a:pt x="134" y="102"/>
                    <a:pt x="132" y="101"/>
                  </a:cubicBezTo>
                  <a:cubicBezTo>
                    <a:pt x="129" y="100"/>
                    <a:pt x="128" y="92"/>
                    <a:pt x="122" y="92"/>
                  </a:cubicBezTo>
                  <a:cubicBezTo>
                    <a:pt x="116" y="92"/>
                    <a:pt x="117" y="97"/>
                    <a:pt x="121" y="97"/>
                  </a:cubicBezTo>
                  <a:cubicBezTo>
                    <a:pt x="124" y="97"/>
                    <a:pt x="126" y="100"/>
                    <a:pt x="125" y="103"/>
                  </a:cubicBezTo>
                  <a:cubicBezTo>
                    <a:pt x="124" y="105"/>
                    <a:pt x="123" y="100"/>
                    <a:pt x="118" y="100"/>
                  </a:cubicBezTo>
                  <a:cubicBezTo>
                    <a:pt x="113" y="101"/>
                    <a:pt x="116" y="94"/>
                    <a:pt x="111" y="94"/>
                  </a:cubicBezTo>
                  <a:cubicBezTo>
                    <a:pt x="105" y="94"/>
                    <a:pt x="106" y="83"/>
                    <a:pt x="100" y="83"/>
                  </a:cubicBezTo>
                  <a:cubicBezTo>
                    <a:pt x="95" y="83"/>
                    <a:pt x="94" y="79"/>
                    <a:pt x="98" y="75"/>
                  </a:cubicBezTo>
                  <a:cubicBezTo>
                    <a:pt x="102" y="71"/>
                    <a:pt x="92" y="68"/>
                    <a:pt x="92" y="64"/>
                  </a:cubicBezTo>
                  <a:cubicBezTo>
                    <a:pt x="92" y="60"/>
                    <a:pt x="86" y="62"/>
                    <a:pt x="86" y="59"/>
                  </a:cubicBezTo>
                  <a:cubicBezTo>
                    <a:pt x="86" y="55"/>
                    <a:pt x="83" y="57"/>
                    <a:pt x="80" y="53"/>
                  </a:cubicBezTo>
                  <a:cubicBezTo>
                    <a:pt x="77" y="49"/>
                    <a:pt x="76" y="52"/>
                    <a:pt x="73" y="49"/>
                  </a:cubicBezTo>
                  <a:cubicBezTo>
                    <a:pt x="70" y="46"/>
                    <a:pt x="66" y="44"/>
                    <a:pt x="64" y="45"/>
                  </a:cubicBezTo>
                  <a:cubicBezTo>
                    <a:pt x="62" y="46"/>
                    <a:pt x="56" y="41"/>
                    <a:pt x="54" y="35"/>
                  </a:cubicBezTo>
                  <a:cubicBezTo>
                    <a:pt x="53" y="31"/>
                    <a:pt x="37" y="23"/>
                    <a:pt x="35" y="17"/>
                  </a:cubicBezTo>
                  <a:cubicBezTo>
                    <a:pt x="33" y="11"/>
                    <a:pt x="27" y="9"/>
                    <a:pt x="18" y="9"/>
                  </a:cubicBezTo>
                  <a:cubicBezTo>
                    <a:pt x="9" y="9"/>
                    <a:pt x="5" y="0"/>
                    <a:pt x="3" y="4"/>
                  </a:cubicBezTo>
                  <a:cubicBezTo>
                    <a:pt x="0" y="10"/>
                    <a:pt x="13" y="24"/>
                    <a:pt x="19" y="27"/>
                  </a:cubicBezTo>
                  <a:cubicBezTo>
                    <a:pt x="24" y="31"/>
                    <a:pt x="27" y="44"/>
                    <a:pt x="34" y="44"/>
                  </a:cubicBezTo>
                  <a:cubicBezTo>
                    <a:pt x="41" y="45"/>
                    <a:pt x="42" y="67"/>
                    <a:pt x="47" y="68"/>
                  </a:cubicBezTo>
                  <a:cubicBezTo>
                    <a:pt x="52" y="69"/>
                    <a:pt x="63" y="87"/>
                    <a:pt x="65" y="96"/>
                  </a:cubicBezTo>
                  <a:cubicBezTo>
                    <a:pt x="66" y="105"/>
                    <a:pt x="78" y="110"/>
                    <a:pt x="82" y="116"/>
                  </a:cubicBezTo>
                  <a:cubicBezTo>
                    <a:pt x="85" y="123"/>
                    <a:pt x="100" y="132"/>
                    <a:pt x="102" y="135"/>
                  </a:cubicBezTo>
                  <a:cubicBezTo>
                    <a:pt x="104" y="138"/>
                    <a:pt x="107" y="144"/>
                    <a:pt x="108" y="141"/>
                  </a:cubicBezTo>
                  <a:cubicBezTo>
                    <a:pt x="110" y="138"/>
                    <a:pt x="117" y="141"/>
                    <a:pt x="121" y="141"/>
                  </a:cubicBezTo>
                  <a:cubicBezTo>
                    <a:pt x="124" y="142"/>
                    <a:pt x="125" y="129"/>
                    <a:pt x="125" y="124"/>
                  </a:cubicBezTo>
                  <a:close/>
                  <a:moveTo>
                    <a:pt x="386" y="67"/>
                  </a:moveTo>
                  <a:cubicBezTo>
                    <a:pt x="394" y="68"/>
                    <a:pt x="390" y="63"/>
                    <a:pt x="390" y="58"/>
                  </a:cubicBezTo>
                  <a:cubicBezTo>
                    <a:pt x="390" y="53"/>
                    <a:pt x="384" y="58"/>
                    <a:pt x="384" y="55"/>
                  </a:cubicBezTo>
                  <a:cubicBezTo>
                    <a:pt x="384" y="53"/>
                    <a:pt x="381" y="43"/>
                    <a:pt x="376" y="51"/>
                  </a:cubicBezTo>
                  <a:cubicBezTo>
                    <a:pt x="370" y="58"/>
                    <a:pt x="377" y="78"/>
                    <a:pt x="382" y="77"/>
                  </a:cubicBezTo>
                  <a:cubicBezTo>
                    <a:pt x="386" y="76"/>
                    <a:pt x="379" y="67"/>
                    <a:pt x="386" y="67"/>
                  </a:cubicBezTo>
                  <a:close/>
                  <a:moveTo>
                    <a:pt x="358" y="111"/>
                  </a:moveTo>
                  <a:cubicBezTo>
                    <a:pt x="360" y="117"/>
                    <a:pt x="370" y="120"/>
                    <a:pt x="372" y="115"/>
                  </a:cubicBezTo>
                  <a:cubicBezTo>
                    <a:pt x="375" y="110"/>
                    <a:pt x="357" y="105"/>
                    <a:pt x="358" y="111"/>
                  </a:cubicBezTo>
                  <a:close/>
                  <a:moveTo>
                    <a:pt x="331" y="171"/>
                  </a:moveTo>
                  <a:cubicBezTo>
                    <a:pt x="322" y="170"/>
                    <a:pt x="316" y="177"/>
                    <a:pt x="307" y="173"/>
                  </a:cubicBezTo>
                  <a:cubicBezTo>
                    <a:pt x="297" y="170"/>
                    <a:pt x="283" y="173"/>
                    <a:pt x="285" y="176"/>
                  </a:cubicBezTo>
                  <a:cubicBezTo>
                    <a:pt x="286" y="179"/>
                    <a:pt x="295" y="179"/>
                    <a:pt x="304" y="180"/>
                  </a:cubicBezTo>
                  <a:cubicBezTo>
                    <a:pt x="313" y="180"/>
                    <a:pt x="321" y="175"/>
                    <a:pt x="327" y="175"/>
                  </a:cubicBezTo>
                  <a:cubicBezTo>
                    <a:pt x="334" y="174"/>
                    <a:pt x="340" y="172"/>
                    <a:pt x="331" y="171"/>
                  </a:cubicBezTo>
                  <a:close/>
                  <a:moveTo>
                    <a:pt x="404" y="106"/>
                  </a:moveTo>
                  <a:cubicBezTo>
                    <a:pt x="396" y="104"/>
                    <a:pt x="380" y="106"/>
                    <a:pt x="382" y="111"/>
                  </a:cubicBezTo>
                  <a:cubicBezTo>
                    <a:pt x="383" y="115"/>
                    <a:pt x="390" y="113"/>
                    <a:pt x="398" y="113"/>
                  </a:cubicBezTo>
                  <a:cubicBezTo>
                    <a:pt x="405" y="113"/>
                    <a:pt x="409" y="118"/>
                    <a:pt x="412" y="118"/>
                  </a:cubicBezTo>
                  <a:cubicBezTo>
                    <a:pt x="416" y="118"/>
                    <a:pt x="413" y="109"/>
                    <a:pt x="404" y="106"/>
                  </a:cubicBezTo>
                  <a:close/>
                  <a:moveTo>
                    <a:pt x="224" y="167"/>
                  </a:moveTo>
                  <a:cubicBezTo>
                    <a:pt x="224" y="163"/>
                    <a:pt x="210" y="167"/>
                    <a:pt x="204" y="164"/>
                  </a:cubicBezTo>
                  <a:cubicBezTo>
                    <a:pt x="197" y="161"/>
                    <a:pt x="211" y="159"/>
                    <a:pt x="215" y="156"/>
                  </a:cubicBezTo>
                  <a:cubicBezTo>
                    <a:pt x="220" y="153"/>
                    <a:pt x="213" y="152"/>
                    <a:pt x="202" y="155"/>
                  </a:cubicBezTo>
                  <a:cubicBezTo>
                    <a:pt x="191" y="159"/>
                    <a:pt x="178" y="148"/>
                    <a:pt x="178" y="153"/>
                  </a:cubicBezTo>
                  <a:cubicBezTo>
                    <a:pt x="177" y="158"/>
                    <a:pt x="158" y="151"/>
                    <a:pt x="153" y="147"/>
                  </a:cubicBezTo>
                  <a:cubicBezTo>
                    <a:pt x="148" y="143"/>
                    <a:pt x="130" y="139"/>
                    <a:pt x="126" y="146"/>
                  </a:cubicBezTo>
                  <a:cubicBezTo>
                    <a:pt x="122" y="152"/>
                    <a:pt x="119" y="146"/>
                    <a:pt x="121" y="153"/>
                  </a:cubicBezTo>
                  <a:cubicBezTo>
                    <a:pt x="122" y="157"/>
                    <a:pt x="126" y="154"/>
                    <a:pt x="129" y="154"/>
                  </a:cubicBezTo>
                  <a:cubicBezTo>
                    <a:pt x="132" y="154"/>
                    <a:pt x="131" y="160"/>
                    <a:pt x="135" y="161"/>
                  </a:cubicBezTo>
                  <a:cubicBezTo>
                    <a:pt x="140" y="162"/>
                    <a:pt x="154" y="166"/>
                    <a:pt x="156" y="163"/>
                  </a:cubicBezTo>
                  <a:cubicBezTo>
                    <a:pt x="157" y="160"/>
                    <a:pt x="171" y="163"/>
                    <a:pt x="178" y="169"/>
                  </a:cubicBezTo>
                  <a:cubicBezTo>
                    <a:pt x="185" y="174"/>
                    <a:pt x="200" y="175"/>
                    <a:pt x="207" y="173"/>
                  </a:cubicBezTo>
                  <a:cubicBezTo>
                    <a:pt x="213" y="172"/>
                    <a:pt x="220" y="178"/>
                    <a:pt x="222" y="174"/>
                  </a:cubicBezTo>
                  <a:cubicBezTo>
                    <a:pt x="224" y="171"/>
                    <a:pt x="229" y="180"/>
                    <a:pt x="236" y="175"/>
                  </a:cubicBezTo>
                  <a:cubicBezTo>
                    <a:pt x="242" y="169"/>
                    <a:pt x="224" y="171"/>
                    <a:pt x="224" y="167"/>
                  </a:cubicBezTo>
                  <a:close/>
                  <a:moveTo>
                    <a:pt x="494" y="90"/>
                  </a:moveTo>
                  <a:cubicBezTo>
                    <a:pt x="488" y="91"/>
                    <a:pt x="488" y="100"/>
                    <a:pt x="483" y="100"/>
                  </a:cubicBezTo>
                  <a:cubicBezTo>
                    <a:pt x="479" y="100"/>
                    <a:pt x="473" y="109"/>
                    <a:pt x="464" y="112"/>
                  </a:cubicBezTo>
                  <a:cubicBezTo>
                    <a:pt x="456" y="115"/>
                    <a:pt x="456" y="88"/>
                    <a:pt x="452" y="82"/>
                  </a:cubicBezTo>
                  <a:cubicBezTo>
                    <a:pt x="448" y="77"/>
                    <a:pt x="428" y="73"/>
                    <a:pt x="426" y="79"/>
                  </a:cubicBezTo>
                  <a:cubicBezTo>
                    <a:pt x="424" y="85"/>
                    <a:pt x="416" y="82"/>
                    <a:pt x="416" y="87"/>
                  </a:cubicBezTo>
                  <a:cubicBezTo>
                    <a:pt x="415" y="91"/>
                    <a:pt x="417" y="90"/>
                    <a:pt x="422" y="90"/>
                  </a:cubicBezTo>
                  <a:cubicBezTo>
                    <a:pt x="426" y="90"/>
                    <a:pt x="426" y="93"/>
                    <a:pt x="428" y="98"/>
                  </a:cubicBezTo>
                  <a:cubicBezTo>
                    <a:pt x="430" y="103"/>
                    <a:pt x="443" y="99"/>
                    <a:pt x="447" y="99"/>
                  </a:cubicBezTo>
                  <a:cubicBezTo>
                    <a:pt x="451" y="99"/>
                    <a:pt x="452" y="105"/>
                    <a:pt x="446" y="103"/>
                  </a:cubicBezTo>
                  <a:cubicBezTo>
                    <a:pt x="440" y="100"/>
                    <a:pt x="440" y="105"/>
                    <a:pt x="436" y="104"/>
                  </a:cubicBezTo>
                  <a:cubicBezTo>
                    <a:pt x="432" y="103"/>
                    <a:pt x="426" y="104"/>
                    <a:pt x="429" y="106"/>
                  </a:cubicBezTo>
                  <a:cubicBezTo>
                    <a:pt x="432" y="109"/>
                    <a:pt x="436" y="111"/>
                    <a:pt x="436" y="117"/>
                  </a:cubicBezTo>
                  <a:cubicBezTo>
                    <a:pt x="436" y="122"/>
                    <a:pt x="444" y="121"/>
                    <a:pt x="444" y="117"/>
                  </a:cubicBezTo>
                  <a:cubicBezTo>
                    <a:pt x="444" y="112"/>
                    <a:pt x="448" y="118"/>
                    <a:pt x="456" y="120"/>
                  </a:cubicBezTo>
                  <a:cubicBezTo>
                    <a:pt x="464" y="122"/>
                    <a:pt x="459" y="125"/>
                    <a:pt x="466" y="126"/>
                  </a:cubicBezTo>
                  <a:cubicBezTo>
                    <a:pt x="474" y="126"/>
                    <a:pt x="492" y="132"/>
                    <a:pt x="499" y="137"/>
                  </a:cubicBezTo>
                  <a:cubicBezTo>
                    <a:pt x="506" y="143"/>
                    <a:pt x="501" y="146"/>
                    <a:pt x="505" y="151"/>
                  </a:cubicBezTo>
                  <a:cubicBezTo>
                    <a:pt x="510" y="156"/>
                    <a:pt x="511" y="162"/>
                    <a:pt x="505" y="162"/>
                  </a:cubicBezTo>
                  <a:cubicBezTo>
                    <a:pt x="499" y="162"/>
                    <a:pt x="492" y="168"/>
                    <a:pt x="494" y="171"/>
                  </a:cubicBezTo>
                  <a:cubicBezTo>
                    <a:pt x="496" y="175"/>
                    <a:pt x="516" y="170"/>
                    <a:pt x="521" y="170"/>
                  </a:cubicBezTo>
                  <a:cubicBezTo>
                    <a:pt x="524" y="170"/>
                    <a:pt x="527" y="176"/>
                    <a:pt x="533" y="180"/>
                  </a:cubicBezTo>
                  <a:cubicBezTo>
                    <a:pt x="533" y="105"/>
                    <a:pt x="533" y="105"/>
                    <a:pt x="533" y="105"/>
                  </a:cubicBezTo>
                  <a:cubicBezTo>
                    <a:pt x="518" y="99"/>
                    <a:pt x="498" y="90"/>
                    <a:pt x="494" y="90"/>
                  </a:cubicBezTo>
                  <a:close/>
                  <a:moveTo>
                    <a:pt x="345" y="180"/>
                  </a:moveTo>
                  <a:cubicBezTo>
                    <a:pt x="344" y="180"/>
                    <a:pt x="343" y="181"/>
                    <a:pt x="341" y="181"/>
                  </a:cubicBezTo>
                  <a:cubicBezTo>
                    <a:pt x="341" y="183"/>
                    <a:pt x="341" y="184"/>
                    <a:pt x="340" y="185"/>
                  </a:cubicBezTo>
                  <a:cubicBezTo>
                    <a:pt x="339" y="185"/>
                    <a:pt x="337" y="184"/>
                    <a:pt x="336" y="183"/>
                  </a:cubicBezTo>
                  <a:cubicBezTo>
                    <a:pt x="329" y="185"/>
                    <a:pt x="326" y="194"/>
                    <a:pt x="330" y="196"/>
                  </a:cubicBezTo>
                  <a:cubicBezTo>
                    <a:pt x="335" y="198"/>
                    <a:pt x="341" y="192"/>
                    <a:pt x="345" y="187"/>
                  </a:cubicBezTo>
                  <a:cubicBezTo>
                    <a:pt x="346" y="187"/>
                    <a:pt x="346" y="186"/>
                    <a:pt x="347" y="185"/>
                  </a:cubicBezTo>
                  <a:cubicBezTo>
                    <a:pt x="347" y="185"/>
                    <a:pt x="347" y="185"/>
                    <a:pt x="348" y="184"/>
                  </a:cubicBezTo>
                  <a:cubicBezTo>
                    <a:pt x="348" y="184"/>
                    <a:pt x="348" y="184"/>
                    <a:pt x="349" y="184"/>
                  </a:cubicBezTo>
                  <a:cubicBezTo>
                    <a:pt x="348" y="182"/>
                    <a:pt x="346" y="181"/>
                    <a:pt x="345" y="180"/>
                  </a:cubicBezTo>
                  <a:close/>
                  <a:moveTo>
                    <a:pt x="250" y="89"/>
                  </a:moveTo>
                  <a:cubicBezTo>
                    <a:pt x="256" y="85"/>
                    <a:pt x="258" y="77"/>
                    <a:pt x="257" y="70"/>
                  </a:cubicBezTo>
                  <a:cubicBezTo>
                    <a:pt x="256" y="63"/>
                    <a:pt x="272" y="63"/>
                    <a:pt x="274" y="60"/>
                  </a:cubicBezTo>
                  <a:cubicBezTo>
                    <a:pt x="277" y="57"/>
                    <a:pt x="271" y="53"/>
                    <a:pt x="266" y="51"/>
                  </a:cubicBezTo>
                  <a:cubicBezTo>
                    <a:pt x="262" y="49"/>
                    <a:pt x="266" y="44"/>
                    <a:pt x="263" y="41"/>
                  </a:cubicBezTo>
                  <a:cubicBezTo>
                    <a:pt x="260" y="38"/>
                    <a:pt x="254" y="31"/>
                    <a:pt x="259" y="31"/>
                  </a:cubicBezTo>
                  <a:cubicBezTo>
                    <a:pt x="263" y="30"/>
                    <a:pt x="256" y="24"/>
                    <a:pt x="260" y="22"/>
                  </a:cubicBezTo>
                  <a:cubicBezTo>
                    <a:pt x="260" y="21"/>
                    <a:pt x="261" y="21"/>
                    <a:pt x="261" y="21"/>
                  </a:cubicBezTo>
                  <a:cubicBezTo>
                    <a:pt x="259" y="20"/>
                    <a:pt x="257" y="19"/>
                    <a:pt x="256" y="19"/>
                  </a:cubicBezTo>
                  <a:cubicBezTo>
                    <a:pt x="250" y="19"/>
                    <a:pt x="237" y="17"/>
                    <a:pt x="238" y="27"/>
                  </a:cubicBezTo>
                  <a:cubicBezTo>
                    <a:pt x="239" y="36"/>
                    <a:pt x="231" y="32"/>
                    <a:pt x="231" y="37"/>
                  </a:cubicBezTo>
                  <a:cubicBezTo>
                    <a:pt x="232" y="42"/>
                    <a:pt x="227" y="42"/>
                    <a:pt x="228" y="49"/>
                  </a:cubicBezTo>
                  <a:cubicBezTo>
                    <a:pt x="228" y="55"/>
                    <a:pt x="224" y="52"/>
                    <a:pt x="217" y="56"/>
                  </a:cubicBezTo>
                  <a:cubicBezTo>
                    <a:pt x="211" y="59"/>
                    <a:pt x="213" y="53"/>
                    <a:pt x="207" y="53"/>
                  </a:cubicBezTo>
                  <a:cubicBezTo>
                    <a:pt x="200" y="53"/>
                    <a:pt x="199" y="57"/>
                    <a:pt x="195" y="58"/>
                  </a:cubicBezTo>
                  <a:cubicBezTo>
                    <a:pt x="191" y="60"/>
                    <a:pt x="183" y="58"/>
                    <a:pt x="180" y="60"/>
                  </a:cubicBezTo>
                  <a:cubicBezTo>
                    <a:pt x="177" y="62"/>
                    <a:pt x="173" y="55"/>
                    <a:pt x="170" y="55"/>
                  </a:cubicBezTo>
                  <a:cubicBezTo>
                    <a:pt x="169" y="55"/>
                    <a:pt x="168" y="51"/>
                    <a:pt x="167" y="47"/>
                  </a:cubicBezTo>
                  <a:cubicBezTo>
                    <a:pt x="166" y="47"/>
                    <a:pt x="166" y="47"/>
                    <a:pt x="165" y="47"/>
                  </a:cubicBezTo>
                  <a:cubicBezTo>
                    <a:pt x="161" y="47"/>
                    <a:pt x="154" y="60"/>
                    <a:pt x="158" y="64"/>
                  </a:cubicBezTo>
                  <a:cubicBezTo>
                    <a:pt x="163" y="69"/>
                    <a:pt x="162" y="76"/>
                    <a:pt x="164" y="80"/>
                  </a:cubicBezTo>
                  <a:cubicBezTo>
                    <a:pt x="166" y="84"/>
                    <a:pt x="174" y="85"/>
                    <a:pt x="174" y="92"/>
                  </a:cubicBezTo>
                  <a:cubicBezTo>
                    <a:pt x="174" y="100"/>
                    <a:pt x="180" y="111"/>
                    <a:pt x="185" y="108"/>
                  </a:cubicBezTo>
                  <a:cubicBezTo>
                    <a:pt x="189" y="105"/>
                    <a:pt x="193" y="110"/>
                    <a:pt x="194" y="113"/>
                  </a:cubicBezTo>
                  <a:cubicBezTo>
                    <a:pt x="196" y="116"/>
                    <a:pt x="206" y="110"/>
                    <a:pt x="210" y="111"/>
                  </a:cubicBezTo>
                  <a:cubicBezTo>
                    <a:pt x="213" y="112"/>
                    <a:pt x="224" y="114"/>
                    <a:pt x="224" y="118"/>
                  </a:cubicBezTo>
                  <a:cubicBezTo>
                    <a:pt x="225" y="122"/>
                    <a:pt x="235" y="118"/>
                    <a:pt x="241" y="115"/>
                  </a:cubicBezTo>
                  <a:cubicBezTo>
                    <a:pt x="248" y="113"/>
                    <a:pt x="244" y="93"/>
                    <a:pt x="250" y="89"/>
                  </a:cubicBezTo>
                  <a:close/>
                  <a:moveTo>
                    <a:pt x="276" y="188"/>
                  </a:moveTo>
                  <a:cubicBezTo>
                    <a:pt x="278" y="191"/>
                    <a:pt x="284" y="191"/>
                    <a:pt x="286" y="193"/>
                  </a:cubicBezTo>
                  <a:cubicBezTo>
                    <a:pt x="288" y="195"/>
                    <a:pt x="297" y="200"/>
                    <a:pt x="297" y="194"/>
                  </a:cubicBezTo>
                  <a:cubicBezTo>
                    <a:pt x="297" y="188"/>
                    <a:pt x="273" y="184"/>
                    <a:pt x="276" y="188"/>
                  </a:cubicBezTo>
                  <a:close/>
                  <a:moveTo>
                    <a:pt x="259" y="170"/>
                  </a:moveTo>
                  <a:cubicBezTo>
                    <a:pt x="257" y="173"/>
                    <a:pt x="251" y="174"/>
                    <a:pt x="248" y="172"/>
                  </a:cubicBezTo>
                  <a:cubicBezTo>
                    <a:pt x="245" y="169"/>
                    <a:pt x="240" y="175"/>
                    <a:pt x="242" y="178"/>
                  </a:cubicBezTo>
                  <a:cubicBezTo>
                    <a:pt x="244" y="179"/>
                    <a:pt x="251" y="185"/>
                    <a:pt x="259" y="181"/>
                  </a:cubicBezTo>
                  <a:cubicBezTo>
                    <a:pt x="268" y="177"/>
                    <a:pt x="274" y="181"/>
                    <a:pt x="276" y="176"/>
                  </a:cubicBezTo>
                  <a:cubicBezTo>
                    <a:pt x="278" y="171"/>
                    <a:pt x="260" y="167"/>
                    <a:pt x="259" y="17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46" name="Google Shape;13946;p239"/>
            <p:cNvSpPr/>
            <p:nvPr/>
          </p:nvSpPr>
          <p:spPr>
            <a:xfrm>
              <a:off x="10092123" y="4793699"/>
              <a:ext cx="64496" cy="27989"/>
            </a:xfrm>
            <a:custGeom>
              <a:rect b="b" l="l" r="r" t="t"/>
              <a:pathLst>
                <a:path extrusionOk="0" h="16" w="38">
                  <a:moveTo>
                    <a:pt x="4" y="13"/>
                  </a:moveTo>
                  <a:cubicBezTo>
                    <a:pt x="2" y="13"/>
                    <a:pt x="1" y="13"/>
                    <a:pt x="0" y="14"/>
                  </a:cubicBezTo>
                  <a:cubicBezTo>
                    <a:pt x="1" y="15"/>
                    <a:pt x="3" y="16"/>
                    <a:pt x="4" y="16"/>
                  </a:cubicBezTo>
                  <a:cubicBezTo>
                    <a:pt x="5" y="15"/>
                    <a:pt x="5" y="14"/>
                    <a:pt x="5" y="12"/>
                  </a:cubicBezTo>
                  <a:cubicBezTo>
                    <a:pt x="5" y="12"/>
                    <a:pt x="5" y="12"/>
                    <a:pt x="4" y="13"/>
                  </a:cubicBezTo>
                  <a:cubicBezTo>
                    <a:pt x="4" y="13"/>
                    <a:pt x="4" y="13"/>
                    <a:pt x="4" y="13"/>
                  </a:cubicBezTo>
                  <a:close/>
                  <a:moveTo>
                    <a:pt x="20" y="3"/>
                  </a:moveTo>
                  <a:cubicBezTo>
                    <a:pt x="16" y="3"/>
                    <a:pt x="14" y="7"/>
                    <a:pt x="10" y="10"/>
                  </a:cubicBezTo>
                  <a:cubicBezTo>
                    <a:pt x="10" y="10"/>
                    <a:pt x="10" y="10"/>
                    <a:pt x="9" y="11"/>
                  </a:cubicBezTo>
                  <a:cubicBezTo>
                    <a:pt x="10" y="12"/>
                    <a:pt x="12" y="13"/>
                    <a:pt x="13" y="15"/>
                  </a:cubicBezTo>
                  <a:cubicBezTo>
                    <a:pt x="20" y="11"/>
                    <a:pt x="36" y="5"/>
                    <a:pt x="37" y="3"/>
                  </a:cubicBezTo>
                  <a:cubicBezTo>
                    <a:pt x="38" y="0"/>
                    <a:pt x="27" y="4"/>
                    <a:pt x="20" y="3"/>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47" name="Google Shape;13947;p239"/>
            <p:cNvSpPr/>
            <p:nvPr/>
          </p:nvSpPr>
          <p:spPr>
            <a:xfrm>
              <a:off x="7829899" y="3595049"/>
              <a:ext cx="223910" cy="251899"/>
            </a:xfrm>
            <a:custGeom>
              <a:rect b="b" l="l" r="r" t="t"/>
              <a:pathLst>
                <a:path extrusionOk="0" h="150" w="133">
                  <a:moveTo>
                    <a:pt x="92" y="130"/>
                  </a:moveTo>
                  <a:cubicBezTo>
                    <a:pt x="85" y="132"/>
                    <a:pt x="82" y="132"/>
                    <a:pt x="78" y="130"/>
                  </a:cubicBezTo>
                  <a:cubicBezTo>
                    <a:pt x="74" y="128"/>
                    <a:pt x="67" y="132"/>
                    <a:pt x="68" y="135"/>
                  </a:cubicBezTo>
                  <a:cubicBezTo>
                    <a:pt x="69" y="137"/>
                    <a:pt x="72" y="139"/>
                    <a:pt x="80" y="141"/>
                  </a:cubicBezTo>
                  <a:cubicBezTo>
                    <a:pt x="89" y="144"/>
                    <a:pt x="90" y="150"/>
                    <a:pt x="94" y="150"/>
                  </a:cubicBezTo>
                  <a:cubicBezTo>
                    <a:pt x="97" y="150"/>
                    <a:pt x="98" y="147"/>
                    <a:pt x="97" y="142"/>
                  </a:cubicBezTo>
                  <a:cubicBezTo>
                    <a:pt x="96" y="137"/>
                    <a:pt x="101" y="132"/>
                    <a:pt x="102" y="131"/>
                  </a:cubicBezTo>
                  <a:cubicBezTo>
                    <a:pt x="102" y="130"/>
                    <a:pt x="99" y="128"/>
                    <a:pt x="92" y="130"/>
                  </a:cubicBezTo>
                  <a:close/>
                  <a:moveTo>
                    <a:pt x="26" y="90"/>
                  </a:moveTo>
                  <a:cubicBezTo>
                    <a:pt x="22" y="93"/>
                    <a:pt x="19" y="89"/>
                    <a:pt x="18" y="92"/>
                  </a:cubicBezTo>
                  <a:cubicBezTo>
                    <a:pt x="16" y="95"/>
                    <a:pt x="23" y="100"/>
                    <a:pt x="22" y="107"/>
                  </a:cubicBezTo>
                  <a:cubicBezTo>
                    <a:pt x="20" y="114"/>
                    <a:pt x="23" y="123"/>
                    <a:pt x="27" y="119"/>
                  </a:cubicBezTo>
                  <a:cubicBezTo>
                    <a:pt x="31" y="115"/>
                    <a:pt x="33" y="117"/>
                    <a:pt x="35" y="114"/>
                  </a:cubicBezTo>
                  <a:cubicBezTo>
                    <a:pt x="37" y="111"/>
                    <a:pt x="35" y="100"/>
                    <a:pt x="37" y="94"/>
                  </a:cubicBezTo>
                  <a:cubicBezTo>
                    <a:pt x="38" y="89"/>
                    <a:pt x="30" y="87"/>
                    <a:pt x="26" y="90"/>
                  </a:cubicBezTo>
                  <a:close/>
                  <a:moveTo>
                    <a:pt x="110" y="84"/>
                  </a:moveTo>
                  <a:cubicBezTo>
                    <a:pt x="105" y="81"/>
                    <a:pt x="108" y="77"/>
                    <a:pt x="101" y="77"/>
                  </a:cubicBezTo>
                  <a:cubicBezTo>
                    <a:pt x="94" y="78"/>
                    <a:pt x="86" y="69"/>
                    <a:pt x="83" y="58"/>
                  </a:cubicBezTo>
                  <a:cubicBezTo>
                    <a:pt x="81" y="48"/>
                    <a:pt x="70" y="47"/>
                    <a:pt x="67" y="41"/>
                  </a:cubicBezTo>
                  <a:cubicBezTo>
                    <a:pt x="64" y="35"/>
                    <a:pt x="70" y="34"/>
                    <a:pt x="67" y="29"/>
                  </a:cubicBezTo>
                  <a:cubicBezTo>
                    <a:pt x="66" y="26"/>
                    <a:pt x="69" y="24"/>
                    <a:pt x="72" y="22"/>
                  </a:cubicBezTo>
                  <a:cubicBezTo>
                    <a:pt x="72" y="17"/>
                    <a:pt x="73" y="10"/>
                    <a:pt x="73" y="6"/>
                  </a:cubicBezTo>
                  <a:cubicBezTo>
                    <a:pt x="70" y="6"/>
                    <a:pt x="68" y="6"/>
                    <a:pt x="67" y="5"/>
                  </a:cubicBezTo>
                  <a:cubicBezTo>
                    <a:pt x="66" y="4"/>
                    <a:pt x="66" y="0"/>
                    <a:pt x="65" y="0"/>
                  </a:cubicBezTo>
                  <a:cubicBezTo>
                    <a:pt x="64" y="0"/>
                    <a:pt x="57" y="0"/>
                    <a:pt x="56" y="1"/>
                  </a:cubicBezTo>
                  <a:cubicBezTo>
                    <a:pt x="54" y="3"/>
                    <a:pt x="50" y="5"/>
                    <a:pt x="48" y="4"/>
                  </a:cubicBezTo>
                  <a:cubicBezTo>
                    <a:pt x="48" y="4"/>
                    <a:pt x="47" y="3"/>
                    <a:pt x="47" y="3"/>
                  </a:cubicBezTo>
                  <a:cubicBezTo>
                    <a:pt x="45" y="5"/>
                    <a:pt x="45" y="5"/>
                    <a:pt x="45" y="5"/>
                  </a:cubicBezTo>
                  <a:cubicBezTo>
                    <a:pt x="45" y="5"/>
                    <a:pt x="44" y="8"/>
                    <a:pt x="43" y="8"/>
                  </a:cubicBezTo>
                  <a:cubicBezTo>
                    <a:pt x="42" y="8"/>
                    <a:pt x="40" y="7"/>
                    <a:pt x="40" y="9"/>
                  </a:cubicBezTo>
                  <a:cubicBezTo>
                    <a:pt x="40" y="12"/>
                    <a:pt x="36" y="11"/>
                    <a:pt x="34" y="11"/>
                  </a:cubicBezTo>
                  <a:cubicBezTo>
                    <a:pt x="32" y="10"/>
                    <a:pt x="30" y="11"/>
                    <a:pt x="30" y="13"/>
                  </a:cubicBezTo>
                  <a:cubicBezTo>
                    <a:pt x="30" y="15"/>
                    <a:pt x="30" y="20"/>
                    <a:pt x="27" y="18"/>
                  </a:cubicBezTo>
                  <a:cubicBezTo>
                    <a:pt x="24" y="15"/>
                    <a:pt x="21" y="9"/>
                    <a:pt x="20" y="9"/>
                  </a:cubicBezTo>
                  <a:cubicBezTo>
                    <a:pt x="19" y="10"/>
                    <a:pt x="17" y="18"/>
                    <a:pt x="15" y="18"/>
                  </a:cubicBezTo>
                  <a:cubicBezTo>
                    <a:pt x="13" y="18"/>
                    <a:pt x="8" y="18"/>
                    <a:pt x="5" y="19"/>
                  </a:cubicBezTo>
                  <a:cubicBezTo>
                    <a:pt x="4" y="22"/>
                    <a:pt x="5" y="23"/>
                    <a:pt x="6" y="24"/>
                  </a:cubicBezTo>
                  <a:cubicBezTo>
                    <a:pt x="7" y="25"/>
                    <a:pt x="5" y="28"/>
                    <a:pt x="4" y="29"/>
                  </a:cubicBezTo>
                  <a:cubicBezTo>
                    <a:pt x="2" y="30"/>
                    <a:pt x="0" y="29"/>
                    <a:pt x="1" y="32"/>
                  </a:cubicBezTo>
                  <a:cubicBezTo>
                    <a:pt x="3" y="35"/>
                    <a:pt x="6" y="35"/>
                    <a:pt x="5" y="38"/>
                  </a:cubicBezTo>
                  <a:cubicBezTo>
                    <a:pt x="3" y="41"/>
                    <a:pt x="5" y="44"/>
                    <a:pt x="7" y="44"/>
                  </a:cubicBezTo>
                  <a:cubicBezTo>
                    <a:pt x="10" y="44"/>
                    <a:pt x="13" y="44"/>
                    <a:pt x="13" y="46"/>
                  </a:cubicBezTo>
                  <a:cubicBezTo>
                    <a:pt x="12" y="47"/>
                    <a:pt x="12" y="48"/>
                    <a:pt x="11" y="50"/>
                  </a:cubicBezTo>
                  <a:cubicBezTo>
                    <a:pt x="13" y="49"/>
                    <a:pt x="15" y="49"/>
                    <a:pt x="17" y="48"/>
                  </a:cubicBezTo>
                  <a:cubicBezTo>
                    <a:pt x="21" y="46"/>
                    <a:pt x="19" y="43"/>
                    <a:pt x="25" y="41"/>
                  </a:cubicBezTo>
                  <a:cubicBezTo>
                    <a:pt x="31" y="39"/>
                    <a:pt x="39" y="44"/>
                    <a:pt x="41" y="48"/>
                  </a:cubicBezTo>
                  <a:cubicBezTo>
                    <a:pt x="44" y="52"/>
                    <a:pt x="44" y="52"/>
                    <a:pt x="45" y="55"/>
                  </a:cubicBezTo>
                  <a:cubicBezTo>
                    <a:pt x="45" y="58"/>
                    <a:pt x="48" y="64"/>
                    <a:pt x="56" y="70"/>
                  </a:cubicBezTo>
                  <a:cubicBezTo>
                    <a:pt x="64" y="75"/>
                    <a:pt x="67" y="81"/>
                    <a:pt x="72" y="84"/>
                  </a:cubicBezTo>
                  <a:cubicBezTo>
                    <a:pt x="76" y="86"/>
                    <a:pt x="80" y="85"/>
                    <a:pt x="83" y="88"/>
                  </a:cubicBezTo>
                  <a:cubicBezTo>
                    <a:pt x="85" y="92"/>
                    <a:pt x="89" y="93"/>
                    <a:pt x="93" y="95"/>
                  </a:cubicBezTo>
                  <a:cubicBezTo>
                    <a:pt x="97" y="97"/>
                    <a:pt x="97" y="102"/>
                    <a:pt x="101" y="102"/>
                  </a:cubicBezTo>
                  <a:cubicBezTo>
                    <a:pt x="105" y="103"/>
                    <a:pt x="102" y="106"/>
                    <a:pt x="105" y="109"/>
                  </a:cubicBezTo>
                  <a:cubicBezTo>
                    <a:pt x="107" y="112"/>
                    <a:pt x="108" y="119"/>
                    <a:pt x="105" y="122"/>
                  </a:cubicBezTo>
                  <a:cubicBezTo>
                    <a:pt x="103" y="126"/>
                    <a:pt x="104" y="132"/>
                    <a:pt x="106" y="132"/>
                  </a:cubicBezTo>
                  <a:cubicBezTo>
                    <a:pt x="108" y="132"/>
                    <a:pt x="111" y="126"/>
                    <a:pt x="112" y="122"/>
                  </a:cubicBezTo>
                  <a:cubicBezTo>
                    <a:pt x="112" y="118"/>
                    <a:pt x="116" y="119"/>
                    <a:pt x="118" y="115"/>
                  </a:cubicBezTo>
                  <a:cubicBezTo>
                    <a:pt x="121" y="111"/>
                    <a:pt x="114" y="110"/>
                    <a:pt x="113" y="106"/>
                  </a:cubicBezTo>
                  <a:cubicBezTo>
                    <a:pt x="112" y="101"/>
                    <a:pt x="118" y="97"/>
                    <a:pt x="124" y="100"/>
                  </a:cubicBezTo>
                  <a:cubicBezTo>
                    <a:pt x="130" y="104"/>
                    <a:pt x="133" y="107"/>
                    <a:pt x="133" y="101"/>
                  </a:cubicBezTo>
                  <a:cubicBezTo>
                    <a:pt x="133" y="95"/>
                    <a:pt x="114" y="87"/>
                    <a:pt x="110" y="84"/>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48" name="Google Shape;13948;p239"/>
            <p:cNvSpPr/>
            <p:nvPr/>
          </p:nvSpPr>
          <p:spPr>
            <a:xfrm>
              <a:off x="8053809" y="3687533"/>
              <a:ext cx="23121" cy="31640"/>
            </a:xfrm>
            <a:custGeom>
              <a:rect b="b" l="l" r="r" t="t"/>
              <a:pathLst>
                <a:path extrusionOk="0" h="19" w="14">
                  <a:moveTo>
                    <a:pt x="5" y="0"/>
                  </a:moveTo>
                  <a:cubicBezTo>
                    <a:pt x="3" y="4"/>
                    <a:pt x="0" y="8"/>
                    <a:pt x="1" y="9"/>
                  </a:cubicBezTo>
                  <a:cubicBezTo>
                    <a:pt x="1" y="10"/>
                    <a:pt x="0" y="11"/>
                    <a:pt x="0" y="13"/>
                  </a:cubicBezTo>
                  <a:cubicBezTo>
                    <a:pt x="3" y="15"/>
                    <a:pt x="6" y="18"/>
                    <a:pt x="8" y="19"/>
                  </a:cubicBezTo>
                  <a:cubicBezTo>
                    <a:pt x="8" y="19"/>
                    <a:pt x="9" y="19"/>
                    <a:pt x="9" y="19"/>
                  </a:cubicBezTo>
                  <a:cubicBezTo>
                    <a:pt x="10" y="15"/>
                    <a:pt x="12" y="11"/>
                    <a:pt x="14" y="11"/>
                  </a:cubicBezTo>
                  <a:cubicBezTo>
                    <a:pt x="11" y="8"/>
                    <a:pt x="7" y="3"/>
                    <a:pt x="5" y="0"/>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49" name="Google Shape;13949;p239"/>
            <p:cNvSpPr/>
            <p:nvPr/>
          </p:nvSpPr>
          <p:spPr>
            <a:xfrm>
              <a:off x="8059893" y="3616953"/>
              <a:ext cx="79099" cy="98569"/>
            </a:xfrm>
            <a:custGeom>
              <a:rect b="b" l="l" r="r" t="t"/>
              <a:pathLst>
                <a:path extrusionOk="0" h="59" w="47">
                  <a:moveTo>
                    <a:pt x="42" y="39"/>
                  </a:moveTo>
                  <a:cubicBezTo>
                    <a:pt x="39" y="37"/>
                    <a:pt x="39" y="33"/>
                    <a:pt x="42" y="31"/>
                  </a:cubicBezTo>
                  <a:cubicBezTo>
                    <a:pt x="44" y="30"/>
                    <a:pt x="42" y="27"/>
                    <a:pt x="42" y="25"/>
                  </a:cubicBezTo>
                  <a:cubicBezTo>
                    <a:pt x="42" y="22"/>
                    <a:pt x="31" y="21"/>
                    <a:pt x="29" y="21"/>
                  </a:cubicBezTo>
                  <a:cubicBezTo>
                    <a:pt x="27" y="20"/>
                    <a:pt x="30" y="13"/>
                    <a:pt x="27" y="13"/>
                  </a:cubicBezTo>
                  <a:cubicBezTo>
                    <a:pt x="25" y="13"/>
                    <a:pt x="24" y="11"/>
                    <a:pt x="24" y="9"/>
                  </a:cubicBezTo>
                  <a:cubicBezTo>
                    <a:pt x="24" y="7"/>
                    <a:pt x="19" y="4"/>
                    <a:pt x="19" y="2"/>
                  </a:cubicBezTo>
                  <a:cubicBezTo>
                    <a:pt x="20" y="2"/>
                    <a:pt x="20" y="2"/>
                    <a:pt x="20" y="2"/>
                  </a:cubicBezTo>
                  <a:cubicBezTo>
                    <a:pt x="18" y="1"/>
                    <a:pt x="17" y="1"/>
                    <a:pt x="17" y="1"/>
                  </a:cubicBezTo>
                  <a:cubicBezTo>
                    <a:pt x="15" y="1"/>
                    <a:pt x="12" y="0"/>
                    <a:pt x="12" y="0"/>
                  </a:cubicBezTo>
                  <a:cubicBezTo>
                    <a:pt x="12" y="0"/>
                    <a:pt x="4" y="2"/>
                    <a:pt x="0" y="4"/>
                  </a:cubicBezTo>
                  <a:cubicBezTo>
                    <a:pt x="0" y="7"/>
                    <a:pt x="1" y="10"/>
                    <a:pt x="3" y="11"/>
                  </a:cubicBezTo>
                  <a:cubicBezTo>
                    <a:pt x="6" y="12"/>
                    <a:pt x="5" y="16"/>
                    <a:pt x="6" y="19"/>
                  </a:cubicBezTo>
                  <a:cubicBezTo>
                    <a:pt x="8" y="23"/>
                    <a:pt x="7" y="38"/>
                    <a:pt x="5" y="38"/>
                  </a:cubicBezTo>
                  <a:cubicBezTo>
                    <a:pt x="5" y="38"/>
                    <a:pt x="3" y="40"/>
                    <a:pt x="1" y="42"/>
                  </a:cubicBezTo>
                  <a:cubicBezTo>
                    <a:pt x="3" y="45"/>
                    <a:pt x="7" y="50"/>
                    <a:pt x="10" y="53"/>
                  </a:cubicBezTo>
                  <a:cubicBezTo>
                    <a:pt x="10" y="53"/>
                    <a:pt x="10" y="53"/>
                    <a:pt x="10" y="53"/>
                  </a:cubicBezTo>
                  <a:cubicBezTo>
                    <a:pt x="13" y="53"/>
                    <a:pt x="21" y="59"/>
                    <a:pt x="21" y="59"/>
                  </a:cubicBezTo>
                  <a:cubicBezTo>
                    <a:pt x="21" y="59"/>
                    <a:pt x="33" y="57"/>
                    <a:pt x="41" y="55"/>
                  </a:cubicBezTo>
                  <a:cubicBezTo>
                    <a:pt x="41" y="54"/>
                    <a:pt x="41" y="53"/>
                    <a:pt x="41" y="52"/>
                  </a:cubicBezTo>
                  <a:cubicBezTo>
                    <a:pt x="41" y="50"/>
                    <a:pt x="43" y="47"/>
                    <a:pt x="45" y="47"/>
                  </a:cubicBezTo>
                  <a:cubicBezTo>
                    <a:pt x="47" y="47"/>
                    <a:pt x="44" y="42"/>
                    <a:pt x="42" y="39"/>
                  </a:cubicBezTo>
                  <a:close/>
                </a:path>
              </a:pathLst>
            </a:custGeom>
            <a:solidFill>
              <a:srgbClr val="C6C6C6"/>
            </a:soli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grpSp>
      <p:grpSp>
        <p:nvGrpSpPr>
          <p:cNvPr id="13950" name="Google Shape;13950;p239"/>
          <p:cNvGrpSpPr/>
          <p:nvPr/>
        </p:nvGrpSpPr>
        <p:grpSpPr>
          <a:xfrm>
            <a:off x="6202495" y="3343763"/>
            <a:ext cx="2870886" cy="1366280"/>
            <a:chOff x="3167013" y="1940892"/>
            <a:chExt cx="8771699" cy="4174529"/>
          </a:xfrm>
        </p:grpSpPr>
        <p:sp>
          <p:nvSpPr>
            <p:cNvPr id="13951" name="Google Shape;13951;p239"/>
            <p:cNvSpPr/>
            <p:nvPr/>
          </p:nvSpPr>
          <p:spPr>
            <a:xfrm>
              <a:off x="10350377" y="3787084"/>
              <a:ext cx="91546" cy="120536"/>
            </a:xfrm>
            <a:custGeom>
              <a:rect b="b" l="l" r="r" t="t"/>
              <a:pathLst>
                <a:path extrusionOk="0" h="57" w="44">
                  <a:moveTo>
                    <a:pt x="11" y="5"/>
                  </a:moveTo>
                  <a:cubicBezTo>
                    <a:pt x="10" y="6"/>
                    <a:pt x="7" y="8"/>
                    <a:pt x="4" y="10"/>
                  </a:cubicBezTo>
                  <a:cubicBezTo>
                    <a:pt x="5" y="12"/>
                    <a:pt x="5" y="16"/>
                    <a:pt x="8" y="16"/>
                  </a:cubicBezTo>
                  <a:cubicBezTo>
                    <a:pt x="11" y="17"/>
                    <a:pt x="11" y="22"/>
                    <a:pt x="7" y="22"/>
                  </a:cubicBezTo>
                  <a:cubicBezTo>
                    <a:pt x="3" y="21"/>
                    <a:pt x="3" y="27"/>
                    <a:pt x="6" y="32"/>
                  </a:cubicBezTo>
                  <a:cubicBezTo>
                    <a:pt x="10" y="38"/>
                    <a:pt x="0" y="44"/>
                    <a:pt x="3" y="47"/>
                  </a:cubicBezTo>
                  <a:cubicBezTo>
                    <a:pt x="5" y="50"/>
                    <a:pt x="3" y="53"/>
                    <a:pt x="4" y="55"/>
                  </a:cubicBezTo>
                  <a:cubicBezTo>
                    <a:pt x="5" y="57"/>
                    <a:pt x="20" y="54"/>
                    <a:pt x="26" y="47"/>
                  </a:cubicBezTo>
                  <a:cubicBezTo>
                    <a:pt x="33" y="41"/>
                    <a:pt x="34" y="42"/>
                    <a:pt x="38" y="43"/>
                  </a:cubicBezTo>
                  <a:cubicBezTo>
                    <a:pt x="41" y="43"/>
                    <a:pt x="44" y="40"/>
                    <a:pt x="42" y="37"/>
                  </a:cubicBezTo>
                  <a:cubicBezTo>
                    <a:pt x="41" y="35"/>
                    <a:pt x="39" y="28"/>
                    <a:pt x="39" y="20"/>
                  </a:cubicBezTo>
                  <a:cubicBezTo>
                    <a:pt x="40" y="15"/>
                    <a:pt x="33" y="7"/>
                    <a:pt x="27" y="0"/>
                  </a:cubicBezTo>
                  <a:cubicBezTo>
                    <a:pt x="25" y="2"/>
                    <a:pt x="24" y="2"/>
                    <a:pt x="21" y="2"/>
                  </a:cubicBezTo>
                  <a:cubicBezTo>
                    <a:pt x="17" y="2"/>
                    <a:pt x="13" y="3"/>
                    <a:pt x="11" y="5"/>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52" name="Google Shape;13952;p239"/>
            <p:cNvSpPr/>
            <p:nvPr/>
          </p:nvSpPr>
          <p:spPr>
            <a:xfrm>
              <a:off x="7919813" y="3671125"/>
              <a:ext cx="459259" cy="184619"/>
            </a:xfrm>
            <a:custGeom>
              <a:rect b="b" l="l" r="r" t="t"/>
              <a:pathLst>
                <a:path extrusionOk="0" h="88" w="218">
                  <a:moveTo>
                    <a:pt x="212" y="62"/>
                  </a:moveTo>
                  <a:cubicBezTo>
                    <a:pt x="210" y="61"/>
                    <a:pt x="213" y="51"/>
                    <a:pt x="212" y="49"/>
                  </a:cubicBezTo>
                  <a:cubicBezTo>
                    <a:pt x="211" y="47"/>
                    <a:pt x="209" y="39"/>
                    <a:pt x="212" y="39"/>
                  </a:cubicBezTo>
                  <a:cubicBezTo>
                    <a:pt x="214" y="39"/>
                    <a:pt x="211" y="33"/>
                    <a:pt x="215" y="33"/>
                  </a:cubicBezTo>
                  <a:cubicBezTo>
                    <a:pt x="214" y="31"/>
                    <a:pt x="213" y="29"/>
                    <a:pt x="213" y="29"/>
                  </a:cubicBezTo>
                  <a:cubicBezTo>
                    <a:pt x="211" y="27"/>
                    <a:pt x="206" y="30"/>
                    <a:pt x="204" y="25"/>
                  </a:cubicBezTo>
                  <a:cubicBezTo>
                    <a:pt x="202" y="19"/>
                    <a:pt x="204" y="19"/>
                    <a:pt x="201" y="14"/>
                  </a:cubicBezTo>
                  <a:cubicBezTo>
                    <a:pt x="198" y="10"/>
                    <a:pt x="196" y="6"/>
                    <a:pt x="192" y="8"/>
                  </a:cubicBezTo>
                  <a:cubicBezTo>
                    <a:pt x="191" y="9"/>
                    <a:pt x="186" y="9"/>
                    <a:pt x="180" y="8"/>
                  </a:cubicBezTo>
                  <a:cubicBezTo>
                    <a:pt x="175" y="13"/>
                    <a:pt x="163" y="17"/>
                    <a:pt x="159" y="15"/>
                  </a:cubicBezTo>
                  <a:cubicBezTo>
                    <a:pt x="154" y="14"/>
                    <a:pt x="145" y="16"/>
                    <a:pt x="139" y="16"/>
                  </a:cubicBezTo>
                  <a:cubicBezTo>
                    <a:pt x="132" y="16"/>
                    <a:pt x="130" y="11"/>
                    <a:pt x="125" y="11"/>
                  </a:cubicBezTo>
                  <a:cubicBezTo>
                    <a:pt x="120" y="12"/>
                    <a:pt x="120" y="7"/>
                    <a:pt x="115" y="7"/>
                  </a:cubicBezTo>
                  <a:cubicBezTo>
                    <a:pt x="110" y="7"/>
                    <a:pt x="113" y="4"/>
                    <a:pt x="97" y="2"/>
                  </a:cubicBezTo>
                  <a:cubicBezTo>
                    <a:pt x="81" y="0"/>
                    <a:pt x="67" y="8"/>
                    <a:pt x="62" y="13"/>
                  </a:cubicBezTo>
                  <a:cubicBezTo>
                    <a:pt x="57" y="18"/>
                    <a:pt x="39" y="13"/>
                    <a:pt x="37" y="14"/>
                  </a:cubicBezTo>
                  <a:cubicBezTo>
                    <a:pt x="35" y="16"/>
                    <a:pt x="37" y="21"/>
                    <a:pt x="31" y="24"/>
                  </a:cubicBezTo>
                  <a:cubicBezTo>
                    <a:pt x="25" y="26"/>
                    <a:pt x="11" y="24"/>
                    <a:pt x="7" y="26"/>
                  </a:cubicBezTo>
                  <a:cubicBezTo>
                    <a:pt x="2" y="28"/>
                    <a:pt x="0" y="35"/>
                    <a:pt x="4" y="35"/>
                  </a:cubicBezTo>
                  <a:cubicBezTo>
                    <a:pt x="8" y="34"/>
                    <a:pt x="10" y="36"/>
                    <a:pt x="9" y="38"/>
                  </a:cubicBezTo>
                  <a:cubicBezTo>
                    <a:pt x="8" y="40"/>
                    <a:pt x="12" y="45"/>
                    <a:pt x="10" y="47"/>
                  </a:cubicBezTo>
                  <a:cubicBezTo>
                    <a:pt x="8" y="49"/>
                    <a:pt x="8" y="53"/>
                    <a:pt x="11" y="55"/>
                  </a:cubicBezTo>
                  <a:cubicBezTo>
                    <a:pt x="13" y="57"/>
                    <a:pt x="14" y="61"/>
                    <a:pt x="11" y="62"/>
                  </a:cubicBezTo>
                  <a:cubicBezTo>
                    <a:pt x="7" y="62"/>
                    <a:pt x="16" y="66"/>
                    <a:pt x="16" y="68"/>
                  </a:cubicBezTo>
                  <a:cubicBezTo>
                    <a:pt x="17" y="69"/>
                    <a:pt x="24" y="70"/>
                    <a:pt x="24" y="72"/>
                  </a:cubicBezTo>
                  <a:cubicBezTo>
                    <a:pt x="24" y="75"/>
                    <a:pt x="26" y="75"/>
                    <a:pt x="30" y="74"/>
                  </a:cubicBezTo>
                  <a:cubicBezTo>
                    <a:pt x="33" y="73"/>
                    <a:pt x="35" y="78"/>
                    <a:pt x="37" y="82"/>
                  </a:cubicBezTo>
                  <a:cubicBezTo>
                    <a:pt x="39" y="85"/>
                    <a:pt x="52" y="83"/>
                    <a:pt x="52" y="79"/>
                  </a:cubicBezTo>
                  <a:cubicBezTo>
                    <a:pt x="52" y="75"/>
                    <a:pt x="56" y="74"/>
                    <a:pt x="61" y="75"/>
                  </a:cubicBezTo>
                  <a:cubicBezTo>
                    <a:pt x="67" y="75"/>
                    <a:pt x="74" y="83"/>
                    <a:pt x="77" y="84"/>
                  </a:cubicBezTo>
                  <a:cubicBezTo>
                    <a:pt x="80" y="85"/>
                    <a:pt x="85" y="82"/>
                    <a:pt x="89" y="82"/>
                  </a:cubicBezTo>
                  <a:cubicBezTo>
                    <a:pt x="93" y="82"/>
                    <a:pt x="98" y="76"/>
                    <a:pt x="100" y="75"/>
                  </a:cubicBezTo>
                  <a:cubicBezTo>
                    <a:pt x="102" y="74"/>
                    <a:pt x="105" y="79"/>
                    <a:pt x="109" y="77"/>
                  </a:cubicBezTo>
                  <a:cubicBezTo>
                    <a:pt x="112" y="75"/>
                    <a:pt x="116" y="74"/>
                    <a:pt x="118" y="75"/>
                  </a:cubicBezTo>
                  <a:cubicBezTo>
                    <a:pt x="120" y="76"/>
                    <a:pt x="113" y="81"/>
                    <a:pt x="115" y="84"/>
                  </a:cubicBezTo>
                  <a:cubicBezTo>
                    <a:pt x="115" y="85"/>
                    <a:pt x="115" y="87"/>
                    <a:pt x="115" y="88"/>
                  </a:cubicBezTo>
                  <a:cubicBezTo>
                    <a:pt x="122" y="87"/>
                    <a:pt x="121" y="82"/>
                    <a:pt x="122" y="80"/>
                  </a:cubicBezTo>
                  <a:cubicBezTo>
                    <a:pt x="122" y="78"/>
                    <a:pt x="124" y="75"/>
                    <a:pt x="126" y="77"/>
                  </a:cubicBezTo>
                  <a:cubicBezTo>
                    <a:pt x="128" y="79"/>
                    <a:pt x="132" y="80"/>
                    <a:pt x="137" y="77"/>
                  </a:cubicBezTo>
                  <a:cubicBezTo>
                    <a:pt x="142" y="75"/>
                    <a:pt x="142" y="73"/>
                    <a:pt x="144" y="76"/>
                  </a:cubicBezTo>
                  <a:cubicBezTo>
                    <a:pt x="146" y="78"/>
                    <a:pt x="150" y="76"/>
                    <a:pt x="157" y="76"/>
                  </a:cubicBezTo>
                  <a:cubicBezTo>
                    <a:pt x="165" y="76"/>
                    <a:pt x="166" y="71"/>
                    <a:pt x="173" y="72"/>
                  </a:cubicBezTo>
                  <a:cubicBezTo>
                    <a:pt x="180" y="72"/>
                    <a:pt x="186" y="70"/>
                    <a:pt x="186" y="70"/>
                  </a:cubicBezTo>
                  <a:cubicBezTo>
                    <a:pt x="190" y="71"/>
                    <a:pt x="190" y="71"/>
                    <a:pt x="190" y="71"/>
                  </a:cubicBezTo>
                  <a:cubicBezTo>
                    <a:pt x="192" y="69"/>
                    <a:pt x="192" y="67"/>
                    <a:pt x="195" y="67"/>
                  </a:cubicBezTo>
                  <a:cubicBezTo>
                    <a:pt x="201" y="66"/>
                    <a:pt x="203" y="71"/>
                    <a:pt x="205" y="69"/>
                  </a:cubicBezTo>
                  <a:cubicBezTo>
                    <a:pt x="208" y="68"/>
                    <a:pt x="217" y="77"/>
                    <a:pt x="218" y="71"/>
                  </a:cubicBezTo>
                  <a:cubicBezTo>
                    <a:pt x="218" y="70"/>
                    <a:pt x="214" y="62"/>
                    <a:pt x="212" y="62"/>
                  </a:cubicBezTo>
                  <a:close/>
                  <a:moveTo>
                    <a:pt x="19" y="16"/>
                  </a:moveTo>
                  <a:cubicBezTo>
                    <a:pt x="23" y="15"/>
                    <a:pt x="33" y="17"/>
                    <a:pt x="35" y="15"/>
                  </a:cubicBezTo>
                  <a:cubicBezTo>
                    <a:pt x="37" y="12"/>
                    <a:pt x="29" y="10"/>
                    <a:pt x="26" y="7"/>
                  </a:cubicBezTo>
                  <a:cubicBezTo>
                    <a:pt x="24" y="6"/>
                    <a:pt x="24" y="3"/>
                    <a:pt x="23" y="1"/>
                  </a:cubicBezTo>
                  <a:cubicBezTo>
                    <a:pt x="22" y="2"/>
                    <a:pt x="20" y="3"/>
                    <a:pt x="19" y="2"/>
                  </a:cubicBezTo>
                  <a:cubicBezTo>
                    <a:pt x="16" y="0"/>
                    <a:pt x="8" y="2"/>
                    <a:pt x="7" y="2"/>
                  </a:cubicBezTo>
                  <a:cubicBezTo>
                    <a:pt x="6" y="3"/>
                    <a:pt x="8" y="7"/>
                    <a:pt x="8" y="10"/>
                  </a:cubicBezTo>
                  <a:cubicBezTo>
                    <a:pt x="8" y="13"/>
                    <a:pt x="4" y="14"/>
                    <a:pt x="4" y="16"/>
                  </a:cubicBezTo>
                  <a:cubicBezTo>
                    <a:pt x="4" y="17"/>
                    <a:pt x="3" y="18"/>
                    <a:pt x="2" y="20"/>
                  </a:cubicBezTo>
                  <a:cubicBezTo>
                    <a:pt x="4" y="21"/>
                    <a:pt x="6" y="23"/>
                    <a:pt x="9" y="23"/>
                  </a:cubicBezTo>
                  <a:cubicBezTo>
                    <a:pt x="13" y="23"/>
                    <a:pt x="15" y="18"/>
                    <a:pt x="19" y="16"/>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53" name="Google Shape;13953;p239"/>
            <p:cNvSpPr/>
            <p:nvPr/>
          </p:nvSpPr>
          <p:spPr>
            <a:xfrm>
              <a:off x="7057748" y="3668073"/>
              <a:ext cx="91546" cy="158681"/>
            </a:xfrm>
            <a:custGeom>
              <a:rect b="b" l="l" r="r" t="t"/>
              <a:pathLst>
                <a:path extrusionOk="0" h="75" w="43">
                  <a:moveTo>
                    <a:pt x="31" y="61"/>
                  </a:moveTo>
                  <a:cubicBezTo>
                    <a:pt x="36" y="60"/>
                    <a:pt x="30" y="56"/>
                    <a:pt x="29" y="55"/>
                  </a:cubicBezTo>
                  <a:cubicBezTo>
                    <a:pt x="28" y="54"/>
                    <a:pt x="29" y="49"/>
                    <a:pt x="32" y="49"/>
                  </a:cubicBezTo>
                  <a:cubicBezTo>
                    <a:pt x="34" y="49"/>
                    <a:pt x="32" y="46"/>
                    <a:pt x="28" y="42"/>
                  </a:cubicBezTo>
                  <a:cubicBezTo>
                    <a:pt x="25" y="39"/>
                    <a:pt x="28" y="37"/>
                    <a:pt x="31" y="37"/>
                  </a:cubicBezTo>
                  <a:cubicBezTo>
                    <a:pt x="34" y="37"/>
                    <a:pt x="31" y="32"/>
                    <a:pt x="33" y="29"/>
                  </a:cubicBezTo>
                  <a:cubicBezTo>
                    <a:pt x="36" y="26"/>
                    <a:pt x="33" y="21"/>
                    <a:pt x="33" y="18"/>
                  </a:cubicBezTo>
                  <a:cubicBezTo>
                    <a:pt x="33" y="15"/>
                    <a:pt x="37" y="15"/>
                    <a:pt x="40" y="11"/>
                  </a:cubicBezTo>
                  <a:cubicBezTo>
                    <a:pt x="43" y="8"/>
                    <a:pt x="37" y="9"/>
                    <a:pt x="37" y="6"/>
                  </a:cubicBezTo>
                  <a:cubicBezTo>
                    <a:pt x="37" y="4"/>
                    <a:pt x="33" y="3"/>
                    <a:pt x="30" y="5"/>
                  </a:cubicBezTo>
                  <a:cubicBezTo>
                    <a:pt x="27" y="7"/>
                    <a:pt x="28" y="5"/>
                    <a:pt x="26" y="5"/>
                  </a:cubicBezTo>
                  <a:cubicBezTo>
                    <a:pt x="23" y="5"/>
                    <a:pt x="18" y="6"/>
                    <a:pt x="18" y="3"/>
                  </a:cubicBezTo>
                  <a:cubicBezTo>
                    <a:pt x="18" y="1"/>
                    <a:pt x="16" y="0"/>
                    <a:pt x="14" y="3"/>
                  </a:cubicBezTo>
                  <a:cubicBezTo>
                    <a:pt x="14" y="4"/>
                    <a:pt x="13" y="4"/>
                    <a:pt x="11" y="4"/>
                  </a:cubicBezTo>
                  <a:cubicBezTo>
                    <a:pt x="11" y="8"/>
                    <a:pt x="11" y="11"/>
                    <a:pt x="12" y="12"/>
                  </a:cubicBezTo>
                  <a:cubicBezTo>
                    <a:pt x="14" y="16"/>
                    <a:pt x="9" y="36"/>
                    <a:pt x="4" y="41"/>
                  </a:cubicBezTo>
                  <a:cubicBezTo>
                    <a:pt x="0" y="46"/>
                    <a:pt x="4" y="48"/>
                    <a:pt x="9" y="51"/>
                  </a:cubicBezTo>
                  <a:cubicBezTo>
                    <a:pt x="13" y="55"/>
                    <a:pt x="10" y="69"/>
                    <a:pt x="10" y="72"/>
                  </a:cubicBezTo>
                  <a:cubicBezTo>
                    <a:pt x="10" y="75"/>
                    <a:pt x="14" y="74"/>
                    <a:pt x="19" y="74"/>
                  </a:cubicBezTo>
                  <a:cubicBezTo>
                    <a:pt x="22" y="74"/>
                    <a:pt x="25" y="73"/>
                    <a:pt x="28" y="72"/>
                  </a:cubicBezTo>
                  <a:cubicBezTo>
                    <a:pt x="28" y="71"/>
                    <a:pt x="27" y="69"/>
                    <a:pt x="27" y="68"/>
                  </a:cubicBezTo>
                  <a:cubicBezTo>
                    <a:pt x="27" y="66"/>
                    <a:pt x="27" y="62"/>
                    <a:pt x="31" y="61"/>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54" name="Google Shape;13954;p239"/>
            <p:cNvSpPr/>
            <p:nvPr/>
          </p:nvSpPr>
          <p:spPr>
            <a:xfrm>
              <a:off x="7802327" y="2642750"/>
              <a:ext cx="256331" cy="422640"/>
            </a:xfrm>
            <a:custGeom>
              <a:rect b="b" l="l" r="r" t="t"/>
              <a:pathLst>
                <a:path extrusionOk="0" h="200" w="122">
                  <a:moveTo>
                    <a:pt x="104" y="168"/>
                  </a:moveTo>
                  <a:cubicBezTo>
                    <a:pt x="107" y="162"/>
                    <a:pt x="119" y="157"/>
                    <a:pt x="121" y="151"/>
                  </a:cubicBezTo>
                  <a:cubicBezTo>
                    <a:pt x="122" y="148"/>
                    <a:pt x="122" y="147"/>
                    <a:pt x="118" y="141"/>
                  </a:cubicBezTo>
                  <a:cubicBezTo>
                    <a:pt x="113" y="136"/>
                    <a:pt x="104" y="133"/>
                    <a:pt x="103" y="130"/>
                  </a:cubicBezTo>
                  <a:cubicBezTo>
                    <a:pt x="103" y="127"/>
                    <a:pt x="111" y="127"/>
                    <a:pt x="110" y="123"/>
                  </a:cubicBezTo>
                  <a:cubicBezTo>
                    <a:pt x="110" y="120"/>
                    <a:pt x="106" y="120"/>
                    <a:pt x="104" y="117"/>
                  </a:cubicBezTo>
                  <a:cubicBezTo>
                    <a:pt x="103" y="114"/>
                    <a:pt x="106" y="112"/>
                    <a:pt x="106" y="111"/>
                  </a:cubicBezTo>
                  <a:cubicBezTo>
                    <a:pt x="106" y="109"/>
                    <a:pt x="100" y="109"/>
                    <a:pt x="100" y="107"/>
                  </a:cubicBezTo>
                  <a:cubicBezTo>
                    <a:pt x="100" y="105"/>
                    <a:pt x="104" y="105"/>
                    <a:pt x="103" y="103"/>
                  </a:cubicBezTo>
                  <a:cubicBezTo>
                    <a:pt x="102" y="101"/>
                    <a:pt x="99" y="97"/>
                    <a:pt x="101" y="94"/>
                  </a:cubicBezTo>
                  <a:cubicBezTo>
                    <a:pt x="104" y="91"/>
                    <a:pt x="109" y="94"/>
                    <a:pt x="105" y="87"/>
                  </a:cubicBezTo>
                  <a:cubicBezTo>
                    <a:pt x="101" y="80"/>
                    <a:pt x="95" y="71"/>
                    <a:pt x="94" y="69"/>
                  </a:cubicBezTo>
                  <a:cubicBezTo>
                    <a:pt x="93" y="67"/>
                    <a:pt x="95" y="63"/>
                    <a:pt x="97" y="62"/>
                  </a:cubicBezTo>
                  <a:cubicBezTo>
                    <a:pt x="99" y="61"/>
                    <a:pt x="105" y="55"/>
                    <a:pt x="105" y="53"/>
                  </a:cubicBezTo>
                  <a:cubicBezTo>
                    <a:pt x="105" y="51"/>
                    <a:pt x="98" y="45"/>
                    <a:pt x="96" y="44"/>
                  </a:cubicBezTo>
                  <a:cubicBezTo>
                    <a:pt x="95" y="43"/>
                    <a:pt x="91" y="44"/>
                    <a:pt x="89" y="40"/>
                  </a:cubicBezTo>
                  <a:cubicBezTo>
                    <a:pt x="87" y="37"/>
                    <a:pt x="86" y="36"/>
                    <a:pt x="87" y="33"/>
                  </a:cubicBezTo>
                  <a:cubicBezTo>
                    <a:pt x="89" y="31"/>
                    <a:pt x="89" y="29"/>
                    <a:pt x="89" y="27"/>
                  </a:cubicBezTo>
                  <a:cubicBezTo>
                    <a:pt x="89" y="25"/>
                    <a:pt x="93" y="27"/>
                    <a:pt x="94" y="24"/>
                  </a:cubicBezTo>
                  <a:cubicBezTo>
                    <a:pt x="94" y="22"/>
                    <a:pt x="95" y="20"/>
                    <a:pt x="96" y="19"/>
                  </a:cubicBezTo>
                  <a:cubicBezTo>
                    <a:pt x="96" y="17"/>
                    <a:pt x="96" y="14"/>
                    <a:pt x="96" y="13"/>
                  </a:cubicBezTo>
                  <a:cubicBezTo>
                    <a:pt x="96" y="9"/>
                    <a:pt x="86" y="8"/>
                    <a:pt x="84" y="4"/>
                  </a:cubicBezTo>
                  <a:cubicBezTo>
                    <a:pt x="82" y="0"/>
                    <a:pt x="76" y="2"/>
                    <a:pt x="75" y="4"/>
                  </a:cubicBezTo>
                  <a:cubicBezTo>
                    <a:pt x="73" y="6"/>
                    <a:pt x="63" y="3"/>
                    <a:pt x="63" y="7"/>
                  </a:cubicBezTo>
                  <a:cubicBezTo>
                    <a:pt x="63" y="10"/>
                    <a:pt x="56" y="11"/>
                    <a:pt x="56" y="15"/>
                  </a:cubicBezTo>
                  <a:cubicBezTo>
                    <a:pt x="56" y="19"/>
                    <a:pt x="59" y="26"/>
                    <a:pt x="54" y="25"/>
                  </a:cubicBezTo>
                  <a:cubicBezTo>
                    <a:pt x="48" y="24"/>
                    <a:pt x="52" y="27"/>
                    <a:pt x="49" y="32"/>
                  </a:cubicBezTo>
                  <a:cubicBezTo>
                    <a:pt x="46" y="36"/>
                    <a:pt x="46" y="29"/>
                    <a:pt x="42" y="30"/>
                  </a:cubicBezTo>
                  <a:cubicBezTo>
                    <a:pt x="39" y="31"/>
                    <a:pt x="35" y="27"/>
                    <a:pt x="33" y="30"/>
                  </a:cubicBezTo>
                  <a:cubicBezTo>
                    <a:pt x="32" y="32"/>
                    <a:pt x="26" y="30"/>
                    <a:pt x="21" y="29"/>
                  </a:cubicBezTo>
                  <a:cubicBezTo>
                    <a:pt x="15" y="28"/>
                    <a:pt x="13" y="20"/>
                    <a:pt x="8" y="19"/>
                  </a:cubicBezTo>
                  <a:cubicBezTo>
                    <a:pt x="5" y="19"/>
                    <a:pt x="2" y="21"/>
                    <a:pt x="0" y="25"/>
                  </a:cubicBezTo>
                  <a:cubicBezTo>
                    <a:pt x="5" y="28"/>
                    <a:pt x="8" y="32"/>
                    <a:pt x="13" y="35"/>
                  </a:cubicBezTo>
                  <a:cubicBezTo>
                    <a:pt x="19" y="37"/>
                    <a:pt x="30" y="41"/>
                    <a:pt x="30" y="45"/>
                  </a:cubicBezTo>
                  <a:cubicBezTo>
                    <a:pt x="29" y="49"/>
                    <a:pt x="27" y="54"/>
                    <a:pt x="30" y="56"/>
                  </a:cubicBezTo>
                  <a:cubicBezTo>
                    <a:pt x="33" y="58"/>
                    <a:pt x="30" y="65"/>
                    <a:pt x="33" y="67"/>
                  </a:cubicBezTo>
                  <a:cubicBezTo>
                    <a:pt x="36" y="69"/>
                    <a:pt x="35" y="77"/>
                    <a:pt x="32" y="77"/>
                  </a:cubicBezTo>
                  <a:cubicBezTo>
                    <a:pt x="30" y="77"/>
                    <a:pt x="33" y="82"/>
                    <a:pt x="35" y="83"/>
                  </a:cubicBezTo>
                  <a:cubicBezTo>
                    <a:pt x="35" y="84"/>
                    <a:pt x="36" y="86"/>
                    <a:pt x="36" y="89"/>
                  </a:cubicBezTo>
                  <a:cubicBezTo>
                    <a:pt x="40" y="90"/>
                    <a:pt x="43" y="92"/>
                    <a:pt x="46" y="93"/>
                  </a:cubicBezTo>
                  <a:cubicBezTo>
                    <a:pt x="50" y="95"/>
                    <a:pt x="49" y="99"/>
                    <a:pt x="50" y="102"/>
                  </a:cubicBezTo>
                  <a:cubicBezTo>
                    <a:pt x="50" y="106"/>
                    <a:pt x="50" y="108"/>
                    <a:pt x="48" y="107"/>
                  </a:cubicBezTo>
                  <a:cubicBezTo>
                    <a:pt x="45" y="105"/>
                    <a:pt x="43" y="107"/>
                    <a:pt x="41" y="112"/>
                  </a:cubicBezTo>
                  <a:cubicBezTo>
                    <a:pt x="40" y="117"/>
                    <a:pt x="33" y="124"/>
                    <a:pt x="29" y="124"/>
                  </a:cubicBezTo>
                  <a:cubicBezTo>
                    <a:pt x="25" y="124"/>
                    <a:pt x="26" y="129"/>
                    <a:pt x="23" y="129"/>
                  </a:cubicBezTo>
                  <a:cubicBezTo>
                    <a:pt x="19" y="130"/>
                    <a:pt x="16" y="132"/>
                    <a:pt x="16" y="136"/>
                  </a:cubicBezTo>
                  <a:cubicBezTo>
                    <a:pt x="17" y="140"/>
                    <a:pt x="12" y="140"/>
                    <a:pt x="8" y="140"/>
                  </a:cubicBezTo>
                  <a:cubicBezTo>
                    <a:pt x="5" y="140"/>
                    <a:pt x="6" y="146"/>
                    <a:pt x="3" y="148"/>
                  </a:cubicBezTo>
                  <a:cubicBezTo>
                    <a:pt x="1" y="149"/>
                    <a:pt x="1" y="151"/>
                    <a:pt x="4" y="154"/>
                  </a:cubicBezTo>
                  <a:cubicBezTo>
                    <a:pt x="6" y="158"/>
                    <a:pt x="4" y="160"/>
                    <a:pt x="5" y="163"/>
                  </a:cubicBezTo>
                  <a:cubicBezTo>
                    <a:pt x="6" y="165"/>
                    <a:pt x="9" y="170"/>
                    <a:pt x="7" y="176"/>
                  </a:cubicBezTo>
                  <a:cubicBezTo>
                    <a:pt x="4" y="182"/>
                    <a:pt x="2" y="189"/>
                    <a:pt x="4" y="189"/>
                  </a:cubicBezTo>
                  <a:cubicBezTo>
                    <a:pt x="6" y="188"/>
                    <a:pt x="11" y="193"/>
                    <a:pt x="15" y="193"/>
                  </a:cubicBezTo>
                  <a:cubicBezTo>
                    <a:pt x="18" y="193"/>
                    <a:pt x="18" y="198"/>
                    <a:pt x="22" y="197"/>
                  </a:cubicBezTo>
                  <a:cubicBezTo>
                    <a:pt x="25" y="196"/>
                    <a:pt x="25" y="200"/>
                    <a:pt x="34" y="200"/>
                  </a:cubicBezTo>
                  <a:cubicBezTo>
                    <a:pt x="44" y="199"/>
                    <a:pt x="63" y="191"/>
                    <a:pt x="70" y="191"/>
                  </a:cubicBezTo>
                  <a:cubicBezTo>
                    <a:pt x="74" y="191"/>
                    <a:pt x="78" y="191"/>
                    <a:pt x="81" y="190"/>
                  </a:cubicBezTo>
                  <a:cubicBezTo>
                    <a:pt x="82" y="187"/>
                    <a:pt x="84" y="185"/>
                    <a:pt x="86" y="183"/>
                  </a:cubicBezTo>
                  <a:cubicBezTo>
                    <a:pt x="91" y="178"/>
                    <a:pt x="101" y="174"/>
                    <a:pt x="104" y="168"/>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55" name="Google Shape;13955;p239"/>
            <p:cNvSpPr/>
            <p:nvPr/>
          </p:nvSpPr>
          <p:spPr>
            <a:xfrm>
              <a:off x="8130369" y="3964075"/>
              <a:ext cx="514188" cy="425692"/>
            </a:xfrm>
            <a:custGeom>
              <a:rect b="b" l="l" r="r" t="t"/>
              <a:pathLst>
                <a:path extrusionOk="0" h="202" w="244">
                  <a:moveTo>
                    <a:pt x="146" y="42"/>
                  </a:moveTo>
                  <a:cubicBezTo>
                    <a:pt x="146" y="42"/>
                    <a:pt x="128" y="40"/>
                    <a:pt x="125" y="40"/>
                  </a:cubicBezTo>
                  <a:cubicBezTo>
                    <a:pt x="123" y="40"/>
                    <a:pt x="116" y="39"/>
                    <a:pt x="112" y="35"/>
                  </a:cubicBezTo>
                  <a:cubicBezTo>
                    <a:pt x="108" y="32"/>
                    <a:pt x="87" y="16"/>
                    <a:pt x="84" y="14"/>
                  </a:cubicBezTo>
                  <a:cubicBezTo>
                    <a:pt x="80" y="12"/>
                    <a:pt x="65" y="1"/>
                    <a:pt x="61" y="0"/>
                  </a:cubicBezTo>
                  <a:cubicBezTo>
                    <a:pt x="57" y="0"/>
                    <a:pt x="56" y="0"/>
                    <a:pt x="51" y="0"/>
                  </a:cubicBezTo>
                  <a:cubicBezTo>
                    <a:pt x="46" y="0"/>
                    <a:pt x="49" y="4"/>
                    <a:pt x="39" y="4"/>
                  </a:cubicBezTo>
                  <a:cubicBezTo>
                    <a:pt x="30" y="5"/>
                    <a:pt x="25" y="11"/>
                    <a:pt x="28" y="12"/>
                  </a:cubicBezTo>
                  <a:cubicBezTo>
                    <a:pt x="31" y="13"/>
                    <a:pt x="39" y="21"/>
                    <a:pt x="37" y="22"/>
                  </a:cubicBezTo>
                  <a:cubicBezTo>
                    <a:pt x="34" y="24"/>
                    <a:pt x="34" y="28"/>
                    <a:pt x="30" y="28"/>
                  </a:cubicBezTo>
                  <a:cubicBezTo>
                    <a:pt x="26" y="28"/>
                    <a:pt x="23" y="28"/>
                    <a:pt x="23" y="31"/>
                  </a:cubicBezTo>
                  <a:cubicBezTo>
                    <a:pt x="23" y="34"/>
                    <a:pt x="18" y="39"/>
                    <a:pt x="13" y="38"/>
                  </a:cubicBezTo>
                  <a:cubicBezTo>
                    <a:pt x="11" y="38"/>
                    <a:pt x="6" y="35"/>
                    <a:pt x="2" y="33"/>
                  </a:cubicBezTo>
                  <a:cubicBezTo>
                    <a:pt x="1" y="36"/>
                    <a:pt x="1" y="36"/>
                    <a:pt x="1" y="36"/>
                  </a:cubicBezTo>
                  <a:cubicBezTo>
                    <a:pt x="0" y="40"/>
                    <a:pt x="0" y="40"/>
                    <a:pt x="0" y="40"/>
                  </a:cubicBezTo>
                  <a:cubicBezTo>
                    <a:pt x="1" y="42"/>
                    <a:pt x="0" y="52"/>
                    <a:pt x="2" y="53"/>
                  </a:cubicBezTo>
                  <a:cubicBezTo>
                    <a:pt x="5" y="54"/>
                    <a:pt x="6" y="59"/>
                    <a:pt x="12" y="65"/>
                  </a:cubicBezTo>
                  <a:cubicBezTo>
                    <a:pt x="17" y="71"/>
                    <a:pt x="28" y="88"/>
                    <a:pt x="28" y="92"/>
                  </a:cubicBezTo>
                  <a:cubicBezTo>
                    <a:pt x="29" y="96"/>
                    <a:pt x="30" y="100"/>
                    <a:pt x="37" y="105"/>
                  </a:cubicBezTo>
                  <a:cubicBezTo>
                    <a:pt x="44" y="110"/>
                    <a:pt x="44" y="116"/>
                    <a:pt x="48" y="118"/>
                  </a:cubicBezTo>
                  <a:cubicBezTo>
                    <a:pt x="51" y="121"/>
                    <a:pt x="50" y="125"/>
                    <a:pt x="51" y="132"/>
                  </a:cubicBezTo>
                  <a:cubicBezTo>
                    <a:pt x="51" y="139"/>
                    <a:pt x="54" y="148"/>
                    <a:pt x="60" y="152"/>
                  </a:cubicBezTo>
                  <a:cubicBezTo>
                    <a:pt x="66" y="156"/>
                    <a:pt x="70" y="160"/>
                    <a:pt x="73" y="168"/>
                  </a:cubicBezTo>
                  <a:cubicBezTo>
                    <a:pt x="76" y="175"/>
                    <a:pt x="80" y="182"/>
                    <a:pt x="84" y="186"/>
                  </a:cubicBezTo>
                  <a:cubicBezTo>
                    <a:pt x="88" y="190"/>
                    <a:pt x="86" y="192"/>
                    <a:pt x="88" y="195"/>
                  </a:cubicBezTo>
                  <a:cubicBezTo>
                    <a:pt x="89" y="196"/>
                    <a:pt x="91" y="199"/>
                    <a:pt x="92" y="202"/>
                  </a:cubicBezTo>
                  <a:cubicBezTo>
                    <a:pt x="95" y="200"/>
                    <a:pt x="97" y="199"/>
                    <a:pt x="97" y="199"/>
                  </a:cubicBezTo>
                  <a:cubicBezTo>
                    <a:pt x="98" y="197"/>
                    <a:pt x="96" y="194"/>
                    <a:pt x="97" y="192"/>
                  </a:cubicBezTo>
                  <a:cubicBezTo>
                    <a:pt x="98" y="191"/>
                    <a:pt x="100" y="189"/>
                    <a:pt x="102" y="188"/>
                  </a:cubicBezTo>
                  <a:cubicBezTo>
                    <a:pt x="104" y="187"/>
                    <a:pt x="106" y="190"/>
                    <a:pt x="110" y="189"/>
                  </a:cubicBezTo>
                  <a:cubicBezTo>
                    <a:pt x="115" y="189"/>
                    <a:pt x="124" y="190"/>
                    <a:pt x="125" y="191"/>
                  </a:cubicBezTo>
                  <a:cubicBezTo>
                    <a:pt x="126" y="192"/>
                    <a:pt x="138" y="191"/>
                    <a:pt x="141" y="193"/>
                  </a:cubicBezTo>
                  <a:cubicBezTo>
                    <a:pt x="144" y="196"/>
                    <a:pt x="147" y="195"/>
                    <a:pt x="149" y="190"/>
                  </a:cubicBezTo>
                  <a:cubicBezTo>
                    <a:pt x="151" y="185"/>
                    <a:pt x="165" y="175"/>
                    <a:pt x="167" y="174"/>
                  </a:cubicBezTo>
                  <a:cubicBezTo>
                    <a:pt x="169" y="173"/>
                    <a:pt x="183" y="174"/>
                    <a:pt x="189" y="173"/>
                  </a:cubicBezTo>
                  <a:cubicBezTo>
                    <a:pt x="195" y="171"/>
                    <a:pt x="234" y="159"/>
                    <a:pt x="236" y="157"/>
                  </a:cubicBezTo>
                  <a:cubicBezTo>
                    <a:pt x="238" y="156"/>
                    <a:pt x="244" y="135"/>
                    <a:pt x="244" y="132"/>
                  </a:cubicBezTo>
                  <a:cubicBezTo>
                    <a:pt x="244" y="130"/>
                    <a:pt x="241" y="123"/>
                    <a:pt x="238" y="124"/>
                  </a:cubicBezTo>
                  <a:cubicBezTo>
                    <a:pt x="235" y="124"/>
                    <a:pt x="211" y="121"/>
                    <a:pt x="209" y="120"/>
                  </a:cubicBezTo>
                  <a:cubicBezTo>
                    <a:pt x="208" y="120"/>
                    <a:pt x="201" y="114"/>
                    <a:pt x="200" y="108"/>
                  </a:cubicBezTo>
                  <a:cubicBezTo>
                    <a:pt x="198" y="106"/>
                    <a:pt x="196" y="103"/>
                    <a:pt x="195" y="100"/>
                  </a:cubicBezTo>
                  <a:cubicBezTo>
                    <a:pt x="193" y="100"/>
                    <a:pt x="188" y="100"/>
                    <a:pt x="186" y="93"/>
                  </a:cubicBezTo>
                  <a:cubicBezTo>
                    <a:pt x="183" y="91"/>
                    <a:pt x="177" y="83"/>
                    <a:pt x="180" y="80"/>
                  </a:cubicBezTo>
                  <a:cubicBezTo>
                    <a:pt x="182" y="77"/>
                    <a:pt x="178" y="71"/>
                    <a:pt x="174" y="67"/>
                  </a:cubicBezTo>
                  <a:cubicBezTo>
                    <a:pt x="171" y="64"/>
                    <a:pt x="163" y="57"/>
                    <a:pt x="163" y="53"/>
                  </a:cubicBezTo>
                  <a:cubicBezTo>
                    <a:pt x="163" y="52"/>
                    <a:pt x="162" y="50"/>
                    <a:pt x="161" y="48"/>
                  </a:cubicBezTo>
                  <a:cubicBezTo>
                    <a:pt x="152" y="48"/>
                    <a:pt x="152" y="48"/>
                    <a:pt x="152" y="48"/>
                  </a:cubicBezTo>
                  <a:lnTo>
                    <a:pt x="146" y="42"/>
                  </a:ln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56" name="Google Shape;13956;p239"/>
            <p:cNvSpPr/>
            <p:nvPr/>
          </p:nvSpPr>
          <p:spPr>
            <a:xfrm>
              <a:off x="7175232" y="3385804"/>
              <a:ext cx="358557" cy="308208"/>
            </a:xfrm>
            <a:custGeom>
              <a:rect b="b" l="l" r="r" t="t"/>
              <a:pathLst>
                <a:path extrusionOk="0" h="146" w="170">
                  <a:moveTo>
                    <a:pt x="149" y="33"/>
                  </a:moveTo>
                  <a:cubicBezTo>
                    <a:pt x="148" y="33"/>
                    <a:pt x="146" y="31"/>
                    <a:pt x="143" y="31"/>
                  </a:cubicBezTo>
                  <a:cubicBezTo>
                    <a:pt x="140" y="31"/>
                    <a:pt x="137" y="29"/>
                    <a:pt x="136" y="27"/>
                  </a:cubicBezTo>
                  <a:cubicBezTo>
                    <a:pt x="134" y="25"/>
                    <a:pt x="126" y="24"/>
                    <a:pt x="124" y="25"/>
                  </a:cubicBezTo>
                  <a:cubicBezTo>
                    <a:pt x="121" y="25"/>
                    <a:pt x="120" y="20"/>
                    <a:pt x="118" y="21"/>
                  </a:cubicBezTo>
                  <a:cubicBezTo>
                    <a:pt x="115" y="21"/>
                    <a:pt x="114" y="17"/>
                    <a:pt x="114" y="15"/>
                  </a:cubicBezTo>
                  <a:cubicBezTo>
                    <a:pt x="114" y="13"/>
                    <a:pt x="111" y="17"/>
                    <a:pt x="109" y="18"/>
                  </a:cubicBezTo>
                  <a:cubicBezTo>
                    <a:pt x="107" y="19"/>
                    <a:pt x="106" y="16"/>
                    <a:pt x="106" y="14"/>
                  </a:cubicBezTo>
                  <a:cubicBezTo>
                    <a:pt x="106" y="12"/>
                    <a:pt x="101" y="11"/>
                    <a:pt x="99" y="9"/>
                  </a:cubicBezTo>
                  <a:cubicBezTo>
                    <a:pt x="96" y="8"/>
                    <a:pt x="94" y="4"/>
                    <a:pt x="93" y="6"/>
                  </a:cubicBezTo>
                  <a:cubicBezTo>
                    <a:pt x="92" y="8"/>
                    <a:pt x="89" y="3"/>
                    <a:pt x="89" y="1"/>
                  </a:cubicBezTo>
                  <a:cubicBezTo>
                    <a:pt x="88" y="0"/>
                    <a:pt x="88" y="0"/>
                    <a:pt x="87" y="0"/>
                  </a:cubicBezTo>
                  <a:cubicBezTo>
                    <a:pt x="86" y="0"/>
                    <a:pt x="85" y="0"/>
                    <a:pt x="84" y="0"/>
                  </a:cubicBezTo>
                  <a:cubicBezTo>
                    <a:pt x="80" y="0"/>
                    <a:pt x="77" y="3"/>
                    <a:pt x="77" y="10"/>
                  </a:cubicBezTo>
                  <a:cubicBezTo>
                    <a:pt x="78" y="17"/>
                    <a:pt x="72" y="18"/>
                    <a:pt x="65" y="18"/>
                  </a:cubicBezTo>
                  <a:cubicBezTo>
                    <a:pt x="58" y="19"/>
                    <a:pt x="61" y="25"/>
                    <a:pt x="58" y="27"/>
                  </a:cubicBezTo>
                  <a:cubicBezTo>
                    <a:pt x="55" y="29"/>
                    <a:pt x="45" y="26"/>
                    <a:pt x="43" y="22"/>
                  </a:cubicBezTo>
                  <a:cubicBezTo>
                    <a:pt x="42" y="18"/>
                    <a:pt x="33" y="22"/>
                    <a:pt x="37" y="26"/>
                  </a:cubicBezTo>
                  <a:cubicBezTo>
                    <a:pt x="41" y="31"/>
                    <a:pt x="40" y="37"/>
                    <a:pt x="38" y="39"/>
                  </a:cubicBezTo>
                  <a:cubicBezTo>
                    <a:pt x="36" y="41"/>
                    <a:pt x="31" y="36"/>
                    <a:pt x="28" y="39"/>
                  </a:cubicBezTo>
                  <a:cubicBezTo>
                    <a:pt x="25" y="41"/>
                    <a:pt x="25" y="36"/>
                    <a:pt x="21" y="35"/>
                  </a:cubicBezTo>
                  <a:cubicBezTo>
                    <a:pt x="17" y="34"/>
                    <a:pt x="16" y="37"/>
                    <a:pt x="10" y="36"/>
                  </a:cubicBezTo>
                  <a:cubicBezTo>
                    <a:pt x="4" y="36"/>
                    <a:pt x="0" y="39"/>
                    <a:pt x="3" y="42"/>
                  </a:cubicBezTo>
                  <a:cubicBezTo>
                    <a:pt x="5" y="45"/>
                    <a:pt x="2" y="47"/>
                    <a:pt x="4" y="49"/>
                  </a:cubicBezTo>
                  <a:cubicBezTo>
                    <a:pt x="6" y="52"/>
                    <a:pt x="14" y="51"/>
                    <a:pt x="19" y="54"/>
                  </a:cubicBezTo>
                  <a:cubicBezTo>
                    <a:pt x="25" y="58"/>
                    <a:pt x="27" y="55"/>
                    <a:pt x="30" y="57"/>
                  </a:cubicBezTo>
                  <a:cubicBezTo>
                    <a:pt x="32" y="60"/>
                    <a:pt x="33" y="58"/>
                    <a:pt x="33" y="63"/>
                  </a:cubicBezTo>
                  <a:cubicBezTo>
                    <a:pt x="33" y="67"/>
                    <a:pt x="37" y="71"/>
                    <a:pt x="42" y="73"/>
                  </a:cubicBezTo>
                  <a:cubicBezTo>
                    <a:pt x="48" y="74"/>
                    <a:pt x="44" y="78"/>
                    <a:pt x="45" y="82"/>
                  </a:cubicBezTo>
                  <a:cubicBezTo>
                    <a:pt x="47" y="86"/>
                    <a:pt x="43" y="92"/>
                    <a:pt x="44" y="96"/>
                  </a:cubicBezTo>
                  <a:cubicBezTo>
                    <a:pt x="45" y="101"/>
                    <a:pt x="41" y="117"/>
                    <a:pt x="38" y="118"/>
                  </a:cubicBezTo>
                  <a:cubicBezTo>
                    <a:pt x="38" y="118"/>
                    <a:pt x="38" y="118"/>
                    <a:pt x="38" y="118"/>
                  </a:cubicBezTo>
                  <a:cubicBezTo>
                    <a:pt x="40" y="119"/>
                    <a:pt x="43" y="121"/>
                    <a:pt x="44" y="122"/>
                  </a:cubicBezTo>
                  <a:cubicBezTo>
                    <a:pt x="47" y="123"/>
                    <a:pt x="52" y="125"/>
                    <a:pt x="55" y="127"/>
                  </a:cubicBezTo>
                  <a:cubicBezTo>
                    <a:pt x="59" y="129"/>
                    <a:pt x="65" y="129"/>
                    <a:pt x="65" y="126"/>
                  </a:cubicBezTo>
                  <a:cubicBezTo>
                    <a:pt x="65" y="124"/>
                    <a:pt x="68" y="125"/>
                    <a:pt x="70" y="128"/>
                  </a:cubicBezTo>
                  <a:cubicBezTo>
                    <a:pt x="72" y="130"/>
                    <a:pt x="80" y="130"/>
                    <a:pt x="84" y="131"/>
                  </a:cubicBezTo>
                  <a:cubicBezTo>
                    <a:pt x="87" y="132"/>
                    <a:pt x="91" y="131"/>
                    <a:pt x="96" y="131"/>
                  </a:cubicBezTo>
                  <a:cubicBezTo>
                    <a:pt x="95" y="130"/>
                    <a:pt x="95" y="129"/>
                    <a:pt x="95" y="128"/>
                  </a:cubicBezTo>
                  <a:cubicBezTo>
                    <a:pt x="93" y="121"/>
                    <a:pt x="99" y="117"/>
                    <a:pt x="105" y="116"/>
                  </a:cubicBezTo>
                  <a:cubicBezTo>
                    <a:pt x="110" y="116"/>
                    <a:pt x="122" y="119"/>
                    <a:pt x="126" y="121"/>
                  </a:cubicBezTo>
                  <a:cubicBezTo>
                    <a:pt x="129" y="123"/>
                    <a:pt x="133" y="123"/>
                    <a:pt x="139" y="117"/>
                  </a:cubicBezTo>
                  <a:cubicBezTo>
                    <a:pt x="142" y="113"/>
                    <a:pt x="144" y="112"/>
                    <a:pt x="146" y="112"/>
                  </a:cubicBezTo>
                  <a:cubicBezTo>
                    <a:pt x="147" y="110"/>
                    <a:pt x="147" y="109"/>
                    <a:pt x="148" y="108"/>
                  </a:cubicBezTo>
                  <a:cubicBezTo>
                    <a:pt x="148" y="106"/>
                    <a:pt x="145" y="106"/>
                    <a:pt x="142" y="106"/>
                  </a:cubicBezTo>
                  <a:cubicBezTo>
                    <a:pt x="140" y="106"/>
                    <a:pt x="138" y="103"/>
                    <a:pt x="140" y="100"/>
                  </a:cubicBezTo>
                  <a:cubicBezTo>
                    <a:pt x="141" y="97"/>
                    <a:pt x="138" y="97"/>
                    <a:pt x="136" y="94"/>
                  </a:cubicBezTo>
                  <a:cubicBezTo>
                    <a:pt x="135" y="91"/>
                    <a:pt x="137" y="92"/>
                    <a:pt x="139" y="91"/>
                  </a:cubicBezTo>
                  <a:cubicBezTo>
                    <a:pt x="140" y="90"/>
                    <a:pt x="142" y="87"/>
                    <a:pt x="141" y="86"/>
                  </a:cubicBezTo>
                  <a:cubicBezTo>
                    <a:pt x="140" y="85"/>
                    <a:pt x="139" y="84"/>
                    <a:pt x="140" y="80"/>
                  </a:cubicBezTo>
                  <a:cubicBezTo>
                    <a:pt x="141" y="77"/>
                    <a:pt x="138" y="77"/>
                    <a:pt x="138" y="75"/>
                  </a:cubicBezTo>
                  <a:cubicBezTo>
                    <a:pt x="138" y="72"/>
                    <a:pt x="135" y="71"/>
                    <a:pt x="133" y="74"/>
                  </a:cubicBezTo>
                  <a:cubicBezTo>
                    <a:pt x="130" y="77"/>
                    <a:pt x="129" y="75"/>
                    <a:pt x="131" y="70"/>
                  </a:cubicBezTo>
                  <a:cubicBezTo>
                    <a:pt x="133" y="65"/>
                    <a:pt x="138" y="63"/>
                    <a:pt x="138" y="61"/>
                  </a:cubicBezTo>
                  <a:cubicBezTo>
                    <a:pt x="139" y="58"/>
                    <a:pt x="142" y="56"/>
                    <a:pt x="144" y="56"/>
                  </a:cubicBezTo>
                  <a:cubicBezTo>
                    <a:pt x="147" y="56"/>
                    <a:pt x="146" y="50"/>
                    <a:pt x="147" y="47"/>
                  </a:cubicBezTo>
                  <a:cubicBezTo>
                    <a:pt x="148" y="43"/>
                    <a:pt x="148" y="40"/>
                    <a:pt x="152" y="37"/>
                  </a:cubicBezTo>
                  <a:cubicBezTo>
                    <a:pt x="155" y="34"/>
                    <a:pt x="151" y="33"/>
                    <a:pt x="149" y="33"/>
                  </a:cubicBezTo>
                  <a:close/>
                  <a:moveTo>
                    <a:pt x="168" y="123"/>
                  </a:moveTo>
                  <a:cubicBezTo>
                    <a:pt x="166" y="122"/>
                    <a:pt x="165" y="126"/>
                    <a:pt x="160" y="129"/>
                  </a:cubicBezTo>
                  <a:cubicBezTo>
                    <a:pt x="156" y="132"/>
                    <a:pt x="160" y="146"/>
                    <a:pt x="165" y="145"/>
                  </a:cubicBezTo>
                  <a:cubicBezTo>
                    <a:pt x="170" y="144"/>
                    <a:pt x="169" y="123"/>
                    <a:pt x="168" y="123"/>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57" name="Google Shape;13957;p239"/>
            <p:cNvSpPr/>
            <p:nvPr/>
          </p:nvSpPr>
          <p:spPr>
            <a:xfrm>
              <a:off x="4419676" y="3951867"/>
              <a:ext cx="743054" cy="476043"/>
            </a:xfrm>
            <a:custGeom>
              <a:rect b="b" l="l" r="r" t="t"/>
              <a:pathLst>
                <a:path extrusionOk="0" h="226" w="353">
                  <a:moveTo>
                    <a:pt x="294" y="213"/>
                  </a:moveTo>
                  <a:cubicBezTo>
                    <a:pt x="295" y="212"/>
                    <a:pt x="308" y="214"/>
                    <a:pt x="309" y="211"/>
                  </a:cubicBezTo>
                  <a:cubicBezTo>
                    <a:pt x="310" y="208"/>
                    <a:pt x="300" y="200"/>
                    <a:pt x="301" y="199"/>
                  </a:cubicBezTo>
                  <a:cubicBezTo>
                    <a:pt x="302" y="199"/>
                    <a:pt x="303" y="190"/>
                    <a:pt x="304" y="190"/>
                  </a:cubicBezTo>
                  <a:cubicBezTo>
                    <a:pt x="306" y="190"/>
                    <a:pt x="325" y="191"/>
                    <a:pt x="326" y="190"/>
                  </a:cubicBezTo>
                  <a:cubicBezTo>
                    <a:pt x="327" y="190"/>
                    <a:pt x="330" y="183"/>
                    <a:pt x="333" y="183"/>
                  </a:cubicBezTo>
                  <a:cubicBezTo>
                    <a:pt x="334" y="183"/>
                    <a:pt x="336" y="185"/>
                    <a:pt x="338" y="187"/>
                  </a:cubicBezTo>
                  <a:cubicBezTo>
                    <a:pt x="342" y="183"/>
                    <a:pt x="343" y="176"/>
                    <a:pt x="344" y="170"/>
                  </a:cubicBezTo>
                  <a:cubicBezTo>
                    <a:pt x="344" y="163"/>
                    <a:pt x="342" y="161"/>
                    <a:pt x="346" y="157"/>
                  </a:cubicBezTo>
                  <a:cubicBezTo>
                    <a:pt x="349" y="153"/>
                    <a:pt x="353" y="153"/>
                    <a:pt x="352" y="147"/>
                  </a:cubicBezTo>
                  <a:cubicBezTo>
                    <a:pt x="351" y="141"/>
                    <a:pt x="346" y="147"/>
                    <a:pt x="342" y="144"/>
                  </a:cubicBezTo>
                  <a:cubicBezTo>
                    <a:pt x="338" y="142"/>
                    <a:pt x="334" y="144"/>
                    <a:pt x="324" y="145"/>
                  </a:cubicBezTo>
                  <a:cubicBezTo>
                    <a:pt x="313" y="147"/>
                    <a:pt x="308" y="151"/>
                    <a:pt x="309" y="159"/>
                  </a:cubicBezTo>
                  <a:cubicBezTo>
                    <a:pt x="309" y="167"/>
                    <a:pt x="305" y="163"/>
                    <a:pt x="306" y="170"/>
                  </a:cubicBezTo>
                  <a:cubicBezTo>
                    <a:pt x="306" y="176"/>
                    <a:pt x="297" y="177"/>
                    <a:pt x="298" y="181"/>
                  </a:cubicBezTo>
                  <a:cubicBezTo>
                    <a:pt x="298" y="185"/>
                    <a:pt x="291" y="181"/>
                    <a:pt x="289" y="179"/>
                  </a:cubicBezTo>
                  <a:cubicBezTo>
                    <a:pt x="287" y="178"/>
                    <a:pt x="265" y="185"/>
                    <a:pt x="262" y="185"/>
                  </a:cubicBezTo>
                  <a:cubicBezTo>
                    <a:pt x="259" y="186"/>
                    <a:pt x="253" y="179"/>
                    <a:pt x="249" y="179"/>
                  </a:cubicBezTo>
                  <a:cubicBezTo>
                    <a:pt x="244" y="179"/>
                    <a:pt x="243" y="172"/>
                    <a:pt x="242" y="167"/>
                  </a:cubicBezTo>
                  <a:cubicBezTo>
                    <a:pt x="242" y="161"/>
                    <a:pt x="233" y="156"/>
                    <a:pt x="230" y="151"/>
                  </a:cubicBezTo>
                  <a:cubicBezTo>
                    <a:pt x="226" y="146"/>
                    <a:pt x="226" y="135"/>
                    <a:pt x="225" y="128"/>
                  </a:cubicBezTo>
                  <a:cubicBezTo>
                    <a:pt x="225" y="121"/>
                    <a:pt x="224" y="109"/>
                    <a:pt x="229" y="95"/>
                  </a:cubicBezTo>
                  <a:cubicBezTo>
                    <a:pt x="230" y="93"/>
                    <a:pt x="230" y="91"/>
                    <a:pt x="230" y="90"/>
                  </a:cubicBezTo>
                  <a:cubicBezTo>
                    <a:pt x="229" y="89"/>
                    <a:pt x="227" y="88"/>
                    <a:pt x="225" y="88"/>
                  </a:cubicBezTo>
                  <a:cubicBezTo>
                    <a:pt x="221" y="88"/>
                    <a:pt x="211" y="82"/>
                    <a:pt x="209" y="82"/>
                  </a:cubicBezTo>
                  <a:cubicBezTo>
                    <a:pt x="207" y="82"/>
                    <a:pt x="208" y="77"/>
                    <a:pt x="206" y="74"/>
                  </a:cubicBezTo>
                  <a:cubicBezTo>
                    <a:pt x="204" y="72"/>
                    <a:pt x="205" y="67"/>
                    <a:pt x="203" y="65"/>
                  </a:cubicBezTo>
                  <a:cubicBezTo>
                    <a:pt x="201" y="64"/>
                    <a:pt x="194" y="57"/>
                    <a:pt x="192" y="49"/>
                  </a:cubicBezTo>
                  <a:cubicBezTo>
                    <a:pt x="190" y="41"/>
                    <a:pt x="177" y="37"/>
                    <a:pt x="172" y="37"/>
                  </a:cubicBezTo>
                  <a:cubicBezTo>
                    <a:pt x="167" y="37"/>
                    <a:pt x="164" y="48"/>
                    <a:pt x="163" y="48"/>
                  </a:cubicBezTo>
                  <a:cubicBezTo>
                    <a:pt x="161" y="49"/>
                    <a:pt x="152" y="43"/>
                    <a:pt x="149" y="41"/>
                  </a:cubicBezTo>
                  <a:cubicBezTo>
                    <a:pt x="146" y="40"/>
                    <a:pt x="145" y="37"/>
                    <a:pt x="145" y="33"/>
                  </a:cubicBezTo>
                  <a:cubicBezTo>
                    <a:pt x="145" y="30"/>
                    <a:pt x="139" y="25"/>
                    <a:pt x="138" y="24"/>
                  </a:cubicBezTo>
                  <a:cubicBezTo>
                    <a:pt x="136" y="24"/>
                    <a:pt x="125" y="12"/>
                    <a:pt x="125" y="12"/>
                  </a:cubicBezTo>
                  <a:cubicBezTo>
                    <a:pt x="106" y="12"/>
                    <a:pt x="106" y="12"/>
                    <a:pt x="106" y="12"/>
                  </a:cubicBezTo>
                  <a:cubicBezTo>
                    <a:pt x="103" y="17"/>
                    <a:pt x="103" y="17"/>
                    <a:pt x="103" y="17"/>
                  </a:cubicBezTo>
                  <a:cubicBezTo>
                    <a:pt x="70" y="17"/>
                    <a:pt x="70" y="17"/>
                    <a:pt x="70" y="17"/>
                  </a:cubicBezTo>
                  <a:cubicBezTo>
                    <a:pt x="70" y="17"/>
                    <a:pt x="44" y="8"/>
                    <a:pt x="40" y="7"/>
                  </a:cubicBezTo>
                  <a:cubicBezTo>
                    <a:pt x="35" y="5"/>
                    <a:pt x="27" y="0"/>
                    <a:pt x="27" y="0"/>
                  </a:cubicBezTo>
                  <a:cubicBezTo>
                    <a:pt x="0" y="3"/>
                    <a:pt x="0" y="3"/>
                    <a:pt x="0" y="3"/>
                  </a:cubicBezTo>
                  <a:cubicBezTo>
                    <a:pt x="2" y="6"/>
                    <a:pt x="3" y="9"/>
                    <a:pt x="6" y="13"/>
                  </a:cubicBezTo>
                  <a:cubicBezTo>
                    <a:pt x="12" y="20"/>
                    <a:pt x="16" y="32"/>
                    <a:pt x="16" y="36"/>
                  </a:cubicBezTo>
                  <a:cubicBezTo>
                    <a:pt x="17" y="41"/>
                    <a:pt x="24" y="44"/>
                    <a:pt x="30" y="48"/>
                  </a:cubicBezTo>
                  <a:cubicBezTo>
                    <a:pt x="37" y="53"/>
                    <a:pt x="37" y="62"/>
                    <a:pt x="36" y="64"/>
                  </a:cubicBezTo>
                  <a:cubicBezTo>
                    <a:pt x="35" y="67"/>
                    <a:pt x="27" y="63"/>
                    <a:pt x="27" y="65"/>
                  </a:cubicBezTo>
                  <a:cubicBezTo>
                    <a:pt x="26" y="67"/>
                    <a:pt x="37" y="77"/>
                    <a:pt x="41" y="76"/>
                  </a:cubicBezTo>
                  <a:cubicBezTo>
                    <a:pt x="45" y="76"/>
                    <a:pt x="47" y="78"/>
                    <a:pt x="54" y="84"/>
                  </a:cubicBezTo>
                  <a:cubicBezTo>
                    <a:pt x="60" y="90"/>
                    <a:pt x="60" y="97"/>
                    <a:pt x="57" y="99"/>
                  </a:cubicBezTo>
                  <a:cubicBezTo>
                    <a:pt x="55" y="101"/>
                    <a:pt x="62" y="105"/>
                    <a:pt x="71" y="111"/>
                  </a:cubicBezTo>
                  <a:cubicBezTo>
                    <a:pt x="79" y="117"/>
                    <a:pt x="82" y="123"/>
                    <a:pt x="83" y="126"/>
                  </a:cubicBezTo>
                  <a:cubicBezTo>
                    <a:pt x="84" y="129"/>
                    <a:pt x="87" y="127"/>
                    <a:pt x="89" y="123"/>
                  </a:cubicBezTo>
                  <a:cubicBezTo>
                    <a:pt x="90" y="119"/>
                    <a:pt x="86" y="118"/>
                    <a:pt x="86" y="113"/>
                  </a:cubicBezTo>
                  <a:cubicBezTo>
                    <a:pt x="86" y="109"/>
                    <a:pt x="79" y="109"/>
                    <a:pt x="76" y="109"/>
                  </a:cubicBezTo>
                  <a:cubicBezTo>
                    <a:pt x="73" y="108"/>
                    <a:pt x="76" y="102"/>
                    <a:pt x="73" y="98"/>
                  </a:cubicBezTo>
                  <a:cubicBezTo>
                    <a:pt x="70" y="95"/>
                    <a:pt x="67" y="87"/>
                    <a:pt x="66" y="81"/>
                  </a:cubicBezTo>
                  <a:cubicBezTo>
                    <a:pt x="64" y="76"/>
                    <a:pt x="56" y="70"/>
                    <a:pt x="53" y="63"/>
                  </a:cubicBezTo>
                  <a:cubicBezTo>
                    <a:pt x="50" y="57"/>
                    <a:pt x="46" y="52"/>
                    <a:pt x="44" y="50"/>
                  </a:cubicBezTo>
                  <a:cubicBezTo>
                    <a:pt x="42" y="49"/>
                    <a:pt x="47" y="46"/>
                    <a:pt x="45" y="44"/>
                  </a:cubicBezTo>
                  <a:cubicBezTo>
                    <a:pt x="43" y="42"/>
                    <a:pt x="40" y="42"/>
                    <a:pt x="36" y="40"/>
                  </a:cubicBezTo>
                  <a:cubicBezTo>
                    <a:pt x="32" y="38"/>
                    <a:pt x="30" y="35"/>
                    <a:pt x="30" y="31"/>
                  </a:cubicBezTo>
                  <a:cubicBezTo>
                    <a:pt x="30" y="27"/>
                    <a:pt x="27" y="17"/>
                    <a:pt x="26" y="13"/>
                  </a:cubicBezTo>
                  <a:cubicBezTo>
                    <a:pt x="25" y="10"/>
                    <a:pt x="29" y="10"/>
                    <a:pt x="30" y="12"/>
                  </a:cubicBezTo>
                  <a:cubicBezTo>
                    <a:pt x="31" y="13"/>
                    <a:pt x="32" y="15"/>
                    <a:pt x="34" y="14"/>
                  </a:cubicBezTo>
                  <a:cubicBezTo>
                    <a:pt x="36" y="13"/>
                    <a:pt x="39" y="14"/>
                    <a:pt x="40" y="17"/>
                  </a:cubicBezTo>
                  <a:cubicBezTo>
                    <a:pt x="42" y="19"/>
                    <a:pt x="46" y="17"/>
                    <a:pt x="48" y="18"/>
                  </a:cubicBezTo>
                  <a:cubicBezTo>
                    <a:pt x="50" y="19"/>
                    <a:pt x="43" y="21"/>
                    <a:pt x="50" y="33"/>
                  </a:cubicBezTo>
                  <a:cubicBezTo>
                    <a:pt x="57" y="45"/>
                    <a:pt x="52" y="39"/>
                    <a:pt x="52" y="47"/>
                  </a:cubicBezTo>
                  <a:cubicBezTo>
                    <a:pt x="52" y="55"/>
                    <a:pt x="56" y="51"/>
                    <a:pt x="57" y="50"/>
                  </a:cubicBezTo>
                  <a:cubicBezTo>
                    <a:pt x="59" y="49"/>
                    <a:pt x="62" y="53"/>
                    <a:pt x="66" y="57"/>
                  </a:cubicBezTo>
                  <a:cubicBezTo>
                    <a:pt x="69" y="61"/>
                    <a:pt x="75" y="61"/>
                    <a:pt x="75" y="64"/>
                  </a:cubicBezTo>
                  <a:cubicBezTo>
                    <a:pt x="75" y="66"/>
                    <a:pt x="77" y="71"/>
                    <a:pt x="81" y="72"/>
                  </a:cubicBezTo>
                  <a:cubicBezTo>
                    <a:pt x="85" y="72"/>
                    <a:pt x="86" y="77"/>
                    <a:pt x="89" y="78"/>
                  </a:cubicBezTo>
                  <a:cubicBezTo>
                    <a:pt x="92" y="78"/>
                    <a:pt x="92" y="82"/>
                    <a:pt x="91" y="85"/>
                  </a:cubicBezTo>
                  <a:cubicBezTo>
                    <a:pt x="89" y="89"/>
                    <a:pt x="91" y="91"/>
                    <a:pt x="98" y="94"/>
                  </a:cubicBezTo>
                  <a:cubicBezTo>
                    <a:pt x="105" y="97"/>
                    <a:pt x="102" y="98"/>
                    <a:pt x="108" y="103"/>
                  </a:cubicBezTo>
                  <a:cubicBezTo>
                    <a:pt x="113" y="109"/>
                    <a:pt x="129" y="127"/>
                    <a:pt x="132" y="132"/>
                  </a:cubicBezTo>
                  <a:cubicBezTo>
                    <a:pt x="136" y="137"/>
                    <a:pt x="137" y="141"/>
                    <a:pt x="138" y="145"/>
                  </a:cubicBezTo>
                  <a:cubicBezTo>
                    <a:pt x="139" y="149"/>
                    <a:pt x="136" y="150"/>
                    <a:pt x="138" y="154"/>
                  </a:cubicBezTo>
                  <a:cubicBezTo>
                    <a:pt x="140" y="157"/>
                    <a:pt x="134" y="156"/>
                    <a:pt x="134" y="158"/>
                  </a:cubicBezTo>
                  <a:cubicBezTo>
                    <a:pt x="134" y="160"/>
                    <a:pt x="138" y="172"/>
                    <a:pt x="143" y="173"/>
                  </a:cubicBezTo>
                  <a:cubicBezTo>
                    <a:pt x="149" y="173"/>
                    <a:pt x="155" y="180"/>
                    <a:pt x="160" y="184"/>
                  </a:cubicBezTo>
                  <a:cubicBezTo>
                    <a:pt x="165" y="188"/>
                    <a:pt x="171" y="188"/>
                    <a:pt x="178" y="190"/>
                  </a:cubicBezTo>
                  <a:cubicBezTo>
                    <a:pt x="185" y="193"/>
                    <a:pt x="191" y="199"/>
                    <a:pt x="201" y="202"/>
                  </a:cubicBezTo>
                  <a:cubicBezTo>
                    <a:pt x="211" y="205"/>
                    <a:pt x="221" y="210"/>
                    <a:pt x="227" y="214"/>
                  </a:cubicBezTo>
                  <a:cubicBezTo>
                    <a:pt x="234" y="218"/>
                    <a:pt x="242" y="216"/>
                    <a:pt x="251" y="212"/>
                  </a:cubicBezTo>
                  <a:cubicBezTo>
                    <a:pt x="260" y="209"/>
                    <a:pt x="267" y="213"/>
                    <a:pt x="272" y="216"/>
                  </a:cubicBezTo>
                  <a:cubicBezTo>
                    <a:pt x="274" y="217"/>
                    <a:pt x="279" y="221"/>
                    <a:pt x="284" y="226"/>
                  </a:cubicBezTo>
                  <a:cubicBezTo>
                    <a:pt x="289" y="219"/>
                    <a:pt x="293" y="213"/>
                    <a:pt x="294" y="213"/>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58" name="Google Shape;13958;p239"/>
            <p:cNvSpPr/>
            <p:nvPr/>
          </p:nvSpPr>
          <p:spPr>
            <a:xfrm>
              <a:off x="3829200" y="1940892"/>
              <a:ext cx="2174235" cy="1727182"/>
            </a:xfrm>
            <a:custGeom>
              <a:rect b="b" l="l" r="r" t="t"/>
              <a:pathLst>
                <a:path extrusionOk="0" h="819" w="1032">
                  <a:moveTo>
                    <a:pt x="203" y="718"/>
                  </a:moveTo>
                  <a:cubicBezTo>
                    <a:pt x="200" y="714"/>
                    <a:pt x="191" y="715"/>
                    <a:pt x="190" y="712"/>
                  </a:cubicBezTo>
                  <a:cubicBezTo>
                    <a:pt x="189" y="708"/>
                    <a:pt x="181" y="696"/>
                    <a:pt x="176" y="696"/>
                  </a:cubicBezTo>
                  <a:cubicBezTo>
                    <a:pt x="172" y="696"/>
                    <a:pt x="166" y="697"/>
                    <a:pt x="161" y="693"/>
                  </a:cubicBezTo>
                  <a:cubicBezTo>
                    <a:pt x="156" y="689"/>
                    <a:pt x="153" y="688"/>
                    <a:pt x="149" y="691"/>
                  </a:cubicBezTo>
                  <a:cubicBezTo>
                    <a:pt x="146" y="693"/>
                    <a:pt x="153" y="694"/>
                    <a:pt x="153" y="696"/>
                  </a:cubicBezTo>
                  <a:cubicBezTo>
                    <a:pt x="153" y="699"/>
                    <a:pt x="155" y="701"/>
                    <a:pt x="158" y="700"/>
                  </a:cubicBezTo>
                  <a:cubicBezTo>
                    <a:pt x="161" y="700"/>
                    <a:pt x="163" y="706"/>
                    <a:pt x="166" y="706"/>
                  </a:cubicBezTo>
                  <a:cubicBezTo>
                    <a:pt x="169" y="707"/>
                    <a:pt x="170" y="712"/>
                    <a:pt x="174" y="712"/>
                  </a:cubicBezTo>
                  <a:cubicBezTo>
                    <a:pt x="177" y="712"/>
                    <a:pt x="178" y="716"/>
                    <a:pt x="180" y="718"/>
                  </a:cubicBezTo>
                  <a:cubicBezTo>
                    <a:pt x="182" y="721"/>
                    <a:pt x="186" y="719"/>
                    <a:pt x="186" y="721"/>
                  </a:cubicBezTo>
                  <a:cubicBezTo>
                    <a:pt x="186" y="723"/>
                    <a:pt x="190" y="725"/>
                    <a:pt x="191" y="728"/>
                  </a:cubicBezTo>
                  <a:cubicBezTo>
                    <a:pt x="198" y="729"/>
                    <a:pt x="204" y="729"/>
                    <a:pt x="209" y="728"/>
                  </a:cubicBezTo>
                  <a:cubicBezTo>
                    <a:pt x="209" y="726"/>
                    <a:pt x="210" y="724"/>
                    <a:pt x="211" y="723"/>
                  </a:cubicBezTo>
                  <a:cubicBezTo>
                    <a:pt x="212" y="719"/>
                    <a:pt x="207" y="722"/>
                    <a:pt x="203" y="718"/>
                  </a:cubicBezTo>
                  <a:close/>
                  <a:moveTo>
                    <a:pt x="195" y="297"/>
                  </a:moveTo>
                  <a:cubicBezTo>
                    <a:pt x="204" y="300"/>
                    <a:pt x="205" y="316"/>
                    <a:pt x="211" y="316"/>
                  </a:cubicBezTo>
                  <a:cubicBezTo>
                    <a:pt x="215" y="316"/>
                    <a:pt x="212" y="311"/>
                    <a:pt x="219" y="311"/>
                  </a:cubicBezTo>
                  <a:cubicBezTo>
                    <a:pt x="225" y="311"/>
                    <a:pt x="224" y="307"/>
                    <a:pt x="230" y="308"/>
                  </a:cubicBezTo>
                  <a:cubicBezTo>
                    <a:pt x="236" y="309"/>
                    <a:pt x="241" y="306"/>
                    <a:pt x="241" y="299"/>
                  </a:cubicBezTo>
                  <a:cubicBezTo>
                    <a:pt x="241" y="292"/>
                    <a:pt x="246" y="289"/>
                    <a:pt x="252" y="287"/>
                  </a:cubicBezTo>
                  <a:cubicBezTo>
                    <a:pt x="258" y="286"/>
                    <a:pt x="253" y="278"/>
                    <a:pt x="261" y="276"/>
                  </a:cubicBezTo>
                  <a:cubicBezTo>
                    <a:pt x="270" y="274"/>
                    <a:pt x="294" y="263"/>
                    <a:pt x="298" y="260"/>
                  </a:cubicBezTo>
                  <a:cubicBezTo>
                    <a:pt x="303" y="257"/>
                    <a:pt x="293" y="252"/>
                    <a:pt x="284" y="247"/>
                  </a:cubicBezTo>
                  <a:cubicBezTo>
                    <a:pt x="275" y="241"/>
                    <a:pt x="268" y="239"/>
                    <a:pt x="260" y="244"/>
                  </a:cubicBezTo>
                  <a:cubicBezTo>
                    <a:pt x="253" y="249"/>
                    <a:pt x="259" y="239"/>
                    <a:pt x="253" y="241"/>
                  </a:cubicBezTo>
                  <a:cubicBezTo>
                    <a:pt x="248" y="244"/>
                    <a:pt x="232" y="237"/>
                    <a:pt x="230" y="234"/>
                  </a:cubicBezTo>
                  <a:cubicBezTo>
                    <a:pt x="228" y="232"/>
                    <a:pt x="200" y="240"/>
                    <a:pt x="194" y="240"/>
                  </a:cubicBezTo>
                  <a:cubicBezTo>
                    <a:pt x="187" y="240"/>
                    <a:pt x="194" y="248"/>
                    <a:pt x="199" y="251"/>
                  </a:cubicBezTo>
                  <a:cubicBezTo>
                    <a:pt x="203" y="255"/>
                    <a:pt x="187" y="267"/>
                    <a:pt x="191" y="269"/>
                  </a:cubicBezTo>
                  <a:cubicBezTo>
                    <a:pt x="194" y="272"/>
                    <a:pt x="187" y="279"/>
                    <a:pt x="180" y="287"/>
                  </a:cubicBezTo>
                  <a:cubicBezTo>
                    <a:pt x="173" y="296"/>
                    <a:pt x="185" y="295"/>
                    <a:pt x="195" y="297"/>
                  </a:cubicBezTo>
                  <a:close/>
                  <a:moveTo>
                    <a:pt x="451" y="341"/>
                  </a:moveTo>
                  <a:cubicBezTo>
                    <a:pt x="455" y="337"/>
                    <a:pt x="467" y="348"/>
                    <a:pt x="468" y="340"/>
                  </a:cubicBezTo>
                  <a:cubicBezTo>
                    <a:pt x="468" y="332"/>
                    <a:pt x="454" y="329"/>
                    <a:pt x="447" y="324"/>
                  </a:cubicBezTo>
                  <a:cubicBezTo>
                    <a:pt x="441" y="320"/>
                    <a:pt x="439" y="322"/>
                    <a:pt x="429" y="315"/>
                  </a:cubicBezTo>
                  <a:cubicBezTo>
                    <a:pt x="419" y="307"/>
                    <a:pt x="431" y="304"/>
                    <a:pt x="424" y="298"/>
                  </a:cubicBezTo>
                  <a:cubicBezTo>
                    <a:pt x="417" y="292"/>
                    <a:pt x="414" y="276"/>
                    <a:pt x="420" y="271"/>
                  </a:cubicBezTo>
                  <a:cubicBezTo>
                    <a:pt x="425" y="266"/>
                    <a:pt x="430" y="258"/>
                    <a:pt x="421" y="254"/>
                  </a:cubicBezTo>
                  <a:cubicBezTo>
                    <a:pt x="412" y="250"/>
                    <a:pt x="397" y="257"/>
                    <a:pt x="399" y="259"/>
                  </a:cubicBezTo>
                  <a:cubicBezTo>
                    <a:pt x="400" y="261"/>
                    <a:pt x="413" y="269"/>
                    <a:pt x="413" y="272"/>
                  </a:cubicBezTo>
                  <a:cubicBezTo>
                    <a:pt x="413" y="275"/>
                    <a:pt x="401" y="263"/>
                    <a:pt x="397" y="266"/>
                  </a:cubicBezTo>
                  <a:cubicBezTo>
                    <a:pt x="393" y="268"/>
                    <a:pt x="388" y="260"/>
                    <a:pt x="385" y="266"/>
                  </a:cubicBezTo>
                  <a:cubicBezTo>
                    <a:pt x="381" y="271"/>
                    <a:pt x="389" y="289"/>
                    <a:pt x="392" y="295"/>
                  </a:cubicBezTo>
                  <a:cubicBezTo>
                    <a:pt x="395" y="300"/>
                    <a:pt x="389" y="300"/>
                    <a:pt x="385" y="301"/>
                  </a:cubicBezTo>
                  <a:cubicBezTo>
                    <a:pt x="381" y="302"/>
                    <a:pt x="381" y="286"/>
                    <a:pt x="376" y="280"/>
                  </a:cubicBezTo>
                  <a:cubicBezTo>
                    <a:pt x="372" y="275"/>
                    <a:pt x="356" y="268"/>
                    <a:pt x="355" y="272"/>
                  </a:cubicBezTo>
                  <a:cubicBezTo>
                    <a:pt x="354" y="276"/>
                    <a:pt x="365" y="276"/>
                    <a:pt x="364" y="282"/>
                  </a:cubicBezTo>
                  <a:cubicBezTo>
                    <a:pt x="362" y="288"/>
                    <a:pt x="356" y="278"/>
                    <a:pt x="350" y="283"/>
                  </a:cubicBezTo>
                  <a:cubicBezTo>
                    <a:pt x="345" y="288"/>
                    <a:pt x="346" y="285"/>
                    <a:pt x="347" y="280"/>
                  </a:cubicBezTo>
                  <a:cubicBezTo>
                    <a:pt x="348" y="275"/>
                    <a:pt x="338" y="270"/>
                    <a:pt x="328" y="271"/>
                  </a:cubicBezTo>
                  <a:cubicBezTo>
                    <a:pt x="318" y="272"/>
                    <a:pt x="324" y="279"/>
                    <a:pt x="320" y="282"/>
                  </a:cubicBezTo>
                  <a:cubicBezTo>
                    <a:pt x="317" y="285"/>
                    <a:pt x="302" y="280"/>
                    <a:pt x="312" y="278"/>
                  </a:cubicBezTo>
                  <a:cubicBezTo>
                    <a:pt x="322" y="276"/>
                    <a:pt x="317" y="270"/>
                    <a:pt x="314" y="265"/>
                  </a:cubicBezTo>
                  <a:cubicBezTo>
                    <a:pt x="310" y="259"/>
                    <a:pt x="300" y="266"/>
                    <a:pt x="285" y="271"/>
                  </a:cubicBezTo>
                  <a:cubicBezTo>
                    <a:pt x="269" y="277"/>
                    <a:pt x="261" y="284"/>
                    <a:pt x="263" y="284"/>
                  </a:cubicBezTo>
                  <a:cubicBezTo>
                    <a:pt x="266" y="285"/>
                    <a:pt x="266" y="287"/>
                    <a:pt x="260" y="293"/>
                  </a:cubicBezTo>
                  <a:cubicBezTo>
                    <a:pt x="254" y="298"/>
                    <a:pt x="260" y="303"/>
                    <a:pt x="266" y="303"/>
                  </a:cubicBezTo>
                  <a:cubicBezTo>
                    <a:pt x="271" y="303"/>
                    <a:pt x="266" y="307"/>
                    <a:pt x="270" y="309"/>
                  </a:cubicBezTo>
                  <a:cubicBezTo>
                    <a:pt x="274" y="310"/>
                    <a:pt x="292" y="301"/>
                    <a:pt x="297" y="305"/>
                  </a:cubicBezTo>
                  <a:cubicBezTo>
                    <a:pt x="303" y="309"/>
                    <a:pt x="267" y="311"/>
                    <a:pt x="267" y="317"/>
                  </a:cubicBezTo>
                  <a:cubicBezTo>
                    <a:pt x="267" y="323"/>
                    <a:pt x="287" y="327"/>
                    <a:pt x="301" y="324"/>
                  </a:cubicBezTo>
                  <a:cubicBezTo>
                    <a:pt x="315" y="322"/>
                    <a:pt x="341" y="327"/>
                    <a:pt x="341" y="330"/>
                  </a:cubicBezTo>
                  <a:cubicBezTo>
                    <a:pt x="341" y="334"/>
                    <a:pt x="324" y="333"/>
                    <a:pt x="311" y="332"/>
                  </a:cubicBezTo>
                  <a:cubicBezTo>
                    <a:pt x="298" y="332"/>
                    <a:pt x="276" y="336"/>
                    <a:pt x="277" y="340"/>
                  </a:cubicBezTo>
                  <a:cubicBezTo>
                    <a:pt x="278" y="345"/>
                    <a:pt x="279" y="345"/>
                    <a:pt x="293" y="351"/>
                  </a:cubicBezTo>
                  <a:cubicBezTo>
                    <a:pt x="306" y="358"/>
                    <a:pt x="320" y="348"/>
                    <a:pt x="319" y="357"/>
                  </a:cubicBezTo>
                  <a:cubicBezTo>
                    <a:pt x="319" y="366"/>
                    <a:pt x="327" y="368"/>
                    <a:pt x="345" y="369"/>
                  </a:cubicBezTo>
                  <a:cubicBezTo>
                    <a:pt x="363" y="369"/>
                    <a:pt x="371" y="360"/>
                    <a:pt x="380" y="361"/>
                  </a:cubicBezTo>
                  <a:cubicBezTo>
                    <a:pt x="388" y="361"/>
                    <a:pt x="392" y="360"/>
                    <a:pt x="397" y="354"/>
                  </a:cubicBezTo>
                  <a:cubicBezTo>
                    <a:pt x="401" y="347"/>
                    <a:pt x="404" y="351"/>
                    <a:pt x="405" y="354"/>
                  </a:cubicBezTo>
                  <a:cubicBezTo>
                    <a:pt x="406" y="357"/>
                    <a:pt x="418" y="357"/>
                    <a:pt x="420" y="359"/>
                  </a:cubicBezTo>
                  <a:cubicBezTo>
                    <a:pt x="427" y="366"/>
                    <a:pt x="448" y="364"/>
                    <a:pt x="457" y="360"/>
                  </a:cubicBezTo>
                  <a:cubicBezTo>
                    <a:pt x="465" y="356"/>
                    <a:pt x="453" y="344"/>
                    <a:pt x="449" y="349"/>
                  </a:cubicBezTo>
                  <a:cubicBezTo>
                    <a:pt x="445" y="355"/>
                    <a:pt x="441" y="351"/>
                    <a:pt x="440" y="349"/>
                  </a:cubicBezTo>
                  <a:cubicBezTo>
                    <a:pt x="439" y="346"/>
                    <a:pt x="448" y="345"/>
                    <a:pt x="451" y="341"/>
                  </a:cubicBezTo>
                  <a:close/>
                  <a:moveTo>
                    <a:pt x="256" y="211"/>
                  </a:moveTo>
                  <a:cubicBezTo>
                    <a:pt x="266" y="212"/>
                    <a:pt x="275" y="203"/>
                    <a:pt x="274" y="198"/>
                  </a:cubicBezTo>
                  <a:cubicBezTo>
                    <a:pt x="274" y="194"/>
                    <a:pt x="252" y="210"/>
                    <a:pt x="256" y="211"/>
                  </a:cubicBezTo>
                  <a:close/>
                  <a:moveTo>
                    <a:pt x="214" y="196"/>
                  </a:moveTo>
                  <a:cubicBezTo>
                    <a:pt x="217" y="197"/>
                    <a:pt x="214" y="205"/>
                    <a:pt x="218" y="203"/>
                  </a:cubicBezTo>
                  <a:cubicBezTo>
                    <a:pt x="222" y="201"/>
                    <a:pt x="223" y="200"/>
                    <a:pt x="226" y="201"/>
                  </a:cubicBezTo>
                  <a:cubicBezTo>
                    <a:pt x="232" y="203"/>
                    <a:pt x="233" y="198"/>
                    <a:pt x="235" y="195"/>
                  </a:cubicBezTo>
                  <a:cubicBezTo>
                    <a:pt x="238" y="193"/>
                    <a:pt x="237" y="205"/>
                    <a:pt x="243" y="205"/>
                  </a:cubicBezTo>
                  <a:cubicBezTo>
                    <a:pt x="249" y="205"/>
                    <a:pt x="248" y="192"/>
                    <a:pt x="253" y="196"/>
                  </a:cubicBezTo>
                  <a:cubicBezTo>
                    <a:pt x="258" y="199"/>
                    <a:pt x="260" y="194"/>
                    <a:pt x="261" y="190"/>
                  </a:cubicBezTo>
                  <a:cubicBezTo>
                    <a:pt x="262" y="187"/>
                    <a:pt x="262" y="180"/>
                    <a:pt x="268" y="179"/>
                  </a:cubicBezTo>
                  <a:cubicBezTo>
                    <a:pt x="273" y="178"/>
                    <a:pt x="269" y="185"/>
                    <a:pt x="271" y="190"/>
                  </a:cubicBezTo>
                  <a:cubicBezTo>
                    <a:pt x="275" y="197"/>
                    <a:pt x="281" y="190"/>
                    <a:pt x="282" y="187"/>
                  </a:cubicBezTo>
                  <a:cubicBezTo>
                    <a:pt x="282" y="184"/>
                    <a:pt x="292" y="186"/>
                    <a:pt x="291" y="183"/>
                  </a:cubicBezTo>
                  <a:cubicBezTo>
                    <a:pt x="291" y="179"/>
                    <a:pt x="294" y="178"/>
                    <a:pt x="291" y="174"/>
                  </a:cubicBezTo>
                  <a:cubicBezTo>
                    <a:pt x="289" y="169"/>
                    <a:pt x="295" y="170"/>
                    <a:pt x="298" y="167"/>
                  </a:cubicBezTo>
                  <a:cubicBezTo>
                    <a:pt x="301" y="164"/>
                    <a:pt x="294" y="167"/>
                    <a:pt x="289" y="162"/>
                  </a:cubicBezTo>
                  <a:cubicBezTo>
                    <a:pt x="284" y="157"/>
                    <a:pt x="282" y="163"/>
                    <a:pt x="282" y="167"/>
                  </a:cubicBezTo>
                  <a:cubicBezTo>
                    <a:pt x="282" y="170"/>
                    <a:pt x="272" y="167"/>
                    <a:pt x="267" y="165"/>
                  </a:cubicBezTo>
                  <a:cubicBezTo>
                    <a:pt x="261" y="163"/>
                    <a:pt x="254" y="172"/>
                    <a:pt x="245" y="176"/>
                  </a:cubicBezTo>
                  <a:cubicBezTo>
                    <a:pt x="237" y="180"/>
                    <a:pt x="237" y="188"/>
                    <a:pt x="229" y="187"/>
                  </a:cubicBezTo>
                  <a:cubicBezTo>
                    <a:pt x="221" y="187"/>
                    <a:pt x="210" y="194"/>
                    <a:pt x="214" y="196"/>
                  </a:cubicBezTo>
                  <a:close/>
                  <a:moveTo>
                    <a:pt x="294" y="193"/>
                  </a:moveTo>
                  <a:cubicBezTo>
                    <a:pt x="287" y="194"/>
                    <a:pt x="287" y="201"/>
                    <a:pt x="295" y="201"/>
                  </a:cubicBezTo>
                  <a:cubicBezTo>
                    <a:pt x="304" y="201"/>
                    <a:pt x="306" y="204"/>
                    <a:pt x="294" y="203"/>
                  </a:cubicBezTo>
                  <a:cubicBezTo>
                    <a:pt x="282" y="203"/>
                    <a:pt x="277" y="213"/>
                    <a:pt x="286" y="211"/>
                  </a:cubicBezTo>
                  <a:cubicBezTo>
                    <a:pt x="294" y="209"/>
                    <a:pt x="304" y="209"/>
                    <a:pt x="297" y="211"/>
                  </a:cubicBezTo>
                  <a:cubicBezTo>
                    <a:pt x="291" y="213"/>
                    <a:pt x="274" y="215"/>
                    <a:pt x="277" y="218"/>
                  </a:cubicBezTo>
                  <a:cubicBezTo>
                    <a:pt x="278" y="220"/>
                    <a:pt x="285" y="220"/>
                    <a:pt x="292" y="222"/>
                  </a:cubicBezTo>
                  <a:cubicBezTo>
                    <a:pt x="298" y="225"/>
                    <a:pt x="303" y="226"/>
                    <a:pt x="308" y="221"/>
                  </a:cubicBezTo>
                  <a:cubicBezTo>
                    <a:pt x="313" y="215"/>
                    <a:pt x="319" y="209"/>
                    <a:pt x="317" y="217"/>
                  </a:cubicBezTo>
                  <a:cubicBezTo>
                    <a:pt x="314" y="225"/>
                    <a:pt x="325" y="219"/>
                    <a:pt x="339" y="219"/>
                  </a:cubicBezTo>
                  <a:cubicBezTo>
                    <a:pt x="353" y="218"/>
                    <a:pt x="336" y="227"/>
                    <a:pt x="322" y="228"/>
                  </a:cubicBezTo>
                  <a:cubicBezTo>
                    <a:pt x="308" y="229"/>
                    <a:pt x="310" y="237"/>
                    <a:pt x="322" y="239"/>
                  </a:cubicBezTo>
                  <a:cubicBezTo>
                    <a:pt x="333" y="242"/>
                    <a:pt x="357" y="232"/>
                    <a:pt x="363" y="226"/>
                  </a:cubicBezTo>
                  <a:cubicBezTo>
                    <a:pt x="368" y="220"/>
                    <a:pt x="373" y="229"/>
                    <a:pt x="379" y="225"/>
                  </a:cubicBezTo>
                  <a:cubicBezTo>
                    <a:pt x="385" y="221"/>
                    <a:pt x="395" y="225"/>
                    <a:pt x="405" y="223"/>
                  </a:cubicBezTo>
                  <a:cubicBezTo>
                    <a:pt x="415" y="221"/>
                    <a:pt x="417" y="202"/>
                    <a:pt x="409" y="199"/>
                  </a:cubicBezTo>
                  <a:cubicBezTo>
                    <a:pt x="402" y="196"/>
                    <a:pt x="402" y="203"/>
                    <a:pt x="397" y="204"/>
                  </a:cubicBezTo>
                  <a:cubicBezTo>
                    <a:pt x="391" y="205"/>
                    <a:pt x="388" y="197"/>
                    <a:pt x="383" y="193"/>
                  </a:cubicBezTo>
                  <a:cubicBezTo>
                    <a:pt x="379" y="188"/>
                    <a:pt x="382" y="179"/>
                    <a:pt x="375" y="180"/>
                  </a:cubicBezTo>
                  <a:cubicBezTo>
                    <a:pt x="368" y="181"/>
                    <a:pt x="354" y="192"/>
                    <a:pt x="363" y="193"/>
                  </a:cubicBezTo>
                  <a:cubicBezTo>
                    <a:pt x="371" y="194"/>
                    <a:pt x="368" y="199"/>
                    <a:pt x="364" y="201"/>
                  </a:cubicBezTo>
                  <a:cubicBezTo>
                    <a:pt x="359" y="203"/>
                    <a:pt x="374" y="207"/>
                    <a:pt x="372" y="210"/>
                  </a:cubicBezTo>
                  <a:cubicBezTo>
                    <a:pt x="370" y="213"/>
                    <a:pt x="347" y="211"/>
                    <a:pt x="346" y="205"/>
                  </a:cubicBezTo>
                  <a:cubicBezTo>
                    <a:pt x="345" y="200"/>
                    <a:pt x="326" y="190"/>
                    <a:pt x="318" y="193"/>
                  </a:cubicBezTo>
                  <a:cubicBezTo>
                    <a:pt x="311" y="195"/>
                    <a:pt x="314" y="186"/>
                    <a:pt x="306" y="186"/>
                  </a:cubicBezTo>
                  <a:cubicBezTo>
                    <a:pt x="298" y="185"/>
                    <a:pt x="301" y="193"/>
                    <a:pt x="294" y="193"/>
                  </a:cubicBezTo>
                  <a:close/>
                  <a:moveTo>
                    <a:pt x="320" y="155"/>
                  </a:moveTo>
                  <a:cubicBezTo>
                    <a:pt x="323" y="149"/>
                    <a:pt x="303" y="150"/>
                    <a:pt x="305" y="152"/>
                  </a:cubicBezTo>
                  <a:cubicBezTo>
                    <a:pt x="309" y="157"/>
                    <a:pt x="318" y="161"/>
                    <a:pt x="320" y="155"/>
                  </a:cubicBezTo>
                  <a:close/>
                  <a:moveTo>
                    <a:pt x="363" y="152"/>
                  </a:moveTo>
                  <a:cubicBezTo>
                    <a:pt x="370" y="151"/>
                    <a:pt x="367" y="146"/>
                    <a:pt x="356" y="148"/>
                  </a:cubicBezTo>
                  <a:cubicBezTo>
                    <a:pt x="345" y="149"/>
                    <a:pt x="327" y="149"/>
                    <a:pt x="327" y="157"/>
                  </a:cubicBezTo>
                  <a:cubicBezTo>
                    <a:pt x="327" y="163"/>
                    <a:pt x="330" y="167"/>
                    <a:pt x="342" y="168"/>
                  </a:cubicBezTo>
                  <a:cubicBezTo>
                    <a:pt x="354" y="169"/>
                    <a:pt x="364" y="157"/>
                    <a:pt x="359" y="157"/>
                  </a:cubicBezTo>
                  <a:cubicBezTo>
                    <a:pt x="353" y="157"/>
                    <a:pt x="356" y="153"/>
                    <a:pt x="363" y="152"/>
                  </a:cubicBezTo>
                  <a:close/>
                  <a:moveTo>
                    <a:pt x="338" y="142"/>
                  </a:moveTo>
                  <a:cubicBezTo>
                    <a:pt x="343" y="144"/>
                    <a:pt x="348" y="138"/>
                    <a:pt x="352" y="141"/>
                  </a:cubicBezTo>
                  <a:cubicBezTo>
                    <a:pt x="355" y="144"/>
                    <a:pt x="371" y="147"/>
                    <a:pt x="371" y="138"/>
                  </a:cubicBezTo>
                  <a:cubicBezTo>
                    <a:pt x="371" y="130"/>
                    <a:pt x="351" y="129"/>
                    <a:pt x="346" y="132"/>
                  </a:cubicBezTo>
                  <a:cubicBezTo>
                    <a:pt x="341" y="135"/>
                    <a:pt x="317" y="136"/>
                    <a:pt x="324" y="141"/>
                  </a:cubicBezTo>
                  <a:cubicBezTo>
                    <a:pt x="328" y="144"/>
                    <a:pt x="333" y="140"/>
                    <a:pt x="338" y="142"/>
                  </a:cubicBezTo>
                  <a:close/>
                  <a:moveTo>
                    <a:pt x="424" y="126"/>
                  </a:moveTo>
                  <a:cubicBezTo>
                    <a:pt x="430" y="122"/>
                    <a:pt x="441" y="129"/>
                    <a:pt x="439" y="133"/>
                  </a:cubicBezTo>
                  <a:cubicBezTo>
                    <a:pt x="437" y="138"/>
                    <a:pt x="419" y="132"/>
                    <a:pt x="421" y="136"/>
                  </a:cubicBezTo>
                  <a:cubicBezTo>
                    <a:pt x="421" y="138"/>
                    <a:pt x="423" y="144"/>
                    <a:pt x="436" y="141"/>
                  </a:cubicBezTo>
                  <a:cubicBezTo>
                    <a:pt x="448" y="137"/>
                    <a:pt x="458" y="140"/>
                    <a:pt x="466" y="147"/>
                  </a:cubicBezTo>
                  <a:cubicBezTo>
                    <a:pt x="475" y="153"/>
                    <a:pt x="482" y="156"/>
                    <a:pt x="488" y="149"/>
                  </a:cubicBezTo>
                  <a:cubicBezTo>
                    <a:pt x="494" y="142"/>
                    <a:pt x="481" y="141"/>
                    <a:pt x="483" y="136"/>
                  </a:cubicBezTo>
                  <a:cubicBezTo>
                    <a:pt x="486" y="131"/>
                    <a:pt x="475" y="127"/>
                    <a:pt x="469" y="127"/>
                  </a:cubicBezTo>
                  <a:cubicBezTo>
                    <a:pt x="464" y="127"/>
                    <a:pt x="462" y="117"/>
                    <a:pt x="457" y="119"/>
                  </a:cubicBezTo>
                  <a:cubicBezTo>
                    <a:pt x="453" y="121"/>
                    <a:pt x="449" y="125"/>
                    <a:pt x="449" y="118"/>
                  </a:cubicBezTo>
                  <a:cubicBezTo>
                    <a:pt x="449" y="111"/>
                    <a:pt x="423" y="111"/>
                    <a:pt x="416" y="113"/>
                  </a:cubicBezTo>
                  <a:cubicBezTo>
                    <a:pt x="409" y="116"/>
                    <a:pt x="418" y="130"/>
                    <a:pt x="424" y="126"/>
                  </a:cubicBezTo>
                  <a:close/>
                  <a:moveTo>
                    <a:pt x="427" y="170"/>
                  </a:moveTo>
                  <a:cubicBezTo>
                    <a:pt x="431" y="165"/>
                    <a:pt x="411" y="148"/>
                    <a:pt x="410" y="156"/>
                  </a:cubicBezTo>
                  <a:cubicBezTo>
                    <a:pt x="409" y="164"/>
                    <a:pt x="423" y="176"/>
                    <a:pt x="427" y="170"/>
                  </a:cubicBezTo>
                  <a:close/>
                  <a:moveTo>
                    <a:pt x="494" y="101"/>
                  </a:moveTo>
                  <a:cubicBezTo>
                    <a:pt x="498" y="95"/>
                    <a:pt x="472" y="90"/>
                    <a:pt x="479" y="95"/>
                  </a:cubicBezTo>
                  <a:cubicBezTo>
                    <a:pt x="482" y="98"/>
                    <a:pt x="491" y="107"/>
                    <a:pt x="494" y="101"/>
                  </a:cubicBezTo>
                  <a:close/>
                  <a:moveTo>
                    <a:pt x="436" y="221"/>
                  </a:moveTo>
                  <a:cubicBezTo>
                    <a:pt x="440" y="217"/>
                    <a:pt x="428" y="208"/>
                    <a:pt x="425" y="215"/>
                  </a:cubicBezTo>
                  <a:cubicBezTo>
                    <a:pt x="422" y="223"/>
                    <a:pt x="432" y="225"/>
                    <a:pt x="436" y="221"/>
                  </a:cubicBezTo>
                  <a:close/>
                  <a:moveTo>
                    <a:pt x="494" y="184"/>
                  </a:moveTo>
                  <a:cubicBezTo>
                    <a:pt x="494" y="189"/>
                    <a:pt x="482" y="183"/>
                    <a:pt x="473" y="179"/>
                  </a:cubicBezTo>
                  <a:cubicBezTo>
                    <a:pt x="463" y="176"/>
                    <a:pt x="469" y="187"/>
                    <a:pt x="476" y="193"/>
                  </a:cubicBezTo>
                  <a:cubicBezTo>
                    <a:pt x="483" y="199"/>
                    <a:pt x="473" y="196"/>
                    <a:pt x="463" y="189"/>
                  </a:cubicBezTo>
                  <a:cubicBezTo>
                    <a:pt x="453" y="183"/>
                    <a:pt x="454" y="194"/>
                    <a:pt x="459" y="198"/>
                  </a:cubicBezTo>
                  <a:cubicBezTo>
                    <a:pt x="463" y="202"/>
                    <a:pt x="458" y="207"/>
                    <a:pt x="451" y="198"/>
                  </a:cubicBezTo>
                  <a:cubicBezTo>
                    <a:pt x="445" y="190"/>
                    <a:pt x="442" y="181"/>
                    <a:pt x="432" y="180"/>
                  </a:cubicBezTo>
                  <a:cubicBezTo>
                    <a:pt x="423" y="180"/>
                    <a:pt x="427" y="190"/>
                    <a:pt x="431" y="195"/>
                  </a:cubicBezTo>
                  <a:cubicBezTo>
                    <a:pt x="436" y="202"/>
                    <a:pt x="441" y="204"/>
                    <a:pt x="449" y="208"/>
                  </a:cubicBezTo>
                  <a:cubicBezTo>
                    <a:pt x="458" y="213"/>
                    <a:pt x="471" y="206"/>
                    <a:pt x="477" y="208"/>
                  </a:cubicBezTo>
                  <a:cubicBezTo>
                    <a:pt x="483" y="210"/>
                    <a:pt x="470" y="217"/>
                    <a:pt x="475" y="223"/>
                  </a:cubicBezTo>
                  <a:cubicBezTo>
                    <a:pt x="479" y="228"/>
                    <a:pt x="490" y="224"/>
                    <a:pt x="499" y="224"/>
                  </a:cubicBezTo>
                  <a:cubicBezTo>
                    <a:pt x="507" y="223"/>
                    <a:pt x="503" y="218"/>
                    <a:pt x="508" y="214"/>
                  </a:cubicBezTo>
                  <a:cubicBezTo>
                    <a:pt x="514" y="211"/>
                    <a:pt x="503" y="211"/>
                    <a:pt x="507" y="202"/>
                  </a:cubicBezTo>
                  <a:cubicBezTo>
                    <a:pt x="512" y="193"/>
                    <a:pt x="495" y="179"/>
                    <a:pt x="494" y="184"/>
                  </a:cubicBezTo>
                  <a:close/>
                  <a:moveTo>
                    <a:pt x="516" y="153"/>
                  </a:moveTo>
                  <a:cubicBezTo>
                    <a:pt x="523" y="153"/>
                    <a:pt x="530" y="152"/>
                    <a:pt x="536" y="149"/>
                  </a:cubicBezTo>
                  <a:cubicBezTo>
                    <a:pt x="543" y="147"/>
                    <a:pt x="533" y="147"/>
                    <a:pt x="537" y="140"/>
                  </a:cubicBezTo>
                  <a:cubicBezTo>
                    <a:pt x="542" y="134"/>
                    <a:pt x="526" y="133"/>
                    <a:pt x="525" y="135"/>
                  </a:cubicBezTo>
                  <a:cubicBezTo>
                    <a:pt x="524" y="138"/>
                    <a:pt x="504" y="123"/>
                    <a:pt x="501" y="127"/>
                  </a:cubicBezTo>
                  <a:cubicBezTo>
                    <a:pt x="498" y="132"/>
                    <a:pt x="508" y="153"/>
                    <a:pt x="516" y="153"/>
                  </a:cubicBezTo>
                  <a:close/>
                  <a:moveTo>
                    <a:pt x="557" y="156"/>
                  </a:moveTo>
                  <a:cubicBezTo>
                    <a:pt x="556" y="152"/>
                    <a:pt x="517" y="157"/>
                    <a:pt x="523" y="162"/>
                  </a:cubicBezTo>
                  <a:cubicBezTo>
                    <a:pt x="534" y="170"/>
                    <a:pt x="558" y="159"/>
                    <a:pt x="557" y="156"/>
                  </a:cubicBezTo>
                  <a:close/>
                  <a:moveTo>
                    <a:pt x="552" y="233"/>
                  </a:moveTo>
                  <a:cubicBezTo>
                    <a:pt x="561" y="232"/>
                    <a:pt x="556" y="221"/>
                    <a:pt x="546" y="213"/>
                  </a:cubicBezTo>
                  <a:cubicBezTo>
                    <a:pt x="536" y="205"/>
                    <a:pt x="513" y="221"/>
                    <a:pt x="517" y="224"/>
                  </a:cubicBezTo>
                  <a:cubicBezTo>
                    <a:pt x="521" y="228"/>
                    <a:pt x="542" y="233"/>
                    <a:pt x="552" y="233"/>
                  </a:cubicBezTo>
                  <a:close/>
                  <a:moveTo>
                    <a:pt x="486" y="307"/>
                  </a:moveTo>
                  <a:cubicBezTo>
                    <a:pt x="497" y="315"/>
                    <a:pt x="494" y="301"/>
                    <a:pt x="506" y="301"/>
                  </a:cubicBezTo>
                  <a:cubicBezTo>
                    <a:pt x="519" y="302"/>
                    <a:pt x="520" y="280"/>
                    <a:pt x="522" y="272"/>
                  </a:cubicBezTo>
                  <a:cubicBezTo>
                    <a:pt x="524" y="264"/>
                    <a:pt x="512" y="265"/>
                    <a:pt x="515" y="270"/>
                  </a:cubicBezTo>
                  <a:cubicBezTo>
                    <a:pt x="518" y="276"/>
                    <a:pt x="514" y="282"/>
                    <a:pt x="513" y="275"/>
                  </a:cubicBezTo>
                  <a:cubicBezTo>
                    <a:pt x="512" y="268"/>
                    <a:pt x="502" y="275"/>
                    <a:pt x="499" y="269"/>
                  </a:cubicBezTo>
                  <a:cubicBezTo>
                    <a:pt x="495" y="264"/>
                    <a:pt x="510" y="264"/>
                    <a:pt x="514" y="257"/>
                  </a:cubicBezTo>
                  <a:cubicBezTo>
                    <a:pt x="517" y="250"/>
                    <a:pt x="502" y="251"/>
                    <a:pt x="505" y="246"/>
                  </a:cubicBezTo>
                  <a:cubicBezTo>
                    <a:pt x="509" y="240"/>
                    <a:pt x="483" y="246"/>
                    <a:pt x="491" y="249"/>
                  </a:cubicBezTo>
                  <a:cubicBezTo>
                    <a:pt x="498" y="252"/>
                    <a:pt x="491" y="257"/>
                    <a:pt x="484" y="251"/>
                  </a:cubicBezTo>
                  <a:cubicBezTo>
                    <a:pt x="477" y="246"/>
                    <a:pt x="457" y="255"/>
                    <a:pt x="464" y="261"/>
                  </a:cubicBezTo>
                  <a:cubicBezTo>
                    <a:pt x="469" y="266"/>
                    <a:pt x="486" y="258"/>
                    <a:pt x="477" y="271"/>
                  </a:cubicBezTo>
                  <a:cubicBezTo>
                    <a:pt x="467" y="285"/>
                    <a:pt x="463" y="268"/>
                    <a:pt x="454" y="269"/>
                  </a:cubicBezTo>
                  <a:cubicBezTo>
                    <a:pt x="444" y="271"/>
                    <a:pt x="448" y="283"/>
                    <a:pt x="462" y="287"/>
                  </a:cubicBezTo>
                  <a:cubicBezTo>
                    <a:pt x="476" y="291"/>
                    <a:pt x="475" y="299"/>
                    <a:pt x="486" y="307"/>
                  </a:cubicBezTo>
                  <a:close/>
                  <a:moveTo>
                    <a:pt x="570" y="222"/>
                  </a:moveTo>
                  <a:cubicBezTo>
                    <a:pt x="573" y="233"/>
                    <a:pt x="577" y="225"/>
                    <a:pt x="583" y="230"/>
                  </a:cubicBezTo>
                  <a:cubicBezTo>
                    <a:pt x="589" y="234"/>
                    <a:pt x="597" y="237"/>
                    <a:pt x="602" y="232"/>
                  </a:cubicBezTo>
                  <a:cubicBezTo>
                    <a:pt x="607" y="228"/>
                    <a:pt x="609" y="225"/>
                    <a:pt x="610" y="229"/>
                  </a:cubicBezTo>
                  <a:cubicBezTo>
                    <a:pt x="613" y="235"/>
                    <a:pt x="624" y="235"/>
                    <a:pt x="649" y="236"/>
                  </a:cubicBezTo>
                  <a:cubicBezTo>
                    <a:pt x="673" y="237"/>
                    <a:pt x="667" y="225"/>
                    <a:pt x="674" y="230"/>
                  </a:cubicBezTo>
                  <a:cubicBezTo>
                    <a:pt x="682" y="234"/>
                    <a:pt x="698" y="234"/>
                    <a:pt x="705" y="232"/>
                  </a:cubicBezTo>
                  <a:cubicBezTo>
                    <a:pt x="712" y="231"/>
                    <a:pt x="716" y="219"/>
                    <a:pt x="716" y="213"/>
                  </a:cubicBezTo>
                  <a:cubicBezTo>
                    <a:pt x="715" y="207"/>
                    <a:pt x="660" y="203"/>
                    <a:pt x="650" y="208"/>
                  </a:cubicBezTo>
                  <a:cubicBezTo>
                    <a:pt x="641" y="214"/>
                    <a:pt x="625" y="206"/>
                    <a:pt x="617" y="210"/>
                  </a:cubicBezTo>
                  <a:cubicBezTo>
                    <a:pt x="610" y="214"/>
                    <a:pt x="612" y="205"/>
                    <a:pt x="598" y="204"/>
                  </a:cubicBezTo>
                  <a:cubicBezTo>
                    <a:pt x="585" y="204"/>
                    <a:pt x="599" y="196"/>
                    <a:pt x="602" y="193"/>
                  </a:cubicBezTo>
                  <a:cubicBezTo>
                    <a:pt x="605" y="190"/>
                    <a:pt x="581" y="181"/>
                    <a:pt x="571" y="184"/>
                  </a:cubicBezTo>
                  <a:cubicBezTo>
                    <a:pt x="561" y="186"/>
                    <a:pt x="556" y="180"/>
                    <a:pt x="547" y="176"/>
                  </a:cubicBezTo>
                  <a:cubicBezTo>
                    <a:pt x="537" y="172"/>
                    <a:pt x="512" y="173"/>
                    <a:pt x="517" y="180"/>
                  </a:cubicBezTo>
                  <a:cubicBezTo>
                    <a:pt x="521" y="186"/>
                    <a:pt x="551" y="197"/>
                    <a:pt x="554" y="192"/>
                  </a:cubicBezTo>
                  <a:cubicBezTo>
                    <a:pt x="557" y="186"/>
                    <a:pt x="564" y="198"/>
                    <a:pt x="569" y="204"/>
                  </a:cubicBezTo>
                  <a:cubicBezTo>
                    <a:pt x="574" y="210"/>
                    <a:pt x="566" y="212"/>
                    <a:pt x="570" y="222"/>
                  </a:cubicBezTo>
                  <a:close/>
                  <a:moveTo>
                    <a:pt x="596" y="160"/>
                  </a:moveTo>
                  <a:cubicBezTo>
                    <a:pt x="587" y="155"/>
                    <a:pt x="575" y="165"/>
                    <a:pt x="585" y="169"/>
                  </a:cubicBezTo>
                  <a:cubicBezTo>
                    <a:pt x="593" y="172"/>
                    <a:pt x="605" y="165"/>
                    <a:pt x="596" y="160"/>
                  </a:cubicBezTo>
                  <a:close/>
                  <a:moveTo>
                    <a:pt x="522" y="100"/>
                  </a:moveTo>
                  <a:cubicBezTo>
                    <a:pt x="529" y="104"/>
                    <a:pt x="525" y="109"/>
                    <a:pt x="533" y="113"/>
                  </a:cubicBezTo>
                  <a:cubicBezTo>
                    <a:pt x="541" y="117"/>
                    <a:pt x="565" y="108"/>
                    <a:pt x="567" y="114"/>
                  </a:cubicBezTo>
                  <a:cubicBezTo>
                    <a:pt x="569" y="120"/>
                    <a:pt x="543" y="121"/>
                    <a:pt x="547" y="124"/>
                  </a:cubicBezTo>
                  <a:cubicBezTo>
                    <a:pt x="550" y="128"/>
                    <a:pt x="565" y="134"/>
                    <a:pt x="563" y="137"/>
                  </a:cubicBezTo>
                  <a:cubicBezTo>
                    <a:pt x="561" y="140"/>
                    <a:pt x="588" y="149"/>
                    <a:pt x="590" y="145"/>
                  </a:cubicBezTo>
                  <a:cubicBezTo>
                    <a:pt x="593" y="141"/>
                    <a:pt x="600" y="142"/>
                    <a:pt x="607" y="144"/>
                  </a:cubicBezTo>
                  <a:cubicBezTo>
                    <a:pt x="613" y="147"/>
                    <a:pt x="614" y="128"/>
                    <a:pt x="618" y="131"/>
                  </a:cubicBezTo>
                  <a:cubicBezTo>
                    <a:pt x="623" y="134"/>
                    <a:pt x="623" y="124"/>
                    <a:pt x="630" y="121"/>
                  </a:cubicBezTo>
                  <a:cubicBezTo>
                    <a:pt x="638" y="118"/>
                    <a:pt x="649" y="118"/>
                    <a:pt x="650" y="114"/>
                  </a:cubicBezTo>
                  <a:cubicBezTo>
                    <a:pt x="650" y="112"/>
                    <a:pt x="648" y="108"/>
                    <a:pt x="638" y="109"/>
                  </a:cubicBezTo>
                  <a:cubicBezTo>
                    <a:pt x="629" y="110"/>
                    <a:pt x="623" y="106"/>
                    <a:pt x="627" y="101"/>
                  </a:cubicBezTo>
                  <a:cubicBezTo>
                    <a:pt x="631" y="96"/>
                    <a:pt x="617" y="94"/>
                    <a:pt x="622" y="90"/>
                  </a:cubicBezTo>
                  <a:cubicBezTo>
                    <a:pt x="627" y="86"/>
                    <a:pt x="612" y="81"/>
                    <a:pt x="614" y="88"/>
                  </a:cubicBezTo>
                  <a:cubicBezTo>
                    <a:pt x="615" y="94"/>
                    <a:pt x="605" y="88"/>
                    <a:pt x="603" y="82"/>
                  </a:cubicBezTo>
                  <a:cubicBezTo>
                    <a:pt x="601" y="77"/>
                    <a:pt x="580" y="75"/>
                    <a:pt x="567" y="62"/>
                  </a:cubicBezTo>
                  <a:cubicBezTo>
                    <a:pt x="553" y="49"/>
                    <a:pt x="538" y="58"/>
                    <a:pt x="547" y="59"/>
                  </a:cubicBezTo>
                  <a:cubicBezTo>
                    <a:pt x="555" y="61"/>
                    <a:pt x="554" y="65"/>
                    <a:pt x="548" y="64"/>
                  </a:cubicBezTo>
                  <a:cubicBezTo>
                    <a:pt x="541" y="64"/>
                    <a:pt x="529" y="65"/>
                    <a:pt x="540" y="69"/>
                  </a:cubicBezTo>
                  <a:cubicBezTo>
                    <a:pt x="551" y="73"/>
                    <a:pt x="539" y="75"/>
                    <a:pt x="530" y="75"/>
                  </a:cubicBezTo>
                  <a:cubicBezTo>
                    <a:pt x="521" y="75"/>
                    <a:pt x="521" y="87"/>
                    <a:pt x="532" y="88"/>
                  </a:cubicBezTo>
                  <a:cubicBezTo>
                    <a:pt x="543" y="90"/>
                    <a:pt x="535" y="97"/>
                    <a:pt x="526" y="94"/>
                  </a:cubicBezTo>
                  <a:cubicBezTo>
                    <a:pt x="517" y="91"/>
                    <a:pt x="514" y="96"/>
                    <a:pt x="522" y="100"/>
                  </a:cubicBezTo>
                  <a:close/>
                  <a:moveTo>
                    <a:pt x="584" y="48"/>
                  </a:moveTo>
                  <a:cubicBezTo>
                    <a:pt x="591" y="43"/>
                    <a:pt x="597" y="46"/>
                    <a:pt x="591" y="50"/>
                  </a:cubicBezTo>
                  <a:cubicBezTo>
                    <a:pt x="585" y="53"/>
                    <a:pt x="587" y="55"/>
                    <a:pt x="595" y="54"/>
                  </a:cubicBezTo>
                  <a:cubicBezTo>
                    <a:pt x="604" y="54"/>
                    <a:pt x="592" y="57"/>
                    <a:pt x="592" y="62"/>
                  </a:cubicBezTo>
                  <a:cubicBezTo>
                    <a:pt x="592" y="68"/>
                    <a:pt x="602" y="64"/>
                    <a:pt x="602" y="70"/>
                  </a:cubicBezTo>
                  <a:cubicBezTo>
                    <a:pt x="603" y="75"/>
                    <a:pt x="625" y="77"/>
                    <a:pt x="632" y="71"/>
                  </a:cubicBezTo>
                  <a:cubicBezTo>
                    <a:pt x="638" y="64"/>
                    <a:pt x="636" y="72"/>
                    <a:pt x="635" y="77"/>
                  </a:cubicBezTo>
                  <a:cubicBezTo>
                    <a:pt x="635" y="81"/>
                    <a:pt x="667" y="85"/>
                    <a:pt x="668" y="79"/>
                  </a:cubicBezTo>
                  <a:cubicBezTo>
                    <a:pt x="670" y="74"/>
                    <a:pt x="674" y="76"/>
                    <a:pt x="681" y="78"/>
                  </a:cubicBezTo>
                  <a:cubicBezTo>
                    <a:pt x="687" y="79"/>
                    <a:pt x="717" y="72"/>
                    <a:pt x="718" y="66"/>
                  </a:cubicBezTo>
                  <a:cubicBezTo>
                    <a:pt x="718" y="59"/>
                    <a:pt x="727" y="69"/>
                    <a:pt x="718" y="76"/>
                  </a:cubicBezTo>
                  <a:cubicBezTo>
                    <a:pt x="708" y="82"/>
                    <a:pt x="688" y="81"/>
                    <a:pt x="680" y="84"/>
                  </a:cubicBezTo>
                  <a:cubicBezTo>
                    <a:pt x="671" y="87"/>
                    <a:pt x="685" y="93"/>
                    <a:pt x="694" y="100"/>
                  </a:cubicBezTo>
                  <a:cubicBezTo>
                    <a:pt x="703" y="107"/>
                    <a:pt x="683" y="103"/>
                    <a:pt x="674" y="94"/>
                  </a:cubicBezTo>
                  <a:cubicBezTo>
                    <a:pt x="666" y="85"/>
                    <a:pt x="648" y="85"/>
                    <a:pt x="638" y="86"/>
                  </a:cubicBezTo>
                  <a:cubicBezTo>
                    <a:pt x="628" y="86"/>
                    <a:pt x="631" y="105"/>
                    <a:pt x="638" y="105"/>
                  </a:cubicBezTo>
                  <a:cubicBezTo>
                    <a:pt x="646" y="105"/>
                    <a:pt x="653" y="107"/>
                    <a:pt x="660" y="119"/>
                  </a:cubicBezTo>
                  <a:cubicBezTo>
                    <a:pt x="667" y="131"/>
                    <a:pt x="683" y="128"/>
                    <a:pt x="683" y="133"/>
                  </a:cubicBezTo>
                  <a:cubicBezTo>
                    <a:pt x="683" y="139"/>
                    <a:pt x="663" y="129"/>
                    <a:pt x="651" y="127"/>
                  </a:cubicBezTo>
                  <a:cubicBezTo>
                    <a:pt x="640" y="125"/>
                    <a:pt x="622" y="132"/>
                    <a:pt x="622" y="141"/>
                  </a:cubicBezTo>
                  <a:cubicBezTo>
                    <a:pt x="621" y="149"/>
                    <a:pt x="638" y="148"/>
                    <a:pt x="649" y="141"/>
                  </a:cubicBezTo>
                  <a:cubicBezTo>
                    <a:pt x="661" y="134"/>
                    <a:pt x="652" y="143"/>
                    <a:pt x="647" y="149"/>
                  </a:cubicBezTo>
                  <a:cubicBezTo>
                    <a:pt x="641" y="154"/>
                    <a:pt x="660" y="158"/>
                    <a:pt x="660" y="165"/>
                  </a:cubicBezTo>
                  <a:cubicBezTo>
                    <a:pt x="660" y="171"/>
                    <a:pt x="646" y="169"/>
                    <a:pt x="645" y="163"/>
                  </a:cubicBezTo>
                  <a:cubicBezTo>
                    <a:pt x="643" y="157"/>
                    <a:pt x="638" y="151"/>
                    <a:pt x="625" y="152"/>
                  </a:cubicBezTo>
                  <a:cubicBezTo>
                    <a:pt x="611" y="153"/>
                    <a:pt x="615" y="163"/>
                    <a:pt x="623" y="164"/>
                  </a:cubicBezTo>
                  <a:cubicBezTo>
                    <a:pt x="631" y="165"/>
                    <a:pt x="632" y="171"/>
                    <a:pt x="623" y="171"/>
                  </a:cubicBezTo>
                  <a:cubicBezTo>
                    <a:pt x="613" y="171"/>
                    <a:pt x="592" y="177"/>
                    <a:pt x="599" y="184"/>
                  </a:cubicBezTo>
                  <a:cubicBezTo>
                    <a:pt x="606" y="190"/>
                    <a:pt x="632" y="184"/>
                    <a:pt x="637" y="188"/>
                  </a:cubicBezTo>
                  <a:cubicBezTo>
                    <a:pt x="642" y="192"/>
                    <a:pt x="654" y="194"/>
                    <a:pt x="657" y="189"/>
                  </a:cubicBezTo>
                  <a:cubicBezTo>
                    <a:pt x="661" y="184"/>
                    <a:pt x="671" y="186"/>
                    <a:pt x="681" y="186"/>
                  </a:cubicBezTo>
                  <a:cubicBezTo>
                    <a:pt x="691" y="186"/>
                    <a:pt x="694" y="188"/>
                    <a:pt x="699" y="192"/>
                  </a:cubicBezTo>
                  <a:cubicBezTo>
                    <a:pt x="703" y="196"/>
                    <a:pt x="711" y="195"/>
                    <a:pt x="717" y="190"/>
                  </a:cubicBezTo>
                  <a:cubicBezTo>
                    <a:pt x="723" y="186"/>
                    <a:pt x="723" y="186"/>
                    <a:pt x="730" y="186"/>
                  </a:cubicBezTo>
                  <a:cubicBezTo>
                    <a:pt x="737" y="186"/>
                    <a:pt x="739" y="181"/>
                    <a:pt x="735" y="176"/>
                  </a:cubicBezTo>
                  <a:cubicBezTo>
                    <a:pt x="731" y="170"/>
                    <a:pt x="722" y="180"/>
                    <a:pt x="721" y="176"/>
                  </a:cubicBezTo>
                  <a:cubicBezTo>
                    <a:pt x="720" y="170"/>
                    <a:pt x="711" y="169"/>
                    <a:pt x="697" y="171"/>
                  </a:cubicBezTo>
                  <a:cubicBezTo>
                    <a:pt x="683" y="173"/>
                    <a:pt x="689" y="161"/>
                    <a:pt x="698" y="164"/>
                  </a:cubicBezTo>
                  <a:cubicBezTo>
                    <a:pt x="706" y="167"/>
                    <a:pt x="718" y="166"/>
                    <a:pt x="728" y="163"/>
                  </a:cubicBezTo>
                  <a:cubicBezTo>
                    <a:pt x="738" y="160"/>
                    <a:pt x="730" y="156"/>
                    <a:pt x="730" y="151"/>
                  </a:cubicBezTo>
                  <a:cubicBezTo>
                    <a:pt x="730" y="147"/>
                    <a:pt x="742" y="150"/>
                    <a:pt x="751" y="150"/>
                  </a:cubicBezTo>
                  <a:cubicBezTo>
                    <a:pt x="761" y="150"/>
                    <a:pt x="774" y="134"/>
                    <a:pt x="775" y="125"/>
                  </a:cubicBezTo>
                  <a:cubicBezTo>
                    <a:pt x="775" y="116"/>
                    <a:pt x="754" y="118"/>
                    <a:pt x="744" y="118"/>
                  </a:cubicBezTo>
                  <a:cubicBezTo>
                    <a:pt x="733" y="118"/>
                    <a:pt x="750" y="111"/>
                    <a:pt x="770" y="112"/>
                  </a:cubicBezTo>
                  <a:cubicBezTo>
                    <a:pt x="789" y="113"/>
                    <a:pt x="781" y="104"/>
                    <a:pt x="784" y="100"/>
                  </a:cubicBezTo>
                  <a:cubicBezTo>
                    <a:pt x="788" y="97"/>
                    <a:pt x="797" y="104"/>
                    <a:pt x="807" y="102"/>
                  </a:cubicBezTo>
                  <a:cubicBezTo>
                    <a:pt x="817" y="100"/>
                    <a:pt x="810" y="91"/>
                    <a:pt x="817" y="91"/>
                  </a:cubicBezTo>
                  <a:cubicBezTo>
                    <a:pt x="821" y="91"/>
                    <a:pt x="832" y="84"/>
                    <a:pt x="853" y="72"/>
                  </a:cubicBezTo>
                  <a:cubicBezTo>
                    <a:pt x="874" y="60"/>
                    <a:pt x="891" y="62"/>
                    <a:pt x="892" y="55"/>
                  </a:cubicBezTo>
                  <a:cubicBezTo>
                    <a:pt x="893" y="48"/>
                    <a:pt x="862" y="55"/>
                    <a:pt x="857" y="53"/>
                  </a:cubicBezTo>
                  <a:cubicBezTo>
                    <a:pt x="852" y="51"/>
                    <a:pt x="878" y="45"/>
                    <a:pt x="885" y="46"/>
                  </a:cubicBezTo>
                  <a:cubicBezTo>
                    <a:pt x="891" y="48"/>
                    <a:pt x="899" y="46"/>
                    <a:pt x="920" y="36"/>
                  </a:cubicBezTo>
                  <a:cubicBezTo>
                    <a:pt x="941" y="25"/>
                    <a:pt x="932" y="23"/>
                    <a:pt x="923" y="24"/>
                  </a:cubicBezTo>
                  <a:cubicBezTo>
                    <a:pt x="914" y="26"/>
                    <a:pt x="905" y="23"/>
                    <a:pt x="905" y="17"/>
                  </a:cubicBezTo>
                  <a:cubicBezTo>
                    <a:pt x="906" y="11"/>
                    <a:pt x="892" y="16"/>
                    <a:pt x="892" y="13"/>
                  </a:cubicBezTo>
                  <a:cubicBezTo>
                    <a:pt x="891" y="10"/>
                    <a:pt x="879" y="11"/>
                    <a:pt x="865" y="17"/>
                  </a:cubicBezTo>
                  <a:cubicBezTo>
                    <a:pt x="852" y="22"/>
                    <a:pt x="864" y="11"/>
                    <a:pt x="870" y="9"/>
                  </a:cubicBezTo>
                  <a:cubicBezTo>
                    <a:pt x="876" y="7"/>
                    <a:pt x="836" y="9"/>
                    <a:pt x="830" y="5"/>
                  </a:cubicBezTo>
                  <a:cubicBezTo>
                    <a:pt x="823" y="0"/>
                    <a:pt x="815" y="13"/>
                    <a:pt x="809" y="6"/>
                  </a:cubicBezTo>
                  <a:cubicBezTo>
                    <a:pt x="803" y="0"/>
                    <a:pt x="787" y="5"/>
                    <a:pt x="789" y="10"/>
                  </a:cubicBezTo>
                  <a:cubicBezTo>
                    <a:pt x="791" y="15"/>
                    <a:pt x="786" y="15"/>
                    <a:pt x="780" y="9"/>
                  </a:cubicBezTo>
                  <a:cubicBezTo>
                    <a:pt x="774" y="4"/>
                    <a:pt x="762" y="10"/>
                    <a:pt x="751" y="8"/>
                  </a:cubicBezTo>
                  <a:cubicBezTo>
                    <a:pt x="741" y="7"/>
                    <a:pt x="745" y="17"/>
                    <a:pt x="733" y="12"/>
                  </a:cubicBezTo>
                  <a:cubicBezTo>
                    <a:pt x="722" y="7"/>
                    <a:pt x="709" y="9"/>
                    <a:pt x="712" y="11"/>
                  </a:cubicBezTo>
                  <a:cubicBezTo>
                    <a:pt x="716" y="13"/>
                    <a:pt x="711" y="16"/>
                    <a:pt x="706" y="14"/>
                  </a:cubicBezTo>
                  <a:cubicBezTo>
                    <a:pt x="701" y="13"/>
                    <a:pt x="696" y="15"/>
                    <a:pt x="699" y="20"/>
                  </a:cubicBezTo>
                  <a:cubicBezTo>
                    <a:pt x="702" y="25"/>
                    <a:pt x="680" y="18"/>
                    <a:pt x="680" y="24"/>
                  </a:cubicBezTo>
                  <a:cubicBezTo>
                    <a:pt x="680" y="30"/>
                    <a:pt x="672" y="33"/>
                    <a:pt x="666" y="28"/>
                  </a:cubicBezTo>
                  <a:cubicBezTo>
                    <a:pt x="660" y="23"/>
                    <a:pt x="641" y="21"/>
                    <a:pt x="646" y="26"/>
                  </a:cubicBezTo>
                  <a:cubicBezTo>
                    <a:pt x="652" y="31"/>
                    <a:pt x="629" y="28"/>
                    <a:pt x="635" y="33"/>
                  </a:cubicBezTo>
                  <a:cubicBezTo>
                    <a:pt x="641" y="37"/>
                    <a:pt x="627" y="41"/>
                    <a:pt x="627" y="38"/>
                  </a:cubicBezTo>
                  <a:cubicBezTo>
                    <a:pt x="627" y="36"/>
                    <a:pt x="614" y="31"/>
                    <a:pt x="609" y="36"/>
                  </a:cubicBezTo>
                  <a:cubicBezTo>
                    <a:pt x="604" y="41"/>
                    <a:pt x="602" y="46"/>
                    <a:pt x="600" y="43"/>
                  </a:cubicBezTo>
                  <a:cubicBezTo>
                    <a:pt x="597" y="40"/>
                    <a:pt x="586" y="41"/>
                    <a:pt x="575" y="45"/>
                  </a:cubicBezTo>
                  <a:cubicBezTo>
                    <a:pt x="564" y="50"/>
                    <a:pt x="577" y="53"/>
                    <a:pt x="584" y="48"/>
                  </a:cubicBezTo>
                  <a:close/>
                  <a:moveTo>
                    <a:pt x="713" y="505"/>
                  </a:moveTo>
                  <a:cubicBezTo>
                    <a:pt x="717" y="504"/>
                    <a:pt x="724" y="491"/>
                    <a:pt x="715" y="492"/>
                  </a:cubicBezTo>
                  <a:cubicBezTo>
                    <a:pt x="706" y="492"/>
                    <a:pt x="708" y="506"/>
                    <a:pt x="713" y="505"/>
                  </a:cubicBezTo>
                  <a:close/>
                  <a:moveTo>
                    <a:pt x="668" y="493"/>
                  </a:moveTo>
                  <a:cubicBezTo>
                    <a:pt x="676" y="499"/>
                    <a:pt x="689" y="484"/>
                    <a:pt x="688" y="480"/>
                  </a:cubicBezTo>
                  <a:cubicBezTo>
                    <a:pt x="687" y="476"/>
                    <a:pt x="658" y="487"/>
                    <a:pt x="668" y="493"/>
                  </a:cubicBezTo>
                  <a:close/>
                  <a:moveTo>
                    <a:pt x="705" y="464"/>
                  </a:moveTo>
                  <a:cubicBezTo>
                    <a:pt x="706" y="459"/>
                    <a:pt x="688" y="457"/>
                    <a:pt x="689" y="451"/>
                  </a:cubicBezTo>
                  <a:cubicBezTo>
                    <a:pt x="690" y="445"/>
                    <a:pt x="672" y="440"/>
                    <a:pt x="667" y="437"/>
                  </a:cubicBezTo>
                  <a:cubicBezTo>
                    <a:pt x="661" y="434"/>
                    <a:pt x="652" y="432"/>
                    <a:pt x="652" y="426"/>
                  </a:cubicBezTo>
                  <a:cubicBezTo>
                    <a:pt x="652" y="420"/>
                    <a:pt x="640" y="424"/>
                    <a:pt x="639" y="434"/>
                  </a:cubicBezTo>
                  <a:cubicBezTo>
                    <a:pt x="639" y="444"/>
                    <a:pt x="634" y="441"/>
                    <a:pt x="636" y="450"/>
                  </a:cubicBezTo>
                  <a:cubicBezTo>
                    <a:pt x="639" y="459"/>
                    <a:pt x="625" y="462"/>
                    <a:pt x="627" y="466"/>
                  </a:cubicBezTo>
                  <a:cubicBezTo>
                    <a:pt x="628" y="471"/>
                    <a:pt x="635" y="466"/>
                    <a:pt x="641" y="466"/>
                  </a:cubicBezTo>
                  <a:cubicBezTo>
                    <a:pt x="647" y="466"/>
                    <a:pt x="639" y="475"/>
                    <a:pt x="647" y="475"/>
                  </a:cubicBezTo>
                  <a:cubicBezTo>
                    <a:pt x="653" y="476"/>
                    <a:pt x="664" y="468"/>
                    <a:pt x="667" y="464"/>
                  </a:cubicBezTo>
                  <a:cubicBezTo>
                    <a:pt x="669" y="460"/>
                    <a:pt x="674" y="458"/>
                    <a:pt x="682" y="464"/>
                  </a:cubicBezTo>
                  <a:cubicBezTo>
                    <a:pt x="689" y="469"/>
                    <a:pt x="704" y="469"/>
                    <a:pt x="705" y="464"/>
                  </a:cubicBezTo>
                  <a:close/>
                  <a:moveTo>
                    <a:pt x="873" y="418"/>
                  </a:moveTo>
                  <a:cubicBezTo>
                    <a:pt x="879" y="418"/>
                    <a:pt x="880" y="426"/>
                    <a:pt x="890" y="435"/>
                  </a:cubicBezTo>
                  <a:cubicBezTo>
                    <a:pt x="900" y="443"/>
                    <a:pt x="901" y="437"/>
                    <a:pt x="902" y="431"/>
                  </a:cubicBezTo>
                  <a:cubicBezTo>
                    <a:pt x="904" y="426"/>
                    <a:pt x="915" y="430"/>
                    <a:pt x="914" y="424"/>
                  </a:cubicBezTo>
                  <a:cubicBezTo>
                    <a:pt x="914" y="419"/>
                    <a:pt x="923" y="412"/>
                    <a:pt x="929" y="409"/>
                  </a:cubicBezTo>
                  <a:cubicBezTo>
                    <a:pt x="935" y="406"/>
                    <a:pt x="924" y="400"/>
                    <a:pt x="916" y="401"/>
                  </a:cubicBezTo>
                  <a:cubicBezTo>
                    <a:pt x="908" y="401"/>
                    <a:pt x="906" y="395"/>
                    <a:pt x="906" y="392"/>
                  </a:cubicBezTo>
                  <a:cubicBezTo>
                    <a:pt x="906" y="388"/>
                    <a:pt x="891" y="379"/>
                    <a:pt x="886" y="381"/>
                  </a:cubicBezTo>
                  <a:cubicBezTo>
                    <a:pt x="880" y="382"/>
                    <a:pt x="872" y="374"/>
                    <a:pt x="865" y="373"/>
                  </a:cubicBezTo>
                  <a:cubicBezTo>
                    <a:pt x="858" y="373"/>
                    <a:pt x="849" y="367"/>
                    <a:pt x="850" y="360"/>
                  </a:cubicBezTo>
                  <a:cubicBezTo>
                    <a:pt x="851" y="352"/>
                    <a:pt x="863" y="362"/>
                    <a:pt x="865" y="356"/>
                  </a:cubicBezTo>
                  <a:cubicBezTo>
                    <a:pt x="868" y="350"/>
                    <a:pt x="853" y="354"/>
                    <a:pt x="852" y="349"/>
                  </a:cubicBezTo>
                  <a:cubicBezTo>
                    <a:pt x="852" y="345"/>
                    <a:pt x="856" y="347"/>
                    <a:pt x="859" y="344"/>
                  </a:cubicBezTo>
                  <a:cubicBezTo>
                    <a:pt x="862" y="341"/>
                    <a:pt x="856" y="336"/>
                    <a:pt x="853" y="334"/>
                  </a:cubicBezTo>
                  <a:cubicBezTo>
                    <a:pt x="849" y="332"/>
                    <a:pt x="848" y="338"/>
                    <a:pt x="844" y="338"/>
                  </a:cubicBezTo>
                  <a:cubicBezTo>
                    <a:pt x="841" y="338"/>
                    <a:pt x="844" y="332"/>
                    <a:pt x="846" y="329"/>
                  </a:cubicBezTo>
                  <a:cubicBezTo>
                    <a:pt x="849" y="325"/>
                    <a:pt x="835" y="321"/>
                    <a:pt x="829" y="323"/>
                  </a:cubicBezTo>
                  <a:cubicBezTo>
                    <a:pt x="822" y="325"/>
                    <a:pt x="820" y="321"/>
                    <a:pt x="820" y="317"/>
                  </a:cubicBezTo>
                  <a:cubicBezTo>
                    <a:pt x="820" y="313"/>
                    <a:pt x="810" y="317"/>
                    <a:pt x="805" y="320"/>
                  </a:cubicBezTo>
                  <a:cubicBezTo>
                    <a:pt x="801" y="323"/>
                    <a:pt x="796" y="317"/>
                    <a:pt x="801" y="316"/>
                  </a:cubicBezTo>
                  <a:cubicBezTo>
                    <a:pt x="806" y="316"/>
                    <a:pt x="813" y="312"/>
                    <a:pt x="811" y="307"/>
                  </a:cubicBezTo>
                  <a:cubicBezTo>
                    <a:pt x="810" y="302"/>
                    <a:pt x="796" y="302"/>
                    <a:pt x="794" y="307"/>
                  </a:cubicBezTo>
                  <a:cubicBezTo>
                    <a:pt x="791" y="313"/>
                    <a:pt x="780" y="301"/>
                    <a:pt x="780" y="296"/>
                  </a:cubicBezTo>
                  <a:cubicBezTo>
                    <a:pt x="780" y="292"/>
                    <a:pt x="764" y="296"/>
                    <a:pt x="766" y="288"/>
                  </a:cubicBezTo>
                  <a:cubicBezTo>
                    <a:pt x="768" y="280"/>
                    <a:pt x="747" y="278"/>
                    <a:pt x="741" y="278"/>
                  </a:cubicBezTo>
                  <a:cubicBezTo>
                    <a:pt x="736" y="278"/>
                    <a:pt x="727" y="283"/>
                    <a:pt x="728" y="288"/>
                  </a:cubicBezTo>
                  <a:cubicBezTo>
                    <a:pt x="729" y="293"/>
                    <a:pt x="722" y="291"/>
                    <a:pt x="721" y="285"/>
                  </a:cubicBezTo>
                  <a:cubicBezTo>
                    <a:pt x="720" y="279"/>
                    <a:pt x="706" y="292"/>
                    <a:pt x="702" y="292"/>
                  </a:cubicBezTo>
                  <a:cubicBezTo>
                    <a:pt x="698" y="292"/>
                    <a:pt x="705" y="276"/>
                    <a:pt x="703" y="271"/>
                  </a:cubicBezTo>
                  <a:cubicBezTo>
                    <a:pt x="701" y="267"/>
                    <a:pt x="698" y="265"/>
                    <a:pt x="694" y="257"/>
                  </a:cubicBezTo>
                  <a:cubicBezTo>
                    <a:pt x="691" y="249"/>
                    <a:pt x="676" y="252"/>
                    <a:pt x="672" y="257"/>
                  </a:cubicBezTo>
                  <a:cubicBezTo>
                    <a:pt x="668" y="262"/>
                    <a:pt x="654" y="260"/>
                    <a:pt x="647" y="267"/>
                  </a:cubicBezTo>
                  <a:cubicBezTo>
                    <a:pt x="640" y="275"/>
                    <a:pt x="648" y="282"/>
                    <a:pt x="651" y="285"/>
                  </a:cubicBezTo>
                  <a:cubicBezTo>
                    <a:pt x="654" y="287"/>
                    <a:pt x="640" y="292"/>
                    <a:pt x="645" y="296"/>
                  </a:cubicBezTo>
                  <a:cubicBezTo>
                    <a:pt x="649" y="300"/>
                    <a:pt x="656" y="298"/>
                    <a:pt x="657" y="305"/>
                  </a:cubicBezTo>
                  <a:cubicBezTo>
                    <a:pt x="657" y="312"/>
                    <a:pt x="640" y="303"/>
                    <a:pt x="637" y="297"/>
                  </a:cubicBezTo>
                  <a:cubicBezTo>
                    <a:pt x="635" y="291"/>
                    <a:pt x="638" y="286"/>
                    <a:pt x="635" y="282"/>
                  </a:cubicBezTo>
                  <a:cubicBezTo>
                    <a:pt x="631" y="277"/>
                    <a:pt x="634" y="272"/>
                    <a:pt x="641" y="265"/>
                  </a:cubicBezTo>
                  <a:cubicBezTo>
                    <a:pt x="648" y="257"/>
                    <a:pt x="653" y="258"/>
                    <a:pt x="653" y="254"/>
                  </a:cubicBezTo>
                  <a:cubicBezTo>
                    <a:pt x="653" y="250"/>
                    <a:pt x="624" y="250"/>
                    <a:pt x="607" y="266"/>
                  </a:cubicBezTo>
                  <a:cubicBezTo>
                    <a:pt x="590" y="282"/>
                    <a:pt x="595" y="303"/>
                    <a:pt x="596" y="307"/>
                  </a:cubicBezTo>
                  <a:cubicBezTo>
                    <a:pt x="597" y="311"/>
                    <a:pt x="612" y="309"/>
                    <a:pt x="621" y="312"/>
                  </a:cubicBezTo>
                  <a:cubicBezTo>
                    <a:pt x="630" y="314"/>
                    <a:pt x="625" y="318"/>
                    <a:pt x="618" y="317"/>
                  </a:cubicBezTo>
                  <a:cubicBezTo>
                    <a:pt x="612" y="316"/>
                    <a:pt x="600" y="314"/>
                    <a:pt x="601" y="319"/>
                  </a:cubicBezTo>
                  <a:cubicBezTo>
                    <a:pt x="601" y="323"/>
                    <a:pt x="615" y="332"/>
                    <a:pt x="624" y="330"/>
                  </a:cubicBezTo>
                  <a:cubicBezTo>
                    <a:pt x="632" y="328"/>
                    <a:pt x="632" y="328"/>
                    <a:pt x="635" y="333"/>
                  </a:cubicBezTo>
                  <a:cubicBezTo>
                    <a:pt x="639" y="338"/>
                    <a:pt x="649" y="336"/>
                    <a:pt x="658" y="337"/>
                  </a:cubicBezTo>
                  <a:cubicBezTo>
                    <a:pt x="668" y="337"/>
                    <a:pt x="680" y="341"/>
                    <a:pt x="684" y="341"/>
                  </a:cubicBezTo>
                  <a:cubicBezTo>
                    <a:pt x="689" y="342"/>
                    <a:pt x="694" y="339"/>
                    <a:pt x="696" y="336"/>
                  </a:cubicBezTo>
                  <a:cubicBezTo>
                    <a:pt x="698" y="333"/>
                    <a:pt x="717" y="340"/>
                    <a:pt x="722" y="340"/>
                  </a:cubicBezTo>
                  <a:cubicBezTo>
                    <a:pt x="728" y="339"/>
                    <a:pt x="724" y="334"/>
                    <a:pt x="721" y="332"/>
                  </a:cubicBezTo>
                  <a:cubicBezTo>
                    <a:pt x="717" y="331"/>
                    <a:pt x="719" y="324"/>
                    <a:pt x="723" y="327"/>
                  </a:cubicBezTo>
                  <a:cubicBezTo>
                    <a:pt x="728" y="329"/>
                    <a:pt x="736" y="331"/>
                    <a:pt x="737" y="336"/>
                  </a:cubicBezTo>
                  <a:cubicBezTo>
                    <a:pt x="738" y="340"/>
                    <a:pt x="743" y="338"/>
                    <a:pt x="743" y="341"/>
                  </a:cubicBezTo>
                  <a:cubicBezTo>
                    <a:pt x="744" y="345"/>
                    <a:pt x="760" y="349"/>
                    <a:pt x="761" y="354"/>
                  </a:cubicBezTo>
                  <a:cubicBezTo>
                    <a:pt x="761" y="358"/>
                    <a:pt x="745" y="360"/>
                    <a:pt x="749" y="364"/>
                  </a:cubicBezTo>
                  <a:cubicBezTo>
                    <a:pt x="754" y="367"/>
                    <a:pt x="761" y="359"/>
                    <a:pt x="767" y="358"/>
                  </a:cubicBezTo>
                  <a:cubicBezTo>
                    <a:pt x="774" y="358"/>
                    <a:pt x="774" y="372"/>
                    <a:pt x="778" y="370"/>
                  </a:cubicBezTo>
                  <a:cubicBezTo>
                    <a:pt x="784" y="367"/>
                    <a:pt x="789" y="373"/>
                    <a:pt x="796" y="382"/>
                  </a:cubicBezTo>
                  <a:cubicBezTo>
                    <a:pt x="802" y="391"/>
                    <a:pt x="795" y="399"/>
                    <a:pt x="796" y="402"/>
                  </a:cubicBezTo>
                  <a:cubicBezTo>
                    <a:pt x="796" y="405"/>
                    <a:pt x="808" y="404"/>
                    <a:pt x="815" y="401"/>
                  </a:cubicBezTo>
                  <a:cubicBezTo>
                    <a:pt x="821" y="397"/>
                    <a:pt x="827" y="405"/>
                    <a:pt x="833" y="410"/>
                  </a:cubicBezTo>
                  <a:cubicBezTo>
                    <a:pt x="838" y="414"/>
                    <a:pt x="814" y="422"/>
                    <a:pt x="816" y="418"/>
                  </a:cubicBezTo>
                  <a:cubicBezTo>
                    <a:pt x="818" y="414"/>
                    <a:pt x="801" y="401"/>
                    <a:pt x="786" y="407"/>
                  </a:cubicBezTo>
                  <a:cubicBezTo>
                    <a:pt x="771" y="413"/>
                    <a:pt x="782" y="422"/>
                    <a:pt x="783" y="427"/>
                  </a:cubicBezTo>
                  <a:cubicBezTo>
                    <a:pt x="785" y="432"/>
                    <a:pt x="770" y="438"/>
                    <a:pt x="756" y="433"/>
                  </a:cubicBezTo>
                  <a:cubicBezTo>
                    <a:pt x="742" y="428"/>
                    <a:pt x="746" y="436"/>
                    <a:pt x="741" y="436"/>
                  </a:cubicBezTo>
                  <a:cubicBezTo>
                    <a:pt x="735" y="436"/>
                    <a:pt x="729" y="445"/>
                    <a:pt x="734" y="451"/>
                  </a:cubicBezTo>
                  <a:cubicBezTo>
                    <a:pt x="739" y="457"/>
                    <a:pt x="750" y="451"/>
                    <a:pt x="760" y="452"/>
                  </a:cubicBezTo>
                  <a:cubicBezTo>
                    <a:pt x="769" y="453"/>
                    <a:pt x="770" y="455"/>
                    <a:pt x="771" y="450"/>
                  </a:cubicBezTo>
                  <a:cubicBezTo>
                    <a:pt x="772" y="445"/>
                    <a:pt x="782" y="447"/>
                    <a:pt x="788" y="449"/>
                  </a:cubicBezTo>
                  <a:cubicBezTo>
                    <a:pt x="795" y="450"/>
                    <a:pt x="794" y="460"/>
                    <a:pt x="802" y="461"/>
                  </a:cubicBezTo>
                  <a:cubicBezTo>
                    <a:pt x="810" y="462"/>
                    <a:pt x="803" y="471"/>
                    <a:pt x="808" y="476"/>
                  </a:cubicBezTo>
                  <a:cubicBezTo>
                    <a:pt x="814" y="482"/>
                    <a:pt x="830" y="479"/>
                    <a:pt x="836" y="485"/>
                  </a:cubicBezTo>
                  <a:cubicBezTo>
                    <a:pt x="842" y="492"/>
                    <a:pt x="869" y="504"/>
                    <a:pt x="872" y="500"/>
                  </a:cubicBezTo>
                  <a:cubicBezTo>
                    <a:pt x="876" y="494"/>
                    <a:pt x="850" y="470"/>
                    <a:pt x="842" y="468"/>
                  </a:cubicBezTo>
                  <a:cubicBezTo>
                    <a:pt x="834" y="466"/>
                    <a:pt x="850" y="463"/>
                    <a:pt x="859" y="471"/>
                  </a:cubicBezTo>
                  <a:cubicBezTo>
                    <a:pt x="869" y="479"/>
                    <a:pt x="883" y="483"/>
                    <a:pt x="891" y="473"/>
                  </a:cubicBezTo>
                  <a:cubicBezTo>
                    <a:pt x="898" y="464"/>
                    <a:pt x="885" y="466"/>
                    <a:pt x="885" y="459"/>
                  </a:cubicBezTo>
                  <a:cubicBezTo>
                    <a:pt x="885" y="453"/>
                    <a:pt x="880" y="443"/>
                    <a:pt x="873" y="443"/>
                  </a:cubicBezTo>
                  <a:cubicBezTo>
                    <a:pt x="865" y="443"/>
                    <a:pt x="847" y="428"/>
                    <a:pt x="854" y="425"/>
                  </a:cubicBezTo>
                  <a:cubicBezTo>
                    <a:pt x="860" y="422"/>
                    <a:pt x="852" y="418"/>
                    <a:pt x="857" y="412"/>
                  </a:cubicBezTo>
                  <a:cubicBezTo>
                    <a:pt x="862" y="406"/>
                    <a:pt x="867" y="417"/>
                    <a:pt x="873" y="418"/>
                  </a:cubicBezTo>
                  <a:close/>
                  <a:moveTo>
                    <a:pt x="765" y="392"/>
                  </a:moveTo>
                  <a:cubicBezTo>
                    <a:pt x="771" y="391"/>
                    <a:pt x="770" y="381"/>
                    <a:pt x="766" y="376"/>
                  </a:cubicBezTo>
                  <a:cubicBezTo>
                    <a:pt x="764" y="373"/>
                    <a:pt x="757" y="372"/>
                    <a:pt x="751" y="373"/>
                  </a:cubicBezTo>
                  <a:cubicBezTo>
                    <a:pt x="746" y="373"/>
                    <a:pt x="736" y="382"/>
                    <a:pt x="741" y="391"/>
                  </a:cubicBezTo>
                  <a:cubicBezTo>
                    <a:pt x="746" y="400"/>
                    <a:pt x="759" y="393"/>
                    <a:pt x="765" y="392"/>
                  </a:cubicBezTo>
                  <a:close/>
                  <a:moveTo>
                    <a:pt x="701" y="255"/>
                  </a:moveTo>
                  <a:cubicBezTo>
                    <a:pt x="698" y="261"/>
                    <a:pt x="707" y="261"/>
                    <a:pt x="708" y="269"/>
                  </a:cubicBezTo>
                  <a:cubicBezTo>
                    <a:pt x="708" y="277"/>
                    <a:pt x="718" y="280"/>
                    <a:pt x="725" y="275"/>
                  </a:cubicBezTo>
                  <a:cubicBezTo>
                    <a:pt x="732" y="270"/>
                    <a:pt x="753" y="277"/>
                    <a:pt x="753" y="270"/>
                  </a:cubicBezTo>
                  <a:cubicBezTo>
                    <a:pt x="753" y="265"/>
                    <a:pt x="731" y="254"/>
                    <a:pt x="724" y="256"/>
                  </a:cubicBezTo>
                  <a:cubicBezTo>
                    <a:pt x="716" y="257"/>
                    <a:pt x="704" y="248"/>
                    <a:pt x="701" y="255"/>
                  </a:cubicBezTo>
                  <a:close/>
                  <a:moveTo>
                    <a:pt x="893" y="705"/>
                  </a:moveTo>
                  <a:cubicBezTo>
                    <a:pt x="894" y="709"/>
                    <a:pt x="924" y="722"/>
                    <a:pt x="925" y="716"/>
                  </a:cubicBezTo>
                  <a:cubicBezTo>
                    <a:pt x="926" y="710"/>
                    <a:pt x="892" y="701"/>
                    <a:pt x="893" y="705"/>
                  </a:cubicBezTo>
                  <a:close/>
                  <a:moveTo>
                    <a:pt x="1024" y="737"/>
                  </a:moveTo>
                  <a:cubicBezTo>
                    <a:pt x="1021" y="741"/>
                    <a:pt x="1018" y="734"/>
                    <a:pt x="1023" y="730"/>
                  </a:cubicBezTo>
                  <a:cubicBezTo>
                    <a:pt x="1027" y="727"/>
                    <a:pt x="1022" y="725"/>
                    <a:pt x="1018" y="727"/>
                  </a:cubicBezTo>
                  <a:cubicBezTo>
                    <a:pt x="1014" y="730"/>
                    <a:pt x="1015" y="718"/>
                    <a:pt x="1019" y="716"/>
                  </a:cubicBezTo>
                  <a:cubicBezTo>
                    <a:pt x="1023" y="714"/>
                    <a:pt x="1009" y="709"/>
                    <a:pt x="1009" y="713"/>
                  </a:cubicBezTo>
                  <a:cubicBezTo>
                    <a:pt x="1009" y="717"/>
                    <a:pt x="1000" y="715"/>
                    <a:pt x="999" y="711"/>
                  </a:cubicBezTo>
                  <a:cubicBezTo>
                    <a:pt x="998" y="708"/>
                    <a:pt x="992" y="707"/>
                    <a:pt x="994" y="704"/>
                  </a:cubicBezTo>
                  <a:cubicBezTo>
                    <a:pt x="996" y="702"/>
                    <a:pt x="986" y="700"/>
                    <a:pt x="985" y="705"/>
                  </a:cubicBezTo>
                  <a:cubicBezTo>
                    <a:pt x="984" y="709"/>
                    <a:pt x="981" y="702"/>
                    <a:pt x="986" y="696"/>
                  </a:cubicBezTo>
                  <a:cubicBezTo>
                    <a:pt x="991" y="690"/>
                    <a:pt x="990" y="685"/>
                    <a:pt x="994" y="683"/>
                  </a:cubicBezTo>
                  <a:cubicBezTo>
                    <a:pt x="999" y="680"/>
                    <a:pt x="994" y="677"/>
                    <a:pt x="989" y="679"/>
                  </a:cubicBezTo>
                  <a:cubicBezTo>
                    <a:pt x="984" y="681"/>
                    <a:pt x="970" y="700"/>
                    <a:pt x="970" y="706"/>
                  </a:cubicBezTo>
                  <a:cubicBezTo>
                    <a:pt x="970" y="711"/>
                    <a:pt x="970" y="717"/>
                    <a:pt x="965" y="717"/>
                  </a:cubicBezTo>
                  <a:cubicBezTo>
                    <a:pt x="960" y="717"/>
                    <a:pt x="955" y="721"/>
                    <a:pt x="958" y="724"/>
                  </a:cubicBezTo>
                  <a:cubicBezTo>
                    <a:pt x="962" y="727"/>
                    <a:pt x="949" y="735"/>
                    <a:pt x="955" y="738"/>
                  </a:cubicBezTo>
                  <a:cubicBezTo>
                    <a:pt x="959" y="741"/>
                    <a:pt x="967" y="737"/>
                    <a:pt x="973" y="738"/>
                  </a:cubicBezTo>
                  <a:cubicBezTo>
                    <a:pt x="979" y="739"/>
                    <a:pt x="984" y="739"/>
                    <a:pt x="989" y="735"/>
                  </a:cubicBezTo>
                  <a:cubicBezTo>
                    <a:pt x="994" y="731"/>
                    <a:pt x="994" y="739"/>
                    <a:pt x="1000" y="738"/>
                  </a:cubicBezTo>
                  <a:cubicBezTo>
                    <a:pt x="1005" y="737"/>
                    <a:pt x="997" y="743"/>
                    <a:pt x="997" y="747"/>
                  </a:cubicBezTo>
                  <a:cubicBezTo>
                    <a:pt x="998" y="750"/>
                    <a:pt x="1003" y="744"/>
                    <a:pt x="1007" y="742"/>
                  </a:cubicBezTo>
                  <a:cubicBezTo>
                    <a:pt x="1011" y="740"/>
                    <a:pt x="1016" y="742"/>
                    <a:pt x="1014" y="746"/>
                  </a:cubicBezTo>
                  <a:cubicBezTo>
                    <a:pt x="1012" y="749"/>
                    <a:pt x="1026" y="753"/>
                    <a:pt x="1029" y="747"/>
                  </a:cubicBezTo>
                  <a:cubicBezTo>
                    <a:pt x="1032" y="742"/>
                    <a:pt x="1026" y="733"/>
                    <a:pt x="1024" y="737"/>
                  </a:cubicBezTo>
                  <a:close/>
                  <a:moveTo>
                    <a:pt x="95" y="639"/>
                  </a:moveTo>
                  <a:cubicBezTo>
                    <a:pt x="86" y="644"/>
                    <a:pt x="108" y="669"/>
                    <a:pt x="113" y="666"/>
                  </a:cubicBezTo>
                  <a:cubicBezTo>
                    <a:pt x="116" y="663"/>
                    <a:pt x="107" y="653"/>
                    <a:pt x="107" y="647"/>
                  </a:cubicBezTo>
                  <a:cubicBezTo>
                    <a:pt x="107" y="641"/>
                    <a:pt x="104" y="634"/>
                    <a:pt x="95" y="639"/>
                  </a:cubicBezTo>
                  <a:close/>
                  <a:moveTo>
                    <a:pt x="942" y="760"/>
                  </a:moveTo>
                  <a:cubicBezTo>
                    <a:pt x="938" y="761"/>
                    <a:pt x="941" y="755"/>
                    <a:pt x="941" y="752"/>
                  </a:cubicBezTo>
                  <a:cubicBezTo>
                    <a:pt x="942" y="749"/>
                    <a:pt x="934" y="753"/>
                    <a:pt x="933" y="757"/>
                  </a:cubicBezTo>
                  <a:cubicBezTo>
                    <a:pt x="933" y="760"/>
                    <a:pt x="927" y="761"/>
                    <a:pt x="927" y="764"/>
                  </a:cubicBezTo>
                  <a:cubicBezTo>
                    <a:pt x="927" y="770"/>
                    <a:pt x="927" y="766"/>
                    <a:pt x="923" y="769"/>
                  </a:cubicBezTo>
                  <a:cubicBezTo>
                    <a:pt x="918" y="771"/>
                    <a:pt x="902" y="769"/>
                    <a:pt x="902" y="765"/>
                  </a:cubicBezTo>
                  <a:cubicBezTo>
                    <a:pt x="901" y="761"/>
                    <a:pt x="890" y="759"/>
                    <a:pt x="889" y="754"/>
                  </a:cubicBezTo>
                  <a:cubicBezTo>
                    <a:pt x="889" y="749"/>
                    <a:pt x="883" y="748"/>
                    <a:pt x="888" y="742"/>
                  </a:cubicBezTo>
                  <a:cubicBezTo>
                    <a:pt x="892" y="737"/>
                    <a:pt x="887" y="734"/>
                    <a:pt x="883" y="738"/>
                  </a:cubicBezTo>
                  <a:cubicBezTo>
                    <a:pt x="878" y="742"/>
                    <a:pt x="876" y="736"/>
                    <a:pt x="882" y="733"/>
                  </a:cubicBezTo>
                  <a:cubicBezTo>
                    <a:pt x="888" y="731"/>
                    <a:pt x="899" y="729"/>
                    <a:pt x="893" y="718"/>
                  </a:cubicBezTo>
                  <a:cubicBezTo>
                    <a:pt x="887" y="707"/>
                    <a:pt x="852" y="721"/>
                    <a:pt x="843" y="727"/>
                  </a:cubicBezTo>
                  <a:cubicBezTo>
                    <a:pt x="834" y="732"/>
                    <a:pt x="823" y="749"/>
                    <a:pt x="818" y="749"/>
                  </a:cubicBezTo>
                  <a:cubicBezTo>
                    <a:pt x="813" y="749"/>
                    <a:pt x="826" y="740"/>
                    <a:pt x="828" y="736"/>
                  </a:cubicBezTo>
                  <a:cubicBezTo>
                    <a:pt x="830" y="733"/>
                    <a:pt x="828" y="729"/>
                    <a:pt x="831" y="731"/>
                  </a:cubicBezTo>
                  <a:cubicBezTo>
                    <a:pt x="833" y="732"/>
                    <a:pt x="841" y="719"/>
                    <a:pt x="847" y="715"/>
                  </a:cubicBezTo>
                  <a:cubicBezTo>
                    <a:pt x="852" y="711"/>
                    <a:pt x="858" y="715"/>
                    <a:pt x="859" y="711"/>
                  </a:cubicBezTo>
                  <a:cubicBezTo>
                    <a:pt x="860" y="708"/>
                    <a:pt x="862" y="706"/>
                    <a:pt x="867" y="701"/>
                  </a:cubicBezTo>
                  <a:cubicBezTo>
                    <a:pt x="872" y="696"/>
                    <a:pt x="934" y="697"/>
                    <a:pt x="940" y="697"/>
                  </a:cubicBezTo>
                  <a:cubicBezTo>
                    <a:pt x="946" y="697"/>
                    <a:pt x="957" y="689"/>
                    <a:pt x="961" y="684"/>
                  </a:cubicBezTo>
                  <a:cubicBezTo>
                    <a:pt x="964" y="679"/>
                    <a:pt x="968" y="679"/>
                    <a:pt x="976" y="679"/>
                  </a:cubicBezTo>
                  <a:cubicBezTo>
                    <a:pt x="985" y="680"/>
                    <a:pt x="989" y="672"/>
                    <a:pt x="993" y="669"/>
                  </a:cubicBezTo>
                  <a:cubicBezTo>
                    <a:pt x="997" y="666"/>
                    <a:pt x="995" y="665"/>
                    <a:pt x="992" y="664"/>
                  </a:cubicBezTo>
                  <a:cubicBezTo>
                    <a:pt x="988" y="663"/>
                    <a:pt x="985" y="661"/>
                    <a:pt x="988" y="661"/>
                  </a:cubicBezTo>
                  <a:cubicBezTo>
                    <a:pt x="992" y="660"/>
                    <a:pt x="994" y="658"/>
                    <a:pt x="995" y="653"/>
                  </a:cubicBezTo>
                  <a:cubicBezTo>
                    <a:pt x="997" y="649"/>
                    <a:pt x="994" y="651"/>
                    <a:pt x="989" y="644"/>
                  </a:cubicBezTo>
                  <a:cubicBezTo>
                    <a:pt x="984" y="638"/>
                    <a:pt x="982" y="646"/>
                    <a:pt x="977" y="646"/>
                  </a:cubicBezTo>
                  <a:cubicBezTo>
                    <a:pt x="972" y="645"/>
                    <a:pt x="980" y="639"/>
                    <a:pt x="976" y="636"/>
                  </a:cubicBezTo>
                  <a:cubicBezTo>
                    <a:pt x="972" y="634"/>
                    <a:pt x="964" y="635"/>
                    <a:pt x="958" y="641"/>
                  </a:cubicBezTo>
                  <a:cubicBezTo>
                    <a:pt x="952" y="646"/>
                    <a:pt x="952" y="640"/>
                    <a:pt x="947" y="646"/>
                  </a:cubicBezTo>
                  <a:cubicBezTo>
                    <a:pt x="942" y="651"/>
                    <a:pt x="942" y="643"/>
                    <a:pt x="944" y="641"/>
                  </a:cubicBezTo>
                  <a:cubicBezTo>
                    <a:pt x="947" y="639"/>
                    <a:pt x="948" y="641"/>
                    <a:pt x="951" y="638"/>
                  </a:cubicBezTo>
                  <a:cubicBezTo>
                    <a:pt x="953" y="635"/>
                    <a:pt x="955" y="638"/>
                    <a:pt x="961" y="634"/>
                  </a:cubicBezTo>
                  <a:cubicBezTo>
                    <a:pt x="967" y="630"/>
                    <a:pt x="972" y="632"/>
                    <a:pt x="974" y="629"/>
                  </a:cubicBezTo>
                  <a:cubicBezTo>
                    <a:pt x="976" y="626"/>
                    <a:pt x="971" y="622"/>
                    <a:pt x="966" y="624"/>
                  </a:cubicBezTo>
                  <a:cubicBezTo>
                    <a:pt x="960" y="625"/>
                    <a:pt x="956" y="616"/>
                    <a:pt x="953" y="618"/>
                  </a:cubicBezTo>
                  <a:cubicBezTo>
                    <a:pt x="949" y="621"/>
                    <a:pt x="950" y="614"/>
                    <a:pt x="946" y="617"/>
                  </a:cubicBezTo>
                  <a:cubicBezTo>
                    <a:pt x="942" y="620"/>
                    <a:pt x="939" y="616"/>
                    <a:pt x="937" y="611"/>
                  </a:cubicBezTo>
                  <a:cubicBezTo>
                    <a:pt x="936" y="606"/>
                    <a:pt x="925" y="598"/>
                    <a:pt x="918" y="596"/>
                  </a:cubicBezTo>
                  <a:cubicBezTo>
                    <a:pt x="911" y="594"/>
                    <a:pt x="916" y="590"/>
                    <a:pt x="919" y="593"/>
                  </a:cubicBezTo>
                  <a:cubicBezTo>
                    <a:pt x="923" y="595"/>
                    <a:pt x="927" y="590"/>
                    <a:pt x="928" y="587"/>
                  </a:cubicBezTo>
                  <a:cubicBezTo>
                    <a:pt x="930" y="585"/>
                    <a:pt x="926" y="582"/>
                    <a:pt x="924" y="582"/>
                  </a:cubicBezTo>
                  <a:cubicBezTo>
                    <a:pt x="922" y="582"/>
                    <a:pt x="922" y="578"/>
                    <a:pt x="922" y="576"/>
                  </a:cubicBezTo>
                  <a:cubicBezTo>
                    <a:pt x="923" y="573"/>
                    <a:pt x="915" y="570"/>
                    <a:pt x="915" y="567"/>
                  </a:cubicBezTo>
                  <a:cubicBezTo>
                    <a:pt x="915" y="564"/>
                    <a:pt x="910" y="562"/>
                    <a:pt x="910" y="560"/>
                  </a:cubicBezTo>
                  <a:cubicBezTo>
                    <a:pt x="911" y="558"/>
                    <a:pt x="906" y="554"/>
                    <a:pt x="906" y="551"/>
                  </a:cubicBezTo>
                  <a:cubicBezTo>
                    <a:pt x="906" y="548"/>
                    <a:pt x="898" y="541"/>
                    <a:pt x="898" y="538"/>
                  </a:cubicBezTo>
                  <a:cubicBezTo>
                    <a:pt x="898" y="534"/>
                    <a:pt x="894" y="531"/>
                    <a:pt x="892" y="527"/>
                  </a:cubicBezTo>
                  <a:cubicBezTo>
                    <a:pt x="891" y="522"/>
                    <a:pt x="889" y="525"/>
                    <a:pt x="887" y="531"/>
                  </a:cubicBezTo>
                  <a:cubicBezTo>
                    <a:pt x="886" y="537"/>
                    <a:pt x="880" y="537"/>
                    <a:pt x="882" y="539"/>
                  </a:cubicBezTo>
                  <a:cubicBezTo>
                    <a:pt x="885" y="543"/>
                    <a:pt x="882" y="544"/>
                    <a:pt x="880" y="546"/>
                  </a:cubicBezTo>
                  <a:cubicBezTo>
                    <a:pt x="878" y="549"/>
                    <a:pt x="882" y="553"/>
                    <a:pt x="878" y="553"/>
                  </a:cubicBezTo>
                  <a:cubicBezTo>
                    <a:pt x="874" y="553"/>
                    <a:pt x="876" y="561"/>
                    <a:pt x="874" y="557"/>
                  </a:cubicBezTo>
                  <a:cubicBezTo>
                    <a:pt x="872" y="554"/>
                    <a:pt x="867" y="555"/>
                    <a:pt x="867" y="558"/>
                  </a:cubicBezTo>
                  <a:cubicBezTo>
                    <a:pt x="867" y="562"/>
                    <a:pt x="859" y="566"/>
                    <a:pt x="855" y="565"/>
                  </a:cubicBezTo>
                  <a:cubicBezTo>
                    <a:pt x="852" y="565"/>
                    <a:pt x="852" y="558"/>
                    <a:pt x="849" y="560"/>
                  </a:cubicBezTo>
                  <a:cubicBezTo>
                    <a:pt x="846" y="562"/>
                    <a:pt x="847" y="554"/>
                    <a:pt x="842" y="554"/>
                  </a:cubicBezTo>
                  <a:cubicBezTo>
                    <a:pt x="838" y="554"/>
                    <a:pt x="835" y="554"/>
                    <a:pt x="836" y="550"/>
                  </a:cubicBezTo>
                  <a:cubicBezTo>
                    <a:pt x="838" y="546"/>
                    <a:pt x="829" y="544"/>
                    <a:pt x="832" y="542"/>
                  </a:cubicBezTo>
                  <a:cubicBezTo>
                    <a:pt x="834" y="539"/>
                    <a:pt x="831" y="535"/>
                    <a:pt x="830" y="528"/>
                  </a:cubicBezTo>
                  <a:cubicBezTo>
                    <a:pt x="830" y="521"/>
                    <a:pt x="834" y="521"/>
                    <a:pt x="834" y="518"/>
                  </a:cubicBezTo>
                  <a:cubicBezTo>
                    <a:pt x="834" y="516"/>
                    <a:pt x="831" y="516"/>
                    <a:pt x="828" y="518"/>
                  </a:cubicBezTo>
                  <a:cubicBezTo>
                    <a:pt x="825" y="520"/>
                    <a:pt x="825" y="515"/>
                    <a:pt x="822" y="515"/>
                  </a:cubicBezTo>
                  <a:cubicBezTo>
                    <a:pt x="818" y="515"/>
                    <a:pt x="808" y="515"/>
                    <a:pt x="808" y="510"/>
                  </a:cubicBezTo>
                  <a:cubicBezTo>
                    <a:pt x="807" y="505"/>
                    <a:pt x="804" y="508"/>
                    <a:pt x="802" y="503"/>
                  </a:cubicBezTo>
                  <a:cubicBezTo>
                    <a:pt x="801" y="499"/>
                    <a:pt x="797" y="502"/>
                    <a:pt x="797" y="499"/>
                  </a:cubicBezTo>
                  <a:cubicBezTo>
                    <a:pt x="797" y="496"/>
                    <a:pt x="795" y="494"/>
                    <a:pt x="792" y="494"/>
                  </a:cubicBezTo>
                  <a:cubicBezTo>
                    <a:pt x="789" y="494"/>
                    <a:pt x="788" y="490"/>
                    <a:pt x="784" y="490"/>
                  </a:cubicBezTo>
                  <a:cubicBezTo>
                    <a:pt x="779" y="489"/>
                    <a:pt x="774" y="493"/>
                    <a:pt x="772" y="494"/>
                  </a:cubicBezTo>
                  <a:cubicBezTo>
                    <a:pt x="770" y="495"/>
                    <a:pt x="764" y="490"/>
                    <a:pt x="761" y="492"/>
                  </a:cubicBezTo>
                  <a:cubicBezTo>
                    <a:pt x="759" y="494"/>
                    <a:pt x="759" y="491"/>
                    <a:pt x="752" y="489"/>
                  </a:cubicBezTo>
                  <a:cubicBezTo>
                    <a:pt x="746" y="487"/>
                    <a:pt x="737" y="486"/>
                    <a:pt x="737" y="489"/>
                  </a:cubicBezTo>
                  <a:cubicBezTo>
                    <a:pt x="736" y="491"/>
                    <a:pt x="731" y="492"/>
                    <a:pt x="732" y="498"/>
                  </a:cubicBezTo>
                  <a:cubicBezTo>
                    <a:pt x="733" y="503"/>
                    <a:pt x="738" y="502"/>
                    <a:pt x="739" y="506"/>
                  </a:cubicBezTo>
                  <a:cubicBezTo>
                    <a:pt x="741" y="509"/>
                    <a:pt x="737" y="508"/>
                    <a:pt x="737" y="512"/>
                  </a:cubicBezTo>
                  <a:cubicBezTo>
                    <a:pt x="736" y="515"/>
                    <a:pt x="733" y="515"/>
                    <a:pt x="733" y="517"/>
                  </a:cubicBezTo>
                  <a:cubicBezTo>
                    <a:pt x="733" y="519"/>
                    <a:pt x="735" y="519"/>
                    <a:pt x="737" y="524"/>
                  </a:cubicBezTo>
                  <a:cubicBezTo>
                    <a:pt x="738" y="528"/>
                    <a:pt x="740" y="528"/>
                    <a:pt x="741" y="535"/>
                  </a:cubicBezTo>
                  <a:cubicBezTo>
                    <a:pt x="742" y="541"/>
                    <a:pt x="739" y="540"/>
                    <a:pt x="737" y="540"/>
                  </a:cubicBezTo>
                  <a:cubicBezTo>
                    <a:pt x="734" y="541"/>
                    <a:pt x="737" y="544"/>
                    <a:pt x="733" y="549"/>
                  </a:cubicBezTo>
                  <a:cubicBezTo>
                    <a:pt x="730" y="553"/>
                    <a:pt x="727" y="557"/>
                    <a:pt x="729" y="560"/>
                  </a:cubicBezTo>
                  <a:cubicBezTo>
                    <a:pt x="732" y="563"/>
                    <a:pt x="743" y="567"/>
                    <a:pt x="747" y="574"/>
                  </a:cubicBezTo>
                  <a:cubicBezTo>
                    <a:pt x="751" y="581"/>
                    <a:pt x="751" y="593"/>
                    <a:pt x="749" y="601"/>
                  </a:cubicBezTo>
                  <a:cubicBezTo>
                    <a:pt x="748" y="608"/>
                    <a:pt x="739" y="610"/>
                    <a:pt x="733" y="617"/>
                  </a:cubicBezTo>
                  <a:cubicBezTo>
                    <a:pt x="727" y="624"/>
                    <a:pt x="720" y="623"/>
                    <a:pt x="717" y="623"/>
                  </a:cubicBezTo>
                  <a:cubicBezTo>
                    <a:pt x="714" y="624"/>
                    <a:pt x="716" y="630"/>
                    <a:pt x="720" y="635"/>
                  </a:cubicBezTo>
                  <a:cubicBezTo>
                    <a:pt x="724" y="640"/>
                    <a:pt x="721" y="642"/>
                    <a:pt x="723" y="647"/>
                  </a:cubicBezTo>
                  <a:cubicBezTo>
                    <a:pt x="725" y="652"/>
                    <a:pt x="723" y="656"/>
                    <a:pt x="726" y="661"/>
                  </a:cubicBezTo>
                  <a:cubicBezTo>
                    <a:pt x="730" y="666"/>
                    <a:pt x="728" y="668"/>
                    <a:pt x="724" y="671"/>
                  </a:cubicBezTo>
                  <a:cubicBezTo>
                    <a:pt x="720" y="675"/>
                    <a:pt x="725" y="673"/>
                    <a:pt x="726" y="677"/>
                  </a:cubicBezTo>
                  <a:cubicBezTo>
                    <a:pt x="726" y="682"/>
                    <a:pt x="724" y="679"/>
                    <a:pt x="720" y="677"/>
                  </a:cubicBezTo>
                  <a:cubicBezTo>
                    <a:pt x="717" y="674"/>
                    <a:pt x="714" y="681"/>
                    <a:pt x="714" y="684"/>
                  </a:cubicBezTo>
                  <a:cubicBezTo>
                    <a:pt x="714" y="687"/>
                    <a:pt x="706" y="680"/>
                    <a:pt x="704" y="680"/>
                  </a:cubicBezTo>
                  <a:cubicBezTo>
                    <a:pt x="702" y="681"/>
                    <a:pt x="705" y="676"/>
                    <a:pt x="700" y="672"/>
                  </a:cubicBezTo>
                  <a:cubicBezTo>
                    <a:pt x="695" y="669"/>
                    <a:pt x="692" y="668"/>
                    <a:pt x="692" y="664"/>
                  </a:cubicBezTo>
                  <a:cubicBezTo>
                    <a:pt x="692" y="660"/>
                    <a:pt x="684" y="658"/>
                    <a:pt x="684" y="653"/>
                  </a:cubicBezTo>
                  <a:cubicBezTo>
                    <a:pt x="684" y="649"/>
                    <a:pt x="685" y="638"/>
                    <a:pt x="683" y="635"/>
                  </a:cubicBezTo>
                  <a:cubicBezTo>
                    <a:pt x="681" y="632"/>
                    <a:pt x="683" y="629"/>
                    <a:pt x="684" y="626"/>
                  </a:cubicBezTo>
                  <a:cubicBezTo>
                    <a:pt x="686" y="623"/>
                    <a:pt x="683" y="618"/>
                    <a:pt x="678" y="618"/>
                  </a:cubicBezTo>
                  <a:cubicBezTo>
                    <a:pt x="673" y="618"/>
                    <a:pt x="667" y="617"/>
                    <a:pt x="661" y="617"/>
                  </a:cubicBezTo>
                  <a:cubicBezTo>
                    <a:pt x="654" y="618"/>
                    <a:pt x="651" y="617"/>
                    <a:pt x="648" y="615"/>
                  </a:cubicBezTo>
                  <a:cubicBezTo>
                    <a:pt x="646" y="613"/>
                    <a:pt x="641" y="609"/>
                    <a:pt x="633" y="607"/>
                  </a:cubicBezTo>
                  <a:cubicBezTo>
                    <a:pt x="625" y="605"/>
                    <a:pt x="621" y="601"/>
                    <a:pt x="620" y="598"/>
                  </a:cubicBezTo>
                  <a:cubicBezTo>
                    <a:pt x="619" y="596"/>
                    <a:pt x="611" y="594"/>
                    <a:pt x="610" y="592"/>
                  </a:cubicBezTo>
                  <a:cubicBezTo>
                    <a:pt x="608" y="589"/>
                    <a:pt x="600" y="588"/>
                    <a:pt x="597" y="588"/>
                  </a:cubicBezTo>
                  <a:cubicBezTo>
                    <a:pt x="594" y="589"/>
                    <a:pt x="586" y="582"/>
                    <a:pt x="582" y="582"/>
                  </a:cubicBezTo>
                  <a:cubicBezTo>
                    <a:pt x="577" y="582"/>
                    <a:pt x="566" y="587"/>
                    <a:pt x="564" y="587"/>
                  </a:cubicBezTo>
                  <a:cubicBezTo>
                    <a:pt x="563" y="588"/>
                    <a:pt x="565" y="583"/>
                    <a:pt x="566" y="581"/>
                  </a:cubicBezTo>
                  <a:cubicBezTo>
                    <a:pt x="567" y="580"/>
                    <a:pt x="562" y="572"/>
                    <a:pt x="561" y="566"/>
                  </a:cubicBezTo>
                  <a:cubicBezTo>
                    <a:pt x="560" y="561"/>
                    <a:pt x="558" y="555"/>
                    <a:pt x="552" y="556"/>
                  </a:cubicBezTo>
                  <a:cubicBezTo>
                    <a:pt x="547" y="557"/>
                    <a:pt x="541" y="554"/>
                    <a:pt x="540" y="553"/>
                  </a:cubicBezTo>
                  <a:cubicBezTo>
                    <a:pt x="538" y="552"/>
                    <a:pt x="538" y="537"/>
                    <a:pt x="539" y="530"/>
                  </a:cubicBezTo>
                  <a:cubicBezTo>
                    <a:pt x="540" y="524"/>
                    <a:pt x="547" y="514"/>
                    <a:pt x="547" y="510"/>
                  </a:cubicBezTo>
                  <a:cubicBezTo>
                    <a:pt x="547" y="507"/>
                    <a:pt x="551" y="505"/>
                    <a:pt x="555" y="504"/>
                  </a:cubicBezTo>
                  <a:cubicBezTo>
                    <a:pt x="559" y="503"/>
                    <a:pt x="556" y="495"/>
                    <a:pt x="560" y="494"/>
                  </a:cubicBezTo>
                  <a:cubicBezTo>
                    <a:pt x="564" y="494"/>
                    <a:pt x="564" y="492"/>
                    <a:pt x="565" y="489"/>
                  </a:cubicBezTo>
                  <a:cubicBezTo>
                    <a:pt x="566" y="486"/>
                    <a:pt x="570" y="488"/>
                    <a:pt x="568" y="485"/>
                  </a:cubicBezTo>
                  <a:cubicBezTo>
                    <a:pt x="565" y="483"/>
                    <a:pt x="567" y="482"/>
                    <a:pt x="573" y="482"/>
                  </a:cubicBezTo>
                  <a:cubicBezTo>
                    <a:pt x="579" y="482"/>
                    <a:pt x="588" y="480"/>
                    <a:pt x="586" y="474"/>
                  </a:cubicBezTo>
                  <a:cubicBezTo>
                    <a:pt x="585" y="468"/>
                    <a:pt x="570" y="472"/>
                    <a:pt x="570" y="467"/>
                  </a:cubicBezTo>
                  <a:cubicBezTo>
                    <a:pt x="570" y="462"/>
                    <a:pt x="550" y="462"/>
                    <a:pt x="551" y="459"/>
                  </a:cubicBezTo>
                  <a:cubicBezTo>
                    <a:pt x="553" y="456"/>
                    <a:pt x="571" y="461"/>
                    <a:pt x="578" y="464"/>
                  </a:cubicBezTo>
                  <a:cubicBezTo>
                    <a:pt x="584" y="466"/>
                    <a:pt x="586" y="466"/>
                    <a:pt x="591" y="466"/>
                  </a:cubicBezTo>
                  <a:cubicBezTo>
                    <a:pt x="597" y="465"/>
                    <a:pt x="593" y="458"/>
                    <a:pt x="594" y="455"/>
                  </a:cubicBezTo>
                  <a:cubicBezTo>
                    <a:pt x="595" y="453"/>
                    <a:pt x="606" y="460"/>
                    <a:pt x="611" y="458"/>
                  </a:cubicBezTo>
                  <a:cubicBezTo>
                    <a:pt x="617" y="457"/>
                    <a:pt x="623" y="444"/>
                    <a:pt x="628" y="441"/>
                  </a:cubicBezTo>
                  <a:cubicBezTo>
                    <a:pt x="633" y="437"/>
                    <a:pt x="628" y="434"/>
                    <a:pt x="619" y="435"/>
                  </a:cubicBezTo>
                  <a:cubicBezTo>
                    <a:pt x="609" y="436"/>
                    <a:pt x="604" y="432"/>
                    <a:pt x="599" y="428"/>
                  </a:cubicBezTo>
                  <a:cubicBezTo>
                    <a:pt x="594" y="424"/>
                    <a:pt x="594" y="421"/>
                    <a:pt x="600" y="422"/>
                  </a:cubicBezTo>
                  <a:cubicBezTo>
                    <a:pt x="605" y="422"/>
                    <a:pt x="618" y="433"/>
                    <a:pt x="623" y="433"/>
                  </a:cubicBezTo>
                  <a:cubicBezTo>
                    <a:pt x="628" y="433"/>
                    <a:pt x="636" y="423"/>
                    <a:pt x="640" y="420"/>
                  </a:cubicBezTo>
                  <a:cubicBezTo>
                    <a:pt x="644" y="417"/>
                    <a:pt x="636" y="416"/>
                    <a:pt x="634" y="413"/>
                  </a:cubicBezTo>
                  <a:cubicBezTo>
                    <a:pt x="631" y="411"/>
                    <a:pt x="638" y="409"/>
                    <a:pt x="643" y="409"/>
                  </a:cubicBezTo>
                  <a:cubicBezTo>
                    <a:pt x="647" y="409"/>
                    <a:pt x="648" y="413"/>
                    <a:pt x="650" y="415"/>
                  </a:cubicBezTo>
                  <a:cubicBezTo>
                    <a:pt x="652" y="417"/>
                    <a:pt x="659" y="414"/>
                    <a:pt x="662" y="414"/>
                  </a:cubicBezTo>
                  <a:cubicBezTo>
                    <a:pt x="666" y="414"/>
                    <a:pt x="662" y="408"/>
                    <a:pt x="656" y="405"/>
                  </a:cubicBezTo>
                  <a:cubicBezTo>
                    <a:pt x="650" y="403"/>
                    <a:pt x="656" y="398"/>
                    <a:pt x="658" y="402"/>
                  </a:cubicBezTo>
                  <a:cubicBezTo>
                    <a:pt x="660" y="406"/>
                    <a:pt x="664" y="405"/>
                    <a:pt x="666" y="409"/>
                  </a:cubicBezTo>
                  <a:cubicBezTo>
                    <a:pt x="669" y="415"/>
                    <a:pt x="671" y="411"/>
                    <a:pt x="676" y="409"/>
                  </a:cubicBezTo>
                  <a:cubicBezTo>
                    <a:pt x="681" y="408"/>
                    <a:pt x="684" y="404"/>
                    <a:pt x="686" y="401"/>
                  </a:cubicBezTo>
                  <a:cubicBezTo>
                    <a:pt x="689" y="398"/>
                    <a:pt x="690" y="402"/>
                    <a:pt x="693" y="397"/>
                  </a:cubicBezTo>
                  <a:cubicBezTo>
                    <a:pt x="696" y="392"/>
                    <a:pt x="692" y="387"/>
                    <a:pt x="688" y="384"/>
                  </a:cubicBezTo>
                  <a:cubicBezTo>
                    <a:pt x="683" y="381"/>
                    <a:pt x="688" y="377"/>
                    <a:pt x="684" y="375"/>
                  </a:cubicBezTo>
                  <a:cubicBezTo>
                    <a:pt x="680" y="373"/>
                    <a:pt x="679" y="369"/>
                    <a:pt x="684" y="370"/>
                  </a:cubicBezTo>
                  <a:cubicBezTo>
                    <a:pt x="689" y="371"/>
                    <a:pt x="693" y="370"/>
                    <a:pt x="695" y="366"/>
                  </a:cubicBezTo>
                  <a:cubicBezTo>
                    <a:pt x="698" y="362"/>
                    <a:pt x="688" y="361"/>
                    <a:pt x="692" y="359"/>
                  </a:cubicBezTo>
                  <a:cubicBezTo>
                    <a:pt x="697" y="356"/>
                    <a:pt x="693" y="354"/>
                    <a:pt x="689" y="354"/>
                  </a:cubicBezTo>
                  <a:cubicBezTo>
                    <a:pt x="684" y="354"/>
                    <a:pt x="680" y="351"/>
                    <a:pt x="680" y="347"/>
                  </a:cubicBezTo>
                  <a:cubicBezTo>
                    <a:pt x="680" y="343"/>
                    <a:pt x="672" y="346"/>
                    <a:pt x="667" y="343"/>
                  </a:cubicBezTo>
                  <a:cubicBezTo>
                    <a:pt x="662" y="341"/>
                    <a:pt x="651" y="342"/>
                    <a:pt x="648" y="342"/>
                  </a:cubicBezTo>
                  <a:cubicBezTo>
                    <a:pt x="646" y="342"/>
                    <a:pt x="646" y="353"/>
                    <a:pt x="649" y="353"/>
                  </a:cubicBezTo>
                  <a:cubicBezTo>
                    <a:pt x="653" y="354"/>
                    <a:pt x="656" y="358"/>
                    <a:pt x="653" y="359"/>
                  </a:cubicBezTo>
                  <a:cubicBezTo>
                    <a:pt x="650" y="360"/>
                    <a:pt x="654" y="365"/>
                    <a:pt x="651" y="364"/>
                  </a:cubicBezTo>
                  <a:cubicBezTo>
                    <a:pt x="648" y="364"/>
                    <a:pt x="644" y="363"/>
                    <a:pt x="644" y="370"/>
                  </a:cubicBezTo>
                  <a:cubicBezTo>
                    <a:pt x="643" y="377"/>
                    <a:pt x="642" y="379"/>
                    <a:pt x="638" y="382"/>
                  </a:cubicBezTo>
                  <a:cubicBezTo>
                    <a:pt x="634" y="384"/>
                    <a:pt x="637" y="374"/>
                    <a:pt x="633" y="374"/>
                  </a:cubicBezTo>
                  <a:cubicBezTo>
                    <a:pt x="629" y="374"/>
                    <a:pt x="628" y="383"/>
                    <a:pt x="631" y="383"/>
                  </a:cubicBezTo>
                  <a:cubicBezTo>
                    <a:pt x="634" y="384"/>
                    <a:pt x="635" y="387"/>
                    <a:pt x="636" y="391"/>
                  </a:cubicBezTo>
                  <a:cubicBezTo>
                    <a:pt x="636" y="395"/>
                    <a:pt x="630" y="392"/>
                    <a:pt x="627" y="397"/>
                  </a:cubicBezTo>
                  <a:cubicBezTo>
                    <a:pt x="625" y="401"/>
                    <a:pt x="625" y="395"/>
                    <a:pt x="621" y="391"/>
                  </a:cubicBezTo>
                  <a:cubicBezTo>
                    <a:pt x="617" y="388"/>
                    <a:pt x="613" y="383"/>
                    <a:pt x="613" y="379"/>
                  </a:cubicBezTo>
                  <a:cubicBezTo>
                    <a:pt x="614" y="375"/>
                    <a:pt x="615" y="374"/>
                    <a:pt x="618" y="374"/>
                  </a:cubicBezTo>
                  <a:cubicBezTo>
                    <a:pt x="621" y="373"/>
                    <a:pt x="618" y="370"/>
                    <a:pt x="618" y="366"/>
                  </a:cubicBezTo>
                  <a:cubicBezTo>
                    <a:pt x="618" y="361"/>
                    <a:pt x="614" y="363"/>
                    <a:pt x="610" y="357"/>
                  </a:cubicBezTo>
                  <a:cubicBezTo>
                    <a:pt x="606" y="352"/>
                    <a:pt x="602" y="352"/>
                    <a:pt x="599" y="355"/>
                  </a:cubicBezTo>
                  <a:cubicBezTo>
                    <a:pt x="597" y="357"/>
                    <a:pt x="599" y="362"/>
                    <a:pt x="595" y="363"/>
                  </a:cubicBezTo>
                  <a:cubicBezTo>
                    <a:pt x="591" y="365"/>
                    <a:pt x="593" y="372"/>
                    <a:pt x="590" y="373"/>
                  </a:cubicBezTo>
                  <a:cubicBezTo>
                    <a:pt x="587" y="373"/>
                    <a:pt x="589" y="360"/>
                    <a:pt x="586" y="359"/>
                  </a:cubicBezTo>
                  <a:cubicBezTo>
                    <a:pt x="583" y="357"/>
                    <a:pt x="584" y="354"/>
                    <a:pt x="588" y="354"/>
                  </a:cubicBezTo>
                  <a:cubicBezTo>
                    <a:pt x="591" y="353"/>
                    <a:pt x="594" y="349"/>
                    <a:pt x="590" y="349"/>
                  </a:cubicBezTo>
                  <a:cubicBezTo>
                    <a:pt x="587" y="349"/>
                    <a:pt x="581" y="345"/>
                    <a:pt x="579" y="344"/>
                  </a:cubicBezTo>
                  <a:cubicBezTo>
                    <a:pt x="577" y="343"/>
                    <a:pt x="573" y="348"/>
                    <a:pt x="570" y="346"/>
                  </a:cubicBezTo>
                  <a:cubicBezTo>
                    <a:pt x="568" y="344"/>
                    <a:pt x="570" y="339"/>
                    <a:pt x="571" y="336"/>
                  </a:cubicBezTo>
                  <a:cubicBezTo>
                    <a:pt x="571" y="333"/>
                    <a:pt x="575" y="337"/>
                    <a:pt x="577" y="334"/>
                  </a:cubicBezTo>
                  <a:cubicBezTo>
                    <a:pt x="580" y="330"/>
                    <a:pt x="570" y="330"/>
                    <a:pt x="570" y="326"/>
                  </a:cubicBezTo>
                  <a:cubicBezTo>
                    <a:pt x="570" y="322"/>
                    <a:pt x="562" y="321"/>
                    <a:pt x="560" y="320"/>
                  </a:cubicBezTo>
                  <a:cubicBezTo>
                    <a:pt x="557" y="318"/>
                    <a:pt x="562" y="312"/>
                    <a:pt x="560" y="309"/>
                  </a:cubicBezTo>
                  <a:cubicBezTo>
                    <a:pt x="559" y="306"/>
                    <a:pt x="550" y="298"/>
                    <a:pt x="545" y="298"/>
                  </a:cubicBezTo>
                  <a:cubicBezTo>
                    <a:pt x="541" y="299"/>
                    <a:pt x="540" y="293"/>
                    <a:pt x="543" y="293"/>
                  </a:cubicBezTo>
                  <a:cubicBezTo>
                    <a:pt x="545" y="293"/>
                    <a:pt x="547" y="292"/>
                    <a:pt x="551" y="287"/>
                  </a:cubicBezTo>
                  <a:cubicBezTo>
                    <a:pt x="555" y="282"/>
                    <a:pt x="556" y="280"/>
                    <a:pt x="553" y="279"/>
                  </a:cubicBezTo>
                  <a:cubicBezTo>
                    <a:pt x="550" y="278"/>
                    <a:pt x="548" y="275"/>
                    <a:pt x="554" y="275"/>
                  </a:cubicBezTo>
                  <a:cubicBezTo>
                    <a:pt x="559" y="275"/>
                    <a:pt x="569" y="279"/>
                    <a:pt x="572" y="277"/>
                  </a:cubicBezTo>
                  <a:cubicBezTo>
                    <a:pt x="575" y="274"/>
                    <a:pt x="585" y="259"/>
                    <a:pt x="588" y="253"/>
                  </a:cubicBezTo>
                  <a:cubicBezTo>
                    <a:pt x="592" y="248"/>
                    <a:pt x="586" y="247"/>
                    <a:pt x="576" y="248"/>
                  </a:cubicBezTo>
                  <a:cubicBezTo>
                    <a:pt x="567" y="249"/>
                    <a:pt x="565" y="244"/>
                    <a:pt x="557" y="244"/>
                  </a:cubicBezTo>
                  <a:cubicBezTo>
                    <a:pt x="550" y="243"/>
                    <a:pt x="535" y="245"/>
                    <a:pt x="533" y="248"/>
                  </a:cubicBezTo>
                  <a:cubicBezTo>
                    <a:pt x="531" y="250"/>
                    <a:pt x="537" y="252"/>
                    <a:pt x="536" y="255"/>
                  </a:cubicBezTo>
                  <a:cubicBezTo>
                    <a:pt x="535" y="257"/>
                    <a:pt x="531" y="253"/>
                    <a:pt x="529" y="254"/>
                  </a:cubicBezTo>
                  <a:cubicBezTo>
                    <a:pt x="527" y="255"/>
                    <a:pt x="530" y="258"/>
                    <a:pt x="529" y="268"/>
                  </a:cubicBezTo>
                  <a:cubicBezTo>
                    <a:pt x="528" y="277"/>
                    <a:pt x="531" y="278"/>
                    <a:pt x="533" y="281"/>
                  </a:cubicBezTo>
                  <a:cubicBezTo>
                    <a:pt x="536" y="284"/>
                    <a:pt x="535" y="289"/>
                    <a:pt x="535" y="295"/>
                  </a:cubicBezTo>
                  <a:cubicBezTo>
                    <a:pt x="535" y="301"/>
                    <a:pt x="530" y="300"/>
                    <a:pt x="528" y="302"/>
                  </a:cubicBezTo>
                  <a:cubicBezTo>
                    <a:pt x="526" y="303"/>
                    <a:pt x="533" y="305"/>
                    <a:pt x="532" y="309"/>
                  </a:cubicBezTo>
                  <a:cubicBezTo>
                    <a:pt x="531" y="312"/>
                    <a:pt x="525" y="307"/>
                    <a:pt x="522" y="308"/>
                  </a:cubicBezTo>
                  <a:cubicBezTo>
                    <a:pt x="519" y="309"/>
                    <a:pt x="516" y="318"/>
                    <a:pt x="520" y="321"/>
                  </a:cubicBezTo>
                  <a:cubicBezTo>
                    <a:pt x="523" y="324"/>
                    <a:pt x="524" y="323"/>
                    <a:pt x="522" y="327"/>
                  </a:cubicBezTo>
                  <a:cubicBezTo>
                    <a:pt x="519" y="330"/>
                    <a:pt x="516" y="335"/>
                    <a:pt x="523" y="340"/>
                  </a:cubicBezTo>
                  <a:cubicBezTo>
                    <a:pt x="529" y="345"/>
                    <a:pt x="540" y="345"/>
                    <a:pt x="546" y="348"/>
                  </a:cubicBezTo>
                  <a:cubicBezTo>
                    <a:pt x="552" y="352"/>
                    <a:pt x="543" y="350"/>
                    <a:pt x="546" y="355"/>
                  </a:cubicBezTo>
                  <a:cubicBezTo>
                    <a:pt x="548" y="359"/>
                    <a:pt x="542" y="361"/>
                    <a:pt x="542" y="364"/>
                  </a:cubicBezTo>
                  <a:cubicBezTo>
                    <a:pt x="542" y="368"/>
                    <a:pt x="545" y="366"/>
                    <a:pt x="548" y="360"/>
                  </a:cubicBezTo>
                  <a:cubicBezTo>
                    <a:pt x="551" y="354"/>
                    <a:pt x="553" y="361"/>
                    <a:pt x="553" y="366"/>
                  </a:cubicBezTo>
                  <a:cubicBezTo>
                    <a:pt x="553" y="372"/>
                    <a:pt x="548" y="369"/>
                    <a:pt x="545" y="374"/>
                  </a:cubicBezTo>
                  <a:cubicBezTo>
                    <a:pt x="542" y="379"/>
                    <a:pt x="539" y="379"/>
                    <a:pt x="534" y="378"/>
                  </a:cubicBezTo>
                  <a:cubicBezTo>
                    <a:pt x="529" y="377"/>
                    <a:pt x="532" y="386"/>
                    <a:pt x="534" y="390"/>
                  </a:cubicBezTo>
                  <a:cubicBezTo>
                    <a:pt x="536" y="395"/>
                    <a:pt x="533" y="396"/>
                    <a:pt x="528" y="395"/>
                  </a:cubicBezTo>
                  <a:cubicBezTo>
                    <a:pt x="522" y="393"/>
                    <a:pt x="519" y="389"/>
                    <a:pt x="521" y="385"/>
                  </a:cubicBezTo>
                  <a:cubicBezTo>
                    <a:pt x="524" y="380"/>
                    <a:pt x="526" y="375"/>
                    <a:pt x="523" y="375"/>
                  </a:cubicBezTo>
                  <a:cubicBezTo>
                    <a:pt x="520" y="376"/>
                    <a:pt x="512" y="375"/>
                    <a:pt x="510" y="372"/>
                  </a:cubicBezTo>
                  <a:cubicBezTo>
                    <a:pt x="507" y="368"/>
                    <a:pt x="511" y="369"/>
                    <a:pt x="518" y="370"/>
                  </a:cubicBezTo>
                  <a:cubicBezTo>
                    <a:pt x="525" y="371"/>
                    <a:pt x="519" y="365"/>
                    <a:pt x="524" y="365"/>
                  </a:cubicBezTo>
                  <a:cubicBezTo>
                    <a:pt x="529" y="365"/>
                    <a:pt x="533" y="368"/>
                    <a:pt x="538" y="364"/>
                  </a:cubicBezTo>
                  <a:cubicBezTo>
                    <a:pt x="542" y="360"/>
                    <a:pt x="535" y="353"/>
                    <a:pt x="531" y="354"/>
                  </a:cubicBezTo>
                  <a:cubicBezTo>
                    <a:pt x="528" y="355"/>
                    <a:pt x="522" y="357"/>
                    <a:pt x="522" y="353"/>
                  </a:cubicBezTo>
                  <a:cubicBezTo>
                    <a:pt x="522" y="350"/>
                    <a:pt x="528" y="352"/>
                    <a:pt x="531" y="351"/>
                  </a:cubicBezTo>
                  <a:cubicBezTo>
                    <a:pt x="535" y="351"/>
                    <a:pt x="530" y="346"/>
                    <a:pt x="524" y="347"/>
                  </a:cubicBezTo>
                  <a:cubicBezTo>
                    <a:pt x="519" y="348"/>
                    <a:pt x="516" y="349"/>
                    <a:pt x="512" y="344"/>
                  </a:cubicBezTo>
                  <a:cubicBezTo>
                    <a:pt x="507" y="340"/>
                    <a:pt x="500" y="337"/>
                    <a:pt x="498" y="347"/>
                  </a:cubicBezTo>
                  <a:cubicBezTo>
                    <a:pt x="496" y="358"/>
                    <a:pt x="489" y="352"/>
                    <a:pt x="486" y="356"/>
                  </a:cubicBezTo>
                  <a:cubicBezTo>
                    <a:pt x="484" y="359"/>
                    <a:pt x="490" y="361"/>
                    <a:pt x="497" y="362"/>
                  </a:cubicBezTo>
                  <a:cubicBezTo>
                    <a:pt x="504" y="362"/>
                    <a:pt x="509" y="369"/>
                    <a:pt x="505" y="369"/>
                  </a:cubicBezTo>
                  <a:cubicBezTo>
                    <a:pt x="502" y="369"/>
                    <a:pt x="504" y="374"/>
                    <a:pt x="500" y="372"/>
                  </a:cubicBezTo>
                  <a:cubicBezTo>
                    <a:pt x="496" y="370"/>
                    <a:pt x="493" y="372"/>
                    <a:pt x="495" y="375"/>
                  </a:cubicBezTo>
                  <a:cubicBezTo>
                    <a:pt x="498" y="378"/>
                    <a:pt x="494" y="379"/>
                    <a:pt x="495" y="383"/>
                  </a:cubicBezTo>
                  <a:cubicBezTo>
                    <a:pt x="495" y="386"/>
                    <a:pt x="489" y="383"/>
                    <a:pt x="484" y="382"/>
                  </a:cubicBezTo>
                  <a:cubicBezTo>
                    <a:pt x="478" y="382"/>
                    <a:pt x="468" y="384"/>
                    <a:pt x="461" y="385"/>
                  </a:cubicBezTo>
                  <a:cubicBezTo>
                    <a:pt x="454" y="387"/>
                    <a:pt x="446" y="384"/>
                    <a:pt x="443" y="381"/>
                  </a:cubicBezTo>
                  <a:cubicBezTo>
                    <a:pt x="440" y="377"/>
                    <a:pt x="436" y="378"/>
                    <a:pt x="431" y="378"/>
                  </a:cubicBezTo>
                  <a:cubicBezTo>
                    <a:pt x="426" y="378"/>
                    <a:pt x="427" y="373"/>
                    <a:pt x="420" y="373"/>
                  </a:cubicBezTo>
                  <a:cubicBezTo>
                    <a:pt x="414" y="372"/>
                    <a:pt x="415" y="366"/>
                    <a:pt x="414" y="363"/>
                  </a:cubicBezTo>
                  <a:cubicBezTo>
                    <a:pt x="414" y="360"/>
                    <a:pt x="400" y="361"/>
                    <a:pt x="395" y="364"/>
                  </a:cubicBezTo>
                  <a:cubicBezTo>
                    <a:pt x="391" y="367"/>
                    <a:pt x="381" y="366"/>
                    <a:pt x="379" y="372"/>
                  </a:cubicBezTo>
                  <a:cubicBezTo>
                    <a:pt x="376" y="377"/>
                    <a:pt x="381" y="377"/>
                    <a:pt x="384" y="377"/>
                  </a:cubicBezTo>
                  <a:cubicBezTo>
                    <a:pt x="388" y="377"/>
                    <a:pt x="387" y="372"/>
                    <a:pt x="394" y="373"/>
                  </a:cubicBezTo>
                  <a:cubicBezTo>
                    <a:pt x="402" y="374"/>
                    <a:pt x="407" y="365"/>
                    <a:pt x="410" y="368"/>
                  </a:cubicBezTo>
                  <a:cubicBezTo>
                    <a:pt x="413" y="372"/>
                    <a:pt x="398" y="378"/>
                    <a:pt x="391" y="379"/>
                  </a:cubicBezTo>
                  <a:cubicBezTo>
                    <a:pt x="384" y="380"/>
                    <a:pt x="386" y="385"/>
                    <a:pt x="392" y="395"/>
                  </a:cubicBezTo>
                  <a:cubicBezTo>
                    <a:pt x="399" y="405"/>
                    <a:pt x="389" y="399"/>
                    <a:pt x="389" y="404"/>
                  </a:cubicBezTo>
                  <a:cubicBezTo>
                    <a:pt x="389" y="409"/>
                    <a:pt x="377" y="402"/>
                    <a:pt x="382" y="401"/>
                  </a:cubicBezTo>
                  <a:cubicBezTo>
                    <a:pt x="387" y="399"/>
                    <a:pt x="385" y="394"/>
                    <a:pt x="381" y="391"/>
                  </a:cubicBezTo>
                  <a:cubicBezTo>
                    <a:pt x="377" y="388"/>
                    <a:pt x="374" y="391"/>
                    <a:pt x="375" y="388"/>
                  </a:cubicBezTo>
                  <a:cubicBezTo>
                    <a:pt x="375" y="384"/>
                    <a:pt x="371" y="388"/>
                    <a:pt x="367" y="385"/>
                  </a:cubicBezTo>
                  <a:cubicBezTo>
                    <a:pt x="364" y="382"/>
                    <a:pt x="362" y="380"/>
                    <a:pt x="357" y="382"/>
                  </a:cubicBezTo>
                  <a:cubicBezTo>
                    <a:pt x="352" y="385"/>
                    <a:pt x="346" y="384"/>
                    <a:pt x="336" y="386"/>
                  </a:cubicBezTo>
                  <a:cubicBezTo>
                    <a:pt x="325" y="388"/>
                    <a:pt x="305" y="387"/>
                    <a:pt x="301" y="384"/>
                  </a:cubicBezTo>
                  <a:cubicBezTo>
                    <a:pt x="298" y="380"/>
                    <a:pt x="311" y="373"/>
                    <a:pt x="315" y="374"/>
                  </a:cubicBezTo>
                  <a:cubicBezTo>
                    <a:pt x="318" y="375"/>
                    <a:pt x="316" y="370"/>
                    <a:pt x="310" y="365"/>
                  </a:cubicBezTo>
                  <a:cubicBezTo>
                    <a:pt x="304" y="361"/>
                    <a:pt x="291" y="358"/>
                    <a:pt x="291" y="361"/>
                  </a:cubicBezTo>
                  <a:cubicBezTo>
                    <a:pt x="292" y="364"/>
                    <a:pt x="284" y="361"/>
                    <a:pt x="275" y="359"/>
                  </a:cubicBezTo>
                  <a:cubicBezTo>
                    <a:pt x="265" y="357"/>
                    <a:pt x="264" y="354"/>
                    <a:pt x="258" y="354"/>
                  </a:cubicBezTo>
                  <a:cubicBezTo>
                    <a:pt x="252" y="353"/>
                    <a:pt x="242" y="351"/>
                    <a:pt x="235" y="346"/>
                  </a:cubicBezTo>
                  <a:cubicBezTo>
                    <a:pt x="228" y="340"/>
                    <a:pt x="211" y="341"/>
                    <a:pt x="209" y="347"/>
                  </a:cubicBezTo>
                  <a:cubicBezTo>
                    <a:pt x="207" y="352"/>
                    <a:pt x="201" y="352"/>
                    <a:pt x="195" y="352"/>
                  </a:cubicBezTo>
                  <a:cubicBezTo>
                    <a:pt x="190" y="352"/>
                    <a:pt x="198" y="345"/>
                    <a:pt x="196" y="344"/>
                  </a:cubicBezTo>
                  <a:cubicBezTo>
                    <a:pt x="193" y="342"/>
                    <a:pt x="196" y="335"/>
                    <a:pt x="192" y="335"/>
                  </a:cubicBezTo>
                  <a:cubicBezTo>
                    <a:pt x="188" y="334"/>
                    <a:pt x="184" y="352"/>
                    <a:pt x="176" y="352"/>
                  </a:cubicBezTo>
                  <a:cubicBezTo>
                    <a:pt x="169" y="351"/>
                    <a:pt x="165" y="333"/>
                    <a:pt x="159" y="328"/>
                  </a:cubicBezTo>
                  <a:cubicBezTo>
                    <a:pt x="153" y="323"/>
                    <a:pt x="147" y="323"/>
                    <a:pt x="152" y="330"/>
                  </a:cubicBezTo>
                  <a:cubicBezTo>
                    <a:pt x="157" y="337"/>
                    <a:pt x="147" y="332"/>
                    <a:pt x="148" y="337"/>
                  </a:cubicBezTo>
                  <a:cubicBezTo>
                    <a:pt x="148" y="342"/>
                    <a:pt x="139" y="347"/>
                    <a:pt x="139" y="345"/>
                  </a:cubicBezTo>
                  <a:cubicBezTo>
                    <a:pt x="140" y="342"/>
                    <a:pt x="134" y="339"/>
                    <a:pt x="128" y="346"/>
                  </a:cubicBezTo>
                  <a:cubicBezTo>
                    <a:pt x="122" y="354"/>
                    <a:pt x="118" y="353"/>
                    <a:pt x="117" y="350"/>
                  </a:cubicBezTo>
                  <a:cubicBezTo>
                    <a:pt x="117" y="347"/>
                    <a:pt x="98" y="357"/>
                    <a:pt x="99" y="360"/>
                  </a:cubicBezTo>
                  <a:cubicBezTo>
                    <a:pt x="100" y="363"/>
                    <a:pt x="96" y="366"/>
                    <a:pt x="91" y="365"/>
                  </a:cubicBezTo>
                  <a:cubicBezTo>
                    <a:pt x="87" y="365"/>
                    <a:pt x="90" y="361"/>
                    <a:pt x="94" y="359"/>
                  </a:cubicBezTo>
                  <a:cubicBezTo>
                    <a:pt x="99" y="356"/>
                    <a:pt x="110" y="347"/>
                    <a:pt x="117" y="346"/>
                  </a:cubicBezTo>
                  <a:cubicBezTo>
                    <a:pt x="123" y="345"/>
                    <a:pt x="135" y="339"/>
                    <a:pt x="135" y="337"/>
                  </a:cubicBezTo>
                  <a:cubicBezTo>
                    <a:pt x="135" y="334"/>
                    <a:pt x="129" y="336"/>
                    <a:pt x="125" y="335"/>
                  </a:cubicBezTo>
                  <a:cubicBezTo>
                    <a:pt x="121" y="334"/>
                    <a:pt x="113" y="339"/>
                    <a:pt x="107" y="342"/>
                  </a:cubicBezTo>
                  <a:cubicBezTo>
                    <a:pt x="100" y="346"/>
                    <a:pt x="92" y="345"/>
                    <a:pt x="94" y="349"/>
                  </a:cubicBezTo>
                  <a:cubicBezTo>
                    <a:pt x="96" y="353"/>
                    <a:pt x="87" y="348"/>
                    <a:pt x="85" y="351"/>
                  </a:cubicBezTo>
                  <a:cubicBezTo>
                    <a:pt x="84" y="354"/>
                    <a:pt x="80" y="351"/>
                    <a:pt x="83" y="349"/>
                  </a:cubicBezTo>
                  <a:cubicBezTo>
                    <a:pt x="85" y="348"/>
                    <a:pt x="77" y="345"/>
                    <a:pt x="77" y="347"/>
                  </a:cubicBezTo>
                  <a:cubicBezTo>
                    <a:pt x="77" y="348"/>
                    <a:pt x="75" y="351"/>
                    <a:pt x="69" y="351"/>
                  </a:cubicBezTo>
                  <a:cubicBezTo>
                    <a:pt x="63" y="351"/>
                    <a:pt x="57" y="355"/>
                    <a:pt x="61" y="359"/>
                  </a:cubicBezTo>
                  <a:cubicBezTo>
                    <a:pt x="65" y="362"/>
                    <a:pt x="68" y="363"/>
                    <a:pt x="65" y="365"/>
                  </a:cubicBezTo>
                  <a:cubicBezTo>
                    <a:pt x="63" y="368"/>
                    <a:pt x="57" y="360"/>
                    <a:pt x="48" y="361"/>
                  </a:cubicBezTo>
                  <a:cubicBezTo>
                    <a:pt x="39" y="361"/>
                    <a:pt x="21" y="350"/>
                    <a:pt x="21" y="348"/>
                  </a:cubicBezTo>
                  <a:cubicBezTo>
                    <a:pt x="21" y="346"/>
                    <a:pt x="8" y="347"/>
                    <a:pt x="0" y="346"/>
                  </a:cubicBezTo>
                  <a:cubicBezTo>
                    <a:pt x="0" y="529"/>
                    <a:pt x="0" y="529"/>
                    <a:pt x="0" y="529"/>
                  </a:cubicBezTo>
                  <a:cubicBezTo>
                    <a:pt x="0" y="529"/>
                    <a:pt x="4" y="532"/>
                    <a:pt x="6" y="530"/>
                  </a:cubicBezTo>
                  <a:cubicBezTo>
                    <a:pt x="7" y="528"/>
                    <a:pt x="11" y="531"/>
                    <a:pt x="16" y="528"/>
                  </a:cubicBezTo>
                  <a:cubicBezTo>
                    <a:pt x="22" y="525"/>
                    <a:pt x="24" y="531"/>
                    <a:pt x="24" y="534"/>
                  </a:cubicBezTo>
                  <a:cubicBezTo>
                    <a:pt x="24" y="537"/>
                    <a:pt x="32" y="541"/>
                    <a:pt x="36" y="546"/>
                  </a:cubicBezTo>
                  <a:cubicBezTo>
                    <a:pt x="39" y="551"/>
                    <a:pt x="41" y="555"/>
                    <a:pt x="45" y="552"/>
                  </a:cubicBezTo>
                  <a:cubicBezTo>
                    <a:pt x="49" y="550"/>
                    <a:pt x="55" y="548"/>
                    <a:pt x="55" y="544"/>
                  </a:cubicBezTo>
                  <a:cubicBezTo>
                    <a:pt x="55" y="539"/>
                    <a:pt x="71" y="538"/>
                    <a:pt x="71" y="544"/>
                  </a:cubicBezTo>
                  <a:cubicBezTo>
                    <a:pt x="71" y="550"/>
                    <a:pt x="87" y="557"/>
                    <a:pt x="96" y="574"/>
                  </a:cubicBezTo>
                  <a:cubicBezTo>
                    <a:pt x="105" y="590"/>
                    <a:pt x="104" y="593"/>
                    <a:pt x="117" y="599"/>
                  </a:cubicBezTo>
                  <a:cubicBezTo>
                    <a:pt x="130" y="604"/>
                    <a:pt x="129" y="607"/>
                    <a:pt x="128" y="611"/>
                  </a:cubicBezTo>
                  <a:cubicBezTo>
                    <a:pt x="126" y="616"/>
                    <a:pt x="136" y="618"/>
                    <a:pt x="130" y="622"/>
                  </a:cubicBezTo>
                  <a:cubicBezTo>
                    <a:pt x="128" y="624"/>
                    <a:pt x="125" y="626"/>
                    <a:pt x="122" y="628"/>
                  </a:cubicBezTo>
                  <a:cubicBezTo>
                    <a:pt x="122" y="630"/>
                    <a:pt x="124" y="632"/>
                    <a:pt x="127" y="634"/>
                  </a:cubicBezTo>
                  <a:cubicBezTo>
                    <a:pt x="130" y="637"/>
                    <a:pt x="121" y="637"/>
                    <a:pt x="124" y="639"/>
                  </a:cubicBezTo>
                  <a:cubicBezTo>
                    <a:pt x="127" y="642"/>
                    <a:pt x="123" y="645"/>
                    <a:pt x="126" y="648"/>
                  </a:cubicBezTo>
                  <a:cubicBezTo>
                    <a:pt x="129" y="651"/>
                    <a:pt x="133" y="650"/>
                    <a:pt x="136" y="648"/>
                  </a:cubicBezTo>
                  <a:cubicBezTo>
                    <a:pt x="139" y="645"/>
                    <a:pt x="141" y="651"/>
                    <a:pt x="139" y="655"/>
                  </a:cubicBezTo>
                  <a:cubicBezTo>
                    <a:pt x="136" y="658"/>
                    <a:pt x="141" y="661"/>
                    <a:pt x="144" y="658"/>
                  </a:cubicBezTo>
                  <a:cubicBezTo>
                    <a:pt x="146" y="656"/>
                    <a:pt x="151" y="663"/>
                    <a:pt x="153" y="665"/>
                  </a:cubicBezTo>
                  <a:cubicBezTo>
                    <a:pt x="155" y="666"/>
                    <a:pt x="158" y="670"/>
                    <a:pt x="154" y="670"/>
                  </a:cubicBezTo>
                  <a:cubicBezTo>
                    <a:pt x="150" y="670"/>
                    <a:pt x="150" y="677"/>
                    <a:pt x="153" y="677"/>
                  </a:cubicBezTo>
                  <a:cubicBezTo>
                    <a:pt x="156" y="677"/>
                    <a:pt x="156" y="681"/>
                    <a:pt x="156" y="683"/>
                  </a:cubicBezTo>
                  <a:cubicBezTo>
                    <a:pt x="156" y="686"/>
                    <a:pt x="165" y="689"/>
                    <a:pt x="168" y="688"/>
                  </a:cubicBezTo>
                  <a:cubicBezTo>
                    <a:pt x="172" y="687"/>
                    <a:pt x="175" y="690"/>
                    <a:pt x="176" y="693"/>
                  </a:cubicBezTo>
                  <a:cubicBezTo>
                    <a:pt x="178" y="696"/>
                    <a:pt x="184" y="698"/>
                    <a:pt x="186" y="696"/>
                  </a:cubicBezTo>
                  <a:cubicBezTo>
                    <a:pt x="188" y="694"/>
                    <a:pt x="190" y="700"/>
                    <a:pt x="191" y="703"/>
                  </a:cubicBezTo>
                  <a:cubicBezTo>
                    <a:pt x="191" y="707"/>
                    <a:pt x="196" y="705"/>
                    <a:pt x="199" y="705"/>
                  </a:cubicBezTo>
                  <a:cubicBezTo>
                    <a:pt x="202" y="705"/>
                    <a:pt x="204" y="709"/>
                    <a:pt x="206" y="708"/>
                  </a:cubicBezTo>
                  <a:cubicBezTo>
                    <a:pt x="211" y="707"/>
                    <a:pt x="212" y="715"/>
                    <a:pt x="215" y="719"/>
                  </a:cubicBezTo>
                  <a:cubicBezTo>
                    <a:pt x="534" y="718"/>
                    <a:pt x="534" y="718"/>
                    <a:pt x="534" y="718"/>
                  </a:cubicBezTo>
                  <a:cubicBezTo>
                    <a:pt x="534" y="718"/>
                    <a:pt x="535" y="709"/>
                    <a:pt x="538" y="712"/>
                  </a:cubicBezTo>
                  <a:cubicBezTo>
                    <a:pt x="542" y="715"/>
                    <a:pt x="539" y="720"/>
                    <a:pt x="543" y="721"/>
                  </a:cubicBezTo>
                  <a:cubicBezTo>
                    <a:pt x="548" y="723"/>
                    <a:pt x="551" y="726"/>
                    <a:pt x="553" y="725"/>
                  </a:cubicBezTo>
                  <a:cubicBezTo>
                    <a:pt x="555" y="724"/>
                    <a:pt x="560" y="720"/>
                    <a:pt x="564" y="725"/>
                  </a:cubicBezTo>
                  <a:cubicBezTo>
                    <a:pt x="568" y="730"/>
                    <a:pt x="571" y="726"/>
                    <a:pt x="573" y="729"/>
                  </a:cubicBezTo>
                  <a:cubicBezTo>
                    <a:pt x="576" y="732"/>
                    <a:pt x="580" y="735"/>
                    <a:pt x="583" y="731"/>
                  </a:cubicBezTo>
                  <a:cubicBezTo>
                    <a:pt x="586" y="728"/>
                    <a:pt x="595" y="732"/>
                    <a:pt x="600" y="733"/>
                  </a:cubicBezTo>
                  <a:cubicBezTo>
                    <a:pt x="605" y="729"/>
                    <a:pt x="610" y="719"/>
                    <a:pt x="615" y="719"/>
                  </a:cubicBezTo>
                  <a:cubicBezTo>
                    <a:pt x="622" y="719"/>
                    <a:pt x="638" y="720"/>
                    <a:pt x="639" y="729"/>
                  </a:cubicBezTo>
                  <a:cubicBezTo>
                    <a:pt x="641" y="738"/>
                    <a:pt x="651" y="730"/>
                    <a:pt x="652" y="738"/>
                  </a:cubicBezTo>
                  <a:cubicBezTo>
                    <a:pt x="653" y="746"/>
                    <a:pt x="659" y="751"/>
                    <a:pt x="658" y="755"/>
                  </a:cubicBezTo>
                  <a:cubicBezTo>
                    <a:pt x="660" y="756"/>
                    <a:pt x="663" y="758"/>
                    <a:pt x="665" y="760"/>
                  </a:cubicBezTo>
                  <a:cubicBezTo>
                    <a:pt x="668" y="759"/>
                    <a:pt x="677" y="760"/>
                    <a:pt x="683" y="762"/>
                  </a:cubicBezTo>
                  <a:cubicBezTo>
                    <a:pt x="690" y="765"/>
                    <a:pt x="701" y="759"/>
                    <a:pt x="704" y="768"/>
                  </a:cubicBezTo>
                  <a:cubicBezTo>
                    <a:pt x="708" y="777"/>
                    <a:pt x="716" y="784"/>
                    <a:pt x="708" y="784"/>
                  </a:cubicBezTo>
                  <a:cubicBezTo>
                    <a:pt x="702" y="785"/>
                    <a:pt x="693" y="775"/>
                    <a:pt x="693" y="781"/>
                  </a:cubicBezTo>
                  <a:cubicBezTo>
                    <a:pt x="694" y="786"/>
                    <a:pt x="690" y="783"/>
                    <a:pt x="690" y="791"/>
                  </a:cubicBezTo>
                  <a:cubicBezTo>
                    <a:pt x="690" y="799"/>
                    <a:pt x="685" y="810"/>
                    <a:pt x="682" y="810"/>
                  </a:cubicBezTo>
                  <a:cubicBezTo>
                    <a:pt x="681" y="810"/>
                    <a:pt x="681" y="810"/>
                    <a:pt x="681" y="810"/>
                  </a:cubicBezTo>
                  <a:cubicBezTo>
                    <a:pt x="681" y="813"/>
                    <a:pt x="681" y="817"/>
                    <a:pt x="683" y="819"/>
                  </a:cubicBezTo>
                  <a:cubicBezTo>
                    <a:pt x="687" y="816"/>
                    <a:pt x="693" y="811"/>
                    <a:pt x="698" y="811"/>
                  </a:cubicBezTo>
                  <a:cubicBezTo>
                    <a:pt x="705" y="812"/>
                    <a:pt x="707" y="817"/>
                    <a:pt x="712" y="813"/>
                  </a:cubicBezTo>
                  <a:cubicBezTo>
                    <a:pt x="718" y="809"/>
                    <a:pt x="719" y="808"/>
                    <a:pt x="720" y="810"/>
                  </a:cubicBezTo>
                  <a:cubicBezTo>
                    <a:pt x="720" y="811"/>
                    <a:pt x="720" y="811"/>
                    <a:pt x="719" y="812"/>
                  </a:cubicBezTo>
                  <a:cubicBezTo>
                    <a:pt x="721" y="811"/>
                    <a:pt x="723" y="810"/>
                    <a:pt x="723" y="809"/>
                  </a:cubicBezTo>
                  <a:cubicBezTo>
                    <a:pt x="723" y="807"/>
                    <a:pt x="723" y="806"/>
                    <a:pt x="722" y="804"/>
                  </a:cubicBezTo>
                  <a:cubicBezTo>
                    <a:pt x="717" y="805"/>
                    <a:pt x="715" y="805"/>
                    <a:pt x="714" y="801"/>
                  </a:cubicBezTo>
                  <a:cubicBezTo>
                    <a:pt x="712" y="796"/>
                    <a:pt x="729" y="791"/>
                    <a:pt x="738" y="792"/>
                  </a:cubicBezTo>
                  <a:cubicBezTo>
                    <a:pt x="745" y="793"/>
                    <a:pt x="751" y="787"/>
                    <a:pt x="754" y="791"/>
                  </a:cubicBezTo>
                  <a:cubicBezTo>
                    <a:pt x="759" y="786"/>
                    <a:pt x="767" y="779"/>
                    <a:pt x="769" y="779"/>
                  </a:cubicBezTo>
                  <a:cubicBezTo>
                    <a:pt x="772" y="779"/>
                    <a:pt x="809" y="778"/>
                    <a:pt x="809" y="778"/>
                  </a:cubicBezTo>
                  <a:cubicBezTo>
                    <a:pt x="809" y="778"/>
                    <a:pt x="821" y="770"/>
                    <a:pt x="823" y="763"/>
                  </a:cubicBezTo>
                  <a:cubicBezTo>
                    <a:pt x="825" y="755"/>
                    <a:pt x="833" y="738"/>
                    <a:pt x="838" y="742"/>
                  </a:cubicBezTo>
                  <a:cubicBezTo>
                    <a:pt x="843" y="745"/>
                    <a:pt x="853" y="743"/>
                    <a:pt x="853" y="746"/>
                  </a:cubicBezTo>
                  <a:cubicBezTo>
                    <a:pt x="854" y="749"/>
                    <a:pt x="850" y="761"/>
                    <a:pt x="863" y="779"/>
                  </a:cubicBezTo>
                  <a:cubicBezTo>
                    <a:pt x="868" y="776"/>
                    <a:pt x="873" y="774"/>
                    <a:pt x="875" y="774"/>
                  </a:cubicBezTo>
                  <a:cubicBezTo>
                    <a:pt x="880" y="774"/>
                    <a:pt x="887" y="768"/>
                    <a:pt x="889" y="764"/>
                  </a:cubicBezTo>
                  <a:cubicBezTo>
                    <a:pt x="891" y="760"/>
                    <a:pt x="894" y="768"/>
                    <a:pt x="890" y="769"/>
                  </a:cubicBezTo>
                  <a:cubicBezTo>
                    <a:pt x="886" y="770"/>
                    <a:pt x="893" y="774"/>
                    <a:pt x="900" y="773"/>
                  </a:cubicBezTo>
                  <a:cubicBezTo>
                    <a:pt x="907" y="773"/>
                    <a:pt x="897" y="776"/>
                    <a:pt x="891" y="776"/>
                  </a:cubicBezTo>
                  <a:cubicBezTo>
                    <a:pt x="886" y="775"/>
                    <a:pt x="884" y="776"/>
                    <a:pt x="877" y="784"/>
                  </a:cubicBezTo>
                  <a:cubicBezTo>
                    <a:pt x="869" y="791"/>
                    <a:pt x="871" y="793"/>
                    <a:pt x="875" y="797"/>
                  </a:cubicBezTo>
                  <a:cubicBezTo>
                    <a:pt x="879" y="801"/>
                    <a:pt x="885" y="799"/>
                    <a:pt x="890" y="794"/>
                  </a:cubicBezTo>
                  <a:cubicBezTo>
                    <a:pt x="896" y="789"/>
                    <a:pt x="896" y="784"/>
                    <a:pt x="901" y="784"/>
                  </a:cubicBezTo>
                  <a:cubicBezTo>
                    <a:pt x="907" y="784"/>
                    <a:pt x="922" y="779"/>
                    <a:pt x="928" y="777"/>
                  </a:cubicBezTo>
                  <a:cubicBezTo>
                    <a:pt x="935" y="775"/>
                    <a:pt x="930" y="774"/>
                    <a:pt x="930" y="771"/>
                  </a:cubicBezTo>
                  <a:cubicBezTo>
                    <a:pt x="930" y="768"/>
                    <a:pt x="942" y="768"/>
                    <a:pt x="946" y="765"/>
                  </a:cubicBezTo>
                  <a:cubicBezTo>
                    <a:pt x="950" y="762"/>
                    <a:pt x="945" y="760"/>
                    <a:pt x="942" y="760"/>
                  </a:cubicBezTo>
                  <a:close/>
                  <a:moveTo>
                    <a:pt x="273" y="417"/>
                  </a:moveTo>
                  <a:cubicBezTo>
                    <a:pt x="266" y="426"/>
                    <a:pt x="264" y="427"/>
                    <a:pt x="257" y="426"/>
                  </a:cubicBezTo>
                  <a:cubicBezTo>
                    <a:pt x="250" y="424"/>
                    <a:pt x="246" y="428"/>
                    <a:pt x="249" y="430"/>
                  </a:cubicBezTo>
                  <a:cubicBezTo>
                    <a:pt x="253" y="433"/>
                    <a:pt x="253" y="435"/>
                    <a:pt x="246" y="437"/>
                  </a:cubicBezTo>
                  <a:cubicBezTo>
                    <a:pt x="239" y="438"/>
                    <a:pt x="234" y="444"/>
                    <a:pt x="231" y="444"/>
                  </a:cubicBezTo>
                  <a:cubicBezTo>
                    <a:pt x="228" y="443"/>
                    <a:pt x="243" y="432"/>
                    <a:pt x="240" y="429"/>
                  </a:cubicBezTo>
                  <a:cubicBezTo>
                    <a:pt x="236" y="426"/>
                    <a:pt x="226" y="434"/>
                    <a:pt x="226" y="437"/>
                  </a:cubicBezTo>
                  <a:cubicBezTo>
                    <a:pt x="226" y="441"/>
                    <a:pt x="219" y="441"/>
                    <a:pt x="215" y="441"/>
                  </a:cubicBezTo>
                  <a:cubicBezTo>
                    <a:pt x="212" y="441"/>
                    <a:pt x="206" y="437"/>
                    <a:pt x="210" y="437"/>
                  </a:cubicBezTo>
                  <a:cubicBezTo>
                    <a:pt x="214" y="436"/>
                    <a:pt x="212" y="432"/>
                    <a:pt x="217" y="430"/>
                  </a:cubicBezTo>
                  <a:cubicBezTo>
                    <a:pt x="222" y="428"/>
                    <a:pt x="216" y="424"/>
                    <a:pt x="217" y="422"/>
                  </a:cubicBezTo>
                  <a:cubicBezTo>
                    <a:pt x="219" y="420"/>
                    <a:pt x="230" y="424"/>
                    <a:pt x="230" y="420"/>
                  </a:cubicBezTo>
                  <a:cubicBezTo>
                    <a:pt x="230" y="416"/>
                    <a:pt x="219" y="412"/>
                    <a:pt x="216" y="415"/>
                  </a:cubicBezTo>
                  <a:cubicBezTo>
                    <a:pt x="212" y="417"/>
                    <a:pt x="203" y="423"/>
                    <a:pt x="193" y="419"/>
                  </a:cubicBezTo>
                  <a:cubicBezTo>
                    <a:pt x="190" y="417"/>
                    <a:pt x="219" y="414"/>
                    <a:pt x="224" y="409"/>
                  </a:cubicBezTo>
                  <a:cubicBezTo>
                    <a:pt x="229" y="405"/>
                    <a:pt x="251" y="400"/>
                    <a:pt x="252" y="404"/>
                  </a:cubicBezTo>
                  <a:cubicBezTo>
                    <a:pt x="254" y="408"/>
                    <a:pt x="241" y="411"/>
                    <a:pt x="247" y="414"/>
                  </a:cubicBezTo>
                  <a:cubicBezTo>
                    <a:pt x="254" y="418"/>
                    <a:pt x="264" y="416"/>
                    <a:pt x="267" y="412"/>
                  </a:cubicBezTo>
                  <a:cubicBezTo>
                    <a:pt x="269" y="408"/>
                    <a:pt x="280" y="408"/>
                    <a:pt x="273" y="417"/>
                  </a:cubicBezTo>
                  <a:close/>
                  <a:moveTo>
                    <a:pt x="338" y="502"/>
                  </a:moveTo>
                  <a:cubicBezTo>
                    <a:pt x="330" y="509"/>
                    <a:pt x="331" y="507"/>
                    <a:pt x="324" y="509"/>
                  </a:cubicBezTo>
                  <a:cubicBezTo>
                    <a:pt x="317" y="510"/>
                    <a:pt x="322" y="517"/>
                    <a:pt x="314" y="518"/>
                  </a:cubicBezTo>
                  <a:cubicBezTo>
                    <a:pt x="305" y="518"/>
                    <a:pt x="285" y="519"/>
                    <a:pt x="282" y="514"/>
                  </a:cubicBezTo>
                  <a:cubicBezTo>
                    <a:pt x="281" y="513"/>
                    <a:pt x="293" y="514"/>
                    <a:pt x="294" y="510"/>
                  </a:cubicBezTo>
                  <a:cubicBezTo>
                    <a:pt x="295" y="507"/>
                    <a:pt x="298" y="501"/>
                    <a:pt x="303" y="501"/>
                  </a:cubicBezTo>
                  <a:cubicBezTo>
                    <a:pt x="309" y="501"/>
                    <a:pt x="308" y="494"/>
                    <a:pt x="300" y="490"/>
                  </a:cubicBezTo>
                  <a:cubicBezTo>
                    <a:pt x="291" y="486"/>
                    <a:pt x="312" y="483"/>
                    <a:pt x="317" y="490"/>
                  </a:cubicBezTo>
                  <a:cubicBezTo>
                    <a:pt x="321" y="496"/>
                    <a:pt x="330" y="501"/>
                    <a:pt x="334" y="496"/>
                  </a:cubicBezTo>
                  <a:cubicBezTo>
                    <a:pt x="339" y="492"/>
                    <a:pt x="366" y="478"/>
                    <a:pt x="366" y="484"/>
                  </a:cubicBezTo>
                  <a:cubicBezTo>
                    <a:pt x="366" y="491"/>
                    <a:pt x="346" y="495"/>
                    <a:pt x="338" y="502"/>
                  </a:cubicBezTo>
                  <a:close/>
                  <a:moveTo>
                    <a:pt x="517" y="694"/>
                  </a:moveTo>
                  <a:cubicBezTo>
                    <a:pt x="511" y="695"/>
                    <a:pt x="517" y="679"/>
                    <a:pt x="507" y="673"/>
                  </a:cubicBezTo>
                  <a:cubicBezTo>
                    <a:pt x="495" y="666"/>
                    <a:pt x="489" y="654"/>
                    <a:pt x="489" y="647"/>
                  </a:cubicBezTo>
                  <a:cubicBezTo>
                    <a:pt x="489" y="640"/>
                    <a:pt x="500" y="637"/>
                    <a:pt x="504" y="642"/>
                  </a:cubicBezTo>
                  <a:cubicBezTo>
                    <a:pt x="508" y="647"/>
                    <a:pt x="514" y="669"/>
                    <a:pt x="518" y="676"/>
                  </a:cubicBezTo>
                  <a:cubicBezTo>
                    <a:pt x="521" y="683"/>
                    <a:pt x="521" y="694"/>
                    <a:pt x="517" y="694"/>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59" name="Google Shape;13959;p239"/>
            <p:cNvSpPr/>
            <p:nvPr/>
          </p:nvSpPr>
          <p:spPr>
            <a:xfrm>
              <a:off x="3167013" y="2592400"/>
              <a:ext cx="2480915" cy="1574603"/>
            </a:xfrm>
            <a:custGeom>
              <a:rect b="b" l="l" r="r" t="t"/>
              <a:pathLst>
                <a:path extrusionOk="0" h="746" w="1177">
                  <a:moveTo>
                    <a:pt x="442" y="302"/>
                  </a:moveTo>
                  <a:cubicBezTo>
                    <a:pt x="443" y="298"/>
                    <a:pt x="444" y="295"/>
                    <a:pt x="431" y="290"/>
                  </a:cubicBezTo>
                  <a:cubicBezTo>
                    <a:pt x="418" y="284"/>
                    <a:pt x="419" y="281"/>
                    <a:pt x="410" y="265"/>
                  </a:cubicBezTo>
                  <a:cubicBezTo>
                    <a:pt x="401" y="248"/>
                    <a:pt x="385" y="241"/>
                    <a:pt x="385" y="235"/>
                  </a:cubicBezTo>
                  <a:cubicBezTo>
                    <a:pt x="385" y="229"/>
                    <a:pt x="369" y="230"/>
                    <a:pt x="369" y="235"/>
                  </a:cubicBezTo>
                  <a:cubicBezTo>
                    <a:pt x="369" y="239"/>
                    <a:pt x="363" y="241"/>
                    <a:pt x="359" y="243"/>
                  </a:cubicBezTo>
                  <a:cubicBezTo>
                    <a:pt x="355" y="246"/>
                    <a:pt x="353" y="242"/>
                    <a:pt x="350" y="237"/>
                  </a:cubicBezTo>
                  <a:cubicBezTo>
                    <a:pt x="346" y="232"/>
                    <a:pt x="338" y="228"/>
                    <a:pt x="338" y="225"/>
                  </a:cubicBezTo>
                  <a:cubicBezTo>
                    <a:pt x="338" y="222"/>
                    <a:pt x="336" y="216"/>
                    <a:pt x="330" y="219"/>
                  </a:cubicBezTo>
                  <a:cubicBezTo>
                    <a:pt x="325" y="222"/>
                    <a:pt x="321" y="219"/>
                    <a:pt x="320" y="221"/>
                  </a:cubicBezTo>
                  <a:cubicBezTo>
                    <a:pt x="318" y="223"/>
                    <a:pt x="314" y="220"/>
                    <a:pt x="314" y="220"/>
                  </a:cubicBezTo>
                  <a:cubicBezTo>
                    <a:pt x="314" y="37"/>
                    <a:pt x="314" y="37"/>
                    <a:pt x="314" y="37"/>
                  </a:cubicBezTo>
                  <a:cubicBezTo>
                    <a:pt x="312" y="37"/>
                    <a:pt x="310" y="36"/>
                    <a:pt x="308" y="36"/>
                  </a:cubicBezTo>
                  <a:cubicBezTo>
                    <a:pt x="301" y="33"/>
                    <a:pt x="290" y="28"/>
                    <a:pt x="284" y="29"/>
                  </a:cubicBezTo>
                  <a:cubicBezTo>
                    <a:pt x="278" y="30"/>
                    <a:pt x="266" y="32"/>
                    <a:pt x="262" y="30"/>
                  </a:cubicBezTo>
                  <a:cubicBezTo>
                    <a:pt x="258" y="28"/>
                    <a:pt x="252" y="26"/>
                    <a:pt x="244" y="27"/>
                  </a:cubicBezTo>
                  <a:cubicBezTo>
                    <a:pt x="235" y="28"/>
                    <a:pt x="230" y="22"/>
                    <a:pt x="219" y="20"/>
                  </a:cubicBezTo>
                  <a:cubicBezTo>
                    <a:pt x="208" y="17"/>
                    <a:pt x="193" y="20"/>
                    <a:pt x="190" y="22"/>
                  </a:cubicBezTo>
                  <a:cubicBezTo>
                    <a:pt x="186" y="23"/>
                    <a:pt x="187" y="18"/>
                    <a:pt x="182" y="18"/>
                  </a:cubicBezTo>
                  <a:cubicBezTo>
                    <a:pt x="178" y="19"/>
                    <a:pt x="181" y="16"/>
                    <a:pt x="179" y="12"/>
                  </a:cubicBezTo>
                  <a:cubicBezTo>
                    <a:pt x="176" y="8"/>
                    <a:pt x="163" y="12"/>
                    <a:pt x="159" y="12"/>
                  </a:cubicBezTo>
                  <a:cubicBezTo>
                    <a:pt x="154" y="13"/>
                    <a:pt x="153" y="10"/>
                    <a:pt x="153" y="8"/>
                  </a:cubicBezTo>
                  <a:cubicBezTo>
                    <a:pt x="153" y="5"/>
                    <a:pt x="149" y="6"/>
                    <a:pt x="147" y="9"/>
                  </a:cubicBezTo>
                  <a:cubicBezTo>
                    <a:pt x="145" y="12"/>
                    <a:pt x="140" y="13"/>
                    <a:pt x="138" y="11"/>
                  </a:cubicBezTo>
                  <a:cubicBezTo>
                    <a:pt x="136" y="9"/>
                    <a:pt x="142" y="8"/>
                    <a:pt x="143" y="6"/>
                  </a:cubicBezTo>
                  <a:cubicBezTo>
                    <a:pt x="143" y="3"/>
                    <a:pt x="136" y="2"/>
                    <a:pt x="133" y="1"/>
                  </a:cubicBezTo>
                  <a:cubicBezTo>
                    <a:pt x="131" y="0"/>
                    <a:pt x="127" y="4"/>
                    <a:pt x="121" y="9"/>
                  </a:cubicBezTo>
                  <a:cubicBezTo>
                    <a:pt x="116" y="14"/>
                    <a:pt x="108" y="13"/>
                    <a:pt x="103" y="13"/>
                  </a:cubicBezTo>
                  <a:cubicBezTo>
                    <a:pt x="98" y="12"/>
                    <a:pt x="92" y="13"/>
                    <a:pt x="92" y="16"/>
                  </a:cubicBezTo>
                  <a:cubicBezTo>
                    <a:pt x="93" y="19"/>
                    <a:pt x="98" y="19"/>
                    <a:pt x="95" y="23"/>
                  </a:cubicBezTo>
                  <a:cubicBezTo>
                    <a:pt x="91" y="26"/>
                    <a:pt x="90" y="18"/>
                    <a:pt x="86" y="21"/>
                  </a:cubicBezTo>
                  <a:cubicBezTo>
                    <a:pt x="83" y="25"/>
                    <a:pt x="72" y="25"/>
                    <a:pt x="69" y="25"/>
                  </a:cubicBezTo>
                  <a:cubicBezTo>
                    <a:pt x="67" y="24"/>
                    <a:pt x="58" y="34"/>
                    <a:pt x="56" y="36"/>
                  </a:cubicBezTo>
                  <a:cubicBezTo>
                    <a:pt x="53" y="39"/>
                    <a:pt x="58" y="41"/>
                    <a:pt x="51" y="49"/>
                  </a:cubicBezTo>
                  <a:cubicBezTo>
                    <a:pt x="44" y="57"/>
                    <a:pt x="26" y="55"/>
                    <a:pt x="22" y="55"/>
                  </a:cubicBezTo>
                  <a:cubicBezTo>
                    <a:pt x="18" y="55"/>
                    <a:pt x="21" y="60"/>
                    <a:pt x="19" y="63"/>
                  </a:cubicBezTo>
                  <a:cubicBezTo>
                    <a:pt x="17" y="65"/>
                    <a:pt x="21" y="68"/>
                    <a:pt x="31" y="71"/>
                  </a:cubicBezTo>
                  <a:cubicBezTo>
                    <a:pt x="42" y="74"/>
                    <a:pt x="49" y="88"/>
                    <a:pt x="50" y="92"/>
                  </a:cubicBezTo>
                  <a:cubicBezTo>
                    <a:pt x="52" y="95"/>
                    <a:pt x="65" y="91"/>
                    <a:pt x="70" y="92"/>
                  </a:cubicBezTo>
                  <a:cubicBezTo>
                    <a:pt x="75" y="93"/>
                    <a:pt x="69" y="100"/>
                    <a:pt x="74" y="102"/>
                  </a:cubicBezTo>
                  <a:cubicBezTo>
                    <a:pt x="78" y="105"/>
                    <a:pt x="85" y="101"/>
                    <a:pt x="86" y="105"/>
                  </a:cubicBezTo>
                  <a:cubicBezTo>
                    <a:pt x="87" y="109"/>
                    <a:pt x="77" y="105"/>
                    <a:pt x="72" y="109"/>
                  </a:cubicBezTo>
                  <a:cubicBezTo>
                    <a:pt x="67" y="113"/>
                    <a:pt x="65" y="115"/>
                    <a:pt x="63" y="112"/>
                  </a:cubicBezTo>
                  <a:cubicBezTo>
                    <a:pt x="60" y="109"/>
                    <a:pt x="52" y="111"/>
                    <a:pt x="48" y="111"/>
                  </a:cubicBezTo>
                  <a:cubicBezTo>
                    <a:pt x="43" y="112"/>
                    <a:pt x="47" y="106"/>
                    <a:pt x="48" y="103"/>
                  </a:cubicBezTo>
                  <a:cubicBezTo>
                    <a:pt x="48" y="101"/>
                    <a:pt x="42" y="99"/>
                    <a:pt x="33" y="104"/>
                  </a:cubicBezTo>
                  <a:cubicBezTo>
                    <a:pt x="25" y="109"/>
                    <a:pt x="28" y="107"/>
                    <a:pt x="27" y="111"/>
                  </a:cubicBezTo>
                  <a:cubicBezTo>
                    <a:pt x="26" y="115"/>
                    <a:pt x="22" y="109"/>
                    <a:pt x="17" y="112"/>
                  </a:cubicBezTo>
                  <a:cubicBezTo>
                    <a:pt x="11" y="115"/>
                    <a:pt x="3" y="118"/>
                    <a:pt x="1" y="121"/>
                  </a:cubicBezTo>
                  <a:cubicBezTo>
                    <a:pt x="0" y="125"/>
                    <a:pt x="13" y="127"/>
                    <a:pt x="18" y="128"/>
                  </a:cubicBezTo>
                  <a:cubicBezTo>
                    <a:pt x="23" y="129"/>
                    <a:pt x="12" y="133"/>
                    <a:pt x="16" y="134"/>
                  </a:cubicBezTo>
                  <a:cubicBezTo>
                    <a:pt x="20" y="135"/>
                    <a:pt x="18" y="139"/>
                    <a:pt x="25" y="143"/>
                  </a:cubicBezTo>
                  <a:cubicBezTo>
                    <a:pt x="31" y="146"/>
                    <a:pt x="45" y="143"/>
                    <a:pt x="49" y="143"/>
                  </a:cubicBezTo>
                  <a:cubicBezTo>
                    <a:pt x="53" y="143"/>
                    <a:pt x="57" y="147"/>
                    <a:pt x="60" y="144"/>
                  </a:cubicBezTo>
                  <a:cubicBezTo>
                    <a:pt x="63" y="141"/>
                    <a:pt x="74" y="131"/>
                    <a:pt x="80" y="137"/>
                  </a:cubicBezTo>
                  <a:cubicBezTo>
                    <a:pt x="86" y="142"/>
                    <a:pt x="74" y="141"/>
                    <a:pt x="77" y="145"/>
                  </a:cubicBezTo>
                  <a:cubicBezTo>
                    <a:pt x="80" y="148"/>
                    <a:pt x="84" y="156"/>
                    <a:pt x="78" y="161"/>
                  </a:cubicBezTo>
                  <a:cubicBezTo>
                    <a:pt x="73" y="165"/>
                    <a:pt x="67" y="162"/>
                    <a:pt x="64" y="162"/>
                  </a:cubicBezTo>
                  <a:cubicBezTo>
                    <a:pt x="61" y="162"/>
                    <a:pt x="63" y="168"/>
                    <a:pt x="58" y="172"/>
                  </a:cubicBezTo>
                  <a:cubicBezTo>
                    <a:pt x="53" y="176"/>
                    <a:pt x="49" y="167"/>
                    <a:pt x="43" y="167"/>
                  </a:cubicBezTo>
                  <a:cubicBezTo>
                    <a:pt x="37" y="167"/>
                    <a:pt x="38" y="176"/>
                    <a:pt x="39" y="180"/>
                  </a:cubicBezTo>
                  <a:cubicBezTo>
                    <a:pt x="39" y="183"/>
                    <a:pt x="29" y="179"/>
                    <a:pt x="27" y="188"/>
                  </a:cubicBezTo>
                  <a:cubicBezTo>
                    <a:pt x="25" y="198"/>
                    <a:pt x="15" y="190"/>
                    <a:pt x="21" y="199"/>
                  </a:cubicBezTo>
                  <a:cubicBezTo>
                    <a:pt x="28" y="208"/>
                    <a:pt x="27" y="202"/>
                    <a:pt x="32" y="206"/>
                  </a:cubicBezTo>
                  <a:cubicBezTo>
                    <a:pt x="37" y="210"/>
                    <a:pt x="26" y="216"/>
                    <a:pt x="31" y="217"/>
                  </a:cubicBezTo>
                  <a:cubicBezTo>
                    <a:pt x="37" y="218"/>
                    <a:pt x="42" y="228"/>
                    <a:pt x="46" y="231"/>
                  </a:cubicBezTo>
                  <a:cubicBezTo>
                    <a:pt x="49" y="235"/>
                    <a:pt x="54" y="230"/>
                    <a:pt x="59" y="229"/>
                  </a:cubicBezTo>
                  <a:cubicBezTo>
                    <a:pt x="65" y="229"/>
                    <a:pt x="62" y="221"/>
                    <a:pt x="65" y="224"/>
                  </a:cubicBezTo>
                  <a:cubicBezTo>
                    <a:pt x="68" y="227"/>
                    <a:pt x="73" y="236"/>
                    <a:pt x="70" y="238"/>
                  </a:cubicBezTo>
                  <a:cubicBezTo>
                    <a:pt x="67" y="240"/>
                    <a:pt x="69" y="247"/>
                    <a:pt x="69" y="250"/>
                  </a:cubicBezTo>
                  <a:cubicBezTo>
                    <a:pt x="68" y="253"/>
                    <a:pt x="81" y="252"/>
                    <a:pt x="82" y="248"/>
                  </a:cubicBezTo>
                  <a:cubicBezTo>
                    <a:pt x="82" y="244"/>
                    <a:pt x="92" y="243"/>
                    <a:pt x="97" y="249"/>
                  </a:cubicBezTo>
                  <a:cubicBezTo>
                    <a:pt x="103" y="256"/>
                    <a:pt x="105" y="257"/>
                    <a:pt x="105" y="252"/>
                  </a:cubicBezTo>
                  <a:cubicBezTo>
                    <a:pt x="105" y="247"/>
                    <a:pt x="109" y="242"/>
                    <a:pt x="110" y="246"/>
                  </a:cubicBezTo>
                  <a:cubicBezTo>
                    <a:pt x="110" y="250"/>
                    <a:pt x="114" y="251"/>
                    <a:pt x="122" y="247"/>
                  </a:cubicBezTo>
                  <a:cubicBezTo>
                    <a:pt x="130" y="243"/>
                    <a:pt x="126" y="247"/>
                    <a:pt x="122" y="253"/>
                  </a:cubicBezTo>
                  <a:cubicBezTo>
                    <a:pt x="117" y="260"/>
                    <a:pt x="122" y="271"/>
                    <a:pt x="118" y="272"/>
                  </a:cubicBezTo>
                  <a:cubicBezTo>
                    <a:pt x="114" y="273"/>
                    <a:pt x="111" y="284"/>
                    <a:pt x="104" y="284"/>
                  </a:cubicBezTo>
                  <a:cubicBezTo>
                    <a:pt x="97" y="285"/>
                    <a:pt x="86" y="298"/>
                    <a:pt x="85" y="300"/>
                  </a:cubicBezTo>
                  <a:cubicBezTo>
                    <a:pt x="83" y="302"/>
                    <a:pt x="69" y="296"/>
                    <a:pt x="67" y="302"/>
                  </a:cubicBezTo>
                  <a:cubicBezTo>
                    <a:pt x="65" y="308"/>
                    <a:pt x="56" y="313"/>
                    <a:pt x="58" y="315"/>
                  </a:cubicBezTo>
                  <a:cubicBezTo>
                    <a:pt x="60" y="317"/>
                    <a:pt x="72" y="311"/>
                    <a:pt x="72" y="307"/>
                  </a:cubicBezTo>
                  <a:cubicBezTo>
                    <a:pt x="73" y="304"/>
                    <a:pt x="74" y="305"/>
                    <a:pt x="76" y="307"/>
                  </a:cubicBezTo>
                  <a:cubicBezTo>
                    <a:pt x="78" y="310"/>
                    <a:pt x="83" y="306"/>
                    <a:pt x="86" y="304"/>
                  </a:cubicBezTo>
                  <a:cubicBezTo>
                    <a:pt x="88" y="302"/>
                    <a:pt x="92" y="303"/>
                    <a:pt x="94" y="303"/>
                  </a:cubicBezTo>
                  <a:cubicBezTo>
                    <a:pt x="96" y="303"/>
                    <a:pt x="97" y="300"/>
                    <a:pt x="104" y="299"/>
                  </a:cubicBezTo>
                  <a:cubicBezTo>
                    <a:pt x="111" y="297"/>
                    <a:pt x="110" y="295"/>
                    <a:pt x="111" y="292"/>
                  </a:cubicBezTo>
                  <a:cubicBezTo>
                    <a:pt x="113" y="288"/>
                    <a:pt x="129" y="280"/>
                    <a:pt x="132" y="279"/>
                  </a:cubicBezTo>
                  <a:cubicBezTo>
                    <a:pt x="135" y="278"/>
                    <a:pt x="134" y="273"/>
                    <a:pt x="137" y="273"/>
                  </a:cubicBezTo>
                  <a:cubicBezTo>
                    <a:pt x="140" y="272"/>
                    <a:pt x="145" y="268"/>
                    <a:pt x="150" y="265"/>
                  </a:cubicBezTo>
                  <a:cubicBezTo>
                    <a:pt x="154" y="261"/>
                    <a:pt x="155" y="262"/>
                    <a:pt x="159" y="261"/>
                  </a:cubicBezTo>
                  <a:cubicBezTo>
                    <a:pt x="162" y="260"/>
                    <a:pt x="159" y="253"/>
                    <a:pt x="163" y="252"/>
                  </a:cubicBezTo>
                  <a:cubicBezTo>
                    <a:pt x="166" y="252"/>
                    <a:pt x="169" y="249"/>
                    <a:pt x="169" y="246"/>
                  </a:cubicBezTo>
                  <a:cubicBezTo>
                    <a:pt x="169" y="243"/>
                    <a:pt x="160" y="243"/>
                    <a:pt x="159" y="241"/>
                  </a:cubicBezTo>
                  <a:cubicBezTo>
                    <a:pt x="159" y="240"/>
                    <a:pt x="166" y="233"/>
                    <a:pt x="169" y="233"/>
                  </a:cubicBezTo>
                  <a:cubicBezTo>
                    <a:pt x="172" y="233"/>
                    <a:pt x="176" y="230"/>
                    <a:pt x="177" y="226"/>
                  </a:cubicBezTo>
                  <a:cubicBezTo>
                    <a:pt x="177" y="222"/>
                    <a:pt x="181" y="221"/>
                    <a:pt x="184" y="217"/>
                  </a:cubicBezTo>
                  <a:cubicBezTo>
                    <a:pt x="188" y="213"/>
                    <a:pt x="187" y="210"/>
                    <a:pt x="190" y="210"/>
                  </a:cubicBezTo>
                  <a:cubicBezTo>
                    <a:pt x="194" y="210"/>
                    <a:pt x="197" y="205"/>
                    <a:pt x="200" y="203"/>
                  </a:cubicBezTo>
                  <a:cubicBezTo>
                    <a:pt x="204" y="201"/>
                    <a:pt x="200" y="205"/>
                    <a:pt x="207" y="206"/>
                  </a:cubicBezTo>
                  <a:cubicBezTo>
                    <a:pt x="214" y="206"/>
                    <a:pt x="213" y="213"/>
                    <a:pt x="207" y="210"/>
                  </a:cubicBezTo>
                  <a:cubicBezTo>
                    <a:pt x="202" y="208"/>
                    <a:pt x="200" y="208"/>
                    <a:pt x="195" y="213"/>
                  </a:cubicBezTo>
                  <a:cubicBezTo>
                    <a:pt x="191" y="217"/>
                    <a:pt x="194" y="218"/>
                    <a:pt x="191" y="223"/>
                  </a:cubicBezTo>
                  <a:cubicBezTo>
                    <a:pt x="187" y="228"/>
                    <a:pt x="187" y="232"/>
                    <a:pt x="191" y="232"/>
                  </a:cubicBezTo>
                  <a:cubicBezTo>
                    <a:pt x="196" y="233"/>
                    <a:pt x="192" y="236"/>
                    <a:pt x="187" y="238"/>
                  </a:cubicBezTo>
                  <a:cubicBezTo>
                    <a:pt x="183" y="239"/>
                    <a:pt x="186" y="241"/>
                    <a:pt x="192" y="241"/>
                  </a:cubicBezTo>
                  <a:cubicBezTo>
                    <a:pt x="198" y="241"/>
                    <a:pt x="207" y="233"/>
                    <a:pt x="215" y="228"/>
                  </a:cubicBezTo>
                  <a:cubicBezTo>
                    <a:pt x="223" y="224"/>
                    <a:pt x="229" y="228"/>
                    <a:pt x="232" y="228"/>
                  </a:cubicBezTo>
                  <a:cubicBezTo>
                    <a:pt x="234" y="227"/>
                    <a:pt x="229" y="223"/>
                    <a:pt x="232" y="222"/>
                  </a:cubicBezTo>
                  <a:cubicBezTo>
                    <a:pt x="235" y="220"/>
                    <a:pt x="228" y="219"/>
                    <a:pt x="227" y="214"/>
                  </a:cubicBezTo>
                  <a:cubicBezTo>
                    <a:pt x="225" y="209"/>
                    <a:pt x="229" y="213"/>
                    <a:pt x="230" y="209"/>
                  </a:cubicBezTo>
                  <a:cubicBezTo>
                    <a:pt x="232" y="205"/>
                    <a:pt x="234" y="206"/>
                    <a:pt x="237" y="208"/>
                  </a:cubicBezTo>
                  <a:cubicBezTo>
                    <a:pt x="239" y="210"/>
                    <a:pt x="243" y="206"/>
                    <a:pt x="245" y="211"/>
                  </a:cubicBezTo>
                  <a:cubicBezTo>
                    <a:pt x="248" y="216"/>
                    <a:pt x="250" y="210"/>
                    <a:pt x="254" y="213"/>
                  </a:cubicBezTo>
                  <a:cubicBezTo>
                    <a:pt x="258" y="217"/>
                    <a:pt x="254" y="216"/>
                    <a:pt x="249" y="217"/>
                  </a:cubicBezTo>
                  <a:cubicBezTo>
                    <a:pt x="245" y="218"/>
                    <a:pt x="247" y="225"/>
                    <a:pt x="251" y="222"/>
                  </a:cubicBezTo>
                  <a:cubicBezTo>
                    <a:pt x="254" y="219"/>
                    <a:pt x="257" y="217"/>
                    <a:pt x="260" y="220"/>
                  </a:cubicBezTo>
                  <a:cubicBezTo>
                    <a:pt x="263" y="223"/>
                    <a:pt x="264" y="221"/>
                    <a:pt x="267" y="219"/>
                  </a:cubicBezTo>
                  <a:cubicBezTo>
                    <a:pt x="269" y="216"/>
                    <a:pt x="269" y="219"/>
                    <a:pt x="269" y="221"/>
                  </a:cubicBezTo>
                  <a:cubicBezTo>
                    <a:pt x="269" y="223"/>
                    <a:pt x="275" y="224"/>
                    <a:pt x="282" y="225"/>
                  </a:cubicBezTo>
                  <a:cubicBezTo>
                    <a:pt x="290" y="227"/>
                    <a:pt x="304" y="225"/>
                    <a:pt x="308" y="225"/>
                  </a:cubicBezTo>
                  <a:cubicBezTo>
                    <a:pt x="311" y="224"/>
                    <a:pt x="310" y="230"/>
                    <a:pt x="318" y="232"/>
                  </a:cubicBezTo>
                  <a:cubicBezTo>
                    <a:pt x="326" y="233"/>
                    <a:pt x="328" y="223"/>
                    <a:pt x="332" y="227"/>
                  </a:cubicBezTo>
                  <a:cubicBezTo>
                    <a:pt x="336" y="230"/>
                    <a:pt x="332" y="232"/>
                    <a:pt x="330" y="234"/>
                  </a:cubicBezTo>
                  <a:cubicBezTo>
                    <a:pt x="327" y="237"/>
                    <a:pt x="332" y="237"/>
                    <a:pt x="335" y="239"/>
                  </a:cubicBezTo>
                  <a:cubicBezTo>
                    <a:pt x="338" y="240"/>
                    <a:pt x="346" y="242"/>
                    <a:pt x="349" y="245"/>
                  </a:cubicBezTo>
                  <a:cubicBezTo>
                    <a:pt x="352" y="249"/>
                    <a:pt x="354" y="253"/>
                    <a:pt x="363" y="257"/>
                  </a:cubicBezTo>
                  <a:cubicBezTo>
                    <a:pt x="371" y="261"/>
                    <a:pt x="363" y="246"/>
                    <a:pt x="369" y="251"/>
                  </a:cubicBezTo>
                  <a:cubicBezTo>
                    <a:pt x="376" y="256"/>
                    <a:pt x="373" y="251"/>
                    <a:pt x="378" y="256"/>
                  </a:cubicBezTo>
                  <a:cubicBezTo>
                    <a:pt x="384" y="261"/>
                    <a:pt x="382" y="254"/>
                    <a:pt x="379" y="246"/>
                  </a:cubicBezTo>
                  <a:cubicBezTo>
                    <a:pt x="377" y="238"/>
                    <a:pt x="382" y="243"/>
                    <a:pt x="384" y="247"/>
                  </a:cubicBezTo>
                  <a:cubicBezTo>
                    <a:pt x="386" y="251"/>
                    <a:pt x="386" y="258"/>
                    <a:pt x="385" y="263"/>
                  </a:cubicBezTo>
                  <a:cubicBezTo>
                    <a:pt x="383" y="267"/>
                    <a:pt x="376" y="263"/>
                    <a:pt x="376" y="261"/>
                  </a:cubicBezTo>
                  <a:cubicBezTo>
                    <a:pt x="377" y="258"/>
                    <a:pt x="369" y="259"/>
                    <a:pt x="368" y="263"/>
                  </a:cubicBezTo>
                  <a:cubicBezTo>
                    <a:pt x="368" y="267"/>
                    <a:pt x="374" y="274"/>
                    <a:pt x="378" y="275"/>
                  </a:cubicBezTo>
                  <a:cubicBezTo>
                    <a:pt x="382" y="275"/>
                    <a:pt x="379" y="282"/>
                    <a:pt x="382" y="283"/>
                  </a:cubicBezTo>
                  <a:cubicBezTo>
                    <a:pt x="385" y="284"/>
                    <a:pt x="385" y="291"/>
                    <a:pt x="387" y="290"/>
                  </a:cubicBezTo>
                  <a:cubicBezTo>
                    <a:pt x="389" y="289"/>
                    <a:pt x="388" y="280"/>
                    <a:pt x="386" y="277"/>
                  </a:cubicBezTo>
                  <a:cubicBezTo>
                    <a:pt x="384" y="273"/>
                    <a:pt x="385" y="268"/>
                    <a:pt x="388" y="269"/>
                  </a:cubicBezTo>
                  <a:cubicBezTo>
                    <a:pt x="391" y="270"/>
                    <a:pt x="388" y="275"/>
                    <a:pt x="389" y="277"/>
                  </a:cubicBezTo>
                  <a:cubicBezTo>
                    <a:pt x="391" y="279"/>
                    <a:pt x="393" y="275"/>
                    <a:pt x="396" y="273"/>
                  </a:cubicBezTo>
                  <a:cubicBezTo>
                    <a:pt x="400" y="271"/>
                    <a:pt x="395" y="265"/>
                    <a:pt x="396" y="262"/>
                  </a:cubicBezTo>
                  <a:cubicBezTo>
                    <a:pt x="397" y="259"/>
                    <a:pt x="401" y="265"/>
                    <a:pt x="403" y="270"/>
                  </a:cubicBezTo>
                  <a:cubicBezTo>
                    <a:pt x="404" y="276"/>
                    <a:pt x="399" y="275"/>
                    <a:pt x="399" y="278"/>
                  </a:cubicBezTo>
                  <a:cubicBezTo>
                    <a:pt x="399" y="281"/>
                    <a:pt x="394" y="280"/>
                    <a:pt x="393" y="281"/>
                  </a:cubicBezTo>
                  <a:cubicBezTo>
                    <a:pt x="391" y="283"/>
                    <a:pt x="392" y="294"/>
                    <a:pt x="394" y="294"/>
                  </a:cubicBezTo>
                  <a:cubicBezTo>
                    <a:pt x="396" y="294"/>
                    <a:pt x="397" y="285"/>
                    <a:pt x="398" y="290"/>
                  </a:cubicBezTo>
                  <a:cubicBezTo>
                    <a:pt x="400" y="294"/>
                    <a:pt x="405" y="284"/>
                    <a:pt x="406" y="288"/>
                  </a:cubicBezTo>
                  <a:cubicBezTo>
                    <a:pt x="407" y="292"/>
                    <a:pt x="413" y="297"/>
                    <a:pt x="416" y="296"/>
                  </a:cubicBezTo>
                  <a:cubicBezTo>
                    <a:pt x="418" y="295"/>
                    <a:pt x="415" y="290"/>
                    <a:pt x="411" y="290"/>
                  </a:cubicBezTo>
                  <a:cubicBezTo>
                    <a:pt x="407" y="290"/>
                    <a:pt x="408" y="284"/>
                    <a:pt x="411" y="284"/>
                  </a:cubicBezTo>
                  <a:cubicBezTo>
                    <a:pt x="415" y="283"/>
                    <a:pt x="421" y="292"/>
                    <a:pt x="420" y="295"/>
                  </a:cubicBezTo>
                  <a:cubicBezTo>
                    <a:pt x="420" y="299"/>
                    <a:pt x="417" y="298"/>
                    <a:pt x="414" y="302"/>
                  </a:cubicBezTo>
                  <a:cubicBezTo>
                    <a:pt x="412" y="305"/>
                    <a:pt x="408" y="296"/>
                    <a:pt x="404" y="297"/>
                  </a:cubicBezTo>
                  <a:cubicBezTo>
                    <a:pt x="401" y="297"/>
                    <a:pt x="404" y="302"/>
                    <a:pt x="406" y="306"/>
                  </a:cubicBezTo>
                  <a:cubicBezTo>
                    <a:pt x="407" y="310"/>
                    <a:pt x="402" y="315"/>
                    <a:pt x="406" y="317"/>
                  </a:cubicBezTo>
                  <a:cubicBezTo>
                    <a:pt x="411" y="320"/>
                    <a:pt x="409" y="316"/>
                    <a:pt x="410" y="313"/>
                  </a:cubicBezTo>
                  <a:cubicBezTo>
                    <a:pt x="411" y="311"/>
                    <a:pt x="414" y="314"/>
                    <a:pt x="416" y="316"/>
                  </a:cubicBezTo>
                  <a:cubicBezTo>
                    <a:pt x="419" y="318"/>
                    <a:pt x="419" y="312"/>
                    <a:pt x="419" y="309"/>
                  </a:cubicBezTo>
                  <a:cubicBezTo>
                    <a:pt x="419" y="307"/>
                    <a:pt x="423" y="308"/>
                    <a:pt x="425" y="311"/>
                  </a:cubicBezTo>
                  <a:cubicBezTo>
                    <a:pt x="427" y="315"/>
                    <a:pt x="427" y="308"/>
                    <a:pt x="430" y="308"/>
                  </a:cubicBezTo>
                  <a:cubicBezTo>
                    <a:pt x="433" y="309"/>
                    <a:pt x="431" y="314"/>
                    <a:pt x="431" y="317"/>
                  </a:cubicBezTo>
                  <a:cubicBezTo>
                    <a:pt x="431" y="320"/>
                    <a:pt x="437" y="315"/>
                    <a:pt x="436" y="318"/>
                  </a:cubicBezTo>
                  <a:cubicBezTo>
                    <a:pt x="436" y="318"/>
                    <a:pt x="436" y="319"/>
                    <a:pt x="436" y="319"/>
                  </a:cubicBezTo>
                  <a:cubicBezTo>
                    <a:pt x="439" y="317"/>
                    <a:pt x="442" y="315"/>
                    <a:pt x="444" y="313"/>
                  </a:cubicBezTo>
                  <a:cubicBezTo>
                    <a:pt x="450" y="309"/>
                    <a:pt x="440" y="307"/>
                    <a:pt x="442" y="302"/>
                  </a:cubicBezTo>
                  <a:close/>
                  <a:moveTo>
                    <a:pt x="8" y="340"/>
                  </a:moveTo>
                  <a:cubicBezTo>
                    <a:pt x="14" y="337"/>
                    <a:pt x="17" y="334"/>
                    <a:pt x="14" y="331"/>
                  </a:cubicBezTo>
                  <a:cubicBezTo>
                    <a:pt x="12" y="328"/>
                    <a:pt x="4" y="342"/>
                    <a:pt x="8" y="340"/>
                  </a:cubicBezTo>
                  <a:close/>
                  <a:moveTo>
                    <a:pt x="52" y="316"/>
                  </a:moveTo>
                  <a:cubicBezTo>
                    <a:pt x="46" y="314"/>
                    <a:pt x="31" y="323"/>
                    <a:pt x="37" y="324"/>
                  </a:cubicBezTo>
                  <a:cubicBezTo>
                    <a:pt x="40" y="325"/>
                    <a:pt x="42" y="321"/>
                    <a:pt x="46" y="321"/>
                  </a:cubicBezTo>
                  <a:cubicBezTo>
                    <a:pt x="50" y="321"/>
                    <a:pt x="58" y="318"/>
                    <a:pt x="52" y="316"/>
                  </a:cubicBezTo>
                  <a:close/>
                  <a:moveTo>
                    <a:pt x="182" y="254"/>
                  </a:moveTo>
                  <a:cubicBezTo>
                    <a:pt x="182" y="251"/>
                    <a:pt x="178" y="251"/>
                    <a:pt x="173" y="257"/>
                  </a:cubicBezTo>
                  <a:cubicBezTo>
                    <a:pt x="168" y="263"/>
                    <a:pt x="164" y="267"/>
                    <a:pt x="163" y="270"/>
                  </a:cubicBezTo>
                  <a:cubicBezTo>
                    <a:pt x="162" y="272"/>
                    <a:pt x="156" y="269"/>
                    <a:pt x="154" y="273"/>
                  </a:cubicBezTo>
                  <a:cubicBezTo>
                    <a:pt x="153" y="276"/>
                    <a:pt x="156" y="285"/>
                    <a:pt x="159" y="282"/>
                  </a:cubicBezTo>
                  <a:cubicBezTo>
                    <a:pt x="163" y="279"/>
                    <a:pt x="163" y="282"/>
                    <a:pt x="166" y="282"/>
                  </a:cubicBezTo>
                  <a:cubicBezTo>
                    <a:pt x="168" y="282"/>
                    <a:pt x="178" y="275"/>
                    <a:pt x="181" y="271"/>
                  </a:cubicBezTo>
                  <a:cubicBezTo>
                    <a:pt x="183" y="267"/>
                    <a:pt x="177" y="266"/>
                    <a:pt x="176" y="264"/>
                  </a:cubicBezTo>
                  <a:cubicBezTo>
                    <a:pt x="176" y="261"/>
                    <a:pt x="182" y="261"/>
                    <a:pt x="185" y="260"/>
                  </a:cubicBezTo>
                  <a:cubicBezTo>
                    <a:pt x="187" y="258"/>
                    <a:pt x="182" y="257"/>
                    <a:pt x="182" y="254"/>
                  </a:cubicBezTo>
                  <a:close/>
                  <a:moveTo>
                    <a:pt x="19" y="223"/>
                  </a:moveTo>
                  <a:cubicBezTo>
                    <a:pt x="18" y="218"/>
                    <a:pt x="7" y="222"/>
                    <a:pt x="8" y="226"/>
                  </a:cubicBezTo>
                  <a:cubicBezTo>
                    <a:pt x="10" y="230"/>
                    <a:pt x="20" y="233"/>
                    <a:pt x="25" y="231"/>
                  </a:cubicBezTo>
                  <a:cubicBezTo>
                    <a:pt x="28" y="230"/>
                    <a:pt x="30" y="226"/>
                    <a:pt x="27" y="223"/>
                  </a:cubicBezTo>
                  <a:cubicBezTo>
                    <a:pt x="24" y="221"/>
                    <a:pt x="19" y="227"/>
                    <a:pt x="19" y="223"/>
                  </a:cubicBezTo>
                  <a:close/>
                  <a:moveTo>
                    <a:pt x="1167" y="437"/>
                  </a:moveTo>
                  <a:cubicBezTo>
                    <a:pt x="1167" y="434"/>
                    <a:pt x="1157" y="436"/>
                    <a:pt x="1152" y="433"/>
                  </a:cubicBezTo>
                  <a:cubicBezTo>
                    <a:pt x="1147" y="429"/>
                    <a:pt x="1139" y="446"/>
                    <a:pt x="1137" y="454"/>
                  </a:cubicBezTo>
                  <a:cubicBezTo>
                    <a:pt x="1135" y="461"/>
                    <a:pt x="1123" y="469"/>
                    <a:pt x="1123" y="469"/>
                  </a:cubicBezTo>
                  <a:cubicBezTo>
                    <a:pt x="1123" y="469"/>
                    <a:pt x="1086" y="470"/>
                    <a:pt x="1083" y="470"/>
                  </a:cubicBezTo>
                  <a:cubicBezTo>
                    <a:pt x="1081" y="470"/>
                    <a:pt x="1073" y="477"/>
                    <a:pt x="1068" y="482"/>
                  </a:cubicBezTo>
                  <a:cubicBezTo>
                    <a:pt x="1068" y="482"/>
                    <a:pt x="1068" y="482"/>
                    <a:pt x="1068" y="482"/>
                  </a:cubicBezTo>
                  <a:cubicBezTo>
                    <a:pt x="1072" y="489"/>
                    <a:pt x="1058" y="493"/>
                    <a:pt x="1045" y="494"/>
                  </a:cubicBezTo>
                  <a:cubicBezTo>
                    <a:pt x="1041" y="494"/>
                    <a:pt x="1039" y="495"/>
                    <a:pt x="1036" y="495"/>
                  </a:cubicBezTo>
                  <a:cubicBezTo>
                    <a:pt x="1037" y="497"/>
                    <a:pt x="1037" y="498"/>
                    <a:pt x="1037" y="500"/>
                  </a:cubicBezTo>
                  <a:cubicBezTo>
                    <a:pt x="1037" y="501"/>
                    <a:pt x="1035" y="502"/>
                    <a:pt x="1033" y="503"/>
                  </a:cubicBezTo>
                  <a:cubicBezTo>
                    <a:pt x="1031" y="507"/>
                    <a:pt x="1016" y="515"/>
                    <a:pt x="1007" y="519"/>
                  </a:cubicBezTo>
                  <a:cubicBezTo>
                    <a:pt x="997" y="525"/>
                    <a:pt x="984" y="522"/>
                    <a:pt x="984" y="514"/>
                  </a:cubicBezTo>
                  <a:cubicBezTo>
                    <a:pt x="984" y="506"/>
                    <a:pt x="991" y="508"/>
                    <a:pt x="993" y="511"/>
                  </a:cubicBezTo>
                  <a:cubicBezTo>
                    <a:pt x="993" y="513"/>
                    <a:pt x="995" y="512"/>
                    <a:pt x="997" y="510"/>
                  </a:cubicBezTo>
                  <a:cubicBezTo>
                    <a:pt x="995" y="508"/>
                    <a:pt x="995" y="504"/>
                    <a:pt x="995" y="501"/>
                  </a:cubicBezTo>
                  <a:cubicBezTo>
                    <a:pt x="992" y="499"/>
                    <a:pt x="997" y="488"/>
                    <a:pt x="991" y="486"/>
                  </a:cubicBezTo>
                  <a:cubicBezTo>
                    <a:pt x="985" y="483"/>
                    <a:pt x="978" y="495"/>
                    <a:pt x="979" y="488"/>
                  </a:cubicBezTo>
                  <a:cubicBezTo>
                    <a:pt x="980" y="481"/>
                    <a:pt x="989" y="475"/>
                    <a:pt x="983" y="466"/>
                  </a:cubicBezTo>
                  <a:cubicBezTo>
                    <a:pt x="978" y="457"/>
                    <a:pt x="967" y="457"/>
                    <a:pt x="965" y="464"/>
                  </a:cubicBezTo>
                  <a:cubicBezTo>
                    <a:pt x="963" y="471"/>
                    <a:pt x="956" y="468"/>
                    <a:pt x="953" y="473"/>
                  </a:cubicBezTo>
                  <a:cubicBezTo>
                    <a:pt x="951" y="478"/>
                    <a:pt x="948" y="490"/>
                    <a:pt x="950" y="498"/>
                  </a:cubicBezTo>
                  <a:cubicBezTo>
                    <a:pt x="952" y="507"/>
                    <a:pt x="950" y="511"/>
                    <a:pt x="942" y="516"/>
                  </a:cubicBezTo>
                  <a:cubicBezTo>
                    <a:pt x="934" y="520"/>
                    <a:pt x="930" y="508"/>
                    <a:pt x="933" y="493"/>
                  </a:cubicBezTo>
                  <a:cubicBezTo>
                    <a:pt x="936" y="482"/>
                    <a:pt x="941" y="472"/>
                    <a:pt x="936" y="472"/>
                  </a:cubicBezTo>
                  <a:cubicBezTo>
                    <a:pt x="931" y="472"/>
                    <a:pt x="943" y="460"/>
                    <a:pt x="953" y="457"/>
                  </a:cubicBezTo>
                  <a:cubicBezTo>
                    <a:pt x="964" y="454"/>
                    <a:pt x="978" y="455"/>
                    <a:pt x="978" y="452"/>
                  </a:cubicBezTo>
                  <a:cubicBezTo>
                    <a:pt x="978" y="452"/>
                    <a:pt x="978" y="451"/>
                    <a:pt x="979" y="451"/>
                  </a:cubicBezTo>
                  <a:cubicBezTo>
                    <a:pt x="977" y="449"/>
                    <a:pt x="974" y="447"/>
                    <a:pt x="972" y="446"/>
                  </a:cubicBezTo>
                  <a:cubicBezTo>
                    <a:pt x="972" y="447"/>
                    <a:pt x="972" y="447"/>
                    <a:pt x="971" y="448"/>
                  </a:cubicBezTo>
                  <a:cubicBezTo>
                    <a:pt x="967" y="451"/>
                    <a:pt x="968" y="443"/>
                    <a:pt x="960" y="443"/>
                  </a:cubicBezTo>
                  <a:cubicBezTo>
                    <a:pt x="952" y="443"/>
                    <a:pt x="945" y="451"/>
                    <a:pt x="939" y="447"/>
                  </a:cubicBezTo>
                  <a:cubicBezTo>
                    <a:pt x="932" y="444"/>
                    <a:pt x="936" y="440"/>
                    <a:pt x="930" y="440"/>
                  </a:cubicBezTo>
                  <a:cubicBezTo>
                    <a:pt x="924" y="440"/>
                    <a:pt x="934" y="429"/>
                    <a:pt x="926" y="434"/>
                  </a:cubicBezTo>
                  <a:cubicBezTo>
                    <a:pt x="918" y="438"/>
                    <a:pt x="905" y="450"/>
                    <a:pt x="900" y="445"/>
                  </a:cubicBezTo>
                  <a:cubicBezTo>
                    <a:pt x="894" y="439"/>
                    <a:pt x="889" y="446"/>
                    <a:pt x="885" y="442"/>
                  </a:cubicBezTo>
                  <a:cubicBezTo>
                    <a:pt x="881" y="438"/>
                    <a:pt x="899" y="426"/>
                    <a:pt x="908" y="427"/>
                  </a:cubicBezTo>
                  <a:cubicBezTo>
                    <a:pt x="910" y="427"/>
                    <a:pt x="912" y="426"/>
                    <a:pt x="914" y="424"/>
                  </a:cubicBezTo>
                  <a:cubicBezTo>
                    <a:pt x="909" y="423"/>
                    <a:pt x="900" y="419"/>
                    <a:pt x="897" y="422"/>
                  </a:cubicBezTo>
                  <a:cubicBezTo>
                    <a:pt x="894" y="426"/>
                    <a:pt x="890" y="423"/>
                    <a:pt x="887" y="420"/>
                  </a:cubicBezTo>
                  <a:cubicBezTo>
                    <a:pt x="885" y="417"/>
                    <a:pt x="882" y="421"/>
                    <a:pt x="878" y="416"/>
                  </a:cubicBezTo>
                  <a:cubicBezTo>
                    <a:pt x="874" y="411"/>
                    <a:pt x="869" y="415"/>
                    <a:pt x="867" y="416"/>
                  </a:cubicBezTo>
                  <a:cubicBezTo>
                    <a:pt x="865" y="417"/>
                    <a:pt x="862" y="414"/>
                    <a:pt x="857" y="412"/>
                  </a:cubicBezTo>
                  <a:cubicBezTo>
                    <a:pt x="853" y="411"/>
                    <a:pt x="856" y="406"/>
                    <a:pt x="852" y="403"/>
                  </a:cubicBezTo>
                  <a:cubicBezTo>
                    <a:pt x="849" y="400"/>
                    <a:pt x="848" y="409"/>
                    <a:pt x="848" y="409"/>
                  </a:cubicBezTo>
                  <a:cubicBezTo>
                    <a:pt x="529" y="410"/>
                    <a:pt x="529" y="410"/>
                    <a:pt x="529" y="410"/>
                  </a:cubicBezTo>
                  <a:cubicBezTo>
                    <a:pt x="529" y="411"/>
                    <a:pt x="530" y="412"/>
                    <a:pt x="530" y="412"/>
                  </a:cubicBezTo>
                  <a:cubicBezTo>
                    <a:pt x="534" y="416"/>
                    <a:pt x="531" y="419"/>
                    <a:pt x="532" y="424"/>
                  </a:cubicBezTo>
                  <a:cubicBezTo>
                    <a:pt x="534" y="429"/>
                    <a:pt x="533" y="437"/>
                    <a:pt x="529" y="437"/>
                  </a:cubicBezTo>
                  <a:cubicBezTo>
                    <a:pt x="525" y="437"/>
                    <a:pt x="524" y="432"/>
                    <a:pt x="527" y="430"/>
                  </a:cubicBezTo>
                  <a:cubicBezTo>
                    <a:pt x="530" y="429"/>
                    <a:pt x="528" y="423"/>
                    <a:pt x="526" y="423"/>
                  </a:cubicBezTo>
                  <a:cubicBezTo>
                    <a:pt x="524" y="423"/>
                    <a:pt x="523" y="421"/>
                    <a:pt x="523" y="419"/>
                  </a:cubicBezTo>
                  <a:cubicBezTo>
                    <a:pt x="518" y="420"/>
                    <a:pt x="512" y="420"/>
                    <a:pt x="505" y="419"/>
                  </a:cubicBezTo>
                  <a:cubicBezTo>
                    <a:pt x="505" y="419"/>
                    <a:pt x="505" y="419"/>
                    <a:pt x="505" y="420"/>
                  </a:cubicBezTo>
                  <a:cubicBezTo>
                    <a:pt x="506" y="423"/>
                    <a:pt x="507" y="430"/>
                    <a:pt x="511" y="436"/>
                  </a:cubicBezTo>
                  <a:cubicBezTo>
                    <a:pt x="515" y="441"/>
                    <a:pt x="512" y="445"/>
                    <a:pt x="516" y="447"/>
                  </a:cubicBezTo>
                  <a:cubicBezTo>
                    <a:pt x="520" y="449"/>
                    <a:pt x="520" y="451"/>
                    <a:pt x="516" y="451"/>
                  </a:cubicBezTo>
                  <a:cubicBezTo>
                    <a:pt x="513" y="450"/>
                    <a:pt x="515" y="454"/>
                    <a:pt x="514" y="461"/>
                  </a:cubicBezTo>
                  <a:cubicBezTo>
                    <a:pt x="513" y="469"/>
                    <a:pt x="513" y="486"/>
                    <a:pt x="512" y="491"/>
                  </a:cubicBezTo>
                  <a:cubicBezTo>
                    <a:pt x="511" y="496"/>
                    <a:pt x="506" y="504"/>
                    <a:pt x="509" y="509"/>
                  </a:cubicBezTo>
                  <a:cubicBezTo>
                    <a:pt x="512" y="515"/>
                    <a:pt x="515" y="522"/>
                    <a:pt x="513" y="529"/>
                  </a:cubicBezTo>
                  <a:cubicBezTo>
                    <a:pt x="511" y="535"/>
                    <a:pt x="511" y="539"/>
                    <a:pt x="514" y="544"/>
                  </a:cubicBezTo>
                  <a:cubicBezTo>
                    <a:pt x="517" y="549"/>
                    <a:pt x="515" y="558"/>
                    <a:pt x="518" y="560"/>
                  </a:cubicBezTo>
                  <a:cubicBezTo>
                    <a:pt x="521" y="562"/>
                    <a:pt x="524" y="565"/>
                    <a:pt x="527" y="570"/>
                  </a:cubicBezTo>
                  <a:cubicBezTo>
                    <a:pt x="529" y="575"/>
                    <a:pt x="532" y="572"/>
                    <a:pt x="533" y="577"/>
                  </a:cubicBezTo>
                  <a:cubicBezTo>
                    <a:pt x="533" y="582"/>
                    <a:pt x="533" y="582"/>
                    <a:pt x="537" y="584"/>
                  </a:cubicBezTo>
                  <a:cubicBezTo>
                    <a:pt x="541" y="586"/>
                    <a:pt x="539" y="591"/>
                    <a:pt x="539" y="594"/>
                  </a:cubicBezTo>
                  <a:cubicBezTo>
                    <a:pt x="539" y="596"/>
                    <a:pt x="544" y="601"/>
                    <a:pt x="551" y="607"/>
                  </a:cubicBezTo>
                  <a:cubicBezTo>
                    <a:pt x="557" y="613"/>
                    <a:pt x="552" y="618"/>
                    <a:pt x="557" y="618"/>
                  </a:cubicBezTo>
                  <a:cubicBezTo>
                    <a:pt x="562" y="618"/>
                    <a:pt x="566" y="621"/>
                    <a:pt x="571" y="624"/>
                  </a:cubicBezTo>
                  <a:cubicBezTo>
                    <a:pt x="576" y="627"/>
                    <a:pt x="577" y="626"/>
                    <a:pt x="581" y="626"/>
                  </a:cubicBezTo>
                  <a:cubicBezTo>
                    <a:pt x="584" y="627"/>
                    <a:pt x="590" y="635"/>
                    <a:pt x="592" y="640"/>
                  </a:cubicBezTo>
                  <a:cubicBezTo>
                    <a:pt x="592" y="642"/>
                    <a:pt x="593" y="644"/>
                    <a:pt x="594" y="647"/>
                  </a:cubicBezTo>
                  <a:cubicBezTo>
                    <a:pt x="621" y="644"/>
                    <a:pt x="621" y="644"/>
                    <a:pt x="621" y="644"/>
                  </a:cubicBezTo>
                  <a:cubicBezTo>
                    <a:pt x="621" y="644"/>
                    <a:pt x="629" y="649"/>
                    <a:pt x="634" y="651"/>
                  </a:cubicBezTo>
                  <a:cubicBezTo>
                    <a:pt x="638" y="652"/>
                    <a:pt x="664" y="661"/>
                    <a:pt x="664" y="661"/>
                  </a:cubicBezTo>
                  <a:cubicBezTo>
                    <a:pt x="697" y="661"/>
                    <a:pt x="697" y="661"/>
                    <a:pt x="697" y="661"/>
                  </a:cubicBezTo>
                  <a:cubicBezTo>
                    <a:pt x="700" y="656"/>
                    <a:pt x="700" y="656"/>
                    <a:pt x="700" y="656"/>
                  </a:cubicBezTo>
                  <a:cubicBezTo>
                    <a:pt x="719" y="656"/>
                    <a:pt x="719" y="656"/>
                    <a:pt x="719" y="656"/>
                  </a:cubicBezTo>
                  <a:cubicBezTo>
                    <a:pt x="719" y="656"/>
                    <a:pt x="730" y="668"/>
                    <a:pt x="732" y="668"/>
                  </a:cubicBezTo>
                  <a:cubicBezTo>
                    <a:pt x="733" y="669"/>
                    <a:pt x="739" y="674"/>
                    <a:pt x="739" y="677"/>
                  </a:cubicBezTo>
                  <a:cubicBezTo>
                    <a:pt x="739" y="681"/>
                    <a:pt x="740" y="684"/>
                    <a:pt x="743" y="685"/>
                  </a:cubicBezTo>
                  <a:cubicBezTo>
                    <a:pt x="746" y="687"/>
                    <a:pt x="755" y="693"/>
                    <a:pt x="757" y="692"/>
                  </a:cubicBezTo>
                  <a:cubicBezTo>
                    <a:pt x="758" y="692"/>
                    <a:pt x="761" y="681"/>
                    <a:pt x="766" y="681"/>
                  </a:cubicBezTo>
                  <a:cubicBezTo>
                    <a:pt x="771" y="681"/>
                    <a:pt x="784" y="685"/>
                    <a:pt x="786" y="693"/>
                  </a:cubicBezTo>
                  <a:cubicBezTo>
                    <a:pt x="788" y="701"/>
                    <a:pt x="795" y="708"/>
                    <a:pt x="797" y="709"/>
                  </a:cubicBezTo>
                  <a:cubicBezTo>
                    <a:pt x="799" y="711"/>
                    <a:pt x="798" y="716"/>
                    <a:pt x="800" y="718"/>
                  </a:cubicBezTo>
                  <a:cubicBezTo>
                    <a:pt x="802" y="721"/>
                    <a:pt x="801" y="726"/>
                    <a:pt x="803" y="726"/>
                  </a:cubicBezTo>
                  <a:cubicBezTo>
                    <a:pt x="805" y="726"/>
                    <a:pt x="815" y="732"/>
                    <a:pt x="819" y="732"/>
                  </a:cubicBezTo>
                  <a:cubicBezTo>
                    <a:pt x="821" y="732"/>
                    <a:pt x="823" y="733"/>
                    <a:pt x="824" y="734"/>
                  </a:cubicBezTo>
                  <a:cubicBezTo>
                    <a:pt x="825" y="724"/>
                    <a:pt x="815" y="723"/>
                    <a:pt x="821" y="718"/>
                  </a:cubicBezTo>
                  <a:cubicBezTo>
                    <a:pt x="827" y="713"/>
                    <a:pt x="821" y="709"/>
                    <a:pt x="824" y="707"/>
                  </a:cubicBezTo>
                  <a:cubicBezTo>
                    <a:pt x="827" y="705"/>
                    <a:pt x="832" y="703"/>
                    <a:pt x="832" y="699"/>
                  </a:cubicBezTo>
                  <a:cubicBezTo>
                    <a:pt x="832" y="696"/>
                    <a:pt x="835" y="696"/>
                    <a:pt x="839" y="697"/>
                  </a:cubicBezTo>
                  <a:cubicBezTo>
                    <a:pt x="843" y="697"/>
                    <a:pt x="851" y="690"/>
                    <a:pt x="850" y="687"/>
                  </a:cubicBezTo>
                  <a:cubicBezTo>
                    <a:pt x="850" y="684"/>
                    <a:pt x="851" y="684"/>
                    <a:pt x="856" y="685"/>
                  </a:cubicBezTo>
                  <a:cubicBezTo>
                    <a:pt x="861" y="686"/>
                    <a:pt x="860" y="679"/>
                    <a:pt x="863" y="680"/>
                  </a:cubicBezTo>
                  <a:cubicBezTo>
                    <a:pt x="866" y="681"/>
                    <a:pt x="869" y="683"/>
                    <a:pt x="869" y="680"/>
                  </a:cubicBezTo>
                  <a:cubicBezTo>
                    <a:pt x="869" y="678"/>
                    <a:pt x="873" y="679"/>
                    <a:pt x="875" y="682"/>
                  </a:cubicBezTo>
                  <a:cubicBezTo>
                    <a:pt x="877" y="685"/>
                    <a:pt x="884" y="686"/>
                    <a:pt x="884" y="682"/>
                  </a:cubicBezTo>
                  <a:cubicBezTo>
                    <a:pt x="885" y="678"/>
                    <a:pt x="889" y="682"/>
                    <a:pt x="892" y="686"/>
                  </a:cubicBezTo>
                  <a:cubicBezTo>
                    <a:pt x="895" y="689"/>
                    <a:pt x="897" y="688"/>
                    <a:pt x="902" y="689"/>
                  </a:cubicBezTo>
                  <a:cubicBezTo>
                    <a:pt x="907" y="689"/>
                    <a:pt x="907" y="688"/>
                    <a:pt x="907" y="684"/>
                  </a:cubicBezTo>
                  <a:cubicBezTo>
                    <a:pt x="907" y="681"/>
                    <a:pt x="912" y="691"/>
                    <a:pt x="917" y="692"/>
                  </a:cubicBezTo>
                  <a:cubicBezTo>
                    <a:pt x="922" y="692"/>
                    <a:pt x="918" y="689"/>
                    <a:pt x="915" y="686"/>
                  </a:cubicBezTo>
                  <a:cubicBezTo>
                    <a:pt x="911" y="683"/>
                    <a:pt x="915" y="681"/>
                    <a:pt x="912" y="679"/>
                  </a:cubicBezTo>
                  <a:cubicBezTo>
                    <a:pt x="909" y="677"/>
                    <a:pt x="916" y="674"/>
                    <a:pt x="922" y="674"/>
                  </a:cubicBezTo>
                  <a:cubicBezTo>
                    <a:pt x="929" y="674"/>
                    <a:pt x="928" y="676"/>
                    <a:pt x="931" y="672"/>
                  </a:cubicBezTo>
                  <a:cubicBezTo>
                    <a:pt x="933" y="668"/>
                    <a:pt x="935" y="672"/>
                    <a:pt x="935" y="675"/>
                  </a:cubicBezTo>
                  <a:cubicBezTo>
                    <a:pt x="935" y="678"/>
                    <a:pt x="945" y="673"/>
                    <a:pt x="951" y="673"/>
                  </a:cubicBezTo>
                  <a:cubicBezTo>
                    <a:pt x="956" y="673"/>
                    <a:pt x="961" y="678"/>
                    <a:pt x="961" y="681"/>
                  </a:cubicBezTo>
                  <a:cubicBezTo>
                    <a:pt x="962" y="684"/>
                    <a:pt x="966" y="686"/>
                    <a:pt x="969" y="683"/>
                  </a:cubicBezTo>
                  <a:cubicBezTo>
                    <a:pt x="973" y="679"/>
                    <a:pt x="977" y="675"/>
                    <a:pt x="980" y="679"/>
                  </a:cubicBezTo>
                  <a:cubicBezTo>
                    <a:pt x="984" y="683"/>
                    <a:pt x="987" y="688"/>
                    <a:pt x="992" y="692"/>
                  </a:cubicBezTo>
                  <a:cubicBezTo>
                    <a:pt x="996" y="697"/>
                    <a:pt x="990" y="702"/>
                    <a:pt x="992" y="706"/>
                  </a:cubicBezTo>
                  <a:cubicBezTo>
                    <a:pt x="994" y="709"/>
                    <a:pt x="992" y="714"/>
                    <a:pt x="997" y="717"/>
                  </a:cubicBezTo>
                  <a:cubicBezTo>
                    <a:pt x="1002" y="721"/>
                    <a:pt x="997" y="729"/>
                    <a:pt x="1002" y="730"/>
                  </a:cubicBezTo>
                  <a:cubicBezTo>
                    <a:pt x="1006" y="731"/>
                    <a:pt x="1009" y="738"/>
                    <a:pt x="1009" y="740"/>
                  </a:cubicBezTo>
                  <a:cubicBezTo>
                    <a:pt x="1010" y="743"/>
                    <a:pt x="1018" y="746"/>
                    <a:pt x="1018" y="742"/>
                  </a:cubicBezTo>
                  <a:cubicBezTo>
                    <a:pt x="1019" y="737"/>
                    <a:pt x="1023" y="732"/>
                    <a:pt x="1023" y="728"/>
                  </a:cubicBezTo>
                  <a:cubicBezTo>
                    <a:pt x="1024" y="724"/>
                    <a:pt x="1020" y="708"/>
                    <a:pt x="1017" y="704"/>
                  </a:cubicBezTo>
                  <a:cubicBezTo>
                    <a:pt x="1014" y="699"/>
                    <a:pt x="1018" y="698"/>
                    <a:pt x="1014" y="692"/>
                  </a:cubicBezTo>
                  <a:cubicBezTo>
                    <a:pt x="1009" y="687"/>
                    <a:pt x="1007" y="677"/>
                    <a:pt x="1007" y="669"/>
                  </a:cubicBezTo>
                  <a:cubicBezTo>
                    <a:pt x="1007" y="661"/>
                    <a:pt x="1016" y="648"/>
                    <a:pt x="1021" y="644"/>
                  </a:cubicBezTo>
                  <a:cubicBezTo>
                    <a:pt x="1025" y="640"/>
                    <a:pt x="1030" y="642"/>
                    <a:pt x="1031" y="638"/>
                  </a:cubicBezTo>
                  <a:cubicBezTo>
                    <a:pt x="1032" y="634"/>
                    <a:pt x="1037" y="629"/>
                    <a:pt x="1041" y="629"/>
                  </a:cubicBezTo>
                  <a:cubicBezTo>
                    <a:pt x="1044" y="629"/>
                    <a:pt x="1047" y="629"/>
                    <a:pt x="1047" y="626"/>
                  </a:cubicBezTo>
                  <a:cubicBezTo>
                    <a:pt x="1048" y="622"/>
                    <a:pt x="1053" y="618"/>
                    <a:pt x="1060" y="617"/>
                  </a:cubicBezTo>
                  <a:cubicBezTo>
                    <a:pt x="1066" y="616"/>
                    <a:pt x="1063" y="612"/>
                    <a:pt x="1061" y="609"/>
                  </a:cubicBezTo>
                  <a:cubicBezTo>
                    <a:pt x="1059" y="606"/>
                    <a:pt x="1062" y="603"/>
                    <a:pt x="1064" y="605"/>
                  </a:cubicBezTo>
                  <a:cubicBezTo>
                    <a:pt x="1065" y="607"/>
                    <a:pt x="1069" y="607"/>
                    <a:pt x="1072" y="605"/>
                  </a:cubicBezTo>
                  <a:cubicBezTo>
                    <a:pt x="1074" y="604"/>
                    <a:pt x="1080" y="599"/>
                    <a:pt x="1074" y="598"/>
                  </a:cubicBezTo>
                  <a:cubicBezTo>
                    <a:pt x="1069" y="598"/>
                    <a:pt x="1068" y="596"/>
                    <a:pt x="1071" y="594"/>
                  </a:cubicBezTo>
                  <a:cubicBezTo>
                    <a:pt x="1074" y="593"/>
                    <a:pt x="1071" y="587"/>
                    <a:pt x="1067" y="586"/>
                  </a:cubicBezTo>
                  <a:cubicBezTo>
                    <a:pt x="1062" y="586"/>
                    <a:pt x="1064" y="583"/>
                    <a:pt x="1066" y="580"/>
                  </a:cubicBezTo>
                  <a:cubicBezTo>
                    <a:pt x="1069" y="577"/>
                    <a:pt x="1062" y="573"/>
                    <a:pt x="1059" y="570"/>
                  </a:cubicBezTo>
                  <a:cubicBezTo>
                    <a:pt x="1056" y="568"/>
                    <a:pt x="1061" y="567"/>
                    <a:pt x="1064" y="566"/>
                  </a:cubicBezTo>
                  <a:cubicBezTo>
                    <a:pt x="1066" y="565"/>
                    <a:pt x="1064" y="553"/>
                    <a:pt x="1065" y="550"/>
                  </a:cubicBezTo>
                  <a:cubicBezTo>
                    <a:pt x="1067" y="547"/>
                    <a:pt x="1071" y="547"/>
                    <a:pt x="1069" y="550"/>
                  </a:cubicBezTo>
                  <a:cubicBezTo>
                    <a:pt x="1068" y="553"/>
                    <a:pt x="1065" y="558"/>
                    <a:pt x="1068" y="562"/>
                  </a:cubicBezTo>
                  <a:cubicBezTo>
                    <a:pt x="1072" y="566"/>
                    <a:pt x="1073" y="570"/>
                    <a:pt x="1071" y="576"/>
                  </a:cubicBezTo>
                  <a:cubicBezTo>
                    <a:pt x="1070" y="582"/>
                    <a:pt x="1073" y="581"/>
                    <a:pt x="1077" y="573"/>
                  </a:cubicBezTo>
                  <a:cubicBezTo>
                    <a:pt x="1080" y="565"/>
                    <a:pt x="1081" y="558"/>
                    <a:pt x="1078" y="557"/>
                  </a:cubicBezTo>
                  <a:cubicBezTo>
                    <a:pt x="1076" y="556"/>
                    <a:pt x="1076" y="549"/>
                    <a:pt x="1079" y="552"/>
                  </a:cubicBezTo>
                  <a:cubicBezTo>
                    <a:pt x="1082" y="556"/>
                    <a:pt x="1083" y="556"/>
                    <a:pt x="1087" y="552"/>
                  </a:cubicBezTo>
                  <a:cubicBezTo>
                    <a:pt x="1091" y="547"/>
                    <a:pt x="1096" y="539"/>
                    <a:pt x="1093" y="537"/>
                  </a:cubicBezTo>
                  <a:cubicBezTo>
                    <a:pt x="1090" y="535"/>
                    <a:pt x="1094" y="533"/>
                    <a:pt x="1100" y="533"/>
                  </a:cubicBezTo>
                  <a:cubicBezTo>
                    <a:pt x="1105" y="534"/>
                    <a:pt x="1116" y="530"/>
                    <a:pt x="1117" y="529"/>
                  </a:cubicBezTo>
                  <a:cubicBezTo>
                    <a:pt x="1119" y="524"/>
                    <a:pt x="1099" y="531"/>
                    <a:pt x="1099" y="528"/>
                  </a:cubicBezTo>
                  <a:cubicBezTo>
                    <a:pt x="1099" y="525"/>
                    <a:pt x="1112" y="522"/>
                    <a:pt x="1118" y="522"/>
                  </a:cubicBezTo>
                  <a:cubicBezTo>
                    <a:pt x="1124" y="522"/>
                    <a:pt x="1121" y="514"/>
                    <a:pt x="1123" y="517"/>
                  </a:cubicBezTo>
                  <a:cubicBezTo>
                    <a:pt x="1126" y="520"/>
                    <a:pt x="1130" y="520"/>
                    <a:pt x="1133" y="518"/>
                  </a:cubicBezTo>
                  <a:cubicBezTo>
                    <a:pt x="1136" y="516"/>
                    <a:pt x="1134" y="510"/>
                    <a:pt x="1130" y="509"/>
                  </a:cubicBezTo>
                  <a:cubicBezTo>
                    <a:pt x="1126" y="508"/>
                    <a:pt x="1133" y="505"/>
                    <a:pt x="1131" y="502"/>
                  </a:cubicBezTo>
                  <a:cubicBezTo>
                    <a:pt x="1130" y="500"/>
                    <a:pt x="1134" y="491"/>
                    <a:pt x="1139" y="490"/>
                  </a:cubicBezTo>
                  <a:cubicBezTo>
                    <a:pt x="1144" y="488"/>
                    <a:pt x="1141" y="485"/>
                    <a:pt x="1146" y="485"/>
                  </a:cubicBezTo>
                  <a:cubicBezTo>
                    <a:pt x="1150" y="485"/>
                    <a:pt x="1150" y="480"/>
                    <a:pt x="1154" y="477"/>
                  </a:cubicBezTo>
                  <a:cubicBezTo>
                    <a:pt x="1158" y="473"/>
                    <a:pt x="1163" y="482"/>
                    <a:pt x="1168" y="477"/>
                  </a:cubicBezTo>
                  <a:cubicBezTo>
                    <a:pt x="1171" y="475"/>
                    <a:pt x="1174" y="472"/>
                    <a:pt x="1177" y="470"/>
                  </a:cubicBezTo>
                  <a:cubicBezTo>
                    <a:pt x="1164" y="452"/>
                    <a:pt x="1168" y="440"/>
                    <a:pt x="1167" y="437"/>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60" name="Google Shape;13960;p239"/>
            <p:cNvSpPr/>
            <p:nvPr/>
          </p:nvSpPr>
          <p:spPr>
            <a:xfrm>
              <a:off x="7066902" y="3622300"/>
              <a:ext cx="312784" cy="230393"/>
            </a:xfrm>
            <a:custGeom>
              <a:rect b="b" l="l" r="r" t="t"/>
              <a:pathLst>
                <a:path extrusionOk="0" h="109" w="149">
                  <a:moveTo>
                    <a:pt x="148" y="19"/>
                  </a:moveTo>
                  <a:cubicBezTo>
                    <a:pt x="143" y="19"/>
                    <a:pt x="139" y="20"/>
                    <a:pt x="136" y="19"/>
                  </a:cubicBezTo>
                  <a:cubicBezTo>
                    <a:pt x="132" y="18"/>
                    <a:pt x="124" y="18"/>
                    <a:pt x="122" y="16"/>
                  </a:cubicBezTo>
                  <a:cubicBezTo>
                    <a:pt x="120" y="13"/>
                    <a:pt x="117" y="12"/>
                    <a:pt x="117" y="14"/>
                  </a:cubicBezTo>
                  <a:cubicBezTo>
                    <a:pt x="117" y="17"/>
                    <a:pt x="111" y="17"/>
                    <a:pt x="107" y="15"/>
                  </a:cubicBezTo>
                  <a:cubicBezTo>
                    <a:pt x="104" y="13"/>
                    <a:pt x="99" y="11"/>
                    <a:pt x="96" y="10"/>
                  </a:cubicBezTo>
                  <a:cubicBezTo>
                    <a:pt x="95" y="9"/>
                    <a:pt x="92" y="7"/>
                    <a:pt x="90" y="6"/>
                  </a:cubicBezTo>
                  <a:cubicBezTo>
                    <a:pt x="86" y="7"/>
                    <a:pt x="76" y="3"/>
                    <a:pt x="70" y="4"/>
                  </a:cubicBezTo>
                  <a:cubicBezTo>
                    <a:pt x="63" y="5"/>
                    <a:pt x="40" y="3"/>
                    <a:pt x="31" y="4"/>
                  </a:cubicBezTo>
                  <a:cubicBezTo>
                    <a:pt x="23" y="4"/>
                    <a:pt x="22" y="0"/>
                    <a:pt x="17" y="0"/>
                  </a:cubicBezTo>
                  <a:cubicBezTo>
                    <a:pt x="13" y="0"/>
                    <a:pt x="15" y="6"/>
                    <a:pt x="8" y="6"/>
                  </a:cubicBezTo>
                  <a:cubicBezTo>
                    <a:pt x="1" y="6"/>
                    <a:pt x="0" y="11"/>
                    <a:pt x="5" y="15"/>
                  </a:cubicBezTo>
                  <a:cubicBezTo>
                    <a:pt x="8" y="17"/>
                    <a:pt x="8" y="22"/>
                    <a:pt x="7" y="26"/>
                  </a:cubicBezTo>
                  <a:cubicBezTo>
                    <a:pt x="9" y="26"/>
                    <a:pt x="10" y="26"/>
                    <a:pt x="10" y="25"/>
                  </a:cubicBezTo>
                  <a:cubicBezTo>
                    <a:pt x="12" y="22"/>
                    <a:pt x="14" y="23"/>
                    <a:pt x="14" y="25"/>
                  </a:cubicBezTo>
                  <a:cubicBezTo>
                    <a:pt x="14" y="28"/>
                    <a:pt x="19" y="27"/>
                    <a:pt x="22" y="27"/>
                  </a:cubicBezTo>
                  <a:cubicBezTo>
                    <a:pt x="24" y="27"/>
                    <a:pt x="23" y="29"/>
                    <a:pt x="26" y="27"/>
                  </a:cubicBezTo>
                  <a:cubicBezTo>
                    <a:pt x="29" y="25"/>
                    <a:pt x="33" y="26"/>
                    <a:pt x="33" y="28"/>
                  </a:cubicBezTo>
                  <a:cubicBezTo>
                    <a:pt x="33" y="31"/>
                    <a:pt x="39" y="30"/>
                    <a:pt x="36" y="33"/>
                  </a:cubicBezTo>
                  <a:cubicBezTo>
                    <a:pt x="33" y="37"/>
                    <a:pt x="29" y="37"/>
                    <a:pt x="29" y="40"/>
                  </a:cubicBezTo>
                  <a:cubicBezTo>
                    <a:pt x="29" y="43"/>
                    <a:pt x="32" y="48"/>
                    <a:pt x="29" y="51"/>
                  </a:cubicBezTo>
                  <a:cubicBezTo>
                    <a:pt x="27" y="54"/>
                    <a:pt x="30" y="59"/>
                    <a:pt x="27" y="59"/>
                  </a:cubicBezTo>
                  <a:cubicBezTo>
                    <a:pt x="24" y="59"/>
                    <a:pt x="21" y="61"/>
                    <a:pt x="24" y="64"/>
                  </a:cubicBezTo>
                  <a:cubicBezTo>
                    <a:pt x="28" y="68"/>
                    <a:pt x="30" y="71"/>
                    <a:pt x="28" y="71"/>
                  </a:cubicBezTo>
                  <a:cubicBezTo>
                    <a:pt x="25" y="71"/>
                    <a:pt x="24" y="76"/>
                    <a:pt x="25" y="77"/>
                  </a:cubicBezTo>
                  <a:cubicBezTo>
                    <a:pt x="26" y="78"/>
                    <a:pt x="32" y="82"/>
                    <a:pt x="27" y="83"/>
                  </a:cubicBezTo>
                  <a:cubicBezTo>
                    <a:pt x="23" y="84"/>
                    <a:pt x="23" y="88"/>
                    <a:pt x="23" y="90"/>
                  </a:cubicBezTo>
                  <a:cubicBezTo>
                    <a:pt x="23" y="91"/>
                    <a:pt x="24" y="93"/>
                    <a:pt x="24" y="94"/>
                  </a:cubicBezTo>
                  <a:cubicBezTo>
                    <a:pt x="27" y="94"/>
                    <a:pt x="29" y="94"/>
                    <a:pt x="31" y="95"/>
                  </a:cubicBezTo>
                  <a:cubicBezTo>
                    <a:pt x="35" y="97"/>
                    <a:pt x="38" y="109"/>
                    <a:pt x="45" y="108"/>
                  </a:cubicBezTo>
                  <a:cubicBezTo>
                    <a:pt x="47" y="108"/>
                    <a:pt x="46" y="106"/>
                    <a:pt x="47" y="104"/>
                  </a:cubicBezTo>
                  <a:cubicBezTo>
                    <a:pt x="49" y="103"/>
                    <a:pt x="51" y="104"/>
                    <a:pt x="54" y="104"/>
                  </a:cubicBezTo>
                  <a:cubicBezTo>
                    <a:pt x="57" y="104"/>
                    <a:pt x="58" y="100"/>
                    <a:pt x="65" y="100"/>
                  </a:cubicBezTo>
                  <a:cubicBezTo>
                    <a:pt x="71" y="100"/>
                    <a:pt x="75" y="99"/>
                    <a:pt x="79" y="99"/>
                  </a:cubicBezTo>
                  <a:cubicBezTo>
                    <a:pt x="84" y="100"/>
                    <a:pt x="87" y="98"/>
                    <a:pt x="88" y="95"/>
                  </a:cubicBezTo>
                  <a:cubicBezTo>
                    <a:pt x="89" y="92"/>
                    <a:pt x="92" y="89"/>
                    <a:pt x="97" y="89"/>
                  </a:cubicBezTo>
                  <a:cubicBezTo>
                    <a:pt x="102" y="88"/>
                    <a:pt x="101" y="83"/>
                    <a:pt x="101" y="80"/>
                  </a:cubicBezTo>
                  <a:cubicBezTo>
                    <a:pt x="102" y="77"/>
                    <a:pt x="109" y="73"/>
                    <a:pt x="110" y="71"/>
                  </a:cubicBezTo>
                  <a:cubicBezTo>
                    <a:pt x="110" y="69"/>
                    <a:pt x="105" y="61"/>
                    <a:pt x="110" y="54"/>
                  </a:cubicBezTo>
                  <a:cubicBezTo>
                    <a:pt x="115" y="46"/>
                    <a:pt x="120" y="46"/>
                    <a:pt x="120" y="42"/>
                  </a:cubicBezTo>
                  <a:cubicBezTo>
                    <a:pt x="120" y="38"/>
                    <a:pt x="124" y="37"/>
                    <a:pt x="130" y="36"/>
                  </a:cubicBezTo>
                  <a:cubicBezTo>
                    <a:pt x="136" y="35"/>
                    <a:pt x="138" y="31"/>
                    <a:pt x="143" y="29"/>
                  </a:cubicBezTo>
                  <a:cubicBezTo>
                    <a:pt x="147" y="28"/>
                    <a:pt x="148" y="24"/>
                    <a:pt x="148" y="19"/>
                  </a:cubicBezTo>
                  <a:close/>
                  <a:moveTo>
                    <a:pt x="149" y="58"/>
                  </a:moveTo>
                  <a:cubicBezTo>
                    <a:pt x="148" y="52"/>
                    <a:pt x="136" y="60"/>
                    <a:pt x="139" y="61"/>
                  </a:cubicBezTo>
                  <a:cubicBezTo>
                    <a:pt x="144" y="65"/>
                    <a:pt x="149" y="64"/>
                    <a:pt x="149" y="58"/>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61" name="Google Shape;13961;p239"/>
            <p:cNvSpPr/>
            <p:nvPr/>
          </p:nvSpPr>
          <p:spPr>
            <a:xfrm>
              <a:off x="7040964" y="3243907"/>
              <a:ext cx="109856" cy="126640"/>
            </a:xfrm>
            <a:custGeom>
              <a:rect b="b" l="l" r="r" t="t"/>
              <a:pathLst>
                <a:path extrusionOk="0" h="60" w="52">
                  <a:moveTo>
                    <a:pt x="47" y="19"/>
                  </a:moveTo>
                  <a:cubicBezTo>
                    <a:pt x="45" y="18"/>
                    <a:pt x="44" y="16"/>
                    <a:pt x="43" y="15"/>
                  </a:cubicBezTo>
                  <a:cubicBezTo>
                    <a:pt x="39" y="10"/>
                    <a:pt x="37" y="14"/>
                    <a:pt x="36" y="17"/>
                  </a:cubicBezTo>
                  <a:cubicBezTo>
                    <a:pt x="36" y="20"/>
                    <a:pt x="32" y="16"/>
                    <a:pt x="29" y="16"/>
                  </a:cubicBezTo>
                  <a:cubicBezTo>
                    <a:pt x="26" y="15"/>
                    <a:pt x="30" y="10"/>
                    <a:pt x="32" y="9"/>
                  </a:cubicBezTo>
                  <a:cubicBezTo>
                    <a:pt x="33" y="8"/>
                    <a:pt x="34" y="5"/>
                    <a:pt x="35" y="2"/>
                  </a:cubicBezTo>
                  <a:cubicBezTo>
                    <a:pt x="34" y="2"/>
                    <a:pt x="34" y="2"/>
                    <a:pt x="33" y="2"/>
                  </a:cubicBezTo>
                  <a:cubicBezTo>
                    <a:pt x="28" y="0"/>
                    <a:pt x="22" y="0"/>
                    <a:pt x="22" y="4"/>
                  </a:cubicBezTo>
                  <a:cubicBezTo>
                    <a:pt x="21" y="9"/>
                    <a:pt x="27" y="7"/>
                    <a:pt x="27" y="10"/>
                  </a:cubicBezTo>
                  <a:cubicBezTo>
                    <a:pt x="27" y="13"/>
                    <a:pt x="22" y="12"/>
                    <a:pt x="18" y="15"/>
                  </a:cubicBezTo>
                  <a:cubicBezTo>
                    <a:pt x="14" y="18"/>
                    <a:pt x="9" y="13"/>
                    <a:pt x="5" y="15"/>
                  </a:cubicBezTo>
                  <a:cubicBezTo>
                    <a:pt x="1" y="17"/>
                    <a:pt x="10" y="19"/>
                    <a:pt x="7" y="24"/>
                  </a:cubicBezTo>
                  <a:cubicBezTo>
                    <a:pt x="4" y="28"/>
                    <a:pt x="7" y="28"/>
                    <a:pt x="12" y="32"/>
                  </a:cubicBezTo>
                  <a:cubicBezTo>
                    <a:pt x="17" y="37"/>
                    <a:pt x="9" y="38"/>
                    <a:pt x="9" y="42"/>
                  </a:cubicBezTo>
                  <a:cubicBezTo>
                    <a:pt x="9" y="47"/>
                    <a:pt x="3" y="47"/>
                    <a:pt x="1" y="50"/>
                  </a:cubicBezTo>
                  <a:cubicBezTo>
                    <a:pt x="0" y="53"/>
                    <a:pt x="7" y="60"/>
                    <a:pt x="13" y="60"/>
                  </a:cubicBezTo>
                  <a:cubicBezTo>
                    <a:pt x="17" y="60"/>
                    <a:pt x="27" y="57"/>
                    <a:pt x="33" y="51"/>
                  </a:cubicBezTo>
                  <a:cubicBezTo>
                    <a:pt x="39" y="46"/>
                    <a:pt x="42" y="51"/>
                    <a:pt x="47" y="48"/>
                  </a:cubicBezTo>
                  <a:cubicBezTo>
                    <a:pt x="52" y="45"/>
                    <a:pt x="49" y="25"/>
                    <a:pt x="47" y="21"/>
                  </a:cubicBezTo>
                  <a:cubicBezTo>
                    <a:pt x="47" y="20"/>
                    <a:pt x="47" y="19"/>
                    <a:pt x="47" y="19"/>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62" name="Google Shape;13962;p239"/>
            <p:cNvSpPr/>
            <p:nvPr/>
          </p:nvSpPr>
          <p:spPr>
            <a:xfrm>
              <a:off x="7095892" y="3105061"/>
              <a:ext cx="247175" cy="320414"/>
            </a:xfrm>
            <a:custGeom>
              <a:rect b="b" l="l" r="r" t="t"/>
              <a:pathLst>
                <a:path extrusionOk="0" h="152" w="117">
                  <a:moveTo>
                    <a:pt x="23" y="66"/>
                  </a:moveTo>
                  <a:cubicBezTo>
                    <a:pt x="19" y="61"/>
                    <a:pt x="13" y="68"/>
                    <a:pt x="9" y="68"/>
                  </a:cubicBezTo>
                  <a:cubicBezTo>
                    <a:pt x="8" y="71"/>
                    <a:pt x="7" y="74"/>
                    <a:pt x="6" y="75"/>
                  </a:cubicBezTo>
                  <a:cubicBezTo>
                    <a:pt x="4" y="76"/>
                    <a:pt x="0" y="81"/>
                    <a:pt x="3" y="82"/>
                  </a:cubicBezTo>
                  <a:cubicBezTo>
                    <a:pt x="6" y="82"/>
                    <a:pt x="10" y="86"/>
                    <a:pt x="10" y="83"/>
                  </a:cubicBezTo>
                  <a:cubicBezTo>
                    <a:pt x="11" y="80"/>
                    <a:pt x="13" y="76"/>
                    <a:pt x="17" y="81"/>
                  </a:cubicBezTo>
                  <a:cubicBezTo>
                    <a:pt x="18" y="82"/>
                    <a:pt x="19" y="84"/>
                    <a:pt x="21" y="85"/>
                  </a:cubicBezTo>
                  <a:cubicBezTo>
                    <a:pt x="21" y="82"/>
                    <a:pt x="27" y="82"/>
                    <a:pt x="30" y="79"/>
                  </a:cubicBezTo>
                  <a:cubicBezTo>
                    <a:pt x="33" y="75"/>
                    <a:pt x="28" y="70"/>
                    <a:pt x="23" y="66"/>
                  </a:cubicBezTo>
                  <a:close/>
                  <a:moveTo>
                    <a:pt x="117" y="109"/>
                  </a:moveTo>
                  <a:cubicBezTo>
                    <a:pt x="117" y="104"/>
                    <a:pt x="106" y="100"/>
                    <a:pt x="105" y="103"/>
                  </a:cubicBezTo>
                  <a:cubicBezTo>
                    <a:pt x="103" y="106"/>
                    <a:pt x="101" y="106"/>
                    <a:pt x="99" y="102"/>
                  </a:cubicBezTo>
                  <a:cubicBezTo>
                    <a:pt x="97" y="99"/>
                    <a:pt x="101" y="96"/>
                    <a:pt x="99" y="96"/>
                  </a:cubicBezTo>
                  <a:cubicBezTo>
                    <a:pt x="97" y="96"/>
                    <a:pt x="95" y="91"/>
                    <a:pt x="95" y="89"/>
                  </a:cubicBezTo>
                  <a:cubicBezTo>
                    <a:pt x="96" y="88"/>
                    <a:pt x="92" y="76"/>
                    <a:pt x="86" y="75"/>
                  </a:cubicBezTo>
                  <a:cubicBezTo>
                    <a:pt x="81" y="73"/>
                    <a:pt x="80" y="65"/>
                    <a:pt x="79" y="60"/>
                  </a:cubicBezTo>
                  <a:cubicBezTo>
                    <a:pt x="78" y="56"/>
                    <a:pt x="74" y="58"/>
                    <a:pt x="71" y="54"/>
                  </a:cubicBezTo>
                  <a:cubicBezTo>
                    <a:pt x="68" y="51"/>
                    <a:pt x="63" y="52"/>
                    <a:pt x="60" y="53"/>
                  </a:cubicBezTo>
                  <a:cubicBezTo>
                    <a:pt x="58" y="53"/>
                    <a:pt x="60" y="48"/>
                    <a:pt x="65" y="45"/>
                  </a:cubicBezTo>
                  <a:cubicBezTo>
                    <a:pt x="69" y="42"/>
                    <a:pt x="74" y="27"/>
                    <a:pt x="74" y="24"/>
                  </a:cubicBezTo>
                  <a:cubicBezTo>
                    <a:pt x="74" y="21"/>
                    <a:pt x="56" y="21"/>
                    <a:pt x="52" y="23"/>
                  </a:cubicBezTo>
                  <a:cubicBezTo>
                    <a:pt x="49" y="25"/>
                    <a:pt x="45" y="20"/>
                    <a:pt x="48" y="19"/>
                  </a:cubicBezTo>
                  <a:cubicBezTo>
                    <a:pt x="51" y="18"/>
                    <a:pt x="57" y="12"/>
                    <a:pt x="57" y="9"/>
                  </a:cubicBezTo>
                  <a:cubicBezTo>
                    <a:pt x="57" y="7"/>
                    <a:pt x="61" y="4"/>
                    <a:pt x="59" y="2"/>
                  </a:cubicBezTo>
                  <a:cubicBezTo>
                    <a:pt x="56" y="0"/>
                    <a:pt x="56" y="5"/>
                    <a:pt x="53" y="7"/>
                  </a:cubicBezTo>
                  <a:cubicBezTo>
                    <a:pt x="51" y="9"/>
                    <a:pt x="46" y="8"/>
                    <a:pt x="41" y="7"/>
                  </a:cubicBezTo>
                  <a:cubicBezTo>
                    <a:pt x="36" y="6"/>
                    <a:pt x="34" y="14"/>
                    <a:pt x="34" y="17"/>
                  </a:cubicBezTo>
                  <a:cubicBezTo>
                    <a:pt x="34" y="21"/>
                    <a:pt x="28" y="22"/>
                    <a:pt x="29" y="25"/>
                  </a:cubicBezTo>
                  <a:cubicBezTo>
                    <a:pt x="30" y="28"/>
                    <a:pt x="27" y="30"/>
                    <a:pt x="26" y="29"/>
                  </a:cubicBezTo>
                  <a:cubicBezTo>
                    <a:pt x="24" y="27"/>
                    <a:pt x="22" y="23"/>
                    <a:pt x="19" y="26"/>
                  </a:cubicBezTo>
                  <a:cubicBezTo>
                    <a:pt x="15" y="29"/>
                    <a:pt x="23" y="33"/>
                    <a:pt x="27" y="33"/>
                  </a:cubicBezTo>
                  <a:cubicBezTo>
                    <a:pt x="32" y="34"/>
                    <a:pt x="24" y="37"/>
                    <a:pt x="23" y="42"/>
                  </a:cubicBezTo>
                  <a:cubicBezTo>
                    <a:pt x="22" y="47"/>
                    <a:pt x="29" y="45"/>
                    <a:pt x="29" y="48"/>
                  </a:cubicBezTo>
                  <a:cubicBezTo>
                    <a:pt x="29" y="52"/>
                    <a:pt x="19" y="52"/>
                    <a:pt x="19" y="56"/>
                  </a:cubicBezTo>
                  <a:cubicBezTo>
                    <a:pt x="19" y="59"/>
                    <a:pt x="25" y="54"/>
                    <a:pt x="28" y="53"/>
                  </a:cubicBezTo>
                  <a:cubicBezTo>
                    <a:pt x="30" y="51"/>
                    <a:pt x="26" y="61"/>
                    <a:pt x="32" y="60"/>
                  </a:cubicBezTo>
                  <a:cubicBezTo>
                    <a:pt x="39" y="59"/>
                    <a:pt x="37" y="50"/>
                    <a:pt x="39" y="51"/>
                  </a:cubicBezTo>
                  <a:cubicBezTo>
                    <a:pt x="41" y="51"/>
                    <a:pt x="38" y="55"/>
                    <a:pt x="40" y="59"/>
                  </a:cubicBezTo>
                  <a:cubicBezTo>
                    <a:pt x="42" y="63"/>
                    <a:pt x="35" y="68"/>
                    <a:pt x="36" y="71"/>
                  </a:cubicBezTo>
                  <a:cubicBezTo>
                    <a:pt x="36" y="73"/>
                    <a:pt x="49" y="73"/>
                    <a:pt x="52" y="69"/>
                  </a:cubicBezTo>
                  <a:cubicBezTo>
                    <a:pt x="56" y="65"/>
                    <a:pt x="58" y="70"/>
                    <a:pt x="56" y="73"/>
                  </a:cubicBezTo>
                  <a:cubicBezTo>
                    <a:pt x="53" y="76"/>
                    <a:pt x="54" y="79"/>
                    <a:pt x="57" y="80"/>
                  </a:cubicBezTo>
                  <a:cubicBezTo>
                    <a:pt x="61" y="81"/>
                    <a:pt x="62" y="82"/>
                    <a:pt x="60" y="85"/>
                  </a:cubicBezTo>
                  <a:cubicBezTo>
                    <a:pt x="59" y="87"/>
                    <a:pt x="60" y="93"/>
                    <a:pt x="59" y="95"/>
                  </a:cubicBezTo>
                  <a:cubicBezTo>
                    <a:pt x="59" y="98"/>
                    <a:pt x="48" y="98"/>
                    <a:pt x="48" y="96"/>
                  </a:cubicBezTo>
                  <a:cubicBezTo>
                    <a:pt x="47" y="94"/>
                    <a:pt x="43" y="95"/>
                    <a:pt x="44" y="98"/>
                  </a:cubicBezTo>
                  <a:cubicBezTo>
                    <a:pt x="45" y="100"/>
                    <a:pt x="40" y="103"/>
                    <a:pt x="41" y="105"/>
                  </a:cubicBezTo>
                  <a:cubicBezTo>
                    <a:pt x="41" y="108"/>
                    <a:pt x="47" y="107"/>
                    <a:pt x="47" y="110"/>
                  </a:cubicBezTo>
                  <a:cubicBezTo>
                    <a:pt x="48" y="113"/>
                    <a:pt x="43" y="116"/>
                    <a:pt x="36" y="118"/>
                  </a:cubicBezTo>
                  <a:cubicBezTo>
                    <a:pt x="30" y="120"/>
                    <a:pt x="38" y="125"/>
                    <a:pt x="41" y="123"/>
                  </a:cubicBezTo>
                  <a:cubicBezTo>
                    <a:pt x="44" y="121"/>
                    <a:pt x="43" y="124"/>
                    <a:pt x="48" y="124"/>
                  </a:cubicBezTo>
                  <a:cubicBezTo>
                    <a:pt x="52" y="124"/>
                    <a:pt x="55" y="128"/>
                    <a:pt x="60" y="126"/>
                  </a:cubicBezTo>
                  <a:cubicBezTo>
                    <a:pt x="65" y="124"/>
                    <a:pt x="65" y="126"/>
                    <a:pt x="61" y="129"/>
                  </a:cubicBezTo>
                  <a:cubicBezTo>
                    <a:pt x="57" y="132"/>
                    <a:pt x="51" y="129"/>
                    <a:pt x="48" y="131"/>
                  </a:cubicBezTo>
                  <a:cubicBezTo>
                    <a:pt x="45" y="133"/>
                    <a:pt x="31" y="146"/>
                    <a:pt x="33" y="150"/>
                  </a:cubicBezTo>
                  <a:cubicBezTo>
                    <a:pt x="35" y="152"/>
                    <a:pt x="37" y="147"/>
                    <a:pt x="42" y="145"/>
                  </a:cubicBezTo>
                  <a:cubicBezTo>
                    <a:pt x="47" y="143"/>
                    <a:pt x="48" y="146"/>
                    <a:pt x="50" y="147"/>
                  </a:cubicBezTo>
                  <a:cubicBezTo>
                    <a:pt x="53" y="147"/>
                    <a:pt x="53" y="141"/>
                    <a:pt x="56" y="141"/>
                  </a:cubicBezTo>
                  <a:cubicBezTo>
                    <a:pt x="58" y="142"/>
                    <a:pt x="60" y="139"/>
                    <a:pt x="64" y="140"/>
                  </a:cubicBezTo>
                  <a:cubicBezTo>
                    <a:pt x="68" y="141"/>
                    <a:pt x="71" y="139"/>
                    <a:pt x="73" y="137"/>
                  </a:cubicBezTo>
                  <a:cubicBezTo>
                    <a:pt x="75" y="136"/>
                    <a:pt x="81" y="141"/>
                    <a:pt x="82" y="140"/>
                  </a:cubicBezTo>
                  <a:cubicBezTo>
                    <a:pt x="84" y="138"/>
                    <a:pt x="91" y="137"/>
                    <a:pt x="95" y="137"/>
                  </a:cubicBezTo>
                  <a:cubicBezTo>
                    <a:pt x="99" y="137"/>
                    <a:pt x="109" y="133"/>
                    <a:pt x="111" y="130"/>
                  </a:cubicBezTo>
                  <a:cubicBezTo>
                    <a:pt x="114" y="128"/>
                    <a:pt x="110" y="127"/>
                    <a:pt x="106" y="128"/>
                  </a:cubicBezTo>
                  <a:cubicBezTo>
                    <a:pt x="103" y="128"/>
                    <a:pt x="104" y="124"/>
                    <a:pt x="107" y="121"/>
                  </a:cubicBezTo>
                  <a:cubicBezTo>
                    <a:pt x="111" y="117"/>
                    <a:pt x="116" y="115"/>
                    <a:pt x="117" y="109"/>
                  </a:cubicBezTo>
                  <a:close/>
                  <a:moveTo>
                    <a:pt x="14" y="21"/>
                  </a:moveTo>
                  <a:cubicBezTo>
                    <a:pt x="19" y="21"/>
                    <a:pt x="24" y="12"/>
                    <a:pt x="22" y="10"/>
                  </a:cubicBezTo>
                  <a:cubicBezTo>
                    <a:pt x="19" y="8"/>
                    <a:pt x="10" y="21"/>
                    <a:pt x="14" y="21"/>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63" name="Google Shape;13963;p239"/>
            <p:cNvSpPr/>
            <p:nvPr/>
          </p:nvSpPr>
          <p:spPr>
            <a:xfrm>
              <a:off x="7574986" y="2690050"/>
              <a:ext cx="302104" cy="550805"/>
            </a:xfrm>
            <a:custGeom>
              <a:rect b="b" l="l" r="r" t="t"/>
              <a:pathLst>
                <a:path extrusionOk="0" h="261" w="144">
                  <a:moveTo>
                    <a:pt x="143" y="61"/>
                  </a:moveTo>
                  <a:cubicBezTo>
                    <a:pt x="141" y="60"/>
                    <a:pt x="138" y="55"/>
                    <a:pt x="140" y="55"/>
                  </a:cubicBezTo>
                  <a:cubicBezTo>
                    <a:pt x="143" y="55"/>
                    <a:pt x="144" y="47"/>
                    <a:pt x="141" y="45"/>
                  </a:cubicBezTo>
                  <a:cubicBezTo>
                    <a:pt x="138" y="43"/>
                    <a:pt x="141" y="36"/>
                    <a:pt x="138" y="34"/>
                  </a:cubicBezTo>
                  <a:cubicBezTo>
                    <a:pt x="135" y="32"/>
                    <a:pt x="137" y="27"/>
                    <a:pt x="138" y="23"/>
                  </a:cubicBezTo>
                  <a:cubicBezTo>
                    <a:pt x="138" y="19"/>
                    <a:pt x="127" y="15"/>
                    <a:pt x="121" y="13"/>
                  </a:cubicBezTo>
                  <a:cubicBezTo>
                    <a:pt x="115" y="10"/>
                    <a:pt x="112" y="5"/>
                    <a:pt x="107" y="2"/>
                  </a:cubicBezTo>
                  <a:cubicBezTo>
                    <a:pt x="102" y="0"/>
                    <a:pt x="101" y="7"/>
                    <a:pt x="101" y="12"/>
                  </a:cubicBezTo>
                  <a:cubicBezTo>
                    <a:pt x="101" y="16"/>
                    <a:pt x="96" y="17"/>
                    <a:pt x="93" y="14"/>
                  </a:cubicBezTo>
                  <a:cubicBezTo>
                    <a:pt x="90" y="11"/>
                    <a:pt x="86" y="14"/>
                    <a:pt x="81" y="12"/>
                  </a:cubicBezTo>
                  <a:cubicBezTo>
                    <a:pt x="76" y="9"/>
                    <a:pt x="78" y="17"/>
                    <a:pt x="78" y="20"/>
                  </a:cubicBezTo>
                  <a:cubicBezTo>
                    <a:pt x="78" y="23"/>
                    <a:pt x="73" y="23"/>
                    <a:pt x="69" y="23"/>
                  </a:cubicBezTo>
                  <a:cubicBezTo>
                    <a:pt x="66" y="23"/>
                    <a:pt x="61" y="26"/>
                    <a:pt x="61" y="30"/>
                  </a:cubicBezTo>
                  <a:cubicBezTo>
                    <a:pt x="61" y="34"/>
                    <a:pt x="56" y="36"/>
                    <a:pt x="57" y="39"/>
                  </a:cubicBezTo>
                  <a:cubicBezTo>
                    <a:pt x="59" y="41"/>
                    <a:pt x="57" y="43"/>
                    <a:pt x="55" y="45"/>
                  </a:cubicBezTo>
                  <a:cubicBezTo>
                    <a:pt x="52" y="47"/>
                    <a:pt x="50" y="52"/>
                    <a:pt x="48" y="54"/>
                  </a:cubicBezTo>
                  <a:cubicBezTo>
                    <a:pt x="47" y="56"/>
                    <a:pt x="50" y="59"/>
                    <a:pt x="46" y="61"/>
                  </a:cubicBezTo>
                  <a:cubicBezTo>
                    <a:pt x="43" y="63"/>
                    <a:pt x="39" y="61"/>
                    <a:pt x="37" y="63"/>
                  </a:cubicBezTo>
                  <a:cubicBezTo>
                    <a:pt x="36" y="65"/>
                    <a:pt x="37" y="69"/>
                    <a:pt x="37" y="74"/>
                  </a:cubicBezTo>
                  <a:cubicBezTo>
                    <a:pt x="36" y="79"/>
                    <a:pt x="33" y="85"/>
                    <a:pt x="29" y="89"/>
                  </a:cubicBezTo>
                  <a:cubicBezTo>
                    <a:pt x="26" y="94"/>
                    <a:pt x="30" y="95"/>
                    <a:pt x="32" y="95"/>
                  </a:cubicBezTo>
                  <a:cubicBezTo>
                    <a:pt x="34" y="96"/>
                    <a:pt x="34" y="99"/>
                    <a:pt x="32" y="102"/>
                  </a:cubicBezTo>
                  <a:cubicBezTo>
                    <a:pt x="30" y="106"/>
                    <a:pt x="26" y="103"/>
                    <a:pt x="24" y="103"/>
                  </a:cubicBezTo>
                  <a:cubicBezTo>
                    <a:pt x="22" y="102"/>
                    <a:pt x="16" y="105"/>
                    <a:pt x="13" y="111"/>
                  </a:cubicBezTo>
                  <a:cubicBezTo>
                    <a:pt x="9" y="116"/>
                    <a:pt x="11" y="120"/>
                    <a:pt x="12" y="123"/>
                  </a:cubicBezTo>
                  <a:cubicBezTo>
                    <a:pt x="13" y="125"/>
                    <a:pt x="9" y="129"/>
                    <a:pt x="12" y="135"/>
                  </a:cubicBezTo>
                  <a:cubicBezTo>
                    <a:pt x="14" y="140"/>
                    <a:pt x="11" y="141"/>
                    <a:pt x="11" y="146"/>
                  </a:cubicBezTo>
                  <a:cubicBezTo>
                    <a:pt x="12" y="150"/>
                    <a:pt x="18" y="150"/>
                    <a:pt x="19" y="154"/>
                  </a:cubicBezTo>
                  <a:cubicBezTo>
                    <a:pt x="19" y="159"/>
                    <a:pt x="17" y="161"/>
                    <a:pt x="14" y="161"/>
                  </a:cubicBezTo>
                  <a:cubicBezTo>
                    <a:pt x="12" y="161"/>
                    <a:pt x="13" y="165"/>
                    <a:pt x="15" y="166"/>
                  </a:cubicBezTo>
                  <a:cubicBezTo>
                    <a:pt x="17" y="167"/>
                    <a:pt x="17" y="175"/>
                    <a:pt x="15" y="178"/>
                  </a:cubicBezTo>
                  <a:cubicBezTo>
                    <a:pt x="14" y="180"/>
                    <a:pt x="7" y="178"/>
                    <a:pt x="8" y="180"/>
                  </a:cubicBezTo>
                  <a:cubicBezTo>
                    <a:pt x="8" y="183"/>
                    <a:pt x="6" y="188"/>
                    <a:pt x="6" y="190"/>
                  </a:cubicBezTo>
                  <a:cubicBezTo>
                    <a:pt x="6" y="192"/>
                    <a:pt x="6" y="200"/>
                    <a:pt x="3" y="198"/>
                  </a:cubicBezTo>
                  <a:cubicBezTo>
                    <a:pt x="3" y="197"/>
                    <a:pt x="1" y="197"/>
                    <a:pt x="0" y="198"/>
                  </a:cubicBezTo>
                  <a:cubicBezTo>
                    <a:pt x="0" y="198"/>
                    <a:pt x="0" y="198"/>
                    <a:pt x="0" y="199"/>
                  </a:cubicBezTo>
                  <a:cubicBezTo>
                    <a:pt x="0" y="203"/>
                    <a:pt x="1" y="207"/>
                    <a:pt x="5" y="211"/>
                  </a:cubicBezTo>
                  <a:cubicBezTo>
                    <a:pt x="9" y="214"/>
                    <a:pt x="6" y="219"/>
                    <a:pt x="9" y="223"/>
                  </a:cubicBezTo>
                  <a:cubicBezTo>
                    <a:pt x="12" y="227"/>
                    <a:pt x="11" y="231"/>
                    <a:pt x="15" y="234"/>
                  </a:cubicBezTo>
                  <a:cubicBezTo>
                    <a:pt x="18" y="237"/>
                    <a:pt x="19" y="239"/>
                    <a:pt x="17" y="243"/>
                  </a:cubicBezTo>
                  <a:cubicBezTo>
                    <a:pt x="16" y="247"/>
                    <a:pt x="20" y="246"/>
                    <a:pt x="20" y="248"/>
                  </a:cubicBezTo>
                  <a:cubicBezTo>
                    <a:pt x="21" y="251"/>
                    <a:pt x="19" y="256"/>
                    <a:pt x="21" y="258"/>
                  </a:cubicBezTo>
                  <a:cubicBezTo>
                    <a:pt x="22" y="261"/>
                    <a:pt x="24" y="258"/>
                    <a:pt x="30" y="258"/>
                  </a:cubicBezTo>
                  <a:cubicBezTo>
                    <a:pt x="35" y="258"/>
                    <a:pt x="34" y="254"/>
                    <a:pt x="34" y="251"/>
                  </a:cubicBezTo>
                  <a:cubicBezTo>
                    <a:pt x="34" y="248"/>
                    <a:pt x="37" y="249"/>
                    <a:pt x="38" y="247"/>
                  </a:cubicBezTo>
                  <a:cubicBezTo>
                    <a:pt x="38" y="245"/>
                    <a:pt x="43" y="245"/>
                    <a:pt x="47" y="246"/>
                  </a:cubicBezTo>
                  <a:cubicBezTo>
                    <a:pt x="51" y="248"/>
                    <a:pt x="53" y="245"/>
                    <a:pt x="54" y="241"/>
                  </a:cubicBezTo>
                  <a:cubicBezTo>
                    <a:pt x="55" y="237"/>
                    <a:pt x="57" y="242"/>
                    <a:pt x="58" y="243"/>
                  </a:cubicBezTo>
                  <a:cubicBezTo>
                    <a:pt x="59" y="243"/>
                    <a:pt x="63" y="236"/>
                    <a:pt x="64" y="231"/>
                  </a:cubicBezTo>
                  <a:cubicBezTo>
                    <a:pt x="66" y="227"/>
                    <a:pt x="64" y="227"/>
                    <a:pt x="60" y="232"/>
                  </a:cubicBezTo>
                  <a:cubicBezTo>
                    <a:pt x="56" y="237"/>
                    <a:pt x="59" y="227"/>
                    <a:pt x="60" y="224"/>
                  </a:cubicBezTo>
                  <a:cubicBezTo>
                    <a:pt x="62" y="220"/>
                    <a:pt x="62" y="209"/>
                    <a:pt x="62" y="207"/>
                  </a:cubicBezTo>
                  <a:cubicBezTo>
                    <a:pt x="63" y="204"/>
                    <a:pt x="64" y="201"/>
                    <a:pt x="69" y="200"/>
                  </a:cubicBezTo>
                  <a:cubicBezTo>
                    <a:pt x="74" y="198"/>
                    <a:pt x="80" y="192"/>
                    <a:pt x="79" y="189"/>
                  </a:cubicBezTo>
                  <a:cubicBezTo>
                    <a:pt x="78" y="187"/>
                    <a:pt x="86" y="182"/>
                    <a:pt x="86" y="180"/>
                  </a:cubicBezTo>
                  <a:cubicBezTo>
                    <a:pt x="86" y="177"/>
                    <a:pt x="78" y="169"/>
                    <a:pt x="75" y="167"/>
                  </a:cubicBezTo>
                  <a:cubicBezTo>
                    <a:pt x="72" y="165"/>
                    <a:pt x="66" y="167"/>
                    <a:pt x="67" y="165"/>
                  </a:cubicBezTo>
                  <a:cubicBezTo>
                    <a:pt x="67" y="163"/>
                    <a:pt x="66" y="155"/>
                    <a:pt x="65" y="152"/>
                  </a:cubicBezTo>
                  <a:cubicBezTo>
                    <a:pt x="65" y="148"/>
                    <a:pt x="70" y="144"/>
                    <a:pt x="70" y="140"/>
                  </a:cubicBezTo>
                  <a:cubicBezTo>
                    <a:pt x="70" y="136"/>
                    <a:pt x="69" y="132"/>
                    <a:pt x="73" y="131"/>
                  </a:cubicBezTo>
                  <a:cubicBezTo>
                    <a:pt x="76" y="129"/>
                    <a:pt x="74" y="126"/>
                    <a:pt x="78" y="125"/>
                  </a:cubicBezTo>
                  <a:cubicBezTo>
                    <a:pt x="82" y="124"/>
                    <a:pt x="82" y="118"/>
                    <a:pt x="86" y="116"/>
                  </a:cubicBezTo>
                  <a:cubicBezTo>
                    <a:pt x="91" y="114"/>
                    <a:pt x="91" y="112"/>
                    <a:pt x="97" y="109"/>
                  </a:cubicBezTo>
                  <a:cubicBezTo>
                    <a:pt x="103" y="106"/>
                    <a:pt x="113" y="99"/>
                    <a:pt x="115" y="96"/>
                  </a:cubicBezTo>
                  <a:cubicBezTo>
                    <a:pt x="117" y="92"/>
                    <a:pt x="109" y="88"/>
                    <a:pt x="114" y="84"/>
                  </a:cubicBezTo>
                  <a:cubicBezTo>
                    <a:pt x="119" y="80"/>
                    <a:pt x="115" y="76"/>
                    <a:pt x="118" y="74"/>
                  </a:cubicBezTo>
                  <a:cubicBezTo>
                    <a:pt x="122" y="73"/>
                    <a:pt x="123" y="71"/>
                    <a:pt x="126" y="68"/>
                  </a:cubicBezTo>
                  <a:cubicBezTo>
                    <a:pt x="128" y="65"/>
                    <a:pt x="132" y="68"/>
                    <a:pt x="138" y="67"/>
                  </a:cubicBezTo>
                  <a:cubicBezTo>
                    <a:pt x="140" y="67"/>
                    <a:pt x="142" y="67"/>
                    <a:pt x="144" y="67"/>
                  </a:cubicBezTo>
                  <a:cubicBezTo>
                    <a:pt x="144" y="64"/>
                    <a:pt x="143" y="62"/>
                    <a:pt x="143" y="61"/>
                  </a:cubicBezTo>
                  <a:close/>
                  <a:moveTo>
                    <a:pt x="85" y="217"/>
                  </a:moveTo>
                  <a:cubicBezTo>
                    <a:pt x="78" y="217"/>
                    <a:pt x="75" y="230"/>
                    <a:pt x="77" y="232"/>
                  </a:cubicBezTo>
                  <a:cubicBezTo>
                    <a:pt x="78" y="234"/>
                    <a:pt x="91" y="216"/>
                    <a:pt x="85" y="217"/>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64" name="Google Shape;13964;p239"/>
            <p:cNvSpPr/>
            <p:nvPr/>
          </p:nvSpPr>
          <p:spPr>
            <a:xfrm>
              <a:off x="7417831" y="2110253"/>
              <a:ext cx="633198" cy="1028374"/>
            </a:xfrm>
            <a:custGeom>
              <a:rect b="b" l="l" r="r" t="t"/>
              <a:pathLst>
                <a:path extrusionOk="0" h="488" w="300">
                  <a:moveTo>
                    <a:pt x="290" y="261"/>
                  </a:moveTo>
                  <a:cubicBezTo>
                    <a:pt x="290" y="264"/>
                    <a:pt x="285" y="263"/>
                    <a:pt x="285" y="260"/>
                  </a:cubicBezTo>
                  <a:cubicBezTo>
                    <a:pt x="285" y="258"/>
                    <a:pt x="278" y="256"/>
                    <a:pt x="278" y="254"/>
                  </a:cubicBezTo>
                  <a:cubicBezTo>
                    <a:pt x="277" y="253"/>
                    <a:pt x="281" y="253"/>
                    <a:pt x="284" y="255"/>
                  </a:cubicBezTo>
                  <a:cubicBezTo>
                    <a:pt x="286" y="257"/>
                    <a:pt x="288" y="256"/>
                    <a:pt x="291" y="253"/>
                  </a:cubicBezTo>
                  <a:cubicBezTo>
                    <a:pt x="294" y="250"/>
                    <a:pt x="299" y="252"/>
                    <a:pt x="299" y="249"/>
                  </a:cubicBezTo>
                  <a:cubicBezTo>
                    <a:pt x="300" y="247"/>
                    <a:pt x="294" y="245"/>
                    <a:pt x="293" y="243"/>
                  </a:cubicBezTo>
                  <a:cubicBezTo>
                    <a:pt x="292" y="242"/>
                    <a:pt x="288" y="240"/>
                    <a:pt x="284" y="240"/>
                  </a:cubicBezTo>
                  <a:cubicBezTo>
                    <a:pt x="281" y="241"/>
                    <a:pt x="280" y="239"/>
                    <a:pt x="278" y="237"/>
                  </a:cubicBezTo>
                  <a:cubicBezTo>
                    <a:pt x="276" y="235"/>
                    <a:pt x="269" y="239"/>
                    <a:pt x="269" y="244"/>
                  </a:cubicBezTo>
                  <a:cubicBezTo>
                    <a:pt x="269" y="249"/>
                    <a:pt x="265" y="247"/>
                    <a:pt x="266" y="245"/>
                  </a:cubicBezTo>
                  <a:cubicBezTo>
                    <a:pt x="268" y="242"/>
                    <a:pt x="264" y="239"/>
                    <a:pt x="268" y="238"/>
                  </a:cubicBezTo>
                  <a:cubicBezTo>
                    <a:pt x="271" y="237"/>
                    <a:pt x="269" y="232"/>
                    <a:pt x="263" y="231"/>
                  </a:cubicBezTo>
                  <a:cubicBezTo>
                    <a:pt x="257" y="231"/>
                    <a:pt x="254" y="236"/>
                    <a:pt x="256" y="238"/>
                  </a:cubicBezTo>
                  <a:cubicBezTo>
                    <a:pt x="257" y="240"/>
                    <a:pt x="251" y="247"/>
                    <a:pt x="249" y="247"/>
                  </a:cubicBezTo>
                  <a:cubicBezTo>
                    <a:pt x="246" y="247"/>
                    <a:pt x="249" y="241"/>
                    <a:pt x="249" y="237"/>
                  </a:cubicBezTo>
                  <a:cubicBezTo>
                    <a:pt x="249" y="234"/>
                    <a:pt x="247" y="236"/>
                    <a:pt x="242" y="241"/>
                  </a:cubicBezTo>
                  <a:cubicBezTo>
                    <a:pt x="237" y="247"/>
                    <a:pt x="233" y="252"/>
                    <a:pt x="231" y="253"/>
                  </a:cubicBezTo>
                  <a:cubicBezTo>
                    <a:pt x="228" y="253"/>
                    <a:pt x="228" y="248"/>
                    <a:pt x="233" y="245"/>
                  </a:cubicBezTo>
                  <a:cubicBezTo>
                    <a:pt x="237" y="243"/>
                    <a:pt x="237" y="236"/>
                    <a:pt x="240" y="236"/>
                  </a:cubicBezTo>
                  <a:cubicBezTo>
                    <a:pt x="243" y="236"/>
                    <a:pt x="243" y="232"/>
                    <a:pt x="239" y="231"/>
                  </a:cubicBezTo>
                  <a:cubicBezTo>
                    <a:pt x="235" y="230"/>
                    <a:pt x="234" y="235"/>
                    <a:pt x="232" y="237"/>
                  </a:cubicBezTo>
                  <a:cubicBezTo>
                    <a:pt x="231" y="238"/>
                    <a:pt x="224" y="234"/>
                    <a:pt x="224" y="236"/>
                  </a:cubicBezTo>
                  <a:cubicBezTo>
                    <a:pt x="224" y="237"/>
                    <a:pt x="220" y="238"/>
                    <a:pt x="222" y="240"/>
                  </a:cubicBezTo>
                  <a:cubicBezTo>
                    <a:pt x="224" y="243"/>
                    <a:pt x="221" y="245"/>
                    <a:pt x="220" y="242"/>
                  </a:cubicBezTo>
                  <a:cubicBezTo>
                    <a:pt x="218" y="239"/>
                    <a:pt x="214" y="241"/>
                    <a:pt x="212" y="245"/>
                  </a:cubicBezTo>
                  <a:cubicBezTo>
                    <a:pt x="210" y="248"/>
                    <a:pt x="207" y="248"/>
                    <a:pt x="209" y="249"/>
                  </a:cubicBezTo>
                  <a:cubicBezTo>
                    <a:pt x="211" y="251"/>
                    <a:pt x="211" y="255"/>
                    <a:pt x="208" y="256"/>
                  </a:cubicBezTo>
                  <a:cubicBezTo>
                    <a:pt x="205" y="257"/>
                    <a:pt x="206" y="248"/>
                    <a:pt x="203" y="248"/>
                  </a:cubicBezTo>
                  <a:cubicBezTo>
                    <a:pt x="201" y="249"/>
                    <a:pt x="203" y="244"/>
                    <a:pt x="206" y="244"/>
                  </a:cubicBezTo>
                  <a:cubicBezTo>
                    <a:pt x="209" y="244"/>
                    <a:pt x="212" y="239"/>
                    <a:pt x="212" y="238"/>
                  </a:cubicBezTo>
                  <a:cubicBezTo>
                    <a:pt x="211" y="236"/>
                    <a:pt x="208" y="236"/>
                    <a:pt x="208" y="239"/>
                  </a:cubicBezTo>
                  <a:cubicBezTo>
                    <a:pt x="208" y="241"/>
                    <a:pt x="203" y="241"/>
                    <a:pt x="198" y="241"/>
                  </a:cubicBezTo>
                  <a:cubicBezTo>
                    <a:pt x="194" y="241"/>
                    <a:pt x="194" y="246"/>
                    <a:pt x="199" y="249"/>
                  </a:cubicBezTo>
                  <a:cubicBezTo>
                    <a:pt x="204" y="251"/>
                    <a:pt x="198" y="253"/>
                    <a:pt x="196" y="251"/>
                  </a:cubicBezTo>
                  <a:cubicBezTo>
                    <a:pt x="193" y="249"/>
                    <a:pt x="190" y="250"/>
                    <a:pt x="187" y="251"/>
                  </a:cubicBezTo>
                  <a:cubicBezTo>
                    <a:pt x="185" y="253"/>
                    <a:pt x="193" y="256"/>
                    <a:pt x="194" y="257"/>
                  </a:cubicBezTo>
                  <a:cubicBezTo>
                    <a:pt x="194" y="259"/>
                    <a:pt x="189" y="255"/>
                    <a:pt x="188" y="257"/>
                  </a:cubicBezTo>
                  <a:cubicBezTo>
                    <a:pt x="187" y="258"/>
                    <a:pt x="182" y="256"/>
                    <a:pt x="182" y="253"/>
                  </a:cubicBezTo>
                  <a:cubicBezTo>
                    <a:pt x="182" y="250"/>
                    <a:pt x="174" y="254"/>
                    <a:pt x="178" y="255"/>
                  </a:cubicBezTo>
                  <a:cubicBezTo>
                    <a:pt x="182" y="256"/>
                    <a:pt x="181" y="259"/>
                    <a:pt x="181" y="263"/>
                  </a:cubicBezTo>
                  <a:cubicBezTo>
                    <a:pt x="181" y="267"/>
                    <a:pt x="176" y="264"/>
                    <a:pt x="177" y="260"/>
                  </a:cubicBezTo>
                  <a:cubicBezTo>
                    <a:pt x="178" y="257"/>
                    <a:pt x="174" y="258"/>
                    <a:pt x="170" y="260"/>
                  </a:cubicBezTo>
                  <a:cubicBezTo>
                    <a:pt x="167" y="262"/>
                    <a:pt x="171" y="256"/>
                    <a:pt x="170" y="253"/>
                  </a:cubicBezTo>
                  <a:cubicBezTo>
                    <a:pt x="168" y="250"/>
                    <a:pt x="165" y="253"/>
                    <a:pt x="162" y="254"/>
                  </a:cubicBezTo>
                  <a:cubicBezTo>
                    <a:pt x="158" y="254"/>
                    <a:pt x="156" y="254"/>
                    <a:pt x="158" y="257"/>
                  </a:cubicBezTo>
                  <a:cubicBezTo>
                    <a:pt x="161" y="259"/>
                    <a:pt x="160" y="263"/>
                    <a:pt x="157" y="262"/>
                  </a:cubicBezTo>
                  <a:cubicBezTo>
                    <a:pt x="154" y="262"/>
                    <a:pt x="153" y="262"/>
                    <a:pt x="154" y="265"/>
                  </a:cubicBezTo>
                  <a:cubicBezTo>
                    <a:pt x="154" y="268"/>
                    <a:pt x="150" y="268"/>
                    <a:pt x="149" y="266"/>
                  </a:cubicBezTo>
                  <a:cubicBezTo>
                    <a:pt x="149" y="263"/>
                    <a:pt x="143" y="264"/>
                    <a:pt x="142" y="267"/>
                  </a:cubicBezTo>
                  <a:cubicBezTo>
                    <a:pt x="140" y="270"/>
                    <a:pt x="135" y="272"/>
                    <a:pt x="136" y="275"/>
                  </a:cubicBezTo>
                  <a:cubicBezTo>
                    <a:pt x="136" y="278"/>
                    <a:pt x="140" y="273"/>
                    <a:pt x="143" y="274"/>
                  </a:cubicBezTo>
                  <a:cubicBezTo>
                    <a:pt x="146" y="275"/>
                    <a:pt x="143" y="277"/>
                    <a:pt x="144" y="279"/>
                  </a:cubicBezTo>
                  <a:cubicBezTo>
                    <a:pt x="146" y="280"/>
                    <a:pt x="146" y="284"/>
                    <a:pt x="143" y="282"/>
                  </a:cubicBezTo>
                  <a:cubicBezTo>
                    <a:pt x="141" y="280"/>
                    <a:pt x="138" y="279"/>
                    <a:pt x="137" y="283"/>
                  </a:cubicBezTo>
                  <a:cubicBezTo>
                    <a:pt x="137" y="286"/>
                    <a:pt x="134" y="282"/>
                    <a:pt x="132" y="279"/>
                  </a:cubicBezTo>
                  <a:cubicBezTo>
                    <a:pt x="130" y="277"/>
                    <a:pt x="128" y="284"/>
                    <a:pt x="126" y="283"/>
                  </a:cubicBezTo>
                  <a:cubicBezTo>
                    <a:pt x="124" y="281"/>
                    <a:pt x="130" y="275"/>
                    <a:pt x="129" y="273"/>
                  </a:cubicBezTo>
                  <a:cubicBezTo>
                    <a:pt x="127" y="270"/>
                    <a:pt x="126" y="274"/>
                    <a:pt x="122" y="278"/>
                  </a:cubicBezTo>
                  <a:cubicBezTo>
                    <a:pt x="118" y="282"/>
                    <a:pt x="113" y="282"/>
                    <a:pt x="115" y="284"/>
                  </a:cubicBezTo>
                  <a:cubicBezTo>
                    <a:pt x="116" y="286"/>
                    <a:pt x="111" y="287"/>
                    <a:pt x="110" y="290"/>
                  </a:cubicBezTo>
                  <a:cubicBezTo>
                    <a:pt x="109" y="294"/>
                    <a:pt x="100" y="295"/>
                    <a:pt x="95" y="299"/>
                  </a:cubicBezTo>
                  <a:cubicBezTo>
                    <a:pt x="90" y="302"/>
                    <a:pt x="96" y="302"/>
                    <a:pt x="99" y="299"/>
                  </a:cubicBezTo>
                  <a:cubicBezTo>
                    <a:pt x="102" y="296"/>
                    <a:pt x="103" y="298"/>
                    <a:pt x="108" y="295"/>
                  </a:cubicBezTo>
                  <a:cubicBezTo>
                    <a:pt x="112" y="292"/>
                    <a:pt x="117" y="289"/>
                    <a:pt x="119" y="290"/>
                  </a:cubicBezTo>
                  <a:cubicBezTo>
                    <a:pt x="121" y="292"/>
                    <a:pt x="124" y="292"/>
                    <a:pt x="126" y="289"/>
                  </a:cubicBezTo>
                  <a:cubicBezTo>
                    <a:pt x="128" y="286"/>
                    <a:pt x="131" y="287"/>
                    <a:pt x="133" y="289"/>
                  </a:cubicBezTo>
                  <a:cubicBezTo>
                    <a:pt x="135" y="291"/>
                    <a:pt x="129" y="292"/>
                    <a:pt x="132" y="295"/>
                  </a:cubicBezTo>
                  <a:cubicBezTo>
                    <a:pt x="135" y="298"/>
                    <a:pt x="129" y="299"/>
                    <a:pt x="129" y="297"/>
                  </a:cubicBezTo>
                  <a:cubicBezTo>
                    <a:pt x="129" y="295"/>
                    <a:pt x="125" y="292"/>
                    <a:pt x="124" y="295"/>
                  </a:cubicBezTo>
                  <a:cubicBezTo>
                    <a:pt x="123" y="297"/>
                    <a:pt x="121" y="299"/>
                    <a:pt x="119" y="300"/>
                  </a:cubicBezTo>
                  <a:cubicBezTo>
                    <a:pt x="117" y="300"/>
                    <a:pt x="114" y="304"/>
                    <a:pt x="114" y="308"/>
                  </a:cubicBezTo>
                  <a:cubicBezTo>
                    <a:pt x="114" y="313"/>
                    <a:pt x="110" y="308"/>
                    <a:pt x="110" y="312"/>
                  </a:cubicBezTo>
                  <a:cubicBezTo>
                    <a:pt x="110" y="316"/>
                    <a:pt x="104" y="322"/>
                    <a:pt x="99" y="327"/>
                  </a:cubicBezTo>
                  <a:cubicBezTo>
                    <a:pt x="94" y="332"/>
                    <a:pt x="99" y="333"/>
                    <a:pt x="97" y="336"/>
                  </a:cubicBezTo>
                  <a:cubicBezTo>
                    <a:pt x="96" y="339"/>
                    <a:pt x="90" y="336"/>
                    <a:pt x="88" y="337"/>
                  </a:cubicBezTo>
                  <a:cubicBezTo>
                    <a:pt x="86" y="339"/>
                    <a:pt x="89" y="346"/>
                    <a:pt x="87" y="348"/>
                  </a:cubicBezTo>
                  <a:cubicBezTo>
                    <a:pt x="84" y="351"/>
                    <a:pt x="87" y="354"/>
                    <a:pt x="87" y="356"/>
                  </a:cubicBezTo>
                  <a:cubicBezTo>
                    <a:pt x="87" y="359"/>
                    <a:pt x="80" y="355"/>
                    <a:pt x="80" y="358"/>
                  </a:cubicBezTo>
                  <a:cubicBezTo>
                    <a:pt x="79" y="360"/>
                    <a:pt x="73" y="359"/>
                    <a:pt x="72" y="360"/>
                  </a:cubicBezTo>
                  <a:cubicBezTo>
                    <a:pt x="70" y="361"/>
                    <a:pt x="75" y="365"/>
                    <a:pt x="78" y="368"/>
                  </a:cubicBezTo>
                  <a:cubicBezTo>
                    <a:pt x="81" y="370"/>
                    <a:pt x="75" y="372"/>
                    <a:pt x="74" y="369"/>
                  </a:cubicBezTo>
                  <a:cubicBezTo>
                    <a:pt x="74" y="366"/>
                    <a:pt x="69" y="371"/>
                    <a:pt x="64" y="373"/>
                  </a:cubicBezTo>
                  <a:cubicBezTo>
                    <a:pt x="59" y="376"/>
                    <a:pt x="61" y="381"/>
                    <a:pt x="57" y="381"/>
                  </a:cubicBezTo>
                  <a:cubicBezTo>
                    <a:pt x="53" y="381"/>
                    <a:pt x="54" y="388"/>
                    <a:pt x="51" y="390"/>
                  </a:cubicBezTo>
                  <a:cubicBezTo>
                    <a:pt x="49" y="392"/>
                    <a:pt x="49" y="385"/>
                    <a:pt x="45" y="385"/>
                  </a:cubicBezTo>
                  <a:cubicBezTo>
                    <a:pt x="41" y="385"/>
                    <a:pt x="41" y="388"/>
                    <a:pt x="44" y="392"/>
                  </a:cubicBezTo>
                  <a:cubicBezTo>
                    <a:pt x="46" y="395"/>
                    <a:pt x="40" y="392"/>
                    <a:pt x="37" y="396"/>
                  </a:cubicBezTo>
                  <a:cubicBezTo>
                    <a:pt x="35" y="399"/>
                    <a:pt x="28" y="397"/>
                    <a:pt x="26" y="400"/>
                  </a:cubicBezTo>
                  <a:cubicBezTo>
                    <a:pt x="24" y="403"/>
                    <a:pt x="31" y="403"/>
                    <a:pt x="32" y="405"/>
                  </a:cubicBezTo>
                  <a:cubicBezTo>
                    <a:pt x="33" y="407"/>
                    <a:pt x="26" y="406"/>
                    <a:pt x="22" y="405"/>
                  </a:cubicBezTo>
                  <a:cubicBezTo>
                    <a:pt x="19" y="404"/>
                    <a:pt x="20" y="410"/>
                    <a:pt x="16" y="409"/>
                  </a:cubicBezTo>
                  <a:cubicBezTo>
                    <a:pt x="13" y="408"/>
                    <a:pt x="9" y="412"/>
                    <a:pt x="11" y="415"/>
                  </a:cubicBezTo>
                  <a:cubicBezTo>
                    <a:pt x="13" y="417"/>
                    <a:pt x="9" y="417"/>
                    <a:pt x="7" y="416"/>
                  </a:cubicBezTo>
                  <a:cubicBezTo>
                    <a:pt x="4" y="414"/>
                    <a:pt x="2" y="418"/>
                    <a:pt x="1" y="421"/>
                  </a:cubicBezTo>
                  <a:cubicBezTo>
                    <a:pt x="0" y="424"/>
                    <a:pt x="6" y="426"/>
                    <a:pt x="6" y="427"/>
                  </a:cubicBezTo>
                  <a:cubicBezTo>
                    <a:pt x="6" y="428"/>
                    <a:pt x="1" y="431"/>
                    <a:pt x="4" y="431"/>
                  </a:cubicBezTo>
                  <a:cubicBezTo>
                    <a:pt x="7" y="432"/>
                    <a:pt x="5" y="435"/>
                    <a:pt x="3" y="436"/>
                  </a:cubicBezTo>
                  <a:cubicBezTo>
                    <a:pt x="1" y="437"/>
                    <a:pt x="1" y="439"/>
                    <a:pt x="3" y="442"/>
                  </a:cubicBezTo>
                  <a:cubicBezTo>
                    <a:pt x="5" y="444"/>
                    <a:pt x="0" y="445"/>
                    <a:pt x="2" y="449"/>
                  </a:cubicBezTo>
                  <a:cubicBezTo>
                    <a:pt x="5" y="453"/>
                    <a:pt x="7" y="448"/>
                    <a:pt x="8" y="451"/>
                  </a:cubicBezTo>
                  <a:cubicBezTo>
                    <a:pt x="10" y="454"/>
                    <a:pt x="13" y="451"/>
                    <a:pt x="17" y="448"/>
                  </a:cubicBezTo>
                  <a:cubicBezTo>
                    <a:pt x="20" y="444"/>
                    <a:pt x="22" y="451"/>
                    <a:pt x="19" y="451"/>
                  </a:cubicBezTo>
                  <a:cubicBezTo>
                    <a:pt x="16" y="451"/>
                    <a:pt x="12" y="453"/>
                    <a:pt x="13" y="456"/>
                  </a:cubicBezTo>
                  <a:cubicBezTo>
                    <a:pt x="13" y="459"/>
                    <a:pt x="8" y="459"/>
                    <a:pt x="8" y="455"/>
                  </a:cubicBezTo>
                  <a:cubicBezTo>
                    <a:pt x="8" y="451"/>
                    <a:pt x="2" y="456"/>
                    <a:pt x="4" y="458"/>
                  </a:cubicBezTo>
                  <a:cubicBezTo>
                    <a:pt x="6" y="461"/>
                    <a:pt x="3" y="463"/>
                    <a:pt x="3" y="466"/>
                  </a:cubicBezTo>
                  <a:cubicBezTo>
                    <a:pt x="3" y="468"/>
                    <a:pt x="8" y="468"/>
                    <a:pt x="10" y="465"/>
                  </a:cubicBezTo>
                  <a:cubicBezTo>
                    <a:pt x="12" y="462"/>
                    <a:pt x="15" y="462"/>
                    <a:pt x="16" y="465"/>
                  </a:cubicBezTo>
                  <a:cubicBezTo>
                    <a:pt x="17" y="468"/>
                    <a:pt x="13" y="466"/>
                    <a:pt x="13" y="470"/>
                  </a:cubicBezTo>
                  <a:cubicBezTo>
                    <a:pt x="13" y="474"/>
                    <a:pt x="10" y="471"/>
                    <a:pt x="8" y="474"/>
                  </a:cubicBezTo>
                  <a:cubicBezTo>
                    <a:pt x="6" y="477"/>
                    <a:pt x="17" y="483"/>
                    <a:pt x="20" y="484"/>
                  </a:cubicBezTo>
                  <a:cubicBezTo>
                    <a:pt x="24" y="485"/>
                    <a:pt x="27" y="488"/>
                    <a:pt x="34" y="487"/>
                  </a:cubicBezTo>
                  <a:cubicBezTo>
                    <a:pt x="41" y="486"/>
                    <a:pt x="54" y="473"/>
                    <a:pt x="55" y="471"/>
                  </a:cubicBezTo>
                  <a:cubicBezTo>
                    <a:pt x="57" y="469"/>
                    <a:pt x="61" y="471"/>
                    <a:pt x="63" y="469"/>
                  </a:cubicBezTo>
                  <a:cubicBezTo>
                    <a:pt x="66" y="467"/>
                    <a:pt x="65" y="462"/>
                    <a:pt x="66" y="461"/>
                  </a:cubicBezTo>
                  <a:cubicBezTo>
                    <a:pt x="68" y="460"/>
                    <a:pt x="69" y="466"/>
                    <a:pt x="71" y="467"/>
                  </a:cubicBezTo>
                  <a:cubicBezTo>
                    <a:pt x="73" y="468"/>
                    <a:pt x="74" y="469"/>
                    <a:pt x="74" y="473"/>
                  </a:cubicBezTo>
                  <a:cubicBezTo>
                    <a:pt x="75" y="472"/>
                    <a:pt x="77" y="472"/>
                    <a:pt x="77" y="473"/>
                  </a:cubicBezTo>
                  <a:cubicBezTo>
                    <a:pt x="80" y="475"/>
                    <a:pt x="80" y="467"/>
                    <a:pt x="80" y="465"/>
                  </a:cubicBezTo>
                  <a:cubicBezTo>
                    <a:pt x="80" y="463"/>
                    <a:pt x="82" y="458"/>
                    <a:pt x="82" y="455"/>
                  </a:cubicBezTo>
                  <a:cubicBezTo>
                    <a:pt x="81" y="453"/>
                    <a:pt x="88" y="455"/>
                    <a:pt x="89" y="453"/>
                  </a:cubicBezTo>
                  <a:cubicBezTo>
                    <a:pt x="91" y="450"/>
                    <a:pt x="91" y="442"/>
                    <a:pt x="89" y="441"/>
                  </a:cubicBezTo>
                  <a:cubicBezTo>
                    <a:pt x="87" y="440"/>
                    <a:pt x="86" y="436"/>
                    <a:pt x="88" y="436"/>
                  </a:cubicBezTo>
                  <a:cubicBezTo>
                    <a:pt x="91" y="436"/>
                    <a:pt x="93" y="434"/>
                    <a:pt x="93" y="429"/>
                  </a:cubicBezTo>
                  <a:cubicBezTo>
                    <a:pt x="92" y="425"/>
                    <a:pt x="86" y="425"/>
                    <a:pt x="85" y="421"/>
                  </a:cubicBezTo>
                  <a:cubicBezTo>
                    <a:pt x="85" y="416"/>
                    <a:pt x="88" y="415"/>
                    <a:pt x="86" y="410"/>
                  </a:cubicBezTo>
                  <a:cubicBezTo>
                    <a:pt x="83" y="404"/>
                    <a:pt x="87" y="400"/>
                    <a:pt x="86" y="398"/>
                  </a:cubicBezTo>
                  <a:cubicBezTo>
                    <a:pt x="85" y="395"/>
                    <a:pt x="83" y="391"/>
                    <a:pt x="87" y="386"/>
                  </a:cubicBezTo>
                  <a:cubicBezTo>
                    <a:pt x="90" y="380"/>
                    <a:pt x="96" y="377"/>
                    <a:pt x="98" y="378"/>
                  </a:cubicBezTo>
                  <a:cubicBezTo>
                    <a:pt x="100" y="378"/>
                    <a:pt x="104" y="381"/>
                    <a:pt x="106" y="377"/>
                  </a:cubicBezTo>
                  <a:cubicBezTo>
                    <a:pt x="108" y="374"/>
                    <a:pt x="108" y="371"/>
                    <a:pt x="106" y="370"/>
                  </a:cubicBezTo>
                  <a:cubicBezTo>
                    <a:pt x="104" y="370"/>
                    <a:pt x="100" y="369"/>
                    <a:pt x="103" y="364"/>
                  </a:cubicBezTo>
                  <a:cubicBezTo>
                    <a:pt x="107" y="360"/>
                    <a:pt x="110" y="354"/>
                    <a:pt x="111" y="349"/>
                  </a:cubicBezTo>
                  <a:cubicBezTo>
                    <a:pt x="111" y="344"/>
                    <a:pt x="110" y="340"/>
                    <a:pt x="111" y="338"/>
                  </a:cubicBezTo>
                  <a:cubicBezTo>
                    <a:pt x="113" y="336"/>
                    <a:pt x="117" y="338"/>
                    <a:pt x="120" y="336"/>
                  </a:cubicBezTo>
                  <a:cubicBezTo>
                    <a:pt x="124" y="334"/>
                    <a:pt x="121" y="331"/>
                    <a:pt x="122" y="329"/>
                  </a:cubicBezTo>
                  <a:cubicBezTo>
                    <a:pt x="124" y="327"/>
                    <a:pt x="126" y="322"/>
                    <a:pt x="129" y="320"/>
                  </a:cubicBezTo>
                  <a:cubicBezTo>
                    <a:pt x="131" y="318"/>
                    <a:pt x="133" y="316"/>
                    <a:pt x="131" y="314"/>
                  </a:cubicBezTo>
                  <a:cubicBezTo>
                    <a:pt x="130" y="311"/>
                    <a:pt x="135" y="309"/>
                    <a:pt x="135" y="305"/>
                  </a:cubicBezTo>
                  <a:cubicBezTo>
                    <a:pt x="135" y="301"/>
                    <a:pt x="140" y="298"/>
                    <a:pt x="143" y="298"/>
                  </a:cubicBezTo>
                  <a:cubicBezTo>
                    <a:pt x="147" y="298"/>
                    <a:pt x="152" y="298"/>
                    <a:pt x="152" y="295"/>
                  </a:cubicBezTo>
                  <a:cubicBezTo>
                    <a:pt x="152" y="292"/>
                    <a:pt x="150" y="284"/>
                    <a:pt x="155" y="287"/>
                  </a:cubicBezTo>
                  <a:cubicBezTo>
                    <a:pt x="160" y="289"/>
                    <a:pt x="164" y="286"/>
                    <a:pt x="167" y="289"/>
                  </a:cubicBezTo>
                  <a:cubicBezTo>
                    <a:pt x="170" y="292"/>
                    <a:pt x="175" y="291"/>
                    <a:pt x="175" y="287"/>
                  </a:cubicBezTo>
                  <a:cubicBezTo>
                    <a:pt x="175" y="282"/>
                    <a:pt x="176" y="275"/>
                    <a:pt x="181" y="277"/>
                  </a:cubicBezTo>
                  <a:cubicBezTo>
                    <a:pt x="182" y="278"/>
                    <a:pt x="182" y="278"/>
                    <a:pt x="182" y="278"/>
                  </a:cubicBezTo>
                  <a:cubicBezTo>
                    <a:pt x="184" y="274"/>
                    <a:pt x="187" y="272"/>
                    <a:pt x="190" y="272"/>
                  </a:cubicBezTo>
                  <a:cubicBezTo>
                    <a:pt x="195" y="273"/>
                    <a:pt x="197" y="281"/>
                    <a:pt x="203" y="282"/>
                  </a:cubicBezTo>
                  <a:cubicBezTo>
                    <a:pt x="208" y="283"/>
                    <a:pt x="214" y="285"/>
                    <a:pt x="215" y="283"/>
                  </a:cubicBezTo>
                  <a:cubicBezTo>
                    <a:pt x="217" y="280"/>
                    <a:pt x="221" y="284"/>
                    <a:pt x="224" y="283"/>
                  </a:cubicBezTo>
                  <a:cubicBezTo>
                    <a:pt x="228" y="282"/>
                    <a:pt x="228" y="289"/>
                    <a:pt x="231" y="285"/>
                  </a:cubicBezTo>
                  <a:cubicBezTo>
                    <a:pt x="234" y="280"/>
                    <a:pt x="230" y="277"/>
                    <a:pt x="236" y="278"/>
                  </a:cubicBezTo>
                  <a:cubicBezTo>
                    <a:pt x="241" y="279"/>
                    <a:pt x="238" y="272"/>
                    <a:pt x="238" y="268"/>
                  </a:cubicBezTo>
                  <a:cubicBezTo>
                    <a:pt x="238" y="264"/>
                    <a:pt x="245" y="263"/>
                    <a:pt x="245" y="260"/>
                  </a:cubicBezTo>
                  <a:cubicBezTo>
                    <a:pt x="245" y="256"/>
                    <a:pt x="255" y="259"/>
                    <a:pt x="257" y="257"/>
                  </a:cubicBezTo>
                  <a:cubicBezTo>
                    <a:pt x="258" y="255"/>
                    <a:pt x="264" y="253"/>
                    <a:pt x="266" y="257"/>
                  </a:cubicBezTo>
                  <a:cubicBezTo>
                    <a:pt x="268" y="261"/>
                    <a:pt x="278" y="262"/>
                    <a:pt x="278" y="266"/>
                  </a:cubicBezTo>
                  <a:cubicBezTo>
                    <a:pt x="278" y="267"/>
                    <a:pt x="278" y="270"/>
                    <a:pt x="278" y="272"/>
                  </a:cubicBezTo>
                  <a:cubicBezTo>
                    <a:pt x="280" y="271"/>
                    <a:pt x="282" y="269"/>
                    <a:pt x="284" y="269"/>
                  </a:cubicBezTo>
                  <a:cubicBezTo>
                    <a:pt x="287" y="269"/>
                    <a:pt x="290" y="264"/>
                    <a:pt x="293" y="265"/>
                  </a:cubicBezTo>
                  <a:cubicBezTo>
                    <a:pt x="296" y="265"/>
                    <a:pt x="298" y="265"/>
                    <a:pt x="299" y="261"/>
                  </a:cubicBezTo>
                  <a:cubicBezTo>
                    <a:pt x="296" y="259"/>
                    <a:pt x="291" y="259"/>
                    <a:pt x="290" y="261"/>
                  </a:cubicBezTo>
                  <a:close/>
                  <a:moveTo>
                    <a:pt x="83" y="35"/>
                  </a:moveTo>
                  <a:cubicBezTo>
                    <a:pt x="88" y="36"/>
                    <a:pt x="78" y="41"/>
                    <a:pt x="77" y="46"/>
                  </a:cubicBezTo>
                  <a:cubicBezTo>
                    <a:pt x="75" y="51"/>
                    <a:pt x="84" y="56"/>
                    <a:pt x="88" y="60"/>
                  </a:cubicBezTo>
                  <a:cubicBezTo>
                    <a:pt x="92" y="63"/>
                    <a:pt x="101" y="63"/>
                    <a:pt x="105" y="61"/>
                  </a:cubicBezTo>
                  <a:cubicBezTo>
                    <a:pt x="108" y="59"/>
                    <a:pt x="107" y="51"/>
                    <a:pt x="111" y="51"/>
                  </a:cubicBezTo>
                  <a:cubicBezTo>
                    <a:pt x="116" y="52"/>
                    <a:pt x="113" y="47"/>
                    <a:pt x="117" y="46"/>
                  </a:cubicBezTo>
                  <a:cubicBezTo>
                    <a:pt x="120" y="45"/>
                    <a:pt x="121" y="50"/>
                    <a:pt x="118" y="53"/>
                  </a:cubicBezTo>
                  <a:cubicBezTo>
                    <a:pt x="115" y="57"/>
                    <a:pt x="123" y="57"/>
                    <a:pt x="128" y="52"/>
                  </a:cubicBezTo>
                  <a:cubicBezTo>
                    <a:pt x="133" y="48"/>
                    <a:pt x="134" y="52"/>
                    <a:pt x="133" y="56"/>
                  </a:cubicBezTo>
                  <a:cubicBezTo>
                    <a:pt x="132" y="60"/>
                    <a:pt x="122" y="58"/>
                    <a:pt x="119" y="63"/>
                  </a:cubicBezTo>
                  <a:cubicBezTo>
                    <a:pt x="115" y="68"/>
                    <a:pt x="105" y="64"/>
                    <a:pt x="100" y="69"/>
                  </a:cubicBezTo>
                  <a:cubicBezTo>
                    <a:pt x="96" y="74"/>
                    <a:pt x="105" y="75"/>
                    <a:pt x="111" y="73"/>
                  </a:cubicBezTo>
                  <a:cubicBezTo>
                    <a:pt x="117" y="72"/>
                    <a:pt x="129" y="71"/>
                    <a:pt x="134" y="72"/>
                  </a:cubicBezTo>
                  <a:cubicBezTo>
                    <a:pt x="139" y="73"/>
                    <a:pt x="131" y="75"/>
                    <a:pt x="124" y="75"/>
                  </a:cubicBezTo>
                  <a:cubicBezTo>
                    <a:pt x="116" y="75"/>
                    <a:pt x="113" y="77"/>
                    <a:pt x="114" y="79"/>
                  </a:cubicBezTo>
                  <a:cubicBezTo>
                    <a:pt x="114" y="82"/>
                    <a:pt x="103" y="77"/>
                    <a:pt x="102" y="82"/>
                  </a:cubicBezTo>
                  <a:cubicBezTo>
                    <a:pt x="102" y="87"/>
                    <a:pt x="113" y="88"/>
                    <a:pt x="114" y="91"/>
                  </a:cubicBezTo>
                  <a:cubicBezTo>
                    <a:pt x="115" y="94"/>
                    <a:pt x="122" y="92"/>
                    <a:pt x="125" y="93"/>
                  </a:cubicBezTo>
                  <a:cubicBezTo>
                    <a:pt x="128" y="94"/>
                    <a:pt x="120" y="96"/>
                    <a:pt x="119" y="97"/>
                  </a:cubicBezTo>
                  <a:cubicBezTo>
                    <a:pt x="118" y="99"/>
                    <a:pt x="127" y="100"/>
                    <a:pt x="129" y="103"/>
                  </a:cubicBezTo>
                  <a:cubicBezTo>
                    <a:pt x="131" y="106"/>
                    <a:pt x="137" y="104"/>
                    <a:pt x="137" y="101"/>
                  </a:cubicBezTo>
                  <a:cubicBezTo>
                    <a:pt x="136" y="96"/>
                    <a:pt x="142" y="82"/>
                    <a:pt x="150" y="79"/>
                  </a:cubicBezTo>
                  <a:cubicBezTo>
                    <a:pt x="158" y="76"/>
                    <a:pt x="153" y="74"/>
                    <a:pt x="154" y="69"/>
                  </a:cubicBezTo>
                  <a:cubicBezTo>
                    <a:pt x="155" y="65"/>
                    <a:pt x="162" y="68"/>
                    <a:pt x="160" y="65"/>
                  </a:cubicBezTo>
                  <a:cubicBezTo>
                    <a:pt x="158" y="61"/>
                    <a:pt x="159" y="59"/>
                    <a:pt x="164" y="55"/>
                  </a:cubicBezTo>
                  <a:cubicBezTo>
                    <a:pt x="169" y="50"/>
                    <a:pt x="172" y="53"/>
                    <a:pt x="178" y="50"/>
                  </a:cubicBezTo>
                  <a:cubicBezTo>
                    <a:pt x="184" y="47"/>
                    <a:pt x="186" y="52"/>
                    <a:pt x="180" y="53"/>
                  </a:cubicBezTo>
                  <a:cubicBezTo>
                    <a:pt x="174" y="53"/>
                    <a:pt x="177" y="60"/>
                    <a:pt x="182" y="62"/>
                  </a:cubicBezTo>
                  <a:cubicBezTo>
                    <a:pt x="186" y="64"/>
                    <a:pt x="182" y="65"/>
                    <a:pt x="186" y="66"/>
                  </a:cubicBezTo>
                  <a:cubicBezTo>
                    <a:pt x="190" y="67"/>
                    <a:pt x="189" y="73"/>
                    <a:pt x="184" y="78"/>
                  </a:cubicBezTo>
                  <a:cubicBezTo>
                    <a:pt x="179" y="83"/>
                    <a:pt x="185" y="84"/>
                    <a:pt x="195" y="80"/>
                  </a:cubicBezTo>
                  <a:cubicBezTo>
                    <a:pt x="205" y="76"/>
                    <a:pt x="199" y="83"/>
                    <a:pt x="201" y="86"/>
                  </a:cubicBezTo>
                  <a:cubicBezTo>
                    <a:pt x="204" y="89"/>
                    <a:pt x="212" y="84"/>
                    <a:pt x="216" y="79"/>
                  </a:cubicBezTo>
                  <a:cubicBezTo>
                    <a:pt x="220" y="74"/>
                    <a:pt x="226" y="75"/>
                    <a:pt x="226" y="72"/>
                  </a:cubicBezTo>
                  <a:cubicBezTo>
                    <a:pt x="226" y="69"/>
                    <a:pt x="221" y="68"/>
                    <a:pt x="218" y="70"/>
                  </a:cubicBezTo>
                  <a:cubicBezTo>
                    <a:pt x="214" y="72"/>
                    <a:pt x="205" y="70"/>
                    <a:pt x="208" y="68"/>
                  </a:cubicBezTo>
                  <a:cubicBezTo>
                    <a:pt x="211" y="65"/>
                    <a:pt x="211" y="62"/>
                    <a:pt x="206" y="63"/>
                  </a:cubicBezTo>
                  <a:cubicBezTo>
                    <a:pt x="202" y="63"/>
                    <a:pt x="193" y="61"/>
                    <a:pt x="197" y="59"/>
                  </a:cubicBezTo>
                  <a:cubicBezTo>
                    <a:pt x="201" y="58"/>
                    <a:pt x="194" y="52"/>
                    <a:pt x="191" y="53"/>
                  </a:cubicBezTo>
                  <a:cubicBezTo>
                    <a:pt x="187" y="53"/>
                    <a:pt x="188" y="49"/>
                    <a:pt x="189" y="46"/>
                  </a:cubicBezTo>
                  <a:cubicBezTo>
                    <a:pt x="189" y="43"/>
                    <a:pt x="178" y="42"/>
                    <a:pt x="180" y="41"/>
                  </a:cubicBezTo>
                  <a:cubicBezTo>
                    <a:pt x="182" y="40"/>
                    <a:pt x="176" y="37"/>
                    <a:pt x="174" y="39"/>
                  </a:cubicBezTo>
                  <a:cubicBezTo>
                    <a:pt x="173" y="41"/>
                    <a:pt x="170" y="41"/>
                    <a:pt x="170" y="38"/>
                  </a:cubicBezTo>
                  <a:cubicBezTo>
                    <a:pt x="170" y="34"/>
                    <a:pt x="162" y="35"/>
                    <a:pt x="159" y="36"/>
                  </a:cubicBezTo>
                  <a:cubicBezTo>
                    <a:pt x="156" y="36"/>
                    <a:pt x="157" y="29"/>
                    <a:pt x="154" y="26"/>
                  </a:cubicBezTo>
                  <a:cubicBezTo>
                    <a:pt x="151" y="24"/>
                    <a:pt x="147" y="31"/>
                    <a:pt x="145" y="31"/>
                  </a:cubicBezTo>
                  <a:cubicBezTo>
                    <a:pt x="143" y="30"/>
                    <a:pt x="147" y="25"/>
                    <a:pt x="148" y="22"/>
                  </a:cubicBezTo>
                  <a:cubicBezTo>
                    <a:pt x="149" y="19"/>
                    <a:pt x="137" y="15"/>
                    <a:pt x="136" y="18"/>
                  </a:cubicBezTo>
                  <a:cubicBezTo>
                    <a:pt x="135" y="21"/>
                    <a:pt x="132" y="13"/>
                    <a:pt x="130" y="12"/>
                  </a:cubicBezTo>
                  <a:cubicBezTo>
                    <a:pt x="127" y="11"/>
                    <a:pt x="129" y="18"/>
                    <a:pt x="127" y="18"/>
                  </a:cubicBezTo>
                  <a:cubicBezTo>
                    <a:pt x="125" y="19"/>
                    <a:pt x="122" y="21"/>
                    <a:pt x="125" y="24"/>
                  </a:cubicBezTo>
                  <a:cubicBezTo>
                    <a:pt x="129" y="26"/>
                    <a:pt x="133" y="40"/>
                    <a:pt x="133" y="42"/>
                  </a:cubicBezTo>
                  <a:cubicBezTo>
                    <a:pt x="132" y="44"/>
                    <a:pt x="120" y="32"/>
                    <a:pt x="120" y="27"/>
                  </a:cubicBezTo>
                  <a:cubicBezTo>
                    <a:pt x="119" y="21"/>
                    <a:pt x="113" y="16"/>
                    <a:pt x="112" y="20"/>
                  </a:cubicBezTo>
                  <a:cubicBezTo>
                    <a:pt x="110" y="24"/>
                    <a:pt x="106" y="26"/>
                    <a:pt x="107" y="30"/>
                  </a:cubicBezTo>
                  <a:cubicBezTo>
                    <a:pt x="108" y="34"/>
                    <a:pt x="104" y="35"/>
                    <a:pt x="104" y="32"/>
                  </a:cubicBezTo>
                  <a:cubicBezTo>
                    <a:pt x="104" y="29"/>
                    <a:pt x="98" y="25"/>
                    <a:pt x="95" y="25"/>
                  </a:cubicBezTo>
                  <a:cubicBezTo>
                    <a:pt x="93" y="25"/>
                    <a:pt x="101" y="23"/>
                    <a:pt x="105" y="21"/>
                  </a:cubicBezTo>
                  <a:cubicBezTo>
                    <a:pt x="109" y="19"/>
                    <a:pt x="102" y="17"/>
                    <a:pt x="98" y="19"/>
                  </a:cubicBezTo>
                  <a:cubicBezTo>
                    <a:pt x="95" y="21"/>
                    <a:pt x="91" y="18"/>
                    <a:pt x="89" y="20"/>
                  </a:cubicBezTo>
                  <a:cubicBezTo>
                    <a:pt x="87" y="23"/>
                    <a:pt x="84" y="20"/>
                    <a:pt x="80" y="20"/>
                  </a:cubicBezTo>
                  <a:cubicBezTo>
                    <a:pt x="77" y="19"/>
                    <a:pt x="74" y="25"/>
                    <a:pt x="71" y="24"/>
                  </a:cubicBezTo>
                  <a:cubicBezTo>
                    <a:pt x="69" y="23"/>
                    <a:pt x="67" y="29"/>
                    <a:pt x="71" y="36"/>
                  </a:cubicBezTo>
                  <a:cubicBezTo>
                    <a:pt x="75" y="42"/>
                    <a:pt x="78" y="34"/>
                    <a:pt x="83" y="35"/>
                  </a:cubicBezTo>
                  <a:close/>
                  <a:moveTo>
                    <a:pt x="73" y="56"/>
                  </a:moveTo>
                  <a:cubicBezTo>
                    <a:pt x="76" y="57"/>
                    <a:pt x="78" y="62"/>
                    <a:pt x="81" y="62"/>
                  </a:cubicBezTo>
                  <a:cubicBezTo>
                    <a:pt x="82" y="62"/>
                    <a:pt x="77" y="55"/>
                    <a:pt x="73" y="52"/>
                  </a:cubicBezTo>
                  <a:cubicBezTo>
                    <a:pt x="70" y="48"/>
                    <a:pt x="70" y="44"/>
                    <a:pt x="66" y="46"/>
                  </a:cubicBezTo>
                  <a:cubicBezTo>
                    <a:pt x="61" y="47"/>
                    <a:pt x="70" y="55"/>
                    <a:pt x="73" y="56"/>
                  </a:cubicBezTo>
                  <a:close/>
                  <a:moveTo>
                    <a:pt x="154" y="13"/>
                  </a:moveTo>
                  <a:cubicBezTo>
                    <a:pt x="157" y="15"/>
                    <a:pt x="151" y="15"/>
                    <a:pt x="153" y="18"/>
                  </a:cubicBezTo>
                  <a:cubicBezTo>
                    <a:pt x="161" y="26"/>
                    <a:pt x="191" y="17"/>
                    <a:pt x="195" y="19"/>
                  </a:cubicBezTo>
                  <a:cubicBezTo>
                    <a:pt x="199" y="22"/>
                    <a:pt x="170" y="24"/>
                    <a:pt x="171" y="28"/>
                  </a:cubicBezTo>
                  <a:cubicBezTo>
                    <a:pt x="172" y="31"/>
                    <a:pt x="197" y="33"/>
                    <a:pt x="198" y="31"/>
                  </a:cubicBezTo>
                  <a:cubicBezTo>
                    <a:pt x="200" y="29"/>
                    <a:pt x="204" y="36"/>
                    <a:pt x="212" y="36"/>
                  </a:cubicBezTo>
                  <a:cubicBezTo>
                    <a:pt x="220" y="37"/>
                    <a:pt x="219" y="33"/>
                    <a:pt x="225" y="33"/>
                  </a:cubicBezTo>
                  <a:cubicBezTo>
                    <a:pt x="231" y="32"/>
                    <a:pt x="240" y="29"/>
                    <a:pt x="240" y="26"/>
                  </a:cubicBezTo>
                  <a:cubicBezTo>
                    <a:pt x="240" y="23"/>
                    <a:pt x="258" y="18"/>
                    <a:pt x="256" y="13"/>
                  </a:cubicBezTo>
                  <a:cubicBezTo>
                    <a:pt x="255" y="7"/>
                    <a:pt x="238" y="11"/>
                    <a:pt x="233" y="8"/>
                  </a:cubicBezTo>
                  <a:cubicBezTo>
                    <a:pt x="229" y="6"/>
                    <a:pt x="218" y="3"/>
                    <a:pt x="216" y="6"/>
                  </a:cubicBezTo>
                  <a:cubicBezTo>
                    <a:pt x="214" y="10"/>
                    <a:pt x="211" y="11"/>
                    <a:pt x="210" y="10"/>
                  </a:cubicBezTo>
                  <a:cubicBezTo>
                    <a:pt x="208" y="8"/>
                    <a:pt x="210" y="0"/>
                    <a:pt x="203" y="2"/>
                  </a:cubicBezTo>
                  <a:cubicBezTo>
                    <a:pt x="195" y="4"/>
                    <a:pt x="202" y="13"/>
                    <a:pt x="201" y="14"/>
                  </a:cubicBezTo>
                  <a:cubicBezTo>
                    <a:pt x="199" y="15"/>
                    <a:pt x="192" y="12"/>
                    <a:pt x="192" y="8"/>
                  </a:cubicBezTo>
                  <a:cubicBezTo>
                    <a:pt x="191" y="5"/>
                    <a:pt x="183" y="12"/>
                    <a:pt x="182" y="8"/>
                  </a:cubicBezTo>
                  <a:cubicBezTo>
                    <a:pt x="181" y="3"/>
                    <a:pt x="172" y="0"/>
                    <a:pt x="170" y="0"/>
                  </a:cubicBezTo>
                  <a:cubicBezTo>
                    <a:pt x="167" y="1"/>
                    <a:pt x="172" y="4"/>
                    <a:pt x="170" y="6"/>
                  </a:cubicBezTo>
                  <a:cubicBezTo>
                    <a:pt x="169" y="8"/>
                    <a:pt x="164" y="4"/>
                    <a:pt x="162" y="3"/>
                  </a:cubicBezTo>
                  <a:cubicBezTo>
                    <a:pt x="160" y="3"/>
                    <a:pt x="163" y="8"/>
                    <a:pt x="162" y="10"/>
                  </a:cubicBezTo>
                  <a:cubicBezTo>
                    <a:pt x="161" y="12"/>
                    <a:pt x="157" y="4"/>
                    <a:pt x="153" y="4"/>
                  </a:cubicBezTo>
                  <a:cubicBezTo>
                    <a:pt x="150" y="4"/>
                    <a:pt x="151" y="8"/>
                    <a:pt x="148" y="8"/>
                  </a:cubicBezTo>
                  <a:cubicBezTo>
                    <a:pt x="146" y="8"/>
                    <a:pt x="152" y="11"/>
                    <a:pt x="154" y="13"/>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65" name="Google Shape;13965;p239"/>
            <p:cNvSpPr/>
            <p:nvPr/>
          </p:nvSpPr>
          <p:spPr>
            <a:xfrm>
              <a:off x="10434295" y="3567372"/>
              <a:ext cx="416538" cy="431795"/>
            </a:xfrm>
            <a:custGeom>
              <a:rect b="b" l="l" r="r" t="t"/>
              <a:pathLst>
                <a:path extrusionOk="0" h="205" w="198">
                  <a:moveTo>
                    <a:pt x="187" y="23"/>
                  </a:moveTo>
                  <a:cubicBezTo>
                    <a:pt x="185" y="20"/>
                    <a:pt x="181" y="25"/>
                    <a:pt x="176" y="26"/>
                  </a:cubicBezTo>
                  <a:cubicBezTo>
                    <a:pt x="171" y="27"/>
                    <a:pt x="154" y="13"/>
                    <a:pt x="150" y="7"/>
                  </a:cubicBezTo>
                  <a:cubicBezTo>
                    <a:pt x="146" y="0"/>
                    <a:pt x="139" y="6"/>
                    <a:pt x="143" y="10"/>
                  </a:cubicBezTo>
                  <a:cubicBezTo>
                    <a:pt x="146" y="15"/>
                    <a:pt x="142" y="16"/>
                    <a:pt x="142" y="22"/>
                  </a:cubicBezTo>
                  <a:cubicBezTo>
                    <a:pt x="142" y="29"/>
                    <a:pt x="138" y="29"/>
                    <a:pt x="139" y="33"/>
                  </a:cubicBezTo>
                  <a:cubicBezTo>
                    <a:pt x="139" y="37"/>
                    <a:pt x="133" y="37"/>
                    <a:pt x="129" y="37"/>
                  </a:cubicBezTo>
                  <a:cubicBezTo>
                    <a:pt x="125" y="38"/>
                    <a:pt x="129" y="42"/>
                    <a:pt x="125" y="44"/>
                  </a:cubicBezTo>
                  <a:cubicBezTo>
                    <a:pt x="120" y="46"/>
                    <a:pt x="120" y="50"/>
                    <a:pt x="123" y="51"/>
                  </a:cubicBezTo>
                  <a:cubicBezTo>
                    <a:pt x="125" y="53"/>
                    <a:pt x="123" y="57"/>
                    <a:pt x="123" y="61"/>
                  </a:cubicBezTo>
                  <a:cubicBezTo>
                    <a:pt x="122" y="64"/>
                    <a:pt x="126" y="61"/>
                    <a:pt x="128" y="58"/>
                  </a:cubicBezTo>
                  <a:cubicBezTo>
                    <a:pt x="131" y="55"/>
                    <a:pt x="134" y="60"/>
                    <a:pt x="135" y="57"/>
                  </a:cubicBezTo>
                  <a:cubicBezTo>
                    <a:pt x="135" y="53"/>
                    <a:pt x="127" y="51"/>
                    <a:pt x="128" y="48"/>
                  </a:cubicBezTo>
                  <a:cubicBezTo>
                    <a:pt x="128" y="44"/>
                    <a:pt x="133" y="49"/>
                    <a:pt x="137" y="47"/>
                  </a:cubicBezTo>
                  <a:cubicBezTo>
                    <a:pt x="141" y="45"/>
                    <a:pt x="150" y="46"/>
                    <a:pt x="155" y="51"/>
                  </a:cubicBezTo>
                  <a:cubicBezTo>
                    <a:pt x="160" y="56"/>
                    <a:pt x="161" y="54"/>
                    <a:pt x="162" y="48"/>
                  </a:cubicBezTo>
                  <a:cubicBezTo>
                    <a:pt x="163" y="43"/>
                    <a:pt x="171" y="40"/>
                    <a:pt x="179" y="40"/>
                  </a:cubicBezTo>
                  <a:cubicBezTo>
                    <a:pt x="187" y="40"/>
                    <a:pt x="188" y="36"/>
                    <a:pt x="185" y="34"/>
                  </a:cubicBezTo>
                  <a:cubicBezTo>
                    <a:pt x="183" y="33"/>
                    <a:pt x="198" y="22"/>
                    <a:pt x="198" y="20"/>
                  </a:cubicBezTo>
                  <a:cubicBezTo>
                    <a:pt x="198" y="17"/>
                    <a:pt x="190" y="26"/>
                    <a:pt x="187" y="23"/>
                  </a:cubicBezTo>
                  <a:close/>
                  <a:moveTo>
                    <a:pt x="124" y="71"/>
                  </a:moveTo>
                  <a:cubicBezTo>
                    <a:pt x="121" y="73"/>
                    <a:pt x="119" y="84"/>
                    <a:pt x="122" y="87"/>
                  </a:cubicBezTo>
                  <a:cubicBezTo>
                    <a:pt x="126" y="90"/>
                    <a:pt x="116" y="96"/>
                    <a:pt x="116" y="103"/>
                  </a:cubicBezTo>
                  <a:cubicBezTo>
                    <a:pt x="117" y="110"/>
                    <a:pt x="110" y="110"/>
                    <a:pt x="109" y="115"/>
                  </a:cubicBezTo>
                  <a:cubicBezTo>
                    <a:pt x="108" y="120"/>
                    <a:pt x="104" y="118"/>
                    <a:pt x="99" y="123"/>
                  </a:cubicBezTo>
                  <a:cubicBezTo>
                    <a:pt x="93" y="128"/>
                    <a:pt x="90" y="122"/>
                    <a:pt x="91" y="119"/>
                  </a:cubicBezTo>
                  <a:cubicBezTo>
                    <a:pt x="93" y="116"/>
                    <a:pt x="82" y="121"/>
                    <a:pt x="83" y="129"/>
                  </a:cubicBezTo>
                  <a:cubicBezTo>
                    <a:pt x="83" y="136"/>
                    <a:pt x="73" y="137"/>
                    <a:pt x="75" y="141"/>
                  </a:cubicBezTo>
                  <a:cubicBezTo>
                    <a:pt x="78" y="144"/>
                    <a:pt x="68" y="146"/>
                    <a:pt x="68" y="143"/>
                  </a:cubicBezTo>
                  <a:cubicBezTo>
                    <a:pt x="69" y="140"/>
                    <a:pt x="62" y="142"/>
                    <a:pt x="54" y="145"/>
                  </a:cubicBezTo>
                  <a:cubicBezTo>
                    <a:pt x="46" y="148"/>
                    <a:pt x="41" y="141"/>
                    <a:pt x="37" y="146"/>
                  </a:cubicBezTo>
                  <a:cubicBezTo>
                    <a:pt x="33" y="151"/>
                    <a:pt x="25" y="159"/>
                    <a:pt x="19" y="160"/>
                  </a:cubicBezTo>
                  <a:cubicBezTo>
                    <a:pt x="13" y="161"/>
                    <a:pt x="17" y="168"/>
                    <a:pt x="19" y="167"/>
                  </a:cubicBezTo>
                  <a:cubicBezTo>
                    <a:pt x="23" y="165"/>
                    <a:pt x="30" y="167"/>
                    <a:pt x="32" y="164"/>
                  </a:cubicBezTo>
                  <a:cubicBezTo>
                    <a:pt x="34" y="160"/>
                    <a:pt x="51" y="157"/>
                    <a:pt x="61" y="156"/>
                  </a:cubicBezTo>
                  <a:cubicBezTo>
                    <a:pt x="71" y="156"/>
                    <a:pt x="65" y="161"/>
                    <a:pt x="66" y="167"/>
                  </a:cubicBezTo>
                  <a:cubicBezTo>
                    <a:pt x="66" y="173"/>
                    <a:pt x="75" y="171"/>
                    <a:pt x="79" y="166"/>
                  </a:cubicBezTo>
                  <a:cubicBezTo>
                    <a:pt x="84" y="161"/>
                    <a:pt x="87" y="161"/>
                    <a:pt x="84" y="158"/>
                  </a:cubicBezTo>
                  <a:cubicBezTo>
                    <a:pt x="80" y="155"/>
                    <a:pt x="84" y="152"/>
                    <a:pt x="87" y="156"/>
                  </a:cubicBezTo>
                  <a:cubicBezTo>
                    <a:pt x="90" y="160"/>
                    <a:pt x="98" y="161"/>
                    <a:pt x="102" y="155"/>
                  </a:cubicBezTo>
                  <a:cubicBezTo>
                    <a:pt x="105" y="150"/>
                    <a:pt x="106" y="156"/>
                    <a:pt x="110" y="156"/>
                  </a:cubicBezTo>
                  <a:cubicBezTo>
                    <a:pt x="114" y="156"/>
                    <a:pt x="117" y="145"/>
                    <a:pt x="117" y="149"/>
                  </a:cubicBezTo>
                  <a:cubicBezTo>
                    <a:pt x="118" y="153"/>
                    <a:pt x="124" y="152"/>
                    <a:pt x="128" y="147"/>
                  </a:cubicBezTo>
                  <a:cubicBezTo>
                    <a:pt x="132" y="142"/>
                    <a:pt x="128" y="134"/>
                    <a:pt x="131" y="130"/>
                  </a:cubicBezTo>
                  <a:cubicBezTo>
                    <a:pt x="134" y="126"/>
                    <a:pt x="137" y="117"/>
                    <a:pt x="134" y="112"/>
                  </a:cubicBezTo>
                  <a:cubicBezTo>
                    <a:pt x="131" y="106"/>
                    <a:pt x="140" y="103"/>
                    <a:pt x="145" y="99"/>
                  </a:cubicBezTo>
                  <a:cubicBezTo>
                    <a:pt x="149" y="94"/>
                    <a:pt x="139" y="73"/>
                    <a:pt x="139" y="67"/>
                  </a:cubicBezTo>
                  <a:cubicBezTo>
                    <a:pt x="139" y="61"/>
                    <a:pt x="128" y="69"/>
                    <a:pt x="124" y="71"/>
                  </a:cubicBezTo>
                  <a:close/>
                  <a:moveTo>
                    <a:pt x="49" y="163"/>
                  </a:moveTo>
                  <a:cubicBezTo>
                    <a:pt x="48" y="167"/>
                    <a:pt x="44" y="165"/>
                    <a:pt x="38" y="166"/>
                  </a:cubicBezTo>
                  <a:cubicBezTo>
                    <a:pt x="33" y="167"/>
                    <a:pt x="32" y="181"/>
                    <a:pt x="36" y="182"/>
                  </a:cubicBezTo>
                  <a:cubicBezTo>
                    <a:pt x="39" y="183"/>
                    <a:pt x="42" y="183"/>
                    <a:pt x="43" y="179"/>
                  </a:cubicBezTo>
                  <a:cubicBezTo>
                    <a:pt x="44" y="175"/>
                    <a:pt x="49" y="173"/>
                    <a:pt x="53" y="175"/>
                  </a:cubicBezTo>
                  <a:cubicBezTo>
                    <a:pt x="56" y="177"/>
                    <a:pt x="61" y="170"/>
                    <a:pt x="61" y="164"/>
                  </a:cubicBezTo>
                  <a:cubicBezTo>
                    <a:pt x="61" y="159"/>
                    <a:pt x="50" y="159"/>
                    <a:pt x="49" y="163"/>
                  </a:cubicBezTo>
                  <a:close/>
                  <a:moveTo>
                    <a:pt x="25" y="177"/>
                  </a:moveTo>
                  <a:cubicBezTo>
                    <a:pt x="25" y="173"/>
                    <a:pt x="18" y="174"/>
                    <a:pt x="18" y="171"/>
                  </a:cubicBezTo>
                  <a:cubicBezTo>
                    <a:pt x="17" y="168"/>
                    <a:pt x="12" y="169"/>
                    <a:pt x="7" y="173"/>
                  </a:cubicBezTo>
                  <a:cubicBezTo>
                    <a:pt x="2" y="177"/>
                    <a:pt x="0" y="178"/>
                    <a:pt x="2" y="182"/>
                  </a:cubicBezTo>
                  <a:cubicBezTo>
                    <a:pt x="4" y="186"/>
                    <a:pt x="7" y="182"/>
                    <a:pt x="9" y="178"/>
                  </a:cubicBezTo>
                  <a:cubicBezTo>
                    <a:pt x="10" y="174"/>
                    <a:pt x="13" y="184"/>
                    <a:pt x="10" y="190"/>
                  </a:cubicBezTo>
                  <a:cubicBezTo>
                    <a:pt x="7" y="196"/>
                    <a:pt x="11" y="205"/>
                    <a:pt x="15" y="205"/>
                  </a:cubicBezTo>
                  <a:cubicBezTo>
                    <a:pt x="18" y="204"/>
                    <a:pt x="23" y="191"/>
                    <a:pt x="28" y="184"/>
                  </a:cubicBezTo>
                  <a:cubicBezTo>
                    <a:pt x="33" y="178"/>
                    <a:pt x="25" y="180"/>
                    <a:pt x="25" y="177"/>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66" name="Google Shape;13966;p239"/>
            <p:cNvSpPr/>
            <p:nvPr/>
          </p:nvSpPr>
          <p:spPr>
            <a:xfrm>
              <a:off x="10020809" y="5085521"/>
              <a:ext cx="1005488" cy="918518"/>
            </a:xfrm>
            <a:custGeom>
              <a:rect b="b" l="l" r="r" t="t"/>
              <a:pathLst>
                <a:path extrusionOk="0" h="435" w="477">
                  <a:moveTo>
                    <a:pt x="474" y="218"/>
                  </a:moveTo>
                  <a:cubicBezTo>
                    <a:pt x="476" y="217"/>
                    <a:pt x="472" y="208"/>
                    <a:pt x="471" y="210"/>
                  </a:cubicBezTo>
                  <a:cubicBezTo>
                    <a:pt x="469" y="211"/>
                    <a:pt x="469" y="196"/>
                    <a:pt x="470" y="190"/>
                  </a:cubicBezTo>
                  <a:cubicBezTo>
                    <a:pt x="471" y="183"/>
                    <a:pt x="471" y="184"/>
                    <a:pt x="467" y="187"/>
                  </a:cubicBezTo>
                  <a:cubicBezTo>
                    <a:pt x="464" y="191"/>
                    <a:pt x="460" y="181"/>
                    <a:pt x="460" y="178"/>
                  </a:cubicBezTo>
                  <a:cubicBezTo>
                    <a:pt x="459" y="176"/>
                    <a:pt x="455" y="168"/>
                    <a:pt x="451" y="169"/>
                  </a:cubicBezTo>
                  <a:cubicBezTo>
                    <a:pt x="446" y="170"/>
                    <a:pt x="449" y="163"/>
                    <a:pt x="445" y="164"/>
                  </a:cubicBezTo>
                  <a:cubicBezTo>
                    <a:pt x="441" y="164"/>
                    <a:pt x="440" y="158"/>
                    <a:pt x="441" y="151"/>
                  </a:cubicBezTo>
                  <a:cubicBezTo>
                    <a:pt x="442" y="145"/>
                    <a:pt x="438" y="150"/>
                    <a:pt x="436" y="147"/>
                  </a:cubicBezTo>
                  <a:cubicBezTo>
                    <a:pt x="434" y="145"/>
                    <a:pt x="432" y="147"/>
                    <a:pt x="430" y="148"/>
                  </a:cubicBezTo>
                  <a:cubicBezTo>
                    <a:pt x="427" y="149"/>
                    <a:pt x="426" y="142"/>
                    <a:pt x="427" y="140"/>
                  </a:cubicBezTo>
                  <a:cubicBezTo>
                    <a:pt x="428" y="137"/>
                    <a:pt x="426" y="134"/>
                    <a:pt x="422" y="131"/>
                  </a:cubicBezTo>
                  <a:cubicBezTo>
                    <a:pt x="419" y="128"/>
                    <a:pt x="418" y="126"/>
                    <a:pt x="419" y="122"/>
                  </a:cubicBezTo>
                  <a:cubicBezTo>
                    <a:pt x="419" y="119"/>
                    <a:pt x="397" y="107"/>
                    <a:pt x="392" y="106"/>
                  </a:cubicBezTo>
                  <a:cubicBezTo>
                    <a:pt x="387" y="105"/>
                    <a:pt x="391" y="100"/>
                    <a:pt x="389" y="98"/>
                  </a:cubicBezTo>
                  <a:cubicBezTo>
                    <a:pt x="387" y="96"/>
                    <a:pt x="386" y="89"/>
                    <a:pt x="386" y="83"/>
                  </a:cubicBezTo>
                  <a:cubicBezTo>
                    <a:pt x="386" y="77"/>
                    <a:pt x="379" y="75"/>
                    <a:pt x="379" y="71"/>
                  </a:cubicBezTo>
                  <a:cubicBezTo>
                    <a:pt x="380" y="66"/>
                    <a:pt x="377" y="61"/>
                    <a:pt x="378" y="56"/>
                  </a:cubicBezTo>
                  <a:cubicBezTo>
                    <a:pt x="378" y="51"/>
                    <a:pt x="370" y="50"/>
                    <a:pt x="370" y="47"/>
                  </a:cubicBezTo>
                  <a:cubicBezTo>
                    <a:pt x="370" y="44"/>
                    <a:pt x="365" y="46"/>
                    <a:pt x="361" y="47"/>
                  </a:cubicBezTo>
                  <a:cubicBezTo>
                    <a:pt x="357" y="47"/>
                    <a:pt x="357" y="41"/>
                    <a:pt x="357" y="35"/>
                  </a:cubicBezTo>
                  <a:cubicBezTo>
                    <a:pt x="358" y="29"/>
                    <a:pt x="356" y="19"/>
                    <a:pt x="352" y="16"/>
                  </a:cubicBezTo>
                  <a:cubicBezTo>
                    <a:pt x="348" y="13"/>
                    <a:pt x="348" y="3"/>
                    <a:pt x="346" y="1"/>
                  </a:cubicBezTo>
                  <a:cubicBezTo>
                    <a:pt x="345" y="0"/>
                    <a:pt x="339" y="7"/>
                    <a:pt x="339" y="10"/>
                  </a:cubicBezTo>
                  <a:cubicBezTo>
                    <a:pt x="339" y="14"/>
                    <a:pt x="338" y="17"/>
                    <a:pt x="336" y="20"/>
                  </a:cubicBezTo>
                  <a:cubicBezTo>
                    <a:pt x="334" y="22"/>
                    <a:pt x="338" y="30"/>
                    <a:pt x="335" y="33"/>
                  </a:cubicBezTo>
                  <a:cubicBezTo>
                    <a:pt x="331" y="36"/>
                    <a:pt x="334" y="47"/>
                    <a:pt x="334" y="54"/>
                  </a:cubicBezTo>
                  <a:cubicBezTo>
                    <a:pt x="333" y="61"/>
                    <a:pt x="333" y="68"/>
                    <a:pt x="330" y="72"/>
                  </a:cubicBezTo>
                  <a:cubicBezTo>
                    <a:pt x="327" y="77"/>
                    <a:pt x="326" y="84"/>
                    <a:pt x="320" y="86"/>
                  </a:cubicBezTo>
                  <a:cubicBezTo>
                    <a:pt x="314" y="89"/>
                    <a:pt x="306" y="84"/>
                    <a:pt x="306" y="80"/>
                  </a:cubicBezTo>
                  <a:cubicBezTo>
                    <a:pt x="306" y="77"/>
                    <a:pt x="299" y="75"/>
                    <a:pt x="296" y="75"/>
                  </a:cubicBezTo>
                  <a:cubicBezTo>
                    <a:pt x="292" y="76"/>
                    <a:pt x="290" y="70"/>
                    <a:pt x="284" y="66"/>
                  </a:cubicBezTo>
                  <a:cubicBezTo>
                    <a:pt x="279" y="61"/>
                    <a:pt x="274" y="67"/>
                    <a:pt x="273" y="62"/>
                  </a:cubicBezTo>
                  <a:cubicBezTo>
                    <a:pt x="271" y="56"/>
                    <a:pt x="269" y="56"/>
                    <a:pt x="265" y="53"/>
                  </a:cubicBezTo>
                  <a:cubicBezTo>
                    <a:pt x="261" y="50"/>
                    <a:pt x="262" y="50"/>
                    <a:pt x="266" y="47"/>
                  </a:cubicBezTo>
                  <a:cubicBezTo>
                    <a:pt x="270" y="44"/>
                    <a:pt x="269" y="40"/>
                    <a:pt x="267" y="37"/>
                  </a:cubicBezTo>
                  <a:cubicBezTo>
                    <a:pt x="265" y="33"/>
                    <a:pt x="269" y="34"/>
                    <a:pt x="274" y="31"/>
                  </a:cubicBezTo>
                  <a:cubicBezTo>
                    <a:pt x="280" y="28"/>
                    <a:pt x="274" y="25"/>
                    <a:pt x="278" y="23"/>
                  </a:cubicBezTo>
                  <a:cubicBezTo>
                    <a:pt x="282" y="22"/>
                    <a:pt x="280" y="18"/>
                    <a:pt x="276" y="17"/>
                  </a:cubicBezTo>
                  <a:cubicBezTo>
                    <a:pt x="272" y="17"/>
                    <a:pt x="273" y="22"/>
                    <a:pt x="271" y="22"/>
                  </a:cubicBezTo>
                  <a:cubicBezTo>
                    <a:pt x="270" y="23"/>
                    <a:pt x="268" y="16"/>
                    <a:pt x="267" y="16"/>
                  </a:cubicBezTo>
                  <a:cubicBezTo>
                    <a:pt x="266" y="16"/>
                    <a:pt x="261" y="23"/>
                    <a:pt x="258" y="20"/>
                  </a:cubicBezTo>
                  <a:cubicBezTo>
                    <a:pt x="256" y="16"/>
                    <a:pt x="241" y="13"/>
                    <a:pt x="236" y="12"/>
                  </a:cubicBezTo>
                  <a:cubicBezTo>
                    <a:pt x="230" y="12"/>
                    <a:pt x="228" y="4"/>
                    <a:pt x="225" y="6"/>
                  </a:cubicBezTo>
                  <a:cubicBezTo>
                    <a:pt x="222" y="7"/>
                    <a:pt x="225" y="9"/>
                    <a:pt x="229" y="14"/>
                  </a:cubicBezTo>
                  <a:cubicBezTo>
                    <a:pt x="233" y="18"/>
                    <a:pt x="216" y="21"/>
                    <a:pt x="212" y="19"/>
                  </a:cubicBezTo>
                  <a:cubicBezTo>
                    <a:pt x="207" y="17"/>
                    <a:pt x="212" y="23"/>
                    <a:pt x="208" y="23"/>
                  </a:cubicBezTo>
                  <a:cubicBezTo>
                    <a:pt x="204" y="22"/>
                    <a:pt x="203" y="30"/>
                    <a:pt x="200" y="33"/>
                  </a:cubicBezTo>
                  <a:cubicBezTo>
                    <a:pt x="197" y="37"/>
                    <a:pt x="199" y="40"/>
                    <a:pt x="195" y="42"/>
                  </a:cubicBezTo>
                  <a:cubicBezTo>
                    <a:pt x="192" y="45"/>
                    <a:pt x="191" y="47"/>
                    <a:pt x="196" y="52"/>
                  </a:cubicBezTo>
                  <a:cubicBezTo>
                    <a:pt x="200" y="57"/>
                    <a:pt x="194" y="57"/>
                    <a:pt x="190" y="54"/>
                  </a:cubicBezTo>
                  <a:cubicBezTo>
                    <a:pt x="186" y="50"/>
                    <a:pt x="182" y="50"/>
                    <a:pt x="183" y="54"/>
                  </a:cubicBezTo>
                  <a:cubicBezTo>
                    <a:pt x="183" y="59"/>
                    <a:pt x="178" y="56"/>
                    <a:pt x="179" y="51"/>
                  </a:cubicBezTo>
                  <a:cubicBezTo>
                    <a:pt x="179" y="46"/>
                    <a:pt x="173" y="49"/>
                    <a:pt x="172" y="46"/>
                  </a:cubicBezTo>
                  <a:cubicBezTo>
                    <a:pt x="171" y="43"/>
                    <a:pt x="166" y="38"/>
                    <a:pt x="162" y="38"/>
                  </a:cubicBezTo>
                  <a:cubicBezTo>
                    <a:pt x="159" y="39"/>
                    <a:pt x="159" y="42"/>
                    <a:pt x="156" y="42"/>
                  </a:cubicBezTo>
                  <a:cubicBezTo>
                    <a:pt x="152" y="42"/>
                    <a:pt x="152" y="44"/>
                    <a:pt x="152" y="48"/>
                  </a:cubicBezTo>
                  <a:cubicBezTo>
                    <a:pt x="153" y="52"/>
                    <a:pt x="147" y="48"/>
                    <a:pt x="143" y="48"/>
                  </a:cubicBezTo>
                  <a:cubicBezTo>
                    <a:pt x="139" y="49"/>
                    <a:pt x="143" y="53"/>
                    <a:pt x="141" y="54"/>
                  </a:cubicBezTo>
                  <a:cubicBezTo>
                    <a:pt x="139" y="54"/>
                    <a:pt x="139" y="57"/>
                    <a:pt x="136" y="57"/>
                  </a:cubicBezTo>
                  <a:cubicBezTo>
                    <a:pt x="132" y="57"/>
                    <a:pt x="133" y="65"/>
                    <a:pt x="133" y="69"/>
                  </a:cubicBezTo>
                  <a:cubicBezTo>
                    <a:pt x="134" y="73"/>
                    <a:pt x="128" y="67"/>
                    <a:pt x="125" y="68"/>
                  </a:cubicBezTo>
                  <a:cubicBezTo>
                    <a:pt x="122" y="69"/>
                    <a:pt x="126" y="73"/>
                    <a:pt x="127" y="77"/>
                  </a:cubicBezTo>
                  <a:cubicBezTo>
                    <a:pt x="128" y="82"/>
                    <a:pt x="125" y="82"/>
                    <a:pt x="123" y="83"/>
                  </a:cubicBezTo>
                  <a:cubicBezTo>
                    <a:pt x="121" y="85"/>
                    <a:pt x="119" y="78"/>
                    <a:pt x="119" y="74"/>
                  </a:cubicBezTo>
                  <a:cubicBezTo>
                    <a:pt x="119" y="70"/>
                    <a:pt x="114" y="74"/>
                    <a:pt x="110" y="79"/>
                  </a:cubicBezTo>
                  <a:cubicBezTo>
                    <a:pt x="105" y="84"/>
                    <a:pt x="111" y="92"/>
                    <a:pt x="109" y="93"/>
                  </a:cubicBezTo>
                  <a:cubicBezTo>
                    <a:pt x="107" y="95"/>
                    <a:pt x="98" y="104"/>
                    <a:pt x="92" y="110"/>
                  </a:cubicBezTo>
                  <a:cubicBezTo>
                    <a:pt x="87" y="117"/>
                    <a:pt x="75" y="113"/>
                    <a:pt x="72" y="116"/>
                  </a:cubicBezTo>
                  <a:cubicBezTo>
                    <a:pt x="68" y="119"/>
                    <a:pt x="64" y="117"/>
                    <a:pt x="61" y="120"/>
                  </a:cubicBezTo>
                  <a:cubicBezTo>
                    <a:pt x="57" y="123"/>
                    <a:pt x="50" y="128"/>
                    <a:pt x="50" y="125"/>
                  </a:cubicBezTo>
                  <a:cubicBezTo>
                    <a:pt x="49" y="121"/>
                    <a:pt x="40" y="124"/>
                    <a:pt x="36" y="128"/>
                  </a:cubicBezTo>
                  <a:cubicBezTo>
                    <a:pt x="32" y="132"/>
                    <a:pt x="26" y="136"/>
                    <a:pt x="21" y="136"/>
                  </a:cubicBezTo>
                  <a:cubicBezTo>
                    <a:pt x="17" y="137"/>
                    <a:pt x="17" y="144"/>
                    <a:pt x="15" y="145"/>
                  </a:cubicBezTo>
                  <a:cubicBezTo>
                    <a:pt x="14" y="147"/>
                    <a:pt x="14" y="140"/>
                    <a:pt x="14" y="138"/>
                  </a:cubicBezTo>
                  <a:cubicBezTo>
                    <a:pt x="14" y="136"/>
                    <a:pt x="10" y="141"/>
                    <a:pt x="8" y="146"/>
                  </a:cubicBezTo>
                  <a:cubicBezTo>
                    <a:pt x="6" y="152"/>
                    <a:pt x="12" y="154"/>
                    <a:pt x="9" y="160"/>
                  </a:cubicBezTo>
                  <a:cubicBezTo>
                    <a:pt x="5" y="166"/>
                    <a:pt x="1" y="172"/>
                    <a:pt x="7" y="179"/>
                  </a:cubicBezTo>
                  <a:cubicBezTo>
                    <a:pt x="12" y="186"/>
                    <a:pt x="15" y="191"/>
                    <a:pt x="13" y="195"/>
                  </a:cubicBezTo>
                  <a:cubicBezTo>
                    <a:pt x="11" y="199"/>
                    <a:pt x="8" y="187"/>
                    <a:pt x="6" y="189"/>
                  </a:cubicBezTo>
                  <a:cubicBezTo>
                    <a:pt x="5" y="190"/>
                    <a:pt x="11" y="195"/>
                    <a:pt x="10" y="197"/>
                  </a:cubicBezTo>
                  <a:cubicBezTo>
                    <a:pt x="8" y="200"/>
                    <a:pt x="3" y="188"/>
                    <a:pt x="1" y="191"/>
                  </a:cubicBezTo>
                  <a:cubicBezTo>
                    <a:pt x="0" y="193"/>
                    <a:pt x="13" y="211"/>
                    <a:pt x="13" y="218"/>
                  </a:cubicBezTo>
                  <a:cubicBezTo>
                    <a:pt x="14" y="225"/>
                    <a:pt x="24" y="231"/>
                    <a:pt x="23" y="240"/>
                  </a:cubicBezTo>
                  <a:cubicBezTo>
                    <a:pt x="23" y="250"/>
                    <a:pt x="32" y="265"/>
                    <a:pt x="33" y="268"/>
                  </a:cubicBezTo>
                  <a:cubicBezTo>
                    <a:pt x="35" y="270"/>
                    <a:pt x="30" y="276"/>
                    <a:pt x="31" y="284"/>
                  </a:cubicBezTo>
                  <a:cubicBezTo>
                    <a:pt x="32" y="291"/>
                    <a:pt x="28" y="293"/>
                    <a:pt x="24" y="293"/>
                  </a:cubicBezTo>
                  <a:cubicBezTo>
                    <a:pt x="20" y="293"/>
                    <a:pt x="22" y="301"/>
                    <a:pt x="27" y="301"/>
                  </a:cubicBezTo>
                  <a:cubicBezTo>
                    <a:pt x="32" y="302"/>
                    <a:pt x="30" y="305"/>
                    <a:pt x="36" y="309"/>
                  </a:cubicBezTo>
                  <a:cubicBezTo>
                    <a:pt x="41" y="313"/>
                    <a:pt x="54" y="311"/>
                    <a:pt x="58" y="311"/>
                  </a:cubicBezTo>
                  <a:cubicBezTo>
                    <a:pt x="63" y="311"/>
                    <a:pt x="64" y="304"/>
                    <a:pt x="70" y="304"/>
                  </a:cubicBezTo>
                  <a:cubicBezTo>
                    <a:pt x="76" y="304"/>
                    <a:pt x="75" y="302"/>
                    <a:pt x="78" y="298"/>
                  </a:cubicBezTo>
                  <a:cubicBezTo>
                    <a:pt x="81" y="295"/>
                    <a:pt x="94" y="296"/>
                    <a:pt x="108" y="297"/>
                  </a:cubicBezTo>
                  <a:cubicBezTo>
                    <a:pt x="121" y="297"/>
                    <a:pt x="127" y="293"/>
                    <a:pt x="129" y="287"/>
                  </a:cubicBezTo>
                  <a:cubicBezTo>
                    <a:pt x="131" y="282"/>
                    <a:pt x="141" y="282"/>
                    <a:pt x="145" y="278"/>
                  </a:cubicBezTo>
                  <a:cubicBezTo>
                    <a:pt x="149" y="275"/>
                    <a:pt x="152" y="274"/>
                    <a:pt x="162" y="275"/>
                  </a:cubicBezTo>
                  <a:cubicBezTo>
                    <a:pt x="172" y="275"/>
                    <a:pt x="181" y="270"/>
                    <a:pt x="188" y="267"/>
                  </a:cubicBezTo>
                  <a:cubicBezTo>
                    <a:pt x="194" y="264"/>
                    <a:pt x="206" y="266"/>
                    <a:pt x="212" y="264"/>
                  </a:cubicBezTo>
                  <a:cubicBezTo>
                    <a:pt x="218" y="262"/>
                    <a:pt x="219" y="272"/>
                    <a:pt x="226" y="271"/>
                  </a:cubicBezTo>
                  <a:cubicBezTo>
                    <a:pt x="233" y="270"/>
                    <a:pt x="236" y="273"/>
                    <a:pt x="240" y="273"/>
                  </a:cubicBezTo>
                  <a:cubicBezTo>
                    <a:pt x="243" y="273"/>
                    <a:pt x="243" y="276"/>
                    <a:pt x="246" y="276"/>
                  </a:cubicBezTo>
                  <a:cubicBezTo>
                    <a:pt x="250" y="277"/>
                    <a:pt x="250" y="280"/>
                    <a:pt x="247" y="284"/>
                  </a:cubicBezTo>
                  <a:cubicBezTo>
                    <a:pt x="245" y="287"/>
                    <a:pt x="253" y="287"/>
                    <a:pt x="258" y="294"/>
                  </a:cubicBezTo>
                  <a:cubicBezTo>
                    <a:pt x="262" y="301"/>
                    <a:pt x="258" y="302"/>
                    <a:pt x="260" y="307"/>
                  </a:cubicBezTo>
                  <a:cubicBezTo>
                    <a:pt x="263" y="312"/>
                    <a:pt x="265" y="311"/>
                    <a:pt x="270" y="304"/>
                  </a:cubicBezTo>
                  <a:cubicBezTo>
                    <a:pt x="275" y="296"/>
                    <a:pt x="281" y="301"/>
                    <a:pt x="281" y="295"/>
                  </a:cubicBezTo>
                  <a:cubicBezTo>
                    <a:pt x="282" y="288"/>
                    <a:pt x="288" y="281"/>
                    <a:pt x="291" y="284"/>
                  </a:cubicBezTo>
                  <a:cubicBezTo>
                    <a:pt x="295" y="287"/>
                    <a:pt x="289" y="289"/>
                    <a:pt x="286" y="301"/>
                  </a:cubicBezTo>
                  <a:cubicBezTo>
                    <a:pt x="284" y="313"/>
                    <a:pt x="280" y="307"/>
                    <a:pt x="279" y="310"/>
                  </a:cubicBezTo>
                  <a:cubicBezTo>
                    <a:pt x="278" y="314"/>
                    <a:pt x="290" y="316"/>
                    <a:pt x="290" y="309"/>
                  </a:cubicBezTo>
                  <a:cubicBezTo>
                    <a:pt x="290" y="303"/>
                    <a:pt x="292" y="300"/>
                    <a:pt x="296" y="306"/>
                  </a:cubicBezTo>
                  <a:cubicBezTo>
                    <a:pt x="301" y="312"/>
                    <a:pt x="294" y="316"/>
                    <a:pt x="295" y="319"/>
                  </a:cubicBezTo>
                  <a:cubicBezTo>
                    <a:pt x="296" y="322"/>
                    <a:pt x="301" y="318"/>
                    <a:pt x="303" y="318"/>
                  </a:cubicBezTo>
                  <a:cubicBezTo>
                    <a:pt x="308" y="319"/>
                    <a:pt x="314" y="329"/>
                    <a:pt x="313" y="335"/>
                  </a:cubicBezTo>
                  <a:cubicBezTo>
                    <a:pt x="312" y="340"/>
                    <a:pt x="310" y="346"/>
                    <a:pt x="319" y="350"/>
                  </a:cubicBezTo>
                  <a:cubicBezTo>
                    <a:pt x="328" y="355"/>
                    <a:pt x="325" y="356"/>
                    <a:pt x="331" y="356"/>
                  </a:cubicBezTo>
                  <a:cubicBezTo>
                    <a:pt x="337" y="356"/>
                    <a:pt x="351" y="361"/>
                    <a:pt x="354" y="364"/>
                  </a:cubicBezTo>
                  <a:cubicBezTo>
                    <a:pt x="358" y="367"/>
                    <a:pt x="367" y="362"/>
                    <a:pt x="369" y="355"/>
                  </a:cubicBezTo>
                  <a:cubicBezTo>
                    <a:pt x="371" y="349"/>
                    <a:pt x="377" y="355"/>
                    <a:pt x="374" y="357"/>
                  </a:cubicBezTo>
                  <a:cubicBezTo>
                    <a:pt x="370" y="359"/>
                    <a:pt x="376" y="364"/>
                    <a:pt x="376" y="361"/>
                  </a:cubicBezTo>
                  <a:cubicBezTo>
                    <a:pt x="376" y="357"/>
                    <a:pt x="378" y="354"/>
                    <a:pt x="379" y="358"/>
                  </a:cubicBezTo>
                  <a:cubicBezTo>
                    <a:pt x="380" y="362"/>
                    <a:pt x="385" y="362"/>
                    <a:pt x="387" y="366"/>
                  </a:cubicBezTo>
                  <a:cubicBezTo>
                    <a:pt x="388" y="369"/>
                    <a:pt x="391" y="371"/>
                    <a:pt x="391" y="369"/>
                  </a:cubicBezTo>
                  <a:cubicBezTo>
                    <a:pt x="391" y="366"/>
                    <a:pt x="392" y="363"/>
                    <a:pt x="396" y="362"/>
                  </a:cubicBezTo>
                  <a:cubicBezTo>
                    <a:pt x="400" y="360"/>
                    <a:pt x="402" y="357"/>
                    <a:pt x="407" y="354"/>
                  </a:cubicBezTo>
                  <a:cubicBezTo>
                    <a:pt x="411" y="350"/>
                    <a:pt x="429" y="349"/>
                    <a:pt x="431" y="349"/>
                  </a:cubicBezTo>
                  <a:cubicBezTo>
                    <a:pt x="433" y="349"/>
                    <a:pt x="434" y="333"/>
                    <a:pt x="435" y="325"/>
                  </a:cubicBezTo>
                  <a:cubicBezTo>
                    <a:pt x="436" y="317"/>
                    <a:pt x="442" y="316"/>
                    <a:pt x="443" y="307"/>
                  </a:cubicBezTo>
                  <a:cubicBezTo>
                    <a:pt x="444" y="298"/>
                    <a:pt x="453" y="282"/>
                    <a:pt x="456" y="281"/>
                  </a:cubicBezTo>
                  <a:cubicBezTo>
                    <a:pt x="458" y="280"/>
                    <a:pt x="462" y="278"/>
                    <a:pt x="463" y="273"/>
                  </a:cubicBezTo>
                  <a:cubicBezTo>
                    <a:pt x="463" y="268"/>
                    <a:pt x="469" y="262"/>
                    <a:pt x="469" y="256"/>
                  </a:cubicBezTo>
                  <a:cubicBezTo>
                    <a:pt x="469" y="250"/>
                    <a:pt x="472" y="243"/>
                    <a:pt x="472" y="241"/>
                  </a:cubicBezTo>
                  <a:cubicBezTo>
                    <a:pt x="471" y="239"/>
                    <a:pt x="469" y="234"/>
                    <a:pt x="473" y="229"/>
                  </a:cubicBezTo>
                  <a:cubicBezTo>
                    <a:pt x="477" y="225"/>
                    <a:pt x="471" y="220"/>
                    <a:pt x="474" y="218"/>
                  </a:cubicBezTo>
                  <a:close/>
                  <a:moveTo>
                    <a:pt x="216" y="11"/>
                  </a:moveTo>
                  <a:cubicBezTo>
                    <a:pt x="216" y="8"/>
                    <a:pt x="197" y="12"/>
                    <a:pt x="201" y="15"/>
                  </a:cubicBezTo>
                  <a:cubicBezTo>
                    <a:pt x="204" y="17"/>
                    <a:pt x="217" y="14"/>
                    <a:pt x="216" y="11"/>
                  </a:cubicBezTo>
                  <a:close/>
                  <a:moveTo>
                    <a:pt x="274" y="325"/>
                  </a:moveTo>
                  <a:cubicBezTo>
                    <a:pt x="277" y="327"/>
                    <a:pt x="286" y="326"/>
                    <a:pt x="288" y="323"/>
                  </a:cubicBezTo>
                  <a:cubicBezTo>
                    <a:pt x="289" y="319"/>
                    <a:pt x="271" y="322"/>
                    <a:pt x="274" y="325"/>
                  </a:cubicBezTo>
                  <a:close/>
                  <a:moveTo>
                    <a:pt x="390" y="398"/>
                  </a:moveTo>
                  <a:cubicBezTo>
                    <a:pt x="383" y="399"/>
                    <a:pt x="373" y="392"/>
                    <a:pt x="370" y="392"/>
                  </a:cubicBezTo>
                  <a:cubicBezTo>
                    <a:pt x="367" y="393"/>
                    <a:pt x="379" y="411"/>
                    <a:pt x="376" y="416"/>
                  </a:cubicBezTo>
                  <a:cubicBezTo>
                    <a:pt x="372" y="421"/>
                    <a:pt x="386" y="434"/>
                    <a:pt x="391" y="435"/>
                  </a:cubicBezTo>
                  <a:cubicBezTo>
                    <a:pt x="396" y="435"/>
                    <a:pt x="394" y="430"/>
                    <a:pt x="397" y="430"/>
                  </a:cubicBezTo>
                  <a:cubicBezTo>
                    <a:pt x="401" y="430"/>
                    <a:pt x="400" y="426"/>
                    <a:pt x="400" y="424"/>
                  </a:cubicBezTo>
                  <a:cubicBezTo>
                    <a:pt x="401" y="421"/>
                    <a:pt x="404" y="427"/>
                    <a:pt x="407" y="425"/>
                  </a:cubicBezTo>
                  <a:cubicBezTo>
                    <a:pt x="410" y="424"/>
                    <a:pt x="406" y="412"/>
                    <a:pt x="410" y="412"/>
                  </a:cubicBezTo>
                  <a:cubicBezTo>
                    <a:pt x="414" y="412"/>
                    <a:pt x="411" y="398"/>
                    <a:pt x="410" y="394"/>
                  </a:cubicBezTo>
                  <a:cubicBezTo>
                    <a:pt x="408" y="389"/>
                    <a:pt x="397" y="397"/>
                    <a:pt x="390" y="398"/>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67" name="Google Shape;13967;p239"/>
            <p:cNvSpPr/>
            <p:nvPr/>
          </p:nvSpPr>
          <p:spPr>
            <a:xfrm>
              <a:off x="11334504" y="5740080"/>
              <a:ext cx="305156" cy="375341"/>
            </a:xfrm>
            <a:custGeom>
              <a:rect b="b" l="l" r="r" t="t"/>
              <a:pathLst>
                <a:path extrusionOk="0" h="178" w="145">
                  <a:moveTo>
                    <a:pt x="90" y="86"/>
                  </a:moveTo>
                  <a:cubicBezTo>
                    <a:pt x="86" y="83"/>
                    <a:pt x="84" y="87"/>
                    <a:pt x="81" y="89"/>
                  </a:cubicBezTo>
                  <a:cubicBezTo>
                    <a:pt x="77" y="91"/>
                    <a:pt x="74" y="80"/>
                    <a:pt x="69" y="84"/>
                  </a:cubicBezTo>
                  <a:cubicBezTo>
                    <a:pt x="64" y="88"/>
                    <a:pt x="69" y="89"/>
                    <a:pt x="63" y="94"/>
                  </a:cubicBezTo>
                  <a:cubicBezTo>
                    <a:pt x="58" y="99"/>
                    <a:pt x="60" y="101"/>
                    <a:pt x="54" y="111"/>
                  </a:cubicBezTo>
                  <a:cubicBezTo>
                    <a:pt x="47" y="121"/>
                    <a:pt x="25" y="127"/>
                    <a:pt x="22" y="133"/>
                  </a:cubicBezTo>
                  <a:cubicBezTo>
                    <a:pt x="19" y="138"/>
                    <a:pt x="8" y="143"/>
                    <a:pt x="7" y="147"/>
                  </a:cubicBezTo>
                  <a:cubicBezTo>
                    <a:pt x="7" y="151"/>
                    <a:pt x="0" y="154"/>
                    <a:pt x="4" y="160"/>
                  </a:cubicBezTo>
                  <a:cubicBezTo>
                    <a:pt x="7" y="164"/>
                    <a:pt x="12" y="161"/>
                    <a:pt x="15" y="165"/>
                  </a:cubicBezTo>
                  <a:cubicBezTo>
                    <a:pt x="18" y="168"/>
                    <a:pt x="22" y="165"/>
                    <a:pt x="23" y="168"/>
                  </a:cubicBezTo>
                  <a:cubicBezTo>
                    <a:pt x="25" y="171"/>
                    <a:pt x="36" y="171"/>
                    <a:pt x="44" y="163"/>
                  </a:cubicBezTo>
                  <a:cubicBezTo>
                    <a:pt x="53" y="155"/>
                    <a:pt x="49" y="151"/>
                    <a:pt x="52" y="149"/>
                  </a:cubicBezTo>
                  <a:cubicBezTo>
                    <a:pt x="55" y="147"/>
                    <a:pt x="56" y="141"/>
                    <a:pt x="58" y="137"/>
                  </a:cubicBezTo>
                  <a:cubicBezTo>
                    <a:pt x="60" y="133"/>
                    <a:pt x="62" y="129"/>
                    <a:pt x="71" y="129"/>
                  </a:cubicBezTo>
                  <a:cubicBezTo>
                    <a:pt x="80" y="129"/>
                    <a:pt x="75" y="127"/>
                    <a:pt x="75" y="122"/>
                  </a:cubicBezTo>
                  <a:cubicBezTo>
                    <a:pt x="74" y="118"/>
                    <a:pt x="82" y="117"/>
                    <a:pt x="82" y="111"/>
                  </a:cubicBezTo>
                  <a:cubicBezTo>
                    <a:pt x="82" y="105"/>
                    <a:pt x="94" y="100"/>
                    <a:pt x="91" y="96"/>
                  </a:cubicBezTo>
                  <a:cubicBezTo>
                    <a:pt x="89" y="91"/>
                    <a:pt x="93" y="88"/>
                    <a:pt x="90" y="86"/>
                  </a:cubicBezTo>
                  <a:close/>
                  <a:moveTo>
                    <a:pt x="16" y="177"/>
                  </a:moveTo>
                  <a:cubicBezTo>
                    <a:pt x="17" y="178"/>
                    <a:pt x="23" y="176"/>
                    <a:pt x="20" y="172"/>
                  </a:cubicBezTo>
                  <a:cubicBezTo>
                    <a:pt x="17" y="168"/>
                    <a:pt x="11" y="176"/>
                    <a:pt x="16" y="177"/>
                  </a:cubicBezTo>
                  <a:close/>
                  <a:moveTo>
                    <a:pt x="132" y="43"/>
                  </a:moveTo>
                  <a:cubicBezTo>
                    <a:pt x="129" y="47"/>
                    <a:pt x="125" y="42"/>
                    <a:pt x="120" y="42"/>
                  </a:cubicBezTo>
                  <a:cubicBezTo>
                    <a:pt x="116" y="42"/>
                    <a:pt x="114" y="39"/>
                    <a:pt x="114" y="35"/>
                  </a:cubicBezTo>
                  <a:cubicBezTo>
                    <a:pt x="114" y="31"/>
                    <a:pt x="112" y="25"/>
                    <a:pt x="108" y="25"/>
                  </a:cubicBezTo>
                  <a:cubicBezTo>
                    <a:pt x="104" y="26"/>
                    <a:pt x="110" y="30"/>
                    <a:pt x="108" y="32"/>
                  </a:cubicBezTo>
                  <a:cubicBezTo>
                    <a:pt x="107" y="34"/>
                    <a:pt x="106" y="30"/>
                    <a:pt x="103" y="30"/>
                  </a:cubicBezTo>
                  <a:cubicBezTo>
                    <a:pt x="101" y="30"/>
                    <a:pt x="99" y="27"/>
                    <a:pt x="99" y="21"/>
                  </a:cubicBezTo>
                  <a:cubicBezTo>
                    <a:pt x="99" y="16"/>
                    <a:pt x="95" y="17"/>
                    <a:pt x="95" y="11"/>
                  </a:cubicBezTo>
                  <a:cubicBezTo>
                    <a:pt x="95" y="5"/>
                    <a:pt x="86" y="0"/>
                    <a:pt x="80" y="0"/>
                  </a:cubicBezTo>
                  <a:cubicBezTo>
                    <a:pt x="75" y="0"/>
                    <a:pt x="81" y="9"/>
                    <a:pt x="84" y="12"/>
                  </a:cubicBezTo>
                  <a:cubicBezTo>
                    <a:pt x="87" y="16"/>
                    <a:pt x="92" y="19"/>
                    <a:pt x="92" y="21"/>
                  </a:cubicBezTo>
                  <a:cubicBezTo>
                    <a:pt x="92" y="23"/>
                    <a:pt x="96" y="29"/>
                    <a:pt x="99" y="30"/>
                  </a:cubicBezTo>
                  <a:cubicBezTo>
                    <a:pt x="102" y="32"/>
                    <a:pt x="97" y="41"/>
                    <a:pt x="97" y="48"/>
                  </a:cubicBezTo>
                  <a:cubicBezTo>
                    <a:pt x="97" y="56"/>
                    <a:pt x="91" y="54"/>
                    <a:pt x="88" y="59"/>
                  </a:cubicBezTo>
                  <a:cubicBezTo>
                    <a:pt x="84" y="64"/>
                    <a:pt x="97" y="69"/>
                    <a:pt x="103" y="73"/>
                  </a:cubicBezTo>
                  <a:cubicBezTo>
                    <a:pt x="109" y="78"/>
                    <a:pt x="98" y="90"/>
                    <a:pt x="100" y="92"/>
                  </a:cubicBezTo>
                  <a:cubicBezTo>
                    <a:pt x="100" y="94"/>
                    <a:pt x="104" y="96"/>
                    <a:pt x="110" y="94"/>
                  </a:cubicBezTo>
                  <a:cubicBezTo>
                    <a:pt x="116" y="92"/>
                    <a:pt x="119" y="79"/>
                    <a:pt x="123" y="75"/>
                  </a:cubicBezTo>
                  <a:cubicBezTo>
                    <a:pt x="127" y="72"/>
                    <a:pt x="125" y="66"/>
                    <a:pt x="127" y="63"/>
                  </a:cubicBezTo>
                  <a:cubicBezTo>
                    <a:pt x="129" y="60"/>
                    <a:pt x="131" y="60"/>
                    <a:pt x="134" y="60"/>
                  </a:cubicBezTo>
                  <a:cubicBezTo>
                    <a:pt x="137" y="60"/>
                    <a:pt x="136" y="53"/>
                    <a:pt x="139" y="53"/>
                  </a:cubicBezTo>
                  <a:cubicBezTo>
                    <a:pt x="143" y="53"/>
                    <a:pt x="141" y="48"/>
                    <a:pt x="143" y="43"/>
                  </a:cubicBezTo>
                  <a:cubicBezTo>
                    <a:pt x="145" y="37"/>
                    <a:pt x="134" y="39"/>
                    <a:pt x="132" y="43"/>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68" name="Google Shape;13968;p239"/>
            <p:cNvSpPr/>
            <p:nvPr/>
          </p:nvSpPr>
          <p:spPr>
            <a:xfrm>
              <a:off x="7770286" y="2052274"/>
              <a:ext cx="4168426" cy="1649366"/>
            </a:xfrm>
            <a:custGeom>
              <a:rect b="b" l="l" r="r" t="t"/>
              <a:pathLst>
                <a:path extrusionOk="0" h="782" w="1978">
                  <a:moveTo>
                    <a:pt x="30" y="566"/>
                  </a:moveTo>
                  <a:cubicBezTo>
                    <a:pt x="28" y="566"/>
                    <a:pt x="24" y="565"/>
                    <a:pt x="23" y="563"/>
                  </a:cubicBezTo>
                  <a:cubicBezTo>
                    <a:pt x="22" y="561"/>
                    <a:pt x="18" y="562"/>
                    <a:pt x="16" y="562"/>
                  </a:cubicBezTo>
                  <a:cubicBezTo>
                    <a:pt x="16" y="563"/>
                    <a:pt x="17" y="563"/>
                    <a:pt x="17" y="564"/>
                  </a:cubicBezTo>
                  <a:cubicBezTo>
                    <a:pt x="19" y="567"/>
                    <a:pt x="11" y="567"/>
                    <a:pt x="14" y="571"/>
                  </a:cubicBezTo>
                  <a:cubicBezTo>
                    <a:pt x="16" y="574"/>
                    <a:pt x="8" y="574"/>
                    <a:pt x="8" y="571"/>
                  </a:cubicBezTo>
                  <a:cubicBezTo>
                    <a:pt x="8" y="567"/>
                    <a:pt x="0" y="569"/>
                    <a:pt x="0" y="571"/>
                  </a:cubicBezTo>
                  <a:cubicBezTo>
                    <a:pt x="0" y="572"/>
                    <a:pt x="0" y="573"/>
                    <a:pt x="0" y="574"/>
                  </a:cubicBezTo>
                  <a:cubicBezTo>
                    <a:pt x="2" y="575"/>
                    <a:pt x="4" y="576"/>
                    <a:pt x="5" y="576"/>
                  </a:cubicBezTo>
                  <a:cubicBezTo>
                    <a:pt x="7" y="577"/>
                    <a:pt x="27" y="579"/>
                    <a:pt x="36" y="577"/>
                  </a:cubicBezTo>
                  <a:cubicBezTo>
                    <a:pt x="35" y="576"/>
                    <a:pt x="36" y="571"/>
                    <a:pt x="36" y="569"/>
                  </a:cubicBezTo>
                  <a:cubicBezTo>
                    <a:pt x="36" y="567"/>
                    <a:pt x="31" y="565"/>
                    <a:pt x="30" y="566"/>
                  </a:cubicBezTo>
                  <a:close/>
                  <a:moveTo>
                    <a:pt x="844" y="38"/>
                  </a:moveTo>
                  <a:cubicBezTo>
                    <a:pt x="851" y="41"/>
                    <a:pt x="848" y="42"/>
                    <a:pt x="841" y="42"/>
                  </a:cubicBezTo>
                  <a:cubicBezTo>
                    <a:pt x="835" y="42"/>
                    <a:pt x="829" y="45"/>
                    <a:pt x="833" y="47"/>
                  </a:cubicBezTo>
                  <a:cubicBezTo>
                    <a:pt x="837" y="48"/>
                    <a:pt x="836" y="52"/>
                    <a:pt x="844" y="54"/>
                  </a:cubicBezTo>
                  <a:cubicBezTo>
                    <a:pt x="851" y="55"/>
                    <a:pt x="858" y="49"/>
                    <a:pt x="857" y="45"/>
                  </a:cubicBezTo>
                  <a:cubicBezTo>
                    <a:pt x="857" y="41"/>
                    <a:pt x="882" y="37"/>
                    <a:pt x="889" y="35"/>
                  </a:cubicBezTo>
                  <a:cubicBezTo>
                    <a:pt x="896" y="34"/>
                    <a:pt x="885" y="26"/>
                    <a:pt x="892" y="25"/>
                  </a:cubicBezTo>
                  <a:cubicBezTo>
                    <a:pt x="900" y="25"/>
                    <a:pt x="897" y="21"/>
                    <a:pt x="887" y="20"/>
                  </a:cubicBezTo>
                  <a:cubicBezTo>
                    <a:pt x="878" y="18"/>
                    <a:pt x="882" y="10"/>
                    <a:pt x="879" y="7"/>
                  </a:cubicBezTo>
                  <a:cubicBezTo>
                    <a:pt x="876" y="5"/>
                    <a:pt x="874" y="11"/>
                    <a:pt x="862" y="13"/>
                  </a:cubicBezTo>
                  <a:cubicBezTo>
                    <a:pt x="850" y="16"/>
                    <a:pt x="844" y="19"/>
                    <a:pt x="849" y="22"/>
                  </a:cubicBezTo>
                  <a:cubicBezTo>
                    <a:pt x="854" y="24"/>
                    <a:pt x="849" y="30"/>
                    <a:pt x="844" y="30"/>
                  </a:cubicBezTo>
                  <a:cubicBezTo>
                    <a:pt x="839" y="29"/>
                    <a:pt x="838" y="35"/>
                    <a:pt x="844" y="38"/>
                  </a:cubicBezTo>
                  <a:close/>
                  <a:moveTo>
                    <a:pt x="862" y="48"/>
                  </a:moveTo>
                  <a:cubicBezTo>
                    <a:pt x="862" y="52"/>
                    <a:pt x="851" y="55"/>
                    <a:pt x="854" y="58"/>
                  </a:cubicBezTo>
                  <a:cubicBezTo>
                    <a:pt x="857" y="61"/>
                    <a:pt x="860" y="60"/>
                    <a:pt x="863" y="61"/>
                  </a:cubicBezTo>
                  <a:cubicBezTo>
                    <a:pt x="866" y="61"/>
                    <a:pt x="868" y="70"/>
                    <a:pt x="874" y="69"/>
                  </a:cubicBezTo>
                  <a:cubicBezTo>
                    <a:pt x="880" y="67"/>
                    <a:pt x="897" y="76"/>
                    <a:pt x="907" y="76"/>
                  </a:cubicBezTo>
                  <a:cubicBezTo>
                    <a:pt x="917" y="76"/>
                    <a:pt x="918" y="67"/>
                    <a:pt x="915" y="67"/>
                  </a:cubicBezTo>
                  <a:cubicBezTo>
                    <a:pt x="912" y="67"/>
                    <a:pt x="915" y="62"/>
                    <a:pt x="920" y="54"/>
                  </a:cubicBezTo>
                  <a:cubicBezTo>
                    <a:pt x="926" y="46"/>
                    <a:pt x="903" y="40"/>
                    <a:pt x="903" y="46"/>
                  </a:cubicBezTo>
                  <a:cubicBezTo>
                    <a:pt x="903" y="52"/>
                    <a:pt x="897" y="44"/>
                    <a:pt x="895" y="41"/>
                  </a:cubicBezTo>
                  <a:cubicBezTo>
                    <a:pt x="892" y="37"/>
                    <a:pt x="862" y="44"/>
                    <a:pt x="862" y="48"/>
                  </a:cubicBezTo>
                  <a:close/>
                  <a:moveTo>
                    <a:pt x="591" y="218"/>
                  </a:moveTo>
                  <a:cubicBezTo>
                    <a:pt x="596" y="219"/>
                    <a:pt x="608" y="216"/>
                    <a:pt x="609" y="214"/>
                  </a:cubicBezTo>
                  <a:cubicBezTo>
                    <a:pt x="610" y="211"/>
                    <a:pt x="604" y="209"/>
                    <a:pt x="596" y="209"/>
                  </a:cubicBezTo>
                  <a:cubicBezTo>
                    <a:pt x="588" y="209"/>
                    <a:pt x="587" y="217"/>
                    <a:pt x="591" y="218"/>
                  </a:cubicBezTo>
                  <a:close/>
                  <a:moveTo>
                    <a:pt x="525" y="22"/>
                  </a:moveTo>
                  <a:cubicBezTo>
                    <a:pt x="538" y="20"/>
                    <a:pt x="538" y="13"/>
                    <a:pt x="531" y="12"/>
                  </a:cubicBezTo>
                  <a:cubicBezTo>
                    <a:pt x="524" y="10"/>
                    <a:pt x="523" y="16"/>
                    <a:pt x="520" y="16"/>
                  </a:cubicBezTo>
                  <a:cubicBezTo>
                    <a:pt x="516" y="15"/>
                    <a:pt x="503" y="18"/>
                    <a:pt x="506" y="21"/>
                  </a:cubicBezTo>
                  <a:cubicBezTo>
                    <a:pt x="509" y="24"/>
                    <a:pt x="519" y="23"/>
                    <a:pt x="525" y="22"/>
                  </a:cubicBezTo>
                  <a:close/>
                  <a:moveTo>
                    <a:pt x="915" y="97"/>
                  </a:moveTo>
                  <a:cubicBezTo>
                    <a:pt x="920" y="100"/>
                    <a:pt x="936" y="94"/>
                    <a:pt x="946" y="94"/>
                  </a:cubicBezTo>
                  <a:cubicBezTo>
                    <a:pt x="956" y="95"/>
                    <a:pt x="985" y="86"/>
                    <a:pt x="986" y="80"/>
                  </a:cubicBezTo>
                  <a:cubicBezTo>
                    <a:pt x="987" y="75"/>
                    <a:pt x="975" y="75"/>
                    <a:pt x="971" y="70"/>
                  </a:cubicBezTo>
                  <a:cubicBezTo>
                    <a:pt x="966" y="65"/>
                    <a:pt x="957" y="70"/>
                    <a:pt x="954" y="74"/>
                  </a:cubicBezTo>
                  <a:cubicBezTo>
                    <a:pt x="952" y="78"/>
                    <a:pt x="949" y="74"/>
                    <a:pt x="955" y="67"/>
                  </a:cubicBezTo>
                  <a:cubicBezTo>
                    <a:pt x="962" y="61"/>
                    <a:pt x="949" y="55"/>
                    <a:pt x="949" y="60"/>
                  </a:cubicBezTo>
                  <a:cubicBezTo>
                    <a:pt x="948" y="64"/>
                    <a:pt x="936" y="60"/>
                    <a:pt x="936" y="64"/>
                  </a:cubicBezTo>
                  <a:cubicBezTo>
                    <a:pt x="936" y="68"/>
                    <a:pt x="932" y="70"/>
                    <a:pt x="932" y="74"/>
                  </a:cubicBezTo>
                  <a:cubicBezTo>
                    <a:pt x="933" y="78"/>
                    <a:pt x="924" y="72"/>
                    <a:pt x="924" y="80"/>
                  </a:cubicBezTo>
                  <a:cubicBezTo>
                    <a:pt x="923" y="89"/>
                    <a:pt x="910" y="94"/>
                    <a:pt x="915" y="97"/>
                  </a:cubicBezTo>
                  <a:close/>
                  <a:moveTo>
                    <a:pt x="835" y="13"/>
                  </a:moveTo>
                  <a:cubicBezTo>
                    <a:pt x="837" y="7"/>
                    <a:pt x="814" y="10"/>
                    <a:pt x="820" y="15"/>
                  </a:cubicBezTo>
                  <a:cubicBezTo>
                    <a:pt x="822" y="17"/>
                    <a:pt x="834" y="18"/>
                    <a:pt x="835" y="13"/>
                  </a:cubicBezTo>
                  <a:close/>
                  <a:moveTo>
                    <a:pt x="1461" y="170"/>
                  </a:moveTo>
                  <a:cubicBezTo>
                    <a:pt x="1469" y="170"/>
                    <a:pt x="1473" y="179"/>
                    <a:pt x="1489" y="180"/>
                  </a:cubicBezTo>
                  <a:cubicBezTo>
                    <a:pt x="1505" y="181"/>
                    <a:pt x="1516" y="178"/>
                    <a:pt x="1517" y="174"/>
                  </a:cubicBezTo>
                  <a:cubicBezTo>
                    <a:pt x="1517" y="170"/>
                    <a:pt x="1502" y="165"/>
                    <a:pt x="1498" y="168"/>
                  </a:cubicBezTo>
                  <a:cubicBezTo>
                    <a:pt x="1493" y="171"/>
                    <a:pt x="1490" y="163"/>
                    <a:pt x="1485" y="165"/>
                  </a:cubicBezTo>
                  <a:cubicBezTo>
                    <a:pt x="1479" y="167"/>
                    <a:pt x="1472" y="167"/>
                    <a:pt x="1469" y="162"/>
                  </a:cubicBezTo>
                  <a:cubicBezTo>
                    <a:pt x="1466" y="157"/>
                    <a:pt x="1457" y="169"/>
                    <a:pt x="1461" y="170"/>
                  </a:cubicBezTo>
                  <a:close/>
                  <a:moveTo>
                    <a:pt x="1401" y="192"/>
                  </a:moveTo>
                  <a:cubicBezTo>
                    <a:pt x="1401" y="187"/>
                    <a:pt x="1383" y="194"/>
                    <a:pt x="1390" y="197"/>
                  </a:cubicBezTo>
                  <a:cubicBezTo>
                    <a:pt x="1395" y="198"/>
                    <a:pt x="1401" y="197"/>
                    <a:pt x="1401" y="192"/>
                  </a:cubicBezTo>
                  <a:close/>
                  <a:moveTo>
                    <a:pt x="1843" y="269"/>
                  </a:moveTo>
                  <a:cubicBezTo>
                    <a:pt x="1850" y="272"/>
                    <a:pt x="1854" y="264"/>
                    <a:pt x="1860" y="268"/>
                  </a:cubicBezTo>
                  <a:cubicBezTo>
                    <a:pt x="1865" y="272"/>
                    <a:pt x="1878" y="266"/>
                    <a:pt x="1884" y="265"/>
                  </a:cubicBezTo>
                  <a:cubicBezTo>
                    <a:pt x="1889" y="264"/>
                    <a:pt x="1887" y="257"/>
                    <a:pt x="1871" y="255"/>
                  </a:cubicBezTo>
                  <a:cubicBezTo>
                    <a:pt x="1856" y="253"/>
                    <a:pt x="1836" y="265"/>
                    <a:pt x="1843" y="269"/>
                  </a:cubicBezTo>
                  <a:close/>
                  <a:moveTo>
                    <a:pt x="1357" y="170"/>
                  </a:moveTo>
                  <a:cubicBezTo>
                    <a:pt x="1362" y="173"/>
                    <a:pt x="1364" y="175"/>
                    <a:pt x="1366" y="178"/>
                  </a:cubicBezTo>
                  <a:cubicBezTo>
                    <a:pt x="1369" y="181"/>
                    <a:pt x="1379" y="176"/>
                    <a:pt x="1384" y="175"/>
                  </a:cubicBezTo>
                  <a:cubicBezTo>
                    <a:pt x="1388" y="174"/>
                    <a:pt x="1388" y="181"/>
                    <a:pt x="1395" y="177"/>
                  </a:cubicBezTo>
                  <a:cubicBezTo>
                    <a:pt x="1401" y="173"/>
                    <a:pt x="1408" y="175"/>
                    <a:pt x="1415" y="175"/>
                  </a:cubicBezTo>
                  <a:cubicBezTo>
                    <a:pt x="1423" y="175"/>
                    <a:pt x="1414" y="166"/>
                    <a:pt x="1414" y="161"/>
                  </a:cubicBezTo>
                  <a:cubicBezTo>
                    <a:pt x="1414" y="157"/>
                    <a:pt x="1423" y="160"/>
                    <a:pt x="1420" y="163"/>
                  </a:cubicBezTo>
                  <a:cubicBezTo>
                    <a:pt x="1417" y="167"/>
                    <a:pt x="1424" y="175"/>
                    <a:pt x="1435" y="174"/>
                  </a:cubicBezTo>
                  <a:cubicBezTo>
                    <a:pt x="1446" y="174"/>
                    <a:pt x="1438" y="167"/>
                    <a:pt x="1443" y="164"/>
                  </a:cubicBezTo>
                  <a:cubicBezTo>
                    <a:pt x="1449" y="162"/>
                    <a:pt x="1448" y="159"/>
                    <a:pt x="1440" y="154"/>
                  </a:cubicBezTo>
                  <a:cubicBezTo>
                    <a:pt x="1433" y="149"/>
                    <a:pt x="1422" y="152"/>
                    <a:pt x="1415" y="149"/>
                  </a:cubicBezTo>
                  <a:cubicBezTo>
                    <a:pt x="1408" y="146"/>
                    <a:pt x="1399" y="145"/>
                    <a:pt x="1399" y="153"/>
                  </a:cubicBezTo>
                  <a:cubicBezTo>
                    <a:pt x="1399" y="161"/>
                    <a:pt x="1384" y="145"/>
                    <a:pt x="1377" y="142"/>
                  </a:cubicBezTo>
                  <a:cubicBezTo>
                    <a:pt x="1369" y="140"/>
                    <a:pt x="1346" y="164"/>
                    <a:pt x="1357" y="170"/>
                  </a:cubicBezTo>
                  <a:close/>
                  <a:moveTo>
                    <a:pt x="1429" y="215"/>
                  </a:moveTo>
                  <a:cubicBezTo>
                    <a:pt x="1435" y="214"/>
                    <a:pt x="1424" y="202"/>
                    <a:pt x="1414" y="200"/>
                  </a:cubicBezTo>
                  <a:cubicBezTo>
                    <a:pt x="1403" y="199"/>
                    <a:pt x="1393" y="208"/>
                    <a:pt x="1395" y="210"/>
                  </a:cubicBezTo>
                  <a:cubicBezTo>
                    <a:pt x="1398" y="214"/>
                    <a:pt x="1423" y="217"/>
                    <a:pt x="1429" y="215"/>
                  </a:cubicBezTo>
                  <a:close/>
                  <a:moveTo>
                    <a:pt x="691" y="223"/>
                  </a:moveTo>
                  <a:cubicBezTo>
                    <a:pt x="697" y="226"/>
                    <a:pt x="701" y="225"/>
                    <a:pt x="700" y="220"/>
                  </a:cubicBezTo>
                  <a:cubicBezTo>
                    <a:pt x="699" y="214"/>
                    <a:pt x="687" y="221"/>
                    <a:pt x="691" y="223"/>
                  </a:cubicBezTo>
                  <a:close/>
                  <a:moveTo>
                    <a:pt x="317" y="26"/>
                  </a:moveTo>
                  <a:cubicBezTo>
                    <a:pt x="325" y="19"/>
                    <a:pt x="335" y="26"/>
                    <a:pt x="336" y="23"/>
                  </a:cubicBezTo>
                  <a:cubicBezTo>
                    <a:pt x="338" y="19"/>
                    <a:pt x="322" y="18"/>
                    <a:pt x="316" y="21"/>
                  </a:cubicBezTo>
                  <a:cubicBezTo>
                    <a:pt x="310" y="24"/>
                    <a:pt x="296" y="22"/>
                    <a:pt x="298" y="26"/>
                  </a:cubicBezTo>
                  <a:cubicBezTo>
                    <a:pt x="299" y="28"/>
                    <a:pt x="309" y="34"/>
                    <a:pt x="317" y="26"/>
                  </a:cubicBezTo>
                  <a:close/>
                  <a:moveTo>
                    <a:pt x="334" y="308"/>
                  </a:moveTo>
                  <a:cubicBezTo>
                    <a:pt x="344" y="317"/>
                    <a:pt x="351" y="305"/>
                    <a:pt x="356" y="304"/>
                  </a:cubicBezTo>
                  <a:cubicBezTo>
                    <a:pt x="360" y="303"/>
                    <a:pt x="353" y="298"/>
                    <a:pt x="346" y="296"/>
                  </a:cubicBezTo>
                  <a:cubicBezTo>
                    <a:pt x="338" y="294"/>
                    <a:pt x="327" y="302"/>
                    <a:pt x="334" y="308"/>
                  </a:cubicBezTo>
                  <a:close/>
                  <a:moveTo>
                    <a:pt x="1426" y="623"/>
                  </a:moveTo>
                  <a:cubicBezTo>
                    <a:pt x="1422" y="613"/>
                    <a:pt x="1431" y="603"/>
                    <a:pt x="1425" y="598"/>
                  </a:cubicBezTo>
                  <a:cubicBezTo>
                    <a:pt x="1418" y="592"/>
                    <a:pt x="1421" y="581"/>
                    <a:pt x="1417" y="583"/>
                  </a:cubicBezTo>
                  <a:cubicBezTo>
                    <a:pt x="1414" y="586"/>
                    <a:pt x="1417" y="595"/>
                    <a:pt x="1412" y="596"/>
                  </a:cubicBezTo>
                  <a:cubicBezTo>
                    <a:pt x="1406" y="596"/>
                    <a:pt x="1411" y="602"/>
                    <a:pt x="1409" y="609"/>
                  </a:cubicBezTo>
                  <a:cubicBezTo>
                    <a:pt x="1407" y="616"/>
                    <a:pt x="1410" y="626"/>
                    <a:pt x="1413" y="632"/>
                  </a:cubicBezTo>
                  <a:cubicBezTo>
                    <a:pt x="1416" y="639"/>
                    <a:pt x="1409" y="673"/>
                    <a:pt x="1412" y="678"/>
                  </a:cubicBezTo>
                  <a:cubicBezTo>
                    <a:pt x="1415" y="684"/>
                    <a:pt x="1408" y="709"/>
                    <a:pt x="1410" y="712"/>
                  </a:cubicBezTo>
                  <a:cubicBezTo>
                    <a:pt x="1414" y="717"/>
                    <a:pt x="1411" y="705"/>
                    <a:pt x="1417" y="704"/>
                  </a:cubicBezTo>
                  <a:cubicBezTo>
                    <a:pt x="1424" y="703"/>
                    <a:pt x="1424" y="711"/>
                    <a:pt x="1427" y="713"/>
                  </a:cubicBezTo>
                  <a:cubicBezTo>
                    <a:pt x="1431" y="715"/>
                    <a:pt x="1429" y="702"/>
                    <a:pt x="1425" y="702"/>
                  </a:cubicBezTo>
                  <a:cubicBezTo>
                    <a:pt x="1422" y="703"/>
                    <a:pt x="1419" y="694"/>
                    <a:pt x="1417" y="688"/>
                  </a:cubicBezTo>
                  <a:cubicBezTo>
                    <a:pt x="1416" y="683"/>
                    <a:pt x="1421" y="676"/>
                    <a:pt x="1421" y="669"/>
                  </a:cubicBezTo>
                  <a:cubicBezTo>
                    <a:pt x="1421" y="662"/>
                    <a:pt x="1429" y="662"/>
                    <a:pt x="1435" y="667"/>
                  </a:cubicBezTo>
                  <a:cubicBezTo>
                    <a:pt x="1440" y="673"/>
                    <a:pt x="1440" y="669"/>
                    <a:pt x="1438" y="665"/>
                  </a:cubicBezTo>
                  <a:cubicBezTo>
                    <a:pt x="1436" y="661"/>
                    <a:pt x="1430" y="633"/>
                    <a:pt x="1426" y="623"/>
                  </a:cubicBezTo>
                  <a:close/>
                  <a:moveTo>
                    <a:pt x="1975" y="369"/>
                  </a:moveTo>
                  <a:cubicBezTo>
                    <a:pt x="1971" y="367"/>
                    <a:pt x="1960" y="360"/>
                    <a:pt x="1958" y="356"/>
                  </a:cubicBezTo>
                  <a:cubicBezTo>
                    <a:pt x="1955" y="352"/>
                    <a:pt x="1942" y="350"/>
                    <a:pt x="1942" y="352"/>
                  </a:cubicBezTo>
                  <a:cubicBezTo>
                    <a:pt x="1942" y="354"/>
                    <a:pt x="1937" y="352"/>
                    <a:pt x="1936" y="349"/>
                  </a:cubicBezTo>
                  <a:cubicBezTo>
                    <a:pt x="1935" y="347"/>
                    <a:pt x="1922" y="347"/>
                    <a:pt x="1921" y="349"/>
                  </a:cubicBezTo>
                  <a:cubicBezTo>
                    <a:pt x="1921" y="352"/>
                    <a:pt x="1925" y="352"/>
                    <a:pt x="1927" y="355"/>
                  </a:cubicBezTo>
                  <a:cubicBezTo>
                    <a:pt x="1929" y="358"/>
                    <a:pt x="1924" y="359"/>
                    <a:pt x="1925" y="362"/>
                  </a:cubicBezTo>
                  <a:cubicBezTo>
                    <a:pt x="1926" y="365"/>
                    <a:pt x="1920" y="361"/>
                    <a:pt x="1918" y="359"/>
                  </a:cubicBezTo>
                  <a:cubicBezTo>
                    <a:pt x="1915" y="357"/>
                    <a:pt x="1916" y="350"/>
                    <a:pt x="1917" y="347"/>
                  </a:cubicBezTo>
                  <a:cubicBezTo>
                    <a:pt x="1918" y="343"/>
                    <a:pt x="1913" y="344"/>
                    <a:pt x="1913" y="340"/>
                  </a:cubicBezTo>
                  <a:cubicBezTo>
                    <a:pt x="1912" y="337"/>
                    <a:pt x="1897" y="330"/>
                    <a:pt x="1890" y="327"/>
                  </a:cubicBezTo>
                  <a:cubicBezTo>
                    <a:pt x="1884" y="324"/>
                    <a:pt x="1875" y="322"/>
                    <a:pt x="1873" y="318"/>
                  </a:cubicBezTo>
                  <a:cubicBezTo>
                    <a:pt x="1871" y="314"/>
                    <a:pt x="1859" y="314"/>
                    <a:pt x="1855" y="309"/>
                  </a:cubicBezTo>
                  <a:cubicBezTo>
                    <a:pt x="1850" y="305"/>
                    <a:pt x="1831" y="296"/>
                    <a:pt x="1822" y="296"/>
                  </a:cubicBezTo>
                  <a:cubicBezTo>
                    <a:pt x="1814" y="295"/>
                    <a:pt x="1816" y="290"/>
                    <a:pt x="1812" y="291"/>
                  </a:cubicBezTo>
                  <a:cubicBezTo>
                    <a:pt x="1808" y="292"/>
                    <a:pt x="1790" y="291"/>
                    <a:pt x="1785" y="290"/>
                  </a:cubicBezTo>
                  <a:cubicBezTo>
                    <a:pt x="1779" y="289"/>
                    <a:pt x="1778" y="293"/>
                    <a:pt x="1774" y="292"/>
                  </a:cubicBezTo>
                  <a:cubicBezTo>
                    <a:pt x="1770" y="290"/>
                    <a:pt x="1750" y="283"/>
                    <a:pt x="1747" y="285"/>
                  </a:cubicBezTo>
                  <a:cubicBezTo>
                    <a:pt x="1745" y="288"/>
                    <a:pt x="1746" y="292"/>
                    <a:pt x="1743" y="293"/>
                  </a:cubicBezTo>
                  <a:cubicBezTo>
                    <a:pt x="1741" y="294"/>
                    <a:pt x="1743" y="297"/>
                    <a:pt x="1749" y="302"/>
                  </a:cubicBezTo>
                  <a:cubicBezTo>
                    <a:pt x="1755" y="308"/>
                    <a:pt x="1751" y="312"/>
                    <a:pt x="1746" y="314"/>
                  </a:cubicBezTo>
                  <a:cubicBezTo>
                    <a:pt x="1741" y="316"/>
                    <a:pt x="1733" y="312"/>
                    <a:pt x="1730" y="308"/>
                  </a:cubicBezTo>
                  <a:cubicBezTo>
                    <a:pt x="1728" y="304"/>
                    <a:pt x="1721" y="306"/>
                    <a:pt x="1719" y="300"/>
                  </a:cubicBezTo>
                  <a:cubicBezTo>
                    <a:pt x="1717" y="295"/>
                    <a:pt x="1721" y="294"/>
                    <a:pt x="1724" y="297"/>
                  </a:cubicBezTo>
                  <a:cubicBezTo>
                    <a:pt x="1728" y="300"/>
                    <a:pt x="1733" y="298"/>
                    <a:pt x="1733" y="294"/>
                  </a:cubicBezTo>
                  <a:cubicBezTo>
                    <a:pt x="1734" y="290"/>
                    <a:pt x="1724" y="287"/>
                    <a:pt x="1718" y="288"/>
                  </a:cubicBezTo>
                  <a:cubicBezTo>
                    <a:pt x="1713" y="288"/>
                    <a:pt x="1710" y="296"/>
                    <a:pt x="1705" y="299"/>
                  </a:cubicBezTo>
                  <a:cubicBezTo>
                    <a:pt x="1699" y="302"/>
                    <a:pt x="1678" y="298"/>
                    <a:pt x="1676" y="295"/>
                  </a:cubicBezTo>
                  <a:cubicBezTo>
                    <a:pt x="1674" y="293"/>
                    <a:pt x="1644" y="295"/>
                    <a:pt x="1641" y="298"/>
                  </a:cubicBezTo>
                  <a:cubicBezTo>
                    <a:pt x="1638" y="300"/>
                    <a:pt x="1640" y="308"/>
                    <a:pt x="1639" y="309"/>
                  </a:cubicBezTo>
                  <a:cubicBezTo>
                    <a:pt x="1637" y="309"/>
                    <a:pt x="1635" y="299"/>
                    <a:pt x="1635" y="297"/>
                  </a:cubicBezTo>
                  <a:cubicBezTo>
                    <a:pt x="1635" y="295"/>
                    <a:pt x="1632" y="294"/>
                    <a:pt x="1627" y="294"/>
                  </a:cubicBezTo>
                  <a:cubicBezTo>
                    <a:pt x="1621" y="294"/>
                    <a:pt x="1618" y="294"/>
                    <a:pt x="1620" y="291"/>
                  </a:cubicBezTo>
                  <a:cubicBezTo>
                    <a:pt x="1623" y="289"/>
                    <a:pt x="1618" y="287"/>
                    <a:pt x="1622" y="284"/>
                  </a:cubicBezTo>
                  <a:cubicBezTo>
                    <a:pt x="1627" y="281"/>
                    <a:pt x="1615" y="271"/>
                    <a:pt x="1604" y="267"/>
                  </a:cubicBezTo>
                  <a:cubicBezTo>
                    <a:pt x="1592" y="262"/>
                    <a:pt x="1567" y="265"/>
                    <a:pt x="1560" y="267"/>
                  </a:cubicBezTo>
                  <a:cubicBezTo>
                    <a:pt x="1553" y="269"/>
                    <a:pt x="1539" y="268"/>
                    <a:pt x="1533" y="269"/>
                  </a:cubicBezTo>
                  <a:cubicBezTo>
                    <a:pt x="1526" y="269"/>
                    <a:pt x="1531" y="266"/>
                    <a:pt x="1530" y="263"/>
                  </a:cubicBezTo>
                  <a:cubicBezTo>
                    <a:pt x="1528" y="260"/>
                    <a:pt x="1517" y="256"/>
                    <a:pt x="1515" y="258"/>
                  </a:cubicBezTo>
                  <a:cubicBezTo>
                    <a:pt x="1514" y="261"/>
                    <a:pt x="1511" y="258"/>
                    <a:pt x="1511" y="256"/>
                  </a:cubicBezTo>
                  <a:cubicBezTo>
                    <a:pt x="1511" y="254"/>
                    <a:pt x="1500" y="251"/>
                    <a:pt x="1496" y="251"/>
                  </a:cubicBezTo>
                  <a:cubicBezTo>
                    <a:pt x="1492" y="252"/>
                    <a:pt x="1490" y="248"/>
                    <a:pt x="1495" y="248"/>
                  </a:cubicBezTo>
                  <a:cubicBezTo>
                    <a:pt x="1500" y="248"/>
                    <a:pt x="1508" y="249"/>
                    <a:pt x="1504" y="243"/>
                  </a:cubicBezTo>
                  <a:cubicBezTo>
                    <a:pt x="1501" y="237"/>
                    <a:pt x="1470" y="236"/>
                    <a:pt x="1467" y="237"/>
                  </a:cubicBezTo>
                  <a:cubicBezTo>
                    <a:pt x="1464" y="238"/>
                    <a:pt x="1467" y="242"/>
                    <a:pt x="1460" y="248"/>
                  </a:cubicBezTo>
                  <a:cubicBezTo>
                    <a:pt x="1453" y="255"/>
                    <a:pt x="1447" y="250"/>
                    <a:pt x="1448" y="247"/>
                  </a:cubicBezTo>
                  <a:cubicBezTo>
                    <a:pt x="1449" y="244"/>
                    <a:pt x="1457" y="245"/>
                    <a:pt x="1457" y="241"/>
                  </a:cubicBezTo>
                  <a:cubicBezTo>
                    <a:pt x="1457" y="238"/>
                    <a:pt x="1446" y="240"/>
                    <a:pt x="1444" y="237"/>
                  </a:cubicBezTo>
                  <a:cubicBezTo>
                    <a:pt x="1442" y="235"/>
                    <a:pt x="1446" y="233"/>
                    <a:pt x="1450" y="234"/>
                  </a:cubicBezTo>
                  <a:cubicBezTo>
                    <a:pt x="1454" y="235"/>
                    <a:pt x="1462" y="236"/>
                    <a:pt x="1462" y="234"/>
                  </a:cubicBezTo>
                  <a:cubicBezTo>
                    <a:pt x="1462" y="232"/>
                    <a:pt x="1458" y="232"/>
                    <a:pt x="1451" y="231"/>
                  </a:cubicBezTo>
                  <a:cubicBezTo>
                    <a:pt x="1444" y="229"/>
                    <a:pt x="1427" y="225"/>
                    <a:pt x="1419" y="226"/>
                  </a:cubicBezTo>
                  <a:cubicBezTo>
                    <a:pt x="1410" y="227"/>
                    <a:pt x="1406" y="223"/>
                    <a:pt x="1401" y="223"/>
                  </a:cubicBezTo>
                  <a:cubicBezTo>
                    <a:pt x="1396" y="222"/>
                    <a:pt x="1396" y="225"/>
                    <a:pt x="1399" y="228"/>
                  </a:cubicBezTo>
                  <a:cubicBezTo>
                    <a:pt x="1401" y="231"/>
                    <a:pt x="1394" y="233"/>
                    <a:pt x="1388" y="232"/>
                  </a:cubicBezTo>
                  <a:cubicBezTo>
                    <a:pt x="1383" y="231"/>
                    <a:pt x="1374" y="235"/>
                    <a:pt x="1378" y="239"/>
                  </a:cubicBezTo>
                  <a:cubicBezTo>
                    <a:pt x="1381" y="243"/>
                    <a:pt x="1384" y="238"/>
                    <a:pt x="1387" y="239"/>
                  </a:cubicBezTo>
                  <a:cubicBezTo>
                    <a:pt x="1390" y="241"/>
                    <a:pt x="1380" y="244"/>
                    <a:pt x="1384" y="246"/>
                  </a:cubicBezTo>
                  <a:cubicBezTo>
                    <a:pt x="1388" y="248"/>
                    <a:pt x="1387" y="252"/>
                    <a:pt x="1387" y="254"/>
                  </a:cubicBezTo>
                  <a:cubicBezTo>
                    <a:pt x="1388" y="256"/>
                    <a:pt x="1381" y="257"/>
                    <a:pt x="1378" y="254"/>
                  </a:cubicBezTo>
                  <a:cubicBezTo>
                    <a:pt x="1376" y="251"/>
                    <a:pt x="1372" y="253"/>
                    <a:pt x="1367" y="253"/>
                  </a:cubicBezTo>
                  <a:cubicBezTo>
                    <a:pt x="1362" y="253"/>
                    <a:pt x="1359" y="255"/>
                    <a:pt x="1364" y="256"/>
                  </a:cubicBezTo>
                  <a:cubicBezTo>
                    <a:pt x="1369" y="256"/>
                    <a:pt x="1371" y="260"/>
                    <a:pt x="1364" y="260"/>
                  </a:cubicBezTo>
                  <a:cubicBezTo>
                    <a:pt x="1357" y="261"/>
                    <a:pt x="1359" y="254"/>
                    <a:pt x="1355" y="255"/>
                  </a:cubicBezTo>
                  <a:cubicBezTo>
                    <a:pt x="1351" y="256"/>
                    <a:pt x="1342" y="251"/>
                    <a:pt x="1337" y="252"/>
                  </a:cubicBezTo>
                  <a:cubicBezTo>
                    <a:pt x="1332" y="252"/>
                    <a:pt x="1330" y="256"/>
                    <a:pt x="1323" y="256"/>
                  </a:cubicBezTo>
                  <a:cubicBezTo>
                    <a:pt x="1317" y="257"/>
                    <a:pt x="1309" y="253"/>
                    <a:pt x="1306" y="249"/>
                  </a:cubicBezTo>
                  <a:cubicBezTo>
                    <a:pt x="1303" y="246"/>
                    <a:pt x="1303" y="245"/>
                    <a:pt x="1299" y="249"/>
                  </a:cubicBezTo>
                  <a:cubicBezTo>
                    <a:pt x="1296" y="253"/>
                    <a:pt x="1296" y="261"/>
                    <a:pt x="1293" y="261"/>
                  </a:cubicBezTo>
                  <a:cubicBezTo>
                    <a:pt x="1290" y="262"/>
                    <a:pt x="1289" y="269"/>
                    <a:pt x="1286" y="270"/>
                  </a:cubicBezTo>
                  <a:cubicBezTo>
                    <a:pt x="1283" y="272"/>
                    <a:pt x="1283" y="268"/>
                    <a:pt x="1279" y="268"/>
                  </a:cubicBezTo>
                  <a:cubicBezTo>
                    <a:pt x="1275" y="268"/>
                    <a:pt x="1262" y="256"/>
                    <a:pt x="1261" y="252"/>
                  </a:cubicBezTo>
                  <a:cubicBezTo>
                    <a:pt x="1261" y="248"/>
                    <a:pt x="1253" y="241"/>
                    <a:pt x="1251" y="240"/>
                  </a:cubicBezTo>
                  <a:cubicBezTo>
                    <a:pt x="1249" y="238"/>
                    <a:pt x="1253" y="238"/>
                    <a:pt x="1255" y="240"/>
                  </a:cubicBezTo>
                  <a:cubicBezTo>
                    <a:pt x="1258" y="242"/>
                    <a:pt x="1261" y="242"/>
                    <a:pt x="1264" y="241"/>
                  </a:cubicBezTo>
                  <a:cubicBezTo>
                    <a:pt x="1266" y="239"/>
                    <a:pt x="1266" y="233"/>
                    <a:pt x="1261" y="233"/>
                  </a:cubicBezTo>
                  <a:cubicBezTo>
                    <a:pt x="1257" y="233"/>
                    <a:pt x="1259" y="229"/>
                    <a:pt x="1261" y="228"/>
                  </a:cubicBezTo>
                  <a:cubicBezTo>
                    <a:pt x="1263" y="227"/>
                    <a:pt x="1256" y="220"/>
                    <a:pt x="1259" y="220"/>
                  </a:cubicBezTo>
                  <a:cubicBezTo>
                    <a:pt x="1261" y="219"/>
                    <a:pt x="1260" y="216"/>
                    <a:pt x="1256" y="215"/>
                  </a:cubicBezTo>
                  <a:cubicBezTo>
                    <a:pt x="1253" y="215"/>
                    <a:pt x="1249" y="212"/>
                    <a:pt x="1248" y="210"/>
                  </a:cubicBezTo>
                  <a:cubicBezTo>
                    <a:pt x="1248" y="208"/>
                    <a:pt x="1232" y="207"/>
                    <a:pt x="1233" y="210"/>
                  </a:cubicBezTo>
                  <a:cubicBezTo>
                    <a:pt x="1234" y="213"/>
                    <a:pt x="1228" y="212"/>
                    <a:pt x="1229" y="210"/>
                  </a:cubicBezTo>
                  <a:cubicBezTo>
                    <a:pt x="1230" y="207"/>
                    <a:pt x="1223" y="208"/>
                    <a:pt x="1216" y="206"/>
                  </a:cubicBezTo>
                  <a:cubicBezTo>
                    <a:pt x="1208" y="204"/>
                    <a:pt x="1208" y="198"/>
                    <a:pt x="1205" y="198"/>
                  </a:cubicBezTo>
                  <a:cubicBezTo>
                    <a:pt x="1203" y="198"/>
                    <a:pt x="1204" y="206"/>
                    <a:pt x="1200" y="204"/>
                  </a:cubicBezTo>
                  <a:cubicBezTo>
                    <a:pt x="1196" y="202"/>
                    <a:pt x="1192" y="205"/>
                    <a:pt x="1194" y="210"/>
                  </a:cubicBezTo>
                  <a:cubicBezTo>
                    <a:pt x="1196" y="215"/>
                    <a:pt x="1194" y="215"/>
                    <a:pt x="1194" y="219"/>
                  </a:cubicBezTo>
                  <a:cubicBezTo>
                    <a:pt x="1193" y="223"/>
                    <a:pt x="1191" y="221"/>
                    <a:pt x="1187" y="220"/>
                  </a:cubicBezTo>
                  <a:cubicBezTo>
                    <a:pt x="1183" y="218"/>
                    <a:pt x="1183" y="223"/>
                    <a:pt x="1173" y="221"/>
                  </a:cubicBezTo>
                  <a:cubicBezTo>
                    <a:pt x="1163" y="218"/>
                    <a:pt x="1159" y="221"/>
                    <a:pt x="1157" y="218"/>
                  </a:cubicBezTo>
                  <a:cubicBezTo>
                    <a:pt x="1156" y="215"/>
                    <a:pt x="1153" y="214"/>
                    <a:pt x="1152" y="217"/>
                  </a:cubicBezTo>
                  <a:cubicBezTo>
                    <a:pt x="1152" y="220"/>
                    <a:pt x="1137" y="219"/>
                    <a:pt x="1136" y="215"/>
                  </a:cubicBezTo>
                  <a:cubicBezTo>
                    <a:pt x="1135" y="211"/>
                    <a:pt x="1139" y="210"/>
                    <a:pt x="1141" y="209"/>
                  </a:cubicBezTo>
                  <a:cubicBezTo>
                    <a:pt x="1143" y="208"/>
                    <a:pt x="1139" y="206"/>
                    <a:pt x="1130" y="207"/>
                  </a:cubicBezTo>
                  <a:cubicBezTo>
                    <a:pt x="1122" y="208"/>
                    <a:pt x="1117" y="203"/>
                    <a:pt x="1109" y="204"/>
                  </a:cubicBezTo>
                  <a:cubicBezTo>
                    <a:pt x="1101" y="205"/>
                    <a:pt x="1083" y="206"/>
                    <a:pt x="1080" y="208"/>
                  </a:cubicBezTo>
                  <a:cubicBezTo>
                    <a:pt x="1077" y="209"/>
                    <a:pt x="1082" y="214"/>
                    <a:pt x="1078" y="214"/>
                  </a:cubicBezTo>
                  <a:cubicBezTo>
                    <a:pt x="1074" y="214"/>
                    <a:pt x="1077" y="206"/>
                    <a:pt x="1077" y="202"/>
                  </a:cubicBezTo>
                  <a:cubicBezTo>
                    <a:pt x="1076" y="198"/>
                    <a:pt x="1070" y="198"/>
                    <a:pt x="1071" y="201"/>
                  </a:cubicBezTo>
                  <a:cubicBezTo>
                    <a:pt x="1072" y="204"/>
                    <a:pt x="1061" y="205"/>
                    <a:pt x="1059" y="203"/>
                  </a:cubicBezTo>
                  <a:cubicBezTo>
                    <a:pt x="1056" y="200"/>
                    <a:pt x="1052" y="197"/>
                    <a:pt x="1045" y="196"/>
                  </a:cubicBezTo>
                  <a:cubicBezTo>
                    <a:pt x="1039" y="194"/>
                    <a:pt x="1030" y="201"/>
                    <a:pt x="1032" y="203"/>
                  </a:cubicBezTo>
                  <a:cubicBezTo>
                    <a:pt x="1034" y="205"/>
                    <a:pt x="1039" y="204"/>
                    <a:pt x="1039" y="205"/>
                  </a:cubicBezTo>
                  <a:cubicBezTo>
                    <a:pt x="1040" y="208"/>
                    <a:pt x="1025" y="207"/>
                    <a:pt x="1025" y="209"/>
                  </a:cubicBezTo>
                  <a:cubicBezTo>
                    <a:pt x="1025" y="212"/>
                    <a:pt x="1012" y="215"/>
                    <a:pt x="1008" y="216"/>
                  </a:cubicBezTo>
                  <a:cubicBezTo>
                    <a:pt x="996" y="217"/>
                    <a:pt x="994" y="217"/>
                    <a:pt x="989" y="222"/>
                  </a:cubicBezTo>
                  <a:cubicBezTo>
                    <a:pt x="983" y="226"/>
                    <a:pt x="987" y="218"/>
                    <a:pt x="991" y="214"/>
                  </a:cubicBezTo>
                  <a:cubicBezTo>
                    <a:pt x="996" y="209"/>
                    <a:pt x="1000" y="211"/>
                    <a:pt x="1002" y="208"/>
                  </a:cubicBezTo>
                  <a:cubicBezTo>
                    <a:pt x="1005" y="204"/>
                    <a:pt x="1008" y="205"/>
                    <a:pt x="1015" y="204"/>
                  </a:cubicBezTo>
                  <a:cubicBezTo>
                    <a:pt x="1021" y="203"/>
                    <a:pt x="1021" y="199"/>
                    <a:pt x="1024" y="197"/>
                  </a:cubicBezTo>
                  <a:cubicBezTo>
                    <a:pt x="1027" y="196"/>
                    <a:pt x="1035" y="193"/>
                    <a:pt x="1036" y="190"/>
                  </a:cubicBezTo>
                  <a:cubicBezTo>
                    <a:pt x="1038" y="187"/>
                    <a:pt x="1053" y="181"/>
                    <a:pt x="1056" y="181"/>
                  </a:cubicBezTo>
                  <a:cubicBezTo>
                    <a:pt x="1059" y="182"/>
                    <a:pt x="1060" y="175"/>
                    <a:pt x="1061" y="175"/>
                  </a:cubicBezTo>
                  <a:cubicBezTo>
                    <a:pt x="1063" y="175"/>
                    <a:pt x="1072" y="171"/>
                    <a:pt x="1076" y="169"/>
                  </a:cubicBezTo>
                  <a:cubicBezTo>
                    <a:pt x="1079" y="168"/>
                    <a:pt x="1081" y="164"/>
                    <a:pt x="1081" y="162"/>
                  </a:cubicBezTo>
                  <a:cubicBezTo>
                    <a:pt x="1081" y="160"/>
                    <a:pt x="1076" y="160"/>
                    <a:pt x="1076" y="158"/>
                  </a:cubicBezTo>
                  <a:cubicBezTo>
                    <a:pt x="1075" y="156"/>
                    <a:pt x="1078" y="157"/>
                    <a:pt x="1082" y="156"/>
                  </a:cubicBezTo>
                  <a:cubicBezTo>
                    <a:pt x="1085" y="155"/>
                    <a:pt x="1082" y="150"/>
                    <a:pt x="1079" y="151"/>
                  </a:cubicBezTo>
                  <a:cubicBezTo>
                    <a:pt x="1076" y="151"/>
                    <a:pt x="1080" y="148"/>
                    <a:pt x="1078" y="145"/>
                  </a:cubicBezTo>
                  <a:cubicBezTo>
                    <a:pt x="1075" y="142"/>
                    <a:pt x="1070" y="147"/>
                    <a:pt x="1070" y="143"/>
                  </a:cubicBezTo>
                  <a:cubicBezTo>
                    <a:pt x="1070" y="140"/>
                    <a:pt x="1070" y="136"/>
                    <a:pt x="1068" y="134"/>
                  </a:cubicBezTo>
                  <a:cubicBezTo>
                    <a:pt x="1066" y="131"/>
                    <a:pt x="1062" y="137"/>
                    <a:pt x="1058" y="134"/>
                  </a:cubicBezTo>
                  <a:cubicBezTo>
                    <a:pt x="1053" y="131"/>
                    <a:pt x="1041" y="128"/>
                    <a:pt x="1041" y="130"/>
                  </a:cubicBezTo>
                  <a:cubicBezTo>
                    <a:pt x="1041" y="131"/>
                    <a:pt x="1035" y="128"/>
                    <a:pt x="1034" y="129"/>
                  </a:cubicBezTo>
                  <a:cubicBezTo>
                    <a:pt x="1032" y="131"/>
                    <a:pt x="1022" y="130"/>
                    <a:pt x="1019" y="130"/>
                  </a:cubicBezTo>
                  <a:cubicBezTo>
                    <a:pt x="1016" y="129"/>
                    <a:pt x="1012" y="131"/>
                    <a:pt x="1012" y="134"/>
                  </a:cubicBezTo>
                  <a:cubicBezTo>
                    <a:pt x="1012" y="137"/>
                    <a:pt x="1000" y="136"/>
                    <a:pt x="997" y="135"/>
                  </a:cubicBezTo>
                  <a:cubicBezTo>
                    <a:pt x="995" y="135"/>
                    <a:pt x="1006" y="126"/>
                    <a:pt x="1006" y="124"/>
                  </a:cubicBezTo>
                  <a:cubicBezTo>
                    <a:pt x="1006" y="123"/>
                    <a:pt x="988" y="125"/>
                    <a:pt x="987" y="123"/>
                  </a:cubicBezTo>
                  <a:cubicBezTo>
                    <a:pt x="986" y="121"/>
                    <a:pt x="977" y="121"/>
                    <a:pt x="973" y="121"/>
                  </a:cubicBezTo>
                  <a:cubicBezTo>
                    <a:pt x="969" y="121"/>
                    <a:pt x="973" y="120"/>
                    <a:pt x="976" y="119"/>
                  </a:cubicBezTo>
                  <a:cubicBezTo>
                    <a:pt x="980" y="119"/>
                    <a:pt x="983" y="116"/>
                    <a:pt x="987" y="115"/>
                  </a:cubicBezTo>
                  <a:cubicBezTo>
                    <a:pt x="991" y="114"/>
                    <a:pt x="990" y="113"/>
                    <a:pt x="989" y="110"/>
                  </a:cubicBezTo>
                  <a:cubicBezTo>
                    <a:pt x="987" y="108"/>
                    <a:pt x="983" y="109"/>
                    <a:pt x="979" y="108"/>
                  </a:cubicBezTo>
                  <a:cubicBezTo>
                    <a:pt x="975" y="107"/>
                    <a:pt x="970" y="105"/>
                    <a:pt x="967" y="105"/>
                  </a:cubicBezTo>
                  <a:cubicBezTo>
                    <a:pt x="963" y="105"/>
                    <a:pt x="959" y="107"/>
                    <a:pt x="951" y="108"/>
                  </a:cubicBezTo>
                  <a:cubicBezTo>
                    <a:pt x="943" y="110"/>
                    <a:pt x="943" y="116"/>
                    <a:pt x="939" y="118"/>
                  </a:cubicBezTo>
                  <a:cubicBezTo>
                    <a:pt x="934" y="120"/>
                    <a:pt x="927" y="128"/>
                    <a:pt x="931" y="128"/>
                  </a:cubicBezTo>
                  <a:cubicBezTo>
                    <a:pt x="934" y="129"/>
                    <a:pt x="932" y="131"/>
                    <a:pt x="933" y="134"/>
                  </a:cubicBezTo>
                  <a:cubicBezTo>
                    <a:pt x="933" y="136"/>
                    <a:pt x="930" y="136"/>
                    <a:pt x="926" y="136"/>
                  </a:cubicBezTo>
                  <a:cubicBezTo>
                    <a:pt x="922" y="135"/>
                    <a:pt x="909" y="135"/>
                    <a:pt x="909" y="138"/>
                  </a:cubicBezTo>
                  <a:cubicBezTo>
                    <a:pt x="909" y="141"/>
                    <a:pt x="917" y="143"/>
                    <a:pt x="916" y="144"/>
                  </a:cubicBezTo>
                  <a:cubicBezTo>
                    <a:pt x="916" y="146"/>
                    <a:pt x="910" y="144"/>
                    <a:pt x="908" y="142"/>
                  </a:cubicBezTo>
                  <a:cubicBezTo>
                    <a:pt x="905" y="141"/>
                    <a:pt x="899" y="142"/>
                    <a:pt x="897" y="145"/>
                  </a:cubicBezTo>
                  <a:cubicBezTo>
                    <a:pt x="896" y="148"/>
                    <a:pt x="891" y="147"/>
                    <a:pt x="890" y="146"/>
                  </a:cubicBezTo>
                  <a:cubicBezTo>
                    <a:pt x="888" y="146"/>
                    <a:pt x="885" y="148"/>
                    <a:pt x="882" y="147"/>
                  </a:cubicBezTo>
                  <a:cubicBezTo>
                    <a:pt x="880" y="146"/>
                    <a:pt x="888" y="142"/>
                    <a:pt x="886" y="140"/>
                  </a:cubicBezTo>
                  <a:cubicBezTo>
                    <a:pt x="884" y="138"/>
                    <a:pt x="876" y="140"/>
                    <a:pt x="875" y="143"/>
                  </a:cubicBezTo>
                  <a:cubicBezTo>
                    <a:pt x="874" y="146"/>
                    <a:pt x="869" y="141"/>
                    <a:pt x="867" y="142"/>
                  </a:cubicBezTo>
                  <a:cubicBezTo>
                    <a:pt x="865" y="143"/>
                    <a:pt x="863" y="144"/>
                    <a:pt x="859" y="146"/>
                  </a:cubicBezTo>
                  <a:cubicBezTo>
                    <a:pt x="856" y="147"/>
                    <a:pt x="850" y="144"/>
                    <a:pt x="848" y="147"/>
                  </a:cubicBezTo>
                  <a:cubicBezTo>
                    <a:pt x="847" y="150"/>
                    <a:pt x="855" y="151"/>
                    <a:pt x="855" y="152"/>
                  </a:cubicBezTo>
                  <a:cubicBezTo>
                    <a:pt x="855" y="153"/>
                    <a:pt x="837" y="153"/>
                    <a:pt x="836" y="155"/>
                  </a:cubicBezTo>
                  <a:cubicBezTo>
                    <a:pt x="836" y="157"/>
                    <a:pt x="829" y="157"/>
                    <a:pt x="822" y="157"/>
                  </a:cubicBezTo>
                  <a:cubicBezTo>
                    <a:pt x="814" y="157"/>
                    <a:pt x="817" y="161"/>
                    <a:pt x="811" y="162"/>
                  </a:cubicBezTo>
                  <a:cubicBezTo>
                    <a:pt x="805" y="163"/>
                    <a:pt x="802" y="164"/>
                    <a:pt x="800" y="167"/>
                  </a:cubicBezTo>
                  <a:cubicBezTo>
                    <a:pt x="798" y="170"/>
                    <a:pt x="793" y="170"/>
                    <a:pt x="791" y="168"/>
                  </a:cubicBezTo>
                  <a:cubicBezTo>
                    <a:pt x="789" y="166"/>
                    <a:pt x="783" y="169"/>
                    <a:pt x="786" y="170"/>
                  </a:cubicBezTo>
                  <a:cubicBezTo>
                    <a:pt x="789" y="170"/>
                    <a:pt x="786" y="173"/>
                    <a:pt x="785" y="172"/>
                  </a:cubicBezTo>
                  <a:cubicBezTo>
                    <a:pt x="783" y="172"/>
                    <a:pt x="777" y="176"/>
                    <a:pt x="780" y="175"/>
                  </a:cubicBezTo>
                  <a:cubicBezTo>
                    <a:pt x="783" y="175"/>
                    <a:pt x="785" y="178"/>
                    <a:pt x="783" y="180"/>
                  </a:cubicBezTo>
                  <a:cubicBezTo>
                    <a:pt x="782" y="182"/>
                    <a:pt x="775" y="177"/>
                    <a:pt x="773" y="179"/>
                  </a:cubicBezTo>
                  <a:cubicBezTo>
                    <a:pt x="772" y="181"/>
                    <a:pt x="777" y="183"/>
                    <a:pt x="780" y="183"/>
                  </a:cubicBezTo>
                  <a:cubicBezTo>
                    <a:pt x="783" y="182"/>
                    <a:pt x="785" y="185"/>
                    <a:pt x="785" y="187"/>
                  </a:cubicBezTo>
                  <a:cubicBezTo>
                    <a:pt x="785" y="189"/>
                    <a:pt x="778" y="185"/>
                    <a:pt x="776" y="187"/>
                  </a:cubicBezTo>
                  <a:cubicBezTo>
                    <a:pt x="775" y="189"/>
                    <a:pt x="777" y="190"/>
                    <a:pt x="781" y="191"/>
                  </a:cubicBezTo>
                  <a:cubicBezTo>
                    <a:pt x="784" y="191"/>
                    <a:pt x="782" y="192"/>
                    <a:pt x="784" y="195"/>
                  </a:cubicBezTo>
                  <a:cubicBezTo>
                    <a:pt x="785" y="195"/>
                    <a:pt x="785" y="195"/>
                    <a:pt x="785" y="195"/>
                  </a:cubicBezTo>
                  <a:cubicBezTo>
                    <a:pt x="787" y="198"/>
                    <a:pt x="783" y="198"/>
                    <a:pt x="784" y="200"/>
                  </a:cubicBezTo>
                  <a:cubicBezTo>
                    <a:pt x="784" y="203"/>
                    <a:pt x="781" y="204"/>
                    <a:pt x="781" y="202"/>
                  </a:cubicBezTo>
                  <a:cubicBezTo>
                    <a:pt x="781" y="199"/>
                    <a:pt x="771" y="199"/>
                    <a:pt x="770" y="201"/>
                  </a:cubicBezTo>
                  <a:cubicBezTo>
                    <a:pt x="768" y="203"/>
                    <a:pt x="766" y="205"/>
                    <a:pt x="764" y="203"/>
                  </a:cubicBezTo>
                  <a:cubicBezTo>
                    <a:pt x="762" y="201"/>
                    <a:pt x="755" y="203"/>
                    <a:pt x="747" y="204"/>
                  </a:cubicBezTo>
                  <a:cubicBezTo>
                    <a:pt x="739" y="204"/>
                    <a:pt x="721" y="205"/>
                    <a:pt x="717" y="206"/>
                  </a:cubicBezTo>
                  <a:cubicBezTo>
                    <a:pt x="713" y="208"/>
                    <a:pt x="709" y="214"/>
                    <a:pt x="713" y="218"/>
                  </a:cubicBezTo>
                  <a:cubicBezTo>
                    <a:pt x="717" y="222"/>
                    <a:pt x="713" y="224"/>
                    <a:pt x="713" y="227"/>
                  </a:cubicBezTo>
                  <a:cubicBezTo>
                    <a:pt x="713" y="229"/>
                    <a:pt x="723" y="235"/>
                    <a:pt x="729" y="235"/>
                  </a:cubicBezTo>
                  <a:cubicBezTo>
                    <a:pt x="734" y="236"/>
                    <a:pt x="739" y="243"/>
                    <a:pt x="736" y="247"/>
                  </a:cubicBezTo>
                  <a:cubicBezTo>
                    <a:pt x="732" y="251"/>
                    <a:pt x="722" y="246"/>
                    <a:pt x="716" y="241"/>
                  </a:cubicBezTo>
                  <a:cubicBezTo>
                    <a:pt x="709" y="235"/>
                    <a:pt x="694" y="233"/>
                    <a:pt x="689" y="233"/>
                  </a:cubicBezTo>
                  <a:cubicBezTo>
                    <a:pt x="684" y="234"/>
                    <a:pt x="687" y="229"/>
                    <a:pt x="681" y="229"/>
                  </a:cubicBezTo>
                  <a:cubicBezTo>
                    <a:pt x="675" y="229"/>
                    <a:pt x="669" y="235"/>
                    <a:pt x="674" y="235"/>
                  </a:cubicBezTo>
                  <a:cubicBezTo>
                    <a:pt x="678" y="235"/>
                    <a:pt x="681" y="235"/>
                    <a:pt x="678" y="237"/>
                  </a:cubicBezTo>
                  <a:cubicBezTo>
                    <a:pt x="676" y="239"/>
                    <a:pt x="680" y="238"/>
                    <a:pt x="685" y="241"/>
                  </a:cubicBezTo>
                  <a:cubicBezTo>
                    <a:pt x="690" y="243"/>
                    <a:pt x="681" y="246"/>
                    <a:pt x="675" y="242"/>
                  </a:cubicBezTo>
                  <a:cubicBezTo>
                    <a:pt x="670" y="239"/>
                    <a:pt x="664" y="242"/>
                    <a:pt x="663" y="245"/>
                  </a:cubicBezTo>
                  <a:cubicBezTo>
                    <a:pt x="661" y="248"/>
                    <a:pt x="669" y="256"/>
                    <a:pt x="678" y="257"/>
                  </a:cubicBezTo>
                  <a:cubicBezTo>
                    <a:pt x="687" y="259"/>
                    <a:pt x="684" y="262"/>
                    <a:pt x="689" y="263"/>
                  </a:cubicBezTo>
                  <a:cubicBezTo>
                    <a:pt x="693" y="265"/>
                    <a:pt x="690" y="267"/>
                    <a:pt x="687" y="267"/>
                  </a:cubicBezTo>
                  <a:cubicBezTo>
                    <a:pt x="684" y="267"/>
                    <a:pt x="678" y="262"/>
                    <a:pt x="673" y="260"/>
                  </a:cubicBezTo>
                  <a:cubicBezTo>
                    <a:pt x="669" y="257"/>
                    <a:pt x="656" y="261"/>
                    <a:pt x="654" y="258"/>
                  </a:cubicBezTo>
                  <a:cubicBezTo>
                    <a:pt x="651" y="255"/>
                    <a:pt x="656" y="253"/>
                    <a:pt x="653" y="250"/>
                  </a:cubicBezTo>
                  <a:cubicBezTo>
                    <a:pt x="651" y="248"/>
                    <a:pt x="653" y="244"/>
                    <a:pt x="656" y="239"/>
                  </a:cubicBezTo>
                  <a:cubicBezTo>
                    <a:pt x="659" y="234"/>
                    <a:pt x="655" y="225"/>
                    <a:pt x="651" y="224"/>
                  </a:cubicBezTo>
                  <a:cubicBezTo>
                    <a:pt x="646" y="222"/>
                    <a:pt x="647" y="227"/>
                    <a:pt x="648" y="229"/>
                  </a:cubicBezTo>
                  <a:cubicBezTo>
                    <a:pt x="649" y="230"/>
                    <a:pt x="648" y="237"/>
                    <a:pt x="645" y="241"/>
                  </a:cubicBezTo>
                  <a:cubicBezTo>
                    <a:pt x="641" y="245"/>
                    <a:pt x="631" y="245"/>
                    <a:pt x="631" y="248"/>
                  </a:cubicBezTo>
                  <a:cubicBezTo>
                    <a:pt x="631" y="251"/>
                    <a:pt x="624" y="254"/>
                    <a:pt x="626" y="256"/>
                  </a:cubicBezTo>
                  <a:cubicBezTo>
                    <a:pt x="629" y="258"/>
                    <a:pt x="638" y="269"/>
                    <a:pt x="640" y="272"/>
                  </a:cubicBezTo>
                  <a:cubicBezTo>
                    <a:pt x="641" y="276"/>
                    <a:pt x="631" y="286"/>
                    <a:pt x="633" y="292"/>
                  </a:cubicBezTo>
                  <a:cubicBezTo>
                    <a:pt x="634" y="299"/>
                    <a:pt x="631" y="301"/>
                    <a:pt x="633" y="304"/>
                  </a:cubicBezTo>
                  <a:cubicBezTo>
                    <a:pt x="635" y="307"/>
                    <a:pt x="639" y="305"/>
                    <a:pt x="642" y="306"/>
                  </a:cubicBezTo>
                  <a:cubicBezTo>
                    <a:pt x="645" y="307"/>
                    <a:pt x="649" y="304"/>
                    <a:pt x="656" y="303"/>
                  </a:cubicBezTo>
                  <a:cubicBezTo>
                    <a:pt x="662" y="302"/>
                    <a:pt x="674" y="309"/>
                    <a:pt x="678" y="311"/>
                  </a:cubicBezTo>
                  <a:cubicBezTo>
                    <a:pt x="682" y="313"/>
                    <a:pt x="680" y="316"/>
                    <a:pt x="682" y="320"/>
                  </a:cubicBezTo>
                  <a:cubicBezTo>
                    <a:pt x="684" y="323"/>
                    <a:pt x="677" y="323"/>
                    <a:pt x="677" y="329"/>
                  </a:cubicBezTo>
                  <a:cubicBezTo>
                    <a:pt x="677" y="334"/>
                    <a:pt x="690" y="336"/>
                    <a:pt x="690" y="338"/>
                  </a:cubicBezTo>
                  <a:cubicBezTo>
                    <a:pt x="691" y="340"/>
                    <a:pt x="681" y="338"/>
                    <a:pt x="677" y="337"/>
                  </a:cubicBezTo>
                  <a:cubicBezTo>
                    <a:pt x="673" y="335"/>
                    <a:pt x="673" y="330"/>
                    <a:pt x="672" y="329"/>
                  </a:cubicBezTo>
                  <a:cubicBezTo>
                    <a:pt x="671" y="328"/>
                    <a:pt x="675" y="324"/>
                    <a:pt x="675" y="321"/>
                  </a:cubicBezTo>
                  <a:cubicBezTo>
                    <a:pt x="675" y="317"/>
                    <a:pt x="671" y="315"/>
                    <a:pt x="669" y="313"/>
                  </a:cubicBezTo>
                  <a:cubicBezTo>
                    <a:pt x="667" y="311"/>
                    <a:pt x="665" y="307"/>
                    <a:pt x="662" y="308"/>
                  </a:cubicBezTo>
                  <a:cubicBezTo>
                    <a:pt x="659" y="309"/>
                    <a:pt x="647" y="310"/>
                    <a:pt x="644" y="313"/>
                  </a:cubicBezTo>
                  <a:cubicBezTo>
                    <a:pt x="640" y="316"/>
                    <a:pt x="644" y="325"/>
                    <a:pt x="646" y="330"/>
                  </a:cubicBezTo>
                  <a:cubicBezTo>
                    <a:pt x="648" y="334"/>
                    <a:pt x="636" y="340"/>
                    <a:pt x="637" y="344"/>
                  </a:cubicBezTo>
                  <a:cubicBezTo>
                    <a:pt x="637" y="347"/>
                    <a:pt x="633" y="349"/>
                    <a:pt x="628" y="352"/>
                  </a:cubicBezTo>
                  <a:cubicBezTo>
                    <a:pt x="623" y="355"/>
                    <a:pt x="617" y="357"/>
                    <a:pt x="617" y="361"/>
                  </a:cubicBezTo>
                  <a:cubicBezTo>
                    <a:pt x="617" y="366"/>
                    <a:pt x="610" y="363"/>
                    <a:pt x="607" y="361"/>
                  </a:cubicBezTo>
                  <a:cubicBezTo>
                    <a:pt x="603" y="359"/>
                    <a:pt x="599" y="362"/>
                    <a:pt x="594" y="362"/>
                  </a:cubicBezTo>
                  <a:cubicBezTo>
                    <a:pt x="588" y="362"/>
                    <a:pt x="588" y="358"/>
                    <a:pt x="584" y="359"/>
                  </a:cubicBezTo>
                  <a:cubicBezTo>
                    <a:pt x="580" y="361"/>
                    <a:pt x="577" y="357"/>
                    <a:pt x="579" y="354"/>
                  </a:cubicBezTo>
                  <a:cubicBezTo>
                    <a:pt x="580" y="351"/>
                    <a:pt x="584" y="353"/>
                    <a:pt x="585" y="356"/>
                  </a:cubicBezTo>
                  <a:cubicBezTo>
                    <a:pt x="585" y="358"/>
                    <a:pt x="588" y="357"/>
                    <a:pt x="591" y="355"/>
                  </a:cubicBezTo>
                  <a:cubicBezTo>
                    <a:pt x="595" y="353"/>
                    <a:pt x="593" y="358"/>
                    <a:pt x="598" y="358"/>
                  </a:cubicBezTo>
                  <a:cubicBezTo>
                    <a:pt x="603" y="358"/>
                    <a:pt x="600" y="355"/>
                    <a:pt x="604" y="356"/>
                  </a:cubicBezTo>
                  <a:cubicBezTo>
                    <a:pt x="608" y="356"/>
                    <a:pt x="608" y="355"/>
                    <a:pt x="607" y="353"/>
                  </a:cubicBezTo>
                  <a:cubicBezTo>
                    <a:pt x="606" y="351"/>
                    <a:pt x="610" y="349"/>
                    <a:pt x="612" y="348"/>
                  </a:cubicBezTo>
                  <a:cubicBezTo>
                    <a:pt x="615" y="347"/>
                    <a:pt x="613" y="343"/>
                    <a:pt x="616" y="342"/>
                  </a:cubicBezTo>
                  <a:cubicBezTo>
                    <a:pt x="618" y="341"/>
                    <a:pt x="616" y="338"/>
                    <a:pt x="619" y="338"/>
                  </a:cubicBezTo>
                  <a:cubicBezTo>
                    <a:pt x="621" y="338"/>
                    <a:pt x="622" y="334"/>
                    <a:pt x="624" y="334"/>
                  </a:cubicBezTo>
                  <a:cubicBezTo>
                    <a:pt x="627" y="334"/>
                    <a:pt x="628" y="331"/>
                    <a:pt x="626" y="329"/>
                  </a:cubicBezTo>
                  <a:cubicBezTo>
                    <a:pt x="625" y="327"/>
                    <a:pt x="627" y="321"/>
                    <a:pt x="629" y="321"/>
                  </a:cubicBezTo>
                  <a:cubicBezTo>
                    <a:pt x="632" y="320"/>
                    <a:pt x="632" y="318"/>
                    <a:pt x="630" y="316"/>
                  </a:cubicBezTo>
                  <a:cubicBezTo>
                    <a:pt x="628" y="315"/>
                    <a:pt x="620" y="309"/>
                    <a:pt x="621" y="306"/>
                  </a:cubicBezTo>
                  <a:cubicBezTo>
                    <a:pt x="621" y="303"/>
                    <a:pt x="619" y="296"/>
                    <a:pt x="620" y="294"/>
                  </a:cubicBezTo>
                  <a:cubicBezTo>
                    <a:pt x="621" y="291"/>
                    <a:pt x="621" y="286"/>
                    <a:pt x="620" y="283"/>
                  </a:cubicBezTo>
                  <a:cubicBezTo>
                    <a:pt x="620" y="279"/>
                    <a:pt x="622" y="276"/>
                    <a:pt x="623" y="270"/>
                  </a:cubicBezTo>
                  <a:cubicBezTo>
                    <a:pt x="624" y="264"/>
                    <a:pt x="617" y="258"/>
                    <a:pt x="614" y="256"/>
                  </a:cubicBezTo>
                  <a:cubicBezTo>
                    <a:pt x="610" y="255"/>
                    <a:pt x="613" y="252"/>
                    <a:pt x="617" y="247"/>
                  </a:cubicBezTo>
                  <a:cubicBezTo>
                    <a:pt x="622" y="243"/>
                    <a:pt x="623" y="230"/>
                    <a:pt x="622" y="227"/>
                  </a:cubicBezTo>
                  <a:cubicBezTo>
                    <a:pt x="622" y="224"/>
                    <a:pt x="612" y="222"/>
                    <a:pt x="608" y="222"/>
                  </a:cubicBezTo>
                  <a:cubicBezTo>
                    <a:pt x="604" y="223"/>
                    <a:pt x="590" y="222"/>
                    <a:pt x="586" y="221"/>
                  </a:cubicBezTo>
                  <a:cubicBezTo>
                    <a:pt x="582" y="220"/>
                    <a:pt x="581" y="224"/>
                    <a:pt x="579" y="228"/>
                  </a:cubicBezTo>
                  <a:cubicBezTo>
                    <a:pt x="578" y="231"/>
                    <a:pt x="574" y="237"/>
                    <a:pt x="572" y="245"/>
                  </a:cubicBezTo>
                  <a:cubicBezTo>
                    <a:pt x="570" y="253"/>
                    <a:pt x="560" y="255"/>
                    <a:pt x="556" y="257"/>
                  </a:cubicBezTo>
                  <a:cubicBezTo>
                    <a:pt x="552" y="259"/>
                    <a:pt x="550" y="265"/>
                    <a:pt x="552" y="267"/>
                  </a:cubicBezTo>
                  <a:cubicBezTo>
                    <a:pt x="553" y="270"/>
                    <a:pt x="556" y="268"/>
                    <a:pt x="558" y="269"/>
                  </a:cubicBezTo>
                  <a:cubicBezTo>
                    <a:pt x="560" y="270"/>
                    <a:pt x="558" y="277"/>
                    <a:pt x="557" y="278"/>
                  </a:cubicBezTo>
                  <a:cubicBezTo>
                    <a:pt x="556" y="280"/>
                    <a:pt x="559" y="282"/>
                    <a:pt x="556" y="284"/>
                  </a:cubicBezTo>
                  <a:cubicBezTo>
                    <a:pt x="553" y="286"/>
                    <a:pt x="550" y="290"/>
                    <a:pt x="552" y="292"/>
                  </a:cubicBezTo>
                  <a:cubicBezTo>
                    <a:pt x="554" y="294"/>
                    <a:pt x="562" y="295"/>
                    <a:pt x="566" y="298"/>
                  </a:cubicBezTo>
                  <a:cubicBezTo>
                    <a:pt x="569" y="300"/>
                    <a:pt x="568" y="304"/>
                    <a:pt x="571" y="307"/>
                  </a:cubicBezTo>
                  <a:cubicBezTo>
                    <a:pt x="573" y="311"/>
                    <a:pt x="576" y="309"/>
                    <a:pt x="578" y="311"/>
                  </a:cubicBezTo>
                  <a:cubicBezTo>
                    <a:pt x="579" y="313"/>
                    <a:pt x="573" y="322"/>
                    <a:pt x="571" y="323"/>
                  </a:cubicBezTo>
                  <a:cubicBezTo>
                    <a:pt x="568" y="323"/>
                    <a:pt x="559" y="313"/>
                    <a:pt x="557" y="311"/>
                  </a:cubicBezTo>
                  <a:cubicBezTo>
                    <a:pt x="554" y="309"/>
                    <a:pt x="543" y="306"/>
                    <a:pt x="538" y="303"/>
                  </a:cubicBezTo>
                  <a:cubicBezTo>
                    <a:pt x="533" y="300"/>
                    <a:pt x="528" y="301"/>
                    <a:pt x="522" y="296"/>
                  </a:cubicBezTo>
                  <a:cubicBezTo>
                    <a:pt x="517" y="292"/>
                    <a:pt x="512" y="290"/>
                    <a:pt x="501" y="291"/>
                  </a:cubicBezTo>
                  <a:cubicBezTo>
                    <a:pt x="490" y="291"/>
                    <a:pt x="484" y="288"/>
                    <a:pt x="480" y="289"/>
                  </a:cubicBezTo>
                  <a:cubicBezTo>
                    <a:pt x="476" y="289"/>
                    <a:pt x="478" y="285"/>
                    <a:pt x="471" y="282"/>
                  </a:cubicBezTo>
                  <a:cubicBezTo>
                    <a:pt x="465" y="279"/>
                    <a:pt x="461" y="275"/>
                    <a:pt x="457" y="277"/>
                  </a:cubicBezTo>
                  <a:cubicBezTo>
                    <a:pt x="454" y="279"/>
                    <a:pt x="455" y="286"/>
                    <a:pt x="461" y="287"/>
                  </a:cubicBezTo>
                  <a:cubicBezTo>
                    <a:pt x="466" y="288"/>
                    <a:pt x="463" y="291"/>
                    <a:pt x="469" y="291"/>
                  </a:cubicBezTo>
                  <a:cubicBezTo>
                    <a:pt x="475" y="290"/>
                    <a:pt x="477" y="293"/>
                    <a:pt x="477" y="296"/>
                  </a:cubicBezTo>
                  <a:cubicBezTo>
                    <a:pt x="476" y="300"/>
                    <a:pt x="479" y="304"/>
                    <a:pt x="482" y="306"/>
                  </a:cubicBezTo>
                  <a:cubicBezTo>
                    <a:pt x="484" y="309"/>
                    <a:pt x="483" y="313"/>
                    <a:pt x="478" y="313"/>
                  </a:cubicBezTo>
                  <a:cubicBezTo>
                    <a:pt x="474" y="313"/>
                    <a:pt x="468" y="313"/>
                    <a:pt x="470" y="317"/>
                  </a:cubicBezTo>
                  <a:cubicBezTo>
                    <a:pt x="472" y="320"/>
                    <a:pt x="469" y="321"/>
                    <a:pt x="464" y="319"/>
                  </a:cubicBezTo>
                  <a:cubicBezTo>
                    <a:pt x="460" y="317"/>
                    <a:pt x="463" y="314"/>
                    <a:pt x="464" y="312"/>
                  </a:cubicBezTo>
                  <a:cubicBezTo>
                    <a:pt x="466" y="310"/>
                    <a:pt x="460" y="308"/>
                    <a:pt x="457" y="307"/>
                  </a:cubicBezTo>
                  <a:cubicBezTo>
                    <a:pt x="454" y="306"/>
                    <a:pt x="443" y="314"/>
                    <a:pt x="440" y="316"/>
                  </a:cubicBezTo>
                  <a:cubicBezTo>
                    <a:pt x="436" y="317"/>
                    <a:pt x="428" y="314"/>
                    <a:pt x="420" y="316"/>
                  </a:cubicBezTo>
                  <a:cubicBezTo>
                    <a:pt x="412" y="318"/>
                    <a:pt x="412" y="325"/>
                    <a:pt x="409" y="324"/>
                  </a:cubicBezTo>
                  <a:cubicBezTo>
                    <a:pt x="406" y="323"/>
                    <a:pt x="397" y="325"/>
                    <a:pt x="394" y="323"/>
                  </a:cubicBezTo>
                  <a:cubicBezTo>
                    <a:pt x="390" y="321"/>
                    <a:pt x="393" y="319"/>
                    <a:pt x="397" y="320"/>
                  </a:cubicBezTo>
                  <a:cubicBezTo>
                    <a:pt x="400" y="320"/>
                    <a:pt x="401" y="319"/>
                    <a:pt x="399" y="316"/>
                  </a:cubicBezTo>
                  <a:cubicBezTo>
                    <a:pt x="397" y="314"/>
                    <a:pt x="402" y="310"/>
                    <a:pt x="402" y="308"/>
                  </a:cubicBezTo>
                  <a:cubicBezTo>
                    <a:pt x="402" y="306"/>
                    <a:pt x="388" y="311"/>
                    <a:pt x="386" y="313"/>
                  </a:cubicBezTo>
                  <a:cubicBezTo>
                    <a:pt x="384" y="315"/>
                    <a:pt x="386" y="318"/>
                    <a:pt x="384" y="319"/>
                  </a:cubicBezTo>
                  <a:cubicBezTo>
                    <a:pt x="382" y="321"/>
                    <a:pt x="382" y="317"/>
                    <a:pt x="379" y="316"/>
                  </a:cubicBezTo>
                  <a:cubicBezTo>
                    <a:pt x="376" y="315"/>
                    <a:pt x="356" y="320"/>
                    <a:pt x="352" y="324"/>
                  </a:cubicBezTo>
                  <a:cubicBezTo>
                    <a:pt x="349" y="329"/>
                    <a:pt x="341" y="329"/>
                    <a:pt x="341" y="331"/>
                  </a:cubicBezTo>
                  <a:cubicBezTo>
                    <a:pt x="341" y="334"/>
                    <a:pt x="332" y="334"/>
                    <a:pt x="328" y="335"/>
                  </a:cubicBezTo>
                  <a:cubicBezTo>
                    <a:pt x="325" y="337"/>
                    <a:pt x="327" y="344"/>
                    <a:pt x="326" y="348"/>
                  </a:cubicBezTo>
                  <a:cubicBezTo>
                    <a:pt x="325" y="352"/>
                    <a:pt x="310" y="350"/>
                    <a:pt x="306" y="351"/>
                  </a:cubicBezTo>
                  <a:cubicBezTo>
                    <a:pt x="302" y="351"/>
                    <a:pt x="300" y="342"/>
                    <a:pt x="297" y="342"/>
                  </a:cubicBezTo>
                  <a:cubicBezTo>
                    <a:pt x="294" y="341"/>
                    <a:pt x="296" y="336"/>
                    <a:pt x="297" y="334"/>
                  </a:cubicBezTo>
                  <a:cubicBezTo>
                    <a:pt x="298" y="332"/>
                    <a:pt x="300" y="334"/>
                    <a:pt x="305" y="331"/>
                  </a:cubicBezTo>
                  <a:cubicBezTo>
                    <a:pt x="309" y="328"/>
                    <a:pt x="313" y="332"/>
                    <a:pt x="315" y="330"/>
                  </a:cubicBezTo>
                  <a:cubicBezTo>
                    <a:pt x="317" y="328"/>
                    <a:pt x="308" y="323"/>
                    <a:pt x="308" y="319"/>
                  </a:cubicBezTo>
                  <a:cubicBezTo>
                    <a:pt x="307" y="314"/>
                    <a:pt x="298" y="313"/>
                    <a:pt x="293" y="315"/>
                  </a:cubicBezTo>
                  <a:cubicBezTo>
                    <a:pt x="288" y="316"/>
                    <a:pt x="282" y="315"/>
                    <a:pt x="279" y="313"/>
                  </a:cubicBezTo>
                  <a:cubicBezTo>
                    <a:pt x="275" y="311"/>
                    <a:pt x="276" y="316"/>
                    <a:pt x="281" y="318"/>
                  </a:cubicBezTo>
                  <a:cubicBezTo>
                    <a:pt x="286" y="319"/>
                    <a:pt x="283" y="323"/>
                    <a:pt x="284" y="326"/>
                  </a:cubicBezTo>
                  <a:cubicBezTo>
                    <a:pt x="285" y="329"/>
                    <a:pt x="283" y="335"/>
                    <a:pt x="280" y="339"/>
                  </a:cubicBezTo>
                  <a:cubicBezTo>
                    <a:pt x="277" y="344"/>
                    <a:pt x="279" y="344"/>
                    <a:pt x="284" y="343"/>
                  </a:cubicBezTo>
                  <a:cubicBezTo>
                    <a:pt x="288" y="343"/>
                    <a:pt x="288" y="349"/>
                    <a:pt x="288" y="354"/>
                  </a:cubicBezTo>
                  <a:cubicBezTo>
                    <a:pt x="288" y="359"/>
                    <a:pt x="284" y="360"/>
                    <a:pt x="284" y="363"/>
                  </a:cubicBezTo>
                  <a:cubicBezTo>
                    <a:pt x="284" y="367"/>
                    <a:pt x="281" y="362"/>
                    <a:pt x="279" y="363"/>
                  </a:cubicBezTo>
                  <a:cubicBezTo>
                    <a:pt x="278" y="364"/>
                    <a:pt x="277" y="362"/>
                    <a:pt x="276" y="359"/>
                  </a:cubicBezTo>
                  <a:cubicBezTo>
                    <a:pt x="275" y="357"/>
                    <a:pt x="268" y="358"/>
                    <a:pt x="264" y="357"/>
                  </a:cubicBezTo>
                  <a:cubicBezTo>
                    <a:pt x="260" y="356"/>
                    <a:pt x="259" y="358"/>
                    <a:pt x="257" y="361"/>
                  </a:cubicBezTo>
                  <a:cubicBezTo>
                    <a:pt x="255" y="364"/>
                    <a:pt x="250" y="365"/>
                    <a:pt x="247" y="365"/>
                  </a:cubicBezTo>
                  <a:cubicBezTo>
                    <a:pt x="243" y="366"/>
                    <a:pt x="239" y="372"/>
                    <a:pt x="235" y="374"/>
                  </a:cubicBezTo>
                  <a:cubicBezTo>
                    <a:pt x="232" y="376"/>
                    <a:pt x="232" y="380"/>
                    <a:pt x="236" y="384"/>
                  </a:cubicBezTo>
                  <a:cubicBezTo>
                    <a:pt x="240" y="388"/>
                    <a:pt x="241" y="391"/>
                    <a:pt x="241" y="394"/>
                  </a:cubicBezTo>
                  <a:cubicBezTo>
                    <a:pt x="241" y="396"/>
                    <a:pt x="229" y="395"/>
                    <a:pt x="227" y="393"/>
                  </a:cubicBezTo>
                  <a:cubicBezTo>
                    <a:pt x="225" y="390"/>
                    <a:pt x="218" y="389"/>
                    <a:pt x="215" y="390"/>
                  </a:cubicBezTo>
                  <a:cubicBezTo>
                    <a:pt x="213" y="390"/>
                    <a:pt x="206" y="382"/>
                    <a:pt x="202" y="382"/>
                  </a:cubicBezTo>
                  <a:cubicBezTo>
                    <a:pt x="198" y="382"/>
                    <a:pt x="196" y="386"/>
                    <a:pt x="195" y="388"/>
                  </a:cubicBezTo>
                  <a:cubicBezTo>
                    <a:pt x="194" y="391"/>
                    <a:pt x="197" y="391"/>
                    <a:pt x="198" y="395"/>
                  </a:cubicBezTo>
                  <a:cubicBezTo>
                    <a:pt x="200" y="399"/>
                    <a:pt x="206" y="399"/>
                    <a:pt x="210" y="399"/>
                  </a:cubicBezTo>
                  <a:cubicBezTo>
                    <a:pt x="213" y="399"/>
                    <a:pt x="212" y="404"/>
                    <a:pt x="211" y="407"/>
                  </a:cubicBezTo>
                  <a:cubicBezTo>
                    <a:pt x="210" y="409"/>
                    <a:pt x="204" y="410"/>
                    <a:pt x="202" y="408"/>
                  </a:cubicBezTo>
                  <a:cubicBezTo>
                    <a:pt x="200" y="406"/>
                    <a:pt x="193" y="408"/>
                    <a:pt x="193" y="405"/>
                  </a:cubicBezTo>
                  <a:cubicBezTo>
                    <a:pt x="193" y="402"/>
                    <a:pt x="188" y="398"/>
                    <a:pt x="182" y="399"/>
                  </a:cubicBezTo>
                  <a:cubicBezTo>
                    <a:pt x="177" y="400"/>
                    <a:pt x="176" y="396"/>
                    <a:pt x="176" y="392"/>
                  </a:cubicBezTo>
                  <a:cubicBezTo>
                    <a:pt x="177" y="388"/>
                    <a:pt x="173" y="385"/>
                    <a:pt x="174" y="383"/>
                  </a:cubicBezTo>
                  <a:cubicBezTo>
                    <a:pt x="174" y="382"/>
                    <a:pt x="171" y="378"/>
                    <a:pt x="174" y="376"/>
                  </a:cubicBezTo>
                  <a:cubicBezTo>
                    <a:pt x="177" y="374"/>
                    <a:pt x="175" y="371"/>
                    <a:pt x="175" y="368"/>
                  </a:cubicBezTo>
                  <a:cubicBezTo>
                    <a:pt x="175" y="365"/>
                    <a:pt x="170" y="361"/>
                    <a:pt x="166" y="361"/>
                  </a:cubicBezTo>
                  <a:cubicBezTo>
                    <a:pt x="162" y="361"/>
                    <a:pt x="162" y="357"/>
                    <a:pt x="159" y="356"/>
                  </a:cubicBezTo>
                  <a:cubicBezTo>
                    <a:pt x="155" y="355"/>
                    <a:pt x="148" y="349"/>
                    <a:pt x="147" y="346"/>
                  </a:cubicBezTo>
                  <a:cubicBezTo>
                    <a:pt x="147" y="344"/>
                    <a:pt x="141" y="343"/>
                    <a:pt x="143" y="343"/>
                  </a:cubicBezTo>
                  <a:cubicBezTo>
                    <a:pt x="145" y="342"/>
                    <a:pt x="150" y="343"/>
                    <a:pt x="153" y="346"/>
                  </a:cubicBezTo>
                  <a:cubicBezTo>
                    <a:pt x="156" y="349"/>
                    <a:pt x="161" y="352"/>
                    <a:pt x="169" y="353"/>
                  </a:cubicBezTo>
                  <a:cubicBezTo>
                    <a:pt x="177" y="354"/>
                    <a:pt x="180" y="358"/>
                    <a:pt x="189" y="360"/>
                  </a:cubicBezTo>
                  <a:cubicBezTo>
                    <a:pt x="198" y="361"/>
                    <a:pt x="203" y="362"/>
                    <a:pt x="216" y="364"/>
                  </a:cubicBezTo>
                  <a:cubicBezTo>
                    <a:pt x="229" y="366"/>
                    <a:pt x="246" y="353"/>
                    <a:pt x="250" y="349"/>
                  </a:cubicBezTo>
                  <a:cubicBezTo>
                    <a:pt x="253" y="345"/>
                    <a:pt x="249" y="338"/>
                    <a:pt x="249" y="335"/>
                  </a:cubicBezTo>
                  <a:cubicBezTo>
                    <a:pt x="249" y="332"/>
                    <a:pt x="243" y="332"/>
                    <a:pt x="242" y="330"/>
                  </a:cubicBezTo>
                  <a:cubicBezTo>
                    <a:pt x="241" y="328"/>
                    <a:pt x="237" y="324"/>
                    <a:pt x="232" y="324"/>
                  </a:cubicBezTo>
                  <a:cubicBezTo>
                    <a:pt x="227" y="324"/>
                    <a:pt x="227" y="318"/>
                    <a:pt x="223" y="318"/>
                  </a:cubicBezTo>
                  <a:cubicBezTo>
                    <a:pt x="219" y="319"/>
                    <a:pt x="216" y="316"/>
                    <a:pt x="206" y="309"/>
                  </a:cubicBezTo>
                  <a:cubicBezTo>
                    <a:pt x="195" y="302"/>
                    <a:pt x="181" y="297"/>
                    <a:pt x="179" y="298"/>
                  </a:cubicBezTo>
                  <a:cubicBezTo>
                    <a:pt x="176" y="300"/>
                    <a:pt x="174" y="300"/>
                    <a:pt x="173" y="298"/>
                  </a:cubicBezTo>
                  <a:cubicBezTo>
                    <a:pt x="171" y="295"/>
                    <a:pt x="167" y="295"/>
                    <a:pt x="164" y="298"/>
                  </a:cubicBezTo>
                  <a:cubicBezTo>
                    <a:pt x="162" y="300"/>
                    <a:pt x="159" y="296"/>
                    <a:pt x="154" y="297"/>
                  </a:cubicBezTo>
                  <a:cubicBezTo>
                    <a:pt x="149" y="298"/>
                    <a:pt x="146" y="295"/>
                    <a:pt x="147" y="293"/>
                  </a:cubicBezTo>
                  <a:cubicBezTo>
                    <a:pt x="149" y="291"/>
                    <a:pt x="156" y="293"/>
                    <a:pt x="156" y="290"/>
                  </a:cubicBezTo>
                  <a:cubicBezTo>
                    <a:pt x="155" y="287"/>
                    <a:pt x="153" y="290"/>
                    <a:pt x="148" y="287"/>
                  </a:cubicBezTo>
                  <a:cubicBezTo>
                    <a:pt x="143" y="284"/>
                    <a:pt x="141" y="286"/>
                    <a:pt x="140" y="289"/>
                  </a:cubicBezTo>
                  <a:cubicBezTo>
                    <a:pt x="139" y="291"/>
                    <a:pt x="135" y="290"/>
                    <a:pt x="133" y="288"/>
                  </a:cubicBezTo>
                  <a:cubicBezTo>
                    <a:pt x="133" y="288"/>
                    <a:pt x="132" y="288"/>
                    <a:pt x="132" y="288"/>
                  </a:cubicBezTo>
                  <a:cubicBezTo>
                    <a:pt x="131" y="292"/>
                    <a:pt x="129" y="292"/>
                    <a:pt x="126" y="292"/>
                  </a:cubicBezTo>
                  <a:cubicBezTo>
                    <a:pt x="123" y="291"/>
                    <a:pt x="120" y="296"/>
                    <a:pt x="117" y="296"/>
                  </a:cubicBezTo>
                  <a:cubicBezTo>
                    <a:pt x="113" y="296"/>
                    <a:pt x="109" y="300"/>
                    <a:pt x="109" y="304"/>
                  </a:cubicBezTo>
                  <a:cubicBezTo>
                    <a:pt x="108" y="307"/>
                    <a:pt x="104" y="305"/>
                    <a:pt x="104" y="307"/>
                  </a:cubicBezTo>
                  <a:cubicBezTo>
                    <a:pt x="104" y="309"/>
                    <a:pt x="104" y="311"/>
                    <a:pt x="102" y="313"/>
                  </a:cubicBezTo>
                  <a:cubicBezTo>
                    <a:pt x="101" y="316"/>
                    <a:pt x="102" y="317"/>
                    <a:pt x="104" y="320"/>
                  </a:cubicBezTo>
                  <a:cubicBezTo>
                    <a:pt x="106" y="324"/>
                    <a:pt x="110" y="323"/>
                    <a:pt x="111" y="324"/>
                  </a:cubicBezTo>
                  <a:cubicBezTo>
                    <a:pt x="113" y="325"/>
                    <a:pt x="120" y="331"/>
                    <a:pt x="120" y="333"/>
                  </a:cubicBezTo>
                  <a:cubicBezTo>
                    <a:pt x="120" y="335"/>
                    <a:pt x="114" y="341"/>
                    <a:pt x="112" y="342"/>
                  </a:cubicBezTo>
                  <a:cubicBezTo>
                    <a:pt x="110" y="343"/>
                    <a:pt x="108" y="347"/>
                    <a:pt x="109" y="349"/>
                  </a:cubicBezTo>
                  <a:cubicBezTo>
                    <a:pt x="110" y="351"/>
                    <a:pt x="116" y="360"/>
                    <a:pt x="120" y="367"/>
                  </a:cubicBezTo>
                  <a:cubicBezTo>
                    <a:pt x="124" y="374"/>
                    <a:pt x="119" y="371"/>
                    <a:pt x="116" y="374"/>
                  </a:cubicBezTo>
                  <a:cubicBezTo>
                    <a:pt x="114" y="377"/>
                    <a:pt x="117" y="381"/>
                    <a:pt x="118" y="383"/>
                  </a:cubicBezTo>
                  <a:cubicBezTo>
                    <a:pt x="119" y="385"/>
                    <a:pt x="115" y="385"/>
                    <a:pt x="115" y="387"/>
                  </a:cubicBezTo>
                  <a:cubicBezTo>
                    <a:pt x="115" y="389"/>
                    <a:pt x="121" y="389"/>
                    <a:pt x="121" y="391"/>
                  </a:cubicBezTo>
                  <a:cubicBezTo>
                    <a:pt x="121" y="392"/>
                    <a:pt x="118" y="394"/>
                    <a:pt x="119" y="397"/>
                  </a:cubicBezTo>
                  <a:cubicBezTo>
                    <a:pt x="121" y="400"/>
                    <a:pt x="125" y="400"/>
                    <a:pt x="125" y="403"/>
                  </a:cubicBezTo>
                  <a:cubicBezTo>
                    <a:pt x="126" y="407"/>
                    <a:pt x="118" y="407"/>
                    <a:pt x="118" y="410"/>
                  </a:cubicBezTo>
                  <a:cubicBezTo>
                    <a:pt x="119" y="413"/>
                    <a:pt x="128" y="416"/>
                    <a:pt x="133" y="421"/>
                  </a:cubicBezTo>
                  <a:cubicBezTo>
                    <a:pt x="137" y="427"/>
                    <a:pt x="137" y="428"/>
                    <a:pt x="136" y="431"/>
                  </a:cubicBezTo>
                  <a:cubicBezTo>
                    <a:pt x="134" y="437"/>
                    <a:pt x="122" y="442"/>
                    <a:pt x="119" y="448"/>
                  </a:cubicBezTo>
                  <a:cubicBezTo>
                    <a:pt x="116" y="454"/>
                    <a:pt x="106" y="458"/>
                    <a:pt x="101" y="463"/>
                  </a:cubicBezTo>
                  <a:cubicBezTo>
                    <a:pt x="99" y="465"/>
                    <a:pt x="97" y="467"/>
                    <a:pt x="96" y="470"/>
                  </a:cubicBezTo>
                  <a:cubicBezTo>
                    <a:pt x="98" y="469"/>
                    <a:pt x="99" y="469"/>
                    <a:pt x="100" y="468"/>
                  </a:cubicBezTo>
                  <a:cubicBezTo>
                    <a:pt x="103" y="467"/>
                    <a:pt x="105" y="474"/>
                    <a:pt x="108" y="476"/>
                  </a:cubicBezTo>
                  <a:cubicBezTo>
                    <a:pt x="111" y="478"/>
                    <a:pt x="116" y="476"/>
                    <a:pt x="118" y="478"/>
                  </a:cubicBezTo>
                  <a:cubicBezTo>
                    <a:pt x="120" y="480"/>
                    <a:pt x="116" y="481"/>
                    <a:pt x="112" y="480"/>
                  </a:cubicBezTo>
                  <a:cubicBezTo>
                    <a:pt x="108" y="479"/>
                    <a:pt x="107" y="482"/>
                    <a:pt x="101" y="484"/>
                  </a:cubicBezTo>
                  <a:cubicBezTo>
                    <a:pt x="97" y="485"/>
                    <a:pt x="97" y="487"/>
                    <a:pt x="96" y="488"/>
                  </a:cubicBezTo>
                  <a:cubicBezTo>
                    <a:pt x="98" y="492"/>
                    <a:pt x="95" y="493"/>
                    <a:pt x="93" y="496"/>
                  </a:cubicBezTo>
                  <a:cubicBezTo>
                    <a:pt x="92" y="500"/>
                    <a:pt x="90" y="500"/>
                    <a:pt x="89" y="502"/>
                  </a:cubicBezTo>
                  <a:cubicBezTo>
                    <a:pt x="89" y="504"/>
                    <a:pt x="90" y="506"/>
                    <a:pt x="90" y="509"/>
                  </a:cubicBezTo>
                  <a:cubicBezTo>
                    <a:pt x="90" y="512"/>
                    <a:pt x="91" y="513"/>
                    <a:pt x="93" y="515"/>
                  </a:cubicBezTo>
                  <a:cubicBezTo>
                    <a:pt x="94" y="518"/>
                    <a:pt x="91" y="518"/>
                    <a:pt x="90" y="519"/>
                  </a:cubicBezTo>
                  <a:cubicBezTo>
                    <a:pt x="88" y="521"/>
                    <a:pt x="89" y="524"/>
                    <a:pt x="91" y="526"/>
                  </a:cubicBezTo>
                  <a:cubicBezTo>
                    <a:pt x="93" y="528"/>
                    <a:pt x="93" y="531"/>
                    <a:pt x="92" y="532"/>
                  </a:cubicBezTo>
                  <a:cubicBezTo>
                    <a:pt x="92" y="534"/>
                    <a:pt x="94" y="537"/>
                    <a:pt x="96" y="539"/>
                  </a:cubicBezTo>
                  <a:cubicBezTo>
                    <a:pt x="98" y="541"/>
                    <a:pt x="98" y="546"/>
                    <a:pt x="99" y="548"/>
                  </a:cubicBezTo>
                  <a:cubicBezTo>
                    <a:pt x="101" y="549"/>
                    <a:pt x="102" y="550"/>
                    <a:pt x="105" y="549"/>
                  </a:cubicBezTo>
                  <a:cubicBezTo>
                    <a:pt x="108" y="549"/>
                    <a:pt x="110" y="550"/>
                    <a:pt x="111" y="552"/>
                  </a:cubicBezTo>
                  <a:cubicBezTo>
                    <a:pt x="112" y="555"/>
                    <a:pt x="115" y="554"/>
                    <a:pt x="117" y="552"/>
                  </a:cubicBezTo>
                  <a:cubicBezTo>
                    <a:pt x="120" y="551"/>
                    <a:pt x="127" y="555"/>
                    <a:pt x="128" y="555"/>
                  </a:cubicBezTo>
                  <a:cubicBezTo>
                    <a:pt x="130" y="556"/>
                    <a:pt x="129" y="561"/>
                    <a:pt x="129" y="564"/>
                  </a:cubicBezTo>
                  <a:cubicBezTo>
                    <a:pt x="129" y="567"/>
                    <a:pt x="128" y="570"/>
                    <a:pt x="130" y="572"/>
                  </a:cubicBezTo>
                  <a:cubicBezTo>
                    <a:pt x="133" y="574"/>
                    <a:pt x="133" y="578"/>
                    <a:pt x="136" y="580"/>
                  </a:cubicBezTo>
                  <a:cubicBezTo>
                    <a:pt x="139" y="581"/>
                    <a:pt x="140" y="586"/>
                    <a:pt x="143" y="586"/>
                  </a:cubicBezTo>
                  <a:cubicBezTo>
                    <a:pt x="145" y="587"/>
                    <a:pt x="148" y="590"/>
                    <a:pt x="149" y="592"/>
                  </a:cubicBezTo>
                  <a:cubicBezTo>
                    <a:pt x="149" y="595"/>
                    <a:pt x="145" y="597"/>
                    <a:pt x="143" y="598"/>
                  </a:cubicBezTo>
                  <a:cubicBezTo>
                    <a:pt x="141" y="599"/>
                    <a:pt x="136" y="595"/>
                    <a:pt x="135" y="596"/>
                  </a:cubicBezTo>
                  <a:cubicBezTo>
                    <a:pt x="133" y="598"/>
                    <a:pt x="135" y="602"/>
                    <a:pt x="137" y="608"/>
                  </a:cubicBezTo>
                  <a:cubicBezTo>
                    <a:pt x="138" y="613"/>
                    <a:pt x="139" y="614"/>
                    <a:pt x="141" y="614"/>
                  </a:cubicBezTo>
                  <a:cubicBezTo>
                    <a:pt x="144" y="614"/>
                    <a:pt x="145" y="612"/>
                    <a:pt x="147" y="611"/>
                  </a:cubicBezTo>
                  <a:cubicBezTo>
                    <a:pt x="149" y="610"/>
                    <a:pt x="153" y="612"/>
                    <a:pt x="155" y="611"/>
                  </a:cubicBezTo>
                  <a:cubicBezTo>
                    <a:pt x="156" y="610"/>
                    <a:pt x="163" y="610"/>
                    <a:pt x="164" y="612"/>
                  </a:cubicBezTo>
                  <a:cubicBezTo>
                    <a:pt x="165" y="614"/>
                    <a:pt x="167" y="619"/>
                    <a:pt x="166" y="621"/>
                  </a:cubicBezTo>
                  <a:cubicBezTo>
                    <a:pt x="165" y="623"/>
                    <a:pt x="167" y="625"/>
                    <a:pt x="168" y="627"/>
                  </a:cubicBezTo>
                  <a:cubicBezTo>
                    <a:pt x="169" y="630"/>
                    <a:pt x="175" y="629"/>
                    <a:pt x="177" y="630"/>
                  </a:cubicBezTo>
                  <a:cubicBezTo>
                    <a:pt x="178" y="630"/>
                    <a:pt x="183" y="636"/>
                    <a:pt x="182" y="639"/>
                  </a:cubicBezTo>
                  <a:cubicBezTo>
                    <a:pt x="181" y="641"/>
                    <a:pt x="184" y="642"/>
                    <a:pt x="186" y="641"/>
                  </a:cubicBezTo>
                  <a:cubicBezTo>
                    <a:pt x="188" y="640"/>
                    <a:pt x="190" y="643"/>
                    <a:pt x="192" y="644"/>
                  </a:cubicBezTo>
                  <a:cubicBezTo>
                    <a:pt x="194" y="645"/>
                    <a:pt x="196" y="645"/>
                    <a:pt x="198" y="643"/>
                  </a:cubicBezTo>
                  <a:cubicBezTo>
                    <a:pt x="200" y="642"/>
                    <a:pt x="203" y="641"/>
                    <a:pt x="204" y="643"/>
                  </a:cubicBezTo>
                  <a:cubicBezTo>
                    <a:pt x="205" y="645"/>
                    <a:pt x="209" y="648"/>
                    <a:pt x="209" y="649"/>
                  </a:cubicBezTo>
                  <a:cubicBezTo>
                    <a:pt x="209" y="650"/>
                    <a:pt x="216" y="649"/>
                    <a:pt x="219" y="651"/>
                  </a:cubicBezTo>
                  <a:cubicBezTo>
                    <a:pt x="222" y="652"/>
                    <a:pt x="225" y="652"/>
                    <a:pt x="229" y="653"/>
                  </a:cubicBezTo>
                  <a:cubicBezTo>
                    <a:pt x="232" y="655"/>
                    <a:pt x="235" y="656"/>
                    <a:pt x="235" y="658"/>
                  </a:cubicBezTo>
                  <a:cubicBezTo>
                    <a:pt x="235" y="660"/>
                    <a:pt x="232" y="662"/>
                    <a:pt x="232" y="663"/>
                  </a:cubicBezTo>
                  <a:cubicBezTo>
                    <a:pt x="232" y="664"/>
                    <a:pt x="235" y="665"/>
                    <a:pt x="235" y="666"/>
                  </a:cubicBezTo>
                  <a:cubicBezTo>
                    <a:pt x="235" y="668"/>
                    <a:pt x="231" y="668"/>
                    <a:pt x="231" y="669"/>
                  </a:cubicBezTo>
                  <a:cubicBezTo>
                    <a:pt x="230" y="670"/>
                    <a:pt x="233" y="672"/>
                    <a:pt x="233" y="674"/>
                  </a:cubicBezTo>
                  <a:cubicBezTo>
                    <a:pt x="234" y="675"/>
                    <a:pt x="231" y="679"/>
                    <a:pt x="231" y="681"/>
                  </a:cubicBezTo>
                  <a:cubicBezTo>
                    <a:pt x="231" y="682"/>
                    <a:pt x="223" y="680"/>
                    <a:pt x="222" y="680"/>
                  </a:cubicBezTo>
                  <a:cubicBezTo>
                    <a:pt x="220" y="680"/>
                    <a:pt x="214" y="686"/>
                    <a:pt x="213" y="687"/>
                  </a:cubicBezTo>
                  <a:cubicBezTo>
                    <a:pt x="211" y="687"/>
                    <a:pt x="212" y="690"/>
                    <a:pt x="212" y="692"/>
                  </a:cubicBezTo>
                  <a:cubicBezTo>
                    <a:pt x="218" y="691"/>
                    <a:pt x="224" y="691"/>
                    <a:pt x="224" y="692"/>
                  </a:cubicBezTo>
                  <a:cubicBezTo>
                    <a:pt x="225" y="694"/>
                    <a:pt x="212" y="700"/>
                    <a:pt x="210" y="701"/>
                  </a:cubicBezTo>
                  <a:cubicBezTo>
                    <a:pt x="207" y="702"/>
                    <a:pt x="214" y="705"/>
                    <a:pt x="214" y="707"/>
                  </a:cubicBezTo>
                  <a:cubicBezTo>
                    <a:pt x="214" y="710"/>
                    <a:pt x="207" y="710"/>
                    <a:pt x="207" y="714"/>
                  </a:cubicBezTo>
                  <a:cubicBezTo>
                    <a:pt x="208" y="719"/>
                    <a:pt x="205" y="719"/>
                    <a:pt x="201" y="719"/>
                  </a:cubicBezTo>
                  <a:cubicBezTo>
                    <a:pt x="197" y="719"/>
                    <a:pt x="196" y="722"/>
                    <a:pt x="198" y="722"/>
                  </a:cubicBezTo>
                  <a:cubicBezTo>
                    <a:pt x="200" y="723"/>
                    <a:pt x="200" y="728"/>
                    <a:pt x="207" y="730"/>
                  </a:cubicBezTo>
                  <a:cubicBezTo>
                    <a:pt x="214" y="732"/>
                    <a:pt x="222" y="739"/>
                    <a:pt x="229" y="746"/>
                  </a:cubicBezTo>
                  <a:cubicBezTo>
                    <a:pt x="230" y="747"/>
                    <a:pt x="231" y="748"/>
                    <a:pt x="232" y="748"/>
                  </a:cubicBezTo>
                  <a:cubicBezTo>
                    <a:pt x="233" y="747"/>
                    <a:pt x="235" y="746"/>
                    <a:pt x="236" y="746"/>
                  </a:cubicBezTo>
                  <a:cubicBezTo>
                    <a:pt x="240" y="746"/>
                    <a:pt x="246" y="748"/>
                    <a:pt x="250" y="751"/>
                  </a:cubicBezTo>
                  <a:cubicBezTo>
                    <a:pt x="253" y="753"/>
                    <a:pt x="266" y="750"/>
                    <a:pt x="268" y="752"/>
                  </a:cubicBezTo>
                  <a:cubicBezTo>
                    <a:pt x="269" y="754"/>
                    <a:pt x="272" y="757"/>
                    <a:pt x="275" y="757"/>
                  </a:cubicBezTo>
                  <a:cubicBezTo>
                    <a:pt x="278" y="757"/>
                    <a:pt x="280" y="762"/>
                    <a:pt x="282" y="761"/>
                  </a:cubicBezTo>
                  <a:cubicBezTo>
                    <a:pt x="284" y="759"/>
                    <a:pt x="292" y="759"/>
                    <a:pt x="294" y="759"/>
                  </a:cubicBezTo>
                  <a:cubicBezTo>
                    <a:pt x="296" y="759"/>
                    <a:pt x="296" y="761"/>
                    <a:pt x="298" y="761"/>
                  </a:cubicBezTo>
                  <a:cubicBezTo>
                    <a:pt x="300" y="761"/>
                    <a:pt x="300" y="769"/>
                    <a:pt x="302" y="768"/>
                  </a:cubicBezTo>
                  <a:cubicBezTo>
                    <a:pt x="303" y="767"/>
                    <a:pt x="309" y="773"/>
                    <a:pt x="313" y="773"/>
                  </a:cubicBezTo>
                  <a:cubicBezTo>
                    <a:pt x="316" y="774"/>
                    <a:pt x="320" y="780"/>
                    <a:pt x="321" y="780"/>
                  </a:cubicBezTo>
                  <a:cubicBezTo>
                    <a:pt x="323" y="779"/>
                    <a:pt x="325" y="782"/>
                    <a:pt x="326" y="780"/>
                  </a:cubicBezTo>
                  <a:cubicBezTo>
                    <a:pt x="327" y="777"/>
                    <a:pt x="332" y="778"/>
                    <a:pt x="334" y="774"/>
                  </a:cubicBezTo>
                  <a:cubicBezTo>
                    <a:pt x="327" y="766"/>
                    <a:pt x="320" y="757"/>
                    <a:pt x="321" y="753"/>
                  </a:cubicBezTo>
                  <a:cubicBezTo>
                    <a:pt x="321" y="747"/>
                    <a:pt x="323" y="743"/>
                    <a:pt x="316" y="737"/>
                  </a:cubicBezTo>
                  <a:cubicBezTo>
                    <a:pt x="309" y="731"/>
                    <a:pt x="317" y="726"/>
                    <a:pt x="322" y="720"/>
                  </a:cubicBezTo>
                  <a:cubicBezTo>
                    <a:pt x="327" y="714"/>
                    <a:pt x="336" y="711"/>
                    <a:pt x="343" y="707"/>
                  </a:cubicBezTo>
                  <a:cubicBezTo>
                    <a:pt x="341" y="706"/>
                    <a:pt x="340" y="705"/>
                    <a:pt x="339" y="704"/>
                  </a:cubicBezTo>
                  <a:cubicBezTo>
                    <a:pt x="334" y="702"/>
                    <a:pt x="333" y="700"/>
                    <a:pt x="336" y="699"/>
                  </a:cubicBezTo>
                  <a:cubicBezTo>
                    <a:pt x="340" y="698"/>
                    <a:pt x="338" y="696"/>
                    <a:pt x="335" y="692"/>
                  </a:cubicBezTo>
                  <a:cubicBezTo>
                    <a:pt x="331" y="688"/>
                    <a:pt x="329" y="683"/>
                    <a:pt x="327" y="683"/>
                  </a:cubicBezTo>
                  <a:cubicBezTo>
                    <a:pt x="325" y="683"/>
                    <a:pt x="322" y="683"/>
                    <a:pt x="319" y="684"/>
                  </a:cubicBezTo>
                  <a:cubicBezTo>
                    <a:pt x="316" y="685"/>
                    <a:pt x="317" y="681"/>
                    <a:pt x="317" y="677"/>
                  </a:cubicBezTo>
                  <a:cubicBezTo>
                    <a:pt x="318" y="674"/>
                    <a:pt x="312" y="674"/>
                    <a:pt x="310" y="673"/>
                  </a:cubicBezTo>
                  <a:cubicBezTo>
                    <a:pt x="309" y="671"/>
                    <a:pt x="312" y="666"/>
                    <a:pt x="313" y="665"/>
                  </a:cubicBezTo>
                  <a:cubicBezTo>
                    <a:pt x="314" y="665"/>
                    <a:pt x="317" y="663"/>
                    <a:pt x="317" y="662"/>
                  </a:cubicBezTo>
                  <a:cubicBezTo>
                    <a:pt x="317" y="660"/>
                    <a:pt x="312" y="659"/>
                    <a:pt x="314" y="656"/>
                  </a:cubicBezTo>
                  <a:cubicBezTo>
                    <a:pt x="316" y="652"/>
                    <a:pt x="320" y="652"/>
                    <a:pt x="320" y="648"/>
                  </a:cubicBezTo>
                  <a:cubicBezTo>
                    <a:pt x="320" y="645"/>
                    <a:pt x="323" y="641"/>
                    <a:pt x="326" y="644"/>
                  </a:cubicBezTo>
                  <a:cubicBezTo>
                    <a:pt x="330" y="647"/>
                    <a:pt x="332" y="654"/>
                    <a:pt x="336" y="652"/>
                  </a:cubicBezTo>
                  <a:cubicBezTo>
                    <a:pt x="340" y="650"/>
                    <a:pt x="337" y="647"/>
                    <a:pt x="337" y="645"/>
                  </a:cubicBezTo>
                  <a:cubicBezTo>
                    <a:pt x="336" y="643"/>
                    <a:pt x="335" y="639"/>
                    <a:pt x="340" y="638"/>
                  </a:cubicBezTo>
                  <a:cubicBezTo>
                    <a:pt x="344" y="637"/>
                    <a:pt x="342" y="632"/>
                    <a:pt x="346" y="632"/>
                  </a:cubicBezTo>
                  <a:cubicBezTo>
                    <a:pt x="350" y="632"/>
                    <a:pt x="356" y="628"/>
                    <a:pt x="358" y="627"/>
                  </a:cubicBezTo>
                  <a:cubicBezTo>
                    <a:pt x="360" y="626"/>
                    <a:pt x="365" y="623"/>
                    <a:pt x="367" y="624"/>
                  </a:cubicBezTo>
                  <a:cubicBezTo>
                    <a:pt x="369" y="625"/>
                    <a:pt x="372" y="628"/>
                    <a:pt x="373" y="624"/>
                  </a:cubicBezTo>
                  <a:cubicBezTo>
                    <a:pt x="375" y="620"/>
                    <a:pt x="381" y="622"/>
                    <a:pt x="381" y="624"/>
                  </a:cubicBezTo>
                  <a:cubicBezTo>
                    <a:pt x="382" y="626"/>
                    <a:pt x="392" y="626"/>
                    <a:pt x="395" y="628"/>
                  </a:cubicBezTo>
                  <a:cubicBezTo>
                    <a:pt x="398" y="630"/>
                    <a:pt x="404" y="635"/>
                    <a:pt x="404" y="637"/>
                  </a:cubicBezTo>
                  <a:cubicBezTo>
                    <a:pt x="404" y="639"/>
                    <a:pt x="408" y="642"/>
                    <a:pt x="408" y="638"/>
                  </a:cubicBezTo>
                  <a:cubicBezTo>
                    <a:pt x="408" y="635"/>
                    <a:pt x="410" y="636"/>
                    <a:pt x="414" y="638"/>
                  </a:cubicBezTo>
                  <a:cubicBezTo>
                    <a:pt x="418" y="641"/>
                    <a:pt x="424" y="640"/>
                    <a:pt x="425" y="637"/>
                  </a:cubicBezTo>
                  <a:cubicBezTo>
                    <a:pt x="426" y="635"/>
                    <a:pt x="434" y="631"/>
                    <a:pt x="436" y="634"/>
                  </a:cubicBezTo>
                  <a:cubicBezTo>
                    <a:pt x="439" y="636"/>
                    <a:pt x="440" y="637"/>
                    <a:pt x="443" y="634"/>
                  </a:cubicBezTo>
                  <a:cubicBezTo>
                    <a:pt x="446" y="631"/>
                    <a:pt x="453" y="631"/>
                    <a:pt x="454" y="635"/>
                  </a:cubicBezTo>
                  <a:cubicBezTo>
                    <a:pt x="455" y="638"/>
                    <a:pt x="459" y="638"/>
                    <a:pt x="462" y="638"/>
                  </a:cubicBezTo>
                  <a:cubicBezTo>
                    <a:pt x="465" y="638"/>
                    <a:pt x="466" y="643"/>
                    <a:pt x="468" y="642"/>
                  </a:cubicBezTo>
                  <a:cubicBezTo>
                    <a:pt x="470" y="641"/>
                    <a:pt x="469" y="636"/>
                    <a:pt x="472" y="636"/>
                  </a:cubicBezTo>
                  <a:cubicBezTo>
                    <a:pt x="474" y="637"/>
                    <a:pt x="476" y="640"/>
                    <a:pt x="481" y="640"/>
                  </a:cubicBezTo>
                  <a:cubicBezTo>
                    <a:pt x="485" y="640"/>
                    <a:pt x="488" y="639"/>
                    <a:pt x="488" y="636"/>
                  </a:cubicBezTo>
                  <a:cubicBezTo>
                    <a:pt x="488" y="632"/>
                    <a:pt x="487" y="627"/>
                    <a:pt x="485" y="627"/>
                  </a:cubicBezTo>
                  <a:cubicBezTo>
                    <a:pt x="482" y="627"/>
                    <a:pt x="479" y="625"/>
                    <a:pt x="476" y="625"/>
                  </a:cubicBezTo>
                  <a:cubicBezTo>
                    <a:pt x="473" y="625"/>
                    <a:pt x="470" y="619"/>
                    <a:pt x="473" y="618"/>
                  </a:cubicBezTo>
                  <a:cubicBezTo>
                    <a:pt x="476" y="617"/>
                    <a:pt x="482" y="614"/>
                    <a:pt x="481" y="612"/>
                  </a:cubicBezTo>
                  <a:cubicBezTo>
                    <a:pt x="479" y="609"/>
                    <a:pt x="478" y="604"/>
                    <a:pt x="483" y="603"/>
                  </a:cubicBezTo>
                  <a:cubicBezTo>
                    <a:pt x="487" y="603"/>
                    <a:pt x="495" y="603"/>
                    <a:pt x="495" y="601"/>
                  </a:cubicBezTo>
                  <a:cubicBezTo>
                    <a:pt x="494" y="600"/>
                    <a:pt x="486" y="599"/>
                    <a:pt x="485" y="596"/>
                  </a:cubicBezTo>
                  <a:cubicBezTo>
                    <a:pt x="483" y="593"/>
                    <a:pt x="483" y="587"/>
                    <a:pt x="484" y="586"/>
                  </a:cubicBezTo>
                  <a:cubicBezTo>
                    <a:pt x="486" y="585"/>
                    <a:pt x="491" y="586"/>
                    <a:pt x="494" y="585"/>
                  </a:cubicBezTo>
                  <a:cubicBezTo>
                    <a:pt x="497" y="584"/>
                    <a:pt x="504" y="587"/>
                    <a:pt x="508" y="584"/>
                  </a:cubicBezTo>
                  <a:cubicBezTo>
                    <a:pt x="512" y="581"/>
                    <a:pt x="521" y="580"/>
                    <a:pt x="525" y="580"/>
                  </a:cubicBezTo>
                  <a:cubicBezTo>
                    <a:pt x="530" y="580"/>
                    <a:pt x="533" y="577"/>
                    <a:pt x="537" y="576"/>
                  </a:cubicBezTo>
                  <a:cubicBezTo>
                    <a:pt x="541" y="576"/>
                    <a:pt x="551" y="574"/>
                    <a:pt x="553" y="573"/>
                  </a:cubicBezTo>
                  <a:cubicBezTo>
                    <a:pt x="556" y="572"/>
                    <a:pt x="570" y="570"/>
                    <a:pt x="570" y="567"/>
                  </a:cubicBezTo>
                  <a:cubicBezTo>
                    <a:pt x="571" y="565"/>
                    <a:pt x="582" y="563"/>
                    <a:pt x="585" y="564"/>
                  </a:cubicBezTo>
                  <a:cubicBezTo>
                    <a:pt x="588" y="565"/>
                    <a:pt x="591" y="566"/>
                    <a:pt x="594" y="565"/>
                  </a:cubicBezTo>
                  <a:cubicBezTo>
                    <a:pt x="596" y="564"/>
                    <a:pt x="602" y="567"/>
                    <a:pt x="601" y="570"/>
                  </a:cubicBezTo>
                  <a:cubicBezTo>
                    <a:pt x="601" y="573"/>
                    <a:pt x="604" y="576"/>
                    <a:pt x="603" y="578"/>
                  </a:cubicBezTo>
                  <a:cubicBezTo>
                    <a:pt x="603" y="581"/>
                    <a:pt x="600" y="582"/>
                    <a:pt x="602" y="584"/>
                  </a:cubicBezTo>
                  <a:cubicBezTo>
                    <a:pt x="604" y="585"/>
                    <a:pt x="610" y="584"/>
                    <a:pt x="613" y="582"/>
                  </a:cubicBezTo>
                  <a:cubicBezTo>
                    <a:pt x="615" y="579"/>
                    <a:pt x="617" y="583"/>
                    <a:pt x="617" y="585"/>
                  </a:cubicBezTo>
                  <a:cubicBezTo>
                    <a:pt x="617" y="586"/>
                    <a:pt x="620" y="588"/>
                    <a:pt x="620" y="585"/>
                  </a:cubicBezTo>
                  <a:cubicBezTo>
                    <a:pt x="620" y="583"/>
                    <a:pt x="624" y="585"/>
                    <a:pt x="626" y="586"/>
                  </a:cubicBezTo>
                  <a:cubicBezTo>
                    <a:pt x="627" y="588"/>
                    <a:pt x="632" y="584"/>
                    <a:pt x="632" y="587"/>
                  </a:cubicBezTo>
                  <a:cubicBezTo>
                    <a:pt x="632" y="590"/>
                    <a:pt x="625" y="592"/>
                    <a:pt x="628" y="595"/>
                  </a:cubicBezTo>
                  <a:cubicBezTo>
                    <a:pt x="631" y="598"/>
                    <a:pt x="633" y="591"/>
                    <a:pt x="636" y="593"/>
                  </a:cubicBezTo>
                  <a:cubicBezTo>
                    <a:pt x="640" y="594"/>
                    <a:pt x="645" y="588"/>
                    <a:pt x="649" y="587"/>
                  </a:cubicBezTo>
                  <a:cubicBezTo>
                    <a:pt x="653" y="586"/>
                    <a:pt x="656" y="583"/>
                    <a:pt x="660" y="581"/>
                  </a:cubicBezTo>
                  <a:cubicBezTo>
                    <a:pt x="663" y="579"/>
                    <a:pt x="669" y="580"/>
                    <a:pt x="667" y="582"/>
                  </a:cubicBezTo>
                  <a:cubicBezTo>
                    <a:pt x="665" y="584"/>
                    <a:pt x="663" y="588"/>
                    <a:pt x="671" y="591"/>
                  </a:cubicBezTo>
                  <a:cubicBezTo>
                    <a:pt x="678" y="594"/>
                    <a:pt x="687" y="609"/>
                    <a:pt x="692" y="617"/>
                  </a:cubicBezTo>
                  <a:cubicBezTo>
                    <a:pt x="697" y="625"/>
                    <a:pt x="701" y="638"/>
                    <a:pt x="704" y="638"/>
                  </a:cubicBezTo>
                  <a:cubicBezTo>
                    <a:pt x="707" y="638"/>
                    <a:pt x="707" y="631"/>
                    <a:pt x="711" y="631"/>
                  </a:cubicBezTo>
                  <a:cubicBezTo>
                    <a:pt x="714" y="630"/>
                    <a:pt x="716" y="636"/>
                    <a:pt x="720" y="637"/>
                  </a:cubicBezTo>
                  <a:cubicBezTo>
                    <a:pt x="723" y="638"/>
                    <a:pt x="728" y="640"/>
                    <a:pt x="731" y="639"/>
                  </a:cubicBezTo>
                  <a:cubicBezTo>
                    <a:pt x="734" y="638"/>
                    <a:pt x="740" y="634"/>
                    <a:pt x="742" y="636"/>
                  </a:cubicBezTo>
                  <a:cubicBezTo>
                    <a:pt x="745" y="637"/>
                    <a:pt x="748" y="637"/>
                    <a:pt x="750" y="642"/>
                  </a:cubicBezTo>
                  <a:cubicBezTo>
                    <a:pt x="752" y="647"/>
                    <a:pt x="755" y="648"/>
                    <a:pt x="757" y="648"/>
                  </a:cubicBezTo>
                  <a:cubicBezTo>
                    <a:pt x="759" y="648"/>
                    <a:pt x="760" y="650"/>
                    <a:pt x="760" y="653"/>
                  </a:cubicBezTo>
                  <a:cubicBezTo>
                    <a:pt x="760" y="655"/>
                    <a:pt x="763" y="658"/>
                    <a:pt x="765" y="658"/>
                  </a:cubicBezTo>
                  <a:cubicBezTo>
                    <a:pt x="767" y="658"/>
                    <a:pt x="773" y="657"/>
                    <a:pt x="775" y="656"/>
                  </a:cubicBezTo>
                  <a:cubicBezTo>
                    <a:pt x="776" y="655"/>
                    <a:pt x="778" y="654"/>
                    <a:pt x="779" y="656"/>
                  </a:cubicBezTo>
                  <a:cubicBezTo>
                    <a:pt x="779" y="659"/>
                    <a:pt x="782" y="662"/>
                    <a:pt x="784" y="662"/>
                  </a:cubicBezTo>
                  <a:cubicBezTo>
                    <a:pt x="786" y="662"/>
                    <a:pt x="790" y="664"/>
                    <a:pt x="791" y="662"/>
                  </a:cubicBezTo>
                  <a:cubicBezTo>
                    <a:pt x="791" y="661"/>
                    <a:pt x="797" y="660"/>
                    <a:pt x="799" y="659"/>
                  </a:cubicBezTo>
                  <a:cubicBezTo>
                    <a:pt x="801" y="659"/>
                    <a:pt x="808" y="658"/>
                    <a:pt x="809" y="654"/>
                  </a:cubicBezTo>
                  <a:cubicBezTo>
                    <a:pt x="811" y="651"/>
                    <a:pt x="816" y="651"/>
                    <a:pt x="818" y="649"/>
                  </a:cubicBezTo>
                  <a:cubicBezTo>
                    <a:pt x="820" y="647"/>
                    <a:pt x="825" y="646"/>
                    <a:pt x="826" y="644"/>
                  </a:cubicBezTo>
                  <a:cubicBezTo>
                    <a:pt x="827" y="642"/>
                    <a:pt x="833" y="642"/>
                    <a:pt x="834" y="640"/>
                  </a:cubicBezTo>
                  <a:cubicBezTo>
                    <a:pt x="834" y="638"/>
                    <a:pt x="839" y="638"/>
                    <a:pt x="842" y="639"/>
                  </a:cubicBezTo>
                  <a:cubicBezTo>
                    <a:pt x="844" y="640"/>
                    <a:pt x="856" y="642"/>
                    <a:pt x="858" y="642"/>
                  </a:cubicBezTo>
                  <a:cubicBezTo>
                    <a:pt x="860" y="641"/>
                    <a:pt x="860" y="648"/>
                    <a:pt x="862" y="648"/>
                  </a:cubicBezTo>
                  <a:cubicBezTo>
                    <a:pt x="863" y="649"/>
                    <a:pt x="870" y="654"/>
                    <a:pt x="871" y="652"/>
                  </a:cubicBezTo>
                  <a:cubicBezTo>
                    <a:pt x="873" y="651"/>
                    <a:pt x="877" y="649"/>
                    <a:pt x="880" y="652"/>
                  </a:cubicBezTo>
                  <a:cubicBezTo>
                    <a:pt x="884" y="654"/>
                    <a:pt x="887" y="656"/>
                    <a:pt x="889" y="654"/>
                  </a:cubicBezTo>
                  <a:cubicBezTo>
                    <a:pt x="890" y="652"/>
                    <a:pt x="897" y="650"/>
                    <a:pt x="898" y="649"/>
                  </a:cubicBezTo>
                  <a:cubicBezTo>
                    <a:pt x="899" y="648"/>
                    <a:pt x="900" y="643"/>
                    <a:pt x="899" y="642"/>
                  </a:cubicBezTo>
                  <a:cubicBezTo>
                    <a:pt x="897" y="641"/>
                    <a:pt x="895" y="635"/>
                    <a:pt x="895" y="632"/>
                  </a:cubicBezTo>
                  <a:cubicBezTo>
                    <a:pt x="894" y="629"/>
                    <a:pt x="899" y="629"/>
                    <a:pt x="899" y="626"/>
                  </a:cubicBezTo>
                  <a:cubicBezTo>
                    <a:pt x="900" y="624"/>
                    <a:pt x="904" y="623"/>
                    <a:pt x="905" y="622"/>
                  </a:cubicBezTo>
                  <a:cubicBezTo>
                    <a:pt x="907" y="620"/>
                    <a:pt x="907" y="617"/>
                    <a:pt x="910" y="618"/>
                  </a:cubicBezTo>
                  <a:cubicBezTo>
                    <a:pt x="912" y="619"/>
                    <a:pt x="917" y="620"/>
                    <a:pt x="918" y="622"/>
                  </a:cubicBezTo>
                  <a:cubicBezTo>
                    <a:pt x="919" y="623"/>
                    <a:pt x="923" y="623"/>
                    <a:pt x="925" y="623"/>
                  </a:cubicBezTo>
                  <a:cubicBezTo>
                    <a:pt x="928" y="623"/>
                    <a:pt x="932" y="625"/>
                    <a:pt x="934" y="627"/>
                  </a:cubicBezTo>
                  <a:cubicBezTo>
                    <a:pt x="936" y="628"/>
                    <a:pt x="944" y="628"/>
                    <a:pt x="945" y="630"/>
                  </a:cubicBezTo>
                  <a:cubicBezTo>
                    <a:pt x="947" y="632"/>
                    <a:pt x="945" y="638"/>
                    <a:pt x="947" y="641"/>
                  </a:cubicBezTo>
                  <a:cubicBezTo>
                    <a:pt x="948" y="643"/>
                    <a:pt x="952" y="647"/>
                    <a:pt x="954" y="646"/>
                  </a:cubicBezTo>
                  <a:cubicBezTo>
                    <a:pt x="955" y="645"/>
                    <a:pt x="962" y="650"/>
                    <a:pt x="964" y="649"/>
                  </a:cubicBezTo>
                  <a:cubicBezTo>
                    <a:pt x="966" y="649"/>
                    <a:pt x="970" y="645"/>
                    <a:pt x="972" y="645"/>
                  </a:cubicBezTo>
                  <a:cubicBezTo>
                    <a:pt x="974" y="645"/>
                    <a:pt x="981" y="643"/>
                    <a:pt x="983" y="644"/>
                  </a:cubicBezTo>
                  <a:cubicBezTo>
                    <a:pt x="985" y="644"/>
                    <a:pt x="992" y="647"/>
                    <a:pt x="994" y="646"/>
                  </a:cubicBezTo>
                  <a:cubicBezTo>
                    <a:pt x="995" y="646"/>
                    <a:pt x="1001" y="647"/>
                    <a:pt x="1002" y="649"/>
                  </a:cubicBezTo>
                  <a:cubicBezTo>
                    <a:pt x="1003" y="651"/>
                    <a:pt x="1012" y="651"/>
                    <a:pt x="1012" y="653"/>
                  </a:cubicBezTo>
                  <a:cubicBezTo>
                    <a:pt x="1012" y="656"/>
                    <a:pt x="1017" y="657"/>
                    <a:pt x="1018" y="660"/>
                  </a:cubicBezTo>
                  <a:cubicBezTo>
                    <a:pt x="1020" y="663"/>
                    <a:pt x="1031" y="661"/>
                    <a:pt x="1033" y="663"/>
                  </a:cubicBezTo>
                  <a:cubicBezTo>
                    <a:pt x="1035" y="665"/>
                    <a:pt x="1048" y="664"/>
                    <a:pt x="1048" y="663"/>
                  </a:cubicBezTo>
                  <a:cubicBezTo>
                    <a:pt x="1049" y="661"/>
                    <a:pt x="1061" y="661"/>
                    <a:pt x="1063" y="659"/>
                  </a:cubicBezTo>
                  <a:cubicBezTo>
                    <a:pt x="1066" y="657"/>
                    <a:pt x="1072" y="658"/>
                    <a:pt x="1073" y="655"/>
                  </a:cubicBezTo>
                  <a:cubicBezTo>
                    <a:pt x="1073" y="653"/>
                    <a:pt x="1079" y="651"/>
                    <a:pt x="1082" y="649"/>
                  </a:cubicBezTo>
                  <a:cubicBezTo>
                    <a:pt x="1085" y="647"/>
                    <a:pt x="1096" y="647"/>
                    <a:pt x="1096" y="650"/>
                  </a:cubicBezTo>
                  <a:cubicBezTo>
                    <a:pt x="1097" y="652"/>
                    <a:pt x="1103" y="653"/>
                    <a:pt x="1106" y="652"/>
                  </a:cubicBezTo>
                  <a:cubicBezTo>
                    <a:pt x="1109" y="651"/>
                    <a:pt x="1116" y="652"/>
                    <a:pt x="1117" y="655"/>
                  </a:cubicBezTo>
                  <a:cubicBezTo>
                    <a:pt x="1118" y="657"/>
                    <a:pt x="1126" y="659"/>
                    <a:pt x="1128" y="658"/>
                  </a:cubicBezTo>
                  <a:cubicBezTo>
                    <a:pt x="1130" y="657"/>
                    <a:pt x="1137" y="652"/>
                    <a:pt x="1139" y="652"/>
                  </a:cubicBezTo>
                  <a:cubicBezTo>
                    <a:pt x="1142" y="652"/>
                    <a:pt x="1145" y="649"/>
                    <a:pt x="1145" y="647"/>
                  </a:cubicBezTo>
                  <a:cubicBezTo>
                    <a:pt x="1144" y="644"/>
                    <a:pt x="1149" y="637"/>
                    <a:pt x="1150" y="634"/>
                  </a:cubicBezTo>
                  <a:cubicBezTo>
                    <a:pt x="1151" y="631"/>
                    <a:pt x="1155" y="624"/>
                    <a:pt x="1157" y="623"/>
                  </a:cubicBezTo>
                  <a:cubicBezTo>
                    <a:pt x="1159" y="622"/>
                    <a:pt x="1163" y="619"/>
                    <a:pt x="1162" y="617"/>
                  </a:cubicBezTo>
                  <a:cubicBezTo>
                    <a:pt x="1162" y="615"/>
                    <a:pt x="1161" y="608"/>
                    <a:pt x="1159" y="608"/>
                  </a:cubicBezTo>
                  <a:cubicBezTo>
                    <a:pt x="1157" y="608"/>
                    <a:pt x="1153" y="609"/>
                    <a:pt x="1158" y="602"/>
                  </a:cubicBezTo>
                  <a:cubicBezTo>
                    <a:pt x="1163" y="595"/>
                    <a:pt x="1171" y="597"/>
                    <a:pt x="1173" y="597"/>
                  </a:cubicBezTo>
                  <a:cubicBezTo>
                    <a:pt x="1174" y="597"/>
                    <a:pt x="1185" y="594"/>
                    <a:pt x="1190" y="596"/>
                  </a:cubicBezTo>
                  <a:cubicBezTo>
                    <a:pt x="1195" y="597"/>
                    <a:pt x="1198" y="595"/>
                    <a:pt x="1203" y="598"/>
                  </a:cubicBezTo>
                  <a:cubicBezTo>
                    <a:pt x="1208" y="601"/>
                    <a:pt x="1215" y="600"/>
                    <a:pt x="1217" y="602"/>
                  </a:cubicBezTo>
                  <a:cubicBezTo>
                    <a:pt x="1218" y="605"/>
                    <a:pt x="1225" y="607"/>
                    <a:pt x="1224" y="611"/>
                  </a:cubicBezTo>
                  <a:cubicBezTo>
                    <a:pt x="1223" y="615"/>
                    <a:pt x="1228" y="613"/>
                    <a:pt x="1230" y="622"/>
                  </a:cubicBezTo>
                  <a:cubicBezTo>
                    <a:pt x="1232" y="631"/>
                    <a:pt x="1236" y="632"/>
                    <a:pt x="1237" y="636"/>
                  </a:cubicBezTo>
                  <a:cubicBezTo>
                    <a:pt x="1238" y="640"/>
                    <a:pt x="1243" y="648"/>
                    <a:pt x="1242" y="650"/>
                  </a:cubicBezTo>
                  <a:cubicBezTo>
                    <a:pt x="1242" y="653"/>
                    <a:pt x="1241" y="657"/>
                    <a:pt x="1247" y="657"/>
                  </a:cubicBezTo>
                  <a:cubicBezTo>
                    <a:pt x="1253" y="658"/>
                    <a:pt x="1257" y="662"/>
                    <a:pt x="1258" y="661"/>
                  </a:cubicBezTo>
                  <a:cubicBezTo>
                    <a:pt x="1260" y="661"/>
                    <a:pt x="1266" y="663"/>
                    <a:pt x="1270" y="667"/>
                  </a:cubicBezTo>
                  <a:cubicBezTo>
                    <a:pt x="1273" y="670"/>
                    <a:pt x="1278" y="668"/>
                    <a:pt x="1278" y="672"/>
                  </a:cubicBezTo>
                  <a:cubicBezTo>
                    <a:pt x="1278" y="676"/>
                    <a:pt x="1281" y="679"/>
                    <a:pt x="1280" y="683"/>
                  </a:cubicBezTo>
                  <a:cubicBezTo>
                    <a:pt x="1280" y="686"/>
                    <a:pt x="1287" y="688"/>
                    <a:pt x="1292" y="687"/>
                  </a:cubicBezTo>
                  <a:cubicBezTo>
                    <a:pt x="1297" y="686"/>
                    <a:pt x="1300" y="689"/>
                    <a:pt x="1302" y="685"/>
                  </a:cubicBezTo>
                  <a:cubicBezTo>
                    <a:pt x="1304" y="680"/>
                    <a:pt x="1311" y="682"/>
                    <a:pt x="1313" y="680"/>
                  </a:cubicBezTo>
                  <a:cubicBezTo>
                    <a:pt x="1316" y="679"/>
                    <a:pt x="1323" y="677"/>
                    <a:pt x="1323" y="683"/>
                  </a:cubicBezTo>
                  <a:cubicBezTo>
                    <a:pt x="1322" y="689"/>
                    <a:pt x="1326" y="691"/>
                    <a:pt x="1323" y="693"/>
                  </a:cubicBezTo>
                  <a:cubicBezTo>
                    <a:pt x="1320" y="695"/>
                    <a:pt x="1318" y="704"/>
                    <a:pt x="1317" y="708"/>
                  </a:cubicBezTo>
                  <a:cubicBezTo>
                    <a:pt x="1316" y="712"/>
                    <a:pt x="1311" y="713"/>
                    <a:pt x="1310" y="717"/>
                  </a:cubicBezTo>
                  <a:cubicBezTo>
                    <a:pt x="1309" y="721"/>
                    <a:pt x="1304" y="722"/>
                    <a:pt x="1304" y="725"/>
                  </a:cubicBezTo>
                  <a:cubicBezTo>
                    <a:pt x="1304" y="728"/>
                    <a:pt x="1298" y="727"/>
                    <a:pt x="1294" y="725"/>
                  </a:cubicBezTo>
                  <a:cubicBezTo>
                    <a:pt x="1291" y="722"/>
                    <a:pt x="1287" y="730"/>
                    <a:pt x="1285" y="730"/>
                  </a:cubicBezTo>
                  <a:cubicBezTo>
                    <a:pt x="1282" y="730"/>
                    <a:pt x="1282" y="736"/>
                    <a:pt x="1283" y="738"/>
                  </a:cubicBezTo>
                  <a:cubicBezTo>
                    <a:pt x="1284" y="740"/>
                    <a:pt x="1282" y="744"/>
                    <a:pt x="1284" y="748"/>
                  </a:cubicBezTo>
                  <a:cubicBezTo>
                    <a:pt x="1284" y="750"/>
                    <a:pt x="1284" y="754"/>
                    <a:pt x="1284" y="759"/>
                  </a:cubicBezTo>
                  <a:cubicBezTo>
                    <a:pt x="1289" y="756"/>
                    <a:pt x="1292" y="754"/>
                    <a:pt x="1294" y="754"/>
                  </a:cubicBezTo>
                  <a:cubicBezTo>
                    <a:pt x="1298" y="754"/>
                    <a:pt x="1303" y="761"/>
                    <a:pt x="1307" y="762"/>
                  </a:cubicBezTo>
                  <a:cubicBezTo>
                    <a:pt x="1312" y="762"/>
                    <a:pt x="1334" y="747"/>
                    <a:pt x="1334" y="744"/>
                  </a:cubicBezTo>
                  <a:cubicBezTo>
                    <a:pt x="1334" y="742"/>
                    <a:pt x="1347" y="729"/>
                    <a:pt x="1353" y="723"/>
                  </a:cubicBezTo>
                  <a:cubicBezTo>
                    <a:pt x="1359" y="716"/>
                    <a:pt x="1367" y="707"/>
                    <a:pt x="1370" y="699"/>
                  </a:cubicBezTo>
                  <a:cubicBezTo>
                    <a:pt x="1372" y="695"/>
                    <a:pt x="1380" y="686"/>
                    <a:pt x="1382" y="682"/>
                  </a:cubicBezTo>
                  <a:cubicBezTo>
                    <a:pt x="1384" y="679"/>
                    <a:pt x="1386" y="679"/>
                    <a:pt x="1389" y="670"/>
                  </a:cubicBezTo>
                  <a:cubicBezTo>
                    <a:pt x="1393" y="662"/>
                    <a:pt x="1393" y="640"/>
                    <a:pt x="1394" y="639"/>
                  </a:cubicBezTo>
                  <a:cubicBezTo>
                    <a:pt x="1396" y="637"/>
                    <a:pt x="1395" y="634"/>
                    <a:pt x="1397" y="631"/>
                  </a:cubicBezTo>
                  <a:cubicBezTo>
                    <a:pt x="1398" y="629"/>
                    <a:pt x="1397" y="626"/>
                    <a:pt x="1401" y="623"/>
                  </a:cubicBezTo>
                  <a:cubicBezTo>
                    <a:pt x="1404" y="620"/>
                    <a:pt x="1404" y="617"/>
                    <a:pt x="1403" y="615"/>
                  </a:cubicBezTo>
                  <a:cubicBezTo>
                    <a:pt x="1402" y="613"/>
                    <a:pt x="1403" y="608"/>
                    <a:pt x="1402" y="606"/>
                  </a:cubicBezTo>
                  <a:cubicBezTo>
                    <a:pt x="1401" y="604"/>
                    <a:pt x="1401" y="604"/>
                    <a:pt x="1403" y="602"/>
                  </a:cubicBezTo>
                  <a:cubicBezTo>
                    <a:pt x="1405" y="601"/>
                    <a:pt x="1402" y="598"/>
                    <a:pt x="1399" y="597"/>
                  </a:cubicBezTo>
                  <a:cubicBezTo>
                    <a:pt x="1396" y="595"/>
                    <a:pt x="1392" y="594"/>
                    <a:pt x="1392" y="591"/>
                  </a:cubicBezTo>
                  <a:cubicBezTo>
                    <a:pt x="1392" y="587"/>
                    <a:pt x="1387" y="583"/>
                    <a:pt x="1383" y="584"/>
                  </a:cubicBezTo>
                  <a:cubicBezTo>
                    <a:pt x="1379" y="584"/>
                    <a:pt x="1372" y="581"/>
                    <a:pt x="1373" y="584"/>
                  </a:cubicBezTo>
                  <a:cubicBezTo>
                    <a:pt x="1374" y="586"/>
                    <a:pt x="1373" y="589"/>
                    <a:pt x="1371" y="588"/>
                  </a:cubicBezTo>
                  <a:cubicBezTo>
                    <a:pt x="1369" y="587"/>
                    <a:pt x="1368" y="589"/>
                    <a:pt x="1366" y="593"/>
                  </a:cubicBezTo>
                  <a:cubicBezTo>
                    <a:pt x="1364" y="596"/>
                    <a:pt x="1356" y="596"/>
                    <a:pt x="1359" y="593"/>
                  </a:cubicBezTo>
                  <a:cubicBezTo>
                    <a:pt x="1363" y="590"/>
                    <a:pt x="1358" y="590"/>
                    <a:pt x="1359" y="586"/>
                  </a:cubicBezTo>
                  <a:cubicBezTo>
                    <a:pt x="1360" y="583"/>
                    <a:pt x="1362" y="579"/>
                    <a:pt x="1359" y="581"/>
                  </a:cubicBezTo>
                  <a:cubicBezTo>
                    <a:pt x="1355" y="584"/>
                    <a:pt x="1355" y="589"/>
                    <a:pt x="1351" y="590"/>
                  </a:cubicBezTo>
                  <a:cubicBezTo>
                    <a:pt x="1348" y="590"/>
                    <a:pt x="1349" y="580"/>
                    <a:pt x="1350" y="578"/>
                  </a:cubicBezTo>
                  <a:cubicBezTo>
                    <a:pt x="1351" y="575"/>
                    <a:pt x="1344" y="578"/>
                    <a:pt x="1337" y="577"/>
                  </a:cubicBezTo>
                  <a:cubicBezTo>
                    <a:pt x="1330" y="577"/>
                    <a:pt x="1332" y="572"/>
                    <a:pt x="1337" y="568"/>
                  </a:cubicBezTo>
                  <a:cubicBezTo>
                    <a:pt x="1343" y="565"/>
                    <a:pt x="1342" y="562"/>
                    <a:pt x="1345" y="561"/>
                  </a:cubicBezTo>
                  <a:cubicBezTo>
                    <a:pt x="1348" y="560"/>
                    <a:pt x="1355" y="555"/>
                    <a:pt x="1360" y="552"/>
                  </a:cubicBezTo>
                  <a:cubicBezTo>
                    <a:pt x="1364" y="549"/>
                    <a:pt x="1365" y="546"/>
                    <a:pt x="1366" y="543"/>
                  </a:cubicBezTo>
                  <a:cubicBezTo>
                    <a:pt x="1367" y="540"/>
                    <a:pt x="1376" y="537"/>
                    <a:pt x="1383" y="530"/>
                  </a:cubicBezTo>
                  <a:cubicBezTo>
                    <a:pt x="1390" y="524"/>
                    <a:pt x="1394" y="521"/>
                    <a:pt x="1396" y="517"/>
                  </a:cubicBezTo>
                  <a:cubicBezTo>
                    <a:pt x="1397" y="513"/>
                    <a:pt x="1408" y="509"/>
                    <a:pt x="1408" y="506"/>
                  </a:cubicBezTo>
                  <a:cubicBezTo>
                    <a:pt x="1409" y="503"/>
                    <a:pt x="1421" y="496"/>
                    <a:pt x="1430" y="494"/>
                  </a:cubicBezTo>
                  <a:cubicBezTo>
                    <a:pt x="1439" y="493"/>
                    <a:pt x="1453" y="495"/>
                    <a:pt x="1455" y="497"/>
                  </a:cubicBezTo>
                  <a:cubicBezTo>
                    <a:pt x="1458" y="500"/>
                    <a:pt x="1460" y="499"/>
                    <a:pt x="1461" y="497"/>
                  </a:cubicBezTo>
                  <a:cubicBezTo>
                    <a:pt x="1463" y="496"/>
                    <a:pt x="1466" y="496"/>
                    <a:pt x="1472" y="497"/>
                  </a:cubicBezTo>
                  <a:cubicBezTo>
                    <a:pt x="1478" y="498"/>
                    <a:pt x="1479" y="494"/>
                    <a:pt x="1483" y="496"/>
                  </a:cubicBezTo>
                  <a:cubicBezTo>
                    <a:pt x="1487" y="497"/>
                    <a:pt x="1490" y="497"/>
                    <a:pt x="1493" y="493"/>
                  </a:cubicBezTo>
                  <a:cubicBezTo>
                    <a:pt x="1495" y="488"/>
                    <a:pt x="1506" y="489"/>
                    <a:pt x="1509" y="491"/>
                  </a:cubicBezTo>
                  <a:cubicBezTo>
                    <a:pt x="1512" y="493"/>
                    <a:pt x="1514" y="495"/>
                    <a:pt x="1518" y="493"/>
                  </a:cubicBezTo>
                  <a:cubicBezTo>
                    <a:pt x="1522" y="490"/>
                    <a:pt x="1522" y="496"/>
                    <a:pt x="1526" y="497"/>
                  </a:cubicBezTo>
                  <a:cubicBezTo>
                    <a:pt x="1530" y="497"/>
                    <a:pt x="1527" y="501"/>
                    <a:pt x="1524" y="500"/>
                  </a:cubicBezTo>
                  <a:cubicBezTo>
                    <a:pt x="1520" y="500"/>
                    <a:pt x="1516" y="502"/>
                    <a:pt x="1520" y="505"/>
                  </a:cubicBezTo>
                  <a:cubicBezTo>
                    <a:pt x="1524" y="507"/>
                    <a:pt x="1529" y="502"/>
                    <a:pt x="1532" y="503"/>
                  </a:cubicBezTo>
                  <a:cubicBezTo>
                    <a:pt x="1535" y="503"/>
                    <a:pt x="1540" y="503"/>
                    <a:pt x="1544" y="501"/>
                  </a:cubicBezTo>
                  <a:cubicBezTo>
                    <a:pt x="1548" y="498"/>
                    <a:pt x="1549" y="503"/>
                    <a:pt x="1552" y="500"/>
                  </a:cubicBezTo>
                  <a:cubicBezTo>
                    <a:pt x="1555" y="498"/>
                    <a:pt x="1561" y="497"/>
                    <a:pt x="1564" y="497"/>
                  </a:cubicBezTo>
                  <a:cubicBezTo>
                    <a:pt x="1567" y="498"/>
                    <a:pt x="1565" y="494"/>
                    <a:pt x="1559" y="494"/>
                  </a:cubicBezTo>
                  <a:cubicBezTo>
                    <a:pt x="1554" y="494"/>
                    <a:pt x="1554" y="491"/>
                    <a:pt x="1559" y="484"/>
                  </a:cubicBezTo>
                  <a:cubicBezTo>
                    <a:pt x="1563" y="476"/>
                    <a:pt x="1571" y="473"/>
                    <a:pt x="1575" y="468"/>
                  </a:cubicBezTo>
                  <a:cubicBezTo>
                    <a:pt x="1580" y="464"/>
                    <a:pt x="1584" y="466"/>
                    <a:pt x="1584" y="463"/>
                  </a:cubicBezTo>
                  <a:cubicBezTo>
                    <a:pt x="1584" y="460"/>
                    <a:pt x="1586" y="452"/>
                    <a:pt x="1590" y="452"/>
                  </a:cubicBezTo>
                  <a:cubicBezTo>
                    <a:pt x="1594" y="452"/>
                    <a:pt x="1603" y="454"/>
                    <a:pt x="1609" y="450"/>
                  </a:cubicBezTo>
                  <a:cubicBezTo>
                    <a:pt x="1615" y="447"/>
                    <a:pt x="1615" y="453"/>
                    <a:pt x="1617" y="454"/>
                  </a:cubicBezTo>
                  <a:cubicBezTo>
                    <a:pt x="1619" y="455"/>
                    <a:pt x="1623" y="449"/>
                    <a:pt x="1625" y="450"/>
                  </a:cubicBezTo>
                  <a:cubicBezTo>
                    <a:pt x="1628" y="452"/>
                    <a:pt x="1621" y="456"/>
                    <a:pt x="1620" y="461"/>
                  </a:cubicBezTo>
                  <a:cubicBezTo>
                    <a:pt x="1618" y="467"/>
                    <a:pt x="1623" y="465"/>
                    <a:pt x="1626" y="466"/>
                  </a:cubicBezTo>
                  <a:cubicBezTo>
                    <a:pt x="1629" y="467"/>
                    <a:pt x="1622" y="470"/>
                    <a:pt x="1623" y="471"/>
                  </a:cubicBezTo>
                  <a:cubicBezTo>
                    <a:pt x="1624" y="472"/>
                    <a:pt x="1630" y="472"/>
                    <a:pt x="1637" y="465"/>
                  </a:cubicBezTo>
                  <a:cubicBezTo>
                    <a:pt x="1645" y="457"/>
                    <a:pt x="1652" y="455"/>
                    <a:pt x="1656" y="455"/>
                  </a:cubicBezTo>
                  <a:cubicBezTo>
                    <a:pt x="1661" y="456"/>
                    <a:pt x="1658" y="451"/>
                    <a:pt x="1659" y="444"/>
                  </a:cubicBezTo>
                  <a:cubicBezTo>
                    <a:pt x="1659" y="436"/>
                    <a:pt x="1674" y="434"/>
                    <a:pt x="1679" y="436"/>
                  </a:cubicBezTo>
                  <a:cubicBezTo>
                    <a:pt x="1683" y="439"/>
                    <a:pt x="1683" y="440"/>
                    <a:pt x="1678" y="439"/>
                  </a:cubicBezTo>
                  <a:cubicBezTo>
                    <a:pt x="1674" y="438"/>
                    <a:pt x="1669" y="442"/>
                    <a:pt x="1670" y="448"/>
                  </a:cubicBezTo>
                  <a:cubicBezTo>
                    <a:pt x="1670" y="454"/>
                    <a:pt x="1666" y="456"/>
                    <a:pt x="1668" y="458"/>
                  </a:cubicBezTo>
                  <a:cubicBezTo>
                    <a:pt x="1670" y="461"/>
                    <a:pt x="1665" y="461"/>
                    <a:pt x="1664" y="464"/>
                  </a:cubicBezTo>
                  <a:cubicBezTo>
                    <a:pt x="1664" y="466"/>
                    <a:pt x="1664" y="468"/>
                    <a:pt x="1661" y="469"/>
                  </a:cubicBezTo>
                  <a:cubicBezTo>
                    <a:pt x="1658" y="470"/>
                    <a:pt x="1646" y="472"/>
                    <a:pt x="1646" y="476"/>
                  </a:cubicBezTo>
                  <a:cubicBezTo>
                    <a:pt x="1645" y="481"/>
                    <a:pt x="1639" y="481"/>
                    <a:pt x="1636" y="487"/>
                  </a:cubicBezTo>
                  <a:cubicBezTo>
                    <a:pt x="1633" y="493"/>
                    <a:pt x="1622" y="496"/>
                    <a:pt x="1615" y="507"/>
                  </a:cubicBezTo>
                  <a:cubicBezTo>
                    <a:pt x="1608" y="518"/>
                    <a:pt x="1596" y="518"/>
                    <a:pt x="1596" y="521"/>
                  </a:cubicBezTo>
                  <a:cubicBezTo>
                    <a:pt x="1596" y="523"/>
                    <a:pt x="1588" y="523"/>
                    <a:pt x="1585" y="523"/>
                  </a:cubicBezTo>
                  <a:cubicBezTo>
                    <a:pt x="1582" y="523"/>
                    <a:pt x="1588" y="530"/>
                    <a:pt x="1581" y="537"/>
                  </a:cubicBezTo>
                  <a:cubicBezTo>
                    <a:pt x="1575" y="545"/>
                    <a:pt x="1570" y="555"/>
                    <a:pt x="1571" y="565"/>
                  </a:cubicBezTo>
                  <a:cubicBezTo>
                    <a:pt x="1571" y="575"/>
                    <a:pt x="1574" y="604"/>
                    <a:pt x="1577" y="609"/>
                  </a:cubicBezTo>
                  <a:cubicBezTo>
                    <a:pt x="1580" y="614"/>
                    <a:pt x="1578" y="626"/>
                    <a:pt x="1580" y="629"/>
                  </a:cubicBezTo>
                  <a:cubicBezTo>
                    <a:pt x="1583" y="632"/>
                    <a:pt x="1582" y="636"/>
                    <a:pt x="1584" y="638"/>
                  </a:cubicBezTo>
                  <a:cubicBezTo>
                    <a:pt x="1585" y="639"/>
                    <a:pt x="1591" y="631"/>
                    <a:pt x="1596" y="627"/>
                  </a:cubicBezTo>
                  <a:cubicBezTo>
                    <a:pt x="1600" y="623"/>
                    <a:pt x="1599" y="622"/>
                    <a:pt x="1602" y="620"/>
                  </a:cubicBezTo>
                  <a:cubicBezTo>
                    <a:pt x="1604" y="618"/>
                    <a:pt x="1603" y="610"/>
                    <a:pt x="1604" y="608"/>
                  </a:cubicBezTo>
                  <a:cubicBezTo>
                    <a:pt x="1605" y="606"/>
                    <a:pt x="1610" y="605"/>
                    <a:pt x="1612" y="602"/>
                  </a:cubicBezTo>
                  <a:cubicBezTo>
                    <a:pt x="1614" y="600"/>
                    <a:pt x="1618" y="602"/>
                    <a:pt x="1621" y="601"/>
                  </a:cubicBezTo>
                  <a:cubicBezTo>
                    <a:pt x="1623" y="600"/>
                    <a:pt x="1620" y="594"/>
                    <a:pt x="1620" y="591"/>
                  </a:cubicBezTo>
                  <a:cubicBezTo>
                    <a:pt x="1619" y="587"/>
                    <a:pt x="1627" y="583"/>
                    <a:pt x="1631" y="580"/>
                  </a:cubicBezTo>
                  <a:cubicBezTo>
                    <a:pt x="1635" y="577"/>
                    <a:pt x="1640" y="582"/>
                    <a:pt x="1644" y="577"/>
                  </a:cubicBezTo>
                  <a:cubicBezTo>
                    <a:pt x="1649" y="573"/>
                    <a:pt x="1644" y="568"/>
                    <a:pt x="1642" y="565"/>
                  </a:cubicBezTo>
                  <a:cubicBezTo>
                    <a:pt x="1641" y="563"/>
                    <a:pt x="1647" y="552"/>
                    <a:pt x="1651" y="551"/>
                  </a:cubicBezTo>
                  <a:cubicBezTo>
                    <a:pt x="1654" y="550"/>
                    <a:pt x="1656" y="554"/>
                    <a:pt x="1660" y="550"/>
                  </a:cubicBezTo>
                  <a:cubicBezTo>
                    <a:pt x="1663" y="547"/>
                    <a:pt x="1656" y="542"/>
                    <a:pt x="1654" y="542"/>
                  </a:cubicBezTo>
                  <a:cubicBezTo>
                    <a:pt x="1652" y="543"/>
                    <a:pt x="1651" y="533"/>
                    <a:pt x="1656" y="529"/>
                  </a:cubicBezTo>
                  <a:cubicBezTo>
                    <a:pt x="1662" y="525"/>
                    <a:pt x="1660" y="524"/>
                    <a:pt x="1656" y="523"/>
                  </a:cubicBezTo>
                  <a:cubicBezTo>
                    <a:pt x="1652" y="522"/>
                    <a:pt x="1652" y="523"/>
                    <a:pt x="1649" y="523"/>
                  </a:cubicBezTo>
                  <a:cubicBezTo>
                    <a:pt x="1646" y="523"/>
                    <a:pt x="1643" y="517"/>
                    <a:pt x="1647" y="511"/>
                  </a:cubicBezTo>
                  <a:cubicBezTo>
                    <a:pt x="1652" y="505"/>
                    <a:pt x="1656" y="505"/>
                    <a:pt x="1657" y="500"/>
                  </a:cubicBezTo>
                  <a:cubicBezTo>
                    <a:pt x="1658" y="495"/>
                    <a:pt x="1664" y="488"/>
                    <a:pt x="1666" y="485"/>
                  </a:cubicBezTo>
                  <a:cubicBezTo>
                    <a:pt x="1667" y="483"/>
                    <a:pt x="1674" y="485"/>
                    <a:pt x="1676" y="485"/>
                  </a:cubicBezTo>
                  <a:cubicBezTo>
                    <a:pt x="1678" y="484"/>
                    <a:pt x="1678" y="490"/>
                    <a:pt x="1680" y="487"/>
                  </a:cubicBezTo>
                  <a:cubicBezTo>
                    <a:pt x="1683" y="484"/>
                    <a:pt x="1688" y="475"/>
                    <a:pt x="1692" y="475"/>
                  </a:cubicBezTo>
                  <a:cubicBezTo>
                    <a:pt x="1696" y="475"/>
                    <a:pt x="1693" y="482"/>
                    <a:pt x="1694" y="486"/>
                  </a:cubicBezTo>
                  <a:cubicBezTo>
                    <a:pt x="1696" y="490"/>
                    <a:pt x="1698" y="485"/>
                    <a:pt x="1705" y="479"/>
                  </a:cubicBezTo>
                  <a:cubicBezTo>
                    <a:pt x="1713" y="474"/>
                    <a:pt x="1729" y="475"/>
                    <a:pt x="1734" y="477"/>
                  </a:cubicBezTo>
                  <a:cubicBezTo>
                    <a:pt x="1739" y="480"/>
                    <a:pt x="1740" y="485"/>
                    <a:pt x="1743" y="485"/>
                  </a:cubicBezTo>
                  <a:cubicBezTo>
                    <a:pt x="1747" y="484"/>
                    <a:pt x="1743" y="479"/>
                    <a:pt x="1748" y="478"/>
                  </a:cubicBezTo>
                  <a:cubicBezTo>
                    <a:pt x="1752" y="476"/>
                    <a:pt x="1759" y="472"/>
                    <a:pt x="1764" y="468"/>
                  </a:cubicBezTo>
                  <a:cubicBezTo>
                    <a:pt x="1770" y="464"/>
                    <a:pt x="1768" y="467"/>
                    <a:pt x="1771" y="463"/>
                  </a:cubicBezTo>
                  <a:cubicBezTo>
                    <a:pt x="1774" y="460"/>
                    <a:pt x="1777" y="461"/>
                    <a:pt x="1778" y="459"/>
                  </a:cubicBezTo>
                  <a:cubicBezTo>
                    <a:pt x="1779" y="456"/>
                    <a:pt x="1787" y="452"/>
                    <a:pt x="1797" y="450"/>
                  </a:cubicBezTo>
                  <a:cubicBezTo>
                    <a:pt x="1808" y="447"/>
                    <a:pt x="1822" y="440"/>
                    <a:pt x="1822" y="437"/>
                  </a:cubicBezTo>
                  <a:cubicBezTo>
                    <a:pt x="1821" y="435"/>
                    <a:pt x="1826" y="434"/>
                    <a:pt x="1826" y="436"/>
                  </a:cubicBezTo>
                  <a:cubicBezTo>
                    <a:pt x="1827" y="439"/>
                    <a:pt x="1831" y="438"/>
                    <a:pt x="1836" y="439"/>
                  </a:cubicBezTo>
                  <a:cubicBezTo>
                    <a:pt x="1842" y="440"/>
                    <a:pt x="1845" y="443"/>
                    <a:pt x="1849" y="438"/>
                  </a:cubicBezTo>
                  <a:cubicBezTo>
                    <a:pt x="1854" y="433"/>
                    <a:pt x="1849" y="432"/>
                    <a:pt x="1849" y="428"/>
                  </a:cubicBezTo>
                  <a:cubicBezTo>
                    <a:pt x="1849" y="425"/>
                    <a:pt x="1841" y="421"/>
                    <a:pt x="1842" y="417"/>
                  </a:cubicBezTo>
                  <a:cubicBezTo>
                    <a:pt x="1843" y="414"/>
                    <a:pt x="1836" y="404"/>
                    <a:pt x="1834" y="406"/>
                  </a:cubicBezTo>
                  <a:cubicBezTo>
                    <a:pt x="1832" y="408"/>
                    <a:pt x="1827" y="404"/>
                    <a:pt x="1827" y="401"/>
                  </a:cubicBezTo>
                  <a:cubicBezTo>
                    <a:pt x="1827" y="398"/>
                    <a:pt x="1827" y="395"/>
                    <a:pt x="1824" y="397"/>
                  </a:cubicBezTo>
                  <a:cubicBezTo>
                    <a:pt x="1821" y="399"/>
                    <a:pt x="1815" y="398"/>
                    <a:pt x="1814" y="395"/>
                  </a:cubicBezTo>
                  <a:cubicBezTo>
                    <a:pt x="1813" y="392"/>
                    <a:pt x="1820" y="390"/>
                    <a:pt x="1825" y="392"/>
                  </a:cubicBezTo>
                  <a:cubicBezTo>
                    <a:pt x="1831" y="394"/>
                    <a:pt x="1829" y="396"/>
                    <a:pt x="1832" y="398"/>
                  </a:cubicBezTo>
                  <a:cubicBezTo>
                    <a:pt x="1834" y="399"/>
                    <a:pt x="1841" y="398"/>
                    <a:pt x="1845" y="397"/>
                  </a:cubicBezTo>
                  <a:cubicBezTo>
                    <a:pt x="1848" y="395"/>
                    <a:pt x="1859" y="392"/>
                    <a:pt x="1860" y="389"/>
                  </a:cubicBezTo>
                  <a:cubicBezTo>
                    <a:pt x="1862" y="386"/>
                    <a:pt x="1860" y="384"/>
                    <a:pt x="1863" y="382"/>
                  </a:cubicBezTo>
                  <a:cubicBezTo>
                    <a:pt x="1867" y="381"/>
                    <a:pt x="1864" y="377"/>
                    <a:pt x="1861" y="375"/>
                  </a:cubicBezTo>
                  <a:cubicBezTo>
                    <a:pt x="1859" y="374"/>
                    <a:pt x="1859" y="370"/>
                    <a:pt x="1862" y="370"/>
                  </a:cubicBezTo>
                  <a:cubicBezTo>
                    <a:pt x="1865" y="370"/>
                    <a:pt x="1865" y="366"/>
                    <a:pt x="1867" y="366"/>
                  </a:cubicBezTo>
                  <a:cubicBezTo>
                    <a:pt x="1869" y="365"/>
                    <a:pt x="1869" y="367"/>
                    <a:pt x="1873" y="365"/>
                  </a:cubicBezTo>
                  <a:cubicBezTo>
                    <a:pt x="1877" y="363"/>
                    <a:pt x="1873" y="368"/>
                    <a:pt x="1871" y="372"/>
                  </a:cubicBezTo>
                  <a:cubicBezTo>
                    <a:pt x="1869" y="375"/>
                    <a:pt x="1875" y="378"/>
                    <a:pt x="1875" y="380"/>
                  </a:cubicBezTo>
                  <a:cubicBezTo>
                    <a:pt x="1876" y="382"/>
                    <a:pt x="1883" y="382"/>
                    <a:pt x="1887" y="380"/>
                  </a:cubicBezTo>
                  <a:cubicBezTo>
                    <a:pt x="1891" y="378"/>
                    <a:pt x="1905" y="383"/>
                    <a:pt x="1905" y="386"/>
                  </a:cubicBezTo>
                  <a:cubicBezTo>
                    <a:pt x="1906" y="390"/>
                    <a:pt x="1908" y="394"/>
                    <a:pt x="1914" y="397"/>
                  </a:cubicBezTo>
                  <a:cubicBezTo>
                    <a:pt x="1919" y="399"/>
                    <a:pt x="1924" y="398"/>
                    <a:pt x="1925" y="401"/>
                  </a:cubicBezTo>
                  <a:cubicBezTo>
                    <a:pt x="1926" y="403"/>
                    <a:pt x="1928" y="405"/>
                    <a:pt x="1931" y="404"/>
                  </a:cubicBezTo>
                  <a:cubicBezTo>
                    <a:pt x="1934" y="403"/>
                    <a:pt x="1936" y="407"/>
                    <a:pt x="1938" y="405"/>
                  </a:cubicBezTo>
                  <a:cubicBezTo>
                    <a:pt x="1941" y="403"/>
                    <a:pt x="1942" y="406"/>
                    <a:pt x="1945" y="403"/>
                  </a:cubicBezTo>
                  <a:cubicBezTo>
                    <a:pt x="1948" y="401"/>
                    <a:pt x="1938" y="399"/>
                    <a:pt x="1940" y="397"/>
                  </a:cubicBezTo>
                  <a:cubicBezTo>
                    <a:pt x="1941" y="395"/>
                    <a:pt x="1943" y="398"/>
                    <a:pt x="1945" y="398"/>
                  </a:cubicBezTo>
                  <a:cubicBezTo>
                    <a:pt x="1948" y="398"/>
                    <a:pt x="1944" y="393"/>
                    <a:pt x="1946" y="392"/>
                  </a:cubicBezTo>
                  <a:cubicBezTo>
                    <a:pt x="1948" y="392"/>
                    <a:pt x="1947" y="381"/>
                    <a:pt x="1945" y="381"/>
                  </a:cubicBezTo>
                  <a:cubicBezTo>
                    <a:pt x="1943" y="380"/>
                    <a:pt x="1944" y="376"/>
                    <a:pt x="1948" y="379"/>
                  </a:cubicBezTo>
                  <a:cubicBezTo>
                    <a:pt x="1952" y="382"/>
                    <a:pt x="1958" y="382"/>
                    <a:pt x="1961" y="382"/>
                  </a:cubicBezTo>
                  <a:cubicBezTo>
                    <a:pt x="1964" y="382"/>
                    <a:pt x="1961" y="379"/>
                    <a:pt x="1959" y="379"/>
                  </a:cubicBezTo>
                  <a:cubicBezTo>
                    <a:pt x="1956" y="378"/>
                    <a:pt x="1959" y="376"/>
                    <a:pt x="1961" y="378"/>
                  </a:cubicBezTo>
                  <a:cubicBezTo>
                    <a:pt x="1963" y="380"/>
                    <a:pt x="1967" y="380"/>
                    <a:pt x="1967" y="378"/>
                  </a:cubicBezTo>
                  <a:cubicBezTo>
                    <a:pt x="1968" y="376"/>
                    <a:pt x="1970" y="372"/>
                    <a:pt x="1973" y="372"/>
                  </a:cubicBezTo>
                  <a:cubicBezTo>
                    <a:pt x="1977" y="372"/>
                    <a:pt x="1978" y="370"/>
                    <a:pt x="1975" y="369"/>
                  </a:cubicBezTo>
                  <a:close/>
                  <a:moveTo>
                    <a:pt x="1020" y="600"/>
                  </a:moveTo>
                  <a:cubicBezTo>
                    <a:pt x="1010" y="609"/>
                    <a:pt x="991" y="611"/>
                    <a:pt x="991" y="619"/>
                  </a:cubicBezTo>
                  <a:cubicBezTo>
                    <a:pt x="991" y="626"/>
                    <a:pt x="967" y="630"/>
                    <a:pt x="965" y="627"/>
                  </a:cubicBezTo>
                  <a:cubicBezTo>
                    <a:pt x="963" y="624"/>
                    <a:pt x="982" y="623"/>
                    <a:pt x="987" y="612"/>
                  </a:cubicBezTo>
                  <a:cubicBezTo>
                    <a:pt x="992" y="602"/>
                    <a:pt x="1009" y="596"/>
                    <a:pt x="1018" y="582"/>
                  </a:cubicBezTo>
                  <a:cubicBezTo>
                    <a:pt x="1024" y="572"/>
                    <a:pt x="1029" y="557"/>
                    <a:pt x="1033" y="558"/>
                  </a:cubicBezTo>
                  <a:cubicBezTo>
                    <a:pt x="1036" y="559"/>
                    <a:pt x="1030" y="591"/>
                    <a:pt x="1020" y="600"/>
                  </a:cubicBezTo>
                  <a:close/>
                  <a:moveTo>
                    <a:pt x="1063" y="186"/>
                  </a:moveTo>
                  <a:cubicBezTo>
                    <a:pt x="1062" y="188"/>
                    <a:pt x="1055" y="189"/>
                    <a:pt x="1057" y="191"/>
                  </a:cubicBezTo>
                  <a:cubicBezTo>
                    <a:pt x="1060" y="196"/>
                    <a:pt x="1077" y="193"/>
                    <a:pt x="1077" y="188"/>
                  </a:cubicBezTo>
                  <a:cubicBezTo>
                    <a:pt x="1078" y="182"/>
                    <a:pt x="1065" y="183"/>
                    <a:pt x="1063" y="186"/>
                  </a:cubicBezTo>
                  <a:close/>
                  <a:moveTo>
                    <a:pt x="349" y="23"/>
                  </a:moveTo>
                  <a:cubicBezTo>
                    <a:pt x="354" y="27"/>
                    <a:pt x="336" y="26"/>
                    <a:pt x="333" y="29"/>
                  </a:cubicBezTo>
                  <a:cubicBezTo>
                    <a:pt x="331" y="33"/>
                    <a:pt x="320" y="32"/>
                    <a:pt x="322" y="36"/>
                  </a:cubicBezTo>
                  <a:cubicBezTo>
                    <a:pt x="324" y="40"/>
                    <a:pt x="341" y="40"/>
                    <a:pt x="341" y="37"/>
                  </a:cubicBezTo>
                  <a:cubicBezTo>
                    <a:pt x="341" y="33"/>
                    <a:pt x="350" y="36"/>
                    <a:pt x="351" y="33"/>
                  </a:cubicBezTo>
                  <a:cubicBezTo>
                    <a:pt x="351" y="30"/>
                    <a:pt x="355" y="26"/>
                    <a:pt x="364" y="26"/>
                  </a:cubicBezTo>
                  <a:cubicBezTo>
                    <a:pt x="374" y="25"/>
                    <a:pt x="374" y="22"/>
                    <a:pt x="365" y="17"/>
                  </a:cubicBezTo>
                  <a:cubicBezTo>
                    <a:pt x="356" y="13"/>
                    <a:pt x="344" y="20"/>
                    <a:pt x="349" y="23"/>
                  </a:cubicBezTo>
                  <a:close/>
                  <a:moveTo>
                    <a:pt x="397" y="35"/>
                  </a:moveTo>
                  <a:cubicBezTo>
                    <a:pt x="397" y="29"/>
                    <a:pt x="379" y="35"/>
                    <a:pt x="383" y="37"/>
                  </a:cubicBezTo>
                  <a:cubicBezTo>
                    <a:pt x="386" y="38"/>
                    <a:pt x="397" y="41"/>
                    <a:pt x="397" y="35"/>
                  </a:cubicBezTo>
                  <a:close/>
                  <a:moveTo>
                    <a:pt x="440" y="11"/>
                  </a:moveTo>
                  <a:cubicBezTo>
                    <a:pt x="448" y="11"/>
                    <a:pt x="446" y="6"/>
                    <a:pt x="451" y="7"/>
                  </a:cubicBezTo>
                  <a:cubicBezTo>
                    <a:pt x="457" y="7"/>
                    <a:pt x="464" y="7"/>
                    <a:pt x="461" y="4"/>
                  </a:cubicBezTo>
                  <a:cubicBezTo>
                    <a:pt x="458" y="0"/>
                    <a:pt x="438" y="1"/>
                    <a:pt x="440" y="4"/>
                  </a:cubicBezTo>
                  <a:cubicBezTo>
                    <a:pt x="443" y="7"/>
                    <a:pt x="424" y="6"/>
                    <a:pt x="425" y="7"/>
                  </a:cubicBezTo>
                  <a:cubicBezTo>
                    <a:pt x="425" y="9"/>
                    <a:pt x="432" y="11"/>
                    <a:pt x="440" y="11"/>
                  </a:cubicBezTo>
                  <a:close/>
                  <a:moveTo>
                    <a:pt x="441" y="30"/>
                  </a:moveTo>
                  <a:cubicBezTo>
                    <a:pt x="443" y="33"/>
                    <a:pt x="440" y="34"/>
                    <a:pt x="433" y="34"/>
                  </a:cubicBezTo>
                  <a:cubicBezTo>
                    <a:pt x="426" y="34"/>
                    <a:pt x="422" y="37"/>
                    <a:pt x="426" y="41"/>
                  </a:cubicBezTo>
                  <a:cubicBezTo>
                    <a:pt x="430" y="44"/>
                    <a:pt x="448" y="43"/>
                    <a:pt x="451" y="38"/>
                  </a:cubicBezTo>
                  <a:cubicBezTo>
                    <a:pt x="454" y="34"/>
                    <a:pt x="462" y="38"/>
                    <a:pt x="464" y="34"/>
                  </a:cubicBezTo>
                  <a:cubicBezTo>
                    <a:pt x="465" y="29"/>
                    <a:pt x="440" y="28"/>
                    <a:pt x="441" y="30"/>
                  </a:cubicBezTo>
                  <a:close/>
                  <a:moveTo>
                    <a:pt x="500" y="24"/>
                  </a:moveTo>
                  <a:cubicBezTo>
                    <a:pt x="502" y="20"/>
                    <a:pt x="496" y="20"/>
                    <a:pt x="495" y="17"/>
                  </a:cubicBezTo>
                  <a:cubicBezTo>
                    <a:pt x="494" y="14"/>
                    <a:pt x="475" y="13"/>
                    <a:pt x="476" y="17"/>
                  </a:cubicBezTo>
                  <a:cubicBezTo>
                    <a:pt x="477" y="20"/>
                    <a:pt x="463" y="24"/>
                    <a:pt x="467" y="28"/>
                  </a:cubicBezTo>
                  <a:cubicBezTo>
                    <a:pt x="475" y="35"/>
                    <a:pt x="498" y="27"/>
                    <a:pt x="500" y="24"/>
                  </a:cubicBezTo>
                  <a:close/>
                  <a:moveTo>
                    <a:pt x="395" y="214"/>
                  </a:moveTo>
                  <a:cubicBezTo>
                    <a:pt x="395" y="217"/>
                    <a:pt x="393" y="220"/>
                    <a:pt x="386" y="220"/>
                  </a:cubicBezTo>
                  <a:cubicBezTo>
                    <a:pt x="380" y="220"/>
                    <a:pt x="389" y="224"/>
                    <a:pt x="390" y="228"/>
                  </a:cubicBezTo>
                  <a:cubicBezTo>
                    <a:pt x="391" y="232"/>
                    <a:pt x="384" y="229"/>
                    <a:pt x="383" y="235"/>
                  </a:cubicBezTo>
                  <a:cubicBezTo>
                    <a:pt x="383" y="241"/>
                    <a:pt x="371" y="235"/>
                    <a:pt x="369" y="243"/>
                  </a:cubicBezTo>
                  <a:cubicBezTo>
                    <a:pt x="367" y="251"/>
                    <a:pt x="375" y="250"/>
                    <a:pt x="381" y="250"/>
                  </a:cubicBezTo>
                  <a:cubicBezTo>
                    <a:pt x="386" y="250"/>
                    <a:pt x="378" y="256"/>
                    <a:pt x="383" y="259"/>
                  </a:cubicBezTo>
                  <a:cubicBezTo>
                    <a:pt x="387" y="262"/>
                    <a:pt x="390" y="261"/>
                    <a:pt x="387" y="255"/>
                  </a:cubicBezTo>
                  <a:cubicBezTo>
                    <a:pt x="384" y="249"/>
                    <a:pt x="401" y="257"/>
                    <a:pt x="396" y="262"/>
                  </a:cubicBezTo>
                  <a:cubicBezTo>
                    <a:pt x="391" y="266"/>
                    <a:pt x="404" y="270"/>
                    <a:pt x="411" y="270"/>
                  </a:cubicBezTo>
                  <a:cubicBezTo>
                    <a:pt x="418" y="270"/>
                    <a:pt x="441" y="276"/>
                    <a:pt x="441" y="270"/>
                  </a:cubicBezTo>
                  <a:cubicBezTo>
                    <a:pt x="441" y="266"/>
                    <a:pt x="433" y="263"/>
                    <a:pt x="425" y="256"/>
                  </a:cubicBezTo>
                  <a:cubicBezTo>
                    <a:pt x="418" y="248"/>
                    <a:pt x="413" y="235"/>
                    <a:pt x="421" y="230"/>
                  </a:cubicBezTo>
                  <a:cubicBezTo>
                    <a:pt x="429" y="224"/>
                    <a:pt x="422" y="222"/>
                    <a:pt x="431" y="216"/>
                  </a:cubicBezTo>
                  <a:cubicBezTo>
                    <a:pt x="439" y="210"/>
                    <a:pt x="434" y="204"/>
                    <a:pt x="441" y="204"/>
                  </a:cubicBezTo>
                  <a:cubicBezTo>
                    <a:pt x="448" y="203"/>
                    <a:pt x="440" y="197"/>
                    <a:pt x="447" y="196"/>
                  </a:cubicBezTo>
                  <a:cubicBezTo>
                    <a:pt x="454" y="194"/>
                    <a:pt x="455" y="187"/>
                    <a:pt x="454" y="184"/>
                  </a:cubicBezTo>
                  <a:cubicBezTo>
                    <a:pt x="453" y="181"/>
                    <a:pt x="461" y="184"/>
                    <a:pt x="465" y="180"/>
                  </a:cubicBezTo>
                  <a:cubicBezTo>
                    <a:pt x="469" y="176"/>
                    <a:pt x="478" y="179"/>
                    <a:pt x="481" y="173"/>
                  </a:cubicBezTo>
                  <a:cubicBezTo>
                    <a:pt x="483" y="167"/>
                    <a:pt x="523" y="153"/>
                    <a:pt x="545" y="148"/>
                  </a:cubicBezTo>
                  <a:cubicBezTo>
                    <a:pt x="567" y="142"/>
                    <a:pt x="583" y="133"/>
                    <a:pt x="575" y="126"/>
                  </a:cubicBezTo>
                  <a:cubicBezTo>
                    <a:pt x="567" y="120"/>
                    <a:pt x="545" y="129"/>
                    <a:pt x="539" y="133"/>
                  </a:cubicBezTo>
                  <a:cubicBezTo>
                    <a:pt x="534" y="138"/>
                    <a:pt x="526" y="135"/>
                    <a:pt x="520" y="138"/>
                  </a:cubicBezTo>
                  <a:cubicBezTo>
                    <a:pt x="515" y="141"/>
                    <a:pt x="503" y="144"/>
                    <a:pt x="497" y="140"/>
                  </a:cubicBezTo>
                  <a:cubicBezTo>
                    <a:pt x="491" y="136"/>
                    <a:pt x="485" y="145"/>
                    <a:pt x="480" y="144"/>
                  </a:cubicBezTo>
                  <a:cubicBezTo>
                    <a:pt x="476" y="144"/>
                    <a:pt x="471" y="149"/>
                    <a:pt x="466" y="149"/>
                  </a:cubicBezTo>
                  <a:cubicBezTo>
                    <a:pt x="461" y="148"/>
                    <a:pt x="451" y="152"/>
                    <a:pt x="451" y="155"/>
                  </a:cubicBezTo>
                  <a:cubicBezTo>
                    <a:pt x="450" y="158"/>
                    <a:pt x="442" y="157"/>
                    <a:pt x="442" y="161"/>
                  </a:cubicBezTo>
                  <a:cubicBezTo>
                    <a:pt x="442" y="164"/>
                    <a:pt x="435" y="168"/>
                    <a:pt x="432" y="164"/>
                  </a:cubicBezTo>
                  <a:cubicBezTo>
                    <a:pt x="428" y="161"/>
                    <a:pt x="424" y="168"/>
                    <a:pt x="429" y="173"/>
                  </a:cubicBezTo>
                  <a:cubicBezTo>
                    <a:pt x="434" y="177"/>
                    <a:pt x="420" y="178"/>
                    <a:pt x="423" y="180"/>
                  </a:cubicBezTo>
                  <a:cubicBezTo>
                    <a:pt x="425" y="183"/>
                    <a:pt x="418" y="185"/>
                    <a:pt x="419" y="188"/>
                  </a:cubicBezTo>
                  <a:cubicBezTo>
                    <a:pt x="421" y="191"/>
                    <a:pt x="414" y="192"/>
                    <a:pt x="409" y="193"/>
                  </a:cubicBezTo>
                  <a:cubicBezTo>
                    <a:pt x="404" y="194"/>
                    <a:pt x="401" y="202"/>
                    <a:pt x="408" y="202"/>
                  </a:cubicBezTo>
                  <a:cubicBezTo>
                    <a:pt x="414" y="202"/>
                    <a:pt x="404" y="203"/>
                    <a:pt x="405" y="209"/>
                  </a:cubicBezTo>
                  <a:cubicBezTo>
                    <a:pt x="406" y="214"/>
                    <a:pt x="394" y="210"/>
                    <a:pt x="395" y="214"/>
                  </a:cubicBezTo>
                  <a:close/>
                  <a:moveTo>
                    <a:pt x="446" y="18"/>
                  </a:moveTo>
                  <a:cubicBezTo>
                    <a:pt x="447" y="11"/>
                    <a:pt x="435" y="17"/>
                    <a:pt x="426" y="13"/>
                  </a:cubicBezTo>
                  <a:cubicBezTo>
                    <a:pt x="417" y="9"/>
                    <a:pt x="412" y="9"/>
                    <a:pt x="418" y="14"/>
                  </a:cubicBezTo>
                  <a:cubicBezTo>
                    <a:pt x="420" y="17"/>
                    <a:pt x="402" y="19"/>
                    <a:pt x="405" y="22"/>
                  </a:cubicBezTo>
                  <a:cubicBezTo>
                    <a:pt x="412" y="29"/>
                    <a:pt x="445" y="25"/>
                    <a:pt x="446" y="18"/>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69" name="Google Shape;13969;p239"/>
            <p:cNvSpPr/>
            <p:nvPr/>
          </p:nvSpPr>
          <p:spPr>
            <a:xfrm>
              <a:off x="7919813" y="3671125"/>
              <a:ext cx="459259" cy="184619"/>
            </a:xfrm>
            <a:custGeom>
              <a:rect b="b" l="l" r="r" t="t"/>
              <a:pathLst>
                <a:path extrusionOk="0" h="88" w="218">
                  <a:moveTo>
                    <a:pt x="212" y="62"/>
                  </a:moveTo>
                  <a:cubicBezTo>
                    <a:pt x="210" y="61"/>
                    <a:pt x="213" y="51"/>
                    <a:pt x="212" y="49"/>
                  </a:cubicBezTo>
                  <a:cubicBezTo>
                    <a:pt x="211" y="47"/>
                    <a:pt x="209" y="39"/>
                    <a:pt x="212" y="39"/>
                  </a:cubicBezTo>
                  <a:cubicBezTo>
                    <a:pt x="214" y="39"/>
                    <a:pt x="211" y="33"/>
                    <a:pt x="215" y="33"/>
                  </a:cubicBezTo>
                  <a:cubicBezTo>
                    <a:pt x="214" y="31"/>
                    <a:pt x="213" y="29"/>
                    <a:pt x="213" y="29"/>
                  </a:cubicBezTo>
                  <a:cubicBezTo>
                    <a:pt x="211" y="27"/>
                    <a:pt x="206" y="30"/>
                    <a:pt x="204" y="25"/>
                  </a:cubicBezTo>
                  <a:cubicBezTo>
                    <a:pt x="202" y="19"/>
                    <a:pt x="204" y="19"/>
                    <a:pt x="201" y="14"/>
                  </a:cubicBezTo>
                  <a:cubicBezTo>
                    <a:pt x="198" y="10"/>
                    <a:pt x="196" y="6"/>
                    <a:pt x="192" y="8"/>
                  </a:cubicBezTo>
                  <a:cubicBezTo>
                    <a:pt x="191" y="9"/>
                    <a:pt x="186" y="9"/>
                    <a:pt x="180" y="8"/>
                  </a:cubicBezTo>
                  <a:cubicBezTo>
                    <a:pt x="175" y="13"/>
                    <a:pt x="163" y="17"/>
                    <a:pt x="159" y="15"/>
                  </a:cubicBezTo>
                  <a:cubicBezTo>
                    <a:pt x="154" y="14"/>
                    <a:pt x="145" y="16"/>
                    <a:pt x="139" y="16"/>
                  </a:cubicBezTo>
                  <a:cubicBezTo>
                    <a:pt x="132" y="16"/>
                    <a:pt x="130" y="11"/>
                    <a:pt x="125" y="11"/>
                  </a:cubicBezTo>
                  <a:cubicBezTo>
                    <a:pt x="120" y="12"/>
                    <a:pt x="120" y="7"/>
                    <a:pt x="115" y="7"/>
                  </a:cubicBezTo>
                  <a:cubicBezTo>
                    <a:pt x="110" y="7"/>
                    <a:pt x="113" y="4"/>
                    <a:pt x="97" y="2"/>
                  </a:cubicBezTo>
                  <a:cubicBezTo>
                    <a:pt x="81" y="0"/>
                    <a:pt x="67" y="8"/>
                    <a:pt x="62" y="13"/>
                  </a:cubicBezTo>
                  <a:cubicBezTo>
                    <a:pt x="57" y="18"/>
                    <a:pt x="39" y="13"/>
                    <a:pt x="37" y="14"/>
                  </a:cubicBezTo>
                  <a:cubicBezTo>
                    <a:pt x="35" y="16"/>
                    <a:pt x="37" y="21"/>
                    <a:pt x="31" y="24"/>
                  </a:cubicBezTo>
                  <a:cubicBezTo>
                    <a:pt x="25" y="26"/>
                    <a:pt x="11" y="24"/>
                    <a:pt x="7" y="26"/>
                  </a:cubicBezTo>
                  <a:cubicBezTo>
                    <a:pt x="2" y="28"/>
                    <a:pt x="0" y="35"/>
                    <a:pt x="4" y="35"/>
                  </a:cubicBezTo>
                  <a:cubicBezTo>
                    <a:pt x="8" y="34"/>
                    <a:pt x="10" y="36"/>
                    <a:pt x="9" y="38"/>
                  </a:cubicBezTo>
                  <a:cubicBezTo>
                    <a:pt x="8" y="40"/>
                    <a:pt x="12" y="45"/>
                    <a:pt x="10" y="47"/>
                  </a:cubicBezTo>
                  <a:cubicBezTo>
                    <a:pt x="8" y="49"/>
                    <a:pt x="8" y="53"/>
                    <a:pt x="11" y="55"/>
                  </a:cubicBezTo>
                  <a:cubicBezTo>
                    <a:pt x="13" y="57"/>
                    <a:pt x="14" y="61"/>
                    <a:pt x="11" y="62"/>
                  </a:cubicBezTo>
                  <a:cubicBezTo>
                    <a:pt x="7" y="62"/>
                    <a:pt x="16" y="66"/>
                    <a:pt x="16" y="68"/>
                  </a:cubicBezTo>
                  <a:cubicBezTo>
                    <a:pt x="17" y="69"/>
                    <a:pt x="24" y="70"/>
                    <a:pt x="24" y="72"/>
                  </a:cubicBezTo>
                  <a:cubicBezTo>
                    <a:pt x="24" y="75"/>
                    <a:pt x="26" y="75"/>
                    <a:pt x="30" y="74"/>
                  </a:cubicBezTo>
                  <a:cubicBezTo>
                    <a:pt x="33" y="73"/>
                    <a:pt x="35" y="78"/>
                    <a:pt x="37" y="82"/>
                  </a:cubicBezTo>
                  <a:cubicBezTo>
                    <a:pt x="39" y="85"/>
                    <a:pt x="52" y="83"/>
                    <a:pt x="52" y="79"/>
                  </a:cubicBezTo>
                  <a:cubicBezTo>
                    <a:pt x="52" y="75"/>
                    <a:pt x="56" y="74"/>
                    <a:pt x="61" y="75"/>
                  </a:cubicBezTo>
                  <a:cubicBezTo>
                    <a:pt x="67" y="75"/>
                    <a:pt x="74" y="83"/>
                    <a:pt x="77" y="84"/>
                  </a:cubicBezTo>
                  <a:cubicBezTo>
                    <a:pt x="80" y="85"/>
                    <a:pt x="85" y="82"/>
                    <a:pt x="89" y="82"/>
                  </a:cubicBezTo>
                  <a:cubicBezTo>
                    <a:pt x="93" y="82"/>
                    <a:pt x="98" y="76"/>
                    <a:pt x="100" y="75"/>
                  </a:cubicBezTo>
                  <a:cubicBezTo>
                    <a:pt x="102" y="74"/>
                    <a:pt x="105" y="79"/>
                    <a:pt x="109" y="77"/>
                  </a:cubicBezTo>
                  <a:cubicBezTo>
                    <a:pt x="112" y="75"/>
                    <a:pt x="116" y="74"/>
                    <a:pt x="118" y="75"/>
                  </a:cubicBezTo>
                  <a:cubicBezTo>
                    <a:pt x="120" y="76"/>
                    <a:pt x="113" y="81"/>
                    <a:pt x="115" y="84"/>
                  </a:cubicBezTo>
                  <a:cubicBezTo>
                    <a:pt x="115" y="85"/>
                    <a:pt x="115" y="87"/>
                    <a:pt x="115" y="88"/>
                  </a:cubicBezTo>
                  <a:cubicBezTo>
                    <a:pt x="122" y="87"/>
                    <a:pt x="121" y="82"/>
                    <a:pt x="122" y="80"/>
                  </a:cubicBezTo>
                  <a:cubicBezTo>
                    <a:pt x="122" y="78"/>
                    <a:pt x="124" y="75"/>
                    <a:pt x="126" y="77"/>
                  </a:cubicBezTo>
                  <a:cubicBezTo>
                    <a:pt x="128" y="79"/>
                    <a:pt x="132" y="80"/>
                    <a:pt x="137" y="77"/>
                  </a:cubicBezTo>
                  <a:cubicBezTo>
                    <a:pt x="142" y="75"/>
                    <a:pt x="142" y="73"/>
                    <a:pt x="144" y="76"/>
                  </a:cubicBezTo>
                  <a:cubicBezTo>
                    <a:pt x="146" y="78"/>
                    <a:pt x="150" y="76"/>
                    <a:pt x="157" y="76"/>
                  </a:cubicBezTo>
                  <a:cubicBezTo>
                    <a:pt x="165" y="76"/>
                    <a:pt x="166" y="71"/>
                    <a:pt x="173" y="72"/>
                  </a:cubicBezTo>
                  <a:cubicBezTo>
                    <a:pt x="180" y="72"/>
                    <a:pt x="186" y="70"/>
                    <a:pt x="186" y="70"/>
                  </a:cubicBezTo>
                  <a:cubicBezTo>
                    <a:pt x="190" y="71"/>
                    <a:pt x="190" y="71"/>
                    <a:pt x="190" y="71"/>
                  </a:cubicBezTo>
                  <a:cubicBezTo>
                    <a:pt x="192" y="69"/>
                    <a:pt x="192" y="67"/>
                    <a:pt x="195" y="67"/>
                  </a:cubicBezTo>
                  <a:cubicBezTo>
                    <a:pt x="201" y="66"/>
                    <a:pt x="203" y="71"/>
                    <a:pt x="205" y="69"/>
                  </a:cubicBezTo>
                  <a:cubicBezTo>
                    <a:pt x="208" y="68"/>
                    <a:pt x="217" y="77"/>
                    <a:pt x="218" y="71"/>
                  </a:cubicBezTo>
                  <a:cubicBezTo>
                    <a:pt x="218" y="70"/>
                    <a:pt x="214" y="62"/>
                    <a:pt x="212" y="62"/>
                  </a:cubicBezTo>
                  <a:close/>
                  <a:moveTo>
                    <a:pt x="19" y="16"/>
                  </a:moveTo>
                  <a:cubicBezTo>
                    <a:pt x="23" y="15"/>
                    <a:pt x="33" y="17"/>
                    <a:pt x="35" y="15"/>
                  </a:cubicBezTo>
                  <a:cubicBezTo>
                    <a:pt x="37" y="12"/>
                    <a:pt x="29" y="10"/>
                    <a:pt x="26" y="7"/>
                  </a:cubicBezTo>
                  <a:cubicBezTo>
                    <a:pt x="24" y="6"/>
                    <a:pt x="24" y="3"/>
                    <a:pt x="23" y="1"/>
                  </a:cubicBezTo>
                  <a:cubicBezTo>
                    <a:pt x="22" y="2"/>
                    <a:pt x="20" y="3"/>
                    <a:pt x="19" y="2"/>
                  </a:cubicBezTo>
                  <a:cubicBezTo>
                    <a:pt x="16" y="0"/>
                    <a:pt x="8" y="2"/>
                    <a:pt x="7" y="2"/>
                  </a:cubicBezTo>
                  <a:cubicBezTo>
                    <a:pt x="6" y="3"/>
                    <a:pt x="8" y="7"/>
                    <a:pt x="8" y="10"/>
                  </a:cubicBezTo>
                  <a:cubicBezTo>
                    <a:pt x="8" y="13"/>
                    <a:pt x="4" y="14"/>
                    <a:pt x="4" y="16"/>
                  </a:cubicBezTo>
                  <a:cubicBezTo>
                    <a:pt x="4" y="17"/>
                    <a:pt x="3" y="18"/>
                    <a:pt x="2" y="20"/>
                  </a:cubicBezTo>
                  <a:cubicBezTo>
                    <a:pt x="4" y="21"/>
                    <a:pt x="6" y="23"/>
                    <a:pt x="9" y="23"/>
                  </a:cubicBezTo>
                  <a:cubicBezTo>
                    <a:pt x="13" y="23"/>
                    <a:pt x="15" y="18"/>
                    <a:pt x="19" y="16"/>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70" name="Google Shape;13970;p239"/>
            <p:cNvSpPr/>
            <p:nvPr/>
          </p:nvSpPr>
          <p:spPr>
            <a:xfrm>
              <a:off x="7532265" y="3451413"/>
              <a:ext cx="181568" cy="83918"/>
            </a:xfrm>
            <a:custGeom>
              <a:rect b="b" l="l" r="r" t="t"/>
              <a:pathLst>
                <a:path extrusionOk="0" h="40" w="86">
                  <a:moveTo>
                    <a:pt x="73" y="4"/>
                  </a:moveTo>
                  <a:cubicBezTo>
                    <a:pt x="70" y="0"/>
                    <a:pt x="62" y="0"/>
                    <a:pt x="62" y="0"/>
                  </a:cubicBezTo>
                  <a:cubicBezTo>
                    <a:pt x="62" y="0"/>
                    <a:pt x="61" y="4"/>
                    <a:pt x="60" y="6"/>
                  </a:cubicBezTo>
                  <a:cubicBezTo>
                    <a:pt x="59" y="7"/>
                    <a:pt x="54" y="7"/>
                    <a:pt x="50" y="6"/>
                  </a:cubicBezTo>
                  <a:cubicBezTo>
                    <a:pt x="49" y="8"/>
                    <a:pt x="45" y="9"/>
                    <a:pt x="44" y="11"/>
                  </a:cubicBezTo>
                  <a:cubicBezTo>
                    <a:pt x="43" y="13"/>
                    <a:pt x="37" y="12"/>
                    <a:pt x="39" y="18"/>
                  </a:cubicBezTo>
                  <a:cubicBezTo>
                    <a:pt x="41" y="25"/>
                    <a:pt x="36" y="22"/>
                    <a:pt x="35" y="22"/>
                  </a:cubicBezTo>
                  <a:cubicBezTo>
                    <a:pt x="33" y="21"/>
                    <a:pt x="25" y="22"/>
                    <a:pt x="23" y="24"/>
                  </a:cubicBezTo>
                  <a:cubicBezTo>
                    <a:pt x="21" y="26"/>
                    <a:pt x="18" y="26"/>
                    <a:pt x="16" y="25"/>
                  </a:cubicBezTo>
                  <a:cubicBezTo>
                    <a:pt x="14" y="23"/>
                    <a:pt x="11" y="23"/>
                    <a:pt x="9" y="26"/>
                  </a:cubicBezTo>
                  <a:cubicBezTo>
                    <a:pt x="8" y="28"/>
                    <a:pt x="5" y="23"/>
                    <a:pt x="3" y="24"/>
                  </a:cubicBezTo>
                  <a:cubicBezTo>
                    <a:pt x="0" y="24"/>
                    <a:pt x="1" y="29"/>
                    <a:pt x="1" y="30"/>
                  </a:cubicBezTo>
                  <a:cubicBezTo>
                    <a:pt x="1" y="31"/>
                    <a:pt x="5" y="34"/>
                    <a:pt x="7" y="33"/>
                  </a:cubicBezTo>
                  <a:cubicBezTo>
                    <a:pt x="9" y="32"/>
                    <a:pt x="12" y="34"/>
                    <a:pt x="14" y="35"/>
                  </a:cubicBezTo>
                  <a:cubicBezTo>
                    <a:pt x="16" y="36"/>
                    <a:pt x="20" y="34"/>
                    <a:pt x="22" y="32"/>
                  </a:cubicBezTo>
                  <a:cubicBezTo>
                    <a:pt x="23" y="31"/>
                    <a:pt x="30" y="31"/>
                    <a:pt x="31" y="31"/>
                  </a:cubicBezTo>
                  <a:cubicBezTo>
                    <a:pt x="32" y="31"/>
                    <a:pt x="32" y="35"/>
                    <a:pt x="33" y="36"/>
                  </a:cubicBezTo>
                  <a:cubicBezTo>
                    <a:pt x="34" y="37"/>
                    <a:pt x="39" y="38"/>
                    <a:pt x="44" y="38"/>
                  </a:cubicBezTo>
                  <a:cubicBezTo>
                    <a:pt x="48" y="38"/>
                    <a:pt x="54" y="40"/>
                    <a:pt x="56" y="40"/>
                  </a:cubicBezTo>
                  <a:cubicBezTo>
                    <a:pt x="59" y="40"/>
                    <a:pt x="62" y="36"/>
                    <a:pt x="66" y="36"/>
                  </a:cubicBezTo>
                  <a:cubicBezTo>
                    <a:pt x="71" y="36"/>
                    <a:pt x="74" y="34"/>
                    <a:pt x="74" y="34"/>
                  </a:cubicBezTo>
                  <a:cubicBezTo>
                    <a:pt x="74" y="34"/>
                    <a:pt x="74" y="34"/>
                    <a:pt x="75" y="34"/>
                  </a:cubicBezTo>
                  <a:cubicBezTo>
                    <a:pt x="75" y="32"/>
                    <a:pt x="75" y="31"/>
                    <a:pt x="76" y="31"/>
                  </a:cubicBezTo>
                  <a:cubicBezTo>
                    <a:pt x="78" y="31"/>
                    <a:pt x="77" y="27"/>
                    <a:pt x="78" y="26"/>
                  </a:cubicBezTo>
                  <a:cubicBezTo>
                    <a:pt x="80" y="24"/>
                    <a:pt x="77" y="21"/>
                    <a:pt x="80" y="21"/>
                  </a:cubicBezTo>
                  <a:cubicBezTo>
                    <a:pt x="82" y="21"/>
                    <a:pt x="85" y="22"/>
                    <a:pt x="85" y="18"/>
                  </a:cubicBezTo>
                  <a:cubicBezTo>
                    <a:pt x="85" y="17"/>
                    <a:pt x="85" y="16"/>
                    <a:pt x="86" y="15"/>
                  </a:cubicBezTo>
                  <a:cubicBezTo>
                    <a:pt x="84" y="11"/>
                    <a:pt x="82" y="5"/>
                    <a:pt x="82" y="5"/>
                  </a:cubicBezTo>
                  <a:cubicBezTo>
                    <a:pt x="82" y="5"/>
                    <a:pt x="76" y="7"/>
                    <a:pt x="73" y="4"/>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71" name="Google Shape;13971;p239"/>
            <p:cNvSpPr/>
            <p:nvPr/>
          </p:nvSpPr>
          <p:spPr>
            <a:xfrm>
              <a:off x="7594821" y="3385804"/>
              <a:ext cx="154103" cy="80866"/>
            </a:xfrm>
            <a:custGeom>
              <a:rect b="b" l="l" r="r" t="t"/>
              <a:pathLst>
                <a:path extrusionOk="0" h="38" w="73">
                  <a:moveTo>
                    <a:pt x="70" y="17"/>
                  </a:moveTo>
                  <a:cubicBezTo>
                    <a:pt x="68" y="16"/>
                    <a:pt x="62" y="17"/>
                    <a:pt x="62" y="15"/>
                  </a:cubicBezTo>
                  <a:cubicBezTo>
                    <a:pt x="62" y="14"/>
                    <a:pt x="61" y="11"/>
                    <a:pt x="59" y="11"/>
                  </a:cubicBezTo>
                  <a:cubicBezTo>
                    <a:pt x="57" y="11"/>
                    <a:pt x="54" y="10"/>
                    <a:pt x="52" y="12"/>
                  </a:cubicBezTo>
                  <a:cubicBezTo>
                    <a:pt x="51" y="15"/>
                    <a:pt x="47" y="12"/>
                    <a:pt x="46" y="10"/>
                  </a:cubicBezTo>
                  <a:cubicBezTo>
                    <a:pt x="46" y="8"/>
                    <a:pt x="44" y="6"/>
                    <a:pt x="39" y="4"/>
                  </a:cubicBezTo>
                  <a:cubicBezTo>
                    <a:pt x="37" y="3"/>
                    <a:pt x="34" y="2"/>
                    <a:pt x="32" y="0"/>
                  </a:cubicBezTo>
                  <a:cubicBezTo>
                    <a:pt x="32" y="0"/>
                    <a:pt x="32" y="1"/>
                    <a:pt x="31" y="1"/>
                  </a:cubicBezTo>
                  <a:cubicBezTo>
                    <a:pt x="30" y="3"/>
                    <a:pt x="27" y="0"/>
                    <a:pt x="25" y="2"/>
                  </a:cubicBezTo>
                  <a:cubicBezTo>
                    <a:pt x="24" y="3"/>
                    <a:pt x="19" y="3"/>
                    <a:pt x="16" y="6"/>
                  </a:cubicBezTo>
                  <a:cubicBezTo>
                    <a:pt x="13" y="9"/>
                    <a:pt x="7" y="10"/>
                    <a:pt x="4" y="11"/>
                  </a:cubicBezTo>
                  <a:cubicBezTo>
                    <a:pt x="0" y="12"/>
                    <a:pt x="3" y="15"/>
                    <a:pt x="4" y="17"/>
                  </a:cubicBezTo>
                  <a:cubicBezTo>
                    <a:pt x="6" y="20"/>
                    <a:pt x="6" y="25"/>
                    <a:pt x="8" y="27"/>
                  </a:cubicBezTo>
                  <a:cubicBezTo>
                    <a:pt x="11" y="29"/>
                    <a:pt x="19" y="35"/>
                    <a:pt x="20" y="36"/>
                  </a:cubicBezTo>
                  <a:cubicBezTo>
                    <a:pt x="20" y="37"/>
                    <a:pt x="20" y="37"/>
                    <a:pt x="20" y="37"/>
                  </a:cubicBezTo>
                  <a:cubicBezTo>
                    <a:pt x="24" y="38"/>
                    <a:pt x="29" y="38"/>
                    <a:pt x="30" y="37"/>
                  </a:cubicBezTo>
                  <a:cubicBezTo>
                    <a:pt x="31" y="35"/>
                    <a:pt x="32" y="31"/>
                    <a:pt x="32" y="31"/>
                  </a:cubicBezTo>
                  <a:cubicBezTo>
                    <a:pt x="32" y="31"/>
                    <a:pt x="40" y="31"/>
                    <a:pt x="43" y="35"/>
                  </a:cubicBezTo>
                  <a:cubicBezTo>
                    <a:pt x="46" y="38"/>
                    <a:pt x="52" y="36"/>
                    <a:pt x="52" y="36"/>
                  </a:cubicBezTo>
                  <a:cubicBezTo>
                    <a:pt x="52" y="36"/>
                    <a:pt x="52" y="37"/>
                    <a:pt x="53" y="38"/>
                  </a:cubicBezTo>
                  <a:cubicBezTo>
                    <a:pt x="53" y="36"/>
                    <a:pt x="54" y="35"/>
                    <a:pt x="56" y="34"/>
                  </a:cubicBezTo>
                  <a:cubicBezTo>
                    <a:pt x="59" y="34"/>
                    <a:pt x="64" y="34"/>
                    <a:pt x="67" y="29"/>
                  </a:cubicBezTo>
                  <a:cubicBezTo>
                    <a:pt x="68" y="26"/>
                    <a:pt x="71" y="24"/>
                    <a:pt x="73" y="23"/>
                  </a:cubicBezTo>
                  <a:cubicBezTo>
                    <a:pt x="72" y="21"/>
                    <a:pt x="71" y="18"/>
                    <a:pt x="70" y="17"/>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72" name="Google Shape;13972;p239"/>
            <p:cNvSpPr/>
            <p:nvPr/>
          </p:nvSpPr>
          <p:spPr>
            <a:xfrm>
              <a:off x="7376636" y="3303412"/>
              <a:ext cx="100702" cy="88495"/>
            </a:xfrm>
            <a:custGeom>
              <a:rect b="b" l="l" r="r" t="t"/>
              <a:pathLst>
                <a:path extrusionOk="0" h="42" w="48">
                  <a:moveTo>
                    <a:pt x="15" y="33"/>
                  </a:moveTo>
                  <a:cubicBezTo>
                    <a:pt x="17" y="31"/>
                    <a:pt x="21" y="32"/>
                    <a:pt x="23" y="34"/>
                  </a:cubicBezTo>
                  <a:cubicBezTo>
                    <a:pt x="25" y="36"/>
                    <a:pt x="28" y="37"/>
                    <a:pt x="31" y="40"/>
                  </a:cubicBezTo>
                  <a:cubicBezTo>
                    <a:pt x="32" y="41"/>
                    <a:pt x="33" y="42"/>
                    <a:pt x="34" y="42"/>
                  </a:cubicBezTo>
                  <a:cubicBezTo>
                    <a:pt x="34" y="40"/>
                    <a:pt x="34" y="35"/>
                    <a:pt x="35" y="33"/>
                  </a:cubicBezTo>
                  <a:cubicBezTo>
                    <a:pt x="36" y="31"/>
                    <a:pt x="34" y="27"/>
                    <a:pt x="36" y="27"/>
                  </a:cubicBezTo>
                  <a:cubicBezTo>
                    <a:pt x="37" y="27"/>
                    <a:pt x="42" y="27"/>
                    <a:pt x="42" y="24"/>
                  </a:cubicBezTo>
                  <a:cubicBezTo>
                    <a:pt x="42" y="21"/>
                    <a:pt x="44" y="22"/>
                    <a:pt x="45" y="20"/>
                  </a:cubicBezTo>
                  <a:cubicBezTo>
                    <a:pt x="46" y="19"/>
                    <a:pt x="42" y="15"/>
                    <a:pt x="41" y="14"/>
                  </a:cubicBezTo>
                  <a:cubicBezTo>
                    <a:pt x="40" y="13"/>
                    <a:pt x="44" y="13"/>
                    <a:pt x="47" y="8"/>
                  </a:cubicBezTo>
                  <a:cubicBezTo>
                    <a:pt x="48" y="7"/>
                    <a:pt x="47" y="4"/>
                    <a:pt x="46" y="0"/>
                  </a:cubicBezTo>
                  <a:cubicBezTo>
                    <a:pt x="46" y="2"/>
                    <a:pt x="45" y="2"/>
                    <a:pt x="43" y="2"/>
                  </a:cubicBezTo>
                  <a:cubicBezTo>
                    <a:pt x="41" y="0"/>
                    <a:pt x="37" y="1"/>
                    <a:pt x="32" y="2"/>
                  </a:cubicBezTo>
                  <a:cubicBezTo>
                    <a:pt x="27" y="3"/>
                    <a:pt x="25" y="8"/>
                    <a:pt x="27" y="10"/>
                  </a:cubicBezTo>
                  <a:cubicBezTo>
                    <a:pt x="29" y="12"/>
                    <a:pt x="22" y="13"/>
                    <a:pt x="21" y="11"/>
                  </a:cubicBezTo>
                  <a:cubicBezTo>
                    <a:pt x="21" y="8"/>
                    <a:pt x="16" y="10"/>
                    <a:pt x="16" y="13"/>
                  </a:cubicBezTo>
                  <a:cubicBezTo>
                    <a:pt x="17" y="17"/>
                    <a:pt x="11" y="18"/>
                    <a:pt x="11" y="23"/>
                  </a:cubicBezTo>
                  <a:cubicBezTo>
                    <a:pt x="11" y="28"/>
                    <a:pt x="5" y="32"/>
                    <a:pt x="2" y="34"/>
                  </a:cubicBezTo>
                  <a:cubicBezTo>
                    <a:pt x="1" y="35"/>
                    <a:pt x="0" y="35"/>
                    <a:pt x="0" y="35"/>
                  </a:cubicBezTo>
                  <a:cubicBezTo>
                    <a:pt x="2" y="36"/>
                    <a:pt x="3" y="37"/>
                    <a:pt x="4" y="37"/>
                  </a:cubicBezTo>
                  <a:cubicBezTo>
                    <a:pt x="7" y="37"/>
                    <a:pt x="13" y="35"/>
                    <a:pt x="15" y="33"/>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73" name="Google Shape;13973;p239"/>
            <p:cNvSpPr/>
            <p:nvPr/>
          </p:nvSpPr>
          <p:spPr>
            <a:xfrm>
              <a:off x="7359852" y="3369021"/>
              <a:ext cx="94598" cy="70186"/>
            </a:xfrm>
            <a:custGeom>
              <a:rect b="b" l="l" r="r" t="t"/>
              <a:pathLst>
                <a:path extrusionOk="0" h="33" w="45">
                  <a:moveTo>
                    <a:pt x="2" y="9"/>
                  </a:moveTo>
                  <a:cubicBezTo>
                    <a:pt x="2" y="11"/>
                    <a:pt x="5" y="16"/>
                    <a:pt x="6" y="14"/>
                  </a:cubicBezTo>
                  <a:cubicBezTo>
                    <a:pt x="7" y="12"/>
                    <a:pt x="9" y="16"/>
                    <a:pt x="12" y="17"/>
                  </a:cubicBezTo>
                  <a:cubicBezTo>
                    <a:pt x="14" y="19"/>
                    <a:pt x="19" y="20"/>
                    <a:pt x="19" y="22"/>
                  </a:cubicBezTo>
                  <a:cubicBezTo>
                    <a:pt x="19" y="24"/>
                    <a:pt x="20" y="27"/>
                    <a:pt x="22" y="26"/>
                  </a:cubicBezTo>
                  <a:cubicBezTo>
                    <a:pt x="24" y="25"/>
                    <a:pt x="27" y="21"/>
                    <a:pt x="27" y="23"/>
                  </a:cubicBezTo>
                  <a:cubicBezTo>
                    <a:pt x="27" y="25"/>
                    <a:pt x="28" y="29"/>
                    <a:pt x="31" y="29"/>
                  </a:cubicBezTo>
                  <a:cubicBezTo>
                    <a:pt x="33" y="28"/>
                    <a:pt x="34" y="33"/>
                    <a:pt x="37" y="33"/>
                  </a:cubicBezTo>
                  <a:cubicBezTo>
                    <a:pt x="37" y="33"/>
                    <a:pt x="38" y="33"/>
                    <a:pt x="38" y="33"/>
                  </a:cubicBezTo>
                  <a:cubicBezTo>
                    <a:pt x="38" y="27"/>
                    <a:pt x="40" y="24"/>
                    <a:pt x="42" y="23"/>
                  </a:cubicBezTo>
                  <a:cubicBezTo>
                    <a:pt x="43" y="21"/>
                    <a:pt x="44" y="20"/>
                    <a:pt x="45" y="19"/>
                  </a:cubicBezTo>
                  <a:cubicBezTo>
                    <a:pt x="45" y="17"/>
                    <a:pt x="41" y="14"/>
                    <a:pt x="42" y="12"/>
                  </a:cubicBezTo>
                  <a:cubicBezTo>
                    <a:pt x="42" y="12"/>
                    <a:pt x="42" y="11"/>
                    <a:pt x="42" y="11"/>
                  </a:cubicBezTo>
                  <a:cubicBezTo>
                    <a:pt x="41" y="11"/>
                    <a:pt x="40" y="10"/>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8"/>
                  </a:cubicBezTo>
                  <a:cubicBezTo>
                    <a:pt x="1" y="8"/>
                    <a:pt x="1" y="8"/>
                    <a:pt x="2" y="9"/>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74" name="Google Shape;13974;p239"/>
            <p:cNvSpPr/>
            <p:nvPr/>
          </p:nvSpPr>
          <p:spPr>
            <a:xfrm>
              <a:off x="7445295" y="3254587"/>
              <a:ext cx="219712" cy="256331"/>
            </a:xfrm>
            <a:custGeom>
              <a:rect b="b" l="l" r="r" t="t"/>
              <a:pathLst>
                <a:path extrusionOk="0" h="121" w="104">
                  <a:moveTo>
                    <a:pt x="14" y="31"/>
                  </a:moveTo>
                  <a:cubicBezTo>
                    <a:pt x="11" y="36"/>
                    <a:pt x="7" y="36"/>
                    <a:pt x="8" y="37"/>
                  </a:cubicBezTo>
                  <a:cubicBezTo>
                    <a:pt x="9" y="38"/>
                    <a:pt x="13" y="42"/>
                    <a:pt x="12" y="43"/>
                  </a:cubicBezTo>
                  <a:cubicBezTo>
                    <a:pt x="11" y="45"/>
                    <a:pt x="9" y="44"/>
                    <a:pt x="9" y="47"/>
                  </a:cubicBezTo>
                  <a:cubicBezTo>
                    <a:pt x="9" y="50"/>
                    <a:pt x="4" y="50"/>
                    <a:pt x="3" y="50"/>
                  </a:cubicBezTo>
                  <a:cubicBezTo>
                    <a:pt x="1" y="50"/>
                    <a:pt x="3" y="54"/>
                    <a:pt x="2" y="56"/>
                  </a:cubicBezTo>
                  <a:cubicBezTo>
                    <a:pt x="1" y="59"/>
                    <a:pt x="1" y="64"/>
                    <a:pt x="1" y="66"/>
                  </a:cubicBezTo>
                  <a:cubicBezTo>
                    <a:pt x="0" y="68"/>
                    <a:pt x="4" y="71"/>
                    <a:pt x="4" y="73"/>
                  </a:cubicBezTo>
                  <a:cubicBezTo>
                    <a:pt x="3" y="75"/>
                    <a:pt x="1" y="76"/>
                    <a:pt x="1" y="78"/>
                  </a:cubicBezTo>
                  <a:cubicBezTo>
                    <a:pt x="2" y="79"/>
                    <a:pt x="4" y="81"/>
                    <a:pt x="5" y="88"/>
                  </a:cubicBezTo>
                  <a:cubicBezTo>
                    <a:pt x="6" y="88"/>
                    <a:pt x="7" y="88"/>
                    <a:pt x="8" y="89"/>
                  </a:cubicBezTo>
                  <a:cubicBezTo>
                    <a:pt x="9" y="91"/>
                    <a:pt x="12" y="93"/>
                    <a:pt x="15" y="93"/>
                  </a:cubicBezTo>
                  <a:cubicBezTo>
                    <a:pt x="18" y="93"/>
                    <a:pt x="20" y="95"/>
                    <a:pt x="21" y="95"/>
                  </a:cubicBezTo>
                  <a:cubicBezTo>
                    <a:pt x="23" y="95"/>
                    <a:pt x="27" y="96"/>
                    <a:pt x="24" y="99"/>
                  </a:cubicBezTo>
                  <a:cubicBezTo>
                    <a:pt x="20" y="102"/>
                    <a:pt x="20" y="105"/>
                    <a:pt x="19" y="109"/>
                  </a:cubicBezTo>
                  <a:cubicBezTo>
                    <a:pt x="18" y="111"/>
                    <a:pt x="18" y="114"/>
                    <a:pt x="18" y="116"/>
                  </a:cubicBezTo>
                  <a:cubicBezTo>
                    <a:pt x="21" y="116"/>
                    <a:pt x="26" y="116"/>
                    <a:pt x="28" y="115"/>
                  </a:cubicBezTo>
                  <a:cubicBezTo>
                    <a:pt x="30" y="114"/>
                    <a:pt x="32" y="114"/>
                    <a:pt x="36" y="115"/>
                  </a:cubicBezTo>
                  <a:cubicBezTo>
                    <a:pt x="38" y="116"/>
                    <a:pt x="40" y="117"/>
                    <a:pt x="42" y="118"/>
                  </a:cubicBezTo>
                  <a:cubicBezTo>
                    <a:pt x="42" y="117"/>
                    <a:pt x="43" y="117"/>
                    <a:pt x="44" y="117"/>
                  </a:cubicBezTo>
                  <a:cubicBezTo>
                    <a:pt x="46" y="116"/>
                    <a:pt x="49" y="121"/>
                    <a:pt x="50" y="119"/>
                  </a:cubicBezTo>
                  <a:cubicBezTo>
                    <a:pt x="52" y="116"/>
                    <a:pt x="55" y="116"/>
                    <a:pt x="57" y="118"/>
                  </a:cubicBezTo>
                  <a:cubicBezTo>
                    <a:pt x="59" y="119"/>
                    <a:pt x="62" y="119"/>
                    <a:pt x="64" y="117"/>
                  </a:cubicBezTo>
                  <a:cubicBezTo>
                    <a:pt x="66" y="115"/>
                    <a:pt x="74" y="114"/>
                    <a:pt x="76" y="115"/>
                  </a:cubicBezTo>
                  <a:cubicBezTo>
                    <a:pt x="77" y="115"/>
                    <a:pt x="82" y="118"/>
                    <a:pt x="80" y="111"/>
                  </a:cubicBezTo>
                  <a:cubicBezTo>
                    <a:pt x="78" y="105"/>
                    <a:pt x="84" y="106"/>
                    <a:pt x="85" y="104"/>
                  </a:cubicBezTo>
                  <a:cubicBezTo>
                    <a:pt x="86" y="101"/>
                    <a:pt x="92" y="100"/>
                    <a:pt x="91" y="98"/>
                  </a:cubicBezTo>
                  <a:cubicBezTo>
                    <a:pt x="90" y="97"/>
                    <a:pt x="82" y="91"/>
                    <a:pt x="79" y="89"/>
                  </a:cubicBezTo>
                  <a:cubicBezTo>
                    <a:pt x="77" y="87"/>
                    <a:pt x="77" y="82"/>
                    <a:pt x="75" y="79"/>
                  </a:cubicBezTo>
                  <a:cubicBezTo>
                    <a:pt x="74" y="77"/>
                    <a:pt x="71" y="74"/>
                    <a:pt x="75" y="73"/>
                  </a:cubicBezTo>
                  <a:cubicBezTo>
                    <a:pt x="78" y="72"/>
                    <a:pt x="84" y="71"/>
                    <a:pt x="87" y="68"/>
                  </a:cubicBezTo>
                  <a:cubicBezTo>
                    <a:pt x="90" y="65"/>
                    <a:pt x="95" y="65"/>
                    <a:pt x="96" y="64"/>
                  </a:cubicBezTo>
                  <a:cubicBezTo>
                    <a:pt x="98" y="62"/>
                    <a:pt x="101" y="65"/>
                    <a:pt x="102" y="63"/>
                  </a:cubicBezTo>
                  <a:cubicBezTo>
                    <a:pt x="103" y="62"/>
                    <a:pt x="104" y="59"/>
                    <a:pt x="103" y="57"/>
                  </a:cubicBezTo>
                  <a:cubicBezTo>
                    <a:pt x="101" y="55"/>
                    <a:pt x="100" y="52"/>
                    <a:pt x="100" y="47"/>
                  </a:cubicBezTo>
                  <a:cubicBezTo>
                    <a:pt x="100" y="43"/>
                    <a:pt x="98" y="43"/>
                    <a:pt x="98" y="41"/>
                  </a:cubicBezTo>
                  <a:cubicBezTo>
                    <a:pt x="98" y="39"/>
                    <a:pt x="97" y="36"/>
                    <a:pt x="96" y="35"/>
                  </a:cubicBezTo>
                  <a:cubicBezTo>
                    <a:pt x="94" y="34"/>
                    <a:pt x="93" y="33"/>
                    <a:pt x="95" y="30"/>
                  </a:cubicBezTo>
                  <a:cubicBezTo>
                    <a:pt x="97" y="27"/>
                    <a:pt x="96" y="20"/>
                    <a:pt x="95" y="18"/>
                  </a:cubicBezTo>
                  <a:cubicBezTo>
                    <a:pt x="95" y="17"/>
                    <a:pt x="95" y="17"/>
                    <a:pt x="95" y="16"/>
                  </a:cubicBezTo>
                  <a:cubicBezTo>
                    <a:pt x="95" y="16"/>
                    <a:pt x="94" y="16"/>
                    <a:pt x="94" y="15"/>
                  </a:cubicBezTo>
                  <a:cubicBezTo>
                    <a:pt x="94" y="12"/>
                    <a:pt x="92" y="11"/>
                    <a:pt x="87" y="11"/>
                  </a:cubicBezTo>
                  <a:cubicBezTo>
                    <a:pt x="83" y="11"/>
                    <a:pt x="90" y="6"/>
                    <a:pt x="88" y="4"/>
                  </a:cubicBezTo>
                  <a:cubicBezTo>
                    <a:pt x="87" y="2"/>
                    <a:pt x="82" y="8"/>
                    <a:pt x="78" y="7"/>
                  </a:cubicBezTo>
                  <a:cubicBezTo>
                    <a:pt x="74" y="5"/>
                    <a:pt x="69" y="12"/>
                    <a:pt x="65" y="15"/>
                  </a:cubicBezTo>
                  <a:cubicBezTo>
                    <a:pt x="61" y="17"/>
                    <a:pt x="56" y="14"/>
                    <a:pt x="59" y="10"/>
                  </a:cubicBezTo>
                  <a:cubicBezTo>
                    <a:pt x="62" y="6"/>
                    <a:pt x="59" y="6"/>
                    <a:pt x="55" y="8"/>
                  </a:cubicBezTo>
                  <a:cubicBezTo>
                    <a:pt x="51" y="10"/>
                    <a:pt x="46" y="8"/>
                    <a:pt x="46" y="4"/>
                  </a:cubicBezTo>
                  <a:cubicBezTo>
                    <a:pt x="46" y="3"/>
                    <a:pt x="46" y="2"/>
                    <a:pt x="46" y="1"/>
                  </a:cubicBezTo>
                  <a:cubicBezTo>
                    <a:pt x="44" y="1"/>
                    <a:pt x="42" y="1"/>
                    <a:pt x="41" y="1"/>
                  </a:cubicBezTo>
                  <a:cubicBezTo>
                    <a:pt x="40" y="0"/>
                    <a:pt x="35" y="0"/>
                    <a:pt x="31" y="0"/>
                  </a:cubicBezTo>
                  <a:cubicBezTo>
                    <a:pt x="32" y="2"/>
                    <a:pt x="34" y="4"/>
                    <a:pt x="33" y="6"/>
                  </a:cubicBezTo>
                  <a:cubicBezTo>
                    <a:pt x="31" y="9"/>
                    <a:pt x="34" y="11"/>
                    <a:pt x="36" y="16"/>
                  </a:cubicBezTo>
                  <a:cubicBezTo>
                    <a:pt x="38" y="20"/>
                    <a:pt x="31" y="18"/>
                    <a:pt x="31" y="21"/>
                  </a:cubicBezTo>
                  <a:cubicBezTo>
                    <a:pt x="31" y="23"/>
                    <a:pt x="24" y="20"/>
                    <a:pt x="22" y="19"/>
                  </a:cubicBezTo>
                  <a:cubicBezTo>
                    <a:pt x="20" y="18"/>
                    <a:pt x="13" y="19"/>
                    <a:pt x="14" y="21"/>
                  </a:cubicBezTo>
                  <a:cubicBezTo>
                    <a:pt x="14" y="22"/>
                    <a:pt x="14" y="23"/>
                    <a:pt x="13" y="23"/>
                  </a:cubicBezTo>
                  <a:cubicBezTo>
                    <a:pt x="14" y="27"/>
                    <a:pt x="15" y="30"/>
                    <a:pt x="14" y="31"/>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75" name="Google Shape;13975;p239"/>
            <p:cNvSpPr/>
            <p:nvPr/>
          </p:nvSpPr>
          <p:spPr>
            <a:xfrm>
              <a:off x="8130369" y="3964075"/>
              <a:ext cx="514188" cy="425692"/>
            </a:xfrm>
            <a:custGeom>
              <a:rect b="b" l="l" r="r" t="t"/>
              <a:pathLst>
                <a:path extrusionOk="0" h="202" w="244">
                  <a:moveTo>
                    <a:pt x="146" y="42"/>
                  </a:moveTo>
                  <a:cubicBezTo>
                    <a:pt x="146" y="42"/>
                    <a:pt x="128" y="40"/>
                    <a:pt x="125" y="40"/>
                  </a:cubicBezTo>
                  <a:cubicBezTo>
                    <a:pt x="123" y="40"/>
                    <a:pt x="116" y="39"/>
                    <a:pt x="112" y="35"/>
                  </a:cubicBezTo>
                  <a:cubicBezTo>
                    <a:pt x="108" y="32"/>
                    <a:pt x="87" y="16"/>
                    <a:pt x="84" y="14"/>
                  </a:cubicBezTo>
                  <a:cubicBezTo>
                    <a:pt x="80" y="12"/>
                    <a:pt x="65" y="1"/>
                    <a:pt x="61" y="0"/>
                  </a:cubicBezTo>
                  <a:cubicBezTo>
                    <a:pt x="57" y="0"/>
                    <a:pt x="56" y="0"/>
                    <a:pt x="51" y="0"/>
                  </a:cubicBezTo>
                  <a:cubicBezTo>
                    <a:pt x="46" y="0"/>
                    <a:pt x="49" y="4"/>
                    <a:pt x="39" y="4"/>
                  </a:cubicBezTo>
                  <a:cubicBezTo>
                    <a:pt x="30" y="5"/>
                    <a:pt x="25" y="11"/>
                    <a:pt x="28" y="12"/>
                  </a:cubicBezTo>
                  <a:cubicBezTo>
                    <a:pt x="31" y="13"/>
                    <a:pt x="39" y="21"/>
                    <a:pt x="37" y="22"/>
                  </a:cubicBezTo>
                  <a:cubicBezTo>
                    <a:pt x="34" y="24"/>
                    <a:pt x="34" y="28"/>
                    <a:pt x="30" y="28"/>
                  </a:cubicBezTo>
                  <a:cubicBezTo>
                    <a:pt x="26" y="28"/>
                    <a:pt x="23" y="28"/>
                    <a:pt x="23" y="31"/>
                  </a:cubicBezTo>
                  <a:cubicBezTo>
                    <a:pt x="23" y="34"/>
                    <a:pt x="18" y="39"/>
                    <a:pt x="13" y="38"/>
                  </a:cubicBezTo>
                  <a:cubicBezTo>
                    <a:pt x="11" y="38"/>
                    <a:pt x="6" y="35"/>
                    <a:pt x="2" y="33"/>
                  </a:cubicBezTo>
                  <a:cubicBezTo>
                    <a:pt x="1" y="36"/>
                    <a:pt x="1" y="36"/>
                    <a:pt x="1" y="36"/>
                  </a:cubicBezTo>
                  <a:cubicBezTo>
                    <a:pt x="0" y="40"/>
                    <a:pt x="0" y="40"/>
                    <a:pt x="0" y="40"/>
                  </a:cubicBezTo>
                  <a:cubicBezTo>
                    <a:pt x="1" y="42"/>
                    <a:pt x="0" y="52"/>
                    <a:pt x="2" y="53"/>
                  </a:cubicBezTo>
                  <a:cubicBezTo>
                    <a:pt x="5" y="54"/>
                    <a:pt x="6" y="59"/>
                    <a:pt x="12" y="65"/>
                  </a:cubicBezTo>
                  <a:cubicBezTo>
                    <a:pt x="17" y="71"/>
                    <a:pt x="28" y="88"/>
                    <a:pt x="28" y="92"/>
                  </a:cubicBezTo>
                  <a:cubicBezTo>
                    <a:pt x="29" y="96"/>
                    <a:pt x="30" y="100"/>
                    <a:pt x="37" y="105"/>
                  </a:cubicBezTo>
                  <a:cubicBezTo>
                    <a:pt x="44" y="110"/>
                    <a:pt x="44" y="116"/>
                    <a:pt x="48" y="118"/>
                  </a:cubicBezTo>
                  <a:cubicBezTo>
                    <a:pt x="51" y="121"/>
                    <a:pt x="50" y="125"/>
                    <a:pt x="51" y="132"/>
                  </a:cubicBezTo>
                  <a:cubicBezTo>
                    <a:pt x="51" y="139"/>
                    <a:pt x="54" y="148"/>
                    <a:pt x="60" y="152"/>
                  </a:cubicBezTo>
                  <a:cubicBezTo>
                    <a:pt x="66" y="156"/>
                    <a:pt x="70" y="160"/>
                    <a:pt x="73" y="168"/>
                  </a:cubicBezTo>
                  <a:cubicBezTo>
                    <a:pt x="76" y="175"/>
                    <a:pt x="80" y="182"/>
                    <a:pt x="84" y="186"/>
                  </a:cubicBezTo>
                  <a:cubicBezTo>
                    <a:pt x="88" y="190"/>
                    <a:pt x="86" y="192"/>
                    <a:pt x="88" y="195"/>
                  </a:cubicBezTo>
                  <a:cubicBezTo>
                    <a:pt x="89" y="196"/>
                    <a:pt x="91" y="199"/>
                    <a:pt x="92" y="202"/>
                  </a:cubicBezTo>
                  <a:cubicBezTo>
                    <a:pt x="95" y="200"/>
                    <a:pt x="97" y="199"/>
                    <a:pt x="97" y="199"/>
                  </a:cubicBezTo>
                  <a:cubicBezTo>
                    <a:pt x="98" y="197"/>
                    <a:pt x="96" y="194"/>
                    <a:pt x="97" y="192"/>
                  </a:cubicBezTo>
                  <a:cubicBezTo>
                    <a:pt x="98" y="191"/>
                    <a:pt x="100" y="189"/>
                    <a:pt x="102" y="188"/>
                  </a:cubicBezTo>
                  <a:cubicBezTo>
                    <a:pt x="104" y="187"/>
                    <a:pt x="106" y="190"/>
                    <a:pt x="110" y="189"/>
                  </a:cubicBezTo>
                  <a:cubicBezTo>
                    <a:pt x="115" y="189"/>
                    <a:pt x="124" y="190"/>
                    <a:pt x="125" y="191"/>
                  </a:cubicBezTo>
                  <a:cubicBezTo>
                    <a:pt x="126" y="192"/>
                    <a:pt x="138" y="191"/>
                    <a:pt x="141" y="193"/>
                  </a:cubicBezTo>
                  <a:cubicBezTo>
                    <a:pt x="144" y="196"/>
                    <a:pt x="147" y="195"/>
                    <a:pt x="149" y="190"/>
                  </a:cubicBezTo>
                  <a:cubicBezTo>
                    <a:pt x="151" y="185"/>
                    <a:pt x="165" y="175"/>
                    <a:pt x="167" y="174"/>
                  </a:cubicBezTo>
                  <a:cubicBezTo>
                    <a:pt x="169" y="173"/>
                    <a:pt x="183" y="174"/>
                    <a:pt x="189" y="173"/>
                  </a:cubicBezTo>
                  <a:cubicBezTo>
                    <a:pt x="195" y="171"/>
                    <a:pt x="234" y="159"/>
                    <a:pt x="236" y="157"/>
                  </a:cubicBezTo>
                  <a:cubicBezTo>
                    <a:pt x="238" y="156"/>
                    <a:pt x="244" y="135"/>
                    <a:pt x="244" y="132"/>
                  </a:cubicBezTo>
                  <a:cubicBezTo>
                    <a:pt x="244" y="130"/>
                    <a:pt x="241" y="123"/>
                    <a:pt x="238" y="124"/>
                  </a:cubicBezTo>
                  <a:cubicBezTo>
                    <a:pt x="235" y="124"/>
                    <a:pt x="211" y="121"/>
                    <a:pt x="209" y="120"/>
                  </a:cubicBezTo>
                  <a:cubicBezTo>
                    <a:pt x="208" y="120"/>
                    <a:pt x="201" y="114"/>
                    <a:pt x="200" y="108"/>
                  </a:cubicBezTo>
                  <a:cubicBezTo>
                    <a:pt x="198" y="106"/>
                    <a:pt x="196" y="103"/>
                    <a:pt x="195" y="100"/>
                  </a:cubicBezTo>
                  <a:cubicBezTo>
                    <a:pt x="193" y="100"/>
                    <a:pt x="188" y="100"/>
                    <a:pt x="186" y="93"/>
                  </a:cubicBezTo>
                  <a:cubicBezTo>
                    <a:pt x="183" y="91"/>
                    <a:pt x="177" y="83"/>
                    <a:pt x="180" y="80"/>
                  </a:cubicBezTo>
                  <a:cubicBezTo>
                    <a:pt x="182" y="77"/>
                    <a:pt x="178" y="71"/>
                    <a:pt x="174" y="67"/>
                  </a:cubicBezTo>
                  <a:cubicBezTo>
                    <a:pt x="171" y="64"/>
                    <a:pt x="163" y="57"/>
                    <a:pt x="163" y="53"/>
                  </a:cubicBezTo>
                  <a:cubicBezTo>
                    <a:pt x="163" y="52"/>
                    <a:pt x="162" y="50"/>
                    <a:pt x="161" y="48"/>
                  </a:cubicBezTo>
                  <a:cubicBezTo>
                    <a:pt x="152" y="48"/>
                    <a:pt x="152" y="48"/>
                    <a:pt x="152" y="48"/>
                  </a:cubicBezTo>
                  <a:lnTo>
                    <a:pt x="146" y="42"/>
                  </a:ln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76" name="Google Shape;13976;p239"/>
            <p:cNvSpPr/>
            <p:nvPr/>
          </p:nvSpPr>
          <p:spPr>
            <a:xfrm>
              <a:off x="7780966" y="3681805"/>
              <a:ext cx="155629" cy="199876"/>
            </a:xfrm>
            <a:custGeom>
              <a:rect b="b" l="l" r="r" t="t"/>
              <a:pathLst>
                <a:path extrusionOk="0" h="95" w="74">
                  <a:moveTo>
                    <a:pt x="73" y="0"/>
                  </a:moveTo>
                  <a:cubicBezTo>
                    <a:pt x="70" y="1"/>
                    <a:pt x="67" y="2"/>
                    <a:pt x="67" y="3"/>
                  </a:cubicBezTo>
                  <a:cubicBezTo>
                    <a:pt x="68" y="5"/>
                    <a:pt x="66" y="6"/>
                    <a:pt x="63" y="6"/>
                  </a:cubicBezTo>
                  <a:cubicBezTo>
                    <a:pt x="63" y="6"/>
                    <a:pt x="53" y="5"/>
                    <a:pt x="51" y="4"/>
                  </a:cubicBezTo>
                  <a:cubicBezTo>
                    <a:pt x="48" y="3"/>
                    <a:pt x="39" y="3"/>
                    <a:pt x="35" y="4"/>
                  </a:cubicBezTo>
                  <a:cubicBezTo>
                    <a:pt x="35" y="4"/>
                    <a:pt x="35" y="4"/>
                    <a:pt x="35" y="4"/>
                  </a:cubicBezTo>
                  <a:cubicBezTo>
                    <a:pt x="34" y="6"/>
                    <a:pt x="26" y="10"/>
                    <a:pt x="24" y="9"/>
                  </a:cubicBezTo>
                  <a:cubicBezTo>
                    <a:pt x="22" y="8"/>
                    <a:pt x="22" y="12"/>
                    <a:pt x="19" y="13"/>
                  </a:cubicBezTo>
                  <a:cubicBezTo>
                    <a:pt x="16" y="13"/>
                    <a:pt x="11" y="12"/>
                    <a:pt x="11" y="14"/>
                  </a:cubicBezTo>
                  <a:cubicBezTo>
                    <a:pt x="10" y="15"/>
                    <a:pt x="8" y="19"/>
                    <a:pt x="7" y="21"/>
                  </a:cubicBezTo>
                  <a:cubicBezTo>
                    <a:pt x="5" y="22"/>
                    <a:pt x="6" y="25"/>
                    <a:pt x="4" y="25"/>
                  </a:cubicBezTo>
                  <a:cubicBezTo>
                    <a:pt x="2" y="25"/>
                    <a:pt x="1" y="29"/>
                    <a:pt x="0" y="32"/>
                  </a:cubicBezTo>
                  <a:cubicBezTo>
                    <a:pt x="1" y="32"/>
                    <a:pt x="1" y="32"/>
                    <a:pt x="1" y="32"/>
                  </a:cubicBezTo>
                  <a:cubicBezTo>
                    <a:pt x="5" y="33"/>
                    <a:pt x="8" y="38"/>
                    <a:pt x="7" y="42"/>
                  </a:cubicBezTo>
                  <a:cubicBezTo>
                    <a:pt x="7" y="46"/>
                    <a:pt x="13" y="48"/>
                    <a:pt x="15" y="45"/>
                  </a:cubicBezTo>
                  <a:cubicBezTo>
                    <a:pt x="18" y="42"/>
                    <a:pt x="26" y="47"/>
                    <a:pt x="26" y="49"/>
                  </a:cubicBezTo>
                  <a:cubicBezTo>
                    <a:pt x="26" y="51"/>
                    <a:pt x="18" y="46"/>
                    <a:pt x="13" y="50"/>
                  </a:cubicBezTo>
                  <a:cubicBezTo>
                    <a:pt x="9" y="53"/>
                    <a:pt x="17" y="56"/>
                    <a:pt x="16" y="60"/>
                  </a:cubicBezTo>
                  <a:cubicBezTo>
                    <a:pt x="15" y="63"/>
                    <a:pt x="18" y="68"/>
                    <a:pt x="22" y="68"/>
                  </a:cubicBezTo>
                  <a:cubicBezTo>
                    <a:pt x="26" y="68"/>
                    <a:pt x="30" y="75"/>
                    <a:pt x="33" y="73"/>
                  </a:cubicBezTo>
                  <a:cubicBezTo>
                    <a:pt x="35" y="72"/>
                    <a:pt x="30" y="63"/>
                    <a:pt x="31" y="61"/>
                  </a:cubicBezTo>
                  <a:cubicBezTo>
                    <a:pt x="31" y="60"/>
                    <a:pt x="36" y="64"/>
                    <a:pt x="39" y="61"/>
                  </a:cubicBezTo>
                  <a:cubicBezTo>
                    <a:pt x="41" y="58"/>
                    <a:pt x="37" y="56"/>
                    <a:pt x="33" y="56"/>
                  </a:cubicBezTo>
                  <a:cubicBezTo>
                    <a:pt x="30" y="57"/>
                    <a:pt x="33" y="51"/>
                    <a:pt x="37" y="54"/>
                  </a:cubicBezTo>
                  <a:cubicBezTo>
                    <a:pt x="42" y="57"/>
                    <a:pt x="44" y="53"/>
                    <a:pt x="46" y="53"/>
                  </a:cubicBezTo>
                  <a:cubicBezTo>
                    <a:pt x="48" y="53"/>
                    <a:pt x="48" y="45"/>
                    <a:pt x="42" y="43"/>
                  </a:cubicBezTo>
                  <a:cubicBezTo>
                    <a:pt x="36" y="42"/>
                    <a:pt x="36" y="48"/>
                    <a:pt x="32" y="44"/>
                  </a:cubicBezTo>
                  <a:cubicBezTo>
                    <a:pt x="28" y="39"/>
                    <a:pt x="36" y="41"/>
                    <a:pt x="36" y="37"/>
                  </a:cubicBezTo>
                  <a:cubicBezTo>
                    <a:pt x="36" y="34"/>
                    <a:pt x="30" y="28"/>
                    <a:pt x="27" y="24"/>
                  </a:cubicBezTo>
                  <a:cubicBezTo>
                    <a:pt x="24" y="19"/>
                    <a:pt x="31" y="17"/>
                    <a:pt x="33" y="21"/>
                  </a:cubicBezTo>
                  <a:cubicBezTo>
                    <a:pt x="34" y="24"/>
                    <a:pt x="39" y="23"/>
                    <a:pt x="42" y="22"/>
                  </a:cubicBezTo>
                  <a:cubicBezTo>
                    <a:pt x="45" y="21"/>
                    <a:pt x="39" y="15"/>
                    <a:pt x="44" y="13"/>
                  </a:cubicBezTo>
                  <a:cubicBezTo>
                    <a:pt x="50" y="11"/>
                    <a:pt x="50" y="15"/>
                    <a:pt x="51" y="15"/>
                  </a:cubicBezTo>
                  <a:cubicBezTo>
                    <a:pt x="53" y="16"/>
                    <a:pt x="54" y="11"/>
                    <a:pt x="60" y="11"/>
                  </a:cubicBezTo>
                  <a:cubicBezTo>
                    <a:pt x="63" y="11"/>
                    <a:pt x="65" y="13"/>
                    <a:pt x="68" y="15"/>
                  </a:cubicBezTo>
                  <a:cubicBezTo>
                    <a:pt x="69" y="13"/>
                    <a:pt x="70" y="12"/>
                    <a:pt x="70" y="11"/>
                  </a:cubicBezTo>
                  <a:cubicBezTo>
                    <a:pt x="70" y="9"/>
                    <a:pt x="74" y="8"/>
                    <a:pt x="74" y="5"/>
                  </a:cubicBezTo>
                  <a:cubicBezTo>
                    <a:pt x="74" y="4"/>
                    <a:pt x="73" y="2"/>
                    <a:pt x="73" y="0"/>
                  </a:cubicBezTo>
                  <a:close/>
                  <a:moveTo>
                    <a:pt x="63" y="89"/>
                  </a:moveTo>
                  <a:cubicBezTo>
                    <a:pt x="60" y="88"/>
                    <a:pt x="48" y="90"/>
                    <a:pt x="45" y="87"/>
                  </a:cubicBezTo>
                  <a:cubicBezTo>
                    <a:pt x="42" y="84"/>
                    <a:pt x="35" y="90"/>
                    <a:pt x="38" y="90"/>
                  </a:cubicBezTo>
                  <a:cubicBezTo>
                    <a:pt x="42" y="91"/>
                    <a:pt x="48" y="95"/>
                    <a:pt x="55" y="95"/>
                  </a:cubicBezTo>
                  <a:cubicBezTo>
                    <a:pt x="61" y="95"/>
                    <a:pt x="71" y="92"/>
                    <a:pt x="70" y="90"/>
                  </a:cubicBezTo>
                  <a:cubicBezTo>
                    <a:pt x="70" y="88"/>
                    <a:pt x="66" y="91"/>
                    <a:pt x="63" y="89"/>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77" name="Google Shape;13977;p239"/>
            <p:cNvSpPr/>
            <p:nvPr/>
          </p:nvSpPr>
          <p:spPr>
            <a:xfrm>
              <a:off x="7494120" y="3149309"/>
              <a:ext cx="115959" cy="115960"/>
            </a:xfrm>
            <a:custGeom>
              <a:rect b="b" l="l" r="r" t="t"/>
              <a:pathLst>
                <a:path extrusionOk="0" h="55" w="55">
                  <a:moveTo>
                    <a:pt x="28" y="20"/>
                  </a:moveTo>
                  <a:cubicBezTo>
                    <a:pt x="26" y="19"/>
                    <a:pt x="26" y="14"/>
                    <a:pt x="28" y="12"/>
                  </a:cubicBezTo>
                  <a:cubicBezTo>
                    <a:pt x="30" y="10"/>
                    <a:pt x="31" y="4"/>
                    <a:pt x="29" y="2"/>
                  </a:cubicBezTo>
                  <a:cubicBezTo>
                    <a:pt x="27" y="0"/>
                    <a:pt x="21" y="2"/>
                    <a:pt x="20" y="7"/>
                  </a:cubicBezTo>
                  <a:cubicBezTo>
                    <a:pt x="20" y="11"/>
                    <a:pt x="15" y="9"/>
                    <a:pt x="14" y="10"/>
                  </a:cubicBezTo>
                  <a:cubicBezTo>
                    <a:pt x="12" y="11"/>
                    <a:pt x="16" y="13"/>
                    <a:pt x="14" y="16"/>
                  </a:cubicBezTo>
                  <a:cubicBezTo>
                    <a:pt x="12" y="18"/>
                    <a:pt x="11" y="12"/>
                    <a:pt x="7" y="12"/>
                  </a:cubicBezTo>
                  <a:cubicBezTo>
                    <a:pt x="4" y="12"/>
                    <a:pt x="4" y="18"/>
                    <a:pt x="2" y="21"/>
                  </a:cubicBezTo>
                  <a:cubicBezTo>
                    <a:pt x="0" y="24"/>
                    <a:pt x="1" y="30"/>
                    <a:pt x="2" y="34"/>
                  </a:cubicBezTo>
                  <a:cubicBezTo>
                    <a:pt x="2" y="39"/>
                    <a:pt x="7" y="41"/>
                    <a:pt x="6" y="45"/>
                  </a:cubicBezTo>
                  <a:cubicBezTo>
                    <a:pt x="6" y="46"/>
                    <a:pt x="7" y="48"/>
                    <a:pt x="8" y="50"/>
                  </a:cubicBezTo>
                  <a:cubicBezTo>
                    <a:pt x="12" y="50"/>
                    <a:pt x="17" y="50"/>
                    <a:pt x="18" y="51"/>
                  </a:cubicBezTo>
                  <a:cubicBezTo>
                    <a:pt x="19" y="51"/>
                    <a:pt x="21" y="51"/>
                    <a:pt x="23" y="51"/>
                  </a:cubicBezTo>
                  <a:cubicBezTo>
                    <a:pt x="21" y="48"/>
                    <a:pt x="18" y="46"/>
                    <a:pt x="18" y="45"/>
                  </a:cubicBezTo>
                  <a:cubicBezTo>
                    <a:pt x="18" y="42"/>
                    <a:pt x="22" y="44"/>
                    <a:pt x="24" y="46"/>
                  </a:cubicBezTo>
                  <a:cubicBezTo>
                    <a:pt x="26" y="48"/>
                    <a:pt x="32" y="48"/>
                    <a:pt x="32" y="46"/>
                  </a:cubicBezTo>
                  <a:cubicBezTo>
                    <a:pt x="33" y="44"/>
                    <a:pt x="31" y="36"/>
                    <a:pt x="28" y="38"/>
                  </a:cubicBezTo>
                  <a:cubicBezTo>
                    <a:pt x="25" y="40"/>
                    <a:pt x="24" y="39"/>
                    <a:pt x="23" y="37"/>
                  </a:cubicBezTo>
                  <a:cubicBezTo>
                    <a:pt x="22" y="36"/>
                    <a:pt x="25" y="33"/>
                    <a:pt x="26" y="30"/>
                  </a:cubicBezTo>
                  <a:cubicBezTo>
                    <a:pt x="27" y="27"/>
                    <a:pt x="33" y="28"/>
                    <a:pt x="33" y="26"/>
                  </a:cubicBezTo>
                  <a:cubicBezTo>
                    <a:pt x="34" y="24"/>
                    <a:pt x="30" y="21"/>
                    <a:pt x="28" y="20"/>
                  </a:cubicBezTo>
                  <a:close/>
                  <a:moveTo>
                    <a:pt x="54" y="31"/>
                  </a:moveTo>
                  <a:cubicBezTo>
                    <a:pt x="52" y="30"/>
                    <a:pt x="51" y="34"/>
                    <a:pt x="50" y="34"/>
                  </a:cubicBezTo>
                  <a:cubicBezTo>
                    <a:pt x="48" y="34"/>
                    <a:pt x="47" y="27"/>
                    <a:pt x="46" y="31"/>
                  </a:cubicBezTo>
                  <a:cubicBezTo>
                    <a:pt x="45" y="35"/>
                    <a:pt x="42" y="30"/>
                    <a:pt x="38" y="34"/>
                  </a:cubicBezTo>
                  <a:cubicBezTo>
                    <a:pt x="35" y="39"/>
                    <a:pt x="40" y="44"/>
                    <a:pt x="43" y="45"/>
                  </a:cubicBezTo>
                  <a:cubicBezTo>
                    <a:pt x="45" y="47"/>
                    <a:pt x="43" y="49"/>
                    <a:pt x="40" y="49"/>
                  </a:cubicBezTo>
                  <a:cubicBezTo>
                    <a:pt x="37" y="48"/>
                    <a:pt x="38" y="53"/>
                    <a:pt x="43" y="54"/>
                  </a:cubicBezTo>
                  <a:cubicBezTo>
                    <a:pt x="47" y="55"/>
                    <a:pt x="52" y="46"/>
                    <a:pt x="51" y="44"/>
                  </a:cubicBezTo>
                  <a:cubicBezTo>
                    <a:pt x="51" y="42"/>
                    <a:pt x="55" y="32"/>
                    <a:pt x="54" y="31"/>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78" name="Google Shape;13978;p239"/>
            <p:cNvSpPr/>
            <p:nvPr/>
          </p:nvSpPr>
          <p:spPr>
            <a:xfrm>
              <a:off x="7460554" y="3517021"/>
              <a:ext cx="280743" cy="315836"/>
            </a:xfrm>
            <a:custGeom>
              <a:rect b="b" l="l" r="r" t="t"/>
              <a:pathLst>
                <a:path extrusionOk="0" h="150" w="133">
                  <a:moveTo>
                    <a:pt x="92" y="130"/>
                  </a:moveTo>
                  <a:cubicBezTo>
                    <a:pt x="85" y="132"/>
                    <a:pt x="82" y="132"/>
                    <a:pt x="78" y="130"/>
                  </a:cubicBezTo>
                  <a:cubicBezTo>
                    <a:pt x="74" y="128"/>
                    <a:pt x="67" y="132"/>
                    <a:pt x="68" y="135"/>
                  </a:cubicBezTo>
                  <a:cubicBezTo>
                    <a:pt x="69" y="137"/>
                    <a:pt x="72" y="139"/>
                    <a:pt x="80" y="141"/>
                  </a:cubicBezTo>
                  <a:cubicBezTo>
                    <a:pt x="89" y="144"/>
                    <a:pt x="90" y="150"/>
                    <a:pt x="94" y="150"/>
                  </a:cubicBezTo>
                  <a:cubicBezTo>
                    <a:pt x="97" y="150"/>
                    <a:pt x="98" y="147"/>
                    <a:pt x="97" y="142"/>
                  </a:cubicBezTo>
                  <a:cubicBezTo>
                    <a:pt x="96" y="137"/>
                    <a:pt x="101" y="132"/>
                    <a:pt x="102" y="131"/>
                  </a:cubicBezTo>
                  <a:cubicBezTo>
                    <a:pt x="102" y="130"/>
                    <a:pt x="99" y="128"/>
                    <a:pt x="92" y="130"/>
                  </a:cubicBezTo>
                  <a:close/>
                  <a:moveTo>
                    <a:pt x="26" y="90"/>
                  </a:moveTo>
                  <a:cubicBezTo>
                    <a:pt x="22" y="93"/>
                    <a:pt x="19" y="89"/>
                    <a:pt x="18" y="92"/>
                  </a:cubicBezTo>
                  <a:cubicBezTo>
                    <a:pt x="16" y="95"/>
                    <a:pt x="23" y="100"/>
                    <a:pt x="22" y="107"/>
                  </a:cubicBezTo>
                  <a:cubicBezTo>
                    <a:pt x="20" y="114"/>
                    <a:pt x="23" y="123"/>
                    <a:pt x="27" y="119"/>
                  </a:cubicBezTo>
                  <a:cubicBezTo>
                    <a:pt x="31" y="115"/>
                    <a:pt x="33" y="117"/>
                    <a:pt x="35" y="114"/>
                  </a:cubicBezTo>
                  <a:cubicBezTo>
                    <a:pt x="37" y="111"/>
                    <a:pt x="35" y="100"/>
                    <a:pt x="37" y="94"/>
                  </a:cubicBezTo>
                  <a:cubicBezTo>
                    <a:pt x="38" y="89"/>
                    <a:pt x="30" y="87"/>
                    <a:pt x="26" y="90"/>
                  </a:cubicBezTo>
                  <a:close/>
                  <a:moveTo>
                    <a:pt x="110" y="84"/>
                  </a:moveTo>
                  <a:cubicBezTo>
                    <a:pt x="105" y="81"/>
                    <a:pt x="108" y="77"/>
                    <a:pt x="101" y="77"/>
                  </a:cubicBezTo>
                  <a:cubicBezTo>
                    <a:pt x="94" y="78"/>
                    <a:pt x="86" y="69"/>
                    <a:pt x="83" y="58"/>
                  </a:cubicBezTo>
                  <a:cubicBezTo>
                    <a:pt x="81" y="48"/>
                    <a:pt x="70" y="47"/>
                    <a:pt x="67" y="41"/>
                  </a:cubicBezTo>
                  <a:cubicBezTo>
                    <a:pt x="64" y="35"/>
                    <a:pt x="70" y="34"/>
                    <a:pt x="67" y="29"/>
                  </a:cubicBezTo>
                  <a:cubicBezTo>
                    <a:pt x="66" y="26"/>
                    <a:pt x="69" y="24"/>
                    <a:pt x="72" y="22"/>
                  </a:cubicBezTo>
                  <a:cubicBezTo>
                    <a:pt x="72" y="17"/>
                    <a:pt x="73" y="10"/>
                    <a:pt x="73" y="6"/>
                  </a:cubicBezTo>
                  <a:cubicBezTo>
                    <a:pt x="70" y="6"/>
                    <a:pt x="68" y="6"/>
                    <a:pt x="67" y="5"/>
                  </a:cubicBezTo>
                  <a:cubicBezTo>
                    <a:pt x="66" y="4"/>
                    <a:pt x="66" y="0"/>
                    <a:pt x="65" y="0"/>
                  </a:cubicBezTo>
                  <a:cubicBezTo>
                    <a:pt x="64" y="0"/>
                    <a:pt x="57" y="0"/>
                    <a:pt x="56" y="1"/>
                  </a:cubicBezTo>
                  <a:cubicBezTo>
                    <a:pt x="54" y="3"/>
                    <a:pt x="50" y="5"/>
                    <a:pt x="48" y="4"/>
                  </a:cubicBezTo>
                  <a:cubicBezTo>
                    <a:pt x="48" y="4"/>
                    <a:pt x="47" y="3"/>
                    <a:pt x="47" y="3"/>
                  </a:cubicBezTo>
                  <a:cubicBezTo>
                    <a:pt x="45" y="5"/>
                    <a:pt x="45" y="5"/>
                    <a:pt x="45" y="5"/>
                  </a:cubicBezTo>
                  <a:cubicBezTo>
                    <a:pt x="45" y="5"/>
                    <a:pt x="44" y="8"/>
                    <a:pt x="43" y="8"/>
                  </a:cubicBezTo>
                  <a:cubicBezTo>
                    <a:pt x="42" y="8"/>
                    <a:pt x="40" y="7"/>
                    <a:pt x="40" y="9"/>
                  </a:cubicBezTo>
                  <a:cubicBezTo>
                    <a:pt x="40" y="12"/>
                    <a:pt x="36" y="11"/>
                    <a:pt x="34" y="11"/>
                  </a:cubicBezTo>
                  <a:cubicBezTo>
                    <a:pt x="32" y="10"/>
                    <a:pt x="30" y="11"/>
                    <a:pt x="30" y="13"/>
                  </a:cubicBezTo>
                  <a:cubicBezTo>
                    <a:pt x="30" y="15"/>
                    <a:pt x="30" y="20"/>
                    <a:pt x="27" y="18"/>
                  </a:cubicBezTo>
                  <a:cubicBezTo>
                    <a:pt x="24" y="15"/>
                    <a:pt x="21" y="9"/>
                    <a:pt x="20" y="9"/>
                  </a:cubicBezTo>
                  <a:cubicBezTo>
                    <a:pt x="19" y="10"/>
                    <a:pt x="17" y="18"/>
                    <a:pt x="15" y="18"/>
                  </a:cubicBezTo>
                  <a:cubicBezTo>
                    <a:pt x="13" y="18"/>
                    <a:pt x="8" y="18"/>
                    <a:pt x="5" y="19"/>
                  </a:cubicBezTo>
                  <a:cubicBezTo>
                    <a:pt x="4" y="22"/>
                    <a:pt x="5" y="23"/>
                    <a:pt x="6" y="24"/>
                  </a:cubicBezTo>
                  <a:cubicBezTo>
                    <a:pt x="7" y="25"/>
                    <a:pt x="5" y="28"/>
                    <a:pt x="4" y="29"/>
                  </a:cubicBezTo>
                  <a:cubicBezTo>
                    <a:pt x="2" y="30"/>
                    <a:pt x="0" y="29"/>
                    <a:pt x="1" y="32"/>
                  </a:cubicBezTo>
                  <a:cubicBezTo>
                    <a:pt x="3" y="35"/>
                    <a:pt x="6" y="35"/>
                    <a:pt x="5" y="38"/>
                  </a:cubicBezTo>
                  <a:cubicBezTo>
                    <a:pt x="3" y="41"/>
                    <a:pt x="5" y="44"/>
                    <a:pt x="7" y="44"/>
                  </a:cubicBezTo>
                  <a:cubicBezTo>
                    <a:pt x="10" y="44"/>
                    <a:pt x="13" y="44"/>
                    <a:pt x="13" y="46"/>
                  </a:cubicBezTo>
                  <a:cubicBezTo>
                    <a:pt x="12" y="47"/>
                    <a:pt x="12" y="48"/>
                    <a:pt x="11" y="50"/>
                  </a:cubicBezTo>
                  <a:cubicBezTo>
                    <a:pt x="13" y="49"/>
                    <a:pt x="15" y="49"/>
                    <a:pt x="17" y="48"/>
                  </a:cubicBezTo>
                  <a:cubicBezTo>
                    <a:pt x="21" y="46"/>
                    <a:pt x="19" y="43"/>
                    <a:pt x="25" y="41"/>
                  </a:cubicBezTo>
                  <a:cubicBezTo>
                    <a:pt x="31" y="39"/>
                    <a:pt x="39" y="44"/>
                    <a:pt x="41" y="48"/>
                  </a:cubicBezTo>
                  <a:cubicBezTo>
                    <a:pt x="44" y="52"/>
                    <a:pt x="44" y="52"/>
                    <a:pt x="45" y="55"/>
                  </a:cubicBezTo>
                  <a:cubicBezTo>
                    <a:pt x="45" y="58"/>
                    <a:pt x="48" y="64"/>
                    <a:pt x="56" y="70"/>
                  </a:cubicBezTo>
                  <a:cubicBezTo>
                    <a:pt x="64" y="75"/>
                    <a:pt x="67" y="81"/>
                    <a:pt x="72" y="84"/>
                  </a:cubicBezTo>
                  <a:cubicBezTo>
                    <a:pt x="76" y="86"/>
                    <a:pt x="80" y="85"/>
                    <a:pt x="83" y="88"/>
                  </a:cubicBezTo>
                  <a:cubicBezTo>
                    <a:pt x="85" y="92"/>
                    <a:pt x="89" y="93"/>
                    <a:pt x="93" y="95"/>
                  </a:cubicBezTo>
                  <a:cubicBezTo>
                    <a:pt x="97" y="97"/>
                    <a:pt x="97" y="102"/>
                    <a:pt x="101" y="102"/>
                  </a:cubicBezTo>
                  <a:cubicBezTo>
                    <a:pt x="105" y="103"/>
                    <a:pt x="102" y="106"/>
                    <a:pt x="105" y="109"/>
                  </a:cubicBezTo>
                  <a:cubicBezTo>
                    <a:pt x="107" y="112"/>
                    <a:pt x="108" y="119"/>
                    <a:pt x="105" y="122"/>
                  </a:cubicBezTo>
                  <a:cubicBezTo>
                    <a:pt x="103" y="126"/>
                    <a:pt x="104" y="132"/>
                    <a:pt x="106" y="132"/>
                  </a:cubicBezTo>
                  <a:cubicBezTo>
                    <a:pt x="108" y="132"/>
                    <a:pt x="111" y="126"/>
                    <a:pt x="112" y="122"/>
                  </a:cubicBezTo>
                  <a:cubicBezTo>
                    <a:pt x="112" y="118"/>
                    <a:pt x="116" y="119"/>
                    <a:pt x="118" y="115"/>
                  </a:cubicBezTo>
                  <a:cubicBezTo>
                    <a:pt x="121" y="111"/>
                    <a:pt x="114" y="110"/>
                    <a:pt x="113" y="106"/>
                  </a:cubicBezTo>
                  <a:cubicBezTo>
                    <a:pt x="112" y="101"/>
                    <a:pt x="118" y="97"/>
                    <a:pt x="124" y="100"/>
                  </a:cubicBezTo>
                  <a:cubicBezTo>
                    <a:pt x="130" y="104"/>
                    <a:pt x="133" y="107"/>
                    <a:pt x="133" y="101"/>
                  </a:cubicBezTo>
                  <a:cubicBezTo>
                    <a:pt x="133" y="95"/>
                    <a:pt x="114" y="87"/>
                    <a:pt x="110" y="84"/>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79" name="Google Shape;13979;p239"/>
            <p:cNvSpPr/>
            <p:nvPr/>
          </p:nvSpPr>
          <p:spPr>
            <a:xfrm>
              <a:off x="7448347" y="3495660"/>
              <a:ext cx="111382" cy="62557"/>
            </a:xfrm>
            <a:custGeom>
              <a:rect b="b" l="l" r="r" t="t"/>
              <a:pathLst>
                <a:path extrusionOk="0" h="30" w="53">
                  <a:moveTo>
                    <a:pt x="47" y="12"/>
                  </a:moveTo>
                  <a:cubicBezTo>
                    <a:pt x="45" y="13"/>
                    <a:pt x="41" y="10"/>
                    <a:pt x="41" y="9"/>
                  </a:cubicBezTo>
                  <a:cubicBezTo>
                    <a:pt x="41" y="8"/>
                    <a:pt x="41" y="6"/>
                    <a:pt x="41" y="4"/>
                  </a:cubicBezTo>
                  <a:cubicBezTo>
                    <a:pt x="39" y="3"/>
                    <a:pt x="37" y="2"/>
                    <a:pt x="35" y="1"/>
                  </a:cubicBezTo>
                  <a:cubicBezTo>
                    <a:pt x="31" y="0"/>
                    <a:pt x="29" y="0"/>
                    <a:pt x="27" y="1"/>
                  </a:cubicBezTo>
                  <a:cubicBezTo>
                    <a:pt x="25" y="2"/>
                    <a:pt x="20" y="2"/>
                    <a:pt x="17" y="2"/>
                  </a:cubicBezTo>
                  <a:cubicBezTo>
                    <a:pt x="17" y="3"/>
                    <a:pt x="16" y="4"/>
                    <a:pt x="15" y="4"/>
                  </a:cubicBezTo>
                  <a:cubicBezTo>
                    <a:pt x="13" y="4"/>
                    <a:pt x="10" y="6"/>
                    <a:pt x="9" y="9"/>
                  </a:cubicBezTo>
                  <a:cubicBezTo>
                    <a:pt x="9" y="11"/>
                    <a:pt x="4" y="13"/>
                    <a:pt x="2" y="18"/>
                  </a:cubicBezTo>
                  <a:cubicBezTo>
                    <a:pt x="0" y="23"/>
                    <a:pt x="1" y="25"/>
                    <a:pt x="4" y="22"/>
                  </a:cubicBezTo>
                  <a:cubicBezTo>
                    <a:pt x="6" y="19"/>
                    <a:pt x="9" y="20"/>
                    <a:pt x="9" y="23"/>
                  </a:cubicBezTo>
                  <a:cubicBezTo>
                    <a:pt x="9" y="25"/>
                    <a:pt x="12" y="25"/>
                    <a:pt x="11" y="28"/>
                  </a:cubicBezTo>
                  <a:cubicBezTo>
                    <a:pt x="11" y="28"/>
                    <a:pt x="11" y="29"/>
                    <a:pt x="11" y="29"/>
                  </a:cubicBezTo>
                  <a:cubicBezTo>
                    <a:pt x="14" y="28"/>
                    <a:pt x="19" y="28"/>
                    <a:pt x="21" y="28"/>
                  </a:cubicBezTo>
                  <a:cubicBezTo>
                    <a:pt x="23" y="28"/>
                    <a:pt x="25" y="20"/>
                    <a:pt x="26" y="19"/>
                  </a:cubicBezTo>
                  <a:cubicBezTo>
                    <a:pt x="27" y="19"/>
                    <a:pt x="30" y="25"/>
                    <a:pt x="33" y="28"/>
                  </a:cubicBezTo>
                  <a:cubicBezTo>
                    <a:pt x="36" y="30"/>
                    <a:pt x="36" y="25"/>
                    <a:pt x="36" y="23"/>
                  </a:cubicBezTo>
                  <a:cubicBezTo>
                    <a:pt x="36" y="21"/>
                    <a:pt x="38" y="20"/>
                    <a:pt x="40" y="21"/>
                  </a:cubicBezTo>
                  <a:cubicBezTo>
                    <a:pt x="42" y="21"/>
                    <a:pt x="46" y="22"/>
                    <a:pt x="46" y="19"/>
                  </a:cubicBezTo>
                  <a:cubicBezTo>
                    <a:pt x="46" y="17"/>
                    <a:pt x="48" y="18"/>
                    <a:pt x="49" y="18"/>
                  </a:cubicBezTo>
                  <a:cubicBezTo>
                    <a:pt x="50" y="18"/>
                    <a:pt x="51" y="15"/>
                    <a:pt x="51" y="15"/>
                  </a:cubicBezTo>
                  <a:cubicBezTo>
                    <a:pt x="53" y="13"/>
                    <a:pt x="53" y="13"/>
                    <a:pt x="53" y="13"/>
                  </a:cubicBezTo>
                  <a:cubicBezTo>
                    <a:pt x="51" y="12"/>
                    <a:pt x="49" y="11"/>
                    <a:pt x="47" y="12"/>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13980" name="Google Shape;13980;p239"/>
            <p:cNvSpPr/>
            <p:nvPr/>
          </p:nvSpPr>
          <p:spPr>
            <a:xfrm>
              <a:off x="7439192" y="3417846"/>
              <a:ext cx="16784" cy="22887"/>
            </a:xfrm>
            <a:custGeom>
              <a:rect b="b" l="l" r="r" t="t"/>
              <a:pathLst>
                <a:path extrusionOk="0" h="11" w="8">
                  <a:moveTo>
                    <a:pt x="4" y="0"/>
                  </a:moveTo>
                  <a:cubicBezTo>
                    <a:pt x="2" y="1"/>
                    <a:pt x="0" y="4"/>
                    <a:pt x="0" y="10"/>
                  </a:cubicBezTo>
                  <a:cubicBezTo>
                    <a:pt x="3" y="10"/>
                    <a:pt x="6" y="10"/>
                    <a:pt x="8" y="11"/>
                  </a:cubicBezTo>
                  <a:cubicBezTo>
                    <a:pt x="7" y="4"/>
                    <a:pt x="5" y="2"/>
                    <a:pt x="4" y="1"/>
                  </a:cubicBezTo>
                  <a:cubicBezTo>
                    <a:pt x="4" y="0"/>
                    <a:pt x="4" y="0"/>
                    <a:pt x="4" y="0"/>
                  </a:cubicBezTo>
                  <a:close/>
                </a:path>
              </a:pathLst>
            </a:custGeom>
            <a:gradFill>
              <a:gsLst>
                <a:gs pos="0">
                  <a:schemeClr val="lt2"/>
                </a:gs>
                <a:gs pos="100000">
                  <a:schemeClr val="dk2"/>
                </a:gs>
              </a:gsLst>
              <a:lin ang="13500000" scaled="0"/>
            </a:gradFill>
            <a:ln cap="flat" cmpd="sng" w="9525">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566E10"/>
                </a:buClr>
                <a:buSzPts val="1800"/>
                <a:buFont typeface="Calibri"/>
                <a:buNone/>
              </a:pPr>
              <a:r>
                <a:t/>
              </a:r>
              <a:endParaRPr b="0" i="0" sz="1800" u="none" cap="none" strike="noStrike">
                <a:solidFill>
                  <a:srgbClr val="000000"/>
                </a:solidFill>
                <a:latin typeface="Arial"/>
                <a:ea typeface="Arial"/>
                <a:cs typeface="Arial"/>
                <a:sym typeface="Arial"/>
              </a:endParaRPr>
            </a:p>
          </p:txBody>
        </p:sp>
      </p:grpSp>
      <p:sp>
        <p:nvSpPr>
          <p:cNvPr id="13981" name="Google Shape;13981;p239"/>
          <p:cNvSpPr/>
          <p:nvPr/>
        </p:nvSpPr>
        <p:spPr>
          <a:xfrm>
            <a:off x="8597900" y="2628900"/>
            <a:ext cx="520700" cy="1346200"/>
          </a:xfrm>
          <a:custGeom>
            <a:rect b="b" l="l" r="r" t="t"/>
            <a:pathLst>
              <a:path extrusionOk="0" h="1346200" w="520700">
                <a:moveTo>
                  <a:pt x="0" y="1346200"/>
                </a:moveTo>
                <a:lnTo>
                  <a:pt x="0" y="0"/>
                </a:lnTo>
                <a:lnTo>
                  <a:pt x="520700" y="0"/>
                </a:lnTo>
              </a:path>
            </a:pathLst>
          </a:custGeom>
          <a:noFill/>
          <a:ln cap="flat" cmpd="sng" w="12700">
            <a:solidFill>
              <a:schemeClr val="dk1"/>
            </a:solidFill>
            <a:prstDash val="solid"/>
            <a:miter lim="800000"/>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982" name="Google Shape;13982;p239"/>
          <p:cNvSpPr/>
          <p:nvPr/>
        </p:nvSpPr>
        <p:spPr>
          <a:xfrm flipH="1">
            <a:off x="6038228" y="2196117"/>
            <a:ext cx="1681955" cy="1346200"/>
          </a:xfrm>
          <a:custGeom>
            <a:rect b="b" l="l" r="r" t="t"/>
            <a:pathLst>
              <a:path extrusionOk="0" h="1346200" w="520700">
                <a:moveTo>
                  <a:pt x="0" y="1346200"/>
                </a:moveTo>
                <a:lnTo>
                  <a:pt x="0" y="0"/>
                </a:lnTo>
                <a:lnTo>
                  <a:pt x="520700" y="0"/>
                </a:lnTo>
              </a:path>
            </a:pathLst>
          </a:custGeom>
          <a:noFill/>
          <a:ln cap="flat" cmpd="sng" w="12700">
            <a:solidFill>
              <a:schemeClr val="dk1"/>
            </a:solidFill>
            <a:prstDash val="solid"/>
            <a:miter lim="800000"/>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983" name="Google Shape;13983;p239"/>
          <p:cNvSpPr/>
          <p:nvPr/>
        </p:nvSpPr>
        <p:spPr>
          <a:xfrm rot="10800000">
            <a:off x="6121257" y="4046379"/>
            <a:ext cx="520700" cy="944758"/>
          </a:xfrm>
          <a:custGeom>
            <a:rect b="b" l="l" r="r" t="t"/>
            <a:pathLst>
              <a:path extrusionOk="0" h="1346200" w="520700">
                <a:moveTo>
                  <a:pt x="0" y="1346200"/>
                </a:moveTo>
                <a:lnTo>
                  <a:pt x="0" y="0"/>
                </a:lnTo>
                <a:lnTo>
                  <a:pt x="520700" y="0"/>
                </a:lnTo>
              </a:path>
            </a:pathLst>
          </a:custGeom>
          <a:noFill/>
          <a:ln cap="flat" cmpd="sng" w="12700">
            <a:solidFill>
              <a:schemeClr val="dk1"/>
            </a:solidFill>
            <a:prstDash val="solid"/>
            <a:miter lim="800000"/>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984" name="Google Shape;13984;p239"/>
          <p:cNvSpPr/>
          <p:nvPr/>
        </p:nvSpPr>
        <p:spPr>
          <a:xfrm flipH="1" rot="10800000">
            <a:off x="8610214" y="4611949"/>
            <a:ext cx="520700" cy="382667"/>
          </a:xfrm>
          <a:custGeom>
            <a:rect b="b" l="l" r="r" t="t"/>
            <a:pathLst>
              <a:path extrusionOk="0" h="1346200" w="520700">
                <a:moveTo>
                  <a:pt x="0" y="1346200"/>
                </a:moveTo>
                <a:lnTo>
                  <a:pt x="0" y="0"/>
                </a:lnTo>
                <a:lnTo>
                  <a:pt x="520700" y="0"/>
                </a:lnTo>
              </a:path>
            </a:pathLst>
          </a:custGeom>
          <a:noFill/>
          <a:ln cap="flat" cmpd="sng" w="12700">
            <a:solidFill>
              <a:schemeClr val="dk1"/>
            </a:solidFill>
            <a:prstDash val="solid"/>
            <a:miter lim="800000"/>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768"/>
                                        </p:tgtEl>
                                        <p:attrNameLst>
                                          <p:attrName>style.visibility</p:attrName>
                                        </p:attrNameLst>
                                      </p:cBhvr>
                                      <p:to>
                                        <p:strVal val="visible"/>
                                      </p:to>
                                    </p:set>
                                    <p:animEffect filter="fade" transition="in">
                                      <p:cBhvr>
                                        <p:cTn dur="500"/>
                                        <p:tgtEl>
                                          <p:spTgt spid="13768"/>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3761"/>
                                        </p:tgtEl>
                                        <p:attrNameLst>
                                          <p:attrName>style.visibility</p:attrName>
                                        </p:attrNameLst>
                                      </p:cBhvr>
                                      <p:to>
                                        <p:strVal val="visible"/>
                                      </p:to>
                                    </p:set>
                                    <p:animEffect filter="fade" transition="in">
                                      <p:cBhvr>
                                        <p:cTn dur="500"/>
                                        <p:tgtEl>
                                          <p:spTgt spid="13761"/>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13759"/>
                                        </p:tgtEl>
                                        <p:attrNameLst>
                                          <p:attrName>style.visibility</p:attrName>
                                        </p:attrNameLst>
                                      </p:cBhvr>
                                      <p:to>
                                        <p:strVal val="visible"/>
                                      </p:to>
                                    </p:set>
                                    <p:animEffect filter="fade" transition="in">
                                      <p:cBhvr>
                                        <p:cTn dur="500"/>
                                        <p:tgtEl>
                                          <p:spTgt spid="13759"/>
                                        </p:tgtEl>
                                      </p:cBhvr>
                                    </p:animEffect>
                                  </p:childTnLst>
                                </p:cTn>
                              </p:par>
                              <p:par>
                                <p:cTn fill="hold" nodeType="withEffect" presetClass="entr" presetID="10" presetSubtype="0">
                                  <p:stCondLst>
                                    <p:cond delay="250"/>
                                  </p:stCondLst>
                                  <p:childTnLst>
                                    <p:set>
                                      <p:cBhvr>
                                        <p:cTn dur="1" fill="hold">
                                          <p:stCondLst>
                                            <p:cond delay="0"/>
                                          </p:stCondLst>
                                        </p:cTn>
                                        <p:tgtEl>
                                          <p:spTgt spid="13784"/>
                                        </p:tgtEl>
                                        <p:attrNameLst>
                                          <p:attrName>style.visibility</p:attrName>
                                        </p:attrNameLst>
                                      </p:cBhvr>
                                      <p:to>
                                        <p:strVal val="visible"/>
                                      </p:to>
                                    </p:set>
                                    <p:animEffect filter="fade" transition="in">
                                      <p:cBhvr>
                                        <p:cTn dur="500"/>
                                        <p:tgtEl>
                                          <p:spTgt spid="13784"/>
                                        </p:tgtEl>
                                      </p:cBhvr>
                                    </p:animEffect>
                                  </p:childTnLst>
                                </p:cTn>
                              </p:par>
                              <p:par>
                                <p:cTn fill="hold" nodeType="withEffect" presetClass="entr" presetID="10" presetSubtype="0">
                                  <p:stCondLst>
                                    <p:cond delay="750"/>
                                  </p:stCondLst>
                                  <p:childTnLst>
                                    <p:set>
                                      <p:cBhvr>
                                        <p:cTn dur="1" fill="hold">
                                          <p:stCondLst>
                                            <p:cond delay="0"/>
                                          </p:stCondLst>
                                        </p:cTn>
                                        <p:tgtEl>
                                          <p:spTgt spid="13950"/>
                                        </p:tgtEl>
                                        <p:attrNameLst>
                                          <p:attrName>style.visibility</p:attrName>
                                        </p:attrNameLst>
                                      </p:cBhvr>
                                      <p:to>
                                        <p:strVal val="visible"/>
                                      </p:to>
                                    </p:set>
                                    <p:animEffect filter="fade" transition="in">
                                      <p:cBhvr>
                                        <p:cTn dur="500"/>
                                        <p:tgtEl>
                                          <p:spTgt spid="13950"/>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3982"/>
                                        </p:tgtEl>
                                        <p:attrNameLst>
                                          <p:attrName>style.visibility</p:attrName>
                                        </p:attrNameLst>
                                      </p:cBhvr>
                                      <p:to>
                                        <p:strVal val="visible"/>
                                      </p:to>
                                    </p:set>
                                    <p:animEffect filter="fade" transition="in">
                                      <p:cBhvr>
                                        <p:cTn dur="500"/>
                                        <p:tgtEl>
                                          <p:spTgt spid="13982"/>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3772"/>
                                        </p:tgtEl>
                                        <p:attrNameLst>
                                          <p:attrName>style.visibility</p:attrName>
                                        </p:attrNameLst>
                                      </p:cBhvr>
                                      <p:to>
                                        <p:strVal val="visible"/>
                                      </p:to>
                                    </p:set>
                                    <p:animEffect filter="fade" transition="in">
                                      <p:cBhvr>
                                        <p:cTn dur="500"/>
                                        <p:tgtEl>
                                          <p:spTgt spid="13772"/>
                                        </p:tgtEl>
                                      </p:cBhvr>
                                    </p:animEffect>
                                  </p:childTnLst>
                                </p:cTn>
                              </p:par>
                            </p:childTnLst>
                          </p:cTn>
                        </p:par>
                        <p:par>
                          <p:cTn fill="hold">
                            <p:stCondLst>
                              <p:cond delay="2500"/>
                            </p:stCondLst>
                            <p:childTnLst>
                              <p:par>
                                <p:cTn fill="hold" nodeType="afterEffect" presetClass="entr" presetID="10" presetSubtype="0">
                                  <p:stCondLst>
                                    <p:cond delay="500"/>
                                  </p:stCondLst>
                                  <p:childTnLst>
                                    <p:set>
                                      <p:cBhvr>
                                        <p:cTn dur="1" fill="hold">
                                          <p:stCondLst>
                                            <p:cond delay="0"/>
                                          </p:stCondLst>
                                        </p:cTn>
                                        <p:tgtEl>
                                          <p:spTgt spid="13983"/>
                                        </p:tgtEl>
                                        <p:attrNameLst>
                                          <p:attrName>style.visibility</p:attrName>
                                        </p:attrNameLst>
                                      </p:cBhvr>
                                      <p:to>
                                        <p:strVal val="visible"/>
                                      </p:to>
                                    </p:set>
                                    <p:animEffect filter="fade" transition="in">
                                      <p:cBhvr>
                                        <p:cTn dur="500"/>
                                        <p:tgtEl>
                                          <p:spTgt spid="13983"/>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3775"/>
                                        </p:tgtEl>
                                        <p:attrNameLst>
                                          <p:attrName>style.visibility</p:attrName>
                                        </p:attrNameLst>
                                      </p:cBhvr>
                                      <p:to>
                                        <p:strVal val="visible"/>
                                      </p:to>
                                    </p:set>
                                    <p:animEffect filter="fade" transition="in">
                                      <p:cBhvr>
                                        <p:cTn dur="500"/>
                                        <p:tgtEl>
                                          <p:spTgt spid="13775"/>
                                        </p:tgtEl>
                                      </p:cBhvr>
                                    </p:animEffect>
                                  </p:childTnLst>
                                </p:cTn>
                              </p:par>
                            </p:childTnLst>
                          </p:cTn>
                        </p:par>
                        <p:par>
                          <p:cTn fill="hold">
                            <p:stCondLst>
                              <p:cond delay="3500"/>
                            </p:stCondLst>
                            <p:childTnLst>
                              <p:par>
                                <p:cTn fill="hold" nodeType="afterEffect" presetClass="entr" presetID="10" presetSubtype="0">
                                  <p:stCondLst>
                                    <p:cond delay="500"/>
                                  </p:stCondLst>
                                  <p:childTnLst>
                                    <p:set>
                                      <p:cBhvr>
                                        <p:cTn dur="1" fill="hold">
                                          <p:stCondLst>
                                            <p:cond delay="0"/>
                                          </p:stCondLst>
                                        </p:cTn>
                                        <p:tgtEl>
                                          <p:spTgt spid="13981"/>
                                        </p:tgtEl>
                                        <p:attrNameLst>
                                          <p:attrName>style.visibility</p:attrName>
                                        </p:attrNameLst>
                                      </p:cBhvr>
                                      <p:to>
                                        <p:strVal val="visible"/>
                                      </p:to>
                                    </p:set>
                                    <p:animEffect filter="fade" transition="in">
                                      <p:cBhvr>
                                        <p:cTn dur="500"/>
                                        <p:tgtEl>
                                          <p:spTgt spid="13981"/>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13781"/>
                                        </p:tgtEl>
                                        <p:attrNameLst>
                                          <p:attrName>style.visibility</p:attrName>
                                        </p:attrNameLst>
                                      </p:cBhvr>
                                      <p:to>
                                        <p:strVal val="visible"/>
                                      </p:to>
                                    </p:set>
                                    <p:animEffect filter="fade" transition="in">
                                      <p:cBhvr>
                                        <p:cTn dur="500"/>
                                        <p:tgtEl>
                                          <p:spTgt spid="13781"/>
                                        </p:tgtEl>
                                      </p:cBhvr>
                                    </p:animEffect>
                                  </p:childTnLst>
                                </p:cTn>
                              </p:par>
                            </p:childTnLst>
                          </p:cTn>
                        </p:par>
                        <p:par>
                          <p:cTn fill="hold">
                            <p:stCondLst>
                              <p:cond delay="4500"/>
                            </p:stCondLst>
                            <p:childTnLst>
                              <p:par>
                                <p:cTn fill="hold" nodeType="afterEffect" presetClass="entr" presetID="10" presetSubtype="0">
                                  <p:stCondLst>
                                    <p:cond delay="500"/>
                                  </p:stCondLst>
                                  <p:childTnLst>
                                    <p:set>
                                      <p:cBhvr>
                                        <p:cTn dur="1" fill="hold">
                                          <p:stCondLst>
                                            <p:cond delay="0"/>
                                          </p:stCondLst>
                                        </p:cTn>
                                        <p:tgtEl>
                                          <p:spTgt spid="13984"/>
                                        </p:tgtEl>
                                        <p:attrNameLst>
                                          <p:attrName>style.visibility</p:attrName>
                                        </p:attrNameLst>
                                      </p:cBhvr>
                                      <p:to>
                                        <p:strVal val="visible"/>
                                      </p:to>
                                    </p:set>
                                    <p:animEffect filter="fade" transition="in">
                                      <p:cBhvr>
                                        <p:cTn dur="500"/>
                                        <p:tgtEl>
                                          <p:spTgt spid="13984"/>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13778"/>
                                        </p:tgtEl>
                                        <p:attrNameLst>
                                          <p:attrName>style.visibility</p:attrName>
                                        </p:attrNameLst>
                                      </p:cBhvr>
                                      <p:to>
                                        <p:strVal val="visible"/>
                                      </p:to>
                                    </p:set>
                                    <p:animEffect filter="fade" transition="in">
                                      <p:cBhvr>
                                        <p:cTn dur="500"/>
                                        <p:tgtEl>
                                          <p:spTgt spid="1377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7" name="Shape 1267"/>
        <p:cNvGrpSpPr/>
        <p:nvPr/>
      </p:nvGrpSpPr>
      <p:grpSpPr>
        <a:xfrm>
          <a:off x="0" y="0"/>
          <a:ext cx="0" cy="0"/>
          <a:chOff x="0" y="0"/>
          <a:chExt cx="0" cy="0"/>
        </a:xfrm>
      </p:grpSpPr>
      <p:sp>
        <p:nvSpPr>
          <p:cNvPr id="1268" name="Google Shape;1268;p24"/>
          <p:cNvSpPr/>
          <p:nvPr/>
        </p:nvSpPr>
        <p:spPr>
          <a:xfrm flipH="1">
            <a:off x="590865" y="2419573"/>
            <a:ext cx="11362330" cy="335892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269" name="Google Shape;1269;p24"/>
          <p:cNvSpPr/>
          <p:nvPr/>
        </p:nvSpPr>
        <p:spPr>
          <a:xfrm>
            <a:off x="-179006" y="1600076"/>
            <a:ext cx="13069503" cy="1786517"/>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70" name="Google Shape;1270;p24"/>
          <p:cNvSpPr txBox="1"/>
          <p:nvPr/>
        </p:nvSpPr>
        <p:spPr>
          <a:xfrm>
            <a:off x="296269" y="385036"/>
            <a:ext cx="11362331"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Principais características da hemólise intravascular (HI) e da hemólise extravascular (HEV) na HPN</a:t>
            </a:r>
            <a:endParaRPr b="1" baseline="30000" i="0" sz="3600" u="none" cap="none" strike="noStrike">
              <a:solidFill>
                <a:srgbClr val="830051"/>
              </a:solidFill>
              <a:latin typeface="Lustria"/>
              <a:ea typeface="Lustria"/>
              <a:cs typeface="Lustria"/>
              <a:sym typeface="Lustria"/>
            </a:endParaRPr>
          </a:p>
        </p:txBody>
      </p:sp>
      <p:sp>
        <p:nvSpPr>
          <p:cNvPr id="1271" name="Google Shape;1271;p24"/>
          <p:cNvSpPr txBox="1"/>
          <p:nvPr>
            <p:ph idx="1" type="body"/>
          </p:nvPr>
        </p:nvSpPr>
        <p:spPr>
          <a:xfrm>
            <a:off x="407988" y="6200775"/>
            <a:ext cx="103489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 = significativamente aumentado; ↑↑ = aumentado; ↑ = discretamente aumentado; ↔ / ↑ = normal ou discretamente aumentado; ↓ = reduzido; + = positivo; - = negativo.</a:t>
            </a:r>
            <a:endParaRPr/>
          </a:p>
          <a:p>
            <a:pPr indent="0" lvl="0" marL="0" rtl="0" algn="l">
              <a:lnSpc>
                <a:spcPct val="90000"/>
              </a:lnSpc>
              <a:spcBef>
                <a:spcPts val="300"/>
              </a:spcBef>
              <a:spcAft>
                <a:spcPts val="0"/>
              </a:spcAft>
              <a:buClr>
                <a:schemeClr val="dk1"/>
              </a:buClr>
              <a:buSzPts val="800"/>
              <a:buNone/>
            </a:pPr>
            <a:r>
              <a:rPr lang="pt-BR"/>
              <a:t>IMO = insuficiência da medula óssea; DAT = teste direto de antiglobulina; Hb = hemoglobina; DHL = lactato desidrogenase; HPN = hemoglobinúria paroxística noturna.</a:t>
            </a:r>
            <a:endParaRPr/>
          </a:p>
          <a:p>
            <a:pPr indent="0" lvl="0" marL="0" rtl="0" algn="l">
              <a:lnSpc>
                <a:spcPct val="90000"/>
              </a:lnSpc>
              <a:spcBef>
                <a:spcPts val="300"/>
              </a:spcBef>
              <a:spcAft>
                <a:spcPts val="0"/>
              </a:spcAft>
              <a:buClr>
                <a:schemeClr val="dk1"/>
              </a:buClr>
              <a:buSzPts val="800"/>
              <a:buNone/>
            </a:pPr>
            <a:r>
              <a:rPr lang="pt-BR"/>
              <a:t>1. Noronha SA. Pediatr Rev. 2016;37(6):235-246. 2. Brodsky RA. Blood. 2014;124(18):2804–2811. 3. Hill A, et al. Nat Rev Dis Primers. 2017;3:17028. 4. Kelly R, et al. Ther Clin Risk Manag. 2009;5:911-921. 5. Dhaliwal G, et al. Am Fam Physician. 2004;69(11):2599-2606. 6. Tortora GJ, et al. Principles of Anatomy &amp; Physiology. 15th ed. John Wiley &amp; Sons, Inc; 2016:668-694. 7. Brodsky RA. In: Hoffman R, et al, eds. Hematology: Basic Principles and Practices. 6th ed. Churchill Livingstone; 2013:373-382. 8. Roth A, et al. Eur J Haematol. 2018;101(1):3-11. 9. McKinley C, et al. Blood 2017;130(1):3471. 10. Hill A, et al. Haematologica. 2010;95(4):567-573. 11. Barcellini W, et al. Dis Markers. 2015;2015:635670.</a:t>
            </a:r>
            <a:endParaRPr/>
          </a:p>
        </p:txBody>
      </p:sp>
      <p:sp>
        <p:nvSpPr>
          <p:cNvPr id="1272" name="Google Shape;1272;p24"/>
          <p:cNvSpPr txBox="1"/>
          <p:nvPr/>
        </p:nvSpPr>
        <p:spPr>
          <a:xfrm>
            <a:off x="238805" y="1887806"/>
            <a:ext cx="3009039" cy="120032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Possíveis consequências da HI</a:t>
            </a:r>
            <a:r>
              <a:rPr b="1" baseline="30000" i="0" lang="pt-BR" sz="1600" u="none" cap="none" strike="noStrike">
                <a:solidFill>
                  <a:srgbClr val="FFFFFF"/>
                </a:solidFill>
                <a:latin typeface="Calibri"/>
                <a:ea typeface="Calibri"/>
                <a:cs typeface="Calibri"/>
                <a:sym typeface="Calibri"/>
              </a:rPr>
              <a:t>1-4</a:t>
            </a:r>
            <a:endParaRPr b="0" i="0" sz="1200" u="none" cap="none" strike="noStrike">
              <a:solidFill>
                <a:srgbClr val="FFFFFF"/>
              </a:solidFill>
              <a:latin typeface="Calibri"/>
              <a:ea typeface="Calibri"/>
              <a:cs typeface="Calibri"/>
              <a:sym typeface="Calibri"/>
            </a:endParaRPr>
          </a:p>
          <a:p>
            <a:pPr indent="0" lvl="0" marL="0" marR="0" rtl="0" algn="r">
              <a:lnSpc>
                <a:spcPct val="100000"/>
              </a:lnSpc>
              <a:spcBef>
                <a:spcPts val="0"/>
              </a:spcBef>
              <a:spcAft>
                <a:spcPts val="0"/>
              </a:spcAft>
              <a:buClr>
                <a:srgbClr val="059483"/>
              </a:buClr>
              <a:buSzPts val="1400"/>
              <a:buFont typeface="Calibri"/>
              <a:buNone/>
            </a:pPr>
            <a:r>
              <a:rPr b="0" i="0" lang="pt-BR" sz="1400" u="none" cap="none" strike="noStrike">
                <a:solidFill>
                  <a:srgbClr val="FFFFFF"/>
                </a:solidFill>
                <a:latin typeface="Calibri"/>
                <a:ea typeface="Calibri"/>
                <a:cs typeface="Calibri"/>
                <a:sym typeface="Calibri"/>
              </a:rPr>
              <a:t>Fadiga significativa, anemia, dispneia, disfagia, dor abdominal, disfunção erétil, </a:t>
            </a:r>
            <a:r>
              <a:rPr b="1" i="0" lang="pt-BR" sz="1400" u="none" cap="none" strike="noStrike">
                <a:solidFill>
                  <a:srgbClr val="FFFFFF"/>
                </a:solidFill>
                <a:latin typeface="Calibri"/>
                <a:ea typeface="Calibri"/>
                <a:cs typeface="Calibri"/>
                <a:sym typeface="Calibri"/>
              </a:rPr>
              <a:t>doença renal</a:t>
            </a:r>
            <a:r>
              <a:rPr b="0" i="0" lang="pt-BR" sz="1400" u="none" cap="none" strike="noStrike">
                <a:solidFill>
                  <a:srgbClr val="FFFFFF"/>
                </a:solidFill>
                <a:latin typeface="Calibri"/>
                <a:ea typeface="Calibri"/>
                <a:cs typeface="Calibri"/>
                <a:sym typeface="Calibri"/>
              </a:rPr>
              <a:t>, </a:t>
            </a:r>
            <a:r>
              <a:rPr b="1" i="0" lang="pt-BR" sz="1400" u="none" cap="none" strike="noStrike">
                <a:solidFill>
                  <a:srgbClr val="FFFFFF"/>
                </a:solidFill>
                <a:latin typeface="Calibri"/>
                <a:ea typeface="Calibri"/>
                <a:cs typeface="Calibri"/>
                <a:sym typeface="Calibri"/>
              </a:rPr>
              <a:t>lesão de órgãos</a:t>
            </a:r>
            <a:r>
              <a:rPr b="0" i="0" lang="pt-BR" sz="1400" u="none" cap="none" strike="noStrike">
                <a:solidFill>
                  <a:srgbClr val="FFFFFF"/>
                </a:solidFill>
                <a:latin typeface="Calibri"/>
                <a:ea typeface="Calibri"/>
                <a:cs typeface="Calibri"/>
                <a:sym typeface="Calibri"/>
              </a:rPr>
              <a:t>, </a:t>
            </a:r>
            <a:r>
              <a:rPr b="1" i="0" lang="pt-BR" sz="1400" u="none" cap="none" strike="noStrike">
                <a:solidFill>
                  <a:srgbClr val="FFFFFF"/>
                </a:solidFill>
                <a:latin typeface="Calibri"/>
                <a:ea typeface="Calibri"/>
                <a:cs typeface="Calibri"/>
                <a:sym typeface="Calibri"/>
              </a:rPr>
              <a:t>trombose potencialmente fatal</a:t>
            </a:r>
            <a:endParaRPr/>
          </a:p>
        </p:txBody>
      </p:sp>
      <p:grpSp>
        <p:nvGrpSpPr>
          <p:cNvPr id="1273" name="Google Shape;1273;p24"/>
          <p:cNvGrpSpPr/>
          <p:nvPr/>
        </p:nvGrpSpPr>
        <p:grpSpPr>
          <a:xfrm>
            <a:off x="3382684" y="1539433"/>
            <a:ext cx="2346504" cy="1960467"/>
            <a:chOff x="3953884" y="1539433"/>
            <a:chExt cx="2346504" cy="1960467"/>
          </a:xfrm>
        </p:grpSpPr>
        <p:sp>
          <p:nvSpPr>
            <p:cNvPr id="1274" name="Google Shape;1274;p24"/>
            <p:cNvSpPr/>
            <p:nvPr/>
          </p:nvSpPr>
          <p:spPr>
            <a:xfrm>
              <a:off x="3953884" y="1539433"/>
              <a:ext cx="2346504" cy="1960467"/>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75" name="Google Shape;1275;p24"/>
            <p:cNvSpPr/>
            <p:nvPr/>
          </p:nvSpPr>
          <p:spPr>
            <a:xfrm>
              <a:off x="4046877" y="1904167"/>
              <a:ext cx="2088731" cy="1230997"/>
            </a:xfrm>
            <a:prstGeom prst="flowChartTerminator">
              <a:avLst/>
            </a:prstGeom>
            <a:blipFill rotWithShape="1">
              <a:blip r:embed="rId3">
                <a:alphaModFix/>
              </a:blip>
              <a:stretch>
                <a:fillRect b="-1919" l="-9953" r="-3647" t="-7462"/>
              </a:stretch>
            </a:blipFill>
            <a:ln>
              <a:noFill/>
            </a:ln>
          </p:spPr>
          <p:txBody>
            <a:bodyPr anchorCtr="0" anchor="ctr" bIns="45700" lIns="60950" spcFirstLastPara="1" rIns="60950" wrap="square" tIns="45700">
              <a:noAutofit/>
            </a:bodyPr>
            <a:lstStyle/>
            <a:p>
              <a:pPr indent="0" lvl="0" marL="0" marR="0" rtl="0" algn="ctr">
                <a:lnSpc>
                  <a:spcPct val="100000"/>
                </a:lnSpc>
                <a:spcBef>
                  <a:spcPts val="0"/>
                </a:spcBef>
                <a:spcAft>
                  <a:spcPts val="0"/>
                </a:spcAft>
                <a:buClr>
                  <a:schemeClr val="lt1"/>
                </a:buClr>
                <a:buSzPts val="1200"/>
                <a:buFont typeface="Calibri"/>
                <a:buNone/>
              </a:pPr>
              <a:r>
                <a:t/>
              </a:r>
              <a:endParaRPr b="0" i="0" sz="1200" u="none" cap="none" strike="noStrike">
                <a:solidFill>
                  <a:srgbClr val="000000"/>
                </a:solidFill>
                <a:latin typeface="Arial"/>
                <a:ea typeface="Arial"/>
                <a:cs typeface="Arial"/>
                <a:sym typeface="Arial"/>
              </a:endParaRPr>
            </a:p>
          </p:txBody>
        </p:sp>
        <p:pic>
          <p:nvPicPr>
            <p:cNvPr descr="XIVIVO_Lysis.png" id="1276" name="Google Shape;1276;p24"/>
            <p:cNvPicPr preferRelativeResize="0"/>
            <p:nvPr/>
          </p:nvPicPr>
          <p:blipFill rotWithShape="1">
            <a:blip r:embed="rId4">
              <a:alphaModFix/>
            </a:blip>
            <a:srcRect b="0" l="0" r="0" t="0"/>
            <a:stretch/>
          </p:blipFill>
          <p:spPr>
            <a:xfrm rot="-5400000">
              <a:off x="4218860" y="2331693"/>
              <a:ext cx="579369" cy="596565"/>
            </a:xfrm>
            <a:prstGeom prst="rect">
              <a:avLst/>
            </a:prstGeom>
            <a:noFill/>
            <a:ln>
              <a:noFill/>
            </a:ln>
          </p:spPr>
        </p:pic>
        <p:pic>
          <p:nvPicPr>
            <p:cNvPr descr="XIVIVO_Lysis.png" id="1277" name="Google Shape;1277;p24"/>
            <p:cNvPicPr preferRelativeResize="0"/>
            <p:nvPr/>
          </p:nvPicPr>
          <p:blipFill rotWithShape="1">
            <a:blip r:embed="rId4">
              <a:alphaModFix/>
            </a:blip>
            <a:srcRect b="0" l="0" r="0" t="0"/>
            <a:stretch/>
          </p:blipFill>
          <p:spPr>
            <a:xfrm rot="-5400000">
              <a:off x="4634704" y="2073881"/>
              <a:ext cx="579369" cy="596565"/>
            </a:xfrm>
            <a:prstGeom prst="rect">
              <a:avLst/>
            </a:prstGeom>
            <a:noFill/>
            <a:ln>
              <a:noFill/>
            </a:ln>
          </p:spPr>
        </p:pic>
        <p:pic>
          <p:nvPicPr>
            <p:cNvPr descr="XIVIVO_Lysis.png" id="1278" name="Google Shape;1278;p24"/>
            <p:cNvPicPr preferRelativeResize="0"/>
            <p:nvPr/>
          </p:nvPicPr>
          <p:blipFill rotWithShape="1">
            <a:blip r:embed="rId4">
              <a:alphaModFix/>
            </a:blip>
            <a:srcRect b="0" l="0" r="0" t="0"/>
            <a:stretch/>
          </p:blipFill>
          <p:spPr>
            <a:xfrm rot="-5400000">
              <a:off x="4980886" y="2410975"/>
              <a:ext cx="579369" cy="596565"/>
            </a:xfrm>
            <a:prstGeom prst="rect">
              <a:avLst/>
            </a:prstGeom>
            <a:noFill/>
            <a:ln>
              <a:noFill/>
            </a:ln>
          </p:spPr>
        </p:pic>
        <p:pic>
          <p:nvPicPr>
            <p:cNvPr descr="XIVIVO_Lysis.png" id="1279" name="Google Shape;1279;p24"/>
            <p:cNvPicPr preferRelativeResize="0"/>
            <p:nvPr/>
          </p:nvPicPr>
          <p:blipFill rotWithShape="1">
            <a:blip r:embed="rId4">
              <a:alphaModFix/>
            </a:blip>
            <a:srcRect b="0" l="0" r="0" t="0"/>
            <a:stretch/>
          </p:blipFill>
          <p:spPr>
            <a:xfrm rot="-5400000">
              <a:off x="5405613" y="2148354"/>
              <a:ext cx="579369" cy="596565"/>
            </a:xfrm>
            <a:prstGeom prst="rect">
              <a:avLst/>
            </a:prstGeom>
            <a:noFill/>
            <a:ln>
              <a:noFill/>
            </a:ln>
          </p:spPr>
        </p:pic>
      </p:grpSp>
      <p:sp>
        <p:nvSpPr>
          <p:cNvPr id="1280" name="Google Shape;1280;p24"/>
          <p:cNvSpPr/>
          <p:nvPr/>
        </p:nvSpPr>
        <p:spPr>
          <a:xfrm>
            <a:off x="6153916" y="1909971"/>
            <a:ext cx="3236804" cy="120032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Possíveis consequências da HEV</a:t>
            </a:r>
            <a:r>
              <a:rPr b="1" baseline="30000" i="0" lang="pt-BR" sz="1600" u="none" cap="none" strike="noStrike">
                <a:solidFill>
                  <a:srgbClr val="FFFFFF"/>
                </a:solidFill>
                <a:latin typeface="Calibri"/>
                <a:ea typeface="Calibri"/>
                <a:cs typeface="Calibri"/>
                <a:sym typeface="Calibri"/>
              </a:rPr>
              <a:t>3,5,6</a:t>
            </a:r>
            <a:endParaRPr b="1" i="0" sz="1600" u="none" cap="none" strike="noStrike">
              <a:solidFill>
                <a:srgbClr val="FFFFFF"/>
              </a:solidFill>
              <a:latin typeface="Calibri"/>
              <a:ea typeface="Calibri"/>
              <a:cs typeface="Calibri"/>
              <a:sym typeface="Calibri"/>
            </a:endParaRPr>
          </a:p>
          <a:p>
            <a:pPr indent="0" lvl="0" marL="0" marR="0" rtl="0" algn="r">
              <a:lnSpc>
                <a:spcPct val="100000"/>
              </a:lnSpc>
              <a:spcBef>
                <a:spcPts val="0"/>
              </a:spcBef>
              <a:spcAft>
                <a:spcPts val="0"/>
              </a:spcAft>
              <a:buClr>
                <a:srgbClr val="059483"/>
              </a:buClr>
              <a:buSzPts val="1400"/>
              <a:buFont typeface="Calibri"/>
              <a:buNone/>
            </a:pPr>
            <a:r>
              <a:rPr b="0" i="0" lang="pt-BR" sz="1400" u="none" cap="none" strike="noStrike">
                <a:solidFill>
                  <a:srgbClr val="FFFFFF"/>
                </a:solidFill>
                <a:latin typeface="Calibri"/>
                <a:ea typeface="Calibri"/>
                <a:cs typeface="Calibri"/>
                <a:sym typeface="Calibri"/>
              </a:rPr>
              <a:t>Quando clinicamente relevante, a HEV pode causar dispneia e anemia, levando ao desenvolvimento de fadiga e à necessidade de transfusões de hemácias</a:t>
            </a:r>
            <a:endParaRPr/>
          </a:p>
        </p:txBody>
      </p:sp>
      <p:graphicFrame>
        <p:nvGraphicFramePr>
          <p:cNvPr id="1281" name="Google Shape;1281;p24"/>
          <p:cNvGraphicFramePr/>
          <p:nvPr/>
        </p:nvGraphicFramePr>
        <p:xfrm>
          <a:off x="774702" y="3567082"/>
          <a:ext cx="3000000" cy="3000000"/>
        </p:xfrm>
        <a:graphic>
          <a:graphicData uri="http://schemas.openxmlformats.org/drawingml/2006/table">
            <a:tbl>
              <a:tblPr bandRow="1" firstRow="1">
                <a:noFill/>
                <a:tableStyleId>{F7126037-056A-477B-9917-EF84403CEE12}</a:tableStyleId>
              </a:tblPr>
              <a:tblGrid>
                <a:gridCol w="3990750"/>
                <a:gridCol w="2849525"/>
                <a:gridCol w="4073175"/>
              </a:tblGrid>
              <a:tr h="277050">
                <a:tc>
                  <a:txBody>
                    <a:bodyPr/>
                    <a:lstStyle/>
                    <a:p>
                      <a:pPr indent="0" lvl="0" marL="0" marR="0" rtl="0" algn="ctr">
                        <a:lnSpc>
                          <a:spcPct val="107000"/>
                        </a:lnSpc>
                        <a:spcBef>
                          <a:spcPts val="0"/>
                        </a:spcBef>
                        <a:spcAft>
                          <a:spcPts val="0"/>
                        </a:spcAft>
                        <a:buNone/>
                      </a:pPr>
                      <a:r>
                        <a:rPr lang="pt-BR" sz="1500">
                          <a:solidFill>
                            <a:schemeClr val="lt1"/>
                          </a:solidFill>
                        </a:rPr>
                        <a:t>HI</a:t>
                      </a:r>
                      <a:r>
                        <a:rPr baseline="30000" lang="pt-BR" sz="1500">
                          <a:solidFill>
                            <a:schemeClr val="lt1"/>
                          </a:solidFill>
                        </a:rPr>
                        <a:t>1,5,7,8</a:t>
                      </a:r>
                      <a:endParaRPr b="0" baseline="30000" i="0" sz="1500">
                        <a:solidFill>
                          <a:schemeClr val="lt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7000"/>
                        </a:lnSpc>
                        <a:spcBef>
                          <a:spcPts val="0"/>
                        </a:spcBef>
                        <a:spcAft>
                          <a:spcPts val="0"/>
                        </a:spcAft>
                        <a:buNone/>
                      </a:pPr>
                      <a:r>
                        <a:rPr lang="pt-BR" sz="1500">
                          <a:solidFill>
                            <a:schemeClr val="lt1"/>
                          </a:solidFill>
                        </a:rPr>
                        <a:t>Exames laboratoriais</a:t>
                      </a:r>
                      <a:endParaRPr b="0" i="0" sz="1500">
                        <a:solidFill>
                          <a:schemeClr val="lt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7000"/>
                        </a:lnSpc>
                        <a:spcBef>
                          <a:spcPts val="0"/>
                        </a:spcBef>
                        <a:spcAft>
                          <a:spcPts val="0"/>
                        </a:spcAft>
                        <a:buNone/>
                      </a:pPr>
                      <a:r>
                        <a:rPr lang="pt-BR" sz="1500">
                          <a:solidFill>
                            <a:schemeClr val="lt1"/>
                          </a:solidFill>
                        </a:rPr>
                        <a:t>HEV</a:t>
                      </a:r>
                      <a:r>
                        <a:rPr baseline="30000" lang="pt-BR" sz="1500">
                          <a:solidFill>
                            <a:schemeClr val="lt1"/>
                          </a:solidFill>
                        </a:rPr>
                        <a:t>1,3,5,7,9-11</a:t>
                      </a:r>
                      <a:endParaRPr b="0" i="0" sz="1500">
                        <a:solidFill>
                          <a:schemeClr val="lt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250100">
                <a:tc>
                  <a:txBody>
                    <a:bodyPr/>
                    <a:lstStyle/>
                    <a:p>
                      <a:pPr indent="0" lvl="0" marL="0" marR="0" rtl="0" algn="ctr">
                        <a:lnSpc>
                          <a:spcPct val="107000"/>
                        </a:lnSpc>
                        <a:spcBef>
                          <a:spcPts val="0"/>
                        </a:spcBef>
                        <a:spcAft>
                          <a:spcPts val="0"/>
                        </a:spcAft>
                        <a:buClr>
                          <a:schemeClr val="dk1"/>
                        </a:buClr>
                        <a:buSzPts val="1500"/>
                        <a:buFont typeface="Calibri"/>
                        <a:buNone/>
                      </a:pPr>
                      <a:r>
                        <a:rPr b="0" lang="pt-BR" sz="1500">
                          <a:solidFill>
                            <a:schemeClr val="dk1"/>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DHL</a:t>
                      </a:r>
                      <a:endParaRPr b="1" baseline="30000"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 / </a:t>
                      </a:r>
                      <a:r>
                        <a:rPr b="0" lang="pt-BR" sz="1500">
                          <a:solidFill>
                            <a:schemeClr val="dk1"/>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50100">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Haptoglobina</a:t>
                      </a:r>
                      <a:endParaRPr b="1"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02275">
                <a:tc>
                  <a:txBody>
                    <a:bodyPr/>
                    <a:lstStyle/>
                    <a:p>
                      <a:pPr indent="0" lvl="0" marL="0" marR="0" rtl="0" algn="ctr">
                        <a:lnSpc>
                          <a:spcPct val="107000"/>
                        </a:lnSpc>
                        <a:spcBef>
                          <a:spcPts val="0"/>
                        </a:spcBef>
                        <a:spcAft>
                          <a:spcPts val="0"/>
                        </a:spcAft>
                        <a:buClr>
                          <a:schemeClr val="dk1"/>
                        </a:buClr>
                        <a:buSzPts val="1500"/>
                        <a:buFont typeface="Calibri"/>
                        <a:buNone/>
                      </a:pPr>
                      <a:r>
                        <a:rPr b="0" lang="pt-BR" sz="1500">
                          <a:solidFill>
                            <a:schemeClr val="dk1"/>
                          </a:solidFill>
                          <a:latin typeface="Calibri"/>
                          <a:ea typeface="Calibri"/>
                          <a:cs typeface="Calibri"/>
                          <a:sym typeface="Calibri"/>
                        </a:rPr>
                        <a:t>↑↑</a:t>
                      </a:r>
                      <a:r>
                        <a:rPr lang="pt-BR" sz="1500">
                          <a:solidFill>
                            <a:schemeClr val="dk1"/>
                          </a:solidFill>
                        </a:rPr>
                        <a:t> </a:t>
                      </a:r>
                      <a:endParaRPr/>
                    </a:p>
                    <a:p>
                      <a:pPr indent="0" lvl="0" marL="0" marR="0" rtl="0" algn="ctr">
                        <a:lnSpc>
                          <a:spcPct val="107000"/>
                        </a:lnSpc>
                        <a:spcBef>
                          <a:spcPts val="0"/>
                        </a:spcBef>
                        <a:spcAft>
                          <a:spcPts val="0"/>
                        </a:spcAft>
                        <a:buClr>
                          <a:schemeClr val="dk1"/>
                        </a:buClr>
                        <a:buSzPts val="1100"/>
                        <a:buFont typeface="Calibri"/>
                        <a:buNone/>
                      </a:pPr>
                      <a:r>
                        <a:rPr lang="pt-BR" sz="1100">
                          <a:solidFill>
                            <a:schemeClr val="dk1"/>
                          </a:solidFill>
                        </a:rPr>
                        <a:t>(exceto se houver IMO subjacente)</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Contagem de reticulócitos</a:t>
                      </a:r>
                      <a:endParaRPr b="1"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500"/>
                        <a:buFont typeface="Calibri"/>
                        <a:buNone/>
                      </a:pPr>
                      <a:r>
                        <a:rPr b="0" lang="pt-BR" sz="1500">
                          <a:solidFill>
                            <a:schemeClr val="dk1"/>
                          </a:solidFill>
                          <a:latin typeface="Calibri"/>
                          <a:ea typeface="Calibri"/>
                          <a:cs typeface="Calibri"/>
                          <a:sym typeface="Calibri"/>
                        </a:rPr>
                        <a:t>↑↑</a:t>
                      </a:r>
                      <a:r>
                        <a:rPr lang="pt-BR" sz="1500">
                          <a:solidFill>
                            <a:schemeClr val="dk1"/>
                          </a:solidFill>
                        </a:rPr>
                        <a:t> </a:t>
                      </a:r>
                      <a:endParaRPr/>
                    </a:p>
                    <a:p>
                      <a:pPr indent="0" lvl="0" marL="0" marR="0" rtl="0" algn="ctr">
                        <a:lnSpc>
                          <a:spcPct val="107000"/>
                        </a:lnSpc>
                        <a:spcBef>
                          <a:spcPts val="0"/>
                        </a:spcBef>
                        <a:spcAft>
                          <a:spcPts val="0"/>
                        </a:spcAft>
                        <a:buClr>
                          <a:schemeClr val="dk1"/>
                        </a:buClr>
                        <a:buSzPts val="1100"/>
                        <a:buFont typeface="Calibri"/>
                        <a:buNone/>
                      </a:pPr>
                      <a:r>
                        <a:rPr lang="pt-BR" sz="1100">
                          <a:solidFill>
                            <a:schemeClr val="dk1"/>
                          </a:solidFill>
                        </a:rPr>
                        <a:t>(exceto se houver IMO subjacente)</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02275">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p>
                      <a:pPr indent="0" lvl="0" marL="0" marR="0" rtl="0" algn="ctr">
                        <a:lnSpc>
                          <a:spcPct val="107000"/>
                        </a:lnSpc>
                        <a:spcBef>
                          <a:spcPts val="0"/>
                        </a:spcBef>
                        <a:spcAft>
                          <a:spcPts val="0"/>
                        </a:spcAft>
                        <a:buClr>
                          <a:schemeClr val="dk1"/>
                        </a:buClr>
                        <a:buSzPts val="1100"/>
                        <a:buFont typeface="Calibri"/>
                        <a:buNone/>
                      </a:pPr>
                      <a:r>
                        <a:rPr lang="pt-BR" sz="1100">
                          <a:solidFill>
                            <a:schemeClr val="dk1"/>
                          </a:solidFill>
                        </a:rPr>
                        <a:t> (por hemólise e/ou IMO)</a:t>
                      </a:r>
                      <a:endParaRPr b="0" sz="11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Hb</a:t>
                      </a:r>
                      <a:endParaRPr b="1"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p>
                      <a:pPr indent="0" lvl="0" marL="0" marR="0" rtl="0" algn="ctr">
                        <a:lnSpc>
                          <a:spcPct val="107000"/>
                        </a:lnSpc>
                        <a:spcBef>
                          <a:spcPts val="0"/>
                        </a:spcBef>
                        <a:spcAft>
                          <a:spcPts val="0"/>
                        </a:spcAft>
                        <a:buClr>
                          <a:schemeClr val="dk1"/>
                        </a:buClr>
                        <a:buSzPts val="1100"/>
                        <a:buFont typeface="Calibri"/>
                        <a:buNone/>
                      </a:pPr>
                      <a:r>
                        <a:rPr lang="pt-BR" sz="1100">
                          <a:solidFill>
                            <a:schemeClr val="dk1"/>
                          </a:solidFill>
                        </a:rPr>
                        <a:t> (por hemólise e/ou IMO)</a:t>
                      </a:r>
                      <a:endParaRPr b="0" sz="11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50100">
                <a:tc>
                  <a:txBody>
                    <a:bodyPr/>
                    <a:lstStyle/>
                    <a:p>
                      <a:pPr indent="0" lvl="0" marL="0" marR="0" rtl="0" algn="ctr">
                        <a:lnSpc>
                          <a:spcPct val="107000"/>
                        </a:lnSpc>
                        <a:spcBef>
                          <a:spcPts val="0"/>
                        </a:spcBef>
                        <a:spcAft>
                          <a:spcPts val="0"/>
                        </a:spcAft>
                        <a:buClr>
                          <a:schemeClr val="dk1"/>
                        </a:buClr>
                        <a:buSzPts val="1500"/>
                        <a:buFont typeface="Calibri"/>
                        <a:buNone/>
                      </a:pPr>
                      <a:r>
                        <a:rPr b="0" lang="pt-BR" sz="1500">
                          <a:solidFill>
                            <a:schemeClr val="dk1"/>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Bilirrubina indireta</a:t>
                      </a:r>
                      <a:endParaRPr b="1"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500"/>
                        <a:buFont typeface="Calibri"/>
                        <a:buNone/>
                      </a:pPr>
                      <a:r>
                        <a:rPr b="0" lang="pt-BR" sz="1500">
                          <a:solidFill>
                            <a:schemeClr val="dk1"/>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50100">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DAT/Coombs</a:t>
                      </a:r>
                      <a:endParaRPr b="1"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pSp>
        <p:nvGrpSpPr>
          <p:cNvPr id="1282" name="Google Shape;1282;p24"/>
          <p:cNvGrpSpPr/>
          <p:nvPr/>
        </p:nvGrpSpPr>
        <p:grpSpPr>
          <a:xfrm>
            <a:off x="9455388" y="1539433"/>
            <a:ext cx="2377208" cy="1960467"/>
            <a:chOff x="9455388" y="1539433"/>
            <a:chExt cx="2377208" cy="1960467"/>
          </a:xfrm>
        </p:grpSpPr>
        <p:sp>
          <p:nvSpPr>
            <p:cNvPr id="1283" name="Google Shape;1283;p24"/>
            <p:cNvSpPr/>
            <p:nvPr/>
          </p:nvSpPr>
          <p:spPr>
            <a:xfrm>
              <a:off x="9486092" y="1539433"/>
              <a:ext cx="2346504" cy="1960467"/>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284" name="Google Shape;1284;p24"/>
            <p:cNvGrpSpPr/>
            <p:nvPr/>
          </p:nvGrpSpPr>
          <p:grpSpPr>
            <a:xfrm>
              <a:off x="9473949" y="1545086"/>
              <a:ext cx="2239418" cy="1910827"/>
              <a:chOff x="7102199" y="1103816"/>
              <a:chExt cx="1909597" cy="1596573"/>
            </a:xfrm>
          </p:grpSpPr>
          <p:pic>
            <p:nvPicPr>
              <p:cNvPr id="1285" name="Google Shape;1285;p24"/>
              <p:cNvPicPr preferRelativeResize="0"/>
              <p:nvPr/>
            </p:nvPicPr>
            <p:blipFill rotWithShape="1">
              <a:blip r:embed="rId5">
                <a:alphaModFix amt="80000"/>
              </a:blip>
              <a:srcRect b="25330" l="8683" r="6379" t="6330"/>
              <a:stretch/>
            </p:blipFill>
            <p:spPr>
              <a:xfrm>
                <a:off x="7251787" y="1106247"/>
                <a:ext cx="1760009" cy="1373622"/>
              </a:xfrm>
              <a:prstGeom prst="rect">
                <a:avLst/>
              </a:prstGeom>
              <a:noFill/>
              <a:ln>
                <a:noFill/>
              </a:ln>
            </p:spPr>
          </p:pic>
          <p:pic>
            <p:nvPicPr>
              <p:cNvPr id="1286" name="Google Shape;1286;p24"/>
              <p:cNvPicPr preferRelativeResize="0"/>
              <p:nvPr/>
            </p:nvPicPr>
            <p:blipFill rotWithShape="1">
              <a:blip r:embed="rId6">
                <a:alphaModFix/>
              </a:blip>
              <a:srcRect b="0" l="0" r="0" t="0"/>
              <a:stretch/>
            </p:blipFill>
            <p:spPr>
              <a:xfrm rot="-1145135">
                <a:off x="7214222" y="1741242"/>
                <a:ext cx="895419" cy="835724"/>
              </a:xfrm>
              <a:prstGeom prst="rect">
                <a:avLst/>
              </a:prstGeom>
              <a:noFill/>
              <a:ln>
                <a:noFill/>
              </a:ln>
              <a:effectLst>
                <a:outerShdw blurRad="152400" rotWithShape="0" algn="tl" dir="2700000" dist="76200">
                  <a:schemeClr val="lt1"/>
                </a:outerShdw>
              </a:effectLst>
            </p:spPr>
          </p:pic>
          <p:pic>
            <p:nvPicPr>
              <p:cNvPr id="1287" name="Google Shape;1287;p24"/>
              <p:cNvPicPr preferRelativeResize="0"/>
              <p:nvPr/>
            </p:nvPicPr>
            <p:blipFill rotWithShape="1">
              <a:blip r:embed="rId7">
                <a:alphaModFix/>
              </a:blip>
              <a:srcRect b="0" l="0" r="0" t="0"/>
              <a:stretch/>
            </p:blipFill>
            <p:spPr>
              <a:xfrm>
                <a:off x="8080924" y="1810176"/>
                <a:ext cx="294784" cy="348928"/>
              </a:xfrm>
              <a:prstGeom prst="rect">
                <a:avLst/>
              </a:prstGeom>
              <a:noFill/>
              <a:ln>
                <a:noFill/>
              </a:ln>
            </p:spPr>
          </p:pic>
          <p:pic>
            <p:nvPicPr>
              <p:cNvPr id="1288" name="Google Shape;1288;p24"/>
              <p:cNvPicPr preferRelativeResize="0"/>
              <p:nvPr/>
            </p:nvPicPr>
            <p:blipFill rotWithShape="1">
              <a:blip r:embed="rId7">
                <a:alphaModFix/>
              </a:blip>
              <a:srcRect b="0" l="0" r="0" t="0"/>
              <a:stretch/>
            </p:blipFill>
            <p:spPr>
              <a:xfrm>
                <a:off x="8093745" y="1385022"/>
                <a:ext cx="294784" cy="348928"/>
              </a:xfrm>
              <a:prstGeom prst="rect">
                <a:avLst/>
              </a:prstGeom>
              <a:noFill/>
              <a:ln>
                <a:noFill/>
              </a:ln>
            </p:spPr>
          </p:pic>
          <p:pic>
            <p:nvPicPr>
              <p:cNvPr id="1289" name="Google Shape;1289;p24"/>
              <p:cNvPicPr preferRelativeResize="0"/>
              <p:nvPr/>
            </p:nvPicPr>
            <p:blipFill rotWithShape="1">
              <a:blip r:embed="rId7">
                <a:alphaModFix/>
              </a:blip>
              <a:srcRect b="0" l="0" r="0" t="0"/>
              <a:stretch/>
            </p:blipFill>
            <p:spPr>
              <a:xfrm>
                <a:off x="8221663" y="1592793"/>
                <a:ext cx="294784" cy="348928"/>
              </a:xfrm>
              <a:prstGeom prst="rect">
                <a:avLst/>
              </a:prstGeom>
              <a:noFill/>
              <a:ln>
                <a:noFill/>
              </a:ln>
            </p:spPr>
          </p:pic>
          <p:pic>
            <p:nvPicPr>
              <p:cNvPr id="1290" name="Google Shape;1290;p24"/>
              <p:cNvPicPr preferRelativeResize="0"/>
              <p:nvPr/>
            </p:nvPicPr>
            <p:blipFill rotWithShape="1">
              <a:blip r:embed="rId8">
                <a:alphaModFix/>
              </a:blip>
              <a:srcRect b="0" l="0" r="0" t="0"/>
              <a:stretch/>
            </p:blipFill>
            <p:spPr>
              <a:xfrm rot="1027084">
                <a:off x="7529319" y="1207557"/>
                <a:ext cx="820103" cy="765429"/>
              </a:xfrm>
              <a:prstGeom prst="rect">
                <a:avLst/>
              </a:prstGeom>
              <a:noFill/>
              <a:ln>
                <a:noFill/>
              </a:ln>
              <a:effectLst>
                <a:outerShdw blurRad="152400" rotWithShape="0" algn="tl" dir="2700000" dist="76200">
                  <a:schemeClr val="lt1"/>
                </a:outerShdw>
              </a:effectLst>
            </p:spPr>
          </p:pic>
        </p:grpSp>
        <p:sp>
          <p:nvSpPr>
            <p:cNvPr id="1291" name="Google Shape;1291;p24"/>
            <p:cNvSpPr/>
            <p:nvPr/>
          </p:nvSpPr>
          <p:spPr>
            <a:xfrm>
              <a:off x="9455388" y="3182668"/>
              <a:ext cx="2362727" cy="307777"/>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700"/>
                <a:buFont typeface="Calibri"/>
                <a:buNone/>
              </a:pPr>
              <a:r>
                <a:rPr b="0" i="0" lang="pt-BR" sz="700" u="none" cap="none" strike="noStrike">
                  <a:solidFill>
                    <a:srgbClr val="7F7F7F"/>
                  </a:solidFill>
                  <a:latin typeface="Calibri"/>
                  <a:ea typeface="Calibri"/>
                  <a:cs typeface="Calibri"/>
                  <a:sym typeface="Calibri"/>
                </a:rPr>
                <a:t>Adaptado de Tortora GJ, et al. </a:t>
              </a:r>
              <a:r>
                <a:rPr b="0" i="1" lang="pt-BR" sz="700" u="none" cap="none" strike="noStrike">
                  <a:solidFill>
                    <a:srgbClr val="7F7F7F"/>
                  </a:solidFill>
                  <a:latin typeface="Calibri"/>
                  <a:ea typeface="Calibri"/>
                  <a:cs typeface="Calibri"/>
                  <a:sym typeface="Calibri"/>
                </a:rPr>
                <a:t>Principles of Anatomy &amp; Physiology</a:t>
              </a:r>
              <a:r>
                <a:rPr b="0" i="0" lang="pt-BR" sz="700" u="none" cap="none" strike="noStrike">
                  <a:solidFill>
                    <a:srgbClr val="7F7F7F"/>
                  </a:solidFill>
                  <a:latin typeface="Calibri"/>
                  <a:ea typeface="Calibri"/>
                  <a:cs typeface="Calibri"/>
                  <a:sym typeface="Calibri"/>
                </a:rPr>
                <a:t>. 15th ed. John Wiley &amp; Sons, Inc; 2016:668-694.</a:t>
              </a:r>
              <a:endParaRPr b="0" i="0" sz="700" u="none" cap="none" strike="noStrike">
                <a:solidFill>
                  <a:srgbClr val="7F7F7F"/>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68"/>
                                        </p:tgtEl>
                                        <p:attrNameLst>
                                          <p:attrName>style.visibility</p:attrName>
                                        </p:attrNameLst>
                                      </p:cBhvr>
                                      <p:to>
                                        <p:strVal val="visible"/>
                                      </p:to>
                                    </p:set>
                                    <p:animEffect filter="fade" transition="in">
                                      <p:cBhvr>
                                        <p:cTn dur="500"/>
                                        <p:tgtEl>
                                          <p:spTgt spid="1268"/>
                                        </p:tgtEl>
                                      </p:cBhvr>
                                    </p:animEffect>
                                  </p:childTnLst>
                                </p:cTn>
                              </p:par>
                              <p:par>
                                <p:cTn fill="hold" nodeType="withEffect" presetClass="entr" presetID="2" presetSubtype="8">
                                  <p:stCondLst>
                                    <p:cond delay="0"/>
                                  </p:stCondLst>
                                  <p:childTnLst>
                                    <p:set>
                                      <p:cBhvr>
                                        <p:cTn dur="1" fill="hold">
                                          <p:stCondLst>
                                            <p:cond delay="0"/>
                                          </p:stCondLst>
                                        </p:cTn>
                                        <p:tgtEl>
                                          <p:spTgt spid="1269"/>
                                        </p:tgtEl>
                                        <p:attrNameLst>
                                          <p:attrName>style.visibility</p:attrName>
                                        </p:attrNameLst>
                                      </p:cBhvr>
                                      <p:to>
                                        <p:strVal val="visible"/>
                                      </p:to>
                                    </p:set>
                                    <p:anim calcmode="lin" valueType="num">
                                      <p:cBhvr additive="base">
                                        <p:cTn dur="500"/>
                                        <p:tgtEl>
                                          <p:spTgt spid="1269"/>
                                        </p:tgtEl>
                                        <p:attrNameLst>
                                          <p:attrName>ppt_x</p:attrName>
                                        </p:attrNameLst>
                                      </p:cBhvr>
                                      <p:tavLst>
                                        <p:tav fmla="" tm="0">
                                          <p:val>
                                            <p:strVal val="#ppt_x-1"/>
                                          </p:val>
                                        </p:tav>
                                        <p:tav fmla="" tm="100000">
                                          <p:val>
                                            <p:strVal val="#ppt_x"/>
                                          </p:val>
                                        </p:tav>
                                      </p:tavLst>
                                    </p:anim>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272"/>
                                        </p:tgtEl>
                                        <p:attrNameLst>
                                          <p:attrName>style.visibility</p:attrName>
                                        </p:attrNameLst>
                                      </p:cBhvr>
                                      <p:to>
                                        <p:strVal val="visible"/>
                                      </p:to>
                                    </p:set>
                                    <p:animEffect filter="fade" transition="in">
                                      <p:cBhvr>
                                        <p:cTn dur="500"/>
                                        <p:tgtEl>
                                          <p:spTgt spid="1272"/>
                                        </p:tgtEl>
                                      </p:cBhvr>
                                    </p:animEffect>
                                  </p:childTnLst>
                                </p:cTn>
                              </p:par>
                              <p:par>
                                <p:cTn fill="hold" nodeType="withEffect" presetClass="entr" presetID="10" presetSubtype="0">
                                  <p:stCondLst>
                                    <p:cond delay="0"/>
                                  </p:stCondLst>
                                  <p:childTnLst>
                                    <p:set>
                                      <p:cBhvr>
                                        <p:cTn dur="1" fill="hold">
                                          <p:stCondLst>
                                            <p:cond delay="0"/>
                                          </p:stCondLst>
                                        </p:cTn>
                                        <p:tgtEl>
                                          <p:spTgt spid="1273"/>
                                        </p:tgtEl>
                                        <p:attrNameLst>
                                          <p:attrName>style.visibility</p:attrName>
                                        </p:attrNameLst>
                                      </p:cBhvr>
                                      <p:to>
                                        <p:strVal val="visible"/>
                                      </p:to>
                                    </p:set>
                                    <p:animEffect filter="fade" transition="in">
                                      <p:cBhvr>
                                        <p:cTn dur="500"/>
                                        <p:tgtEl>
                                          <p:spTgt spid="127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282"/>
                                        </p:tgtEl>
                                        <p:attrNameLst>
                                          <p:attrName>style.visibility</p:attrName>
                                        </p:attrNameLst>
                                      </p:cBhvr>
                                      <p:to>
                                        <p:strVal val="visible"/>
                                      </p:to>
                                    </p:set>
                                    <p:animEffect filter="fade" transition="in">
                                      <p:cBhvr>
                                        <p:cTn dur="500"/>
                                        <p:tgtEl>
                                          <p:spTgt spid="1282"/>
                                        </p:tgtEl>
                                      </p:cBhvr>
                                    </p:animEffect>
                                  </p:childTnLst>
                                </p:cTn>
                              </p:par>
                              <p:par>
                                <p:cTn fill="hold" nodeType="withEffect" presetClass="entr" presetID="10" presetSubtype="0">
                                  <p:stCondLst>
                                    <p:cond delay="250"/>
                                  </p:stCondLst>
                                  <p:childTnLst>
                                    <p:set>
                                      <p:cBhvr>
                                        <p:cTn dur="1" fill="hold">
                                          <p:stCondLst>
                                            <p:cond delay="0"/>
                                          </p:stCondLst>
                                        </p:cTn>
                                        <p:tgtEl>
                                          <p:spTgt spid="1280"/>
                                        </p:tgtEl>
                                        <p:attrNameLst>
                                          <p:attrName>style.visibility</p:attrName>
                                        </p:attrNameLst>
                                      </p:cBhvr>
                                      <p:to>
                                        <p:strVal val="visible"/>
                                      </p:to>
                                    </p:set>
                                    <p:animEffect filter="fade" transition="in">
                                      <p:cBhvr>
                                        <p:cTn dur="500"/>
                                        <p:tgtEl>
                                          <p:spTgt spid="1280"/>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281"/>
                                        </p:tgtEl>
                                        <p:attrNameLst>
                                          <p:attrName>style.visibility</p:attrName>
                                        </p:attrNameLst>
                                      </p:cBhvr>
                                      <p:to>
                                        <p:strVal val="visible"/>
                                      </p:to>
                                    </p:set>
                                    <p:animEffect filter="fade" transition="in">
                                      <p:cBhvr>
                                        <p:cTn dur="500"/>
                                        <p:tgtEl>
                                          <p:spTgt spid="128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89" name="Shape 13989"/>
        <p:cNvGrpSpPr/>
        <p:nvPr/>
      </p:nvGrpSpPr>
      <p:grpSpPr>
        <a:xfrm>
          <a:off x="0" y="0"/>
          <a:ext cx="0" cy="0"/>
          <a:chOff x="0" y="0"/>
          <a:chExt cx="0" cy="0"/>
        </a:xfrm>
      </p:grpSpPr>
      <p:sp>
        <p:nvSpPr>
          <p:cNvPr id="13990" name="Google Shape;13990;p240"/>
          <p:cNvSpPr txBox="1"/>
          <p:nvPr/>
        </p:nvSpPr>
        <p:spPr>
          <a:xfrm>
            <a:off x="296269" y="385036"/>
            <a:ext cx="11667131" cy="88024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Uso de antibióticos profiláticos em pacientes com HPN tratados com eculizumabe</a:t>
            </a:r>
            <a:r>
              <a:rPr b="1" baseline="30000" lang="pt-BR" sz="3200">
                <a:solidFill>
                  <a:schemeClr val="accent1"/>
                </a:solidFill>
                <a:latin typeface="Lustria"/>
                <a:ea typeface="Lustria"/>
                <a:cs typeface="Lustria"/>
                <a:sym typeface="Lustria"/>
              </a:rPr>
              <a:t>1</a:t>
            </a:r>
            <a:endParaRPr/>
          </a:p>
        </p:txBody>
      </p:sp>
      <p:sp>
        <p:nvSpPr>
          <p:cNvPr id="13991" name="Google Shape;13991;p240"/>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Obs.: Dados de 8 de janeiro de 2019.</a:t>
            </a:r>
            <a:endParaRPr/>
          </a:p>
          <a:p>
            <a:pPr indent="0" lvl="0" marL="0" rtl="0" algn="l">
              <a:lnSpc>
                <a:spcPct val="90000"/>
              </a:lnSpc>
              <a:spcBef>
                <a:spcPts val="0"/>
              </a:spcBef>
              <a:spcAft>
                <a:spcPts val="0"/>
              </a:spcAft>
              <a:buClr>
                <a:schemeClr val="dk1"/>
              </a:buClr>
              <a:buSzPts val="800"/>
              <a:buNone/>
            </a:pPr>
            <a:r>
              <a:rPr lang="pt-BR"/>
              <a:t>†Inclui anemia aplásica ou hipoplásica, leucemia mielógena aguda, síndrome mielodisplásica e outras patologias da medula óssea.</a:t>
            </a:r>
            <a:br>
              <a:rPr lang="pt-BR"/>
            </a:br>
            <a:r>
              <a:rPr lang="pt-BR"/>
              <a:t>‡Ias infecções incluem Neisseria, outras infecções por bactérias encapsuladas (como Streptococcus pneumoniae, Haemophilus influenzae) ou qualquer outra infecção grave.</a:t>
            </a:r>
            <a:endParaRPr/>
          </a:p>
          <a:p>
            <a:pPr indent="0" lvl="0" marL="0" rtl="0" algn="l">
              <a:lnSpc>
                <a:spcPct val="90000"/>
              </a:lnSpc>
              <a:spcBef>
                <a:spcPts val="0"/>
              </a:spcBef>
              <a:spcAft>
                <a:spcPts val="0"/>
              </a:spcAft>
              <a:buClr>
                <a:schemeClr val="dk1"/>
              </a:buClr>
              <a:buSzPts val="800"/>
              <a:buNone/>
            </a:pPr>
            <a:r>
              <a:rPr lang="pt-BR"/>
              <a:t>§Sete pacientes desenvolveram infecções por Neisseria meningitidis durante o período do estudo, dois dos quais estavam tomando Atb-P na época da infecção.</a:t>
            </a:r>
            <a:endParaRPr/>
          </a:p>
          <a:p>
            <a:pPr indent="0" lvl="0" marL="0" rtl="0" algn="l">
              <a:lnSpc>
                <a:spcPct val="90000"/>
              </a:lnSpc>
              <a:spcBef>
                <a:spcPts val="0"/>
              </a:spcBef>
              <a:spcAft>
                <a:spcPts val="0"/>
              </a:spcAft>
              <a:buClr>
                <a:schemeClr val="dk1"/>
              </a:buClr>
              <a:buSzPts val="800"/>
              <a:buNone/>
            </a:pPr>
            <a:r>
              <a:rPr lang="pt-BR"/>
              <a:t>Abreviações: HPN = hemoglobinúria paroxística noturna; MO = medula óssea; MAVE = evento adverso vascular maior; Atb-P = antibióticos profiláticos.</a:t>
            </a:r>
            <a:br>
              <a:rPr lang="pt-BR"/>
            </a:br>
            <a:r>
              <a:rPr lang="pt-BR"/>
              <a:t>Referências: 1. Patriquin CJ et al. Poster presented at the 25th Annual Congress of the EHA; June 11-14, 2020 (virtual meeting).</a:t>
            </a:r>
            <a:endParaRPr/>
          </a:p>
        </p:txBody>
      </p:sp>
      <p:sp>
        <p:nvSpPr>
          <p:cNvPr id="13992" name="Google Shape;13992;p240"/>
          <p:cNvSpPr txBox="1"/>
          <p:nvPr/>
        </p:nvSpPr>
        <p:spPr>
          <a:xfrm>
            <a:off x="296269" y="1168546"/>
            <a:ext cx="799366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Uso de antibióticos profiláticos – registro internacional de HPN</a:t>
            </a:r>
            <a:endParaRPr/>
          </a:p>
        </p:txBody>
      </p:sp>
      <p:sp>
        <p:nvSpPr>
          <p:cNvPr id="13993" name="Google Shape;13993;p240"/>
          <p:cNvSpPr/>
          <p:nvPr/>
        </p:nvSpPr>
        <p:spPr>
          <a:xfrm flipH="1">
            <a:off x="366726" y="2205015"/>
            <a:ext cx="11458546" cy="305240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sp>
        <p:nvSpPr>
          <p:cNvPr id="13994" name="Google Shape;13994;p240"/>
          <p:cNvSpPr/>
          <p:nvPr/>
        </p:nvSpPr>
        <p:spPr>
          <a:xfrm>
            <a:off x="3622272" y="1988537"/>
            <a:ext cx="8836428" cy="486624"/>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aphicFrame>
        <p:nvGraphicFramePr>
          <p:cNvPr id="13995" name="Google Shape;13995;p240"/>
          <p:cNvGraphicFramePr/>
          <p:nvPr/>
        </p:nvGraphicFramePr>
        <p:xfrm>
          <a:off x="543818" y="2011040"/>
          <a:ext cx="3000000" cy="3000000"/>
        </p:xfrm>
        <a:graphic>
          <a:graphicData uri="http://schemas.openxmlformats.org/drawingml/2006/table">
            <a:tbl>
              <a:tblPr bandRow="1">
                <a:noFill/>
                <a:tableStyleId>{22974F62-E6E8-4F24-A12B-32CE1C81E89C}</a:tableStyleId>
              </a:tblPr>
              <a:tblGrid>
                <a:gridCol w="3211475"/>
                <a:gridCol w="1718400"/>
                <a:gridCol w="2295975"/>
                <a:gridCol w="2007175"/>
                <a:gridCol w="2007175"/>
              </a:tblGrid>
              <a:tr h="427000">
                <a:tc>
                  <a:txBody>
                    <a:bodyPr/>
                    <a:lstStyle/>
                    <a:p>
                      <a:pPr indent="0" lvl="0" marL="0" marR="0" rtl="0" algn="l">
                        <a:lnSpc>
                          <a:spcPct val="100000"/>
                        </a:lnSpc>
                        <a:spcBef>
                          <a:spcPts val="0"/>
                        </a:spcBef>
                        <a:spcAft>
                          <a:spcPts val="0"/>
                        </a:spcAft>
                        <a:buClr>
                          <a:schemeClr val="dk1"/>
                        </a:buClr>
                        <a:buSzPts val="1200"/>
                        <a:buFont typeface="Calibri"/>
                        <a:buNone/>
                      </a:pPr>
                      <a:r>
                        <a:t/>
                      </a:r>
                      <a:endParaRPr b="1" sz="1200">
                        <a:solidFill>
                          <a:schemeClr val="dk2"/>
                        </a:solidFill>
                        <a:latin typeface="Calibri"/>
                        <a:ea typeface="Calibri"/>
                        <a:cs typeface="Calibri"/>
                        <a:sym typeface="Calibri"/>
                      </a:endParaRPr>
                    </a:p>
                  </a:txBody>
                  <a:tcPr marT="45725" marB="45725" marR="18000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Lustria"/>
                        <a:buNone/>
                      </a:pPr>
                      <a:r>
                        <a:rPr b="1" lang="pt-BR" sz="1200">
                          <a:solidFill>
                            <a:schemeClr val="lt1"/>
                          </a:solidFill>
                          <a:latin typeface="Lustria"/>
                          <a:ea typeface="Lustria"/>
                          <a:cs typeface="Lustria"/>
                          <a:sym typeface="Lustria"/>
                        </a:rPr>
                        <a:t>Ásia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Lustria"/>
                        <a:buNone/>
                      </a:pPr>
                      <a:r>
                        <a:rPr b="1" lang="pt-BR" sz="1200">
                          <a:solidFill>
                            <a:schemeClr val="lt1"/>
                          </a:solidFill>
                          <a:latin typeface="Lustria"/>
                          <a:ea typeface="Lustria"/>
                          <a:cs typeface="Lustria"/>
                          <a:sym typeface="Lustria"/>
                        </a:rPr>
                        <a:t>Austrália/Nova Zelândia</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Lustria"/>
                        <a:buNone/>
                      </a:pPr>
                      <a:r>
                        <a:rPr b="1" lang="pt-BR" sz="1200">
                          <a:solidFill>
                            <a:schemeClr val="lt1"/>
                          </a:solidFill>
                          <a:latin typeface="Lustria"/>
                          <a:ea typeface="Lustria"/>
                          <a:cs typeface="Lustria"/>
                          <a:sym typeface="Lustria"/>
                        </a:rPr>
                        <a:t>Europa</a:t>
                      </a:r>
                      <a:endParaRPr/>
                    </a:p>
                  </a:txBody>
                  <a:tcPr marT="45725" marB="45725" marR="91450" marL="9145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Lustria"/>
                        <a:buNone/>
                      </a:pPr>
                      <a:r>
                        <a:rPr b="1" lang="pt-BR" sz="1200">
                          <a:solidFill>
                            <a:schemeClr val="lt1"/>
                          </a:solidFill>
                          <a:latin typeface="Lustria"/>
                          <a:ea typeface="Lustria"/>
                          <a:cs typeface="Lustria"/>
                          <a:sym typeface="Lustria"/>
                        </a:rPr>
                        <a:t>América do Norte</a:t>
                      </a:r>
                      <a:endParaRPr/>
                    </a:p>
                  </a:txBody>
                  <a:tcPr marT="45725" marB="45725" marR="91450" marL="9145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9100">
                <a:tc>
                  <a:txBody>
                    <a:bodyPr/>
                    <a:lstStyle/>
                    <a:p>
                      <a:pPr indent="0" lvl="0" marL="0" marR="0" rtl="0" algn="l">
                        <a:lnSpc>
                          <a:spcPct val="100000"/>
                        </a:lnSpc>
                        <a:spcBef>
                          <a:spcPts val="0"/>
                        </a:spcBef>
                        <a:spcAft>
                          <a:spcPts val="0"/>
                        </a:spcAft>
                        <a:buClr>
                          <a:schemeClr val="dk2"/>
                        </a:buClr>
                        <a:buSzPts val="1200"/>
                        <a:buFont typeface="Calibri"/>
                        <a:buNone/>
                      </a:pPr>
                      <a:r>
                        <a:rPr b="1" lang="pt-BR" sz="1200">
                          <a:solidFill>
                            <a:schemeClr val="dk2"/>
                          </a:solidFill>
                          <a:latin typeface="Calibri"/>
                          <a:ea typeface="Calibri"/>
                          <a:cs typeface="Calibri"/>
                          <a:sym typeface="Calibri"/>
                        </a:rPr>
                        <a:t>Histórico médico basal, </a:t>
                      </a:r>
                      <a:r>
                        <a:rPr b="1" i="1" lang="pt-BR" sz="1200">
                          <a:solidFill>
                            <a:schemeClr val="dk2"/>
                          </a:solidFill>
                          <a:latin typeface="Calibri"/>
                          <a:ea typeface="Calibri"/>
                          <a:cs typeface="Calibri"/>
                          <a:sym typeface="Calibri"/>
                        </a:rPr>
                        <a:t>n</a:t>
                      </a:r>
                      <a:r>
                        <a:rPr b="1" lang="pt-BR" sz="1200">
                          <a:solidFill>
                            <a:schemeClr val="dk2"/>
                          </a:solidFill>
                          <a:latin typeface="Calibri"/>
                          <a:ea typeface="Calibri"/>
                          <a:cs typeface="Calibri"/>
                          <a:sym typeface="Calibri"/>
                        </a:rPr>
                        <a:t> (%)</a:t>
                      </a:r>
                      <a:endParaRPr/>
                    </a:p>
                  </a:txBody>
                  <a:tcPr marT="46800" marB="46800" marR="288000" marL="18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200">
                        <a:solidFill>
                          <a:schemeClr val="dk1"/>
                        </a:solidFill>
                        <a:latin typeface="Calibri"/>
                        <a:ea typeface="Calibri"/>
                        <a:cs typeface="Calibri"/>
                        <a:sym typeface="Calibri"/>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200">
                        <a:solidFill>
                          <a:schemeClr val="dk1"/>
                        </a:solidFill>
                        <a:latin typeface="Calibri"/>
                        <a:ea typeface="Calibri"/>
                        <a:cs typeface="Calibri"/>
                        <a:sym typeface="Calibri"/>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200">
                        <a:solidFill>
                          <a:schemeClr val="dk1"/>
                        </a:solidFill>
                        <a:latin typeface="Calibri"/>
                        <a:ea typeface="Calibri"/>
                        <a:cs typeface="Calibri"/>
                        <a:sym typeface="Calibri"/>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200">
                        <a:solidFill>
                          <a:schemeClr val="dk1"/>
                        </a:solidFill>
                        <a:latin typeface="Calibri"/>
                        <a:ea typeface="Calibri"/>
                        <a:cs typeface="Calibri"/>
                        <a:sym typeface="Calibri"/>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910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Evento trombótico</a:t>
                      </a:r>
                      <a:endParaRPr/>
                    </a:p>
                  </a:txBody>
                  <a:tcPr marT="46800" marB="46800" marR="288000" marL="25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7 (35,0)</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14 (42,4)</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121 (31,6)</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12 (19,0)</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1910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MAVE</a:t>
                      </a:r>
                      <a:endParaRPr/>
                    </a:p>
                  </a:txBody>
                  <a:tcPr marT="46800" marB="46800" marR="288000" marL="25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7 (35,0)</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14 (42,4)</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139 (36,3)</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16 (25,4)</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910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Transtorno da MO</a:t>
                      </a:r>
                      <a:r>
                        <a:rPr b="1" baseline="30000" lang="pt-BR" sz="1200">
                          <a:solidFill>
                            <a:schemeClr val="dk1"/>
                          </a:solidFill>
                          <a:latin typeface="Calibri"/>
                          <a:ea typeface="Calibri"/>
                          <a:cs typeface="Calibri"/>
                          <a:sym typeface="Calibri"/>
                        </a:rPr>
                        <a:t>†</a:t>
                      </a:r>
                      <a:endParaRPr/>
                    </a:p>
                  </a:txBody>
                  <a:tcPr marT="46800" marB="46800" marR="288000" marL="25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12 (60,0)</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11 (33,3)</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181 (47,3)</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33 (52,4)</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1910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Função renal comprometida</a:t>
                      </a:r>
                      <a:endParaRPr/>
                    </a:p>
                  </a:txBody>
                  <a:tcPr marT="46800" marB="46800" marR="288000" marL="25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5 (25,0)</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4 (12,1)</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100 (26,2)</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10 (15,9)</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910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Função hepática</a:t>
                      </a:r>
                      <a:r>
                        <a:rPr b="1" lang="pt-BR" sz="1200">
                          <a:solidFill>
                            <a:schemeClr val="dk1"/>
                          </a:solidFill>
                          <a:latin typeface="Calibri"/>
                          <a:ea typeface="Calibri"/>
                          <a:cs typeface="Calibri"/>
                          <a:sym typeface="Calibri"/>
                        </a:rPr>
                        <a:t> comprometida</a:t>
                      </a:r>
                      <a:endParaRPr b="1" sz="1200">
                        <a:solidFill>
                          <a:schemeClr val="dk1"/>
                        </a:solidFill>
                        <a:latin typeface="Calibri"/>
                        <a:ea typeface="Calibri"/>
                        <a:cs typeface="Calibri"/>
                        <a:sym typeface="Calibri"/>
                      </a:endParaRPr>
                    </a:p>
                  </a:txBody>
                  <a:tcPr marT="46800" marB="46800" marR="288000" marL="25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2 (10,0)</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2 (6,1)</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18 (4,7)</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3 (4,8)</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1910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Neoplasia</a:t>
                      </a:r>
                      <a:r>
                        <a:rPr b="1" lang="pt-BR" sz="1200">
                          <a:solidFill>
                            <a:schemeClr val="dk1"/>
                          </a:solidFill>
                          <a:latin typeface="Calibri"/>
                          <a:ea typeface="Calibri"/>
                          <a:cs typeface="Calibri"/>
                          <a:sym typeface="Calibri"/>
                        </a:rPr>
                        <a:t> maligna</a:t>
                      </a:r>
                      <a:endParaRPr b="1" sz="1200">
                        <a:solidFill>
                          <a:schemeClr val="dk1"/>
                        </a:solidFill>
                        <a:latin typeface="Calibri"/>
                        <a:ea typeface="Calibri"/>
                        <a:cs typeface="Calibri"/>
                        <a:sym typeface="Calibri"/>
                      </a:endParaRPr>
                    </a:p>
                  </a:txBody>
                  <a:tcPr marT="46800" marB="46800" marR="288000" marL="25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3 (15,0)</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2 (6,1)</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51 (13,4)</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13 (20,6)</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9100">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Infecção</a:t>
                      </a:r>
                      <a:r>
                        <a:rPr b="1" baseline="30000" lang="pt-BR" sz="1200">
                          <a:solidFill>
                            <a:schemeClr val="dk1"/>
                          </a:solidFill>
                          <a:latin typeface="Calibri"/>
                          <a:ea typeface="Calibri"/>
                          <a:cs typeface="Calibri"/>
                          <a:sym typeface="Calibri"/>
                        </a:rPr>
                        <a:t>‡§</a:t>
                      </a:r>
                      <a:endParaRPr/>
                    </a:p>
                  </a:txBody>
                  <a:tcPr marT="46800" marB="46800" marR="288000" marL="25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6 (60,0)</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1 (7,7)</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25 (17,5)</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200"/>
                        <a:buFont typeface="Calibri"/>
                        <a:buNone/>
                      </a:pPr>
                      <a:r>
                        <a:rPr b="0" lang="pt-BR" sz="1200">
                          <a:solidFill>
                            <a:schemeClr val="dk1"/>
                          </a:solidFill>
                          <a:latin typeface="Calibri"/>
                          <a:ea typeface="Calibri"/>
                          <a:cs typeface="Calibri"/>
                          <a:sym typeface="Calibri"/>
                        </a:rPr>
                        <a:t>3 (20,0)</a:t>
                      </a:r>
                      <a:endParaRPr/>
                    </a:p>
                  </a:txBody>
                  <a:tcPr marT="46800" marB="46800"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sp>
        <p:nvSpPr>
          <p:cNvPr id="13996" name="Google Shape;13996;p240"/>
          <p:cNvSpPr/>
          <p:nvPr/>
        </p:nvSpPr>
        <p:spPr>
          <a:xfrm>
            <a:off x="4805781" y="1652714"/>
            <a:ext cx="6040559"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7302C"/>
              </a:buClr>
              <a:buSzPts val="1400"/>
              <a:buFont typeface="Calibri"/>
              <a:buNone/>
            </a:pPr>
            <a:r>
              <a:rPr b="1" i="0" lang="pt-BR" sz="1400" u="none" cap="none" strike="noStrike">
                <a:solidFill>
                  <a:srgbClr val="37302C"/>
                </a:solidFill>
                <a:latin typeface="Calibri"/>
                <a:ea typeface="Calibri"/>
                <a:cs typeface="Calibri"/>
                <a:sym typeface="Calibri"/>
              </a:rPr>
              <a:t>Histórico médico basal por região geográfica – Registro Internacional de HPN</a:t>
            </a:r>
            <a:r>
              <a:rPr b="1" baseline="30000" i="0" lang="pt-BR" sz="1400" u="none" cap="none" strike="noStrike">
                <a:solidFill>
                  <a:srgbClr val="37302C"/>
                </a:solidFill>
                <a:latin typeface="Calibri"/>
                <a:ea typeface="Calibri"/>
                <a:cs typeface="Calibri"/>
                <a:sym typeface="Calibri"/>
              </a:rPr>
              <a:t>1</a:t>
            </a:r>
            <a:endParaRPr/>
          </a:p>
        </p:txBody>
      </p:sp>
      <p:grpSp>
        <p:nvGrpSpPr>
          <p:cNvPr id="13997" name="Google Shape;13997;p240"/>
          <p:cNvGrpSpPr/>
          <p:nvPr/>
        </p:nvGrpSpPr>
        <p:grpSpPr>
          <a:xfrm>
            <a:off x="-533400" y="5102116"/>
            <a:ext cx="7993663" cy="698562"/>
            <a:chOff x="-533400" y="5102116"/>
            <a:chExt cx="7993663" cy="698562"/>
          </a:xfrm>
        </p:grpSpPr>
        <p:sp>
          <p:nvSpPr>
            <p:cNvPr id="13998" name="Google Shape;13998;p240"/>
            <p:cNvSpPr/>
            <p:nvPr/>
          </p:nvSpPr>
          <p:spPr>
            <a:xfrm>
              <a:off x="-533400" y="5102116"/>
              <a:ext cx="7993663" cy="698562"/>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3999" name="Google Shape;13999;p240"/>
            <p:cNvSpPr/>
            <p:nvPr/>
          </p:nvSpPr>
          <p:spPr>
            <a:xfrm>
              <a:off x="543818" y="5184867"/>
              <a:ext cx="6014298" cy="52322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O </a:t>
              </a:r>
              <a:r>
                <a:rPr b="1" i="0" lang="pt-BR" sz="1400" u="none" cap="none" strike="noStrike">
                  <a:solidFill>
                    <a:srgbClr val="FFFFFF"/>
                  </a:solidFill>
                  <a:latin typeface="Calibri"/>
                  <a:ea typeface="Calibri"/>
                  <a:cs typeface="Calibri"/>
                  <a:sym typeface="Calibri"/>
                </a:rPr>
                <a:t>histórico médico basal </a:t>
              </a:r>
              <a:r>
                <a:rPr b="0" i="0" lang="pt-BR" sz="1400" u="none" cap="none" strike="noStrike">
                  <a:solidFill>
                    <a:srgbClr val="FFFFFF"/>
                  </a:solidFill>
                  <a:latin typeface="Calibri"/>
                  <a:ea typeface="Calibri"/>
                  <a:cs typeface="Calibri"/>
                  <a:sym typeface="Calibri"/>
                </a:rPr>
                <a:t>mostrou alguma </a:t>
              </a:r>
              <a:r>
                <a:rPr b="1" i="0" lang="pt-BR" sz="1400" u="none" cap="none" strike="noStrike">
                  <a:solidFill>
                    <a:srgbClr val="FFFFFF"/>
                  </a:solidFill>
                  <a:latin typeface="Calibri"/>
                  <a:ea typeface="Calibri"/>
                  <a:cs typeface="Calibri"/>
                  <a:sym typeface="Calibri"/>
                </a:rPr>
                <a:t>variação entre as regiões</a:t>
              </a:r>
              <a:r>
                <a:rPr b="0" i="0" lang="pt-BR" sz="1400" u="none" cap="none" strike="noStrike">
                  <a:solidFill>
                    <a:srgbClr val="FFFFFF"/>
                  </a:solidFill>
                  <a:latin typeface="Calibri"/>
                  <a:ea typeface="Calibri"/>
                  <a:cs typeface="Calibri"/>
                  <a:sym typeface="Calibri"/>
                </a:rPr>
                <a:t>, especialmente em relação às infecções (8% a 60% dos pacientes).</a:t>
              </a:r>
              <a:r>
                <a:rPr b="0" baseline="30000" i="0" lang="pt-BR" sz="1400" u="none" cap="none" strike="noStrike">
                  <a:solidFill>
                    <a:srgbClr val="FFFFFF"/>
                  </a:solidFill>
                  <a:latin typeface="Calibri"/>
                  <a:ea typeface="Calibri"/>
                  <a:cs typeface="Calibri"/>
                  <a:sym typeface="Calibri"/>
                </a:rPr>
                <a:t>1</a:t>
              </a:r>
              <a:endParaRPr/>
            </a:p>
          </p:txBody>
        </p:sp>
        <p:sp>
          <p:nvSpPr>
            <p:cNvPr id="14000" name="Google Shape;14000;p240"/>
            <p:cNvSpPr/>
            <p:nvPr/>
          </p:nvSpPr>
          <p:spPr>
            <a:xfrm>
              <a:off x="6637377" y="5207370"/>
              <a:ext cx="580586" cy="501397"/>
            </a:xfrm>
            <a:custGeom>
              <a:rect b="b" l="l" r="r" t="t"/>
              <a:pathLst>
                <a:path extrusionOk="0" h="723971" w="838312">
                  <a:moveTo>
                    <a:pt x="752957" y="167061"/>
                  </a:moveTo>
                  <a:lnTo>
                    <a:pt x="743990" y="167061"/>
                  </a:lnTo>
                  <a:cubicBezTo>
                    <a:pt x="756082" y="155266"/>
                    <a:pt x="763599" y="138858"/>
                    <a:pt x="763599" y="120664"/>
                  </a:cubicBezTo>
                  <a:cubicBezTo>
                    <a:pt x="763599" y="84833"/>
                    <a:pt x="734354" y="55700"/>
                    <a:pt x="698450" y="55700"/>
                  </a:cubicBezTo>
                  <a:cubicBezTo>
                    <a:pt x="662545" y="55700"/>
                    <a:pt x="633300" y="84833"/>
                    <a:pt x="633300" y="120664"/>
                  </a:cubicBezTo>
                  <a:cubicBezTo>
                    <a:pt x="633300" y="138858"/>
                    <a:pt x="640816" y="155229"/>
                    <a:pt x="652909" y="167061"/>
                  </a:cubicBezTo>
                  <a:lnTo>
                    <a:pt x="643942" y="167061"/>
                  </a:lnTo>
                  <a:cubicBezTo>
                    <a:pt x="618306" y="167061"/>
                    <a:pt x="595461" y="178409"/>
                    <a:pt x="579759" y="196305"/>
                  </a:cubicBezTo>
                  <a:cubicBezTo>
                    <a:pt x="564914" y="157647"/>
                    <a:pt x="527372" y="129928"/>
                    <a:pt x="483281" y="129928"/>
                  </a:cubicBezTo>
                  <a:lnTo>
                    <a:pt x="468138" y="129928"/>
                  </a:lnTo>
                  <a:cubicBezTo>
                    <a:pt x="483653" y="116310"/>
                    <a:pt x="493588" y="96404"/>
                    <a:pt x="493588" y="74191"/>
                  </a:cubicBezTo>
                  <a:cubicBezTo>
                    <a:pt x="493588" y="33226"/>
                    <a:pt x="460139" y="0"/>
                    <a:pt x="419099" y="0"/>
                  </a:cubicBezTo>
                  <a:cubicBezTo>
                    <a:pt x="378060" y="0"/>
                    <a:pt x="344611" y="33338"/>
                    <a:pt x="344611" y="74191"/>
                  </a:cubicBezTo>
                  <a:cubicBezTo>
                    <a:pt x="344611" y="96366"/>
                    <a:pt x="354508" y="116198"/>
                    <a:pt x="370061" y="129928"/>
                  </a:cubicBezTo>
                  <a:lnTo>
                    <a:pt x="354918" y="129928"/>
                  </a:lnTo>
                  <a:cubicBezTo>
                    <a:pt x="310902" y="129928"/>
                    <a:pt x="273286" y="157535"/>
                    <a:pt x="258439" y="196305"/>
                  </a:cubicBezTo>
                  <a:cubicBezTo>
                    <a:pt x="242812" y="178409"/>
                    <a:pt x="219855" y="167061"/>
                    <a:pt x="194257" y="167061"/>
                  </a:cubicBezTo>
                  <a:lnTo>
                    <a:pt x="185290" y="167061"/>
                  </a:lnTo>
                  <a:cubicBezTo>
                    <a:pt x="197382" y="155266"/>
                    <a:pt x="204898" y="138858"/>
                    <a:pt x="204898" y="120664"/>
                  </a:cubicBezTo>
                  <a:cubicBezTo>
                    <a:pt x="204898" y="84833"/>
                    <a:pt x="175653" y="55700"/>
                    <a:pt x="139749" y="55700"/>
                  </a:cubicBezTo>
                  <a:cubicBezTo>
                    <a:pt x="103845" y="55700"/>
                    <a:pt x="74600" y="84833"/>
                    <a:pt x="74600" y="120664"/>
                  </a:cubicBezTo>
                  <a:cubicBezTo>
                    <a:pt x="74600" y="138858"/>
                    <a:pt x="82116" y="155229"/>
                    <a:pt x="94208" y="167061"/>
                  </a:cubicBezTo>
                  <a:lnTo>
                    <a:pt x="85241" y="167061"/>
                  </a:lnTo>
                  <a:cubicBezTo>
                    <a:pt x="38286" y="167061"/>
                    <a:pt x="0" y="205161"/>
                    <a:pt x="0" y="252042"/>
                  </a:cubicBezTo>
                  <a:lnTo>
                    <a:pt x="0" y="285007"/>
                  </a:lnTo>
                  <a:cubicBezTo>
                    <a:pt x="0" y="292821"/>
                    <a:pt x="2939" y="299778"/>
                    <a:pt x="7813" y="305099"/>
                  </a:cubicBezTo>
                  <a:cubicBezTo>
                    <a:pt x="2753" y="310420"/>
                    <a:pt x="112" y="317564"/>
                    <a:pt x="372" y="324893"/>
                  </a:cubicBezTo>
                  <a:cubicBezTo>
                    <a:pt x="10269" y="548616"/>
                    <a:pt x="194111" y="723971"/>
                    <a:pt x="419101" y="723971"/>
                  </a:cubicBezTo>
                  <a:cubicBezTo>
                    <a:pt x="644091" y="723971"/>
                    <a:pt x="827933" y="548616"/>
                    <a:pt x="837829" y="324893"/>
                  </a:cubicBezTo>
                  <a:cubicBezTo>
                    <a:pt x="837829" y="322140"/>
                    <a:pt x="837457" y="319461"/>
                    <a:pt x="836787" y="316707"/>
                  </a:cubicBezTo>
                  <a:lnTo>
                    <a:pt x="836787" y="316521"/>
                  </a:lnTo>
                  <a:cubicBezTo>
                    <a:pt x="835559" y="312243"/>
                    <a:pt x="833550" y="308336"/>
                    <a:pt x="830499" y="305099"/>
                  </a:cubicBezTo>
                  <a:cubicBezTo>
                    <a:pt x="835373" y="299667"/>
                    <a:pt x="838313" y="292709"/>
                    <a:pt x="838313" y="285007"/>
                  </a:cubicBezTo>
                  <a:lnTo>
                    <a:pt x="838313" y="252042"/>
                  </a:lnTo>
                  <a:cubicBezTo>
                    <a:pt x="838313" y="205272"/>
                    <a:pt x="800027" y="167061"/>
                    <a:pt x="753072" y="167061"/>
                  </a:cubicBezTo>
                  <a:close/>
                  <a:moveTo>
                    <a:pt x="651907" y="120664"/>
                  </a:moveTo>
                  <a:cubicBezTo>
                    <a:pt x="651907" y="95028"/>
                    <a:pt x="672780" y="74266"/>
                    <a:pt x="698490" y="74266"/>
                  </a:cubicBezTo>
                  <a:cubicBezTo>
                    <a:pt x="724199" y="74266"/>
                    <a:pt x="745073" y="95028"/>
                    <a:pt x="745073" y="120664"/>
                  </a:cubicBezTo>
                  <a:cubicBezTo>
                    <a:pt x="745073" y="146299"/>
                    <a:pt x="724199" y="167061"/>
                    <a:pt x="698490" y="167061"/>
                  </a:cubicBezTo>
                  <a:cubicBezTo>
                    <a:pt x="672780" y="167061"/>
                    <a:pt x="651907" y="146299"/>
                    <a:pt x="651907" y="120664"/>
                  </a:cubicBezTo>
                  <a:close/>
                  <a:moveTo>
                    <a:pt x="363213" y="74266"/>
                  </a:moveTo>
                  <a:cubicBezTo>
                    <a:pt x="363213" y="43496"/>
                    <a:pt x="388254" y="18530"/>
                    <a:pt x="419136" y="18530"/>
                  </a:cubicBezTo>
                  <a:cubicBezTo>
                    <a:pt x="449980" y="18530"/>
                    <a:pt x="475058" y="43496"/>
                    <a:pt x="475058" y="74266"/>
                  </a:cubicBezTo>
                  <a:cubicBezTo>
                    <a:pt x="475058" y="105037"/>
                    <a:pt x="450018" y="130003"/>
                    <a:pt x="419136" y="130003"/>
                  </a:cubicBezTo>
                  <a:cubicBezTo>
                    <a:pt x="388291" y="130003"/>
                    <a:pt x="363213" y="105037"/>
                    <a:pt x="363213" y="74266"/>
                  </a:cubicBezTo>
                  <a:close/>
                  <a:moveTo>
                    <a:pt x="93094" y="120664"/>
                  </a:moveTo>
                  <a:cubicBezTo>
                    <a:pt x="93094" y="95028"/>
                    <a:pt x="113967" y="74266"/>
                    <a:pt x="139677" y="74266"/>
                  </a:cubicBezTo>
                  <a:cubicBezTo>
                    <a:pt x="165387" y="74266"/>
                    <a:pt x="186260" y="95028"/>
                    <a:pt x="186260" y="120664"/>
                  </a:cubicBezTo>
                  <a:cubicBezTo>
                    <a:pt x="186260" y="146299"/>
                    <a:pt x="165387" y="167061"/>
                    <a:pt x="139677" y="167061"/>
                  </a:cubicBezTo>
                  <a:cubicBezTo>
                    <a:pt x="113967" y="167061"/>
                    <a:pt x="93094" y="146299"/>
                    <a:pt x="93094" y="120664"/>
                  </a:cubicBezTo>
                  <a:close/>
                  <a:moveTo>
                    <a:pt x="18606" y="252004"/>
                  </a:moveTo>
                  <a:cubicBezTo>
                    <a:pt x="18606" y="215430"/>
                    <a:pt x="48520" y="185626"/>
                    <a:pt x="85169" y="185626"/>
                  </a:cubicBezTo>
                  <a:lnTo>
                    <a:pt x="194145" y="185626"/>
                  </a:lnTo>
                  <a:cubicBezTo>
                    <a:pt x="219111" y="185626"/>
                    <a:pt x="241026" y="199430"/>
                    <a:pt x="252337" y="219931"/>
                  </a:cubicBezTo>
                  <a:cubicBezTo>
                    <a:pt x="251779" y="224210"/>
                    <a:pt x="251369" y="228601"/>
                    <a:pt x="251369" y="232991"/>
                  </a:cubicBezTo>
                  <a:lnTo>
                    <a:pt x="251369" y="296988"/>
                  </a:lnTo>
                  <a:lnTo>
                    <a:pt x="218516" y="296988"/>
                  </a:lnTo>
                  <a:lnTo>
                    <a:pt x="218516" y="259855"/>
                  </a:lnTo>
                  <a:cubicBezTo>
                    <a:pt x="218516" y="254721"/>
                    <a:pt x="214311" y="250628"/>
                    <a:pt x="209177" y="250628"/>
                  </a:cubicBezTo>
                  <a:cubicBezTo>
                    <a:pt x="204042" y="250628"/>
                    <a:pt x="199838" y="254832"/>
                    <a:pt x="199838" y="259855"/>
                  </a:cubicBezTo>
                  <a:lnTo>
                    <a:pt x="199838" y="296988"/>
                  </a:lnTo>
                  <a:lnTo>
                    <a:pt x="79432" y="296988"/>
                  </a:lnTo>
                  <a:lnTo>
                    <a:pt x="79432" y="259855"/>
                  </a:lnTo>
                  <a:cubicBezTo>
                    <a:pt x="79432" y="254721"/>
                    <a:pt x="75339" y="250628"/>
                    <a:pt x="70093" y="250628"/>
                  </a:cubicBezTo>
                  <a:cubicBezTo>
                    <a:pt x="64847" y="250628"/>
                    <a:pt x="60754" y="254832"/>
                    <a:pt x="60754" y="259855"/>
                  </a:cubicBezTo>
                  <a:lnTo>
                    <a:pt x="60754" y="296988"/>
                  </a:lnTo>
                  <a:lnTo>
                    <a:pt x="30653" y="296988"/>
                  </a:lnTo>
                  <a:cubicBezTo>
                    <a:pt x="23993" y="296988"/>
                    <a:pt x="18561" y="291555"/>
                    <a:pt x="18561" y="284896"/>
                  </a:cubicBezTo>
                  <a:lnTo>
                    <a:pt x="18561" y="251931"/>
                  </a:lnTo>
                  <a:close/>
                  <a:moveTo>
                    <a:pt x="21173" y="318009"/>
                  </a:moveTo>
                  <a:cubicBezTo>
                    <a:pt x="22698" y="316372"/>
                    <a:pt x="24596" y="315628"/>
                    <a:pt x="26791" y="315628"/>
                  </a:cubicBezTo>
                  <a:lnTo>
                    <a:pt x="177000" y="315628"/>
                  </a:lnTo>
                  <a:cubicBezTo>
                    <a:pt x="177856" y="376015"/>
                    <a:pt x="186042" y="433281"/>
                    <a:pt x="200143" y="484811"/>
                  </a:cubicBezTo>
                  <a:cubicBezTo>
                    <a:pt x="94139" y="447939"/>
                    <a:pt x="27055" y="387294"/>
                    <a:pt x="19359" y="320876"/>
                  </a:cubicBezTo>
                  <a:cubicBezTo>
                    <a:pt x="19731" y="319723"/>
                    <a:pt x="20401" y="318867"/>
                    <a:pt x="21182" y="318011"/>
                  </a:cubicBezTo>
                  <a:close/>
                  <a:moveTo>
                    <a:pt x="27461" y="389819"/>
                  </a:moveTo>
                  <a:cubicBezTo>
                    <a:pt x="60798" y="438412"/>
                    <a:pt x="123197" y="479563"/>
                    <a:pt x="206617" y="506386"/>
                  </a:cubicBezTo>
                  <a:cubicBezTo>
                    <a:pt x="233852" y="592408"/>
                    <a:pt x="278351" y="660129"/>
                    <a:pt x="331851" y="695848"/>
                  </a:cubicBezTo>
                  <a:cubicBezTo>
                    <a:pt x="179566" y="662399"/>
                    <a:pt x="59903" y="543076"/>
                    <a:pt x="27423" y="389895"/>
                  </a:cubicBezTo>
                  <a:close/>
                  <a:moveTo>
                    <a:pt x="409804" y="704887"/>
                  </a:moveTo>
                  <a:cubicBezTo>
                    <a:pt x="332749" y="699269"/>
                    <a:pt x="265586" y="623628"/>
                    <a:pt x="227857" y="512863"/>
                  </a:cubicBezTo>
                  <a:cubicBezTo>
                    <a:pt x="283780" y="528677"/>
                    <a:pt x="346063" y="537345"/>
                    <a:pt x="409804" y="538089"/>
                  </a:cubicBezTo>
                  <a:close/>
                  <a:moveTo>
                    <a:pt x="409804" y="519521"/>
                  </a:moveTo>
                  <a:cubicBezTo>
                    <a:pt x="343426" y="518665"/>
                    <a:pt x="278349" y="509141"/>
                    <a:pt x="221199" y="491616"/>
                  </a:cubicBezTo>
                  <a:cubicBezTo>
                    <a:pt x="205684" y="438744"/>
                    <a:pt x="196532" y="378954"/>
                    <a:pt x="195675" y="315594"/>
                  </a:cubicBezTo>
                  <a:lnTo>
                    <a:pt x="409797" y="315594"/>
                  </a:lnTo>
                  <a:lnTo>
                    <a:pt x="409797" y="519638"/>
                  </a:lnTo>
                  <a:close/>
                  <a:moveTo>
                    <a:pt x="343984" y="296912"/>
                  </a:moveTo>
                  <a:lnTo>
                    <a:pt x="343984" y="255761"/>
                  </a:lnTo>
                  <a:cubicBezTo>
                    <a:pt x="343984" y="250627"/>
                    <a:pt x="339891" y="246534"/>
                    <a:pt x="334645" y="246534"/>
                  </a:cubicBezTo>
                  <a:cubicBezTo>
                    <a:pt x="329399" y="246534"/>
                    <a:pt x="325306" y="250739"/>
                    <a:pt x="325306" y="255761"/>
                  </a:cubicBezTo>
                  <a:lnTo>
                    <a:pt x="325306" y="296912"/>
                  </a:lnTo>
                  <a:lnTo>
                    <a:pt x="270054" y="296912"/>
                  </a:lnTo>
                  <a:lnTo>
                    <a:pt x="270054" y="232916"/>
                  </a:lnTo>
                  <a:cubicBezTo>
                    <a:pt x="270054" y="186333"/>
                    <a:pt x="308042" y="148419"/>
                    <a:pt x="354811" y="148419"/>
                  </a:cubicBezTo>
                  <a:lnTo>
                    <a:pt x="483284" y="148419"/>
                  </a:lnTo>
                  <a:cubicBezTo>
                    <a:pt x="530054" y="148419"/>
                    <a:pt x="568041" y="186333"/>
                    <a:pt x="568041" y="232916"/>
                  </a:cubicBezTo>
                  <a:lnTo>
                    <a:pt x="568041" y="296912"/>
                  </a:lnTo>
                  <a:lnTo>
                    <a:pt x="512789" y="296912"/>
                  </a:lnTo>
                  <a:lnTo>
                    <a:pt x="512789" y="255761"/>
                  </a:lnTo>
                  <a:cubicBezTo>
                    <a:pt x="512789" y="250627"/>
                    <a:pt x="508584" y="246534"/>
                    <a:pt x="503450" y="246534"/>
                  </a:cubicBezTo>
                  <a:cubicBezTo>
                    <a:pt x="498315" y="246534"/>
                    <a:pt x="494111" y="250739"/>
                    <a:pt x="494111" y="255761"/>
                  </a:cubicBezTo>
                  <a:lnTo>
                    <a:pt x="494111" y="296912"/>
                  </a:lnTo>
                  <a:lnTo>
                    <a:pt x="343797" y="296912"/>
                  </a:lnTo>
                  <a:close/>
                  <a:moveTo>
                    <a:pt x="642612" y="315478"/>
                  </a:moveTo>
                  <a:cubicBezTo>
                    <a:pt x="641756" y="378804"/>
                    <a:pt x="632603" y="438742"/>
                    <a:pt x="617088" y="491500"/>
                  </a:cubicBezTo>
                  <a:cubicBezTo>
                    <a:pt x="559938" y="509025"/>
                    <a:pt x="494977" y="518662"/>
                    <a:pt x="428483" y="519406"/>
                  </a:cubicBezTo>
                  <a:lnTo>
                    <a:pt x="428483" y="315361"/>
                  </a:lnTo>
                  <a:lnTo>
                    <a:pt x="642605" y="315361"/>
                  </a:lnTo>
                  <a:close/>
                  <a:moveTo>
                    <a:pt x="428490" y="538087"/>
                  </a:moveTo>
                  <a:cubicBezTo>
                    <a:pt x="492226" y="537343"/>
                    <a:pt x="554506" y="528674"/>
                    <a:pt x="610437" y="512861"/>
                  </a:cubicBezTo>
                  <a:cubicBezTo>
                    <a:pt x="572709" y="623628"/>
                    <a:pt x="505547" y="699266"/>
                    <a:pt x="428490" y="704885"/>
                  </a:cubicBezTo>
                  <a:close/>
                  <a:moveTo>
                    <a:pt x="506327" y="695736"/>
                  </a:moveTo>
                  <a:cubicBezTo>
                    <a:pt x="559868" y="660017"/>
                    <a:pt x="604330" y="592370"/>
                    <a:pt x="631562" y="506274"/>
                  </a:cubicBezTo>
                  <a:cubicBezTo>
                    <a:pt x="715017" y="479410"/>
                    <a:pt x="777380" y="438260"/>
                    <a:pt x="810718" y="389707"/>
                  </a:cubicBezTo>
                  <a:cubicBezTo>
                    <a:pt x="778236" y="542964"/>
                    <a:pt x="658508" y="662322"/>
                    <a:pt x="506289" y="695659"/>
                  </a:cubicBezTo>
                  <a:close/>
                  <a:moveTo>
                    <a:pt x="638039" y="484662"/>
                  </a:moveTo>
                  <a:cubicBezTo>
                    <a:pt x="652215" y="433129"/>
                    <a:pt x="660438" y="375867"/>
                    <a:pt x="661182" y="315478"/>
                  </a:cubicBezTo>
                  <a:lnTo>
                    <a:pt x="811391" y="315478"/>
                  </a:lnTo>
                  <a:cubicBezTo>
                    <a:pt x="813475" y="315478"/>
                    <a:pt x="815484" y="316334"/>
                    <a:pt x="817009" y="317860"/>
                  </a:cubicBezTo>
                  <a:cubicBezTo>
                    <a:pt x="817754" y="318604"/>
                    <a:pt x="818349" y="319571"/>
                    <a:pt x="818721" y="320539"/>
                  </a:cubicBezTo>
                  <a:cubicBezTo>
                    <a:pt x="810610" y="387511"/>
                    <a:pt x="743749" y="447897"/>
                    <a:pt x="638041" y="484654"/>
                  </a:cubicBezTo>
                  <a:close/>
                  <a:moveTo>
                    <a:pt x="819681" y="284827"/>
                  </a:moveTo>
                  <a:cubicBezTo>
                    <a:pt x="819681" y="291487"/>
                    <a:pt x="814249" y="296919"/>
                    <a:pt x="807589" y="296919"/>
                  </a:cubicBezTo>
                  <a:lnTo>
                    <a:pt x="777488" y="296919"/>
                  </a:lnTo>
                  <a:lnTo>
                    <a:pt x="777488" y="259787"/>
                  </a:lnTo>
                  <a:cubicBezTo>
                    <a:pt x="777488" y="254652"/>
                    <a:pt x="773284" y="250559"/>
                    <a:pt x="768149" y="250559"/>
                  </a:cubicBezTo>
                  <a:cubicBezTo>
                    <a:pt x="763014" y="250559"/>
                    <a:pt x="758810" y="254764"/>
                    <a:pt x="758810" y="259787"/>
                  </a:cubicBezTo>
                  <a:lnTo>
                    <a:pt x="758810" y="296919"/>
                  </a:lnTo>
                  <a:lnTo>
                    <a:pt x="638338" y="296919"/>
                  </a:lnTo>
                  <a:lnTo>
                    <a:pt x="638338" y="259787"/>
                  </a:lnTo>
                  <a:cubicBezTo>
                    <a:pt x="638338" y="254652"/>
                    <a:pt x="634245" y="250559"/>
                    <a:pt x="628999" y="250559"/>
                  </a:cubicBezTo>
                  <a:cubicBezTo>
                    <a:pt x="623753" y="250559"/>
                    <a:pt x="619660" y="254764"/>
                    <a:pt x="619660" y="259787"/>
                  </a:cubicBezTo>
                  <a:lnTo>
                    <a:pt x="619660" y="296919"/>
                  </a:lnTo>
                  <a:lnTo>
                    <a:pt x="586806" y="296919"/>
                  </a:lnTo>
                  <a:lnTo>
                    <a:pt x="586806" y="232922"/>
                  </a:lnTo>
                  <a:cubicBezTo>
                    <a:pt x="586806" y="228458"/>
                    <a:pt x="586434" y="224067"/>
                    <a:pt x="585839" y="219863"/>
                  </a:cubicBezTo>
                  <a:cubicBezTo>
                    <a:pt x="597187" y="199473"/>
                    <a:pt x="619065" y="185557"/>
                    <a:pt x="644031" y="185557"/>
                  </a:cubicBezTo>
                  <a:lnTo>
                    <a:pt x="753006" y="185557"/>
                  </a:lnTo>
                  <a:cubicBezTo>
                    <a:pt x="789693" y="185557"/>
                    <a:pt x="819570" y="215360"/>
                    <a:pt x="819570" y="251935"/>
                  </a:cubicBezTo>
                  <a:lnTo>
                    <a:pt x="819570" y="2849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996"/>
                                        </p:tgtEl>
                                        <p:attrNameLst>
                                          <p:attrName>style.visibility</p:attrName>
                                        </p:attrNameLst>
                                      </p:cBhvr>
                                      <p:to>
                                        <p:strVal val="visible"/>
                                      </p:to>
                                    </p:set>
                                    <p:animEffect filter="fade" transition="in">
                                      <p:cBhvr>
                                        <p:cTn dur="500"/>
                                        <p:tgtEl>
                                          <p:spTgt spid="13996"/>
                                        </p:tgtEl>
                                      </p:cBhvr>
                                    </p:animEffect>
                                  </p:childTnLst>
                                </p:cTn>
                              </p:par>
                              <p:par>
                                <p:cTn fill="hold" nodeType="withEffect" presetClass="entr" presetID="2" presetSubtype="2">
                                  <p:stCondLst>
                                    <p:cond delay="0"/>
                                  </p:stCondLst>
                                  <p:childTnLst>
                                    <p:set>
                                      <p:cBhvr>
                                        <p:cTn dur="1" fill="hold">
                                          <p:stCondLst>
                                            <p:cond delay="0"/>
                                          </p:stCondLst>
                                        </p:cTn>
                                        <p:tgtEl>
                                          <p:spTgt spid="13994"/>
                                        </p:tgtEl>
                                        <p:attrNameLst>
                                          <p:attrName>style.visibility</p:attrName>
                                        </p:attrNameLst>
                                      </p:cBhvr>
                                      <p:to>
                                        <p:strVal val="visible"/>
                                      </p:to>
                                    </p:set>
                                    <p:anim calcmode="lin" valueType="num">
                                      <p:cBhvr additive="base">
                                        <p:cTn dur="500"/>
                                        <p:tgtEl>
                                          <p:spTgt spid="1399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3995"/>
                                        </p:tgtEl>
                                        <p:attrNameLst>
                                          <p:attrName>style.visibility</p:attrName>
                                        </p:attrNameLst>
                                      </p:cBhvr>
                                      <p:to>
                                        <p:strVal val="visible"/>
                                      </p:to>
                                    </p:set>
                                    <p:animEffect filter="fade" transition="in">
                                      <p:cBhvr>
                                        <p:cTn dur="500"/>
                                        <p:tgtEl>
                                          <p:spTgt spid="13995"/>
                                        </p:tgtEl>
                                      </p:cBhvr>
                                    </p:animEffect>
                                  </p:childTnLst>
                                </p:cTn>
                              </p:par>
                              <p:par>
                                <p:cTn fill="hold" nodeType="withEffect" presetClass="entr" presetID="10" presetSubtype="0">
                                  <p:stCondLst>
                                    <p:cond delay="250"/>
                                  </p:stCondLst>
                                  <p:childTnLst>
                                    <p:set>
                                      <p:cBhvr>
                                        <p:cTn dur="1" fill="hold">
                                          <p:stCondLst>
                                            <p:cond delay="0"/>
                                          </p:stCondLst>
                                        </p:cTn>
                                        <p:tgtEl>
                                          <p:spTgt spid="13993"/>
                                        </p:tgtEl>
                                        <p:attrNameLst>
                                          <p:attrName>style.visibility</p:attrName>
                                        </p:attrNameLst>
                                      </p:cBhvr>
                                      <p:to>
                                        <p:strVal val="visible"/>
                                      </p:to>
                                    </p:set>
                                    <p:animEffect filter="fade" transition="in">
                                      <p:cBhvr>
                                        <p:cTn dur="500"/>
                                        <p:tgtEl>
                                          <p:spTgt spid="13993"/>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3997"/>
                                        </p:tgtEl>
                                        <p:attrNameLst>
                                          <p:attrName>style.visibility</p:attrName>
                                        </p:attrNameLst>
                                      </p:cBhvr>
                                      <p:to>
                                        <p:strVal val="visible"/>
                                      </p:to>
                                    </p:set>
                                    <p:animEffect filter="fade" transition="in">
                                      <p:cBhvr>
                                        <p:cTn dur="500"/>
                                        <p:tgtEl>
                                          <p:spTgt spid="1399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04" name="Shape 14004"/>
        <p:cNvGrpSpPr/>
        <p:nvPr/>
      </p:nvGrpSpPr>
      <p:grpSpPr>
        <a:xfrm>
          <a:off x="0" y="0"/>
          <a:ext cx="0" cy="0"/>
          <a:chOff x="0" y="0"/>
          <a:chExt cx="0" cy="0"/>
        </a:xfrm>
      </p:grpSpPr>
      <p:pic>
        <p:nvPicPr>
          <p:cNvPr id="14005" name="Google Shape;14005;p241"/>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4006" name="Google Shape;14006;p241"/>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007" name="Google Shape;14007;p241"/>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4008" name="Google Shape;14008;p241"/>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4009" name="Google Shape;14009;p241"/>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4010" name="Google Shape;14010;p241"/>
          <p:cNvSpPr/>
          <p:nvPr/>
        </p:nvSpPr>
        <p:spPr>
          <a:xfrm>
            <a:off x="5185041" y="3099471"/>
            <a:ext cx="6755694" cy="92333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5400">
                <a:solidFill>
                  <a:srgbClr val="FFFFFF"/>
                </a:solidFill>
                <a:latin typeface="Lustria"/>
                <a:ea typeface="Lustria"/>
                <a:cs typeface="Lustria"/>
                <a:sym typeface="Lustria"/>
              </a:rPr>
              <a:t>SUMMARY</a:t>
            </a:r>
            <a:endParaRPr/>
          </a:p>
        </p:txBody>
      </p:sp>
      <p:grpSp>
        <p:nvGrpSpPr>
          <p:cNvPr id="14011" name="Google Shape;14011;p241"/>
          <p:cNvGrpSpPr/>
          <p:nvPr/>
        </p:nvGrpSpPr>
        <p:grpSpPr>
          <a:xfrm>
            <a:off x="5312886" y="1959939"/>
            <a:ext cx="983316" cy="983316"/>
            <a:chOff x="-951397" y="1963883"/>
            <a:chExt cx="571500" cy="571500"/>
          </a:xfrm>
        </p:grpSpPr>
        <p:sp>
          <p:nvSpPr>
            <p:cNvPr id="14012" name="Google Shape;14012;p241"/>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013" name="Google Shape;14013;p241"/>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014" name="Google Shape;14014;p241"/>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015" name="Google Shape;14015;p241"/>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4016" name="Google Shape;14016;p241"/>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006"/>
                                        </p:tgtEl>
                                        <p:attrNameLst>
                                          <p:attrName>style.visibility</p:attrName>
                                        </p:attrNameLst>
                                      </p:cBhvr>
                                      <p:to>
                                        <p:strVal val="visible"/>
                                      </p:to>
                                    </p:set>
                                    <p:animEffect filter="fade" transition="in">
                                      <p:cBhvr>
                                        <p:cTn dur="500"/>
                                        <p:tgtEl>
                                          <p:spTgt spid="14006"/>
                                        </p:tgtEl>
                                      </p:cBhvr>
                                    </p:animEffect>
                                  </p:childTnLst>
                                </p:cTn>
                              </p:par>
                              <p:par>
                                <p:cTn fill="hold" nodeType="withEffect" presetClass="entr" presetID="10" presetSubtype="0">
                                  <p:stCondLst>
                                    <p:cond delay="0"/>
                                  </p:stCondLst>
                                  <p:childTnLst>
                                    <p:set>
                                      <p:cBhvr>
                                        <p:cTn dur="1" fill="hold">
                                          <p:stCondLst>
                                            <p:cond delay="0"/>
                                          </p:stCondLst>
                                        </p:cTn>
                                        <p:tgtEl>
                                          <p:spTgt spid="14007"/>
                                        </p:tgtEl>
                                        <p:attrNameLst>
                                          <p:attrName>style.visibility</p:attrName>
                                        </p:attrNameLst>
                                      </p:cBhvr>
                                      <p:to>
                                        <p:strVal val="visible"/>
                                      </p:to>
                                    </p:set>
                                    <p:animEffect filter="fade" transition="in">
                                      <p:cBhvr>
                                        <p:cTn dur="500"/>
                                        <p:tgtEl>
                                          <p:spTgt spid="14007"/>
                                        </p:tgtEl>
                                      </p:cBhvr>
                                    </p:animEffect>
                                  </p:childTnLst>
                                </p:cTn>
                              </p:par>
                              <p:par>
                                <p:cTn fill="hold" nodeType="withEffect" presetClass="entr" presetID="10" presetSubtype="0">
                                  <p:stCondLst>
                                    <p:cond delay="500"/>
                                  </p:stCondLst>
                                  <p:childTnLst>
                                    <p:set>
                                      <p:cBhvr>
                                        <p:cTn dur="1" fill="hold">
                                          <p:stCondLst>
                                            <p:cond delay="0"/>
                                          </p:stCondLst>
                                        </p:cTn>
                                        <p:tgtEl>
                                          <p:spTgt spid="14010"/>
                                        </p:tgtEl>
                                        <p:attrNameLst>
                                          <p:attrName>style.visibility</p:attrName>
                                        </p:attrNameLst>
                                      </p:cBhvr>
                                      <p:to>
                                        <p:strVal val="visible"/>
                                      </p:to>
                                    </p:set>
                                    <p:animEffect filter="fade" transition="in">
                                      <p:cBhvr>
                                        <p:cTn dur="500"/>
                                        <p:tgtEl>
                                          <p:spTgt spid="14010"/>
                                        </p:tgtEl>
                                      </p:cBhvr>
                                    </p:animEffect>
                                  </p:childTnLst>
                                </p:cTn>
                              </p:par>
                              <p:par>
                                <p:cTn fill="hold" nodeType="withEffect" presetClass="entr" presetID="10" presetSubtype="0">
                                  <p:stCondLst>
                                    <p:cond delay="500"/>
                                  </p:stCondLst>
                                  <p:childTnLst>
                                    <p:set>
                                      <p:cBhvr>
                                        <p:cTn dur="1" fill="hold">
                                          <p:stCondLst>
                                            <p:cond delay="0"/>
                                          </p:stCondLst>
                                        </p:cTn>
                                        <p:tgtEl>
                                          <p:spTgt spid="14011"/>
                                        </p:tgtEl>
                                        <p:attrNameLst>
                                          <p:attrName>style.visibility</p:attrName>
                                        </p:attrNameLst>
                                      </p:cBhvr>
                                      <p:to>
                                        <p:strVal val="visible"/>
                                      </p:to>
                                    </p:set>
                                    <p:animEffect filter="fade" transition="in">
                                      <p:cBhvr>
                                        <p:cTn dur="500"/>
                                        <p:tgtEl>
                                          <p:spTgt spid="1401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21" name="Shape 14021"/>
        <p:cNvGrpSpPr/>
        <p:nvPr/>
      </p:nvGrpSpPr>
      <p:grpSpPr>
        <a:xfrm>
          <a:off x="0" y="0"/>
          <a:ext cx="0" cy="0"/>
          <a:chOff x="0" y="0"/>
          <a:chExt cx="0" cy="0"/>
        </a:xfrm>
      </p:grpSpPr>
      <p:sp>
        <p:nvSpPr>
          <p:cNvPr id="14022" name="Google Shape;14022;p242"/>
          <p:cNvSpPr/>
          <p:nvPr/>
        </p:nvSpPr>
        <p:spPr>
          <a:xfrm flipH="1">
            <a:off x="590866" y="1761986"/>
            <a:ext cx="10938113" cy="430956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4023" name="Google Shape;14023;p242"/>
          <p:cNvSpPr txBox="1"/>
          <p:nvPr/>
        </p:nvSpPr>
        <p:spPr>
          <a:xfrm>
            <a:off x="296269" y="385036"/>
            <a:ext cx="4536691"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Mensagens principais</a:t>
            </a:r>
            <a:endParaRPr b="1" baseline="30000" sz="3600">
              <a:solidFill>
                <a:schemeClr val="accent1"/>
              </a:solidFill>
              <a:latin typeface="Lustria"/>
              <a:ea typeface="Lustria"/>
              <a:cs typeface="Lustria"/>
              <a:sym typeface="Lustria"/>
            </a:endParaRPr>
          </a:p>
        </p:txBody>
      </p:sp>
      <p:sp>
        <p:nvSpPr>
          <p:cNvPr id="14024" name="Google Shape;14024;p242"/>
          <p:cNvSpPr txBox="1"/>
          <p:nvPr/>
        </p:nvSpPr>
        <p:spPr>
          <a:xfrm>
            <a:off x="296269" y="792070"/>
            <a:ext cx="1623458"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HPN geral</a:t>
            </a:r>
            <a:endParaRPr baseline="30000" sz="2800">
              <a:solidFill>
                <a:srgbClr val="003865"/>
              </a:solidFill>
              <a:latin typeface="Calibri"/>
              <a:ea typeface="Calibri"/>
              <a:cs typeface="Calibri"/>
              <a:sym typeface="Calibri"/>
            </a:endParaRPr>
          </a:p>
        </p:txBody>
      </p:sp>
      <p:sp>
        <p:nvSpPr>
          <p:cNvPr id="14025" name="Google Shape;14025;p24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Heitlinger E. Blood Rev 2013;27(Suppl 1):S1–S6; 2. Kelly R, et al. Ther Clin Risk Manag. 2009;5:911-921. 3. Hill A, et al. Blood. 2013;121(25):4985-4996. 4. Lee JW, et al. Int J Hematol. 2013;97(6):749-757. 5. Weitz I, et al. Intern Med J. 2013;43(3):298-307. 6. Jang JH, et al. J Korean Med Sci. 2016;31(2):214-221. 7. Hillmen P, et al. Am J Hematol. 2010;85(8):553-559. 8. Hill A, et al. Br J Haematol. 2010;149(3):414-425. 9. Borowitz MJ, et al. Cytomevento trombóticory B Clin Cytom. 2010;78B:211-230. 10. Morado M, et al. Cytomevento trombóticory B Clin Cytom. 2017;92:361-370. 11. Roth A, et al. Eur J Haematol. 2018;101(1):3-11. 12 eculizumabe (eculizumabe). Bula  aprovada  pela  ANVISA  disponível  em https://alexion.com/worldwide/Brazil. 13. Walport MJ. N Engl J Med 2001;344(14):1058–1066; 14. Rother RP, et al. Nat Biotechnol 2007;25(11):1256–1264 15. Socié G, et al. Br J Haematol. 2019 Apr;185(2):297-310</a:t>
            </a:r>
            <a:endParaRPr/>
          </a:p>
        </p:txBody>
      </p:sp>
      <p:sp>
        <p:nvSpPr>
          <p:cNvPr id="14026" name="Google Shape;14026;p242"/>
          <p:cNvSpPr/>
          <p:nvPr/>
        </p:nvSpPr>
        <p:spPr>
          <a:xfrm>
            <a:off x="-558799" y="1367264"/>
            <a:ext cx="10468332" cy="79877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027" name="Google Shape;14027;p242"/>
          <p:cNvSpPr/>
          <p:nvPr/>
        </p:nvSpPr>
        <p:spPr>
          <a:xfrm>
            <a:off x="982769" y="1454730"/>
            <a:ext cx="600670" cy="600673"/>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4028" name="Google Shape;14028;p242"/>
          <p:cNvCxnSpPr/>
          <p:nvPr/>
        </p:nvCxnSpPr>
        <p:spPr>
          <a:xfrm rot="10800000">
            <a:off x="1672492" y="2709302"/>
            <a:ext cx="9732108" cy="0"/>
          </a:xfrm>
          <a:prstGeom prst="straightConnector1">
            <a:avLst/>
          </a:prstGeom>
          <a:noFill/>
          <a:ln cap="flat" cmpd="sng" w="12700">
            <a:solidFill>
              <a:srgbClr val="D8D8D8"/>
            </a:solidFill>
            <a:prstDash val="solid"/>
            <a:miter lim="800000"/>
            <a:headEnd len="sm" w="sm" type="none"/>
            <a:tailEnd len="sm" w="sm" type="none"/>
          </a:ln>
        </p:spPr>
      </p:cxnSp>
      <p:sp>
        <p:nvSpPr>
          <p:cNvPr id="14029" name="Google Shape;14029;p242"/>
          <p:cNvSpPr/>
          <p:nvPr/>
        </p:nvSpPr>
        <p:spPr>
          <a:xfrm>
            <a:off x="1583439" y="1600790"/>
            <a:ext cx="8554336" cy="3416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rPr b="1" lang="pt-BR" sz="1800">
                <a:solidFill>
                  <a:schemeClr val="lt1"/>
                </a:solidFill>
                <a:latin typeface="Lustria"/>
                <a:ea typeface="Lustria"/>
                <a:cs typeface="Lustria"/>
                <a:sym typeface="Lustria"/>
              </a:rPr>
              <a:t>A HPN é uma doença rara, porém grave, progressiva e com alta mortalidade.</a:t>
            </a:r>
            <a:r>
              <a:rPr b="1" baseline="30000" lang="pt-BR" sz="1800">
                <a:solidFill>
                  <a:schemeClr val="lt1"/>
                </a:solidFill>
                <a:latin typeface="Lustria"/>
                <a:ea typeface="Lustria"/>
                <a:cs typeface="Lustria"/>
                <a:sym typeface="Lustria"/>
              </a:rPr>
              <a:t>1</a:t>
            </a:r>
            <a:endParaRPr b="1" sz="1800">
              <a:solidFill>
                <a:schemeClr val="lt1"/>
              </a:solidFill>
              <a:latin typeface="Lustria"/>
              <a:ea typeface="Lustria"/>
              <a:cs typeface="Lustria"/>
              <a:sym typeface="Lustria"/>
            </a:endParaRPr>
          </a:p>
        </p:txBody>
      </p:sp>
      <p:sp>
        <p:nvSpPr>
          <p:cNvPr id="14030" name="Google Shape;14030;p242"/>
          <p:cNvSpPr/>
          <p:nvPr/>
        </p:nvSpPr>
        <p:spPr>
          <a:xfrm>
            <a:off x="1583439" y="2348821"/>
            <a:ext cx="9501545" cy="3610219"/>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rPr lang="pt-BR" sz="1400">
                <a:solidFill>
                  <a:schemeClr val="dk1"/>
                </a:solidFill>
                <a:latin typeface="Calibri"/>
                <a:ea typeface="Calibri"/>
                <a:cs typeface="Calibri"/>
                <a:sym typeface="Calibri"/>
              </a:rPr>
              <a:t>Resulta da ativação descontrolada do complemento, levando à </a:t>
            </a:r>
            <a:r>
              <a:rPr b="1" lang="pt-BR" sz="1400">
                <a:solidFill>
                  <a:schemeClr val="dk2"/>
                </a:solidFill>
                <a:latin typeface="Calibri"/>
                <a:ea typeface="Calibri"/>
                <a:cs typeface="Calibri"/>
                <a:sym typeface="Calibri"/>
              </a:rPr>
              <a:t>hemólise intravascular</a:t>
            </a:r>
            <a:r>
              <a:rPr lang="pt-BR" sz="1400">
                <a:solidFill>
                  <a:schemeClr val="dk2"/>
                </a:solidFill>
                <a:latin typeface="Calibri"/>
                <a:ea typeface="Calibri"/>
                <a:cs typeface="Calibri"/>
                <a:sym typeface="Calibri"/>
              </a:rPr>
              <a:t>.</a:t>
            </a:r>
            <a:r>
              <a:rPr baseline="30000" lang="pt-BR" sz="1400">
                <a:solidFill>
                  <a:schemeClr val="dk2"/>
                </a:solidFill>
                <a:latin typeface="Calibri"/>
                <a:ea typeface="Calibri"/>
                <a:cs typeface="Calibri"/>
                <a:sym typeface="Calibri"/>
              </a:rPr>
              <a:t>2,3</a:t>
            </a:r>
            <a:r>
              <a:rPr lang="pt-BR" sz="1400">
                <a:solidFill>
                  <a:schemeClr val="dk2"/>
                </a:solidFill>
                <a:latin typeface="Calibri"/>
                <a:ea typeface="Calibri"/>
                <a:cs typeface="Calibri"/>
                <a:sym typeface="Calibri"/>
              </a:rPr>
              <a:t> </a:t>
            </a:r>
            <a:endParaRPr/>
          </a:p>
          <a:p>
            <a:pPr indent="0" lvl="0" marL="0" marR="0" rtl="0" algn="l">
              <a:lnSpc>
                <a:spcPct val="90000"/>
              </a:lnSpc>
              <a:spcBef>
                <a:spcPts val="1800"/>
              </a:spcBef>
              <a:spcAft>
                <a:spcPts val="0"/>
              </a:spcAft>
              <a:buNone/>
            </a:pPr>
            <a:r>
              <a:rPr lang="pt-BR" sz="1400">
                <a:solidFill>
                  <a:schemeClr val="dk1"/>
                </a:solidFill>
                <a:latin typeface="Calibri"/>
                <a:ea typeface="Calibri"/>
                <a:cs typeface="Calibri"/>
                <a:sym typeface="Calibri"/>
              </a:rPr>
              <a:t>Pacientes com hemólise intravascular tem </a:t>
            </a:r>
            <a:r>
              <a:rPr b="1" lang="pt-BR" sz="1400">
                <a:solidFill>
                  <a:schemeClr val="dk2"/>
                </a:solidFill>
                <a:latin typeface="Calibri"/>
                <a:ea typeface="Calibri"/>
                <a:cs typeface="Calibri"/>
                <a:sym typeface="Calibri"/>
              </a:rPr>
              <a:t>maior risco de trombose e mortalidade</a:t>
            </a:r>
            <a:r>
              <a:rPr lang="pt-BR" sz="1400">
                <a:solidFill>
                  <a:schemeClr val="dk2"/>
                </a:solidFill>
                <a:latin typeface="Calibri"/>
                <a:ea typeface="Calibri"/>
                <a:cs typeface="Calibri"/>
                <a:sym typeface="Calibri"/>
              </a:rPr>
              <a:t>.</a:t>
            </a:r>
            <a:r>
              <a:rPr baseline="30000" lang="pt-BR" sz="1400">
                <a:solidFill>
                  <a:schemeClr val="dk2"/>
                </a:solidFill>
                <a:latin typeface="Calibri"/>
                <a:ea typeface="Calibri"/>
                <a:cs typeface="Calibri"/>
                <a:sym typeface="Calibri"/>
              </a:rPr>
              <a:t>4</a:t>
            </a:r>
            <a:r>
              <a:rPr lang="pt-BR" sz="1400">
                <a:solidFill>
                  <a:schemeClr val="dk2"/>
                </a:solidFill>
                <a:latin typeface="Calibri"/>
                <a:ea typeface="Calibri"/>
                <a:cs typeface="Calibri"/>
                <a:sym typeface="Calibri"/>
              </a:rPr>
              <a:t>                                 </a:t>
            </a:r>
            <a:endParaRPr/>
          </a:p>
          <a:p>
            <a:pPr indent="0" lvl="0" marL="0" marR="0" rtl="0" algn="l">
              <a:lnSpc>
                <a:spcPct val="90000"/>
              </a:lnSpc>
              <a:spcBef>
                <a:spcPts val="1800"/>
              </a:spcBef>
              <a:spcAft>
                <a:spcPts val="0"/>
              </a:spcAft>
              <a:buNone/>
            </a:pPr>
            <a:r>
              <a:rPr lang="pt-BR" sz="1400">
                <a:solidFill>
                  <a:schemeClr val="dk1"/>
                </a:solidFill>
                <a:latin typeface="Calibri"/>
                <a:ea typeface="Calibri"/>
                <a:cs typeface="Calibri"/>
                <a:sym typeface="Calibri"/>
              </a:rPr>
              <a:t>A HPN tem </a:t>
            </a:r>
            <a:r>
              <a:rPr b="1" lang="pt-BR" sz="1400">
                <a:solidFill>
                  <a:schemeClr val="dk2"/>
                </a:solidFill>
                <a:latin typeface="Calibri"/>
                <a:ea typeface="Calibri"/>
                <a:cs typeface="Calibri"/>
                <a:sym typeface="Calibri"/>
              </a:rPr>
              <a:t>complicações imprevisíveis </a:t>
            </a:r>
            <a:r>
              <a:rPr lang="pt-BR" sz="1400">
                <a:solidFill>
                  <a:schemeClr val="dk1"/>
                </a:solidFill>
                <a:latin typeface="Calibri"/>
                <a:ea typeface="Calibri"/>
                <a:cs typeface="Calibri"/>
                <a:sym typeface="Calibri"/>
              </a:rPr>
              <a:t>e que ameaçam a vida.</a:t>
            </a:r>
            <a:r>
              <a:rPr baseline="30000" lang="pt-BR" sz="1400">
                <a:solidFill>
                  <a:schemeClr val="dk1"/>
                </a:solidFill>
                <a:latin typeface="Calibri"/>
                <a:ea typeface="Calibri"/>
                <a:cs typeface="Calibri"/>
                <a:sym typeface="Calibri"/>
              </a:rPr>
              <a:t>5,6</a:t>
            </a:r>
            <a:endParaRPr sz="1400">
              <a:solidFill>
                <a:schemeClr val="dk1"/>
              </a:solidFill>
              <a:latin typeface="Calibri"/>
              <a:ea typeface="Calibri"/>
              <a:cs typeface="Calibri"/>
              <a:sym typeface="Calibri"/>
            </a:endParaRPr>
          </a:p>
          <a:p>
            <a:pPr indent="0" lvl="0" marL="0" marR="0" rtl="0" algn="l">
              <a:lnSpc>
                <a:spcPct val="90000"/>
              </a:lnSpc>
              <a:spcBef>
                <a:spcPts val="1800"/>
              </a:spcBef>
              <a:spcAft>
                <a:spcPts val="0"/>
              </a:spcAft>
              <a:buNone/>
            </a:pPr>
            <a:r>
              <a:rPr lang="pt-BR" sz="1400">
                <a:solidFill>
                  <a:schemeClr val="dk1"/>
                </a:solidFill>
                <a:latin typeface="Calibri"/>
                <a:ea typeface="Calibri"/>
                <a:cs typeface="Calibri"/>
                <a:sym typeface="Calibri"/>
              </a:rPr>
              <a:t>Lesões em determinados órgãos como rins e pulmões podem levar à morbidade crônica e mortalidade, por </a:t>
            </a:r>
            <a:r>
              <a:rPr b="1" lang="pt-BR" sz="1400">
                <a:solidFill>
                  <a:schemeClr val="dk2"/>
                </a:solidFill>
                <a:latin typeface="Calibri"/>
                <a:ea typeface="Calibri"/>
                <a:cs typeface="Calibri"/>
                <a:sym typeface="Calibri"/>
              </a:rPr>
              <a:t>Insuficiência Renal </a:t>
            </a:r>
            <a:r>
              <a:rPr lang="pt-BR" sz="1400">
                <a:solidFill>
                  <a:schemeClr val="dk2"/>
                </a:solidFill>
                <a:latin typeface="Calibri"/>
                <a:ea typeface="Calibri"/>
                <a:cs typeface="Calibri"/>
                <a:sym typeface="Calibri"/>
              </a:rPr>
              <a:t>e </a:t>
            </a:r>
            <a:r>
              <a:rPr b="1" lang="pt-BR" sz="1400">
                <a:solidFill>
                  <a:schemeClr val="dk2"/>
                </a:solidFill>
                <a:latin typeface="Calibri"/>
                <a:ea typeface="Calibri"/>
                <a:cs typeface="Calibri"/>
                <a:sym typeface="Calibri"/>
              </a:rPr>
              <a:t>Hipertensão Pulmonar</a:t>
            </a:r>
            <a:r>
              <a:rPr lang="pt-BR" sz="1400">
                <a:solidFill>
                  <a:schemeClr val="dk2"/>
                </a:solidFill>
                <a:latin typeface="Calibri"/>
                <a:ea typeface="Calibri"/>
                <a:cs typeface="Calibri"/>
                <a:sym typeface="Calibri"/>
              </a:rPr>
              <a:t>.</a:t>
            </a:r>
            <a:r>
              <a:rPr baseline="30000" lang="pt-BR" sz="1400">
                <a:solidFill>
                  <a:schemeClr val="dk2"/>
                </a:solidFill>
                <a:latin typeface="Calibri"/>
                <a:ea typeface="Calibri"/>
                <a:cs typeface="Calibri"/>
                <a:sym typeface="Calibri"/>
              </a:rPr>
              <a:t>7,8</a:t>
            </a:r>
            <a:endParaRPr/>
          </a:p>
          <a:p>
            <a:pPr indent="0" lvl="0" marL="0" marR="0" rtl="0" algn="l">
              <a:lnSpc>
                <a:spcPct val="90000"/>
              </a:lnSpc>
              <a:spcBef>
                <a:spcPts val="1800"/>
              </a:spcBef>
              <a:spcAft>
                <a:spcPts val="0"/>
              </a:spcAft>
              <a:buNone/>
            </a:pPr>
            <a:r>
              <a:rPr lang="pt-BR" sz="1400">
                <a:solidFill>
                  <a:schemeClr val="dk1"/>
                </a:solidFill>
                <a:latin typeface="Calibri"/>
                <a:ea typeface="Calibri"/>
                <a:cs typeface="Calibri"/>
                <a:sym typeface="Calibri"/>
              </a:rPr>
              <a:t>O atraso no diagnóstico pode ser fatal, é importante investigar HPN em determinados </a:t>
            </a:r>
            <a:r>
              <a:rPr b="1" lang="pt-BR" sz="1400">
                <a:solidFill>
                  <a:schemeClr val="dk2"/>
                </a:solidFill>
                <a:latin typeface="Calibri"/>
                <a:ea typeface="Calibri"/>
                <a:cs typeface="Calibri"/>
                <a:sym typeface="Calibri"/>
              </a:rPr>
              <a:t>grupos de risco</a:t>
            </a:r>
            <a:r>
              <a:rPr lang="pt-BR" sz="1400">
                <a:solidFill>
                  <a:schemeClr val="dk1"/>
                </a:solidFill>
                <a:latin typeface="Calibri"/>
                <a:ea typeface="Calibri"/>
                <a:cs typeface="Calibri"/>
                <a:sym typeface="Calibri"/>
              </a:rPr>
              <a:t>, tais como: pacientes com condições hemolíticas, pacientes com insuficiência medular e pacientes com trombose, principalmente em sítios atípicos.</a:t>
            </a:r>
            <a:r>
              <a:rPr baseline="30000" lang="pt-BR" sz="1400">
                <a:solidFill>
                  <a:schemeClr val="dk1"/>
                </a:solidFill>
                <a:latin typeface="Calibri"/>
                <a:ea typeface="Calibri"/>
                <a:cs typeface="Calibri"/>
                <a:sym typeface="Calibri"/>
              </a:rPr>
              <a:t>9,10,11</a:t>
            </a:r>
            <a:endParaRPr sz="1400">
              <a:solidFill>
                <a:schemeClr val="dk1"/>
              </a:solidFill>
              <a:latin typeface="Calibri"/>
              <a:ea typeface="Calibri"/>
              <a:cs typeface="Calibri"/>
              <a:sym typeface="Calibri"/>
            </a:endParaRPr>
          </a:p>
          <a:p>
            <a:pPr indent="0" lvl="0" marL="0" marR="0" rtl="0" algn="l">
              <a:lnSpc>
                <a:spcPct val="90000"/>
              </a:lnSpc>
              <a:spcBef>
                <a:spcPts val="1800"/>
              </a:spcBef>
              <a:spcAft>
                <a:spcPts val="0"/>
              </a:spcAft>
              <a:buNone/>
            </a:pPr>
            <a:r>
              <a:rPr lang="pt-BR" sz="1400">
                <a:solidFill>
                  <a:schemeClr val="dk1"/>
                </a:solidFill>
                <a:latin typeface="Calibri"/>
                <a:ea typeface="Calibri"/>
                <a:cs typeface="Calibri"/>
                <a:sym typeface="Calibri"/>
              </a:rPr>
              <a:t>O bloqueio da via terminal do sistema complemento com </a:t>
            </a:r>
            <a:r>
              <a:rPr b="1" lang="pt-BR" sz="1400">
                <a:solidFill>
                  <a:schemeClr val="dk2"/>
                </a:solidFill>
                <a:latin typeface="Calibri"/>
                <a:ea typeface="Calibri"/>
                <a:cs typeface="Calibri"/>
                <a:sym typeface="Calibri"/>
              </a:rPr>
              <a:t>eculizumabe</a:t>
            </a:r>
            <a:r>
              <a:rPr lang="pt-BR" sz="1400">
                <a:solidFill>
                  <a:schemeClr val="dk1"/>
                </a:solidFill>
                <a:latin typeface="Calibri"/>
                <a:ea typeface="Calibri"/>
                <a:cs typeface="Calibri"/>
                <a:sym typeface="Calibri"/>
              </a:rPr>
              <a:t> tem impacto significativo na morbimortalidade em HPN, pela </a:t>
            </a:r>
            <a:r>
              <a:rPr b="1" lang="pt-BR" sz="1400">
                <a:solidFill>
                  <a:schemeClr val="dk2"/>
                </a:solidFill>
                <a:latin typeface="Calibri"/>
                <a:ea typeface="Calibri"/>
                <a:cs typeface="Calibri"/>
                <a:sym typeface="Calibri"/>
              </a:rPr>
              <a:t>redução da hemólise intravascular</a:t>
            </a:r>
            <a:r>
              <a:rPr lang="pt-BR" sz="1400">
                <a:solidFill>
                  <a:schemeClr val="dk2"/>
                </a:solidFill>
                <a:latin typeface="Calibri"/>
                <a:ea typeface="Calibri"/>
                <a:cs typeface="Calibri"/>
                <a:sym typeface="Calibri"/>
              </a:rPr>
              <a:t>.</a:t>
            </a:r>
            <a:r>
              <a:rPr baseline="30000" lang="pt-BR" sz="1400">
                <a:solidFill>
                  <a:schemeClr val="dk2"/>
                </a:solidFill>
                <a:latin typeface="Calibri"/>
                <a:ea typeface="Calibri"/>
                <a:cs typeface="Calibri"/>
                <a:sym typeface="Calibri"/>
              </a:rPr>
              <a:t>12,13,14</a:t>
            </a:r>
            <a:endParaRPr sz="1400">
              <a:solidFill>
                <a:schemeClr val="dk2"/>
              </a:solidFill>
              <a:latin typeface="Calibri"/>
              <a:ea typeface="Calibri"/>
              <a:cs typeface="Calibri"/>
              <a:sym typeface="Calibri"/>
            </a:endParaRPr>
          </a:p>
          <a:p>
            <a:pPr indent="0" lvl="0" marL="0" marR="0" rtl="0" algn="l">
              <a:lnSpc>
                <a:spcPct val="90000"/>
              </a:lnSpc>
              <a:spcBef>
                <a:spcPts val="1800"/>
              </a:spcBef>
              <a:spcAft>
                <a:spcPts val="0"/>
              </a:spcAft>
              <a:buNone/>
            </a:pPr>
            <a:r>
              <a:rPr lang="pt-BR" sz="1400">
                <a:solidFill>
                  <a:schemeClr val="dk2"/>
                </a:solidFill>
                <a:latin typeface="Calibri"/>
                <a:ea typeface="Calibri"/>
                <a:cs typeface="Calibri"/>
                <a:sym typeface="Calibri"/>
              </a:rPr>
              <a:t>A </a:t>
            </a:r>
            <a:r>
              <a:rPr b="1" lang="pt-BR" sz="1400">
                <a:solidFill>
                  <a:schemeClr val="dk2"/>
                </a:solidFill>
                <a:latin typeface="Calibri"/>
                <a:ea typeface="Calibri"/>
                <a:cs typeface="Calibri"/>
                <a:sym typeface="Calibri"/>
              </a:rPr>
              <a:t>segurança do eculizumabe </a:t>
            </a:r>
            <a:r>
              <a:rPr lang="pt-BR" sz="1400">
                <a:solidFill>
                  <a:schemeClr val="dk1"/>
                </a:solidFill>
                <a:latin typeface="Calibri"/>
                <a:ea typeface="Calibri"/>
                <a:cs typeface="Calibri"/>
                <a:sym typeface="Calibri"/>
              </a:rPr>
              <a:t>foi demonstrada em vários estudos clínicos com 1.400 pacientes e numa </a:t>
            </a:r>
            <a:r>
              <a:rPr b="1" lang="pt-BR" sz="1400">
                <a:solidFill>
                  <a:schemeClr val="dk2"/>
                </a:solidFill>
                <a:latin typeface="Calibri"/>
                <a:ea typeface="Calibri"/>
                <a:cs typeface="Calibri"/>
                <a:sym typeface="Calibri"/>
              </a:rPr>
              <a:t>análise de 10 anos de Farmacovigilância</a:t>
            </a:r>
            <a:r>
              <a:rPr lang="pt-BR" sz="1400">
                <a:solidFill>
                  <a:schemeClr val="dk2"/>
                </a:solidFill>
                <a:latin typeface="Calibri"/>
                <a:ea typeface="Calibri"/>
                <a:cs typeface="Calibri"/>
                <a:sym typeface="Calibri"/>
              </a:rPr>
              <a:t>.</a:t>
            </a:r>
            <a:r>
              <a:rPr baseline="30000" lang="pt-BR" sz="1400">
                <a:solidFill>
                  <a:schemeClr val="dk2"/>
                </a:solidFill>
                <a:latin typeface="Calibri"/>
                <a:ea typeface="Calibri"/>
                <a:cs typeface="Calibri"/>
                <a:sym typeface="Calibri"/>
              </a:rPr>
              <a:t>12,15</a:t>
            </a:r>
            <a:endParaRPr sz="1400">
              <a:solidFill>
                <a:schemeClr val="dk2"/>
              </a:solidFill>
              <a:latin typeface="Calibri"/>
              <a:ea typeface="Calibri"/>
              <a:cs typeface="Calibri"/>
              <a:sym typeface="Calibri"/>
            </a:endParaRPr>
          </a:p>
        </p:txBody>
      </p:sp>
      <p:cxnSp>
        <p:nvCxnSpPr>
          <p:cNvPr id="14031" name="Google Shape;14031;p242"/>
          <p:cNvCxnSpPr/>
          <p:nvPr/>
        </p:nvCxnSpPr>
        <p:spPr>
          <a:xfrm rot="10800000">
            <a:off x="1672492" y="3115702"/>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32" name="Google Shape;14032;p242"/>
          <p:cNvCxnSpPr/>
          <p:nvPr/>
        </p:nvCxnSpPr>
        <p:spPr>
          <a:xfrm rot="10800000">
            <a:off x="1672492" y="3560202"/>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33" name="Google Shape;14033;p242"/>
          <p:cNvCxnSpPr/>
          <p:nvPr/>
        </p:nvCxnSpPr>
        <p:spPr>
          <a:xfrm rot="10800000">
            <a:off x="1672492" y="4153930"/>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34" name="Google Shape;14034;p242"/>
          <p:cNvCxnSpPr/>
          <p:nvPr/>
        </p:nvCxnSpPr>
        <p:spPr>
          <a:xfrm rot="10800000">
            <a:off x="1672492" y="4763530"/>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35" name="Google Shape;14035;p242"/>
          <p:cNvCxnSpPr/>
          <p:nvPr/>
        </p:nvCxnSpPr>
        <p:spPr>
          <a:xfrm rot="10800000">
            <a:off x="1672492" y="5398530"/>
            <a:ext cx="9732108" cy="0"/>
          </a:xfrm>
          <a:prstGeom prst="straightConnector1">
            <a:avLst/>
          </a:prstGeom>
          <a:noFill/>
          <a:ln cap="flat" cmpd="sng" w="12700">
            <a:solidFill>
              <a:srgbClr val="D8D8D8"/>
            </a:solidFill>
            <a:prstDash val="solid"/>
            <a:miter lim="800000"/>
            <a:headEnd len="sm" w="sm" type="none"/>
            <a:tailEnd len="sm" w="sm" type="none"/>
          </a:ln>
        </p:spPr>
      </p:cxnSp>
      <p:pic>
        <p:nvPicPr>
          <p:cNvPr id="14036" name="Google Shape;14036;p242"/>
          <p:cNvPicPr preferRelativeResize="0"/>
          <p:nvPr/>
        </p:nvPicPr>
        <p:blipFill rotWithShape="1">
          <a:blip r:embed="rId3">
            <a:alphaModFix/>
          </a:blip>
          <a:srcRect b="0" l="0" r="0" t="0"/>
          <a:stretch/>
        </p:blipFill>
        <p:spPr>
          <a:xfrm>
            <a:off x="1035483" y="1517649"/>
            <a:ext cx="450418" cy="450418"/>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022"/>
                                        </p:tgtEl>
                                        <p:attrNameLst>
                                          <p:attrName>style.visibility</p:attrName>
                                        </p:attrNameLst>
                                      </p:cBhvr>
                                      <p:to>
                                        <p:strVal val="visible"/>
                                      </p:to>
                                    </p:set>
                                    <p:animEffect filter="fade" transition="in">
                                      <p:cBhvr>
                                        <p:cTn dur="500"/>
                                        <p:tgtEl>
                                          <p:spTgt spid="14022"/>
                                        </p:tgtEl>
                                      </p:cBhvr>
                                    </p:animEffect>
                                  </p:childTnLst>
                                </p:cTn>
                              </p:par>
                              <p:par>
                                <p:cTn fill="hold" nodeType="withEffect" presetClass="entr" presetID="2" presetSubtype="8">
                                  <p:stCondLst>
                                    <p:cond delay="0"/>
                                  </p:stCondLst>
                                  <p:childTnLst>
                                    <p:set>
                                      <p:cBhvr>
                                        <p:cTn dur="1" fill="hold">
                                          <p:stCondLst>
                                            <p:cond delay="0"/>
                                          </p:stCondLst>
                                        </p:cTn>
                                        <p:tgtEl>
                                          <p:spTgt spid="14026"/>
                                        </p:tgtEl>
                                        <p:attrNameLst>
                                          <p:attrName>style.visibility</p:attrName>
                                        </p:attrNameLst>
                                      </p:cBhvr>
                                      <p:to>
                                        <p:strVal val="visible"/>
                                      </p:to>
                                    </p:set>
                                    <p:anim calcmode="lin" valueType="num">
                                      <p:cBhvr additive="base">
                                        <p:cTn dur="500"/>
                                        <p:tgtEl>
                                          <p:spTgt spid="1402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4030"/>
                                        </p:tgtEl>
                                        <p:attrNameLst>
                                          <p:attrName>style.visibility</p:attrName>
                                        </p:attrNameLst>
                                      </p:cBhvr>
                                      <p:to>
                                        <p:strVal val="visible"/>
                                      </p:to>
                                    </p:set>
                                    <p:animEffect filter="fade" transition="in">
                                      <p:cBhvr>
                                        <p:cTn dur="500"/>
                                        <p:tgtEl>
                                          <p:spTgt spid="14030"/>
                                        </p:tgtEl>
                                      </p:cBhvr>
                                    </p:animEffect>
                                  </p:childTnLst>
                                </p:cTn>
                              </p:par>
                              <p:par>
                                <p:cTn fill="hold" nodeType="withEffect" presetClass="entr" presetID="23" presetSubtype="16">
                                  <p:stCondLst>
                                    <p:cond delay="0"/>
                                  </p:stCondLst>
                                  <p:childTnLst>
                                    <p:set>
                                      <p:cBhvr>
                                        <p:cTn dur="1" fill="hold">
                                          <p:stCondLst>
                                            <p:cond delay="0"/>
                                          </p:stCondLst>
                                        </p:cTn>
                                        <p:tgtEl>
                                          <p:spTgt spid="14027"/>
                                        </p:tgtEl>
                                        <p:attrNameLst>
                                          <p:attrName>style.visibility</p:attrName>
                                        </p:attrNameLst>
                                      </p:cBhvr>
                                      <p:to>
                                        <p:strVal val="visible"/>
                                      </p:to>
                                    </p:set>
                                    <p:anim calcmode="lin" valueType="num">
                                      <p:cBhvr additive="base">
                                        <p:cTn dur="500"/>
                                        <p:tgtEl>
                                          <p:spTgt spid="14027"/>
                                        </p:tgtEl>
                                        <p:attrNameLst>
                                          <p:attrName>ppt_w</p:attrName>
                                        </p:attrNameLst>
                                      </p:cBhvr>
                                      <p:tavLst>
                                        <p:tav fmla="" tm="0">
                                          <p:val>
                                            <p:strVal val="0"/>
                                          </p:val>
                                        </p:tav>
                                        <p:tav fmla="" tm="100000">
                                          <p:val>
                                            <p:strVal val="#ppt_w"/>
                                          </p:val>
                                        </p:tav>
                                      </p:tavLst>
                                    </p:anim>
                                    <p:anim calcmode="lin" valueType="num">
                                      <p:cBhvr additive="base">
                                        <p:cTn dur="500"/>
                                        <p:tgtEl>
                                          <p:spTgt spid="1402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4036"/>
                                        </p:tgtEl>
                                        <p:attrNameLst>
                                          <p:attrName>style.visibility</p:attrName>
                                        </p:attrNameLst>
                                      </p:cBhvr>
                                      <p:to>
                                        <p:strVal val="visible"/>
                                      </p:to>
                                    </p:set>
                                    <p:anim calcmode="lin" valueType="num">
                                      <p:cBhvr additive="base">
                                        <p:cTn dur="500"/>
                                        <p:tgtEl>
                                          <p:spTgt spid="14036"/>
                                        </p:tgtEl>
                                        <p:attrNameLst>
                                          <p:attrName>ppt_w</p:attrName>
                                        </p:attrNameLst>
                                      </p:cBhvr>
                                      <p:tavLst>
                                        <p:tav fmla="" tm="0">
                                          <p:val>
                                            <p:strVal val="0"/>
                                          </p:val>
                                        </p:tav>
                                        <p:tav fmla="" tm="100000">
                                          <p:val>
                                            <p:strVal val="#ppt_w"/>
                                          </p:val>
                                        </p:tav>
                                      </p:tavLst>
                                    </p:anim>
                                    <p:anim calcmode="lin" valueType="num">
                                      <p:cBhvr additive="base">
                                        <p:cTn dur="500"/>
                                        <p:tgtEl>
                                          <p:spTgt spid="14036"/>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750"/>
                                  </p:stCondLst>
                                  <p:childTnLst>
                                    <p:set>
                                      <p:cBhvr>
                                        <p:cTn dur="1" fill="hold">
                                          <p:stCondLst>
                                            <p:cond delay="0"/>
                                          </p:stCondLst>
                                        </p:cTn>
                                        <p:tgtEl>
                                          <p:spTgt spid="14028"/>
                                        </p:tgtEl>
                                        <p:attrNameLst>
                                          <p:attrName>style.visibility</p:attrName>
                                        </p:attrNameLst>
                                      </p:cBhvr>
                                      <p:to>
                                        <p:strVal val="visible"/>
                                      </p:to>
                                    </p:set>
                                    <p:animEffect filter="fade" transition="in">
                                      <p:cBhvr>
                                        <p:cTn dur="500"/>
                                        <p:tgtEl>
                                          <p:spTgt spid="14028"/>
                                        </p:tgtEl>
                                      </p:cBhvr>
                                    </p:animEffect>
                                  </p:childTnLst>
                                </p:cTn>
                              </p:par>
                              <p:par>
                                <p:cTn fill="hold" nodeType="withEffect" presetClass="entr" presetID="10" presetSubtype="0">
                                  <p:stCondLst>
                                    <p:cond delay="750"/>
                                  </p:stCondLst>
                                  <p:childTnLst>
                                    <p:set>
                                      <p:cBhvr>
                                        <p:cTn dur="1" fill="hold">
                                          <p:stCondLst>
                                            <p:cond delay="0"/>
                                          </p:stCondLst>
                                        </p:cTn>
                                        <p:tgtEl>
                                          <p:spTgt spid="14031"/>
                                        </p:tgtEl>
                                        <p:attrNameLst>
                                          <p:attrName>style.visibility</p:attrName>
                                        </p:attrNameLst>
                                      </p:cBhvr>
                                      <p:to>
                                        <p:strVal val="visible"/>
                                      </p:to>
                                    </p:set>
                                    <p:animEffect filter="fade" transition="in">
                                      <p:cBhvr>
                                        <p:cTn dur="500"/>
                                        <p:tgtEl>
                                          <p:spTgt spid="14031"/>
                                        </p:tgtEl>
                                      </p:cBhvr>
                                    </p:animEffect>
                                  </p:childTnLst>
                                </p:cTn>
                              </p:par>
                              <p:par>
                                <p:cTn fill="hold" nodeType="withEffect" presetClass="entr" presetID="10" presetSubtype="0">
                                  <p:stCondLst>
                                    <p:cond delay="750"/>
                                  </p:stCondLst>
                                  <p:childTnLst>
                                    <p:set>
                                      <p:cBhvr>
                                        <p:cTn dur="1" fill="hold">
                                          <p:stCondLst>
                                            <p:cond delay="0"/>
                                          </p:stCondLst>
                                        </p:cTn>
                                        <p:tgtEl>
                                          <p:spTgt spid="14032"/>
                                        </p:tgtEl>
                                        <p:attrNameLst>
                                          <p:attrName>style.visibility</p:attrName>
                                        </p:attrNameLst>
                                      </p:cBhvr>
                                      <p:to>
                                        <p:strVal val="visible"/>
                                      </p:to>
                                    </p:set>
                                    <p:animEffect filter="fade" transition="in">
                                      <p:cBhvr>
                                        <p:cTn dur="500"/>
                                        <p:tgtEl>
                                          <p:spTgt spid="14032"/>
                                        </p:tgtEl>
                                      </p:cBhvr>
                                    </p:animEffect>
                                  </p:childTnLst>
                                </p:cTn>
                              </p:par>
                              <p:par>
                                <p:cTn fill="hold" nodeType="withEffect" presetClass="entr" presetID="10" presetSubtype="0">
                                  <p:stCondLst>
                                    <p:cond delay="750"/>
                                  </p:stCondLst>
                                  <p:childTnLst>
                                    <p:set>
                                      <p:cBhvr>
                                        <p:cTn dur="1" fill="hold">
                                          <p:stCondLst>
                                            <p:cond delay="0"/>
                                          </p:stCondLst>
                                        </p:cTn>
                                        <p:tgtEl>
                                          <p:spTgt spid="14033"/>
                                        </p:tgtEl>
                                        <p:attrNameLst>
                                          <p:attrName>style.visibility</p:attrName>
                                        </p:attrNameLst>
                                      </p:cBhvr>
                                      <p:to>
                                        <p:strVal val="visible"/>
                                      </p:to>
                                    </p:set>
                                    <p:animEffect filter="fade" transition="in">
                                      <p:cBhvr>
                                        <p:cTn dur="500"/>
                                        <p:tgtEl>
                                          <p:spTgt spid="14033"/>
                                        </p:tgtEl>
                                      </p:cBhvr>
                                    </p:animEffect>
                                  </p:childTnLst>
                                </p:cTn>
                              </p:par>
                              <p:par>
                                <p:cTn fill="hold" nodeType="withEffect" presetClass="entr" presetID="10" presetSubtype="0">
                                  <p:stCondLst>
                                    <p:cond delay="750"/>
                                  </p:stCondLst>
                                  <p:childTnLst>
                                    <p:set>
                                      <p:cBhvr>
                                        <p:cTn dur="1" fill="hold">
                                          <p:stCondLst>
                                            <p:cond delay="0"/>
                                          </p:stCondLst>
                                        </p:cTn>
                                        <p:tgtEl>
                                          <p:spTgt spid="14034"/>
                                        </p:tgtEl>
                                        <p:attrNameLst>
                                          <p:attrName>style.visibility</p:attrName>
                                        </p:attrNameLst>
                                      </p:cBhvr>
                                      <p:to>
                                        <p:strVal val="visible"/>
                                      </p:to>
                                    </p:set>
                                    <p:animEffect filter="fade" transition="in">
                                      <p:cBhvr>
                                        <p:cTn dur="500"/>
                                        <p:tgtEl>
                                          <p:spTgt spid="14034"/>
                                        </p:tgtEl>
                                      </p:cBhvr>
                                    </p:animEffect>
                                  </p:childTnLst>
                                </p:cTn>
                              </p:par>
                              <p:par>
                                <p:cTn fill="hold" nodeType="withEffect" presetClass="entr" presetID="10" presetSubtype="0">
                                  <p:stCondLst>
                                    <p:cond delay="750"/>
                                  </p:stCondLst>
                                  <p:childTnLst>
                                    <p:set>
                                      <p:cBhvr>
                                        <p:cTn dur="1" fill="hold">
                                          <p:stCondLst>
                                            <p:cond delay="0"/>
                                          </p:stCondLst>
                                        </p:cTn>
                                        <p:tgtEl>
                                          <p:spTgt spid="14035"/>
                                        </p:tgtEl>
                                        <p:attrNameLst>
                                          <p:attrName>style.visibility</p:attrName>
                                        </p:attrNameLst>
                                      </p:cBhvr>
                                      <p:to>
                                        <p:strVal val="visible"/>
                                      </p:to>
                                    </p:set>
                                    <p:animEffect filter="fade" transition="in">
                                      <p:cBhvr>
                                        <p:cTn dur="500"/>
                                        <p:tgtEl>
                                          <p:spTgt spid="1403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41" name="Shape 14041"/>
        <p:cNvGrpSpPr/>
        <p:nvPr/>
      </p:nvGrpSpPr>
      <p:grpSpPr>
        <a:xfrm>
          <a:off x="0" y="0"/>
          <a:ext cx="0" cy="0"/>
          <a:chOff x="0" y="0"/>
          <a:chExt cx="0" cy="0"/>
        </a:xfrm>
      </p:grpSpPr>
      <p:sp>
        <p:nvSpPr>
          <p:cNvPr id="14042" name="Google Shape;14042;p243"/>
          <p:cNvSpPr/>
          <p:nvPr/>
        </p:nvSpPr>
        <p:spPr>
          <a:xfrm flipH="1">
            <a:off x="590866" y="1761986"/>
            <a:ext cx="10938113" cy="430956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4043" name="Google Shape;14043;p243"/>
          <p:cNvSpPr txBox="1"/>
          <p:nvPr/>
        </p:nvSpPr>
        <p:spPr>
          <a:xfrm>
            <a:off x="296269" y="385036"/>
            <a:ext cx="4536691"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Mensagens principais</a:t>
            </a:r>
            <a:endParaRPr b="1" baseline="30000" sz="3600">
              <a:solidFill>
                <a:schemeClr val="accent1"/>
              </a:solidFill>
              <a:latin typeface="Lustria"/>
              <a:ea typeface="Lustria"/>
              <a:cs typeface="Lustria"/>
              <a:sym typeface="Lustria"/>
            </a:endParaRPr>
          </a:p>
        </p:txBody>
      </p:sp>
      <p:sp>
        <p:nvSpPr>
          <p:cNvPr id="14044" name="Google Shape;14044;p243"/>
          <p:cNvSpPr txBox="1"/>
          <p:nvPr/>
        </p:nvSpPr>
        <p:spPr>
          <a:xfrm>
            <a:off x="296269" y="792070"/>
            <a:ext cx="3775970"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Alta atividade da doença</a:t>
            </a:r>
            <a:endParaRPr baseline="30000" sz="2800">
              <a:solidFill>
                <a:srgbClr val="003865"/>
              </a:solidFill>
              <a:latin typeface="Calibri"/>
              <a:ea typeface="Calibri"/>
              <a:cs typeface="Calibri"/>
              <a:sym typeface="Calibri"/>
            </a:endParaRPr>
          </a:p>
        </p:txBody>
      </p:sp>
      <p:sp>
        <p:nvSpPr>
          <p:cNvPr id="14045" name="Google Shape;14045;p24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Heitlinger E. Blood Rev 2013;27(Suppl 1):S1–S6; 2. Kelly R, et al. Ther Clin Risk Manag. 2009;5:911-921. 3. Hill A, et al. Blood. 2013;121(25):4985-4996. 4. Lee JW, et al. Int J Hematol. 2013;97(6):749-757. 5. eculizumabe (eculizumabe). Bula  aprovada  pela  ANVISA  disponível  em https://alexion.com/worldwide/Brazil 6. Nishimura J, et al. Medicine (Baltimore). 2004;83(3):193-207. 7. Hillmen P, et al. Br J Haematol. 2013;162(1):62-73. 8. Sharma VR. Clin Adv Hematol Oncol. 2013;11 Suppl 13(9):2-8. 9. Hill A, Rother RP, et al. Br J Haematol. 2010;149(3):414-425. 10. Walport MJ. N Engl J Med 2001;344(14):1058–1066; 11. Rother RP, et al. Nat Biotechnol 2007;25(11):1256–1264. 12. Almeida, el al. Internal Medicine Journal .2017; 47: 1026–1034. 13. Socié G, et al. Br J Haematol. 2019 Apr;185(2):297-310</a:t>
            </a:r>
            <a:endParaRPr/>
          </a:p>
        </p:txBody>
      </p:sp>
      <p:sp>
        <p:nvSpPr>
          <p:cNvPr id="14046" name="Google Shape;14046;p243"/>
          <p:cNvSpPr/>
          <p:nvPr/>
        </p:nvSpPr>
        <p:spPr>
          <a:xfrm>
            <a:off x="-558799" y="1367264"/>
            <a:ext cx="10468332" cy="798778"/>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4047" name="Google Shape;14047;p243"/>
          <p:cNvSpPr/>
          <p:nvPr/>
        </p:nvSpPr>
        <p:spPr>
          <a:xfrm>
            <a:off x="982769" y="1454730"/>
            <a:ext cx="600670" cy="600673"/>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4048" name="Google Shape;14048;p243"/>
          <p:cNvCxnSpPr/>
          <p:nvPr/>
        </p:nvCxnSpPr>
        <p:spPr>
          <a:xfrm rot="10800000">
            <a:off x="1672492" y="2709302"/>
            <a:ext cx="9732108" cy="0"/>
          </a:xfrm>
          <a:prstGeom prst="straightConnector1">
            <a:avLst/>
          </a:prstGeom>
          <a:noFill/>
          <a:ln cap="flat" cmpd="sng" w="12700">
            <a:solidFill>
              <a:srgbClr val="D8D8D8"/>
            </a:solidFill>
            <a:prstDash val="solid"/>
            <a:miter lim="800000"/>
            <a:headEnd len="sm" w="sm" type="none"/>
            <a:tailEnd len="sm" w="sm" type="none"/>
          </a:ln>
        </p:spPr>
      </p:cxnSp>
      <p:sp>
        <p:nvSpPr>
          <p:cNvPr id="14049" name="Google Shape;14049;p243"/>
          <p:cNvSpPr/>
          <p:nvPr/>
        </p:nvSpPr>
        <p:spPr>
          <a:xfrm>
            <a:off x="1583439" y="1600790"/>
            <a:ext cx="8554336" cy="3416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rPr b="1" lang="pt-BR" sz="1800">
                <a:solidFill>
                  <a:schemeClr val="lt1"/>
                </a:solidFill>
                <a:latin typeface="Lustria"/>
                <a:ea typeface="Lustria"/>
                <a:cs typeface="Lustria"/>
                <a:sym typeface="Lustria"/>
              </a:rPr>
              <a:t>A HPN é uma doença rara, porém grave, progressiva e com alta mortalidade.</a:t>
            </a:r>
            <a:r>
              <a:rPr b="1" baseline="30000" lang="pt-BR" sz="1800">
                <a:solidFill>
                  <a:schemeClr val="lt1"/>
                </a:solidFill>
                <a:latin typeface="Lustria"/>
                <a:ea typeface="Lustria"/>
                <a:cs typeface="Lustria"/>
                <a:sym typeface="Lustria"/>
              </a:rPr>
              <a:t>1</a:t>
            </a:r>
            <a:endParaRPr b="1" sz="1800">
              <a:solidFill>
                <a:schemeClr val="lt1"/>
              </a:solidFill>
              <a:latin typeface="Lustria"/>
              <a:ea typeface="Lustria"/>
              <a:cs typeface="Lustria"/>
              <a:sym typeface="Lustria"/>
            </a:endParaRPr>
          </a:p>
        </p:txBody>
      </p:sp>
      <p:cxnSp>
        <p:nvCxnSpPr>
          <p:cNvPr id="14050" name="Google Shape;14050;p243"/>
          <p:cNvCxnSpPr/>
          <p:nvPr/>
        </p:nvCxnSpPr>
        <p:spPr>
          <a:xfrm rot="10800000">
            <a:off x="1672492" y="3191902"/>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51" name="Google Shape;14051;p243"/>
          <p:cNvCxnSpPr/>
          <p:nvPr/>
        </p:nvCxnSpPr>
        <p:spPr>
          <a:xfrm rot="10800000">
            <a:off x="1672492" y="3623702"/>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52" name="Google Shape;14052;p243"/>
          <p:cNvCxnSpPr/>
          <p:nvPr/>
        </p:nvCxnSpPr>
        <p:spPr>
          <a:xfrm rot="10800000">
            <a:off x="1672492" y="4051516"/>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53" name="Google Shape;14053;p243"/>
          <p:cNvCxnSpPr/>
          <p:nvPr/>
        </p:nvCxnSpPr>
        <p:spPr>
          <a:xfrm rot="10800000">
            <a:off x="1672492" y="4674630"/>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54" name="Google Shape;14054;p243"/>
          <p:cNvCxnSpPr/>
          <p:nvPr/>
        </p:nvCxnSpPr>
        <p:spPr>
          <a:xfrm rot="10800000">
            <a:off x="1672492" y="5296930"/>
            <a:ext cx="9732108" cy="0"/>
          </a:xfrm>
          <a:prstGeom prst="straightConnector1">
            <a:avLst/>
          </a:prstGeom>
          <a:noFill/>
          <a:ln cap="flat" cmpd="sng" w="12700">
            <a:solidFill>
              <a:srgbClr val="D8D8D8"/>
            </a:solidFill>
            <a:prstDash val="solid"/>
            <a:miter lim="800000"/>
            <a:headEnd len="sm" w="sm" type="none"/>
            <a:tailEnd len="sm" w="sm" type="none"/>
          </a:ln>
        </p:spPr>
      </p:cxnSp>
      <p:pic>
        <p:nvPicPr>
          <p:cNvPr id="14055" name="Google Shape;14055;p243"/>
          <p:cNvPicPr preferRelativeResize="0"/>
          <p:nvPr/>
        </p:nvPicPr>
        <p:blipFill rotWithShape="1">
          <a:blip r:embed="rId3">
            <a:alphaModFix/>
          </a:blip>
          <a:srcRect b="0" l="0" r="0" t="0"/>
          <a:stretch/>
        </p:blipFill>
        <p:spPr>
          <a:xfrm>
            <a:off x="1035483" y="1517649"/>
            <a:ext cx="450418" cy="450418"/>
          </a:xfrm>
          <a:prstGeom prst="rect">
            <a:avLst/>
          </a:prstGeom>
          <a:noFill/>
          <a:ln>
            <a:noFill/>
          </a:ln>
        </p:spPr>
      </p:pic>
      <p:sp>
        <p:nvSpPr>
          <p:cNvPr id="14056" name="Google Shape;14056;p243"/>
          <p:cNvSpPr/>
          <p:nvPr/>
        </p:nvSpPr>
        <p:spPr>
          <a:xfrm>
            <a:off x="1583438" y="2393784"/>
            <a:ext cx="9427461" cy="3493264"/>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rPr lang="pt-BR" sz="1400">
                <a:solidFill>
                  <a:schemeClr val="dk1"/>
                </a:solidFill>
                <a:latin typeface="Calibri"/>
                <a:ea typeface="Calibri"/>
                <a:cs typeface="Calibri"/>
                <a:sym typeface="Calibri"/>
              </a:rPr>
              <a:t>Resulta da ativação descontrolada do complemento, levando à </a:t>
            </a:r>
            <a:r>
              <a:rPr b="1" lang="pt-BR" sz="1400">
                <a:solidFill>
                  <a:schemeClr val="lt2"/>
                </a:solidFill>
                <a:latin typeface="Calibri"/>
                <a:ea typeface="Calibri"/>
                <a:cs typeface="Calibri"/>
                <a:sym typeface="Calibri"/>
              </a:rPr>
              <a:t>hemólise intravascular</a:t>
            </a:r>
            <a:r>
              <a:rPr lang="pt-BR" sz="1400">
                <a:solidFill>
                  <a:schemeClr val="lt2"/>
                </a:solidFill>
                <a:latin typeface="Calibri"/>
                <a:ea typeface="Calibri"/>
                <a:cs typeface="Calibri"/>
                <a:sym typeface="Calibri"/>
              </a:rPr>
              <a:t>.</a:t>
            </a:r>
            <a:r>
              <a:rPr baseline="30000" lang="pt-BR" sz="1400">
                <a:solidFill>
                  <a:schemeClr val="lt2"/>
                </a:solidFill>
                <a:latin typeface="Calibri"/>
                <a:ea typeface="Calibri"/>
                <a:cs typeface="Calibri"/>
                <a:sym typeface="Calibri"/>
              </a:rPr>
              <a:t>2,3</a:t>
            </a:r>
            <a:endParaRPr/>
          </a:p>
          <a:p>
            <a:pPr indent="0" lvl="0" marL="0" marR="0" rtl="0" algn="l">
              <a:lnSpc>
                <a:spcPct val="90000"/>
              </a:lnSpc>
              <a:spcBef>
                <a:spcPts val="1900"/>
              </a:spcBef>
              <a:spcAft>
                <a:spcPts val="0"/>
              </a:spcAft>
              <a:buNone/>
            </a:pPr>
            <a:r>
              <a:rPr lang="pt-BR" sz="1400">
                <a:solidFill>
                  <a:schemeClr val="dk1"/>
                </a:solidFill>
                <a:latin typeface="Calibri"/>
                <a:ea typeface="Calibri"/>
                <a:cs typeface="Calibri"/>
                <a:sym typeface="Calibri"/>
              </a:rPr>
              <a:t>Pacientes com DHL ≥1,5x LSN são 7x mais propensos </a:t>
            </a:r>
            <a:r>
              <a:rPr lang="pt-BR" sz="1400">
                <a:solidFill>
                  <a:schemeClr val="lt2"/>
                </a:solidFill>
                <a:latin typeface="Calibri"/>
                <a:ea typeface="Calibri"/>
                <a:cs typeface="Calibri"/>
                <a:sym typeface="Calibri"/>
              </a:rPr>
              <a:t>a </a:t>
            </a:r>
            <a:r>
              <a:rPr b="1" lang="pt-BR" sz="1400">
                <a:solidFill>
                  <a:schemeClr val="lt2"/>
                </a:solidFill>
                <a:latin typeface="Calibri"/>
                <a:ea typeface="Calibri"/>
                <a:cs typeface="Calibri"/>
                <a:sym typeface="Calibri"/>
              </a:rPr>
              <a:t>desenvolver evento trombótico </a:t>
            </a:r>
            <a:r>
              <a:rPr lang="pt-BR" sz="1400">
                <a:solidFill>
                  <a:schemeClr val="dk1"/>
                </a:solidFill>
                <a:latin typeface="Calibri"/>
                <a:ea typeface="Calibri"/>
                <a:cs typeface="Calibri"/>
                <a:sym typeface="Calibri"/>
              </a:rPr>
              <a:t>do que pacientes com DHL &lt;1,5x LSN.</a:t>
            </a:r>
            <a:r>
              <a:rPr baseline="30000" lang="pt-BR" sz="1400">
                <a:solidFill>
                  <a:schemeClr val="dk1"/>
                </a:solidFill>
                <a:latin typeface="Calibri"/>
                <a:ea typeface="Calibri"/>
                <a:cs typeface="Calibri"/>
                <a:sym typeface="Calibri"/>
              </a:rPr>
              <a:t>4</a:t>
            </a:r>
            <a:endParaRPr/>
          </a:p>
          <a:p>
            <a:pPr indent="0" lvl="0" marL="0" marR="0" rtl="0" algn="l">
              <a:lnSpc>
                <a:spcPct val="90000"/>
              </a:lnSpc>
              <a:spcBef>
                <a:spcPts val="1900"/>
              </a:spcBef>
              <a:spcAft>
                <a:spcPts val="0"/>
              </a:spcAft>
              <a:buNone/>
            </a:pPr>
            <a:r>
              <a:rPr lang="pt-BR" sz="1400">
                <a:solidFill>
                  <a:schemeClr val="dk1"/>
                </a:solidFill>
                <a:latin typeface="Calibri"/>
                <a:ea typeface="Calibri"/>
                <a:cs typeface="Calibri"/>
                <a:sym typeface="Calibri"/>
              </a:rPr>
              <a:t>Hemólise e os sintomas clínicos estão associados a </a:t>
            </a:r>
            <a:r>
              <a:rPr b="1" lang="pt-BR" sz="1400">
                <a:solidFill>
                  <a:schemeClr val="lt2"/>
                </a:solidFill>
                <a:latin typeface="Calibri"/>
                <a:ea typeface="Calibri"/>
                <a:cs typeface="Calibri"/>
                <a:sym typeface="Calibri"/>
              </a:rPr>
              <a:t>risco mais alto de evento trombótico</a:t>
            </a:r>
            <a:r>
              <a:rPr lang="pt-BR" sz="1400">
                <a:solidFill>
                  <a:schemeClr val="lt2"/>
                </a:solidFill>
                <a:latin typeface="Calibri"/>
                <a:ea typeface="Calibri"/>
                <a:cs typeface="Calibri"/>
                <a:sym typeface="Calibri"/>
              </a:rPr>
              <a:t>.</a:t>
            </a:r>
            <a:r>
              <a:rPr baseline="30000" lang="pt-BR" sz="1400">
                <a:solidFill>
                  <a:schemeClr val="lt2"/>
                </a:solidFill>
                <a:latin typeface="Calibri"/>
                <a:ea typeface="Calibri"/>
                <a:cs typeface="Calibri"/>
                <a:sym typeface="Calibri"/>
              </a:rPr>
              <a:t>4</a:t>
            </a:r>
            <a:endParaRPr/>
          </a:p>
          <a:p>
            <a:pPr indent="0" lvl="0" marL="0" marR="0" rtl="0" algn="l">
              <a:lnSpc>
                <a:spcPct val="90000"/>
              </a:lnSpc>
              <a:spcBef>
                <a:spcPts val="1900"/>
              </a:spcBef>
              <a:spcAft>
                <a:spcPts val="0"/>
              </a:spcAft>
              <a:buNone/>
            </a:pPr>
            <a:r>
              <a:rPr lang="pt-BR" sz="1400">
                <a:solidFill>
                  <a:schemeClr val="dk1"/>
                </a:solidFill>
                <a:latin typeface="Calibri"/>
                <a:ea typeface="Calibri"/>
                <a:cs typeface="Calibri"/>
                <a:sym typeface="Calibri"/>
              </a:rPr>
              <a:t>Alta atividade de doença pode predizer o risco de </a:t>
            </a:r>
            <a:r>
              <a:rPr b="1" lang="pt-BR" sz="1400">
                <a:solidFill>
                  <a:schemeClr val="lt2"/>
                </a:solidFill>
                <a:latin typeface="Calibri"/>
                <a:ea typeface="Calibri"/>
                <a:cs typeface="Calibri"/>
                <a:sym typeface="Calibri"/>
              </a:rPr>
              <a:t>morbidade</a:t>
            </a:r>
            <a:r>
              <a:rPr lang="pt-BR" sz="1400">
                <a:solidFill>
                  <a:schemeClr val="dk1"/>
                </a:solidFill>
                <a:latin typeface="Calibri"/>
                <a:ea typeface="Calibri"/>
                <a:cs typeface="Calibri"/>
                <a:sym typeface="Calibri"/>
              </a:rPr>
              <a:t> e </a:t>
            </a:r>
            <a:r>
              <a:rPr b="1" lang="pt-BR" sz="1400">
                <a:solidFill>
                  <a:schemeClr val="lt2"/>
                </a:solidFill>
                <a:latin typeface="Calibri"/>
                <a:ea typeface="Calibri"/>
                <a:cs typeface="Calibri"/>
                <a:sym typeface="Calibri"/>
              </a:rPr>
              <a:t>mortalidade prematura</a:t>
            </a:r>
            <a:r>
              <a:rPr lang="pt-BR" sz="1400">
                <a:solidFill>
                  <a:schemeClr val="lt2"/>
                </a:solidFill>
                <a:latin typeface="Calibri"/>
                <a:ea typeface="Calibri"/>
                <a:cs typeface="Calibri"/>
                <a:sym typeface="Calibri"/>
              </a:rPr>
              <a:t>.</a:t>
            </a:r>
            <a:r>
              <a:rPr baseline="30000" lang="pt-BR" sz="1400">
                <a:solidFill>
                  <a:schemeClr val="lt2"/>
                </a:solidFill>
                <a:latin typeface="Calibri"/>
                <a:ea typeface="Calibri"/>
                <a:cs typeface="Calibri"/>
                <a:sym typeface="Calibri"/>
              </a:rPr>
              <a:t>5,6,7,8,9</a:t>
            </a:r>
            <a:endParaRPr/>
          </a:p>
          <a:p>
            <a:pPr indent="0" lvl="0" marL="0" marR="0" rtl="0" algn="l">
              <a:lnSpc>
                <a:spcPct val="90000"/>
              </a:lnSpc>
              <a:spcBef>
                <a:spcPts val="1900"/>
              </a:spcBef>
              <a:spcAft>
                <a:spcPts val="0"/>
              </a:spcAft>
              <a:buNone/>
            </a:pPr>
            <a:r>
              <a:rPr lang="pt-BR" sz="1400">
                <a:solidFill>
                  <a:schemeClr val="dk1"/>
                </a:solidFill>
                <a:latin typeface="Calibri"/>
                <a:ea typeface="Calibri"/>
                <a:cs typeface="Calibri"/>
                <a:sym typeface="Calibri"/>
              </a:rPr>
              <a:t>O bloqueio da via terminal do sistema complemento com </a:t>
            </a:r>
            <a:r>
              <a:rPr b="1" lang="pt-BR" sz="1400">
                <a:solidFill>
                  <a:schemeClr val="lt2"/>
                </a:solidFill>
                <a:latin typeface="Calibri"/>
                <a:ea typeface="Calibri"/>
                <a:cs typeface="Calibri"/>
                <a:sym typeface="Calibri"/>
              </a:rPr>
              <a:t>eculizumabe</a:t>
            </a:r>
            <a:r>
              <a:rPr lang="pt-BR" sz="1400">
                <a:solidFill>
                  <a:schemeClr val="dk1"/>
                </a:solidFill>
                <a:latin typeface="Calibri"/>
                <a:ea typeface="Calibri"/>
                <a:cs typeface="Calibri"/>
                <a:sym typeface="Calibri"/>
              </a:rPr>
              <a:t> tem impacto significativo na morbimortalidade em HPN, pela </a:t>
            </a:r>
            <a:r>
              <a:rPr b="1" lang="pt-BR" sz="1400">
                <a:solidFill>
                  <a:schemeClr val="lt2"/>
                </a:solidFill>
                <a:latin typeface="Calibri"/>
                <a:ea typeface="Calibri"/>
                <a:cs typeface="Calibri"/>
                <a:sym typeface="Calibri"/>
              </a:rPr>
              <a:t>redução da hemólise intravascular</a:t>
            </a:r>
            <a:r>
              <a:rPr lang="pt-BR" sz="1400">
                <a:solidFill>
                  <a:schemeClr val="dk1"/>
                </a:solidFill>
                <a:latin typeface="Calibri"/>
                <a:ea typeface="Calibri"/>
                <a:cs typeface="Calibri"/>
                <a:sym typeface="Calibri"/>
              </a:rPr>
              <a:t>.</a:t>
            </a:r>
            <a:r>
              <a:rPr baseline="30000" lang="pt-BR" sz="1400">
                <a:solidFill>
                  <a:schemeClr val="dk1"/>
                </a:solidFill>
                <a:latin typeface="Calibri"/>
                <a:ea typeface="Calibri"/>
                <a:cs typeface="Calibri"/>
                <a:sym typeface="Calibri"/>
              </a:rPr>
              <a:t>5,10,11</a:t>
            </a:r>
            <a:endParaRPr/>
          </a:p>
          <a:p>
            <a:pPr indent="0" lvl="0" marL="0" marR="0" rtl="0" algn="l">
              <a:lnSpc>
                <a:spcPct val="90000"/>
              </a:lnSpc>
              <a:spcBef>
                <a:spcPts val="1900"/>
              </a:spcBef>
              <a:spcAft>
                <a:spcPts val="0"/>
              </a:spcAft>
              <a:buNone/>
            </a:pPr>
            <a:r>
              <a:rPr lang="pt-BR" sz="1400">
                <a:solidFill>
                  <a:schemeClr val="dk1"/>
                </a:solidFill>
                <a:latin typeface="Calibri"/>
                <a:ea typeface="Calibri"/>
                <a:cs typeface="Calibri"/>
                <a:sym typeface="Calibri"/>
              </a:rPr>
              <a:t>eculizumabe é indicado para pacientes com </a:t>
            </a:r>
            <a:r>
              <a:rPr b="1" lang="pt-BR" sz="1400">
                <a:solidFill>
                  <a:schemeClr val="lt2"/>
                </a:solidFill>
                <a:latin typeface="Calibri"/>
                <a:ea typeface="Calibri"/>
                <a:cs typeface="Calibri"/>
                <a:sym typeface="Calibri"/>
              </a:rPr>
              <a:t>alta atividade da doença</a:t>
            </a:r>
            <a:r>
              <a:rPr lang="pt-BR" sz="1400">
                <a:solidFill>
                  <a:schemeClr val="dk1"/>
                </a:solidFill>
                <a:latin typeface="Calibri"/>
                <a:ea typeface="Calibri"/>
                <a:cs typeface="Calibri"/>
                <a:sym typeface="Calibri"/>
              </a:rPr>
              <a:t>: DHL ≥1,5x LSN  e pelo menos 1 sinal ou sintoma – fadiga, anemia, dor abdominal, dispneia, hemoglobinúria, disfagia, disfunção erétil.</a:t>
            </a:r>
            <a:r>
              <a:rPr baseline="30000" lang="pt-BR" sz="1400">
                <a:solidFill>
                  <a:schemeClr val="dk1"/>
                </a:solidFill>
                <a:latin typeface="Calibri"/>
                <a:ea typeface="Calibri"/>
                <a:cs typeface="Calibri"/>
                <a:sym typeface="Calibri"/>
              </a:rPr>
              <a:t>5,12</a:t>
            </a:r>
            <a:endParaRPr/>
          </a:p>
          <a:p>
            <a:pPr indent="0" lvl="0" marL="0" marR="0" rtl="0" algn="l">
              <a:lnSpc>
                <a:spcPct val="90000"/>
              </a:lnSpc>
              <a:spcBef>
                <a:spcPts val="1900"/>
              </a:spcBef>
              <a:spcAft>
                <a:spcPts val="0"/>
              </a:spcAft>
              <a:buNone/>
            </a:pPr>
            <a:r>
              <a:rPr lang="pt-BR" sz="1400">
                <a:solidFill>
                  <a:schemeClr val="dk1"/>
                </a:solidFill>
                <a:latin typeface="Calibri"/>
                <a:ea typeface="Calibri"/>
                <a:cs typeface="Calibri"/>
                <a:sym typeface="Calibri"/>
              </a:rPr>
              <a:t>A </a:t>
            </a:r>
            <a:r>
              <a:rPr b="1" lang="pt-BR" sz="1400">
                <a:solidFill>
                  <a:schemeClr val="lt2"/>
                </a:solidFill>
                <a:latin typeface="Calibri"/>
                <a:ea typeface="Calibri"/>
                <a:cs typeface="Calibri"/>
                <a:sym typeface="Calibri"/>
              </a:rPr>
              <a:t>segurança do eculizumabe </a:t>
            </a:r>
            <a:r>
              <a:rPr lang="pt-BR" sz="1400">
                <a:solidFill>
                  <a:schemeClr val="dk1"/>
                </a:solidFill>
                <a:latin typeface="Calibri"/>
                <a:ea typeface="Calibri"/>
                <a:cs typeface="Calibri"/>
                <a:sym typeface="Calibri"/>
              </a:rPr>
              <a:t>foi demonstrada em vários estudos clínicos com 1.400 pacientes e numa </a:t>
            </a:r>
            <a:r>
              <a:rPr b="1" lang="pt-BR" sz="1400">
                <a:solidFill>
                  <a:schemeClr val="lt2"/>
                </a:solidFill>
                <a:latin typeface="Calibri"/>
                <a:ea typeface="Calibri"/>
                <a:cs typeface="Calibri"/>
                <a:sym typeface="Calibri"/>
              </a:rPr>
              <a:t>análise de 10 anos de Farmacovigilância</a:t>
            </a:r>
            <a:r>
              <a:rPr lang="pt-BR" sz="1400">
                <a:solidFill>
                  <a:schemeClr val="dk1"/>
                </a:solidFill>
                <a:latin typeface="Calibri"/>
                <a:ea typeface="Calibri"/>
                <a:cs typeface="Calibri"/>
                <a:sym typeface="Calibri"/>
              </a:rPr>
              <a:t>. </a:t>
            </a:r>
            <a:r>
              <a:rPr baseline="30000" lang="pt-BR" sz="1400">
                <a:solidFill>
                  <a:schemeClr val="dk1"/>
                </a:solidFill>
                <a:latin typeface="Calibri"/>
                <a:ea typeface="Calibri"/>
                <a:cs typeface="Calibri"/>
                <a:sym typeface="Calibri"/>
              </a:rPr>
              <a:t>5,13</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750"/>
                                  </p:stCondLst>
                                  <p:childTnLst>
                                    <p:set>
                                      <p:cBhvr>
                                        <p:cTn dur="1" fill="hold">
                                          <p:stCondLst>
                                            <p:cond delay="0"/>
                                          </p:stCondLst>
                                        </p:cTn>
                                        <p:tgtEl>
                                          <p:spTgt spid="14048"/>
                                        </p:tgtEl>
                                        <p:attrNameLst>
                                          <p:attrName>style.visibility</p:attrName>
                                        </p:attrNameLst>
                                      </p:cBhvr>
                                      <p:to>
                                        <p:strVal val="visible"/>
                                      </p:to>
                                    </p:set>
                                    <p:animEffect filter="fade" transition="in">
                                      <p:cBhvr>
                                        <p:cTn dur="500"/>
                                        <p:tgtEl>
                                          <p:spTgt spid="14048"/>
                                        </p:tgtEl>
                                      </p:cBhvr>
                                    </p:animEffect>
                                  </p:childTnLst>
                                </p:cTn>
                              </p:par>
                              <p:par>
                                <p:cTn fill="hold" nodeType="withEffect" presetClass="entr" presetID="10" presetSubtype="0">
                                  <p:stCondLst>
                                    <p:cond delay="750"/>
                                  </p:stCondLst>
                                  <p:childTnLst>
                                    <p:set>
                                      <p:cBhvr>
                                        <p:cTn dur="1" fill="hold">
                                          <p:stCondLst>
                                            <p:cond delay="0"/>
                                          </p:stCondLst>
                                        </p:cTn>
                                        <p:tgtEl>
                                          <p:spTgt spid="14050"/>
                                        </p:tgtEl>
                                        <p:attrNameLst>
                                          <p:attrName>style.visibility</p:attrName>
                                        </p:attrNameLst>
                                      </p:cBhvr>
                                      <p:to>
                                        <p:strVal val="visible"/>
                                      </p:to>
                                    </p:set>
                                    <p:animEffect filter="fade" transition="in">
                                      <p:cBhvr>
                                        <p:cTn dur="500"/>
                                        <p:tgtEl>
                                          <p:spTgt spid="14050"/>
                                        </p:tgtEl>
                                      </p:cBhvr>
                                    </p:animEffect>
                                  </p:childTnLst>
                                </p:cTn>
                              </p:par>
                              <p:par>
                                <p:cTn fill="hold" nodeType="withEffect" presetClass="entr" presetID="10" presetSubtype="0">
                                  <p:stCondLst>
                                    <p:cond delay="750"/>
                                  </p:stCondLst>
                                  <p:childTnLst>
                                    <p:set>
                                      <p:cBhvr>
                                        <p:cTn dur="1" fill="hold">
                                          <p:stCondLst>
                                            <p:cond delay="0"/>
                                          </p:stCondLst>
                                        </p:cTn>
                                        <p:tgtEl>
                                          <p:spTgt spid="14051"/>
                                        </p:tgtEl>
                                        <p:attrNameLst>
                                          <p:attrName>style.visibility</p:attrName>
                                        </p:attrNameLst>
                                      </p:cBhvr>
                                      <p:to>
                                        <p:strVal val="visible"/>
                                      </p:to>
                                    </p:set>
                                    <p:animEffect filter="fade" transition="in">
                                      <p:cBhvr>
                                        <p:cTn dur="500"/>
                                        <p:tgtEl>
                                          <p:spTgt spid="14051"/>
                                        </p:tgtEl>
                                      </p:cBhvr>
                                    </p:animEffect>
                                  </p:childTnLst>
                                </p:cTn>
                              </p:par>
                              <p:par>
                                <p:cTn fill="hold" nodeType="withEffect" presetClass="entr" presetID="10" presetSubtype="0">
                                  <p:stCondLst>
                                    <p:cond delay="750"/>
                                  </p:stCondLst>
                                  <p:childTnLst>
                                    <p:set>
                                      <p:cBhvr>
                                        <p:cTn dur="1" fill="hold">
                                          <p:stCondLst>
                                            <p:cond delay="0"/>
                                          </p:stCondLst>
                                        </p:cTn>
                                        <p:tgtEl>
                                          <p:spTgt spid="14052"/>
                                        </p:tgtEl>
                                        <p:attrNameLst>
                                          <p:attrName>style.visibility</p:attrName>
                                        </p:attrNameLst>
                                      </p:cBhvr>
                                      <p:to>
                                        <p:strVal val="visible"/>
                                      </p:to>
                                    </p:set>
                                    <p:animEffect filter="fade" transition="in">
                                      <p:cBhvr>
                                        <p:cTn dur="500"/>
                                        <p:tgtEl>
                                          <p:spTgt spid="14052"/>
                                        </p:tgtEl>
                                      </p:cBhvr>
                                    </p:animEffect>
                                  </p:childTnLst>
                                </p:cTn>
                              </p:par>
                              <p:par>
                                <p:cTn fill="hold" nodeType="withEffect" presetClass="entr" presetID="10" presetSubtype="0">
                                  <p:stCondLst>
                                    <p:cond delay="750"/>
                                  </p:stCondLst>
                                  <p:childTnLst>
                                    <p:set>
                                      <p:cBhvr>
                                        <p:cTn dur="1" fill="hold">
                                          <p:stCondLst>
                                            <p:cond delay="0"/>
                                          </p:stCondLst>
                                        </p:cTn>
                                        <p:tgtEl>
                                          <p:spTgt spid="14053"/>
                                        </p:tgtEl>
                                        <p:attrNameLst>
                                          <p:attrName>style.visibility</p:attrName>
                                        </p:attrNameLst>
                                      </p:cBhvr>
                                      <p:to>
                                        <p:strVal val="visible"/>
                                      </p:to>
                                    </p:set>
                                    <p:animEffect filter="fade" transition="in">
                                      <p:cBhvr>
                                        <p:cTn dur="500"/>
                                        <p:tgtEl>
                                          <p:spTgt spid="14053"/>
                                        </p:tgtEl>
                                      </p:cBhvr>
                                    </p:animEffect>
                                  </p:childTnLst>
                                </p:cTn>
                              </p:par>
                              <p:par>
                                <p:cTn fill="hold" nodeType="withEffect" presetClass="entr" presetID="10" presetSubtype="0">
                                  <p:stCondLst>
                                    <p:cond delay="750"/>
                                  </p:stCondLst>
                                  <p:childTnLst>
                                    <p:set>
                                      <p:cBhvr>
                                        <p:cTn dur="1" fill="hold">
                                          <p:stCondLst>
                                            <p:cond delay="0"/>
                                          </p:stCondLst>
                                        </p:cTn>
                                        <p:tgtEl>
                                          <p:spTgt spid="14054"/>
                                        </p:tgtEl>
                                        <p:attrNameLst>
                                          <p:attrName>style.visibility</p:attrName>
                                        </p:attrNameLst>
                                      </p:cBhvr>
                                      <p:to>
                                        <p:strVal val="visible"/>
                                      </p:to>
                                    </p:set>
                                    <p:animEffect filter="fade" transition="in">
                                      <p:cBhvr>
                                        <p:cTn dur="500"/>
                                        <p:tgtEl>
                                          <p:spTgt spid="14054"/>
                                        </p:tgtEl>
                                      </p:cBhvr>
                                    </p:animEffect>
                                  </p:childTnLst>
                                </p:cTn>
                              </p:par>
                              <p:par>
                                <p:cTn fill="hold" nodeType="withEffect" presetClass="entr" presetID="10" presetSubtype="0">
                                  <p:stCondLst>
                                    <p:cond delay="1000"/>
                                  </p:stCondLst>
                                  <p:childTnLst>
                                    <p:set>
                                      <p:cBhvr>
                                        <p:cTn dur="1" fill="hold">
                                          <p:stCondLst>
                                            <p:cond delay="0"/>
                                          </p:stCondLst>
                                        </p:cTn>
                                        <p:tgtEl>
                                          <p:spTgt spid="14056"/>
                                        </p:tgtEl>
                                        <p:attrNameLst>
                                          <p:attrName>style.visibility</p:attrName>
                                        </p:attrNameLst>
                                      </p:cBhvr>
                                      <p:to>
                                        <p:strVal val="visible"/>
                                      </p:to>
                                    </p:set>
                                    <p:animEffect filter="fade" transition="in">
                                      <p:cBhvr>
                                        <p:cTn dur="500"/>
                                        <p:tgtEl>
                                          <p:spTgt spid="1405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61" name="Shape 14061"/>
        <p:cNvGrpSpPr/>
        <p:nvPr/>
      </p:nvGrpSpPr>
      <p:grpSpPr>
        <a:xfrm>
          <a:off x="0" y="0"/>
          <a:ext cx="0" cy="0"/>
          <a:chOff x="0" y="0"/>
          <a:chExt cx="0" cy="0"/>
        </a:xfrm>
      </p:grpSpPr>
      <p:sp>
        <p:nvSpPr>
          <p:cNvPr id="14062" name="Google Shape;14062;p244"/>
          <p:cNvSpPr/>
          <p:nvPr/>
        </p:nvSpPr>
        <p:spPr>
          <a:xfrm flipH="1">
            <a:off x="590866" y="1761986"/>
            <a:ext cx="10938113" cy="430956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4063" name="Google Shape;14063;p244"/>
          <p:cNvSpPr txBox="1"/>
          <p:nvPr/>
        </p:nvSpPr>
        <p:spPr>
          <a:xfrm>
            <a:off x="296269" y="385036"/>
            <a:ext cx="4536691"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Mensagens principais</a:t>
            </a:r>
            <a:endParaRPr b="1" baseline="30000" sz="3600">
              <a:solidFill>
                <a:schemeClr val="accent1"/>
              </a:solidFill>
              <a:latin typeface="Lustria"/>
              <a:ea typeface="Lustria"/>
              <a:cs typeface="Lustria"/>
              <a:sym typeface="Lustria"/>
            </a:endParaRPr>
          </a:p>
        </p:txBody>
      </p:sp>
      <p:sp>
        <p:nvSpPr>
          <p:cNvPr id="14064" name="Google Shape;14064;p244"/>
          <p:cNvSpPr txBox="1"/>
          <p:nvPr/>
        </p:nvSpPr>
        <p:spPr>
          <a:xfrm>
            <a:off x="296269" y="792070"/>
            <a:ext cx="1629805"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Trombose</a:t>
            </a:r>
            <a:endParaRPr baseline="30000" sz="2800">
              <a:solidFill>
                <a:srgbClr val="003865"/>
              </a:solidFill>
              <a:latin typeface="Calibri"/>
              <a:ea typeface="Calibri"/>
              <a:cs typeface="Calibri"/>
              <a:sym typeface="Calibri"/>
            </a:endParaRPr>
          </a:p>
        </p:txBody>
      </p:sp>
      <p:sp>
        <p:nvSpPr>
          <p:cNvPr id="14065" name="Google Shape;14065;p24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Heitlinger E. Blood Rev 2013;27(Suppl 1):S1–S6; 2. Kelly R, et al. Ther Clin Risk Manag. 2009;5:911-921. 3. Hill A, et al. Blood. 2013;121(25):4985-4996. 4. Lee JW, et al. Int J Hematol. 2013;97(6):749-757. 5. eculizumabe (eculizumabe). Bula  aprovada  pela  ANVISA  disponível  em https://alexion.com/worldwide/Brazil 6. Nishimura J, et al. Medicine (Baltimore). 2004;83(3):193-207. 7. Hillmen P, et al. Br J Haematol. 2013;162(1):62-73. 8. Sharma VR. Clin Adv Hematol Oncol. 2013;11 Suppl 13(9):2-8. 9. Hill A, Rother RP, et al. Br J Haematol. 2010;149(3):414-425. 10. Walport MJ. N Engl J Med 2001;344(14):1058–1066; 11. Rother RP, et al. Nat Biotechnol 2007;25(11):1256–1264. 12. Almeida, el al. Internal Medicine Journal .2017; 47: 1026–1034. 13. Socié G, et al. Br J Haematol. 2019 Apr;185(2):297-310</a:t>
            </a:r>
            <a:endParaRPr/>
          </a:p>
        </p:txBody>
      </p:sp>
      <p:sp>
        <p:nvSpPr>
          <p:cNvPr id="14066" name="Google Shape;14066;p244"/>
          <p:cNvSpPr/>
          <p:nvPr/>
        </p:nvSpPr>
        <p:spPr>
          <a:xfrm>
            <a:off x="-558799" y="1367264"/>
            <a:ext cx="10468332" cy="79877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4067" name="Google Shape;14067;p244"/>
          <p:cNvSpPr/>
          <p:nvPr/>
        </p:nvSpPr>
        <p:spPr>
          <a:xfrm>
            <a:off x="982769" y="1454730"/>
            <a:ext cx="600670" cy="600673"/>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4068" name="Google Shape;14068;p244"/>
          <p:cNvCxnSpPr/>
          <p:nvPr/>
        </p:nvCxnSpPr>
        <p:spPr>
          <a:xfrm rot="10800000">
            <a:off x="1672492" y="2709302"/>
            <a:ext cx="9732108" cy="0"/>
          </a:xfrm>
          <a:prstGeom prst="straightConnector1">
            <a:avLst/>
          </a:prstGeom>
          <a:noFill/>
          <a:ln cap="flat" cmpd="sng" w="12700">
            <a:solidFill>
              <a:srgbClr val="D8D8D8"/>
            </a:solidFill>
            <a:prstDash val="solid"/>
            <a:miter lim="800000"/>
            <a:headEnd len="sm" w="sm" type="none"/>
            <a:tailEnd len="sm" w="sm" type="none"/>
          </a:ln>
        </p:spPr>
      </p:cxnSp>
      <p:sp>
        <p:nvSpPr>
          <p:cNvPr id="14069" name="Google Shape;14069;p244"/>
          <p:cNvSpPr/>
          <p:nvPr/>
        </p:nvSpPr>
        <p:spPr>
          <a:xfrm>
            <a:off x="1583439" y="1600790"/>
            <a:ext cx="8554336" cy="3416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rPr b="1" lang="pt-BR" sz="1800">
                <a:solidFill>
                  <a:schemeClr val="lt1"/>
                </a:solidFill>
                <a:latin typeface="Lustria"/>
                <a:ea typeface="Lustria"/>
                <a:cs typeface="Lustria"/>
                <a:sym typeface="Lustria"/>
              </a:rPr>
              <a:t>A HPN é uma doença rara, porém grave, progressiva e com alta mortalidade.</a:t>
            </a:r>
            <a:r>
              <a:rPr b="1" baseline="30000" lang="pt-BR" sz="1800">
                <a:solidFill>
                  <a:schemeClr val="lt1"/>
                </a:solidFill>
                <a:latin typeface="Lustria"/>
                <a:ea typeface="Lustria"/>
                <a:cs typeface="Lustria"/>
                <a:sym typeface="Lustria"/>
              </a:rPr>
              <a:t>1</a:t>
            </a:r>
            <a:endParaRPr b="1" sz="1800">
              <a:solidFill>
                <a:schemeClr val="lt1"/>
              </a:solidFill>
              <a:latin typeface="Lustria"/>
              <a:ea typeface="Lustria"/>
              <a:cs typeface="Lustria"/>
              <a:sym typeface="Lustria"/>
            </a:endParaRPr>
          </a:p>
        </p:txBody>
      </p:sp>
      <p:cxnSp>
        <p:nvCxnSpPr>
          <p:cNvPr id="14070" name="Google Shape;14070;p244"/>
          <p:cNvCxnSpPr/>
          <p:nvPr/>
        </p:nvCxnSpPr>
        <p:spPr>
          <a:xfrm rot="10800000">
            <a:off x="1672492" y="3014102"/>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71" name="Google Shape;14071;p244"/>
          <p:cNvCxnSpPr/>
          <p:nvPr/>
        </p:nvCxnSpPr>
        <p:spPr>
          <a:xfrm rot="10800000">
            <a:off x="1672492" y="3331602"/>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72" name="Google Shape;14072;p244"/>
          <p:cNvCxnSpPr/>
          <p:nvPr/>
        </p:nvCxnSpPr>
        <p:spPr>
          <a:xfrm rot="10800000">
            <a:off x="1672492" y="3670516"/>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73" name="Google Shape;14073;p244"/>
          <p:cNvCxnSpPr/>
          <p:nvPr/>
        </p:nvCxnSpPr>
        <p:spPr>
          <a:xfrm rot="10800000">
            <a:off x="1672492" y="3988830"/>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74" name="Google Shape;14074;p244"/>
          <p:cNvCxnSpPr/>
          <p:nvPr/>
        </p:nvCxnSpPr>
        <p:spPr>
          <a:xfrm rot="10800000">
            <a:off x="1672492" y="4458730"/>
            <a:ext cx="9732108" cy="0"/>
          </a:xfrm>
          <a:prstGeom prst="straightConnector1">
            <a:avLst/>
          </a:prstGeom>
          <a:noFill/>
          <a:ln cap="flat" cmpd="sng" w="12700">
            <a:solidFill>
              <a:srgbClr val="D8D8D8"/>
            </a:solidFill>
            <a:prstDash val="solid"/>
            <a:miter lim="800000"/>
            <a:headEnd len="sm" w="sm" type="none"/>
            <a:tailEnd len="sm" w="sm" type="none"/>
          </a:ln>
        </p:spPr>
      </p:cxnSp>
      <p:pic>
        <p:nvPicPr>
          <p:cNvPr id="14075" name="Google Shape;14075;p244"/>
          <p:cNvPicPr preferRelativeResize="0"/>
          <p:nvPr/>
        </p:nvPicPr>
        <p:blipFill rotWithShape="1">
          <a:blip r:embed="rId3">
            <a:alphaModFix/>
          </a:blip>
          <a:srcRect b="0" l="0" r="0" t="0"/>
          <a:stretch/>
        </p:blipFill>
        <p:spPr>
          <a:xfrm>
            <a:off x="1035483" y="1517649"/>
            <a:ext cx="450418" cy="450418"/>
          </a:xfrm>
          <a:prstGeom prst="rect">
            <a:avLst/>
          </a:prstGeom>
          <a:noFill/>
          <a:ln>
            <a:noFill/>
          </a:ln>
        </p:spPr>
      </p:pic>
      <p:sp>
        <p:nvSpPr>
          <p:cNvPr id="14076" name="Google Shape;14076;p244"/>
          <p:cNvSpPr/>
          <p:nvPr/>
        </p:nvSpPr>
        <p:spPr>
          <a:xfrm>
            <a:off x="1583439" y="2399568"/>
            <a:ext cx="9554461" cy="3445046"/>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rPr lang="pt-BR" sz="1400">
                <a:solidFill>
                  <a:schemeClr val="dk1"/>
                </a:solidFill>
                <a:latin typeface="Calibri"/>
                <a:ea typeface="Calibri"/>
                <a:cs typeface="Calibri"/>
                <a:sym typeface="Calibri"/>
              </a:rPr>
              <a:t>Resulta da ativação descontrolada do complemento, levando à </a:t>
            </a:r>
            <a:r>
              <a:rPr b="1" lang="pt-BR" sz="1400">
                <a:solidFill>
                  <a:schemeClr val="dk2"/>
                </a:solidFill>
                <a:latin typeface="Calibri"/>
                <a:ea typeface="Calibri"/>
                <a:cs typeface="Calibri"/>
                <a:sym typeface="Calibri"/>
              </a:rPr>
              <a:t>hemólise intravascular</a:t>
            </a:r>
            <a:r>
              <a:rPr lang="pt-BR" sz="1400">
                <a:solidFill>
                  <a:schemeClr val="dk1"/>
                </a:solidFill>
                <a:latin typeface="Calibri"/>
                <a:ea typeface="Calibri"/>
                <a:cs typeface="Calibri"/>
                <a:sym typeface="Calibri"/>
              </a:rPr>
              <a:t>.</a:t>
            </a:r>
            <a:r>
              <a:rPr baseline="30000" lang="pt-BR" sz="1400">
                <a:solidFill>
                  <a:schemeClr val="dk1"/>
                </a:solidFill>
                <a:latin typeface="Calibri"/>
                <a:ea typeface="Calibri"/>
                <a:cs typeface="Calibri"/>
                <a:sym typeface="Calibri"/>
              </a:rPr>
              <a:t>2,3</a:t>
            </a:r>
            <a:endParaRPr/>
          </a:p>
          <a:p>
            <a:pPr indent="0" lvl="0" marL="0" marR="0" rtl="0" algn="l">
              <a:lnSpc>
                <a:spcPct val="90000"/>
              </a:lnSpc>
              <a:spcBef>
                <a:spcPts val="1000"/>
              </a:spcBef>
              <a:spcAft>
                <a:spcPts val="0"/>
              </a:spcAft>
              <a:buNone/>
            </a:pPr>
            <a:r>
              <a:rPr lang="pt-BR" sz="1400">
                <a:solidFill>
                  <a:schemeClr val="dk1"/>
                </a:solidFill>
                <a:latin typeface="Calibri"/>
                <a:ea typeface="Calibri"/>
                <a:cs typeface="Calibri"/>
                <a:sym typeface="Calibri"/>
              </a:rPr>
              <a:t>Pacientes com HPN tem risco </a:t>
            </a:r>
            <a:r>
              <a:rPr b="1" lang="pt-BR" sz="1400">
                <a:solidFill>
                  <a:schemeClr val="dk2"/>
                </a:solidFill>
                <a:latin typeface="Calibri"/>
                <a:ea typeface="Calibri"/>
                <a:cs typeface="Calibri"/>
                <a:sym typeface="Calibri"/>
              </a:rPr>
              <a:t>62 vezes maior de desenvolverem trombose</a:t>
            </a:r>
            <a:r>
              <a:rPr lang="pt-BR" sz="1400">
                <a:solidFill>
                  <a:schemeClr val="dk1"/>
                </a:solidFill>
                <a:latin typeface="Calibri"/>
                <a:ea typeface="Calibri"/>
                <a:cs typeface="Calibri"/>
                <a:sym typeface="Calibri"/>
              </a:rPr>
              <a:t>.</a:t>
            </a:r>
            <a:r>
              <a:rPr baseline="30000" lang="pt-BR" sz="1400">
                <a:solidFill>
                  <a:schemeClr val="dk1"/>
                </a:solidFill>
                <a:latin typeface="Calibri"/>
                <a:ea typeface="Calibri"/>
                <a:cs typeface="Calibri"/>
                <a:sym typeface="Calibri"/>
              </a:rPr>
              <a:t>4</a:t>
            </a:r>
            <a:endParaRPr/>
          </a:p>
          <a:p>
            <a:pPr indent="0" lvl="0" marL="0" marR="0" rtl="0" algn="l">
              <a:lnSpc>
                <a:spcPct val="90000"/>
              </a:lnSpc>
              <a:spcBef>
                <a:spcPts val="1000"/>
              </a:spcBef>
              <a:spcAft>
                <a:spcPts val="0"/>
              </a:spcAft>
              <a:buNone/>
            </a:pPr>
            <a:r>
              <a:rPr lang="pt-BR" sz="1400">
                <a:solidFill>
                  <a:schemeClr val="dk1"/>
                </a:solidFill>
                <a:latin typeface="Calibri"/>
                <a:ea typeface="Calibri"/>
                <a:cs typeface="Calibri"/>
                <a:sym typeface="Calibri"/>
              </a:rPr>
              <a:t>A </a:t>
            </a:r>
            <a:r>
              <a:rPr b="1" lang="pt-BR" sz="1400">
                <a:solidFill>
                  <a:schemeClr val="dk2"/>
                </a:solidFill>
                <a:latin typeface="Calibri"/>
                <a:ea typeface="Calibri"/>
                <a:cs typeface="Calibri"/>
                <a:sym typeface="Calibri"/>
              </a:rPr>
              <a:t>trombose</a:t>
            </a:r>
            <a:r>
              <a:rPr lang="pt-BR" sz="1400">
                <a:solidFill>
                  <a:schemeClr val="dk1"/>
                </a:solidFill>
                <a:latin typeface="Calibri"/>
                <a:ea typeface="Calibri"/>
                <a:cs typeface="Calibri"/>
                <a:sym typeface="Calibri"/>
              </a:rPr>
              <a:t> nos pacientes com HPN </a:t>
            </a:r>
            <a:r>
              <a:rPr b="1" lang="pt-BR" sz="1400">
                <a:solidFill>
                  <a:schemeClr val="dk2"/>
                </a:solidFill>
                <a:latin typeface="Calibri"/>
                <a:ea typeface="Calibri"/>
                <a:cs typeface="Calibri"/>
                <a:sym typeface="Calibri"/>
              </a:rPr>
              <a:t>ocorre independentemente do histórico de transfusão e do tamanho do clone</a:t>
            </a:r>
            <a:r>
              <a:rPr lang="pt-BR" sz="1400">
                <a:solidFill>
                  <a:schemeClr val="dk1"/>
                </a:solidFill>
                <a:latin typeface="Calibri"/>
                <a:ea typeface="Calibri"/>
                <a:cs typeface="Calibri"/>
                <a:sym typeface="Calibri"/>
              </a:rPr>
              <a:t>.</a:t>
            </a:r>
            <a:r>
              <a:rPr baseline="30000" lang="pt-BR" sz="1400">
                <a:solidFill>
                  <a:schemeClr val="dk1"/>
                </a:solidFill>
                <a:latin typeface="Calibri"/>
                <a:ea typeface="Calibri"/>
                <a:cs typeface="Calibri"/>
                <a:sym typeface="Calibri"/>
              </a:rPr>
              <a:t>5,6,7</a:t>
            </a:r>
            <a:endParaRPr/>
          </a:p>
          <a:p>
            <a:pPr indent="0" lvl="0" marL="0" marR="0" rtl="0" algn="l">
              <a:lnSpc>
                <a:spcPct val="90000"/>
              </a:lnSpc>
              <a:spcBef>
                <a:spcPts val="1000"/>
              </a:spcBef>
              <a:spcAft>
                <a:spcPts val="0"/>
              </a:spcAft>
              <a:buNone/>
            </a:pPr>
            <a:r>
              <a:rPr lang="pt-BR" sz="1400">
                <a:solidFill>
                  <a:schemeClr val="dk1"/>
                </a:solidFill>
                <a:latin typeface="Calibri"/>
                <a:ea typeface="Calibri"/>
                <a:cs typeface="Calibri"/>
                <a:sym typeface="Calibri"/>
              </a:rPr>
              <a:t>Todos os pacientes com clone HPN detectável apresentaram </a:t>
            </a:r>
            <a:r>
              <a:rPr b="1" lang="pt-BR" sz="1400">
                <a:solidFill>
                  <a:schemeClr val="dk2"/>
                </a:solidFill>
                <a:latin typeface="Calibri"/>
                <a:ea typeface="Calibri"/>
                <a:cs typeface="Calibri"/>
                <a:sym typeface="Calibri"/>
              </a:rPr>
              <a:t>maior risco de MAVE</a:t>
            </a:r>
            <a:r>
              <a:rPr b="1" lang="pt-BR" sz="1400">
                <a:solidFill>
                  <a:srgbClr val="283C8C"/>
                </a:solidFill>
                <a:latin typeface="Calibri"/>
                <a:ea typeface="Calibri"/>
                <a:cs typeface="Calibri"/>
                <a:sym typeface="Calibri"/>
              </a:rPr>
              <a:t>.</a:t>
            </a:r>
            <a:r>
              <a:rPr baseline="30000" lang="pt-BR" sz="1400">
                <a:solidFill>
                  <a:schemeClr val="dk1"/>
                </a:solidFill>
                <a:latin typeface="Calibri"/>
                <a:ea typeface="Calibri"/>
                <a:cs typeface="Calibri"/>
                <a:sym typeface="Calibri"/>
              </a:rPr>
              <a:t>7</a:t>
            </a:r>
            <a:endParaRPr baseline="30000" sz="1400">
              <a:solidFill>
                <a:schemeClr val="dk1"/>
              </a:solidFill>
              <a:latin typeface="Calibri"/>
              <a:ea typeface="Calibri"/>
              <a:cs typeface="Calibri"/>
              <a:sym typeface="Calibri"/>
            </a:endParaRPr>
          </a:p>
          <a:p>
            <a:pPr indent="0" lvl="0" marL="0" marR="0" rtl="0" algn="l">
              <a:lnSpc>
                <a:spcPct val="90000"/>
              </a:lnSpc>
              <a:spcBef>
                <a:spcPts val="1000"/>
              </a:spcBef>
              <a:spcAft>
                <a:spcPts val="0"/>
              </a:spcAft>
              <a:buNone/>
            </a:pPr>
            <a:r>
              <a:rPr lang="pt-BR" sz="1400">
                <a:solidFill>
                  <a:schemeClr val="dk1"/>
                </a:solidFill>
                <a:latin typeface="Calibri"/>
                <a:ea typeface="Calibri"/>
                <a:cs typeface="Calibri"/>
                <a:sym typeface="Calibri"/>
              </a:rPr>
              <a:t>Pacientes com </a:t>
            </a:r>
            <a:r>
              <a:rPr b="1" lang="pt-BR" sz="1400">
                <a:solidFill>
                  <a:schemeClr val="dk2"/>
                </a:solidFill>
                <a:latin typeface="Calibri"/>
                <a:ea typeface="Calibri"/>
                <a:cs typeface="Calibri"/>
                <a:sym typeface="Calibri"/>
              </a:rPr>
              <a:t>clones &gt;50% </a:t>
            </a:r>
            <a:r>
              <a:rPr lang="pt-BR" sz="1400">
                <a:solidFill>
                  <a:schemeClr val="dk1"/>
                </a:solidFill>
                <a:latin typeface="Calibri"/>
                <a:ea typeface="Calibri"/>
                <a:cs typeface="Calibri"/>
                <a:sym typeface="Calibri"/>
              </a:rPr>
              <a:t>tiveram o </a:t>
            </a:r>
            <a:r>
              <a:rPr b="1" lang="pt-BR" sz="1400">
                <a:solidFill>
                  <a:schemeClr val="dk2"/>
                </a:solidFill>
                <a:latin typeface="Calibri"/>
                <a:ea typeface="Calibri"/>
                <a:cs typeface="Calibri"/>
                <a:sym typeface="Calibri"/>
              </a:rPr>
              <a:t>dobro do risco de eventos trombóticos</a:t>
            </a:r>
            <a:r>
              <a:rPr lang="pt-BR" sz="1400">
                <a:solidFill>
                  <a:schemeClr val="dk1"/>
                </a:solidFill>
                <a:latin typeface="Calibri"/>
                <a:ea typeface="Calibri"/>
                <a:cs typeface="Calibri"/>
                <a:sym typeface="Calibri"/>
              </a:rPr>
              <a:t>.</a:t>
            </a:r>
            <a:r>
              <a:rPr baseline="30000" lang="pt-BR" sz="1400">
                <a:solidFill>
                  <a:schemeClr val="dk1"/>
                </a:solidFill>
                <a:latin typeface="Calibri"/>
                <a:ea typeface="Calibri"/>
                <a:cs typeface="Calibri"/>
                <a:sym typeface="Calibri"/>
              </a:rPr>
              <a:t>7</a:t>
            </a:r>
            <a:endParaRPr baseline="30000" sz="1400">
              <a:solidFill>
                <a:schemeClr val="dk1"/>
              </a:solidFill>
              <a:latin typeface="Calibri"/>
              <a:ea typeface="Calibri"/>
              <a:cs typeface="Calibri"/>
              <a:sym typeface="Calibri"/>
            </a:endParaRPr>
          </a:p>
          <a:p>
            <a:pPr indent="0" lvl="0" marL="0" marR="0" rtl="0" algn="l">
              <a:lnSpc>
                <a:spcPct val="90000"/>
              </a:lnSpc>
              <a:spcBef>
                <a:spcPts val="1000"/>
              </a:spcBef>
              <a:spcAft>
                <a:spcPts val="0"/>
              </a:spcAft>
              <a:buNone/>
            </a:pPr>
            <a:r>
              <a:rPr b="1" lang="pt-BR" sz="1400">
                <a:solidFill>
                  <a:schemeClr val="dk2"/>
                </a:solidFill>
                <a:latin typeface="Calibri"/>
                <a:ea typeface="Calibri"/>
                <a:cs typeface="Calibri"/>
                <a:sym typeface="Calibri"/>
              </a:rPr>
              <a:t>Não ouve diferença estatística </a:t>
            </a:r>
            <a:r>
              <a:rPr lang="pt-BR" sz="1400">
                <a:solidFill>
                  <a:schemeClr val="dk1"/>
                </a:solidFill>
                <a:latin typeface="Calibri"/>
                <a:ea typeface="Calibri"/>
                <a:cs typeface="Calibri"/>
                <a:sym typeface="Calibri"/>
              </a:rPr>
              <a:t>no risco de MAVE e eventos trombóticos entre pacientes com clones 0,01-1%, &gt;1-5%, &gt;5-10% e &gt;10-50%.</a:t>
            </a:r>
            <a:r>
              <a:rPr baseline="30000" lang="pt-BR" sz="1400">
                <a:solidFill>
                  <a:schemeClr val="dk1"/>
                </a:solidFill>
                <a:latin typeface="Calibri"/>
                <a:ea typeface="Calibri"/>
                <a:cs typeface="Calibri"/>
                <a:sym typeface="Calibri"/>
              </a:rPr>
              <a:t>7</a:t>
            </a:r>
            <a:endParaRPr/>
          </a:p>
          <a:p>
            <a:pPr indent="0" lvl="0" marL="0" marR="0" rtl="0" algn="l">
              <a:lnSpc>
                <a:spcPct val="90000"/>
              </a:lnSpc>
              <a:spcBef>
                <a:spcPts val="1000"/>
              </a:spcBef>
              <a:spcAft>
                <a:spcPts val="0"/>
              </a:spcAft>
              <a:buNone/>
            </a:pPr>
            <a:r>
              <a:rPr lang="pt-BR" sz="1400">
                <a:solidFill>
                  <a:schemeClr val="dk1"/>
                </a:solidFill>
                <a:latin typeface="Calibri"/>
                <a:ea typeface="Calibri"/>
                <a:cs typeface="Calibri"/>
                <a:sym typeface="Calibri"/>
              </a:rPr>
              <a:t>A </a:t>
            </a:r>
            <a:r>
              <a:rPr b="1" lang="pt-BR" sz="1400">
                <a:solidFill>
                  <a:schemeClr val="dk2"/>
                </a:solidFill>
                <a:latin typeface="Calibri"/>
                <a:ea typeface="Calibri"/>
                <a:cs typeface="Calibri"/>
                <a:sym typeface="Calibri"/>
              </a:rPr>
              <a:t>anticoagulação</a:t>
            </a:r>
            <a:r>
              <a:rPr lang="pt-BR" sz="1400">
                <a:solidFill>
                  <a:schemeClr val="dk1"/>
                </a:solidFill>
                <a:latin typeface="Calibri"/>
                <a:ea typeface="Calibri"/>
                <a:cs typeface="Calibri"/>
                <a:sym typeface="Calibri"/>
              </a:rPr>
              <a:t> isolada </a:t>
            </a:r>
            <a:r>
              <a:rPr b="1" lang="pt-BR" sz="1400">
                <a:solidFill>
                  <a:schemeClr val="dk2"/>
                </a:solidFill>
                <a:latin typeface="Calibri"/>
                <a:ea typeface="Calibri"/>
                <a:cs typeface="Calibri"/>
                <a:sym typeface="Calibri"/>
              </a:rPr>
              <a:t>não é eficaz </a:t>
            </a:r>
            <a:r>
              <a:rPr lang="pt-BR" sz="1400">
                <a:solidFill>
                  <a:schemeClr val="dk1"/>
                </a:solidFill>
                <a:latin typeface="Calibri"/>
                <a:ea typeface="Calibri"/>
                <a:cs typeface="Calibri"/>
                <a:sym typeface="Calibri"/>
              </a:rPr>
              <a:t>para todos os pacientes.</a:t>
            </a:r>
            <a:r>
              <a:rPr baseline="30000" lang="pt-BR" sz="1400">
                <a:solidFill>
                  <a:schemeClr val="dk1"/>
                </a:solidFill>
                <a:latin typeface="Calibri"/>
                <a:ea typeface="Calibri"/>
                <a:cs typeface="Calibri"/>
                <a:sym typeface="Calibri"/>
              </a:rPr>
              <a:t>7</a:t>
            </a:r>
            <a:endParaRPr/>
          </a:p>
          <a:p>
            <a:pPr indent="0" lvl="0" marL="0" marR="0" rtl="0" algn="l">
              <a:lnSpc>
                <a:spcPct val="90000"/>
              </a:lnSpc>
              <a:spcBef>
                <a:spcPts val="1000"/>
              </a:spcBef>
              <a:spcAft>
                <a:spcPts val="0"/>
              </a:spcAft>
              <a:buNone/>
            </a:pPr>
            <a:r>
              <a:rPr lang="pt-BR" sz="1400">
                <a:solidFill>
                  <a:schemeClr val="dk1"/>
                </a:solidFill>
                <a:latin typeface="Calibri"/>
                <a:ea typeface="Calibri"/>
                <a:cs typeface="Calibri"/>
                <a:sym typeface="Calibri"/>
              </a:rPr>
              <a:t>O bloqueio da via terminal do sistema complemento com </a:t>
            </a:r>
            <a:r>
              <a:rPr b="1" lang="pt-BR" sz="1400">
                <a:solidFill>
                  <a:schemeClr val="dk2"/>
                </a:solidFill>
                <a:latin typeface="Calibri"/>
                <a:ea typeface="Calibri"/>
                <a:cs typeface="Calibri"/>
                <a:sym typeface="Calibri"/>
              </a:rPr>
              <a:t>eculizumabe</a:t>
            </a:r>
            <a:r>
              <a:rPr lang="pt-BR" sz="1400">
                <a:solidFill>
                  <a:schemeClr val="dk1"/>
                </a:solidFill>
                <a:latin typeface="Calibri"/>
                <a:ea typeface="Calibri"/>
                <a:cs typeface="Calibri"/>
                <a:sym typeface="Calibri"/>
              </a:rPr>
              <a:t> tem impacto significativo na morbimortalidade em HPN, pela </a:t>
            </a:r>
            <a:r>
              <a:rPr b="1" lang="pt-BR" sz="1400">
                <a:solidFill>
                  <a:schemeClr val="dk2"/>
                </a:solidFill>
                <a:latin typeface="Calibri"/>
                <a:ea typeface="Calibri"/>
                <a:cs typeface="Calibri"/>
                <a:sym typeface="Calibri"/>
              </a:rPr>
              <a:t>redução da hemólise intravascular</a:t>
            </a:r>
            <a:r>
              <a:rPr lang="pt-BR" sz="1400">
                <a:solidFill>
                  <a:schemeClr val="dk1"/>
                </a:solidFill>
                <a:latin typeface="Calibri"/>
                <a:ea typeface="Calibri"/>
                <a:cs typeface="Calibri"/>
                <a:sym typeface="Calibri"/>
              </a:rPr>
              <a:t>.</a:t>
            </a:r>
            <a:r>
              <a:rPr baseline="30000" lang="pt-BR" sz="1400">
                <a:solidFill>
                  <a:schemeClr val="dk1"/>
                </a:solidFill>
                <a:latin typeface="Calibri"/>
                <a:ea typeface="Calibri"/>
                <a:cs typeface="Calibri"/>
                <a:sym typeface="Calibri"/>
              </a:rPr>
              <a:t>9,10,11</a:t>
            </a:r>
            <a:endParaRPr/>
          </a:p>
          <a:p>
            <a:pPr indent="0" lvl="0" marL="0" marR="0" rtl="0" algn="l">
              <a:lnSpc>
                <a:spcPct val="90000"/>
              </a:lnSpc>
              <a:spcBef>
                <a:spcPts val="1000"/>
              </a:spcBef>
              <a:spcAft>
                <a:spcPts val="0"/>
              </a:spcAft>
              <a:buNone/>
            </a:pPr>
            <a:r>
              <a:rPr lang="pt-BR" sz="1400">
                <a:solidFill>
                  <a:schemeClr val="dk1"/>
                </a:solidFill>
                <a:latin typeface="Calibri"/>
                <a:ea typeface="Calibri"/>
                <a:cs typeface="Calibri"/>
                <a:sym typeface="Calibri"/>
              </a:rPr>
              <a:t>A </a:t>
            </a:r>
            <a:r>
              <a:rPr b="1" lang="pt-BR" sz="1400">
                <a:solidFill>
                  <a:schemeClr val="dk2"/>
                </a:solidFill>
                <a:latin typeface="Calibri"/>
                <a:ea typeface="Calibri"/>
                <a:cs typeface="Calibri"/>
                <a:sym typeface="Calibri"/>
              </a:rPr>
              <a:t>segurança do eculizumabe </a:t>
            </a:r>
            <a:r>
              <a:rPr lang="pt-BR" sz="1400">
                <a:solidFill>
                  <a:schemeClr val="dk1"/>
                </a:solidFill>
                <a:latin typeface="Calibri"/>
                <a:ea typeface="Calibri"/>
                <a:cs typeface="Calibri"/>
                <a:sym typeface="Calibri"/>
              </a:rPr>
              <a:t>foi demonstrada em vários estudos clínicos com 1.400 pacientes e numa </a:t>
            </a:r>
            <a:r>
              <a:rPr b="1" lang="pt-BR" sz="1400">
                <a:solidFill>
                  <a:schemeClr val="dk2"/>
                </a:solidFill>
                <a:latin typeface="Calibri"/>
                <a:ea typeface="Calibri"/>
                <a:cs typeface="Calibri"/>
                <a:sym typeface="Calibri"/>
              </a:rPr>
              <a:t>análise de 10 anos de Farmacovigilância</a:t>
            </a:r>
            <a:r>
              <a:rPr lang="pt-BR" sz="1400">
                <a:solidFill>
                  <a:schemeClr val="dk2"/>
                </a:solidFill>
                <a:latin typeface="Calibri"/>
                <a:ea typeface="Calibri"/>
                <a:cs typeface="Calibri"/>
                <a:sym typeface="Calibri"/>
              </a:rPr>
              <a:t>.</a:t>
            </a:r>
            <a:r>
              <a:rPr baseline="30000" lang="pt-BR" sz="1400">
                <a:solidFill>
                  <a:schemeClr val="dk2"/>
                </a:solidFill>
                <a:latin typeface="Calibri"/>
                <a:ea typeface="Calibri"/>
                <a:cs typeface="Calibri"/>
                <a:sym typeface="Calibri"/>
              </a:rPr>
              <a:t>9,12</a:t>
            </a:r>
            <a:endParaRPr/>
          </a:p>
        </p:txBody>
      </p:sp>
      <p:cxnSp>
        <p:nvCxnSpPr>
          <p:cNvPr id="14077" name="Google Shape;14077;p244"/>
          <p:cNvCxnSpPr/>
          <p:nvPr/>
        </p:nvCxnSpPr>
        <p:spPr>
          <a:xfrm rot="10800000">
            <a:off x="1672492" y="4801630"/>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78" name="Google Shape;14078;p244"/>
          <p:cNvCxnSpPr/>
          <p:nvPr/>
        </p:nvCxnSpPr>
        <p:spPr>
          <a:xfrm rot="10800000">
            <a:off x="1672492" y="5347730"/>
            <a:ext cx="9732108" cy="0"/>
          </a:xfrm>
          <a:prstGeom prst="straightConnector1">
            <a:avLst/>
          </a:prstGeom>
          <a:noFill/>
          <a:ln cap="flat" cmpd="sng" w="12700">
            <a:solidFill>
              <a:srgbClr val="D8D8D8"/>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750"/>
                                  </p:stCondLst>
                                  <p:childTnLst>
                                    <p:set>
                                      <p:cBhvr>
                                        <p:cTn dur="1" fill="hold">
                                          <p:stCondLst>
                                            <p:cond delay="0"/>
                                          </p:stCondLst>
                                        </p:cTn>
                                        <p:tgtEl>
                                          <p:spTgt spid="14068"/>
                                        </p:tgtEl>
                                        <p:attrNameLst>
                                          <p:attrName>style.visibility</p:attrName>
                                        </p:attrNameLst>
                                      </p:cBhvr>
                                      <p:to>
                                        <p:strVal val="visible"/>
                                      </p:to>
                                    </p:set>
                                    <p:animEffect filter="fade" transition="in">
                                      <p:cBhvr>
                                        <p:cTn dur="500"/>
                                        <p:tgtEl>
                                          <p:spTgt spid="14068"/>
                                        </p:tgtEl>
                                      </p:cBhvr>
                                    </p:animEffect>
                                  </p:childTnLst>
                                </p:cTn>
                              </p:par>
                              <p:par>
                                <p:cTn fill="hold" nodeType="withEffect" presetClass="entr" presetID="10" presetSubtype="0">
                                  <p:stCondLst>
                                    <p:cond delay="750"/>
                                  </p:stCondLst>
                                  <p:childTnLst>
                                    <p:set>
                                      <p:cBhvr>
                                        <p:cTn dur="1" fill="hold">
                                          <p:stCondLst>
                                            <p:cond delay="0"/>
                                          </p:stCondLst>
                                        </p:cTn>
                                        <p:tgtEl>
                                          <p:spTgt spid="14070"/>
                                        </p:tgtEl>
                                        <p:attrNameLst>
                                          <p:attrName>style.visibility</p:attrName>
                                        </p:attrNameLst>
                                      </p:cBhvr>
                                      <p:to>
                                        <p:strVal val="visible"/>
                                      </p:to>
                                    </p:set>
                                    <p:animEffect filter="fade" transition="in">
                                      <p:cBhvr>
                                        <p:cTn dur="500"/>
                                        <p:tgtEl>
                                          <p:spTgt spid="14070"/>
                                        </p:tgtEl>
                                      </p:cBhvr>
                                    </p:animEffect>
                                  </p:childTnLst>
                                </p:cTn>
                              </p:par>
                              <p:par>
                                <p:cTn fill="hold" nodeType="withEffect" presetClass="entr" presetID="10" presetSubtype="0">
                                  <p:stCondLst>
                                    <p:cond delay="750"/>
                                  </p:stCondLst>
                                  <p:childTnLst>
                                    <p:set>
                                      <p:cBhvr>
                                        <p:cTn dur="1" fill="hold">
                                          <p:stCondLst>
                                            <p:cond delay="0"/>
                                          </p:stCondLst>
                                        </p:cTn>
                                        <p:tgtEl>
                                          <p:spTgt spid="14071"/>
                                        </p:tgtEl>
                                        <p:attrNameLst>
                                          <p:attrName>style.visibility</p:attrName>
                                        </p:attrNameLst>
                                      </p:cBhvr>
                                      <p:to>
                                        <p:strVal val="visible"/>
                                      </p:to>
                                    </p:set>
                                    <p:animEffect filter="fade" transition="in">
                                      <p:cBhvr>
                                        <p:cTn dur="500"/>
                                        <p:tgtEl>
                                          <p:spTgt spid="14071"/>
                                        </p:tgtEl>
                                      </p:cBhvr>
                                    </p:animEffect>
                                  </p:childTnLst>
                                </p:cTn>
                              </p:par>
                              <p:par>
                                <p:cTn fill="hold" nodeType="withEffect" presetClass="entr" presetID="10" presetSubtype="0">
                                  <p:stCondLst>
                                    <p:cond delay="750"/>
                                  </p:stCondLst>
                                  <p:childTnLst>
                                    <p:set>
                                      <p:cBhvr>
                                        <p:cTn dur="1" fill="hold">
                                          <p:stCondLst>
                                            <p:cond delay="0"/>
                                          </p:stCondLst>
                                        </p:cTn>
                                        <p:tgtEl>
                                          <p:spTgt spid="14072"/>
                                        </p:tgtEl>
                                        <p:attrNameLst>
                                          <p:attrName>style.visibility</p:attrName>
                                        </p:attrNameLst>
                                      </p:cBhvr>
                                      <p:to>
                                        <p:strVal val="visible"/>
                                      </p:to>
                                    </p:set>
                                    <p:animEffect filter="fade" transition="in">
                                      <p:cBhvr>
                                        <p:cTn dur="500"/>
                                        <p:tgtEl>
                                          <p:spTgt spid="14072"/>
                                        </p:tgtEl>
                                      </p:cBhvr>
                                    </p:animEffect>
                                  </p:childTnLst>
                                </p:cTn>
                              </p:par>
                              <p:par>
                                <p:cTn fill="hold" nodeType="withEffect" presetClass="entr" presetID="10" presetSubtype="0">
                                  <p:stCondLst>
                                    <p:cond delay="750"/>
                                  </p:stCondLst>
                                  <p:childTnLst>
                                    <p:set>
                                      <p:cBhvr>
                                        <p:cTn dur="1" fill="hold">
                                          <p:stCondLst>
                                            <p:cond delay="0"/>
                                          </p:stCondLst>
                                        </p:cTn>
                                        <p:tgtEl>
                                          <p:spTgt spid="14073"/>
                                        </p:tgtEl>
                                        <p:attrNameLst>
                                          <p:attrName>style.visibility</p:attrName>
                                        </p:attrNameLst>
                                      </p:cBhvr>
                                      <p:to>
                                        <p:strVal val="visible"/>
                                      </p:to>
                                    </p:set>
                                    <p:animEffect filter="fade" transition="in">
                                      <p:cBhvr>
                                        <p:cTn dur="500"/>
                                        <p:tgtEl>
                                          <p:spTgt spid="14073"/>
                                        </p:tgtEl>
                                      </p:cBhvr>
                                    </p:animEffect>
                                  </p:childTnLst>
                                </p:cTn>
                              </p:par>
                              <p:par>
                                <p:cTn fill="hold" nodeType="withEffect" presetClass="entr" presetID="10" presetSubtype="0">
                                  <p:stCondLst>
                                    <p:cond delay="750"/>
                                  </p:stCondLst>
                                  <p:childTnLst>
                                    <p:set>
                                      <p:cBhvr>
                                        <p:cTn dur="1" fill="hold">
                                          <p:stCondLst>
                                            <p:cond delay="0"/>
                                          </p:stCondLst>
                                        </p:cTn>
                                        <p:tgtEl>
                                          <p:spTgt spid="14074"/>
                                        </p:tgtEl>
                                        <p:attrNameLst>
                                          <p:attrName>style.visibility</p:attrName>
                                        </p:attrNameLst>
                                      </p:cBhvr>
                                      <p:to>
                                        <p:strVal val="visible"/>
                                      </p:to>
                                    </p:set>
                                    <p:animEffect filter="fade" transition="in">
                                      <p:cBhvr>
                                        <p:cTn dur="500"/>
                                        <p:tgtEl>
                                          <p:spTgt spid="14074"/>
                                        </p:tgtEl>
                                      </p:cBhvr>
                                    </p:animEffect>
                                  </p:childTnLst>
                                </p:cTn>
                              </p:par>
                              <p:par>
                                <p:cTn fill="hold" nodeType="withEffect" presetClass="entr" presetID="10" presetSubtype="0">
                                  <p:stCondLst>
                                    <p:cond delay="1000"/>
                                  </p:stCondLst>
                                  <p:childTnLst>
                                    <p:set>
                                      <p:cBhvr>
                                        <p:cTn dur="1" fill="hold">
                                          <p:stCondLst>
                                            <p:cond delay="0"/>
                                          </p:stCondLst>
                                        </p:cTn>
                                        <p:tgtEl>
                                          <p:spTgt spid="14076"/>
                                        </p:tgtEl>
                                        <p:attrNameLst>
                                          <p:attrName>style.visibility</p:attrName>
                                        </p:attrNameLst>
                                      </p:cBhvr>
                                      <p:to>
                                        <p:strVal val="visible"/>
                                      </p:to>
                                    </p:set>
                                    <p:animEffect filter="fade" transition="in">
                                      <p:cBhvr>
                                        <p:cTn dur="500"/>
                                        <p:tgtEl>
                                          <p:spTgt spid="14076"/>
                                        </p:tgtEl>
                                      </p:cBhvr>
                                    </p:animEffect>
                                  </p:childTnLst>
                                </p:cTn>
                              </p:par>
                              <p:par>
                                <p:cTn fill="hold" nodeType="withEffect" presetClass="entr" presetID="10" presetSubtype="0">
                                  <p:stCondLst>
                                    <p:cond delay="750"/>
                                  </p:stCondLst>
                                  <p:childTnLst>
                                    <p:set>
                                      <p:cBhvr>
                                        <p:cTn dur="1" fill="hold">
                                          <p:stCondLst>
                                            <p:cond delay="0"/>
                                          </p:stCondLst>
                                        </p:cTn>
                                        <p:tgtEl>
                                          <p:spTgt spid="14077"/>
                                        </p:tgtEl>
                                        <p:attrNameLst>
                                          <p:attrName>style.visibility</p:attrName>
                                        </p:attrNameLst>
                                      </p:cBhvr>
                                      <p:to>
                                        <p:strVal val="visible"/>
                                      </p:to>
                                    </p:set>
                                    <p:animEffect filter="fade" transition="in">
                                      <p:cBhvr>
                                        <p:cTn dur="500"/>
                                        <p:tgtEl>
                                          <p:spTgt spid="14077"/>
                                        </p:tgtEl>
                                      </p:cBhvr>
                                    </p:animEffect>
                                  </p:childTnLst>
                                </p:cTn>
                              </p:par>
                              <p:par>
                                <p:cTn fill="hold" nodeType="withEffect" presetClass="entr" presetID="10" presetSubtype="0">
                                  <p:stCondLst>
                                    <p:cond delay="750"/>
                                  </p:stCondLst>
                                  <p:childTnLst>
                                    <p:set>
                                      <p:cBhvr>
                                        <p:cTn dur="1" fill="hold">
                                          <p:stCondLst>
                                            <p:cond delay="0"/>
                                          </p:stCondLst>
                                        </p:cTn>
                                        <p:tgtEl>
                                          <p:spTgt spid="14078"/>
                                        </p:tgtEl>
                                        <p:attrNameLst>
                                          <p:attrName>style.visibility</p:attrName>
                                        </p:attrNameLst>
                                      </p:cBhvr>
                                      <p:to>
                                        <p:strVal val="visible"/>
                                      </p:to>
                                    </p:set>
                                    <p:animEffect filter="fade" transition="in">
                                      <p:cBhvr>
                                        <p:cTn dur="500"/>
                                        <p:tgtEl>
                                          <p:spTgt spid="1407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083" name="Shape 14083"/>
        <p:cNvGrpSpPr/>
        <p:nvPr/>
      </p:nvGrpSpPr>
      <p:grpSpPr>
        <a:xfrm>
          <a:off x="0" y="0"/>
          <a:ext cx="0" cy="0"/>
          <a:chOff x="0" y="0"/>
          <a:chExt cx="0" cy="0"/>
        </a:xfrm>
      </p:grpSpPr>
      <p:sp>
        <p:nvSpPr>
          <p:cNvPr id="14084" name="Google Shape;14084;p245"/>
          <p:cNvSpPr/>
          <p:nvPr/>
        </p:nvSpPr>
        <p:spPr>
          <a:xfrm flipH="1">
            <a:off x="590866" y="1761986"/>
            <a:ext cx="10938113" cy="430956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4085" name="Google Shape;14085;p245"/>
          <p:cNvSpPr txBox="1"/>
          <p:nvPr/>
        </p:nvSpPr>
        <p:spPr>
          <a:xfrm>
            <a:off x="296269" y="385036"/>
            <a:ext cx="4536691"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Mensagens principais</a:t>
            </a:r>
            <a:endParaRPr b="1" baseline="30000" sz="3600">
              <a:solidFill>
                <a:schemeClr val="accent1"/>
              </a:solidFill>
              <a:latin typeface="Lustria"/>
              <a:ea typeface="Lustria"/>
              <a:cs typeface="Lustria"/>
              <a:sym typeface="Lustria"/>
            </a:endParaRPr>
          </a:p>
        </p:txBody>
      </p:sp>
      <p:sp>
        <p:nvSpPr>
          <p:cNvPr id="14086" name="Google Shape;14086;p245"/>
          <p:cNvSpPr txBox="1"/>
          <p:nvPr/>
        </p:nvSpPr>
        <p:spPr>
          <a:xfrm>
            <a:off x="296269" y="792070"/>
            <a:ext cx="2655920"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Anemia aplástica</a:t>
            </a:r>
            <a:endParaRPr baseline="30000" sz="2800">
              <a:solidFill>
                <a:srgbClr val="003865"/>
              </a:solidFill>
              <a:latin typeface="Calibri"/>
              <a:ea typeface="Calibri"/>
              <a:cs typeface="Calibri"/>
              <a:sym typeface="Calibri"/>
            </a:endParaRPr>
          </a:p>
        </p:txBody>
      </p:sp>
      <p:sp>
        <p:nvSpPr>
          <p:cNvPr id="14087" name="Google Shape;14087;p24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Heitlinger E. Blood Rev 2013;27(Suppl 1):S1–S6. 2. Sugimori C, Chuhjo T, Feng X, et al. Blood. 2016; 107(4):1308-1315. 3. Morado M, Freire Sandes A, Colado E, et al; Cytometry B Clin Cytom. 2017;92:361-70  4.Killick SB, et al. Br J Haematol. 2016;172:187-207. 5. Marotta S, et al. Expert Rev Hematol 2014:1–15; 6. Peffault de Latour R, et al. Haematologica 2012;97(11):1666–1673. </a:t>
            </a:r>
            <a:endParaRPr/>
          </a:p>
        </p:txBody>
      </p:sp>
      <p:sp>
        <p:nvSpPr>
          <p:cNvPr id="14088" name="Google Shape;14088;p245"/>
          <p:cNvSpPr/>
          <p:nvPr/>
        </p:nvSpPr>
        <p:spPr>
          <a:xfrm>
            <a:off x="-558799" y="1367264"/>
            <a:ext cx="10468332" cy="798778"/>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4089" name="Google Shape;14089;p245"/>
          <p:cNvSpPr/>
          <p:nvPr/>
        </p:nvSpPr>
        <p:spPr>
          <a:xfrm>
            <a:off x="982769" y="1454730"/>
            <a:ext cx="600670" cy="600673"/>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4090" name="Google Shape;14090;p245"/>
          <p:cNvCxnSpPr/>
          <p:nvPr/>
        </p:nvCxnSpPr>
        <p:spPr>
          <a:xfrm rot="10800000">
            <a:off x="1672492" y="2971700"/>
            <a:ext cx="9732108" cy="0"/>
          </a:xfrm>
          <a:prstGeom prst="straightConnector1">
            <a:avLst/>
          </a:prstGeom>
          <a:noFill/>
          <a:ln cap="flat" cmpd="sng" w="12700">
            <a:solidFill>
              <a:srgbClr val="D8D8D8"/>
            </a:solidFill>
            <a:prstDash val="solid"/>
            <a:miter lim="800000"/>
            <a:headEnd len="sm" w="sm" type="none"/>
            <a:tailEnd len="sm" w="sm" type="none"/>
          </a:ln>
        </p:spPr>
      </p:cxnSp>
      <p:sp>
        <p:nvSpPr>
          <p:cNvPr id="14091" name="Google Shape;14091;p245"/>
          <p:cNvSpPr/>
          <p:nvPr/>
        </p:nvSpPr>
        <p:spPr>
          <a:xfrm>
            <a:off x="1583439" y="1600790"/>
            <a:ext cx="8554336" cy="3416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rPr b="1" lang="pt-BR" sz="1800">
                <a:solidFill>
                  <a:schemeClr val="lt1"/>
                </a:solidFill>
                <a:latin typeface="Lustria"/>
                <a:ea typeface="Lustria"/>
                <a:cs typeface="Lustria"/>
                <a:sym typeface="Lustria"/>
              </a:rPr>
              <a:t>A HPN é uma doença rara, porém grave, progressiva e com alta mortalidade.</a:t>
            </a:r>
            <a:r>
              <a:rPr b="1" baseline="30000" lang="pt-BR" sz="1800">
                <a:solidFill>
                  <a:schemeClr val="lt1"/>
                </a:solidFill>
                <a:latin typeface="Lustria"/>
                <a:ea typeface="Lustria"/>
                <a:cs typeface="Lustria"/>
                <a:sym typeface="Lustria"/>
              </a:rPr>
              <a:t>1</a:t>
            </a:r>
            <a:endParaRPr b="1" sz="1800">
              <a:solidFill>
                <a:schemeClr val="lt1"/>
              </a:solidFill>
              <a:latin typeface="Lustria"/>
              <a:ea typeface="Lustria"/>
              <a:cs typeface="Lustria"/>
              <a:sym typeface="Lustria"/>
            </a:endParaRPr>
          </a:p>
        </p:txBody>
      </p:sp>
      <p:cxnSp>
        <p:nvCxnSpPr>
          <p:cNvPr id="14092" name="Google Shape;14092;p245"/>
          <p:cNvCxnSpPr/>
          <p:nvPr/>
        </p:nvCxnSpPr>
        <p:spPr>
          <a:xfrm rot="10800000">
            <a:off x="1672492" y="3479700"/>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093" name="Google Shape;14093;p245"/>
          <p:cNvCxnSpPr/>
          <p:nvPr/>
        </p:nvCxnSpPr>
        <p:spPr>
          <a:xfrm rot="10800000">
            <a:off x="1672492" y="4149628"/>
            <a:ext cx="9732108" cy="0"/>
          </a:xfrm>
          <a:prstGeom prst="straightConnector1">
            <a:avLst/>
          </a:prstGeom>
          <a:noFill/>
          <a:ln cap="flat" cmpd="sng" w="12700">
            <a:solidFill>
              <a:srgbClr val="D8D8D8"/>
            </a:solidFill>
            <a:prstDash val="solid"/>
            <a:miter lim="800000"/>
            <a:headEnd len="sm" w="sm" type="none"/>
            <a:tailEnd len="sm" w="sm" type="none"/>
          </a:ln>
        </p:spPr>
      </p:cxnSp>
      <p:pic>
        <p:nvPicPr>
          <p:cNvPr id="14094" name="Google Shape;14094;p245"/>
          <p:cNvPicPr preferRelativeResize="0"/>
          <p:nvPr/>
        </p:nvPicPr>
        <p:blipFill rotWithShape="1">
          <a:blip r:embed="rId3">
            <a:alphaModFix/>
          </a:blip>
          <a:srcRect b="0" l="0" r="0" t="0"/>
          <a:stretch/>
        </p:blipFill>
        <p:spPr>
          <a:xfrm>
            <a:off x="1035483" y="1517649"/>
            <a:ext cx="450418" cy="450418"/>
          </a:xfrm>
          <a:prstGeom prst="rect">
            <a:avLst/>
          </a:prstGeom>
          <a:noFill/>
          <a:ln>
            <a:noFill/>
          </a:ln>
        </p:spPr>
      </p:pic>
      <p:cxnSp>
        <p:nvCxnSpPr>
          <p:cNvPr id="14095" name="Google Shape;14095;p245"/>
          <p:cNvCxnSpPr/>
          <p:nvPr/>
        </p:nvCxnSpPr>
        <p:spPr>
          <a:xfrm rot="10800000">
            <a:off x="1672492" y="4886228"/>
            <a:ext cx="9732108" cy="0"/>
          </a:xfrm>
          <a:prstGeom prst="straightConnector1">
            <a:avLst/>
          </a:prstGeom>
          <a:noFill/>
          <a:ln cap="flat" cmpd="sng" w="12700">
            <a:solidFill>
              <a:srgbClr val="D8D8D8"/>
            </a:solidFill>
            <a:prstDash val="solid"/>
            <a:miter lim="800000"/>
            <a:headEnd len="sm" w="sm" type="none"/>
            <a:tailEnd len="sm" w="sm" type="none"/>
          </a:ln>
        </p:spPr>
      </p:cxnSp>
      <p:sp>
        <p:nvSpPr>
          <p:cNvPr id="14096" name="Google Shape;14096;p245"/>
          <p:cNvSpPr/>
          <p:nvPr/>
        </p:nvSpPr>
        <p:spPr>
          <a:xfrm>
            <a:off x="1624229" y="2560764"/>
            <a:ext cx="9526371" cy="2989536"/>
          </a:xfrm>
          <a:prstGeom prst="rect">
            <a:avLst/>
          </a:prstGeom>
          <a:noFill/>
          <a:ln>
            <a:noFill/>
          </a:ln>
        </p:spPr>
        <p:txBody>
          <a:bodyPr anchorCtr="0" anchor="t" bIns="45700" lIns="91425" spcFirstLastPara="1" rIns="91425" wrap="square" tIns="45700">
            <a:spAutoFit/>
          </a:bodyPr>
          <a:lstStyle/>
          <a:p>
            <a:pPr indent="0" lvl="0" marL="0" marR="0" rtl="0" algn="l">
              <a:lnSpc>
                <a:spcPct val="95000"/>
              </a:lnSpc>
              <a:spcBef>
                <a:spcPts val="0"/>
              </a:spcBef>
              <a:spcAft>
                <a:spcPts val="0"/>
              </a:spcAft>
              <a:buNone/>
            </a:pPr>
            <a:r>
              <a:rPr lang="pt-BR" sz="1600">
                <a:solidFill>
                  <a:schemeClr val="dk1"/>
                </a:solidFill>
                <a:latin typeface="Calibri"/>
                <a:ea typeface="Calibri"/>
                <a:cs typeface="Calibri"/>
                <a:sym typeface="Calibri"/>
              </a:rPr>
              <a:t>Em até metade dos casos pode estar associada à Anemia Aplástica.</a:t>
            </a:r>
            <a:r>
              <a:rPr baseline="30000" lang="pt-BR" sz="1600">
                <a:solidFill>
                  <a:schemeClr val="dk1"/>
                </a:solidFill>
                <a:latin typeface="Calibri"/>
                <a:ea typeface="Calibri"/>
                <a:cs typeface="Calibri"/>
                <a:sym typeface="Calibri"/>
              </a:rPr>
              <a:t>2</a:t>
            </a:r>
            <a:endParaRPr/>
          </a:p>
          <a:p>
            <a:pPr indent="0" lvl="0" marL="0" marR="0" rtl="0" algn="l">
              <a:lnSpc>
                <a:spcPct val="95000"/>
              </a:lnSpc>
              <a:spcBef>
                <a:spcPts val="2000"/>
              </a:spcBef>
              <a:spcAft>
                <a:spcPts val="0"/>
              </a:spcAft>
              <a:buNone/>
            </a:pPr>
            <a:r>
              <a:rPr lang="pt-BR" sz="1600">
                <a:solidFill>
                  <a:schemeClr val="dk1"/>
                </a:solidFill>
                <a:latin typeface="Calibri"/>
                <a:ea typeface="Calibri"/>
                <a:cs typeface="Calibri"/>
                <a:sym typeface="Calibri"/>
              </a:rPr>
              <a:t>Os </a:t>
            </a:r>
            <a:r>
              <a:rPr b="1" lang="pt-BR" sz="1600">
                <a:solidFill>
                  <a:schemeClr val="lt2"/>
                </a:solidFill>
                <a:latin typeface="Calibri"/>
                <a:ea typeface="Calibri"/>
                <a:cs typeface="Calibri"/>
                <a:sym typeface="Calibri"/>
              </a:rPr>
              <a:t>sintomas</a:t>
            </a:r>
            <a:r>
              <a:rPr lang="pt-BR" sz="1600">
                <a:solidFill>
                  <a:schemeClr val="dk1"/>
                </a:solidFill>
                <a:latin typeface="Calibri"/>
                <a:ea typeface="Calibri"/>
                <a:cs typeface="Calibri"/>
                <a:sym typeface="Calibri"/>
              </a:rPr>
              <a:t> de HPN e AA se </a:t>
            </a:r>
            <a:r>
              <a:rPr b="1" lang="pt-BR" sz="1600">
                <a:solidFill>
                  <a:schemeClr val="lt2"/>
                </a:solidFill>
                <a:latin typeface="Calibri"/>
                <a:ea typeface="Calibri"/>
                <a:cs typeface="Calibri"/>
                <a:sym typeface="Calibri"/>
              </a:rPr>
              <a:t>sobrepõe</a:t>
            </a:r>
            <a:r>
              <a:rPr lang="pt-BR" sz="1600">
                <a:solidFill>
                  <a:schemeClr val="dk1"/>
                </a:solidFill>
                <a:latin typeface="Calibri"/>
                <a:ea typeface="Calibri"/>
                <a:cs typeface="Calibri"/>
                <a:sym typeface="Calibri"/>
              </a:rPr>
              <a:t>, podendo dificultar o diagnóstico.</a:t>
            </a:r>
            <a:r>
              <a:rPr baseline="30000" lang="pt-BR" sz="1600">
                <a:solidFill>
                  <a:schemeClr val="dk1"/>
                </a:solidFill>
                <a:latin typeface="Calibri"/>
                <a:ea typeface="Calibri"/>
                <a:cs typeface="Calibri"/>
                <a:sym typeface="Calibri"/>
              </a:rPr>
              <a:t>3</a:t>
            </a:r>
            <a:endParaRPr/>
          </a:p>
          <a:p>
            <a:pPr indent="0" lvl="0" marL="0" marR="0" rtl="0" algn="l">
              <a:lnSpc>
                <a:spcPct val="95000"/>
              </a:lnSpc>
              <a:spcBef>
                <a:spcPts val="2000"/>
              </a:spcBef>
              <a:spcAft>
                <a:spcPts val="0"/>
              </a:spcAft>
              <a:buNone/>
            </a:pPr>
            <a:r>
              <a:rPr lang="pt-BR" sz="1600">
                <a:solidFill>
                  <a:schemeClr val="dk1"/>
                </a:solidFill>
                <a:latin typeface="Calibri"/>
                <a:ea typeface="Calibri"/>
                <a:cs typeface="Calibri"/>
                <a:sym typeface="Calibri"/>
              </a:rPr>
              <a:t>Recomenda-se testar todos os pacientes com AA para HPN usando </a:t>
            </a:r>
            <a:r>
              <a:rPr b="1" lang="pt-BR" sz="1600">
                <a:solidFill>
                  <a:schemeClr val="lt2"/>
                </a:solidFill>
                <a:latin typeface="Calibri"/>
                <a:ea typeface="Calibri"/>
                <a:cs typeface="Calibri"/>
                <a:sym typeface="Calibri"/>
              </a:rPr>
              <a:t>citometria</a:t>
            </a:r>
            <a:r>
              <a:rPr b="1" lang="pt-BR" sz="1600">
                <a:solidFill>
                  <a:srgbClr val="283C8C"/>
                </a:solidFill>
                <a:latin typeface="Calibri"/>
                <a:ea typeface="Calibri"/>
                <a:cs typeface="Calibri"/>
                <a:sym typeface="Calibri"/>
              </a:rPr>
              <a:t> </a:t>
            </a:r>
            <a:br>
              <a:rPr b="1" lang="pt-BR" sz="1600">
                <a:solidFill>
                  <a:srgbClr val="283C8C"/>
                </a:solidFill>
                <a:latin typeface="Calibri"/>
                <a:ea typeface="Calibri"/>
                <a:cs typeface="Calibri"/>
                <a:sym typeface="Calibri"/>
              </a:rPr>
            </a:br>
            <a:r>
              <a:rPr b="1" lang="pt-BR" sz="1600">
                <a:solidFill>
                  <a:schemeClr val="lt2"/>
                </a:solidFill>
                <a:latin typeface="Calibri"/>
                <a:ea typeface="Calibri"/>
                <a:cs typeface="Calibri"/>
                <a:sym typeface="Calibri"/>
              </a:rPr>
              <a:t>de fluxo</a:t>
            </a:r>
            <a:r>
              <a:rPr lang="pt-BR" sz="1600">
                <a:solidFill>
                  <a:schemeClr val="lt2"/>
                </a:solidFill>
                <a:latin typeface="Calibri"/>
                <a:ea typeface="Calibri"/>
                <a:cs typeface="Calibri"/>
                <a:sym typeface="Calibri"/>
              </a:rPr>
              <a:t> </a:t>
            </a:r>
            <a:r>
              <a:rPr lang="pt-BR" sz="1600">
                <a:solidFill>
                  <a:schemeClr val="dk1"/>
                </a:solidFill>
                <a:latin typeface="Calibri"/>
                <a:ea typeface="Calibri"/>
                <a:cs typeface="Calibri"/>
                <a:sym typeface="Calibri"/>
              </a:rPr>
              <a:t>de sangue periférico.</a:t>
            </a:r>
            <a:r>
              <a:rPr baseline="30000" lang="pt-BR" sz="1600">
                <a:solidFill>
                  <a:schemeClr val="dk1"/>
                </a:solidFill>
                <a:latin typeface="Calibri"/>
                <a:ea typeface="Calibri"/>
                <a:cs typeface="Calibri"/>
                <a:sym typeface="Calibri"/>
              </a:rPr>
              <a:t>4</a:t>
            </a:r>
            <a:endParaRPr/>
          </a:p>
          <a:p>
            <a:pPr indent="0" lvl="0" marL="0" marR="0" rtl="0" algn="l">
              <a:lnSpc>
                <a:spcPct val="95000"/>
              </a:lnSpc>
              <a:spcBef>
                <a:spcPts val="2000"/>
              </a:spcBef>
              <a:spcAft>
                <a:spcPts val="0"/>
              </a:spcAft>
              <a:buNone/>
            </a:pPr>
            <a:r>
              <a:rPr lang="pt-BR" sz="1600">
                <a:solidFill>
                  <a:schemeClr val="dk1"/>
                </a:solidFill>
                <a:latin typeface="Calibri"/>
                <a:ea typeface="Calibri"/>
                <a:cs typeface="Calibri"/>
                <a:sym typeface="Calibri"/>
              </a:rPr>
              <a:t>O </a:t>
            </a:r>
            <a:r>
              <a:rPr b="1" lang="pt-BR" sz="1600">
                <a:solidFill>
                  <a:schemeClr val="lt2"/>
                </a:solidFill>
                <a:latin typeface="Calibri"/>
                <a:ea typeface="Calibri"/>
                <a:cs typeface="Calibri"/>
                <a:sym typeface="Calibri"/>
              </a:rPr>
              <a:t>TCTH é o único tratamento potencialmente curativo </a:t>
            </a:r>
            <a:r>
              <a:rPr lang="pt-BR" sz="1600">
                <a:solidFill>
                  <a:schemeClr val="dk1"/>
                </a:solidFill>
                <a:latin typeface="Calibri"/>
                <a:ea typeface="Calibri"/>
                <a:cs typeface="Calibri"/>
                <a:sym typeface="Calibri"/>
              </a:rPr>
              <a:t>para HPN, apesar da morbidade e mortalidade de TCTH serem os principais limitantes para seu amplo uso em pacientes com HPN.</a:t>
            </a:r>
            <a:r>
              <a:rPr baseline="30000" lang="pt-BR" sz="1600">
                <a:solidFill>
                  <a:schemeClr val="dk1"/>
                </a:solidFill>
                <a:latin typeface="Calibri"/>
                <a:ea typeface="Calibri"/>
                <a:cs typeface="Calibri"/>
                <a:sym typeface="Calibri"/>
              </a:rPr>
              <a:t>5</a:t>
            </a:r>
            <a:endParaRPr/>
          </a:p>
          <a:p>
            <a:pPr indent="0" lvl="0" marL="0" marR="0" rtl="0" algn="l">
              <a:lnSpc>
                <a:spcPct val="95000"/>
              </a:lnSpc>
              <a:spcBef>
                <a:spcPts val="2000"/>
              </a:spcBef>
              <a:spcAft>
                <a:spcPts val="0"/>
              </a:spcAft>
              <a:buNone/>
            </a:pPr>
            <a:r>
              <a:rPr lang="pt-BR" sz="1600">
                <a:solidFill>
                  <a:schemeClr val="dk1"/>
                </a:solidFill>
                <a:latin typeface="Calibri"/>
                <a:ea typeface="Calibri"/>
                <a:cs typeface="Calibri"/>
                <a:sym typeface="Calibri"/>
              </a:rPr>
              <a:t>Uma grande proporção de pacientes com HPN desenvolve eventos trombóticos </a:t>
            </a:r>
            <a:br>
              <a:rPr lang="pt-BR" sz="1600">
                <a:solidFill>
                  <a:schemeClr val="dk1"/>
                </a:solidFill>
                <a:latin typeface="Calibri"/>
                <a:ea typeface="Calibri"/>
                <a:cs typeface="Calibri"/>
                <a:sym typeface="Calibri"/>
              </a:rPr>
            </a:br>
            <a:r>
              <a:rPr lang="pt-BR" sz="1600">
                <a:solidFill>
                  <a:schemeClr val="dk1"/>
                </a:solidFill>
                <a:latin typeface="Calibri"/>
                <a:ea typeface="Calibri"/>
                <a:cs typeface="Calibri"/>
                <a:sym typeface="Calibri"/>
              </a:rPr>
              <a:t>e o </a:t>
            </a:r>
            <a:r>
              <a:rPr b="1" lang="pt-BR" sz="1600">
                <a:solidFill>
                  <a:schemeClr val="lt2"/>
                </a:solidFill>
                <a:latin typeface="Calibri"/>
                <a:ea typeface="Calibri"/>
                <a:cs typeface="Calibri"/>
                <a:sym typeface="Calibri"/>
              </a:rPr>
              <a:t>TCTH pode ser contraindicado</a:t>
            </a:r>
            <a:r>
              <a:rPr lang="pt-BR" sz="1600">
                <a:solidFill>
                  <a:schemeClr val="dk1"/>
                </a:solidFill>
                <a:latin typeface="Calibri"/>
                <a:ea typeface="Calibri"/>
                <a:cs typeface="Calibri"/>
                <a:sym typeface="Calibri"/>
              </a:rPr>
              <a:t>, pela alta taxa de mortalidade relacionada ao transplante nesses pacientes.</a:t>
            </a:r>
            <a:r>
              <a:rPr baseline="30000" lang="pt-BR" sz="1600">
                <a:solidFill>
                  <a:schemeClr val="dk1"/>
                </a:solidFill>
                <a:latin typeface="Calibri"/>
                <a:ea typeface="Calibri"/>
                <a:cs typeface="Calibri"/>
                <a:sym typeface="Calibri"/>
              </a:rPr>
              <a:t>5,6</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750"/>
                                  </p:stCondLst>
                                  <p:childTnLst>
                                    <p:set>
                                      <p:cBhvr>
                                        <p:cTn dur="1" fill="hold">
                                          <p:stCondLst>
                                            <p:cond delay="0"/>
                                          </p:stCondLst>
                                        </p:cTn>
                                        <p:tgtEl>
                                          <p:spTgt spid="14090"/>
                                        </p:tgtEl>
                                        <p:attrNameLst>
                                          <p:attrName>style.visibility</p:attrName>
                                        </p:attrNameLst>
                                      </p:cBhvr>
                                      <p:to>
                                        <p:strVal val="visible"/>
                                      </p:to>
                                    </p:set>
                                    <p:animEffect filter="fade" transition="in">
                                      <p:cBhvr>
                                        <p:cTn dur="500"/>
                                        <p:tgtEl>
                                          <p:spTgt spid="14090"/>
                                        </p:tgtEl>
                                      </p:cBhvr>
                                    </p:animEffect>
                                  </p:childTnLst>
                                </p:cTn>
                              </p:par>
                              <p:par>
                                <p:cTn fill="hold" nodeType="withEffect" presetClass="entr" presetID="10" presetSubtype="0">
                                  <p:stCondLst>
                                    <p:cond delay="750"/>
                                  </p:stCondLst>
                                  <p:childTnLst>
                                    <p:set>
                                      <p:cBhvr>
                                        <p:cTn dur="1" fill="hold">
                                          <p:stCondLst>
                                            <p:cond delay="0"/>
                                          </p:stCondLst>
                                        </p:cTn>
                                        <p:tgtEl>
                                          <p:spTgt spid="14092"/>
                                        </p:tgtEl>
                                        <p:attrNameLst>
                                          <p:attrName>style.visibility</p:attrName>
                                        </p:attrNameLst>
                                      </p:cBhvr>
                                      <p:to>
                                        <p:strVal val="visible"/>
                                      </p:to>
                                    </p:set>
                                    <p:animEffect filter="fade" transition="in">
                                      <p:cBhvr>
                                        <p:cTn dur="500"/>
                                        <p:tgtEl>
                                          <p:spTgt spid="14092"/>
                                        </p:tgtEl>
                                      </p:cBhvr>
                                    </p:animEffect>
                                  </p:childTnLst>
                                </p:cTn>
                              </p:par>
                              <p:par>
                                <p:cTn fill="hold" nodeType="withEffect" presetClass="entr" presetID="10" presetSubtype="0">
                                  <p:stCondLst>
                                    <p:cond delay="750"/>
                                  </p:stCondLst>
                                  <p:childTnLst>
                                    <p:set>
                                      <p:cBhvr>
                                        <p:cTn dur="1" fill="hold">
                                          <p:stCondLst>
                                            <p:cond delay="0"/>
                                          </p:stCondLst>
                                        </p:cTn>
                                        <p:tgtEl>
                                          <p:spTgt spid="14093"/>
                                        </p:tgtEl>
                                        <p:attrNameLst>
                                          <p:attrName>style.visibility</p:attrName>
                                        </p:attrNameLst>
                                      </p:cBhvr>
                                      <p:to>
                                        <p:strVal val="visible"/>
                                      </p:to>
                                    </p:set>
                                    <p:animEffect filter="fade" transition="in">
                                      <p:cBhvr>
                                        <p:cTn dur="500"/>
                                        <p:tgtEl>
                                          <p:spTgt spid="14093"/>
                                        </p:tgtEl>
                                      </p:cBhvr>
                                    </p:animEffect>
                                  </p:childTnLst>
                                </p:cTn>
                              </p:par>
                              <p:par>
                                <p:cTn fill="hold" nodeType="withEffect" presetClass="entr" presetID="10" presetSubtype="0">
                                  <p:stCondLst>
                                    <p:cond delay="750"/>
                                  </p:stCondLst>
                                  <p:childTnLst>
                                    <p:set>
                                      <p:cBhvr>
                                        <p:cTn dur="1" fill="hold">
                                          <p:stCondLst>
                                            <p:cond delay="0"/>
                                          </p:stCondLst>
                                        </p:cTn>
                                        <p:tgtEl>
                                          <p:spTgt spid="14095"/>
                                        </p:tgtEl>
                                        <p:attrNameLst>
                                          <p:attrName>style.visibility</p:attrName>
                                        </p:attrNameLst>
                                      </p:cBhvr>
                                      <p:to>
                                        <p:strVal val="visible"/>
                                      </p:to>
                                    </p:set>
                                    <p:animEffect filter="fade" transition="in">
                                      <p:cBhvr>
                                        <p:cTn dur="500"/>
                                        <p:tgtEl>
                                          <p:spTgt spid="14095"/>
                                        </p:tgtEl>
                                      </p:cBhvr>
                                    </p:animEffect>
                                  </p:childTnLst>
                                </p:cTn>
                              </p:par>
                              <p:par>
                                <p:cTn fill="hold" nodeType="withEffect" presetClass="entr" presetID="10" presetSubtype="0">
                                  <p:stCondLst>
                                    <p:cond delay="1000"/>
                                  </p:stCondLst>
                                  <p:childTnLst>
                                    <p:set>
                                      <p:cBhvr>
                                        <p:cTn dur="1" fill="hold">
                                          <p:stCondLst>
                                            <p:cond delay="0"/>
                                          </p:stCondLst>
                                        </p:cTn>
                                        <p:tgtEl>
                                          <p:spTgt spid="14096"/>
                                        </p:tgtEl>
                                        <p:attrNameLst>
                                          <p:attrName>style.visibility</p:attrName>
                                        </p:attrNameLst>
                                      </p:cBhvr>
                                      <p:to>
                                        <p:strVal val="visible"/>
                                      </p:to>
                                    </p:set>
                                    <p:animEffect filter="fade" transition="in">
                                      <p:cBhvr>
                                        <p:cTn dur="500"/>
                                        <p:tgtEl>
                                          <p:spTgt spid="1409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01" name="Shape 14101"/>
        <p:cNvGrpSpPr/>
        <p:nvPr/>
      </p:nvGrpSpPr>
      <p:grpSpPr>
        <a:xfrm>
          <a:off x="0" y="0"/>
          <a:ext cx="0" cy="0"/>
          <a:chOff x="0" y="0"/>
          <a:chExt cx="0" cy="0"/>
        </a:xfrm>
      </p:grpSpPr>
      <p:sp>
        <p:nvSpPr>
          <p:cNvPr id="14102" name="Google Shape;14102;p246"/>
          <p:cNvSpPr/>
          <p:nvPr/>
        </p:nvSpPr>
        <p:spPr>
          <a:xfrm flipH="1">
            <a:off x="590866" y="1761986"/>
            <a:ext cx="10938113" cy="430956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4103" name="Google Shape;14103;p246"/>
          <p:cNvSpPr/>
          <p:nvPr/>
        </p:nvSpPr>
        <p:spPr>
          <a:xfrm>
            <a:off x="-558799" y="1367264"/>
            <a:ext cx="10468332" cy="798778"/>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4104" name="Google Shape;14104;p246"/>
          <p:cNvSpPr/>
          <p:nvPr/>
        </p:nvSpPr>
        <p:spPr>
          <a:xfrm>
            <a:off x="982769" y="1454730"/>
            <a:ext cx="600670" cy="600673"/>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4105" name="Google Shape;14105;p246"/>
          <p:cNvPicPr preferRelativeResize="0"/>
          <p:nvPr/>
        </p:nvPicPr>
        <p:blipFill rotWithShape="1">
          <a:blip r:embed="rId3">
            <a:alphaModFix/>
          </a:blip>
          <a:srcRect b="0" l="0" r="0" t="0"/>
          <a:stretch/>
        </p:blipFill>
        <p:spPr>
          <a:xfrm>
            <a:off x="1035483" y="1517649"/>
            <a:ext cx="450418" cy="450418"/>
          </a:xfrm>
          <a:prstGeom prst="rect">
            <a:avLst/>
          </a:prstGeom>
          <a:noFill/>
          <a:ln>
            <a:noFill/>
          </a:ln>
        </p:spPr>
      </p:pic>
      <p:sp>
        <p:nvSpPr>
          <p:cNvPr id="14106" name="Google Shape;14106;p246"/>
          <p:cNvSpPr txBox="1"/>
          <p:nvPr/>
        </p:nvSpPr>
        <p:spPr>
          <a:xfrm>
            <a:off x="296269" y="385036"/>
            <a:ext cx="4536691"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Mensagens principais</a:t>
            </a:r>
            <a:endParaRPr b="1" baseline="30000" sz="3600">
              <a:solidFill>
                <a:schemeClr val="accent1"/>
              </a:solidFill>
              <a:latin typeface="Lustria"/>
              <a:ea typeface="Lustria"/>
              <a:cs typeface="Lustria"/>
              <a:sym typeface="Lustria"/>
            </a:endParaRPr>
          </a:p>
        </p:txBody>
      </p:sp>
      <p:sp>
        <p:nvSpPr>
          <p:cNvPr id="14107" name="Google Shape;14107;p246"/>
          <p:cNvSpPr txBox="1"/>
          <p:nvPr/>
        </p:nvSpPr>
        <p:spPr>
          <a:xfrm>
            <a:off x="296269" y="792070"/>
            <a:ext cx="2655920"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Anemia aplástica</a:t>
            </a:r>
            <a:endParaRPr/>
          </a:p>
        </p:txBody>
      </p:sp>
      <p:sp>
        <p:nvSpPr>
          <p:cNvPr id="14108" name="Google Shape;14108;p24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Brodsky AL. Blood 2011;118: Abstract 5274. 2. Marotta S, et al. Expert Rev Hematol 2014:1–15; 3. Peffault de Latour R, et al. Haematologica 2012;97(11):1666–1673. 4. eculizumabe (eculizumabe). Bula  aprovada  pela  ANVISA  disponível  em https://alexion.com/worldwide/Brazil. 5. Walport MJ. N Engl J Med 2001;344(14):1058–1066; 6. Rother RP, et al. Nat Biotechnol 2007;25(11):1256–1264. 7. Lee JW, et al. Am J Hematol. 2019; 94(1):E37-E41.  8. Hill A. et al. Poster apresentado no European Haematology Association EHA 2019, Jun 15, 2019; 266734. Abstract  PS1117. 9. Socié G, et al. Br J Haematol. 2019 Apr;185(2):297-310</a:t>
            </a:r>
            <a:endParaRPr/>
          </a:p>
        </p:txBody>
      </p:sp>
      <p:sp>
        <p:nvSpPr>
          <p:cNvPr id="14109" name="Google Shape;14109;p246"/>
          <p:cNvSpPr/>
          <p:nvPr/>
        </p:nvSpPr>
        <p:spPr>
          <a:xfrm>
            <a:off x="1672492" y="1459600"/>
            <a:ext cx="8554336" cy="590931"/>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rPr b="1" lang="pt-BR" sz="1800">
                <a:solidFill>
                  <a:schemeClr val="lt1"/>
                </a:solidFill>
                <a:latin typeface="Lustria"/>
                <a:ea typeface="Lustria"/>
                <a:cs typeface="Lustria"/>
                <a:sym typeface="Lustria"/>
              </a:rPr>
              <a:t>O TCTH pode não ser curativo em todos os pacientes com HPN: foi relatado o reaparecimento e a expansão dos clones HPN após o transplante medular.</a:t>
            </a:r>
            <a:r>
              <a:rPr b="1" baseline="30000" lang="pt-BR" sz="1800">
                <a:solidFill>
                  <a:schemeClr val="lt1"/>
                </a:solidFill>
                <a:latin typeface="Lustria"/>
                <a:ea typeface="Lustria"/>
                <a:cs typeface="Lustria"/>
                <a:sym typeface="Lustria"/>
              </a:rPr>
              <a:t>1</a:t>
            </a:r>
            <a:endParaRPr/>
          </a:p>
        </p:txBody>
      </p:sp>
      <p:cxnSp>
        <p:nvCxnSpPr>
          <p:cNvPr id="14110" name="Google Shape;14110;p246"/>
          <p:cNvCxnSpPr/>
          <p:nvPr/>
        </p:nvCxnSpPr>
        <p:spPr>
          <a:xfrm rot="10800000">
            <a:off x="1672492" y="2976002"/>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111" name="Google Shape;14111;p246"/>
          <p:cNvCxnSpPr/>
          <p:nvPr/>
        </p:nvCxnSpPr>
        <p:spPr>
          <a:xfrm rot="10800000">
            <a:off x="1672492" y="3445902"/>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112" name="Google Shape;14112;p246"/>
          <p:cNvCxnSpPr/>
          <p:nvPr/>
        </p:nvCxnSpPr>
        <p:spPr>
          <a:xfrm rot="10800000">
            <a:off x="1672492" y="3887230"/>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113" name="Google Shape;14113;p246"/>
          <p:cNvCxnSpPr/>
          <p:nvPr/>
        </p:nvCxnSpPr>
        <p:spPr>
          <a:xfrm rot="10800000">
            <a:off x="1672492" y="4522230"/>
            <a:ext cx="9732108" cy="0"/>
          </a:xfrm>
          <a:prstGeom prst="straightConnector1">
            <a:avLst/>
          </a:prstGeom>
          <a:noFill/>
          <a:ln cap="flat" cmpd="sng" w="12700">
            <a:solidFill>
              <a:srgbClr val="D8D8D8"/>
            </a:solidFill>
            <a:prstDash val="solid"/>
            <a:miter lim="800000"/>
            <a:headEnd len="sm" w="sm" type="none"/>
            <a:tailEnd len="sm" w="sm" type="none"/>
          </a:ln>
        </p:spPr>
      </p:cxnSp>
      <p:cxnSp>
        <p:nvCxnSpPr>
          <p:cNvPr id="14114" name="Google Shape;14114;p246"/>
          <p:cNvCxnSpPr/>
          <p:nvPr/>
        </p:nvCxnSpPr>
        <p:spPr>
          <a:xfrm rot="10800000">
            <a:off x="1672492" y="5169930"/>
            <a:ext cx="9732108" cy="0"/>
          </a:xfrm>
          <a:prstGeom prst="straightConnector1">
            <a:avLst/>
          </a:prstGeom>
          <a:noFill/>
          <a:ln cap="flat" cmpd="sng" w="12700">
            <a:solidFill>
              <a:srgbClr val="D8D8D8"/>
            </a:solidFill>
            <a:prstDash val="solid"/>
            <a:miter lim="800000"/>
            <a:headEnd len="sm" w="sm" type="none"/>
            <a:tailEnd len="sm" w="sm" type="none"/>
          </a:ln>
        </p:spPr>
      </p:cxnSp>
      <p:sp>
        <p:nvSpPr>
          <p:cNvPr id="14115" name="Google Shape;14115;p246"/>
          <p:cNvSpPr/>
          <p:nvPr/>
        </p:nvSpPr>
        <p:spPr>
          <a:xfrm>
            <a:off x="1672492" y="2410379"/>
            <a:ext cx="9732108" cy="3507114"/>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rPr lang="pt-BR" sz="1400">
                <a:solidFill>
                  <a:schemeClr val="dk1"/>
                </a:solidFill>
                <a:latin typeface="Calibri"/>
                <a:ea typeface="Calibri"/>
                <a:cs typeface="Calibri"/>
                <a:sym typeface="Calibri"/>
              </a:rPr>
              <a:t>O </a:t>
            </a:r>
            <a:r>
              <a:rPr b="1" lang="pt-BR" sz="1400">
                <a:solidFill>
                  <a:schemeClr val="lt2"/>
                </a:solidFill>
                <a:latin typeface="Calibri"/>
                <a:ea typeface="Calibri"/>
                <a:cs typeface="Calibri"/>
                <a:sym typeface="Calibri"/>
              </a:rPr>
              <a:t>TCTH é recomendado somente para pacientes com AA/SMD com citopenias graves e potencialmente fatais</a:t>
            </a:r>
            <a:r>
              <a:rPr lang="pt-BR" sz="1400">
                <a:solidFill>
                  <a:schemeClr val="dk1"/>
                </a:solidFill>
                <a:latin typeface="Calibri"/>
                <a:ea typeface="Calibri"/>
                <a:cs typeface="Calibri"/>
                <a:sym typeface="Calibri"/>
              </a:rPr>
              <a:t>, dadas as altas taxas de morbidade e mortalidade observadas nos pacientes com HPN.</a:t>
            </a:r>
            <a:r>
              <a:rPr baseline="30000" lang="pt-BR" sz="1400">
                <a:solidFill>
                  <a:schemeClr val="dk1"/>
                </a:solidFill>
                <a:latin typeface="Calibri"/>
                <a:ea typeface="Calibri"/>
                <a:cs typeface="Calibri"/>
                <a:sym typeface="Calibri"/>
              </a:rPr>
              <a:t>2</a:t>
            </a:r>
            <a:endParaRPr/>
          </a:p>
          <a:p>
            <a:pPr indent="0" lvl="0" marL="0" marR="0" rtl="0" algn="l">
              <a:lnSpc>
                <a:spcPct val="90000"/>
              </a:lnSpc>
              <a:spcBef>
                <a:spcPts val="2100"/>
              </a:spcBef>
              <a:spcAft>
                <a:spcPts val="0"/>
              </a:spcAft>
              <a:buNone/>
            </a:pPr>
            <a:r>
              <a:rPr lang="pt-BR" sz="1400">
                <a:solidFill>
                  <a:schemeClr val="dk1"/>
                </a:solidFill>
                <a:latin typeface="Calibri"/>
                <a:ea typeface="Calibri"/>
                <a:cs typeface="Calibri"/>
                <a:sym typeface="Calibri"/>
              </a:rPr>
              <a:t>“O </a:t>
            </a:r>
            <a:r>
              <a:rPr b="1" lang="pt-BR" sz="1400">
                <a:solidFill>
                  <a:schemeClr val="lt2"/>
                </a:solidFill>
                <a:latin typeface="Calibri"/>
                <a:ea typeface="Calibri"/>
                <a:cs typeface="Calibri"/>
                <a:sym typeface="Calibri"/>
              </a:rPr>
              <a:t>TCTH não pode mais ser considerado um padrão de tratamento</a:t>
            </a:r>
            <a:r>
              <a:rPr lang="pt-BR" sz="1400">
                <a:solidFill>
                  <a:schemeClr val="dk1"/>
                </a:solidFill>
                <a:latin typeface="Calibri"/>
                <a:ea typeface="Calibri"/>
                <a:cs typeface="Calibri"/>
                <a:sym typeface="Calibri"/>
              </a:rPr>
              <a:t> de pacientes com HPN quando eculizumabe estiver disponível”.</a:t>
            </a:r>
            <a:r>
              <a:rPr baseline="30000" lang="pt-BR" sz="1400">
                <a:solidFill>
                  <a:schemeClr val="dk1"/>
                </a:solidFill>
                <a:latin typeface="Calibri"/>
                <a:ea typeface="Calibri"/>
                <a:cs typeface="Calibri"/>
                <a:sym typeface="Calibri"/>
              </a:rPr>
              <a:t>3</a:t>
            </a:r>
            <a:endParaRPr/>
          </a:p>
          <a:p>
            <a:pPr indent="0" lvl="0" marL="0" marR="0" rtl="0" algn="l">
              <a:lnSpc>
                <a:spcPct val="90000"/>
              </a:lnSpc>
              <a:spcBef>
                <a:spcPts val="2100"/>
              </a:spcBef>
              <a:spcAft>
                <a:spcPts val="0"/>
              </a:spcAft>
              <a:buNone/>
            </a:pPr>
            <a:r>
              <a:rPr lang="pt-BR" sz="1400">
                <a:solidFill>
                  <a:schemeClr val="dk1"/>
                </a:solidFill>
                <a:latin typeface="Calibri"/>
                <a:ea typeface="Calibri"/>
                <a:cs typeface="Calibri"/>
                <a:sym typeface="Calibri"/>
              </a:rPr>
              <a:t>O </a:t>
            </a:r>
            <a:r>
              <a:rPr b="1" lang="pt-BR" sz="1400">
                <a:solidFill>
                  <a:schemeClr val="lt2"/>
                </a:solidFill>
                <a:latin typeface="Calibri"/>
                <a:ea typeface="Calibri"/>
                <a:cs typeface="Calibri"/>
                <a:sym typeface="Calibri"/>
              </a:rPr>
              <a:t>bloqueio da via terminal do sistema complemento </a:t>
            </a:r>
            <a:r>
              <a:rPr lang="pt-BR" sz="1400">
                <a:solidFill>
                  <a:schemeClr val="dk1"/>
                </a:solidFill>
                <a:latin typeface="Calibri"/>
                <a:ea typeface="Calibri"/>
                <a:cs typeface="Calibri"/>
                <a:sym typeface="Calibri"/>
              </a:rPr>
              <a:t>com eculizumabe tem impacto significativo na morbimortalidade em HPN.</a:t>
            </a:r>
            <a:r>
              <a:rPr baseline="30000" lang="pt-BR" sz="1400">
                <a:solidFill>
                  <a:schemeClr val="dk1"/>
                </a:solidFill>
                <a:latin typeface="Calibri"/>
                <a:ea typeface="Calibri"/>
                <a:cs typeface="Calibri"/>
                <a:sym typeface="Calibri"/>
              </a:rPr>
              <a:t>4,5,6</a:t>
            </a:r>
            <a:endParaRPr/>
          </a:p>
          <a:p>
            <a:pPr indent="0" lvl="0" marL="0" marR="0" rtl="0" algn="l">
              <a:lnSpc>
                <a:spcPct val="90000"/>
              </a:lnSpc>
              <a:spcBef>
                <a:spcPts val="2100"/>
              </a:spcBef>
              <a:spcAft>
                <a:spcPts val="0"/>
              </a:spcAft>
              <a:buNone/>
            </a:pPr>
            <a:r>
              <a:rPr lang="pt-BR" sz="1400">
                <a:solidFill>
                  <a:schemeClr val="dk1"/>
                </a:solidFill>
                <a:latin typeface="Calibri"/>
                <a:ea typeface="Calibri"/>
                <a:cs typeface="Calibri"/>
                <a:sym typeface="Calibri"/>
              </a:rPr>
              <a:t>O tratamento com eculizumabe </a:t>
            </a:r>
            <a:r>
              <a:rPr b="1" lang="pt-BR" sz="1400">
                <a:solidFill>
                  <a:schemeClr val="lt2"/>
                </a:solidFill>
                <a:latin typeface="Calibri"/>
                <a:ea typeface="Calibri"/>
                <a:cs typeface="Calibri"/>
                <a:sym typeface="Calibri"/>
              </a:rPr>
              <a:t>reduziu as taxas de MAVE, eventos trombóticos e necessidade transfusional </a:t>
            </a:r>
            <a:r>
              <a:rPr lang="pt-BR" sz="1400">
                <a:solidFill>
                  <a:schemeClr val="dk1"/>
                </a:solidFill>
                <a:latin typeface="Calibri"/>
                <a:ea typeface="Calibri"/>
                <a:cs typeface="Calibri"/>
                <a:sym typeface="Calibri"/>
              </a:rPr>
              <a:t>em todos os grupos de pacientes com alta atividade de doença, independentemente da presença ou não de AA.</a:t>
            </a:r>
            <a:r>
              <a:rPr baseline="30000" lang="pt-BR" sz="1400">
                <a:solidFill>
                  <a:schemeClr val="dk1"/>
                </a:solidFill>
                <a:latin typeface="Calibri"/>
                <a:ea typeface="Calibri"/>
                <a:cs typeface="Calibri"/>
                <a:sym typeface="Calibri"/>
              </a:rPr>
              <a:t>7</a:t>
            </a:r>
            <a:endParaRPr/>
          </a:p>
          <a:p>
            <a:pPr indent="0" lvl="0" marL="0" marR="0" rtl="0" algn="l">
              <a:lnSpc>
                <a:spcPct val="90000"/>
              </a:lnSpc>
              <a:spcBef>
                <a:spcPts val="2100"/>
              </a:spcBef>
              <a:spcAft>
                <a:spcPts val="0"/>
              </a:spcAft>
              <a:buNone/>
            </a:pPr>
            <a:r>
              <a:rPr b="1" lang="pt-BR" sz="1400">
                <a:solidFill>
                  <a:schemeClr val="lt2"/>
                </a:solidFill>
                <a:latin typeface="Calibri"/>
                <a:ea typeface="Calibri"/>
                <a:cs typeface="Calibri"/>
                <a:sym typeface="Calibri"/>
              </a:rPr>
              <a:t>Não há mudança na efetividade da terapia imunossupressora </a:t>
            </a:r>
            <a:r>
              <a:rPr lang="pt-BR" sz="1400">
                <a:solidFill>
                  <a:schemeClr val="dk1"/>
                </a:solidFill>
                <a:latin typeface="Calibri"/>
                <a:ea typeface="Calibri"/>
                <a:cs typeface="Calibri"/>
                <a:sym typeface="Calibri"/>
              </a:rPr>
              <a:t>em pacientes com HPN e AA recebendo eculizumabe concomitantemente.</a:t>
            </a:r>
            <a:r>
              <a:rPr baseline="30000" lang="pt-BR" sz="1400">
                <a:solidFill>
                  <a:schemeClr val="dk1"/>
                </a:solidFill>
                <a:latin typeface="Calibri"/>
                <a:ea typeface="Calibri"/>
                <a:cs typeface="Calibri"/>
                <a:sym typeface="Calibri"/>
              </a:rPr>
              <a:t>8</a:t>
            </a:r>
            <a:endParaRPr/>
          </a:p>
          <a:p>
            <a:pPr indent="0" lvl="0" marL="0" marR="0" rtl="0" algn="l">
              <a:lnSpc>
                <a:spcPct val="90000"/>
              </a:lnSpc>
              <a:spcBef>
                <a:spcPts val="2100"/>
              </a:spcBef>
              <a:spcAft>
                <a:spcPts val="0"/>
              </a:spcAft>
              <a:buNone/>
            </a:pPr>
            <a:r>
              <a:rPr lang="pt-BR" sz="1400">
                <a:solidFill>
                  <a:schemeClr val="dk1"/>
                </a:solidFill>
                <a:latin typeface="Calibri"/>
                <a:ea typeface="Calibri"/>
                <a:cs typeface="Calibri"/>
                <a:sym typeface="Calibri"/>
              </a:rPr>
              <a:t>A </a:t>
            </a:r>
            <a:r>
              <a:rPr b="1" lang="pt-BR" sz="1400">
                <a:solidFill>
                  <a:schemeClr val="lt2"/>
                </a:solidFill>
                <a:latin typeface="Calibri"/>
                <a:ea typeface="Calibri"/>
                <a:cs typeface="Calibri"/>
                <a:sym typeface="Calibri"/>
              </a:rPr>
              <a:t>segurança do eculizumabe </a:t>
            </a:r>
            <a:r>
              <a:rPr lang="pt-BR" sz="1400">
                <a:solidFill>
                  <a:schemeClr val="dk1"/>
                </a:solidFill>
                <a:latin typeface="Calibri"/>
                <a:ea typeface="Calibri"/>
                <a:cs typeface="Calibri"/>
                <a:sym typeface="Calibri"/>
              </a:rPr>
              <a:t>foi demonstrada em vários estudos clínicos com </a:t>
            </a:r>
            <a:r>
              <a:rPr b="1" lang="pt-BR" sz="1400">
                <a:solidFill>
                  <a:schemeClr val="lt2"/>
                </a:solidFill>
                <a:latin typeface="Calibri"/>
                <a:ea typeface="Calibri"/>
                <a:cs typeface="Calibri"/>
                <a:sym typeface="Calibri"/>
              </a:rPr>
              <a:t>1.400 pacientes </a:t>
            </a:r>
            <a:r>
              <a:rPr lang="pt-BR" sz="1400">
                <a:solidFill>
                  <a:schemeClr val="dk1"/>
                </a:solidFill>
                <a:latin typeface="Calibri"/>
                <a:ea typeface="Calibri"/>
                <a:cs typeface="Calibri"/>
                <a:sym typeface="Calibri"/>
              </a:rPr>
              <a:t>e numa análise de </a:t>
            </a:r>
            <a:r>
              <a:rPr b="1" lang="pt-BR" sz="1400">
                <a:solidFill>
                  <a:schemeClr val="lt2"/>
                </a:solidFill>
                <a:latin typeface="Calibri"/>
                <a:ea typeface="Calibri"/>
                <a:cs typeface="Calibri"/>
                <a:sym typeface="Calibri"/>
              </a:rPr>
              <a:t>10 anos de Farmacovigilância.</a:t>
            </a:r>
            <a:r>
              <a:rPr b="1" baseline="30000" lang="pt-BR" sz="1400">
                <a:solidFill>
                  <a:schemeClr val="lt2"/>
                </a:solidFill>
                <a:latin typeface="Calibri"/>
                <a:ea typeface="Calibri"/>
                <a:cs typeface="Calibri"/>
                <a:sym typeface="Calibri"/>
              </a:rPr>
              <a:t>4,9</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109"/>
                                        </p:tgtEl>
                                        <p:attrNameLst>
                                          <p:attrName>style.visibility</p:attrName>
                                        </p:attrNameLst>
                                      </p:cBhvr>
                                      <p:to>
                                        <p:strVal val="visible"/>
                                      </p:to>
                                    </p:set>
                                    <p:animEffect filter="fade" transition="in">
                                      <p:cBhvr>
                                        <p:cTn dur="500"/>
                                        <p:tgtEl>
                                          <p:spTgt spid="14109"/>
                                        </p:tgtEl>
                                      </p:cBhvr>
                                    </p:animEffect>
                                  </p:childTnLst>
                                </p:cTn>
                              </p:par>
                              <p:par>
                                <p:cTn fill="hold" nodeType="withEffect" presetClass="entr" presetID="10" presetSubtype="0">
                                  <p:stCondLst>
                                    <p:cond delay="750"/>
                                  </p:stCondLst>
                                  <p:childTnLst>
                                    <p:set>
                                      <p:cBhvr>
                                        <p:cTn dur="1" fill="hold">
                                          <p:stCondLst>
                                            <p:cond delay="0"/>
                                          </p:stCondLst>
                                        </p:cTn>
                                        <p:tgtEl>
                                          <p:spTgt spid="14110"/>
                                        </p:tgtEl>
                                        <p:attrNameLst>
                                          <p:attrName>style.visibility</p:attrName>
                                        </p:attrNameLst>
                                      </p:cBhvr>
                                      <p:to>
                                        <p:strVal val="visible"/>
                                      </p:to>
                                    </p:set>
                                    <p:animEffect filter="fade" transition="in">
                                      <p:cBhvr>
                                        <p:cTn dur="500"/>
                                        <p:tgtEl>
                                          <p:spTgt spid="14110"/>
                                        </p:tgtEl>
                                      </p:cBhvr>
                                    </p:animEffect>
                                  </p:childTnLst>
                                </p:cTn>
                              </p:par>
                              <p:par>
                                <p:cTn fill="hold" nodeType="withEffect" presetClass="entr" presetID="10" presetSubtype="0">
                                  <p:stCondLst>
                                    <p:cond delay="750"/>
                                  </p:stCondLst>
                                  <p:childTnLst>
                                    <p:set>
                                      <p:cBhvr>
                                        <p:cTn dur="1" fill="hold">
                                          <p:stCondLst>
                                            <p:cond delay="0"/>
                                          </p:stCondLst>
                                        </p:cTn>
                                        <p:tgtEl>
                                          <p:spTgt spid="14111"/>
                                        </p:tgtEl>
                                        <p:attrNameLst>
                                          <p:attrName>style.visibility</p:attrName>
                                        </p:attrNameLst>
                                      </p:cBhvr>
                                      <p:to>
                                        <p:strVal val="visible"/>
                                      </p:to>
                                    </p:set>
                                    <p:animEffect filter="fade" transition="in">
                                      <p:cBhvr>
                                        <p:cTn dur="500"/>
                                        <p:tgtEl>
                                          <p:spTgt spid="14111"/>
                                        </p:tgtEl>
                                      </p:cBhvr>
                                    </p:animEffect>
                                  </p:childTnLst>
                                </p:cTn>
                              </p:par>
                              <p:par>
                                <p:cTn fill="hold" nodeType="withEffect" presetClass="entr" presetID="10" presetSubtype="0">
                                  <p:stCondLst>
                                    <p:cond delay="750"/>
                                  </p:stCondLst>
                                  <p:childTnLst>
                                    <p:set>
                                      <p:cBhvr>
                                        <p:cTn dur="1" fill="hold">
                                          <p:stCondLst>
                                            <p:cond delay="0"/>
                                          </p:stCondLst>
                                        </p:cTn>
                                        <p:tgtEl>
                                          <p:spTgt spid="14112"/>
                                        </p:tgtEl>
                                        <p:attrNameLst>
                                          <p:attrName>style.visibility</p:attrName>
                                        </p:attrNameLst>
                                      </p:cBhvr>
                                      <p:to>
                                        <p:strVal val="visible"/>
                                      </p:to>
                                    </p:set>
                                    <p:animEffect filter="fade" transition="in">
                                      <p:cBhvr>
                                        <p:cTn dur="500"/>
                                        <p:tgtEl>
                                          <p:spTgt spid="14112"/>
                                        </p:tgtEl>
                                      </p:cBhvr>
                                    </p:animEffect>
                                  </p:childTnLst>
                                </p:cTn>
                              </p:par>
                              <p:par>
                                <p:cTn fill="hold" nodeType="withEffect" presetClass="entr" presetID="10" presetSubtype="0">
                                  <p:stCondLst>
                                    <p:cond delay="750"/>
                                  </p:stCondLst>
                                  <p:childTnLst>
                                    <p:set>
                                      <p:cBhvr>
                                        <p:cTn dur="1" fill="hold">
                                          <p:stCondLst>
                                            <p:cond delay="0"/>
                                          </p:stCondLst>
                                        </p:cTn>
                                        <p:tgtEl>
                                          <p:spTgt spid="14113"/>
                                        </p:tgtEl>
                                        <p:attrNameLst>
                                          <p:attrName>style.visibility</p:attrName>
                                        </p:attrNameLst>
                                      </p:cBhvr>
                                      <p:to>
                                        <p:strVal val="visible"/>
                                      </p:to>
                                    </p:set>
                                    <p:animEffect filter="fade" transition="in">
                                      <p:cBhvr>
                                        <p:cTn dur="500"/>
                                        <p:tgtEl>
                                          <p:spTgt spid="14113"/>
                                        </p:tgtEl>
                                      </p:cBhvr>
                                    </p:animEffect>
                                  </p:childTnLst>
                                </p:cTn>
                              </p:par>
                              <p:par>
                                <p:cTn fill="hold" nodeType="withEffect" presetClass="entr" presetID="10" presetSubtype="0">
                                  <p:stCondLst>
                                    <p:cond delay="750"/>
                                  </p:stCondLst>
                                  <p:childTnLst>
                                    <p:set>
                                      <p:cBhvr>
                                        <p:cTn dur="1" fill="hold">
                                          <p:stCondLst>
                                            <p:cond delay="0"/>
                                          </p:stCondLst>
                                        </p:cTn>
                                        <p:tgtEl>
                                          <p:spTgt spid="14114"/>
                                        </p:tgtEl>
                                        <p:attrNameLst>
                                          <p:attrName>style.visibility</p:attrName>
                                        </p:attrNameLst>
                                      </p:cBhvr>
                                      <p:to>
                                        <p:strVal val="visible"/>
                                      </p:to>
                                    </p:set>
                                    <p:animEffect filter="fade" transition="in">
                                      <p:cBhvr>
                                        <p:cTn dur="500"/>
                                        <p:tgtEl>
                                          <p:spTgt spid="14114"/>
                                        </p:tgtEl>
                                      </p:cBhvr>
                                    </p:animEffect>
                                  </p:childTnLst>
                                </p:cTn>
                              </p:par>
                              <p:par>
                                <p:cTn fill="hold" nodeType="withEffect" presetClass="entr" presetID="10" presetSubtype="0">
                                  <p:stCondLst>
                                    <p:cond delay="1000"/>
                                  </p:stCondLst>
                                  <p:childTnLst>
                                    <p:set>
                                      <p:cBhvr>
                                        <p:cTn dur="1" fill="hold">
                                          <p:stCondLst>
                                            <p:cond delay="0"/>
                                          </p:stCondLst>
                                        </p:cTn>
                                        <p:tgtEl>
                                          <p:spTgt spid="14115"/>
                                        </p:tgtEl>
                                        <p:attrNameLst>
                                          <p:attrName>style.visibility</p:attrName>
                                        </p:attrNameLst>
                                      </p:cBhvr>
                                      <p:to>
                                        <p:strVal val="visible"/>
                                      </p:to>
                                    </p:set>
                                    <p:animEffect filter="fade" transition="in">
                                      <p:cBhvr>
                                        <p:cTn dur="500"/>
                                        <p:tgtEl>
                                          <p:spTgt spid="1411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20" name="Shape 14120"/>
        <p:cNvGrpSpPr/>
        <p:nvPr/>
      </p:nvGrpSpPr>
      <p:grpSpPr>
        <a:xfrm>
          <a:off x="0" y="0"/>
          <a:ext cx="0" cy="0"/>
          <a:chOff x="0" y="0"/>
          <a:chExt cx="0" cy="0"/>
        </a:xfrm>
      </p:grpSpPr>
      <p:sp>
        <p:nvSpPr>
          <p:cNvPr id="14121" name="Google Shape;14121;p247"/>
          <p:cNvSpPr/>
          <p:nvPr/>
        </p:nvSpPr>
        <p:spPr>
          <a:xfrm flipH="1">
            <a:off x="407988" y="1058634"/>
            <a:ext cx="11309530" cy="512654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4122" name="Google Shape;14122;p247"/>
          <p:cNvSpPr txBox="1"/>
          <p:nvPr/>
        </p:nvSpPr>
        <p:spPr>
          <a:xfrm>
            <a:off x="838136" y="385036"/>
            <a:ext cx="564289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Causas da Anemia </a:t>
            </a:r>
            <a:r>
              <a:rPr b="1" lang="pt-BR" sz="3500">
                <a:solidFill>
                  <a:srgbClr val="830051"/>
                </a:solidFill>
                <a:latin typeface="Lustria"/>
                <a:ea typeface="Lustria"/>
                <a:cs typeface="Lustria"/>
                <a:sym typeface="Lustria"/>
              </a:rPr>
              <a:t>C</a:t>
            </a:r>
            <a:r>
              <a:rPr b="1" i="0" lang="pt-BR" sz="3500" u="none" cap="none" strike="noStrike">
                <a:solidFill>
                  <a:srgbClr val="830051"/>
                </a:solidFill>
                <a:latin typeface="Lustria"/>
                <a:ea typeface="Lustria"/>
                <a:cs typeface="Lustria"/>
                <a:sym typeface="Lustria"/>
              </a:rPr>
              <a:t>rônica </a:t>
            </a:r>
            <a:endParaRPr b="1" baseline="30000" i="0" sz="3500" u="none" cap="none" strike="noStrike">
              <a:solidFill>
                <a:srgbClr val="830051"/>
              </a:solidFill>
              <a:latin typeface="Lustria"/>
              <a:ea typeface="Lustria"/>
              <a:cs typeface="Lustria"/>
              <a:sym typeface="Lustria"/>
            </a:endParaRPr>
          </a:p>
        </p:txBody>
      </p:sp>
      <p:sp>
        <p:nvSpPr>
          <p:cNvPr id="14123" name="Google Shape;14123;p247"/>
          <p:cNvSpPr txBox="1"/>
          <p:nvPr>
            <p:ph idx="1" type="body"/>
          </p:nvPr>
        </p:nvSpPr>
        <p:spPr>
          <a:xfrm>
            <a:off x="407988" y="6200775"/>
            <a:ext cx="10997968"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b="0" baseline="30000" i="0" lang="pt-BR" sz="700" u="none"/>
              <a:t>a</a:t>
            </a:r>
            <a:r>
              <a:rPr b="0" i="0" lang="pt-BR" sz="700" u="none"/>
              <a:t> Este algoritmo não foi validado e é baseado na experiência clínica de três especialistas em HPN. O médico assistente é o responsável final por individualizar o atendimento com base no quadro clínico do paciente.</a:t>
            </a:r>
            <a:endParaRPr/>
          </a:p>
          <a:p>
            <a:pPr indent="0" lvl="0" marL="0" rtl="0" algn="l">
              <a:lnSpc>
                <a:spcPct val="90000"/>
              </a:lnSpc>
              <a:spcBef>
                <a:spcPts val="300"/>
              </a:spcBef>
              <a:spcAft>
                <a:spcPts val="0"/>
              </a:spcAft>
              <a:buClr>
                <a:schemeClr val="dk1"/>
              </a:buClr>
              <a:buSzPts val="700"/>
              <a:buNone/>
            </a:pPr>
            <a:r>
              <a:rPr b="0" baseline="30000" i="0" lang="pt-BR" sz="700" u="none"/>
              <a:t>b</a:t>
            </a:r>
            <a:r>
              <a:rPr b="0" i="0" lang="pt-BR" sz="700" u="none"/>
              <a:t> Se o paciente apresentar LDH elevado antes de iniciar o tratamento.</a:t>
            </a:r>
            <a:endParaRPr/>
          </a:p>
          <a:p>
            <a:pPr indent="0" lvl="0" marL="0" rtl="0" algn="l">
              <a:lnSpc>
                <a:spcPct val="90000"/>
              </a:lnSpc>
              <a:spcBef>
                <a:spcPts val="300"/>
              </a:spcBef>
              <a:spcAft>
                <a:spcPts val="0"/>
              </a:spcAft>
              <a:buClr>
                <a:schemeClr val="dk1"/>
              </a:buClr>
              <a:buSzPts val="700"/>
              <a:buNone/>
            </a:pPr>
            <a:r>
              <a:rPr b="0" i="0" lang="pt-BR" sz="700" u="none"/>
              <a:t>BTH, hemólise de escape; CH50, ensaio de atividade hemolítica de complemento a 50%; Epo, eritropoietina; HEV, hemólise extravascular; Hb, hemoglobina; HIV, hemólise intravascular; LDH, lactato desidrogenase; PD, farmacodinâmica; PK, farmacocinética; RBC, hemácias.</a:t>
            </a:r>
            <a:endParaRPr/>
          </a:p>
          <a:p>
            <a:pPr indent="0" lvl="0" marL="0" rtl="0" algn="l">
              <a:lnSpc>
                <a:spcPct val="90000"/>
              </a:lnSpc>
              <a:spcBef>
                <a:spcPts val="300"/>
              </a:spcBef>
              <a:spcAft>
                <a:spcPts val="0"/>
              </a:spcAft>
              <a:buClr>
                <a:schemeClr val="dk1"/>
              </a:buClr>
              <a:buSzPts val="700"/>
              <a:buNone/>
            </a:pPr>
            <a:r>
              <a:rPr b="0" i="1" lang="pt-BR" sz="700" u="none"/>
              <a:t>Kulasekararaj AG, et al. Am J Hematol. 2021;96(7):E232-E235.</a:t>
            </a:r>
            <a:r>
              <a:rPr b="0" i="0" lang="pt-BR" sz="700" u="none"/>
              <a:t> </a:t>
            </a:r>
            <a:endParaRPr/>
          </a:p>
        </p:txBody>
      </p:sp>
      <p:grpSp>
        <p:nvGrpSpPr>
          <p:cNvPr id="14124" name="Google Shape;14124;p247"/>
          <p:cNvGrpSpPr/>
          <p:nvPr/>
        </p:nvGrpSpPr>
        <p:grpSpPr>
          <a:xfrm>
            <a:off x="-220661" y="1511583"/>
            <a:ext cx="3861994" cy="4221301"/>
            <a:chOff x="-220661" y="1511583"/>
            <a:chExt cx="3861994" cy="4221301"/>
          </a:xfrm>
        </p:grpSpPr>
        <p:sp>
          <p:nvSpPr>
            <p:cNvPr id="14125" name="Google Shape;14125;p247"/>
            <p:cNvSpPr/>
            <p:nvPr/>
          </p:nvSpPr>
          <p:spPr>
            <a:xfrm>
              <a:off x="-220661" y="1511583"/>
              <a:ext cx="3861994" cy="422130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126" name="Google Shape;14126;p247"/>
            <p:cNvSpPr txBox="1"/>
            <p:nvPr/>
          </p:nvSpPr>
          <p:spPr>
            <a:xfrm>
              <a:off x="138820" y="1675614"/>
              <a:ext cx="3364668" cy="3895701"/>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FFFFFF"/>
                </a:buClr>
                <a:buSzPts val="1800"/>
                <a:buFont typeface="Arial"/>
                <a:buNone/>
              </a:pPr>
              <a:r>
                <a:rPr b="1" i="0" lang="pt-BR" sz="1800" u="none" cap="none" strike="noStrike">
                  <a:solidFill>
                    <a:srgbClr val="FFFFFF"/>
                  </a:solidFill>
                  <a:latin typeface="Lustria"/>
                  <a:ea typeface="Lustria"/>
                  <a:cs typeface="Lustria"/>
                  <a:sym typeface="Lustria"/>
                </a:rPr>
                <a:t>A anemia pode ser causada por:</a:t>
              </a:r>
              <a:endParaRPr/>
            </a:p>
            <a:p>
              <a:pPr indent="0" lvl="1" marL="405475" marR="0" rtl="0" algn="l">
                <a:lnSpc>
                  <a:spcPct val="100000"/>
                </a:lnSpc>
                <a:spcBef>
                  <a:spcPts val="800"/>
                </a:spcBef>
                <a:spcAft>
                  <a:spcPts val="0"/>
                </a:spcAft>
                <a:buClr>
                  <a:srgbClr val="FFFFFF"/>
                </a:buClr>
                <a:buSzPts val="1400"/>
                <a:buFont typeface="Arial"/>
                <a:buNone/>
              </a:pPr>
              <a:r>
                <a:rPr b="0" i="0" lang="pt-BR" sz="1400" u="none" cap="none" strike="noStrike">
                  <a:solidFill>
                    <a:srgbClr val="FFFFFF"/>
                  </a:solidFill>
                  <a:latin typeface="Calibri"/>
                  <a:ea typeface="Calibri"/>
                  <a:cs typeface="Calibri"/>
                  <a:sym typeface="Calibri"/>
                </a:rPr>
                <a:t>Insuficiência da medula óssea</a:t>
              </a:r>
              <a:endParaRPr/>
            </a:p>
            <a:p>
              <a:pPr indent="0" lvl="1" marL="405475" marR="0" rtl="0" algn="l">
                <a:lnSpc>
                  <a:spcPct val="100000"/>
                </a:lnSpc>
                <a:spcBef>
                  <a:spcPts val="800"/>
                </a:spcBef>
                <a:spcAft>
                  <a:spcPts val="0"/>
                </a:spcAft>
                <a:buClr>
                  <a:srgbClr val="FFFFFF"/>
                </a:buClr>
                <a:buSzPts val="1400"/>
                <a:buFont typeface="Arial"/>
                <a:buNone/>
              </a:pPr>
              <a:r>
                <a:rPr b="0" i="0" lang="pt-BR" sz="1400" u="none" cap="none" strike="noStrike">
                  <a:solidFill>
                    <a:srgbClr val="FFFFFF"/>
                  </a:solidFill>
                  <a:latin typeface="Calibri"/>
                  <a:ea typeface="Calibri"/>
                  <a:cs typeface="Calibri"/>
                  <a:sym typeface="Calibri"/>
                </a:rPr>
                <a:t>Hemólise intravascular </a:t>
              </a:r>
              <a:br>
                <a:rPr b="0" i="0" lang="pt-BR" sz="1400" u="none" cap="none" strike="noStrike">
                  <a:solidFill>
                    <a:srgbClr val="FFFFFF"/>
                  </a:solidFill>
                  <a:latin typeface="Calibri"/>
                  <a:ea typeface="Calibri"/>
                  <a:cs typeface="Calibri"/>
                  <a:sym typeface="Calibri"/>
                </a:rPr>
              </a:br>
              <a:r>
                <a:rPr b="0" i="0" lang="pt-BR" sz="1400" u="none" cap="none" strike="noStrike">
                  <a:solidFill>
                    <a:srgbClr val="FFFFFF"/>
                  </a:solidFill>
                  <a:latin typeface="Calibri"/>
                  <a:ea typeface="Calibri"/>
                  <a:cs typeface="Calibri"/>
                  <a:sym typeface="Calibri"/>
                </a:rPr>
                <a:t>de escape</a:t>
              </a:r>
              <a:endParaRPr b="0" i="0" sz="1400" u="none" cap="none" strike="noStrike">
                <a:solidFill>
                  <a:srgbClr val="FFFFFF"/>
                </a:solidFill>
                <a:latin typeface="Calibri"/>
                <a:ea typeface="Calibri"/>
                <a:cs typeface="Calibri"/>
                <a:sym typeface="Calibri"/>
              </a:endParaRPr>
            </a:p>
            <a:p>
              <a:pPr indent="0" lvl="1" marL="405475" marR="0" rtl="0" algn="l">
                <a:lnSpc>
                  <a:spcPct val="100000"/>
                </a:lnSpc>
                <a:spcBef>
                  <a:spcPts val="800"/>
                </a:spcBef>
                <a:spcAft>
                  <a:spcPts val="0"/>
                </a:spcAft>
                <a:buClr>
                  <a:srgbClr val="FFFFFF"/>
                </a:buClr>
                <a:buSzPts val="1400"/>
                <a:buFont typeface="Arial"/>
                <a:buNone/>
              </a:pPr>
              <a:r>
                <a:rPr b="0" i="0" lang="pt-BR" sz="1400" u="none" cap="none" strike="noStrike">
                  <a:solidFill>
                    <a:srgbClr val="FFFFFF"/>
                  </a:solidFill>
                  <a:latin typeface="Calibri"/>
                  <a:ea typeface="Calibri"/>
                  <a:cs typeface="Calibri"/>
                  <a:sym typeface="Calibri"/>
                </a:rPr>
                <a:t>Hemólise extravascular </a:t>
              </a:r>
              <a:br>
                <a:rPr b="0" i="0" lang="pt-BR" sz="1400" u="none" cap="none" strike="noStrike">
                  <a:solidFill>
                    <a:srgbClr val="FFFFFF"/>
                  </a:solidFill>
                  <a:latin typeface="Calibri"/>
                  <a:ea typeface="Calibri"/>
                  <a:cs typeface="Calibri"/>
                  <a:sym typeface="Calibri"/>
                </a:rPr>
              </a:br>
              <a:r>
                <a:rPr b="0" i="0" lang="pt-BR" sz="1400" u="none" cap="none" strike="noStrike">
                  <a:solidFill>
                    <a:srgbClr val="FFFFFF"/>
                  </a:solidFill>
                  <a:latin typeface="Calibri"/>
                  <a:ea typeface="Calibri"/>
                  <a:cs typeface="Calibri"/>
                  <a:sym typeface="Calibri"/>
                </a:rPr>
                <a:t>clinicamente significativa</a:t>
              </a:r>
              <a:endParaRPr b="0" i="0" sz="1400" u="none" cap="none" strike="noStrike">
                <a:solidFill>
                  <a:srgbClr val="FFFFFF"/>
                </a:solidFill>
                <a:latin typeface="Calibri"/>
                <a:ea typeface="Calibri"/>
                <a:cs typeface="Calibri"/>
                <a:sym typeface="Calibri"/>
              </a:endParaRPr>
            </a:p>
            <a:p>
              <a:pPr indent="0" lvl="1" marL="405475" marR="0" rtl="0" algn="l">
                <a:lnSpc>
                  <a:spcPct val="100000"/>
                </a:lnSpc>
                <a:spcBef>
                  <a:spcPts val="800"/>
                </a:spcBef>
                <a:spcAft>
                  <a:spcPts val="0"/>
                </a:spcAft>
                <a:buClr>
                  <a:srgbClr val="FFFFFF"/>
                </a:buClr>
                <a:buSzPts val="1400"/>
                <a:buFont typeface="Arial"/>
                <a:buNone/>
              </a:pPr>
              <a:r>
                <a:rPr b="0" i="0" lang="pt-BR" sz="1400" u="none" cap="none" strike="noStrike">
                  <a:solidFill>
                    <a:srgbClr val="FFFFFF"/>
                  </a:solidFill>
                  <a:latin typeface="Calibri"/>
                  <a:ea typeface="Calibri"/>
                  <a:cs typeface="Calibri"/>
                  <a:sym typeface="Calibri"/>
                </a:rPr>
                <a:t>Sobrecarga de ferro</a:t>
              </a:r>
              <a:endParaRPr/>
            </a:p>
            <a:p>
              <a:pPr indent="0" lvl="1" marL="405475" marR="0" rtl="0" algn="l">
                <a:lnSpc>
                  <a:spcPct val="100000"/>
                </a:lnSpc>
                <a:spcBef>
                  <a:spcPts val="800"/>
                </a:spcBef>
                <a:spcAft>
                  <a:spcPts val="0"/>
                </a:spcAft>
                <a:buClr>
                  <a:srgbClr val="FFFFFF"/>
                </a:buClr>
                <a:buSzPts val="1400"/>
                <a:buFont typeface="Arial"/>
                <a:buNone/>
              </a:pPr>
              <a:r>
                <a:rPr b="0" i="0" lang="pt-BR" sz="1400" u="none" cap="none" strike="noStrike">
                  <a:solidFill>
                    <a:srgbClr val="FFFFFF"/>
                  </a:solidFill>
                  <a:latin typeface="Calibri"/>
                  <a:ea typeface="Calibri"/>
                  <a:cs typeface="Calibri"/>
                  <a:sym typeface="Calibri"/>
                </a:rPr>
                <a:t>Deficiência relativa de </a:t>
              </a:r>
              <a:br>
                <a:rPr b="0" i="0" lang="pt-BR" sz="1400" u="none" cap="none" strike="noStrike">
                  <a:solidFill>
                    <a:srgbClr val="FFFFFF"/>
                  </a:solidFill>
                  <a:latin typeface="Calibri"/>
                  <a:ea typeface="Calibri"/>
                  <a:cs typeface="Calibri"/>
                  <a:sym typeface="Calibri"/>
                </a:rPr>
              </a:br>
              <a:r>
                <a:rPr b="0" i="0" lang="pt-BR" sz="1400" u="none" cap="none" strike="noStrike">
                  <a:solidFill>
                    <a:srgbClr val="FFFFFF"/>
                  </a:solidFill>
                  <a:latin typeface="Calibri"/>
                  <a:ea typeface="Calibri"/>
                  <a:cs typeface="Calibri"/>
                  <a:sym typeface="Calibri"/>
                </a:rPr>
                <a:t>eritropoietina </a:t>
              </a:r>
              <a:endParaRPr/>
            </a:p>
            <a:p>
              <a:pPr indent="0" lvl="1" marL="405475" marR="0" rtl="0" algn="l">
                <a:lnSpc>
                  <a:spcPct val="100000"/>
                </a:lnSpc>
                <a:spcBef>
                  <a:spcPts val="800"/>
                </a:spcBef>
                <a:spcAft>
                  <a:spcPts val="0"/>
                </a:spcAft>
                <a:buClr>
                  <a:srgbClr val="FFFFFF"/>
                </a:buClr>
                <a:buSzPts val="1400"/>
                <a:buFont typeface="Arial"/>
                <a:buNone/>
              </a:pPr>
              <a:r>
                <a:rPr b="0" i="0" lang="pt-BR" sz="1400" u="none" cap="none" strike="noStrike">
                  <a:solidFill>
                    <a:srgbClr val="FFFFFF"/>
                  </a:solidFill>
                  <a:latin typeface="Calibri"/>
                  <a:ea typeface="Calibri"/>
                  <a:cs typeface="Calibri"/>
                  <a:sym typeface="Calibri"/>
                </a:rPr>
                <a:t>Baixos níveis de folato</a:t>
              </a:r>
              <a:endParaRPr/>
            </a:p>
            <a:p>
              <a:pPr indent="0" lvl="1" marL="405475" marR="0" rtl="0" algn="l">
                <a:lnSpc>
                  <a:spcPct val="100000"/>
                </a:lnSpc>
                <a:spcBef>
                  <a:spcPts val="800"/>
                </a:spcBef>
                <a:spcAft>
                  <a:spcPts val="0"/>
                </a:spcAft>
                <a:buClr>
                  <a:srgbClr val="FFFFFF"/>
                </a:buClr>
                <a:buSzPts val="1400"/>
                <a:buFont typeface="Arial"/>
                <a:buNone/>
              </a:pPr>
              <a:r>
                <a:rPr b="0" i="0" lang="pt-BR" sz="1400" u="none" cap="none" strike="noStrike">
                  <a:solidFill>
                    <a:srgbClr val="FFFFFF"/>
                  </a:solidFill>
                  <a:latin typeface="Calibri"/>
                  <a:ea typeface="Calibri"/>
                  <a:cs typeface="Calibri"/>
                  <a:sym typeface="Calibri"/>
                </a:rPr>
                <a:t>Sangramento</a:t>
              </a:r>
              <a:endParaRPr/>
            </a:p>
            <a:p>
              <a:pPr indent="0" lvl="1" marL="405475" marR="0" rtl="0" algn="l">
                <a:lnSpc>
                  <a:spcPct val="100000"/>
                </a:lnSpc>
                <a:spcBef>
                  <a:spcPts val="800"/>
                </a:spcBef>
                <a:spcAft>
                  <a:spcPts val="0"/>
                </a:spcAft>
                <a:buClr>
                  <a:srgbClr val="FFFFFF"/>
                </a:buClr>
                <a:buSzPts val="1400"/>
                <a:buFont typeface="Arial"/>
                <a:buNone/>
              </a:pPr>
              <a:r>
                <a:rPr b="0" i="0" lang="pt-BR" sz="1400" u="none" cap="none" strike="noStrike">
                  <a:solidFill>
                    <a:srgbClr val="FFFFFF"/>
                  </a:solidFill>
                  <a:latin typeface="Calibri"/>
                  <a:ea typeface="Calibri"/>
                  <a:cs typeface="Calibri"/>
                  <a:sym typeface="Calibri"/>
                </a:rPr>
                <a:t>Hiperesplenismo</a:t>
              </a:r>
              <a:endParaRPr/>
            </a:p>
            <a:p>
              <a:pPr indent="0" lvl="1" marL="405475" marR="0" rtl="0" algn="l">
                <a:lnSpc>
                  <a:spcPct val="100000"/>
                </a:lnSpc>
                <a:spcBef>
                  <a:spcPts val="800"/>
                </a:spcBef>
                <a:spcAft>
                  <a:spcPts val="0"/>
                </a:spcAft>
                <a:buClr>
                  <a:srgbClr val="FFFFFF"/>
                </a:buClr>
                <a:buSzPts val="1400"/>
                <a:buFont typeface="Arial"/>
                <a:buNone/>
              </a:pPr>
              <a:r>
                <a:rPr b="0" i="0" lang="pt-BR" sz="1400" u="none" cap="none" strike="noStrike">
                  <a:solidFill>
                    <a:srgbClr val="FFFFFF"/>
                  </a:solidFill>
                  <a:latin typeface="Calibri"/>
                  <a:ea typeface="Calibri"/>
                  <a:cs typeface="Calibri"/>
                  <a:sym typeface="Calibri"/>
                </a:rPr>
                <a:t>Presença de aloanticorpos</a:t>
              </a:r>
              <a:endParaRPr b="0" i="0" sz="1200" u="none" cap="none" strike="noStrike">
                <a:solidFill>
                  <a:srgbClr val="FFFFFF"/>
                </a:solidFill>
                <a:latin typeface="Calibri"/>
                <a:ea typeface="Calibri"/>
                <a:cs typeface="Calibri"/>
                <a:sym typeface="Calibri"/>
              </a:endParaRPr>
            </a:p>
          </p:txBody>
        </p:sp>
        <p:grpSp>
          <p:nvGrpSpPr>
            <p:cNvPr id="14127" name="Google Shape;14127;p247"/>
            <p:cNvGrpSpPr/>
            <p:nvPr/>
          </p:nvGrpSpPr>
          <p:grpSpPr>
            <a:xfrm>
              <a:off x="631596" y="2384981"/>
              <a:ext cx="2748602" cy="2858814"/>
              <a:chOff x="631596" y="2384981"/>
              <a:chExt cx="2498103" cy="2858814"/>
            </a:xfrm>
          </p:grpSpPr>
          <p:cxnSp>
            <p:nvCxnSpPr>
              <p:cNvPr id="14128" name="Google Shape;14128;p247"/>
              <p:cNvCxnSpPr/>
              <p:nvPr/>
            </p:nvCxnSpPr>
            <p:spPr>
              <a:xfrm>
                <a:off x="631596" y="2384981"/>
                <a:ext cx="2498103" cy="0"/>
              </a:xfrm>
              <a:prstGeom prst="straightConnector1">
                <a:avLst/>
              </a:prstGeom>
              <a:noFill/>
              <a:ln cap="flat" cmpd="sng" w="12700">
                <a:solidFill>
                  <a:srgbClr val="FF3F40"/>
                </a:solidFill>
                <a:prstDash val="solid"/>
                <a:miter lim="800000"/>
                <a:headEnd len="sm" w="sm" type="none"/>
                <a:tailEnd len="sm" w="sm" type="none"/>
              </a:ln>
            </p:spPr>
          </p:cxnSp>
          <p:cxnSp>
            <p:nvCxnSpPr>
              <p:cNvPr id="14129" name="Google Shape;14129;p247"/>
              <p:cNvCxnSpPr/>
              <p:nvPr/>
            </p:nvCxnSpPr>
            <p:spPr>
              <a:xfrm>
                <a:off x="631596" y="2908305"/>
                <a:ext cx="2498103" cy="0"/>
              </a:xfrm>
              <a:prstGeom prst="straightConnector1">
                <a:avLst/>
              </a:prstGeom>
              <a:noFill/>
              <a:ln cap="flat" cmpd="sng" w="12700">
                <a:solidFill>
                  <a:srgbClr val="FF3F40"/>
                </a:solidFill>
                <a:prstDash val="solid"/>
                <a:miter lim="800000"/>
                <a:headEnd len="sm" w="sm" type="none"/>
                <a:tailEnd len="sm" w="sm" type="none"/>
              </a:ln>
            </p:spPr>
          </p:cxnSp>
          <p:cxnSp>
            <p:nvCxnSpPr>
              <p:cNvPr id="14130" name="Google Shape;14130;p247"/>
              <p:cNvCxnSpPr/>
              <p:nvPr/>
            </p:nvCxnSpPr>
            <p:spPr>
              <a:xfrm>
                <a:off x="631596" y="3443276"/>
                <a:ext cx="2498103" cy="0"/>
              </a:xfrm>
              <a:prstGeom prst="straightConnector1">
                <a:avLst/>
              </a:prstGeom>
              <a:noFill/>
              <a:ln cap="flat" cmpd="sng" w="12700">
                <a:solidFill>
                  <a:srgbClr val="FF3F40"/>
                </a:solidFill>
                <a:prstDash val="solid"/>
                <a:miter lim="800000"/>
                <a:headEnd len="sm" w="sm" type="none"/>
                <a:tailEnd len="sm" w="sm" type="none"/>
              </a:ln>
            </p:spPr>
          </p:cxnSp>
          <p:cxnSp>
            <p:nvCxnSpPr>
              <p:cNvPr id="14131" name="Google Shape;14131;p247"/>
              <p:cNvCxnSpPr/>
              <p:nvPr/>
            </p:nvCxnSpPr>
            <p:spPr>
              <a:xfrm>
                <a:off x="631596" y="3763787"/>
                <a:ext cx="2498103" cy="0"/>
              </a:xfrm>
              <a:prstGeom prst="straightConnector1">
                <a:avLst/>
              </a:prstGeom>
              <a:noFill/>
              <a:ln cap="flat" cmpd="sng" w="12700">
                <a:solidFill>
                  <a:srgbClr val="FF3F40"/>
                </a:solidFill>
                <a:prstDash val="solid"/>
                <a:miter lim="800000"/>
                <a:headEnd len="sm" w="sm" type="none"/>
                <a:tailEnd len="sm" w="sm" type="none"/>
              </a:ln>
            </p:spPr>
          </p:cxnSp>
          <p:cxnSp>
            <p:nvCxnSpPr>
              <p:cNvPr id="14132" name="Google Shape;14132;p247"/>
              <p:cNvCxnSpPr/>
              <p:nvPr/>
            </p:nvCxnSpPr>
            <p:spPr>
              <a:xfrm>
                <a:off x="631596" y="4291688"/>
                <a:ext cx="2498103" cy="0"/>
              </a:xfrm>
              <a:prstGeom prst="straightConnector1">
                <a:avLst/>
              </a:prstGeom>
              <a:noFill/>
              <a:ln cap="flat" cmpd="sng" w="12700">
                <a:solidFill>
                  <a:srgbClr val="FF3F40"/>
                </a:solidFill>
                <a:prstDash val="solid"/>
                <a:miter lim="800000"/>
                <a:headEnd len="sm" w="sm" type="none"/>
                <a:tailEnd len="sm" w="sm" type="none"/>
              </a:ln>
            </p:spPr>
          </p:cxnSp>
          <p:cxnSp>
            <p:nvCxnSpPr>
              <p:cNvPr id="14133" name="Google Shape;14133;p247"/>
              <p:cNvCxnSpPr/>
              <p:nvPr/>
            </p:nvCxnSpPr>
            <p:spPr>
              <a:xfrm>
                <a:off x="631596" y="4602772"/>
                <a:ext cx="2498103" cy="0"/>
              </a:xfrm>
              <a:prstGeom prst="straightConnector1">
                <a:avLst/>
              </a:prstGeom>
              <a:noFill/>
              <a:ln cap="flat" cmpd="sng" w="12700">
                <a:solidFill>
                  <a:srgbClr val="FF3F40"/>
                </a:solidFill>
                <a:prstDash val="solid"/>
                <a:miter lim="800000"/>
                <a:headEnd len="sm" w="sm" type="none"/>
                <a:tailEnd len="sm" w="sm" type="none"/>
              </a:ln>
            </p:spPr>
          </p:cxnSp>
          <p:cxnSp>
            <p:nvCxnSpPr>
              <p:cNvPr id="14134" name="Google Shape;14134;p247"/>
              <p:cNvCxnSpPr/>
              <p:nvPr/>
            </p:nvCxnSpPr>
            <p:spPr>
              <a:xfrm>
                <a:off x="631596" y="4932710"/>
                <a:ext cx="2498103" cy="0"/>
              </a:xfrm>
              <a:prstGeom prst="straightConnector1">
                <a:avLst/>
              </a:prstGeom>
              <a:noFill/>
              <a:ln cap="flat" cmpd="sng" w="12700">
                <a:solidFill>
                  <a:srgbClr val="FF3F40"/>
                </a:solidFill>
                <a:prstDash val="solid"/>
                <a:miter lim="800000"/>
                <a:headEnd len="sm" w="sm" type="none"/>
                <a:tailEnd len="sm" w="sm" type="none"/>
              </a:ln>
            </p:spPr>
          </p:cxnSp>
          <p:cxnSp>
            <p:nvCxnSpPr>
              <p:cNvPr id="14135" name="Google Shape;14135;p247"/>
              <p:cNvCxnSpPr/>
              <p:nvPr/>
            </p:nvCxnSpPr>
            <p:spPr>
              <a:xfrm>
                <a:off x="631596" y="5243795"/>
                <a:ext cx="2498103" cy="0"/>
              </a:xfrm>
              <a:prstGeom prst="straightConnector1">
                <a:avLst/>
              </a:prstGeom>
              <a:noFill/>
              <a:ln cap="flat" cmpd="sng" w="12700">
                <a:solidFill>
                  <a:srgbClr val="FF3F40"/>
                </a:solidFill>
                <a:prstDash val="solid"/>
                <a:miter lim="800000"/>
                <a:headEnd len="sm" w="sm" type="none"/>
                <a:tailEnd len="sm" w="sm" type="none"/>
              </a:ln>
            </p:spPr>
          </p:cxnSp>
        </p:grpSp>
      </p:grpSp>
      <p:grpSp>
        <p:nvGrpSpPr>
          <p:cNvPr id="14136" name="Google Shape;14136;p247"/>
          <p:cNvGrpSpPr/>
          <p:nvPr/>
        </p:nvGrpSpPr>
        <p:grpSpPr>
          <a:xfrm>
            <a:off x="3926176" y="1289943"/>
            <a:ext cx="7617326" cy="4733308"/>
            <a:chOff x="3926176" y="1289943"/>
            <a:chExt cx="7617326" cy="4733308"/>
          </a:xfrm>
        </p:grpSpPr>
        <p:cxnSp>
          <p:nvCxnSpPr>
            <p:cNvPr id="14137" name="Google Shape;14137;p247"/>
            <p:cNvCxnSpPr/>
            <p:nvPr/>
          </p:nvCxnSpPr>
          <p:spPr>
            <a:xfrm rot="10800000">
              <a:off x="10612859" y="4715264"/>
              <a:ext cx="1" cy="472599"/>
            </a:xfrm>
            <a:prstGeom prst="straightConnector1">
              <a:avLst/>
            </a:prstGeom>
            <a:noFill/>
            <a:ln cap="flat" cmpd="sng" w="12700">
              <a:solidFill>
                <a:srgbClr val="A5A5A5"/>
              </a:solidFill>
              <a:prstDash val="solid"/>
              <a:round/>
              <a:headEnd len="sm" w="sm" type="none"/>
              <a:tailEnd len="sm" w="sm" type="none"/>
            </a:ln>
          </p:spPr>
        </p:cxnSp>
        <p:grpSp>
          <p:nvGrpSpPr>
            <p:cNvPr id="14138" name="Google Shape;14138;p247"/>
            <p:cNvGrpSpPr/>
            <p:nvPr/>
          </p:nvGrpSpPr>
          <p:grpSpPr>
            <a:xfrm>
              <a:off x="8114950" y="4809156"/>
              <a:ext cx="1229074" cy="726655"/>
              <a:chOff x="6010597" y="4585943"/>
              <a:chExt cx="1259005" cy="751024"/>
            </a:xfrm>
          </p:grpSpPr>
          <p:sp>
            <p:nvSpPr>
              <p:cNvPr id="14139" name="Google Shape;14139;p247"/>
              <p:cNvSpPr/>
              <p:nvPr/>
            </p:nvSpPr>
            <p:spPr>
              <a:xfrm>
                <a:off x="6010597" y="5278398"/>
                <a:ext cx="1259005" cy="58569"/>
              </a:xfrm>
              <a:custGeom>
                <a:rect b="b" l="l" r="r" t="t"/>
                <a:pathLst>
                  <a:path extrusionOk="0" h="170364" w="3626309">
                    <a:moveTo>
                      <a:pt x="0" y="170364"/>
                    </a:moveTo>
                    <a:lnTo>
                      <a:pt x="0" y="0"/>
                    </a:lnTo>
                    <a:lnTo>
                      <a:pt x="3626309" y="0"/>
                    </a:lnTo>
                    <a:lnTo>
                      <a:pt x="3626309" y="170364"/>
                    </a:lnTo>
                  </a:path>
                </a:pathLst>
              </a:custGeom>
              <a:noFill/>
              <a:ln cap="flat" cmpd="sng" w="12700">
                <a:solidFill>
                  <a:srgbClr val="A5A5A5"/>
                </a:solidFill>
                <a:prstDash val="solid"/>
                <a:miter lim="800000"/>
                <a:headEnd len="sm" w="sm" type="none"/>
                <a:tailEnd len="sm" w="sm" type="none"/>
              </a:ln>
            </p:spPr>
            <p:txBody>
              <a:bodyPr anchorCtr="0" anchor="ctr" bIns="45700" lIns="34275" spcFirstLastPara="1" rIns="34275" wrap="square" tIns="45700">
                <a:noAutofit/>
              </a:bodyPr>
              <a:lstStyle/>
              <a:p>
                <a:pPr indent="0" lvl="0" marL="0" marR="0" rtl="0" algn="ctr">
                  <a:lnSpc>
                    <a:spcPct val="100000"/>
                  </a:lnSpc>
                  <a:spcBef>
                    <a:spcPts val="0"/>
                  </a:spcBef>
                  <a:spcAft>
                    <a:spcPts val="0"/>
                  </a:spcAft>
                  <a:buClr>
                    <a:schemeClr val="dk1"/>
                  </a:buClr>
                  <a:buSzPts val="675"/>
                  <a:buFont typeface="Calibri"/>
                  <a:buNone/>
                </a:pPr>
                <a:r>
                  <a:t/>
                </a:r>
                <a:endParaRPr b="0" i="0" sz="675" u="none" cap="none" strike="noStrike">
                  <a:solidFill>
                    <a:srgbClr val="000000"/>
                  </a:solidFill>
                  <a:latin typeface="Calibri"/>
                  <a:ea typeface="Calibri"/>
                  <a:cs typeface="Calibri"/>
                  <a:sym typeface="Calibri"/>
                </a:endParaRPr>
              </a:p>
            </p:txBody>
          </p:sp>
          <p:cxnSp>
            <p:nvCxnSpPr>
              <p:cNvPr id="14140" name="Google Shape;14140;p247"/>
              <p:cNvCxnSpPr/>
              <p:nvPr/>
            </p:nvCxnSpPr>
            <p:spPr>
              <a:xfrm>
                <a:off x="6641859" y="4585943"/>
                <a:ext cx="0" cy="690542"/>
              </a:xfrm>
              <a:prstGeom prst="straightConnector1">
                <a:avLst/>
              </a:prstGeom>
              <a:noFill/>
              <a:ln cap="flat" cmpd="sng" w="12700">
                <a:solidFill>
                  <a:srgbClr val="A5A5A5"/>
                </a:solidFill>
                <a:prstDash val="solid"/>
                <a:round/>
                <a:headEnd len="sm" w="sm" type="none"/>
                <a:tailEnd len="sm" w="sm" type="none"/>
              </a:ln>
            </p:spPr>
          </p:cxnSp>
        </p:grpSp>
        <p:sp>
          <p:nvSpPr>
            <p:cNvPr id="14141" name="Google Shape;14141;p247"/>
            <p:cNvSpPr/>
            <p:nvPr/>
          </p:nvSpPr>
          <p:spPr>
            <a:xfrm>
              <a:off x="7823688" y="5078269"/>
              <a:ext cx="1813645" cy="346612"/>
            </a:xfrm>
            <a:custGeom>
              <a:rect b="b" l="l" r="r" t="t"/>
              <a:pathLst>
                <a:path extrusionOk="0" h="391022" w="1022743">
                  <a:moveTo>
                    <a:pt x="0" y="195511"/>
                  </a:moveTo>
                  <a:lnTo>
                    <a:pt x="511372" y="0"/>
                  </a:lnTo>
                  <a:lnTo>
                    <a:pt x="1022743" y="195511"/>
                  </a:lnTo>
                  <a:lnTo>
                    <a:pt x="511372" y="391022"/>
                  </a:lnTo>
                  <a:lnTo>
                    <a:pt x="0" y="195511"/>
                  </a:lnTo>
                  <a:close/>
                </a:path>
              </a:pathLst>
            </a:custGeom>
            <a:gradFill>
              <a:gsLst>
                <a:gs pos="0">
                  <a:schemeClr val="accent4"/>
                </a:gs>
                <a:gs pos="100000">
                  <a:srgbClr val="781EAA"/>
                </a:gs>
              </a:gsLst>
              <a:lin ang="5400000" scaled="0"/>
            </a:gradFill>
            <a:ln>
              <a:noFill/>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FFFFFF"/>
                </a:buClr>
                <a:buSzPts val="900"/>
                <a:buFont typeface="Calibri"/>
                <a:buNone/>
              </a:pPr>
              <a:r>
                <a:rPr b="0" i="0" lang="pt-BR" sz="900" u="none" cap="none" strike="noStrike">
                  <a:solidFill>
                    <a:srgbClr val="FFFFFF"/>
                  </a:solidFill>
                  <a:latin typeface="Calibri"/>
                  <a:ea typeface="Calibri"/>
                  <a:cs typeface="Calibri"/>
                  <a:sym typeface="Calibri"/>
                </a:rPr>
                <a:t>Transfusões de RBC?</a:t>
              </a:r>
              <a:endParaRPr/>
            </a:p>
          </p:txBody>
        </p:sp>
        <p:sp>
          <p:nvSpPr>
            <p:cNvPr id="14142" name="Google Shape;14142;p247"/>
            <p:cNvSpPr/>
            <p:nvPr/>
          </p:nvSpPr>
          <p:spPr>
            <a:xfrm>
              <a:off x="7704263" y="5551416"/>
              <a:ext cx="880053" cy="387560"/>
            </a:xfrm>
            <a:custGeom>
              <a:rect b="b" l="l" r="r" t="t"/>
              <a:pathLst>
                <a:path extrusionOk="0" h="391022" w="896247">
                  <a:moveTo>
                    <a:pt x="0" y="0"/>
                  </a:moveTo>
                  <a:lnTo>
                    <a:pt x="896247" y="0"/>
                  </a:lnTo>
                  <a:lnTo>
                    <a:pt x="896247" y="391022"/>
                  </a:lnTo>
                  <a:lnTo>
                    <a:pt x="0" y="391022"/>
                  </a:lnTo>
                  <a:lnTo>
                    <a:pt x="0" y="0"/>
                  </a:lnTo>
                  <a:close/>
                </a:path>
              </a:pathLst>
            </a:custGeom>
            <a:noFill/>
            <a:ln cap="flat" cmpd="sng" w="19050">
              <a:solidFill>
                <a:schemeClr val="accent3"/>
              </a:solidFill>
              <a:prstDash val="solid"/>
              <a:round/>
              <a:headEnd len="sm" w="sm" type="none"/>
              <a:tailEnd len="sm" w="sm" type="none"/>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D0006F"/>
                </a:buClr>
                <a:buSzPts val="1000"/>
                <a:buFont typeface="Calibri"/>
                <a:buNone/>
              </a:pPr>
              <a:r>
                <a:rPr b="0" i="0" lang="pt-BR" sz="1000" u="none" cap="none" strike="noStrike">
                  <a:solidFill>
                    <a:srgbClr val="D0006F"/>
                  </a:solidFill>
                  <a:latin typeface="Calibri"/>
                  <a:ea typeface="Calibri"/>
                  <a:cs typeface="Calibri"/>
                  <a:sym typeface="Calibri"/>
                </a:rPr>
                <a:t>Sim</a:t>
              </a:r>
              <a:endParaRPr/>
            </a:p>
          </p:txBody>
        </p:sp>
        <p:sp>
          <p:nvSpPr>
            <p:cNvPr id="14143" name="Google Shape;14143;p247"/>
            <p:cNvSpPr/>
            <p:nvPr/>
          </p:nvSpPr>
          <p:spPr>
            <a:xfrm>
              <a:off x="8898872" y="5551416"/>
              <a:ext cx="880053" cy="387560"/>
            </a:xfrm>
            <a:custGeom>
              <a:rect b="b" l="l" r="r" t="t"/>
              <a:pathLst>
                <a:path extrusionOk="0" h="391022" w="928295">
                  <a:moveTo>
                    <a:pt x="0" y="0"/>
                  </a:moveTo>
                  <a:lnTo>
                    <a:pt x="928295" y="0"/>
                  </a:lnTo>
                  <a:lnTo>
                    <a:pt x="928295" y="391022"/>
                  </a:lnTo>
                  <a:lnTo>
                    <a:pt x="0" y="391022"/>
                  </a:lnTo>
                  <a:lnTo>
                    <a:pt x="0" y="0"/>
                  </a:lnTo>
                  <a:close/>
                </a:path>
              </a:pathLst>
            </a:custGeom>
            <a:noFill/>
            <a:ln cap="flat" cmpd="sng" w="19050">
              <a:solidFill>
                <a:schemeClr val="accent3"/>
              </a:solidFill>
              <a:prstDash val="solid"/>
              <a:round/>
              <a:headEnd len="sm" w="sm" type="none"/>
              <a:tailEnd len="sm" w="sm" type="none"/>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D0006F"/>
                </a:buClr>
                <a:buSzPts val="1000"/>
                <a:buFont typeface="Calibri"/>
                <a:buNone/>
              </a:pPr>
              <a:r>
                <a:rPr b="0" i="0" lang="pt-BR" sz="1000" u="none" cap="none" strike="noStrike">
                  <a:solidFill>
                    <a:srgbClr val="D0006F"/>
                  </a:solidFill>
                  <a:latin typeface="Calibri"/>
                  <a:ea typeface="Calibri"/>
                  <a:cs typeface="Calibri"/>
                  <a:sym typeface="Calibri"/>
                </a:rPr>
                <a:t>Não</a:t>
              </a:r>
              <a:endParaRPr/>
            </a:p>
          </p:txBody>
        </p:sp>
        <p:sp>
          <p:nvSpPr>
            <p:cNvPr id="14144" name="Google Shape;14144;p247"/>
            <p:cNvSpPr/>
            <p:nvPr/>
          </p:nvSpPr>
          <p:spPr>
            <a:xfrm>
              <a:off x="5659059" y="2903779"/>
              <a:ext cx="45719" cy="796683"/>
            </a:xfrm>
            <a:custGeom>
              <a:rect b="b" l="l" r="r" t="t"/>
              <a:pathLst>
                <a:path extrusionOk="0" h="120000" w="120000">
                  <a:moveTo>
                    <a:pt x="0" y="0"/>
                  </a:moveTo>
                  <a:lnTo>
                    <a:pt x="0" y="87130"/>
                  </a:lnTo>
                  <a:lnTo>
                    <a:pt x="279098" y="87130"/>
                  </a:lnTo>
                </a:path>
              </a:pathLst>
            </a:custGeom>
            <a:noFill/>
            <a:ln cap="flat" cmpd="sng" w="12700">
              <a:solidFill>
                <a:srgbClr val="A5A5A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145" name="Google Shape;14145;p247"/>
            <p:cNvSpPr/>
            <p:nvPr/>
          </p:nvSpPr>
          <p:spPr>
            <a:xfrm>
              <a:off x="5760237" y="3160342"/>
              <a:ext cx="1335278" cy="866529"/>
            </a:xfrm>
            <a:custGeom>
              <a:rect b="b" l="l" r="r" t="t"/>
              <a:pathLst>
                <a:path extrusionOk="0" h="896532" w="782045">
                  <a:moveTo>
                    <a:pt x="0" y="0"/>
                  </a:moveTo>
                  <a:lnTo>
                    <a:pt x="782045" y="0"/>
                  </a:lnTo>
                  <a:lnTo>
                    <a:pt x="782045" y="896532"/>
                  </a:lnTo>
                  <a:lnTo>
                    <a:pt x="0" y="896532"/>
                  </a:lnTo>
                  <a:lnTo>
                    <a:pt x="0" y="0"/>
                  </a:lnTo>
                  <a:close/>
                </a:path>
              </a:pathLst>
            </a:custGeom>
            <a:noFill/>
            <a:ln cap="flat" cmpd="sng" w="19050">
              <a:solidFill>
                <a:srgbClr val="0071CA"/>
              </a:solidFill>
              <a:prstDash val="solid"/>
              <a:round/>
              <a:headEnd len="sm" w="sm" type="none"/>
              <a:tailEnd len="sm" w="sm" type="none"/>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0071CA"/>
                </a:buClr>
                <a:buSzPts val="900"/>
                <a:buFont typeface="Calibri"/>
                <a:buNone/>
              </a:pPr>
              <a:r>
                <a:rPr b="0" i="0" lang="pt-BR" sz="900" u="none" cap="none" strike="noStrike">
                  <a:solidFill>
                    <a:srgbClr val="0071CA"/>
                  </a:solidFill>
                  <a:latin typeface="Calibri"/>
                  <a:ea typeface="Calibri"/>
                  <a:cs typeface="Calibri"/>
                  <a:sym typeface="Calibri"/>
                </a:rPr>
                <a:t>CH50 normal</a:t>
              </a:r>
              <a:endParaRPr/>
            </a:p>
            <a:p>
              <a:pPr indent="0" lvl="0" marL="0" marR="0" rtl="0" algn="ctr">
                <a:lnSpc>
                  <a:spcPct val="90000"/>
                </a:lnSpc>
                <a:spcBef>
                  <a:spcPts val="315"/>
                </a:spcBef>
                <a:spcAft>
                  <a:spcPts val="0"/>
                </a:spcAft>
                <a:buClr>
                  <a:srgbClr val="0071CA"/>
                </a:buClr>
                <a:buSzPts val="900"/>
                <a:buFont typeface="Calibri"/>
                <a:buNone/>
              </a:pPr>
              <a:r>
                <a:rPr b="0" i="0" lang="pt-BR" sz="900" u="none" cap="none" strike="noStrike">
                  <a:solidFill>
                    <a:srgbClr val="0071CA"/>
                  </a:solidFill>
                  <a:latin typeface="Calibri"/>
                  <a:ea typeface="Calibri"/>
                  <a:cs typeface="Calibri"/>
                  <a:sym typeface="Calibri"/>
                </a:rPr>
                <a:t>Considerar a PK ou PD da BTH</a:t>
              </a:r>
              <a:endParaRPr/>
            </a:p>
          </p:txBody>
        </p:sp>
        <p:sp>
          <p:nvSpPr>
            <p:cNvPr id="14146" name="Google Shape;14146;p247"/>
            <p:cNvSpPr/>
            <p:nvPr/>
          </p:nvSpPr>
          <p:spPr>
            <a:xfrm flipH="1">
              <a:off x="5419887" y="2896442"/>
              <a:ext cx="158520" cy="573336"/>
            </a:xfrm>
            <a:custGeom>
              <a:rect b="b" l="l" r="r" t="t"/>
              <a:pathLst>
                <a:path extrusionOk="0" h="120000" w="120000">
                  <a:moveTo>
                    <a:pt x="0" y="0"/>
                  </a:moveTo>
                  <a:lnTo>
                    <a:pt x="0" y="121072"/>
                  </a:lnTo>
                  <a:lnTo>
                    <a:pt x="80495" y="121072"/>
                  </a:lnTo>
                </a:path>
              </a:pathLst>
            </a:custGeom>
            <a:noFill/>
            <a:ln cap="flat" cmpd="sng" w="12700">
              <a:solidFill>
                <a:srgbClr val="A5A5A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147" name="Google Shape;14147;p247"/>
            <p:cNvSpPr/>
            <p:nvPr/>
          </p:nvSpPr>
          <p:spPr>
            <a:xfrm>
              <a:off x="3926176" y="3160345"/>
              <a:ext cx="1539903" cy="866531"/>
            </a:xfrm>
            <a:custGeom>
              <a:rect b="b" l="l" r="r" t="t"/>
              <a:pathLst>
                <a:path extrusionOk="0" h="820826" w="782045">
                  <a:moveTo>
                    <a:pt x="0" y="0"/>
                  </a:moveTo>
                  <a:lnTo>
                    <a:pt x="782045" y="0"/>
                  </a:lnTo>
                  <a:lnTo>
                    <a:pt x="782045" y="820826"/>
                  </a:lnTo>
                  <a:lnTo>
                    <a:pt x="0" y="820826"/>
                  </a:lnTo>
                  <a:lnTo>
                    <a:pt x="0" y="0"/>
                  </a:lnTo>
                  <a:close/>
                </a:path>
              </a:pathLst>
            </a:custGeom>
            <a:noFill/>
            <a:ln cap="flat" cmpd="sng" w="19050">
              <a:solidFill>
                <a:srgbClr val="0071CA"/>
              </a:solidFill>
              <a:prstDash val="solid"/>
              <a:round/>
              <a:headEnd len="sm" w="sm" type="none"/>
              <a:tailEnd len="sm" w="sm" type="none"/>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0071CA"/>
                </a:buClr>
                <a:buSzPts val="900"/>
                <a:buFont typeface="Calibri"/>
                <a:buNone/>
              </a:pPr>
              <a:r>
                <a:rPr b="0" i="0" lang="pt-BR" sz="900" u="none" cap="none" strike="noStrike">
                  <a:solidFill>
                    <a:srgbClr val="0071CA"/>
                  </a:solidFill>
                  <a:latin typeface="Calibri"/>
                  <a:ea typeface="Calibri"/>
                  <a:cs typeface="Calibri"/>
                  <a:sym typeface="Calibri"/>
                </a:rPr>
                <a:t>CH50 ausente/baixa</a:t>
              </a:r>
              <a:endParaRPr/>
            </a:p>
            <a:p>
              <a:pPr indent="0" lvl="0" marL="0" marR="0" rtl="0" algn="ctr">
                <a:lnSpc>
                  <a:spcPct val="90000"/>
                </a:lnSpc>
                <a:spcBef>
                  <a:spcPts val="315"/>
                </a:spcBef>
                <a:spcAft>
                  <a:spcPts val="0"/>
                </a:spcAft>
                <a:buClr>
                  <a:srgbClr val="0071CA"/>
                </a:buClr>
                <a:buSzPts val="900"/>
                <a:buFont typeface="Calibri"/>
                <a:buNone/>
              </a:pPr>
              <a:r>
                <a:rPr b="0" i="0" lang="pt-BR" sz="900" u="none" cap="none" strike="noStrike">
                  <a:solidFill>
                    <a:srgbClr val="0071CA"/>
                  </a:solidFill>
                  <a:latin typeface="Calibri"/>
                  <a:ea typeface="Calibri"/>
                  <a:cs typeface="Calibri"/>
                  <a:sym typeface="Calibri"/>
                </a:rPr>
                <a:t>Continuar o tratamento </a:t>
              </a:r>
              <a:br>
                <a:rPr b="0" i="0" lang="pt-BR" sz="900" u="none" cap="none" strike="noStrike">
                  <a:solidFill>
                    <a:srgbClr val="0071CA"/>
                  </a:solidFill>
                  <a:latin typeface="Calibri"/>
                  <a:ea typeface="Calibri"/>
                  <a:cs typeface="Calibri"/>
                  <a:sym typeface="Calibri"/>
                </a:rPr>
              </a:br>
              <a:r>
                <a:rPr b="0" i="0" lang="pt-BR" sz="900" u="none" cap="none" strike="noStrike">
                  <a:solidFill>
                    <a:srgbClr val="0071CA"/>
                  </a:solidFill>
                  <a:latin typeface="Calibri"/>
                  <a:ea typeface="Calibri"/>
                  <a:cs typeface="Calibri"/>
                  <a:sym typeface="Calibri"/>
                </a:rPr>
                <a:t>e monitorar</a:t>
              </a:r>
              <a:endParaRPr/>
            </a:p>
            <a:p>
              <a:pPr indent="0" lvl="0" marL="0" marR="0" rtl="0" algn="ctr">
                <a:lnSpc>
                  <a:spcPct val="90000"/>
                </a:lnSpc>
                <a:spcBef>
                  <a:spcPts val="315"/>
                </a:spcBef>
                <a:spcAft>
                  <a:spcPts val="0"/>
                </a:spcAft>
                <a:buClr>
                  <a:srgbClr val="0071CA"/>
                </a:buClr>
                <a:buSzPts val="800"/>
                <a:buFont typeface="Calibri"/>
                <a:buNone/>
              </a:pPr>
              <a:r>
                <a:rPr b="0" i="0" lang="pt-BR" sz="800" u="none" cap="none" strike="noStrike">
                  <a:solidFill>
                    <a:srgbClr val="0071CA"/>
                  </a:solidFill>
                  <a:latin typeface="Calibri"/>
                  <a:ea typeface="Calibri"/>
                  <a:cs typeface="Calibri"/>
                  <a:sym typeface="Calibri"/>
                </a:rPr>
                <a:t>Outras causas de LDH alto devem </a:t>
              </a:r>
              <a:br>
                <a:rPr b="0" i="0" lang="pt-BR" sz="800" u="none" cap="none" strike="noStrike">
                  <a:solidFill>
                    <a:srgbClr val="0071CA"/>
                  </a:solidFill>
                  <a:latin typeface="Calibri"/>
                  <a:ea typeface="Calibri"/>
                  <a:cs typeface="Calibri"/>
                  <a:sym typeface="Calibri"/>
                </a:rPr>
              </a:br>
              <a:r>
                <a:rPr b="0" i="0" lang="pt-BR" sz="800" u="none" cap="none" strike="noStrike">
                  <a:solidFill>
                    <a:srgbClr val="0071CA"/>
                  </a:solidFill>
                  <a:latin typeface="Calibri"/>
                  <a:ea typeface="Calibri"/>
                  <a:cs typeface="Calibri"/>
                  <a:sym typeface="Calibri"/>
                </a:rPr>
                <a:t>ser avaliadas</a:t>
              </a:r>
              <a:endParaRPr b="0" i="0" sz="600" u="none" cap="none" strike="noStrike">
                <a:solidFill>
                  <a:srgbClr val="0071CA"/>
                </a:solidFill>
                <a:latin typeface="Calibri"/>
                <a:ea typeface="Calibri"/>
                <a:cs typeface="Calibri"/>
                <a:sym typeface="Calibri"/>
              </a:endParaRPr>
            </a:p>
          </p:txBody>
        </p:sp>
        <p:sp>
          <p:nvSpPr>
            <p:cNvPr id="14148" name="Google Shape;14148;p247"/>
            <p:cNvSpPr/>
            <p:nvPr/>
          </p:nvSpPr>
          <p:spPr>
            <a:xfrm>
              <a:off x="6524150" y="4089193"/>
              <a:ext cx="1165849" cy="387559"/>
            </a:xfrm>
            <a:custGeom>
              <a:rect b="b" l="l" r="r" t="t"/>
              <a:pathLst>
                <a:path extrusionOk="0" h="391022" w="782045">
                  <a:moveTo>
                    <a:pt x="0" y="0"/>
                  </a:moveTo>
                  <a:lnTo>
                    <a:pt x="782045" y="0"/>
                  </a:lnTo>
                  <a:lnTo>
                    <a:pt x="782045" y="391022"/>
                  </a:lnTo>
                  <a:lnTo>
                    <a:pt x="0" y="391022"/>
                  </a:lnTo>
                  <a:lnTo>
                    <a:pt x="0" y="0"/>
                  </a:lnTo>
                  <a:close/>
                </a:path>
              </a:pathLst>
            </a:custGeom>
            <a:noFill/>
            <a:ln cap="flat" cmpd="sng" w="19050">
              <a:solidFill>
                <a:schemeClr val="accent3"/>
              </a:solidFill>
              <a:prstDash val="solid"/>
              <a:round/>
              <a:headEnd len="sm" w="sm" type="none"/>
              <a:tailEnd len="sm" w="sm" type="none"/>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D0006F"/>
                </a:buClr>
                <a:buSzPts val="900"/>
                <a:buFont typeface="Calibri"/>
                <a:buNone/>
              </a:pPr>
              <a:r>
                <a:rPr b="0" i="0" lang="pt-BR" sz="900" u="none" cap="none" strike="noStrike">
                  <a:solidFill>
                    <a:srgbClr val="D0006F"/>
                  </a:solidFill>
                  <a:latin typeface="Calibri"/>
                  <a:ea typeface="Calibri"/>
                  <a:cs typeface="Calibri"/>
                  <a:sym typeface="Calibri"/>
                </a:rPr>
                <a:t>Continuar o tratamento</a:t>
              </a:r>
              <a:endParaRPr/>
            </a:p>
          </p:txBody>
        </p:sp>
        <p:grpSp>
          <p:nvGrpSpPr>
            <p:cNvPr id="14149" name="Google Shape;14149;p247"/>
            <p:cNvGrpSpPr/>
            <p:nvPr/>
          </p:nvGrpSpPr>
          <p:grpSpPr>
            <a:xfrm>
              <a:off x="8720747" y="4026872"/>
              <a:ext cx="1883754" cy="665690"/>
              <a:chOff x="5677045" y="4760748"/>
              <a:chExt cx="1929628" cy="688014"/>
            </a:xfrm>
          </p:grpSpPr>
          <p:sp>
            <p:nvSpPr>
              <p:cNvPr id="14150" name="Google Shape;14150;p247"/>
              <p:cNvSpPr/>
              <p:nvPr/>
            </p:nvSpPr>
            <p:spPr>
              <a:xfrm>
                <a:off x="5677045" y="5278398"/>
                <a:ext cx="1929628" cy="170364"/>
              </a:xfrm>
              <a:custGeom>
                <a:rect b="b" l="l" r="r" t="t"/>
                <a:pathLst>
                  <a:path extrusionOk="0" h="170364" w="3626309">
                    <a:moveTo>
                      <a:pt x="0" y="170364"/>
                    </a:moveTo>
                    <a:lnTo>
                      <a:pt x="0" y="0"/>
                    </a:lnTo>
                    <a:lnTo>
                      <a:pt x="3626309" y="0"/>
                    </a:lnTo>
                    <a:lnTo>
                      <a:pt x="3626309" y="170364"/>
                    </a:lnTo>
                  </a:path>
                </a:pathLst>
              </a:custGeom>
              <a:noFill/>
              <a:ln cap="flat" cmpd="sng" w="12700">
                <a:solidFill>
                  <a:srgbClr val="A5A5A5"/>
                </a:solidFill>
                <a:prstDash val="solid"/>
                <a:miter lim="800000"/>
                <a:headEnd len="sm" w="sm" type="none"/>
                <a:tailEnd len="sm" w="sm" type="none"/>
              </a:ln>
            </p:spPr>
            <p:txBody>
              <a:bodyPr anchorCtr="0" anchor="ctr" bIns="45700" lIns="34275" spcFirstLastPara="1" rIns="34275" wrap="square" tIns="45700">
                <a:noAutofit/>
              </a:bodyPr>
              <a:lstStyle/>
              <a:p>
                <a:pPr indent="0" lvl="0" marL="0" marR="0" rtl="0" algn="ctr">
                  <a:lnSpc>
                    <a:spcPct val="100000"/>
                  </a:lnSpc>
                  <a:spcBef>
                    <a:spcPts val="0"/>
                  </a:spcBef>
                  <a:spcAft>
                    <a:spcPts val="0"/>
                  </a:spcAft>
                  <a:buClr>
                    <a:schemeClr val="dk1"/>
                  </a:buClr>
                  <a:buSzPts val="675"/>
                  <a:buFont typeface="Calibri"/>
                  <a:buNone/>
                </a:pPr>
                <a:r>
                  <a:t/>
                </a:r>
                <a:endParaRPr b="0" i="0" sz="675" u="none" cap="none" strike="noStrike">
                  <a:solidFill>
                    <a:srgbClr val="000000"/>
                  </a:solidFill>
                  <a:latin typeface="Calibri"/>
                  <a:ea typeface="Calibri"/>
                  <a:cs typeface="Calibri"/>
                  <a:sym typeface="Calibri"/>
                </a:endParaRPr>
              </a:p>
            </p:txBody>
          </p:sp>
          <p:cxnSp>
            <p:nvCxnSpPr>
              <p:cNvPr id="14151" name="Google Shape;14151;p247"/>
              <p:cNvCxnSpPr/>
              <p:nvPr/>
            </p:nvCxnSpPr>
            <p:spPr>
              <a:xfrm>
                <a:off x="6641859" y="4760748"/>
                <a:ext cx="0" cy="515737"/>
              </a:xfrm>
              <a:prstGeom prst="straightConnector1">
                <a:avLst/>
              </a:prstGeom>
              <a:noFill/>
              <a:ln cap="flat" cmpd="sng" w="12700">
                <a:solidFill>
                  <a:srgbClr val="A5A5A5"/>
                </a:solidFill>
                <a:prstDash val="solid"/>
                <a:round/>
                <a:headEnd len="sm" w="sm" type="none"/>
                <a:tailEnd len="sm" w="sm" type="none"/>
              </a:ln>
            </p:spPr>
          </p:cxnSp>
        </p:grpSp>
        <p:sp>
          <p:nvSpPr>
            <p:cNvPr id="14152" name="Google Shape;14152;p247"/>
            <p:cNvSpPr/>
            <p:nvPr/>
          </p:nvSpPr>
          <p:spPr>
            <a:xfrm>
              <a:off x="8899593" y="4126848"/>
              <a:ext cx="1524675" cy="346612"/>
            </a:xfrm>
            <a:custGeom>
              <a:rect b="b" l="l" r="r" t="t"/>
              <a:pathLst>
                <a:path extrusionOk="0" h="391022" w="1022743">
                  <a:moveTo>
                    <a:pt x="0" y="195511"/>
                  </a:moveTo>
                  <a:lnTo>
                    <a:pt x="511372" y="0"/>
                  </a:lnTo>
                  <a:lnTo>
                    <a:pt x="1022743" y="195511"/>
                  </a:lnTo>
                  <a:lnTo>
                    <a:pt x="511372" y="391022"/>
                  </a:lnTo>
                  <a:lnTo>
                    <a:pt x="0" y="195511"/>
                  </a:lnTo>
                  <a:close/>
                </a:path>
              </a:pathLst>
            </a:custGeom>
            <a:gradFill>
              <a:gsLst>
                <a:gs pos="0">
                  <a:schemeClr val="accent4"/>
                </a:gs>
                <a:gs pos="100000">
                  <a:srgbClr val="781EAA"/>
                </a:gs>
              </a:gsLst>
              <a:lin ang="5400000" scaled="0"/>
            </a:gradFill>
            <a:ln>
              <a:noFill/>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FFFFFF"/>
                </a:buClr>
                <a:buSzPts val="900"/>
                <a:buFont typeface="Calibri"/>
                <a:buNone/>
              </a:pPr>
              <a:r>
                <a:rPr b="0" i="0" lang="pt-BR" sz="900" u="none" cap="none" strike="noStrike">
                  <a:solidFill>
                    <a:srgbClr val="FFFFFF"/>
                  </a:solidFill>
                  <a:latin typeface="Calibri"/>
                  <a:ea typeface="Calibri"/>
                  <a:cs typeface="Calibri"/>
                  <a:sym typeface="Calibri"/>
                </a:rPr>
                <a:t>Reticulócitos?</a:t>
              </a:r>
              <a:endParaRPr/>
            </a:p>
          </p:txBody>
        </p:sp>
        <p:sp>
          <p:nvSpPr>
            <p:cNvPr id="14153" name="Google Shape;14153;p247"/>
            <p:cNvSpPr/>
            <p:nvPr/>
          </p:nvSpPr>
          <p:spPr>
            <a:xfrm>
              <a:off x="8145743" y="4599995"/>
              <a:ext cx="1160460" cy="387560"/>
            </a:xfrm>
            <a:custGeom>
              <a:rect b="b" l="l" r="r" t="t"/>
              <a:pathLst>
                <a:path extrusionOk="0" h="391022" w="896247">
                  <a:moveTo>
                    <a:pt x="0" y="0"/>
                  </a:moveTo>
                  <a:lnTo>
                    <a:pt x="896247" y="0"/>
                  </a:lnTo>
                  <a:lnTo>
                    <a:pt x="896247" y="391022"/>
                  </a:lnTo>
                  <a:lnTo>
                    <a:pt x="0" y="391022"/>
                  </a:lnTo>
                  <a:lnTo>
                    <a:pt x="0" y="0"/>
                  </a:lnTo>
                  <a:close/>
                </a:path>
              </a:pathLst>
            </a:custGeom>
            <a:gradFill>
              <a:gsLst>
                <a:gs pos="0">
                  <a:schemeClr val="accent3"/>
                </a:gs>
                <a:gs pos="100000">
                  <a:srgbClr val="9C0053"/>
                </a:gs>
              </a:gsLst>
              <a:lin ang="5400000" scaled="0"/>
            </a:gradFill>
            <a:ln>
              <a:noFill/>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FFFFFF"/>
                </a:buClr>
                <a:buSzPts val="1000"/>
                <a:buFont typeface="Calibri"/>
                <a:buNone/>
              </a:pPr>
              <a:r>
                <a:rPr b="0" i="0" lang="pt-BR" sz="1000" u="none" cap="none" strike="noStrike">
                  <a:solidFill>
                    <a:srgbClr val="FFFFFF"/>
                  </a:solidFill>
                  <a:latin typeface="Calibri"/>
                  <a:ea typeface="Calibri"/>
                  <a:cs typeface="Calibri"/>
                  <a:sym typeface="Calibri"/>
                </a:rPr>
                <a:t>Elevados</a:t>
              </a:r>
              <a:endParaRPr/>
            </a:p>
          </p:txBody>
        </p:sp>
        <p:sp>
          <p:nvSpPr>
            <p:cNvPr id="14154" name="Google Shape;14154;p247"/>
            <p:cNvSpPr/>
            <p:nvPr/>
          </p:nvSpPr>
          <p:spPr>
            <a:xfrm>
              <a:off x="10026502" y="4599995"/>
              <a:ext cx="1160460" cy="387560"/>
            </a:xfrm>
            <a:custGeom>
              <a:rect b="b" l="l" r="r" t="t"/>
              <a:pathLst>
                <a:path extrusionOk="0" h="391022" w="928295">
                  <a:moveTo>
                    <a:pt x="0" y="0"/>
                  </a:moveTo>
                  <a:lnTo>
                    <a:pt x="928295" y="0"/>
                  </a:lnTo>
                  <a:lnTo>
                    <a:pt x="928295" y="391022"/>
                  </a:lnTo>
                  <a:lnTo>
                    <a:pt x="0" y="391022"/>
                  </a:lnTo>
                  <a:lnTo>
                    <a:pt x="0" y="0"/>
                  </a:lnTo>
                  <a:close/>
                </a:path>
              </a:pathLst>
            </a:custGeom>
            <a:gradFill>
              <a:gsLst>
                <a:gs pos="0">
                  <a:schemeClr val="accent3"/>
                </a:gs>
                <a:gs pos="100000">
                  <a:srgbClr val="9C0053"/>
                </a:gs>
              </a:gsLst>
              <a:lin ang="5400000" scaled="0"/>
            </a:gradFill>
            <a:ln>
              <a:noFill/>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FFFFFF"/>
                </a:buClr>
                <a:buSzPts val="1000"/>
                <a:buFont typeface="Calibri"/>
                <a:buNone/>
              </a:pPr>
              <a:r>
                <a:rPr b="0" i="0" lang="pt-BR" sz="1000" u="none" cap="none" strike="noStrike">
                  <a:solidFill>
                    <a:srgbClr val="FFFFFF"/>
                  </a:solidFill>
                  <a:latin typeface="Calibri"/>
                  <a:ea typeface="Calibri"/>
                  <a:cs typeface="Calibri"/>
                  <a:sym typeface="Calibri"/>
                </a:rPr>
                <a:t>Baixos/Normais</a:t>
              </a:r>
              <a:endParaRPr/>
            </a:p>
          </p:txBody>
        </p:sp>
        <p:sp>
          <p:nvSpPr>
            <p:cNvPr id="14155" name="Google Shape;14155;p247"/>
            <p:cNvSpPr/>
            <p:nvPr/>
          </p:nvSpPr>
          <p:spPr>
            <a:xfrm>
              <a:off x="10048020" y="5201261"/>
              <a:ext cx="1495482" cy="749489"/>
            </a:xfrm>
            <a:prstGeom prst="rect">
              <a:avLst/>
            </a:prstGeom>
            <a:noFill/>
            <a:ln cap="flat" cmpd="sng" w="19050">
              <a:solidFill>
                <a:schemeClr val="accent3"/>
              </a:solidFill>
              <a:prstDash val="solid"/>
              <a:round/>
              <a:headEnd len="sm" w="sm" type="none"/>
              <a:tailEnd len="sm" w="sm" type="none"/>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D0006F"/>
                </a:buClr>
                <a:buSzPts val="900"/>
                <a:buFont typeface="Calibri"/>
                <a:buNone/>
              </a:pPr>
              <a:r>
                <a:rPr b="0" i="0" lang="pt-BR" sz="900" u="none" cap="none" strike="noStrike">
                  <a:solidFill>
                    <a:srgbClr val="D0006F"/>
                  </a:solidFill>
                  <a:latin typeface="Calibri"/>
                  <a:ea typeface="Calibri"/>
                  <a:cs typeface="Calibri"/>
                  <a:sym typeface="Calibri"/>
                </a:rPr>
                <a:t>Insuficiência de medula</a:t>
              </a:r>
              <a:endParaRPr/>
            </a:p>
            <a:p>
              <a:pPr indent="0" lvl="0" marL="0" marR="0" rtl="0" algn="ctr">
                <a:lnSpc>
                  <a:spcPct val="90000"/>
                </a:lnSpc>
                <a:spcBef>
                  <a:spcPts val="315"/>
                </a:spcBef>
                <a:spcAft>
                  <a:spcPts val="0"/>
                </a:spcAft>
                <a:buClr>
                  <a:srgbClr val="D0006F"/>
                </a:buClr>
                <a:buSzPts val="900"/>
                <a:buFont typeface="Calibri"/>
                <a:buNone/>
              </a:pPr>
              <a:r>
                <a:rPr b="0" i="0" lang="pt-BR" sz="900" u="none" cap="none" strike="noStrike">
                  <a:solidFill>
                    <a:srgbClr val="D0006F"/>
                  </a:solidFill>
                  <a:latin typeface="Calibri"/>
                  <a:ea typeface="Calibri"/>
                  <a:cs typeface="Calibri"/>
                  <a:sym typeface="Calibri"/>
                </a:rPr>
                <a:t>Deficiência de folato</a:t>
              </a:r>
              <a:endParaRPr/>
            </a:p>
            <a:p>
              <a:pPr indent="0" lvl="0" marL="0" marR="0" rtl="0" algn="ctr">
                <a:lnSpc>
                  <a:spcPct val="90000"/>
                </a:lnSpc>
                <a:spcBef>
                  <a:spcPts val="315"/>
                </a:spcBef>
                <a:spcAft>
                  <a:spcPts val="0"/>
                </a:spcAft>
                <a:buClr>
                  <a:srgbClr val="D0006F"/>
                </a:buClr>
                <a:buSzPts val="900"/>
                <a:buFont typeface="Calibri"/>
                <a:buNone/>
              </a:pPr>
              <a:r>
                <a:rPr b="0" i="0" lang="pt-BR" sz="900" u="none" cap="none" strike="noStrike">
                  <a:solidFill>
                    <a:srgbClr val="D0006F"/>
                  </a:solidFill>
                  <a:latin typeface="Calibri"/>
                  <a:ea typeface="Calibri"/>
                  <a:cs typeface="Calibri"/>
                  <a:sym typeface="Calibri"/>
                </a:rPr>
                <a:t>Deficiência Eritropoietina</a:t>
              </a:r>
              <a:endParaRPr/>
            </a:p>
            <a:p>
              <a:pPr indent="0" lvl="0" marL="0" marR="0" rtl="0" algn="ctr">
                <a:lnSpc>
                  <a:spcPct val="90000"/>
                </a:lnSpc>
                <a:spcBef>
                  <a:spcPts val="315"/>
                </a:spcBef>
                <a:spcAft>
                  <a:spcPts val="0"/>
                </a:spcAft>
                <a:buClr>
                  <a:srgbClr val="D0006F"/>
                </a:buClr>
                <a:buSzPts val="900"/>
                <a:buFont typeface="Calibri"/>
                <a:buNone/>
              </a:pPr>
              <a:r>
                <a:rPr b="0" i="0" lang="pt-BR" sz="900" u="none" cap="none" strike="noStrike">
                  <a:solidFill>
                    <a:srgbClr val="D0006F"/>
                  </a:solidFill>
                  <a:latin typeface="Calibri"/>
                  <a:ea typeface="Calibri"/>
                  <a:cs typeface="Calibri"/>
                  <a:sym typeface="Calibri"/>
                </a:rPr>
                <a:t>Sobrecarga de ferro</a:t>
              </a:r>
              <a:endParaRPr/>
            </a:p>
          </p:txBody>
        </p:sp>
        <p:grpSp>
          <p:nvGrpSpPr>
            <p:cNvPr id="14156" name="Google Shape;14156;p247"/>
            <p:cNvGrpSpPr/>
            <p:nvPr/>
          </p:nvGrpSpPr>
          <p:grpSpPr>
            <a:xfrm>
              <a:off x="7777738" y="2934032"/>
              <a:ext cx="1883754" cy="700612"/>
              <a:chOff x="4282845" y="1705156"/>
              <a:chExt cx="3626309" cy="739315"/>
            </a:xfrm>
          </p:grpSpPr>
          <p:sp>
            <p:nvSpPr>
              <p:cNvPr id="14157" name="Google Shape;14157;p247"/>
              <p:cNvSpPr/>
              <p:nvPr/>
            </p:nvSpPr>
            <p:spPr>
              <a:xfrm>
                <a:off x="4282845" y="2394565"/>
                <a:ext cx="3626309" cy="49906"/>
              </a:xfrm>
              <a:custGeom>
                <a:rect b="b" l="l" r="r" t="t"/>
                <a:pathLst>
                  <a:path extrusionOk="0" h="170364" w="3626309">
                    <a:moveTo>
                      <a:pt x="0" y="170364"/>
                    </a:moveTo>
                    <a:lnTo>
                      <a:pt x="0" y="0"/>
                    </a:lnTo>
                    <a:lnTo>
                      <a:pt x="3626309" y="0"/>
                    </a:lnTo>
                    <a:lnTo>
                      <a:pt x="3626309" y="170364"/>
                    </a:lnTo>
                  </a:path>
                </a:pathLst>
              </a:custGeom>
              <a:noFill/>
              <a:ln cap="flat" cmpd="sng" w="12700">
                <a:solidFill>
                  <a:srgbClr val="A5A5A5"/>
                </a:solidFill>
                <a:prstDash val="solid"/>
                <a:miter lim="800000"/>
                <a:headEnd len="sm" w="sm" type="none"/>
                <a:tailEnd len="sm" w="sm" type="none"/>
              </a:ln>
            </p:spPr>
            <p:txBody>
              <a:bodyPr anchorCtr="0" anchor="ctr" bIns="45700" lIns="34275" spcFirstLastPara="1" rIns="34275" wrap="square" tIns="45700">
                <a:noAutofit/>
              </a:bodyPr>
              <a:lstStyle/>
              <a:p>
                <a:pPr indent="0" lvl="0" marL="0" marR="0" rtl="0" algn="ctr">
                  <a:lnSpc>
                    <a:spcPct val="100000"/>
                  </a:lnSpc>
                  <a:spcBef>
                    <a:spcPts val="0"/>
                  </a:spcBef>
                  <a:spcAft>
                    <a:spcPts val="0"/>
                  </a:spcAft>
                  <a:buClr>
                    <a:schemeClr val="dk1"/>
                  </a:buClr>
                  <a:buSzPts val="675"/>
                  <a:buFont typeface="Calibri"/>
                  <a:buNone/>
                </a:pPr>
                <a:r>
                  <a:t/>
                </a:r>
                <a:endParaRPr b="0" i="0" sz="675" u="none" cap="none" strike="noStrike">
                  <a:solidFill>
                    <a:srgbClr val="000000"/>
                  </a:solidFill>
                  <a:latin typeface="Calibri"/>
                  <a:ea typeface="Calibri"/>
                  <a:cs typeface="Calibri"/>
                  <a:sym typeface="Calibri"/>
                </a:endParaRPr>
              </a:p>
            </p:txBody>
          </p:sp>
          <p:cxnSp>
            <p:nvCxnSpPr>
              <p:cNvPr id="14158" name="Google Shape;14158;p247"/>
              <p:cNvCxnSpPr/>
              <p:nvPr/>
            </p:nvCxnSpPr>
            <p:spPr>
              <a:xfrm>
                <a:off x="6091335" y="1705156"/>
                <a:ext cx="0" cy="690542"/>
              </a:xfrm>
              <a:prstGeom prst="straightConnector1">
                <a:avLst/>
              </a:prstGeom>
              <a:noFill/>
              <a:ln cap="flat" cmpd="sng" w="12700">
                <a:solidFill>
                  <a:srgbClr val="A5A5A5"/>
                </a:solidFill>
                <a:prstDash val="solid"/>
                <a:round/>
                <a:headEnd len="sm" w="sm" type="none"/>
                <a:tailEnd len="sm" w="sm" type="none"/>
              </a:ln>
            </p:spPr>
          </p:cxnSp>
        </p:grpSp>
        <p:sp>
          <p:nvSpPr>
            <p:cNvPr id="14159" name="Google Shape;14159;p247"/>
            <p:cNvSpPr/>
            <p:nvPr/>
          </p:nvSpPr>
          <p:spPr>
            <a:xfrm>
              <a:off x="8140602" y="3171558"/>
              <a:ext cx="1165848" cy="346612"/>
            </a:xfrm>
            <a:custGeom>
              <a:rect b="b" l="l" r="r" t="t"/>
              <a:pathLst>
                <a:path extrusionOk="0" h="391022" w="782045">
                  <a:moveTo>
                    <a:pt x="0" y="195511"/>
                  </a:moveTo>
                  <a:lnTo>
                    <a:pt x="391023" y="0"/>
                  </a:lnTo>
                  <a:lnTo>
                    <a:pt x="782045" y="195511"/>
                  </a:lnTo>
                  <a:lnTo>
                    <a:pt x="391023" y="391022"/>
                  </a:lnTo>
                  <a:lnTo>
                    <a:pt x="0" y="195511"/>
                  </a:lnTo>
                  <a:close/>
                </a:path>
              </a:pathLst>
            </a:custGeom>
            <a:gradFill>
              <a:gsLst>
                <a:gs pos="0">
                  <a:schemeClr val="accent4"/>
                </a:gs>
                <a:gs pos="100000">
                  <a:srgbClr val="781EAA"/>
                </a:gs>
              </a:gsLst>
              <a:lin ang="5400000" scaled="0"/>
            </a:gradFill>
            <a:ln>
              <a:noFill/>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FFFFFF"/>
                </a:buClr>
                <a:buSzPts val="900"/>
                <a:buFont typeface="Calibri"/>
                <a:buNone/>
              </a:pPr>
              <a:r>
                <a:rPr b="0" i="0" lang="pt-BR" sz="900" u="none" cap="none" strike="noStrike">
                  <a:solidFill>
                    <a:srgbClr val="FFFFFF"/>
                  </a:solidFill>
                  <a:latin typeface="Calibri"/>
                  <a:ea typeface="Calibri"/>
                  <a:cs typeface="Calibri"/>
                  <a:sym typeface="Calibri"/>
                </a:rPr>
                <a:t>Hb?</a:t>
              </a:r>
              <a:endParaRPr/>
            </a:p>
          </p:txBody>
        </p:sp>
        <p:sp>
          <p:nvSpPr>
            <p:cNvPr id="14160" name="Google Shape;14160;p247"/>
            <p:cNvSpPr/>
            <p:nvPr/>
          </p:nvSpPr>
          <p:spPr>
            <a:xfrm>
              <a:off x="7204241" y="3643611"/>
              <a:ext cx="1160460" cy="387560"/>
            </a:xfrm>
            <a:custGeom>
              <a:rect b="b" l="l" r="r" t="t"/>
              <a:pathLst>
                <a:path extrusionOk="0" h="391022" w="782045">
                  <a:moveTo>
                    <a:pt x="0" y="0"/>
                  </a:moveTo>
                  <a:lnTo>
                    <a:pt x="782045" y="0"/>
                  </a:lnTo>
                  <a:lnTo>
                    <a:pt x="782045" y="391022"/>
                  </a:lnTo>
                  <a:lnTo>
                    <a:pt x="0" y="391022"/>
                  </a:lnTo>
                  <a:lnTo>
                    <a:pt x="0" y="0"/>
                  </a:lnTo>
                  <a:close/>
                </a:path>
              </a:pathLst>
            </a:custGeom>
            <a:noFill/>
            <a:ln cap="flat" cmpd="sng" w="19050">
              <a:solidFill>
                <a:schemeClr val="accent3"/>
              </a:solidFill>
              <a:prstDash val="solid"/>
              <a:round/>
              <a:headEnd len="sm" w="sm" type="none"/>
              <a:tailEnd len="sm" w="sm" type="none"/>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D0006F"/>
                </a:buClr>
                <a:buSzPts val="1000"/>
                <a:buFont typeface="Calibri"/>
                <a:buNone/>
              </a:pPr>
              <a:r>
                <a:rPr b="0" i="0" lang="pt-BR" sz="1000" u="none" cap="none" strike="noStrike">
                  <a:solidFill>
                    <a:srgbClr val="D0006F"/>
                  </a:solidFill>
                  <a:latin typeface="Calibri"/>
                  <a:ea typeface="Calibri"/>
                  <a:cs typeface="Calibri"/>
                  <a:sym typeface="Calibri"/>
                </a:rPr>
                <a:t>Resposta satisfatória</a:t>
              </a:r>
              <a:endParaRPr/>
            </a:p>
          </p:txBody>
        </p:sp>
        <p:sp>
          <p:nvSpPr>
            <p:cNvPr id="14161" name="Google Shape;14161;p247"/>
            <p:cNvSpPr/>
            <p:nvPr/>
          </p:nvSpPr>
          <p:spPr>
            <a:xfrm>
              <a:off x="9082398" y="3643611"/>
              <a:ext cx="1160460" cy="387560"/>
            </a:xfrm>
            <a:custGeom>
              <a:rect b="b" l="l" r="r" t="t"/>
              <a:pathLst>
                <a:path extrusionOk="0" h="391022" w="782045">
                  <a:moveTo>
                    <a:pt x="0" y="0"/>
                  </a:moveTo>
                  <a:lnTo>
                    <a:pt x="782045" y="0"/>
                  </a:lnTo>
                  <a:lnTo>
                    <a:pt x="782045" y="391022"/>
                  </a:lnTo>
                  <a:lnTo>
                    <a:pt x="0" y="391022"/>
                  </a:lnTo>
                  <a:lnTo>
                    <a:pt x="0" y="0"/>
                  </a:lnTo>
                  <a:close/>
                </a:path>
              </a:pathLst>
            </a:custGeom>
            <a:noFill/>
            <a:ln cap="flat" cmpd="sng" w="19050">
              <a:solidFill>
                <a:schemeClr val="accent3"/>
              </a:solidFill>
              <a:prstDash val="solid"/>
              <a:round/>
              <a:headEnd len="sm" w="sm" type="none"/>
              <a:tailEnd len="sm" w="sm" type="none"/>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D0006F"/>
                </a:buClr>
                <a:buSzPts val="1000"/>
                <a:buFont typeface="Calibri"/>
                <a:buNone/>
              </a:pPr>
              <a:r>
                <a:rPr b="0" i="0" lang="pt-BR" sz="1000" u="none" cap="none" strike="noStrike">
                  <a:solidFill>
                    <a:srgbClr val="D0006F"/>
                  </a:solidFill>
                  <a:latin typeface="Calibri"/>
                  <a:ea typeface="Calibri"/>
                  <a:cs typeface="Calibri"/>
                  <a:sym typeface="Calibri"/>
                </a:rPr>
                <a:t>Anemia sintomática</a:t>
              </a:r>
              <a:endParaRPr/>
            </a:p>
          </p:txBody>
        </p:sp>
        <p:grpSp>
          <p:nvGrpSpPr>
            <p:cNvPr id="14162" name="Google Shape;14162;p247"/>
            <p:cNvGrpSpPr/>
            <p:nvPr/>
          </p:nvGrpSpPr>
          <p:grpSpPr>
            <a:xfrm>
              <a:off x="6065954" y="2493762"/>
              <a:ext cx="2651964" cy="311737"/>
              <a:chOff x="4282845" y="2185179"/>
              <a:chExt cx="3626309" cy="328958"/>
            </a:xfrm>
          </p:grpSpPr>
          <p:sp>
            <p:nvSpPr>
              <p:cNvPr id="14163" name="Google Shape;14163;p247"/>
              <p:cNvSpPr/>
              <p:nvPr/>
            </p:nvSpPr>
            <p:spPr>
              <a:xfrm>
                <a:off x="4282845" y="2343773"/>
                <a:ext cx="3626309" cy="170364"/>
              </a:xfrm>
              <a:custGeom>
                <a:rect b="b" l="l" r="r" t="t"/>
                <a:pathLst>
                  <a:path extrusionOk="0" h="170364" w="3626309">
                    <a:moveTo>
                      <a:pt x="0" y="170364"/>
                    </a:moveTo>
                    <a:lnTo>
                      <a:pt x="0" y="0"/>
                    </a:lnTo>
                    <a:lnTo>
                      <a:pt x="3626309" y="0"/>
                    </a:lnTo>
                    <a:lnTo>
                      <a:pt x="3626309" y="170364"/>
                    </a:lnTo>
                  </a:path>
                </a:pathLst>
              </a:custGeom>
              <a:noFill/>
              <a:ln cap="flat" cmpd="sng" w="12700">
                <a:solidFill>
                  <a:srgbClr val="A5A5A5"/>
                </a:solidFill>
                <a:prstDash val="solid"/>
                <a:miter lim="800000"/>
                <a:headEnd len="sm" w="sm" type="none"/>
                <a:tailEnd len="sm" w="sm" type="none"/>
              </a:ln>
            </p:spPr>
            <p:txBody>
              <a:bodyPr anchorCtr="0" anchor="ctr" bIns="45700" lIns="34275" spcFirstLastPara="1" rIns="34275" wrap="square" tIns="45700">
                <a:noAutofit/>
              </a:bodyPr>
              <a:lstStyle/>
              <a:p>
                <a:pPr indent="0" lvl="0" marL="0" marR="0" rtl="0" algn="ctr">
                  <a:lnSpc>
                    <a:spcPct val="100000"/>
                  </a:lnSpc>
                  <a:spcBef>
                    <a:spcPts val="0"/>
                  </a:spcBef>
                  <a:spcAft>
                    <a:spcPts val="0"/>
                  </a:spcAft>
                  <a:buClr>
                    <a:schemeClr val="dk1"/>
                  </a:buClr>
                  <a:buSzPts val="675"/>
                  <a:buFont typeface="Calibri"/>
                  <a:buNone/>
                </a:pPr>
                <a:r>
                  <a:t/>
                </a:r>
                <a:endParaRPr b="0" i="0" sz="675" u="none" cap="none" strike="noStrike">
                  <a:solidFill>
                    <a:srgbClr val="000000"/>
                  </a:solidFill>
                  <a:latin typeface="Calibri"/>
                  <a:ea typeface="Calibri"/>
                  <a:cs typeface="Calibri"/>
                  <a:sym typeface="Calibri"/>
                </a:endParaRPr>
              </a:p>
            </p:txBody>
          </p:sp>
          <p:cxnSp>
            <p:nvCxnSpPr>
              <p:cNvPr id="14164" name="Google Shape;14164;p247"/>
              <p:cNvCxnSpPr/>
              <p:nvPr/>
            </p:nvCxnSpPr>
            <p:spPr>
              <a:xfrm>
                <a:off x="6091335" y="2185179"/>
                <a:ext cx="0" cy="158591"/>
              </a:xfrm>
              <a:prstGeom prst="straightConnector1">
                <a:avLst/>
              </a:prstGeom>
              <a:noFill/>
              <a:ln cap="flat" cmpd="sng" w="12700">
                <a:solidFill>
                  <a:srgbClr val="A5A5A5"/>
                </a:solidFill>
                <a:prstDash val="solid"/>
                <a:round/>
                <a:headEnd len="sm" w="sm" type="none"/>
                <a:tailEnd len="sm" w="sm" type="none"/>
              </a:ln>
            </p:spPr>
          </p:cxnSp>
        </p:grpSp>
        <p:sp>
          <p:nvSpPr>
            <p:cNvPr id="14165" name="Google Shape;14165;p247"/>
            <p:cNvSpPr/>
            <p:nvPr/>
          </p:nvSpPr>
          <p:spPr>
            <a:xfrm>
              <a:off x="5485130" y="2712346"/>
              <a:ext cx="1165848" cy="387560"/>
            </a:xfrm>
            <a:custGeom>
              <a:rect b="b" l="l" r="r" t="t"/>
              <a:pathLst>
                <a:path extrusionOk="0" h="391022" w="782045">
                  <a:moveTo>
                    <a:pt x="0" y="0"/>
                  </a:moveTo>
                  <a:lnTo>
                    <a:pt x="782045" y="0"/>
                  </a:lnTo>
                  <a:lnTo>
                    <a:pt x="782045" y="391022"/>
                  </a:lnTo>
                  <a:lnTo>
                    <a:pt x="0" y="391022"/>
                  </a:lnTo>
                  <a:lnTo>
                    <a:pt x="0" y="0"/>
                  </a:lnTo>
                  <a:close/>
                </a:path>
              </a:pathLst>
            </a:cu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LDH &gt;1,5 × LSN</a:t>
              </a:r>
              <a:endParaRPr/>
            </a:p>
          </p:txBody>
        </p:sp>
        <p:cxnSp>
          <p:nvCxnSpPr>
            <p:cNvPr id="14166" name="Google Shape;14166;p247"/>
            <p:cNvCxnSpPr/>
            <p:nvPr/>
          </p:nvCxnSpPr>
          <p:spPr>
            <a:xfrm>
              <a:off x="10829051" y="2541529"/>
              <a:ext cx="0" cy="204279"/>
            </a:xfrm>
            <a:prstGeom prst="straightConnector1">
              <a:avLst/>
            </a:prstGeom>
            <a:noFill/>
            <a:ln cap="flat" cmpd="sng" w="12700">
              <a:solidFill>
                <a:srgbClr val="A5A5A5"/>
              </a:solidFill>
              <a:prstDash val="solid"/>
              <a:round/>
              <a:headEnd len="sm" w="sm" type="none"/>
              <a:tailEnd len="sm" w="sm" type="none"/>
            </a:ln>
          </p:spPr>
        </p:cxnSp>
        <p:sp>
          <p:nvSpPr>
            <p:cNvPr id="14167" name="Google Shape;14167;p247"/>
            <p:cNvSpPr/>
            <p:nvPr/>
          </p:nvSpPr>
          <p:spPr>
            <a:xfrm>
              <a:off x="10245496" y="2712346"/>
              <a:ext cx="1160460" cy="387560"/>
            </a:xfrm>
            <a:custGeom>
              <a:rect b="b" l="l" r="r" t="t"/>
              <a:pathLst>
                <a:path extrusionOk="0" h="391022" w="782045">
                  <a:moveTo>
                    <a:pt x="0" y="0"/>
                  </a:moveTo>
                  <a:lnTo>
                    <a:pt x="782045" y="0"/>
                  </a:lnTo>
                  <a:lnTo>
                    <a:pt x="782045" y="391022"/>
                  </a:lnTo>
                  <a:lnTo>
                    <a:pt x="0" y="391022"/>
                  </a:lnTo>
                  <a:lnTo>
                    <a:pt x="0" y="0"/>
                  </a:lnTo>
                  <a:close/>
                </a:path>
              </a:pathLst>
            </a:custGeom>
            <a:gradFill>
              <a:gsLst>
                <a:gs pos="0">
                  <a:srgbClr val="B48000"/>
                </a:gs>
                <a:gs pos="100000">
                  <a:schemeClr val="accent2"/>
                </a:gs>
              </a:gsLst>
              <a:lin ang="5400000" scaled="0"/>
            </a:gradFill>
            <a:ln>
              <a:noFill/>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Avaliar a mutação no C5</a:t>
              </a:r>
              <a:endParaRPr/>
            </a:p>
          </p:txBody>
        </p:sp>
        <p:sp>
          <p:nvSpPr>
            <p:cNvPr id="14168" name="Google Shape;14168;p247"/>
            <p:cNvSpPr/>
            <p:nvPr/>
          </p:nvSpPr>
          <p:spPr>
            <a:xfrm>
              <a:off x="8137209" y="2712346"/>
              <a:ext cx="1160460" cy="387560"/>
            </a:xfrm>
            <a:custGeom>
              <a:rect b="b" l="l" r="r" t="t"/>
              <a:pathLst>
                <a:path extrusionOk="0" h="391022" w="782045">
                  <a:moveTo>
                    <a:pt x="0" y="0"/>
                  </a:moveTo>
                  <a:lnTo>
                    <a:pt x="782045" y="0"/>
                  </a:lnTo>
                  <a:lnTo>
                    <a:pt x="782045" y="391022"/>
                  </a:lnTo>
                  <a:lnTo>
                    <a:pt x="0" y="391022"/>
                  </a:lnTo>
                  <a:lnTo>
                    <a:pt x="0" y="0"/>
                  </a:lnTo>
                  <a:close/>
                </a:path>
              </a:pathLst>
            </a:custGeom>
            <a:gradFill>
              <a:gsLst>
                <a:gs pos="0">
                  <a:schemeClr val="accent3"/>
                </a:gs>
                <a:gs pos="100000">
                  <a:srgbClr val="9C0053"/>
                </a:gs>
              </a:gsLst>
              <a:lin ang="5400000" scaled="0"/>
            </a:gradFill>
            <a:ln>
              <a:noFill/>
            </a:ln>
          </p:spPr>
          <p:txBody>
            <a:bodyPr anchorCtr="0" anchor="ctr" bIns="3800" lIns="3800" spcFirstLastPara="1" rIns="3800" wrap="square" tIns="3800">
              <a:noAutofit/>
            </a:bodyPr>
            <a:lstStyle/>
            <a:p>
              <a:pPr indent="0" lvl="0" marL="0" marR="0" rtl="0" algn="ctr">
                <a:lnSpc>
                  <a:spcPct val="9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LDH ≤1,5 × LSN</a:t>
              </a:r>
              <a:endParaRPr/>
            </a:p>
          </p:txBody>
        </p:sp>
        <p:cxnSp>
          <p:nvCxnSpPr>
            <p:cNvPr id="14169" name="Google Shape;14169;p247"/>
            <p:cNvCxnSpPr/>
            <p:nvPr/>
          </p:nvCxnSpPr>
          <p:spPr>
            <a:xfrm>
              <a:off x="9108829" y="1645651"/>
              <a:ext cx="0" cy="150289"/>
            </a:xfrm>
            <a:prstGeom prst="straightConnector1">
              <a:avLst/>
            </a:prstGeom>
            <a:noFill/>
            <a:ln cap="flat" cmpd="sng" w="12700">
              <a:solidFill>
                <a:srgbClr val="A5A5A5"/>
              </a:solidFill>
              <a:prstDash val="solid"/>
              <a:round/>
              <a:headEnd len="sm" w="sm" type="none"/>
              <a:tailEnd len="sm" w="sm" type="none"/>
            </a:ln>
          </p:spPr>
        </p:cxnSp>
        <p:grpSp>
          <p:nvGrpSpPr>
            <p:cNvPr id="14170" name="Google Shape;14170;p247"/>
            <p:cNvGrpSpPr/>
            <p:nvPr/>
          </p:nvGrpSpPr>
          <p:grpSpPr>
            <a:xfrm>
              <a:off x="7387412" y="1966225"/>
              <a:ext cx="3441669" cy="308759"/>
              <a:chOff x="4282845" y="2170531"/>
              <a:chExt cx="3626309" cy="325816"/>
            </a:xfrm>
          </p:grpSpPr>
          <p:sp>
            <p:nvSpPr>
              <p:cNvPr id="14171" name="Google Shape;14171;p247"/>
              <p:cNvSpPr/>
              <p:nvPr/>
            </p:nvSpPr>
            <p:spPr>
              <a:xfrm>
                <a:off x="4282845" y="2325983"/>
                <a:ext cx="3626309" cy="170364"/>
              </a:xfrm>
              <a:custGeom>
                <a:rect b="b" l="l" r="r" t="t"/>
                <a:pathLst>
                  <a:path extrusionOk="0" h="170364" w="3626309">
                    <a:moveTo>
                      <a:pt x="0" y="170364"/>
                    </a:moveTo>
                    <a:lnTo>
                      <a:pt x="0" y="0"/>
                    </a:lnTo>
                    <a:lnTo>
                      <a:pt x="3626309" y="0"/>
                    </a:lnTo>
                    <a:lnTo>
                      <a:pt x="3626309" y="170364"/>
                    </a:lnTo>
                  </a:path>
                </a:pathLst>
              </a:custGeom>
              <a:noFill/>
              <a:ln cap="flat" cmpd="sng" w="12700">
                <a:solidFill>
                  <a:srgbClr val="A5A5A5"/>
                </a:solidFill>
                <a:prstDash val="solid"/>
                <a:miter lim="800000"/>
                <a:headEnd len="sm" w="sm" type="none"/>
                <a:tailEnd len="sm" w="sm" type="none"/>
              </a:ln>
            </p:spPr>
            <p:txBody>
              <a:bodyPr anchorCtr="0" anchor="ctr" bIns="45700" lIns="34275" spcFirstLastPara="1" rIns="34275" wrap="square" tIns="45700">
                <a:noAutofit/>
              </a:bodyPr>
              <a:lstStyle/>
              <a:p>
                <a:pPr indent="0" lvl="0" marL="0" marR="0" rtl="0" algn="ctr">
                  <a:lnSpc>
                    <a:spcPct val="100000"/>
                  </a:lnSpc>
                  <a:spcBef>
                    <a:spcPts val="0"/>
                  </a:spcBef>
                  <a:spcAft>
                    <a:spcPts val="0"/>
                  </a:spcAft>
                  <a:buClr>
                    <a:schemeClr val="dk1"/>
                  </a:buClr>
                  <a:buSzPts val="675"/>
                  <a:buFont typeface="Calibri"/>
                  <a:buNone/>
                </a:pPr>
                <a:r>
                  <a:t/>
                </a:r>
                <a:endParaRPr b="0" i="0" sz="675" u="none" cap="none" strike="noStrike">
                  <a:solidFill>
                    <a:srgbClr val="000000"/>
                  </a:solidFill>
                  <a:latin typeface="Calibri"/>
                  <a:ea typeface="Calibri"/>
                  <a:cs typeface="Calibri"/>
                  <a:sym typeface="Calibri"/>
                </a:endParaRPr>
              </a:p>
            </p:txBody>
          </p:sp>
          <p:cxnSp>
            <p:nvCxnSpPr>
              <p:cNvPr id="14172" name="Google Shape;14172;p247"/>
              <p:cNvCxnSpPr/>
              <p:nvPr/>
            </p:nvCxnSpPr>
            <p:spPr>
              <a:xfrm>
                <a:off x="6091335" y="2170531"/>
                <a:ext cx="0" cy="158591"/>
              </a:xfrm>
              <a:prstGeom prst="straightConnector1">
                <a:avLst/>
              </a:prstGeom>
              <a:noFill/>
              <a:ln cap="flat" cmpd="sng" w="12700">
                <a:solidFill>
                  <a:srgbClr val="A5A5A5"/>
                </a:solidFill>
                <a:prstDash val="solid"/>
                <a:round/>
                <a:headEnd len="sm" w="sm" type="none"/>
                <a:tailEnd len="sm" w="sm" type="none"/>
              </a:ln>
            </p:spPr>
          </p:cxnSp>
        </p:grpSp>
        <p:sp>
          <p:nvSpPr>
            <p:cNvPr id="14173" name="Google Shape;14173;p247"/>
            <p:cNvSpPr/>
            <p:nvPr/>
          </p:nvSpPr>
          <p:spPr>
            <a:xfrm>
              <a:off x="6811706" y="2191136"/>
              <a:ext cx="1160460" cy="387560"/>
            </a:xfrm>
            <a:custGeom>
              <a:rect b="b" l="l" r="r" t="t"/>
              <a:pathLst>
                <a:path extrusionOk="0" h="391022" w="782045">
                  <a:moveTo>
                    <a:pt x="0" y="0"/>
                  </a:moveTo>
                  <a:lnTo>
                    <a:pt x="782045" y="0"/>
                  </a:lnTo>
                  <a:lnTo>
                    <a:pt x="782045" y="391022"/>
                  </a:lnTo>
                  <a:lnTo>
                    <a:pt x="0" y="391022"/>
                  </a:lnTo>
                  <a:lnTo>
                    <a:pt x="0" y="0"/>
                  </a:lnTo>
                  <a:close/>
                </a:path>
              </a:pathLst>
            </a:cu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200"/>
                <a:buFont typeface="Lustria"/>
                <a:buNone/>
              </a:pPr>
              <a:r>
                <a:rPr b="1" i="0" lang="pt-BR" sz="1200" u="none" cap="none" strike="noStrike">
                  <a:solidFill>
                    <a:srgbClr val="FFFFFF"/>
                  </a:solidFill>
                  <a:latin typeface="Lustria"/>
                  <a:ea typeface="Lustria"/>
                  <a:cs typeface="Lustria"/>
                  <a:sym typeface="Lustria"/>
                </a:rPr>
                <a:t>Reduzidos</a:t>
              </a:r>
              <a:endParaRPr/>
            </a:p>
          </p:txBody>
        </p:sp>
        <p:sp>
          <p:nvSpPr>
            <p:cNvPr id="14174" name="Google Shape;14174;p247"/>
            <p:cNvSpPr/>
            <p:nvPr/>
          </p:nvSpPr>
          <p:spPr>
            <a:xfrm>
              <a:off x="10245496" y="2200103"/>
              <a:ext cx="1160460" cy="387560"/>
            </a:xfrm>
            <a:custGeom>
              <a:rect b="b" l="l" r="r" t="t"/>
              <a:pathLst>
                <a:path extrusionOk="0" h="391022" w="782045">
                  <a:moveTo>
                    <a:pt x="0" y="0"/>
                  </a:moveTo>
                  <a:lnTo>
                    <a:pt x="782045" y="0"/>
                  </a:lnTo>
                  <a:lnTo>
                    <a:pt x="782045" y="391022"/>
                  </a:lnTo>
                  <a:lnTo>
                    <a:pt x="0" y="391022"/>
                  </a:lnTo>
                  <a:lnTo>
                    <a:pt x="0" y="0"/>
                  </a:lnTo>
                  <a:close/>
                </a:path>
              </a:pathLst>
            </a:cu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200"/>
                <a:buFont typeface="Lustria"/>
                <a:buNone/>
              </a:pPr>
              <a:r>
                <a:rPr b="1" i="0" lang="pt-BR" sz="1200" u="none" cap="none" strike="noStrike">
                  <a:solidFill>
                    <a:srgbClr val="FFFFFF"/>
                  </a:solidFill>
                  <a:latin typeface="Lustria"/>
                  <a:ea typeface="Lustria"/>
                  <a:cs typeface="Lustria"/>
                  <a:sym typeface="Lustria"/>
                </a:rPr>
                <a:t>Inalterados</a:t>
              </a:r>
              <a:endParaRPr/>
            </a:p>
          </p:txBody>
        </p:sp>
        <p:sp>
          <p:nvSpPr>
            <p:cNvPr id="14175" name="Google Shape;14175;p247"/>
            <p:cNvSpPr/>
            <p:nvPr/>
          </p:nvSpPr>
          <p:spPr>
            <a:xfrm>
              <a:off x="8349256" y="1708559"/>
              <a:ext cx="1519148" cy="346612"/>
            </a:xfrm>
            <a:custGeom>
              <a:rect b="b" l="l" r="r" t="t"/>
              <a:pathLst>
                <a:path extrusionOk="0" h="391022" w="1019036">
                  <a:moveTo>
                    <a:pt x="0" y="195511"/>
                  </a:moveTo>
                  <a:lnTo>
                    <a:pt x="509518" y="0"/>
                  </a:lnTo>
                  <a:lnTo>
                    <a:pt x="1019036" y="195511"/>
                  </a:lnTo>
                  <a:lnTo>
                    <a:pt x="509518" y="391022"/>
                  </a:lnTo>
                  <a:lnTo>
                    <a:pt x="0" y="195511"/>
                  </a:lnTo>
                  <a:close/>
                </a:path>
              </a:pathLst>
            </a:cu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LDH</a:t>
              </a:r>
              <a:r>
                <a:rPr b="1" baseline="30000" i="0" lang="pt-BR" sz="1100" u="none" cap="none" strike="noStrike">
                  <a:solidFill>
                    <a:srgbClr val="FFFFFF"/>
                  </a:solidFill>
                  <a:latin typeface="Calibri"/>
                  <a:ea typeface="Calibri"/>
                  <a:cs typeface="Calibri"/>
                  <a:sym typeface="Calibri"/>
                </a:rPr>
                <a:t>b</a:t>
              </a:r>
              <a:r>
                <a:rPr b="1" i="0" lang="pt-BR" sz="1100" u="none" cap="none" strike="noStrike">
                  <a:solidFill>
                    <a:srgbClr val="FFFFFF"/>
                  </a:solidFill>
                  <a:latin typeface="Calibri"/>
                  <a:ea typeface="Calibri"/>
                  <a:cs typeface="Calibri"/>
                  <a:sym typeface="Calibri"/>
                </a:rPr>
                <a:t>/CH50</a:t>
              </a:r>
              <a:endParaRPr/>
            </a:p>
          </p:txBody>
        </p:sp>
        <p:sp>
          <p:nvSpPr>
            <p:cNvPr id="14176" name="Google Shape;14176;p247"/>
            <p:cNvSpPr/>
            <p:nvPr/>
          </p:nvSpPr>
          <p:spPr>
            <a:xfrm>
              <a:off x="6758582" y="1289943"/>
              <a:ext cx="4719630" cy="357065"/>
            </a:xfrm>
            <a:custGeom>
              <a:rect b="b" l="l" r="r" t="t"/>
              <a:pathLst>
                <a:path extrusionOk="0" h="391022" w="2408472">
                  <a:moveTo>
                    <a:pt x="0" y="0"/>
                  </a:moveTo>
                  <a:lnTo>
                    <a:pt x="2408472" y="0"/>
                  </a:lnTo>
                  <a:lnTo>
                    <a:pt x="2408472" y="391022"/>
                  </a:lnTo>
                  <a:lnTo>
                    <a:pt x="0" y="391022"/>
                  </a:lnTo>
                  <a:lnTo>
                    <a:pt x="0" y="0"/>
                  </a:lnTo>
                  <a:close/>
                </a:path>
              </a:pathLst>
            </a:custGeom>
            <a:gradFill>
              <a:gsLst>
                <a:gs pos="0">
                  <a:schemeClr val="dk1"/>
                </a:gs>
                <a:gs pos="42000">
                  <a:schemeClr val="dk1"/>
                </a:gs>
                <a:gs pos="100000">
                  <a:srgbClr val="889090"/>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Início do tratamento com inibidor do complemento</a:t>
              </a:r>
              <a:r>
                <a:rPr b="1" baseline="30000" i="0" lang="pt-BR" sz="1400" u="none" cap="none" strike="noStrike">
                  <a:solidFill>
                    <a:srgbClr val="FFFFFF"/>
                  </a:solidFill>
                  <a:latin typeface="Lustria"/>
                  <a:ea typeface="Lustria"/>
                  <a:cs typeface="Lustria"/>
                  <a:sym typeface="Lustria"/>
                </a:rPr>
                <a:t>a</a:t>
              </a:r>
              <a:endParaRPr/>
            </a:p>
          </p:txBody>
        </p:sp>
        <p:cxnSp>
          <p:nvCxnSpPr>
            <p:cNvPr id="14177" name="Google Shape;14177;p247"/>
            <p:cNvCxnSpPr/>
            <p:nvPr/>
          </p:nvCxnSpPr>
          <p:spPr>
            <a:xfrm rot="10800000">
              <a:off x="6996113" y="4856291"/>
              <a:ext cx="1149630" cy="0"/>
            </a:xfrm>
            <a:prstGeom prst="straightConnector1">
              <a:avLst/>
            </a:prstGeom>
            <a:noFill/>
            <a:ln cap="flat" cmpd="sng" w="12700">
              <a:solidFill>
                <a:srgbClr val="A5A5A5"/>
              </a:solidFill>
              <a:prstDash val="solid"/>
              <a:round/>
              <a:headEnd len="sm" w="sm" type="none"/>
              <a:tailEnd len="sm" w="sm" type="none"/>
            </a:ln>
          </p:spPr>
        </p:cxnSp>
        <p:sp>
          <p:nvSpPr>
            <p:cNvPr id="14178" name="Google Shape;14178;p247"/>
            <p:cNvSpPr/>
            <p:nvPr/>
          </p:nvSpPr>
          <p:spPr>
            <a:xfrm>
              <a:off x="3962401" y="4638675"/>
              <a:ext cx="3028950" cy="1384576"/>
            </a:xfrm>
            <a:prstGeom prst="rect">
              <a:avLst/>
            </a:prstGeom>
            <a:noFill/>
            <a:ln cap="flat" cmpd="sng" w="19050">
              <a:solidFill>
                <a:schemeClr val="accent3"/>
              </a:solidFill>
              <a:prstDash val="solid"/>
              <a:round/>
              <a:headEnd len="sm" w="sm" type="none"/>
              <a:tailEnd len="sm" w="sm" type="none"/>
            </a:ln>
          </p:spPr>
          <p:txBody>
            <a:bodyPr anchorCtr="0" anchor="ctr" bIns="3800" lIns="3800" spcFirstLastPara="1" rIns="3800" wrap="square" tIns="3800">
              <a:noAutofit/>
            </a:bodyPr>
            <a:lstStyle/>
            <a:p>
              <a:pPr indent="-142875" lvl="0" marL="228600" marR="0" rtl="0" algn="l">
                <a:lnSpc>
                  <a:spcPct val="90000"/>
                </a:lnSpc>
                <a:spcBef>
                  <a:spcPts val="0"/>
                </a:spcBef>
                <a:spcAft>
                  <a:spcPts val="0"/>
                </a:spcAft>
                <a:buClr>
                  <a:srgbClr val="D0006F"/>
                </a:buClr>
                <a:buSzPts val="900"/>
                <a:buFont typeface="Lustria"/>
                <a:buAutoNum type="arabicPeriod"/>
              </a:pPr>
              <a:r>
                <a:rPr b="0" i="0" lang="pt-BR" sz="900" u="none" cap="none" strike="noStrike">
                  <a:solidFill>
                    <a:srgbClr val="D0006F"/>
                  </a:solidFill>
                  <a:latin typeface="Calibri"/>
                  <a:ea typeface="Calibri"/>
                  <a:cs typeface="Calibri"/>
                  <a:sym typeface="Calibri"/>
                </a:rPr>
                <a:t>Hemólise intravascular de escape</a:t>
              </a:r>
              <a:endParaRPr/>
            </a:p>
            <a:p>
              <a:pPr indent="-142875" lvl="0" marL="228600" marR="0" rtl="0" algn="l">
                <a:lnSpc>
                  <a:spcPct val="90000"/>
                </a:lnSpc>
                <a:spcBef>
                  <a:spcPts val="315"/>
                </a:spcBef>
                <a:spcAft>
                  <a:spcPts val="0"/>
                </a:spcAft>
                <a:buClr>
                  <a:srgbClr val="D0006F"/>
                </a:buClr>
                <a:buSzPts val="900"/>
                <a:buFont typeface="Lustria"/>
                <a:buAutoNum type="arabicPeriod"/>
              </a:pPr>
              <a:r>
                <a:rPr b="0" i="0" lang="pt-BR" sz="900" u="none" cap="none" strike="noStrike">
                  <a:solidFill>
                    <a:srgbClr val="D0006F"/>
                  </a:solidFill>
                  <a:latin typeface="Calibri"/>
                  <a:ea typeface="Calibri"/>
                  <a:cs typeface="Calibri"/>
                  <a:sym typeface="Calibri"/>
                </a:rPr>
                <a:t>Hemólise extravascular clinicamente significativa (csEVH)</a:t>
              </a:r>
              <a:endParaRPr/>
            </a:p>
            <a:p>
              <a:pPr indent="-142875" lvl="0" marL="228600" marR="0" rtl="0" algn="l">
                <a:lnSpc>
                  <a:spcPct val="90000"/>
                </a:lnSpc>
                <a:spcBef>
                  <a:spcPts val="315"/>
                </a:spcBef>
                <a:spcAft>
                  <a:spcPts val="0"/>
                </a:spcAft>
                <a:buClr>
                  <a:srgbClr val="D0006F"/>
                </a:buClr>
                <a:buSzPts val="900"/>
                <a:buFont typeface="Lustria"/>
                <a:buAutoNum type="arabicPeriod"/>
              </a:pPr>
              <a:r>
                <a:rPr b="0" i="0" lang="pt-BR" sz="900" u="none" cap="none" strike="noStrike">
                  <a:solidFill>
                    <a:srgbClr val="D0006F"/>
                  </a:solidFill>
                  <a:latin typeface="Calibri"/>
                  <a:ea typeface="Calibri"/>
                  <a:cs typeface="Calibri"/>
                  <a:sym typeface="Calibri"/>
                </a:rPr>
                <a:t>Hiperesplenismo (por exemplo, devido à Síndrome de Budd-Chiari anterior)</a:t>
              </a:r>
              <a:endParaRPr/>
            </a:p>
            <a:p>
              <a:pPr indent="-142875" lvl="0" marL="228600" marR="0" rtl="0" algn="l">
                <a:lnSpc>
                  <a:spcPct val="90000"/>
                </a:lnSpc>
                <a:spcBef>
                  <a:spcPts val="315"/>
                </a:spcBef>
                <a:spcAft>
                  <a:spcPts val="0"/>
                </a:spcAft>
                <a:buClr>
                  <a:srgbClr val="D0006F"/>
                </a:buClr>
                <a:buSzPts val="900"/>
                <a:buFont typeface="Lustria"/>
                <a:buAutoNum type="arabicPeriod"/>
              </a:pPr>
              <a:r>
                <a:rPr b="0" i="0" lang="pt-BR" sz="900" u="none" cap="none" strike="noStrike">
                  <a:solidFill>
                    <a:srgbClr val="D0006F"/>
                  </a:solidFill>
                  <a:latin typeface="Calibri"/>
                  <a:ea typeface="Calibri"/>
                  <a:cs typeface="Calibri"/>
                  <a:sym typeface="Calibri"/>
                </a:rPr>
                <a:t>Sangramento (principalmente se houver trombocitopenia ou disfunção plaquetária)</a:t>
              </a:r>
              <a:endParaRPr/>
            </a:p>
            <a:p>
              <a:pPr indent="-142875" lvl="0" marL="228600" marR="0" rtl="0" algn="l">
                <a:lnSpc>
                  <a:spcPct val="90000"/>
                </a:lnSpc>
                <a:spcBef>
                  <a:spcPts val="315"/>
                </a:spcBef>
                <a:spcAft>
                  <a:spcPts val="0"/>
                </a:spcAft>
                <a:buClr>
                  <a:srgbClr val="D0006F"/>
                </a:buClr>
                <a:buSzPts val="900"/>
                <a:buFont typeface="Lustria"/>
                <a:buAutoNum type="arabicPeriod"/>
              </a:pPr>
              <a:r>
                <a:rPr b="0" i="0" lang="pt-BR" sz="900" u="none" cap="none" strike="noStrike">
                  <a:solidFill>
                    <a:srgbClr val="D0006F"/>
                  </a:solidFill>
                  <a:latin typeface="Calibri"/>
                  <a:ea typeface="Calibri"/>
                  <a:cs typeface="Calibri"/>
                  <a:sym typeface="Calibri"/>
                </a:rPr>
                <a:t>Presença de aloanticorpos de transfusões anteriores</a:t>
              </a:r>
              <a:endParaRPr/>
            </a:p>
            <a:p>
              <a:pPr indent="-142875" lvl="0" marL="228600" marR="0" rtl="0" algn="l">
                <a:lnSpc>
                  <a:spcPct val="90000"/>
                </a:lnSpc>
                <a:spcBef>
                  <a:spcPts val="315"/>
                </a:spcBef>
                <a:spcAft>
                  <a:spcPts val="0"/>
                </a:spcAft>
                <a:buClr>
                  <a:srgbClr val="D0006F"/>
                </a:buClr>
                <a:buSzPts val="900"/>
                <a:buFont typeface="Lustria"/>
                <a:buAutoNum type="arabicPeriod"/>
              </a:pPr>
              <a:r>
                <a:rPr b="0" i="0" lang="pt-BR" sz="900" u="none" cap="none" strike="noStrike">
                  <a:solidFill>
                    <a:srgbClr val="D0006F"/>
                  </a:solidFill>
                  <a:latin typeface="Calibri"/>
                  <a:ea typeface="Calibri"/>
                  <a:cs typeface="Calibri"/>
                  <a:sym typeface="Calibri"/>
                </a:rPr>
                <a:t>Eritropoiese ineficaz</a:t>
              </a:r>
              <a:endParaRPr/>
            </a:p>
          </p:txBody>
        </p:sp>
        <p:sp>
          <p:nvSpPr>
            <p:cNvPr id="14179" name="Google Shape;14179;p247"/>
            <p:cNvSpPr/>
            <p:nvPr/>
          </p:nvSpPr>
          <p:spPr>
            <a:xfrm>
              <a:off x="7690585" y="4032985"/>
              <a:ext cx="86628" cy="259882"/>
            </a:xfrm>
            <a:custGeom>
              <a:rect b="b" l="l" r="r" t="t"/>
              <a:pathLst>
                <a:path extrusionOk="0" h="259882" w="86628">
                  <a:moveTo>
                    <a:pt x="86628" y="0"/>
                  </a:moveTo>
                  <a:lnTo>
                    <a:pt x="86628" y="259882"/>
                  </a:lnTo>
                  <a:lnTo>
                    <a:pt x="0" y="259882"/>
                  </a:lnTo>
                </a:path>
              </a:pathLst>
            </a:cu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180" name="Google Shape;14180;p247"/>
            <p:cNvSpPr/>
            <p:nvPr/>
          </p:nvSpPr>
          <p:spPr>
            <a:xfrm>
              <a:off x="7700211" y="4032985"/>
              <a:ext cx="86627" cy="259882"/>
            </a:xfrm>
            <a:custGeom>
              <a:rect b="b" l="l" r="r" t="t"/>
              <a:pathLst>
                <a:path extrusionOk="0" h="259882" w="86627">
                  <a:moveTo>
                    <a:pt x="86627" y="0"/>
                  </a:moveTo>
                  <a:lnTo>
                    <a:pt x="86627" y="259882"/>
                  </a:lnTo>
                  <a:lnTo>
                    <a:pt x="0" y="259882"/>
                  </a:lnTo>
                </a:path>
              </a:pathLst>
            </a:custGeom>
            <a:noFill/>
            <a:ln cap="flat" cmpd="sng" w="12700">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121"/>
                                        </p:tgtEl>
                                        <p:attrNameLst>
                                          <p:attrName>style.visibility</p:attrName>
                                        </p:attrNameLst>
                                      </p:cBhvr>
                                      <p:to>
                                        <p:strVal val="visible"/>
                                      </p:to>
                                    </p:set>
                                    <p:animEffect filter="fade" transition="in">
                                      <p:cBhvr>
                                        <p:cTn dur="500"/>
                                        <p:tgtEl>
                                          <p:spTgt spid="14121"/>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4124"/>
                                        </p:tgtEl>
                                        <p:attrNameLst>
                                          <p:attrName>style.visibility</p:attrName>
                                        </p:attrNameLst>
                                      </p:cBhvr>
                                      <p:to>
                                        <p:strVal val="visible"/>
                                      </p:to>
                                    </p:set>
                                    <p:animEffect filter="fade" transition="in">
                                      <p:cBhvr>
                                        <p:cTn dur="500"/>
                                        <p:tgtEl>
                                          <p:spTgt spid="14124"/>
                                        </p:tgtEl>
                                      </p:cBhvr>
                                    </p:animEffect>
                                  </p:childTnLst>
                                </p:cTn>
                              </p:par>
                              <p:par>
                                <p:cTn fill="hold" nodeType="withEffect" presetClass="entr" presetID="10" presetSubtype="0">
                                  <p:stCondLst>
                                    <p:cond delay="750"/>
                                  </p:stCondLst>
                                  <p:childTnLst>
                                    <p:set>
                                      <p:cBhvr>
                                        <p:cTn dur="1" fill="hold">
                                          <p:stCondLst>
                                            <p:cond delay="0"/>
                                          </p:stCondLst>
                                        </p:cTn>
                                        <p:tgtEl>
                                          <p:spTgt spid="14136"/>
                                        </p:tgtEl>
                                        <p:attrNameLst>
                                          <p:attrName>style.visibility</p:attrName>
                                        </p:attrNameLst>
                                      </p:cBhvr>
                                      <p:to>
                                        <p:strVal val="visible"/>
                                      </p:to>
                                    </p:set>
                                    <p:animEffect filter="fade" transition="in">
                                      <p:cBhvr>
                                        <p:cTn dur="500"/>
                                        <p:tgtEl>
                                          <p:spTgt spid="1413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85" name="Shape 14185"/>
        <p:cNvGrpSpPr/>
        <p:nvPr/>
      </p:nvGrpSpPr>
      <p:grpSpPr>
        <a:xfrm>
          <a:off x="0" y="0"/>
          <a:ext cx="0" cy="0"/>
          <a:chOff x="0" y="0"/>
          <a:chExt cx="0" cy="0"/>
        </a:xfrm>
      </p:grpSpPr>
      <p:sp>
        <p:nvSpPr>
          <p:cNvPr id="14186" name="Google Shape;14186;p248"/>
          <p:cNvSpPr/>
          <p:nvPr/>
        </p:nvSpPr>
        <p:spPr>
          <a:xfrm flipH="1">
            <a:off x="407988" y="1004425"/>
            <a:ext cx="11309530" cy="5180749"/>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3F4444"/>
              </a:solidFill>
              <a:latin typeface="Calibri"/>
              <a:ea typeface="Calibri"/>
              <a:cs typeface="Calibri"/>
              <a:sym typeface="Calibri"/>
            </a:endParaRPr>
          </a:p>
        </p:txBody>
      </p:sp>
      <p:sp>
        <p:nvSpPr>
          <p:cNvPr id="14187" name="Google Shape;14187;p248"/>
          <p:cNvSpPr txBox="1"/>
          <p:nvPr/>
        </p:nvSpPr>
        <p:spPr>
          <a:xfrm>
            <a:off x="296269" y="385036"/>
            <a:ext cx="11421249" cy="48628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200"/>
              <a:buFont typeface="Lustria"/>
              <a:buNone/>
            </a:pPr>
            <a:r>
              <a:rPr b="1" i="0" lang="pt-BR" sz="3200" u="none" cap="none" strike="noStrike">
                <a:solidFill>
                  <a:srgbClr val="830051"/>
                </a:solidFill>
                <a:latin typeface="Lustria"/>
                <a:ea typeface="Lustria"/>
                <a:cs typeface="Lustria"/>
                <a:sym typeface="Lustria"/>
              </a:rPr>
              <a:t>Anemia persistente após bloqueio do complemento terminal</a:t>
            </a:r>
            <a:endParaRPr b="1" baseline="30000" i="0" sz="3200" u="none" cap="none" strike="noStrike">
              <a:solidFill>
                <a:srgbClr val="830051"/>
              </a:solidFill>
              <a:latin typeface="Lustria"/>
              <a:ea typeface="Lustria"/>
              <a:cs typeface="Lustria"/>
              <a:sym typeface="Lustria"/>
            </a:endParaRPr>
          </a:p>
        </p:txBody>
      </p:sp>
      <p:sp>
        <p:nvSpPr>
          <p:cNvPr id="14188" name="Google Shape;14188;p248"/>
          <p:cNvSpPr txBox="1"/>
          <p:nvPr>
            <p:ph idx="1" type="body"/>
          </p:nvPr>
        </p:nvSpPr>
        <p:spPr>
          <a:xfrm>
            <a:off x="407988" y="6200775"/>
            <a:ext cx="10997968"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HEV, hemólise extravascular</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Kulasekararaj AG, et al. HemaSphere. 2023;7(S3):3953-3954. 2. Merle NS, et al. Front Immunol. 2015;6:262. doi:10.3389/fimmu.2015.00262. 3. Kenawy H, et al. Front Immunol. 2015;6:215. doi:10.3389/fimmu.2015.00215. 4. Yuan X, et al. Haematologica. 2017;102:466-475. 5. Barratt J, Weitz I. Front Immunol. 2021;12:712572. doi:10.3389/fimmu.2021.712572 6. Hill A, et al. Nat Rev Dis Primers. 2017;3:17028. 7. Tortora GJ, et al. Principles of Anatomy &amp; Physiology. 15th ed. John Wiley &amp; Sons, Inc; 2016:668-694.</a:t>
            </a:r>
            <a:r>
              <a:rPr b="0" i="0" lang="pt-BR" u="none"/>
              <a:t> </a:t>
            </a:r>
            <a:endParaRPr/>
          </a:p>
        </p:txBody>
      </p:sp>
      <p:grpSp>
        <p:nvGrpSpPr>
          <p:cNvPr id="14189" name="Google Shape;14189;p248"/>
          <p:cNvGrpSpPr/>
          <p:nvPr/>
        </p:nvGrpSpPr>
        <p:grpSpPr>
          <a:xfrm>
            <a:off x="-296863" y="1167921"/>
            <a:ext cx="4416799" cy="1966962"/>
            <a:chOff x="-296863" y="1167921"/>
            <a:chExt cx="4416799" cy="1966962"/>
          </a:xfrm>
        </p:grpSpPr>
        <p:sp>
          <p:nvSpPr>
            <p:cNvPr id="14190" name="Google Shape;14190;p248"/>
            <p:cNvSpPr/>
            <p:nvPr/>
          </p:nvSpPr>
          <p:spPr>
            <a:xfrm>
              <a:off x="-296863" y="1167921"/>
              <a:ext cx="4416799" cy="1966962"/>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191" name="Google Shape;14191;p248"/>
            <p:cNvSpPr txBox="1"/>
            <p:nvPr/>
          </p:nvSpPr>
          <p:spPr>
            <a:xfrm>
              <a:off x="1309047" y="1261210"/>
              <a:ext cx="2738971" cy="181588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600"/>
                <a:buFont typeface="Lustria"/>
                <a:buNone/>
              </a:pPr>
              <a:r>
                <a:rPr b="0" i="0" lang="pt-BR" sz="1600" u="none" cap="none" strike="noStrike">
                  <a:solidFill>
                    <a:srgbClr val="FFFFFF"/>
                  </a:solidFill>
                  <a:latin typeface="Lustria"/>
                  <a:ea typeface="Lustria"/>
                  <a:cs typeface="Lustria"/>
                  <a:sym typeface="Lustria"/>
                </a:rPr>
                <a:t>A </a:t>
              </a:r>
              <a:r>
                <a:rPr b="1" i="0" lang="pt-BR" sz="1600" u="none" cap="none" strike="noStrike">
                  <a:solidFill>
                    <a:srgbClr val="FFFFFF"/>
                  </a:solidFill>
                  <a:latin typeface="Lustria"/>
                  <a:ea typeface="Lustria"/>
                  <a:cs typeface="Lustria"/>
                  <a:sym typeface="Lustria"/>
                </a:rPr>
                <a:t>Anemia crônica </a:t>
              </a:r>
              <a:r>
                <a:rPr b="0" i="0" lang="pt-BR" sz="1600" u="none" cap="none" strike="noStrike">
                  <a:solidFill>
                    <a:srgbClr val="FFFFFF"/>
                  </a:solidFill>
                  <a:latin typeface="Calibri"/>
                  <a:ea typeface="Calibri"/>
                  <a:cs typeface="Calibri"/>
                  <a:sym typeface="Calibri"/>
                </a:rPr>
                <a:t>associada à HEV clinicamente </a:t>
              </a:r>
              <a:r>
                <a:rPr lang="pt-BR" sz="1600">
                  <a:solidFill>
                    <a:srgbClr val="FFFFFF"/>
                  </a:solidFill>
                  <a:latin typeface="Calibri"/>
                  <a:ea typeface="Calibri"/>
                  <a:cs typeface="Calibri"/>
                  <a:sym typeface="Calibri"/>
                </a:rPr>
                <a:t>significativa</a:t>
              </a:r>
              <a:r>
                <a:rPr b="0" i="0" lang="pt-BR" sz="1600" u="none" cap="none" strike="noStrike">
                  <a:solidFill>
                    <a:srgbClr val="FFFFFF"/>
                  </a:solidFill>
                  <a:latin typeface="Calibri"/>
                  <a:ea typeface="Calibri"/>
                  <a:cs typeface="Calibri"/>
                  <a:sym typeface="Calibri"/>
                </a:rPr>
                <a:t> ocorre em aproximadamente </a:t>
              </a:r>
              <a:r>
                <a:rPr b="1" i="0" lang="pt-BR" sz="1600" u="none" cap="none" strike="noStrike">
                  <a:solidFill>
                    <a:srgbClr val="FFFFFF"/>
                  </a:solidFill>
                  <a:latin typeface="Lustria"/>
                  <a:ea typeface="Lustria"/>
                  <a:cs typeface="Lustria"/>
                  <a:sym typeface="Lustria"/>
                </a:rPr>
                <a:t>10 a 20% dos pacientes </a:t>
              </a:r>
              <a:r>
                <a:rPr b="0" i="0" lang="pt-BR" sz="1600" u="none" cap="none" strike="noStrike">
                  <a:solidFill>
                    <a:srgbClr val="FFFFFF"/>
                  </a:solidFill>
                  <a:latin typeface="Calibri"/>
                  <a:ea typeface="Calibri"/>
                  <a:cs typeface="Calibri"/>
                  <a:sym typeface="Calibri"/>
                </a:rPr>
                <a:t>com HPN tratados com eculizumabe ou Ravulizumabe</a:t>
              </a:r>
              <a:r>
                <a:rPr b="0" baseline="30000" i="0" lang="pt-BR" sz="1600" u="none" cap="none" strike="noStrike">
                  <a:solidFill>
                    <a:srgbClr val="FFFFFF"/>
                  </a:solidFill>
                  <a:latin typeface="Calibri"/>
                  <a:ea typeface="Calibri"/>
                  <a:cs typeface="Calibri"/>
                  <a:sym typeface="Calibri"/>
                </a:rPr>
                <a:t>1</a:t>
              </a:r>
              <a:endParaRPr/>
            </a:p>
          </p:txBody>
        </p:sp>
        <p:grpSp>
          <p:nvGrpSpPr>
            <p:cNvPr id="14192" name="Google Shape;14192;p248"/>
            <p:cNvGrpSpPr/>
            <p:nvPr/>
          </p:nvGrpSpPr>
          <p:grpSpPr>
            <a:xfrm>
              <a:off x="521242" y="1777602"/>
              <a:ext cx="674459" cy="621039"/>
              <a:chOff x="-1119055" y="-1163700"/>
              <a:chExt cx="793487" cy="730639"/>
            </a:xfrm>
          </p:grpSpPr>
          <p:sp>
            <p:nvSpPr>
              <p:cNvPr id="14193" name="Google Shape;14193;p248"/>
              <p:cNvSpPr/>
              <p:nvPr/>
            </p:nvSpPr>
            <p:spPr>
              <a:xfrm>
                <a:off x="-620424" y="-775678"/>
                <a:ext cx="43835" cy="79177"/>
              </a:xfrm>
              <a:custGeom>
                <a:rect b="b" l="l" r="r" t="t"/>
                <a:pathLst>
                  <a:path extrusionOk="0" h="79177" w="43835">
                    <a:moveTo>
                      <a:pt x="30507" y="79177"/>
                    </a:moveTo>
                    <a:cubicBezTo>
                      <a:pt x="38715" y="79257"/>
                      <a:pt x="45182" y="71526"/>
                      <a:pt x="43595" y="63460"/>
                    </a:cubicBezTo>
                    <a:cubicBezTo>
                      <a:pt x="40466" y="46594"/>
                      <a:pt x="34389" y="27885"/>
                      <a:pt x="25528" y="7858"/>
                    </a:cubicBezTo>
                    <a:cubicBezTo>
                      <a:pt x="18198" y="-8016"/>
                      <a:pt x="-5596" y="2514"/>
                      <a:pt x="1210" y="18608"/>
                    </a:cubicBezTo>
                    <a:cubicBezTo>
                      <a:pt x="9233" y="36753"/>
                      <a:pt x="14699" y="53469"/>
                      <a:pt x="17445" y="68303"/>
                    </a:cubicBezTo>
                    <a:cubicBezTo>
                      <a:pt x="18633" y="74704"/>
                      <a:pt x="24223" y="79177"/>
                      <a:pt x="30507" y="7917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194" name="Google Shape;14194;p248"/>
              <p:cNvSpPr/>
              <p:nvPr/>
            </p:nvSpPr>
            <p:spPr>
              <a:xfrm>
                <a:off x="-1023061" y="-1056721"/>
                <a:ext cx="260039" cy="240158"/>
              </a:xfrm>
              <a:custGeom>
                <a:rect b="b" l="l" r="r" t="t"/>
                <a:pathLst>
                  <a:path extrusionOk="0" h="240158" w="260039">
                    <a:moveTo>
                      <a:pt x="6259" y="238141"/>
                    </a:moveTo>
                    <a:cubicBezTo>
                      <a:pt x="12388" y="241998"/>
                      <a:pt x="20666" y="240185"/>
                      <a:pt x="24572" y="233901"/>
                    </a:cubicBezTo>
                    <a:cubicBezTo>
                      <a:pt x="77864" y="148534"/>
                      <a:pt x="155831" y="63003"/>
                      <a:pt x="186960" y="30103"/>
                    </a:cubicBezTo>
                    <a:cubicBezTo>
                      <a:pt x="191906" y="24779"/>
                      <a:pt x="201053" y="24727"/>
                      <a:pt x="206091" y="30155"/>
                    </a:cubicBezTo>
                    <a:cubicBezTo>
                      <a:pt x="214277" y="38880"/>
                      <a:pt x="224723" y="50111"/>
                      <a:pt x="236752" y="63458"/>
                    </a:cubicBezTo>
                    <a:cubicBezTo>
                      <a:pt x="248371" y="76326"/>
                      <a:pt x="268127" y="58611"/>
                      <a:pt x="256499" y="45656"/>
                    </a:cubicBezTo>
                    <a:cubicBezTo>
                      <a:pt x="244328" y="32154"/>
                      <a:pt x="233766" y="20780"/>
                      <a:pt x="225521" y="12003"/>
                    </a:cubicBezTo>
                    <a:cubicBezTo>
                      <a:pt x="210629" y="-4031"/>
                      <a:pt x="182298" y="-3941"/>
                      <a:pt x="167562" y="11912"/>
                    </a:cubicBezTo>
                    <a:cubicBezTo>
                      <a:pt x="135966" y="45307"/>
                      <a:pt x="56577" y="132414"/>
                      <a:pt x="2019" y="219827"/>
                    </a:cubicBezTo>
                    <a:cubicBezTo>
                      <a:pt x="-1869" y="226053"/>
                      <a:pt x="26" y="234252"/>
                      <a:pt x="6259" y="23814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195" name="Google Shape;14195;p248"/>
              <p:cNvSpPr/>
              <p:nvPr/>
            </p:nvSpPr>
            <p:spPr>
              <a:xfrm>
                <a:off x="-1051339" y="-585980"/>
                <a:ext cx="200494" cy="150594"/>
              </a:xfrm>
              <a:custGeom>
                <a:rect b="b" l="l" r="r" t="t"/>
                <a:pathLst>
                  <a:path extrusionOk="0" h="150594" w="200494">
                    <a:moveTo>
                      <a:pt x="189470" y="124166"/>
                    </a:moveTo>
                    <a:cubicBezTo>
                      <a:pt x="119775" y="113266"/>
                      <a:pt x="58336" y="69472"/>
                      <a:pt x="25123" y="7014"/>
                    </a:cubicBezTo>
                    <a:cubicBezTo>
                      <a:pt x="16710" y="-8239"/>
                      <a:pt x="-6317" y="3897"/>
                      <a:pt x="1650" y="19504"/>
                    </a:cubicBezTo>
                    <a:cubicBezTo>
                      <a:pt x="39065" y="89732"/>
                      <a:pt x="108710" y="139445"/>
                      <a:pt x="187433" y="150594"/>
                    </a:cubicBezTo>
                    <a:cubicBezTo>
                      <a:pt x="203396" y="150682"/>
                      <a:pt x="205488" y="126605"/>
                      <a:pt x="189470" y="1241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196" name="Google Shape;14196;p248"/>
              <p:cNvSpPr/>
              <p:nvPr/>
            </p:nvSpPr>
            <p:spPr>
              <a:xfrm>
                <a:off x="-879740" y="-645183"/>
                <a:ext cx="265907" cy="212122"/>
              </a:xfrm>
              <a:custGeom>
                <a:rect b="b" l="l" r="r" t="t"/>
                <a:pathLst>
                  <a:path extrusionOk="0" h="212122" w="265907">
                    <a:moveTo>
                      <a:pt x="132953" y="0"/>
                    </a:moveTo>
                    <a:cubicBezTo>
                      <a:pt x="59641" y="0"/>
                      <a:pt x="0" y="47715"/>
                      <a:pt x="0" y="106363"/>
                    </a:cubicBezTo>
                    <a:cubicBezTo>
                      <a:pt x="7059" y="247403"/>
                      <a:pt x="258882" y="247348"/>
                      <a:pt x="265907" y="106362"/>
                    </a:cubicBezTo>
                    <a:cubicBezTo>
                      <a:pt x="265906" y="47715"/>
                      <a:pt x="206266" y="0"/>
                      <a:pt x="132953" y="0"/>
                    </a:cubicBezTo>
                    <a:close/>
                    <a:moveTo>
                      <a:pt x="132953" y="186134"/>
                    </a:moveTo>
                    <a:cubicBezTo>
                      <a:pt x="74306" y="186134"/>
                      <a:pt x="26591" y="150351"/>
                      <a:pt x="26591" y="106363"/>
                    </a:cubicBezTo>
                    <a:cubicBezTo>
                      <a:pt x="31666" y="751"/>
                      <a:pt x="234270" y="793"/>
                      <a:pt x="239316" y="106363"/>
                    </a:cubicBezTo>
                    <a:cubicBezTo>
                      <a:pt x="239316" y="150351"/>
                      <a:pt x="191600" y="186134"/>
                      <a:pt x="132953" y="18613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197" name="Google Shape;14197;p248"/>
              <p:cNvSpPr/>
              <p:nvPr/>
            </p:nvSpPr>
            <p:spPr>
              <a:xfrm>
                <a:off x="-812722" y="-593482"/>
                <a:ext cx="131872" cy="109322"/>
              </a:xfrm>
              <a:custGeom>
                <a:rect b="b" l="l" r="r" t="t"/>
                <a:pathLst>
                  <a:path extrusionOk="0" h="109322" w="131872">
                    <a:moveTo>
                      <a:pt x="65936" y="0"/>
                    </a:moveTo>
                    <a:cubicBezTo>
                      <a:pt x="-21987" y="2445"/>
                      <a:pt x="-21971" y="106886"/>
                      <a:pt x="65937" y="109323"/>
                    </a:cubicBezTo>
                    <a:cubicBezTo>
                      <a:pt x="153859" y="106877"/>
                      <a:pt x="153843" y="2436"/>
                      <a:pt x="65936" y="0"/>
                    </a:cubicBezTo>
                    <a:close/>
                    <a:moveTo>
                      <a:pt x="65936" y="82732"/>
                    </a:moveTo>
                    <a:cubicBezTo>
                      <a:pt x="13253" y="81045"/>
                      <a:pt x="13262" y="28274"/>
                      <a:pt x="65936" y="26591"/>
                    </a:cubicBezTo>
                    <a:cubicBezTo>
                      <a:pt x="118619" y="28278"/>
                      <a:pt x="118610" y="81049"/>
                      <a:pt x="65936" y="827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198" name="Google Shape;14198;p248"/>
              <p:cNvSpPr/>
              <p:nvPr/>
            </p:nvSpPr>
            <p:spPr>
              <a:xfrm>
                <a:off x="-1119055" y="-804124"/>
                <a:ext cx="265906" cy="212122"/>
              </a:xfrm>
              <a:custGeom>
                <a:rect b="b" l="l" r="r" t="t"/>
                <a:pathLst>
                  <a:path extrusionOk="0" h="212122" w="265906">
                    <a:moveTo>
                      <a:pt x="132953" y="212122"/>
                    </a:moveTo>
                    <a:cubicBezTo>
                      <a:pt x="206266" y="212122"/>
                      <a:pt x="265906" y="164407"/>
                      <a:pt x="265906" y="105760"/>
                    </a:cubicBezTo>
                    <a:cubicBezTo>
                      <a:pt x="258847" y="-35281"/>
                      <a:pt x="7024" y="-35225"/>
                      <a:pt x="0" y="105761"/>
                    </a:cubicBezTo>
                    <a:cubicBezTo>
                      <a:pt x="0" y="164407"/>
                      <a:pt x="59641" y="212122"/>
                      <a:pt x="132953" y="212122"/>
                    </a:cubicBezTo>
                    <a:close/>
                    <a:moveTo>
                      <a:pt x="132953" y="25988"/>
                    </a:moveTo>
                    <a:cubicBezTo>
                      <a:pt x="191600" y="25988"/>
                      <a:pt x="239316" y="61771"/>
                      <a:pt x="239316" y="105760"/>
                    </a:cubicBezTo>
                    <a:cubicBezTo>
                      <a:pt x="234241" y="211372"/>
                      <a:pt x="31636" y="211329"/>
                      <a:pt x="26591" y="105758"/>
                    </a:cubicBezTo>
                    <a:cubicBezTo>
                      <a:pt x="26591" y="61771"/>
                      <a:pt x="74306" y="25988"/>
                      <a:pt x="132953" y="2598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199" name="Google Shape;14199;p248"/>
              <p:cNvSpPr/>
              <p:nvPr/>
            </p:nvSpPr>
            <p:spPr>
              <a:xfrm>
                <a:off x="-1052038" y="-753026"/>
                <a:ext cx="131872" cy="109322"/>
              </a:xfrm>
              <a:custGeom>
                <a:rect b="b" l="l" r="r" t="t"/>
                <a:pathLst>
                  <a:path extrusionOk="0" h="109322" w="131872">
                    <a:moveTo>
                      <a:pt x="65936" y="109323"/>
                    </a:moveTo>
                    <a:cubicBezTo>
                      <a:pt x="153859" y="106877"/>
                      <a:pt x="153843" y="2436"/>
                      <a:pt x="65935" y="0"/>
                    </a:cubicBezTo>
                    <a:cubicBezTo>
                      <a:pt x="-21987" y="2445"/>
                      <a:pt x="-21970" y="106886"/>
                      <a:pt x="65936" y="109323"/>
                    </a:cubicBezTo>
                    <a:close/>
                    <a:moveTo>
                      <a:pt x="65936" y="26591"/>
                    </a:moveTo>
                    <a:cubicBezTo>
                      <a:pt x="118619" y="28278"/>
                      <a:pt x="118611" y="81049"/>
                      <a:pt x="65935" y="82732"/>
                    </a:cubicBezTo>
                    <a:cubicBezTo>
                      <a:pt x="13254" y="81045"/>
                      <a:pt x="13262" y="28274"/>
                      <a:pt x="65936" y="2659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200" name="Google Shape;14200;p248"/>
              <p:cNvSpPr/>
              <p:nvPr/>
            </p:nvSpPr>
            <p:spPr>
              <a:xfrm>
                <a:off x="-799969" y="-1163700"/>
                <a:ext cx="288269" cy="396045"/>
              </a:xfrm>
              <a:custGeom>
                <a:rect b="b" l="l" r="r" t="t"/>
                <a:pathLst>
                  <a:path extrusionOk="0" h="396045" w="288269">
                    <a:moveTo>
                      <a:pt x="3987" y="208739"/>
                    </a:moveTo>
                    <a:cubicBezTo>
                      <a:pt x="-2712" y="222683"/>
                      <a:pt x="-875" y="238855"/>
                      <a:pt x="8791" y="250936"/>
                    </a:cubicBezTo>
                    <a:lnTo>
                      <a:pt x="113011" y="381208"/>
                    </a:lnTo>
                    <a:cubicBezTo>
                      <a:pt x="128000" y="400981"/>
                      <a:pt x="160311" y="401002"/>
                      <a:pt x="175301" y="381207"/>
                    </a:cubicBezTo>
                    <a:cubicBezTo>
                      <a:pt x="175301" y="381208"/>
                      <a:pt x="279521" y="250936"/>
                      <a:pt x="279521" y="250936"/>
                    </a:cubicBezTo>
                    <a:cubicBezTo>
                      <a:pt x="300665" y="226333"/>
                      <a:pt x="280825" y="184973"/>
                      <a:pt x="248372" y="186135"/>
                    </a:cubicBezTo>
                    <a:cubicBezTo>
                      <a:pt x="248373" y="186134"/>
                      <a:pt x="223925" y="186134"/>
                      <a:pt x="223925" y="186134"/>
                    </a:cubicBezTo>
                    <a:lnTo>
                      <a:pt x="223925" y="39886"/>
                    </a:lnTo>
                    <a:cubicBezTo>
                      <a:pt x="223925" y="17892"/>
                      <a:pt x="206033" y="0"/>
                      <a:pt x="184039" y="0"/>
                    </a:cubicBezTo>
                    <a:lnTo>
                      <a:pt x="104267" y="0"/>
                    </a:lnTo>
                    <a:cubicBezTo>
                      <a:pt x="82272" y="0"/>
                      <a:pt x="64381" y="17892"/>
                      <a:pt x="64381" y="39886"/>
                    </a:cubicBezTo>
                    <a:lnTo>
                      <a:pt x="64381" y="186134"/>
                    </a:lnTo>
                    <a:lnTo>
                      <a:pt x="39939" y="186134"/>
                    </a:lnTo>
                    <a:cubicBezTo>
                      <a:pt x="24469" y="186134"/>
                      <a:pt x="10693" y="194795"/>
                      <a:pt x="3987" y="208739"/>
                    </a:cubicBezTo>
                    <a:close/>
                    <a:moveTo>
                      <a:pt x="27955" y="220262"/>
                    </a:moveTo>
                    <a:cubicBezTo>
                      <a:pt x="30221" y="215542"/>
                      <a:pt x="34700" y="212725"/>
                      <a:pt x="39939" y="212725"/>
                    </a:cubicBezTo>
                    <a:lnTo>
                      <a:pt x="77676" y="212725"/>
                    </a:lnTo>
                    <a:cubicBezTo>
                      <a:pt x="85019" y="212725"/>
                      <a:pt x="90971" y="206772"/>
                      <a:pt x="90971" y="199430"/>
                    </a:cubicBezTo>
                    <a:lnTo>
                      <a:pt x="90971" y="39886"/>
                    </a:lnTo>
                    <a:cubicBezTo>
                      <a:pt x="90971" y="32557"/>
                      <a:pt x="96937" y="26591"/>
                      <a:pt x="104267" y="26591"/>
                    </a:cubicBezTo>
                    <a:lnTo>
                      <a:pt x="184039" y="26591"/>
                    </a:lnTo>
                    <a:cubicBezTo>
                      <a:pt x="191368" y="26591"/>
                      <a:pt x="197334" y="32557"/>
                      <a:pt x="197334" y="39886"/>
                    </a:cubicBezTo>
                    <a:lnTo>
                      <a:pt x="197334" y="199430"/>
                    </a:lnTo>
                    <a:cubicBezTo>
                      <a:pt x="197334" y="206772"/>
                      <a:pt x="203287" y="212725"/>
                      <a:pt x="210629" y="212725"/>
                    </a:cubicBezTo>
                    <a:lnTo>
                      <a:pt x="248373" y="212725"/>
                    </a:lnTo>
                    <a:cubicBezTo>
                      <a:pt x="259184" y="212288"/>
                      <a:pt x="265864" y="226150"/>
                      <a:pt x="258760" y="234330"/>
                    </a:cubicBezTo>
                    <a:lnTo>
                      <a:pt x="154540" y="364602"/>
                    </a:lnTo>
                    <a:cubicBezTo>
                      <a:pt x="149463" y="370951"/>
                      <a:pt x="138849" y="370938"/>
                      <a:pt x="133772" y="364602"/>
                    </a:cubicBezTo>
                    <a:lnTo>
                      <a:pt x="29552" y="234330"/>
                    </a:lnTo>
                    <a:cubicBezTo>
                      <a:pt x="26287" y="230240"/>
                      <a:pt x="25683" y="224982"/>
                      <a:pt x="27955" y="22026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201" name="Google Shape;14201;p248"/>
              <p:cNvSpPr/>
              <p:nvPr/>
            </p:nvSpPr>
            <p:spPr>
              <a:xfrm>
                <a:off x="-613800" y="-871203"/>
                <a:ext cx="288232" cy="396045"/>
              </a:xfrm>
              <a:custGeom>
                <a:rect b="b" l="l" r="r" t="t"/>
                <a:pathLst>
                  <a:path extrusionOk="0" h="396045" w="288232">
                    <a:moveTo>
                      <a:pt x="248339" y="186134"/>
                    </a:moveTo>
                    <a:lnTo>
                      <a:pt x="223891" y="186134"/>
                    </a:lnTo>
                    <a:lnTo>
                      <a:pt x="223891" y="39886"/>
                    </a:lnTo>
                    <a:cubicBezTo>
                      <a:pt x="223891" y="17891"/>
                      <a:pt x="205999" y="0"/>
                      <a:pt x="184005" y="0"/>
                    </a:cubicBezTo>
                    <a:lnTo>
                      <a:pt x="104233" y="0"/>
                    </a:lnTo>
                    <a:cubicBezTo>
                      <a:pt x="82238" y="0"/>
                      <a:pt x="64347" y="17891"/>
                      <a:pt x="64347" y="39886"/>
                    </a:cubicBezTo>
                    <a:lnTo>
                      <a:pt x="64347" y="186134"/>
                    </a:lnTo>
                    <a:lnTo>
                      <a:pt x="39905" y="186134"/>
                    </a:lnTo>
                    <a:cubicBezTo>
                      <a:pt x="7489" y="184996"/>
                      <a:pt x="-12423" y="226313"/>
                      <a:pt x="8759" y="250936"/>
                    </a:cubicBezTo>
                    <a:cubicBezTo>
                      <a:pt x="8757" y="250936"/>
                      <a:pt x="112977" y="381208"/>
                      <a:pt x="112977" y="381208"/>
                    </a:cubicBezTo>
                    <a:cubicBezTo>
                      <a:pt x="127963" y="400981"/>
                      <a:pt x="160279" y="401002"/>
                      <a:pt x="175267" y="381207"/>
                    </a:cubicBezTo>
                    <a:cubicBezTo>
                      <a:pt x="175267" y="381208"/>
                      <a:pt x="279487" y="250936"/>
                      <a:pt x="279487" y="250936"/>
                    </a:cubicBezTo>
                    <a:cubicBezTo>
                      <a:pt x="300623" y="226331"/>
                      <a:pt x="280797" y="184975"/>
                      <a:pt x="248339" y="186134"/>
                    </a:cubicBezTo>
                    <a:close/>
                    <a:moveTo>
                      <a:pt x="258726" y="234330"/>
                    </a:moveTo>
                    <a:lnTo>
                      <a:pt x="154506" y="364602"/>
                    </a:lnTo>
                    <a:cubicBezTo>
                      <a:pt x="149436" y="370951"/>
                      <a:pt x="138821" y="370938"/>
                      <a:pt x="133738" y="364602"/>
                    </a:cubicBezTo>
                    <a:lnTo>
                      <a:pt x="29518" y="234330"/>
                    </a:lnTo>
                    <a:cubicBezTo>
                      <a:pt x="22446" y="226140"/>
                      <a:pt x="29064" y="212297"/>
                      <a:pt x="39906" y="212725"/>
                    </a:cubicBezTo>
                    <a:cubicBezTo>
                      <a:pt x="39905" y="212725"/>
                      <a:pt x="77642" y="212725"/>
                      <a:pt x="77642" y="212725"/>
                    </a:cubicBezTo>
                    <a:cubicBezTo>
                      <a:pt x="84984" y="212725"/>
                      <a:pt x="90937" y="206772"/>
                      <a:pt x="90937" y="199430"/>
                    </a:cubicBezTo>
                    <a:lnTo>
                      <a:pt x="90937" y="39886"/>
                    </a:lnTo>
                    <a:cubicBezTo>
                      <a:pt x="90937" y="32557"/>
                      <a:pt x="96903" y="26591"/>
                      <a:pt x="104233" y="26591"/>
                    </a:cubicBezTo>
                    <a:lnTo>
                      <a:pt x="184005" y="26591"/>
                    </a:lnTo>
                    <a:cubicBezTo>
                      <a:pt x="191334" y="26591"/>
                      <a:pt x="197300" y="32557"/>
                      <a:pt x="197300" y="39886"/>
                    </a:cubicBezTo>
                    <a:lnTo>
                      <a:pt x="197300" y="199430"/>
                    </a:lnTo>
                    <a:cubicBezTo>
                      <a:pt x="197300" y="206772"/>
                      <a:pt x="203253" y="212725"/>
                      <a:pt x="210595" y="212725"/>
                    </a:cubicBezTo>
                    <a:lnTo>
                      <a:pt x="248339" y="212725"/>
                    </a:lnTo>
                    <a:cubicBezTo>
                      <a:pt x="259149" y="212288"/>
                      <a:pt x="265830" y="226150"/>
                      <a:pt x="258726" y="23433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grpSp>
        <p:nvGrpSpPr>
          <p:cNvPr id="14202" name="Google Shape;14202;p248"/>
          <p:cNvGrpSpPr/>
          <p:nvPr/>
        </p:nvGrpSpPr>
        <p:grpSpPr>
          <a:xfrm>
            <a:off x="664360" y="1071194"/>
            <a:ext cx="10948840" cy="5017078"/>
            <a:chOff x="664360" y="1071194"/>
            <a:chExt cx="10948840" cy="5017078"/>
          </a:xfrm>
        </p:grpSpPr>
        <p:sp>
          <p:nvSpPr>
            <p:cNvPr id="14203" name="Google Shape;14203;p248"/>
            <p:cNvSpPr/>
            <p:nvPr/>
          </p:nvSpPr>
          <p:spPr>
            <a:xfrm>
              <a:off x="1280482" y="4782805"/>
              <a:ext cx="2780062" cy="823037"/>
            </a:xfrm>
            <a:prstGeom prst="rect">
              <a:avLst/>
            </a:prstGeom>
            <a:solidFill>
              <a:schemeClr val="lt1"/>
            </a:solid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204" name="Google Shape;14204;p248"/>
            <p:cNvSpPr/>
            <p:nvPr/>
          </p:nvSpPr>
          <p:spPr>
            <a:xfrm>
              <a:off x="4265850" y="1477637"/>
              <a:ext cx="3799056" cy="4590303"/>
            </a:xfrm>
            <a:prstGeom prst="rect">
              <a:avLst/>
            </a:prstGeom>
            <a:solidFill>
              <a:srgbClr val="E4E4E4"/>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205" name="Google Shape;14205;p248"/>
            <p:cNvSpPr txBox="1"/>
            <p:nvPr/>
          </p:nvSpPr>
          <p:spPr>
            <a:xfrm rot="-5400000">
              <a:off x="7599650" y="4802252"/>
              <a:ext cx="1198899"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1400"/>
                <a:buFont typeface="Calibri"/>
                <a:buNone/>
              </a:pPr>
              <a:r>
                <a:rPr b="0" i="0" lang="pt-BR" sz="1400" u="none" cap="none" strike="noStrike">
                  <a:solidFill>
                    <a:srgbClr val="3F4444"/>
                  </a:solidFill>
                  <a:latin typeface="Calibri"/>
                  <a:ea typeface="Calibri"/>
                  <a:cs typeface="Calibri"/>
                  <a:sym typeface="Calibri"/>
                </a:rPr>
                <a:t>Terminal</a:t>
              </a:r>
              <a:endParaRPr/>
            </a:p>
          </p:txBody>
        </p:sp>
        <p:sp>
          <p:nvSpPr>
            <p:cNvPr id="14206" name="Google Shape;14206;p248"/>
            <p:cNvSpPr/>
            <p:nvPr/>
          </p:nvSpPr>
          <p:spPr>
            <a:xfrm>
              <a:off x="5280039" y="3203353"/>
              <a:ext cx="620727" cy="237589"/>
            </a:xfrm>
            <a:custGeom>
              <a:rect b="b" l="l" r="r" t="t"/>
              <a:pathLst>
                <a:path extrusionOk="0" h="237589" w="620727">
                  <a:moveTo>
                    <a:pt x="620728" y="118795"/>
                  </a:moveTo>
                  <a:cubicBezTo>
                    <a:pt x="620728" y="184403"/>
                    <a:pt x="481773" y="237590"/>
                    <a:pt x="310364" y="237590"/>
                  </a:cubicBezTo>
                  <a:cubicBezTo>
                    <a:pt x="138955" y="237590"/>
                    <a:pt x="0" y="184403"/>
                    <a:pt x="0" y="118795"/>
                  </a:cubicBezTo>
                  <a:cubicBezTo>
                    <a:pt x="0" y="53186"/>
                    <a:pt x="138955" y="0"/>
                    <a:pt x="310364" y="0"/>
                  </a:cubicBezTo>
                  <a:cubicBezTo>
                    <a:pt x="481773" y="0"/>
                    <a:pt x="620728" y="53186"/>
                    <a:pt x="620728" y="118795"/>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07" name="Google Shape;14207;p248"/>
            <p:cNvSpPr/>
            <p:nvPr/>
          </p:nvSpPr>
          <p:spPr>
            <a:xfrm>
              <a:off x="5222719" y="4767253"/>
              <a:ext cx="735366" cy="282312"/>
            </a:xfrm>
            <a:custGeom>
              <a:rect b="b" l="l" r="r" t="t"/>
              <a:pathLst>
                <a:path extrusionOk="0" h="282312" w="735366">
                  <a:moveTo>
                    <a:pt x="735367" y="141156"/>
                  </a:moveTo>
                  <a:cubicBezTo>
                    <a:pt x="735367" y="219114"/>
                    <a:pt x="570749" y="282312"/>
                    <a:pt x="367683" y="282312"/>
                  </a:cubicBezTo>
                  <a:cubicBezTo>
                    <a:pt x="164617" y="282312"/>
                    <a:pt x="0" y="219115"/>
                    <a:pt x="0" y="141156"/>
                  </a:cubicBezTo>
                  <a:cubicBezTo>
                    <a:pt x="0" y="63198"/>
                    <a:pt x="164617" y="0"/>
                    <a:pt x="367683" y="0"/>
                  </a:cubicBezTo>
                  <a:cubicBezTo>
                    <a:pt x="570749" y="0"/>
                    <a:pt x="735367" y="63197"/>
                    <a:pt x="735367" y="141156"/>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08" name="Google Shape;14208;p248"/>
            <p:cNvSpPr/>
            <p:nvPr/>
          </p:nvSpPr>
          <p:spPr>
            <a:xfrm>
              <a:off x="4571235" y="1938538"/>
              <a:ext cx="738162" cy="413685"/>
            </a:xfrm>
            <a:custGeom>
              <a:rect b="b" l="l" r="r" t="t"/>
              <a:pathLst>
                <a:path extrusionOk="0" h="413685" w="738162">
                  <a:moveTo>
                    <a:pt x="738163" y="206843"/>
                  </a:moveTo>
                  <a:cubicBezTo>
                    <a:pt x="738163" y="321079"/>
                    <a:pt x="572920" y="413686"/>
                    <a:pt x="369082" y="413686"/>
                  </a:cubicBezTo>
                  <a:cubicBezTo>
                    <a:pt x="165243" y="413686"/>
                    <a:pt x="0" y="321079"/>
                    <a:pt x="0" y="206843"/>
                  </a:cubicBezTo>
                  <a:cubicBezTo>
                    <a:pt x="0" y="92607"/>
                    <a:pt x="165243" y="0"/>
                    <a:pt x="369082" y="0"/>
                  </a:cubicBezTo>
                  <a:cubicBezTo>
                    <a:pt x="572920" y="0"/>
                    <a:pt x="738163" y="92607"/>
                    <a:pt x="738163" y="206843"/>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09" name="Google Shape;14209;p248"/>
            <p:cNvSpPr/>
            <p:nvPr/>
          </p:nvSpPr>
          <p:spPr>
            <a:xfrm>
              <a:off x="5877000" y="1938538"/>
              <a:ext cx="738162" cy="413685"/>
            </a:xfrm>
            <a:custGeom>
              <a:rect b="b" l="l" r="r" t="t"/>
              <a:pathLst>
                <a:path extrusionOk="0" h="413685" w="738162">
                  <a:moveTo>
                    <a:pt x="738163" y="206843"/>
                  </a:moveTo>
                  <a:cubicBezTo>
                    <a:pt x="738163" y="321079"/>
                    <a:pt x="572919" y="413686"/>
                    <a:pt x="369082" y="413686"/>
                  </a:cubicBezTo>
                  <a:cubicBezTo>
                    <a:pt x="165243" y="413686"/>
                    <a:pt x="0" y="321079"/>
                    <a:pt x="0" y="206843"/>
                  </a:cubicBezTo>
                  <a:cubicBezTo>
                    <a:pt x="0" y="92607"/>
                    <a:pt x="165244" y="0"/>
                    <a:pt x="369082" y="0"/>
                  </a:cubicBezTo>
                  <a:cubicBezTo>
                    <a:pt x="572920" y="0"/>
                    <a:pt x="738163" y="92607"/>
                    <a:pt x="738163" y="206843"/>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10" name="Google Shape;14210;p248"/>
            <p:cNvSpPr/>
            <p:nvPr/>
          </p:nvSpPr>
          <p:spPr>
            <a:xfrm>
              <a:off x="5671489" y="2490584"/>
              <a:ext cx="299179" cy="299083"/>
            </a:xfrm>
            <a:custGeom>
              <a:rect b="b" l="l" r="r" t="t"/>
              <a:pathLst>
                <a:path extrusionOk="0" h="299083" w="299179">
                  <a:moveTo>
                    <a:pt x="299180" y="149542"/>
                  </a:moveTo>
                  <a:cubicBezTo>
                    <a:pt x="299180" y="232131"/>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11" name="Google Shape;14211;p248"/>
            <p:cNvSpPr/>
            <p:nvPr/>
          </p:nvSpPr>
          <p:spPr>
            <a:xfrm>
              <a:off x="5440813" y="1733092"/>
              <a:ext cx="299179" cy="299083"/>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12" name="Google Shape;14212;p248"/>
            <p:cNvSpPr/>
            <p:nvPr/>
          </p:nvSpPr>
          <p:spPr>
            <a:xfrm>
              <a:off x="5239496" y="2437262"/>
              <a:ext cx="299179" cy="253177"/>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13" name="Google Shape;14213;p248"/>
            <p:cNvSpPr/>
            <p:nvPr/>
          </p:nvSpPr>
          <p:spPr>
            <a:xfrm>
              <a:off x="5239496" y="2749138"/>
              <a:ext cx="299179" cy="299083"/>
            </a:xfrm>
            <a:custGeom>
              <a:rect b="b" l="l" r="r" t="t"/>
              <a:pathLst>
                <a:path extrusionOk="0" h="299083" w="299179">
                  <a:moveTo>
                    <a:pt x="299180" y="149542"/>
                  </a:moveTo>
                  <a:cubicBezTo>
                    <a:pt x="299180" y="232132"/>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214" name="Google Shape;14214;p248"/>
            <p:cNvGrpSpPr/>
            <p:nvPr/>
          </p:nvGrpSpPr>
          <p:grpSpPr>
            <a:xfrm>
              <a:off x="5575025" y="2002827"/>
              <a:ext cx="61513" cy="1155803"/>
              <a:chOff x="3850501" y="2122737"/>
              <a:chExt cx="61513" cy="1155803"/>
            </a:xfrm>
          </p:grpSpPr>
          <p:sp>
            <p:nvSpPr>
              <p:cNvPr id="14215" name="Google Shape;14215;p248"/>
              <p:cNvSpPr/>
              <p:nvPr/>
            </p:nvSpPr>
            <p:spPr>
              <a:xfrm>
                <a:off x="3881257" y="2122737"/>
                <a:ext cx="13980" cy="1105490"/>
              </a:xfrm>
              <a:custGeom>
                <a:rect b="b" l="l" r="r" t="t"/>
                <a:pathLst>
                  <a:path extrusionOk="0" h="1105490" w="13980">
                    <a:moveTo>
                      <a:pt x="0" y="0"/>
                    </a:moveTo>
                    <a:lnTo>
                      <a:pt x="0" y="1105491"/>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16" name="Google Shape;14216;p248"/>
              <p:cNvSpPr/>
              <p:nvPr/>
            </p:nvSpPr>
            <p:spPr>
              <a:xfrm>
                <a:off x="3850501" y="3204468"/>
                <a:ext cx="61513" cy="74072"/>
              </a:xfrm>
              <a:custGeom>
                <a:rect b="b" l="l" r="r" t="t"/>
                <a:pathLst>
                  <a:path extrusionOk="0" h="74072" w="61513">
                    <a:moveTo>
                      <a:pt x="0" y="0"/>
                    </a:moveTo>
                    <a:lnTo>
                      <a:pt x="30757" y="13976"/>
                    </a:lnTo>
                    <a:lnTo>
                      <a:pt x="61513"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217" name="Google Shape;14217;p248"/>
            <p:cNvSpPr/>
            <p:nvPr/>
          </p:nvSpPr>
          <p:spPr>
            <a:xfrm>
              <a:off x="5605781" y="2540897"/>
              <a:ext cx="131415" cy="131373"/>
            </a:xfrm>
            <a:custGeom>
              <a:rect b="b" l="l" r="r" t="t"/>
              <a:pathLst>
                <a:path extrusionOk="0" h="131373" w="131415">
                  <a:moveTo>
                    <a:pt x="131415" y="0"/>
                  </a:moveTo>
                  <a:cubicBezTo>
                    <a:pt x="58717" y="0"/>
                    <a:pt x="0" y="58699"/>
                    <a:pt x="0" y="131373"/>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218" name="Google Shape;14218;p248"/>
            <p:cNvGrpSpPr/>
            <p:nvPr/>
          </p:nvGrpSpPr>
          <p:grpSpPr>
            <a:xfrm>
              <a:off x="5575025" y="4264121"/>
              <a:ext cx="61513" cy="487758"/>
              <a:chOff x="3850501" y="4384031"/>
              <a:chExt cx="61513" cy="487758"/>
            </a:xfrm>
          </p:grpSpPr>
          <p:sp>
            <p:nvSpPr>
              <p:cNvPr id="14219" name="Google Shape;14219;p248"/>
              <p:cNvSpPr/>
              <p:nvPr/>
            </p:nvSpPr>
            <p:spPr>
              <a:xfrm>
                <a:off x="3881257" y="4384031"/>
                <a:ext cx="13980" cy="437444"/>
              </a:xfrm>
              <a:custGeom>
                <a:rect b="b" l="l" r="r" t="t"/>
                <a:pathLst>
                  <a:path extrusionOk="0" h="437444" w="13980">
                    <a:moveTo>
                      <a:pt x="0" y="0"/>
                    </a:moveTo>
                    <a:lnTo>
                      <a:pt x="0" y="437445"/>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20" name="Google Shape;14220;p248"/>
              <p:cNvSpPr/>
              <p:nvPr/>
            </p:nvSpPr>
            <p:spPr>
              <a:xfrm>
                <a:off x="3850501" y="4797717"/>
                <a:ext cx="61513" cy="74072"/>
              </a:xfrm>
              <a:custGeom>
                <a:rect b="b" l="l" r="r" t="t"/>
                <a:pathLst>
                  <a:path extrusionOk="0" h="74072" w="61513">
                    <a:moveTo>
                      <a:pt x="0" y="0"/>
                    </a:moveTo>
                    <a:lnTo>
                      <a:pt x="30757" y="13976"/>
                    </a:lnTo>
                    <a:lnTo>
                      <a:pt x="61513"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221" name="Google Shape;14221;p248"/>
            <p:cNvGrpSpPr/>
            <p:nvPr/>
          </p:nvGrpSpPr>
          <p:grpSpPr>
            <a:xfrm>
              <a:off x="5994435" y="4644265"/>
              <a:ext cx="62911" cy="873491"/>
              <a:chOff x="4269911" y="4764175"/>
              <a:chExt cx="62911" cy="873491"/>
            </a:xfrm>
          </p:grpSpPr>
          <p:sp>
            <p:nvSpPr>
              <p:cNvPr id="14222" name="Google Shape;14222;p248"/>
              <p:cNvSpPr/>
              <p:nvPr/>
            </p:nvSpPr>
            <p:spPr>
              <a:xfrm>
                <a:off x="4302066" y="4764175"/>
                <a:ext cx="13980" cy="823178"/>
              </a:xfrm>
              <a:custGeom>
                <a:rect b="b" l="l" r="r" t="t"/>
                <a:pathLst>
                  <a:path extrusionOk="0" h="823178" w="13980">
                    <a:moveTo>
                      <a:pt x="0" y="0"/>
                    </a:moveTo>
                    <a:lnTo>
                      <a:pt x="0" y="823178"/>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23" name="Google Shape;14223;p248"/>
              <p:cNvSpPr/>
              <p:nvPr/>
            </p:nvSpPr>
            <p:spPr>
              <a:xfrm>
                <a:off x="4269911" y="5563595"/>
                <a:ext cx="62911" cy="74071"/>
              </a:xfrm>
              <a:custGeom>
                <a:rect b="b" l="l" r="r" t="t"/>
                <a:pathLst>
                  <a:path extrusionOk="0" h="74071" w="62911">
                    <a:moveTo>
                      <a:pt x="0" y="0"/>
                    </a:moveTo>
                    <a:lnTo>
                      <a:pt x="32155" y="13976"/>
                    </a:lnTo>
                    <a:lnTo>
                      <a:pt x="62912" y="0"/>
                    </a:lnTo>
                    <a:lnTo>
                      <a:pt x="32155"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224" name="Google Shape;14224;p248"/>
            <p:cNvGrpSpPr/>
            <p:nvPr/>
          </p:nvGrpSpPr>
          <p:grpSpPr>
            <a:xfrm>
              <a:off x="6177578" y="5637949"/>
              <a:ext cx="873772" cy="62891"/>
              <a:chOff x="4453054" y="5757859"/>
              <a:chExt cx="873772" cy="62891"/>
            </a:xfrm>
          </p:grpSpPr>
          <p:sp>
            <p:nvSpPr>
              <p:cNvPr id="14225" name="Google Shape;14225;p248"/>
              <p:cNvSpPr/>
              <p:nvPr/>
            </p:nvSpPr>
            <p:spPr>
              <a:xfrm>
                <a:off x="4453054" y="5790003"/>
                <a:ext cx="823443" cy="13975"/>
              </a:xfrm>
              <a:custGeom>
                <a:rect b="b" l="l" r="r" t="t"/>
                <a:pathLst>
                  <a:path extrusionOk="0" h="13975" w="823443">
                    <a:moveTo>
                      <a:pt x="0" y="0"/>
                    </a:moveTo>
                    <a:lnTo>
                      <a:pt x="823443" y="0"/>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26" name="Google Shape;14226;p248"/>
              <p:cNvSpPr/>
              <p:nvPr/>
            </p:nvSpPr>
            <p:spPr>
              <a:xfrm>
                <a:off x="5254129" y="5757859"/>
                <a:ext cx="72697" cy="62891"/>
              </a:xfrm>
              <a:custGeom>
                <a:rect b="b" l="l" r="r" t="t"/>
                <a:pathLst>
                  <a:path extrusionOk="0" h="62891" w="72697">
                    <a:moveTo>
                      <a:pt x="0" y="62891"/>
                    </a:moveTo>
                    <a:lnTo>
                      <a:pt x="12582" y="32144"/>
                    </a:lnTo>
                    <a:lnTo>
                      <a:pt x="0" y="0"/>
                    </a:lnTo>
                    <a:lnTo>
                      <a:pt x="72698" y="32144"/>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227" name="Google Shape;14227;p248"/>
            <p:cNvGrpSpPr/>
            <p:nvPr/>
          </p:nvGrpSpPr>
          <p:grpSpPr>
            <a:xfrm>
              <a:off x="5575025" y="3976219"/>
              <a:ext cx="61513" cy="290698"/>
              <a:chOff x="3850501" y="4096129"/>
              <a:chExt cx="61513" cy="290698"/>
            </a:xfrm>
          </p:grpSpPr>
          <p:sp>
            <p:nvSpPr>
              <p:cNvPr id="14228" name="Google Shape;14228;p248"/>
              <p:cNvSpPr/>
              <p:nvPr/>
            </p:nvSpPr>
            <p:spPr>
              <a:xfrm>
                <a:off x="3881257" y="4096129"/>
                <a:ext cx="13980" cy="13975"/>
              </a:xfrm>
              <a:custGeom>
                <a:rect b="b" l="l" r="r" t="t"/>
                <a:pathLst>
                  <a:path extrusionOk="0" h="13975" w="13980">
                    <a:moveTo>
                      <a:pt x="0" y="0"/>
                    </a:moveTo>
                    <a:lnTo>
                      <a:pt x="0" y="13976"/>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29" name="Google Shape;14229;p248"/>
              <p:cNvSpPr/>
              <p:nvPr/>
            </p:nvSpPr>
            <p:spPr>
              <a:xfrm>
                <a:off x="3881257" y="4124080"/>
                <a:ext cx="13980" cy="192866"/>
              </a:xfrm>
              <a:custGeom>
                <a:rect b="b" l="l" r="r" t="t"/>
                <a:pathLst>
                  <a:path extrusionOk="0" h="192866" w="13980">
                    <a:moveTo>
                      <a:pt x="0" y="0"/>
                    </a:moveTo>
                    <a:lnTo>
                      <a:pt x="0" y="192867"/>
                    </a:lnTo>
                  </a:path>
                </a:pathLst>
              </a:custGeom>
              <a:noFill/>
              <a:ln cap="flat" cmpd="sng" w="139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30" name="Google Shape;14230;p248"/>
              <p:cNvSpPr/>
              <p:nvPr/>
            </p:nvSpPr>
            <p:spPr>
              <a:xfrm>
                <a:off x="3881257" y="4322538"/>
                <a:ext cx="13980" cy="13975"/>
              </a:xfrm>
              <a:custGeom>
                <a:rect b="b" l="l" r="r" t="t"/>
                <a:pathLst>
                  <a:path extrusionOk="0" h="13975" w="13980">
                    <a:moveTo>
                      <a:pt x="0" y="0"/>
                    </a:moveTo>
                    <a:lnTo>
                      <a:pt x="0" y="13976"/>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31" name="Google Shape;14231;p248"/>
              <p:cNvSpPr/>
              <p:nvPr/>
            </p:nvSpPr>
            <p:spPr>
              <a:xfrm>
                <a:off x="3850501" y="4312755"/>
                <a:ext cx="61513" cy="74072"/>
              </a:xfrm>
              <a:custGeom>
                <a:rect b="b" l="l" r="r" t="t"/>
                <a:pathLst>
                  <a:path extrusionOk="0" h="74072" w="61513">
                    <a:moveTo>
                      <a:pt x="0" y="0"/>
                    </a:moveTo>
                    <a:lnTo>
                      <a:pt x="30757" y="13976"/>
                    </a:lnTo>
                    <a:lnTo>
                      <a:pt x="61513"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232" name="Google Shape;14232;p248"/>
            <p:cNvGrpSpPr/>
            <p:nvPr/>
          </p:nvGrpSpPr>
          <p:grpSpPr>
            <a:xfrm>
              <a:off x="6177578" y="4023737"/>
              <a:ext cx="1473530" cy="13975"/>
              <a:chOff x="4453054" y="4143647"/>
              <a:chExt cx="1473530" cy="13975"/>
            </a:xfrm>
          </p:grpSpPr>
          <p:sp>
            <p:nvSpPr>
              <p:cNvPr id="14233" name="Google Shape;14233;p248"/>
              <p:cNvSpPr/>
              <p:nvPr/>
            </p:nvSpPr>
            <p:spPr>
              <a:xfrm>
                <a:off x="5912604" y="4143647"/>
                <a:ext cx="13980" cy="13975"/>
              </a:xfrm>
              <a:custGeom>
                <a:rect b="b" l="l" r="r" t="t"/>
                <a:pathLst>
                  <a:path extrusionOk="0" h="13975" w="13980">
                    <a:moveTo>
                      <a:pt x="13980" y="0"/>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34" name="Google Shape;14234;p248"/>
              <p:cNvSpPr/>
              <p:nvPr/>
            </p:nvSpPr>
            <p:spPr>
              <a:xfrm>
                <a:off x="4481015" y="4143647"/>
                <a:ext cx="1402230" cy="13975"/>
              </a:xfrm>
              <a:custGeom>
                <a:rect b="b" l="l" r="r" t="t"/>
                <a:pathLst>
                  <a:path extrusionOk="0" h="13975" w="1402230">
                    <a:moveTo>
                      <a:pt x="1402230" y="0"/>
                    </a:moveTo>
                    <a:lnTo>
                      <a:pt x="0" y="0"/>
                    </a:lnTo>
                  </a:path>
                </a:pathLst>
              </a:custGeom>
              <a:noFill/>
              <a:ln cap="flat" cmpd="sng" w="27925">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35" name="Google Shape;14235;p248"/>
              <p:cNvSpPr/>
              <p:nvPr/>
            </p:nvSpPr>
            <p:spPr>
              <a:xfrm>
                <a:off x="4453054" y="4143647"/>
                <a:ext cx="13980" cy="13975"/>
              </a:xfrm>
              <a:custGeom>
                <a:rect b="b" l="l" r="r" t="t"/>
                <a:pathLst>
                  <a:path extrusionOk="0" h="13975" w="13980">
                    <a:moveTo>
                      <a:pt x="13980" y="0"/>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236" name="Google Shape;14236;p248"/>
            <p:cNvGrpSpPr/>
            <p:nvPr/>
          </p:nvGrpSpPr>
          <p:grpSpPr>
            <a:xfrm>
              <a:off x="6501922" y="3819689"/>
              <a:ext cx="13980" cy="539468"/>
              <a:chOff x="4777398" y="3939599"/>
              <a:chExt cx="13980" cy="539468"/>
            </a:xfrm>
          </p:grpSpPr>
          <p:sp>
            <p:nvSpPr>
              <p:cNvPr id="14237" name="Google Shape;14237;p248"/>
              <p:cNvSpPr/>
              <p:nvPr/>
            </p:nvSpPr>
            <p:spPr>
              <a:xfrm>
                <a:off x="4777398" y="4467887"/>
                <a:ext cx="13980" cy="11180"/>
              </a:xfrm>
              <a:custGeom>
                <a:rect b="b" l="l" r="r" t="t"/>
                <a:pathLst>
                  <a:path extrusionOk="0" h="11180" w="13980">
                    <a:moveTo>
                      <a:pt x="0" y="11181"/>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38" name="Google Shape;14238;p248"/>
              <p:cNvSpPr/>
              <p:nvPr/>
            </p:nvSpPr>
            <p:spPr>
              <a:xfrm>
                <a:off x="4777398" y="3963358"/>
                <a:ext cx="13980" cy="482167"/>
              </a:xfrm>
              <a:custGeom>
                <a:rect b="b" l="l" r="r" t="t"/>
                <a:pathLst>
                  <a:path extrusionOk="0" h="482167" w="13980">
                    <a:moveTo>
                      <a:pt x="0" y="482167"/>
                    </a:moveTo>
                    <a:lnTo>
                      <a:pt x="0" y="0"/>
                    </a:lnTo>
                  </a:path>
                </a:pathLst>
              </a:custGeom>
              <a:noFill/>
              <a:ln cap="flat" cmpd="sng" w="27925">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39" name="Google Shape;14239;p248"/>
              <p:cNvSpPr/>
              <p:nvPr/>
            </p:nvSpPr>
            <p:spPr>
              <a:xfrm>
                <a:off x="4777398" y="3939599"/>
                <a:ext cx="13980" cy="12578"/>
              </a:xfrm>
              <a:custGeom>
                <a:rect b="b" l="l" r="r" t="t"/>
                <a:pathLst>
                  <a:path extrusionOk="0" h="12578" w="13980">
                    <a:moveTo>
                      <a:pt x="0" y="12578"/>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240" name="Google Shape;14240;p248"/>
            <p:cNvSpPr/>
            <p:nvPr/>
          </p:nvSpPr>
          <p:spPr>
            <a:xfrm>
              <a:off x="5605781" y="4023737"/>
              <a:ext cx="271218" cy="131373"/>
            </a:xfrm>
            <a:custGeom>
              <a:rect b="b" l="l" r="r" t="t"/>
              <a:pathLst>
                <a:path extrusionOk="0" h="131373" w="271218">
                  <a:moveTo>
                    <a:pt x="0" y="131373"/>
                  </a:moveTo>
                  <a:cubicBezTo>
                    <a:pt x="0" y="58699"/>
                    <a:pt x="58717" y="0"/>
                    <a:pt x="131415" y="0"/>
                  </a:cubicBezTo>
                  <a:lnTo>
                    <a:pt x="271219" y="0"/>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41" name="Google Shape;14241;p248"/>
            <p:cNvSpPr/>
            <p:nvPr/>
          </p:nvSpPr>
          <p:spPr>
            <a:xfrm>
              <a:off x="5892379" y="5323492"/>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42" name="Google Shape;14242;p248"/>
            <p:cNvSpPr/>
            <p:nvPr/>
          </p:nvSpPr>
          <p:spPr>
            <a:xfrm>
              <a:off x="6501922" y="5538720"/>
              <a:ext cx="131415" cy="131373"/>
            </a:xfrm>
            <a:custGeom>
              <a:rect b="b" l="l" r="r" t="t"/>
              <a:pathLst>
                <a:path extrusionOk="0" h="131373" w="131415">
                  <a:moveTo>
                    <a:pt x="0" y="0"/>
                  </a:moveTo>
                  <a:cubicBezTo>
                    <a:pt x="0" y="72675"/>
                    <a:pt x="58717" y="131373"/>
                    <a:pt x="131415" y="131373"/>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243" name="Google Shape;14243;p248"/>
            <p:cNvGrpSpPr/>
            <p:nvPr/>
          </p:nvGrpSpPr>
          <p:grpSpPr>
            <a:xfrm>
              <a:off x="5577821" y="3412991"/>
              <a:ext cx="61513" cy="563228"/>
              <a:chOff x="3853297" y="3532901"/>
              <a:chExt cx="61513" cy="563228"/>
            </a:xfrm>
          </p:grpSpPr>
          <p:sp>
            <p:nvSpPr>
              <p:cNvPr id="14244" name="Google Shape;14244;p248"/>
              <p:cNvSpPr/>
              <p:nvPr/>
            </p:nvSpPr>
            <p:spPr>
              <a:xfrm>
                <a:off x="3884053" y="3532901"/>
                <a:ext cx="13980" cy="512914"/>
              </a:xfrm>
              <a:custGeom>
                <a:rect b="b" l="l" r="r" t="t"/>
                <a:pathLst>
                  <a:path extrusionOk="0" h="512914" w="13980">
                    <a:moveTo>
                      <a:pt x="0" y="0"/>
                    </a:moveTo>
                    <a:lnTo>
                      <a:pt x="0" y="512914"/>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45" name="Google Shape;14245;p248"/>
              <p:cNvSpPr/>
              <p:nvPr/>
            </p:nvSpPr>
            <p:spPr>
              <a:xfrm>
                <a:off x="3853297" y="4022057"/>
                <a:ext cx="61513" cy="74072"/>
              </a:xfrm>
              <a:custGeom>
                <a:rect b="b" l="l" r="r" t="t"/>
                <a:pathLst>
                  <a:path extrusionOk="0" h="74072" w="61513">
                    <a:moveTo>
                      <a:pt x="0" y="0"/>
                    </a:moveTo>
                    <a:lnTo>
                      <a:pt x="30757" y="13976"/>
                    </a:lnTo>
                    <a:lnTo>
                      <a:pt x="61514"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246" name="Google Shape;14246;p248"/>
            <p:cNvSpPr/>
            <p:nvPr/>
          </p:nvSpPr>
          <p:spPr>
            <a:xfrm>
              <a:off x="8165585" y="2187308"/>
              <a:ext cx="299179" cy="299083"/>
            </a:xfrm>
            <a:custGeom>
              <a:rect b="b" l="l" r="r" t="t"/>
              <a:pathLst>
                <a:path extrusionOk="0" h="299083" w="299179">
                  <a:moveTo>
                    <a:pt x="299180" y="149542"/>
                  </a:moveTo>
                  <a:cubicBezTo>
                    <a:pt x="299180" y="232131"/>
                    <a:pt x="232206" y="299083"/>
                    <a:pt x="149590" y="299083"/>
                  </a:cubicBezTo>
                  <a:cubicBezTo>
                    <a:pt x="66973" y="299083"/>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47" name="Google Shape;14247;p248"/>
            <p:cNvSpPr txBox="1"/>
            <p:nvPr/>
          </p:nvSpPr>
          <p:spPr>
            <a:xfrm>
              <a:off x="8106032" y="2202611"/>
              <a:ext cx="378630"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a:t>
              </a:r>
              <a:endParaRPr/>
            </a:p>
          </p:txBody>
        </p:sp>
        <p:sp>
          <p:nvSpPr>
            <p:cNvPr id="14248" name="Google Shape;14248;p248"/>
            <p:cNvSpPr/>
            <p:nvPr/>
          </p:nvSpPr>
          <p:spPr>
            <a:xfrm>
              <a:off x="8773732" y="2178923"/>
              <a:ext cx="761232" cy="374553"/>
            </a:xfrm>
            <a:custGeom>
              <a:rect b="b" l="l" r="r" t="t"/>
              <a:pathLst>
                <a:path extrusionOk="0" h="374553" w="981421">
                  <a:moveTo>
                    <a:pt x="981421" y="187277"/>
                  </a:moveTo>
                  <a:cubicBezTo>
                    <a:pt x="981421" y="290707"/>
                    <a:pt x="761722" y="374553"/>
                    <a:pt x="490710" y="374553"/>
                  </a:cubicBezTo>
                  <a:cubicBezTo>
                    <a:pt x="219698" y="374553"/>
                    <a:pt x="0" y="290707"/>
                    <a:pt x="0" y="187277"/>
                  </a:cubicBezTo>
                  <a:cubicBezTo>
                    <a:pt x="0" y="83847"/>
                    <a:pt x="219698" y="0"/>
                    <a:pt x="490710" y="0"/>
                  </a:cubicBezTo>
                  <a:cubicBezTo>
                    <a:pt x="761722" y="0"/>
                    <a:pt x="981421" y="83847"/>
                    <a:pt x="981421" y="187277"/>
                  </a:cubicBezTo>
                  <a:close/>
                </a:path>
              </a:pathLst>
            </a:cu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4249" name="Google Shape;14249;p248"/>
            <p:cNvSpPr/>
            <p:nvPr/>
          </p:nvSpPr>
          <p:spPr>
            <a:xfrm>
              <a:off x="5036540" y="1393074"/>
              <a:ext cx="2276483" cy="284106"/>
            </a:xfrm>
            <a:custGeom>
              <a:rect b="b" l="l" r="r" t="t"/>
              <a:pathLst>
                <a:path extrusionOk="0" h="559034" w="2376661">
                  <a:moveTo>
                    <a:pt x="0" y="0"/>
                  </a:moveTo>
                  <a:lnTo>
                    <a:pt x="2376661" y="0"/>
                  </a:lnTo>
                  <a:lnTo>
                    <a:pt x="2376661" y="559035"/>
                  </a:lnTo>
                  <a:lnTo>
                    <a:pt x="0" y="5590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Clássica/Lectina</a:t>
              </a:r>
              <a:endParaRPr/>
            </a:p>
          </p:txBody>
        </p:sp>
        <p:sp>
          <p:nvSpPr>
            <p:cNvPr id="14250" name="Google Shape;14250;p248"/>
            <p:cNvSpPr/>
            <p:nvPr/>
          </p:nvSpPr>
          <p:spPr>
            <a:xfrm>
              <a:off x="8674469" y="1393073"/>
              <a:ext cx="2376661" cy="297687"/>
            </a:xfrm>
            <a:custGeom>
              <a:rect b="b" l="l" r="r" t="t"/>
              <a:pathLst>
                <a:path extrusionOk="0" h="559034" w="2376661">
                  <a:moveTo>
                    <a:pt x="0" y="0"/>
                  </a:moveTo>
                  <a:lnTo>
                    <a:pt x="2376661" y="0"/>
                  </a:lnTo>
                  <a:lnTo>
                    <a:pt x="2376661" y="559035"/>
                  </a:lnTo>
                  <a:lnTo>
                    <a:pt x="0" y="559035"/>
                  </a:lnTo>
                  <a:close/>
                </a:path>
              </a:pathLst>
            </a:cu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Alternativa </a:t>
              </a:r>
              <a:endParaRPr/>
            </a:p>
          </p:txBody>
        </p:sp>
        <p:sp>
          <p:nvSpPr>
            <p:cNvPr id="14251" name="Google Shape;14251;p248"/>
            <p:cNvSpPr/>
            <p:nvPr/>
          </p:nvSpPr>
          <p:spPr>
            <a:xfrm>
              <a:off x="6837641" y="2698464"/>
              <a:ext cx="371877" cy="391324"/>
            </a:xfrm>
            <a:custGeom>
              <a:rect b="b" l="l" r="r" t="t"/>
              <a:pathLst>
                <a:path extrusionOk="0" h="391324" w="371877">
                  <a:moveTo>
                    <a:pt x="195725" y="199855"/>
                  </a:moveTo>
                  <a:lnTo>
                    <a:pt x="370480" y="107614"/>
                  </a:lnTo>
                  <a:cubicBezTo>
                    <a:pt x="338325" y="43325"/>
                    <a:pt x="272617" y="0"/>
                    <a:pt x="195725" y="0"/>
                  </a:cubicBezTo>
                  <a:cubicBezTo>
                    <a:pt x="88076" y="0"/>
                    <a:pt x="0" y="88048"/>
                    <a:pt x="0" y="195662"/>
                  </a:cubicBezTo>
                  <a:cubicBezTo>
                    <a:pt x="0" y="303276"/>
                    <a:pt x="88076" y="391324"/>
                    <a:pt x="195725" y="391324"/>
                  </a:cubicBezTo>
                  <a:cubicBezTo>
                    <a:pt x="274015" y="391324"/>
                    <a:pt x="341121" y="345204"/>
                    <a:pt x="371878" y="279517"/>
                  </a:cubicBezTo>
                  <a:lnTo>
                    <a:pt x="195725" y="199855"/>
                  </a:lnTo>
                  <a:close/>
                </a:path>
              </a:pathLst>
            </a:cu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Calibri"/>
                <a:buNone/>
              </a:pPr>
              <a:r>
                <a:t/>
              </a:r>
              <a:endParaRPr b="1" i="0" sz="1400" u="none" cap="none" strike="noStrike">
                <a:solidFill>
                  <a:srgbClr val="FFFFFF"/>
                </a:solidFill>
                <a:latin typeface="Lustria"/>
                <a:ea typeface="Lustria"/>
                <a:cs typeface="Lustria"/>
                <a:sym typeface="Lustria"/>
              </a:endParaRPr>
            </a:p>
          </p:txBody>
        </p:sp>
        <p:sp>
          <p:nvSpPr>
            <p:cNvPr id="14252" name="Google Shape;14252;p248"/>
            <p:cNvSpPr txBox="1"/>
            <p:nvPr/>
          </p:nvSpPr>
          <p:spPr>
            <a:xfrm>
              <a:off x="6766987" y="2748489"/>
              <a:ext cx="32092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0" i="0" lang="pt-BR" sz="991" u="none" cap="none" strike="noStrike">
                  <a:solidFill>
                    <a:srgbClr val="FFFFFF"/>
                  </a:solidFill>
                  <a:latin typeface="Calibri"/>
                  <a:ea typeface="Calibri"/>
                  <a:cs typeface="Calibri"/>
                  <a:sym typeface="Calibri"/>
                </a:rPr>
                <a:t>FD</a:t>
              </a:r>
              <a:endParaRPr/>
            </a:p>
          </p:txBody>
        </p:sp>
        <p:sp>
          <p:nvSpPr>
            <p:cNvPr id="14253" name="Google Shape;14253;p248"/>
            <p:cNvSpPr txBox="1"/>
            <p:nvPr/>
          </p:nvSpPr>
          <p:spPr>
            <a:xfrm>
              <a:off x="6477966" y="3662833"/>
              <a:ext cx="1007007" cy="20666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BE1E2D"/>
                </a:buClr>
                <a:buSzPts val="743"/>
                <a:buFont typeface="Calibri"/>
                <a:buNone/>
              </a:pPr>
              <a:r>
                <a:rPr b="1" i="0" lang="pt-BR" sz="743" u="none" cap="none" strike="noStrike">
                  <a:solidFill>
                    <a:srgbClr val="BE1E2D"/>
                  </a:solidFill>
                  <a:latin typeface="Calibri"/>
                  <a:ea typeface="Calibri"/>
                  <a:cs typeface="Calibri"/>
                  <a:sym typeface="Calibri"/>
                </a:rPr>
                <a:t>Alça de Amplificação</a:t>
              </a:r>
              <a:endParaRPr/>
            </a:p>
          </p:txBody>
        </p:sp>
        <p:sp>
          <p:nvSpPr>
            <p:cNvPr id="14254" name="Google Shape;14254;p248"/>
            <p:cNvSpPr txBox="1"/>
            <p:nvPr/>
          </p:nvSpPr>
          <p:spPr>
            <a:xfrm>
              <a:off x="3898192" y="3389868"/>
              <a:ext cx="1067921" cy="230832"/>
            </a:xfrm>
            <a:prstGeom prst="rect">
              <a:avLst/>
            </a:prstGeom>
            <a:solidFill>
              <a:schemeClr val="dk2"/>
            </a:solid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00"/>
                <a:buFont typeface="Calibri"/>
                <a:buNone/>
              </a:pPr>
              <a:r>
                <a:rPr b="1" i="1" lang="pt-BR" sz="900" u="none" cap="none" strike="noStrike">
                  <a:solidFill>
                    <a:srgbClr val="FFFFFF"/>
                  </a:solidFill>
                  <a:latin typeface="Calibri"/>
                  <a:ea typeface="Calibri"/>
                  <a:cs typeface="Calibri"/>
                  <a:sym typeface="Calibri"/>
                </a:rPr>
                <a:t>C3 OPSONIZAÇÃO</a:t>
              </a:r>
              <a:endParaRPr/>
            </a:p>
          </p:txBody>
        </p:sp>
        <p:sp>
          <p:nvSpPr>
            <p:cNvPr id="14255" name="Google Shape;14255;p248"/>
            <p:cNvSpPr txBox="1"/>
            <p:nvPr/>
          </p:nvSpPr>
          <p:spPr>
            <a:xfrm>
              <a:off x="8446973" y="5426828"/>
              <a:ext cx="587019" cy="32098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743"/>
                <a:buFont typeface="Calibri"/>
                <a:buNone/>
              </a:pPr>
              <a:r>
                <a:rPr b="1" i="1" lang="pt-BR" sz="743" u="none" cap="none" strike="noStrike">
                  <a:solidFill>
                    <a:srgbClr val="3F4444"/>
                  </a:solidFill>
                  <a:latin typeface="Calibri"/>
                  <a:ea typeface="Calibri"/>
                  <a:cs typeface="Calibri"/>
                  <a:sym typeface="Calibri"/>
                </a:rPr>
                <a:t>LISE CELULAR</a:t>
              </a:r>
              <a:endParaRPr/>
            </a:p>
            <a:p>
              <a:pPr indent="0" lvl="0" marL="0" marR="0" rtl="0" algn="ctr">
                <a:lnSpc>
                  <a:spcPct val="100000"/>
                </a:lnSpc>
                <a:spcBef>
                  <a:spcPts val="0"/>
                </a:spcBef>
                <a:spcAft>
                  <a:spcPts val="0"/>
                </a:spcAft>
                <a:buClr>
                  <a:srgbClr val="3F4444"/>
                </a:buClr>
                <a:buSzPts val="743"/>
                <a:buFont typeface="Calibri"/>
                <a:buNone/>
              </a:pPr>
              <a:r>
                <a:rPr b="1" i="1" lang="pt-BR" sz="743" u="none" cap="none" strike="noStrike">
                  <a:solidFill>
                    <a:srgbClr val="3F4444"/>
                  </a:solidFill>
                  <a:latin typeface="Calibri"/>
                  <a:ea typeface="Calibri"/>
                  <a:cs typeface="Calibri"/>
                  <a:sym typeface="Calibri"/>
                </a:rPr>
                <a:t>(MAC) </a:t>
              </a:r>
              <a:endParaRPr/>
            </a:p>
          </p:txBody>
        </p:sp>
        <p:sp>
          <p:nvSpPr>
            <p:cNvPr id="14256" name="Google Shape;14256;p248"/>
            <p:cNvSpPr txBox="1"/>
            <p:nvPr/>
          </p:nvSpPr>
          <p:spPr>
            <a:xfrm>
              <a:off x="7456301" y="5510877"/>
              <a:ext cx="683200" cy="20666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743"/>
                <a:buFont typeface="Calibri"/>
                <a:buNone/>
              </a:pPr>
              <a:r>
                <a:rPr b="1" i="0" lang="pt-BR" sz="743" u="none" cap="none" strike="noStrike">
                  <a:solidFill>
                    <a:srgbClr val="3F4444"/>
                  </a:solidFill>
                  <a:latin typeface="Calibri"/>
                  <a:ea typeface="Calibri"/>
                  <a:cs typeface="Calibri"/>
                  <a:sym typeface="Calibri"/>
                </a:rPr>
                <a:t>MAC (C5b-9)</a:t>
              </a:r>
              <a:endParaRPr/>
            </a:p>
          </p:txBody>
        </p:sp>
        <p:grpSp>
          <p:nvGrpSpPr>
            <p:cNvPr id="14257" name="Google Shape;14257;p248"/>
            <p:cNvGrpSpPr/>
            <p:nvPr/>
          </p:nvGrpSpPr>
          <p:grpSpPr>
            <a:xfrm>
              <a:off x="8594083" y="2158520"/>
              <a:ext cx="326441" cy="449461"/>
              <a:chOff x="6869559" y="2278430"/>
              <a:chExt cx="326441" cy="449461"/>
            </a:xfrm>
          </p:grpSpPr>
          <p:sp>
            <p:nvSpPr>
              <p:cNvPr id="14258" name="Google Shape;14258;p248"/>
              <p:cNvSpPr/>
              <p:nvPr/>
            </p:nvSpPr>
            <p:spPr>
              <a:xfrm>
                <a:off x="7127497" y="2683169"/>
                <a:ext cx="13980" cy="4192"/>
              </a:xfrm>
              <a:custGeom>
                <a:rect b="b" l="l" r="r" t="t"/>
                <a:pathLst>
                  <a:path extrusionOk="0" h="4192" w="13980">
                    <a:moveTo>
                      <a:pt x="13980" y="0"/>
                    </a:moveTo>
                    <a:cubicBezTo>
                      <a:pt x="9786" y="1398"/>
                      <a:pt x="5592" y="2795"/>
                      <a:pt x="0" y="4193"/>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59" name="Google Shape;14259;p248"/>
              <p:cNvSpPr/>
              <p:nvPr/>
            </p:nvSpPr>
            <p:spPr>
              <a:xfrm>
                <a:off x="6869559" y="2278430"/>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60" name="Google Shape;14260;p248"/>
              <p:cNvSpPr/>
              <p:nvPr/>
            </p:nvSpPr>
            <p:spPr>
              <a:xfrm>
                <a:off x="7179224" y="2305820"/>
                <a:ext cx="12582" cy="6987"/>
              </a:xfrm>
              <a:custGeom>
                <a:rect b="b" l="l" r="r" t="t"/>
                <a:pathLst>
                  <a:path extrusionOk="0" h="6987" w="12582">
                    <a:moveTo>
                      <a:pt x="0" y="0"/>
                    </a:moveTo>
                    <a:cubicBezTo>
                      <a:pt x="4194" y="2795"/>
                      <a:pt x="8388" y="4193"/>
                      <a:pt x="12582" y="698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61" name="Google Shape;14261;p248"/>
              <p:cNvSpPr/>
              <p:nvPr/>
            </p:nvSpPr>
            <p:spPr>
              <a:xfrm>
                <a:off x="7099536" y="2656615"/>
                <a:ext cx="96464" cy="71276"/>
              </a:xfrm>
              <a:custGeom>
                <a:rect b="b" l="l" r="r" t="t"/>
                <a:pathLst>
                  <a:path extrusionOk="0" h="71276" w="96464">
                    <a:moveTo>
                      <a:pt x="0" y="4193"/>
                    </a:moveTo>
                    <a:lnTo>
                      <a:pt x="30757" y="30747"/>
                    </a:lnTo>
                    <a:lnTo>
                      <a:pt x="32155" y="71277"/>
                    </a:lnTo>
                    <a:lnTo>
                      <a:pt x="96464"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262" name="Google Shape;14262;p248"/>
            <p:cNvGrpSpPr/>
            <p:nvPr/>
          </p:nvGrpSpPr>
          <p:grpSpPr>
            <a:xfrm>
              <a:off x="6065036" y="3148245"/>
              <a:ext cx="326441" cy="388930"/>
              <a:chOff x="4340512" y="3217608"/>
              <a:chExt cx="326441" cy="449461"/>
            </a:xfrm>
          </p:grpSpPr>
          <p:sp>
            <p:nvSpPr>
              <p:cNvPr id="14263" name="Google Shape;14263;p248"/>
              <p:cNvSpPr/>
              <p:nvPr/>
            </p:nvSpPr>
            <p:spPr>
              <a:xfrm>
                <a:off x="4598450" y="3622347"/>
                <a:ext cx="13980" cy="4192"/>
              </a:xfrm>
              <a:custGeom>
                <a:rect b="b" l="l" r="r" t="t"/>
                <a:pathLst>
                  <a:path extrusionOk="0" h="4192" w="13980">
                    <a:moveTo>
                      <a:pt x="13980" y="0"/>
                    </a:moveTo>
                    <a:cubicBezTo>
                      <a:pt x="9786" y="1397"/>
                      <a:pt x="5592" y="2795"/>
                      <a:pt x="0" y="4193"/>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64" name="Google Shape;14264;p248"/>
              <p:cNvSpPr/>
              <p:nvPr/>
            </p:nvSpPr>
            <p:spPr>
              <a:xfrm>
                <a:off x="4340512" y="3217608"/>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65" name="Google Shape;14265;p248"/>
              <p:cNvSpPr/>
              <p:nvPr/>
            </p:nvSpPr>
            <p:spPr>
              <a:xfrm>
                <a:off x="4650177" y="3244999"/>
                <a:ext cx="12582" cy="6987"/>
              </a:xfrm>
              <a:custGeom>
                <a:rect b="b" l="l" r="r" t="t"/>
                <a:pathLst>
                  <a:path extrusionOk="0" h="6987" w="12582">
                    <a:moveTo>
                      <a:pt x="0" y="0"/>
                    </a:moveTo>
                    <a:cubicBezTo>
                      <a:pt x="4194" y="2795"/>
                      <a:pt x="8388" y="4193"/>
                      <a:pt x="12582" y="698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66" name="Google Shape;14266;p248"/>
              <p:cNvSpPr/>
              <p:nvPr/>
            </p:nvSpPr>
            <p:spPr>
              <a:xfrm>
                <a:off x="4570489" y="3594395"/>
                <a:ext cx="96464" cy="72674"/>
              </a:xfrm>
              <a:custGeom>
                <a:rect b="b" l="l" r="r" t="t"/>
                <a:pathLst>
                  <a:path extrusionOk="0" h="72674" w="96464">
                    <a:moveTo>
                      <a:pt x="0" y="4193"/>
                    </a:moveTo>
                    <a:lnTo>
                      <a:pt x="30757" y="32145"/>
                    </a:lnTo>
                    <a:lnTo>
                      <a:pt x="32155" y="72674"/>
                    </a:lnTo>
                    <a:lnTo>
                      <a:pt x="96464"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267" name="Google Shape;14267;p248"/>
            <p:cNvGrpSpPr/>
            <p:nvPr/>
          </p:nvGrpSpPr>
          <p:grpSpPr>
            <a:xfrm>
              <a:off x="5657509" y="3157993"/>
              <a:ext cx="326440" cy="347239"/>
              <a:chOff x="3932985" y="3217608"/>
              <a:chExt cx="326440" cy="449461"/>
            </a:xfrm>
          </p:grpSpPr>
          <p:sp>
            <p:nvSpPr>
              <p:cNvPr id="14268" name="Google Shape;14268;p248"/>
              <p:cNvSpPr/>
              <p:nvPr/>
            </p:nvSpPr>
            <p:spPr>
              <a:xfrm>
                <a:off x="3987508" y="3622347"/>
                <a:ext cx="13980" cy="4192"/>
              </a:xfrm>
              <a:custGeom>
                <a:rect b="b" l="l" r="r" t="t"/>
                <a:pathLst>
                  <a:path extrusionOk="0" h="4192" w="13980">
                    <a:moveTo>
                      <a:pt x="0" y="0"/>
                    </a:moveTo>
                    <a:cubicBezTo>
                      <a:pt x="4194" y="1397"/>
                      <a:pt x="8388" y="2795"/>
                      <a:pt x="1398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69" name="Google Shape;14269;p248"/>
              <p:cNvSpPr/>
              <p:nvPr/>
            </p:nvSpPr>
            <p:spPr>
              <a:xfrm>
                <a:off x="3956751" y="3217608"/>
                <a:ext cx="302674" cy="414902"/>
              </a:xfrm>
              <a:custGeom>
                <a:rect b="b" l="l" r="r" t="t"/>
                <a:pathLst>
                  <a:path extrusionOk="0" h="414902" w="302674">
                    <a:moveTo>
                      <a:pt x="57319" y="411727"/>
                    </a:moveTo>
                    <a:cubicBezTo>
                      <a:pt x="121629" y="422908"/>
                      <a:pt x="191531" y="404739"/>
                      <a:pt x="241860" y="354426"/>
                    </a:cubicBezTo>
                    <a:cubicBezTo>
                      <a:pt x="322946" y="273366"/>
                      <a:pt x="322946" y="141993"/>
                      <a:pt x="241860" y="60933"/>
                    </a:cubicBezTo>
                    <a:cubicBezTo>
                      <a:pt x="176153" y="-4754"/>
                      <a:pt x="78290" y="-17332"/>
                      <a:pt x="0"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70" name="Google Shape;14270;p248"/>
              <p:cNvSpPr/>
              <p:nvPr/>
            </p:nvSpPr>
            <p:spPr>
              <a:xfrm>
                <a:off x="3937179" y="3244999"/>
                <a:ext cx="12582" cy="6987"/>
              </a:xfrm>
              <a:custGeom>
                <a:rect b="b" l="l" r="r" t="t"/>
                <a:pathLst>
                  <a:path extrusionOk="0" h="6987" w="12582">
                    <a:moveTo>
                      <a:pt x="12582" y="0"/>
                    </a:moveTo>
                    <a:cubicBezTo>
                      <a:pt x="8388" y="2795"/>
                      <a:pt x="4194" y="4193"/>
                      <a:pt x="0"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71" name="Google Shape;14271;p248"/>
              <p:cNvSpPr/>
              <p:nvPr/>
            </p:nvSpPr>
            <p:spPr>
              <a:xfrm>
                <a:off x="3932985" y="3594395"/>
                <a:ext cx="96464" cy="72674"/>
              </a:xfrm>
              <a:custGeom>
                <a:rect b="b" l="l" r="r" t="t"/>
                <a:pathLst>
                  <a:path extrusionOk="0" h="72674" w="96464">
                    <a:moveTo>
                      <a:pt x="64310" y="72674"/>
                    </a:moveTo>
                    <a:lnTo>
                      <a:pt x="65708" y="32145"/>
                    </a:lnTo>
                    <a:lnTo>
                      <a:pt x="96465" y="4193"/>
                    </a:lnTo>
                    <a:lnTo>
                      <a:pt x="0"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272" name="Google Shape;14272;p248"/>
            <p:cNvGrpSpPr/>
            <p:nvPr/>
          </p:nvGrpSpPr>
          <p:grpSpPr>
            <a:xfrm>
              <a:off x="5657509" y="4699332"/>
              <a:ext cx="326440" cy="449461"/>
              <a:chOff x="3932985" y="4819242"/>
              <a:chExt cx="326440" cy="449461"/>
            </a:xfrm>
          </p:grpSpPr>
          <p:sp>
            <p:nvSpPr>
              <p:cNvPr id="14273" name="Google Shape;14273;p248"/>
              <p:cNvSpPr/>
              <p:nvPr/>
            </p:nvSpPr>
            <p:spPr>
              <a:xfrm>
                <a:off x="3987508" y="5223981"/>
                <a:ext cx="13980" cy="4193"/>
              </a:xfrm>
              <a:custGeom>
                <a:rect b="b" l="l" r="r" t="t"/>
                <a:pathLst>
                  <a:path extrusionOk="0" h="4193" w="13980">
                    <a:moveTo>
                      <a:pt x="0" y="0"/>
                    </a:moveTo>
                    <a:cubicBezTo>
                      <a:pt x="4194" y="1398"/>
                      <a:pt x="8388" y="2795"/>
                      <a:pt x="1398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74" name="Google Shape;14274;p248"/>
              <p:cNvSpPr/>
              <p:nvPr/>
            </p:nvSpPr>
            <p:spPr>
              <a:xfrm>
                <a:off x="3956751" y="4819242"/>
                <a:ext cx="302674" cy="414902"/>
              </a:xfrm>
              <a:custGeom>
                <a:rect b="b" l="l" r="r" t="t"/>
                <a:pathLst>
                  <a:path extrusionOk="0" h="414902" w="302674">
                    <a:moveTo>
                      <a:pt x="57319" y="411727"/>
                    </a:moveTo>
                    <a:cubicBezTo>
                      <a:pt x="121629" y="422908"/>
                      <a:pt x="191531" y="404739"/>
                      <a:pt x="241860" y="354426"/>
                    </a:cubicBezTo>
                    <a:cubicBezTo>
                      <a:pt x="322946" y="273366"/>
                      <a:pt x="322946" y="141993"/>
                      <a:pt x="241860" y="60933"/>
                    </a:cubicBezTo>
                    <a:cubicBezTo>
                      <a:pt x="176153" y="-4754"/>
                      <a:pt x="78290" y="-17332"/>
                      <a:pt x="0"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75" name="Google Shape;14275;p248"/>
              <p:cNvSpPr/>
              <p:nvPr/>
            </p:nvSpPr>
            <p:spPr>
              <a:xfrm>
                <a:off x="3937179" y="4848030"/>
                <a:ext cx="12582" cy="6987"/>
              </a:xfrm>
              <a:custGeom>
                <a:rect b="b" l="l" r="r" t="t"/>
                <a:pathLst>
                  <a:path extrusionOk="0" h="6987" w="12582">
                    <a:moveTo>
                      <a:pt x="12582" y="0"/>
                    </a:moveTo>
                    <a:cubicBezTo>
                      <a:pt x="8388" y="2795"/>
                      <a:pt x="4194" y="4193"/>
                      <a:pt x="0"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76" name="Google Shape;14276;p248"/>
              <p:cNvSpPr/>
              <p:nvPr/>
            </p:nvSpPr>
            <p:spPr>
              <a:xfrm>
                <a:off x="3932985" y="5197427"/>
                <a:ext cx="96464" cy="71276"/>
              </a:xfrm>
              <a:custGeom>
                <a:rect b="b" l="l" r="r" t="t"/>
                <a:pathLst>
                  <a:path extrusionOk="0" h="71276" w="96464">
                    <a:moveTo>
                      <a:pt x="64310" y="71277"/>
                    </a:moveTo>
                    <a:lnTo>
                      <a:pt x="65708" y="30747"/>
                    </a:lnTo>
                    <a:lnTo>
                      <a:pt x="96465" y="4193"/>
                    </a:lnTo>
                    <a:lnTo>
                      <a:pt x="0"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277" name="Google Shape;14277;p248"/>
            <p:cNvGrpSpPr/>
            <p:nvPr/>
          </p:nvGrpSpPr>
          <p:grpSpPr>
            <a:xfrm>
              <a:off x="5239496" y="1961460"/>
              <a:ext cx="326441" cy="376965"/>
              <a:chOff x="3514972" y="2081370"/>
              <a:chExt cx="326441" cy="449461"/>
            </a:xfrm>
          </p:grpSpPr>
          <p:sp>
            <p:nvSpPr>
              <p:cNvPr id="14278" name="Google Shape;14278;p248"/>
              <p:cNvSpPr/>
              <p:nvPr/>
            </p:nvSpPr>
            <p:spPr>
              <a:xfrm>
                <a:off x="3569495" y="2486109"/>
                <a:ext cx="13980" cy="4192"/>
              </a:xfrm>
              <a:custGeom>
                <a:rect b="b" l="l" r="r" t="t"/>
                <a:pathLst>
                  <a:path extrusionOk="0" h="4192" w="13980">
                    <a:moveTo>
                      <a:pt x="0" y="0"/>
                    </a:moveTo>
                    <a:cubicBezTo>
                      <a:pt x="4194" y="1398"/>
                      <a:pt x="8388" y="2795"/>
                      <a:pt x="1398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79" name="Google Shape;14279;p248"/>
              <p:cNvSpPr/>
              <p:nvPr/>
            </p:nvSpPr>
            <p:spPr>
              <a:xfrm>
                <a:off x="3538739" y="2081370"/>
                <a:ext cx="302674" cy="414902"/>
              </a:xfrm>
              <a:custGeom>
                <a:rect b="b" l="l" r="r" t="t"/>
                <a:pathLst>
                  <a:path extrusionOk="0" h="414902" w="302674">
                    <a:moveTo>
                      <a:pt x="57319" y="411727"/>
                    </a:moveTo>
                    <a:cubicBezTo>
                      <a:pt x="121629" y="422908"/>
                      <a:pt x="191531" y="404739"/>
                      <a:pt x="241860" y="354426"/>
                    </a:cubicBezTo>
                    <a:cubicBezTo>
                      <a:pt x="322946" y="273366"/>
                      <a:pt x="322946" y="141993"/>
                      <a:pt x="241860" y="60933"/>
                    </a:cubicBezTo>
                    <a:cubicBezTo>
                      <a:pt x="176153" y="-4754"/>
                      <a:pt x="78290" y="-17332"/>
                      <a:pt x="0"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80" name="Google Shape;14280;p248"/>
              <p:cNvSpPr/>
              <p:nvPr/>
            </p:nvSpPr>
            <p:spPr>
              <a:xfrm>
                <a:off x="3519166" y="2108761"/>
                <a:ext cx="12582" cy="6987"/>
              </a:xfrm>
              <a:custGeom>
                <a:rect b="b" l="l" r="r" t="t"/>
                <a:pathLst>
                  <a:path extrusionOk="0" h="6987" w="12582">
                    <a:moveTo>
                      <a:pt x="12582" y="0"/>
                    </a:moveTo>
                    <a:cubicBezTo>
                      <a:pt x="8388" y="2795"/>
                      <a:pt x="4194" y="4193"/>
                      <a:pt x="0"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81" name="Google Shape;14281;p248"/>
              <p:cNvSpPr/>
              <p:nvPr/>
            </p:nvSpPr>
            <p:spPr>
              <a:xfrm>
                <a:off x="3514972" y="2458157"/>
                <a:ext cx="96464" cy="72674"/>
              </a:xfrm>
              <a:custGeom>
                <a:rect b="b" l="l" r="r" t="t"/>
                <a:pathLst>
                  <a:path extrusionOk="0" h="72674" w="96464">
                    <a:moveTo>
                      <a:pt x="64310" y="72674"/>
                    </a:moveTo>
                    <a:lnTo>
                      <a:pt x="67106" y="32145"/>
                    </a:lnTo>
                    <a:lnTo>
                      <a:pt x="96464" y="4193"/>
                    </a:lnTo>
                    <a:lnTo>
                      <a:pt x="0"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282" name="Google Shape;14282;p248"/>
            <p:cNvGrpSpPr/>
            <p:nvPr/>
          </p:nvGrpSpPr>
          <p:grpSpPr>
            <a:xfrm>
              <a:off x="5645625" y="1961460"/>
              <a:ext cx="326441" cy="376965"/>
              <a:chOff x="3921101" y="2081370"/>
              <a:chExt cx="326441" cy="449461"/>
            </a:xfrm>
          </p:grpSpPr>
          <p:sp>
            <p:nvSpPr>
              <p:cNvPr id="14283" name="Google Shape;14283;p248"/>
              <p:cNvSpPr/>
              <p:nvPr/>
            </p:nvSpPr>
            <p:spPr>
              <a:xfrm>
                <a:off x="4179039" y="2486109"/>
                <a:ext cx="13980" cy="4192"/>
              </a:xfrm>
              <a:custGeom>
                <a:rect b="b" l="l" r="r" t="t"/>
                <a:pathLst>
                  <a:path extrusionOk="0" h="4192" w="13980">
                    <a:moveTo>
                      <a:pt x="13980" y="0"/>
                    </a:moveTo>
                    <a:cubicBezTo>
                      <a:pt x="9786" y="1398"/>
                      <a:pt x="5592" y="2795"/>
                      <a:pt x="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84" name="Google Shape;14284;p248"/>
              <p:cNvSpPr/>
              <p:nvPr/>
            </p:nvSpPr>
            <p:spPr>
              <a:xfrm>
                <a:off x="3921101" y="2081370"/>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85" name="Google Shape;14285;p248"/>
              <p:cNvSpPr/>
              <p:nvPr/>
            </p:nvSpPr>
            <p:spPr>
              <a:xfrm>
                <a:off x="4230766" y="2108761"/>
                <a:ext cx="12582" cy="6987"/>
              </a:xfrm>
              <a:custGeom>
                <a:rect b="b" l="l" r="r" t="t"/>
                <a:pathLst>
                  <a:path extrusionOk="0" h="6987" w="12582">
                    <a:moveTo>
                      <a:pt x="0" y="0"/>
                    </a:moveTo>
                    <a:cubicBezTo>
                      <a:pt x="4194" y="2795"/>
                      <a:pt x="8388" y="4193"/>
                      <a:pt x="12582"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86" name="Google Shape;14286;p248"/>
              <p:cNvSpPr/>
              <p:nvPr/>
            </p:nvSpPr>
            <p:spPr>
              <a:xfrm>
                <a:off x="4151078" y="2458157"/>
                <a:ext cx="96464" cy="72674"/>
              </a:xfrm>
              <a:custGeom>
                <a:rect b="b" l="l" r="r" t="t"/>
                <a:pathLst>
                  <a:path extrusionOk="0" h="72674" w="96464">
                    <a:moveTo>
                      <a:pt x="0" y="4193"/>
                    </a:moveTo>
                    <a:lnTo>
                      <a:pt x="29359" y="32145"/>
                    </a:lnTo>
                    <a:lnTo>
                      <a:pt x="32155" y="72674"/>
                    </a:lnTo>
                    <a:lnTo>
                      <a:pt x="96464"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287" name="Google Shape;14287;p248"/>
            <p:cNvGrpSpPr/>
            <p:nvPr/>
          </p:nvGrpSpPr>
          <p:grpSpPr>
            <a:xfrm>
              <a:off x="6799200" y="2970837"/>
              <a:ext cx="395453" cy="326336"/>
              <a:chOff x="5139490" y="3101047"/>
              <a:chExt cx="451003" cy="326336"/>
            </a:xfrm>
          </p:grpSpPr>
          <p:sp>
            <p:nvSpPr>
              <p:cNvPr id="14288" name="Google Shape;14288;p248"/>
              <p:cNvSpPr/>
              <p:nvPr/>
            </p:nvSpPr>
            <p:spPr>
              <a:xfrm>
                <a:off x="5180033" y="3154155"/>
                <a:ext cx="4194" cy="13975"/>
              </a:xfrm>
              <a:custGeom>
                <a:rect b="b" l="l" r="r" t="t"/>
                <a:pathLst>
                  <a:path extrusionOk="0" h="13975" w="4194">
                    <a:moveTo>
                      <a:pt x="4194" y="0"/>
                    </a:moveTo>
                    <a:cubicBezTo>
                      <a:pt x="2796" y="4193"/>
                      <a:pt x="1398" y="8385"/>
                      <a:pt x="0" y="13976"/>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89" name="Google Shape;14289;p248"/>
              <p:cNvSpPr/>
              <p:nvPr/>
            </p:nvSpPr>
            <p:spPr>
              <a:xfrm>
                <a:off x="5175458" y="3124806"/>
                <a:ext cx="415035" cy="302577"/>
              </a:xfrm>
              <a:custGeom>
                <a:rect b="b" l="l" r="r" t="t"/>
                <a:pathLst>
                  <a:path extrusionOk="0" h="302577" w="415035">
                    <a:moveTo>
                      <a:pt x="3176" y="57301"/>
                    </a:moveTo>
                    <a:cubicBezTo>
                      <a:pt x="-8008" y="121590"/>
                      <a:pt x="10167" y="191469"/>
                      <a:pt x="60496" y="241783"/>
                    </a:cubicBezTo>
                    <a:cubicBezTo>
                      <a:pt x="141582" y="322843"/>
                      <a:pt x="272997" y="322843"/>
                      <a:pt x="354083" y="241783"/>
                    </a:cubicBezTo>
                    <a:cubicBezTo>
                      <a:pt x="419791" y="176096"/>
                      <a:pt x="432373" y="78265"/>
                      <a:pt x="391831" y="0"/>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90" name="Google Shape;14290;p248"/>
              <p:cNvSpPr/>
              <p:nvPr/>
            </p:nvSpPr>
            <p:spPr>
              <a:xfrm>
                <a:off x="5554706" y="3105240"/>
                <a:ext cx="6990" cy="12578"/>
              </a:xfrm>
              <a:custGeom>
                <a:rect b="b" l="l" r="r" t="t"/>
                <a:pathLst>
                  <a:path extrusionOk="0" h="12578" w="6990">
                    <a:moveTo>
                      <a:pt x="6990" y="12578"/>
                    </a:moveTo>
                    <a:cubicBezTo>
                      <a:pt x="4194" y="8385"/>
                      <a:pt x="2796" y="4193"/>
                      <a:pt x="0" y="0"/>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91" name="Google Shape;14291;p248"/>
              <p:cNvSpPr/>
              <p:nvPr/>
            </p:nvSpPr>
            <p:spPr>
              <a:xfrm>
                <a:off x="5139490" y="3101047"/>
                <a:ext cx="72697" cy="96433"/>
              </a:xfrm>
              <a:custGeom>
                <a:rect b="b" l="l" r="r" t="t"/>
                <a:pathLst>
                  <a:path extrusionOk="0" h="96433" w="72697">
                    <a:moveTo>
                      <a:pt x="0" y="64289"/>
                    </a:moveTo>
                    <a:lnTo>
                      <a:pt x="41941" y="65687"/>
                    </a:lnTo>
                    <a:lnTo>
                      <a:pt x="68504" y="96433"/>
                    </a:lnTo>
                    <a:lnTo>
                      <a:pt x="72698"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292" name="Google Shape;14292;p248"/>
            <p:cNvSpPr txBox="1"/>
            <p:nvPr/>
          </p:nvSpPr>
          <p:spPr>
            <a:xfrm>
              <a:off x="8765171" y="2241024"/>
              <a:ext cx="745717"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C3(H</a:t>
              </a:r>
              <a:r>
                <a:rPr b="1" baseline="-25000" i="0" lang="pt-BR" sz="991" u="none" cap="none" strike="noStrike">
                  <a:solidFill>
                    <a:srgbClr val="FFFFFF"/>
                  </a:solidFill>
                  <a:latin typeface="Calibri"/>
                  <a:ea typeface="Calibri"/>
                  <a:cs typeface="Calibri"/>
                  <a:sym typeface="Calibri"/>
                </a:rPr>
                <a:t>2</a:t>
              </a:r>
              <a:r>
                <a:rPr b="1" i="0" lang="pt-BR" sz="991" u="none" cap="none" strike="noStrike">
                  <a:solidFill>
                    <a:srgbClr val="FFFFFF"/>
                  </a:solidFill>
                  <a:latin typeface="Calibri"/>
                  <a:ea typeface="Calibri"/>
                  <a:cs typeface="Calibri"/>
                  <a:sym typeface="Calibri"/>
                </a:rPr>
                <a:t>O)Bb</a:t>
              </a:r>
              <a:endParaRPr/>
            </a:p>
          </p:txBody>
        </p:sp>
        <p:sp>
          <p:nvSpPr>
            <p:cNvPr id="14293" name="Google Shape;14293;p248"/>
            <p:cNvSpPr/>
            <p:nvPr/>
          </p:nvSpPr>
          <p:spPr>
            <a:xfrm>
              <a:off x="7363112" y="3203353"/>
              <a:ext cx="620727" cy="237589"/>
            </a:xfrm>
            <a:custGeom>
              <a:rect b="b" l="l" r="r" t="t"/>
              <a:pathLst>
                <a:path extrusionOk="0" h="237589" w="620727">
                  <a:moveTo>
                    <a:pt x="620728" y="118795"/>
                  </a:moveTo>
                  <a:cubicBezTo>
                    <a:pt x="620728" y="184403"/>
                    <a:pt x="481773" y="237590"/>
                    <a:pt x="310364" y="237590"/>
                  </a:cubicBezTo>
                  <a:cubicBezTo>
                    <a:pt x="138955" y="237590"/>
                    <a:pt x="0" y="184403"/>
                    <a:pt x="0" y="118795"/>
                  </a:cubicBezTo>
                  <a:cubicBezTo>
                    <a:pt x="0" y="53186"/>
                    <a:pt x="138955" y="0"/>
                    <a:pt x="310364" y="0"/>
                  </a:cubicBezTo>
                  <a:cubicBezTo>
                    <a:pt x="481773" y="0"/>
                    <a:pt x="620728" y="53186"/>
                    <a:pt x="620728" y="118795"/>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294" name="Google Shape;14294;p248"/>
            <p:cNvSpPr txBox="1"/>
            <p:nvPr/>
          </p:nvSpPr>
          <p:spPr>
            <a:xfrm>
              <a:off x="7419876" y="3191152"/>
              <a:ext cx="455574"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C3bB</a:t>
              </a:r>
              <a:endParaRPr/>
            </a:p>
          </p:txBody>
        </p:sp>
        <p:sp>
          <p:nvSpPr>
            <p:cNvPr id="14295" name="Google Shape;14295;p248"/>
            <p:cNvSpPr/>
            <p:nvPr/>
          </p:nvSpPr>
          <p:spPr>
            <a:xfrm>
              <a:off x="6174782" y="3203353"/>
              <a:ext cx="620727" cy="237589"/>
            </a:xfrm>
            <a:custGeom>
              <a:rect b="b" l="l" r="r" t="t"/>
              <a:pathLst>
                <a:path extrusionOk="0" h="237589" w="620727">
                  <a:moveTo>
                    <a:pt x="620728" y="118795"/>
                  </a:moveTo>
                  <a:cubicBezTo>
                    <a:pt x="620728" y="184403"/>
                    <a:pt x="481773" y="237590"/>
                    <a:pt x="310364" y="237590"/>
                  </a:cubicBezTo>
                  <a:cubicBezTo>
                    <a:pt x="138955" y="237590"/>
                    <a:pt x="0" y="184403"/>
                    <a:pt x="0" y="118795"/>
                  </a:cubicBezTo>
                  <a:cubicBezTo>
                    <a:pt x="0" y="53186"/>
                    <a:pt x="138955" y="0"/>
                    <a:pt x="310364" y="0"/>
                  </a:cubicBezTo>
                  <a:cubicBezTo>
                    <a:pt x="481773" y="0"/>
                    <a:pt x="620728" y="53186"/>
                    <a:pt x="620728" y="118795"/>
                  </a:cubicBezTo>
                  <a:close/>
                </a:path>
              </a:pathLst>
            </a:cu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4296" name="Google Shape;14296;p248"/>
            <p:cNvSpPr txBox="1"/>
            <p:nvPr/>
          </p:nvSpPr>
          <p:spPr>
            <a:xfrm>
              <a:off x="6217761" y="3197332"/>
              <a:ext cx="524503"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C3bBb</a:t>
              </a:r>
              <a:endParaRPr/>
            </a:p>
          </p:txBody>
        </p:sp>
        <p:sp>
          <p:nvSpPr>
            <p:cNvPr id="14297" name="Google Shape;14297;p248"/>
            <p:cNvSpPr txBox="1"/>
            <p:nvPr/>
          </p:nvSpPr>
          <p:spPr>
            <a:xfrm>
              <a:off x="4749279" y="1921738"/>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C1q</a:t>
              </a:r>
              <a:endParaRPr/>
            </a:p>
          </p:txBody>
        </p:sp>
        <p:sp>
          <p:nvSpPr>
            <p:cNvPr id="14298" name="Google Shape;14298;p248"/>
            <p:cNvSpPr txBox="1"/>
            <p:nvPr/>
          </p:nvSpPr>
          <p:spPr>
            <a:xfrm>
              <a:off x="4647268" y="2069495"/>
              <a:ext cx="582211"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C1r-C1s</a:t>
              </a:r>
              <a:endParaRPr/>
            </a:p>
          </p:txBody>
        </p:sp>
        <p:sp>
          <p:nvSpPr>
            <p:cNvPr id="14299" name="Google Shape;14299;p248"/>
            <p:cNvSpPr txBox="1"/>
            <p:nvPr/>
          </p:nvSpPr>
          <p:spPr>
            <a:xfrm>
              <a:off x="6036859" y="1939496"/>
              <a:ext cx="420308"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MBL</a:t>
              </a:r>
              <a:endParaRPr/>
            </a:p>
          </p:txBody>
        </p:sp>
        <p:sp>
          <p:nvSpPr>
            <p:cNvPr id="14300" name="Google Shape;14300;p248"/>
            <p:cNvSpPr txBox="1"/>
            <p:nvPr/>
          </p:nvSpPr>
          <p:spPr>
            <a:xfrm>
              <a:off x="5980627" y="2078674"/>
              <a:ext cx="550151"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MASPs</a:t>
              </a:r>
              <a:endParaRPr/>
            </a:p>
          </p:txBody>
        </p:sp>
        <p:grpSp>
          <p:nvGrpSpPr>
            <p:cNvPr id="14301" name="Google Shape;14301;p248"/>
            <p:cNvGrpSpPr/>
            <p:nvPr/>
          </p:nvGrpSpPr>
          <p:grpSpPr>
            <a:xfrm>
              <a:off x="6065036" y="4699332"/>
              <a:ext cx="326441" cy="449461"/>
              <a:chOff x="4340512" y="4819242"/>
              <a:chExt cx="326441" cy="449461"/>
            </a:xfrm>
          </p:grpSpPr>
          <p:sp>
            <p:nvSpPr>
              <p:cNvPr id="14302" name="Google Shape;14302;p248"/>
              <p:cNvSpPr/>
              <p:nvPr/>
            </p:nvSpPr>
            <p:spPr>
              <a:xfrm>
                <a:off x="4598450" y="5223981"/>
                <a:ext cx="13980" cy="4193"/>
              </a:xfrm>
              <a:custGeom>
                <a:rect b="b" l="l" r="r" t="t"/>
                <a:pathLst>
                  <a:path extrusionOk="0" h="4193" w="13980">
                    <a:moveTo>
                      <a:pt x="13980" y="0"/>
                    </a:moveTo>
                    <a:cubicBezTo>
                      <a:pt x="9786" y="1398"/>
                      <a:pt x="5592" y="2795"/>
                      <a:pt x="0" y="4193"/>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03" name="Google Shape;14303;p248"/>
              <p:cNvSpPr/>
              <p:nvPr/>
            </p:nvSpPr>
            <p:spPr>
              <a:xfrm>
                <a:off x="4340512" y="4819242"/>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04" name="Google Shape;14304;p248"/>
              <p:cNvSpPr/>
              <p:nvPr/>
            </p:nvSpPr>
            <p:spPr>
              <a:xfrm>
                <a:off x="4650177" y="4848030"/>
                <a:ext cx="12582" cy="6987"/>
              </a:xfrm>
              <a:custGeom>
                <a:rect b="b" l="l" r="r" t="t"/>
                <a:pathLst>
                  <a:path extrusionOk="0" h="6987" w="12582">
                    <a:moveTo>
                      <a:pt x="0" y="0"/>
                    </a:moveTo>
                    <a:cubicBezTo>
                      <a:pt x="4194" y="2795"/>
                      <a:pt x="8388" y="4193"/>
                      <a:pt x="12582" y="698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05" name="Google Shape;14305;p248"/>
              <p:cNvSpPr/>
              <p:nvPr/>
            </p:nvSpPr>
            <p:spPr>
              <a:xfrm>
                <a:off x="4570489" y="5197427"/>
                <a:ext cx="96464" cy="71276"/>
              </a:xfrm>
              <a:custGeom>
                <a:rect b="b" l="l" r="r" t="t"/>
                <a:pathLst>
                  <a:path extrusionOk="0" h="71276" w="96464">
                    <a:moveTo>
                      <a:pt x="0" y="4193"/>
                    </a:moveTo>
                    <a:lnTo>
                      <a:pt x="30757" y="30747"/>
                    </a:lnTo>
                    <a:lnTo>
                      <a:pt x="32155" y="71277"/>
                    </a:lnTo>
                    <a:lnTo>
                      <a:pt x="96464"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306" name="Google Shape;14306;p248"/>
            <p:cNvSpPr/>
            <p:nvPr/>
          </p:nvSpPr>
          <p:spPr>
            <a:xfrm>
              <a:off x="6111870" y="4789614"/>
              <a:ext cx="746551" cy="237589"/>
            </a:xfrm>
            <a:custGeom>
              <a:rect b="b" l="l" r="r" t="t"/>
              <a:pathLst>
                <a:path extrusionOk="0" h="237589" w="746551">
                  <a:moveTo>
                    <a:pt x="746551" y="118795"/>
                  </a:moveTo>
                  <a:cubicBezTo>
                    <a:pt x="746551" y="184403"/>
                    <a:pt x="579430" y="237590"/>
                    <a:pt x="373276" y="237590"/>
                  </a:cubicBezTo>
                  <a:cubicBezTo>
                    <a:pt x="167121" y="237590"/>
                    <a:pt x="0" y="184403"/>
                    <a:pt x="0" y="118795"/>
                  </a:cubicBezTo>
                  <a:cubicBezTo>
                    <a:pt x="0" y="53186"/>
                    <a:pt x="167121" y="0"/>
                    <a:pt x="373276" y="0"/>
                  </a:cubicBezTo>
                  <a:cubicBezTo>
                    <a:pt x="579430" y="0"/>
                    <a:pt x="746551" y="53186"/>
                    <a:pt x="746551" y="118795"/>
                  </a:cubicBezTo>
                  <a:close/>
                </a:path>
              </a:pathLst>
            </a:cu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4307" name="Google Shape;14307;p248"/>
            <p:cNvSpPr txBox="1"/>
            <p:nvPr/>
          </p:nvSpPr>
          <p:spPr>
            <a:xfrm>
              <a:off x="6170350" y="4792818"/>
              <a:ext cx="65755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C3bBb3b</a:t>
              </a:r>
              <a:endParaRPr/>
            </a:p>
          </p:txBody>
        </p:sp>
        <p:grpSp>
          <p:nvGrpSpPr>
            <p:cNvPr id="14308" name="Google Shape;14308;p248"/>
            <p:cNvGrpSpPr/>
            <p:nvPr/>
          </p:nvGrpSpPr>
          <p:grpSpPr>
            <a:xfrm>
              <a:off x="8494124" y="2197091"/>
              <a:ext cx="62911" cy="322842"/>
              <a:chOff x="6769600" y="2317001"/>
              <a:chExt cx="62911" cy="322842"/>
            </a:xfrm>
          </p:grpSpPr>
          <p:sp>
            <p:nvSpPr>
              <p:cNvPr id="14309" name="Google Shape;14309;p248"/>
              <p:cNvSpPr/>
              <p:nvPr/>
            </p:nvSpPr>
            <p:spPr>
              <a:xfrm>
                <a:off x="6800356" y="2317001"/>
                <a:ext cx="13980" cy="272529"/>
              </a:xfrm>
              <a:custGeom>
                <a:rect b="b" l="l" r="r" t="t"/>
                <a:pathLst>
                  <a:path extrusionOk="0" h="272529" w="13980">
                    <a:moveTo>
                      <a:pt x="0" y="0"/>
                    </a:moveTo>
                    <a:lnTo>
                      <a:pt x="0" y="272529"/>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10" name="Google Shape;14310;p248"/>
              <p:cNvSpPr/>
              <p:nvPr/>
            </p:nvSpPr>
            <p:spPr>
              <a:xfrm>
                <a:off x="6769600" y="2565771"/>
                <a:ext cx="62911" cy="74072"/>
              </a:xfrm>
              <a:custGeom>
                <a:rect b="b" l="l" r="r" t="t"/>
                <a:pathLst>
                  <a:path extrusionOk="0" h="74072" w="62911">
                    <a:moveTo>
                      <a:pt x="0" y="0"/>
                    </a:moveTo>
                    <a:lnTo>
                      <a:pt x="30757" y="13976"/>
                    </a:lnTo>
                    <a:lnTo>
                      <a:pt x="62912"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311" name="Google Shape;14311;p248"/>
            <p:cNvSpPr/>
            <p:nvPr/>
          </p:nvSpPr>
          <p:spPr>
            <a:xfrm>
              <a:off x="8393465" y="2336850"/>
              <a:ext cx="131415" cy="131373"/>
            </a:xfrm>
            <a:custGeom>
              <a:rect b="b" l="l" r="r" t="t"/>
              <a:pathLst>
                <a:path extrusionOk="0" h="131373" w="131415">
                  <a:moveTo>
                    <a:pt x="131415" y="0"/>
                  </a:moveTo>
                  <a:cubicBezTo>
                    <a:pt x="131415" y="72674"/>
                    <a:pt x="72698" y="131373"/>
                    <a:pt x="0"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312" name="Google Shape;14312;p248"/>
            <p:cNvGrpSpPr/>
            <p:nvPr/>
          </p:nvGrpSpPr>
          <p:grpSpPr>
            <a:xfrm>
              <a:off x="7617555" y="2781282"/>
              <a:ext cx="61513" cy="377348"/>
              <a:chOff x="5893031" y="2901192"/>
              <a:chExt cx="61513" cy="377348"/>
            </a:xfrm>
          </p:grpSpPr>
          <p:sp>
            <p:nvSpPr>
              <p:cNvPr id="14313" name="Google Shape;14313;p248"/>
              <p:cNvSpPr/>
              <p:nvPr/>
            </p:nvSpPr>
            <p:spPr>
              <a:xfrm>
                <a:off x="5923788" y="2901192"/>
                <a:ext cx="13980" cy="327035"/>
              </a:xfrm>
              <a:custGeom>
                <a:rect b="b" l="l" r="r" t="t"/>
                <a:pathLst>
                  <a:path extrusionOk="0" h="327035" w="13980">
                    <a:moveTo>
                      <a:pt x="0" y="0"/>
                    </a:moveTo>
                    <a:lnTo>
                      <a:pt x="0" y="327035"/>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14" name="Google Shape;14314;p248"/>
              <p:cNvSpPr/>
              <p:nvPr/>
            </p:nvSpPr>
            <p:spPr>
              <a:xfrm>
                <a:off x="5893031" y="3204468"/>
                <a:ext cx="61513" cy="74072"/>
              </a:xfrm>
              <a:custGeom>
                <a:rect b="b" l="l" r="r" t="t"/>
                <a:pathLst>
                  <a:path extrusionOk="0" h="74072" w="61513">
                    <a:moveTo>
                      <a:pt x="0" y="0"/>
                    </a:moveTo>
                    <a:lnTo>
                      <a:pt x="30757" y="13976"/>
                    </a:lnTo>
                    <a:lnTo>
                      <a:pt x="61513"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315" name="Google Shape;14315;p248"/>
            <p:cNvSpPr/>
            <p:nvPr/>
          </p:nvSpPr>
          <p:spPr>
            <a:xfrm>
              <a:off x="7516896" y="2860945"/>
              <a:ext cx="131415" cy="131373"/>
            </a:xfrm>
            <a:custGeom>
              <a:rect b="b" l="l" r="r" t="t"/>
              <a:pathLst>
                <a:path extrusionOk="0" h="131373" w="131415">
                  <a:moveTo>
                    <a:pt x="0" y="0"/>
                  </a:moveTo>
                  <a:cubicBezTo>
                    <a:pt x="72698" y="0"/>
                    <a:pt x="131416" y="58699"/>
                    <a:pt x="131416"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316" name="Google Shape;14316;p248"/>
            <p:cNvGrpSpPr/>
            <p:nvPr/>
          </p:nvGrpSpPr>
          <p:grpSpPr>
            <a:xfrm>
              <a:off x="7618953" y="3456317"/>
              <a:ext cx="62911" cy="567419"/>
              <a:chOff x="5894429" y="3576227"/>
              <a:chExt cx="62911" cy="567419"/>
            </a:xfrm>
          </p:grpSpPr>
          <p:sp>
            <p:nvSpPr>
              <p:cNvPr id="14317" name="Google Shape;14317;p248"/>
              <p:cNvSpPr/>
              <p:nvPr/>
            </p:nvSpPr>
            <p:spPr>
              <a:xfrm>
                <a:off x="5926584" y="3626540"/>
                <a:ext cx="13980" cy="517106"/>
              </a:xfrm>
              <a:custGeom>
                <a:rect b="b" l="l" r="r" t="t"/>
                <a:pathLst>
                  <a:path extrusionOk="0" h="517106" w="13980">
                    <a:moveTo>
                      <a:pt x="0" y="517107"/>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18" name="Google Shape;14318;p248"/>
              <p:cNvSpPr/>
              <p:nvPr/>
            </p:nvSpPr>
            <p:spPr>
              <a:xfrm>
                <a:off x="5894429" y="3576227"/>
                <a:ext cx="62911" cy="74072"/>
              </a:xfrm>
              <a:custGeom>
                <a:rect b="b" l="l" r="r" t="t"/>
                <a:pathLst>
                  <a:path extrusionOk="0" h="74072" w="62911">
                    <a:moveTo>
                      <a:pt x="62912" y="74072"/>
                    </a:moveTo>
                    <a:lnTo>
                      <a:pt x="32155" y="60096"/>
                    </a:lnTo>
                    <a:lnTo>
                      <a:pt x="0" y="74072"/>
                    </a:lnTo>
                    <a:lnTo>
                      <a:pt x="32155"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319" name="Google Shape;14319;p248"/>
            <p:cNvSpPr/>
            <p:nvPr/>
          </p:nvSpPr>
          <p:spPr>
            <a:xfrm>
              <a:off x="7651108" y="3617039"/>
              <a:ext cx="131415" cy="131373"/>
            </a:xfrm>
            <a:custGeom>
              <a:rect b="b" l="l" r="r" t="t"/>
              <a:pathLst>
                <a:path extrusionOk="0" h="131373" w="131415">
                  <a:moveTo>
                    <a:pt x="131416" y="131373"/>
                  </a:moveTo>
                  <a:cubicBezTo>
                    <a:pt x="58718" y="131373"/>
                    <a:pt x="0" y="72674"/>
                    <a:pt x="0" y="0"/>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20" name="Google Shape;14320;p248"/>
            <p:cNvSpPr/>
            <p:nvPr/>
          </p:nvSpPr>
          <p:spPr>
            <a:xfrm>
              <a:off x="7498722" y="2522729"/>
              <a:ext cx="299179" cy="299083"/>
            </a:xfrm>
            <a:custGeom>
              <a:rect b="b" l="l" r="r" t="t"/>
              <a:pathLst>
                <a:path extrusionOk="0" h="299083" w="299179">
                  <a:moveTo>
                    <a:pt x="299180" y="149542"/>
                  </a:moveTo>
                  <a:cubicBezTo>
                    <a:pt x="299180" y="232131"/>
                    <a:pt x="232206" y="299084"/>
                    <a:pt x="149590" y="299084"/>
                  </a:cubicBezTo>
                  <a:cubicBezTo>
                    <a:pt x="66973" y="299084"/>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21" name="Google Shape;14321;p248"/>
            <p:cNvSpPr txBox="1"/>
            <p:nvPr/>
          </p:nvSpPr>
          <p:spPr>
            <a:xfrm>
              <a:off x="7438638" y="2542742"/>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a:t>
              </a:r>
              <a:endParaRPr/>
            </a:p>
          </p:txBody>
        </p:sp>
        <p:sp>
          <p:nvSpPr>
            <p:cNvPr id="14322" name="Google Shape;14322;p248"/>
            <p:cNvSpPr/>
            <p:nvPr/>
          </p:nvSpPr>
          <p:spPr>
            <a:xfrm>
              <a:off x="5877000" y="3874195"/>
              <a:ext cx="299179" cy="299083"/>
            </a:xfrm>
            <a:custGeom>
              <a:rect b="b" l="l" r="r" t="t"/>
              <a:pathLst>
                <a:path extrusionOk="0" h="299083" w="299179">
                  <a:moveTo>
                    <a:pt x="299180" y="149542"/>
                  </a:moveTo>
                  <a:cubicBezTo>
                    <a:pt x="299180" y="232132"/>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23" name="Google Shape;14323;p248"/>
            <p:cNvSpPr txBox="1"/>
            <p:nvPr/>
          </p:nvSpPr>
          <p:spPr>
            <a:xfrm>
              <a:off x="5821537" y="3889685"/>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a:t>
              </a:r>
              <a:endParaRPr/>
            </a:p>
          </p:txBody>
        </p:sp>
        <p:sp>
          <p:nvSpPr>
            <p:cNvPr id="14324" name="Google Shape;14324;p248"/>
            <p:cNvSpPr/>
            <p:nvPr/>
          </p:nvSpPr>
          <p:spPr>
            <a:xfrm>
              <a:off x="5877000" y="4359157"/>
              <a:ext cx="299179" cy="299083"/>
            </a:xfrm>
            <a:custGeom>
              <a:rect b="b" l="l" r="r" t="t"/>
              <a:pathLst>
                <a:path extrusionOk="0" h="299083" w="299179">
                  <a:moveTo>
                    <a:pt x="299180" y="149542"/>
                  </a:moveTo>
                  <a:cubicBezTo>
                    <a:pt x="299180" y="232131"/>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25" name="Google Shape;14325;p248"/>
            <p:cNvSpPr txBox="1"/>
            <p:nvPr/>
          </p:nvSpPr>
          <p:spPr>
            <a:xfrm>
              <a:off x="5866064" y="4374340"/>
              <a:ext cx="346570"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C5</a:t>
              </a:r>
              <a:endParaRPr/>
            </a:p>
          </p:txBody>
        </p:sp>
        <p:sp>
          <p:nvSpPr>
            <p:cNvPr id="14326" name="Google Shape;14326;p248"/>
            <p:cNvSpPr/>
            <p:nvPr/>
          </p:nvSpPr>
          <p:spPr>
            <a:xfrm>
              <a:off x="5877000" y="5516359"/>
              <a:ext cx="299179" cy="299083"/>
            </a:xfrm>
            <a:custGeom>
              <a:rect b="b" l="l" r="r" t="t"/>
              <a:pathLst>
                <a:path extrusionOk="0" h="299083" w="299179">
                  <a:moveTo>
                    <a:pt x="299180" y="149542"/>
                  </a:moveTo>
                  <a:cubicBezTo>
                    <a:pt x="299180" y="232132"/>
                    <a:pt x="232206" y="299084"/>
                    <a:pt x="149590" y="299084"/>
                  </a:cubicBezTo>
                  <a:cubicBezTo>
                    <a:pt x="66974" y="299084"/>
                    <a:pt x="0" y="232132"/>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27" name="Google Shape;14327;p248"/>
            <p:cNvSpPr txBox="1"/>
            <p:nvPr/>
          </p:nvSpPr>
          <p:spPr>
            <a:xfrm>
              <a:off x="5821537" y="5532660"/>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C5b</a:t>
              </a:r>
              <a:endParaRPr/>
            </a:p>
          </p:txBody>
        </p:sp>
        <p:sp>
          <p:nvSpPr>
            <p:cNvPr id="14328" name="Google Shape;14328;p248"/>
            <p:cNvSpPr/>
            <p:nvPr/>
          </p:nvSpPr>
          <p:spPr>
            <a:xfrm>
              <a:off x="5671489" y="5189324"/>
              <a:ext cx="299179" cy="299083"/>
            </a:xfrm>
            <a:custGeom>
              <a:rect b="b" l="l" r="r" t="t"/>
              <a:pathLst>
                <a:path extrusionOk="0" h="299083" w="299179">
                  <a:moveTo>
                    <a:pt x="299180" y="149542"/>
                  </a:moveTo>
                  <a:cubicBezTo>
                    <a:pt x="299180" y="232132"/>
                    <a:pt x="232206" y="299084"/>
                    <a:pt x="149590" y="299084"/>
                  </a:cubicBezTo>
                  <a:cubicBezTo>
                    <a:pt x="66974" y="299084"/>
                    <a:pt x="0" y="232132"/>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29" name="Google Shape;14329;p248"/>
            <p:cNvSpPr txBox="1"/>
            <p:nvPr/>
          </p:nvSpPr>
          <p:spPr>
            <a:xfrm>
              <a:off x="5616221" y="5255628"/>
              <a:ext cx="417102" cy="152478"/>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C5a</a:t>
              </a:r>
              <a:endParaRPr/>
            </a:p>
          </p:txBody>
        </p:sp>
        <p:sp>
          <p:nvSpPr>
            <p:cNvPr id="14330" name="Google Shape;14330;p248"/>
            <p:cNvSpPr/>
            <p:nvPr/>
          </p:nvSpPr>
          <p:spPr>
            <a:xfrm>
              <a:off x="6485146" y="5338865"/>
              <a:ext cx="369081" cy="299083"/>
            </a:xfrm>
            <a:custGeom>
              <a:rect b="b" l="l" r="r" t="t"/>
              <a:pathLst>
                <a:path extrusionOk="0" h="299083" w="369081">
                  <a:moveTo>
                    <a:pt x="369082" y="149542"/>
                  </a:moveTo>
                  <a:cubicBezTo>
                    <a:pt x="369082" y="232131"/>
                    <a:pt x="286460" y="299084"/>
                    <a:pt x="184541" y="299084"/>
                  </a:cubicBezTo>
                  <a:cubicBezTo>
                    <a:pt x="82622" y="299084"/>
                    <a:pt x="0" y="232131"/>
                    <a:pt x="0" y="149542"/>
                  </a:cubicBezTo>
                  <a:cubicBezTo>
                    <a:pt x="0" y="66952"/>
                    <a:pt x="82622" y="0"/>
                    <a:pt x="184541" y="0"/>
                  </a:cubicBezTo>
                  <a:cubicBezTo>
                    <a:pt x="286460" y="0"/>
                    <a:pt x="369082" y="66952"/>
                    <a:pt x="369082"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31" name="Google Shape;14331;p248"/>
            <p:cNvSpPr txBox="1"/>
            <p:nvPr/>
          </p:nvSpPr>
          <p:spPr>
            <a:xfrm>
              <a:off x="6439413" y="5353908"/>
              <a:ext cx="418704"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C6-9</a:t>
              </a:r>
              <a:endParaRPr/>
            </a:p>
          </p:txBody>
        </p:sp>
        <p:sp>
          <p:nvSpPr>
            <p:cNvPr id="14332" name="Google Shape;14332;p248"/>
            <p:cNvSpPr/>
            <p:nvPr/>
          </p:nvSpPr>
          <p:spPr>
            <a:xfrm>
              <a:off x="6485146" y="5338865"/>
              <a:ext cx="369081" cy="299083"/>
            </a:xfrm>
            <a:custGeom>
              <a:rect b="b" l="l" r="r" t="t"/>
              <a:pathLst>
                <a:path extrusionOk="0" h="299083" w="369081">
                  <a:moveTo>
                    <a:pt x="369082" y="149542"/>
                  </a:moveTo>
                  <a:cubicBezTo>
                    <a:pt x="369082" y="232131"/>
                    <a:pt x="286460" y="299084"/>
                    <a:pt x="184541" y="299084"/>
                  </a:cubicBezTo>
                  <a:cubicBezTo>
                    <a:pt x="82622" y="299084"/>
                    <a:pt x="0" y="232131"/>
                    <a:pt x="0" y="149542"/>
                  </a:cubicBezTo>
                  <a:cubicBezTo>
                    <a:pt x="0" y="66952"/>
                    <a:pt x="82622" y="0"/>
                    <a:pt x="184541" y="0"/>
                  </a:cubicBezTo>
                  <a:cubicBezTo>
                    <a:pt x="286460" y="0"/>
                    <a:pt x="369082" y="66952"/>
                    <a:pt x="369082" y="149542"/>
                  </a:cubicBezTo>
                  <a:close/>
                </a:path>
              </a:pathLst>
            </a:custGeom>
            <a:noFill/>
            <a:ln cap="flat" cmpd="sng" w="10125">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33" name="Google Shape;14333;p248"/>
            <p:cNvSpPr/>
            <p:nvPr/>
          </p:nvSpPr>
          <p:spPr>
            <a:xfrm>
              <a:off x="7340685" y="2847365"/>
              <a:ext cx="271063" cy="261348"/>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34" name="Google Shape;14334;p248"/>
            <p:cNvSpPr txBox="1"/>
            <p:nvPr/>
          </p:nvSpPr>
          <p:spPr>
            <a:xfrm>
              <a:off x="7306124" y="2850192"/>
              <a:ext cx="31290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FB</a:t>
              </a:r>
              <a:endParaRPr/>
            </a:p>
          </p:txBody>
        </p:sp>
        <p:sp>
          <p:nvSpPr>
            <p:cNvPr id="14335" name="Google Shape;14335;p248"/>
            <p:cNvSpPr/>
            <p:nvPr/>
          </p:nvSpPr>
          <p:spPr>
            <a:xfrm>
              <a:off x="7715418" y="3473088"/>
              <a:ext cx="299179" cy="299083"/>
            </a:xfrm>
            <a:custGeom>
              <a:rect b="b" l="l" r="r" t="t"/>
              <a:pathLst>
                <a:path extrusionOk="0" h="299083" w="299179">
                  <a:moveTo>
                    <a:pt x="299180" y="149542"/>
                  </a:moveTo>
                  <a:cubicBezTo>
                    <a:pt x="299180" y="232131"/>
                    <a:pt x="232206" y="299083"/>
                    <a:pt x="149590" y="299083"/>
                  </a:cubicBezTo>
                  <a:cubicBezTo>
                    <a:pt x="66973" y="299083"/>
                    <a:pt x="-1" y="232131"/>
                    <a:pt x="-1" y="149542"/>
                  </a:cubicBezTo>
                  <a:cubicBezTo>
                    <a:pt x="-1"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36" name="Google Shape;14336;p248"/>
            <p:cNvSpPr txBox="1"/>
            <p:nvPr/>
          </p:nvSpPr>
          <p:spPr>
            <a:xfrm>
              <a:off x="7709158" y="3502590"/>
              <a:ext cx="31290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FB</a:t>
              </a:r>
              <a:endParaRPr/>
            </a:p>
          </p:txBody>
        </p:sp>
        <p:grpSp>
          <p:nvGrpSpPr>
            <p:cNvPr id="14337" name="Google Shape;14337;p248"/>
            <p:cNvGrpSpPr/>
            <p:nvPr/>
          </p:nvGrpSpPr>
          <p:grpSpPr>
            <a:xfrm>
              <a:off x="7834251" y="2637331"/>
              <a:ext cx="560612" cy="55903"/>
              <a:chOff x="6109727" y="2757241"/>
              <a:chExt cx="560612" cy="55903"/>
            </a:xfrm>
          </p:grpSpPr>
          <p:sp>
            <p:nvSpPr>
              <p:cNvPr id="14338" name="Google Shape;14338;p248"/>
              <p:cNvSpPr/>
              <p:nvPr/>
            </p:nvSpPr>
            <p:spPr>
              <a:xfrm>
                <a:off x="6154464" y="2785193"/>
                <a:ext cx="515875" cy="13975"/>
              </a:xfrm>
              <a:custGeom>
                <a:rect b="b" l="l" r="r" t="t"/>
                <a:pathLst>
                  <a:path extrusionOk="0" h="13975" w="515875">
                    <a:moveTo>
                      <a:pt x="515875" y="0"/>
                    </a:moveTo>
                    <a:lnTo>
                      <a:pt x="0" y="0"/>
                    </a:ln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39" name="Google Shape;14339;p248"/>
              <p:cNvSpPr/>
              <p:nvPr/>
            </p:nvSpPr>
            <p:spPr>
              <a:xfrm>
                <a:off x="6109727" y="2757241"/>
                <a:ext cx="65707" cy="55903"/>
              </a:xfrm>
              <a:custGeom>
                <a:rect b="b" l="l" r="r" t="t"/>
                <a:pathLst>
                  <a:path extrusionOk="0" h="55903" w="65707">
                    <a:moveTo>
                      <a:pt x="65708" y="0"/>
                    </a:moveTo>
                    <a:lnTo>
                      <a:pt x="54523" y="27952"/>
                    </a:lnTo>
                    <a:lnTo>
                      <a:pt x="65708" y="55903"/>
                    </a:lnTo>
                    <a:lnTo>
                      <a:pt x="0" y="2795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340" name="Google Shape;14340;p248"/>
            <p:cNvSpPr/>
            <p:nvPr/>
          </p:nvSpPr>
          <p:spPr>
            <a:xfrm>
              <a:off x="9560839" y="2669475"/>
              <a:ext cx="371877" cy="391324"/>
            </a:xfrm>
            <a:custGeom>
              <a:rect b="b" l="l" r="r" t="t"/>
              <a:pathLst>
                <a:path extrusionOk="0" h="391324" w="371877">
                  <a:moveTo>
                    <a:pt x="195725" y="199855"/>
                  </a:moveTo>
                  <a:lnTo>
                    <a:pt x="370480" y="107614"/>
                  </a:lnTo>
                  <a:cubicBezTo>
                    <a:pt x="338325" y="43325"/>
                    <a:pt x="272617" y="0"/>
                    <a:pt x="195725" y="0"/>
                  </a:cubicBezTo>
                  <a:cubicBezTo>
                    <a:pt x="88076" y="0"/>
                    <a:pt x="0" y="88048"/>
                    <a:pt x="0" y="195662"/>
                  </a:cubicBezTo>
                  <a:cubicBezTo>
                    <a:pt x="0" y="303276"/>
                    <a:pt x="88076" y="391324"/>
                    <a:pt x="195725" y="391324"/>
                  </a:cubicBezTo>
                  <a:cubicBezTo>
                    <a:pt x="274015" y="391324"/>
                    <a:pt x="341121" y="345204"/>
                    <a:pt x="371878" y="279517"/>
                  </a:cubicBezTo>
                  <a:lnTo>
                    <a:pt x="195725" y="199855"/>
                  </a:lnTo>
                  <a:close/>
                </a:path>
              </a:pathLst>
            </a:cu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Calibri"/>
                <a:buNone/>
              </a:pPr>
              <a:r>
                <a:t/>
              </a:r>
              <a:endParaRPr b="1" i="0" sz="1400" u="none" cap="none" strike="noStrike">
                <a:solidFill>
                  <a:srgbClr val="FFFFFF"/>
                </a:solidFill>
                <a:latin typeface="Lustria"/>
                <a:ea typeface="Lustria"/>
                <a:cs typeface="Lustria"/>
                <a:sym typeface="Lustria"/>
              </a:endParaRPr>
            </a:p>
          </p:txBody>
        </p:sp>
        <p:sp>
          <p:nvSpPr>
            <p:cNvPr id="14341" name="Google Shape;14341;p248"/>
            <p:cNvSpPr/>
            <p:nvPr/>
          </p:nvSpPr>
          <p:spPr>
            <a:xfrm>
              <a:off x="9598586" y="1993044"/>
              <a:ext cx="299179" cy="299083"/>
            </a:xfrm>
            <a:custGeom>
              <a:rect b="b" l="l" r="r" t="t"/>
              <a:pathLst>
                <a:path extrusionOk="0" h="299083" w="299179">
                  <a:moveTo>
                    <a:pt x="299180" y="149542"/>
                  </a:moveTo>
                  <a:cubicBezTo>
                    <a:pt x="299180" y="232131"/>
                    <a:pt x="232206" y="299083"/>
                    <a:pt x="149590" y="299083"/>
                  </a:cubicBezTo>
                  <a:cubicBezTo>
                    <a:pt x="66973" y="299083"/>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42" name="Google Shape;14342;p248"/>
            <p:cNvSpPr txBox="1"/>
            <p:nvPr/>
          </p:nvSpPr>
          <p:spPr>
            <a:xfrm>
              <a:off x="9587237" y="2004053"/>
              <a:ext cx="31771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Ba</a:t>
              </a:r>
              <a:endParaRPr/>
            </a:p>
          </p:txBody>
        </p:sp>
        <p:sp>
          <p:nvSpPr>
            <p:cNvPr id="14343" name="Google Shape;14343;p248"/>
            <p:cNvSpPr txBox="1"/>
            <p:nvPr/>
          </p:nvSpPr>
          <p:spPr>
            <a:xfrm>
              <a:off x="9479479" y="2719756"/>
              <a:ext cx="322524"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FD</a:t>
              </a:r>
              <a:endParaRPr/>
            </a:p>
          </p:txBody>
        </p:sp>
        <p:grpSp>
          <p:nvGrpSpPr>
            <p:cNvPr id="14344" name="Google Shape;14344;p248"/>
            <p:cNvGrpSpPr/>
            <p:nvPr/>
          </p:nvGrpSpPr>
          <p:grpSpPr>
            <a:xfrm>
              <a:off x="9506316" y="2387862"/>
              <a:ext cx="449606" cy="326336"/>
              <a:chOff x="7971911" y="2507772"/>
              <a:chExt cx="449606" cy="326336"/>
            </a:xfrm>
          </p:grpSpPr>
          <p:sp>
            <p:nvSpPr>
              <p:cNvPr id="14345" name="Google Shape;14345;p248"/>
              <p:cNvSpPr/>
              <p:nvPr/>
            </p:nvSpPr>
            <p:spPr>
              <a:xfrm>
                <a:off x="8012453" y="2765626"/>
                <a:ext cx="4193" cy="13975"/>
              </a:xfrm>
              <a:custGeom>
                <a:rect b="b" l="l" r="r" t="t"/>
                <a:pathLst>
                  <a:path extrusionOk="0" h="13975" w="4193">
                    <a:moveTo>
                      <a:pt x="4194" y="13976"/>
                    </a:moveTo>
                    <a:cubicBezTo>
                      <a:pt x="2796" y="9783"/>
                      <a:pt x="1398" y="5590"/>
                      <a:pt x="0" y="0"/>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46" name="Google Shape;14346;p248"/>
              <p:cNvSpPr/>
              <p:nvPr/>
            </p:nvSpPr>
            <p:spPr>
              <a:xfrm>
                <a:off x="8006481" y="2507772"/>
                <a:ext cx="415036" cy="302577"/>
              </a:xfrm>
              <a:custGeom>
                <a:rect b="b" l="l" r="r" t="t"/>
                <a:pathLst>
                  <a:path extrusionOk="0" h="302577" w="415036">
                    <a:moveTo>
                      <a:pt x="3176" y="245276"/>
                    </a:moveTo>
                    <a:cubicBezTo>
                      <a:pt x="-8008" y="180987"/>
                      <a:pt x="10167" y="111108"/>
                      <a:pt x="60496" y="60795"/>
                    </a:cubicBezTo>
                    <a:cubicBezTo>
                      <a:pt x="141582" y="-20265"/>
                      <a:pt x="272998" y="-20265"/>
                      <a:pt x="354083" y="60795"/>
                    </a:cubicBezTo>
                    <a:cubicBezTo>
                      <a:pt x="419791" y="126482"/>
                      <a:pt x="432374" y="224313"/>
                      <a:pt x="391831" y="302577"/>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47" name="Google Shape;14347;p248"/>
              <p:cNvSpPr/>
              <p:nvPr/>
            </p:nvSpPr>
            <p:spPr>
              <a:xfrm>
                <a:off x="8385729" y="2817337"/>
                <a:ext cx="6990" cy="12578"/>
              </a:xfrm>
              <a:custGeom>
                <a:rect b="b" l="l" r="r" t="t"/>
                <a:pathLst>
                  <a:path extrusionOk="0" h="12578" w="6990">
                    <a:moveTo>
                      <a:pt x="6990" y="0"/>
                    </a:moveTo>
                    <a:cubicBezTo>
                      <a:pt x="4194" y="4193"/>
                      <a:pt x="2796" y="8386"/>
                      <a:pt x="0" y="1257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48" name="Google Shape;14348;p248"/>
              <p:cNvSpPr/>
              <p:nvPr/>
            </p:nvSpPr>
            <p:spPr>
              <a:xfrm>
                <a:off x="7971911" y="2737675"/>
                <a:ext cx="71299" cy="96433"/>
              </a:xfrm>
              <a:custGeom>
                <a:rect b="b" l="l" r="r" t="t"/>
                <a:pathLst>
                  <a:path extrusionOk="0" h="96433" w="71299">
                    <a:moveTo>
                      <a:pt x="67106" y="0"/>
                    </a:moveTo>
                    <a:lnTo>
                      <a:pt x="40543" y="30747"/>
                    </a:lnTo>
                    <a:lnTo>
                      <a:pt x="0" y="32145"/>
                    </a:lnTo>
                    <a:lnTo>
                      <a:pt x="71300" y="96433"/>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349" name="Google Shape;14349;p248"/>
            <p:cNvSpPr/>
            <p:nvPr/>
          </p:nvSpPr>
          <p:spPr>
            <a:xfrm>
              <a:off x="9900563" y="2178923"/>
              <a:ext cx="711194" cy="374553"/>
            </a:xfrm>
            <a:custGeom>
              <a:rect b="b" l="l" r="r" t="t"/>
              <a:pathLst>
                <a:path extrusionOk="0" h="374553" w="981421">
                  <a:moveTo>
                    <a:pt x="981421" y="187277"/>
                  </a:moveTo>
                  <a:cubicBezTo>
                    <a:pt x="981421" y="290707"/>
                    <a:pt x="761723" y="374553"/>
                    <a:pt x="490711" y="374553"/>
                  </a:cubicBezTo>
                  <a:cubicBezTo>
                    <a:pt x="219699" y="374553"/>
                    <a:pt x="0" y="290707"/>
                    <a:pt x="0" y="187277"/>
                  </a:cubicBezTo>
                  <a:cubicBezTo>
                    <a:pt x="0" y="83847"/>
                    <a:pt x="219699" y="0"/>
                    <a:pt x="490711" y="0"/>
                  </a:cubicBezTo>
                  <a:cubicBezTo>
                    <a:pt x="761723" y="0"/>
                    <a:pt x="981421" y="83847"/>
                    <a:pt x="981421" y="187277"/>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50" name="Google Shape;14350;p248"/>
            <p:cNvSpPr txBox="1"/>
            <p:nvPr/>
          </p:nvSpPr>
          <p:spPr>
            <a:xfrm>
              <a:off x="9855828" y="2241023"/>
              <a:ext cx="676788"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C3(H</a:t>
              </a:r>
              <a:r>
                <a:rPr b="1" baseline="-25000" i="0" lang="pt-BR" sz="991" u="none" cap="none" strike="noStrike">
                  <a:solidFill>
                    <a:srgbClr val="20285C"/>
                  </a:solidFill>
                  <a:latin typeface="Calibri"/>
                  <a:ea typeface="Calibri"/>
                  <a:cs typeface="Calibri"/>
                  <a:sym typeface="Calibri"/>
                </a:rPr>
                <a:t>2</a:t>
              </a:r>
              <a:r>
                <a:rPr b="1" i="0" lang="pt-BR" sz="991" u="none" cap="none" strike="noStrike">
                  <a:solidFill>
                    <a:srgbClr val="20285C"/>
                  </a:solidFill>
                  <a:latin typeface="Calibri"/>
                  <a:ea typeface="Calibri"/>
                  <a:cs typeface="Calibri"/>
                  <a:sym typeface="Calibri"/>
                </a:rPr>
                <a:t>O)B</a:t>
              </a:r>
              <a:endParaRPr/>
            </a:p>
          </p:txBody>
        </p:sp>
        <p:grpSp>
          <p:nvGrpSpPr>
            <p:cNvPr id="14351" name="Google Shape;14351;p248"/>
            <p:cNvGrpSpPr/>
            <p:nvPr/>
          </p:nvGrpSpPr>
          <p:grpSpPr>
            <a:xfrm>
              <a:off x="9565033" y="2335452"/>
              <a:ext cx="335528" cy="62891"/>
              <a:chOff x="8030628" y="2455362"/>
              <a:chExt cx="335528" cy="62891"/>
            </a:xfrm>
          </p:grpSpPr>
          <p:sp>
            <p:nvSpPr>
              <p:cNvPr id="14352" name="Google Shape;14352;p248"/>
              <p:cNvSpPr/>
              <p:nvPr/>
            </p:nvSpPr>
            <p:spPr>
              <a:xfrm>
                <a:off x="8080957" y="2486109"/>
                <a:ext cx="285199" cy="13975"/>
              </a:xfrm>
              <a:custGeom>
                <a:rect b="b" l="l" r="r" t="t"/>
                <a:pathLst>
                  <a:path extrusionOk="0" h="13975" w="285199">
                    <a:moveTo>
                      <a:pt x="285199" y="0"/>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53" name="Google Shape;14353;p248"/>
              <p:cNvSpPr/>
              <p:nvPr/>
            </p:nvSpPr>
            <p:spPr>
              <a:xfrm>
                <a:off x="8030628" y="2455362"/>
                <a:ext cx="74096" cy="62891"/>
              </a:xfrm>
              <a:custGeom>
                <a:rect b="b" l="l" r="r" t="t"/>
                <a:pathLst>
                  <a:path extrusionOk="0" h="62891" w="74096">
                    <a:moveTo>
                      <a:pt x="74096" y="0"/>
                    </a:moveTo>
                    <a:lnTo>
                      <a:pt x="60116" y="30747"/>
                    </a:lnTo>
                    <a:lnTo>
                      <a:pt x="74096" y="62891"/>
                    </a:lnTo>
                    <a:lnTo>
                      <a:pt x="0" y="30747"/>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354" name="Google Shape;14354;p248"/>
            <p:cNvSpPr/>
            <p:nvPr/>
          </p:nvSpPr>
          <p:spPr>
            <a:xfrm>
              <a:off x="9616760" y="2234826"/>
              <a:ext cx="131415" cy="131373"/>
            </a:xfrm>
            <a:custGeom>
              <a:rect b="b" l="l" r="r" t="t"/>
              <a:pathLst>
                <a:path extrusionOk="0" h="131373" w="131415">
                  <a:moveTo>
                    <a:pt x="131415" y="131373"/>
                  </a:moveTo>
                  <a:cubicBezTo>
                    <a:pt x="58718" y="131373"/>
                    <a:pt x="0" y="72675"/>
                    <a:pt x="0" y="0"/>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355" name="Google Shape;14355;p248"/>
            <p:cNvGrpSpPr/>
            <p:nvPr/>
          </p:nvGrpSpPr>
          <p:grpSpPr>
            <a:xfrm>
              <a:off x="6833257" y="3274630"/>
              <a:ext cx="335528" cy="61493"/>
              <a:chOff x="5108733" y="3394540"/>
              <a:chExt cx="335528" cy="61493"/>
            </a:xfrm>
          </p:grpSpPr>
          <p:sp>
            <p:nvSpPr>
              <p:cNvPr id="14356" name="Google Shape;14356;p248"/>
              <p:cNvSpPr/>
              <p:nvPr/>
            </p:nvSpPr>
            <p:spPr>
              <a:xfrm>
                <a:off x="5159062" y="3425287"/>
                <a:ext cx="285199" cy="13975"/>
              </a:xfrm>
              <a:custGeom>
                <a:rect b="b" l="l" r="r" t="t"/>
                <a:pathLst>
                  <a:path extrusionOk="0" h="13975" w="285199">
                    <a:moveTo>
                      <a:pt x="285199" y="0"/>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57" name="Google Shape;14357;p248"/>
              <p:cNvSpPr/>
              <p:nvPr/>
            </p:nvSpPr>
            <p:spPr>
              <a:xfrm>
                <a:off x="5108733" y="3394540"/>
                <a:ext cx="74095" cy="61493"/>
              </a:xfrm>
              <a:custGeom>
                <a:rect b="b" l="l" r="r" t="t"/>
                <a:pathLst>
                  <a:path extrusionOk="0" h="61493" w="74095">
                    <a:moveTo>
                      <a:pt x="74096" y="0"/>
                    </a:moveTo>
                    <a:lnTo>
                      <a:pt x="60116" y="30747"/>
                    </a:lnTo>
                    <a:lnTo>
                      <a:pt x="74096" y="61494"/>
                    </a:lnTo>
                    <a:lnTo>
                      <a:pt x="0" y="30747"/>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358" name="Google Shape;14358;p248"/>
            <p:cNvGrpSpPr/>
            <p:nvPr/>
          </p:nvGrpSpPr>
          <p:grpSpPr>
            <a:xfrm>
              <a:off x="6454389" y="3501039"/>
              <a:ext cx="62911" cy="459806"/>
              <a:chOff x="4729865" y="3620949"/>
              <a:chExt cx="62911" cy="459806"/>
            </a:xfrm>
          </p:grpSpPr>
          <p:sp>
            <p:nvSpPr>
              <p:cNvPr id="14359" name="Google Shape;14359;p248"/>
              <p:cNvSpPr/>
              <p:nvPr/>
            </p:nvSpPr>
            <p:spPr>
              <a:xfrm>
                <a:off x="4760622" y="3620949"/>
                <a:ext cx="13980" cy="410890"/>
              </a:xfrm>
              <a:custGeom>
                <a:rect b="b" l="l" r="r" t="t"/>
                <a:pathLst>
                  <a:path extrusionOk="0" h="410890" w="13980">
                    <a:moveTo>
                      <a:pt x="0" y="0"/>
                    </a:moveTo>
                    <a:lnTo>
                      <a:pt x="0" y="410891"/>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60" name="Google Shape;14360;p248"/>
              <p:cNvSpPr/>
              <p:nvPr/>
            </p:nvSpPr>
            <p:spPr>
              <a:xfrm>
                <a:off x="4729865" y="4008081"/>
                <a:ext cx="62911" cy="72674"/>
              </a:xfrm>
              <a:custGeom>
                <a:rect b="b" l="l" r="r" t="t"/>
                <a:pathLst>
                  <a:path extrusionOk="0" h="72674" w="62911">
                    <a:moveTo>
                      <a:pt x="0" y="0"/>
                    </a:moveTo>
                    <a:lnTo>
                      <a:pt x="30757" y="12578"/>
                    </a:lnTo>
                    <a:lnTo>
                      <a:pt x="62912" y="0"/>
                    </a:lnTo>
                    <a:lnTo>
                      <a:pt x="30757" y="72675"/>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361" name="Google Shape;14361;p248"/>
            <p:cNvGrpSpPr/>
            <p:nvPr/>
          </p:nvGrpSpPr>
          <p:grpSpPr>
            <a:xfrm>
              <a:off x="6454389" y="4121568"/>
              <a:ext cx="62911" cy="609347"/>
              <a:chOff x="4729865" y="4241478"/>
              <a:chExt cx="62911" cy="609347"/>
            </a:xfrm>
          </p:grpSpPr>
          <p:sp>
            <p:nvSpPr>
              <p:cNvPr id="14362" name="Google Shape;14362;p248"/>
              <p:cNvSpPr/>
              <p:nvPr/>
            </p:nvSpPr>
            <p:spPr>
              <a:xfrm>
                <a:off x="4760622" y="4241478"/>
                <a:ext cx="13980" cy="559034"/>
              </a:xfrm>
              <a:custGeom>
                <a:rect b="b" l="l" r="r" t="t"/>
                <a:pathLst>
                  <a:path extrusionOk="0" h="559034" w="13980">
                    <a:moveTo>
                      <a:pt x="0" y="0"/>
                    </a:moveTo>
                    <a:lnTo>
                      <a:pt x="0" y="559035"/>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63" name="Google Shape;14363;p248"/>
              <p:cNvSpPr/>
              <p:nvPr/>
            </p:nvSpPr>
            <p:spPr>
              <a:xfrm>
                <a:off x="4729865" y="4776753"/>
                <a:ext cx="62911" cy="74072"/>
              </a:xfrm>
              <a:custGeom>
                <a:rect b="b" l="l" r="r" t="t"/>
                <a:pathLst>
                  <a:path extrusionOk="0" h="74072" w="62911">
                    <a:moveTo>
                      <a:pt x="0" y="0"/>
                    </a:moveTo>
                    <a:lnTo>
                      <a:pt x="30757" y="13976"/>
                    </a:lnTo>
                    <a:lnTo>
                      <a:pt x="62912"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364" name="Google Shape;14364;p248"/>
            <p:cNvSpPr/>
            <p:nvPr/>
          </p:nvSpPr>
          <p:spPr>
            <a:xfrm>
              <a:off x="7001021" y="3305377"/>
              <a:ext cx="131415" cy="131373"/>
            </a:xfrm>
            <a:custGeom>
              <a:rect b="b" l="l" r="r" t="t"/>
              <a:pathLst>
                <a:path extrusionOk="0" h="131373" w="131415">
                  <a:moveTo>
                    <a:pt x="131415" y="0"/>
                  </a:moveTo>
                  <a:cubicBezTo>
                    <a:pt x="58717" y="0"/>
                    <a:pt x="0" y="58699"/>
                    <a:pt x="0"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65" name="Google Shape;14365;p248"/>
            <p:cNvSpPr/>
            <p:nvPr/>
          </p:nvSpPr>
          <p:spPr>
            <a:xfrm>
              <a:off x="6267052" y="4023737"/>
              <a:ext cx="218093" cy="218023"/>
            </a:xfrm>
            <a:custGeom>
              <a:rect b="b" l="l" r="r" t="t"/>
              <a:pathLst>
                <a:path extrusionOk="0" h="218023" w="218093">
                  <a:moveTo>
                    <a:pt x="218093" y="218023"/>
                  </a:moveTo>
                  <a:cubicBezTo>
                    <a:pt x="218093" y="97831"/>
                    <a:pt x="120231" y="0"/>
                    <a:pt x="0" y="0"/>
                  </a:cubicBezTo>
                </a:path>
              </a:pathLst>
            </a:custGeom>
            <a:noFill/>
            <a:ln cap="flat" cmpd="sng" w="27925">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66" name="Google Shape;14366;p248"/>
            <p:cNvSpPr/>
            <p:nvPr/>
          </p:nvSpPr>
          <p:spPr>
            <a:xfrm>
              <a:off x="5477162" y="2883306"/>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67" name="Google Shape;14367;p248"/>
            <p:cNvSpPr/>
            <p:nvPr/>
          </p:nvSpPr>
          <p:spPr>
            <a:xfrm>
              <a:off x="5477162" y="2519934"/>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368" name="Google Shape;14368;p248"/>
            <p:cNvGrpSpPr/>
            <p:nvPr/>
          </p:nvGrpSpPr>
          <p:grpSpPr>
            <a:xfrm>
              <a:off x="10611757" y="1675791"/>
              <a:ext cx="1001443" cy="1070551"/>
              <a:chOff x="11091113" y="1460178"/>
              <a:chExt cx="1001443" cy="1070551"/>
            </a:xfrm>
          </p:grpSpPr>
          <p:sp>
            <p:nvSpPr>
              <p:cNvPr id="14369" name="Google Shape;14369;p248"/>
              <p:cNvSpPr/>
              <p:nvPr/>
            </p:nvSpPr>
            <p:spPr>
              <a:xfrm>
                <a:off x="11098352" y="2231646"/>
                <a:ext cx="299179" cy="299083"/>
              </a:xfrm>
              <a:custGeom>
                <a:rect b="b" l="l" r="r" t="t"/>
                <a:pathLst>
                  <a:path extrusionOk="0" h="299083" w="299179">
                    <a:moveTo>
                      <a:pt x="299180" y="149542"/>
                    </a:moveTo>
                    <a:cubicBezTo>
                      <a:pt x="299180" y="232131"/>
                      <a:pt x="232207"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70" name="Google Shape;14370;p248"/>
              <p:cNvSpPr txBox="1"/>
              <p:nvPr/>
            </p:nvSpPr>
            <p:spPr>
              <a:xfrm>
                <a:off x="11091113" y="2255326"/>
                <a:ext cx="31290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FB</a:t>
                </a:r>
                <a:endParaRPr/>
              </a:p>
            </p:txBody>
          </p:sp>
          <p:grpSp>
            <p:nvGrpSpPr>
              <p:cNvPr id="14371" name="Google Shape;14371;p248"/>
              <p:cNvGrpSpPr/>
              <p:nvPr/>
            </p:nvGrpSpPr>
            <p:grpSpPr>
              <a:xfrm>
                <a:off x="11141691" y="2119839"/>
                <a:ext cx="335528" cy="62891"/>
                <a:chOff x="9346180" y="2455362"/>
                <a:chExt cx="335528" cy="62891"/>
              </a:xfrm>
            </p:grpSpPr>
            <p:sp>
              <p:nvSpPr>
                <p:cNvPr id="14372" name="Google Shape;14372;p248"/>
                <p:cNvSpPr/>
                <p:nvPr/>
              </p:nvSpPr>
              <p:spPr>
                <a:xfrm>
                  <a:off x="9396509" y="2486109"/>
                  <a:ext cx="285199" cy="13975"/>
                </a:xfrm>
                <a:custGeom>
                  <a:rect b="b" l="l" r="r" t="t"/>
                  <a:pathLst>
                    <a:path extrusionOk="0" h="13975" w="285199">
                      <a:moveTo>
                        <a:pt x="285200" y="0"/>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73" name="Google Shape;14373;p248"/>
                <p:cNvSpPr/>
                <p:nvPr/>
              </p:nvSpPr>
              <p:spPr>
                <a:xfrm>
                  <a:off x="9346180" y="2455362"/>
                  <a:ext cx="74096" cy="62891"/>
                </a:xfrm>
                <a:custGeom>
                  <a:rect b="b" l="l" r="r" t="t"/>
                  <a:pathLst>
                    <a:path extrusionOk="0" h="62891" w="74096">
                      <a:moveTo>
                        <a:pt x="74096" y="0"/>
                      </a:moveTo>
                      <a:lnTo>
                        <a:pt x="60116" y="30747"/>
                      </a:lnTo>
                      <a:lnTo>
                        <a:pt x="74096" y="62891"/>
                      </a:lnTo>
                      <a:lnTo>
                        <a:pt x="0" y="30747"/>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374" name="Google Shape;14374;p248"/>
              <p:cNvSpPr/>
              <p:nvPr/>
            </p:nvSpPr>
            <p:spPr>
              <a:xfrm>
                <a:off x="11259126" y="2150586"/>
                <a:ext cx="131415" cy="131373"/>
              </a:xfrm>
              <a:custGeom>
                <a:rect b="b" l="l" r="r" t="t"/>
                <a:pathLst>
                  <a:path extrusionOk="0" h="131373" w="131415">
                    <a:moveTo>
                      <a:pt x="0" y="0"/>
                    </a:moveTo>
                    <a:cubicBezTo>
                      <a:pt x="72698" y="0"/>
                      <a:pt x="131416" y="58699"/>
                      <a:pt x="131416"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75" name="Google Shape;14375;p248"/>
              <p:cNvSpPr/>
              <p:nvPr/>
            </p:nvSpPr>
            <p:spPr>
              <a:xfrm>
                <a:off x="11396134" y="1963310"/>
                <a:ext cx="696422" cy="374553"/>
              </a:xfrm>
              <a:custGeom>
                <a:rect b="b" l="l" r="r" t="t"/>
                <a:pathLst>
                  <a:path extrusionOk="0" h="374553" w="981421">
                    <a:moveTo>
                      <a:pt x="981421" y="187277"/>
                    </a:moveTo>
                    <a:cubicBezTo>
                      <a:pt x="981421" y="290707"/>
                      <a:pt x="761723" y="374553"/>
                      <a:pt x="490711" y="374553"/>
                    </a:cubicBezTo>
                    <a:cubicBezTo>
                      <a:pt x="219699" y="374553"/>
                      <a:pt x="1" y="290707"/>
                      <a:pt x="1" y="187277"/>
                    </a:cubicBezTo>
                    <a:cubicBezTo>
                      <a:pt x="1" y="83847"/>
                      <a:pt x="219699" y="0"/>
                      <a:pt x="490711" y="0"/>
                    </a:cubicBezTo>
                    <a:cubicBezTo>
                      <a:pt x="761723" y="0"/>
                      <a:pt x="981421" y="83847"/>
                      <a:pt x="981421" y="187277"/>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76" name="Google Shape;14376;p248"/>
              <p:cNvSpPr txBox="1"/>
              <p:nvPr/>
            </p:nvSpPr>
            <p:spPr>
              <a:xfrm>
                <a:off x="11401340" y="2015472"/>
                <a:ext cx="60625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C3(H</a:t>
                </a:r>
                <a:r>
                  <a:rPr b="1" baseline="-25000" i="0" lang="pt-BR" sz="991" u="none" cap="none" strike="noStrike">
                    <a:solidFill>
                      <a:srgbClr val="20285C"/>
                    </a:solidFill>
                    <a:latin typeface="Calibri"/>
                    <a:ea typeface="Calibri"/>
                    <a:cs typeface="Calibri"/>
                    <a:sym typeface="Calibri"/>
                  </a:rPr>
                  <a:t>2</a:t>
                </a:r>
                <a:r>
                  <a:rPr b="1" i="0" lang="pt-BR" sz="991" u="none" cap="none" strike="noStrike">
                    <a:solidFill>
                      <a:srgbClr val="20285C"/>
                    </a:solidFill>
                    <a:latin typeface="Calibri"/>
                    <a:ea typeface="Calibri"/>
                    <a:cs typeface="Calibri"/>
                    <a:sym typeface="Calibri"/>
                  </a:rPr>
                  <a:t>O)</a:t>
                </a:r>
                <a:endParaRPr/>
              </a:p>
            </p:txBody>
          </p:sp>
          <p:grpSp>
            <p:nvGrpSpPr>
              <p:cNvPr id="14377" name="Google Shape;14377;p248"/>
              <p:cNvGrpSpPr/>
              <p:nvPr/>
            </p:nvGrpSpPr>
            <p:grpSpPr>
              <a:xfrm>
                <a:off x="11856087" y="1618106"/>
                <a:ext cx="61513" cy="335420"/>
                <a:chOff x="10060576" y="1953629"/>
                <a:chExt cx="61513" cy="335420"/>
              </a:xfrm>
            </p:grpSpPr>
            <p:sp>
              <p:nvSpPr>
                <p:cNvPr id="14378" name="Google Shape;14378;p248"/>
                <p:cNvSpPr/>
                <p:nvPr/>
              </p:nvSpPr>
              <p:spPr>
                <a:xfrm>
                  <a:off x="10091333" y="1953629"/>
                  <a:ext cx="13980" cy="285107"/>
                </a:xfrm>
                <a:custGeom>
                  <a:rect b="b" l="l" r="r" t="t"/>
                  <a:pathLst>
                    <a:path extrusionOk="0" h="285107" w="13980">
                      <a:moveTo>
                        <a:pt x="0" y="0"/>
                      </a:moveTo>
                      <a:lnTo>
                        <a:pt x="0" y="285108"/>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79" name="Google Shape;14379;p248"/>
                <p:cNvSpPr/>
                <p:nvPr/>
              </p:nvSpPr>
              <p:spPr>
                <a:xfrm>
                  <a:off x="10060576" y="2214977"/>
                  <a:ext cx="61513" cy="74072"/>
                </a:xfrm>
                <a:custGeom>
                  <a:rect b="b" l="l" r="r" t="t"/>
                  <a:pathLst>
                    <a:path extrusionOk="0" h="74072" w="61513">
                      <a:moveTo>
                        <a:pt x="0" y="0"/>
                      </a:moveTo>
                      <a:lnTo>
                        <a:pt x="30757" y="13976"/>
                      </a:lnTo>
                      <a:lnTo>
                        <a:pt x="61514"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380" name="Google Shape;14380;p248"/>
              <p:cNvSpPr/>
              <p:nvPr/>
            </p:nvSpPr>
            <p:spPr>
              <a:xfrm>
                <a:off x="11737254" y="1460178"/>
                <a:ext cx="299179" cy="299083"/>
              </a:xfrm>
              <a:custGeom>
                <a:rect b="b" l="l" r="r" t="t"/>
                <a:pathLst>
                  <a:path extrusionOk="0" h="299083" w="299179">
                    <a:moveTo>
                      <a:pt x="299180" y="149542"/>
                    </a:moveTo>
                    <a:cubicBezTo>
                      <a:pt x="299180" y="232131"/>
                      <a:pt x="232207" y="299084"/>
                      <a:pt x="149590" y="299084"/>
                    </a:cubicBezTo>
                    <a:cubicBezTo>
                      <a:pt x="66974" y="299084"/>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81" name="Google Shape;14381;p248"/>
              <p:cNvSpPr txBox="1"/>
              <p:nvPr/>
            </p:nvSpPr>
            <p:spPr>
              <a:xfrm>
                <a:off x="11721530" y="1474018"/>
                <a:ext cx="31611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t>
                </a:r>
                <a:endParaRPr/>
              </a:p>
            </p:txBody>
          </p:sp>
        </p:grpSp>
        <p:sp>
          <p:nvSpPr>
            <p:cNvPr id="14382" name="Google Shape;14382;p248"/>
            <p:cNvSpPr/>
            <p:nvPr/>
          </p:nvSpPr>
          <p:spPr>
            <a:xfrm>
              <a:off x="6956284" y="3369666"/>
              <a:ext cx="299179" cy="299083"/>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83" name="Google Shape;14383;p248"/>
            <p:cNvSpPr txBox="1"/>
            <p:nvPr/>
          </p:nvSpPr>
          <p:spPr>
            <a:xfrm>
              <a:off x="6945970" y="3386674"/>
              <a:ext cx="31771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Ba</a:t>
              </a:r>
              <a:endParaRPr/>
            </a:p>
          </p:txBody>
        </p:sp>
        <p:sp>
          <p:nvSpPr>
            <p:cNvPr id="14384" name="Google Shape;14384;p248"/>
            <p:cNvSpPr/>
            <p:nvPr/>
          </p:nvSpPr>
          <p:spPr>
            <a:xfrm>
              <a:off x="8375290" y="2518536"/>
              <a:ext cx="299179" cy="299083"/>
            </a:xfrm>
            <a:custGeom>
              <a:rect b="b" l="l" r="r" t="t"/>
              <a:pathLst>
                <a:path extrusionOk="0" h="299083" w="299179">
                  <a:moveTo>
                    <a:pt x="299180" y="149542"/>
                  </a:moveTo>
                  <a:cubicBezTo>
                    <a:pt x="299180" y="232131"/>
                    <a:pt x="232206" y="299084"/>
                    <a:pt x="149590" y="299084"/>
                  </a:cubicBezTo>
                  <a:cubicBezTo>
                    <a:pt x="66973" y="299084"/>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85" name="Google Shape;14385;p248"/>
            <p:cNvSpPr txBox="1"/>
            <p:nvPr/>
          </p:nvSpPr>
          <p:spPr>
            <a:xfrm>
              <a:off x="8316073" y="2539345"/>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a:t>
              </a:r>
              <a:endParaRPr/>
            </a:p>
          </p:txBody>
        </p:sp>
        <p:sp>
          <p:nvSpPr>
            <p:cNvPr id="14386" name="Google Shape;14386;p248"/>
            <p:cNvSpPr/>
            <p:nvPr/>
          </p:nvSpPr>
          <p:spPr>
            <a:xfrm>
              <a:off x="8375290" y="1898008"/>
              <a:ext cx="299179" cy="299083"/>
            </a:xfrm>
            <a:custGeom>
              <a:rect b="b" l="l" r="r" t="t"/>
              <a:pathLst>
                <a:path extrusionOk="0" h="299083" w="299179">
                  <a:moveTo>
                    <a:pt x="299180" y="149542"/>
                  </a:moveTo>
                  <a:cubicBezTo>
                    <a:pt x="299180" y="232131"/>
                    <a:pt x="232206" y="299083"/>
                    <a:pt x="149590" y="299083"/>
                  </a:cubicBezTo>
                  <a:cubicBezTo>
                    <a:pt x="66973" y="299083"/>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87" name="Google Shape;14387;p248"/>
            <p:cNvSpPr txBox="1"/>
            <p:nvPr/>
          </p:nvSpPr>
          <p:spPr>
            <a:xfrm>
              <a:off x="8360587" y="1914225"/>
              <a:ext cx="31611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t>
              </a:r>
              <a:endParaRPr/>
            </a:p>
          </p:txBody>
        </p:sp>
        <p:pic>
          <p:nvPicPr>
            <p:cNvPr descr="Um objeto roxo com fundo preto&#10;&#10;Descrição gerada automaticamente" id="14388" name="Google Shape;14388;p248"/>
            <p:cNvPicPr preferRelativeResize="0"/>
            <p:nvPr/>
          </p:nvPicPr>
          <p:blipFill rotWithShape="1">
            <a:blip r:embed="rId3">
              <a:alphaModFix/>
            </a:blip>
            <a:srcRect b="0" l="0" r="0" t="0"/>
            <a:stretch/>
          </p:blipFill>
          <p:spPr>
            <a:xfrm>
              <a:off x="7097453" y="5567758"/>
              <a:ext cx="342900" cy="342900"/>
            </a:xfrm>
            <a:prstGeom prst="rect">
              <a:avLst/>
            </a:prstGeom>
            <a:noFill/>
            <a:ln>
              <a:noFill/>
            </a:ln>
          </p:spPr>
        </p:pic>
        <p:pic>
          <p:nvPicPr>
            <p:cNvPr descr="Um objeto roxo com fundo preto&#10;&#10;Descrição gerada automaticamente" id="14389" name="Google Shape;14389;p248"/>
            <p:cNvPicPr preferRelativeResize="0"/>
            <p:nvPr/>
          </p:nvPicPr>
          <p:blipFill rotWithShape="1">
            <a:blip r:embed="rId3">
              <a:alphaModFix/>
            </a:blip>
            <a:srcRect b="0" l="0" r="0" t="0"/>
            <a:stretch/>
          </p:blipFill>
          <p:spPr>
            <a:xfrm>
              <a:off x="7287124" y="5290290"/>
              <a:ext cx="342900" cy="342900"/>
            </a:xfrm>
            <a:prstGeom prst="rect">
              <a:avLst/>
            </a:prstGeom>
            <a:noFill/>
            <a:ln>
              <a:noFill/>
            </a:ln>
          </p:spPr>
        </p:pic>
        <p:pic>
          <p:nvPicPr>
            <p:cNvPr descr="Um objeto roxo com fundo preto&#10;&#10;Descrição gerada automaticamente" id="14390" name="Google Shape;14390;p248"/>
            <p:cNvPicPr preferRelativeResize="0"/>
            <p:nvPr/>
          </p:nvPicPr>
          <p:blipFill rotWithShape="1">
            <a:blip r:embed="rId3">
              <a:alphaModFix/>
            </a:blip>
            <a:srcRect b="0" l="0" r="0" t="0"/>
            <a:stretch/>
          </p:blipFill>
          <p:spPr>
            <a:xfrm>
              <a:off x="7031791" y="5292014"/>
              <a:ext cx="342900" cy="342900"/>
            </a:xfrm>
            <a:prstGeom prst="rect">
              <a:avLst/>
            </a:prstGeom>
            <a:noFill/>
            <a:ln>
              <a:noFill/>
            </a:ln>
          </p:spPr>
        </p:pic>
        <p:grpSp>
          <p:nvGrpSpPr>
            <p:cNvPr id="14391" name="Google Shape;14391;p248"/>
            <p:cNvGrpSpPr/>
            <p:nvPr/>
          </p:nvGrpSpPr>
          <p:grpSpPr>
            <a:xfrm>
              <a:off x="5994435" y="2997940"/>
              <a:ext cx="62911" cy="873491"/>
              <a:chOff x="4269911" y="4764175"/>
              <a:chExt cx="62911" cy="873491"/>
            </a:xfrm>
          </p:grpSpPr>
          <p:sp>
            <p:nvSpPr>
              <p:cNvPr id="14392" name="Google Shape;14392;p248"/>
              <p:cNvSpPr/>
              <p:nvPr/>
            </p:nvSpPr>
            <p:spPr>
              <a:xfrm>
                <a:off x="4302066" y="4764175"/>
                <a:ext cx="13980" cy="823178"/>
              </a:xfrm>
              <a:custGeom>
                <a:rect b="b" l="l" r="r" t="t"/>
                <a:pathLst>
                  <a:path extrusionOk="0" h="823178" w="13980">
                    <a:moveTo>
                      <a:pt x="0" y="0"/>
                    </a:moveTo>
                    <a:lnTo>
                      <a:pt x="0" y="823178"/>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93" name="Google Shape;14393;p248"/>
              <p:cNvSpPr/>
              <p:nvPr/>
            </p:nvSpPr>
            <p:spPr>
              <a:xfrm>
                <a:off x="4269911" y="5563595"/>
                <a:ext cx="62911" cy="74071"/>
              </a:xfrm>
              <a:custGeom>
                <a:rect b="b" l="l" r="r" t="t"/>
                <a:pathLst>
                  <a:path extrusionOk="0" h="74071" w="62911">
                    <a:moveTo>
                      <a:pt x="0" y="0"/>
                    </a:moveTo>
                    <a:lnTo>
                      <a:pt x="32155" y="13976"/>
                    </a:lnTo>
                    <a:lnTo>
                      <a:pt x="62912" y="0"/>
                    </a:lnTo>
                    <a:lnTo>
                      <a:pt x="32155"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394" name="Google Shape;14394;p248"/>
            <p:cNvSpPr/>
            <p:nvPr/>
          </p:nvSpPr>
          <p:spPr>
            <a:xfrm>
              <a:off x="5892379" y="3677167"/>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95" name="Google Shape;14395;p248"/>
            <p:cNvSpPr/>
            <p:nvPr/>
          </p:nvSpPr>
          <p:spPr>
            <a:xfrm>
              <a:off x="5685469" y="3592106"/>
              <a:ext cx="299179" cy="240161"/>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96" name="Google Shape;14396;p248"/>
            <p:cNvSpPr txBox="1"/>
            <p:nvPr/>
          </p:nvSpPr>
          <p:spPr>
            <a:xfrm>
              <a:off x="5625958" y="3579384"/>
              <a:ext cx="378630"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a:t>
              </a:r>
              <a:endParaRPr/>
            </a:p>
          </p:txBody>
        </p:sp>
        <p:sp>
          <p:nvSpPr>
            <p:cNvPr id="14397" name="Google Shape;14397;p248"/>
            <p:cNvSpPr/>
            <p:nvPr/>
          </p:nvSpPr>
          <p:spPr>
            <a:xfrm>
              <a:off x="5877000" y="2789668"/>
              <a:ext cx="299179" cy="299083"/>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398" name="Google Shape;14398;p248"/>
            <p:cNvSpPr txBox="1"/>
            <p:nvPr/>
          </p:nvSpPr>
          <p:spPr>
            <a:xfrm>
              <a:off x="5861094" y="2810603"/>
              <a:ext cx="31611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t>
              </a:r>
              <a:endParaRPr/>
            </a:p>
          </p:txBody>
        </p:sp>
        <p:sp>
          <p:nvSpPr>
            <p:cNvPr id="14399" name="Google Shape;14399;p248"/>
            <p:cNvSpPr/>
            <p:nvPr/>
          </p:nvSpPr>
          <p:spPr>
            <a:xfrm>
              <a:off x="4218909" y="4716748"/>
              <a:ext cx="4815575" cy="1371524"/>
            </a:xfrm>
            <a:prstGeom prst="rect">
              <a:avLst/>
            </a:prstGeom>
            <a:solidFill>
              <a:srgbClr val="FFFFFF">
                <a:alpha val="80000"/>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400" name="Google Shape;14400;p248"/>
            <p:cNvSpPr txBox="1"/>
            <p:nvPr/>
          </p:nvSpPr>
          <p:spPr>
            <a:xfrm>
              <a:off x="6716539" y="4377325"/>
              <a:ext cx="962951" cy="216245"/>
            </a:xfrm>
            <a:prstGeom prst="rect">
              <a:avLst/>
            </a:prstGeom>
            <a:solidFill>
              <a:srgbClr val="CCD2D2"/>
            </a:solid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FFD049"/>
                </a:buClr>
                <a:buSzPts val="1260"/>
                <a:buFont typeface="Calibri"/>
                <a:buNone/>
              </a:pPr>
              <a:r>
                <a:rPr b="1" i="0" lang="pt-BR" sz="1400" u="none" cap="none" strike="noStrike">
                  <a:solidFill>
                    <a:srgbClr val="000000"/>
                  </a:solidFill>
                  <a:latin typeface="Calibri"/>
                  <a:ea typeface="Calibri"/>
                  <a:cs typeface="Calibri"/>
                  <a:sym typeface="Calibri"/>
                </a:rPr>
                <a:t>Inibição de C5</a:t>
              </a:r>
              <a:endParaRPr/>
            </a:p>
          </p:txBody>
        </p:sp>
        <p:sp>
          <p:nvSpPr>
            <p:cNvPr id="14401" name="Google Shape;14401;p248"/>
            <p:cNvSpPr/>
            <p:nvPr/>
          </p:nvSpPr>
          <p:spPr>
            <a:xfrm>
              <a:off x="6405792" y="4437419"/>
              <a:ext cx="156694" cy="101430"/>
            </a:xfrm>
            <a:prstGeom prst="rect">
              <a:avLst/>
            </a:prstGeom>
            <a:solidFill>
              <a:srgbClr val="EBEBEB"/>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4402" name="Google Shape;14402;p248"/>
            <p:cNvGrpSpPr/>
            <p:nvPr/>
          </p:nvGrpSpPr>
          <p:grpSpPr>
            <a:xfrm>
              <a:off x="6200509" y="4398263"/>
              <a:ext cx="461482" cy="189732"/>
              <a:chOff x="6569143" y="4132364"/>
              <a:chExt cx="404175" cy="189732"/>
            </a:xfrm>
          </p:grpSpPr>
          <p:cxnSp>
            <p:nvCxnSpPr>
              <p:cNvPr id="14403" name="Google Shape;14403;p248"/>
              <p:cNvCxnSpPr/>
              <p:nvPr/>
            </p:nvCxnSpPr>
            <p:spPr>
              <a:xfrm rot="10800000">
                <a:off x="6569143" y="4227230"/>
                <a:ext cx="404175" cy="0"/>
              </a:xfrm>
              <a:prstGeom prst="straightConnector1">
                <a:avLst/>
              </a:prstGeom>
              <a:noFill/>
              <a:ln cap="flat" cmpd="sng" w="28575">
                <a:solidFill>
                  <a:schemeClr val="dk1"/>
                </a:solidFill>
                <a:prstDash val="solid"/>
                <a:miter lim="800000"/>
                <a:headEnd len="sm" w="sm" type="none"/>
                <a:tailEnd len="sm" w="sm" type="none"/>
              </a:ln>
            </p:spPr>
          </p:cxnSp>
          <p:cxnSp>
            <p:nvCxnSpPr>
              <p:cNvPr id="14404" name="Google Shape;14404;p248"/>
              <p:cNvCxnSpPr/>
              <p:nvPr/>
            </p:nvCxnSpPr>
            <p:spPr>
              <a:xfrm rot="10800000">
                <a:off x="6576094" y="4132364"/>
                <a:ext cx="3593" cy="189732"/>
              </a:xfrm>
              <a:prstGeom prst="straightConnector1">
                <a:avLst/>
              </a:prstGeom>
              <a:noFill/>
              <a:ln cap="flat" cmpd="sng" w="28575">
                <a:solidFill>
                  <a:schemeClr val="dk1"/>
                </a:solidFill>
                <a:prstDash val="solid"/>
                <a:miter lim="800000"/>
                <a:headEnd len="sm" w="sm" type="none"/>
                <a:tailEnd len="sm" w="sm" type="none"/>
              </a:ln>
            </p:spPr>
          </p:cxnSp>
        </p:grpSp>
        <p:cxnSp>
          <p:nvCxnSpPr>
            <p:cNvPr id="14405" name="Google Shape;14405;p248"/>
            <p:cNvCxnSpPr/>
            <p:nvPr/>
          </p:nvCxnSpPr>
          <p:spPr>
            <a:xfrm>
              <a:off x="3641253" y="3669615"/>
              <a:ext cx="1924684" cy="0"/>
            </a:xfrm>
            <a:prstGeom prst="straightConnector1">
              <a:avLst/>
            </a:prstGeom>
            <a:noFill/>
            <a:ln cap="flat" cmpd="sng" w="12700">
              <a:solidFill>
                <a:schemeClr val="dk2"/>
              </a:solidFill>
              <a:prstDash val="solid"/>
              <a:miter lim="800000"/>
              <a:headEnd len="med" w="med" type="stealth"/>
              <a:tailEnd len="sm" w="sm" type="none"/>
            </a:ln>
          </p:spPr>
        </p:cxnSp>
        <p:sp>
          <p:nvSpPr>
            <p:cNvPr id="14406" name="Google Shape;14406;p248"/>
            <p:cNvSpPr txBox="1"/>
            <p:nvPr/>
          </p:nvSpPr>
          <p:spPr>
            <a:xfrm>
              <a:off x="2363541" y="3456792"/>
              <a:ext cx="407484" cy="25391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A5345A"/>
                </a:buClr>
                <a:buSzPts val="1050"/>
                <a:buFont typeface="Calibri"/>
                <a:buNone/>
              </a:pPr>
              <a:r>
                <a:rPr b="1" i="0" lang="pt-BR" sz="1050" u="none" cap="none" strike="noStrike">
                  <a:solidFill>
                    <a:srgbClr val="A5345A"/>
                  </a:solidFill>
                  <a:latin typeface="Calibri"/>
                  <a:ea typeface="Calibri"/>
                  <a:cs typeface="Calibri"/>
                  <a:sym typeface="Calibri"/>
                </a:rPr>
                <a:t>C3b</a:t>
              </a:r>
              <a:endParaRPr/>
            </a:p>
          </p:txBody>
        </p:sp>
        <p:pic>
          <p:nvPicPr>
            <p:cNvPr id="14407" name="Google Shape;14407;p248"/>
            <p:cNvPicPr preferRelativeResize="0"/>
            <p:nvPr/>
          </p:nvPicPr>
          <p:blipFill rotWithShape="1">
            <a:blip r:embed="rId4">
              <a:alphaModFix/>
            </a:blip>
            <a:srcRect b="0" l="0" r="0" t="0"/>
            <a:stretch/>
          </p:blipFill>
          <p:spPr>
            <a:xfrm>
              <a:off x="2957512" y="4012928"/>
              <a:ext cx="628931" cy="772952"/>
            </a:xfrm>
            <a:prstGeom prst="rect">
              <a:avLst/>
            </a:prstGeom>
            <a:noFill/>
            <a:ln>
              <a:noFill/>
            </a:ln>
          </p:spPr>
        </p:pic>
        <p:grpSp>
          <p:nvGrpSpPr>
            <p:cNvPr id="14408" name="Google Shape;14408;p248"/>
            <p:cNvGrpSpPr/>
            <p:nvPr/>
          </p:nvGrpSpPr>
          <p:grpSpPr>
            <a:xfrm rot="-10561641">
              <a:off x="2968194" y="4074318"/>
              <a:ext cx="650296" cy="622052"/>
              <a:chOff x="3351182" y="4246939"/>
              <a:chExt cx="650296" cy="622052"/>
            </a:xfrm>
          </p:grpSpPr>
          <p:pic>
            <p:nvPicPr>
              <p:cNvPr id="14409" name="Google Shape;14409;p248"/>
              <p:cNvPicPr preferRelativeResize="0"/>
              <p:nvPr/>
            </p:nvPicPr>
            <p:blipFill rotWithShape="1">
              <a:blip r:embed="rId5">
                <a:alphaModFix/>
              </a:blip>
              <a:srcRect b="0" l="0" r="0" t="0"/>
              <a:stretch/>
            </p:blipFill>
            <p:spPr>
              <a:xfrm>
                <a:off x="3416566" y="4615536"/>
                <a:ext cx="230041" cy="253455"/>
              </a:xfrm>
              <a:prstGeom prst="rect">
                <a:avLst/>
              </a:prstGeom>
              <a:noFill/>
              <a:ln>
                <a:noFill/>
              </a:ln>
            </p:spPr>
          </p:pic>
          <p:pic>
            <p:nvPicPr>
              <p:cNvPr id="14410" name="Google Shape;14410;p248"/>
              <p:cNvPicPr preferRelativeResize="0"/>
              <p:nvPr/>
            </p:nvPicPr>
            <p:blipFill rotWithShape="1">
              <a:blip r:embed="rId5">
                <a:alphaModFix/>
              </a:blip>
              <a:srcRect b="0" l="0" r="0" t="0"/>
              <a:stretch/>
            </p:blipFill>
            <p:spPr>
              <a:xfrm>
                <a:off x="3771437" y="4309875"/>
                <a:ext cx="230041" cy="253455"/>
              </a:xfrm>
              <a:prstGeom prst="rect">
                <a:avLst/>
              </a:prstGeom>
              <a:noFill/>
              <a:ln>
                <a:noFill/>
              </a:ln>
            </p:spPr>
          </p:pic>
          <p:pic>
            <p:nvPicPr>
              <p:cNvPr id="14411" name="Google Shape;14411;p248"/>
              <p:cNvPicPr preferRelativeResize="0"/>
              <p:nvPr/>
            </p:nvPicPr>
            <p:blipFill rotWithShape="1">
              <a:blip r:embed="rId5">
                <a:alphaModFix/>
              </a:blip>
              <a:srcRect b="0" l="0" r="0" t="0"/>
              <a:stretch/>
            </p:blipFill>
            <p:spPr>
              <a:xfrm>
                <a:off x="3516204" y="4246939"/>
                <a:ext cx="230041" cy="253455"/>
              </a:xfrm>
              <a:prstGeom prst="rect">
                <a:avLst/>
              </a:prstGeom>
              <a:noFill/>
              <a:ln>
                <a:noFill/>
              </a:ln>
            </p:spPr>
          </p:pic>
          <p:pic>
            <p:nvPicPr>
              <p:cNvPr id="14412" name="Google Shape;14412;p248"/>
              <p:cNvPicPr preferRelativeResize="0"/>
              <p:nvPr/>
            </p:nvPicPr>
            <p:blipFill rotWithShape="1">
              <a:blip r:embed="rId5">
                <a:alphaModFix/>
              </a:blip>
              <a:srcRect b="0" l="0" r="0" t="0"/>
              <a:stretch/>
            </p:blipFill>
            <p:spPr>
              <a:xfrm>
                <a:off x="3351182" y="4379776"/>
                <a:ext cx="230041" cy="253455"/>
              </a:xfrm>
              <a:prstGeom prst="rect">
                <a:avLst/>
              </a:prstGeom>
              <a:noFill/>
              <a:ln>
                <a:noFill/>
              </a:ln>
            </p:spPr>
          </p:pic>
          <p:pic>
            <p:nvPicPr>
              <p:cNvPr id="14413" name="Google Shape;14413;p248"/>
              <p:cNvPicPr preferRelativeResize="0"/>
              <p:nvPr/>
            </p:nvPicPr>
            <p:blipFill rotWithShape="1">
              <a:blip r:embed="rId5">
                <a:alphaModFix/>
              </a:blip>
              <a:srcRect b="0" l="0" r="0" t="0"/>
              <a:stretch/>
            </p:blipFill>
            <p:spPr>
              <a:xfrm>
                <a:off x="3746493" y="4592315"/>
                <a:ext cx="230041" cy="253455"/>
              </a:xfrm>
              <a:prstGeom prst="rect">
                <a:avLst/>
              </a:prstGeom>
              <a:noFill/>
              <a:ln>
                <a:noFill/>
              </a:ln>
            </p:spPr>
          </p:pic>
        </p:grpSp>
        <p:pic>
          <p:nvPicPr>
            <p:cNvPr id="14414" name="Google Shape;14414;p248"/>
            <p:cNvPicPr preferRelativeResize="0"/>
            <p:nvPr/>
          </p:nvPicPr>
          <p:blipFill rotWithShape="1">
            <a:blip r:embed="rId4">
              <a:alphaModFix/>
            </a:blip>
            <a:srcRect b="0" l="0" r="0" t="0"/>
            <a:stretch/>
          </p:blipFill>
          <p:spPr>
            <a:xfrm>
              <a:off x="2952658" y="3287041"/>
              <a:ext cx="653005" cy="802539"/>
            </a:xfrm>
            <a:prstGeom prst="rect">
              <a:avLst/>
            </a:prstGeom>
            <a:noFill/>
            <a:ln>
              <a:noFill/>
            </a:ln>
          </p:spPr>
        </p:pic>
        <p:pic>
          <p:nvPicPr>
            <p:cNvPr id="14415" name="Google Shape;14415;p248"/>
            <p:cNvPicPr preferRelativeResize="0"/>
            <p:nvPr/>
          </p:nvPicPr>
          <p:blipFill rotWithShape="1">
            <a:blip r:embed="rId5">
              <a:alphaModFix/>
            </a:blip>
            <a:srcRect b="0" l="0" r="0" t="0"/>
            <a:stretch/>
          </p:blipFill>
          <p:spPr>
            <a:xfrm>
              <a:off x="2975904" y="3361275"/>
              <a:ext cx="230041" cy="253455"/>
            </a:xfrm>
            <a:prstGeom prst="rect">
              <a:avLst/>
            </a:prstGeom>
            <a:noFill/>
            <a:ln>
              <a:noFill/>
            </a:ln>
          </p:spPr>
        </p:pic>
        <p:pic>
          <p:nvPicPr>
            <p:cNvPr id="14416" name="Google Shape;14416;p248"/>
            <p:cNvPicPr preferRelativeResize="0"/>
            <p:nvPr/>
          </p:nvPicPr>
          <p:blipFill rotWithShape="1">
            <a:blip r:embed="rId5">
              <a:alphaModFix/>
            </a:blip>
            <a:srcRect b="0" l="0" r="0" t="0"/>
            <a:stretch/>
          </p:blipFill>
          <p:spPr>
            <a:xfrm>
              <a:off x="3339846" y="3316256"/>
              <a:ext cx="230041" cy="253455"/>
            </a:xfrm>
            <a:prstGeom prst="rect">
              <a:avLst/>
            </a:prstGeom>
            <a:noFill/>
            <a:ln>
              <a:noFill/>
            </a:ln>
          </p:spPr>
        </p:pic>
        <p:cxnSp>
          <p:nvCxnSpPr>
            <p:cNvPr id="14417" name="Google Shape;14417;p248"/>
            <p:cNvCxnSpPr/>
            <p:nvPr/>
          </p:nvCxnSpPr>
          <p:spPr>
            <a:xfrm flipH="1" rot="10800000">
              <a:off x="2689490" y="3470251"/>
              <a:ext cx="277421" cy="90242"/>
            </a:xfrm>
            <a:prstGeom prst="straightConnector1">
              <a:avLst/>
            </a:prstGeom>
            <a:noFill/>
            <a:ln cap="flat" cmpd="sng" w="12700">
              <a:solidFill>
                <a:schemeClr val="dk1"/>
              </a:solidFill>
              <a:prstDash val="solid"/>
              <a:miter lim="800000"/>
              <a:headEnd len="sm" w="sm" type="none"/>
              <a:tailEnd len="sm" w="sm" type="none"/>
            </a:ln>
          </p:spPr>
        </p:cxnSp>
        <p:cxnSp>
          <p:nvCxnSpPr>
            <p:cNvPr id="14418" name="Google Shape;14418;p248"/>
            <p:cNvCxnSpPr/>
            <p:nvPr/>
          </p:nvCxnSpPr>
          <p:spPr>
            <a:xfrm>
              <a:off x="3289608" y="3945842"/>
              <a:ext cx="0" cy="182880"/>
            </a:xfrm>
            <a:prstGeom prst="straightConnector1">
              <a:avLst/>
            </a:prstGeom>
            <a:noFill/>
            <a:ln cap="flat" cmpd="sng" w="19050">
              <a:solidFill>
                <a:schemeClr val="accent3"/>
              </a:solidFill>
              <a:prstDash val="solid"/>
              <a:miter lim="800000"/>
              <a:headEnd len="sm" w="sm" type="none"/>
              <a:tailEnd len="med" w="med" type="triangle"/>
            </a:ln>
          </p:spPr>
        </p:cxnSp>
        <p:grpSp>
          <p:nvGrpSpPr>
            <p:cNvPr id="14419" name="Google Shape;14419;p248"/>
            <p:cNvGrpSpPr/>
            <p:nvPr/>
          </p:nvGrpSpPr>
          <p:grpSpPr>
            <a:xfrm>
              <a:off x="2894281" y="4827851"/>
              <a:ext cx="1016957" cy="769137"/>
              <a:chOff x="4730459" y="2921782"/>
              <a:chExt cx="2331351" cy="1763231"/>
            </a:xfrm>
          </p:grpSpPr>
          <p:pic>
            <p:nvPicPr>
              <p:cNvPr id="14420" name="Google Shape;14420;p248"/>
              <p:cNvPicPr preferRelativeResize="0"/>
              <p:nvPr/>
            </p:nvPicPr>
            <p:blipFill rotWithShape="1">
              <a:blip r:embed="rId6">
                <a:alphaModFix amt="80000"/>
              </a:blip>
              <a:srcRect b="24741" l="9554" r="7498" t="7255"/>
              <a:stretch/>
            </p:blipFill>
            <p:spPr>
              <a:xfrm flipH="1">
                <a:off x="4730459" y="2921782"/>
                <a:ext cx="2217197" cy="1763231"/>
              </a:xfrm>
              <a:prstGeom prst="rect">
                <a:avLst/>
              </a:prstGeom>
              <a:noFill/>
              <a:ln>
                <a:noFill/>
              </a:ln>
            </p:spPr>
          </p:pic>
          <p:pic>
            <p:nvPicPr>
              <p:cNvPr id="14421" name="Google Shape;14421;p248"/>
              <p:cNvPicPr preferRelativeResize="0"/>
              <p:nvPr/>
            </p:nvPicPr>
            <p:blipFill rotWithShape="1">
              <a:blip r:embed="rId4">
                <a:alphaModFix/>
              </a:blip>
              <a:srcRect b="0" l="0" r="0" t="0"/>
              <a:stretch/>
            </p:blipFill>
            <p:spPr>
              <a:xfrm>
                <a:off x="5366219" y="3396166"/>
                <a:ext cx="702357" cy="831362"/>
              </a:xfrm>
              <a:prstGeom prst="rect">
                <a:avLst/>
              </a:prstGeom>
              <a:noFill/>
              <a:ln>
                <a:noFill/>
              </a:ln>
            </p:spPr>
          </p:pic>
          <p:sp>
            <p:nvSpPr>
              <p:cNvPr id="14422" name="Google Shape;14422;p248"/>
              <p:cNvSpPr/>
              <p:nvPr/>
            </p:nvSpPr>
            <p:spPr>
              <a:xfrm rot="10800000">
                <a:off x="4904949" y="3055916"/>
                <a:ext cx="526002" cy="193089"/>
              </a:xfrm>
              <a:prstGeom prst="rect">
                <a:avLst/>
              </a:prstGeom>
              <a:gradFill>
                <a:gsLst>
                  <a:gs pos="0">
                    <a:schemeClr val="lt1"/>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350"/>
                  <a:buFont typeface="Calibri"/>
                  <a:buNone/>
                </a:pPr>
                <a:r>
                  <a:t/>
                </a:r>
                <a:endParaRPr b="0" i="0" sz="1350" u="none" cap="none" strike="noStrike">
                  <a:solidFill>
                    <a:srgbClr val="FFFFFF"/>
                  </a:solidFill>
                  <a:latin typeface="Calibri"/>
                  <a:ea typeface="Calibri"/>
                  <a:cs typeface="Calibri"/>
                  <a:sym typeface="Calibri"/>
                </a:endParaRPr>
              </a:p>
            </p:txBody>
          </p:sp>
          <p:pic>
            <p:nvPicPr>
              <p:cNvPr id="14423" name="Google Shape;14423;p248"/>
              <p:cNvPicPr preferRelativeResize="0"/>
              <p:nvPr/>
            </p:nvPicPr>
            <p:blipFill rotWithShape="1">
              <a:blip r:embed="rId5">
                <a:alphaModFix/>
              </a:blip>
              <a:srcRect b="0" l="0" r="0" t="0"/>
              <a:stretch/>
            </p:blipFill>
            <p:spPr>
              <a:xfrm>
                <a:off x="5387508" y="3884185"/>
                <a:ext cx="256898" cy="272608"/>
              </a:xfrm>
              <a:prstGeom prst="rect">
                <a:avLst/>
              </a:prstGeom>
              <a:noFill/>
              <a:ln>
                <a:noFill/>
              </a:ln>
            </p:spPr>
          </p:pic>
          <p:pic>
            <p:nvPicPr>
              <p:cNvPr id="14424" name="Google Shape;14424;p248"/>
              <p:cNvPicPr preferRelativeResize="0"/>
              <p:nvPr/>
            </p:nvPicPr>
            <p:blipFill rotWithShape="1">
              <a:blip r:embed="rId5">
                <a:alphaModFix/>
              </a:blip>
              <a:srcRect b="0" l="0" r="0" t="0"/>
              <a:stretch/>
            </p:blipFill>
            <p:spPr>
              <a:xfrm>
                <a:off x="5840548" y="3529483"/>
                <a:ext cx="256898" cy="272608"/>
              </a:xfrm>
              <a:prstGeom prst="rect">
                <a:avLst/>
              </a:prstGeom>
              <a:noFill/>
              <a:ln>
                <a:noFill/>
              </a:ln>
            </p:spPr>
          </p:pic>
          <p:pic>
            <p:nvPicPr>
              <p:cNvPr id="14425" name="Google Shape;14425;p248"/>
              <p:cNvPicPr preferRelativeResize="0"/>
              <p:nvPr/>
            </p:nvPicPr>
            <p:blipFill rotWithShape="1">
              <a:blip r:embed="rId5">
                <a:alphaModFix/>
              </a:blip>
              <a:srcRect b="0" l="0" r="0" t="0"/>
              <a:stretch/>
            </p:blipFill>
            <p:spPr>
              <a:xfrm>
                <a:off x="5688681" y="3441817"/>
                <a:ext cx="256898" cy="272608"/>
              </a:xfrm>
              <a:prstGeom prst="rect">
                <a:avLst/>
              </a:prstGeom>
              <a:noFill/>
              <a:ln>
                <a:noFill/>
              </a:ln>
            </p:spPr>
          </p:pic>
          <p:pic>
            <p:nvPicPr>
              <p:cNvPr id="14426" name="Google Shape;14426;p248"/>
              <p:cNvPicPr preferRelativeResize="0"/>
              <p:nvPr/>
            </p:nvPicPr>
            <p:blipFill rotWithShape="1">
              <a:blip r:embed="rId5">
                <a:alphaModFix/>
              </a:blip>
              <a:srcRect b="0" l="0" r="0" t="0"/>
              <a:stretch/>
            </p:blipFill>
            <p:spPr>
              <a:xfrm>
                <a:off x="5384066" y="3604666"/>
                <a:ext cx="256898" cy="272608"/>
              </a:xfrm>
              <a:prstGeom prst="rect">
                <a:avLst/>
              </a:prstGeom>
              <a:noFill/>
              <a:ln>
                <a:noFill/>
              </a:ln>
            </p:spPr>
          </p:pic>
          <p:pic>
            <p:nvPicPr>
              <p:cNvPr id="14427" name="Google Shape;14427;p248"/>
              <p:cNvPicPr preferRelativeResize="0"/>
              <p:nvPr/>
            </p:nvPicPr>
            <p:blipFill rotWithShape="1">
              <a:blip r:embed="rId5">
                <a:alphaModFix/>
              </a:blip>
              <a:srcRect b="0" l="0" r="0" t="0"/>
              <a:stretch/>
            </p:blipFill>
            <p:spPr>
              <a:xfrm>
                <a:off x="5812691" y="3833266"/>
                <a:ext cx="256898" cy="272608"/>
              </a:xfrm>
              <a:prstGeom prst="rect">
                <a:avLst/>
              </a:prstGeom>
              <a:noFill/>
              <a:ln>
                <a:noFill/>
              </a:ln>
            </p:spPr>
          </p:pic>
          <p:pic>
            <p:nvPicPr>
              <p:cNvPr id="14428" name="Google Shape;14428;p248"/>
              <p:cNvPicPr preferRelativeResize="0"/>
              <p:nvPr/>
            </p:nvPicPr>
            <p:blipFill rotWithShape="1">
              <a:blip r:embed="rId5">
                <a:alphaModFix/>
              </a:blip>
              <a:srcRect b="0" l="0" r="0" t="0"/>
              <a:stretch/>
            </p:blipFill>
            <p:spPr>
              <a:xfrm>
                <a:off x="5558013" y="3918991"/>
                <a:ext cx="256898" cy="272608"/>
              </a:xfrm>
              <a:prstGeom prst="rect">
                <a:avLst/>
              </a:prstGeom>
              <a:noFill/>
              <a:ln>
                <a:noFill/>
              </a:ln>
            </p:spPr>
          </p:pic>
          <p:pic>
            <p:nvPicPr>
              <p:cNvPr id="14429" name="Google Shape;14429;p248"/>
              <p:cNvPicPr preferRelativeResize="0"/>
              <p:nvPr/>
            </p:nvPicPr>
            <p:blipFill rotWithShape="1">
              <a:blip r:embed="rId5">
                <a:alphaModFix/>
              </a:blip>
              <a:srcRect b="0" l="0" r="0" t="0"/>
              <a:stretch/>
            </p:blipFill>
            <p:spPr>
              <a:xfrm>
                <a:off x="5815188" y="3690391"/>
                <a:ext cx="256898" cy="272608"/>
              </a:xfrm>
              <a:prstGeom prst="rect">
                <a:avLst/>
              </a:prstGeom>
              <a:noFill/>
              <a:ln>
                <a:noFill/>
              </a:ln>
            </p:spPr>
          </p:pic>
          <p:pic>
            <p:nvPicPr>
              <p:cNvPr id="14430" name="Google Shape;14430;p248"/>
              <p:cNvPicPr preferRelativeResize="0"/>
              <p:nvPr/>
            </p:nvPicPr>
            <p:blipFill rotWithShape="1">
              <a:blip r:embed="rId5">
                <a:alphaModFix/>
              </a:blip>
              <a:srcRect b="0" l="0" r="0" t="0"/>
              <a:stretch/>
            </p:blipFill>
            <p:spPr>
              <a:xfrm>
                <a:off x="5472288" y="3433216"/>
                <a:ext cx="256898" cy="272608"/>
              </a:xfrm>
              <a:prstGeom prst="rect">
                <a:avLst/>
              </a:prstGeom>
              <a:noFill/>
              <a:ln>
                <a:noFill/>
              </a:ln>
            </p:spPr>
          </p:pic>
          <p:pic>
            <p:nvPicPr>
              <p:cNvPr id="14431" name="Google Shape;14431;p248"/>
              <p:cNvPicPr preferRelativeResize="0"/>
              <p:nvPr/>
            </p:nvPicPr>
            <p:blipFill rotWithShape="1">
              <a:blip r:embed="rId5">
                <a:alphaModFix/>
              </a:blip>
              <a:srcRect b="0" l="0" r="0" t="0"/>
              <a:stretch/>
            </p:blipFill>
            <p:spPr>
              <a:xfrm>
                <a:off x="5329413" y="3718966"/>
                <a:ext cx="256898" cy="272608"/>
              </a:xfrm>
              <a:prstGeom prst="rect">
                <a:avLst/>
              </a:prstGeom>
              <a:noFill/>
              <a:ln>
                <a:noFill/>
              </a:ln>
            </p:spPr>
          </p:pic>
          <p:pic>
            <p:nvPicPr>
              <p:cNvPr id="14432" name="Google Shape;14432;p248"/>
              <p:cNvPicPr preferRelativeResize="0"/>
              <p:nvPr/>
            </p:nvPicPr>
            <p:blipFill rotWithShape="1">
              <a:blip r:embed="rId7">
                <a:alphaModFix/>
              </a:blip>
              <a:srcRect b="0" l="0" r="0" t="0"/>
              <a:stretch/>
            </p:blipFill>
            <p:spPr>
              <a:xfrm rot="-5645772">
                <a:off x="5950759" y="2978469"/>
                <a:ext cx="1080657" cy="1066977"/>
              </a:xfrm>
              <a:prstGeom prst="rect">
                <a:avLst/>
              </a:prstGeom>
              <a:noFill/>
              <a:ln>
                <a:noFill/>
              </a:ln>
            </p:spPr>
          </p:pic>
        </p:grpSp>
        <p:cxnSp>
          <p:nvCxnSpPr>
            <p:cNvPr id="14433" name="Google Shape;14433;p248"/>
            <p:cNvCxnSpPr/>
            <p:nvPr/>
          </p:nvCxnSpPr>
          <p:spPr>
            <a:xfrm>
              <a:off x="3171605" y="4664111"/>
              <a:ext cx="0" cy="249919"/>
            </a:xfrm>
            <a:prstGeom prst="straightConnector1">
              <a:avLst/>
            </a:prstGeom>
            <a:noFill/>
            <a:ln cap="flat" cmpd="sng" w="19050">
              <a:solidFill>
                <a:schemeClr val="accent3"/>
              </a:solidFill>
              <a:prstDash val="solid"/>
              <a:miter lim="800000"/>
              <a:headEnd len="sm" w="sm" type="none"/>
              <a:tailEnd len="med" w="med" type="triangle"/>
            </a:ln>
          </p:spPr>
        </p:cxnSp>
        <p:sp>
          <p:nvSpPr>
            <p:cNvPr id="14434" name="Google Shape;14434;p248"/>
            <p:cNvSpPr txBox="1"/>
            <p:nvPr/>
          </p:nvSpPr>
          <p:spPr>
            <a:xfrm rot="-5400000">
              <a:off x="7620650" y="2827248"/>
              <a:ext cx="1198899"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1400"/>
                <a:buFont typeface="Calibri"/>
                <a:buNone/>
              </a:pPr>
              <a:r>
                <a:rPr b="0" i="0" lang="pt-BR" sz="1400" u="none" cap="none" strike="noStrike">
                  <a:solidFill>
                    <a:srgbClr val="3F4444"/>
                  </a:solidFill>
                  <a:latin typeface="Calibri"/>
                  <a:ea typeface="Calibri"/>
                  <a:cs typeface="Calibri"/>
                  <a:sym typeface="Calibri"/>
                </a:rPr>
                <a:t>Proximal</a:t>
              </a:r>
              <a:endParaRPr/>
            </a:p>
          </p:txBody>
        </p:sp>
        <p:sp>
          <p:nvSpPr>
            <p:cNvPr id="14435" name="Google Shape;14435;p248"/>
            <p:cNvSpPr txBox="1"/>
            <p:nvPr/>
          </p:nvSpPr>
          <p:spPr>
            <a:xfrm>
              <a:off x="4174529" y="1071194"/>
              <a:ext cx="3842941"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Calibri"/>
                <a:buNone/>
              </a:pPr>
              <a:r>
                <a:rPr b="1" i="0" lang="pt-BR" sz="1400" u="none" cap="none" strike="noStrike">
                  <a:solidFill>
                    <a:srgbClr val="000000"/>
                  </a:solidFill>
                  <a:latin typeface="Calibri"/>
                  <a:ea typeface="Calibri"/>
                  <a:cs typeface="Calibri"/>
                  <a:sym typeface="Calibri"/>
                </a:rPr>
                <a:t>Via do complemento simplificada</a:t>
              </a:r>
              <a:r>
                <a:rPr b="1" baseline="30000" i="0" lang="pt-BR" sz="1400" u="none" cap="none" strike="noStrike">
                  <a:solidFill>
                    <a:srgbClr val="000000"/>
                  </a:solidFill>
                  <a:latin typeface="Calibri"/>
                  <a:ea typeface="Calibri"/>
                  <a:cs typeface="Calibri"/>
                  <a:sym typeface="Calibri"/>
                </a:rPr>
                <a:t>2-5</a:t>
              </a:r>
              <a:endParaRPr b="1" i="0" sz="1400" u="none" cap="none" strike="noStrike">
                <a:solidFill>
                  <a:srgbClr val="000000"/>
                </a:solidFill>
                <a:latin typeface="Calibri"/>
                <a:ea typeface="Calibri"/>
                <a:cs typeface="Calibri"/>
                <a:sym typeface="Calibri"/>
              </a:endParaRPr>
            </a:p>
          </p:txBody>
        </p:sp>
        <p:sp>
          <p:nvSpPr>
            <p:cNvPr id="14436" name="Google Shape;14436;p248"/>
            <p:cNvSpPr/>
            <p:nvPr/>
          </p:nvSpPr>
          <p:spPr>
            <a:xfrm>
              <a:off x="664360" y="4698771"/>
              <a:ext cx="2218412" cy="974832"/>
            </a:xfrm>
            <a:prstGeom prst="rect">
              <a:avLst/>
            </a:prstGeom>
            <a:solidFill>
              <a:schemeClr val="dk2"/>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437" name="Google Shape;14437;p248"/>
            <p:cNvSpPr/>
            <p:nvPr/>
          </p:nvSpPr>
          <p:spPr>
            <a:xfrm>
              <a:off x="721427" y="4785062"/>
              <a:ext cx="2132368" cy="799193"/>
            </a:xfrm>
            <a:prstGeom prst="rect">
              <a:avLst/>
            </a:prstGeom>
            <a:noFill/>
            <a:ln>
              <a:noFill/>
            </a:ln>
          </p:spPr>
          <p:txBody>
            <a:bodyPr anchorCtr="0" anchor="ctr" bIns="0" lIns="91425" spcFirstLastPara="1" rIns="91425" wrap="square" tIns="0">
              <a:spAutoFit/>
            </a:bodyPr>
            <a:lstStyle/>
            <a:p>
              <a:pPr indent="0" lvl="0" marL="0" marR="0" rtl="0" algn="ctr">
                <a:lnSpc>
                  <a:spcPct val="9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csHEV</a:t>
              </a:r>
              <a:r>
                <a:rPr b="1" baseline="30000" i="0" lang="pt-BR" sz="1200" u="none" cap="none" strike="noStrike">
                  <a:solidFill>
                    <a:srgbClr val="FFFFFF"/>
                  </a:solidFill>
                  <a:latin typeface="Calibri"/>
                  <a:ea typeface="Calibri"/>
                  <a:cs typeface="Calibri"/>
                  <a:sym typeface="Calibri"/>
                </a:rPr>
                <a:t>6,7</a:t>
              </a:r>
              <a:endParaRPr b="1" i="0" sz="1200" u="none" cap="none" strike="noStrike">
                <a:solidFill>
                  <a:srgbClr val="FFFFFF"/>
                </a:solidFill>
                <a:latin typeface="Calibri"/>
                <a:ea typeface="Calibri"/>
                <a:cs typeface="Calibri"/>
                <a:sym typeface="Calibri"/>
              </a:endParaRPr>
            </a:p>
            <a:p>
              <a:pPr indent="-114300" lvl="0" marL="114300" marR="0" rtl="0" algn="l">
                <a:lnSpc>
                  <a:spcPct val="90000"/>
                </a:lnSpc>
                <a:spcBef>
                  <a:spcPts val="200"/>
                </a:spcBef>
                <a:spcAft>
                  <a:spcPts val="0"/>
                </a:spcAft>
                <a:buClr>
                  <a:srgbClr val="FFFFFF"/>
                </a:buClr>
                <a:buSzPts val="1050"/>
                <a:buFont typeface="Arial"/>
                <a:buChar char="•"/>
              </a:pPr>
              <a:r>
                <a:rPr b="0" i="0" lang="pt-BR" sz="1050" u="none" cap="none" strike="noStrike">
                  <a:solidFill>
                    <a:srgbClr val="FFFFFF"/>
                  </a:solidFill>
                  <a:latin typeface="Calibri"/>
                  <a:ea typeface="Calibri"/>
                  <a:cs typeface="Calibri"/>
                  <a:sym typeface="Calibri"/>
                </a:rPr>
                <a:t>Fagocitose de hemácias de HPN no fígado e baço</a:t>
              </a:r>
              <a:endParaRPr/>
            </a:p>
            <a:p>
              <a:pPr indent="-114300" lvl="0" marL="114300" marR="0" rtl="0" algn="l">
                <a:lnSpc>
                  <a:spcPct val="90000"/>
                </a:lnSpc>
                <a:spcBef>
                  <a:spcPts val="200"/>
                </a:spcBef>
                <a:spcAft>
                  <a:spcPts val="0"/>
                </a:spcAft>
                <a:buClr>
                  <a:srgbClr val="FFFFFF"/>
                </a:buClr>
                <a:buSzPts val="1050"/>
                <a:buFont typeface="Arial"/>
                <a:buChar char="•"/>
              </a:pPr>
              <a:r>
                <a:rPr b="0" i="0" lang="pt-BR" sz="1050" u="none" cap="none" strike="noStrike">
                  <a:solidFill>
                    <a:srgbClr val="FFFFFF"/>
                  </a:solidFill>
                  <a:latin typeface="Calibri"/>
                  <a:ea typeface="Calibri"/>
                  <a:cs typeface="Calibri"/>
                  <a:sym typeface="Calibri"/>
                </a:rPr>
                <a:t>Possível anemia e necessidade de transfusões</a:t>
              </a:r>
              <a:endParaRPr/>
            </a:p>
          </p:txBody>
        </p:sp>
        <p:sp>
          <p:nvSpPr>
            <p:cNvPr id="14438" name="Google Shape;14438;p248"/>
            <p:cNvSpPr txBox="1"/>
            <p:nvPr/>
          </p:nvSpPr>
          <p:spPr>
            <a:xfrm>
              <a:off x="5329652" y="3198772"/>
              <a:ext cx="511679"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C4b2a</a:t>
              </a:r>
              <a:endParaRPr/>
            </a:p>
          </p:txBody>
        </p:sp>
        <p:sp>
          <p:nvSpPr>
            <p:cNvPr id="14439" name="Google Shape;14439;p248"/>
            <p:cNvSpPr txBox="1"/>
            <p:nvPr/>
          </p:nvSpPr>
          <p:spPr>
            <a:xfrm>
              <a:off x="5275394" y="4785213"/>
              <a:ext cx="644728"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C4b2a3b</a:t>
              </a:r>
              <a:endParaRPr/>
            </a:p>
          </p:txBody>
        </p:sp>
        <p:sp>
          <p:nvSpPr>
            <p:cNvPr id="14440" name="Google Shape;14440;p248"/>
            <p:cNvSpPr txBox="1"/>
            <p:nvPr/>
          </p:nvSpPr>
          <p:spPr>
            <a:xfrm>
              <a:off x="5663147" y="2511058"/>
              <a:ext cx="316112"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C2</a:t>
              </a:r>
              <a:endParaRPr/>
            </a:p>
          </p:txBody>
        </p:sp>
        <p:sp>
          <p:nvSpPr>
            <p:cNvPr id="14441" name="Google Shape;14441;p248"/>
            <p:cNvSpPr txBox="1"/>
            <p:nvPr/>
          </p:nvSpPr>
          <p:spPr>
            <a:xfrm>
              <a:off x="5425271" y="1760717"/>
              <a:ext cx="316112"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a:t>
              </a:r>
              <a:endParaRPr/>
            </a:p>
          </p:txBody>
        </p:sp>
        <p:sp>
          <p:nvSpPr>
            <p:cNvPr id="14442" name="Google Shape;14442;p248"/>
            <p:cNvSpPr txBox="1"/>
            <p:nvPr/>
          </p:nvSpPr>
          <p:spPr>
            <a:xfrm>
              <a:off x="5202530" y="2445812"/>
              <a:ext cx="378630"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C4a</a:t>
              </a:r>
              <a:endParaRPr/>
            </a:p>
          </p:txBody>
        </p:sp>
        <p:sp>
          <p:nvSpPr>
            <p:cNvPr id="14443" name="Google Shape;14443;p248"/>
            <p:cNvSpPr txBox="1"/>
            <p:nvPr/>
          </p:nvSpPr>
          <p:spPr>
            <a:xfrm>
              <a:off x="5202284" y="2784558"/>
              <a:ext cx="385042"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C2b</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186"/>
                                        </p:tgtEl>
                                        <p:attrNameLst>
                                          <p:attrName>style.visibility</p:attrName>
                                        </p:attrNameLst>
                                      </p:cBhvr>
                                      <p:to>
                                        <p:strVal val="visible"/>
                                      </p:to>
                                    </p:set>
                                    <p:animEffect filter="fade" transition="in">
                                      <p:cBhvr>
                                        <p:cTn dur="500"/>
                                        <p:tgtEl>
                                          <p:spTgt spid="1418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4189"/>
                                        </p:tgtEl>
                                        <p:attrNameLst>
                                          <p:attrName>style.visibility</p:attrName>
                                        </p:attrNameLst>
                                      </p:cBhvr>
                                      <p:to>
                                        <p:strVal val="visible"/>
                                      </p:to>
                                    </p:set>
                                    <p:animEffect filter="fade" transition="in">
                                      <p:cBhvr>
                                        <p:cTn dur="500"/>
                                        <p:tgtEl>
                                          <p:spTgt spid="14189"/>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4202"/>
                                        </p:tgtEl>
                                        <p:attrNameLst>
                                          <p:attrName>style.visibility</p:attrName>
                                        </p:attrNameLst>
                                      </p:cBhvr>
                                      <p:to>
                                        <p:strVal val="visible"/>
                                      </p:to>
                                    </p:set>
                                    <p:animEffect filter="fade" transition="in">
                                      <p:cBhvr>
                                        <p:cTn dur="500"/>
                                        <p:tgtEl>
                                          <p:spTgt spid="1420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48" name="Shape 14448"/>
        <p:cNvGrpSpPr/>
        <p:nvPr/>
      </p:nvGrpSpPr>
      <p:grpSpPr>
        <a:xfrm>
          <a:off x="0" y="0"/>
          <a:ext cx="0" cy="0"/>
          <a:chOff x="0" y="0"/>
          <a:chExt cx="0" cy="0"/>
        </a:xfrm>
      </p:grpSpPr>
      <p:sp>
        <p:nvSpPr>
          <p:cNvPr id="14449" name="Google Shape;14449;p249"/>
          <p:cNvSpPr/>
          <p:nvPr/>
        </p:nvSpPr>
        <p:spPr>
          <a:xfrm flipH="1">
            <a:off x="336084" y="1590880"/>
            <a:ext cx="11519832" cy="412476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450" name="Google Shape;14450;p249"/>
          <p:cNvSpPr txBox="1"/>
          <p:nvPr/>
        </p:nvSpPr>
        <p:spPr>
          <a:xfrm>
            <a:off x="296268" y="385036"/>
            <a:ext cx="1100673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Fisiopatologia da Hemólise </a:t>
            </a:r>
            <a:r>
              <a:rPr b="1" lang="pt-BR" sz="3500">
                <a:solidFill>
                  <a:srgbClr val="830051"/>
                </a:solidFill>
                <a:latin typeface="Lustria"/>
                <a:ea typeface="Lustria"/>
                <a:cs typeface="Lustria"/>
                <a:sym typeface="Lustria"/>
              </a:rPr>
              <a:t>E</a:t>
            </a:r>
            <a:r>
              <a:rPr b="1" i="0" lang="pt-BR" sz="3500" u="none" cap="none" strike="noStrike">
                <a:solidFill>
                  <a:srgbClr val="830051"/>
                </a:solidFill>
                <a:latin typeface="Lustria"/>
                <a:ea typeface="Lustria"/>
                <a:cs typeface="Lustria"/>
                <a:sym typeface="Lustria"/>
              </a:rPr>
              <a:t>xtravascular (HEV)</a:t>
            </a:r>
            <a:endParaRPr b="1" i="0" sz="3500" u="none" cap="none" strike="noStrike">
              <a:solidFill>
                <a:srgbClr val="830051"/>
              </a:solidFill>
              <a:latin typeface="Lustria"/>
              <a:ea typeface="Lustria"/>
              <a:cs typeface="Lustria"/>
              <a:sym typeface="Lustria"/>
            </a:endParaRPr>
          </a:p>
        </p:txBody>
      </p:sp>
      <p:sp>
        <p:nvSpPr>
          <p:cNvPr id="14451" name="Google Shape;14451;p249"/>
          <p:cNvSpPr txBox="1"/>
          <p:nvPr>
            <p:ph idx="1" type="body"/>
          </p:nvPr>
        </p:nvSpPr>
        <p:spPr>
          <a:xfrm>
            <a:off x="407988" y="6200775"/>
            <a:ext cx="10488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EVH, hemólise extravascular; IVH, hemólise intravascular. HPN, hemoglobinúria paroxística noturna.</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Kulasekaraj AG, et al. Eur J HaematolBP. 2022;109(3):205-214. 2. ULTOMIRIS Prescribing Information. July 2022. 3. Lee JW, et al. BloodBP. 2019;133(6):530-539. 4. Kulasekaraj AG, et al. BloodBP. 2019;133(6):540-549. 5. Brodsky RA. BloodBP. 135:884-885 in 2020; 6. Risk analysis AM, et al. Front ImmunolBP. 2019;10:1157. 7. Kulasekaraj AG, et al. HemaSphere. 2023; 7(S3):3953-3954. 8. Hill A, et al. Nat Rev Dis PrimersBP. 2017; 3:17028. Doi: 10.1038 / NRDP.2017.28. 9. Risk analysis AM, et al. BloodBP. 2009;113(17):4094-4100. 10. Höchsmann B, et al. Vox SangBP. 2012;102(2):159-166.</a:t>
            </a:r>
            <a:endParaRPr/>
          </a:p>
        </p:txBody>
      </p:sp>
      <p:grpSp>
        <p:nvGrpSpPr>
          <p:cNvPr id="14452" name="Google Shape;14452;p249"/>
          <p:cNvGrpSpPr/>
          <p:nvPr/>
        </p:nvGrpSpPr>
        <p:grpSpPr>
          <a:xfrm>
            <a:off x="614867" y="1932887"/>
            <a:ext cx="3731102" cy="3522959"/>
            <a:chOff x="614867" y="1932887"/>
            <a:chExt cx="3731102" cy="3522959"/>
          </a:xfrm>
        </p:grpSpPr>
        <p:sp>
          <p:nvSpPr>
            <p:cNvPr id="14453" name="Google Shape;14453;p249"/>
            <p:cNvSpPr txBox="1"/>
            <p:nvPr/>
          </p:nvSpPr>
          <p:spPr>
            <a:xfrm>
              <a:off x="640267" y="1932887"/>
              <a:ext cx="3644560" cy="475771"/>
            </a:xfrm>
            <a:prstGeom prst="rect">
              <a:avLst/>
            </a:prstGeom>
            <a:noFill/>
            <a:ln>
              <a:noFill/>
            </a:ln>
          </p:spPr>
          <p:txBody>
            <a:bodyPr anchorCtr="0" anchor="t" bIns="0" lIns="0" spcFirstLastPara="1" rIns="0" wrap="square" tIns="39350">
              <a:spAutoFit/>
            </a:bodyPr>
            <a:lstStyle/>
            <a:p>
              <a:pPr indent="0" lvl="0" marL="12700" marR="5080" rtl="0" algn="l">
                <a:lnSpc>
                  <a:spcPct val="108124"/>
                </a:lnSpc>
                <a:spcBef>
                  <a:spcPts val="0"/>
                </a:spcBef>
                <a:spcAft>
                  <a:spcPts val="0"/>
                </a:spcAft>
                <a:buClr>
                  <a:srgbClr val="FFFFFF"/>
                </a:buClr>
                <a:buSzPts val="1600"/>
                <a:buFont typeface="Calibri"/>
                <a:buNone/>
              </a:pPr>
              <a:r>
                <a:rPr b="1" lang="pt-BR" sz="1600">
                  <a:solidFill>
                    <a:srgbClr val="FFFFFF"/>
                  </a:solidFill>
                  <a:latin typeface="Calibri"/>
                  <a:ea typeface="Calibri"/>
                  <a:cs typeface="Calibri"/>
                  <a:sym typeface="Calibri"/>
                </a:rPr>
                <a:t>HEV</a:t>
              </a:r>
              <a:r>
                <a:rPr b="1" i="0" lang="pt-BR" sz="1600" u="none" cap="none" strike="noStrike">
                  <a:solidFill>
                    <a:srgbClr val="FFFFFF"/>
                  </a:solidFill>
                  <a:latin typeface="Calibri"/>
                  <a:ea typeface="Calibri"/>
                  <a:cs typeface="Calibri"/>
                  <a:sym typeface="Calibri"/>
                </a:rPr>
                <a:t> é o processo fisiológico de degradação de eritrócitos velhos/anormais</a:t>
              </a:r>
              <a:endParaRPr b="1" i="0" sz="1600" u="none" cap="none" strike="noStrike">
                <a:solidFill>
                  <a:srgbClr val="FFFFFF"/>
                </a:solidFill>
                <a:latin typeface="Calibri"/>
                <a:ea typeface="Calibri"/>
                <a:cs typeface="Calibri"/>
                <a:sym typeface="Calibri"/>
              </a:endParaRPr>
            </a:p>
          </p:txBody>
        </p:sp>
        <p:sp>
          <p:nvSpPr>
            <p:cNvPr id="14454" name="Google Shape;14454;p249"/>
            <p:cNvSpPr txBox="1"/>
            <p:nvPr/>
          </p:nvSpPr>
          <p:spPr>
            <a:xfrm>
              <a:off x="614868" y="2844492"/>
              <a:ext cx="3657156" cy="488315"/>
            </a:xfrm>
            <a:prstGeom prst="rect">
              <a:avLst/>
            </a:prstGeom>
            <a:noFill/>
            <a:ln>
              <a:noFill/>
            </a:ln>
          </p:spPr>
          <p:txBody>
            <a:bodyPr anchorCtr="0" anchor="t" bIns="0" lIns="0" spcFirstLastPara="1" rIns="0" wrap="square" tIns="39350">
              <a:spAutoFit/>
            </a:bodyPr>
            <a:lstStyle/>
            <a:p>
              <a:pPr indent="0" lvl="0" marL="38100" marR="43180" rtl="0" algn="l">
                <a:lnSpc>
                  <a:spcPct val="108124"/>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Pode ocorrer aumento de HEV após tratamento com inibidores de C5</a:t>
              </a:r>
              <a:r>
                <a:rPr b="1" baseline="30000" i="0" lang="pt-BR" sz="1600" u="none" cap="none" strike="noStrike">
                  <a:solidFill>
                    <a:srgbClr val="FFFFFF"/>
                  </a:solidFill>
                  <a:latin typeface="Calibri"/>
                  <a:ea typeface="Calibri"/>
                  <a:cs typeface="Calibri"/>
                  <a:sym typeface="Calibri"/>
                </a:rPr>
                <a:t>1,2</a:t>
              </a:r>
              <a:endParaRPr b="1" baseline="30000" i="0" sz="1600" u="none" cap="none" strike="noStrike">
                <a:solidFill>
                  <a:srgbClr val="FFFFFF"/>
                </a:solidFill>
                <a:latin typeface="Calibri"/>
                <a:ea typeface="Calibri"/>
                <a:cs typeface="Calibri"/>
                <a:sym typeface="Calibri"/>
              </a:endParaRPr>
            </a:p>
          </p:txBody>
        </p:sp>
        <p:sp>
          <p:nvSpPr>
            <p:cNvPr id="14455" name="Google Shape;14455;p249"/>
            <p:cNvSpPr txBox="1"/>
            <p:nvPr/>
          </p:nvSpPr>
          <p:spPr>
            <a:xfrm>
              <a:off x="811658" y="3322368"/>
              <a:ext cx="3534311" cy="975908"/>
            </a:xfrm>
            <a:prstGeom prst="rect">
              <a:avLst/>
            </a:prstGeom>
            <a:noFill/>
            <a:ln>
              <a:noFill/>
            </a:ln>
          </p:spPr>
          <p:txBody>
            <a:bodyPr anchorCtr="0" anchor="t" bIns="0" lIns="0" spcFirstLastPara="1" rIns="0" wrap="square" tIns="39350">
              <a:spAutoFit/>
            </a:bodyPr>
            <a:lstStyle/>
            <a:p>
              <a:pPr indent="0" lvl="0" marL="12700" marR="5080" rtl="0" algn="l">
                <a:lnSpc>
                  <a:spcPct val="108124"/>
                </a:lnSpc>
                <a:spcBef>
                  <a:spcPts val="0"/>
                </a:spcBef>
                <a:spcAft>
                  <a:spcPts val="0"/>
                </a:spcAft>
                <a:buClr>
                  <a:srgbClr val="FFFFFF"/>
                </a:buClr>
                <a:buSzPts val="1600"/>
                <a:buFont typeface="Calibri"/>
                <a:buNone/>
              </a:pPr>
              <a:r>
                <a:rPr b="0" i="0" lang="pt-BR" sz="1600" u="none" cap="none" strike="noStrike">
                  <a:solidFill>
                    <a:srgbClr val="FFFFFF"/>
                  </a:solidFill>
                  <a:latin typeface="Calibri"/>
                  <a:ea typeface="Calibri"/>
                  <a:cs typeface="Calibri"/>
                  <a:sym typeface="Calibri"/>
                </a:rPr>
                <a:t>Causada por </a:t>
              </a:r>
              <a:r>
                <a:rPr b="1" i="0" lang="pt-BR" sz="1600" u="none" cap="none" strike="noStrike">
                  <a:solidFill>
                    <a:srgbClr val="FFFFFF"/>
                  </a:solidFill>
                  <a:latin typeface="Calibri"/>
                  <a:ea typeface="Calibri"/>
                  <a:cs typeface="Calibri"/>
                  <a:sym typeface="Calibri"/>
                </a:rPr>
                <a:t>depósitos persistentes de C3 em hemácias defeituosas sobreviventes</a:t>
              </a:r>
              <a:endParaRPr b="0" i="0" sz="1600" u="none" cap="none" strike="noStrike">
                <a:solidFill>
                  <a:srgbClr val="FFFFFF"/>
                </a:solidFill>
                <a:latin typeface="Calibri"/>
                <a:ea typeface="Calibri"/>
                <a:cs typeface="Calibri"/>
                <a:sym typeface="Calibri"/>
              </a:endParaRPr>
            </a:p>
            <a:p>
              <a:pPr indent="0" lvl="0" marL="12065" marR="999489" rtl="0" algn="l">
                <a:lnSpc>
                  <a:spcPct val="108124"/>
                </a:lnSpc>
                <a:spcBef>
                  <a:spcPts val="500"/>
                </a:spcBef>
                <a:spcAft>
                  <a:spcPts val="0"/>
                </a:spcAft>
                <a:buClr>
                  <a:srgbClr val="FFFFFF"/>
                </a:buClr>
                <a:buSzPts val="1600"/>
                <a:buFont typeface="Calibri"/>
                <a:buNone/>
              </a:pPr>
              <a:r>
                <a:rPr b="0" i="0" lang="pt-BR" sz="1600" u="none" cap="none" strike="noStrike">
                  <a:solidFill>
                    <a:srgbClr val="FFFFFF"/>
                  </a:solidFill>
                  <a:latin typeface="Calibri"/>
                  <a:ea typeface="Calibri"/>
                  <a:cs typeface="Calibri"/>
                  <a:sym typeface="Calibri"/>
                </a:rPr>
                <a:t>Sinalização para </a:t>
              </a:r>
              <a:r>
                <a:rPr b="1" i="0" lang="pt-BR" sz="1600" u="none" cap="none" strike="noStrike">
                  <a:solidFill>
                    <a:srgbClr val="FFFFFF"/>
                  </a:solidFill>
                  <a:latin typeface="Calibri"/>
                  <a:ea typeface="Calibri"/>
                  <a:cs typeface="Calibri"/>
                  <a:sym typeface="Calibri"/>
                </a:rPr>
                <a:t>fagocitose no fígado ou baço</a:t>
              </a:r>
              <a:endParaRPr b="0" i="0" sz="1600" u="none" cap="none" strike="noStrike">
                <a:solidFill>
                  <a:srgbClr val="FFFFFF"/>
                </a:solidFill>
                <a:latin typeface="Calibri"/>
                <a:ea typeface="Calibri"/>
                <a:cs typeface="Calibri"/>
                <a:sym typeface="Calibri"/>
              </a:endParaRPr>
            </a:p>
          </p:txBody>
        </p:sp>
        <p:sp>
          <p:nvSpPr>
            <p:cNvPr id="14456" name="Google Shape;14456;p249"/>
            <p:cNvSpPr txBox="1"/>
            <p:nvPr/>
          </p:nvSpPr>
          <p:spPr>
            <a:xfrm>
              <a:off x="614867" y="4762066"/>
              <a:ext cx="3507298" cy="693780"/>
            </a:xfrm>
            <a:prstGeom prst="rect">
              <a:avLst/>
            </a:prstGeom>
            <a:noFill/>
            <a:ln>
              <a:noFill/>
            </a:ln>
          </p:spPr>
          <p:txBody>
            <a:bodyPr anchorCtr="0" anchor="t" bIns="0" lIns="0" spcFirstLastPara="1" rIns="0" wrap="square" tIns="39350">
              <a:spAutoFit/>
            </a:bodyPr>
            <a:lstStyle/>
            <a:p>
              <a:pPr indent="0" lvl="0" marL="38100" marR="30480" rtl="0" algn="l">
                <a:lnSpc>
                  <a:spcPct val="108124"/>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Não há uma definição ou características consistentes da relevância clínica da HEV</a:t>
              </a:r>
              <a:r>
                <a:rPr b="1" baseline="30000" i="0" lang="pt-BR" sz="1600" u="none" cap="none" strike="noStrike">
                  <a:solidFill>
                    <a:srgbClr val="FFFFFF"/>
                  </a:solidFill>
                  <a:latin typeface="Calibri"/>
                  <a:ea typeface="Calibri"/>
                  <a:cs typeface="Calibri"/>
                  <a:sym typeface="Calibri"/>
                </a:rPr>
                <a:t>3</a:t>
              </a:r>
              <a:endParaRPr b="1" baseline="30000" i="0" sz="1600" u="none" cap="none" strike="noStrike">
                <a:solidFill>
                  <a:srgbClr val="FFFFFF"/>
                </a:solidFill>
                <a:latin typeface="Calibri"/>
                <a:ea typeface="Calibri"/>
                <a:cs typeface="Calibri"/>
                <a:sym typeface="Calibri"/>
              </a:endParaRPr>
            </a:p>
          </p:txBody>
        </p:sp>
        <p:cxnSp>
          <p:nvCxnSpPr>
            <p:cNvPr id="14457" name="Google Shape;14457;p249"/>
            <p:cNvCxnSpPr/>
            <p:nvPr/>
          </p:nvCxnSpPr>
          <p:spPr>
            <a:xfrm>
              <a:off x="614867" y="2643325"/>
              <a:ext cx="3711450" cy="0"/>
            </a:xfrm>
            <a:prstGeom prst="straightConnector1">
              <a:avLst/>
            </a:prstGeom>
            <a:noFill/>
            <a:ln cap="flat" cmpd="sng" w="12700">
              <a:solidFill>
                <a:srgbClr val="FF3F40"/>
              </a:solidFill>
              <a:prstDash val="solid"/>
              <a:miter lim="800000"/>
              <a:headEnd len="sm" w="sm" type="none"/>
              <a:tailEnd len="sm" w="sm" type="none"/>
            </a:ln>
          </p:spPr>
        </p:cxnSp>
        <p:cxnSp>
          <p:nvCxnSpPr>
            <p:cNvPr id="14458" name="Google Shape;14458;p249"/>
            <p:cNvCxnSpPr/>
            <p:nvPr/>
          </p:nvCxnSpPr>
          <p:spPr>
            <a:xfrm>
              <a:off x="614867" y="4531721"/>
              <a:ext cx="3711450" cy="0"/>
            </a:xfrm>
            <a:prstGeom prst="straightConnector1">
              <a:avLst/>
            </a:prstGeom>
            <a:noFill/>
            <a:ln cap="flat" cmpd="sng" w="12700">
              <a:solidFill>
                <a:srgbClr val="FF3F40"/>
              </a:solidFill>
              <a:prstDash val="solid"/>
              <a:miter lim="800000"/>
              <a:headEnd len="sm" w="sm" type="none"/>
              <a:tailEnd len="sm" w="sm" type="none"/>
            </a:ln>
          </p:spPr>
        </p:cxnSp>
      </p:grpSp>
      <p:grpSp>
        <p:nvGrpSpPr>
          <p:cNvPr id="14459" name="Google Shape;14459;p249"/>
          <p:cNvGrpSpPr/>
          <p:nvPr/>
        </p:nvGrpSpPr>
        <p:grpSpPr>
          <a:xfrm>
            <a:off x="4471924" y="1264732"/>
            <a:ext cx="7059676" cy="4774117"/>
            <a:chOff x="4471924" y="1264732"/>
            <a:chExt cx="7059676" cy="4774117"/>
          </a:xfrm>
        </p:grpSpPr>
        <p:sp>
          <p:nvSpPr>
            <p:cNvPr id="14460" name="Google Shape;14460;p249"/>
            <p:cNvSpPr/>
            <p:nvPr/>
          </p:nvSpPr>
          <p:spPr>
            <a:xfrm>
              <a:off x="4533901" y="1264732"/>
              <a:ext cx="6997699" cy="4774117"/>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4461" name="Google Shape;14461;p249"/>
            <p:cNvGrpSpPr/>
            <p:nvPr/>
          </p:nvGrpSpPr>
          <p:grpSpPr>
            <a:xfrm>
              <a:off x="4471924" y="1346485"/>
              <a:ext cx="6403177" cy="4649355"/>
              <a:chOff x="374012" y="1055849"/>
              <a:chExt cx="6899399" cy="5009663"/>
            </a:xfrm>
          </p:grpSpPr>
          <p:pic>
            <p:nvPicPr>
              <p:cNvPr id="14462" name="Google Shape;14462;p249"/>
              <p:cNvPicPr preferRelativeResize="0"/>
              <p:nvPr/>
            </p:nvPicPr>
            <p:blipFill rotWithShape="1">
              <a:blip r:embed="rId3">
                <a:alphaModFix amt="80000"/>
              </a:blip>
              <a:srcRect b="25329" l="0" r="0" t="0"/>
              <a:stretch/>
            </p:blipFill>
            <p:spPr>
              <a:xfrm>
                <a:off x="3666611" y="2355327"/>
                <a:ext cx="3606800" cy="2612403"/>
              </a:xfrm>
              <a:prstGeom prst="rect">
                <a:avLst/>
              </a:prstGeom>
              <a:noFill/>
              <a:ln>
                <a:noFill/>
              </a:ln>
            </p:spPr>
          </p:pic>
          <p:sp>
            <p:nvSpPr>
              <p:cNvPr id="14463" name="Google Shape;14463;p249"/>
              <p:cNvSpPr/>
              <p:nvPr/>
            </p:nvSpPr>
            <p:spPr>
              <a:xfrm>
                <a:off x="3766353" y="2642509"/>
                <a:ext cx="169817" cy="1524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b="0" i="0" sz="1600" u="none" cap="none" strike="noStrike">
                  <a:solidFill>
                    <a:srgbClr val="FFFFFF"/>
                  </a:solidFill>
                  <a:latin typeface="Calibri"/>
                  <a:ea typeface="Calibri"/>
                  <a:cs typeface="Calibri"/>
                  <a:sym typeface="Calibri"/>
                </a:endParaRPr>
              </a:p>
            </p:txBody>
          </p:sp>
          <p:pic>
            <p:nvPicPr>
              <p:cNvPr id="14464" name="Google Shape;14464;p249"/>
              <p:cNvPicPr preferRelativeResize="0"/>
              <p:nvPr/>
            </p:nvPicPr>
            <p:blipFill rotWithShape="1">
              <a:blip r:embed="rId4">
                <a:alphaModFix/>
              </a:blip>
              <a:srcRect b="0" l="0" r="0" t="0"/>
              <a:stretch/>
            </p:blipFill>
            <p:spPr>
              <a:xfrm rot="-1145135">
                <a:off x="3646715" y="3243220"/>
                <a:ext cx="1558575" cy="1454668"/>
              </a:xfrm>
              <a:prstGeom prst="rect">
                <a:avLst/>
              </a:prstGeom>
              <a:noFill/>
              <a:ln>
                <a:noFill/>
              </a:ln>
              <a:effectLst>
                <a:outerShdw blurRad="152400" rotWithShape="0" algn="tl" dir="2700000" dist="76200">
                  <a:schemeClr val="lt1"/>
                </a:outerShdw>
              </a:effectLst>
            </p:spPr>
          </p:pic>
          <p:pic>
            <p:nvPicPr>
              <p:cNvPr id="14465" name="Google Shape;14465;p249"/>
              <p:cNvPicPr preferRelativeResize="0"/>
              <p:nvPr/>
            </p:nvPicPr>
            <p:blipFill rotWithShape="1">
              <a:blip r:embed="rId5">
                <a:alphaModFix/>
              </a:blip>
              <a:srcRect b="0" l="0" r="0" t="0"/>
              <a:stretch/>
            </p:blipFill>
            <p:spPr>
              <a:xfrm>
                <a:off x="5359963" y="2744521"/>
                <a:ext cx="513104" cy="607348"/>
              </a:xfrm>
              <a:prstGeom prst="rect">
                <a:avLst/>
              </a:prstGeom>
              <a:noFill/>
              <a:ln>
                <a:noFill/>
              </a:ln>
            </p:spPr>
          </p:pic>
          <p:pic>
            <p:nvPicPr>
              <p:cNvPr id="14466" name="Google Shape;14466;p249"/>
              <p:cNvPicPr preferRelativeResize="0"/>
              <p:nvPr/>
            </p:nvPicPr>
            <p:blipFill rotWithShape="1">
              <a:blip r:embed="rId5">
                <a:alphaModFix/>
              </a:blip>
              <a:srcRect b="0" l="0" r="0" t="0"/>
              <a:stretch/>
            </p:blipFill>
            <p:spPr>
              <a:xfrm>
                <a:off x="5256703" y="3589845"/>
                <a:ext cx="513104" cy="607348"/>
              </a:xfrm>
              <a:prstGeom prst="rect">
                <a:avLst/>
              </a:prstGeom>
              <a:noFill/>
              <a:ln>
                <a:noFill/>
              </a:ln>
            </p:spPr>
          </p:pic>
          <p:pic>
            <p:nvPicPr>
              <p:cNvPr id="14467" name="Google Shape;14467;p249"/>
              <p:cNvPicPr preferRelativeResize="0"/>
              <p:nvPr/>
            </p:nvPicPr>
            <p:blipFill rotWithShape="1">
              <a:blip r:embed="rId5">
                <a:alphaModFix/>
              </a:blip>
              <a:srcRect b="0" l="0" r="0" t="0"/>
              <a:stretch/>
            </p:blipFill>
            <p:spPr>
              <a:xfrm>
                <a:off x="5273797" y="3022973"/>
                <a:ext cx="513104" cy="607348"/>
              </a:xfrm>
              <a:prstGeom prst="rect">
                <a:avLst/>
              </a:prstGeom>
              <a:noFill/>
              <a:ln>
                <a:noFill/>
              </a:ln>
            </p:spPr>
          </p:pic>
          <p:pic>
            <p:nvPicPr>
              <p:cNvPr id="14468" name="Google Shape;14468;p249"/>
              <p:cNvPicPr preferRelativeResize="0"/>
              <p:nvPr/>
            </p:nvPicPr>
            <p:blipFill rotWithShape="1">
              <a:blip r:embed="rId5">
                <a:alphaModFix/>
              </a:blip>
              <a:srcRect b="0" l="0" r="0" t="0"/>
              <a:stretch/>
            </p:blipFill>
            <p:spPr>
              <a:xfrm>
                <a:off x="5444355" y="3300001"/>
                <a:ext cx="513104" cy="607348"/>
              </a:xfrm>
              <a:prstGeom prst="rect">
                <a:avLst/>
              </a:prstGeom>
              <a:noFill/>
              <a:ln>
                <a:noFill/>
              </a:ln>
            </p:spPr>
          </p:pic>
          <p:pic>
            <p:nvPicPr>
              <p:cNvPr id="14469" name="Google Shape;14469;p249"/>
              <p:cNvPicPr preferRelativeResize="0"/>
              <p:nvPr/>
            </p:nvPicPr>
            <p:blipFill rotWithShape="1">
              <a:blip r:embed="rId6">
                <a:alphaModFix/>
              </a:blip>
              <a:srcRect b="0" l="0" r="0" t="0"/>
              <a:stretch/>
            </p:blipFill>
            <p:spPr>
              <a:xfrm rot="1027084">
                <a:off x="3993365" y="2425311"/>
                <a:ext cx="1427480" cy="1332313"/>
              </a:xfrm>
              <a:prstGeom prst="rect">
                <a:avLst/>
              </a:prstGeom>
              <a:noFill/>
              <a:ln>
                <a:noFill/>
              </a:ln>
              <a:effectLst>
                <a:outerShdw blurRad="152400" rotWithShape="0" algn="tl" dir="2700000" dist="76200">
                  <a:schemeClr val="lt1"/>
                </a:outerShdw>
              </a:effectLst>
            </p:spPr>
          </p:pic>
          <p:sp>
            <p:nvSpPr>
              <p:cNvPr id="14470" name="Google Shape;14470;p249"/>
              <p:cNvSpPr/>
              <p:nvPr/>
            </p:nvSpPr>
            <p:spPr>
              <a:xfrm>
                <a:off x="2699983" y="4829420"/>
                <a:ext cx="2639493" cy="33162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7302C"/>
                  </a:buClr>
                  <a:buSzPts val="700"/>
                  <a:buFont typeface="Calibri"/>
                  <a:buNone/>
                </a:pPr>
                <a:r>
                  <a:rPr b="0" i="0" lang="pt-BR" sz="700" u="none" cap="none" strike="noStrike">
                    <a:solidFill>
                      <a:srgbClr val="37302C"/>
                    </a:solidFill>
                    <a:latin typeface="Calibri"/>
                    <a:ea typeface="Calibri"/>
                    <a:cs typeface="Calibri"/>
                    <a:sym typeface="Calibri"/>
                  </a:rPr>
                  <a:t>Adaptado de </a:t>
                </a:r>
                <a:r>
                  <a:rPr b="0" i="1" lang="pt-BR" sz="700" u="none" cap="none" strike="noStrike">
                    <a:solidFill>
                      <a:srgbClr val="37302C"/>
                    </a:solidFill>
                    <a:latin typeface="Calibri"/>
                    <a:ea typeface="Calibri"/>
                    <a:cs typeface="Calibri"/>
                    <a:sym typeface="Calibri"/>
                  </a:rPr>
                  <a:t>Tortora GJ, et al. Principles of Anatomy &amp; Physiology. 15th ed. John Wiley &amp; Sons, Inc; 2016:668-694.</a:t>
                </a:r>
                <a:endParaRPr/>
              </a:p>
            </p:txBody>
          </p:sp>
          <p:sp>
            <p:nvSpPr>
              <p:cNvPr id="14471" name="Google Shape;14471;p249"/>
              <p:cNvSpPr/>
              <p:nvPr/>
            </p:nvSpPr>
            <p:spPr>
              <a:xfrm>
                <a:off x="2488780" y="1194399"/>
                <a:ext cx="3003707" cy="46166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2F6C"/>
                  </a:buClr>
                  <a:buSzPts val="1200"/>
                  <a:buFont typeface="Calibri"/>
                  <a:buNone/>
                </a:pPr>
                <a:r>
                  <a:rPr b="1" i="0" lang="pt-BR" sz="1200" u="none" cap="none" strike="noStrike">
                    <a:solidFill>
                      <a:srgbClr val="002F6C"/>
                    </a:solidFill>
                    <a:latin typeface="Calibri"/>
                    <a:ea typeface="Calibri"/>
                    <a:cs typeface="Calibri"/>
                    <a:sym typeface="Calibri"/>
                  </a:rPr>
                  <a:t>REDUÇÃO do ciclo de vida </a:t>
                </a:r>
                <a:endParaRPr/>
              </a:p>
              <a:p>
                <a:pPr indent="0" lvl="0" marL="0" marR="0" rtl="0" algn="ctr">
                  <a:lnSpc>
                    <a:spcPct val="100000"/>
                  </a:lnSpc>
                  <a:spcBef>
                    <a:spcPts val="0"/>
                  </a:spcBef>
                  <a:spcAft>
                    <a:spcPts val="0"/>
                  </a:spcAft>
                  <a:buClr>
                    <a:srgbClr val="002F6C"/>
                  </a:buClr>
                  <a:buSzPts val="1200"/>
                  <a:buFont typeface="Calibri"/>
                  <a:buNone/>
                </a:pPr>
                <a:r>
                  <a:rPr b="1" i="0" lang="pt-BR" sz="1200" u="none" cap="none" strike="noStrike">
                    <a:solidFill>
                      <a:srgbClr val="002F6C"/>
                    </a:solidFill>
                    <a:latin typeface="Calibri"/>
                    <a:ea typeface="Calibri"/>
                    <a:cs typeface="Calibri"/>
                    <a:sym typeface="Calibri"/>
                  </a:rPr>
                  <a:t>da hemácia na circulação</a:t>
                </a:r>
                <a:r>
                  <a:rPr b="1" baseline="30000" i="0" lang="pt-BR" sz="1200" u="none" cap="none" strike="noStrike">
                    <a:solidFill>
                      <a:srgbClr val="002F6C"/>
                    </a:solidFill>
                    <a:latin typeface="Calibri"/>
                    <a:ea typeface="Calibri"/>
                    <a:cs typeface="Calibri"/>
                    <a:sym typeface="Calibri"/>
                  </a:rPr>
                  <a:t>2,3</a:t>
                </a:r>
                <a:endParaRPr b="1" i="0" sz="1200" u="none" cap="none" strike="noStrike">
                  <a:solidFill>
                    <a:srgbClr val="002F6C"/>
                  </a:solidFill>
                  <a:latin typeface="Calibri"/>
                  <a:ea typeface="Calibri"/>
                  <a:cs typeface="Calibri"/>
                  <a:sym typeface="Calibri"/>
                </a:endParaRPr>
              </a:p>
            </p:txBody>
          </p:sp>
          <p:sp>
            <p:nvSpPr>
              <p:cNvPr id="14472" name="Google Shape;14472;p249"/>
              <p:cNvSpPr/>
              <p:nvPr/>
            </p:nvSpPr>
            <p:spPr>
              <a:xfrm>
                <a:off x="3207393" y="1703863"/>
                <a:ext cx="1370288" cy="807583"/>
              </a:xfrm>
              <a:prstGeom prst="flowChartTerminator">
                <a:avLst/>
              </a:prstGeom>
              <a:blipFill rotWithShape="1">
                <a:blip r:embed="rId7">
                  <a:alphaModFix/>
                </a:blip>
                <a:stretch>
                  <a:fillRect b="0" l="0" r="0" t="0"/>
                </a:stretch>
              </a:blipFill>
              <a:ln>
                <a:noFill/>
              </a:ln>
            </p:spPr>
            <p:txBody>
              <a:bodyPr anchorCtr="0" anchor="ctr" bIns="45700" lIns="60950" spcFirstLastPara="1" rIns="60950"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0" i="0" sz="1100" u="none" cap="none" strike="noStrike">
                  <a:solidFill>
                    <a:srgbClr val="000000"/>
                  </a:solidFill>
                  <a:latin typeface="Calibri"/>
                  <a:ea typeface="Calibri"/>
                  <a:cs typeface="Calibri"/>
                  <a:sym typeface="Calibri"/>
                </a:endParaRPr>
              </a:p>
            </p:txBody>
          </p:sp>
          <p:sp>
            <p:nvSpPr>
              <p:cNvPr id="14473" name="Google Shape;14473;p249"/>
              <p:cNvSpPr txBox="1"/>
              <p:nvPr/>
            </p:nvSpPr>
            <p:spPr>
              <a:xfrm>
                <a:off x="450825" y="5849953"/>
                <a:ext cx="3725375" cy="21555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7302C"/>
                  </a:buClr>
                  <a:buSzPts val="700"/>
                  <a:buFont typeface="Calibri"/>
                  <a:buNone/>
                </a:pPr>
                <a:r>
                  <a:rPr b="0" i="0" lang="pt-BR" sz="700" u="none" cap="none" strike="noStrike">
                    <a:solidFill>
                      <a:srgbClr val="37302C"/>
                    </a:solidFill>
                    <a:latin typeface="Calibri"/>
                    <a:ea typeface="Calibri"/>
                    <a:cs typeface="Calibri"/>
                    <a:sym typeface="Calibri"/>
                  </a:rPr>
                  <a:t>Adaptado de </a:t>
                </a:r>
                <a:r>
                  <a:rPr b="0" i="1" lang="pt-BR" sz="700" u="none" cap="none" strike="noStrike">
                    <a:solidFill>
                      <a:srgbClr val="37302C"/>
                    </a:solidFill>
                    <a:latin typeface="Calibri"/>
                    <a:ea typeface="Calibri"/>
                    <a:cs typeface="Calibri"/>
                    <a:sym typeface="Calibri"/>
                  </a:rPr>
                  <a:t>Nichols B, et al. Conf Proc IEEE Eng Med Biol Soc. 2011;2011:83-86.</a:t>
                </a:r>
                <a:endParaRPr/>
              </a:p>
            </p:txBody>
          </p:sp>
          <p:pic>
            <p:nvPicPr>
              <p:cNvPr id="14474" name="Google Shape;14474;p249"/>
              <p:cNvPicPr preferRelativeResize="0"/>
              <p:nvPr/>
            </p:nvPicPr>
            <p:blipFill rotWithShape="1">
              <a:blip r:embed="rId8">
                <a:alphaModFix/>
              </a:blip>
              <a:srcRect b="52964" l="0" r="0" t="0"/>
              <a:stretch/>
            </p:blipFill>
            <p:spPr>
              <a:xfrm>
                <a:off x="976216" y="1784924"/>
                <a:ext cx="1711327" cy="3727205"/>
              </a:xfrm>
              <a:prstGeom prst="rect">
                <a:avLst/>
              </a:prstGeom>
              <a:noFill/>
              <a:ln>
                <a:noFill/>
              </a:ln>
            </p:spPr>
          </p:pic>
          <p:sp>
            <p:nvSpPr>
              <p:cNvPr id="14475" name="Google Shape;14475;p249"/>
              <p:cNvSpPr txBox="1"/>
              <p:nvPr/>
            </p:nvSpPr>
            <p:spPr>
              <a:xfrm>
                <a:off x="720255" y="4932096"/>
                <a:ext cx="973343"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Célula-tronco</a:t>
                </a:r>
                <a:endParaRPr/>
              </a:p>
            </p:txBody>
          </p:sp>
          <p:sp>
            <p:nvSpPr>
              <p:cNvPr id="14476" name="Google Shape;14476;p249"/>
              <p:cNvSpPr txBox="1"/>
              <p:nvPr/>
            </p:nvSpPr>
            <p:spPr>
              <a:xfrm>
                <a:off x="806497" y="3729615"/>
                <a:ext cx="873957"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Eritroblasto</a:t>
                </a:r>
                <a:endParaRPr/>
              </a:p>
            </p:txBody>
          </p:sp>
          <p:sp>
            <p:nvSpPr>
              <p:cNvPr id="14477" name="Google Shape;14477;p249"/>
              <p:cNvSpPr txBox="1"/>
              <p:nvPr/>
            </p:nvSpPr>
            <p:spPr>
              <a:xfrm>
                <a:off x="374012" y="1477507"/>
                <a:ext cx="1337740"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Hemácia</a:t>
                </a:r>
                <a:endParaRPr/>
              </a:p>
            </p:txBody>
          </p:sp>
          <p:sp>
            <p:nvSpPr>
              <p:cNvPr id="14478" name="Google Shape;14478;p249"/>
              <p:cNvSpPr txBox="1"/>
              <p:nvPr/>
            </p:nvSpPr>
            <p:spPr>
              <a:xfrm>
                <a:off x="1321792" y="5477777"/>
                <a:ext cx="1419852" cy="33162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2F6C"/>
                  </a:buClr>
                  <a:buSzPts val="1400"/>
                  <a:buFont typeface="Calibri"/>
                  <a:buNone/>
                </a:pPr>
                <a:r>
                  <a:rPr b="1" i="0" lang="pt-BR" sz="1400" u="none" cap="none" strike="noStrike">
                    <a:solidFill>
                      <a:srgbClr val="002F6C"/>
                    </a:solidFill>
                    <a:latin typeface="Calibri"/>
                    <a:ea typeface="Calibri"/>
                    <a:cs typeface="Calibri"/>
                    <a:sym typeface="Calibri"/>
                  </a:rPr>
                  <a:t>ERITROPOIESE</a:t>
                </a:r>
                <a:r>
                  <a:rPr b="1" baseline="30000" i="0" lang="pt-BR" sz="1400" u="none" cap="none" strike="noStrike">
                    <a:solidFill>
                      <a:srgbClr val="002F6C"/>
                    </a:solidFill>
                    <a:latin typeface="Calibri"/>
                    <a:ea typeface="Calibri"/>
                    <a:cs typeface="Calibri"/>
                    <a:sym typeface="Calibri"/>
                  </a:rPr>
                  <a:t>1</a:t>
                </a:r>
                <a:endParaRPr b="1" i="0" sz="1200" u="none" cap="none" strike="noStrike">
                  <a:solidFill>
                    <a:srgbClr val="002F6C"/>
                  </a:solidFill>
                  <a:latin typeface="Calibri"/>
                  <a:ea typeface="Calibri"/>
                  <a:cs typeface="Calibri"/>
                  <a:sym typeface="Calibri"/>
                </a:endParaRPr>
              </a:p>
            </p:txBody>
          </p:sp>
          <p:pic>
            <p:nvPicPr>
              <p:cNvPr id="14479" name="Google Shape;14479;p249"/>
              <p:cNvPicPr preferRelativeResize="0"/>
              <p:nvPr/>
            </p:nvPicPr>
            <p:blipFill rotWithShape="1">
              <a:blip r:embed="rId9">
                <a:alphaModFix/>
              </a:blip>
              <a:srcRect b="0" l="0" r="0" t="0"/>
              <a:stretch/>
            </p:blipFill>
            <p:spPr>
              <a:xfrm>
                <a:off x="1575592" y="3497934"/>
                <a:ext cx="845251" cy="729355"/>
              </a:xfrm>
              <a:prstGeom prst="rect">
                <a:avLst/>
              </a:prstGeom>
              <a:noFill/>
              <a:ln>
                <a:noFill/>
              </a:ln>
              <a:effectLst>
                <a:outerShdw blurRad="50800" rotWithShape="0" algn="tl" dir="2700000" dist="38100">
                  <a:srgbClr val="000000">
                    <a:alpha val="40000"/>
                  </a:srgbClr>
                </a:outerShdw>
              </a:effectLst>
            </p:spPr>
          </p:pic>
          <p:pic>
            <p:nvPicPr>
              <p:cNvPr id="14480" name="Google Shape;14480;p249"/>
              <p:cNvPicPr preferRelativeResize="0"/>
              <p:nvPr/>
            </p:nvPicPr>
            <p:blipFill rotWithShape="1">
              <a:blip r:embed="rId10">
                <a:alphaModFix/>
              </a:blip>
              <a:srcRect b="0" l="0" r="0" t="0"/>
              <a:stretch/>
            </p:blipFill>
            <p:spPr>
              <a:xfrm>
                <a:off x="1609173" y="4739776"/>
                <a:ext cx="778092" cy="734255"/>
              </a:xfrm>
              <a:prstGeom prst="rect">
                <a:avLst/>
              </a:prstGeom>
              <a:noFill/>
              <a:ln>
                <a:noFill/>
              </a:ln>
              <a:effectLst>
                <a:outerShdw blurRad="50800" rotWithShape="0" algn="tl" dir="2700000" dist="38100">
                  <a:srgbClr val="000000">
                    <a:alpha val="40000"/>
                  </a:srgbClr>
                </a:outerShdw>
              </a:effectLst>
            </p:spPr>
          </p:pic>
          <p:pic>
            <p:nvPicPr>
              <p:cNvPr id="14481" name="Google Shape;14481;p249"/>
              <p:cNvPicPr preferRelativeResize="0"/>
              <p:nvPr/>
            </p:nvPicPr>
            <p:blipFill rotWithShape="1">
              <a:blip r:embed="rId11">
                <a:alphaModFix/>
              </a:blip>
              <a:srcRect b="0" l="0" r="0" t="0"/>
              <a:stretch/>
            </p:blipFill>
            <p:spPr>
              <a:xfrm>
                <a:off x="1575257" y="2325737"/>
                <a:ext cx="523191" cy="561943"/>
              </a:xfrm>
              <a:prstGeom prst="rect">
                <a:avLst/>
              </a:prstGeom>
              <a:noFill/>
              <a:ln>
                <a:noFill/>
              </a:ln>
              <a:effectLst>
                <a:outerShdw blurRad="50800" rotWithShape="0" algn="tl" dir="2700000" dist="38100">
                  <a:srgbClr val="000000">
                    <a:alpha val="40000"/>
                  </a:srgbClr>
                </a:outerShdw>
              </a:effectLst>
            </p:spPr>
          </p:pic>
          <p:sp>
            <p:nvSpPr>
              <p:cNvPr id="14482" name="Google Shape;14482;p249"/>
              <p:cNvSpPr txBox="1"/>
              <p:nvPr/>
            </p:nvSpPr>
            <p:spPr>
              <a:xfrm>
                <a:off x="754614" y="2757664"/>
                <a:ext cx="885178"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Reticulócito</a:t>
                </a:r>
                <a:endParaRPr/>
              </a:p>
            </p:txBody>
          </p:sp>
          <p:pic>
            <p:nvPicPr>
              <p:cNvPr id="14483" name="Google Shape;14483;p249"/>
              <p:cNvPicPr preferRelativeResize="0"/>
              <p:nvPr/>
            </p:nvPicPr>
            <p:blipFill rotWithShape="1">
              <a:blip r:embed="rId11">
                <a:alphaModFix/>
              </a:blip>
              <a:srcRect b="0" l="0" r="0" t="0"/>
              <a:stretch/>
            </p:blipFill>
            <p:spPr>
              <a:xfrm>
                <a:off x="2092752" y="2168855"/>
                <a:ext cx="523191" cy="561943"/>
              </a:xfrm>
              <a:prstGeom prst="rect">
                <a:avLst/>
              </a:prstGeom>
              <a:noFill/>
              <a:ln>
                <a:noFill/>
              </a:ln>
              <a:effectLst>
                <a:outerShdw blurRad="50800" rotWithShape="0" algn="tl" dir="2700000" dist="38100">
                  <a:srgbClr val="000000">
                    <a:alpha val="40000"/>
                  </a:srgbClr>
                </a:outerShdw>
              </a:effectLst>
            </p:spPr>
          </p:pic>
          <p:pic>
            <p:nvPicPr>
              <p:cNvPr id="14484" name="Google Shape;14484;p249"/>
              <p:cNvPicPr preferRelativeResize="0"/>
              <p:nvPr/>
            </p:nvPicPr>
            <p:blipFill rotWithShape="1">
              <a:blip r:embed="rId11">
                <a:alphaModFix/>
              </a:blip>
              <a:srcRect b="0" l="0" r="0" t="0"/>
              <a:stretch/>
            </p:blipFill>
            <p:spPr>
              <a:xfrm>
                <a:off x="1368852" y="2016455"/>
                <a:ext cx="523191" cy="561943"/>
              </a:xfrm>
              <a:prstGeom prst="rect">
                <a:avLst/>
              </a:prstGeom>
              <a:noFill/>
              <a:ln>
                <a:noFill/>
              </a:ln>
              <a:effectLst>
                <a:outerShdw blurRad="50800" rotWithShape="0" algn="tl" dir="2700000" dist="38100">
                  <a:srgbClr val="000000">
                    <a:alpha val="40000"/>
                  </a:srgbClr>
                </a:outerShdw>
              </a:effectLst>
            </p:spPr>
          </p:pic>
          <p:pic>
            <p:nvPicPr>
              <p:cNvPr id="14485" name="Google Shape;14485;p249"/>
              <p:cNvPicPr preferRelativeResize="0"/>
              <p:nvPr/>
            </p:nvPicPr>
            <p:blipFill rotWithShape="1">
              <a:blip r:embed="rId11">
                <a:alphaModFix/>
              </a:blip>
              <a:srcRect b="0" l="0" r="0" t="0"/>
              <a:stretch/>
            </p:blipFill>
            <p:spPr>
              <a:xfrm>
                <a:off x="1803640" y="2507272"/>
                <a:ext cx="523191" cy="561943"/>
              </a:xfrm>
              <a:prstGeom prst="rect">
                <a:avLst/>
              </a:prstGeom>
              <a:noFill/>
              <a:ln>
                <a:noFill/>
              </a:ln>
              <a:effectLst>
                <a:outerShdw blurRad="50800" rotWithShape="0" algn="tl" dir="2700000" dist="38100">
                  <a:srgbClr val="000000">
                    <a:alpha val="40000"/>
                  </a:srgbClr>
                </a:outerShdw>
              </a:effectLst>
            </p:spPr>
          </p:pic>
          <p:pic>
            <p:nvPicPr>
              <p:cNvPr id="14486" name="Google Shape;14486;p249"/>
              <p:cNvPicPr preferRelativeResize="0"/>
              <p:nvPr/>
            </p:nvPicPr>
            <p:blipFill rotWithShape="1">
              <a:blip r:embed="rId12">
                <a:alphaModFix/>
              </a:blip>
              <a:srcRect b="0" l="0" r="0" t="0"/>
              <a:stretch/>
            </p:blipFill>
            <p:spPr>
              <a:xfrm>
                <a:off x="1561210" y="1055849"/>
                <a:ext cx="622300" cy="736600"/>
              </a:xfrm>
              <a:prstGeom prst="rect">
                <a:avLst/>
              </a:prstGeom>
              <a:noFill/>
              <a:ln>
                <a:noFill/>
              </a:ln>
            </p:spPr>
          </p:pic>
          <p:pic>
            <p:nvPicPr>
              <p:cNvPr id="14487" name="Google Shape;14487;p249"/>
              <p:cNvPicPr preferRelativeResize="0"/>
              <p:nvPr/>
            </p:nvPicPr>
            <p:blipFill rotWithShape="1">
              <a:blip r:embed="rId12">
                <a:alphaModFix/>
              </a:blip>
              <a:srcRect b="0" l="0" r="0" t="0"/>
              <a:stretch/>
            </p:blipFill>
            <p:spPr>
              <a:xfrm>
                <a:off x="1711752" y="1330654"/>
                <a:ext cx="622300" cy="736600"/>
              </a:xfrm>
              <a:prstGeom prst="rect">
                <a:avLst/>
              </a:prstGeom>
              <a:noFill/>
              <a:ln>
                <a:noFill/>
              </a:ln>
            </p:spPr>
          </p:pic>
          <p:cxnSp>
            <p:nvCxnSpPr>
              <p:cNvPr id="14488" name="Google Shape;14488;p249"/>
              <p:cNvCxnSpPr/>
              <p:nvPr/>
            </p:nvCxnSpPr>
            <p:spPr>
              <a:xfrm rot="10800000">
                <a:off x="1992983" y="4212775"/>
                <a:ext cx="0" cy="523015"/>
              </a:xfrm>
              <a:prstGeom prst="straightConnector1">
                <a:avLst/>
              </a:prstGeom>
              <a:noFill/>
              <a:ln cap="flat" cmpd="sng" w="38100">
                <a:solidFill>
                  <a:schemeClr val="lt1"/>
                </a:solidFill>
                <a:prstDash val="solid"/>
                <a:miter lim="800000"/>
                <a:headEnd len="sm" w="sm" type="none"/>
                <a:tailEnd len="med" w="med" type="triangle"/>
              </a:ln>
              <a:effectLst>
                <a:outerShdw blurRad="50800" rotWithShape="0" algn="tl" dir="2700000" dist="38100">
                  <a:srgbClr val="000000">
                    <a:alpha val="40000"/>
                  </a:srgbClr>
                </a:outerShdw>
              </a:effectLst>
            </p:spPr>
          </p:cxnSp>
          <p:cxnSp>
            <p:nvCxnSpPr>
              <p:cNvPr id="14489" name="Google Shape;14489;p249"/>
              <p:cNvCxnSpPr/>
              <p:nvPr/>
            </p:nvCxnSpPr>
            <p:spPr>
              <a:xfrm rot="10800000">
                <a:off x="1998401" y="3033681"/>
                <a:ext cx="0" cy="441699"/>
              </a:xfrm>
              <a:prstGeom prst="straightConnector1">
                <a:avLst/>
              </a:prstGeom>
              <a:noFill/>
              <a:ln cap="flat" cmpd="sng" w="38100">
                <a:solidFill>
                  <a:schemeClr val="lt1"/>
                </a:solidFill>
                <a:prstDash val="solid"/>
                <a:miter lim="800000"/>
                <a:headEnd len="sm" w="sm" type="none"/>
                <a:tailEnd len="med" w="med" type="triangle"/>
              </a:ln>
              <a:effectLst>
                <a:outerShdw blurRad="50800" rotWithShape="0" algn="tl" dir="2700000" dist="38100">
                  <a:srgbClr val="000000">
                    <a:alpha val="40000"/>
                  </a:srgbClr>
                </a:outerShdw>
              </a:effectLst>
            </p:spPr>
          </p:cxnSp>
          <p:cxnSp>
            <p:nvCxnSpPr>
              <p:cNvPr id="14490" name="Google Shape;14490;p249"/>
              <p:cNvCxnSpPr/>
              <p:nvPr/>
            </p:nvCxnSpPr>
            <p:spPr>
              <a:xfrm rot="10800000">
                <a:off x="1998401" y="1899114"/>
                <a:ext cx="0" cy="441699"/>
              </a:xfrm>
              <a:prstGeom prst="straightConnector1">
                <a:avLst/>
              </a:prstGeom>
              <a:noFill/>
              <a:ln cap="flat" cmpd="sng" w="38100">
                <a:solidFill>
                  <a:schemeClr val="accent6"/>
                </a:solidFill>
                <a:prstDash val="solid"/>
                <a:miter lim="800000"/>
                <a:headEnd len="sm" w="sm" type="none"/>
                <a:tailEnd len="med" w="med" type="triangle"/>
              </a:ln>
            </p:spPr>
          </p:cxnSp>
          <p:cxnSp>
            <p:nvCxnSpPr>
              <p:cNvPr id="14491" name="Google Shape;14491;p249"/>
              <p:cNvCxnSpPr/>
              <p:nvPr/>
            </p:nvCxnSpPr>
            <p:spPr>
              <a:xfrm>
                <a:off x="2337414" y="1445740"/>
                <a:ext cx="603815" cy="1"/>
              </a:xfrm>
              <a:prstGeom prst="straightConnector1">
                <a:avLst/>
              </a:prstGeom>
              <a:noFill/>
              <a:ln cap="flat" cmpd="sng" w="38100">
                <a:solidFill>
                  <a:schemeClr val="accent6"/>
                </a:solidFill>
                <a:prstDash val="solid"/>
                <a:miter lim="800000"/>
                <a:headEnd len="sm" w="sm" type="none"/>
                <a:tailEnd len="med" w="med" type="triangle"/>
              </a:ln>
            </p:spPr>
          </p:cxnSp>
          <p:sp>
            <p:nvSpPr>
              <p:cNvPr id="14492" name="Google Shape;14492;p249"/>
              <p:cNvSpPr/>
              <p:nvPr/>
            </p:nvSpPr>
            <p:spPr>
              <a:xfrm>
                <a:off x="4688114" y="2042699"/>
                <a:ext cx="928915" cy="671472"/>
              </a:xfrm>
              <a:custGeom>
                <a:rect b="b" l="l" r="r" t="t"/>
                <a:pathLst>
                  <a:path extrusionOk="0" h="609600" w="928915">
                    <a:moveTo>
                      <a:pt x="0" y="0"/>
                    </a:moveTo>
                    <a:lnTo>
                      <a:pt x="928915" y="0"/>
                    </a:lnTo>
                    <a:lnTo>
                      <a:pt x="928915" y="609600"/>
                    </a:lnTo>
                  </a:path>
                </a:pathLst>
              </a:custGeom>
              <a:noFill/>
              <a:ln cap="flat" cmpd="sng" w="38100">
                <a:solidFill>
                  <a:schemeClr val="accent6"/>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
          <p:nvSpPr>
            <p:cNvPr id="14493" name="Google Shape;14493;p249"/>
            <p:cNvSpPr txBox="1"/>
            <p:nvPr/>
          </p:nvSpPr>
          <p:spPr>
            <a:xfrm>
              <a:off x="10040339" y="4176145"/>
              <a:ext cx="1318490" cy="828762"/>
            </a:xfrm>
            <a:prstGeom prst="rect">
              <a:avLst/>
            </a:prstGeom>
            <a:solidFill>
              <a:schemeClr val="dk2"/>
            </a:solidFill>
            <a:ln>
              <a:noFill/>
            </a:ln>
          </p:spPr>
          <p:txBody>
            <a:bodyPr anchorCtr="0" anchor="ctr" bIns="45700" lIns="91425" spcFirstLastPara="1" rIns="91425" wrap="square" tIns="45700">
              <a:normAutofit fontScale="92500"/>
            </a:bodyPr>
            <a:lstStyle/>
            <a:p>
              <a:pPr indent="0" lvl="0" marL="0" marR="0" rtl="0" algn="l">
                <a:lnSpc>
                  <a:spcPct val="100000"/>
                </a:lnSpc>
                <a:spcBef>
                  <a:spcPts val="0"/>
                </a:spcBef>
                <a:spcAft>
                  <a:spcPts val="0"/>
                </a:spcAft>
                <a:buClr>
                  <a:srgbClr val="FFFFFF"/>
                </a:buClr>
                <a:buSzPct val="100000"/>
                <a:buFont typeface="Calibri"/>
                <a:buNone/>
              </a:pPr>
              <a:r>
                <a:rPr b="0" i="0" lang="pt-BR" sz="1100" u="none" cap="none" strike="noStrike">
                  <a:solidFill>
                    <a:srgbClr val="FFFFFF"/>
                  </a:solidFill>
                  <a:latin typeface="Calibri"/>
                  <a:ea typeface="Calibri"/>
                  <a:cs typeface="Calibri"/>
                  <a:sym typeface="Calibri"/>
                </a:rPr>
                <a:t>Fagocitose PRECOCE de eritrócitos devido a macrófagos no fígado e baço</a:t>
              </a:r>
              <a:endParaRPr/>
            </a:p>
          </p:txBody>
        </p:sp>
        <p:sp>
          <p:nvSpPr>
            <p:cNvPr id="14494" name="Google Shape;14494;p249"/>
            <p:cNvSpPr txBox="1"/>
            <p:nvPr/>
          </p:nvSpPr>
          <p:spPr>
            <a:xfrm>
              <a:off x="9428150" y="5159293"/>
              <a:ext cx="1930679" cy="720525"/>
            </a:xfrm>
            <a:prstGeom prst="rect">
              <a:avLst/>
            </a:prstGeom>
            <a:solidFill>
              <a:schemeClr val="dk2"/>
            </a:solidFill>
            <a:ln>
              <a:noFill/>
            </a:ln>
          </p:spPr>
          <p:txBody>
            <a:bodyPr anchorCtr="0" anchor="ctr" bIns="45700" lIns="91425" spcFirstLastPara="1" rIns="91425" wrap="square" tIns="45700">
              <a:normAutofit fontScale="92500"/>
            </a:bodyPr>
            <a:lstStyle/>
            <a:p>
              <a:pPr indent="0" lvl="0" marL="0" marR="0" rtl="0" algn="l">
                <a:lnSpc>
                  <a:spcPct val="100000"/>
                </a:lnSpc>
                <a:spcBef>
                  <a:spcPts val="0"/>
                </a:spcBef>
                <a:spcAft>
                  <a:spcPts val="0"/>
                </a:spcAft>
                <a:buClr>
                  <a:srgbClr val="FFFFFF"/>
                </a:buClr>
                <a:buSzPct val="100000"/>
                <a:buFont typeface="Calibri"/>
                <a:buNone/>
              </a:pPr>
              <a:r>
                <a:rPr b="0" i="0" lang="pt-BR" sz="1100" u="none" cap="none" strike="noStrike">
                  <a:solidFill>
                    <a:srgbClr val="FFFFFF"/>
                  </a:solidFill>
                  <a:latin typeface="Calibri"/>
                  <a:ea typeface="Calibri"/>
                  <a:cs typeface="Calibri"/>
                  <a:sym typeface="Calibri"/>
                </a:rPr>
                <a:t>O processo estimula a produção de novas hemácias, mas pode causar anemia se a produção não acompanhar a destruição</a:t>
              </a:r>
              <a:r>
                <a:rPr b="0" baseline="30000" i="0" lang="pt-BR" sz="1100" u="none" cap="none" strike="noStrike">
                  <a:solidFill>
                    <a:srgbClr val="FFFFFF"/>
                  </a:solidFill>
                  <a:latin typeface="Calibri"/>
                  <a:ea typeface="Calibri"/>
                  <a:cs typeface="Calibri"/>
                  <a:sym typeface="Calibri"/>
                </a:rPr>
                <a:t>8</a:t>
              </a:r>
              <a:endParaRPr/>
            </a:p>
          </p:txBody>
        </p:sp>
        <p:sp>
          <p:nvSpPr>
            <p:cNvPr id="14495" name="Google Shape;14495;p249"/>
            <p:cNvSpPr/>
            <p:nvPr/>
          </p:nvSpPr>
          <p:spPr>
            <a:xfrm>
              <a:off x="6438507" y="4675695"/>
              <a:ext cx="2780907" cy="490194"/>
            </a:xfrm>
            <a:custGeom>
              <a:rect b="b" l="l" r="r" t="t"/>
              <a:pathLst>
                <a:path extrusionOk="0" h="490194" w="2780907">
                  <a:moveTo>
                    <a:pt x="2780907" y="0"/>
                  </a:moveTo>
                  <a:lnTo>
                    <a:pt x="2780907" y="490194"/>
                  </a:lnTo>
                  <a:lnTo>
                    <a:pt x="0" y="490194"/>
                  </a:lnTo>
                </a:path>
              </a:pathLst>
            </a:custGeom>
            <a:noFill/>
            <a:ln cap="flat" cmpd="sng" w="38100">
              <a:solidFill>
                <a:schemeClr val="accent6"/>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4449"/>
                                        </p:tgtEl>
                                        <p:attrNameLst>
                                          <p:attrName>style.visibility</p:attrName>
                                        </p:attrNameLst>
                                      </p:cBhvr>
                                      <p:to>
                                        <p:strVal val="visible"/>
                                      </p:to>
                                    </p:set>
                                    <p:anim calcmode="lin" valueType="num">
                                      <p:cBhvr additive="base">
                                        <p:cTn dur="500"/>
                                        <p:tgtEl>
                                          <p:spTgt spid="1444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4452"/>
                                        </p:tgtEl>
                                        <p:attrNameLst>
                                          <p:attrName>style.visibility</p:attrName>
                                        </p:attrNameLst>
                                      </p:cBhvr>
                                      <p:to>
                                        <p:strVal val="visible"/>
                                      </p:to>
                                    </p:set>
                                    <p:animEffect filter="fade" transition="in">
                                      <p:cBhvr>
                                        <p:cTn dur="500"/>
                                        <p:tgtEl>
                                          <p:spTgt spid="14452"/>
                                        </p:tgtEl>
                                      </p:cBhvr>
                                    </p:animEffect>
                                  </p:childTnLst>
                                </p:cTn>
                              </p:par>
                              <p:par>
                                <p:cTn fill="hold" nodeType="withEffect" presetClass="entr" presetID="10" presetSubtype="0">
                                  <p:stCondLst>
                                    <p:cond delay="1000"/>
                                  </p:stCondLst>
                                  <p:childTnLst>
                                    <p:set>
                                      <p:cBhvr>
                                        <p:cTn dur="1" fill="hold">
                                          <p:stCondLst>
                                            <p:cond delay="0"/>
                                          </p:stCondLst>
                                        </p:cTn>
                                        <p:tgtEl>
                                          <p:spTgt spid="14459"/>
                                        </p:tgtEl>
                                        <p:attrNameLst>
                                          <p:attrName>style.visibility</p:attrName>
                                        </p:attrNameLst>
                                      </p:cBhvr>
                                      <p:to>
                                        <p:strVal val="visible"/>
                                      </p:to>
                                    </p:set>
                                    <p:animEffect filter="fade" transition="in">
                                      <p:cBhvr>
                                        <p:cTn dur="500"/>
                                        <p:tgtEl>
                                          <p:spTgt spid="1445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5" name="Shape 1295"/>
        <p:cNvGrpSpPr/>
        <p:nvPr/>
      </p:nvGrpSpPr>
      <p:grpSpPr>
        <a:xfrm>
          <a:off x="0" y="0"/>
          <a:ext cx="0" cy="0"/>
          <a:chOff x="0" y="0"/>
          <a:chExt cx="0" cy="0"/>
        </a:xfrm>
      </p:grpSpPr>
      <p:pic>
        <p:nvPicPr>
          <p:cNvPr id="1296" name="Google Shape;1296;p25"/>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297" name="Google Shape;1297;p25"/>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98" name="Google Shape;1298;p25"/>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299" name="Google Shape;1299;p25"/>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300" name="Google Shape;1300;p25"/>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301" name="Google Shape;1301;p25"/>
          <p:cNvSpPr/>
          <p:nvPr/>
        </p:nvSpPr>
        <p:spPr>
          <a:xfrm>
            <a:off x="5185041" y="2672161"/>
            <a:ext cx="6755694" cy="206210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3200"/>
              <a:buFont typeface="Lustria"/>
              <a:buNone/>
            </a:pPr>
            <a:r>
              <a:rPr b="1" i="0" lang="pt-BR" sz="3200" u="none" cap="none" strike="noStrike">
                <a:solidFill>
                  <a:srgbClr val="FFFFFF"/>
                </a:solidFill>
                <a:latin typeface="Lustria"/>
                <a:ea typeface="Lustria"/>
                <a:cs typeface="Lustria"/>
                <a:sym typeface="Lustria"/>
              </a:rPr>
              <a:t>HEMÓLISE EXTRAVASCULAR EM PACIENTES COM HPN DURANTE O TRATAMENTO COM INIBIDOR DE C5</a:t>
            </a:r>
            <a:endParaRPr/>
          </a:p>
        </p:txBody>
      </p:sp>
      <p:grpSp>
        <p:nvGrpSpPr>
          <p:cNvPr id="1302" name="Google Shape;1302;p25"/>
          <p:cNvGrpSpPr/>
          <p:nvPr/>
        </p:nvGrpSpPr>
        <p:grpSpPr>
          <a:xfrm>
            <a:off x="5312886" y="1532629"/>
            <a:ext cx="983316" cy="983316"/>
            <a:chOff x="-951397" y="1963883"/>
            <a:chExt cx="571500" cy="571500"/>
          </a:xfrm>
        </p:grpSpPr>
        <p:sp>
          <p:nvSpPr>
            <p:cNvPr id="1303" name="Google Shape;1303;p25"/>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304" name="Google Shape;1304;p25"/>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305" name="Google Shape;1305;p25"/>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306" name="Google Shape;1306;p25"/>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307" name="Google Shape;1307;p25"/>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97"/>
                                        </p:tgtEl>
                                        <p:attrNameLst>
                                          <p:attrName>style.visibility</p:attrName>
                                        </p:attrNameLst>
                                      </p:cBhvr>
                                      <p:to>
                                        <p:strVal val="visible"/>
                                      </p:to>
                                    </p:set>
                                    <p:animEffect filter="fade" transition="in">
                                      <p:cBhvr>
                                        <p:cTn dur="500"/>
                                        <p:tgtEl>
                                          <p:spTgt spid="1297"/>
                                        </p:tgtEl>
                                      </p:cBhvr>
                                    </p:animEffect>
                                  </p:childTnLst>
                                </p:cTn>
                              </p:par>
                              <p:par>
                                <p:cTn fill="hold" nodeType="withEffect" presetClass="entr" presetID="10" presetSubtype="0">
                                  <p:stCondLst>
                                    <p:cond delay="0"/>
                                  </p:stCondLst>
                                  <p:childTnLst>
                                    <p:set>
                                      <p:cBhvr>
                                        <p:cTn dur="1" fill="hold">
                                          <p:stCondLst>
                                            <p:cond delay="0"/>
                                          </p:stCondLst>
                                        </p:cTn>
                                        <p:tgtEl>
                                          <p:spTgt spid="1298"/>
                                        </p:tgtEl>
                                        <p:attrNameLst>
                                          <p:attrName>style.visibility</p:attrName>
                                        </p:attrNameLst>
                                      </p:cBhvr>
                                      <p:to>
                                        <p:strVal val="visible"/>
                                      </p:to>
                                    </p:set>
                                    <p:animEffect filter="fade" transition="in">
                                      <p:cBhvr>
                                        <p:cTn dur="500"/>
                                        <p:tgtEl>
                                          <p:spTgt spid="1298"/>
                                        </p:tgtEl>
                                      </p:cBhvr>
                                    </p:animEffect>
                                  </p:childTnLst>
                                </p:cTn>
                              </p:par>
                              <p:par>
                                <p:cTn fill="hold" nodeType="withEffect" presetClass="entr" presetID="10" presetSubtype="0">
                                  <p:stCondLst>
                                    <p:cond delay="500"/>
                                  </p:stCondLst>
                                  <p:childTnLst>
                                    <p:set>
                                      <p:cBhvr>
                                        <p:cTn dur="1" fill="hold">
                                          <p:stCondLst>
                                            <p:cond delay="0"/>
                                          </p:stCondLst>
                                        </p:cTn>
                                        <p:tgtEl>
                                          <p:spTgt spid="1301"/>
                                        </p:tgtEl>
                                        <p:attrNameLst>
                                          <p:attrName>style.visibility</p:attrName>
                                        </p:attrNameLst>
                                      </p:cBhvr>
                                      <p:to>
                                        <p:strVal val="visible"/>
                                      </p:to>
                                    </p:set>
                                    <p:animEffect filter="fade" transition="in">
                                      <p:cBhvr>
                                        <p:cTn dur="500"/>
                                        <p:tgtEl>
                                          <p:spTgt spid="1301"/>
                                        </p:tgtEl>
                                      </p:cBhvr>
                                    </p:animEffect>
                                  </p:childTnLst>
                                </p:cTn>
                              </p:par>
                              <p:par>
                                <p:cTn fill="hold" nodeType="withEffect" presetClass="entr" presetID="10" presetSubtype="0">
                                  <p:stCondLst>
                                    <p:cond delay="500"/>
                                  </p:stCondLst>
                                  <p:childTnLst>
                                    <p:set>
                                      <p:cBhvr>
                                        <p:cTn dur="1" fill="hold">
                                          <p:stCondLst>
                                            <p:cond delay="0"/>
                                          </p:stCondLst>
                                        </p:cTn>
                                        <p:tgtEl>
                                          <p:spTgt spid="1302"/>
                                        </p:tgtEl>
                                        <p:attrNameLst>
                                          <p:attrName>style.visibility</p:attrName>
                                        </p:attrNameLst>
                                      </p:cBhvr>
                                      <p:to>
                                        <p:strVal val="visible"/>
                                      </p:to>
                                    </p:set>
                                    <p:animEffect filter="fade" transition="in">
                                      <p:cBhvr>
                                        <p:cTn dur="500"/>
                                        <p:tgtEl>
                                          <p:spTgt spid="130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00" name="Shape 14500"/>
        <p:cNvGrpSpPr/>
        <p:nvPr/>
      </p:nvGrpSpPr>
      <p:grpSpPr>
        <a:xfrm>
          <a:off x="0" y="0"/>
          <a:ext cx="0" cy="0"/>
          <a:chOff x="0" y="0"/>
          <a:chExt cx="0" cy="0"/>
        </a:xfrm>
      </p:grpSpPr>
      <p:sp>
        <p:nvSpPr>
          <p:cNvPr id="14501" name="Google Shape;14501;p250"/>
          <p:cNvSpPr/>
          <p:nvPr/>
        </p:nvSpPr>
        <p:spPr>
          <a:xfrm flipH="1">
            <a:off x="407988" y="1004425"/>
            <a:ext cx="11309530" cy="5180749"/>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3F4444"/>
              </a:solidFill>
              <a:latin typeface="Calibri"/>
              <a:ea typeface="Calibri"/>
              <a:cs typeface="Calibri"/>
              <a:sym typeface="Calibri"/>
            </a:endParaRPr>
          </a:p>
        </p:txBody>
      </p:sp>
      <p:sp>
        <p:nvSpPr>
          <p:cNvPr id="14502" name="Google Shape;14502;p250"/>
          <p:cNvSpPr txBox="1"/>
          <p:nvPr/>
        </p:nvSpPr>
        <p:spPr>
          <a:xfrm>
            <a:off x="296269" y="385036"/>
            <a:ext cx="11421249" cy="48628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200"/>
              <a:buFont typeface="Lustria"/>
              <a:buNone/>
            </a:pPr>
            <a:r>
              <a:rPr b="1" i="0" lang="pt-BR" sz="3200" u="none" cap="none" strike="noStrike">
                <a:solidFill>
                  <a:srgbClr val="830051"/>
                </a:solidFill>
                <a:latin typeface="Lustria"/>
                <a:ea typeface="Lustria"/>
                <a:cs typeface="Lustria"/>
                <a:sym typeface="Lustria"/>
              </a:rPr>
              <a:t>Inibição do Complemento Proximal</a:t>
            </a:r>
            <a:endParaRPr/>
          </a:p>
        </p:txBody>
      </p:sp>
      <p:sp>
        <p:nvSpPr>
          <p:cNvPr id="14503" name="Google Shape;14503;p250"/>
          <p:cNvSpPr txBox="1"/>
          <p:nvPr>
            <p:ph idx="1" type="body"/>
          </p:nvPr>
        </p:nvSpPr>
        <p:spPr>
          <a:xfrm>
            <a:off x="407988" y="6200775"/>
            <a:ext cx="10997968"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csHEV, hemólise extravascular clinicamente </a:t>
            </a:r>
            <a:r>
              <a:rPr lang="pt-BR"/>
              <a:t>significativa</a:t>
            </a:r>
            <a:r>
              <a:rPr b="0" i="0" lang="pt-BR" u="none"/>
              <a:t>; HPN, hemoglobinúria paroxística noturna; RBCs, hemácias.</a:t>
            </a:r>
            <a:endParaRPr/>
          </a:p>
          <a:p>
            <a:pPr indent="0" lvl="0" marL="0" rtl="0" algn="l">
              <a:lnSpc>
                <a:spcPct val="90000"/>
              </a:lnSpc>
              <a:spcBef>
                <a:spcPts val="300"/>
              </a:spcBef>
              <a:spcAft>
                <a:spcPts val="0"/>
              </a:spcAft>
              <a:buClr>
                <a:schemeClr val="dk1"/>
              </a:buClr>
              <a:buSzPts val="800"/>
              <a:buNone/>
            </a:pPr>
            <a:r>
              <a:rPr b="1" i="1" lang="pt-BR" u="none"/>
              <a:t>1. </a:t>
            </a:r>
            <a:r>
              <a:rPr b="0" i="1" lang="pt-BR" u="none"/>
              <a:t>Rissitano A, et al, Front Immunol, 2019,10:1157, doi: 103389/fimmu: 2019.01157. </a:t>
            </a:r>
            <a:r>
              <a:rPr b="1" i="1" lang="pt-BR" u="none"/>
              <a:t>2. </a:t>
            </a:r>
            <a:r>
              <a:rPr b="0" i="1" lang="pt-BR" u="none"/>
              <a:t>Lee JW, et, al, HemoSphere, 2023,7(S3):1424-1426. </a:t>
            </a:r>
            <a:r>
              <a:rPr b="1" i="1" lang="pt-BR" u="none"/>
              <a:t>3.</a:t>
            </a:r>
            <a:r>
              <a:rPr b="0" i="1" lang="pt-BR" u="none"/>
              <a:t>Barratt J and Weitz I. Front Immunol. 2021,12.712572. doi: 103389/fimmu. 2021.712572</a:t>
            </a:r>
            <a:br>
              <a:rPr lang="pt-BR"/>
            </a:br>
            <a:r>
              <a:rPr b="1" i="1" lang="pt-BR" u="none"/>
              <a:t>4. </a:t>
            </a:r>
            <a:r>
              <a:rPr b="0" i="1" lang="pt-BR" u="none"/>
              <a:t>Lee JW, et al. Expert Ver Clin Pharmacol. 2022, 15(7):851-861. </a:t>
            </a:r>
            <a:r>
              <a:rPr b="1" i="1" lang="pt-BR" u="none"/>
              <a:t>5. </a:t>
            </a:r>
            <a:r>
              <a:rPr b="0" i="1" lang="pt-BR" u="none"/>
              <a:t>Merle NS, et al. Front Immunol. 2015,6:262. doi: 10.3389/fimmu2015.00262. </a:t>
            </a:r>
            <a:r>
              <a:rPr b="1" i="1" lang="pt-BR" u="none"/>
              <a:t>6. </a:t>
            </a:r>
            <a:r>
              <a:rPr b="0" i="1" lang="pt-BR" u="none"/>
              <a:t>Kenawy H, et, al. Front Immunol.2015,6:215.doi:10.3389/fimmu. 2015.00215.</a:t>
            </a:r>
            <a:r>
              <a:rPr b="1" i="1" lang="pt-BR" u="none"/>
              <a:t> 7. </a:t>
            </a:r>
            <a:r>
              <a:rPr b="0" i="1" lang="pt-BR" u="none"/>
              <a:t>Yuan X, et al. Haematologica</a:t>
            </a:r>
            <a:br>
              <a:rPr lang="pt-BR"/>
            </a:br>
            <a:r>
              <a:rPr b="0" i="1" lang="pt-BR" u="none"/>
              <a:t>2017, 102:466-475 </a:t>
            </a:r>
            <a:r>
              <a:rPr b="1" i="1" lang="pt-BR" u="none"/>
              <a:t>8. </a:t>
            </a:r>
            <a:r>
              <a:rPr b="0" i="1" lang="pt-BR" u="none"/>
              <a:t>Schreiber RD, et, al. Proc. Nat. Acod. Sci USA, 1978,75(8)-3948-3952</a:t>
            </a:r>
            <a:endParaRPr/>
          </a:p>
        </p:txBody>
      </p:sp>
      <p:sp>
        <p:nvSpPr>
          <p:cNvPr id="14504" name="Google Shape;14504;p250"/>
          <p:cNvSpPr/>
          <p:nvPr/>
        </p:nvSpPr>
        <p:spPr>
          <a:xfrm>
            <a:off x="-296863" y="2300916"/>
            <a:ext cx="4479979" cy="2526532"/>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4505" name="Google Shape;14505;p250"/>
          <p:cNvGrpSpPr/>
          <p:nvPr/>
        </p:nvGrpSpPr>
        <p:grpSpPr>
          <a:xfrm>
            <a:off x="4174529" y="1071194"/>
            <a:ext cx="7438671" cy="4996746"/>
            <a:chOff x="4174529" y="1071194"/>
            <a:chExt cx="7438671" cy="4996746"/>
          </a:xfrm>
        </p:grpSpPr>
        <p:sp>
          <p:nvSpPr>
            <p:cNvPr id="14506" name="Google Shape;14506;p250"/>
            <p:cNvSpPr/>
            <p:nvPr/>
          </p:nvSpPr>
          <p:spPr>
            <a:xfrm>
              <a:off x="4265850" y="1477637"/>
              <a:ext cx="3799056" cy="4590303"/>
            </a:xfrm>
            <a:prstGeom prst="rect">
              <a:avLst/>
            </a:prstGeom>
            <a:solidFill>
              <a:srgbClr val="E4E4E4"/>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507" name="Google Shape;14507;p250"/>
            <p:cNvSpPr txBox="1"/>
            <p:nvPr/>
          </p:nvSpPr>
          <p:spPr>
            <a:xfrm rot="-5400000">
              <a:off x="3819350" y="4621730"/>
              <a:ext cx="1198899"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1400"/>
                <a:buFont typeface="Calibri"/>
                <a:buNone/>
              </a:pPr>
              <a:r>
                <a:rPr b="1" i="0" lang="pt-BR" sz="1400" u="none" cap="none" strike="noStrike">
                  <a:solidFill>
                    <a:srgbClr val="3F4444"/>
                  </a:solidFill>
                  <a:latin typeface="Calibri"/>
                  <a:ea typeface="Calibri"/>
                  <a:cs typeface="Calibri"/>
                  <a:sym typeface="Calibri"/>
                </a:rPr>
                <a:t>Terminal</a:t>
              </a:r>
              <a:endParaRPr/>
            </a:p>
          </p:txBody>
        </p:sp>
        <p:sp>
          <p:nvSpPr>
            <p:cNvPr id="14508" name="Google Shape;14508;p250"/>
            <p:cNvSpPr/>
            <p:nvPr/>
          </p:nvSpPr>
          <p:spPr>
            <a:xfrm>
              <a:off x="5280039" y="3203353"/>
              <a:ext cx="620727" cy="237589"/>
            </a:xfrm>
            <a:custGeom>
              <a:rect b="b" l="l" r="r" t="t"/>
              <a:pathLst>
                <a:path extrusionOk="0" h="237589" w="620727">
                  <a:moveTo>
                    <a:pt x="620728" y="118795"/>
                  </a:moveTo>
                  <a:cubicBezTo>
                    <a:pt x="620728" y="184403"/>
                    <a:pt x="481773" y="237590"/>
                    <a:pt x="310364" y="237590"/>
                  </a:cubicBezTo>
                  <a:cubicBezTo>
                    <a:pt x="138955" y="237590"/>
                    <a:pt x="0" y="184403"/>
                    <a:pt x="0" y="118795"/>
                  </a:cubicBezTo>
                  <a:cubicBezTo>
                    <a:pt x="0" y="53186"/>
                    <a:pt x="138955" y="0"/>
                    <a:pt x="310364" y="0"/>
                  </a:cubicBezTo>
                  <a:cubicBezTo>
                    <a:pt x="481773" y="0"/>
                    <a:pt x="620728" y="53186"/>
                    <a:pt x="620728" y="118795"/>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09" name="Google Shape;14509;p250"/>
            <p:cNvSpPr/>
            <p:nvPr/>
          </p:nvSpPr>
          <p:spPr>
            <a:xfrm>
              <a:off x="5222719" y="4767253"/>
              <a:ext cx="735366" cy="282312"/>
            </a:xfrm>
            <a:custGeom>
              <a:rect b="b" l="l" r="r" t="t"/>
              <a:pathLst>
                <a:path extrusionOk="0" h="282312" w="735366">
                  <a:moveTo>
                    <a:pt x="735367" y="141156"/>
                  </a:moveTo>
                  <a:cubicBezTo>
                    <a:pt x="735367" y="219114"/>
                    <a:pt x="570749" y="282312"/>
                    <a:pt x="367683" y="282312"/>
                  </a:cubicBezTo>
                  <a:cubicBezTo>
                    <a:pt x="164617" y="282312"/>
                    <a:pt x="0" y="219115"/>
                    <a:pt x="0" y="141156"/>
                  </a:cubicBezTo>
                  <a:cubicBezTo>
                    <a:pt x="0" y="63198"/>
                    <a:pt x="164617" y="0"/>
                    <a:pt x="367683" y="0"/>
                  </a:cubicBezTo>
                  <a:cubicBezTo>
                    <a:pt x="570749" y="0"/>
                    <a:pt x="735367" y="63197"/>
                    <a:pt x="735367" y="141156"/>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10" name="Google Shape;14510;p250"/>
            <p:cNvSpPr/>
            <p:nvPr/>
          </p:nvSpPr>
          <p:spPr>
            <a:xfrm>
              <a:off x="4571235" y="1938538"/>
              <a:ext cx="738162" cy="413685"/>
            </a:xfrm>
            <a:custGeom>
              <a:rect b="b" l="l" r="r" t="t"/>
              <a:pathLst>
                <a:path extrusionOk="0" h="413685" w="738162">
                  <a:moveTo>
                    <a:pt x="738163" y="206843"/>
                  </a:moveTo>
                  <a:cubicBezTo>
                    <a:pt x="738163" y="321079"/>
                    <a:pt x="572920" y="413686"/>
                    <a:pt x="369082" y="413686"/>
                  </a:cubicBezTo>
                  <a:cubicBezTo>
                    <a:pt x="165243" y="413686"/>
                    <a:pt x="0" y="321079"/>
                    <a:pt x="0" y="206843"/>
                  </a:cubicBezTo>
                  <a:cubicBezTo>
                    <a:pt x="0" y="92607"/>
                    <a:pt x="165243" y="0"/>
                    <a:pt x="369082" y="0"/>
                  </a:cubicBezTo>
                  <a:cubicBezTo>
                    <a:pt x="572920" y="0"/>
                    <a:pt x="738163" y="92607"/>
                    <a:pt x="738163" y="206843"/>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11" name="Google Shape;14511;p250"/>
            <p:cNvSpPr/>
            <p:nvPr/>
          </p:nvSpPr>
          <p:spPr>
            <a:xfrm>
              <a:off x="5877000" y="1938538"/>
              <a:ext cx="738162" cy="413685"/>
            </a:xfrm>
            <a:custGeom>
              <a:rect b="b" l="l" r="r" t="t"/>
              <a:pathLst>
                <a:path extrusionOk="0" h="413685" w="738162">
                  <a:moveTo>
                    <a:pt x="738163" y="206843"/>
                  </a:moveTo>
                  <a:cubicBezTo>
                    <a:pt x="738163" y="321079"/>
                    <a:pt x="572919" y="413686"/>
                    <a:pt x="369082" y="413686"/>
                  </a:cubicBezTo>
                  <a:cubicBezTo>
                    <a:pt x="165243" y="413686"/>
                    <a:pt x="0" y="321079"/>
                    <a:pt x="0" y="206843"/>
                  </a:cubicBezTo>
                  <a:cubicBezTo>
                    <a:pt x="0" y="92607"/>
                    <a:pt x="165244" y="0"/>
                    <a:pt x="369082" y="0"/>
                  </a:cubicBezTo>
                  <a:cubicBezTo>
                    <a:pt x="572920" y="0"/>
                    <a:pt x="738163" y="92607"/>
                    <a:pt x="738163" y="206843"/>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12" name="Google Shape;14512;p250"/>
            <p:cNvSpPr/>
            <p:nvPr/>
          </p:nvSpPr>
          <p:spPr>
            <a:xfrm>
              <a:off x="5671489" y="2490584"/>
              <a:ext cx="299179" cy="299083"/>
            </a:xfrm>
            <a:custGeom>
              <a:rect b="b" l="l" r="r" t="t"/>
              <a:pathLst>
                <a:path extrusionOk="0" h="299083" w="299179">
                  <a:moveTo>
                    <a:pt x="299180" y="149542"/>
                  </a:moveTo>
                  <a:cubicBezTo>
                    <a:pt x="299180" y="232131"/>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13" name="Google Shape;14513;p250"/>
            <p:cNvSpPr/>
            <p:nvPr/>
          </p:nvSpPr>
          <p:spPr>
            <a:xfrm>
              <a:off x="5440813" y="1733092"/>
              <a:ext cx="299179" cy="299083"/>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14" name="Google Shape;14514;p250"/>
            <p:cNvSpPr/>
            <p:nvPr/>
          </p:nvSpPr>
          <p:spPr>
            <a:xfrm>
              <a:off x="5239496" y="2437262"/>
              <a:ext cx="299179" cy="253177"/>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15" name="Google Shape;14515;p250"/>
            <p:cNvSpPr/>
            <p:nvPr/>
          </p:nvSpPr>
          <p:spPr>
            <a:xfrm>
              <a:off x="5239496" y="2749138"/>
              <a:ext cx="299179" cy="299083"/>
            </a:xfrm>
            <a:custGeom>
              <a:rect b="b" l="l" r="r" t="t"/>
              <a:pathLst>
                <a:path extrusionOk="0" h="299083" w="299179">
                  <a:moveTo>
                    <a:pt x="299180" y="149542"/>
                  </a:moveTo>
                  <a:cubicBezTo>
                    <a:pt x="299180" y="232132"/>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516" name="Google Shape;14516;p250"/>
            <p:cNvGrpSpPr/>
            <p:nvPr/>
          </p:nvGrpSpPr>
          <p:grpSpPr>
            <a:xfrm>
              <a:off x="5575025" y="2002827"/>
              <a:ext cx="61513" cy="1155803"/>
              <a:chOff x="3850501" y="2122737"/>
              <a:chExt cx="61513" cy="1155803"/>
            </a:xfrm>
          </p:grpSpPr>
          <p:sp>
            <p:nvSpPr>
              <p:cNvPr id="14517" name="Google Shape;14517;p250"/>
              <p:cNvSpPr/>
              <p:nvPr/>
            </p:nvSpPr>
            <p:spPr>
              <a:xfrm>
                <a:off x="3881257" y="2122737"/>
                <a:ext cx="13980" cy="1105490"/>
              </a:xfrm>
              <a:custGeom>
                <a:rect b="b" l="l" r="r" t="t"/>
                <a:pathLst>
                  <a:path extrusionOk="0" h="1105490" w="13980">
                    <a:moveTo>
                      <a:pt x="0" y="0"/>
                    </a:moveTo>
                    <a:lnTo>
                      <a:pt x="0" y="1105491"/>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18" name="Google Shape;14518;p250"/>
              <p:cNvSpPr/>
              <p:nvPr/>
            </p:nvSpPr>
            <p:spPr>
              <a:xfrm>
                <a:off x="3850501" y="3204468"/>
                <a:ext cx="61513" cy="74072"/>
              </a:xfrm>
              <a:custGeom>
                <a:rect b="b" l="l" r="r" t="t"/>
                <a:pathLst>
                  <a:path extrusionOk="0" h="74072" w="61513">
                    <a:moveTo>
                      <a:pt x="0" y="0"/>
                    </a:moveTo>
                    <a:lnTo>
                      <a:pt x="30757" y="13976"/>
                    </a:lnTo>
                    <a:lnTo>
                      <a:pt x="61513"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519" name="Google Shape;14519;p250"/>
            <p:cNvSpPr/>
            <p:nvPr/>
          </p:nvSpPr>
          <p:spPr>
            <a:xfrm>
              <a:off x="5605781" y="2540897"/>
              <a:ext cx="131415" cy="131373"/>
            </a:xfrm>
            <a:custGeom>
              <a:rect b="b" l="l" r="r" t="t"/>
              <a:pathLst>
                <a:path extrusionOk="0" h="131373" w="131415">
                  <a:moveTo>
                    <a:pt x="131415" y="0"/>
                  </a:moveTo>
                  <a:cubicBezTo>
                    <a:pt x="58717" y="0"/>
                    <a:pt x="0" y="58699"/>
                    <a:pt x="0" y="131373"/>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520" name="Google Shape;14520;p250"/>
            <p:cNvGrpSpPr/>
            <p:nvPr/>
          </p:nvGrpSpPr>
          <p:grpSpPr>
            <a:xfrm>
              <a:off x="5575025" y="4264121"/>
              <a:ext cx="61513" cy="487758"/>
              <a:chOff x="3850501" y="4384031"/>
              <a:chExt cx="61513" cy="487758"/>
            </a:xfrm>
          </p:grpSpPr>
          <p:sp>
            <p:nvSpPr>
              <p:cNvPr id="14521" name="Google Shape;14521;p250"/>
              <p:cNvSpPr/>
              <p:nvPr/>
            </p:nvSpPr>
            <p:spPr>
              <a:xfrm>
                <a:off x="3881257" y="4384031"/>
                <a:ext cx="13980" cy="437444"/>
              </a:xfrm>
              <a:custGeom>
                <a:rect b="b" l="l" r="r" t="t"/>
                <a:pathLst>
                  <a:path extrusionOk="0" h="437444" w="13980">
                    <a:moveTo>
                      <a:pt x="0" y="0"/>
                    </a:moveTo>
                    <a:lnTo>
                      <a:pt x="0" y="437445"/>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22" name="Google Shape;14522;p250"/>
              <p:cNvSpPr/>
              <p:nvPr/>
            </p:nvSpPr>
            <p:spPr>
              <a:xfrm>
                <a:off x="3850501" y="4797717"/>
                <a:ext cx="61513" cy="74072"/>
              </a:xfrm>
              <a:custGeom>
                <a:rect b="b" l="l" r="r" t="t"/>
                <a:pathLst>
                  <a:path extrusionOk="0" h="74072" w="61513">
                    <a:moveTo>
                      <a:pt x="0" y="0"/>
                    </a:moveTo>
                    <a:lnTo>
                      <a:pt x="30757" y="13976"/>
                    </a:lnTo>
                    <a:lnTo>
                      <a:pt x="61513"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523" name="Google Shape;14523;p250"/>
            <p:cNvGrpSpPr/>
            <p:nvPr/>
          </p:nvGrpSpPr>
          <p:grpSpPr>
            <a:xfrm>
              <a:off x="5994435" y="4644265"/>
              <a:ext cx="62911" cy="873491"/>
              <a:chOff x="4269911" y="4764175"/>
              <a:chExt cx="62911" cy="873491"/>
            </a:xfrm>
          </p:grpSpPr>
          <p:sp>
            <p:nvSpPr>
              <p:cNvPr id="14524" name="Google Shape;14524;p250"/>
              <p:cNvSpPr/>
              <p:nvPr/>
            </p:nvSpPr>
            <p:spPr>
              <a:xfrm>
                <a:off x="4302066" y="4764175"/>
                <a:ext cx="13980" cy="823178"/>
              </a:xfrm>
              <a:custGeom>
                <a:rect b="b" l="l" r="r" t="t"/>
                <a:pathLst>
                  <a:path extrusionOk="0" h="823178" w="13980">
                    <a:moveTo>
                      <a:pt x="0" y="0"/>
                    </a:moveTo>
                    <a:lnTo>
                      <a:pt x="0" y="823178"/>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25" name="Google Shape;14525;p250"/>
              <p:cNvSpPr/>
              <p:nvPr/>
            </p:nvSpPr>
            <p:spPr>
              <a:xfrm>
                <a:off x="4269911" y="5563595"/>
                <a:ext cx="62911" cy="74071"/>
              </a:xfrm>
              <a:custGeom>
                <a:rect b="b" l="l" r="r" t="t"/>
                <a:pathLst>
                  <a:path extrusionOk="0" h="74071" w="62911">
                    <a:moveTo>
                      <a:pt x="0" y="0"/>
                    </a:moveTo>
                    <a:lnTo>
                      <a:pt x="32155" y="13976"/>
                    </a:lnTo>
                    <a:lnTo>
                      <a:pt x="62912" y="0"/>
                    </a:lnTo>
                    <a:lnTo>
                      <a:pt x="32155"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526" name="Google Shape;14526;p250"/>
            <p:cNvGrpSpPr/>
            <p:nvPr/>
          </p:nvGrpSpPr>
          <p:grpSpPr>
            <a:xfrm>
              <a:off x="6177578" y="5637949"/>
              <a:ext cx="873772" cy="62891"/>
              <a:chOff x="4453054" y="5757859"/>
              <a:chExt cx="873772" cy="62891"/>
            </a:xfrm>
          </p:grpSpPr>
          <p:sp>
            <p:nvSpPr>
              <p:cNvPr id="14527" name="Google Shape;14527;p250"/>
              <p:cNvSpPr/>
              <p:nvPr/>
            </p:nvSpPr>
            <p:spPr>
              <a:xfrm>
                <a:off x="4453054" y="5790003"/>
                <a:ext cx="823443" cy="13975"/>
              </a:xfrm>
              <a:custGeom>
                <a:rect b="b" l="l" r="r" t="t"/>
                <a:pathLst>
                  <a:path extrusionOk="0" h="13975" w="823443">
                    <a:moveTo>
                      <a:pt x="0" y="0"/>
                    </a:moveTo>
                    <a:lnTo>
                      <a:pt x="823443" y="0"/>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28" name="Google Shape;14528;p250"/>
              <p:cNvSpPr/>
              <p:nvPr/>
            </p:nvSpPr>
            <p:spPr>
              <a:xfrm>
                <a:off x="5254129" y="5757859"/>
                <a:ext cx="72697" cy="62891"/>
              </a:xfrm>
              <a:custGeom>
                <a:rect b="b" l="l" r="r" t="t"/>
                <a:pathLst>
                  <a:path extrusionOk="0" h="62891" w="72697">
                    <a:moveTo>
                      <a:pt x="0" y="62891"/>
                    </a:moveTo>
                    <a:lnTo>
                      <a:pt x="12582" y="32144"/>
                    </a:lnTo>
                    <a:lnTo>
                      <a:pt x="0" y="0"/>
                    </a:lnTo>
                    <a:lnTo>
                      <a:pt x="72698" y="32144"/>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529" name="Google Shape;14529;p250"/>
            <p:cNvGrpSpPr/>
            <p:nvPr/>
          </p:nvGrpSpPr>
          <p:grpSpPr>
            <a:xfrm>
              <a:off x="5575025" y="3976219"/>
              <a:ext cx="61513" cy="290698"/>
              <a:chOff x="3850501" y="4096129"/>
              <a:chExt cx="61513" cy="290698"/>
            </a:xfrm>
          </p:grpSpPr>
          <p:sp>
            <p:nvSpPr>
              <p:cNvPr id="14530" name="Google Shape;14530;p250"/>
              <p:cNvSpPr/>
              <p:nvPr/>
            </p:nvSpPr>
            <p:spPr>
              <a:xfrm>
                <a:off x="3881257" y="4096129"/>
                <a:ext cx="13980" cy="13975"/>
              </a:xfrm>
              <a:custGeom>
                <a:rect b="b" l="l" r="r" t="t"/>
                <a:pathLst>
                  <a:path extrusionOk="0" h="13975" w="13980">
                    <a:moveTo>
                      <a:pt x="0" y="0"/>
                    </a:moveTo>
                    <a:lnTo>
                      <a:pt x="0" y="13976"/>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31" name="Google Shape;14531;p250"/>
              <p:cNvSpPr/>
              <p:nvPr/>
            </p:nvSpPr>
            <p:spPr>
              <a:xfrm>
                <a:off x="3881257" y="4124080"/>
                <a:ext cx="13980" cy="192866"/>
              </a:xfrm>
              <a:custGeom>
                <a:rect b="b" l="l" r="r" t="t"/>
                <a:pathLst>
                  <a:path extrusionOk="0" h="192866" w="13980">
                    <a:moveTo>
                      <a:pt x="0" y="0"/>
                    </a:moveTo>
                    <a:lnTo>
                      <a:pt x="0" y="192867"/>
                    </a:lnTo>
                  </a:path>
                </a:pathLst>
              </a:custGeom>
              <a:noFill/>
              <a:ln cap="flat" cmpd="sng" w="139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32" name="Google Shape;14532;p250"/>
              <p:cNvSpPr/>
              <p:nvPr/>
            </p:nvSpPr>
            <p:spPr>
              <a:xfrm>
                <a:off x="3881257" y="4322538"/>
                <a:ext cx="13980" cy="13975"/>
              </a:xfrm>
              <a:custGeom>
                <a:rect b="b" l="l" r="r" t="t"/>
                <a:pathLst>
                  <a:path extrusionOk="0" h="13975" w="13980">
                    <a:moveTo>
                      <a:pt x="0" y="0"/>
                    </a:moveTo>
                    <a:lnTo>
                      <a:pt x="0" y="13976"/>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33" name="Google Shape;14533;p250"/>
              <p:cNvSpPr/>
              <p:nvPr/>
            </p:nvSpPr>
            <p:spPr>
              <a:xfrm>
                <a:off x="3850501" y="4312755"/>
                <a:ext cx="61513" cy="74072"/>
              </a:xfrm>
              <a:custGeom>
                <a:rect b="b" l="l" r="r" t="t"/>
                <a:pathLst>
                  <a:path extrusionOk="0" h="74072" w="61513">
                    <a:moveTo>
                      <a:pt x="0" y="0"/>
                    </a:moveTo>
                    <a:lnTo>
                      <a:pt x="30757" y="13976"/>
                    </a:lnTo>
                    <a:lnTo>
                      <a:pt x="61513"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534" name="Google Shape;14534;p250"/>
            <p:cNvGrpSpPr/>
            <p:nvPr/>
          </p:nvGrpSpPr>
          <p:grpSpPr>
            <a:xfrm>
              <a:off x="6177578" y="4023737"/>
              <a:ext cx="1473530" cy="13975"/>
              <a:chOff x="4453054" y="4143647"/>
              <a:chExt cx="1473530" cy="13975"/>
            </a:xfrm>
          </p:grpSpPr>
          <p:sp>
            <p:nvSpPr>
              <p:cNvPr id="14535" name="Google Shape;14535;p250"/>
              <p:cNvSpPr/>
              <p:nvPr/>
            </p:nvSpPr>
            <p:spPr>
              <a:xfrm>
                <a:off x="5912604" y="4143647"/>
                <a:ext cx="13980" cy="13975"/>
              </a:xfrm>
              <a:custGeom>
                <a:rect b="b" l="l" r="r" t="t"/>
                <a:pathLst>
                  <a:path extrusionOk="0" h="13975" w="13980">
                    <a:moveTo>
                      <a:pt x="13980" y="0"/>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36" name="Google Shape;14536;p250"/>
              <p:cNvSpPr/>
              <p:nvPr/>
            </p:nvSpPr>
            <p:spPr>
              <a:xfrm>
                <a:off x="4481015" y="4143647"/>
                <a:ext cx="1402230" cy="13975"/>
              </a:xfrm>
              <a:custGeom>
                <a:rect b="b" l="l" r="r" t="t"/>
                <a:pathLst>
                  <a:path extrusionOk="0" h="13975" w="1402230">
                    <a:moveTo>
                      <a:pt x="1402230" y="0"/>
                    </a:moveTo>
                    <a:lnTo>
                      <a:pt x="0" y="0"/>
                    </a:lnTo>
                  </a:path>
                </a:pathLst>
              </a:custGeom>
              <a:noFill/>
              <a:ln cap="flat" cmpd="sng" w="27925">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37" name="Google Shape;14537;p250"/>
              <p:cNvSpPr/>
              <p:nvPr/>
            </p:nvSpPr>
            <p:spPr>
              <a:xfrm>
                <a:off x="4453054" y="4143647"/>
                <a:ext cx="13980" cy="13975"/>
              </a:xfrm>
              <a:custGeom>
                <a:rect b="b" l="l" r="r" t="t"/>
                <a:pathLst>
                  <a:path extrusionOk="0" h="13975" w="13980">
                    <a:moveTo>
                      <a:pt x="13980" y="0"/>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538" name="Google Shape;14538;p250"/>
            <p:cNvGrpSpPr/>
            <p:nvPr/>
          </p:nvGrpSpPr>
          <p:grpSpPr>
            <a:xfrm>
              <a:off x="6501922" y="3819689"/>
              <a:ext cx="13980" cy="539468"/>
              <a:chOff x="4777398" y="3939599"/>
              <a:chExt cx="13980" cy="539468"/>
            </a:xfrm>
          </p:grpSpPr>
          <p:sp>
            <p:nvSpPr>
              <p:cNvPr id="14539" name="Google Shape;14539;p250"/>
              <p:cNvSpPr/>
              <p:nvPr/>
            </p:nvSpPr>
            <p:spPr>
              <a:xfrm>
                <a:off x="4777398" y="4467887"/>
                <a:ext cx="13980" cy="11180"/>
              </a:xfrm>
              <a:custGeom>
                <a:rect b="b" l="l" r="r" t="t"/>
                <a:pathLst>
                  <a:path extrusionOk="0" h="11180" w="13980">
                    <a:moveTo>
                      <a:pt x="0" y="11181"/>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40" name="Google Shape;14540;p250"/>
              <p:cNvSpPr/>
              <p:nvPr/>
            </p:nvSpPr>
            <p:spPr>
              <a:xfrm>
                <a:off x="4777398" y="3963358"/>
                <a:ext cx="13980" cy="482167"/>
              </a:xfrm>
              <a:custGeom>
                <a:rect b="b" l="l" r="r" t="t"/>
                <a:pathLst>
                  <a:path extrusionOk="0" h="482167" w="13980">
                    <a:moveTo>
                      <a:pt x="0" y="482167"/>
                    </a:moveTo>
                    <a:lnTo>
                      <a:pt x="0" y="0"/>
                    </a:lnTo>
                  </a:path>
                </a:pathLst>
              </a:custGeom>
              <a:noFill/>
              <a:ln cap="flat" cmpd="sng" w="27925">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41" name="Google Shape;14541;p250"/>
              <p:cNvSpPr/>
              <p:nvPr/>
            </p:nvSpPr>
            <p:spPr>
              <a:xfrm>
                <a:off x="4777398" y="3939599"/>
                <a:ext cx="13980" cy="12578"/>
              </a:xfrm>
              <a:custGeom>
                <a:rect b="b" l="l" r="r" t="t"/>
                <a:pathLst>
                  <a:path extrusionOk="0" h="12578" w="13980">
                    <a:moveTo>
                      <a:pt x="0" y="12578"/>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542" name="Google Shape;14542;p250"/>
            <p:cNvSpPr/>
            <p:nvPr/>
          </p:nvSpPr>
          <p:spPr>
            <a:xfrm>
              <a:off x="5605781" y="4023737"/>
              <a:ext cx="271218" cy="131373"/>
            </a:xfrm>
            <a:custGeom>
              <a:rect b="b" l="l" r="r" t="t"/>
              <a:pathLst>
                <a:path extrusionOk="0" h="131373" w="271218">
                  <a:moveTo>
                    <a:pt x="0" y="131373"/>
                  </a:moveTo>
                  <a:cubicBezTo>
                    <a:pt x="0" y="58699"/>
                    <a:pt x="58717" y="0"/>
                    <a:pt x="131415" y="0"/>
                  </a:cubicBezTo>
                  <a:lnTo>
                    <a:pt x="271219" y="0"/>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43" name="Google Shape;14543;p250"/>
            <p:cNvSpPr/>
            <p:nvPr/>
          </p:nvSpPr>
          <p:spPr>
            <a:xfrm>
              <a:off x="5892379" y="5323492"/>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44" name="Google Shape;14544;p250"/>
            <p:cNvSpPr/>
            <p:nvPr/>
          </p:nvSpPr>
          <p:spPr>
            <a:xfrm>
              <a:off x="6501922" y="5538720"/>
              <a:ext cx="131415" cy="131373"/>
            </a:xfrm>
            <a:custGeom>
              <a:rect b="b" l="l" r="r" t="t"/>
              <a:pathLst>
                <a:path extrusionOk="0" h="131373" w="131415">
                  <a:moveTo>
                    <a:pt x="0" y="0"/>
                  </a:moveTo>
                  <a:cubicBezTo>
                    <a:pt x="0" y="72675"/>
                    <a:pt x="58717" y="131373"/>
                    <a:pt x="131415" y="131373"/>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545" name="Google Shape;14545;p250"/>
            <p:cNvGrpSpPr/>
            <p:nvPr/>
          </p:nvGrpSpPr>
          <p:grpSpPr>
            <a:xfrm>
              <a:off x="5577821" y="3412991"/>
              <a:ext cx="61513" cy="563228"/>
              <a:chOff x="3853297" y="3532901"/>
              <a:chExt cx="61513" cy="563228"/>
            </a:xfrm>
          </p:grpSpPr>
          <p:sp>
            <p:nvSpPr>
              <p:cNvPr id="14546" name="Google Shape;14546;p250"/>
              <p:cNvSpPr/>
              <p:nvPr/>
            </p:nvSpPr>
            <p:spPr>
              <a:xfrm>
                <a:off x="3884053" y="3532901"/>
                <a:ext cx="13980" cy="512914"/>
              </a:xfrm>
              <a:custGeom>
                <a:rect b="b" l="l" r="r" t="t"/>
                <a:pathLst>
                  <a:path extrusionOk="0" h="512914" w="13980">
                    <a:moveTo>
                      <a:pt x="0" y="0"/>
                    </a:moveTo>
                    <a:lnTo>
                      <a:pt x="0" y="512914"/>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47" name="Google Shape;14547;p250"/>
              <p:cNvSpPr/>
              <p:nvPr/>
            </p:nvSpPr>
            <p:spPr>
              <a:xfrm>
                <a:off x="3853297" y="4022057"/>
                <a:ext cx="61513" cy="74072"/>
              </a:xfrm>
              <a:custGeom>
                <a:rect b="b" l="l" r="r" t="t"/>
                <a:pathLst>
                  <a:path extrusionOk="0" h="74072" w="61513">
                    <a:moveTo>
                      <a:pt x="0" y="0"/>
                    </a:moveTo>
                    <a:lnTo>
                      <a:pt x="30757" y="13976"/>
                    </a:lnTo>
                    <a:lnTo>
                      <a:pt x="61514"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548" name="Google Shape;14548;p250"/>
            <p:cNvSpPr/>
            <p:nvPr/>
          </p:nvSpPr>
          <p:spPr>
            <a:xfrm>
              <a:off x="8165585" y="2187308"/>
              <a:ext cx="299179" cy="299083"/>
            </a:xfrm>
            <a:custGeom>
              <a:rect b="b" l="l" r="r" t="t"/>
              <a:pathLst>
                <a:path extrusionOk="0" h="299083" w="299179">
                  <a:moveTo>
                    <a:pt x="299180" y="149542"/>
                  </a:moveTo>
                  <a:cubicBezTo>
                    <a:pt x="299180" y="232131"/>
                    <a:pt x="232206" y="299083"/>
                    <a:pt x="149590" y="299083"/>
                  </a:cubicBezTo>
                  <a:cubicBezTo>
                    <a:pt x="66973" y="299083"/>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49" name="Google Shape;14549;p250"/>
            <p:cNvSpPr txBox="1"/>
            <p:nvPr/>
          </p:nvSpPr>
          <p:spPr>
            <a:xfrm>
              <a:off x="8106032" y="2202611"/>
              <a:ext cx="378630"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a:t>
              </a:r>
              <a:endParaRPr/>
            </a:p>
          </p:txBody>
        </p:sp>
        <p:sp>
          <p:nvSpPr>
            <p:cNvPr id="14550" name="Google Shape;14550;p250"/>
            <p:cNvSpPr/>
            <p:nvPr/>
          </p:nvSpPr>
          <p:spPr>
            <a:xfrm>
              <a:off x="8773732" y="2178923"/>
              <a:ext cx="761232" cy="374553"/>
            </a:xfrm>
            <a:custGeom>
              <a:rect b="b" l="l" r="r" t="t"/>
              <a:pathLst>
                <a:path extrusionOk="0" h="374553" w="981421">
                  <a:moveTo>
                    <a:pt x="981421" y="187277"/>
                  </a:moveTo>
                  <a:cubicBezTo>
                    <a:pt x="981421" y="290707"/>
                    <a:pt x="761722" y="374553"/>
                    <a:pt x="490710" y="374553"/>
                  </a:cubicBezTo>
                  <a:cubicBezTo>
                    <a:pt x="219698" y="374553"/>
                    <a:pt x="0" y="290707"/>
                    <a:pt x="0" y="187277"/>
                  </a:cubicBezTo>
                  <a:cubicBezTo>
                    <a:pt x="0" y="83847"/>
                    <a:pt x="219698" y="0"/>
                    <a:pt x="490710" y="0"/>
                  </a:cubicBezTo>
                  <a:cubicBezTo>
                    <a:pt x="761722" y="0"/>
                    <a:pt x="981421" y="83847"/>
                    <a:pt x="981421" y="187277"/>
                  </a:cubicBezTo>
                  <a:close/>
                </a:path>
              </a:pathLst>
            </a:cu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4551" name="Google Shape;14551;p250"/>
            <p:cNvSpPr/>
            <p:nvPr/>
          </p:nvSpPr>
          <p:spPr>
            <a:xfrm>
              <a:off x="5036540" y="1393074"/>
              <a:ext cx="2276483" cy="284106"/>
            </a:xfrm>
            <a:custGeom>
              <a:rect b="b" l="l" r="r" t="t"/>
              <a:pathLst>
                <a:path extrusionOk="0" h="559034" w="2376661">
                  <a:moveTo>
                    <a:pt x="0" y="0"/>
                  </a:moveTo>
                  <a:lnTo>
                    <a:pt x="2376661" y="0"/>
                  </a:lnTo>
                  <a:lnTo>
                    <a:pt x="2376661" y="559035"/>
                  </a:lnTo>
                  <a:lnTo>
                    <a:pt x="0" y="5590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clássica/lectina</a:t>
              </a:r>
              <a:endParaRPr/>
            </a:p>
          </p:txBody>
        </p:sp>
        <p:sp>
          <p:nvSpPr>
            <p:cNvPr id="14552" name="Google Shape;14552;p250"/>
            <p:cNvSpPr/>
            <p:nvPr/>
          </p:nvSpPr>
          <p:spPr>
            <a:xfrm>
              <a:off x="8674469" y="1393073"/>
              <a:ext cx="2376661" cy="297687"/>
            </a:xfrm>
            <a:custGeom>
              <a:rect b="b" l="l" r="r" t="t"/>
              <a:pathLst>
                <a:path extrusionOk="0" h="559034" w="2376661">
                  <a:moveTo>
                    <a:pt x="0" y="0"/>
                  </a:moveTo>
                  <a:lnTo>
                    <a:pt x="2376661" y="0"/>
                  </a:lnTo>
                  <a:lnTo>
                    <a:pt x="2376661" y="559035"/>
                  </a:lnTo>
                  <a:lnTo>
                    <a:pt x="0" y="559035"/>
                  </a:lnTo>
                  <a:close/>
                </a:path>
              </a:pathLst>
            </a:cu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alternativa </a:t>
              </a:r>
              <a:endParaRPr/>
            </a:p>
          </p:txBody>
        </p:sp>
        <p:sp>
          <p:nvSpPr>
            <p:cNvPr id="14553" name="Google Shape;14553;p250"/>
            <p:cNvSpPr/>
            <p:nvPr/>
          </p:nvSpPr>
          <p:spPr>
            <a:xfrm>
              <a:off x="6837641" y="2698464"/>
              <a:ext cx="371877" cy="391324"/>
            </a:xfrm>
            <a:custGeom>
              <a:rect b="b" l="l" r="r" t="t"/>
              <a:pathLst>
                <a:path extrusionOk="0" h="391324" w="371877">
                  <a:moveTo>
                    <a:pt x="195725" y="199855"/>
                  </a:moveTo>
                  <a:lnTo>
                    <a:pt x="370480" y="107614"/>
                  </a:lnTo>
                  <a:cubicBezTo>
                    <a:pt x="338325" y="43325"/>
                    <a:pt x="272617" y="0"/>
                    <a:pt x="195725" y="0"/>
                  </a:cubicBezTo>
                  <a:cubicBezTo>
                    <a:pt x="88076" y="0"/>
                    <a:pt x="0" y="88048"/>
                    <a:pt x="0" y="195662"/>
                  </a:cubicBezTo>
                  <a:cubicBezTo>
                    <a:pt x="0" y="303276"/>
                    <a:pt x="88076" y="391324"/>
                    <a:pt x="195725" y="391324"/>
                  </a:cubicBezTo>
                  <a:cubicBezTo>
                    <a:pt x="274015" y="391324"/>
                    <a:pt x="341121" y="345204"/>
                    <a:pt x="371878" y="279517"/>
                  </a:cubicBezTo>
                  <a:lnTo>
                    <a:pt x="195725" y="199855"/>
                  </a:lnTo>
                  <a:close/>
                </a:path>
              </a:pathLst>
            </a:cu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Calibri"/>
                <a:buNone/>
              </a:pPr>
              <a:r>
                <a:t/>
              </a:r>
              <a:endParaRPr b="1" i="0" sz="1400" u="none" cap="none" strike="noStrike">
                <a:solidFill>
                  <a:srgbClr val="FFFFFF"/>
                </a:solidFill>
                <a:latin typeface="Lustria"/>
                <a:ea typeface="Lustria"/>
                <a:cs typeface="Lustria"/>
                <a:sym typeface="Lustria"/>
              </a:endParaRPr>
            </a:p>
          </p:txBody>
        </p:sp>
        <p:sp>
          <p:nvSpPr>
            <p:cNvPr id="14554" name="Google Shape;14554;p250"/>
            <p:cNvSpPr txBox="1"/>
            <p:nvPr/>
          </p:nvSpPr>
          <p:spPr>
            <a:xfrm>
              <a:off x="6792387" y="2761189"/>
              <a:ext cx="32092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0" i="0" lang="pt-BR" sz="991" u="none" cap="none" strike="noStrike">
                  <a:solidFill>
                    <a:srgbClr val="FFFFFF"/>
                  </a:solidFill>
                  <a:latin typeface="Calibri"/>
                  <a:ea typeface="Calibri"/>
                  <a:cs typeface="Calibri"/>
                  <a:sym typeface="Calibri"/>
                </a:rPr>
                <a:t>FD</a:t>
              </a:r>
              <a:endParaRPr/>
            </a:p>
          </p:txBody>
        </p:sp>
        <p:sp>
          <p:nvSpPr>
            <p:cNvPr id="14555" name="Google Shape;14555;p250"/>
            <p:cNvSpPr txBox="1"/>
            <p:nvPr/>
          </p:nvSpPr>
          <p:spPr>
            <a:xfrm>
              <a:off x="6477966" y="3662833"/>
              <a:ext cx="1007007" cy="20666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BE1E2D"/>
                </a:buClr>
                <a:buSzPts val="743"/>
                <a:buFont typeface="Calibri"/>
                <a:buNone/>
              </a:pPr>
              <a:r>
                <a:rPr b="1" i="0" lang="pt-BR" sz="743" u="none" cap="none" strike="noStrike">
                  <a:solidFill>
                    <a:srgbClr val="BE1E2D"/>
                  </a:solidFill>
                  <a:latin typeface="Calibri"/>
                  <a:ea typeface="Calibri"/>
                  <a:cs typeface="Calibri"/>
                  <a:sym typeface="Calibri"/>
                </a:rPr>
                <a:t>Alça de Amplificação</a:t>
              </a:r>
              <a:endParaRPr/>
            </a:p>
          </p:txBody>
        </p:sp>
        <p:sp>
          <p:nvSpPr>
            <p:cNvPr id="14556" name="Google Shape;14556;p250"/>
            <p:cNvSpPr txBox="1"/>
            <p:nvPr/>
          </p:nvSpPr>
          <p:spPr>
            <a:xfrm>
              <a:off x="4484555" y="3830797"/>
              <a:ext cx="902508" cy="338554"/>
            </a:xfrm>
            <a:prstGeom prst="rect">
              <a:avLst/>
            </a:prstGeom>
            <a:noFill/>
            <a:ln cap="flat" cmpd="sng" w="9525">
              <a:solidFill>
                <a:schemeClr val="dk2"/>
              </a:solidFill>
              <a:prstDash val="solid"/>
              <a:round/>
              <a:headEnd len="sm" w="sm" type="none"/>
              <a:tailEnd len="sm" w="sm" type="none"/>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800"/>
                <a:buFont typeface="Calibri"/>
                <a:buNone/>
              </a:pPr>
              <a:r>
                <a:rPr b="1" i="1" lang="pt-BR" sz="800" u="none" cap="none" strike="noStrike">
                  <a:solidFill>
                    <a:srgbClr val="003865"/>
                  </a:solidFill>
                  <a:latin typeface="Calibri"/>
                  <a:ea typeface="Calibri"/>
                  <a:cs typeface="Calibri"/>
                  <a:sym typeface="Calibri"/>
                </a:rPr>
                <a:t>C3 OPSONIZAÇÃO</a:t>
              </a:r>
              <a:endParaRPr/>
            </a:p>
          </p:txBody>
        </p:sp>
        <p:sp>
          <p:nvSpPr>
            <p:cNvPr id="14557" name="Google Shape;14557;p250"/>
            <p:cNvSpPr txBox="1"/>
            <p:nvPr/>
          </p:nvSpPr>
          <p:spPr>
            <a:xfrm>
              <a:off x="8106770" y="5426828"/>
              <a:ext cx="587019" cy="32098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743"/>
                <a:buFont typeface="Calibri"/>
                <a:buNone/>
              </a:pPr>
              <a:r>
                <a:rPr b="1" i="1" lang="pt-BR" sz="743" u="none" cap="none" strike="noStrike">
                  <a:solidFill>
                    <a:srgbClr val="3F4444"/>
                  </a:solidFill>
                  <a:latin typeface="Calibri"/>
                  <a:ea typeface="Calibri"/>
                  <a:cs typeface="Calibri"/>
                  <a:sym typeface="Calibri"/>
                </a:rPr>
                <a:t>LISE CELULAR</a:t>
              </a:r>
              <a:endParaRPr/>
            </a:p>
            <a:p>
              <a:pPr indent="0" lvl="0" marL="0" marR="0" rtl="0" algn="ctr">
                <a:lnSpc>
                  <a:spcPct val="100000"/>
                </a:lnSpc>
                <a:spcBef>
                  <a:spcPts val="0"/>
                </a:spcBef>
                <a:spcAft>
                  <a:spcPts val="0"/>
                </a:spcAft>
                <a:buClr>
                  <a:srgbClr val="3F4444"/>
                </a:buClr>
                <a:buSzPts val="743"/>
                <a:buFont typeface="Calibri"/>
                <a:buNone/>
              </a:pPr>
              <a:r>
                <a:rPr b="1" i="1" lang="pt-BR" sz="743" u="none" cap="none" strike="noStrike">
                  <a:solidFill>
                    <a:srgbClr val="3F4444"/>
                  </a:solidFill>
                  <a:latin typeface="Calibri"/>
                  <a:ea typeface="Calibri"/>
                  <a:cs typeface="Calibri"/>
                  <a:sym typeface="Calibri"/>
                </a:rPr>
                <a:t>(MAC) </a:t>
              </a:r>
              <a:endParaRPr/>
            </a:p>
          </p:txBody>
        </p:sp>
        <p:sp>
          <p:nvSpPr>
            <p:cNvPr id="14558" name="Google Shape;14558;p250"/>
            <p:cNvSpPr txBox="1"/>
            <p:nvPr/>
          </p:nvSpPr>
          <p:spPr>
            <a:xfrm>
              <a:off x="7456301" y="5510877"/>
              <a:ext cx="683200" cy="20666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743"/>
                <a:buFont typeface="Calibri"/>
                <a:buNone/>
              </a:pPr>
              <a:r>
                <a:rPr b="1" i="0" lang="pt-BR" sz="743" u="none" cap="none" strike="noStrike">
                  <a:solidFill>
                    <a:srgbClr val="3F4444"/>
                  </a:solidFill>
                  <a:latin typeface="Calibri"/>
                  <a:ea typeface="Calibri"/>
                  <a:cs typeface="Calibri"/>
                  <a:sym typeface="Calibri"/>
                </a:rPr>
                <a:t>MAC (C5b-9)</a:t>
              </a:r>
              <a:endParaRPr/>
            </a:p>
          </p:txBody>
        </p:sp>
        <p:grpSp>
          <p:nvGrpSpPr>
            <p:cNvPr id="14559" name="Google Shape;14559;p250"/>
            <p:cNvGrpSpPr/>
            <p:nvPr/>
          </p:nvGrpSpPr>
          <p:grpSpPr>
            <a:xfrm>
              <a:off x="8594083" y="2158520"/>
              <a:ext cx="326441" cy="449461"/>
              <a:chOff x="6869559" y="2278430"/>
              <a:chExt cx="326441" cy="449461"/>
            </a:xfrm>
          </p:grpSpPr>
          <p:sp>
            <p:nvSpPr>
              <p:cNvPr id="14560" name="Google Shape;14560;p250"/>
              <p:cNvSpPr/>
              <p:nvPr/>
            </p:nvSpPr>
            <p:spPr>
              <a:xfrm>
                <a:off x="7127497" y="2683169"/>
                <a:ext cx="13980" cy="4192"/>
              </a:xfrm>
              <a:custGeom>
                <a:rect b="b" l="l" r="r" t="t"/>
                <a:pathLst>
                  <a:path extrusionOk="0" h="4192" w="13980">
                    <a:moveTo>
                      <a:pt x="13980" y="0"/>
                    </a:moveTo>
                    <a:cubicBezTo>
                      <a:pt x="9786" y="1398"/>
                      <a:pt x="5592" y="2795"/>
                      <a:pt x="0" y="4193"/>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61" name="Google Shape;14561;p250"/>
              <p:cNvSpPr/>
              <p:nvPr/>
            </p:nvSpPr>
            <p:spPr>
              <a:xfrm>
                <a:off x="6869559" y="2278430"/>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62" name="Google Shape;14562;p250"/>
              <p:cNvSpPr/>
              <p:nvPr/>
            </p:nvSpPr>
            <p:spPr>
              <a:xfrm>
                <a:off x="7179224" y="2305820"/>
                <a:ext cx="12582" cy="6987"/>
              </a:xfrm>
              <a:custGeom>
                <a:rect b="b" l="l" r="r" t="t"/>
                <a:pathLst>
                  <a:path extrusionOk="0" h="6987" w="12582">
                    <a:moveTo>
                      <a:pt x="0" y="0"/>
                    </a:moveTo>
                    <a:cubicBezTo>
                      <a:pt x="4194" y="2795"/>
                      <a:pt x="8388" y="4193"/>
                      <a:pt x="12582" y="698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63" name="Google Shape;14563;p250"/>
              <p:cNvSpPr/>
              <p:nvPr/>
            </p:nvSpPr>
            <p:spPr>
              <a:xfrm>
                <a:off x="7099536" y="2656615"/>
                <a:ext cx="96464" cy="71276"/>
              </a:xfrm>
              <a:custGeom>
                <a:rect b="b" l="l" r="r" t="t"/>
                <a:pathLst>
                  <a:path extrusionOk="0" h="71276" w="96464">
                    <a:moveTo>
                      <a:pt x="0" y="4193"/>
                    </a:moveTo>
                    <a:lnTo>
                      <a:pt x="30757" y="30747"/>
                    </a:lnTo>
                    <a:lnTo>
                      <a:pt x="32155" y="71277"/>
                    </a:lnTo>
                    <a:lnTo>
                      <a:pt x="96464"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564" name="Google Shape;14564;p250"/>
            <p:cNvGrpSpPr/>
            <p:nvPr/>
          </p:nvGrpSpPr>
          <p:grpSpPr>
            <a:xfrm>
              <a:off x="6065036" y="3148245"/>
              <a:ext cx="326441" cy="388930"/>
              <a:chOff x="4340512" y="3217608"/>
              <a:chExt cx="326441" cy="449461"/>
            </a:xfrm>
          </p:grpSpPr>
          <p:sp>
            <p:nvSpPr>
              <p:cNvPr id="14565" name="Google Shape;14565;p250"/>
              <p:cNvSpPr/>
              <p:nvPr/>
            </p:nvSpPr>
            <p:spPr>
              <a:xfrm>
                <a:off x="4598450" y="3622347"/>
                <a:ext cx="13980" cy="4192"/>
              </a:xfrm>
              <a:custGeom>
                <a:rect b="b" l="l" r="r" t="t"/>
                <a:pathLst>
                  <a:path extrusionOk="0" h="4192" w="13980">
                    <a:moveTo>
                      <a:pt x="13980" y="0"/>
                    </a:moveTo>
                    <a:cubicBezTo>
                      <a:pt x="9786" y="1397"/>
                      <a:pt x="5592" y="2795"/>
                      <a:pt x="0" y="4193"/>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66" name="Google Shape;14566;p250"/>
              <p:cNvSpPr/>
              <p:nvPr/>
            </p:nvSpPr>
            <p:spPr>
              <a:xfrm>
                <a:off x="4340512" y="3217608"/>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67" name="Google Shape;14567;p250"/>
              <p:cNvSpPr/>
              <p:nvPr/>
            </p:nvSpPr>
            <p:spPr>
              <a:xfrm>
                <a:off x="4650177" y="3244999"/>
                <a:ext cx="12582" cy="6987"/>
              </a:xfrm>
              <a:custGeom>
                <a:rect b="b" l="l" r="r" t="t"/>
                <a:pathLst>
                  <a:path extrusionOk="0" h="6987" w="12582">
                    <a:moveTo>
                      <a:pt x="0" y="0"/>
                    </a:moveTo>
                    <a:cubicBezTo>
                      <a:pt x="4194" y="2795"/>
                      <a:pt x="8388" y="4193"/>
                      <a:pt x="12582" y="698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68" name="Google Shape;14568;p250"/>
              <p:cNvSpPr/>
              <p:nvPr/>
            </p:nvSpPr>
            <p:spPr>
              <a:xfrm>
                <a:off x="4570489" y="3594395"/>
                <a:ext cx="96464" cy="72674"/>
              </a:xfrm>
              <a:custGeom>
                <a:rect b="b" l="l" r="r" t="t"/>
                <a:pathLst>
                  <a:path extrusionOk="0" h="72674" w="96464">
                    <a:moveTo>
                      <a:pt x="0" y="4193"/>
                    </a:moveTo>
                    <a:lnTo>
                      <a:pt x="30757" y="32145"/>
                    </a:lnTo>
                    <a:lnTo>
                      <a:pt x="32155" y="72674"/>
                    </a:lnTo>
                    <a:lnTo>
                      <a:pt x="96464"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569" name="Google Shape;14569;p250"/>
            <p:cNvGrpSpPr/>
            <p:nvPr/>
          </p:nvGrpSpPr>
          <p:grpSpPr>
            <a:xfrm>
              <a:off x="5657509" y="3157993"/>
              <a:ext cx="326440" cy="347239"/>
              <a:chOff x="3932985" y="3217608"/>
              <a:chExt cx="326440" cy="449461"/>
            </a:xfrm>
          </p:grpSpPr>
          <p:sp>
            <p:nvSpPr>
              <p:cNvPr id="14570" name="Google Shape;14570;p250"/>
              <p:cNvSpPr/>
              <p:nvPr/>
            </p:nvSpPr>
            <p:spPr>
              <a:xfrm>
                <a:off x="3987508" y="3622347"/>
                <a:ext cx="13980" cy="4192"/>
              </a:xfrm>
              <a:custGeom>
                <a:rect b="b" l="l" r="r" t="t"/>
                <a:pathLst>
                  <a:path extrusionOk="0" h="4192" w="13980">
                    <a:moveTo>
                      <a:pt x="0" y="0"/>
                    </a:moveTo>
                    <a:cubicBezTo>
                      <a:pt x="4194" y="1397"/>
                      <a:pt x="8388" y="2795"/>
                      <a:pt x="1398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71" name="Google Shape;14571;p250"/>
              <p:cNvSpPr/>
              <p:nvPr/>
            </p:nvSpPr>
            <p:spPr>
              <a:xfrm>
                <a:off x="3956751" y="3217608"/>
                <a:ext cx="302674" cy="414902"/>
              </a:xfrm>
              <a:custGeom>
                <a:rect b="b" l="l" r="r" t="t"/>
                <a:pathLst>
                  <a:path extrusionOk="0" h="414902" w="302674">
                    <a:moveTo>
                      <a:pt x="57319" y="411727"/>
                    </a:moveTo>
                    <a:cubicBezTo>
                      <a:pt x="121629" y="422908"/>
                      <a:pt x="191531" y="404739"/>
                      <a:pt x="241860" y="354426"/>
                    </a:cubicBezTo>
                    <a:cubicBezTo>
                      <a:pt x="322946" y="273366"/>
                      <a:pt x="322946" y="141993"/>
                      <a:pt x="241860" y="60933"/>
                    </a:cubicBezTo>
                    <a:cubicBezTo>
                      <a:pt x="176153" y="-4754"/>
                      <a:pt x="78290" y="-17332"/>
                      <a:pt x="0"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72" name="Google Shape;14572;p250"/>
              <p:cNvSpPr/>
              <p:nvPr/>
            </p:nvSpPr>
            <p:spPr>
              <a:xfrm>
                <a:off x="3937179" y="3244999"/>
                <a:ext cx="12582" cy="6987"/>
              </a:xfrm>
              <a:custGeom>
                <a:rect b="b" l="l" r="r" t="t"/>
                <a:pathLst>
                  <a:path extrusionOk="0" h="6987" w="12582">
                    <a:moveTo>
                      <a:pt x="12582" y="0"/>
                    </a:moveTo>
                    <a:cubicBezTo>
                      <a:pt x="8388" y="2795"/>
                      <a:pt x="4194" y="4193"/>
                      <a:pt x="0"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73" name="Google Shape;14573;p250"/>
              <p:cNvSpPr/>
              <p:nvPr/>
            </p:nvSpPr>
            <p:spPr>
              <a:xfrm>
                <a:off x="3932985" y="3594395"/>
                <a:ext cx="96464" cy="72674"/>
              </a:xfrm>
              <a:custGeom>
                <a:rect b="b" l="l" r="r" t="t"/>
                <a:pathLst>
                  <a:path extrusionOk="0" h="72674" w="96464">
                    <a:moveTo>
                      <a:pt x="64310" y="72674"/>
                    </a:moveTo>
                    <a:lnTo>
                      <a:pt x="65708" y="32145"/>
                    </a:lnTo>
                    <a:lnTo>
                      <a:pt x="96465" y="4193"/>
                    </a:lnTo>
                    <a:lnTo>
                      <a:pt x="0"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574" name="Google Shape;14574;p250"/>
            <p:cNvGrpSpPr/>
            <p:nvPr/>
          </p:nvGrpSpPr>
          <p:grpSpPr>
            <a:xfrm>
              <a:off x="5657509" y="4699332"/>
              <a:ext cx="326440" cy="449461"/>
              <a:chOff x="3932985" y="4819242"/>
              <a:chExt cx="326440" cy="449461"/>
            </a:xfrm>
          </p:grpSpPr>
          <p:sp>
            <p:nvSpPr>
              <p:cNvPr id="14575" name="Google Shape;14575;p250"/>
              <p:cNvSpPr/>
              <p:nvPr/>
            </p:nvSpPr>
            <p:spPr>
              <a:xfrm>
                <a:off x="3987508" y="5223981"/>
                <a:ext cx="13980" cy="4193"/>
              </a:xfrm>
              <a:custGeom>
                <a:rect b="b" l="l" r="r" t="t"/>
                <a:pathLst>
                  <a:path extrusionOk="0" h="4193" w="13980">
                    <a:moveTo>
                      <a:pt x="0" y="0"/>
                    </a:moveTo>
                    <a:cubicBezTo>
                      <a:pt x="4194" y="1398"/>
                      <a:pt x="8388" y="2795"/>
                      <a:pt x="1398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76" name="Google Shape;14576;p250"/>
              <p:cNvSpPr/>
              <p:nvPr/>
            </p:nvSpPr>
            <p:spPr>
              <a:xfrm>
                <a:off x="3956751" y="4819242"/>
                <a:ext cx="302674" cy="414902"/>
              </a:xfrm>
              <a:custGeom>
                <a:rect b="b" l="l" r="r" t="t"/>
                <a:pathLst>
                  <a:path extrusionOk="0" h="414902" w="302674">
                    <a:moveTo>
                      <a:pt x="57319" y="411727"/>
                    </a:moveTo>
                    <a:cubicBezTo>
                      <a:pt x="121629" y="422908"/>
                      <a:pt x="191531" y="404739"/>
                      <a:pt x="241860" y="354426"/>
                    </a:cubicBezTo>
                    <a:cubicBezTo>
                      <a:pt x="322946" y="273366"/>
                      <a:pt x="322946" y="141993"/>
                      <a:pt x="241860" y="60933"/>
                    </a:cubicBezTo>
                    <a:cubicBezTo>
                      <a:pt x="176153" y="-4754"/>
                      <a:pt x="78290" y="-17332"/>
                      <a:pt x="0"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77" name="Google Shape;14577;p250"/>
              <p:cNvSpPr/>
              <p:nvPr/>
            </p:nvSpPr>
            <p:spPr>
              <a:xfrm>
                <a:off x="3937179" y="4848030"/>
                <a:ext cx="12582" cy="6987"/>
              </a:xfrm>
              <a:custGeom>
                <a:rect b="b" l="l" r="r" t="t"/>
                <a:pathLst>
                  <a:path extrusionOk="0" h="6987" w="12582">
                    <a:moveTo>
                      <a:pt x="12582" y="0"/>
                    </a:moveTo>
                    <a:cubicBezTo>
                      <a:pt x="8388" y="2795"/>
                      <a:pt x="4194" y="4193"/>
                      <a:pt x="0"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78" name="Google Shape;14578;p250"/>
              <p:cNvSpPr/>
              <p:nvPr/>
            </p:nvSpPr>
            <p:spPr>
              <a:xfrm>
                <a:off x="3932985" y="5197427"/>
                <a:ext cx="96464" cy="71276"/>
              </a:xfrm>
              <a:custGeom>
                <a:rect b="b" l="l" r="r" t="t"/>
                <a:pathLst>
                  <a:path extrusionOk="0" h="71276" w="96464">
                    <a:moveTo>
                      <a:pt x="64310" y="71277"/>
                    </a:moveTo>
                    <a:lnTo>
                      <a:pt x="65708" y="30747"/>
                    </a:lnTo>
                    <a:lnTo>
                      <a:pt x="96465" y="4193"/>
                    </a:lnTo>
                    <a:lnTo>
                      <a:pt x="0"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579" name="Google Shape;14579;p250"/>
            <p:cNvGrpSpPr/>
            <p:nvPr/>
          </p:nvGrpSpPr>
          <p:grpSpPr>
            <a:xfrm>
              <a:off x="5239496" y="1961460"/>
              <a:ext cx="326441" cy="376965"/>
              <a:chOff x="3514972" y="2081370"/>
              <a:chExt cx="326441" cy="449461"/>
            </a:xfrm>
          </p:grpSpPr>
          <p:sp>
            <p:nvSpPr>
              <p:cNvPr id="14580" name="Google Shape;14580;p250"/>
              <p:cNvSpPr/>
              <p:nvPr/>
            </p:nvSpPr>
            <p:spPr>
              <a:xfrm>
                <a:off x="3569495" y="2486109"/>
                <a:ext cx="13980" cy="4192"/>
              </a:xfrm>
              <a:custGeom>
                <a:rect b="b" l="l" r="r" t="t"/>
                <a:pathLst>
                  <a:path extrusionOk="0" h="4192" w="13980">
                    <a:moveTo>
                      <a:pt x="0" y="0"/>
                    </a:moveTo>
                    <a:cubicBezTo>
                      <a:pt x="4194" y="1398"/>
                      <a:pt x="8388" y="2795"/>
                      <a:pt x="1398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81" name="Google Shape;14581;p250"/>
              <p:cNvSpPr/>
              <p:nvPr/>
            </p:nvSpPr>
            <p:spPr>
              <a:xfrm>
                <a:off x="3538739" y="2081370"/>
                <a:ext cx="302674" cy="414902"/>
              </a:xfrm>
              <a:custGeom>
                <a:rect b="b" l="l" r="r" t="t"/>
                <a:pathLst>
                  <a:path extrusionOk="0" h="414902" w="302674">
                    <a:moveTo>
                      <a:pt x="57319" y="411727"/>
                    </a:moveTo>
                    <a:cubicBezTo>
                      <a:pt x="121629" y="422908"/>
                      <a:pt x="191531" y="404739"/>
                      <a:pt x="241860" y="354426"/>
                    </a:cubicBezTo>
                    <a:cubicBezTo>
                      <a:pt x="322946" y="273366"/>
                      <a:pt x="322946" y="141993"/>
                      <a:pt x="241860" y="60933"/>
                    </a:cubicBezTo>
                    <a:cubicBezTo>
                      <a:pt x="176153" y="-4754"/>
                      <a:pt x="78290" y="-17332"/>
                      <a:pt x="0"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82" name="Google Shape;14582;p250"/>
              <p:cNvSpPr/>
              <p:nvPr/>
            </p:nvSpPr>
            <p:spPr>
              <a:xfrm>
                <a:off x="3519166" y="2108761"/>
                <a:ext cx="12582" cy="6987"/>
              </a:xfrm>
              <a:custGeom>
                <a:rect b="b" l="l" r="r" t="t"/>
                <a:pathLst>
                  <a:path extrusionOk="0" h="6987" w="12582">
                    <a:moveTo>
                      <a:pt x="12582" y="0"/>
                    </a:moveTo>
                    <a:cubicBezTo>
                      <a:pt x="8388" y="2795"/>
                      <a:pt x="4194" y="4193"/>
                      <a:pt x="0"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83" name="Google Shape;14583;p250"/>
              <p:cNvSpPr/>
              <p:nvPr/>
            </p:nvSpPr>
            <p:spPr>
              <a:xfrm>
                <a:off x="3514972" y="2458157"/>
                <a:ext cx="96464" cy="72674"/>
              </a:xfrm>
              <a:custGeom>
                <a:rect b="b" l="l" r="r" t="t"/>
                <a:pathLst>
                  <a:path extrusionOk="0" h="72674" w="96464">
                    <a:moveTo>
                      <a:pt x="64310" y="72674"/>
                    </a:moveTo>
                    <a:lnTo>
                      <a:pt x="67106" y="32145"/>
                    </a:lnTo>
                    <a:lnTo>
                      <a:pt x="96464" y="4193"/>
                    </a:lnTo>
                    <a:lnTo>
                      <a:pt x="0"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584" name="Google Shape;14584;p250"/>
            <p:cNvGrpSpPr/>
            <p:nvPr/>
          </p:nvGrpSpPr>
          <p:grpSpPr>
            <a:xfrm>
              <a:off x="5645625" y="1961460"/>
              <a:ext cx="326441" cy="376965"/>
              <a:chOff x="3921101" y="2081370"/>
              <a:chExt cx="326441" cy="449461"/>
            </a:xfrm>
          </p:grpSpPr>
          <p:sp>
            <p:nvSpPr>
              <p:cNvPr id="14585" name="Google Shape;14585;p250"/>
              <p:cNvSpPr/>
              <p:nvPr/>
            </p:nvSpPr>
            <p:spPr>
              <a:xfrm>
                <a:off x="4179039" y="2486109"/>
                <a:ext cx="13980" cy="4192"/>
              </a:xfrm>
              <a:custGeom>
                <a:rect b="b" l="l" r="r" t="t"/>
                <a:pathLst>
                  <a:path extrusionOk="0" h="4192" w="13980">
                    <a:moveTo>
                      <a:pt x="13980" y="0"/>
                    </a:moveTo>
                    <a:cubicBezTo>
                      <a:pt x="9786" y="1398"/>
                      <a:pt x="5592" y="2795"/>
                      <a:pt x="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86" name="Google Shape;14586;p250"/>
              <p:cNvSpPr/>
              <p:nvPr/>
            </p:nvSpPr>
            <p:spPr>
              <a:xfrm>
                <a:off x="3921101" y="2081370"/>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87" name="Google Shape;14587;p250"/>
              <p:cNvSpPr/>
              <p:nvPr/>
            </p:nvSpPr>
            <p:spPr>
              <a:xfrm>
                <a:off x="4230766" y="2108761"/>
                <a:ext cx="12582" cy="6987"/>
              </a:xfrm>
              <a:custGeom>
                <a:rect b="b" l="l" r="r" t="t"/>
                <a:pathLst>
                  <a:path extrusionOk="0" h="6987" w="12582">
                    <a:moveTo>
                      <a:pt x="0" y="0"/>
                    </a:moveTo>
                    <a:cubicBezTo>
                      <a:pt x="4194" y="2795"/>
                      <a:pt x="8388" y="4193"/>
                      <a:pt x="12582"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88" name="Google Shape;14588;p250"/>
              <p:cNvSpPr/>
              <p:nvPr/>
            </p:nvSpPr>
            <p:spPr>
              <a:xfrm>
                <a:off x="4151078" y="2458157"/>
                <a:ext cx="96464" cy="72674"/>
              </a:xfrm>
              <a:custGeom>
                <a:rect b="b" l="l" r="r" t="t"/>
                <a:pathLst>
                  <a:path extrusionOk="0" h="72674" w="96464">
                    <a:moveTo>
                      <a:pt x="0" y="4193"/>
                    </a:moveTo>
                    <a:lnTo>
                      <a:pt x="29359" y="32145"/>
                    </a:lnTo>
                    <a:lnTo>
                      <a:pt x="32155" y="72674"/>
                    </a:lnTo>
                    <a:lnTo>
                      <a:pt x="96464"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589" name="Google Shape;14589;p250"/>
            <p:cNvGrpSpPr/>
            <p:nvPr/>
          </p:nvGrpSpPr>
          <p:grpSpPr>
            <a:xfrm>
              <a:off x="6799200" y="2970837"/>
              <a:ext cx="395453" cy="326336"/>
              <a:chOff x="5139490" y="3101047"/>
              <a:chExt cx="451003" cy="326336"/>
            </a:xfrm>
          </p:grpSpPr>
          <p:sp>
            <p:nvSpPr>
              <p:cNvPr id="14590" name="Google Shape;14590;p250"/>
              <p:cNvSpPr/>
              <p:nvPr/>
            </p:nvSpPr>
            <p:spPr>
              <a:xfrm>
                <a:off x="5180033" y="3154155"/>
                <a:ext cx="4194" cy="13975"/>
              </a:xfrm>
              <a:custGeom>
                <a:rect b="b" l="l" r="r" t="t"/>
                <a:pathLst>
                  <a:path extrusionOk="0" h="13975" w="4194">
                    <a:moveTo>
                      <a:pt x="4194" y="0"/>
                    </a:moveTo>
                    <a:cubicBezTo>
                      <a:pt x="2796" y="4193"/>
                      <a:pt x="1398" y="8385"/>
                      <a:pt x="0" y="13976"/>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91" name="Google Shape;14591;p250"/>
              <p:cNvSpPr/>
              <p:nvPr/>
            </p:nvSpPr>
            <p:spPr>
              <a:xfrm>
                <a:off x="5175458" y="3124806"/>
                <a:ext cx="415035" cy="302577"/>
              </a:xfrm>
              <a:custGeom>
                <a:rect b="b" l="l" r="r" t="t"/>
                <a:pathLst>
                  <a:path extrusionOk="0" h="302577" w="415035">
                    <a:moveTo>
                      <a:pt x="3176" y="57301"/>
                    </a:moveTo>
                    <a:cubicBezTo>
                      <a:pt x="-8008" y="121590"/>
                      <a:pt x="10167" y="191469"/>
                      <a:pt x="60496" y="241783"/>
                    </a:cubicBezTo>
                    <a:cubicBezTo>
                      <a:pt x="141582" y="322843"/>
                      <a:pt x="272997" y="322843"/>
                      <a:pt x="354083" y="241783"/>
                    </a:cubicBezTo>
                    <a:cubicBezTo>
                      <a:pt x="419791" y="176096"/>
                      <a:pt x="432373" y="78265"/>
                      <a:pt x="391831" y="0"/>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92" name="Google Shape;14592;p250"/>
              <p:cNvSpPr/>
              <p:nvPr/>
            </p:nvSpPr>
            <p:spPr>
              <a:xfrm>
                <a:off x="5554706" y="3105240"/>
                <a:ext cx="6990" cy="12578"/>
              </a:xfrm>
              <a:custGeom>
                <a:rect b="b" l="l" r="r" t="t"/>
                <a:pathLst>
                  <a:path extrusionOk="0" h="12578" w="6990">
                    <a:moveTo>
                      <a:pt x="6990" y="12578"/>
                    </a:moveTo>
                    <a:cubicBezTo>
                      <a:pt x="4194" y="8385"/>
                      <a:pt x="2796" y="4193"/>
                      <a:pt x="0" y="0"/>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93" name="Google Shape;14593;p250"/>
              <p:cNvSpPr/>
              <p:nvPr/>
            </p:nvSpPr>
            <p:spPr>
              <a:xfrm>
                <a:off x="5139490" y="3101047"/>
                <a:ext cx="72697" cy="96433"/>
              </a:xfrm>
              <a:custGeom>
                <a:rect b="b" l="l" r="r" t="t"/>
                <a:pathLst>
                  <a:path extrusionOk="0" h="96433" w="72697">
                    <a:moveTo>
                      <a:pt x="0" y="64289"/>
                    </a:moveTo>
                    <a:lnTo>
                      <a:pt x="41941" y="65687"/>
                    </a:lnTo>
                    <a:lnTo>
                      <a:pt x="68504" y="96433"/>
                    </a:lnTo>
                    <a:lnTo>
                      <a:pt x="72698"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594" name="Google Shape;14594;p250"/>
            <p:cNvSpPr txBox="1"/>
            <p:nvPr/>
          </p:nvSpPr>
          <p:spPr>
            <a:xfrm>
              <a:off x="8765171" y="2241024"/>
              <a:ext cx="745717"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C3(H</a:t>
              </a:r>
              <a:r>
                <a:rPr b="1" baseline="-25000" i="0" lang="pt-BR" sz="991" u="none" cap="none" strike="noStrike">
                  <a:solidFill>
                    <a:srgbClr val="FFFFFF"/>
                  </a:solidFill>
                  <a:latin typeface="Calibri"/>
                  <a:ea typeface="Calibri"/>
                  <a:cs typeface="Calibri"/>
                  <a:sym typeface="Calibri"/>
                </a:rPr>
                <a:t>2</a:t>
              </a:r>
              <a:r>
                <a:rPr b="1" i="0" lang="pt-BR" sz="991" u="none" cap="none" strike="noStrike">
                  <a:solidFill>
                    <a:srgbClr val="FFFFFF"/>
                  </a:solidFill>
                  <a:latin typeface="Calibri"/>
                  <a:ea typeface="Calibri"/>
                  <a:cs typeface="Calibri"/>
                  <a:sym typeface="Calibri"/>
                </a:rPr>
                <a:t>O)Bb</a:t>
              </a:r>
              <a:endParaRPr/>
            </a:p>
          </p:txBody>
        </p:sp>
        <p:sp>
          <p:nvSpPr>
            <p:cNvPr id="14595" name="Google Shape;14595;p250"/>
            <p:cNvSpPr/>
            <p:nvPr/>
          </p:nvSpPr>
          <p:spPr>
            <a:xfrm>
              <a:off x="7363112" y="3203353"/>
              <a:ext cx="620727" cy="237589"/>
            </a:xfrm>
            <a:custGeom>
              <a:rect b="b" l="l" r="r" t="t"/>
              <a:pathLst>
                <a:path extrusionOk="0" h="237589" w="620727">
                  <a:moveTo>
                    <a:pt x="620728" y="118795"/>
                  </a:moveTo>
                  <a:cubicBezTo>
                    <a:pt x="620728" y="184403"/>
                    <a:pt x="481773" y="237590"/>
                    <a:pt x="310364" y="237590"/>
                  </a:cubicBezTo>
                  <a:cubicBezTo>
                    <a:pt x="138955" y="237590"/>
                    <a:pt x="0" y="184403"/>
                    <a:pt x="0" y="118795"/>
                  </a:cubicBezTo>
                  <a:cubicBezTo>
                    <a:pt x="0" y="53186"/>
                    <a:pt x="138955" y="0"/>
                    <a:pt x="310364" y="0"/>
                  </a:cubicBezTo>
                  <a:cubicBezTo>
                    <a:pt x="481773" y="0"/>
                    <a:pt x="620728" y="53186"/>
                    <a:pt x="620728" y="118795"/>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596" name="Google Shape;14596;p250"/>
            <p:cNvSpPr txBox="1"/>
            <p:nvPr/>
          </p:nvSpPr>
          <p:spPr>
            <a:xfrm>
              <a:off x="7419876" y="3191152"/>
              <a:ext cx="455574"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C3bB</a:t>
              </a:r>
              <a:endParaRPr/>
            </a:p>
          </p:txBody>
        </p:sp>
        <p:sp>
          <p:nvSpPr>
            <p:cNvPr id="14597" name="Google Shape;14597;p250"/>
            <p:cNvSpPr/>
            <p:nvPr/>
          </p:nvSpPr>
          <p:spPr>
            <a:xfrm>
              <a:off x="6174782" y="3203353"/>
              <a:ext cx="620727" cy="237589"/>
            </a:xfrm>
            <a:custGeom>
              <a:rect b="b" l="l" r="r" t="t"/>
              <a:pathLst>
                <a:path extrusionOk="0" h="237589" w="620727">
                  <a:moveTo>
                    <a:pt x="620728" y="118795"/>
                  </a:moveTo>
                  <a:cubicBezTo>
                    <a:pt x="620728" y="184403"/>
                    <a:pt x="481773" y="237590"/>
                    <a:pt x="310364" y="237590"/>
                  </a:cubicBezTo>
                  <a:cubicBezTo>
                    <a:pt x="138955" y="237590"/>
                    <a:pt x="0" y="184403"/>
                    <a:pt x="0" y="118795"/>
                  </a:cubicBezTo>
                  <a:cubicBezTo>
                    <a:pt x="0" y="53186"/>
                    <a:pt x="138955" y="0"/>
                    <a:pt x="310364" y="0"/>
                  </a:cubicBezTo>
                  <a:cubicBezTo>
                    <a:pt x="481773" y="0"/>
                    <a:pt x="620728" y="53186"/>
                    <a:pt x="620728" y="118795"/>
                  </a:cubicBezTo>
                  <a:close/>
                </a:path>
              </a:pathLst>
            </a:cu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4598" name="Google Shape;14598;p250"/>
            <p:cNvSpPr txBox="1"/>
            <p:nvPr/>
          </p:nvSpPr>
          <p:spPr>
            <a:xfrm>
              <a:off x="6217761" y="3197332"/>
              <a:ext cx="524503"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C3bBb</a:t>
              </a:r>
              <a:endParaRPr/>
            </a:p>
          </p:txBody>
        </p:sp>
        <p:sp>
          <p:nvSpPr>
            <p:cNvPr id="14599" name="Google Shape;14599;p250"/>
            <p:cNvSpPr txBox="1"/>
            <p:nvPr/>
          </p:nvSpPr>
          <p:spPr>
            <a:xfrm>
              <a:off x="4745500" y="1922044"/>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C1q</a:t>
              </a:r>
              <a:endParaRPr/>
            </a:p>
          </p:txBody>
        </p:sp>
        <p:sp>
          <p:nvSpPr>
            <p:cNvPr id="14600" name="Google Shape;14600;p250"/>
            <p:cNvSpPr txBox="1"/>
            <p:nvPr/>
          </p:nvSpPr>
          <p:spPr>
            <a:xfrm>
              <a:off x="4608492" y="2075778"/>
              <a:ext cx="582211"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C1r-C1s</a:t>
              </a:r>
              <a:endParaRPr/>
            </a:p>
          </p:txBody>
        </p:sp>
        <p:sp>
          <p:nvSpPr>
            <p:cNvPr id="14601" name="Google Shape;14601;p250"/>
            <p:cNvSpPr txBox="1"/>
            <p:nvPr/>
          </p:nvSpPr>
          <p:spPr>
            <a:xfrm>
              <a:off x="6027516" y="1927014"/>
              <a:ext cx="420308"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MBL</a:t>
              </a:r>
              <a:endParaRPr/>
            </a:p>
          </p:txBody>
        </p:sp>
        <p:sp>
          <p:nvSpPr>
            <p:cNvPr id="14602" name="Google Shape;14602;p250"/>
            <p:cNvSpPr txBox="1"/>
            <p:nvPr/>
          </p:nvSpPr>
          <p:spPr>
            <a:xfrm>
              <a:off x="5929654" y="2080748"/>
              <a:ext cx="550151"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MASPs</a:t>
              </a:r>
              <a:endParaRPr/>
            </a:p>
          </p:txBody>
        </p:sp>
        <p:grpSp>
          <p:nvGrpSpPr>
            <p:cNvPr id="14603" name="Google Shape;14603;p250"/>
            <p:cNvGrpSpPr/>
            <p:nvPr/>
          </p:nvGrpSpPr>
          <p:grpSpPr>
            <a:xfrm>
              <a:off x="6065036" y="4699332"/>
              <a:ext cx="326441" cy="449461"/>
              <a:chOff x="4340512" y="4819242"/>
              <a:chExt cx="326441" cy="449461"/>
            </a:xfrm>
          </p:grpSpPr>
          <p:sp>
            <p:nvSpPr>
              <p:cNvPr id="14604" name="Google Shape;14604;p250"/>
              <p:cNvSpPr/>
              <p:nvPr/>
            </p:nvSpPr>
            <p:spPr>
              <a:xfrm>
                <a:off x="4598450" y="5223981"/>
                <a:ext cx="13980" cy="4193"/>
              </a:xfrm>
              <a:custGeom>
                <a:rect b="b" l="l" r="r" t="t"/>
                <a:pathLst>
                  <a:path extrusionOk="0" h="4193" w="13980">
                    <a:moveTo>
                      <a:pt x="13980" y="0"/>
                    </a:moveTo>
                    <a:cubicBezTo>
                      <a:pt x="9786" y="1398"/>
                      <a:pt x="5592" y="2795"/>
                      <a:pt x="0" y="4193"/>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05" name="Google Shape;14605;p250"/>
              <p:cNvSpPr/>
              <p:nvPr/>
            </p:nvSpPr>
            <p:spPr>
              <a:xfrm>
                <a:off x="4340512" y="4819242"/>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06" name="Google Shape;14606;p250"/>
              <p:cNvSpPr/>
              <p:nvPr/>
            </p:nvSpPr>
            <p:spPr>
              <a:xfrm>
                <a:off x="4650177" y="4848030"/>
                <a:ext cx="12582" cy="6987"/>
              </a:xfrm>
              <a:custGeom>
                <a:rect b="b" l="l" r="r" t="t"/>
                <a:pathLst>
                  <a:path extrusionOk="0" h="6987" w="12582">
                    <a:moveTo>
                      <a:pt x="0" y="0"/>
                    </a:moveTo>
                    <a:cubicBezTo>
                      <a:pt x="4194" y="2795"/>
                      <a:pt x="8388" y="4193"/>
                      <a:pt x="12582" y="698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07" name="Google Shape;14607;p250"/>
              <p:cNvSpPr/>
              <p:nvPr/>
            </p:nvSpPr>
            <p:spPr>
              <a:xfrm>
                <a:off x="4570489" y="5197427"/>
                <a:ext cx="96464" cy="71276"/>
              </a:xfrm>
              <a:custGeom>
                <a:rect b="b" l="l" r="r" t="t"/>
                <a:pathLst>
                  <a:path extrusionOk="0" h="71276" w="96464">
                    <a:moveTo>
                      <a:pt x="0" y="4193"/>
                    </a:moveTo>
                    <a:lnTo>
                      <a:pt x="30757" y="30747"/>
                    </a:lnTo>
                    <a:lnTo>
                      <a:pt x="32155" y="71277"/>
                    </a:lnTo>
                    <a:lnTo>
                      <a:pt x="96464"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608" name="Google Shape;14608;p250"/>
            <p:cNvSpPr/>
            <p:nvPr/>
          </p:nvSpPr>
          <p:spPr>
            <a:xfrm>
              <a:off x="6111870" y="4789614"/>
              <a:ext cx="746551" cy="237589"/>
            </a:xfrm>
            <a:custGeom>
              <a:rect b="b" l="l" r="r" t="t"/>
              <a:pathLst>
                <a:path extrusionOk="0" h="237589" w="746551">
                  <a:moveTo>
                    <a:pt x="746551" y="118795"/>
                  </a:moveTo>
                  <a:cubicBezTo>
                    <a:pt x="746551" y="184403"/>
                    <a:pt x="579430" y="237590"/>
                    <a:pt x="373276" y="237590"/>
                  </a:cubicBezTo>
                  <a:cubicBezTo>
                    <a:pt x="167121" y="237590"/>
                    <a:pt x="0" y="184403"/>
                    <a:pt x="0" y="118795"/>
                  </a:cubicBezTo>
                  <a:cubicBezTo>
                    <a:pt x="0" y="53186"/>
                    <a:pt x="167121" y="0"/>
                    <a:pt x="373276" y="0"/>
                  </a:cubicBezTo>
                  <a:cubicBezTo>
                    <a:pt x="579430" y="0"/>
                    <a:pt x="746551" y="53186"/>
                    <a:pt x="746551" y="118795"/>
                  </a:cubicBezTo>
                  <a:close/>
                </a:path>
              </a:pathLst>
            </a:cu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4609" name="Google Shape;14609;p250"/>
            <p:cNvSpPr txBox="1"/>
            <p:nvPr/>
          </p:nvSpPr>
          <p:spPr>
            <a:xfrm>
              <a:off x="6170350" y="4792818"/>
              <a:ext cx="65755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C3bBb3b</a:t>
              </a:r>
              <a:endParaRPr/>
            </a:p>
          </p:txBody>
        </p:sp>
        <p:grpSp>
          <p:nvGrpSpPr>
            <p:cNvPr id="14610" name="Google Shape;14610;p250"/>
            <p:cNvGrpSpPr/>
            <p:nvPr/>
          </p:nvGrpSpPr>
          <p:grpSpPr>
            <a:xfrm>
              <a:off x="8494124" y="2197091"/>
              <a:ext cx="62911" cy="322842"/>
              <a:chOff x="6769600" y="2317001"/>
              <a:chExt cx="62911" cy="322842"/>
            </a:xfrm>
          </p:grpSpPr>
          <p:sp>
            <p:nvSpPr>
              <p:cNvPr id="14611" name="Google Shape;14611;p250"/>
              <p:cNvSpPr/>
              <p:nvPr/>
            </p:nvSpPr>
            <p:spPr>
              <a:xfrm>
                <a:off x="6800356" y="2317001"/>
                <a:ext cx="13980" cy="272529"/>
              </a:xfrm>
              <a:custGeom>
                <a:rect b="b" l="l" r="r" t="t"/>
                <a:pathLst>
                  <a:path extrusionOk="0" h="272529" w="13980">
                    <a:moveTo>
                      <a:pt x="0" y="0"/>
                    </a:moveTo>
                    <a:lnTo>
                      <a:pt x="0" y="272529"/>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12" name="Google Shape;14612;p250"/>
              <p:cNvSpPr/>
              <p:nvPr/>
            </p:nvSpPr>
            <p:spPr>
              <a:xfrm>
                <a:off x="6769600" y="2565771"/>
                <a:ext cx="62911" cy="74072"/>
              </a:xfrm>
              <a:custGeom>
                <a:rect b="b" l="l" r="r" t="t"/>
                <a:pathLst>
                  <a:path extrusionOk="0" h="74072" w="62911">
                    <a:moveTo>
                      <a:pt x="0" y="0"/>
                    </a:moveTo>
                    <a:lnTo>
                      <a:pt x="30757" y="13976"/>
                    </a:lnTo>
                    <a:lnTo>
                      <a:pt x="62912"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613" name="Google Shape;14613;p250"/>
            <p:cNvSpPr/>
            <p:nvPr/>
          </p:nvSpPr>
          <p:spPr>
            <a:xfrm>
              <a:off x="8393465" y="2336850"/>
              <a:ext cx="131415" cy="131373"/>
            </a:xfrm>
            <a:custGeom>
              <a:rect b="b" l="l" r="r" t="t"/>
              <a:pathLst>
                <a:path extrusionOk="0" h="131373" w="131415">
                  <a:moveTo>
                    <a:pt x="131415" y="0"/>
                  </a:moveTo>
                  <a:cubicBezTo>
                    <a:pt x="131415" y="72674"/>
                    <a:pt x="72698" y="131373"/>
                    <a:pt x="0"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614" name="Google Shape;14614;p250"/>
            <p:cNvGrpSpPr/>
            <p:nvPr/>
          </p:nvGrpSpPr>
          <p:grpSpPr>
            <a:xfrm>
              <a:off x="7617555" y="2781282"/>
              <a:ext cx="61513" cy="377348"/>
              <a:chOff x="5893031" y="2901192"/>
              <a:chExt cx="61513" cy="377348"/>
            </a:xfrm>
          </p:grpSpPr>
          <p:sp>
            <p:nvSpPr>
              <p:cNvPr id="14615" name="Google Shape;14615;p250"/>
              <p:cNvSpPr/>
              <p:nvPr/>
            </p:nvSpPr>
            <p:spPr>
              <a:xfrm>
                <a:off x="5923788" y="2901192"/>
                <a:ext cx="13980" cy="327035"/>
              </a:xfrm>
              <a:custGeom>
                <a:rect b="b" l="l" r="r" t="t"/>
                <a:pathLst>
                  <a:path extrusionOk="0" h="327035" w="13980">
                    <a:moveTo>
                      <a:pt x="0" y="0"/>
                    </a:moveTo>
                    <a:lnTo>
                      <a:pt x="0" y="327035"/>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16" name="Google Shape;14616;p250"/>
              <p:cNvSpPr/>
              <p:nvPr/>
            </p:nvSpPr>
            <p:spPr>
              <a:xfrm>
                <a:off x="5893031" y="3204468"/>
                <a:ext cx="61513" cy="74072"/>
              </a:xfrm>
              <a:custGeom>
                <a:rect b="b" l="l" r="r" t="t"/>
                <a:pathLst>
                  <a:path extrusionOk="0" h="74072" w="61513">
                    <a:moveTo>
                      <a:pt x="0" y="0"/>
                    </a:moveTo>
                    <a:lnTo>
                      <a:pt x="30757" y="13976"/>
                    </a:lnTo>
                    <a:lnTo>
                      <a:pt x="61513"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617" name="Google Shape;14617;p250"/>
            <p:cNvSpPr/>
            <p:nvPr/>
          </p:nvSpPr>
          <p:spPr>
            <a:xfrm>
              <a:off x="7516896" y="2860945"/>
              <a:ext cx="131415" cy="131373"/>
            </a:xfrm>
            <a:custGeom>
              <a:rect b="b" l="l" r="r" t="t"/>
              <a:pathLst>
                <a:path extrusionOk="0" h="131373" w="131415">
                  <a:moveTo>
                    <a:pt x="0" y="0"/>
                  </a:moveTo>
                  <a:cubicBezTo>
                    <a:pt x="72698" y="0"/>
                    <a:pt x="131416" y="58699"/>
                    <a:pt x="131416"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618" name="Google Shape;14618;p250"/>
            <p:cNvGrpSpPr/>
            <p:nvPr/>
          </p:nvGrpSpPr>
          <p:grpSpPr>
            <a:xfrm>
              <a:off x="7618953" y="3456317"/>
              <a:ext cx="62911" cy="567419"/>
              <a:chOff x="5894429" y="3576227"/>
              <a:chExt cx="62911" cy="567419"/>
            </a:xfrm>
          </p:grpSpPr>
          <p:sp>
            <p:nvSpPr>
              <p:cNvPr id="14619" name="Google Shape;14619;p250"/>
              <p:cNvSpPr/>
              <p:nvPr/>
            </p:nvSpPr>
            <p:spPr>
              <a:xfrm>
                <a:off x="5926584" y="3626540"/>
                <a:ext cx="13980" cy="517106"/>
              </a:xfrm>
              <a:custGeom>
                <a:rect b="b" l="l" r="r" t="t"/>
                <a:pathLst>
                  <a:path extrusionOk="0" h="517106" w="13980">
                    <a:moveTo>
                      <a:pt x="0" y="517107"/>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20" name="Google Shape;14620;p250"/>
              <p:cNvSpPr/>
              <p:nvPr/>
            </p:nvSpPr>
            <p:spPr>
              <a:xfrm>
                <a:off x="5894429" y="3576227"/>
                <a:ext cx="62911" cy="74072"/>
              </a:xfrm>
              <a:custGeom>
                <a:rect b="b" l="l" r="r" t="t"/>
                <a:pathLst>
                  <a:path extrusionOk="0" h="74072" w="62911">
                    <a:moveTo>
                      <a:pt x="62912" y="74072"/>
                    </a:moveTo>
                    <a:lnTo>
                      <a:pt x="32155" y="60096"/>
                    </a:lnTo>
                    <a:lnTo>
                      <a:pt x="0" y="74072"/>
                    </a:lnTo>
                    <a:lnTo>
                      <a:pt x="32155"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621" name="Google Shape;14621;p250"/>
            <p:cNvSpPr/>
            <p:nvPr/>
          </p:nvSpPr>
          <p:spPr>
            <a:xfrm>
              <a:off x="7651108" y="3617039"/>
              <a:ext cx="131415" cy="131373"/>
            </a:xfrm>
            <a:custGeom>
              <a:rect b="b" l="l" r="r" t="t"/>
              <a:pathLst>
                <a:path extrusionOk="0" h="131373" w="131415">
                  <a:moveTo>
                    <a:pt x="131416" y="131373"/>
                  </a:moveTo>
                  <a:cubicBezTo>
                    <a:pt x="58718" y="131373"/>
                    <a:pt x="0" y="72674"/>
                    <a:pt x="0" y="0"/>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22" name="Google Shape;14622;p250"/>
            <p:cNvSpPr/>
            <p:nvPr/>
          </p:nvSpPr>
          <p:spPr>
            <a:xfrm>
              <a:off x="7498722" y="2522729"/>
              <a:ext cx="299179" cy="299083"/>
            </a:xfrm>
            <a:custGeom>
              <a:rect b="b" l="l" r="r" t="t"/>
              <a:pathLst>
                <a:path extrusionOk="0" h="299083" w="299179">
                  <a:moveTo>
                    <a:pt x="299180" y="149542"/>
                  </a:moveTo>
                  <a:cubicBezTo>
                    <a:pt x="299180" y="232131"/>
                    <a:pt x="232206" y="299084"/>
                    <a:pt x="149590" y="299084"/>
                  </a:cubicBezTo>
                  <a:cubicBezTo>
                    <a:pt x="66973" y="299084"/>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23" name="Google Shape;14623;p250"/>
            <p:cNvSpPr txBox="1"/>
            <p:nvPr/>
          </p:nvSpPr>
          <p:spPr>
            <a:xfrm>
              <a:off x="7438638" y="2542742"/>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a:t>
              </a:r>
              <a:endParaRPr/>
            </a:p>
          </p:txBody>
        </p:sp>
        <p:sp>
          <p:nvSpPr>
            <p:cNvPr id="14624" name="Google Shape;14624;p250"/>
            <p:cNvSpPr/>
            <p:nvPr/>
          </p:nvSpPr>
          <p:spPr>
            <a:xfrm>
              <a:off x="5877000" y="3874195"/>
              <a:ext cx="299179" cy="299083"/>
            </a:xfrm>
            <a:custGeom>
              <a:rect b="b" l="l" r="r" t="t"/>
              <a:pathLst>
                <a:path extrusionOk="0" h="299083" w="299179">
                  <a:moveTo>
                    <a:pt x="299180" y="149542"/>
                  </a:moveTo>
                  <a:cubicBezTo>
                    <a:pt x="299180" y="232132"/>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25" name="Google Shape;14625;p250"/>
            <p:cNvSpPr txBox="1"/>
            <p:nvPr/>
          </p:nvSpPr>
          <p:spPr>
            <a:xfrm>
              <a:off x="5821537" y="3889685"/>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a:t>
              </a:r>
              <a:endParaRPr/>
            </a:p>
          </p:txBody>
        </p:sp>
        <p:sp>
          <p:nvSpPr>
            <p:cNvPr id="14626" name="Google Shape;14626;p250"/>
            <p:cNvSpPr/>
            <p:nvPr/>
          </p:nvSpPr>
          <p:spPr>
            <a:xfrm>
              <a:off x="5877000" y="4359157"/>
              <a:ext cx="299179" cy="299083"/>
            </a:xfrm>
            <a:custGeom>
              <a:rect b="b" l="l" r="r" t="t"/>
              <a:pathLst>
                <a:path extrusionOk="0" h="299083" w="299179">
                  <a:moveTo>
                    <a:pt x="299180" y="149542"/>
                  </a:moveTo>
                  <a:cubicBezTo>
                    <a:pt x="299180" y="232131"/>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27" name="Google Shape;14627;p250"/>
            <p:cNvSpPr txBox="1"/>
            <p:nvPr/>
          </p:nvSpPr>
          <p:spPr>
            <a:xfrm>
              <a:off x="5866064" y="4374340"/>
              <a:ext cx="346570"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C5</a:t>
              </a:r>
              <a:endParaRPr/>
            </a:p>
          </p:txBody>
        </p:sp>
        <p:sp>
          <p:nvSpPr>
            <p:cNvPr id="14628" name="Google Shape;14628;p250"/>
            <p:cNvSpPr/>
            <p:nvPr/>
          </p:nvSpPr>
          <p:spPr>
            <a:xfrm>
              <a:off x="5877000" y="5516359"/>
              <a:ext cx="299179" cy="299083"/>
            </a:xfrm>
            <a:custGeom>
              <a:rect b="b" l="l" r="r" t="t"/>
              <a:pathLst>
                <a:path extrusionOk="0" h="299083" w="299179">
                  <a:moveTo>
                    <a:pt x="299180" y="149542"/>
                  </a:moveTo>
                  <a:cubicBezTo>
                    <a:pt x="299180" y="232132"/>
                    <a:pt x="232206" y="299084"/>
                    <a:pt x="149590" y="299084"/>
                  </a:cubicBezTo>
                  <a:cubicBezTo>
                    <a:pt x="66974" y="299084"/>
                    <a:pt x="0" y="232132"/>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29" name="Google Shape;14629;p250"/>
            <p:cNvSpPr txBox="1"/>
            <p:nvPr/>
          </p:nvSpPr>
          <p:spPr>
            <a:xfrm>
              <a:off x="5821537" y="5532660"/>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C5b</a:t>
              </a:r>
              <a:endParaRPr/>
            </a:p>
          </p:txBody>
        </p:sp>
        <p:sp>
          <p:nvSpPr>
            <p:cNvPr id="14630" name="Google Shape;14630;p250"/>
            <p:cNvSpPr/>
            <p:nvPr/>
          </p:nvSpPr>
          <p:spPr>
            <a:xfrm>
              <a:off x="5671489" y="5189324"/>
              <a:ext cx="299179" cy="299083"/>
            </a:xfrm>
            <a:custGeom>
              <a:rect b="b" l="l" r="r" t="t"/>
              <a:pathLst>
                <a:path extrusionOk="0" h="299083" w="299179">
                  <a:moveTo>
                    <a:pt x="299180" y="149542"/>
                  </a:moveTo>
                  <a:cubicBezTo>
                    <a:pt x="299180" y="232132"/>
                    <a:pt x="232206" y="299084"/>
                    <a:pt x="149590" y="299084"/>
                  </a:cubicBezTo>
                  <a:cubicBezTo>
                    <a:pt x="66974" y="299084"/>
                    <a:pt x="0" y="232132"/>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31" name="Google Shape;14631;p250"/>
            <p:cNvSpPr txBox="1"/>
            <p:nvPr/>
          </p:nvSpPr>
          <p:spPr>
            <a:xfrm>
              <a:off x="5616221" y="5255628"/>
              <a:ext cx="417102" cy="152478"/>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C5a</a:t>
              </a:r>
              <a:endParaRPr/>
            </a:p>
          </p:txBody>
        </p:sp>
        <p:sp>
          <p:nvSpPr>
            <p:cNvPr id="14632" name="Google Shape;14632;p250"/>
            <p:cNvSpPr/>
            <p:nvPr/>
          </p:nvSpPr>
          <p:spPr>
            <a:xfrm>
              <a:off x="6485146" y="5338865"/>
              <a:ext cx="369081" cy="299083"/>
            </a:xfrm>
            <a:custGeom>
              <a:rect b="b" l="l" r="r" t="t"/>
              <a:pathLst>
                <a:path extrusionOk="0" h="299083" w="369081">
                  <a:moveTo>
                    <a:pt x="369082" y="149542"/>
                  </a:moveTo>
                  <a:cubicBezTo>
                    <a:pt x="369082" y="232131"/>
                    <a:pt x="286460" y="299084"/>
                    <a:pt x="184541" y="299084"/>
                  </a:cubicBezTo>
                  <a:cubicBezTo>
                    <a:pt x="82622" y="299084"/>
                    <a:pt x="0" y="232131"/>
                    <a:pt x="0" y="149542"/>
                  </a:cubicBezTo>
                  <a:cubicBezTo>
                    <a:pt x="0" y="66952"/>
                    <a:pt x="82622" y="0"/>
                    <a:pt x="184541" y="0"/>
                  </a:cubicBezTo>
                  <a:cubicBezTo>
                    <a:pt x="286460" y="0"/>
                    <a:pt x="369082" y="66952"/>
                    <a:pt x="369082"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33" name="Google Shape;14633;p250"/>
            <p:cNvSpPr txBox="1"/>
            <p:nvPr/>
          </p:nvSpPr>
          <p:spPr>
            <a:xfrm>
              <a:off x="6439413" y="5353908"/>
              <a:ext cx="418704"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C6-9</a:t>
              </a:r>
              <a:endParaRPr/>
            </a:p>
          </p:txBody>
        </p:sp>
        <p:sp>
          <p:nvSpPr>
            <p:cNvPr id="14634" name="Google Shape;14634;p250"/>
            <p:cNvSpPr/>
            <p:nvPr/>
          </p:nvSpPr>
          <p:spPr>
            <a:xfrm>
              <a:off x="6485146" y="5338865"/>
              <a:ext cx="369081" cy="299083"/>
            </a:xfrm>
            <a:custGeom>
              <a:rect b="b" l="l" r="r" t="t"/>
              <a:pathLst>
                <a:path extrusionOk="0" h="299083" w="369081">
                  <a:moveTo>
                    <a:pt x="369082" y="149542"/>
                  </a:moveTo>
                  <a:cubicBezTo>
                    <a:pt x="369082" y="232131"/>
                    <a:pt x="286460" y="299084"/>
                    <a:pt x="184541" y="299084"/>
                  </a:cubicBezTo>
                  <a:cubicBezTo>
                    <a:pt x="82622" y="299084"/>
                    <a:pt x="0" y="232131"/>
                    <a:pt x="0" y="149542"/>
                  </a:cubicBezTo>
                  <a:cubicBezTo>
                    <a:pt x="0" y="66952"/>
                    <a:pt x="82622" y="0"/>
                    <a:pt x="184541" y="0"/>
                  </a:cubicBezTo>
                  <a:cubicBezTo>
                    <a:pt x="286460" y="0"/>
                    <a:pt x="369082" y="66952"/>
                    <a:pt x="369082" y="149542"/>
                  </a:cubicBezTo>
                  <a:close/>
                </a:path>
              </a:pathLst>
            </a:custGeom>
            <a:noFill/>
            <a:ln cap="flat" cmpd="sng" w="10125">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35" name="Google Shape;14635;p250"/>
            <p:cNvSpPr/>
            <p:nvPr/>
          </p:nvSpPr>
          <p:spPr>
            <a:xfrm>
              <a:off x="7340685" y="2847365"/>
              <a:ext cx="271063" cy="261348"/>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36" name="Google Shape;14636;p250"/>
            <p:cNvSpPr txBox="1"/>
            <p:nvPr/>
          </p:nvSpPr>
          <p:spPr>
            <a:xfrm>
              <a:off x="7306124" y="2850192"/>
              <a:ext cx="31290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FB</a:t>
              </a:r>
              <a:endParaRPr/>
            </a:p>
          </p:txBody>
        </p:sp>
        <p:sp>
          <p:nvSpPr>
            <p:cNvPr id="14637" name="Google Shape;14637;p250"/>
            <p:cNvSpPr/>
            <p:nvPr/>
          </p:nvSpPr>
          <p:spPr>
            <a:xfrm>
              <a:off x="7715418" y="3473088"/>
              <a:ext cx="299179" cy="299083"/>
            </a:xfrm>
            <a:custGeom>
              <a:rect b="b" l="l" r="r" t="t"/>
              <a:pathLst>
                <a:path extrusionOk="0" h="299083" w="299179">
                  <a:moveTo>
                    <a:pt x="299180" y="149542"/>
                  </a:moveTo>
                  <a:cubicBezTo>
                    <a:pt x="299180" y="232131"/>
                    <a:pt x="232206" y="299083"/>
                    <a:pt x="149590" y="299083"/>
                  </a:cubicBezTo>
                  <a:cubicBezTo>
                    <a:pt x="66973" y="299083"/>
                    <a:pt x="-1" y="232131"/>
                    <a:pt x="-1" y="149542"/>
                  </a:cubicBezTo>
                  <a:cubicBezTo>
                    <a:pt x="-1"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38" name="Google Shape;14638;p250"/>
            <p:cNvSpPr txBox="1"/>
            <p:nvPr/>
          </p:nvSpPr>
          <p:spPr>
            <a:xfrm>
              <a:off x="7709158" y="3502590"/>
              <a:ext cx="31290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FB</a:t>
              </a:r>
              <a:endParaRPr/>
            </a:p>
          </p:txBody>
        </p:sp>
        <p:grpSp>
          <p:nvGrpSpPr>
            <p:cNvPr id="14639" name="Google Shape;14639;p250"/>
            <p:cNvGrpSpPr/>
            <p:nvPr/>
          </p:nvGrpSpPr>
          <p:grpSpPr>
            <a:xfrm>
              <a:off x="7834251" y="2637331"/>
              <a:ext cx="560612" cy="55903"/>
              <a:chOff x="6109727" y="2757241"/>
              <a:chExt cx="560612" cy="55903"/>
            </a:xfrm>
          </p:grpSpPr>
          <p:sp>
            <p:nvSpPr>
              <p:cNvPr id="14640" name="Google Shape;14640;p250"/>
              <p:cNvSpPr/>
              <p:nvPr/>
            </p:nvSpPr>
            <p:spPr>
              <a:xfrm>
                <a:off x="6154464" y="2785193"/>
                <a:ext cx="515875" cy="13975"/>
              </a:xfrm>
              <a:custGeom>
                <a:rect b="b" l="l" r="r" t="t"/>
                <a:pathLst>
                  <a:path extrusionOk="0" h="13975" w="515875">
                    <a:moveTo>
                      <a:pt x="515875" y="0"/>
                    </a:moveTo>
                    <a:lnTo>
                      <a:pt x="0" y="0"/>
                    </a:ln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41" name="Google Shape;14641;p250"/>
              <p:cNvSpPr/>
              <p:nvPr/>
            </p:nvSpPr>
            <p:spPr>
              <a:xfrm>
                <a:off x="6109727" y="2757241"/>
                <a:ext cx="65707" cy="55903"/>
              </a:xfrm>
              <a:custGeom>
                <a:rect b="b" l="l" r="r" t="t"/>
                <a:pathLst>
                  <a:path extrusionOk="0" h="55903" w="65707">
                    <a:moveTo>
                      <a:pt x="65708" y="0"/>
                    </a:moveTo>
                    <a:lnTo>
                      <a:pt x="54523" y="27952"/>
                    </a:lnTo>
                    <a:lnTo>
                      <a:pt x="65708" y="55903"/>
                    </a:lnTo>
                    <a:lnTo>
                      <a:pt x="0" y="2795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642" name="Google Shape;14642;p250"/>
            <p:cNvSpPr/>
            <p:nvPr/>
          </p:nvSpPr>
          <p:spPr>
            <a:xfrm>
              <a:off x="9560839" y="2669475"/>
              <a:ext cx="371877" cy="391324"/>
            </a:xfrm>
            <a:custGeom>
              <a:rect b="b" l="l" r="r" t="t"/>
              <a:pathLst>
                <a:path extrusionOk="0" h="391324" w="371877">
                  <a:moveTo>
                    <a:pt x="195725" y="199855"/>
                  </a:moveTo>
                  <a:lnTo>
                    <a:pt x="370480" y="107614"/>
                  </a:lnTo>
                  <a:cubicBezTo>
                    <a:pt x="338325" y="43325"/>
                    <a:pt x="272617" y="0"/>
                    <a:pt x="195725" y="0"/>
                  </a:cubicBezTo>
                  <a:cubicBezTo>
                    <a:pt x="88076" y="0"/>
                    <a:pt x="0" y="88048"/>
                    <a:pt x="0" y="195662"/>
                  </a:cubicBezTo>
                  <a:cubicBezTo>
                    <a:pt x="0" y="303276"/>
                    <a:pt x="88076" y="391324"/>
                    <a:pt x="195725" y="391324"/>
                  </a:cubicBezTo>
                  <a:cubicBezTo>
                    <a:pt x="274015" y="391324"/>
                    <a:pt x="341121" y="345204"/>
                    <a:pt x="371878" y="279517"/>
                  </a:cubicBezTo>
                  <a:lnTo>
                    <a:pt x="195725" y="199855"/>
                  </a:lnTo>
                  <a:close/>
                </a:path>
              </a:pathLst>
            </a:cu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Calibri"/>
                <a:buNone/>
              </a:pPr>
              <a:r>
                <a:t/>
              </a:r>
              <a:endParaRPr b="1" i="0" sz="1400" u="none" cap="none" strike="noStrike">
                <a:solidFill>
                  <a:srgbClr val="FFFFFF"/>
                </a:solidFill>
                <a:latin typeface="Lustria"/>
                <a:ea typeface="Lustria"/>
                <a:cs typeface="Lustria"/>
                <a:sym typeface="Lustria"/>
              </a:endParaRPr>
            </a:p>
          </p:txBody>
        </p:sp>
        <p:sp>
          <p:nvSpPr>
            <p:cNvPr id="14643" name="Google Shape;14643;p250"/>
            <p:cNvSpPr/>
            <p:nvPr/>
          </p:nvSpPr>
          <p:spPr>
            <a:xfrm>
              <a:off x="9598586" y="1993044"/>
              <a:ext cx="299179" cy="299083"/>
            </a:xfrm>
            <a:custGeom>
              <a:rect b="b" l="l" r="r" t="t"/>
              <a:pathLst>
                <a:path extrusionOk="0" h="299083" w="299179">
                  <a:moveTo>
                    <a:pt x="299180" y="149542"/>
                  </a:moveTo>
                  <a:cubicBezTo>
                    <a:pt x="299180" y="232131"/>
                    <a:pt x="232206" y="299083"/>
                    <a:pt x="149590" y="299083"/>
                  </a:cubicBezTo>
                  <a:cubicBezTo>
                    <a:pt x="66973" y="299083"/>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44" name="Google Shape;14644;p250"/>
            <p:cNvSpPr txBox="1"/>
            <p:nvPr/>
          </p:nvSpPr>
          <p:spPr>
            <a:xfrm>
              <a:off x="9587237" y="2004053"/>
              <a:ext cx="31771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Ba</a:t>
              </a:r>
              <a:endParaRPr/>
            </a:p>
          </p:txBody>
        </p:sp>
        <p:sp>
          <p:nvSpPr>
            <p:cNvPr id="14645" name="Google Shape;14645;p250"/>
            <p:cNvSpPr txBox="1"/>
            <p:nvPr/>
          </p:nvSpPr>
          <p:spPr>
            <a:xfrm>
              <a:off x="9517579" y="2732456"/>
              <a:ext cx="322524"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FD</a:t>
              </a:r>
              <a:endParaRPr/>
            </a:p>
          </p:txBody>
        </p:sp>
        <p:grpSp>
          <p:nvGrpSpPr>
            <p:cNvPr id="14646" name="Google Shape;14646;p250"/>
            <p:cNvGrpSpPr/>
            <p:nvPr/>
          </p:nvGrpSpPr>
          <p:grpSpPr>
            <a:xfrm>
              <a:off x="9506316" y="2387862"/>
              <a:ext cx="449606" cy="326336"/>
              <a:chOff x="7971911" y="2507772"/>
              <a:chExt cx="449606" cy="326336"/>
            </a:xfrm>
          </p:grpSpPr>
          <p:sp>
            <p:nvSpPr>
              <p:cNvPr id="14647" name="Google Shape;14647;p250"/>
              <p:cNvSpPr/>
              <p:nvPr/>
            </p:nvSpPr>
            <p:spPr>
              <a:xfrm>
                <a:off x="8012453" y="2765626"/>
                <a:ext cx="4193" cy="13975"/>
              </a:xfrm>
              <a:custGeom>
                <a:rect b="b" l="l" r="r" t="t"/>
                <a:pathLst>
                  <a:path extrusionOk="0" h="13975" w="4193">
                    <a:moveTo>
                      <a:pt x="4194" y="13976"/>
                    </a:moveTo>
                    <a:cubicBezTo>
                      <a:pt x="2796" y="9783"/>
                      <a:pt x="1398" y="5590"/>
                      <a:pt x="0" y="0"/>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48" name="Google Shape;14648;p250"/>
              <p:cNvSpPr/>
              <p:nvPr/>
            </p:nvSpPr>
            <p:spPr>
              <a:xfrm>
                <a:off x="8006481" y="2507772"/>
                <a:ext cx="415036" cy="302577"/>
              </a:xfrm>
              <a:custGeom>
                <a:rect b="b" l="l" r="r" t="t"/>
                <a:pathLst>
                  <a:path extrusionOk="0" h="302577" w="415036">
                    <a:moveTo>
                      <a:pt x="3176" y="245276"/>
                    </a:moveTo>
                    <a:cubicBezTo>
                      <a:pt x="-8008" y="180987"/>
                      <a:pt x="10167" y="111108"/>
                      <a:pt x="60496" y="60795"/>
                    </a:cubicBezTo>
                    <a:cubicBezTo>
                      <a:pt x="141582" y="-20265"/>
                      <a:pt x="272998" y="-20265"/>
                      <a:pt x="354083" y="60795"/>
                    </a:cubicBezTo>
                    <a:cubicBezTo>
                      <a:pt x="419791" y="126482"/>
                      <a:pt x="432374" y="224313"/>
                      <a:pt x="391831" y="302577"/>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49" name="Google Shape;14649;p250"/>
              <p:cNvSpPr/>
              <p:nvPr/>
            </p:nvSpPr>
            <p:spPr>
              <a:xfrm>
                <a:off x="8385729" y="2817337"/>
                <a:ext cx="6990" cy="12578"/>
              </a:xfrm>
              <a:custGeom>
                <a:rect b="b" l="l" r="r" t="t"/>
                <a:pathLst>
                  <a:path extrusionOk="0" h="12578" w="6990">
                    <a:moveTo>
                      <a:pt x="6990" y="0"/>
                    </a:moveTo>
                    <a:cubicBezTo>
                      <a:pt x="4194" y="4193"/>
                      <a:pt x="2796" y="8386"/>
                      <a:pt x="0" y="1257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50" name="Google Shape;14650;p250"/>
              <p:cNvSpPr/>
              <p:nvPr/>
            </p:nvSpPr>
            <p:spPr>
              <a:xfrm>
                <a:off x="7971911" y="2737675"/>
                <a:ext cx="71299" cy="96433"/>
              </a:xfrm>
              <a:custGeom>
                <a:rect b="b" l="l" r="r" t="t"/>
                <a:pathLst>
                  <a:path extrusionOk="0" h="96433" w="71299">
                    <a:moveTo>
                      <a:pt x="67106" y="0"/>
                    </a:moveTo>
                    <a:lnTo>
                      <a:pt x="40543" y="30747"/>
                    </a:lnTo>
                    <a:lnTo>
                      <a:pt x="0" y="32145"/>
                    </a:lnTo>
                    <a:lnTo>
                      <a:pt x="71300" y="96433"/>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651" name="Google Shape;14651;p250"/>
            <p:cNvSpPr/>
            <p:nvPr/>
          </p:nvSpPr>
          <p:spPr>
            <a:xfrm>
              <a:off x="9900563" y="2178923"/>
              <a:ext cx="711194" cy="374553"/>
            </a:xfrm>
            <a:custGeom>
              <a:rect b="b" l="l" r="r" t="t"/>
              <a:pathLst>
                <a:path extrusionOk="0" h="374553" w="981421">
                  <a:moveTo>
                    <a:pt x="981421" y="187277"/>
                  </a:moveTo>
                  <a:cubicBezTo>
                    <a:pt x="981421" y="290707"/>
                    <a:pt x="761723" y="374553"/>
                    <a:pt x="490711" y="374553"/>
                  </a:cubicBezTo>
                  <a:cubicBezTo>
                    <a:pt x="219699" y="374553"/>
                    <a:pt x="0" y="290707"/>
                    <a:pt x="0" y="187277"/>
                  </a:cubicBezTo>
                  <a:cubicBezTo>
                    <a:pt x="0" y="83847"/>
                    <a:pt x="219699" y="0"/>
                    <a:pt x="490711" y="0"/>
                  </a:cubicBezTo>
                  <a:cubicBezTo>
                    <a:pt x="761723" y="0"/>
                    <a:pt x="981421" y="83847"/>
                    <a:pt x="981421" y="187277"/>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52" name="Google Shape;14652;p250"/>
            <p:cNvSpPr txBox="1"/>
            <p:nvPr/>
          </p:nvSpPr>
          <p:spPr>
            <a:xfrm>
              <a:off x="9855828" y="2241023"/>
              <a:ext cx="676788"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C3(H</a:t>
              </a:r>
              <a:r>
                <a:rPr b="1" baseline="-25000" i="0" lang="pt-BR" sz="991" u="none" cap="none" strike="noStrike">
                  <a:solidFill>
                    <a:srgbClr val="20285C"/>
                  </a:solidFill>
                  <a:latin typeface="Calibri"/>
                  <a:ea typeface="Calibri"/>
                  <a:cs typeface="Calibri"/>
                  <a:sym typeface="Calibri"/>
                </a:rPr>
                <a:t>2</a:t>
              </a:r>
              <a:r>
                <a:rPr b="1" i="0" lang="pt-BR" sz="991" u="none" cap="none" strike="noStrike">
                  <a:solidFill>
                    <a:srgbClr val="20285C"/>
                  </a:solidFill>
                  <a:latin typeface="Calibri"/>
                  <a:ea typeface="Calibri"/>
                  <a:cs typeface="Calibri"/>
                  <a:sym typeface="Calibri"/>
                </a:rPr>
                <a:t>O)B</a:t>
              </a:r>
              <a:endParaRPr/>
            </a:p>
          </p:txBody>
        </p:sp>
        <p:grpSp>
          <p:nvGrpSpPr>
            <p:cNvPr id="14653" name="Google Shape;14653;p250"/>
            <p:cNvGrpSpPr/>
            <p:nvPr/>
          </p:nvGrpSpPr>
          <p:grpSpPr>
            <a:xfrm>
              <a:off x="9565033" y="2335452"/>
              <a:ext cx="335528" cy="62891"/>
              <a:chOff x="8030628" y="2455362"/>
              <a:chExt cx="335528" cy="62891"/>
            </a:xfrm>
          </p:grpSpPr>
          <p:sp>
            <p:nvSpPr>
              <p:cNvPr id="14654" name="Google Shape;14654;p250"/>
              <p:cNvSpPr/>
              <p:nvPr/>
            </p:nvSpPr>
            <p:spPr>
              <a:xfrm>
                <a:off x="8080957" y="2486109"/>
                <a:ext cx="285199" cy="13975"/>
              </a:xfrm>
              <a:custGeom>
                <a:rect b="b" l="l" r="r" t="t"/>
                <a:pathLst>
                  <a:path extrusionOk="0" h="13975" w="285199">
                    <a:moveTo>
                      <a:pt x="285199" y="0"/>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55" name="Google Shape;14655;p250"/>
              <p:cNvSpPr/>
              <p:nvPr/>
            </p:nvSpPr>
            <p:spPr>
              <a:xfrm>
                <a:off x="8030628" y="2455362"/>
                <a:ext cx="74096" cy="62891"/>
              </a:xfrm>
              <a:custGeom>
                <a:rect b="b" l="l" r="r" t="t"/>
                <a:pathLst>
                  <a:path extrusionOk="0" h="62891" w="74096">
                    <a:moveTo>
                      <a:pt x="74096" y="0"/>
                    </a:moveTo>
                    <a:lnTo>
                      <a:pt x="60116" y="30747"/>
                    </a:lnTo>
                    <a:lnTo>
                      <a:pt x="74096" y="62891"/>
                    </a:lnTo>
                    <a:lnTo>
                      <a:pt x="0" y="30747"/>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656" name="Google Shape;14656;p250"/>
            <p:cNvSpPr/>
            <p:nvPr/>
          </p:nvSpPr>
          <p:spPr>
            <a:xfrm>
              <a:off x="9616760" y="2234826"/>
              <a:ext cx="131415" cy="131373"/>
            </a:xfrm>
            <a:custGeom>
              <a:rect b="b" l="l" r="r" t="t"/>
              <a:pathLst>
                <a:path extrusionOk="0" h="131373" w="131415">
                  <a:moveTo>
                    <a:pt x="131415" y="131373"/>
                  </a:moveTo>
                  <a:cubicBezTo>
                    <a:pt x="58718" y="131373"/>
                    <a:pt x="0" y="72675"/>
                    <a:pt x="0" y="0"/>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657" name="Google Shape;14657;p250"/>
            <p:cNvGrpSpPr/>
            <p:nvPr/>
          </p:nvGrpSpPr>
          <p:grpSpPr>
            <a:xfrm>
              <a:off x="6833257" y="3274630"/>
              <a:ext cx="335528" cy="61493"/>
              <a:chOff x="5108733" y="3394540"/>
              <a:chExt cx="335528" cy="61493"/>
            </a:xfrm>
          </p:grpSpPr>
          <p:sp>
            <p:nvSpPr>
              <p:cNvPr id="14658" name="Google Shape;14658;p250"/>
              <p:cNvSpPr/>
              <p:nvPr/>
            </p:nvSpPr>
            <p:spPr>
              <a:xfrm>
                <a:off x="5159062" y="3425287"/>
                <a:ext cx="285199" cy="13975"/>
              </a:xfrm>
              <a:custGeom>
                <a:rect b="b" l="l" r="r" t="t"/>
                <a:pathLst>
                  <a:path extrusionOk="0" h="13975" w="285199">
                    <a:moveTo>
                      <a:pt x="285199" y="0"/>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59" name="Google Shape;14659;p250"/>
              <p:cNvSpPr/>
              <p:nvPr/>
            </p:nvSpPr>
            <p:spPr>
              <a:xfrm>
                <a:off x="5108733" y="3394540"/>
                <a:ext cx="74095" cy="61493"/>
              </a:xfrm>
              <a:custGeom>
                <a:rect b="b" l="l" r="r" t="t"/>
                <a:pathLst>
                  <a:path extrusionOk="0" h="61493" w="74095">
                    <a:moveTo>
                      <a:pt x="74096" y="0"/>
                    </a:moveTo>
                    <a:lnTo>
                      <a:pt x="60116" y="30747"/>
                    </a:lnTo>
                    <a:lnTo>
                      <a:pt x="74096" y="61494"/>
                    </a:lnTo>
                    <a:lnTo>
                      <a:pt x="0" y="30747"/>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660" name="Google Shape;14660;p250"/>
            <p:cNvGrpSpPr/>
            <p:nvPr/>
          </p:nvGrpSpPr>
          <p:grpSpPr>
            <a:xfrm>
              <a:off x="6454389" y="3501039"/>
              <a:ext cx="62911" cy="459806"/>
              <a:chOff x="4729865" y="3620949"/>
              <a:chExt cx="62911" cy="459806"/>
            </a:xfrm>
          </p:grpSpPr>
          <p:sp>
            <p:nvSpPr>
              <p:cNvPr id="14661" name="Google Shape;14661;p250"/>
              <p:cNvSpPr/>
              <p:nvPr/>
            </p:nvSpPr>
            <p:spPr>
              <a:xfrm>
                <a:off x="4760622" y="3620949"/>
                <a:ext cx="13980" cy="410890"/>
              </a:xfrm>
              <a:custGeom>
                <a:rect b="b" l="l" r="r" t="t"/>
                <a:pathLst>
                  <a:path extrusionOk="0" h="410890" w="13980">
                    <a:moveTo>
                      <a:pt x="0" y="0"/>
                    </a:moveTo>
                    <a:lnTo>
                      <a:pt x="0" y="410891"/>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62" name="Google Shape;14662;p250"/>
              <p:cNvSpPr/>
              <p:nvPr/>
            </p:nvSpPr>
            <p:spPr>
              <a:xfrm>
                <a:off x="4729865" y="4008081"/>
                <a:ext cx="62911" cy="72674"/>
              </a:xfrm>
              <a:custGeom>
                <a:rect b="b" l="l" r="r" t="t"/>
                <a:pathLst>
                  <a:path extrusionOk="0" h="72674" w="62911">
                    <a:moveTo>
                      <a:pt x="0" y="0"/>
                    </a:moveTo>
                    <a:lnTo>
                      <a:pt x="30757" y="12578"/>
                    </a:lnTo>
                    <a:lnTo>
                      <a:pt x="62912" y="0"/>
                    </a:lnTo>
                    <a:lnTo>
                      <a:pt x="30757" y="72675"/>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663" name="Google Shape;14663;p250"/>
            <p:cNvGrpSpPr/>
            <p:nvPr/>
          </p:nvGrpSpPr>
          <p:grpSpPr>
            <a:xfrm>
              <a:off x="6454389" y="4121568"/>
              <a:ext cx="62911" cy="609347"/>
              <a:chOff x="4729865" y="4241478"/>
              <a:chExt cx="62911" cy="609347"/>
            </a:xfrm>
          </p:grpSpPr>
          <p:sp>
            <p:nvSpPr>
              <p:cNvPr id="14664" name="Google Shape;14664;p250"/>
              <p:cNvSpPr/>
              <p:nvPr/>
            </p:nvSpPr>
            <p:spPr>
              <a:xfrm>
                <a:off x="4760622" y="4241478"/>
                <a:ext cx="13980" cy="559034"/>
              </a:xfrm>
              <a:custGeom>
                <a:rect b="b" l="l" r="r" t="t"/>
                <a:pathLst>
                  <a:path extrusionOk="0" h="559034" w="13980">
                    <a:moveTo>
                      <a:pt x="0" y="0"/>
                    </a:moveTo>
                    <a:lnTo>
                      <a:pt x="0" y="559035"/>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65" name="Google Shape;14665;p250"/>
              <p:cNvSpPr/>
              <p:nvPr/>
            </p:nvSpPr>
            <p:spPr>
              <a:xfrm>
                <a:off x="4729865" y="4776753"/>
                <a:ext cx="62911" cy="74072"/>
              </a:xfrm>
              <a:custGeom>
                <a:rect b="b" l="l" r="r" t="t"/>
                <a:pathLst>
                  <a:path extrusionOk="0" h="74072" w="62911">
                    <a:moveTo>
                      <a:pt x="0" y="0"/>
                    </a:moveTo>
                    <a:lnTo>
                      <a:pt x="30757" y="13976"/>
                    </a:lnTo>
                    <a:lnTo>
                      <a:pt x="62912"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666" name="Google Shape;14666;p250"/>
            <p:cNvSpPr/>
            <p:nvPr/>
          </p:nvSpPr>
          <p:spPr>
            <a:xfrm>
              <a:off x="7001021" y="3305377"/>
              <a:ext cx="131415" cy="131373"/>
            </a:xfrm>
            <a:custGeom>
              <a:rect b="b" l="l" r="r" t="t"/>
              <a:pathLst>
                <a:path extrusionOk="0" h="131373" w="131415">
                  <a:moveTo>
                    <a:pt x="131415" y="0"/>
                  </a:moveTo>
                  <a:cubicBezTo>
                    <a:pt x="58717" y="0"/>
                    <a:pt x="0" y="58699"/>
                    <a:pt x="0"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67" name="Google Shape;14667;p250"/>
            <p:cNvSpPr/>
            <p:nvPr/>
          </p:nvSpPr>
          <p:spPr>
            <a:xfrm>
              <a:off x="6267052" y="4023737"/>
              <a:ext cx="218093" cy="218023"/>
            </a:xfrm>
            <a:custGeom>
              <a:rect b="b" l="l" r="r" t="t"/>
              <a:pathLst>
                <a:path extrusionOk="0" h="218023" w="218093">
                  <a:moveTo>
                    <a:pt x="218093" y="218023"/>
                  </a:moveTo>
                  <a:cubicBezTo>
                    <a:pt x="218093" y="97831"/>
                    <a:pt x="120231" y="0"/>
                    <a:pt x="0" y="0"/>
                  </a:cubicBezTo>
                </a:path>
              </a:pathLst>
            </a:custGeom>
            <a:noFill/>
            <a:ln cap="flat" cmpd="sng" w="27925">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68" name="Google Shape;14668;p250"/>
            <p:cNvSpPr/>
            <p:nvPr/>
          </p:nvSpPr>
          <p:spPr>
            <a:xfrm>
              <a:off x="5477162" y="2883306"/>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69" name="Google Shape;14669;p250"/>
            <p:cNvSpPr/>
            <p:nvPr/>
          </p:nvSpPr>
          <p:spPr>
            <a:xfrm>
              <a:off x="5477162" y="2519934"/>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670" name="Google Shape;14670;p250"/>
            <p:cNvGrpSpPr/>
            <p:nvPr/>
          </p:nvGrpSpPr>
          <p:grpSpPr>
            <a:xfrm>
              <a:off x="10611757" y="1675791"/>
              <a:ext cx="1001443" cy="1070551"/>
              <a:chOff x="11091113" y="1460178"/>
              <a:chExt cx="1001443" cy="1070551"/>
            </a:xfrm>
          </p:grpSpPr>
          <p:sp>
            <p:nvSpPr>
              <p:cNvPr id="14671" name="Google Shape;14671;p250"/>
              <p:cNvSpPr/>
              <p:nvPr/>
            </p:nvSpPr>
            <p:spPr>
              <a:xfrm>
                <a:off x="11098352" y="2231646"/>
                <a:ext cx="299179" cy="299083"/>
              </a:xfrm>
              <a:custGeom>
                <a:rect b="b" l="l" r="r" t="t"/>
                <a:pathLst>
                  <a:path extrusionOk="0" h="299083" w="299179">
                    <a:moveTo>
                      <a:pt x="299180" y="149542"/>
                    </a:moveTo>
                    <a:cubicBezTo>
                      <a:pt x="299180" y="232131"/>
                      <a:pt x="232207"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72" name="Google Shape;14672;p250"/>
              <p:cNvSpPr txBox="1"/>
              <p:nvPr/>
            </p:nvSpPr>
            <p:spPr>
              <a:xfrm>
                <a:off x="11091113" y="2255326"/>
                <a:ext cx="31290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FB</a:t>
                </a:r>
                <a:endParaRPr/>
              </a:p>
            </p:txBody>
          </p:sp>
          <p:grpSp>
            <p:nvGrpSpPr>
              <p:cNvPr id="14673" name="Google Shape;14673;p250"/>
              <p:cNvGrpSpPr/>
              <p:nvPr/>
            </p:nvGrpSpPr>
            <p:grpSpPr>
              <a:xfrm>
                <a:off x="11141691" y="2119839"/>
                <a:ext cx="335528" cy="62891"/>
                <a:chOff x="9346180" y="2455362"/>
                <a:chExt cx="335528" cy="62891"/>
              </a:xfrm>
            </p:grpSpPr>
            <p:sp>
              <p:nvSpPr>
                <p:cNvPr id="14674" name="Google Shape;14674;p250"/>
                <p:cNvSpPr/>
                <p:nvPr/>
              </p:nvSpPr>
              <p:spPr>
                <a:xfrm>
                  <a:off x="9396509" y="2486109"/>
                  <a:ext cx="285199" cy="13975"/>
                </a:xfrm>
                <a:custGeom>
                  <a:rect b="b" l="l" r="r" t="t"/>
                  <a:pathLst>
                    <a:path extrusionOk="0" h="13975" w="285199">
                      <a:moveTo>
                        <a:pt x="285200" y="0"/>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75" name="Google Shape;14675;p250"/>
                <p:cNvSpPr/>
                <p:nvPr/>
              </p:nvSpPr>
              <p:spPr>
                <a:xfrm>
                  <a:off x="9346180" y="2455362"/>
                  <a:ext cx="74096" cy="62891"/>
                </a:xfrm>
                <a:custGeom>
                  <a:rect b="b" l="l" r="r" t="t"/>
                  <a:pathLst>
                    <a:path extrusionOk="0" h="62891" w="74096">
                      <a:moveTo>
                        <a:pt x="74096" y="0"/>
                      </a:moveTo>
                      <a:lnTo>
                        <a:pt x="60116" y="30747"/>
                      </a:lnTo>
                      <a:lnTo>
                        <a:pt x="74096" y="62891"/>
                      </a:lnTo>
                      <a:lnTo>
                        <a:pt x="0" y="30747"/>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676" name="Google Shape;14676;p250"/>
              <p:cNvSpPr/>
              <p:nvPr/>
            </p:nvSpPr>
            <p:spPr>
              <a:xfrm>
                <a:off x="11259126" y="2150586"/>
                <a:ext cx="131415" cy="131373"/>
              </a:xfrm>
              <a:custGeom>
                <a:rect b="b" l="l" r="r" t="t"/>
                <a:pathLst>
                  <a:path extrusionOk="0" h="131373" w="131415">
                    <a:moveTo>
                      <a:pt x="0" y="0"/>
                    </a:moveTo>
                    <a:cubicBezTo>
                      <a:pt x="72698" y="0"/>
                      <a:pt x="131416" y="58699"/>
                      <a:pt x="131416"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77" name="Google Shape;14677;p250"/>
              <p:cNvSpPr/>
              <p:nvPr/>
            </p:nvSpPr>
            <p:spPr>
              <a:xfrm>
                <a:off x="11396134" y="1963310"/>
                <a:ext cx="696422" cy="374553"/>
              </a:xfrm>
              <a:custGeom>
                <a:rect b="b" l="l" r="r" t="t"/>
                <a:pathLst>
                  <a:path extrusionOk="0" h="374553" w="981421">
                    <a:moveTo>
                      <a:pt x="981421" y="187277"/>
                    </a:moveTo>
                    <a:cubicBezTo>
                      <a:pt x="981421" y="290707"/>
                      <a:pt x="761723" y="374553"/>
                      <a:pt x="490711" y="374553"/>
                    </a:cubicBezTo>
                    <a:cubicBezTo>
                      <a:pt x="219699" y="374553"/>
                      <a:pt x="1" y="290707"/>
                      <a:pt x="1" y="187277"/>
                    </a:cubicBezTo>
                    <a:cubicBezTo>
                      <a:pt x="1" y="83847"/>
                      <a:pt x="219699" y="0"/>
                      <a:pt x="490711" y="0"/>
                    </a:cubicBezTo>
                    <a:cubicBezTo>
                      <a:pt x="761723" y="0"/>
                      <a:pt x="981421" y="83847"/>
                      <a:pt x="981421" y="187277"/>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78" name="Google Shape;14678;p250"/>
              <p:cNvSpPr txBox="1"/>
              <p:nvPr/>
            </p:nvSpPr>
            <p:spPr>
              <a:xfrm>
                <a:off x="11401340" y="2015472"/>
                <a:ext cx="60625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C3(H</a:t>
                </a:r>
                <a:r>
                  <a:rPr b="1" baseline="-25000" i="0" lang="pt-BR" sz="991" u="none" cap="none" strike="noStrike">
                    <a:solidFill>
                      <a:srgbClr val="20285C"/>
                    </a:solidFill>
                    <a:latin typeface="Calibri"/>
                    <a:ea typeface="Calibri"/>
                    <a:cs typeface="Calibri"/>
                    <a:sym typeface="Calibri"/>
                  </a:rPr>
                  <a:t>2</a:t>
                </a:r>
                <a:r>
                  <a:rPr b="1" i="0" lang="pt-BR" sz="991" u="none" cap="none" strike="noStrike">
                    <a:solidFill>
                      <a:srgbClr val="20285C"/>
                    </a:solidFill>
                    <a:latin typeface="Calibri"/>
                    <a:ea typeface="Calibri"/>
                    <a:cs typeface="Calibri"/>
                    <a:sym typeface="Calibri"/>
                  </a:rPr>
                  <a:t>O)</a:t>
                </a:r>
                <a:endParaRPr/>
              </a:p>
            </p:txBody>
          </p:sp>
          <p:grpSp>
            <p:nvGrpSpPr>
              <p:cNvPr id="14679" name="Google Shape;14679;p250"/>
              <p:cNvGrpSpPr/>
              <p:nvPr/>
            </p:nvGrpSpPr>
            <p:grpSpPr>
              <a:xfrm>
                <a:off x="11856087" y="1618106"/>
                <a:ext cx="61513" cy="335420"/>
                <a:chOff x="10060576" y="1953629"/>
                <a:chExt cx="61513" cy="335420"/>
              </a:xfrm>
            </p:grpSpPr>
            <p:sp>
              <p:nvSpPr>
                <p:cNvPr id="14680" name="Google Shape;14680;p250"/>
                <p:cNvSpPr/>
                <p:nvPr/>
              </p:nvSpPr>
              <p:spPr>
                <a:xfrm>
                  <a:off x="10091333" y="1953629"/>
                  <a:ext cx="13980" cy="285107"/>
                </a:xfrm>
                <a:custGeom>
                  <a:rect b="b" l="l" r="r" t="t"/>
                  <a:pathLst>
                    <a:path extrusionOk="0" h="285107" w="13980">
                      <a:moveTo>
                        <a:pt x="0" y="0"/>
                      </a:moveTo>
                      <a:lnTo>
                        <a:pt x="0" y="285108"/>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81" name="Google Shape;14681;p250"/>
                <p:cNvSpPr/>
                <p:nvPr/>
              </p:nvSpPr>
              <p:spPr>
                <a:xfrm>
                  <a:off x="10060576" y="2214977"/>
                  <a:ext cx="61513" cy="74072"/>
                </a:xfrm>
                <a:custGeom>
                  <a:rect b="b" l="l" r="r" t="t"/>
                  <a:pathLst>
                    <a:path extrusionOk="0" h="74072" w="61513">
                      <a:moveTo>
                        <a:pt x="0" y="0"/>
                      </a:moveTo>
                      <a:lnTo>
                        <a:pt x="30757" y="13976"/>
                      </a:lnTo>
                      <a:lnTo>
                        <a:pt x="61514"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682" name="Google Shape;14682;p250"/>
              <p:cNvSpPr/>
              <p:nvPr/>
            </p:nvSpPr>
            <p:spPr>
              <a:xfrm>
                <a:off x="11737254" y="1460178"/>
                <a:ext cx="299179" cy="299083"/>
              </a:xfrm>
              <a:custGeom>
                <a:rect b="b" l="l" r="r" t="t"/>
                <a:pathLst>
                  <a:path extrusionOk="0" h="299083" w="299179">
                    <a:moveTo>
                      <a:pt x="299180" y="149542"/>
                    </a:moveTo>
                    <a:cubicBezTo>
                      <a:pt x="299180" y="232131"/>
                      <a:pt x="232207" y="299084"/>
                      <a:pt x="149590" y="299084"/>
                    </a:cubicBezTo>
                    <a:cubicBezTo>
                      <a:pt x="66974" y="299084"/>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83" name="Google Shape;14683;p250"/>
              <p:cNvSpPr txBox="1"/>
              <p:nvPr/>
            </p:nvSpPr>
            <p:spPr>
              <a:xfrm>
                <a:off x="11721530" y="1474018"/>
                <a:ext cx="31611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t>
                </a:r>
                <a:endParaRPr/>
              </a:p>
            </p:txBody>
          </p:sp>
        </p:grpSp>
        <p:sp>
          <p:nvSpPr>
            <p:cNvPr id="14684" name="Google Shape;14684;p250"/>
            <p:cNvSpPr/>
            <p:nvPr/>
          </p:nvSpPr>
          <p:spPr>
            <a:xfrm>
              <a:off x="6956284" y="3369666"/>
              <a:ext cx="299179" cy="299083"/>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85" name="Google Shape;14685;p250"/>
            <p:cNvSpPr txBox="1"/>
            <p:nvPr/>
          </p:nvSpPr>
          <p:spPr>
            <a:xfrm>
              <a:off x="6945970" y="3386674"/>
              <a:ext cx="31771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Ba</a:t>
              </a:r>
              <a:endParaRPr/>
            </a:p>
          </p:txBody>
        </p:sp>
        <p:sp>
          <p:nvSpPr>
            <p:cNvPr id="14686" name="Google Shape;14686;p250"/>
            <p:cNvSpPr/>
            <p:nvPr/>
          </p:nvSpPr>
          <p:spPr>
            <a:xfrm>
              <a:off x="8375290" y="2518536"/>
              <a:ext cx="299179" cy="299083"/>
            </a:xfrm>
            <a:custGeom>
              <a:rect b="b" l="l" r="r" t="t"/>
              <a:pathLst>
                <a:path extrusionOk="0" h="299083" w="299179">
                  <a:moveTo>
                    <a:pt x="299180" y="149542"/>
                  </a:moveTo>
                  <a:cubicBezTo>
                    <a:pt x="299180" y="232131"/>
                    <a:pt x="232206" y="299084"/>
                    <a:pt x="149590" y="299084"/>
                  </a:cubicBezTo>
                  <a:cubicBezTo>
                    <a:pt x="66973" y="299084"/>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87" name="Google Shape;14687;p250"/>
            <p:cNvSpPr txBox="1"/>
            <p:nvPr/>
          </p:nvSpPr>
          <p:spPr>
            <a:xfrm>
              <a:off x="8316073" y="2539345"/>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a:t>
              </a:r>
              <a:endParaRPr/>
            </a:p>
          </p:txBody>
        </p:sp>
        <p:sp>
          <p:nvSpPr>
            <p:cNvPr id="14688" name="Google Shape;14688;p250"/>
            <p:cNvSpPr/>
            <p:nvPr/>
          </p:nvSpPr>
          <p:spPr>
            <a:xfrm>
              <a:off x="8375290" y="1898008"/>
              <a:ext cx="299179" cy="299083"/>
            </a:xfrm>
            <a:custGeom>
              <a:rect b="b" l="l" r="r" t="t"/>
              <a:pathLst>
                <a:path extrusionOk="0" h="299083" w="299179">
                  <a:moveTo>
                    <a:pt x="299180" y="149542"/>
                  </a:moveTo>
                  <a:cubicBezTo>
                    <a:pt x="299180" y="232131"/>
                    <a:pt x="232206" y="299083"/>
                    <a:pt x="149590" y="299083"/>
                  </a:cubicBezTo>
                  <a:cubicBezTo>
                    <a:pt x="66973" y="299083"/>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89" name="Google Shape;14689;p250"/>
            <p:cNvSpPr txBox="1"/>
            <p:nvPr/>
          </p:nvSpPr>
          <p:spPr>
            <a:xfrm>
              <a:off x="8360587" y="1914225"/>
              <a:ext cx="31611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t>
              </a:r>
              <a:endParaRPr/>
            </a:p>
          </p:txBody>
        </p:sp>
        <p:pic>
          <p:nvPicPr>
            <p:cNvPr descr="Um objeto roxo com fundo preto&#10;&#10;Descrição gerada automaticamente" id="14690" name="Google Shape;14690;p250"/>
            <p:cNvPicPr preferRelativeResize="0"/>
            <p:nvPr/>
          </p:nvPicPr>
          <p:blipFill rotWithShape="1">
            <a:blip r:embed="rId3">
              <a:alphaModFix/>
            </a:blip>
            <a:srcRect b="0" l="0" r="0" t="0"/>
            <a:stretch/>
          </p:blipFill>
          <p:spPr>
            <a:xfrm>
              <a:off x="7097453" y="5567758"/>
              <a:ext cx="342900" cy="342900"/>
            </a:xfrm>
            <a:prstGeom prst="rect">
              <a:avLst/>
            </a:prstGeom>
            <a:noFill/>
            <a:ln>
              <a:noFill/>
            </a:ln>
          </p:spPr>
        </p:pic>
        <p:pic>
          <p:nvPicPr>
            <p:cNvPr descr="Um objeto roxo com fundo preto&#10;&#10;Descrição gerada automaticamente" id="14691" name="Google Shape;14691;p250"/>
            <p:cNvPicPr preferRelativeResize="0"/>
            <p:nvPr/>
          </p:nvPicPr>
          <p:blipFill rotWithShape="1">
            <a:blip r:embed="rId3">
              <a:alphaModFix/>
            </a:blip>
            <a:srcRect b="0" l="0" r="0" t="0"/>
            <a:stretch/>
          </p:blipFill>
          <p:spPr>
            <a:xfrm>
              <a:off x="7287124" y="5290290"/>
              <a:ext cx="342900" cy="342900"/>
            </a:xfrm>
            <a:prstGeom prst="rect">
              <a:avLst/>
            </a:prstGeom>
            <a:noFill/>
            <a:ln>
              <a:noFill/>
            </a:ln>
          </p:spPr>
        </p:pic>
        <p:pic>
          <p:nvPicPr>
            <p:cNvPr descr="Um objeto roxo com fundo preto&#10;&#10;Descrição gerada automaticamente" id="14692" name="Google Shape;14692;p250"/>
            <p:cNvPicPr preferRelativeResize="0"/>
            <p:nvPr/>
          </p:nvPicPr>
          <p:blipFill rotWithShape="1">
            <a:blip r:embed="rId3">
              <a:alphaModFix/>
            </a:blip>
            <a:srcRect b="0" l="0" r="0" t="0"/>
            <a:stretch/>
          </p:blipFill>
          <p:spPr>
            <a:xfrm>
              <a:off x="7031791" y="5292014"/>
              <a:ext cx="342900" cy="342900"/>
            </a:xfrm>
            <a:prstGeom prst="rect">
              <a:avLst/>
            </a:prstGeom>
            <a:noFill/>
            <a:ln>
              <a:noFill/>
            </a:ln>
          </p:spPr>
        </p:pic>
        <p:grpSp>
          <p:nvGrpSpPr>
            <p:cNvPr id="14693" name="Google Shape;14693;p250"/>
            <p:cNvGrpSpPr/>
            <p:nvPr/>
          </p:nvGrpSpPr>
          <p:grpSpPr>
            <a:xfrm>
              <a:off x="5994435" y="2997940"/>
              <a:ext cx="62911" cy="873491"/>
              <a:chOff x="4269911" y="4764175"/>
              <a:chExt cx="62911" cy="873491"/>
            </a:xfrm>
          </p:grpSpPr>
          <p:sp>
            <p:nvSpPr>
              <p:cNvPr id="14694" name="Google Shape;14694;p250"/>
              <p:cNvSpPr/>
              <p:nvPr/>
            </p:nvSpPr>
            <p:spPr>
              <a:xfrm>
                <a:off x="4302066" y="4764175"/>
                <a:ext cx="13980" cy="823178"/>
              </a:xfrm>
              <a:custGeom>
                <a:rect b="b" l="l" r="r" t="t"/>
                <a:pathLst>
                  <a:path extrusionOk="0" h="823178" w="13980">
                    <a:moveTo>
                      <a:pt x="0" y="0"/>
                    </a:moveTo>
                    <a:lnTo>
                      <a:pt x="0" y="823178"/>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95" name="Google Shape;14695;p250"/>
              <p:cNvSpPr/>
              <p:nvPr/>
            </p:nvSpPr>
            <p:spPr>
              <a:xfrm>
                <a:off x="4269911" y="5563595"/>
                <a:ext cx="62911" cy="74071"/>
              </a:xfrm>
              <a:custGeom>
                <a:rect b="b" l="l" r="r" t="t"/>
                <a:pathLst>
                  <a:path extrusionOk="0" h="74071" w="62911">
                    <a:moveTo>
                      <a:pt x="0" y="0"/>
                    </a:moveTo>
                    <a:lnTo>
                      <a:pt x="32155" y="13976"/>
                    </a:lnTo>
                    <a:lnTo>
                      <a:pt x="62912" y="0"/>
                    </a:lnTo>
                    <a:lnTo>
                      <a:pt x="32155"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696" name="Google Shape;14696;p250"/>
            <p:cNvSpPr/>
            <p:nvPr/>
          </p:nvSpPr>
          <p:spPr>
            <a:xfrm>
              <a:off x="5892379" y="3677167"/>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97" name="Google Shape;14697;p250"/>
            <p:cNvSpPr/>
            <p:nvPr/>
          </p:nvSpPr>
          <p:spPr>
            <a:xfrm>
              <a:off x="5685469" y="3592106"/>
              <a:ext cx="299179" cy="240161"/>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698" name="Google Shape;14698;p250"/>
            <p:cNvSpPr txBox="1"/>
            <p:nvPr/>
          </p:nvSpPr>
          <p:spPr>
            <a:xfrm>
              <a:off x="5625958" y="3579384"/>
              <a:ext cx="378630"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a:t>
              </a:r>
              <a:endParaRPr/>
            </a:p>
          </p:txBody>
        </p:sp>
        <p:sp>
          <p:nvSpPr>
            <p:cNvPr id="14699" name="Google Shape;14699;p250"/>
            <p:cNvSpPr/>
            <p:nvPr/>
          </p:nvSpPr>
          <p:spPr>
            <a:xfrm>
              <a:off x="5877000" y="2789668"/>
              <a:ext cx="299179" cy="299083"/>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00" name="Google Shape;14700;p250"/>
            <p:cNvSpPr txBox="1"/>
            <p:nvPr/>
          </p:nvSpPr>
          <p:spPr>
            <a:xfrm>
              <a:off x="5861094" y="2810603"/>
              <a:ext cx="31611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t>
              </a:r>
              <a:endParaRPr/>
            </a:p>
          </p:txBody>
        </p:sp>
        <p:sp>
          <p:nvSpPr>
            <p:cNvPr id="14701" name="Google Shape;14701;p250"/>
            <p:cNvSpPr txBox="1"/>
            <p:nvPr/>
          </p:nvSpPr>
          <p:spPr>
            <a:xfrm rot="-5400000">
              <a:off x="3812069" y="2827248"/>
              <a:ext cx="1198899"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1400"/>
                <a:buFont typeface="Calibri"/>
                <a:buNone/>
              </a:pPr>
              <a:r>
                <a:rPr b="1" i="0" lang="pt-BR" sz="1400" u="none" cap="none" strike="noStrike">
                  <a:solidFill>
                    <a:srgbClr val="3F4444"/>
                  </a:solidFill>
                  <a:latin typeface="Calibri"/>
                  <a:ea typeface="Calibri"/>
                  <a:cs typeface="Calibri"/>
                  <a:sym typeface="Calibri"/>
                </a:rPr>
                <a:t>Proximal</a:t>
              </a:r>
              <a:endParaRPr/>
            </a:p>
          </p:txBody>
        </p:sp>
        <p:sp>
          <p:nvSpPr>
            <p:cNvPr id="14702" name="Google Shape;14702;p250"/>
            <p:cNvSpPr txBox="1"/>
            <p:nvPr/>
          </p:nvSpPr>
          <p:spPr>
            <a:xfrm>
              <a:off x="4174529" y="1071194"/>
              <a:ext cx="3842941"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Calibri"/>
                <a:buNone/>
              </a:pPr>
              <a:r>
                <a:rPr b="1" i="0" lang="pt-BR" sz="1400" u="none" cap="none" strike="noStrike">
                  <a:solidFill>
                    <a:srgbClr val="000000"/>
                  </a:solidFill>
                  <a:latin typeface="Calibri"/>
                  <a:ea typeface="Calibri"/>
                  <a:cs typeface="Calibri"/>
                  <a:sym typeface="Calibri"/>
                </a:rPr>
                <a:t>Via do complemento simplificada</a:t>
              </a:r>
              <a:r>
                <a:rPr b="1" baseline="30000" i="0" lang="pt-BR" sz="1400" u="none" cap="none" strike="noStrike">
                  <a:solidFill>
                    <a:srgbClr val="000000"/>
                  </a:solidFill>
                  <a:latin typeface="Calibri"/>
                  <a:ea typeface="Calibri"/>
                  <a:cs typeface="Calibri"/>
                  <a:sym typeface="Calibri"/>
                </a:rPr>
                <a:t>2-5</a:t>
              </a:r>
              <a:endParaRPr b="1" i="0" sz="1400" u="none" cap="none" strike="noStrike">
                <a:solidFill>
                  <a:srgbClr val="000000"/>
                </a:solidFill>
                <a:latin typeface="Calibri"/>
                <a:ea typeface="Calibri"/>
                <a:cs typeface="Calibri"/>
                <a:sym typeface="Calibri"/>
              </a:endParaRPr>
            </a:p>
          </p:txBody>
        </p:sp>
        <p:sp>
          <p:nvSpPr>
            <p:cNvPr id="14703" name="Google Shape;14703;p250"/>
            <p:cNvSpPr txBox="1"/>
            <p:nvPr/>
          </p:nvSpPr>
          <p:spPr>
            <a:xfrm>
              <a:off x="5329652" y="3198772"/>
              <a:ext cx="511679"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C4b2a</a:t>
              </a:r>
              <a:endParaRPr/>
            </a:p>
          </p:txBody>
        </p:sp>
        <p:sp>
          <p:nvSpPr>
            <p:cNvPr id="14704" name="Google Shape;14704;p250"/>
            <p:cNvSpPr txBox="1"/>
            <p:nvPr/>
          </p:nvSpPr>
          <p:spPr>
            <a:xfrm>
              <a:off x="5275394" y="4785213"/>
              <a:ext cx="644728"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C4b2a3b</a:t>
              </a:r>
              <a:endParaRPr/>
            </a:p>
          </p:txBody>
        </p:sp>
        <p:sp>
          <p:nvSpPr>
            <p:cNvPr id="14705" name="Google Shape;14705;p250"/>
            <p:cNvSpPr txBox="1"/>
            <p:nvPr/>
          </p:nvSpPr>
          <p:spPr>
            <a:xfrm>
              <a:off x="5663147" y="2511058"/>
              <a:ext cx="316112"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C2</a:t>
              </a:r>
              <a:endParaRPr/>
            </a:p>
          </p:txBody>
        </p:sp>
        <p:sp>
          <p:nvSpPr>
            <p:cNvPr id="14706" name="Google Shape;14706;p250"/>
            <p:cNvSpPr txBox="1"/>
            <p:nvPr/>
          </p:nvSpPr>
          <p:spPr>
            <a:xfrm>
              <a:off x="5434698" y="1760717"/>
              <a:ext cx="316112"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a:t>
              </a:r>
              <a:endParaRPr/>
            </a:p>
          </p:txBody>
        </p:sp>
        <p:sp>
          <p:nvSpPr>
            <p:cNvPr id="14707" name="Google Shape;14707;p250"/>
            <p:cNvSpPr txBox="1"/>
            <p:nvPr/>
          </p:nvSpPr>
          <p:spPr>
            <a:xfrm>
              <a:off x="5202530" y="2445812"/>
              <a:ext cx="378630"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C4a</a:t>
              </a:r>
              <a:endParaRPr/>
            </a:p>
          </p:txBody>
        </p:sp>
        <p:sp>
          <p:nvSpPr>
            <p:cNvPr id="14708" name="Google Shape;14708;p250"/>
            <p:cNvSpPr txBox="1"/>
            <p:nvPr/>
          </p:nvSpPr>
          <p:spPr>
            <a:xfrm>
              <a:off x="5202284" y="2784558"/>
              <a:ext cx="385042"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C2b</a:t>
              </a:r>
              <a:endParaRPr/>
            </a:p>
          </p:txBody>
        </p:sp>
        <p:sp>
          <p:nvSpPr>
            <p:cNvPr id="14709" name="Google Shape;14709;p250"/>
            <p:cNvSpPr txBox="1"/>
            <p:nvPr/>
          </p:nvSpPr>
          <p:spPr>
            <a:xfrm>
              <a:off x="4394201" y="5375068"/>
              <a:ext cx="1212850" cy="369332"/>
            </a:xfrm>
            <a:prstGeom prst="rect">
              <a:avLst/>
            </a:prstGeom>
            <a:noFill/>
            <a:ln cap="flat" cmpd="sng" w="9525">
              <a:solidFill>
                <a:schemeClr val="dk2"/>
              </a:solidFill>
              <a:prstDash val="solid"/>
              <a:round/>
              <a:headEnd len="sm" w="sm" type="none"/>
              <a:tailEnd len="sm" w="sm" type="none"/>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900"/>
                <a:buFont typeface="Calibri"/>
                <a:buNone/>
              </a:pPr>
              <a:r>
                <a:rPr b="1" i="1" lang="pt-BR" sz="900" u="none" cap="none" strike="noStrike">
                  <a:solidFill>
                    <a:srgbClr val="003865"/>
                  </a:solidFill>
                  <a:latin typeface="Calibri"/>
                  <a:ea typeface="Calibri"/>
                  <a:cs typeface="Calibri"/>
                  <a:sym typeface="Calibri"/>
                </a:rPr>
                <a:t>RESPOSTA INFLAMATÓRIA (C5a)</a:t>
              </a:r>
              <a:endParaRPr/>
            </a:p>
          </p:txBody>
        </p:sp>
      </p:grpSp>
      <p:grpSp>
        <p:nvGrpSpPr>
          <p:cNvPr id="14710" name="Google Shape;14710;p250"/>
          <p:cNvGrpSpPr/>
          <p:nvPr/>
        </p:nvGrpSpPr>
        <p:grpSpPr>
          <a:xfrm>
            <a:off x="8566426" y="3236843"/>
            <a:ext cx="3572601" cy="2098929"/>
            <a:chOff x="8566426" y="3236843"/>
            <a:chExt cx="3572601" cy="2098929"/>
          </a:xfrm>
        </p:grpSpPr>
        <p:sp>
          <p:nvSpPr>
            <p:cNvPr id="14711" name="Google Shape;14711;p250"/>
            <p:cNvSpPr txBox="1"/>
            <p:nvPr/>
          </p:nvSpPr>
          <p:spPr>
            <a:xfrm>
              <a:off x="8566426" y="3238322"/>
              <a:ext cx="3572601" cy="209745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FFFFFF"/>
                </a:buClr>
                <a:buSzPts val="1400"/>
                <a:buFont typeface="Lustria"/>
                <a:buNone/>
              </a:pPr>
              <a:r>
                <a:t/>
              </a:r>
              <a:endParaRPr b="0" i="0" sz="1400" u="none" cap="none" strike="noStrike">
                <a:solidFill>
                  <a:srgbClr val="FFFFFF"/>
                </a:solidFill>
                <a:latin typeface="Calibri"/>
                <a:ea typeface="Calibri"/>
                <a:cs typeface="Calibri"/>
                <a:sym typeface="Calibri"/>
              </a:endParaRPr>
            </a:p>
          </p:txBody>
        </p:sp>
        <p:sp>
          <p:nvSpPr>
            <p:cNvPr id="14712" name="Google Shape;14712;p250"/>
            <p:cNvSpPr txBox="1"/>
            <p:nvPr/>
          </p:nvSpPr>
          <p:spPr>
            <a:xfrm>
              <a:off x="8674099" y="3236843"/>
              <a:ext cx="3280741" cy="209745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O fator D é a enzima limitante da via alternativa e da alça de amplificação</a:t>
              </a:r>
              <a:r>
                <a:rPr b="1" baseline="30000" i="0" lang="pt-BR" sz="1400" u="none" cap="none" strike="noStrike">
                  <a:solidFill>
                    <a:srgbClr val="FFFFFF"/>
                  </a:solidFill>
                  <a:latin typeface="Calibri"/>
                  <a:ea typeface="Calibri"/>
                  <a:cs typeface="Calibri"/>
                  <a:sym typeface="Calibri"/>
                </a:rPr>
                <a:t>3,8</a:t>
              </a:r>
              <a:r>
                <a:rPr b="1" i="0" lang="pt-BR" sz="1400" u="none" cap="none" strike="noStrike">
                  <a:solidFill>
                    <a:srgbClr val="FFFFFF"/>
                  </a:solidFill>
                  <a:latin typeface="Calibri"/>
                  <a:ea typeface="Calibri"/>
                  <a:cs typeface="Calibri"/>
                  <a:sym typeface="Calibri"/>
                </a:rPr>
                <a:t>:</a:t>
              </a:r>
              <a:endParaRPr/>
            </a:p>
            <a:p>
              <a:pPr indent="0" lvl="0" marL="0" marR="0" rtl="0" algn="l">
                <a:lnSpc>
                  <a:spcPct val="100000"/>
                </a:lnSpc>
                <a:spcBef>
                  <a:spcPts val="0"/>
                </a:spcBef>
                <a:spcAft>
                  <a:spcPts val="0"/>
                </a:spcAft>
                <a:buClr>
                  <a:srgbClr val="FFFFFF"/>
                </a:buClr>
                <a:buSzPts val="1400"/>
                <a:buFont typeface="Lustria"/>
                <a:buNone/>
              </a:pPr>
              <a:r>
                <a:t/>
              </a:r>
              <a:endParaRPr b="0" i="0" sz="1400" u="none" cap="none" strike="noStrike">
                <a:solidFill>
                  <a:srgbClr val="FFFFFF"/>
                </a:solidFill>
                <a:latin typeface="Calibri"/>
                <a:ea typeface="Calibri"/>
                <a:cs typeface="Calibri"/>
                <a:sym typeface="Calibri"/>
              </a:endParaRPr>
            </a:p>
            <a:p>
              <a:pPr indent="0" lvl="0" marL="0" marR="0" rtl="0" algn="l">
                <a:lnSpc>
                  <a:spcPct val="100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Clivagem do Fator B (seu único substrato)</a:t>
              </a:r>
              <a:endParaRPr/>
            </a:p>
            <a:p>
              <a:pPr indent="0" lvl="0" marL="0" marR="0" rtl="0" algn="l">
                <a:lnSpc>
                  <a:spcPct val="100000"/>
                </a:lnSpc>
                <a:spcBef>
                  <a:spcPts val="0"/>
                </a:spcBef>
                <a:spcAft>
                  <a:spcPts val="0"/>
                </a:spcAft>
                <a:buClr>
                  <a:srgbClr val="FFFFFF"/>
                </a:buClr>
                <a:buSzPts val="1400"/>
                <a:buFont typeface="Lustria"/>
                <a:buNone/>
              </a:pPr>
              <a:r>
                <a:t/>
              </a:r>
              <a:endParaRPr b="0" i="0" sz="1400" u="none" cap="none" strike="noStrike">
                <a:solidFill>
                  <a:srgbClr val="FFFFFF"/>
                </a:solidFill>
                <a:latin typeface="Calibri"/>
                <a:ea typeface="Calibri"/>
                <a:cs typeface="Calibri"/>
                <a:sym typeface="Calibri"/>
              </a:endParaRPr>
            </a:p>
            <a:p>
              <a:pPr indent="0" lvl="0" marL="0" marR="0" rtl="0" algn="l">
                <a:lnSpc>
                  <a:spcPct val="100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Menor abundância em relação a todas as proteínas séricas do complemento (2 µg/mL), tornando o fator D a enzima limitante da ativação da via alternativa</a:t>
              </a:r>
              <a:endParaRPr/>
            </a:p>
          </p:txBody>
        </p:sp>
      </p:grpSp>
      <p:grpSp>
        <p:nvGrpSpPr>
          <p:cNvPr id="14713" name="Google Shape;14713;p250"/>
          <p:cNvGrpSpPr/>
          <p:nvPr/>
        </p:nvGrpSpPr>
        <p:grpSpPr>
          <a:xfrm>
            <a:off x="291928" y="2587826"/>
            <a:ext cx="3702003" cy="2031325"/>
            <a:chOff x="291928" y="2587826"/>
            <a:chExt cx="3702003" cy="2031325"/>
          </a:xfrm>
        </p:grpSpPr>
        <p:sp>
          <p:nvSpPr>
            <p:cNvPr id="14714" name="Google Shape;14714;p250"/>
            <p:cNvSpPr txBox="1"/>
            <p:nvPr/>
          </p:nvSpPr>
          <p:spPr>
            <a:xfrm>
              <a:off x="876504" y="2587826"/>
              <a:ext cx="3117427" cy="203132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A inibição da via alternativa pode reduzir a ativação precoce do complemento na superfície das hemácias HPN, prevenindo a csHEV</a:t>
              </a:r>
              <a:r>
                <a:rPr b="0" baseline="30000" i="0" lang="pt-BR" sz="1400" u="none" cap="none" strike="noStrike">
                  <a:solidFill>
                    <a:srgbClr val="FFFFFF"/>
                  </a:solidFill>
                  <a:latin typeface="Calibri"/>
                  <a:ea typeface="Calibri"/>
                  <a:cs typeface="Calibri"/>
                  <a:sym typeface="Calibri"/>
                </a:rPr>
                <a:t>1,2</a:t>
              </a:r>
              <a:endParaRPr/>
            </a:p>
            <a:p>
              <a:pPr indent="0" lvl="0" marL="0" marR="0" rtl="0" algn="l">
                <a:lnSpc>
                  <a:spcPct val="100000"/>
                </a:lnSpc>
                <a:spcBef>
                  <a:spcPts val="0"/>
                </a:spcBef>
                <a:spcAft>
                  <a:spcPts val="0"/>
                </a:spcAft>
                <a:buClr>
                  <a:schemeClr val="dk1"/>
                </a:buClr>
                <a:buSzPts val="1400"/>
                <a:buFont typeface="Calibri"/>
                <a:buNone/>
              </a:pPr>
              <a:r>
                <a:t/>
              </a:r>
              <a:endParaRPr b="0" i="0" sz="1400" u="none" cap="none" strike="noStrike">
                <a:solidFill>
                  <a:srgbClr val="FFFFFF"/>
                </a:solidFill>
                <a:latin typeface="Calibri"/>
                <a:ea typeface="Calibri"/>
                <a:cs typeface="Calibri"/>
                <a:sym typeface="Calibri"/>
              </a:endParaRPr>
            </a:p>
            <a:p>
              <a:pPr indent="0" lvl="0" marL="0" marR="0" rtl="0" algn="l">
                <a:lnSpc>
                  <a:spcPct val="100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O </a:t>
              </a:r>
              <a:r>
                <a:rPr b="1" i="0" lang="pt-BR" sz="1400" u="none" cap="none" strike="noStrike">
                  <a:solidFill>
                    <a:srgbClr val="FFFFFF"/>
                  </a:solidFill>
                  <a:latin typeface="Lustria"/>
                  <a:ea typeface="Lustria"/>
                  <a:cs typeface="Lustria"/>
                  <a:sym typeface="Lustria"/>
                </a:rPr>
                <a:t>fator D </a:t>
              </a:r>
              <a:r>
                <a:rPr b="0" i="0" lang="pt-BR" sz="1400" u="none" cap="none" strike="noStrike">
                  <a:solidFill>
                    <a:srgbClr val="FFFFFF"/>
                  </a:solidFill>
                  <a:latin typeface="Calibri"/>
                  <a:ea typeface="Calibri"/>
                  <a:cs typeface="Calibri"/>
                  <a:sym typeface="Calibri"/>
                </a:rPr>
                <a:t>é considerado um ponto crítico de controle </a:t>
              </a:r>
              <a:r>
                <a:rPr lang="pt-BR" sz="1400">
                  <a:solidFill>
                    <a:srgbClr val="FFFFFF"/>
                  </a:solidFill>
                  <a:latin typeface="Calibri"/>
                  <a:ea typeface="Calibri"/>
                  <a:cs typeface="Calibri"/>
                  <a:sym typeface="Calibri"/>
                </a:rPr>
                <a:t>d</a:t>
              </a:r>
              <a:r>
                <a:rPr b="0" i="0" lang="pt-BR" sz="1400" u="none" cap="none" strike="noStrike">
                  <a:solidFill>
                    <a:srgbClr val="FFFFFF"/>
                  </a:solidFill>
                  <a:latin typeface="Calibri"/>
                  <a:ea typeface="Calibri"/>
                  <a:cs typeface="Calibri"/>
                  <a:sym typeface="Calibri"/>
                </a:rPr>
                <a:t>a via alternativa, proximal às moléculas com função efetora da hemólise</a:t>
              </a:r>
              <a:r>
                <a:rPr b="0" baseline="30000" i="0" lang="pt-BR" sz="1400" u="none" cap="none" strike="noStrike">
                  <a:solidFill>
                    <a:srgbClr val="FFFFFF"/>
                  </a:solidFill>
                  <a:latin typeface="Calibri"/>
                  <a:ea typeface="Calibri"/>
                  <a:cs typeface="Calibri"/>
                  <a:sym typeface="Calibri"/>
                </a:rPr>
                <a:t>3,4</a:t>
              </a:r>
              <a:endParaRPr/>
            </a:p>
          </p:txBody>
        </p:sp>
        <p:grpSp>
          <p:nvGrpSpPr>
            <p:cNvPr id="14715" name="Google Shape;14715;p250"/>
            <p:cNvGrpSpPr/>
            <p:nvPr/>
          </p:nvGrpSpPr>
          <p:grpSpPr>
            <a:xfrm>
              <a:off x="291928" y="2647352"/>
              <a:ext cx="570430" cy="492554"/>
              <a:chOff x="121166" y="1053388"/>
              <a:chExt cx="573643" cy="495328"/>
            </a:xfrm>
          </p:grpSpPr>
          <p:sp>
            <p:nvSpPr>
              <p:cNvPr id="14716" name="Google Shape;14716;p250"/>
              <p:cNvSpPr/>
              <p:nvPr/>
            </p:nvSpPr>
            <p:spPr>
              <a:xfrm>
                <a:off x="435511" y="1186990"/>
                <a:ext cx="152400" cy="185493"/>
              </a:xfrm>
              <a:custGeom>
                <a:rect b="b" l="l" r="r" t="t"/>
                <a:pathLst>
                  <a:path extrusionOk="0" h="185493" w="152400">
                    <a:moveTo>
                      <a:pt x="76200" y="185493"/>
                    </a:moveTo>
                    <a:cubicBezTo>
                      <a:pt x="118216" y="185493"/>
                      <a:pt x="152400" y="151388"/>
                      <a:pt x="152400" y="109465"/>
                    </a:cubicBezTo>
                    <a:cubicBezTo>
                      <a:pt x="152400" y="77491"/>
                      <a:pt x="112370" y="30326"/>
                      <a:pt x="88506" y="5058"/>
                    </a:cubicBezTo>
                    <a:cubicBezTo>
                      <a:pt x="82144" y="-1686"/>
                      <a:pt x="70256" y="-1686"/>
                      <a:pt x="63894" y="5058"/>
                    </a:cubicBezTo>
                    <a:cubicBezTo>
                      <a:pt x="40030" y="30326"/>
                      <a:pt x="0" y="77491"/>
                      <a:pt x="0" y="109465"/>
                    </a:cubicBezTo>
                    <a:cubicBezTo>
                      <a:pt x="0" y="151389"/>
                      <a:pt x="34184" y="185493"/>
                      <a:pt x="76200" y="185493"/>
                    </a:cubicBezTo>
                    <a:close/>
                    <a:moveTo>
                      <a:pt x="76200" y="19778"/>
                    </a:moveTo>
                    <a:cubicBezTo>
                      <a:pt x="104119" y="49618"/>
                      <a:pt x="133350" y="88346"/>
                      <a:pt x="133350" y="109465"/>
                    </a:cubicBezTo>
                    <a:cubicBezTo>
                      <a:pt x="133350" y="140882"/>
                      <a:pt x="107714" y="166443"/>
                      <a:pt x="76200" y="166443"/>
                    </a:cubicBezTo>
                    <a:cubicBezTo>
                      <a:pt x="44686" y="166443"/>
                      <a:pt x="19050" y="140882"/>
                      <a:pt x="19050" y="109465"/>
                    </a:cubicBezTo>
                    <a:cubicBezTo>
                      <a:pt x="19050" y="88346"/>
                      <a:pt x="48281" y="49618"/>
                      <a:pt x="76200" y="19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717" name="Google Shape;14717;p250"/>
              <p:cNvSpPr/>
              <p:nvPr/>
            </p:nvSpPr>
            <p:spPr>
              <a:xfrm>
                <a:off x="512844" y="1286351"/>
                <a:ext cx="44814" cy="51814"/>
              </a:xfrm>
              <a:custGeom>
                <a:rect b="b" l="l" r="r" t="t"/>
                <a:pathLst>
                  <a:path extrusionOk="0" h="51814" w="44814">
                    <a:moveTo>
                      <a:pt x="9401" y="51814"/>
                    </a:moveTo>
                    <a:cubicBezTo>
                      <a:pt x="28543" y="48138"/>
                      <a:pt x="43212" y="29195"/>
                      <a:pt x="44790" y="10132"/>
                    </a:cubicBezTo>
                    <a:cubicBezTo>
                      <a:pt x="45567" y="-2373"/>
                      <a:pt x="27014" y="-3794"/>
                      <a:pt x="25796" y="8625"/>
                    </a:cubicBezTo>
                    <a:cubicBezTo>
                      <a:pt x="24935" y="19490"/>
                      <a:pt x="16792" y="29838"/>
                      <a:pt x="6434" y="33233"/>
                    </a:cubicBezTo>
                    <a:cubicBezTo>
                      <a:pt x="-3765" y="36438"/>
                      <a:pt x="-1141" y="51985"/>
                      <a:pt x="9401" y="5181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718" name="Google Shape;14718;p250"/>
              <p:cNvSpPr/>
              <p:nvPr/>
            </p:nvSpPr>
            <p:spPr>
              <a:xfrm>
                <a:off x="121166" y="1053388"/>
                <a:ext cx="371495" cy="495328"/>
              </a:xfrm>
              <a:custGeom>
                <a:rect b="b" l="l" r="r" t="t"/>
                <a:pathLst>
                  <a:path extrusionOk="0" h="495328" w="371495">
                    <a:moveTo>
                      <a:pt x="104795" y="495308"/>
                    </a:moveTo>
                    <a:cubicBezTo>
                      <a:pt x="136650" y="495308"/>
                      <a:pt x="166005" y="481195"/>
                      <a:pt x="185744" y="457001"/>
                    </a:cubicBezTo>
                    <a:cubicBezTo>
                      <a:pt x="247629" y="532590"/>
                      <a:pt x="371457" y="488292"/>
                      <a:pt x="371495" y="390531"/>
                    </a:cubicBezTo>
                    <a:cubicBezTo>
                      <a:pt x="371495" y="390533"/>
                      <a:pt x="371495" y="378245"/>
                      <a:pt x="371495" y="378245"/>
                    </a:cubicBezTo>
                    <a:cubicBezTo>
                      <a:pt x="371271" y="365733"/>
                      <a:pt x="352667" y="365716"/>
                      <a:pt x="352445" y="378245"/>
                    </a:cubicBezTo>
                    <a:cubicBezTo>
                      <a:pt x="357381" y="429976"/>
                      <a:pt x="319746" y="476243"/>
                      <a:pt x="266720" y="476257"/>
                    </a:cubicBezTo>
                    <a:cubicBezTo>
                      <a:pt x="220677" y="477209"/>
                      <a:pt x="180038" y="436580"/>
                      <a:pt x="180996" y="390532"/>
                    </a:cubicBezTo>
                    <a:cubicBezTo>
                      <a:pt x="180995" y="390533"/>
                      <a:pt x="180995" y="245734"/>
                      <a:pt x="180995" y="245734"/>
                    </a:cubicBezTo>
                    <a:cubicBezTo>
                      <a:pt x="181575" y="243896"/>
                      <a:pt x="181039" y="241855"/>
                      <a:pt x="180995" y="239942"/>
                    </a:cubicBezTo>
                    <a:cubicBezTo>
                      <a:pt x="180995" y="229649"/>
                      <a:pt x="192729" y="219506"/>
                      <a:pt x="205115" y="219078"/>
                    </a:cubicBezTo>
                    <a:cubicBezTo>
                      <a:pt x="213626" y="218725"/>
                      <a:pt x="222946" y="221669"/>
                      <a:pt x="233694" y="227822"/>
                    </a:cubicBezTo>
                    <a:cubicBezTo>
                      <a:pt x="238266" y="230445"/>
                      <a:pt x="244080" y="228850"/>
                      <a:pt x="246694" y="224292"/>
                    </a:cubicBezTo>
                    <a:cubicBezTo>
                      <a:pt x="249307" y="219725"/>
                      <a:pt x="247726" y="213906"/>
                      <a:pt x="243163" y="211292"/>
                    </a:cubicBezTo>
                    <a:cubicBezTo>
                      <a:pt x="221062" y="199041"/>
                      <a:pt x="201306" y="195009"/>
                      <a:pt x="180995" y="207865"/>
                    </a:cubicBezTo>
                    <a:lnTo>
                      <a:pt x="180995" y="127642"/>
                    </a:lnTo>
                    <a:cubicBezTo>
                      <a:pt x="180995" y="109787"/>
                      <a:pt x="195524" y="95258"/>
                      <a:pt x="213379" y="95258"/>
                    </a:cubicBezTo>
                    <a:cubicBezTo>
                      <a:pt x="217156" y="95780"/>
                      <a:pt x="330076" y="93841"/>
                      <a:pt x="329749" y="96718"/>
                    </a:cubicBezTo>
                    <a:cubicBezTo>
                      <a:pt x="334753" y="98299"/>
                      <a:pt x="340116" y="95542"/>
                      <a:pt x="341711" y="90523"/>
                    </a:cubicBezTo>
                    <a:cubicBezTo>
                      <a:pt x="344755" y="80218"/>
                      <a:pt x="333156" y="76848"/>
                      <a:pt x="325087" y="76584"/>
                    </a:cubicBezTo>
                    <a:lnTo>
                      <a:pt x="329958" y="37624"/>
                    </a:lnTo>
                    <a:cubicBezTo>
                      <a:pt x="332821" y="18285"/>
                      <a:pt x="316298" y="-436"/>
                      <a:pt x="296751" y="8"/>
                    </a:cubicBezTo>
                    <a:lnTo>
                      <a:pt x="236689" y="8"/>
                    </a:lnTo>
                    <a:cubicBezTo>
                      <a:pt x="217149" y="-435"/>
                      <a:pt x="200612" y="18284"/>
                      <a:pt x="203483" y="37624"/>
                    </a:cubicBezTo>
                    <a:cubicBezTo>
                      <a:pt x="203482" y="37624"/>
                      <a:pt x="208338" y="76464"/>
                      <a:pt x="208338" y="76464"/>
                    </a:cubicBezTo>
                    <a:cubicBezTo>
                      <a:pt x="200068" y="77272"/>
                      <a:pt x="192389" y="80075"/>
                      <a:pt x="185731" y="84342"/>
                    </a:cubicBezTo>
                    <a:cubicBezTo>
                      <a:pt x="178953" y="80013"/>
                      <a:pt x="171235" y="77451"/>
                      <a:pt x="163153" y="76660"/>
                    </a:cubicBezTo>
                    <a:lnTo>
                      <a:pt x="168033" y="37624"/>
                    </a:lnTo>
                    <a:cubicBezTo>
                      <a:pt x="170896" y="18285"/>
                      <a:pt x="154373" y="-436"/>
                      <a:pt x="134826" y="8"/>
                    </a:cubicBezTo>
                    <a:lnTo>
                      <a:pt x="74765" y="8"/>
                    </a:lnTo>
                    <a:cubicBezTo>
                      <a:pt x="55224" y="-435"/>
                      <a:pt x="38687" y="18284"/>
                      <a:pt x="41558" y="37624"/>
                    </a:cubicBezTo>
                    <a:cubicBezTo>
                      <a:pt x="41557" y="37624"/>
                      <a:pt x="46413" y="76464"/>
                      <a:pt x="46413" y="76464"/>
                    </a:cubicBezTo>
                    <a:cubicBezTo>
                      <a:pt x="20411" y="79006"/>
                      <a:pt x="20" y="100982"/>
                      <a:pt x="20" y="127642"/>
                    </a:cubicBezTo>
                    <a:lnTo>
                      <a:pt x="20" y="390533"/>
                    </a:lnTo>
                    <a:cubicBezTo>
                      <a:pt x="-1148" y="446810"/>
                      <a:pt x="48513" y="496480"/>
                      <a:pt x="104795" y="495308"/>
                    </a:cubicBezTo>
                    <a:close/>
                    <a:moveTo>
                      <a:pt x="225881" y="23932"/>
                    </a:moveTo>
                    <a:cubicBezTo>
                      <a:pt x="228657" y="20788"/>
                      <a:pt x="232494" y="19058"/>
                      <a:pt x="236689" y="19058"/>
                    </a:cubicBezTo>
                    <a:lnTo>
                      <a:pt x="296751" y="19058"/>
                    </a:lnTo>
                    <a:cubicBezTo>
                      <a:pt x="305180" y="18846"/>
                      <a:pt x="312315" y="26922"/>
                      <a:pt x="311057" y="35261"/>
                    </a:cubicBezTo>
                    <a:lnTo>
                      <a:pt x="305936" y="76208"/>
                    </a:lnTo>
                    <a:lnTo>
                      <a:pt x="227504" y="76208"/>
                    </a:lnTo>
                    <a:lnTo>
                      <a:pt x="222383" y="35261"/>
                    </a:lnTo>
                    <a:cubicBezTo>
                      <a:pt x="221862" y="31099"/>
                      <a:pt x="223104" y="27076"/>
                      <a:pt x="225881" y="23932"/>
                    </a:cubicBezTo>
                    <a:close/>
                    <a:moveTo>
                      <a:pt x="63956" y="23932"/>
                    </a:moveTo>
                    <a:cubicBezTo>
                      <a:pt x="66732" y="20788"/>
                      <a:pt x="70569" y="19058"/>
                      <a:pt x="74764" y="19058"/>
                    </a:cubicBezTo>
                    <a:lnTo>
                      <a:pt x="134826" y="19058"/>
                    </a:lnTo>
                    <a:cubicBezTo>
                      <a:pt x="143255" y="18846"/>
                      <a:pt x="150390" y="26922"/>
                      <a:pt x="149132" y="35261"/>
                    </a:cubicBezTo>
                    <a:lnTo>
                      <a:pt x="144011" y="76208"/>
                    </a:lnTo>
                    <a:lnTo>
                      <a:pt x="65579" y="76208"/>
                    </a:lnTo>
                    <a:lnTo>
                      <a:pt x="60458" y="35261"/>
                    </a:lnTo>
                    <a:cubicBezTo>
                      <a:pt x="59937" y="31099"/>
                      <a:pt x="61179" y="27076"/>
                      <a:pt x="63956" y="23932"/>
                    </a:cubicBezTo>
                    <a:close/>
                    <a:moveTo>
                      <a:pt x="19070" y="127642"/>
                    </a:moveTo>
                    <a:cubicBezTo>
                      <a:pt x="19070" y="109787"/>
                      <a:pt x="33599" y="95258"/>
                      <a:pt x="51454" y="95258"/>
                    </a:cubicBezTo>
                    <a:lnTo>
                      <a:pt x="158136" y="95258"/>
                    </a:lnTo>
                    <a:cubicBezTo>
                      <a:pt x="162818" y="95258"/>
                      <a:pt x="167233" y="96309"/>
                      <a:pt x="171316" y="98136"/>
                    </a:cubicBezTo>
                    <a:cubicBezTo>
                      <a:pt x="165432" y="106499"/>
                      <a:pt x="161945" y="116662"/>
                      <a:pt x="161945" y="127642"/>
                    </a:cubicBezTo>
                    <a:lnTo>
                      <a:pt x="161945" y="242060"/>
                    </a:lnTo>
                    <a:cubicBezTo>
                      <a:pt x="137557" y="251844"/>
                      <a:pt x="116691" y="235413"/>
                      <a:pt x="96656" y="221198"/>
                    </a:cubicBezTo>
                    <a:cubicBezTo>
                      <a:pt x="74584" y="205082"/>
                      <a:pt x="44523" y="190594"/>
                      <a:pt x="19070" y="207865"/>
                    </a:cubicBezTo>
                    <a:lnTo>
                      <a:pt x="19070" y="127642"/>
                    </a:lnTo>
                    <a:close/>
                    <a:moveTo>
                      <a:pt x="19070" y="245734"/>
                    </a:moveTo>
                    <a:cubicBezTo>
                      <a:pt x="19649" y="243889"/>
                      <a:pt x="19114" y="241860"/>
                      <a:pt x="19070" y="239942"/>
                    </a:cubicBezTo>
                    <a:cubicBezTo>
                      <a:pt x="19070" y="229649"/>
                      <a:pt x="30804" y="219506"/>
                      <a:pt x="43194" y="219078"/>
                    </a:cubicBezTo>
                    <a:cubicBezTo>
                      <a:pt x="59378" y="218378"/>
                      <a:pt x="75863" y="229701"/>
                      <a:pt x="90159" y="239923"/>
                    </a:cubicBezTo>
                    <a:cubicBezTo>
                      <a:pt x="110122" y="254883"/>
                      <a:pt x="135701" y="269733"/>
                      <a:pt x="161945" y="262087"/>
                    </a:cubicBezTo>
                    <a:lnTo>
                      <a:pt x="161945" y="390533"/>
                    </a:lnTo>
                    <a:cubicBezTo>
                      <a:pt x="161945" y="408146"/>
                      <a:pt x="166284" y="425091"/>
                      <a:pt x="174429" y="440175"/>
                    </a:cubicBezTo>
                    <a:cubicBezTo>
                      <a:pt x="145886" y="482894"/>
                      <a:pt x="79654" y="488485"/>
                      <a:pt x="44189" y="451137"/>
                    </a:cubicBezTo>
                    <a:cubicBezTo>
                      <a:pt x="27990" y="434939"/>
                      <a:pt x="19070" y="413415"/>
                      <a:pt x="19070" y="390533"/>
                    </a:cubicBezTo>
                    <a:lnTo>
                      <a:pt x="19070" y="24573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719" name="Google Shape;14719;p250"/>
              <p:cNvSpPr/>
              <p:nvPr/>
            </p:nvSpPr>
            <p:spPr>
              <a:xfrm>
                <a:off x="378348" y="1148634"/>
                <a:ext cx="316461" cy="316467"/>
              </a:xfrm>
              <a:custGeom>
                <a:rect b="b" l="l" r="r" t="t"/>
                <a:pathLst>
                  <a:path extrusionOk="0" h="316467" w="316461">
                    <a:moveTo>
                      <a:pt x="13" y="133362"/>
                    </a:moveTo>
                    <a:cubicBezTo>
                      <a:pt x="-1424" y="235036"/>
                      <a:pt x="114772" y="301094"/>
                      <a:pt x="200936" y="248123"/>
                    </a:cubicBezTo>
                    <a:lnTo>
                      <a:pt x="259667" y="306854"/>
                    </a:lnTo>
                    <a:cubicBezTo>
                      <a:pt x="272352" y="319696"/>
                      <a:pt x="294110" y="319683"/>
                      <a:pt x="306818" y="306751"/>
                    </a:cubicBezTo>
                    <a:cubicBezTo>
                      <a:pt x="319682" y="293762"/>
                      <a:pt x="319682" y="272619"/>
                      <a:pt x="306785" y="259596"/>
                    </a:cubicBezTo>
                    <a:lnTo>
                      <a:pt x="248124" y="200935"/>
                    </a:lnTo>
                    <a:cubicBezTo>
                      <a:pt x="301099" y="114745"/>
                      <a:pt x="235022" y="-1426"/>
                      <a:pt x="133362" y="13"/>
                    </a:cubicBezTo>
                    <a:cubicBezTo>
                      <a:pt x="59833" y="12"/>
                      <a:pt x="13" y="59832"/>
                      <a:pt x="13" y="133362"/>
                    </a:cubicBezTo>
                    <a:close/>
                    <a:moveTo>
                      <a:pt x="293284" y="273033"/>
                    </a:moveTo>
                    <a:cubicBezTo>
                      <a:pt x="306335" y="286876"/>
                      <a:pt x="286658" y="305923"/>
                      <a:pt x="273066" y="293314"/>
                    </a:cubicBezTo>
                    <a:cubicBezTo>
                      <a:pt x="273066" y="293315"/>
                      <a:pt x="216901" y="237149"/>
                      <a:pt x="216901" y="237149"/>
                    </a:cubicBezTo>
                    <a:cubicBezTo>
                      <a:pt x="224354" y="231138"/>
                      <a:pt x="231139" y="224352"/>
                      <a:pt x="237150" y="216899"/>
                    </a:cubicBezTo>
                    <a:lnTo>
                      <a:pt x="293284" y="273033"/>
                    </a:lnTo>
                    <a:close/>
                    <a:moveTo>
                      <a:pt x="133363" y="19062"/>
                    </a:moveTo>
                    <a:cubicBezTo>
                      <a:pt x="196387" y="19062"/>
                      <a:pt x="247663" y="70338"/>
                      <a:pt x="247663" y="133362"/>
                    </a:cubicBezTo>
                    <a:cubicBezTo>
                      <a:pt x="241383" y="284996"/>
                      <a:pt x="25320" y="284952"/>
                      <a:pt x="19063" y="133361"/>
                    </a:cubicBezTo>
                    <a:cubicBezTo>
                      <a:pt x="19063" y="70338"/>
                      <a:pt x="70339" y="19062"/>
                      <a:pt x="133363" y="1906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720" name="Google Shape;14720;p250"/>
              <p:cNvSpPr/>
              <p:nvPr/>
            </p:nvSpPr>
            <p:spPr>
              <a:xfrm>
                <a:off x="169129" y="1424871"/>
                <a:ext cx="56513" cy="57150"/>
              </a:xfrm>
              <a:custGeom>
                <a:rect b="b" l="l" r="r" t="t"/>
                <a:pathLst>
                  <a:path extrusionOk="0" h="57150" w="56513">
                    <a:moveTo>
                      <a:pt x="28257" y="57150"/>
                    </a:moveTo>
                    <a:cubicBezTo>
                      <a:pt x="65937" y="56162"/>
                      <a:pt x="65929" y="982"/>
                      <a:pt x="28256" y="0"/>
                    </a:cubicBezTo>
                    <a:cubicBezTo>
                      <a:pt x="-9423" y="988"/>
                      <a:pt x="-9415" y="56168"/>
                      <a:pt x="28257" y="57150"/>
                    </a:cubicBezTo>
                    <a:close/>
                    <a:moveTo>
                      <a:pt x="28257" y="19050"/>
                    </a:moveTo>
                    <a:cubicBezTo>
                      <a:pt x="40774" y="19274"/>
                      <a:pt x="40772" y="37877"/>
                      <a:pt x="28257" y="38100"/>
                    </a:cubicBezTo>
                    <a:cubicBezTo>
                      <a:pt x="15740" y="37875"/>
                      <a:pt x="15742" y="19273"/>
                      <a:pt x="28257"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721" name="Google Shape;14721;p250"/>
              <p:cNvSpPr/>
              <p:nvPr/>
            </p:nvSpPr>
            <p:spPr>
              <a:xfrm>
                <a:off x="378679" y="1424871"/>
                <a:ext cx="56513" cy="57150"/>
              </a:xfrm>
              <a:custGeom>
                <a:rect b="b" l="l" r="r" t="t"/>
                <a:pathLst>
                  <a:path extrusionOk="0" h="57150" w="56513">
                    <a:moveTo>
                      <a:pt x="28257" y="57150"/>
                    </a:moveTo>
                    <a:cubicBezTo>
                      <a:pt x="65937" y="56162"/>
                      <a:pt x="65929" y="982"/>
                      <a:pt x="28256" y="0"/>
                    </a:cubicBezTo>
                    <a:cubicBezTo>
                      <a:pt x="-9423" y="988"/>
                      <a:pt x="-9415" y="56168"/>
                      <a:pt x="28257" y="57150"/>
                    </a:cubicBezTo>
                    <a:close/>
                    <a:moveTo>
                      <a:pt x="28257" y="19050"/>
                    </a:moveTo>
                    <a:cubicBezTo>
                      <a:pt x="40774" y="19274"/>
                      <a:pt x="40772" y="37877"/>
                      <a:pt x="28257" y="38100"/>
                    </a:cubicBezTo>
                    <a:cubicBezTo>
                      <a:pt x="15740" y="37875"/>
                      <a:pt x="15742" y="19273"/>
                      <a:pt x="28257"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722" name="Google Shape;14722;p250"/>
              <p:cNvSpPr/>
              <p:nvPr/>
            </p:nvSpPr>
            <p:spPr>
              <a:xfrm>
                <a:off x="340261" y="1348989"/>
                <a:ext cx="57150" cy="56513"/>
              </a:xfrm>
              <a:custGeom>
                <a:rect b="b" l="l" r="r" t="t"/>
                <a:pathLst>
                  <a:path extrusionOk="0" h="56513" w="57150">
                    <a:moveTo>
                      <a:pt x="57150" y="28257"/>
                    </a:moveTo>
                    <a:cubicBezTo>
                      <a:pt x="56162" y="-9423"/>
                      <a:pt x="982" y="-9415"/>
                      <a:pt x="0" y="28257"/>
                    </a:cubicBezTo>
                    <a:cubicBezTo>
                      <a:pt x="988" y="65937"/>
                      <a:pt x="56168" y="65929"/>
                      <a:pt x="57150" y="28257"/>
                    </a:cubicBezTo>
                    <a:close/>
                    <a:moveTo>
                      <a:pt x="28575" y="37782"/>
                    </a:moveTo>
                    <a:cubicBezTo>
                      <a:pt x="16058" y="37557"/>
                      <a:pt x="16060" y="18955"/>
                      <a:pt x="28576" y="18732"/>
                    </a:cubicBezTo>
                    <a:cubicBezTo>
                      <a:pt x="41092" y="18956"/>
                      <a:pt x="41090" y="37559"/>
                      <a:pt x="28575" y="3778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723" name="Google Shape;14723;p250"/>
              <p:cNvSpPr/>
              <p:nvPr/>
            </p:nvSpPr>
            <p:spPr>
              <a:xfrm>
                <a:off x="207229" y="1348671"/>
                <a:ext cx="56513" cy="57150"/>
              </a:xfrm>
              <a:custGeom>
                <a:rect b="b" l="l" r="r" t="t"/>
                <a:pathLst>
                  <a:path extrusionOk="0" h="57150" w="56513">
                    <a:moveTo>
                      <a:pt x="28257" y="57150"/>
                    </a:moveTo>
                    <a:cubicBezTo>
                      <a:pt x="65937" y="56162"/>
                      <a:pt x="65929" y="982"/>
                      <a:pt x="28256" y="0"/>
                    </a:cubicBezTo>
                    <a:cubicBezTo>
                      <a:pt x="-9423" y="988"/>
                      <a:pt x="-9415" y="56168"/>
                      <a:pt x="28257" y="57150"/>
                    </a:cubicBezTo>
                    <a:close/>
                    <a:moveTo>
                      <a:pt x="28257" y="19050"/>
                    </a:moveTo>
                    <a:cubicBezTo>
                      <a:pt x="40774" y="19274"/>
                      <a:pt x="40772" y="37877"/>
                      <a:pt x="28257" y="38100"/>
                    </a:cubicBezTo>
                    <a:cubicBezTo>
                      <a:pt x="15740" y="37875"/>
                      <a:pt x="15742" y="19273"/>
                      <a:pt x="28257"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cxnSp>
          <p:nvCxnSpPr>
            <p:cNvPr id="14724" name="Google Shape;14724;p250"/>
            <p:cNvCxnSpPr/>
            <p:nvPr/>
          </p:nvCxnSpPr>
          <p:spPr>
            <a:xfrm>
              <a:off x="876504" y="3595255"/>
              <a:ext cx="2664454" cy="0"/>
            </a:xfrm>
            <a:prstGeom prst="straightConnector1">
              <a:avLst/>
            </a:prstGeom>
            <a:noFill/>
            <a:ln cap="flat" cmpd="sng" w="12700">
              <a:solidFill>
                <a:srgbClr val="FF3F40"/>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4504"/>
                                        </p:tgtEl>
                                        <p:attrNameLst>
                                          <p:attrName>style.visibility</p:attrName>
                                        </p:attrNameLst>
                                      </p:cBhvr>
                                      <p:to>
                                        <p:strVal val="visible"/>
                                      </p:to>
                                    </p:set>
                                    <p:anim calcmode="lin" valueType="num">
                                      <p:cBhvr additive="base">
                                        <p:cTn dur="500"/>
                                        <p:tgtEl>
                                          <p:spTgt spid="1450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4501"/>
                                        </p:tgtEl>
                                        <p:attrNameLst>
                                          <p:attrName>style.visibility</p:attrName>
                                        </p:attrNameLst>
                                      </p:cBhvr>
                                      <p:to>
                                        <p:strVal val="visible"/>
                                      </p:to>
                                    </p:set>
                                    <p:animEffect filter="fade" transition="in">
                                      <p:cBhvr>
                                        <p:cTn dur="500"/>
                                        <p:tgtEl>
                                          <p:spTgt spid="14501"/>
                                        </p:tgtEl>
                                      </p:cBhvr>
                                    </p:animEffect>
                                  </p:childTnLst>
                                </p:cTn>
                              </p:par>
                              <p:par>
                                <p:cTn fill="hold" nodeType="withEffect" presetClass="entr" presetID="10" presetSubtype="0">
                                  <p:stCondLst>
                                    <p:cond delay="500"/>
                                  </p:stCondLst>
                                  <p:childTnLst>
                                    <p:set>
                                      <p:cBhvr>
                                        <p:cTn dur="1" fill="hold">
                                          <p:stCondLst>
                                            <p:cond delay="0"/>
                                          </p:stCondLst>
                                        </p:cTn>
                                        <p:tgtEl>
                                          <p:spTgt spid="14713"/>
                                        </p:tgtEl>
                                        <p:attrNameLst>
                                          <p:attrName>style.visibility</p:attrName>
                                        </p:attrNameLst>
                                      </p:cBhvr>
                                      <p:to>
                                        <p:strVal val="visible"/>
                                      </p:to>
                                    </p:set>
                                    <p:animEffect filter="fade" transition="in">
                                      <p:cBhvr>
                                        <p:cTn dur="500"/>
                                        <p:tgtEl>
                                          <p:spTgt spid="14713"/>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4505"/>
                                        </p:tgtEl>
                                        <p:attrNameLst>
                                          <p:attrName>style.visibility</p:attrName>
                                        </p:attrNameLst>
                                      </p:cBhvr>
                                      <p:to>
                                        <p:strVal val="visible"/>
                                      </p:to>
                                    </p:set>
                                    <p:animEffect filter="fade" transition="in">
                                      <p:cBhvr>
                                        <p:cTn dur="500"/>
                                        <p:tgtEl>
                                          <p:spTgt spid="14505"/>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14710"/>
                                        </p:tgtEl>
                                        <p:attrNameLst>
                                          <p:attrName>style.visibility</p:attrName>
                                        </p:attrNameLst>
                                      </p:cBhvr>
                                      <p:to>
                                        <p:strVal val="visible"/>
                                      </p:to>
                                    </p:set>
                                    <p:animEffect filter="fade" transition="in">
                                      <p:cBhvr>
                                        <p:cTn dur="500"/>
                                        <p:tgtEl>
                                          <p:spTgt spid="1471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29" name="Shape 14729"/>
        <p:cNvGrpSpPr/>
        <p:nvPr/>
      </p:nvGrpSpPr>
      <p:grpSpPr>
        <a:xfrm>
          <a:off x="0" y="0"/>
          <a:ext cx="0" cy="0"/>
          <a:chOff x="0" y="0"/>
          <a:chExt cx="0" cy="0"/>
        </a:xfrm>
      </p:grpSpPr>
      <p:sp>
        <p:nvSpPr>
          <p:cNvPr id="14730" name="Google Shape;14730;p251"/>
          <p:cNvSpPr/>
          <p:nvPr/>
        </p:nvSpPr>
        <p:spPr>
          <a:xfrm flipH="1">
            <a:off x="407988" y="1004425"/>
            <a:ext cx="11309530" cy="5180749"/>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3F4444"/>
              </a:solidFill>
              <a:latin typeface="Calibri"/>
              <a:ea typeface="Calibri"/>
              <a:cs typeface="Calibri"/>
              <a:sym typeface="Calibri"/>
            </a:endParaRPr>
          </a:p>
        </p:txBody>
      </p:sp>
      <p:sp>
        <p:nvSpPr>
          <p:cNvPr id="14731" name="Google Shape;14731;p251"/>
          <p:cNvSpPr/>
          <p:nvPr/>
        </p:nvSpPr>
        <p:spPr>
          <a:xfrm>
            <a:off x="4265850" y="1477637"/>
            <a:ext cx="3799056" cy="4590303"/>
          </a:xfrm>
          <a:prstGeom prst="rect">
            <a:avLst/>
          </a:prstGeom>
          <a:solidFill>
            <a:srgbClr val="E4E4E4"/>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732" name="Google Shape;14732;p251"/>
          <p:cNvSpPr txBox="1"/>
          <p:nvPr/>
        </p:nvSpPr>
        <p:spPr>
          <a:xfrm>
            <a:off x="296269" y="385036"/>
            <a:ext cx="11421249" cy="48628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200"/>
              <a:buFont typeface="Lustria"/>
              <a:buNone/>
            </a:pPr>
            <a:r>
              <a:rPr b="1" i="0" lang="pt-BR" sz="3200" u="none" cap="none" strike="noStrike">
                <a:solidFill>
                  <a:srgbClr val="830051"/>
                </a:solidFill>
                <a:latin typeface="Lustria"/>
                <a:ea typeface="Lustria"/>
                <a:cs typeface="Lustria"/>
                <a:sym typeface="Lustria"/>
              </a:rPr>
              <a:t>Fundamentação mecânica: características do fator D</a:t>
            </a:r>
            <a:endParaRPr/>
          </a:p>
        </p:txBody>
      </p:sp>
      <p:sp>
        <p:nvSpPr>
          <p:cNvPr id="14733" name="Google Shape;14733;p251"/>
          <p:cNvSpPr txBox="1"/>
          <p:nvPr>
            <p:ph idx="1" type="body"/>
          </p:nvPr>
        </p:nvSpPr>
        <p:spPr>
          <a:xfrm>
            <a:off x="407988" y="6258831"/>
            <a:ext cx="10997968"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b="0" baseline="30000" i="0" lang="pt-BR" sz="700" u="none"/>
              <a:t>a </a:t>
            </a:r>
            <a:r>
              <a:rPr b="0" i="0" lang="pt-BR" sz="700" u="none"/>
              <a:t>Com base nas concentrações de proteína humana no soro</a:t>
            </a:r>
            <a:r>
              <a:rPr b="0" baseline="30000" i="0" lang="pt-BR" sz="700" u="none"/>
              <a:t>1</a:t>
            </a:r>
            <a:endParaRPr/>
          </a:p>
          <a:p>
            <a:pPr indent="0" lvl="0" marL="0" rtl="0" algn="l">
              <a:lnSpc>
                <a:spcPct val="90000"/>
              </a:lnSpc>
              <a:spcBef>
                <a:spcPts val="300"/>
              </a:spcBef>
              <a:spcAft>
                <a:spcPts val="0"/>
              </a:spcAft>
              <a:buClr>
                <a:schemeClr val="dk1"/>
              </a:buClr>
              <a:buSzPts val="700"/>
              <a:buNone/>
            </a:pPr>
            <a:r>
              <a:rPr b="0" i="0" lang="pt-BR" sz="700" u="none"/>
              <a:t>csHEV, hemólise extravascular clinicamente significativa; HPN, hemoglobinúria paroxística noturna.</a:t>
            </a:r>
            <a:endParaRPr/>
          </a:p>
          <a:p>
            <a:pPr indent="0" lvl="0" marL="0" rtl="0" algn="l">
              <a:lnSpc>
                <a:spcPct val="90000"/>
              </a:lnSpc>
              <a:spcBef>
                <a:spcPts val="300"/>
              </a:spcBef>
              <a:spcAft>
                <a:spcPts val="0"/>
              </a:spcAft>
              <a:buClr>
                <a:schemeClr val="dk1"/>
              </a:buClr>
              <a:buSzPts val="700"/>
              <a:buNone/>
            </a:pPr>
            <a:r>
              <a:rPr b="1" i="1" lang="pt-BR" sz="700" u="none"/>
              <a:t>1. </a:t>
            </a:r>
            <a:r>
              <a:rPr b="0" i="1" lang="pt-BR" sz="700" u="none"/>
              <a:t>Schubart A, et al. Immunol Rev. 2023;313(1):339-357. </a:t>
            </a:r>
            <a:r>
              <a:rPr b="1" i="1" lang="pt-BR" sz="700" u="none"/>
              <a:t>2.</a:t>
            </a:r>
            <a:r>
              <a:rPr b="0" i="1" lang="pt-BR" sz="700" u="none"/>
              <a:t>Barratt J, Weitz I. Front Immunol. 2021,12.712572. doi: 103389/fimmu. 2021.712572. </a:t>
            </a:r>
            <a:r>
              <a:rPr b="1" i="1" lang="pt-BR" sz="700" u="none"/>
              <a:t>3. </a:t>
            </a:r>
            <a:r>
              <a:rPr b="0" i="1" lang="pt-BR" sz="700" u="none"/>
              <a:t>Lee JW, et al. Expert Rev Clin Pharmacol. 2022, 15(7):851-861.</a:t>
            </a:r>
            <a:r>
              <a:rPr b="1" i="1" lang="pt-BR" sz="700" u="none"/>
              <a:t> 4. </a:t>
            </a:r>
            <a:r>
              <a:rPr b="0" i="1" lang="pt-BR" sz="700" u="none"/>
              <a:t>Ricklin D, et al. Immunol Ver. 2016;274(1):33-58. </a:t>
            </a:r>
            <a:r>
              <a:rPr b="1" i="1" lang="pt-BR" sz="700" u="none"/>
              <a:t>5</a:t>
            </a:r>
            <a:r>
              <a:rPr b="0" i="1" lang="pt-BR" sz="700" u="none"/>
              <a:t>. Gruys E, et al. J Zhejiang Univ Sci B. 2005,6(11):1045-1066 </a:t>
            </a:r>
            <a:r>
              <a:rPr b="1" i="1" lang="pt-BR" sz="700" u="none"/>
              <a:t>6. </a:t>
            </a:r>
            <a:r>
              <a:rPr b="0" i="1" lang="pt-BR" sz="700" u="none"/>
              <a:t>Lee JW, et, al. HemoSphere. 2023,7(S3):1424-1426. </a:t>
            </a:r>
            <a:r>
              <a:rPr b="1" i="1" lang="pt-BR" sz="700" u="none"/>
              <a:t>7. </a:t>
            </a:r>
            <a:r>
              <a:rPr b="0" i="1" lang="pt-BR" sz="700" u="none"/>
              <a:t>Merle NS, et al. Front Immunol. 2015,6:262. doi: 10.3389/fimmu. 2015.00262. </a:t>
            </a:r>
            <a:r>
              <a:rPr b="1" i="1" lang="pt-BR" sz="700" u="none"/>
              <a:t>8. </a:t>
            </a:r>
            <a:r>
              <a:rPr b="0" i="1" lang="pt-BR" sz="700" u="none"/>
              <a:t>Kenawy H, et, al. Front Immunol.2015,6:215.doi:10.3389/fimmu. 2015.00215.</a:t>
            </a:r>
            <a:r>
              <a:rPr b="1" i="1" lang="pt-BR" sz="700" u="none"/>
              <a:t> 9. </a:t>
            </a:r>
            <a:r>
              <a:rPr b="0" i="1" lang="pt-BR" sz="700" u="none"/>
              <a:t>Yuan X, et al. Haematologica 2017, 102:466-475. </a:t>
            </a:r>
            <a:r>
              <a:rPr b="1" i="1" lang="pt-BR" sz="700" u="none"/>
              <a:t>10</a:t>
            </a:r>
            <a:r>
              <a:rPr b="0" i="1" lang="pt-BR" sz="700" u="none"/>
              <a:t>.Kulasekararaj AG, et al. Am J Hematol. 2023,98 Suppl 4:S33-S43</a:t>
            </a:r>
            <a:endParaRPr/>
          </a:p>
        </p:txBody>
      </p:sp>
      <p:sp>
        <p:nvSpPr>
          <p:cNvPr id="14734" name="Google Shape;14734;p251"/>
          <p:cNvSpPr txBox="1"/>
          <p:nvPr/>
        </p:nvSpPr>
        <p:spPr>
          <a:xfrm rot="-5400000">
            <a:off x="3819350" y="4621730"/>
            <a:ext cx="1198899"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1400"/>
              <a:buFont typeface="Calibri"/>
              <a:buNone/>
            </a:pPr>
            <a:r>
              <a:rPr b="1" i="0" lang="pt-BR" sz="1400" u="none" cap="none" strike="noStrike">
                <a:solidFill>
                  <a:srgbClr val="3F4444"/>
                </a:solidFill>
                <a:latin typeface="Calibri"/>
                <a:ea typeface="Calibri"/>
                <a:cs typeface="Calibri"/>
                <a:sym typeface="Calibri"/>
              </a:rPr>
              <a:t>Terminal</a:t>
            </a:r>
            <a:endParaRPr/>
          </a:p>
        </p:txBody>
      </p:sp>
      <p:sp>
        <p:nvSpPr>
          <p:cNvPr id="14735" name="Google Shape;14735;p251"/>
          <p:cNvSpPr/>
          <p:nvPr/>
        </p:nvSpPr>
        <p:spPr>
          <a:xfrm>
            <a:off x="5280039" y="3203353"/>
            <a:ext cx="620727" cy="237589"/>
          </a:xfrm>
          <a:custGeom>
            <a:rect b="b" l="l" r="r" t="t"/>
            <a:pathLst>
              <a:path extrusionOk="0" h="237589" w="620727">
                <a:moveTo>
                  <a:pt x="620728" y="118795"/>
                </a:moveTo>
                <a:cubicBezTo>
                  <a:pt x="620728" y="184403"/>
                  <a:pt x="481773" y="237590"/>
                  <a:pt x="310364" y="237590"/>
                </a:cubicBezTo>
                <a:cubicBezTo>
                  <a:pt x="138955" y="237590"/>
                  <a:pt x="0" y="184403"/>
                  <a:pt x="0" y="118795"/>
                </a:cubicBezTo>
                <a:cubicBezTo>
                  <a:pt x="0" y="53186"/>
                  <a:pt x="138955" y="0"/>
                  <a:pt x="310364" y="0"/>
                </a:cubicBezTo>
                <a:cubicBezTo>
                  <a:pt x="481773" y="0"/>
                  <a:pt x="620728" y="53186"/>
                  <a:pt x="620728" y="118795"/>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36" name="Google Shape;14736;p251"/>
          <p:cNvSpPr/>
          <p:nvPr/>
        </p:nvSpPr>
        <p:spPr>
          <a:xfrm>
            <a:off x="5222719" y="4767253"/>
            <a:ext cx="735366" cy="282312"/>
          </a:xfrm>
          <a:custGeom>
            <a:rect b="b" l="l" r="r" t="t"/>
            <a:pathLst>
              <a:path extrusionOk="0" h="282312" w="735366">
                <a:moveTo>
                  <a:pt x="735367" y="141156"/>
                </a:moveTo>
                <a:cubicBezTo>
                  <a:pt x="735367" y="219114"/>
                  <a:pt x="570749" y="282312"/>
                  <a:pt x="367683" y="282312"/>
                </a:cubicBezTo>
                <a:cubicBezTo>
                  <a:pt x="164617" y="282312"/>
                  <a:pt x="0" y="219115"/>
                  <a:pt x="0" y="141156"/>
                </a:cubicBezTo>
                <a:cubicBezTo>
                  <a:pt x="0" y="63198"/>
                  <a:pt x="164617" y="0"/>
                  <a:pt x="367683" y="0"/>
                </a:cubicBezTo>
                <a:cubicBezTo>
                  <a:pt x="570749" y="0"/>
                  <a:pt x="735367" y="63197"/>
                  <a:pt x="735367" y="141156"/>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37" name="Google Shape;14737;p251"/>
          <p:cNvSpPr/>
          <p:nvPr/>
        </p:nvSpPr>
        <p:spPr>
          <a:xfrm>
            <a:off x="4571235" y="1938538"/>
            <a:ext cx="738162" cy="413685"/>
          </a:xfrm>
          <a:custGeom>
            <a:rect b="b" l="l" r="r" t="t"/>
            <a:pathLst>
              <a:path extrusionOk="0" h="413685" w="738162">
                <a:moveTo>
                  <a:pt x="738163" y="206843"/>
                </a:moveTo>
                <a:cubicBezTo>
                  <a:pt x="738163" y="321079"/>
                  <a:pt x="572920" y="413686"/>
                  <a:pt x="369082" y="413686"/>
                </a:cubicBezTo>
                <a:cubicBezTo>
                  <a:pt x="165243" y="413686"/>
                  <a:pt x="0" y="321079"/>
                  <a:pt x="0" y="206843"/>
                </a:cubicBezTo>
                <a:cubicBezTo>
                  <a:pt x="0" y="92607"/>
                  <a:pt x="165243" y="0"/>
                  <a:pt x="369082" y="0"/>
                </a:cubicBezTo>
                <a:cubicBezTo>
                  <a:pt x="572920" y="0"/>
                  <a:pt x="738163" y="92607"/>
                  <a:pt x="738163" y="206843"/>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38" name="Google Shape;14738;p251"/>
          <p:cNvSpPr/>
          <p:nvPr/>
        </p:nvSpPr>
        <p:spPr>
          <a:xfrm>
            <a:off x="5877000" y="1938538"/>
            <a:ext cx="738162" cy="413685"/>
          </a:xfrm>
          <a:custGeom>
            <a:rect b="b" l="l" r="r" t="t"/>
            <a:pathLst>
              <a:path extrusionOk="0" h="413685" w="738162">
                <a:moveTo>
                  <a:pt x="738163" y="206843"/>
                </a:moveTo>
                <a:cubicBezTo>
                  <a:pt x="738163" y="321079"/>
                  <a:pt x="572919" y="413686"/>
                  <a:pt x="369082" y="413686"/>
                </a:cubicBezTo>
                <a:cubicBezTo>
                  <a:pt x="165243" y="413686"/>
                  <a:pt x="0" y="321079"/>
                  <a:pt x="0" y="206843"/>
                </a:cubicBezTo>
                <a:cubicBezTo>
                  <a:pt x="0" y="92607"/>
                  <a:pt x="165244" y="0"/>
                  <a:pt x="369082" y="0"/>
                </a:cubicBezTo>
                <a:cubicBezTo>
                  <a:pt x="572920" y="0"/>
                  <a:pt x="738163" y="92607"/>
                  <a:pt x="738163" y="206843"/>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39" name="Google Shape;14739;p251"/>
          <p:cNvSpPr/>
          <p:nvPr/>
        </p:nvSpPr>
        <p:spPr>
          <a:xfrm>
            <a:off x="5671489" y="2490584"/>
            <a:ext cx="299179" cy="299083"/>
          </a:xfrm>
          <a:custGeom>
            <a:rect b="b" l="l" r="r" t="t"/>
            <a:pathLst>
              <a:path extrusionOk="0" h="299083" w="299179">
                <a:moveTo>
                  <a:pt x="299180" y="149542"/>
                </a:moveTo>
                <a:cubicBezTo>
                  <a:pt x="299180" y="232131"/>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40" name="Google Shape;14740;p251"/>
          <p:cNvSpPr/>
          <p:nvPr/>
        </p:nvSpPr>
        <p:spPr>
          <a:xfrm>
            <a:off x="5440813" y="1733092"/>
            <a:ext cx="299179" cy="299083"/>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41" name="Google Shape;14741;p251"/>
          <p:cNvSpPr/>
          <p:nvPr/>
        </p:nvSpPr>
        <p:spPr>
          <a:xfrm>
            <a:off x="5239496" y="2437262"/>
            <a:ext cx="299179" cy="253177"/>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42" name="Google Shape;14742;p251"/>
          <p:cNvSpPr/>
          <p:nvPr/>
        </p:nvSpPr>
        <p:spPr>
          <a:xfrm>
            <a:off x="5239496" y="2749138"/>
            <a:ext cx="299179" cy="299083"/>
          </a:xfrm>
          <a:custGeom>
            <a:rect b="b" l="l" r="r" t="t"/>
            <a:pathLst>
              <a:path extrusionOk="0" h="299083" w="299179">
                <a:moveTo>
                  <a:pt x="299180" y="149542"/>
                </a:moveTo>
                <a:cubicBezTo>
                  <a:pt x="299180" y="232132"/>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gradFill>
            <a:gsLst>
              <a:gs pos="0">
                <a:srgbClr val="2F3333"/>
              </a:gs>
              <a:gs pos="100000">
                <a:srgbClr val="7F7F7F"/>
              </a:gs>
            </a:gsLst>
            <a:lin ang="2700000" scaled="0"/>
          </a:gra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743" name="Google Shape;14743;p251"/>
          <p:cNvGrpSpPr/>
          <p:nvPr/>
        </p:nvGrpSpPr>
        <p:grpSpPr>
          <a:xfrm>
            <a:off x="5575025" y="2002827"/>
            <a:ext cx="61513" cy="1155803"/>
            <a:chOff x="3850501" y="2122737"/>
            <a:chExt cx="61513" cy="1155803"/>
          </a:xfrm>
        </p:grpSpPr>
        <p:sp>
          <p:nvSpPr>
            <p:cNvPr id="14744" name="Google Shape;14744;p251"/>
            <p:cNvSpPr/>
            <p:nvPr/>
          </p:nvSpPr>
          <p:spPr>
            <a:xfrm>
              <a:off x="3881257" y="2122737"/>
              <a:ext cx="13980" cy="1105490"/>
            </a:xfrm>
            <a:custGeom>
              <a:rect b="b" l="l" r="r" t="t"/>
              <a:pathLst>
                <a:path extrusionOk="0" h="1105490" w="13980">
                  <a:moveTo>
                    <a:pt x="0" y="0"/>
                  </a:moveTo>
                  <a:lnTo>
                    <a:pt x="0" y="1105491"/>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45" name="Google Shape;14745;p251"/>
            <p:cNvSpPr/>
            <p:nvPr/>
          </p:nvSpPr>
          <p:spPr>
            <a:xfrm>
              <a:off x="3850501" y="3204468"/>
              <a:ext cx="61513" cy="74072"/>
            </a:xfrm>
            <a:custGeom>
              <a:rect b="b" l="l" r="r" t="t"/>
              <a:pathLst>
                <a:path extrusionOk="0" h="74072" w="61513">
                  <a:moveTo>
                    <a:pt x="0" y="0"/>
                  </a:moveTo>
                  <a:lnTo>
                    <a:pt x="30757" y="13976"/>
                  </a:lnTo>
                  <a:lnTo>
                    <a:pt x="61513"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746" name="Google Shape;14746;p251"/>
          <p:cNvSpPr/>
          <p:nvPr/>
        </p:nvSpPr>
        <p:spPr>
          <a:xfrm>
            <a:off x="5605781" y="2540897"/>
            <a:ext cx="131415" cy="131373"/>
          </a:xfrm>
          <a:custGeom>
            <a:rect b="b" l="l" r="r" t="t"/>
            <a:pathLst>
              <a:path extrusionOk="0" h="131373" w="131415">
                <a:moveTo>
                  <a:pt x="131415" y="0"/>
                </a:moveTo>
                <a:cubicBezTo>
                  <a:pt x="58717" y="0"/>
                  <a:pt x="0" y="58699"/>
                  <a:pt x="0" y="131373"/>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747" name="Google Shape;14747;p251"/>
          <p:cNvGrpSpPr/>
          <p:nvPr/>
        </p:nvGrpSpPr>
        <p:grpSpPr>
          <a:xfrm>
            <a:off x="5575025" y="4264121"/>
            <a:ext cx="61513" cy="487758"/>
            <a:chOff x="3850501" y="4384031"/>
            <a:chExt cx="61513" cy="487758"/>
          </a:xfrm>
        </p:grpSpPr>
        <p:sp>
          <p:nvSpPr>
            <p:cNvPr id="14748" name="Google Shape;14748;p251"/>
            <p:cNvSpPr/>
            <p:nvPr/>
          </p:nvSpPr>
          <p:spPr>
            <a:xfrm>
              <a:off x="3881257" y="4384031"/>
              <a:ext cx="13980" cy="437444"/>
            </a:xfrm>
            <a:custGeom>
              <a:rect b="b" l="l" r="r" t="t"/>
              <a:pathLst>
                <a:path extrusionOk="0" h="437444" w="13980">
                  <a:moveTo>
                    <a:pt x="0" y="0"/>
                  </a:moveTo>
                  <a:lnTo>
                    <a:pt x="0" y="437445"/>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49" name="Google Shape;14749;p251"/>
            <p:cNvSpPr/>
            <p:nvPr/>
          </p:nvSpPr>
          <p:spPr>
            <a:xfrm>
              <a:off x="3850501" y="4797717"/>
              <a:ext cx="61513" cy="74072"/>
            </a:xfrm>
            <a:custGeom>
              <a:rect b="b" l="l" r="r" t="t"/>
              <a:pathLst>
                <a:path extrusionOk="0" h="74072" w="61513">
                  <a:moveTo>
                    <a:pt x="0" y="0"/>
                  </a:moveTo>
                  <a:lnTo>
                    <a:pt x="30757" y="13976"/>
                  </a:lnTo>
                  <a:lnTo>
                    <a:pt x="61513"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750" name="Google Shape;14750;p251"/>
          <p:cNvGrpSpPr/>
          <p:nvPr/>
        </p:nvGrpSpPr>
        <p:grpSpPr>
          <a:xfrm>
            <a:off x="5994435" y="4644265"/>
            <a:ext cx="62911" cy="873491"/>
            <a:chOff x="4269911" y="4764175"/>
            <a:chExt cx="62911" cy="873491"/>
          </a:xfrm>
        </p:grpSpPr>
        <p:sp>
          <p:nvSpPr>
            <p:cNvPr id="14751" name="Google Shape;14751;p251"/>
            <p:cNvSpPr/>
            <p:nvPr/>
          </p:nvSpPr>
          <p:spPr>
            <a:xfrm>
              <a:off x="4302066" y="4764175"/>
              <a:ext cx="13980" cy="823178"/>
            </a:xfrm>
            <a:custGeom>
              <a:rect b="b" l="l" r="r" t="t"/>
              <a:pathLst>
                <a:path extrusionOk="0" h="823178" w="13980">
                  <a:moveTo>
                    <a:pt x="0" y="0"/>
                  </a:moveTo>
                  <a:lnTo>
                    <a:pt x="0" y="823178"/>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52" name="Google Shape;14752;p251"/>
            <p:cNvSpPr/>
            <p:nvPr/>
          </p:nvSpPr>
          <p:spPr>
            <a:xfrm>
              <a:off x="4269911" y="5563595"/>
              <a:ext cx="62911" cy="74071"/>
            </a:xfrm>
            <a:custGeom>
              <a:rect b="b" l="l" r="r" t="t"/>
              <a:pathLst>
                <a:path extrusionOk="0" h="74071" w="62911">
                  <a:moveTo>
                    <a:pt x="0" y="0"/>
                  </a:moveTo>
                  <a:lnTo>
                    <a:pt x="32155" y="13976"/>
                  </a:lnTo>
                  <a:lnTo>
                    <a:pt x="62912" y="0"/>
                  </a:lnTo>
                  <a:lnTo>
                    <a:pt x="32155"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753" name="Google Shape;14753;p251"/>
          <p:cNvGrpSpPr/>
          <p:nvPr/>
        </p:nvGrpSpPr>
        <p:grpSpPr>
          <a:xfrm>
            <a:off x="6177578" y="5637949"/>
            <a:ext cx="873772" cy="62891"/>
            <a:chOff x="4453054" y="5757859"/>
            <a:chExt cx="873772" cy="62891"/>
          </a:xfrm>
        </p:grpSpPr>
        <p:sp>
          <p:nvSpPr>
            <p:cNvPr id="14754" name="Google Shape;14754;p251"/>
            <p:cNvSpPr/>
            <p:nvPr/>
          </p:nvSpPr>
          <p:spPr>
            <a:xfrm>
              <a:off x="4453054" y="5790003"/>
              <a:ext cx="823443" cy="13975"/>
            </a:xfrm>
            <a:custGeom>
              <a:rect b="b" l="l" r="r" t="t"/>
              <a:pathLst>
                <a:path extrusionOk="0" h="13975" w="823443">
                  <a:moveTo>
                    <a:pt x="0" y="0"/>
                  </a:moveTo>
                  <a:lnTo>
                    <a:pt x="823443" y="0"/>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55" name="Google Shape;14755;p251"/>
            <p:cNvSpPr/>
            <p:nvPr/>
          </p:nvSpPr>
          <p:spPr>
            <a:xfrm>
              <a:off x="5254129" y="5757859"/>
              <a:ext cx="72697" cy="62891"/>
            </a:xfrm>
            <a:custGeom>
              <a:rect b="b" l="l" r="r" t="t"/>
              <a:pathLst>
                <a:path extrusionOk="0" h="62891" w="72697">
                  <a:moveTo>
                    <a:pt x="0" y="62891"/>
                  </a:moveTo>
                  <a:lnTo>
                    <a:pt x="12582" y="32144"/>
                  </a:lnTo>
                  <a:lnTo>
                    <a:pt x="0" y="0"/>
                  </a:lnTo>
                  <a:lnTo>
                    <a:pt x="72698" y="32144"/>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756" name="Google Shape;14756;p251"/>
          <p:cNvGrpSpPr/>
          <p:nvPr/>
        </p:nvGrpSpPr>
        <p:grpSpPr>
          <a:xfrm>
            <a:off x="5575025" y="3976219"/>
            <a:ext cx="61513" cy="290698"/>
            <a:chOff x="3850501" y="4096129"/>
            <a:chExt cx="61513" cy="290698"/>
          </a:xfrm>
        </p:grpSpPr>
        <p:sp>
          <p:nvSpPr>
            <p:cNvPr id="14757" name="Google Shape;14757;p251"/>
            <p:cNvSpPr/>
            <p:nvPr/>
          </p:nvSpPr>
          <p:spPr>
            <a:xfrm>
              <a:off x="3881257" y="4096129"/>
              <a:ext cx="13980" cy="13975"/>
            </a:xfrm>
            <a:custGeom>
              <a:rect b="b" l="l" r="r" t="t"/>
              <a:pathLst>
                <a:path extrusionOk="0" h="13975" w="13980">
                  <a:moveTo>
                    <a:pt x="0" y="0"/>
                  </a:moveTo>
                  <a:lnTo>
                    <a:pt x="0" y="13976"/>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58" name="Google Shape;14758;p251"/>
            <p:cNvSpPr/>
            <p:nvPr/>
          </p:nvSpPr>
          <p:spPr>
            <a:xfrm>
              <a:off x="3881257" y="4124080"/>
              <a:ext cx="13980" cy="192866"/>
            </a:xfrm>
            <a:custGeom>
              <a:rect b="b" l="l" r="r" t="t"/>
              <a:pathLst>
                <a:path extrusionOk="0" h="192866" w="13980">
                  <a:moveTo>
                    <a:pt x="0" y="0"/>
                  </a:moveTo>
                  <a:lnTo>
                    <a:pt x="0" y="192867"/>
                  </a:lnTo>
                </a:path>
              </a:pathLst>
            </a:custGeom>
            <a:noFill/>
            <a:ln cap="flat" cmpd="sng" w="139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59" name="Google Shape;14759;p251"/>
            <p:cNvSpPr/>
            <p:nvPr/>
          </p:nvSpPr>
          <p:spPr>
            <a:xfrm>
              <a:off x="3881257" y="4322538"/>
              <a:ext cx="13980" cy="13975"/>
            </a:xfrm>
            <a:custGeom>
              <a:rect b="b" l="l" r="r" t="t"/>
              <a:pathLst>
                <a:path extrusionOk="0" h="13975" w="13980">
                  <a:moveTo>
                    <a:pt x="0" y="0"/>
                  </a:moveTo>
                  <a:lnTo>
                    <a:pt x="0" y="13976"/>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60" name="Google Shape;14760;p251"/>
            <p:cNvSpPr/>
            <p:nvPr/>
          </p:nvSpPr>
          <p:spPr>
            <a:xfrm>
              <a:off x="3850501" y="4312755"/>
              <a:ext cx="61513" cy="74072"/>
            </a:xfrm>
            <a:custGeom>
              <a:rect b="b" l="l" r="r" t="t"/>
              <a:pathLst>
                <a:path extrusionOk="0" h="74072" w="61513">
                  <a:moveTo>
                    <a:pt x="0" y="0"/>
                  </a:moveTo>
                  <a:lnTo>
                    <a:pt x="30757" y="13976"/>
                  </a:lnTo>
                  <a:lnTo>
                    <a:pt x="61513"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761" name="Google Shape;14761;p251"/>
          <p:cNvGrpSpPr/>
          <p:nvPr/>
        </p:nvGrpSpPr>
        <p:grpSpPr>
          <a:xfrm>
            <a:off x="6177578" y="4023737"/>
            <a:ext cx="1473530" cy="13975"/>
            <a:chOff x="4453054" y="4143647"/>
            <a:chExt cx="1473530" cy="13975"/>
          </a:xfrm>
        </p:grpSpPr>
        <p:sp>
          <p:nvSpPr>
            <p:cNvPr id="14762" name="Google Shape;14762;p251"/>
            <p:cNvSpPr/>
            <p:nvPr/>
          </p:nvSpPr>
          <p:spPr>
            <a:xfrm>
              <a:off x="5912604" y="4143647"/>
              <a:ext cx="13980" cy="13975"/>
            </a:xfrm>
            <a:custGeom>
              <a:rect b="b" l="l" r="r" t="t"/>
              <a:pathLst>
                <a:path extrusionOk="0" h="13975" w="13980">
                  <a:moveTo>
                    <a:pt x="13980" y="0"/>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63" name="Google Shape;14763;p251"/>
            <p:cNvSpPr/>
            <p:nvPr/>
          </p:nvSpPr>
          <p:spPr>
            <a:xfrm>
              <a:off x="4481015" y="4143647"/>
              <a:ext cx="1402230" cy="13975"/>
            </a:xfrm>
            <a:custGeom>
              <a:rect b="b" l="l" r="r" t="t"/>
              <a:pathLst>
                <a:path extrusionOk="0" h="13975" w="1402230">
                  <a:moveTo>
                    <a:pt x="1402230" y="0"/>
                  </a:moveTo>
                  <a:lnTo>
                    <a:pt x="0" y="0"/>
                  </a:lnTo>
                </a:path>
              </a:pathLst>
            </a:custGeom>
            <a:noFill/>
            <a:ln cap="flat" cmpd="sng" w="27925">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64" name="Google Shape;14764;p251"/>
            <p:cNvSpPr/>
            <p:nvPr/>
          </p:nvSpPr>
          <p:spPr>
            <a:xfrm>
              <a:off x="4453054" y="4143647"/>
              <a:ext cx="13980" cy="13975"/>
            </a:xfrm>
            <a:custGeom>
              <a:rect b="b" l="l" r="r" t="t"/>
              <a:pathLst>
                <a:path extrusionOk="0" h="13975" w="13980">
                  <a:moveTo>
                    <a:pt x="13980" y="0"/>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765" name="Google Shape;14765;p251"/>
          <p:cNvGrpSpPr/>
          <p:nvPr/>
        </p:nvGrpSpPr>
        <p:grpSpPr>
          <a:xfrm>
            <a:off x="6501922" y="3819689"/>
            <a:ext cx="13980" cy="539468"/>
            <a:chOff x="4777398" y="3939599"/>
            <a:chExt cx="13980" cy="539468"/>
          </a:xfrm>
        </p:grpSpPr>
        <p:sp>
          <p:nvSpPr>
            <p:cNvPr id="14766" name="Google Shape;14766;p251"/>
            <p:cNvSpPr/>
            <p:nvPr/>
          </p:nvSpPr>
          <p:spPr>
            <a:xfrm>
              <a:off x="4777398" y="4467887"/>
              <a:ext cx="13980" cy="11180"/>
            </a:xfrm>
            <a:custGeom>
              <a:rect b="b" l="l" r="r" t="t"/>
              <a:pathLst>
                <a:path extrusionOk="0" h="11180" w="13980">
                  <a:moveTo>
                    <a:pt x="0" y="11181"/>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67" name="Google Shape;14767;p251"/>
            <p:cNvSpPr/>
            <p:nvPr/>
          </p:nvSpPr>
          <p:spPr>
            <a:xfrm>
              <a:off x="4777398" y="3963358"/>
              <a:ext cx="13980" cy="482167"/>
            </a:xfrm>
            <a:custGeom>
              <a:rect b="b" l="l" r="r" t="t"/>
              <a:pathLst>
                <a:path extrusionOk="0" h="482167" w="13980">
                  <a:moveTo>
                    <a:pt x="0" y="482167"/>
                  </a:moveTo>
                  <a:lnTo>
                    <a:pt x="0" y="0"/>
                  </a:lnTo>
                </a:path>
              </a:pathLst>
            </a:custGeom>
            <a:noFill/>
            <a:ln cap="flat" cmpd="sng" w="27925">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68" name="Google Shape;14768;p251"/>
            <p:cNvSpPr/>
            <p:nvPr/>
          </p:nvSpPr>
          <p:spPr>
            <a:xfrm>
              <a:off x="4777398" y="3939599"/>
              <a:ext cx="13980" cy="12578"/>
            </a:xfrm>
            <a:custGeom>
              <a:rect b="b" l="l" r="r" t="t"/>
              <a:pathLst>
                <a:path extrusionOk="0" h="12578" w="13980">
                  <a:moveTo>
                    <a:pt x="0" y="12578"/>
                  </a:moveTo>
                  <a:lnTo>
                    <a:pt x="0" y="0"/>
                  </a:lnTo>
                </a:path>
              </a:pathLst>
            </a:custGeom>
            <a:noFill/>
            <a:ln cap="flat" cmpd="sng" w="27925">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769" name="Google Shape;14769;p251"/>
          <p:cNvSpPr/>
          <p:nvPr/>
        </p:nvSpPr>
        <p:spPr>
          <a:xfrm>
            <a:off x="5605781" y="4023737"/>
            <a:ext cx="271218" cy="131373"/>
          </a:xfrm>
          <a:custGeom>
            <a:rect b="b" l="l" r="r" t="t"/>
            <a:pathLst>
              <a:path extrusionOk="0" h="131373" w="271218">
                <a:moveTo>
                  <a:pt x="0" y="131373"/>
                </a:moveTo>
                <a:cubicBezTo>
                  <a:pt x="0" y="58699"/>
                  <a:pt x="58717" y="0"/>
                  <a:pt x="131415" y="0"/>
                </a:cubicBezTo>
                <a:lnTo>
                  <a:pt x="271219" y="0"/>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70" name="Google Shape;14770;p251"/>
          <p:cNvSpPr/>
          <p:nvPr/>
        </p:nvSpPr>
        <p:spPr>
          <a:xfrm>
            <a:off x="5892379" y="5323492"/>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71" name="Google Shape;14771;p251"/>
          <p:cNvSpPr/>
          <p:nvPr/>
        </p:nvSpPr>
        <p:spPr>
          <a:xfrm>
            <a:off x="6501922" y="5538720"/>
            <a:ext cx="131415" cy="131373"/>
          </a:xfrm>
          <a:custGeom>
            <a:rect b="b" l="l" r="r" t="t"/>
            <a:pathLst>
              <a:path extrusionOk="0" h="131373" w="131415">
                <a:moveTo>
                  <a:pt x="0" y="0"/>
                </a:moveTo>
                <a:cubicBezTo>
                  <a:pt x="0" y="72675"/>
                  <a:pt x="58717" y="131373"/>
                  <a:pt x="131415" y="131373"/>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772" name="Google Shape;14772;p251"/>
          <p:cNvGrpSpPr/>
          <p:nvPr/>
        </p:nvGrpSpPr>
        <p:grpSpPr>
          <a:xfrm>
            <a:off x="5577821" y="3412991"/>
            <a:ext cx="61513" cy="563228"/>
            <a:chOff x="3853297" y="3532901"/>
            <a:chExt cx="61513" cy="563228"/>
          </a:xfrm>
        </p:grpSpPr>
        <p:sp>
          <p:nvSpPr>
            <p:cNvPr id="14773" name="Google Shape;14773;p251"/>
            <p:cNvSpPr/>
            <p:nvPr/>
          </p:nvSpPr>
          <p:spPr>
            <a:xfrm>
              <a:off x="3884053" y="3532901"/>
              <a:ext cx="13980" cy="512914"/>
            </a:xfrm>
            <a:custGeom>
              <a:rect b="b" l="l" r="r" t="t"/>
              <a:pathLst>
                <a:path extrusionOk="0" h="512914" w="13980">
                  <a:moveTo>
                    <a:pt x="0" y="0"/>
                  </a:moveTo>
                  <a:lnTo>
                    <a:pt x="0" y="512914"/>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74" name="Google Shape;14774;p251"/>
            <p:cNvSpPr/>
            <p:nvPr/>
          </p:nvSpPr>
          <p:spPr>
            <a:xfrm>
              <a:off x="3853297" y="4022057"/>
              <a:ext cx="61513" cy="74072"/>
            </a:xfrm>
            <a:custGeom>
              <a:rect b="b" l="l" r="r" t="t"/>
              <a:pathLst>
                <a:path extrusionOk="0" h="74072" w="61513">
                  <a:moveTo>
                    <a:pt x="0" y="0"/>
                  </a:moveTo>
                  <a:lnTo>
                    <a:pt x="30757" y="13976"/>
                  </a:lnTo>
                  <a:lnTo>
                    <a:pt x="61514" y="0"/>
                  </a:lnTo>
                  <a:lnTo>
                    <a:pt x="30757"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775" name="Google Shape;14775;p251"/>
          <p:cNvSpPr/>
          <p:nvPr/>
        </p:nvSpPr>
        <p:spPr>
          <a:xfrm>
            <a:off x="8165585" y="2187308"/>
            <a:ext cx="299179" cy="299083"/>
          </a:xfrm>
          <a:custGeom>
            <a:rect b="b" l="l" r="r" t="t"/>
            <a:pathLst>
              <a:path extrusionOk="0" h="299083" w="299179">
                <a:moveTo>
                  <a:pt x="299180" y="149542"/>
                </a:moveTo>
                <a:cubicBezTo>
                  <a:pt x="299180" y="232131"/>
                  <a:pt x="232206" y="299083"/>
                  <a:pt x="149590" y="299083"/>
                </a:cubicBezTo>
                <a:cubicBezTo>
                  <a:pt x="66973" y="299083"/>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76" name="Google Shape;14776;p251"/>
          <p:cNvSpPr txBox="1"/>
          <p:nvPr/>
        </p:nvSpPr>
        <p:spPr>
          <a:xfrm>
            <a:off x="8106032" y="2202611"/>
            <a:ext cx="378630"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a:t>
            </a:r>
            <a:endParaRPr/>
          </a:p>
        </p:txBody>
      </p:sp>
      <p:sp>
        <p:nvSpPr>
          <p:cNvPr id="14777" name="Google Shape;14777;p251"/>
          <p:cNvSpPr/>
          <p:nvPr/>
        </p:nvSpPr>
        <p:spPr>
          <a:xfrm>
            <a:off x="8773732" y="2178923"/>
            <a:ext cx="761232" cy="374553"/>
          </a:xfrm>
          <a:custGeom>
            <a:rect b="b" l="l" r="r" t="t"/>
            <a:pathLst>
              <a:path extrusionOk="0" h="374553" w="981421">
                <a:moveTo>
                  <a:pt x="981421" y="187277"/>
                </a:moveTo>
                <a:cubicBezTo>
                  <a:pt x="981421" y="290707"/>
                  <a:pt x="761722" y="374553"/>
                  <a:pt x="490710" y="374553"/>
                </a:cubicBezTo>
                <a:cubicBezTo>
                  <a:pt x="219698" y="374553"/>
                  <a:pt x="0" y="290707"/>
                  <a:pt x="0" y="187277"/>
                </a:cubicBezTo>
                <a:cubicBezTo>
                  <a:pt x="0" y="83847"/>
                  <a:pt x="219698" y="0"/>
                  <a:pt x="490710" y="0"/>
                </a:cubicBezTo>
                <a:cubicBezTo>
                  <a:pt x="761722" y="0"/>
                  <a:pt x="981421" y="83847"/>
                  <a:pt x="981421" y="187277"/>
                </a:cubicBezTo>
                <a:close/>
              </a:path>
            </a:pathLst>
          </a:cu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4778" name="Google Shape;14778;p251"/>
          <p:cNvSpPr/>
          <p:nvPr/>
        </p:nvSpPr>
        <p:spPr>
          <a:xfrm>
            <a:off x="5036540" y="1393074"/>
            <a:ext cx="2276483" cy="284106"/>
          </a:xfrm>
          <a:custGeom>
            <a:rect b="b" l="l" r="r" t="t"/>
            <a:pathLst>
              <a:path extrusionOk="0" h="559034" w="2376661">
                <a:moveTo>
                  <a:pt x="0" y="0"/>
                </a:moveTo>
                <a:lnTo>
                  <a:pt x="2376661" y="0"/>
                </a:lnTo>
                <a:lnTo>
                  <a:pt x="2376661" y="559035"/>
                </a:lnTo>
                <a:lnTo>
                  <a:pt x="0" y="5590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clássica/lectina</a:t>
            </a:r>
            <a:endParaRPr/>
          </a:p>
        </p:txBody>
      </p:sp>
      <p:sp>
        <p:nvSpPr>
          <p:cNvPr id="14779" name="Google Shape;14779;p251"/>
          <p:cNvSpPr/>
          <p:nvPr/>
        </p:nvSpPr>
        <p:spPr>
          <a:xfrm>
            <a:off x="8674469" y="1393073"/>
            <a:ext cx="2376661" cy="297687"/>
          </a:xfrm>
          <a:custGeom>
            <a:rect b="b" l="l" r="r" t="t"/>
            <a:pathLst>
              <a:path extrusionOk="0" h="559034" w="2376661">
                <a:moveTo>
                  <a:pt x="0" y="0"/>
                </a:moveTo>
                <a:lnTo>
                  <a:pt x="2376661" y="0"/>
                </a:lnTo>
                <a:lnTo>
                  <a:pt x="2376661" y="559035"/>
                </a:lnTo>
                <a:lnTo>
                  <a:pt x="0" y="559035"/>
                </a:lnTo>
                <a:close/>
              </a:path>
            </a:pathLst>
          </a:cu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alternativa </a:t>
            </a:r>
            <a:endParaRPr/>
          </a:p>
        </p:txBody>
      </p:sp>
      <p:sp>
        <p:nvSpPr>
          <p:cNvPr id="14780" name="Google Shape;14780;p251"/>
          <p:cNvSpPr txBox="1"/>
          <p:nvPr/>
        </p:nvSpPr>
        <p:spPr>
          <a:xfrm>
            <a:off x="6477966" y="3662833"/>
            <a:ext cx="934871" cy="20666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BE1E2D"/>
              </a:buClr>
              <a:buSzPts val="743"/>
              <a:buFont typeface="Calibri"/>
              <a:buNone/>
            </a:pPr>
            <a:r>
              <a:rPr b="1" i="0" lang="pt-BR" sz="743" u="none" cap="none" strike="noStrike">
                <a:solidFill>
                  <a:srgbClr val="BE1E2D"/>
                </a:solidFill>
                <a:latin typeface="Calibri"/>
                <a:ea typeface="Calibri"/>
                <a:cs typeface="Calibri"/>
                <a:sym typeface="Calibri"/>
              </a:rPr>
              <a:t>Amplificação por loop</a:t>
            </a:r>
            <a:endParaRPr/>
          </a:p>
        </p:txBody>
      </p:sp>
      <p:sp>
        <p:nvSpPr>
          <p:cNvPr id="14781" name="Google Shape;14781;p251"/>
          <p:cNvSpPr txBox="1"/>
          <p:nvPr/>
        </p:nvSpPr>
        <p:spPr>
          <a:xfrm>
            <a:off x="4484555" y="3830797"/>
            <a:ext cx="902508" cy="338554"/>
          </a:xfrm>
          <a:prstGeom prst="rect">
            <a:avLst/>
          </a:prstGeom>
          <a:noFill/>
          <a:ln cap="flat" cmpd="sng" w="9525">
            <a:solidFill>
              <a:schemeClr val="dk2"/>
            </a:solidFill>
            <a:prstDash val="solid"/>
            <a:round/>
            <a:headEnd len="sm" w="sm" type="none"/>
            <a:tailEnd len="sm" w="sm" type="none"/>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800"/>
              <a:buFont typeface="Calibri"/>
              <a:buNone/>
            </a:pPr>
            <a:r>
              <a:rPr b="1" i="1" lang="pt-BR" sz="800" u="none" cap="none" strike="noStrike">
                <a:solidFill>
                  <a:srgbClr val="003865"/>
                </a:solidFill>
                <a:latin typeface="Calibri"/>
                <a:ea typeface="Calibri"/>
                <a:cs typeface="Calibri"/>
                <a:sym typeface="Calibri"/>
              </a:rPr>
              <a:t>C3 OPSONIZAÇÃO</a:t>
            </a:r>
            <a:endParaRPr/>
          </a:p>
        </p:txBody>
      </p:sp>
      <p:sp>
        <p:nvSpPr>
          <p:cNvPr id="14782" name="Google Shape;14782;p251"/>
          <p:cNvSpPr txBox="1"/>
          <p:nvPr/>
        </p:nvSpPr>
        <p:spPr>
          <a:xfrm>
            <a:off x="8106770" y="5426828"/>
            <a:ext cx="587019" cy="32098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743"/>
              <a:buFont typeface="Calibri"/>
              <a:buNone/>
            </a:pPr>
            <a:r>
              <a:rPr b="1" i="1" lang="pt-BR" sz="743" u="none" cap="none" strike="noStrike">
                <a:solidFill>
                  <a:srgbClr val="3F4444"/>
                </a:solidFill>
                <a:latin typeface="Calibri"/>
                <a:ea typeface="Calibri"/>
                <a:cs typeface="Calibri"/>
                <a:sym typeface="Calibri"/>
              </a:rPr>
              <a:t>LISE CELULAR</a:t>
            </a:r>
            <a:endParaRPr/>
          </a:p>
          <a:p>
            <a:pPr indent="0" lvl="0" marL="0" marR="0" rtl="0" algn="ctr">
              <a:lnSpc>
                <a:spcPct val="100000"/>
              </a:lnSpc>
              <a:spcBef>
                <a:spcPts val="0"/>
              </a:spcBef>
              <a:spcAft>
                <a:spcPts val="0"/>
              </a:spcAft>
              <a:buClr>
                <a:srgbClr val="3F4444"/>
              </a:buClr>
              <a:buSzPts val="743"/>
              <a:buFont typeface="Calibri"/>
              <a:buNone/>
            </a:pPr>
            <a:r>
              <a:rPr b="1" i="1" lang="pt-BR" sz="743" u="none" cap="none" strike="noStrike">
                <a:solidFill>
                  <a:srgbClr val="3F4444"/>
                </a:solidFill>
                <a:latin typeface="Calibri"/>
                <a:ea typeface="Calibri"/>
                <a:cs typeface="Calibri"/>
                <a:sym typeface="Calibri"/>
              </a:rPr>
              <a:t>(MAC) </a:t>
            </a:r>
            <a:endParaRPr/>
          </a:p>
        </p:txBody>
      </p:sp>
      <p:sp>
        <p:nvSpPr>
          <p:cNvPr id="14783" name="Google Shape;14783;p251"/>
          <p:cNvSpPr txBox="1"/>
          <p:nvPr/>
        </p:nvSpPr>
        <p:spPr>
          <a:xfrm>
            <a:off x="7456301" y="5510877"/>
            <a:ext cx="683200" cy="20666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743"/>
              <a:buFont typeface="Calibri"/>
              <a:buNone/>
            </a:pPr>
            <a:r>
              <a:rPr b="1" i="0" lang="pt-BR" sz="743" u="none" cap="none" strike="noStrike">
                <a:solidFill>
                  <a:srgbClr val="3F4444"/>
                </a:solidFill>
                <a:latin typeface="Calibri"/>
                <a:ea typeface="Calibri"/>
                <a:cs typeface="Calibri"/>
                <a:sym typeface="Calibri"/>
              </a:rPr>
              <a:t>MAC (C5b-9)</a:t>
            </a:r>
            <a:endParaRPr/>
          </a:p>
        </p:txBody>
      </p:sp>
      <p:grpSp>
        <p:nvGrpSpPr>
          <p:cNvPr id="14784" name="Google Shape;14784;p251"/>
          <p:cNvGrpSpPr/>
          <p:nvPr/>
        </p:nvGrpSpPr>
        <p:grpSpPr>
          <a:xfrm>
            <a:off x="8594083" y="2158520"/>
            <a:ext cx="326441" cy="449461"/>
            <a:chOff x="6869559" y="2278430"/>
            <a:chExt cx="326441" cy="449461"/>
          </a:xfrm>
        </p:grpSpPr>
        <p:sp>
          <p:nvSpPr>
            <p:cNvPr id="14785" name="Google Shape;14785;p251"/>
            <p:cNvSpPr/>
            <p:nvPr/>
          </p:nvSpPr>
          <p:spPr>
            <a:xfrm>
              <a:off x="7127497" y="2683169"/>
              <a:ext cx="13980" cy="4192"/>
            </a:xfrm>
            <a:custGeom>
              <a:rect b="b" l="l" r="r" t="t"/>
              <a:pathLst>
                <a:path extrusionOk="0" h="4192" w="13980">
                  <a:moveTo>
                    <a:pt x="13980" y="0"/>
                  </a:moveTo>
                  <a:cubicBezTo>
                    <a:pt x="9786" y="1398"/>
                    <a:pt x="5592" y="2795"/>
                    <a:pt x="0" y="4193"/>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86" name="Google Shape;14786;p251"/>
            <p:cNvSpPr/>
            <p:nvPr/>
          </p:nvSpPr>
          <p:spPr>
            <a:xfrm>
              <a:off x="6869559" y="2278430"/>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87" name="Google Shape;14787;p251"/>
            <p:cNvSpPr/>
            <p:nvPr/>
          </p:nvSpPr>
          <p:spPr>
            <a:xfrm>
              <a:off x="7179224" y="2305820"/>
              <a:ext cx="12582" cy="6987"/>
            </a:xfrm>
            <a:custGeom>
              <a:rect b="b" l="l" r="r" t="t"/>
              <a:pathLst>
                <a:path extrusionOk="0" h="6987" w="12582">
                  <a:moveTo>
                    <a:pt x="0" y="0"/>
                  </a:moveTo>
                  <a:cubicBezTo>
                    <a:pt x="4194" y="2795"/>
                    <a:pt x="8388" y="4193"/>
                    <a:pt x="12582" y="698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88" name="Google Shape;14788;p251"/>
            <p:cNvSpPr/>
            <p:nvPr/>
          </p:nvSpPr>
          <p:spPr>
            <a:xfrm>
              <a:off x="7099536" y="2656615"/>
              <a:ext cx="96464" cy="71276"/>
            </a:xfrm>
            <a:custGeom>
              <a:rect b="b" l="l" r="r" t="t"/>
              <a:pathLst>
                <a:path extrusionOk="0" h="71276" w="96464">
                  <a:moveTo>
                    <a:pt x="0" y="4193"/>
                  </a:moveTo>
                  <a:lnTo>
                    <a:pt x="30757" y="30747"/>
                  </a:lnTo>
                  <a:lnTo>
                    <a:pt x="32155" y="71277"/>
                  </a:lnTo>
                  <a:lnTo>
                    <a:pt x="96464"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789" name="Google Shape;14789;p251"/>
          <p:cNvGrpSpPr/>
          <p:nvPr/>
        </p:nvGrpSpPr>
        <p:grpSpPr>
          <a:xfrm>
            <a:off x="6065036" y="3148245"/>
            <a:ext cx="326441" cy="388930"/>
            <a:chOff x="4340512" y="3217608"/>
            <a:chExt cx="326441" cy="449461"/>
          </a:xfrm>
        </p:grpSpPr>
        <p:sp>
          <p:nvSpPr>
            <p:cNvPr id="14790" name="Google Shape;14790;p251"/>
            <p:cNvSpPr/>
            <p:nvPr/>
          </p:nvSpPr>
          <p:spPr>
            <a:xfrm>
              <a:off x="4598450" y="3622347"/>
              <a:ext cx="13980" cy="4192"/>
            </a:xfrm>
            <a:custGeom>
              <a:rect b="b" l="l" r="r" t="t"/>
              <a:pathLst>
                <a:path extrusionOk="0" h="4192" w="13980">
                  <a:moveTo>
                    <a:pt x="13980" y="0"/>
                  </a:moveTo>
                  <a:cubicBezTo>
                    <a:pt x="9786" y="1397"/>
                    <a:pt x="5592" y="2795"/>
                    <a:pt x="0" y="4193"/>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91" name="Google Shape;14791;p251"/>
            <p:cNvSpPr/>
            <p:nvPr/>
          </p:nvSpPr>
          <p:spPr>
            <a:xfrm>
              <a:off x="4340512" y="3217608"/>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92" name="Google Shape;14792;p251"/>
            <p:cNvSpPr/>
            <p:nvPr/>
          </p:nvSpPr>
          <p:spPr>
            <a:xfrm>
              <a:off x="4650177" y="3244999"/>
              <a:ext cx="12582" cy="6987"/>
            </a:xfrm>
            <a:custGeom>
              <a:rect b="b" l="l" r="r" t="t"/>
              <a:pathLst>
                <a:path extrusionOk="0" h="6987" w="12582">
                  <a:moveTo>
                    <a:pt x="0" y="0"/>
                  </a:moveTo>
                  <a:cubicBezTo>
                    <a:pt x="4194" y="2795"/>
                    <a:pt x="8388" y="4193"/>
                    <a:pt x="12582" y="698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93" name="Google Shape;14793;p251"/>
            <p:cNvSpPr/>
            <p:nvPr/>
          </p:nvSpPr>
          <p:spPr>
            <a:xfrm>
              <a:off x="4570489" y="3594395"/>
              <a:ext cx="96464" cy="72674"/>
            </a:xfrm>
            <a:custGeom>
              <a:rect b="b" l="l" r="r" t="t"/>
              <a:pathLst>
                <a:path extrusionOk="0" h="72674" w="96464">
                  <a:moveTo>
                    <a:pt x="0" y="4193"/>
                  </a:moveTo>
                  <a:lnTo>
                    <a:pt x="30757" y="32145"/>
                  </a:lnTo>
                  <a:lnTo>
                    <a:pt x="32155" y="72674"/>
                  </a:lnTo>
                  <a:lnTo>
                    <a:pt x="96464"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794" name="Google Shape;14794;p251"/>
          <p:cNvGrpSpPr/>
          <p:nvPr/>
        </p:nvGrpSpPr>
        <p:grpSpPr>
          <a:xfrm>
            <a:off x="5657509" y="3157993"/>
            <a:ext cx="326440" cy="347239"/>
            <a:chOff x="3932985" y="3217608"/>
            <a:chExt cx="326440" cy="449461"/>
          </a:xfrm>
        </p:grpSpPr>
        <p:sp>
          <p:nvSpPr>
            <p:cNvPr id="14795" name="Google Shape;14795;p251"/>
            <p:cNvSpPr/>
            <p:nvPr/>
          </p:nvSpPr>
          <p:spPr>
            <a:xfrm>
              <a:off x="3987508" y="3622347"/>
              <a:ext cx="13980" cy="4192"/>
            </a:xfrm>
            <a:custGeom>
              <a:rect b="b" l="l" r="r" t="t"/>
              <a:pathLst>
                <a:path extrusionOk="0" h="4192" w="13980">
                  <a:moveTo>
                    <a:pt x="0" y="0"/>
                  </a:moveTo>
                  <a:cubicBezTo>
                    <a:pt x="4194" y="1397"/>
                    <a:pt x="8388" y="2795"/>
                    <a:pt x="1398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96" name="Google Shape;14796;p251"/>
            <p:cNvSpPr/>
            <p:nvPr/>
          </p:nvSpPr>
          <p:spPr>
            <a:xfrm>
              <a:off x="3956751" y="3217608"/>
              <a:ext cx="302674" cy="414902"/>
            </a:xfrm>
            <a:custGeom>
              <a:rect b="b" l="l" r="r" t="t"/>
              <a:pathLst>
                <a:path extrusionOk="0" h="414902" w="302674">
                  <a:moveTo>
                    <a:pt x="57319" y="411727"/>
                  </a:moveTo>
                  <a:cubicBezTo>
                    <a:pt x="121629" y="422908"/>
                    <a:pt x="191531" y="404739"/>
                    <a:pt x="241860" y="354426"/>
                  </a:cubicBezTo>
                  <a:cubicBezTo>
                    <a:pt x="322946" y="273366"/>
                    <a:pt x="322946" y="141993"/>
                    <a:pt x="241860" y="60933"/>
                  </a:cubicBezTo>
                  <a:cubicBezTo>
                    <a:pt x="176153" y="-4754"/>
                    <a:pt x="78290" y="-17332"/>
                    <a:pt x="0"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97" name="Google Shape;14797;p251"/>
            <p:cNvSpPr/>
            <p:nvPr/>
          </p:nvSpPr>
          <p:spPr>
            <a:xfrm>
              <a:off x="3937179" y="3244999"/>
              <a:ext cx="12582" cy="6987"/>
            </a:xfrm>
            <a:custGeom>
              <a:rect b="b" l="l" r="r" t="t"/>
              <a:pathLst>
                <a:path extrusionOk="0" h="6987" w="12582">
                  <a:moveTo>
                    <a:pt x="12582" y="0"/>
                  </a:moveTo>
                  <a:cubicBezTo>
                    <a:pt x="8388" y="2795"/>
                    <a:pt x="4194" y="4193"/>
                    <a:pt x="0"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98" name="Google Shape;14798;p251"/>
            <p:cNvSpPr/>
            <p:nvPr/>
          </p:nvSpPr>
          <p:spPr>
            <a:xfrm>
              <a:off x="3932985" y="3594395"/>
              <a:ext cx="96464" cy="72674"/>
            </a:xfrm>
            <a:custGeom>
              <a:rect b="b" l="l" r="r" t="t"/>
              <a:pathLst>
                <a:path extrusionOk="0" h="72674" w="96464">
                  <a:moveTo>
                    <a:pt x="64310" y="72674"/>
                  </a:moveTo>
                  <a:lnTo>
                    <a:pt x="65708" y="32145"/>
                  </a:lnTo>
                  <a:lnTo>
                    <a:pt x="96465" y="4193"/>
                  </a:lnTo>
                  <a:lnTo>
                    <a:pt x="0"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799" name="Google Shape;14799;p251"/>
          <p:cNvGrpSpPr/>
          <p:nvPr/>
        </p:nvGrpSpPr>
        <p:grpSpPr>
          <a:xfrm>
            <a:off x="5657509" y="4699332"/>
            <a:ext cx="326440" cy="449461"/>
            <a:chOff x="3932985" y="4819242"/>
            <a:chExt cx="326440" cy="449461"/>
          </a:xfrm>
        </p:grpSpPr>
        <p:sp>
          <p:nvSpPr>
            <p:cNvPr id="14800" name="Google Shape;14800;p251"/>
            <p:cNvSpPr/>
            <p:nvPr/>
          </p:nvSpPr>
          <p:spPr>
            <a:xfrm>
              <a:off x="3987508" y="5223981"/>
              <a:ext cx="13980" cy="4193"/>
            </a:xfrm>
            <a:custGeom>
              <a:rect b="b" l="l" r="r" t="t"/>
              <a:pathLst>
                <a:path extrusionOk="0" h="4193" w="13980">
                  <a:moveTo>
                    <a:pt x="0" y="0"/>
                  </a:moveTo>
                  <a:cubicBezTo>
                    <a:pt x="4194" y="1398"/>
                    <a:pt x="8388" y="2795"/>
                    <a:pt x="1398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01" name="Google Shape;14801;p251"/>
            <p:cNvSpPr/>
            <p:nvPr/>
          </p:nvSpPr>
          <p:spPr>
            <a:xfrm>
              <a:off x="3956751" y="4819242"/>
              <a:ext cx="302674" cy="414902"/>
            </a:xfrm>
            <a:custGeom>
              <a:rect b="b" l="l" r="r" t="t"/>
              <a:pathLst>
                <a:path extrusionOk="0" h="414902" w="302674">
                  <a:moveTo>
                    <a:pt x="57319" y="411727"/>
                  </a:moveTo>
                  <a:cubicBezTo>
                    <a:pt x="121629" y="422908"/>
                    <a:pt x="191531" y="404739"/>
                    <a:pt x="241860" y="354426"/>
                  </a:cubicBezTo>
                  <a:cubicBezTo>
                    <a:pt x="322946" y="273366"/>
                    <a:pt x="322946" y="141993"/>
                    <a:pt x="241860" y="60933"/>
                  </a:cubicBezTo>
                  <a:cubicBezTo>
                    <a:pt x="176153" y="-4754"/>
                    <a:pt x="78290" y="-17332"/>
                    <a:pt x="0"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02" name="Google Shape;14802;p251"/>
            <p:cNvSpPr/>
            <p:nvPr/>
          </p:nvSpPr>
          <p:spPr>
            <a:xfrm>
              <a:off x="3937179" y="4848030"/>
              <a:ext cx="12582" cy="6987"/>
            </a:xfrm>
            <a:custGeom>
              <a:rect b="b" l="l" r="r" t="t"/>
              <a:pathLst>
                <a:path extrusionOk="0" h="6987" w="12582">
                  <a:moveTo>
                    <a:pt x="12582" y="0"/>
                  </a:moveTo>
                  <a:cubicBezTo>
                    <a:pt x="8388" y="2795"/>
                    <a:pt x="4194" y="4193"/>
                    <a:pt x="0"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03" name="Google Shape;14803;p251"/>
            <p:cNvSpPr/>
            <p:nvPr/>
          </p:nvSpPr>
          <p:spPr>
            <a:xfrm>
              <a:off x="3932985" y="5197427"/>
              <a:ext cx="96464" cy="71276"/>
            </a:xfrm>
            <a:custGeom>
              <a:rect b="b" l="l" r="r" t="t"/>
              <a:pathLst>
                <a:path extrusionOk="0" h="71276" w="96464">
                  <a:moveTo>
                    <a:pt x="64310" y="71277"/>
                  </a:moveTo>
                  <a:lnTo>
                    <a:pt x="65708" y="30747"/>
                  </a:lnTo>
                  <a:lnTo>
                    <a:pt x="96465" y="4193"/>
                  </a:lnTo>
                  <a:lnTo>
                    <a:pt x="0"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804" name="Google Shape;14804;p251"/>
          <p:cNvGrpSpPr/>
          <p:nvPr/>
        </p:nvGrpSpPr>
        <p:grpSpPr>
          <a:xfrm>
            <a:off x="5239496" y="1961460"/>
            <a:ext cx="326441" cy="376965"/>
            <a:chOff x="3514972" y="2081370"/>
            <a:chExt cx="326441" cy="449461"/>
          </a:xfrm>
        </p:grpSpPr>
        <p:sp>
          <p:nvSpPr>
            <p:cNvPr id="14805" name="Google Shape;14805;p251"/>
            <p:cNvSpPr/>
            <p:nvPr/>
          </p:nvSpPr>
          <p:spPr>
            <a:xfrm>
              <a:off x="3569495" y="2486109"/>
              <a:ext cx="13980" cy="4192"/>
            </a:xfrm>
            <a:custGeom>
              <a:rect b="b" l="l" r="r" t="t"/>
              <a:pathLst>
                <a:path extrusionOk="0" h="4192" w="13980">
                  <a:moveTo>
                    <a:pt x="0" y="0"/>
                  </a:moveTo>
                  <a:cubicBezTo>
                    <a:pt x="4194" y="1398"/>
                    <a:pt x="8388" y="2795"/>
                    <a:pt x="1398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06" name="Google Shape;14806;p251"/>
            <p:cNvSpPr/>
            <p:nvPr/>
          </p:nvSpPr>
          <p:spPr>
            <a:xfrm>
              <a:off x="3538739" y="2081370"/>
              <a:ext cx="302674" cy="414902"/>
            </a:xfrm>
            <a:custGeom>
              <a:rect b="b" l="l" r="r" t="t"/>
              <a:pathLst>
                <a:path extrusionOk="0" h="414902" w="302674">
                  <a:moveTo>
                    <a:pt x="57319" y="411727"/>
                  </a:moveTo>
                  <a:cubicBezTo>
                    <a:pt x="121629" y="422908"/>
                    <a:pt x="191531" y="404739"/>
                    <a:pt x="241860" y="354426"/>
                  </a:cubicBezTo>
                  <a:cubicBezTo>
                    <a:pt x="322946" y="273366"/>
                    <a:pt x="322946" y="141993"/>
                    <a:pt x="241860" y="60933"/>
                  </a:cubicBezTo>
                  <a:cubicBezTo>
                    <a:pt x="176153" y="-4754"/>
                    <a:pt x="78290" y="-17332"/>
                    <a:pt x="0"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07" name="Google Shape;14807;p251"/>
            <p:cNvSpPr/>
            <p:nvPr/>
          </p:nvSpPr>
          <p:spPr>
            <a:xfrm>
              <a:off x="3519166" y="2108761"/>
              <a:ext cx="12582" cy="6987"/>
            </a:xfrm>
            <a:custGeom>
              <a:rect b="b" l="l" r="r" t="t"/>
              <a:pathLst>
                <a:path extrusionOk="0" h="6987" w="12582">
                  <a:moveTo>
                    <a:pt x="12582" y="0"/>
                  </a:moveTo>
                  <a:cubicBezTo>
                    <a:pt x="8388" y="2795"/>
                    <a:pt x="4194" y="4193"/>
                    <a:pt x="0"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08" name="Google Shape;14808;p251"/>
            <p:cNvSpPr/>
            <p:nvPr/>
          </p:nvSpPr>
          <p:spPr>
            <a:xfrm>
              <a:off x="3514972" y="2458157"/>
              <a:ext cx="96464" cy="72674"/>
            </a:xfrm>
            <a:custGeom>
              <a:rect b="b" l="l" r="r" t="t"/>
              <a:pathLst>
                <a:path extrusionOk="0" h="72674" w="96464">
                  <a:moveTo>
                    <a:pt x="64310" y="72674"/>
                  </a:moveTo>
                  <a:lnTo>
                    <a:pt x="67106" y="32145"/>
                  </a:lnTo>
                  <a:lnTo>
                    <a:pt x="96464" y="4193"/>
                  </a:lnTo>
                  <a:lnTo>
                    <a:pt x="0"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809" name="Google Shape;14809;p251"/>
          <p:cNvGrpSpPr/>
          <p:nvPr/>
        </p:nvGrpSpPr>
        <p:grpSpPr>
          <a:xfrm>
            <a:off x="5645625" y="1961460"/>
            <a:ext cx="326441" cy="376965"/>
            <a:chOff x="3921101" y="2081370"/>
            <a:chExt cx="326441" cy="449461"/>
          </a:xfrm>
        </p:grpSpPr>
        <p:sp>
          <p:nvSpPr>
            <p:cNvPr id="14810" name="Google Shape;14810;p251"/>
            <p:cNvSpPr/>
            <p:nvPr/>
          </p:nvSpPr>
          <p:spPr>
            <a:xfrm>
              <a:off x="4179039" y="2486109"/>
              <a:ext cx="13980" cy="4192"/>
            </a:xfrm>
            <a:custGeom>
              <a:rect b="b" l="l" r="r" t="t"/>
              <a:pathLst>
                <a:path extrusionOk="0" h="4192" w="13980">
                  <a:moveTo>
                    <a:pt x="13980" y="0"/>
                  </a:moveTo>
                  <a:cubicBezTo>
                    <a:pt x="9786" y="1398"/>
                    <a:pt x="5592" y="2795"/>
                    <a:pt x="0" y="4193"/>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11" name="Google Shape;14811;p251"/>
            <p:cNvSpPr/>
            <p:nvPr/>
          </p:nvSpPr>
          <p:spPr>
            <a:xfrm>
              <a:off x="3921101" y="2081370"/>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6E6159"/>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12" name="Google Shape;14812;p251"/>
            <p:cNvSpPr/>
            <p:nvPr/>
          </p:nvSpPr>
          <p:spPr>
            <a:xfrm>
              <a:off x="4230766" y="2108761"/>
              <a:ext cx="12582" cy="6987"/>
            </a:xfrm>
            <a:custGeom>
              <a:rect b="b" l="l" r="r" t="t"/>
              <a:pathLst>
                <a:path extrusionOk="0" h="6987" w="12582">
                  <a:moveTo>
                    <a:pt x="0" y="0"/>
                  </a:moveTo>
                  <a:cubicBezTo>
                    <a:pt x="4194" y="2795"/>
                    <a:pt x="8388" y="4193"/>
                    <a:pt x="12582" y="6988"/>
                  </a:cubicBezTo>
                </a:path>
              </a:pathLst>
            </a:custGeom>
            <a:noFill/>
            <a:ln cap="flat" cmpd="sng" w="126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13" name="Google Shape;14813;p251"/>
            <p:cNvSpPr/>
            <p:nvPr/>
          </p:nvSpPr>
          <p:spPr>
            <a:xfrm>
              <a:off x="4151078" y="2458157"/>
              <a:ext cx="96464" cy="72674"/>
            </a:xfrm>
            <a:custGeom>
              <a:rect b="b" l="l" r="r" t="t"/>
              <a:pathLst>
                <a:path extrusionOk="0" h="72674" w="96464">
                  <a:moveTo>
                    <a:pt x="0" y="4193"/>
                  </a:moveTo>
                  <a:lnTo>
                    <a:pt x="29359" y="32145"/>
                  </a:lnTo>
                  <a:lnTo>
                    <a:pt x="32155" y="72674"/>
                  </a:lnTo>
                  <a:lnTo>
                    <a:pt x="96464" y="0"/>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814" name="Google Shape;14814;p251"/>
          <p:cNvGrpSpPr/>
          <p:nvPr/>
        </p:nvGrpSpPr>
        <p:grpSpPr>
          <a:xfrm>
            <a:off x="6799200" y="2970837"/>
            <a:ext cx="395453" cy="326336"/>
            <a:chOff x="5139490" y="3101047"/>
            <a:chExt cx="451003" cy="326336"/>
          </a:xfrm>
        </p:grpSpPr>
        <p:sp>
          <p:nvSpPr>
            <p:cNvPr id="14815" name="Google Shape;14815;p251"/>
            <p:cNvSpPr/>
            <p:nvPr/>
          </p:nvSpPr>
          <p:spPr>
            <a:xfrm>
              <a:off x="5180033" y="3154155"/>
              <a:ext cx="4194" cy="13975"/>
            </a:xfrm>
            <a:custGeom>
              <a:rect b="b" l="l" r="r" t="t"/>
              <a:pathLst>
                <a:path extrusionOk="0" h="13975" w="4194">
                  <a:moveTo>
                    <a:pt x="4194" y="0"/>
                  </a:moveTo>
                  <a:cubicBezTo>
                    <a:pt x="2796" y="4193"/>
                    <a:pt x="1398" y="8385"/>
                    <a:pt x="0" y="13976"/>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16" name="Google Shape;14816;p251"/>
            <p:cNvSpPr/>
            <p:nvPr/>
          </p:nvSpPr>
          <p:spPr>
            <a:xfrm>
              <a:off x="5175458" y="3124806"/>
              <a:ext cx="415035" cy="302577"/>
            </a:xfrm>
            <a:custGeom>
              <a:rect b="b" l="l" r="r" t="t"/>
              <a:pathLst>
                <a:path extrusionOk="0" h="302577" w="415035">
                  <a:moveTo>
                    <a:pt x="3176" y="57301"/>
                  </a:moveTo>
                  <a:cubicBezTo>
                    <a:pt x="-8008" y="121590"/>
                    <a:pt x="10167" y="191469"/>
                    <a:pt x="60496" y="241783"/>
                  </a:cubicBezTo>
                  <a:cubicBezTo>
                    <a:pt x="141582" y="322843"/>
                    <a:pt x="272997" y="322843"/>
                    <a:pt x="354083" y="241783"/>
                  </a:cubicBezTo>
                  <a:cubicBezTo>
                    <a:pt x="419791" y="176096"/>
                    <a:pt x="432373" y="78265"/>
                    <a:pt x="391831" y="0"/>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17" name="Google Shape;14817;p251"/>
            <p:cNvSpPr/>
            <p:nvPr/>
          </p:nvSpPr>
          <p:spPr>
            <a:xfrm>
              <a:off x="5554706" y="3105240"/>
              <a:ext cx="6990" cy="12578"/>
            </a:xfrm>
            <a:custGeom>
              <a:rect b="b" l="l" r="r" t="t"/>
              <a:pathLst>
                <a:path extrusionOk="0" h="12578" w="6990">
                  <a:moveTo>
                    <a:pt x="6990" y="12578"/>
                  </a:moveTo>
                  <a:cubicBezTo>
                    <a:pt x="4194" y="8385"/>
                    <a:pt x="2796" y="4193"/>
                    <a:pt x="0" y="0"/>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18" name="Google Shape;14818;p251"/>
            <p:cNvSpPr/>
            <p:nvPr/>
          </p:nvSpPr>
          <p:spPr>
            <a:xfrm>
              <a:off x="5139490" y="3101047"/>
              <a:ext cx="72697" cy="96433"/>
            </a:xfrm>
            <a:custGeom>
              <a:rect b="b" l="l" r="r" t="t"/>
              <a:pathLst>
                <a:path extrusionOk="0" h="96433" w="72697">
                  <a:moveTo>
                    <a:pt x="0" y="64289"/>
                  </a:moveTo>
                  <a:lnTo>
                    <a:pt x="41941" y="65687"/>
                  </a:lnTo>
                  <a:lnTo>
                    <a:pt x="68504" y="96433"/>
                  </a:lnTo>
                  <a:lnTo>
                    <a:pt x="72698"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819" name="Google Shape;14819;p251"/>
          <p:cNvSpPr txBox="1"/>
          <p:nvPr/>
        </p:nvSpPr>
        <p:spPr>
          <a:xfrm>
            <a:off x="8765171" y="2241024"/>
            <a:ext cx="745717"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C3(H</a:t>
            </a:r>
            <a:r>
              <a:rPr b="1" baseline="-25000" i="0" lang="pt-BR" sz="991" u="none" cap="none" strike="noStrike">
                <a:solidFill>
                  <a:srgbClr val="FFFFFF"/>
                </a:solidFill>
                <a:latin typeface="Calibri"/>
                <a:ea typeface="Calibri"/>
                <a:cs typeface="Calibri"/>
                <a:sym typeface="Calibri"/>
              </a:rPr>
              <a:t>2</a:t>
            </a:r>
            <a:r>
              <a:rPr b="1" i="0" lang="pt-BR" sz="991" u="none" cap="none" strike="noStrike">
                <a:solidFill>
                  <a:srgbClr val="FFFFFF"/>
                </a:solidFill>
                <a:latin typeface="Calibri"/>
                <a:ea typeface="Calibri"/>
                <a:cs typeface="Calibri"/>
                <a:sym typeface="Calibri"/>
              </a:rPr>
              <a:t>O)Bb</a:t>
            </a:r>
            <a:endParaRPr/>
          </a:p>
        </p:txBody>
      </p:sp>
      <p:sp>
        <p:nvSpPr>
          <p:cNvPr id="14820" name="Google Shape;14820;p251"/>
          <p:cNvSpPr/>
          <p:nvPr/>
        </p:nvSpPr>
        <p:spPr>
          <a:xfrm>
            <a:off x="7363112" y="3203353"/>
            <a:ext cx="620727" cy="237589"/>
          </a:xfrm>
          <a:custGeom>
            <a:rect b="b" l="l" r="r" t="t"/>
            <a:pathLst>
              <a:path extrusionOk="0" h="237589" w="620727">
                <a:moveTo>
                  <a:pt x="620728" y="118795"/>
                </a:moveTo>
                <a:cubicBezTo>
                  <a:pt x="620728" y="184403"/>
                  <a:pt x="481773" y="237590"/>
                  <a:pt x="310364" y="237590"/>
                </a:cubicBezTo>
                <a:cubicBezTo>
                  <a:pt x="138955" y="237590"/>
                  <a:pt x="0" y="184403"/>
                  <a:pt x="0" y="118795"/>
                </a:cubicBezTo>
                <a:cubicBezTo>
                  <a:pt x="0" y="53186"/>
                  <a:pt x="138955" y="0"/>
                  <a:pt x="310364" y="0"/>
                </a:cubicBezTo>
                <a:cubicBezTo>
                  <a:pt x="481773" y="0"/>
                  <a:pt x="620728" y="53186"/>
                  <a:pt x="620728" y="118795"/>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21" name="Google Shape;14821;p251"/>
          <p:cNvSpPr txBox="1"/>
          <p:nvPr/>
        </p:nvSpPr>
        <p:spPr>
          <a:xfrm>
            <a:off x="7419876" y="3191152"/>
            <a:ext cx="455574"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C3bB</a:t>
            </a:r>
            <a:endParaRPr/>
          </a:p>
        </p:txBody>
      </p:sp>
      <p:sp>
        <p:nvSpPr>
          <p:cNvPr id="14822" name="Google Shape;14822;p251"/>
          <p:cNvSpPr/>
          <p:nvPr/>
        </p:nvSpPr>
        <p:spPr>
          <a:xfrm>
            <a:off x="6174782" y="3203353"/>
            <a:ext cx="620727" cy="237589"/>
          </a:xfrm>
          <a:custGeom>
            <a:rect b="b" l="l" r="r" t="t"/>
            <a:pathLst>
              <a:path extrusionOk="0" h="237589" w="620727">
                <a:moveTo>
                  <a:pt x="620728" y="118795"/>
                </a:moveTo>
                <a:cubicBezTo>
                  <a:pt x="620728" y="184403"/>
                  <a:pt x="481773" y="237590"/>
                  <a:pt x="310364" y="237590"/>
                </a:cubicBezTo>
                <a:cubicBezTo>
                  <a:pt x="138955" y="237590"/>
                  <a:pt x="0" y="184403"/>
                  <a:pt x="0" y="118795"/>
                </a:cubicBezTo>
                <a:cubicBezTo>
                  <a:pt x="0" y="53186"/>
                  <a:pt x="138955" y="0"/>
                  <a:pt x="310364" y="0"/>
                </a:cubicBezTo>
                <a:cubicBezTo>
                  <a:pt x="481773" y="0"/>
                  <a:pt x="620728" y="53186"/>
                  <a:pt x="620728" y="118795"/>
                </a:cubicBezTo>
                <a:close/>
              </a:path>
            </a:pathLst>
          </a:cu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4823" name="Google Shape;14823;p251"/>
          <p:cNvSpPr txBox="1"/>
          <p:nvPr/>
        </p:nvSpPr>
        <p:spPr>
          <a:xfrm>
            <a:off x="6217761" y="3197332"/>
            <a:ext cx="524503"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C3bBb</a:t>
            </a:r>
            <a:endParaRPr/>
          </a:p>
        </p:txBody>
      </p:sp>
      <p:sp>
        <p:nvSpPr>
          <p:cNvPr id="14824" name="Google Shape;14824;p251"/>
          <p:cNvSpPr txBox="1"/>
          <p:nvPr/>
        </p:nvSpPr>
        <p:spPr>
          <a:xfrm>
            <a:off x="4745500" y="1922044"/>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C1q</a:t>
            </a:r>
            <a:endParaRPr/>
          </a:p>
        </p:txBody>
      </p:sp>
      <p:sp>
        <p:nvSpPr>
          <p:cNvPr id="14825" name="Google Shape;14825;p251"/>
          <p:cNvSpPr txBox="1"/>
          <p:nvPr/>
        </p:nvSpPr>
        <p:spPr>
          <a:xfrm>
            <a:off x="4608492" y="2075778"/>
            <a:ext cx="582211"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C1r-C1s</a:t>
            </a:r>
            <a:endParaRPr/>
          </a:p>
        </p:txBody>
      </p:sp>
      <p:sp>
        <p:nvSpPr>
          <p:cNvPr id="14826" name="Google Shape;14826;p251"/>
          <p:cNvSpPr txBox="1"/>
          <p:nvPr/>
        </p:nvSpPr>
        <p:spPr>
          <a:xfrm>
            <a:off x="6027516" y="1927014"/>
            <a:ext cx="420308"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MBL</a:t>
            </a:r>
            <a:endParaRPr/>
          </a:p>
        </p:txBody>
      </p:sp>
      <p:sp>
        <p:nvSpPr>
          <p:cNvPr id="14827" name="Google Shape;14827;p251"/>
          <p:cNvSpPr txBox="1"/>
          <p:nvPr/>
        </p:nvSpPr>
        <p:spPr>
          <a:xfrm>
            <a:off x="5929654" y="2080748"/>
            <a:ext cx="550151"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MASPs</a:t>
            </a:r>
            <a:endParaRPr/>
          </a:p>
        </p:txBody>
      </p:sp>
      <p:grpSp>
        <p:nvGrpSpPr>
          <p:cNvPr id="14828" name="Google Shape;14828;p251"/>
          <p:cNvGrpSpPr/>
          <p:nvPr/>
        </p:nvGrpSpPr>
        <p:grpSpPr>
          <a:xfrm>
            <a:off x="6065036" y="4699332"/>
            <a:ext cx="326441" cy="449461"/>
            <a:chOff x="4340512" y="4819242"/>
            <a:chExt cx="326441" cy="449461"/>
          </a:xfrm>
        </p:grpSpPr>
        <p:sp>
          <p:nvSpPr>
            <p:cNvPr id="14829" name="Google Shape;14829;p251"/>
            <p:cNvSpPr/>
            <p:nvPr/>
          </p:nvSpPr>
          <p:spPr>
            <a:xfrm>
              <a:off x="4598450" y="5223981"/>
              <a:ext cx="13980" cy="4193"/>
            </a:xfrm>
            <a:custGeom>
              <a:rect b="b" l="l" r="r" t="t"/>
              <a:pathLst>
                <a:path extrusionOk="0" h="4193" w="13980">
                  <a:moveTo>
                    <a:pt x="13980" y="0"/>
                  </a:moveTo>
                  <a:cubicBezTo>
                    <a:pt x="9786" y="1398"/>
                    <a:pt x="5592" y="2795"/>
                    <a:pt x="0" y="4193"/>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30" name="Google Shape;14830;p251"/>
            <p:cNvSpPr/>
            <p:nvPr/>
          </p:nvSpPr>
          <p:spPr>
            <a:xfrm>
              <a:off x="4340512" y="4819242"/>
              <a:ext cx="302674" cy="414902"/>
            </a:xfrm>
            <a:custGeom>
              <a:rect b="b" l="l" r="r" t="t"/>
              <a:pathLst>
                <a:path extrusionOk="0" h="414902" w="302674">
                  <a:moveTo>
                    <a:pt x="245355" y="411727"/>
                  </a:moveTo>
                  <a:cubicBezTo>
                    <a:pt x="181046" y="422908"/>
                    <a:pt x="111144" y="404739"/>
                    <a:pt x="60815" y="354426"/>
                  </a:cubicBezTo>
                  <a:cubicBezTo>
                    <a:pt x="-20272" y="273366"/>
                    <a:pt x="-20272" y="141993"/>
                    <a:pt x="60815" y="60933"/>
                  </a:cubicBezTo>
                  <a:cubicBezTo>
                    <a:pt x="126522" y="-4754"/>
                    <a:pt x="224385" y="-17332"/>
                    <a:pt x="302675" y="23198"/>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31" name="Google Shape;14831;p251"/>
            <p:cNvSpPr/>
            <p:nvPr/>
          </p:nvSpPr>
          <p:spPr>
            <a:xfrm>
              <a:off x="4650177" y="4848030"/>
              <a:ext cx="12582" cy="6987"/>
            </a:xfrm>
            <a:custGeom>
              <a:rect b="b" l="l" r="r" t="t"/>
              <a:pathLst>
                <a:path extrusionOk="0" h="6987" w="12582">
                  <a:moveTo>
                    <a:pt x="0" y="0"/>
                  </a:moveTo>
                  <a:cubicBezTo>
                    <a:pt x="4194" y="2795"/>
                    <a:pt x="8388" y="4193"/>
                    <a:pt x="12582" y="698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32" name="Google Shape;14832;p251"/>
            <p:cNvSpPr/>
            <p:nvPr/>
          </p:nvSpPr>
          <p:spPr>
            <a:xfrm>
              <a:off x="4570489" y="5197427"/>
              <a:ext cx="96464" cy="71276"/>
            </a:xfrm>
            <a:custGeom>
              <a:rect b="b" l="l" r="r" t="t"/>
              <a:pathLst>
                <a:path extrusionOk="0" h="71276" w="96464">
                  <a:moveTo>
                    <a:pt x="0" y="4193"/>
                  </a:moveTo>
                  <a:lnTo>
                    <a:pt x="30757" y="30747"/>
                  </a:lnTo>
                  <a:lnTo>
                    <a:pt x="32155" y="71277"/>
                  </a:lnTo>
                  <a:lnTo>
                    <a:pt x="96464"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833" name="Google Shape;14833;p251"/>
          <p:cNvSpPr/>
          <p:nvPr/>
        </p:nvSpPr>
        <p:spPr>
          <a:xfrm>
            <a:off x="6111870" y="4789614"/>
            <a:ext cx="746551" cy="237589"/>
          </a:xfrm>
          <a:custGeom>
            <a:rect b="b" l="l" r="r" t="t"/>
            <a:pathLst>
              <a:path extrusionOk="0" h="237589" w="746551">
                <a:moveTo>
                  <a:pt x="746551" y="118795"/>
                </a:moveTo>
                <a:cubicBezTo>
                  <a:pt x="746551" y="184403"/>
                  <a:pt x="579430" y="237590"/>
                  <a:pt x="373276" y="237590"/>
                </a:cubicBezTo>
                <a:cubicBezTo>
                  <a:pt x="167121" y="237590"/>
                  <a:pt x="0" y="184403"/>
                  <a:pt x="0" y="118795"/>
                </a:cubicBezTo>
                <a:cubicBezTo>
                  <a:pt x="0" y="53186"/>
                  <a:pt x="167121" y="0"/>
                  <a:pt x="373276" y="0"/>
                </a:cubicBezTo>
                <a:cubicBezTo>
                  <a:pt x="579430" y="0"/>
                  <a:pt x="746551" y="53186"/>
                  <a:pt x="746551" y="118795"/>
                </a:cubicBezTo>
                <a:close/>
              </a:path>
            </a:pathLst>
          </a:cu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4834" name="Google Shape;14834;p251"/>
          <p:cNvSpPr txBox="1"/>
          <p:nvPr/>
        </p:nvSpPr>
        <p:spPr>
          <a:xfrm>
            <a:off x="6170350" y="4792818"/>
            <a:ext cx="65755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C3bBb3b</a:t>
            </a:r>
            <a:endParaRPr/>
          </a:p>
        </p:txBody>
      </p:sp>
      <p:grpSp>
        <p:nvGrpSpPr>
          <p:cNvPr id="14835" name="Google Shape;14835;p251"/>
          <p:cNvGrpSpPr/>
          <p:nvPr/>
        </p:nvGrpSpPr>
        <p:grpSpPr>
          <a:xfrm>
            <a:off x="8494124" y="2197091"/>
            <a:ext cx="62911" cy="322842"/>
            <a:chOff x="6769600" y="2317001"/>
            <a:chExt cx="62911" cy="322842"/>
          </a:xfrm>
        </p:grpSpPr>
        <p:sp>
          <p:nvSpPr>
            <p:cNvPr id="14836" name="Google Shape;14836;p251"/>
            <p:cNvSpPr/>
            <p:nvPr/>
          </p:nvSpPr>
          <p:spPr>
            <a:xfrm>
              <a:off x="6800356" y="2317001"/>
              <a:ext cx="13980" cy="272529"/>
            </a:xfrm>
            <a:custGeom>
              <a:rect b="b" l="l" r="r" t="t"/>
              <a:pathLst>
                <a:path extrusionOk="0" h="272529" w="13980">
                  <a:moveTo>
                    <a:pt x="0" y="0"/>
                  </a:moveTo>
                  <a:lnTo>
                    <a:pt x="0" y="272529"/>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37" name="Google Shape;14837;p251"/>
            <p:cNvSpPr/>
            <p:nvPr/>
          </p:nvSpPr>
          <p:spPr>
            <a:xfrm>
              <a:off x="6769600" y="2565771"/>
              <a:ext cx="62911" cy="74072"/>
            </a:xfrm>
            <a:custGeom>
              <a:rect b="b" l="l" r="r" t="t"/>
              <a:pathLst>
                <a:path extrusionOk="0" h="74072" w="62911">
                  <a:moveTo>
                    <a:pt x="0" y="0"/>
                  </a:moveTo>
                  <a:lnTo>
                    <a:pt x="30757" y="13976"/>
                  </a:lnTo>
                  <a:lnTo>
                    <a:pt x="62912"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838" name="Google Shape;14838;p251"/>
          <p:cNvSpPr/>
          <p:nvPr/>
        </p:nvSpPr>
        <p:spPr>
          <a:xfrm>
            <a:off x="8393465" y="2336850"/>
            <a:ext cx="131415" cy="131373"/>
          </a:xfrm>
          <a:custGeom>
            <a:rect b="b" l="l" r="r" t="t"/>
            <a:pathLst>
              <a:path extrusionOk="0" h="131373" w="131415">
                <a:moveTo>
                  <a:pt x="131415" y="0"/>
                </a:moveTo>
                <a:cubicBezTo>
                  <a:pt x="131415" y="72674"/>
                  <a:pt x="72698" y="131373"/>
                  <a:pt x="0"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839" name="Google Shape;14839;p251"/>
          <p:cNvGrpSpPr/>
          <p:nvPr/>
        </p:nvGrpSpPr>
        <p:grpSpPr>
          <a:xfrm>
            <a:off x="7617555" y="2781282"/>
            <a:ext cx="61513" cy="377348"/>
            <a:chOff x="5893031" y="2901192"/>
            <a:chExt cx="61513" cy="377348"/>
          </a:xfrm>
        </p:grpSpPr>
        <p:sp>
          <p:nvSpPr>
            <p:cNvPr id="14840" name="Google Shape;14840;p251"/>
            <p:cNvSpPr/>
            <p:nvPr/>
          </p:nvSpPr>
          <p:spPr>
            <a:xfrm>
              <a:off x="5923788" y="2901192"/>
              <a:ext cx="13980" cy="327035"/>
            </a:xfrm>
            <a:custGeom>
              <a:rect b="b" l="l" r="r" t="t"/>
              <a:pathLst>
                <a:path extrusionOk="0" h="327035" w="13980">
                  <a:moveTo>
                    <a:pt x="0" y="0"/>
                  </a:moveTo>
                  <a:lnTo>
                    <a:pt x="0" y="327035"/>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41" name="Google Shape;14841;p251"/>
            <p:cNvSpPr/>
            <p:nvPr/>
          </p:nvSpPr>
          <p:spPr>
            <a:xfrm>
              <a:off x="5893031" y="3204468"/>
              <a:ext cx="61513" cy="74072"/>
            </a:xfrm>
            <a:custGeom>
              <a:rect b="b" l="l" r="r" t="t"/>
              <a:pathLst>
                <a:path extrusionOk="0" h="74072" w="61513">
                  <a:moveTo>
                    <a:pt x="0" y="0"/>
                  </a:moveTo>
                  <a:lnTo>
                    <a:pt x="30757" y="13976"/>
                  </a:lnTo>
                  <a:lnTo>
                    <a:pt x="61513"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842" name="Google Shape;14842;p251"/>
          <p:cNvSpPr/>
          <p:nvPr/>
        </p:nvSpPr>
        <p:spPr>
          <a:xfrm>
            <a:off x="7516896" y="2860945"/>
            <a:ext cx="131415" cy="131373"/>
          </a:xfrm>
          <a:custGeom>
            <a:rect b="b" l="l" r="r" t="t"/>
            <a:pathLst>
              <a:path extrusionOk="0" h="131373" w="131415">
                <a:moveTo>
                  <a:pt x="0" y="0"/>
                </a:moveTo>
                <a:cubicBezTo>
                  <a:pt x="72698" y="0"/>
                  <a:pt x="131416" y="58699"/>
                  <a:pt x="131416"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843" name="Google Shape;14843;p251"/>
          <p:cNvGrpSpPr/>
          <p:nvPr/>
        </p:nvGrpSpPr>
        <p:grpSpPr>
          <a:xfrm>
            <a:off x="7618953" y="3456317"/>
            <a:ext cx="62911" cy="567419"/>
            <a:chOff x="5894429" y="3576227"/>
            <a:chExt cx="62911" cy="567419"/>
          </a:xfrm>
        </p:grpSpPr>
        <p:sp>
          <p:nvSpPr>
            <p:cNvPr id="14844" name="Google Shape;14844;p251"/>
            <p:cNvSpPr/>
            <p:nvPr/>
          </p:nvSpPr>
          <p:spPr>
            <a:xfrm>
              <a:off x="5926584" y="3626540"/>
              <a:ext cx="13980" cy="517106"/>
            </a:xfrm>
            <a:custGeom>
              <a:rect b="b" l="l" r="r" t="t"/>
              <a:pathLst>
                <a:path extrusionOk="0" h="517106" w="13980">
                  <a:moveTo>
                    <a:pt x="0" y="517107"/>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45" name="Google Shape;14845;p251"/>
            <p:cNvSpPr/>
            <p:nvPr/>
          </p:nvSpPr>
          <p:spPr>
            <a:xfrm>
              <a:off x="5894429" y="3576227"/>
              <a:ext cx="62911" cy="74072"/>
            </a:xfrm>
            <a:custGeom>
              <a:rect b="b" l="l" r="r" t="t"/>
              <a:pathLst>
                <a:path extrusionOk="0" h="74072" w="62911">
                  <a:moveTo>
                    <a:pt x="62912" y="74072"/>
                  </a:moveTo>
                  <a:lnTo>
                    <a:pt x="32155" y="60096"/>
                  </a:lnTo>
                  <a:lnTo>
                    <a:pt x="0" y="74072"/>
                  </a:lnTo>
                  <a:lnTo>
                    <a:pt x="32155" y="0"/>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846" name="Google Shape;14846;p251"/>
          <p:cNvSpPr/>
          <p:nvPr/>
        </p:nvSpPr>
        <p:spPr>
          <a:xfrm>
            <a:off x="7651108" y="3617039"/>
            <a:ext cx="131415" cy="131373"/>
          </a:xfrm>
          <a:custGeom>
            <a:rect b="b" l="l" r="r" t="t"/>
            <a:pathLst>
              <a:path extrusionOk="0" h="131373" w="131415">
                <a:moveTo>
                  <a:pt x="131416" y="131373"/>
                </a:moveTo>
                <a:cubicBezTo>
                  <a:pt x="58718" y="131373"/>
                  <a:pt x="0" y="72674"/>
                  <a:pt x="0" y="0"/>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47" name="Google Shape;14847;p251"/>
          <p:cNvSpPr/>
          <p:nvPr/>
        </p:nvSpPr>
        <p:spPr>
          <a:xfrm>
            <a:off x="7498722" y="2522729"/>
            <a:ext cx="299179" cy="299083"/>
          </a:xfrm>
          <a:custGeom>
            <a:rect b="b" l="l" r="r" t="t"/>
            <a:pathLst>
              <a:path extrusionOk="0" h="299083" w="299179">
                <a:moveTo>
                  <a:pt x="299180" y="149542"/>
                </a:moveTo>
                <a:cubicBezTo>
                  <a:pt x="299180" y="232131"/>
                  <a:pt x="232206" y="299084"/>
                  <a:pt x="149590" y="299084"/>
                </a:cubicBezTo>
                <a:cubicBezTo>
                  <a:pt x="66973" y="299084"/>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48" name="Google Shape;14848;p251"/>
          <p:cNvSpPr txBox="1"/>
          <p:nvPr/>
        </p:nvSpPr>
        <p:spPr>
          <a:xfrm>
            <a:off x="7438638" y="2542742"/>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a:t>
            </a:r>
            <a:endParaRPr/>
          </a:p>
        </p:txBody>
      </p:sp>
      <p:sp>
        <p:nvSpPr>
          <p:cNvPr id="14849" name="Google Shape;14849;p251"/>
          <p:cNvSpPr/>
          <p:nvPr/>
        </p:nvSpPr>
        <p:spPr>
          <a:xfrm>
            <a:off x="5877000" y="3874195"/>
            <a:ext cx="299179" cy="299083"/>
          </a:xfrm>
          <a:custGeom>
            <a:rect b="b" l="l" r="r" t="t"/>
            <a:pathLst>
              <a:path extrusionOk="0" h="299083" w="299179">
                <a:moveTo>
                  <a:pt x="299180" y="149542"/>
                </a:moveTo>
                <a:cubicBezTo>
                  <a:pt x="299180" y="232132"/>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50" name="Google Shape;14850;p251"/>
          <p:cNvSpPr txBox="1"/>
          <p:nvPr/>
        </p:nvSpPr>
        <p:spPr>
          <a:xfrm>
            <a:off x="5821537" y="3889685"/>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a:t>
            </a:r>
            <a:endParaRPr/>
          </a:p>
        </p:txBody>
      </p:sp>
      <p:sp>
        <p:nvSpPr>
          <p:cNvPr id="14851" name="Google Shape;14851;p251"/>
          <p:cNvSpPr/>
          <p:nvPr/>
        </p:nvSpPr>
        <p:spPr>
          <a:xfrm>
            <a:off x="5877000" y="5516359"/>
            <a:ext cx="299179" cy="299083"/>
          </a:xfrm>
          <a:custGeom>
            <a:rect b="b" l="l" r="r" t="t"/>
            <a:pathLst>
              <a:path extrusionOk="0" h="299083" w="299179">
                <a:moveTo>
                  <a:pt x="299180" y="149542"/>
                </a:moveTo>
                <a:cubicBezTo>
                  <a:pt x="299180" y="232132"/>
                  <a:pt x="232206" y="299084"/>
                  <a:pt x="149590" y="299084"/>
                </a:cubicBezTo>
                <a:cubicBezTo>
                  <a:pt x="66974" y="299084"/>
                  <a:pt x="0" y="232132"/>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52" name="Google Shape;14852;p251"/>
          <p:cNvSpPr txBox="1"/>
          <p:nvPr/>
        </p:nvSpPr>
        <p:spPr>
          <a:xfrm>
            <a:off x="5821537" y="5532660"/>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C5b</a:t>
            </a:r>
            <a:endParaRPr/>
          </a:p>
        </p:txBody>
      </p:sp>
      <p:sp>
        <p:nvSpPr>
          <p:cNvPr id="14853" name="Google Shape;14853;p251"/>
          <p:cNvSpPr/>
          <p:nvPr/>
        </p:nvSpPr>
        <p:spPr>
          <a:xfrm>
            <a:off x="5671489" y="5189324"/>
            <a:ext cx="299179" cy="299083"/>
          </a:xfrm>
          <a:custGeom>
            <a:rect b="b" l="l" r="r" t="t"/>
            <a:pathLst>
              <a:path extrusionOk="0" h="299083" w="299179">
                <a:moveTo>
                  <a:pt x="299180" y="149542"/>
                </a:moveTo>
                <a:cubicBezTo>
                  <a:pt x="299180" y="232132"/>
                  <a:pt x="232206" y="299084"/>
                  <a:pt x="149590" y="299084"/>
                </a:cubicBezTo>
                <a:cubicBezTo>
                  <a:pt x="66974" y="299084"/>
                  <a:pt x="0" y="232132"/>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54" name="Google Shape;14854;p251"/>
          <p:cNvSpPr txBox="1"/>
          <p:nvPr/>
        </p:nvSpPr>
        <p:spPr>
          <a:xfrm>
            <a:off x="5616221" y="5255628"/>
            <a:ext cx="417102" cy="152478"/>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C5a</a:t>
            </a:r>
            <a:endParaRPr/>
          </a:p>
        </p:txBody>
      </p:sp>
      <p:sp>
        <p:nvSpPr>
          <p:cNvPr id="14855" name="Google Shape;14855;p251"/>
          <p:cNvSpPr/>
          <p:nvPr/>
        </p:nvSpPr>
        <p:spPr>
          <a:xfrm>
            <a:off x="6485146" y="5338865"/>
            <a:ext cx="369081" cy="299083"/>
          </a:xfrm>
          <a:custGeom>
            <a:rect b="b" l="l" r="r" t="t"/>
            <a:pathLst>
              <a:path extrusionOk="0" h="299083" w="369081">
                <a:moveTo>
                  <a:pt x="369082" y="149542"/>
                </a:moveTo>
                <a:cubicBezTo>
                  <a:pt x="369082" y="232131"/>
                  <a:pt x="286460" y="299084"/>
                  <a:pt x="184541" y="299084"/>
                </a:cubicBezTo>
                <a:cubicBezTo>
                  <a:pt x="82622" y="299084"/>
                  <a:pt x="0" y="232131"/>
                  <a:pt x="0" y="149542"/>
                </a:cubicBezTo>
                <a:cubicBezTo>
                  <a:pt x="0" y="66952"/>
                  <a:pt x="82622" y="0"/>
                  <a:pt x="184541" y="0"/>
                </a:cubicBezTo>
                <a:cubicBezTo>
                  <a:pt x="286460" y="0"/>
                  <a:pt x="369082" y="66952"/>
                  <a:pt x="369082"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56" name="Google Shape;14856;p251"/>
          <p:cNvSpPr txBox="1"/>
          <p:nvPr/>
        </p:nvSpPr>
        <p:spPr>
          <a:xfrm>
            <a:off x="6439413" y="5353908"/>
            <a:ext cx="418704"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C6-9</a:t>
            </a:r>
            <a:endParaRPr/>
          </a:p>
        </p:txBody>
      </p:sp>
      <p:sp>
        <p:nvSpPr>
          <p:cNvPr id="14857" name="Google Shape;14857;p251"/>
          <p:cNvSpPr/>
          <p:nvPr/>
        </p:nvSpPr>
        <p:spPr>
          <a:xfrm>
            <a:off x="6485146" y="5338865"/>
            <a:ext cx="369081" cy="299083"/>
          </a:xfrm>
          <a:custGeom>
            <a:rect b="b" l="l" r="r" t="t"/>
            <a:pathLst>
              <a:path extrusionOk="0" h="299083" w="369081">
                <a:moveTo>
                  <a:pt x="369082" y="149542"/>
                </a:moveTo>
                <a:cubicBezTo>
                  <a:pt x="369082" y="232131"/>
                  <a:pt x="286460" y="299084"/>
                  <a:pt x="184541" y="299084"/>
                </a:cubicBezTo>
                <a:cubicBezTo>
                  <a:pt x="82622" y="299084"/>
                  <a:pt x="0" y="232131"/>
                  <a:pt x="0" y="149542"/>
                </a:cubicBezTo>
                <a:cubicBezTo>
                  <a:pt x="0" y="66952"/>
                  <a:pt x="82622" y="0"/>
                  <a:pt x="184541" y="0"/>
                </a:cubicBezTo>
                <a:cubicBezTo>
                  <a:pt x="286460" y="0"/>
                  <a:pt x="369082" y="66952"/>
                  <a:pt x="369082" y="149542"/>
                </a:cubicBezTo>
                <a:close/>
              </a:path>
            </a:pathLst>
          </a:custGeom>
          <a:noFill/>
          <a:ln cap="flat" cmpd="sng" w="10125">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858" name="Google Shape;14858;p251"/>
          <p:cNvGrpSpPr/>
          <p:nvPr/>
        </p:nvGrpSpPr>
        <p:grpSpPr>
          <a:xfrm>
            <a:off x="7834251" y="2637331"/>
            <a:ext cx="560612" cy="55903"/>
            <a:chOff x="6109727" y="2757241"/>
            <a:chExt cx="560612" cy="55903"/>
          </a:xfrm>
        </p:grpSpPr>
        <p:sp>
          <p:nvSpPr>
            <p:cNvPr id="14859" name="Google Shape;14859;p251"/>
            <p:cNvSpPr/>
            <p:nvPr/>
          </p:nvSpPr>
          <p:spPr>
            <a:xfrm>
              <a:off x="6154464" y="2785193"/>
              <a:ext cx="515875" cy="13975"/>
            </a:xfrm>
            <a:custGeom>
              <a:rect b="b" l="l" r="r" t="t"/>
              <a:pathLst>
                <a:path extrusionOk="0" h="13975" w="515875">
                  <a:moveTo>
                    <a:pt x="515875" y="0"/>
                  </a:moveTo>
                  <a:lnTo>
                    <a:pt x="0" y="0"/>
                  </a:ln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60" name="Google Shape;14860;p251"/>
            <p:cNvSpPr/>
            <p:nvPr/>
          </p:nvSpPr>
          <p:spPr>
            <a:xfrm>
              <a:off x="6109727" y="2757241"/>
              <a:ext cx="65707" cy="55903"/>
            </a:xfrm>
            <a:custGeom>
              <a:rect b="b" l="l" r="r" t="t"/>
              <a:pathLst>
                <a:path extrusionOk="0" h="55903" w="65707">
                  <a:moveTo>
                    <a:pt x="65708" y="0"/>
                  </a:moveTo>
                  <a:lnTo>
                    <a:pt x="54523" y="27952"/>
                  </a:lnTo>
                  <a:lnTo>
                    <a:pt x="65708" y="55903"/>
                  </a:lnTo>
                  <a:lnTo>
                    <a:pt x="0" y="2795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861" name="Google Shape;14861;p251"/>
          <p:cNvSpPr/>
          <p:nvPr/>
        </p:nvSpPr>
        <p:spPr>
          <a:xfrm>
            <a:off x="9598586" y="1993044"/>
            <a:ext cx="299179" cy="299083"/>
          </a:xfrm>
          <a:custGeom>
            <a:rect b="b" l="l" r="r" t="t"/>
            <a:pathLst>
              <a:path extrusionOk="0" h="299083" w="299179">
                <a:moveTo>
                  <a:pt x="299180" y="149542"/>
                </a:moveTo>
                <a:cubicBezTo>
                  <a:pt x="299180" y="232131"/>
                  <a:pt x="232206" y="299083"/>
                  <a:pt x="149590" y="299083"/>
                </a:cubicBezTo>
                <a:cubicBezTo>
                  <a:pt x="66973" y="299083"/>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62" name="Google Shape;14862;p251"/>
          <p:cNvSpPr txBox="1"/>
          <p:nvPr/>
        </p:nvSpPr>
        <p:spPr>
          <a:xfrm>
            <a:off x="9587237" y="2004053"/>
            <a:ext cx="31771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Ba</a:t>
            </a:r>
            <a:endParaRPr/>
          </a:p>
        </p:txBody>
      </p:sp>
      <p:grpSp>
        <p:nvGrpSpPr>
          <p:cNvPr id="14863" name="Google Shape;14863;p251"/>
          <p:cNvGrpSpPr/>
          <p:nvPr/>
        </p:nvGrpSpPr>
        <p:grpSpPr>
          <a:xfrm>
            <a:off x="9506316" y="2387862"/>
            <a:ext cx="449606" cy="326336"/>
            <a:chOff x="7971911" y="2507772"/>
            <a:chExt cx="449606" cy="326336"/>
          </a:xfrm>
        </p:grpSpPr>
        <p:sp>
          <p:nvSpPr>
            <p:cNvPr id="14864" name="Google Shape;14864;p251"/>
            <p:cNvSpPr/>
            <p:nvPr/>
          </p:nvSpPr>
          <p:spPr>
            <a:xfrm>
              <a:off x="8012453" y="2765626"/>
              <a:ext cx="4193" cy="13975"/>
            </a:xfrm>
            <a:custGeom>
              <a:rect b="b" l="l" r="r" t="t"/>
              <a:pathLst>
                <a:path extrusionOk="0" h="13975" w="4193">
                  <a:moveTo>
                    <a:pt x="4194" y="13976"/>
                  </a:moveTo>
                  <a:cubicBezTo>
                    <a:pt x="2796" y="9783"/>
                    <a:pt x="1398" y="5590"/>
                    <a:pt x="0" y="0"/>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65" name="Google Shape;14865;p251"/>
            <p:cNvSpPr/>
            <p:nvPr/>
          </p:nvSpPr>
          <p:spPr>
            <a:xfrm>
              <a:off x="8006481" y="2507772"/>
              <a:ext cx="415036" cy="302577"/>
            </a:xfrm>
            <a:custGeom>
              <a:rect b="b" l="l" r="r" t="t"/>
              <a:pathLst>
                <a:path extrusionOk="0" h="302577" w="415036">
                  <a:moveTo>
                    <a:pt x="3176" y="245276"/>
                  </a:moveTo>
                  <a:cubicBezTo>
                    <a:pt x="-8008" y="180987"/>
                    <a:pt x="10167" y="111108"/>
                    <a:pt x="60496" y="60795"/>
                  </a:cubicBezTo>
                  <a:cubicBezTo>
                    <a:pt x="141582" y="-20265"/>
                    <a:pt x="272998" y="-20265"/>
                    <a:pt x="354083" y="60795"/>
                  </a:cubicBezTo>
                  <a:cubicBezTo>
                    <a:pt x="419791" y="126482"/>
                    <a:pt x="432374" y="224313"/>
                    <a:pt x="391831" y="302577"/>
                  </a:cubicBezTo>
                </a:path>
              </a:pathLst>
            </a:custGeom>
            <a:noFill/>
            <a:ln cap="flat" cmpd="sng" w="12650">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66" name="Google Shape;14866;p251"/>
            <p:cNvSpPr/>
            <p:nvPr/>
          </p:nvSpPr>
          <p:spPr>
            <a:xfrm>
              <a:off x="8385729" y="2817337"/>
              <a:ext cx="6990" cy="12578"/>
            </a:xfrm>
            <a:custGeom>
              <a:rect b="b" l="l" r="r" t="t"/>
              <a:pathLst>
                <a:path extrusionOk="0" h="12578" w="6990">
                  <a:moveTo>
                    <a:pt x="6990" y="0"/>
                  </a:moveTo>
                  <a:cubicBezTo>
                    <a:pt x="4194" y="4193"/>
                    <a:pt x="2796" y="8386"/>
                    <a:pt x="0" y="12578"/>
                  </a:cubicBezTo>
                </a:path>
              </a:pathLst>
            </a:custGeom>
            <a:noFill/>
            <a:ln cap="flat" cmpd="sng" w="126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67" name="Google Shape;14867;p251"/>
            <p:cNvSpPr/>
            <p:nvPr/>
          </p:nvSpPr>
          <p:spPr>
            <a:xfrm>
              <a:off x="7971911" y="2737675"/>
              <a:ext cx="71299" cy="96433"/>
            </a:xfrm>
            <a:custGeom>
              <a:rect b="b" l="l" r="r" t="t"/>
              <a:pathLst>
                <a:path extrusionOk="0" h="96433" w="71299">
                  <a:moveTo>
                    <a:pt x="67106" y="0"/>
                  </a:moveTo>
                  <a:lnTo>
                    <a:pt x="40543" y="30747"/>
                  </a:lnTo>
                  <a:lnTo>
                    <a:pt x="0" y="32145"/>
                  </a:lnTo>
                  <a:lnTo>
                    <a:pt x="71300" y="96433"/>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868" name="Google Shape;14868;p251"/>
          <p:cNvSpPr/>
          <p:nvPr/>
        </p:nvSpPr>
        <p:spPr>
          <a:xfrm>
            <a:off x="9900563" y="2178923"/>
            <a:ext cx="711194" cy="374553"/>
          </a:xfrm>
          <a:custGeom>
            <a:rect b="b" l="l" r="r" t="t"/>
            <a:pathLst>
              <a:path extrusionOk="0" h="374553" w="981421">
                <a:moveTo>
                  <a:pt x="981421" y="187277"/>
                </a:moveTo>
                <a:cubicBezTo>
                  <a:pt x="981421" y="290707"/>
                  <a:pt x="761723" y="374553"/>
                  <a:pt x="490711" y="374553"/>
                </a:cubicBezTo>
                <a:cubicBezTo>
                  <a:pt x="219699" y="374553"/>
                  <a:pt x="0" y="290707"/>
                  <a:pt x="0" y="187277"/>
                </a:cubicBezTo>
                <a:cubicBezTo>
                  <a:pt x="0" y="83847"/>
                  <a:pt x="219699" y="0"/>
                  <a:pt x="490711" y="0"/>
                </a:cubicBezTo>
                <a:cubicBezTo>
                  <a:pt x="761723" y="0"/>
                  <a:pt x="981421" y="83847"/>
                  <a:pt x="981421" y="187277"/>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69" name="Google Shape;14869;p251"/>
          <p:cNvSpPr txBox="1"/>
          <p:nvPr/>
        </p:nvSpPr>
        <p:spPr>
          <a:xfrm>
            <a:off x="9855828" y="2241023"/>
            <a:ext cx="676788"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C3(H</a:t>
            </a:r>
            <a:r>
              <a:rPr b="1" baseline="-25000" i="0" lang="pt-BR" sz="991" u="none" cap="none" strike="noStrike">
                <a:solidFill>
                  <a:srgbClr val="20285C"/>
                </a:solidFill>
                <a:latin typeface="Calibri"/>
                <a:ea typeface="Calibri"/>
                <a:cs typeface="Calibri"/>
                <a:sym typeface="Calibri"/>
              </a:rPr>
              <a:t>2</a:t>
            </a:r>
            <a:r>
              <a:rPr b="1" i="0" lang="pt-BR" sz="991" u="none" cap="none" strike="noStrike">
                <a:solidFill>
                  <a:srgbClr val="20285C"/>
                </a:solidFill>
                <a:latin typeface="Calibri"/>
                <a:ea typeface="Calibri"/>
                <a:cs typeface="Calibri"/>
                <a:sym typeface="Calibri"/>
              </a:rPr>
              <a:t>O)B</a:t>
            </a:r>
            <a:endParaRPr/>
          </a:p>
        </p:txBody>
      </p:sp>
      <p:grpSp>
        <p:nvGrpSpPr>
          <p:cNvPr id="14870" name="Google Shape;14870;p251"/>
          <p:cNvGrpSpPr/>
          <p:nvPr/>
        </p:nvGrpSpPr>
        <p:grpSpPr>
          <a:xfrm>
            <a:off x="9565033" y="2335452"/>
            <a:ext cx="335528" cy="62891"/>
            <a:chOff x="8030628" y="2455362"/>
            <a:chExt cx="335528" cy="62891"/>
          </a:xfrm>
        </p:grpSpPr>
        <p:sp>
          <p:nvSpPr>
            <p:cNvPr id="14871" name="Google Shape;14871;p251"/>
            <p:cNvSpPr/>
            <p:nvPr/>
          </p:nvSpPr>
          <p:spPr>
            <a:xfrm>
              <a:off x="8080957" y="2486109"/>
              <a:ext cx="285199" cy="13975"/>
            </a:xfrm>
            <a:custGeom>
              <a:rect b="b" l="l" r="r" t="t"/>
              <a:pathLst>
                <a:path extrusionOk="0" h="13975" w="285199">
                  <a:moveTo>
                    <a:pt x="285199" y="0"/>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72" name="Google Shape;14872;p251"/>
            <p:cNvSpPr/>
            <p:nvPr/>
          </p:nvSpPr>
          <p:spPr>
            <a:xfrm>
              <a:off x="8030628" y="2455362"/>
              <a:ext cx="74096" cy="62891"/>
            </a:xfrm>
            <a:custGeom>
              <a:rect b="b" l="l" r="r" t="t"/>
              <a:pathLst>
                <a:path extrusionOk="0" h="62891" w="74096">
                  <a:moveTo>
                    <a:pt x="74096" y="0"/>
                  </a:moveTo>
                  <a:lnTo>
                    <a:pt x="60116" y="30747"/>
                  </a:lnTo>
                  <a:lnTo>
                    <a:pt x="74096" y="62891"/>
                  </a:lnTo>
                  <a:lnTo>
                    <a:pt x="0" y="30747"/>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873" name="Google Shape;14873;p251"/>
          <p:cNvSpPr/>
          <p:nvPr/>
        </p:nvSpPr>
        <p:spPr>
          <a:xfrm>
            <a:off x="9616760" y="2234826"/>
            <a:ext cx="131415" cy="131373"/>
          </a:xfrm>
          <a:custGeom>
            <a:rect b="b" l="l" r="r" t="t"/>
            <a:pathLst>
              <a:path extrusionOk="0" h="131373" w="131415">
                <a:moveTo>
                  <a:pt x="131415" y="131373"/>
                </a:moveTo>
                <a:cubicBezTo>
                  <a:pt x="58718" y="131373"/>
                  <a:pt x="0" y="72675"/>
                  <a:pt x="0" y="0"/>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874" name="Google Shape;14874;p251"/>
          <p:cNvGrpSpPr/>
          <p:nvPr/>
        </p:nvGrpSpPr>
        <p:grpSpPr>
          <a:xfrm>
            <a:off x="6833257" y="3274630"/>
            <a:ext cx="335528" cy="61493"/>
            <a:chOff x="5108733" y="3394540"/>
            <a:chExt cx="335528" cy="61493"/>
          </a:xfrm>
        </p:grpSpPr>
        <p:sp>
          <p:nvSpPr>
            <p:cNvPr id="14875" name="Google Shape;14875;p251"/>
            <p:cNvSpPr/>
            <p:nvPr/>
          </p:nvSpPr>
          <p:spPr>
            <a:xfrm>
              <a:off x="5159062" y="3425287"/>
              <a:ext cx="285199" cy="13975"/>
            </a:xfrm>
            <a:custGeom>
              <a:rect b="b" l="l" r="r" t="t"/>
              <a:pathLst>
                <a:path extrusionOk="0" h="13975" w="285199">
                  <a:moveTo>
                    <a:pt x="285199" y="0"/>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76" name="Google Shape;14876;p251"/>
            <p:cNvSpPr/>
            <p:nvPr/>
          </p:nvSpPr>
          <p:spPr>
            <a:xfrm>
              <a:off x="5108733" y="3394540"/>
              <a:ext cx="74095" cy="61493"/>
            </a:xfrm>
            <a:custGeom>
              <a:rect b="b" l="l" r="r" t="t"/>
              <a:pathLst>
                <a:path extrusionOk="0" h="61493" w="74095">
                  <a:moveTo>
                    <a:pt x="74096" y="0"/>
                  </a:moveTo>
                  <a:lnTo>
                    <a:pt x="60116" y="30747"/>
                  </a:lnTo>
                  <a:lnTo>
                    <a:pt x="74096" y="61494"/>
                  </a:lnTo>
                  <a:lnTo>
                    <a:pt x="0" y="30747"/>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877" name="Google Shape;14877;p251"/>
          <p:cNvGrpSpPr/>
          <p:nvPr/>
        </p:nvGrpSpPr>
        <p:grpSpPr>
          <a:xfrm>
            <a:off x="6454389" y="3501039"/>
            <a:ext cx="62911" cy="459806"/>
            <a:chOff x="4729865" y="3620949"/>
            <a:chExt cx="62911" cy="459806"/>
          </a:xfrm>
        </p:grpSpPr>
        <p:sp>
          <p:nvSpPr>
            <p:cNvPr id="14878" name="Google Shape;14878;p251"/>
            <p:cNvSpPr/>
            <p:nvPr/>
          </p:nvSpPr>
          <p:spPr>
            <a:xfrm>
              <a:off x="4760622" y="3620949"/>
              <a:ext cx="13980" cy="410890"/>
            </a:xfrm>
            <a:custGeom>
              <a:rect b="b" l="l" r="r" t="t"/>
              <a:pathLst>
                <a:path extrusionOk="0" h="410890" w="13980">
                  <a:moveTo>
                    <a:pt x="0" y="0"/>
                  </a:moveTo>
                  <a:lnTo>
                    <a:pt x="0" y="410891"/>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79" name="Google Shape;14879;p251"/>
            <p:cNvSpPr/>
            <p:nvPr/>
          </p:nvSpPr>
          <p:spPr>
            <a:xfrm>
              <a:off x="4729865" y="4008081"/>
              <a:ext cx="62911" cy="72674"/>
            </a:xfrm>
            <a:custGeom>
              <a:rect b="b" l="l" r="r" t="t"/>
              <a:pathLst>
                <a:path extrusionOk="0" h="72674" w="62911">
                  <a:moveTo>
                    <a:pt x="0" y="0"/>
                  </a:moveTo>
                  <a:lnTo>
                    <a:pt x="30757" y="12578"/>
                  </a:lnTo>
                  <a:lnTo>
                    <a:pt x="62912" y="0"/>
                  </a:lnTo>
                  <a:lnTo>
                    <a:pt x="30757" y="72675"/>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14880" name="Google Shape;14880;p251"/>
          <p:cNvGrpSpPr/>
          <p:nvPr/>
        </p:nvGrpSpPr>
        <p:grpSpPr>
          <a:xfrm>
            <a:off x="6454389" y="4121568"/>
            <a:ext cx="62911" cy="609347"/>
            <a:chOff x="4729865" y="4241478"/>
            <a:chExt cx="62911" cy="609347"/>
          </a:xfrm>
        </p:grpSpPr>
        <p:sp>
          <p:nvSpPr>
            <p:cNvPr id="14881" name="Google Shape;14881;p251"/>
            <p:cNvSpPr/>
            <p:nvPr/>
          </p:nvSpPr>
          <p:spPr>
            <a:xfrm>
              <a:off x="4760622" y="4241478"/>
              <a:ext cx="13980" cy="559034"/>
            </a:xfrm>
            <a:custGeom>
              <a:rect b="b" l="l" r="r" t="t"/>
              <a:pathLst>
                <a:path extrusionOk="0" h="559034" w="13980">
                  <a:moveTo>
                    <a:pt x="0" y="0"/>
                  </a:moveTo>
                  <a:lnTo>
                    <a:pt x="0" y="559035"/>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82" name="Google Shape;14882;p251"/>
            <p:cNvSpPr/>
            <p:nvPr/>
          </p:nvSpPr>
          <p:spPr>
            <a:xfrm>
              <a:off x="4729865" y="4776753"/>
              <a:ext cx="62911" cy="74072"/>
            </a:xfrm>
            <a:custGeom>
              <a:rect b="b" l="l" r="r" t="t"/>
              <a:pathLst>
                <a:path extrusionOk="0" h="74072" w="62911">
                  <a:moveTo>
                    <a:pt x="0" y="0"/>
                  </a:moveTo>
                  <a:lnTo>
                    <a:pt x="30757" y="13976"/>
                  </a:lnTo>
                  <a:lnTo>
                    <a:pt x="62912"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883" name="Google Shape;14883;p251"/>
          <p:cNvSpPr/>
          <p:nvPr/>
        </p:nvSpPr>
        <p:spPr>
          <a:xfrm>
            <a:off x="7001021" y="3305377"/>
            <a:ext cx="131415" cy="131373"/>
          </a:xfrm>
          <a:custGeom>
            <a:rect b="b" l="l" r="r" t="t"/>
            <a:pathLst>
              <a:path extrusionOk="0" h="131373" w="131415">
                <a:moveTo>
                  <a:pt x="131415" y="0"/>
                </a:moveTo>
                <a:cubicBezTo>
                  <a:pt x="58717" y="0"/>
                  <a:pt x="0" y="58699"/>
                  <a:pt x="0"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84" name="Google Shape;14884;p251"/>
          <p:cNvSpPr/>
          <p:nvPr/>
        </p:nvSpPr>
        <p:spPr>
          <a:xfrm>
            <a:off x="6267052" y="4023737"/>
            <a:ext cx="218093" cy="218023"/>
          </a:xfrm>
          <a:custGeom>
            <a:rect b="b" l="l" r="r" t="t"/>
            <a:pathLst>
              <a:path extrusionOk="0" h="218023" w="218093">
                <a:moveTo>
                  <a:pt x="218093" y="218023"/>
                </a:moveTo>
                <a:cubicBezTo>
                  <a:pt x="218093" y="97831"/>
                  <a:pt x="120231" y="0"/>
                  <a:pt x="0" y="0"/>
                </a:cubicBezTo>
              </a:path>
            </a:pathLst>
          </a:custGeom>
          <a:noFill/>
          <a:ln cap="flat" cmpd="sng" w="27925">
            <a:solidFill>
              <a:srgbClr val="B52455"/>
            </a:solidFill>
            <a:prstDash val="dashDot"/>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85" name="Google Shape;14885;p251"/>
          <p:cNvSpPr/>
          <p:nvPr/>
        </p:nvSpPr>
        <p:spPr>
          <a:xfrm>
            <a:off x="5477162" y="2883306"/>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86" name="Google Shape;14886;p251"/>
          <p:cNvSpPr/>
          <p:nvPr/>
        </p:nvSpPr>
        <p:spPr>
          <a:xfrm>
            <a:off x="5477162" y="2519934"/>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14887" name="Google Shape;14887;p251"/>
          <p:cNvGrpSpPr/>
          <p:nvPr/>
        </p:nvGrpSpPr>
        <p:grpSpPr>
          <a:xfrm>
            <a:off x="10662335" y="1675791"/>
            <a:ext cx="950865" cy="877685"/>
            <a:chOff x="11141691" y="1460178"/>
            <a:chExt cx="950865" cy="877685"/>
          </a:xfrm>
        </p:grpSpPr>
        <p:grpSp>
          <p:nvGrpSpPr>
            <p:cNvPr id="14888" name="Google Shape;14888;p251"/>
            <p:cNvGrpSpPr/>
            <p:nvPr/>
          </p:nvGrpSpPr>
          <p:grpSpPr>
            <a:xfrm>
              <a:off x="11141691" y="2119839"/>
              <a:ext cx="335528" cy="62891"/>
              <a:chOff x="9346180" y="2455362"/>
              <a:chExt cx="335528" cy="62891"/>
            </a:xfrm>
          </p:grpSpPr>
          <p:sp>
            <p:nvSpPr>
              <p:cNvPr id="14889" name="Google Shape;14889;p251"/>
              <p:cNvSpPr/>
              <p:nvPr/>
            </p:nvSpPr>
            <p:spPr>
              <a:xfrm>
                <a:off x="9396509" y="2486109"/>
                <a:ext cx="285199" cy="13975"/>
              </a:xfrm>
              <a:custGeom>
                <a:rect b="b" l="l" r="r" t="t"/>
                <a:pathLst>
                  <a:path extrusionOk="0" h="13975" w="285199">
                    <a:moveTo>
                      <a:pt x="285200" y="0"/>
                    </a:moveTo>
                    <a:lnTo>
                      <a:pt x="0" y="0"/>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90" name="Google Shape;14890;p251"/>
              <p:cNvSpPr/>
              <p:nvPr/>
            </p:nvSpPr>
            <p:spPr>
              <a:xfrm>
                <a:off x="9346180" y="2455362"/>
                <a:ext cx="74096" cy="62891"/>
              </a:xfrm>
              <a:custGeom>
                <a:rect b="b" l="l" r="r" t="t"/>
                <a:pathLst>
                  <a:path extrusionOk="0" h="62891" w="74096">
                    <a:moveTo>
                      <a:pt x="74096" y="0"/>
                    </a:moveTo>
                    <a:lnTo>
                      <a:pt x="60116" y="30747"/>
                    </a:lnTo>
                    <a:lnTo>
                      <a:pt x="74096" y="62891"/>
                    </a:lnTo>
                    <a:lnTo>
                      <a:pt x="0" y="30747"/>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891" name="Google Shape;14891;p251"/>
            <p:cNvSpPr/>
            <p:nvPr/>
          </p:nvSpPr>
          <p:spPr>
            <a:xfrm>
              <a:off x="11259126" y="2150586"/>
              <a:ext cx="131415" cy="131373"/>
            </a:xfrm>
            <a:custGeom>
              <a:rect b="b" l="l" r="r" t="t"/>
              <a:pathLst>
                <a:path extrusionOk="0" h="131373" w="131415">
                  <a:moveTo>
                    <a:pt x="0" y="0"/>
                  </a:moveTo>
                  <a:cubicBezTo>
                    <a:pt x="72698" y="0"/>
                    <a:pt x="131416" y="58699"/>
                    <a:pt x="131416" y="131373"/>
                  </a:cubicBez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92" name="Google Shape;14892;p251"/>
            <p:cNvSpPr/>
            <p:nvPr/>
          </p:nvSpPr>
          <p:spPr>
            <a:xfrm>
              <a:off x="11396134" y="1963310"/>
              <a:ext cx="696422" cy="374553"/>
            </a:xfrm>
            <a:custGeom>
              <a:rect b="b" l="l" r="r" t="t"/>
              <a:pathLst>
                <a:path extrusionOk="0" h="374553" w="981421">
                  <a:moveTo>
                    <a:pt x="981421" y="187277"/>
                  </a:moveTo>
                  <a:cubicBezTo>
                    <a:pt x="981421" y="290707"/>
                    <a:pt x="761723" y="374553"/>
                    <a:pt x="490711" y="374553"/>
                  </a:cubicBezTo>
                  <a:cubicBezTo>
                    <a:pt x="219699" y="374553"/>
                    <a:pt x="1" y="290707"/>
                    <a:pt x="1" y="187277"/>
                  </a:cubicBezTo>
                  <a:cubicBezTo>
                    <a:pt x="1" y="83847"/>
                    <a:pt x="219699" y="0"/>
                    <a:pt x="490711" y="0"/>
                  </a:cubicBezTo>
                  <a:cubicBezTo>
                    <a:pt x="761723" y="0"/>
                    <a:pt x="981421" y="83847"/>
                    <a:pt x="981421" y="187277"/>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93" name="Google Shape;14893;p251"/>
            <p:cNvSpPr txBox="1"/>
            <p:nvPr/>
          </p:nvSpPr>
          <p:spPr>
            <a:xfrm>
              <a:off x="11401340" y="2015472"/>
              <a:ext cx="60625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C3(H</a:t>
              </a:r>
              <a:r>
                <a:rPr b="1" baseline="-25000" i="0" lang="pt-BR" sz="991" u="none" cap="none" strike="noStrike">
                  <a:solidFill>
                    <a:srgbClr val="20285C"/>
                  </a:solidFill>
                  <a:latin typeface="Calibri"/>
                  <a:ea typeface="Calibri"/>
                  <a:cs typeface="Calibri"/>
                  <a:sym typeface="Calibri"/>
                </a:rPr>
                <a:t>2</a:t>
              </a:r>
              <a:r>
                <a:rPr b="1" i="0" lang="pt-BR" sz="991" u="none" cap="none" strike="noStrike">
                  <a:solidFill>
                    <a:srgbClr val="20285C"/>
                  </a:solidFill>
                  <a:latin typeface="Calibri"/>
                  <a:ea typeface="Calibri"/>
                  <a:cs typeface="Calibri"/>
                  <a:sym typeface="Calibri"/>
                </a:rPr>
                <a:t>O)</a:t>
              </a:r>
              <a:endParaRPr/>
            </a:p>
          </p:txBody>
        </p:sp>
        <p:grpSp>
          <p:nvGrpSpPr>
            <p:cNvPr id="14894" name="Google Shape;14894;p251"/>
            <p:cNvGrpSpPr/>
            <p:nvPr/>
          </p:nvGrpSpPr>
          <p:grpSpPr>
            <a:xfrm>
              <a:off x="11856087" y="1618106"/>
              <a:ext cx="61513" cy="335420"/>
              <a:chOff x="10060576" y="1953629"/>
              <a:chExt cx="61513" cy="335420"/>
            </a:xfrm>
          </p:grpSpPr>
          <p:sp>
            <p:nvSpPr>
              <p:cNvPr id="14895" name="Google Shape;14895;p251"/>
              <p:cNvSpPr/>
              <p:nvPr/>
            </p:nvSpPr>
            <p:spPr>
              <a:xfrm>
                <a:off x="10091333" y="1953629"/>
                <a:ext cx="13980" cy="285107"/>
              </a:xfrm>
              <a:custGeom>
                <a:rect b="b" l="l" r="r" t="t"/>
                <a:pathLst>
                  <a:path extrusionOk="0" h="285107" w="13980">
                    <a:moveTo>
                      <a:pt x="0" y="0"/>
                    </a:moveTo>
                    <a:lnTo>
                      <a:pt x="0" y="285108"/>
                    </a:lnTo>
                  </a:path>
                </a:pathLst>
              </a:custGeom>
              <a:noFill/>
              <a:ln cap="flat" cmpd="sng" w="13950">
                <a:solidFill>
                  <a:srgbClr val="B5245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96" name="Google Shape;14896;p251"/>
              <p:cNvSpPr/>
              <p:nvPr/>
            </p:nvSpPr>
            <p:spPr>
              <a:xfrm>
                <a:off x="10060576" y="2214977"/>
                <a:ext cx="61513" cy="74072"/>
              </a:xfrm>
              <a:custGeom>
                <a:rect b="b" l="l" r="r" t="t"/>
                <a:pathLst>
                  <a:path extrusionOk="0" h="74072" w="61513">
                    <a:moveTo>
                      <a:pt x="0" y="0"/>
                    </a:moveTo>
                    <a:lnTo>
                      <a:pt x="30757" y="13976"/>
                    </a:lnTo>
                    <a:lnTo>
                      <a:pt x="61514" y="0"/>
                    </a:lnTo>
                    <a:lnTo>
                      <a:pt x="30757" y="74072"/>
                    </a:lnTo>
                    <a:close/>
                  </a:path>
                </a:pathLst>
              </a:custGeom>
              <a:solidFill>
                <a:srgbClr val="B5245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897" name="Google Shape;14897;p251"/>
            <p:cNvSpPr/>
            <p:nvPr/>
          </p:nvSpPr>
          <p:spPr>
            <a:xfrm>
              <a:off x="11737254" y="1460178"/>
              <a:ext cx="299179" cy="299083"/>
            </a:xfrm>
            <a:custGeom>
              <a:rect b="b" l="l" r="r" t="t"/>
              <a:pathLst>
                <a:path extrusionOk="0" h="299083" w="299179">
                  <a:moveTo>
                    <a:pt x="299180" y="149542"/>
                  </a:moveTo>
                  <a:cubicBezTo>
                    <a:pt x="299180" y="232131"/>
                    <a:pt x="232207" y="299084"/>
                    <a:pt x="149590" y="299084"/>
                  </a:cubicBezTo>
                  <a:cubicBezTo>
                    <a:pt x="66974" y="299084"/>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98" name="Google Shape;14898;p251"/>
            <p:cNvSpPr txBox="1"/>
            <p:nvPr/>
          </p:nvSpPr>
          <p:spPr>
            <a:xfrm>
              <a:off x="11721530" y="1474018"/>
              <a:ext cx="31611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t>
              </a:r>
              <a:endParaRPr/>
            </a:p>
          </p:txBody>
        </p:sp>
      </p:grpSp>
      <p:sp>
        <p:nvSpPr>
          <p:cNvPr id="14899" name="Google Shape;14899;p251"/>
          <p:cNvSpPr/>
          <p:nvPr/>
        </p:nvSpPr>
        <p:spPr>
          <a:xfrm>
            <a:off x="6956284" y="3369666"/>
            <a:ext cx="299179" cy="299083"/>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00" name="Google Shape;14900;p251"/>
          <p:cNvSpPr txBox="1"/>
          <p:nvPr/>
        </p:nvSpPr>
        <p:spPr>
          <a:xfrm>
            <a:off x="6945970" y="3386674"/>
            <a:ext cx="317716"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Ba</a:t>
            </a:r>
            <a:endParaRPr/>
          </a:p>
        </p:txBody>
      </p:sp>
      <p:sp>
        <p:nvSpPr>
          <p:cNvPr id="14901" name="Google Shape;14901;p251"/>
          <p:cNvSpPr/>
          <p:nvPr/>
        </p:nvSpPr>
        <p:spPr>
          <a:xfrm>
            <a:off x="8375290" y="2518536"/>
            <a:ext cx="299179" cy="299083"/>
          </a:xfrm>
          <a:custGeom>
            <a:rect b="b" l="l" r="r" t="t"/>
            <a:pathLst>
              <a:path extrusionOk="0" h="299083" w="299179">
                <a:moveTo>
                  <a:pt x="299180" y="149542"/>
                </a:moveTo>
                <a:cubicBezTo>
                  <a:pt x="299180" y="232131"/>
                  <a:pt x="232206" y="299084"/>
                  <a:pt x="149590" y="299084"/>
                </a:cubicBezTo>
                <a:cubicBezTo>
                  <a:pt x="66973" y="299084"/>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02" name="Google Shape;14902;p251"/>
          <p:cNvSpPr txBox="1"/>
          <p:nvPr/>
        </p:nvSpPr>
        <p:spPr>
          <a:xfrm>
            <a:off x="8316073" y="2539345"/>
            <a:ext cx="38504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C3b</a:t>
            </a:r>
            <a:endParaRPr/>
          </a:p>
        </p:txBody>
      </p:sp>
      <p:sp>
        <p:nvSpPr>
          <p:cNvPr id="14903" name="Google Shape;14903;p251"/>
          <p:cNvSpPr/>
          <p:nvPr/>
        </p:nvSpPr>
        <p:spPr>
          <a:xfrm>
            <a:off x="8375290" y="1898008"/>
            <a:ext cx="299179" cy="299083"/>
          </a:xfrm>
          <a:custGeom>
            <a:rect b="b" l="l" r="r" t="t"/>
            <a:pathLst>
              <a:path extrusionOk="0" h="299083" w="299179">
                <a:moveTo>
                  <a:pt x="299180" y="149542"/>
                </a:moveTo>
                <a:cubicBezTo>
                  <a:pt x="299180" y="232131"/>
                  <a:pt x="232206" y="299083"/>
                  <a:pt x="149590" y="299083"/>
                </a:cubicBezTo>
                <a:cubicBezTo>
                  <a:pt x="66973" y="299083"/>
                  <a:pt x="0" y="232131"/>
                  <a:pt x="0" y="149542"/>
                </a:cubicBezTo>
                <a:cubicBezTo>
                  <a:pt x="0" y="66952"/>
                  <a:pt x="66973"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04" name="Google Shape;14904;p251"/>
          <p:cNvSpPr txBox="1"/>
          <p:nvPr/>
        </p:nvSpPr>
        <p:spPr>
          <a:xfrm>
            <a:off x="8360587" y="1914225"/>
            <a:ext cx="316112"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t>
            </a:r>
            <a:endParaRPr/>
          </a:p>
        </p:txBody>
      </p:sp>
      <p:pic>
        <p:nvPicPr>
          <p:cNvPr descr="Um objeto roxo com fundo preto&#10;&#10;Descrição gerada automaticamente" id="14905" name="Google Shape;14905;p251"/>
          <p:cNvPicPr preferRelativeResize="0"/>
          <p:nvPr/>
        </p:nvPicPr>
        <p:blipFill rotWithShape="1">
          <a:blip r:embed="rId3">
            <a:alphaModFix/>
          </a:blip>
          <a:srcRect b="0" l="0" r="0" t="0"/>
          <a:stretch/>
        </p:blipFill>
        <p:spPr>
          <a:xfrm>
            <a:off x="7097453" y="5567758"/>
            <a:ext cx="342900" cy="342900"/>
          </a:xfrm>
          <a:prstGeom prst="rect">
            <a:avLst/>
          </a:prstGeom>
          <a:noFill/>
          <a:ln>
            <a:noFill/>
          </a:ln>
        </p:spPr>
      </p:pic>
      <p:pic>
        <p:nvPicPr>
          <p:cNvPr descr="Um objeto roxo com fundo preto&#10;&#10;Descrição gerada automaticamente" id="14906" name="Google Shape;14906;p251"/>
          <p:cNvPicPr preferRelativeResize="0"/>
          <p:nvPr/>
        </p:nvPicPr>
        <p:blipFill rotWithShape="1">
          <a:blip r:embed="rId3">
            <a:alphaModFix/>
          </a:blip>
          <a:srcRect b="0" l="0" r="0" t="0"/>
          <a:stretch/>
        </p:blipFill>
        <p:spPr>
          <a:xfrm>
            <a:off x="7287124" y="5290290"/>
            <a:ext cx="342900" cy="342900"/>
          </a:xfrm>
          <a:prstGeom prst="rect">
            <a:avLst/>
          </a:prstGeom>
          <a:noFill/>
          <a:ln>
            <a:noFill/>
          </a:ln>
        </p:spPr>
      </p:pic>
      <p:pic>
        <p:nvPicPr>
          <p:cNvPr descr="Um objeto roxo com fundo preto&#10;&#10;Descrição gerada automaticamente" id="14907" name="Google Shape;14907;p251"/>
          <p:cNvPicPr preferRelativeResize="0"/>
          <p:nvPr/>
        </p:nvPicPr>
        <p:blipFill rotWithShape="1">
          <a:blip r:embed="rId3">
            <a:alphaModFix/>
          </a:blip>
          <a:srcRect b="0" l="0" r="0" t="0"/>
          <a:stretch/>
        </p:blipFill>
        <p:spPr>
          <a:xfrm>
            <a:off x="7031791" y="5292014"/>
            <a:ext cx="342900" cy="342900"/>
          </a:xfrm>
          <a:prstGeom prst="rect">
            <a:avLst/>
          </a:prstGeom>
          <a:noFill/>
          <a:ln>
            <a:noFill/>
          </a:ln>
        </p:spPr>
      </p:pic>
      <p:grpSp>
        <p:nvGrpSpPr>
          <p:cNvPr id="14908" name="Google Shape;14908;p251"/>
          <p:cNvGrpSpPr/>
          <p:nvPr/>
        </p:nvGrpSpPr>
        <p:grpSpPr>
          <a:xfrm>
            <a:off x="5994435" y="2997940"/>
            <a:ext cx="62911" cy="873491"/>
            <a:chOff x="4269911" y="4764175"/>
            <a:chExt cx="62911" cy="873491"/>
          </a:xfrm>
        </p:grpSpPr>
        <p:sp>
          <p:nvSpPr>
            <p:cNvPr id="14909" name="Google Shape;14909;p251"/>
            <p:cNvSpPr/>
            <p:nvPr/>
          </p:nvSpPr>
          <p:spPr>
            <a:xfrm>
              <a:off x="4302066" y="4764175"/>
              <a:ext cx="13980" cy="823178"/>
            </a:xfrm>
            <a:custGeom>
              <a:rect b="b" l="l" r="r" t="t"/>
              <a:pathLst>
                <a:path extrusionOk="0" h="823178" w="13980">
                  <a:moveTo>
                    <a:pt x="0" y="0"/>
                  </a:moveTo>
                  <a:lnTo>
                    <a:pt x="0" y="823178"/>
                  </a:ln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10" name="Google Shape;14910;p251"/>
            <p:cNvSpPr/>
            <p:nvPr/>
          </p:nvSpPr>
          <p:spPr>
            <a:xfrm>
              <a:off x="4269911" y="5563595"/>
              <a:ext cx="62911" cy="74071"/>
            </a:xfrm>
            <a:custGeom>
              <a:rect b="b" l="l" r="r" t="t"/>
              <a:pathLst>
                <a:path extrusionOk="0" h="74071" w="62911">
                  <a:moveTo>
                    <a:pt x="0" y="0"/>
                  </a:moveTo>
                  <a:lnTo>
                    <a:pt x="32155" y="13976"/>
                  </a:lnTo>
                  <a:lnTo>
                    <a:pt x="62912" y="0"/>
                  </a:lnTo>
                  <a:lnTo>
                    <a:pt x="32155" y="74072"/>
                  </a:lnTo>
                  <a:close/>
                </a:path>
              </a:pathLst>
            </a:custGeom>
            <a:solidFill>
              <a:srgbClr val="6E615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14911" name="Google Shape;14911;p251"/>
          <p:cNvSpPr/>
          <p:nvPr/>
        </p:nvSpPr>
        <p:spPr>
          <a:xfrm>
            <a:off x="5892379" y="3677167"/>
            <a:ext cx="131415" cy="131373"/>
          </a:xfrm>
          <a:custGeom>
            <a:rect b="b" l="l" r="r" t="t"/>
            <a:pathLst>
              <a:path extrusionOk="0" h="131373" w="131415">
                <a:moveTo>
                  <a:pt x="0" y="131373"/>
                </a:moveTo>
                <a:cubicBezTo>
                  <a:pt x="72698" y="131373"/>
                  <a:pt x="131415" y="72674"/>
                  <a:pt x="131415" y="0"/>
                </a:cubicBezTo>
              </a:path>
            </a:pathLst>
          </a:custGeom>
          <a:noFill/>
          <a:ln cap="flat" cmpd="sng" w="13950">
            <a:solidFill>
              <a:srgbClr val="6E6159"/>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12" name="Google Shape;14912;p251"/>
          <p:cNvSpPr/>
          <p:nvPr/>
        </p:nvSpPr>
        <p:spPr>
          <a:xfrm>
            <a:off x="5685469" y="3592106"/>
            <a:ext cx="299179" cy="240161"/>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solidFill>
            <a:srgbClr val="F3F4F3"/>
          </a:solidFill>
          <a:ln cap="flat" cmpd="sng" w="13950">
            <a:solidFill>
              <a:srgbClr val="4A6DB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13" name="Google Shape;14913;p251"/>
          <p:cNvSpPr txBox="1"/>
          <p:nvPr/>
        </p:nvSpPr>
        <p:spPr>
          <a:xfrm>
            <a:off x="5625958" y="3579384"/>
            <a:ext cx="378630" cy="24481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0285C"/>
              </a:buClr>
              <a:buSzPts val="991"/>
              <a:buFont typeface="Calibri"/>
              <a:buNone/>
            </a:pPr>
            <a:r>
              <a:rPr b="1" i="0" lang="pt-BR" sz="991" u="none" cap="none" strike="noStrike">
                <a:solidFill>
                  <a:srgbClr val="20285C"/>
                </a:solidFill>
                <a:latin typeface="Calibri"/>
                <a:ea typeface="Calibri"/>
                <a:cs typeface="Calibri"/>
                <a:sym typeface="Calibri"/>
              </a:rPr>
              <a:t>C3a</a:t>
            </a:r>
            <a:endParaRPr/>
          </a:p>
        </p:txBody>
      </p:sp>
      <p:sp>
        <p:nvSpPr>
          <p:cNvPr id="14914" name="Google Shape;14914;p251"/>
          <p:cNvSpPr txBox="1"/>
          <p:nvPr/>
        </p:nvSpPr>
        <p:spPr>
          <a:xfrm rot="-5400000">
            <a:off x="3812069" y="2827248"/>
            <a:ext cx="1198899"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1400"/>
              <a:buFont typeface="Calibri"/>
              <a:buNone/>
            </a:pPr>
            <a:r>
              <a:rPr b="1" i="0" lang="pt-BR" sz="1400" u="none" cap="none" strike="noStrike">
                <a:solidFill>
                  <a:srgbClr val="3F4444"/>
                </a:solidFill>
                <a:latin typeface="Calibri"/>
                <a:ea typeface="Calibri"/>
                <a:cs typeface="Calibri"/>
                <a:sym typeface="Calibri"/>
              </a:rPr>
              <a:t>Proximal</a:t>
            </a:r>
            <a:endParaRPr/>
          </a:p>
        </p:txBody>
      </p:sp>
      <p:sp>
        <p:nvSpPr>
          <p:cNvPr id="14915" name="Google Shape;14915;p251"/>
          <p:cNvSpPr txBox="1"/>
          <p:nvPr/>
        </p:nvSpPr>
        <p:spPr>
          <a:xfrm>
            <a:off x="4174529" y="1071194"/>
            <a:ext cx="3842941"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Calibri"/>
              <a:buNone/>
            </a:pPr>
            <a:r>
              <a:rPr b="1" i="0" lang="pt-BR" sz="1400" u="none" cap="none" strike="noStrike">
                <a:solidFill>
                  <a:srgbClr val="000000"/>
                </a:solidFill>
                <a:latin typeface="Calibri"/>
                <a:ea typeface="Calibri"/>
                <a:cs typeface="Calibri"/>
                <a:sym typeface="Calibri"/>
              </a:rPr>
              <a:t>Via do complemento simplificada</a:t>
            </a:r>
            <a:r>
              <a:rPr b="1" baseline="30000" i="0" lang="pt-BR" sz="1400" u="none" cap="none" strike="noStrike">
                <a:solidFill>
                  <a:srgbClr val="000000"/>
                </a:solidFill>
                <a:latin typeface="Calibri"/>
                <a:ea typeface="Calibri"/>
                <a:cs typeface="Calibri"/>
                <a:sym typeface="Calibri"/>
              </a:rPr>
              <a:t>1,2,7-10</a:t>
            </a:r>
            <a:endParaRPr b="1" i="0" sz="1400" u="none" cap="none" strike="noStrike">
              <a:solidFill>
                <a:srgbClr val="000000"/>
              </a:solidFill>
              <a:latin typeface="Calibri"/>
              <a:ea typeface="Calibri"/>
              <a:cs typeface="Calibri"/>
              <a:sym typeface="Calibri"/>
            </a:endParaRPr>
          </a:p>
        </p:txBody>
      </p:sp>
      <p:sp>
        <p:nvSpPr>
          <p:cNvPr id="14916" name="Google Shape;14916;p251"/>
          <p:cNvSpPr txBox="1"/>
          <p:nvPr/>
        </p:nvSpPr>
        <p:spPr>
          <a:xfrm>
            <a:off x="5329652" y="3198772"/>
            <a:ext cx="511679"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C4b2a</a:t>
            </a:r>
            <a:endParaRPr/>
          </a:p>
        </p:txBody>
      </p:sp>
      <p:sp>
        <p:nvSpPr>
          <p:cNvPr id="14917" name="Google Shape;14917;p251"/>
          <p:cNvSpPr txBox="1"/>
          <p:nvPr/>
        </p:nvSpPr>
        <p:spPr>
          <a:xfrm>
            <a:off x="5275394" y="4785213"/>
            <a:ext cx="644728"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C4b2a3b</a:t>
            </a:r>
            <a:endParaRPr/>
          </a:p>
        </p:txBody>
      </p:sp>
      <p:sp>
        <p:nvSpPr>
          <p:cNvPr id="14918" name="Google Shape;14918;p251"/>
          <p:cNvSpPr txBox="1"/>
          <p:nvPr/>
        </p:nvSpPr>
        <p:spPr>
          <a:xfrm>
            <a:off x="5663147" y="2511058"/>
            <a:ext cx="316112"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C2</a:t>
            </a:r>
            <a:endParaRPr/>
          </a:p>
        </p:txBody>
      </p:sp>
      <p:sp>
        <p:nvSpPr>
          <p:cNvPr id="14919" name="Google Shape;14919;p251"/>
          <p:cNvSpPr txBox="1"/>
          <p:nvPr/>
        </p:nvSpPr>
        <p:spPr>
          <a:xfrm>
            <a:off x="5434698" y="1760717"/>
            <a:ext cx="316112"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a:t>
            </a:r>
            <a:endParaRPr/>
          </a:p>
        </p:txBody>
      </p:sp>
      <p:sp>
        <p:nvSpPr>
          <p:cNvPr id="14920" name="Google Shape;14920;p251"/>
          <p:cNvSpPr txBox="1"/>
          <p:nvPr/>
        </p:nvSpPr>
        <p:spPr>
          <a:xfrm>
            <a:off x="5202530" y="2445812"/>
            <a:ext cx="378630"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C4a</a:t>
            </a:r>
            <a:endParaRPr/>
          </a:p>
        </p:txBody>
      </p:sp>
      <p:sp>
        <p:nvSpPr>
          <p:cNvPr id="14921" name="Google Shape;14921;p251"/>
          <p:cNvSpPr txBox="1"/>
          <p:nvPr/>
        </p:nvSpPr>
        <p:spPr>
          <a:xfrm>
            <a:off x="5202284" y="2784558"/>
            <a:ext cx="385042" cy="2448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991"/>
              <a:buFont typeface="Calibri"/>
              <a:buNone/>
            </a:pPr>
            <a:r>
              <a:rPr b="1" i="0" lang="pt-BR" sz="991" u="none" cap="none" strike="noStrike">
                <a:solidFill>
                  <a:srgbClr val="FFFFFF"/>
                </a:solidFill>
                <a:latin typeface="Calibri"/>
                <a:ea typeface="Calibri"/>
                <a:cs typeface="Calibri"/>
                <a:sym typeface="Calibri"/>
              </a:rPr>
              <a:t>C2b</a:t>
            </a:r>
            <a:endParaRPr/>
          </a:p>
        </p:txBody>
      </p:sp>
      <p:sp>
        <p:nvSpPr>
          <p:cNvPr id="14922" name="Google Shape;14922;p251"/>
          <p:cNvSpPr txBox="1"/>
          <p:nvPr/>
        </p:nvSpPr>
        <p:spPr>
          <a:xfrm>
            <a:off x="4262470" y="5869568"/>
            <a:ext cx="2452916" cy="20666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743"/>
              <a:buFont typeface="Calibri"/>
              <a:buNone/>
            </a:pPr>
            <a:r>
              <a:rPr b="0" i="0" lang="pt-BR" sz="743" u="none" cap="none" strike="noStrike">
                <a:solidFill>
                  <a:srgbClr val="3F4444"/>
                </a:solidFill>
                <a:latin typeface="Calibri"/>
                <a:ea typeface="Calibri"/>
                <a:cs typeface="Calibri"/>
                <a:sym typeface="Calibri"/>
              </a:rPr>
              <a:t>A caixa realçada representa a superfície de uma célula ou tecido (fase sólida)</a:t>
            </a:r>
            <a:endParaRPr/>
          </a:p>
        </p:txBody>
      </p:sp>
      <p:sp>
        <p:nvSpPr>
          <p:cNvPr id="14923" name="Google Shape;14923;p251"/>
          <p:cNvSpPr txBox="1"/>
          <p:nvPr/>
        </p:nvSpPr>
        <p:spPr>
          <a:xfrm>
            <a:off x="4536379" y="5375068"/>
            <a:ext cx="1005247" cy="369332"/>
          </a:xfrm>
          <a:prstGeom prst="rect">
            <a:avLst/>
          </a:prstGeom>
          <a:noFill/>
          <a:ln cap="flat" cmpd="sng" w="9525">
            <a:solidFill>
              <a:schemeClr val="dk2"/>
            </a:solidFill>
            <a:prstDash val="solid"/>
            <a:round/>
            <a:headEnd len="sm" w="sm" type="none"/>
            <a:tailEnd len="sm" w="sm" type="none"/>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900"/>
              <a:buFont typeface="Calibri"/>
              <a:buNone/>
            </a:pPr>
            <a:r>
              <a:rPr b="1" i="1" lang="pt-BR" sz="900" u="none" cap="none" strike="noStrike">
                <a:solidFill>
                  <a:srgbClr val="003865"/>
                </a:solidFill>
                <a:latin typeface="Calibri"/>
                <a:ea typeface="Calibri"/>
                <a:cs typeface="Calibri"/>
                <a:sym typeface="Calibri"/>
              </a:rPr>
              <a:t>RESPOSTA INFLAMATÓRIA (C5a)</a:t>
            </a:r>
            <a:endParaRPr/>
          </a:p>
        </p:txBody>
      </p:sp>
      <p:grpSp>
        <p:nvGrpSpPr>
          <p:cNvPr id="14924" name="Google Shape;14924;p251"/>
          <p:cNvGrpSpPr/>
          <p:nvPr/>
        </p:nvGrpSpPr>
        <p:grpSpPr>
          <a:xfrm>
            <a:off x="-296862" y="1378971"/>
            <a:ext cx="4559300" cy="4490597"/>
            <a:chOff x="-296862" y="1378971"/>
            <a:chExt cx="4559300" cy="4490597"/>
          </a:xfrm>
        </p:grpSpPr>
        <p:sp>
          <p:nvSpPr>
            <p:cNvPr id="14925" name="Google Shape;14925;p251"/>
            <p:cNvSpPr/>
            <p:nvPr/>
          </p:nvSpPr>
          <p:spPr>
            <a:xfrm>
              <a:off x="-296862" y="1378971"/>
              <a:ext cx="4559300" cy="4490597"/>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4926" name="Google Shape;14926;p251"/>
            <p:cNvGrpSpPr/>
            <p:nvPr/>
          </p:nvGrpSpPr>
          <p:grpSpPr>
            <a:xfrm>
              <a:off x="328023" y="1702506"/>
              <a:ext cx="570430" cy="492554"/>
              <a:chOff x="121166" y="1053388"/>
              <a:chExt cx="573643" cy="495328"/>
            </a:xfrm>
          </p:grpSpPr>
          <p:sp>
            <p:nvSpPr>
              <p:cNvPr id="14927" name="Google Shape;14927;p251"/>
              <p:cNvSpPr/>
              <p:nvPr/>
            </p:nvSpPr>
            <p:spPr>
              <a:xfrm>
                <a:off x="435511" y="1186990"/>
                <a:ext cx="152400" cy="185493"/>
              </a:xfrm>
              <a:custGeom>
                <a:rect b="b" l="l" r="r" t="t"/>
                <a:pathLst>
                  <a:path extrusionOk="0" h="185493" w="152400">
                    <a:moveTo>
                      <a:pt x="76200" y="185493"/>
                    </a:moveTo>
                    <a:cubicBezTo>
                      <a:pt x="118216" y="185493"/>
                      <a:pt x="152400" y="151388"/>
                      <a:pt x="152400" y="109465"/>
                    </a:cubicBezTo>
                    <a:cubicBezTo>
                      <a:pt x="152400" y="77491"/>
                      <a:pt x="112370" y="30326"/>
                      <a:pt x="88506" y="5058"/>
                    </a:cubicBezTo>
                    <a:cubicBezTo>
                      <a:pt x="82144" y="-1686"/>
                      <a:pt x="70256" y="-1686"/>
                      <a:pt x="63894" y="5058"/>
                    </a:cubicBezTo>
                    <a:cubicBezTo>
                      <a:pt x="40030" y="30326"/>
                      <a:pt x="0" y="77491"/>
                      <a:pt x="0" y="109465"/>
                    </a:cubicBezTo>
                    <a:cubicBezTo>
                      <a:pt x="0" y="151389"/>
                      <a:pt x="34184" y="185493"/>
                      <a:pt x="76200" y="185493"/>
                    </a:cubicBezTo>
                    <a:close/>
                    <a:moveTo>
                      <a:pt x="76200" y="19778"/>
                    </a:moveTo>
                    <a:cubicBezTo>
                      <a:pt x="104119" y="49618"/>
                      <a:pt x="133350" y="88346"/>
                      <a:pt x="133350" y="109465"/>
                    </a:cubicBezTo>
                    <a:cubicBezTo>
                      <a:pt x="133350" y="140882"/>
                      <a:pt x="107714" y="166443"/>
                      <a:pt x="76200" y="166443"/>
                    </a:cubicBezTo>
                    <a:cubicBezTo>
                      <a:pt x="44686" y="166443"/>
                      <a:pt x="19050" y="140882"/>
                      <a:pt x="19050" y="109465"/>
                    </a:cubicBezTo>
                    <a:cubicBezTo>
                      <a:pt x="19050" y="88346"/>
                      <a:pt x="48281" y="49618"/>
                      <a:pt x="76200" y="19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28" name="Google Shape;14928;p251"/>
              <p:cNvSpPr/>
              <p:nvPr/>
            </p:nvSpPr>
            <p:spPr>
              <a:xfrm>
                <a:off x="512844" y="1286351"/>
                <a:ext cx="44814" cy="51814"/>
              </a:xfrm>
              <a:custGeom>
                <a:rect b="b" l="l" r="r" t="t"/>
                <a:pathLst>
                  <a:path extrusionOk="0" h="51814" w="44814">
                    <a:moveTo>
                      <a:pt x="9401" y="51814"/>
                    </a:moveTo>
                    <a:cubicBezTo>
                      <a:pt x="28543" y="48138"/>
                      <a:pt x="43212" y="29195"/>
                      <a:pt x="44790" y="10132"/>
                    </a:cubicBezTo>
                    <a:cubicBezTo>
                      <a:pt x="45567" y="-2373"/>
                      <a:pt x="27014" y="-3794"/>
                      <a:pt x="25796" y="8625"/>
                    </a:cubicBezTo>
                    <a:cubicBezTo>
                      <a:pt x="24935" y="19490"/>
                      <a:pt x="16792" y="29838"/>
                      <a:pt x="6434" y="33233"/>
                    </a:cubicBezTo>
                    <a:cubicBezTo>
                      <a:pt x="-3765" y="36438"/>
                      <a:pt x="-1141" y="51985"/>
                      <a:pt x="9401" y="5181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29" name="Google Shape;14929;p251"/>
              <p:cNvSpPr/>
              <p:nvPr/>
            </p:nvSpPr>
            <p:spPr>
              <a:xfrm>
                <a:off x="121166" y="1053388"/>
                <a:ext cx="371495" cy="495328"/>
              </a:xfrm>
              <a:custGeom>
                <a:rect b="b" l="l" r="r" t="t"/>
                <a:pathLst>
                  <a:path extrusionOk="0" h="495328" w="371495">
                    <a:moveTo>
                      <a:pt x="104795" y="495308"/>
                    </a:moveTo>
                    <a:cubicBezTo>
                      <a:pt x="136650" y="495308"/>
                      <a:pt x="166005" y="481195"/>
                      <a:pt x="185744" y="457001"/>
                    </a:cubicBezTo>
                    <a:cubicBezTo>
                      <a:pt x="247629" y="532590"/>
                      <a:pt x="371457" y="488292"/>
                      <a:pt x="371495" y="390531"/>
                    </a:cubicBezTo>
                    <a:cubicBezTo>
                      <a:pt x="371495" y="390533"/>
                      <a:pt x="371495" y="378245"/>
                      <a:pt x="371495" y="378245"/>
                    </a:cubicBezTo>
                    <a:cubicBezTo>
                      <a:pt x="371271" y="365733"/>
                      <a:pt x="352667" y="365716"/>
                      <a:pt x="352445" y="378245"/>
                    </a:cubicBezTo>
                    <a:cubicBezTo>
                      <a:pt x="357381" y="429976"/>
                      <a:pt x="319746" y="476243"/>
                      <a:pt x="266720" y="476257"/>
                    </a:cubicBezTo>
                    <a:cubicBezTo>
                      <a:pt x="220677" y="477209"/>
                      <a:pt x="180038" y="436580"/>
                      <a:pt x="180996" y="390532"/>
                    </a:cubicBezTo>
                    <a:cubicBezTo>
                      <a:pt x="180995" y="390533"/>
                      <a:pt x="180995" y="245734"/>
                      <a:pt x="180995" y="245734"/>
                    </a:cubicBezTo>
                    <a:cubicBezTo>
                      <a:pt x="181575" y="243896"/>
                      <a:pt x="181039" y="241855"/>
                      <a:pt x="180995" y="239942"/>
                    </a:cubicBezTo>
                    <a:cubicBezTo>
                      <a:pt x="180995" y="229649"/>
                      <a:pt x="192729" y="219506"/>
                      <a:pt x="205115" y="219078"/>
                    </a:cubicBezTo>
                    <a:cubicBezTo>
                      <a:pt x="213626" y="218725"/>
                      <a:pt x="222946" y="221669"/>
                      <a:pt x="233694" y="227822"/>
                    </a:cubicBezTo>
                    <a:cubicBezTo>
                      <a:pt x="238266" y="230445"/>
                      <a:pt x="244080" y="228850"/>
                      <a:pt x="246694" y="224292"/>
                    </a:cubicBezTo>
                    <a:cubicBezTo>
                      <a:pt x="249307" y="219725"/>
                      <a:pt x="247726" y="213906"/>
                      <a:pt x="243163" y="211292"/>
                    </a:cubicBezTo>
                    <a:cubicBezTo>
                      <a:pt x="221062" y="199041"/>
                      <a:pt x="201306" y="195009"/>
                      <a:pt x="180995" y="207865"/>
                    </a:cubicBezTo>
                    <a:lnTo>
                      <a:pt x="180995" y="127642"/>
                    </a:lnTo>
                    <a:cubicBezTo>
                      <a:pt x="180995" y="109787"/>
                      <a:pt x="195524" y="95258"/>
                      <a:pt x="213379" y="95258"/>
                    </a:cubicBezTo>
                    <a:cubicBezTo>
                      <a:pt x="217156" y="95780"/>
                      <a:pt x="330076" y="93841"/>
                      <a:pt x="329749" y="96718"/>
                    </a:cubicBezTo>
                    <a:cubicBezTo>
                      <a:pt x="334753" y="98299"/>
                      <a:pt x="340116" y="95542"/>
                      <a:pt x="341711" y="90523"/>
                    </a:cubicBezTo>
                    <a:cubicBezTo>
                      <a:pt x="344755" y="80218"/>
                      <a:pt x="333156" y="76848"/>
                      <a:pt x="325087" y="76584"/>
                    </a:cubicBezTo>
                    <a:lnTo>
                      <a:pt x="329958" y="37624"/>
                    </a:lnTo>
                    <a:cubicBezTo>
                      <a:pt x="332821" y="18285"/>
                      <a:pt x="316298" y="-436"/>
                      <a:pt x="296751" y="8"/>
                    </a:cubicBezTo>
                    <a:lnTo>
                      <a:pt x="236689" y="8"/>
                    </a:lnTo>
                    <a:cubicBezTo>
                      <a:pt x="217149" y="-435"/>
                      <a:pt x="200612" y="18284"/>
                      <a:pt x="203483" y="37624"/>
                    </a:cubicBezTo>
                    <a:cubicBezTo>
                      <a:pt x="203482" y="37624"/>
                      <a:pt x="208338" y="76464"/>
                      <a:pt x="208338" y="76464"/>
                    </a:cubicBezTo>
                    <a:cubicBezTo>
                      <a:pt x="200068" y="77272"/>
                      <a:pt x="192389" y="80075"/>
                      <a:pt x="185731" y="84342"/>
                    </a:cubicBezTo>
                    <a:cubicBezTo>
                      <a:pt x="178953" y="80013"/>
                      <a:pt x="171235" y="77451"/>
                      <a:pt x="163153" y="76660"/>
                    </a:cubicBezTo>
                    <a:lnTo>
                      <a:pt x="168033" y="37624"/>
                    </a:lnTo>
                    <a:cubicBezTo>
                      <a:pt x="170896" y="18285"/>
                      <a:pt x="154373" y="-436"/>
                      <a:pt x="134826" y="8"/>
                    </a:cubicBezTo>
                    <a:lnTo>
                      <a:pt x="74765" y="8"/>
                    </a:lnTo>
                    <a:cubicBezTo>
                      <a:pt x="55224" y="-435"/>
                      <a:pt x="38687" y="18284"/>
                      <a:pt x="41558" y="37624"/>
                    </a:cubicBezTo>
                    <a:cubicBezTo>
                      <a:pt x="41557" y="37624"/>
                      <a:pt x="46413" y="76464"/>
                      <a:pt x="46413" y="76464"/>
                    </a:cubicBezTo>
                    <a:cubicBezTo>
                      <a:pt x="20411" y="79006"/>
                      <a:pt x="20" y="100982"/>
                      <a:pt x="20" y="127642"/>
                    </a:cubicBezTo>
                    <a:lnTo>
                      <a:pt x="20" y="390533"/>
                    </a:lnTo>
                    <a:cubicBezTo>
                      <a:pt x="-1148" y="446810"/>
                      <a:pt x="48513" y="496480"/>
                      <a:pt x="104795" y="495308"/>
                    </a:cubicBezTo>
                    <a:close/>
                    <a:moveTo>
                      <a:pt x="225881" y="23932"/>
                    </a:moveTo>
                    <a:cubicBezTo>
                      <a:pt x="228657" y="20788"/>
                      <a:pt x="232494" y="19058"/>
                      <a:pt x="236689" y="19058"/>
                    </a:cubicBezTo>
                    <a:lnTo>
                      <a:pt x="296751" y="19058"/>
                    </a:lnTo>
                    <a:cubicBezTo>
                      <a:pt x="305180" y="18846"/>
                      <a:pt x="312315" y="26922"/>
                      <a:pt x="311057" y="35261"/>
                    </a:cubicBezTo>
                    <a:lnTo>
                      <a:pt x="305936" y="76208"/>
                    </a:lnTo>
                    <a:lnTo>
                      <a:pt x="227504" y="76208"/>
                    </a:lnTo>
                    <a:lnTo>
                      <a:pt x="222383" y="35261"/>
                    </a:lnTo>
                    <a:cubicBezTo>
                      <a:pt x="221862" y="31099"/>
                      <a:pt x="223104" y="27076"/>
                      <a:pt x="225881" y="23932"/>
                    </a:cubicBezTo>
                    <a:close/>
                    <a:moveTo>
                      <a:pt x="63956" y="23932"/>
                    </a:moveTo>
                    <a:cubicBezTo>
                      <a:pt x="66732" y="20788"/>
                      <a:pt x="70569" y="19058"/>
                      <a:pt x="74764" y="19058"/>
                    </a:cubicBezTo>
                    <a:lnTo>
                      <a:pt x="134826" y="19058"/>
                    </a:lnTo>
                    <a:cubicBezTo>
                      <a:pt x="143255" y="18846"/>
                      <a:pt x="150390" y="26922"/>
                      <a:pt x="149132" y="35261"/>
                    </a:cubicBezTo>
                    <a:lnTo>
                      <a:pt x="144011" y="76208"/>
                    </a:lnTo>
                    <a:lnTo>
                      <a:pt x="65579" y="76208"/>
                    </a:lnTo>
                    <a:lnTo>
                      <a:pt x="60458" y="35261"/>
                    </a:lnTo>
                    <a:cubicBezTo>
                      <a:pt x="59937" y="31099"/>
                      <a:pt x="61179" y="27076"/>
                      <a:pt x="63956" y="23932"/>
                    </a:cubicBezTo>
                    <a:close/>
                    <a:moveTo>
                      <a:pt x="19070" y="127642"/>
                    </a:moveTo>
                    <a:cubicBezTo>
                      <a:pt x="19070" y="109787"/>
                      <a:pt x="33599" y="95258"/>
                      <a:pt x="51454" y="95258"/>
                    </a:cubicBezTo>
                    <a:lnTo>
                      <a:pt x="158136" y="95258"/>
                    </a:lnTo>
                    <a:cubicBezTo>
                      <a:pt x="162818" y="95258"/>
                      <a:pt x="167233" y="96309"/>
                      <a:pt x="171316" y="98136"/>
                    </a:cubicBezTo>
                    <a:cubicBezTo>
                      <a:pt x="165432" y="106499"/>
                      <a:pt x="161945" y="116662"/>
                      <a:pt x="161945" y="127642"/>
                    </a:cubicBezTo>
                    <a:lnTo>
                      <a:pt x="161945" y="242060"/>
                    </a:lnTo>
                    <a:cubicBezTo>
                      <a:pt x="137557" y="251844"/>
                      <a:pt x="116691" y="235413"/>
                      <a:pt x="96656" y="221198"/>
                    </a:cubicBezTo>
                    <a:cubicBezTo>
                      <a:pt x="74584" y="205082"/>
                      <a:pt x="44523" y="190594"/>
                      <a:pt x="19070" y="207865"/>
                    </a:cubicBezTo>
                    <a:lnTo>
                      <a:pt x="19070" y="127642"/>
                    </a:lnTo>
                    <a:close/>
                    <a:moveTo>
                      <a:pt x="19070" y="245734"/>
                    </a:moveTo>
                    <a:cubicBezTo>
                      <a:pt x="19649" y="243889"/>
                      <a:pt x="19114" y="241860"/>
                      <a:pt x="19070" y="239942"/>
                    </a:cubicBezTo>
                    <a:cubicBezTo>
                      <a:pt x="19070" y="229649"/>
                      <a:pt x="30804" y="219506"/>
                      <a:pt x="43194" y="219078"/>
                    </a:cubicBezTo>
                    <a:cubicBezTo>
                      <a:pt x="59378" y="218378"/>
                      <a:pt x="75863" y="229701"/>
                      <a:pt x="90159" y="239923"/>
                    </a:cubicBezTo>
                    <a:cubicBezTo>
                      <a:pt x="110122" y="254883"/>
                      <a:pt x="135701" y="269733"/>
                      <a:pt x="161945" y="262087"/>
                    </a:cubicBezTo>
                    <a:lnTo>
                      <a:pt x="161945" y="390533"/>
                    </a:lnTo>
                    <a:cubicBezTo>
                      <a:pt x="161945" y="408146"/>
                      <a:pt x="166284" y="425091"/>
                      <a:pt x="174429" y="440175"/>
                    </a:cubicBezTo>
                    <a:cubicBezTo>
                      <a:pt x="145886" y="482894"/>
                      <a:pt x="79654" y="488485"/>
                      <a:pt x="44189" y="451137"/>
                    </a:cubicBezTo>
                    <a:cubicBezTo>
                      <a:pt x="27990" y="434939"/>
                      <a:pt x="19070" y="413415"/>
                      <a:pt x="19070" y="390533"/>
                    </a:cubicBezTo>
                    <a:lnTo>
                      <a:pt x="19070" y="24573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30" name="Google Shape;14930;p251"/>
              <p:cNvSpPr/>
              <p:nvPr/>
            </p:nvSpPr>
            <p:spPr>
              <a:xfrm>
                <a:off x="378348" y="1148634"/>
                <a:ext cx="316461" cy="316467"/>
              </a:xfrm>
              <a:custGeom>
                <a:rect b="b" l="l" r="r" t="t"/>
                <a:pathLst>
                  <a:path extrusionOk="0" h="316467" w="316461">
                    <a:moveTo>
                      <a:pt x="13" y="133362"/>
                    </a:moveTo>
                    <a:cubicBezTo>
                      <a:pt x="-1424" y="235036"/>
                      <a:pt x="114772" y="301094"/>
                      <a:pt x="200936" y="248123"/>
                    </a:cubicBezTo>
                    <a:lnTo>
                      <a:pt x="259667" y="306854"/>
                    </a:lnTo>
                    <a:cubicBezTo>
                      <a:pt x="272352" y="319696"/>
                      <a:pt x="294110" y="319683"/>
                      <a:pt x="306818" y="306751"/>
                    </a:cubicBezTo>
                    <a:cubicBezTo>
                      <a:pt x="319682" y="293762"/>
                      <a:pt x="319682" y="272619"/>
                      <a:pt x="306785" y="259596"/>
                    </a:cubicBezTo>
                    <a:lnTo>
                      <a:pt x="248124" y="200935"/>
                    </a:lnTo>
                    <a:cubicBezTo>
                      <a:pt x="301099" y="114745"/>
                      <a:pt x="235022" y="-1426"/>
                      <a:pt x="133362" y="13"/>
                    </a:cubicBezTo>
                    <a:cubicBezTo>
                      <a:pt x="59833" y="12"/>
                      <a:pt x="13" y="59832"/>
                      <a:pt x="13" y="133362"/>
                    </a:cubicBezTo>
                    <a:close/>
                    <a:moveTo>
                      <a:pt x="293284" y="273033"/>
                    </a:moveTo>
                    <a:cubicBezTo>
                      <a:pt x="306335" y="286876"/>
                      <a:pt x="286658" y="305923"/>
                      <a:pt x="273066" y="293314"/>
                    </a:cubicBezTo>
                    <a:cubicBezTo>
                      <a:pt x="273066" y="293315"/>
                      <a:pt x="216901" y="237149"/>
                      <a:pt x="216901" y="237149"/>
                    </a:cubicBezTo>
                    <a:cubicBezTo>
                      <a:pt x="224354" y="231138"/>
                      <a:pt x="231139" y="224352"/>
                      <a:pt x="237150" y="216899"/>
                    </a:cubicBezTo>
                    <a:lnTo>
                      <a:pt x="293284" y="273033"/>
                    </a:lnTo>
                    <a:close/>
                    <a:moveTo>
                      <a:pt x="133363" y="19062"/>
                    </a:moveTo>
                    <a:cubicBezTo>
                      <a:pt x="196387" y="19062"/>
                      <a:pt x="247663" y="70338"/>
                      <a:pt x="247663" y="133362"/>
                    </a:cubicBezTo>
                    <a:cubicBezTo>
                      <a:pt x="241383" y="284996"/>
                      <a:pt x="25320" y="284952"/>
                      <a:pt x="19063" y="133361"/>
                    </a:cubicBezTo>
                    <a:cubicBezTo>
                      <a:pt x="19063" y="70338"/>
                      <a:pt x="70339" y="19062"/>
                      <a:pt x="133363" y="1906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31" name="Google Shape;14931;p251"/>
              <p:cNvSpPr/>
              <p:nvPr/>
            </p:nvSpPr>
            <p:spPr>
              <a:xfrm>
                <a:off x="169129" y="1424871"/>
                <a:ext cx="56513" cy="57150"/>
              </a:xfrm>
              <a:custGeom>
                <a:rect b="b" l="l" r="r" t="t"/>
                <a:pathLst>
                  <a:path extrusionOk="0" h="57150" w="56513">
                    <a:moveTo>
                      <a:pt x="28257" y="57150"/>
                    </a:moveTo>
                    <a:cubicBezTo>
                      <a:pt x="65937" y="56162"/>
                      <a:pt x="65929" y="982"/>
                      <a:pt x="28256" y="0"/>
                    </a:cubicBezTo>
                    <a:cubicBezTo>
                      <a:pt x="-9423" y="988"/>
                      <a:pt x="-9415" y="56168"/>
                      <a:pt x="28257" y="57150"/>
                    </a:cubicBezTo>
                    <a:close/>
                    <a:moveTo>
                      <a:pt x="28257" y="19050"/>
                    </a:moveTo>
                    <a:cubicBezTo>
                      <a:pt x="40774" y="19274"/>
                      <a:pt x="40772" y="37877"/>
                      <a:pt x="28257" y="38100"/>
                    </a:cubicBezTo>
                    <a:cubicBezTo>
                      <a:pt x="15740" y="37875"/>
                      <a:pt x="15742" y="19273"/>
                      <a:pt x="28257"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32" name="Google Shape;14932;p251"/>
              <p:cNvSpPr/>
              <p:nvPr/>
            </p:nvSpPr>
            <p:spPr>
              <a:xfrm>
                <a:off x="378679" y="1424871"/>
                <a:ext cx="56513" cy="57150"/>
              </a:xfrm>
              <a:custGeom>
                <a:rect b="b" l="l" r="r" t="t"/>
                <a:pathLst>
                  <a:path extrusionOk="0" h="57150" w="56513">
                    <a:moveTo>
                      <a:pt x="28257" y="57150"/>
                    </a:moveTo>
                    <a:cubicBezTo>
                      <a:pt x="65937" y="56162"/>
                      <a:pt x="65929" y="982"/>
                      <a:pt x="28256" y="0"/>
                    </a:cubicBezTo>
                    <a:cubicBezTo>
                      <a:pt x="-9423" y="988"/>
                      <a:pt x="-9415" y="56168"/>
                      <a:pt x="28257" y="57150"/>
                    </a:cubicBezTo>
                    <a:close/>
                    <a:moveTo>
                      <a:pt x="28257" y="19050"/>
                    </a:moveTo>
                    <a:cubicBezTo>
                      <a:pt x="40774" y="19274"/>
                      <a:pt x="40772" y="37877"/>
                      <a:pt x="28257" y="38100"/>
                    </a:cubicBezTo>
                    <a:cubicBezTo>
                      <a:pt x="15740" y="37875"/>
                      <a:pt x="15742" y="19273"/>
                      <a:pt x="28257"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33" name="Google Shape;14933;p251"/>
              <p:cNvSpPr/>
              <p:nvPr/>
            </p:nvSpPr>
            <p:spPr>
              <a:xfrm>
                <a:off x="340261" y="1348989"/>
                <a:ext cx="57150" cy="56513"/>
              </a:xfrm>
              <a:custGeom>
                <a:rect b="b" l="l" r="r" t="t"/>
                <a:pathLst>
                  <a:path extrusionOk="0" h="56513" w="57150">
                    <a:moveTo>
                      <a:pt x="57150" y="28257"/>
                    </a:moveTo>
                    <a:cubicBezTo>
                      <a:pt x="56162" y="-9423"/>
                      <a:pt x="982" y="-9415"/>
                      <a:pt x="0" y="28257"/>
                    </a:cubicBezTo>
                    <a:cubicBezTo>
                      <a:pt x="988" y="65937"/>
                      <a:pt x="56168" y="65929"/>
                      <a:pt x="57150" y="28257"/>
                    </a:cubicBezTo>
                    <a:close/>
                    <a:moveTo>
                      <a:pt x="28575" y="37782"/>
                    </a:moveTo>
                    <a:cubicBezTo>
                      <a:pt x="16058" y="37557"/>
                      <a:pt x="16060" y="18955"/>
                      <a:pt x="28576" y="18732"/>
                    </a:cubicBezTo>
                    <a:cubicBezTo>
                      <a:pt x="41092" y="18956"/>
                      <a:pt x="41090" y="37559"/>
                      <a:pt x="28575" y="3778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34" name="Google Shape;14934;p251"/>
              <p:cNvSpPr/>
              <p:nvPr/>
            </p:nvSpPr>
            <p:spPr>
              <a:xfrm>
                <a:off x="207229" y="1348671"/>
                <a:ext cx="56513" cy="57150"/>
              </a:xfrm>
              <a:custGeom>
                <a:rect b="b" l="l" r="r" t="t"/>
                <a:pathLst>
                  <a:path extrusionOk="0" h="57150" w="56513">
                    <a:moveTo>
                      <a:pt x="28257" y="57150"/>
                    </a:moveTo>
                    <a:cubicBezTo>
                      <a:pt x="65937" y="56162"/>
                      <a:pt x="65929" y="982"/>
                      <a:pt x="28256" y="0"/>
                    </a:cubicBezTo>
                    <a:cubicBezTo>
                      <a:pt x="-9423" y="988"/>
                      <a:pt x="-9415" y="56168"/>
                      <a:pt x="28257" y="57150"/>
                    </a:cubicBezTo>
                    <a:close/>
                    <a:moveTo>
                      <a:pt x="28257" y="19050"/>
                    </a:moveTo>
                    <a:cubicBezTo>
                      <a:pt x="40774" y="19274"/>
                      <a:pt x="40772" y="37877"/>
                      <a:pt x="28257" y="38100"/>
                    </a:cubicBezTo>
                    <a:cubicBezTo>
                      <a:pt x="15740" y="37875"/>
                      <a:pt x="15742" y="19273"/>
                      <a:pt x="28257"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
          <p:nvSpPr>
            <p:cNvPr id="14935" name="Google Shape;14935;p251"/>
            <p:cNvSpPr txBox="1"/>
            <p:nvPr/>
          </p:nvSpPr>
          <p:spPr>
            <a:xfrm>
              <a:off x="239199" y="3142700"/>
              <a:ext cx="3838815" cy="244682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O fator D inibe a via alternativa, deixando as vias clássica e da lectina para combater infecções</a:t>
              </a:r>
              <a:r>
                <a:rPr b="0" baseline="30000" i="0" lang="pt-BR" sz="1200" u="none" cap="none" strike="noStrike">
                  <a:solidFill>
                    <a:srgbClr val="FFFFFF"/>
                  </a:solidFill>
                  <a:latin typeface="Calibri"/>
                  <a:ea typeface="Calibri"/>
                  <a:cs typeface="Calibri"/>
                  <a:sym typeface="Calibri"/>
                </a:rPr>
                <a:t>3</a:t>
              </a:r>
              <a:endParaRPr/>
            </a:p>
            <a:p>
              <a:pPr indent="0" lvl="0" marL="0" marR="0" rtl="0" algn="l">
                <a:lnSpc>
                  <a:spcPct val="100000"/>
                </a:lnSpc>
                <a:spcBef>
                  <a:spcPts val="1800"/>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A inibição do fator D pode ser indispensável para manter o controle consistente em comparação aos tratamentos que visam à inibição do componente C3 ou do fator B</a:t>
              </a:r>
              <a:r>
                <a:rPr b="0" baseline="30000" i="0" lang="pt-BR" sz="1200" u="none" cap="none" strike="noStrike">
                  <a:solidFill>
                    <a:srgbClr val="FFFFFF"/>
                  </a:solidFill>
                  <a:latin typeface="Calibri"/>
                  <a:ea typeface="Calibri"/>
                  <a:cs typeface="Calibri"/>
                  <a:sym typeface="Calibri"/>
                </a:rPr>
                <a:t>1,3-5</a:t>
              </a:r>
              <a:endParaRPr/>
            </a:p>
            <a:p>
              <a:pPr indent="0" lvl="1" marL="179388" marR="0" rtl="0" algn="l">
                <a:lnSpc>
                  <a:spcPct val="100000"/>
                </a:lnSpc>
                <a:spcBef>
                  <a:spcPts val="1800"/>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O componente C3 e fator B são reagentes de fase aguda que aumentam em resposta à inflamação ou estresse </a:t>
              </a:r>
              <a:endParaRPr/>
            </a:p>
            <a:p>
              <a:pPr indent="0" lvl="0" marL="0" marR="0" rtl="0" algn="l">
                <a:lnSpc>
                  <a:spcPct val="100000"/>
                </a:lnSpc>
                <a:spcBef>
                  <a:spcPts val="1800"/>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O fator D é um possível alvo para tratar a csHEV em pacientes com HPN</a:t>
              </a:r>
              <a:r>
                <a:rPr b="0" baseline="30000" i="0" lang="pt-BR" sz="1200" u="none" cap="none" strike="noStrike">
                  <a:solidFill>
                    <a:srgbClr val="FFFFFF"/>
                  </a:solidFill>
                  <a:latin typeface="Calibri"/>
                  <a:ea typeface="Calibri"/>
                  <a:cs typeface="Calibri"/>
                  <a:sym typeface="Calibri"/>
                </a:rPr>
                <a:t>6</a:t>
              </a:r>
              <a:endParaRPr/>
            </a:p>
          </p:txBody>
        </p:sp>
        <p:sp>
          <p:nvSpPr>
            <p:cNvPr id="14936" name="Google Shape;14936;p251"/>
            <p:cNvSpPr txBox="1"/>
            <p:nvPr/>
          </p:nvSpPr>
          <p:spPr>
            <a:xfrm>
              <a:off x="239199" y="2206840"/>
              <a:ext cx="3807284" cy="73866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O fator D é uma enzima limitante da taxa da via alternativa com uma concentração sérica relativamente baixa (0,08 µM)</a:t>
              </a:r>
              <a:r>
                <a:rPr b="1" baseline="30000" i="0" lang="pt-BR" sz="1400" u="none" cap="none" strike="noStrike">
                  <a:solidFill>
                    <a:srgbClr val="FFFFFF"/>
                  </a:solidFill>
                  <a:latin typeface="Lustria"/>
                  <a:ea typeface="Lustria"/>
                  <a:cs typeface="Lustria"/>
                  <a:sym typeface="Lustria"/>
                </a:rPr>
                <a:t>1,2,a</a:t>
              </a:r>
              <a:endParaRPr/>
            </a:p>
          </p:txBody>
        </p:sp>
        <p:cxnSp>
          <p:nvCxnSpPr>
            <p:cNvPr id="14937" name="Google Shape;14937;p251"/>
            <p:cNvCxnSpPr/>
            <p:nvPr/>
          </p:nvCxnSpPr>
          <p:spPr>
            <a:xfrm>
              <a:off x="259748" y="3715267"/>
              <a:ext cx="3747173" cy="0"/>
            </a:xfrm>
            <a:prstGeom prst="straightConnector1">
              <a:avLst/>
            </a:prstGeom>
            <a:noFill/>
            <a:ln cap="flat" cmpd="sng" w="12700">
              <a:solidFill>
                <a:srgbClr val="FF3F40"/>
              </a:solidFill>
              <a:prstDash val="solid"/>
              <a:miter lim="800000"/>
              <a:headEnd len="sm" w="sm" type="none"/>
              <a:tailEnd len="sm" w="sm" type="none"/>
            </a:ln>
          </p:spPr>
        </p:cxnSp>
        <p:cxnSp>
          <p:nvCxnSpPr>
            <p:cNvPr id="14938" name="Google Shape;14938;p251"/>
            <p:cNvCxnSpPr/>
            <p:nvPr/>
          </p:nvCxnSpPr>
          <p:spPr>
            <a:xfrm>
              <a:off x="239377" y="5015267"/>
              <a:ext cx="3777818" cy="0"/>
            </a:xfrm>
            <a:prstGeom prst="straightConnector1">
              <a:avLst/>
            </a:prstGeom>
            <a:noFill/>
            <a:ln cap="flat" cmpd="sng" w="12700">
              <a:solidFill>
                <a:srgbClr val="FF3F40"/>
              </a:solidFill>
              <a:prstDash val="solid"/>
              <a:miter lim="800000"/>
              <a:headEnd len="sm" w="sm" type="none"/>
              <a:tailEnd len="sm" w="sm" type="none"/>
            </a:ln>
          </p:spPr>
        </p:cxnSp>
      </p:grpSp>
      <p:sp>
        <p:nvSpPr>
          <p:cNvPr id="14939" name="Google Shape;14939;p251"/>
          <p:cNvSpPr/>
          <p:nvPr/>
        </p:nvSpPr>
        <p:spPr>
          <a:xfrm>
            <a:off x="4257629" y="1378971"/>
            <a:ext cx="7388479" cy="4697257"/>
          </a:xfrm>
          <a:prstGeom prst="rect">
            <a:avLst/>
          </a:prstGeom>
          <a:solidFill>
            <a:srgbClr val="FFFFFF">
              <a:alpha val="8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940" name="Google Shape;14940;p251"/>
          <p:cNvSpPr/>
          <p:nvPr/>
        </p:nvSpPr>
        <p:spPr>
          <a:xfrm>
            <a:off x="6875900" y="2841604"/>
            <a:ext cx="173201" cy="182258"/>
          </a:xfrm>
          <a:custGeom>
            <a:rect b="b" l="l" r="r" t="t"/>
            <a:pathLst>
              <a:path extrusionOk="0" h="391324" w="371877">
                <a:moveTo>
                  <a:pt x="195725" y="199855"/>
                </a:moveTo>
                <a:lnTo>
                  <a:pt x="370480" y="107614"/>
                </a:lnTo>
                <a:cubicBezTo>
                  <a:pt x="338325" y="43325"/>
                  <a:pt x="272617" y="0"/>
                  <a:pt x="195725" y="0"/>
                </a:cubicBezTo>
                <a:cubicBezTo>
                  <a:pt x="88076" y="0"/>
                  <a:pt x="0" y="88048"/>
                  <a:pt x="0" y="195662"/>
                </a:cubicBezTo>
                <a:cubicBezTo>
                  <a:pt x="0" y="303276"/>
                  <a:pt x="88076" y="391324"/>
                  <a:pt x="195725" y="391324"/>
                </a:cubicBezTo>
                <a:cubicBezTo>
                  <a:pt x="274015" y="391324"/>
                  <a:pt x="341121" y="345204"/>
                  <a:pt x="371878" y="279517"/>
                </a:cubicBezTo>
                <a:lnTo>
                  <a:pt x="195725" y="199855"/>
                </a:lnTo>
                <a:close/>
              </a:path>
            </a:pathLst>
          </a:custGeom>
          <a:gradFill>
            <a:gsLst>
              <a:gs pos="0">
                <a:schemeClr val="accent1"/>
              </a:gs>
              <a:gs pos="100000">
                <a:schemeClr val="lt2"/>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Calibri"/>
              <a:buNone/>
            </a:pPr>
            <a:r>
              <a:t/>
            </a:r>
            <a:endParaRPr b="1" i="0" sz="1400" u="none" cap="none" strike="noStrike">
              <a:solidFill>
                <a:srgbClr val="FFFFFF"/>
              </a:solidFill>
              <a:latin typeface="Lustria"/>
              <a:ea typeface="Lustria"/>
              <a:cs typeface="Lustria"/>
              <a:sym typeface="Lustria"/>
            </a:endParaRPr>
          </a:p>
        </p:txBody>
      </p:sp>
      <p:sp>
        <p:nvSpPr>
          <p:cNvPr id="14941" name="Google Shape;14941;p251"/>
          <p:cNvSpPr/>
          <p:nvPr/>
        </p:nvSpPr>
        <p:spPr>
          <a:xfrm>
            <a:off x="5951959" y="4524434"/>
            <a:ext cx="172177" cy="172122"/>
          </a:xfrm>
          <a:custGeom>
            <a:rect b="b" l="l" r="r" t="t"/>
            <a:pathLst>
              <a:path extrusionOk="0" h="299083" w="299179">
                <a:moveTo>
                  <a:pt x="299180" y="149542"/>
                </a:moveTo>
                <a:cubicBezTo>
                  <a:pt x="299180" y="232131"/>
                  <a:pt x="232206" y="299084"/>
                  <a:pt x="149590" y="299084"/>
                </a:cubicBezTo>
                <a:cubicBezTo>
                  <a:pt x="66974" y="299084"/>
                  <a:pt x="0" y="232131"/>
                  <a:pt x="0" y="149542"/>
                </a:cubicBezTo>
                <a:cubicBezTo>
                  <a:pt x="0" y="66952"/>
                  <a:pt x="66974" y="0"/>
                  <a:pt x="149590" y="0"/>
                </a:cubicBezTo>
                <a:cubicBezTo>
                  <a:pt x="232206" y="0"/>
                  <a:pt x="299180" y="66952"/>
                  <a:pt x="299180" y="149542"/>
                </a:cubicBezTo>
                <a:close/>
              </a:path>
            </a:pathLst>
          </a:custGeom>
          <a:solidFill>
            <a:srgbClr val="0071CA"/>
          </a:solidFill>
          <a:ln cap="flat" cmpd="sng" w="19050">
            <a:solidFill>
              <a:srgbClr val="4A6DB5"/>
            </a:solidFill>
            <a:prstDash val="solid"/>
            <a:miter lim="8000"/>
            <a:headEnd len="sm" w="sm" type="none"/>
            <a:tailEnd len="sm" w="sm" type="none"/>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42" name="Google Shape;14942;p251"/>
          <p:cNvSpPr/>
          <p:nvPr/>
        </p:nvSpPr>
        <p:spPr>
          <a:xfrm>
            <a:off x="5762987" y="2722720"/>
            <a:ext cx="507910" cy="507747"/>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43" name="Google Shape;14943;p251"/>
          <p:cNvSpPr txBox="1"/>
          <p:nvPr/>
        </p:nvSpPr>
        <p:spPr>
          <a:xfrm>
            <a:off x="5714474" y="2762975"/>
            <a:ext cx="580608"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t>
            </a:r>
            <a:endParaRPr/>
          </a:p>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7,03 µM</a:t>
            </a:r>
            <a:endParaRPr b="1" i="0" sz="900" u="none" cap="none" strike="noStrike">
              <a:solidFill>
                <a:srgbClr val="FFFFFF"/>
              </a:solidFill>
              <a:latin typeface="Calibri"/>
              <a:ea typeface="Calibri"/>
              <a:cs typeface="Calibri"/>
              <a:sym typeface="Calibri"/>
            </a:endParaRPr>
          </a:p>
        </p:txBody>
      </p:sp>
      <p:sp>
        <p:nvSpPr>
          <p:cNvPr id="14944" name="Google Shape;14944;p251"/>
          <p:cNvSpPr/>
          <p:nvPr/>
        </p:nvSpPr>
        <p:spPr>
          <a:xfrm>
            <a:off x="7116137" y="2607981"/>
            <a:ext cx="507910" cy="507747"/>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45" name="Google Shape;14945;p251"/>
          <p:cNvSpPr txBox="1"/>
          <p:nvPr/>
        </p:nvSpPr>
        <p:spPr>
          <a:xfrm>
            <a:off x="7067623" y="2648236"/>
            <a:ext cx="580608"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FB</a:t>
            </a:r>
            <a:endParaRPr/>
          </a:p>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2,26 µM</a:t>
            </a:r>
            <a:endParaRPr b="1" i="0" sz="900" u="none" cap="none" strike="noStrike">
              <a:solidFill>
                <a:srgbClr val="FFFFFF"/>
              </a:solidFill>
              <a:latin typeface="Calibri"/>
              <a:ea typeface="Calibri"/>
              <a:cs typeface="Calibri"/>
              <a:sym typeface="Calibri"/>
            </a:endParaRPr>
          </a:p>
        </p:txBody>
      </p:sp>
      <p:sp>
        <p:nvSpPr>
          <p:cNvPr id="14946" name="Google Shape;14946;p251"/>
          <p:cNvSpPr txBox="1"/>
          <p:nvPr/>
        </p:nvSpPr>
        <p:spPr>
          <a:xfrm>
            <a:off x="6563912" y="2480409"/>
            <a:ext cx="580608"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C00000"/>
              </a:buClr>
              <a:buSzPts val="1100"/>
              <a:buFont typeface="Calibri"/>
              <a:buNone/>
            </a:pPr>
            <a:r>
              <a:rPr b="1" i="0" lang="pt-BR" sz="1100" u="none" cap="none" strike="noStrike">
                <a:solidFill>
                  <a:srgbClr val="C00000"/>
                </a:solidFill>
                <a:latin typeface="Calibri"/>
                <a:ea typeface="Calibri"/>
                <a:cs typeface="Calibri"/>
                <a:sym typeface="Calibri"/>
              </a:rPr>
              <a:t>FD</a:t>
            </a:r>
            <a:endParaRPr/>
          </a:p>
          <a:p>
            <a:pPr indent="0" lvl="0" marL="0" marR="0" rtl="0" algn="ctr">
              <a:lnSpc>
                <a:spcPct val="100000"/>
              </a:lnSpc>
              <a:spcBef>
                <a:spcPts val="0"/>
              </a:spcBef>
              <a:spcAft>
                <a:spcPts val="0"/>
              </a:spcAft>
              <a:buClr>
                <a:srgbClr val="C00000"/>
              </a:buClr>
              <a:buSzPts val="900"/>
              <a:buFont typeface="Calibri"/>
              <a:buNone/>
            </a:pPr>
            <a:r>
              <a:rPr b="1" i="0" lang="pt-BR" sz="900" u="none" cap="none" strike="noStrike">
                <a:solidFill>
                  <a:srgbClr val="C00000"/>
                </a:solidFill>
                <a:latin typeface="Calibri"/>
                <a:ea typeface="Calibri"/>
                <a:cs typeface="Calibri"/>
                <a:sym typeface="Calibri"/>
              </a:rPr>
              <a:t>0,08 µM</a:t>
            </a:r>
            <a:endParaRPr b="1" i="0" sz="900" u="none" cap="none" strike="noStrike">
              <a:solidFill>
                <a:srgbClr val="C00000"/>
              </a:solidFill>
              <a:latin typeface="Calibri"/>
              <a:ea typeface="Calibri"/>
              <a:cs typeface="Calibri"/>
              <a:sym typeface="Calibri"/>
            </a:endParaRPr>
          </a:p>
        </p:txBody>
      </p:sp>
      <p:sp>
        <p:nvSpPr>
          <p:cNvPr id="14947" name="Google Shape;14947;p251"/>
          <p:cNvSpPr/>
          <p:nvPr/>
        </p:nvSpPr>
        <p:spPr>
          <a:xfrm>
            <a:off x="7694447" y="3554293"/>
            <a:ext cx="507910" cy="507747"/>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48" name="Google Shape;14948;p251"/>
          <p:cNvSpPr txBox="1"/>
          <p:nvPr/>
        </p:nvSpPr>
        <p:spPr>
          <a:xfrm>
            <a:off x="7645933" y="3594548"/>
            <a:ext cx="580608"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FB</a:t>
            </a:r>
            <a:endParaRPr/>
          </a:p>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2,26 µM</a:t>
            </a:r>
            <a:endParaRPr b="1" i="0" sz="900" u="none" cap="none" strike="noStrike">
              <a:solidFill>
                <a:srgbClr val="FFFFFF"/>
              </a:solidFill>
              <a:latin typeface="Calibri"/>
              <a:ea typeface="Calibri"/>
              <a:cs typeface="Calibri"/>
              <a:sym typeface="Calibri"/>
            </a:endParaRPr>
          </a:p>
        </p:txBody>
      </p:sp>
      <p:sp>
        <p:nvSpPr>
          <p:cNvPr id="14949" name="Google Shape;14949;p251"/>
          <p:cNvSpPr txBox="1"/>
          <p:nvPr/>
        </p:nvSpPr>
        <p:spPr>
          <a:xfrm>
            <a:off x="5766445" y="4171491"/>
            <a:ext cx="580608"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71CA"/>
              </a:buClr>
              <a:buSzPts val="1100"/>
              <a:buFont typeface="Calibri"/>
              <a:buNone/>
            </a:pPr>
            <a:r>
              <a:rPr b="1" i="0" lang="pt-BR" sz="1100" u="none" cap="none" strike="noStrike">
                <a:solidFill>
                  <a:srgbClr val="0071CA"/>
                </a:solidFill>
                <a:latin typeface="Calibri"/>
                <a:ea typeface="Calibri"/>
                <a:cs typeface="Calibri"/>
                <a:sym typeface="Calibri"/>
              </a:rPr>
              <a:t>C5</a:t>
            </a:r>
            <a:endParaRPr/>
          </a:p>
          <a:p>
            <a:pPr indent="0" lvl="0" marL="0" marR="0" rtl="0" algn="ctr">
              <a:lnSpc>
                <a:spcPct val="100000"/>
              </a:lnSpc>
              <a:spcBef>
                <a:spcPts val="0"/>
              </a:spcBef>
              <a:spcAft>
                <a:spcPts val="0"/>
              </a:spcAft>
              <a:buClr>
                <a:srgbClr val="0071CA"/>
              </a:buClr>
              <a:buSzPts val="900"/>
              <a:buFont typeface="Calibri"/>
              <a:buNone/>
            </a:pPr>
            <a:r>
              <a:rPr b="1" i="0" lang="pt-BR" sz="900" u="none" cap="none" strike="noStrike">
                <a:solidFill>
                  <a:srgbClr val="0071CA"/>
                </a:solidFill>
                <a:latin typeface="Calibri"/>
                <a:ea typeface="Calibri"/>
                <a:cs typeface="Calibri"/>
                <a:sym typeface="Calibri"/>
              </a:rPr>
              <a:t>0,03 µM</a:t>
            </a:r>
            <a:endParaRPr b="1" i="0" sz="900" u="none" cap="none" strike="noStrike">
              <a:solidFill>
                <a:srgbClr val="0071CA"/>
              </a:solidFill>
              <a:latin typeface="Calibri"/>
              <a:ea typeface="Calibri"/>
              <a:cs typeface="Calibri"/>
              <a:sym typeface="Calibri"/>
            </a:endParaRPr>
          </a:p>
        </p:txBody>
      </p:sp>
      <p:sp>
        <p:nvSpPr>
          <p:cNvPr id="14950" name="Google Shape;14950;p251"/>
          <p:cNvSpPr/>
          <p:nvPr/>
        </p:nvSpPr>
        <p:spPr>
          <a:xfrm>
            <a:off x="9656756" y="2697427"/>
            <a:ext cx="173201" cy="182258"/>
          </a:xfrm>
          <a:custGeom>
            <a:rect b="b" l="l" r="r" t="t"/>
            <a:pathLst>
              <a:path extrusionOk="0" h="391324" w="371877">
                <a:moveTo>
                  <a:pt x="195725" y="199855"/>
                </a:moveTo>
                <a:lnTo>
                  <a:pt x="370480" y="107614"/>
                </a:lnTo>
                <a:cubicBezTo>
                  <a:pt x="338325" y="43325"/>
                  <a:pt x="272617" y="0"/>
                  <a:pt x="195725" y="0"/>
                </a:cubicBezTo>
                <a:cubicBezTo>
                  <a:pt x="88076" y="0"/>
                  <a:pt x="0" y="88048"/>
                  <a:pt x="0" y="195662"/>
                </a:cubicBezTo>
                <a:cubicBezTo>
                  <a:pt x="0" y="303276"/>
                  <a:pt x="88076" y="391324"/>
                  <a:pt x="195725" y="391324"/>
                </a:cubicBezTo>
                <a:cubicBezTo>
                  <a:pt x="274015" y="391324"/>
                  <a:pt x="341121" y="345204"/>
                  <a:pt x="371878" y="279517"/>
                </a:cubicBezTo>
                <a:lnTo>
                  <a:pt x="195725" y="199855"/>
                </a:lnTo>
                <a:close/>
              </a:path>
            </a:pathLst>
          </a:custGeom>
          <a:gradFill>
            <a:gsLst>
              <a:gs pos="0">
                <a:schemeClr val="accent1"/>
              </a:gs>
              <a:gs pos="100000">
                <a:schemeClr val="lt2"/>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Calibri"/>
              <a:buNone/>
            </a:pPr>
            <a:r>
              <a:t/>
            </a:r>
            <a:endParaRPr b="1" i="0" sz="1400" u="none" cap="none" strike="noStrike">
              <a:solidFill>
                <a:srgbClr val="FFFFFF"/>
              </a:solidFill>
              <a:latin typeface="Lustria"/>
              <a:ea typeface="Lustria"/>
              <a:cs typeface="Lustria"/>
              <a:sym typeface="Lustria"/>
            </a:endParaRPr>
          </a:p>
        </p:txBody>
      </p:sp>
      <p:sp>
        <p:nvSpPr>
          <p:cNvPr id="14951" name="Google Shape;14951;p251"/>
          <p:cNvSpPr txBox="1"/>
          <p:nvPr/>
        </p:nvSpPr>
        <p:spPr>
          <a:xfrm>
            <a:off x="9453052" y="2837008"/>
            <a:ext cx="580608"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C00000"/>
              </a:buClr>
              <a:buSzPts val="1100"/>
              <a:buFont typeface="Calibri"/>
              <a:buNone/>
            </a:pPr>
            <a:r>
              <a:rPr b="1" i="0" lang="pt-BR" sz="1100" u="none" cap="none" strike="noStrike">
                <a:solidFill>
                  <a:srgbClr val="C00000"/>
                </a:solidFill>
                <a:latin typeface="Calibri"/>
                <a:ea typeface="Calibri"/>
                <a:cs typeface="Calibri"/>
                <a:sym typeface="Calibri"/>
              </a:rPr>
              <a:t>FD</a:t>
            </a:r>
            <a:endParaRPr/>
          </a:p>
          <a:p>
            <a:pPr indent="0" lvl="0" marL="0" marR="0" rtl="0" algn="ctr">
              <a:lnSpc>
                <a:spcPct val="100000"/>
              </a:lnSpc>
              <a:spcBef>
                <a:spcPts val="0"/>
              </a:spcBef>
              <a:spcAft>
                <a:spcPts val="0"/>
              </a:spcAft>
              <a:buClr>
                <a:srgbClr val="C00000"/>
              </a:buClr>
              <a:buSzPts val="900"/>
              <a:buFont typeface="Calibri"/>
              <a:buNone/>
            </a:pPr>
            <a:r>
              <a:rPr b="1" i="0" lang="pt-BR" sz="900" u="none" cap="none" strike="noStrike">
                <a:solidFill>
                  <a:srgbClr val="C00000"/>
                </a:solidFill>
                <a:latin typeface="Calibri"/>
                <a:ea typeface="Calibri"/>
                <a:cs typeface="Calibri"/>
                <a:sym typeface="Calibri"/>
              </a:rPr>
              <a:t>0,08 µM</a:t>
            </a:r>
            <a:endParaRPr b="1" i="0" sz="900" u="none" cap="none" strike="noStrike">
              <a:solidFill>
                <a:srgbClr val="C00000"/>
              </a:solidFill>
              <a:latin typeface="Calibri"/>
              <a:ea typeface="Calibri"/>
              <a:cs typeface="Calibri"/>
              <a:sym typeface="Calibri"/>
            </a:endParaRPr>
          </a:p>
        </p:txBody>
      </p:sp>
      <p:sp>
        <p:nvSpPr>
          <p:cNvPr id="14952" name="Google Shape;14952;p251"/>
          <p:cNvSpPr/>
          <p:nvPr/>
        </p:nvSpPr>
        <p:spPr>
          <a:xfrm>
            <a:off x="10570454" y="2483309"/>
            <a:ext cx="507910" cy="507747"/>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53" name="Google Shape;14953;p251"/>
          <p:cNvSpPr txBox="1"/>
          <p:nvPr/>
        </p:nvSpPr>
        <p:spPr>
          <a:xfrm>
            <a:off x="10521940" y="2523564"/>
            <a:ext cx="580608"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FB</a:t>
            </a:r>
            <a:endParaRPr/>
          </a:p>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2,26 µM</a:t>
            </a:r>
            <a:endParaRPr b="1" i="0" sz="900" u="none" cap="none" strike="noStrike">
              <a:solidFill>
                <a:srgbClr val="FFFFFF"/>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924"/>
                                        </p:tgtEl>
                                        <p:attrNameLst>
                                          <p:attrName>style.visibility</p:attrName>
                                        </p:attrNameLst>
                                      </p:cBhvr>
                                      <p:to>
                                        <p:strVal val="visible"/>
                                      </p:to>
                                    </p:set>
                                    <p:animEffect filter="fade" transition="in">
                                      <p:cBhvr>
                                        <p:cTn dur="500"/>
                                        <p:tgtEl>
                                          <p:spTgt spid="1492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58" name="Shape 14958"/>
        <p:cNvGrpSpPr/>
        <p:nvPr/>
      </p:nvGrpSpPr>
      <p:grpSpPr>
        <a:xfrm>
          <a:off x="0" y="0"/>
          <a:ext cx="0" cy="0"/>
          <a:chOff x="0" y="0"/>
          <a:chExt cx="0" cy="0"/>
        </a:xfrm>
      </p:grpSpPr>
      <p:sp>
        <p:nvSpPr>
          <p:cNvPr id="14959" name="Google Shape;14959;p252"/>
          <p:cNvSpPr/>
          <p:nvPr/>
        </p:nvSpPr>
        <p:spPr>
          <a:xfrm flipH="1">
            <a:off x="1828800" y="1638300"/>
            <a:ext cx="7591425" cy="390525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3F4444"/>
              </a:solidFill>
              <a:latin typeface="Calibri"/>
              <a:ea typeface="Calibri"/>
              <a:cs typeface="Calibri"/>
              <a:sym typeface="Calibri"/>
            </a:endParaRPr>
          </a:p>
        </p:txBody>
      </p:sp>
      <p:sp>
        <p:nvSpPr>
          <p:cNvPr id="14960" name="Google Shape;14960;p252"/>
          <p:cNvSpPr/>
          <p:nvPr/>
        </p:nvSpPr>
        <p:spPr>
          <a:xfrm>
            <a:off x="7559574" y="2130372"/>
            <a:ext cx="4350287" cy="3004920"/>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961" name="Google Shape;14961;p252"/>
          <p:cNvSpPr txBox="1"/>
          <p:nvPr/>
        </p:nvSpPr>
        <p:spPr>
          <a:xfrm>
            <a:off x="296269" y="385036"/>
            <a:ext cx="11764667" cy="48628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200"/>
              <a:buFont typeface="Lustria"/>
              <a:buNone/>
            </a:pPr>
            <a:r>
              <a:rPr b="1" lang="pt-BR" sz="3200">
                <a:solidFill>
                  <a:srgbClr val="830051"/>
                </a:solidFill>
                <a:latin typeface="Lustria"/>
                <a:ea typeface="Lustria"/>
                <a:cs typeface="Lustria"/>
                <a:sym typeface="Lustria"/>
              </a:rPr>
              <a:t>Dupla proteção:</a:t>
            </a:r>
            <a:r>
              <a:rPr b="1" i="0" lang="pt-BR" sz="3200" u="none" cap="none" strike="noStrike">
                <a:solidFill>
                  <a:srgbClr val="830051"/>
                </a:solidFill>
                <a:latin typeface="Lustria"/>
                <a:ea typeface="Lustria"/>
                <a:cs typeface="Lustria"/>
                <a:sym typeface="Lustria"/>
              </a:rPr>
              <a:t> inibição do complemento terminal + proximal</a:t>
            </a:r>
            <a:r>
              <a:rPr b="1" baseline="30000" i="0" lang="pt-BR" sz="3200" u="none" cap="none" strike="noStrike">
                <a:solidFill>
                  <a:srgbClr val="830051"/>
                </a:solidFill>
                <a:latin typeface="Lustria"/>
                <a:ea typeface="Lustria"/>
                <a:cs typeface="Lustria"/>
                <a:sym typeface="Lustria"/>
              </a:rPr>
              <a:t>1,2</a:t>
            </a:r>
            <a:endParaRPr/>
          </a:p>
        </p:txBody>
      </p:sp>
      <p:sp>
        <p:nvSpPr>
          <p:cNvPr id="14962" name="Google Shape;14962;p252"/>
          <p:cNvSpPr txBox="1"/>
          <p:nvPr>
            <p:ph idx="1" type="body"/>
          </p:nvPr>
        </p:nvSpPr>
        <p:spPr>
          <a:xfrm>
            <a:off x="407988" y="6258831"/>
            <a:ext cx="10997968"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b="0" i="0" lang="pt-BR" sz="700" u="none"/>
              <a:t>csHEV, hemólise extravascular clinicamente significativa; HEV, hemólise extravascular; HIV, hemólise intravascular</a:t>
            </a:r>
            <a:endParaRPr/>
          </a:p>
          <a:p>
            <a:pPr indent="0" lvl="0" marL="0" rtl="0" algn="l">
              <a:lnSpc>
                <a:spcPct val="90000"/>
              </a:lnSpc>
              <a:spcBef>
                <a:spcPts val="300"/>
              </a:spcBef>
              <a:spcAft>
                <a:spcPts val="0"/>
              </a:spcAft>
              <a:buClr>
                <a:schemeClr val="dk1"/>
              </a:buClr>
              <a:buSzPts val="700"/>
              <a:buNone/>
            </a:pPr>
            <a:r>
              <a:rPr b="1" i="1" lang="pt-BR" sz="700" u="none"/>
              <a:t>1. </a:t>
            </a:r>
            <a:r>
              <a:rPr b="0" i="1" lang="pt-BR" sz="700" u="none"/>
              <a:t>Lee JW, et, al. HemoSphere. 2023,7(S3):1424-1426. </a:t>
            </a:r>
            <a:r>
              <a:rPr b="1" i="1" lang="pt-BR" sz="700" u="none"/>
              <a:t>2.</a:t>
            </a:r>
            <a:r>
              <a:rPr b="0" i="1" lang="pt-BR" sz="700" u="none"/>
              <a:t> Lee JW, et al. Expert Rev Clin Pharmacol. 2022, 15(7):851-861</a:t>
            </a:r>
            <a:r>
              <a:rPr b="1" i="1" lang="pt-BR" sz="700" u="none"/>
              <a:t>. 3. </a:t>
            </a:r>
            <a:r>
              <a:rPr b="0" i="1" lang="pt-BR" sz="700" u="none"/>
              <a:t>Merle NS, et al. Front Immunol. 2015,6:262. doi: 10.3389/fimmu. 2015.00262. </a:t>
            </a:r>
            <a:r>
              <a:rPr b="1" i="1" lang="pt-BR" sz="700" u="none"/>
              <a:t>4. </a:t>
            </a:r>
            <a:r>
              <a:rPr b="0" i="1" lang="pt-BR" sz="700" u="none"/>
              <a:t>Kenawy H, et, al. Front Immunol.2015,6:215.doi:10.3389/fimmu. 2015.00215.</a:t>
            </a:r>
            <a:br>
              <a:rPr lang="pt-BR" sz="700"/>
            </a:br>
            <a:r>
              <a:rPr b="1" i="1" lang="pt-BR" sz="700" u="none"/>
              <a:t>5.</a:t>
            </a:r>
            <a:r>
              <a:rPr b="0" i="1" lang="pt-BR" sz="700" u="none"/>
              <a:t>  Yuan X, et al. Haematologica 2017, 102:466-475. </a:t>
            </a:r>
            <a:r>
              <a:rPr b="1" i="1" lang="pt-BR" sz="700" u="none"/>
              <a:t>6. </a:t>
            </a:r>
            <a:r>
              <a:rPr b="0" i="1" lang="pt-BR" sz="700" u="none"/>
              <a:t>Barratt J, Weitz I. Front Immunol. 2021,12.712572. doi: 103389/fimmu. 2021.712572</a:t>
            </a:r>
            <a:endParaRPr/>
          </a:p>
        </p:txBody>
      </p:sp>
      <p:sp>
        <p:nvSpPr>
          <p:cNvPr id="14963" name="Google Shape;14963;p252"/>
          <p:cNvSpPr/>
          <p:nvPr/>
        </p:nvSpPr>
        <p:spPr>
          <a:xfrm>
            <a:off x="-268287" y="2130372"/>
            <a:ext cx="3173412" cy="279430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4964" name="Google Shape;14964;p252"/>
          <p:cNvGrpSpPr/>
          <p:nvPr/>
        </p:nvGrpSpPr>
        <p:grpSpPr>
          <a:xfrm>
            <a:off x="267774" y="2453907"/>
            <a:ext cx="2561151" cy="2267738"/>
            <a:chOff x="267774" y="2453907"/>
            <a:chExt cx="2561151" cy="2267738"/>
          </a:xfrm>
        </p:grpSpPr>
        <p:grpSp>
          <p:nvGrpSpPr>
            <p:cNvPr id="14965" name="Google Shape;14965;p252"/>
            <p:cNvGrpSpPr/>
            <p:nvPr/>
          </p:nvGrpSpPr>
          <p:grpSpPr>
            <a:xfrm>
              <a:off x="356598" y="2453907"/>
              <a:ext cx="570430" cy="492554"/>
              <a:chOff x="121166" y="1053388"/>
              <a:chExt cx="573643" cy="495328"/>
            </a:xfrm>
          </p:grpSpPr>
          <p:sp>
            <p:nvSpPr>
              <p:cNvPr id="14966" name="Google Shape;14966;p252"/>
              <p:cNvSpPr/>
              <p:nvPr/>
            </p:nvSpPr>
            <p:spPr>
              <a:xfrm>
                <a:off x="435511" y="1186990"/>
                <a:ext cx="152400" cy="185493"/>
              </a:xfrm>
              <a:custGeom>
                <a:rect b="b" l="l" r="r" t="t"/>
                <a:pathLst>
                  <a:path extrusionOk="0" h="185493" w="152400">
                    <a:moveTo>
                      <a:pt x="76200" y="185493"/>
                    </a:moveTo>
                    <a:cubicBezTo>
                      <a:pt x="118216" y="185493"/>
                      <a:pt x="152400" y="151388"/>
                      <a:pt x="152400" y="109465"/>
                    </a:cubicBezTo>
                    <a:cubicBezTo>
                      <a:pt x="152400" y="77491"/>
                      <a:pt x="112370" y="30326"/>
                      <a:pt x="88506" y="5058"/>
                    </a:cubicBezTo>
                    <a:cubicBezTo>
                      <a:pt x="82144" y="-1686"/>
                      <a:pt x="70256" y="-1686"/>
                      <a:pt x="63894" y="5058"/>
                    </a:cubicBezTo>
                    <a:cubicBezTo>
                      <a:pt x="40030" y="30326"/>
                      <a:pt x="0" y="77491"/>
                      <a:pt x="0" y="109465"/>
                    </a:cubicBezTo>
                    <a:cubicBezTo>
                      <a:pt x="0" y="151389"/>
                      <a:pt x="34184" y="185493"/>
                      <a:pt x="76200" y="185493"/>
                    </a:cubicBezTo>
                    <a:close/>
                    <a:moveTo>
                      <a:pt x="76200" y="19778"/>
                    </a:moveTo>
                    <a:cubicBezTo>
                      <a:pt x="104119" y="49618"/>
                      <a:pt x="133350" y="88346"/>
                      <a:pt x="133350" y="109465"/>
                    </a:cubicBezTo>
                    <a:cubicBezTo>
                      <a:pt x="133350" y="140882"/>
                      <a:pt x="107714" y="166443"/>
                      <a:pt x="76200" y="166443"/>
                    </a:cubicBezTo>
                    <a:cubicBezTo>
                      <a:pt x="44686" y="166443"/>
                      <a:pt x="19050" y="140882"/>
                      <a:pt x="19050" y="109465"/>
                    </a:cubicBezTo>
                    <a:cubicBezTo>
                      <a:pt x="19050" y="88346"/>
                      <a:pt x="48281" y="49618"/>
                      <a:pt x="76200" y="19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67" name="Google Shape;14967;p252"/>
              <p:cNvSpPr/>
              <p:nvPr/>
            </p:nvSpPr>
            <p:spPr>
              <a:xfrm>
                <a:off x="512844" y="1286351"/>
                <a:ext cx="44814" cy="51814"/>
              </a:xfrm>
              <a:custGeom>
                <a:rect b="b" l="l" r="r" t="t"/>
                <a:pathLst>
                  <a:path extrusionOk="0" h="51814" w="44814">
                    <a:moveTo>
                      <a:pt x="9401" y="51814"/>
                    </a:moveTo>
                    <a:cubicBezTo>
                      <a:pt x="28543" y="48138"/>
                      <a:pt x="43212" y="29195"/>
                      <a:pt x="44790" y="10132"/>
                    </a:cubicBezTo>
                    <a:cubicBezTo>
                      <a:pt x="45567" y="-2373"/>
                      <a:pt x="27014" y="-3794"/>
                      <a:pt x="25796" y="8625"/>
                    </a:cubicBezTo>
                    <a:cubicBezTo>
                      <a:pt x="24935" y="19490"/>
                      <a:pt x="16792" y="29838"/>
                      <a:pt x="6434" y="33233"/>
                    </a:cubicBezTo>
                    <a:cubicBezTo>
                      <a:pt x="-3765" y="36438"/>
                      <a:pt x="-1141" y="51985"/>
                      <a:pt x="9401" y="5181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68" name="Google Shape;14968;p252"/>
              <p:cNvSpPr/>
              <p:nvPr/>
            </p:nvSpPr>
            <p:spPr>
              <a:xfrm>
                <a:off x="121166" y="1053388"/>
                <a:ext cx="371495" cy="495328"/>
              </a:xfrm>
              <a:custGeom>
                <a:rect b="b" l="l" r="r" t="t"/>
                <a:pathLst>
                  <a:path extrusionOk="0" h="495328" w="371495">
                    <a:moveTo>
                      <a:pt x="104795" y="495308"/>
                    </a:moveTo>
                    <a:cubicBezTo>
                      <a:pt x="136650" y="495308"/>
                      <a:pt x="166005" y="481195"/>
                      <a:pt x="185744" y="457001"/>
                    </a:cubicBezTo>
                    <a:cubicBezTo>
                      <a:pt x="247629" y="532590"/>
                      <a:pt x="371457" y="488292"/>
                      <a:pt x="371495" y="390531"/>
                    </a:cubicBezTo>
                    <a:cubicBezTo>
                      <a:pt x="371495" y="390533"/>
                      <a:pt x="371495" y="378245"/>
                      <a:pt x="371495" y="378245"/>
                    </a:cubicBezTo>
                    <a:cubicBezTo>
                      <a:pt x="371271" y="365733"/>
                      <a:pt x="352667" y="365716"/>
                      <a:pt x="352445" y="378245"/>
                    </a:cubicBezTo>
                    <a:cubicBezTo>
                      <a:pt x="357381" y="429976"/>
                      <a:pt x="319746" y="476243"/>
                      <a:pt x="266720" y="476257"/>
                    </a:cubicBezTo>
                    <a:cubicBezTo>
                      <a:pt x="220677" y="477209"/>
                      <a:pt x="180038" y="436580"/>
                      <a:pt x="180996" y="390532"/>
                    </a:cubicBezTo>
                    <a:cubicBezTo>
                      <a:pt x="180995" y="390533"/>
                      <a:pt x="180995" y="245734"/>
                      <a:pt x="180995" y="245734"/>
                    </a:cubicBezTo>
                    <a:cubicBezTo>
                      <a:pt x="181575" y="243896"/>
                      <a:pt x="181039" y="241855"/>
                      <a:pt x="180995" y="239942"/>
                    </a:cubicBezTo>
                    <a:cubicBezTo>
                      <a:pt x="180995" y="229649"/>
                      <a:pt x="192729" y="219506"/>
                      <a:pt x="205115" y="219078"/>
                    </a:cubicBezTo>
                    <a:cubicBezTo>
                      <a:pt x="213626" y="218725"/>
                      <a:pt x="222946" y="221669"/>
                      <a:pt x="233694" y="227822"/>
                    </a:cubicBezTo>
                    <a:cubicBezTo>
                      <a:pt x="238266" y="230445"/>
                      <a:pt x="244080" y="228850"/>
                      <a:pt x="246694" y="224292"/>
                    </a:cubicBezTo>
                    <a:cubicBezTo>
                      <a:pt x="249307" y="219725"/>
                      <a:pt x="247726" y="213906"/>
                      <a:pt x="243163" y="211292"/>
                    </a:cubicBezTo>
                    <a:cubicBezTo>
                      <a:pt x="221062" y="199041"/>
                      <a:pt x="201306" y="195009"/>
                      <a:pt x="180995" y="207865"/>
                    </a:cubicBezTo>
                    <a:lnTo>
                      <a:pt x="180995" y="127642"/>
                    </a:lnTo>
                    <a:cubicBezTo>
                      <a:pt x="180995" y="109787"/>
                      <a:pt x="195524" y="95258"/>
                      <a:pt x="213379" y="95258"/>
                    </a:cubicBezTo>
                    <a:cubicBezTo>
                      <a:pt x="217156" y="95780"/>
                      <a:pt x="330076" y="93841"/>
                      <a:pt x="329749" y="96718"/>
                    </a:cubicBezTo>
                    <a:cubicBezTo>
                      <a:pt x="334753" y="98299"/>
                      <a:pt x="340116" y="95542"/>
                      <a:pt x="341711" y="90523"/>
                    </a:cubicBezTo>
                    <a:cubicBezTo>
                      <a:pt x="344755" y="80218"/>
                      <a:pt x="333156" y="76848"/>
                      <a:pt x="325087" y="76584"/>
                    </a:cubicBezTo>
                    <a:lnTo>
                      <a:pt x="329958" y="37624"/>
                    </a:lnTo>
                    <a:cubicBezTo>
                      <a:pt x="332821" y="18285"/>
                      <a:pt x="316298" y="-436"/>
                      <a:pt x="296751" y="8"/>
                    </a:cubicBezTo>
                    <a:lnTo>
                      <a:pt x="236689" y="8"/>
                    </a:lnTo>
                    <a:cubicBezTo>
                      <a:pt x="217149" y="-435"/>
                      <a:pt x="200612" y="18284"/>
                      <a:pt x="203483" y="37624"/>
                    </a:cubicBezTo>
                    <a:cubicBezTo>
                      <a:pt x="203482" y="37624"/>
                      <a:pt x="208338" y="76464"/>
                      <a:pt x="208338" y="76464"/>
                    </a:cubicBezTo>
                    <a:cubicBezTo>
                      <a:pt x="200068" y="77272"/>
                      <a:pt x="192389" y="80075"/>
                      <a:pt x="185731" y="84342"/>
                    </a:cubicBezTo>
                    <a:cubicBezTo>
                      <a:pt x="178953" y="80013"/>
                      <a:pt x="171235" y="77451"/>
                      <a:pt x="163153" y="76660"/>
                    </a:cubicBezTo>
                    <a:lnTo>
                      <a:pt x="168033" y="37624"/>
                    </a:lnTo>
                    <a:cubicBezTo>
                      <a:pt x="170896" y="18285"/>
                      <a:pt x="154373" y="-436"/>
                      <a:pt x="134826" y="8"/>
                    </a:cubicBezTo>
                    <a:lnTo>
                      <a:pt x="74765" y="8"/>
                    </a:lnTo>
                    <a:cubicBezTo>
                      <a:pt x="55224" y="-435"/>
                      <a:pt x="38687" y="18284"/>
                      <a:pt x="41558" y="37624"/>
                    </a:cubicBezTo>
                    <a:cubicBezTo>
                      <a:pt x="41557" y="37624"/>
                      <a:pt x="46413" y="76464"/>
                      <a:pt x="46413" y="76464"/>
                    </a:cubicBezTo>
                    <a:cubicBezTo>
                      <a:pt x="20411" y="79006"/>
                      <a:pt x="20" y="100982"/>
                      <a:pt x="20" y="127642"/>
                    </a:cubicBezTo>
                    <a:lnTo>
                      <a:pt x="20" y="390533"/>
                    </a:lnTo>
                    <a:cubicBezTo>
                      <a:pt x="-1148" y="446810"/>
                      <a:pt x="48513" y="496480"/>
                      <a:pt x="104795" y="495308"/>
                    </a:cubicBezTo>
                    <a:close/>
                    <a:moveTo>
                      <a:pt x="225881" y="23932"/>
                    </a:moveTo>
                    <a:cubicBezTo>
                      <a:pt x="228657" y="20788"/>
                      <a:pt x="232494" y="19058"/>
                      <a:pt x="236689" y="19058"/>
                    </a:cubicBezTo>
                    <a:lnTo>
                      <a:pt x="296751" y="19058"/>
                    </a:lnTo>
                    <a:cubicBezTo>
                      <a:pt x="305180" y="18846"/>
                      <a:pt x="312315" y="26922"/>
                      <a:pt x="311057" y="35261"/>
                    </a:cubicBezTo>
                    <a:lnTo>
                      <a:pt x="305936" y="76208"/>
                    </a:lnTo>
                    <a:lnTo>
                      <a:pt x="227504" y="76208"/>
                    </a:lnTo>
                    <a:lnTo>
                      <a:pt x="222383" y="35261"/>
                    </a:lnTo>
                    <a:cubicBezTo>
                      <a:pt x="221862" y="31099"/>
                      <a:pt x="223104" y="27076"/>
                      <a:pt x="225881" y="23932"/>
                    </a:cubicBezTo>
                    <a:close/>
                    <a:moveTo>
                      <a:pt x="63956" y="23932"/>
                    </a:moveTo>
                    <a:cubicBezTo>
                      <a:pt x="66732" y="20788"/>
                      <a:pt x="70569" y="19058"/>
                      <a:pt x="74764" y="19058"/>
                    </a:cubicBezTo>
                    <a:lnTo>
                      <a:pt x="134826" y="19058"/>
                    </a:lnTo>
                    <a:cubicBezTo>
                      <a:pt x="143255" y="18846"/>
                      <a:pt x="150390" y="26922"/>
                      <a:pt x="149132" y="35261"/>
                    </a:cubicBezTo>
                    <a:lnTo>
                      <a:pt x="144011" y="76208"/>
                    </a:lnTo>
                    <a:lnTo>
                      <a:pt x="65579" y="76208"/>
                    </a:lnTo>
                    <a:lnTo>
                      <a:pt x="60458" y="35261"/>
                    </a:lnTo>
                    <a:cubicBezTo>
                      <a:pt x="59937" y="31099"/>
                      <a:pt x="61179" y="27076"/>
                      <a:pt x="63956" y="23932"/>
                    </a:cubicBezTo>
                    <a:close/>
                    <a:moveTo>
                      <a:pt x="19070" y="127642"/>
                    </a:moveTo>
                    <a:cubicBezTo>
                      <a:pt x="19070" y="109787"/>
                      <a:pt x="33599" y="95258"/>
                      <a:pt x="51454" y="95258"/>
                    </a:cubicBezTo>
                    <a:lnTo>
                      <a:pt x="158136" y="95258"/>
                    </a:lnTo>
                    <a:cubicBezTo>
                      <a:pt x="162818" y="95258"/>
                      <a:pt x="167233" y="96309"/>
                      <a:pt x="171316" y="98136"/>
                    </a:cubicBezTo>
                    <a:cubicBezTo>
                      <a:pt x="165432" y="106499"/>
                      <a:pt x="161945" y="116662"/>
                      <a:pt x="161945" y="127642"/>
                    </a:cubicBezTo>
                    <a:lnTo>
                      <a:pt x="161945" y="242060"/>
                    </a:lnTo>
                    <a:cubicBezTo>
                      <a:pt x="137557" y="251844"/>
                      <a:pt x="116691" y="235413"/>
                      <a:pt x="96656" y="221198"/>
                    </a:cubicBezTo>
                    <a:cubicBezTo>
                      <a:pt x="74584" y="205082"/>
                      <a:pt x="44523" y="190594"/>
                      <a:pt x="19070" y="207865"/>
                    </a:cubicBezTo>
                    <a:lnTo>
                      <a:pt x="19070" y="127642"/>
                    </a:lnTo>
                    <a:close/>
                    <a:moveTo>
                      <a:pt x="19070" y="245734"/>
                    </a:moveTo>
                    <a:cubicBezTo>
                      <a:pt x="19649" y="243889"/>
                      <a:pt x="19114" y="241860"/>
                      <a:pt x="19070" y="239942"/>
                    </a:cubicBezTo>
                    <a:cubicBezTo>
                      <a:pt x="19070" y="229649"/>
                      <a:pt x="30804" y="219506"/>
                      <a:pt x="43194" y="219078"/>
                    </a:cubicBezTo>
                    <a:cubicBezTo>
                      <a:pt x="59378" y="218378"/>
                      <a:pt x="75863" y="229701"/>
                      <a:pt x="90159" y="239923"/>
                    </a:cubicBezTo>
                    <a:cubicBezTo>
                      <a:pt x="110122" y="254883"/>
                      <a:pt x="135701" y="269733"/>
                      <a:pt x="161945" y="262087"/>
                    </a:cubicBezTo>
                    <a:lnTo>
                      <a:pt x="161945" y="390533"/>
                    </a:lnTo>
                    <a:cubicBezTo>
                      <a:pt x="161945" y="408146"/>
                      <a:pt x="166284" y="425091"/>
                      <a:pt x="174429" y="440175"/>
                    </a:cubicBezTo>
                    <a:cubicBezTo>
                      <a:pt x="145886" y="482894"/>
                      <a:pt x="79654" y="488485"/>
                      <a:pt x="44189" y="451137"/>
                    </a:cubicBezTo>
                    <a:cubicBezTo>
                      <a:pt x="27990" y="434939"/>
                      <a:pt x="19070" y="413415"/>
                      <a:pt x="19070" y="390533"/>
                    </a:cubicBezTo>
                    <a:lnTo>
                      <a:pt x="19070" y="24573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69" name="Google Shape;14969;p252"/>
              <p:cNvSpPr/>
              <p:nvPr/>
            </p:nvSpPr>
            <p:spPr>
              <a:xfrm>
                <a:off x="378348" y="1148634"/>
                <a:ext cx="316461" cy="316467"/>
              </a:xfrm>
              <a:custGeom>
                <a:rect b="b" l="l" r="r" t="t"/>
                <a:pathLst>
                  <a:path extrusionOk="0" h="316467" w="316461">
                    <a:moveTo>
                      <a:pt x="13" y="133362"/>
                    </a:moveTo>
                    <a:cubicBezTo>
                      <a:pt x="-1424" y="235036"/>
                      <a:pt x="114772" y="301094"/>
                      <a:pt x="200936" y="248123"/>
                    </a:cubicBezTo>
                    <a:lnTo>
                      <a:pt x="259667" y="306854"/>
                    </a:lnTo>
                    <a:cubicBezTo>
                      <a:pt x="272352" y="319696"/>
                      <a:pt x="294110" y="319683"/>
                      <a:pt x="306818" y="306751"/>
                    </a:cubicBezTo>
                    <a:cubicBezTo>
                      <a:pt x="319682" y="293762"/>
                      <a:pt x="319682" y="272619"/>
                      <a:pt x="306785" y="259596"/>
                    </a:cubicBezTo>
                    <a:lnTo>
                      <a:pt x="248124" y="200935"/>
                    </a:lnTo>
                    <a:cubicBezTo>
                      <a:pt x="301099" y="114745"/>
                      <a:pt x="235022" y="-1426"/>
                      <a:pt x="133362" y="13"/>
                    </a:cubicBezTo>
                    <a:cubicBezTo>
                      <a:pt x="59833" y="12"/>
                      <a:pt x="13" y="59832"/>
                      <a:pt x="13" y="133362"/>
                    </a:cubicBezTo>
                    <a:close/>
                    <a:moveTo>
                      <a:pt x="293284" y="273033"/>
                    </a:moveTo>
                    <a:cubicBezTo>
                      <a:pt x="306335" y="286876"/>
                      <a:pt x="286658" y="305923"/>
                      <a:pt x="273066" y="293314"/>
                    </a:cubicBezTo>
                    <a:cubicBezTo>
                      <a:pt x="273066" y="293315"/>
                      <a:pt x="216901" y="237149"/>
                      <a:pt x="216901" y="237149"/>
                    </a:cubicBezTo>
                    <a:cubicBezTo>
                      <a:pt x="224354" y="231138"/>
                      <a:pt x="231139" y="224352"/>
                      <a:pt x="237150" y="216899"/>
                    </a:cubicBezTo>
                    <a:lnTo>
                      <a:pt x="293284" y="273033"/>
                    </a:lnTo>
                    <a:close/>
                    <a:moveTo>
                      <a:pt x="133363" y="19062"/>
                    </a:moveTo>
                    <a:cubicBezTo>
                      <a:pt x="196387" y="19062"/>
                      <a:pt x="247663" y="70338"/>
                      <a:pt x="247663" y="133362"/>
                    </a:cubicBezTo>
                    <a:cubicBezTo>
                      <a:pt x="241383" y="284996"/>
                      <a:pt x="25320" y="284952"/>
                      <a:pt x="19063" y="133361"/>
                    </a:cubicBezTo>
                    <a:cubicBezTo>
                      <a:pt x="19063" y="70338"/>
                      <a:pt x="70339" y="19062"/>
                      <a:pt x="133363" y="1906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70" name="Google Shape;14970;p252"/>
              <p:cNvSpPr/>
              <p:nvPr/>
            </p:nvSpPr>
            <p:spPr>
              <a:xfrm>
                <a:off x="169129" y="1424871"/>
                <a:ext cx="56513" cy="57150"/>
              </a:xfrm>
              <a:custGeom>
                <a:rect b="b" l="l" r="r" t="t"/>
                <a:pathLst>
                  <a:path extrusionOk="0" h="57150" w="56513">
                    <a:moveTo>
                      <a:pt x="28257" y="57150"/>
                    </a:moveTo>
                    <a:cubicBezTo>
                      <a:pt x="65937" y="56162"/>
                      <a:pt x="65929" y="982"/>
                      <a:pt x="28256" y="0"/>
                    </a:cubicBezTo>
                    <a:cubicBezTo>
                      <a:pt x="-9423" y="988"/>
                      <a:pt x="-9415" y="56168"/>
                      <a:pt x="28257" y="57150"/>
                    </a:cubicBezTo>
                    <a:close/>
                    <a:moveTo>
                      <a:pt x="28257" y="19050"/>
                    </a:moveTo>
                    <a:cubicBezTo>
                      <a:pt x="40774" y="19274"/>
                      <a:pt x="40772" y="37877"/>
                      <a:pt x="28257" y="38100"/>
                    </a:cubicBezTo>
                    <a:cubicBezTo>
                      <a:pt x="15740" y="37875"/>
                      <a:pt x="15742" y="19273"/>
                      <a:pt x="28257"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71" name="Google Shape;14971;p252"/>
              <p:cNvSpPr/>
              <p:nvPr/>
            </p:nvSpPr>
            <p:spPr>
              <a:xfrm>
                <a:off x="378679" y="1424871"/>
                <a:ext cx="56513" cy="57150"/>
              </a:xfrm>
              <a:custGeom>
                <a:rect b="b" l="l" r="r" t="t"/>
                <a:pathLst>
                  <a:path extrusionOk="0" h="57150" w="56513">
                    <a:moveTo>
                      <a:pt x="28257" y="57150"/>
                    </a:moveTo>
                    <a:cubicBezTo>
                      <a:pt x="65937" y="56162"/>
                      <a:pt x="65929" y="982"/>
                      <a:pt x="28256" y="0"/>
                    </a:cubicBezTo>
                    <a:cubicBezTo>
                      <a:pt x="-9423" y="988"/>
                      <a:pt x="-9415" y="56168"/>
                      <a:pt x="28257" y="57150"/>
                    </a:cubicBezTo>
                    <a:close/>
                    <a:moveTo>
                      <a:pt x="28257" y="19050"/>
                    </a:moveTo>
                    <a:cubicBezTo>
                      <a:pt x="40774" y="19274"/>
                      <a:pt x="40772" y="37877"/>
                      <a:pt x="28257" y="38100"/>
                    </a:cubicBezTo>
                    <a:cubicBezTo>
                      <a:pt x="15740" y="37875"/>
                      <a:pt x="15742" y="19273"/>
                      <a:pt x="28257"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72" name="Google Shape;14972;p252"/>
              <p:cNvSpPr/>
              <p:nvPr/>
            </p:nvSpPr>
            <p:spPr>
              <a:xfrm>
                <a:off x="340261" y="1348989"/>
                <a:ext cx="57150" cy="56513"/>
              </a:xfrm>
              <a:custGeom>
                <a:rect b="b" l="l" r="r" t="t"/>
                <a:pathLst>
                  <a:path extrusionOk="0" h="56513" w="57150">
                    <a:moveTo>
                      <a:pt x="57150" y="28257"/>
                    </a:moveTo>
                    <a:cubicBezTo>
                      <a:pt x="56162" y="-9423"/>
                      <a:pt x="982" y="-9415"/>
                      <a:pt x="0" y="28257"/>
                    </a:cubicBezTo>
                    <a:cubicBezTo>
                      <a:pt x="988" y="65937"/>
                      <a:pt x="56168" y="65929"/>
                      <a:pt x="57150" y="28257"/>
                    </a:cubicBezTo>
                    <a:close/>
                    <a:moveTo>
                      <a:pt x="28575" y="37782"/>
                    </a:moveTo>
                    <a:cubicBezTo>
                      <a:pt x="16058" y="37557"/>
                      <a:pt x="16060" y="18955"/>
                      <a:pt x="28576" y="18732"/>
                    </a:cubicBezTo>
                    <a:cubicBezTo>
                      <a:pt x="41092" y="18956"/>
                      <a:pt x="41090" y="37559"/>
                      <a:pt x="28575" y="3778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4973" name="Google Shape;14973;p252"/>
              <p:cNvSpPr/>
              <p:nvPr/>
            </p:nvSpPr>
            <p:spPr>
              <a:xfrm>
                <a:off x="207229" y="1348671"/>
                <a:ext cx="56513" cy="57150"/>
              </a:xfrm>
              <a:custGeom>
                <a:rect b="b" l="l" r="r" t="t"/>
                <a:pathLst>
                  <a:path extrusionOk="0" h="57150" w="56513">
                    <a:moveTo>
                      <a:pt x="28257" y="57150"/>
                    </a:moveTo>
                    <a:cubicBezTo>
                      <a:pt x="65937" y="56162"/>
                      <a:pt x="65929" y="982"/>
                      <a:pt x="28256" y="0"/>
                    </a:cubicBezTo>
                    <a:cubicBezTo>
                      <a:pt x="-9423" y="988"/>
                      <a:pt x="-9415" y="56168"/>
                      <a:pt x="28257" y="57150"/>
                    </a:cubicBezTo>
                    <a:close/>
                    <a:moveTo>
                      <a:pt x="28257" y="19050"/>
                    </a:moveTo>
                    <a:cubicBezTo>
                      <a:pt x="40774" y="19274"/>
                      <a:pt x="40772" y="37877"/>
                      <a:pt x="28257" y="38100"/>
                    </a:cubicBezTo>
                    <a:cubicBezTo>
                      <a:pt x="15740" y="37875"/>
                      <a:pt x="15742" y="19273"/>
                      <a:pt x="28257"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
          <p:nvSpPr>
            <p:cNvPr id="14974" name="Google Shape;14974;p252"/>
            <p:cNvSpPr txBox="1"/>
            <p:nvPr/>
          </p:nvSpPr>
          <p:spPr>
            <a:xfrm>
              <a:off x="267774" y="3028874"/>
              <a:ext cx="2561151" cy="169277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A inibição proximal do complemento pela inibição do fator D, além da inibição terminal do complemento, permite o controle da </a:t>
              </a:r>
              <a:r>
                <a:rPr b="1" i="0" lang="pt-BR" sz="1600" u="none" cap="none" strike="noStrike">
                  <a:solidFill>
                    <a:srgbClr val="FFFFFF"/>
                  </a:solidFill>
                  <a:latin typeface="Lustria"/>
                  <a:ea typeface="Lustria"/>
                  <a:cs typeface="Lustria"/>
                  <a:sym typeface="Lustria"/>
                </a:rPr>
                <a:t>csHEV</a:t>
              </a:r>
              <a:r>
                <a:rPr b="0" i="0" lang="pt-BR" sz="1600" u="none" cap="none" strike="noStrike">
                  <a:solidFill>
                    <a:srgbClr val="FFFFFF"/>
                  </a:solidFill>
                  <a:latin typeface="Lustria"/>
                  <a:ea typeface="Lustria"/>
                  <a:cs typeface="Lustria"/>
                  <a:sym typeface="Lustria"/>
                </a:rPr>
                <a:t>, </a:t>
              </a:r>
              <a:r>
                <a:rPr b="1" i="0" lang="pt-BR" sz="1600" u="none" cap="none" strike="noStrike">
                  <a:solidFill>
                    <a:srgbClr val="FFFFFF"/>
                  </a:solidFill>
                  <a:latin typeface="Lustria"/>
                  <a:ea typeface="Lustria"/>
                  <a:cs typeface="Lustria"/>
                  <a:sym typeface="Lustria"/>
                </a:rPr>
                <a:t>enquanto mantém o controle da HIV</a:t>
              </a:r>
              <a:r>
                <a:rPr b="1" baseline="30000" i="0" lang="pt-BR" sz="1600" u="none" cap="none" strike="noStrike">
                  <a:solidFill>
                    <a:srgbClr val="FFFFFF"/>
                  </a:solidFill>
                  <a:latin typeface="Lustria"/>
                  <a:ea typeface="Lustria"/>
                  <a:cs typeface="Lustria"/>
                  <a:sym typeface="Lustria"/>
                </a:rPr>
                <a:t>1</a:t>
              </a:r>
              <a:endParaRPr b="1" baseline="30000" i="0" sz="1400" u="none" cap="none" strike="noStrike">
                <a:solidFill>
                  <a:srgbClr val="FFFFFF"/>
                </a:solidFill>
                <a:latin typeface="Lustria"/>
                <a:ea typeface="Lustria"/>
                <a:cs typeface="Lustria"/>
                <a:sym typeface="Lustria"/>
              </a:endParaRPr>
            </a:p>
          </p:txBody>
        </p:sp>
      </p:grpSp>
      <p:grpSp>
        <p:nvGrpSpPr>
          <p:cNvPr id="14975" name="Google Shape;14975;p252"/>
          <p:cNvGrpSpPr/>
          <p:nvPr/>
        </p:nvGrpSpPr>
        <p:grpSpPr>
          <a:xfrm>
            <a:off x="3184634" y="2333439"/>
            <a:ext cx="4187630" cy="2625800"/>
            <a:chOff x="3184634" y="2333439"/>
            <a:chExt cx="4187630" cy="2625800"/>
          </a:xfrm>
        </p:grpSpPr>
        <p:sp>
          <p:nvSpPr>
            <p:cNvPr id="14976" name="Google Shape;14976;p252"/>
            <p:cNvSpPr txBox="1"/>
            <p:nvPr/>
          </p:nvSpPr>
          <p:spPr>
            <a:xfrm>
              <a:off x="3184634" y="2632378"/>
              <a:ext cx="1557358" cy="73866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3865"/>
                </a:buClr>
                <a:buSzPts val="1400"/>
                <a:buFont typeface="Calibri"/>
                <a:buNone/>
              </a:pPr>
              <a:r>
                <a:rPr b="1" i="0" lang="pt-BR" sz="1400" u="none" cap="none" strike="noStrike">
                  <a:solidFill>
                    <a:srgbClr val="003865"/>
                  </a:solidFill>
                  <a:latin typeface="Calibri"/>
                  <a:ea typeface="Calibri"/>
                  <a:cs typeface="Calibri"/>
                  <a:sym typeface="Calibri"/>
                </a:rPr>
                <a:t>Inibição de C5 com eculizumabe ou ravulizumabe</a:t>
              </a:r>
              <a:endParaRPr b="1" i="0" sz="1400" u="none" cap="none" strike="noStrike">
                <a:solidFill>
                  <a:srgbClr val="003865"/>
                </a:solidFill>
                <a:latin typeface="Calibri"/>
                <a:ea typeface="Calibri"/>
                <a:cs typeface="Calibri"/>
                <a:sym typeface="Calibri"/>
              </a:endParaRPr>
            </a:p>
          </p:txBody>
        </p:sp>
        <p:sp>
          <p:nvSpPr>
            <p:cNvPr id="14977" name="Google Shape;14977;p252"/>
            <p:cNvSpPr txBox="1"/>
            <p:nvPr/>
          </p:nvSpPr>
          <p:spPr>
            <a:xfrm>
              <a:off x="6082073" y="2847822"/>
              <a:ext cx="1204942"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3865"/>
                </a:buClr>
                <a:buSzPts val="1400"/>
                <a:buFont typeface="Calibri"/>
                <a:buNone/>
              </a:pPr>
              <a:r>
                <a:rPr b="1" i="0" lang="pt-BR" sz="1400" u="none" cap="none" strike="noStrike">
                  <a:solidFill>
                    <a:srgbClr val="003865"/>
                  </a:solidFill>
                  <a:latin typeface="Calibri"/>
                  <a:ea typeface="Calibri"/>
                  <a:cs typeface="Calibri"/>
                  <a:sym typeface="Calibri"/>
                </a:rPr>
                <a:t>Inibição do fator D</a:t>
              </a:r>
              <a:endParaRPr/>
            </a:p>
          </p:txBody>
        </p:sp>
        <p:sp>
          <p:nvSpPr>
            <p:cNvPr id="14978" name="Google Shape;14978;p252"/>
            <p:cNvSpPr txBox="1"/>
            <p:nvPr/>
          </p:nvSpPr>
          <p:spPr>
            <a:xfrm>
              <a:off x="6039273" y="4126627"/>
              <a:ext cx="1332991" cy="46166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3865"/>
                </a:buClr>
                <a:buSzPts val="1200"/>
                <a:buFont typeface="Calibri"/>
                <a:buNone/>
              </a:pPr>
              <a:r>
                <a:rPr b="0" i="0" lang="pt-BR" sz="1200" u="none" cap="none" strike="noStrike">
                  <a:solidFill>
                    <a:srgbClr val="003865"/>
                  </a:solidFill>
                  <a:latin typeface="Calibri"/>
                  <a:ea typeface="Calibri"/>
                  <a:cs typeface="Calibri"/>
                  <a:sym typeface="Calibri"/>
                </a:rPr>
                <a:t>Redução da csHEV</a:t>
              </a:r>
              <a:r>
                <a:rPr b="0" baseline="30000" i="0" lang="pt-BR" sz="1200" u="none" cap="none" strike="noStrike">
                  <a:solidFill>
                    <a:srgbClr val="003865"/>
                  </a:solidFill>
                  <a:latin typeface="Calibri"/>
                  <a:ea typeface="Calibri"/>
                  <a:cs typeface="Calibri"/>
                  <a:sym typeface="Calibri"/>
                </a:rPr>
                <a:t>2</a:t>
              </a:r>
              <a:endParaRPr/>
            </a:p>
          </p:txBody>
        </p:sp>
        <p:sp>
          <p:nvSpPr>
            <p:cNvPr id="14979" name="Google Shape;14979;p252"/>
            <p:cNvSpPr txBox="1"/>
            <p:nvPr/>
          </p:nvSpPr>
          <p:spPr>
            <a:xfrm>
              <a:off x="3483593" y="4140841"/>
              <a:ext cx="934457" cy="46166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3865"/>
                </a:buClr>
                <a:buSzPts val="1200"/>
                <a:buFont typeface="Calibri"/>
                <a:buNone/>
              </a:pPr>
              <a:r>
                <a:rPr b="0" i="0" lang="pt-BR" sz="1200" u="none" cap="none" strike="noStrike">
                  <a:solidFill>
                    <a:srgbClr val="003865"/>
                  </a:solidFill>
                  <a:latin typeface="Calibri"/>
                  <a:ea typeface="Calibri"/>
                  <a:cs typeface="Calibri"/>
                  <a:sym typeface="Calibri"/>
                </a:rPr>
                <a:t>Redução da HIV</a:t>
              </a:r>
              <a:r>
                <a:rPr b="0" baseline="30000" i="0" lang="pt-BR" sz="1200" u="none" cap="none" strike="noStrike">
                  <a:solidFill>
                    <a:srgbClr val="003865"/>
                  </a:solidFill>
                  <a:latin typeface="Calibri"/>
                  <a:ea typeface="Calibri"/>
                  <a:cs typeface="Calibri"/>
                  <a:sym typeface="Calibri"/>
                </a:rPr>
                <a:t>2</a:t>
              </a:r>
              <a:endParaRPr/>
            </a:p>
          </p:txBody>
        </p:sp>
        <p:sp>
          <p:nvSpPr>
            <p:cNvPr id="14980" name="Google Shape;14980;p252"/>
            <p:cNvSpPr/>
            <p:nvPr/>
          </p:nvSpPr>
          <p:spPr>
            <a:xfrm rot="10800000">
              <a:off x="3654131" y="3658817"/>
              <a:ext cx="550978" cy="139213"/>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sp>
          <p:nvSpPr>
            <p:cNvPr id="14981" name="Google Shape;14981;p252"/>
            <p:cNvSpPr/>
            <p:nvPr/>
          </p:nvSpPr>
          <p:spPr>
            <a:xfrm rot="10800000">
              <a:off x="5141026" y="3658817"/>
              <a:ext cx="550978" cy="139213"/>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sp>
          <p:nvSpPr>
            <p:cNvPr id="14982" name="Google Shape;14982;p252"/>
            <p:cNvSpPr/>
            <p:nvPr/>
          </p:nvSpPr>
          <p:spPr>
            <a:xfrm rot="10800000">
              <a:off x="6397446" y="3658817"/>
              <a:ext cx="550978" cy="139213"/>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pic>
          <p:nvPicPr>
            <p:cNvPr descr="Uma imagem contendo mesa, banqueta, computador, bola&#10;&#10;Descrição gerada automaticamente" id="14983" name="Google Shape;14983;p252"/>
            <p:cNvPicPr preferRelativeResize="0"/>
            <p:nvPr/>
          </p:nvPicPr>
          <p:blipFill rotWithShape="1">
            <a:blip r:embed="rId3">
              <a:alphaModFix/>
            </a:blip>
            <a:srcRect b="0" l="0" r="0" t="0"/>
            <a:stretch/>
          </p:blipFill>
          <p:spPr>
            <a:xfrm>
              <a:off x="4748172" y="2798718"/>
              <a:ext cx="1057199" cy="666035"/>
            </a:xfrm>
            <a:prstGeom prst="rect">
              <a:avLst/>
            </a:prstGeom>
            <a:noFill/>
            <a:ln>
              <a:noFill/>
            </a:ln>
            <a:effectLst>
              <a:outerShdw blurRad="50800" rotWithShape="0" algn="tl" dir="2700000" dist="38100">
                <a:srgbClr val="000000">
                  <a:alpha val="40000"/>
                </a:srgbClr>
              </a:outerShdw>
            </a:effectLst>
          </p:spPr>
        </p:pic>
        <p:pic>
          <p:nvPicPr>
            <p:cNvPr descr="Uma imagem contendo mesa, banqueta&#10;&#10;Descrição gerada automaticamente" id="14984" name="Google Shape;14984;p252"/>
            <p:cNvPicPr preferRelativeResize="0"/>
            <p:nvPr/>
          </p:nvPicPr>
          <p:blipFill rotWithShape="1">
            <a:blip r:embed="rId4">
              <a:alphaModFix/>
            </a:blip>
            <a:srcRect b="0" l="0" r="0" t="0"/>
            <a:stretch/>
          </p:blipFill>
          <p:spPr>
            <a:xfrm flipH="1" rot="-713582">
              <a:off x="5218420" y="2435227"/>
              <a:ext cx="1057199" cy="666035"/>
            </a:xfrm>
            <a:prstGeom prst="rect">
              <a:avLst/>
            </a:prstGeom>
            <a:noFill/>
            <a:ln>
              <a:noFill/>
            </a:ln>
            <a:effectLst>
              <a:outerShdw blurRad="50800" rotWithShape="0" algn="tl" dir="2700000" dist="38100">
                <a:srgbClr val="000000">
                  <a:alpha val="40000"/>
                </a:srgbClr>
              </a:outerShdw>
            </a:effectLst>
          </p:spPr>
        </p:pic>
        <p:pic>
          <p:nvPicPr>
            <p:cNvPr descr="Uma imagem contendo mesa, banqueta, computador, bola&#10;&#10;Descrição gerada automaticamente" id="14985" name="Google Shape;14985;p252"/>
            <p:cNvPicPr preferRelativeResize="0"/>
            <p:nvPr/>
          </p:nvPicPr>
          <p:blipFill rotWithShape="1">
            <a:blip r:embed="rId3">
              <a:alphaModFix/>
            </a:blip>
            <a:srcRect b="0" l="0" r="0" t="0"/>
            <a:stretch/>
          </p:blipFill>
          <p:spPr>
            <a:xfrm>
              <a:off x="4748172" y="4293204"/>
              <a:ext cx="1057199" cy="666035"/>
            </a:xfrm>
            <a:prstGeom prst="rect">
              <a:avLst/>
            </a:prstGeom>
            <a:noFill/>
            <a:ln>
              <a:noFill/>
            </a:ln>
            <a:effectLst>
              <a:outerShdw blurRad="50800" rotWithShape="0" algn="tl" dir="2700000" dist="38100">
                <a:srgbClr val="000000">
                  <a:alpha val="40000"/>
                </a:srgbClr>
              </a:outerShdw>
            </a:effectLst>
          </p:spPr>
        </p:pic>
        <p:pic>
          <p:nvPicPr>
            <p:cNvPr descr="Uma imagem contendo mesa, banqueta&#10;&#10;Descrição gerada automaticamente" id="14986" name="Google Shape;14986;p252"/>
            <p:cNvPicPr preferRelativeResize="0"/>
            <p:nvPr/>
          </p:nvPicPr>
          <p:blipFill rotWithShape="1">
            <a:blip r:embed="rId4">
              <a:alphaModFix/>
            </a:blip>
            <a:srcRect b="0" l="0" r="0" t="0"/>
            <a:stretch/>
          </p:blipFill>
          <p:spPr>
            <a:xfrm flipH="1" rot="-713582">
              <a:off x="5218420" y="3929713"/>
              <a:ext cx="1057199" cy="666035"/>
            </a:xfrm>
            <a:prstGeom prst="rect">
              <a:avLst/>
            </a:prstGeom>
            <a:noFill/>
            <a:ln>
              <a:noFill/>
            </a:ln>
            <a:effectLst>
              <a:outerShdw blurRad="50800" rotWithShape="0" algn="tl" dir="2700000" dist="38100">
                <a:srgbClr val="000000">
                  <a:alpha val="40000"/>
                </a:srgbClr>
              </a:outerShdw>
            </a:effectLst>
          </p:spPr>
        </p:pic>
        <p:pic>
          <p:nvPicPr>
            <p:cNvPr descr="Uma imagem contendo mesa, banqueta&#10;&#10;Descrição gerada automaticamente" id="14987" name="Google Shape;14987;p252"/>
            <p:cNvPicPr preferRelativeResize="0"/>
            <p:nvPr/>
          </p:nvPicPr>
          <p:blipFill rotWithShape="1">
            <a:blip r:embed="rId4">
              <a:alphaModFix/>
            </a:blip>
            <a:srcRect b="0" l="0" r="0" t="0"/>
            <a:stretch/>
          </p:blipFill>
          <p:spPr>
            <a:xfrm>
              <a:off x="4569158" y="2435649"/>
              <a:ext cx="1057199" cy="666035"/>
            </a:xfrm>
            <a:prstGeom prst="rect">
              <a:avLst/>
            </a:prstGeom>
            <a:noFill/>
            <a:ln>
              <a:noFill/>
            </a:ln>
            <a:effectLst>
              <a:outerShdw blurRad="50800" rotWithShape="0" algn="tl" dir="2700000" dist="38100">
                <a:srgbClr val="000000">
                  <a:alpha val="40000"/>
                </a:srgbClr>
              </a:outerShdw>
            </a:effectLst>
          </p:spPr>
        </p:pic>
        <p:pic>
          <p:nvPicPr>
            <p:cNvPr descr="Uma imagem contendo mesa, banqueta&#10;&#10;Descrição gerada automaticamente" id="14988" name="Google Shape;14988;p252"/>
            <p:cNvPicPr preferRelativeResize="0"/>
            <p:nvPr/>
          </p:nvPicPr>
          <p:blipFill rotWithShape="1">
            <a:blip r:embed="rId4">
              <a:alphaModFix/>
            </a:blip>
            <a:srcRect b="0" l="0" r="0" t="0"/>
            <a:stretch/>
          </p:blipFill>
          <p:spPr>
            <a:xfrm>
              <a:off x="4569158" y="3930135"/>
              <a:ext cx="1057199" cy="666035"/>
            </a:xfrm>
            <a:prstGeom prst="rect">
              <a:avLst/>
            </a:prstGeom>
            <a:noFill/>
            <a:ln>
              <a:noFill/>
            </a:ln>
            <a:effectLst>
              <a:outerShdw blurRad="50800" rotWithShape="0" algn="tl" dir="2700000" dist="38100">
                <a:srgbClr val="000000">
                  <a:alpha val="40000"/>
                </a:srgbClr>
              </a:outerShdw>
            </a:effectLst>
          </p:spPr>
        </p:pic>
      </p:grpSp>
      <p:pic>
        <p:nvPicPr>
          <p:cNvPr id="14989" name="Google Shape;14989;p252"/>
          <p:cNvPicPr preferRelativeResize="0"/>
          <p:nvPr/>
        </p:nvPicPr>
        <p:blipFill rotWithShape="1">
          <a:blip r:embed="rId5">
            <a:alphaModFix/>
          </a:blip>
          <a:srcRect b="0" l="0" r="0" t="0"/>
          <a:stretch/>
        </p:blipFill>
        <p:spPr>
          <a:xfrm>
            <a:off x="7630345" y="2195956"/>
            <a:ext cx="4176976" cy="2849278"/>
          </a:xfrm>
          <a:prstGeom prst="rect">
            <a:avLst/>
          </a:prstGeom>
          <a:noFill/>
          <a:ln>
            <a:noFill/>
          </a:ln>
        </p:spPr>
      </p:pic>
      <p:pic>
        <p:nvPicPr>
          <p:cNvPr id="14990" name="Google Shape;14990;p252"/>
          <p:cNvPicPr preferRelativeResize="0"/>
          <p:nvPr/>
        </p:nvPicPr>
        <p:blipFill rotWithShape="1">
          <a:blip r:embed="rId6">
            <a:alphaModFix/>
          </a:blip>
          <a:srcRect b="0" l="0" r="0" t="0"/>
          <a:stretch/>
        </p:blipFill>
        <p:spPr>
          <a:xfrm>
            <a:off x="12433733" y="1214438"/>
            <a:ext cx="8886367" cy="4998581"/>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4963"/>
                                        </p:tgtEl>
                                        <p:attrNameLst>
                                          <p:attrName>style.visibility</p:attrName>
                                        </p:attrNameLst>
                                      </p:cBhvr>
                                      <p:to>
                                        <p:strVal val="visible"/>
                                      </p:to>
                                    </p:set>
                                    <p:anim calcmode="lin" valueType="num">
                                      <p:cBhvr additive="base">
                                        <p:cTn dur="500"/>
                                        <p:tgtEl>
                                          <p:spTgt spid="14963"/>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4964"/>
                                        </p:tgtEl>
                                        <p:attrNameLst>
                                          <p:attrName>style.visibility</p:attrName>
                                        </p:attrNameLst>
                                      </p:cBhvr>
                                      <p:to>
                                        <p:strVal val="visible"/>
                                      </p:to>
                                    </p:set>
                                    <p:animEffect filter="fade" transition="in">
                                      <p:cBhvr>
                                        <p:cTn dur="500"/>
                                        <p:tgtEl>
                                          <p:spTgt spid="14964"/>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4959"/>
                                        </p:tgtEl>
                                        <p:attrNameLst>
                                          <p:attrName>style.visibility</p:attrName>
                                        </p:attrNameLst>
                                      </p:cBhvr>
                                      <p:to>
                                        <p:strVal val="visible"/>
                                      </p:to>
                                    </p:set>
                                    <p:animEffect filter="fade" transition="in">
                                      <p:cBhvr>
                                        <p:cTn dur="500"/>
                                        <p:tgtEl>
                                          <p:spTgt spid="14959"/>
                                        </p:tgtEl>
                                      </p:cBhvr>
                                    </p:animEffect>
                                  </p:childTnLst>
                                </p:cTn>
                              </p:par>
                              <p:par>
                                <p:cTn fill="hold" nodeType="withEffect" presetClass="entr" presetID="10" presetSubtype="0">
                                  <p:stCondLst>
                                    <p:cond delay="1000"/>
                                  </p:stCondLst>
                                  <p:childTnLst>
                                    <p:set>
                                      <p:cBhvr>
                                        <p:cTn dur="1" fill="hold">
                                          <p:stCondLst>
                                            <p:cond delay="0"/>
                                          </p:stCondLst>
                                        </p:cTn>
                                        <p:tgtEl>
                                          <p:spTgt spid="14975"/>
                                        </p:tgtEl>
                                        <p:attrNameLst>
                                          <p:attrName>style.visibility</p:attrName>
                                        </p:attrNameLst>
                                      </p:cBhvr>
                                      <p:to>
                                        <p:strVal val="visible"/>
                                      </p:to>
                                    </p:set>
                                    <p:animEffect filter="fade" transition="in">
                                      <p:cBhvr>
                                        <p:cTn dur="500"/>
                                        <p:tgtEl>
                                          <p:spTgt spid="14975"/>
                                        </p:tgtEl>
                                      </p:cBhvr>
                                    </p:animEffect>
                                  </p:childTnLst>
                                </p:cTn>
                              </p:par>
                            </p:childTnLst>
                          </p:cTn>
                        </p:par>
                        <p:par>
                          <p:cTn fill="hold">
                            <p:stCondLst>
                              <p:cond delay="1000"/>
                            </p:stCondLst>
                            <p:childTnLst>
                              <p:par>
                                <p:cTn fill="hold" nodeType="afterEffect" presetClass="entr" presetID="2" presetSubtype="2">
                                  <p:stCondLst>
                                    <p:cond delay="500"/>
                                  </p:stCondLst>
                                  <p:childTnLst>
                                    <p:set>
                                      <p:cBhvr>
                                        <p:cTn dur="1" fill="hold">
                                          <p:stCondLst>
                                            <p:cond delay="0"/>
                                          </p:stCondLst>
                                        </p:cTn>
                                        <p:tgtEl>
                                          <p:spTgt spid="14960"/>
                                        </p:tgtEl>
                                        <p:attrNameLst>
                                          <p:attrName>style.visibility</p:attrName>
                                        </p:attrNameLst>
                                      </p:cBhvr>
                                      <p:to>
                                        <p:strVal val="visible"/>
                                      </p:to>
                                    </p:set>
                                    <p:anim calcmode="lin" valueType="num">
                                      <p:cBhvr additive="base">
                                        <p:cTn dur="500"/>
                                        <p:tgtEl>
                                          <p:spTgt spid="14960"/>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1000"/>
                                  </p:stCondLst>
                                  <p:childTnLst>
                                    <p:set>
                                      <p:cBhvr>
                                        <p:cTn dur="1" fill="hold">
                                          <p:stCondLst>
                                            <p:cond delay="0"/>
                                          </p:stCondLst>
                                        </p:cTn>
                                        <p:tgtEl>
                                          <p:spTgt spid="14989"/>
                                        </p:tgtEl>
                                        <p:attrNameLst>
                                          <p:attrName>style.visibility</p:attrName>
                                        </p:attrNameLst>
                                      </p:cBhvr>
                                      <p:to>
                                        <p:strVal val="visible"/>
                                      </p:to>
                                    </p:set>
                                    <p:animEffect filter="fade" transition="in">
                                      <p:cBhvr>
                                        <p:cTn dur="500"/>
                                        <p:tgtEl>
                                          <p:spTgt spid="1498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95" name="Shape 14995"/>
        <p:cNvGrpSpPr/>
        <p:nvPr/>
      </p:nvGrpSpPr>
      <p:grpSpPr>
        <a:xfrm>
          <a:off x="0" y="0"/>
          <a:ext cx="0" cy="0"/>
          <a:chOff x="0" y="0"/>
          <a:chExt cx="0" cy="0"/>
        </a:xfrm>
      </p:grpSpPr>
      <p:sp>
        <p:nvSpPr>
          <p:cNvPr id="14996" name="Google Shape;14996;p253"/>
          <p:cNvSpPr txBox="1"/>
          <p:nvPr>
            <p:ph idx="1" type="body"/>
          </p:nvPr>
        </p:nvSpPr>
        <p:spPr>
          <a:xfrm>
            <a:off x="407988" y="6200775"/>
            <a:ext cx="10348911"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HEV</a:t>
            </a:r>
            <a:r>
              <a:rPr b="0" i="0" lang="pt-BR" u="none"/>
              <a:t>, hemólise extravascular; </a:t>
            </a:r>
            <a:r>
              <a:rPr lang="pt-BR"/>
              <a:t>HIV</a:t>
            </a:r>
            <a:r>
              <a:rPr b="0" i="0" lang="pt-BR" u="none"/>
              <a:t>, hemólise intravascular. HPN, hemoglobinúria paroxística noturna.</a:t>
            </a:r>
            <a:endParaRPr/>
          </a:p>
          <a:p>
            <a:pPr indent="0" lvl="0" marL="0" rtl="0" algn="l">
              <a:lnSpc>
                <a:spcPct val="90000"/>
              </a:lnSpc>
              <a:spcBef>
                <a:spcPts val="300"/>
              </a:spcBef>
              <a:spcAft>
                <a:spcPts val="0"/>
              </a:spcAft>
              <a:buClr>
                <a:schemeClr val="dk1"/>
              </a:buClr>
              <a:buSzPts val="800"/>
              <a:buNone/>
            </a:pPr>
            <a:r>
              <a:rPr b="0" i="1" lang="pt-BR" u="none"/>
              <a:t>1. Kulasekaraj AG, et al. Eur J HaematolBP. 2022;109(3):205-214. 2. ULTOMIRIS Prescribing Information. July 2022. 3. Lee JW, et al. BloodBP. 2019;133(6):530-539. 4. Kulasekaraj AG, et al. BloodBP. 2019;133(6):540-549. 5. Brodsky RA. BloodBP. 135:884-885 in 2020; 6. Risk analysis AM, et al. Front ImmunolBP. 2019;10:1157. 7. Kulasekaraj AG, et al. HemaSphere. 2023; 7(S3):3953-3954. 8. Hill A, et al. Nat Rev Dis PrimersBP. 2017; 3:17028. Doi: 10.1038 / NRDP.2017.28. 9. Risk analysis AM, et al. BloodBP. 2009;113(17):4094-4100. 10. Höchsmann B, et al. Vox SangBP. 2012;102(2):159-166.</a:t>
            </a:r>
            <a:endParaRPr/>
          </a:p>
        </p:txBody>
      </p:sp>
      <p:sp>
        <p:nvSpPr>
          <p:cNvPr id="14997" name="Google Shape;14997;p253"/>
          <p:cNvSpPr txBox="1"/>
          <p:nvPr/>
        </p:nvSpPr>
        <p:spPr>
          <a:xfrm>
            <a:off x="296268" y="385036"/>
            <a:ext cx="10841631" cy="95410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Definição de hemólise extravascular clinicamente significativa (csHEV) nos estudos de danicopana</a:t>
            </a:r>
            <a:endParaRPr/>
          </a:p>
        </p:txBody>
      </p:sp>
      <p:sp>
        <p:nvSpPr>
          <p:cNvPr id="14998" name="Google Shape;14998;p253"/>
          <p:cNvSpPr/>
          <p:nvPr/>
        </p:nvSpPr>
        <p:spPr>
          <a:xfrm>
            <a:off x="356515" y="2478286"/>
            <a:ext cx="11427498" cy="1977564"/>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999" name="Google Shape;14999;p253"/>
          <p:cNvSpPr/>
          <p:nvPr/>
        </p:nvSpPr>
        <p:spPr>
          <a:xfrm>
            <a:off x="784860" y="3580771"/>
            <a:ext cx="3339220" cy="204204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000" name="Google Shape;15000;p253"/>
          <p:cNvSpPr/>
          <p:nvPr/>
        </p:nvSpPr>
        <p:spPr>
          <a:xfrm>
            <a:off x="4319382" y="3580771"/>
            <a:ext cx="3339220" cy="204204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001" name="Google Shape;15001;p253"/>
          <p:cNvSpPr/>
          <p:nvPr/>
        </p:nvSpPr>
        <p:spPr>
          <a:xfrm>
            <a:off x="7853905" y="3580771"/>
            <a:ext cx="3339220" cy="204204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002" name="Google Shape;15002;p253"/>
          <p:cNvSpPr txBox="1"/>
          <p:nvPr/>
        </p:nvSpPr>
        <p:spPr>
          <a:xfrm>
            <a:off x="969094" y="4243139"/>
            <a:ext cx="2970752" cy="1107996"/>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0" i="0" lang="pt-BR" sz="1600" u="none" cap="none" strike="noStrike">
                <a:solidFill>
                  <a:srgbClr val="003865"/>
                </a:solidFill>
                <a:latin typeface="Calibri"/>
                <a:ea typeface="Calibri"/>
                <a:cs typeface="Calibri"/>
                <a:sym typeface="Calibri"/>
              </a:rPr>
              <a:t>Definida como </a:t>
            </a:r>
            <a:r>
              <a:rPr b="1" i="0" lang="pt-BR" sz="1600" u="none" cap="none" strike="noStrike">
                <a:solidFill>
                  <a:srgbClr val="003865"/>
                </a:solidFill>
                <a:latin typeface="Calibri"/>
                <a:ea typeface="Calibri"/>
                <a:cs typeface="Calibri"/>
                <a:sym typeface="Calibri"/>
              </a:rPr>
              <a:t>anemia sintomática (hemoglobina ≤ 9,5 g/dL) </a:t>
            </a:r>
            <a:r>
              <a:rPr b="0" i="0" lang="pt-BR" sz="1600" u="none" cap="none" strike="noStrike">
                <a:solidFill>
                  <a:srgbClr val="003865"/>
                </a:solidFill>
                <a:latin typeface="Calibri"/>
                <a:ea typeface="Calibri"/>
                <a:cs typeface="Calibri"/>
                <a:sym typeface="Calibri"/>
              </a:rPr>
              <a:t>com contagem </a:t>
            </a:r>
            <a:r>
              <a:rPr lang="pt-BR" sz="1600">
                <a:solidFill>
                  <a:srgbClr val="003865"/>
                </a:solidFill>
                <a:latin typeface="Calibri"/>
                <a:ea typeface="Calibri"/>
                <a:cs typeface="Calibri"/>
                <a:sym typeface="Calibri"/>
              </a:rPr>
              <a:t>absoluta de </a:t>
            </a:r>
            <a:r>
              <a:rPr b="0" i="0" lang="pt-BR" sz="1600" u="none" cap="none" strike="noStrike">
                <a:solidFill>
                  <a:srgbClr val="003865"/>
                </a:solidFill>
                <a:latin typeface="Calibri"/>
                <a:ea typeface="Calibri"/>
                <a:cs typeface="Calibri"/>
                <a:sym typeface="Calibri"/>
              </a:rPr>
              <a:t>reticulócitos ≥ 120 × 109/L - com ou sem transfusões de sangue</a:t>
            </a:r>
            <a:r>
              <a:rPr b="0" baseline="30000" i="0" lang="pt-BR" sz="1600" u="none" cap="none" strike="noStrike">
                <a:solidFill>
                  <a:srgbClr val="003865"/>
                </a:solidFill>
                <a:latin typeface="Calibri"/>
                <a:ea typeface="Calibri"/>
                <a:cs typeface="Calibri"/>
                <a:sym typeface="Calibri"/>
              </a:rPr>
              <a:t>7</a:t>
            </a:r>
            <a:endParaRPr/>
          </a:p>
        </p:txBody>
      </p:sp>
      <p:sp>
        <p:nvSpPr>
          <p:cNvPr id="15003" name="Google Shape;15003;p253"/>
          <p:cNvSpPr txBox="1"/>
          <p:nvPr/>
        </p:nvSpPr>
        <p:spPr>
          <a:xfrm>
            <a:off x="4464313" y="4274412"/>
            <a:ext cx="3049358" cy="8863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003865"/>
              </a:buClr>
              <a:buSzPts val="1600"/>
              <a:buFont typeface="Calibri"/>
              <a:buNone/>
            </a:pPr>
            <a:r>
              <a:rPr b="0" i="0" lang="pt-BR" sz="1600" u="none" cap="none" strike="noStrike">
                <a:solidFill>
                  <a:srgbClr val="003865"/>
                </a:solidFill>
                <a:latin typeface="Calibri"/>
                <a:ea typeface="Calibri"/>
                <a:cs typeface="Calibri"/>
                <a:sym typeface="Calibri"/>
              </a:rPr>
              <a:t>Poderá ser tratada em aproximadamente </a:t>
            </a:r>
            <a:r>
              <a:rPr b="1" i="0" lang="pt-BR" sz="1600" u="none" cap="none" strike="noStrike">
                <a:solidFill>
                  <a:srgbClr val="003865"/>
                </a:solidFill>
                <a:latin typeface="Calibri"/>
                <a:ea typeface="Calibri"/>
                <a:cs typeface="Calibri"/>
                <a:sym typeface="Calibri"/>
              </a:rPr>
              <a:t>10 a 20% dos pacientes com HPN </a:t>
            </a:r>
            <a:r>
              <a:rPr b="0" i="0" lang="pt-BR" sz="1600" u="none" cap="none" strike="noStrike">
                <a:solidFill>
                  <a:srgbClr val="003865"/>
                </a:solidFill>
                <a:latin typeface="Calibri"/>
                <a:ea typeface="Calibri"/>
                <a:cs typeface="Calibri"/>
                <a:sym typeface="Calibri"/>
              </a:rPr>
              <a:t>em tratamento com eculizumabe ou ravulizumabe</a:t>
            </a:r>
            <a:endParaRPr b="0" baseline="30000" i="0" sz="1600" u="none" cap="none" strike="noStrike">
              <a:solidFill>
                <a:srgbClr val="003865"/>
              </a:solidFill>
              <a:latin typeface="Calibri"/>
              <a:ea typeface="Calibri"/>
              <a:cs typeface="Calibri"/>
              <a:sym typeface="Calibri"/>
            </a:endParaRPr>
          </a:p>
        </p:txBody>
      </p:sp>
      <p:sp>
        <p:nvSpPr>
          <p:cNvPr id="15004" name="Google Shape;15004;p253"/>
          <p:cNvSpPr txBox="1"/>
          <p:nvPr/>
        </p:nvSpPr>
        <p:spPr>
          <a:xfrm>
            <a:off x="382251" y="1709660"/>
            <a:ext cx="11427498" cy="558230"/>
          </a:xfrm>
          <a:prstGeom prst="rect">
            <a:avLst/>
          </a:prstGeom>
          <a:noFill/>
          <a:ln>
            <a:noFill/>
          </a:ln>
        </p:spPr>
        <p:txBody>
          <a:bodyPr anchorCtr="0" anchor="t" bIns="0" lIns="0" spcFirstLastPara="1" rIns="0" wrap="square" tIns="12700">
            <a:spAutoFit/>
          </a:bodyPr>
          <a:lstStyle/>
          <a:p>
            <a:pPr indent="0" lvl="0" marL="38100" marR="30480" rtl="0" algn="l">
              <a:lnSpc>
                <a:spcPct val="114399"/>
              </a:lnSpc>
              <a:spcBef>
                <a:spcPts val="0"/>
              </a:spcBef>
              <a:spcAft>
                <a:spcPts val="0"/>
              </a:spcAft>
              <a:buClr>
                <a:srgbClr val="003865"/>
              </a:buClr>
              <a:buSzPts val="1600"/>
              <a:buFont typeface="Calibri"/>
              <a:buNone/>
            </a:pPr>
            <a:r>
              <a:rPr b="0" i="0" lang="pt-BR" sz="1600" u="none" cap="none" strike="noStrike">
                <a:solidFill>
                  <a:srgbClr val="003865"/>
                </a:solidFill>
                <a:latin typeface="Calibri"/>
                <a:ea typeface="Calibri"/>
                <a:cs typeface="Calibri"/>
                <a:sym typeface="Calibri"/>
              </a:rPr>
              <a:t>Apesar do controle da hemólise intravascular (HIV) com eculizumabe e ravulizumabe, </a:t>
            </a:r>
            <a:r>
              <a:rPr b="1" i="0" lang="pt-BR" sz="1600" u="none" cap="none" strike="noStrike">
                <a:solidFill>
                  <a:srgbClr val="003865"/>
                </a:solidFill>
                <a:latin typeface="Calibri"/>
                <a:ea typeface="Calibri"/>
                <a:cs typeface="Calibri"/>
                <a:sym typeface="Calibri"/>
              </a:rPr>
              <a:t>alguns pacientes podem apresentar hemólise extravascular clinicamente significativa (csHEV)</a:t>
            </a:r>
            <a:r>
              <a:rPr b="0" i="0" lang="pt-BR" sz="1600" u="none" cap="none" strike="noStrike">
                <a:solidFill>
                  <a:srgbClr val="003865"/>
                </a:solidFill>
                <a:latin typeface="Calibri"/>
                <a:ea typeface="Calibri"/>
                <a:cs typeface="Calibri"/>
                <a:sym typeface="Calibri"/>
              </a:rPr>
              <a:t>, o que pode levar à anemia crônica, fadiga e necessidade de transfusão</a:t>
            </a:r>
            <a:r>
              <a:rPr b="0" baseline="30000" i="0" lang="pt-BR" sz="1600" u="none" cap="none" strike="noStrike">
                <a:solidFill>
                  <a:srgbClr val="003865"/>
                </a:solidFill>
                <a:latin typeface="Calibri"/>
                <a:ea typeface="Calibri"/>
                <a:cs typeface="Calibri"/>
                <a:sym typeface="Calibri"/>
              </a:rPr>
              <a:t>5-7</a:t>
            </a:r>
            <a:endParaRPr b="0" baseline="30000" i="0" sz="1600" u="none" cap="none" strike="noStrike">
              <a:solidFill>
                <a:srgbClr val="003865"/>
              </a:solidFill>
              <a:latin typeface="Calibri"/>
              <a:ea typeface="Calibri"/>
              <a:cs typeface="Calibri"/>
              <a:sym typeface="Calibri"/>
            </a:endParaRPr>
          </a:p>
        </p:txBody>
      </p:sp>
      <p:sp>
        <p:nvSpPr>
          <p:cNvPr id="15005" name="Google Shape;15005;p253"/>
          <p:cNvSpPr txBox="1"/>
          <p:nvPr/>
        </p:nvSpPr>
        <p:spPr>
          <a:xfrm>
            <a:off x="1952464" y="2709662"/>
            <a:ext cx="8253203" cy="289823"/>
          </a:xfrm>
          <a:prstGeom prst="rect">
            <a:avLst/>
          </a:prstGeom>
          <a:noFill/>
          <a:ln>
            <a:noFill/>
          </a:ln>
        </p:spPr>
        <p:txBody>
          <a:bodyPr anchorCtr="0" anchor="t" bIns="0" lIns="0" spcFirstLastPara="1" rIns="0" wrap="square" tIns="12700">
            <a:spAutoFit/>
          </a:bodyPr>
          <a:lstStyle/>
          <a:p>
            <a:pPr indent="0" lvl="0" marL="12700" marR="5080" rtl="0" algn="ctr">
              <a:lnSpc>
                <a:spcPct val="10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csHEV – estudos clínicos de danicopana</a:t>
            </a:r>
            <a:endParaRPr b="0" i="0" sz="1800" u="none" cap="none" strike="noStrike">
              <a:solidFill>
                <a:srgbClr val="FFFFFF"/>
              </a:solidFill>
              <a:latin typeface="Lustria"/>
              <a:ea typeface="Lustria"/>
              <a:cs typeface="Lustria"/>
              <a:sym typeface="Lustria"/>
            </a:endParaRPr>
          </a:p>
        </p:txBody>
      </p:sp>
      <p:sp>
        <p:nvSpPr>
          <p:cNvPr id="15006" name="Google Shape;15006;p253"/>
          <p:cNvSpPr txBox="1"/>
          <p:nvPr/>
        </p:nvSpPr>
        <p:spPr>
          <a:xfrm>
            <a:off x="7998836" y="4274412"/>
            <a:ext cx="3049358" cy="6647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003865"/>
              </a:buClr>
              <a:buSzPts val="1600"/>
              <a:buFont typeface="Calibri"/>
              <a:buNone/>
            </a:pPr>
            <a:r>
              <a:rPr b="1" i="0" lang="pt-BR" sz="1600" u="none" cap="none" strike="noStrike">
                <a:solidFill>
                  <a:srgbClr val="003865"/>
                </a:solidFill>
                <a:latin typeface="Calibri"/>
                <a:ea typeface="Calibri"/>
                <a:cs typeface="Calibri"/>
                <a:sym typeface="Calibri"/>
              </a:rPr>
              <a:t>A </a:t>
            </a:r>
            <a:r>
              <a:rPr b="1" lang="pt-BR" sz="1600">
                <a:solidFill>
                  <a:srgbClr val="003865"/>
                </a:solidFill>
                <a:latin typeface="Calibri"/>
                <a:ea typeface="Calibri"/>
                <a:cs typeface="Calibri"/>
                <a:sym typeface="Calibri"/>
              </a:rPr>
              <a:t>HEV</a:t>
            </a:r>
            <a:r>
              <a:rPr b="1" i="0" lang="pt-BR" sz="1600" u="none" cap="none" strike="noStrike">
                <a:solidFill>
                  <a:srgbClr val="003865"/>
                </a:solidFill>
                <a:latin typeface="Calibri"/>
                <a:ea typeface="Calibri"/>
                <a:cs typeface="Calibri"/>
                <a:sym typeface="Calibri"/>
              </a:rPr>
              <a:t> não tem impacto na mortalidade nem na sobrevivência a longo prazo</a:t>
            </a:r>
            <a:r>
              <a:rPr b="1" baseline="30000" i="0" lang="pt-BR" sz="1600" u="none" cap="none" strike="noStrike">
                <a:solidFill>
                  <a:srgbClr val="003865"/>
                </a:solidFill>
                <a:latin typeface="Calibri"/>
                <a:ea typeface="Calibri"/>
                <a:cs typeface="Calibri"/>
                <a:sym typeface="Calibri"/>
              </a:rPr>
              <a:t>7-10</a:t>
            </a:r>
            <a:endParaRPr/>
          </a:p>
        </p:txBody>
      </p:sp>
      <p:grpSp>
        <p:nvGrpSpPr>
          <p:cNvPr id="15007" name="Google Shape;15007;p253"/>
          <p:cNvGrpSpPr/>
          <p:nvPr/>
        </p:nvGrpSpPr>
        <p:grpSpPr>
          <a:xfrm>
            <a:off x="1992189" y="3206655"/>
            <a:ext cx="924562" cy="924564"/>
            <a:chOff x="2026622" y="3206655"/>
            <a:chExt cx="924562" cy="924564"/>
          </a:xfrm>
        </p:grpSpPr>
        <p:sp>
          <p:nvSpPr>
            <p:cNvPr id="15008" name="Google Shape;15008;p253"/>
            <p:cNvSpPr/>
            <p:nvPr/>
          </p:nvSpPr>
          <p:spPr>
            <a:xfrm>
              <a:off x="2026622" y="3206655"/>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5009" name="Google Shape;15009;p253"/>
            <p:cNvGrpSpPr/>
            <p:nvPr/>
          </p:nvGrpSpPr>
          <p:grpSpPr>
            <a:xfrm>
              <a:off x="2209707" y="3370375"/>
              <a:ext cx="587977" cy="541407"/>
              <a:chOff x="-1119055" y="-1163700"/>
              <a:chExt cx="793487" cy="730639"/>
            </a:xfrm>
          </p:grpSpPr>
          <p:sp>
            <p:nvSpPr>
              <p:cNvPr id="15010" name="Google Shape;15010;p253"/>
              <p:cNvSpPr/>
              <p:nvPr/>
            </p:nvSpPr>
            <p:spPr>
              <a:xfrm>
                <a:off x="-620424" y="-775678"/>
                <a:ext cx="43835" cy="79177"/>
              </a:xfrm>
              <a:custGeom>
                <a:rect b="b" l="l" r="r" t="t"/>
                <a:pathLst>
                  <a:path extrusionOk="0" h="79177" w="43835">
                    <a:moveTo>
                      <a:pt x="30507" y="79177"/>
                    </a:moveTo>
                    <a:cubicBezTo>
                      <a:pt x="38715" y="79257"/>
                      <a:pt x="45182" y="71526"/>
                      <a:pt x="43595" y="63460"/>
                    </a:cubicBezTo>
                    <a:cubicBezTo>
                      <a:pt x="40466" y="46594"/>
                      <a:pt x="34389" y="27885"/>
                      <a:pt x="25528" y="7858"/>
                    </a:cubicBezTo>
                    <a:cubicBezTo>
                      <a:pt x="18198" y="-8016"/>
                      <a:pt x="-5596" y="2514"/>
                      <a:pt x="1210" y="18608"/>
                    </a:cubicBezTo>
                    <a:cubicBezTo>
                      <a:pt x="9233" y="36753"/>
                      <a:pt x="14699" y="53469"/>
                      <a:pt x="17445" y="68303"/>
                    </a:cubicBezTo>
                    <a:cubicBezTo>
                      <a:pt x="18633" y="74704"/>
                      <a:pt x="24223" y="79177"/>
                      <a:pt x="30507" y="7917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11" name="Google Shape;15011;p253"/>
              <p:cNvSpPr/>
              <p:nvPr/>
            </p:nvSpPr>
            <p:spPr>
              <a:xfrm>
                <a:off x="-1023061" y="-1056721"/>
                <a:ext cx="260039" cy="240158"/>
              </a:xfrm>
              <a:custGeom>
                <a:rect b="b" l="l" r="r" t="t"/>
                <a:pathLst>
                  <a:path extrusionOk="0" h="240158" w="260039">
                    <a:moveTo>
                      <a:pt x="6259" y="238141"/>
                    </a:moveTo>
                    <a:cubicBezTo>
                      <a:pt x="12388" y="241998"/>
                      <a:pt x="20666" y="240185"/>
                      <a:pt x="24572" y="233901"/>
                    </a:cubicBezTo>
                    <a:cubicBezTo>
                      <a:pt x="77864" y="148534"/>
                      <a:pt x="155831" y="63003"/>
                      <a:pt x="186960" y="30103"/>
                    </a:cubicBezTo>
                    <a:cubicBezTo>
                      <a:pt x="191906" y="24779"/>
                      <a:pt x="201053" y="24727"/>
                      <a:pt x="206091" y="30155"/>
                    </a:cubicBezTo>
                    <a:cubicBezTo>
                      <a:pt x="214277" y="38880"/>
                      <a:pt x="224723" y="50111"/>
                      <a:pt x="236752" y="63458"/>
                    </a:cubicBezTo>
                    <a:cubicBezTo>
                      <a:pt x="248371" y="76326"/>
                      <a:pt x="268127" y="58611"/>
                      <a:pt x="256499" y="45656"/>
                    </a:cubicBezTo>
                    <a:cubicBezTo>
                      <a:pt x="244328" y="32154"/>
                      <a:pt x="233766" y="20780"/>
                      <a:pt x="225521" y="12003"/>
                    </a:cubicBezTo>
                    <a:cubicBezTo>
                      <a:pt x="210629" y="-4031"/>
                      <a:pt x="182298" y="-3941"/>
                      <a:pt x="167562" y="11912"/>
                    </a:cubicBezTo>
                    <a:cubicBezTo>
                      <a:pt x="135966" y="45307"/>
                      <a:pt x="56577" y="132414"/>
                      <a:pt x="2019" y="219827"/>
                    </a:cubicBezTo>
                    <a:cubicBezTo>
                      <a:pt x="-1869" y="226053"/>
                      <a:pt x="26" y="234252"/>
                      <a:pt x="6259" y="23814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12" name="Google Shape;15012;p253"/>
              <p:cNvSpPr/>
              <p:nvPr/>
            </p:nvSpPr>
            <p:spPr>
              <a:xfrm>
                <a:off x="-1051339" y="-585980"/>
                <a:ext cx="200494" cy="150594"/>
              </a:xfrm>
              <a:custGeom>
                <a:rect b="b" l="l" r="r" t="t"/>
                <a:pathLst>
                  <a:path extrusionOk="0" h="150594" w="200494">
                    <a:moveTo>
                      <a:pt x="189470" y="124166"/>
                    </a:moveTo>
                    <a:cubicBezTo>
                      <a:pt x="119775" y="113266"/>
                      <a:pt x="58336" y="69472"/>
                      <a:pt x="25123" y="7014"/>
                    </a:cubicBezTo>
                    <a:cubicBezTo>
                      <a:pt x="16710" y="-8239"/>
                      <a:pt x="-6317" y="3897"/>
                      <a:pt x="1650" y="19504"/>
                    </a:cubicBezTo>
                    <a:cubicBezTo>
                      <a:pt x="39065" y="89732"/>
                      <a:pt x="108710" y="139445"/>
                      <a:pt x="187433" y="150594"/>
                    </a:cubicBezTo>
                    <a:cubicBezTo>
                      <a:pt x="203396" y="150682"/>
                      <a:pt x="205488" y="126605"/>
                      <a:pt x="189470" y="12416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13" name="Google Shape;15013;p253"/>
              <p:cNvSpPr/>
              <p:nvPr/>
            </p:nvSpPr>
            <p:spPr>
              <a:xfrm>
                <a:off x="-879740" y="-645183"/>
                <a:ext cx="265907" cy="212122"/>
              </a:xfrm>
              <a:custGeom>
                <a:rect b="b" l="l" r="r" t="t"/>
                <a:pathLst>
                  <a:path extrusionOk="0" h="212122" w="265907">
                    <a:moveTo>
                      <a:pt x="132953" y="0"/>
                    </a:moveTo>
                    <a:cubicBezTo>
                      <a:pt x="59641" y="0"/>
                      <a:pt x="0" y="47715"/>
                      <a:pt x="0" y="106363"/>
                    </a:cubicBezTo>
                    <a:cubicBezTo>
                      <a:pt x="7059" y="247403"/>
                      <a:pt x="258882" y="247348"/>
                      <a:pt x="265907" y="106362"/>
                    </a:cubicBezTo>
                    <a:cubicBezTo>
                      <a:pt x="265906" y="47715"/>
                      <a:pt x="206266" y="0"/>
                      <a:pt x="132953" y="0"/>
                    </a:cubicBezTo>
                    <a:close/>
                    <a:moveTo>
                      <a:pt x="132953" y="186134"/>
                    </a:moveTo>
                    <a:cubicBezTo>
                      <a:pt x="74306" y="186134"/>
                      <a:pt x="26591" y="150351"/>
                      <a:pt x="26591" y="106363"/>
                    </a:cubicBezTo>
                    <a:cubicBezTo>
                      <a:pt x="31666" y="751"/>
                      <a:pt x="234270" y="793"/>
                      <a:pt x="239316" y="106363"/>
                    </a:cubicBezTo>
                    <a:cubicBezTo>
                      <a:pt x="239316" y="150351"/>
                      <a:pt x="191600" y="186134"/>
                      <a:pt x="132953" y="18613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14" name="Google Shape;15014;p253"/>
              <p:cNvSpPr/>
              <p:nvPr/>
            </p:nvSpPr>
            <p:spPr>
              <a:xfrm>
                <a:off x="-812722" y="-593482"/>
                <a:ext cx="131872" cy="109322"/>
              </a:xfrm>
              <a:custGeom>
                <a:rect b="b" l="l" r="r" t="t"/>
                <a:pathLst>
                  <a:path extrusionOk="0" h="109322" w="131872">
                    <a:moveTo>
                      <a:pt x="65936" y="0"/>
                    </a:moveTo>
                    <a:cubicBezTo>
                      <a:pt x="-21987" y="2445"/>
                      <a:pt x="-21971" y="106886"/>
                      <a:pt x="65937" y="109323"/>
                    </a:cubicBezTo>
                    <a:cubicBezTo>
                      <a:pt x="153859" y="106877"/>
                      <a:pt x="153843" y="2436"/>
                      <a:pt x="65936" y="0"/>
                    </a:cubicBezTo>
                    <a:close/>
                    <a:moveTo>
                      <a:pt x="65936" y="82732"/>
                    </a:moveTo>
                    <a:cubicBezTo>
                      <a:pt x="13253" y="81045"/>
                      <a:pt x="13262" y="28274"/>
                      <a:pt x="65936" y="26591"/>
                    </a:cubicBezTo>
                    <a:cubicBezTo>
                      <a:pt x="118619" y="28278"/>
                      <a:pt x="118610" y="81049"/>
                      <a:pt x="65936" y="827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15" name="Google Shape;15015;p253"/>
              <p:cNvSpPr/>
              <p:nvPr/>
            </p:nvSpPr>
            <p:spPr>
              <a:xfrm>
                <a:off x="-1119055" y="-804124"/>
                <a:ext cx="265906" cy="212122"/>
              </a:xfrm>
              <a:custGeom>
                <a:rect b="b" l="l" r="r" t="t"/>
                <a:pathLst>
                  <a:path extrusionOk="0" h="212122" w="265906">
                    <a:moveTo>
                      <a:pt x="132953" y="212122"/>
                    </a:moveTo>
                    <a:cubicBezTo>
                      <a:pt x="206266" y="212122"/>
                      <a:pt x="265906" y="164407"/>
                      <a:pt x="265906" y="105760"/>
                    </a:cubicBezTo>
                    <a:cubicBezTo>
                      <a:pt x="258847" y="-35281"/>
                      <a:pt x="7024" y="-35225"/>
                      <a:pt x="0" y="105761"/>
                    </a:cubicBezTo>
                    <a:cubicBezTo>
                      <a:pt x="0" y="164407"/>
                      <a:pt x="59641" y="212122"/>
                      <a:pt x="132953" y="212122"/>
                    </a:cubicBezTo>
                    <a:close/>
                    <a:moveTo>
                      <a:pt x="132953" y="25988"/>
                    </a:moveTo>
                    <a:cubicBezTo>
                      <a:pt x="191600" y="25988"/>
                      <a:pt x="239316" y="61771"/>
                      <a:pt x="239316" y="105760"/>
                    </a:cubicBezTo>
                    <a:cubicBezTo>
                      <a:pt x="234241" y="211372"/>
                      <a:pt x="31636" y="211329"/>
                      <a:pt x="26591" y="105758"/>
                    </a:cubicBezTo>
                    <a:cubicBezTo>
                      <a:pt x="26591" y="61771"/>
                      <a:pt x="74306" y="25988"/>
                      <a:pt x="132953" y="2598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16" name="Google Shape;15016;p253"/>
              <p:cNvSpPr/>
              <p:nvPr/>
            </p:nvSpPr>
            <p:spPr>
              <a:xfrm>
                <a:off x="-1052038" y="-753026"/>
                <a:ext cx="131872" cy="109322"/>
              </a:xfrm>
              <a:custGeom>
                <a:rect b="b" l="l" r="r" t="t"/>
                <a:pathLst>
                  <a:path extrusionOk="0" h="109322" w="131872">
                    <a:moveTo>
                      <a:pt x="65936" y="109323"/>
                    </a:moveTo>
                    <a:cubicBezTo>
                      <a:pt x="153859" y="106877"/>
                      <a:pt x="153843" y="2436"/>
                      <a:pt x="65935" y="0"/>
                    </a:cubicBezTo>
                    <a:cubicBezTo>
                      <a:pt x="-21987" y="2445"/>
                      <a:pt x="-21970" y="106886"/>
                      <a:pt x="65936" y="109323"/>
                    </a:cubicBezTo>
                    <a:close/>
                    <a:moveTo>
                      <a:pt x="65936" y="26591"/>
                    </a:moveTo>
                    <a:cubicBezTo>
                      <a:pt x="118619" y="28278"/>
                      <a:pt x="118611" y="81049"/>
                      <a:pt x="65935" y="82732"/>
                    </a:cubicBezTo>
                    <a:cubicBezTo>
                      <a:pt x="13254" y="81045"/>
                      <a:pt x="13262" y="28274"/>
                      <a:pt x="65936" y="2659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17" name="Google Shape;15017;p253"/>
              <p:cNvSpPr/>
              <p:nvPr/>
            </p:nvSpPr>
            <p:spPr>
              <a:xfrm>
                <a:off x="-799969" y="-1163700"/>
                <a:ext cx="288269" cy="396045"/>
              </a:xfrm>
              <a:custGeom>
                <a:rect b="b" l="l" r="r" t="t"/>
                <a:pathLst>
                  <a:path extrusionOk="0" h="396045" w="288269">
                    <a:moveTo>
                      <a:pt x="3987" y="208739"/>
                    </a:moveTo>
                    <a:cubicBezTo>
                      <a:pt x="-2712" y="222683"/>
                      <a:pt x="-875" y="238855"/>
                      <a:pt x="8791" y="250936"/>
                    </a:cubicBezTo>
                    <a:lnTo>
                      <a:pt x="113011" y="381208"/>
                    </a:lnTo>
                    <a:cubicBezTo>
                      <a:pt x="128000" y="400981"/>
                      <a:pt x="160311" y="401002"/>
                      <a:pt x="175301" y="381207"/>
                    </a:cubicBezTo>
                    <a:cubicBezTo>
                      <a:pt x="175301" y="381208"/>
                      <a:pt x="279521" y="250936"/>
                      <a:pt x="279521" y="250936"/>
                    </a:cubicBezTo>
                    <a:cubicBezTo>
                      <a:pt x="300665" y="226333"/>
                      <a:pt x="280825" y="184973"/>
                      <a:pt x="248372" y="186135"/>
                    </a:cubicBezTo>
                    <a:cubicBezTo>
                      <a:pt x="248373" y="186134"/>
                      <a:pt x="223925" y="186134"/>
                      <a:pt x="223925" y="186134"/>
                    </a:cubicBezTo>
                    <a:lnTo>
                      <a:pt x="223925" y="39886"/>
                    </a:lnTo>
                    <a:cubicBezTo>
                      <a:pt x="223925" y="17892"/>
                      <a:pt x="206033" y="0"/>
                      <a:pt x="184039" y="0"/>
                    </a:cubicBezTo>
                    <a:lnTo>
                      <a:pt x="104267" y="0"/>
                    </a:lnTo>
                    <a:cubicBezTo>
                      <a:pt x="82272" y="0"/>
                      <a:pt x="64381" y="17892"/>
                      <a:pt x="64381" y="39886"/>
                    </a:cubicBezTo>
                    <a:lnTo>
                      <a:pt x="64381" y="186134"/>
                    </a:lnTo>
                    <a:lnTo>
                      <a:pt x="39939" y="186134"/>
                    </a:lnTo>
                    <a:cubicBezTo>
                      <a:pt x="24469" y="186134"/>
                      <a:pt x="10693" y="194795"/>
                      <a:pt x="3987" y="208739"/>
                    </a:cubicBezTo>
                    <a:close/>
                    <a:moveTo>
                      <a:pt x="27955" y="220262"/>
                    </a:moveTo>
                    <a:cubicBezTo>
                      <a:pt x="30221" y="215542"/>
                      <a:pt x="34700" y="212725"/>
                      <a:pt x="39939" y="212725"/>
                    </a:cubicBezTo>
                    <a:lnTo>
                      <a:pt x="77676" y="212725"/>
                    </a:lnTo>
                    <a:cubicBezTo>
                      <a:pt x="85019" y="212725"/>
                      <a:pt x="90971" y="206772"/>
                      <a:pt x="90971" y="199430"/>
                    </a:cubicBezTo>
                    <a:lnTo>
                      <a:pt x="90971" y="39886"/>
                    </a:lnTo>
                    <a:cubicBezTo>
                      <a:pt x="90971" y="32557"/>
                      <a:pt x="96937" y="26591"/>
                      <a:pt x="104267" y="26591"/>
                    </a:cubicBezTo>
                    <a:lnTo>
                      <a:pt x="184039" y="26591"/>
                    </a:lnTo>
                    <a:cubicBezTo>
                      <a:pt x="191368" y="26591"/>
                      <a:pt x="197334" y="32557"/>
                      <a:pt x="197334" y="39886"/>
                    </a:cubicBezTo>
                    <a:lnTo>
                      <a:pt x="197334" y="199430"/>
                    </a:lnTo>
                    <a:cubicBezTo>
                      <a:pt x="197334" y="206772"/>
                      <a:pt x="203287" y="212725"/>
                      <a:pt x="210629" y="212725"/>
                    </a:cubicBezTo>
                    <a:lnTo>
                      <a:pt x="248373" y="212725"/>
                    </a:lnTo>
                    <a:cubicBezTo>
                      <a:pt x="259184" y="212288"/>
                      <a:pt x="265864" y="226150"/>
                      <a:pt x="258760" y="234330"/>
                    </a:cubicBezTo>
                    <a:lnTo>
                      <a:pt x="154540" y="364602"/>
                    </a:lnTo>
                    <a:cubicBezTo>
                      <a:pt x="149463" y="370951"/>
                      <a:pt x="138849" y="370938"/>
                      <a:pt x="133772" y="364602"/>
                    </a:cubicBezTo>
                    <a:lnTo>
                      <a:pt x="29552" y="234330"/>
                    </a:lnTo>
                    <a:cubicBezTo>
                      <a:pt x="26287" y="230240"/>
                      <a:pt x="25683" y="224982"/>
                      <a:pt x="27955" y="22026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18" name="Google Shape;15018;p253"/>
              <p:cNvSpPr/>
              <p:nvPr/>
            </p:nvSpPr>
            <p:spPr>
              <a:xfrm>
                <a:off x="-613800" y="-871203"/>
                <a:ext cx="288232" cy="396045"/>
              </a:xfrm>
              <a:custGeom>
                <a:rect b="b" l="l" r="r" t="t"/>
                <a:pathLst>
                  <a:path extrusionOk="0" h="396045" w="288232">
                    <a:moveTo>
                      <a:pt x="248339" y="186134"/>
                    </a:moveTo>
                    <a:lnTo>
                      <a:pt x="223891" y="186134"/>
                    </a:lnTo>
                    <a:lnTo>
                      <a:pt x="223891" y="39886"/>
                    </a:lnTo>
                    <a:cubicBezTo>
                      <a:pt x="223891" y="17891"/>
                      <a:pt x="205999" y="0"/>
                      <a:pt x="184005" y="0"/>
                    </a:cubicBezTo>
                    <a:lnTo>
                      <a:pt x="104233" y="0"/>
                    </a:lnTo>
                    <a:cubicBezTo>
                      <a:pt x="82238" y="0"/>
                      <a:pt x="64347" y="17891"/>
                      <a:pt x="64347" y="39886"/>
                    </a:cubicBezTo>
                    <a:lnTo>
                      <a:pt x="64347" y="186134"/>
                    </a:lnTo>
                    <a:lnTo>
                      <a:pt x="39905" y="186134"/>
                    </a:lnTo>
                    <a:cubicBezTo>
                      <a:pt x="7489" y="184996"/>
                      <a:pt x="-12423" y="226313"/>
                      <a:pt x="8759" y="250936"/>
                    </a:cubicBezTo>
                    <a:cubicBezTo>
                      <a:pt x="8757" y="250936"/>
                      <a:pt x="112977" y="381208"/>
                      <a:pt x="112977" y="381208"/>
                    </a:cubicBezTo>
                    <a:cubicBezTo>
                      <a:pt x="127963" y="400981"/>
                      <a:pt x="160279" y="401002"/>
                      <a:pt x="175267" y="381207"/>
                    </a:cubicBezTo>
                    <a:cubicBezTo>
                      <a:pt x="175267" y="381208"/>
                      <a:pt x="279487" y="250936"/>
                      <a:pt x="279487" y="250936"/>
                    </a:cubicBezTo>
                    <a:cubicBezTo>
                      <a:pt x="300623" y="226331"/>
                      <a:pt x="280797" y="184975"/>
                      <a:pt x="248339" y="186134"/>
                    </a:cubicBezTo>
                    <a:close/>
                    <a:moveTo>
                      <a:pt x="258726" y="234330"/>
                    </a:moveTo>
                    <a:lnTo>
                      <a:pt x="154506" y="364602"/>
                    </a:lnTo>
                    <a:cubicBezTo>
                      <a:pt x="149436" y="370951"/>
                      <a:pt x="138821" y="370938"/>
                      <a:pt x="133738" y="364602"/>
                    </a:cubicBezTo>
                    <a:lnTo>
                      <a:pt x="29518" y="234330"/>
                    </a:lnTo>
                    <a:cubicBezTo>
                      <a:pt x="22446" y="226140"/>
                      <a:pt x="29064" y="212297"/>
                      <a:pt x="39906" y="212725"/>
                    </a:cubicBezTo>
                    <a:cubicBezTo>
                      <a:pt x="39905" y="212725"/>
                      <a:pt x="77642" y="212725"/>
                      <a:pt x="77642" y="212725"/>
                    </a:cubicBezTo>
                    <a:cubicBezTo>
                      <a:pt x="84984" y="212725"/>
                      <a:pt x="90937" y="206772"/>
                      <a:pt x="90937" y="199430"/>
                    </a:cubicBezTo>
                    <a:lnTo>
                      <a:pt x="90937" y="39886"/>
                    </a:lnTo>
                    <a:cubicBezTo>
                      <a:pt x="90937" y="32557"/>
                      <a:pt x="96903" y="26591"/>
                      <a:pt x="104233" y="26591"/>
                    </a:cubicBezTo>
                    <a:lnTo>
                      <a:pt x="184005" y="26591"/>
                    </a:lnTo>
                    <a:cubicBezTo>
                      <a:pt x="191334" y="26591"/>
                      <a:pt x="197300" y="32557"/>
                      <a:pt x="197300" y="39886"/>
                    </a:cubicBezTo>
                    <a:lnTo>
                      <a:pt x="197300" y="199430"/>
                    </a:lnTo>
                    <a:cubicBezTo>
                      <a:pt x="197300" y="206772"/>
                      <a:pt x="203253" y="212725"/>
                      <a:pt x="210595" y="212725"/>
                    </a:cubicBezTo>
                    <a:lnTo>
                      <a:pt x="248339" y="212725"/>
                    </a:lnTo>
                    <a:cubicBezTo>
                      <a:pt x="259149" y="212288"/>
                      <a:pt x="265830" y="226150"/>
                      <a:pt x="258726" y="23433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grpSp>
        <p:nvGrpSpPr>
          <p:cNvPr id="15019" name="Google Shape;15019;p253"/>
          <p:cNvGrpSpPr/>
          <p:nvPr/>
        </p:nvGrpSpPr>
        <p:grpSpPr>
          <a:xfrm>
            <a:off x="5526711" y="3206655"/>
            <a:ext cx="924562" cy="924564"/>
            <a:chOff x="5526711" y="3206655"/>
            <a:chExt cx="924562" cy="924564"/>
          </a:xfrm>
        </p:grpSpPr>
        <p:sp>
          <p:nvSpPr>
            <p:cNvPr id="15020" name="Google Shape;15020;p253"/>
            <p:cNvSpPr/>
            <p:nvPr/>
          </p:nvSpPr>
          <p:spPr>
            <a:xfrm>
              <a:off x="5526711" y="3206655"/>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5021" name="Google Shape;15021;p253"/>
            <p:cNvGrpSpPr/>
            <p:nvPr/>
          </p:nvGrpSpPr>
          <p:grpSpPr>
            <a:xfrm>
              <a:off x="5753999" y="3364082"/>
              <a:ext cx="540042" cy="525179"/>
              <a:chOff x="10725841" y="-101615"/>
              <a:chExt cx="824115" cy="801434"/>
            </a:xfrm>
          </p:grpSpPr>
          <p:sp>
            <p:nvSpPr>
              <p:cNvPr id="15022" name="Google Shape;15022;p253"/>
              <p:cNvSpPr/>
              <p:nvPr/>
            </p:nvSpPr>
            <p:spPr>
              <a:xfrm>
                <a:off x="11082680" y="-101615"/>
                <a:ext cx="329832" cy="686271"/>
              </a:xfrm>
              <a:custGeom>
                <a:rect b="b" l="l" r="r" t="t"/>
                <a:pathLst>
                  <a:path extrusionOk="0" h="686271" w="329832">
                    <a:moveTo>
                      <a:pt x="82458" y="439258"/>
                    </a:moveTo>
                    <a:lnTo>
                      <a:pt x="109944" y="439258"/>
                    </a:lnTo>
                    <a:cubicBezTo>
                      <a:pt x="109944" y="464791"/>
                      <a:pt x="127524" y="486122"/>
                      <a:pt x="151159" y="492274"/>
                    </a:cubicBezTo>
                    <a:cubicBezTo>
                      <a:pt x="150508" y="541468"/>
                      <a:pt x="166223" y="591222"/>
                      <a:pt x="195095" y="631146"/>
                    </a:cubicBezTo>
                    <a:cubicBezTo>
                      <a:pt x="176193" y="692782"/>
                      <a:pt x="270853" y="709839"/>
                      <a:pt x="274861" y="645402"/>
                    </a:cubicBezTo>
                    <a:cubicBezTo>
                      <a:pt x="275691" y="614763"/>
                      <a:pt x="239827" y="593735"/>
                      <a:pt x="213702" y="609536"/>
                    </a:cubicBezTo>
                    <a:cubicBezTo>
                      <a:pt x="190555" y="575229"/>
                      <a:pt x="177968" y="533575"/>
                      <a:pt x="178610" y="492293"/>
                    </a:cubicBezTo>
                    <a:cubicBezTo>
                      <a:pt x="202277" y="486164"/>
                      <a:pt x="219889" y="464815"/>
                      <a:pt x="219889" y="439258"/>
                    </a:cubicBezTo>
                    <a:lnTo>
                      <a:pt x="247375" y="439258"/>
                    </a:lnTo>
                    <a:cubicBezTo>
                      <a:pt x="292845" y="439258"/>
                      <a:pt x="329833" y="402270"/>
                      <a:pt x="329833" y="356800"/>
                    </a:cubicBezTo>
                    <a:lnTo>
                      <a:pt x="329833" y="150654"/>
                    </a:lnTo>
                    <a:cubicBezTo>
                      <a:pt x="329833" y="109437"/>
                      <a:pt x="299408" y="75291"/>
                      <a:pt x="259857" y="69244"/>
                    </a:cubicBezTo>
                    <a:cubicBezTo>
                      <a:pt x="241322" y="-23115"/>
                      <a:pt x="88469" y="-23047"/>
                      <a:pt x="69976" y="69244"/>
                    </a:cubicBezTo>
                    <a:cubicBezTo>
                      <a:pt x="30424" y="75291"/>
                      <a:pt x="0" y="109437"/>
                      <a:pt x="0" y="150654"/>
                    </a:cubicBezTo>
                    <a:lnTo>
                      <a:pt x="0" y="356800"/>
                    </a:lnTo>
                    <a:cubicBezTo>
                      <a:pt x="0" y="402270"/>
                      <a:pt x="36988" y="439258"/>
                      <a:pt x="82458" y="439258"/>
                    </a:cubicBezTo>
                    <a:close/>
                    <a:moveTo>
                      <a:pt x="230297" y="651543"/>
                    </a:moveTo>
                    <a:cubicBezTo>
                      <a:pt x="235883" y="646426"/>
                      <a:pt x="236267" y="637763"/>
                      <a:pt x="231176" y="632158"/>
                    </a:cubicBezTo>
                    <a:cubicBezTo>
                      <a:pt x="239333" y="629839"/>
                      <a:pt x="247501" y="637147"/>
                      <a:pt x="247375" y="645403"/>
                    </a:cubicBezTo>
                    <a:cubicBezTo>
                      <a:pt x="247797" y="657591"/>
                      <a:pt x="231399" y="663885"/>
                      <a:pt x="223618" y="654670"/>
                    </a:cubicBezTo>
                    <a:cubicBezTo>
                      <a:pt x="226019" y="654203"/>
                      <a:pt x="228360" y="653314"/>
                      <a:pt x="230297" y="651544"/>
                    </a:cubicBezTo>
                    <a:close/>
                    <a:moveTo>
                      <a:pt x="164917" y="466744"/>
                    </a:moveTo>
                    <a:cubicBezTo>
                      <a:pt x="149758" y="466744"/>
                      <a:pt x="137430" y="454417"/>
                      <a:pt x="137430" y="439258"/>
                    </a:cubicBezTo>
                    <a:lnTo>
                      <a:pt x="192403" y="439258"/>
                    </a:lnTo>
                    <a:cubicBezTo>
                      <a:pt x="192403" y="454417"/>
                      <a:pt x="180076" y="466744"/>
                      <a:pt x="164917" y="466744"/>
                    </a:cubicBezTo>
                    <a:close/>
                    <a:moveTo>
                      <a:pt x="164917" y="26967"/>
                    </a:moveTo>
                    <a:cubicBezTo>
                      <a:pt x="196878" y="26967"/>
                      <a:pt x="223808" y="44515"/>
                      <a:pt x="231458" y="68196"/>
                    </a:cubicBezTo>
                    <a:lnTo>
                      <a:pt x="98376" y="68196"/>
                    </a:lnTo>
                    <a:cubicBezTo>
                      <a:pt x="106026" y="44515"/>
                      <a:pt x="132955" y="26967"/>
                      <a:pt x="164917" y="26967"/>
                    </a:cubicBezTo>
                    <a:close/>
                    <a:moveTo>
                      <a:pt x="27486" y="150654"/>
                    </a:moveTo>
                    <a:cubicBezTo>
                      <a:pt x="27486" y="120343"/>
                      <a:pt x="52147" y="95682"/>
                      <a:pt x="82458" y="95682"/>
                    </a:cubicBezTo>
                    <a:lnTo>
                      <a:pt x="247375" y="95682"/>
                    </a:lnTo>
                    <a:cubicBezTo>
                      <a:pt x="277686" y="95682"/>
                      <a:pt x="302347" y="120343"/>
                      <a:pt x="302347" y="150654"/>
                    </a:cubicBezTo>
                    <a:lnTo>
                      <a:pt x="302347" y="356800"/>
                    </a:lnTo>
                    <a:cubicBezTo>
                      <a:pt x="302347" y="387111"/>
                      <a:pt x="277686" y="411772"/>
                      <a:pt x="247375" y="411772"/>
                    </a:cubicBezTo>
                    <a:lnTo>
                      <a:pt x="82458" y="411772"/>
                    </a:lnTo>
                    <a:cubicBezTo>
                      <a:pt x="52147" y="411772"/>
                      <a:pt x="27486" y="387111"/>
                      <a:pt x="27486" y="356800"/>
                    </a:cubicBezTo>
                    <a:lnTo>
                      <a:pt x="27486" y="15065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23" name="Google Shape;15023;p253"/>
              <p:cNvSpPr/>
              <p:nvPr/>
            </p:nvSpPr>
            <p:spPr>
              <a:xfrm>
                <a:off x="11144983" y="49038"/>
                <a:ext cx="205686" cy="206145"/>
              </a:xfrm>
              <a:custGeom>
                <a:rect b="b" l="l" r="r" t="t"/>
                <a:pathLst>
                  <a:path extrusionOk="0" h="206145" w="205686">
                    <a:moveTo>
                      <a:pt x="40770" y="144302"/>
                    </a:moveTo>
                    <a:lnTo>
                      <a:pt x="61384" y="144302"/>
                    </a:lnTo>
                    <a:lnTo>
                      <a:pt x="61384" y="164916"/>
                    </a:lnTo>
                    <a:cubicBezTo>
                      <a:pt x="61384" y="187652"/>
                      <a:pt x="79878" y="206146"/>
                      <a:pt x="102613" y="206146"/>
                    </a:cubicBezTo>
                    <a:cubicBezTo>
                      <a:pt x="125349" y="206146"/>
                      <a:pt x="143843" y="187652"/>
                      <a:pt x="143843" y="164916"/>
                    </a:cubicBezTo>
                    <a:lnTo>
                      <a:pt x="143843" y="144302"/>
                    </a:lnTo>
                    <a:lnTo>
                      <a:pt x="164457" y="144302"/>
                    </a:lnTo>
                    <a:cubicBezTo>
                      <a:pt x="187192" y="144302"/>
                      <a:pt x="205686" y="125808"/>
                      <a:pt x="205686" y="103073"/>
                    </a:cubicBezTo>
                    <a:cubicBezTo>
                      <a:pt x="205686" y="80338"/>
                      <a:pt x="187192" y="61844"/>
                      <a:pt x="164457" y="61844"/>
                    </a:cubicBezTo>
                    <a:lnTo>
                      <a:pt x="143843" y="61844"/>
                    </a:lnTo>
                    <a:lnTo>
                      <a:pt x="143843" y="41229"/>
                    </a:lnTo>
                    <a:cubicBezTo>
                      <a:pt x="143843" y="18494"/>
                      <a:pt x="125349" y="0"/>
                      <a:pt x="102613" y="0"/>
                    </a:cubicBezTo>
                    <a:cubicBezTo>
                      <a:pt x="79878" y="0"/>
                      <a:pt x="61384" y="18494"/>
                      <a:pt x="61384" y="41229"/>
                    </a:cubicBezTo>
                    <a:lnTo>
                      <a:pt x="61384" y="61844"/>
                    </a:lnTo>
                    <a:lnTo>
                      <a:pt x="40770" y="61844"/>
                    </a:lnTo>
                    <a:cubicBezTo>
                      <a:pt x="-13601" y="63266"/>
                      <a:pt x="-13579" y="142889"/>
                      <a:pt x="40770" y="144302"/>
                    </a:cubicBezTo>
                    <a:close/>
                    <a:moveTo>
                      <a:pt x="40770" y="89330"/>
                    </a:moveTo>
                    <a:lnTo>
                      <a:pt x="75127" y="89330"/>
                    </a:lnTo>
                    <a:cubicBezTo>
                      <a:pt x="82717" y="89330"/>
                      <a:pt x="88870" y="83176"/>
                      <a:pt x="88870" y="75587"/>
                    </a:cubicBezTo>
                    <a:lnTo>
                      <a:pt x="88870" y="41229"/>
                    </a:lnTo>
                    <a:cubicBezTo>
                      <a:pt x="89183" y="23207"/>
                      <a:pt x="116031" y="23141"/>
                      <a:pt x="116357" y="41229"/>
                    </a:cubicBezTo>
                    <a:lnTo>
                      <a:pt x="116357" y="75587"/>
                    </a:lnTo>
                    <a:cubicBezTo>
                      <a:pt x="116357" y="83176"/>
                      <a:pt x="122510" y="89330"/>
                      <a:pt x="130100" y="89330"/>
                    </a:cubicBezTo>
                    <a:lnTo>
                      <a:pt x="164457" y="89330"/>
                    </a:lnTo>
                    <a:cubicBezTo>
                      <a:pt x="182501" y="89652"/>
                      <a:pt x="182528" y="116490"/>
                      <a:pt x="164456" y="116816"/>
                    </a:cubicBezTo>
                    <a:cubicBezTo>
                      <a:pt x="164457" y="116816"/>
                      <a:pt x="130100" y="116816"/>
                      <a:pt x="130100" y="116816"/>
                    </a:cubicBezTo>
                    <a:cubicBezTo>
                      <a:pt x="122510" y="116816"/>
                      <a:pt x="116357" y="122969"/>
                      <a:pt x="116357" y="130559"/>
                    </a:cubicBezTo>
                    <a:lnTo>
                      <a:pt x="116357" y="164916"/>
                    </a:lnTo>
                    <a:cubicBezTo>
                      <a:pt x="116046" y="182946"/>
                      <a:pt x="89193" y="182997"/>
                      <a:pt x="88870" y="164916"/>
                    </a:cubicBezTo>
                    <a:cubicBezTo>
                      <a:pt x="88870" y="164916"/>
                      <a:pt x="88870" y="130559"/>
                      <a:pt x="88870" y="130559"/>
                    </a:cubicBezTo>
                    <a:cubicBezTo>
                      <a:pt x="88870" y="122969"/>
                      <a:pt x="82717" y="116816"/>
                      <a:pt x="75127" y="116816"/>
                    </a:cubicBezTo>
                    <a:lnTo>
                      <a:pt x="40770" y="116816"/>
                    </a:lnTo>
                    <a:cubicBezTo>
                      <a:pt x="22748" y="116503"/>
                      <a:pt x="22682" y="89655"/>
                      <a:pt x="40770" y="8933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24" name="Google Shape;15024;p253"/>
              <p:cNvSpPr/>
              <p:nvPr/>
            </p:nvSpPr>
            <p:spPr>
              <a:xfrm>
                <a:off x="10725841" y="255172"/>
                <a:ext cx="824115" cy="444647"/>
              </a:xfrm>
              <a:custGeom>
                <a:rect b="b" l="l" r="r" t="t"/>
                <a:pathLst>
                  <a:path extrusionOk="0" h="444647" w="824115">
                    <a:moveTo>
                      <a:pt x="750080" y="160573"/>
                    </a:moveTo>
                    <a:lnTo>
                      <a:pt x="568944" y="174451"/>
                    </a:lnTo>
                    <a:cubicBezTo>
                      <a:pt x="551048" y="176120"/>
                      <a:pt x="552903" y="202937"/>
                      <a:pt x="571038" y="201856"/>
                    </a:cubicBezTo>
                    <a:cubicBezTo>
                      <a:pt x="571038" y="201856"/>
                      <a:pt x="752126" y="187986"/>
                      <a:pt x="752126" y="187986"/>
                    </a:cubicBezTo>
                    <a:cubicBezTo>
                      <a:pt x="763836" y="187133"/>
                      <a:pt x="774955" y="191032"/>
                      <a:pt x="783491" y="198957"/>
                    </a:cubicBezTo>
                    <a:cubicBezTo>
                      <a:pt x="791953" y="206829"/>
                      <a:pt x="796617" y="217532"/>
                      <a:pt x="796617" y="229107"/>
                    </a:cubicBezTo>
                    <a:lnTo>
                      <a:pt x="796617" y="330254"/>
                    </a:lnTo>
                    <a:cubicBezTo>
                      <a:pt x="797161" y="353664"/>
                      <a:pt x="775477" y="373717"/>
                      <a:pt x="752180" y="371389"/>
                    </a:cubicBezTo>
                    <a:cubicBezTo>
                      <a:pt x="752180" y="371389"/>
                      <a:pt x="492779" y="351399"/>
                      <a:pt x="492779" y="351399"/>
                    </a:cubicBezTo>
                    <a:cubicBezTo>
                      <a:pt x="513028" y="308181"/>
                      <a:pt x="512868" y="250020"/>
                      <a:pt x="492380" y="206881"/>
                    </a:cubicBezTo>
                    <a:cubicBezTo>
                      <a:pt x="505700" y="200598"/>
                      <a:pt x="500122" y="179527"/>
                      <a:pt x="485177" y="180919"/>
                    </a:cubicBezTo>
                    <a:cubicBezTo>
                      <a:pt x="485177" y="180919"/>
                      <a:pt x="478106" y="181496"/>
                      <a:pt x="478106" y="181496"/>
                    </a:cubicBezTo>
                    <a:cubicBezTo>
                      <a:pt x="455402" y="148190"/>
                      <a:pt x="421449" y="124341"/>
                      <a:pt x="381836" y="117157"/>
                    </a:cubicBezTo>
                    <a:lnTo>
                      <a:pt x="325871" y="17446"/>
                    </a:lnTo>
                    <a:cubicBezTo>
                      <a:pt x="321415" y="9494"/>
                      <a:pt x="314121" y="3756"/>
                      <a:pt x="305337" y="1287"/>
                    </a:cubicBezTo>
                    <a:cubicBezTo>
                      <a:pt x="296560" y="-1176"/>
                      <a:pt x="287346" y="-82"/>
                      <a:pt x="279401" y="4380"/>
                    </a:cubicBezTo>
                    <a:cubicBezTo>
                      <a:pt x="243450" y="23588"/>
                      <a:pt x="229712" y="72474"/>
                      <a:pt x="250392" y="107594"/>
                    </a:cubicBezTo>
                    <a:cubicBezTo>
                      <a:pt x="250392" y="107594"/>
                      <a:pt x="269872" y="142294"/>
                      <a:pt x="269872" y="142294"/>
                    </a:cubicBezTo>
                    <a:lnTo>
                      <a:pt x="88850" y="142294"/>
                    </a:lnTo>
                    <a:cubicBezTo>
                      <a:pt x="53988" y="141427"/>
                      <a:pt x="29647" y="181065"/>
                      <a:pt x="45736" y="211707"/>
                    </a:cubicBezTo>
                    <a:cubicBezTo>
                      <a:pt x="-15265" y="222008"/>
                      <a:pt x="-15226" y="309974"/>
                      <a:pt x="45736" y="320256"/>
                    </a:cubicBezTo>
                    <a:cubicBezTo>
                      <a:pt x="29655" y="350906"/>
                      <a:pt x="53983" y="390531"/>
                      <a:pt x="88851" y="389668"/>
                    </a:cubicBezTo>
                    <a:cubicBezTo>
                      <a:pt x="88850" y="389669"/>
                      <a:pt x="153050" y="389669"/>
                      <a:pt x="153050" y="389669"/>
                    </a:cubicBezTo>
                    <a:cubicBezTo>
                      <a:pt x="143348" y="415694"/>
                      <a:pt x="164001" y="445172"/>
                      <a:pt x="191924" y="444640"/>
                    </a:cubicBezTo>
                    <a:cubicBezTo>
                      <a:pt x="191923" y="444641"/>
                      <a:pt x="356840" y="444641"/>
                      <a:pt x="356840" y="444641"/>
                    </a:cubicBezTo>
                    <a:cubicBezTo>
                      <a:pt x="406490" y="444641"/>
                      <a:pt x="450492" y="418276"/>
                      <a:pt x="478067" y="377833"/>
                    </a:cubicBezTo>
                    <a:lnTo>
                      <a:pt x="750066" y="398795"/>
                    </a:lnTo>
                    <a:cubicBezTo>
                      <a:pt x="769007" y="400272"/>
                      <a:pt x="788073" y="393695"/>
                      <a:pt x="802059" y="380724"/>
                    </a:cubicBezTo>
                    <a:cubicBezTo>
                      <a:pt x="816070" y="367752"/>
                      <a:pt x="824103" y="349359"/>
                      <a:pt x="824103" y="330254"/>
                    </a:cubicBezTo>
                    <a:lnTo>
                      <a:pt x="824103" y="229107"/>
                    </a:lnTo>
                    <a:cubicBezTo>
                      <a:pt x="824885" y="190140"/>
                      <a:pt x="788888" y="156965"/>
                      <a:pt x="750079" y="160573"/>
                    </a:cubicBezTo>
                    <a:close/>
                    <a:moveTo>
                      <a:pt x="54493" y="293467"/>
                    </a:moveTo>
                    <a:cubicBezTo>
                      <a:pt x="18253" y="292520"/>
                      <a:pt x="18252" y="239439"/>
                      <a:pt x="54494" y="238495"/>
                    </a:cubicBezTo>
                    <a:cubicBezTo>
                      <a:pt x="54493" y="238495"/>
                      <a:pt x="191683" y="238495"/>
                      <a:pt x="191683" y="238495"/>
                    </a:cubicBezTo>
                    <a:cubicBezTo>
                      <a:pt x="186682" y="256289"/>
                      <a:pt x="185997" y="275275"/>
                      <a:pt x="189406" y="293467"/>
                    </a:cubicBezTo>
                    <a:lnTo>
                      <a:pt x="54493" y="293467"/>
                    </a:lnTo>
                    <a:close/>
                    <a:moveTo>
                      <a:pt x="356840" y="417155"/>
                    </a:moveTo>
                    <a:lnTo>
                      <a:pt x="191923" y="417155"/>
                    </a:lnTo>
                    <a:cubicBezTo>
                      <a:pt x="173855" y="416816"/>
                      <a:pt x="173870" y="389998"/>
                      <a:pt x="191924" y="389669"/>
                    </a:cubicBezTo>
                    <a:cubicBezTo>
                      <a:pt x="191923" y="389669"/>
                      <a:pt x="260638" y="389669"/>
                      <a:pt x="260638" y="389669"/>
                    </a:cubicBezTo>
                    <a:cubicBezTo>
                      <a:pt x="278669" y="389369"/>
                      <a:pt x="278728" y="362493"/>
                      <a:pt x="260638" y="362183"/>
                    </a:cubicBezTo>
                    <a:cubicBezTo>
                      <a:pt x="260638" y="362183"/>
                      <a:pt x="88851" y="362183"/>
                      <a:pt x="88851" y="362183"/>
                    </a:cubicBezTo>
                    <a:cubicBezTo>
                      <a:pt x="61826" y="361733"/>
                      <a:pt x="61713" y="321431"/>
                      <a:pt x="88851" y="320954"/>
                    </a:cubicBezTo>
                    <a:cubicBezTo>
                      <a:pt x="88851" y="320954"/>
                      <a:pt x="198344" y="320954"/>
                      <a:pt x="198344" y="320954"/>
                    </a:cubicBezTo>
                    <a:cubicBezTo>
                      <a:pt x="203670" y="330353"/>
                      <a:pt x="208239" y="345911"/>
                      <a:pt x="220932" y="346374"/>
                    </a:cubicBezTo>
                    <a:cubicBezTo>
                      <a:pt x="231859" y="346687"/>
                      <a:pt x="238862" y="332975"/>
                      <a:pt x="231877" y="324336"/>
                    </a:cubicBezTo>
                    <a:cubicBezTo>
                      <a:pt x="209807" y="295165"/>
                      <a:pt x="208699" y="252024"/>
                      <a:pt x="229247" y="221753"/>
                    </a:cubicBezTo>
                    <a:cubicBezTo>
                      <a:pt x="239984" y="202898"/>
                      <a:pt x="211388" y="190525"/>
                      <a:pt x="203874" y="211009"/>
                    </a:cubicBezTo>
                    <a:lnTo>
                      <a:pt x="88850" y="211009"/>
                    </a:lnTo>
                    <a:cubicBezTo>
                      <a:pt x="61777" y="210531"/>
                      <a:pt x="61749" y="170261"/>
                      <a:pt x="88851" y="169780"/>
                    </a:cubicBezTo>
                    <a:cubicBezTo>
                      <a:pt x="88850" y="169780"/>
                      <a:pt x="269448" y="169780"/>
                      <a:pt x="269448" y="169780"/>
                    </a:cubicBezTo>
                    <a:cubicBezTo>
                      <a:pt x="265849" y="216966"/>
                      <a:pt x="305784" y="259847"/>
                      <a:pt x="353049" y="261135"/>
                    </a:cubicBezTo>
                    <a:cubicBezTo>
                      <a:pt x="360987" y="261150"/>
                      <a:pt x="367066" y="255399"/>
                      <a:pt x="367402" y="248031"/>
                    </a:cubicBezTo>
                    <a:cubicBezTo>
                      <a:pt x="367744" y="240448"/>
                      <a:pt x="361872" y="234019"/>
                      <a:pt x="354296" y="233677"/>
                    </a:cubicBezTo>
                    <a:cubicBezTo>
                      <a:pt x="316162" y="232719"/>
                      <a:pt x="288318" y="193924"/>
                      <a:pt x="298813" y="157653"/>
                    </a:cubicBezTo>
                    <a:cubicBezTo>
                      <a:pt x="302866" y="153382"/>
                      <a:pt x="304018" y="146978"/>
                      <a:pt x="301009" y="141616"/>
                    </a:cubicBezTo>
                    <a:lnTo>
                      <a:pt x="274361" y="94146"/>
                    </a:lnTo>
                    <a:cubicBezTo>
                      <a:pt x="261323" y="70908"/>
                      <a:pt x="269617" y="41389"/>
                      <a:pt x="292849" y="28350"/>
                    </a:cubicBezTo>
                    <a:cubicBezTo>
                      <a:pt x="296914" y="26616"/>
                      <a:pt x="299313" y="27365"/>
                      <a:pt x="301901" y="30893"/>
                    </a:cubicBezTo>
                    <a:cubicBezTo>
                      <a:pt x="301901" y="30894"/>
                      <a:pt x="361134" y="136429"/>
                      <a:pt x="361134" y="136429"/>
                    </a:cubicBezTo>
                    <a:cubicBezTo>
                      <a:pt x="363262" y="140214"/>
                      <a:pt x="367046" y="142771"/>
                      <a:pt x="371348" y="143334"/>
                    </a:cubicBezTo>
                    <a:cubicBezTo>
                      <a:pt x="524005" y="168201"/>
                      <a:pt x="512351" y="411473"/>
                      <a:pt x="356840" y="41715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grpSp>
        <p:nvGrpSpPr>
          <p:cNvPr id="15025" name="Google Shape;15025;p253"/>
          <p:cNvGrpSpPr/>
          <p:nvPr/>
        </p:nvGrpSpPr>
        <p:grpSpPr>
          <a:xfrm>
            <a:off x="9061234" y="3206655"/>
            <a:ext cx="924562" cy="924564"/>
            <a:chOff x="9128209" y="3206655"/>
            <a:chExt cx="924562" cy="924564"/>
          </a:xfrm>
        </p:grpSpPr>
        <p:sp>
          <p:nvSpPr>
            <p:cNvPr id="15026" name="Google Shape;15026;p253"/>
            <p:cNvSpPr/>
            <p:nvPr/>
          </p:nvSpPr>
          <p:spPr>
            <a:xfrm>
              <a:off x="9128209" y="3206655"/>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5027" name="Google Shape;15027;p253"/>
            <p:cNvGrpSpPr/>
            <p:nvPr/>
          </p:nvGrpSpPr>
          <p:grpSpPr>
            <a:xfrm>
              <a:off x="9323948" y="3352328"/>
              <a:ext cx="567898" cy="557731"/>
              <a:chOff x="11595923" y="249359"/>
              <a:chExt cx="791937" cy="777759"/>
            </a:xfrm>
          </p:grpSpPr>
          <p:sp>
            <p:nvSpPr>
              <p:cNvPr id="15028" name="Google Shape;15028;p253"/>
              <p:cNvSpPr/>
              <p:nvPr/>
            </p:nvSpPr>
            <p:spPr>
              <a:xfrm>
                <a:off x="11595923" y="249359"/>
                <a:ext cx="791937" cy="777759"/>
              </a:xfrm>
              <a:custGeom>
                <a:rect b="b" l="l" r="r" t="t"/>
                <a:pathLst>
                  <a:path extrusionOk="0" h="777759" w="791937">
                    <a:moveTo>
                      <a:pt x="777166" y="31728"/>
                    </a:moveTo>
                    <a:lnTo>
                      <a:pt x="658104" y="586"/>
                    </a:lnTo>
                    <a:cubicBezTo>
                      <a:pt x="654829" y="-195"/>
                      <a:pt x="651444" y="-195"/>
                      <a:pt x="648169" y="586"/>
                    </a:cubicBezTo>
                    <a:lnTo>
                      <a:pt x="529402" y="31728"/>
                    </a:lnTo>
                    <a:cubicBezTo>
                      <a:pt x="520398" y="34035"/>
                      <a:pt x="514221" y="42295"/>
                      <a:pt x="514519" y="51559"/>
                    </a:cubicBezTo>
                    <a:lnTo>
                      <a:pt x="514519" y="101156"/>
                    </a:lnTo>
                    <a:lnTo>
                      <a:pt x="466783" y="101193"/>
                    </a:lnTo>
                    <a:lnTo>
                      <a:pt x="466783" y="92747"/>
                    </a:lnTo>
                    <a:cubicBezTo>
                      <a:pt x="466783" y="87501"/>
                      <a:pt x="464699" y="82441"/>
                      <a:pt x="460978" y="78719"/>
                    </a:cubicBezTo>
                    <a:cubicBezTo>
                      <a:pt x="457257" y="74998"/>
                      <a:pt x="452197" y="72915"/>
                      <a:pt x="446951" y="72915"/>
                    </a:cubicBezTo>
                    <a:lnTo>
                      <a:pt x="304371" y="72915"/>
                    </a:lnTo>
                    <a:cubicBezTo>
                      <a:pt x="293395" y="72915"/>
                      <a:pt x="284540" y="81770"/>
                      <a:pt x="284540" y="92746"/>
                    </a:cubicBezTo>
                    <a:lnTo>
                      <a:pt x="284540" y="101192"/>
                    </a:lnTo>
                    <a:lnTo>
                      <a:pt x="118224" y="101192"/>
                    </a:lnTo>
                    <a:cubicBezTo>
                      <a:pt x="101815" y="101192"/>
                      <a:pt x="88458" y="114512"/>
                      <a:pt x="88458" y="130958"/>
                    </a:cubicBezTo>
                    <a:lnTo>
                      <a:pt x="88458" y="248534"/>
                    </a:lnTo>
                    <a:cubicBezTo>
                      <a:pt x="50544" y="252664"/>
                      <a:pt x="18360" y="278151"/>
                      <a:pt x="5673" y="314130"/>
                    </a:cubicBezTo>
                    <a:cubicBezTo>
                      <a:pt x="-7052" y="350109"/>
                      <a:pt x="2026" y="390182"/>
                      <a:pt x="28927" y="417191"/>
                    </a:cubicBezTo>
                    <a:lnTo>
                      <a:pt x="88458" y="476722"/>
                    </a:lnTo>
                    <a:lnTo>
                      <a:pt x="88458" y="747994"/>
                    </a:lnTo>
                    <a:cubicBezTo>
                      <a:pt x="88458" y="764403"/>
                      <a:pt x="101815" y="777760"/>
                      <a:pt x="118224" y="777760"/>
                    </a:cubicBezTo>
                    <a:lnTo>
                      <a:pt x="633165" y="777760"/>
                    </a:lnTo>
                    <a:cubicBezTo>
                      <a:pt x="649610" y="777760"/>
                      <a:pt x="662930" y="764403"/>
                      <a:pt x="662930" y="747994"/>
                    </a:cubicBezTo>
                    <a:lnTo>
                      <a:pt x="662930" y="328075"/>
                    </a:lnTo>
                    <a:cubicBezTo>
                      <a:pt x="697905" y="325582"/>
                      <a:pt x="730647" y="309955"/>
                      <a:pt x="754571" y="284319"/>
                    </a:cubicBezTo>
                    <a:cubicBezTo>
                      <a:pt x="778495" y="258683"/>
                      <a:pt x="791853" y="224936"/>
                      <a:pt x="791927" y="189887"/>
                    </a:cubicBezTo>
                    <a:lnTo>
                      <a:pt x="791927" y="51555"/>
                    </a:lnTo>
                    <a:cubicBezTo>
                      <a:pt x="792225" y="42328"/>
                      <a:pt x="786086" y="34069"/>
                      <a:pt x="777156" y="31724"/>
                    </a:cubicBezTo>
                    <a:close/>
                    <a:moveTo>
                      <a:pt x="514524" y="120430"/>
                    </a:moveTo>
                    <a:lnTo>
                      <a:pt x="514524" y="160130"/>
                    </a:lnTo>
                    <a:lnTo>
                      <a:pt x="466787" y="160130"/>
                    </a:lnTo>
                    <a:lnTo>
                      <a:pt x="466787" y="120430"/>
                    </a:lnTo>
                    <a:close/>
                    <a:moveTo>
                      <a:pt x="304383" y="92152"/>
                    </a:moveTo>
                    <a:lnTo>
                      <a:pt x="446963" y="92152"/>
                    </a:lnTo>
                    <a:lnTo>
                      <a:pt x="446963" y="185021"/>
                    </a:lnTo>
                    <a:lnTo>
                      <a:pt x="304383" y="185021"/>
                    </a:lnTo>
                    <a:close/>
                    <a:moveTo>
                      <a:pt x="446963" y="204852"/>
                    </a:moveTo>
                    <a:cubicBezTo>
                      <a:pt x="452209" y="204852"/>
                      <a:pt x="457269" y="202768"/>
                      <a:pt x="460990" y="199047"/>
                    </a:cubicBezTo>
                    <a:cubicBezTo>
                      <a:pt x="464712" y="195326"/>
                      <a:pt x="466795" y="190266"/>
                      <a:pt x="466795" y="185020"/>
                    </a:cubicBezTo>
                    <a:lnTo>
                      <a:pt x="466795" y="179960"/>
                    </a:lnTo>
                    <a:lnTo>
                      <a:pt x="514531" y="179960"/>
                    </a:lnTo>
                    <a:lnTo>
                      <a:pt x="514531" y="189894"/>
                    </a:lnTo>
                    <a:cubicBezTo>
                      <a:pt x="514680" y="239194"/>
                      <a:pt x="540948" y="284735"/>
                      <a:pt x="583588" y="309547"/>
                    </a:cubicBezTo>
                    <a:lnTo>
                      <a:pt x="583588" y="698358"/>
                    </a:lnTo>
                    <a:lnTo>
                      <a:pt x="167869" y="698358"/>
                    </a:lnTo>
                    <a:lnTo>
                      <a:pt x="167869" y="555778"/>
                    </a:lnTo>
                    <a:lnTo>
                      <a:pt x="171924" y="559834"/>
                    </a:lnTo>
                    <a:lnTo>
                      <a:pt x="171924" y="559871"/>
                    </a:lnTo>
                    <a:cubicBezTo>
                      <a:pt x="175645" y="563591"/>
                      <a:pt x="180705" y="565675"/>
                      <a:pt x="185952" y="565675"/>
                    </a:cubicBezTo>
                    <a:cubicBezTo>
                      <a:pt x="191235" y="565675"/>
                      <a:pt x="196295" y="563591"/>
                      <a:pt x="200016" y="559871"/>
                    </a:cubicBezTo>
                    <a:lnTo>
                      <a:pt x="342482" y="417186"/>
                    </a:lnTo>
                    <a:cubicBezTo>
                      <a:pt x="347728" y="412089"/>
                      <a:pt x="352379" y="406433"/>
                      <a:pt x="356360" y="400332"/>
                    </a:cubicBezTo>
                    <a:lnTo>
                      <a:pt x="472670" y="400332"/>
                    </a:lnTo>
                    <a:cubicBezTo>
                      <a:pt x="477693" y="420721"/>
                      <a:pt x="497152" y="434190"/>
                      <a:pt x="518025" y="431660"/>
                    </a:cubicBezTo>
                    <a:cubicBezTo>
                      <a:pt x="538898" y="429130"/>
                      <a:pt x="554599" y="411420"/>
                      <a:pt x="554599" y="390398"/>
                    </a:cubicBezTo>
                    <a:cubicBezTo>
                      <a:pt x="554599" y="369376"/>
                      <a:pt x="538898" y="351666"/>
                      <a:pt x="518025" y="349136"/>
                    </a:cubicBezTo>
                    <a:cubicBezTo>
                      <a:pt x="497152" y="346606"/>
                      <a:pt x="477692" y="360074"/>
                      <a:pt x="472670" y="380465"/>
                    </a:cubicBezTo>
                    <a:lnTo>
                      <a:pt x="365513" y="380465"/>
                    </a:lnTo>
                    <a:cubicBezTo>
                      <a:pt x="381698" y="333583"/>
                      <a:pt x="360825" y="281938"/>
                      <a:pt x="316549" y="259545"/>
                    </a:cubicBezTo>
                    <a:cubicBezTo>
                      <a:pt x="272273" y="237108"/>
                      <a:pt x="218289" y="250838"/>
                      <a:pt x="190086" y="291692"/>
                    </a:cubicBezTo>
                    <a:lnTo>
                      <a:pt x="185807" y="298054"/>
                    </a:lnTo>
                    <a:lnTo>
                      <a:pt x="181454" y="291617"/>
                    </a:lnTo>
                    <a:lnTo>
                      <a:pt x="181454" y="291580"/>
                    </a:lnTo>
                    <a:cubicBezTo>
                      <a:pt x="177510" y="285664"/>
                      <a:pt x="172971" y="280232"/>
                      <a:pt x="167873" y="275321"/>
                    </a:cubicBezTo>
                    <a:lnTo>
                      <a:pt x="167873" y="179956"/>
                    </a:lnTo>
                    <a:lnTo>
                      <a:pt x="284554" y="179956"/>
                    </a:lnTo>
                    <a:lnTo>
                      <a:pt x="284554" y="185017"/>
                    </a:lnTo>
                    <a:cubicBezTo>
                      <a:pt x="284554" y="190263"/>
                      <a:pt x="286638" y="195323"/>
                      <a:pt x="290359" y="199044"/>
                    </a:cubicBezTo>
                    <a:cubicBezTo>
                      <a:pt x="294079" y="202765"/>
                      <a:pt x="299139" y="204848"/>
                      <a:pt x="304386" y="204848"/>
                    </a:cubicBezTo>
                    <a:close/>
                    <a:moveTo>
                      <a:pt x="491202" y="390399"/>
                    </a:moveTo>
                    <a:cubicBezTo>
                      <a:pt x="491239" y="381618"/>
                      <a:pt x="496560" y="373730"/>
                      <a:pt x="504708" y="370381"/>
                    </a:cubicBezTo>
                    <a:cubicBezTo>
                      <a:pt x="512819" y="367069"/>
                      <a:pt x="522158" y="368930"/>
                      <a:pt x="528335" y="375181"/>
                    </a:cubicBezTo>
                    <a:cubicBezTo>
                      <a:pt x="534549" y="381394"/>
                      <a:pt x="536372" y="390733"/>
                      <a:pt x="533023" y="398844"/>
                    </a:cubicBezTo>
                    <a:cubicBezTo>
                      <a:pt x="529637" y="406956"/>
                      <a:pt x="521712" y="412239"/>
                      <a:pt x="512931" y="412239"/>
                    </a:cubicBezTo>
                    <a:cubicBezTo>
                      <a:pt x="500913" y="412164"/>
                      <a:pt x="491203" y="402416"/>
                      <a:pt x="491203" y="390398"/>
                    </a:cubicBezTo>
                    <a:close/>
                    <a:moveTo>
                      <a:pt x="118241" y="120422"/>
                    </a:moveTo>
                    <a:lnTo>
                      <a:pt x="284557" y="120422"/>
                    </a:lnTo>
                    <a:lnTo>
                      <a:pt x="284557" y="160122"/>
                    </a:lnTo>
                    <a:lnTo>
                      <a:pt x="167876" y="160122"/>
                    </a:lnTo>
                    <a:cubicBezTo>
                      <a:pt x="156900" y="160122"/>
                      <a:pt x="148007" y="168977"/>
                      <a:pt x="148007" y="179953"/>
                    </a:cubicBezTo>
                    <a:lnTo>
                      <a:pt x="148007" y="260730"/>
                    </a:lnTo>
                    <a:cubicBezTo>
                      <a:pt x="135990" y="253958"/>
                      <a:pt x="122669" y="249754"/>
                      <a:pt x="108940" y="248414"/>
                    </a:cubicBezTo>
                    <a:lnTo>
                      <a:pt x="108344" y="248414"/>
                    </a:lnTo>
                    <a:lnTo>
                      <a:pt x="108344" y="130352"/>
                    </a:lnTo>
                    <a:cubicBezTo>
                      <a:pt x="108344" y="124845"/>
                      <a:pt x="112772" y="120417"/>
                      <a:pt x="118242" y="120417"/>
                    </a:cubicBezTo>
                    <a:close/>
                    <a:moveTo>
                      <a:pt x="43232" y="290977"/>
                    </a:moveTo>
                    <a:cubicBezTo>
                      <a:pt x="58077" y="276131"/>
                      <a:pt x="78206" y="267797"/>
                      <a:pt x="99191" y="267759"/>
                    </a:cubicBezTo>
                    <a:cubicBezTo>
                      <a:pt x="101758" y="267611"/>
                      <a:pt x="104288" y="267611"/>
                      <a:pt x="106856" y="267759"/>
                    </a:cubicBezTo>
                    <a:cubicBezTo>
                      <a:pt x="130445" y="269992"/>
                      <a:pt x="151802" y="282642"/>
                      <a:pt x="165085" y="302288"/>
                    </a:cubicBezTo>
                    <a:lnTo>
                      <a:pt x="169438" y="308724"/>
                    </a:lnTo>
                    <a:cubicBezTo>
                      <a:pt x="173122" y="314194"/>
                      <a:pt x="179260" y="317431"/>
                      <a:pt x="185810" y="317468"/>
                    </a:cubicBezTo>
                    <a:cubicBezTo>
                      <a:pt x="192284" y="317654"/>
                      <a:pt x="198423" y="314715"/>
                      <a:pt x="202293" y="309543"/>
                    </a:cubicBezTo>
                    <a:lnTo>
                      <a:pt x="206571" y="303181"/>
                    </a:lnTo>
                    <a:cubicBezTo>
                      <a:pt x="229974" y="269620"/>
                      <a:pt x="275032" y="259350"/>
                      <a:pt x="310680" y="279479"/>
                    </a:cubicBezTo>
                    <a:cubicBezTo>
                      <a:pt x="346324" y="299571"/>
                      <a:pt x="360797" y="343476"/>
                      <a:pt x="344166" y="380873"/>
                    </a:cubicBezTo>
                    <a:lnTo>
                      <a:pt x="235038" y="380873"/>
                    </a:lnTo>
                    <a:cubicBezTo>
                      <a:pt x="227522" y="381022"/>
                      <a:pt x="220713" y="385375"/>
                      <a:pt x="217476" y="392184"/>
                    </a:cubicBezTo>
                    <a:lnTo>
                      <a:pt x="193254" y="445576"/>
                    </a:lnTo>
                    <a:lnTo>
                      <a:pt x="169144" y="362939"/>
                    </a:lnTo>
                    <a:lnTo>
                      <a:pt x="169144" y="362902"/>
                    </a:lnTo>
                    <a:cubicBezTo>
                      <a:pt x="166837" y="354865"/>
                      <a:pt x="159730" y="349099"/>
                      <a:pt x="151359" y="348578"/>
                    </a:cubicBezTo>
                    <a:cubicBezTo>
                      <a:pt x="142987" y="348019"/>
                      <a:pt x="135174" y="352819"/>
                      <a:pt x="131862" y="360521"/>
                    </a:cubicBezTo>
                    <a:lnTo>
                      <a:pt x="109240" y="413094"/>
                    </a:lnTo>
                    <a:lnTo>
                      <a:pt x="109240" y="413131"/>
                    </a:lnTo>
                    <a:cubicBezTo>
                      <a:pt x="107045" y="418154"/>
                      <a:pt x="109389" y="423996"/>
                      <a:pt x="114449" y="426154"/>
                    </a:cubicBezTo>
                    <a:cubicBezTo>
                      <a:pt x="119472" y="428349"/>
                      <a:pt x="125313" y="426005"/>
                      <a:pt x="127472" y="420945"/>
                    </a:cubicBezTo>
                    <a:lnTo>
                      <a:pt x="150094" y="368372"/>
                    </a:lnTo>
                    <a:lnTo>
                      <a:pt x="174203" y="451120"/>
                    </a:lnTo>
                    <a:cubicBezTo>
                      <a:pt x="176547" y="459045"/>
                      <a:pt x="183542" y="464701"/>
                      <a:pt x="191766" y="465296"/>
                    </a:cubicBezTo>
                    <a:lnTo>
                      <a:pt x="193254" y="465296"/>
                    </a:lnTo>
                    <a:cubicBezTo>
                      <a:pt x="201030" y="465296"/>
                      <a:pt x="208099" y="460757"/>
                      <a:pt x="211336" y="453687"/>
                    </a:cubicBezTo>
                    <a:lnTo>
                      <a:pt x="235558" y="400220"/>
                    </a:lnTo>
                    <a:lnTo>
                      <a:pt x="330999" y="400220"/>
                    </a:lnTo>
                    <a:cubicBezTo>
                      <a:pt x="330106" y="401225"/>
                      <a:pt x="329324" y="402192"/>
                      <a:pt x="328431" y="403085"/>
                    </a:cubicBezTo>
                    <a:lnTo>
                      <a:pt x="185814" y="545884"/>
                    </a:lnTo>
                    <a:lnTo>
                      <a:pt x="43234" y="403200"/>
                    </a:lnTo>
                    <a:cubicBezTo>
                      <a:pt x="12278" y="372206"/>
                      <a:pt x="12278" y="321977"/>
                      <a:pt x="43234" y="290986"/>
                    </a:cubicBezTo>
                    <a:close/>
                    <a:moveTo>
                      <a:pt x="633191" y="757892"/>
                    </a:moveTo>
                    <a:lnTo>
                      <a:pt x="118250" y="757892"/>
                    </a:lnTo>
                    <a:cubicBezTo>
                      <a:pt x="112781" y="757892"/>
                      <a:pt x="108353" y="753464"/>
                      <a:pt x="108353" y="747995"/>
                    </a:cubicBezTo>
                    <a:lnTo>
                      <a:pt x="108353" y="496249"/>
                    </a:lnTo>
                    <a:lnTo>
                      <a:pt x="148053" y="535949"/>
                    </a:lnTo>
                    <a:lnTo>
                      <a:pt x="148016" y="698360"/>
                    </a:lnTo>
                    <a:cubicBezTo>
                      <a:pt x="148016" y="703643"/>
                      <a:pt x="150137" y="708666"/>
                      <a:pt x="153858" y="712387"/>
                    </a:cubicBezTo>
                    <a:cubicBezTo>
                      <a:pt x="157578" y="716108"/>
                      <a:pt x="162601" y="718229"/>
                      <a:pt x="167885" y="718229"/>
                    </a:cubicBezTo>
                    <a:lnTo>
                      <a:pt x="583604" y="718229"/>
                    </a:lnTo>
                    <a:cubicBezTo>
                      <a:pt x="588850" y="718229"/>
                      <a:pt x="593910" y="716108"/>
                      <a:pt x="597631" y="712387"/>
                    </a:cubicBezTo>
                    <a:cubicBezTo>
                      <a:pt x="601352" y="708667"/>
                      <a:pt x="603435" y="703644"/>
                      <a:pt x="603435" y="698360"/>
                    </a:cubicBezTo>
                    <a:lnTo>
                      <a:pt x="603435" y="319446"/>
                    </a:lnTo>
                    <a:cubicBezTo>
                      <a:pt x="616160" y="324432"/>
                      <a:pt x="629518" y="327445"/>
                      <a:pt x="643136" y="328376"/>
                    </a:cubicBezTo>
                    <a:lnTo>
                      <a:pt x="643136" y="747999"/>
                    </a:lnTo>
                    <a:cubicBezTo>
                      <a:pt x="643136" y="750604"/>
                      <a:pt x="642094" y="753134"/>
                      <a:pt x="640233" y="754994"/>
                    </a:cubicBezTo>
                    <a:cubicBezTo>
                      <a:pt x="638373" y="756855"/>
                      <a:pt x="635843" y="757897"/>
                      <a:pt x="633201" y="757897"/>
                    </a:cubicBezTo>
                    <a:close/>
                    <a:moveTo>
                      <a:pt x="772085" y="189850"/>
                    </a:moveTo>
                    <a:lnTo>
                      <a:pt x="772122" y="189887"/>
                    </a:lnTo>
                    <a:cubicBezTo>
                      <a:pt x="772122" y="255631"/>
                      <a:pt x="718804" y="308949"/>
                      <a:pt x="653059" y="308949"/>
                    </a:cubicBezTo>
                    <a:cubicBezTo>
                      <a:pt x="587278" y="308949"/>
                      <a:pt x="533997" y="255631"/>
                      <a:pt x="533997" y="189887"/>
                    </a:cubicBezTo>
                    <a:lnTo>
                      <a:pt x="533997" y="51555"/>
                    </a:lnTo>
                    <a:lnTo>
                      <a:pt x="653059" y="20413"/>
                    </a:lnTo>
                    <a:lnTo>
                      <a:pt x="772122" y="5155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29" name="Google Shape;15029;p253"/>
              <p:cNvSpPr/>
              <p:nvPr/>
            </p:nvSpPr>
            <p:spPr>
              <a:xfrm>
                <a:off x="12159439" y="323948"/>
                <a:ext cx="179786" cy="179674"/>
              </a:xfrm>
              <a:custGeom>
                <a:rect b="b" l="l" r="r" t="t"/>
                <a:pathLst>
                  <a:path extrusionOk="0" h="179674" w="179786">
                    <a:moveTo>
                      <a:pt x="56182" y="19833"/>
                    </a:moveTo>
                    <a:lnTo>
                      <a:pt x="56182" y="56370"/>
                    </a:lnTo>
                    <a:lnTo>
                      <a:pt x="19868" y="56370"/>
                    </a:lnTo>
                    <a:cubicBezTo>
                      <a:pt x="8893" y="56370"/>
                      <a:pt x="0" y="65225"/>
                      <a:pt x="0" y="76201"/>
                    </a:cubicBezTo>
                    <a:lnTo>
                      <a:pt x="0" y="103696"/>
                    </a:lnTo>
                    <a:cubicBezTo>
                      <a:pt x="0" y="108943"/>
                      <a:pt x="2121" y="114002"/>
                      <a:pt x="5842" y="117724"/>
                    </a:cubicBezTo>
                    <a:cubicBezTo>
                      <a:pt x="9562" y="121445"/>
                      <a:pt x="14585" y="123528"/>
                      <a:pt x="19869" y="123528"/>
                    </a:cubicBezTo>
                    <a:lnTo>
                      <a:pt x="56183" y="123528"/>
                    </a:lnTo>
                    <a:lnTo>
                      <a:pt x="56183" y="159842"/>
                    </a:lnTo>
                    <a:cubicBezTo>
                      <a:pt x="56183" y="165088"/>
                      <a:pt x="58267" y="170148"/>
                      <a:pt x="61987" y="173870"/>
                    </a:cubicBezTo>
                    <a:cubicBezTo>
                      <a:pt x="65708" y="177591"/>
                      <a:pt x="70768" y="179674"/>
                      <a:pt x="76015" y="179674"/>
                    </a:cubicBezTo>
                    <a:lnTo>
                      <a:pt x="103511" y="179674"/>
                    </a:lnTo>
                    <a:cubicBezTo>
                      <a:pt x="108757" y="179674"/>
                      <a:pt x="113817" y="177590"/>
                      <a:pt x="117538" y="173870"/>
                    </a:cubicBezTo>
                    <a:cubicBezTo>
                      <a:pt x="121260" y="170149"/>
                      <a:pt x="123342" y="165089"/>
                      <a:pt x="123342" y="159842"/>
                    </a:cubicBezTo>
                    <a:lnTo>
                      <a:pt x="123342" y="123342"/>
                    </a:lnTo>
                    <a:lnTo>
                      <a:pt x="159955" y="123342"/>
                    </a:lnTo>
                    <a:cubicBezTo>
                      <a:pt x="165201" y="123342"/>
                      <a:pt x="170261" y="121222"/>
                      <a:pt x="173982" y="117501"/>
                    </a:cubicBezTo>
                    <a:cubicBezTo>
                      <a:pt x="177703" y="113780"/>
                      <a:pt x="179786" y="108757"/>
                      <a:pt x="179786" y="103474"/>
                    </a:cubicBezTo>
                    <a:lnTo>
                      <a:pt x="179786" y="76201"/>
                    </a:lnTo>
                    <a:cubicBezTo>
                      <a:pt x="179786" y="70954"/>
                      <a:pt x="177703" y="65895"/>
                      <a:pt x="173982" y="62173"/>
                    </a:cubicBezTo>
                    <a:cubicBezTo>
                      <a:pt x="170261" y="58452"/>
                      <a:pt x="165201" y="56369"/>
                      <a:pt x="159955" y="56369"/>
                    </a:cubicBezTo>
                    <a:lnTo>
                      <a:pt x="123342" y="56369"/>
                    </a:lnTo>
                    <a:lnTo>
                      <a:pt x="123342" y="19832"/>
                    </a:lnTo>
                    <a:cubicBezTo>
                      <a:pt x="123342" y="14586"/>
                      <a:pt x="121259" y="9526"/>
                      <a:pt x="117538" y="5804"/>
                    </a:cubicBezTo>
                    <a:cubicBezTo>
                      <a:pt x="113817" y="2083"/>
                      <a:pt x="108757" y="0"/>
                      <a:pt x="103511" y="0"/>
                    </a:cubicBezTo>
                    <a:lnTo>
                      <a:pt x="76015" y="0"/>
                    </a:lnTo>
                    <a:cubicBezTo>
                      <a:pt x="65039" y="0"/>
                      <a:pt x="56184" y="8892"/>
                      <a:pt x="56184" y="19831"/>
                    </a:cubicBezTo>
                    <a:close/>
                    <a:moveTo>
                      <a:pt x="123341" y="76202"/>
                    </a:moveTo>
                    <a:lnTo>
                      <a:pt x="159953" y="76202"/>
                    </a:lnTo>
                    <a:lnTo>
                      <a:pt x="159953" y="103697"/>
                    </a:lnTo>
                    <a:lnTo>
                      <a:pt x="123341" y="103697"/>
                    </a:lnTo>
                    <a:cubicBezTo>
                      <a:pt x="112366" y="103697"/>
                      <a:pt x="103510" y="112553"/>
                      <a:pt x="103510" y="123528"/>
                    </a:cubicBezTo>
                    <a:lnTo>
                      <a:pt x="103510" y="159842"/>
                    </a:lnTo>
                    <a:lnTo>
                      <a:pt x="76014" y="159842"/>
                    </a:lnTo>
                    <a:lnTo>
                      <a:pt x="76014" y="123343"/>
                    </a:lnTo>
                    <a:cubicBezTo>
                      <a:pt x="76014" y="118059"/>
                      <a:pt x="73931" y="113037"/>
                      <a:pt x="70210" y="109315"/>
                    </a:cubicBezTo>
                    <a:cubicBezTo>
                      <a:pt x="66489" y="105595"/>
                      <a:pt x="61429" y="103474"/>
                      <a:pt x="56182" y="103474"/>
                    </a:cubicBezTo>
                    <a:lnTo>
                      <a:pt x="19868" y="103474"/>
                    </a:lnTo>
                    <a:lnTo>
                      <a:pt x="19868" y="76201"/>
                    </a:lnTo>
                    <a:lnTo>
                      <a:pt x="56182" y="76201"/>
                    </a:lnTo>
                    <a:cubicBezTo>
                      <a:pt x="61429" y="76201"/>
                      <a:pt x="66489" y="74117"/>
                      <a:pt x="70210" y="70396"/>
                    </a:cubicBezTo>
                    <a:cubicBezTo>
                      <a:pt x="73931" y="66676"/>
                      <a:pt x="76014" y="61616"/>
                      <a:pt x="76014" y="56369"/>
                    </a:cubicBezTo>
                    <a:lnTo>
                      <a:pt x="76014" y="19832"/>
                    </a:lnTo>
                    <a:lnTo>
                      <a:pt x="103510" y="19832"/>
                    </a:lnTo>
                    <a:lnTo>
                      <a:pt x="103510" y="56369"/>
                    </a:lnTo>
                    <a:cubicBezTo>
                      <a:pt x="103510" y="61615"/>
                      <a:pt x="105594" y="66675"/>
                      <a:pt x="109314" y="70396"/>
                    </a:cubicBezTo>
                    <a:cubicBezTo>
                      <a:pt x="113035" y="74118"/>
                      <a:pt x="118095" y="76201"/>
                      <a:pt x="123342" y="7620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30" name="Google Shape;15030;p253"/>
              <p:cNvSpPr/>
              <p:nvPr/>
            </p:nvSpPr>
            <p:spPr>
              <a:xfrm>
                <a:off x="11972142" y="750019"/>
                <a:ext cx="167325" cy="156146"/>
              </a:xfrm>
              <a:custGeom>
                <a:rect b="b" l="l" r="r" t="t"/>
                <a:pathLst>
                  <a:path extrusionOk="0" h="156146" w="167325">
                    <a:moveTo>
                      <a:pt x="149725" y="3632"/>
                    </a:moveTo>
                    <a:lnTo>
                      <a:pt x="137633" y="16320"/>
                    </a:lnTo>
                    <a:lnTo>
                      <a:pt x="137596" y="16357"/>
                    </a:lnTo>
                    <a:cubicBezTo>
                      <a:pt x="135550" y="15575"/>
                      <a:pt x="133354" y="15203"/>
                      <a:pt x="131159" y="15166"/>
                    </a:cubicBezTo>
                    <a:lnTo>
                      <a:pt x="19831" y="15166"/>
                    </a:lnTo>
                    <a:cubicBezTo>
                      <a:pt x="8855" y="15166"/>
                      <a:pt x="0" y="24021"/>
                      <a:pt x="0" y="34997"/>
                    </a:cubicBezTo>
                    <a:lnTo>
                      <a:pt x="0" y="136315"/>
                    </a:lnTo>
                    <a:cubicBezTo>
                      <a:pt x="0" y="141561"/>
                      <a:pt x="2084" y="146621"/>
                      <a:pt x="5804" y="150342"/>
                    </a:cubicBezTo>
                    <a:cubicBezTo>
                      <a:pt x="9525" y="154063"/>
                      <a:pt x="14585" y="156146"/>
                      <a:pt x="19832" y="156146"/>
                    </a:cubicBezTo>
                    <a:lnTo>
                      <a:pt x="131160" y="156146"/>
                    </a:lnTo>
                    <a:cubicBezTo>
                      <a:pt x="136406" y="156146"/>
                      <a:pt x="141466" y="154063"/>
                      <a:pt x="145187" y="150342"/>
                    </a:cubicBezTo>
                    <a:cubicBezTo>
                      <a:pt x="148909" y="146621"/>
                      <a:pt x="150992" y="141561"/>
                      <a:pt x="150992" y="136315"/>
                    </a:cubicBezTo>
                    <a:lnTo>
                      <a:pt x="150992" y="34997"/>
                    </a:lnTo>
                    <a:cubicBezTo>
                      <a:pt x="151103" y="33844"/>
                      <a:pt x="151103" y="32690"/>
                      <a:pt x="150992" y="31537"/>
                    </a:cubicBezTo>
                    <a:lnTo>
                      <a:pt x="164089" y="17249"/>
                    </a:lnTo>
                    <a:cubicBezTo>
                      <a:pt x="166135" y="15389"/>
                      <a:pt x="167289" y="12747"/>
                      <a:pt x="167326" y="9994"/>
                    </a:cubicBezTo>
                    <a:cubicBezTo>
                      <a:pt x="167326" y="7241"/>
                      <a:pt x="166209" y="4599"/>
                      <a:pt x="164200" y="2702"/>
                    </a:cubicBezTo>
                    <a:cubicBezTo>
                      <a:pt x="162191" y="804"/>
                      <a:pt x="159512" y="-163"/>
                      <a:pt x="156759" y="23"/>
                    </a:cubicBezTo>
                    <a:cubicBezTo>
                      <a:pt x="154006" y="209"/>
                      <a:pt x="151476" y="1511"/>
                      <a:pt x="149727" y="3632"/>
                    </a:cubicBezTo>
                    <a:close/>
                    <a:moveTo>
                      <a:pt x="131159" y="136316"/>
                    </a:moveTo>
                    <a:lnTo>
                      <a:pt x="19831" y="136316"/>
                    </a:lnTo>
                    <a:lnTo>
                      <a:pt x="19831" y="34998"/>
                    </a:lnTo>
                    <a:lnTo>
                      <a:pt x="120034" y="34998"/>
                    </a:lnTo>
                    <a:lnTo>
                      <a:pt x="75907" y="81730"/>
                    </a:lnTo>
                    <a:lnTo>
                      <a:pt x="52689" y="54941"/>
                    </a:lnTo>
                    <a:cubicBezTo>
                      <a:pt x="49080" y="50773"/>
                      <a:pt x="42792" y="50327"/>
                      <a:pt x="38625" y="53899"/>
                    </a:cubicBezTo>
                    <a:cubicBezTo>
                      <a:pt x="34458" y="57471"/>
                      <a:pt x="34011" y="63759"/>
                      <a:pt x="37583" y="67926"/>
                    </a:cubicBezTo>
                    <a:lnTo>
                      <a:pt x="60800" y="94715"/>
                    </a:lnTo>
                    <a:cubicBezTo>
                      <a:pt x="64484" y="98957"/>
                      <a:pt x="69804" y="101450"/>
                      <a:pt x="75385" y="101561"/>
                    </a:cubicBezTo>
                    <a:cubicBezTo>
                      <a:pt x="80817" y="101599"/>
                      <a:pt x="86026" y="99366"/>
                      <a:pt x="89784" y="95422"/>
                    </a:cubicBezTo>
                    <a:lnTo>
                      <a:pt x="130675" y="5215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31" name="Google Shape;15031;p253"/>
              <p:cNvSpPr/>
              <p:nvPr/>
            </p:nvSpPr>
            <p:spPr>
              <a:xfrm>
                <a:off x="11799093" y="886334"/>
                <a:ext cx="148124" cy="19832"/>
              </a:xfrm>
              <a:custGeom>
                <a:rect b="b" l="l" r="r" t="t"/>
                <a:pathLst>
                  <a:path extrusionOk="0" h="19832" w="148124">
                    <a:moveTo>
                      <a:pt x="138227" y="0"/>
                    </a:moveTo>
                    <a:lnTo>
                      <a:pt x="9935" y="0"/>
                    </a:lnTo>
                    <a:cubicBezTo>
                      <a:pt x="4428" y="0"/>
                      <a:pt x="0" y="4428"/>
                      <a:pt x="0" y="9897"/>
                    </a:cubicBezTo>
                    <a:cubicBezTo>
                      <a:pt x="0" y="15404"/>
                      <a:pt x="4428" y="19832"/>
                      <a:pt x="9935" y="19832"/>
                    </a:cubicBezTo>
                    <a:lnTo>
                      <a:pt x="138227" y="19832"/>
                    </a:lnTo>
                    <a:cubicBezTo>
                      <a:pt x="143696" y="19832"/>
                      <a:pt x="148124" y="15404"/>
                      <a:pt x="148124" y="9897"/>
                    </a:cubicBezTo>
                    <a:cubicBezTo>
                      <a:pt x="148124" y="4428"/>
                      <a:pt x="143697" y="0"/>
                      <a:pt x="138227"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32" name="Google Shape;15032;p253"/>
              <p:cNvSpPr/>
              <p:nvPr/>
            </p:nvSpPr>
            <p:spPr>
              <a:xfrm>
                <a:off x="11799093" y="849015"/>
                <a:ext cx="148124" cy="19832"/>
              </a:xfrm>
              <a:custGeom>
                <a:rect b="b" l="l" r="r" t="t"/>
                <a:pathLst>
                  <a:path extrusionOk="0" h="19832" w="148124">
                    <a:moveTo>
                      <a:pt x="138227" y="0"/>
                    </a:moveTo>
                    <a:lnTo>
                      <a:pt x="9935" y="0"/>
                    </a:lnTo>
                    <a:cubicBezTo>
                      <a:pt x="4428" y="0"/>
                      <a:pt x="0" y="4428"/>
                      <a:pt x="0" y="9935"/>
                    </a:cubicBezTo>
                    <a:cubicBezTo>
                      <a:pt x="0" y="15404"/>
                      <a:pt x="4428" y="19832"/>
                      <a:pt x="9935" y="19832"/>
                    </a:cubicBezTo>
                    <a:lnTo>
                      <a:pt x="138227" y="19832"/>
                    </a:lnTo>
                    <a:cubicBezTo>
                      <a:pt x="143696" y="19832"/>
                      <a:pt x="148124" y="15404"/>
                      <a:pt x="148124" y="9935"/>
                    </a:cubicBezTo>
                    <a:cubicBezTo>
                      <a:pt x="148124" y="4428"/>
                      <a:pt x="143697" y="0"/>
                      <a:pt x="138227"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33" name="Google Shape;15033;p253"/>
              <p:cNvSpPr/>
              <p:nvPr/>
            </p:nvSpPr>
            <p:spPr>
              <a:xfrm>
                <a:off x="11829459" y="811401"/>
                <a:ext cx="117758" cy="19869"/>
              </a:xfrm>
              <a:custGeom>
                <a:rect b="b" l="l" r="r" t="t"/>
                <a:pathLst>
                  <a:path extrusionOk="0" h="19869" w="117758">
                    <a:moveTo>
                      <a:pt x="107861" y="0"/>
                    </a:moveTo>
                    <a:lnTo>
                      <a:pt x="9935" y="0"/>
                    </a:lnTo>
                    <a:cubicBezTo>
                      <a:pt x="4428" y="0"/>
                      <a:pt x="0" y="4465"/>
                      <a:pt x="0" y="9935"/>
                    </a:cubicBezTo>
                    <a:cubicBezTo>
                      <a:pt x="0" y="15404"/>
                      <a:pt x="4428" y="19869"/>
                      <a:pt x="9935" y="19869"/>
                    </a:cubicBezTo>
                    <a:lnTo>
                      <a:pt x="107861" y="19869"/>
                    </a:lnTo>
                    <a:cubicBezTo>
                      <a:pt x="113331" y="19869"/>
                      <a:pt x="117759" y="15404"/>
                      <a:pt x="117759" y="9935"/>
                    </a:cubicBezTo>
                    <a:cubicBezTo>
                      <a:pt x="117759" y="4465"/>
                      <a:pt x="113331" y="0"/>
                      <a:pt x="107861"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34" name="Google Shape;15034;p253"/>
              <p:cNvSpPr/>
              <p:nvPr/>
            </p:nvSpPr>
            <p:spPr>
              <a:xfrm>
                <a:off x="11865362" y="773815"/>
                <a:ext cx="81855" cy="19832"/>
              </a:xfrm>
              <a:custGeom>
                <a:rect b="b" l="l" r="r" t="t"/>
                <a:pathLst>
                  <a:path extrusionOk="0" h="19832" w="81855">
                    <a:moveTo>
                      <a:pt x="71959" y="0"/>
                    </a:moveTo>
                    <a:lnTo>
                      <a:pt x="9935" y="0"/>
                    </a:lnTo>
                    <a:cubicBezTo>
                      <a:pt x="4465" y="0"/>
                      <a:pt x="0" y="4428"/>
                      <a:pt x="0" y="9897"/>
                    </a:cubicBezTo>
                    <a:cubicBezTo>
                      <a:pt x="0" y="15404"/>
                      <a:pt x="4465" y="19832"/>
                      <a:pt x="9935" y="19832"/>
                    </a:cubicBezTo>
                    <a:lnTo>
                      <a:pt x="71959" y="19832"/>
                    </a:lnTo>
                    <a:cubicBezTo>
                      <a:pt x="77428" y="19832"/>
                      <a:pt x="81856" y="15404"/>
                      <a:pt x="81856" y="9897"/>
                    </a:cubicBezTo>
                    <a:cubicBezTo>
                      <a:pt x="81856" y="4428"/>
                      <a:pt x="77428" y="0"/>
                      <a:pt x="71959"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35" name="Google Shape;15035;p253"/>
              <p:cNvSpPr/>
              <p:nvPr/>
            </p:nvSpPr>
            <p:spPr>
              <a:xfrm>
                <a:off x="11982040" y="558016"/>
                <a:ext cx="148829" cy="19832"/>
              </a:xfrm>
              <a:custGeom>
                <a:rect b="b" l="l" r="r" t="t"/>
                <a:pathLst>
                  <a:path extrusionOk="0" h="19832" w="148829">
                    <a:moveTo>
                      <a:pt x="0" y="9898"/>
                    </a:moveTo>
                    <a:cubicBezTo>
                      <a:pt x="0" y="12539"/>
                      <a:pt x="1042" y="15070"/>
                      <a:pt x="2902" y="16930"/>
                    </a:cubicBezTo>
                    <a:cubicBezTo>
                      <a:pt x="4763" y="18790"/>
                      <a:pt x="7293" y="19832"/>
                      <a:pt x="9935" y="19832"/>
                    </a:cubicBezTo>
                    <a:lnTo>
                      <a:pt x="138932" y="19832"/>
                    </a:lnTo>
                    <a:cubicBezTo>
                      <a:pt x="144401" y="19832"/>
                      <a:pt x="148829" y="15404"/>
                      <a:pt x="148829" y="9897"/>
                    </a:cubicBezTo>
                    <a:cubicBezTo>
                      <a:pt x="148829" y="4428"/>
                      <a:pt x="144402" y="0"/>
                      <a:pt x="138932" y="0"/>
                    </a:cubicBezTo>
                    <a:lnTo>
                      <a:pt x="9935" y="0"/>
                    </a:lnTo>
                    <a:cubicBezTo>
                      <a:pt x="4465" y="0"/>
                      <a:pt x="0" y="4428"/>
                      <a:pt x="0" y="989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36" name="Google Shape;15036;p253"/>
              <p:cNvSpPr/>
              <p:nvPr/>
            </p:nvSpPr>
            <p:spPr>
              <a:xfrm>
                <a:off x="11967266" y="520516"/>
                <a:ext cx="148828" cy="19832"/>
              </a:xfrm>
              <a:custGeom>
                <a:rect b="b" l="l" r="r" t="t"/>
                <a:pathLst>
                  <a:path extrusionOk="0" h="19832" w="148828">
                    <a:moveTo>
                      <a:pt x="0" y="9898"/>
                    </a:moveTo>
                    <a:cubicBezTo>
                      <a:pt x="0" y="12539"/>
                      <a:pt x="1042" y="15070"/>
                      <a:pt x="2902" y="16930"/>
                    </a:cubicBezTo>
                    <a:cubicBezTo>
                      <a:pt x="4763" y="18790"/>
                      <a:pt x="7293" y="19832"/>
                      <a:pt x="9935" y="19832"/>
                    </a:cubicBezTo>
                    <a:lnTo>
                      <a:pt x="138932" y="19832"/>
                    </a:lnTo>
                    <a:lnTo>
                      <a:pt x="138894" y="19832"/>
                    </a:lnTo>
                    <a:cubicBezTo>
                      <a:pt x="144401" y="19832"/>
                      <a:pt x="148829" y="15404"/>
                      <a:pt x="148829" y="9897"/>
                    </a:cubicBezTo>
                    <a:cubicBezTo>
                      <a:pt x="148829" y="4428"/>
                      <a:pt x="144401" y="0"/>
                      <a:pt x="138894" y="0"/>
                    </a:cubicBezTo>
                    <a:lnTo>
                      <a:pt x="9897" y="0"/>
                    </a:lnTo>
                    <a:lnTo>
                      <a:pt x="9935" y="0"/>
                    </a:lnTo>
                    <a:cubicBezTo>
                      <a:pt x="4428" y="0"/>
                      <a:pt x="0" y="4428"/>
                      <a:pt x="0" y="989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37" name="Google Shape;15037;p253"/>
              <p:cNvSpPr/>
              <p:nvPr/>
            </p:nvSpPr>
            <p:spPr>
              <a:xfrm>
                <a:off x="11947435" y="482902"/>
                <a:ext cx="148829" cy="19832"/>
              </a:xfrm>
              <a:custGeom>
                <a:rect b="b" l="l" r="r" t="t"/>
                <a:pathLst>
                  <a:path extrusionOk="0" h="19832" w="148829">
                    <a:moveTo>
                      <a:pt x="9897" y="19832"/>
                    </a:moveTo>
                    <a:lnTo>
                      <a:pt x="138895" y="19832"/>
                    </a:lnTo>
                    <a:cubicBezTo>
                      <a:pt x="144364" y="19832"/>
                      <a:pt x="148829" y="15404"/>
                      <a:pt x="148829" y="9935"/>
                    </a:cubicBezTo>
                    <a:cubicBezTo>
                      <a:pt x="148829" y="4428"/>
                      <a:pt x="144364" y="0"/>
                      <a:pt x="138895" y="0"/>
                    </a:cubicBezTo>
                    <a:lnTo>
                      <a:pt x="9897" y="0"/>
                    </a:lnTo>
                    <a:cubicBezTo>
                      <a:pt x="4428" y="0"/>
                      <a:pt x="0" y="4428"/>
                      <a:pt x="0" y="9935"/>
                    </a:cubicBezTo>
                    <a:cubicBezTo>
                      <a:pt x="0" y="15404"/>
                      <a:pt x="4428" y="19832"/>
                      <a:pt x="9897" y="198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38" name="Google Shape;15038;p253"/>
              <p:cNvSpPr/>
              <p:nvPr/>
            </p:nvSpPr>
            <p:spPr>
              <a:xfrm>
                <a:off x="11923030" y="378013"/>
                <a:ext cx="97111" cy="19869"/>
              </a:xfrm>
              <a:custGeom>
                <a:rect b="b" l="l" r="r" t="t"/>
                <a:pathLst>
                  <a:path extrusionOk="0" h="19869" w="97111">
                    <a:moveTo>
                      <a:pt x="87214" y="0"/>
                    </a:moveTo>
                    <a:lnTo>
                      <a:pt x="9897" y="0"/>
                    </a:lnTo>
                    <a:cubicBezTo>
                      <a:pt x="4428" y="0"/>
                      <a:pt x="0" y="4465"/>
                      <a:pt x="0" y="9935"/>
                    </a:cubicBezTo>
                    <a:cubicBezTo>
                      <a:pt x="0" y="15404"/>
                      <a:pt x="4428" y="19869"/>
                      <a:pt x="9897" y="19869"/>
                    </a:cubicBezTo>
                    <a:lnTo>
                      <a:pt x="87214" y="19869"/>
                    </a:lnTo>
                    <a:cubicBezTo>
                      <a:pt x="92683" y="19869"/>
                      <a:pt x="97111" y="15404"/>
                      <a:pt x="97111" y="9935"/>
                    </a:cubicBezTo>
                    <a:cubicBezTo>
                      <a:pt x="97111" y="4465"/>
                      <a:pt x="92684" y="0"/>
                      <a:pt x="87214"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39" name="Google Shape;15039;p253"/>
              <p:cNvSpPr/>
              <p:nvPr/>
            </p:nvSpPr>
            <p:spPr>
              <a:xfrm>
                <a:off x="11913502" y="710619"/>
                <a:ext cx="29542" cy="29551"/>
              </a:xfrm>
              <a:custGeom>
                <a:rect b="b" l="l" r="r" t="t"/>
                <a:pathLst>
                  <a:path extrusionOk="0" h="29551" w="29542">
                    <a:moveTo>
                      <a:pt x="29543" y="14762"/>
                    </a:moveTo>
                    <a:cubicBezTo>
                      <a:pt x="29543" y="34481"/>
                      <a:pt x="0" y="34481"/>
                      <a:pt x="0" y="14762"/>
                    </a:cubicBezTo>
                    <a:cubicBezTo>
                      <a:pt x="0" y="-4921"/>
                      <a:pt x="29543" y="-4921"/>
                      <a:pt x="29543" y="14762"/>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40" name="Google Shape;15040;p253"/>
              <p:cNvSpPr/>
              <p:nvPr/>
            </p:nvSpPr>
            <p:spPr>
              <a:xfrm>
                <a:off x="11958823" y="710619"/>
                <a:ext cx="29579" cy="29551"/>
              </a:xfrm>
              <a:custGeom>
                <a:rect b="b" l="l" r="r" t="t"/>
                <a:pathLst>
                  <a:path extrusionOk="0" h="29551" w="29579">
                    <a:moveTo>
                      <a:pt x="29580" y="14762"/>
                    </a:moveTo>
                    <a:cubicBezTo>
                      <a:pt x="29580" y="34481"/>
                      <a:pt x="0" y="34481"/>
                      <a:pt x="0" y="14762"/>
                    </a:cubicBezTo>
                    <a:cubicBezTo>
                      <a:pt x="0" y="-4921"/>
                      <a:pt x="29580" y="-4921"/>
                      <a:pt x="29580" y="14762"/>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41" name="Google Shape;15041;p253"/>
              <p:cNvSpPr/>
              <p:nvPr/>
            </p:nvSpPr>
            <p:spPr>
              <a:xfrm>
                <a:off x="12004066" y="710619"/>
                <a:ext cx="29579" cy="29551"/>
              </a:xfrm>
              <a:custGeom>
                <a:rect b="b" l="l" r="r" t="t"/>
                <a:pathLst>
                  <a:path extrusionOk="0" h="29551" w="29579">
                    <a:moveTo>
                      <a:pt x="29580" y="14762"/>
                    </a:moveTo>
                    <a:cubicBezTo>
                      <a:pt x="29580" y="34481"/>
                      <a:pt x="0" y="34481"/>
                      <a:pt x="0" y="14762"/>
                    </a:cubicBezTo>
                    <a:cubicBezTo>
                      <a:pt x="0" y="-4921"/>
                      <a:pt x="29580" y="-4921"/>
                      <a:pt x="29580" y="14762"/>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42" name="Google Shape;15042;p253"/>
              <p:cNvSpPr/>
              <p:nvPr/>
            </p:nvSpPr>
            <p:spPr>
              <a:xfrm>
                <a:off x="12049309" y="710606"/>
                <a:ext cx="29576" cy="29577"/>
              </a:xfrm>
              <a:custGeom>
                <a:rect b="b" l="l" r="r" t="t"/>
                <a:pathLst>
                  <a:path extrusionOk="0" h="29577" w="29576">
                    <a:moveTo>
                      <a:pt x="14808" y="29577"/>
                    </a:moveTo>
                    <a:cubicBezTo>
                      <a:pt x="20761" y="29577"/>
                      <a:pt x="26156" y="25968"/>
                      <a:pt x="28463" y="20424"/>
                    </a:cubicBezTo>
                    <a:cubicBezTo>
                      <a:pt x="30733" y="14917"/>
                      <a:pt x="29468" y="8555"/>
                      <a:pt x="25264" y="4313"/>
                    </a:cubicBezTo>
                    <a:cubicBezTo>
                      <a:pt x="21022" y="109"/>
                      <a:pt x="14659" y="-1156"/>
                      <a:pt x="9153" y="1114"/>
                    </a:cubicBezTo>
                    <a:cubicBezTo>
                      <a:pt x="3609" y="3420"/>
                      <a:pt x="0" y="8815"/>
                      <a:pt x="0" y="14769"/>
                    </a:cubicBezTo>
                    <a:cubicBezTo>
                      <a:pt x="0" y="18713"/>
                      <a:pt x="1563" y="22470"/>
                      <a:pt x="4353" y="25224"/>
                    </a:cubicBezTo>
                    <a:cubicBezTo>
                      <a:pt x="7107" y="28015"/>
                      <a:pt x="10864" y="29577"/>
                      <a:pt x="14809" y="2957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43" name="Google Shape;15043;p253"/>
              <p:cNvSpPr/>
              <p:nvPr/>
            </p:nvSpPr>
            <p:spPr>
              <a:xfrm>
                <a:off x="12094668" y="710619"/>
                <a:ext cx="29579" cy="29551"/>
              </a:xfrm>
              <a:custGeom>
                <a:rect b="b" l="l" r="r" t="t"/>
                <a:pathLst>
                  <a:path extrusionOk="0" h="29551" w="29579">
                    <a:moveTo>
                      <a:pt x="29580" y="14762"/>
                    </a:moveTo>
                    <a:cubicBezTo>
                      <a:pt x="29580" y="34481"/>
                      <a:pt x="0" y="34481"/>
                      <a:pt x="0" y="14762"/>
                    </a:cubicBezTo>
                    <a:cubicBezTo>
                      <a:pt x="0" y="-4921"/>
                      <a:pt x="29580" y="-4921"/>
                      <a:pt x="29580" y="14762"/>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004"/>
                                        </p:tgtEl>
                                        <p:attrNameLst>
                                          <p:attrName>style.visibility</p:attrName>
                                        </p:attrNameLst>
                                      </p:cBhvr>
                                      <p:to>
                                        <p:strVal val="visible"/>
                                      </p:to>
                                    </p:set>
                                    <p:animEffect filter="fade" transition="in">
                                      <p:cBhvr>
                                        <p:cTn dur="500"/>
                                        <p:tgtEl>
                                          <p:spTgt spid="15004"/>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14998"/>
                                        </p:tgtEl>
                                        <p:attrNameLst>
                                          <p:attrName>style.visibility</p:attrName>
                                        </p:attrNameLst>
                                      </p:cBhvr>
                                      <p:to>
                                        <p:strVal val="visible"/>
                                      </p:to>
                                    </p:set>
                                    <p:animEffect filter="fade" transition="in">
                                      <p:cBhvr>
                                        <p:cTn dur="500"/>
                                        <p:tgtEl>
                                          <p:spTgt spid="14998"/>
                                        </p:tgtEl>
                                      </p:cBhvr>
                                    </p:animEffect>
                                  </p:childTnLst>
                                </p:cTn>
                              </p:par>
                              <p:par>
                                <p:cTn fill="hold" nodeType="withEffect" presetClass="entr" presetID="10" presetSubtype="0">
                                  <p:stCondLst>
                                    <p:cond delay="500"/>
                                  </p:stCondLst>
                                  <p:childTnLst>
                                    <p:set>
                                      <p:cBhvr>
                                        <p:cTn dur="1" fill="hold">
                                          <p:stCondLst>
                                            <p:cond delay="0"/>
                                          </p:stCondLst>
                                        </p:cTn>
                                        <p:tgtEl>
                                          <p:spTgt spid="15005"/>
                                        </p:tgtEl>
                                        <p:attrNameLst>
                                          <p:attrName>style.visibility</p:attrName>
                                        </p:attrNameLst>
                                      </p:cBhvr>
                                      <p:to>
                                        <p:strVal val="visible"/>
                                      </p:to>
                                    </p:set>
                                    <p:animEffect filter="fade" transition="in">
                                      <p:cBhvr>
                                        <p:cTn dur="500"/>
                                        <p:tgtEl>
                                          <p:spTgt spid="15005"/>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15007"/>
                                        </p:tgtEl>
                                        <p:attrNameLst>
                                          <p:attrName>style.visibility</p:attrName>
                                        </p:attrNameLst>
                                      </p:cBhvr>
                                      <p:to>
                                        <p:strVal val="visible"/>
                                      </p:to>
                                    </p:set>
                                    <p:anim calcmode="lin" valueType="num">
                                      <p:cBhvr additive="base">
                                        <p:cTn dur="500"/>
                                        <p:tgtEl>
                                          <p:spTgt spid="15007"/>
                                        </p:tgtEl>
                                        <p:attrNameLst>
                                          <p:attrName>ppt_w</p:attrName>
                                        </p:attrNameLst>
                                      </p:cBhvr>
                                      <p:tavLst>
                                        <p:tav fmla="" tm="0">
                                          <p:val>
                                            <p:strVal val="0"/>
                                          </p:val>
                                        </p:tav>
                                        <p:tav fmla="" tm="100000">
                                          <p:val>
                                            <p:strVal val="#ppt_w"/>
                                          </p:val>
                                        </p:tav>
                                      </p:tavLst>
                                    </p:anim>
                                    <p:anim calcmode="lin" valueType="num">
                                      <p:cBhvr additive="base">
                                        <p:cTn dur="500"/>
                                        <p:tgtEl>
                                          <p:spTgt spid="1500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5019"/>
                                        </p:tgtEl>
                                        <p:attrNameLst>
                                          <p:attrName>style.visibility</p:attrName>
                                        </p:attrNameLst>
                                      </p:cBhvr>
                                      <p:to>
                                        <p:strVal val="visible"/>
                                      </p:to>
                                    </p:set>
                                    <p:anim calcmode="lin" valueType="num">
                                      <p:cBhvr additive="base">
                                        <p:cTn dur="500"/>
                                        <p:tgtEl>
                                          <p:spTgt spid="15019"/>
                                        </p:tgtEl>
                                        <p:attrNameLst>
                                          <p:attrName>ppt_w</p:attrName>
                                        </p:attrNameLst>
                                      </p:cBhvr>
                                      <p:tavLst>
                                        <p:tav fmla="" tm="0">
                                          <p:val>
                                            <p:strVal val="0"/>
                                          </p:val>
                                        </p:tav>
                                        <p:tav fmla="" tm="100000">
                                          <p:val>
                                            <p:strVal val="#ppt_w"/>
                                          </p:val>
                                        </p:tav>
                                      </p:tavLst>
                                    </p:anim>
                                    <p:anim calcmode="lin" valueType="num">
                                      <p:cBhvr additive="base">
                                        <p:cTn dur="500"/>
                                        <p:tgtEl>
                                          <p:spTgt spid="1501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5025"/>
                                        </p:tgtEl>
                                        <p:attrNameLst>
                                          <p:attrName>style.visibility</p:attrName>
                                        </p:attrNameLst>
                                      </p:cBhvr>
                                      <p:to>
                                        <p:strVal val="visible"/>
                                      </p:to>
                                    </p:set>
                                    <p:anim calcmode="lin" valueType="num">
                                      <p:cBhvr additive="base">
                                        <p:cTn dur="500"/>
                                        <p:tgtEl>
                                          <p:spTgt spid="15025"/>
                                        </p:tgtEl>
                                        <p:attrNameLst>
                                          <p:attrName>ppt_w</p:attrName>
                                        </p:attrNameLst>
                                      </p:cBhvr>
                                      <p:tavLst>
                                        <p:tav fmla="" tm="0">
                                          <p:val>
                                            <p:strVal val="0"/>
                                          </p:val>
                                        </p:tav>
                                        <p:tav fmla="" tm="100000">
                                          <p:val>
                                            <p:strVal val="#ppt_w"/>
                                          </p:val>
                                        </p:tav>
                                      </p:tavLst>
                                    </p:anim>
                                    <p:anim calcmode="lin" valueType="num">
                                      <p:cBhvr additive="base">
                                        <p:cTn dur="500"/>
                                        <p:tgtEl>
                                          <p:spTgt spid="15025"/>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500"/>
                                  </p:stCondLst>
                                  <p:childTnLst>
                                    <p:set>
                                      <p:cBhvr>
                                        <p:cTn dur="1" fill="hold">
                                          <p:stCondLst>
                                            <p:cond delay="0"/>
                                          </p:stCondLst>
                                        </p:cTn>
                                        <p:tgtEl>
                                          <p:spTgt spid="14999"/>
                                        </p:tgtEl>
                                        <p:attrNameLst>
                                          <p:attrName>style.visibility</p:attrName>
                                        </p:attrNameLst>
                                      </p:cBhvr>
                                      <p:to>
                                        <p:strVal val="visible"/>
                                      </p:to>
                                    </p:set>
                                    <p:animEffect filter="fade" transition="in">
                                      <p:cBhvr>
                                        <p:cTn dur="500"/>
                                        <p:tgtEl>
                                          <p:spTgt spid="14999"/>
                                        </p:tgtEl>
                                      </p:cBhvr>
                                    </p:animEffect>
                                  </p:childTnLst>
                                </p:cTn>
                              </p:par>
                              <p:par>
                                <p:cTn fill="hold" nodeType="withEffect" presetClass="entr" presetID="10" presetSubtype="0">
                                  <p:stCondLst>
                                    <p:cond delay="500"/>
                                  </p:stCondLst>
                                  <p:childTnLst>
                                    <p:set>
                                      <p:cBhvr>
                                        <p:cTn dur="1" fill="hold">
                                          <p:stCondLst>
                                            <p:cond delay="0"/>
                                          </p:stCondLst>
                                        </p:cTn>
                                        <p:tgtEl>
                                          <p:spTgt spid="15000"/>
                                        </p:tgtEl>
                                        <p:attrNameLst>
                                          <p:attrName>style.visibility</p:attrName>
                                        </p:attrNameLst>
                                      </p:cBhvr>
                                      <p:to>
                                        <p:strVal val="visible"/>
                                      </p:to>
                                    </p:set>
                                    <p:animEffect filter="fade" transition="in">
                                      <p:cBhvr>
                                        <p:cTn dur="500"/>
                                        <p:tgtEl>
                                          <p:spTgt spid="15000"/>
                                        </p:tgtEl>
                                      </p:cBhvr>
                                    </p:animEffect>
                                  </p:childTnLst>
                                </p:cTn>
                              </p:par>
                              <p:par>
                                <p:cTn fill="hold" nodeType="withEffect" presetClass="entr" presetID="10" presetSubtype="0">
                                  <p:stCondLst>
                                    <p:cond delay="500"/>
                                  </p:stCondLst>
                                  <p:childTnLst>
                                    <p:set>
                                      <p:cBhvr>
                                        <p:cTn dur="1" fill="hold">
                                          <p:stCondLst>
                                            <p:cond delay="0"/>
                                          </p:stCondLst>
                                        </p:cTn>
                                        <p:tgtEl>
                                          <p:spTgt spid="15001"/>
                                        </p:tgtEl>
                                        <p:attrNameLst>
                                          <p:attrName>style.visibility</p:attrName>
                                        </p:attrNameLst>
                                      </p:cBhvr>
                                      <p:to>
                                        <p:strVal val="visible"/>
                                      </p:to>
                                    </p:set>
                                    <p:animEffect filter="fade" transition="in">
                                      <p:cBhvr>
                                        <p:cTn dur="500"/>
                                        <p:tgtEl>
                                          <p:spTgt spid="15001"/>
                                        </p:tgtEl>
                                      </p:cBhvr>
                                    </p:animEffect>
                                  </p:childTnLst>
                                </p:cTn>
                              </p:par>
                              <p:par>
                                <p:cTn fill="hold" nodeType="withEffect" presetClass="entr" presetID="10" presetSubtype="0">
                                  <p:stCondLst>
                                    <p:cond delay="500"/>
                                  </p:stCondLst>
                                  <p:childTnLst>
                                    <p:set>
                                      <p:cBhvr>
                                        <p:cTn dur="1" fill="hold">
                                          <p:stCondLst>
                                            <p:cond delay="0"/>
                                          </p:stCondLst>
                                        </p:cTn>
                                        <p:tgtEl>
                                          <p:spTgt spid="15002"/>
                                        </p:tgtEl>
                                        <p:attrNameLst>
                                          <p:attrName>style.visibility</p:attrName>
                                        </p:attrNameLst>
                                      </p:cBhvr>
                                      <p:to>
                                        <p:strVal val="visible"/>
                                      </p:to>
                                    </p:set>
                                    <p:animEffect filter="fade" transition="in">
                                      <p:cBhvr>
                                        <p:cTn dur="500"/>
                                        <p:tgtEl>
                                          <p:spTgt spid="15002"/>
                                        </p:tgtEl>
                                      </p:cBhvr>
                                    </p:animEffect>
                                  </p:childTnLst>
                                </p:cTn>
                              </p:par>
                              <p:par>
                                <p:cTn fill="hold" nodeType="withEffect" presetClass="entr" presetID="10" presetSubtype="0">
                                  <p:stCondLst>
                                    <p:cond delay="500"/>
                                  </p:stCondLst>
                                  <p:childTnLst>
                                    <p:set>
                                      <p:cBhvr>
                                        <p:cTn dur="1" fill="hold">
                                          <p:stCondLst>
                                            <p:cond delay="0"/>
                                          </p:stCondLst>
                                        </p:cTn>
                                        <p:tgtEl>
                                          <p:spTgt spid="15003"/>
                                        </p:tgtEl>
                                        <p:attrNameLst>
                                          <p:attrName>style.visibility</p:attrName>
                                        </p:attrNameLst>
                                      </p:cBhvr>
                                      <p:to>
                                        <p:strVal val="visible"/>
                                      </p:to>
                                    </p:set>
                                    <p:animEffect filter="fade" transition="in">
                                      <p:cBhvr>
                                        <p:cTn dur="500"/>
                                        <p:tgtEl>
                                          <p:spTgt spid="15003"/>
                                        </p:tgtEl>
                                      </p:cBhvr>
                                    </p:animEffect>
                                  </p:childTnLst>
                                </p:cTn>
                              </p:par>
                              <p:par>
                                <p:cTn fill="hold" nodeType="withEffect" presetClass="entr" presetID="10" presetSubtype="0">
                                  <p:stCondLst>
                                    <p:cond delay="500"/>
                                  </p:stCondLst>
                                  <p:childTnLst>
                                    <p:set>
                                      <p:cBhvr>
                                        <p:cTn dur="1" fill="hold">
                                          <p:stCondLst>
                                            <p:cond delay="0"/>
                                          </p:stCondLst>
                                        </p:cTn>
                                        <p:tgtEl>
                                          <p:spTgt spid="15006"/>
                                        </p:tgtEl>
                                        <p:attrNameLst>
                                          <p:attrName>style.visibility</p:attrName>
                                        </p:attrNameLst>
                                      </p:cBhvr>
                                      <p:to>
                                        <p:strVal val="visible"/>
                                      </p:to>
                                    </p:set>
                                    <p:animEffect filter="fade" transition="in">
                                      <p:cBhvr>
                                        <p:cTn dur="500"/>
                                        <p:tgtEl>
                                          <p:spTgt spid="1500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48" name="Shape 15048"/>
        <p:cNvGrpSpPr/>
        <p:nvPr/>
      </p:nvGrpSpPr>
      <p:grpSpPr>
        <a:xfrm>
          <a:off x="0" y="0"/>
          <a:ext cx="0" cy="0"/>
          <a:chOff x="0" y="0"/>
          <a:chExt cx="0" cy="0"/>
        </a:xfrm>
      </p:grpSpPr>
      <p:sp>
        <p:nvSpPr>
          <p:cNvPr id="15049" name="Google Shape;15049;p254"/>
          <p:cNvSpPr/>
          <p:nvPr/>
        </p:nvSpPr>
        <p:spPr>
          <a:xfrm flipH="1">
            <a:off x="407988" y="2082800"/>
            <a:ext cx="11519832" cy="411797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050" name="Google Shape;15050;p254"/>
          <p:cNvSpPr txBox="1"/>
          <p:nvPr/>
        </p:nvSpPr>
        <p:spPr>
          <a:xfrm>
            <a:off x="296268" y="385036"/>
            <a:ext cx="1032721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Anemia em pacientes tratados com inibidores de C5</a:t>
            </a:r>
            <a:endParaRPr/>
          </a:p>
        </p:txBody>
      </p:sp>
      <p:sp>
        <p:nvSpPr>
          <p:cNvPr id="15051" name="Google Shape;15051;p25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C5, componente 5 do complemento terminal; HPN, hemoglobinúria paroxística noturna.</a:t>
            </a:r>
            <a:endParaRPr/>
          </a:p>
          <a:p>
            <a:pPr indent="-228600" lvl="0" marL="228600" rtl="0" algn="l">
              <a:lnSpc>
                <a:spcPct val="90000"/>
              </a:lnSpc>
              <a:spcBef>
                <a:spcPts val="300"/>
              </a:spcBef>
              <a:spcAft>
                <a:spcPts val="0"/>
              </a:spcAft>
              <a:buClr>
                <a:schemeClr val="dk1"/>
              </a:buClr>
              <a:buSzPts val="800"/>
              <a:buAutoNum type="arabicPeriod"/>
            </a:pPr>
            <a:r>
              <a:rPr b="0" i="1" lang="pt-BR" u="none"/>
              <a:t>Kulasekaraj AG, Brodsky RA, Hill A. Am J Hematol. 2021;96(7).</a:t>
            </a:r>
            <a:endParaRPr/>
          </a:p>
        </p:txBody>
      </p:sp>
      <p:sp>
        <p:nvSpPr>
          <p:cNvPr id="15052" name="Google Shape;15052;p254"/>
          <p:cNvSpPr/>
          <p:nvPr/>
        </p:nvSpPr>
        <p:spPr>
          <a:xfrm>
            <a:off x="72330" y="1257617"/>
            <a:ext cx="8601710" cy="130703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053" name="Google Shape;15053;p254"/>
          <p:cNvSpPr txBox="1"/>
          <p:nvPr/>
        </p:nvSpPr>
        <p:spPr>
          <a:xfrm>
            <a:off x="716247" y="1535389"/>
            <a:ext cx="3167384" cy="813043"/>
          </a:xfrm>
          <a:prstGeom prst="rect">
            <a:avLst/>
          </a:prstGeom>
          <a:noFill/>
          <a:ln>
            <a:noFill/>
          </a:ln>
        </p:spPr>
        <p:txBody>
          <a:bodyPr anchorCtr="0" anchor="t" bIns="0" lIns="0" spcFirstLastPara="1" rIns="0" wrap="square" tIns="12700">
            <a:spAutoFit/>
          </a:bodyPr>
          <a:lstStyle/>
          <a:p>
            <a:pPr indent="6985" lvl="0" marL="44450" marR="43180" rtl="0" algn="l">
              <a:lnSpc>
                <a:spcPct val="100000"/>
              </a:lnSpc>
              <a:spcBef>
                <a:spcPts val="0"/>
              </a:spcBef>
              <a:spcAft>
                <a:spcPts val="0"/>
              </a:spcAft>
              <a:buClr>
                <a:srgbClr val="FFFFFF"/>
              </a:buClr>
              <a:buSzPts val="1600"/>
              <a:buFont typeface="Calibri"/>
              <a:buNone/>
            </a:pPr>
            <a:r>
              <a:rPr b="1" lang="pt-BR" sz="1600">
                <a:solidFill>
                  <a:srgbClr val="FFFFFF"/>
                </a:solidFill>
                <a:latin typeface="Calibri"/>
                <a:ea typeface="Calibri"/>
                <a:cs typeface="Calibri"/>
                <a:sym typeface="Calibri"/>
              </a:rPr>
              <a:t>A</a:t>
            </a:r>
            <a:r>
              <a:rPr b="1" i="0" lang="pt-BR" sz="1600" u="none" cap="none" strike="noStrike">
                <a:solidFill>
                  <a:srgbClr val="FFFFFF"/>
                </a:solidFill>
                <a:latin typeface="Calibri"/>
                <a:ea typeface="Calibri"/>
                <a:cs typeface="Calibri"/>
                <a:sym typeface="Calibri"/>
              </a:rPr>
              <a:t>nemia em pacientes tratados com inibição do complemento terminal: causa </a:t>
            </a:r>
            <a:r>
              <a:rPr b="1" i="0" lang="pt-BR" sz="2000" u="none" cap="none" strike="noStrike">
                <a:solidFill>
                  <a:srgbClr val="FFFFFF"/>
                </a:solidFill>
                <a:latin typeface="Calibri"/>
                <a:ea typeface="Calibri"/>
                <a:cs typeface="Calibri"/>
                <a:sym typeface="Calibri"/>
              </a:rPr>
              <a:t>multifatorial</a:t>
            </a:r>
            <a:endParaRPr b="0" i="0" sz="1400" u="none" cap="none" strike="noStrike">
              <a:solidFill>
                <a:srgbClr val="FFFFFF"/>
              </a:solidFill>
              <a:latin typeface="Calibri"/>
              <a:ea typeface="Calibri"/>
              <a:cs typeface="Calibri"/>
              <a:sym typeface="Calibri"/>
            </a:endParaRPr>
          </a:p>
        </p:txBody>
      </p:sp>
      <p:sp>
        <p:nvSpPr>
          <p:cNvPr id="15054" name="Google Shape;15054;p254"/>
          <p:cNvSpPr txBox="1"/>
          <p:nvPr/>
        </p:nvSpPr>
        <p:spPr>
          <a:xfrm>
            <a:off x="5529735" y="1535389"/>
            <a:ext cx="2236598" cy="751488"/>
          </a:xfrm>
          <a:prstGeom prst="rect">
            <a:avLst/>
          </a:prstGeom>
          <a:noFill/>
          <a:ln>
            <a:noFill/>
          </a:ln>
        </p:spPr>
        <p:txBody>
          <a:bodyPr anchorCtr="0" anchor="t" bIns="0" lIns="0" spcFirstLastPara="1" rIns="0" wrap="square" tIns="12700">
            <a:spAutoFit/>
          </a:bodyPr>
          <a:lstStyle/>
          <a:p>
            <a:pPr indent="0" lvl="0" marL="12065" marR="5080" rtl="0" algn="l">
              <a:lnSpc>
                <a:spcPct val="100000"/>
              </a:lnSpc>
              <a:spcBef>
                <a:spcPts val="0"/>
              </a:spcBef>
              <a:spcAft>
                <a:spcPts val="0"/>
              </a:spcAft>
              <a:buClr>
                <a:srgbClr val="FFFFFF"/>
              </a:buClr>
              <a:buSzPts val="1600"/>
              <a:buFont typeface="Calibri"/>
              <a:buNone/>
            </a:pPr>
            <a:r>
              <a:rPr b="0" i="0" lang="pt-BR" sz="1600" u="none" cap="none" strike="noStrike">
                <a:solidFill>
                  <a:srgbClr val="FFFFFF"/>
                </a:solidFill>
                <a:latin typeface="Calibri"/>
                <a:ea typeface="Calibri"/>
                <a:cs typeface="Calibri"/>
                <a:sym typeface="Calibri"/>
              </a:rPr>
              <a:t>O atendimento ideal ao paciente exige uma avaliação detalhada</a:t>
            </a:r>
            <a:endParaRPr b="0" i="0" sz="1600" u="none" cap="none" strike="noStrike">
              <a:solidFill>
                <a:srgbClr val="FFFFFF"/>
              </a:solidFill>
              <a:latin typeface="Calibri"/>
              <a:ea typeface="Calibri"/>
              <a:cs typeface="Calibri"/>
              <a:sym typeface="Calibri"/>
            </a:endParaRPr>
          </a:p>
        </p:txBody>
      </p:sp>
      <p:grpSp>
        <p:nvGrpSpPr>
          <p:cNvPr id="15055" name="Google Shape;15055;p254"/>
          <p:cNvGrpSpPr/>
          <p:nvPr/>
        </p:nvGrpSpPr>
        <p:grpSpPr>
          <a:xfrm>
            <a:off x="4235742" y="1448851"/>
            <a:ext cx="924562" cy="924564"/>
            <a:chOff x="3835050" y="1383547"/>
            <a:chExt cx="924562" cy="924564"/>
          </a:xfrm>
        </p:grpSpPr>
        <p:sp>
          <p:nvSpPr>
            <p:cNvPr id="15056" name="Google Shape;15056;p254"/>
            <p:cNvSpPr/>
            <p:nvPr/>
          </p:nvSpPr>
          <p:spPr>
            <a:xfrm>
              <a:off x="3835050" y="1383547"/>
              <a:ext cx="924562" cy="924564"/>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5057" name="Google Shape;15057;p254"/>
            <p:cNvGrpSpPr/>
            <p:nvPr/>
          </p:nvGrpSpPr>
          <p:grpSpPr>
            <a:xfrm>
              <a:off x="3992748" y="1542414"/>
              <a:ext cx="620713" cy="620713"/>
              <a:chOff x="10860087" y="-743676"/>
              <a:chExt cx="885825" cy="885825"/>
            </a:xfrm>
          </p:grpSpPr>
          <p:sp>
            <p:nvSpPr>
              <p:cNvPr id="15058" name="Google Shape;15058;p254"/>
              <p:cNvSpPr/>
              <p:nvPr/>
            </p:nvSpPr>
            <p:spPr>
              <a:xfrm>
                <a:off x="10917237" y="-686526"/>
                <a:ext cx="628650" cy="628650"/>
              </a:xfrm>
              <a:custGeom>
                <a:rect b="b" l="l" r="r" t="t"/>
                <a:pathLst>
                  <a:path extrusionOk="0" h="628650" w="628650">
                    <a:moveTo>
                      <a:pt x="314325" y="0"/>
                    </a:moveTo>
                    <a:cubicBezTo>
                      <a:pt x="141003" y="0"/>
                      <a:pt x="0" y="141003"/>
                      <a:pt x="0" y="314325"/>
                    </a:cubicBezTo>
                    <a:cubicBezTo>
                      <a:pt x="0" y="487647"/>
                      <a:pt x="141003" y="628650"/>
                      <a:pt x="314325" y="628650"/>
                    </a:cubicBezTo>
                    <a:cubicBezTo>
                      <a:pt x="487647" y="628650"/>
                      <a:pt x="628650" y="487647"/>
                      <a:pt x="628650" y="314325"/>
                    </a:cubicBezTo>
                    <a:cubicBezTo>
                      <a:pt x="628650" y="141003"/>
                      <a:pt x="487647" y="0"/>
                      <a:pt x="314325" y="0"/>
                    </a:cubicBezTo>
                    <a:close/>
                    <a:moveTo>
                      <a:pt x="314325" y="600075"/>
                    </a:moveTo>
                    <a:cubicBezTo>
                      <a:pt x="311110" y="600075"/>
                      <a:pt x="307996" y="599704"/>
                      <a:pt x="304810" y="599589"/>
                    </a:cubicBezTo>
                    <a:cubicBezTo>
                      <a:pt x="326184" y="597189"/>
                      <a:pt x="342900" y="579215"/>
                      <a:pt x="342900" y="557213"/>
                    </a:cubicBezTo>
                    <a:cubicBezTo>
                      <a:pt x="342900" y="533581"/>
                      <a:pt x="323669" y="514350"/>
                      <a:pt x="300038" y="514350"/>
                    </a:cubicBezTo>
                    <a:cubicBezTo>
                      <a:pt x="276406" y="514350"/>
                      <a:pt x="257175" y="533581"/>
                      <a:pt x="257175" y="557213"/>
                    </a:cubicBezTo>
                    <a:cubicBezTo>
                      <a:pt x="257175" y="577486"/>
                      <a:pt x="271363" y="594417"/>
                      <a:pt x="290293" y="598861"/>
                    </a:cubicBezTo>
                    <a:cubicBezTo>
                      <a:pt x="143961" y="586588"/>
                      <a:pt x="28575" y="463772"/>
                      <a:pt x="28575" y="314325"/>
                    </a:cubicBezTo>
                    <a:cubicBezTo>
                      <a:pt x="28575" y="156762"/>
                      <a:pt x="156762" y="28575"/>
                      <a:pt x="314325" y="28575"/>
                    </a:cubicBezTo>
                    <a:cubicBezTo>
                      <a:pt x="471888" y="28575"/>
                      <a:pt x="600075" y="156762"/>
                      <a:pt x="600075" y="314325"/>
                    </a:cubicBezTo>
                    <a:cubicBezTo>
                      <a:pt x="600075" y="471888"/>
                      <a:pt x="471888" y="600075"/>
                      <a:pt x="314325" y="600075"/>
                    </a:cubicBezTo>
                    <a:close/>
                    <a:moveTo>
                      <a:pt x="300038" y="571500"/>
                    </a:moveTo>
                    <a:cubicBezTo>
                      <a:pt x="292165" y="571500"/>
                      <a:pt x="285750" y="565085"/>
                      <a:pt x="285750" y="557213"/>
                    </a:cubicBezTo>
                    <a:cubicBezTo>
                      <a:pt x="285750" y="549340"/>
                      <a:pt x="292165" y="542925"/>
                      <a:pt x="300038" y="542925"/>
                    </a:cubicBezTo>
                    <a:cubicBezTo>
                      <a:pt x="307910" y="542925"/>
                      <a:pt x="314325" y="549340"/>
                      <a:pt x="314325" y="557213"/>
                    </a:cubicBezTo>
                    <a:cubicBezTo>
                      <a:pt x="314325" y="565085"/>
                      <a:pt x="307910" y="571500"/>
                      <a:pt x="300038" y="57150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59" name="Google Shape;15059;p254"/>
              <p:cNvSpPr/>
              <p:nvPr/>
            </p:nvSpPr>
            <p:spPr>
              <a:xfrm>
                <a:off x="10860087" y="-743676"/>
                <a:ext cx="885825" cy="885825"/>
              </a:xfrm>
              <a:custGeom>
                <a:rect b="b" l="l" r="r" t="t"/>
                <a:pathLst>
                  <a:path extrusionOk="0" h="885825" w="885825">
                    <a:moveTo>
                      <a:pt x="863879" y="757952"/>
                    </a:moveTo>
                    <a:lnTo>
                      <a:pt x="727434" y="621506"/>
                    </a:lnTo>
                    <a:lnTo>
                      <a:pt x="753051" y="595889"/>
                    </a:lnTo>
                    <a:lnTo>
                      <a:pt x="732849" y="575686"/>
                    </a:lnTo>
                    <a:lnTo>
                      <a:pt x="707231" y="601304"/>
                    </a:lnTo>
                    <a:lnTo>
                      <a:pt x="681585" y="575658"/>
                    </a:lnTo>
                    <a:cubicBezTo>
                      <a:pt x="720319" y="517022"/>
                      <a:pt x="742950" y="446856"/>
                      <a:pt x="742950" y="371475"/>
                    </a:cubicBezTo>
                    <a:cubicBezTo>
                      <a:pt x="742950" y="166649"/>
                      <a:pt x="576301" y="0"/>
                      <a:pt x="371475" y="0"/>
                    </a:cubicBezTo>
                    <a:cubicBezTo>
                      <a:pt x="166649" y="0"/>
                      <a:pt x="0" y="166649"/>
                      <a:pt x="0" y="371475"/>
                    </a:cubicBezTo>
                    <a:cubicBezTo>
                      <a:pt x="0" y="576301"/>
                      <a:pt x="166649" y="742950"/>
                      <a:pt x="371475" y="742950"/>
                    </a:cubicBezTo>
                    <a:cubicBezTo>
                      <a:pt x="446856" y="742950"/>
                      <a:pt x="517022" y="720319"/>
                      <a:pt x="575658" y="681585"/>
                    </a:cubicBezTo>
                    <a:lnTo>
                      <a:pt x="601304" y="707231"/>
                    </a:lnTo>
                    <a:lnTo>
                      <a:pt x="575686" y="732849"/>
                    </a:lnTo>
                    <a:lnTo>
                      <a:pt x="595889" y="753051"/>
                    </a:lnTo>
                    <a:lnTo>
                      <a:pt x="621506" y="727434"/>
                    </a:lnTo>
                    <a:lnTo>
                      <a:pt x="757952" y="863879"/>
                    </a:lnTo>
                    <a:cubicBezTo>
                      <a:pt x="772097" y="878024"/>
                      <a:pt x="790913" y="885825"/>
                      <a:pt x="810916" y="885825"/>
                    </a:cubicBezTo>
                    <a:cubicBezTo>
                      <a:pt x="852221" y="885825"/>
                      <a:pt x="885825" y="852221"/>
                      <a:pt x="885825" y="810916"/>
                    </a:cubicBezTo>
                    <a:cubicBezTo>
                      <a:pt x="885825" y="790913"/>
                      <a:pt x="878038" y="772111"/>
                      <a:pt x="863879" y="757952"/>
                    </a:cubicBezTo>
                    <a:close/>
                    <a:moveTo>
                      <a:pt x="28575" y="371475"/>
                    </a:moveTo>
                    <a:cubicBezTo>
                      <a:pt x="28575" y="182409"/>
                      <a:pt x="182409" y="28575"/>
                      <a:pt x="371475" y="28575"/>
                    </a:cubicBezTo>
                    <a:cubicBezTo>
                      <a:pt x="560542" y="28575"/>
                      <a:pt x="714375" y="182409"/>
                      <a:pt x="714375" y="371475"/>
                    </a:cubicBezTo>
                    <a:cubicBezTo>
                      <a:pt x="714375" y="560542"/>
                      <a:pt x="560542" y="714375"/>
                      <a:pt x="371475" y="714375"/>
                    </a:cubicBezTo>
                    <a:cubicBezTo>
                      <a:pt x="182409" y="714375"/>
                      <a:pt x="28575" y="560542"/>
                      <a:pt x="28575" y="371475"/>
                    </a:cubicBezTo>
                    <a:close/>
                    <a:moveTo>
                      <a:pt x="599161" y="664683"/>
                    </a:moveTo>
                    <a:cubicBezTo>
                      <a:pt x="623621" y="645638"/>
                      <a:pt x="645638" y="623621"/>
                      <a:pt x="664683" y="599161"/>
                    </a:cubicBezTo>
                    <a:lnTo>
                      <a:pt x="687029" y="621506"/>
                    </a:lnTo>
                    <a:lnTo>
                      <a:pt x="621506" y="687029"/>
                    </a:lnTo>
                    <a:lnTo>
                      <a:pt x="599161" y="664683"/>
                    </a:lnTo>
                    <a:close/>
                    <a:moveTo>
                      <a:pt x="810916" y="857250"/>
                    </a:moveTo>
                    <a:cubicBezTo>
                      <a:pt x="798543" y="857250"/>
                      <a:pt x="786913" y="852435"/>
                      <a:pt x="778154" y="843677"/>
                    </a:cubicBezTo>
                    <a:lnTo>
                      <a:pt x="641709" y="707231"/>
                    </a:lnTo>
                    <a:lnTo>
                      <a:pt x="707231" y="641709"/>
                    </a:lnTo>
                    <a:lnTo>
                      <a:pt x="843677" y="778154"/>
                    </a:lnTo>
                    <a:cubicBezTo>
                      <a:pt x="852421" y="786913"/>
                      <a:pt x="857250" y="798543"/>
                      <a:pt x="857250" y="810916"/>
                    </a:cubicBezTo>
                    <a:cubicBezTo>
                      <a:pt x="857250" y="836462"/>
                      <a:pt x="836462" y="857250"/>
                      <a:pt x="810916" y="85725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60" name="Google Shape;15060;p254"/>
              <p:cNvSpPr/>
              <p:nvPr/>
            </p:nvSpPr>
            <p:spPr>
              <a:xfrm>
                <a:off x="11260137" y="-372201"/>
                <a:ext cx="200025" cy="228600"/>
              </a:xfrm>
              <a:custGeom>
                <a:rect b="b" l="l" r="r" t="t"/>
                <a:pathLst>
                  <a:path extrusionOk="0" h="228600" w="200025">
                    <a:moveTo>
                      <a:pt x="100013" y="0"/>
                    </a:moveTo>
                    <a:cubicBezTo>
                      <a:pt x="44863" y="0"/>
                      <a:pt x="0" y="51278"/>
                      <a:pt x="0" y="114300"/>
                    </a:cubicBezTo>
                    <a:cubicBezTo>
                      <a:pt x="0" y="177322"/>
                      <a:pt x="44863" y="228600"/>
                      <a:pt x="100013" y="228600"/>
                    </a:cubicBezTo>
                    <a:cubicBezTo>
                      <a:pt x="155162" y="228600"/>
                      <a:pt x="200025" y="177322"/>
                      <a:pt x="200025" y="114300"/>
                    </a:cubicBezTo>
                    <a:cubicBezTo>
                      <a:pt x="200025" y="51278"/>
                      <a:pt x="155162" y="0"/>
                      <a:pt x="100013" y="0"/>
                    </a:cubicBezTo>
                    <a:close/>
                    <a:moveTo>
                      <a:pt x="100013" y="200025"/>
                    </a:moveTo>
                    <a:cubicBezTo>
                      <a:pt x="60622" y="200025"/>
                      <a:pt x="28575" y="161577"/>
                      <a:pt x="28575" y="114300"/>
                    </a:cubicBezTo>
                    <a:cubicBezTo>
                      <a:pt x="28575" y="67023"/>
                      <a:pt x="60622" y="28575"/>
                      <a:pt x="100013" y="28575"/>
                    </a:cubicBezTo>
                    <a:cubicBezTo>
                      <a:pt x="139403" y="28575"/>
                      <a:pt x="171450" y="67023"/>
                      <a:pt x="171450" y="114300"/>
                    </a:cubicBezTo>
                    <a:cubicBezTo>
                      <a:pt x="171450" y="161577"/>
                      <a:pt x="139403" y="200025"/>
                      <a:pt x="100013" y="20002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61" name="Google Shape;15061;p254"/>
              <p:cNvSpPr/>
              <p:nvPr/>
            </p:nvSpPr>
            <p:spPr>
              <a:xfrm>
                <a:off x="11002962" y="-629376"/>
                <a:ext cx="385762" cy="442912"/>
              </a:xfrm>
              <a:custGeom>
                <a:rect b="b" l="l" r="r" t="t"/>
                <a:pathLst>
                  <a:path extrusionOk="0" h="442912" w="385762">
                    <a:moveTo>
                      <a:pt x="385763" y="100013"/>
                    </a:moveTo>
                    <a:cubicBezTo>
                      <a:pt x="385763" y="44863"/>
                      <a:pt x="334485" y="0"/>
                      <a:pt x="271463" y="0"/>
                    </a:cubicBezTo>
                    <a:cubicBezTo>
                      <a:pt x="227657" y="0"/>
                      <a:pt x="189581" y="21703"/>
                      <a:pt x="170393" y="53435"/>
                    </a:cubicBezTo>
                    <a:cubicBezTo>
                      <a:pt x="157348" y="46563"/>
                      <a:pt x="143175" y="42863"/>
                      <a:pt x="128588" y="42863"/>
                    </a:cubicBezTo>
                    <a:cubicBezTo>
                      <a:pt x="73438" y="42863"/>
                      <a:pt x="28575" y="94140"/>
                      <a:pt x="28575" y="157163"/>
                    </a:cubicBezTo>
                    <a:cubicBezTo>
                      <a:pt x="28575" y="185137"/>
                      <a:pt x="37505" y="211484"/>
                      <a:pt x="53307" y="232115"/>
                    </a:cubicBezTo>
                    <a:cubicBezTo>
                      <a:pt x="21331" y="252403"/>
                      <a:pt x="0" y="288022"/>
                      <a:pt x="0" y="328613"/>
                    </a:cubicBezTo>
                    <a:cubicBezTo>
                      <a:pt x="0" y="391635"/>
                      <a:pt x="51278" y="442913"/>
                      <a:pt x="114300" y="442913"/>
                    </a:cubicBezTo>
                    <a:cubicBezTo>
                      <a:pt x="177322" y="442913"/>
                      <a:pt x="228600" y="391635"/>
                      <a:pt x="228600" y="328613"/>
                    </a:cubicBezTo>
                    <a:cubicBezTo>
                      <a:pt x="228600" y="295680"/>
                      <a:pt x="214513" y="266048"/>
                      <a:pt x="192153" y="245174"/>
                    </a:cubicBezTo>
                    <a:cubicBezTo>
                      <a:pt x="207126" y="231000"/>
                      <a:pt x="218170" y="212112"/>
                      <a:pt x="223914" y="190852"/>
                    </a:cubicBezTo>
                    <a:cubicBezTo>
                      <a:pt x="238416" y="196682"/>
                      <a:pt x="254489" y="200025"/>
                      <a:pt x="271463" y="200025"/>
                    </a:cubicBezTo>
                    <a:cubicBezTo>
                      <a:pt x="334485" y="200025"/>
                      <a:pt x="385763" y="155162"/>
                      <a:pt x="385763" y="100013"/>
                    </a:cubicBezTo>
                    <a:close/>
                    <a:moveTo>
                      <a:pt x="271463" y="28575"/>
                    </a:moveTo>
                    <a:cubicBezTo>
                      <a:pt x="318740" y="28575"/>
                      <a:pt x="357188" y="60622"/>
                      <a:pt x="357188" y="100013"/>
                    </a:cubicBezTo>
                    <a:cubicBezTo>
                      <a:pt x="357188" y="139403"/>
                      <a:pt x="318740" y="171450"/>
                      <a:pt x="271463" y="171450"/>
                    </a:cubicBezTo>
                    <a:cubicBezTo>
                      <a:pt x="224185" y="171450"/>
                      <a:pt x="185738" y="139403"/>
                      <a:pt x="185738" y="100013"/>
                    </a:cubicBezTo>
                    <a:cubicBezTo>
                      <a:pt x="185738" y="60622"/>
                      <a:pt x="224185" y="28575"/>
                      <a:pt x="271463" y="28575"/>
                    </a:cubicBezTo>
                    <a:close/>
                    <a:moveTo>
                      <a:pt x="200025" y="328613"/>
                    </a:moveTo>
                    <a:cubicBezTo>
                      <a:pt x="200025" y="375890"/>
                      <a:pt x="161577" y="414338"/>
                      <a:pt x="114300" y="414338"/>
                    </a:cubicBezTo>
                    <a:cubicBezTo>
                      <a:pt x="67023" y="414338"/>
                      <a:pt x="28575" y="375890"/>
                      <a:pt x="28575" y="328613"/>
                    </a:cubicBezTo>
                    <a:cubicBezTo>
                      <a:pt x="28575" y="281335"/>
                      <a:pt x="67023" y="242888"/>
                      <a:pt x="114300" y="242888"/>
                    </a:cubicBezTo>
                    <a:cubicBezTo>
                      <a:pt x="161577" y="242888"/>
                      <a:pt x="200025" y="281335"/>
                      <a:pt x="200025" y="328613"/>
                    </a:cubicBezTo>
                    <a:close/>
                    <a:moveTo>
                      <a:pt x="168607" y="228071"/>
                    </a:moveTo>
                    <a:cubicBezTo>
                      <a:pt x="152448" y="219299"/>
                      <a:pt x="133945" y="214313"/>
                      <a:pt x="114300" y="214313"/>
                    </a:cubicBezTo>
                    <a:cubicBezTo>
                      <a:pt x="102313" y="214313"/>
                      <a:pt x="90754" y="216184"/>
                      <a:pt x="79896" y="219627"/>
                    </a:cubicBezTo>
                    <a:cubicBezTo>
                      <a:pt x="65380" y="203411"/>
                      <a:pt x="57150" y="181137"/>
                      <a:pt x="57150" y="157163"/>
                    </a:cubicBezTo>
                    <a:cubicBezTo>
                      <a:pt x="57150" y="109885"/>
                      <a:pt x="89197" y="71438"/>
                      <a:pt x="128588" y="71438"/>
                    </a:cubicBezTo>
                    <a:cubicBezTo>
                      <a:pt x="139346" y="71438"/>
                      <a:pt x="149847" y="74438"/>
                      <a:pt x="159463" y="80010"/>
                    </a:cubicBezTo>
                    <a:cubicBezTo>
                      <a:pt x="157963" y="86468"/>
                      <a:pt x="157163" y="93169"/>
                      <a:pt x="157163" y="100013"/>
                    </a:cubicBezTo>
                    <a:cubicBezTo>
                      <a:pt x="157163" y="130702"/>
                      <a:pt x="173079" y="158177"/>
                      <a:pt x="198025" y="176536"/>
                    </a:cubicBezTo>
                    <a:cubicBezTo>
                      <a:pt x="193967" y="197510"/>
                      <a:pt x="183466" y="215941"/>
                      <a:pt x="168607" y="22807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62" name="Google Shape;15062;p254"/>
              <p:cNvSpPr/>
              <p:nvPr/>
            </p:nvSpPr>
            <p:spPr>
              <a:xfrm>
                <a:off x="11060112" y="-357914"/>
                <a:ext cx="57150" cy="114300"/>
              </a:xfrm>
              <a:custGeom>
                <a:rect b="b" l="l" r="r" t="t"/>
                <a:pathLst>
                  <a:path extrusionOk="0" h="114300" w="57150">
                    <a:moveTo>
                      <a:pt x="0" y="57150"/>
                    </a:moveTo>
                    <a:cubicBezTo>
                      <a:pt x="0" y="88668"/>
                      <a:pt x="25632" y="114300"/>
                      <a:pt x="57150" y="114300"/>
                    </a:cubicBezTo>
                    <a:lnTo>
                      <a:pt x="57150" y="85725"/>
                    </a:lnTo>
                    <a:cubicBezTo>
                      <a:pt x="41391" y="85725"/>
                      <a:pt x="28575" y="72909"/>
                      <a:pt x="28575" y="57150"/>
                    </a:cubicBezTo>
                    <a:cubicBezTo>
                      <a:pt x="28575" y="41391"/>
                      <a:pt x="41391" y="28575"/>
                      <a:pt x="57150" y="28575"/>
                    </a:cubicBezTo>
                    <a:lnTo>
                      <a:pt x="57150" y="0"/>
                    </a:lnTo>
                    <a:cubicBezTo>
                      <a:pt x="25632" y="0"/>
                      <a:pt x="0" y="25632"/>
                      <a:pt x="0" y="5715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63" name="Google Shape;15063;p254"/>
              <p:cNvSpPr/>
              <p:nvPr/>
            </p:nvSpPr>
            <p:spPr>
              <a:xfrm>
                <a:off x="11360150" y="-315051"/>
                <a:ext cx="42862" cy="114300"/>
              </a:xfrm>
              <a:custGeom>
                <a:rect b="b" l="l" r="r" t="t"/>
                <a:pathLst>
                  <a:path extrusionOk="0" h="114300" w="42862">
                    <a:moveTo>
                      <a:pt x="0" y="0"/>
                    </a:moveTo>
                    <a:lnTo>
                      <a:pt x="0" y="28575"/>
                    </a:lnTo>
                    <a:cubicBezTo>
                      <a:pt x="5829" y="28575"/>
                      <a:pt x="14288" y="39705"/>
                      <a:pt x="14288" y="57150"/>
                    </a:cubicBezTo>
                    <a:cubicBezTo>
                      <a:pt x="14288" y="74595"/>
                      <a:pt x="5829" y="85725"/>
                      <a:pt x="0" y="85725"/>
                    </a:cubicBezTo>
                    <a:lnTo>
                      <a:pt x="0" y="114300"/>
                    </a:lnTo>
                    <a:cubicBezTo>
                      <a:pt x="24032" y="114300"/>
                      <a:pt x="42863" y="89197"/>
                      <a:pt x="42863" y="57150"/>
                    </a:cubicBezTo>
                    <a:cubicBezTo>
                      <a:pt x="42863" y="25103"/>
                      <a:pt x="24032" y="0"/>
                      <a:pt x="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64" name="Google Shape;15064;p254"/>
              <p:cNvSpPr/>
              <p:nvPr/>
            </p:nvSpPr>
            <p:spPr>
              <a:xfrm>
                <a:off x="11088687" y="-529364"/>
                <a:ext cx="42862" cy="114300"/>
              </a:xfrm>
              <a:custGeom>
                <a:rect b="b" l="l" r="r" t="t"/>
                <a:pathLst>
                  <a:path extrusionOk="0" h="114300" w="42862">
                    <a:moveTo>
                      <a:pt x="0" y="57150"/>
                    </a:moveTo>
                    <a:cubicBezTo>
                      <a:pt x="0" y="89197"/>
                      <a:pt x="18831" y="114300"/>
                      <a:pt x="42863" y="114300"/>
                    </a:cubicBezTo>
                    <a:lnTo>
                      <a:pt x="42863" y="85725"/>
                    </a:lnTo>
                    <a:cubicBezTo>
                      <a:pt x="37033" y="85725"/>
                      <a:pt x="28575" y="74595"/>
                      <a:pt x="28575" y="57150"/>
                    </a:cubicBezTo>
                    <a:cubicBezTo>
                      <a:pt x="28575" y="39705"/>
                      <a:pt x="37033" y="28575"/>
                      <a:pt x="42863" y="28575"/>
                    </a:cubicBezTo>
                    <a:lnTo>
                      <a:pt x="42863" y="0"/>
                    </a:lnTo>
                    <a:cubicBezTo>
                      <a:pt x="18831" y="0"/>
                      <a:pt x="0" y="25103"/>
                      <a:pt x="0" y="5715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65" name="Google Shape;15065;p254"/>
              <p:cNvSpPr/>
              <p:nvPr/>
            </p:nvSpPr>
            <p:spPr>
              <a:xfrm>
                <a:off x="11217275" y="-529364"/>
                <a:ext cx="114300" cy="42862"/>
              </a:xfrm>
              <a:custGeom>
                <a:rect b="b" l="l" r="r" t="t"/>
                <a:pathLst>
                  <a:path extrusionOk="0" h="42862" w="114300">
                    <a:moveTo>
                      <a:pt x="57150" y="42863"/>
                    </a:moveTo>
                    <a:cubicBezTo>
                      <a:pt x="89197" y="42863"/>
                      <a:pt x="114300" y="24032"/>
                      <a:pt x="114300" y="0"/>
                    </a:cubicBezTo>
                    <a:lnTo>
                      <a:pt x="85725" y="0"/>
                    </a:lnTo>
                    <a:cubicBezTo>
                      <a:pt x="85725" y="5829"/>
                      <a:pt x="74595" y="14288"/>
                      <a:pt x="57150" y="14288"/>
                    </a:cubicBezTo>
                    <a:cubicBezTo>
                      <a:pt x="39705" y="14288"/>
                      <a:pt x="28575" y="5829"/>
                      <a:pt x="28575" y="0"/>
                    </a:cubicBezTo>
                    <a:lnTo>
                      <a:pt x="0" y="0"/>
                    </a:lnTo>
                    <a:cubicBezTo>
                      <a:pt x="0" y="24032"/>
                      <a:pt x="25103" y="42863"/>
                      <a:pt x="57150" y="4286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66" name="Google Shape;15066;p254"/>
              <p:cNvSpPr/>
              <p:nvPr/>
            </p:nvSpPr>
            <p:spPr>
              <a:xfrm>
                <a:off x="11388725" y="-472214"/>
                <a:ext cx="85725" cy="85725"/>
              </a:xfrm>
              <a:custGeom>
                <a:rect b="b" l="l" r="r" t="t"/>
                <a:pathLst>
                  <a:path extrusionOk="0" h="85725" w="85725">
                    <a:moveTo>
                      <a:pt x="42863" y="0"/>
                    </a:moveTo>
                    <a:cubicBezTo>
                      <a:pt x="19231" y="0"/>
                      <a:pt x="0" y="19231"/>
                      <a:pt x="0" y="42863"/>
                    </a:cubicBezTo>
                    <a:cubicBezTo>
                      <a:pt x="0" y="66494"/>
                      <a:pt x="19231" y="85725"/>
                      <a:pt x="42863" y="85725"/>
                    </a:cubicBezTo>
                    <a:cubicBezTo>
                      <a:pt x="66494" y="85725"/>
                      <a:pt x="85725" y="66494"/>
                      <a:pt x="85725" y="42863"/>
                    </a:cubicBezTo>
                    <a:cubicBezTo>
                      <a:pt x="85725" y="19231"/>
                      <a:pt x="66494" y="0"/>
                      <a:pt x="42863" y="0"/>
                    </a:cubicBezTo>
                    <a:close/>
                    <a:moveTo>
                      <a:pt x="42863" y="57150"/>
                    </a:moveTo>
                    <a:cubicBezTo>
                      <a:pt x="34990" y="57150"/>
                      <a:pt x="28575" y="50735"/>
                      <a:pt x="28575" y="42863"/>
                    </a:cubicBezTo>
                    <a:cubicBezTo>
                      <a:pt x="28575" y="34990"/>
                      <a:pt x="34990" y="28575"/>
                      <a:pt x="42863" y="28575"/>
                    </a:cubicBezTo>
                    <a:cubicBezTo>
                      <a:pt x="50735" y="28575"/>
                      <a:pt x="57150" y="34990"/>
                      <a:pt x="57150" y="42863"/>
                    </a:cubicBezTo>
                    <a:cubicBezTo>
                      <a:pt x="57150" y="50735"/>
                      <a:pt x="50735" y="57150"/>
                      <a:pt x="42863" y="5715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sp>
        <p:nvSpPr>
          <p:cNvPr id="15067" name="Google Shape;15067;p254"/>
          <p:cNvSpPr txBox="1"/>
          <p:nvPr/>
        </p:nvSpPr>
        <p:spPr>
          <a:xfrm>
            <a:off x="533400" y="5787733"/>
            <a:ext cx="10130333" cy="338554"/>
          </a:xfrm>
          <a:prstGeom prst="rect">
            <a:avLst/>
          </a:prstGeom>
          <a:noFill/>
          <a:ln>
            <a:noFill/>
          </a:ln>
        </p:spPr>
        <p:txBody>
          <a:bodyPr anchorCtr="0" anchor="t" bIns="45700" lIns="91425" spcFirstLastPara="1" rIns="91425" wrap="square" tIns="45700">
            <a:spAutoFit/>
          </a:bodyPr>
          <a:lstStyle/>
          <a:p>
            <a:pPr indent="0" lvl="0" marL="38100" marR="0" rtl="0" algn="l">
              <a:lnSpc>
                <a:spcPct val="100000"/>
              </a:lnSpc>
              <a:spcBef>
                <a:spcPts val="0"/>
              </a:spcBef>
              <a:spcAft>
                <a:spcPts val="0"/>
              </a:spcAft>
              <a:buClr>
                <a:srgbClr val="3F4444"/>
              </a:buClr>
              <a:buSzPts val="800"/>
              <a:buFont typeface="Calibri"/>
              <a:buNone/>
            </a:pPr>
            <a:r>
              <a:rPr b="0" i="0" lang="pt-BR" sz="800" u="none" cap="none" strike="noStrike">
                <a:solidFill>
                  <a:srgbClr val="3F4444"/>
                </a:solidFill>
                <a:latin typeface="Calibri"/>
                <a:ea typeface="Calibri"/>
                <a:cs typeface="Calibri"/>
                <a:sym typeface="Calibri"/>
              </a:rPr>
              <a:t>Um algoritmo clínico foi desenvolvido para monitorar pacientes recebendo terapia com inibidor do complemento. </a:t>
            </a:r>
            <a:r>
              <a:rPr b="0" baseline="30000" i="0" lang="pt-BR" sz="800" u="none" cap="none" strike="noStrike">
                <a:solidFill>
                  <a:srgbClr val="3F4444"/>
                </a:solidFill>
                <a:latin typeface="Calibri"/>
                <a:ea typeface="Calibri"/>
                <a:cs typeface="Calibri"/>
                <a:sym typeface="Calibri"/>
              </a:rPr>
              <a:t>1</a:t>
            </a:r>
            <a:endParaRPr b="0" baseline="30000" i="0" sz="800" u="none" cap="none" strike="noStrike">
              <a:solidFill>
                <a:srgbClr val="3F4444"/>
              </a:solidFill>
              <a:latin typeface="Calibri"/>
              <a:ea typeface="Calibri"/>
              <a:cs typeface="Calibri"/>
              <a:sym typeface="Calibri"/>
            </a:endParaRPr>
          </a:p>
          <a:p>
            <a:pPr indent="0" lvl="0" marL="38100" marR="30480" rtl="0" algn="l">
              <a:lnSpc>
                <a:spcPct val="100000"/>
              </a:lnSpc>
              <a:spcBef>
                <a:spcPts val="5"/>
              </a:spcBef>
              <a:spcAft>
                <a:spcPts val="0"/>
              </a:spcAft>
              <a:buClr>
                <a:srgbClr val="3F4444"/>
              </a:buClr>
              <a:buSzPts val="800"/>
              <a:buFont typeface="Calibri"/>
              <a:buNone/>
            </a:pPr>
            <a:r>
              <a:rPr b="0" i="0" lang="pt-BR" sz="800" u="none" cap="none" strike="noStrike">
                <a:solidFill>
                  <a:srgbClr val="3F4444"/>
                </a:solidFill>
                <a:latin typeface="Calibri"/>
                <a:ea typeface="Calibri"/>
                <a:cs typeface="Calibri"/>
                <a:sym typeface="Calibri"/>
              </a:rPr>
              <a:t>Este algoritmo não foi validado e é baseado na experiência clínica de três especialistas em HPN.Em última análise, os médicos responsáveis pelo tratamento são responsáveis pelo atendimento individual.</a:t>
            </a:r>
            <a:endParaRPr/>
          </a:p>
        </p:txBody>
      </p:sp>
      <p:sp>
        <p:nvSpPr>
          <p:cNvPr id="15068" name="Google Shape;15068;p254"/>
          <p:cNvSpPr/>
          <p:nvPr/>
        </p:nvSpPr>
        <p:spPr>
          <a:xfrm>
            <a:off x="664202" y="2667001"/>
            <a:ext cx="12023097" cy="430394"/>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400"/>
              <a:buFont typeface="Calibri"/>
              <a:buNone/>
            </a:pPr>
            <a:r>
              <a:t/>
            </a:r>
            <a:endParaRPr b="0" i="0" sz="1400" u="none" cap="none" strike="noStrike">
              <a:solidFill>
                <a:srgbClr val="FFFFFF"/>
              </a:solidFill>
              <a:latin typeface="Calibri"/>
              <a:ea typeface="Calibri"/>
              <a:cs typeface="Calibri"/>
              <a:sym typeface="Calibri"/>
            </a:endParaRPr>
          </a:p>
        </p:txBody>
      </p:sp>
      <p:graphicFrame>
        <p:nvGraphicFramePr>
          <p:cNvPr id="15069" name="Google Shape;15069;p254"/>
          <p:cNvGraphicFramePr/>
          <p:nvPr/>
        </p:nvGraphicFramePr>
        <p:xfrm>
          <a:off x="664203" y="2639138"/>
          <a:ext cx="3000000" cy="3000000"/>
        </p:xfrm>
        <a:graphic>
          <a:graphicData uri="http://schemas.openxmlformats.org/drawingml/2006/table">
            <a:tbl>
              <a:tblPr bandRow="1" firstRow="1">
                <a:noFill/>
                <a:tableStyleId>{6986DC2B-7436-42AE-8A95-7868CC3D6B0D}</a:tableStyleId>
              </a:tblPr>
              <a:tblGrid>
                <a:gridCol w="5089325"/>
                <a:gridCol w="5894725"/>
              </a:tblGrid>
              <a:tr h="471700">
                <a:tc>
                  <a:txBody>
                    <a:bodyPr/>
                    <a:lstStyle/>
                    <a:p>
                      <a:pPr indent="0" lvl="0" marL="91440" marR="136525" rtl="0" algn="l">
                        <a:lnSpc>
                          <a:spcPct val="100000"/>
                        </a:lnSpc>
                        <a:spcBef>
                          <a:spcPts val="0"/>
                        </a:spcBef>
                        <a:spcAft>
                          <a:spcPts val="0"/>
                        </a:spcAft>
                        <a:buNone/>
                      </a:pPr>
                      <a:r>
                        <a:rPr b="1" i="0" lang="pt-BR" sz="1400" u="none" cap="none" strike="noStrike">
                          <a:solidFill>
                            <a:srgbClr val="F3F4F3"/>
                          </a:solidFill>
                          <a:latin typeface="Calibri"/>
                          <a:ea typeface="Calibri"/>
                          <a:cs typeface="Calibri"/>
                          <a:sym typeface="Calibri"/>
                        </a:rPr>
                        <a:t>Causas de anemia em pacientes tratados com inibidor do C5</a:t>
                      </a:r>
                      <a:endParaRPr sz="1400" u="none" cap="none" strike="noStrike">
                        <a:latin typeface="Calibri"/>
                        <a:ea typeface="Calibri"/>
                        <a:cs typeface="Calibri"/>
                        <a:sym typeface="Calibri"/>
                      </a:endParaRPr>
                    </a:p>
                  </a:txBody>
                  <a:tcPr marT="8445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91440" marR="136525" rtl="0" algn="l">
                        <a:lnSpc>
                          <a:spcPct val="40000"/>
                        </a:lnSpc>
                        <a:spcBef>
                          <a:spcPts val="0"/>
                        </a:spcBef>
                        <a:spcAft>
                          <a:spcPts val="0"/>
                        </a:spcAft>
                        <a:buNone/>
                      </a:pPr>
                      <a:r>
                        <a:rPr b="1" i="0" lang="pt-BR" sz="1400" u="none" cap="none" strike="noStrike">
                          <a:solidFill>
                            <a:srgbClr val="F3F4F3"/>
                          </a:solidFill>
                          <a:latin typeface="Calibri"/>
                          <a:ea typeface="Calibri"/>
                          <a:cs typeface="Calibri"/>
                          <a:sym typeface="Calibri"/>
                        </a:rPr>
                        <a:t>Tratamento recomendado para sintomas</a:t>
                      </a:r>
                      <a:endParaRPr/>
                    </a:p>
                    <a:p>
                      <a:pPr indent="0" lvl="0" marL="91440" marR="136525" rtl="0" algn="l">
                        <a:lnSpc>
                          <a:spcPct val="40000"/>
                        </a:lnSpc>
                        <a:spcBef>
                          <a:spcPts val="665"/>
                        </a:spcBef>
                        <a:spcAft>
                          <a:spcPts val="0"/>
                        </a:spcAft>
                        <a:buNone/>
                      </a:pPr>
                      <a:r>
                        <a:rPr b="1" i="0" lang="pt-BR" sz="1400" u="none" cap="none" strike="noStrike">
                          <a:solidFill>
                            <a:srgbClr val="F3F4F3"/>
                          </a:solidFill>
                          <a:latin typeface="Calibri"/>
                          <a:ea typeface="Calibri"/>
                          <a:cs typeface="Calibri"/>
                          <a:sym typeface="Calibri"/>
                        </a:rPr>
                        <a:t>com ou sem dependência de transfusões</a:t>
                      </a:r>
                      <a:endParaRPr sz="1400" u="none" cap="none" strike="noStrike">
                        <a:latin typeface="Calibri"/>
                        <a:ea typeface="Calibri"/>
                        <a:cs typeface="Calibri"/>
                        <a:sym typeface="Calibri"/>
                      </a:endParaRPr>
                    </a:p>
                  </a:txBody>
                  <a:tcPr marT="8445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5125">
                <a:tc gridSpan="2">
                  <a:txBody>
                    <a:bodyPr/>
                    <a:lstStyle/>
                    <a:p>
                      <a:pPr indent="0" lvl="0" marL="68580" marR="0" rtl="0" algn="l">
                        <a:lnSpc>
                          <a:spcPct val="108333"/>
                        </a:lnSpc>
                        <a:spcBef>
                          <a:spcPts val="0"/>
                        </a:spcBef>
                        <a:spcAft>
                          <a:spcPts val="0"/>
                        </a:spcAft>
                        <a:buNone/>
                      </a:pPr>
                      <a:r>
                        <a:rPr b="1" i="0" lang="pt-BR" sz="1200" u="none" cap="none" strike="noStrike">
                          <a:solidFill>
                            <a:srgbClr val="001E5F"/>
                          </a:solidFill>
                          <a:latin typeface="Calibri"/>
                          <a:ea typeface="Calibri"/>
                          <a:cs typeface="Calibri"/>
                          <a:sym typeface="Calibri"/>
                        </a:rPr>
                        <a:t>Contagem baixa/normal de reticulócitos</a:t>
                      </a:r>
                      <a:endParaRPr sz="1200" u="none" cap="none" strike="noStrike">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rgbClr val="D5EAFF"/>
                    </a:solidFill>
                  </a:tcPr>
                </a:tc>
                <a:tc hMerge="1"/>
              </a:tr>
              <a:tr h="253600">
                <a:tc>
                  <a:txBody>
                    <a:bodyPr/>
                    <a:lstStyle/>
                    <a:p>
                      <a:pPr indent="0" lvl="0" marL="68580" marR="320040" rtl="0" algn="l">
                        <a:lnSpc>
                          <a:spcPct val="100000"/>
                        </a:lnSpc>
                        <a:spcBef>
                          <a:spcPts val="0"/>
                        </a:spcBef>
                        <a:spcAft>
                          <a:spcPts val="0"/>
                        </a:spcAft>
                        <a:buNone/>
                      </a:pPr>
                      <a:r>
                        <a:rPr b="0" i="0" lang="pt-BR" sz="1100" u="none" cap="none" strike="noStrike">
                          <a:solidFill>
                            <a:schemeClr val="dk1"/>
                          </a:solidFill>
                          <a:latin typeface="Calibri"/>
                          <a:ea typeface="Calibri"/>
                          <a:cs typeface="Calibri"/>
                          <a:sym typeface="Calibri"/>
                        </a:rPr>
                        <a:t>Insuficiência de medula óssea, ex.: anemia aplástica ou síndrome mielodisplásica</a:t>
                      </a:r>
                      <a:endParaRPr sz="110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68580" marR="320040" rtl="0" algn="l">
                        <a:lnSpc>
                          <a:spcPct val="100000"/>
                        </a:lnSpc>
                        <a:spcBef>
                          <a:spcPts val="0"/>
                        </a:spcBef>
                        <a:spcAft>
                          <a:spcPts val="0"/>
                        </a:spcAft>
                        <a:buNone/>
                      </a:pPr>
                      <a:r>
                        <a:rPr b="0" i="0" lang="pt-BR" sz="1100" u="none" cap="none" strike="noStrike">
                          <a:solidFill>
                            <a:schemeClr val="dk1"/>
                          </a:solidFill>
                          <a:latin typeface="Calibri"/>
                          <a:ea typeface="Calibri"/>
                          <a:cs typeface="Calibri"/>
                          <a:sym typeface="Calibri"/>
                        </a:rPr>
                        <a:t>Siga as recomendações para o tratamento do distúrbio da medula óssea</a:t>
                      </a:r>
                      <a:endParaRPr sz="1100" u="none" cap="none" strike="noStrike">
                        <a:solidFill>
                          <a:schemeClr val="dk1"/>
                        </a:solidFill>
                        <a:latin typeface="Calibri"/>
                        <a:ea typeface="Calibri"/>
                        <a:cs typeface="Calibri"/>
                        <a:sym typeface="Calibri"/>
                      </a:endParaRPr>
                    </a:p>
                  </a:txBody>
                  <a:tcPr marT="41900" marB="0" marR="0" marL="0"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rgbClr val="D8D8D8"/>
                      </a:solidFill>
                      <a:prstDash val="solid"/>
                      <a:round/>
                      <a:headEnd len="sm" w="sm" type="none"/>
                      <a:tailEnd len="sm" w="sm" type="none"/>
                    </a:lnB>
                  </a:tcPr>
                </a:tc>
              </a:tr>
              <a:tr h="202875">
                <a:tc>
                  <a:txBody>
                    <a:bodyPr/>
                    <a:lstStyle/>
                    <a:p>
                      <a:pPr indent="0" lvl="0" marL="68580" marR="0" rtl="0" algn="l">
                        <a:lnSpc>
                          <a:spcPct val="100000"/>
                        </a:lnSpc>
                        <a:spcBef>
                          <a:spcPts val="0"/>
                        </a:spcBef>
                        <a:spcAft>
                          <a:spcPts val="0"/>
                        </a:spcAft>
                        <a:buNone/>
                      </a:pPr>
                      <a:r>
                        <a:rPr b="0" i="0" lang="pt-BR" sz="1100" u="none" cap="none" strike="noStrike">
                          <a:solidFill>
                            <a:schemeClr val="dk1"/>
                          </a:solidFill>
                          <a:latin typeface="Calibri"/>
                          <a:ea typeface="Calibri"/>
                          <a:cs typeface="Calibri"/>
                          <a:sym typeface="Calibri"/>
                        </a:rPr>
                        <a:t>Deficiência de ácido fólico</a:t>
                      </a:r>
                      <a:endParaRPr sz="110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68580" marR="0" rtl="0" algn="l">
                        <a:lnSpc>
                          <a:spcPct val="100000"/>
                        </a:lnSpc>
                        <a:spcBef>
                          <a:spcPts val="0"/>
                        </a:spcBef>
                        <a:spcAft>
                          <a:spcPts val="0"/>
                        </a:spcAft>
                        <a:buNone/>
                      </a:pPr>
                      <a:r>
                        <a:rPr b="0" i="0" lang="pt-BR" sz="1100" u="none" cap="none" strike="noStrike">
                          <a:solidFill>
                            <a:schemeClr val="dk1"/>
                          </a:solidFill>
                          <a:latin typeface="Calibri"/>
                          <a:ea typeface="Calibri"/>
                          <a:cs typeface="Calibri"/>
                          <a:sym typeface="Calibri"/>
                        </a:rPr>
                        <a:t>Suplementação de ácido fólico</a:t>
                      </a:r>
                      <a:endParaRPr sz="1100" u="none" cap="none" strike="noStrike">
                        <a:solidFill>
                          <a:schemeClr val="dk1"/>
                        </a:solidFill>
                        <a:latin typeface="Calibri"/>
                        <a:ea typeface="Calibri"/>
                        <a:cs typeface="Calibri"/>
                        <a:sym typeface="Calibri"/>
                      </a:endParaRPr>
                    </a:p>
                  </a:txBody>
                  <a:tcPr marT="0" marB="0" marR="0" marL="0"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202875">
                <a:tc>
                  <a:txBody>
                    <a:bodyPr/>
                    <a:lstStyle/>
                    <a:p>
                      <a:pPr indent="0" lvl="0" marL="68580" marR="0" rtl="0" algn="l">
                        <a:lnSpc>
                          <a:spcPct val="100000"/>
                        </a:lnSpc>
                        <a:spcBef>
                          <a:spcPts val="0"/>
                        </a:spcBef>
                        <a:spcAft>
                          <a:spcPts val="0"/>
                        </a:spcAft>
                        <a:buNone/>
                      </a:pPr>
                      <a:r>
                        <a:rPr b="0" i="0" lang="pt-BR" sz="1100" u="none" cap="none" strike="noStrike">
                          <a:solidFill>
                            <a:schemeClr val="dk1"/>
                          </a:solidFill>
                          <a:latin typeface="Calibri"/>
                          <a:ea typeface="Calibri"/>
                          <a:cs typeface="Calibri"/>
                          <a:sym typeface="Calibri"/>
                        </a:rPr>
                        <a:t>Deficiência relativa de eritropoietina</a:t>
                      </a:r>
                      <a:endParaRPr sz="110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68580" marR="0" rtl="0" algn="l">
                        <a:lnSpc>
                          <a:spcPct val="100000"/>
                        </a:lnSpc>
                        <a:spcBef>
                          <a:spcPts val="0"/>
                        </a:spcBef>
                        <a:spcAft>
                          <a:spcPts val="0"/>
                        </a:spcAft>
                        <a:buNone/>
                      </a:pPr>
                      <a:r>
                        <a:rPr b="0" i="0" lang="pt-BR" sz="1100" u="none" cap="none" strike="noStrike">
                          <a:solidFill>
                            <a:schemeClr val="dk1"/>
                          </a:solidFill>
                          <a:latin typeface="Calibri"/>
                          <a:ea typeface="Calibri"/>
                          <a:cs typeface="Calibri"/>
                          <a:sym typeface="Calibri"/>
                        </a:rPr>
                        <a:t>Suplementação de eritropoietina exógena</a:t>
                      </a:r>
                      <a:endParaRPr sz="1100" u="none" cap="none" strike="noStrike">
                        <a:solidFill>
                          <a:schemeClr val="dk1"/>
                        </a:solidFill>
                        <a:latin typeface="Calibri"/>
                        <a:ea typeface="Calibri"/>
                        <a:cs typeface="Calibri"/>
                        <a:sym typeface="Calibri"/>
                      </a:endParaRPr>
                    </a:p>
                  </a:txBody>
                  <a:tcPr marT="0" marB="0" marR="0" marL="0"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199800">
                <a:tc>
                  <a:txBody>
                    <a:bodyPr/>
                    <a:lstStyle/>
                    <a:p>
                      <a:pPr indent="0" lvl="0" marL="68580" marR="0" rtl="0" algn="l">
                        <a:lnSpc>
                          <a:spcPct val="115454"/>
                        </a:lnSpc>
                        <a:spcBef>
                          <a:spcPts val="0"/>
                        </a:spcBef>
                        <a:spcAft>
                          <a:spcPts val="0"/>
                        </a:spcAft>
                        <a:buNone/>
                      </a:pPr>
                      <a:r>
                        <a:rPr b="0" i="0" lang="pt-BR" sz="1100" u="none" cap="none" strike="noStrike">
                          <a:solidFill>
                            <a:schemeClr val="dk1"/>
                          </a:solidFill>
                          <a:latin typeface="Calibri"/>
                          <a:ea typeface="Calibri"/>
                          <a:cs typeface="Calibri"/>
                          <a:sym typeface="Calibri"/>
                        </a:rPr>
                        <a:t>Sobrecarga de ferro</a:t>
                      </a:r>
                      <a:endParaRPr sz="110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68580" marR="0" rtl="0" algn="l">
                        <a:lnSpc>
                          <a:spcPct val="115454"/>
                        </a:lnSpc>
                        <a:spcBef>
                          <a:spcPts val="0"/>
                        </a:spcBef>
                        <a:spcAft>
                          <a:spcPts val="0"/>
                        </a:spcAft>
                        <a:buNone/>
                      </a:pPr>
                      <a:r>
                        <a:rPr b="0" i="0" lang="pt-BR" sz="1100" u="none" cap="none" strike="noStrike">
                          <a:solidFill>
                            <a:schemeClr val="dk1"/>
                          </a:solidFill>
                          <a:latin typeface="Calibri"/>
                          <a:ea typeface="Calibri"/>
                          <a:cs typeface="Calibri"/>
                          <a:sym typeface="Calibri"/>
                        </a:rPr>
                        <a:t>Terapia de quelação de ferro</a:t>
                      </a:r>
                      <a:endParaRPr sz="1100" u="none" cap="none" strike="noStrike">
                        <a:solidFill>
                          <a:schemeClr val="dk1"/>
                        </a:solidFill>
                        <a:latin typeface="Calibri"/>
                        <a:ea typeface="Calibri"/>
                        <a:cs typeface="Calibri"/>
                        <a:sym typeface="Calibri"/>
                      </a:endParaRPr>
                    </a:p>
                  </a:txBody>
                  <a:tcPr marT="0" marB="0" marR="0" marL="0"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chemeClr val="dk2"/>
                      </a:solidFill>
                      <a:prstDash val="solid"/>
                      <a:round/>
                      <a:headEnd len="sm" w="sm" type="none"/>
                      <a:tailEnd len="sm" w="sm" type="none"/>
                    </a:lnB>
                  </a:tcPr>
                </a:tc>
              </a:tr>
              <a:tr h="229775">
                <a:tc gridSpan="2">
                  <a:txBody>
                    <a:bodyPr/>
                    <a:lstStyle/>
                    <a:p>
                      <a:pPr indent="0" lvl="0" marL="68580" marR="0" rtl="0" algn="l">
                        <a:lnSpc>
                          <a:spcPct val="100000"/>
                        </a:lnSpc>
                        <a:spcBef>
                          <a:spcPts val="0"/>
                        </a:spcBef>
                        <a:spcAft>
                          <a:spcPts val="0"/>
                        </a:spcAft>
                        <a:buNone/>
                      </a:pPr>
                      <a:r>
                        <a:rPr b="1" i="0" lang="pt-BR" sz="1200" u="none" cap="none" strike="noStrike">
                          <a:solidFill>
                            <a:srgbClr val="001E5F"/>
                          </a:solidFill>
                          <a:latin typeface="Calibri"/>
                          <a:ea typeface="Calibri"/>
                          <a:cs typeface="Calibri"/>
                          <a:sym typeface="Calibri"/>
                        </a:rPr>
                        <a:t>Contagem de reticulócitos elevada</a:t>
                      </a:r>
                      <a:endParaRPr sz="1200" u="none" cap="none" strike="noStrike">
                        <a:latin typeface="Calibri"/>
                        <a:ea typeface="Calibri"/>
                        <a:cs typeface="Calibri"/>
                        <a:sym typeface="Calibri"/>
                      </a:endParaRPr>
                    </a:p>
                  </a:txBody>
                  <a:tcPr marT="6975"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solidFill>
                      <a:srgbClr val="D5EAFF"/>
                    </a:solidFill>
                  </a:tcPr>
                </a:tc>
                <a:tc hMerge="1"/>
              </a:tr>
              <a:tr h="253600">
                <a:tc>
                  <a:txBody>
                    <a:bodyPr/>
                    <a:lstStyle/>
                    <a:p>
                      <a:pPr indent="0" lvl="0" marL="68580" marR="0" rtl="0" algn="l">
                        <a:lnSpc>
                          <a:spcPct val="100000"/>
                        </a:lnSpc>
                        <a:spcBef>
                          <a:spcPts val="0"/>
                        </a:spcBef>
                        <a:spcAft>
                          <a:spcPts val="0"/>
                        </a:spcAft>
                        <a:buNone/>
                      </a:pPr>
                      <a:r>
                        <a:rPr b="0" i="0" lang="pt-BR" sz="1100" u="none" cap="none" strike="noStrike">
                          <a:solidFill>
                            <a:schemeClr val="dk1"/>
                          </a:solidFill>
                          <a:latin typeface="Calibri"/>
                          <a:ea typeface="Calibri"/>
                          <a:cs typeface="Calibri"/>
                          <a:sym typeface="Calibri"/>
                        </a:rPr>
                        <a:t>Hemólise intravascular (HIV)</a:t>
                      </a:r>
                      <a:endParaRPr sz="110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68580" marR="0" rtl="0" algn="l">
                        <a:lnSpc>
                          <a:spcPct val="100000"/>
                        </a:lnSpc>
                        <a:spcBef>
                          <a:spcPts val="0"/>
                        </a:spcBef>
                        <a:spcAft>
                          <a:spcPts val="0"/>
                        </a:spcAft>
                        <a:buNone/>
                      </a:pPr>
                      <a:r>
                        <a:rPr b="0" i="0" lang="pt-BR" sz="1100" u="none" cap="none" strike="noStrike">
                          <a:solidFill>
                            <a:schemeClr val="dk1"/>
                          </a:solidFill>
                          <a:latin typeface="Calibri"/>
                          <a:ea typeface="Calibri"/>
                          <a:cs typeface="Calibri"/>
                          <a:sym typeface="Calibri"/>
                        </a:rPr>
                        <a:t>Tratamento do evento ativador/dose adicional do inibidor do complemento/ajuste da dose</a:t>
                      </a:r>
                      <a:endParaRPr sz="1100" u="none" cap="none" strike="noStrike">
                        <a:solidFill>
                          <a:schemeClr val="dk1"/>
                        </a:solidFill>
                        <a:latin typeface="Calibri"/>
                        <a:ea typeface="Calibri"/>
                        <a:cs typeface="Calibri"/>
                        <a:sym typeface="Calibri"/>
                      </a:endParaRPr>
                    </a:p>
                  </a:txBody>
                  <a:tcPr marT="41900" marB="0" marR="0" marL="0"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rgbClr val="D8D8D8"/>
                      </a:solidFill>
                      <a:prstDash val="solid"/>
                      <a:round/>
                      <a:headEnd len="sm" w="sm" type="none"/>
                      <a:tailEnd len="sm" w="sm" type="none"/>
                    </a:lnB>
                  </a:tcPr>
                </a:tc>
              </a:tr>
              <a:tr h="202875">
                <a:tc>
                  <a:txBody>
                    <a:bodyPr/>
                    <a:lstStyle/>
                    <a:p>
                      <a:pPr indent="0" lvl="0" marL="68580" marR="0" rtl="0" algn="l">
                        <a:lnSpc>
                          <a:spcPct val="100000"/>
                        </a:lnSpc>
                        <a:spcBef>
                          <a:spcPts val="0"/>
                        </a:spcBef>
                        <a:spcAft>
                          <a:spcPts val="0"/>
                        </a:spcAft>
                        <a:buNone/>
                      </a:pPr>
                      <a:r>
                        <a:rPr b="0" i="0" lang="pt-BR" sz="1100" u="none" cap="none" strike="noStrike">
                          <a:solidFill>
                            <a:schemeClr val="dk1"/>
                          </a:solidFill>
                          <a:latin typeface="Calibri"/>
                          <a:ea typeface="Calibri"/>
                          <a:cs typeface="Calibri"/>
                          <a:sym typeface="Calibri"/>
                        </a:rPr>
                        <a:t>Hemólise extravascular clinicamente significativa</a:t>
                      </a:r>
                      <a:endParaRPr sz="110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68580" marR="0" rtl="0" algn="l">
                        <a:lnSpc>
                          <a:spcPct val="100000"/>
                        </a:lnSpc>
                        <a:spcBef>
                          <a:spcPts val="0"/>
                        </a:spcBef>
                        <a:spcAft>
                          <a:spcPts val="0"/>
                        </a:spcAft>
                        <a:buNone/>
                      </a:pPr>
                      <a:r>
                        <a:rPr b="0" i="0" lang="pt-BR" sz="1100" u="none" cap="none" strike="noStrike">
                          <a:solidFill>
                            <a:schemeClr val="dk1"/>
                          </a:solidFill>
                          <a:latin typeface="Calibri"/>
                          <a:ea typeface="Calibri"/>
                          <a:cs typeface="Calibri"/>
                          <a:sym typeface="Calibri"/>
                        </a:rPr>
                        <a:t>Considerar a inibição do complemento proximal</a:t>
                      </a:r>
                      <a:endParaRPr sz="1100" u="none" cap="none" strike="noStrike">
                        <a:solidFill>
                          <a:schemeClr val="dk1"/>
                        </a:solidFill>
                        <a:latin typeface="Calibri"/>
                        <a:ea typeface="Calibri"/>
                        <a:cs typeface="Calibri"/>
                        <a:sym typeface="Calibri"/>
                      </a:endParaRPr>
                    </a:p>
                  </a:txBody>
                  <a:tcPr marT="0" marB="0" marR="0" marL="0"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184425">
                <a:tc>
                  <a:txBody>
                    <a:bodyPr/>
                    <a:lstStyle/>
                    <a:p>
                      <a:pPr indent="0" lvl="0" marL="68580" marR="0" rtl="0" algn="l">
                        <a:lnSpc>
                          <a:spcPct val="110909"/>
                        </a:lnSpc>
                        <a:spcBef>
                          <a:spcPts val="0"/>
                        </a:spcBef>
                        <a:spcAft>
                          <a:spcPts val="0"/>
                        </a:spcAft>
                        <a:buNone/>
                      </a:pPr>
                      <a:r>
                        <a:rPr b="0" i="0" lang="pt-BR" sz="1100" u="none" cap="none" strike="noStrike">
                          <a:solidFill>
                            <a:schemeClr val="dk1"/>
                          </a:solidFill>
                          <a:latin typeface="Calibri"/>
                          <a:ea typeface="Calibri"/>
                          <a:cs typeface="Calibri"/>
                          <a:sym typeface="Calibri"/>
                        </a:rPr>
                        <a:t>Hiperesplenismo</a:t>
                      </a:r>
                      <a:endParaRPr sz="110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68580" marR="0" rtl="0" algn="l">
                        <a:lnSpc>
                          <a:spcPct val="110909"/>
                        </a:lnSpc>
                        <a:spcBef>
                          <a:spcPts val="0"/>
                        </a:spcBef>
                        <a:spcAft>
                          <a:spcPts val="0"/>
                        </a:spcAft>
                        <a:buNone/>
                      </a:pPr>
                      <a:r>
                        <a:rPr b="0" i="0" lang="pt-BR" sz="1100" u="none" cap="none" strike="noStrike">
                          <a:solidFill>
                            <a:schemeClr val="dk1"/>
                          </a:solidFill>
                          <a:latin typeface="Calibri"/>
                          <a:ea typeface="Calibri"/>
                          <a:cs typeface="Calibri"/>
                          <a:sym typeface="Calibri"/>
                        </a:rPr>
                        <a:t>Embolização esplênica em casos selecionados</a:t>
                      </a:r>
                      <a:endParaRPr sz="1100" u="none" cap="none" strike="noStrike">
                        <a:solidFill>
                          <a:schemeClr val="dk1"/>
                        </a:solidFill>
                        <a:latin typeface="Calibri"/>
                        <a:ea typeface="Calibri"/>
                        <a:cs typeface="Calibri"/>
                        <a:sym typeface="Calibri"/>
                      </a:endParaRPr>
                    </a:p>
                  </a:txBody>
                  <a:tcPr marT="0" marB="0" marR="0" marL="0"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184425">
                <a:tc>
                  <a:txBody>
                    <a:bodyPr/>
                    <a:lstStyle/>
                    <a:p>
                      <a:pPr indent="0" lvl="0" marL="68580" marR="0" rtl="0" algn="l">
                        <a:lnSpc>
                          <a:spcPct val="110909"/>
                        </a:lnSpc>
                        <a:spcBef>
                          <a:spcPts val="0"/>
                        </a:spcBef>
                        <a:spcAft>
                          <a:spcPts val="0"/>
                        </a:spcAft>
                        <a:buNone/>
                      </a:pPr>
                      <a:r>
                        <a:rPr b="0" i="0" lang="pt-BR" sz="1100" u="none" cap="none" strike="noStrike">
                          <a:solidFill>
                            <a:schemeClr val="dk1"/>
                          </a:solidFill>
                          <a:latin typeface="Calibri"/>
                          <a:ea typeface="Calibri"/>
                          <a:cs typeface="Calibri"/>
                          <a:sym typeface="Calibri"/>
                        </a:rPr>
                        <a:t>Sangramento</a:t>
                      </a:r>
                      <a:endParaRPr sz="110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68580" marR="0" rtl="0" algn="l">
                        <a:lnSpc>
                          <a:spcPct val="110909"/>
                        </a:lnSpc>
                        <a:spcBef>
                          <a:spcPts val="0"/>
                        </a:spcBef>
                        <a:spcAft>
                          <a:spcPts val="0"/>
                        </a:spcAft>
                        <a:buNone/>
                      </a:pPr>
                      <a:r>
                        <a:rPr b="0" i="0" lang="pt-BR" sz="1100" u="none" cap="none" strike="noStrike">
                          <a:solidFill>
                            <a:schemeClr val="dk1"/>
                          </a:solidFill>
                          <a:latin typeface="Calibri"/>
                          <a:ea typeface="Calibri"/>
                          <a:cs typeface="Calibri"/>
                          <a:sym typeface="Calibri"/>
                        </a:rPr>
                        <a:t>Tratar dependendo da causa</a:t>
                      </a:r>
                      <a:endParaRPr sz="1100" u="none" cap="none" strike="noStrike">
                        <a:solidFill>
                          <a:schemeClr val="dk1"/>
                        </a:solidFill>
                        <a:latin typeface="Calibri"/>
                        <a:ea typeface="Calibri"/>
                        <a:cs typeface="Calibri"/>
                        <a:sym typeface="Calibri"/>
                      </a:endParaRPr>
                    </a:p>
                  </a:txBody>
                  <a:tcPr marT="0" marB="0" marR="0" marL="0"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184425">
                <a:tc>
                  <a:txBody>
                    <a:bodyPr/>
                    <a:lstStyle/>
                    <a:p>
                      <a:pPr indent="0" lvl="0" marL="68580" marR="0" rtl="0" algn="l">
                        <a:lnSpc>
                          <a:spcPct val="110909"/>
                        </a:lnSpc>
                        <a:spcBef>
                          <a:spcPts val="0"/>
                        </a:spcBef>
                        <a:spcAft>
                          <a:spcPts val="0"/>
                        </a:spcAft>
                        <a:buNone/>
                      </a:pPr>
                      <a:r>
                        <a:rPr b="0" i="0" lang="pt-BR" sz="1100" u="none" cap="none" strike="noStrike">
                          <a:solidFill>
                            <a:schemeClr val="dk1"/>
                          </a:solidFill>
                          <a:latin typeface="Calibri"/>
                          <a:ea typeface="Calibri"/>
                          <a:cs typeface="Calibri"/>
                          <a:sym typeface="Calibri"/>
                        </a:rPr>
                        <a:t>Aloanticorpos</a:t>
                      </a:r>
                      <a:endParaRPr sz="110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c>
                  <a:txBody>
                    <a:bodyPr/>
                    <a:lstStyle/>
                    <a:p>
                      <a:pPr indent="0" lvl="0" marL="68580" marR="0" rtl="0" algn="l">
                        <a:lnSpc>
                          <a:spcPct val="110909"/>
                        </a:lnSpc>
                        <a:spcBef>
                          <a:spcPts val="0"/>
                        </a:spcBef>
                        <a:spcAft>
                          <a:spcPts val="0"/>
                        </a:spcAft>
                        <a:buNone/>
                      </a:pPr>
                      <a:r>
                        <a:rPr b="0" i="0" lang="pt-BR" sz="1100" u="none" cap="none" strike="noStrike">
                          <a:solidFill>
                            <a:schemeClr val="dk1"/>
                          </a:solidFill>
                          <a:latin typeface="Calibri"/>
                          <a:ea typeface="Calibri"/>
                          <a:cs typeface="Calibri"/>
                          <a:sym typeface="Calibri"/>
                        </a:rPr>
                        <a:t>Recomendações para transfusão de sangue</a:t>
                      </a:r>
                      <a:endParaRPr sz="1100" u="none" cap="none" strike="noStrike">
                        <a:solidFill>
                          <a:schemeClr val="dk1"/>
                        </a:solidFill>
                        <a:latin typeface="Calibri"/>
                        <a:ea typeface="Calibri"/>
                        <a:cs typeface="Calibri"/>
                        <a:sym typeface="Calibri"/>
                      </a:endParaRPr>
                    </a:p>
                  </a:txBody>
                  <a:tcPr marT="0" marB="0" marR="0" marL="0"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rgbClr val="D8D8D8"/>
                      </a:solidFill>
                      <a:prstDash val="solid"/>
                      <a:round/>
                      <a:headEnd len="sm" w="sm" type="none"/>
                      <a:tailEnd len="sm" w="sm" type="none"/>
                    </a:lnB>
                  </a:tcPr>
                </a:tc>
              </a:tr>
              <a:tr h="199800">
                <a:tc>
                  <a:txBody>
                    <a:bodyPr/>
                    <a:lstStyle/>
                    <a:p>
                      <a:pPr indent="0" lvl="0" marL="68580" marR="0" rtl="0" algn="l">
                        <a:lnSpc>
                          <a:spcPct val="115454"/>
                        </a:lnSpc>
                        <a:spcBef>
                          <a:spcPts val="0"/>
                        </a:spcBef>
                        <a:spcAft>
                          <a:spcPts val="0"/>
                        </a:spcAft>
                        <a:buNone/>
                      </a:pPr>
                      <a:r>
                        <a:rPr b="0" i="0" lang="pt-BR" sz="1100" u="none" cap="none" strike="noStrike">
                          <a:solidFill>
                            <a:schemeClr val="dk1"/>
                          </a:solidFill>
                          <a:latin typeface="Calibri"/>
                          <a:ea typeface="Calibri"/>
                          <a:cs typeface="Calibri"/>
                          <a:sym typeface="Calibri"/>
                        </a:rPr>
                        <a:t>Eritropoiese ineficaz, por exemplo, B. Síndrome mielodisplásica</a:t>
                      </a:r>
                      <a:endParaRPr sz="1100" u="none" cap="none" strike="noStrike">
                        <a:solidFill>
                          <a:schemeClr val="dk1"/>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80645" marR="0" rtl="0" algn="l">
                        <a:lnSpc>
                          <a:spcPct val="115454"/>
                        </a:lnSpc>
                        <a:spcBef>
                          <a:spcPts val="0"/>
                        </a:spcBef>
                        <a:spcAft>
                          <a:spcPts val="0"/>
                        </a:spcAft>
                        <a:buNone/>
                      </a:pPr>
                      <a:r>
                        <a:rPr b="0" i="0" lang="pt-BR" sz="1100" u="none" cap="none" strike="noStrike">
                          <a:solidFill>
                            <a:schemeClr val="dk1"/>
                          </a:solidFill>
                          <a:latin typeface="Calibri"/>
                          <a:ea typeface="Calibri"/>
                          <a:cs typeface="Calibri"/>
                          <a:sym typeface="Calibri"/>
                        </a:rPr>
                        <a:t>Recomendações paralelas para o distúrbio subjacente da medula óssea posterior</a:t>
                      </a:r>
                      <a:endParaRPr sz="1100" u="none" cap="none" strike="noStrike">
                        <a:solidFill>
                          <a:schemeClr val="dk1"/>
                        </a:solidFill>
                        <a:latin typeface="Calibri"/>
                        <a:ea typeface="Calibri"/>
                        <a:cs typeface="Calibri"/>
                        <a:sym typeface="Calibri"/>
                      </a:endParaRPr>
                    </a:p>
                  </a:txBody>
                  <a:tcPr marT="0" marB="0" marR="0" marL="0" anchor="ctr">
                    <a:lnL cap="flat" cmpd="sng" w="12700">
                      <a:solidFill>
                        <a:srgbClr val="D8D8D8"/>
                      </a:solidFill>
                      <a:prstDash val="solid"/>
                      <a:round/>
                      <a:headEnd len="sm" w="sm" type="none"/>
                      <a:tailEnd len="sm" w="sm" type="none"/>
                    </a:lnL>
                    <a:lnR cap="flat" cmpd="sng" w="12700">
                      <a:solidFill>
                        <a:srgbClr val="D8D8D8"/>
                      </a:solidFill>
                      <a:prstDash val="solid"/>
                      <a:round/>
                      <a:headEnd len="sm" w="sm" type="none"/>
                      <a:tailEnd len="sm" w="sm" type="none"/>
                    </a:lnR>
                    <a:lnT cap="flat" cmpd="sng" w="12700">
                      <a:solidFill>
                        <a:srgbClr val="D8D8D8"/>
                      </a:solidFill>
                      <a:prstDash val="solid"/>
                      <a:round/>
                      <a:headEnd len="sm" w="sm" type="none"/>
                      <a:tailEnd len="sm" w="sm" type="none"/>
                    </a:lnT>
                    <a:lnB cap="flat" cmpd="sng" w="12700">
                      <a:solidFill>
                        <a:schemeClr val="dk2"/>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052"/>
                                        </p:tgtEl>
                                        <p:attrNameLst>
                                          <p:attrName>style.visibility</p:attrName>
                                        </p:attrNameLst>
                                      </p:cBhvr>
                                      <p:to>
                                        <p:strVal val="visible"/>
                                      </p:to>
                                    </p:set>
                                    <p:animEffect filter="fade" transition="in">
                                      <p:cBhvr>
                                        <p:cTn dur="500"/>
                                        <p:tgtEl>
                                          <p:spTgt spid="15052"/>
                                        </p:tgtEl>
                                      </p:cBhvr>
                                    </p:animEffect>
                                  </p:childTnLst>
                                </p:cTn>
                              </p:par>
                              <p:par>
                                <p:cTn fill="hold" nodeType="withEffect" presetClass="entr" presetID="23" presetSubtype="16">
                                  <p:stCondLst>
                                    <p:cond delay="0"/>
                                  </p:stCondLst>
                                  <p:childTnLst>
                                    <p:set>
                                      <p:cBhvr>
                                        <p:cTn dur="1" fill="hold">
                                          <p:stCondLst>
                                            <p:cond delay="0"/>
                                          </p:stCondLst>
                                        </p:cTn>
                                        <p:tgtEl>
                                          <p:spTgt spid="15055"/>
                                        </p:tgtEl>
                                        <p:attrNameLst>
                                          <p:attrName>style.visibility</p:attrName>
                                        </p:attrNameLst>
                                      </p:cBhvr>
                                      <p:to>
                                        <p:strVal val="visible"/>
                                      </p:to>
                                    </p:set>
                                    <p:anim calcmode="lin" valueType="num">
                                      <p:cBhvr additive="base">
                                        <p:cTn dur="500"/>
                                        <p:tgtEl>
                                          <p:spTgt spid="15055"/>
                                        </p:tgtEl>
                                        <p:attrNameLst>
                                          <p:attrName>ppt_w</p:attrName>
                                        </p:attrNameLst>
                                      </p:cBhvr>
                                      <p:tavLst>
                                        <p:tav fmla="" tm="0">
                                          <p:val>
                                            <p:strVal val="0"/>
                                          </p:val>
                                        </p:tav>
                                        <p:tav fmla="" tm="100000">
                                          <p:val>
                                            <p:strVal val="#ppt_w"/>
                                          </p:val>
                                        </p:tav>
                                      </p:tavLst>
                                    </p:anim>
                                    <p:anim calcmode="lin" valueType="num">
                                      <p:cBhvr additive="base">
                                        <p:cTn dur="500"/>
                                        <p:tgtEl>
                                          <p:spTgt spid="15055"/>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0"/>
                                  </p:stCondLst>
                                  <p:childTnLst>
                                    <p:set>
                                      <p:cBhvr>
                                        <p:cTn dur="1" fill="hold">
                                          <p:stCondLst>
                                            <p:cond delay="0"/>
                                          </p:stCondLst>
                                        </p:cTn>
                                        <p:tgtEl>
                                          <p:spTgt spid="15053"/>
                                        </p:tgtEl>
                                        <p:attrNameLst>
                                          <p:attrName>style.visibility</p:attrName>
                                        </p:attrNameLst>
                                      </p:cBhvr>
                                      <p:to>
                                        <p:strVal val="visible"/>
                                      </p:to>
                                    </p:set>
                                    <p:animEffect filter="fade" transition="in">
                                      <p:cBhvr>
                                        <p:cTn dur="500"/>
                                        <p:tgtEl>
                                          <p:spTgt spid="15053"/>
                                        </p:tgtEl>
                                      </p:cBhvr>
                                    </p:animEffect>
                                  </p:childTnLst>
                                </p:cTn>
                              </p:par>
                              <p:par>
                                <p:cTn fill="hold" nodeType="withEffect" presetClass="entr" presetID="10" presetSubtype="0">
                                  <p:stCondLst>
                                    <p:cond delay="500"/>
                                  </p:stCondLst>
                                  <p:childTnLst>
                                    <p:set>
                                      <p:cBhvr>
                                        <p:cTn dur="1" fill="hold">
                                          <p:stCondLst>
                                            <p:cond delay="0"/>
                                          </p:stCondLst>
                                        </p:cTn>
                                        <p:tgtEl>
                                          <p:spTgt spid="15054"/>
                                        </p:tgtEl>
                                        <p:attrNameLst>
                                          <p:attrName>style.visibility</p:attrName>
                                        </p:attrNameLst>
                                      </p:cBhvr>
                                      <p:to>
                                        <p:strVal val="visible"/>
                                      </p:to>
                                    </p:set>
                                    <p:animEffect filter="fade" transition="in">
                                      <p:cBhvr>
                                        <p:cTn dur="500"/>
                                        <p:tgtEl>
                                          <p:spTgt spid="15054"/>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5049"/>
                                        </p:tgtEl>
                                        <p:attrNameLst>
                                          <p:attrName>style.visibility</p:attrName>
                                        </p:attrNameLst>
                                      </p:cBhvr>
                                      <p:to>
                                        <p:strVal val="visible"/>
                                      </p:to>
                                    </p:set>
                                    <p:animEffect filter="fade" transition="in">
                                      <p:cBhvr>
                                        <p:cTn dur="500"/>
                                        <p:tgtEl>
                                          <p:spTgt spid="15049"/>
                                        </p:tgtEl>
                                      </p:cBhvr>
                                    </p:animEffect>
                                  </p:childTnLst>
                                </p:cTn>
                              </p:par>
                              <p:par>
                                <p:cTn fill="hold" nodeType="withEffect" presetClass="entr" presetID="2" presetSubtype="8">
                                  <p:stCondLst>
                                    <p:cond delay="0"/>
                                  </p:stCondLst>
                                  <p:childTnLst>
                                    <p:set>
                                      <p:cBhvr>
                                        <p:cTn dur="1" fill="hold">
                                          <p:stCondLst>
                                            <p:cond delay="0"/>
                                          </p:stCondLst>
                                        </p:cTn>
                                        <p:tgtEl>
                                          <p:spTgt spid="15068"/>
                                        </p:tgtEl>
                                        <p:attrNameLst>
                                          <p:attrName>style.visibility</p:attrName>
                                        </p:attrNameLst>
                                      </p:cBhvr>
                                      <p:to>
                                        <p:strVal val="visible"/>
                                      </p:to>
                                    </p:set>
                                    <p:anim calcmode="lin" valueType="num">
                                      <p:cBhvr additive="base">
                                        <p:cTn dur="500"/>
                                        <p:tgtEl>
                                          <p:spTgt spid="15068"/>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5069"/>
                                        </p:tgtEl>
                                        <p:attrNameLst>
                                          <p:attrName>style.visibility</p:attrName>
                                        </p:attrNameLst>
                                      </p:cBhvr>
                                      <p:to>
                                        <p:strVal val="visible"/>
                                      </p:to>
                                    </p:set>
                                    <p:animEffect filter="fade" transition="in">
                                      <p:cBhvr>
                                        <p:cTn dur="500"/>
                                        <p:tgtEl>
                                          <p:spTgt spid="15069"/>
                                        </p:tgtEl>
                                      </p:cBhvr>
                                    </p:animEffect>
                                  </p:childTnLst>
                                </p:cTn>
                              </p:par>
                              <p:par>
                                <p:cTn fill="hold" nodeType="withEffect" presetClass="entr" presetID="10" presetSubtype="0">
                                  <p:stCondLst>
                                    <p:cond delay="250"/>
                                  </p:stCondLst>
                                  <p:childTnLst>
                                    <p:set>
                                      <p:cBhvr>
                                        <p:cTn dur="1" fill="hold">
                                          <p:stCondLst>
                                            <p:cond delay="0"/>
                                          </p:stCondLst>
                                        </p:cTn>
                                        <p:tgtEl>
                                          <p:spTgt spid="15067"/>
                                        </p:tgtEl>
                                        <p:attrNameLst>
                                          <p:attrName>style.visibility</p:attrName>
                                        </p:attrNameLst>
                                      </p:cBhvr>
                                      <p:to>
                                        <p:strVal val="visible"/>
                                      </p:to>
                                    </p:set>
                                    <p:animEffect filter="fade" transition="in">
                                      <p:cBhvr>
                                        <p:cTn dur="500"/>
                                        <p:tgtEl>
                                          <p:spTgt spid="1506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74" name="Shape 15074"/>
        <p:cNvGrpSpPr/>
        <p:nvPr/>
      </p:nvGrpSpPr>
      <p:grpSpPr>
        <a:xfrm>
          <a:off x="0" y="0"/>
          <a:ext cx="0" cy="0"/>
          <a:chOff x="0" y="0"/>
          <a:chExt cx="0" cy="0"/>
        </a:xfrm>
      </p:grpSpPr>
      <p:sp>
        <p:nvSpPr>
          <p:cNvPr id="15075" name="Google Shape;15075;p255"/>
          <p:cNvSpPr/>
          <p:nvPr/>
        </p:nvSpPr>
        <p:spPr>
          <a:xfrm flipH="1">
            <a:off x="407988" y="1581811"/>
            <a:ext cx="11447928" cy="415157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076" name="Google Shape;15076;p255"/>
          <p:cNvSpPr/>
          <p:nvPr/>
        </p:nvSpPr>
        <p:spPr>
          <a:xfrm>
            <a:off x="8762143" y="2233501"/>
            <a:ext cx="5245470" cy="3171300"/>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077" name="Google Shape;15077;p255"/>
          <p:cNvSpPr txBox="1"/>
          <p:nvPr/>
        </p:nvSpPr>
        <p:spPr>
          <a:xfrm>
            <a:off x="296269" y="385036"/>
            <a:ext cx="9168242" cy="91717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Pacientes tratados com inibidores de C5</a:t>
            </a:r>
            <a:endParaRPr/>
          </a:p>
          <a:p>
            <a:pPr indent="0" lvl="0" marL="0" marR="0" rtl="0" algn="l">
              <a:lnSpc>
                <a:spcPct val="80000"/>
              </a:lnSpc>
              <a:spcBef>
                <a:spcPts val="0"/>
              </a:spcBef>
              <a:spcAft>
                <a:spcPts val="0"/>
              </a:spcAft>
              <a:buClr>
                <a:srgbClr val="830051"/>
              </a:buClr>
              <a:buSzPts val="3200"/>
              <a:buFont typeface="Lustria"/>
              <a:buNone/>
            </a:pPr>
            <a:r>
              <a:rPr b="1" i="0" lang="pt-BR" sz="3200" u="none" cap="none" strike="noStrike">
                <a:solidFill>
                  <a:srgbClr val="830051"/>
                </a:solidFill>
                <a:latin typeface="Lustria"/>
                <a:ea typeface="Lustria"/>
                <a:cs typeface="Lustria"/>
                <a:sym typeface="Lustria"/>
              </a:rPr>
              <a:t>inibição </a:t>
            </a:r>
            <a:r>
              <a:rPr b="1" i="0" lang="pt-BR" sz="3200" cap="none" strike="noStrike">
                <a:solidFill>
                  <a:srgbClr val="830051"/>
                </a:solidFill>
                <a:latin typeface="Lustria"/>
                <a:ea typeface="Lustria"/>
                <a:cs typeface="Lustria"/>
                <a:sym typeface="Lustria"/>
              </a:rPr>
              <a:t>COMPLETA</a:t>
            </a:r>
            <a:r>
              <a:rPr b="1" i="0" lang="pt-BR" sz="3200" u="none" cap="none" strike="noStrike">
                <a:solidFill>
                  <a:srgbClr val="830051"/>
                </a:solidFill>
                <a:latin typeface="Lustria"/>
                <a:ea typeface="Lustria"/>
                <a:cs typeface="Lustria"/>
                <a:sym typeface="Lustria"/>
              </a:rPr>
              <a:t> do complemento terminal</a:t>
            </a:r>
            <a:r>
              <a:rPr b="1" baseline="30000" i="0" lang="pt-BR" sz="3200" u="none" cap="none" strike="noStrike">
                <a:solidFill>
                  <a:srgbClr val="830051"/>
                </a:solidFill>
                <a:latin typeface="Lustria"/>
                <a:ea typeface="Lustria"/>
                <a:cs typeface="Lustria"/>
                <a:sym typeface="Lustria"/>
              </a:rPr>
              <a:t>1</a:t>
            </a:r>
            <a:endParaRPr/>
          </a:p>
        </p:txBody>
      </p:sp>
      <p:sp>
        <p:nvSpPr>
          <p:cNvPr id="15078" name="Google Shape;15078;p25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Imagem adaptada de </a:t>
            </a:r>
            <a:r>
              <a:rPr b="0" i="1" lang="pt-BR" u="none"/>
              <a:t>Notaro R et al. N Engl J Med 2022.</a:t>
            </a:r>
            <a:endParaRPr/>
          </a:p>
          <a:p>
            <a:pPr indent="0" lvl="0" marL="0" rtl="0" algn="l">
              <a:lnSpc>
                <a:spcPct val="90000"/>
              </a:lnSpc>
              <a:spcBef>
                <a:spcPts val="300"/>
              </a:spcBef>
              <a:spcAft>
                <a:spcPts val="0"/>
              </a:spcAft>
              <a:buClr>
                <a:schemeClr val="dk1"/>
              </a:buClr>
              <a:buSzPts val="800"/>
              <a:buNone/>
            </a:pPr>
            <a:r>
              <a:rPr b="0" i="0" lang="pt-BR" u="none"/>
              <a:t>Componente complementar; csHEV; hemólise extravascular clinicamente significativa; HEV; hemólise extravascular; </a:t>
            </a:r>
            <a:r>
              <a:rPr lang="pt-BR"/>
              <a:t>HIV;</a:t>
            </a:r>
            <a:r>
              <a:rPr b="0" i="0" lang="pt-BR" u="none"/>
              <a:t> hemólise intravascular; LDH, lactato desidrogenase; MAC; complexo de ataque à membrana; HPN; hemoglobinúria paroxística noturna.</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Notaro R et al. N Engl J Med 2022; 387:160-166.</a:t>
            </a:r>
            <a:endParaRPr/>
          </a:p>
        </p:txBody>
      </p:sp>
      <p:grpSp>
        <p:nvGrpSpPr>
          <p:cNvPr id="15079" name="Google Shape;15079;p255"/>
          <p:cNvGrpSpPr/>
          <p:nvPr/>
        </p:nvGrpSpPr>
        <p:grpSpPr>
          <a:xfrm>
            <a:off x="8986468" y="2672229"/>
            <a:ext cx="3024947" cy="2293844"/>
            <a:chOff x="8986468" y="2443629"/>
            <a:chExt cx="3024947" cy="2293844"/>
          </a:xfrm>
        </p:grpSpPr>
        <p:sp>
          <p:nvSpPr>
            <p:cNvPr id="15080" name="Google Shape;15080;p255"/>
            <p:cNvSpPr txBox="1"/>
            <p:nvPr/>
          </p:nvSpPr>
          <p:spPr>
            <a:xfrm>
              <a:off x="8986468" y="3185125"/>
              <a:ext cx="2849361" cy="1552348"/>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A ativação do C3 permanece intacta</a:t>
              </a:r>
              <a:endParaRPr b="0" i="0" sz="1400" u="none" cap="none" strike="noStrike">
                <a:solidFill>
                  <a:srgbClr val="FFFFFF"/>
                </a:solidFill>
                <a:latin typeface="Calibri"/>
                <a:ea typeface="Calibri"/>
                <a:cs typeface="Calibri"/>
                <a:sym typeface="Calibri"/>
              </a:endParaRPr>
            </a:p>
            <a:p>
              <a:pPr indent="0" lvl="0" marL="12700" marR="0" rtl="0" algn="l">
                <a:lnSpc>
                  <a:spcPct val="100000"/>
                </a:lnSpc>
                <a:spcBef>
                  <a:spcPts val="180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Fragmentos do C3 se ligam aos eritrócitos de HPN</a:t>
              </a:r>
              <a:endParaRPr b="0" i="0" sz="1400" u="none" cap="none" strike="noStrike">
                <a:solidFill>
                  <a:srgbClr val="FFFFFF"/>
                </a:solidFill>
                <a:latin typeface="Calibri"/>
                <a:ea typeface="Calibri"/>
                <a:cs typeface="Calibri"/>
                <a:sym typeface="Calibri"/>
              </a:endParaRPr>
            </a:p>
            <a:p>
              <a:pPr indent="0" lvl="0" marL="12065" marR="22860" rtl="0" algn="l">
                <a:lnSpc>
                  <a:spcPct val="100000"/>
                </a:lnSpc>
                <a:spcBef>
                  <a:spcPts val="180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Eritrócitos HPN opsonizados por C3 e </a:t>
              </a:r>
              <a:r>
                <a:rPr lang="pt-BR" sz="1400">
                  <a:solidFill>
                    <a:srgbClr val="FFFFFF"/>
                  </a:solidFill>
                  <a:latin typeface="Calibri"/>
                  <a:ea typeface="Calibri"/>
                  <a:cs typeface="Calibri"/>
                  <a:sym typeface="Calibri"/>
                </a:rPr>
                <a:t>HEV</a:t>
              </a:r>
              <a:r>
                <a:rPr b="0" i="0" lang="pt-BR" sz="1400" u="none" cap="none" strike="noStrike">
                  <a:solidFill>
                    <a:srgbClr val="FFFFFF"/>
                  </a:solidFill>
                  <a:latin typeface="Calibri"/>
                  <a:ea typeface="Calibri"/>
                  <a:cs typeface="Calibri"/>
                  <a:sym typeface="Calibri"/>
                </a:rPr>
                <a:t> por degradação no fígado e baço</a:t>
              </a:r>
              <a:endParaRPr b="0" i="0" sz="1400" u="none" cap="none" strike="noStrike">
                <a:solidFill>
                  <a:srgbClr val="FFFFFF"/>
                </a:solidFill>
                <a:latin typeface="Calibri"/>
                <a:ea typeface="Calibri"/>
                <a:cs typeface="Calibri"/>
                <a:sym typeface="Calibri"/>
              </a:endParaRPr>
            </a:p>
          </p:txBody>
        </p:sp>
        <p:sp>
          <p:nvSpPr>
            <p:cNvPr id="15081" name="Google Shape;15081;p255"/>
            <p:cNvSpPr txBox="1"/>
            <p:nvPr/>
          </p:nvSpPr>
          <p:spPr>
            <a:xfrm>
              <a:off x="9012427" y="2443629"/>
              <a:ext cx="2998988" cy="750847"/>
            </a:xfrm>
            <a:prstGeom prst="rect">
              <a:avLst/>
            </a:prstGeom>
            <a:noFill/>
            <a:ln>
              <a:noFill/>
            </a:ln>
          </p:spPr>
          <p:txBody>
            <a:bodyPr anchorCtr="0" anchor="t" bIns="0" lIns="0" spcFirstLastPara="1" rIns="0" wrap="square" tIns="12050">
              <a:spAutoFit/>
            </a:bodyPr>
            <a:lstStyle/>
            <a:p>
              <a:pPr indent="-12700" lvl="0" marL="12700" marR="5080" rtl="0" algn="l">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A inibição completa da via terminal do complemento previne a HIV</a:t>
              </a:r>
              <a:endParaRPr b="0" i="0" sz="1600" u="none" cap="none" strike="noStrike">
                <a:solidFill>
                  <a:srgbClr val="3F4444"/>
                </a:solidFill>
                <a:latin typeface="Lustria"/>
                <a:ea typeface="Lustria"/>
                <a:cs typeface="Lustria"/>
                <a:sym typeface="Lustria"/>
              </a:endParaRPr>
            </a:p>
          </p:txBody>
        </p:sp>
        <p:cxnSp>
          <p:nvCxnSpPr>
            <p:cNvPr id="15082" name="Google Shape;15082;p255"/>
            <p:cNvCxnSpPr/>
            <p:nvPr/>
          </p:nvCxnSpPr>
          <p:spPr>
            <a:xfrm>
              <a:off x="8986469" y="3507815"/>
              <a:ext cx="2720928" cy="0"/>
            </a:xfrm>
            <a:prstGeom prst="straightConnector1">
              <a:avLst/>
            </a:prstGeom>
            <a:noFill/>
            <a:ln cap="flat" cmpd="sng" w="12700">
              <a:solidFill>
                <a:schemeClr val="lt1"/>
              </a:solidFill>
              <a:prstDash val="solid"/>
              <a:miter lim="800000"/>
              <a:headEnd len="sm" w="sm" type="none"/>
              <a:tailEnd len="sm" w="sm" type="none"/>
            </a:ln>
          </p:spPr>
        </p:cxnSp>
        <p:cxnSp>
          <p:nvCxnSpPr>
            <p:cNvPr id="15083" name="Google Shape;15083;p255"/>
            <p:cNvCxnSpPr/>
            <p:nvPr/>
          </p:nvCxnSpPr>
          <p:spPr>
            <a:xfrm>
              <a:off x="8986469" y="4192059"/>
              <a:ext cx="2720928" cy="0"/>
            </a:xfrm>
            <a:prstGeom prst="straightConnector1">
              <a:avLst/>
            </a:prstGeom>
            <a:noFill/>
            <a:ln cap="flat" cmpd="sng" w="12700">
              <a:solidFill>
                <a:schemeClr val="lt1"/>
              </a:solidFill>
              <a:prstDash val="solid"/>
              <a:miter lim="800000"/>
              <a:headEnd len="sm" w="sm" type="none"/>
              <a:tailEnd len="sm" w="sm" type="none"/>
            </a:ln>
          </p:spPr>
        </p:cxnSp>
      </p:grpSp>
      <p:grpSp>
        <p:nvGrpSpPr>
          <p:cNvPr id="15084" name="Google Shape;15084;p255"/>
          <p:cNvGrpSpPr/>
          <p:nvPr/>
        </p:nvGrpSpPr>
        <p:grpSpPr>
          <a:xfrm>
            <a:off x="7187766" y="1720569"/>
            <a:ext cx="1437542" cy="3980220"/>
            <a:chOff x="7187766" y="1491969"/>
            <a:chExt cx="1437542" cy="3980220"/>
          </a:xfrm>
        </p:grpSpPr>
        <p:sp>
          <p:nvSpPr>
            <p:cNvPr id="15085" name="Google Shape;15085;p255"/>
            <p:cNvSpPr txBox="1"/>
            <p:nvPr/>
          </p:nvSpPr>
          <p:spPr>
            <a:xfrm>
              <a:off x="7279692" y="3757578"/>
              <a:ext cx="1253690" cy="520014"/>
            </a:xfrm>
            <a:prstGeom prst="rect">
              <a:avLst/>
            </a:prstGeom>
            <a:noFill/>
            <a:ln>
              <a:noFill/>
            </a:ln>
          </p:spPr>
          <p:txBody>
            <a:bodyPr anchorCtr="0" anchor="t" bIns="0" lIns="0" spcFirstLastPara="1" rIns="0" wrap="square" tIns="12050">
              <a:spAutoFit/>
            </a:bodyPr>
            <a:lstStyle/>
            <a:p>
              <a:pPr indent="0" lvl="0" marL="63500" marR="55880" rtl="0" algn="ctr">
                <a:lnSpc>
                  <a:spcPct val="100000"/>
                </a:lnSpc>
                <a:spcBef>
                  <a:spcPts val="0"/>
                </a:spcBef>
                <a:spcAft>
                  <a:spcPts val="0"/>
                </a:spcAft>
                <a:buClr>
                  <a:srgbClr val="001E5F"/>
                </a:buClr>
                <a:buSzPts val="1100"/>
                <a:buFont typeface="Calibri"/>
                <a:buNone/>
              </a:pPr>
              <a:r>
                <a:rPr b="0" i="0" lang="pt-BR" sz="1100" u="none" cap="none" strike="noStrike">
                  <a:solidFill>
                    <a:srgbClr val="001E5F"/>
                  </a:solidFill>
                  <a:latin typeface="Calibri"/>
                  <a:ea typeface="Calibri"/>
                  <a:cs typeface="Calibri"/>
                  <a:sym typeface="Calibri"/>
                </a:rPr>
                <a:t>Fagocitose de hemácias HPN ligadas a C3</a:t>
              </a:r>
              <a:r>
                <a:rPr b="0" baseline="30000" i="0" lang="pt-BR" sz="1100" u="none" cap="none" strike="noStrike">
                  <a:solidFill>
                    <a:srgbClr val="001E5F"/>
                  </a:solidFill>
                  <a:latin typeface="Calibri"/>
                  <a:ea typeface="Calibri"/>
                  <a:cs typeface="Calibri"/>
                  <a:sym typeface="Calibri"/>
                </a:rPr>
                <a:t>1</a:t>
              </a:r>
              <a:endParaRPr b="0" baseline="30000" i="0" sz="1100" u="none" cap="none" strike="noStrike">
                <a:solidFill>
                  <a:srgbClr val="3F4444"/>
                </a:solidFill>
                <a:latin typeface="Calibri"/>
                <a:ea typeface="Calibri"/>
                <a:cs typeface="Calibri"/>
                <a:sym typeface="Calibri"/>
              </a:endParaRPr>
            </a:p>
          </p:txBody>
        </p:sp>
        <p:sp>
          <p:nvSpPr>
            <p:cNvPr id="15086" name="Google Shape;15086;p255"/>
            <p:cNvSpPr txBox="1"/>
            <p:nvPr/>
          </p:nvSpPr>
          <p:spPr>
            <a:xfrm>
              <a:off x="7242229" y="2444856"/>
              <a:ext cx="1328617" cy="228909"/>
            </a:xfrm>
            <a:prstGeom prst="rect">
              <a:avLst/>
            </a:prstGeom>
            <a:noFill/>
            <a:ln>
              <a:noFill/>
            </a:ln>
          </p:spPr>
          <p:txBody>
            <a:bodyPr anchorCtr="0" anchor="t" bIns="0" lIns="0" spcFirstLastPara="1" rIns="0" wrap="square" tIns="13325">
              <a:spAutoFit/>
            </a:bodyPr>
            <a:lstStyle/>
            <a:p>
              <a:pPr indent="0" lvl="0" marL="0" marR="0" rtl="0" algn="ctr">
                <a:lnSpc>
                  <a:spcPct val="100000"/>
                </a:lnSpc>
                <a:spcBef>
                  <a:spcPts val="0"/>
                </a:spcBef>
                <a:spcAft>
                  <a:spcPts val="0"/>
                </a:spcAft>
                <a:buClr>
                  <a:srgbClr val="C00000"/>
                </a:buClr>
                <a:buSzPts val="1400"/>
                <a:buFont typeface="Calibri"/>
                <a:buNone/>
              </a:pPr>
              <a:r>
                <a:rPr b="1" lang="pt-BR" sz="1400">
                  <a:solidFill>
                    <a:srgbClr val="C00000"/>
                  </a:solidFill>
                  <a:latin typeface="Calibri"/>
                  <a:ea typeface="Calibri"/>
                  <a:cs typeface="Calibri"/>
                  <a:sym typeface="Calibri"/>
                </a:rPr>
                <a:t>HEV </a:t>
              </a:r>
              <a:r>
                <a:rPr b="1" i="0" lang="pt-BR" sz="1400" u="none" cap="none" strike="noStrike">
                  <a:solidFill>
                    <a:srgbClr val="C00000"/>
                  </a:solidFill>
                  <a:latin typeface="Calibri"/>
                  <a:ea typeface="Calibri"/>
                  <a:cs typeface="Calibri"/>
                  <a:sym typeface="Calibri"/>
                </a:rPr>
                <a:t>crônica </a:t>
              </a:r>
              <a:r>
                <a:rPr b="1" baseline="30000" i="0" lang="pt-BR" sz="1350" u="none" cap="none" strike="noStrike">
                  <a:solidFill>
                    <a:srgbClr val="C00000"/>
                  </a:solidFill>
                  <a:latin typeface="Calibri"/>
                  <a:ea typeface="Calibri"/>
                  <a:cs typeface="Calibri"/>
                  <a:sym typeface="Calibri"/>
                </a:rPr>
                <a:t>1</a:t>
              </a:r>
              <a:endParaRPr b="0" baseline="30000" i="0" sz="1350" u="none" cap="none" strike="noStrike">
                <a:solidFill>
                  <a:srgbClr val="3F4444"/>
                </a:solidFill>
                <a:latin typeface="Calibri"/>
                <a:ea typeface="Calibri"/>
                <a:cs typeface="Calibri"/>
                <a:sym typeface="Calibri"/>
              </a:endParaRPr>
            </a:p>
          </p:txBody>
        </p:sp>
        <p:pic>
          <p:nvPicPr>
            <p:cNvPr id="15087" name="Google Shape;15087;p255"/>
            <p:cNvPicPr preferRelativeResize="0"/>
            <p:nvPr/>
          </p:nvPicPr>
          <p:blipFill rotWithShape="1">
            <a:blip r:embed="rId3">
              <a:alphaModFix/>
            </a:blip>
            <a:srcRect b="0" l="0" r="0" t="0"/>
            <a:stretch/>
          </p:blipFill>
          <p:spPr>
            <a:xfrm>
              <a:off x="7302999" y="2622345"/>
              <a:ext cx="1207077" cy="1133698"/>
            </a:xfrm>
            <a:prstGeom prst="rect">
              <a:avLst/>
            </a:prstGeom>
            <a:noFill/>
            <a:ln>
              <a:noFill/>
            </a:ln>
          </p:spPr>
        </p:pic>
        <p:sp>
          <p:nvSpPr>
            <p:cNvPr id="15088" name="Google Shape;15088;p255"/>
            <p:cNvSpPr/>
            <p:nvPr/>
          </p:nvSpPr>
          <p:spPr>
            <a:xfrm>
              <a:off x="7695400" y="2082032"/>
              <a:ext cx="422275" cy="350033"/>
            </a:xfrm>
            <a:custGeom>
              <a:rect b="b" l="l" r="r" t="t"/>
              <a:pathLst>
                <a:path extrusionOk="0" h="847725" w="422275">
                  <a:moveTo>
                    <a:pt x="316611" y="0"/>
                  </a:moveTo>
                  <a:lnTo>
                    <a:pt x="105537" y="0"/>
                  </a:lnTo>
                  <a:lnTo>
                    <a:pt x="105537" y="636270"/>
                  </a:lnTo>
                  <a:lnTo>
                    <a:pt x="0" y="636270"/>
                  </a:lnTo>
                  <a:lnTo>
                    <a:pt x="211074" y="847343"/>
                  </a:lnTo>
                  <a:lnTo>
                    <a:pt x="422148" y="636270"/>
                  </a:lnTo>
                  <a:lnTo>
                    <a:pt x="316611" y="636270"/>
                  </a:lnTo>
                  <a:lnTo>
                    <a:pt x="316611" y="0"/>
                  </a:lnTo>
                  <a:close/>
                </a:path>
              </a:pathLst>
            </a:custGeom>
            <a:solidFill>
              <a:schemeClr val="lt2"/>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089" name="Google Shape;15089;p255"/>
            <p:cNvSpPr txBox="1"/>
            <p:nvPr/>
          </p:nvSpPr>
          <p:spPr>
            <a:xfrm>
              <a:off x="7187766" y="1491969"/>
              <a:ext cx="1437542" cy="587340"/>
            </a:xfrm>
            <a:prstGeom prst="rect">
              <a:avLst/>
            </a:prstGeom>
            <a:noFill/>
            <a:ln cap="flat" cmpd="sng" w="12700">
              <a:solidFill>
                <a:schemeClr val="lt2"/>
              </a:solidFill>
              <a:prstDash val="solid"/>
              <a:round/>
              <a:headEnd len="sm" w="sm" type="none"/>
              <a:tailEnd len="sm" w="sm" type="none"/>
            </a:ln>
          </p:spPr>
          <p:txBody>
            <a:bodyPr anchorCtr="0" anchor="t" bIns="0" lIns="0" spcFirstLastPara="1" rIns="0" wrap="square" tIns="33000">
              <a:spAutoFit/>
            </a:bodyPr>
            <a:lstStyle/>
            <a:p>
              <a:pPr indent="0" lvl="0" marL="91440" marR="107314" rtl="0" algn="ctr">
                <a:lnSpc>
                  <a:spcPct val="100000"/>
                </a:lnSpc>
                <a:spcBef>
                  <a:spcPts val="0"/>
                </a:spcBef>
                <a:spcAft>
                  <a:spcPts val="0"/>
                </a:spcAft>
                <a:buClr>
                  <a:srgbClr val="C00000"/>
                </a:buClr>
                <a:buSzPts val="1200"/>
                <a:buFont typeface="Calibri"/>
                <a:buNone/>
              </a:pPr>
              <a:r>
                <a:rPr b="0" i="0" lang="pt-BR" sz="1200" u="none" cap="none" strike="noStrike">
                  <a:solidFill>
                    <a:srgbClr val="C00000"/>
                  </a:solidFill>
                  <a:latin typeface="Calibri"/>
                  <a:ea typeface="Calibri"/>
                  <a:cs typeface="Calibri"/>
                  <a:sym typeface="Calibri"/>
                </a:rPr>
                <a:t>Pequena proporção de pacientes com HPN com csHEV</a:t>
              </a:r>
              <a:endParaRPr b="0" i="0" sz="1200" u="none" cap="none" strike="noStrike">
                <a:solidFill>
                  <a:srgbClr val="C00000"/>
                </a:solidFill>
                <a:latin typeface="Calibri"/>
                <a:ea typeface="Calibri"/>
                <a:cs typeface="Calibri"/>
                <a:sym typeface="Calibri"/>
              </a:endParaRPr>
            </a:p>
          </p:txBody>
        </p:sp>
        <p:pic>
          <p:nvPicPr>
            <p:cNvPr descr="Flor cor de rosa&#10;&#10;Descrição gerada automaticamente com confiança baixa" id="15090" name="Google Shape;15090;p255"/>
            <p:cNvPicPr preferRelativeResize="0"/>
            <p:nvPr/>
          </p:nvPicPr>
          <p:blipFill rotWithShape="1">
            <a:blip r:embed="rId4">
              <a:alphaModFix/>
            </a:blip>
            <a:srcRect b="0" l="0" r="0" t="0"/>
            <a:stretch/>
          </p:blipFill>
          <p:spPr>
            <a:xfrm>
              <a:off x="7242230" y="4471939"/>
              <a:ext cx="1328615" cy="1000250"/>
            </a:xfrm>
            <a:prstGeom prst="rect">
              <a:avLst/>
            </a:prstGeom>
            <a:noFill/>
            <a:ln>
              <a:noFill/>
            </a:ln>
          </p:spPr>
        </p:pic>
      </p:grpSp>
      <p:grpSp>
        <p:nvGrpSpPr>
          <p:cNvPr id="15091" name="Google Shape;15091;p255"/>
          <p:cNvGrpSpPr/>
          <p:nvPr/>
        </p:nvGrpSpPr>
        <p:grpSpPr>
          <a:xfrm>
            <a:off x="547260" y="1916983"/>
            <a:ext cx="6397728" cy="3487818"/>
            <a:chOff x="547260" y="1688383"/>
            <a:chExt cx="6397728" cy="3487818"/>
          </a:xfrm>
        </p:grpSpPr>
        <p:pic>
          <p:nvPicPr>
            <p:cNvPr id="15092" name="Google Shape;15092;p255"/>
            <p:cNvPicPr preferRelativeResize="0"/>
            <p:nvPr/>
          </p:nvPicPr>
          <p:blipFill rotWithShape="1">
            <a:blip r:embed="rId5">
              <a:alphaModFix/>
            </a:blip>
            <a:srcRect b="0" l="0" r="0" t="0"/>
            <a:stretch/>
          </p:blipFill>
          <p:spPr>
            <a:xfrm>
              <a:off x="1238030" y="4731935"/>
              <a:ext cx="239268" cy="342900"/>
            </a:xfrm>
            <a:prstGeom prst="rect">
              <a:avLst/>
            </a:prstGeom>
            <a:noFill/>
            <a:ln>
              <a:noFill/>
            </a:ln>
          </p:spPr>
        </p:pic>
        <p:pic>
          <p:nvPicPr>
            <p:cNvPr id="15093" name="Google Shape;15093;p255"/>
            <p:cNvPicPr preferRelativeResize="0"/>
            <p:nvPr/>
          </p:nvPicPr>
          <p:blipFill rotWithShape="1">
            <a:blip r:embed="rId5">
              <a:alphaModFix/>
            </a:blip>
            <a:srcRect b="0" l="0" r="0" t="0"/>
            <a:stretch/>
          </p:blipFill>
          <p:spPr>
            <a:xfrm>
              <a:off x="1618890" y="4731935"/>
              <a:ext cx="239268" cy="342900"/>
            </a:xfrm>
            <a:prstGeom prst="rect">
              <a:avLst/>
            </a:prstGeom>
            <a:noFill/>
            <a:ln>
              <a:noFill/>
            </a:ln>
          </p:spPr>
        </p:pic>
        <p:pic>
          <p:nvPicPr>
            <p:cNvPr id="15094" name="Google Shape;15094;p255"/>
            <p:cNvPicPr preferRelativeResize="0"/>
            <p:nvPr/>
          </p:nvPicPr>
          <p:blipFill rotWithShape="1">
            <a:blip r:embed="rId5">
              <a:alphaModFix/>
            </a:blip>
            <a:srcRect b="0" l="0" r="0" t="0"/>
            <a:stretch/>
          </p:blipFill>
          <p:spPr>
            <a:xfrm>
              <a:off x="1990945" y="4731935"/>
              <a:ext cx="239268" cy="342900"/>
            </a:xfrm>
            <a:prstGeom prst="rect">
              <a:avLst/>
            </a:prstGeom>
            <a:noFill/>
            <a:ln>
              <a:noFill/>
            </a:ln>
          </p:spPr>
        </p:pic>
        <p:pic>
          <p:nvPicPr>
            <p:cNvPr id="15095" name="Google Shape;15095;p255"/>
            <p:cNvPicPr preferRelativeResize="0"/>
            <p:nvPr/>
          </p:nvPicPr>
          <p:blipFill rotWithShape="1">
            <a:blip r:embed="rId5">
              <a:alphaModFix/>
            </a:blip>
            <a:srcRect b="0" l="0" r="0" t="0"/>
            <a:stretch/>
          </p:blipFill>
          <p:spPr>
            <a:xfrm>
              <a:off x="2385825" y="4731935"/>
              <a:ext cx="239268" cy="342900"/>
            </a:xfrm>
            <a:prstGeom prst="rect">
              <a:avLst/>
            </a:prstGeom>
            <a:noFill/>
            <a:ln>
              <a:noFill/>
            </a:ln>
          </p:spPr>
        </p:pic>
        <p:sp>
          <p:nvSpPr>
            <p:cNvPr id="15096" name="Google Shape;15096;p255"/>
            <p:cNvSpPr txBox="1"/>
            <p:nvPr/>
          </p:nvSpPr>
          <p:spPr>
            <a:xfrm>
              <a:off x="4178404" y="2667790"/>
              <a:ext cx="2258060" cy="228909"/>
            </a:xfrm>
            <a:prstGeom prst="rect">
              <a:avLst/>
            </a:prstGeom>
            <a:noFill/>
            <a:ln>
              <a:noFill/>
            </a:ln>
          </p:spPr>
          <p:txBody>
            <a:bodyPr anchorCtr="0" anchor="t" bIns="0" lIns="0" spcFirstLastPara="1" rIns="0" wrap="square" tIns="13325">
              <a:spAutoFit/>
            </a:bodyPr>
            <a:lstStyle/>
            <a:p>
              <a:pPr indent="0" lvl="0" marL="38100" marR="0" rtl="0" algn="l">
                <a:lnSpc>
                  <a:spcPct val="100000"/>
                </a:lnSpc>
                <a:spcBef>
                  <a:spcPts val="0"/>
                </a:spcBef>
                <a:spcAft>
                  <a:spcPts val="0"/>
                </a:spcAft>
                <a:buClr>
                  <a:srgbClr val="002251"/>
                </a:buClr>
                <a:buSzPts val="1800"/>
                <a:buFont typeface="Calibri"/>
                <a:buNone/>
              </a:pPr>
              <a:r>
                <a:rPr b="1" i="0" lang="pt-BR" sz="1800" u="none" cap="none" strike="noStrike">
                  <a:solidFill>
                    <a:srgbClr val="002251"/>
                  </a:solidFill>
                  <a:latin typeface="Calibri"/>
                  <a:ea typeface="Calibri"/>
                  <a:cs typeface="Calibri"/>
                  <a:sym typeface="Calibri"/>
                </a:rPr>
                <a:t>Sem hemólise intravascular</a:t>
              </a:r>
              <a:r>
                <a:rPr b="1" baseline="30000" i="0" lang="pt-BR" sz="1350" u="none" cap="none" strike="noStrike">
                  <a:solidFill>
                    <a:srgbClr val="002251"/>
                  </a:solidFill>
                  <a:latin typeface="Calibri"/>
                  <a:ea typeface="Calibri"/>
                  <a:cs typeface="Calibri"/>
                  <a:sym typeface="Calibri"/>
                </a:rPr>
                <a:t>1</a:t>
              </a:r>
              <a:endParaRPr b="0" baseline="30000" i="0" sz="1350" u="none" cap="none" strike="noStrike">
                <a:solidFill>
                  <a:srgbClr val="3F4444"/>
                </a:solidFill>
                <a:latin typeface="Calibri"/>
                <a:ea typeface="Calibri"/>
                <a:cs typeface="Calibri"/>
                <a:sym typeface="Calibri"/>
              </a:endParaRPr>
            </a:p>
          </p:txBody>
        </p:sp>
        <p:pic>
          <p:nvPicPr>
            <p:cNvPr id="15097" name="Google Shape;15097;p255"/>
            <p:cNvPicPr preferRelativeResize="0"/>
            <p:nvPr/>
          </p:nvPicPr>
          <p:blipFill rotWithShape="1">
            <a:blip r:embed="rId6">
              <a:alphaModFix/>
            </a:blip>
            <a:srcRect b="0" l="0" r="0" t="0"/>
            <a:stretch/>
          </p:blipFill>
          <p:spPr>
            <a:xfrm>
              <a:off x="3563068" y="2680582"/>
              <a:ext cx="3381920" cy="1182202"/>
            </a:xfrm>
            <a:prstGeom prst="rect">
              <a:avLst/>
            </a:prstGeom>
            <a:noFill/>
            <a:ln>
              <a:noFill/>
            </a:ln>
          </p:spPr>
        </p:pic>
        <p:sp>
          <p:nvSpPr>
            <p:cNvPr id="15098" name="Google Shape;15098;p255"/>
            <p:cNvSpPr txBox="1"/>
            <p:nvPr/>
          </p:nvSpPr>
          <p:spPr>
            <a:xfrm>
              <a:off x="5824572" y="3837256"/>
              <a:ext cx="1015858" cy="350737"/>
            </a:xfrm>
            <a:prstGeom prst="rect">
              <a:avLst/>
            </a:prstGeom>
            <a:noFill/>
            <a:ln>
              <a:noFill/>
            </a:ln>
          </p:spPr>
          <p:txBody>
            <a:bodyPr anchorCtr="0" anchor="t" bIns="0" lIns="0" spcFirstLastPara="1" rIns="0" wrap="square" tIns="12050">
              <a:spAutoFit/>
            </a:bodyPr>
            <a:lstStyle/>
            <a:p>
              <a:pPr indent="0" lvl="0" marL="0" marR="0" rtl="0" algn="ctr">
                <a:lnSpc>
                  <a:spcPct val="100000"/>
                </a:lnSpc>
                <a:spcBef>
                  <a:spcPts val="0"/>
                </a:spcBef>
                <a:spcAft>
                  <a:spcPts val="0"/>
                </a:spcAft>
                <a:buClr>
                  <a:srgbClr val="001E5F"/>
                </a:buClr>
                <a:buSzPts val="1100"/>
                <a:buFont typeface="Calibri"/>
                <a:buNone/>
              </a:pPr>
              <a:r>
                <a:rPr b="0" i="0" lang="pt-BR" sz="1100" u="none" cap="none" strike="noStrike">
                  <a:solidFill>
                    <a:srgbClr val="001E5F"/>
                  </a:solidFill>
                  <a:latin typeface="Calibri"/>
                  <a:ea typeface="Calibri"/>
                  <a:cs typeface="Calibri"/>
                  <a:sym typeface="Calibri"/>
                </a:rPr>
                <a:t>Hemácias HPN ligadas a C3</a:t>
              </a:r>
              <a:r>
                <a:rPr b="0" baseline="30000" i="0" lang="pt-BR" sz="1100" u="none" cap="none" strike="noStrike">
                  <a:solidFill>
                    <a:srgbClr val="001E5F"/>
                  </a:solidFill>
                  <a:latin typeface="Calibri"/>
                  <a:ea typeface="Calibri"/>
                  <a:cs typeface="Calibri"/>
                  <a:sym typeface="Calibri"/>
                </a:rPr>
                <a:t>1</a:t>
              </a:r>
              <a:endParaRPr b="0" baseline="30000" i="0" sz="1100" u="none" cap="none" strike="noStrike">
                <a:solidFill>
                  <a:srgbClr val="3F4444"/>
                </a:solidFill>
                <a:latin typeface="Calibri"/>
                <a:ea typeface="Calibri"/>
                <a:cs typeface="Calibri"/>
                <a:sym typeface="Calibri"/>
              </a:endParaRPr>
            </a:p>
          </p:txBody>
        </p:sp>
        <p:sp>
          <p:nvSpPr>
            <p:cNvPr id="15099" name="Google Shape;15099;p255"/>
            <p:cNvSpPr txBox="1"/>
            <p:nvPr/>
          </p:nvSpPr>
          <p:spPr>
            <a:xfrm>
              <a:off x="4017784" y="3837256"/>
              <a:ext cx="1003744" cy="350737"/>
            </a:xfrm>
            <a:prstGeom prst="rect">
              <a:avLst/>
            </a:prstGeom>
            <a:noFill/>
            <a:ln>
              <a:noFill/>
            </a:ln>
          </p:spPr>
          <p:txBody>
            <a:bodyPr anchorCtr="0" anchor="t" bIns="0" lIns="0" spcFirstLastPara="1" rIns="0" wrap="square" tIns="12050">
              <a:spAutoFit/>
            </a:bodyPr>
            <a:lstStyle/>
            <a:p>
              <a:pPr indent="0" lvl="0" marL="0" marR="0" rtl="0" algn="ctr">
                <a:lnSpc>
                  <a:spcPct val="100000"/>
                </a:lnSpc>
                <a:spcBef>
                  <a:spcPts val="0"/>
                </a:spcBef>
                <a:spcAft>
                  <a:spcPts val="0"/>
                </a:spcAft>
                <a:buClr>
                  <a:srgbClr val="001E5F"/>
                </a:buClr>
                <a:buSzPts val="1100"/>
                <a:buFont typeface="Calibri"/>
                <a:buNone/>
              </a:pPr>
              <a:r>
                <a:rPr lang="pt-BR" sz="1100">
                  <a:solidFill>
                    <a:srgbClr val="001E5F"/>
                  </a:solidFill>
                  <a:latin typeface="Calibri"/>
                  <a:ea typeface="Calibri"/>
                  <a:cs typeface="Calibri"/>
                  <a:sym typeface="Calibri"/>
                </a:rPr>
                <a:t>Hemácias </a:t>
              </a:r>
              <a:r>
                <a:rPr b="0" i="0" lang="pt-BR" sz="1100" u="none" cap="none" strike="noStrike">
                  <a:solidFill>
                    <a:srgbClr val="001E5F"/>
                  </a:solidFill>
                  <a:latin typeface="Calibri"/>
                  <a:ea typeface="Calibri"/>
                  <a:cs typeface="Calibri"/>
                  <a:sym typeface="Calibri"/>
                </a:rPr>
                <a:t>Normais</a:t>
              </a:r>
              <a:r>
                <a:rPr b="0" baseline="30000" i="0" lang="pt-BR" sz="1100" u="none" cap="none" strike="noStrike">
                  <a:solidFill>
                    <a:srgbClr val="001E5F"/>
                  </a:solidFill>
                  <a:latin typeface="Calibri"/>
                  <a:ea typeface="Calibri"/>
                  <a:cs typeface="Calibri"/>
                  <a:sym typeface="Calibri"/>
                </a:rPr>
                <a:t>1</a:t>
              </a:r>
              <a:endParaRPr b="0" baseline="30000" i="0" sz="1100" u="none" cap="none" strike="noStrike">
                <a:solidFill>
                  <a:srgbClr val="3F4444"/>
                </a:solidFill>
                <a:latin typeface="Calibri"/>
                <a:ea typeface="Calibri"/>
                <a:cs typeface="Calibri"/>
                <a:sym typeface="Calibri"/>
              </a:endParaRPr>
            </a:p>
          </p:txBody>
        </p:sp>
        <p:sp>
          <p:nvSpPr>
            <p:cNvPr id="15100" name="Google Shape;15100;p255"/>
            <p:cNvSpPr txBox="1"/>
            <p:nvPr/>
          </p:nvSpPr>
          <p:spPr>
            <a:xfrm>
              <a:off x="5206022" y="3837256"/>
              <a:ext cx="579369" cy="350737"/>
            </a:xfrm>
            <a:prstGeom prst="rect">
              <a:avLst/>
            </a:prstGeom>
            <a:noFill/>
            <a:ln>
              <a:noFill/>
            </a:ln>
          </p:spPr>
          <p:txBody>
            <a:bodyPr anchorCtr="0" anchor="t" bIns="0" lIns="0" spcFirstLastPara="1" rIns="0" wrap="square" tIns="12050">
              <a:spAutoFit/>
            </a:bodyPr>
            <a:lstStyle/>
            <a:p>
              <a:pPr indent="0" lvl="0" marL="38100" marR="0" rtl="0" algn="ctr">
                <a:lnSpc>
                  <a:spcPct val="100000"/>
                </a:lnSpc>
                <a:spcBef>
                  <a:spcPts val="0"/>
                </a:spcBef>
                <a:spcAft>
                  <a:spcPts val="0"/>
                </a:spcAft>
                <a:buClr>
                  <a:srgbClr val="001E5F"/>
                </a:buClr>
                <a:buSzPts val="1100"/>
                <a:buFont typeface="Calibri"/>
                <a:buNone/>
              </a:pPr>
              <a:r>
                <a:rPr lang="pt-BR" sz="1100">
                  <a:solidFill>
                    <a:srgbClr val="001E5F"/>
                  </a:solidFill>
                  <a:latin typeface="Calibri"/>
                  <a:ea typeface="Calibri"/>
                  <a:cs typeface="Calibri"/>
                  <a:sym typeface="Calibri"/>
                </a:rPr>
                <a:t>Hemácias</a:t>
              </a:r>
              <a:r>
                <a:rPr b="0" i="0" lang="pt-BR" sz="1100" u="none" cap="none" strike="noStrike">
                  <a:solidFill>
                    <a:srgbClr val="001E5F"/>
                  </a:solidFill>
                  <a:latin typeface="Calibri"/>
                  <a:ea typeface="Calibri"/>
                  <a:cs typeface="Calibri"/>
                  <a:sym typeface="Calibri"/>
                </a:rPr>
                <a:t> HPN</a:t>
              </a:r>
              <a:r>
                <a:rPr b="0" baseline="30000" i="0" lang="pt-BR" sz="1100" u="none" cap="none" strike="noStrike">
                  <a:solidFill>
                    <a:srgbClr val="001E5F"/>
                  </a:solidFill>
                  <a:latin typeface="Calibri"/>
                  <a:ea typeface="Calibri"/>
                  <a:cs typeface="Calibri"/>
                  <a:sym typeface="Calibri"/>
                </a:rPr>
                <a:t>1</a:t>
              </a:r>
              <a:endParaRPr b="0" baseline="30000" i="0" sz="1100" u="none" cap="none" strike="noStrike">
                <a:solidFill>
                  <a:srgbClr val="3F4444"/>
                </a:solidFill>
                <a:latin typeface="Calibri"/>
                <a:ea typeface="Calibri"/>
                <a:cs typeface="Calibri"/>
                <a:sym typeface="Calibri"/>
              </a:endParaRPr>
            </a:p>
          </p:txBody>
        </p:sp>
        <p:sp>
          <p:nvSpPr>
            <p:cNvPr id="15101" name="Google Shape;15101;p255"/>
            <p:cNvSpPr txBox="1"/>
            <p:nvPr/>
          </p:nvSpPr>
          <p:spPr>
            <a:xfrm>
              <a:off x="728176" y="1786345"/>
              <a:ext cx="1375711" cy="336631"/>
            </a:xfrm>
            <a:prstGeom prst="rect">
              <a:avLst/>
            </a:prstGeom>
            <a:noFill/>
            <a:ln>
              <a:noFill/>
            </a:ln>
          </p:spPr>
          <p:txBody>
            <a:bodyPr anchorCtr="0" anchor="t" bIns="0" lIns="0" spcFirstLastPara="1" rIns="0" wrap="square" tIns="13325">
              <a:spAutoFit/>
            </a:bodyPr>
            <a:lstStyle/>
            <a:p>
              <a:pPr indent="-36830" lvl="0" marL="48895" marR="5080" rtl="0" algn="l">
                <a:lnSpc>
                  <a:spcPct val="100000"/>
                </a:lnSpc>
                <a:spcBef>
                  <a:spcPts val="0"/>
                </a:spcBef>
                <a:spcAft>
                  <a:spcPts val="0"/>
                </a:spcAft>
                <a:buClr>
                  <a:srgbClr val="3F4444"/>
                </a:buClr>
                <a:buSzPts val="1050"/>
                <a:buFont typeface="Calibri"/>
                <a:buNone/>
              </a:pPr>
              <a:r>
                <a:rPr b="1" i="0" lang="pt-BR" sz="1050" u="none" cap="none" strike="noStrike">
                  <a:solidFill>
                    <a:srgbClr val="3F4444"/>
                  </a:solidFill>
                  <a:latin typeface="Calibri"/>
                  <a:ea typeface="Calibri"/>
                  <a:cs typeface="Calibri"/>
                  <a:sym typeface="Calibri"/>
                </a:rPr>
                <a:t>Ativação hidrolítica espontânea de C3</a:t>
              </a:r>
              <a:endParaRPr b="1" i="0" sz="1050" u="none" cap="none" strike="noStrike">
                <a:solidFill>
                  <a:srgbClr val="3F4444"/>
                </a:solidFill>
                <a:latin typeface="Calibri"/>
                <a:ea typeface="Calibri"/>
                <a:cs typeface="Calibri"/>
                <a:sym typeface="Calibri"/>
              </a:endParaRPr>
            </a:p>
          </p:txBody>
        </p:sp>
        <p:sp>
          <p:nvSpPr>
            <p:cNvPr id="15102" name="Google Shape;15102;p255"/>
            <p:cNvSpPr txBox="1"/>
            <p:nvPr/>
          </p:nvSpPr>
          <p:spPr>
            <a:xfrm>
              <a:off x="2288705" y="3618745"/>
              <a:ext cx="681355" cy="299720"/>
            </a:xfrm>
            <a:prstGeom prst="rect">
              <a:avLst/>
            </a:prstGeom>
            <a:noFill/>
            <a:ln>
              <a:noFill/>
            </a:ln>
          </p:spPr>
          <p:txBody>
            <a:bodyPr anchorCtr="0" anchor="t" bIns="0" lIns="0" spcFirstLastPara="1" rIns="0" wrap="square" tIns="12700">
              <a:spAutoFit/>
            </a:bodyPr>
            <a:lstStyle/>
            <a:p>
              <a:pPr indent="12700" lvl="0" marL="0" marR="5080" rtl="0" algn="l">
                <a:lnSpc>
                  <a:spcPct val="100000"/>
                </a:lnSpc>
                <a:spcBef>
                  <a:spcPts val="0"/>
                </a:spcBef>
                <a:spcAft>
                  <a:spcPts val="0"/>
                </a:spcAft>
                <a:buClr>
                  <a:srgbClr val="3F4444"/>
                </a:buClr>
                <a:buSzPts val="900"/>
                <a:buFont typeface="Calibri"/>
                <a:buNone/>
              </a:pPr>
              <a:r>
                <a:rPr b="1" i="0" lang="pt-BR" sz="900" u="none" cap="none" strike="noStrike">
                  <a:solidFill>
                    <a:srgbClr val="3F4444"/>
                  </a:solidFill>
                  <a:latin typeface="Calibri"/>
                  <a:ea typeface="Calibri"/>
                  <a:cs typeface="Calibri"/>
                  <a:sym typeface="Calibri"/>
                </a:rPr>
                <a:t>C5-convertase (C3bBb)</a:t>
              </a:r>
              <a:endParaRPr b="1" i="0" sz="900" u="none" cap="none" strike="noStrike">
                <a:solidFill>
                  <a:srgbClr val="3F4444"/>
                </a:solidFill>
                <a:latin typeface="Calibri"/>
                <a:ea typeface="Calibri"/>
                <a:cs typeface="Calibri"/>
                <a:sym typeface="Calibri"/>
              </a:endParaRPr>
            </a:p>
          </p:txBody>
        </p:sp>
        <p:sp>
          <p:nvSpPr>
            <p:cNvPr id="15103" name="Google Shape;15103;p255"/>
            <p:cNvSpPr txBox="1"/>
            <p:nvPr/>
          </p:nvSpPr>
          <p:spPr>
            <a:xfrm>
              <a:off x="1095992" y="2295967"/>
              <a:ext cx="640080" cy="316753"/>
            </a:xfrm>
            <a:prstGeom prst="rect">
              <a:avLst/>
            </a:prstGeom>
            <a:noFill/>
            <a:ln>
              <a:noFill/>
            </a:ln>
          </p:spPr>
          <p:txBody>
            <a:bodyPr anchorCtr="0" anchor="t" bIns="0" lIns="0" spcFirstLastPara="1" rIns="0" wrap="square" tIns="39350">
              <a:spAutoFit/>
            </a:bodyPr>
            <a:lstStyle/>
            <a:p>
              <a:pPr indent="0" lvl="0" marL="90805" marR="154940" rtl="0" algn="l">
                <a:lnSpc>
                  <a:spcPct val="100000"/>
                </a:lnSpc>
                <a:spcBef>
                  <a:spcPts val="0"/>
                </a:spcBef>
                <a:spcAft>
                  <a:spcPts val="0"/>
                </a:spcAft>
                <a:buClr>
                  <a:srgbClr val="3F4444"/>
                </a:buClr>
                <a:buSzPts val="900"/>
                <a:buFont typeface="Calibri"/>
                <a:buNone/>
              </a:pPr>
              <a:r>
                <a:rPr b="1" i="0" lang="pt-BR" sz="900" u="none" cap="none" strike="noStrike">
                  <a:solidFill>
                    <a:srgbClr val="3F4444"/>
                  </a:solidFill>
                  <a:latin typeface="Calibri"/>
                  <a:ea typeface="Calibri"/>
                  <a:cs typeface="Calibri"/>
                  <a:sym typeface="Calibri"/>
                </a:rPr>
                <a:t>Fator B Fator D</a:t>
              </a:r>
              <a:endParaRPr b="1" i="0" sz="900" u="none" cap="none" strike="noStrike">
                <a:solidFill>
                  <a:srgbClr val="3F4444"/>
                </a:solidFill>
                <a:latin typeface="Calibri"/>
                <a:ea typeface="Calibri"/>
                <a:cs typeface="Calibri"/>
                <a:sym typeface="Calibri"/>
              </a:endParaRPr>
            </a:p>
          </p:txBody>
        </p:sp>
        <p:sp>
          <p:nvSpPr>
            <p:cNvPr id="15104" name="Google Shape;15104;p255"/>
            <p:cNvSpPr/>
            <p:nvPr/>
          </p:nvSpPr>
          <p:spPr>
            <a:xfrm>
              <a:off x="1644207" y="3702430"/>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EE007D"/>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105" name="Google Shape;15105;p255"/>
            <p:cNvSpPr txBox="1"/>
            <p:nvPr/>
          </p:nvSpPr>
          <p:spPr>
            <a:xfrm>
              <a:off x="1792721" y="3803506"/>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106" name="Google Shape;15106;p255"/>
            <p:cNvSpPr/>
            <p:nvPr/>
          </p:nvSpPr>
          <p:spPr>
            <a:xfrm>
              <a:off x="1639445" y="3543374"/>
              <a:ext cx="584454" cy="322690"/>
            </a:xfrm>
            <a:prstGeom prst="ellipse">
              <a:avLst/>
            </a:prstGeom>
            <a:gradFill>
              <a:gsLst>
                <a:gs pos="0">
                  <a:srgbClr val="680037"/>
                </a:gs>
                <a:gs pos="100000">
                  <a:schemeClr val="accent3"/>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107" name="Google Shape;15107;p255"/>
            <p:cNvSpPr txBox="1"/>
            <p:nvPr/>
          </p:nvSpPr>
          <p:spPr>
            <a:xfrm>
              <a:off x="1712572" y="3563140"/>
              <a:ext cx="457176"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r>
                <a:rPr b="1" baseline="-25000" i="0" lang="pt-BR" sz="1100" u="none" cap="none" strike="noStrike">
                  <a:solidFill>
                    <a:srgbClr val="FFFFFF"/>
                  </a:solidFill>
                  <a:latin typeface="Calibri"/>
                  <a:ea typeface="Calibri"/>
                  <a:cs typeface="Calibri"/>
                  <a:sym typeface="Calibri"/>
                </a:rPr>
                <a:t>n</a:t>
              </a:r>
              <a:endParaRPr/>
            </a:p>
          </p:txBody>
        </p:sp>
        <p:sp>
          <p:nvSpPr>
            <p:cNvPr id="15108" name="Google Shape;15108;p255"/>
            <p:cNvSpPr/>
            <p:nvPr/>
          </p:nvSpPr>
          <p:spPr>
            <a:xfrm>
              <a:off x="1167775" y="4227629"/>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09" name="Google Shape;15109;p255"/>
            <p:cNvSpPr txBox="1"/>
            <p:nvPr/>
          </p:nvSpPr>
          <p:spPr>
            <a:xfrm>
              <a:off x="1177884" y="4271860"/>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110" name="Google Shape;15110;p255"/>
            <p:cNvSpPr/>
            <p:nvPr/>
          </p:nvSpPr>
          <p:spPr>
            <a:xfrm>
              <a:off x="1541123" y="4227629"/>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11" name="Google Shape;15111;p255"/>
            <p:cNvSpPr txBox="1"/>
            <p:nvPr/>
          </p:nvSpPr>
          <p:spPr>
            <a:xfrm>
              <a:off x="1551232" y="4271860"/>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112" name="Google Shape;15112;p255"/>
            <p:cNvSpPr/>
            <p:nvPr/>
          </p:nvSpPr>
          <p:spPr>
            <a:xfrm>
              <a:off x="1936449" y="4227629"/>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13" name="Google Shape;15113;p255"/>
            <p:cNvSpPr txBox="1"/>
            <p:nvPr/>
          </p:nvSpPr>
          <p:spPr>
            <a:xfrm>
              <a:off x="1946558" y="4271860"/>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114" name="Google Shape;15114;p255"/>
            <p:cNvSpPr/>
            <p:nvPr/>
          </p:nvSpPr>
          <p:spPr>
            <a:xfrm>
              <a:off x="2336218" y="4227629"/>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15" name="Google Shape;15115;p255"/>
            <p:cNvSpPr txBox="1"/>
            <p:nvPr/>
          </p:nvSpPr>
          <p:spPr>
            <a:xfrm>
              <a:off x="2346327" y="4271860"/>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116" name="Google Shape;15116;p255"/>
            <p:cNvSpPr/>
            <p:nvPr/>
          </p:nvSpPr>
          <p:spPr>
            <a:xfrm rot="2700000">
              <a:off x="1166173" y="4193579"/>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17" name="Google Shape;15117;p255"/>
            <p:cNvSpPr/>
            <p:nvPr/>
          </p:nvSpPr>
          <p:spPr>
            <a:xfrm rot="2700000">
              <a:off x="1539683" y="4193578"/>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18" name="Google Shape;15118;p255"/>
            <p:cNvSpPr/>
            <p:nvPr/>
          </p:nvSpPr>
          <p:spPr>
            <a:xfrm rot="2700000">
              <a:off x="1916338" y="4193579"/>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19" name="Google Shape;15119;p255"/>
            <p:cNvSpPr/>
            <p:nvPr/>
          </p:nvSpPr>
          <p:spPr>
            <a:xfrm rot="2700000">
              <a:off x="2315248" y="4193578"/>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20" name="Google Shape;15120;p255"/>
            <p:cNvSpPr/>
            <p:nvPr/>
          </p:nvSpPr>
          <p:spPr>
            <a:xfrm>
              <a:off x="1960134" y="1688383"/>
              <a:ext cx="400709" cy="532556"/>
            </a:xfrm>
            <a:prstGeom prst="lightningBolt">
              <a:avLst/>
            </a:prstGeom>
            <a:solidFill>
              <a:schemeClr val="accent2"/>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585"/>
                <a:buFont typeface="Calibri"/>
                <a:buNone/>
              </a:pPr>
              <a:r>
                <a:t/>
              </a:r>
              <a:endParaRPr b="0" i="0" sz="585" u="none" cap="none" strike="noStrike">
                <a:solidFill>
                  <a:srgbClr val="FFFFFF"/>
                </a:solidFill>
                <a:latin typeface="Calibri"/>
                <a:ea typeface="Calibri"/>
                <a:cs typeface="Calibri"/>
                <a:sym typeface="Calibri"/>
              </a:endParaRPr>
            </a:p>
          </p:txBody>
        </p:sp>
        <p:sp>
          <p:nvSpPr>
            <p:cNvPr id="15121" name="Google Shape;15121;p255"/>
            <p:cNvSpPr/>
            <p:nvPr/>
          </p:nvSpPr>
          <p:spPr>
            <a:xfrm>
              <a:off x="2159000" y="2304388"/>
              <a:ext cx="187327" cy="568690"/>
            </a:xfrm>
            <a:custGeom>
              <a:rect b="b" l="l" r="r" t="t"/>
              <a:pathLst>
                <a:path extrusionOk="0" h="457200" w="457200">
                  <a:moveTo>
                    <a:pt x="457200" y="457200"/>
                  </a:moveTo>
                  <a:lnTo>
                    <a:pt x="457200" y="0"/>
                  </a:lnTo>
                  <a:lnTo>
                    <a:pt x="0" y="0"/>
                  </a:lnTo>
                </a:path>
              </a:pathLst>
            </a:custGeom>
            <a:noFill/>
            <a:ln cap="flat" cmpd="sng" w="12700">
              <a:solidFill>
                <a:schemeClr val="dk2"/>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22" name="Google Shape;15122;p255"/>
            <p:cNvSpPr txBox="1"/>
            <p:nvPr/>
          </p:nvSpPr>
          <p:spPr>
            <a:xfrm>
              <a:off x="2388993" y="2395968"/>
              <a:ext cx="788487" cy="317395"/>
            </a:xfrm>
            <a:prstGeom prst="rect">
              <a:avLst/>
            </a:prstGeom>
            <a:noFill/>
            <a:ln>
              <a:noFill/>
            </a:ln>
          </p:spPr>
          <p:txBody>
            <a:bodyPr anchorCtr="0" anchor="t" bIns="0" lIns="0" spcFirstLastPara="1" rIns="0" wrap="square" tIns="40000">
              <a:spAutoFit/>
            </a:bodyPr>
            <a:lstStyle/>
            <a:p>
              <a:pPr indent="0" lvl="0" marL="0" marR="99060" rtl="0" algn="l">
                <a:lnSpc>
                  <a:spcPct val="100000"/>
                </a:lnSpc>
                <a:spcBef>
                  <a:spcPts val="0"/>
                </a:spcBef>
                <a:spcAft>
                  <a:spcPts val="0"/>
                </a:spcAft>
                <a:buClr>
                  <a:srgbClr val="003865"/>
                </a:buClr>
                <a:buSzPts val="900"/>
                <a:buFont typeface="Calibri"/>
                <a:buNone/>
              </a:pPr>
              <a:r>
                <a:rPr b="1" i="0" lang="pt-BR" sz="900" u="none" cap="none" strike="noStrike">
                  <a:solidFill>
                    <a:srgbClr val="003865"/>
                  </a:solidFill>
                  <a:latin typeface="Calibri"/>
                  <a:ea typeface="Calibri"/>
                  <a:cs typeface="Calibri"/>
                  <a:sym typeface="Calibri"/>
                </a:rPr>
                <a:t>C3 convertase (C3bBb)</a:t>
              </a:r>
              <a:endParaRPr b="1" i="0" sz="900" u="none" cap="none" strike="noStrike">
                <a:solidFill>
                  <a:srgbClr val="003865"/>
                </a:solidFill>
                <a:latin typeface="Calibri"/>
                <a:ea typeface="Calibri"/>
                <a:cs typeface="Calibri"/>
                <a:sym typeface="Calibri"/>
              </a:endParaRPr>
            </a:p>
          </p:txBody>
        </p:sp>
        <p:cxnSp>
          <p:nvCxnSpPr>
            <p:cNvPr id="15123" name="Google Shape;15123;p255"/>
            <p:cNvCxnSpPr/>
            <p:nvPr/>
          </p:nvCxnSpPr>
          <p:spPr>
            <a:xfrm>
              <a:off x="1929306" y="2339809"/>
              <a:ext cx="0" cy="222240"/>
            </a:xfrm>
            <a:prstGeom prst="straightConnector1">
              <a:avLst/>
            </a:prstGeom>
            <a:noFill/>
            <a:ln cap="flat" cmpd="sng" w="12700">
              <a:solidFill>
                <a:srgbClr val="A5A5A5"/>
              </a:solidFill>
              <a:prstDash val="solid"/>
              <a:miter lim="800000"/>
              <a:headEnd len="sm" w="sm" type="none"/>
              <a:tailEnd len="sm" w="sm" type="triangle"/>
            </a:ln>
          </p:spPr>
        </p:cxnSp>
        <p:cxnSp>
          <p:nvCxnSpPr>
            <p:cNvPr id="15124" name="Google Shape;15124;p255"/>
            <p:cNvCxnSpPr/>
            <p:nvPr/>
          </p:nvCxnSpPr>
          <p:spPr>
            <a:xfrm>
              <a:off x="1929306" y="2895363"/>
              <a:ext cx="0" cy="222240"/>
            </a:xfrm>
            <a:prstGeom prst="straightConnector1">
              <a:avLst/>
            </a:prstGeom>
            <a:noFill/>
            <a:ln cap="flat" cmpd="sng" w="12700">
              <a:solidFill>
                <a:srgbClr val="A5A5A5"/>
              </a:solidFill>
              <a:prstDash val="solid"/>
              <a:miter lim="800000"/>
              <a:headEnd len="sm" w="sm" type="none"/>
              <a:tailEnd len="sm" w="sm" type="triangle"/>
            </a:ln>
          </p:spPr>
        </p:cxnSp>
        <p:cxnSp>
          <p:nvCxnSpPr>
            <p:cNvPr id="15125" name="Google Shape;15125;p255"/>
            <p:cNvCxnSpPr/>
            <p:nvPr/>
          </p:nvCxnSpPr>
          <p:spPr>
            <a:xfrm>
              <a:off x="1929306" y="3321134"/>
              <a:ext cx="0" cy="222240"/>
            </a:xfrm>
            <a:prstGeom prst="straightConnector1">
              <a:avLst/>
            </a:prstGeom>
            <a:noFill/>
            <a:ln cap="flat" cmpd="sng" w="12700">
              <a:solidFill>
                <a:srgbClr val="A5A5A5"/>
              </a:solidFill>
              <a:prstDash val="solid"/>
              <a:miter lim="800000"/>
              <a:headEnd len="sm" w="sm" type="none"/>
              <a:tailEnd len="sm" w="sm" type="triangle"/>
            </a:ln>
          </p:spPr>
        </p:cxnSp>
        <p:cxnSp>
          <p:nvCxnSpPr>
            <p:cNvPr id="15126" name="Google Shape;15126;p255"/>
            <p:cNvCxnSpPr/>
            <p:nvPr/>
          </p:nvCxnSpPr>
          <p:spPr>
            <a:xfrm>
              <a:off x="1360032" y="4096279"/>
              <a:ext cx="0" cy="111120"/>
            </a:xfrm>
            <a:prstGeom prst="straightConnector1">
              <a:avLst/>
            </a:prstGeom>
            <a:noFill/>
            <a:ln cap="flat" cmpd="sng" w="12700">
              <a:solidFill>
                <a:srgbClr val="A5A5A5"/>
              </a:solidFill>
              <a:prstDash val="solid"/>
              <a:miter lim="800000"/>
              <a:headEnd len="sm" w="sm" type="none"/>
              <a:tailEnd len="sm" w="sm" type="triangle"/>
            </a:ln>
          </p:spPr>
        </p:cxnSp>
        <p:cxnSp>
          <p:nvCxnSpPr>
            <p:cNvPr id="15127" name="Google Shape;15127;p255"/>
            <p:cNvCxnSpPr/>
            <p:nvPr/>
          </p:nvCxnSpPr>
          <p:spPr>
            <a:xfrm>
              <a:off x="1739014" y="4096279"/>
              <a:ext cx="0" cy="111120"/>
            </a:xfrm>
            <a:prstGeom prst="straightConnector1">
              <a:avLst/>
            </a:prstGeom>
            <a:noFill/>
            <a:ln cap="flat" cmpd="sng" w="12700">
              <a:solidFill>
                <a:srgbClr val="A5A5A5"/>
              </a:solidFill>
              <a:prstDash val="solid"/>
              <a:miter lim="800000"/>
              <a:headEnd len="sm" w="sm" type="none"/>
              <a:tailEnd len="sm" w="sm" type="triangle"/>
            </a:ln>
          </p:spPr>
        </p:cxnSp>
        <p:cxnSp>
          <p:nvCxnSpPr>
            <p:cNvPr id="15128" name="Google Shape;15128;p255"/>
            <p:cNvCxnSpPr/>
            <p:nvPr/>
          </p:nvCxnSpPr>
          <p:spPr>
            <a:xfrm>
              <a:off x="2120014" y="4096279"/>
              <a:ext cx="0" cy="111120"/>
            </a:xfrm>
            <a:prstGeom prst="straightConnector1">
              <a:avLst/>
            </a:prstGeom>
            <a:noFill/>
            <a:ln cap="flat" cmpd="sng" w="12700">
              <a:solidFill>
                <a:srgbClr val="A5A5A5"/>
              </a:solidFill>
              <a:prstDash val="solid"/>
              <a:miter lim="800000"/>
              <a:headEnd len="sm" w="sm" type="none"/>
              <a:tailEnd len="sm" w="sm" type="triangle"/>
            </a:ln>
          </p:spPr>
        </p:cxnSp>
        <p:cxnSp>
          <p:nvCxnSpPr>
            <p:cNvPr id="15129" name="Google Shape;15129;p255"/>
            <p:cNvCxnSpPr/>
            <p:nvPr/>
          </p:nvCxnSpPr>
          <p:spPr>
            <a:xfrm>
              <a:off x="2501014" y="4096279"/>
              <a:ext cx="0" cy="111120"/>
            </a:xfrm>
            <a:prstGeom prst="straightConnector1">
              <a:avLst/>
            </a:prstGeom>
            <a:noFill/>
            <a:ln cap="flat" cmpd="sng" w="12700">
              <a:solidFill>
                <a:srgbClr val="A5A5A5"/>
              </a:solidFill>
              <a:prstDash val="solid"/>
              <a:miter lim="800000"/>
              <a:headEnd len="sm" w="sm" type="none"/>
              <a:tailEnd len="sm" w="sm" type="triangle"/>
            </a:ln>
          </p:spPr>
        </p:cxnSp>
        <p:cxnSp>
          <p:nvCxnSpPr>
            <p:cNvPr id="15130" name="Google Shape;15130;p255"/>
            <p:cNvCxnSpPr/>
            <p:nvPr/>
          </p:nvCxnSpPr>
          <p:spPr>
            <a:xfrm>
              <a:off x="1360032" y="4101560"/>
              <a:ext cx="1145043" cy="0"/>
            </a:xfrm>
            <a:prstGeom prst="straightConnector1">
              <a:avLst/>
            </a:prstGeom>
            <a:noFill/>
            <a:ln cap="flat" cmpd="sng" w="12700">
              <a:solidFill>
                <a:srgbClr val="A5A5A5"/>
              </a:solidFill>
              <a:prstDash val="solid"/>
              <a:miter lim="800000"/>
              <a:headEnd len="sm" w="sm" type="none"/>
              <a:tailEnd len="sm" w="sm" type="none"/>
            </a:ln>
          </p:spPr>
        </p:cxnSp>
        <p:cxnSp>
          <p:nvCxnSpPr>
            <p:cNvPr id="15131" name="Google Shape;15131;p255"/>
            <p:cNvCxnSpPr/>
            <p:nvPr/>
          </p:nvCxnSpPr>
          <p:spPr>
            <a:xfrm>
              <a:off x="1931687" y="3971796"/>
              <a:ext cx="0" cy="124531"/>
            </a:xfrm>
            <a:prstGeom prst="straightConnector1">
              <a:avLst/>
            </a:prstGeom>
            <a:noFill/>
            <a:ln cap="flat" cmpd="sng" w="12700">
              <a:solidFill>
                <a:srgbClr val="A5A5A5"/>
              </a:solidFill>
              <a:prstDash val="solid"/>
              <a:miter lim="800000"/>
              <a:headEnd len="sm" w="sm" type="none"/>
              <a:tailEnd len="sm" w="sm" type="none"/>
            </a:ln>
          </p:spPr>
        </p:cxnSp>
        <p:cxnSp>
          <p:nvCxnSpPr>
            <p:cNvPr id="15132" name="Google Shape;15132;p255"/>
            <p:cNvCxnSpPr/>
            <p:nvPr/>
          </p:nvCxnSpPr>
          <p:spPr>
            <a:xfrm>
              <a:off x="1360032" y="4598165"/>
              <a:ext cx="0" cy="111120"/>
            </a:xfrm>
            <a:prstGeom prst="straightConnector1">
              <a:avLst/>
            </a:prstGeom>
            <a:noFill/>
            <a:ln cap="flat" cmpd="sng" w="12700">
              <a:solidFill>
                <a:srgbClr val="A5A5A5"/>
              </a:solidFill>
              <a:prstDash val="solid"/>
              <a:miter lim="800000"/>
              <a:headEnd len="sm" w="sm" type="none"/>
              <a:tailEnd len="sm" w="sm" type="triangle"/>
            </a:ln>
          </p:spPr>
        </p:cxnSp>
        <p:cxnSp>
          <p:nvCxnSpPr>
            <p:cNvPr id="15133" name="Google Shape;15133;p255"/>
            <p:cNvCxnSpPr/>
            <p:nvPr/>
          </p:nvCxnSpPr>
          <p:spPr>
            <a:xfrm>
              <a:off x="1739014" y="4598165"/>
              <a:ext cx="0" cy="111120"/>
            </a:xfrm>
            <a:prstGeom prst="straightConnector1">
              <a:avLst/>
            </a:prstGeom>
            <a:noFill/>
            <a:ln cap="flat" cmpd="sng" w="12700">
              <a:solidFill>
                <a:srgbClr val="A5A5A5"/>
              </a:solidFill>
              <a:prstDash val="solid"/>
              <a:miter lim="800000"/>
              <a:headEnd len="sm" w="sm" type="none"/>
              <a:tailEnd len="sm" w="sm" type="triangle"/>
            </a:ln>
          </p:spPr>
        </p:cxnSp>
        <p:cxnSp>
          <p:nvCxnSpPr>
            <p:cNvPr id="15134" name="Google Shape;15134;p255"/>
            <p:cNvCxnSpPr/>
            <p:nvPr/>
          </p:nvCxnSpPr>
          <p:spPr>
            <a:xfrm>
              <a:off x="2120014" y="4598165"/>
              <a:ext cx="0" cy="111120"/>
            </a:xfrm>
            <a:prstGeom prst="straightConnector1">
              <a:avLst/>
            </a:prstGeom>
            <a:noFill/>
            <a:ln cap="flat" cmpd="sng" w="12700">
              <a:solidFill>
                <a:srgbClr val="A5A5A5"/>
              </a:solidFill>
              <a:prstDash val="solid"/>
              <a:miter lim="800000"/>
              <a:headEnd len="sm" w="sm" type="none"/>
              <a:tailEnd len="sm" w="sm" type="triangle"/>
            </a:ln>
          </p:spPr>
        </p:cxnSp>
        <p:cxnSp>
          <p:nvCxnSpPr>
            <p:cNvPr id="15135" name="Google Shape;15135;p255"/>
            <p:cNvCxnSpPr/>
            <p:nvPr/>
          </p:nvCxnSpPr>
          <p:spPr>
            <a:xfrm>
              <a:off x="2501014" y="4598165"/>
              <a:ext cx="0" cy="111120"/>
            </a:xfrm>
            <a:prstGeom prst="straightConnector1">
              <a:avLst/>
            </a:prstGeom>
            <a:noFill/>
            <a:ln cap="flat" cmpd="sng" w="12700">
              <a:solidFill>
                <a:srgbClr val="A5A5A5"/>
              </a:solidFill>
              <a:prstDash val="solid"/>
              <a:miter lim="800000"/>
              <a:headEnd len="sm" w="sm" type="none"/>
              <a:tailEnd len="sm" w="sm" type="triangle"/>
            </a:ln>
          </p:spPr>
        </p:cxnSp>
        <p:sp>
          <p:nvSpPr>
            <p:cNvPr id="15136" name="Google Shape;15136;p255"/>
            <p:cNvSpPr txBox="1"/>
            <p:nvPr/>
          </p:nvSpPr>
          <p:spPr>
            <a:xfrm>
              <a:off x="547260" y="4680519"/>
              <a:ext cx="655005" cy="317395"/>
            </a:xfrm>
            <a:prstGeom prst="rect">
              <a:avLst/>
            </a:prstGeom>
            <a:noFill/>
            <a:ln>
              <a:noFill/>
            </a:ln>
          </p:spPr>
          <p:txBody>
            <a:bodyPr anchorCtr="0" anchor="t" bIns="0" lIns="0" spcFirstLastPara="1" rIns="0" wrap="square" tIns="40000">
              <a:spAutoFit/>
            </a:bodyPr>
            <a:lstStyle/>
            <a:p>
              <a:pPr indent="-137160" lvl="0" marL="244475" marR="99060" rtl="0" algn="r">
                <a:lnSpc>
                  <a:spcPct val="100000"/>
                </a:lnSpc>
                <a:spcBef>
                  <a:spcPts val="0"/>
                </a:spcBef>
                <a:spcAft>
                  <a:spcPts val="0"/>
                </a:spcAft>
                <a:buClr>
                  <a:srgbClr val="3F4444"/>
                </a:buClr>
                <a:buSzPts val="900"/>
                <a:buFont typeface="Calibri"/>
                <a:buNone/>
              </a:pPr>
              <a:r>
                <a:rPr b="1" i="0" lang="pt-BR" sz="900" u="none" cap="none" strike="noStrike">
                  <a:solidFill>
                    <a:srgbClr val="3F4444"/>
                  </a:solidFill>
                  <a:latin typeface="Calibri"/>
                  <a:ea typeface="Calibri"/>
                  <a:cs typeface="Calibri"/>
                  <a:sym typeface="Calibri"/>
                </a:rPr>
                <a:t>C5b-9 (MAC)</a:t>
              </a:r>
              <a:endParaRPr b="1" i="0" sz="900" u="none" cap="none" strike="noStrike">
                <a:solidFill>
                  <a:srgbClr val="3F4444"/>
                </a:solidFill>
                <a:latin typeface="Calibri"/>
                <a:ea typeface="Calibri"/>
                <a:cs typeface="Calibri"/>
                <a:sym typeface="Calibri"/>
              </a:endParaRPr>
            </a:p>
          </p:txBody>
        </p:sp>
        <p:sp>
          <p:nvSpPr>
            <p:cNvPr id="15137" name="Google Shape;15137;p255"/>
            <p:cNvSpPr/>
            <p:nvPr/>
          </p:nvSpPr>
          <p:spPr>
            <a:xfrm>
              <a:off x="1639445" y="3131135"/>
              <a:ext cx="584454" cy="322690"/>
            </a:xfrm>
            <a:prstGeom prst="ellipse">
              <a:avLst/>
            </a:prstGeom>
            <a:gradFill>
              <a:gsLst>
                <a:gs pos="0">
                  <a:srgbClr val="6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138" name="Google Shape;15138;p255"/>
            <p:cNvSpPr txBox="1"/>
            <p:nvPr/>
          </p:nvSpPr>
          <p:spPr>
            <a:xfrm>
              <a:off x="1737418" y="3150901"/>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b="1" baseline="-25000" i="0" sz="1100" u="none" cap="none" strike="noStrike">
                <a:solidFill>
                  <a:srgbClr val="FFFFFF"/>
                </a:solidFill>
                <a:latin typeface="Calibri"/>
                <a:ea typeface="Calibri"/>
                <a:cs typeface="Calibri"/>
                <a:sym typeface="Calibri"/>
              </a:endParaRPr>
            </a:p>
          </p:txBody>
        </p:sp>
        <p:sp>
          <p:nvSpPr>
            <p:cNvPr id="15139" name="Google Shape;15139;p255"/>
            <p:cNvSpPr/>
            <p:nvPr/>
          </p:nvSpPr>
          <p:spPr>
            <a:xfrm>
              <a:off x="1644207" y="2746222"/>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007EE6"/>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140" name="Google Shape;15140;p255"/>
            <p:cNvSpPr/>
            <p:nvPr/>
          </p:nvSpPr>
          <p:spPr>
            <a:xfrm>
              <a:off x="1639445" y="2597885"/>
              <a:ext cx="584454" cy="322690"/>
            </a:xfrm>
            <a:prstGeom prst="ellipse">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141" name="Google Shape;15141;p255"/>
            <p:cNvSpPr txBox="1"/>
            <p:nvPr/>
          </p:nvSpPr>
          <p:spPr>
            <a:xfrm>
              <a:off x="1737418" y="2617651"/>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a:p>
          </p:txBody>
        </p:sp>
        <p:sp>
          <p:nvSpPr>
            <p:cNvPr id="15142" name="Google Shape;15142;p255"/>
            <p:cNvSpPr txBox="1"/>
            <p:nvPr/>
          </p:nvSpPr>
          <p:spPr>
            <a:xfrm>
              <a:off x="1792721" y="2858017"/>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143" name="Google Shape;15143;p255"/>
            <p:cNvSpPr/>
            <p:nvPr/>
          </p:nvSpPr>
          <p:spPr>
            <a:xfrm>
              <a:off x="1742985" y="2084750"/>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44" name="Google Shape;15144;p255"/>
            <p:cNvSpPr txBox="1"/>
            <p:nvPr/>
          </p:nvSpPr>
          <p:spPr>
            <a:xfrm>
              <a:off x="1742985" y="2134358"/>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t>
              </a:r>
              <a:endParaRPr/>
            </a:p>
          </p:txBody>
        </p:sp>
        <p:sp>
          <p:nvSpPr>
            <p:cNvPr id="15145" name="Google Shape;15145;p255"/>
            <p:cNvSpPr/>
            <p:nvPr/>
          </p:nvSpPr>
          <p:spPr>
            <a:xfrm rot="2700000">
              <a:off x="1166173" y="4695396"/>
              <a:ext cx="398312" cy="398312"/>
            </a:xfrm>
            <a:prstGeom prst="plus">
              <a:avLst>
                <a:gd fmla="val 41797" name="adj"/>
              </a:avLst>
            </a:prstGeom>
            <a:solidFill>
              <a:schemeClr val="accent4">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46" name="Google Shape;15146;p255"/>
            <p:cNvSpPr/>
            <p:nvPr/>
          </p:nvSpPr>
          <p:spPr>
            <a:xfrm rot="2700000">
              <a:off x="1539683" y="4695395"/>
              <a:ext cx="398312" cy="398312"/>
            </a:xfrm>
            <a:prstGeom prst="plus">
              <a:avLst>
                <a:gd fmla="val 41797" name="adj"/>
              </a:avLst>
            </a:prstGeom>
            <a:solidFill>
              <a:schemeClr val="accent4">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47" name="Google Shape;15147;p255"/>
            <p:cNvSpPr/>
            <p:nvPr/>
          </p:nvSpPr>
          <p:spPr>
            <a:xfrm rot="2700000">
              <a:off x="1916338" y="4695396"/>
              <a:ext cx="398312" cy="398312"/>
            </a:xfrm>
            <a:prstGeom prst="plus">
              <a:avLst>
                <a:gd fmla="val 41797" name="adj"/>
              </a:avLst>
            </a:prstGeom>
            <a:solidFill>
              <a:schemeClr val="accent4">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48" name="Google Shape;15148;p255"/>
            <p:cNvSpPr/>
            <p:nvPr/>
          </p:nvSpPr>
          <p:spPr>
            <a:xfrm rot="2700000">
              <a:off x="2289848" y="4695395"/>
              <a:ext cx="398312" cy="398312"/>
            </a:xfrm>
            <a:prstGeom prst="plus">
              <a:avLst>
                <a:gd fmla="val 41797" name="adj"/>
              </a:avLst>
            </a:prstGeom>
            <a:solidFill>
              <a:schemeClr val="accent4">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49" name="Google Shape;15149;p255"/>
            <p:cNvSpPr/>
            <p:nvPr/>
          </p:nvSpPr>
          <p:spPr>
            <a:xfrm rot="5400000">
              <a:off x="2104173" y="3193838"/>
              <a:ext cx="2417885" cy="261384"/>
            </a:xfrm>
            <a:prstGeom prst="triangle">
              <a:avLst>
                <a:gd fmla="val 50000" name="adj"/>
              </a:avLst>
            </a:prstGeom>
            <a:solidFill>
              <a:srgbClr val="D8D8D8"/>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cxnSp>
          <p:nvCxnSpPr>
            <p:cNvPr id="15150" name="Google Shape;15150;p255"/>
            <p:cNvCxnSpPr/>
            <p:nvPr/>
          </p:nvCxnSpPr>
          <p:spPr>
            <a:xfrm>
              <a:off x="5171138" y="3733671"/>
              <a:ext cx="0" cy="490564"/>
            </a:xfrm>
            <a:prstGeom prst="straightConnector1">
              <a:avLst/>
            </a:prstGeom>
            <a:noFill/>
            <a:ln cap="flat" cmpd="sng" w="19050">
              <a:solidFill>
                <a:srgbClr val="A5A5A5"/>
              </a:solidFill>
              <a:prstDash val="dot"/>
              <a:miter lim="800000"/>
              <a:headEnd len="sm" w="sm" type="none"/>
              <a:tailEnd len="sm" w="sm" type="none"/>
            </a:ln>
          </p:spPr>
        </p:cxnSp>
        <p:cxnSp>
          <p:nvCxnSpPr>
            <p:cNvPr id="15151" name="Google Shape;15151;p255"/>
            <p:cNvCxnSpPr/>
            <p:nvPr/>
          </p:nvCxnSpPr>
          <p:spPr>
            <a:xfrm>
              <a:off x="5823768" y="3733671"/>
              <a:ext cx="0" cy="514162"/>
            </a:xfrm>
            <a:prstGeom prst="straightConnector1">
              <a:avLst/>
            </a:prstGeom>
            <a:noFill/>
            <a:ln cap="flat" cmpd="sng" w="19050">
              <a:solidFill>
                <a:srgbClr val="A5A5A5"/>
              </a:solidFill>
              <a:prstDash val="dot"/>
              <a:miter lim="800000"/>
              <a:headEnd len="sm" w="sm" type="none"/>
              <a:tailEnd len="sm" w="sm" type="none"/>
            </a:ln>
          </p:spPr>
        </p:cxnSp>
      </p:grpSp>
      <p:cxnSp>
        <p:nvCxnSpPr>
          <p:cNvPr id="15152" name="Google Shape;15152;p255"/>
          <p:cNvCxnSpPr/>
          <p:nvPr/>
        </p:nvCxnSpPr>
        <p:spPr>
          <a:xfrm>
            <a:off x="7092851" y="1734847"/>
            <a:ext cx="0" cy="3789461"/>
          </a:xfrm>
          <a:prstGeom prst="straightConnector1">
            <a:avLst/>
          </a:prstGeom>
          <a:noFill/>
          <a:ln cap="flat" cmpd="sng" w="19050">
            <a:solidFill>
              <a:schemeClr val="lt2"/>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075"/>
                                        </p:tgtEl>
                                        <p:attrNameLst>
                                          <p:attrName>style.visibility</p:attrName>
                                        </p:attrNameLst>
                                      </p:cBhvr>
                                      <p:to>
                                        <p:strVal val="visible"/>
                                      </p:to>
                                    </p:set>
                                    <p:animEffect filter="fade" transition="in">
                                      <p:cBhvr>
                                        <p:cTn dur="500"/>
                                        <p:tgtEl>
                                          <p:spTgt spid="15075"/>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5091"/>
                                        </p:tgtEl>
                                        <p:attrNameLst>
                                          <p:attrName>style.visibility</p:attrName>
                                        </p:attrNameLst>
                                      </p:cBhvr>
                                      <p:to>
                                        <p:strVal val="visible"/>
                                      </p:to>
                                    </p:set>
                                    <p:animEffect filter="fade" transition="in">
                                      <p:cBhvr>
                                        <p:cTn dur="500"/>
                                        <p:tgtEl>
                                          <p:spTgt spid="15091"/>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5084"/>
                                        </p:tgtEl>
                                        <p:attrNameLst>
                                          <p:attrName>style.visibility</p:attrName>
                                        </p:attrNameLst>
                                      </p:cBhvr>
                                      <p:to>
                                        <p:strVal val="visible"/>
                                      </p:to>
                                    </p:set>
                                    <p:animEffect filter="fade" transition="in">
                                      <p:cBhvr>
                                        <p:cTn dur="500"/>
                                        <p:tgtEl>
                                          <p:spTgt spid="15084"/>
                                        </p:tgtEl>
                                      </p:cBhvr>
                                    </p:animEffect>
                                  </p:childTnLst>
                                </p:cTn>
                              </p:par>
                              <p:par>
                                <p:cTn fill="hold" nodeType="withEffect" presetClass="entr" presetID="10" presetSubtype="0">
                                  <p:stCondLst>
                                    <p:cond delay="500"/>
                                  </p:stCondLst>
                                  <p:childTnLst>
                                    <p:set>
                                      <p:cBhvr>
                                        <p:cTn dur="1" fill="hold">
                                          <p:stCondLst>
                                            <p:cond delay="0"/>
                                          </p:stCondLst>
                                        </p:cTn>
                                        <p:tgtEl>
                                          <p:spTgt spid="15152"/>
                                        </p:tgtEl>
                                        <p:attrNameLst>
                                          <p:attrName>style.visibility</p:attrName>
                                        </p:attrNameLst>
                                      </p:cBhvr>
                                      <p:to>
                                        <p:strVal val="visible"/>
                                      </p:to>
                                    </p:set>
                                    <p:animEffect filter="fade" transition="in">
                                      <p:cBhvr>
                                        <p:cTn dur="500"/>
                                        <p:tgtEl>
                                          <p:spTgt spid="15152"/>
                                        </p:tgtEl>
                                      </p:cBhvr>
                                    </p:animEffect>
                                  </p:childTnLst>
                                </p:cTn>
                              </p:par>
                            </p:childTnLst>
                          </p:cTn>
                        </p:par>
                        <p:par>
                          <p:cTn fill="hold">
                            <p:stCondLst>
                              <p:cond delay="1500"/>
                            </p:stCondLst>
                            <p:childTnLst>
                              <p:par>
                                <p:cTn fill="hold" nodeType="afterEffect" presetClass="entr" presetID="2" presetSubtype="2">
                                  <p:stCondLst>
                                    <p:cond delay="0"/>
                                  </p:stCondLst>
                                  <p:childTnLst>
                                    <p:set>
                                      <p:cBhvr>
                                        <p:cTn dur="1" fill="hold">
                                          <p:stCondLst>
                                            <p:cond delay="0"/>
                                          </p:stCondLst>
                                        </p:cTn>
                                        <p:tgtEl>
                                          <p:spTgt spid="15076"/>
                                        </p:tgtEl>
                                        <p:attrNameLst>
                                          <p:attrName>style.visibility</p:attrName>
                                        </p:attrNameLst>
                                      </p:cBhvr>
                                      <p:to>
                                        <p:strVal val="visible"/>
                                      </p:to>
                                    </p:set>
                                    <p:anim calcmode="lin" valueType="num">
                                      <p:cBhvr additive="base">
                                        <p:cTn dur="500"/>
                                        <p:tgtEl>
                                          <p:spTgt spid="1507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5079"/>
                                        </p:tgtEl>
                                        <p:attrNameLst>
                                          <p:attrName>style.visibility</p:attrName>
                                        </p:attrNameLst>
                                      </p:cBhvr>
                                      <p:to>
                                        <p:strVal val="visible"/>
                                      </p:to>
                                    </p:set>
                                    <p:animEffect filter="fade" transition="in">
                                      <p:cBhvr>
                                        <p:cTn dur="500"/>
                                        <p:tgtEl>
                                          <p:spTgt spid="1507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57" name="Shape 15157"/>
        <p:cNvGrpSpPr/>
        <p:nvPr/>
      </p:nvGrpSpPr>
      <p:grpSpPr>
        <a:xfrm>
          <a:off x="0" y="0"/>
          <a:ext cx="0" cy="0"/>
          <a:chOff x="0" y="0"/>
          <a:chExt cx="0" cy="0"/>
        </a:xfrm>
      </p:grpSpPr>
      <p:sp>
        <p:nvSpPr>
          <p:cNvPr id="15158" name="Google Shape;15158;p256"/>
          <p:cNvSpPr/>
          <p:nvPr/>
        </p:nvSpPr>
        <p:spPr>
          <a:xfrm flipH="1">
            <a:off x="407988" y="1653223"/>
            <a:ext cx="11447928" cy="415157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159" name="Google Shape;15159;p256"/>
          <p:cNvSpPr/>
          <p:nvPr/>
        </p:nvSpPr>
        <p:spPr>
          <a:xfrm>
            <a:off x="0" y="2897897"/>
            <a:ext cx="1914143" cy="1538473"/>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60" name="Google Shape;15160;p256"/>
          <p:cNvSpPr txBox="1"/>
          <p:nvPr/>
        </p:nvSpPr>
        <p:spPr>
          <a:xfrm>
            <a:off x="296268" y="385036"/>
            <a:ext cx="9805673" cy="91717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i="0" lang="pt-BR" sz="3500" u="none" cap="none" strike="noStrike">
                <a:solidFill>
                  <a:srgbClr val="830051"/>
                </a:solidFill>
                <a:latin typeface="Lustria"/>
                <a:ea typeface="Lustria"/>
                <a:cs typeface="Lustria"/>
                <a:sym typeface="Lustria"/>
              </a:rPr>
              <a:t>Pacientes tratados com inibidores de C5</a:t>
            </a:r>
            <a:endParaRPr/>
          </a:p>
          <a:p>
            <a:pPr indent="0" lvl="0" marL="0" marR="0" rtl="0" algn="l">
              <a:lnSpc>
                <a:spcPct val="80000"/>
              </a:lnSpc>
              <a:spcBef>
                <a:spcPts val="0"/>
              </a:spcBef>
              <a:spcAft>
                <a:spcPts val="0"/>
              </a:spcAft>
              <a:buClr>
                <a:srgbClr val="830051"/>
              </a:buClr>
              <a:buSzPts val="3200"/>
              <a:buFont typeface="Lustria"/>
              <a:buNone/>
            </a:pPr>
            <a:r>
              <a:rPr b="1" i="0" lang="pt-BR" sz="3200" u="none" cap="none" strike="noStrike">
                <a:solidFill>
                  <a:srgbClr val="830051"/>
                </a:solidFill>
                <a:latin typeface="Lustria"/>
                <a:ea typeface="Lustria"/>
                <a:cs typeface="Lustria"/>
                <a:sym typeface="Lustria"/>
              </a:rPr>
              <a:t>inibição INCOMPLETA do complemento terminal</a:t>
            </a:r>
            <a:endParaRPr b="1" i="0" sz="3500" u="none" cap="none" strike="noStrike">
              <a:solidFill>
                <a:srgbClr val="830051"/>
              </a:solidFill>
              <a:latin typeface="Lustria"/>
              <a:ea typeface="Lustria"/>
              <a:cs typeface="Lustria"/>
              <a:sym typeface="Lustria"/>
            </a:endParaRPr>
          </a:p>
        </p:txBody>
      </p:sp>
      <p:sp>
        <p:nvSpPr>
          <p:cNvPr id="15161" name="Google Shape;15161;p256"/>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Imagem adaptada de </a:t>
            </a:r>
            <a:r>
              <a:rPr b="0" i="1" lang="pt-BR" u="none"/>
              <a:t>Notaro R et al. N Engl J Med 2022.</a:t>
            </a:r>
            <a:endParaRPr/>
          </a:p>
          <a:p>
            <a:pPr indent="0" lvl="0" marL="0" rtl="0" algn="l">
              <a:lnSpc>
                <a:spcPct val="90000"/>
              </a:lnSpc>
              <a:spcBef>
                <a:spcPts val="300"/>
              </a:spcBef>
              <a:spcAft>
                <a:spcPts val="0"/>
              </a:spcAft>
              <a:buClr>
                <a:schemeClr val="dk1"/>
              </a:buClr>
              <a:buSzPts val="800"/>
              <a:buNone/>
            </a:pPr>
            <a:r>
              <a:rPr b="0" i="0" lang="pt-BR" u="none"/>
              <a:t>BT-IVH, hemólise intravascular </a:t>
            </a:r>
            <a:r>
              <a:rPr lang="pt-BR"/>
              <a:t>de escape</a:t>
            </a:r>
            <a:r>
              <a:rPr b="0" i="0" lang="pt-BR" u="none"/>
              <a:t>; EVH, hemólise extravascular; IVH;  hemólise intravascular; LDH, lactato desidrogenase; MAC, complexo de ataque à membrana; HPN, hemoglobinúria paroxística noturna.</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Notaro R et al. N Engl J Med 2022; 387:160-166.</a:t>
            </a:r>
            <a:endParaRPr/>
          </a:p>
        </p:txBody>
      </p:sp>
      <p:grpSp>
        <p:nvGrpSpPr>
          <p:cNvPr id="15162" name="Google Shape;15162;p256"/>
          <p:cNvGrpSpPr/>
          <p:nvPr/>
        </p:nvGrpSpPr>
        <p:grpSpPr>
          <a:xfrm>
            <a:off x="9681845" y="2798277"/>
            <a:ext cx="2102167" cy="1806780"/>
            <a:chOff x="9681845" y="2798277"/>
            <a:chExt cx="2102167" cy="1806780"/>
          </a:xfrm>
        </p:grpSpPr>
        <p:sp>
          <p:nvSpPr>
            <p:cNvPr id="15163" name="Google Shape;15163;p256"/>
            <p:cNvSpPr txBox="1"/>
            <p:nvPr/>
          </p:nvSpPr>
          <p:spPr>
            <a:xfrm>
              <a:off x="9681845" y="4223542"/>
              <a:ext cx="2102167" cy="381515"/>
            </a:xfrm>
            <a:prstGeom prst="rect">
              <a:avLst/>
            </a:prstGeom>
            <a:noFill/>
            <a:ln>
              <a:noFill/>
            </a:ln>
          </p:spPr>
          <p:txBody>
            <a:bodyPr anchorCtr="0" anchor="t" bIns="0" lIns="0" spcFirstLastPara="1" rIns="0" wrap="square" tIns="12050">
              <a:spAutoFit/>
            </a:bodyPr>
            <a:lstStyle/>
            <a:p>
              <a:pPr indent="0" lvl="0" marL="63500" marR="55880" rtl="0" algn="ctr">
                <a:lnSpc>
                  <a:spcPct val="100000"/>
                </a:lnSpc>
                <a:spcBef>
                  <a:spcPts val="0"/>
                </a:spcBef>
                <a:spcAft>
                  <a:spcPts val="0"/>
                </a:spcAft>
                <a:buClr>
                  <a:srgbClr val="001E5F"/>
                </a:buClr>
                <a:buSzPts val="1200"/>
                <a:buFont typeface="Calibri"/>
                <a:buNone/>
              </a:pPr>
              <a:r>
                <a:rPr b="0" i="0" lang="pt-BR" sz="1200" u="none" cap="none" strike="noStrike">
                  <a:solidFill>
                    <a:srgbClr val="001E5F"/>
                  </a:solidFill>
                  <a:latin typeface="Calibri"/>
                  <a:ea typeface="Calibri"/>
                  <a:cs typeface="Calibri"/>
                  <a:sym typeface="Calibri"/>
                </a:rPr>
                <a:t>Fagocitose de hemácias HPN ligadas a C3</a:t>
              </a:r>
              <a:r>
                <a:rPr b="0" baseline="30000" i="0" lang="pt-BR" sz="1200" u="none" cap="none" strike="noStrike">
                  <a:solidFill>
                    <a:srgbClr val="001E5F"/>
                  </a:solidFill>
                  <a:latin typeface="Calibri"/>
                  <a:ea typeface="Calibri"/>
                  <a:cs typeface="Calibri"/>
                  <a:sym typeface="Calibri"/>
                </a:rPr>
                <a:t>1</a:t>
              </a:r>
              <a:endParaRPr b="0" baseline="30000" i="0" sz="1200" u="none" cap="none" strike="noStrike">
                <a:solidFill>
                  <a:srgbClr val="3F4444"/>
                </a:solidFill>
                <a:latin typeface="Calibri"/>
                <a:ea typeface="Calibri"/>
                <a:cs typeface="Calibri"/>
                <a:sym typeface="Calibri"/>
              </a:endParaRPr>
            </a:p>
          </p:txBody>
        </p:sp>
        <p:sp>
          <p:nvSpPr>
            <p:cNvPr id="15164" name="Google Shape;15164;p256"/>
            <p:cNvSpPr txBox="1"/>
            <p:nvPr/>
          </p:nvSpPr>
          <p:spPr>
            <a:xfrm>
              <a:off x="9968007" y="2798277"/>
              <a:ext cx="1551609" cy="228909"/>
            </a:xfrm>
            <a:prstGeom prst="rect">
              <a:avLst/>
            </a:prstGeom>
            <a:noFill/>
            <a:ln>
              <a:noFill/>
            </a:ln>
          </p:spPr>
          <p:txBody>
            <a:bodyPr anchorCtr="0" anchor="t" bIns="0" lIns="0" spcFirstLastPara="1" rIns="0" wrap="square" tIns="13325">
              <a:spAutoFit/>
            </a:bodyPr>
            <a:lstStyle/>
            <a:p>
              <a:pPr indent="0" lvl="0" marL="0" marR="0" rtl="0" algn="ctr">
                <a:lnSpc>
                  <a:spcPct val="100000"/>
                </a:lnSpc>
                <a:spcBef>
                  <a:spcPts val="0"/>
                </a:spcBef>
                <a:spcAft>
                  <a:spcPts val="0"/>
                </a:spcAft>
                <a:buClr>
                  <a:srgbClr val="C00000"/>
                </a:buClr>
                <a:buSzPts val="1400"/>
                <a:buFont typeface="Calibri"/>
                <a:buNone/>
              </a:pPr>
              <a:r>
                <a:rPr b="1" lang="pt-BR" sz="1400">
                  <a:solidFill>
                    <a:srgbClr val="C00000"/>
                  </a:solidFill>
                  <a:latin typeface="Calibri"/>
                  <a:ea typeface="Calibri"/>
                  <a:cs typeface="Calibri"/>
                  <a:sym typeface="Calibri"/>
                </a:rPr>
                <a:t>HEV </a:t>
              </a:r>
              <a:r>
                <a:rPr b="1" i="0" lang="pt-BR" sz="1400" u="none" cap="none" strike="noStrike">
                  <a:solidFill>
                    <a:srgbClr val="C00000"/>
                  </a:solidFill>
                  <a:latin typeface="Calibri"/>
                  <a:ea typeface="Calibri"/>
                  <a:cs typeface="Calibri"/>
                  <a:sym typeface="Calibri"/>
                </a:rPr>
                <a:t>crônica</a:t>
              </a:r>
              <a:r>
                <a:rPr b="1" baseline="30000" i="0" lang="pt-BR" sz="1350" u="none" cap="none" strike="noStrike">
                  <a:solidFill>
                    <a:srgbClr val="C00000"/>
                  </a:solidFill>
                  <a:latin typeface="Calibri"/>
                  <a:ea typeface="Calibri"/>
                  <a:cs typeface="Calibri"/>
                  <a:sym typeface="Calibri"/>
                </a:rPr>
                <a:t>1</a:t>
              </a:r>
              <a:endParaRPr b="1" baseline="30000" i="0" sz="1350" u="none" cap="none" strike="noStrike">
                <a:solidFill>
                  <a:srgbClr val="3F4444"/>
                </a:solidFill>
                <a:latin typeface="Calibri"/>
                <a:ea typeface="Calibri"/>
                <a:cs typeface="Calibri"/>
                <a:sym typeface="Calibri"/>
              </a:endParaRPr>
            </a:p>
          </p:txBody>
        </p:sp>
        <p:pic>
          <p:nvPicPr>
            <p:cNvPr id="15165" name="Google Shape;15165;p256"/>
            <p:cNvPicPr preferRelativeResize="0"/>
            <p:nvPr/>
          </p:nvPicPr>
          <p:blipFill rotWithShape="1">
            <a:blip r:embed="rId3">
              <a:alphaModFix/>
            </a:blip>
            <a:srcRect b="0" l="0" r="0" t="0"/>
            <a:stretch/>
          </p:blipFill>
          <p:spPr>
            <a:xfrm>
              <a:off x="10228033" y="3124271"/>
              <a:ext cx="1095012" cy="1028445"/>
            </a:xfrm>
            <a:prstGeom prst="rect">
              <a:avLst/>
            </a:prstGeom>
            <a:noFill/>
            <a:ln>
              <a:noFill/>
            </a:ln>
          </p:spPr>
        </p:pic>
      </p:grpSp>
      <p:sp>
        <p:nvSpPr>
          <p:cNvPr id="15166" name="Google Shape;15166;p256"/>
          <p:cNvSpPr txBox="1"/>
          <p:nvPr/>
        </p:nvSpPr>
        <p:spPr>
          <a:xfrm>
            <a:off x="328408" y="3414134"/>
            <a:ext cx="1327530" cy="504625"/>
          </a:xfrm>
          <a:prstGeom prst="rect">
            <a:avLst/>
          </a:prstGeom>
          <a:noFill/>
          <a:ln>
            <a:noFill/>
          </a:ln>
        </p:spPr>
        <p:txBody>
          <a:bodyPr anchorCtr="0" anchor="t" bIns="0" lIns="0" spcFirstLastPara="1" rIns="0" wrap="square" tIns="12050">
            <a:spAutoFit/>
          </a:bodyPr>
          <a:lstStyle/>
          <a:p>
            <a:pPr indent="-12700" lvl="0" marL="12700" marR="5080" rtl="0" algn="r">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BT-HIV com inibição de C5 </a:t>
            </a:r>
            <a:endParaRPr/>
          </a:p>
        </p:txBody>
      </p:sp>
      <p:grpSp>
        <p:nvGrpSpPr>
          <p:cNvPr id="15167" name="Google Shape;15167;p256"/>
          <p:cNvGrpSpPr/>
          <p:nvPr/>
        </p:nvGrpSpPr>
        <p:grpSpPr>
          <a:xfrm>
            <a:off x="8217696" y="2780026"/>
            <a:ext cx="1164199" cy="1825033"/>
            <a:chOff x="8217696" y="2780026"/>
            <a:chExt cx="1164199" cy="1825033"/>
          </a:xfrm>
        </p:grpSpPr>
        <p:pic>
          <p:nvPicPr>
            <p:cNvPr id="15168" name="Google Shape;15168;p256"/>
            <p:cNvPicPr preferRelativeResize="0"/>
            <p:nvPr/>
          </p:nvPicPr>
          <p:blipFill rotWithShape="1">
            <a:blip r:embed="rId4">
              <a:alphaModFix/>
            </a:blip>
            <a:srcRect b="0" l="0" r="0" t="0"/>
            <a:stretch/>
          </p:blipFill>
          <p:spPr>
            <a:xfrm>
              <a:off x="8219488" y="3108012"/>
              <a:ext cx="1162407" cy="1057496"/>
            </a:xfrm>
            <a:prstGeom prst="rect">
              <a:avLst/>
            </a:prstGeom>
            <a:noFill/>
            <a:ln>
              <a:noFill/>
            </a:ln>
          </p:spPr>
        </p:pic>
        <p:sp>
          <p:nvSpPr>
            <p:cNvPr id="15169" name="Google Shape;15169;p256"/>
            <p:cNvSpPr txBox="1"/>
            <p:nvPr/>
          </p:nvSpPr>
          <p:spPr>
            <a:xfrm>
              <a:off x="8217696" y="2780026"/>
              <a:ext cx="1109345" cy="228909"/>
            </a:xfrm>
            <a:prstGeom prst="rect">
              <a:avLst/>
            </a:prstGeom>
            <a:noFill/>
            <a:ln>
              <a:noFill/>
            </a:ln>
          </p:spPr>
          <p:txBody>
            <a:bodyPr anchorCtr="0" anchor="t" bIns="0" lIns="0" spcFirstLastPara="1" rIns="0" wrap="square" tIns="13325">
              <a:spAutoFit/>
            </a:bodyPr>
            <a:lstStyle/>
            <a:p>
              <a:pPr indent="0" lvl="0" marL="38100" marR="0" rtl="0" algn="l">
                <a:lnSpc>
                  <a:spcPct val="100000"/>
                </a:lnSpc>
                <a:spcBef>
                  <a:spcPts val="0"/>
                </a:spcBef>
                <a:spcAft>
                  <a:spcPts val="0"/>
                </a:spcAft>
                <a:buClr>
                  <a:srgbClr val="C00000"/>
                </a:buClr>
                <a:buSzPts val="1400"/>
                <a:buFont typeface="Calibri"/>
                <a:buNone/>
              </a:pPr>
              <a:r>
                <a:rPr b="1" i="0" lang="pt-BR" sz="1400" u="none" cap="none" strike="noStrike">
                  <a:solidFill>
                    <a:srgbClr val="C00000"/>
                  </a:solidFill>
                  <a:latin typeface="Calibri"/>
                  <a:ea typeface="Calibri"/>
                  <a:cs typeface="Calibri"/>
                  <a:sym typeface="Calibri"/>
                </a:rPr>
                <a:t>BT-HIV aguda</a:t>
              </a:r>
              <a:r>
                <a:rPr b="1" baseline="30000" i="0" lang="pt-BR" sz="1350" u="none" cap="none" strike="noStrike">
                  <a:solidFill>
                    <a:srgbClr val="C00000"/>
                  </a:solidFill>
                  <a:latin typeface="Calibri"/>
                  <a:ea typeface="Calibri"/>
                  <a:cs typeface="Calibri"/>
                  <a:sym typeface="Calibri"/>
                </a:rPr>
                <a:t>1</a:t>
              </a:r>
              <a:endParaRPr b="1" baseline="30000" i="0" sz="1350" u="none" cap="none" strike="noStrike">
                <a:solidFill>
                  <a:srgbClr val="3F4444"/>
                </a:solidFill>
                <a:latin typeface="Calibri"/>
                <a:ea typeface="Calibri"/>
                <a:cs typeface="Calibri"/>
                <a:sym typeface="Calibri"/>
              </a:endParaRPr>
            </a:p>
          </p:txBody>
        </p:sp>
        <p:sp>
          <p:nvSpPr>
            <p:cNvPr id="15170" name="Google Shape;15170;p256"/>
            <p:cNvSpPr txBox="1"/>
            <p:nvPr/>
          </p:nvSpPr>
          <p:spPr>
            <a:xfrm>
              <a:off x="8228592" y="4223544"/>
              <a:ext cx="1098449" cy="381515"/>
            </a:xfrm>
            <a:prstGeom prst="rect">
              <a:avLst/>
            </a:prstGeom>
            <a:noFill/>
            <a:ln>
              <a:noFill/>
            </a:ln>
          </p:spPr>
          <p:txBody>
            <a:bodyPr anchorCtr="0" anchor="t" bIns="0" lIns="0" spcFirstLastPara="1" rIns="0" wrap="square" tIns="12050">
              <a:spAutoFit/>
            </a:bodyPr>
            <a:lstStyle/>
            <a:p>
              <a:pPr indent="0" lvl="0" marL="0" marR="30480" rtl="0" algn="ctr">
                <a:lnSpc>
                  <a:spcPct val="100000"/>
                </a:lnSpc>
                <a:spcBef>
                  <a:spcPts val="0"/>
                </a:spcBef>
                <a:spcAft>
                  <a:spcPts val="0"/>
                </a:spcAft>
                <a:buClr>
                  <a:srgbClr val="001E5F"/>
                </a:buClr>
                <a:buSzPts val="1200"/>
                <a:buFont typeface="Calibri"/>
                <a:buNone/>
              </a:pPr>
              <a:r>
                <a:rPr b="0" i="0" lang="pt-BR" sz="1200" u="none" cap="none" strike="noStrike">
                  <a:solidFill>
                    <a:srgbClr val="001E5F"/>
                  </a:solidFill>
                  <a:latin typeface="Calibri"/>
                  <a:ea typeface="Calibri"/>
                  <a:cs typeface="Calibri"/>
                  <a:sym typeface="Calibri"/>
                </a:rPr>
                <a:t>Lise de Hemácias</a:t>
              </a:r>
              <a:r>
                <a:rPr b="0" baseline="30000" i="0" lang="pt-BR" sz="1200" u="none" cap="none" strike="noStrike">
                  <a:solidFill>
                    <a:srgbClr val="001E5F"/>
                  </a:solidFill>
                  <a:latin typeface="Calibri"/>
                  <a:ea typeface="Calibri"/>
                  <a:cs typeface="Calibri"/>
                  <a:sym typeface="Calibri"/>
                </a:rPr>
                <a:t>1</a:t>
              </a:r>
              <a:endParaRPr b="0" baseline="30000" i="0" sz="1200" u="none" cap="none" strike="noStrike">
                <a:solidFill>
                  <a:srgbClr val="3F4444"/>
                </a:solidFill>
                <a:latin typeface="Calibri"/>
                <a:ea typeface="Calibri"/>
                <a:cs typeface="Calibri"/>
                <a:sym typeface="Calibri"/>
              </a:endParaRPr>
            </a:p>
          </p:txBody>
        </p:sp>
      </p:grpSp>
      <p:cxnSp>
        <p:nvCxnSpPr>
          <p:cNvPr id="15171" name="Google Shape;15171;p256"/>
          <p:cNvCxnSpPr/>
          <p:nvPr/>
        </p:nvCxnSpPr>
        <p:spPr>
          <a:xfrm>
            <a:off x="8076381" y="2475775"/>
            <a:ext cx="0" cy="2774757"/>
          </a:xfrm>
          <a:prstGeom prst="straightConnector1">
            <a:avLst/>
          </a:prstGeom>
          <a:noFill/>
          <a:ln cap="flat" cmpd="sng" w="19050">
            <a:solidFill>
              <a:schemeClr val="lt2"/>
            </a:solidFill>
            <a:prstDash val="solid"/>
            <a:miter lim="800000"/>
            <a:headEnd len="sm" w="sm" type="none"/>
            <a:tailEnd len="sm" w="sm" type="none"/>
          </a:ln>
        </p:spPr>
      </p:cxnSp>
      <p:cxnSp>
        <p:nvCxnSpPr>
          <p:cNvPr id="15172" name="Google Shape;15172;p256"/>
          <p:cNvCxnSpPr/>
          <p:nvPr/>
        </p:nvCxnSpPr>
        <p:spPr>
          <a:xfrm>
            <a:off x="9522657" y="2475775"/>
            <a:ext cx="0" cy="2774757"/>
          </a:xfrm>
          <a:prstGeom prst="straightConnector1">
            <a:avLst/>
          </a:prstGeom>
          <a:noFill/>
          <a:ln cap="flat" cmpd="sng" w="19050">
            <a:solidFill>
              <a:schemeClr val="lt2"/>
            </a:solidFill>
            <a:prstDash val="solid"/>
            <a:miter lim="800000"/>
            <a:headEnd len="sm" w="sm" type="none"/>
            <a:tailEnd len="sm" w="sm" type="none"/>
          </a:ln>
        </p:spPr>
      </p:cxnSp>
      <p:grpSp>
        <p:nvGrpSpPr>
          <p:cNvPr id="15173" name="Google Shape;15173;p256"/>
          <p:cNvGrpSpPr/>
          <p:nvPr/>
        </p:nvGrpSpPr>
        <p:grpSpPr>
          <a:xfrm>
            <a:off x="1750212" y="1988397"/>
            <a:ext cx="6213424" cy="3493916"/>
            <a:chOff x="1750212" y="1988397"/>
            <a:chExt cx="6213424" cy="3493916"/>
          </a:xfrm>
        </p:grpSpPr>
        <p:sp>
          <p:nvSpPr>
            <p:cNvPr id="15174" name="Google Shape;15174;p256"/>
            <p:cNvSpPr txBox="1"/>
            <p:nvPr/>
          </p:nvSpPr>
          <p:spPr>
            <a:xfrm>
              <a:off x="5444842" y="2800109"/>
              <a:ext cx="2258060" cy="228909"/>
            </a:xfrm>
            <a:prstGeom prst="rect">
              <a:avLst/>
            </a:prstGeom>
            <a:noFill/>
            <a:ln>
              <a:noFill/>
            </a:ln>
          </p:spPr>
          <p:txBody>
            <a:bodyPr anchorCtr="0" anchor="t" bIns="0" lIns="0" spcFirstLastPara="1" rIns="0" wrap="square" tIns="13325">
              <a:spAutoFit/>
            </a:bodyPr>
            <a:lstStyle/>
            <a:p>
              <a:pPr indent="0" lvl="0" marL="38100" marR="0" rtl="0" algn="ctr">
                <a:lnSpc>
                  <a:spcPct val="100000"/>
                </a:lnSpc>
                <a:spcBef>
                  <a:spcPts val="0"/>
                </a:spcBef>
                <a:spcAft>
                  <a:spcPts val="0"/>
                </a:spcAft>
                <a:buClr>
                  <a:srgbClr val="002251"/>
                </a:buClr>
                <a:buSzPts val="1400"/>
                <a:buFont typeface="Calibri"/>
                <a:buNone/>
              </a:pPr>
              <a:r>
                <a:rPr b="1" i="0" lang="pt-BR" sz="1400" u="none" cap="none" strike="noStrike">
                  <a:solidFill>
                    <a:srgbClr val="002251"/>
                  </a:solidFill>
                  <a:latin typeface="Calibri"/>
                  <a:ea typeface="Calibri"/>
                  <a:cs typeface="Calibri"/>
                  <a:sym typeface="Calibri"/>
                </a:rPr>
                <a:t>Hemólise</a:t>
              </a:r>
              <a:r>
                <a:rPr b="1" baseline="30000" i="0" lang="pt-BR" sz="1350" u="none" cap="none" strike="noStrike">
                  <a:solidFill>
                    <a:srgbClr val="002251"/>
                  </a:solidFill>
                  <a:latin typeface="Calibri"/>
                  <a:ea typeface="Calibri"/>
                  <a:cs typeface="Calibri"/>
                  <a:sym typeface="Calibri"/>
                </a:rPr>
                <a:t>1</a:t>
              </a:r>
              <a:endParaRPr b="1" baseline="30000" i="0" sz="1350" u="none" cap="none" strike="noStrike">
                <a:solidFill>
                  <a:srgbClr val="3F4444"/>
                </a:solidFill>
                <a:latin typeface="Calibri"/>
                <a:ea typeface="Calibri"/>
                <a:cs typeface="Calibri"/>
                <a:sym typeface="Calibri"/>
              </a:endParaRPr>
            </a:p>
          </p:txBody>
        </p:sp>
        <p:pic>
          <p:nvPicPr>
            <p:cNvPr id="15175" name="Google Shape;15175;p256"/>
            <p:cNvPicPr preferRelativeResize="0"/>
            <p:nvPr/>
          </p:nvPicPr>
          <p:blipFill rotWithShape="1">
            <a:blip r:embed="rId5">
              <a:alphaModFix/>
            </a:blip>
            <a:srcRect b="0" l="0" r="0" t="0"/>
            <a:stretch/>
          </p:blipFill>
          <p:spPr>
            <a:xfrm>
              <a:off x="4876805" y="3134043"/>
              <a:ext cx="3067942" cy="1072446"/>
            </a:xfrm>
            <a:prstGeom prst="rect">
              <a:avLst/>
            </a:prstGeom>
            <a:noFill/>
            <a:ln>
              <a:noFill/>
            </a:ln>
          </p:spPr>
        </p:pic>
        <p:sp>
          <p:nvSpPr>
            <p:cNvPr id="15176" name="Google Shape;15176;p256"/>
            <p:cNvSpPr txBox="1"/>
            <p:nvPr/>
          </p:nvSpPr>
          <p:spPr>
            <a:xfrm>
              <a:off x="2007336" y="2086359"/>
              <a:ext cx="1375711" cy="336631"/>
            </a:xfrm>
            <a:prstGeom prst="rect">
              <a:avLst/>
            </a:prstGeom>
            <a:noFill/>
            <a:ln>
              <a:noFill/>
            </a:ln>
          </p:spPr>
          <p:txBody>
            <a:bodyPr anchorCtr="0" anchor="t" bIns="0" lIns="0" spcFirstLastPara="1" rIns="0" wrap="square" tIns="13325">
              <a:spAutoFit/>
            </a:bodyPr>
            <a:lstStyle/>
            <a:p>
              <a:pPr indent="-36830" lvl="0" marL="48895" marR="5080" rtl="0" algn="l">
                <a:lnSpc>
                  <a:spcPct val="100000"/>
                </a:lnSpc>
                <a:spcBef>
                  <a:spcPts val="0"/>
                </a:spcBef>
                <a:spcAft>
                  <a:spcPts val="0"/>
                </a:spcAft>
                <a:buClr>
                  <a:srgbClr val="3F4444"/>
                </a:buClr>
                <a:buSzPts val="1050"/>
                <a:buFont typeface="Calibri"/>
                <a:buNone/>
              </a:pPr>
              <a:r>
                <a:rPr b="1" i="0" lang="pt-BR" sz="1050" u="none" cap="none" strike="noStrike">
                  <a:solidFill>
                    <a:srgbClr val="3F4444"/>
                  </a:solidFill>
                  <a:latin typeface="Calibri"/>
                  <a:ea typeface="Calibri"/>
                  <a:cs typeface="Calibri"/>
                  <a:sym typeface="Calibri"/>
                </a:rPr>
                <a:t>Ativação hidrolítica espontânea de C3</a:t>
              </a:r>
              <a:endParaRPr b="1" i="0" sz="1050" u="none" cap="none" strike="noStrike">
                <a:solidFill>
                  <a:srgbClr val="3F4444"/>
                </a:solidFill>
                <a:latin typeface="Calibri"/>
                <a:ea typeface="Calibri"/>
                <a:cs typeface="Calibri"/>
                <a:sym typeface="Calibri"/>
              </a:endParaRPr>
            </a:p>
          </p:txBody>
        </p:sp>
        <p:sp>
          <p:nvSpPr>
            <p:cNvPr id="15177" name="Google Shape;15177;p256"/>
            <p:cNvSpPr txBox="1"/>
            <p:nvPr/>
          </p:nvSpPr>
          <p:spPr>
            <a:xfrm>
              <a:off x="3567865" y="3918759"/>
              <a:ext cx="681355" cy="299720"/>
            </a:xfrm>
            <a:prstGeom prst="rect">
              <a:avLst/>
            </a:prstGeom>
            <a:noFill/>
            <a:ln>
              <a:noFill/>
            </a:ln>
          </p:spPr>
          <p:txBody>
            <a:bodyPr anchorCtr="0" anchor="t" bIns="0" lIns="0" spcFirstLastPara="1" rIns="0" wrap="square" tIns="12700">
              <a:spAutoFit/>
            </a:bodyPr>
            <a:lstStyle/>
            <a:p>
              <a:pPr indent="12700" lvl="0" marL="0" marR="5080" rtl="0" algn="l">
                <a:lnSpc>
                  <a:spcPct val="100000"/>
                </a:lnSpc>
                <a:spcBef>
                  <a:spcPts val="0"/>
                </a:spcBef>
                <a:spcAft>
                  <a:spcPts val="0"/>
                </a:spcAft>
                <a:buClr>
                  <a:srgbClr val="3F4444"/>
                </a:buClr>
                <a:buSzPts val="900"/>
                <a:buFont typeface="Calibri"/>
                <a:buNone/>
              </a:pPr>
              <a:r>
                <a:rPr b="1" i="0" lang="pt-BR" sz="900" u="none" cap="none" strike="noStrike">
                  <a:solidFill>
                    <a:srgbClr val="3F4444"/>
                  </a:solidFill>
                  <a:latin typeface="Calibri"/>
                  <a:ea typeface="Calibri"/>
                  <a:cs typeface="Calibri"/>
                  <a:sym typeface="Calibri"/>
                </a:rPr>
                <a:t>C5-convertase (C3bBb)</a:t>
              </a:r>
              <a:endParaRPr b="1" i="0" sz="900" u="none" cap="none" strike="noStrike">
                <a:solidFill>
                  <a:srgbClr val="3F4444"/>
                </a:solidFill>
                <a:latin typeface="Calibri"/>
                <a:ea typeface="Calibri"/>
                <a:cs typeface="Calibri"/>
                <a:sym typeface="Calibri"/>
              </a:endParaRPr>
            </a:p>
          </p:txBody>
        </p:sp>
        <p:sp>
          <p:nvSpPr>
            <p:cNvPr id="15178" name="Google Shape;15178;p256"/>
            <p:cNvSpPr txBox="1"/>
            <p:nvPr/>
          </p:nvSpPr>
          <p:spPr>
            <a:xfrm>
              <a:off x="2375152" y="2595981"/>
              <a:ext cx="640080" cy="316753"/>
            </a:xfrm>
            <a:prstGeom prst="rect">
              <a:avLst/>
            </a:prstGeom>
            <a:noFill/>
            <a:ln>
              <a:noFill/>
            </a:ln>
          </p:spPr>
          <p:txBody>
            <a:bodyPr anchorCtr="0" anchor="t" bIns="0" lIns="0" spcFirstLastPara="1" rIns="0" wrap="square" tIns="39350">
              <a:spAutoFit/>
            </a:bodyPr>
            <a:lstStyle/>
            <a:p>
              <a:pPr indent="0" lvl="0" marL="90805" marR="154940" rtl="0" algn="l">
                <a:lnSpc>
                  <a:spcPct val="100000"/>
                </a:lnSpc>
                <a:spcBef>
                  <a:spcPts val="0"/>
                </a:spcBef>
                <a:spcAft>
                  <a:spcPts val="0"/>
                </a:spcAft>
                <a:buClr>
                  <a:srgbClr val="3F4444"/>
                </a:buClr>
                <a:buSzPts val="900"/>
                <a:buFont typeface="Calibri"/>
                <a:buNone/>
              </a:pPr>
              <a:r>
                <a:rPr b="1" i="0" lang="pt-BR" sz="900" u="none" cap="none" strike="noStrike">
                  <a:solidFill>
                    <a:srgbClr val="3F4444"/>
                  </a:solidFill>
                  <a:latin typeface="Calibri"/>
                  <a:ea typeface="Calibri"/>
                  <a:cs typeface="Calibri"/>
                  <a:sym typeface="Calibri"/>
                </a:rPr>
                <a:t>Fator B Fator D</a:t>
              </a:r>
              <a:endParaRPr b="1" i="0" sz="900" u="none" cap="none" strike="noStrike">
                <a:solidFill>
                  <a:srgbClr val="3F4444"/>
                </a:solidFill>
                <a:latin typeface="Calibri"/>
                <a:ea typeface="Calibri"/>
                <a:cs typeface="Calibri"/>
                <a:sym typeface="Calibri"/>
              </a:endParaRPr>
            </a:p>
          </p:txBody>
        </p:sp>
        <p:sp>
          <p:nvSpPr>
            <p:cNvPr id="15179" name="Google Shape;15179;p256"/>
            <p:cNvSpPr/>
            <p:nvPr/>
          </p:nvSpPr>
          <p:spPr>
            <a:xfrm>
              <a:off x="2923367" y="4002444"/>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EE007D"/>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180" name="Google Shape;15180;p256"/>
            <p:cNvSpPr txBox="1"/>
            <p:nvPr/>
          </p:nvSpPr>
          <p:spPr>
            <a:xfrm>
              <a:off x="3071881" y="4103520"/>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181" name="Google Shape;15181;p256"/>
            <p:cNvSpPr/>
            <p:nvPr/>
          </p:nvSpPr>
          <p:spPr>
            <a:xfrm>
              <a:off x="2918605" y="3843388"/>
              <a:ext cx="584454" cy="322690"/>
            </a:xfrm>
            <a:prstGeom prst="ellipse">
              <a:avLst/>
            </a:prstGeom>
            <a:gradFill>
              <a:gsLst>
                <a:gs pos="0">
                  <a:srgbClr val="680037"/>
                </a:gs>
                <a:gs pos="100000">
                  <a:schemeClr val="accent3"/>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182" name="Google Shape;15182;p256"/>
            <p:cNvSpPr txBox="1"/>
            <p:nvPr/>
          </p:nvSpPr>
          <p:spPr>
            <a:xfrm>
              <a:off x="2991732" y="3863154"/>
              <a:ext cx="457176"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r>
                <a:rPr b="1" baseline="-25000" i="0" lang="pt-BR" sz="1100" u="none" cap="none" strike="noStrike">
                  <a:solidFill>
                    <a:srgbClr val="FFFFFF"/>
                  </a:solidFill>
                  <a:latin typeface="Calibri"/>
                  <a:ea typeface="Calibri"/>
                  <a:cs typeface="Calibri"/>
                  <a:sym typeface="Calibri"/>
                </a:rPr>
                <a:t>n</a:t>
              </a:r>
              <a:endParaRPr/>
            </a:p>
          </p:txBody>
        </p:sp>
        <p:sp>
          <p:nvSpPr>
            <p:cNvPr id="15183" name="Google Shape;15183;p256"/>
            <p:cNvSpPr/>
            <p:nvPr/>
          </p:nvSpPr>
          <p:spPr>
            <a:xfrm>
              <a:off x="2370727" y="455621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84" name="Google Shape;15184;p256"/>
            <p:cNvSpPr txBox="1"/>
            <p:nvPr/>
          </p:nvSpPr>
          <p:spPr>
            <a:xfrm>
              <a:off x="2380836" y="460044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185" name="Google Shape;15185;p256"/>
            <p:cNvSpPr/>
            <p:nvPr/>
          </p:nvSpPr>
          <p:spPr>
            <a:xfrm>
              <a:off x="2820283" y="455621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86" name="Google Shape;15186;p256"/>
            <p:cNvSpPr txBox="1"/>
            <p:nvPr/>
          </p:nvSpPr>
          <p:spPr>
            <a:xfrm>
              <a:off x="2830392" y="460044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187" name="Google Shape;15187;p256"/>
            <p:cNvSpPr/>
            <p:nvPr/>
          </p:nvSpPr>
          <p:spPr>
            <a:xfrm>
              <a:off x="3277340" y="455621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88" name="Google Shape;15188;p256"/>
            <p:cNvSpPr txBox="1"/>
            <p:nvPr/>
          </p:nvSpPr>
          <p:spPr>
            <a:xfrm>
              <a:off x="3287449" y="460044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189" name="Google Shape;15189;p256"/>
            <p:cNvSpPr/>
            <p:nvPr/>
          </p:nvSpPr>
          <p:spPr>
            <a:xfrm>
              <a:off x="3739080" y="455621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90" name="Google Shape;15190;p256"/>
            <p:cNvSpPr txBox="1"/>
            <p:nvPr/>
          </p:nvSpPr>
          <p:spPr>
            <a:xfrm>
              <a:off x="3749189" y="460044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191" name="Google Shape;15191;p256"/>
            <p:cNvSpPr/>
            <p:nvPr/>
          </p:nvSpPr>
          <p:spPr>
            <a:xfrm rot="2700000">
              <a:off x="2369125" y="4493593"/>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92" name="Google Shape;15192;p256"/>
            <p:cNvSpPr/>
            <p:nvPr/>
          </p:nvSpPr>
          <p:spPr>
            <a:xfrm rot="2700000">
              <a:off x="3257229" y="4493593"/>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93" name="Google Shape;15193;p256"/>
            <p:cNvSpPr/>
            <p:nvPr/>
          </p:nvSpPr>
          <p:spPr>
            <a:xfrm rot="2700000">
              <a:off x="3718110" y="4493592"/>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94" name="Google Shape;15194;p256"/>
            <p:cNvSpPr/>
            <p:nvPr/>
          </p:nvSpPr>
          <p:spPr>
            <a:xfrm>
              <a:off x="3239294" y="1988397"/>
              <a:ext cx="400709" cy="532556"/>
            </a:xfrm>
            <a:prstGeom prst="lightningBolt">
              <a:avLst/>
            </a:prstGeom>
            <a:solidFill>
              <a:schemeClr val="accent2"/>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585"/>
                <a:buFont typeface="Calibri"/>
                <a:buNone/>
              </a:pPr>
              <a:r>
                <a:t/>
              </a:r>
              <a:endParaRPr b="0" i="0" sz="585" u="none" cap="none" strike="noStrike">
                <a:solidFill>
                  <a:srgbClr val="FFFFFF"/>
                </a:solidFill>
                <a:latin typeface="Calibri"/>
                <a:ea typeface="Calibri"/>
                <a:cs typeface="Calibri"/>
                <a:sym typeface="Calibri"/>
              </a:endParaRPr>
            </a:p>
          </p:txBody>
        </p:sp>
        <p:sp>
          <p:nvSpPr>
            <p:cNvPr id="15195" name="Google Shape;15195;p256"/>
            <p:cNvSpPr/>
            <p:nvPr/>
          </p:nvSpPr>
          <p:spPr>
            <a:xfrm>
              <a:off x="3438160" y="2604402"/>
              <a:ext cx="187327" cy="568690"/>
            </a:xfrm>
            <a:custGeom>
              <a:rect b="b" l="l" r="r" t="t"/>
              <a:pathLst>
                <a:path extrusionOk="0" h="457200" w="457200">
                  <a:moveTo>
                    <a:pt x="457200" y="457200"/>
                  </a:moveTo>
                  <a:lnTo>
                    <a:pt x="457200" y="0"/>
                  </a:lnTo>
                  <a:lnTo>
                    <a:pt x="0" y="0"/>
                  </a:lnTo>
                </a:path>
              </a:pathLst>
            </a:custGeom>
            <a:noFill/>
            <a:ln cap="flat" cmpd="sng" w="12700">
              <a:solidFill>
                <a:schemeClr val="dk2"/>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196" name="Google Shape;15196;p256"/>
            <p:cNvSpPr txBox="1"/>
            <p:nvPr/>
          </p:nvSpPr>
          <p:spPr>
            <a:xfrm>
              <a:off x="3668153" y="2695982"/>
              <a:ext cx="788487" cy="317395"/>
            </a:xfrm>
            <a:prstGeom prst="rect">
              <a:avLst/>
            </a:prstGeom>
            <a:noFill/>
            <a:ln>
              <a:noFill/>
            </a:ln>
          </p:spPr>
          <p:txBody>
            <a:bodyPr anchorCtr="0" anchor="t" bIns="0" lIns="0" spcFirstLastPara="1" rIns="0" wrap="square" tIns="40000">
              <a:spAutoFit/>
            </a:bodyPr>
            <a:lstStyle/>
            <a:p>
              <a:pPr indent="0" lvl="0" marL="0" marR="99060" rtl="0" algn="l">
                <a:lnSpc>
                  <a:spcPct val="100000"/>
                </a:lnSpc>
                <a:spcBef>
                  <a:spcPts val="0"/>
                </a:spcBef>
                <a:spcAft>
                  <a:spcPts val="0"/>
                </a:spcAft>
                <a:buClr>
                  <a:srgbClr val="003865"/>
                </a:buClr>
                <a:buSzPts val="900"/>
                <a:buFont typeface="Calibri"/>
                <a:buNone/>
              </a:pPr>
              <a:r>
                <a:rPr b="1" i="0" lang="pt-BR" sz="900" u="none" cap="none" strike="noStrike">
                  <a:solidFill>
                    <a:srgbClr val="003865"/>
                  </a:solidFill>
                  <a:latin typeface="Calibri"/>
                  <a:ea typeface="Calibri"/>
                  <a:cs typeface="Calibri"/>
                  <a:sym typeface="Calibri"/>
                </a:rPr>
                <a:t>C3 convertase (C3bBb)</a:t>
              </a:r>
              <a:endParaRPr b="1" i="0" sz="900" u="none" cap="none" strike="noStrike">
                <a:solidFill>
                  <a:srgbClr val="003865"/>
                </a:solidFill>
                <a:latin typeface="Calibri"/>
                <a:ea typeface="Calibri"/>
                <a:cs typeface="Calibri"/>
                <a:sym typeface="Calibri"/>
              </a:endParaRPr>
            </a:p>
          </p:txBody>
        </p:sp>
        <p:cxnSp>
          <p:nvCxnSpPr>
            <p:cNvPr id="15197" name="Google Shape;15197;p256"/>
            <p:cNvCxnSpPr/>
            <p:nvPr/>
          </p:nvCxnSpPr>
          <p:spPr>
            <a:xfrm>
              <a:off x="3208466" y="2639823"/>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198" name="Google Shape;15198;p256"/>
            <p:cNvCxnSpPr/>
            <p:nvPr/>
          </p:nvCxnSpPr>
          <p:spPr>
            <a:xfrm>
              <a:off x="3208466" y="319537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199" name="Google Shape;15199;p256"/>
            <p:cNvCxnSpPr/>
            <p:nvPr/>
          </p:nvCxnSpPr>
          <p:spPr>
            <a:xfrm>
              <a:off x="3208466" y="3621148"/>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200" name="Google Shape;15200;p256"/>
            <p:cNvCxnSpPr/>
            <p:nvPr/>
          </p:nvCxnSpPr>
          <p:spPr>
            <a:xfrm>
              <a:off x="2562984" y="4396293"/>
              <a:ext cx="0" cy="111120"/>
            </a:xfrm>
            <a:prstGeom prst="straightConnector1">
              <a:avLst/>
            </a:prstGeom>
            <a:noFill/>
            <a:ln cap="flat" cmpd="sng" w="12700">
              <a:solidFill>
                <a:srgbClr val="BFBFBF"/>
              </a:solidFill>
              <a:prstDash val="solid"/>
              <a:miter lim="800000"/>
              <a:headEnd len="sm" w="sm" type="none"/>
              <a:tailEnd len="sm" w="sm" type="triangle"/>
            </a:ln>
          </p:spPr>
        </p:cxnSp>
        <p:cxnSp>
          <p:nvCxnSpPr>
            <p:cNvPr id="15201" name="Google Shape;15201;p256"/>
            <p:cNvCxnSpPr/>
            <p:nvPr/>
          </p:nvCxnSpPr>
          <p:spPr>
            <a:xfrm>
              <a:off x="3018174" y="4396293"/>
              <a:ext cx="0" cy="111120"/>
            </a:xfrm>
            <a:prstGeom prst="straightConnector1">
              <a:avLst/>
            </a:prstGeom>
            <a:noFill/>
            <a:ln cap="flat" cmpd="sng" w="12700">
              <a:solidFill>
                <a:srgbClr val="BFBFBF"/>
              </a:solidFill>
              <a:prstDash val="solid"/>
              <a:miter lim="800000"/>
              <a:headEnd len="sm" w="sm" type="none"/>
              <a:tailEnd len="sm" w="sm" type="triangle"/>
            </a:ln>
          </p:spPr>
        </p:cxnSp>
        <p:cxnSp>
          <p:nvCxnSpPr>
            <p:cNvPr id="15202" name="Google Shape;15202;p256"/>
            <p:cNvCxnSpPr/>
            <p:nvPr/>
          </p:nvCxnSpPr>
          <p:spPr>
            <a:xfrm>
              <a:off x="3522876" y="4396293"/>
              <a:ext cx="0" cy="111120"/>
            </a:xfrm>
            <a:prstGeom prst="straightConnector1">
              <a:avLst/>
            </a:prstGeom>
            <a:noFill/>
            <a:ln cap="flat" cmpd="sng" w="12700">
              <a:solidFill>
                <a:srgbClr val="BFBFBF"/>
              </a:solidFill>
              <a:prstDash val="solid"/>
              <a:miter lim="800000"/>
              <a:headEnd len="sm" w="sm" type="none"/>
              <a:tailEnd len="sm" w="sm" type="triangle"/>
            </a:ln>
          </p:spPr>
        </p:cxnSp>
        <p:cxnSp>
          <p:nvCxnSpPr>
            <p:cNvPr id="15203" name="Google Shape;15203;p256"/>
            <p:cNvCxnSpPr/>
            <p:nvPr/>
          </p:nvCxnSpPr>
          <p:spPr>
            <a:xfrm>
              <a:off x="3903876" y="4396293"/>
              <a:ext cx="0" cy="111120"/>
            </a:xfrm>
            <a:prstGeom prst="straightConnector1">
              <a:avLst/>
            </a:prstGeom>
            <a:noFill/>
            <a:ln cap="flat" cmpd="sng" w="12700">
              <a:solidFill>
                <a:srgbClr val="BFBFBF"/>
              </a:solidFill>
              <a:prstDash val="solid"/>
              <a:miter lim="800000"/>
              <a:headEnd len="sm" w="sm" type="none"/>
              <a:tailEnd len="sm" w="sm" type="triangle"/>
            </a:ln>
          </p:spPr>
        </p:cxnSp>
        <p:cxnSp>
          <p:nvCxnSpPr>
            <p:cNvPr id="15204" name="Google Shape;15204;p256"/>
            <p:cNvCxnSpPr/>
            <p:nvPr/>
          </p:nvCxnSpPr>
          <p:spPr>
            <a:xfrm>
              <a:off x="2562984" y="4401574"/>
              <a:ext cx="1340892" cy="0"/>
            </a:xfrm>
            <a:prstGeom prst="straightConnector1">
              <a:avLst/>
            </a:prstGeom>
            <a:noFill/>
            <a:ln cap="flat" cmpd="sng" w="12700">
              <a:solidFill>
                <a:srgbClr val="BFBFBF"/>
              </a:solidFill>
              <a:prstDash val="solid"/>
              <a:miter lim="800000"/>
              <a:headEnd len="sm" w="sm" type="none"/>
              <a:tailEnd len="sm" w="sm" type="none"/>
            </a:ln>
          </p:spPr>
        </p:cxnSp>
        <p:cxnSp>
          <p:nvCxnSpPr>
            <p:cNvPr id="15205" name="Google Shape;15205;p256"/>
            <p:cNvCxnSpPr/>
            <p:nvPr/>
          </p:nvCxnSpPr>
          <p:spPr>
            <a:xfrm>
              <a:off x="3210847" y="4271810"/>
              <a:ext cx="0" cy="124531"/>
            </a:xfrm>
            <a:prstGeom prst="straightConnector1">
              <a:avLst/>
            </a:prstGeom>
            <a:noFill/>
            <a:ln cap="flat" cmpd="sng" w="12700">
              <a:solidFill>
                <a:srgbClr val="BFBFBF"/>
              </a:solidFill>
              <a:prstDash val="solid"/>
              <a:miter lim="800000"/>
              <a:headEnd len="sm" w="sm" type="none"/>
              <a:tailEnd len="sm" w="sm" type="none"/>
            </a:ln>
          </p:spPr>
        </p:cxnSp>
        <p:sp>
          <p:nvSpPr>
            <p:cNvPr id="15206" name="Google Shape;15206;p256"/>
            <p:cNvSpPr txBox="1"/>
            <p:nvPr/>
          </p:nvSpPr>
          <p:spPr>
            <a:xfrm>
              <a:off x="1750212" y="5009108"/>
              <a:ext cx="655005" cy="317395"/>
            </a:xfrm>
            <a:prstGeom prst="rect">
              <a:avLst/>
            </a:prstGeom>
            <a:noFill/>
            <a:ln>
              <a:noFill/>
            </a:ln>
          </p:spPr>
          <p:txBody>
            <a:bodyPr anchorCtr="0" anchor="t" bIns="0" lIns="0" spcFirstLastPara="1" rIns="0" wrap="square" tIns="40000">
              <a:spAutoFit/>
            </a:bodyPr>
            <a:lstStyle/>
            <a:p>
              <a:pPr indent="-137160" lvl="0" marL="244475" marR="99060" rtl="0" algn="r">
                <a:lnSpc>
                  <a:spcPct val="100000"/>
                </a:lnSpc>
                <a:spcBef>
                  <a:spcPts val="0"/>
                </a:spcBef>
                <a:spcAft>
                  <a:spcPts val="0"/>
                </a:spcAft>
                <a:buClr>
                  <a:srgbClr val="3F4444"/>
                </a:buClr>
                <a:buSzPts val="900"/>
                <a:buFont typeface="Calibri"/>
                <a:buNone/>
              </a:pPr>
              <a:r>
                <a:rPr b="1" i="0" lang="pt-BR" sz="900" u="none" cap="none" strike="noStrike">
                  <a:solidFill>
                    <a:srgbClr val="3F4444"/>
                  </a:solidFill>
                  <a:latin typeface="Calibri"/>
                  <a:ea typeface="Calibri"/>
                  <a:cs typeface="Calibri"/>
                  <a:sym typeface="Calibri"/>
                </a:rPr>
                <a:t>C5b-9 (MAC)</a:t>
              </a:r>
              <a:endParaRPr b="1" i="0" sz="900" u="none" cap="none" strike="noStrike">
                <a:solidFill>
                  <a:srgbClr val="3F4444"/>
                </a:solidFill>
                <a:latin typeface="Calibri"/>
                <a:ea typeface="Calibri"/>
                <a:cs typeface="Calibri"/>
                <a:sym typeface="Calibri"/>
              </a:endParaRPr>
            </a:p>
          </p:txBody>
        </p:sp>
        <p:sp>
          <p:nvSpPr>
            <p:cNvPr id="15207" name="Google Shape;15207;p256"/>
            <p:cNvSpPr/>
            <p:nvPr/>
          </p:nvSpPr>
          <p:spPr>
            <a:xfrm>
              <a:off x="2918605" y="3431149"/>
              <a:ext cx="584454" cy="322690"/>
            </a:xfrm>
            <a:prstGeom prst="ellipse">
              <a:avLst/>
            </a:prstGeom>
            <a:gradFill>
              <a:gsLst>
                <a:gs pos="0">
                  <a:srgbClr val="6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208" name="Google Shape;15208;p256"/>
            <p:cNvSpPr txBox="1"/>
            <p:nvPr/>
          </p:nvSpPr>
          <p:spPr>
            <a:xfrm>
              <a:off x="3016578" y="345091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b="1" baseline="-25000" i="0" sz="1100" u="none" cap="none" strike="noStrike">
                <a:solidFill>
                  <a:srgbClr val="FFFFFF"/>
                </a:solidFill>
                <a:latin typeface="Calibri"/>
                <a:ea typeface="Calibri"/>
                <a:cs typeface="Calibri"/>
                <a:sym typeface="Calibri"/>
              </a:endParaRPr>
            </a:p>
          </p:txBody>
        </p:sp>
        <p:sp>
          <p:nvSpPr>
            <p:cNvPr id="15209" name="Google Shape;15209;p256"/>
            <p:cNvSpPr/>
            <p:nvPr/>
          </p:nvSpPr>
          <p:spPr>
            <a:xfrm>
              <a:off x="2923367" y="3046236"/>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007EE6"/>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210" name="Google Shape;15210;p256"/>
            <p:cNvSpPr/>
            <p:nvPr/>
          </p:nvSpPr>
          <p:spPr>
            <a:xfrm>
              <a:off x="2918605" y="2897899"/>
              <a:ext cx="584454" cy="322690"/>
            </a:xfrm>
            <a:prstGeom prst="ellipse">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211" name="Google Shape;15211;p256"/>
            <p:cNvSpPr txBox="1"/>
            <p:nvPr/>
          </p:nvSpPr>
          <p:spPr>
            <a:xfrm>
              <a:off x="3016578" y="291766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a:p>
          </p:txBody>
        </p:sp>
        <p:sp>
          <p:nvSpPr>
            <p:cNvPr id="15212" name="Google Shape;15212;p256"/>
            <p:cNvSpPr txBox="1"/>
            <p:nvPr/>
          </p:nvSpPr>
          <p:spPr>
            <a:xfrm>
              <a:off x="3071881" y="3158031"/>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213" name="Google Shape;15213;p256"/>
            <p:cNvSpPr/>
            <p:nvPr/>
          </p:nvSpPr>
          <p:spPr>
            <a:xfrm>
              <a:off x="3022145" y="2384764"/>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14" name="Google Shape;15214;p256"/>
            <p:cNvSpPr txBox="1"/>
            <p:nvPr/>
          </p:nvSpPr>
          <p:spPr>
            <a:xfrm>
              <a:off x="3022145" y="2434372"/>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t>
              </a:r>
              <a:endParaRPr/>
            </a:p>
          </p:txBody>
        </p:sp>
        <p:sp>
          <p:nvSpPr>
            <p:cNvPr id="15215" name="Google Shape;15215;p256"/>
            <p:cNvSpPr/>
            <p:nvPr/>
          </p:nvSpPr>
          <p:spPr>
            <a:xfrm rot="5400000">
              <a:off x="3361227" y="3493851"/>
              <a:ext cx="2417885" cy="261384"/>
            </a:xfrm>
            <a:prstGeom prst="triangle">
              <a:avLst>
                <a:gd fmla="val 50000" name="adj"/>
              </a:avLst>
            </a:prstGeom>
            <a:solidFill>
              <a:srgbClr val="D8D8D8"/>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cxnSp>
          <p:nvCxnSpPr>
            <p:cNvPr id="15216" name="Google Shape;15216;p256"/>
            <p:cNvCxnSpPr/>
            <p:nvPr/>
          </p:nvCxnSpPr>
          <p:spPr>
            <a:xfrm>
              <a:off x="6335012" y="4119515"/>
              <a:ext cx="0" cy="603555"/>
            </a:xfrm>
            <a:prstGeom prst="straightConnector1">
              <a:avLst/>
            </a:prstGeom>
            <a:noFill/>
            <a:ln cap="flat" cmpd="sng" w="19050">
              <a:solidFill>
                <a:srgbClr val="A5A5A5"/>
              </a:solidFill>
              <a:prstDash val="dot"/>
              <a:miter lim="800000"/>
              <a:headEnd len="sm" w="sm" type="none"/>
              <a:tailEnd len="sm" w="sm" type="none"/>
            </a:ln>
          </p:spPr>
        </p:cxnSp>
        <p:cxnSp>
          <p:nvCxnSpPr>
            <p:cNvPr id="15217" name="Google Shape;15217;p256"/>
            <p:cNvCxnSpPr/>
            <p:nvPr/>
          </p:nvCxnSpPr>
          <p:spPr>
            <a:xfrm>
              <a:off x="6919212" y="4119515"/>
              <a:ext cx="0" cy="546274"/>
            </a:xfrm>
            <a:prstGeom prst="straightConnector1">
              <a:avLst/>
            </a:prstGeom>
            <a:noFill/>
            <a:ln cap="flat" cmpd="sng" w="19050">
              <a:solidFill>
                <a:srgbClr val="A5A5A5"/>
              </a:solidFill>
              <a:prstDash val="dot"/>
              <a:miter lim="800000"/>
              <a:headEnd len="sm" w="sm" type="none"/>
              <a:tailEnd len="sm" w="sm" type="none"/>
            </a:ln>
          </p:spPr>
        </p:cxnSp>
        <p:sp>
          <p:nvSpPr>
            <p:cNvPr id="15218" name="Google Shape;15218;p256"/>
            <p:cNvSpPr txBox="1"/>
            <p:nvPr/>
          </p:nvSpPr>
          <p:spPr>
            <a:xfrm>
              <a:off x="6947778" y="4187321"/>
              <a:ext cx="1015858" cy="350737"/>
            </a:xfrm>
            <a:prstGeom prst="rect">
              <a:avLst/>
            </a:prstGeom>
            <a:noFill/>
            <a:ln>
              <a:noFill/>
            </a:ln>
          </p:spPr>
          <p:txBody>
            <a:bodyPr anchorCtr="0" anchor="t" bIns="0" lIns="0" spcFirstLastPara="1" rIns="0" wrap="square" tIns="12050">
              <a:spAutoFit/>
            </a:bodyPr>
            <a:lstStyle/>
            <a:p>
              <a:pPr indent="0" lvl="0" marL="0" marR="0" rtl="0" algn="ctr">
                <a:lnSpc>
                  <a:spcPct val="100000"/>
                </a:lnSpc>
                <a:spcBef>
                  <a:spcPts val="0"/>
                </a:spcBef>
                <a:spcAft>
                  <a:spcPts val="0"/>
                </a:spcAft>
                <a:buClr>
                  <a:srgbClr val="001E5F"/>
                </a:buClr>
                <a:buSzPts val="1100"/>
                <a:buFont typeface="Calibri"/>
                <a:buNone/>
              </a:pPr>
              <a:r>
                <a:rPr b="0" i="0" lang="pt-BR" sz="1100" u="none" cap="none" strike="noStrike">
                  <a:solidFill>
                    <a:srgbClr val="001E5F"/>
                  </a:solidFill>
                  <a:latin typeface="Calibri"/>
                  <a:ea typeface="Calibri"/>
                  <a:cs typeface="Calibri"/>
                  <a:sym typeface="Calibri"/>
                </a:rPr>
                <a:t>Hemácias HPN ligadas a C3</a:t>
              </a:r>
              <a:r>
                <a:rPr b="0" baseline="30000" i="0" lang="pt-BR" sz="1100" u="none" cap="none" strike="noStrike">
                  <a:solidFill>
                    <a:srgbClr val="001E5F"/>
                  </a:solidFill>
                  <a:latin typeface="Calibri"/>
                  <a:ea typeface="Calibri"/>
                  <a:cs typeface="Calibri"/>
                  <a:sym typeface="Calibri"/>
                </a:rPr>
                <a:t>1</a:t>
              </a:r>
              <a:endParaRPr b="0" baseline="30000" i="0" sz="1100" u="none" cap="none" strike="noStrike">
                <a:solidFill>
                  <a:srgbClr val="3F4444"/>
                </a:solidFill>
                <a:latin typeface="Calibri"/>
                <a:ea typeface="Calibri"/>
                <a:cs typeface="Calibri"/>
                <a:sym typeface="Calibri"/>
              </a:endParaRPr>
            </a:p>
          </p:txBody>
        </p:sp>
        <p:sp>
          <p:nvSpPr>
            <p:cNvPr id="15219" name="Google Shape;15219;p256"/>
            <p:cNvSpPr txBox="1"/>
            <p:nvPr/>
          </p:nvSpPr>
          <p:spPr>
            <a:xfrm>
              <a:off x="5306595" y="4037344"/>
              <a:ext cx="1003744" cy="520014"/>
            </a:xfrm>
            <a:prstGeom prst="rect">
              <a:avLst/>
            </a:prstGeom>
            <a:noFill/>
            <a:ln>
              <a:noFill/>
            </a:ln>
          </p:spPr>
          <p:txBody>
            <a:bodyPr anchorCtr="0" anchor="t" bIns="0" lIns="0" spcFirstLastPara="1" rIns="0" wrap="square" tIns="12050">
              <a:spAutoFit/>
            </a:bodyPr>
            <a:lstStyle/>
            <a:p>
              <a:pPr indent="0" lvl="0" marL="1270" marR="0" rtl="0" algn="ctr">
                <a:lnSpc>
                  <a:spcPct val="100000"/>
                </a:lnSpc>
                <a:spcBef>
                  <a:spcPts val="0"/>
                </a:spcBef>
                <a:spcAft>
                  <a:spcPts val="0"/>
                </a:spcAft>
                <a:buClr>
                  <a:schemeClr val="dk1"/>
                </a:buClr>
                <a:buSzPts val="1100"/>
                <a:buFont typeface="Calibri"/>
                <a:buNone/>
              </a:pPr>
              <a:r>
                <a:t/>
              </a:r>
              <a:endParaRPr b="0" i="0" sz="1100" u="none" cap="none" strike="noStrike">
                <a:solidFill>
                  <a:srgbClr val="3F4444"/>
                </a:solidFill>
                <a:latin typeface="Calibri"/>
                <a:ea typeface="Calibri"/>
                <a:cs typeface="Calibri"/>
                <a:sym typeface="Calibri"/>
              </a:endParaRPr>
            </a:p>
            <a:p>
              <a:pPr indent="0" lvl="0" marL="0" marR="0" rtl="0" algn="ctr">
                <a:lnSpc>
                  <a:spcPct val="100000"/>
                </a:lnSpc>
                <a:spcBef>
                  <a:spcPts val="0"/>
                </a:spcBef>
                <a:spcAft>
                  <a:spcPts val="0"/>
                </a:spcAft>
                <a:buClr>
                  <a:srgbClr val="001E5F"/>
                </a:buClr>
                <a:buSzPts val="1100"/>
                <a:buFont typeface="Calibri"/>
                <a:buNone/>
              </a:pPr>
              <a:r>
                <a:rPr lang="pt-BR" sz="1100">
                  <a:solidFill>
                    <a:srgbClr val="001E5F"/>
                  </a:solidFill>
                  <a:latin typeface="Calibri"/>
                  <a:ea typeface="Calibri"/>
                  <a:cs typeface="Calibri"/>
                  <a:sym typeface="Calibri"/>
                </a:rPr>
                <a:t>Hemácias </a:t>
              </a:r>
              <a:r>
                <a:rPr b="0" i="0" lang="pt-BR" sz="1100" u="none" cap="none" strike="noStrike">
                  <a:solidFill>
                    <a:srgbClr val="001E5F"/>
                  </a:solidFill>
                  <a:latin typeface="Calibri"/>
                  <a:ea typeface="Calibri"/>
                  <a:cs typeface="Calibri"/>
                  <a:sym typeface="Calibri"/>
                </a:rPr>
                <a:t>Normais</a:t>
              </a:r>
              <a:r>
                <a:rPr b="0" baseline="30000" i="0" lang="pt-BR" sz="1100" u="none" cap="none" strike="noStrike">
                  <a:solidFill>
                    <a:srgbClr val="001E5F"/>
                  </a:solidFill>
                  <a:latin typeface="Calibri"/>
                  <a:ea typeface="Calibri"/>
                  <a:cs typeface="Calibri"/>
                  <a:sym typeface="Calibri"/>
                </a:rPr>
                <a:t>1</a:t>
              </a:r>
              <a:endParaRPr b="0" baseline="30000" i="0" sz="1100" u="none" cap="none" strike="noStrike">
                <a:solidFill>
                  <a:srgbClr val="3F4444"/>
                </a:solidFill>
                <a:latin typeface="Calibri"/>
                <a:ea typeface="Calibri"/>
                <a:cs typeface="Calibri"/>
                <a:sym typeface="Calibri"/>
              </a:endParaRPr>
            </a:p>
          </p:txBody>
        </p:sp>
        <p:sp>
          <p:nvSpPr>
            <p:cNvPr id="15220" name="Google Shape;15220;p256"/>
            <p:cNvSpPr txBox="1"/>
            <p:nvPr/>
          </p:nvSpPr>
          <p:spPr>
            <a:xfrm>
              <a:off x="6329228" y="4187321"/>
              <a:ext cx="579369" cy="350737"/>
            </a:xfrm>
            <a:prstGeom prst="rect">
              <a:avLst/>
            </a:prstGeom>
            <a:noFill/>
            <a:ln>
              <a:noFill/>
            </a:ln>
          </p:spPr>
          <p:txBody>
            <a:bodyPr anchorCtr="0" anchor="t" bIns="0" lIns="0" spcFirstLastPara="1" rIns="0" wrap="square" tIns="12050">
              <a:spAutoFit/>
            </a:bodyPr>
            <a:lstStyle/>
            <a:p>
              <a:pPr indent="0" lvl="0" marL="38100" marR="0" rtl="0" algn="ctr">
                <a:lnSpc>
                  <a:spcPct val="100000"/>
                </a:lnSpc>
                <a:spcBef>
                  <a:spcPts val="0"/>
                </a:spcBef>
                <a:spcAft>
                  <a:spcPts val="0"/>
                </a:spcAft>
                <a:buClr>
                  <a:srgbClr val="001E5F"/>
                </a:buClr>
                <a:buSzPts val="1100"/>
                <a:buFont typeface="Calibri"/>
                <a:buNone/>
              </a:pPr>
              <a:r>
                <a:rPr lang="pt-BR" sz="1100">
                  <a:solidFill>
                    <a:srgbClr val="001E5F"/>
                  </a:solidFill>
                  <a:latin typeface="Calibri"/>
                  <a:ea typeface="Calibri"/>
                  <a:cs typeface="Calibri"/>
                  <a:sym typeface="Calibri"/>
                </a:rPr>
                <a:t>Hemácias</a:t>
              </a:r>
              <a:r>
                <a:rPr b="0" i="0" lang="pt-BR" sz="1100" u="none" cap="none" strike="noStrike">
                  <a:solidFill>
                    <a:srgbClr val="001E5F"/>
                  </a:solidFill>
                  <a:latin typeface="Calibri"/>
                  <a:ea typeface="Calibri"/>
                  <a:cs typeface="Calibri"/>
                  <a:sym typeface="Calibri"/>
                </a:rPr>
                <a:t> HPN</a:t>
              </a:r>
              <a:r>
                <a:rPr b="0" baseline="30000" i="0" lang="pt-BR" sz="1100" u="none" cap="none" strike="noStrike">
                  <a:solidFill>
                    <a:srgbClr val="001E5F"/>
                  </a:solidFill>
                  <a:latin typeface="Calibri"/>
                  <a:ea typeface="Calibri"/>
                  <a:cs typeface="Calibri"/>
                  <a:sym typeface="Calibri"/>
                </a:rPr>
                <a:t>1</a:t>
              </a:r>
              <a:endParaRPr b="0" baseline="30000" i="0" sz="1100" u="none" cap="none" strike="noStrike">
                <a:solidFill>
                  <a:srgbClr val="3F4444"/>
                </a:solidFill>
                <a:latin typeface="Calibri"/>
                <a:ea typeface="Calibri"/>
                <a:cs typeface="Calibri"/>
                <a:sym typeface="Calibri"/>
              </a:endParaRPr>
            </a:p>
          </p:txBody>
        </p:sp>
        <p:pic>
          <p:nvPicPr>
            <p:cNvPr id="15221" name="Google Shape;15221;p256"/>
            <p:cNvPicPr preferRelativeResize="0"/>
            <p:nvPr/>
          </p:nvPicPr>
          <p:blipFill rotWithShape="1">
            <a:blip r:embed="rId6">
              <a:alphaModFix/>
            </a:blip>
            <a:srcRect b="0" l="0" r="0" t="0"/>
            <a:stretch/>
          </p:blipFill>
          <p:spPr>
            <a:xfrm>
              <a:off x="2430309" y="5038047"/>
              <a:ext cx="239268" cy="342900"/>
            </a:xfrm>
            <a:prstGeom prst="rect">
              <a:avLst/>
            </a:prstGeom>
            <a:noFill/>
            <a:ln>
              <a:noFill/>
            </a:ln>
          </p:spPr>
        </p:pic>
        <p:pic>
          <p:nvPicPr>
            <p:cNvPr id="15222" name="Google Shape;15222;p256"/>
            <p:cNvPicPr preferRelativeResize="0"/>
            <p:nvPr/>
          </p:nvPicPr>
          <p:blipFill rotWithShape="1">
            <a:blip r:embed="rId6">
              <a:alphaModFix/>
            </a:blip>
            <a:srcRect b="0" l="0" r="0" t="0"/>
            <a:stretch/>
          </p:blipFill>
          <p:spPr>
            <a:xfrm>
              <a:off x="2889825" y="5038047"/>
              <a:ext cx="239268" cy="342900"/>
            </a:xfrm>
            <a:prstGeom prst="rect">
              <a:avLst/>
            </a:prstGeom>
            <a:noFill/>
            <a:ln>
              <a:noFill/>
            </a:ln>
          </p:spPr>
        </p:pic>
        <p:pic>
          <p:nvPicPr>
            <p:cNvPr id="15223" name="Google Shape;15223;p256"/>
            <p:cNvPicPr preferRelativeResize="0"/>
            <p:nvPr/>
          </p:nvPicPr>
          <p:blipFill rotWithShape="1">
            <a:blip r:embed="rId6">
              <a:alphaModFix/>
            </a:blip>
            <a:srcRect b="0" l="0" r="0" t="0"/>
            <a:stretch/>
          </p:blipFill>
          <p:spPr>
            <a:xfrm>
              <a:off x="3329773" y="5038047"/>
              <a:ext cx="239268" cy="342900"/>
            </a:xfrm>
            <a:prstGeom prst="rect">
              <a:avLst/>
            </a:prstGeom>
            <a:noFill/>
            <a:ln>
              <a:noFill/>
            </a:ln>
          </p:spPr>
        </p:pic>
        <p:pic>
          <p:nvPicPr>
            <p:cNvPr id="15224" name="Google Shape;15224;p256"/>
            <p:cNvPicPr preferRelativeResize="0"/>
            <p:nvPr/>
          </p:nvPicPr>
          <p:blipFill rotWithShape="1">
            <a:blip r:embed="rId6">
              <a:alphaModFix/>
            </a:blip>
            <a:srcRect b="0" l="0" r="0" t="0"/>
            <a:stretch/>
          </p:blipFill>
          <p:spPr>
            <a:xfrm>
              <a:off x="3804185" y="5038047"/>
              <a:ext cx="239268" cy="342900"/>
            </a:xfrm>
            <a:prstGeom prst="rect">
              <a:avLst/>
            </a:prstGeom>
            <a:noFill/>
            <a:ln>
              <a:noFill/>
            </a:ln>
          </p:spPr>
        </p:pic>
        <p:cxnSp>
          <p:nvCxnSpPr>
            <p:cNvPr id="15225" name="Google Shape;15225;p256"/>
            <p:cNvCxnSpPr/>
            <p:nvPr/>
          </p:nvCxnSpPr>
          <p:spPr>
            <a:xfrm>
              <a:off x="2552311" y="4904277"/>
              <a:ext cx="0" cy="111120"/>
            </a:xfrm>
            <a:prstGeom prst="straightConnector1">
              <a:avLst/>
            </a:prstGeom>
            <a:noFill/>
            <a:ln cap="flat" cmpd="sng" w="12700">
              <a:solidFill>
                <a:srgbClr val="A5A5A5"/>
              </a:solidFill>
              <a:prstDash val="solid"/>
              <a:miter lim="800000"/>
              <a:headEnd len="sm" w="sm" type="none"/>
              <a:tailEnd len="sm" w="sm" type="triangle"/>
            </a:ln>
          </p:spPr>
        </p:cxnSp>
        <p:cxnSp>
          <p:nvCxnSpPr>
            <p:cNvPr id="15226" name="Google Shape;15226;p256"/>
            <p:cNvCxnSpPr/>
            <p:nvPr/>
          </p:nvCxnSpPr>
          <p:spPr>
            <a:xfrm>
              <a:off x="3009949" y="4904277"/>
              <a:ext cx="0" cy="111120"/>
            </a:xfrm>
            <a:prstGeom prst="straightConnector1">
              <a:avLst/>
            </a:prstGeom>
            <a:noFill/>
            <a:ln cap="flat" cmpd="sng" w="12700">
              <a:solidFill>
                <a:srgbClr val="A5A5A5"/>
              </a:solidFill>
              <a:prstDash val="solid"/>
              <a:miter lim="800000"/>
              <a:headEnd len="sm" w="sm" type="none"/>
              <a:tailEnd len="sm" w="sm" type="triangle"/>
            </a:ln>
          </p:spPr>
        </p:cxnSp>
        <p:cxnSp>
          <p:nvCxnSpPr>
            <p:cNvPr id="15227" name="Google Shape;15227;p256"/>
            <p:cNvCxnSpPr/>
            <p:nvPr/>
          </p:nvCxnSpPr>
          <p:spPr>
            <a:xfrm>
              <a:off x="3458842" y="4904277"/>
              <a:ext cx="0" cy="111120"/>
            </a:xfrm>
            <a:prstGeom prst="straightConnector1">
              <a:avLst/>
            </a:prstGeom>
            <a:noFill/>
            <a:ln cap="flat" cmpd="sng" w="12700">
              <a:solidFill>
                <a:srgbClr val="A5A5A5"/>
              </a:solidFill>
              <a:prstDash val="solid"/>
              <a:miter lim="800000"/>
              <a:headEnd len="sm" w="sm" type="none"/>
              <a:tailEnd len="sm" w="sm" type="triangle"/>
            </a:ln>
          </p:spPr>
        </p:cxnSp>
        <p:cxnSp>
          <p:nvCxnSpPr>
            <p:cNvPr id="15228" name="Google Shape;15228;p256"/>
            <p:cNvCxnSpPr/>
            <p:nvPr/>
          </p:nvCxnSpPr>
          <p:spPr>
            <a:xfrm>
              <a:off x="3919374" y="4904277"/>
              <a:ext cx="0" cy="111120"/>
            </a:xfrm>
            <a:prstGeom prst="straightConnector1">
              <a:avLst/>
            </a:prstGeom>
            <a:noFill/>
            <a:ln cap="flat" cmpd="sng" w="12700">
              <a:solidFill>
                <a:srgbClr val="A5A5A5"/>
              </a:solidFill>
              <a:prstDash val="solid"/>
              <a:miter lim="800000"/>
              <a:headEnd len="sm" w="sm" type="none"/>
              <a:tailEnd len="sm" w="sm" type="triangle"/>
            </a:ln>
          </p:spPr>
        </p:cxnSp>
        <p:sp>
          <p:nvSpPr>
            <p:cNvPr id="15229" name="Google Shape;15229;p256"/>
            <p:cNvSpPr/>
            <p:nvPr/>
          </p:nvSpPr>
          <p:spPr>
            <a:xfrm rot="2700000">
              <a:off x="2358452" y="5001508"/>
              <a:ext cx="398312" cy="398312"/>
            </a:xfrm>
            <a:prstGeom prst="plus">
              <a:avLst>
                <a:gd fmla="val 41797" name="adj"/>
              </a:avLst>
            </a:prstGeom>
            <a:solidFill>
              <a:schemeClr val="accent4">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230" name="Google Shape;15230;p256"/>
            <p:cNvSpPr/>
            <p:nvPr/>
          </p:nvSpPr>
          <p:spPr>
            <a:xfrm rot="2700000">
              <a:off x="3255166" y="5001508"/>
              <a:ext cx="398312" cy="398312"/>
            </a:xfrm>
            <a:prstGeom prst="plus">
              <a:avLst>
                <a:gd fmla="val 41797" name="adj"/>
              </a:avLst>
            </a:prstGeom>
            <a:solidFill>
              <a:schemeClr val="accent4">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231" name="Google Shape;15231;p256"/>
            <p:cNvSpPr/>
            <p:nvPr/>
          </p:nvSpPr>
          <p:spPr>
            <a:xfrm rot="2700000">
              <a:off x="3708208" y="5001507"/>
              <a:ext cx="398312" cy="398312"/>
            </a:xfrm>
            <a:prstGeom prst="plus">
              <a:avLst>
                <a:gd fmla="val 41797" name="adj"/>
              </a:avLst>
            </a:prstGeom>
            <a:solidFill>
              <a:schemeClr val="accent4">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232" name="Google Shape;15232;p256"/>
            <p:cNvSpPr/>
            <p:nvPr/>
          </p:nvSpPr>
          <p:spPr>
            <a:xfrm>
              <a:off x="2782183" y="4528447"/>
              <a:ext cx="463082" cy="897171"/>
            </a:xfrm>
            <a:prstGeom prst="rect">
              <a:avLst/>
            </a:prstGeom>
            <a:solidFill>
              <a:srgbClr val="C00000">
                <a:alpha val="9803"/>
              </a:srgbClr>
            </a:solidFill>
            <a:ln cap="flat" cmpd="sng" w="28575">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158"/>
                                        </p:tgtEl>
                                        <p:attrNameLst>
                                          <p:attrName>style.visibility</p:attrName>
                                        </p:attrNameLst>
                                      </p:cBhvr>
                                      <p:to>
                                        <p:strVal val="visible"/>
                                      </p:to>
                                    </p:set>
                                    <p:animEffect filter="fade" transition="in">
                                      <p:cBhvr>
                                        <p:cTn dur="500"/>
                                        <p:tgtEl>
                                          <p:spTgt spid="15158"/>
                                        </p:tgtEl>
                                      </p:cBhvr>
                                    </p:animEffect>
                                  </p:childTnLst>
                                </p:cTn>
                              </p:par>
                              <p:par>
                                <p:cTn fill="hold" nodeType="withEffect" presetClass="entr" presetID="2" presetSubtype="8">
                                  <p:stCondLst>
                                    <p:cond delay="0"/>
                                  </p:stCondLst>
                                  <p:childTnLst>
                                    <p:set>
                                      <p:cBhvr>
                                        <p:cTn dur="1" fill="hold">
                                          <p:stCondLst>
                                            <p:cond delay="0"/>
                                          </p:stCondLst>
                                        </p:cTn>
                                        <p:tgtEl>
                                          <p:spTgt spid="15159"/>
                                        </p:tgtEl>
                                        <p:attrNameLst>
                                          <p:attrName>style.visibility</p:attrName>
                                        </p:attrNameLst>
                                      </p:cBhvr>
                                      <p:to>
                                        <p:strVal val="visible"/>
                                      </p:to>
                                    </p:set>
                                    <p:anim calcmode="lin" valueType="num">
                                      <p:cBhvr additive="base">
                                        <p:cTn dur="500"/>
                                        <p:tgtEl>
                                          <p:spTgt spid="1515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5166"/>
                                        </p:tgtEl>
                                        <p:attrNameLst>
                                          <p:attrName>style.visibility</p:attrName>
                                        </p:attrNameLst>
                                      </p:cBhvr>
                                      <p:to>
                                        <p:strVal val="visible"/>
                                      </p:to>
                                    </p:set>
                                    <p:animEffect filter="fade" transition="in">
                                      <p:cBhvr>
                                        <p:cTn dur="500"/>
                                        <p:tgtEl>
                                          <p:spTgt spid="1516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5173"/>
                                        </p:tgtEl>
                                        <p:attrNameLst>
                                          <p:attrName>style.visibility</p:attrName>
                                        </p:attrNameLst>
                                      </p:cBhvr>
                                      <p:to>
                                        <p:strVal val="visible"/>
                                      </p:to>
                                    </p:set>
                                    <p:animEffect filter="fade" transition="in">
                                      <p:cBhvr>
                                        <p:cTn dur="500"/>
                                        <p:tgtEl>
                                          <p:spTgt spid="1517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5167"/>
                                        </p:tgtEl>
                                        <p:attrNameLst>
                                          <p:attrName>style.visibility</p:attrName>
                                        </p:attrNameLst>
                                      </p:cBhvr>
                                      <p:to>
                                        <p:strVal val="visible"/>
                                      </p:to>
                                    </p:set>
                                    <p:animEffect filter="fade" transition="in">
                                      <p:cBhvr>
                                        <p:cTn dur="500"/>
                                        <p:tgtEl>
                                          <p:spTgt spid="15167"/>
                                        </p:tgtEl>
                                      </p:cBhvr>
                                    </p:animEffect>
                                  </p:childTnLst>
                                </p:cTn>
                              </p:par>
                              <p:par>
                                <p:cTn fill="hold" nodeType="withEffect" presetClass="entr" presetID="10" presetSubtype="0">
                                  <p:stCondLst>
                                    <p:cond delay="0"/>
                                  </p:stCondLst>
                                  <p:childTnLst>
                                    <p:set>
                                      <p:cBhvr>
                                        <p:cTn dur="1" fill="hold">
                                          <p:stCondLst>
                                            <p:cond delay="0"/>
                                          </p:stCondLst>
                                        </p:cTn>
                                        <p:tgtEl>
                                          <p:spTgt spid="15171"/>
                                        </p:tgtEl>
                                        <p:attrNameLst>
                                          <p:attrName>style.visibility</p:attrName>
                                        </p:attrNameLst>
                                      </p:cBhvr>
                                      <p:to>
                                        <p:strVal val="visible"/>
                                      </p:to>
                                    </p:set>
                                    <p:animEffect filter="fade" transition="in">
                                      <p:cBhvr>
                                        <p:cTn dur="500"/>
                                        <p:tgtEl>
                                          <p:spTgt spid="15171"/>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5162"/>
                                        </p:tgtEl>
                                        <p:attrNameLst>
                                          <p:attrName>style.visibility</p:attrName>
                                        </p:attrNameLst>
                                      </p:cBhvr>
                                      <p:to>
                                        <p:strVal val="visible"/>
                                      </p:to>
                                    </p:set>
                                    <p:animEffect filter="fade" transition="in">
                                      <p:cBhvr>
                                        <p:cTn dur="500"/>
                                        <p:tgtEl>
                                          <p:spTgt spid="15162"/>
                                        </p:tgtEl>
                                      </p:cBhvr>
                                    </p:animEffect>
                                  </p:childTnLst>
                                </p:cTn>
                              </p:par>
                              <p:par>
                                <p:cTn fill="hold" nodeType="withEffect" presetClass="entr" presetID="10" presetSubtype="0">
                                  <p:stCondLst>
                                    <p:cond delay="0"/>
                                  </p:stCondLst>
                                  <p:childTnLst>
                                    <p:set>
                                      <p:cBhvr>
                                        <p:cTn dur="1" fill="hold">
                                          <p:stCondLst>
                                            <p:cond delay="0"/>
                                          </p:stCondLst>
                                        </p:cTn>
                                        <p:tgtEl>
                                          <p:spTgt spid="15172"/>
                                        </p:tgtEl>
                                        <p:attrNameLst>
                                          <p:attrName>style.visibility</p:attrName>
                                        </p:attrNameLst>
                                      </p:cBhvr>
                                      <p:to>
                                        <p:strVal val="visible"/>
                                      </p:to>
                                    </p:set>
                                    <p:animEffect filter="fade" transition="in">
                                      <p:cBhvr>
                                        <p:cTn dur="500"/>
                                        <p:tgtEl>
                                          <p:spTgt spid="1517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37" name="Shape 15237"/>
        <p:cNvGrpSpPr/>
        <p:nvPr/>
      </p:nvGrpSpPr>
      <p:grpSpPr>
        <a:xfrm>
          <a:off x="0" y="0"/>
          <a:ext cx="0" cy="0"/>
          <a:chOff x="0" y="0"/>
          <a:chExt cx="0" cy="0"/>
        </a:xfrm>
      </p:grpSpPr>
      <p:sp>
        <p:nvSpPr>
          <p:cNvPr id="15238" name="Google Shape;15238;p257"/>
          <p:cNvSpPr/>
          <p:nvPr/>
        </p:nvSpPr>
        <p:spPr>
          <a:xfrm flipH="1">
            <a:off x="407988" y="1653223"/>
            <a:ext cx="11447928" cy="415157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239" name="Google Shape;15239;p257"/>
          <p:cNvSpPr/>
          <p:nvPr/>
        </p:nvSpPr>
        <p:spPr>
          <a:xfrm>
            <a:off x="0" y="2720718"/>
            <a:ext cx="1914143" cy="2000280"/>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240" name="Google Shape;15240;p257"/>
          <p:cNvSpPr txBox="1"/>
          <p:nvPr/>
        </p:nvSpPr>
        <p:spPr>
          <a:xfrm>
            <a:off x="296269" y="385036"/>
            <a:ext cx="9168242" cy="91717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Pacientes tratados com inibidores de C3</a:t>
            </a:r>
            <a:endParaRPr/>
          </a:p>
          <a:p>
            <a:pPr indent="0" lvl="0" marL="0" marR="0" rtl="0" algn="l">
              <a:lnSpc>
                <a:spcPct val="80000"/>
              </a:lnSpc>
              <a:spcBef>
                <a:spcPts val="0"/>
              </a:spcBef>
              <a:spcAft>
                <a:spcPts val="0"/>
              </a:spcAft>
              <a:buClr>
                <a:srgbClr val="830051"/>
              </a:buClr>
              <a:buSzPts val="3200"/>
              <a:buFont typeface="Lustria"/>
              <a:buNone/>
            </a:pPr>
            <a:r>
              <a:rPr b="1" i="0" lang="pt-BR" sz="3200" u="none" cap="none" strike="noStrike">
                <a:solidFill>
                  <a:srgbClr val="830051"/>
                </a:solidFill>
                <a:latin typeface="Lustria"/>
                <a:ea typeface="Lustria"/>
                <a:cs typeface="Lustria"/>
                <a:sym typeface="Lustria"/>
              </a:rPr>
              <a:t>inibição COMPLETA do complemento proximal</a:t>
            </a:r>
            <a:endParaRPr/>
          </a:p>
        </p:txBody>
      </p:sp>
      <p:sp>
        <p:nvSpPr>
          <p:cNvPr id="15241" name="Google Shape;15241;p257"/>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Imagem adaptada de </a:t>
            </a:r>
            <a:r>
              <a:rPr b="0" i="1" lang="pt-BR" u="none"/>
              <a:t>Notaro R et al. N Engl J Med 2022.</a:t>
            </a:r>
            <a:endParaRPr/>
          </a:p>
          <a:p>
            <a:pPr indent="0" lvl="0" marL="0" rtl="0" algn="l">
              <a:lnSpc>
                <a:spcPct val="90000"/>
              </a:lnSpc>
              <a:spcBef>
                <a:spcPts val="300"/>
              </a:spcBef>
              <a:spcAft>
                <a:spcPts val="0"/>
              </a:spcAft>
              <a:buClr>
                <a:schemeClr val="dk1"/>
              </a:buClr>
              <a:buSzPts val="800"/>
              <a:buNone/>
            </a:pPr>
            <a:r>
              <a:rPr b="0" i="0" lang="pt-BR" u="none"/>
              <a:t>BT-IVH, hemólise intravascular disruptiva; Componente complementar; EVH, hemólise extravascular; IVH trombocitopenia, hemólise intravascular; MAC, complexo de ataque à membrana; HPN, hemoglobinúria paroxística noturna.</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Notaro R et al. N Engl J Med 2022; 387:160-166.</a:t>
            </a:r>
            <a:endParaRPr/>
          </a:p>
        </p:txBody>
      </p:sp>
      <p:sp>
        <p:nvSpPr>
          <p:cNvPr id="15242" name="Google Shape;15242;p257"/>
          <p:cNvSpPr/>
          <p:nvPr/>
        </p:nvSpPr>
        <p:spPr>
          <a:xfrm rot="5400000">
            <a:off x="6064578" y="3548461"/>
            <a:ext cx="2417885" cy="261384"/>
          </a:xfrm>
          <a:prstGeom prst="triangle">
            <a:avLst>
              <a:gd fmla="val 50000" name="adj"/>
            </a:avLst>
          </a:prstGeom>
          <a:solidFill>
            <a:srgbClr val="D8D8D8"/>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sp>
        <p:nvSpPr>
          <p:cNvPr id="15243" name="Google Shape;15243;p257"/>
          <p:cNvSpPr txBox="1"/>
          <p:nvPr/>
        </p:nvSpPr>
        <p:spPr>
          <a:xfrm>
            <a:off x="311985" y="3118163"/>
            <a:ext cx="1327530" cy="1256113"/>
          </a:xfrm>
          <a:prstGeom prst="rect">
            <a:avLst/>
          </a:prstGeom>
          <a:noFill/>
          <a:ln>
            <a:noFill/>
          </a:ln>
        </p:spPr>
        <p:txBody>
          <a:bodyPr anchorCtr="0" anchor="t" bIns="0" lIns="0" spcFirstLastPara="1" rIns="0" wrap="square" tIns="12050">
            <a:spAutoFit/>
          </a:bodyPr>
          <a:lstStyle/>
          <a:p>
            <a:pPr indent="-12700" lvl="0" marL="12700" marR="5080" rtl="0" algn="r">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Inibição total da via alternativa proximal</a:t>
            </a:r>
            <a:endParaRPr/>
          </a:p>
          <a:p>
            <a:pPr indent="-12700" lvl="0" marL="12700" marR="5080" rtl="0" algn="r">
              <a:lnSpc>
                <a:spcPct val="100000"/>
              </a:lnSpc>
              <a:spcBef>
                <a:spcPts val="95"/>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(inibição de C3)</a:t>
            </a:r>
            <a:endParaRPr/>
          </a:p>
        </p:txBody>
      </p:sp>
      <p:grpSp>
        <p:nvGrpSpPr>
          <p:cNvPr id="15244" name="Google Shape;15244;p257"/>
          <p:cNvGrpSpPr/>
          <p:nvPr/>
        </p:nvGrpSpPr>
        <p:grpSpPr>
          <a:xfrm>
            <a:off x="7398380" y="3036631"/>
            <a:ext cx="4279090" cy="1577129"/>
            <a:chOff x="7398380" y="3036631"/>
            <a:chExt cx="4279090" cy="1577129"/>
          </a:xfrm>
        </p:grpSpPr>
        <p:pic>
          <p:nvPicPr>
            <p:cNvPr id="15245" name="Google Shape;15245;p257"/>
            <p:cNvPicPr preferRelativeResize="0"/>
            <p:nvPr/>
          </p:nvPicPr>
          <p:blipFill rotWithShape="1">
            <a:blip r:embed="rId3">
              <a:alphaModFix/>
            </a:blip>
            <a:srcRect b="0" l="0" r="0" t="0"/>
            <a:stretch/>
          </p:blipFill>
          <p:spPr>
            <a:xfrm>
              <a:off x="7547015" y="3384103"/>
              <a:ext cx="4130455" cy="835282"/>
            </a:xfrm>
            <a:prstGeom prst="rect">
              <a:avLst/>
            </a:prstGeom>
            <a:noFill/>
            <a:ln>
              <a:noFill/>
            </a:ln>
          </p:spPr>
        </p:pic>
        <p:sp>
          <p:nvSpPr>
            <p:cNvPr id="15246" name="Google Shape;15246;p257"/>
            <p:cNvSpPr txBox="1"/>
            <p:nvPr/>
          </p:nvSpPr>
          <p:spPr>
            <a:xfrm>
              <a:off x="7398380" y="4249200"/>
              <a:ext cx="1053465" cy="350737"/>
            </a:xfrm>
            <a:prstGeom prst="rect">
              <a:avLst/>
            </a:prstGeom>
            <a:noFill/>
            <a:ln>
              <a:noFill/>
            </a:ln>
          </p:spPr>
          <p:txBody>
            <a:bodyPr anchorCtr="0" anchor="t" bIns="0" lIns="0" spcFirstLastPara="1" rIns="0" wrap="square" tIns="12050">
              <a:spAutoFit/>
            </a:bodyPr>
            <a:lstStyle/>
            <a:p>
              <a:pPr indent="0" lvl="0" marL="12700" marR="0" rtl="0" algn="ctr">
                <a:lnSpc>
                  <a:spcPct val="100000"/>
                </a:lnSpc>
                <a:spcBef>
                  <a:spcPts val="0"/>
                </a:spcBef>
                <a:spcAft>
                  <a:spcPts val="0"/>
                </a:spcAft>
                <a:buClr>
                  <a:srgbClr val="001E5F"/>
                </a:buClr>
                <a:buSzPts val="1100"/>
                <a:buFont typeface="Calibri"/>
                <a:buNone/>
              </a:pPr>
              <a:r>
                <a:rPr b="0" i="0" lang="pt-BR" sz="1100" u="none" cap="none" strike="noStrike">
                  <a:solidFill>
                    <a:srgbClr val="001E5F"/>
                  </a:solidFill>
                  <a:latin typeface="Calibri"/>
                  <a:ea typeface="Calibri"/>
                  <a:cs typeface="Calibri"/>
                  <a:sym typeface="Calibri"/>
                </a:rPr>
                <a:t>Hemácias  normais</a:t>
              </a:r>
              <a:endParaRPr b="0" i="0" sz="1100" u="none" cap="none" strike="noStrike">
                <a:solidFill>
                  <a:srgbClr val="3F4444"/>
                </a:solidFill>
                <a:latin typeface="Calibri"/>
                <a:ea typeface="Calibri"/>
                <a:cs typeface="Calibri"/>
                <a:sym typeface="Calibri"/>
              </a:endParaRPr>
            </a:p>
          </p:txBody>
        </p:sp>
        <p:sp>
          <p:nvSpPr>
            <p:cNvPr id="15247" name="Google Shape;15247;p257"/>
            <p:cNvSpPr txBox="1"/>
            <p:nvPr/>
          </p:nvSpPr>
          <p:spPr>
            <a:xfrm>
              <a:off x="9363044" y="4238026"/>
              <a:ext cx="947277" cy="181460"/>
            </a:xfrm>
            <a:prstGeom prst="rect">
              <a:avLst/>
            </a:prstGeom>
            <a:noFill/>
            <a:ln>
              <a:noFill/>
            </a:ln>
          </p:spPr>
          <p:txBody>
            <a:bodyPr anchorCtr="0" anchor="t" bIns="0" lIns="0" spcFirstLastPara="1" rIns="0" wrap="square" tIns="12050">
              <a:spAutoFit/>
            </a:bodyPr>
            <a:lstStyle/>
            <a:p>
              <a:pPr indent="0" lvl="0" marL="12700" marR="0" rtl="0" algn="ctr">
                <a:lnSpc>
                  <a:spcPct val="100000"/>
                </a:lnSpc>
                <a:spcBef>
                  <a:spcPts val="0"/>
                </a:spcBef>
                <a:spcAft>
                  <a:spcPts val="0"/>
                </a:spcAft>
                <a:buClr>
                  <a:srgbClr val="001E5F"/>
                </a:buClr>
                <a:buSzPts val="1100"/>
                <a:buFont typeface="Calibri"/>
                <a:buNone/>
              </a:pPr>
              <a:r>
                <a:rPr b="0" i="0" lang="pt-BR" sz="1100" u="none" cap="none" strike="noStrike">
                  <a:solidFill>
                    <a:srgbClr val="001E5F"/>
                  </a:solidFill>
                  <a:latin typeface="Calibri"/>
                  <a:ea typeface="Calibri"/>
                  <a:cs typeface="Calibri"/>
                  <a:sym typeface="Calibri"/>
                </a:rPr>
                <a:t>Hemácias HPN</a:t>
              </a:r>
              <a:endParaRPr b="0" i="0" sz="1100" u="none" cap="none" strike="noStrike">
                <a:solidFill>
                  <a:srgbClr val="3F4444"/>
                </a:solidFill>
                <a:latin typeface="Calibri"/>
                <a:ea typeface="Calibri"/>
                <a:cs typeface="Calibri"/>
                <a:sym typeface="Calibri"/>
              </a:endParaRPr>
            </a:p>
          </p:txBody>
        </p:sp>
        <p:sp>
          <p:nvSpPr>
            <p:cNvPr id="15248" name="Google Shape;15248;p257"/>
            <p:cNvSpPr txBox="1"/>
            <p:nvPr/>
          </p:nvSpPr>
          <p:spPr>
            <a:xfrm>
              <a:off x="9243187" y="3036631"/>
              <a:ext cx="1252220" cy="228909"/>
            </a:xfrm>
            <a:prstGeom prst="rect">
              <a:avLst/>
            </a:prstGeom>
            <a:noFill/>
            <a:ln>
              <a:noFill/>
            </a:ln>
          </p:spPr>
          <p:txBody>
            <a:bodyPr anchorCtr="0" anchor="t" bIns="0" lIns="0" spcFirstLastPara="1" rIns="0" wrap="square" tIns="13325">
              <a:spAutoFit/>
            </a:bodyPr>
            <a:lstStyle/>
            <a:p>
              <a:pPr indent="0" lvl="0" marL="38100" marR="0" rtl="0" algn="l">
                <a:lnSpc>
                  <a:spcPct val="100000"/>
                </a:lnSpc>
                <a:spcBef>
                  <a:spcPts val="0"/>
                </a:spcBef>
                <a:spcAft>
                  <a:spcPts val="0"/>
                </a:spcAft>
                <a:buClr>
                  <a:srgbClr val="002251"/>
                </a:buClr>
                <a:buSzPts val="1400"/>
                <a:buFont typeface="Calibri"/>
                <a:buNone/>
              </a:pPr>
              <a:r>
                <a:rPr b="1" i="0" lang="pt-BR" sz="1400" u="none" cap="none" strike="noStrike">
                  <a:solidFill>
                    <a:srgbClr val="002251"/>
                  </a:solidFill>
                  <a:latin typeface="Calibri"/>
                  <a:ea typeface="Calibri"/>
                  <a:cs typeface="Calibri"/>
                  <a:sym typeface="Calibri"/>
                </a:rPr>
                <a:t>Sem hemólise</a:t>
              </a:r>
              <a:r>
                <a:rPr b="1" baseline="30000" i="0" lang="pt-BR" sz="1350" u="none" cap="none" strike="noStrike">
                  <a:solidFill>
                    <a:srgbClr val="002251"/>
                  </a:solidFill>
                  <a:latin typeface="Calibri"/>
                  <a:ea typeface="Calibri"/>
                  <a:cs typeface="Calibri"/>
                  <a:sym typeface="Calibri"/>
                </a:rPr>
                <a:t>1</a:t>
              </a:r>
              <a:endParaRPr b="1" baseline="30000" i="0" sz="1350" u="none" cap="none" strike="noStrike">
                <a:solidFill>
                  <a:srgbClr val="3F4444"/>
                </a:solidFill>
                <a:latin typeface="Calibri"/>
                <a:ea typeface="Calibri"/>
                <a:cs typeface="Calibri"/>
                <a:sym typeface="Calibri"/>
              </a:endParaRPr>
            </a:p>
          </p:txBody>
        </p:sp>
        <p:cxnSp>
          <p:nvCxnSpPr>
            <p:cNvPr id="15249" name="Google Shape;15249;p257"/>
            <p:cNvCxnSpPr/>
            <p:nvPr/>
          </p:nvCxnSpPr>
          <p:spPr>
            <a:xfrm>
              <a:off x="8328642" y="4125818"/>
              <a:ext cx="0" cy="487942"/>
            </a:xfrm>
            <a:prstGeom prst="straightConnector1">
              <a:avLst/>
            </a:prstGeom>
            <a:noFill/>
            <a:ln cap="flat" cmpd="sng" w="19050">
              <a:solidFill>
                <a:srgbClr val="A5A5A5"/>
              </a:solidFill>
              <a:prstDash val="dot"/>
              <a:miter lim="800000"/>
              <a:headEnd len="sm" w="sm" type="none"/>
              <a:tailEnd len="sm" w="sm" type="none"/>
            </a:ln>
          </p:spPr>
        </p:cxnSp>
      </p:grpSp>
      <p:grpSp>
        <p:nvGrpSpPr>
          <p:cNvPr id="15250" name="Google Shape;15250;p257"/>
          <p:cNvGrpSpPr/>
          <p:nvPr/>
        </p:nvGrpSpPr>
        <p:grpSpPr>
          <a:xfrm>
            <a:off x="2088579" y="1713045"/>
            <a:ext cx="4855402" cy="3807758"/>
            <a:chOff x="2088579" y="1713045"/>
            <a:chExt cx="4855402" cy="3807758"/>
          </a:xfrm>
        </p:grpSpPr>
        <p:cxnSp>
          <p:nvCxnSpPr>
            <p:cNvPr id="15251" name="Google Shape;15251;p257"/>
            <p:cNvCxnSpPr/>
            <p:nvPr/>
          </p:nvCxnSpPr>
          <p:spPr>
            <a:xfrm>
              <a:off x="4379114" y="2442656"/>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252" name="Google Shape;15252;p257"/>
            <p:cNvCxnSpPr/>
            <p:nvPr/>
          </p:nvCxnSpPr>
          <p:spPr>
            <a:xfrm>
              <a:off x="4379114" y="3004732"/>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253" name="Google Shape;15253;p257"/>
            <p:cNvCxnSpPr/>
            <p:nvPr/>
          </p:nvCxnSpPr>
          <p:spPr>
            <a:xfrm>
              <a:off x="4379114" y="3449868"/>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254" name="Google Shape;15254;p257"/>
            <p:cNvCxnSpPr/>
            <p:nvPr/>
          </p:nvCxnSpPr>
          <p:spPr>
            <a:xfrm>
              <a:off x="5212618" y="2442656"/>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255" name="Google Shape;15255;p257"/>
            <p:cNvCxnSpPr/>
            <p:nvPr/>
          </p:nvCxnSpPr>
          <p:spPr>
            <a:xfrm>
              <a:off x="5212618" y="3004732"/>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256" name="Google Shape;15256;p257"/>
            <p:cNvCxnSpPr/>
            <p:nvPr/>
          </p:nvCxnSpPr>
          <p:spPr>
            <a:xfrm>
              <a:off x="5212618" y="3449868"/>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257" name="Google Shape;15257;p257"/>
            <p:cNvCxnSpPr/>
            <p:nvPr/>
          </p:nvCxnSpPr>
          <p:spPr>
            <a:xfrm>
              <a:off x="6038914" y="2442656"/>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258" name="Google Shape;15258;p257"/>
            <p:cNvCxnSpPr/>
            <p:nvPr/>
          </p:nvCxnSpPr>
          <p:spPr>
            <a:xfrm>
              <a:off x="6038914" y="3004732"/>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259" name="Google Shape;15259;p257"/>
            <p:cNvCxnSpPr/>
            <p:nvPr/>
          </p:nvCxnSpPr>
          <p:spPr>
            <a:xfrm>
              <a:off x="6038914" y="3449868"/>
              <a:ext cx="0" cy="222240"/>
            </a:xfrm>
            <a:prstGeom prst="straightConnector1">
              <a:avLst/>
            </a:prstGeom>
            <a:noFill/>
            <a:ln cap="flat" cmpd="sng" w="12700">
              <a:solidFill>
                <a:srgbClr val="BFBFBF"/>
              </a:solidFill>
              <a:prstDash val="solid"/>
              <a:miter lim="800000"/>
              <a:headEnd len="sm" w="sm" type="none"/>
              <a:tailEnd len="sm" w="sm" type="triangle"/>
            </a:ln>
          </p:spPr>
        </p:cxnSp>
        <p:sp>
          <p:nvSpPr>
            <p:cNvPr id="15260" name="Google Shape;15260;p257"/>
            <p:cNvSpPr txBox="1"/>
            <p:nvPr/>
          </p:nvSpPr>
          <p:spPr>
            <a:xfrm>
              <a:off x="4262400" y="33194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261" name="Google Shape;15261;p257"/>
            <p:cNvSpPr txBox="1"/>
            <p:nvPr/>
          </p:nvSpPr>
          <p:spPr>
            <a:xfrm>
              <a:off x="3318410" y="3052506"/>
              <a:ext cx="746760" cy="330200"/>
            </a:xfrm>
            <a:prstGeom prst="rect">
              <a:avLst/>
            </a:prstGeom>
            <a:noFill/>
            <a:ln>
              <a:noFill/>
            </a:ln>
          </p:spPr>
          <p:txBody>
            <a:bodyPr anchorCtr="0" anchor="t" bIns="0" lIns="0" spcFirstLastPara="1" rIns="0" wrap="square" tIns="12050">
              <a:spAutoFit/>
            </a:bodyPr>
            <a:lstStyle/>
            <a:p>
              <a:pPr indent="-169545" lvl="0" marL="181610" marR="508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C3 convertase (C3bBb)</a:t>
              </a:r>
              <a:endParaRPr b="1" i="0" sz="1000" u="none" cap="none" strike="noStrike">
                <a:solidFill>
                  <a:srgbClr val="3F4444"/>
                </a:solidFill>
                <a:latin typeface="Calibri"/>
                <a:ea typeface="Calibri"/>
                <a:cs typeface="Calibri"/>
                <a:sym typeface="Calibri"/>
              </a:endParaRPr>
            </a:p>
          </p:txBody>
        </p:sp>
        <p:sp>
          <p:nvSpPr>
            <p:cNvPr id="15262" name="Google Shape;15262;p257"/>
            <p:cNvSpPr txBox="1"/>
            <p:nvPr/>
          </p:nvSpPr>
          <p:spPr>
            <a:xfrm>
              <a:off x="3190774" y="3866525"/>
              <a:ext cx="754380" cy="166071"/>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C5-convertase</a:t>
              </a:r>
              <a:endParaRPr b="1" i="0" sz="1000" u="none" cap="none" strike="noStrike">
                <a:solidFill>
                  <a:srgbClr val="3F4444"/>
                </a:solidFill>
                <a:latin typeface="Calibri"/>
                <a:ea typeface="Calibri"/>
                <a:cs typeface="Calibri"/>
                <a:sym typeface="Calibri"/>
              </a:endParaRPr>
            </a:p>
          </p:txBody>
        </p:sp>
        <p:sp>
          <p:nvSpPr>
            <p:cNvPr id="15263" name="Google Shape;15263;p257"/>
            <p:cNvSpPr txBox="1"/>
            <p:nvPr/>
          </p:nvSpPr>
          <p:spPr>
            <a:xfrm>
              <a:off x="3585491" y="4091239"/>
              <a:ext cx="82550" cy="115416"/>
            </a:xfrm>
            <a:prstGeom prst="rect">
              <a:avLst/>
            </a:prstGeom>
            <a:noFill/>
            <a:ln>
              <a:noFill/>
            </a:ln>
          </p:spPr>
          <p:txBody>
            <a:bodyPr anchorCtr="0" anchor="t" bIns="0" lIns="0" spcFirstLastPara="1" rIns="0" wrap="square" tIns="15225">
              <a:spAutoFit/>
            </a:bodyPr>
            <a:lstStyle/>
            <a:p>
              <a:pPr indent="0" lvl="0" marL="12700" marR="0" rtl="0" algn="l">
                <a:lnSpc>
                  <a:spcPct val="100000"/>
                </a:lnSpc>
                <a:spcBef>
                  <a:spcPts val="0"/>
                </a:spcBef>
                <a:spcAft>
                  <a:spcPts val="0"/>
                </a:spcAft>
                <a:buClr>
                  <a:srgbClr val="001E5F"/>
                </a:buClr>
                <a:buSzPts val="650"/>
                <a:buFont typeface="Calibri"/>
                <a:buNone/>
              </a:pPr>
              <a:r>
                <a:rPr b="0" i="0" lang="pt-BR" sz="650" u="none" cap="none" strike="noStrike">
                  <a:solidFill>
                    <a:srgbClr val="001E5F"/>
                  </a:solidFill>
                  <a:latin typeface="Calibri"/>
                  <a:ea typeface="Calibri"/>
                  <a:cs typeface="Calibri"/>
                  <a:sym typeface="Calibri"/>
                </a:rPr>
                <a:t>N</a:t>
              </a:r>
              <a:endParaRPr b="0" i="0" sz="650" u="none" cap="none" strike="noStrike">
                <a:solidFill>
                  <a:srgbClr val="3F4444"/>
                </a:solidFill>
                <a:latin typeface="Calibri"/>
                <a:ea typeface="Calibri"/>
                <a:cs typeface="Calibri"/>
                <a:sym typeface="Calibri"/>
              </a:endParaRPr>
            </a:p>
          </p:txBody>
        </p:sp>
        <p:sp>
          <p:nvSpPr>
            <p:cNvPr id="15264" name="Google Shape;15264;p257"/>
            <p:cNvSpPr txBox="1"/>
            <p:nvPr/>
          </p:nvSpPr>
          <p:spPr>
            <a:xfrm>
              <a:off x="3334030" y="4019611"/>
              <a:ext cx="501650" cy="166071"/>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(C3b Bb)</a:t>
              </a:r>
              <a:endParaRPr b="1" i="0" sz="1000" u="none" cap="none" strike="noStrike">
                <a:solidFill>
                  <a:srgbClr val="3F4444"/>
                </a:solidFill>
                <a:latin typeface="Calibri"/>
                <a:ea typeface="Calibri"/>
                <a:cs typeface="Calibri"/>
                <a:sym typeface="Calibri"/>
              </a:endParaRPr>
            </a:p>
          </p:txBody>
        </p:sp>
        <p:sp>
          <p:nvSpPr>
            <p:cNvPr id="15265" name="Google Shape;15265;p257"/>
            <p:cNvSpPr txBox="1"/>
            <p:nvPr/>
          </p:nvSpPr>
          <p:spPr>
            <a:xfrm>
              <a:off x="4211141" y="5354732"/>
              <a:ext cx="708660" cy="166071"/>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C5b-9 (MAC)</a:t>
              </a:r>
              <a:endParaRPr b="1" i="0" sz="1000" u="none" cap="none" strike="noStrike">
                <a:solidFill>
                  <a:srgbClr val="3F4444"/>
                </a:solidFill>
                <a:latin typeface="Calibri"/>
                <a:ea typeface="Calibri"/>
                <a:cs typeface="Calibri"/>
                <a:sym typeface="Calibri"/>
              </a:endParaRPr>
            </a:p>
          </p:txBody>
        </p:sp>
        <p:sp>
          <p:nvSpPr>
            <p:cNvPr id="15266" name="Google Shape;15266;p257"/>
            <p:cNvSpPr txBox="1"/>
            <p:nvPr/>
          </p:nvSpPr>
          <p:spPr>
            <a:xfrm>
              <a:off x="4262400" y="27305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267" name="Google Shape;15267;p257"/>
            <p:cNvSpPr txBox="1"/>
            <p:nvPr/>
          </p:nvSpPr>
          <p:spPr>
            <a:xfrm>
              <a:off x="4310534" y="2987862"/>
              <a:ext cx="120014" cy="119905"/>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268" name="Google Shape;15268;p257"/>
            <p:cNvSpPr txBox="1"/>
            <p:nvPr/>
          </p:nvSpPr>
          <p:spPr>
            <a:xfrm>
              <a:off x="4584599" y="2401376"/>
              <a:ext cx="452120" cy="330200"/>
            </a:xfrm>
            <a:prstGeom prst="rect">
              <a:avLst/>
            </a:prstGeom>
            <a:noFill/>
            <a:ln>
              <a:noFill/>
            </a:ln>
          </p:spPr>
          <p:txBody>
            <a:bodyPr anchorCtr="0" anchor="t" bIns="0" lIns="0" spcFirstLastPara="1" rIns="0" wrap="square" tIns="12050">
              <a:spAutoFit/>
            </a:bodyPr>
            <a:lstStyle/>
            <a:p>
              <a:pPr indent="0" lvl="0" marL="12700" marR="508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Fator B Fator D</a:t>
              </a:r>
              <a:endParaRPr b="1" i="0" sz="1000" u="none" cap="none" strike="noStrike">
                <a:solidFill>
                  <a:srgbClr val="3F4444"/>
                </a:solidFill>
                <a:latin typeface="Calibri"/>
                <a:ea typeface="Calibri"/>
                <a:cs typeface="Calibri"/>
                <a:sym typeface="Calibri"/>
              </a:endParaRPr>
            </a:p>
          </p:txBody>
        </p:sp>
        <p:sp>
          <p:nvSpPr>
            <p:cNvPr id="15269" name="Google Shape;15269;p257"/>
            <p:cNvSpPr txBox="1"/>
            <p:nvPr/>
          </p:nvSpPr>
          <p:spPr>
            <a:xfrm>
              <a:off x="5092980" y="27305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270" name="Google Shape;15270;p257"/>
            <p:cNvSpPr txBox="1"/>
            <p:nvPr/>
          </p:nvSpPr>
          <p:spPr>
            <a:xfrm>
              <a:off x="5141114" y="2987862"/>
              <a:ext cx="120014" cy="119905"/>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271" name="Google Shape;15271;p257"/>
            <p:cNvSpPr txBox="1"/>
            <p:nvPr/>
          </p:nvSpPr>
          <p:spPr>
            <a:xfrm>
              <a:off x="5422546" y="2401376"/>
              <a:ext cx="452120" cy="330200"/>
            </a:xfrm>
            <a:prstGeom prst="rect">
              <a:avLst/>
            </a:prstGeom>
            <a:noFill/>
            <a:ln>
              <a:noFill/>
            </a:ln>
          </p:spPr>
          <p:txBody>
            <a:bodyPr anchorCtr="0" anchor="t" bIns="0" lIns="0" spcFirstLastPara="1" rIns="0" wrap="square" tIns="12050">
              <a:spAutoFit/>
            </a:bodyPr>
            <a:lstStyle/>
            <a:p>
              <a:pPr indent="0" lvl="0" marL="12700" marR="508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Fator B Fator D</a:t>
              </a:r>
              <a:endParaRPr b="1" i="0" sz="1000" u="none" cap="none" strike="noStrike">
                <a:solidFill>
                  <a:srgbClr val="3F4444"/>
                </a:solidFill>
                <a:latin typeface="Calibri"/>
                <a:ea typeface="Calibri"/>
                <a:cs typeface="Calibri"/>
                <a:sym typeface="Calibri"/>
              </a:endParaRPr>
            </a:p>
          </p:txBody>
        </p:sp>
        <p:sp>
          <p:nvSpPr>
            <p:cNvPr id="15272" name="Google Shape;15272;p257"/>
            <p:cNvSpPr txBox="1"/>
            <p:nvPr/>
          </p:nvSpPr>
          <p:spPr>
            <a:xfrm>
              <a:off x="5928133" y="27305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273" name="Google Shape;15273;p257"/>
            <p:cNvSpPr txBox="1"/>
            <p:nvPr/>
          </p:nvSpPr>
          <p:spPr>
            <a:xfrm>
              <a:off x="5976265" y="2987862"/>
              <a:ext cx="120014" cy="119905"/>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274" name="Google Shape;15274;p257"/>
            <p:cNvSpPr txBox="1"/>
            <p:nvPr/>
          </p:nvSpPr>
          <p:spPr>
            <a:xfrm>
              <a:off x="5928133" y="33194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275" name="Google Shape;15275;p257"/>
            <p:cNvSpPr txBox="1"/>
            <p:nvPr/>
          </p:nvSpPr>
          <p:spPr>
            <a:xfrm>
              <a:off x="5092980" y="33194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276" name="Google Shape;15276;p257"/>
            <p:cNvSpPr txBox="1"/>
            <p:nvPr/>
          </p:nvSpPr>
          <p:spPr>
            <a:xfrm>
              <a:off x="5936641" y="2243465"/>
              <a:ext cx="173990" cy="175048"/>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1050"/>
                <a:buFont typeface="Calibri"/>
                <a:buNone/>
              </a:pPr>
              <a:r>
                <a:rPr b="1" i="0" lang="pt-BR" sz="1050" u="none" cap="none" strike="noStrike">
                  <a:solidFill>
                    <a:srgbClr val="F3F4F3"/>
                  </a:solidFill>
                  <a:latin typeface="Calibri"/>
                  <a:ea typeface="Calibri"/>
                  <a:cs typeface="Calibri"/>
                  <a:sym typeface="Calibri"/>
                </a:rPr>
                <a:t>C3</a:t>
              </a:r>
              <a:endParaRPr b="0" i="0" sz="1050" u="none" cap="none" strike="noStrike">
                <a:solidFill>
                  <a:srgbClr val="3F4444"/>
                </a:solidFill>
                <a:latin typeface="Calibri"/>
                <a:ea typeface="Calibri"/>
                <a:cs typeface="Calibri"/>
                <a:sym typeface="Calibri"/>
              </a:endParaRPr>
            </a:p>
          </p:txBody>
        </p:sp>
        <p:sp>
          <p:nvSpPr>
            <p:cNvPr id="15277" name="Google Shape;15277;p257"/>
            <p:cNvSpPr txBox="1"/>
            <p:nvPr/>
          </p:nvSpPr>
          <p:spPr>
            <a:xfrm>
              <a:off x="5089298" y="2243465"/>
              <a:ext cx="173990" cy="175048"/>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1050"/>
                <a:buFont typeface="Calibri"/>
                <a:buNone/>
              </a:pPr>
              <a:r>
                <a:rPr b="1" i="0" lang="pt-BR" sz="1050" u="none" cap="none" strike="noStrike">
                  <a:solidFill>
                    <a:srgbClr val="F3F4F3"/>
                  </a:solidFill>
                  <a:latin typeface="Calibri"/>
                  <a:ea typeface="Calibri"/>
                  <a:cs typeface="Calibri"/>
                  <a:sym typeface="Calibri"/>
                </a:rPr>
                <a:t>C3</a:t>
              </a:r>
              <a:endParaRPr b="0" i="0" sz="1050" u="none" cap="none" strike="noStrike">
                <a:solidFill>
                  <a:srgbClr val="3F4444"/>
                </a:solidFill>
                <a:latin typeface="Calibri"/>
                <a:ea typeface="Calibri"/>
                <a:cs typeface="Calibri"/>
                <a:sym typeface="Calibri"/>
              </a:endParaRPr>
            </a:p>
          </p:txBody>
        </p:sp>
        <p:sp>
          <p:nvSpPr>
            <p:cNvPr id="15278" name="Google Shape;15278;p257"/>
            <p:cNvSpPr txBox="1"/>
            <p:nvPr/>
          </p:nvSpPr>
          <p:spPr>
            <a:xfrm>
              <a:off x="4273068" y="2243465"/>
              <a:ext cx="173990" cy="175048"/>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1050"/>
                <a:buFont typeface="Calibri"/>
                <a:buNone/>
              </a:pPr>
              <a:r>
                <a:rPr b="1" i="0" lang="pt-BR" sz="1050" u="none" cap="none" strike="noStrike">
                  <a:solidFill>
                    <a:srgbClr val="F3F4F3"/>
                  </a:solidFill>
                  <a:latin typeface="Calibri"/>
                  <a:ea typeface="Calibri"/>
                  <a:cs typeface="Calibri"/>
                  <a:sym typeface="Calibri"/>
                </a:rPr>
                <a:t>C3</a:t>
              </a:r>
              <a:endParaRPr b="0" i="0" sz="1050" u="none" cap="none" strike="noStrike">
                <a:solidFill>
                  <a:srgbClr val="3F4444"/>
                </a:solidFill>
                <a:latin typeface="Calibri"/>
                <a:ea typeface="Calibri"/>
                <a:cs typeface="Calibri"/>
                <a:sym typeface="Calibri"/>
              </a:endParaRPr>
            </a:p>
          </p:txBody>
        </p:sp>
        <p:sp>
          <p:nvSpPr>
            <p:cNvPr id="15279" name="Google Shape;15279;p257"/>
            <p:cNvSpPr txBox="1"/>
            <p:nvPr/>
          </p:nvSpPr>
          <p:spPr>
            <a:xfrm>
              <a:off x="4211092" y="3744656"/>
              <a:ext cx="318135" cy="381635"/>
            </a:xfrm>
            <a:prstGeom prst="rect">
              <a:avLst/>
            </a:prstGeom>
            <a:noFill/>
            <a:ln>
              <a:noFill/>
            </a:ln>
          </p:spPr>
          <p:txBody>
            <a:bodyPr anchorCtr="0" anchor="t" bIns="0" lIns="0" spcFirstLastPara="1" rIns="0" wrap="square" tIns="12700">
              <a:spAutoFit/>
            </a:bodyPr>
            <a:lstStyle/>
            <a:p>
              <a:pPr indent="0" lvl="0" marL="0" marR="0" rtl="0" algn="ctr">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r>
                <a:rPr b="1" baseline="-25000" i="0" lang="pt-BR" sz="900" u="none" cap="none" strike="noStrike">
                  <a:solidFill>
                    <a:srgbClr val="F3F4F3"/>
                  </a:solidFill>
                  <a:latin typeface="Calibri"/>
                  <a:ea typeface="Calibri"/>
                  <a:cs typeface="Calibri"/>
                  <a:sym typeface="Calibri"/>
                </a:rPr>
                <a:t>N</a:t>
              </a:r>
              <a:endParaRPr b="0" baseline="-25000" i="0" sz="900" u="none" cap="none" strike="noStrike">
                <a:solidFill>
                  <a:srgbClr val="3F4444"/>
                </a:solidFill>
                <a:latin typeface="Calibri"/>
                <a:ea typeface="Calibri"/>
                <a:cs typeface="Calibri"/>
                <a:sym typeface="Calibri"/>
              </a:endParaRPr>
            </a:p>
            <a:p>
              <a:pPr indent="0" lvl="0" marL="635" marR="0" rtl="0" algn="ctr">
                <a:lnSpc>
                  <a:spcPct val="100000"/>
                </a:lnSpc>
                <a:spcBef>
                  <a:spcPts val="88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280" name="Google Shape;15280;p257"/>
            <p:cNvSpPr txBox="1"/>
            <p:nvPr/>
          </p:nvSpPr>
          <p:spPr>
            <a:xfrm>
              <a:off x="5041673" y="3744656"/>
              <a:ext cx="318135" cy="381635"/>
            </a:xfrm>
            <a:prstGeom prst="rect">
              <a:avLst/>
            </a:prstGeom>
            <a:noFill/>
            <a:ln>
              <a:noFill/>
            </a:ln>
          </p:spPr>
          <p:txBody>
            <a:bodyPr anchorCtr="0" anchor="t" bIns="0" lIns="0" spcFirstLastPara="1" rIns="0" wrap="square" tIns="12700">
              <a:spAutoFit/>
            </a:bodyPr>
            <a:lstStyle/>
            <a:p>
              <a:pPr indent="0" lvl="0" marL="0" marR="0" rtl="0" algn="ctr">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r>
                <a:rPr b="1" baseline="-25000" i="0" lang="pt-BR" sz="900" u="none" cap="none" strike="noStrike">
                  <a:solidFill>
                    <a:srgbClr val="F3F4F3"/>
                  </a:solidFill>
                  <a:latin typeface="Calibri"/>
                  <a:ea typeface="Calibri"/>
                  <a:cs typeface="Calibri"/>
                  <a:sym typeface="Calibri"/>
                </a:rPr>
                <a:t>N</a:t>
              </a:r>
              <a:endParaRPr b="0" baseline="-25000" i="0" sz="900" u="none" cap="none" strike="noStrike">
                <a:solidFill>
                  <a:srgbClr val="3F4444"/>
                </a:solidFill>
                <a:latin typeface="Calibri"/>
                <a:ea typeface="Calibri"/>
                <a:cs typeface="Calibri"/>
                <a:sym typeface="Calibri"/>
              </a:endParaRPr>
            </a:p>
            <a:p>
              <a:pPr indent="0" lvl="0" marL="635" marR="0" rtl="0" algn="ctr">
                <a:lnSpc>
                  <a:spcPct val="100000"/>
                </a:lnSpc>
                <a:spcBef>
                  <a:spcPts val="88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281" name="Google Shape;15281;p257"/>
            <p:cNvSpPr txBox="1"/>
            <p:nvPr/>
          </p:nvSpPr>
          <p:spPr>
            <a:xfrm>
              <a:off x="5876571" y="3744656"/>
              <a:ext cx="318135" cy="381635"/>
            </a:xfrm>
            <a:prstGeom prst="rect">
              <a:avLst/>
            </a:prstGeom>
            <a:noFill/>
            <a:ln>
              <a:noFill/>
            </a:ln>
          </p:spPr>
          <p:txBody>
            <a:bodyPr anchorCtr="0" anchor="t" bIns="0" lIns="0" spcFirstLastPara="1" rIns="0" wrap="square" tIns="12700">
              <a:spAutoFit/>
            </a:bodyPr>
            <a:lstStyle/>
            <a:p>
              <a:pPr indent="0" lvl="0" marL="0" marR="0" rtl="0" algn="ctr">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r>
                <a:rPr b="1" baseline="-25000" i="0" lang="pt-BR" sz="900" u="none" cap="none" strike="noStrike">
                  <a:solidFill>
                    <a:srgbClr val="F3F4F3"/>
                  </a:solidFill>
                  <a:latin typeface="Calibri"/>
                  <a:ea typeface="Calibri"/>
                  <a:cs typeface="Calibri"/>
                  <a:sym typeface="Calibri"/>
                </a:rPr>
                <a:t>N</a:t>
              </a:r>
              <a:endParaRPr b="0" baseline="-25000" i="0" sz="900" u="none" cap="none" strike="noStrike">
                <a:solidFill>
                  <a:srgbClr val="3F4444"/>
                </a:solidFill>
                <a:latin typeface="Calibri"/>
                <a:ea typeface="Calibri"/>
                <a:cs typeface="Calibri"/>
                <a:sym typeface="Calibri"/>
              </a:endParaRPr>
            </a:p>
            <a:p>
              <a:pPr indent="0" lvl="0" marL="1270" marR="0" rtl="0" algn="ctr">
                <a:lnSpc>
                  <a:spcPct val="100000"/>
                </a:lnSpc>
                <a:spcBef>
                  <a:spcPts val="88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282" name="Google Shape;15282;p257"/>
            <p:cNvSpPr txBox="1"/>
            <p:nvPr/>
          </p:nvSpPr>
          <p:spPr>
            <a:xfrm>
              <a:off x="2272056" y="4472239"/>
              <a:ext cx="4465320" cy="175048"/>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1050"/>
                <a:buFont typeface="Calibri"/>
                <a:buNone/>
              </a:pP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baseline="30000" i="0" lang="pt-BR" sz="1575" u="none" cap="none" strike="noStrike">
                  <a:solidFill>
                    <a:srgbClr val="F3F4F3"/>
                  </a:solidFill>
                  <a:latin typeface="Calibri"/>
                  <a:ea typeface="Calibri"/>
                  <a:cs typeface="Calibri"/>
                  <a:sym typeface="Calibri"/>
                </a:rPr>
                <a:t>C5</a:t>
              </a:r>
              <a:r>
                <a:rPr b="0" baseline="30000" i="0" lang="pt-BR" sz="1575"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endParaRPr b="0" i="0" sz="1050" u="none" cap="none" strike="noStrike">
                <a:solidFill>
                  <a:srgbClr val="3F4444"/>
                </a:solidFill>
                <a:latin typeface="Calibri"/>
                <a:ea typeface="Calibri"/>
                <a:cs typeface="Calibri"/>
                <a:sym typeface="Calibri"/>
              </a:endParaRPr>
            </a:p>
          </p:txBody>
        </p:sp>
        <p:sp>
          <p:nvSpPr>
            <p:cNvPr id="15283" name="Google Shape;15283;p257"/>
            <p:cNvSpPr txBox="1"/>
            <p:nvPr/>
          </p:nvSpPr>
          <p:spPr>
            <a:xfrm>
              <a:off x="3746399" y="2401376"/>
              <a:ext cx="438784" cy="166071"/>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Fator B</a:t>
              </a:r>
              <a:endParaRPr b="1" i="0" sz="1000" u="none" cap="none" strike="noStrike">
                <a:solidFill>
                  <a:srgbClr val="3F4444"/>
                </a:solidFill>
                <a:latin typeface="Calibri"/>
                <a:ea typeface="Calibri"/>
                <a:cs typeface="Calibri"/>
                <a:sym typeface="Calibri"/>
              </a:endParaRPr>
            </a:p>
          </p:txBody>
        </p:sp>
        <p:sp>
          <p:nvSpPr>
            <p:cNvPr id="15284" name="Google Shape;15284;p257"/>
            <p:cNvSpPr txBox="1"/>
            <p:nvPr/>
          </p:nvSpPr>
          <p:spPr>
            <a:xfrm>
              <a:off x="3746399" y="2553776"/>
              <a:ext cx="452120" cy="166071"/>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Fator D</a:t>
              </a:r>
              <a:endParaRPr b="1" i="0" sz="1000" u="none" cap="none" strike="noStrike">
                <a:solidFill>
                  <a:srgbClr val="3F4444"/>
                </a:solidFill>
                <a:latin typeface="Calibri"/>
                <a:ea typeface="Calibri"/>
                <a:cs typeface="Calibri"/>
                <a:sym typeface="Calibri"/>
              </a:endParaRPr>
            </a:p>
          </p:txBody>
        </p:sp>
        <p:sp>
          <p:nvSpPr>
            <p:cNvPr id="15285" name="Google Shape;15285;p257"/>
            <p:cNvSpPr/>
            <p:nvPr/>
          </p:nvSpPr>
          <p:spPr>
            <a:xfrm>
              <a:off x="4186835" y="2713034"/>
              <a:ext cx="344170" cy="328930"/>
            </a:xfrm>
            <a:custGeom>
              <a:rect b="b" l="l" r="r" t="t"/>
              <a:pathLst>
                <a:path extrusionOk="0" h="328930" w="344170">
                  <a:moveTo>
                    <a:pt x="268478" y="0"/>
                  </a:moveTo>
                  <a:lnTo>
                    <a:pt x="171958" y="88518"/>
                  </a:lnTo>
                  <a:lnTo>
                    <a:pt x="75437" y="0"/>
                  </a:lnTo>
                  <a:lnTo>
                    <a:pt x="0" y="82168"/>
                  </a:lnTo>
                  <a:lnTo>
                    <a:pt x="89535" y="164211"/>
                  </a:lnTo>
                  <a:lnTo>
                    <a:pt x="0" y="246252"/>
                  </a:lnTo>
                  <a:lnTo>
                    <a:pt x="75437" y="328421"/>
                  </a:lnTo>
                  <a:lnTo>
                    <a:pt x="171958" y="239902"/>
                  </a:lnTo>
                  <a:lnTo>
                    <a:pt x="268478" y="328421"/>
                  </a:lnTo>
                  <a:lnTo>
                    <a:pt x="343916" y="246252"/>
                  </a:lnTo>
                  <a:lnTo>
                    <a:pt x="254381" y="164211"/>
                  </a:lnTo>
                  <a:lnTo>
                    <a:pt x="343916" y="82168"/>
                  </a:lnTo>
                  <a:lnTo>
                    <a:pt x="268478" y="0"/>
                  </a:lnTo>
                  <a:close/>
                </a:path>
              </a:pathLst>
            </a:custGeom>
            <a:solidFill>
              <a:srgbClr val="FF0000">
                <a:alpha val="45490"/>
              </a:srgbClr>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286" name="Google Shape;15286;p257"/>
            <p:cNvSpPr/>
            <p:nvPr/>
          </p:nvSpPr>
          <p:spPr>
            <a:xfrm>
              <a:off x="4183787" y="3756974"/>
              <a:ext cx="344170" cy="328930"/>
            </a:xfrm>
            <a:custGeom>
              <a:rect b="b" l="l" r="r" t="t"/>
              <a:pathLst>
                <a:path extrusionOk="0" h="328929" w="344170">
                  <a:moveTo>
                    <a:pt x="268478" y="0"/>
                  </a:moveTo>
                  <a:lnTo>
                    <a:pt x="171958" y="88518"/>
                  </a:lnTo>
                  <a:lnTo>
                    <a:pt x="75437" y="0"/>
                  </a:lnTo>
                  <a:lnTo>
                    <a:pt x="0" y="82168"/>
                  </a:lnTo>
                  <a:lnTo>
                    <a:pt x="89535" y="164211"/>
                  </a:lnTo>
                  <a:lnTo>
                    <a:pt x="0" y="246252"/>
                  </a:lnTo>
                  <a:lnTo>
                    <a:pt x="75437" y="328421"/>
                  </a:lnTo>
                  <a:lnTo>
                    <a:pt x="171958" y="239902"/>
                  </a:lnTo>
                  <a:lnTo>
                    <a:pt x="268478" y="328421"/>
                  </a:lnTo>
                  <a:lnTo>
                    <a:pt x="343916" y="246252"/>
                  </a:lnTo>
                  <a:lnTo>
                    <a:pt x="254381" y="164211"/>
                  </a:lnTo>
                  <a:lnTo>
                    <a:pt x="343916" y="82168"/>
                  </a:lnTo>
                  <a:lnTo>
                    <a:pt x="268478" y="0"/>
                  </a:lnTo>
                  <a:close/>
                </a:path>
              </a:pathLst>
            </a:custGeom>
            <a:solidFill>
              <a:srgbClr val="FF0000">
                <a:alpha val="45490"/>
              </a:srgbClr>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287" name="Google Shape;15287;p257"/>
            <p:cNvSpPr/>
            <p:nvPr/>
          </p:nvSpPr>
          <p:spPr>
            <a:xfrm>
              <a:off x="5892191" y="2713034"/>
              <a:ext cx="344170" cy="328930"/>
            </a:xfrm>
            <a:custGeom>
              <a:rect b="b" l="l" r="r" t="t"/>
              <a:pathLst>
                <a:path extrusionOk="0" h="328930" w="344170">
                  <a:moveTo>
                    <a:pt x="268477" y="0"/>
                  </a:moveTo>
                  <a:lnTo>
                    <a:pt x="171957" y="88518"/>
                  </a:lnTo>
                  <a:lnTo>
                    <a:pt x="75437" y="0"/>
                  </a:lnTo>
                  <a:lnTo>
                    <a:pt x="0" y="82168"/>
                  </a:lnTo>
                  <a:lnTo>
                    <a:pt x="89534" y="164211"/>
                  </a:lnTo>
                  <a:lnTo>
                    <a:pt x="0" y="246252"/>
                  </a:lnTo>
                  <a:lnTo>
                    <a:pt x="75437" y="328421"/>
                  </a:lnTo>
                  <a:lnTo>
                    <a:pt x="171957" y="239902"/>
                  </a:lnTo>
                  <a:lnTo>
                    <a:pt x="268477" y="328421"/>
                  </a:lnTo>
                  <a:lnTo>
                    <a:pt x="343916" y="246252"/>
                  </a:lnTo>
                  <a:lnTo>
                    <a:pt x="254380" y="164211"/>
                  </a:lnTo>
                  <a:lnTo>
                    <a:pt x="343916" y="82168"/>
                  </a:lnTo>
                  <a:lnTo>
                    <a:pt x="268477" y="0"/>
                  </a:lnTo>
                  <a:close/>
                </a:path>
              </a:pathLst>
            </a:custGeom>
            <a:solidFill>
              <a:srgbClr val="FF0000">
                <a:alpha val="45490"/>
              </a:srgbClr>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288" name="Google Shape;15288;p257"/>
            <p:cNvSpPr/>
            <p:nvPr/>
          </p:nvSpPr>
          <p:spPr>
            <a:xfrm>
              <a:off x="5038752" y="3763071"/>
              <a:ext cx="344170" cy="328930"/>
            </a:xfrm>
            <a:custGeom>
              <a:rect b="b" l="l" r="r" t="t"/>
              <a:pathLst>
                <a:path extrusionOk="0" h="328929" w="344170">
                  <a:moveTo>
                    <a:pt x="268477" y="0"/>
                  </a:moveTo>
                  <a:lnTo>
                    <a:pt x="171957" y="88519"/>
                  </a:lnTo>
                  <a:lnTo>
                    <a:pt x="75437" y="0"/>
                  </a:lnTo>
                  <a:lnTo>
                    <a:pt x="0" y="82169"/>
                  </a:lnTo>
                  <a:lnTo>
                    <a:pt x="89534" y="164211"/>
                  </a:lnTo>
                  <a:lnTo>
                    <a:pt x="0" y="246253"/>
                  </a:lnTo>
                  <a:lnTo>
                    <a:pt x="75437" y="328422"/>
                  </a:lnTo>
                  <a:lnTo>
                    <a:pt x="171957" y="239903"/>
                  </a:lnTo>
                  <a:lnTo>
                    <a:pt x="268477" y="328422"/>
                  </a:lnTo>
                  <a:lnTo>
                    <a:pt x="343915" y="246253"/>
                  </a:lnTo>
                  <a:lnTo>
                    <a:pt x="254380" y="164211"/>
                  </a:lnTo>
                  <a:lnTo>
                    <a:pt x="343915" y="82169"/>
                  </a:lnTo>
                  <a:lnTo>
                    <a:pt x="268477" y="0"/>
                  </a:lnTo>
                  <a:close/>
                </a:path>
              </a:pathLst>
            </a:custGeom>
            <a:solidFill>
              <a:srgbClr val="FF0000">
                <a:alpha val="45490"/>
              </a:srgbClr>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289" name="Google Shape;15289;p257"/>
            <p:cNvSpPr/>
            <p:nvPr/>
          </p:nvSpPr>
          <p:spPr>
            <a:xfrm>
              <a:off x="5830851" y="3763071"/>
              <a:ext cx="343535" cy="328930"/>
            </a:xfrm>
            <a:custGeom>
              <a:rect b="b" l="l" r="r" t="t"/>
              <a:pathLst>
                <a:path extrusionOk="0" h="328929" w="343534">
                  <a:moveTo>
                    <a:pt x="267716" y="0"/>
                  </a:moveTo>
                  <a:lnTo>
                    <a:pt x="171576" y="88519"/>
                  </a:lnTo>
                  <a:lnTo>
                    <a:pt x="75438" y="0"/>
                  </a:lnTo>
                  <a:lnTo>
                    <a:pt x="0" y="82042"/>
                  </a:lnTo>
                  <a:lnTo>
                    <a:pt x="89280" y="164211"/>
                  </a:lnTo>
                  <a:lnTo>
                    <a:pt x="0" y="246380"/>
                  </a:lnTo>
                  <a:lnTo>
                    <a:pt x="75438" y="328422"/>
                  </a:lnTo>
                  <a:lnTo>
                    <a:pt x="171576" y="239903"/>
                  </a:lnTo>
                  <a:lnTo>
                    <a:pt x="267716" y="328422"/>
                  </a:lnTo>
                  <a:lnTo>
                    <a:pt x="343153" y="246380"/>
                  </a:lnTo>
                  <a:lnTo>
                    <a:pt x="253873" y="164211"/>
                  </a:lnTo>
                  <a:lnTo>
                    <a:pt x="343153" y="82042"/>
                  </a:lnTo>
                  <a:lnTo>
                    <a:pt x="267716" y="0"/>
                  </a:lnTo>
                  <a:close/>
                </a:path>
              </a:pathLst>
            </a:custGeom>
            <a:solidFill>
              <a:srgbClr val="FF0000">
                <a:alpha val="45490"/>
              </a:srgbClr>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290" name="Google Shape;15290;p257"/>
            <p:cNvSpPr/>
            <p:nvPr/>
          </p:nvSpPr>
          <p:spPr>
            <a:xfrm>
              <a:off x="4196477" y="2157504"/>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91" name="Google Shape;15291;p257"/>
            <p:cNvSpPr txBox="1"/>
            <p:nvPr/>
          </p:nvSpPr>
          <p:spPr>
            <a:xfrm>
              <a:off x="4215144" y="2211831"/>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t>
              </a:r>
              <a:endParaRPr/>
            </a:p>
          </p:txBody>
        </p:sp>
        <p:sp>
          <p:nvSpPr>
            <p:cNvPr id="15292" name="Google Shape;15292;p257"/>
            <p:cNvSpPr/>
            <p:nvPr/>
          </p:nvSpPr>
          <p:spPr>
            <a:xfrm>
              <a:off x="5014494" y="2162656"/>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93" name="Google Shape;15293;p257"/>
            <p:cNvSpPr txBox="1"/>
            <p:nvPr/>
          </p:nvSpPr>
          <p:spPr>
            <a:xfrm>
              <a:off x="5027194" y="2212264"/>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t>
              </a:r>
              <a:endParaRPr/>
            </a:p>
          </p:txBody>
        </p:sp>
        <p:sp>
          <p:nvSpPr>
            <p:cNvPr id="15294" name="Google Shape;15294;p257"/>
            <p:cNvSpPr/>
            <p:nvPr/>
          </p:nvSpPr>
          <p:spPr>
            <a:xfrm>
              <a:off x="5846550" y="2162656"/>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95" name="Google Shape;15295;p257"/>
            <p:cNvSpPr txBox="1"/>
            <p:nvPr/>
          </p:nvSpPr>
          <p:spPr>
            <a:xfrm>
              <a:off x="5859250" y="2212264"/>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t>
              </a:r>
              <a:endParaRPr/>
            </a:p>
          </p:txBody>
        </p:sp>
        <p:sp>
          <p:nvSpPr>
            <p:cNvPr id="15296" name="Google Shape;15296;p257"/>
            <p:cNvSpPr/>
            <p:nvPr/>
          </p:nvSpPr>
          <p:spPr>
            <a:xfrm>
              <a:off x="4084029" y="2837206"/>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007EE6"/>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297" name="Google Shape;15297;p257"/>
            <p:cNvSpPr/>
            <p:nvPr/>
          </p:nvSpPr>
          <p:spPr>
            <a:xfrm>
              <a:off x="4079267" y="2688869"/>
              <a:ext cx="584454" cy="322690"/>
            </a:xfrm>
            <a:prstGeom prst="ellipse">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298" name="Google Shape;15298;p257"/>
            <p:cNvSpPr txBox="1"/>
            <p:nvPr/>
          </p:nvSpPr>
          <p:spPr>
            <a:xfrm>
              <a:off x="4177240" y="270863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a:p>
          </p:txBody>
        </p:sp>
        <p:sp>
          <p:nvSpPr>
            <p:cNvPr id="15299" name="Google Shape;15299;p257"/>
            <p:cNvSpPr txBox="1"/>
            <p:nvPr/>
          </p:nvSpPr>
          <p:spPr>
            <a:xfrm>
              <a:off x="4232543" y="2949001"/>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300" name="Google Shape;15300;p257"/>
            <p:cNvSpPr/>
            <p:nvPr/>
          </p:nvSpPr>
          <p:spPr>
            <a:xfrm>
              <a:off x="5744028" y="2837206"/>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007EE6"/>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301" name="Google Shape;15301;p257"/>
            <p:cNvSpPr/>
            <p:nvPr/>
          </p:nvSpPr>
          <p:spPr>
            <a:xfrm>
              <a:off x="5739266" y="2688869"/>
              <a:ext cx="584454" cy="322690"/>
            </a:xfrm>
            <a:prstGeom prst="ellipse">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302" name="Google Shape;15302;p257"/>
            <p:cNvSpPr txBox="1"/>
            <p:nvPr/>
          </p:nvSpPr>
          <p:spPr>
            <a:xfrm>
              <a:off x="5837239" y="270863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a:p>
          </p:txBody>
        </p:sp>
        <p:sp>
          <p:nvSpPr>
            <p:cNvPr id="15303" name="Google Shape;15303;p257"/>
            <p:cNvSpPr txBox="1"/>
            <p:nvPr/>
          </p:nvSpPr>
          <p:spPr>
            <a:xfrm>
              <a:off x="5892542" y="2949001"/>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304" name="Google Shape;15304;p257"/>
            <p:cNvSpPr/>
            <p:nvPr/>
          </p:nvSpPr>
          <p:spPr>
            <a:xfrm>
              <a:off x="4082631" y="3844908"/>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EE007D"/>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305" name="Google Shape;15305;p257"/>
            <p:cNvSpPr txBox="1"/>
            <p:nvPr/>
          </p:nvSpPr>
          <p:spPr>
            <a:xfrm>
              <a:off x="4231145" y="3945984"/>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306" name="Google Shape;15306;p257"/>
            <p:cNvSpPr/>
            <p:nvPr/>
          </p:nvSpPr>
          <p:spPr>
            <a:xfrm>
              <a:off x="4077869" y="3685852"/>
              <a:ext cx="584454" cy="322690"/>
            </a:xfrm>
            <a:prstGeom prst="ellipse">
              <a:avLst/>
            </a:prstGeom>
            <a:gradFill>
              <a:gsLst>
                <a:gs pos="0">
                  <a:srgbClr val="680037"/>
                </a:gs>
                <a:gs pos="100000">
                  <a:schemeClr val="accent3"/>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307" name="Google Shape;15307;p257"/>
            <p:cNvSpPr txBox="1"/>
            <p:nvPr/>
          </p:nvSpPr>
          <p:spPr>
            <a:xfrm>
              <a:off x="4150996" y="3705618"/>
              <a:ext cx="457176"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r>
                <a:rPr b="1" baseline="-25000" i="0" lang="pt-BR" sz="1100" u="none" cap="none" strike="noStrike">
                  <a:solidFill>
                    <a:srgbClr val="FFFFFF"/>
                  </a:solidFill>
                  <a:latin typeface="Calibri"/>
                  <a:ea typeface="Calibri"/>
                  <a:cs typeface="Calibri"/>
                  <a:sym typeface="Calibri"/>
                </a:rPr>
                <a:t>n</a:t>
              </a:r>
              <a:endParaRPr/>
            </a:p>
          </p:txBody>
        </p:sp>
        <p:sp>
          <p:nvSpPr>
            <p:cNvPr id="15308" name="Google Shape;15308;p257"/>
            <p:cNvSpPr/>
            <p:nvPr/>
          </p:nvSpPr>
          <p:spPr>
            <a:xfrm>
              <a:off x="4071138" y="3242379"/>
              <a:ext cx="584454" cy="322690"/>
            </a:xfrm>
            <a:prstGeom prst="ellipse">
              <a:avLst/>
            </a:prstGeom>
            <a:gradFill>
              <a:gsLst>
                <a:gs pos="0">
                  <a:srgbClr val="6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309" name="Google Shape;15309;p257"/>
            <p:cNvSpPr txBox="1"/>
            <p:nvPr/>
          </p:nvSpPr>
          <p:spPr>
            <a:xfrm>
              <a:off x="4169111" y="326214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b="1" baseline="-25000" i="0" sz="1100" u="none" cap="none" strike="noStrike">
                <a:solidFill>
                  <a:srgbClr val="FFFFFF"/>
                </a:solidFill>
                <a:latin typeface="Calibri"/>
                <a:ea typeface="Calibri"/>
                <a:cs typeface="Calibri"/>
                <a:sym typeface="Calibri"/>
              </a:endParaRPr>
            </a:p>
          </p:txBody>
        </p:sp>
        <p:sp>
          <p:nvSpPr>
            <p:cNvPr id="15310" name="Google Shape;15310;p257"/>
            <p:cNvSpPr/>
            <p:nvPr/>
          </p:nvSpPr>
          <p:spPr>
            <a:xfrm>
              <a:off x="4891636" y="3242379"/>
              <a:ext cx="584454" cy="322690"/>
            </a:xfrm>
            <a:prstGeom prst="ellipse">
              <a:avLst/>
            </a:prstGeom>
            <a:gradFill>
              <a:gsLst>
                <a:gs pos="0">
                  <a:srgbClr val="6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311" name="Google Shape;15311;p257"/>
            <p:cNvSpPr txBox="1"/>
            <p:nvPr/>
          </p:nvSpPr>
          <p:spPr>
            <a:xfrm>
              <a:off x="4989609" y="326214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b="1" baseline="-25000" i="0" sz="1100" u="none" cap="none" strike="noStrike">
                <a:solidFill>
                  <a:srgbClr val="FFFFFF"/>
                </a:solidFill>
                <a:latin typeface="Calibri"/>
                <a:ea typeface="Calibri"/>
                <a:cs typeface="Calibri"/>
                <a:sym typeface="Calibri"/>
              </a:endParaRPr>
            </a:p>
          </p:txBody>
        </p:sp>
        <p:sp>
          <p:nvSpPr>
            <p:cNvPr id="15312" name="Google Shape;15312;p257"/>
            <p:cNvSpPr/>
            <p:nvPr/>
          </p:nvSpPr>
          <p:spPr>
            <a:xfrm>
              <a:off x="5741974" y="3242379"/>
              <a:ext cx="584454" cy="322690"/>
            </a:xfrm>
            <a:prstGeom prst="ellipse">
              <a:avLst/>
            </a:prstGeom>
            <a:gradFill>
              <a:gsLst>
                <a:gs pos="0">
                  <a:srgbClr val="6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313" name="Google Shape;15313;p257"/>
            <p:cNvSpPr txBox="1"/>
            <p:nvPr/>
          </p:nvSpPr>
          <p:spPr>
            <a:xfrm>
              <a:off x="5839947" y="326214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b="1" baseline="-25000" i="0" sz="1100" u="none" cap="none" strike="noStrike">
                <a:solidFill>
                  <a:srgbClr val="FFFFFF"/>
                </a:solidFill>
                <a:latin typeface="Calibri"/>
                <a:ea typeface="Calibri"/>
                <a:cs typeface="Calibri"/>
                <a:sym typeface="Calibri"/>
              </a:endParaRPr>
            </a:p>
          </p:txBody>
        </p:sp>
        <p:sp>
          <p:nvSpPr>
            <p:cNvPr id="15314" name="Google Shape;15314;p257"/>
            <p:cNvSpPr/>
            <p:nvPr/>
          </p:nvSpPr>
          <p:spPr>
            <a:xfrm>
              <a:off x="4895142" y="3844908"/>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EE007D"/>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315" name="Google Shape;15315;p257"/>
            <p:cNvSpPr txBox="1"/>
            <p:nvPr/>
          </p:nvSpPr>
          <p:spPr>
            <a:xfrm>
              <a:off x="5043656" y="3945984"/>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316" name="Google Shape;15316;p257"/>
            <p:cNvSpPr/>
            <p:nvPr/>
          </p:nvSpPr>
          <p:spPr>
            <a:xfrm>
              <a:off x="4890380" y="3685852"/>
              <a:ext cx="584454" cy="322690"/>
            </a:xfrm>
            <a:prstGeom prst="ellipse">
              <a:avLst/>
            </a:prstGeom>
            <a:gradFill>
              <a:gsLst>
                <a:gs pos="0">
                  <a:srgbClr val="680037"/>
                </a:gs>
                <a:gs pos="100000">
                  <a:schemeClr val="accent3"/>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317" name="Google Shape;15317;p257"/>
            <p:cNvSpPr txBox="1"/>
            <p:nvPr/>
          </p:nvSpPr>
          <p:spPr>
            <a:xfrm>
              <a:off x="4963507" y="3705618"/>
              <a:ext cx="457176"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r>
                <a:rPr b="1" baseline="-25000" i="0" lang="pt-BR" sz="1100" u="none" cap="none" strike="noStrike">
                  <a:solidFill>
                    <a:srgbClr val="FFFFFF"/>
                  </a:solidFill>
                  <a:latin typeface="Calibri"/>
                  <a:ea typeface="Calibri"/>
                  <a:cs typeface="Calibri"/>
                  <a:sym typeface="Calibri"/>
                </a:rPr>
                <a:t>n</a:t>
              </a:r>
              <a:endParaRPr/>
            </a:p>
          </p:txBody>
        </p:sp>
        <p:sp>
          <p:nvSpPr>
            <p:cNvPr id="15318" name="Google Shape;15318;p257"/>
            <p:cNvSpPr/>
            <p:nvPr/>
          </p:nvSpPr>
          <p:spPr>
            <a:xfrm>
              <a:off x="5740177" y="3844908"/>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EE007D"/>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319" name="Google Shape;15319;p257"/>
            <p:cNvSpPr txBox="1"/>
            <p:nvPr/>
          </p:nvSpPr>
          <p:spPr>
            <a:xfrm>
              <a:off x="5888691" y="3945984"/>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320" name="Google Shape;15320;p257"/>
            <p:cNvSpPr/>
            <p:nvPr/>
          </p:nvSpPr>
          <p:spPr>
            <a:xfrm>
              <a:off x="5735415" y="3685852"/>
              <a:ext cx="584454" cy="322690"/>
            </a:xfrm>
            <a:prstGeom prst="ellipse">
              <a:avLst/>
            </a:prstGeom>
            <a:gradFill>
              <a:gsLst>
                <a:gs pos="0">
                  <a:srgbClr val="680037"/>
                </a:gs>
                <a:gs pos="100000">
                  <a:schemeClr val="accent3"/>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321" name="Google Shape;15321;p257"/>
            <p:cNvSpPr txBox="1"/>
            <p:nvPr/>
          </p:nvSpPr>
          <p:spPr>
            <a:xfrm>
              <a:off x="5808542" y="3705618"/>
              <a:ext cx="457176"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r>
                <a:rPr b="1" baseline="-25000" i="0" lang="pt-BR" sz="1100" u="none" cap="none" strike="noStrike">
                  <a:solidFill>
                    <a:srgbClr val="FFFFFF"/>
                  </a:solidFill>
                  <a:latin typeface="Calibri"/>
                  <a:ea typeface="Calibri"/>
                  <a:cs typeface="Calibri"/>
                  <a:sym typeface="Calibri"/>
                </a:rPr>
                <a:t>n</a:t>
              </a:r>
              <a:endParaRPr/>
            </a:p>
          </p:txBody>
        </p:sp>
        <p:sp>
          <p:nvSpPr>
            <p:cNvPr id="15322" name="Google Shape;15322;p257"/>
            <p:cNvSpPr/>
            <p:nvPr/>
          </p:nvSpPr>
          <p:spPr>
            <a:xfrm>
              <a:off x="2185021"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23" name="Google Shape;15323;p257"/>
            <p:cNvSpPr txBox="1"/>
            <p:nvPr/>
          </p:nvSpPr>
          <p:spPr>
            <a:xfrm>
              <a:off x="2195130"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nvGrpSpPr>
            <p:cNvPr id="15324" name="Google Shape;15324;p257"/>
            <p:cNvGrpSpPr/>
            <p:nvPr/>
          </p:nvGrpSpPr>
          <p:grpSpPr>
            <a:xfrm>
              <a:off x="2591601" y="4374448"/>
              <a:ext cx="363239" cy="363122"/>
              <a:chOff x="2761897" y="4374448"/>
              <a:chExt cx="363239" cy="363122"/>
            </a:xfrm>
          </p:grpSpPr>
          <p:sp>
            <p:nvSpPr>
              <p:cNvPr id="15325" name="Google Shape;15325;p257"/>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26" name="Google Shape;15326;p257"/>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327" name="Google Shape;15327;p257"/>
            <p:cNvGrpSpPr/>
            <p:nvPr/>
          </p:nvGrpSpPr>
          <p:grpSpPr>
            <a:xfrm>
              <a:off x="2972398" y="4374448"/>
              <a:ext cx="363239" cy="363122"/>
              <a:chOff x="2761897" y="4374448"/>
              <a:chExt cx="363239" cy="363122"/>
            </a:xfrm>
          </p:grpSpPr>
          <p:sp>
            <p:nvSpPr>
              <p:cNvPr id="15328" name="Google Shape;15328;p257"/>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29" name="Google Shape;15329;p257"/>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330" name="Google Shape;15330;p257"/>
            <p:cNvGrpSpPr/>
            <p:nvPr/>
          </p:nvGrpSpPr>
          <p:grpSpPr>
            <a:xfrm>
              <a:off x="3366560" y="4374448"/>
              <a:ext cx="363239" cy="363122"/>
              <a:chOff x="2761897" y="4374448"/>
              <a:chExt cx="363239" cy="363122"/>
            </a:xfrm>
          </p:grpSpPr>
          <p:sp>
            <p:nvSpPr>
              <p:cNvPr id="15331" name="Google Shape;15331;p257"/>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32" name="Google Shape;15332;p257"/>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333" name="Google Shape;15333;p257"/>
            <p:cNvGrpSpPr/>
            <p:nvPr/>
          </p:nvGrpSpPr>
          <p:grpSpPr>
            <a:xfrm>
              <a:off x="3747357" y="4374448"/>
              <a:ext cx="363239" cy="363122"/>
              <a:chOff x="2761897" y="4374448"/>
              <a:chExt cx="363239" cy="363122"/>
            </a:xfrm>
          </p:grpSpPr>
          <p:sp>
            <p:nvSpPr>
              <p:cNvPr id="15334" name="Google Shape;15334;p257"/>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35" name="Google Shape;15335;p257"/>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336" name="Google Shape;15336;p257"/>
            <p:cNvGrpSpPr/>
            <p:nvPr/>
          </p:nvGrpSpPr>
          <p:grpSpPr>
            <a:xfrm>
              <a:off x="4141750" y="4374448"/>
              <a:ext cx="363239" cy="363122"/>
              <a:chOff x="2761897" y="4374448"/>
              <a:chExt cx="363239" cy="363122"/>
            </a:xfrm>
          </p:grpSpPr>
          <p:sp>
            <p:nvSpPr>
              <p:cNvPr id="15337" name="Google Shape;15337;p257"/>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38" name="Google Shape;15338;p257"/>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339" name="Google Shape;15339;p257"/>
            <p:cNvGrpSpPr/>
            <p:nvPr/>
          </p:nvGrpSpPr>
          <p:grpSpPr>
            <a:xfrm>
              <a:off x="4522547" y="4374448"/>
              <a:ext cx="363239" cy="363122"/>
              <a:chOff x="2761897" y="4374448"/>
              <a:chExt cx="363239" cy="363122"/>
            </a:xfrm>
          </p:grpSpPr>
          <p:sp>
            <p:nvSpPr>
              <p:cNvPr id="15340" name="Google Shape;15340;p257"/>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41" name="Google Shape;15341;p257"/>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342" name="Google Shape;15342;p257"/>
            <p:cNvGrpSpPr/>
            <p:nvPr/>
          </p:nvGrpSpPr>
          <p:grpSpPr>
            <a:xfrm>
              <a:off x="4922932" y="4374448"/>
              <a:ext cx="363239" cy="363122"/>
              <a:chOff x="2761897" y="4374448"/>
              <a:chExt cx="363239" cy="363122"/>
            </a:xfrm>
          </p:grpSpPr>
          <p:sp>
            <p:nvSpPr>
              <p:cNvPr id="15343" name="Google Shape;15343;p257"/>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44" name="Google Shape;15344;p257"/>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345" name="Google Shape;15345;p257"/>
            <p:cNvGrpSpPr/>
            <p:nvPr/>
          </p:nvGrpSpPr>
          <p:grpSpPr>
            <a:xfrm>
              <a:off x="5303729" y="4374448"/>
              <a:ext cx="363239" cy="363122"/>
              <a:chOff x="2761897" y="4374448"/>
              <a:chExt cx="363239" cy="363122"/>
            </a:xfrm>
          </p:grpSpPr>
          <p:sp>
            <p:nvSpPr>
              <p:cNvPr id="15346" name="Google Shape;15346;p257"/>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47" name="Google Shape;15347;p257"/>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348" name="Google Shape;15348;p257"/>
            <p:cNvGrpSpPr/>
            <p:nvPr/>
          </p:nvGrpSpPr>
          <p:grpSpPr>
            <a:xfrm>
              <a:off x="5696663" y="4374448"/>
              <a:ext cx="363239" cy="363122"/>
              <a:chOff x="2761897" y="4374448"/>
              <a:chExt cx="363239" cy="363122"/>
            </a:xfrm>
          </p:grpSpPr>
          <p:sp>
            <p:nvSpPr>
              <p:cNvPr id="15349" name="Google Shape;15349;p257"/>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50" name="Google Shape;15350;p257"/>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351" name="Google Shape;15351;p257"/>
            <p:cNvGrpSpPr/>
            <p:nvPr/>
          </p:nvGrpSpPr>
          <p:grpSpPr>
            <a:xfrm>
              <a:off x="6097048" y="4374448"/>
              <a:ext cx="363239" cy="363122"/>
              <a:chOff x="2761897" y="4374448"/>
              <a:chExt cx="363239" cy="363122"/>
            </a:xfrm>
          </p:grpSpPr>
          <p:sp>
            <p:nvSpPr>
              <p:cNvPr id="15352" name="Google Shape;15352;p257"/>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53" name="Google Shape;15353;p257"/>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354" name="Google Shape;15354;p257"/>
            <p:cNvGrpSpPr/>
            <p:nvPr/>
          </p:nvGrpSpPr>
          <p:grpSpPr>
            <a:xfrm>
              <a:off x="6477845" y="4374448"/>
              <a:ext cx="363239" cy="363122"/>
              <a:chOff x="2761897" y="4374448"/>
              <a:chExt cx="363239" cy="363122"/>
            </a:xfrm>
          </p:grpSpPr>
          <p:sp>
            <p:nvSpPr>
              <p:cNvPr id="15355" name="Google Shape;15355;p257"/>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56" name="Google Shape;15356;p257"/>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sp>
          <p:nvSpPr>
            <p:cNvPr id="15357" name="Google Shape;15357;p257"/>
            <p:cNvSpPr/>
            <p:nvPr/>
          </p:nvSpPr>
          <p:spPr>
            <a:xfrm rot="2700000">
              <a:off x="2171072"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58" name="Google Shape;15358;p257"/>
            <p:cNvSpPr/>
            <p:nvPr/>
          </p:nvSpPr>
          <p:spPr>
            <a:xfrm rot="2700000">
              <a:off x="2578869"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59" name="Google Shape;15359;p257"/>
            <p:cNvSpPr/>
            <p:nvPr/>
          </p:nvSpPr>
          <p:spPr>
            <a:xfrm rot="2700000">
              <a:off x="2946440"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60" name="Google Shape;15360;p257"/>
            <p:cNvSpPr/>
            <p:nvPr/>
          </p:nvSpPr>
          <p:spPr>
            <a:xfrm rot="2700000">
              <a:off x="3334818"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61" name="Google Shape;15361;p257"/>
            <p:cNvSpPr/>
            <p:nvPr/>
          </p:nvSpPr>
          <p:spPr>
            <a:xfrm rot="2700000">
              <a:off x="3720998"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62" name="Google Shape;15362;p257"/>
            <p:cNvSpPr/>
            <p:nvPr/>
          </p:nvSpPr>
          <p:spPr>
            <a:xfrm rot="2700000">
              <a:off x="4128426"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63" name="Google Shape;15363;p257"/>
            <p:cNvSpPr/>
            <p:nvPr/>
          </p:nvSpPr>
          <p:spPr>
            <a:xfrm rot="2700000">
              <a:off x="4502637"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64" name="Google Shape;15364;p257"/>
            <p:cNvSpPr/>
            <p:nvPr/>
          </p:nvSpPr>
          <p:spPr>
            <a:xfrm rot="2700000">
              <a:off x="4900540"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65" name="Google Shape;15365;p257"/>
            <p:cNvSpPr/>
            <p:nvPr/>
          </p:nvSpPr>
          <p:spPr>
            <a:xfrm rot="2700000">
              <a:off x="5290590"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66" name="Google Shape;15366;p257"/>
            <p:cNvSpPr/>
            <p:nvPr/>
          </p:nvSpPr>
          <p:spPr>
            <a:xfrm rot="2700000">
              <a:off x="5678968"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67" name="Google Shape;15367;p257"/>
            <p:cNvSpPr/>
            <p:nvPr/>
          </p:nvSpPr>
          <p:spPr>
            <a:xfrm rot="2700000">
              <a:off x="6077973"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68" name="Google Shape;15368;p257"/>
            <p:cNvSpPr/>
            <p:nvPr/>
          </p:nvSpPr>
          <p:spPr>
            <a:xfrm rot="2700000">
              <a:off x="6463176"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69" name="Google Shape;15369;p257"/>
            <p:cNvSpPr/>
            <p:nvPr/>
          </p:nvSpPr>
          <p:spPr>
            <a:xfrm rot="2700000">
              <a:off x="4173284" y="3643482"/>
              <a:ext cx="398312" cy="398312"/>
            </a:xfrm>
            <a:prstGeom prst="plus">
              <a:avLst>
                <a:gd fmla="val 41797" name="adj"/>
              </a:avLst>
            </a:prstGeom>
            <a:solidFill>
              <a:schemeClr val="dk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70" name="Google Shape;15370;p257"/>
            <p:cNvSpPr/>
            <p:nvPr/>
          </p:nvSpPr>
          <p:spPr>
            <a:xfrm rot="2700000">
              <a:off x="5004897" y="3643482"/>
              <a:ext cx="398312" cy="398312"/>
            </a:xfrm>
            <a:prstGeom prst="plus">
              <a:avLst>
                <a:gd fmla="val 41797" name="adj"/>
              </a:avLst>
            </a:prstGeom>
            <a:solidFill>
              <a:schemeClr val="dk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71" name="Google Shape;15371;p257"/>
            <p:cNvSpPr/>
            <p:nvPr/>
          </p:nvSpPr>
          <p:spPr>
            <a:xfrm rot="2700000">
              <a:off x="5849356" y="3643482"/>
              <a:ext cx="398312" cy="398312"/>
            </a:xfrm>
            <a:prstGeom prst="plus">
              <a:avLst>
                <a:gd fmla="val 41797" name="adj"/>
              </a:avLst>
            </a:prstGeom>
            <a:solidFill>
              <a:schemeClr val="dk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72" name="Google Shape;15372;p257"/>
            <p:cNvSpPr/>
            <p:nvPr/>
          </p:nvSpPr>
          <p:spPr>
            <a:xfrm rot="2700000">
              <a:off x="5849356" y="3198346"/>
              <a:ext cx="398312" cy="398312"/>
            </a:xfrm>
            <a:prstGeom prst="plus">
              <a:avLst>
                <a:gd fmla="val 41797" name="adj"/>
              </a:avLst>
            </a:prstGeom>
            <a:solidFill>
              <a:schemeClr val="dk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73" name="Google Shape;15373;p257"/>
            <p:cNvSpPr/>
            <p:nvPr/>
          </p:nvSpPr>
          <p:spPr>
            <a:xfrm rot="2700000">
              <a:off x="4984926" y="3198346"/>
              <a:ext cx="398312" cy="398312"/>
            </a:xfrm>
            <a:prstGeom prst="plus">
              <a:avLst>
                <a:gd fmla="val 41797" name="adj"/>
              </a:avLst>
            </a:prstGeom>
            <a:solidFill>
              <a:schemeClr val="dk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74" name="Google Shape;15374;p257"/>
            <p:cNvSpPr/>
            <p:nvPr/>
          </p:nvSpPr>
          <p:spPr>
            <a:xfrm rot="2700000">
              <a:off x="4178745" y="3198346"/>
              <a:ext cx="398312" cy="398312"/>
            </a:xfrm>
            <a:prstGeom prst="plus">
              <a:avLst>
                <a:gd fmla="val 41797" name="adj"/>
              </a:avLst>
            </a:prstGeom>
            <a:solidFill>
              <a:schemeClr val="dk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75" name="Google Shape;15375;p257"/>
            <p:cNvSpPr/>
            <p:nvPr/>
          </p:nvSpPr>
          <p:spPr>
            <a:xfrm rot="2700000">
              <a:off x="4178745" y="2639524"/>
              <a:ext cx="398312" cy="398312"/>
            </a:xfrm>
            <a:prstGeom prst="plus">
              <a:avLst>
                <a:gd fmla="val 41797" name="adj"/>
              </a:avLst>
            </a:prstGeom>
            <a:solidFill>
              <a:schemeClr val="lt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76" name="Google Shape;15376;p257"/>
            <p:cNvSpPr/>
            <p:nvPr/>
          </p:nvSpPr>
          <p:spPr>
            <a:xfrm rot="2700000">
              <a:off x="5840557" y="2639525"/>
              <a:ext cx="398312" cy="398312"/>
            </a:xfrm>
            <a:prstGeom prst="plus">
              <a:avLst>
                <a:gd fmla="val 41797" name="adj"/>
              </a:avLst>
            </a:prstGeom>
            <a:solidFill>
              <a:schemeClr val="lt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377" name="Google Shape;15377;p257"/>
            <p:cNvSpPr/>
            <p:nvPr/>
          </p:nvSpPr>
          <p:spPr>
            <a:xfrm>
              <a:off x="4924563" y="2837206"/>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007EE6"/>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378" name="Google Shape;15378;p257"/>
            <p:cNvSpPr/>
            <p:nvPr/>
          </p:nvSpPr>
          <p:spPr>
            <a:xfrm>
              <a:off x="4919801" y="2688869"/>
              <a:ext cx="584454" cy="322690"/>
            </a:xfrm>
            <a:prstGeom prst="ellipse">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379" name="Google Shape;15379;p257"/>
            <p:cNvSpPr txBox="1"/>
            <p:nvPr/>
          </p:nvSpPr>
          <p:spPr>
            <a:xfrm>
              <a:off x="5073077" y="2949001"/>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380" name="Google Shape;15380;p257"/>
            <p:cNvSpPr/>
            <p:nvPr/>
          </p:nvSpPr>
          <p:spPr>
            <a:xfrm>
              <a:off x="3456824" y="2308860"/>
              <a:ext cx="708660" cy="563880"/>
            </a:xfrm>
            <a:custGeom>
              <a:rect b="b" l="l" r="r" t="t"/>
              <a:pathLst>
                <a:path extrusionOk="0" h="563880" w="708660">
                  <a:moveTo>
                    <a:pt x="0" y="563880"/>
                  </a:moveTo>
                  <a:lnTo>
                    <a:pt x="0" y="0"/>
                  </a:lnTo>
                  <a:lnTo>
                    <a:pt x="708660" y="0"/>
                  </a:lnTo>
                </a:path>
              </a:pathLst>
            </a:custGeom>
            <a:noFill/>
            <a:ln cap="flat" cmpd="sng" w="12700">
              <a:solidFill>
                <a:srgbClr val="A5A5A5"/>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5381" name="Google Shape;15381;p257"/>
            <p:cNvCxnSpPr>
              <a:endCxn id="15261" idx="0"/>
            </p:cNvCxnSpPr>
            <p:nvPr/>
          </p:nvCxnSpPr>
          <p:spPr>
            <a:xfrm flipH="1">
              <a:off x="3691790" y="2961606"/>
              <a:ext cx="382500" cy="90900"/>
            </a:xfrm>
            <a:prstGeom prst="straightConnector1">
              <a:avLst/>
            </a:prstGeom>
            <a:noFill/>
            <a:ln cap="flat" cmpd="sng" w="12700">
              <a:solidFill>
                <a:srgbClr val="A5A5A5"/>
              </a:solidFill>
              <a:prstDash val="solid"/>
              <a:miter lim="800000"/>
              <a:headEnd len="sm" w="sm" type="none"/>
              <a:tailEnd len="sm" w="sm" type="none"/>
            </a:ln>
          </p:spPr>
        </p:cxnSp>
        <p:cxnSp>
          <p:nvCxnSpPr>
            <p:cNvPr id="15382" name="Google Shape;15382;p257"/>
            <p:cNvCxnSpPr/>
            <p:nvPr/>
          </p:nvCxnSpPr>
          <p:spPr>
            <a:xfrm flipH="1">
              <a:off x="2414154" y="4116390"/>
              <a:ext cx="1964960" cy="257886"/>
            </a:xfrm>
            <a:prstGeom prst="straightConnector1">
              <a:avLst/>
            </a:prstGeom>
            <a:noFill/>
            <a:ln cap="flat" cmpd="sng" w="12700">
              <a:solidFill>
                <a:srgbClr val="BFBFBF"/>
              </a:solidFill>
              <a:prstDash val="solid"/>
              <a:miter lim="800000"/>
              <a:headEnd len="sm" w="sm" type="none"/>
              <a:tailEnd len="sm" w="sm" type="triangle"/>
            </a:ln>
          </p:spPr>
        </p:cxnSp>
        <p:cxnSp>
          <p:nvCxnSpPr>
            <p:cNvPr id="15383" name="Google Shape;15383;p257"/>
            <p:cNvCxnSpPr/>
            <p:nvPr/>
          </p:nvCxnSpPr>
          <p:spPr>
            <a:xfrm flipH="1">
              <a:off x="2833594" y="4124213"/>
              <a:ext cx="1535252" cy="250063"/>
            </a:xfrm>
            <a:prstGeom prst="straightConnector1">
              <a:avLst/>
            </a:prstGeom>
            <a:noFill/>
            <a:ln cap="flat" cmpd="sng" w="12700">
              <a:solidFill>
                <a:srgbClr val="BFBFBF"/>
              </a:solidFill>
              <a:prstDash val="solid"/>
              <a:miter lim="800000"/>
              <a:headEnd len="sm" w="sm" type="none"/>
              <a:tailEnd len="sm" w="sm" type="triangle"/>
            </a:ln>
          </p:spPr>
        </p:cxnSp>
        <p:cxnSp>
          <p:nvCxnSpPr>
            <p:cNvPr id="15384" name="Google Shape;15384;p257"/>
            <p:cNvCxnSpPr/>
            <p:nvPr/>
          </p:nvCxnSpPr>
          <p:spPr>
            <a:xfrm flipH="1">
              <a:off x="3172665" y="4128571"/>
              <a:ext cx="1200215" cy="240957"/>
            </a:xfrm>
            <a:prstGeom prst="straightConnector1">
              <a:avLst/>
            </a:prstGeom>
            <a:noFill/>
            <a:ln cap="flat" cmpd="sng" w="12700">
              <a:solidFill>
                <a:srgbClr val="BFBFBF"/>
              </a:solidFill>
              <a:prstDash val="solid"/>
              <a:miter lim="800000"/>
              <a:headEnd len="sm" w="sm" type="none"/>
              <a:tailEnd len="sm" w="sm" type="triangle"/>
            </a:ln>
          </p:spPr>
        </p:cxnSp>
        <p:cxnSp>
          <p:nvCxnSpPr>
            <p:cNvPr id="15385" name="Google Shape;15385;p257"/>
            <p:cNvCxnSpPr/>
            <p:nvPr/>
          </p:nvCxnSpPr>
          <p:spPr>
            <a:xfrm flipH="1">
              <a:off x="3550537" y="4119463"/>
              <a:ext cx="825346" cy="248055"/>
            </a:xfrm>
            <a:prstGeom prst="straightConnector1">
              <a:avLst/>
            </a:prstGeom>
            <a:noFill/>
            <a:ln cap="flat" cmpd="sng" w="12700">
              <a:solidFill>
                <a:srgbClr val="BFBFBF"/>
              </a:solidFill>
              <a:prstDash val="solid"/>
              <a:miter lim="800000"/>
              <a:headEnd len="sm" w="sm" type="none"/>
              <a:tailEnd len="sm" w="sm" type="triangle"/>
            </a:ln>
          </p:spPr>
        </p:cxnSp>
        <p:cxnSp>
          <p:nvCxnSpPr>
            <p:cNvPr id="15386" name="Google Shape;15386;p257"/>
            <p:cNvCxnSpPr/>
            <p:nvPr/>
          </p:nvCxnSpPr>
          <p:spPr>
            <a:xfrm flipH="1">
              <a:off x="3923912" y="4116390"/>
              <a:ext cx="1278702" cy="238669"/>
            </a:xfrm>
            <a:prstGeom prst="straightConnector1">
              <a:avLst/>
            </a:prstGeom>
            <a:noFill/>
            <a:ln cap="flat" cmpd="sng" w="12700">
              <a:solidFill>
                <a:srgbClr val="BFBFBF"/>
              </a:solidFill>
              <a:prstDash val="solid"/>
              <a:miter lim="800000"/>
              <a:headEnd len="sm" w="sm" type="none"/>
              <a:tailEnd len="sm" w="sm" type="triangle"/>
            </a:ln>
          </p:spPr>
        </p:cxnSp>
        <p:cxnSp>
          <p:nvCxnSpPr>
            <p:cNvPr id="15387" name="Google Shape;15387;p257"/>
            <p:cNvCxnSpPr/>
            <p:nvPr/>
          </p:nvCxnSpPr>
          <p:spPr>
            <a:xfrm flipH="1">
              <a:off x="4329276" y="4124213"/>
              <a:ext cx="863070" cy="237185"/>
            </a:xfrm>
            <a:prstGeom prst="straightConnector1">
              <a:avLst/>
            </a:prstGeom>
            <a:noFill/>
            <a:ln cap="flat" cmpd="sng" w="12700">
              <a:solidFill>
                <a:srgbClr val="BFBFBF"/>
              </a:solidFill>
              <a:prstDash val="solid"/>
              <a:miter lim="800000"/>
              <a:headEnd len="sm" w="sm" type="none"/>
              <a:tailEnd len="sm" w="sm" type="triangle"/>
            </a:ln>
          </p:spPr>
        </p:cxnSp>
        <p:cxnSp>
          <p:nvCxnSpPr>
            <p:cNvPr id="15388" name="Google Shape;15388;p257"/>
            <p:cNvCxnSpPr/>
            <p:nvPr/>
          </p:nvCxnSpPr>
          <p:spPr>
            <a:xfrm flipH="1">
              <a:off x="4687898" y="4128571"/>
              <a:ext cx="508482" cy="241063"/>
            </a:xfrm>
            <a:prstGeom prst="straightConnector1">
              <a:avLst/>
            </a:prstGeom>
            <a:noFill/>
            <a:ln cap="flat" cmpd="sng" w="12700">
              <a:solidFill>
                <a:srgbClr val="BFBFBF"/>
              </a:solidFill>
              <a:prstDash val="solid"/>
              <a:miter lim="800000"/>
              <a:headEnd len="sm" w="sm" type="none"/>
              <a:tailEnd len="sm" w="sm" type="triangle"/>
            </a:ln>
          </p:spPr>
        </p:cxnSp>
        <p:cxnSp>
          <p:nvCxnSpPr>
            <p:cNvPr id="15389" name="Google Shape;15389;p257"/>
            <p:cNvCxnSpPr/>
            <p:nvPr/>
          </p:nvCxnSpPr>
          <p:spPr>
            <a:xfrm flipH="1">
              <a:off x="5108536" y="4119463"/>
              <a:ext cx="90847" cy="250065"/>
            </a:xfrm>
            <a:prstGeom prst="straightConnector1">
              <a:avLst/>
            </a:prstGeom>
            <a:noFill/>
            <a:ln cap="flat" cmpd="sng" w="12700">
              <a:solidFill>
                <a:srgbClr val="BFBFBF"/>
              </a:solidFill>
              <a:prstDash val="solid"/>
              <a:miter lim="800000"/>
              <a:headEnd len="sm" w="sm" type="none"/>
              <a:tailEnd len="sm" w="sm" type="triangle"/>
            </a:ln>
          </p:spPr>
        </p:cxnSp>
        <p:cxnSp>
          <p:nvCxnSpPr>
            <p:cNvPr id="15390" name="Google Shape;15390;p257"/>
            <p:cNvCxnSpPr/>
            <p:nvPr/>
          </p:nvCxnSpPr>
          <p:spPr>
            <a:xfrm flipH="1">
              <a:off x="5509847" y="4121626"/>
              <a:ext cx="549270" cy="246708"/>
            </a:xfrm>
            <a:prstGeom prst="straightConnector1">
              <a:avLst/>
            </a:prstGeom>
            <a:noFill/>
            <a:ln cap="flat" cmpd="sng" w="12700">
              <a:solidFill>
                <a:srgbClr val="BFBFBF"/>
              </a:solidFill>
              <a:prstDash val="solid"/>
              <a:miter lim="800000"/>
              <a:headEnd len="sm" w="sm" type="none"/>
              <a:tailEnd len="sm" w="sm" type="triangle"/>
            </a:ln>
          </p:spPr>
        </p:cxnSp>
        <p:cxnSp>
          <p:nvCxnSpPr>
            <p:cNvPr id="15391" name="Google Shape;15391;p257"/>
            <p:cNvCxnSpPr/>
            <p:nvPr/>
          </p:nvCxnSpPr>
          <p:spPr>
            <a:xfrm flipH="1">
              <a:off x="5870322" y="4129449"/>
              <a:ext cx="178527" cy="235129"/>
            </a:xfrm>
            <a:prstGeom prst="straightConnector1">
              <a:avLst/>
            </a:prstGeom>
            <a:noFill/>
            <a:ln cap="flat" cmpd="sng" w="12700">
              <a:solidFill>
                <a:srgbClr val="BFBFBF"/>
              </a:solidFill>
              <a:prstDash val="solid"/>
              <a:miter lim="800000"/>
              <a:headEnd len="sm" w="sm" type="none"/>
              <a:tailEnd len="sm" w="sm" type="triangle"/>
            </a:ln>
          </p:spPr>
        </p:cxnSp>
        <p:cxnSp>
          <p:nvCxnSpPr>
            <p:cNvPr id="15392" name="Google Shape;15392;p257"/>
            <p:cNvCxnSpPr/>
            <p:nvPr/>
          </p:nvCxnSpPr>
          <p:spPr>
            <a:xfrm>
              <a:off x="6052883" y="4126664"/>
              <a:ext cx="200258" cy="233705"/>
            </a:xfrm>
            <a:prstGeom prst="straightConnector1">
              <a:avLst/>
            </a:prstGeom>
            <a:noFill/>
            <a:ln cap="flat" cmpd="sng" w="12700">
              <a:solidFill>
                <a:srgbClr val="BFBFBF"/>
              </a:solidFill>
              <a:prstDash val="solid"/>
              <a:miter lim="800000"/>
              <a:headEnd len="sm" w="sm" type="none"/>
              <a:tailEnd len="sm" w="sm" type="triangle"/>
            </a:ln>
          </p:spPr>
        </p:cxnSp>
        <p:cxnSp>
          <p:nvCxnSpPr>
            <p:cNvPr id="15393" name="Google Shape;15393;p257"/>
            <p:cNvCxnSpPr/>
            <p:nvPr/>
          </p:nvCxnSpPr>
          <p:spPr>
            <a:xfrm>
              <a:off x="6055886" y="4124699"/>
              <a:ext cx="603244" cy="239954"/>
            </a:xfrm>
            <a:prstGeom prst="straightConnector1">
              <a:avLst/>
            </a:prstGeom>
            <a:noFill/>
            <a:ln cap="flat" cmpd="sng" w="12700">
              <a:solidFill>
                <a:srgbClr val="BFBFBF"/>
              </a:solidFill>
              <a:prstDash val="solid"/>
              <a:miter lim="800000"/>
              <a:headEnd len="sm" w="sm" type="none"/>
              <a:tailEnd len="sm" w="sm" type="triangle"/>
            </a:ln>
          </p:spPr>
        </p:cxnSp>
        <p:sp>
          <p:nvSpPr>
            <p:cNvPr id="15394" name="Google Shape;15394;p257"/>
            <p:cNvSpPr txBox="1"/>
            <p:nvPr/>
          </p:nvSpPr>
          <p:spPr>
            <a:xfrm>
              <a:off x="5006433" y="270863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a:p>
          </p:txBody>
        </p:sp>
        <p:sp>
          <p:nvSpPr>
            <p:cNvPr id="15395" name="Google Shape;15395;p257"/>
            <p:cNvSpPr/>
            <p:nvPr/>
          </p:nvSpPr>
          <p:spPr>
            <a:xfrm rot="2700000">
              <a:off x="5015323" y="2639524"/>
              <a:ext cx="398312" cy="398312"/>
            </a:xfrm>
            <a:prstGeom prst="plus">
              <a:avLst>
                <a:gd fmla="val 41797" name="adj"/>
              </a:avLst>
            </a:prstGeom>
            <a:solidFill>
              <a:schemeClr val="lt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5396" name="Google Shape;15396;p257"/>
            <p:cNvCxnSpPr/>
            <p:nvPr/>
          </p:nvCxnSpPr>
          <p:spPr>
            <a:xfrm>
              <a:off x="2355777"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397" name="Google Shape;15397;p257"/>
            <p:cNvCxnSpPr/>
            <p:nvPr/>
          </p:nvCxnSpPr>
          <p:spPr>
            <a:xfrm>
              <a:off x="2777073"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398" name="Google Shape;15398;p257"/>
            <p:cNvCxnSpPr/>
            <p:nvPr/>
          </p:nvCxnSpPr>
          <p:spPr>
            <a:xfrm>
              <a:off x="3145596"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399" name="Google Shape;15399;p257"/>
            <p:cNvCxnSpPr/>
            <p:nvPr/>
          </p:nvCxnSpPr>
          <p:spPr>
            <a:xfrm>
              <a:off x="3551652"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00" name="Google Shape;15400;p257"/>
            <p:cNvCxnSpPr/>
            <p:nvPr/>
          </p:nvCxnSpPr>
          <p:spPr>
            <a:xfrm>
              <a:off x="3921346"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01" name="Google Shape;15401;p257"/>
            <p:cNvCxnSpPr/>
            <p:nvPr/>
          </p:nvCxnSpPr>
          <p:spPr>
            <a:xfrm>
              <a:off x="4327402"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02" name="Google Shape;15402;p257"/>
            <p:cNvCxnSpPr/>
            <p:nvPr/>
          </p:nvCxnSpPr>
          <p:spPr>
            <a:xfrm>
              <a:off x="4710094"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03" name="Google Shape;15403;p257"/>
            <p:cNvCxnSpPr/>
            <p:nvPr/>
          </p:nvCxnSpPr>
          <p:spPr>
            <a:xfrm>
              <a:off x="5116150"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04" name="Google Shape;15404;p257"/>
            <p:cNvCxnSpPr/>
            <p:nvPr/>
          </p:nvCxnSpPr>
          <p:spPr>
            <a:xfrm>
              <a:off x="5486758"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05" name="Google Shape;15405;p257"/>
            <p:cNvCxnSpPr/>
            <p:nvPr/>
          </p:nvCxnSpPr>
          <p:spPr>
            <a:xfrm>
              <a:off x="5880956"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06" name="Google Shape;15406;p257"/>
            <p:cNvCxnSpPr/>
            <p:nvPr/>
          </p:nvCxnSpPr>
          <p:spPr>
            <a:xfrm>
              <a:off x="6286860"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07" name="Google Shape;15407;p257"/>
            <p:cNvCxnSpPr/>
            <p:nvPr/>
          </p:nvCxnSpPr>
          <p:spPr>
            <a:xfrm>
              <a:off x="6673738" y="4752157"/>
              <a:ext cx="0" cy="222240"/>
            </a:xfrm>
            <a:prstGeom prst="straightConnector1">
              <a:avLst/>
            </a:prstGeom>
            <a:noFill/>
            <a:ln cap="flat" cmpd="sng" w="12700">
              <a:solidFill>
                <a:srgbClr val="BFBFBF"/>
              </a:solidFill>
              <a:prstDash val="solid"/>
              <a:miter lim="800000"/>
              <a:headEnd len="sm" w="sm" type="none"/>
              <a:tailEnd len="sm" w="sm" type="triangle"/>
            </a:ln>
          </p:spPr>
        </p:cxnSp>
        <p:sp>
          <p:nvSpPr>
            <p:cNvPr id="15408" name="Google Shape;15408;p257"/>
            <p:cNvSpPr/>
            <p:nvPr/>
          </p:nvSpPr>
          <p:spPr>
            <a:xfrm>
              <a:off x="3571406" y="1713045"/>
              <a:ext cx="400709" cy="532556"/>
            </a:xfrm>
            <a:prstGeom prst="lightningBolt">
              <a:avLst/>
            </a:prstGeom>
            <a:solidFill>
              <a:schemeClr val="accent2"/>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585"/>
                <a:buFont typeface="Calibri"/>
                <a:buNone/>
              </a:pPr>
              <a:r>
                <a:t/>
              </a:r>
              <a:endParaRPr b="0" i="0" sz="585" u="none" cap="none" strike="noStrike">
                <a:solidFill>
                  <a:srgbClr val="FFFFFF"/>
                </a:solidFill>
                <a:latin typeface="Calibri"/>
                <a:ea typeface="Calibri"/>
                <a:cs typeface="Calibri"/>
                <a:sym typeface="Calibri"/>
              </a:endParaRPr>
            </a:p>
          </p:txBody>
        </p:sp>
        <p:sp>
          <p:nvSpPr>
            <p:cNvPr id="15409" name="Google Shape;15409;p257"/>
            <p:cNvSpPr/>
            <p:nvPr/>
          </p:nvSpPr>
          <p:spPr>
            <a:xfrm rot="2700000">
              <a:off x="4178745" y="2143813"/>
              <a:ext cx="398312" cy="398312"/>
            </a:xfrm>
            <a:prstGeom prst="plus">
              <a:avLst>
                <a:gd fmla="val 41797" name="adj"/>
              </a:avLst>
            </a:prstGeom>
            <a:solidFill>
              <a:schemeClr val="lt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410" name="Google Shape;15410;p257"/>
            <p:cNvSpPr/>
            <p:nvPr/>
          </p:nvSpPr>
          <p:spPr>
            <a:xfrm rot="2700000">
              <a:off x="5840557" y="2143814"/>
              <a:ext cx="398312" cy="398312"/>
            </a:xfrm>
            <a:prstGeom prst="plus">
              <a:avLst>
                <a:gd fmla="val 41797" name="adj"/>
              </a:avLst>
            </a:prstGeom>
            <a:solidFill>
              <a:schemeClr val="lt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411" name="Google Shape;15411;p257"/>
            <p:cNvSpPr/>
            <p:nvPr/>
          </p:nvSpPr>
          <p:spPr>
            <a:xfrm rot="2700000">
              <a:off x="5015323" y="2143813"/>
              <a:ext cx="398312" cy="398312"/>
            </a:xfrm>
            <a:prstGeom prst="plus">
              <a:avLst>
                <a:gd fmla="val 41797" name="adj"/>
              </a:avLst>
            </a:prstGeom>
            <a:solidFill>
              <a:schemeClr val="lt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5412" name="Google Shape;15412;p257"/>
            <p:cNvPicPr preferRelativeResize="0"/>
            <p:nvPr/>
          </p:nvPicPr>
          <p:blipFill rotWithShape="1">
            <a:blip r:embed="rId4">
              <a:alphaModFix/>
            </a:blip>
            <a:srcRect b="0" l="0" r="0" t="0"/>
            <a:stretch/>
          </p:blipFill>
          <p:spPr>
            <a:xfrm>
              <a:off x="2236143" y="4998300"/>
              <a:ext cx="228250" cy="327110"/>
            </a:xfrm>
            <a:prstGeom prst="rect">
              <a:avLst/>
            </a:prstGeom>
            <a:noFill/>
            <a:ln>
              <a:noFill/>
            </a:ln>
          </p:spPr>
        </p:pic>
        <p:pic>
          <p:nvPicPr>
            <p:cNvPr id="15413" name="Google Shape;15413;p257"/>
            <p:cNvPicPr preferRelativeResize="0"/>
            <p:nvPr/>
          </p:nvPicPr>
          <p:blipFill rotWithShape="1">
            <a:blip r:embed="rId4">
              <a:alphaModFix/>
            </a:blip>
            <a:srcRect b="0" l="0" r="0" t="0"/>
            <a:stretch/>
          </p:blipFill>
          <p:spPr>
            <a:xfrm>
              <a:off x="2631046" y="4998300"/>
              <a:ext cx="228250" cy="327110"/>
            </a:xfrm>
            <a:prstGeom prst="rect">
              <a:avLst/>
            </a:prstGeom>
            <a:noFill/>
            <a:ln>
              <a:noFill/>
            </a:ln>
          </p:spPr>
        </p:pic>
        <p:pic>
          <p:nvPicPr>
            <p:cNvPr id="15414" name="Google Shape;15414;p257"/>
            <p:cNvPicPr preferRelativeResize="0"/>
            <p:nvPr/>
          </p:nvPicPr>
          <p:blipFill rotWithShape="1">
            <a:blip r:embed="rId4">
              <a:alphaModFix/>
            </a:blip>
            <a:srcRect b="0" l="0" r="0" t="0"/>
            <a:stretch/>
          </p:blipFill>
          <p:spPr>
            <a:xfrm>
              <a:off x="3025949" y="4998300"/>
              <a:ext cx="228250" cy="327110"/>
            </a:xfrm>
            <a:prstGeom prst="rect">
              <a:avLst/>
            </a:prstGeom>
            <a:noFill/>
            <a:ln>
              <a:noFill/>
            </a:ln>
          </p:spPr>
        </p:pic>
        <p:pic>
          <p:nvPicPr>
            <p:cNvPr id="15415" name="Google Shape;15415;p257"/>
            <p:cNvPicPr preferRelativeResize="0"/>
            <p:nvPr/>
          </p:nvPicPr>
          <p:blipFill rotWithShape="1">
            <a:blip r:embed="rId4">
              <a:alphaModFix/>
            </a:blip>
            <a:srcRect b="0" l="0" r="0" t="0"/>
            <a:stretch/>
          </p:blipFill>
          <p:spPr>
            <a:xfrm>
              <a:off x="3420852" y="4998300"/>
              <a:ext cx="228250" cy="327110"/>
            </a:xfrm>
            <a:prstGeom prst="rect">
              <a:avLst/>
            </a:prstGeom>
            <a:noFill/>
            <a:ln>
              <a:noFill/>
            </a:ln>
          </p:spPr>
        </p:pic>
        <p:pic>
          <p:nvPicPr>
            <p:cNvPr id="15416" name="Google Shape;15416;p257"/>
            <p:cNvPicPr preferRelativeResize="0"/>
            <p:nvPr/>
          </p:nvPicPr>
          <p:blipFill rotWithShape="1">
            <a:blip r:embed="rId4">
              <a:alphaModFix/>
            </a:blip>
            <a:srcRect b="0" l="0" r="0" t="0"/>
            <a:stretch/>
          </p:blipFill>
          <p:spPr>
            <a:xfrm>
              <a:off x="3815755" y="4998300"/>
              <a:ext cx="228250" cy="327110"/>
            </a:xfrm>
            <a:prstGeom prst="rect">
              <a:avLst/>
            </a:prstGeom>
            <a:noFill/>
            <a:ln>
              <a:noFill/>
            </a:ln>
          </p:spPr>
        </p:pic>
        <p:pic>
          <p:nvPicPr>
            <p:cNvPr id="15417" name="Google Shape;15417;p257"/>
            <p:cNvPicPr preferRelativeResize="0"/>
            <p:nvPr/>
          </p:nvPicPr>
          <p:blipFill rotWithShape="1">
            <a:blip r:embed="rId4">
              <a:alphaModFix/>
            </a:blip>
            <a:srcRect b="0" l="0" r="0" t="0"/>
            <a:stretch/>
          </p:blipFill>
          <p:spPr>
            <a:xfrm>
              <a:off x="4210658" y="4998300"/>
              <a:ext cx="228250" cy="327110"/>
            </a:xfrm>
            <a:prstGeom prst="rect">
              <a:avLst/>
            </a:prstGeom>
            <a:noFill/>
            <a:ln>
              <a:noFill/>
            </a:ln>
          </p:spPr>
        </p:pic>
        <p:pic>
          <p:nvPicPr>
            <p:cNvPr id="15418" name="Google Shape;15418;p257"/>
            <p:cNvPicPr preferRelativeResize="0"/>
            <p:nvPr/>
          </p:nvPicPr>
          <p:blipFill rotWithShape="1">
            <a:blip r:embed="rId4">
              <a:alphaModFix/>
            </a:blip>
            <a:srcRect b="0" l="0" r="0" t="0"/>
            <a:stretch/>
          </p:blipFill>
          <p:spPr>
            <a:xfrm>
              <a:off x="4605561" y="4998300"/>
              <a:ext cx="228250" cy="327110"/>
            </a:xfrm>
            <a:prstGeom prst="rect">
              <a:avLst/>
            </a:prstGeom>
            <a:noFill/>
            <a:ln>
              <a:noFill/>
            </a:ln>
          </p:spPr>
        </p:pic>
        <p:pic>
          <p:nvPicPr>
            <p:cNvPr id="15419" name="Google Shape;15419;p257"/>
            <p:cNvPicPr preferRelativeResize="0"/>
            <p:nvPr/>
          </p:nvPicPr>
          <p:blipFill rotWithShape="1">
            <a:blip r:embed="rId4">
              <a:alphaModFix/>
            </a:blip>
            <a:srcRect b="0" l="0" r="0" t="0"/>
            <a:stretch/>
          </p:blipFill>
          <p:spPr>
            <a:xfrm>
              <a:off x="5000464" y="4998300"/>
              <a:ext cx="228250" cy="327110"/>
            </a:xfrm>
            <a:prstGeom prst="rect">
              <a:avLst/>
            </a:prstGeom>
            <a:noFill/>
            <a:ln>
              <a:noFill/>
            </a:ln>
          </p:spPr>
        </p:pic>
        <p:pic>
          <p:nvPicPr>
            <p:cNvPr id="15420" name="Google Shape;15420;p257"/>
            <p:cNvPicPr preferRelativeResize="0"/>
            <p:nvPr/>
          </p:nvPicPr>
          <p:blipFill rotWithShape="1">
            <a:blip r:embed="rId4">
              <a:alphaModFix/>
            </a:blip>
            <a:srcRect b="0" l="0" r="0" t="0"/>
            <a:stretch/>
          </p:blipFill>
          <p:spPr>
            <a:xfrm>
              <a:off x="5395367" y="4998300"/>
              <a:ext cx="228250" cy="327110"/>
            </a:xfrm>
            <a:prstGeom prst="rect">
              <a:avLst/>
            </a:prstGeom>
            <a:noFill/>
            <a:ln>
              <a:noFill/>
            </a:ln>
          </p:spPr>
        </p:pic>
        <p:pic>
          <p:nvPicPr>
            <p:cNvPr id="15421" name="Google Shape;15421;p257"/>
            <p:cNvPicPr preferRelativeResize="0"/>
            <p:nvPr/>
          </p:nvPicPr>
          <p:blipFill rotWithShape="1">
            <a:blip r:embed="rId4">
              <a:alphaModFix/>
            </a:blip>
            <a:srcRect b="0" l="0" r="0" t="0"/>
            <a:stretch/>
          </p:blipFill>
          <p:spPr>
            <a:xfrm>
              <a:off x="5790270" y="4998300"/>
              <a:ext cx="228250" cy="327110"/>
            </a:xfrm>
            <a:prstGeom prst="rect">
              <a:avLst/>
            </a:prstGeom>
            <a:noFill/>
            <a:ln>
              <a:noFill/>
            </a:ln>
          </p:spPr>
        </p:pic>
        <p:pic>
          <p:nvPicPr>
            <p:cNvPr id="15422" name="Google Shape;15422;p257"/>
            <p:cNvPicPr preferRelativeResize="0"/>
            <p:nvPr/>
          </p:nvPicPr>
          <p:blipFill rotWithShape="1">
            <a:blip r:embed="rId4">
              <a:alphaModFix/>
            </a:blip>
            <a:srcRect b="0" l="0" r="0" t="0"/>
            <a:stretch/>
          </p:blipFill>
          <p:spPr>
            <a:xfrm>
              <a:off x="6185173" y="4998300"/>
              <a:ext cx="228250" cy="327110"/>
            </a:xfrm>
            <a:prstGeom prst="rect">
              <a:avLst/>
            </a:prstGeom>
            <a:noFill/>
            <a:ln>
              <a:noFill/>
            </a:ln>
          </p:spPr>
        </p:pic>
        <p:pic>
          <p:nvPicPr>
            <p:cNvPr id="15423" name="Google Shape;15423;p257"/>
            <p:cNvPicPr preferRelativeResize="0"/>
            <p:nvPr/>
          </p:nvPicPr>
          <p:blipFill rotWithShape="1">
            <a:blip r:embed="rId4">
              <a:alphaModFix/>
            </a:blip>
            <a:srcRect b="0" l="0" r="0" t="0"/>
            <a:stretch/>
          </p:blipFill>
          <p:spPr>
            <a:xfrm>
              <a:off x="6580073" y="4998300"/>
              <a:ext cx="228250" cy="327110"/>
            </a:xfrm>
            <a:prstGeom prst="rect">
              <a:avLst/>
            </a:prstGeom>
            <a:noFill/>
            <a:ln>
              <a:noFill/>
            </a:ln>
          </p:spPr>
        </p:pic>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238"/>
                                        </p:tgtEl>
                                        <p:attrNameLst>
                                          <p:attrName>style.visibility</p:attrName>
                                        </p:attrNameLst>
                                      </p:cBhvr>
                                      <p:to>
                                        <p:strVal val="visible"/>
                                      </p:to>
                                    </p:set>
                                    <p:animEffect filter="fade" transition="in">
                                      <p:cBhvr>
                                        <p:cTn dur="500"/>
                                        <p:tgtEl>
                                          <p:spTgt spid="15238"/>
                                        </p:tgtEl>
                                      </p:cBhvr>
                                    </p:animEffect>
                                  </p:childTnLst>
                                </p:cTn>
                              </p:par>
                              <p:par>
                                <p:cTn fill="hold" nodeType="withEffect" presetClass="entr" presetID="2" presetSubtype="8">
                                  <p:stCondLst>
                                    <p:cond delay="0"/>
                                  </p:stCondLst>
                                  <p:childTnLst>
                                    <p:set>
                                      <p:cBhvr>
                                        <p:cTn dur="1" fill="hold">
                                          <p:stCondLst>
                                            <p:cond delay="0"/>
                                          </p:stCondLst>
                                        </p:cTn>
                                        <p:tgtEl>
                                          <p:spTgt spid="15239"/>
                                        </p:tgtEl>
                                        <p:attrNameLst>
                                          <p:attrName>style.visibility</p:attrName>
                                        </p:attrNameLst>
                                      </p:cBhvr>
                                      <p:to>
                                        <p:strVal val="visible"/>
                                      </p:to>
                                    </p:set>
                                    <p:anim calcmode="lin" valueType="num">
                                      <p:cBhvr additive="base">
                                        <p:cTn dur="500"/>
                                        <p:tgtEl>
                                          <p:spTgt spid="1523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5243"/>
                                        </p:tgtEl>
                                        <p:attrNameLst>
                                          <p:attrName>style.visibility</p:attrName>
                                        </p:attrNameLst>
                                      </p:cBhvr>
                                      <p:to>
                                        <p:strVal val="visible"/>
                                      </p:to>
                                    </p:set>
                                    <p:animEffect filter="fade" transition="in">
                                      <p:cBhvr>
                                        <p:cTn dur="500"/>
                                        <p:tgtEl>
                                          <p:spTgt spid="1524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5250"/>
                                        </p:tgtEl>
                                        <p:attrNameLst>
                                          <p:attrName>style.visibility</p:attrName>
                                        </p:attrNameLst>
                                      </p:cBhvr>
                                      <p:to>
                                        <p:strVal val="visible"/>
                                      </p:to>
                                    </p:set>
                                    <p:animEffect filter="fade" transition="in">
                                      <p:cBhvr>
                                        <p:cTn dur="500"/>
                                        <p:tgtEl>
                                          <p:spTgt spid="15250"/>
                                        </p:tgtEl>
                                      </p:cBhvr>
                                    </p:animEffect>
                                  </p:childTnLst>
                                </p:cTn>
                              </p:par>
                            </p:childTnLst>
                          </p:cTn>
                        </p:par>
                        <p:par>
                          <p:cTn fill="hold">
                            <p:stCondLst>
                              <p:cond delay="1000"/>
                            </p:stCondLst>
                            <p:childTnLst>
                              <p:par>
                                <p:cTn fill="hold" nodeType="afterEffect" presetClass="entr" presetID="2" presetSubtype="8">
                                  <p:stCondLst>
                                    <p:cond delay="0"/>
                                  </p:stCondLst>
                                  <p:childTnLst>
                                    <p:set>
                                      <p:cBhvr>
                                        <p:cTn dur="1" fill="hold">
                                          <p:stCondLst>
                                            <p:cond delay="0"/>
                                          </p:stCondLst>
                                        </p:cTn>
                                        <p:tgtEl>
                                          <p:spTgt spid="15242"/>
                                        </p:tgtEl>
                                        <p:attrNameLst>
                                          <p:attrName>style.visibility</p:attrName>
                                        </p:attrNameLst>
                                      </p:cBhvr>
                                      <p:to>
                                        <p:strVal val="visible"/>
                                      </p:to>
                                    </p:set>
                                    <p:anim calcmode="lin" valueType="num">
                                      <p:cBhvr additive="base">
                                        <p:cTn dur="500"/>
                                        <p:tgtEl>
                                          <p:spTgt spid="15242"/>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5244"/>
                                        </p:tgtEl>
                                        <p:attrNameLst>
                                          <p:attrName>style.visibility</p:attrName>
                                        </p:attrNameLst>
                                      </p:cBhvr>
                                      <p:to>
                                        <p:strVal val="visible"/>
                                      </p:to>
                                    </p:set>
                                    <p:animEffect filter="fade" transition="in">
                                      <p:cBhvr>
                                        <p:cTn dur="500"/>
                                        <p:tgtEl>
                                          <p:spTgt spid="1524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28" name="Shape 15428"/>
        <p:cNvGrpSpPr/>
        <p:nvPr/>
      </p:nvGrpSpPr>
      <p:grpSpPr>
        <a:xfrm>
          <a:off x="0" y="0"/>
          <a:ext cx="0" cy="0"/>
          <a:chOff x="0" y="0"/>
          <a:chExt cx="0" cy="0"/>
        </a:xfrm>
      </p:grpSpPr>
      <p:sp>
        <p:nvSpPr>
          <p:cNvPr id="15429" name="Google Shape;15429;p258"/>
          <p:cNvSpPr/>
          <p:nvPr/>
        </p:nvSpPr>
        <p:spPr>
          <a:xfrm flipH="1">
            <a:off x="407988" y="1653223"/>
            <a:ext cx="11447928" cy="415157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430" name="Google Shape;15430;p258"/>
          <p:cNvSpPr/>
          <p:nvPr/>
        </p:nvSpPr>
        <p:spPr>
          <a:xfrm>
            <a:off x="1" y="2567447"/>
            <a:ext cx="2046832" cy="2393141"/>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431" name="Google Shape;15431;p258"/>
          <p:cNvSpPr txBox="1"/>
          <p:nvPr/>
        </p:nvSpPr>
        <p:spPr>
          <a:xfrm>
            <a:off x="227148" y="82204"/>
            <a:ext cx="9168242"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4000"/>
              <a:buFont typeface="Lustria"/>
              <a:buNone/>
            </a:pPr>
            <a:r>
              <a:rPr b="1" i="0" lang="pt-BR" sz="4000" u="none" cap="none" strike="noStrike">
                <a:solidFill>
                  <a:srgbClr val="830051"/>
                </a:solidFill>
                <a:latin typeface="Lustria"/>
                <a:ea typeface="Lustria"/>
                <a:cs typeface="Lustria"/>
                <a:sym typeface="Lustria"/>
              </a:rPr>
              <a:t>Pacientes tratados com inibidores de C3</a:t>
            </a:r>
            <a:endParaRPr/>
          </a:p>
          <a:p>
            <a:pPr indent="0" lvl="0" marL="0" marR="0" rtl="0" algn="l">
              <a:lnSpc>
                <a:spcPct val="80000"/>
              </a:lnSpc>
              <a:spcBef>
                <a:spcPts val="0"/>
              </a:spcBef>
              <a:spcAft>
                <a:spcPts val="0"/>
              </a:spcAft>
              <a:buClr>
                <a:srgbClr val="830051"/>
              </a:buClr>
              <a:buSzPts val="3200"/>
              <a:buFont typeface="Lustria"/>
              <a:buNone/>
            </a:pPr>
            <a:r>
              <a:rPr b="1" i="0" lang="pt-BR" sz="3200" u="none" cap="none" strike="noStrike">
                <a:solidFill>
                  <a:srgbClr val="830051"/>
                </a:solidFill>
                <a:latin typeface="Lustria"/>
                <a:ea typeface="Lustria"/>
                <a:cs typeface="Lustria"/>
                <a:sym typeface="Lustria"/>
              </a:rPr>
              <a:t>inibição incompleta do complemento proximal</a:t>
            </a:r>
            <a:endParaRPr/>
          </a:p>
        </p:txBody>
      </p:sp>
      <p:sp>
        <p:nvSpPr>
          <p:cNvPr id="15432" name="Google Shape;15432;p258"/>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Imagem adaptada de </a:t>
            </a:r>
            <a:r>
              <a:rPr b="0" i="1" lang="pt-BR" u="none"/>
              <a:t>Notaro R et al. N Engl J Med 2022.</a:t>
            </a:r>
            <a:endParaRPr/>
          </a:p>
          <a:p>
            <a:pPr indent="0" lvl="0" marL="0" rtl="0" algn="l">
              <a:lnSpc>
                <a:spcPct val="90000"/>
              </a:lnSpc>
              <a:spcBef>
                <a:spcPts val="300"/>
              </a:spcBef>
              <a:spcAft>
                <a:spcPts val="0"/>
              </a:spcAft>
              <a:buClr>
                <a:schemeClr val="dk1"/>
              </a:buClr>
              <a:buSzPts val="800"/>
              <a:buNone/>
            </a:pPr>
            <a:r>
              <a:rPr b="0" i="0" lang="pt-BR" u="none"/>
              <a:t>BT-IVH, hemólise intravascular disruptiva; Componente complementar; EVH, hemólise extravascular; MAC, complexo de ataque à membrana; HPN, hemoglobinúria paroxística noturna.</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Notaro R et al. N Engl J Med 2022; 387:160-166.</a:t>
            </a:r>
            <a:endParaRPr/>
          </a:p>
        </p:txBody>
      </p:sp>
      <p:sp>
        <p:nvSpPr>
          <p:cNvPr id="15433" name="Google Shape;15433;p258"/>
          <p:cNvSpPr/>
          <p:nvPr/>
        </p:nvSpPr>
        <p:spPr>
          <a:xfrm rot="5400000">
            <a:off x="6139798" y="3548460"/>
            <a:ext cx="2417885" cy="261384"/>
          </a:xfrm>
          <a:prstGeom prst="triangle">
            <a:avLst>
              <a:gd fmla="val 50000" name="adj"/>
            </a:avLst>
          </a:prstGeom>
          <a:solidFill>
            <a:srgbClr val="D8D8D8"/>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sp>
        <p:nvSpPr>
          <p:cNvPr id="15434" name="Google Shape;15434;p258"/>
          <p:cNvSpPr txBox="1"/>
          <p:nvPr/>
        </p:nvSpPr>
        <p:spPr>
          <a:xfrm>
            <a:off x="307104" y="1018883"/>
            <a:ext cx="3261470"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risco grave de BT-HIV</a:t>
            </a:r>
            <a:endParaRPr/>
          </a:p>
        </p:txBody>
      </p:sp>
      <p:grpSp>
        <p:nvGrpSpPr>
          <p:cNvPr id="15435" name="Google Shape;15435;p258"/>
          <p:cNvGrpSpPr/>
          <p:nvPr/>
        </p:nvGrpSpPr>
        <p:grpSpPr>
          <a:xfrm>
            <a:off x="142991" y="2733005"/>
            <a:ext cx="1789521" cy="1923672"/>
            <a:chOff x="142991" y="2733005"/>
            <a:chExt cx="1789521" cy="1923672"/>
          </a:xfrm>
        </p:grpSpPr>
        <p:sp>
          <p:nvSpPr>
            <p:cNvPr id="15436" name="Google Shape;15436;p258"/>
            <p:cNvSpPr txBox="1"/>
            <p:nvPr/>
          </p:nvSpPr>
          <p:spPr>
            <a:xfrm>
              <a:off x="293306" y="2733005"/>
              <a:ext cx="1639206" cy="517449"/>
            </a:xfrm>
            <a:prstGeom prst="rect">
              <a:avLst/>
            </a:prstGeom>
            <a:noFill/>
            <a:ln>
              <a:noFill/>
            </a:ln>
          </p:spPr>
          <p:txBody>
            <a:bodyPr anchorCtr="0" anchor="t" bIns="0" lIns="0" spcFirstLastPara="1" rIns="0" wrap="square" tIns="12050">
              <a:spAutoFit/>
            </a:bodyPr>
            <a:lstStyle/>
            <a:p>
              <a:pPr indent="-12700" lvl="0" marL="12700" marR="5080" rtl="0" algn="l">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BT-HIV com</a:t>
              </a:r>
              <a:endParaRPr/>
            </a:p>
            <a:p>
              <a:pPr indent="-12700" lvl="0" marL="12700" marR="5080" rtl="0" algn="l">
                <a:lnSpc>
                  <a:spcPct val="100000"/>
                </a:lnSpc>
                <a:spcBef>
                  <a:spcPts val="95"/>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Inibição de C3</a:t>
              </a:r>
              <a:endParaRPr/>
            </a:p>
          </p:txBody>
        </p:sp>
        <p:sp>
          <p:nvSpPr>
            <p:cNvPr id="15437" name="Google Shape;15437;p258"/>
            <p:cNvSpPr txBox="1"/>
            <p:nvPr/>
          </p:nvSpPr>
          <p:spPr>
            <a:xfrm>
              <a:off x="263810" y="3522392"/>
              <a:ext cx="1600682" cy="1134285"/>
            </a:xfrm>
            <a:prstGeom prst="rect">
              <a:avLst/>
            </a:prstGeom>
            <a:noFill/>
            <a:ln>
              <a:noFill/>
            </a:ln>
          </p:spPr>
          <p:txBody>
            <a:bodyPr anchorCtr="0" anchor="t" bIns="0" lIns="0" spcFirstLastPara="1" rIns="0" wrap="square" tIns="13325">
              <a:spAutoFit/>
            </a:bodyPr>
            <a:lstStyle/>
            <a:p>
              <a:pPr indent="0" lvl="0" marL="12065" marR="28575" rtl="0" algn="l">
                <a:lnSpc>
                  <a:spcPct val="100000"/>
                </a:lnSpc>
                <a:spcBef>
                  <a:spcPts val="0"/>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Formação de convertases C3 e C5</a:t>
              </a:r>
              <a:endParaRPr b="0" i="0" sz="1200" u="none" cap="none" strike="noStrike">
                <a:solidFill>
                  <a:srgbClr val="FFFFFF"/>
                </a:solidFill>
                <a:latin typeface="Calibri"/>
                <a:ea typeface="Calibri"/>
                <a:cs typeface="Calibri"/>
                <a:sym typeface="Calibri"/>
              </a:endParaRPr>
            </a:p>
            <a:p>
              <a:pPr indent="0" lvl="0" marL="12065" marR="28575" rtl="0" algn="l">
                <a:lnSpc>
                  <a:spcPct val="100000"/>
                </a:lnSpc>
                <a:spcBef>
                  <a:spcPts val="105"/>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a:p>
              <a:pPr indent="0" lvl="0" marL="12700" marR="5080" rtl="0" algn="l">
                <a:lnSpc>
                  <a:spcPct val="99700"/>
                </a:lnSpc>
                <a:spcBef>
                  <a:spcPts val="15"/>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efeito de amplificação devido à formação em cascata de C5 e MAC</a:t>
              </a:r>
              <a:endParaRPr b="0" i="0" sz="1200" u="none" cap="none" strike="noStrike">
                <a:solidFill>
                  <a:srgbClr val="FFFFFF"/>
                </a:solidFill>
                <a:latin typeface="Calibri"/>
                <a:ea typeface="Calibri"/>
                <a:cs typeface="Calibri"/>
                <a:sym typeface="Calibri"/>
              </a:endParaRPr>
            </a:p>
          </p:txBody>
        </p:sp>
        <p:cxnSp>
          <p:nvCxnSpPr>
            <p:cNvPr id="15438" name="Google Shape;15438;p258"/>
            <p:cNvCxnSpPr/>
            <p:nvPr/>
          </p:nvCxnSpPr>
          <p:spPr>
            <a:xfrm>
              <a:off x="142991" y="3995677"/>
              <a:ext cx="1721501" cy="0"/>
            </a:xfrm>
            <a:prstGeom prst="straightConnector1">
              <a:avLst/>
            </a:prstGeom>
            <a:noFill/>
            <a:ln cap="flat" cmpd="sng" w="12700">
              <a:solidFill>
                <a:schemeClr val="lt1"/>
              </a:solidFill>
              <a:prstDash val="solid"/>
              <a:miter lim="800000"/>
              <a:headEnd len="sm" w="sm" type="none"/>
              <a:tailEnd len="sm" w="sm" type="none"/>
            </a:ln>
          </p:spPr>
        </p:cxnSp>
      </p:grpSp>
      <p:cxnSp>
        <p:nvCxnSpPr>
          <p:cNvPr id="15439" name="Google Shape;15439;p258"/>
          <p:cNvCxnSpPr/>
          <p:nvPr/>
        </p:nvCxnSpPr>
        <p:spPr>
          <a:xfrm>
            <a:off x="4379724" y="2442656"/>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40" name="Google Shape;15440;p258"/>
          <p:cNvCxnSpPr/>
          <p:nvPr/>
        </p:nvCxnSpPr>
        <p:spPr>
          <a:xfrm>
            <a:off x="4379724" y="3004732"/>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41" name="Google Shape;15441;p258"/>
          <p:cNvCxnSpPr/>
          <p:nvPr/>
        </p:nvCxnSpPr>
        <p:spPr>
          <a:xfrm>
            <a:off x="4379724" y="3449868"/>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42" name="Google Shape;15442;p258"/>
          <p:cNvCxnSpPr/>
          <p:nvPr/>
        </p:nvCxnSpPr>
        <p:spPr>
          <a:xfrm>
            <a:off x="5213228" y="2442656"/>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43" name="Google Shape;15443;p258"/>
          <p:cNvCxnSpPr/>
          <p:nvPr/>
        </p:nvCxnSpPr>
        <p:spPr>
          <a:xfrm>
            <a:off x="5213228" y="3004732"/>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44" name="Google Shape;15444;p258"/>
          <p:cNvCxnSpPr/>
          <p:nvPr/>
        </p:nvCxnSpPr>
        <p:spPr>
          <a:xfrm>
            <a:off x="5213228" y="3449868"/>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45" name="Google Shape;15445;p258"/>
          <p:cNvCxnSpPr/>
          <p:nvPr/>
        </p:nvCxnSpPr>
        <p:spPr>
          <a:xfrm>
            <a:off x="6039524" y="2442656"/>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46" name="Google Shape;15446;p258"/>
          <p:cNvCxnSpPr/>
          <p:nvPr/>
        </p:nvCxnSpPr>
        <p:spPr>
          <a:xfrm>
            <a:off x="6039524" y="3004732"/>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447" name="Google Shape;15447;p258"/>
          <p:cNvCxnSpPr/>
          <p:nvPr/>
        </p:nvCxnSpPr>
        <p:spPr>
          <a:xfrm>
            <a:off x="6039524" y="3449868"/>
            <a:ext cx="0" cy="222240"/>
          </a:xfrm>
          <a:prstGeom prst="straightConnector1">
            <a:avLst/>
          </a:prstGeom>
          <a:noFill/>
          <a:ln cap="flat" cmpd="sng" w="12700">
            <a:solidFill>
              <a:srgbClr val="BFBFBF"/>
            </a:solidFill>
            <a:prstDash val="solid"/>
            <a:miter lim="800000"/>
            <a:headEnd len="sm" w="sm" type="none"/>
            <a:tailEnd len="sm" w="sm" type="triangle"/>
          </a:ln>
        </p:spPr>
      </p:cxnSp>
      <p:sp>
        <p:nvSpPr>
          <p:cNvPr id="15448" name="Google Shape;15448;p258"/>
          <p:cNvSpPr txBox="1"/>
          <p:nvPr/>
        </p:nvSpPr>
        <p:spPr>
          <a:xfrm>
            <a:off x="4263010" y="33194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449" name="Google Shape;15449;p258"/>
          <p:cNvSpPr txBox="1"/>
          <p:nvPr/>
        </p:nvSpPr>
        <p:spPr>
          <a:xfrm>
            <a:off x="3319020" y="3052506"/>
            <a:ext cx="746760" cy="330200"/>
          </a:xfrm>
          <a:prstGeom prst="rect">
            <a:avLst/>
          </a:prstGeom>
          <a:noFill/>
          <a:ln>
            <a:noFill/>
          </a:ln>
        </p:spPr>
        <p:txBody>
          <a:bodyPr anchorCtr="0" anchor="t" bIns="0" lIns="0" spcFirstLastPara="1" rIns="0" wrap="square" tIns="12050">
            <a:spAutoFit/>
          </a:bodyPr>
          <a:lstStyle/>
          <a:p>
            <a:pPr indent="-169545" lvl="0" marL="181610" marR="508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C3 convertase (C3bBb)</a:t>
            </a:r>
            <a:endParaRPr b="1" i="0" sz="1000" u="none" cap="none" strike="noStrike">
              <a:solidFill>
                <a:srgbClr val="3F4444"/>
              </a:solidFill>
              <a:latin typeface="Calibri"/>
              <a:ea typeface="Calibri"/>
              <a:cs typeface="Calibri"/>
              <a:sym typeface="Calibri"/>
            </a:endParaRPr>
          </a:p>
        </p:txBody>
      </p:sp>
      <p:sp>
        <p:nvSpPr>
          <p:cNvPr id="15450" name="Google Shape;15450;p258"/>
          <p:cNvSpPr txBox="1"/>
          <p:nvPr/>
        </p:nvSpPr>
        <p:spPr>
          <a:xfrm>
            <a:off x="3191384" y="3866525"/>
            <a:ext cx="754380" cy="166071"/>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C5-convertase</a:t>
            </a:r>
            <a:endParaRPr b="1" i="0" sz="1000" u="none" cap="none" strike="noStrike">
              <a:solidFill>
                <a:srgbClr val="3F4444"/>
              </a:solidFill>
              <a:latin typeface="Calibri"/>
              <a:ea typeface="Calibri"/>
              <a:cs typeface="Calibri"/>
              <a:sym typeface="Calibri"/>
            </a:endParaRPr>
          </a:p>
        </p:txBody>
      </p:sp>
      <p:sp>
        <p:nvSpPr>
          <p:cNvPr id="15451" name="Google Shape;15451;p258"/>
          <p:cNvSpPr txBox="1"/>
          <p:nvPr/>
        </p:nvSpPr>
        <p:spPr>
          <a:xfrm>
            <a:off x="3586101" y="4091239"/>
            <a:ext cx="82550" cy="115416"/>
          </a:xfrm>
          <a:prstGeom prst="rect">
            <a:avLst/>
          </a:prstGeom>
          <a:noFill/>
          <a:ln>
            <a:noFill/>
          </a:ln>
        </p:spPr>
        <p:txBody>
          <a:bodyPr anchorCtr="0" anchor="t" bIns="0" lIns="0" spcFirstLastPara="1" rIns="0" wrap="square" tIns="15225">
            <a:spAutoFit/>
          </a:bodyPr>
          <a:lstStyle/>
          <a:p>
            <a:pPr indent="0" lvl="0" marL="12700" marR="0" rtl="0" algn="l">
              <a:lnSpc>
                <a:spcPct val="100000"/>
              </a:lnSpc>
              <a:spcBef>
                <a:spcPts val="0"/>
              </a:spcBef>
              <a:spcAft>
                <a:spcPts val="0"/>
              </a:spcAft>
              <a:buClr>
                <a:srgbClr val="001E5F"/>
              </a:buClr>
              <a:buSzPts val="650"/>
              <a:buFont typeface="Calibri"/>
              <a:buNone/>
            </a:pPr>
            <a:r>
              <a:rPr b="0" i="0" lang="pt-BR" sz="650" u="none" cap="none" strike="noStrike">
                <a:solidFill>
                  <a:srgbClr val="001E5F"/>
                </a:solidFill>
                <a:latin typeface="Calibri"/>
                <a:ea typeface="Calibri"/>
                <a:cs typeface="Calibri"/>
                <a:sym typeface="Calibri"/>
              </a:rPr>
              <a:t>N</a:t>
            </a:r>
            <a:endParaRPr b="0" i="0" sz="650" u="none" cap="none" strike="noStrike">
              <a:solidFill>
                <a:srgbClr val="3F4444"/>
              </a:solidFill>
              <a:latin typeface="Calibri"/>
              <a:ea typeface="Calibri"/>
              <a:cs typeface="Calibri"/>
              <a:sym typeface="Calibri"/>
            </a:endParaRPr>
          </a:p>
        </p:txBody>
      </p:sp>
      <p:sp>
        <p:nvSpPr>
          <p:cNvPr id="15452" name="Google Shape;15452;p258"/>
          <p:cNvSpPr txBox="1"/>
          <p:nvPr/>
        </p:nvSpPr>
        <p:spPr>
          <a:xfrm>
            <a:off x="3334640" y="4019611"/>
            <a:ext cx="501650" cy="166071"/>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(C3b Bb)</a:t>
            </a:r>
            <a:endParaRPr b="1" i="0" sz="1000" u="none" cap="none" strike="noStrike">
              <a:solidFill>
                <a:srgbClr val="3F4444"/>
              </a:solidFill>
              <a:latin typeface="Calibri"/>
              <a:ea typeface="Calibri"/>
              <a:cs typeface="Calibri"/>
              <a:sym typeface="Calibri"/>
            </a:endParaRPr>
          </a:p>
        </p:txBody>
      </p:sp>
      <p:sp>
        <p:nvSpPr>
          <p:cNvPr id="15453" name="Google Shape;15453;p258"/>
          <p:cNvSpPr txBox="1"/>
          <p:nvPr/>
        </p:nvSpPr>
        <p:spPr>
          <a:xfrm>
            <a:off x="4211751" y="5354732"/>
            <a:ext cx="708660" cy="166071"/>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C5b-9 (MAC)</a:t>
            </a:r>
            <a:endParaRPr b="1" i="0" sz="1000" u="none" cap="none" strike="noStrike">
              <a:solidFill>
                <a:srgbClr val="3F4444"/>
              </a:solidFill>
              <a:latin typeface="Calibri"/>
              <a:ea typeface="Calibri"/>
              <a:cs typeface="Calibri"/>
              <a:sym typeface="Calibri"/>
            </a:endParaRPr>
          </a:p>
        </p:txBody>
      </p:sp>
      <p:sp>
        <p:nvSpPr>
          <p:cNvPr id="15454" name="Google Shape;15454;p258"/>
          <p:cNvSpPr txBox="1"/>
          <p:nvPr/>
        </p:nvSpPr>
        <p:spPr>
          <a:xfrm>
            <a:off x="4263010" y="27305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455" name="Google Shape;15455;p258"/>
          <p:cNvSpPr txBox="1"/>
          <p:nvPr/>
        </p:nvSpPr>
        <p:spPr>
          <a:xfrm>
            <a:off x="4311144" y="2987862"/>
            <a:ext cx="120014" cy="119905"/>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456" name="Google Shape;15456;p258"/>
          <p:cNvSpPr txBox="1"/>
          <p:nvPr/>
        </p:nvSpPr>
        <p:spPr>
          <a:xfrm>
            <a:off x="4585209" y="2401376"/>
            <a:ext cx="452120" cy="330200"/>
          </a:xfrm>
          <a:prstGeom prst="rect">
            <a:avLst/>
          </a:prstGeom>
          <a:noFill/>
          <a:ln>
            <a:noFill/>
          </a:ln>
        </p:spPr>
        <p:txBody>
          <a:bodyPr anchorCtr="0" anchor="t" bIns="0" lIns="0" spcFirstLastPara="1" rIns="0" wrap="square" tIns="12050">
            <a:spAutoFit/>
          </a:bodyPr>
          <a:lstStyle/>
          <a:p>
            <a:pPr indent="0" lvl="0" marL="12700" marR="508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Fator B Fator D</a:t>
            </a:r>
            <a:endParaRPr b="1" i="0" sz="1000" u="none" cap="none" strike="noStrike">
              <a:solidFill>
                <a:srgbClr val="3F4444"/>
              </a:solidFill>
              <a:latin typeface="Calibri"/>
              <a:ea typeface="Calibri"/>
              <a:cs typeface="Calibri"/>
              <a:sym typeface="Calibri"/>
            </a:endParaRPr>
          </a:p>
        </p:txBody>
      </p:sp>
      <p:sp>
        <p:nvSpPr>
          <p:cNvPr id="15457" name="Google Shape;15457;p258"/>
          <p:cNvSpPr txBox="1"/>
          <p:nvPr/>
        </p:nvSpPr>
        <p:spPr>
          <a:xfrm>
            <a:off x="5093590" y="27305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458" name="Google Shape;15458;p258"/>
          <p:cNvSpPr txBox="1"/>
          <p:nvPr/>
        </p:nvSpPr>
        <p:spPr>
          <a:xfrm>
            <a:off x="5141724" y="2987862"/>
            <a:ext cx="120014" cy="119905"/>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459" name="Google Shape;15459;p258"/>
          <p:cNvSpPr txBox="1"/>
          <p:nvPr/>
        </p:nvSpPr>
        <p:spPr>
          <a:xfrm>
            <a:off x="5423156" y="2401376"/>
            <a:ext cx="452120" cy="330200"/>
          </a:xfrm>
          <a:prstGeom prst="rect">
            <a:avLst/>
          </a:prstGeom>
          <a:noFill/>
          <a:ln>
            <a:noFill/>
          </a:ln>
        </p:spPr>
        <p:txBody>
          <a:bodyPr anchorCtr="0" anchor="t" bIns="0" lIns="0" spcFirstLastPara="1" rIns="0" wrap="square" tIns="12050">
            <a:spAutoFit/>
          </a:bodyPr>
          <a:lstStyle/>
          <a:p>
            <a:pPr indent="0" lvl="0" marL="12700" marR="508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Fator B Fator D</a:t>
            </a:r>
            <a:endParaRPr b="1" i="0" sz="1000" u="none" cap="none" strike="noStrike">
              <a:solidFill>
                <a:srgbClr val="3F4444"/>
              </a:solidFill>
              <a:latin typeface="Calibri"/>
              <a:ea typeface="Calibri"/>
              <a:cs typeface="Calibri"/>
              <a:sym typeface="Calibri"/>
            </a:endParaRPr>
          </a:p>
        </p:txBody>
      </p:sp>
      <p:sp>
        <p:nvSpPr>
          <p:cNvPr id="15460" name="Google Shape;15460;p258"/>
          <p:cNvSpPr txBox="1"/>
          <p:nvPr/>
        </p:nvSpPr>
        <p:spPr>
          <a:xfrm>
            <a:off x="5928743" y="27305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461" name="Google Shape;15461;p258"/>
          <p:cNvSpPr txBox="1"/>
          <p:nvPr/>
        </p:nvSpPr>
        <p:spPr>
          <a:xfrm>
            <a:off x="5976875" y="2987862"/>
            <a:ext cx="120014" cy="119905"/>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462" name="Google Shape;15462;p258"/>
          <p:cNvSpPr txBox="1"/>
          <p:nvPr/>
        </p:nvSpPr>
        <p:spPr>
          <a:xfrm>
            <a:off x="5928743" y="33194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463" name="Google Shape;15463;p258"/>
          <p:cNvSpPr txBox="1"/>
          <p:nvPr/>
        </p:nvSpPr>
        <p:spPr>
          <a:xfrm>
            <a:off x="5093590" y="3319460"/>
            <a:ext cx="213995" cy="151323"/>
          </a:xfrm>
          <a:prstGeom prst="rect">
            <a:avLst/>
          </a:prstGeom>
          <a:noFill/>
          <a:ln>
            <a:noFill/>
          </a:ln>
        </p:spPr>
        <p:txBody>
          <a:bodyPr anchorCtr="0" anchor="t" bIns="0" lIns="0" spcFirstLastPara="1" rIns="0" wrap="square" tIns="12700">
            <a:spAutoFit/>
          </a:bodyPr>
          <a:lstStyle/>
          <a:p>
            <a:pPr indent="0" lvl="0" marL="12700" marR="0" rtl="0" algn="l">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endParaRPr b="0" i="0" sz="900" u="none" cap="none" strike="noStrike">
              <a:solidFill>
                <a:srgbClr val="3F4444"/>
              </a:solidFill>
              <a:latin typeface="Calibri"/>
              <a:ea typeface="Calibri"/>
              <a:cs typeface="Calibri"/>
              <a:sym typeface="Calibri"/>
            </a:endParaRPr>
          </a:p>
        </p:txBody>
      </p:sp>
      <p:sp>
        <p:nvSpPr>
          <p:cNvPr id="15464" name="Google Shape;15464;p258"/>
          <p:cNvSpPr txBox="1"/>
          <p:nvPr/>
        </p:nvSpPr>
        <p:spPr>
          <a:xfrm>
            <a:off x="5937251" y="2243465"/>
            <a:ext cx="173990" cy="175048"/>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1050"/>
              <a:buFont typeface="Calibri"/>
              <a:buNone/>
            </a:pPr>
            <a:r>
              <a:rPr b="1" i="0" lang="pt-BR" sz="1050" u="none" cap="none" strike="noStrike">
                <a:solidFill>
                  <a:srgbClr val="F3F4F3"/>
                </a:solidFill>
                <a:latin typeface="Calibri"/>
                <a:ea typeface="Calibri"/>
                <a:cs typeface="Calibri"/>
                <a:sym typeface="Calibri"/>
              </a:rPr>
              <a:t>C3</a:t>
            </a:r>
            <a:endParaRPr b="0" i="0" sz="1050" u="none" cap="none" strike="noStrike">
              <a:solidFill>
                <a:srgbClr val="3F4444"/>
              </a:solidFill>
              <a:latin typeface="Calibri"/>
              <a:ea typeface="Calibri"/>
              <a:cs typeface="Calibri"/>
              <a:sym typeface="Calibri"/>
            </a:endParaRPr>
          </a:p>
        </p:txBody>
      </p:sp>
      <p:sp>
        <p:nvSpPr>
          <p:cNvPr id="15465" name="Google Shape;15465;p258"/>
          <p:cNvSpPr txBox="1"/>
          <p:nvPr/>
        </p:nvSpPr>
        <p:spPr>
          <a:xfrm>
            <a:off x="5089908" y="2243465"/>
            <a:ext cx="173990" cy="175048"/>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1050"/>
              <a:buFont typeface="Calibri"/>
              <a:buNone/>
            </a:pPr>
            <a:r>
              <a:rPr b="1" i="0" lang="pt-BR" sz="1050" u="none" cap="none" strike="noStrike">
                <a:solidFill>
                  <a:srgbClr val="F3F4F3"/>
                </a:solidFill>
                <a:latin typeface="Calibri"/>
                <a:ea typeface="Calibri"/>
                <a:cs typeface="Calibri"/>
                <a:sym typeface="Calibri"/>
              </a:rPr>
              <a:t>C3</a:t>
            </a:r>
            <a:endParaRPr b="0" i="0" sz="1050" u="none" cap="none" strike="noStrike">
              <a:solidFill>
                <a:srgbClr val="3F4444"/>
              </a:solidFill>
              <a:latin typeface="Calibri"/>
              <a:ea typeface="Calibri"/>
              <a:cs typeface="Calibri"/>
              <a:sym typeface="Calibri"/>
            </a:endParaRPr>
          </a:p>
        </p:txBody>
      </p:sp>
      <p:sp>
        <p:nvSpPr>
          <p:cNvPr id="15466" name="Google Shape;15466;p258"/>
          <p:cNvSpPr txBox="1"/>
          <p:nvPr/>
        </p:nvSpPr>
        <p:spPr>
          <a:xfrm>
            <a:off x="4273678" y="2243465"/>
            <a:ext cx="173990" cy="175048"/>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1050"/>
              <a:buFont typeface="Calibri"/>
              <a:buNone/>
            </a:pPr>
            <a:r>
              <a:rPr b="1" i="0" lang="pt-BR" sz="1050" u="none" cap="none" strike="noStrike">
                <a:solidFill>
                  <a:srgbClr val="F3F4F3"/>
                </a:solidFill>
                <a:latin typeface="Calibri"/>
                <a:ea typeface="Calibri"/>
                <a:cs typeface="Calibri"/>
                <a:sym typeface="Calibri"/>
              </a:rPr>
              <a:t>C3</a:t>
            </a:r>
            <a:endParaRPr b="0" i="0" sz="1050" u="none" cap="none" strike="noStrike">
              <a:solidFill>
                <a:srgbClr val="3F4444"/>
              </a:solidFill>
              <a:latin typeface="Calibri"/>
              <a:ea typeface="Calibri"/>
              <a:cs typeface="Calibri"/>
              <a:sym typeface="Calibri"/>
            </a:endParaRPr>
          </a:p>
        </p:txBody>
      </p:sp>
      <p:sp>
        <p:nvSpPr>
          <p:cNvPr id="15467" name="Google Shape;15467;p258"/>
          <p:cNvSpPr txBox="1"/>
          <p:nvPr/>
        </p:nvSpPr>
        <p:spPr>
          <a:xfrm>
            <a:off x="4211702" y="3744656"/>
            <a:ext cx="318135" cy="381635"/>
          </a:xfrm>
          <a:prstGeom prst="rect">
            <a:avLst/>
          </a:prstGeom>
          <a:noFill/>
          <a:ln>
            <a:noFill/>
          </a:ln>
        </p:spPr>
        <p:txBody>
          <a:bodyPr anchorCtr="0" anchor="t" bIns="0" lIns="0" spcFirstLastPara="1" rIns="0" wrap="square" tIns="12700">
            <a:spAutoFit/>
          </a:bodyPr>
          <a:lstStyle/>
          <a:p>
            <a:pPr indent="0" lvl="0" marL="0" marR="0" rtl="0" algn="ctr">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r>
              <a:rPr b="1" baseline="-25000" i="0" lang="pt-BR" sz="900" u="none" cap="none" strike="noStrike">
                <a:solidFill>
                  <a:srgbClr val="F3F4F3"/>
                </a:solidFill>
                <a:latin typeface="Calibri"/>
                <a:ea typeface="Calibri"/>
                <a:cs typeface="Calibri"/>
                <a:sym typeface="Calibri"/>
              </a:rPr>
              <a:t>N</a:t>
            </a:r>
            <a:endParaRPr b="0" baseline="-25000" i="0" sz="900" u="none" cap="none" strike="noStrike">
              <a:solidFill>
                <a:srgbClr val="3F4444"/>
              </a:solidFill>
              <a:latin typeface="Calibri"/>
              <a:ea typeface="Calibri"/>
              <a:cs typeface="Calibri"/>
              <a:sym typeface="Calibri"/>
            </a:endParaRPr>
          </a:p>
          <a:p>
            <a:pPr indent="0" lvl="0" marL="635" marR="0" rtl="0" algn="ctr">
              <a:lnSpc>
                <a:spcPct val="100000"/>
              </a:lnSpc>
              <a:spcBef>
                <a:spcPts val="88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468" name="Google Shape;15468;p258"/>
          <p:cNvSpPr txBox="1"/>
          <p:nvPr/>
        </p:nvSpPr>
        <p:spPr>
          <a:xfrm>
            <a:off x="5042283" y="3744656"/>
            <a:ext cx="318135" cy="381635"/>
          </a:xfrm>
          <a:prstGeom prst="rect">
            <a:avLst/>
          </a:prstGeom>
          <a:noFill/>
          <a:ln>
            <a:noFill/>
          </a:ln>
        </p:spPr>
        <p:txBody>
          <a:bodyPr anchorCtr="0" anchor="t" bIns="0" lIns="0" spcFirstLastPara="1" rIns="0" wrap="square" tIns="12700">
            <a:spAutoFit/>
          </a:bodyPr>
          <a:lstStyle/>
          <a:p>
            <a:pPr indent="0" lvl="0" marL="0" marR="0" rtl="0" algn="ctr">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r>
              <a:rPr b="1" baseline="-25000" i="0" lang="pt-BR" sz="900" u="none" cap="none" strike="noStrike">
                <a:solidFill>
                  <a:srgbClr val="F3F4F3"/>
                </a:solidFill>
                <a:latin typeface="Calibri"/>
                <a:ea typeface="Calibri"/>
                <a:cs typeface="Calibri"/>
                <a:sym typeface="Calibri"/>
              </a:rPr>
              <a:t>N</a:t>
            </a:r>
            <a:endParaRPr b="0" baseline="-25000" i="0" sz="900" u="none" cap="none" strike="noStrike">
              <a:solidFill>
                <a:srgbClr val="3F4444"/>
              </a:solidFill>
              <a:latin typeface="Calibri"/>
              <a:ea typeface="Calibri"/>
              <a:cs typeface="Calibri"/>
              <a:sym typeface="Calibri"/>
            </a:endParaRPr>
          </a:p>
          <a:p>
            <a:pPr indent="0" lvl="0" marL="635" marR="0" rtl="0" algn="ctr">
              <a:lnSpc>
                <a:spcPct val="100000"/>
              </a:lnSpc>
              <a:spcBef>
                <a:spcPts val="88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469" name="Google Shape;15469;p258"/>
          <p:cNvSpPr txBox="1"/>
          <p:nvPr/>
        </p:nvSpPr>
        <p:spPr>
          <a:xfrm>
            <a:off x="5877181" y="3744656"/>
            <a:ext cx="318135" cy="381635"/>
          </a:xfrm>
          <a:prstGeom prst="rect">
            <a:avLst/>
          </a:prstGeom>
          <a:noFill/>
          <a:ln>
            <a:noFill/>
          </a:ln>
        </p:spPr>
        <p:txBody>
          <a:bodyPr anchorCtr="0" anchor="t" bIns="0" lIns="0" spcFirstLastPara="1" rIns="0" wrap="square" tIns="12700">
            <a:spAutoFit/>
          </a:bodyPr>
          <a:lstStyle/>
          <a:p>
            <a:pPr indent="0" lvl="0" marL="0" marR="0" rtl="0" algn="ctr">
              <a:lnSpc>
                <a:spcPct val="100000"/>
              </a:lnSpc>
              <a:spcBef>
                <a:spcPts val="0"/>
              </a:spcBef>
              <a:spcAft>
                <a:spcPts val="0"/>
              </a:spcAft>
              <a:buClr>
                <a:srgbClr val="F3F4F3"/>
              </a:buClr>
              <a:buSzPts val="900"/>
              <a:buFont typeface="Calibri"/>
              <a:buNone/>
            </a:pPr>
            <a:r>
              <a:rPr b="1" i="0" lang="pt-BR" sz="900" u="none" cap="none" strike="noStrike">
                <a:solidFill>
                  <a:srgbClr val="F3F4F3"/>
                </a:solidFill>
                <a:latin typeface="Calibri"/>
                <a:ea typeface="Calibri"/>
                <a:cs typeface="Calibri"/>
                <a:sym typeface="Calibri"/>
              </a:rPr>
              <a:t>C3b</a:t>
            </a:r>
            <a:r>
              <a:rPr b="1" baseline="-25000" i="0" lang="pt-BR" sz="900" u="none" cap="none" strike="noStrike">
                <a:solidFill>
                  <a:srgbClr val="F3F4F3"/>
                </a:solidFill>
                <a:latin typeface="Calibri"/>
                <a:ea typeface="Calibri"/>
                <a:cs typeface="Calibri"/>
                <a:sym typeface="Calibri"/>
              </a:rPr>
              <a:t>N</a:t>
            </a:r>
            <a:endParaRPr b="0" baseline="-25000" i="0" sz="900" u="none" cap="none" strike="noStrike">
              <a:solidFill>
                <a:srgbClr val="3F4444"/>
              </a:solidFill>
              <a:latin typeface="Calibri"/>
              <a:ea typeface="Calibri"/>
              <a:cs typeface="Calibri"/>
              <a:sym typeface="Calibri"/>
            </a:endParaRPr>
          </a:p>
          <a:p>
            <a:pPr indent="0" lvl="0" marL="1270" marR="0" rtl="0" algn="ctr">
              <a:lnSpc>
                <a:spcPct val="100000"/>
              </a:lnSpc>
              <a:spcBef>
                <a:spcPts val="880"/>
              </a:spcBef>
              <a:spcAft>
                <a:spcPts val="0"/>
              </a:spcAft>
              <a:buClr>
                <a:srgbClr val="F3F4F3"/>
              </a:buClr>
              <a:buSzPts val="700"/>
              <a:buFont typeface="Calibri"/>
              <a:buNone/>
            </a:pPr>
            <a:r>
              <a:rPr b="1" i="0" lang="pt-BR" sz="700" u="none" cap="none" strike="noStrike">
                <a:solidFill>
                  <a:srgbClr val="F3F4F3"/>
                </a:solidFill>
                <a:latin typeface="Calibri"/>
                <a:ea typeface="Calibri"/>
                <a:cs typeface="Calibri"/>
                <a:sym typeface="Calibri"/>
              </a:rPr>
              <a:t>Bb</a:t>
            </a:r>
            <a:endParaRPr b="0" i="0" sz="700" u="none" cap="none" strike="noStrike">
              <a:solidFill>
                <a:srgbClr val="3F4444"/>
              </a:solidFill>
              <a:latin typeface="Calibri"/>
              <a:ea typeface="Calibri"/>
              <a:cs typeface="Calibri"/>
              <a:sym typeface="Calibri"/>
            </a:endParaRPr>
          </a:p>
        </p:txBody>
      </p:sp>
      <p:sp>
        <p:nvSpPr>
          <p:cNvPr id="15470" name="Google Shape;15470;p258"/>
          <p:cNvSpPr txBox="1"/>
          <p:nvPr/>
        </p:nvSpPr>
        <p:spPr>
          <a:xfrm>
            <a:off x="2272666" y="4472239"/>
            <a:ext cx="4465320" cy="175048"/>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1050"/>
              <a:buFont typeface="Calibri"/>
              <a:buNone/>
            </a:pP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r>
              <a:rPr b="0" i="0" lang="pt-BR" sz="1050" u="none" cap="none" strike="noStrike">
                <a:solidFill>
                  <a:srgbClr val="F3F4F3"/>
                </a:solidFill>
                <a:latin typeface="Calibri"/>
                <a:ea typeface="Calibri"/>
                <a:cs typeface="Calibri"/>
                <a:sym typeface="Calibri"/>
              </a:rPr>
              <a:t>	</a:t>
            </a:r>
            <a:r>
              <a:rPr b="1" baseline="30000" i="0" lang="pt-BR" sz="1575" u="none" cap="none" strike="noStrike">
                <a:solidFill>
                  <a:srgbClr val="F3F4F3"/>
                </a:solidFill>
                <a:latin typeface="Calibri"/>
                <a:ea typeface="Calibri"/>
                <a:cs typeface="Calibri"/>
                <a:sym typeface="Calibri"/>
              </a:rPr>
              <a:t>C5</a:t>
            </a:r>
            <a:r>
              <a:rPr b="0" baseline="30000" i="0" lang="pt-BR" sz="1575" u="none" cap="none" strike="noStrike">
                <a:solidFill>
                  <a:srgbClr val="F3F4F3"/>
                </a:solidFill>
                <a:latin typeface="Calibri"/>
                <a:ea typeface="Calibri"/>
                <a:cs typeface="Calibri"/>
                <a:sym typeface="Calibri"/>
              </a:rPr>
              <a:t>	</a:t>
            </a:r>
            <a:r>
              <a:rPr b="1" i="0" lang="pt-BR" sz="1050" u="none" cap="none" strike="noStrike">
                <a:solidFill>
                  <a:srgbClr val="F3F4F3"/>
                </a:solidFill>
                <a:latin typeface="Calibri"/>
                <a:ea typeface="Calibri"/>
                <a:cs typeface="Calibri"/>
                <a:sym typeface="Calibri"/>
              </a:rPr>
              <a:t>C5</a:t>
            </a:r>
            <a:endParaRPr b="0" i="0" sz="1050" u="none" cap="none" strike="noStrike">
              <a:solidFill>
                <a:srgbClr val="3F4444"/>
              </a:solidFill>
              <a:latin typeface="Calibri"/>
              <a:ea typeface="Calibri"/>
              <a:cs typeface="Calibri"/>
              <a:sym typeface="Calibri"/>
            </a:endParaRPr>
          </a:p>
        </p:txBody>
      </p:sp>
      <p:sp>
        <p:nvSpPr>
          <p:cNvPr id="15471" name="Google Shape;15471;p258"/>
          <p:cNvSpPr txBox="1"/>
          <p:nvPr/>
        </p:nvSpPr>
        <p:spPr>
          <a:xfrm>
            <a:off x="3747009" y="2401376"/>
            <a:ext cx="438784" cy="166071"/>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Fator B</a:t>
            </a:r>
            <a:endParaRPr b="1" i="0" sz="1000" u="none" cap="none" strike="noStrike">
              <a:solidFill>
                <a:srgbClr val="3F4444"/>
              </a:solidFill>
              <a:latin typeface="Calibri"/>
              <a:ea typeface="Calibri"/>
              <a:cs typeface="Calibri"/>
              <a:sym typeface="Calibri"/>
            </a:endParaRPr>
          </a:p>
        </p:txBody>
      </p:sp>
      <p:sp>
        <p:nvSpPr>
          <p:cNvPr id="15472" name="Google Shape;15472;p258"/>
          <p:cNvSpPr txBox="1"/>
          <p:nvPr/>
        </p:nvSpPr>
        <p:spPr>
          <a:xfrm>
            <a:off x="3747009" y="2553776"/>
            <a:ext cx="452120" cy="166071"/>
          </a:xfrm>
          <a:prstGeom prst="rect">
            <a:avLst/>
          </a:prstGeom>
          <a:noFill/>
          <a:ln>
            <a:noFill/>
          </a:ln>
        </p:spPr>
        <p:txBody>
          <a:bodyPr anchorCtr="0" anchor="t" bIns="0" lIns="0" spcFirstLastPara="1" rIns="0" wrap="square" tIns="12050">
            <a:spAutoFit/>
          </a:bodyPr>
          <a:lstStyle/>
          <a:p>
            <a:pPr indent="0" lvl="0" marL="12700" marR="0" rtl="0" algn="l">
              <a:lnSpc>
                <a:spcPct val="100000"/>
              </a:lnSpc>
              <a:spcBef>
                <a:spcPts val="0"/>
              </a:spcBef>
              <a:spcAft>
                <a:spcPts val="0"/>
              </a:spcAft>
              <a:buClr>
                <a:srgbClr val="001E5F"/>
              </a:buClr>
              <a:buSzPts val="1000"/>
              <a:buFont typeface="Calibri"/>
              <a:buNone/>
            </a:pPr>
            <a:r>
              <a:rPr b="1" i="0" lang="pt-BR" sz="1000" u="none" cap="none" strike="noStrike">
                <a:solidFill>
                  <a:srgbClr val="001E5F"/>
                </a:solidFill>
                <a:latin typeface="Calibri"/>
                <a:ea typeface="Calibri"/>
                <a:cs typeface="Calibri"/>
                <a:sym typeface="Calibri"/>
              </a:rPr>
              <a:t>Fator D</a:t>
            </a:r>
            <a:endParaRPr b="1" i="0" sz="1000" u="none" cap="none" strike="noStrike">
              <a:solidFill>
                <a:srgbClr val="3F4444"/>
              </a:solidFill>
              <a:latin typeface="Calibri"/>
              <a:ea typeface="Calibri"/>
              <a:cs typeface="Calibri"/>
              <a:sym typeface="Calibri"/>
            </a:endParaRPr>
          </a:p>
        </p:txBody>
      </p:sp>
      <p:sp>
        <p:nvSpPr>
          <p:cNvPr id="15473" name="Google Shape;15473;p258"/>
          <p:cNvSpPr/>
          <p:nvPr/>
        </p:nvSpPr>
        <p:spPr>
          <a:xfrm>
            <a:off x="4187445" y="2713034"/>
            <a:ext cx="344170" cy="328930"/>
          </a:xfrm>
          <a:custGeom>
            <a:rect b="b" l="l" r="r" t="t"/>
            <a:pathLst>
              <a:path extrusionOk="0" h="328930" w="344170">
                <a:moveTo>
                  <a:pt x="268478" y="0"/>
                </a:moveTo>
                <a:lnTo>
                  <a:pt x="171958" y="88518"/>
                </a:lnTo>
                <a:lnTo>
                  <a:pt x="75437" y="0"/>
                </a:lnTo>
                <a:lnTo>
                  <a:pt x="0" y="82168"/>
                </a:lnTo>
                <a:lnTo>
                  <a:pt x="89535" y="164211"/>
                </a:lnTo>
                <a:lnTo>
                  <a:pt x="0" y="246252"/>
                </a:lnTo>
                <a:lnTo>
                  <a:pt x="75437" y="328421"/>
                </a:lnTo>
                <a:lnTo>
                  <a:pt x="171958" y="239902"/>
                </a:lnTo>
                <a:lnTo>
                  <a:pt x="268478" y="328421"/>
                </a:lnTo>
                <a:lnTo>
                  <a:pt x="343916" y="246252"/>
                </a:lnTo>
                <a:lnTo>
                  <a:pt x="254381" y="164211"/>
                </a:lnTo>
                <a:lnTo>
                  <a:pt x="343916" y="82168"/>
                </a:lnTo>
                <a:lnTo>
                  <a:pt x="268478" y="0"/>
                </a:lnTo>
                <a:close/>
              </a:path>
            </a:pathLst>
          </a:custGeom>
          <a:solidFill>
            <a:srgbClr val="FF0000">
              <a:alpha val="45490"/>
            </a:srgbClr>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474" name="Google Shape;15474;p258"/>
          <p:cNvSpPr/>
          <p:nvPr/>
        </p:nvSpPr>
        <p:spPr>
          <a:xfrm>
            <a:off x="4184397" y="3756974"/>
            <a:ext cx="344170" cy="328930"/>
          </a:xfrm>
          <a:custGeom>
            <a:rect b="b" l="l" r="r" t="t"/>
            <a:pathLst>
              <a:path extrusionOk="0" h="328929" w="344170">
                <a:moveTo>
                  <a:pt x="268478" y="0"/>
                </a:moveTo>
                <a:lnTo>
                  <a:pt x="171958" y="88518"/>
                </a:lnTo>
                <a:lnTo>
                  <a:pt x="75437" y="0"/>
                </a:lnTo>
                <a:lnTo>
                  <a:pt x="0" y="82168"/>
                </a:lnTo>
                <a:lnTo>
                  <a:pt x="89535" y="164211"/>
                </a:lnTo>
                <a:lnTo>
                  <a:pt x="0" y="246252"/>
                </a:lnTo>
                <a:lnTo>
                  <a:pt x="75437" y="328421"/>
                </a:lnTo>
                <a:lnTo>
                  <a:pt x="171958" y="239902"/>
                </a:lnTo>
                <a:lnTo>
                  <a:pt x="268478" y="328421"/>
                </a:lnTo>
                <a:lnTo>
                  <a:pt x="343916" y="246252"/>
                </a:lnTo>
                <a:lnTo>
                  <a:pt x="254381" y="164211"/>
                </a:lnTo>
                <a:lnTo>
                  <a:pt x="343916" y="82168"/>
                </a:lnTo>
                <a:lnTo>
                  <a:pt x="268478" y="0"/>
                </a:lnTo>
                <a:close/>
              </a:path>
            </a:pathLst>
          </a:custGeom>
          <a:solidFill>
            <a:srgbClr val="FF0000">
              <a:alpha val="45490"/>
            </a:srgbClr>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475" name="Google Shape;15475;p258"/>
          <p:cNvSpPr/>
          <p:nvPr/>
        </p:nvSpPr>
        <p:spPr>
          <a:xfrm>
            <a:off x="5892801" y="2713034"/>
            <a:ext cx="344170" cy="328930"/>
          </a:xfrm>
          <a:custGeom>
            <a:rect b="b" l="l" r="r" t="t"/>
            <a:pathLst>
              <a:path extrusionOk="0" h="328930" w="344170">
                <a:moveTo>
                  <a:pt x="268477" y="0"/>
                </a:moveTo>
                <a:lnTo>
                  <a:pt x="171957" y="88518"/>
                </a:lnTo>
                <a:lnTo>
                  <a:pt x="75437" y="0"/>
                </a:lnTo>
                <a:lnTo>
                  <a:pt x="0" y="82168"/>
                </a:lnTo>
                <a:lnTo>
                  <a:pt x="89534" y="164211"/>
                </a:lnTo>
                <a:lnTo>
                  <a:pt x="0" y="246252"/>
                </a:lnTo>
                <a:lnTo>
                  <a:pt x="75437" y="328421"/>
                </a:lnTo>
                <a:lnTo>
                  <a:pt x="171957" y="239902"/>
                </a:lnTo>
                <a:lnTo>
                  <a:pt x="268477" y="328421"/>
                </a:lnTo>
                <a:lnTo>
                  <a:pt x="343916" y="246252"/>
                </a:lnTo>
                <a:lnTo>
                  <a:pt x="254380" y="164211"/>
                </a:lnTo>
                <a:lnTo>
                  <a:pt x="343916" y="82168"/>
                </a:lnTo>
                <a:lnTo>
                  <a:pt x="268477" y="0"/>
                </a:lnTo>
                <a:close/>
              </a:path>
            </a:pathLst>
          </a:custGeom>
          <a:solidFill>
            <a:srgbClr val="FF0000">
              <a:alpha val="45490"/>
            </a:srgbClr>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476" name="Google Shape;15476;p258"/>
          <p:cNvSpPr/>
          <p:nvPr/>
        </p:nvSpPr>
        <p:spPr>
          <a:xfrm>
            <a:off x="5039362" y="3763071"/>
            <a:ext cx="344170" cy="328930"/>
          </a:xfrm>
          <a:custGeom>
            <a:rect b="b" l="l" r="r" t="t"/>
            <a:pathLst>
              <a:path extrusionOk="0" h="328929" w="344170">
                <a:moveTo>
                  <a:pt x="268477" y="0"/>
                </a:moveTo>
                <a:lnTo>
                  <a:pt x="171957" y="88519"/>
                </a:lnTo>
                <a:lnTo>
                  <a:pt x="75437" y="0"/>
                </a:lnTo>
                <a:lnTo>
                  <a:pt x="0" y="82169"/>
                </a:lnTo>
                <a:lnTo>
                  <a:pt x="89534" y="164211"/>
                </a:lnTo>
                <a:lnTo>
                  <a:pt x="0" y="246253"/>
                </a:lnTo>
                <a:lnTo>
                  <a:pt x="75437" y="328422"/>
                </a:lnTo>
                <a:lnTo>
                  <a:pt x="171957" y="239903"/>
                </a:lnTo>
                <a:lnTo>
                  <a:pt x="268477" y="328422"/>
                </a:lnTo>
                <a:lnTo>
                  <a:pt x="343915" y="246253"/>
                </a:lnTo>
                <a:lnTo>
                  <a:pt x="254380" y="164211"/>
                </a:lnTo>
                <a:lnTo>
                  <a:pt x="343915" y="82169"/>
                </a:lnTo>
                <a:lnTo>
                  <a:pt x="268477" y="0"/>
                </a:lnTo>
                <a:close/>
              </a:path>
            </a:pathLst>
          </a:custGeom>
          <a:solidFill>
            <a:srgbClr val="FF0000">
              <a:alpha val="45490"/>
            </a:srgbClr>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477" name="Google Shape;15477;p258"/>
          <p:cNvSpPr/>
          <p:nvPr/>
        </p:nvSpPr>
        <p:spPr>
          <a:xfrm>
            <a:off x="5831461" y="3763071"/>
            <a:ext cx="343535" cy="328930"/>
          </a:xfrm>
          <a:custGeom>
            <a:rect b="b" l="l" r="r" t="t"/>
            <a:pathLst>
              <a:path extrusionOk="0" h="328929" w="343534">
                <a:moveTo>
                  <a:pt x="267716" y="0"/>
                </a:moveTo>
                <a:lnTo>
                  <a:pt x="171576" y="88519"/>
                </a:lnTo>
                <a:lnTo>
                  <a:pt x="75438" y="0"/>
                </a:lnTo>
                <a:lnTo>
                  <a:pt x="0" y="82042"/>
                </a:lnTo>
                <a:lnTo>
                  <a:pt x="89280" y="164211"/>
                </a:lnTo>
                <a:lnTo>
                  <a:pt x="0" y="246380"/>
                </a:lnTo>
                <a:lnTo>
                  <a:pt x="75438" y="328422"/>
                </a:lnTo>
                <a:lnTo>
                  <a:pt x="171576" y="239903"/>
                </a:lnTo>
                <a:lnTo>
                  <a:pt x="267716" y="328422"/>
                </a:lnTo>
                <a:lnTo>
                  <a:pt x="343153" y="246380"/>
                </a:lnTo>
                <a:lnTo>
                  <a:pt x="253873" y="164211"/>
                </a:lnTo>
                <a:lnTo>
                  <a:pt x="343153" y="82042"/>
                </a:lnTo>
                <a:lnTo>
                  <a:pt x="267716" y="0"/>
                </a:lnTo>
                <a:close/>
              </a:path>
            </a:pathLst>
          </a:custGeom>
          <a:solidFill>
            <a:srgbClr val="FF0000">
              <a:alpha val="45490"/>
            </a:srgbClr>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478" name="Google Shape;15478;p258"/>
          <p:cNvSpPr/>
          <p:nvPr/>
        </p:nvSpPr>
        <p:spPr>
          <a:xfrm>
            <a:off x="4197087" y="2157504"/>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79" name="Google Shape;15479;p258"/>
          <p:cNvSpPr txBox="1"/>
          <p:nvPr/>
        </p:nvSpPr>
        <p:spPr>
          <a:xfrm>
            <a:off x="4215754" y="2211831"/>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t>
            </a:r>
            <a:endParaRPr/>
          </a:p>
        </p:txBody>
      </p:sp>
      <p:sp>
        <p:nvSpPr>
          <p:cNvPr id="15480" name="Google Shape;15480;p258"/>
          <p:cNvSpPr/>
          <p:nvPr/>
        </p:nvSpPr>
        <p:spPr>
          <a:xfrm>
            <a:off x="5015104" y="2162656"/>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81" name="Google Shape;15481;p258"/>
          <p:cNvSpPr txBox="1"/>
          <p:nvPr/>
        </p:nvSpPr>
        <p:spPr>
          <a:xfrm>
            <a:off x="5027804" y="2212264"/>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t>
            </a:r>
            <a:endParaRPr/>
          </a:p>
        </p:txBody>
      </p:sp>
      <p:sp>
        <p:nvSpPr>
          <p:cNvPr id="15482" name="Google Shape;15482;p258"/>
          <p:cNvSpPr/>
          <p:nvPr/>
        </p:nvSpPr>
        <p:spPr>
          <a:xfrm>
            <a:off x="5847160" y="2162656"/>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83" name="Google Shape;15483;p258"/>
          <p:cNvSpPr txBox="1"/>
          <p:nvPr/>
        </p:nvSpPr>
        <p:spPr>
          <a:xfrm>
            <a:off x="5859860" y="2212264"/>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t>
            </a:r>
            <a:endParaRPr/>
          </a:p>
        </p:txBody>
      </p:sp>
      <p:sp>
        <p:nvSpPr>
          <p:cNvPr id="15484" name="Google Shape;15484;p258"/>
          <p:cNvSpPr/>
          <p:nvPr/>
        </p:nvSpPr>
        <p:spPr>
          <a:xfrm>
            <a:off x="4084639" y="2837206"/>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007EE6"/>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485" name="Google Shape;15485;p258"/>
          <p:cNvSpPr/>
          <p:nvPr/>
        </p:nvSpPr>
        <p:spPr>
          <a:xfrm>
            <a:off x="4079877" y="2688869"/>
            <a:ext cx="584454" cy="322690"/>
          </a:xfrm>
          <a:prstGeom prst="ellipse">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486" name="Google Shape;15486;p258"/>
          <p:cNvSpPr txBox="1"/>
          <p:nvPr/>
        </p:nvSpPr>
        <p:spPr>
          <a:xfrm>
            <a:off x="4177850" y="270863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a:p>
        </p:txBody>
      </p:sp>
      <p:sp>
        <p:nvSpPr>
          <p:cNvPr id="15487" name="Google Shape;15487;p258"/>
          <p:cNvSpPr txBox="1"/>
          <p:nvPr/>
        </p:nvSpPr>
        <p:spPr>
          <a:xfrm>
            <a:off x="4233153" y="2949001"/>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488" name="Google Shape;15488;p258"/>
          <p:cNvSpPr/>
          <p:nvPr/>
        </p:nvSpPr>
        <p:spPr>
          <a:xfrm>
            <a:off x="5744638" y="2837206"/>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007EE6"/>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489" name="Google Shape;15489;p258"/>
          <p:cNvSpPr/>
          <p:nvPr/>
        </p:nvSpPr>
        <p:spPr>
          <a:xfrm>
            <a:off x="5739876" y="2688869"/>
            <a:ext cx="584454" cy="322690"/>
          </a:xfrm>
          <a:prstGeom prst="ellipse">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490" name="Google Shape;15490;p258"/>
          <p:cNvSpPr txBox="1"/>
          <p:nvPr/>
        </p:nvSpPr>
        <p:spPr>
          <a:xfrm>
            <a:off x="5837849" y="270863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a:p>
        </p:txBody>
      </p:sp>
      <p:sp>
        <p:nvSpPr>
          <p:cNvPr id="15491" name="Google Shape;15491;p258"/>
          <p:cNvSpPr txBox="1"/>
          <p:nvPr/>
        </p:nvSpPr>
        <p:spPr>
          <a:xfrm>
            <a:off x="5893152" y="2949001"/>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492" name="Google Shape;15492;p258"/>
          <p:cNvSpPr/>
          <p:nvPr/>
        </p:nvSpPr>
        <p:spPr>
          <a:xfrm>
            <a:off x="4083241" y="3844908"/>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EE007D"/>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493" name="Google Shape;15493;p258"/>
          <p:cNvSpPr txBox="1"/>
          <p:nvPr/>
        </p:nvSpPr>
        <p:spPr>
          <a:xfrm>
            <a:off x="4231755" y="3945984"/>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494" name="Google Shape;15494;p258"/>
          <p:cNvSpPr/>
          <p:nvPr/>
        </p:nvSpPr>
        <p:spPr>
          <a:xfrm>
            <a:off x="4078479" y="3685852"/>
            <a:ext cx="584454" cy="322690"/>
          </a:xfrm>
          <a:prstGeom prst="ellipse">
            <a:avLst/>
          </a:prstGeom>
          <a:gradFill>
            <a:gsLst>
              <a:gs pos="0">
                <a:srgbClr val="680037"/>
              </a:gs>
              <a:gs pos="100000">
                <a:schemeClr val="accent3"/>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495" name="Google Shape;15495;p258"/>
          <p:cNvSpPr txBox="1"/>
          <p:nvPr/>
        </p:nvSpPr>
        <p:spPr>
          <a:xfrm>
            <a:off x="4151606" y="3705618"/>
            <a:ext cx="457176"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r>
              <a:rPr b="1" baseline="-25000" i="0" lang="pt-BR" sz="1100" u="none" cap="none" strike="noStrike">
                <a:solidFill>
                  <a:srgbClr val="FFFFFF"/>
                </a:solidFill>
                <a:latin typeface="Calibri"/>
                <a:ea typeface="Calibri"/>
                <a:cs typeface="Calibri"/>
                <a:sym typeface="Calibri"/>
              </a:rPr>
              <a:t>n</a:t>
            </a:r>
            <a:endParaRPr/>
          </a:p>
        </p:txBody>
      </p:sp>
      <p:sp>
        <p:nvSpPr>
          <p:cNvPr id="15496" name="Google Shape;15496;p258"/>
          <p:cNvSpPr/>
          <p:nvPr/>
        </p:nvSpPr>
        <p:spPr>
          <a:xfrm>
            <a:off x="4071748" y="3242379"/>
            <a:ext cx="584454" cy="322690"/>
          </a:xfrm>
          <a:prstGeom prst="ellipse">
            <a:avLst/>
          </a:prstGeom>
          <a:gradFill>
            <a:gsLst>
              <a:gs pos="0">
                <a:srgbClr val="6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497" name="Google Shape;15497;p258"/>
          <p:cNvSpPr txBox="1"/>
          <p:nvPr/>
        </p:nvSpPr>
        <p:spPr>
          <a:xfrm>
            <a:off x="4169721" y="326214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b="1" baseline="-25000" i="0" sz="1100" u="none" cap="none" strike="noStrike">
              <a:solidFill>
                <a:srgbClr val="FFFFFF"/>
              </a:solidFill>
              <a:latin typeface="Calibri"/>
              <a:ea typeface="Calibri"/>
              <a:cs typeface="Calibri"/>
              <a:sym typeface="Calibri"/>
            </a:endParaRPr>
          </a:p>
        </p:txBody>
      </p:sp>
      <p:sp>
        <p:nvSpPr>
          <p:cNvPr id="15498" name="Google Shape;15498;p258"/>
          <p:cNvSpPr/>
          <p:nvPr/>
        </p:nvSpPr>
        <p:spPr>
          <a:xfrm>
            <a:off x="4892246" y="3242379"/>
            <a:ext cx="584454" cy="322690"/>
          </a:xfrm>
          <a:prstGeom prst="ellipse">
            <a:avLst/>
          </a:prstGeom>
          <a:gradFill>
            <a:gsLst>
              <a:gs pos="0">
                <a:srgbClr val="6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499" name="Google Shape;15499;p258"/>
          <p:cNvSpPr txBox="1"/>
          <p:nvPr/>
        </p:nvSpPr>
        <p:spPr>
          <a:xfrm>
            <a:off x="4990219" y="326214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b="1" baseline="-25000" i="0" sz="1100" u="none" cap="none" strike="noStrike">
              <a:solidFill>
                <a:srgbClr val="FFFFFF"/>
              </a:solidFill>
              <a:latin typeface="Calibri"/>
              <a:ea typeface="Calibri"/>
              <a:cs typeface="Calibri"/>
              <a:sym typeface="Calibri"/>
            </a:endParaRPr>
          </a:p>
        </p:txBody>
      </p:sp>
      <p:sp>
        <p:nvSpPr>
          <p:cNvPr id="15500" name="Google Shape;15500;p258"/>
          <p:cNvSpPr/>
          <p:nvPr/>
        </p:nvSpPr>
        <p:spPr>
          <a:xfrm>
            <a:off x="5742584" y="3242379"/>
            <a:ext cx="584454" cy="322690"/>
          </a:xfrm>
          <a:prstGeom prst="ellipse">
            <a:avLst/>
          </a:prstGeom>
          <a:gradFill>
            <a:gsLst>
              <a:gs pos="0">
                <a:srgbClr val="6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501" name="Google Shape;15501;p258"/>
          <p:cNvSpPr txBox="1"/>
          <p:nvPr/>
        </p:nvSpPr>
        <p:spPr>
          <a:xfrm>
            <a:off x="5840557" y="326214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b="1" baseline="-25000" i="0" sz="1100" u="none" cap="none" strike="noStrike">
              <a:solidFill>
                <a:srgbClr val="FFFFFF"/>
              </a:solidFill>
              <a:latin typeface="Calibri"/>
              <a:ea typeface="Calibri"/>
              <a:cs typeface="Calibri"/>
              <a:sym typeface="Calibri"/>
            </a:endParaRPr>
          </a:p>
        </p:txBody>
      </p:sp>
      <p:sp>
        <p:nvSpPr>
          <p:cNvPr id="15502" name="Google Shape;15502;p258"/>
          <p:cNvSpPr/>
          <p:nvPr/>
        </p:nvSpPr>
        <p:spPr>
          <a:xfrm>
            <a:off x="4895752" y="3844908"/>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EE007D"/>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503" name="Google Shape;15503;p258"/>
          <p:cNvSpPr txBox="1"/>
          <p:nvPr/>
        </p:nvSpPr>
        <p:spPr>
          <a:xfrm>
            <a:off x="5044266" y="3945984"/>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504" name="Google Shape;15504;p258"/>
          <p:cNvSpPr/>
          <p:nvPr/>
        </p:nvSpPr>
        <p:spPr>
          <a:xfrm>
            <a:off x="4890990" y="3685852"/>
            <a:ext cx="584454" cy="322690"/>
          </a:xfrm>
          <a:prstGeom prst="ellipse">
            <a:avLst/>
          </a:prstGeom>
          <a:gradFill>
            <a:gsLst>
              <a:gs pos="0">
                <a:srgbClr val="680037"/>
              </a:gs>
              <a:gs pos="100000">
                <a:schemeClr val="accent3"/>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505" name="Google Shape;15505;p258"/>
          <p:cNvSpPr txBox="1"/>
          <p:nvPr/>
        </p:nvSpPr>
        <p:spPr>
          <a:xfrm>
            <a:off x="4964117" y="3705618"/>
            <a:ext cx="457176"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r>
              <a:rPr b="1" baseline="-25000" i="0" lang="pt-BR" sz="1100" u="none" cap="none" strike="noStrike">
                <a:solidFill>
                  <a:srgbClr val="FFFFFF"/>
                </a:solidFill>
                <a:latin typeface="Calibri"/>
                <a:ea typeface="Calibri"/>
                <a:cs typeface="Calibri"/>
                <a:sym typeface="Calibri"/>
              </a:rPr>
              <a:t>n</a:t>
            </a:r>
            <a:endParaRPr/>
          </a:p>
        </p:txBody>
      </p:sp>
      <p:sp>
        <p:nvSpPr>
          <p:cNvPr id="15506" name="Google Shape;15506;p258"/>
          <p:cNvSpPr/>
          <p:nvPr/>
        </p:nvSpPr>
        <p:spPr>
          <a:xfrm>
            <a:off x="5740787" y="3844908"/>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EE007D"/>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507" name="Google Shape;15507;p258"/>
          <p:cNvSpPr txBox="1"/>
          <p:nvPr/>
        </p:nvSpPr>
        <p:spPr>
          <a:xfrm>
            <a:off x="5889301" y="3945984"/>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508" name="Google Shape;15508;p258"/>
          <p:cNvSpPr/>
          <p:nvPr/>
        </p:nvSpPr>
        <p:spPr>
          <a:xfrm>
            <a:off x="5736025" y="3685852"/>
            <a:ext cx="584454" cy="322690"/>
          </a:xfrm>
          <a:prstGeom prst="ellipse">
            <a:avLst/>
          </a:prstGeom>
          <a:gradFill>
            <a:gsLst>
              <a:gs pos="0">
                <a:srgbClr val="680037"/>
              </a:gs>
              <a:gs pos="100000">
                <a:schemeClr val="accent3"/>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509" name="Google Shape;15509;p258"/>
          <p:cNvSpPr txBox="1"/>
          <p:nvPr/>
        </p:nvSpPr>
        <p:spPr>
          <a:xfrm>
            <a:off x="5809152" y="3705618"/>
            <a:ext cx="457176"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r>
              <a:rPr b="1" baseline="-25000" i="0" lang="pt-BR" sz="1100" u="none" cap="none" strike="noStrike">
                <a:solidFill>
                  <a:srgbClr val="FFFFFF"/>
                </a:solidFill>
                <a:latin typeface="Calibri"/>
                <a:ea typeface="Calibri"/>
                <a:cs typeface="Calibri"/>
                <a:sym typeface="Calibri"/>
              </a:rPr>
              <a:t>n</a:t>
            </a:r>
            <a:endParaRPr/>
          </a:p>
        </p:txBody>
      </p:sp>
      <p:sp>
        <p:nvSpPr>
          <p:cNvPr id="15510" name="Google Shape;15510;p258"/>
          <p:cNvSpPr/>
          <p:nvPr/>
        </p:nvSpPr>
        <p:spPr>
          <a:xfrm>
            <a:off x="2185631"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11" name="Google Shape;15511;p258"/>
          <p:cNvSpPr txBox="1"/>
          <p:nvPr/>
        </p:nvSpPr>
        <p:spPr>
          <a:xfrm>
            <a:off x="2195740"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512" name="Google Shape;15512;p258"/>
          <p:cNvSpPr/>
          <p:nvPr/>
        </p:nvSpPr>
        <p:spPr>
          <a:xfrm>
            <a:off x="2592211"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13" name="Google Shape;15513;p258"/>
          <p:cNvSpPr txBox="1"/>
          <p:nvPr/>
        </p:nvSpPr>
        <p:spPr>
          <a:xfrm>
            <a:off x="2602320"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514" name="Google Shape;15514;p258"/>
          <p:cNvSpPr/>
          <p:nvPr/>
        </p:nvSpPr>
        <p:spPr>
          <a:xfrm>
            <a:off x="2973008"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15" name="Google Shape;15515;p258"/>
          <p:cNvSpPr txBox="1"/>
          <p:nvPr/>
        </p:nvSpPr>
        <p:spPr>
          <a:xfrm>
            <a:off x="2983117"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516" name="Google Shape;15516;p258"/>
          <p:cNvSpPr/>
          <p:nvPr/>
        </p:nvSpPr>
        <p:spPr>
          <a:xfrm>
            <a:off x="3367170"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17" name="Google Shape;15517;p258"/>
          <p:cNvSpPr txBox="1"/>
          <p:nvPr/>
        </p:nvSpPr>
        <p:spPr>
          <a:xfrm>
            <a:off x="3377279"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518" name="Google Shape;15518;p258"/>
          <p:cNvSpPr/>
          <p:nvPr/>
        </p:nvSpPr>
        <p:spPr>
          <a:xfrm>
            <a:off x="374796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19" name="Google Shape;15519;p258"/>
          <p:cNvSpPr txBox="1"/>
          <p:nvPr/>
        </p:nvSpPr>
        <p:spPr>
          <a:xfrm>
            <a:off x="375807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520" name="Google Shape;15520;p258"/>
          <p:cNvSpPr/>
          <p:nvPr/>
        </p:nvSpPr>
        <p:spPr>
          <a:xfrm>
            <a:off x="4142360"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21" name="Google Shape;15521;p258"/>
          <p:cNvSpPr txBox="1"/>
          <p:nvPr/>
        </p:nvSpPr>
        <p:spPr>
          <a:xfrm>
            <a:off x="4152469"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522" name="Google Shape;15522;p258"/>
          <p:cNvSpPr/>
          <p:nvPr/>
        </p:nvSpPr>
        <p:spPr>
          <a:xfrm>
            <a:off x="452315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23" name="Google Shape;15523;p258"/>
          <p:cNvSpPr txBox="1"/>
          <p:nvPr/>
        </p:nvSpPr>
        <p:spPr>
          <a:xfrm>
            <a:off x="453326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sp>
        <p:nvSpPr>
          <p:cNvPr id="15524" name="Google Shape;15524;p258"/>
          <p:cNvSpPr/>
          <p:nvPr/>
        </p:nvSpPr>
        <p:spPr>
          <a:xfrm>
            <a:off x="4923542"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25" name="Google Shape;15525;p258"/>
          <p:cNvSpPr txBox="1"/>
          <p:nvPr/>
        </p:nvSpPr>
        <p:spPr>
          <a:xfrm>
            <a:off x="4933651"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nvGrpSpPr>
          <p:cNvPr id="15526" name="Google Shape;15526;p258"/>
          <p:cNvGrpSpPr/>
          <p:nvPr/>
        </p:nvGrpSpPr>
        <p:grpSpPr>
          <a:xfrm>
            <a:off x="5304339" y="4374448"/>
            <a:ext cx="363239" cy="363122"/>
            <a:chOff x="2761897" y="4374448"/>
            <a:chExt cx="363239" cy="363122"/>
          </a:xfrm>
        </p:grpSpPr>
        <p:sp>
          <p:nvSpPr>
            <p:cNvPr id="15527" name="Google Shape;15527;p258"/>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28" name="Google Shape;15528;p258"/>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529" name="Google Shape;15529;p258"/>
          <p:cNvGrpSpPr/>
          <p:nvPr/>
        </p:nvGrpSpPr>
        <p:grpSpPr>
          <a:xfrm>
            <a:off x="5697273" y="4374448"/>
            <a:ext cx="363239" cy="363122"/>
            <a:chOff x="2761897" y="4374448"/>
            <a:chExt cx="363239" cy="363122"/>
          </a:xfrm>
        </p:grpSpPr>
        <p:sp>
          <p:nvSpPr>
            <p:cNvPr id="15530" name="Google Shape;15530;p258"/>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31" name="Google Shape;15531;p258"/>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532" name="Google Shape;15532;p258"/>
          <p:cNvGrpSpPr/>
          <p:nvPr/>
        </p:nvGrpSpPr>
        <p:grpSpPr>
          <a:xfrm>
            <a:off x="6097658" y="4374448"/>
            <a:ext cx="363239" cy="363122"/>
            <a:chOff x="2761897" y="4374448"/>
            <a:chExt cx="363239" cy="363122"/>
          </a:xfrm>
        </p:grpSpPr>
        <p:sp>
          <p:nvSpPr>
            <p:cNvPr id="15533" name="Google Shape;15533;p258"/>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34" name="Google Shape;15534;p258"/>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grpSp>
        <p:nvGrpSpPr>
          <p:cNvPr id="15535" name="Google Shape;15535;p258"/>
          <p:cNvGrpSpPr/>
          <p:nvPr/>
        </p:nvGrpSpPr>
        <p:grpSpPr>
          <a:xfrm>
            <a:off x="6478455" y="4374448"/>
            <a:ext cx="363239" cy="363122"/>
            <a:chOff x="2761897" y="4374448"/>
            <a:chExt cx="363239" cy="363122"/>
          </a:xfrm>
        </p:grpSpPr>
        <p:sp>
          <p:nvSpPr>
            <p:cNvPr id="15536" name="Google Shape;15536;p258"/>
            <p:cNvSpPr/>
            <p:nvPr/>
          </p:nvSpPr>
          <p:spPr>
            <a:xfrm>
              <a:off x="2761897" y="4374448"/>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chemeClr val="accent2"/>
                </a:gs>
                <a:gs pos="100000">
                  <a:srgbClr val="B48000"/>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37" name="Google Shape;15537;p258"/>
            <p:cNvSpPr txBox="1"/>
            <p:nvPr/>
          </p:nvSpPr>
          <p:spPr>
            <a:xfrm>
              <a:off x="2772006" y="4418679"/>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C5</a:t>
              </a:r>
              <a:endParaRPr/>
            </a:p>
          </p:txBody>
        </p:sp>
      </p:grpSp>
      <p:sp>
        <p:nvSpPr>
          <p:cNvPr id="15538" name="Google Shape;15538;p258"/>
          <p:cNvSpPr/>
          <p:nvPr/>
        </p:nvSpPr>
        <p:spPr>
          <a:xfrm rot="2700000">
            <a:off x="5291200"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539" name="Google Shape;15539;p258"/>
          <p:cNvSpPr/>
          <p:nvPr/>
        </p:nvSpPr>
        <p:spPr>
          <a:xfrm rot="2700000">
            <a:off x="5679578"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540" name="Google Shape;15540;p258"/>
          <p:cNvSpPr/>
          <p:nvPr/>
        </p:nvSpPr>
        <p:spPr>
          <a:xfrm rot="2700000">
            <a:off x="6078583"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541" name="Google Shape;15541;p258"/>
          <p:cNvSpPr/>
          <p:nvPr/>
        </p:nvSpPr>
        <p:spPr>
          <a:xfrm rot="2700000">
            <a:off x="6463786" y="4367645"/>
            <a:ext cx="398312" cy="398312"/>
          </a:xfrm>
          <a:prstGeom prst="plus">
            <a:avLst>
              <a:gd fmla="val 41797" name="adj"/>
            </a:avLst>
          </a:prstGeom>
          <a:solidFill>
            <a:srgbClr val="C00000">
              <a:alpha val="40000"/>
            </a:srgb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542" name="Google Shape;15542;p258"/>
          <p:cNvSpPr/>
          <p:nvPr/>
        </p:nvSpPr>
        <p:spPr>
          <a:xfrm rot="2700000">
            <a:off x="5005507" y="3643482"/>
            <a:ext cx="398312" cy="398312"/>
          </a:xfrm>
          <a:prstGeom prst="plus">
            <a:avLst>
              <a:gd fmla="val 41797" name="adj"/>
            </a:avLst>
          </a:prstGeom>
          <a:solidFill>
            <a:schemeClr val="dk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543" name="Google Shape;15543;p258"/>
          <p:cNvSpPr/>
          <p:nvPr/>
        </p:nvSpPr>
        <p:spPr>
          <a:xfrm rot="2700000">
            <a:off x="5849966" y="3643482"/>
            <a:ext cx="398312" cy="398312"/>
          </a:xfrm>
          <a:prstGeom prst="plus">
            <a:avLst>
              <a:gd fmla="val 41797" name="adj"/>
            </a:avLst>
          </a:prstGeom>
          <a:solidFill>
            <a:schemeClr val="dk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544" name="Google Shape;15544;p258"/>
          <p:cNvSpPr/>
          <p:nvPr/>
        </p:nvSpPr>
        <p:spPr>
          <a:xfrm rot="2700000">
            <a:off x="5849966" y="3198346"/>
            <a:ext cx="398312" cy="398312"/>
          </a:xfrm>
          <a:prstGeom prst="plus">
            <a:avLst>
              <a:gd fmla="val 41797" name="adj"/>
            </a:avLst>
          </a:prstGeom>
          <a:solidFill>
            <a:schemeClr val="dk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545" name="Google Shape;15545;p258"/>
          <p:cNvSpPr/>
          <p:nvPr/>
        </p:nvSpPr>
        <p:spPr>
          <a:xfrm rot="2700000">
            <a:off x="4985536" y="3198346"/>
            <a:ext cx="398312" cy="398312"/>
          </a:xfrm>
          <a:prstGeom prst="plus">
            <a:avLst>
              <a:gd fmla="val 41797" name="adj"/>
            </a:avLst>
          </a:prstGeom>
          <a:solidFill>
            <a:schemeClr val="dk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546" name="Google Shape;15546;p258"/>
          <p:cNvSpPr/>
          <p:nvPr/>
        </p:nvSpPr>
        <p:spPr>
          <a:xfrm rot="2700000">
            <a:off x="5841167" y="2639525"/>
            <a:ext cx="398312" cy="398312"/>
          </a:xfrm>
          <a:prstGeom prst="plus">
            <a:avLst>
              <a:gd fmla="val 41797" name="adj"/>
            </a:avLst>
          </a:prstGeom>
          <a:solidFill>
            <a:schemeClr val="lt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547" name="Google Shape;15547;p258"/>
          <p:cNvSpPr/>
          <p:nvPr/>
        </p:nvSpPr>
        <p:spPr>
          <a:xfrm>
            <a:off x="4925173" y="2837206"/>
            <a:ext cx="576133" cy="269366"/>
          </a:xfrm>
          <a:custGeom>
            <a:rect b="b" l="l" r="r" t="t"/>
            <a:pathLst>
              <a:path extrusionOk="0" h="298450" w="546100">
                <a:moveTo>
                  <a:pt x="0" y="12700"/>
                </a:moveTo>
                <a:lnTo>
                  <a:pt x="0" y="152400"/>
                </a:lnTo>
                <a:lnTo>
                  <a:pt x="146050" y="298450"/>
                </a:lnTo>
                <a:lnTo>
                  <a:pt x="412750" y="298450"/>
                </a:lnTo>
                <a:lnTo>
                  <a:pt x="546100" y="165100"/>
                </a:lnTo>
                <a:lnTo>
                  <a:pt x="546100" y="0"/>
                </a:lnTo>
                <a:lnTo>
                  <a:pt x="0" y="12700"/>
                </a:lnTo>
                <a:close/>
              </a:path>
            </a:pathLst>
          </a:custGeom>
          <a:solidFill>
            <a:srgbClr val="007EE6"/>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395"/>
              <a:buFont typeface="Calibri"/>
              <a:buNone/>
            </a:pPr>
            <a:r>
              <a:t/>
            </a:r>
            <a:endParaRPr b="0" i="0" sz="1395" u="none" cap="none" strike="noStrike">
              <a:solidFill>
                <a:srgbClr val="FFFFFF"/>
              </a:solidFill>
              <a:latin typeface="Calibri"/>
              <a:ea typeface="Calibri"/>
              <a:cs typeface="Calibri"/>
              <a:sym typeface="Calibri"/>
            </a:endParaRPr>
          </a:p>
        </p:txBody>
      </p:sp>
      <p:sp>
        <p:nvSpPr>
          <p:cNvPr id="15548" name="Google Shape;15548;p258"/>
          <p:cNvSpPr/>
          <p:nvPr/>
        </p:nvSpPr>
        <p:spPr>
          <a:xfrm>
            <a:off x="4920411" y="2688869"/>
            <a:ext cx="584454" cy="322690"/>
          </a:xfrm>
          <a:prstGeom prst="ellipse">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549" name="Google Shape;15549;p258"/>
          <p:cNvSpPr txBox="1"/>
          <p:nvPr/>
        </p:nvSpPr>
        <p:spPr>
          <a:xfrm>
            <a:off x="5073687" y="2949001"/>
            <a:ext cx="296876" cy="21544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Bb</a:t>
            </a:r>
            <a:endParaRPr/>
          </a:p>
        </p:txBody>
      </p:sp>
      <p:sp>
        <p:nvSpPr>
          <p:cNvPr id="15550" name="Google Shape;15550;p258"/>
          <p:cNvSpPr/>
          <p:nvPr/>
        </p:nvSpPr>
        <p:spPr>
          <a:xfrm>
            <a:off x="3457434" y="2308860"/>
            <a:ext cx="708660" cy="563880"/>
          </a:xfrm>
          <a:custGeom>
            <a:rect b="b" l="l" r="r" t="t"/>
            <a:pathLst>
              <a:path extrusionOk="0" h="563880" w="708660">
                <a:moveTo>
                  <a:pt x="0" y="563880"/>
                </a:moveTo>
                <a:lnTo>
                  <a:pt x="0" y="0"/>
                </a:lnTo>
                <a:lnTo>
                  <a:pt x="708660" y="0"/>
                </a:lnTo>
              </a:path>
            </a:pathLst>
          </a:custGeom>
          <a:noFill/>
          <a:ln cap="flat" cmpd="sng" w="12700">
            <a:solidFill>
              <a:srgbClr val="A5A5A5"/>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5551" name="Google Shape;15551;p258"/>
          <p:cNvCxnSpPr>
            <a:endCxn id="15449" idx="0"/>
          </p:cNvCxnSpPr>
          <p:nvPr/>
        </p:nvCxnSpPr>
        <p:spPr>
          <a:xfrm flipH="1">
            <a:off x="3692400" y="2961606"/>
            <a:ext cx="382500" cy="90900"/>
          </a:xfrm>
          <a:prstGeom prst="straightConnector1">
            <a:avLst/>
          </a:prstGeom>
          <a:noFill/>
          <a:ln cap="flat" cmpd="sng" w="12700">
            <a:solidFill>
              <a:srgbClr val="A5A5A5"/>
            </a:solidFill>
            <a:prstDash val="solid"/>
            <a:miter lim="800000"/>
            <a:headEnd len="sm" w="sm" type="none"/>
            <a:tailEnd len="sm" w="sm" type="none"/>
          </a:ln>
        </p:spPr>
      </p:cxnSp>
      <p:cxnSp>
        <p:nvCxnSpPr>
          <p:cNvPr id="15552" name="Google Shape;15552;p258"/>
          <p:cNvCxnSpPr/>
          <p:nvPr/>
        </p:nvCxnSpPr>
        <p:spPr>
          <a:xfrm flipH="1">
            <a:off x="2414764" y="4116390"/>
            <a:ext cx="1964960" cy="257886"/>
          </a:xfrm>
          <a:prstGeom prst="straightConnector1">
            <a:avLst/>
          </a:prstGeom>
          <a:noFill/>
          <a:ln cap="flat" cmpd="sng" w="12700">
            <a:solidFill>
              <a:srgbClr val="BFBFBF"/>
            </a:solidFill>
            <a:prstDash val="solid"/>
            <a:miter lim="800000"/>
            <a:headEnd len="sm" w="sm" type="none"/>
            <a:tailEnd len="sm" w="sm" type="triangle"/>
          </a:ln>
        </p:spPr>
      </p:cxnSp>
      <p:cxnSp>
        <p:nvCxnSpPr>
          <p:cNvPr id="15553" name="Google Shape;15553;p258"/>
          <p:cNvCxnSpPr/>
          <p:nvPr/>
        </p:nvCxnSpPr>
        <p:spPr>
          <a:xfrm flipH="1">
            <a:off x="2834204" y="4124213"/>
            <a:ext cx="1535252" cy="250063"/>
          </a:xfrm>
          <a:prstGeom prst="straightConnector1">
            <a:avLst/>
          </a:prstGeom>
          <a:noFill/>
          <a:ln cap="flat" cmpd="sng" w="12700">
            <a:solidFill>
              <a:srgbClr val="BFBFBF"/>
            </a:solidFill>
            <a:prstDash val="solid"/>
            <a:miter lim="800000"/>
            <a:headEnd len="sm" w="sm" type="none"/>
            <a:tailEnd len="sm" w="sm" type="triangle"/>
          </a:ln>
        </p:spPr>
      </p:cxnSp>
      <p:cxnSp>
        <p:nvCxnSpPr>
          <p:cNvPr id="15554" name="Google Shape;15554;p258"/>
          <p:cNvCxnSpPr/>
          <p:nvPr/>
        </p:nvCxnSpPr>
        <p:spPr>
          <a:xfrm flipH="1">
            <a:off x="3173275" y="4128571"/>
            <a:ext cx="1200215" cy="240957"/>
          </a:xfrm>
          <a:prstGeom prst="straightConnector1">
            <a:avLst/>
          </a:prstGeom>
          <a:noFill/>
          <a:ln cap="flat" cmpd="sng" w="12700">
            <a:solidFill>
              <a:srgbClr val="BFBFBF"/>
            </a:solidFill>
            <a:prstDash val="solid"/>
            <a:miter lim="800000"/>
            <a:headEnd len="sm" w="sm" type="none"/>
            <a:tailEnd len="sm" w="sm" type="triangle"/>
          </a:ln>
        </p:spPr>
      </p:cxnSp>
      <p:cxnSp>
        <p:nvCxnSpPr>
          <p:cNvPr id="15555" name="Google Shape;15555;p258"/>
          <p:cNvCxnSpPr/>
          <p:nvPr/>
        </p:nvCxnSpPr>
        <p:spPr>
          <a:xfrm flipH="1">
            <a:off x="3551147" y="4119463"/>
            <a:ext cx="825346" cy="248055"/>
          </a:xfrm>
          <a:prstGeom prst="straightConnector1">
            <a:avLst/>
          </a:prstGeom>
          <a:noFill/>
          <a:ln cap="flat" cmpd="sng" w="12700">
            <a:solidFill>
              <a:srgbClr val="BFBFBF"/>
            </a:solidFill>
            <a:prstDash val="solid"/>
            <a:miter lim="800000"/>
            <a:headEnd len="sm" w="sm" type="none"/>
            <a:tailEnd len="sm" w="sm" type="triangle"/>
          </a:ln>
        </p:spPr>
      </p:cxnSp>
      <p:cxnSp>
        <p:nvCxnSpPr>
          <p:cNvPr id="15556" name="Google Shape;15556;p258"/>
          <p:cNvCxnSpPr/>
          <p:nvPr/>
        </p:nvCxnSpPr>
        <p:spPr>
          <a:xfrm>
            <a:off x="5196990" y="4128571"/>
            <a:ext cx="269352" cy="236082"/>
          </a:xfrm>
          <a:prstGeom prst="straightConnector1">
            <a:avLst/>
          </a:prstGeom>
          <a:noFill/>
          <a:ln cap="flat" cmpd="sng" w="12700">
            <a:solidFill>
              <a:srgbClr val="BFBFBF"/>
            </a:solidFill>
            <a:prstDash val="solid"/>
            <a:miter lim="800000"/>
            <a:headEnd len="sm" w="sm" type="none"/>
            <a:tailEnd len="sm" w="sm" type="triangle"/>
          </a:ln>
        </p:spPr>
      </p:cxnSp>
      <p:cxnSp>
        <p:nvCxnSpPr>
          <p:cNvPr id="15557" name="Google Shape;15557;p258"/>
          <p:cNvCxnSpPr>
            <a:endCxn id="15530" idx="3"/>
          </p:cNvCxnSpPr>
          <p:nvPr/>
        </p:nvCxnSpPr>
        <p:spPr>
          <a:xfrm>
            <a:off x="5199993" y="4119463"/>
            <a:ext cx="678900" cy="255000"/>
          </a:xfrm>
          <a:prstGeom prst="straightConnector1">
            <a:avLst/>
          </a:prstGeom>
          <a:noFill/>
          <a:ln cap="flat" cmpd="sng" w="12700">
            <a:solidFill>
              <a:srgbClr val="BFBFBF"/>
            </a:solidFill>
            <a:prstDash val="solid"/>
            <a:miter lim="800000"/>
            <a:headEnd len="sm" w="sm" type="none"/>
            <a:tailEnd len="sm" w="sm" type="triangle"/>
          </a:ln>
        </p:spPr>
      </p:cxnSp>
      <p:cxnSp>
        <p:nvCxnSpPr>
          <p:cNvPr id="15558" name="Google Shape;15558;p258"/>
          <p:cNvCxnSpPr/>
          <p:nvPr/>
        </p:nvCxnSpPr>
        <p:spPr>
          <a:xfrm>
            <a:off x="6053493" y="4133807"/>
            <a:ext cx="200258" cy="233705"/>
          </a:xfrm>
          <a:prstGeom prst="straightConnector1">
            <a:avLst/>
          </a:prstGeom>
          <a:noFill/>
          <a:ln cap="flat" cmpd="sng" w="12700">
            <a:solidFill>
              <a:srgbClr val="BFBFBF"/>
            </a:solidFill>
            <a:prstDash val="solid"/>
            <a:miter lim="800000"/>
            <a:headEnd len="sm" w="sm" type="none"/>
            <a:tailEnd len="sm" w="sm" type="triangle"/>
          </a:ln>
        </p:spPr>
      </p:cxnSp>
      <p:cxnSp>
        <p:nvCxnSpPr>
          <p:cNvPr id="15559" name="Google Shape;15559;p258"/>
          <p:cNvCxnSpPr/>
          <p:nvPr/>
        </p:nvCxnSpPr>
        <p:spPr>
          <a:xfrm>
            <a:off x="6056496" y="4124699"/>
            <a:ext cx="603244" cy="239954"/>
          </a:xfrm>
          <a:prstGeom prst="straightConnector1">
            <a:avLst/>
          </a:prstGeom>
          <a:noFill/>
          <a:ln cap="flat" cmpd="sng" w="12700">
            <a:solidFill>
              <a:srgbClr val="BFBFBF"/>
            </a:solidFill>
            <a:prstDash val="solid"/>
            <a:miter lim="800000"/>
            <a:headEnd len="sm" w="sm" type="none"/>
            <a:tailEnd len="sm" w="sm" type="triangle"/>
          </a:ln>
        </p:spPr>
      </p:cxnSp>
      <p:sp>
        <p:nvSpPr>
          <p:cNvPr id="15560" name="Google Shape;15560;p258"/>
          <p:cNvSpPr/>
          <p:nvPr/>
        </p:nvSpPr>
        <p:spPr>
          <a:xfrm>
            <a:off x="3572016" y="1713045"/>
            <a:ext cx="400709" cy="532556"/>
          </a:xfrm>
          <a:prstGeom prst="lightningBolt">
            <a:avLst/>
          </a:prstGeom>
          <a:solidFill>
            <a:schemeClr val="accent2"/>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585"/>
              <a:buFont typeface="Calibri"/>
              <a:buNone/>
            </a:pPr>
            <a:r>
              <a:t/>
            </a:r>
            <a:endParaRPr b="0" i="0" sz="585" u="none" cap="none" strike="noStrike">
              <a:solidFill>
                <a:srgbClr val="FFFFFF"/>
              </a:solidFill>
              <a:latin typeface="Calibri"/>
              <a:ea typeface="Calibri"/>
              <a:cs typeface="Calibri"/>
              <a:sym typeface="Calibri"/>
            </a:endParaRPr>
          </a:p>
        </p:txBody>
      </p:sp>
      <p:sp>
        <p:nvSpPr>
          <p:cNvPr id="15561" name="Google Shape;15561;p258"/>
          <p:cNvSpPr txBox="1"/>
          <p:nvPr/>
        </p:nvSpPr>
        <p:spPr>
          <a:xfrm>
            <a:off x="5007043" y="2708635"/>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a:p>
        </p:txBody>
      </p:sp>
      <p:sp>
        <p:nvSpPr>
          <p:cNvPr id="15562" name="Google Shape;15562;p258"/>
          <p:cNvSpPr/>
          <p:nvPr/>
        </p:nvSpPr>
        <p:spPr>
          <a:xfrm rot="2700000">
            <a:off x="5015933" y="2639524"/>
            <a:ext cx="398312" cy="398312"/>
          </a:xfrm>
          <a:prstGeom prst="plus">
            <a:avLst>
              <a:gd fmla="val 41797" name="adj"/>
            </a:avLst>
          </a:prstGeom>
          <a:solidFill>
            <a:schemeClr val="lt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5563" name="Google Shape;15563;p258"/>
          <p:cNvCxnSpPr/>
          <p:nvPr/>
        </p:nvCxnSpPr>
        <p:spPr>
          <a:xfrm>
            <a:off x="2356387"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564" name="Google Shape;15564;p258"/>
          <p:cNvCxnSpPr/>
          <p:nvPr/>
        </p:nvCxnSpPr>
        <p:spPr>
          <a:xfrm>
            <a:off x="2777683"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565" name="Google Shape;15565;p258"/>
          <p:cNvCxnSpPr/>
          <p:nvPr/>
        </p:nvCxnSpPr>
        <p:spPr>
          <a:xfrm>
            <a:off x="3146206"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566" name="Google Shape;15566;p258"/>
          <p:cNvCxnSpPr/>
          <p:nvPr/>
        </p:nvCxnSpPr>
        <p:spPr>
          <a:xfrm>
            <a:off x="3552262"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567" name="Google Shape;15567;p258"/>
          <p:cNvCxnSpPr/>
          <p:nvPr/>
        </p:nvCxnSpPr>
        <p:spPr>
          <a:xfrm>
            <a:off x="3921956"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568" name="Google Shape;15568;p258"/>
          <p:cNvCxnSpPr/>
          <p:nvPr/>
        </p:nvCxnSpPr>
        <p:spPr>
          <a:xfrm>
            <a:off x="4328012"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569" name="Google Shape;15569;p258"/>
          <p:cNvCxnSpPr/>
          <p:nvPr/>
        </p:nvCxnSpPr>
        <p:spPr>
          <a:xfrm>
            <a:off x="4710704"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570" name="Google Shape;15570;p258"/>
          <p:cNvCxnSpPr/>
          <p:nvPr/>
        </p:nvCxnSpPr>
        <p:spPr>
          <a:xfrm>
            <a:off x="5116760"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571" name="Google Shape;15571;p258"/>
          <p:cNvCxnSpPr/>
          <p:nvPr/>
        </p:nvCxnSpPr>
        <p:spPr>
          <a:xfrm>
            <a:off x="5487368"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572" name="Google Shape;15572;p258"/>
          <p:cNvCxnSpPr/>
          <p:nvPr/>
        </p:nvCxnSpPr>
        <p:spPr>
          <a:xfrm>
            <a:off x="5881566"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573" name="Google Shape;15573;p258"/>
          <p:cNvCxnSpPr/>
          <p:nvPr/>
        </p:nvCxnSpPr>
        <p:spPr>
          <a:xfrm>
            <a:off x="6287470" y="4752157"/>
            <a:ext cx="0" cy="222240"/>
          </a:xfrm>
          <a:prstGeom prst="straightConnector1">
            <a:avLst/>
          </a:prstGeom>
          <a:noFill/>
          <a:ln cap="flat" cmpd="sng" w="12700">
            <a:solidFill>
              <a:srgbClr val="BFBFBF"/>
            </a:solidFill>
            <a:prstDash val="solid"/>
            <a:miter lim="800000"/>
            <a:headEnd len="sm" w="sm" type="none"/>
            <a:tailEnd len="sm" w="sm" type="triangle"/>
          </a:ln>
        </p:spPr>
      </p:cxnSp>
      <p:cxnSp>
        <p:nvCxnSpPr>
          <p:cNvPr id="15574" name="Google Shape;15574;p258"/>
          <p:cNvCxnSpPr/>
          <p:nvPr/>
        </p:nvCxnSpPr>
        <p:spPr>
          <a:xfrm>
            <a:off x="6674348" y="4752157"/>
            <a:ext cx="0" cy="222240"/>
          </a:xfrm>
          <a:prstGeom prst="straightConnector1">
            <a:avLst/>
          </a:prstGeom>
          <a:noFill/>
          <a:ln cap="flat" cmpd="sng" w="12700">
            <a:solidFill>
              <a:srgbClr val="BFBFBF"/>
            </a:solidFill>
            <a:prstDash val="solid"/>
            <a:miter lim="800000"/>
            <a:headEnd len="sm" w="sm" type="none"/>
            <a:tailEnd len="sm" w="sm" type="triangle"/>
          </a:ln>
        </p:spPr>
      </p:cxnSp>
      <p:sp>
        <p:nvSpPr>
          <p:cNvPr id="15575" name="Google Shape;15575;p258"/>
          <p:cNvSpPr txBox="1"/>
          <p:nvPr/>
        </p:nvSpPr>
        <p:spPr>
          <a:xfrm>
            <a:off x="3839807" y="1941398"/>
            <a:ext cx="1046589" cy="197490"/>
          </a:xfrm>
          <a:prstGeom prst="rect">
            <a:avLst/>
          </a:prstGeom>
          <a:noFill/>
          <a:ln>
            <a:noFill/>
          </a:ln>
        </p:spPr>
        <p:txBody>
          <a:bodyPr anchorCtr="0" anchor="t" bIns="0" lIns="0" spcFirstLastPara="1" rIns="0" wrap="square" tIns="12700">
            <a:spAutoFit/>
          </a:bodyPr>
          <a:lstStyle/>
          <a:p>
            <a:pPr indent="0" lvl="0" marL="12700" marR="0" rtl="0" algn="ctr">
              <a:lnSpc>
                <a:spcPct val="100000"/>
              </a:lnSpc>
              <a:spcBef>
                <a:spcPts val="0"/>
              </a:spcBef>
              <a:spcAft>
                <a:spcPts val="0"/>
              </a:spcAft>
              <a:buClr>
                <a:srgbClr val="C00000"/>
              </a:buClr>
              <a:buSzPts val="1200"/>
              <a:buFont typeface="Calibri"/>
              <a:buNone/>
            </a:pPr>
            <a:r>
              <a:rPr b="1" i="0" lang="pt-BR" sz="1200" u="none" cap="none" strike="noStrike">
                <a:solidFill>
                  <a:srgbClr val="C00000"/>
                </a:solidFill>
                <a:latin typeface="Calibri"/>
                <a:ea typeface="Calibri"/>
                <a:cs typeface="Calibri"/>
                <a:sym typeface="Calibri"/>
              </a:rPr>
              <a:t>Incompleta</a:t>
            </a:r>
            <a:endParaRPr b="0" i="0" sz="1200" u="none" cap="none" strike="noStrike">
              <a:solidFill>
                <a:srgbClr val="C00000"/>
              </a:solidFill>
              <a:latin typeface="Calibri"/>
              <a:ea typeface="Calibri"/>
              <a:cs typeface="Calibri"/>
              <a:sym typeface="Calibri"/>
            </a:endParaRPr>
          </a:p>
        </p:txBody>
      </p:sp>
      <p:sp>
        <p:nvSpPr>
          <p:cNvPr id="15576" name="Google Shape;15576;p258"/>
          <p:cNvSpPr/>
          <p:nvPr/>
        </p:nvSpPr>
        <p:spPr>
          <a:xfrm rot="2700000">
            <a:off x="5841167" y="2143814"/>
            <a:ext cx="398312" cy="398312"/>
          </a:xfrm>
          <a:prstGeom prst="plus">
            <a:avLst>
              <a:gd fmla="val 41797" name="adj"/>
            </a:avLst>
          </a:prstGeom>
          <a:solidFill>
            <a:schemeClr val="lt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577" name="Google Shape;15577;p258"/>
          <p:cNvSpPr/>
          <p:nvPr/>
        </p:nvSpPr>
        <p:spPr>
          <a:xfrm rot="2700000">
            <a:off x="5015933" y="2143813"/>
            <a:ext cx="398312" cy="398312"/>
          </a:xfrm>
          <a:prstGeom prst="plus">
            <a:avLst>
              <a:gd fmla="val 41797" name="adj"/>
            </a:avLst>
          </a:prstGeom>
          <a:solidFill>
            <a:schemeClr val="lt2">
              <a:alpha val="40000"/>
            </a:schemeClr>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5578" name="Google Shape;15578;p258"/>
          <p:cNvCxnSpPr/>
          <p:nvPr/>
        </p:nvCxnSpPr>
        <p:spPr>
          <a:xfrm flipH="1">
            <a:off x="3926091" y="4128571"/>
            <a:ext cx="450311" cy="236082"/>
          </a:xfrm>
          <a:prstGeom prst="straightConnector1">
            <a:avLst/>
          </a:prstGeom>
          <a:noFill/>
          <a:ln cap="flat" cmpd="sng" w="12700">
            <a:solidFill>
              <a:srgbClr val="BFBFBF"/>
            </a:solidFill>
            <a:prstDash val="solid"/>
            <a:miter lim="800000"/>
            <a:headEnd len="sm" w="sm" type="none"/>
            <a:tailEnd len="sm" w="sm" type="triangle"/>
          </a:ln>
        </p:spPr>
      </p:cxnSp>
      <p:cxnSp>
        <p:nvCxnSpPr>
          <p:cNvPr id="15579" name="Google Shape;15579;p258"/>
          <p:cNvCxnSpPr/>
          <p:nvPr/>
        </p:nvCxnSpPr>
        <p:spPr>
          <a:xfrm flipH="1">
            <a:off x="4325803" y="4117328"/>
            <a:ext cx="49143" cy="246195"/>
          </a:xfrm>
          <a:prstGeom prst="straightConnector1">
            <a:avLst/>
          </a:prstGeom>
          <a:noFill/>
          <a:ln cap="flat" cmpd="sng" w="12700">
            <a:solidFill>
              <a:srgbClr val="BFBFBF"/>
            </a:solidFill>
            <a:prstDash val="solid"/>
            <a:miter lim="800000"/>
            <a:headEnd len="sm" w="sm" type="none"/>
            <a:tailEnd len="sm" w="sm" type="triangle"/>
          </a:ln>
        </p:spPr>
      </p:cxnSp>
      <p:cxnSp>
        <p:nvCxnSpPr>
          <p:cNvPr id="15580" name="Google Shape;15580;p258"/>
          <p:cNvCxnSpPr/>
          <p:nvPr/>
        </p:nvCxnSpPr>
        <p:spPr>
          <a:xfrm>
            <a:off x="4367462" y="4117327"/>
            <a:ext cx="300625" cy="254941"/>
          </a:xfrm>
          <a:prstGeom prst="straightConnector1">
            <a:avLst/>
          </a:prstGeom>
          <a:noFill/>
          <a:ln cap="flat" cmpd="sng" w="12700">
            <a:solidFill>
              <a:srgbClr val="BFBFBF"/>
            </a:solidFill>
            <a:prstDash val="solid"/>
            <a:miter lim="800000"/>
            <a:headEnd len="sm" w="sm" type="none"/>
            <a:tailEnd len="sm" w="sm" type="triangle"/>
          </a:ln>
        </p:spPr>
      </p:cxnSp>
      <p:cxnSp>
        <p:nvCxnSpPr>
          <p:cNvPr id="15581" name="Google Shape;15581;p258"/>
          <p:cNvCxnSpPr/>
          <p:nvPr/>
        </p:nvCxnSpPr>
        <p:spPr>
          <a:xfrm>
            <a:off x="4379009" y="4114587"/>
            <a:ext cx="699917" cy="254941"/>
          </a:xfrm>
          <a:prstGeom prst="straightConnector1">
            <a:avLst/>
          </a:prstGeom>
          <a:noFill/>
          <a:ln cap="flat" cmpd="sng" w="12700">
            <a:solidFill>
              <a:srgbClr val="BFBFBF"/>
            </a:solidFill>
            <a:prstDash val="solid"/>
            <a:miter lim="800000"/>
            <a:headEnd len="sm" w="sm" type="none"/>
            <a:tailEnd len="sm" w="sm" type="triangle"/>
          </a:ln>
        </p:spPr>
      </p:cxnSp>
      <p:sp>
        <p:nvSpPr>
          <p:cNvPr id="15582" name="Google Shape;15582;p258"/>
          <p:cNvSpPr/>
          <p:nvPr/>
        </p:nvSpPr>
        <p:spPr>
          <a:xfrm>
            <a:off x="7522187" y="2594411"/>
            <a:ext cx="4956172" cy="417148"/>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5583" name="Google Shape;15583;p258"/>
          <p:cNvGrpSpPr/>
          <p:nvPr/>
        </p:nvGrpSpPr>
        <p:grpSpPr>
          <a:xfrm>
            <a:off x="7449690" y="2675792"/>
            <a:ext cx="4419600" cy="2018459"/>
            <a:chOff x="7449690" y="2675792"/>
            <a:chExt cx="4419600" cy="2018459"/>
          </a:xfrm>
        </p:grpSpPr>
        <p:sp>
          <p:nvSpPr>
            <p:cNvPr id="15584" name="Google Shape;15584;p258"/>
            <p:cNvSpPr txBox="1"/>
            <p:nvPr/>
          </p:nvSpPr>
          <p:spPr>
            <a:xfrm>
              <a:off x="7849232" y="3146629"/>
              <a:ext cx="1252220" cy="228909"/>
            </a:xfrm>
            <a:prstGeom prst="rect">
              <a:avLst/>
            </a:prstGeom>
            <a:noFill/>
            <a:ln>
              <a:noFill/>
            </a:ln>
          </p:spPr>
          <p:txBody>
            <a:bodyPr anchorCtr="0" anchor="t" bIns="0" lIns="0" spcFirstLastPara="1" rIns="0" wrap="square" tIns="13325">
              <a:spAutoFit/>
            </a:bodyPr>
            <a:lstStyle/>
            <a:p>
              <a:pPr indent="0" lvl="0" marL="38100" marR="0" rtl="0" algn="l">
                <a:lnSpc>
                  <a:spcPct val="100000"/>
                </a:lnSpc>
                <a:spcBef>
                  <a:spcPts val="0"/>
                </a:spcBef>
                <a:spcAft>
                  <a:spcPts val="0"/>
                </a:spcAft>
                <a:buClr>
                  <a:srgbClr val="002251"/>
                </a:buClr>
                <a:buSzPts val="1400"/>
                <a:buFont typeface="Calibri"/>
                <a:buNone/>
              </a:pPr>
              <a:r>
                <a:rPr b="1" i="0" lang="pt-BR" sz="1400" u="none" cap="none" strike="noStrike">
                  <a:solidFill>
                    <a:srgbClr val="002251"/>
                  </a:solidFill>
                  <a:latin typeface="Calibri"/>
                  <a:ea typeface="Calibri"/>
                  <a:cs typeface="Calibri"/>
                  <a:sym typeface="Calibri"/>
                </a:rPr>
                <a:t>Sem hemólise</a:t>
              </a:r>
              <a:r>
                <a:rPr b="1" baseline="30000" i="0" lang="pt-BR" sz="1350" u="none" cap="none" strike="noStrike">
                  <a:solidFill>
                    <a:srgbClr val="002251"/>
                  </a:solidFill>
                  <a:latin typeface="Calibri"/>
                  <a:ea typeface="Calibri"/>
                  <a:cs typeface="Calibri"/>
                  <a:sym typeface="Calibri"/>
                </a:rPr>
                <a:t>1</a:t>
              </a:r>
              <a:endParaRPr b="0" baseline="30000" i="0" sz="1350" u="none" cap="none" strike="noStrike">
                <a:solidFill>
                  <a:srgbClr val="3F4444"/>
                </a:solidFill>
                <a:latin typeface="Calibri"/>
                <a:ea typeface="Calibri"/>
                <a:cs typeface="Calibri"/>
                <a:sym typeface="Calibri"/>
              </a:endParaRPr>
            </a:p>
          </p:txBody>
        </p:sp>
        <p:sp>
          <p:nvSpPr>
            <p:cNvPr id="15585" name="Google Shape;15585;p258"/>
            <p:cNvSpPr txBox="1"/>
            <p:nvPr/>
          </p:nvSpPr>
          <p:spPr>
            <a:xfrm>
              <a:off x="9965179" y="3145105"/>
              <a:ext cx="1108710" cy="228909"/>
            </a:xfrm>
            <a:prstGeom prst="rect">
              <a:avLst/>
            </a:prstGeom>
            <a:noFill/>
            <a:ln>
              <a:noFill/>
            </a:ln>
          </p:spPr>
          <p:txBody>
            <a:bodyPr anchorCtr="0" anchor="t" bIns="0" lIns="0" spcFirstLastPara="1" rIns="0" wrap="square" tIns="13325">
              <a:spAutoFit/>
            </a:bodyPr>
            <a:lstStyle/>
            <a:p>
              <a:pPr indent="0" lvl="0" marL="38100" marR="0" rtl="0" algn="l">
                <a:lnSpc>
                  <a:spcPct val="100000"/>
                </a:lnSpc>
                <a:spcBef>
                  <a:spcPts val="0"/>
                </a:spcBef>
                <a:spcAft>
                  <a:spcPts val="0"/>
                </a:spcAft>
                <a:buClr>
                  <a:srgbClr val="C00000"/>
                </a:buClr>
                <a:buSzPts val="1400"/>
                <a:buFont typeface="Calibri"/>
                <a:buNone/>
              </a:pPr>
              <a:r>
                <a:rPr b="1" i="0" lang="pt-BR" sz="1400" u="none" cap="none" strike="noStrike">
                  <a:solidFill>
                    <a:srgbClr val="C00000"/>
                  </a:solidFill>
                  <a:latin typeface="Calibri"/>
                  <a:ea typeface="Calibri"/>
                  <a:cs typeface="Calibri"/>
                  <a:sym typeface="Calibri"/>
                </a:rPr>
                <a:t>BT-HIV aguda</a:t>
              </a:r>
              <a:r>
                <a:rPr b="1" baseline="30000" i="0" lang="pt-BR" sz="1350" u="none" cap="none" strike="noStrike">
                  <a:solidFill>
                    <a:srgbClr val="C00000"/>
                  </a:solidFill>
                  <a:latin typeface="Calibri"/>
                  <a:ea typeface="Calibri"/>
                  <a:cs typeface="Calibri"/>
                  <a:sym typeface="Calibri"/>
                </a:rPr>
                <a:t>1</a:t>
              </a:r>
              <a:endParaRPr b="0" baseline="30000" i="0" sz="1350" u="none" cap="none" strike="noStrike">
                <a:solidFill>
                  <a:srgbClr val="3F4444"/>
                </a:solidFill>
                <a:latin typeface="Calibri"/>
                <a:ea typeface="Calibri"/>
                <a:cs typeface="Calibri"/>
                <a:sym typeface="Calibri"/>
              </a:endParaRPr>
            </a:p>
          </p:txBody>
        </p:sp>
        <p:sp>
          <p:nvSpPr>
            <p:cNvPr id="15586" name="Google Shape;15586;p258"/>
            <p:cNvSpPr txBox="1"/>
            <p:nvPr/>
          </p:nvSpPr>
          <p:spPr>
            <a:xfrm>
              <a:off x="7492673" y="4336619"/>
              <a:ext cx="897833" cy="319959"/>
            </a:xfrm>
            <a:prstGeom prst="rect">
              <a:avLst/>
            </a:prstGeom>
            <a:noFill/>
            <a:ln>
              <a:noFill/>
            </a:ln>
          </p:spPr>
          <p:txBody>
            <a:bodyPr anchorCtr="0" anchor="t" bIns="0" lIns="0" spcFirstLastPara="1" rIns="0" wrap="square" tIns="12050">
              <a:spAutoFit/>
            </a:bodyPr>
            <a:lstStyle/>
            <a:p>
              <a:pPr indent="144780" lvl="0" marL="38100" marR="30480" rtl="0" algn="ctr">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Hemácias     normais</a:t>
              </a:r>
              <a:r>
                <a:rPr b="1" baseline="30000" i="0" lang="pt-BR" sz="1000" u="none" cap="none" strike="noStrike">
                  <a:solidFill>
                    <a:srgbClr val="003865"/>
                  </a:solidFill>
                  <a:latin typeface="Calibri"/>
                  <a:ea typeface="Calibri"/>
                  <a:cs typeface="Calibri"/>
                  <a:sym typeface="Calibri"/>
                </a:rPr>
                <a:t>1</a:t>
              </a:r>
              <a:endParaRPr b="1" baseline="30000" i="0" sz="1000" u="none" cap="none" strike="noStrike">
                <a:solidFill>
                  <a:srgbClr val="003865"/>
                </a:solidFill>
                <a:latin typeface="Calibri"/>
                <a:ea typeface="Calibri"/>
                <a:cs typeface="Calibri"/>
                <a:sym typeface="Calibri"/>
              </a:endParaRPr>
            </a:p>
          </p:txBody>
        </p:sp>
        <p:sp>
          <p:nvSpPr>
            <p:cNvPr id="15587" name="Google Shape;15587;p258"/>
            <p:cNvSpPr txBox="1"/>
            <p:nvPr/>
          </p:nvSpPr>
          <p:spPr>
            <a:xfrm>
              <a:off x="8511284" y="4336619"/>
              <a:ext cx="597979" cy="319959"/>
            </a:xfrm>
            <a:prstGeom prst="rect">
              <a:avLst/>
            </a:prstGeom>
            <a:noFill/>
            <a:ln>
              <a:noFill/>
            </a:ln>
          </p:spPr>
          <p:txBody>
            <a:bodyPr anchorCtr="0" anchor="t" bIns="0" lIns="0" spcFirstLastPara="1" rIns="0" wrap="square" tIns="12050">
              <a:spAutoFit/>
            </a:bodyPr>
            <a:lstStyle/>
            <a:p>
              <a:pPr indent="0" lvl="0" marL="78740" marR="0" rtl="0" algn="l">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Hemácias HPN</a:t>
              </a:r>
              <a:r>
                <a:rPr b="1" baseline="30000" i="0" lang="pt-BR" sz="1000" u="none" cap="none" strike="noStrike">
                  <a:solidFill>
                    <a:srgbClr val="003865"/>
                  </a:solidFill>
                  <a:latin typeface="Calibri"/>
                  <a:ea typeface="Calibri"/>
                  <a:cs typeface="Calibri"/>
                  <a:sym typeface="Calibri"/>
                </a:rPr>
                <a:t>1</a:t>
              </a:r>
              <a:endParaRPr b="1" baseline="30000" i="0" sz="1000" u="none" cap="none" strike="noStrike">
                <a:solidFill>
                  <a:srgbClr val="003865"/>
                </a:solidFill>
                <a:latin typeface="Calibri"/>
                <a:ea typeface="Calibri"/>
                <a:cs typeface="Calibri"/>
                <a:sym typeface="Calibri"/>
              </a:endParaRPr>
            </a:p>
          </p:txBody>
        </p:sp>
        <p:sp>
          <p:nvSpPr>
            <p:cNvPr id="15588" name="Google Shape;15588;p258"/>
            <p:cNvSpPr txBox="1"/>
            <p:nvPr/>
          </p:nvSpPr>
          <p:spPr>
            <a:xfrm>
              <a:off x="9965179" y="4336619"/>
              <a:ext cx="1068705" cy="319959"/>
            </a:xfrm>
            <a:prstGeom prst="rect">
              <a:avLst/>
            </a:prstGeom>
            <a:noFill/>
            <a:ln>
              <a:noFill/>
            </a:ln>
          </p:spPr>
          <p:txBody>
            <a:bodyPr anchorCtr="0" anchor="t" bIns="0" lIns="0" spcFirstLastPara="1" rIns="0" wrap="square" tIns="12050">
              <a:spAutoFit/>
            </a:bodyPr>
            <a:lstStyle/>
            <a:p>
              <a:pPr indent="0" lvl="0" marL="38100" marR="0" rtl="0" algn="l">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Hemácias HPN lisadas</a:t>
              </a:r>
              <a:r>
                <a:rPr b="1" baseline="30000" i="0" lang="pt-BR" sz="1000" u="none" cap="none" strike="noStrike">
                  <a:solidFill>
                    <a:srgbClr val="003865"/>
                  </a:solidFill>
                  <a:latin typeface="Calibri"/>
                  <a:ea typeface="Calibri"/>
                  <a:cs typeface="Calibri"/>
                  <a:sym typeface="Calibri"/>
                </a:rPr>
                <a:t>1</a:t>
              </a:r>
              <a:endParaRPr b="1" baseline="30000" i="0" sz="1000" u="none" cap="none" strike="noStrike">
                <a:solidFill>
                  <a:srgbClr val="003865"/>
                </a:solidFill>
                <a:latin typeface="Calibri"/>
                <a:ea typeface="Calibri"/>
                <a:cs typeface="Calibri"/>
                <a:sym typeface="Calibri"/>
              </a:endParaRPr>
            </a:p>
          </p:txBody>
        </p:sp>
        <p:cxnSp>
          <p:nvCxnSpPr>
            <p:cNvPr id="15589" name="Google Shape;15589;p258"/>
            <p:cNvCxnSpPr/>
            <p:nvPr/>
          </p:nvCxnSpPr>
          <p:spPr>
            <a:xfrm>
              <a:off x="8383647" y="4206309"/>
              <a:ext cx="0" cy="487942"/>
            </a:xfrm>
            <a:prstGeom prst="straightConnector1">
              <a:avLst/>
            </a:prstGeom>
            <a:noFill/>
            <a:ln cap="flat" cmpd="sng" w="19050">
              <a:solidFill>
                <a:srgbClr val="A5A5A5"/>
              </a:solidFill>
              <a:prstDash val="dot"/>
              <a:miter lim="800000"/>
              <a:headEnd len="sm" w="sm" type="none"/>
              <a:tailEnd len="sm" w="sm" type="none"/>
            </a:ln>
          </p:spPr>
        </p:cxnSp>
        <p:pic>
          <p:nvPicPr>
            <p:cNvPr id="15590" name="Google Shape;15590;p258"/>
            <p:cNvPicPr preferRelativeResize="0"/>
            <p:nvPr/>
          </p:nvPicPr>
          <p:blipFill rotWithShape="1">
            <a:blip r:embed="rId3">
              <a:alphaModFix/>
            </a:blip>
            <a:srcRect b="0" l="0" r="0" t="0"/>
            <a:stretch/>
          </p:blipFill>
          <p:spPr>
            <a:xfrm>
              <a:off x="7449690" y="3391211"/>
              <a:ext cx="4419600" cy="972312"/>
            </a:xfrm>
            <a:prstGeom prst="rect">
              <a:avLst/>
            </a:prstGeom>
            <a:noFill/>
            <a:ln>
              <a:noFill/>
            </a:ln>
          </p:spPr>
        </p:pic>
        <p:sp>
          <p:nvSpPr>
            <p:cNvPr id="15591" name="Google Shape;15591;p258"/>
            <p:cNvSpPr txBox="1"/>
            <p:nvPr/>
          </p:nvSpPr>
          <p:spPr>
            <a:xfrm>
              <a:off x="8023860" y="2675792"/>
              <a:ext cx="3266078" cy="228909"/>
            </a:xfrm>
            <a:prstGeom prst="rect">
              <a:avLst/>
            </a:prstGeom>
            <a:noFill/>
            <a:ln>
              <a:noFill/>
            </a:ln>
          </p:spPr>
          <p:txBody>
            <a:bodyPr anchorCtr="0" anchor="t" bIns="0" lIns="0" spcFirstLastPara="1" rIns="0" wrap="square" tIns="13325">
              <a:spAutoFit/>
            </a:bodyPr>
            <a:lstStyle/>
            <a:p>
              <a:pPr indent="0" lvl="0" marL="1270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Se a inibição de C3 for insuficiente</a:t>
              </a:r>
              <a:endParaRPr b="1" i="0" sz="1400" u="none" cap="none" strike="noStrike">
                <a:solidFill>
                  <a:srgbClr val="FFFFFF"/>
                </a:solidFill>
                <a:latin typeface="Lustria"/>
                <a:ea typeface="Lustria"/>
                <a:cs typeface="Lustria"/>
                <a:sym typeface="Lustria"/>
              </a:endParaRPr>
            </a:p>
          </p:txBody>
        </p:sp>
      </p:grpSp>
      <p:pic>
        <p:nvPicPr>
          <p:cNvPr id="15592" name="Google Shape;15592;p258"/>
          <p:cNvPicPr preferRelativeResize="0"/>
          <p:nvPr/>
        </p:nvPicPr>
        <p:blipFill rotWithShape="1">
          <a:blip r:embed="rId4">
            <a:alphaModFix/>
          </a:blip>
          <a:srcRect b="0" l="0" r="0" t="0"/>
          <a:stretch/>
        </p:blipFill>
        <p:spPr>
          <a:xfrm>
            <a:off x="2236143" y="4998300"/>
            <a:ext cx="228250" cy="327110"/>
          </a:xfrm>
          <a:prstGeom prst="rect">
            <a:avLst/>
          </a:prstGeom>
          <a:noFill/>
          <a:ln>
            <a:noFill/>
          </a:ln>
        </p:spPr>
      </p:pic>
      <p:pic>
        <p:nvPicPr>
          <p:cNvPr id="15593" name="Google Shape;15593;p258"/>
          <p:cNvPicPr preferRelativeResize="0"/>
          <p:nvPr/>
        </p:nvPicPr>
        <p:blipFill rotWithShape="1">
          <a:blip r:embed="rId4">
            <a:alphaModFix/>
          </a:blip>
          <a:srcRect b="0" l="0" r="0" t="0"/>
          <a:stretch/>
        </p:blipFill>
        <p:spPr>
          <a:xfrm>
            <a:off x="2631046" y="4998300"/>
            <a:ext cx="228250" cy="327110"/>
          </a:xfrm>
          <a:prstGeom prst="rect">
            <a:avLst/>
          </a:prstGeom>
          <a:noFill/>
          <a:ln>
            <a:noFill/>
          </a:ln>
        </p:spPr>
      </p:pic>
      <p:pic>
        <p:nvPicPr>
          <p:cNvPr id="15594" name="Google Shape;15594;p258"/>
          <p:cNvPicPr preferRelativeResize="0"/>
          <p:nvPr/>
        </p:nvPicPr>
        <p:blipFill rotWithShape="1">
          <a:blip r:embed="rId4">
            <a:alphaModFix/>
          </a:blip>
          <a:srcRect b="0" l="0" r="0" t="0"/>
          <a:stretch/>
        </p:blipFill>
        <p:spPr>
          <a:xfrm>
            <a:off x="3025949" y="4998300"/>
            <a:ext cx="228250" cy="327110"/>
          </a:xfrm>
          <a:prstGeom prst="rect">
            <a:avLst/>
          </a:prstGeom>
          <a:noFill/>
          <a:ln>
            <a:noFill/>
          </a:ln>
        </p:spPr>
      </p:pic>
      <p:pic>
        <p:nvPicPr>
          <p:cNvPr id="15595" name="Google Shape;15595;p258"/>
          <p:cNvPicPr preferRelativeResize="0"/>
          <p:nvPr/>
        </p:nvPicPr>
        <p:blipFill rotWithShape="1">
          <a:blip r:embed="rId4">
            <a:alphaModFix/>
          </a:blip>
          <a:srcRect b="0" l="0" r="0" t="0"/>
          <a:stretch/>
        </p:blipFill>
        <p:spPr>
          <a:xfrm>
            <a:off x="3420852" y="4998300"/>
            <a:ext cx="228250" cy="327110"/>
          </a:xfrm>
          <a:prstGeom prst="rect">
            <a:avLst/>
          </a:prstGeom>
          <a:noFill/>
          <a:ln>
            <a:noFill/>
          </a:ln>
        </p:spPr>
      </p:pic>
      <p:pic>
        <p:nvPicPr>
          <p:cNvPr id="15596" name="Google Shape;15596;p258"/>
          <p:cNvPicPr preferRelativeResize="0"/>
          <p:nvPr/>
        </p:nvPicPr>
        <p:blipFill rotWithShape="1">
          <a:blip r:embed="rId4">
            <a:alphaModFix/>
          </a:blip>
          <a:srcRect b="0" l="0" r="0" t="0"/>
          <a:stretch/>
        </p:blipFill>
        <p:spPr>
          <a:xfrm>
            <a:off x="3815755" y="4998300"/>
            <a:ext cx="228250" cy="327110"/>
          </a:xfrm>
          <a:prstGeom prst="rect">
            <a:avLst/>
          </a:prstGeom>
          <a:noFill/>
          <a:ln>
            <a:noFill/>
          </a:ln>
        </p:spPr>
      </p:pic>
      <p:pic>
        <p:nvPicPr>
          <p:cNvPr id="15597" name="Google Shape;15597;p258"/>
          <p:cNvPicPr preferRelativeResize="0"/>
          <p:nvPr/>
        </p:nvPicPr>
        <p:blipFill rotWithShape="1">
          <a:blip r:embed="rId4">
            <a:alphaModFix/>
          </a:blip>
          <a:srcRect b="0" l="0" r="0" t="0"/>
          <a:stretch/>
        </p:blipFill>
        <p:spPr>
          <a:xfrm>
            <a:off x="4210658" y="4998300"/>
            <a:ext cx="228250" cy="327110"/>
          </a:xfrm>
          <a:prstGeom prst="rect">
            <a:avLst/>
          </a:prstGeom>
          <a:noFill/>
          <a:ln>
            <a:noFill/>
          </a:ln>
        </p:spPr>
      </p:pic>
      <p:pic>
        <p:nvPicPr>
          <p:cNvPr id="15598" name="Google Shape;15598;p258"/>
          <p:cNvPicPr preferRelativeResize="0"/>
          <p:nvPr/>
        </p:nvPicPr>
        <p:blipFill rotWithShape="1">
          <a:blip r:embed="rId4">
            <a:alphaModFix/>
          </a:blip>
          <a:srcRect b="0" l="0" r="0" t="0"/>
          <a:stretch/>
        </p:blipFill>
        <p:spPr>
          <a:xfrm>
            <a:off x="4605561" y="4998300"/>
            <a:ext cx="228250" cy="327110"/>
          </a:xfrm>
          <a:prstGeom prst="rect">
            <a:avLst/>
          </a:prstGeom>
          <a:noFill/>
          <a:ln>
            <a:noFill/>
          </a:ln>
        </p:spPr>
      </p:pic>
      <p:pic>
        <p:nvPicPr>
          <p:cNvPr id="15599" name="Google Shape;15599;p258"/>
          <p:cNvPicPr preferRelativeResize="0"/>
          <p:nvPr/>
        </p:nvPicPr>
        <p:blipFill rotWithShape="1">
          <a:blip r:embed="rId4">
            <a:alphaModFix/>
          </a:blip>
          <a:srcRect b="0" l="0" r="0" t="0"/>
          <a:stretch/>
        </p:blipFill>
        <p:spPr>
          <a:xfrm>
            <a:off x="5000464" y="4998300"/>
            <a:ext cx="228250" cy="327110"/>
          </a:xfrm>
          <a:prstGeom prst="rect">
            <a:avLst/>
          </a:prstGeom>
          <a:noFill/>
          <a:ln>
            <a:noFill/>
          </a:ln>
        </p:spPr>
      </p:pic>
      <p:pic>
        <p:nvPicPr>
          <p:cNvPr id="15600" name="Google Shape;15600;p258"/>
          <p:cNvPicPr preferRelativeResize="0"/>
          <p:nvPr/>
        </p:nvPicPr>
        <p:blipFill rotWithShape="1">
          <a:blip r:embed="rId4">
            <a:alphaModFix/>
          </a:blip>
          <a:srcRect b="0" l="0" r="0" t="0"/>
          <a:stretch/>
        </p:blipFill>
        <p:spPr>
          <a:xfrm>
            <a:off x="5395367" y="4998300"/>
            <a:ext cx="228250" cy="327110"/>
          </a:xfrm>
          <a:prstGeom prst="rect">
            <a:avLst/>
          </a:prstGeom>
          <a:noFill/>
          <a:ln>
            <a:noFill/>
          </a:ln>
        </p:spPr>
      </p:pic>
      <p:pic>
        <p:nvPicPr>
          <p:cNvPr id="15601" name="Google Shape;15601;p258"/>
          <p:cNvPicPr preferRelativeResize="0"/>
          <p:nvPr/>
        </p:nvPicPr>
        <p:blipFill rotWithShape="1">
          <a:blip r:embed="rId4">
            <a:alphaModFix/>
          </a:blip>
          <a:srcRect b="0" l="0" r="0" t="0"/>
          <a:stretch/>
        </p:blipFill>
        <p:spPr>
          <a:xfrm>
            <a:off x="5790270" y="4998300"/>
            <a:ext cx="228250" cy="327110"/>
          </a:xfrm>
          <a:prstGeom prst="rect">
            <a:avLst/>
          </a:prstGeom>
          <a:noFill/>
          <a:ln>
            <a:noFill/>
          </a:ln>
        </p:spPr>
      </p:pic>
      <p:pic>
        <p:nvPicPr>
          <p:cNvPr id="15602" name="Google Shape;15602;p258"/>
          <p:cNvPicPr preferRelativeResize="0"/>
          <p:nvPr/>
        </p:nvPicPr>
        <p:blipFill rotWithShape="1">
          <a:blip r:embed="rId4">
            <a:alphaModFix/>
          </a:blip>
          <a:srcRect b="0" l="0" r="0" t="0"/>
          <a:stretch/>
        </p:blipFill>
        <p:spPr>
          <a:xfrm>
            <a:off x="6185173" y="4998300"/>
            <a:ext cx="228250" cy="327110"/>
          </a:xfrm>
          <a:prstGeom prst="rect">
            <a:avLst/>
          </a:prstGeom>
          <a:noFill/>
          <a:ln>
            <a:noFill/>
          </a:ln>
        </p:spPr>
      </p:pic>
      <p:pic>
        <p:nvPicPr>
          <p:cNvPr id="15603" name="Google Shape;15603;p258"/>
          <p:cNvPicPr preferRelativeResize="0"/>
          <p:nvPr/>
        </p:nvPicPr>
        <p:blipFill rotWithShape="1">
          <a:blip r:embed="rId4">
            <a:alphaModFix/>
          </a:blip>
          <a:srcRect b="0" l="0" r="0" t="0"/>
          <a:stretch/>
        </p:blipFill>
        <p:spPr>
          <a:xfrm>
            <a:off x="6580073" y="4998300"/>
            <a:ext cx="228250" cy="327110"/>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5430"/>
                                        </p:tgtEl>
                                        <p:attrNameLst>
                                          <p:attrName>style.visibility</p:attrName>
                                        </p:attrNameLst>
                                      </p:cBhvr>
                                      <p:to>
                                        <p:strVal val="visible"/>
                                      </p:to>
                                    </p:set>
                                    <p:anim calcmode="lin" valueType="num">
                                      <p:cBhvr additive="base">
                                        <p:cTn dur="500"/>
                                        <p:tgtEl>
                                          <p:spTgt spid="15430"/>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5435"/>
                                        </p:tgtEl>
                                        <p:attrNameLst>
                                          <p:attrName>style.visibility</p:attrName>
                                        </p:attrNameLst>
                                      </p:cBhvr>
                                      <p:to>
                                        <p:strVal val="visible"/>
                                      </p:to>
                                    </p:set>
                                    <p:animEffect filter="fade" transition="in">
                                      <p:cBhvr>
                                        <p:cTn dur="500"/>
                                        <p:tgtEl>
                                          <p:spTgt spid="15435"/>
                                        </p:tgtEl>
                                      </p:cBhvr>
                                    </p:animEffect>
                                  </p:childTnLst>
                                </p:cTn>
                              </p:par>
                            </p:childTnLst>
                          </p:cTn>
                        </p:par>
                        <p:par>
                          <p:cTn fill="hold">
                            <p:stCondLst>
                              <p:cond delay="500"/>
                            </p:stCondLst>
                            <p:childTnLst>
                              <p:par>
                                <p:cTn fill="hold" nodeType="afterEffect" presetClass="entr" presetID="2" presetSubtype="8">
                                  <p:stCondLst>
                                    <p:cond delay="0"/>
                                  </p:stCondLst>
                                  <p:childTnLst>
                                    <p:set>
                                      <p:cBhvr>
                                        <p:cTn dur="1" fill="hold">
                                          <p:stCondLst>
                                            <p:cond delay="0"/>
                                          </p:stCondLst>
                                        </p:cTn>
                                        <p:tgtEl>
                                          <p:spTgt spid="15433"/>
                                        </p:tgtEl>
                                        <p:attrNameLst>
                                          <p:attrName>style.visibility</p:attrName>
                                        </p:attrNameLst>
                                      </p:cBhvr>
                                      <p:to>
                                        <p:strVal val="visible"/>
                                      </p:to>
                                    </p:set>
                                    <p:anim calcmode="lin" valueType="num">
                                      <p:cBhvr additive="base">
                                        <p:cTn dur="500"/>
                                        <p:tgtEl>
                                          <p:spTgt spid="1543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500"/>
                                  </p:stCondLst>
                                  <p:childTnLst>
                                    <p:set>
                                      <p:cBhvr>
                                        <p:cTn dur="1" fill="hold">
                                          <p:stCondLst>
                                            <p:cond delay="0"/>
                                          </p:stCondLst>
                                        </p:cTn>
                                        <p:tgtEl>
                                          <p:spTgt spid="15582"/>
                                        </p:tgtEl>
                                        <p:attrNameLst>
                                          <p:attrName>style.visibility</p:attrName>
                                        </p:attrNameLst>
                                      </p:cBhvr>
                                      <p:to>
                                        <p:strVal val="visible"/>
                                      </p:to>
                                    </p:set>
                                    <p:anim calcmode="lin" valueType="num">
                                      <p:cBhvr additive="base">
                                        <p:cTn dur="500"/>
                                        <p:tgtEl>
                                          <p:spTgt spid="15582"/>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5583"/>
                                        </p:tgtEl>
                                        <p:attrNameLst>
                                          <p:attrName>style.visibility</p:attrName>
                                        </p:attrNameLst>
                                      </p:cBhvr>
                                      <p:to>
                                        <p:strVal val="visible"/>
                                      </p:to>
                                    </p:set>
                                    <p:animEffect filter="fade" transition="in">
                                      <p:cBhvr>
                                        <p:cTn dur="500"/>
                                        <p:tgtEl>
                                          <p:spTgt spid="1558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08" name="Shape 15608"/>
        <p:cNvGrpSpPr/>
        <p:nvPr/>
      </p:nvGrpSpPr>
      <p:grpSpPr>
        <a:xfrm>
          <a:off x="0" y="0"/>
          <a:ext cx="0" cy="0"/>
          <a:chOff x="0" y="0"/>
          <a:chExt cx="0" cy="0"/>
        </a:xfrm>
      </p:grpSpPr>
      <p:sp>
        <p:nvSpPr>
          <p:cNvPr id="15609" name="Google Shape;15609;p259"/>
          <p:cNvSpPr/>
          <p:nvPr/>
        </p:nvSpPr>
        <p:spPr>
          <a:xfrm flipH="1">
            <a:off x="407988" y="1653223"/>
            <a:ext cx="11447928" cy="415157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610" name="Google Shape;15610;p259"/>
          <p:cNvSpPr/>
          <p:nvPr/>
        </p:nvSpPr>
        <p:spPr>
          <a:xfrm>
            <a:off x="-1" y="2352264"/>
            <a:ext cx="4531244" cy="273191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611" name="Google Shape;15611;p259"/>
          <p:cNvSpPr txBox="1"/>
          <p:nvPr/>
        </p:nvSpPr>
        <p:spPr>
          <a:xfrm>
            <a:off x="296268" y="385036"/>
            <a:ext cx="1096228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Fator D: regulador central da via alternativa</a:t>
            </a:r>
            <a:endParaRPr/>
          </a:p>
        </p:txBody>
      </p:sp>
      <p:sp>
        <p:nvSpPr>
          <p:cNvPr id="15612" name="Google Shape;15612;p259"/>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csEVH, hemólise extravascular clinicamente importante; HPN, hemoglobinúria paroxística noturna.</a:t>
            </a:r>
            <a:endParaRPr/>
          </a:p>
          <a:p>
            <a:pPr indent="0" lvl="0" marL="0" rtl="0" algn="l">
              <a:lnSpc>
                <a:spcPct val="90000"/>
              </a:lnSpc>
              <a:spcBef>
                <a:spcPts val="300"/>
              </a:spcBef>
              <a:spcAft>
                <a:spcPts val="0"/>
              </a:spcAft>
              <a:buClr>
                <a:schemeClr val="dk1"/>
              </a:buClr>
              <a:buSzPts val="800"/>
              <a:buNone/>
            </a:pPr>
            <a:r>
              <a:rPr b="0" i="1" lang="pt-BR" u="none"/>
              <a:t>FIMMU.2021.712572 4. Lee JW, et al. Expert Rev Clin Pharmacol. 2022;15(7):851-861. 5. Merle NS, et al. Front ImmunolBP. 2015;6:262. Doi:10,3389 / FIMMU.2015.00262. 6. Kenya H, et al. Front Immunol. 2015;6:215 a.m. Doi:10,3389 / FIMMU.2015.00215. 7. Yuan X, et al. HematologicBP. 2017;102:466-475.8. Schreiber RD, et al. Proc. Nat. Acad. Sci. US. 1978;75(8):3948-3952.</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Ristano A, et al. Front Immunol. 2019;10:1157. Doi: 10.3389 / FIMMU.2019.01157 2. Lee JW, et al. HemaSphere. 2023; 7(S3): 1424-1426. 3. Barratt J and Weitz I. Front ImmunolBP. 12:712572 p.m. in 2021; 12:3389 p.m. Doi:10,3389 /</a:t>
            </a:r>
            <a:endParaRPr/>
          </a:p>
        </p:txBody>
      </p:sp>
      <p:cxnSp>
        <p:nvCxnSpPr>
          <p:cNvPr id="15613" name="Google Shape;15613;p259"/>
          <p:cNvCxnSpPr/>
          <p:nvPr/>
        </p:nvCxnSpPr>
        <p:spPr>
          <a:xfrm>
            <a:off x="407988" y="3580469"/>
            <a:ext cx="3971809" cy="0"/>
          </a:xfrm>
          <a:prstGeom prst="straightConnector1">
            <a:avLst/>
          </a:prstGeom>
          <a:noFill/>
          <a:ln cap="flat" cmpd="sng" w="12700">
            <a:solidFill>
              <a:srgbClr val="FF3F40"/>
            </a:solidFill>
            <a:prstDash val="solid"/>
            <a:miter lim="800000"/>
            <a:headEnd len="sm" w="sm" type="none"/>
            <a:tailEnd len="sm" w="sm" type="none"/>
          </a:ln>
        </p:spPr>
      </p:cxnSp>
      <p:grpSp>
        <p:nvGrpSpPr>
          <p:cNvPr id="15614" name="Google Shape;15614;p259"/>
          <p:cNvGrpSpPr/>
          <p:nvPr/>
        </p:nvGrpSpPr>
        <p:grpSpPr>
          <a:xfrm>
            <a:off x="501149" y="2517822"/>
            <a:ext cx="3850991" cy="2313885"/>
            <a:chOff x="501149" y="2517822"/>
            <a:chExt cx="3850991" cy="2313885"/>
          </a:xfrm>
        </p:grpSpPr>
        <p:sp>
          <p:nvSpPr>
            <p:cNvPr id="15615" name="Google Shape;15615;p259"/>
            <p:cNvSpPr txBox="1"/>
            <p:nvPr/>
          </p:nvSpPr>
          <p:spPr>
            <a:xfrm>
              <a:off x="530645" y="2517822"/>
              <a:ext cx="2605747" cy="258404"/>
            </a:xfrm>
            <a:prstGeom prst="rect">
              <a:avLst/>
            </a:prstGeom>
            <a:noFill/>
            <a:ln>
              <a:noFill/>
            </a:ln>
          </p:spPr>
          <p:txBody>
            <a:bodyPr anchorCtr="0" anchor="t" bIns="0" lIns="0" spcFirstLastPara="1" rIns="0" wrap="square" tIns="12050">
              <a:spAutoFit/>
            </a:bodyPr>
            <a:lstStyle/>
            <a:p>
              <a:pPr indent="-12700" lvl="0" marL="12700" marR="5080" rtl="0" algn="l">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Inibição proximal</a:t>
              </a:r>
              <a:endParaRPr/>
            </a:p>
          </p:txBody>
        </p:sp>
        <p:sp>
          <p:nvSpPr>
            <p:cNvPr id="15616" name="Google Shape;15616;p259"/>
            <p:cNvSpPr txBox="1"/>
            <p:nvPr/>
          </p:nvSpPr>
          <p:spPr>
            <a:xfrm>
              <a:off x="501149" y="2790813"/>
              <a:ext cx="3850991" cy="567463"/>
            </a:xfrm>
            <a:prstGeom prst="rect">
              <a:avLst/>
            </a:prstGeom>
            <a:noFill/>
            <a:ln>
              <a:noFill/>
            </a:ln>
          </p:spPr>
          <p:txBody>
            <a:bodyPr anchorCtr="0" anchor="t" bIns="0" lIns="0" spcFirstLastPara="1" rIns="0" wrap="square" tIns="13325">
              <a:spAutoFit/>
            </a:bodyPr>
            <a:lstStyle/>
            <a:p>
              <a:pPr indent="0" lvl="0" marL="12065" marR="28575" rtl="0" algn="l">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Inibição proximal </a:t>
              </a:r>
              <a:r>
                <a:rPr lang="pt-BR" sz="1200">
                  <a:solidFill>
                    <a:srgbClr val="FFFFFF"/>
                  </a:solidFill>
                  <a:latin typeface="Calibri"/>
                  <a:ea typeface="Calibri"/>
                  <a:cs typeface="Calibri"/>
                  <a:sym typeface="Calibri"/>
                </a:rPr>
                <a:t>p</a:t>
              </a:r>
              <a:r>
                <a:rPr b="0" i="0" lang="pt-BR" sz="1200" u="none" cap="none" strike="noStrike">
                  <a:solidFill>
                    <a:srgbClr val="FFFFFF"/>
                  </a:solidFill>
                  <a:latin typeface="Calibri"/>
                  <a:ea typeface="Calibri"/>
                  <a:cs typeface="Calibri"/>
                  <a:sym typeface="Calibri"/>
                </a:rPr>
                <a:t>ela via alternativa, </a:t>
              </a:r>
              <a:r>
                <a:rPr b="1" i="0" lang="pt-BR" sz="1200" u="none" cap="none" strike="noStrike">
                  <a:solidFill>
                    <a:srgbClr val="FFFFFF"/>
                  </a:solidFill>
                  <a:latin typeface="Calibri"/>
                  <a:ea typeface="Calibri"/>
                  <a:cs typeface="Calibri"/>
                  <a:sym typeface="Calibri"/>
                </a:rPr>
                <a:t>pode reduzir </a:t>
              </a:r>
              <a:r>
                <a:rPr b="0" i="0" lang="pt-BR" sz="1200" u="none" cap="none" strike="noStrike">
                  <a:solidFill>
                    <a:srgbClr val="FFFFFF"/>
                  </a:solidFill>
                  <a:latin typeface="Calibri"/>
                  <a:ea typeface="Calibri"/>
                  <a:cs typeface="Calibri"/>
                  <a:sym typeface="Calibri"/>
                </a:rPr>
                <a:t>a ativação do complemento na superfície das hemácias </a:t>
              </a:r>
              <a:r>
                <a:rPr b="1" i="0" lang="pt-BR" sz="1200" u="none" cap="none" strike="noStrike">
                  <a:solidFill>
                    <a:srgbClr val="FFFFFF"/>
                  </a:solidFill>
                  <a:latin typeface="Calibri"/>
                  <a:ea typeface="Calibri"/>
                  <a:cs typeface="Calibri"/>
                  <a:sym typeface="Calibri"/>
                </a:rPr>
                <a:t>Prevenir csHEV</a:t>
              </a:r>
              <a:r>
                <a:rPr b="1" baseline="30000" i="0" lang="pt-BR" sz="1200" u="none" cap="none" strike="noStrike">
                  <a:solidFill>
                    <a:srgbClr val="FFFFFF"/>
                  </a:solidFill>
                  <a:latin typeface="Calibri"/>
                  <a:ea typeface="Calibri"/>
                  <a:cs typeface="Calibri"/>
                  <a:sym typeface="Calibri"/>
                </a:rPr>
                <a:t>1.2</a:t>
              </a:r>
              <a:endParaRPr/>
            </a:p>
          </p:txBody>
        </p:sp>
        <p:sp>
          <p:nvSpPr>
            <p:cNvPr id="15617" name="Google Shape;15617;p259"/>
            <p:cNvSpPr txBox="1"/>
            <p:nvPr/>
          </p:nvSpPr>
          <p:spPr>
            <a:xfrm>
              <a:off x="530646" y="3768115"/>
              <a:ext cx="3293924" cy="258404"/>
            </a:xfrm>
            <a:prstGeom prst="rect">
              <a:avLst/>
            </a:prstGeom>
            <a:noFill/>
            <a:ln>
              <a:noFill/>
            </a:ln>
          </p:spPr>
          <p:txBody>
            <a:bodyPr anchorCtr="0" anchor="t" bIns="0" lIns="0" spcFirstLastPara="1" rIns="0" wrap="square" tIns="12050">
              <a:spAutoFit/>
            </a:bodyPr>
            <a:lstStyle/>
            <a:p>
              <a:pPr indent="-12700" lvl="0" marL="12700" marR="5080" rtl="0" algn="l">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Danicopana (ALXN2040)</a:t>
              </a:r>
              <a:endParaRPr/>
            </a:p>
          </p:txBody>
        </p:sp>
        <p:sp>
          <p:nvSpPr>
            <p:cNvPr id="15618" name="Google Shape;15618;p259"/>
            <p:cNvSpPr txBox="1"/>
            <p:nvPr/>
          </p:nvSpPr>
          <p:spPr>
            <a:xfrm>
              <a:off x="501149" y="4041106"/>
              <a:ext cx="3850991" cy="790601"/>
            </a:xfrm>
            <a:prstGeom prst="rect">
              <a:avLst/>
            </a:prstGeom>
            <a:noFill/>
            <a:ln>
              <a:noFill/>
            </a:ln>
          </p:spPr>
          <p:txBody>
            <a:bodyPr anchorCtr="0" anchor="t" bIns="0" lIns="0" spcFirstLastPara="1" rIns="0" wrap="square" tIns="13325">
              <a:spAutoFit/>
            </a:bodyPr>
            <a:lstStyle/>
            <a:p>
              <a:pPr indent="0" lvl="0" marL="12065" marR="28575" rtl="0" algn="l">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Primeiro inibidor oral do fator D</a:t>
              </a:r>
              <a:endParaRPr/>
            </a:p>
            <a:p>
              <a:pPr indent="0" lvl="0" marL="12065" marR="28575" rtl="0" algn="l">
                <a:lnSpc>
                  <a:spcPct val="100000"/>
                </a:lnSpc>
                <a:spcBef>
                  <a:spcPts val="105"/>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Em estudos de Fase II em pacientes com HPN:</a:t>
              </a:r>
              <a:endParaRPr/>
            </a:p>
            <a:p>
              <a:pPr indent="-171450" lvl="1" marL="640715" marR="28575" rtl="0" algn="l">
                <a:lnSpc>
                  <a:spcPct val="100000"/>
                </a:lnSpc>
                <a:spcBef>
                  <a:spcPts val="105"/>
                </a:spcBef>
                <a:spcAft>
                  <a:spcPts val="0"/>
                </a:spcAft>
                <a:buClr>
                  <a:srgbClr val="FFFFFF"/>
                </a:buClr>
                <a:buSzPts val="1200"/>
                <a:buFont typeface="Arial"/>
                <a:buChar char="•"/>
              </a:pPr>
              <a:r>
                <a:rPr b="0" i="0" lang="pt-BR" sz="1200" u="none" cap="none" strike="noStrike">
                  <a:solidFill>
                    <a:srgbClr val="FFFFFF"/>
                  </a:solidFill>
                  <a:latin typeface="Calibri"/>
                  <a:ea typeface="Calibri"/>
                  <a:cs typeface="Calibri"/>
                  <a:sym typeface="Calibri"/>
                </a:rPr>
                <a:t>Farmacocinética previsível</a:t>
              </a:r>
              <a:endParaRPr/>
            </a:p>
            <a:p>
              <a:pPr indent="-171450" lvl="1" marL="640715" marR="28575" rtl="0" algn="l">
                <a:lnSpc>
                  <a:spcPct val="100000"/>
                </a:lnSpc>
                <a:spcBef>
                  <a:spcPts val="105"/>
                </a:spcBef>
                <a:spcAft>
                  <a:spcPts val="0"/>
                </a:spcAft>
                <a:buClr>
                  <a:srgbClr val="FFFFFF"/>
                </a:buClr>
                <a:buSzPts val="1200"/>
                <a:buFont typeface="Arial"/>
                <a:buChar char="•"/>
              </a:pPr>
              <a:r>
                <a:rPr b="0" i="0" lang="pt-BR" sz="1200" u="none" cap="none" strike="noStrike">
                  <a:solidFill>
                    <a:srgbClr val="FFFFFF"/>
                  </a:solidFill>
                  <a:latin typeface="Calibri"/>
                  <a:ea typeface="Calibri"/>
                  <a:cs typeface="Calibri"/>
                  <a:sym typeface="Calibri"/>
                </a:rPr>
                <a:t>perfil de risco/benefício favorável</a:t>
              </a:r>
              <a:r>
                <a:rPr b="0" baseline="30000" i="0" lang="pt-BR" sz="1200" u="none" cap="none" strike="noStrike">
                  <a:solidFill>
                    <a:srgbClr val="FFFFFF"/>
                  </a:solidFill>
                  <a:latin typeface="Calibri"/>
                  <a:ea typeface="Calibri"/>
                  <a:cs typeface="Calibri"/>
                  <a:sym typeface="Calibri"/>
                </a:rPr>
                <a:t>2.3</a:t>
              </a:r>
              <a:endParaRPr/>
            </a:p>
          </p:txBody>
        </p:sp>
      </p:grpSp>
      <p:sp>
        <p:nvSpPr>
          <p:cNvPr id="15619" name="Google Shape;15619;p259"/>
          <p:cNvSpPr/>
          <p:nvPr/>
        </p:nvSpPr>
        <p:spPr>
          <a:xfrm>
            <a:off x="4821706" y="1398031"/>
            <a:ext cx="7464521" cy="554628"/>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5620" name="Google Shape;15620;p259"/>
          <p:cNvGrpSpPr/>
          <p:nvPr/>
        </p:nvGrpSpPr>
        <p:grpSpPr>
          <a:xfrm>
            <a:off x="5088437" y="1551992"/>
            <a:ext cx="6426431" cy="3792116"/>
            <a:chOff x="5088437" y="1551992"/>
            <a:chExt cx="6426431" cy="3792116"/>
          </a:xfrm>
        </p:grpSpPr>
        <p:grpSp>
          <p:nvGrpSpPr>
            <p:cNvPr id="15621" name="Google Shape;15621;p259"/>
            <p:cNvGrpSpPr/>
            <p:nvPr/>
          </p:nvGrpSpPr>
          <p:grpSpPr>
            <a:xfrm>
              <a:off x="5470842" y="2507197"/>
              <a:ext cx="363239" cy="363122"/>
              <a:chOff x="5597221" y="1053080"/>
              <a:chExt cx="363239" cy="363122"/>
            </a:xfrm>
          </p:grpSpPr>
          <p:sp>
            <p:nvSpPr>
              <p:cNvPr id="15622" name="Google Shape;15622;p259"/>
              <p:cNvSpPr/>
              <p:nvPr/>
            </p:nvSpPr>
            <p:spPr>
              <a:xfrm>
                <a:off x="5597221" y="1053080"/>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23" name="Google Shape;15623;p259"/>
              <p:cNvSpPr txBox="1"/>
              <p:nvPr/>
            </p:nvSpPr>
            <p:spPr>
              <a:xfrm>
                <a:off x="5615888" y="1107407"/>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t>
                </a:r>
                <a:endParaRPr/>
              </a:p>
            </p:txBody>
          </p:sp>
        </p:grpSp>
        <p:grpSp>
          <p:nvGrpSpPr>
            <p:cNvPr id="15624" name="Google Shape;15624;p259"/>
            <p:cNvGrpSpPr/>
            <p:nvPr/>
          </p:nvGrpSpPr>
          <p:grpSpPr>
            <a:xfrm>
              <a:off x="5088437" y="2924646"/>
              <a:ext cx="401072" cy="363122"/>
              <a:chOff x="5581423" y="1053080"/>
              <a:chExt cx="401072" cy="363122"/>
            </a:xfrm>
          </p:grpSpPr>
          <p:sp>
            <p:nvSpPr>
              <p:cNvPr id="15625" name="Google Shape;15625;p259"/>
              <p:cNvSpPr/>
              <p:nvPr/>
            </p:nvSpPr>
            <p:spPr>
              <a:xfrm>
                <a:off x="5597221" y="1053080"/>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26" name="Google Shape;15626;p259"/>
              <p:cNvSpPr txBox="1"/>
              <p:nvPr/>
            </p:nvSpPr>
            <p:spPr>
              <a:xfrm>
                <a:off x="5581423" y="1107407"/>
                <a:ext cx="40107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a:t>
                </a:r>
                <a:endParaRPr/>
              </a:p>
            </p:txBody>
          </p:sp>
        </p:grpSp>
        <p:grpSp>
          <p:nvGrpSpPr>
            <p:cNvPr id="15627" name="Google Shape;15627;p259"/>
            <p:cNvGrpSpPr/>
            <p:nvPr/>
          </p:nvGrpSpPr>
          <p:grpSpPr>
            <a:xfrm>
              <a:off x="5448719" y="3408483"/>
              <a:ext cx="407484" cy="363122"/>
              <a:chOff x="5578217" y="1053080"/>
              <a:chExt cx="407484" cy="363122"/>
            </a:xfrm>
          </p:grpSpPr>
          <p:sp>
            <p:nvSpPr>
              <p:cNvPr id="15628" name="Google Shape;15628;p259"/>
              <p:cNvSpPr/>
              <p:nvPr/>
            </p:nvSpPr>
            <p:spPr>
              <a:xfrm>
                <a:off x="5597221" y="1053080"/>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29" name="Google Shape;15629;p259"/>
              <p:cNvSpPr txBox="1"/>
              <p:nvPr/>
            </p:nvSpPr>
            <p:spPr>
              <a:xfrm>
                <a:off x="5578217" y="1107407"/>
                <a:ext cx="40748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C3b</a:t>
                </a:r>
                <a:endParaRPr b="1" i="0" sz="1100" u="none" cap="none" strike="noStrike">
                  <a:solidFill>
                    <a:srgbClr val="FFFFFF"/>
                  </a:solidFill>
                  <a:latin typeface="Calibri"/>
                  <a:ea typeface="Calibri"/>
                  <a:cs typeface="Calibri"/>
                  <a:sym typeface="Calibri"/>
                </a:endParaRPr>
              </a:p>
            </p:txBody>
          </p:sp>
        </p:grpSp>
        <p:sp>
          <p:nvSpPr>
            <p:cNvPr id="15630" name="Google Shape;15630;p259"/>
            <p:cNvSpPr/>
            <p:nvPr/>
          </p:nvSpPr>
          <p:spPr>
            <a:xfrm rot="-305562">
              <a:off x="5723381" y="2894963"/>
              <a:ext cx="371163" cy="508400"/>
            </a:xfrm>
            <a:custGeom>
              <a:rect b="b" l="l" r="r" t="t"/>
              <a:pathLst>
                <a:path extrusionOk="0" h="414019" w="302259">
                  <a:moveTo>
                    <a:pt x="244627" y="410972"/>
                  </a:moveTo>
                  <a:lnTo>
                    <a:pt x="195607" y="413809"/>
                  </a:lnTo>
                  <a:lnTo>
                    <a:pt x="146885" y="405384"/>
                  </a:lnTo>
                  <a:lnTo>
                    <a:pt x="100806" y="385433"/>
                  </a:lnTo>
                  <a:lnTo>
                    <a:pt x="59715" y="353694"/>
                  </a:lnTo>
                  <a:lnTo>
                    <a:pt x="29857" y="316230"/>
                  </a:lnTo>
                  <a:lnTo>
                    <a:pt x="9952" y="274354"/>
                  </a:lnTo>
                  <a:lnTo>
                    <a:pt x="0" y="229827"/>
                  </a:lnTo>
                  <a:lnTo>
                    <a:pt x="0" y="184412"/>
                  </a:lnTo>
                  <a:lnTo>
                    <a:pt x="9952" y="139870"/>
                  </a:lnTo>
                  <a:lnTo>
                    <a:pt x="29857" y="97962"/>
                  </a:lnTo>
                  <a:lnTo>
                    <a:pt x="59715" y="60451"/>
                  </a:lnTo>
                  <a:lnTo>
                    <a:pt x="95057" y="32099"/>
                  </a:lnTo>
                  <a:lnTo>
                    <a:pt x="134335" y="12572"/>
                  </a:lnTo>
                  <a:lnTo>
                    <a:pt x="176111" y="1873"/>
                  </a:lnTo>
                  <a:lnTo>
                    <a:pt x="218945" y="0"/>
                  </a:lnTo>
                  <a:lnTo>
                    <a:pt x="261398" y="6953"/>
                  </a:lnTo>
                  <a:lnTo>
                    <a:pt x="302031" y="22732"/>
                  </a:lnTo>
                </a:path>
              </a:pathLst>
            </a:custGeom>
            <a:noFill/>
            <a:ln cap="flat" cmpd="sng" w="12650">
              <a:solidFill>
                <a:srgbClr val="A5A5A5"/>
              </a:solidFill>
              <a:prstDash val="dot"/>
              <a:round/>
              <a:headEnd len="med" w="med" type="triangl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631" name="Google Shape;15631;p259"/>
            <p:cNvSpPr/>
            <p:nvPr/>
          </p:nvSpPr>
          <p:spPr>
            <a:xfrm rot="-318244">
              <a:off x="7205817" y="3860262"/>
              <a:ext cx="588526" cy="259009"/>
            </a:xfrm>
            <a:custGeom>
              <a:rect b="b" l="l" r="r" t="t"/>
              <a:pathLst>
                <a:path extrusionOk="0" h="228600" w="519429">
                  <a:moveTo>
                    <a:pt x="0" y="228561"/>
                  </a:moveTo>
                  <a:lnTo>
                    <a:pt x="34820" y="183697"/>
                  </a:lnTo>
                  <a:lnTo>
                    <a:pt x="72257" y="143298"/>
                  </a:lnTo>
                  <a:lnTo>
                    <a:pt x="111827" y="107536"/>
                  </a:lnTo>
                  <a:lnTo>
                    <a:pt x="153050" y="76584"/>
                  </a:lnTo>
                  <a:lnTo>
                    <a:pt x="195444" y="50614"/>
                  </a:lnTo>
                  <a:lnTo>
                    <a:pt x="238526" y="29798"/>
                  </a:lnTo>
                  <a:lnTo>
                    <a:pt x="281815" y="14308"/>
                  </a:lnTo>
                  <a:lnTo>
                    <a:pt x="324830" y="4318"/>
                  </a:lnTo>
                  <a:lnTo>
                    <a:pt x="367088" y="0"/>
                  </a:lnTo>
                  <a:lnTo>
                    <a:pt x="408108" y="1525"/>
                  </a:lnTo>
                  <a:lnTo>
                    <a:pt x="447408" y="9066"/>
                  </a:lnTo>
                  <a:lnTo>
                    <a:pt x="484507" y="22796"/>
                  </a:lnTo>
                  <a:lnTo>
                    <a:pt x="518922" y="42887"/>
                  </a:lnTo>
                </a:path>
              </a:pathLst>
            </a:custGeom>
            <a:noFill/>
            <a:ln cap="flat" cmpd="sng" w="13950">
              <a:solidFill>
                <a:srgbClr val="A5A5A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632" name="Google Shape;15632;p259"/>
            <p:cNvSpPr/>
            <p:nvPr/>
          </p:nvSpPr>
          <p:spPr>
            <a:xfrm>
              <a:off x="9436786" y="4243136"/>
              <a:ext cx="838200" cy="260350"/>
            </a:xfrm>
            <a:custGeom>
              <a:rect b="b" l="l" r="r" t="t"/>
              <a:pathLst>
                <a:path extrusionOk="0" h="260350" w="838200">
                  <a:moveTo>
                    <a:pt x="75020" y="30512"/>
                  </a:moveTo>
                  <a:lnTo>
                    <a:pt x="71547" y="42729"/>
                  </a:lnTo>
                  <a:lnTo>
                    <a:pt x="834516" y="260095"/>
                  </a:lnTo>
                  <a:lnTo>
                    <a:pt x="838073" y="247776"/>
                  </a:lnTo>
                  <a:lnTo>
                    <a:pt x="75020" y="30512"/>
                  </a:lnTo>
                  <a:close/>
                </a:path>
                <a:path extrusionOk="0" h="260350" w="838200">
                  <a:moveTo>
                    <a:pt x="83693" y="0"/>
                  </a:moveTo>
                  <a:lnTo>
                    <a:pt x="0" y="15747"/>
                  </a:lnTo>
                  <a:lnTo>
                    <a:pt x="62864" y="73278"/>
                  </a:lnTo>
                  <a:lnTo>
                    <a:pt x="71547" y="42729"/>
                  </a:lnTo>
                  <a:lnTo>
                    <a:pt x="59308" y="39242"/>
                  </a:lnTo>
                  <a:lnTo>
                    <a:pt x="62864" y="27050"/>
                  </a:lnTo>
                  <a:lnTo>
                    <a:pt x="76004" y="27050"/>
                  </a:lnTo>
                  <a:lnTo>
                    <a:pt x="83693" y="0"/>
                  </a:lnTo>
                  <a:close/>
                </a:path>
                <a:path extrusionOk="0" h="260350" w="838200">
                  <a:moveTo>
                    <a:pt x="62864" y="27050"/>
                  </a:moveTo>
                  <a:lnTo>
                    <a:pt x="59308" y="39242"/>
                  </a:lnTo>
                  <a:lnTo>
                    <a:pt x="71547" y="42729"/>
                  </a:lnTo>
                  <a:lnTo>
                    <a:pt x="75020" y="30512"/>
                  </a:lnTo>
                  <a:lnTo>
                    <a:pt x="62864" y="27050"/>
                  </a:lnTo>
                  <a:close/>
                </a:path>
                <a:path extrusionOk="0" h="260350" w="838200">
                  <a:moveTo>
                    <a:pt x="76004" y="27050"/>
                  </a:moveTo>
                  <a:lnTo>
                    <a:pt x="62864" y="27050"/>
                  </a:lnTo>
                  <a:lnTo>
                    <a:pt x="75020" y="30512"/>
                  </a:lnTo>
                  <a:lnTo>
                    <a:pt x="76004" y="27050"/>
                  </a:lnTo>
                  <a:close/>
                </a:path>
              </a:pathLst>
            </a:custGeom>
            <a:solidFill>
              <a:srgbClr val="B52354"/>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nvGrpSpPr>
            <p:cNvPr id="15633" name="Google Shape;15633;p259"/>
            <p:cNvGrpSpPr/>
            <p:nvPr/>
          </p:nvGrpSpPr>
          <p:grpSpPr>
            <a:xfrm>
              <a:off x="8809478" y="2230929"/>
              <a:ext cx="363239" cy="363122"/>
              <a:chOff x="5597221" y="1053080"/>
              <a:chExt cx="363239" cy="363122"/>
            </a:xfrm>
          </p:grpSpPr>
          <p:sp>
            <p:nvSpPr>
              <p:cNvPr id="15634" name="Google Shape;15634;p259"/>
              <p:cNvSpPr/>
              <p:nvPr/>
            </p:nvSpPr>
            <p:spPr>
              <a:xfrm>
                <a:off x="5597221" y="1053080"/>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35" name="Google Shape;15635;p259"/>
              <p:cNvSpPr txBox="1"/>
              <p:nvPr/>
            </p:nvSpPr>
            <p:spPr>
              <a:xfrm>
                <a:off x="5615888" y="1107407"/>
                <a:ext cx="33214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a:t>
                </a:r>
                <a:endParaRPr/>
              </a:p>
            </p:txBody>
          </p:sp>
        </p:grpSp>
        <p:sp>
          <p:nvSpPr>
            <p:cNvPr id="15636" name="Google Shape;15636;p259"/>
            <p:cNvSpPr/>
            <p:nvPr/>
          </p:nvSpPr>
          <p:spPr>
            <a:xfrm>
              <a:off x="6836085" y="3485431"/>
              <a:ext cx="465563" cy="489909"/>
            </a:xfrm>
            <a:custGeom>
              <a:rect b="b" l="l" r="r" t="t"/>
              <a:pathLst>
                <a:path extrusionOk="0" h="391324" w="371877">
                  <a:moveTo>
                    <a:pt x="195725" y="199855"/>
                  </a:moveTo>
                  <a:lnTo>
                    <a:pt x="370480" y="107614"/>
                  </a:lnTo>
                  <a:cubicBezTo>
                    <a:pt x="338325" y="43325"/>
                    <a:pt x="272617" y="0"/>
                    <a:pt x="195725" y="0"/>
                  </a:cubicBezTo>
                  <a:cubicBezTo>
                    <a:pt x="88076" y="0"/>
                    <a:pt x="0" y="88048"/>
                    <a:pt x="0" y="195662"/>
                  </a:cubicBezTo>
                  <a:cubicBezTo>
                    <a:pt x="0" y="303276"/>
                    <a:pt x="88076" y="391324"/>
                    <a:pt x="195725" y="391324"/>
                  </a:cubicBezTo>
                  <a:cubicBezTo>
                    <a:pt x="274015" y="391324"/>
                    <a:pt x="341121" y="345204"/>
                    <a:pt x="371878" y="279517"/>
                  </a:cubicBezTo>
                  <a:lnTo>
                    <a:pt x="195725" y="199855"/>
                  </a:lnTo>
                  <a:close/>
                </a:path>
              </a:pathLst>
            </a:custGeom>
            <a:gradFill>
              <a:gsLst>
                <a:gs pos="0">
                  <a:schemeClr val="accent1"/>
                </a:gs>
                <a:gs pos="100000">
                  <a:schemeClr val="lt2"/>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Calibri"/>
                <a:buNone/>
              </a:pPr>
              <a:r>
                <a:t/>
              </a:r>
              <a:endParaRPr b="1" i="0" sz="1400" u="none" cap="none" strike="noStrike">
                <a:solidFill>
                  <a:srgbClr val="FFFFFF"/>
                </a:solidFill>
                <a:latin typeface="Lustria"/>
                <a:ea typeface="Lustria"/>
                <a:cs typeface="Lustria"/>
                <a:sym typeface="Lustria"/>
              </a:endParaRPr>
            </a:p>
          </p:txBody>
        </p:sp>
        <p:sp>
          <p:nvSpPr>
            <p:cNvPr id="15637" name="Google Shape;15637;p259"/>
            <p:cNvSpPr/>
            <p:nvPr/>
          </p:nvSpPr>
          <p:spPr>
            <a:xfrm rot="-570581">
              <a:off x="6831001" y="3169231"/>
              <a:ext cx="491596" cy="356840"/>
            </a:xfrm>
            <a:custGeom>
              <a:rect b="b" l="l" r="r" t="t"/>
              <a:pathLst>
                <a:path extrusionOk="0" h="300989" w="414654">
                  <a:moveTo>
                    <a:pt x="2837" y="243365"/>
                  </a:moveTo>
                  <a:lnTo>
                    <a:pt x="0" y="194609"/>
                  </a:lnTo>
                  <a:lnTo>
                    <a:pt x="8425" y="146115"/>
                  </a:lnTo>
                  <a:lnTo>
                    <a:pt x="28376" y="100240"/>
                  </a:lnTo>
                  <a:lnTo>
                    <a:pt x="60114" y="59342"/>
                  </a:lnTo>
                  <a:lnTo>
                    <a:pt x="97578" y="29671"/>
                  </a:lnTo>
                  <a:lnTo>
                    <a:pt x="139455" y="9890"/>
                  </a:lnTo>
                  <a:lnTo>
                    <a:pt x="183981" y="0"/>
                  </a:lnTo>
                  <a:lnTo>
                    <a:pt x="229397" y="0"/>
                  </a:lnTo>
                  <a:lnTo>
                    <a:pt x="273939" y="9890"/>
                  </a:lnTo>
                  <a:lnTo>
                    <a:pt x="315846" y="29671"/>
                  </a:lnTo>
                  <a:lnTo>
                    <a:pt x="353357" y="59342"/>
                  </a:lnTo>
                  <a:lnTo>
                    <a:pt x="386321" y="102090"/>
                  </a:lnTo>
                  <a:lnTo>
                    <a:pt x="406575" y="150051"/>
                  </a:lnTo>
                  <a:lnTo>
                    <a:pt x="414119" y="200754"/>
                  </a:lnTo>
                  <a:lnTo>
                    <a:pt x="408953" y="251732"/>
                  </a:lnTo>
                  <a:lnTo>
                    <a:pt x="391076" y="300515"/>
                  </a:lnTo>
                </a:path>
              </a:pathLst>
            </a:custGeom>
            <a:noFill/>
            <a:ln cap="flat" cmpd="sng" w="12650">
              <a:solidFill>
                <a:srgbClr val="A5A5A5"/>
              </a:solidFill>
              <a:prstDash val="dot"/>
              <a:round/>
              <a:headEnd len="med" w="med" type="triangl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nvGrpSpPr>
            <p:cNvPr id="15638" name="Google Shape;15638;p259"/>
            <p:cNvGrpSpPr/>
            <p:nvPr/>
          </p:nvGrpSpPr>
          <p:grpSpPr>
            <a:xfrm>
              <a:off x="6879042" y="2653478"/>
              <a:ext cx="363239" cy="363122"/>
              <a:chOff x="5597221" y="1053080"/>
              <a:chExt cx="363239" cy="363122"/>
            </a:xfrm>
          </p:grpSpPr>
          <p:sp>
            <p:nvSpPr>
              <p:cNvPr id="15639" name="Google Shape;15639;p259"/>
              <p:cNvSpPr/>
              <p:nvPr/>
            </p:nvSpPr>
            <p:spPr>
              <a:xfrm>
                <a:off x="5597221" y="1053080"/>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40" name="Google Shape;15640;p259"/>
              <p:cNvSpPr txBox="1"/>
              <p:nvPr/>
            </p:nvSpPr>
            <p:spPr>
              <a:xfrm>
                <a:off x="5615888" y="1107407"/>
                <a:ext cx="332143"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Ba</a:t>
                </a:r>
                <a:endParaRPr/>
              </a:p>
            </p:txBody>
          </p:sp>
        </p:grpSp>
        <p:sp>
          <p:nvSpPr>
            <p:cNvPr id="15641" name="Google Shape;15641;p259"/>
            <p:cNvSpPr txBox="1"/>
            <p:nvPr/>
          </p:nvSpPr>
          <p:spPr>
            <a:xfrm>
              <a:off x="6786921" y="3613898"/>
              <a:ext cx="352982"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FD</a:t>
              </a:r>
              <a:endParaRPr/>
            </a:p>
          </p:txBody>
        </p:sp>
        <p:sp>
          <p:nvSpPr>
            <p:cNvPr id="15642" name="Google Shape;15642;p259"/>
            <p:cNvSpPr/>
            <p:nvPr/>
          </p:nvSpPr>
          <p:spPr>
            <a:xfrm>
              <a:off x="5975716" y="2950364"/>
              <a:ext cx="838692" cy="404525"/>
            </a:xfrm>
            <a:prstGeom prst="ellipse">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643" name="Google Shape;15643;p259"/>
            <p:cNvSpPr txBox="1"/>
            <p:nvPr/>
          </p:nvSpPr>
          <p:spPr>
            <a:xfrm>
              <a:off x="5956174" y="3000121"/>
              <a:ext cx="838692"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C3(H)</a:t>
              </a:r>
              <a:r>
                <a:rPr b="1" baseline="-25000" i="0" lang="pt-BR" sz="1100" u="none" cap="none" strike="noStrike">
                  <a:solidFill>
                    <a:srgbClr val="FFFFFF"/>
                  </a:solidFill>
                  <a:latin typeface="Calibri"/>
                  <a:ea typeface="Calibri"/>
                  <a:cs typeface="Calibri"/>
                  <a:sym typeface="Calibri"/>
                </a:rPr>
                <a:t>2</a:t>
              </a:r>
              <a:r>
                <a:rPr b="1" i="0" lang="pt-BR" sz="1100" u="none" cap="none" strike="noStrike">
                  <a:solidFill>
                    <a:srgbClr val="FFFFFF"/>
                  </a:solidFill>
                  <a:latin typeface="Calibri"/>
                  <a:ea typeface="Calibri"/>
                  <a:cs typeface="Calibri"/>
                  <a:sym typeface="Calibri"/>
                </a:rPr>
                <a:t>(O)b</a:t>
              </a:r>
              <a:endParaRPr/>
            </a:p>
          </p:txBody>
        </p:sp>
        <p:sp>
          <p:nvSpPr>
            <p:cNvPr id="15644" name="Google Shape;15644;p259"/>
            <p:cNvSpPr/>
            <p:nvPr/>
          </p:nvSpPr>
          <p:spPr>
            <a:xfrm>
              <a:off x="7245748" y="2936974"/>
              <a:ext cx="838692" cy="404525"/>
            </a:xfrm>
            <a:prstGeom prst="ellipse">
              <a:avLst/>
            </a:prstGeom>
            <a:noFill/>
            <a:ln cap="flat" cmpd="sng" w="12700">
              <a:solidFill>
                <a:srgbClr val="0071C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645" name="Google Shape;15645;p259"/>
            <p:cNvSpPr txBox="1"/>
            <p:nvPr/>
          </p:nvSpPr>
          <p:spPr>
            <a:xfrm>
              <a:off x="7236625" y="2986731"/>
              <a:ext cx="817853"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3865"/>
                </a:buClr>
                <a:buSzPts val="1100"/>
                <a:buFont typeface="Calibri"/>
                <a:buNone/>
              </a:pPr>
              <a:r>
                <a:rPr b="1" i="0" lang="pt-BR" sz="1100" u="none" cap="none" strike="noStrike">
                  <a:solidFill>
                    <a:srgbClr val="003865"/>
                  </a:solidFill>
                  <a:latin typeface="Calibri"/>
                  <a:ea typeface="Calibri"/>
                  <a:cs typeface="Calibri"/>
                  <a:sym typeface="Calibri"/>
                </a:rPr>
                <a:t>C3(H)</a:t>
              </a:r>
              <a:r>
                <a:rPr b="1" baseline="-25000" i="0" lang="pt-BR" sz="1100" u="none" cap="none" strike="noStrike">
                  <a:solidFill>
                    <a:srgbClr val="003865"/>
                  </a:solidFill>
                  <a:latin typeface="Calibri"/>
                  <a:ea typeface="Calibri"/>
                  <a:cs typeface="Calibri"/>
                  <a:sym typeface="Calibri"/>
                </a:rPr>
                <a:t>2</a:t>
              </a:r>
              <a:r>
                <a:rPr b="1" i="0" lang="pt-BR" sz="1100" u="none" cap="none" strike="noStrike">
                  <a:solidFill>
                    <a:srgbClr val="003865"/>
                  </a:solidFill>
                  <a:latin typeface="Calibri"/>
                  <a:ea typeface="Calibri"/>
                  <a:cs typeface="Calibri"/>
                  <a:sym typeface="Calibri"/>
                </a:rPr>
                <a:t>(O)B</a:t>
              </a:r>
              <a:endParaRPr/>
            </a:p>
          </p:txBody>
        </p:sp>
        <p:sp>
          <p:nvSpPr>
            <p:cNvPr id="15646" name="Google Shape;15646;p259"/>
            <p:cNvSpPr/>
            <p:nvPr/>
          </p:nvSpPr>
          <p:spPr>
            <a:xfrm>
              <a:off x="8452069" y="2936974"/>
              <a:ext cx="838692" cy="404525"/>
            </a:xfrm>
            <a:prstGeom prst="ellipse">
              <a:avLst/>
            </a:prstGeom>
            <a:noFill/>
            <a:ln cap="flat" cmpd="sng" w="12700">
              <a:solidFill>
                <a:srgbClr val="0071C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647" name="Google Shape;15647;p259"/>
            <p:cNvSpPr txBox="1"/>
            <p:nvPr/>
          </p:nvSpPr>
          <p:spPr>
            <a:xfrm>
              <a:off x="8482220" y="2986731"/>
              <a:ext cx="739305"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3865"/>
                </a:buClr>
                <a:buSzPts val="1100"/>
                <a:buFont typeface="Calibri"/>
                <a:buNone/>
              </a:pPr>
              <a:r>
                <a:rPr b="1" i="0" lang="pt-BR" sz="1100" u="none" cap="none" strike="noStrike">
                  <a:solidFill>
                    <a:srgbClr val="003865"/>
                  </a:solidFill>
                  <a:latin typeface="Calibri"/>
                  <a:ea typeface="Calibri"/>
                  <a:cs typeface="Calibri"/>
                  <a:sym typeface="Calibri"/>
                </a:rPr>
                <a:t>C3(H)</a:t>
              </a:r>
              <a:r>
                <a:rPr b="1" baseline="-25000" i="0" lang="pt-BR" sz="1100" u="none" cap="none" strike="noStrike">
                  <a:solidFill>
                    <a:srgbClr val="003865"/>
                  </a:solidFill>
                  <a:latin typeface="Calibri"/>
                  <a:ea typeface="Calibri"/>
                  <a:cs typeface="Calibri"/>
                  <a:sym typeface="Calibri"/>
                </a:rPr>
                <a:t>2</a:t>
              </a:r>
              <a:r>
                <a:rPr b="1" i="0" lang="pt-BR" sz="1100" u="none" cap="none" strike="noStrike">
                  <a:solidFill>
                    <a:srgbClr val="003865"/>
                  </a:solidFill>
                  <a:latin typeface="Calibri"/>
                  <a:ea typeface="Calibri"/>
                  <a:cs typeface="Calibri"/>
                  <a:sym typeface="Calibri"/>
                </a:rPr>
                <a:t>(O)</a:t>
              </a:r>
              <a:endParaRPr/>
            </a:p>
          </p:txBody>
        </p:sp>
        <p:sp>
          <p:nvSpPr>
            <p:cNvPr id="15648" name="Google Shape;15648;p259"/>
            <p:cNvSpPr/>
            <p:nvPr/>
          </p:nvSpPr>
          <p:spPr>
            <a:xfrm>
              <a:off x="8600132" y="3947383"/>
              <a:ext cx="719975" cy="383064"/>
            </a:xfrm>
            <a:prstGeom prst="ellipse">
              <a:avLst/>
            </a:prstGeom>
            <a:gradFill>
              <a:gsLst>
                <a:gs pos="0">
                  <a:srgbClr val="680037"/>
                </a:gs>
                <a:gs pos="100000">
                  <a:schemeClr val="accent3"/>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649" name="Google Shape;15649;p259"/>
            <p:cNvSpPr txBox="1"/>
            <p:nvPr/>
          </p:nvSpPr>
          <p:spPr>
            <a:xfrm>
              <a:off x="8681463" y="3993978"/>
              <a:ext cx="580608"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Pro-FD</a:t>
              </a:r>
              <a:endParaRPr b="1" baseline="-25000" i="0" sz="1100" u="none" cap="none" strike="noStrike">
                <a:solidFill>
                  <a:srgbClr val="FFFFFF"/>
                </a:solidFill>
                <a:latin typeface="Calibri"/>
                <a:ea typeface="Calibri"/>
                <a:cs typeface="Calibri"/>
                <a:sym typeface="Calibri"/>
              </a:endParaRPr>
            </a:p>
          </p:txBody>
        </p:sp>
        <p:sp>
          <p:nvSpPr>
            <p:cNvPr id="15650" name="Google Shape;15650;p259"/>
            <p:cNvSpPr/>
            <p:nvPr/>
          </p:nvSpPr>
          <p:spPr>
            <a:xfrm>
              <a:off x="7417001" y="4038445"/>
              <a:ext cx="749653" cy="416519"/>
            </a:xfrm>
            <a:prstGeom prst="ellipse">
              <a:avLst/>
            </a:prstGeom>
            <a:gradFill>
              <a:gsLst>
                <a:gs pos="0">
                  <a:srgbClr val="2F3333"/>
                </a:gs>
                <a:gs pos="100000">
                  <a:srgbClr val="B0B5B5"/>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1" i="0" sz="1100" u="none" cap="none" strike="noStrike">
                <a:solidFill>
                  <a:srgbClr val="FFFFFF"/>
                </a:solidFill>
                <a:latin typeface="Calibri"/>
                <a:ea typeface="Calibri"/>
                <a:cs typeface="Calibri"/>
                <a:sym typeface="Calibri"/>
              </a:endParaRPr>
            </a:p>
          </p:txBody>
        </p:sp>
        <p:sp>
          <p:nvSpPr>
            <p:cNvPr id="15651" name="Google Shape;15651;p259"/>
            <p:cNvSpPr txBox="1"/>
            <p:nvPr/>
          </p:nvSpPr>
          <p:spPr>
            <a:xfrm>
              <a:off x="7489347" y="4112331"/>
              <a:ext cx="651140"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MASP-3</a:t>
              </a:r>
              <a:endParaRPr b="1" baseline="-25000" i="0" sz="1100" u="none" cap="none" strike="noStrike">
                <a:solidFill>
                  <a:srgbClr val="FFFFFF"/>
                </a:solidFill>
                <a:latin typeface="Calibri"/>
                <a:ea typeface="Calibri"/>
                <a:cs typeface="Calibri"/>
                <a:sym typeface="Calibri"/>
              </a:endParaRPr>
            </a:p>
          </p:txBody>
        </p:sp>
        <p:sp>
          <p:nvSpPr>
            <p:cNvPr id="15652" name="Google Shape;15652;p259"/>
            <p:cNvSpPr/>
            <p:nvPr/>
          </p:nvSpPr>
          <p:spPr>
            <a:xfrm>
              <a:off x="9240902" y="3931001"/>
              <a:ext cx="189403" cy="416519"/>
            </a:xfrm>
            <a:custGeom>
              <a:rect b="b" l="l" r="r" t="t"/>
              <a:pathLst>
                <a:path extrusionOk="0" h="315595" w="143509">
                  <a:moveTo>
                    <a:pt x="0" y="0"/>
                  </a:moveTo>
                  <a:lnTo>
                    <a:pt x="45281" y="8040"/>
                  </a:lnTo>
                  <a:lnTo>
                    <a:pt x="84606" y="30431"/>
                  </a:lnTo>
                  <a:lnTo>
                    <a:pt x="115616" y="64574"/>
                  </a:lnTo>
                  <a:lnTo>
                    <a:pt x="135952" y="107874"/>
                  </a:lnTo>
                  <a:lnTo>
                    <a:pt x="143256" y="157734"/>
                  </a:lnTo>
                  <a:lnTo>
                    <a:pt x="135952" y="207593"/>
                  </a:lnTo>
                  <a:lnTo>
                    <a:pt x="115616" y="250893"/>
                  </a:lnTo>
                  <a:lnTo>
                    <a:pt x="84606" y="285036"/>
                  </a:lnTo>
                  <a:lnTo>
                    <a:pt x="45281" y="307427"/>
                  </a:lnTo>
                  <a:lnTo>
                    <a:pt x="0" y="315468"/>
                  </a:lnTo>
                  <a:lnTo>
                    <a:pt x="30009" y="284191"/>
                  </a:lnTo>
                  <a:lnTo>
                    <a:pt x="52075" y="247424"/>
                  </a:lnTo>
                  <a:lnTo>
                    <a:pt x="65987" y="206826"/>
                  </a:lnTo>
                  <a:lnTo>
                    <a:pt x="71530" y="164060"/>
                  </a:lnTo>
                  <a:lnTo>
                    <a:pt x="68491" y="120787"/>
                  </a:lnTo>
                  <a:lnTo>
                    <a:pt x="56656" y="78670"/>
                  </a:lnTo>
                  <a:lnTo>
                    <a:pt x="35814" y="39370"/>
                  </a:lnTo>
                  <a:lnTo>
                    <a:pt x="9900" y="8776"/>
                  </a:lnTo>
                  <a:lnTo>
                    <a:pt x="0" y="0"/>
                  </a:lnTo>
                  <a:close/>
                </a:path>
              </a:pathLst>
            </a:custGeom>
            <a:noFill/>
            <a:ln cap="flat" cmpd="sng" w="19050">
              <a:solidFill>
                <a:srgbClr val="871B40"/>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653" name="Google Shape;15653;p259"/>
            <p:cNvSpPr/>
            <p:nvPr/>
          </p:nvSpPr>
          <p:spPr>
            <a:xfrm>
              <a:off x="6964231" y="4149897"/>
              <a:ext cx="165099" cy="416519"/>
            </a:xfrm>
            <a:custGeom>
              <a:rect b="b" l="l" r="r" t="t"/>
              <a:pathLst>
                <a:path extrusionOk="0" h="315595" w="125095">
                  <a:moveTo>
                    <a:pt x="124968" y="315468"/>
                  </a:moveTo>
                  <a:lnTo>
                    <a:pt x="85490" y="307427"/>
                  </a:lnTo>
                  <a:lnTo>
                    <a:pt x="51188" y="285036"/>
                  </a:lnTo>
                  <a:lnTo>
                    <a:pt x="24127" y="250893"/>
                  </a:lnTo>
                  <a:lnTo>
                    <a:pt x="6376" y="207593"/>
                  </a:lnTo>
                  <a:lnTo>
                    <a:pt x="0" y="157733"/>
                  </a:lnTo>
                  <a:lnTo>
                    <a:pt x="6376" y="107874"/>
                  </a:lnTo>
                  <a:lnTo>
                    <a:pt x="24127" y="64574"/>
                  </a:lnTo>
                  <a:lnTo>
                    <a:pt x="51188" y="30431"/>
                  </a:lnTo>
                  <a:lnTo>
                    <a:pt x="85490" y="8040"/>
                  </a:lnTo>
                  <a:lnTo>
                    <a:pt x="124968" y="0"/>
                  </a:lnTo>
                  <a:lnTo>
                    <a:pt x="95110" y="37066"/>
                  </a:lnTo>
                  <a:lnTo>
                    <a:pt x="74704" y="81228"/>
                  </a:lnTo>
                  <a:lnTo>
                    <a:pt x="64055" y="129841"/>
                  </a:lnTo>
                  <a:lnTo>
                    <a:pt x="63471" y="180264"/>
                  </a:lnTo>
                  <a:lnTo>
                    <a:pt x="73259" y="229855"/>
                  </a:lnTo>
                  <a:lnTo>
                    <a:pt x="93725" y="275970"/>
                  </a:lnTo>
                  <a:lnTo>
                    <a:pt x="100697" y="286893"/>
                  </a:lnTo>
                  <a:lnTo>
                    <a:pt x="108251" y="297148"/>
                  </a:lnTo>
                  <a:lnTo>
                    <a:pt x="116353" y="306689"/>
                  </a:lnTo>
                  <a:lnTo>
                    <a:pt x="124968" y="315468"/>
                  </a:lnTo>
                  <a:close/>
                </a:path>
              </a:pathLst>
            </a:custGeom>
            <a:noFill/>
            <a:ln cap="flat" cmpd="sng" w="19050">
              <a:solidFill>
                <a:srgbClr val="871B40"/>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654" name="Google Shape;15654;p259"/>
            <p:cNvSpPr txBox="1"/>
            <p:nvPr/>
          </p:nvSpPr>
          <p:spPr>
            <a:xfrm>
              <a:off x="7665094" y="4662511"/>
              <a:ext cx="3637578" cy="681597"/>
            </a:xfrm>
            <a:prstGeom prst="rect">
              <a:avLst/>
            </a:prstGeom>
            <a:solidFill>
              <a:schemeClr val="lt1"/>
            </a:solidFill>
            <a:ln cap="flat" cmpd="sng" w="9525">
              <a:solidFill>
                <a:schemeClr val="dk2"/>
              </a:solidFill>
              <a:prstDash val="solid"/>
              <a:round/>
              <a:headEnd len="sm" w="sm" type="none"/>
              <a:tailEnd len="sm" w="sm" type="none"/>
            </a:ln>
          </p:spPr>
          <p:txBody>
            <a:bodyPr anchorCtr="0" anchor="t" bIns="0" lIns="0" spcFirstLastPara="1" rIns="0" wrap="square" tIns="34925">
              <a:spAutoFit/>
            </a:bodyPr>
            <a:lstStyle/>
            <a:p>
              <a:pPr indent="0" lvl="0" marL="92075" marR="0" rtl="0" algn="l">
                <a:lnSpc>
                  <a:spcPct val="100000"/>
                </a:lnSpc>
                <a:spcBef>
                  <a:spcPts val="0"/>
                </a:spcBef>
                <a:spcAft>
                  <a:spcPts val="0"/>
                </a:spcAft>
                <a:buClr>
                  <a:srgbClr val="6D6058"/>
                </a:buClr>
                <a:buSzPts val="1400"/>
                <a:buFont typeface="Calibri"/>
                <a:buNone/>
              </a:pPr>
              <a:br>
                <a:rPr b="0" i="0" lang="pt-BR" sz="1400" u="none" cap="none" strike="noStrike">
                  <a:solidFill>
                    <a:srgbClr val="6D6058"/>
                  </a:solidFill>
                  <a:latin typeface="Calibri"/>
                  <a:ea typeface="Calibri"/>
                  <a:cs typeface="Calibri"/>
                  <a:sym typeface="Calibri"/>
                </a:rPr>
              </a:br>
              <a:br>
                <a:rPr b="0" i="0" lang="pt-BR" sz="1400" u="none" cap="none" strike="noStrike">
                  <a:solidFill>
                    <a:srgbClr val="6D6058"/>
                  </a:solidFill>
                  <a:latin typeface="Calibri"/>
                  <a:ea typeface="Calibri"/>
                  <a:cs typeface="Calibri"/>
                  <a:sym typeface="Calibri"/>
                </a:rPr>
              </a:br>
              <a:endParaRPr b="0" i="0" sz="1400" u="none" cap="none" strike="noStrike">
                <a:solidFill>
                  <a:srgbClr val="3F4444"/>
                </a:solidFill>
                <a:latin typeface="Calibri"/>
                <a:ea typeface="Calibri"/>
                <a:cs typeface="Calibri"/>
                <a:sym typeface="Calibri"/>
              </a:endParaRPr>
            </a:p>
          </p:txBody>
        </p:sp>
        <p:grpSp>
          <p:nvGrpSpPr>
            <p:cNvPr id="15655" name="Google Shape;15655;p259"/>
            <p:cNvGrpSpPr/>
            <p:nvPr/>
          </p:nvGrpSpPr>
          <p:grpSpPr>
            <a:xfrm>
              <a:off x="10248391" y="3736334"/>
              <a:ext cx="1266477" cy="986355"/>
              <a:chOff x="9745540" y="4238606"/>
              <a:chExt cx="1004698" cy="782477"/>
            </a:xfrm>
          </p:grpSpPr>
          <p:sp>
            <p:nvSpPr>
              <p:cNvPr id="15656" name="Google Shape;15656;p259"/>
              <p:cNvSpPr/>
              <p:nvPr/>
            </p:nvSpPr>
            <p:spPr>
              <a:xfrm>
                <a:off x="9767185" y="4238606"/>
                <a:ext cx="342900" cy="684530"/>
              </a:xfrm>
              <a:custGeom>
                <a:rect b="b" l="l" r="r" t="t"/>
                <a:pathLst>
                  <a:path extrusionOk="0" h="684529" w="342900">
                    <a:moveTo>
                      <a:pt x="308629" y="0"/>
                    </a:moveTo>
                    <a:lnTo>
                      <a:pt x="237974" y="13571"/>
                    </a:lnTo>
                    <a:lnTo>
                      <a:pt x="202568" y="32401"/>
                    </a:lnTo>
                    <a:lnTo>
                      <a:pt x="167966" y="58513"/>
                    </a:lnTo>
                    <a:lnTo>
                      <a:pt x="134812" y="91346"/>
                    </a:lnTo>
                    <a:lnTo>
                      <a:pt x="103748" y="130338"/>
                    </a:lnTo>
                    <a:lnTo>
                      <a:pt x="75419" y="174930"/>
                    </a:lnTo>
                    <a:lnTo>
                      <a:pt x="50467" y="224560"/>
                    </a:lnTo>
                    <a:lnTo>
                      <a:pt x="29536" y="278667"/>
                    </a:lnTo>
                    <a:lnTo>
                      <a:pt x="13843" y="334524"/>
                    </a:lnTo>
                    <a:lnTo>
                      <a:pt x="4058" y="389215"/>
                    </a:lnTo>
                    <a:lnTo>
                      <a:pt x="0" y="441906"/>
                    </a:lnTo>
                    <a:lnTo>
                      <a:pt x="1488" y="491759"/>
                    </a:lnTo>
                    <a:lnTo>
                      <a:pt x="8343" y="537938"/>
                    </a:lnTo>
                    <a:lnTo>
                      <a:pt x="20383" y="579606"/>
                    </a:lnTo>
                    <a:lnTo>
                      <a:pt x="37427" y="615926"/>
                    </a:lnTo>
                    <a:lnTo>
                      <a:pt x="85809" y="669176"/>
                    </a:lnTo>
                    <a:lnTo>
                      <a:pt x="116785" y="684432"/>
                    </a:lnTo>
                    <a:lnTo>
                      <a:pt x="150186" y="584229"/>
                    </a:lnTo>
                    <a:lnTo>
                      <a:pt x="126384" y="566839"/>
                    </a:lnTo>
                    <a:lnTo>
                      <a:pt x="110477" y="534808"/>
                    </a:lnTo>
                    <a:lnTo>
                      <a:pt x="102656" y="490726"/>
                    </a:lnTo>
                    <a:lnTo>
                      <a:pt x="103111" y="437182"/>
                    </a:lnTo>
                    <a:lnTo>
                      <a:pt x="112033" y="376767"/>
                    </a:lnTo>
                    <a:lnTo>
                      <a:pt x="129612" y="312068"/>
                    </a:lnTo>
                    <a:lnTo>
                      <a:pt x="154336" y="249742"/>
                    </a:lnTo>
                    <a:lnTo>
                      <a:pt x="183427" y="196023"/>
                    </a:lnTo>
                    <a:lnTo>
                      <a:pt x="215178" y="152874"/>
                    </a:lnTo>
                    <a:lnTo>
                      <a:pt x="247882" y="122255"/>
                    </a:lnTo>
                    <a:lnTo>
                      <a:pt x="279830" y="106129"/>
                    </a:lnTo>
                    <a:lnTo>
                      <a:pt x="309317" y="106455"/>
                    </a:lnTo>
                    <a:lnTo>
                      <a:pt x="342591" y="6379"/>
                    </a:lnTo>
                    <a:lnTo>
                      <a:pt x="308629" y="0"/>
                    </a:lnTo>
                    <a:close/>
                  </a:path>
                </a:pathLst>
              </a:custGeom>
              <a:solidFill>
                <a:schemeClr val="lt2"/>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657" name="Google Shape;15657;p259"/>
              <p:cNvSpPr/>
              <p:nvPr/>
            </p:nvSpPr>
            <p:spPr>
              <a:xfrm>
                <a:off x="10033577" y="4358143"/>
                <a:ext cx="388620" cy="297180"/>
              </a:xfrm>
              <a:custGeom>
                <a:rect b="b" l="l" r="r" t="t"/>
                <a:pathLst>
                  <a:path extrusionOk="0" h="297179" w="388620">
                    <a:moveTo>
                      <a:pt x="194309" y="0"/>
                    </a:moveTo>
                    <a:lnTo>
                      <a:pt x="142654" y="5309"/>
                    </a:lnTo>
                    <a:lnTo>
                      <a:pt x="96237" y="20291"/>
                    </a:lnTo>
                    <a:lnTo>
                      <a:pt x="56911" y="43529"/>
                    </a:lnTo>
                    <a:lnTo>
                      <a:pt x="26528" y="73603"/>
                    </a:lnTo>
                    <a:lnTo>
                      <a:pt x="6940" y="109096"/>
                    </a:lnTo>
                    <a:lnTo>
                      <a:pt x="0" y="148589"/>
                    </a:lnTo>
                    <a:lnTo>
                      <a:pt x="6940" y="188083"/>
                    </a:lnTo>
                    <a:lnTo>
                      <a:pt x="26528" y="223576"/>
                    </a:lnTo>
                    <a:lnTo>
                      <a:pt x="56911" y="253650"/>
                    </a:lnTo>
                    <a:lnTo>
                      <a:pt x="96237" y="276888"/>
                    </a:lnTo>
                    <a:lnTo>
                      <a:pt x="142654" y="291870"/>
                    </a:lnTo>
                    <a:lnTo>
                      <a:pt x="194309" y="297180"/>
                    </a:lnTo>
                    <a:lnTo>
                      <a:pt x="245965" y="291870"/>
                    </a:lnTo>
                    <a:lnTo>
                      <a:pt x="292382" y="276888"/>
                    </a:lnTo>
                    <a:lnTo>
                      <a:pt x="331708" y="253650"/>
                    </a:lnTo>
                    <a:lnTo>
                      <a:pt x="362091" y="223576"/>
                    </a:lnTo>
                    <a:lnTo>
                      <a:pt x="381679" y="188083"/>
                    </a:lnTo>
                    <a:lnTo>
                      <a:pt x="388620" y="148589"/>
                    </a:lnTo>
                    <a:lnTo>
                      <a:pt x="381679" y="109096"/>
                    </a:lnTo>
                    <a:lnTo>
                      <a:pt x="362091" y="73603"/>
                    </a:lnTo>
                    <a:lnTo>
                      <a:pt x="331708" y="43529"/>
                    </a:lnTo>
                    <a:lnTo>
                      <a:pt x="292382" y="20291"/>
                    </a:lnTo>
                    <a:lnTo>
                      <a:pt x="245965" y="5309"/>
                    </a:lnTo>
                    <a:lnTo>
                      <a:pt x="194309" y="0"/>
                    </a:lnTo>
                    <a:close/>
                  </a:path>
                </a:pathLst>
              </a:custGeom>
              <a:gradFill>
                <a:gsLst>
                  <a:gs pos="0">
                    <a:schemeClr val="accent2"/>
                  </a:gs>
                  <a:gs pos="100000">
                    <a:schemeClr val="accent1"/>
                  </a:gs>
                </a:gsLst>
                <a:lin ang="7800000" scaled="0"/>
              </a:gradFill>
              <a:ln>
                <a:noFill/>
              </a:ln>
              <a:effectLst>
                <a:outerShdw blurRad="50800" rotWithShape="0" algn="tl" dir="2700000" dist="38100">
                  <a:srgbClr val="000000">
                    <a:alpha val="40000"/>
                  </a:srgbClr>
                </a:outerShdw>
              </a:effectLst>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pic>
            <p:nvPicPr>
              <p:cNvPr id="15658" name="Google Shape;15658;p259"/>
              <p:cNvPicPr preferRelativeResize="0"/>
              <p:nvPr/>
            </p:nvPicPr>
            <p:blipFill rotWithShape="1">
              <a:blip r:embed="rId3">
                <a:alphaModFix/>
              </a:blip>
              <a:srcRect b="0" l="0" r="0" t="0"/>
              <a:stretch/>
            </p:blipFill>
            <p:spPr>
              <a:xfrm>
                <a:off x="10128065" y="4390147"/>
                <a:ext cx="117347" cy="112775"/>
              </a:xfrm>
              <a:prstGeom prst="rect">
                <a:avLst/>
              </a:prstGeom>
              <a:noFill/>
              <a:ln>
                <a:noFill/>
              </a:ln>
            </p:spPr>
          </p:pic>
          <p:sp>
            <p:nvSpPr>
              <p:cNvPr id="15659" name="Google Shape;15659;p259"/>
              <p:cNvSpPr/>
              <p:nvPr/>
            </p:nvSpPr>
            <p:spPr>
              <a:xfrm>
                <a:off x="10256080" y="4284991"/>
                <a:ext cx="390525" cy="297180"/>
              </a:xfrm>
              <a:custGeom>
                <a:rect b="b" l="l" r="r" t="t"/>
                <a:pathLst>
                  <a:path extrusionOk="0" h="297179" w="390525">
                    <a:moveTo>
                      <a:pt x="195072" y="0"/>
                    </a:moveTo>
                    <a:lnTo>
                      <a:pt x="143227" y="5309"/>
                    </a:lnTo>
                    <a:lnTo>
                      <a:pt x="96632" y="20291"/>
                    </a:lnTo>
                    <a:lnTo>
                      <a:pt x="57150" y="43529"/>
                    </a:lnTo>
                    <a:lnTo>
                      <a:pt x="26641" y="73603"/>
                    </a:lnTo>
                    <a:lnTo>
                      <a:pt x="6970" y="109096"/>
                    </a:lnTo>
                    <a:lnTo>
                      <a:pt x="0" y="148589"/>
                    </a:lnTo>
                    <a:lnTo>
                      <a:pt x="6970" y="188083"/>
                    </a:lnTo>
                    <a:lnTo>
                      <a:pt x="26641" y="223576"/>
                    </a:lnTo>
                    <a:lnTo>
                      <a:pt x="57150" y="253650"/>
                    </a:lnTo>
                    <a:lnTo>
                      <a:pt x="96632" y="276888"/>
                    </a:lnTo>
                    <a:lnTo>
                      <a:pt x="143227" y="291870"/>
                    </a:lnTo>
                    <a:lnTo>
                      <a:pt x="195072" y="297179"/>
                    </a:lnTo>
                    <a:lnTo>
                      <a:pt x="246916" y="291870"/>
                    </a:lnTo>
                    <a:lnTo>
                      <a:pt x="293511" y="276888"/>
                    </a:lnTo>
                    <a:lnTo>
                      <a:pt x="332994" y="253650"/>
                    </a:lnTo>
                    <a:lnTo>
                      <a:pt x="363502" y="223576"/>
                    </a:lnTo>
                    <a:lnTo>
                      <a:pt x="383173" y="188083"/>
                    </a:lnTo>
                    <a:lnTo>
                      <a:pt x="390144" y="148589"/>
                    </a:lnTo>
                    <a:lnTo>
                      <a:pt x="383173" y="109096"/>
                    </a:lnTo>
                    <a:lnTo>
                      <a:pt x="363502" y="73603"/>
                    </a:lnTo>
                    <a:lnTo>
                      <a:pt x="332994" y="43529"/>
                    </a:lnTo>
                    <a:lnTo>
                      <a:pt x="293511" y="20291"/>
                    </a:lnTo>
                    <a:lnTo>
                      <a:pt x="246916" y="5309"/>
                    </a:lnTo>
                    <a:lnTo>
                      <a:pt x="195072" y="0"/>
                    </a:lnTo>
                    <a:close/>
                  </a:path>
                </a:pathLst>
              </a:custGeom>
              <a:gradFill>
                <a:gsLst>
                  <a:gs pos="0">
                    <a:schemeClr val="accent2"/>
                  </a:gs>
                  <a:gs pos="100000">
                    <a:schemeClr val="accent1"/>
                  </a:gs>
                </a:gsLst>
                <a:lin ang="7800000" scaled="0"/>
              </a:gradFill>
              <a:ln>
                <a:noFill/>
              </a:ln>
              <a:effectLst>
                <a:outerShdw blurRad="50800" rotWithShape="0" algn="tl" dir="2700000" dist="38100">
                  <a:srgbClr val="000000">
                    <a:alpha val="40000"/>
                  </a:srgbClr>
                </a:outerShdw>
              </a:effectLst>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pic>
            <p:nvPicPr>
              <p:cNvPr id="15660" name="Google Shape;15660;p259"/>
              <p:cNvPicPr preferRelativeResize="0"/>
              <p:nvPr/>
            </p:nvPicPr>
            <p:blipFill rotWithShape="1">
              <a:blip r:embed="rId4">
                <a:alphaModFix/>
              </a:blip>
              <a:srcRect b="0" l="0" r="0" t="0"/>
              <a:stretch/>
            </p:blipFill>
            <p:spPr>
              <a:xfrm>
                <a:off x="10352093" y="4316995"/>
                <a:ext cx="117348" cy="111252"/>
              </a:xfrm>
              <a:prstGeom prst="rect">
                <a:avLst/>
              </a:prstGeom>
              <a:noFill/>
              <a:ln>
                <a:noFill/>
              </a:ln>
            </p:spPr>
          </p:pic>
          <p:sp>
            <p:nvSpPr>
              <p:cNvPr id="15661" name="Google Shape;15661;p259"/>
              <p:cNvSpPr/>
              <p:nvPr/>
            </p:nvSpPr>
            <p:spPr>
              <a:xfrm>
                <a:off x="9745540" y="4696471"/>
                <a:ext cx="390525" cy="297180"/>
              </a:xfrm>
              <a:custGeom>
                <a:rect b="b" l="l" r="r" t="t"/>
                <a:pathLst>
                  <a:path extrusionOk="0" h="297179" w="390525">
                    <a:moveTo>
                      <a:pt x="195071" y="0"/>
                    </a:moveTo>
                    <a:lnTo>
                      <a:pt x="143227" y="5309"/>
                    </a:lnTo>
                    <a:lnTo>
                      <a:pt x="96632" y="20291"/>
                    </a:lnTo>
                    <a:lnTo>
                      <a:pt x="57150" y="43529"/>
                    </a:lnTo>
                    <a:lnTo>
                      <a:pt x="26641" y="73603"/>
                    </a:lnTo>
                    <a:lnTo>
                      <a:pt x="6970" y="109096"/>
                    </a:lnTo>
                    <a:lnTo>
                      <a:pt x="0" y="148590"/>
                    </a:lnTo>
                    <a:lnTo>
                      <a:pt x="6970" y="188083"/>
                    </a:lnTo>
                    <a:lnTo>
                      <a:pt x="26641" y="223576"/>
                    </a:lnTo>
                    <a:lnTo>
                      <a:pt x="57150" y="253650"/>
                    </a:lnTo>
                    <a:lnTo>
                      <a:pt x="96632" y="276888"/>
                    </a:lnTo>
                    <a:lnTo>
                      <a:pt x="143227" y="291870"/>
                    </a:lnTo>
                    <a:lnTo>
                      <a:pt x="195071" y="297180"/>
                    </a:lnTo>
                    <a:lnTo>
                      <a:pt x="246916" y="291870"/>
                    </a:lnTo>
                    <a:lnTo>
                      <a:pt x="293511" y="276888"/>
                    </a:lnTo>
                    <a:lnTo>
                      <a:pt x="332993" y="253650"/>
                    </a:lnTo>
                    <a:lnTo>
                      <a:pt x="363502" y="223576"/>
                    </a:lnTo>
                    <a:lnTo>
                      <a:pt x="383173" y="188083"/>
                    </a:lnTo>
                    <a:lnTo>
                      <a:pt x="390143" y="148590"/>
                    </a:lnTo>
                    <a:lnTo>
                      <a:pt x="383173" y="109096"/>
                    </a:lnTo>
                    <a:lnTo>
                      <a:pt x="363502" y="73603"/>
                    </a:lnTo>
                    <a:lnTo>
                      <a:pt x="332993" y="43529"/>
                    </a:lnTo>
                    <a:lnTo>
                      <a:pt x="293511" y="20291"/>
                    </a:lnTo>
                    <a:lnTo>
                      <a:pt x="246916" y="5309"/>
                    </a:lnTo>
                    <a:lnTo>
                      <a:pt x="195071" y="0"/>
                    </a:lnTo>
                    <a:close/>
                  </a:path>
                </a:pathLst>
              </a:custGeom>
              <a:gradFill>
                <a:gsLst>
                  <a:gs pos="0">
                    <a:schemeClr val="accent2"/>
                  </a:gs>
                  <a:gs pos="100000">
                    <a:schemeClr val="accent1"/>
                  </a:gs>
                </a:gsLst>
                <a:lin ang="7800000" scaled="0"/>
              </a:gradFill>
              <a:ln>
                <a:noFill/>
              </a:ln>
              <a:effectLst>
                <a:outerShdw blurRad="50800" rotWithShape="0" algn="tl" dir="2700000" dist="38100">
                  <a:srgbClr val="000000">
                    <a:alpha val="40000"/>
                  </a:srgbClr>
                </a:outerShdw>
              </a:effectLst>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pic>
            <p:nvPicPr>
              <p:cNvPr id="15662" name="Google Shape;15662;p259"/>
              <p:cNvPicPr preferRelativeResize="0"/>
              <p:nvPr/>
            </p:nvPicPr>
            <p:blipFill rotWithShape="1">
              <a:blip r:embed="rId5">
                <a:alphaModFix/>
              </a:blip>
              <a:srcRect b="0" l="0" r="0" t="0"/>
              <a:stretch/>
            </p:blipFill>
            <p:spPr>
              <a:xfrm>
                <a:off x="9841553" y="4728475"/>
                <a:ext cx="117348" cy="111251"/>
              </a:xfrm>
              <a:prstGeom prst="rect">
                <a:avLst/>
              </a:prstGeom>
              <a:noFill/>
              <a:ln>
                <a:noFill/>
              </a:ln>
            </p:spPr>
          </p:pic>
          <p:sp>
            <p:nvSpPr>
              <p:cNvPr id="15663" name="Google Shape;15663;p259"/>
              <p:cNvSpPr/>
              <p:nvPr/>
            </p:nvSpPr>
            <p:spPr>
              <a:xfrm>
                <a:off x="9894765" y="4437772"/>
                <a:ext cx="440055" cy="213995"/>
              </a:xfrm>
              <a:custGeom>
                <a:rect b="b" l="l" r="r" t="t"/>
                <a:pathLst>
                  <a:path extrusionOk="0" h="213995" w="440054">
                    <a:moveTo>
                      <a:pt x="14096" y="0"/>
                    </a:moveTo>
                    <a:lnTo>
                      <a:pt x="0" y="33147"/>
                    </a:lnTo>
                    <a:lnTo>
                      <a:pt x="425703" y="213868"/>
                    </a:lnTo>
                    <a:lnTo>
                      <a:pt x="439800" y="180721"/>
                    </a:lnTo>
                    <a:lnTo>
                      <a:pt x="14096" y="0"/>
                    </a:lnTo>
                    <a:close/>
                  </a:path>
                </a:pathLst>
              </a:custGeom>
              <a:solidFill>
                <a:srgbClr val="C31717"/>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pic>
            <p:nvPicPr>
              <p:cNvPr id="15664" name="Google Shape;15664;p259"/>
              <p:cNvPicPr preferRelativeResize="0"/>
              <p:nvPr/>
            </p:nvPicPr>
            <p:blipFill rotWithShape="1">
              <a:blip r:embed="rId6">
                <a:alphaModFix/>
              </a:blip>
              <a:srcRect b="0" l="0" r="0" t="0"/>
              <a:stretch/>
            </p:blipFill>
            <p:spPr>
              <a:xfrm>
                <a:off x="9809295" y="4351793"/>
                <a:ext cx="98043" cy="114807"/>
              </a:xfrm>
              <a:prstGeom prst="rect">
                <a:avLst/>
              </a:prstGeom>
              <a:noFill/>
              <a:ln>
                <a:noFill/>
              </a:ln>
            </p:spPr>
          </p:pic>
          <p:pic>
            <p:nvPicPr>
              <p:cNvPr id="15665" name="Google Shape;15665;p259"/>
              <p:cNvPicPr preferRelativeResize="0"/>
              <p:nvPr/>
            </p:nvPicPr>
            <p:blipFill rotWithShape="1">
              <a:blip r:embed="rId7">
                <a:alphaModFix/>
              </a:blip>
              <a:srcRect b="0" l="0" r="0" t="0"/>
              <a:stretch/>
            </p:blipFill>
            <p:spPr>
              <a:xfrm>
                <a:off x="9781863" y="4498097"/>
                <a:ext cx="133096" cy="91947"/>
              </a:xfrm>
              <a:prstGeom prst="rect">
                <a:avLst/>
              </a:prstGeom>
              <a:noFill/>
              <a:ln>
                <a:noFill/>
              </a:ln>
            </p:spPr>
          </p:pic>
          <p:sp>
            <p:nvSpPr>
              <p:cNvPr id="15666" name="Google Shape;15666;p259"/>
              <p:cNvSpPr/>
              <p:nvPr/>
            </p:nvSpPr>
            <p:spPr>
              <a:xfrm>
                <a:off x="9859968" y="4618112"/>
                <a:ext cx="440055" cy="213995"/>
              </a:xfrm>
              <a:custGeom>
                <a:rect b="b" l="l" r="r" t="t"/>
                <a:pathLst>
                  <a:path extrusionOk="0" h="213995" w="440054">
                    <a:moveTo>
                      <a:pt x="14097" y="0"/>
                    </a:moveTo>
                    <a:lnTo>
                      <a:pt x="0" y="33146"/>
                    </a:lnTo>
                    <a:lnTo>
                      <a:pt x="425703" y="213867"/>
                    </a:lnTo>
                    <a:lnTo>
                      <a:pt x="439800" y="180720"/>
                    </a:lnTo>
                    <a:lnTo>
                      <a:pt x="14097" y="0"/>
                    </a:lnTo>
                    <a:close/>
                  </a:path>
                </a:pathLst>
              </a:custGeom>
              <a:solidFill>
                <a:srgbClr val="C31717"/>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667" name="Google Shape;15667;p259"/>
              <p:cNvSpPr/>
              <p:nvPr/>
            </p:nvSpPr>
            <p:spPr>
              <a:xfrm>
                <a:off x="9916229" y="4467871"/>
                <a:ext cx="388620" cy="299085"/>
              </a:xfrm>
              <a:custGeom>
                <a:rect b="b" l="l" r="r" t="t"/>
                <a:pathLst>
                  <a:path extrusionOk="0" h="299085" w="388620">
                    <a:moveTo>
                      <a:pt x="194309" y="0"/>
                    </a:moveTo>
                    <a:lnTo>
                      <a:pt x="142654" y="5339"/>
                    </a:lnTo>
                    <a:lnTo>
                      <a:pt x="96237" y="20404"/>
                    </a:lnTo>
                    <a:lnTo>
                      <a:pt x="56911" y="43767"/>
                    </a:lnTo>
                    <a:lnTo>
                      <a:pt x="26528" y="73998"/>
                    </a:lnTo>
                    <a:lnTo>
                      <a:pt x="6940" y="109669"/>
                    </a:lnTo>
                    <a:lnTo>
                      <a:pt x="0" y="149352"/>
                    </a:lnTo>
                    <a:lnTo>
                      <a:pt x="6940" y="189034"/>
                    </a:lnTo>
                    <a:lnTo>
                      <a:pt x="26528" y="224705"/>
                    </a:lnTo>
                    <a:lnTo>
                      <a:pt x="56911" y="254936"/>
                    </a:lnTo>
                    <a:lnTo>
                      <a:pt x="96237" y="278299"/>
                    </a:lnTo>
                    <a:lnTo>
                      <a:pt x="142654" y="293364"/>
                    </a:lnTo>
                    <a:lnTo>
                      <a:pt x="194309" y="298704"/>
                    </a:lnTo>
                    <a:lnTo>
                      <a:pt x="245965" y="293364"/>
                    </a:lnTo>
                    <a:lnTo>
                      <a:pt x="292382" y="278299"/>
                    </a:lnTo>
                    <a:lnTo>
                      <a:pt x="331708" y="254936"/>
                    </a:lnTo>
                    <a:lnTo>
                      <a:pt x="362091" y="224705"/>
                    </a:lnTo>
                    <a:lnTo>
                      <a:pt x="381679" y="189034"/>
                    </a:lnTo>
                    <a:lnTo>
                      <a:pt x="388620" y="149352"/>
                    </a:lnTo>
                    <a:lnTo>
                      <a:pt x="381679" y="109669"/>
                    </a:lnTo>
                    <a:lnTo>
                      <a:pt x="362091" y="73998"/>
                    </a:lnTo>
                    <a:lnTo>
                      <a:pt x="331708" y="43767"/>
                    </a:lnTo>
                    <a:lnTo>
                      <a:pt x="292382" y="20404"/>
                    </a:lnTo>
                    <a:lnTo>
                      <a:pt x="245965" y="5339"/>
                    </a:lnTo>
                    <a:lnTo>
                      <a:pt x="194309" y="0"/>
                    </a:lnTo>
                    <a:close/>
                  </a:path>
                </a:pathLst>
              </a:custGeom>
              <a:gradFill>
                <a:gsLst>
                  <a:gs pos="0">
                    <a:schemeClr val="accent2"/>
                  </a:gs>
                  <a:gs pos="100000">
                    <a:schemeClr val="accent1"/>
                  </a:gs>
                </a:gsLst>
                <a:lin ang="7800000" scaled="0"/>
              </a:gradFill>
              <a:ln>
                <a:noFill/>
              </a:ln>
              <a:effectLst>
                <a:outerShdw blurRad="50800" rotWithShape="0" algn="tl" dir="2700000" dist="38100">
                  <a:srgbClr val="000000">
                    <a:alpha val="40000"/>
                  </a:srgbClr>
                </a:outerShdw>
              </a:effectLst>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pic>
            <p:nvPicPr>
              <p:cNvPr id="15668" name="Google Shape;15668;p259"/>
              <p:cNvPicPr preferRelativeResize="0"/>
              <p:nvPr/>
            </p:nvPicPr>
            <p:blipFill rotWithShape="1">
              <a:blip r:embed="rId8">
                <a:alphaModFix/>
              </a:blip>
              <a:srcRect b="0" l="0" r="0" t="0"/>
              <a:stretch/>
            </p:blipFill>
            <p:spPr>
              <a:xfrm>
                <a:off x="10010716" y="4501399"/>
                <a:ext cx="117348" cy="111251"/>
              </a:xfrm>
              <a:prstGeom prst="rect">
                <a:avLst/>
              </a:prstGeom>
              <a:noFill/>
              <a:ln>
                <a:noFill/>
              </a:ln>
            </p:spPr>
          </p:pic>
          <p:sp>
            <p:nvSpPr>
              <p:cNvPr id="15669" name="Google Shape;15669;p259"/>
              <p:cNvSpPr/>
              <p:nvPr/>
            </p:nvSpPr>
            <p:spPr>
              <a:xfrm>
                <a:off x="10019860" y="4723903"/>
                <a:ext cx="390525" cy="297180"/>
              </a:xfrm>
              <a:custGeom>
                <a:rect b="b" l="l" r="r" t="t"/>
                <a:pathLst>
                  <a:path extrusionOk="0" h="297179" w="390525">
                    <a:moveTo>
                      <a:pt x="195072" y="0"/>
                    </a:moveTo>
                    <a:lnTo>
                      <a:pt x="143227" y="5309"/>
                    </a:lnTo>
                    <a:lnTo>
                      <a:pt x="96632" y="20291"/>
                    </a:lnTo>
                    <a:lnTo>
                      <a:pt x="57150" y="43529"/>
                    </a:lnTo>
                    <a:lnTo>
                      <a:pt x="26641" y="73603"/>
                    </a:lnTo>
                    <a:lnTo>
                      <a:pt x="6970" y="109096"/>
                    </a:lnTo>
                    <a:lnTo>
                      <a:pt x="0" y="148589"/>
                    </a:lnTo>
                    <a:lnTo>
                      <a:pt x="6970" y="188083"/>
                    </a:lnTo>
                    <a:lnTo>
                      <a:pt x="26641" y="223576"/>
                    </a:lnTo>
                    <a:lnTo>
                      <a:pt x="57150" y="253650"/>
                    </a:lnTo>
                    <a:lnTo>
                      <a:pt x="96632" y="276888"/>
                    </a:lnTo>
                    <a:lnTo>
                      <a:pt x="143227" y="291870"/>
                    </a:lnTo>
                    <a:lnTo>
                      <a:pt x="195072" y="297179"/>
                    </a:lnTo>
                    <a:lnTo>
                      <a:pt x="246916" y="291870"/>
                    </a:lnTo>
                    <a:lnTo>
                      <a:pt x="293511" y="276888"/>
                    </a:lnTo>
                    <a:lnTo>
                      <a:pt x="332994" y="253650"/>
                    </a:lnTo>
                    <a:lnTo>
                      <a:pt x="363502" y="223576"/>
                    </a:lnTo>
                    <a:lnTo>
                      <a:pt x="383173" y="188083"/>
                    </a:lnTo>
                    <a:lnTo>
                      <a:pt x="390144" y="148589"/>
                    </a:lnTo>
                    <a:lnTo>
                      <a:pt x="383173" y="109096"/>
                    </a:lnTo>
                    <a:lnTo>
                      <a:pt x="363502" y="73603"/>
                    </a:lnTo>
                    <a:lnTo>
                      <a:pt x="332994" y="43529"/>
                    </a:lnTo>
                    <a:lnTo>
                      <a:pt x="293511" y="20291"/>
                    </a:lnTo>
                    <a:lnTo>
                      <a:pt x="246916" y="5309"/>
                    </a:lnTo>
                    <a:lnTo>
                      <a:pt x="195072" y="0"/>
                    </a:lnTo>
                    <a:close/>
                  </a:path>
                </a:pathLst>
              </a:custGeom>
              <a:gradFill>
                <a:gsLst>
                  <a:gs pos="0">
                    <a:schemeClr val="accent2"/>
                  </a:gs>
                  <a:gs pos="100000">
                    <a:schemeClr val="accent1"/>
                  </a:gs>
                </a:gsLst>
                <a:lin ang="7800000" scaled="0"/>
              </a:gradFill>
              <a:ln>
                <a:noFill/>
              </a:ln>
              <a:effectLst>
                <a:outerShdw blurRad="50800" rotWithShape="0" algn="tl" dir="2700000" dist="38100">
                  <a:srgbClr val="000000">
                    <a:alpha val="40000"/>
                  </a:srgbClr>
                </a:outerShdw>
              </a:effectLst>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pic>
            <p:nvPicPr>
              <p:cNvPr id="15670" name="Google Shape;15670;p259"/>
              <p:cNvPicPr preferRelativeResize="0"/>
              <p:nvPr/>
            </p:nvPicPr>
            <p:blipFill rotWithShape="1">
              <a:blip r:embed="rId8">
                <a:alphaModFix/>
              </a:blip>
              <a:srcRect b="0" l="0" r="0" t="0"/>
              <a:stretch/>
            </p:blipFill>
            <p:spPr>
              <a:xfrm>
                <a:off x="10115873" y="4755907"/>
                <a:ext cx="117348" cy="111252"/>
              </a:xfrm>
              <a:prstGeom prst="rect">
                <a:avLst/>
              </a:prstGeom>
              <a:noFill/>
              <a:ln>
                <a:noFill/>
              </a:ln>
            </p:spPr>
          </p:pic>
          <p:sp>
            <p:nvSpPr>
              <p:cNvPr id="15671" name="Google Shape;15671;p259"/>
              <p:cNvSpPr/>
              <p:nvPr/>
            </p:nvSpPr>
            <p:spPr>
              <a:xfrm>
                <a:off x="10122858" y="4463425"/>
                <a:ext cx="457834" cy="288290"/>
              </a:xfrm>
              <a:custGeom>
                <a:rect b="b" l="l" r="r" t="t"/>
                <a:pathLst>
                  <a:path extrusionOk="0" h="288289" w="457834">
                    <a:moveTo>
                      <a:pt x="457581" y="177292"/>
                    </a:moveTo>
                    <a:lnTo>
                      <a:pt x="449072" y="142367"/>
                    </a:lnTo>
                    <a:lnTo>
                      <a:pt x="370192" y="161785"/>
                    </a:lnTo>
                    <a:lnTo>
                      <a:pt x="276288" y="59842"/>
                    </a:lnTo>
                    <a:lnTo>
                      <a:pt x="338836" y="44450"/>
                    </a:lnTo>
                    <a:lnTo>
                      <a:pt x="327914" y="0"/>
                    </a:lnTo>
                    <a:lnTo>
                      <a:pt x="240919" y="21450"/>
                    </a:lnTo>
                    <a:lnTo>
                      <a:pt x="236728" y="16891"/>
                    </a:lnTo>
                    <a:lnTo>
                      <a:pt x="228434" y="24536"/>
                    </a:lnTo>
                    <a:lnTo>
                      <a:pt x="34290" y="72390"/>
                    </a:lnTo>
                    <a:lnTo>
                      <a:pt x="45212" y="116713"/>
                    </a:lnTo>
                    <a:lnTo>
                      <a:pt x="225577" y="72326"/>
                    </a:lnTo>
                    <a:lnTo>
                      <a:pt x="319481" y="174256"/>
                    </a:lnTo>
                    <a:lnTo>
                      <a:pt x="0" y="252857"/>
                    </a:lnTo>
                    <a:lnTo>
                      <a:pt x="8636" y="287782"/>
                    </a:lnTo>
                    <a:lnTo>
                      <a:pt x="347294" y="204444"/>
                    </a:lnTo>
                    <a:lnTo>
                      <a:pt x="408051" y="270383"/>
                    </a:lnTo>
                    <a:lnTo>
                      <a:pt x="441706" y="239395"/>
                    </a:lnTo>
                    <a:lnTo>
                      <a:pt x="397992" y="191960"/>
                    </a:lnTo>
                    <a:lnTo>
                      <a:pt x="457581" y="177292"/>
                    </a:lnTo>
                    <a:close/>
                  </a:path>
                </a:pathLst>
              </a:custGeom>
              <a:solidFill>
                <a:schemeClr val="lt2"/>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672" name="Google Shape;15672;p259"/>
              <p:cNvSpPr/>
              <p:nvPr/>
            </p:nvSpPr>
            <p:spPr>
              <a:xfrm>
                <a:off x="10260652" y="4507495"/>
                <a:ext cx="390525" cy="297180"/>
              </a:xfrm>
              <a:custGeom>
                <a:rect b="b" l="l" r="r" t="t"/>
                <a:pathLst>
                  <a:path extrusionOk="0" h="297179" w="390525">
                    <a:moveTo>
                      <a:pt x="195072" y="0"/>
                    </a:moveTo>
                    <a:lnTo>
                      <a:pt x="143227" y="5309"/>
                    </a:lnTo>
                    <a:lnTo>
                      <a:pt x="96632" y="20291"/>
                    </a:lnTo>
                    <a:lnTo>
                      <a:pt x="57150" y="43529"/>
                    </a:lnTo>
                    <a:lnTo>
                      <a:pt x="26641" y="73603"/>
                    </a:lnTo>
                    <a:lnTo>
                      <a:pt x="6970" y="109096"/>
                    </a:lnTo>
                    <a:lnTo>
                      <a:pt x="0" y="148590"/>
                    </a:lnTo>
                    <a:lnTo>
                      <a:pt x="6970" y="188083"/>
                    </a:lnTo>
                    <a:lnTo>
                      <a:pt x="26641" y="223576"/>
                    </a:lnTo>
                    <a:lnTo>
                      <a:pt x="57150" y="253650"/>
                    </a:lnTo>
                    <a:lnTo>
                      <a:pt x="96632" y="276888"/>
                    </a:lnTo>
                    <a:lnTo>
                      <a:pt x="143227" y="291870"/>
                    </a:lnTo>
                    <a:lnTo>
                      <a:pt x="195072" y="297180"/>
                    </a:lnTo>
                    <a:lnTo>
                      <a:pt x="246916" y="291870"/>
                    </a:lnTo>
                    <a:lnTo>
                      <a:pt x="293511" y="276888"/>
                    </a:lnTo>
                    <a:lnTo>
                      <a:pt x="332994" y="253650"/>
                    </a:lnTo>
                    <a:lnTo>
                      <a:pt x="363502" y="223576"/>
                    </a:lnTo>
                    <a:lnTo>
                      <a:pt x="383173" y="188083"/>
                    </a:lnTo>
                    <a:lnTo>
                      <a:pt x="390144" y="148590"/>
                    </a:lnTo>
                    <a:lnTo>
                      <a:pt x="383173" y="109096"/>
                    </a:lnTo>
                    <a:lnTo>
                      <a:pt x="363502" y="73603"/>
                    </a:lnTo>
                    <a:lnTo>
                      <a:pt x="332994" y="43529"/>
                    </a:lnTo>
                    <a:lnTo>
                      <a:pt x="293511" y="20291"/>
                    </a:lnTo>
                    <a:lnTo>
                      <a:pt x="246916" y="5309"/>
                    </a:lnTo>
                    <a:lnTo>
                      <a:pt x="195072" y="0"/>
                    </a:lnTo>
                    <a:close/>
                  </a:path>
                </a:pathLst>
              </a:custGeom>
              <a:gradFill>
                <a:gsLst>
                  <a:gs pos="0">
                    <a:schemeClr val="accent2"/>
                  </a:gs>
                  <a:gs pos="100000">
                    <a:schemeClr val="accent1"/>
                  </a:gs>
                </a:gsLst>
                <a:lin ang="7800000" scaled="0"/>
              </a:gradFill>
              <a:ln>
                <a:noFill/>
              </a:ln>
              <a:effectLst>
                <a:outerShdw blurRad="50800" rotWithShape="0" algn="tl" dir="2700000" dist="38100">
                  <a:srgbClr val="000000">
                    <a:alpha val="40000"/>
                  </a:srgbClr>
                </a:outerShdw>
              </a:effectLst>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pic>
            <p:nvPicPr>
              <p:cNvPr id="15673" name="Google Shape;15673;p259"/>
              <p:cNvPicPr preferRelativeResize="0"/>
              <p:nvPr/>
            </p:nvPicPr>
            <p:blipFill rotWithShape="1">
              <a:blip r:embed="rId5">
                <a:alphaModFix/>
              </a:blip>
              <a:srcRect b="0" l="0" r="0" t="0"/>
              <a:stretch/>
            </p:blipFill>
            <p:spPr>
              <a:xfrm>
                <a:off x="10356665" y="4539499"/>
                <a:ext cx="117347" cy="111251"/>
              </a:xfrm>
              <a:prstGeom prst="rect">
                <a:avLst/>
              </a:prstGeom>
              <a:noFill/>
              <a:ln>
                <a:noFill/>
              </a:ln>
            </p:spPr>
          </p:pic>
          <p:sp>
            <p:nvSpPr>
              <p:cNvPr id="15674" name="Google Shape;15674;p259"/>
              <p:cNvSpPr/>
              <p:nvPr/>
            </p:nvSpPr>
            <p:spPr>
              <a:xfrm>
                <a:off x="10359713" y="4702567"/>
                <a:ext cx="390525" cy="299085"/>
              </a:xfrm>
              <a:custGeom>
                <a:rect b="b" l="l" r="r" t="t"/>
                <a:pathLst>
                  <a:path extrusionOk="0" h="299085" w="390525">
                    <a:moveTo>
                      <a:pt x="195072" y="0"/>
                    </a:moveTo>
                    <a:lnTo>
                      <a:pt x="143227" y="5339"/>
                    </a:lnTo>
                    <a:lnTo>
                      <a:pt x="96632" y="20404"/>
                    </a:lnTo>
                    <a:lnTo>
                      <a:pt x="57150" y="43767"/>
                    </a:lnTo>
                    <a:lnTo>
                      <a:pt x="26641" y="73998"/>
                    </a:lnTo>
                    <a:lnTo>
                      <a:pt x="6970" y="109669"/>
                    </a:lnTo>
                    <a:lnTo>
                      <a:pt x="0" y="149351"/>
                    </a:lnTo>
                    <a:lnTo>
                      <a:pt x="6970" y="189034"/>
                    </a:lnTo>
                    <a:lnTo>
                      <a:pt x="26641" y="224705"/>
                    </a:lnTo>
                    <a:lnTo>
                      <a:pt x="57150" y="254936"/>
                    </a:lnTo>
                    <a:lnTo>
                      <a:pt x="96632" y="278299"/>
                    </a:lnTo>
                    <a:lnTo>
                      <a:pt x="143227" y="293364"/>
                    </a:lnTo>
                    <a:lnTo>
                      <a:pt x="195072" y="298703"/>
                    </a:lnTo>
                    <a:lnTo>
                      <a:pt x="246916" y="293364"/>
                    </a:lnTo>
                    <a:lnTo>
                      <a:pt x="293511" y="278299"/>
                    </a:lnTo>
                    <a:lnTo>
                      <a:pt x="332994" y="254936"/>
                    </a:lnTo>
                    <a:lnTo>
                      <a:pt x="363502" y="224705"/>
                    </a:lnTo>
                    <a:lnTo>
                      <a:pt x="383173" y="189034"/>
                    </a:lnTo>
                    <a:lnTo>
                      <a:pt x="390144" y="149351"/>
                    </a:lnTo>
                    <a:lnTo>
                      <a:pt x="383173" y="109669"/>
                    </a:lnTo>
                    <a:lnTo>
                      <a:pt x="363502" y="73998"/>
                    </a:lnTo>
                    <a:lnTo>
                      <a:pt x="332994" y="43767"/>
                    </a:lnTo>
                    <a:lnTo>
                      <a:pt x="293511" y="20404"/>
                    </a:lnTo>
                    <a:lnTo>
                      <a:pt x="246916" y="5339"/>
                    </a:lnTo>
                    <a:lnTo>
                      <a:pt x="195072" y="0"/>
                    </a:lnTo>
                    <a:close/>
                  </a:path>
                </a:pathLst>
              </a:custGeom>
              <a:gradFill>
                <a:gsLst>
                  <a:gs pos="0">
                    <a:schemeClr val="accent2"/>
                  </a:gs>
                  <a:gs pos="100000">
                    <a:schemeClr val="accent1"/>
                  </a:gs>
                </a:gsLst>
                <a:lin ang="7800000" scaled="0"/>
              </a:gradFill>
              <a:ln>
                <a:noFill/>
              </a:ln>
              <a:effectLst>
                <a:outerShdw blurRad="50800" rotWithShape="0" algn="tl" dir="2700000" dist="38100">
                  <a:srgbClr val="000000">
                    <a:alpha val="40000"/>
                  </a:srgbClr>
                </a:outerShdw>
              </a:effectLst>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pic>
            <p:nvPicPr>
              <p:cNvPr id="15675" name="Google Shape;15675;p259"/>
              <p:cNvPicPr preferRelativeResize="0"/>
              <p:nvPr/>
            </p:nvPicPr>
            <p:blipFill rotWithShape="1">
              <a:blip r:embed="rId4">
                <a:alphaModFix/>
              </a:blip>
              <a:srcRect b="0" l="0" r="0" t="0"/>
              <a:stretch/>
            </p:blipFill>
            <p:spPr>
              <a:xfrm>
                <a:off x="10454201" y="4736095"/>
                <a:ext cx="117348" cy="111252"/>
              </a:xfrm>
              <a:prstGeom prst="rect">
                <a:avLst/>
              </a:prstGeom>
              <a:noFill/>
              <a:ln>
                <a:noFill/>
              </a:ln>
            </p:spPr>
          </p:pic>
          <p:sp>
            <p:nvSpPr>
              <p:cNvPr id="15676" name="Google Shape;15676;p259"/>
              <p:cNvSpPr/>
              <p:nvPr/>
            </p:nvSpPr>
            <p:spPr>
              <a:xfrm>
                <a:off x="10015288" y="4713235"/>
                <a:ext cx="45720" cy="45720"/>
              </a:xfrm>
              <a:custGeom>
                <a:rect b="b" l="l" r="r" t="t"/>
                <a:pathLst>
                  <a:path extrusionOk="0" h="45720" w="45720">
                    <a:moveTo>
                      <a:pt x="22860" y="0"/>
                    </a:moveTo>
                    <a:lnTo>
                      <a:pt x="13983" y="1803"/>
                    </a:lnTo>
                    <a:lnTo>
                      <a:pt x="6715" y="6715"/>
                    </a:lnTo>
                    <a:lnTo>
                      <a:pt x="1803" y="13983"/>
                    </a:lnTo>
                    <a:lnTo>
                      <a:pt x="0" y="22859"/>
                    </a:lnTo>
                    <a:lnTo>
                      <a:pt x="1803" y="31736"/>
                    </a:lnTo>
                    <a:lnTo>
                      <a:pt x="6715" y="39004"/>
                    </a:lnTo>
                    <a:lnTo>
                      <a:pt x="13983" y="43916"/>
                    </a:lnTo>
                    <a:lnTo>
                      <a:pt x="22860" y="45719"/>
                    </a:lnTo>
                    <a:lnTo>
                      <a:pt x="31736" y="43916"/>
                    </a:lnTo>
                    <a:lnTo>
                      <a:pt x="39004" y="39004"/>
                    </a:lnTo>
                    <a:lnTo>
                      <a:pt x="43916" y="31736"/>
                    </a:lnTo>
                    <a:lnTo>
                      <a:pt x="45720" y="22859"/>
                    </a:lnTo>
                    <a:lnTo>
                      <a:pt x="43916" y="13983"/>
                    </a:lnTo>
                    <a:lnTo>
                      <a:pt x="39004" y="6715"/>
                    </a:lnTo>
                    <a:lnTo>
                      <a:pt x="31736" y="1803"/>
                    </a:lnTo>
                    <a:lnTo>
                      <a:pt x="22860" y="0"/>
                    </a:lnTo>
                    <a:close/>
                  </a:path>
                </a:pathLst>
              </a:custGeom>
              <a:solidFill>
                <a:srgbClr val="871B4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677" name="Google Shape;15677;p259"/>
              <p:cNvSpPr/>
              <p:nvPr/>
            </p:nvSpPr>
            <p:spPr>
              <a:xfrm>
                <a:off x="10015288" y="4713235"/>
                <a:ext cx="45720" cy="45720"/>
              </a:xfrm>
              <a:custGeom>
                <a:rect b="b" l="l" r="r" t="t"/>
                <a:pathLst>
                  <a:path extrusionOk="0" h="45720" w="45720">
                    <a:moveTo>
                      <a:pt x="0" y="22859"/>
                    </a:moveTo>
                    <a:lnTo>
                      <a:pt x="1803" y="13983"/>
                    </a:lnTo>
                    <a:lnTo>
                      <a:pt x="6715" y="6715"/>
                    </a:lnTo>
                    <a:lnTo>
                      <a:pt x="13983" y="1803"/>
                    </a:lnTo>
                    <a:lnTo>
                      <a:pt x="22860" y="0"/>
                    </a:lnTo>
                    <a:lnTo>
                      <a:pt x="31736" y="1803"/>
                    </a:lnTo>
                    <a:lnTo>
                      <a:pt x="39004" y="6715"/>
                    </a:lnTo>
                    <a:lnTo>
                      <a:pt x="43916" y="13983"/>
                    </a:lnTo>
                    <a:lnTo>
                      <a:pt x="45720" y="22859"/>
                    </a:lnTo>
                    <a:lnTo>
                      <a:pt x="43916" y="31736"/>
                    </a:lnTo>
                    <a:lnTo>
                      <a:pt x="39004" y="39004"/>
                    </a:lnTo>
                    <a:lnTo>
                      <a:pt x="31736" y="43916"/>
                    </a:lnTo>
                    <a:lnTo>
                      <a:pt x="22860" y="45719"/>
                    </a:lnTo>
                    <a:lnTo>
                      <a:pt x="13983" y="43916"/>
                    </a:lnTo>
                    <a:lnTo>
                      <a:pt x="6715" y="39004"/>
                    </a:lnTo>
                    <a:lnTo>
                      <a:pt x="1803" y="31736"/>
                    </a:lnTo>
                    <a:lnTo>
                      <a:pt x="0" y="22859"/>
                    </a:lnTo>
                    <a:close/>
                  </a:path>
                </a:pathLst>
              </a:custGeom>
              <a:noFill/>
              <a:ln cap="flat" cmpd="sng" w="12700">
                <a:solidFill>
                  <a:srgbClr val="F5CED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678" name="Google Shape;15678;p259"/>
              <p:cNvSpPr/>
              <p:nvPr/>
            </p:nvSpPr>
            <p:spPr>
              <a:xfrm>
                <a:off x="10275893" y="4656847"/>
                <a:ext cx="45720" cy="45720"/>
              </a:xfrm>
              <a:custGeom>
                <a:rect b="b" l="l" r="r" t="t"/>
                <a:pathLst>
                  <a:path extrusionOk="0" h="45720" w="45720">
                    <a:moveTo>
                      <a:pt x="22859" y="0"/>
                    </a:moveTo>
                    <a:lnTo>
                      <a:pt x="13983" y="1803"/>
                    </a:lnTo>
                    <a:lnTo>
                      <a:pt x="6715" y="6715"/>
                    </a:lnTo>
                    <a:lnTo>
                      <a:pt x="1803" y="13983"/>
                    </a:lnTo>
                    <a:lnTo>
                      <a:pt x="0" y="22860"/>
                    </a:lnTo>
                    <a:lnTo>
                      <a:pt x="1803" y="31736"/>
                    </a:lnTo>
                    <a:lnTo>
                      <a:pt x="6715" y="39004"/>
                    </a:lnTo>
                    <a:lnTo>
                      <a:pt x="13983" y="43916"/>
                    </a:lnTo>
                    <a:lnTo>
                      <a:pt x="22859" y="45720"/>
                    </a:lnTo>
                    <a:lnTo>
                      <a:pt x="31736" y="43916"/>
                    </a:lnTo>
                    <a:lnTo>
                      <a:pt x="39004" y="39004"/>
                    </a:lnTo>
                    <a:lnTo>
                      <a:pt x="43916" y="31736"/>
                    </a:lnTo>
                    <a:lnTo>
                      <a:pt x="45719" y="22860"/>
                    </a:lnTo>
                    <a:lnTo>
                      <a:pt x="43916" y="13983"/>
                    </a:lnTo>
                    <a:lnTo>
                      <a:pt x="39004" y="6715"/>
                    </a:lnTo>
                    <a:lnTo>
                      <a:pt x="31736" y="1803"/>
                    </a:lnTo>
                    <a:lnTo>
                      <a:pt x="22859" y="0"/>
                    </a:lnTo>
                    <a:close/>
                  </a:path>
                </a:pathLst>
              </a:custGeom>
              <a:solidFill>
                <a:srgbClr val="871B4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679" name="Google Shape;15679;p259"/>
              <p:cNvSpPr/>
              <p:nvPr/>
            </p:nvSpPr>
            <p:spPr>
              <a:xfrm>
                <a:off x="10275893" y="4656847"/>
                <a:ext cx="45720" cy="45720"/>
              </a:xfrm>
              <a:custGeom>
                <a:rect b="b" l="l" r="r" t="t"/>
                <a:pathLst>
                  <a:path extrusionOk="0" h="45720" w="45720">
                    <a:moveTo>
                      <a:pt x="0" y="22860"/>
                    </a:moveTo>
                    <a:lnTo>
                      <a:pt x="1803" y="13983"/>
                    </a:lnTo>
                    <a:lnTo>
                      <a:pt x="6715" y="6715"/>
                    </a:lnTo>
                    <a:lnTo>
                      <a:pt x="13983" y="1803"/>
                    </a:lnTo>
                    <a:lnTo>
                      <a:pt x="22859" y="0"/>
                    </a:lnTo>
                    <a:lnTo>
                      <a:pt x="31736" y="1803"/>
                    </a:lnTo>
                    <a:lnTo>
                      <a:pt x="39004" y="6715"/>
                    </a:lnTo>
                    <a:lnTo>
                      <a:pt x="43916" y="13983"/>
                    </a:lnTo>
                    <a:lnTo>
                      <a:pt x="45719" y="22860"/>
                    </a:lnTo>
                    <a:lnTo>
                      <a:pt x="43916" y="31736"/>
                    </a:lnTo>
                    <a:lnTo>
                      <a:pt x="39004" y="39004"/>
                    </a:lnTo>
                    <a:lnTo>
                      <a:pt x="31736" y="43916"/>
                    </a:lnTo>
                    <a:lnTo>
                      <a:pt x="22859" y="45720"/>
                    </a:lnTo>
                    <a:lnTo>
                      <a:pt x="13983" y="43916"/>
                    </a:lnTo>
                    <a:lnTo>
                      <a:pt x="6715" y="39004"/>
                    </a:lnTo>
                    <a:lnTo>
                      <a:pt x="1803" y="31736"/>
                    </a:lnTo>
                    <a:lnTo>
                      <a:pt x="0" y="22860"/>
                    </a:lnTo>
                    <a:close/>
                  </a:path>
                </a:pathLst>
              </a:custGeom>
              <a:noFill/>
              <a:ln cap="flat" cmpd="sng" w="12675">
                <a:solidFill>
                  <a:srgbClr val="F5CED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15680" name="Google Shape;15680;p259"/>
            <p:cNvGrpSpPr/>
            <p:nvPr/>
          </p:nvGrpSpPr>
          <p:grpSpPr>
            <a:xfrm>
              <a:off x="8127072" y="3254778"/>
              <a:ext cx="363239" cy="363122"/>
              <a:chOff x="5597221" y="1053080"/>
              <a:chExt cx="363239" cy="363122"/>
            </a:xfrm>
          </p:grpSpPr>
          <p:sp>
            <p:nvSpPr>
              <p:cNvPr id="15681" name="Google Shape;15681;p259"/>
              <p:cNvSpPr/>
              <p:nvPr/>
            </p:nvSpPr>
            <p:spPr>
              <a:xfrm>
                <a:off x="5597221" y="1053080"/>
                <a:ext cx="363239" cy="363122"/>
              </a:xfrm>
              <a:custGeom>
                <a:rect b="b" l="l" r="r" t="t"/>
                <a:pathLst>
                  <a:path extrusionOk="0" h="299083" w="299179">
                    <a:moveTo>
                      <a:pt x="299180" y="149542"/>
                    </a:moveTo>
                    <a:cubicBezTo>
                      <a:pt x="299180" y="232131"/>
                      <a:pt x="232206" y="299083"/>
                      <a:pt x="149590" y="299083"/>
                    </a:cubicBezTo>
                    <a:cubicBezTo>
                      <a:pt x="66974" y="299083"/>
                      <a:pt x="0" y="232131"/>
                      <a:pt x="0" y="149542"/>
                    </a:cubicBezTo>
                    <a:cubicBezTo>
                      <a:pt x="0" y="66952"/>
                      <a:pt x="66974" y="0"/>
                      <a:pt x="149590" y="0"/>
                    </a:cubicBezTo>
                    <a:cubicBezTo>
                      <a:pt x="232206" y="0"/>
                      <a:pt x="299180" y="66952"/>
                      <a:pt x="299180" y="149542"/>
                    </a:cubicBezTo>
                    <a:close/>
                  </a:path>
                </a:pathLst>
              </a:custGeom>
              <a:gradFill>
                <a:gsLst>
                  <a:gs pos="0">
                    <a:srgbClr val="1C7B86"/>
                  </a:gs>
                  <a:gs pos="100000">
                    <a:schemeClr val="accent6"/>
                  </a:gs>
                </a:gsLst>
                <a:lin ang="78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82" name="Google Shape;15682;p259"/>
              <p:cNvSpPr txBox="1"/>
              <p:nvPr/>
            </p:nvSpPr>
            <p:spPr>
              <a:xfrm>
                <a:off x="5618292" y="1107407"/>
                <a:ext cx="327334"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FB</a:t>
                </a:r>
                <a:endParaRPr/>
              </a:p>
            </p:txBody>
          </p:sp>
        </p:grpSp>
        <p:sp>
          <p:nvSpPr>
            <p:cNvPr id="15683" name="Google Shape;15683;p259"/>
            <p:cNvSpPr/>
            <p:nvPr/>
          </p:nvSpPr>
          <p:spPr>
            <a:xfrm rot="5400000">
              <a:off x="5279975" y="2885102"/>
              <a:ext cx="363239" cy="363239"/>
            </a:xfrm>
            <a:prstGeom prst="arc">
              <a:avLst>
                <a:gd fmla="val 16200000" name="adj1"/>
                <a:gd fmla="val 0" name="adj2"/>
              </a:avLst>
            </a:prstGeom>
            <a:noFill/>
            <a:ln cap="flat" cmpd="sng" w="12700">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cxnSp>
          <p:nvCxnSpPr>
            <p:cNvPr id="15684" name="Google Shape;15684;p259"/>
            <p:cNvCxnSpPr/>
            <p:nvPr/>
          </p:nvCxnSpPr>
          <p:spPr>
            <a:xfrm>
              <a:off x="5649342" y="2924646"/>
              <a:ext cx="0" cy="430243"/>
            </a:xfrm>
            <a:prstGeom prst="straightConnector1">
              <a:avLst/>
            </a:prstGeom>
            <a:noFill/>
            <a:ln cap="flat" cmpd="sng" w="12700">
              <a:solidFill>
                <a:srgbClr val="A5A5A5"/>
              </a:solidFill>
              <a:prstDash val="solid"/>
              <a:miter lim="800000"/>
              <a:headEnd len="sm" w="sm" type="none"/>
              <a:tailEnd len="med" w="med" type="triangle"/>
            </a:ln>
          </p:spPr>
        </p:cxnSp>
        <p:cxnSp>
          <p:nvCxnSpPr>
            <p:cNvPr id="15685" name="Google Shape;15685;p259"/>
            <p:cNvCxnSpPr/>
            <p:nvPr/>
          </p:nvCxnSpPr>
          <p:spPr>
            <a:xfrm>
              <a:off x="7027283" y="2915805"/>
              <a:ext cx="0" cy="430243"/>
            </a:xfrm>
            <a:prstGeom prst="straightConnector1">
              <a:avLst/>
            </a:prstGeom>
            <a:noFill/>
            <a:ln cap="flat" cmpd="sng" w="12700">
              <a:solidFill>
                <a:srgbClr val="A5A5A5"/>
              </a:solidFill>
              <a:prstDash val="solid"/>
              <a:miter lim="800000"/>
              <a:headEnd len="sm" w="sm" type="none"/>
              <a:tailEnd len="med" w="med" type="triangle"/>
            </a:ln>
          </p:spPr>
        </p:cxnSp>
        <p:sp>
          <p:nvSpPr>
            <p:cNvPr id="15686" name="Google Shape;15686;p259"/>
            <p:cNvSpPr/>
            <p:nvPr/>
          </p:nvSpPr>
          <p:spPr>
            <a:xfrm rot="10158248">
              <a:off x="6888915" y="2760371"/>
              <a:ext cx="363239" cy="363239"/>
            </a:xfrm>
            <a:prstGeom prst="arc">
              <a:avLst>
                <a:gd fmla="val 16200000" name="adj1"/>
                <a:gd fmla="val 0" name="adj2"/>
              </a:avLst>
            </a:prstGeom>
            <a:noFill/>
            <a:ln cap="flat" cmpd="sng" w="12700">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cxnSp>
          <p:nvCxnSpPr>
            <p:cNvPr id="15687" name="Google Shape;15687;p259"/>
            <p:cNvCxnSpPr/>
            <p:nvPr/>
          </p:nvCxnSpPr>
          <p:spPr>
            <a:xfrm rot="10800000">
              <a:off x="8104449" y="3130928"/>
              <a:ext cx="320429" cy="0"/>
            </a:xfrm>
            <a:prstGeom prst="straightConnector1">
              <a:avLst/>
            </a:prstGeom>
            <a:noFill/>
            <a:ln cap="flat" cmpd="sng" w="12700">
              <a:solidFill>
                <a:srgbClr val="A5A5A5"/>
              </a:solidFill>
              <a:prstDash val="solid"/>
              <a:miter lim="800000"/>
              <a:headEnd len="sm" w="sm" type="none"/>
              <a:tailEnd len="med" w="med" type="triangle"/>
            </a:ln>
          </p:spPr>
        </p:cxnSp>
        <p:sp>
          <p:nvSpPr>
            <p:cNvPr id="15688" name="Google Shape;15688;p259"/>
            <p:cNvSpPr/>
            <p:nvPr/>
          </p:nvSpPr>
          <p:spPr>
            <a:xfrm rot="638305">
              <a:off x="8115576" y="3133647"/>
              <a:ext cx="363239" cy="363239"/>
            </a:xfrm>
            <a:prstGeom prst="arc">
              <a:avLst>
                <a:gd fmla="val 16200000" name="adj1"/>
                <a:gd fmla="val 0" name="adj2"/>
              </a:avLst>
            </a:prstGeom>
            <a:noFill/>
            <a:ln cap="flat" cmpd="sng" w="12700">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cxnSp>
          <p:nvCxnSpPr>
            <p:cNvPr id="15689" name="Google Shape;15689;p259"/>
            <p:cNvCxnSpPr>
              <a:stCxn id="15634" idx="1"/>
            </p:cNvCxnSpPr>
            <p:nvPr/>
          </p:nvCxnSpPr>
          <p:spPr>
            <a:xfrm>
              <a:off x="8991098" y="2594051"/>
              <a:ext cx="0" cy="340500"/>
            </a:xfrm>
            <a:prstGeom prst="straightConnector1">
              <a:avLst/>
            </a:prstGeom>
            <a:noFill/>
            <a:ln cap="flat" cmpd="sng" w="12700">
              <a:solidFill>
                <a:srgbClr val="A5A5A5"/>
              </a:solidFill>
              <a:prstDash val="solid"/>
              <a:miter lim="800000"/>
              <a:headEnd len="sm" w="sm" type="none"/>
              <a:tailEnd len="med" w="med" type="triangle"/>
            </a:ln>
          </p:spPr>
        </p:cxnSp>
        <p:cxnSp>
          <p:nvCxnSpPr>
            <p:cNvPr id="15690" name="Google Shape;15690;p259"/>
            <p:cNvCxnSpPr/>
            <p:nvPr/>
          </p:nvCxnSpPr>
          <p:spPr>
            <a:xfrm rot="10800000">
              <a:off x="7326443" y="3716358"/>
              <a:ext cx="1273689" cy="391407"/>
            </a:xfrm>
            <a:prstGeom prst="straightConnector1">
              <a:avLst/>
            </a:prstGeom>
            <a:noFill/>
            <a:ln cap="flat" cmpd="sng" w="12700">
              <a:solidFill>
                <a:srgbClr val="A5A5A5"/>
              </a:solidFill>
              <a:prstDash val="solid"/>
              <a:miter lim="800000"/>
              <a:headEnd len="sm" w="sm" type="none"/>
              <a:tailEnd len="med" w="med" type="triangle"/>
            </a:ln>
          </p:spPr>
        </p:cxnSp>
        <p:sp>
          <p:nvSpPr>
            <p:cNvPr id="15691" name="Google Shape;15691;p259"/>
            <p:cNvSpPr txBox="1"/>
            <p:nvPr/>
          </p:nvSpPr>
          <p:spPr>
            <a:xfrm>
              <a:off x="6209320" y="1551992"/>
              <a:ext cx="5093352" cy="259045"/>
            </a:xfrm>
            <a:prstGeom prst="rect">
              <a:avLst/>
            </a:prstGeom>
            <a:noFill/>
            <a:ln>
              <a:noFill/>
            </a:ln>
          </p:spPr>
          <p:txBody>
            <a:bodyPr anchorCtr="0" anchor="t" bIns="0" lIns="0" spcFirstLastPara="1" rIns="0" wrap="square" tIns="12700">
              <a:spAutoFit/>
            </a:bodyPr>
            <a:lstStyle/>
            <a:p>
              <a:pPr indent="0" lvl="0" marL="12700" marR="5080" rtl="0" algn="l">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Via alternativa do complemento: ativação proximal</a:t>
              </a:r>
              <a:endParaRPr b="0" i="0" sz="1600" u="none" cap="none" strike="noStrike">
                <a:solidFill>
                  <a:srgbClr val="FFFFFF"/>
                </a:solidFill>
                <a:latin typeface="Lustria"/>
                <a:ea typeface="Lustria"/>
                <a:cs typeface="Lustria"/>
                <a:sym typeface="Lustria"/>
              </a:endParaRPr>
            </a:p>
          </p:txBody>
        </p:sp>
        <p:sp>
          <p:nvSpPr>
            <p:cNvPr id="15692" name="Google Shape;15692;p259"/>
            <p:cNvSpPr txBox="1"/>
            <p:nvPr/>
          </p:nvSpPr>
          <p:spPr>
            <a:xfrm>
              <a:off x="7665094" y="4662511"/>
              <a:ext cx="2907656" cy="681597"/>
            </a:xfrm>
            <a:prstGeom prst="rect">
              <a:avLst/>
            </a:prstGeom>
            <a:noFill/>
            <a:ln>
              <a:noFill/>
            </a:ln>
          </p:spPr>
          <p:txBody>
            <a:bodyPr anchorCtr="0" anchor="t" bIns="0" lIns="0" spcFirstLastPara="1" rIns="0" wrap="square" tIns="34925">
              <a:spAutoFit/>
            </a:bodyPr>
            <a:lstStyle/>
            <a:p>
              <a:pPr indent="0" lvl="0" marL="92075" marR="0" rtl="0" algn="l">
                <a:lnSpc>
                  <a:spcPct val="100000"/>
                </a:lnSpc>
                <a:spcBef>
                  <a:spcPts val="0"/>
                </a:spcBef>
                <a:spcAft>
                  <a:spcPts val="0"/>
                </a:spcAft>
                <a:buClr>
                  <a:srgbClr val="6D6058"/>
                </a:buClr>
                <a:buSzPts val="1400"/>
                <a:buFont typeface="Calibri"/>
                <a:buNone/>
              </a:pPr>
              <a:r>
                <a:rPr b="0" i="0" lang="pt-BR" sz="1400" u="none" cap="none" strike="noStrike">
                  <a:solidFill>
                    <a:srgbClr val="6D6058"/>
                  </a:solidFill>
                  <a:latin typeface="Calibri"/>
                  <a:ea typeface="Calibri"/>
                  <a:cs typeface="Calibri"/>
                  <a:sym typeface="Calibri"/>
                </a:rPr>
                <a:t>O Pro-FD é produzido pelos adipócitos e liberado na corrente sanguínea, sendo o FD é ativado pelo MASP-3</a:t>
              </a:r>
              <a:endParaRPr b="0" i="0" sz="1400" u="none" cap="none" strike="noStrike">
                <a:solidFill>
                  <a:srgbClr val="3F4444"/>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609"/>
                                        </p:tgtEl>
                                        <p:attrNameLst>
                                          <p:attrName>style.visibility</p:attrName>
                                        </p:attrNameLst>
                                      </p:cBhvr>
                                      <p:to>
                                        <p:strVal val="visible"/>
                                      </p:to>
                                    </p:set>
                                    <p:animEffect filter="fade" transition="in">
                                      <p:cBhvr>
                                        <p:cTn dur="500"/>
                                        <p:tgtEl>
                                          <p:spTgt spid="15609"/>
                                        </p:tgtEl>
                                      </p:cBhvr>
                                    </p:animEffect>
                                  </p:childTnLst>
                                </p:cTn>
                              </p:par>
                              <p:par>
                                <p:cTn fill="hold" nodeType="withEffect" presetClass="entr" presetID="2" presetSubtype="8">
                                  <p:stCondLst>
                                    <p:cond delay="0"/>
                                  </p:stCondLst>
                                  <p:childTnLst>
                                    <p:set>
                                      <p:cBhvr>
                                        <p:cTn dur="1" fill="hold">
                                          <p:stCondLst>
                                            <p:cond delay="0"/>
                                          </p:stCondLst>
                                        </p:cTn>
                                        <p:tgtEl>
                                          <p:spTgt spid="15610"/>
                                        </p:tgtEl>
                                        <p:attrNameLst>
                                          <p:attrName>style.visibility</p:attrName>
                                        </p:attrNameLst>
                                      </p:cBhvr>
                                      <p:to>
                                        <p:strVal val="visible"/>
                                      </p:to>
                                    </p:set>
                                    <p:anim calcmode="lin" valueType="num">
                                      <p:cBhvr additive="base">
                                        <p:cTn dur="500"/>
                                        <p:tgtEl>
                                          <p:spTgt spid="15610"/>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5614"/>
                                        </p:tgtEl>
                                        <p:attrNameLst>
                                          <p:attrName>style.visibility</p:attrName>
                                        </p:attrNameLst>
                                      </p:cBhvr>
                                      <p:to>
                                        <p:strVal val="visible"/>
                                      </p:to>
                                    </p:set>
                                    <p:animEffect filter="fade" transition="in">
                                      <p:cBhvr>
                                        <p:cTn dur="500"/>
                                        <p:tgtEl>
                                          <p:spTgt spid="15614"/>
                                        </p:tgtEl>
                                      </p:cBhvr>
                                    </p:animEffect>
                                  </p:childTnLst>
                                </p:cTn>
                              </p:par>
                              <p:par>
                                <p:cTn fill="hold" nodeType="withEffect" presetClass="entr" presetID="10" presetSubtype="0">
                                  <p:stCondLst>
                                    <p:cond delay="500"/>
                                  </p:stCondLst>
                                  <p:childTnLst>
                                    <p:set>
                                      <p:cBhvr>
                                        <p:cTn dur="1" fill="hold">
                                          <p:stCondLst>
                                            <p:cond delay="0"/>
                                          </p:stCondLst>
                                        </p:cTn>
                                        <p:tgtEl>
                                          <p:spTgt spid="15613"/>
                                        </p:tgtEl>
                                        <p:attrNameLst>
                                          <p:attrName>style.visibility</p:attrName>
                                        </p:attrNameLst>
                                      </p:cBhvr>
                                      <p:to>
                                        <p:strVal val="visible"/>
                                      </p:to>
                                    </p:set>
                                    <p:animEffect filter="fade" transition="in">
                                      <p:cBhvr>
                                        <p:cTn dur="500"/>
                                        <p:tgtEl>
                                          <p:spTgt spid="15613"/>
                                        </p:tgtEl>
                                      </p:cBhvr>
                                    </p:animEffect>
                                  </p:childTnLst>
                                </p:cTn>
                              </p:par>
                            </p:childTnLst>
                          </p:cTn>
                        </p:par>
                        <p:par>
                          <p:cTn fill="hold">
                            <p:stCondLst>
                              <p:cond delay="500"/>
                            </p:stCondLst>
                            <p:childTnLst>
                              <p:par>
                                <p:cTn fill="hold" nodeType="afterEffect" presetClass="entr" presetID="2" presetSubtype="2">
                                  <p:stCondLst>
                                    <p:cond delay="500"/>
                                  </p:stCondLst>
                                  <p:childTnLst>
                                    <p:set>
                                      <p:cBhvr>
                                        <p:cTn dur="1" fill="hold">
                                          <p:stCondLst>
                                            <p:cond delay="0"/>
                                          </p:stCondLst>
                                        </p:cTn>
                                        <p:tgtEl>
                                          <p:spTgt spid="15619"/>
                                        </p:tgtEl>
                                        <p:attrNameLst>
                                          <p:attrName>style.visibility</p:attrName>
                                        </p:attrNameLst>
                                      </p:cBhvr>
                                      <p:to>
                                        <p:strVal val="visible"/>
                                      </p:to>
                                    </p:set>
                                    <p:anim calcmode="lin" valueType="num">
                                      <p:cBhvr additive="base">
                                        <p:cTn dur="500"/>
                                        <p:tgtEl>
                                          <p:spTgt spid="1561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750"/>
                                  </p:stCondLst>
                                  <p:childTnLst>
                                    <p:set>
                                      <p:cBhvr>
                                        <p:cTn dur="1" fill="hold">
                                          <p:stCondLst>
                                            <p:cond delay="0"/>
                                          </p:stCondLst>
                                        </p:cTn>
                                        <p:tgtEl>
                                          <p:spTgt spid="15620"/>
                                        </p:tgtEl>
                                        <p:attrNameLst>
                                          <p:attrName>style.visibility</p:attrName>
                                        </p:attrNameLst>
                                      </p:cBhvr>
                                      <p:to>
                                        <p:strVal val="visible"/>
                                      </p:to>
                                    </p:set>
                                    <p:animEffect filter="fade" transition="in">
                                      <p:cBhvr>
                                        <p:cTn dur="500"/>
                                        <p:tgtEl>
                                          <p:spTgt spid="1562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2" name="Shape 1312"/>
        <p:cNvGrpSpPr/>
        <p:nvPr/>
      </p:nvGrpSpPr>
      <p:grpSpPr>
        <a:xfrm>
          <a:off x="0" y="0"/>
          <a:ext cx="0" cy="0"/>
          <a:chOff x="0" y="0"/>
          <a:chExt cx="0" cy="0"/>
        </a:xfrm>
      </p:grpSpPr>
      <p:sp>
        <p:nvSpPr>
          <p:cNvPr id="1313" name="Google Shape;1313;p26"/>
          <p:cNvSpPr txBox="1"/>
          <p:nvPr/>
        </p:nvSpPr>
        <p:spPr>
          <a:xfrm>
            <a:off x="296270" y="385036"/>
            <a:ext cx="11599462"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A inibição do complemento terminal leva a um aumento da opsonização de C3 nas hemácias com HPN</a:t>
            </a:r>
            <a:endParaRPr b="1" baseline="30000" i="0" sz="3600" u="none" cap="none" strike="noStrike">
              <a:solidFill>
                <a:srgbClr val="830051"/>
              </a:solidFill>
              <a:latin typeface="Lustria"/>
              <a:ea typeface="Lustria"/>
              <a:cs typeface="Lustria"/>
              <a:sym typeface="Lustria"/>
            </a:endParaRPr>
          </a:p>
        </p:txBody>
      </p:sp>
      <p:sp>
        <p:nvSpPr>
          <p:cNvPr id="1314" name="Google Shape;1314;p26"/>
          <p:cNvSpPr txBox="1"/>
          <p:nvPr/>
        </p:nvSpPr>
        <p:spPr>
          <a:xfrm>
            <a:off x="296269" y="1211227"/>
            <a:ext cx="4409092"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podendo resultar em HEV</a:t>
            </a:r>
            <a:r>
              <a:rPr b="0" baseline="30000" i="0" lang="pt-BR" sz="2800" u="none" cap="none" strike="noStrike">
                <a:solidFill>
                  <a:srgbClr val="003865"/>
                </a:solidFill>
                <a:latin typeface="Calibri"/>
                <a:ea typeface="Calibri"/>
                <a:cs typeface="Calibri"/>
                <a:sym typeface="Calibri"/>
              </a:rPr>
              <a:t>1-5</a:t>
            </a:r>
            <a:endParaRPr b="0" baseline="30000" i="0" sz="2800" u="none" cap="none" strike="noStrike">
              <a:solidFill>
                <a:srgbClr val="003865"/>
              </a:solidFill>
              <a:latin typeface="Calibri"/>
              <a:ea typeface="Calibri"/>
              <a:cs typeface="Calibri"/>
              <a:sym typeface="Calibri"/>
            </a:endParaRPr>
          </a:p>
        </p:txBody>
      </p:sp>
      <p:sp>
        <p:nvSpPr>
          <p:cNvPr id="1315" name="Google Shape;1315;p2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C3 = componente 3 do complemento; C5 = componente 5 do complemento; CD = cluster de diferenciação; HEV= hemólise extravascular; FB = fator B do complemento; FD = fator D do complemento; MAC = complexo de ataque à membrana; HPN = hemoglobinúria paroxística noturna.</a:t>
            </a:r>
            <a:endParaRPr/>
          </a:p>
          <a:p>
            <a:pPr indent="0" lvl="0" marL="0" rtl="0" algn="l">
              <a:lnSpc>
                <a:spcPct val="90000"/>
              </a:lnSpc>
              <a:spcBef>
                <a:spcPts val="300"/>
              </a:spcBef>
              <a:spcAft>
                <a:spcPts val="0"/>
              </a:spcAft>
              <a:buClr>
                <a:schemeClr val="dk1"/>
              </a:buClr>
              <a:buSzPts val="800"/>
              <a:buNone/>
            </a:pPr>
            <a:r>
              <a:rPr lang="pt-BR"/>
              <a:t>1. Hill A, et al. Nat Rev Dis Primers. 2017;3:17028. 2. Ricklin D, et al. [published online December 9, 2019]. Nat Rev Drug Discov. doi: 10.1038/s41573-019-0055-y. 3. Walport MJ. N Engl J Med. 2001;344(14):1058-1066. 4. Tortora GJ, et al. Principles of Anatomy &amp; Physiology. 15th ed. John Wiley &amp; Sons, Inc; 2016:668-694. 5. Olutogun T, et al. Blood Transfus. 2015;13(3):363‐369. </a:t>
            </a:r>
            <a:endParaRPr/>
          </a:p>
        </p:txBody>
      </p:sp>
      <p:sp>
        <p:nvSpPr>
          <p:cNvPr id="1316" name="Google Shape;1316;p26"/>
          <p:cNvSpPr/>
          <p:nvPr/>
        </p:nvSpPr>
        <p:spPr>
          <a:xfrm>
            <a:off x="1238599" y="6887283"/>
            <a:ext cx="10746766" cy="903417"/>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grpSp>
        <p:nvGrpSpPr>
          <p:cNvPr id="1317" name="Google Shape;1317;p26"/>
          <p:cNvGrpSpPr/>
          <p:nvPr/>
        </p:nvGrpSpPr>
        <p:grpSpPr>
          <a:xfrm>
            <a:off x="2388278" y="2042840"/>
            <a:ext cx="8159526" cy="3299094"/>
            <a:chOff x="2010158" y="2485975"/>
            <a:chExt cx="8159526" cy="3299094"/>
          </a:xfrm>
        </p:grpSpPr>
        <p:sp>
          <p:nvSpPr>
            <p:cNvPr id="1318" name="Google Shape;1318;p26"/>
            <p:cNvSpPr txBox="1"/>
            <p:nvPr/>
          </p:nvSpPr>
          <p:spPr>
            <a:xfrm>
              <a:off x="8946663" y="3499080"/>
              <a:ext cx="933076"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600"/>
                <a:buFont typeface="Calibri"/>
                <a:buNone/>
              </a:pPr>
              <a:r>
                <a:rPr b="1" i="0" lang="pt-BR" sz="1600" u="none" cap="none" strike="noStrike">
                  <a:solidFill>
                    <a:srgbClr val="003865"/>
                  </a:solidFill>
                  <a:latin typeface="Calibri"/>
                  <a:ea typeface="Calibri"/>
                  <a:cs typeface="Calibri"/>
                  <a:sym typeface="Calibri"/>
                </a:rPr>
                <a:t>Proximal</a:t>
              </a:r>
              <a:endParaRPr/>
            </a:p>
          </p:txBody>
        </p:sp>
        <p:sp>
          <p:nvSpPr>
            <p:cNvPr id="1319" name="Google Shape;1319;p26"/>
            <p:cNvSpPr txBox="1"/>
            <p:nvPr/>
          </p:nvSpPr>
          <p:spPr>
            <a:xfrm>
              <a:off x="8935003" y="4363022"/>
              <a:ext cx="1090116"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600"/>
                <a:buFont typeface="Calibri"/>
                <a:buNone/>
              </a:pPr>
              <a:r>
                <a:rPr b="1" i="0" lang="pt-BR" sz="1600" u="none" cap="none" strike="noStrike">
                  <a:solidFill>
                    <a:srgbClr val="003865"/>
                  </a:solidFill>
                  <a:latin typeface="Calibri"/>
                  <a:ea typeface="Calibri"/>
                  <a:cs typeface="Calibri"/>
                  <a:sym typeface="Calibri"/>
                </a:rPr>
                <a:t>Terminal</a:t>
              </a:r>
              <a:endParaRPr/>
            </a:p>
          </p:txBody>
        </p:sp>
        <p:cxnSp>
          <p:nvCxnSpPr>
            <p:cNvPr id="1320" name="Google Shape;1320;p26"/>
            <p:cNvCxnSpPr/>
            <p:nvPr/>
          </p:nvCxnSpPr>
          <p:spPr>
            <a:xfrm>
              <a:off x="7027802" y="4355374"/>
              <a:ext cx="0" cy="1255056"/>
            </a:xfrm>
            <a:prstGeom prst="straightConnector1">
              <a:avLst/>
            </a:prstGeom>
            <a:noFill/>
            <a:ln cap="flat" cmpd="sng" w="19050">
              <a:solidFill>
                <a:srgbClr val="283C8C"/>
              </a:solidFill>
              <a:prstDash val="solid"/>
              <a:miter lim="800000"/>
              <a:headEnd len="sm" w="sm" type="none"/>
              <a:tailEnd len="sm" w="sm" type="none"/>
            </a:ln>
          </p:spPr>
        </p:cxnSp>
        <p:cxnSp>
          <p:nvCxnSpPr>
            <p:cNvPr id="1321" name="Google Shape;1321;p26"/>
            <p:cNvCxnSpPr/>
            <p:nvPr/>
          </p:nvCxnSpPr>
          <p:spPr>
            <a:xfrm>
              <a:off x="7027800" y="4526526"/>
              <a:ext cx="0" cy="1255056"/>
            </a:xfrm>
            <a:prstGeom prst="straightConnector1">
              <a:avLst/>
            </a:prstGeom>
            <a:noFill/>
            <a:ln cap="flat" cmpd="sng" w="19050">
              <a:solidFill>
                <a:srgbClr val="CE2434"/>
              </a:solidFill>
              <a:prstDash val="solid"/>
              <a:miter lim="800000"/>
              <a:headEnd len="sm" w="sm" type="none"/>
              <a:tailEnd len="sm" w="sm" type="none"/>
            </a:ln>
          </p:spPr>
        </p:cxnSp>
        <p:cxnSp>
          <p:nvCxnSpPr>
            <p:cNvPr id="1322" name="Google Shape;1322;p26"/>
            <p:cNvCxnSpPr/>
            <p:nvPr/>
          </p:nvCxnSpPr>
          <p:spPr>
            <a:xfrm rot="5400000">
              <a:off x="7027800" y="4440629"/>
              <a:ext cx="1" cy="1255056"/>
            </a:xfrm>
            <a:prstGeom prst="straightConnector1">
              <a:avLst/>
            </a:prstGeom>
            <a:noFill/>
            <a:ln cap="flat" cmpd="sng" w="19050">
              <a:solidFill>
                <a:srgbClr val="32A4FE"/>
              </a:solidFill>
              <a:prstDash val="solid"/>
              <a:miter lim="800000"/>
              <a:headEnd len="sm" w="sm" type="none"/>
              <a:tailEnd len="sm" w="sm" type="none"/>
            </a:ln>
          </p:spPr>
        </p:cxnSp>
        <p:cxnSp>
          <p:nvCxnSpPr>
            <p:cNvPr id="1323" name="Google Shape;1323;p26"/>
            <p:cNvCxnSpPr/>
            <p:nvPr/>
          </p:nvCxnSpPr>
          <p:spPr>
            <a:xfrm rot="10800000">
              <a:off x="5849551" y="4838377"/>
              <a:ext cx="0" cy="692006"/>
            </a:xfrm>
            <a:prstGeom prst="straightConnector1">
              <a:avLst/>
            </a:prstGeom>
            <a:noFill/>
            <a:ln cap="flat" cmpd="sng" w="19050">
              <a:solidFill>
                <a:schemeClr val="accent2"/>
              </a:solidFill>
              <a:prstDash val="solid"/>
              <a:miter lim="800000"/>
              <a:headEnd len="sm" w="sm" type="none"/>
              <a:tailEnd len="sm" w="sm" type="none"/>
            </a:ln>
          </p:spPr>
        </p:cxnSp>
        <p:cxnSp>
          <p:nvCxnSpPr>
            <p:cNvPr id="1324" name="Google Shape;1324;p26"/>
            <p:cNvCxnSpPr/>
            <p:nvPr/>
          </p:nvCxnSpPr>
          <p:spPr>
            <a:xfrm rot="10800000">
              <a:off x="5585191" y="4935047"/>
              <a:ext cx="0" cy="595336"/>
            </a:xfrm>
            <a:prstGeom prst="straightConnector1">
              <a:avLst/>
            </a:prstGeom>
            <a:noFill/>
            <a:ln cap="flat" cmpd="sng" w="19050">
              <a:solidFill>
                <a:schemeClr val="accent3"/>
              </a:solidFill>
              <a:prstDash val="solid"/>
              <a:miter lim="800000"/>
              <a:headEnd len="sm" w="sm" type="none"/>
              <a:tailEnd len="sm" w="sm" type="none"/>
            </a:ln>
          </p:spPr>
        </p:cxnSp>
        <p:sp>
          <p:nvSpPr>
            <p:cNvPr id="1325" name="Google Shape;1325;p26"/>
            <p:cNvSpPr/>
            <p:nvPr/>
          </p:nvSpPr>
          <p:spPr>
            <a:xfrm flipH="1">
              <a:off x="5849550" y="2809762"/>
              <a:ext cx="2633472" cy="2274927"/>
            </a:xfrm>
            <a:custGeom>
              <a:rect b="b" l="l" r="r" t="t"/>
              <a:pathLst>
                <a:path extrusionOk="0" h="1536824" w="1498075">
                  <a:moveTo>
                    <a:pt x="137" y="0"/>
                  </a:moveTo>
                  <a:cubicBezTo>
                    <a:pt x="-591" y="50531"/>
                    <a:pt x="1841" y="101063"/>
                    <a:pt x="1113" y="151594"/>
                  </a:cubicBezTo>
                  <a:lnTo>
                    <a:pt x="1498075" y="151594"/>
                  </a:lnTo>
                  <a:lnTo>
                    <a:pt x="1498075" y="1536824"/>
                  </a:lnTo>
                </a:path>
              </a:pathLst>
            </a:custGeom>
            <a:noFill/>
            <a:ln cap="flat" cmpd="sng" w="19050">
              <a:solidFill>
                <a:srgbClr val="CE243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Calibri"/>
                <a:buNone/>
              </a:pPr>
              <a:r>
                <a:t/>
              </a:r>
              <a:endParaRPr b="0" i="0" sz="1200" u="none" cap="none" strike="noStrike">
                <a:solidFill>
                  <a:srgbClr val="FFFFFF"/>
                </a:solidFill>
                <a:latin typeface="Arial"/>
                <a:ea typeface="Arial"/>
                <a:cs typeface="Arial"/>
                <a:sym typeface="Arial"/>
              </a:endParaRPr>
            </a:p>
          </p:txBody>
        </p:sp>
        <p:sp>
          <p:nvSpPr>
            <p:cNvPr id="1326" name="Google Shape;1326;p26"/>
            <p:cNvSpPr/>
            <p:nvPr/>
          </p:nvSpPr>
          <p:spPr>
            <a:xfrm>
              <a:off x="2952950" y="2809761"/>
              <a:ext cx="2633520" cy="2260894"/>
            </a:xfrm>
            <a:custGeom>
              <a:rect b="b" l="l" r="r" t="t"/>
              <a:pathLst>
                <a:path extrusionOk="0" h="1527344" w="1498075">
                  <a:moveTo>
                    <a:pt x="137" y="0"/>
                  </a:moveTo>
                  <a:cubicBezTo>
                    <a:pt x="-591" y="50531"/>
                    <a:pt x="1841" y="101063"/>
                    <a:pt x="1113" y="151594"/>
                  </a:cubicBezTo>
                  <a:lnTo>
                    <a:pt x="1498075" y="151594"/>
                  </a:lnTo>
                  <a:lnTo>
                    <a:pt x="1498075" y="1527344"/>
                  </a:lnTo>
                </a:path>
              </a:pathLst>
            </a:custGeom>
            <a:noFill/>
            <a:ln cap="flat" cmpd="sng" w="19050">
              <a:solidFill>
                <a:srgbClr val="283C8C"/>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Calibri"/>
                <a:buNone/>
              </a:pPr>
              <a:r>
                <a:t/>
              </a:r>
              <a:endParaRPr b="0" i="0" sz="1200" u="none" cap="none" strike="noStrike">
                <a:solidFill>
                  <a:srgbClr val="FFFFFF"/>
                </a:solidFill>
                <a:latin typeface="Arial"/>
                <a:ea typeface="Arial"/>
                <a:cs typeface="Arial"/>
                <a:sym typeface="Arial"/>
              </a:endParaRPr>
            </a:p>
          </p:txBody>
        </p:sp>
        <p:cxnSp>
          <p:nvCxnSpPr>
            <p:cNvPr id="1327" name="Google Shape;1327;p26"/>
            <p:cNvCxnSpPr>
              <a:stCxn id="1328" idx="2"/>
              <a:endCxn id="1329" idx="0"/>
            </p:cNvCxnSpPr>
            <p:nvPr/>
          </p:nvCxnSpPr>
          <p:spPr>
            <a:xfrm>
              <a:off x="5710329" y="2911661"/>
              <a:ext cx="7200" cy="2464500"/>
            </a:xfrm>
            <a:prstGeom prst="straightConnector1">
              <a:avLst/>
            </a:prstGeom>
            <a:noFill/>
            <a:ln cap="flat" cmpd="sng" w="19050">
              <a:solidFill>
                <a:srgbClr val="32A4FE"/>
              </a:solidFill>
              <a:prstDash val="solid"/>
              <a:miter lim="800000"/>
              <a:headEnd len="sm" w="sm" type="none"/>
              <a:tailEnd len="sm" w="sm" type="none"/>
            </a:ln>
          </p:spPr>
        </p:cxnSp>
        <p:sp>
          <p:nvSpPr>
            <p:cNvPr id="1328" name="Google Shape;1328;p26"/>
            <p:cNvSpPr/>
            <p:nvPr/>
          </p:nvSpPr>
          <p:spPr>
            <a:xfrm>
              <a:off x="4594760" y="2500182"/>
              <a:ext cx="2231137" cy="411479"/>
            </a:xfrm>
            <a:prstGeom prst="rect">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da LECTINA</a:t>
              </a:r>
              <a:endParaRPr/>
            </a:p>
          </p:txBody>
        </p:sp>
        <p:sp>
          <p:nvSpPr>
            <p:cNvPr id="1330" name="Google Shape;1330;p26"/>
            <p:cNvSpPr/>
            <p:nvPr/>
          </p:nvSpPr>
          <p:spPr>
            <a:xfrm>
              <a:off x="8370318" y="2910229"/>
              <a:ext cx="1799366" cy="246221"/>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000000"/>
                </a:buClr>
                <a:buSzPts val="1000"/>
                <a:buFont typeface="Calibri"/>
                <a:buNone/>
              </a:pPr>
              <a:r>
                <a:rPr b="0" i="1" lang="pt-BR" sz="1000" u="none" cap="none" strike="noStrike">
                  <a:solidFill>
                    <a:srgbClr val="000000"/>
                  </a:solidFill>
                  <a:latin typeface="Calibri"/>
                  <a:ea typeface="Calibri"/>
                  <a:cs typeface="Calibri"/>
                  <a:sym typeface="Calibri"/>
                </a:rPr>
                <a:t>Sempre ativa em baixo nível</a:t>
              </a:r>
              <a:endParaRPr/>
            </a:p>
          </p:txBody>
        </p:sp>
        <p:sp>
          <p:nvSpPr>
            <p:cNvPr id="1331" name="Google Shape;1331;p26"/>
            <p:cNvSpPr/>
            <p:nvPr/>
          </p:nvSpPr>
          <p:spPr>
            <a:xfrm>
              <a:off x="4601860" y="3559066"/>
              <a:ext cx="2234642" cy="312085"/>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a:t>
              </a:r>
              <a:endParaRPr/>
            </a:p>
          </p:txBody>
        </p:sp>
        <p:sp>
          <p:nvSpPr>
            <p:cNvPr id="1332" name="Google Shape;1332;p26"/>
            <p:cNvSpPr/>
            <p:nvPr/>
          </p:nvSpPr>
          <p:spPr>
            <a:xfrm>
              <a:off x="4598676" y="3121467"/>
              <a:ext cx="2234645" cy="312085"/>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 convertase</a:t>
              </a:r>
              <a:endParaRPr b="1" i="0" sz="1400" u="none" cap="none" strike="noStrike">
                <a:solidFill>
                  <a:srgbClr val="FFFFFF"/>
                </a:solidFill>
                <a:latin typeface="Calibri"/>
                <a:ea typeface="Calibri"/>
                <a:cs typeface="Calibri"/>
                <a:sym typeface="Calibri"/>
              </a:endParaRPr>
            </a:p>
          </p:txBody>
        </p:sp>
        <p:sp>
          <p:nvSpPr>
            <p:cNvPr id="1333" name="Google Shape;1333;p26"/>
            <p:cNvSpPr/>
            <p:nvPr/>
          </p:nvSpPr>
          <p:spPr>
            <a:xfrm>
              <a:off x="4601860" y="3996021"/>
              <a:ext cx="2234642" cy="312085"/>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C3b</a:t>
              </a:r>
              <a:endParaRPr/>
            </a:p>
          </p:txBody>
        </p:sp>
        <p:sp>
          <p:nvSpPr>
            <p:cNvPr id="1334" name="Google Shape;1334;p26"/>
            <p:cNvSpPr/>
            <p:nvPr/>
          </p:nvSpPr>
          <p:spPr>
            <a:xfrm>
              <a:off x="7175820" y="3578371"/>
              <a:ext cx="1307202" cy="24622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2A4FE"/>
                </a:buClr>
                <a:buSzPts val="1000"/>
                <a:buFont typeface="Calibri"/>
                <a:buNone/>
              </a:pPr>
              <a:r>
                <a:rPr b="1" i="0" lang="pt-BR" sz="1000" u="none" cap="none" strike="noStrike">
                  <a:solidFill>
                    <a:srgbClr val="32A4FE"/>
                  </a:solidFill>
                  <a:latin typeface="Calibri"/>
                  <a:ea typeface="Calibri"/>
                  <a:cs typeface="Calibri"/>
                  <a:sym typeface="Calibri"/>
                </a:rPr>
                <a:t>Alça de amplificação</a:t>
              </a:r>
              <a:endParaRPr/>
            </a:p>
          </p:txBody>
        </p:sp>
        <p:sp>
          <p:nvSpPr>
            <p:cNvPr id="1335" name="Google Shape;1335;p26"/>
            <p:cNvSpPr/>
            <p:nvPr/>
          </p:nvSpPr>
          <p:spPr>
            <a:xfrm>
              <a:off x="4600270" y="4911515"/>
              <a:ext cx="2234642" cy="312085"/>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a:t>
              </a:r>
              <a:endParaRPr/>
            </a:p>
          </p:txBody>
        </p:sp>
        <p:sp>
          <p:nvSpPr>
            <p:cNvPr id="1336" name="Google Shape;1336;p26"/>
            <p:cNvSpPr/>
            <p:nvPr/>
          </p:nvSpPr>
          <p:spPr>
            <a:xfrm>
              <a:off x="4602592" y="4460695"/>
              <a:ext cx="2230729" cy="312085"/>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 convertase</a:t>
              </a:r>
              <a:endParaRPr b="1" i="0" sz="1400" u="none" cap="none" strike="noStrike">
                <a:solidFill>
                  <a:srgbClr val="FFFFFF"/>
                </a:solidFill>
                <a:latin typeface="Calibri"/>
                <a:ea typeface="Calibri"/>
                <a:cs typeface="Calibri"/>
                <a:sym typeface="Calibri"/>
              </a:endParaRPr>
            </a:p>
          </p:txBody>
        </p:sp>
        <p:sp>
          <p:nvSpPr>
            <p:cNvPr id="1329" name="Google Shape;1329;p26"/>
            <p:cNvSpPr/>
            <p:nvPr/>
          </p:nvSpPr>
          <p:spPr>
            <a:xfrm>
              <a:off x="4601568" y="5376186"/>
              <a:ext cx="2231754" cy="408883"/>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C5b-9</a:t>
              </a:r>
              <a:br>
                <a:rPr b="1" i="0" lang="pt-BR" sz="1400" u="none" cap="none" strike="noStrike">
                  <a:solidFill>
                    <a:srgbClr val="FFFFFF"/>
                  </a:solidFill>
                  <a:latin typeface="Calibri"/>
                  <a:ea typeface="Calibri"/>
                  <a:cs typeface="Calibri"/>
                  <a:sym typeface="Calibri"/>
                </a:rPr>
              </a:br>
              <a:r>
                <a:rPr b="1" i="0" lang="pt-BR" sz="1400" u="none" cap="none" strike="noStrike">
                  <a:solidFill>
                    <a:srgbClr val="FFFFFF"/>
                  </a:solidFill>
                  <a:latin typeface="Calibri"/>
                  <a:ea typeface="Calibri"/>
                  <a:cs typeface="Calibri"/>
                  <a:sym typeface="Calibri"/>
                </a:rPr>
                <a:t>Formação de MAC</a:t>
              </a:r>
              <a:endParaRPr/>
            </a:p>
          </p:txBody>
        </p:sp>
        <p:sp>
          <p:nvSpPr>
            <p:cNvPr id="1337" name="Google Shape;1337;p26"/>
            <p:cNvSpPr/>
            <p:nvPr/>
          </p:nvSpPr>
          <p:spPr>
            <a:xfrm>
              <a:off x="2212367" y="3559066"/>
              <a:ext cx="2234641" cy="312084"/>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C3a</a:t>
              </a:r>
              <a:endParaRPr/>
            </a:p>
          </p:txBody>
        </p:sp>
        <p:sp>
          <p:nvSpPr>
            <p:cNvPr id="1338" name="Google Shape;1338;p26"/>
            <p:cNvSpPr/>
            <p:nvPr/>
          </p:nvSpPr>
          <p:spPr>
            <a:xfrm>
              <a:off x="7567172" y="2923962"/>
              <a:ext cx="457200" cy="228600"/>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FD</a:t>
              </a:r>
              <a:endParaRPr/>
            </a:p>
          </p:txBody>
        </p:sp>
        <p:sp>
          <p:nvSpPr>
            <p:cNvPr id="1339" name="Google Shape;1339;p26"/>
            <p:cNvSpPr/>
            <p:nvPr/>
          </p:nvSpPr>
          <p:spPr>
            <a:xfrm>
              <a:off x="6949069" y="2948218"/>
              <a:ext cx="365760" cy="185502"/>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FB</a:t>
              </a:r>
              <a:endParaRPr/>
            </a:p>
          </p:txBody>
        </p:sp>
        <p:sp>
          <p:nvSpPr>
            <p:cNvPr id="1340" name="Google Shape;1340;p26"/>
            <p:cNvSpPr/>
            <p:nvPr/>
          </p:nvSpPr>
          <p:spPr>
            <a:xfrm>
              <a:off x="7043361" y="4910087"/>
              <a:ext cx="2234641" cy="312084"/>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C5a</a:t>
              </a:r>
              <a:endParaRPr/>
            </a:p>
          </p:txBody>
        </p:sp>
        <p:sp>
          <p:nvSpPr>
            <p:cNvPr id="1341" name="Google Shape;1341;p26"/>
            <p:cNvSpPr/>
            <p:nvPr/>
          </p:nvSpPr>
          <p:spPr>
            <a:xfrm>
              <a:off x="7435825" y="2485975"/>
              <a:ext cx="2067682" cy="42233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ALTERNATIVA</a:t>
              </a:r>
              <a:endParaRPr/>
            </a:p>
          </p:txBody>
        </p:sp>
        <p:sp>
          <p:nvSpPr>
            <p:cNvPr id="1342" name="Google Shape;1342;p26"/>
            <p:cNvSpPr/>
            <p:nvPr/>
          </p:nvSpPr>
          <p:spPr>
            <a:xfrm>
              <a:off x="2010158" y="2485975"/>
              <a:ext cx="2067682" cy="422330"/>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CLÁSSICA</a:t>
              </a:r>
              <a:endParaRPr/>
            </a:p>
          </p:txBody>
        </p:sp>
        <p:sp>
          <p:nvSpPr>
            <p:cNvPr id="1343" name="Google Shape;1343;p26"/>
            <p:cNvSpPr/>
            <p:nvPr/>
          </p:nvSpPr>
          <p:spPr>
            <a:xfrm rot="3971960">
              <a:off x="6260574" y="3179445"/>
              <a:ext cx="899646" cy="1115368"/>
            </a:xfrm>
            <a:prstGeom prst="arc">
              <a:avLst>
                <a:gd fmla="val 13452213" name="adj1"/>
                <a:gd fmla="val 0" name="adj2"/>
              </a:avLst>
            </a:prstGeom>
            <a:noFill/>
            <a:ln cap="flat" cmpd="sng" w="28575">
              <a:solidFill>
                <a:srgbClr val="32A4FE"/>
              </a:solidFill>
              <a:prstDash val="solid"/>
              <a:miter lim="800000"/>
              <a:headEnd len="med" w="med" type="stealth"/>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344" name="Google Shape;1344;p26"/>
            <p:cNvSpPr/>
            <p:nvPr/>
          </p:nvSpPr>
          <p:spPr>
            <a:xfrm>
              <a:off x="6927092" y="3859176"/>
              <a:ext cx="457200" cy="228600"/>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FD</a:t>
              </a:r>
              <a:endParaRPr/>
            </a:p>
          </p:txBody>
        </p:sp>
        <p:sp>
          <p:nvSpPr>
            <p:cNvPr id="1345" name="Google Shape;1345;p26"/>
            <p:cNvSpPr/>
            <p:nvPr/>
          </p:nvSpPr>
          <p:spPr>
            <a:xfrm>
              <a:off x="7002383" y="3374265"/>
              <a:ext cx="365760" cy="185502"/>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FB</a:t>
              </a:r>
              <a:endParaRPr/>
            </a:p>
          </p:txBody>
        </p:sp>
      </p:grpSp>
      <p:grpSp>
        <p:nvGrpSpPr>
          <p:cNvPr id="1346" name="Google Shape;1346;p26"/>
          <p:cNvGrpSpPr/>
          <p:nvPr/>
        </p:nvGrpSpPr>
        <p:grpSpPr>
          <a:xfrm>
            <a:off x="683905" y="2699270"/>
            <a:ext cx="5825586" cy="3345148"/>
            <a:chOff x="683905" y="2699270"/>
            <a:chExt cx="5825586" cy="3345148"/>
          </a:xfrm>
        </p:grpSpPr>
        <p:pic>
          <p:nvPicPr>
            <p:cNvPr id="1347" name="Google Shape;1347;p26"/>
            <p:cNvPicPr preferRelativeResize="0"/>
            <p:nvPr/>
          </p:nvPicPr>
          <p:blipFill rotWithShape="1">
            <a:blip r:embed="rId3">
              <a:alphaModFix/>
            </a:blip>
            <a:srcRect b="0" l="0" r="0" t="0"/>
            <a:stretch/>
          </p:blipFill>
          <p:spPr>
            <a:xfrm>
              <a:off x="1254246" y="2699270"/>
              <a:ext cx="1121636" cy="1327652"/>
            </a:xfrm>
            <a:prstGeom prst="rect">
              <a:avLst/>
            </a:prstGeom>
            <a:noFill/>
            <a:ln>
              <a:noFill/>
            </a:ln>
          </p:spPr>
        </p:pic>
        <p:grpSp>
          <p:nvGrpSpPr>
            <p:cNvPr id="1348" name="Google Shape;1348;p26"/>
            <p:cNvGrpSpPr/>
            <p:nvPr/>
          </p:nvGrpSpPr>
          <p:grpSpPr>
            <a:xfrm>
              <a:off x="1130140" y="5018902"/>
              <a:ext cx="1355943" cy="1025516"/>
              <a:chOff x="4730459" y="2921782"/>
              <a:chExt cx="2331351" cy="1763231"/>
            </a:xfrm>
          </p:grpSpPr>
          <p:pic>
            <p:nvPicPr>
              <p:cNvPr id="1349" name="Google Shape;1349;p26"/>
              <p:cNvPicPr preferRelativeResize="0"/>
              <p:nvPr/>
            </p:nvPicPr>
            <p:blipFill rotWithShape="1">
              <a:blip r:embed="rId4">
                <a:alphaModFix amt="80000"/>
              </a:blip>
              <a:srcRect b="24741" l="9554" r="7498" t="7255"/>
              <a:stretch/>
            </p:blipFill>
            <p:spPr>
              <a:xfrm flipH="1">
                <a:off x="4730459" y="2921782"/>
                <a:ext cx="2217197" cy="1763231"/>
              </a:xfrm>
              <a:prstGeom prst="rect">
                <a:avLst/>
              </a:prstGeom>
              <a:noFill/>
              <a:ln>
                <a:noFill/>
              </a:ln>
            </p:spPr>
          </p:pic>
          <p:pic>
            <p:nvPicPr>
              <p:cNvPr id="1350" name="Google Shape;1350;p26"/>
              <p:cNvPicPr preferRelativeResize="0"/>
              <p:nvPr/>
            </p:nvPicPr>
            <p:blipFill rotWithShape="1">
              <a:blip r:embed="rId5">
                <a:alphaModFix/>
              </a:blip>
              <a:srcRect b="0" l="0" r="0" t="0"/>
              <a:stretch/>
            </p:blipFill>
            <p:spPr>
              <a:xfrm>
                <a:off x="5366219" y="3396166"/>
                <a:ext cx="702357" cy="831362"/>
              </a:xfrm>
              <a:prstGeom prst="rect">
                <a:avLst/>
              </a:prstGeom>
              <a:noFill/>
              <a:ln>
                <a:noFill/>
              </a:ln>
            </p:spPr>
          </p:pic>
          <p:sp>
            <p:nvSpPr>
              <p:cNvPr id="1351" name="Google Shape;1351;p26"/>
              <p:cNvSpPr/>
              <p:nvPr/>
            </p:nvSpPr>
            <p:spPr>
              <a:xfrm rot="10800000">
                <a:off x="4904949" y="3055916"/>
                <a:ext cx="526002" cy="193089"/>
              </a:xfrm>
              <a:prstGeom prst="rect">
                <a:avLst/>
              </a:prstGeom>
              <a:gradFill>
                <a:gsLst>
                  <a:gs pos="0">
                    <a:schemeClr val="lt1"/>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pic>
            <p:nvPicPr>
              <p:cNvPr id="1352" name="Google Shape;1352;p26"/>
              <p:cNvPicPr preferRelativeResize="0"/>
              <p:nvPr/>
            </p:nvPicPr>
            <p:blipFill rotWithShape="1">
              <a:blip r:embed="rId6">
                <a:alphaModFix/>
              </a:blip>
              <a:srcRect b="0" l="0" r="0" t="0"/>
              <a:stretch/>
            </p:blipFill>
            <p:spPr>
              <a:xfrm>
                <a:off x="5387508" y="3884185"/>
                <a:ext cx="256898" cy="272608"/>
              </a:xfrm>
              <a:prstGeom prst="rect">
                <a:avLst/>
              </a:prstGeom>
              <a:noFill/>
              <a:ln>
                <a:noFill/>
              </a:ln>
            </p:spPr>
          </p:pic>
          <p:pic>
            <p:nvPicPr>
              <p:cNvPr id="1353" name="Google Shape;1353;p26"/>
              <p:cNvPicPr preferRelativeResize="0"/>
              <p:nvPr/>
            </p:nvPicPr>
            <p:blipFill rotWithShape="1">
              <a:blip r:embed="rId6">
                <a:alphaModFix/>
              </a:blip>
              <a:srcRect b="0" l="0" r="0" t="0"/>
              <a:stretch/>
            </p:blipFill>
            <p:spPr>
              <a:xfrm>
                <a:off x="5840548" y="3529483"/>
                <a:ext cx="256898" cy="272608"/>
              </a:xfrm>
              <a:prstGeom prst="rect">
                <a:avLst/>
              </a:prstGeom>
              <a:noFill/>
              <a:ln>
                <a:noFill/>
              </a:ln>
            </p:spPr>
          </p:pic>
          <p:pic>
            <p:nvPicPr>
              <p:cNvPr id="1354" name="Google Shape;1354;p26"/>
              <p:cNvPicPr preferRelativeResize="0"/>
              <p:nvPr/>
            </p:nvPicPr>
            <p:blipFill rotWithShape="1">
              <a:blip r:embed="rId6">
                <a:alphaModFix/>
              </a:blip>
              <a:srcRect b="0" l="0" r="0" t="0"/>
              <a:stretch/>
            </p:blipFill>
            <p:spPr>
              <a:xfrm>
                <a:off x="5688681" y="3441817"/>
                <a:ext cx="256898" cy="272608"/>
              </a:xfrm>
              <a:prstGeom prst="rect">
                <a:avLst/>
              </a:prstGeom>
              <a:noFill/>
              <a:ln>
                <a:noFill/>
              </a:ln>
            </p:spPr>
          </p:pic>
          <p:pic>
            <p:nvPicPr>
              <p:cNvPr id="1355" name="Google Shape;1355;p26"/>
              <p:cNvPicPr preferRelativeResize="0"/>
              <p:nvPr/>
            </p:nvPicPr>
            <p:blipFill rotWithShape="1">
              <a:blip r:embed="rId6">
                <a:alphaModFix/>
              </a:blip>
              <a:srcRect b="0" l="0" r="0" t="0"/>
              <a:stretch/>
            </p:blipFill>
            <p:spPr>
              <a:xfrm>
                <a:off x="5384066" y="3604666"/>
                <a:ext cx="256898" cy="272608"/>
              </a:xfrm>
              <a:prstGeom prst="rect">
                <a:avLst/>
              </a:prstGeom>
              <a:noFill/>
              <a:ln>
                <a:noFill/>
              </a:ln>
            </p:spPr>
          </p:pic>
          <p:pic>
            <p:nvPicPr>
              <p:cNvPr id="1356" name="Google Shape;1356;p26"/>
              <p:cNvPicPr preferRelativeResize="0"/>
              <p:nvPr/>
            </p:nvPicPr>
            <p:blipFill rotWithShape="1">
              <a:blip r:embed="rId6">
                <a:alphaModFix/>
              </a:blip>
              <a:srcRect b="0" l="0" r="0" t="0"/>
              <a:stretch/>
            </p:blipFill>
            <p:spPr>
              <a:xfrm>
                <a:off x="5812691" y="3833266"/>
                <a:ext cx="256898" cy="272608"/>
              </a:xfrm>
              <a:prstGeom prst="rect">
                <a:avLst/>
              </a:prstGeom>
              <a:noFill/>
              <a:ln>
                <a:noFill/>
              </a:ln>
            </p:spPr>
          </p:pic>
          <p:pic>
            <p:nvPicPr>
              <p:cNvPr id="1357" name="Google Shape;1357;p26"/>
              <p:cNvPicPr preferRelativeResize="0"/>
              <p:nvPr/>
            </p:nvPicPr>
            <p:blipFill rotWithShape="1">
              <a:blip r:embed="rId6">
                <a:alphaModFix/>
              </a:blip>
              <a:srcRect b="0" l="0" r="0" t="0"/>
              <a:stretch/>
            </p:blipFill>
            <p:spPr>
              <a:xfrm>
                <a:off x="5558013" y="3918991"/>
                <a:ext cx="256898" cy="272608"/>
              </a:xfrm>
              <a:prstGeom prst="rect">
                <a:avLst/>
              </a:prstGeom>
              <a:noFill/>
              <a:ln>
                <a:noFill/>
              </a:ln>
            </p:spPr>
          </p:pic>
          <p:pic>
            <p:nvPicPr>
              <p:cNvPr id="1358" name="Google Shape;1358;p26"/>
              <p:cNvPicPr preferRelativeResize="0"/>
              <p:nvPr/>
            </p:nvPicPr>
            <p:blipFill rotWithShape="1">
              <a:blip r:embed="rId6">
                <a:alphaModFix/>
              </a:blip>
              <a:srcRect b="0" l="0" r="0" t="0"/>
              <a:stretch/>
            </p:blipFill>
            <p:spPr>
              <a:xfrm>
                <a:off x="5815188" y="3690391"/>
                <a:ext cx="256898" cy="272608"/>
              </a:xfrm>
              <a:prstGeom prst="rect">
                <a:avLst/>
              </a:prstGeom>
              <a:noFill/>
              <a:ln>
                <a:noFill/>
              </a:ln>
            </p:spPr>
          </p:pic>
          <p:pic>
            <p:nvPicPr>
              <p:cNvPr id="1359" name="Google Shape;1359;p26"/>
              <p:cNvPicPr preferRelativeResize="0"/>
              <p:nvPr/>
            </p:nvPicPr>
            <p:blipFill rotWithShape="1">
              <a:blip r:embed="rId6">
                <a:alphaModFix/>
              </a:blip>
              <a:srcRect b="0" l="0" r="0" t="0"/>
              <a:stretch/>
            </p:blipFill>
            <p:spPr>
              <a:xfrm>
                <a:off x="5472288" y="3433216"/>
                <a:ext cx="256898" cy="272608"/>
              </a:xfrm>
              <a:prstGeom prst="rect">
                <a:avLst/>
              </a:prstGeom>
              <a:noFill/>
              <a:ln>
                <a:noFill/>
              </a:ln>
            </p:spPr>
          </p:pic>
          <p:pic>
            <p:nvPicPr>
              <p:cNvPr id="1360" name="Google Shape;1360;p26"/>
              <p:cNvPicPr preferRelativeResize="0"/>
              <p:nvPr/>
            </p:nvPicPr>
            <p:blipFill rotWithShape="1">
              <a:blip r:embed="rId6">
                <a:alphaModFix/>
              </a:blip>
              <a:srcRect b="0" l="0" r="0" t="0"/>
              <a:stretch/>
            </p:blipFill>
            <p:spPr>
              <a:xfrm>
                <a:off x="5329413" y="3718966"/>
                <a:ext cx="256898" cy="272608"/>
              </a:xfrm>
              <a:prstGeom prst="rect">
                <a:avLst/>
              </a:prstGeom>
              <a:noFill/>
              <a:ln>
                <a:noFill/>
              </a:ln>
            </p:spPr>
          </p:pic>
          <p:pic>
            <p:nvPicPr>
              <p:cNvPr id="1361" name="Google Shape;1361;p26"/>
              <p:cNvPicPr preferRelativeResize="0"/>
              <p:nvPr/>
            </p:nvPicPr>
            <p:blipFill rotWithShape="1">
              <a:blip r:embed="rId7">
                <a:alphaModFix/>
              </a:blip>
              <a:srcRect b="0" l="0" r="0" t="0"/>
              <a:stretch/>
            </p:blipFill>
            <p:spPr>
              <a:xfrm rot="-5645772">
                <a:off x="5950759" y="2978469"/>
                <a:ext cx="1080657" cy="1066977"/>
              </a:xfrm>
              <a:prstGeom prst="rect">
                <a:avLst/>
              </a:prstGeom>
              <a:noFill/>
              <a:ln>
                <a:noFill/>
              </a:ln>
            </p:spPr>
          </p:pic>
        </p:grpSp>
        <p:pic>
          <p:nvPicPr>
            <p:cNvPr id="1362" name="Google Shape;1362;p26"/>
            <p:cNvPicPr preferRelativeResize="0"/>
            <p:nvPr/>
          </p:nvPicPr>
          <p:blipFill rotWithShape="1">
            <a:blip r:embed="rId3">
              <a:alphaModFix/>
            </a:blip>
            <a:srcRect b="0" l="0" r="0" t="0"/>
            <a:stretch/>
          </p:blipFill>
          <p:spPr>
            <a:xfrm>
              <a:off x="1373481" y="4005370"/>
              <a:ext cx="936476" cy="1108483"/>
            </a:xfrm>
            <a:prstGeom prst="rect">
              <a:avLst/>
            </a:prstGeom>
            <a:noFill/>
            <a:ln>
              <a:noFill/>
            </a:ln>
          </p:spPr>
        </p:pic>
        <p:pic>
          <p:nvPicPr>
            <p:cNvPr id="1363" name="Google Shape;1363;p26"/>
            <p:cNvPicPr preferRelativeResize="0"/>
            <p:nvPr/>
          </p:nvPicPr>
          <p:blipFill rotWithShape="1">
            <a:blip r:embed="rId8">
              <a:alphaModFix/>
            </a:blip>
            <a:srcRect b="0" l="0" r="0" t="0"/>
            <a:stretch/>
          </p:blipFill>
          <p:spPr>
            <a:xfrm>
              <a:off x="1416170" y="4568561"/>
              <a:ext cx="342531" cy="363477"/>
            </a:xfrm>
            <a:prstGeom prst="rect">
              <a:avLst/>
            </a:prstGeom>
            <a:noFill/>
            <a:ln>
              <a:noFill/>
            </a:ln>
          </p:spPr>
        </p:pic>
        <p:pic>
          <p:nvPicPr>
            <p:cNvPr id="1364" name="Google Shape;1364;p26"/>
            <p:cNvPicPr preferRelativeResize="0"/>
            <p:nvPr/>
          </p:nvPicPr>
          <p:blipFill rotWithShape="1">
            <a:blip r:embed="rId8">
              <a:alphaModFix/>
            </a:blip>
            <a:srcRect b="0" l="0" r="0" t="0"/>
            <a:stretch/>
          </p:blipFill>
          <p:spPr>
            <a:xfrm>
              <a:off x="2020223" y="4095626"/>
              <a:ext cx="342531" cy="363477"/>
            </a:xfrm>
            <a:prstGeom prst="rect">
              <a:avLst/>
            </a:prstGeom>
            <a:noFill/>
            <a:ln>
              <a:noFill/>
            </a:ln>
          </p:spPr>
        </p:pic>
        <p:pic>
          <p:nvPicPr>
            <p:cNvPr id="1365" name="Google Shape;1365;p26"/>
            <p:cNvPicPr preferRelativeResize="0"/>
            <p:nvPr/>
          </p:nvPicPr>
          <p:blipFill rotWithShape="1">
            <a:blip r:embed="rId8">
              <a:alphaModFix/>
            </a:blip>
            <a:srcRect b="0" l="0" r="0" t="0"/>
            <a:stretch/>
          </p:blipFill>
          <p:spPr>
            <a:xfrm>
              <a:off x="1640182" y="4005370"/>
              <a:ext cx="342531" cy="363477"/>
            </a:xfrm>
            <a:prstGeom prst="rect">
              <a:avLst/>
            </a:prstGeom>
            <a:noFill/>
            <a:ln>
              <a:noFill/>
            </a:ln>
          </p:spPr>
        </p:pic>
        <p:pic>
          <p:nvPicPr>
            <p:cNvPr id="1366" name="Google Shape;1366;p26"/>
            <p:cNvPicPr preferRelativeResize="0"/>
            <p:nvPr/>
          </p:nvPicPr>
          <p:blipFill rotWithShape="1">
            <a:blip r:embed="rId8">
              <a:alphaModFix/>
            </a:blip>
            <a:srcRect b="0" l="0" r="0" t="0"/>
            <a:stretch/>
          </p:blipFill>
          <p:spPr>
            <a:xfrm>
              <a:off x="1411582" y="4195870"/>
              <a:ext cx="342531" cy="363477"/>
            </a:xfrm>
            <a:prstGeom prst="rect">
              <a:avLst/>
            </a:prstGeom>
            <a:noFill/>
            <a:ln>
              <a:noFill/>
            </a:ln>
          </p:spPr>
        </p:pic>
        <p:pic>
          <p:nvPicPr>
            <p:cNvPr id="1367" name="Google Shape;1367;p26"/>
            <p:cNvPicPr preferRelativeResize="0"/>
            <p:nvPr/>
          </p:nvPicPr>
          <p:blipFill rotWithShape="1">
            <a:blip r:embed="rId8">
              <a:alphaModFix/>
            </a:blip>
            <a:srcRect b="0" l="0" r="0" t="0"/>
            <a:stretch/>
          </p:blipFill>
          <p:spPr>
            <a:xfrm>
              <a:off x="1983082" y="4500670"/>
              <a:ext cx="342531" cy="363477"/>
            </a:xfrm>
            <a:prstGeom prst="rect">
              <a:avLst/>
            </a:prstGeom>
            <a:noFill/>
            <a:ln>
              <a:noFill/>
            </a:ln>
          </p:spPr>
        </p:pic>
        <p:sp>
          <p:nvSpPr>
            <p:cNvPr id="1368" name="Google Shape;1368;p26"/>
            <p:cNvSpPr txBox="1"/>
            <p:nvPr/>
          </p:nvSpPr>
          <p:spPr>
            <a:xfrm>
              <a:off x="3598786" y="4711125"/>
              <a:ext cx="1223412"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68D2DF"/>
                </a:buClr>
                <a:buSzPts val="1400"/>
                <a:buFont typeface="Calibri"/>
                <a:buNone/>
              </a:pPr>
              <a:r>
                <a:rPr b="1" i="0" lang="pt-BR" sz="1400" u="none" cap="none" strike="noStrike">
                  <a:solidFill>
                    <a:srgbClr val="68D2DF"/>
                  </a:solidFill>
                  <a:latin typeface="Calibri"/>
                  <a:ea typeface="Calibri"/>
                  <a:cs typeface="Calibri"/>
                  <a:sym typeface="Calibri"/>
                </a:rPr>
                <a:t>Inibidor de C5</a:t>
              </a:r>
              <a:endParaRPr/>
            </a:p>
          </p:txBody>
        </p:sp>
        <p:sp>
          <p:nvSpPr>
            <p:cNvPr id="1369" name="Google Shape;1369;p26"/>
            <p:cNvSpPr/>
            <p:nvPr/>
          </p:nvSpPr>
          <p:spPr>
            <a:xfrm rot="5400000">
              <a:off x="4783633" y="4529493"/>
              <a:ext cx="310911" cy="293008"/>
            </a:xfrm>
            <a:prstGeom prst="hexagon">
              <a:avLst>
                <a:gd fmla="val 25000" name="adj"/>
                <a:gd fmla="val 115470" name="vf"/>
              </a:avLst>
            </a:prstGeom>
            <a:solidFill>
              <a:schemeClr val="accent6"/>
            </a:solidFill>
            <a:ln>
              <a:noFill/>
            </a:ln>
          </p:spPr>
          <p:txBody>
            <a:bodyPr anchorCtr="0" anchor="ctr" bIns="45700" lIns="60950" spcFirstLastPara="1" rIns="60950" wrap="square" tIns="45700">
              <a:noAutofit/>
            </a:bodyPr>
            <a:lstStyle/>
            <a:p>
              <a:pPr indent="0" lvl="0" marL="0" marR="0" rtl="0" algn="ctr">
                <a:lnSpc>
                  <a:spcPct val="100000"/>
                </a:lnSpc>
                <a:spcBef>
                  <a:spcPts val="0"/>
                </a:spcBef>
                <a:spcAft>
                  <a:spcPts val="0"/>
                </a:spcAft>
                <a:buClr>
                  <a:schemeClr val="lt1"/>
                </a:buClr>
                <a:buSzPts val="1200"/>
                <a:buFont typeface="Calibri"/>
                <a:buNone/>
              </a:pPr>
              <a:r>
                <a:t/>
              </a:r>
              <a:endParaRPr b="0" i="0" sz="1200" u="none" cap="none" strike="noStrike">
                <a:solidFill>
                  <a:srgbClr val="000000"/>
                </a:solidFill>
                <a:latin typeface="Arial"/>
                <a:ea typeface="Arial"/>
                <a:cs typeface="Arial"/>
                <a:sym typeface="Arial"/>
              </a:endParaRPr>
            </a:p>
          </p:txBody>
        </p:sp>
        <p:sp>
          <p:nvSpPr>
            <p:cNvPr id="1370" name="Google Shape;1370;p26"/>
            <p:cNvSpPr/>
            <p:nvPr/>
          </p:nvSpPr>
          <p:spPr>
            <a:xfrm>
              <a:off x="2399232" y="5576174"/>
              <a:ext cx="4110259"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7302C"/>
                </a:buClr>
                <a:buSzPts val="800"/>
                <a:buFont typeface="Calibri"/>
                <a:buNone/>
              </a:pPr>
              <a:r>
                <a:rPr b="0" i="0" lang="pt-BR" sz="800" u="none" cap="none" strike="noStrike">
                  <a:solidFill>
                    <a:srgbClr val="37302C"/>
                  </a:solidFill>
                  <a:latin typeface="Calibri"/>
                  <a:ea typeface="Calibri"/>
                  <a:cs typeface="Calibri"/>
                  <a:sym typeface="Calibri"/>
                </a:rPr>
                <a:t>Adaptado de Tortora GJ, et al. </a:t>
              </a:r>
              <a:r>
                <a:rPr b="0" i="1" lang="pt-BR" sz="800" u="none" cap="none" strike="noStrike">
                  <a:solidFill>
                    <a:srgbClr val="37302C"/>
                  </a:solidFill>
                  <a:latin typeface="Calibri"/>
                  <a:ea typeface="Calibri"/>
                  <a:cs typeface="Calibri"/>
                  <a:sym typeface="Calibri"/>
                </a:rPr>
                <a:t>Principles of Anatomy &amp; Physiology</a:t>
              </a:r>
              <a:r>
                <a:rPr b="0" i="0" lang="pt-BR" sz="800" u="none" cap="none" strike="noStrike">
                  <a:solidFill>
                    <a:srgbClr val="37302C"/>
                  </a:solidFill>
                  <a:latin typeface="Calibri"/>
                  <a:ea typeface="Calibri"/>
                  <a:cs typeface="Calibri"/>
                  <a:sym typeface="Calibri"/>
                </a:rPr>
                <a:t>. 15th ed. John Wiley &amp; Sons, Inc; 2016:668-694 e Hill A, et al. </a:t>
              </a:r>
              <a:r>
                <a:rPr b="0" i="1" lang="pt-BR" sz="800" u="none" cap="none" strike="noStrike">
                  <a:solidFill>
                    <a:srgbClr val="37302C"/>
                  </a:solidFill>
                  <a:latin typeface="Calibri"/>
                  <a:ea typeface="Calibri"/>
                  <a:cs typeface="Calibri"/>
                  <a:sym typeface="Calibri"/>
                </a:rPr>
                <a:t>Nat Rev Dis Primers</a:t>
              </a:r>
              <a:r>
                <a:rPr b="0" i="0" lang="pt-BR" sz="800" u="none" cap="none" strike="noStrike">
                  <a:solidFill>
                    <a:srgbClr val="37302C"/>
                  </a:solidFill>
                  <a:latin typeface="Calibri"/>
                  <a:ea typeface="Calibri"/>
                  <a:cs typeface="Calibri"/>
                  <a:sym typeface="Calibri"/>
                </a:rPr>
                <a:t>. 2017;3:17028.</a:t>
              </a:r>
              <a:endParaRPr b="0" i="0" sz="800" u="none" cap="none" strike="noStrike">
                <a:solidFill>
                  <a:srgbClr val="37302C"/>
                </a:solidFill>
                <a:latin typeface="Calibri"/>
                <a:ea typeface="Calibri"/>
                <a:cs typeface="Calibri"/>
                <a:sym typeface="Calibri"/>
              </a:endParaRPr>
            </a:p>
          </p:txBody>
        </p:sp>
        <p:cxnSp>
          <p:nvCxnSpPr>
            <p:cNvPr id="1371" name="Google Shape;1371;p26"/>
            <p:cNvCxnSpPr/>
            <p:nvPr/>
          </p:nvCxnSpPr>
          <p:spPr>
            <a:xfrm rot="10800000">
              <a:off x="1982529" y="3893458"/>
              <a:ext cx="2767663" cy="0"/>
            </a:xfrm>
            <a:prstGeom prst="straightConnector1">
              <a:avLst/>
            </a:prstGeom>
            <a:noFill/>
            <a:ln cap="flat" cmpd="sng" w="28575">
              <a:solidFill>
                <a:srgbClr val="32A4FE"/>
              </a:solidFill>
              <a:prstDash val="solid"/>
              <a:miter lim="800000"/>
              <a:headEnd len="sm" w="sm" type="none"/>
              <a:tailEnd len="med" w="med" type="triangle"/>
            </a:ln>
          </p:spPr>
        </p:cxnSp>
        <p:pic>
          <p:nvPicPr>
            <p:cNvPr id="1372" name="Google Shape;1372;p26"/>
            <p:cNvPicPr preferRelativeResize="0"/>
            <p:nvPr/>
          </p:nvPicPr>
          <p:blipFill rotWithShape="1">
            <a:blip r:embed="rId8">
              <a:alphaModFix/>
            </a:blip>
            <a:srcRect b="0" l="0" r="0" t="0"/>
            <a:stretch/>
          </p:blipFill>
          <p:spPr>
            <a:xfrm>
              <a:off x="1343819" y="3052269"/>
              <a:ext cx="342531" cy="363477"/>
            </a:xfrm>
            <a:prstGeom prst="rect">
              <a:avLst/>
            </a:prstGeom>
            <a:noFill/>
            <a:ln>
              <a:noFill/>
            </a:ln>
          </p:spPr>
        </p:pic>
        <p:pic>
          <p:nvPicPr>
            <p:cNvPr id="1373" name="Google Shape;1373;p26"/>
            <p:cNvPicPr preferRelativeResize="0"/>
            <p:nvPr/>
          </p:nvPicPr>
          <p:blipFill rotWithShape="1">
            <a:blip r:embed="rId8">
              <a:alphaModFix/>
            </a:blip>
            <a:srcRect b="0" l="0" r="0" t="0"/>
            <a:stretch/>
          </p:blipFill>
          <p:spPr>
            <a:xfrm>
              <a:off x="1885729" y="2987708"/>
              <a:ext cx="342531" cy="363477"/>
            </a:xfrm>
            <a:prstGeom prst="rect">
              <a:avLst/>
            </a:prstGeom>
            <a:noFill/>
            <a:ln>
              <a:noFill/>
            </a:ln>
          </p:spPr>
        </p:pic>
        <p:sp>
          <p:nvSpPr>
            <p:cNvPr id="1374" name="Google Shape;1374;p26"/>
            <p:cNvSpPr txBox="1"/>
            <p:nvPr/>
          </p:nvSpPr>
          <p:spPr>
            <a:xfrm>
              <a:off x="683905" y="3324733"/>
              <a:ext cx="452368" cy="2974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A5345A"/>
                </a:buClr>
                <a:buSzPts val="1333"/>
                <a:buFont typeface="Calibri"/>
                <a:buNone/>
              </a:pPr>
              <a:r>
                <a:rPr b="1" i="0" lang="pt-BR" sz="1333" u="none" cap="none" strike="noStrike">
                  <a:solidFill>
                    <a:srgbClr val="A5345A"/>
                  </a:solidFill>
                  <a:latin typeface="Calibri"/>
                  <a:ea typeface="Calibri"/>
                  <a:cs typeface="Calibri"/>
                  <a:sym typeface="Calibri"/>
                </a:rPr>
                <a:t>C3b</a:t>
              </a:r>
              <a:endParaRPr/>
            </a:p>
          </p:txBody>
        </p:sp>
        <p:cxnSp>
          <p:nvCxnSpPr>
            <p:cNvPr id="1375" name="Google Shape;1375;p26"/>
            <p:cNvCxnSpPr>
              <a:stCxn id="1374" idx="0"/>
            </p:cNvCxnSpPr>
            <p:nvPr/>
          </p:nvCxnSpPr>
          <p:spPr>
            <a:xfrm flipH="1" rot="10800000">
              <a:off x="910089" y="3204433"/>
              <a:ext cx="406800" cy="120300"/>
            </a:xfrm>
            <a:prstGeom prst="straightConnector1">
              <a:avLst/>
            </a:prstGeom>
            <a:noFill/>
            <a:ln cap="flat" cmpd="sng" w="12700">
              <a:solidFill>
                <a:schemeClr val="dk1"/>
              </a:solidFill>
              <a:prstDash val="solid"/>
              <a:miter lim="800000"/>
              <a:headEnd len="sm" w="sm" type="none"/>
              <a:tailEnd len="sm" w="sm" type="none"/>
            </a:ln>
          </p:spPr>
        </p:cxnSp>
        <p:cxnSp>
          <p:nvCxnSpPr>
            <p:cNvPr id="1376" name="Google Shape;1376;p26"/>
            <p:cNvCxnSpPr/>
            <p:nvPr/>
          </p:nvCxnSpPr>
          <p:spPr>
            <a:xfrm>
              <a:off x="1797284" y="3771816"/>
              <a:ext cx="6575" cy="320020"/>
            </a:xfrm>
            <a:prstGeom prst="straightConnector1">
              <a:avLst/>
            </a:prstGeom>
            <a:noFill/>
            <a:ln cap="flat" cmpd="sng" w="28575">
              <a:solidFill>
                <a:srgbClr val="32A4FE"/>
              </a:solidFill>
              <a:prstDash val="solid"/>
              <a:miter lim="800000"/>
              <a:headEnd len="sm" w="sm" type="none"/>
              <a:tailEnd len="med" w="med" type="triangle"/>
            </a:ln>
          </p:spPr>
        </p:cxnSp>
        <p:sp>
          <p:nvSpPr>
            <p:cNvPr id="1377" name="Google Shape;1377;p26"/>
            <p:cNvSpPr txBox="1"/>
            <p:nvPr/>
          </p:nvSpPr>
          <p:spPr>
            <a:xfrm>
              <a:off x="2807200" y="3595857"/>
              <a:ext cx="1179589" cy="543867"/>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2A4FE"/>
                </a:buClr>
                <a:buSzPts val="1467"/>
                <a:buFont typeface="Calibri"/>
                <a:buNone/>
              </a:pPr>
              <a:r>
                <a:rPr b="1" i="0" lang="pt-BR" sz="1467" u="none" cap="none" strike="noStrike">
                  <a:solidFill>
                    <a:srgbClr val="32A4FE"/>
                  </a:solidFill>
                  <a:latin typeface="Calibri"/>
                  <a:ea typeface="Calibri"/>
                  <a:cs typeface="Calibri"/>
                  <a:sym typeface="Calibri"/>
                </a:rPr>
                <a:t>Opsonização de C3</a:t>
              </a:r>
              <a:endParaRPr/>
            </a:p>
          </p:txBody>
        </p:sp>
        <p:cxnSp>
          <p:nvCxnSpPr>
            <p:cNvPr id="1378" name="Google Shape;1378;p26"/>
            <p:cNvCxnSpPr/>
            <p:nvPr/>
          </p:nvCxnSpPr>
          <p:spPr>
            <a:xfrm>
              <a:off x="1819285" y="4763249"/>
              <a:ext cx="6575" cy="320020"/>
            </a:xfrm>
            <a:prstGeom prst="straightConnector1">
              <a:avLst/>
            </a:prstGeom>
            <a:noFill/>
            <a:ln cap="flat" cmpd="sng" w="28575">
              <a:solidFill>
                <a:srgbClr val="32A4FE"/>
              </a:solidFill>
              <a:prstDash val="solid"/>
              <a:miter lim="800000"/>
              <a:headEnd len="sm" w="sm" type="none"/>
              <a:tailEnd len="med" w="med" type="triangle"/>
            </a:ln>
          </p:spPr>
        </p:cxnSp>
        <p:grpSp>
          <p:nvGrpSpPr>
            <p:cNvPr id="1379" name="Google Shape;1379;p26"/>
            <p:cNvGrpSpPr/>
            <p:nvPr/>
          </p:nvGrpSpPr>
          <p:grpSpPr>
            <a:xfrm>
              <a:off x="2269679" y="2950321"/>
              <a:ext cx="654496" cy="654496"/>
              <a:chOff x="2154973" y="2269983"/>
              <a:chExt cx="783455" cy="783455"/>
            </a:xfrm>
          </p:grpSpPr>
          <p:pic>
            <p:nvPicPr>
              <p:cNvPr id="1380" name="Google Shape;1380;p26"/>
              <p:cNvPicPr preferRelativeResize="0"/>
              <p:nvPr/>
            </p:nvPicPr>
            <p:blipFill rotWithShape="1">
              <a:blip r:embed="rId9">
                <a:alphaModFix/>
              </a:blip>
              <a:srcRect b="0" l="0" r="0" t="0"/>
              <a:stretch/>
            </p:blipFill>
            <p:spPr>
              <a:xfrm>
                <a:off x="2251492" y="2357840"/>
                <a:ext cx="638175" cy="676275"/>
              </a:xfrm>
              <a:prstGeom prst="rect">
                <a:avLst/>
              </a:prstGeom>
              <a:noFill/>
              <a:ln>
                <a:noFill/>
              </a:ln>
            </p:spPr>
          </p:pic>
          <p:pic>
            <p:nvPicPr>
              <p:cNvPr descr="No sign" id="1381" name="Google Shape;1381;p26"/>
              <p:cNvPicPr preferRelativeResize="0"/>
              <p:nvPr/>
            </p:nvPicPr>
            <p:blipFill rotWithShape="1">
              <a:blip r:embed="rId10">
                <a:alphaModFix/>
              </a:blip>
              <a:srcRect b="0" l="0" r="0" t="0"/>
              <a:stretch/>
            </p:blipFill>
            <p:spPr>
              <a:xfrm>
                <a:off x="2154973" y="2269983"/>
                <a:ext cx="783455" cy="783455"/>
              </a:xfrm>
              <a:prstGeom prst="rect">
                <a:avLst/>
              </a:prstGeom>
              <a:noFill/>
              <a:ln>
                <a:noFill/>
              </a:ln>
            </p:spPr>
          </p:pic>
        </p:grpSp>
        <p:sp>
          <p:nvSpPr>
            <p:cNvPr id="1382" name="Google Shape;1382;p26"/>
            <p:cNvSpPr/>
            <p:nvPr/>
          </p:nvSpPr>
          <p:spPr>
            <a:xfrm>
              <a:off x="2437261" y="4042552"/>
              <a:ext cx="2088985" cy="58496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067"/>
                <a:buFont typeface="Calibri"/>
                <a:buNone/>
              </a:pPr>
              <a:r>
                <a:rPr b="0" i="0" lang="pt-BR" sz="1067" u="none" cap="none" strike="noStrike">
                  <a:solidFill>
                    <a:srgbClr val="3F4444"/>
                  </a:solidFill>
                  <a:latin typeface="Calibri"/>
                  <a:ea typeface="Calibri"/>
                  <a:cs typeface="Calibri"/>
                  <a:sym typeface="Calibri"/>
                </a:rPr>
                <a:t>O CD55 inibe a formação de C3b e indiretamente bloqueia a formação de MAC</a:t>
              </a:r>
              <a:r>
                <a:rPr b="0" baseline="30000" i="0" lang="pt-BR" sz="1067" u="none" cap="none" strike="noStrike">
                  <a:solidFill>
                    <a:srgbClr val="3F4444"/>
                  </a:solidFill>
                  <a:latin typeface="Calibri"/>
                  <a:ea typeface="Calibri"/>
                  <a:cs typeface="Calibri"/>
                  <a:sym typeface="Calibri"/>
                </a:rPr>
                <a:t>1</a:t>
              </a:r>
              <a:endParaRPr b="0" i="0" sz="1067" u="none" cap="none" strike="noStrike">
                <a:solidFill>
                  <a:srgbClr val="3F4444"/>
                </a:solidFill>
                <a:latin typeface="Calibri"/>
                <a:ea typeface="Calibri"/>
                <a:cs typeface="Calibri"/>
                <a:sym typeface="Calibri"/>
              </a:endParaRPr>
            </a:p>
          </p:txBody>
        </p:sp>
      </p:grpSp>
      <p:grpSp>
        <p:nvGrpSpPr>
          <p:cNvPr id="1383" name="Google Shape;1383;p26"/>
          <p:cNvGrpSpPr/>
          <p:nvPr/>
        </p:nvGrpSpPr>
        <p:grpSpPr>
          <a:xfrm>
            <a:off x="6915612" y="4239944"/>
            <a:ext cx="4565542" cy="1854403"/>
            <a:chOff x="6915612" y="4239944"/>
            <a:chExt cx="4565542" cy="1854403"/>
          </a:xfrm>
        </p:grpSpPr>
        <p:grpSp>
          <p:nvGrpSpPr>
            <p:cNvPr id="1384" name="Google Shape;1384;p26"/>
            <p:cNvGrpSpPr/>
            <p:nvPr/>
          </p:nvGrpSpPr>
          <p:grpSpPr>
            <a:xfrm>
              <a:off x="6915612" y="4296816"/>
              <a:ext cx="4565542" cy="1797531"/>
              <a:chOff x="6915612" y="4296816"/>
              <a:chExt cx="4565542" cy="1797531"/>
            </a:xfrm>
          </p:grpSpPr>
          <p:sp>
            <p:nvSpPr>
              <p:cNvPr id="1385" name="Google Shape;1385;p26"/>
              <p:cNvSpPr/>
              <p:nvPr/>
            </p:nvSpPr>
            <p:spPr>
              <a:xfrm rot="5400000">
                <a:off x="7039634" y="4848485"/>
                <a:ext cx="608316" cy="582464"/>
              </a:xfrm>
              <a:prstGeom prst="triangle">
                <a:avLst>
                  <a:gd fmla="val 50000" name="adj"/>
                </a:avLst>
              </a:prstGeom>
              <a:gradFill>
                <a:gsLst>
                  <a:gs pos="0">
                    <a:srgbClr val="FFFFFF">
                      <a:alpha val="0"/>
                    </a:srgbClr>
                  </a:gs>
                  <a:gs pos="100000">
                    <a:srgbClr val="6B3077"/>
                  </a:gs>
                </a:gsLst>
                <a:lin ang="162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Arial"/>
                  <a:ea typeface="Arial"/>
                  <a:cs typeface="Arial"/>
                  <a:sym typeface="Arial"/>
                </a:endParaRPr>
              </a:p>
            </p:txBody>
          </p:sp>
          <p:cxnSp>
            <p:nvCxnSpPr>
              <p:cNvPr id="1386" name="Google Shape;1386;p26"/>
              <p:cNvCxnSpPr/>
              <p:nvPr/>
            </p:nvCxnSpPr>
            <p:spPr>
              <a:xfrm>
                <a:off x="8240576" y="5243665"/>
                <a:ext cx="489691" cy="231353"/>
              </a:xfrm>
              <a:prstGeom prst="straightConnector1">
                <a:avLst/>
              </a:prstGeom>
              <a:noFill/>
              <a:ln cap="flat" cmpd="sng" w="9525">
                <a:solidFill>
                  <a:srgbClr val="32A4FE"/>
                </a:solidFill>
                <a:prstDash val="solid"/>
                <a:round/>
                <a:headEnd len="sm" w="sm" type="none"/>
                <a:tailEnd len="med" w="med" type="triangle"/>
              </a:ln>
            </p:spPr>
          </p:cxnSp>
          <p:pic>
            <p:nvPicPr>
              <p:cNvPr id="1387" name="Google Shape;1387;p26"/>
              <p:cNvPicPr preferRelativeResize="0"/>
              <p:nvPr/>
            </p:nvPicPr>
            <p:blipFill rotWithShape="1">
              <a:blip r:embed="rId11">
                <a:alphaModFix/>
              </a:blip>
              <a:srcRect b="0" l="0" r="0" t="0"/>
              <a:stretch/>
            </p:blipFill>
            <p:spPr>
              <a:xfrm>
                <a:off x="7705131" y="4881905"/>
                <a:ext cx="582464" cy="538073"/>
              </a:xfrm>
              <a:prstGeom prst="rect">
                <a:avLst/>
              </a:prstGeom>
              <a:noFill/>
              <a:ln>
                <a:noFill/>
              </a:ln>
            </p:spPr>
          </p:pic>
          <p:grpSp>
            <p:nvGrpSpPr>
              <p:cNvPr id="1388" name="Google Shape;1388;p26"/>
              <p:cNvGrpSpPr/>
              <p:nvPr/>
            </p:nvGrpSpPr>
            <p:grpSpPr>
              <a:xfrm>
                <a:off x="8519490" y="4870625"/>
                <a:ext cx="1445881" cy="1223722"/>
                <a:chOff x="7145736" y="4343542"/>
                <a:chExt cx="1735741" cy="1469045"/>
              </a:xfrm>
            </p:grpSpPr>
            <p:pic>
              <p:nvPicPr>
                <p:cNvPr id="1389" name="Google Shape;1389;p26"/>
                <p:cNvPicPr preferRelativeResize="0"/>
                <p:nvPr/>
              </p:nvPicPr>
              <p:blipFill rotWithShape="1">
                <a:blip r:embed="rId3">
                  <a:alphaModFix/>
                </a:blip>
                <a:srcRect b="0" l="0" r="0" t="0"/>
                <a:stretch/>
              </p:blipFill>
              <p:spPr>
                <a:xfrm>
                  <a:off x="7633273" y="4484935"/>
                  <a:ext cx="1121636" cy="1327652"/>
                </a:xfrm>
                <a:prstGeom prst="rect">
                  <a:avLst/>
                </a:prstGeom>
                <a:noFill/>
                <a:ln>
                  <a:noFill/>
                </a:ln>
              </p:spPr>
            </p:pic>
            <p:pic>
              <p:nvPicPr>
                <p:cNvPr id="1390" name="Google Shape;1390;p26"/>
                <p:cNvPicPr preferRelativeResize="0"/>
                <p:nvPr/>
              </p:nvPicPr>
              <p:blipFill rotWithShape="1">
                <a:blip r:embed="rId12">
                  <a:alphaModFix/>
                </a:blip>
                <a:srcRect b="0" l="0" r="0" t="0"/>
                <a:stretch/>
              </p:blipFill>
              <p:spPr>
                <a:xfrm>
                  <a:off x="7632684" y="5082527"/>
                  <a:ext cx="342531" cy="363477"/>
                </a:xfrm>
                <a:prstGeom prst="rect">
                  <a:avLst/>
                </a:prstGeom>
                <a:noFill/>
                <a:ln>
                  <a:noFill/>
                </a:ln>
              </p:spPr>
            </p:pic>
            <p:pic>
              <p:nvPicPr>
                <p:cNvPr id="1391" name="Google Shape;1391;p26"/>
                <p:cNvPicPr preferRelativeResize="0"/>
                <p:nvPr/>
              </p:nvPicPr>
              <p:blipFill rotWithShape="1">
                <a:blip r:embed="rId12">
                  <a:alphaModFix/>
                </a:blip>
                <a:srcRect b="0" l="0" r="0" t="0"/>
                <a:stretch/>
              </p:blipFill>
              <p:spPr>
                <a:xfrm>
                  <a:off x="8334391" y="4689491"/>
                  <a:ext cx="342531" cy="363477"/>
                </a:xfrm>
                <a:prstGeom prst="rect">
                  <a:avLst/>
                </a:prstGeom>
                <a:noFill/>
                <a:ln>
                  <a:noFill/>
                </a:ln>
              </p:spPr>
            </p:pic>
            <p:pic>
              <p:nvPicPr>
                <p:cNvPr id="1392" name="Google Shape;1392;p26"/>
                <p:cNvPicPr preferRelativeResize="0"/>
                <p:nvPr/>
              </p:nvPicPr>
              <p:blipFill rotWithShape="1">
                <a:blip r:embed="rId13">
                  <a:alphaModFix/>
                </a:blip>
                <a:srcRect b="0" l="0" r="0" t="0"/>
                <a:stretch/>
              </p:blipFill>
              <p:spPr>
                <a:xfrm>
                  <a:off x="7899972" y="4446836"/>
                  <a:ext cx="582464" cy="538073"/>
                </a:xfrm>
                <a:prstGeom prst="rect">
                  <a:avLst/>
                </a:prstGeom>
                <a:noFill/>
                <a:ln>
                  <a:noFill/>
                </a:ln>
              </p:spPr>
            </p:pic>
            <p:pic>
              <p:nvPicPr>
                <p:cNvPr id="1393" name="Google Shape;1393;p26"/>
                <p:cNvPicPr preferRelativeResize="0"/>
                <p:nvPr/>
              </p:nvPicPr>
              <p:blipFill rotWithShape="1">
                <a:blip r:embed="rId13">
                  <a:alphaModFix/>
                </a:blip>
                <a:srcRect b="0" l="0" r="0" t="0"/>
                <a:stretch/>
              </p:blipFill>
              <p:spPr>
                <a:xfrm rot="5675879">
                  <a:off x="8298728" y="5010568"/>
                  <a:ext cx="582464" cy="538073"/>
                </a:xfrm>
                <a:prstGeom prst="rect">
                  <a:avLst/>
                </a:prstGeom>
                <a:noFill/>
                <a:ln>
                  <a:noFill/>
                </a:ln>
              </p:spPr>
            </p:pic>
            <p:sp>
              <p:nvSpPr>
                <p:cNvPr id="1394" name="Google Shape;1394;p26"/>
                <p:cNvSpPr txBox="1"/>
                <p:nvPr/>
              </p:nvSpPr>
              <p:spPr>
                <a:xfrm>
                  <a:off x="7145736" y="4343542"/>
                  <a:ext cx="710475" cy="60332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333"/>
                    <a:buFont typeface="Calibri"/>
                    <a:buNone/>
                  </a:pPr>
                  <a:r>
                    <a:rPr b="1" i="0" lang="pt-BR" sz="1333" u="none" cap="none" strike="noStrike">
                      <a:solidFill>
                        <a:srgbClr val="3F4444"/>
                      </a:solidFill>
                      <a:latin typeface="Calibri"/>
                      <a:ea typeface="Calibri"/>
                      <a:cs typeface="Calibri"/>
                      <a:sym typeface="Calibri"/>
                    </a:rPr>
                    <a:t>C5b-9</a:t>
                  </a:r>
                  <a:br>
                    <a:rPr b="1" i="0" lang="pt-BR" sz="1333" u="none" cap="none" strike="noStrike">
                      <a:solidFill>
                        <a:srgbClr val="3F4444"/>
                      </a:solidFill>
                      <a:latin typeface="Calibri"/>
                      <a:ea typeface="Calibri"/>
                      <a:cs typeface="Calibri"/>
                      <a:sym typeface="Calibri"/>
                    </a:rPr>
                  </a:br>
                  <a:r>
                    <a:rPr b="1" i="0" lang="pt-BR" sz="1333" u="none" cap="none" strike="noStrike">
                      <a:solidFill>
                        <a:srgbClr val="3F4444"/>
                      </a:solidFill>
                      <a:latin typeface="Calibri"/>
                      <a:ea typeface="Calibri"/>
                      <a:cs typeface="Calibri"/>
                      <a:sym typeface="Calibri"/>
                    </a:rPr>
                    <a:t>MAC</a:t>
                  </a:r>
                  <a:endParaRPr/>
                </a:p>
              </p:txBody>
            </p:sp>
            <p:cxnSp>
              <p:nvCxnSpPr>
                <p:cNvPr id="1395" name="Google Shape;1395;p26"/>
                <p:cNvCxnSpPr/>
                <p:nvPr/>
              </p:nvCxnSpPr>
              <p:spPr>
                <a:xfrm rot="10800000">
                  <a:off x="7729652" y="4613216"/>
                  <a:ext cx="375987" cy="69987"/>
                </a:xfrm>
                <a:prstGeom prst="straightConnector1">
                  <a:avLst/>
                </a:prstGeom>
                <a:noFill/>
                <a:ln cap="flat" cmpd="sng" w="12700">
                  <a:solidFill>
                    <a:srgbClr val="37302C"/>
                  </a:solidFill>
                  <a:prstDash val="solid"/>
                  <a:round/>
                  <a:headEnd len="sm" w="sm" type="none"/>
                  <a:tailEnd len="sm" w="sm" type="none"/>
                </a:ln>
              </p:spPr>
            </p:cxnSp>
          </p:grpSp>
          <p:pic>
            <p:nvPicPr>
              <p:cNvPr id="1396" name="Google Shape;1396;p26"/>
              <p:cNvPicPr preferRelativeResize="0"/>
              <p:nvPr/>
            </p:nvPicPr>
            <p:blipFill rotWithShape="1">
              <a:blip r:embed="rId11">
                <a:alphaModFix/>
              </a:blip>
              <a:srcRect b="0" l="0" r="0" t="0"/>
              <a:stretch/>
            </p:blipFill>
            <p:spPr>
              <a:xfrm>
                <a:off x="7888418" y="4767550"/>
                <a:ext cx="582464" cy="538073"/>
              </a:xfrm>
              <a:prstGeom prst="rect">
                <a:avLst/>
              </a:prstGeom>
              <a:noFill/>
              <a:ln>
                <a:noFill/>
              </a:ln>
            </p:spPr>
          </p:pic>
          <p:pic>
            <p:nvPicPr>
              <p:cNvPr id="1397" name="Google Shape;1397;p26"/>
              <p:cNvPicPr preferRelativeResize="0"/>
              <p:nvPr/>
            </p:nvPicPr>
            <p:blipFill rotWithShape="1">
              <a:blip r:embed="rId14">
                <a:alphaModFix/>
              </a:blip>
              <a:srcRect b="0" l="0" r="0" t="0"/>
              <a:stretch/>
            </p:blipFill>
            <p:spPr>
              <a:xfrm>
                <a:off x="9130519" y="4296816"/>
                <a:ext cx="607245" cy="624350"/>
              </a:xfrm>
              <a:prstGeom prst="rect">
                <a:avLst/>
              </a:prstGeom>
              <a:noFill/>
              <a:ln>
                <a:noFill/>
              </a:ln>
            </p:spPr>
          </p:pic>
          <p:grpSp>
            <p:nvGrpSpPr>
              <p:cNvPr id="1398" name="Google Shape;1398;p26"/>
              <p:cNvGrpSpPr/>
              <p:nvPr/>
            </p:nvGrpSpPr>
            <p:grpSpPr>
              <a:xfrm>
                <a:off x="10188147" y="4797958"/>
                <a:ext cx="1293007" cy="1289671"/>
                <a:chOff x="9493474" y="4088308"/>
                <a:chExt cx="1832275" cy="1827547"/>
              </a:xfrm>
            </p:grpSpPr>
            <p:grpSp>
              <p:nvGrpSpPr>
                <p:cNvPr id="1399" name="Google Shape;1399;p26"/>
                <p:cNvGrpSpPr/>
                <p:nvPr/>
              </p:nvGrpSpPr>
              <p:grpSpPr>
                <a:xfrm>
                  <a:off x="9493474" y="4088308"/>
                  <a:ext cx="1832275" cy="1827547"/>
                  <a:chOff x="9493474" y="4088308"/>
                  <a:chExt cx="1832275" cy="1827547"/>
                </a:xfrm>
              </p:grpSpPr>
              <p:grpSp>
                <p:nvGrpSpPr>
                  <p:cNvPr id="1400" name="Google Shape;1400;p26"/>
                  <p:cNvGrpSpPr/>
                  <p:nvPr/>
                </p:nvGrpSpPr>
                <p:grpSpPr>
                  <a:xfrm>
                    <a:off x="9493474" y="4446836"/>
                    <a:ext cx="1832275" cy="1469019"/>
                    <a:chOff x="9493474" y="4446836"/>
                    <a:chExt cx="1832275" cy="1469019"/>
                  </a:xfrm>
                </p:grpSpPr>
                <p:pic>
                  <p:nvPicPr>
                    <p:cNvPr id="1401" name="Google Shape;1401;p26"/>
                    <p:cNvPicPr preferRelativeResize="0"/>
                    <p:nvPr/>
                  </p:nvPicPr>
                  <p:blipFill rotWithShape="1">
                    <a:blip r:embed="rId15">
                      <a:alphaModFix/>
                    </a:blip>
                    <a:srcRect b="29836" l="29981" r="5869" t="20123"/>
                    <a:stretch/>
                  </p:blipFill>
                  <p:spPr>
                    <a:xfrm rot="2925422">
                      <a:off x="10304265" y="4914509"/>
                      <a:ext cx="861135" cy="816745"/>
                    </a:xfrm>
                    <a:prstGeom prst="rect">
                      <a:avLst/>
                    </a:prstGeom>
                    <a:noFill/>
                    <a:ln>
                      <a:noFill/>
                    </a:ln>
                  </p:spPr>
                </p:pic>
                <p:pic>
                  <p:nvPicPr>
                    <p:cNvPr id="1402" name="Google Shape;1402;p26"/>
                    <p:cNvPicPr preferRelativeResize="0"/>
                    <p:nvPr/>
                  </p:nvPicPr>
                  <p:blipFill rotWithShape="1">
                    <a:blip r:embed="rId16">
                      <a:alphaModFix/>
                    </a:blip>
                    <a:srcRect b="0" l="0" r="0" t="0"/>
                    <a:stretch/>
                  </p:blipFill>
                  <p:spPr>
                    <a:xfrm>
                      <a:off x="9493474" y="4484935"/>
                      <a:ext cx="1121636" cy="1327652"/>
                    </a:xfrm>
                    <a:prstGeom prst="rect">
                      <a:avLst/>
                    </a:prstGeom>
                    <a:noFill/>
                    <a:ln>
                      <a:noFill/>
                    </a:ln>
                  </p:spPr>
                </p:pic>
                <p:pic>
                  <p:nvPicPr>
                    <p:cNvPr id="1403" name="Google Shape;1403;p26"/>
                    <p:cNvPicPr preferRelativeResize="0"/>
                    <p:nvPr/>
                  </p:nvPicPr>
                  <p:blipFill rotWithShape="1">
                    <a:blip r:embed="rId17">
                      <a:alphaModFix/>
                    </a:blip>
                    <a:srcRect b="0" l="0" r="0" t="0"/>
                    <a:stretch/>
                  </p:blipFill>
                  <p:spPr>
                    <a:xfrm>
                      <a:off x="9798273" y="4446836"/>
                      <a:ext cx="582464" cy="538073"/>
                    </a:xfrm>
                    <a:prstGeom prst="rect">
                      <a:avLst/>
                    </a:prstGeom>
                    <a:noFill/>
                    <a:ln>
                      <a:noFill/>
                    </a:ln>
                  </p:spPr>
                </p:pic>
                <p:pic>
                  <p:nvPicPr>
                    <p:cNvPr id="1404" name="Google Shape;1404;p26"/>
                    <p:cNvPicPr preferRelativeResize="0"/>
                    <p:nvPr/>
                  </p:nvPicPr>
                  <p:blipFill rotWithShape="1">
                    <a:blip r:embed="rId17">
                      <a:alphaModFix/>
                    </a:blip>
                    <a:srcRect b="0" l="0" r="0" t="0"/>
                    <a:stretch/>
                  </p:blipFill>
                  <p:spPr>
                    <a:xfrm rot="5675879">
                      <a:off x="10197029" y="5010568"/>
                      <a:ext cx="582464" cy="538073"/>
                    </a:xfrm>
                    <a:prstGeom prst="rect">
                      <a:avLst/>
                    </a:prstGeom>
                    <a:noFill/>
                    <a:ln>
                      <a:noFill/>
                    </a:ln>
                  </p:spPr>
                </p:pic>
              </p:grpSp>
              <p:pic>
                <p:nvPicPr>
                  <p:cNvPr id="1405" name="Google Shape;1405;p26"/>
                  <p:cNvPicPr preferRelativeResize="0"/>
                  <p:nvPr/>
                </p:nvPicPr>
                <p:blipFill rotWithShape="1">
                  <a:blip r:embed="rId15">
                    <a:alphaModFix/>
                  </a:blip>
                  <a:srcRect b="29836" l="29981" r="5869" t="20123"/>
                  <a:stretch/>
                </p:blipFill>
                <p:spPr>
                  <a:xfrm rot="-402165">
                    <a:off x="9665542" y="4135772"/>
                    <a:ext cx="861135" cy="816745"/>
                  </a:xfrm>
                  <a:prstGeom prst="rect">
                    <a:avLst/>
                  </a:prstGeom>
                  <a:noFill/>
                  <a:ln>
                    <a:noFill/>
                  </a:ln>
                </p:spPr>
              </p:pic>
            </p:grpSp>
            <p:sp>
              <p:nvSpPr>
                <p:cNvPr id="1406" name="Google Shape;1406;p26"/>
                <p:cNvSpPr txBox="1"/>
                <p:nvPr/>
              </p:nvSpPr>
              <p:spPr>
                <a:xfrm>
                  <a:off x="10593954" y="4590400"/>
                  <a:ext cx="620591" cy="42151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333"/>
                    <a:buFont typeface="Calibri"/>
                    <a:buNone/>
                  </a:pPr>
                  <a:r>
                    <a:rPr b="1" i="0" lang="pt-BR" sz="1333" u="none" cap="none" strike="noStrike">
                      <a:solidFill>
                        <a:srgbClr val="3F4444"/>
                      </a:solidFill>
                      <a:latin typeface="Calibri"/>
                      <a:ea typeface="Calibri"/>
                      <a:cs typeface="Calibri"/>
                      <a:sym typeface="Calibri"/>
                    </a:rPr>
                    <a:t>IVH</a:t>
                  </a:r>
                  <a:endParaRPr/>
                </a:p>
              </p:txBody>
            </p:sp>
            <p:cxnSp>
              <p:nvCxnSpPr>
                <p:cNvPr id="1407" name="Google Shape;1407;p26"/>
                <p:cNvCxnSpPr/>
                <p:nvPr/>
              </p:nvCxnSpPr>
              <p:spPr>
                <a:xfrm rot="10800000">
                  <a:off x="10321983" y="4665316"/>
                  <a:ext cx="375987" cy="69987"/>
                </a:xfrm>
                <a:prstGeom prst="straightConnector1">
                  <a:avLst/>
                </a:prstGeom>
                <a:noFill/>
                <a:ln cap="flat" cmpd="sng" w="12700">
                  <a:solidFill>
                    <a:srgbClr val="37302C"/>
                  </a:solidFill>
                  <a:prstDash val="solid"/>
                  <a:round/>
                  <a:headEnd len="sm" w="sm" type="none"/>
                  <a:tailEnd len="sm" w="sm" type="none"/>
                </a:ln>
              </p:spPr>
            </p:cxnSp>
          </p:grpSp>
          <p:cxnSp>
            <p:nvCxnSpPr>
              <p:cNvPr id="1408" name="Google Shape;1408;p26"/>
              <p:cNvCxnSpPr/>
              <p:nvPr/>
            </p:nvCxnSpPr>
            <p:spPr>
              <a:xfrm>
                <a:off x="9859939" y="5416075"/>
                <a:ext cx="336895" cy="0"/>
              </a:xfrm>
              <a:prstGeom prst="straightConnector1">
                <a:avLst/>
              </a:prstGeom>
              <a:noFill/>
              <a:ln cap="flat" cmpd="sng" w="9525">
                <a:solidFill>
                  <a:srgbClr val="32A4FE"/>
                </a:solidFill>
                <a:prstDash val="solid"/>
                <a:round/>
                <a:headEnd len="sm" w="sm" type="none"/>
                <a:tailEnd len="med" w="med" type="triangle"/>
              </a:ln>
            </p:spPr>
          </p:cxnSp>
          <p:sp>
            <p:nvSpPr>
              <p:cNvPr id="1409" name="Google Shape;1409;p26"/>
              <p:cNvSpPr/>
              <p:nvPr/>
            </p:nvSpPr>
            <p:spPr>
              <a:xfrm>
                <a:off x="6915612" y="5611238"/>
                <a:ext cx="2240795"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800"/>
                  <a:buFont typeface="Calibri"/>
                  <a:buNone/>
                </a:pPr>
                <a:r>
                  <a:rPr b="0" i="0" lang="pt-BR" sz="800" u="none" cap="none" strike="noStrike">
                    <a:solidFill>
                      <a:srgbClr val="3F4444"/>
                    </a:solidFill>
                    <a:latin typeface="Calibri"/>
                    <a:ea typeface="Calibri"/>
                    <a:cs typeface="Calibri"/>
                    <a:sym typeface="Calibri"/>
                  </a:rPr>
                  <a:t>Adaptado de Olutogun T, et al. </a:t>
                </a:r>
                <a:r>
                  <a:rPr b="0" i="1" lang="pt-BR" sz="800" u="none" cap="none" strike="noStrike">
                    <a:solidFill>
                      <a:srgbClr val="3F4444"/>
                    </a:solidFill>
                    <a:latin typeface="Calibri"/>
                    <a:ea typeface="Calibri"/>
                    <a:cs typeface="Calibri"/>
                    <a:sym typeface="Calibri"/>
                  </a:rPr>
                  <a:t>Blood Transfus</a:t>
                </a:r>
                <a:r>
                  <a:rPr b="0" i="0" lang="pt-BR" sz="800" u="none" cap="none" strike="noStrike">
                    <a:solidFill>
                      <a:srgbClr val="3F4444"/>
                    </a:solidFill>
                    <a:latin typeface="Calibri"/>
                    <a:ea typeface="Calibri"/>
                    <a:cs typeface="Calibri"/>
                    <a:sym typeface="Calibri"/>
                  </a:rPr>
                  <a:t>. 2015;13(3):363‐369. </a:t>
                </a:r>
                <a:endParaRPr/>
              </a:p>
            </p:txBody>
          </p:sp>
        </p:grpSp>
        <p:pic>
          <p:nvPicPr>
            <p:cNvPr descr="No sign" id="1410" name="Google Shape;1410;p26"/>
            <p:cNvPicPr preferRelativeResize="0"/>
            <p:nvPr/>
          </p:nvPicPr>
          <p:blipFill rotWithShape="1">
            <a:blip r:embed="rId10">
              <a:alphaModFix/>
            </a:blip>
            <a:srcRect b="0" l="0" r="0" t="0"/>
            <a:stretch/>
          </p:blipFill>
          <p:spPr>
            <a:xfrm>
              <a:off x="9103676" y="4239944"/>
              <a:ext cx="703485" cy="703485"/>
            </a:xfrm>
            <a:prstGeom prst="rect">
              <a:avLst/>
            </a:prstGeom>
            <a:noFill/>
            <a:ln>
              <a:noFill/>
            </a:ln>
          </p:spPr>
        </p:pic>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316"/>
                                        </p:tgtEl>
                                        <p:attrNameLst>
                                          <p:attrName>style.visibility</p:attrName>
                                        </p:attrNameLst>
                                      </p:cBhvr>
                                      <p:to>
                                        <p:strVal val="visible"/>
                                      </p:to>
                                    </p:set>
                                    <p:anim calcmode="lin" valueType="num">
                                      <p:cBhvr additive="base">
                                        <p:cTn dur="500"/>
                                        <p:tgtEl>
                                          <p:spTgt spid="131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317"/>
                                        </p:tgtEl>
                                        <p:attrNameLst>
                                          <p:attrName>style.visibility</p:attrName>
                                        </p:attrNameLst>
                                      </p:cBhvr>
                                      <p:to>
                                        <p:strVal val="visible"/>
                                      </p:to>
                                    </p:set>
                                    <p:animEffect filter="fade" transition="in">
                                      <p:cBhvr>
                                        <p:cTn dur="500"/>
                                        <p:tgtEl>
                                          <p:spTgt spid="1317"/>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346"/>
                                        </p:tgtEl>
                                        <p:attrNameLst>
                                          <p:attrName>style.visibility</p:attrName>
                                        </p:attrNameLst>
                                      </p:cBhvr>
                                      <p:to>
                                        <p:strVal val="visible"/>
                                      </p:to>
                                    </p:set>
                                    <p:animEffect filter="fade" transition="in">
                                      <p:cBhvr>
                                        <p:cTn dur="500"/>
                                        <p:tgtEl>
                                          <p:spTgt spid="1346"/>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1383"/>
                                        </p:tgtEl>
                                        <p:attrNameLst>
                                          <p:attrName>style.visibility</p:attrName>
                                        </p:attrNameLst>
                                      </p:cBhvr>
                                      <p:to>
                                        <p:strVal val="visible"/>
                                      </p:to>
                                    </p:set>
                                    <p:animEffect filter="fade" transition="in">
                                      <p:cBhvr>
                                        <p:cTn dur="500"/>
                                        <p:tgtEl>
                                          <p:spTgt spid="138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96" name="Shape 15696"/>
        <p:cNvGrpSpPr/>
        <p:nvPr/>
      </p:nvGrpSpPr>
      <p:grpSpPr>
        <a:xfrm>
          <a:off x="0" y="0"/>
          <a:ext cx="0" cy="0"/>
          <a:chOff x="0" y="0"/>
          <a:chExt cx="0" cy="0"/>
        </a:xfrm>
      </p:grpSpPr>
      <p:pic>
        <p:nvPicPr>
          <p:cNvPr id="15697" name="Google Shape;15697;p260"/>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5698" name="Google Shape;15698;p260"/>
          <p:cNvSpPr/>
          <p:nvPr/>
        </p:nvSpPr>
        <p:spPr>
          <a:xfrm flipH="1">
            <a:off x="4597399" y="5370"/>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699" name="Google Shape;15699;p260"/>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5700" name="Google Shape;15700;p260"/>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5701" name="Google Shape;15701;p260"/>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5702" name="Google Shape;15702;p260"/>
          <p:cNvSpPr/>
          <p:nvPr/>
        </p:nvSpPr>
        <p:spPr>
          <a:xfrm>
            <a:off x="5093055" y="2743723"/>
            <a:ext cx="6082946" cy="249299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3200">
                <a:solidFill>
                  <a:srgbClr val="FFFFFF"/>
                </a:solidFill>
                <a:latin typeface="Lustria"/>
                <a:ea typeface="Lustria"/>
                <a:cs typeface="Lustria"/>
                <a:sym typeface="Lustria"/>
              </a:rPr>
              <a:t>Efeitos do inibidor oral do fator D – danicopana – nas taxas de transfusão </a:t>
            </a:r>
            <a:r>
              <a:rPr lang="pt-BR" sz="2400">
                <a:solidFill>
                  <a:srgbClr val="FFFFFF"/>
                </a:solidFill>
                <a:latin typeface="Lustria"/>
                <a:ea typeface="Lustria"/>
                <a:cs typeface="Lustria"/>
                <a:sym typeface="Lustria"/>
              </a:rPr>
              <a:t>em pacientes com HPN dependentes de transfusão com resposta insatisfatória ao eculizumabe: estudo fase II</a:t>
            </a:r>
            <a:br>
              <a:rPr lang="pt-BR" sz="2400">
                <a:solidFill>
                  <a:srgbClr val="FFFFFF"/>
                </a:solidFill>
                <a:latin typeface="Lustria"/>
                <a:ea typeface="Lustria"/>
                <a:cs typeface="Lustria"/>
                <a:sym typeface="Lustria"/>
              </a:rPr>
            </a:br>
            <a:endParaRPr b="1" sz="1200">
              <a:solidFill>
                <a:srgbClr val="FFFFFF"/>
              </a:solidFill>
              <a:latin typeface="Lustria"/>
              <a:ea typeface="Lustria"/>
              <a:cs typeface="Lustria"/>
              <a:sym typeface="Lustria"/>
            </a:endParaRPr>
          </a:p>
        </p:txBody>
      </p:sp>
      <p:grpSp>
        <p:nvGrpSpPr>
          <p:cNvPr id="15703" name="Google Shape;15703;p260"/>
          <p:cNvGrpSpPr/>
          <p:nvPr/>
        </p:nvGrpSpPr>
        <p:grpSpPr>
          <a:xfrm>
            <a:off x="5220900" y="1604191"/>
            <a:ext cx="983316" cy="983316"/>
            <a:chOff x="-951397" y="1963883"/>
            <a:chExt cx="571500" cy="571500"/>
          </a:xfrm>
        </p:grpSpPr>
        <p:sp>
          <p:nvSpPr>
            <p:cNvPr id="15704" name="Google Shape;15704;p260"/>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705" name="Google Shape;15705;p260"/>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706" name="Google Shape;15706;p260"/>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707" name="Google Shape;15707;p260"/>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708" name="Google Shape;15708;p260"/>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698"/>
                                        </p:tgtEl>
                                        <p:attrNameLst>
                                          <p:attrName>style.visibility</p:attrName>
                                        </p:attrNameLst>
                                      </p:cBhvr>
                                      <p:to>
                                        <p:strVal val="visible"/>
                                      </p:to>
                                    </p:set>
                                    <p:animEffect filter="fade" transition="in">
                                      <p:cBhvr>
                                        <p:cTn dur="500"/>
                                        <p:tgtEl>
                                          <p:spTgt spid="15698"/>
                                        </p:tgtEl>
                                      </p:cBhvr>
                                    </p:animEffect>
                                  </p:childTnLst>
                                </p:cTn>
                              </p:par>
                              <p:par>
                                <p:cTn fill="hold" nodeType="withEffect" presetClass="entr" presetID="10" presetSubtype="0">
                                  <p:stCondLst>
                                    <p:cond delay="0"/>
                                  </p:stCondLst>
                                  <p:childTnLst>
                                    <p:set>
                                      <p:cBhvr>
                                        <p:cTn dur="1" fill="hold">
                                          <p:stCondLst>
                                            <p:cond delay="0"/>
                                          </p:stCondLst>
                                        </p:cTn>
                                        <p:tgtEl>
                                          <p:spTgt spid="15699"/>
                                        </p:tgtEl>
                                        <p:attrNameLst>
                                          <p:attrName>style.visibility</p:attrName>
                                        </p:attrNameLst>
                                      </p:cBhvr>
                                      <p:to>
                                        <p:strVal val="visible"/>
                                      </p:to>
                                    </p:set>
                                    <p:animEffect filter="fade" transition="in">
                                      <p:cBhvr>
                                        <p:cTn dur="500"/>
                                        <p:tgtEl>
                                          <p:spTgt spid="15699"/>
                                        </p:tgtEl>
                                      </p:cBhvr>
                                    </p:animEffect>
                                  </p:childTnLst>
                                </p:cTn>
                              </p:par>
                              <p:par>
                                <p:cTn fill="hold" nodeType="withEffect" presetClass="entr" presetID="10" presetSubtype="0">
                                  <p:stCondLst>
                                    <p:cond delay="500"/>
                                  </p:stCondLst>
                                  <p:childTnLst>
                                    <p:set>
                                      <p:cBhvr>
                                        <p:cTn dur="1" fill="hold">
                                          <p:stCondLst>
                                            <p:cond delay="0"/>
                                          </p:stCondLst>
                                        </p:cTn>
                                        <p:tgtEl>
                                          <p:spTgt spid="15702"/>
                                        </p:tgtEl>
                                        <p:attrNameLst>
                                          <p:attrName>style.visibility</p:attrName>
                                        </p:attrNameLst>
                                      </p:cBhvr>
                                      <p:to>
                                        <p:strVal val="visible"/>
                                      </p:to>
                                    </p:set>
                                    <p:animEffect filter="fade" transition="in">
                                      <p:cBhvr>
                                        <p:cTn dur="500"/>
                                        <p:tgtEl>
                                          <p:spTgt spid="15702"/>
                                        </p:tgtEl>
                                      </p:cBhvr>
                                    </p:animEffect>
                                  </p:childTnLst>
                                </p:cTn>
                              </p:par>
                              <p:par>
                                <p:cTn fill="hold" nodeType="withEffect" presetClass="entr" presetID="10" presetSubtype="0">
                                  <p:stCondLst>
                                    <p:cond delay="500"/>
                                  </p:stCondLst>
                                  <p:childTnLst>
                                    <p:set>
                                      <p:cBhvr>
                                        <p:cTn dur="1" fill="hold">
                                          <p:stCondLst>
                                            <p:cond delay="0"/>
                                          </p:stCondLst>
                                        </p:cTn>
                                        <p:tgtEl>
                                          <p:spTgt spid="15703"/>
                                        </p:tgtEl>
                                        <p:attrNameLst>
                                          <p:attrName>style.visibility</p:attrName>
                                        </p:attrNameLst>
                                      </p:cBhvr>
                                      <p:to>
                                        <p:strVal val="visible"/>
                                      </p:to>
                                    </p:set>
                                    <p:animEffect filter="fade" transition="in">
                                      <p:cBhvr>
                                        <p:cTn dur="500"/>
                                        <p:tgtEl>
                                          <p:spTgt spid="157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13" name="Shape 15713"/>
        <p:cNvGrpSpPr/>
        <p:nvPr/>
      </p:nvGrpSpPr>
      <p:grpSpPr>
        <a:xfrm>
          <a:off x="0" y="0"/>
          <a:ext cx="0" cy="0"/>
          <a:chOff x="0" y="0"/>
          <a:chExt cx="0" cy="0"/>
        </a:xfrm>
      </p:grpSpPr>
      <p:sp>
        <p:nvSpPr>
          <p:cNvPr id="15714" name="Google Shape;15714;p261"/>
          <p:cNvSpPr txBox="1"/>
          <p:nvPr/>
        </p:nvSpPr>
        <p:spPr>
          <a:xfrm>
            <a:off x="296269" y="385036"/>
            <a:ext cx="11667131" cy="112646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Efeitos do inibidor oral do fator D danicopana nas taxas de transfusão em pacientes com HPN dependentes de transfusão com resposta insatisfatória ao eculizumabe (eculizumabe): estudo fase II</a:t>
            </a:r>
            <a:r>
              <a:rPr b="1" baseline="30000" lang="pt-BR" sz="2800">
                <a:solidFill>
                  <a:schemeClr val="accent1"/>
                </a:solidFill>
                <a:latin typeface="Lustria"/>
                <a:ea typeface="Lustria"/>
                <a:cs typeface="Lustria"/>
                <a:sym typeface="Lustria"/>
              </a:rPr>
              <a:t>1</a:t>
            </a:r>
            <a:endParaRPr/>
          </a:p>
        </p:txBody>
      </p:sp>
      <p:sp>
        <p:nvSpPr>
          <p:cNvPr id="15715" name="Google Shape;15715;p261"/>
          <p:cNvSpPr txBox="1"/>
          <p:nvPr>
            <p:ph idx="1" type="body"/>
          </p:nvPr>
        </p:nvSpPr>
        <p:spPr>
          <a:xfrm>
            <a:off x="407988" y="6200775"/>
            <a:ext cx="9853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HE = hemólise extravascular; FB = fator B; FD = fator D; HI = hemólise intravascular; MAC = complexo de ataque à membrana; HPN = hemoglobinúria paroxística noturna; CH = concentrado de hemácias.</a:t>
            </a:r>
            <a:br>
              <a:rPr lang="pt-BR"/>
            </a:br>
            <a:r>
              <a:rPr lang="pt-BR"/>
              <a:t>Referências: 1. Kulasekararaj A et al. Poster presented at the 25th Annual Congress of the EHA; June 11-14, 2020 (virtual meeting).</a:t>
            </a:r>
            <a:endParaRPr/>
          </a:p>
        </p:txBody>
      </p:sp>
      <p:sp>
        <p:nvSpPr>
          <p:cNvPr id="15716" name="Google Shape;15716;p261"/>
          <p:cNvSpPr txBox="1"/>
          <p:nvPr/>
        </p:nvSpPr>
        <p:spPr>
          <a:xfrm>
            <a:off x="296269" y="1448093"/>
            <a:ext cx="5837432"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Efeitos do inibidor oral do fator D danicopana</a:t>
            </a:r>
            <a:endParaRPr/>
          </a:p>
        </p:txBody>
      </p:sp>
      <p:grpSp>
        <p:nvGrpSpPr>
          <p:cNvPr id="15717" name="Google Shape;15717;p261"/>
          <p:cNvGrpSpPr/>
          <p:nvPr/>
        </p:nvGrpSpPr>
        <p:grpSpPr>
          <a:xfrm>
            <a:off x="-318642" y="2842314"/>
            <a:ext cx="11853407" cy="723275"/>
            <a:chOff x="-318642" y="2842314"/>
            <a:chExt cx="11853407" cy="723275"/>
          </a:xfrm>
        </p:grpSpPr>
        <p:sp>
          <p:nvSpPr>
            <p:cNvPr id="15718" name="Google Shape;15718;p261"/>
            <p:cNvSpPr/>
            <p:nvPr/>
          </p:nvSpPr>
          <p:spPr>
            <a:xfrm flipH="1">
              <a:off x="407976" y="2842314"/>
              <a:ext cx="11126789" cy="72327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sp>
          <p:nvSpPr>
            <p:cNvPr id="15719" name="Google Shape;15719;p261"/>
            <p:cNvSpPr/>
            <p:nvPr/>
          </p:nvSpPr>
          <p:spPr>
            <a:xfrm>
              <a:off x="1850564" y="2950888"/>
              <a:ext cx="8576136"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Avaliar o impacto da adição de danicopana sobre a necessidade transfusional em pacientes com HPN e resposta insatisfatória ao eculizumabe</a:t>
              </a:r>
              <a:r>
                <a:rPr b="0" baseline="30000" i="0" lang="pt-BR" sz="1200" u="none" cap="none" strike="noStrike">
                  <a:solidFill>
                    <a:schemeClr val="dk1"/>
                  </a:solidFill>
                  <a:latin typeface="Calibri"/>
                  <a:ea typeface="Calibri"/>
                  <a:cs typeface="Calibri"/>
                  <a:sym typeface="Calibri"/>
                </a:rPr>
                <a:t> </a:t>
              </a:r>
              <a:endParaRPr b="0" i="0" sz="1200" u="none" cap="none" strike="noStrike">
                <a:solidFill>
                  <a:schemeClr val="dk1"/>
                </a:solidFill>
                <a:latin typeface="Calibri"/>
                <a:ea typeface="Calibri"/>
                <a:cs typeface="Calibri"/>
                <a:sym typeface="Calibri"/>
              </a:endParaRPr>
            </a:p>
          </p:txBody>
        </p:sp>
        <p:sp>
          <p:nvSpPr>
            <p:cNvPr id="15720" name="Google Shape;15720;p261"/>
            <p:cNvSpPr/>
            <p:nvPr/>
          </p:nvSpPr>
          <p:spPr>
            <a:xfrm>
              <a:off x="-177800" y="2914021"/>
              <a:ext cx="1712522" cy="578065"/>
            </a:xfrm>
            <a:prstGeom prst="rect">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5721" name="Google Shape;15721;p261"/>
            <p:cNvSpPr/>
            <p:nvPr/>
          </p:nvSpPr>
          <p:spPr>
            <a:xfrm>
              <a:off x="-318642" y="3075178"/>
              <a:ext cx="166132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chemeClr val="lt1"/>
                </a:buClr>
                <a:buSzPts val="1200"/>
                <a:buFont typeface="Lustria"/>
                <a:buNone/>
              </a:pPr>
              <a:r>
                <a:rPr b="1" i="0" lang="pt-BR" sz="1200" u="none" cap="none" strike="noStrike">
                  <a:solidFill>
                    <a:schemeClr val="lt1"/>
                  </a:solidFill>
                  <a:latin typeface="Lustria"/>
                  <a:ea typeface="Lustria"/>
                  <a:cs typeface="Lustria"/>
                  <a:sym typeface="Lustria"/>
                </a:rPr>
                <a:t>OBJETIVO</a:t>
              </a:r>
              <a:endParaRPr/>
            </a:p>
          </p:txBody>
        </p:sp>
      </p:grpSp>
      <p:grpSp>
        <p:nvGrpSpPr>
          <p:cNvPr id="15722" name="Google Shape;15722;p261"/>
          <p:cNvGrpSpPr/>
          <p:nvPr/>
        </p:nvGrpSpPr>
        <p:grpSpPr>
          <a:xfrm>
            <a:off x="-356992" y="1968894"/>
            <a:ext cx="11891756" cy="822619"/>
            <a:chOff x="-356992" y="1968894"/>
            <a:chExt cx="11891756" cy="822619"/>
          </a:xfrm>
        </p:grpSpPr>
        <p:sp>
          <p:nvSpPr>
            <p:cNvPr id="15723" name="Google Shape;15723;p261"/>
            <p:cNvSpPr/>
            <p:nvPr/>
          </p:nvSpPr>
          <p:spPr>
            <a:xfrm flipH="1">
              <a:off x="407975" y="1968894"/>
              <a:ext cx="11126789" cy="8226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sp>
          <p:nvSpPr>
            <p:cNvPr id="15724" name="Google Shape;15724;p261"/>
            <p:cNvSpPr/>
            <p:nvPr/>
          </p:nvSpPr>
          <p:spPr>
            <a:xfrm>
              <a:off x="1850564" y="2022574"/>
              <a:ext cx="8490872" cy="72327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Pacientes tratados com eculizumabe podem apresentar HE mediada por C3 e continuar </a:t>
              </a:r>
              <a:r>
                <a:rPr lang="pt-BR" sz="1200">
                  <a:solidFill>
                    <a:schemeClr val="dk1"/>
                  </a:solidFill>
                  <a:latin typeface="Calibri"/>
                  <a:ea typeface="Calibri"/>
                  <a:cs typeface="Calibri"/>
                  <a:sym typeface="Calibri"/>
                </a:rPr>
                <a:t>com necessidade</a:t>
              </a:r>
              <a:r>
                <a:rPr b="0" i="0" lang="pt-BR" sz="1200" u="none" cap="none" strike="noStrike">
                  <a:solidFill>
                    <a:schemeClr val="dk1"/>
                  </a:solidFill>
                  <a:latin typeface="Calibri"/>
                  <a:ea typeface="Calibri"/>
                  <a:cs typeface="Calibri"/>
                  <a:sym typeface="Calibri"/>
                </a:rPr>
                <a:t> de transfusões de hemácias</a:t>
              </a:r>
              <a:endParaRPr/>
            </a:p>
            <a:p>
              <a:pPr indent="0" lvl="0" marL="0" marR="0" rtl="0" algn="l">
                <a:lnSpc>
                  <a:spcPct val="100000"/>
                </a:lnSpc>
                <a:spcBef>
                  <a:spcPts val="60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Por inibição do fator D (uma serina protease que catalisa a clivagem do fator B), o danicopana pode controlar a HI e a HE (clique no botão ao lado para ver uma representação esquemática do mecanismo de ação do danicopana)</a:t>
              </a:r>
              <a:endParaRPr b="0" baseline="30000" i="0" sz="1200" u="none" cap="none" strike="noStrike">
                <a:solidFill>
                  <a:schemeClr val="dk1"/>
                </a:solidFill>
                <a:latin typeface="Calibri"/>
                <a:ea typeface="Calibri"/>
                <a:cs typeface="Calibri"/>
                <a:sym typeface="Calibri"/>
              </a:endParaRPr>
            </a:p>
          </p:txBody>
        </p:sp>
        <p:sp>
          <p:nvSpPr>
            <p:cNvPr id="15725" name="Google Shape;15725;p261"/>
            <p:cNvSpPr/>
            <p:nvPr/>
          </p:nvSpPr>
          <p:spPr>
            <a:xfrm>
              <a:off x="-177800" y="2077930"/>
              <a:ext cx="1712522" cy="578065"/>
            </a:xfrm>
            <a:prstGeom prst="rect">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5726" name="Google Shape;15726;p261"/>
            <p:cNvSpPr/>
            <p:nvPr/>
          </p:nvSpPr>
          <p:spPr>
            <a:xfrm>
              <a:off x="-356992" y="2214195"/>
              <a:ext cx="1806450"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chemeClr val="lt1"/>
                </a:buClr>
                <a:buSzPts val="1200"/>
                <a:buFont typeface="Lustria"/>
                <a:buNone/>
              </a:pPr>
              <a:r>
                <a:rPr b="1" i="0" lang="pt-BR" sz="1200" u="none" cap="none" strike="noStrike">
                  <a:solidFill>
                    <a:schemeClr val="lt1"/>
                  </a:solidFill>
                  <a:latin typeface="Lustria"/>
                  <a:ea typeface="Lustria"/>
                  <a:cs typeface="Lustria"/>
                  <a:sym typeface="Lustria"/>
                </a:rPr>
                <a:t>JUSTIFICATIVA</a:t>
              </a:r>
              <a:endParaRPr/>
            </a:p>
          </p:txBody>
        </p:sp>
        <p:cxnSp>
          <p:nvCxnSpPr>
            <p:cNvPr id="15727" name="Google Shape;15727;p261"/>
            <p:cNvCxnSpPr/>
            <p:nvPr/>
          </p:nvCxnSpPr>
          <p:spPr>
            <a:xfrm>
              <a:off x="1850564" y="2303095"/>
              <a:ext cx="8245936" cy="0"/>
            </a:xfrm>
            <a:prstGeom prst="straightConnector1">
              <a:avLst/>
            </a:prstGeom>
            <a:noFill/>
            <a:ln cap="flat" cmpd="sng" w="12700">
              <a:solidFill>
                <a:srgbClr val="D8D8D8"/>
              </a:solidFill>
              <a:prstDash val="solid"/>
              <a:miter lim="800000"/>
              <a:headEnd len="sm" w="sm" type="none"/>
              <a:tailEnd len="sm" w="sm" type="none"/>
            </a:ln>
          </p:spPr>
        </p:cxnSp>
      </p:grpSp>
      <p:grpSp>
        <p:nvGrpSpPr>
          <p:cNvPr id="15728" name="Google Shape;15728;p261"/>
          <p:cNvGrpSpPr/>
          <p:nvPr/>
        </p:nvGrpSpPr>
        <p:grpSpPr>
          <a:xfrm>
            <a:off x="-282666" y="3606119"/>
            <a:ext cx="11817432" cy="2872430"/>
            <a:chOff x="-282666" y="3606119"/>
            <a:chExt cx="11817432" cy="2872430"/>
          </a:xfrm>
        </p:grpSpPr>
        <p:sp>
          <p:nvSpPr>
            <p:cNvPr id="15729" name="Google Shape;15729;p261"/>
            <p:cNvSpPr/>
            <p:nvPr/>
          </p:nvSpPr>
          <p:spPr>
            <a:xfrm flipH="1">
              <a:off x="407977" y="3606119"/>
              <a:ext cx="11126789" cy="273846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cxnSp>
          <p:nvCxnSpPr>
            <p:cNvPr id="15730" name="Google Shape;15730;p261"/>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cxnSp>
          <p:nvCxnSpPr>
            <p:cNvPr id="15731" name="Google Shape;15731;p261"/>
            <p:cNvCxnSpPr/>
            <p:nvPr/>
          </p:nvCxnSpPr>
          <p:spPr>
            <a:xfrm>
              <a:off x="3604548" y="6478549"/>
              <a:ext cx="0" cy="0"/>
            </a:xfrm>
            <a:prstGeom prst="straightConnector1">
              <a:avLst/>
            </a:prstGeom>
            <a:noFill/>
            <a:ln cap="flat" cmpd="sng" w="22225">
              <a:solidFill>
                <a:srgbClr val="3A54A3"/>
              </a:solidFill>
              <a:prstDash val="solid"/>
              <a:miter lim="800000"/>
              <a:headEnd len="med" w="med" type="none"/>
              <a:tailEnd len="med" w="med" type="none"/>
            </a:ln>
          </p:spPr>
        </p:cxnSp>
        <p:sp>
          <p:nvSpPr>
            <p:cNvPr id="15732" name="Google Shape;15732;p261"/>
            <p:cNvSpPr/>
            <p:nvPr/>
          </p:nvSpPr>
          <p:spPr>
            <a:xfrm>
              <a:off x="1850564" y="3644900"/>
              <a:ext cx="9340515" cy="269304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Pacientes (</a:t>
              </a:r>
              <a:r>
                <a:rPr b="0" i="1" lang="pt-BR" sz="1200" u="none" cap="none" strike="noStrike">
                  <a:solidFill>
                    <a:schemeClr val="dk1"/>
                  </a:solidFill>
                  <a:latin typeface="Calibri"/>
                  <a:ea typeface="Calibri"/>
                  <a:cs typeface="Calibri"/>
                  <a:sym typeface="Calibri"/>
                </a:rPr>
                <a:t>n</a:t>
              </a:r>
              <a:r>
                <a:rPr b="0" i="0" lang="pt-BR" sz="1200" u="none" cap="none" strike="noStrike">
                  <a:solidFill>
                    <a:schemeClr val="dk1"/>
                  </a:solidFill>
                  <a:latin typeface="Calibri"/>
                  <a:ea typeface="Calibri"/>
                  <a:cs typeface="Calibri"/>
                  <a:sym typeface="Calibri"/>
                </a:rPr>
                <a:t>=12) com resposta insatisfatória ao eculizumabe [com hemoglobina &lt;10 g/dL e dependentes de transfusão (≥1 transfusão de CH ≤12 semanas antes da triagem)] receberam Danicopana 100 a 150 mg por via oral 3 vezes ao dia, com escalada da dose baseada na resposta para 200 mg 3 vezes ao dia</a:t>
              </a:r>
              <a:endParaRPr/>
            </a:p>
            <a:p>
              <a:pPr indent="0" lvl="0" marL="0" marR="0" rtl="0" algn="l">
                <a:lnSpc>
                  <a:spcPct val="100000"/>
                </a:lnSpc>
                <a:spcBef>
                  <a:spcPts val="60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Objetivo primário: </a:t>
              </a:r>
              <a:r>
                <a:rPr b="0" i="0" lang="pt-BR" sz="1200" u="none" cap="none" strike="noStrike">
                  <a:solidFill>
                    <a:schemeClr val="dk1"/>
                  </a:solidFill>
                  <a:latin typeface="Calibri"/>
                  <a:ea typeface="Calibri"/>
                  <a:cs typeface="Calibri"/>
                  <a:sym typeface="Calibri"/>
                </a:rPr>
                <a:t>alteração nos níveis de hemoglobina após 24 semanas, em relação ao valor basal</a:t>
              </a:r>
              <a:endParaRPr/>
            </a:p>
            <a:p>
              <a:pPr indent="0" lvl="0" marL="0" marR="0" rtl="0" algn="l">
                <a:lnSpc>
                  <a:spcPct val="100000"/>
                </a:lnSpc>
                <a:spcBef>
                  <a:spcPts val="60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Objetivo secundário: </a:t>
              </a:r>
              <a:r>
                <a:rPr b="0" i="0" lang="pt-BR" sz="1200" u="none" cap="none" strike="noStrike">
                  <a:solidFill>
                    <a:schemeClr val="dk1"/>
                  </a:solidFill>
                  <a:latin typeface="Calibri"/>
                  <a:ea typeface="Calibri"/>
                  <a:cs typeface="Calibri"/>
                  <a:sym typeface="Calibri"/>
                </a:rPr>
                <a:t>redução das transfusões de CH e unidades transfundidas pré e pós-adição de Danicopana em 24 semanas. Esta análise avalia a frequência de transfusões e a quantidade de unidades por meio de taxas e unidades anualizadas, respectivamente.</a:t>
              </a:r>
              <a:endParaRPr/>
            </a:p>
            <a:p>
              <a:pPr indent="-171450" lvl="1" marL="628650" marR="0" rtl="0" algn="l">
                <a:spcBef>
                  <a:spcPts val="600"/>
                </a:spcBef>
                <a:spcAft>
                  <a:spcPts val="0"/>
                </a:spcAft>
                <a:buClr>
                  <a:schemeClr val="dk1"/>
                </a:buClr>
                <a:buSzPts val="1200"/>
                <a:buFont typeface="Arial"/>
                <a:buChar char="•"/>
              </a:pPr>
              <a:r>
                <a:rPr b="0" i="0" lang="pt-BR" sz="1200" u="none" cap="none" strike="noStrike">
                  <a:solidFill>
                    <a:schemeClr val="dk1"/>
                  </a:solidFill>
                  <a:latin typeface="Calibri"/>
                  <a:ea typeface="Calibri"/>
                  <a:cs typeface="Calibri"/>
                  <a:sym typeface="Calibri"/>
                </a:rPr>
                <a:t>A taxa média intensiva de frequência das transfusões antes do Danicopana é calculada somando-se o número de eventos de transfusão nas 52 semanas prévias à triagem e nos dias de triagem, até o dia 1 do estudo, de 10 pacientes e dividindo-se essa soma pelos tempos totais de exposição dos pacientes. O mesmo método foi usado para calcular a taxa média intensiva 24 semanas pós-Danicopana.</a:t>
              </a:r>
              <a:endParaRPr/>
            </a:p>
            <a:p>
              <a:pPr indent="-171450" lvl="1" marL="628650" marR="0" rtl="0" algn="l">
                <a:spcBef>
                  <a:spcPts val="600"/>
                </a:spcBef>
                <a:spcAft>
                  <a:spcPts val="0"/>
                </a:spcAft>
                <a:buClr>
                  <a:schemeClr val="dk1"/>
                </a:buClr>
                <a:buSzPts val="1200"/>
                <a:buFont typeface="Arial"/>
                <a:buChar char="•"/>
              </a:pPr>
              <a:r>
                <a:rPr b="0" i="0" lang="pt-BR" sz="1200" u="none" cap="none" strike="noStrike">
                  <a:solidFill>
                    <a:schemeClr val="dk1"/>
                  </a:solidFill>
                  <a:latin typeface="Calibri"/>
                  <a:ea typeface="Calibri"/>
                  <a:cs typeface="Calibri"/>
                  <a:sym typeface="Calibri"/>
                </a:rPr>
                <a:t>A razão dessas duas taxas intensivas (pós </a:t>
              </a:r>
              <a:r>
                <a:rPr b="0" i="1" lang="pt-BR" sz="1200" u="none" cap="none" strike="noStrike">
                  <a:solidFill>
                    <a:schemeClr val="dk1"/>
                  </a:solidFill>
                  <a:latin typeface="Calibri"/>
                  <a:ea typeface="Calibri"/>
                  <a:cs typeface="Calibri"/>
                  <a:sym typeface="Calibri"/>
                </a:rPr>
                <a:t>vs. </a:t>
              </a:r>
              <a:r>
                <a:rPr b="0" i="0" lang="pt-BR" sz="1200" u="none" cap="none" strike="noStrike">
                  <a:solidFill>
                    <a:schemeClr val="dk1"/>
                  </a:solidFill>
                  <a:latin typeface="Calibri"/>
                  <a:ea typeface="Calibri"/>
                  <a:cs typeface="Calibri"/>
                  <a:sym typeface="Calibri"/>
                </a:rPr>
                <a:t>pré) é usada para quantificar o efeito do Danicopana.</a:t>
              </a:r>
              <a:endParaRPr/>
            </a:p>
            <a:p>
              <a:pPr indent="-171450" lvl="1" marL="628650" marR="0" rtl="0" algn="l">
                <a:spcBef>
                  <a:spcPts val="600"/>
                </a:spcBef>
                <a:spcAft>
                  <a:spcPts val="0"/>
                </a:spcAft>
                <a:buClr>
                  <a:schemeClr val="dk1"/>
                </a:buClr>
                <a:buSzPts val="1200"/>
                <a:buFont typeface="Arial"/>
                <a:buChar char="•"/>
              </a:pPr>
              <a:r>
                <a:rPr b="0" i="0" lang="pt-BR" sz="1200" u="none" cap="none" strike="noStrike">
                  <a:solidFill>
                    <a:schemeClr val="dk1"/>
                  </a:solidFill>
                  <a:latin typeface="Calibri"/>
                  <a:ea typeface="Calibri"/>
                  <a:cs typeface="Calibri"/>
                  <a:sym typeface="Calibri"/>
                </a:rPr>
                <a:t>Realiza-se então uma análise estatística para comparação das duas taxas de intensidade (pré </a:t>
              </a:r>
              <a:r>
                <a:rPr b="0" i="1" lang="pt-BR" sz="1200" u="none" cap="none" strike="noStrike">
                  <a:solidFill>
                    <a:schemeClr val="dk1"/>
                  </a:solidFill>
                  <a:latin typeface="Calibri"/>
                  <a:ea typeface="Calibri"/>
                  <a:cs typeface="Calibri"/>
                  <a:sym typeface="Calibri"/>
                </a:rPr>
                <a:t>vs. </a:t>
              </a:r>
              <a:r>
                <a:rPr b="0" i="0" lang="pt-BR" sz="1200" u="none" cap="none" strike="noStrike">
                  <a:solidFill>
                    <a:schemeClr val="dk1"/>
                  </a:solidFill>
                  <a:latin typeface="Calibri"/>
                  <a:ea typeface="Calibri"/>
                  <a:cs typeface="Calibri"/>
                  <a:sym typeface="Calibri"/>
                </a:rPr>
                <a:t>prós). A redução na quantidade transfundida é avaliada por meio das unidades anualizadas transfundidas usando-se o mesmo procedimento</a:t>
              </a:r>
              <a:endParaRPr/>
            </a:p>
          </p:txBody>
        </p:sp>
        <p:sp>
          <p:nvSpPr>
            <p:cNvPr id="15733" name="Google Shape;15733;p261"/>
            <p:cNvSpPr/>
            <p:nvPr/>
          </p:nvSpPr>
          <p:spPr>
            <a:xfrm>
              <a:off x="-177800" y="3796523"/>
              <a:ext cx="1694228" cy="2388964"/>
            </a:xfrm>
            <a:prstGeom prst="rect">
              <a:avLst/>
            </a:prstGeom>
            <a:gradFill>
              <a:gsLst>
                <a:gs pos="0">
                  <a:schemeClr val="dk1"/>
                </a:gs>
                <a:gs pos="100000">
                  <a:srgbClr val="7F7F7F"/>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5734" name="Google Shape;15734;p261"/>
            <p:cNvSpPr/>
            <p:nvPr/>
          </p:nvSpPr>
          <p:spPr>
            <a:xfrm>
              <a:off x="-282666" y="4808851"/>
              <a:ext cx="1525188"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chemeClr val="lt1"/>
                </a:buClr>
                <a:buSzPts val="1200"/>
                <a:buFont typeface="Lustria"/>
                <a:buNone/>
              </a:pPr>
              <a:r>
                <a:rPr b="1" i="0" lang="pt-BR" sz="1200" u="none" cap="none" strike="noStrike">
                  <a:solidFill>
                    <a:schemeClr val="lt1"/>
                  </a:solidFill>
                  <a:latin typeface="Lustria"/>
                  <a:ea typeface="Lustria"/>
                  <a:cs typeface="Lustria"/>
                  <a:sym typeface="Lustria"/>
                </a:rPr>
                <a:t>MÉTODOS</a:t>
              </a:r>
              <a:endParaRPr b="1" baseline="30000" i="0" sz="1200" u="none" cap="none" strike="noStrike">
                <a:solidFill>
                  <a:schemeClr val="lt1"/>
                </a:solidFill>
                <a:latin typeface="Lustria"/>
                <a:ea typeface="Lustria"/>
                <a:cs typeface="Lustria"/>
                <a:sym typeface="Lustria"/>
              </a:endParaRPr>
            </a:p>
          </p:txBody>
        </p:sp>
        <p:cxnSp>
          <p:nvCxnSpPr>
            <p:cNvPr id="15735" name="Google Shape;15735;p261"/>
            <p:cNvCxnSpPr/>
            <p:nvPr/>
          </p:nvCxnSpPr>
          <p:spPr>
            <a:xfrm>
              <a:off x="1850564" y="4271595"/>
              <a:ext cx="9554036" cy="0"/>
            </a:xfrm>
            <a:prstGeom prst="straightConnector1">
              <a:avLst/>
            </a:prstGeom>
            <a:noFill/>
            <a:ln cap="flat" cmpd="sng" w="12700">
              <a:solidFill>
                <a:srgbClr val="D8D8D8"/>
              </a:solidFill>
              <a:prstDash val="solid"/>
              <a:miter lim="800000"/>
              <a:headEnd len="sm" w="sm" type="none"/>
              <a:tailEnd len="sm" w="sm" type="none"/>
            </a:ln>
          </p:spPr>
        </p:cxnSp>
        <p:cxnSp>
          <p:nvCxnSpPr>
            <p:cNvPr id="15736" name="Google Shape;15736;p261"/>
            <p:cNvCxnSpPr/>
            <p:nvPr/>
          </p:nvCxnSpPr>
          <p:spPr>
            <a:xfrm>
              <a:off x="1850564" y="4538295"/>
              <a:ext cx="9554036" cy="0"/>
            </a:xfrm>
            <a:prstGeom prst="straightConnector1">
              <a:avLst/>
            </a:prstGeom>
            <a:noFill/>
            <a:ln cap="flat" cmpd="sng" w="12700">
              <a:solidFill>
                <a:srgbClr val="D8D8D8"/>
              </a:solidFill>
              <a:prstDash val="solid"/>
              <a:miter lim="800000"/>
              <a:headEnd len="sm" w="sm" type="none"/>
              <a:tailEnd len="sm" w="sm" type="none"/>
            </a:ln>
          </p:spPr>
        </p:cxnSp>
      </p:grpSp>
      <p:sp>
        <p:nvSpPr>
          <p:cNvPr id="15737" name="Google Shape;15737;p261"/>
          <p:cNvSpPr/>
          <p:nvPr/>
        </p:nvSpPr>
        <p:spPr>
          <a:xfrm>
            <a:off x="10577442" y="2114079"/>
            <a:ext cx="578967" cy="578967"/>
          </a:xfrm>
          <a:prstGeom prst="ellipse">
            <a:avLst/>
          </a:prstGeom>
          <a:solidFill>
            <a:schemeClr val="lt2"/>
          </a:solidFill>
          <a:ln cap="flat" cmpd="sng" w="19050">
            <a:solidFill>
              <a:schemeClr val="lt1"/>
            </a:solidFill>
            <a:prstDash val="solid"/>
            <a:miter lim="800000"/>
            <a:headEnd len="sm" w="sm" type="none"/>
            <a:tailEnd len="sm" w="sm" type="none"/>
          </a:ln>
          <a:effectLst>
            <a:outerShdw blurRad="63500" sx="102000" rotWithShape="0" algn="ctr" sy="102000">
              <a:srgbClr val="000000">
                <a:alpha val="15686"/>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800"/>
              <a:buFont typeface="Arial"/>
              <a:buNone/>
            </a:pPr>
            <a:r>
              <a:rPr b="0" i="0" lang="pt-BR" sz="1800" u="none" cap="none" strike="noStrike">
                <a:solidFill>
                  <a:srgbClr val="FFFFFF"/>
                </a:solidFill>
                <a:latin typeface="Arial"/>
                <a:ea typeface="Arial"/>
                <a:cs typeface="Arial"/>
                <a:sym typeface="Arial"/>
              </a:rPr>
              <a:t>i</a:t>
            </a:r>
            <a:endParaRPr/>
          </a:p>
        </p:txBody>
      </p:sp>
      <p:sp>
        <p:nvSpPr>
          <p:cNvPr id="15738" name="Google Shape;15738;p261"/>
          <p:cNvSpPr/>
          <p:nvPr/>
        </p:nvSpPr>
        <p:spPr>
          <a:xfrm>
            <a:off x="-7561660" y="511646"/>
            <a:ext cx="12192000" cy="6858000"/>
          </a:xfrm>
          <a:prstGeom prst="rect">
            <a:avLst/>
          </a:prstGeom>
          <a:solidFill>
            <a:srgbClr val="FFFFFF">
              <a:alpha val="94901"/>
            </a:srgb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15739" name="Google Shape;15739;p261"/>
          <p:cNvGrpSpPr/>
          <p:nvPr/>
        </p:nvGrpSpPr>
        <p:grpSpPr>
          <a:xfrm>
            <a:off x="11747500" y="164584"/>
            <a:ext cx="342900" cy="369332"/>
            <a:chOff x="11722100" y="164584"/>
            <a:chExt cx="342900" cy="369332"/>
          </a:xfrm>
        </p:grpSpPr>
        <p:sp>
          <p:nvSpPr>
            <p:cNvPr id="15740" name="Google Shape;15740;p261"/>
            <p:cNvSpPr/>
            <p:nvPr/>
          </p:nvSpPr>
          <p:spPr>
            <a:xfrm>
              <a:off x="11722100" y="177800"/>
              <a:ext cx="342900" cy="342900"/>
            </a:xfrm>
            <a:prstGeom prst="ellipse">
              <a:avLst/>
            </a:prstGeom>
            <a:solidFill>
              <a:schemeClr val="lt2"/>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110">
                <a:solidFill>
                  <a:schemeClr val="lt1"/>
                </a:solidFill>
                <a:latin typeface="Calibri"/>
                <a:ea typeface="Calibri"/>
                <a:cs typeface="Calibri"/>
                <a:sym typeface="Calibri"/>
              </a:endParaRPr>
            </a:p>
          </p:txBody>
        </p:sp>
        <p:sp>
          <p:nvSpPr>
            <p:cNvPr id="15741" name="Google Shape;15741;p261"/>
            <p:cNvSpPr txBox="1"/>
            <p:nvPr/>
          </p:nvSpPr>
          <p:spPr>
            <a:xfrm>
              <a:off x="11741104" y="164584"/>
              <a:ext cx="304892"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800">
                  <a:solidFill>
                    <a:schemeClr val="lt1"/>
                  </a:solidFill>
                  <a:latin typeface="Calibri"/>
                  <a:ea typeface="Calibri"/>
                  <a:cs typeface="Calibri"/>
                  <a:sym typeface="Calibri"/>
                </a:rPr>
                <a:t>X</a:t>
              </a:r>
              <a:endParaRPr/>
            </a:p>
          </p:txBody>
        </p:sp>
      </p:grpSp>
      <p:grpSp>
        <p:nvGrpSpPr>
          <p:cNvPr id="15742" name="Google Shape;15742;p261"/>
          <p:cNvGrpSpPr/>
          <p:nvPr/>
        </p:nvGrpSpPr>
        <p:grpSpPr>
          <a:xfrm>
            <a:off x="-5619149" y="2549325"/>
            <a:ext cx="10316865" cy="4631723"/>
            <a:chOff x="839544" y="1046698"/>
            <a:chExt cx="10316865" cy="4631723"/>
          </a:xfrm>
        </p:grpSpPr>
        <p:sp>
          <p:nvSpPr>
            <p:cNvPr id="15743" name="Google Shape;15743;p261"/>
            <p:cNvSpPr/>
            <p:nvPr/>
          </p:nvSpPr>
          <p:spPr>
            <a:xfrm flipH="1">
              <a:off x="839544" y="1046698"/>
              <a:ext cx="9629902" cy="463172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15744" name="Google Shape;15744;p261"/>
            <p:cNvGrpSpPr/>
            <p:nvPr/>
          </p:nvGrpSpPr>
          <p:grpSpPr>
            <a:xfrm>
              <a:off x="1097648" y="1374994"/>
              <a:ext cx="6010403" cy="4006238"/>
              <a:chOff x="1621294" y="1941131"/>
              <a:chExt cx="4912709" cy="3274569"/>
            </a:xfrm>
          </p:grpSpPr>
          <p:cxnSp>
            <p:nvCxnSpPr>
              <p:cNvPr id="15745" name="Google Shape;15745;p261"/>
              <p:cNvCxnSpPr/>
              <p:nvPr/>
            </p:nvCxnSpPr>
            <p:spPr>
              <a:xfrm flipH="1" rot="10800000">
                <a:off x="2813927" y="3389483"/>
                <a:ext cx="2062824" cy="1"/>
              </a:xfrm>
              <a:prstGeom prst="straightConnector1">
                <a:avLst/>
              </a:prstGeom>
              <a:solidFill>
                <a:srgbClr val="BFBFBF"/>
              </a:solidFill>
              <a:ln cap="flat" cmpd="sng" w="28575">
                <a:solidFill>
                  <a:srgbClr val="BFBFBF"/>
                </a:solidFill>
                <a:prstDash val="solid"/>
                <a:miter lim="800000"/>
                <a:headEnd len="sm" w="sm" type="none"/>
                <a:tailEnd len="sm" w="sm" type="none"/>
              </a:ln>
            </p:spPr>
          </p:cxnSp>
          <p:sp>
            <p:nvSpPr>
              <p:cNvPr id="15746" name="Google Shape;15746;p261"/>
              <p:cNvSpPr txBox="1"/>
              <p:nvPr/>
            </p:nvSpPr>
            <p:spPr>
              <a:xfrm>
                <a:off x="1621294" y="3196610"/>
                <a:ext cx="576107" cy="400322"/>
              </a:xfrm>
              <a:prstGeom prst="rect">
                <a:avLst/>
              </a:prstGeom>
              <a:noFill/>
              <a:ln>
                <a:noFill/>
              </a:ln>
            </p:spPr>
            <p:txBody>
              <a:bodyPr anchorCtr="0" anchor="ctr" bIns="45700" lIns="0" spcFirstLastPara="1" rIns="0" wrap="square" tIns="45700">
                <a:noAutofit/>
              </a:bodyPr>
              <a:lstStyle/>
              <a:p>
                <a:pPr indent="0" lvl="0" marL="0" marR="0" rtl="0" algn="ctr">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C5</a:t>
                </a:r>
                <a:endParaRPr/>
              </a:p>
            </p:txBody>
          </p:sp>
          <p:cxnSp>
            <p:nvCxnSpPr>
              <p:cNvPr id="15747" name="Google Shape;15747;p261"/>
              <p:cNvCxnSpPr/>
              <p:nvPr/>
            </p:nvCxnSpPr>
            <p:spPr>
              <a:xfrm flipH="1" rot="10800000">
                <a:off x="4873621" y="2928083"/>
                <a:ext cx="502289" cy="464667"/>
              </a:xfrm>
              <a:prstGeom prst="straightConnector1">
                <a:avLst/>
              </a:prstGeom>
              <a:solidFill>
                <a:srgbClr val="BFBFBF"/>
              </a:solidFill>
              <a:ln cap="flat" cmpd="sng" w="28575">
                <a:solidFill>
                  <a:srgbClr val="BFBFBF"/>
                </a:solidFill>
                <a:prstDash val="solid"/>
                <a:miter lim="800000"/>
                <a:headEnd len="sm" w="sm" type="none"/>
                <a:tailEnd len="med" w="med" type="triangle"/>
              </a:ln>
            </p:spPr>
          </p:cxnSp>
          <p:cxnSp>
            <p:nvCxnSpPr>
              <p:cNvPr id="15748" name="Google Shape;15748;p261"/>
              <p:cNvCxnSpPr/>
              <p:nvPr/>
            </p:nvCxnSpPr>
            <p:spPr>
              <a:xfrm>
                <a:off x="4873621" y="3390147"/>
                <a:ext cx="502289" cy="464667"/>
              </a:xfrm>
              <a:prstGeom prst="straightConnector1">
                <a:avLst/>
              </a:prstGeom>
              <a:solidFill>
                <a:srgbClr val="BFBFBF"/>
              </a:solidFill>
              <a:ln cap="flat" cmpd="sng" w="28575">
                <a:solidFill>
                  <a:srgbClr val="BFBFBF"/>
                </a:solidFill>
                <a:prstDash val="solid"/>
                <a:miter lim="800000"/>
                <a:headEnd len="sm" w="sm" type="none"/>
                <a:tailEnd len="med" w="med" type="triangle"/>
              </a:ln>
            </p:spPr>
          </p:cxnSp>
          <p:sp>
            <p:nvSpPr>
              <p:cNvPr id="15749" name="Google Shape;15749;p261"/>
              <p:cNvSpPr txBox="1"/>
              <p:nvPr/>
            </p:nvSpPr>
            <p:spPr>
              <a:xfrm>
                <a:off x="4556271" y="1997431"/>
                <a:ext cx="1179220" cy="33779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37302C"/>
                  </a:buClr>
                  <a:buSzPts val="2000"/>
                  <a:buFont typeface="Lustria"/>
                  <a:buNone/>
                </a:pPr>
                <a:r>
                  <a:rPr b="1" i="0" lang="pt-BR" sz="2000" u="none" cap="none" strike="noStrike">
                    <a:solidFill>
                      <a:srgbClr val="37302C"/>
                    </a:solidFill>
                    <a:latin typeface="Lustria"/>
                    <a:ea typeface="Lustria"/>
                    <a:cs typeface="Lustria"/>
                    <a:sym typeface="Lustria"/>
                  </a:rPr>
                  <a:t>Danicopana </a:t>
                </a:r>
                <a:endParaRPr/>
              </a:p>
            </p:txBody>
          </p:sp>
          <p:grpSp>
            <p:nvGrpSpPr>
              <p:cNvPr id="15750" name="Google Shape;15750;p261"/>
              <p:cNvGrpSpPr/>
              <p:nvPr/>
            </p:nvGrpSpPr>
            <p:grpSpPr>
              <a:xfrm>
                <a:off x="3943157" y="3177133"/>
                <a:ext cx="447300" cy="447300"/>
                <a:chOff x="8529960" y="1798682"/>
                <a:chExt cx="1174317" cy="1174318"/>
              </a:xfrm>
            </p:grpSpPr>
            <p:sp>
              <p:nvSpPr>
                <p:cNvPr id="15751" name="Google Shape;15751;p261"/>
                <p:cNvSpPr/>
                <p:nvPr/>
              </p:nvSpPr>
              <p:spPr>
                <a:xfrm>
                  <a:off x="8529960" y="1798682"/>
                  <a:ext cx="1174317" cy="1174318"/>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400"/>
                    <a:buFont typeface="Calibri"/>
                    <a:buNone/>
                  </a:pPr>
                  <a:r>
                    <a:t/>
                  </a:r>
                  <a:endParaRPr b="0" i="0" sz="2400" u="none" cap="none" strike="noStrike">
                    <a:solidFill>
                      <a:srgbClr val="FFFFFF"/>
                    </a:solidFill>
                    <a:latin typeface="Calibri"/>
                    <a:ea typeface="Calibri"/>
                    <a:cs typeface="Calibri"/>
                    <a:sym typeface="Calibri"/>
                  </a:endParaRPr>
                </a:p>
              </p:txBody>
            </p:sp>
            <p:grpSp>
              <p:nvGrpSpPr>
                <p:cNvPr id="15752" name="Google Shape;15752;p261"/>
                <p:cNvGrpSpPr/>
                <p:nvPr/>
              </p:nvGrpSpPr>
              <p:grpSpPr>
                <a:xfrm rot="2700000">
                  <a:off x="8737437" y="2006150"/>
                  <a:ext cx="759380" cy="759382"/>
                  <a:chOff x="10068331" y="1392433"/>
                  <a:chExt cx="759380" cy="759382"/>
                </a:xfrm>
              </p:grpSpPr>
              <p:cxnSp>
                <p:nvCxnSpPr>
                  <p:cNvPr id="15753" name="Google Shape;15753;p261"/>
                  <p:cNvCxnSpPr/>
                  <p:nvPr/>
                </p:nvCxnSpPr>
                <p:spPr>
                  <a:xfrm rot="10800000">
                    <a:off x="10448021" y="1392436"/>
                    <a:ext cx="0" cy="759380"/>
                  </a:xfrm>
                  <a:prstGeom prst="straightConnector1">
                    <a:avLst/>
                  </a:prstGeom>
                  <a:noFill/>
                  <a:ln cap="flat" cmpd="sng" w="15875">
                    <a:solidFill>
                      <a:schemeClr val="lt1"/>
                    </a:solidFill>
                    <a:prstDash val="solid"/>
                    <a:miter lim="800000"/>
                    <a:headEnd len="sm" w="sm" type="none"/>
                    <a:tailEnd len="sm" w="sm" type="none"/>
                  </a:ln>
                </p:spPr>
              </p:cxnSp>
              <p:cxnSp>
                <p:nvCxnSpPr>
                  <p:cNvPr id="15754" name="Google Shape;15754;p261"/>
                  <p:cNvCxnSpPr/>
                  <p:nvPr/>
                </p:nvCxnSpPr>
                <p:spPr>
                  <a:xfrm>
                    <a:off x="10448021" y="1392433"/>
                    <a:ext cx="0" cy="759382"/>
                  </a:xfrm>
                  <a:prstGeom prst="straightConnector1">
                    <a:avLst/>
                  </a:prstGeom>
                  <a:noFill/>
                  <a:ln cap="flat" cmpd="sng" w="15875">
                    <a:solidFill>
                      <a:schemeClr val="lt1"/>
                    </a:solidFill>
                    <a:prstDash val="solid"/>
                    <a:miter lim="800000"/>
                    <a:headEnd len="sm" w="sm" type="none"/>
                    <a:tailEnd len="sm" w="sm" type="none"/>
                  </a:ln>
                </p:spPr>
              </p:cxnSp>
            </p:grpSp>
          </p:grpSp>
          <p:sp>
            <p:nvSpPr>
              <p:cNvPr id="15755" name="Google Shape;15755;p261"/>
              <p:cNvSpPr/>
              <p:nvPr/>
            </p:nvSpPr>
            <p:spPr>
              <a:xfrm>
                <a:off x="3126532" y="2286208"/>
                <a:ext cx="800422" cy="513974"/>
              </a:xfrm>
              <a:prstGeom prst="ellipse">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1800">
                    <a:solidFill>
                      <a:srgbClr val="FFFFFF"/>
                    </a:solidFill>
                    <a:latin typeface="Calibri"/>
                    <a:ea typeface="Calibri"/>
                    <a:cs typeface="Calibri"/>
                    <a:sym typeface="Calibri"/>
                  </a:rPr>
                  <a:t>FD</a:t>
                </a:r>
                <a:endParaRPr/>
              </a:p>
            </p:txBody>
          </p:sp>
          <p:grpSp>
            <p:nvGrpSpPr>
              <p:cNvPr id="15756" name="Google Shape;15756;p261"/>
              <p:cNvGrpSpPr/>
              <p:nvPr/>
            </p:nvGrpSpPr>
            <p:grpSpPr>
              <a:xfrm>
                <a:off x="5483145" y="2723790"/>
                <a:ext cx="362934" cy="334994"/>
                <a:chOff x="-1054219" y="3622127"/>
                <a:chExt cx="292100" cy="269613"/>
              </a:xfrm>
            </p:grpSpPr>
            <p:sp>
              <p:nvSpPr>
                <p:cNvPr id="15757" name="Google Shape;15757;p261"/>
                <p:cNvSpPr/>
                <p:nvPr/>
              </p:nvSpPr>
              <p:spPr>
                <a:xfrm rot="5400000">
                  <a:off x="-1043399" y="3613001"/>
                  <a:ext cx="269613" cy="287865"/>
                </a:xfrm>
                <a:prstGeom prst="rect">
                  <a:avLst/>
                </a:prstGeom>
                <a:gradFill>
                  <a:gsLst>
                    <a:gs pos="0">
                      <a:srgbClr val="116F7A"/>
                    </a:gs>
                    <a:gs pos="50000">
                      <a:srgbClr val="19A0B1"/>
                    </a:gs>
                    <a:gs pos="100000">
                      <a:srgbClr val="1DC1D6"/>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1" i="0" sz="1800" u="none" cap="none" strike="noStrike">
                    <a:solidFill>
                      <a:schemeClr val="lt1"/>
                    </a:solidFill>
                    <a:latin typeface="Calibri"/>
                    <a:ea typeface="Calibri"/>
                    <a:cs typeface="Calibri"/>
                    <a:sym typeface="Calibri"/>
                  </a:endParaRPr>
                </a:p>
              </p:txBody>
            </p:sp>
            <p:sp>
              <p:nvSpPr>
                <p:cNvPr id="15758" name="Google Shape;15758;p261"/>
                <p:cNvSpPr/>
                <p:nvPr/>
              </p:nvSpPr>
              <p:spPr>
                <a:xfrm>
                  <a:off x="-1054219" y="3687115"/>
                  <a:ext cx="292100" cy="125079"/>
                </a:xfrm>
                <a:prstGeom prst="rect">
                  <a:avLst/>
                </a:prstGeom>
                <a:noFill/>
                <a:ln>
                  <a:noFill/>
                </a:ln>
              </p:spPr>
              <p:txBody>
                <a:bodyPr anchorCtr="0" anchor="ctr" bIns="45700" lIns="0" spcFirstLastPara="1" rIns="0" wrap="square" tIns="45700">
                  <a:noAutofit/>
                </a:bodyPr>
                <a:lstStyle/>
                <a:p>
                  <a:pPr indent="0" lvl="0" marL="0" marR="0" rtl="0" algn="ctr">
                    <a:lnSpc>
                      <a:spcPct val="100000"/>
                    </a:lnSpc>
                    <a:spcBef>
                      <a:spcPts val="0"/>
                    </a:spcBef>
                    <a:spcAft>
                      <a:spcPts val="0"/>
                    </a:spcAft>
                    <a:buClr>
                      <a:schemeClr val="lt1"/>
                    </a:buClr>
                    <a:buSzPts val="1800"/>
                    <a:buFont typeface="Calibri"/>
                    <a:buNone/>
                  </a:pPr>
                  <a:r>
                    <a:rPr b="1" i="0" lang="pt-BR" sz="1800" u="none" cap="none" strike="noStrike">
                      <a:solidFill>
                        <a:schemeClr val="lt1"/>
                      </a:solidFill>
                      <a:latin typeface="Calibri"/>
                      <a:ea typeface="Calibri"/>
                      <a:cs typeface="Calibri"/>
                      <a:sym typeface="Calibri"/>
                    </a:rPr>
                    <a:t>Ba</a:t>
                  </a:r>
                  <a:endParaRPr/>
                </a:p>
              </p:txBody>
            </p:sp>
          </p:grpSp>
          <p:cxnSp>
            <p:nvCxnSpPr>
              <p:cNvPr id="15759" name="Google Shape;15759;p261"/>
              <p:cNvCxnSpPr/>
              <p:nvPr/>
            </p:nvCxnSpPr>
            <p:spPr>
              <a:xfrm>
                <a:off x="3526743" y="2865107"/>
                <a:ext cx="0" cy="510939"/>
              </a:xfrm>
              <a:prstGeom prst="straightConnector1">
                <a:avLst/>
              </a:prstGeom>
              <a:solidFill>
                <a:srgbClr val="BFBFBF"/>
              </a:solidFill>
              <a:ln cap="flat" cmpd="sng" w="28575">
                <a:solidFill>
                  <a:srgbClr val="BFBFBF"/>
                </a:solidFill>
                <a:prstDash val="solid"/>
                <a:miter lim="800000"/>
                <a:headEnd len="sm" w="sm" type="none"/>
                <a:tailEnd len="med" w="med" type="triangle"/>
              </a:ln>
            </p:spPr>
          </p:cxnSp>
          <p:sp>
            <p:nvSpPr>
              <p:cNvPr id="15760" name="Google Shape;15760;p261"/>
              <p:cNvSpPr/>
              <p:nvPr/>
            </p:nvSpPr>
            <p:spPr>
              <a:xfrm>
                <a:off x="1769827" y="2944559"/>
                <a:ext cx="867833" cy="889849"/>
              </a:xfrm>
              <a:prstGeom prst="pie">
                <a:avLst>
                  <a:gd fmla="val 0" name="adj1"/>
                  <a:gd fmla="val 16200000" name="adj2"/>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b" bIns="45700" lIns="91425" spcFirstLastPara="1" rIns="91425" wrap="square" tIns="45700">
                <a:noAutofit/>
              </a:bodyPr>
              <a:lstStyle/>
              <a:p>
                <a:pPr indent="0" lvl="0" marL="0" marR="0" rtl="0" algn="ctr">
                  <a:spcBef>
                    <a:spcPts val="0"/>
                  </a:spcBef>
                  <a:spcAft>
                    <a:spcPts val="0"/>
                  </a:spcAft>
                  <a:buNone/>
                </a:pPr>
                <a:r>
                  <a:rPr b="1" lang="pt-BR" sz="1800">
                    <a:solidFill>
                      <a:srgbClr val="FFFFFF"/>
                    </a:solidFill>
                    <a:latin typeface="Calibri"/>
                    <a:ea typeface="Calibri"/>
                    <a:cs typeface="Calibri"/>
                    <a:sym typeface="Calibri"/>
                  </a:rPr>
                  <a:t>C3b</a:t>
                </a:r>
                <a:endParaRPr/>
              </a:p>
            </p:txBody>
          </p:sp>
          <p:sp>
            <p:nvSpPr>
              <p:cNvPr id="15761" name="Google Shape;15761;p261"/>
              <p:cNvSpPr/>
              <p:nvPr/>
            </p:nvSpPr>
            <p:spPr>
              <a:xfrm>
                <a:off x="2244939" y="2943125"/>
                <a:ext cx="388074" cy="405959"/>
              </a:xfrm>
              <a:prstGeom prst="rect">
                <a:avLst/>
              </a:prstGeom>
              <a:solidFill>
                <a:schemeClr val="accent3"/>
              </a:solidFill>
              <a:ln>
                <a:noFill/>
              </a:ln>
            </p:spPr>
            <p:txBody>
              <a:bodyPr anchorCtr="0" anchor="ctr" bIns="45700" lIns="0" spcFirstLastPara="1" rIns="0" wrap="square" tIns="45700">
                <a:noAutofit/>
              </a:bodyPr>
              <a:lstStyle/>
              <a:p>
                <a:pPr indent="0" lvl="0" marL="0" marR="0" rtl="0" algn="ctr">
                  <a:lnSpc>
                    <a:spcPct val="100000"/>
                  </a:lnSpc>
                  <a:spcBef>
                    <a:spcPts val="0"/>
                  </a:spcBef>
                  <a:spcAft>
                    <a:spcPts val="0"/>
                  </a:spcAft>
                  <a:buClr>
                    <a:srgbClr val="FFFFFF"/>
                  </a:buClr>
                  <a:buSzPts val="1800"/>
                  <a:buFont typeface="Calibri"/>
                  <a:buNone/>
                </a:pPr>
                <a:r>
                  <a:rPr b="1" i="0" lang="pt-BR" sz="1800" u="none" cap="none" strike="noStrike">
                    <a:solidFill>
                      <a:srgbClr val="FFFFFF"/>
                    </a:solidFill>
                    <a:latin typeface="Calibri"/>
                    <a:ea typeface="Calibri"/>
                    <a:cs typeface="Calibri"/>
                    <a:sym typeface="Calibri"/>
                  </a:rPr>
                  <a:t>FB</a:t>
                </a:r>
                <a:endParaRPr/>
              </a:p>
            </p:txBody>
          </p:sp>
          <p:sp>
            <p:nvSpPr>
              <p:cNvPr id="15762" name="Google Shape;15762;p261"/>
              <p:cNvSpPr/>
              <p:nvPr/>
            </p:nvSpPr>
            <p:spPr>
              <a:xfrm>
                <a:off x="5479248" y="3477453"/>
                <a:ext cx="867833" cy="889850"/>
              </a:xfrm>
              <a:prstGeom prst="pie">
                <a:avLst>
                  <a:gd fmla="val 0" name="adj1"/>
                  <a:gd fmla="val 16200000" name="adj2"/>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b" bIns="45700" lIns="91425" spcFirstLastPara="1" rIns="91425" wrap="square" tIns="45700">
                <a:noAutofit/>
              </a:bodyPr>
              <a:lstStyle/>
              <a:p>
                <a:pPr indent="0" lvl="0" marL="0" marR="0" rtl="0" algn="ctr">
                  <a:spcBef>
                    <a:spcPts val="0"/>
                  </a:spcBef>
                  <a:spcAft>
                    <a:spcPts val="0"/>
                  </a:spcAft>
                  <a:buNone/>
                </a:pPr>
                <a:r>
                  <a:rPr b="1" lang="pt-BR" sz="1800">
                    <a:solidFill>
                      <a:srgbClr val="FFFFFF"/>
                    </a:solidFill>
                    <a:latin typeface="Calibri"/>
                    <a:ea typeface="Calibri"/>
                    <a:cs typeface="Calibri"/>
                    <a:sym typeface="Calibri"/>
                  </a:rPr>
                  <a:t>C3b</a:t>
                </a:r>
                <a:endParaRPr/>
              </a:p>
            </p:txBody>
          </p:sp>
          <p:grpSp>
            <p:nvGrpSpPr>
              <p:cNvPr id="15763" name="Google Shape;15763;p261"/>
              <p:cNvGrpSpPr/>
              <p:nvPr/>
            </p:nvGrpSpPr>
            <p:grpSpPr>
              <a:xfrm rot="-4234171">
                <a:off x="3652114" y="2058434"/>
                <a:ext cx="703046" cy="641951"/>
                <a:chOff x="2864319" y="2671956"/>
                <a:chExt cx="565832" cy="516661"/>
              </a:xfrm>
            </p:grpSpPr>
            <p:sp>
              <p:nvSpPr>
                <p:cNvPr id="15764" name="Google Shape;15764;p261"/>
                <p:cNvSpPr/>
                <p:nvPr/>
              </p:nvSpPr>
              <p:spPr>
                <a:xfrm rot="5400000">
                  <a:off x="2857395" y="2678880"/>
                  <a:ext cx="316133" cy="302285"/>
                </a:xfrm>
                <a:prstGeom prst="arc">
                  <a:avLst>
                    <a:gd fmla="val 16200000" name="adj1"/>
                    <a:gd fmla="val 0" name="adj2"/>
                  </a:avLst>
                </a:prstGeom>
                <a:noFill/>
                <a:ln cap="flat" cmpd="sng" w="28575">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2400"/>
                    <a:buFont typeface="Calibri"/>
                    <a:buNone/>
                  </a:pPr>
                  <a:r>
                    <a:t/>
                  </a:r>
                  <a:endParaRPr b="0" i="0" sz="2400" u="none" cap="none" strike="noStrike">
                    <a:solidFill>
                      <a:srgbClr val="001E60"/>
                    </a:solidFill>
                    <a:latin typeface="Calibri"/>
                    <a:ea typeface="Calibri"/>
                    <a:cs typeface="Calibri"/>
                    <a:sym typeface="Calibri"/>
                  </a:endParaRPr>
                </a:p>
              </p:txBody>
            </p:sp>
            <p:cxnSp>
              <p:nvCxnSpPr>
                <p:cNvPr id="15765" name="Google Shape;15765;p261"/>
                <p:cNvCxnSpPr/>
                <p:nvPr/>
              </p:nvCxnSpPr>
              <p:spPr>
                <a:xfrm>
                  <a:off x="3122955" y="2933710"/>
                  <a:ext cx="307196" cy="254907"/>
                </a:xfrm>
                <a:prstGeom prst="straightConnector1">
                  <a:avLst/>
                </a:prstGeom>
                <a:solidFill>
                  <a:srgbClr val="BFBFBF"/>
                </a:solidFill>
                <a:ln cap="flat" cmpd="sng" w="28575">
                  <a:solidFill>
                    <a:srgbClr val="BFBFBF"/>
                  </a:solidFill>
                  <a:prstDash val="solid"/>
                  <a:miter lim="800000"/>
                  <a:headEnd len="sm" w="sm" type="none"/>
                  <a:tailEnd len="sm" w="sm" type="none"/>
                </a:ln>
              </p:spPr>
            </p:cxnSp>
          </p:grpSp>
          <p:sp>
            <p:nvSpPr>
              <p:cNvPr id="15766" name="Google Shape;15766;p261"/>
              <p:cNvSpPr txBox="1"/>
              <p:nvPr/>
            </p:nvSpPr>
            <p:spPr>
              <a:xfrm>
                <a:off x="5354783" y="4463921"/>
                <a:ext cx="1179220" cy="190061"/>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37302C"/>
                  </a:buClr>
                  <a:buSzPts val="2000"/>
                  <a:buFont typeface="Lustria"/>
                  <a:buNone/>
                </a:pPr>
                <a:r>
                  <a:rPr b="1" i="0" lang="pt-BR" sz="2000" u="none" cap="none" strike="noStrike">
                    <a:solidFill>
                      <a:srgbClr val="37302C"/>
                    </a:solidFill>
                    <a:latin typeface="Lustria"/>
                    <a:ea typeface="Lustria"/>
                    <a:cs typeface="Lustria"/>
                    <a:sym typeface="Lustria"/>
                  </a:rPr>
                  <a:t>C3 convertase</a:t>
                </a:r>
                <a:endParaRPr b="1" i="0" sz="2000" u="none" cap="none" strike="noStrike">
                  <a:solidFill>
                    <a:srgbClr val="37302C"/>
                  </a:solidFill>
                  <a:latin typeface="Lustria"/>
                  <a:ea typeface="Lustria"/>
                  <a:cs typeface="Lustria"/>
                  <a:sym typeface="Lustria"/>
                </a:endParaRPr>
              </a:p>
            </p:txBody>
          </p:sp>
          <p:sp>
            <p:nvSpPr>
              <p:cNvPr id="15767" name="Google Shape;15767;p261"/>
              <p:cNvSpPr/>
              <p:nvPr/>
            </p:nvSpPr>
            <p:spPr>
              <a:xfrm>
                <a:off x="1823633" y="4888663"/>
                <a:ext cx="2119524" cy="32703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000"/>
                  <a:buFont typeface="Calibri"/>
                  <a:buNone/>
                </a:pPr>
                <a:r>
                  <a:t/>
                </a:r>
                <a:endParaRPr b="0" i="0" sz="1000" u="none" cap="none" strike="noStrike">
                  <a:solidFill>
                    <a:srgbClr val="524842"/>
                  </a:solidFill>
                  <a:latin typeface="Calibri"/>
                  <a:ea typeface="Calibri"/>
                  <a:cs typeface="Calibri"/>
                  <a:sym typeface="Calibri"/>
                </a:endParaRPr>
              </a:p>
              <a:p>
                <a:pPr indent="0" lvl="0" marL="0" marR="0" rtl="0" algn="l">
                  <a:lnSpc>
                    <a:spcPct val="100000"/>
                  </a:lnSpc>
                  <a:spcBef>
                    <a:spcPts val="0"/>
                  </a:spcBef>
                  <a:spcAft>
                    <a:spcPts val="0"/>
                  </a:spcAft>
                  <a:buClr>
                    <a:srgbClr val="524842"/>
                  </a:buClr>
                  <a:buSzPts val="1000"/>
                  <a:buFont typeface="Calibri"/>
                  <a:buNone/>
                </a:pPr>
                <a:r>
                  <a:rPr b="1" i="0" lang="pt-BR" sz="1000" u="none" cap="none" strike="noStrike">
                    <a:solidFill>
                      <a:srgbClr val="524842"/>
                    </a:solidFill>
                    <a:latin typeface="Calibri"/>
                    <a:ea typeface="Calibri"/>
                    <a:cs typeface="Calibri"/>
                    <a:sym typeface="Calibri"/>
                  </a:rPr>
                  <a:t>Fonte: </a:t>
                </a:r>
                <a:r>
                  <a:rPr b="0" i="0" lang="pt-BR" sz="1000" u="none" cap="none" strike="noStrike">
                    <a:solidFill>
                      <a:srgbClr val="524842"/>
                    </a:solidFill>
                    <a:latin typeface="Calibri"/>
                    <a:ea typeface="Calibri"/>
                    <a:cs typeface="Calibri"/>
                    <a:sym typeface="Calibri"/>
                  </a:rPr>
                  <a:t>Kulasekararaj, 2020</a:t>
                </a:r>
                <a:r>
                  <a:rPr b="0" baseline="30000" i="0" lang="pt-BR" sz="1000" u="none" cap="none" strike="noStrike">
                    <a:solidFill>
                      <a:srgbClr val="524842"/>
                    </a:solidFill>
                    <a:latin typeface="Calibri"/>
                    <a:ea typeface="Calibri"/>
                    <a:cs typeface="Calibri"/>
                    <a:sym typeface="Calibri"/>
                  </a:rPr>
                  <a:t>1</a:t>
                </a:r>
                <a:r>
                  <a:rPr b="0" i="0" lang="pt-BR" sz="1000" u="none" cap="none" strike="noStrike">
                    <a:solidFill>
                      <a:srgbClr val="524842"/>
                    </a:solidFill>
                    <a:latin typeface="Calibri"/>
                    <a:ea typeface="Calibri"/>
                    <a:cs typeface="Calibri"/>
                    <a:sym typeface="Calibri"/>
                  </a:rPr>
                  <a:t> </a:t>
                </a:r>
                <a:endParaRPr/>
              </a:p>
            </p:txBody>
          </p:sp>
          <p:sp>
            <p:nvSpPr>
              <p:cNvPr id="15768" name="Google Shape;15768;p261"/>
              <p:cNvSpPr/>
              <p:nvPr/>
            </p:nvSpPr>
            <p:spPr>
              <a:xfrm>
                <a:off x="5946661" y="3490746"/>
                <a:ext cx="400050" cy="400050"/>
              </a:xfrm>
              <a:custGeom>
                <a:rect b="b" l="l" r="r" t="t"/>
                <a:pathLst>
                  <a:path extrusionOk="0" h="400050" w="400050">
                    <a:moveTo>
                      <a:pt x="196850" y="0"/>
                    </a:moveTo>
                    <a:lnTo>
                      <a:pt x="0" y="0"/>
                    </a:lnTo>
                    <a:lnTo>
                      <a:pt x="0" y="400050"/>
                    </a:lnTo>
                    <a:lnTo>
                      <a:pt x="400050" y="400050"/>
                    </a:lnTo>
                    <a:lnTo>
                      <a:pt x="400050" y="184150"/>
                    </a:lnTo>
                    <a:lnTo>
                      <a:pt x="203200" y="184150"/>
                    </a:lnTo>
                    <a:lnTo>
                      <a:pt x="196850" y="0"/>
                    </a:lnTo>
                    <a:close/>
                  </a:path>
                </a:pathLst>
              </a:cu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5769" name="Google Shape;15769;p261"/>
              <p:cNvSpPr/>
              <p:nvPr/>
            </p:nvSpPr>
            <p:spPr>
              <a:xfrm>
                <a:off x="5890340" y="3718398"/>
                <a:ext cx="449250" cy="153610"/>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800"/>
                  <a:buFont typeface="Calibri"/>
                  <a:buNone/>
                </a:pPr>
                <a:r>
                  <a:rPr b="1" i="0" lang="pt-BR" sz="1800" u="none" cap="none" strike="noStrike">
                    <a:solidFill>
                      <a:srgbClr val="FFFFFF"/>
                    </a:solidFill>
                    <a:latin typeface="Calibri"/>
                    <a:ea typeface="Calibri"/>
                    <a:cs typeface="Calibri"/>
                    <a:sym typeface="Calibri"/>
                  </a:rPr>
                  <a:t>Bb</a:t>
                </a:r>
                <a:endParaRPr b="1" i="0" sz="1800" u="none" cap="none" strike="noStrike">
                  <a:solidFill>
                    <a:srgbClr val="FFFFFF"/>
                  </a:solidFill>
                  <a:latin typeface="Calibri"/>
                  <a:ea typeface="Calibri"/>
                  <a:cs typeface="Calibri"/>
                  <a:sym typeface="Calibri"/>
                </a:endParaRPr>
              </a:p>
            </p:txBody>
          </p:sp>
        </p:grpSp>
        <p:sp>
          <p:nvSpPr>
            <p:cNvPr id="15770" name="Google Shape;15770;p261"/>
            <p:cNvSpPr/>
            <p:nvPr/>
          </p:nvSpPr>
          <p:spPr>
            <a:xfrm>
              <a:off x="7516026" y="2326103"/>
              <a:ext cx="3622328" cy="2299247"/>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5771" name="Google Shape;15771;p261"/>
            <p:cNvSpPr/>
            <p:nvPr/>
          </p:nvSpPr>
          <p:spPr>
            <a:xfrm>
              <a:off x="7703941" y="2304039"/>
              <a:ext cx="3452468" cy="213135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chemeClr val="lt2"/>
                </a:buClr>
                <a:buSzPts val="2000"/>
                <a:buFont typeface="Lustria"/>
                <a:buNone/>
              </a:pPr>
              <a:r>
                <a:rPr b="1" i="0" lang="pt-BR" sz="2000" u="none" cap="none" strike="noStrike">
                  <a:solidFill>
                    <a:schemeClr val="lt2"/>
                  </a:solidFill>
                  <a:latin typeface="Lustria"/>
                  <a:ea typeface="Lustria"/>
                  <a:cs typeface="Lustria"/>
                  <a:sym typeface="Lustria"/>
                </a:rPr>
                <a:t>Inibição</a:t>
              </a:r>
              <a:endParaRPr/>
            </a:p>
            <a:p>
              <a:pPr indent="-135450" lvl="0" marL="207450" marR="0" rtl="0" algn="l">
                <a:lnSpc>
                  <a:spcPct val="100000"/>
                </a:lnSpc>
                <a:spcBef>
                  <a:spcPts val="1500"/>
                </a:spcBef>
                <a:spcAft>
                  <a:spcPts val="0"/>
                </a:spcAft>
                <a:buClr>
                  <a:srgbClr val="524842"/>
                </a:buClr>
                <a:buSzPts val="1600"/>
                <a:buFont typeface="Arial"/>
                <a:buChar char="•"/>
              </a:pPr>
              <a:r>
                <a:rPr b="0" i="0" lang="pt-BR" sz="1600" u="none" cap="none" strike="noStrike">
                  <a:solidFill>
                    <a:srgbClr val="524842"/>
                  </a:solidFill>
                  <a:latin typeface="Calibri"/>
                  <a:ea typeface="Calibri"/>
                  <a:cs typeface="Calibri"/>
                  <a:sym typeface="Calibri"/>
                </a:rPr>
                <a:t>Da clivagem de C3</a:t>
              </a:r>
              <a:endParaRPr/>
            </a:p>
            <a:p>
              <a:pPr indent="-135450" lvl="0" marL="207450" marR="0" rtl="0" algn="l">
                <a:lnSpc>
                  <a:spcPct val="100000"/>
                </a:lnSpc>
                <a:spcBef>
                  <a:spcPts val="1200"/>
                </a:spcBef>
                <a:spcAft>
                  <a:spcPts val="0"/>
                </a:spcAft>
                <a:buClr>
                  <a:srgbClr val="524842"/>
                </a:buClr>
                <a:buSzPts val="1600"/>
                <a:buFont typeface="Arial"/>
                <a:buChar char="•"/>
              </a:pPr>
              <a:r>
                <a:rPr b="0" i="0" lang="pt-BR" sz="1600" u="none" cap="none" strike="noStrike">
                  <a:solidFill>
                    <a:srgbClr val="524842"/>
                  </a:solidFill>
                  <a:latin typeface="Calibri"/>
                  <a:ea typeface="Calibri"/>
                  <a:cs typeface="Calibri"/>
                  <a:sym typeface="Calibri"/>
                </a:rPr>
                <a:t>Da deposição de fragmentos de C3</a:t>
              </a:r>
              <a:endParaRPr/>
            </a:p>
            <a:p>
              <a:pPr indent="-135450" lvl="0" marL="207450" marR="0" rtl="0" algn="l">
                <a:lnSpc>
                  <a:spcPct val="100000"/>
                </a:lnSpc>
                <a:spcBef>
                  <a:spcPts val="1200"/>
                </a:spcBef>
                <a:spcAft>
                  <a:spcPts val="0"/>
                </a:spcAft>
                <a:buClr>
                  <a:srgbClr val="524842"/>
                </a:buClr>
                <a:buSzPts val="1600"/>
                <a:buFont typeface="Arial"/>
                <a:buChar char="•"/>
              </a:pPr>
              <a:r>
                <a:rPr b="0" i="0" lang="pt-BR" sz="1600" u="none" cap="none" strike="noStrike">
                  <a:solidFill>
                    <a:srgbClr val="524842"/>
                  </a:solidFill>
                  <a:latin typeface="Calibri"/>
                  <a:ea typeface="Calibri"/>
                  <a:cs typeface="Calibri"/>
                  <a:sym typeface="Calibri"/>
                </a:rPr>
                <a:t>Da ativação da via terminal e formação de MAC</a:t>
              </a:r>
              <a:endParaRPr/>
            </a:p>
          </p:txBody>
        </p:sp>
        <p:cxnSp>
          <p:nvCxnSpPr>
            <p:cNvPr id="15772" name="Google Shape;15772;p261"/>
            <p:cNvCxnSpPr/>
            <p:nvPr/>
          </p:nvCxnSpPr>
          <p:spPr>
            <a:xfrm>
              <a:off x="7852229" y="3400767"/>
              <a:ext cx="3106057" cy="0"/>
            </a:xfrm>
            <a:prstGeom prst="straightConnector1">
              <a:avLst/>
            </a:prstGeom>
            <a:noFill/>
            <a:ln cap="flat" cmpd="sng" w="12700">
              <a:solidFill>
                <a:srgbClr val="D8D8D8"/>
              </a:solidFill>
              <a:prstDash val="solid"/>
              <a:miter lim="800000"/>
              <a:headEnd len="sm" w="sm" type="none"/>
              <a:tailEnd len="sm" w="sm" type="none"/>
            </a:ln>
          </p:spPr>
        </p:cxnSp>
        <p:cxnSp>
          <p:nvCxnSpPr>
            <p:cNvPr id="15773" name="Google Shape;15773;p261"/>
            <p:cNvCxnSpPr/>
            <p:nvPr/>
          </p:nvCxnSpPr>
          <p:spPr>
            <a:xfrm>
              <a:off x="7852229" y="3796523"/>
              <a:ext cx="3106057" cy="0"/>
            </a:xfrm>
            <a:prstGeom prst="straightConnector1">
              <a:avLst/>
            </a:prstGeom>
            <a:noFill/>
            <a:ln cap="flat" cmpd="sng" w="12700">
              <a:solidFill>
                <a:srgbClr val="D8D8D8"/>
              </a:solidFill>
              <a:prstDash val="solid"/>
              <a:miter lim="800000"/>
              <a:headEnd len="sm" w="sm" type="none"/>
              <a:tailEnd len="sm" w="sm" type="none"/>
            </a:ln>
          </p:spPr>
        </p:cxnSp>
      </p:grpSp>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500"/>
                                  </p:stCondLst>
                                  <p:childTnLst>
                                    <p:set>
                                      <p:cBhvr>
                                        <p:cTn dur="1" fill="hold">
                                          <p:stCondLst>
                                            <p:cond delay="0"/>
                                          </p:stCondLst>
                                        </p:cTn>
                                        <p:tgtEl>
                                          <p:spTgt spid="15722"/>
                                        </p:tgtEl>
                                        <p:attrNameLst>
                                          <p:attrName>style.visibility</p:attrName>
                                        </p:attrNameLst>
                                      </p:cBhvr>
                                      <p:to>
                                        <p:strVal val="visible"/>
                                      </p:to>
                                    </p:set>
                                    <p:animEffect filter="fade" transition="in">
                                      <p:cBhvr>
                                        <p:cTn dur="500"/>
                                        <p:tgtEl>
                                          <p:spTgt spid="15722"/>
                                        </p:tgtEl>
                                      </p:cBhvr>
                                    </p:animEffect>
                                  </p:childTnLst>
                                </p:cTn>
                              </p:par>
                              <p:par>
                                <p:cTn fill="hold" nodeType="withEffect" presetClass="entr" presetID="10" presetSubtype="0">
                                  <p:stCondLst>
                                    <p:cond delay="500"/>
                                  </p:stCondLst>
                                  <p:childTnLst>
                                    <p:set>
                                      <p:cBhvr>
                                        <p:cTn dur="1" fill="hold">
                                          <p:stCondLst>
                                            <p:cond delay="0"/>
                                          </p:stCondLst>
                                        </p:cTn>
                                        <p:tgtEl>
                                          <p:spTgt spid="15737"/>
                                        </p:tgtEl>
                                        <p:attrNameLst>
                                          <p:attrName>style.visibility</p:attrName>
                                        </p:attrNameLst>
                                      </p:cBhvr>
                                      <p:to>
                                        <p:strVal val="visible"/>
                                      </p:to>
                                    </p:set>
                                    <p:animEffect filter="fade" transition="in">
                                      <p:cBhvr>
                                        <p:cTn dur="500"/>
                                        <p:tgtEl>
                                          <p:spTgt spid="15737"/>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5717"/>
                                        </p:tgtEl>
                                        <p:attrNameLst>
                                          <p:attrName>style.visibility</p:attrName>
                                        </p:attrNameLst>
                                      </p:cBhvr>
                                      <p:to>
                                        <p:strVal val="visible"/>
                                      </p:to>
                                    </p:set>
                                    <p:animEffect filter="fade" transition="in">
                                      <p:cBhvr>
                                        <p:cTn dur="500"/>
                                        <p:tgtEl>
                                          <p:spTgt spid="15717"/>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5728"/>
                                        </p:tgtEl>
                                        <p:attrNameLst>
                                          <p:attrName>style.visibility</p:attrName>
                                        </p:attrNameLst>
                                      </p:cBhvr>
                                      <p:to>
                                        <p:strVal val="visible"/>
                                      </p:to>
                                    </p:set>
                                    <p:animEffect filter="fade" transition="in">
                                      <p:cBhvr>
                                        <p:cTn dur="500"/>
                                        <p:tgtEl>
                                          <p:spTgt spid="1572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5738"/>
                                        </p:tgtEl>
                                        <p:attrNameLst>
                                          <p:attrName>style.visibility</p:attrName>
                                        </p:attrNameLst>
                                      </p:cBhvr>
                                      <p:to>
                                        <p:strVal val="visible"/>
                                      </p:to>
                                    </p:set>
                                    <p:animEffect filter="fade" transition="in">
                                      <p:cBhvr>
                                        <p:cTn dur="500"/>
                                        <p:tgtEl>
                                          <p:spTgt spid="15738"/>
                                        </p:tgtEl>
                                      </p:cBhvr>
                                    </p:animEffect>
                                  </p:childTnLst>
                                </p:cTn>
                              </p:par>
                              <p:par>
                                <p:cTn fill="hold" nodeType="withEffect" presetClass="entr" presetID="10" presetSubtype="0">
                                  <p:stCondLst>
                                    <p:cond delay="0"/>
                                  </p:stCondLst>
                                  <p:childTnLst>
                                    <p:set>
                                      <p:cBhvr>
                                        <p:cTn dur="1" fill="hold">
                                          <p:stCondLst>
                                            <p:cond delay="0"/>
                                          </p:stCondLst>
                                        </p:cTn>
                                        <p:tgtEl>
                                          <p:spTgt spid="15742"/>
                                        </p:tgtEl>
                                        <p:attrNameLst>
                                          <p:attrName>style.visibility</p:attrName>
                                        </p:attrNameLst>
                                      </p:cBhvr>
                                      <p:to>
                                        <p:strVal val="visible"/>
                                      </p:to>
                                    </p:set>
                                    <p:animEffect filter="fade" transition="in">
                                      <p:cBhvr>
                                        <p:cTn dur="500"/>
                                        <p:tgtEl>
                                          <p:spTgt spid="15742"/>
                                        </p:tgtEl>
                                      </p:cBhvr>
                                    </p:animEffect>
                                  </p:childTnLst>
                                </p:cTn>
                              </p:par>
                              <p:par>
                                <p:cTn fill="hold" nodeType="withEffect" presetClass="entr" presetID="10" presetSubtype="0">
                                  <p:stCondLst>
                                    <p:cond delay="0"/>
                                  </p:stCondLst>
                                  <p:childTnLst>
                                    <p:set>
                                      <p:cBhvr>
                                        <p:cTn dur="1" fill="hold">
                                          <p:stCondLst>
                                            <p:cond delay="0"/>
                                          </p:stCondLst>
                                        </p:cTn>
                                        <p:tgtEl>
                                          <p:spTgt spid="15739"/>
                                        </p:tgtEl>
                                        <p:attrNameLst>
                                          <p:attrName>style.visibility</p:attrName>
                                        </p:attrNameLst>
                                      </p:cBhvr>
                                      <p:to>
                                        <p:strVal val="visible"/>
                                      </p:to>
                                    </p:set>
                                    <p:animEffect filter="fade" transition="in">
                                      <p:cBhvr>
                                        <p:cTn dur="500"/>
                                        <p:tgtEl>
                                          <p:spTgt spid="1573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15738"/>
                                        </p:tgtEl>
                                      </p:cBhvr>
                                    </p:animEffect>
                                    <p:set>
                                      <p:cBhvr>
                                        <p:cTn dur="1" fill="hold">
                                          <p:stCondLst>
                                            <p:cond delay="500"/>
                                          </p:stCondLst>
                                        </p:cTn>
                                        <p:tgtEl>
                                          <p:spTgt spid="15738"/>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5742"/>
                                        </p:tgtEl>
                                      </p:cBhvr>
                                    </p:animEffect>
                                    <p:set>
                                      <p:cBhvr>
                                        <p:cTn dur="1" fill="hold">
                                          <p:stCondLst>
                                            <p:cond delay="500"/>
                                          </p:stCondLst>
                                        </p:cTn>
                                        <p:tgtEl>
                                          <p:spTgt spid="15742"/>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15739"/>
                                        </p:tgtEl>
                                      </p:cBhvr>
                                    </p:animEffect>
                                    <p:set>
                                      <p:cBhvr>
                                        <p:cTn dur="1" fill="hold">
                                          <p:stCondLst>
                                            <p:cond delay="500"/>
                                          </p:stCondLst>
                                        </p:cTn>
                                        <p:tgtEl>
                                          <p:spTgt spid="15739"/>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78" name="Shape 15778"/>
        <p:cNvGrpSpPr/>
        <p:nvPr/>
      </p:nvGrpSpPr>
      <p:grpSpPr>
        <a:xfrm>
          <a:off x="0" y="0"/>
          <a:ext cx="0" cy="0"/>
          <a:chOff x="0" y="0"/>
          <a:chExt cx="0" cy="0"/>
        </a:xfrm>
      </p:grpSpPr>
      <p:sp>
        <p:nvSpPr>
          <p:cNvPr id="15779" name="Google Shape;15779;p262"/>
          <p:cNvSpPr txBox="1"/>
          <p:nvPr/>
        </p:nvSpPr>
        <p:spPr>
          <a:xfrm>
            <a:off x="296269" y="385036"/>
            <a:ext cx="11781431" cy="101566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500">
                <a:solidFill>
                  <a:schemeClr val="accent1"/>
                </a:solidFill>
                <a:latin typeface="Lustria"/>
                <a:ea typeface="Lustria"/>
                <a:cs typeface="Lustria"/>
                <a:sym typeface="Lustria"/>
              </a:rPr>
              <a:t>A adição de danicopana leva a uma redução significativa (clínica e estatística) da frequência de transfusões de hemácias e do número de unidades de transfusão em pacientes com resposta insatisfatória ao eculizumabe em monoterapia</a:t>
            </a:r>
            <a:r>
              <a:rPr b="1" baseline="30000" lang="pt-BR" sz="2500">
                <a:solidFill>
                  <a:schemeClr val="accent1"/>
                </a:solidFill>
                <a:latin typeface="Lustria"/>
                <a:ea typeface="Lustria"/>
                <a:cs typeface="Lustria"/>
                <a:sym typeface="Lustria"/>
              </a:rPr>
              <a:t>1</a:t>
            </a:r>
            <a:endParaRPr/>
          </a:p>
        </p:txBody>
      </p:sp>
      <p:sp>
        <p:nvSpPr>
          <p:cNvPr id="15780" name="Google Shape;15780;p26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†Baseadas em 10 pacientes com dados disponíveis do histórico transfusional. </a:t>
            </a:r>
            <a:endParaRPr/>
          </a:p>
          <a:p>
            <a:pPr indent="0" lvl="0" marL="0" rtl="0" algn="l">
              <a:lnSpc>
                <a:spcPct val="90000"/>
              </a:lnSpc>
              <a:spcBef>
                <a:spcPts val="300"/>
              </a:spcBef>
              <a:spcAft>
                <a:spcPts val="0"/>
              </a:spcAft>
              <a:buClr>
                <a:schemeClr val="dk1"/>
              </a:buClr>
              <a:buSzPts val="800"/>
              <a:buNone/>
            </a:pPr>
            <a:r>
              <a:rPr lang="pt-BR"/>
              <a:t>Referências: 1. Kulasekararaj A et al. Poster presented at the 25th Annual Congress of the EHA; June 11-14, 2020 (virtual meeting).</a:t>
            </a:r>
            <a:endParaRPr/>
          </a:p>
        </p:txBody>
      </p:sp>
      <p:sp>
        <p:nvSpPr>
          <p:cNvPr id="15781" name="Google Shape;15781;p262"/>
          <p:cNvSpPr txBox="1"/>
          <p:nvPr/>
        </p:nvSpPr>
        <p:spPr>
          <a:xfrm>
            <a:off x="296269" y="1243706"/>
            <a:ext cx="6000938"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Efeitos do inibidor oral do fator D - danicopana</a:t>
            </a:r>
            <a:endParaRPr/>
          </a:p>
        </p:txBody>
      </p:sp>
      <p:grpSp>
        <p:nvGrpSpPr>
          <p:cNvPr id="15782" name="Google Shape;15782;p262"/>
          <p:cNvGrpSpPr/>
          <p:nvPr/>
        </p:nvGrpSpPr>
        <p:grpSpPr>
          <a:xfrm>
            <a:off x="522509" y="1905519"/>
            <a:ext cx="3196313" cy="3841200"/>
            <a:chOff x="522509" y="1905519"/>
            <a:chExt cx="3196313" cy="3841200"/>
          </a:xfrm>
        </p:grpSpPr>
        <p:sp>
          <p:nvSpPr>
            <p:cNvPr id="15783" name="Google Shape;15783;p262"/>
            <p:cNvSpPr/>
            <p:nvPr/>
          </p:nvSpPr>
          <p:spPr>
            <a:xfrm flipH="1">
              <a:off x="522509" y="1905519"/>
              <a:ext cx="3196313" cy="379043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784" name="Google Shape;15784;p262"/>
            <p:cNvSpPr/>
            <p:nvPr/>
          </p:nvSpPr>
          <p:spPr>
            <a:xfrm>
              <a:off x="908449" y="2052442"/>
              <a:ext cx="2595804" cy="396436"/>
            </a:xfrm>
            <a:prstGeom prst="rect">
              <a:avLst/>
            </a:prstGeom>
            <a:noFill/>
            <a:ln>
              <a:noFill/>
            </a:ln>
          </p:spPr>
          <p:txBody>
            <a:bodyPr anchorCtr="0" anchor="ctr" bIns="0" lIns="108000" spcFirstLastPara="1" rIns="0" wrap="square" tIns="0">
              <a:noAutofit/>
            </a:bodyPr>
            <a:lstStyle/>
            <a:p>
              <a:pPr indent="0" lvl="0" marL="0" marR="0" rtl="0" algn="l">
                <a:lnSpc>
                  <a:spcPct val="100000"/>
                </a:lnSpc>
                <a:spcBef>
                  <a:spcPts val="0"/>
                </a:spcBef>
                <a:spcAft>
                  <a:spcPts val="0"/>
                </a:spcAft>
                <a:buClr>
                  <a:schemeClr val="dk1"/>
                </a:buClr>
                <a:buSzPts val="1400"/>
                <a:buFont typeface="Lustria"/>
                <a:buNone/>
              </a:pPr>
              <a:r>
                <a:rPr b="1" i="0" lang="pt-BR" sz="1400" u="none" cap="none" strike="noStrike">
                  <a:solidFill>
                    <a:schemeClr val="dk1"/>
                  </a:solidFill>
                  <a:latin typeface="Lustria"/>
                  <a:ea typeface="Lustria"/>
                  <a:cs typeface="Lustria"/>
                  <a:sym typeface="Lustria"/>
                </a:rPr>
                <a:t>Alteração no nível médio de hemoglobina </a:t>
              </a:r>
              <a:r>
                <a:rPr b="1" i="1" lang="pt-BR" sz="1400" u="none" cap="none" strike="noStrike">
                  <a:solidFill>
                    <a:schemeClr val="dk1"/>
                  </a:solidFill>
                  <a:latin typeface="Lustria"/>
                  <a:ea typeface="Lustria"/>
                  <a:cs typeface="Lustria"/>
                  <a:sym typeface="Lustria"/>
                </a:rPr>
                <a:t>vs. </a:t>
              </a:r>
              <a:r>
                <a:rPr b="1" i="0" lang="pt-BR" sz="1400" u="none" cap="none" strike="noStrike">
                  <a:solidFill>
                    <a:schemeClr val="dk1"/>
                  </a:solidFill>
                  <a:latin typeface="Lustria"/>
                  <a:ea typeface="Lustria"/>
                  <a:cs typeface="Lustria"/>
                  <a:sym typeface="Lustria"/>
                </a:rPr>
                <a:t>basal, g/dL</a:t>
              </a:r>
              <a:r>
                <a:rPr b="1" baseline="30000" i="0" lang="pt-BR" sz="1400" u="none" cap="none" strike="noStrike">
                  <a:solidFill>
                    <a:schemeClr val="dk1"/>
                  </a:solidFill>
                  <a:latin typeface="Lustria"/>
                  <a:ea typeface="Lustria"/>
                  <a:cs typeface="Lustria"/>
                  <a:sym typeface="Lustria"/>
                </a:rPr>
                <a:t>1</a:t>
              </a:r>
              <a:endParaRPr/>
            </a:p>
          </p:txBody>
        </p:sp>
        <p:cxnSp>
          <p:nvCxnSpPr>
            <p:cNvPr id="15785" name="Google Shape;15785;p262"/>
            <p:cNvCxnSpPr/>
            <p:nvPr/>
          </p:nvCxnSpPr>
          <p:spPr>
            <a:xfrm>
              <a:off x="1125630" y="4261371"/>
              <a:ext cx="2280641" cy="0"/>
            </a:xfrm>
            <a:prstGeom prst="straightConnector1">
              <a:avLst/>
            </a:prstGeom>
            <a:noFill/>
            <a:ln cap="flat" cmpd="sng" w="9525">
              <a:solidFill>
                <a:srgbClr val="F2F2F2"/>
              </a:solidFill>
              <a:prstDash val="solid"/>
              <a:miter lim="800000"/>
              <a:headEnd len="med" w="med" type="none"/>
              <a:tailEnd len="med" w="med" type="none"/>
            </a:ln>
          </p:spPr>
        </p:cxnSp>
        <p:cxnSp>
          <p:nvCxnSpPr>
            <p:cNvPr id="15786" name="Google Shape;15786;p262"/>
            <p:cNvCxnSpPr/>
            <p:nvPr/>
          </p:nvCxnSpPr>
          <p:spPr>
            <a:xfrm>
              <a:off x="1130071" y="3330538"/>
              <a:ext cx="2280641" cy="0"/>
            </a:xfrm>
            <a:prstGeom prst="straightConnector1">
              <a:avLst/>
            </a:prstGeom>
            <a:noFill/>
            <a:ln cap="flat" cmpd="sng" w="9525">
              <a:solidFill>
                <a:srgbClr val="F2F2F2"/>
              </a:solidFill>
              <a:prstDash val="solid"/>
              <a:miter lim="800000"/>
              <a:headEnd len="med" w="med" type="none"/>
              <a:tailEnd len="med" w="med" type="none"/>
            </a:ln>
          </p:spPr>
        </p:cxnSp>
        <p:cxnSp>
          <p:nvCxnSpPr>
            <p:cNvPr id="15787" name="Google Shape;15787;p262"/>
            <p:cNvCxnSpPr/>
            <p:nvPr/>
          </p:nvCxnSpPr>
          <p:spPr>
            <a:xfrm>
              <a:off x="1122171" y="4726787"/>
              <a:ext cx="2280641" cy="0"/>
            </a:xfrm>
            <a:prstGeom prst="straightConnector1">
              <a:avLst/>
            </a:prstGeom>
            <a:noFill/>
            <a:ln cap="flat" cmpd="sng" w="9525">
              <a:solidFill>
                <a:srgbClr val="F2F2F2"/>
              </a:solidFill>
              <a:prstDash val="solid"/>
              <a:miter lim="800000"/>
              <a:headEnd len="med" w="med" type="none"/>
              <a:tailEnd len="med" w="med" type="none"/>
            </a:ln>
          </p:spPr>
        </p:cxnSp>
        <p:cxnSp>
          <p:nvCxnSpPr>
            <p:cNvPr id="15788" name="Google Shape;15788;p262"/>
            <p:cNvCxnSpPr/>
            <p:nvPr/>
          </p:nvCxnSpPr>
          <p:spPr>
            <a:xfrm>
              <a:off x="1122088" y="3795954"/>
              <a:ext cx="2280641" cy="0"/>
            </a:xfrm>
            <a:prstGeom prst="straightConnector1">
              <a:avLst/>
            </a:prstGeom>
            <a:noFill/>
            <a:ln cap="flat" cmpd="sng" w="9525">
              <a:solidFill>
                <a:srgbClr val="F2F2F2"/>
              </a:solidFill>
              <a:prstDash val="solid"/>
              <a:miter lim="800000"/>
              <a:headEnd len="med" w="med" type="none"/>
              <a:tailEnd len="med" w="med" type="none"/>
            </a:ln>
          </p:spPr>
        </p:cxnSp>
        <p:cxnSp>
          <p:nvCxnSpPr>
            <p:cNvPr id="15789" name="Google Shape;15789;p262"/>
            <p:cNvCxnSpPr/>
            <p:nvPr/>
          </p:nvCxnSpPr>
          <p:spPr>
            <a:xfrm>
              <a:off x="1122089" y="2865122"/>
              <a:ext cx="2280641" cy="0"/>
            </a:xfrm>
            <a:prstGeom prst="straightConnector1">
              <a:avLst/>
            </a:prstGeom>
            <a:noFill/>
            <a:ln cap="flat" cmpd="sng" w="9525">
              <a:solidFill>
                <a:srgbClr val="F2F2F2"/>
              </a:solidFill>
              <a:prstDash val="solid"/>
              <a:miter lim="800000"/>
              <a:headEnd len="med" w="med" type="none"/>
              <a:tailEnd len="med" w="med" type="none"/>
            </a:ln>
          </p:spPr>
        </p:cxnSp>
        <p:grpSp>
          <p:nvGrpSpPr>
            <p:cNvPr id="15790" name="Google Shape;15790;p262"/>
            <p:cNvGrpSpPr/>
            <p:nvPr/>
          </p:nvGrpSpPr>
          <p:grpSpPr>
            <a:xfrm>
              <a:off x="718561" y="2788426"/>
              <a:ext cx="379777" cy="2423805"/>
              <a:chOff x="221410" y="2679807"/>
              <a:chExt cx="379777" cy="2529137"/>
            </a:xfrm>
          </p:grpSpPr>
          <p:sp>
            <p:nvSpPr>
              <p:cNvPr id="15791" name="Google Shape;15791;p262"/>
              <p:cNvSpPr txBox="1"/>
              <p:nvPr/>
            </p:nvSpPr>
            <p:spPr>
              <a:xfrm>
                <a:off x="221410" y="5107386"/>
                <a:ext cx="379777" cy="101558"/>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0,0</a:t>
                </a:r>
                <a:endParaRPr/>
              </a:p>
            </p:txBody>
          </p:sp>
          <p:sp>
            <p:nvSpPr>
              <p:cNvPr id="15792" name="Google Shape;15792;p262"/>
              <p:cNvSpPr txBox="1"/>
              <p:nvPr/>
            </p:nvSpPr>
            <p:spPr>
              <a:xfrm>
                <a:off x="221410" y="4617097"/>
                <a:ext cx="379777" cy="134942"/>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0,5</a:t>
                </a:r>
                <a:endParaRPr b="0" i="0" sz="800" u="none" cap="none" strike="noStrike">
                  <a:solidFill>
                    <a:schemeClr val="dk1"/>
                  </a:solidFill>
                  <a:latin typeface="Calibri"/>
                  <a:ea typeface="Calibri"/>
                  <a:cs typeface="Calibri"/>
                  <a:sym typeface="Calibri"/>
                </a:endParaRPr>
              </a:p>
            </p:txBody>
          </p:sp>
          <p:sp>
            <p:nvSpPr>
              <p:cNvPr id="15793" name="Google Shape;15793;p262"/>
              <p:cNvSpPr txBox="1"/>
              <p:nvPr/>
            </p:nvSpPr>
            <p:spPr>
              <a:xfrm>
                <a:off x="221410" y="3620243"/>
                <a:ext cx="379777" cy="134942"/>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1,5</a:t>
                </a:r>
                <a:endParaRPr b="0" i="0" sz="800" u="none" cap="none" strike="noStrike">
                  <a:solidFill>
                    <a:schemeClr val="dk1"/>
                  </a:solidFill>
                  <a:latin typeface="Calibri"/>
                  <a:ea typeface="Calibri"/>
                  <a:cs typeface="Calibri"/>
                  <a:sym typeface="Calibri"/>
                </a:endParaRPr>
              </a:p>
            </p:txBody>
          </p:sp>
          <p:sp>
            <p:nvSpPr>
              <p:cNvPr id="15794" name="Google Shape;15794;p262"/>
              <p:cNvSpPr txBox="1"/>
              <p:nvPr/>
            </p:nvSpPr>
            <p:spPr>
              <a:xfrm>
                <a:off x="221410" y="4158032"/>
                <a:ext cx="379777" cy="151218"/>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1,0</a:t>
                </a:r>
                <a:endParaRPr b="0" i="0" sz="800" u="none" cap="none" strike="noStrike">
                  <a:solidFill>
                    <a:schemeClr val="dk1"/>
                  </a:solidFill>
                  <a:latin typeface="Calibri"/>
                  <a:ea typeface="Calibri"/>
                  <a:cs typeface="Calibri"/>
                  <a:sym typeface="Calibri"/>
                </a:endParaRPr>
              </a:p>
            </p:txBody>
          </p:sp>
          <p:sp>
            <p:nvSpPr>
              <p:cNvPr id="15795" name="Google Shape;15795;p262"/>
              <p:cNvSpPr txBox="1"/>
              <p:nvPr/>
            </p:nvSpPr>
            <p:spPr>
              <a:xfrm>
                <a:off x="221410" y="3129954"/>
                <a:ext cx="379777" cy="134942"/>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2,0</a:t>
                </a:r>
                <a:endParaRPr b="0" i="0" sz="800" u="none" cap="none" strike="noStrike">
                  <a:solidFill>
                    <a:schemeClr val="dk1"/>
                  </a:solidFill>
                  <a:latin typeface="Calibri"/>
                  <a:ea typeface="Calibri"/>
                  <a:cs typeface="Calibri"/>
                  <a:sym typeface="Calibri"/>
                </a:endParaRPr>
              </a:p>
            </p:txBody>
          </p:sp>
          <p:sp>
            <p:nvSpPr>
              <p:cNvPr id="15796" name="Google Shape;15796;p262"/>
              <p:cNvSpPr txBox="1"/>
              <p:nvPr/>
            </p:nvSpPr>
            <p:spPr>
              <a:xfrm>
                <a:off x="221410" y="2679807"/>
                <a:ext cx="379777" cy="94800"/>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2,5</a:t>
                </a:r>
                <a:endParaRPr b="0" i="0" sz="800" u="none" cap="none" strike="noStrike">
                  <a:solidFill>
                    <a:schemeClr val="dk1"/>
                  </a:solidFill>
                  <a:latin typeface="Calibri"/>
                  <a:ea typeface="Calibri"/>
                  <a:cs typeface="Calibri"/>
                  <a:sym typeface="Calibri"/>
                </a:endParaRPr>
              </a:p>
            </p:txBody>
          </p:sp>
        </p:grpSp>
        <p:sp>
          <p:nvSpPr>
            <p:cNvPr id="15797" name="Google Shape;15797;p262"/>
            <p:cNvSpPr txBox="1"/>
            <p:nvPr/>
          </p:nvSpPr>
          <p:spPr>
            <a:xfrm>
              <a:off x="1530223" y="5288761"/>
              <a:ext cx="1405139" cy="457958"/>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Basal ⇒ Semana 24</a:t>
              </a:r>
              <a:endParaRPr b="0" i="0" sz="1000" u="none" cap="none" strike="noStrike">
                <a:solidFill>
                  <a:schemeClr val="dk1"/>
                </a:solidFill>
                <a:latin typeface="Calibri"/>
                <a:ea typeface="Calibri"/>
                <a:cs typeface="Calibri"/>
                <a:sym typeface="Calibri"/>
              </a:endParaRPr>
            </a:p>
          </p:txBody>
        </p:sp>
        <p:sp>
          <p:nvSpPr>
            <p:cNvPr id="15798" name="Google Shape;15798;p262"/>
            <p:cNvSpPr/>
            <p:nvPr/>
          </p:nvSpPr>
          <p:spPr>
            <a:xfrm>
              <a:off x="1871815" y="2953445"/>
              <a:ext cx="728295" cy="2242545"/>
            </a:xfrm>
            <a:prstGeom prst="round2SameRect">
              <a:avLst>
                <a:gd fmla="val 0" name="adj1"/>
                <a:gd fmla="val 0" name="adj2"/>
              </a:avLst>
            </a:prstGeom>
            <a:gradFill>
              <a:gsLst>
                <a:gs pos="0">
                  <a:schemeClr val="lt2"/>
                </a:gs>
                <a:gs pos="100000">
                  <a:srgbClr val="900000"/>
                </a:gs>
              </a:gsLst>
              <a:lin ang="16200000" scaled="0"/>
            </a:gradFill>
            <a:ln>
              <a:noFill/>
            </a:ln>
            <a:effectLst>
              <a:outerShdw blurRad="393700" sx="101000" rotWithShape="0" algn="ctr" sy="101000">
                <a:srgbClr val="000000">
                  <a:alpha val="14901"/>
                </a:srgbClr>
              </a:outerShdw>
            </a:effectLst>
          </p:spPr>
          <p:txBody>
            <a:bodyPr anchorCtr="0" anchor="t" bIns="45700" lIns="91425" spcFirstLastPara="1" rIns="91425" wrap="square" tIns="45700">
              <a:normAutofit/>
            </a:bodyPr>
            <a:lstStyle/>
            <a:p>
              <a:pPr indent="0" lvl="0" marL="0" marR="0" rtl="0" algn="ctr">
                <a:spcBef>
                  <a:spcPts val="0"/>
                </a:spcBef>
                <a:spcAft>
                  <a:spcPts val="0"/>
                </a:spcAft>
                <a:buNone/>
              </a:pPr>
              <a:r>
                <a:rPr b="1" lang="pt-BR" sz="2000">
                  <a:solidFill>
                    <a:srgbClr val="FFFFFF"/>
                  </a:solidFill>
                  <a:latin typeface="Calibri"/>
                  <a:ea typeface="Calibri"/>
                  <a:cs typeface="Calibri"/>
                  <a:sym typeface="Calibri"/>
                </a:rPr>
                <a:t>2,4</a:t>
              </a:r>
              <a:endParaRPr b="1" sz="2800">
                <a:solidFill>
                  <a:srgbClr val="FFFFFF"/>
                </a:solidFill>
                <a:latin typeface="Calibri"/>
                <a:ea typeface="Calibri"/>
                <a:cs typeface="Calibri"/>
                <a:sym typeface="Calibri"/>
              </a:endParaRPr>
            </a:p>
          </p:txBody>
        </p:sp>
        <p:cxnSp>
          <p:nvCxnSpPr>
            <p:cNvPr id="15799" name="Google Shape;15799;p262"/>
            <p:cNvCxnSpPr/>
            <p:nvPr/>
          </p:nvCxnSpPr>
          <p:spPr>
            <a:xfrm>
              <a:off x="1125630" y="5192203"/>
              <a:ext cx="2280641" cy="0"/>
            </a:xfrm>
            <a:prstGeom prst="straightConnector1">
              <a:avLst/>
            </a:prstGeom>
            <a:noFill/>
            <a:ln cap="flat" cmpd="sng" w="12700">
              <a:solidFill>
                <a:srgbClr val="7F7F7F"/>
              </a:solidFill>
              <a:prstDash val="solid"/>
              <a:miter lim="800000"/>
              <a:headEnd len="med" w="med" type="none"/>
              <a:tailEnd len="med" w="med" type="none"/>
            </a:ln>
          </p:spPr>
        </p:cxnSp>
      </p:grpSp>
      <p:grpSp>
        <p:nvGrpSpPr>
          <p:cNvPr id="15800" name="Google Shape;15800;p262"/>
          <p:cNvGrpSpPr/>
          <p:nvPr/>
        </p:nvGrpSpPr>
        <p:grpSpPr>
          <a:xfrm>
            <a:off x="3979686" y="1905519"/>
            <a:ext cx="7820427" cy="3790435"/>
            <a:chOff x="3979686" y="1905519"/>
            <a:chExt cx="7820427" cy="3790435"/>
          </a:xfrm>
        </p:grpSpPr>
        <p:sp>
          <p:nvSpPr>
            <p:cNvPr id="15801" name="Google Shape;15801;p262"/>
            <p:cNvSpPr/>
            <p:nvPr/>
          </p:nvSpPr>
          <p:spPr>
            <a:xfrm flipH="1">
              <a:off x="3979686" y="1905519"/>
              <a:ext cx="7820427" cy="379043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802" name="Google Shape;15802;p262"/>
            <p:cNvSpPr/>
            <p:nvPr/>
          </p:nvSpPr>
          <p:spPr>
            <a:xfrm>
              <a:off x="7957737" y="2063707"/>
              <a:ext cx="3284103" cy="383768"/>
            </a:xfrm>
            <a:prstGeom prst="rect">
              <a:avLst/>
            </a:prstGeom>
            <a:noFill/>
            <a:ln>
              <a:noFill/>
            </a:ln>
          </p:spPr>
          <p:txBody>
            <a:bodyPr anchorCtr="0" anchor="ctr" bIns="0" lIns="108000" spcFirstLastPara="1" rIns="0" wrap="square" tIns="0">
              <a:noAutofit/>
            </a:bodyPr>
            <a:lstStyle/>
            <a:p>
              <a:pPr indent="0" lvl="0" marL="0" marR="0" rtl="0" algn="ctr">
                <a:lnSpc>
                  <a:spcPct val="100000"/>
                </a:lnSpc>
                <a:spcBef>
                  <a:spcPts val="0"/>
                </a:spcBef>
                <a:spcAft>
                  <a:spcPts val="0"/>
                </a:spcAft>
                <a:buClr>
                  <a:schemeClr val="dk1"/>
                </a:buClr>
                <a:buSzPts val="1400"/>
                <a:buFont typeface="Lustria"/>
                <a:buNone/>
              </a:pPr>
              <a:r>
                <a:rPr b="1" i="0" lang="pt-BR" sz="1400" u="none" cap="none" strike="noStrike">
                  <a:solidFill>
                    <a:schemeClr val="dk1"/>
                  </a:solidFill>
                  <a:latin typeface="Lustria"/>
                  <a:ea typeface="Lustria"/>
                  <a:cs typeface="Lustria"/>
                  <a:sym typeface="Lustria"/>
                </a:rPr>
                <a:t>Taxas e unidades de transfusão anualizadas</a:t>
              </a:r>
              <a:r>
                <a:rPr b="1" baseline="30000" i="0" lang="pt-BR" sz="1400" u="none" cap="none" strike="noStrike">
                  <a:solidFill>
                    <a:schemeClr val="dk1"/>
                  </a:solidFill>
                  <a:latin typeface="Lustria"/>
                  <a:ea typeface="Lustria"/>
                  <a:cs typeface="Lustria"/>
                  <a:sym typeface="Lustria"/>
                </a:rPr>
                <a:t>1</a:t>
              </a:r>
              <a:endParaRPr/>
            </a:p>
          </p:txBody>
        </p:sp>
        <p:cxnSp>
          <p:nvCxnSpPr>
            <p:cNvPr id="15803" name="Google Shape;15803;p262"/>
            <p:cNvCxnSpPr/>
            <p:nvPr/>
          </p:nvCxnSpPr>
          <p:spPr>
            <a:xfrm>
              <a:off x="7880313" y="4538983"/>
              <a:ext cx="3846226" cy="0"/>
            </a:xfrm>
            <a:prstGeom prst="straightConnector1">
              <a:avLst/>
            </a:prstGeom>
            <a:noFill/>
            <a:ln cap="flat" cmpd="sng" w="9525">
              <a:solidFill>
                <a:srgbClr val="F2F2F2"/>
              </a:solidFill>
              <a:prstDash val="solid"/>
              <a:miter lim="800000"/>
              <a:headEnd len="med" w="med" type="none"/>
              <a:tailEnd len="med" w="med" type="none"/>
            </a:ln>
          </p:spPr>
        </p:cxnSp>
        <p:cxnSp>
          <p:nvCxnSpPr>
            <p:cNvPr id="15804" name="Google Shape;15804;p262"/>
            <p:cNvCxnSpPr/>
            <p:nvPr/>
          </p:nvCxnSpPr>
          <p:spPr>
            <a:xfrm>
              <a:off x="7880313" y="4068268"/>
              <a:ext cx="3846226" cy="0"/>
            </a:xfrm>
            <a:prstGeom prst="straightConnector1">
              <a:avLst/>
            </a:prstGeom>
            <a:noFill/>
            <a:ln cap="flat" cmpd="sng" w="9525">
              <a:solidFill>
                <a:srgbClr val="F2F2F2"/>
              </a:solidFill>
              <a:prstDash val="solid"/>
              <a:miter lim="800000"/>
              <a:headEnd len="med" w="med" type="none"/>
              <a:tailEnd len="med" w="med" type="none"/>
            </a:ln>
          </p:spPr>
        </p:cxnSp>
        <p:cxnSp>
          <p:nvCxnSpPr>
            <p:cNvPr id="15805" name="Google Shape;15805;p262"/>
            <p:cNvCxnSpPr/>
            <p:nvPr/>
          </p:nvCxnSpPr>
          <p:spPr>
            <a:xfrm>
              <a:off x="7880313" y="2891478"/>
              <a:ext cx="3846226" cy="0"/>
            </a:xfrm>
            <a:prstGeom prst="straightConnector1">
              <a:avLst/>
            </a:prstGeom>
            <a:noFill/>
            <a:ln cap="flat" cmpd="sng" w="9525">
              <a:solidFill>
                <a:srgbClr val="F2F2F2"/>
              </a:solidFill>
              <a:prstDash val="solid"/>
              <a:miter lim="800000"/>
              <a:headEnd len="med" w="med" type="none"/>
              <a:tailEnd len="med" w="med" type="none"/>
            </a:ln>
          </p:spPr>
        </p:cxnSp>
        <p:cxnSp>
          <p:nvCxnSpPr>
            <p:cNvPr id="15806" name="Google Shape;15806;p262"/>
            <p:cNvCxnSpPr/>
            <p:nvPr/>
          </p:nvCxnSpPr>
          <p:spPr>
            <a:xfrm>
              <a:off x="7880313" y="3597552"/>
              <a:ext cx="3846226" cy="0"/>
            </a:xfrm>
            <a:prstGeom prst="straightConnector1">
              <a:avLst/>
            </a:prstGeom>
            <a:noFill/>
            <a:ln cap="flat" cmpd="sng" w="9525">
              <a:solidFill>
                <a:srgbClr val="F2F2F2"/>
              </a:solidFill>
              <a:prstDash val="solid"/>
              <a:miter lim="800000"/>
              <a:headEnd len="med" w="med" type="none"/>
              <a:tailEnd len="med" w="med" type="none"/>
            </a:ln>
          </p:spPr>
        </p:cxnSp>
        <p:cxnSp>
          <p:nvCxnSpPr>
            <p:cNvPr id="15807" name="Google Shape;15807;p262"/>
            <p:cNvCxnSpPr/>
            <p:nvPr/>
          </p:nvCxnSpPr>
          <p:spPr>
            <a:xfrm>
              <a:off x="7888633" y="4782663"/>
              <a:ext cx="3846226" cy="0"/>
            </a:xfrm>
            <a:prstGeom prst="straightConnector1">
              <a:avLst/>
            </a:prstGeom>
            <a:noFill/>
            <a:ln cap="flat" cmpd="sng" w="9525">
              <a:solidFill>
                <a:srgbClr val="F2F2F2"/>
              </a:solidFill>
              <a:prstDash val="solid"/>
              <a:miter lim="800000"/>
              <a:headEnd len="med" w="med" type="none"/>
              <a:tailEnd len="med" w="med" type="none"/>
            </a:ln>
          </p:spPr>
        </p:cxnSp>
        <p:cxnSp>
          <p:nvCxnSpPr>
            <p:cNvPr id="15808" name="Google Shape;15808;p262"/>
            <p:cNvCxnSpPr/>
            <p:nvPr/>
          </p:nvCxnSpPr>
          <p:spPr>
            <a:xfrm>
              <a:off x="7880313" y="4303625"/>
              <a:ext cx="3846226" cy="0"/>
            </a:xfrm>
            <a:prstGeom prst="straightConnector1">
              <a:avLst/>
            </a:prstGeom>
            <a:noFill/>
            <a:ln cap="flat" cmpd="sng" w="9525">
              <a:solidFill>
                <a:srgbClr val="F2F2F2"/>
              </a:solidFill>
              <a:prstDash val="solid"/>
              <a:miter lim="800000"/>
              <a:headEnd len="med" w="med" type="none"/>
              <a:tailEnd len="med" w="med" type="none"/>
            </a:ln>
          </p:spPr>
        </p:cxnSp>
        <p:cxnSp>
          <p:nvCxnSpPr>
            <p:cNvPr id="15809" name="Google Shape;15809;p262"/>
            <p:cNvCxnSpPr/>
            <p:nvPr/>
          </p:nvCxnSpPr>
          <p:spPr>
            <a:xfrm>
              <a:off x="7880313" y="3362194"/>
              <a:ext cx="3846226" cy="0"/>
            </a:xfrm>
            <a:prstGeom prst="straightConnector1">
              <a:avLst/>
            </a:prstGeom>
            <a:noFill/>
            <a:ln cap="flat" cmpd="sng" w="9525">
              <a:solidFill>
                <a:srgbClr val="F2F2F2"/>
              </a:solidFill>
              <a:prstDash val="solid"/>
              <a:miter lim="800000"/>
              <a:headEnd len="med" w="med" type="none"/>
              <a:tailEnd len="med" w="med" type="none"/>
            </a:ln>
          </p:spPr>
        </p:cxnSp>
        <p:cxnSp>
          <p:nvCxnSpPr>
            <p:cNvPr id="15810" name="Google Shape;15810;p262"/>
            <p:cNvCxnSpPr/>
            <p:nvPr/>
          </p:nvCxnSpPr>
          <p:spPr>
            <a:xfrm>
              <a:off x="7880313" y="3832910"/>
              <a:ext cx="3846226" cy="0"/>
            </a:xfrm>
            <a:prstGeom prst="straightConnector1">
              <a:avLst/>
            </a:prstGeom>
            <a:noFill/>
            <a:ln cap="flat" cmpd="sng" w="9525">
              <a:solidFill>
                <a:srgbClr val="F2F2F2"/>
              </a:solidFill>
              <a:prstDash val="solid"/>
              <a:miter lim="800000"/>
              <a:headEnd len="med" w="med" type="none"/>
              <a:tailEnd len="med" w="med" type="none"/>
            </a:ln>
          </p:spPr>
        </p:cxnSp>
        <p:cxnSp>
          <p:nvCxnSpPr>
            <p:cNvPr id="15811" name="Google Shape;15811;p262"/>
            <p:cNvCxnSpPr/>
            <p:nvPr/>
          </p:nvCxnSpPr>
          <p:spPr>
            <a:xfrm>
              <a:off x="7880313" y="3126836"/>
              <a:ext cx="3846226" cy="0"/>
            </a:xfrm>
            <a:prstGeom prst="straightConnector1">
              <a:avLst/>
            </a:prstGeom>
            <a:noFill/>
            <a:ln cap="flat" cmpd="sng" w="9525">
              <a:solidFill>
                <a:srgbClr val="F2F2F2"/>
              </a:solidFill>
              <a:prstDash val="solid"/>
              <a:miter lim="800000"/>
              <a:headEnd len="med" w="med" type="none"/>
              <a:tailEnd len="med" w="med" type="none"/>
            </a:ln>
          </p:spPr>
        </p:cxnSp>
        <p:grpSp>
          <p:nvGrpSpPr>
            <p:cNvPr id="15812" name="Google Shape;15812;p262"/>
            <p:cNvGrpSpPr/>
            <p:nvPr/>
          </p:nvGrpSpPr>
          <p:grpSpPr>
            <a:xfrm>
              <a:off x="7501361" y="2579425"/>
              <a:ext cx="375451" cy="2423805"/>
              <a:chOff x="1170774" y="2650905"/>
              <a:chExt cx="375451" cy="2529138"/>
            </a:xfrm>
          </p:grpSpPr>
          <p:sp>
            <p:nvSpPr>
              <p:cNvPr id="15813" name="Google Shape;15813;p262"/>
              <p:cNvSpPr txBox="1"/>
              <p:nvPr/>
            </p:nvSpPr>
            <p:spPr>
              <a:xfrm>
                <a:off x="1170774" y="5081730"/>
                <a:ext cx="375451" cy="98313"/>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0,0</a:t>
                </a:r>
                <a:endParaRPr/>
              </a:p>
            </p:txBody>
          </p:sp>
          <p:sp>
            <p:nvSpPr>
              <p:cNvPr id="15814" name="Google Shape;15814;p262"/>
              <p:cNvSpPr txBox="1"/>
              <p:nvPr/>
            </p:nvSpPr>
            <p:spPr>
              <a:xfrm>
                <a:off x="1170774" y="4867971"/>
                <a:ext cx="375451" cy="130630"/>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1,0</a:t>
                </a:r>
                <a:endParaRPr b="0" i="0" sz="800" u="none" cap="none" strike="noStrike">
                  <a:solidFill>
                    <a:schemeClr val="dk1"/>
                  </a:solidFill>
                  <a:latin typeface="Calibri"/>
                  <a:ea typeface="Calibri"/>
                  <a:cs typeface="Calibri"/>
                  <a:sym typeface="Calibri"/>
                </a:endParaRPr>
              </a:p>
            </p:txBody>
          </p:sp>
          <p:sp>
            <p:nvSpPr>
              <p:cNvPr id="15815" name="Google Shape;15815;p262"/>
              <p:cNvSpPr txBox="1"/>
              <p:nvPr/>
            </p:nvSpPr>
            <p:spPr>
              <a:xfrm>
                <a:off x="1170774" y="4391269"/>
                <a:ext cx="375451" cy="130630"/>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3,0</a:t>
                </a:r>
                <a:endParaRPr b="0" i="0" sz="800" u="none" cap="none" strike="noStrike">
                  <a:solidFill>
                    <a:schemeClr val="dk1"/>
                  </a:solidFill>
                  <a:latin typeface="Calibri"/>
                  <a:ea typeface="Calibri"/>
                  <a:cs typeface="Calibri"/>
                  <a:sym typeface="Calibri"/>
                </a:endParaRPr>
              </a:p>
            </p:txBody>
          </p:sp>
          <p:sp>
            <p:nvSpPr>
              <p:cNvPr id="15816" name="Google Shape;15816;p262"/>
              <p:cNvSpPr txBox="1"/>
              <p:nvPr/>
            </p:nvSpPr>
            <p:spPr>
              <a:xfrm>
                <a:off x="1170774" y="4618068"/>
                <a:ext cx="375451" cy="146386"/>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2,0</a:t>
                </a:r>
                <a:endParaRPr b="0" i="0" sz="800" u="none" cap="none" strike="noStrike">
                  <a:solidFill>
                    <a:schemeClr val="dk1"/>
                  </a:solidFill>
                  <a:latin typeface="Calibri"/>
                  <a:ea typeface="Calibri"/>
                  <a:cs typeface="Calibri"/>
                  <a:sym typeface="Calibri"/>
                </a:endParaRPr>
              </a:p>
            </p:txBody>
          </p:sp>
          <p:sp>
            <p:nvSpPr>
              <p:cNvPr id="15817" name="Google Shape;15817;p262"/>
              <p:cNvSpPr txBox="1"/>
              <p:nvPr/>
            </p:nvSpPr>
            <p:spPr>
              <a:xfrm>
                <a:off x="1170774" y="4117120"/>
                <a:ext cx="375451" cy="76637"/>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4,0</a:t>
                </a:r>
                <a:endParaRPr b="0" i="0" sz="800" u="none" cap="none" strike="noStrike">
                  <a:solidFill>
                    <a:schemeClr val="dk1"/>
                  </a:solidFill>
                  <a:latin typeface="Calibri"/>
                  <a:ea typeface="Calibri"/>
                  <a:cs typeface="Calibri"/>
                  <a:sym typeface="Calibri"/>
                </a:endParaRPr>
              </a:p>
            </p:txBody>
          </p:sp>
          <p:sp>
            <p:nvSpPr>
              <p:cNvPr id="15818" name="Google Shape;15818;p262"/>
              <p:cNvSpPr txBox="1"/>
              <p:nvPr/>
            </p:nvSpPr>
            <p:spPr>
              <a:xfrm>
                <a:off x="1170774" y="3859547"/>
                <a:ext cx="375451" cy="91771"/>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5,0</a:t>
                </a:r>
                <a:endParaRPr b="0" i="0" sz="800" u="none" cap="none" strike="noStrike">
                  <a:solidFill>
                    <a:schemeClr val="dk1"/>
                  </a:solidFill>
                  <a:latin typeface="Calibri"/>
                  <a:ea typeface="Calibri"/>
                  <a:cs typeface="Calibri"/>
                  <a:sym typeface="Calibri"/>
                </a:endParaRPr>
              </a:p>
            </p:txBody>
          </p:sp>
          <p:sp>
            <p:nvSpPr>
              <p:cNvPr id="15819" name="Google Shape;15819;p262"/>
              <p:cNvSpPr txBox="1"/>
              <p:nvPr/>
            </p:nvSpPr>
            <p:spPr>
              <a:xfrm>
                <a:off x="1170774" y="3612727"/>
                <a:ext cx="375451" cy="91319"/>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6,0</a:t>
                </a:r>
                <a:endParaRPr b="0" i="0" sz="800" u="none" cap="none" strike="noStrike">
                  <a:solidFill>
                    <a:schemeClr val="dk1"/>
                  </a:solidFill>
                  <a:latin typeface="Calibri"/>
                  <a:ea typeface="Calibri"/>
                  <a:cs typeface="Calibri"/>
                  <a:sym typeface="Calibri"/>
                </a:endParaRPr>
              </a:p>
            </p:txBody>
          </p:sp>
          <p:sp>
            <p:nvSpPr>
              <p:cNvPr id="15820" name="Google Shape;15820;p262"/>
              <p:cNvSpPr txBox="1"/>
              <p:nvPr/>
            </p:nvSpPr>
            <p:spPr>
              <a:xfrm>
                <a:off x="1170774" y="3365683"/>
                <a:ext cx="375451" cy="91319"/>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7,0</a:t>
                </a:r>
                <a:endParaRPr/>
              </a:p>
            </p:txBody>
          </p:sp>
          <p:sp>
            <p:nvSpPr>
              <p:cNvPr id="15821" name="Google Shape;15821;p262"/>
              <p:cNvSpPr txBox="1"/>
              <p:nvPr/>
            </p:nvSpPr>
            <p:spPr>
              <a:xfrm>
                <a:off x="1170774" y="3097965"/>
                <a:ext cx="375451" cy="91319"/>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8,0</a:t>
                </a:r>
                <a:endParaRPr b="0" i="0" sz="800" u="none" cap="none" strike="noStrike">
                  <a:solidFill>
                    <a:schemeClr val="dk1"/>
                  </a:solidFill>
                  <a:latin typeface="Calibri"/>
                  <a:ea typeface="Calibri"/>
                  <a:cs typeface="Calibri"/>
                  <a:sym typeface="Calibri"/>
                </a:endParaRPr>
              </a:p>
            </p:txBody>
          </p:sp>
          <p:sp>
            <p:nvSpPr>
              <p:cNvPr id="15822" name="Google Shape;15822;p262"/>
              <p:cNvSpPr txBox="1"/>
              <p:nvPr/>
            </p:nvSpPr>
            <p:spPr>
              <a:xfrm>
                <a:off x="1170774" y="2869583"/>
                <a:ext cx="375451" cy="91319"/>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9,0</a:t>
                </a:r>
                <a:endParaRPr b="0" i="0" sz="800" u="none" cap="none" strike="noStrike">
                  <a:solidFill>
                    <a:schemeClr val="dk1"/>
                  </a:solidFill>
                  <a:latin typeface="Calibri"/>
                  <a:ea typeface="Calibri"/>
                  <a:cs typeface="Calibri"/>
                  <a:sym typeface="Calibri"/>
                </a:endParaRPr>
              </a:p>
            </p:txBody>
          </p:sp>
          <p:sp>
            <p:nvSpPr>
              <p:cNvPr id="15823" name="Google Shape;15823;p262"/>
              <p:cNvSpPr txBox="1"/>
              <p:nvPr/>
            </p:nvSpPr>
            <p:spPr>
              <a:xfrm>
                <a:off x="1170774" y="2650905"/>
                <a:ext cx="375451" cy="195940"/>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10,0</a:t>
                </a:r>
                <a:endParaRPr/>
              </a:p>
            </p:txBody>
          </p:sp>
        </p:grpSp>
        <p:cxnSp>
          <p:nvCxnSpPr>
            <p:cNvPr id="15824" name="Google Shape;15824;p262"/>
            <p:cNvCxnSpPr/>
            <p:nvPr/>
          </p:nvCxnSpPr>
          <p:spPr>
            <a:xfrm>
              <a:off x="7878857" y="2656120"/>
              <a:ext cx="3846226" cy="0"/>
            </a:xfrm>
            <a:prstGeom prst="straightConnector1">
              <a:avLst/>
            </a:prstGeom>
            <a:noFill/>
            <a:ln cap="flat" cmpd="sng" w="12700">
              <a:solidFill>
                <a:srgbClr val="F2F2F2"/>
              </a:solidFill>
              <a:prstDash val="solid"/>
              <a:miter lim="800000"/>
              <a:headEnd len="med" w="med" type="none"/>
              <a:tailEnd len="med" w="med" type="none"/>
            </a:ln>
          </p:spPr>
        </p:cxnSp>
        <p:sp>
          <p:nvSpPr>
            <p:cNvPr id="15825" name="Google Shape;15825;p262"/>
            <p:cNvSpPr txBox="1"/>
            <p:nvPr/>
          </p:nvSpPr>
          <p:spPr>
            <a:xfrm>
              <a:off x="8139998" y="5119241"/>
              <a:ext cx="1665325" cy="44332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Taxas anualizadas de eventos de transfusão</a:t>
              </a:r>
              <a:endParaRPr b="0" i="0" sz="1000" u="none" cap="none" strike="noStrike">
                <a:solidFill>
                  <a:schemeClr val="dk1"/>
                </a:solidFill>
                <a:latin typeface="Calibri"/>
                <a:ea typeface="Calibri"/>
                <a:cs typeface="Calibri"/>
                <a:sym typeface="Calibri"/>
              </a:endParaRPr>
            </a:p>
          </p:txBody>
        </p:sp>
        <p:sp>
          <p:nvSpPr>
            <p:cNvPr id="15826" name="Google Shape;15826;p262"/>
            <p:cNvSpPr/>
            <p:nvPr/>
          </p:nvSpPr>
          <p:spPr>
            <a:xfrm>
              <a:off x="8226000" y="3762227"/>
              <a:ext cx="535341" cy="1246567"/>
            </a:xfrm>
            <a:prstGeom prst="round2SameRect">
              <a:avLst>
                <a:gd fmla="val 0" name="adj1"/>
                <a:gd fmla="val 0" name="adj2"/>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1200">
                  <a:solidFill>
                    <a:srgbClr val="FFFFFF"/>
                  </a:solidFill>
                  <a:latin typeface="Calibri"/>
                  <a:ea typeface="Calibri"/>
                  <a:cs typeface="Calibri"/>
                  <a:sym typeface="Calibri"/>
                </a:rPr>
                <a:t>5,234</a:t>
              </a:r>
              <a:endParaRPr b="1" sz="1100">
                <a:solidFill>
                  <a:srgbClr val="FFFFFF"/>
                </a:solidFill>
                <a:latin typeface="Calibri"/>
                <a:ea typeface="Calibri"/>
                <a:cs typeface="Calibri"/>
                <a:sym typeface="Calibri"/>
              </a:endParaRPr>
            </a:p>
          </p:txBody>
        </p:sp>
        <p:sp>
          <p:nvSpPr>
            <p:cNvPr id="15827" name="Google Shape;15827;p262"/>
            <p:cNvSpPr/>
            <p:nvPr/>
          </p:nvSpPr>
          <p:spPr>
            <a:xfrm>
              <a:off x="8840894" y="4958013"/>
              <a:ext cx="535341" cy="59541"/>
            </a:xfrm>
            <a:prstGeom prst="round2SameRect">
              <a:avLst>
                <a:gd fmla="val 8508" name="adj1"/>
                <a:gd fmla="val 0" name="adj2"/>
              </a:avLst>
            </a:prstGeom>
            <a:gradFill>
              <a:gsLst>
                <a:gs pos="0">
                  <a:srgbClr val="116F7A"/>
                </a:gs>
                <a:gs pos="50000">
                  <a:srgbClr val="19A0B1"/>
                </a:gs>
                <a:gs pos="100000">
                  <a:srgbClr val="1DC1D6"/>
                </a:gs>
              </a:gsLst>
              <a:lin ang="5400000" scaled="0"/>
            </a:gradFill>
            <a:ln>
              <a:noFill/>
            </a:ln>
          </p:spPr>
          <p:txBody>
            <a:bodyPr anchorCtr="0" anchor="t" bIns="45700" lIns="0" spcFirstLastPara="1" rIns="0" wrap="square" tIns="36000">
              <a:noAutofit/>
            </a:bodyPr>
            <a:lstStyle/>
            <a:p>
              <a:pPr indent="0" lvl="0" marL="0" marR="0" rtl="0" algn="ctr">
                <a:lnSpc>
                  <a:spcPct val="100000"/>
                </a:lnSpc>
                <a:spcBef>
                  <a:spcPts val="0"/>
                </a:spcBef>
                <a:spcAft>
                  <a:spcPts val="0"/>
                </a:spcAft>
                <a:buClr>
                  <a:schemeClr val="dk1"/>
                </a:buClr>
                <a:buSzPts val="1000"/>
                <a:buFont typeface="Calibri"/>
                <a:buNone/>
              </a:pPr>
              <a:r>
                <a:t/>
              </a:r>
              <a:endParaRPr b="1" i="0" sz="1000" u="none" cap="none" strike="noStrike">
                <a:solidFill>
                  <a:schemeClr val="dk1"/>
                </a:solidFill>
                <a:latin typeface="Calibri"/>
                <a:ea typeface="Calibri"/>
                <a:cs typeface="Calibri"/>
                <a:sym typeface="Calibri"/>
              </a:endParaRPr>
            </a:p>
          </p:txBody>
        </p:sp>
        <p:sp>
          <p:nvSpPr>
            <p:cNvPr id="15828" name="Google Shape;15828;p262"/>
            <p:cNvSpPr/>
            <p:nvPr/>
          </p:nvSpPr>
          <p:spPr>
            <a:xfrm>
              <a:off x="8840894" y="4798258"/>
              <a:ext cx="535341" cy="139199"/>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2AB8CA"/>
                </a:buClr>
                <a:buSzPts val="1200"/>
                <a:buFont typeface="Calibri"/>
                <a:buNone/>
              </a:pPr>
              <a:r>
                <a:rPr b="1" i="0" lang="pt-BR" sz="1200" u="none" cap="none" strike="noStrike">
                  <a:solidFill>
                    <a:srgbClr val="2AB8CA"/>
                  </a:solidFill>
                  <a:latin typeface="Calibri"/>
                  <a:ea typeface="Calibri"/>
                  <a:cs typeface="Calibri"/>
                  <a:sym typeface="Calibri"/>
                </a:rPr>
                <a:t>0,217</a:t>
              </a:r>
              <a:endParaRPr/>
            </a:p>
          </p:txBody>
        </p:sp>
        <p:sp>
          <p:nvSpPr>
            <p:cNvPr id="15829" name="Google Shape;15829;p262"/>
            <p:cNvSpPr txBox="1"/>
            <p:nvPr/>
          </p:nvSpPr>
          <p:spPr>
            <a:xfrm>
              <a:off x="9880834" y="5119241"/>
              <a:ext cx="1665325" cy="44332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dk1"/>
                </a:buClr>
                <a:buSzPts val="1000"/>
                <a:buFont typeface="Calibri"/>
                <a:buNone/>
              </a:pPr>
              <a:r>
                <a:rPr b="1" i="0" lang="pt-BR" sz="1000" u="none" cap="none" strike="noStrike">
                  <a:solidFill>
                    <a:schemeClr val="dk1"/>
                  </a:solidFill>
                  <a:latin typeface="Calibri"/>
                  <a:ea typeface="Calibri"/>
                  <a:cs typeface="Calibri"/>
                  <a:sym typeface="Calibri"/>
                </a:rPr>
                <a:t>Número anualizado de unidades de transfusão</a:t>
              </a:r>
              <a:endParaRPr b="0" i="0" sz="1000" u="none" cap="none" strike="noStrike">
                <a:solidFill>
                  <a:schemeClr val="dk1"/>
                </a:solidFill>
                <a:latin typeface="Calibri"/>
                <a:ea typeface="Calibri"/>
                <a:cs typeface="Calibri"/>
                <a:sym typeface="Calibri"/>
              </a:endParaRPr>
            </a:p>
          </p:txBody>
        </p:sp>
        <p:sp>
          <p:nvSpPr>
            <p:cNvPr id="15830" name="Google Shape;15830;p262"/>
            <p:cNvSpPr/>
            <p:nvPr/>
          </p:nvSpPr>
          <p:spPr>
            <a:xfrm>
              <a:off x="9966836" y="2836477"/>
              <a:ext cx="535341" cy="2172317"/>
            </a:xfrm>
            <a:prstGeom prst="round2SameRect">
              <a:avLst>
                <a:gd fmla="val 0" name="adj1"/>
                <a:gd fmla="val 0" name="adj2"/>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1200">
                  <a:solidFill>
                    <a:srgbClr val="FFFFFF"/>
                  </a:solidFill>
                  <a:latin typeface="Calibri"/>
                  <a:ea typeface="Calibri"/>
                  <a:cs typeface="Calibri"/>
                  <a:sym typeface="Calibri"/>
                </a:rPr>
                <a:t>9,27</a:t>
              </a:r>
              <a:endParaRPr b="1" sz="1100">
                <a:solidFill>
                  <a:srgbClr val="FFFFFF"/>
                </a:solidFill>
                <a:latin typeface="Calibri"/>
                <a:ea typeface="Calibri"/>
                <a:cs typeface="Calibri"/>
                <a:sym typeface="Calibri"/>
              </a:endParaRPr>
            </a:p>
          </p:txBody>
        </p:sp>
        <p:sp>
          <p:nvSpPr>
            <p:cNvPr id="15831" name="Google Shape;15831;p262"/>
            <p:cNvSpPr/>
            <p:nvPr/>
          </p:nvSpPr>
          <p:spPr>
            <a:xfrm>
              <a:off x="10581730" y="4877661"/>
              <a:ext cx="535341" cy="139895"/>
            </a:xfrm>
            <a:prstGeom prst="round2SameRect">
              <a:avLst>
                <a:gd fmla="val 0" name="adj1"/>
                <a:gd fmla="val 0" name="adj2"/>
              </a:avLst>
            </a:prstGeom>
            <a:gradFill>
              <a:gsLst>
                <a:gs pos="0">
                  <a:srgbClr val="116F7A"/>
                </a:gs>
                <a:gs pos="50000">
                  <a:srgbClr val="19A0B1"/>
                </a:gs>
                <a:gs pos="100000">
                  <a:srgbClr val="1DC1D6"/>
                </a:gs>
              </a:gsLst>
              <a:lin ang="54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rgbClr val="FFFFFF"/>
                </a:solidFill>
                <a:latin typeface="Calibri"/>
                <a:ea typeface="Calibri"/>
                <a:cs typeface="Calibri"/>
                <a:sym typeface="Calibri"/>
              </a:endParaRPr>
            </a:p>
          </p:txBody>
        </p:sp>
        <p:sp>
          <p:nvSpPr>
            <p:cNvPr id="15832" name="Google Shape;15832;p262"/>
            <p:cNvSpPr/>
            <p:nvPr/>
          </p:nvSpPr>
          <p:spPr>
            <a:xfrm>
              <a:off x="10557437" y="4735947"/>
              <a:ext cx="535341" cy="139199"/>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2AB8CA"/>
                </a:buClr>
                <a:buSzPts val="1200"/>
                <a:buFont typeface="Calibri"/>
                <a:buNone/>
              </a:pPr>
              <a:r>
                <a:rPr b="1" i="0" lang="pt-BR" sz="1200" u="none" cap="none" strike="noStrike">
                  <a:solidFill>
                    <a:srgbClr val="2AB8CA"/>
                  </a:solidFill>
                  <a:latin typeface="Calibri"/>
                  <a:ea typeface="Calibri"/>
                  <a:cs typeface="Calibri"/>
                  <a:sym typeface="Calibri"/>
                </a:rPr>
                <a:t>0,43</a:t>
              </a:r>
              <a:endParaRPr/>
            </a:p>
          </p:txBody>
        </p:sp>
        <p:cxnSp>
          <p:nvCxnSpPr>
            <p:cNvPr id="15833" name="Google Shape;15833;p262"/>
            <p:cNvCxnSpPr/>
            <p:nvPr/>
          </p:nvCxnSpPr>
          <p:spPr>
            <a:xfrm>
              <a:off x="7880312" y="5009701"/>
              <a:ext cx="3852000" cy="0"/>
            </a:xfrm>
            <a:prstGeom prst="straightConnector1">
              <a:avLst/>
            </a:prstGeom>
            <a:noFill/>
            <a:ln cap="flat" cmpd="sng" w="12700">
              <a:solidFill>
                <a:srgbClr val="7F7F7F"/>
              </a:solidFill>
              <a:prstDash val="solid"/>
              <a:miter lim="800000"/>
              <a:headEnd len="med" w="med" type="none"/>
              <a:tailEnd len="med" w="med" type="none"/>
            </a:ln>
          </p:spPr>
        </p:cxnSp>
        <p:sp>
          <p:nvSpPr>
            <p:cNvPr id="15834" name="Google Shape;15834;p262"/>
            <p:cNvSpPr/>
            <p:nvPr/>
          </p:nvSpPr>
          <p:spPr>
            <a:xfrm>
              <a:off x="4342783" y="2065540"/>
              <a:ext cx="2842428" cy="356440"/>
            </a:xfrm>
            <a:prstGeom prst="rect">
              <a:avLst/>
            </a:prstGeom>
            <a:noFill/>
            <a:ln>
              <a:noFill/>
            </a:ln>
          </p:spPr>
          <p:txBody>
            <a:bodyPr anchorCtr="0" anchor="ctr" bIns="0" lIns="108000" spcFirstLastPara="1" rIns="0" wrap="square" tIns="0">
              <a:noAutofit/>
            </a:bodyPr>
            <a:lstStyle/>
            <a:p>
              <a:pPr indent="0" lvl="0" marL="0" marR="0" rtl="0" algn="ctr">
                <a:lnSpc>
                  <a:spcPct val="100000"/>
                </a:lnSpc>
                <a:spcBef>
                  <a:spcPts val="0"/>
                </a:spcBef>
                <a:spcAft>
                  <a:spcPts val="0"/>
                </a:spcAft>
                <a:buClr>
                  <a:schemeClr val="dk1"/>
                </a:buClr>
                <a:buSzPts val="1400"/>
                <a:buFont typeface="Lustria"/>
                <a:buNone/>
              </a:pPr>
              <a:r>
                <a:rPr b="1" i="0" lang="pt-BR" sz="1400" u="none" cap="none" strike="noStrike">
                  <a:solidFill>
                    <a:schemeClr val="dk1"/>
                  </a:solidFill>
                  <a:latin typeface="Lustria"/>
                  <a:ea typeface="Lustria"/>
                  <a:cs typeface="Lustria"/>
                  <a:sym typeface="Lustria"/>
                </a:rPr>
                <a:t>Necessidade de transfusão</a:t>
              </a:r>
              <a:endParaRPr/>
            </a:p>
            <a:p>
              <a:pPr indent="0" lvl="0" marL="0" marR="0" rtl="0" algn="ctr">
                <a:lnSpc>
                  <a:spcPct val="100000"/>
                </a:lnSpc>
                <a:spcBef>
                  <a:spcPts val="0"/>
                </a:spcBef>
                <a:spcAft>
                  <a:spcPts val="0"/>
                </a:spcAft>
                <a:buClr>
                  <a:schemeClr val="dk1"/>
                </a:buClr>
                <a:buSzPts val="1400"/>
                <a:buFont typeface="Lustria"/>
                <a:buNone/>
              </a:pPr>
              <a:r>
                <a:rPr b="1" i="0" lang="pt-BR" sz="1400" u="none" cap="none" strike="noStrike">
                  <a:solidFill>
                    <a:schemeClr val="dk1"/>
                  </a:solidFill>
                  <a:latin typeface="Lustria"/>
                  <a:ea typeface="Lustria"/>
                  <a:cs typeface="Lustria"/>
                  <a:sym typeface="Lustria"/>
                </a:rPr>
                <a:t>de hemácias</a:t>
              </a:r>
              <a:r>
                <a:rPr b="1" baseline="30000" i="0" lang="pt-BR" sz="1400" u="none" cap="none" strike="noStrike">
                  <a:solidFill>
                    <a:schemeClr val="dk1"/>
                  </a:solidFill>
                  <a:latin typeface="Lustria"/>
                  <a:ea typeface="Lustria"/>
                  <a:cs typeface="Lustria"/>
                  <a:sym typeface="Lustria"/>
                </a:rPr>
                <a:t>†1</a:t>
              </a:r>
              <a:endParaRPr/>
            </a:p>
          </p:txBody>
        </p:sp>
        <p:grpSp>
          <p:nvGrpSpPr>
            <p:cNvPr id="15835" name="Google Shape;15835;p262"/>
            <p:cNvGrpSpPr/>
            <p:nvPr/>
          </p:nvGrpSpPr>
          <p:grpSpPr>
            <a:xfrm>
              <a:off x="5081345" y="5194530"/>
              <a:ext cx="2029309" cy="205869"/>
              <a:chOff x="2168526" y="5730551"/>
              <a:chExt cx="2029309" cy="205869"/>
            </a:xfrm>
          </p:grpSpPr>
          <p:sp>
            <p:nvSpPr>
              <p:cNvPr id="15836" name="Google Shape;15836;p262"/>
              <p:cNvSpPr/>
              <p:nvPr/>
            </p:nvSpPr>
            <p:spPr>
              <a:xfrm>
                <a:off x="2168526" y="5753485"/>
                <a:ext cx="180000" cy="144000"/>
              </a:xfrm>
              <a:prstGeom prst="rect">
                <a:avLst/>
              </a:prstGeom>
              <a:solidFill>
                <a:schemeClr val="dk2"/>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lt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15837" name="Google Shape;15837;p262"/>
              <p:cNvSpPr/>
              <p:nvPr/>
            </p:nvSpPr>
            <p:spPr>
              <a:xfrm>
                <a:off x="2397835" y="5730551"/>
                <a:ext cx="1800000" cy="205869"/>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Pré-tratamento com danicopana</a:t>
                </a:r>
                <a:endParaRPr/>
              </a:p>
            </p:txBody>
          </p:sp>
        </p:grpSp>
        <p:grpSp>
          <p:nvGrpSpPr>
            <p:cNvPr id="15838" name="Google Shape;15838;p262"/>
            <p:cNvGrpSpPr/>
            <p:nvPr/>
          </p:nvGrpSpPr>
          <p:grpSpPr>
            <a:xfrm>
              <a:off x="5080330" y="5412970"/>
              <a:ext cx="2022197" cy="205869"/>
              <a:chOff x="2168526" y="5730551"/>
              <a:chExt cx="2022197" cy="205869"/>
            </a:xfrm>
          </p:grpSpPr>
          <p:sp>
            <p:nvSpPr>
              <p:cNvPr id="15839" name="Google Shape;15839;p262"/>
              <p:cNvSpPr/>
              <p:nvPr/>
            </p:nvSpPr>
            <p:spPr>
              <a:xfrm>
                <a:off x="2168526" y="5753485"/>
                <a:ext cx="180000" cy="144000"/>
              </a:xfrm>
              <a:prstGeom prst="rect">
                <a:avLst/>
              </a:prstGeom>
              <a:solidFill>
                <a:srgbClr val="2AB8CA"/>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lt1"/>
                  </a:buClr>
                  <a:buSzPts val="1800"/>
                  <a:buFont typeface="Calibri"/>
                  <a:buNone/>
                </a:pPr>
                <a:r>
                  <a:t/>
                </a:r>
                <a:endParaRPr b="0" i="0" sz="1800" u="none" cap="none" strike="noStrike">
                  <a:solidFill>
                    <a:schemeClr val="dk1"/>
                  </a:solidFill>
                  <a:latin typeface="Calibri"/>
                  <a:ea typeface="Calibri"/>
                  <a:cs typeface="Calibri"/>
                  <a:sym typeface="Calibri"/>
                </a:endParaRPr>
              </a:p>
            </p:txBody>
          </p:sp>
          <p:sp>
            <p:nvSpPr>
              <p:cNvPr id="15840" name="Google Shape;15840;p262"/>
              <p:cNvSpPr/>
              <p:nvPr/>
            </p:nvSpPr>
            <p:spPr>
              <a:xfrm>
                <a:off x="2390723" y="5730551"/>
                <a:ext cx="1800000" cy="205869"/>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Pós-tratamento com danicopana</a:t>
                </a:r>
                <a:endParaRPr/>
              </a:p>
            </p:txBody>
          </p:sp>
        </p:grpSp>
        <p:grpSp>
          <p:nvGrpSpPr>
            <p:cNvPr id="15841" name="Google Shape;15841;p262"/>
            <p:cNvGrpSpPr/>
            <p:nvPr/>
          </p:nvGrpSpPr>
          <p:grpSpPr>
            <a:xfrm>
              <a:off x="4266136" y="2713938"/>
              <a:ext cx="375451" cy="2331516"/>
              <a:chOff x="3549199" y="2795973"/>
              <a:chExt cx="375451" cy="2432838"/>
            </a:xfrm>
          </p:grpSpPr>
          <p:sp>
            <p:nvSpPr>
              <p:cNvPr id="15842" name="Google Shape;15842;p262"/>
              <p:cNvSpPr txBox="1"/>
              <p:nvPr/>
            </p:nvSpPr>
            <p:spPr>
              <a:xfrm>
                <a:off x="3549199" y="5100912"/>
                <a:ext cx="375451" cy="127899"/>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0,0</a:t>
                </a:r>
                <a:endParaRPr/>
              </a:p>
            </p:txBody>
          </p:sp>
          <p:sp>
            <p:nvSpPr>
              <p:cNvPr id="15843" name="Google Shape;15843;p262"/>
              <p:cNvSpPr txBox="1"/>
              <p:nvPr/>
            </p:nvSpPr>
            <p:spPr>
              <a:xfrm>
                <a:off x="3549199" y="4778858"/>
                <a:ext cx="375451" cy="169941"/>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5,0</a:t>
                </a:r>
                <a:endParaRPr b="0" i="0" sz="800" u="none" cap="none" strike="noStrike">
                  <a:solidFill>
                    <a:schemeClr val="dk1"/>
                  </a:solidFill>
                  <a:latin typeface="Calibri"/>
                  <a:ea typeface="Calibri"/>
                  <a:cs typeface="Calibri"/>
                  <a:sym typeface="Calibri"/>
                </a:endParaRPr>
              </a:p>
            </p:txBody>
          </p:sp>
          <p:sp>
            <p:nvSpPr>
              <p:cNvPr id="15844" name="Google Shape;15844;p262"/>
              <p:cNvSpPr txBox="1"/>
              <p:nvPr/>
            </p:nvSpPr>
            <p:spPr>
              <a:xfrm>
                <a:off x="3549199" y="4112901"/>
                <a:ext cx="375451" cy="169941"/>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15,0</a:t>
                </a:r>
                <a:endParaRPr b="0" i="0" sz="800" u="none" cap="none" strike="noStrike">
                  <a:solidFill>
                    <a:schemeClr val="dk1"/>
                  </a:solidFill>
                  <a:latin typeface="Calibri"/>
                  <a:ea typeface="Calibri"/>
                  <a:cs typeface="Calibri"/>
                  <a:sym typeface="Calibri"/>
                </a:endParaRPr>
              </a:p>
            </p:txBody>
          </p:sp>
          <p:sp>
            <p:nvSpPr>
              <p:cNvPr id="15845" name="Google Shape;15845;p262"/>
              <p:cNvSpPr txBox="1"/>
              <p:nvPr/>
            </p:nvSpPr>
            <p:spPr>
              <a:xfrm>
                <a:off x="3549199" y="4423439"/>
                <a:ext cx="375451" cy="190438"/>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10,0</a:t>
                </a:r>
                <a:endParaRPr b="0" i="0" sz="800" u="none" cap="none" strike="noStrike">
                  <a:solidFill>
                    <a:schemeClr val="dk1"/>
                  </a:solidFill>
                  <a:latin typeface="Calibri"/>
                  <a:ea typeface="Calibri"/>
                  <a:cs typeface="Calibri"/>
                  <a:sym typeface="Calibri"/>
                </a:endParaRPr>
              </a:p>
            </p:txBody>
          </p:sp>
          <p:sp>
            <p:nvSpPr>
              <p:cNvPr id="15846" name="Google Shape;15846;p262"/>
              <p:cNvSpPr txBox="1"/>
              <p:nvPr/>
            </p:nvSpPr>
            <p:spPr>
              <a:xfrm>
                <a:off x="3549199" y="3787260"/>
                <a:ext cx="375451" cy="99700"/>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20,0</a:t>
                </a:r>
                <a:endParaRPr b="0" i="0" sz="800" u="none" cap="none" strike="noStrike">
                  <a:solidFill>
                    <a:schemeClr val="dk1"/>
                  </a:solidFill>
                  <a:latin typeface="Calibri"/>
                  <a:ea typeface="Calibri"/>
                  <a:cs typeface="Calibri"/>
                  <a:sym typeface="Calibri"/>
                </a:endParaRPr>
              </a:p>
            </p:txBody>
          </p:sp>
          <p:sp>
            <p:nvSpPr>
              <p:cNvPr id="15847" name="Google Shape;15847;p262"/>
              <p:cNvSpPr txBox="1"/>
              <p:nvPr/>
            </p:nvSpPr>
            <p:spPr>
              <a:xfrm>
                <a:off x="3549199" y="3448879"/>
                <a:ext cx="375451" cy="209976"/>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25,0</a:t>
                </a:r>
                <a:endParaRPr b="0" i="0" sz="800" u="none" cap="none" strike="noStrike">
                  <a:solidFill>
                    <a:schemeClr val="dk1"/>
                  </a:solidFill>
                  <a:latin typeface="Calibri"/>
                  <a:ea typeface="Calibri"/>
                  <a:cs typeface="Calibri"/>
                  <a:sym typeface="Calibri"/>
                </a:endParaRPr>
              </a:p>
            </p:txBody>
          </p:sp>
          <p:sp>
            <p:nvSpPr>
              <p:cNvPr id="15848" name="Google Shape;15848;p262"/>
              <p:cNvSpPr txBox="1"/>
              <p:nvPr/>
            </p:nvSpPr>
            <p:spPr>
              <a:xfrm>
                <a:off x="3549199" y="3104138"/>
                <a:ext cx="375451" cy="118800"/>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30,0</a:t>
                </a:r>
                <a:endParaRPr/>
              </a:p>
            </p:txBody>
          </p:sp>
          <p:sp>
            <p:nvSpPr>
              <p:cNvPr id="15849" name="Google Shape;15849;p262"/>
              <p:cNvSpPr txBox="1"/>
              <p:nvPr/>
            </p:nvSpPr>
            <p:spPr>
              <a:xfrm>
                <a:off x="3549199" y="2795973"/>
                <a:ext cx="375451" cy="118800"/>
              </a:xfrm>
              <a:prstGeom prst="rect">
                <a:avLst/>
              </a:prstGeom>
              <a:noFill/>
              <a:ln>
                <a:noFill/>
              </a:ln>
            </p:spPr>
            <p:txBody>
              <a:bodyPr anchorCtr="0" anchor="t" bIns="0" lIns="0" spcFirstLastPara="1" rIns="36000" wrap="square" tIns="0">
                <a:noAutofit/>
              </a:bodyPr>
              <a:lstStyle/>
              <a:p>
                <a:pPr indent="0" lvl="0" marL="0" marR="0" rtl="0" algn="r">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35,0</a:t>
                </a:r>
                <a:endParaRPr/>
              </a:p>
            </p:txBody>
          </p:sp>
        </p:grpSp>
        <p:cxnSp>
          <p:nvCxnSpPr>
            <p:cNvPr id="15850" name="Google Shape;15850;p262"/>
            <p:cNvCxnSpPr/>
            <p:nvPr/>
          </p:nvCxnSpPr>
          <p:spPr>
            <a:xfrm>
              <a:off x="4682330" y="4353498"/>
              <a:ext cx="2618283" cy="0"/>
            </a:xfrm>
            <a:prstGeom prst="straightConnector1">
              <a:avLst/>
            </a:prstGeom>
            <a:noFill/>
            <a:ln cap="flat" cmpd="sng" w="9525">
              <a:solidFill>
                <a:srgbClr val="F2F2F2"/>
              </a:solidFill>
              <a:prstDash val="solid"/>
              <a:miter lim="800000"/>
              <a:headEnd len="med" w="med" type="none"/>
              <a:tailEnd len="med" w="med" type="none"/>
            </a:ln>
          </p:spPr>
        </p:cxnSp>
        <p:cxnSp>
          <p:nvCxnSpPr>
            <p:cNvPr id="15851" name="Google Shape;15851;p262"/>
            <p:cNvCxnSpPr/>
            <p:nvPr/>
          </p:nvCxnSpPr>
          <p:spPr>
            <a:xfrm>
              <a:off x="4682330" y="3718833"/>
              <a:ext cx="2618283" cy="0"/>
            </a:xfrm>
            <a:prstGeom prst="straightConnector1">
              <a:avLst/>
            </a:prstGeom>
            <a:noFill/>
            <a:ln cap="flat" cmpd="sng" w="9525">
              <a:solidFill>
                <a:srgbClr val="F2F2F2"/>
              </a:solidFill>
              <a:prstDash val="solid"/>
              <a:miter lim="800000"/>
              <a:headEnd len="med" w="med" type="none"/>
              <a:tailEnd len="med" w="med" type="none"/>
            </a:ln>
          </p:spPr>
        </p:cxnSp>
        <p:cxnSp>
          <p:nvCxnSpPr>
            <p:cNvPr id="15852" name="Google Shape;15852;p262"/>
            <p:cNvCxnSpPr/>
            <p:nvPr/>
          </p:nvCxnSpPr>
          <p:spPr>
            <a:xfrm>
              <a:off x="4678829" y="3084168"/>
              <a:ext cx="2618283" cy="0"/>
            </a:xfrm>
            <a:prstGeom prst="straightConnector1">
              <a:avLst/>
            </a:prstGeom>
            <a:noFill/>
            <a:ln cap="flat" cmpd="sng" w="9525">
              <a:solidFill>
                <a:srgbClr val="F2F2F2"/>
              </a:solidFill>
              <a:prstDash val="solid"/>
              <a:miter lim="800000"/>
              <a:headEnd len="med" w="med" type="none"/>
              <a:tailEnd len="med" w="med" type="none"/>
            </a:ln>
          </p:spPr>
        </p:cxnSp>
        <p:cxnSp>
          <p:nvCxnSpPr>
            <p:cNvPr id="15853" name="Google Shape;15853;p262"/>
            <p:cNvCxnSpPr/>
            <p:nvPr/>
          </p:nvCxnSpPr>
          <p:spPr>
            <a:xfrm>
              <a:off x="4690650" y="4670830"/>
              <a:ext cx="2618283" cy="0"/>
            </a:xfrm>
            <a:prstGeom prst="straightConnector1">
              <a:avLst/>
            </a:prstGeom>
            <a:noFill/>
            <a:ln cap="flat" cmpd="sng" w="9525">
              <a:solidFill>
                <a:srgbClr val="F2F2F2"/>
              </a:solidFill>
              <a:prstDash val="solid"/>
              <a:miter lim="800000"/>
              <a:headEnd len="med" w="med" type="none"/>
              <a:tailEnd len="med" w="med" type="none"/>
            </a:ln>
          </p:spPr>
        </p:cxnSp>
        <p:cxnSp>
          <p:nvCxnSpPr>
            <p:cNvPr id="15854" name="Google Shape;15854;p262"/>
            <p:cNvCxnSpPr/>
            <p:nvPr/>
          </p:nvCxnSpPr>
          <p:spPr>
            <a:xfrm>
              <a:off x="4682330" y="4036165"/>
              <a:ext cx="2618283" cy="0"/>
            </a:xfrm>
            <a:prstGeom prst="straightConnector1">
              <a:avLst/>
            </a:prstGeom>
            <a:noFill/>
            <a:ln cap="flat" cmpd="sng" w="9525">
              <a:solidFill>
                <a:srgbClr val="F2F2F2"/>
              </a:solidFill>
              <a:prstDash val="solid"/>
              <a:miter lim="800000"/>
              <a:headEnd len="med" w="med" type="none"/>
              <a:tailEnd len="med" w="med" type="none"/>
            </a:ln>
          </p:spPr>
        </p:cxnSp>
        <p:cxnSp>
          <p:nvCxnSpPr>
            <p:cNvPr id="15855" name="Google Shape;15855;p262"/>
            <p:cNvCxnSpPr/>
            <p:nvPr/>
          </p:nvCxnSpPr>
          <p:spPr>
            <a:xfrm>
              <a:off x="4678829" y="2766835"/>
              <a:ext cx="2618283" cy="0"/>
            </a:xfrm>
            <a:prstGeom prst="straightConnector1">
              <a:avLst/>
            </a:prstGeom>
            <a:noFill/>
            <a:ln cap="flat" cmpd="sng" w="9525">
              <a:solidFill>
                <a:srgbClr val="F2F2F2"/>
              </a:solidFill>
              <a:prstDash val="solid"/>
              <a:miter lim="800000"/>
              <a:headEnd len="med" w="med" type="none"/>
              <a:tailEnd len="med" w="med" type="none"/>
            </a:ln>
          </p:spPr>
        </p:cxnSp>
        <p:cxnSp>
          <p:nvCxnSpPr>
            <p:cNvPr id="15856" name="Google Shape;15856;p262"/>
            <p:cNvCxnSpPr/>
            <p:nvPr/>
          </p:nvCxnSpPr>
          <p:spPr>
            <a:xfrm>
              <a:off x="4682330" y="3401500"/>
              <a:ext cx="2618283" cy="0"/>
            </a:xfrm>
            <a:prstGeom prst="straightConnector1">
              <a:avLst/>
            </a:prstGeom>
            <a:noFill/>
            <a:ln cap="flat" cmpd="sng" w="9525">
              <a:solidFill>
                <a:srgbClr val="F2F2F2"/>
              </a:solidFill>
              <a:prstDash val="solid"/>
              <a:miter lim="800000"/>
              <a:headEnd len="med" w="med" type="none"/>
              <a:tailEnd len="med" w="med" type="none"/>
            </a:ln>
          </p:spPr>
        </p:cxnSp>
        <p:sp>
          <p:nvSpPr>
            <p:cNvPr id="15857" name="Google Shape;15857;p262"/>
            <p:cNvSpPr/>
            <p:nvPr/>
          </p:nvSpPr>
          <p:spPr>
            <a:xfrm>
              <a:off x="5028017" y="2815684"/>
              <a:ext cx="720000" cy="2171574"/>
            </a:xfrm>
            <a:prstGeom prst="round2SameRect">
              <a:avLst>
                <a:gd fmla="val 0" name="adj1"/>
                <a:gd fmla="val 0" name="adj2"/>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t" bIns="45700" lIns="91425" spcFirstLastPara="1" rIns="91425" wrap="square" tIns="45700">
              <a:normAutofit/>
            </a:bodyPr>
            <a:lstStyle/>
            <a:p>
              <a:pPr indent="0" lvl="0" marL="0" marR="0" rtl="0" algn="ctr">
                <a:spcBef>
                  <a:spcPts val="0"/>
                </a:spcBef>
                <a:spcAft>
                  <a:spcPts val="0"/>
                </a:spcAft>
                <a:buNone/>
              </a:pPr>
              <a:r>
                <a:rPr b="1" lang="pt-BR" sz="2400">
                  <a:solidFill>
                    <a:srgbClr val="FFFFFF"/>
                  </a:solidFill>
                  <a:latin typeface="Calibri"/>
                  <a:ea typeface="Calibri"/>
                  <a:cs typeface="Calibri"/>
                  <a:sym typeface="Calibri"/>
                </a:rPr>
                <a:t>34</a:t>
              </a:r>
              <a:endParaRPr b="1" sz="3200">
                <a:solidFill>
                  <a:srgbClr val="FFFFFF"/>
                </a:solidFill>
                <a:latin typeface="Calibri"/>
                <a:ea typeface="Calibri"/>
                <a:cs typeface="Calibri"/>
                <a:sym typeface="Calibri"/>
              </a:endParaRPr>
            </a:p>
            <a:p>
              <a:pPr indent="0" lvl="0" marL="0" marR="0" rtl="0" algn="ctr">
                <a:spcBef>
                  <a:spcPts val="600"/>
                </a:spcBef>
                <a:spcAft>
                  <a:spcPts val="0"/>
                </a:spcAft>
                <a:buNone/>
              </a:pPr>
              <a:r>
                <a:rPr b="1" lang="pt-BR" sz="1000">
                  <a:solidFill>
                    <a:srgbClr val="FFFFFF"/>
                  </a:solidFill>
                  <a:latin typeface="Calibri"/>
                  <a:ea typeface="Calibri"/>
                  <a:cs typeface="Calibri"/>
                  <a:sym typeface="Calibri"/>
                </a:rPr>
                <a:t>(58 unidades)</a:t>
              </a:r>
              <a:endParaRPr/>
            </a:p>
          </p:txBody>
        </p:sp>
        <p:sp>
          <p:nvSpPr>
            <p:cNvPr id="15858" name="Google Shape;15858;p262"/>
            <p:cNvSpPr/>
            <p:nvPr/>
          </p:nvSpPr>
          <p:spPr>
            <a:xfrm>
              <a:off x="6067251" y="4917871"/>
              <a:ext cx="720000" cy="59541"/>
            </a:xfrm>
            <a:prstGeom prst="round2SameRect">
              <a:avLst>
                <a:gd fmla="val 8508" name="adj1"/>
                <a:gd fmla="val 0" name="adj2"/>
              </a:avLst>
            </a:prstGeom>
            <a:gradFill>
              <a:gsLst>
                <a:gs pos="0">
                  <a:srgbClr val="116F7A"/>
                </a:gs>
                <a:gs pos="50000">
                  <a:srgbClr val="19A0B1"/>
                </a:gs>
                <a:gs pos="100000">
                  <a:srgbClr val="1DC1D6"/>
                </a:gs>
              </a:gsLst>
              <a:lin ang="5400000" scaled="0"/>
            </a:gradFill>
            <a:ln>
              <a:noFill/>
            </a:ln>
          </p:spPr>
          <p:txBody>
            <a:bodyPr anchorCtr="0" anchor="t" bIns="45700" lIns="0" spcFirstLastPara="1" rIns="0" wrap="square" tIns="36000">
              <a:noAutofit/>
            </a:bodyPr>
            <a:lstStyle/>
            <a:p>
              <a:pPr indent="0" lvl="0" marL="0" marR="0" rtl="0" algn="ctr">
                <a:lnSpc>
                  <a:spcPct val="100000"/>
                </a:lnSpc>
                <a:spcBef>
                  <a:spcPts val="0"/>
                </a:spcBef>
                <a:spcAft>
                  <a:spcPts val="0"/>
                </a:spcAft>
                <a:buClr>
                  <a:schemeClr val="dk1"/>
                </a:buClr>
                <a:buSzPts val="1000"/>
                <a:buFont typeface="Calibri"/>
                <a:buNone/>
              </a:pPr>
              <a:r>
                <a:t/>
              </a:r>
              <a:endParaRPr b="1" i="0" sz="1000" u="none" cap="none" strike="noStrike">
                <a:solidFill>
                  <a:schemeClr val="dk1"/>
                </a:solidFill>
                <a:latin typeface="Calibri"/>
                <a:ea typeface="Calibri"/>
                <a:cs typeface="Calibri"/>
                <a:sym typeface="Calibri"/>
              </a:endParaRPr>
            </a:p>
          </p:txBody>
        </p:sp>
        <p:cxnSp>
          <p:nvCxnSpPr>
            <p:cNvPr id="15859" name="Google Shape;15859;p262"/>
            <p:cNvCxnSpPr/>
            <p:nvPr/>
          </p:nvCxnSpPr>
          <p:spPr>
            <a:xfrm>
              <a:off x="4678829" y="4983437"/>
              <a:ext cx="2622213" cy="0"/>
            </a:xfrm>
            <a:prstGeom prst="straightConnector1">
              <a:avLst/>
            </a:prstGeom>
            <a:noFill/>
            <a:ln cap="flat" cmpd="sng" w="12700">
              <a:solidFill>
                <a:srgbClr val="7F7F7F"/>
              </a:solidFill>
              <a:prstDash val="solid"/>
              <a:miter lim="800000"/>
              <a:headEnd len="med" w="med" type="none"/>
              <a:tailEnd len="med" w="med" type="none"/>
            </a:ln>
          </p:spPr>
        </p:cxnSp>
        <p:sp>
          <p:nvSpPr>
            <p:cNvPr id="15860" name="Google Shape;15860;p262"/>
            <p:cNvSpPr/>
            <p:nvPr/>
          </p:nvSpPr>
          <p:spPr>
            <a:xfrm>
              <a:off x="5952266" y="4446879"/>
              <a:ext cx="942960" cy="292312"/>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2AB8CA"/>
                </a:buClr>
                <a:buSzPts val="2000"/>
                <a:buFont typeface="Calibri"/>
                <a:buNone/>
              </a:pPr>
              <a:r>
                <a:rPr b="1" i="0" lang="pt-BR" sz="2000" u="none" cap="none" strike="noStrike">
                  <a:solidFill>
                    <a:srgbClr val="2AB8CA"/>
                  </a:solidFill>
                  <a:latin typeface="Calibri"/>
                  <a:ea typeface="Calibri"/>
                  <a:cs typeface="Calibri"/>
                  <a:sym typeface="Calibri"/>
                </a:rPr>
                <a:t>1</a:t>
              </a:r>
              <a:endParaRPr/>
            </a:p>
            <a:p>
              <a:pPr indent="0" lvl="0" marL="0" marR="0" rtl="0" algn="ctr">
                <a:lnSpc>
                  <a:spcPct val="100000"/>
                </a:lnSpc>
                <a:spcBef>
                  <a:spcPts val="0"/>
                </a:spcBef>
                <a:spcAft>
                  <a:spcPts val="0"/>
                </a:spcAft>
                <a:buClr>
                  <a:srgbClr val="2AB8CA"/>
                </a:buClr>
                <a:buSzPts val="900"/>
                <a:buFont typeface="Calibri"/>
                <a:buNone/>
              </a:pPr>
              <a:r>
                <a:rPr b="1" i="0" lang="pt-BR" sz="900" u="none" cap="none" strike="noStrike">
                  <a:solidFill>
                    <a:srgbClr val="2AB8CA"/>
                  </a:solidFill>
                  <a:latin typeface="Calibri"/>
                  <a:ea typeface="Calibri"/>
                  <a:cs typeface="Calibri"/>
                  <a:sym typeface="Calibri"/>
                </a:rPr>
                <a:t>(2 unidades)</a:t>
              </a:r>
              <a:endParaRPr/>
            </a:p>
          </p:txBody>
        </p:sp>
        <p:cxnSp>
          <p:nvCxnSpPr>
            <p:cNvPr id="15861" name="Google Shape;15861;p262"/>
            <p:cNvCxnSpPr>
              <a:stCxn id="15826" idx="3"/>
              <a:endCxn id="15828" idx="0"/>
            </p:cNvCxnSpPr>
            <p:nvPr/>
          </p:nvCxnSpPr>
          <p:spPr>
            <a:xfrm flipH="1" rot="-5400000">
              <a:off x="8283221" y="3972677"/>
              <a:ext cx="1035900" cy="615000"/>
            </a:xfrm>
            <a:prstGeom prst="bentConnector3">
              <a:avLst>
                <a:gd fmla="val -22065" name="adj1"/>
              </a:avLst>
            </a:prstGeom>
            <a:noFill/>
            <a:ln cap="flat" cmpd="sng" w="9525">
              <a:solidFill>
                <a:srgbClr val="002A4B"/>
              </a:solidFill>
              <a:prstDash val="solid"/>
              <a:miter lim="800000"/>
              <a:headEnd len="sm" w="sm" type="none"/>
              <a:tailEnd len="sm" w="sm" type="none"/>
            </a:ln>
          </p:spPr>
        </p:cxnSp>
        <p:cxnSp>
          <p:nvCxnSpPr>
            <p:cNvPr id="15862" name="Google Shape;15862;p262"/>
            <p:cNvCxnSpPr>
              <a:stCxn id="15830" idx="3"/>
              <a:endCxn id="15832" idx="0"/>
            </p:cNvCxnSpPr>
            <p:nvPr/>
          </p:nvCxnSpPr>
          <p:spPr>
            <a:xfrm flipH="1" rot="-5400000">
              <a:off x="9580057" y="3490927"/>
              <a:ext cx="1899600" cy="590700"/>
            </a:xfrm>
            <a:prstGeom prst="bentConnector3">
              <a:avLst>
                <a:gd fmla="val -12035" name="adj1"/>
              </a:avLst>
            </a:prstGeom>
            <a:noFill/>
            <a:ln cap="flat" cmpd="sng" w="9525">
              <a:solidFill>
                <a:srgbClr val="002A4B"/>
              </a:solidFill>
              <a:prstDash val="solid"/>
              <a:miter lim="800000"/>
              <a:headEnd len="sm" w="sm" type="none"/>
              <a:tailEnd len="sm" w="sm" type="none"/>
            </a:ln>
          </p:spPr>
        </p:cxnSp>
        <p:sp>
          <p:nvSpPr>
            <p:cNvPr id="15863" name="Google Shape;15863;p262"/>
            <p:cNvSpPr txBox="1"/>
            <p:nvPr/>
          </p:nvSpPr>
          <p:spPr>
            <a:xfrm>
              <a:off x="8424125" y="3324210"/>
              <a:ext cx="753986"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524842"/>
                </a:buClr>
                <a:buSzPts val="1000"/>
                <a:buFont typeface="Arial"/>
                <a:buNone/>
              </a:pPr>
              <a:r>
                <a:rPr b="1" i="1" lang="pt-BR" sz="1000" u="none" cap="none" strike="noStrike">
                  <a:solidFill>
                    <a:srgbClr val="524842"/>
                  </a:solidFill>
                  <a:latin typeface="Arial"/>
                  <a:ea typeface="Arial"/>
                  <a:cs typeface="Arial"/>
                  <a:sym typeface="Arial"/>
                </a:rPr>
                <a:t>p</a:t>
              </a:r>
              <a:r>
                <a:rPr b="1" i="0" lang="pt-BR" sz="1000" u="none" cap="none" strike="noStrike">
                  <a:solidFill>
                    <a:srgbClr val="524842"/>
                  </a:solidFill>
                  <a:latin typeface="Arial"/>
                  <a:ea typeface="Arial"/>
                  <a:cs typeface="Arial"/>
                  <a:sym typeface="Arial"/>
                </a:rPr>
                <a:t>=0,0001</a:t>
              </a:r>
              <a:endParaRPr/>
            </a:p>
          </p:txBody>
        </p:sp>
        <p:sp>
          <p:nvSpPr>
            <p:cNvPr id="15864" name="Google Shape;15864;p262"/>
            <p:cNvSpPr txBox="1"/>
            <p:nvPr/>
          </p:nvSpPr>
          <p:spPr>
            <a:xfrm>
              <a:off x="10170082" y="2384673"/>
              <a:ext cx="753986"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524842"/>
                </a:buClr>
                <a:buSzPts val="1000"/>
                <a:buFont typeface="Arial"/>
                <a:buNone/>
              </a:pPr>
              <a:r>
                <a:rPr b="1" i="1" lang="pt-BR" sz="1000" u="none" cap="none" strike="noStrike">
                  <a:solidFill>
                    <a:srgbClr val="524842"/>
                  </a:solidFill>
                  <a:latin typeface="Arial"/>
                  <a:ea typeface="Arial"/>
                  <a:cs typeface="Arial"/>
                  <a:sym typeface="Arial"/>
                </a:rPr>
                <a:t>p</a:t>
              </a:r>
              <a:r>
                <a:rPr b="1" i="0" lang="pt-BR" sz="1000" u="none" cap="none" strike="noStrike">
                  <a:solidFill>
                    <a:srgbClr val="524842"/>
                  </a:solidFill>
                  <a:latin typeface="Arial"/>
                  <a:ea typeface="Arial"/>
                  <a:cs typeface="Arial"/>
                  <a:sym typeface="Arial"/>
                </a:rPr>
                <a:t>=0,0019</a:t>
              </a:r>
              <a:endParaRPr/>
            </a:p>
          </p:txBody>
        </p:sp>
        <p:cxnSp>
          <p:nvCxnSpPr>
            <p:cNvPr id="15865" name="Google Shape;15865;p262"/>
            <p:cNvCxnSpPr/>
            <p:nvPr/>
          </p:nvCxnSpPr>
          <p:spPr>
            <a:xfrm>
              <a:off x="7475195" y="1976395"/>
              <a:ext cx="0" cy="3642444"/>
            </a:xfrm>
            <a:prstGeom prst="straightConnector1">
              <a:avLst/>
            </a:prstGeom>
            <a:noFill/>
            <a:ln cap="flat" cmpd="sng" w="12700">
              <a:solidFill>
                <a:srgbClr val="D8D8D8"/>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15782"/>
                                        </p:tgtEl>
                                        <p:attrNameLst>
                                          <p:attrName>style.visibility</p:attrName>
                                        </p:attrNameLst>
                                      </p:cBhvr>
                                      <p:to>
                                        <p:strVal val="visible"/>
                                      </p:to>
                                    </p:set>
                                    <p:animEffect filter="fade" transition="in">
                                      <p:cBhvr>
                                        <p:cTn dur="500"/>
                                        <p:tgtEl>
                                          <p:spTgt spid="15782"/>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5800"/>
                                        </p:tgtEl>
                                        <p:attrNameLst>
                                          <p:attrName>style.visibility</p:attrName>
                                        </p:attrNameLst>
                                      </p:cBhvr>
                                      <p:to>
                                        <p:strVal val="visible"/>
                                      </p:to>
                                    </p:set>
                                    <p:animEffect filter="fade" transition="in">
                                      <p:cBhvr>
                                        <p:cTn dur="500"/>
                                        <p:tgtEl>
                                          <p:spTgt spid="1580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69" name="Shape 15869"/>
        <p:cNvGrpSpPr/>
        <p:nvPr/>
      </p:nvGrpSpPr>
      <p:grpSpPr>
        <a:xfrm>
          <a:off x="0" y="0"/>
          <a:ext cx="0" cy="0"/>
          <a:chOff x="0" y="0"/>
          <a:chExt cx="0" cy="0"/>
        </a:xfrm>
      </p:grpSpPr>
      <p:pic>
        <p:nvPicPr>
          <p:cNvPr id="15870" name="Google Shape;15870;p263"/>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5871" name="Google Shape;15871;p263"/>
          <p:cNvSpPr/>
          <p:nvPr/>
        </p:nvSpPr>
        <p:spPr>
          <a:xfrm flipH="1">
            <a:off x="4597399" y="14895"/>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872" name="Google Shape;15872;p263"/>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5873" name="Google Shape;15873;p263"/>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5874" name="Google Shape;15874;p263"/>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5875" name="Google Shape;15875;p263"/>
          <p:cNvSpPr/>
          <p:nvPr/>
        </p:nvSpPr>
        <p:spPr>
          <a:xfrm>
            <a:off x="5093054" y="2743723"/>
            <a:ext cx="6400953" cy="32316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000">
                <a:solidFill>
                  <a:srgbClr val="FFFFFF"/>
                </a:solidFill>
                <a:latin typeface="Lustria"/>
                <a:ea typeface="Lustria"/>
                <a:cs typeface="Lustria"/>
                <a:sym typeface="Lustria"/>
              </a:rPr>
              <a:t>Efeitos do inibidor oral </a:t>
            </a:r>
            <a:br>
              <a:rPr b="1" lang="pt-BR" sz="4000">
                <a:solidFill>
                  <a:srgbClr val="FFFFFF"/>
                </a:solidFill>
                <a:latin typeface="Lustria"/>
                <a:ea typeface="Lustria"/>
                <a:cs typeface="Lustria"/>
                <a:sym typeface="Lustria"/>
              </a:rPr>
            </a:br>
            <a:r>
              <a:rPr b="1" lang="pt-BR" sz="4000">
                <a:solidFill>
                  <a:srgbClr val="FFFFFF"/>
                </a:solidFill>
                <a:latin typeface="Lustria"/>
                <a:ea typeface="Lustria"/>
                <a:cs typeface="Lustria"/>
                <a:sym typeface="Lustria"/>
              </a:rPr>
              <a:t>do fator D</a:t>
            </a:r>
            <a:endParaRPr/>
          </a:p>
          <a:p>
            <a:pPr indent="0" lvl="0" marL="0" marR="0" rtl="0" algn="l">
              <a:spcBef>
                <a:spcPts val="0"/>
              </a:spcBef>
              <a:spcAft>
                <a:spcPts val="0"/>
              </a:spcAft>
              <a:buNone/>
            </a:pPr>
            <a:r>
              <a:t/>
            </a:r>
            <a:endParaRPr b="1" sz="3200">
              <a:solidFill>
                <a:srgbClr val="FFFFFF"/>
              </a:solidFill>
              <a:latin typeface="Lustria"/>
              <a:ea typeface="Lustria"/>
              <a:cs typeface="Lustria"/>
              <a:sym typeface="Lustria"/>
            </a:endParaRPr>
          </a:p>
          <a:p>
            <a:pPr indent="0" lvl="0" marL="0" marR="0" rtl="0" algn="l">
              <a:spcBef>
                <a:spcPts val="0"/>
              </a:spcBef>
              <a:spcAft>
                <a:spcPts val="0"/>
              </a:spcAft>
              <a:buNone/>
            </a:pPr>
            <a:r>
              <a:rPr b="1" i="1" lang="pt-BR" sz="2800">
                <a:solidFill>
                  <a:srgbClr val="FFFFFF"/>
                </a:solidFill>
                <a:latin typeface="Lustria"/>
                <a:ea typeface="Lustria"/>
                <a:cs typeface="Lustria"/>
                <a:sym typeface="Lustria"/>
              </a:rPr>
              <a:t>ALPHA:</a:t>
            </a:r>
            <a:r>
              <a:rPr b="1" lang="pt-BR" sz="2800">
                <a:solidFill>
                  <a:srgbClr val="FFFFFF"/>
                </a:solidFill>
                <a:latin typeface="Lustria"/>
                <a:ea typeface="Lustria"/>
                <a:cs typeface="Lustria"/>
                <a:sym typeface="Lustria"/>
              </a:rPr>
              <a:t> estudo clínico de fase III</a:t>
            </a:r>
            <a:endParaRPr/>
          </a:p>
          <a:p>
            <a:pPr indent="0" lvl="0" marL="0" marR="0" rtl="0" algn="l">
              <a:spcBef>
                <a:spcPts val="0"/>
              </a:spcBef>
              <a:spcAft>
                <a:spcPts val="0"/>
              </a:spcAft>
              <a:buNone/>
            </a:pPr>
            <a:r>
              <a:rPr b="1" lang="pt-BR" sz="2000">
                <a:solidFill>
                  <a:srgbClr val="FFFFFF"/>
                </a:solidFill>
                <a:latin typeface="Lustria"/>
                <a:ea typeface="Lustria"/>
                <a:cs typeface="Lustria"/>
                <a:sym typeface="Lustria"/>
              </a:rPr>
              <a:t>danicopana</a:t>
            </a:r>
            <a:endParaRPr/>
          </a:p>
          <a:p>
            <a:pPr indent="0" lvl="0" marL="0" marR="0" rtl="0" algn="l">
              <a:spcBef>
                <a:spcPts val="0"/>
              </a:spcBef>
              <a:spcAft>
                <a:spcPts val="0"/>
              </a:spcAft>
              <a:buNone/>
            </a:pPr>
            <a:br>
              <a:rPr lang="pt-BR" sz="2400">
                <a:solidFill>
                  <a:srgbClr val="FFFFFF"/>
                </a:solidFill>
                <a:latin typeface="Lustria"/>
                <a:ea typeface="Lustria"/>
                <a:cs typeface="Lustria"/>
                <a:sym typeface="Lustria"/>
              </a:rPr>
            </a:br>
            <a:endParaRPr b="1" sz="1200">
              <a:solidFill>
                <a:srgbClr val="FFFFFF"/>
              </a:solidFill>
              <a:latin typeface="Lustria"/>
              <a:ea typeface="Lustria"/>
              <a:cs typeface="Lustria"/>
              <a:sym typeface="Lustria"/>
            </a:endParaRPr>
          </a:p>
        </p:txBody>
      </p:sp>
      <p:grpSp>
        <p:nvGrpSpPr>
          <p:cNvPr id="15876" name="Google Shape;15876;p263"/>
          <p:cNvGrpSpPr/>
          <p:nvPr/>
        </p:nvGrpSpPr>
        <p:grpSpPr>
          <a:xfrm>
            <a:off x="5220900" y="1604191"/>
            <a:ext cx="983316" cy="983316"/>
            <a:chOff x="-951397" y="1963883"/>
            <a:chExt cx="571500" cy="571500"/>
          </a:xfrm>
        </p:grpSpPr>
        <p:sp>
          <p:nvSpPr>
            <p:cNvPr id="15877" name="Google Shape;15877;p263"/>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878" name="Google Shape;15878;p263"/>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879" name="Google Shape;15879;p263"/>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880" name="Google Shape;15880;p263"/>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881" name="Google Shape;15881;p263"/>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871"/>
                                        </p:tgtEl>
                                        <p:attrNameLst>
                                          <p:attrName>style.visibility</p:attrName>
                                        </p:attrNameLst>
                                      </p:cBhvr>
                                      <p:to>
                                        <p:strVal val="visible"/>
                                      </p:to>
                                    </p:set>
                                    <p:animEffect filter="fade" transition="in">
                                      <p:cBhvr>
                                        <p:cTn dur="500"/>
                                        <p:tgtEl>
                                          <p:spTgt spid="15871"/>
                                        </p:tgtEl>
                                      </p:cBhvr>
                                    </p:animEffect>
                                  </p:childTnLst>
                                </p:cTn>
                              </p:par>
                              <p:par>
                                <p:cTn fill="hold" nodeType="withEffect" presetClass="entr" presetID="10" presetSubtype="0">
                                  <p:stCondLst>
                                    <p:cond delay="0"/>
                                  </p:stCondLst>
                                  <p:childTnLst>
                                    <p:set>
                                      <p:cBhvr>
                                        <p:cTn dur="1" fill="hold">
                                          <p:stCondLst>
                                            <p:cond delay="0"/>
                                          </p:stCondLst>
                                        </p:cTn>
                                        <p:tgtEl>
                                          <p:spTgt spid="15872"/>
                                        </p:tgtEl>
                                        <p:attrNameLst>
                                          <p:attrName>style.visibility</p:attrName>
                                        </p:attrNameLst>
                                      </p:cBhvr>
                                      <p:to>
                                        <p:strVal val="visible"/>
                                      </p:to>
                                    </p:set>
                                    <p:animEffect filter="fade" transition="in">
                                      <p:cBhvr>
                                        <p:cTn dur="500"/>
                                        <p:tgtEl>
                                          <p:spTgt spid="15872"/>
                                        </p:tgtEl>
                                      </p:cBhvr>
                                    </p:animEffect>
                                  </p:childTnLst>
                                </p:cTn>
                              </p:par>
                              <p:par>
                                <p:cTn fill="hold" nodeType="withEffect" presetClass="entr" presetID="10" presetSubtype="0">
                                  <p:stCondLst>
                                    <p:cond delay="500"/>
                                  </p:stCondLst>
                                  <p:childTnLst>
                                    <p:set>
                                      <p:cBhvr>
                                        <p:cTn dur="1" fill="hold">
                                          <p:stCondLst>
                                            <p:cond delay="0"/>
                                          </p:stCondLst>
                                        </p:cTn>
                                        <p:tgtEl>
                                          <p:spTgt spid="15875"/>
                                        </p:tgtEl>
                                        <p:attrNameLst>
                                          <p:attrName>style.visibility</p:attrName>
                                        </p:attrNameLst>
                                      </p:cBhvr>
                                      <p:to>
                                        <p:strVal val="visible"/>
                                      </p:to>
                                    </p:set>
                                    <p:animEffect filter="fade" transition="in">
                                      <p:cBhvr>
                                        <p:cTn dur="500"/>
                                        <p:tgtEl>
                                          <p:spTgt spid="15875"/>
                                        </p:tgtEl>
                                      </p:cBhvr>
                                    </p:animEffect>
                                  </p:childTnLst>
                                </p:cTn>
                              </p:par>
                              <p:par>
                                <p:cTn fill="hold" nodeType="withEffect" presetClass="entr" presetID="10" presetSubtype="0">
                                  <p:stCondLst>
                                    <p:cond delay="500"/>
                                  </p:stCondLst>
                                  <p:childTnLst>
                                    <p:set>
                                      <p:cBhvr>
                                        <p:cTn dur="1" fill="hold">
                                          <p:stCondLst>
                                            <p:cond delay="0"/>
                                          </p:stCondLst>
                                        </p:cTn>
                                        <p:tgtEl>
                                          <p:spTgt spid="15876"/>
                                        </p:tgtEl>
                                        <p:attrNameLst>
                                          <p:attrName>style.visibility</p:attrName>
                                        </p:attrNameLst>
                                      </p:cBhvr>
                                      <p:to>
                                        <p:strVal val="visible"/>
                                      </p:to>
                                    </p:set>
                                    <p:animEffect filter="fade" transition="in">
                                      <p:cBhvr>
                                        <p:cTn dur="500"/>
                                        <p:tgtEl>
                                          <p:spTgt spid="1587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86" name="Shape 15886"/>
        <p:cNvGrpSpPr/>
        <p:nvPr/>
      </p:nvGrpSpPr>
      <p:grpSpPr>
        <a:xfrm>
          <a:off x="0" y="0"/>
          <a:ext cx="0" cy="0"/>
          <a:chOff x="0" y="0"/>
          <a:chExt cx="0" cy="0"/>
        </a:xfrm>
      </p:grpSpPr>
      <p:sp>
        <p:nvSpPr>
          <p:cNvPr id="15887" name="Google Shape;15887;p264"/>
          <p:cNvSpPr/>
          <p:nvPr/>
        </p:nvSpPr>
        <p:spPr>
          <a:xfrm flipH="1">
            <a:off x="407988" y="1653223"/>
            <a:ext cx="11447928" cy="353696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888" name="Google Shape;15888;p264"/>
          <p:cNvSpPr/>
          <p:nvPr/>
        </p:nvSpPr>
        <p:spPr>
          <a:xfrm>
            <a:off x="6458456" y="2622663"/>
            <a:ext cx="1094093" cy="1094096"/>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889" name="Google Shape;15889;p264"/>
          <p:cNvSpPr/>
          <p:nvPr/>
        </p:nvSpPr>
        <p:spPr>
          <a:xfrm>
            <a:off x="-2" y="1375909"/>
            <a:ext cx="7343777" cy="707229"/>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890" name="Google Shape;15890;p264"/>
          <p:cNvSpPr txBox="1"/>
          <p:nvPr/>
        </p:nvSpPr>
        <p:spPr>
          <a:xfrm>
            <a:off x="296268" y="385036"/>
            <a:ext cx="1096228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Estudo ALPHA de Fase III: Objetivo do Estudo</a:t>
            </a:r>
            <a:r>
              <a:rPr b="1" baseline="30000" i="0" lang="pt-BR" sz="3500" u="none" cap="none" strike="noStrike">
                <a:solidFill>
                  <a:srgbClr val="830051"/>
                </a:solidFill>
                <a:latin typeface="Lustria"/>
                <a:ea typeface="Lustria"/>
                <a:cs typeface="Lustria"/>
                <a:sym typeface="Lustria"/>
              </a:rPr>
              <a:t>1-2</a:t>
            </a:r>
            <a:endParaRPr/>
          </a:p>
        </p:txBody>
      </p:sp>
      <p:sp>
        <p:nvSpPr>
          <p:cNvPr id="15891" name="Google Shape;15891;p264"/>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csEVH, hemólise extravascular clinicamente significativa; HPN, hemoglobinúria paroxística noturna </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b="0" i="0" lang="pt-BR" u="none"/>
              <a:t>1. Identificador ClinicalTrials.gov: NCT04469465. Atualizado em 3 de outubro de 2022 Acesso em 3 de maio de 2023. https://clinicaltrials.gov/ct2/show/NCT04469465. 2. Lee JW, et al. HemaSphereBP. 2023; 7(S3)1424-1426.</a:t>
            </a:r>
            <a:endParaRPr/>
          </a:p>
        </p:txBody>
      </p:sp>
      <p:sp>
        <p:nvSpPr>
          <p:cNvPr id="15892" name="Google Shape;15892;p264"/>
          <p:cNvSpPr txBox="1"/>
          <p:nvPr/>
        </p:nvSpPr>
        <p:spPr>
          <a:xfrm>
            <a:off x="839014" y="1578702"/>
            <a:ext cx="6438086" cy="289182"/>
          </a:xfrm>
          <a:prstGeom prst="rect">
            <a:avLst/>
          </a:prstGeom>
          <a:noFill/>
          <a:ln>
            <a:noFill/>
          </a:ln>
        </p:spPr>
        <p:txBody>
          <a:bodyPr anchorCtr="0" anchor="t" bIns="0" lIns="0" spcFirstLastPara="1" rIns="0" wrap="square" tIns="12050">
            <a:spAutoFit/>
          </a:bodyPr>
          <a:lstStyle/>
          <a:p>
            <a:pPr indent="-12700" lvl="0" marL="12700" marR="5080" rtl="0" algn="l">
              <a:lnSpc>
                <a:spcPct val="10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ALPHA (NCT04469465): </a:t>
            </a:r>
            <a:r>
              <a:rPr b="1" i="0" lang="pt-BR" sz="1800" u="none" cap="none" strike="noStrike">
                <a:solidFill>
                  <a:srgbClr val="FFFFFF"/>
                </a:solidFill>
                <a:latin typeface="Calibri"/>
                <a:ea typeface="Calibri"/>
                <a:cs typeface="Calibri"/>
                <a:sym typeface="Calibri"/>
              </a:rPr>
              <a:t>Estudo de superioridade de Fase III</a:t>
            </a:r>
            <a:endParaRPr/>
          </a:p>
        </p:txBody>
      </p:sp>
      <p:sp>
        <p:nvSpPr>
          <p:cNvPr id="15893" name="Google Shape;15893;p264"/>
          <p:cNvSpPr/>
          <p:nvPr/>
        </p:nvSpPr>
        <p:spPr>
          <a:xfrm>
            <a:off x="3857626" y="4754894"/>
            <a:ext cx="8334374" cy="1082812"/>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894" name="Google Shape;15894;p264"/>
          <p:cNvSpPr txBox="1"/>
          <p:nvPr/>
        </p:nvSpPr>
        <p:spPr>
          <a:xfrm>
            <a:off x="4225270" y="5029664"/>
            <a:ext cx="2156014" cy="380873"/>
          </a:xfrm>
          <a:prstGeom prst="rect">
            <a:avLst/>
          </a:prstGeom>
          <a:noFill/>
          <a:ln>
            <a:noFill/>
          </a:ln>
        </p:spPr>
        <p:txBody>
          <a:bodyPr anchorCtr="0" anchor="t" bIns="0" lIns="0" spcFirstLastPara="1" rIns="0" wrap="square" tIns="12700">
            <a:spAutoFit/>
          </a:bodyPr>
          <a:lstStyle/>
          <a:p>
            <a:pPr indent="0" lvl="0" marL="0" marR="448944" rtl="0" algn="l">
              <a:lnSpc>
                <a:spcPct val="170000"/>
              </a:lnSpc>
              <a:spcBef>
                <a:spcPts val="0"/>
              </a:spcBef>
              <a:spcAft>
                <a:spcPts val="0"/>
              </a:spcAft>
              <a:buClr>
                <a:srgbClr val="F3F4F3"/>
              </a:buClr>
              <a:buSzPts val="1600"/>
              <a:buFont typeface="Calibri"/>
              <a:buNone/>
            </a:pPr>
            <a:r>
              <a:rPr b="1" i="0" lang="pt-BR" sz="1600" u="none" cap="none" strike="noStrike">
                <a:solidFill>
                  <a:srgbClr val="F3F4F3"/>
                </a:solidFill>
                <a:latin typeface="Calibri"/>
                <a:ea typeface="Calibri"/>
                <a:cs typeface="Calibri"/>
                <a:sym typeface="Calibri"/>
              </a:rPr>
              <a:t>Objetivo</a:t>
            </a:r>
            <a:endParaRPr b="0" i="0" sz="1600" u="none" cap="none" strike="noStrike">
              <a:solidFill>
                <a:srgbClr val="3F4444"/>
              </a:solidFill>
              <a:latin typeface="Calibri"/>
              <a:ea typeface="Calibri"/>
              <a:cs typeface="Calibri"/>
              <a:sym typeface="Calibri"/>
            </a:endParaRPr>
          </a:p>
        </p:txBody>
      </p:sp>
      <p:sp>
        <p:nvSpPr>
          <p:cNvPr id="15895" name="Google Shape;15895;p264"/>
          <p:cNvSpPr txBox="1"/>
          <p:nvPr/>
        </p:nvSpPr>
        <p:spPr>
          <a:xfrm>
            <a:off x="6224118" y="4869756"/>
            <a:ext cx="5967882" cy="751488"/>
          </a:xfrm>
          <a:prstGeom prst="rect">
            <a:avLst/>
          </a:prstGeom>
          <a:noFill/>
          <a:ln>
            <a:noFill/>
          </a:ln>
        </p:spPr>
        <p:txBody>
          <a:bodyPr anchorCtr="0" anchor="t" bIns="0" lIns="0" spcFirstLastPara="1" rIns="0" wrap="square" tIns="12700">
            <a:spAutoFit/>
          </a:bodyPr>
          <a:lstStyle/>
          <a:p>
            <a:pPr indent="0" lvl="0" marL="0" marR="448944" rtl="0" algn="l">
              <a:lnSpc>
                <a:spcPct val="100000"/>
              </a:lnSpc>
              <a:spcBef>
                <a:spcPts val="0"/>
              </a:spcBef>
              <a:spcAft>
                <a:spcPts val="0"/>
              </a:spcAft>
              <a:buClr>
                <a:srgbClr val="F3F4F3"/>
              </a:buClr>
              <a:buSzPts val="1600"/>
              <a:buFont typeface="Calibri"/>
              <a:buNone/>
            </a:pPr>
            <a:r>
              <a:rPr b="1" i="0" lang="pt-BR" sz="1600" u="none" cap="none" strike="noStrike">
                <a:solidFill>
                  <a:srgbClr val="F3F4F3"/>
                </a:solidFill>
                <a:latin typeface="Calibri"/>
                <a:ea typeface="Calibri"/>
                <a:cs typeface="Calibri"/>
                <a:sym typeface="Calibri"/>
              </a:rPr>
              <a:t>Investigar a eficácia e a segurança de danicopana em adição ao tratamento com </a:t>
            </a:r>
            <a:r>
              <a:rPr lang="pt-BR" sz="1600">
                <a:solidFill>
                  <a:srgbClr val="F3F4F3"/>
                </a:solidFill>
                <a:latin typeface="Calibri"/>
                <a:ea typeface="Calibri"/>
                <a:cs typeface="Calibri"/>
                <a:sym typeface="Calibri"/>
              </a:rPr>
              <a:t>eculizumabe</a:t>
            </a:r>
            <a:r>
              <a:rPr b="0" i="0" lang="pt-BR" sz="1600" u="none" cap="none" strike="noStrike">
                <a:solidFill>
                  <a:srgbClr val="F3F4F3"/>
                </a:solidFill>
                <a:latin typeface="Calibri"/>
                <a:ea typeface="Calibri"/>
                <a:cs typeface="Calibri"/>
                <a:sym typeface="Calibri"/>
              </a:rPr>
              <a:t> ou ravulizumabe em pacientes com HPN com hemólise extravascular clinicamente signiicativa (csHEV)</a:t>
            </a:r>
            <a:endParaRPr b="0" i="0" sz="1600" u="none" cap="none" strike="noStrike">
              <a:solidFill>
                <a:srgbClr val="3F4444"/>
              </a:solidFill>
              <a:latin typeface="Calibri"/>
              <a:ea typeface="Calibri"/>
              <a:cs typeface="Calibri"/>
              <a:sym typeface="Calibri"/>
            </a:endParaRPr>
          </a:p>
        </p:txBody>
      </p:sp>
      <p:grpSp>
        <p:nvGrpSpPr>
          <p:cNvPr id="15896" name="Google Shape;15896;p264"/>
          <p:cNvGrpSpPr/>
          <p:nvPr/>
        </p:nvGrpSpPr>
        <p:grpSpPr>
          <a:xfrm>
            <a:off x="5137543" y="4923723"/>
            <a:ext cx="745153" cy="745155"/>
            <a:chOff x="5137543" y="4920556"/>
            <a:chExt cx="745153" cy="745155"/>
          </a:xfrm>
        </p:grpSpPr>
        <p:sp>
          <p:nvSpPr>
            <p:cNvPr id="15897" name="Google Shape;15897;p264"/>
            <p:cNvSpPr/>
            <p:nvPr/>
          </p:nvSpPr>
          <p:spPr>
            <a:xfrm>
              <a:off x="5137543" y="4920556"/>
              <a:ext cx="745153" cy="745155"/>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5898" name="Google Shape;15898;p264"/>
            <p:cNvGrpSpPr/>
            <p:nvPr/>
          </p:nvGrpSpPr>
          <p:grpSpPr>
            <a:xfrm>
              <a:off x="5274329" y="4996014"/>
              <a:ext cx="471581" cy="594237"/>
              <a:chOff x="9849897" y="199037"/>
              <a:chExt cx="702754" cy="885538"/>
            </a:xfrm>
          </p:grpSpPr>
          <p:sp>
            <p:nvSpPr>
              <p:cNvPr id="15899" name="Google Shape;15899;p264"/>
              <p:cNvSpPr/>
              <p:nvPr/>
            </p:nvSpPr>
            <p:spPr>
              <a:xfrm>
                <a:off x="10186987" y="199037"/>
                <a:ext cx="270795" cy="548449"/>
              </a:xfrm>
              <a:custGeom>
                <a:rect b="b" l="l" r="r" t="t"/>
                <a:pathLst>
                  <a:path extrusionOk="0" h="548449" w="270795">
                    <a:moveTo>
                      <a:pt x="14288" y="548450"/>
                    </a:moveTo>
                    <a:cubicBezTo>
                      <a:pt x="22193" y="548450"/>
                      <a:pt x="28575" y="542068"/>
                      <a:pt x="28575" y="534162"/>
                    </a:cubicBezTo>
                    <a:lnTo>
                      <a:pt x="28575" y="147161"/>
                    </a:lnTo>
                    <a:lnTo>
                      <a:pt x="270796" y="81725"/>
                    </a:lnTo>
                    <a:lnTo>
                      <a:pt x="28575" y="16383"/>
                    </a:lnTo>
                    <a:lnTo>
                      <a:pt x="28575" y="14288"/>
                    </a:lnTo>
                    <a:cubicBezTo>
                      <a:pt x="28575" y="6382"/>
                      <a:pt x="22193" y="0"/>
                      <a:pt x="14288" y="0"/>
                    </a:cubicBezTo>
                    <a:cubicBezTo>
                      <a:pt x="8287" y="0"/>
                      <a:pt x="3143" y="3715"/>
                      <a:pt x="1048" y="8953"/>
                    </a:cubicBezTo>
                    <a:lnTo>
                      <a:pt x="0" y="8668"/>
                    </a:lnTo>
                    <a:lnTo>
                      <a:pt x="0" y="14288"/>
                    </a:lnTo>
                    <a:lnTo>
                      <a:pt x="0" y="154877"/>
                    </a:lnTo>
                    <a:lnTo>
                      <a:pt x="0" y="534162"/>
                    </a:lnTo>
                    <a:cubicBezTo>
                      <a:pt x="0" y="542068"/>
                      <a:pt x="6382" y="548450"/>
                      <a:pt x="14288" y="548450"/>
                    </a:cubicBezTo>
                    <a:close/>
                    <a:moveTo>
                      <a:pt x="161163" y="81820"/>
                    </a:moveTo>
                    <a:lnTo>
                      <a:pt x="28575" y="117634"/>
                    </a:lnTo>
                    <a:lnTo>
                      <a:pt x="28575" y="45911"/>
                    </a:lnTo>
                    <a:lnTo>
                      <a:pt x="161163" y="8182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00" name="Google Shape;15900;p264"/>
              <p:cNvSpPr/>
              <p:nvPr/>
            </p:nvSpPr>
            <p:spPr>
              <a:xfrm>
                <a:off x="9849897" y="385384"/>
                <a:ext cx="702754" cy="699191"/>
              </a:xfrm>
              <a:custGeom>
                <a:rect b="b" l="l" r="r" t="t"/>
                <a:pathLst>
                  <a:path extrusionOk="0" h="699191" w="702754">
                    <a:moveTo>
                      <a:pt x="402050" y="152"/>
                    </a:moveTo>
                    <a:cubicBezTo>
                      <a:pt x="394145" y="-991"/>
                      <a:pt x="387001" y="4438"/>
                      <a:pt x="385858" y="12249"/>
                    </a:cubicBezTo>
                    <a:cubicBezTo>
                      <a:pt x="384715" y="20059"/>
                      <a:pt x="390144" y="27298"/>
                      <a:pt x="397955" y="28441"/>
                    </a:cubicBezTo>
                    <a:cubicBezTo>
                      <a:pt x="555403" y="51206"/>
                      <a:pt x="674084" y="188556"/>
                      <a:pt x="674084" y="347814"/>
                    </a:cubicBezTo>
                    <a:cubicBezTo>
                      <a:pt x="674180" y="525837"/>
                      <a:pt x="529400" y="670617"/>
                      <a:pt x="351377" y="670617"/>
                    </a:cubicBezTo>
                    <a:cubicBezTo>
                      <a:pt x="173355" y="670617"/>
                      <a:pt x="28575" y="525837"/>
                      <a:pt x="28575" y="347814"/>
                    </a:cubicBezTo>
                    <a:cubicBezTo>
                      <a:pt x="28575" y="188556"/>
                      <a:pt x="147257" y="51206"/>
                      <a:pt x="304705" y="28441"/>
                    </a:cubicBezTo>
                    <a:cubicBezTo>
                      <a:pt x="312515" y="27298"/>
                      <a:pt x="317945" y="20059"/>
                      <a:pt x="316802" y="12249"/>
                    </a:cubicBezTo>
                    <a:cubicBezTo>
                      <a:pt x="315659" y="4438"/>
                      <a:pt x="308515" y="-991"/>
                      <a:pt x="300609" y="152"/>
                    </a:cubicBezTo>
                    <a:cubicBezTo>
                      <a:pt x="129254" y="24917"/>
                      <a:pt x="0" y="174364"/>
                      <a:pt x="0" y="347814"/>
                    </a:cubicBezTo>
                    <a:cubicBezTo>
                      <a:pt x="0" y="541553"/>
                      <a:pt x="157639" y="699192"/>
                      <a:pt x="351377" y="699192"/>
                    </a:cubicBezTo>
                    <a:cubicBezTo>
                      <a:pt x="545116" y="699192"/>
                      <a:pt x="702755" y="541553"/>
                      <a:pt x="702755" y="347814"/>
                    </a:cubicBezTo>
                    <a:cubicBezTo>
                      <a:pt x="702755" y="174459"/>
                      <a:pt x="573500" y="25012"/>
                      <a:pt x="402050" y="15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01" name="Google Shape;15901;p264"/>
              <p:cNvSpPr/>
              <p:nvPr/>
            </p:nvSpPr>
            <p:spPr>
              <a:xfrm>
                <a:off x="9965055" y="502350"/>
                <a:ext cx="472440" cy="467069"/>
              </a:xfrm>
              <a:custGeom>
                <a:rect b="b" l="l" r="r" t="t"/>
                <a:pathLst>
                  <a:path extrusionOk="0" h="467069" w="472440">
                    <a:moveTo>
                      <a:pt x="184499" y="439"/>
                    </a:moveTo>
                    <a:cubicBezTo>
                      <a:pt x="77533" y="24347"/>
                      <a:pt x="0" y="121216"/>
                      <a:pt x="0" y="230849"/>
                    </a:cubicBezTo>
                    <a:cubicBezTo>
                      <a:pt x="0" y="361056"/>
                      <a:pt x="106013" y="467069"/>
                      <a:pt x="236220" y="467069"/>
                    </a:cubicBezTo>
                    <a:cubicBezTo>
                      <a:pt x="366427" y="467069"/>
                      <a:pt x="472440" y="361056"/>
                      <a:pt x="472440" y="230849"/>
                    </a:cubicBezTo>
                    <a:cubicBezTo>
                      <a:pt x="472440" y="121216"/>
                      <a:pt x="394907" y="24347"/>
                      <a:pt x="287941" y="344"/>
                    </a:cubicBezTo>
                    <a:cubicBezTo>
                      <a:pt x="280225" y="-1370"/>
                      <a:pt x="272606" y="3487"/>
                      <a:pt x="270891" y="11203"/>
                    </a:cubicBezTo>
                    <a:cubicBezTo>
                      <a:pt x="269176" y="18918"/>
                      <a:pt x="274034" y="26538"/>
                      <a:pt x="281749" y="28252"/>
                    </a:cubicBezTo>
                    <a:cubicBezTo>
                      <a:pt x="375666" y="49303"/>
                      <a:pt x="443865" y="134551"/>
                      <a:pt x="443865" y="230849"/>
                    </a:cubicBezTo>
                    <a:cubicBezTo>
                      <a:pt x="443865" y="345340"/>
                      <a:pt x="350711" y="438494"/>
                      <a:pt x="236220" y="438494"/>
                    </a:cubicBezTo>
                    <a:cubicBezTo>
                      <a:pt x="121729" y="438494"/>
                      <a:pt x="28575" y="345340"/>
                      <a:pt x="28575" y="230849"/>
                    </a:cubicBezTo>
                    <a:cubicBezTo>
                      <a:pt x="28575" y="134456"/>
                      <a:pt x="96774" y="49303"/>
                      <a:pt x="190691" y="28252"/>
                    </a:cubicBezTo>
                    <a:cubicBezTo>
                      <a:pt x="198406" y="26538"/>
                      <a:pt x="203264" y="18918"/>
                      <a:pt x="201549" y="11203"/>
                    </a:cubicBezTo>
                    <a:cubicBezTo>
                      <a:pt x="199835" y="3583"/>
                      <a:pt x="192119" y="-1275"/>
                      <a:pt x="184499" y="439"/>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02" name="Google Shape;15902;p264"/>
              <p:cNvSpPr/>
              <p:nvPr/>
            </p:nvSpPr>
            <p:spPr>
              <a:xfrm>
                <a:off x="10081736" y="625574"/>
                <a:ext cx="239267" cy="227258"/>
              </a:xfrm>
              <a:custGeom>
                <a:rect b="b" l="l" r="r" t="t"/>
                <a:pathLst>
                  <a:path extrusionOk="0" h="227258" w="239267">
                    <a:moveTo>
                      <a:pt x="119539" y="198684"/>
                    </a:moveTo>
                    <a:cubicBezTo>
                      <a:pt x="69342" y="198684"/>
                      <a:pt x="28480" y="157822"/>
                      <a:pt x="28480" y="107625"/>
                    </a:cubicBezTo>
                    <a:cubicBezTo>
                      <a:pt x="28480" y="73621"/>
                      <a:pt x="47244" y="42760"/>
                      <a:pt x="77533" y="26948"/>
                    </a:cubicBezTo>
                    <a:cubicBezTo>
                      <a:pt x="84487" y="23329"/>
                      <a:pt x="87249" y="14661"/>
                      <a:pt x="83629" y="7708"/>
                    </a:cubicBezTo>
                    <a:cubicBezTo>
                      <a:pt x="80010" y="754"/>
                      <a:pt x="71342" y="-2008"/>
                      <a:pt x="64389" y="1612"/>
                    </a:cubicBezTo>
                    <a:cubicBezTo>
                      <a:pt x="24670" y="22376"/>
                      <a:pt x="0" y="62953"/>
                      <a:pt x="0" y="107625"/>
                    </a:cubicBezTo>
                    <a:cubicBezTo>
                      <a:pt x="0" y="173538"/>
                      <a:pt x="53626" y="227259"/>
                      <a:pt x="119634" y="227259"/>
                    </a:cubicBezTo>
                    <a:cubicBezTo>
                      <a:pt x="185642" y="227259"/>
                      <a:pt x="239268" y="173633"/>
                      <a:pt x="239268" y="107625"/>
                    </a:cubicBezTo>
                    <a:cubicBezTo>
                      <a:pt x="239268" y="62953"/>
                      <a:pt x="214598" y="22281"/>
                      <a:pt x="174879" y="1612"/>
                    </a:cubicBezTo>
                    <a:cubicBezTo>
                      <a:pt x="167926" y="-2008"/>
                      <a:pt x="159258" y="659"/>
                      <a:pt x="155639" y="7708"/>
                    </a:cubicBezTo>
                    <a:cubicBezTo>
                      <a:pt x="152019" y="14661"/>
                      <a:pt x="154686" y="23329"/>
                      <a:pt x="161735" y="26948"/>
                    </a:cubicBezTo>
                    <a:cubicBezTo>
                      <a:pt x="191929" y="42760"/>
                      <a:pt x="210788" y="73621"/>
                      <a:pt x="210788" y="107625"/>
                    </a:cubicBezTo>
                    <a:cubicBezTo>
                      <a:pt x="210598" y="157822"/>
                      <a:pt x="169736" y="198684"/>
                      <a:pt x="119539" y="19868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sp>
        <p:nvSpPr>
          <p:cNvPr id="15903" name="Google Shape;15903;p264"/>
          <p:cNvSpPr txBox="1"/>
          <p:nvPr/>
        </p:nvSpPr>
        <p:spPr>
          <a:xfrm>
            <a:off x="3840134" y="3783689"/>
            <a:ext cx="1236865" cy="319959"/>
          </a:xfrm>
          <a:prstGeom prst="rect">
            <a:avLst/>
          </a:prstGeom>
          <a:noFill/>
          <a:ln>
            <a:noFill/>
          </a:ln>
        </p:spPr>
        <p:txBody>
          <a:bodyPr anchorCtr="0" anchor="t" bIns="0" lIns="0" spcFirstLastPara="1" rIns="0" wrap="square" tIns="12050">
            <a:spAutoFit/>
          </a:bodyPr>
          <a:lstStyle/>
          <a:p>
            <a:pPr indent="0" lvl="0" marL="0" marR="0" rtl="0" algn="ctr">
              <a:lnSpc>
                <a:spcPct val="100000"/>
              </a:lnSpc>
              <a:spcBef>
                <a:spcPts val="0"/>
              </a:spcBef>
              <a:spcAft>
                <a:spcPts val="0"/>
              </a:spcAft>
              <a:buClr>
                <a:srgbClr val="003865"/>
              </a:buClr>
              <a:buSzPts val="2000"/>
              <a:buFont typeface="Lustria"/>
              <a:buNone/>
            </a:pPr>
            <a:r>
              <a:rPr b="0" i="0" lang="pt-BR" sz="2000" u="none" cap="none" strike="noStrike">
                <a:solidFill>
                  <a:srgbClr val="003865"/>
                </a:solidFill>
                <a:latin typeface="Lustria"/>
                <a:ea typeface="Lustria"/>
                <a:cs typeface="Lustria"/>
                <a:sym typeface="Lustria"/>
              </a:rPr>
              <a:t>Fase 3</a:t>
            </a:r>
            <a:endParaRPr b="0" i="0" sz="2000" u="none" cap="none" strike="noStrike">
              <a:solidFill>
                <a:srgbClr val="003865"/>
              </a:solidFill>
              <a:latin typeface="Lustria"/>
              <a:ea typeface="Lustria"/>
              <a:cs typeface="Lustria"/>
              <a:sym typeface="Lustria"/>
            </a:endParaRPr>
          </a:p>
        </p:txBody>
      </p:sp>
      <p:sp>
        <p:nvSpPr>
          <p:cNvPr id="15904" name="Google Shape;15904;p264"/>
          <p:cNvSpPr txBox="1"/>
          <p:nvPr/>
        </p:nvSpPr>
        <p:spPr>
          <a:xfrm>
            <a:off x="6112094" y="3799590"/>
            <a:ext cx="1718554" cy="288156"/>
          </a:xfrm>
          <a:prstGeom prst="rect">
            <a:avLst/>
          </a:prstGeom>
          <a:noFill/>
          <a:ln>
            <a:noFill/>
          </a:ln>
        </p:spPr>
        <p:txBody>
          <a:bodyPr anchorCtr="0" anchor="t" bIns="0" lIns="0" spcFirstLastPara="1" rIns="0" wrap="square" tIns="43800">
            <a:spAutoFit/>
          </a:bodyPr>
          <a:lstStyle/>
          <a:p>
            <a:pPr indent="-134620" lvl="0" marL="146685" marR="5080" rtl="0" algn="ctr">
              <a:lnSpc>
                <a:spcPct val="96950"/>
              </a:lnSpc>
              <a:spcBef>
                <a:spcPts val="0"/>
              </a:spcBef>
              <a:spcAft>
                <a:spcPts val="0"/>
              </a:spcAft>
              <a:buClr>
                <a:srgbClr val="003865"/>
              </a:buClr>
              <a:buSzPts val="2000"/>
              <a:buFont typeface="Lustria"/>
              <a:buNone/>
            </a:pPr>
            <a:r>
              <a:rPr b="0" i="0" lang="pt-BR" sz="2000" u="none" cap="none" strike="noStrike">
                <a:solidFill>
                  <a:srgbClr val="003865"/>
                </a:solidFill>
                <a:latin typeface="Lustria"/>
                <a:ea typeface="Lustria"/>
                <a:cs typeface="Lustria"/>
                <a:sym typeface="Lustria"/>
              </a:rPr>
              <a:t>Duplo-cego</a:t>
            </a:r>
            <a:endParaRPr b="0" i="0" sz="2000" u="none" cap="none" strike="noStrike">
              <a:solidFill>
                <a:srgbClr val="003865"/>
              </a:solidFill>
              <a:latin typeface="Lustria"/>
              <a:ea typeface="Lustria"/>
              <a:cs typeface="Lustria"/>
              <a:sym typeface="Lustria"/>
            </a:endParaRPr>
          </a:p>
        </p:txBody>
      </p:sp>
      <p:sp>
        <p:nvSpPr>
          <p:cNvPr id="15905" name="Google Shape;15905;p264"/>
          <p:cNvSpPr txBox="1"/>
          <p:nvPr/>
        </p:nvSpPr>
        <p:spPr>
          <a:xfrm>
            <a:off x="8399018" y="3799590"/>
            <a:ext cx="3240532" cy="288156"/>
          </a:xfrm>
          <a:prstGeom prst="rect">
            <a:avLst/>
          </a:prstGeom>
          <a:noFill/>
          <a:ln>
            <a:noFill/>
          </a:ln>
        </p:spPr>
        <p:txBody>
          <a:bodyPr anchorCtr="0" anchor="t" bIns="0" lIns="0" spcFirstLastPara="1" rIns="0" wrap="square" tIns="43800">
            <a:spAutoFit/>
          </a:bodyPr>
          <a:lstStyle/>
          <a:p>
            <a:pPr indent="43814" lvl="0" marL="12700" marR="5080" rtl="0" algn="ctr">
              <a:lnSpc>
                <a:spcPct val="96950"/>
              </a:lnSpc>
              <a:spcBef>
                <a:spcPts val="0"/>
              </a:spcBef>
              <a:spcAft>
                <a:spcPts val="0"/>
              </a:spcAft>
              <a:buClr>
                <a:srgbClr val="003865"/>
              </a:buClr>
              <a:buSzPts val="2000"/>
              <a:buFont typeface="Lustria"/>
              <a:buNone/>
            </a:pPr>
            <a:r>
              <a:rPr b="0" i="0" lang="pt-BR" sz="2000" u="none" cap="none" strike="noStrike">
                <a:solidFill>
                  <a:srgbClr val="003865"/>
                </a:solidFill>
                <a:latin typeface="Lustria"/>
                <a:ea typeface="Lustria"/>
                <a:cs typeface="Lustria"/>
                <a:sym typeface="Lustria"/>
              </a:rPr>
              <a:t>Controlado por placebo</a:t>
            </a:r>
            <a:endParaRPr b="0" i="0" sz="2000" u="none" cap="none" strike="noStrike">
              <a:solidFill>
                <a:srgbClr val="003865"/>
              </a:solidFill>
              <a:latin typeface="Lustria"/>
              <a:ea typeface="Lustria"/>
              <a:cs typeface="Lustria"/>
              <a:sym typeface="Lustria"/>
            </a:endParaRPr>
          </a:p>
        </p:txBody>
      </p:sp>
      <p:sp>
        <p:nvSpPr>
          <p:cNvPr id="15906" name="Google Shape;15906;p264"/>
          <p:cNvSpPr txBox="1"/>
          <p:nvPr/>
        </p:nvSpPr>
        <p:spPr>
          <a:xfrm>
            <a:off x="1086485" y="3783368"/>
            <a:ext cx="1718554" cy="320601"/>
          </a:xfrm>
          <a:prstGeom prst="rect">
            <a:avLst/>
          </a:prstGeom>
          <a:noFill/>
          <a:ln>
            <a:noFill/>
          </a:ln>
        </p:spPr>
        <p:txBody>
          <a:bodyPr anchorCtr="0" anchor="t" bIns="0" lIns="0" spcFirstLastPara="1" rIns="0" wrap="square" tIns="12700">
            <a:spAutoFit/>
          </a:bodyPr>
          <a:lstStyle/>
          <a:p>
            <a:pPr indent="0" lvl="0" marL="12700" marR="0" rtl="0" algn="ctr">
              <a:lnSpc>
                <a:spcPct val="100000"/>
              </a:lnSpc>
              <a:spcBef>
                <a:spcPts val="0"/>
              </a:spcBef>
              <a:spcAft>
                <a:spcPts val="0"/>
              </a:spcAft>
              <a:buClr>
                <a:srgbClr val="003865"/>
              </a:buClr>
              <a:buSzPts val="2000"/>
              <a:buFont typeface="Lustria"/>
              <a:buNone/>
            </a:pPr>
            <a:r>
              <a:rPr b="0" i="0" lang="pt-BR" sz="2000" u="none" cap="none" strike="noStrike">
                <a:solidFill>
                  <a:srgbClr val="003865"/>
                </a:solidFill>
                <a:latin typeface="Lustria"/>
                <a:ea typeface="Lustria"/>
                <a:cs typeface="Lustria"/>
                <a:sym typeface="Lustria"/>
              </a:rPr>
              <a:t>Randomizado</a:t>
            </a:r>
            <a:endParaRPr b="0" i="0" sz="2000" u="none" cap="none" strike="noStrike">
              <a:solidFill>
                <a:srgbClr val="003865"/>
              </a:solidFill>
              <a:latin typeface="Lustria"/>
              <a:ea typeface="Lustria"/>
              <a:cs typeface="Lustria"/>
              <a:sym typeface="Lustria"/>
            </a:endParaRPr>
          </a:p>
        </p:txBody>
      </p:sp>
      <p:pic>
        <p:nvPicPr>
          <p:cNvPr id="15907" name="Google Shape;15907;p264"/>
          <p:cNvPicPr preferRelativeResize="0"/>
          <p:nvPr/>
        </p:nvPicPr>
        <p:blipFill rotWithShape="1">
          <a:blip r:embed="rId3">
            <a:alphaModFix/>
          </a:blip>
          <a:srcRect b="0" l="0" r="0" t="0"/>
          <a:stretch/>
        </p:blipFill>
        <p:spPr>
          <a:xfrm>
            <a:off x="6711371" y="2791259"/>
            <a:ext cx="588264" cy="455675"/>
          </a:xfrm>
          <a:prstGeom prst="rect">
            <a:avLst/>
          </a:prstGeom>
          <a:noFill/>
          <a:ln>
            <a:noFill/>
          </a:ln>
        </p:spPr>
      </p:pic>
      <p:pic>
        <p:nvPicPr>
          <p:cNvPr id="15908" name="Google Shape;15908;p264"/>
          <p:cNvPicPr preferRelativeResize="0"/>
          <p:nvPr/>
        </p:nvPicPr>
        <p:blipFill rotWithShape="1">
          <a:blip r:embed="rId3">
            <a:alphaModFix/>
          </a:blip>
          <a:srcRect b="0" l="0" r="0" t="0"/>
          <a:stretch/>
        </p:blipFill>
        <p:spPr>
          <a:xfrm>
            <a:off x="6711371" y="3123491"/>
            <a:ext cx="588264" cy="457200"/>
          </a:xfrm>
          <a:prstGeom prst="rect">
            <a:avLst/>
          </a:prstGeom>
          <a:noFill/>
          <a:ln>
            <a:noFill/>
          </a:ln>
        </p:spPr>
      </p:pic>
      <p:sp>
        <p:nvSpPr>
          <p:cNvPr id="15909" name="Google Shape;15909;p264"/>
          <p:cNvSpPr/>
          <p:nvPr/>
        </p:nvSpPr>
        <p:spPr>
          <a:xfrm>
            <a:off x="9472237" y="2622663"/>
            <a:ext cx="1094093" cy="1094096"/>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910" name="Google Shape;15910;p264"/>
          <p:cNvSpPr/>
          <p:nvPr/>
        </p:nvSpPr>
        <p:spPr>
          <a:xfrm>
            <a:off x="3911519" y="2622663"/>
            <a:ext cx="1094093" cy="1094096"/>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911" name="Google Shape;15911;p264"/>
          <p:cNvSpPr/>
          <p:nvPr/>
        </p:nvSpPr>
        <p:spPr>
          <a:xfrm>
            <a:off x="1398715" y="2622663"/>
            <a:ext cx="1094093" cy="1094096"/>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912" name="Google Shape;15912;p264"/>
          <p:cNvSpPr/>
          <p:nvPr/>
        </p:nvSpPr>
        <p:spPr>
          <a:xfrm>
            <a:off x="1545524" y="2783259"/>
            <a:ext cx="729124" cy="729293"/>
          </a:xfrm>
          <a:custGeom>
            <a:rect b="b" l="l" r="r" t="t"/>
            <a:pathLst>
              <a:path extrusionOk="0" h="901817" w="901607">
                <a:moveTo>
                  <a:pt x="483901" y="121655"/>
                </a:moveTo>
                <a:cubicBezTo>
                  <a:pt x="374364" y="121655"/>
                  <a:pt x="285258" y="210766"/>
                  <a:pt x="285258" y="320299"/>
                </a:cubicBezTo>
                <a:cubicBezTo>
                  <a:pt x="285258" y="429831"/>
                  <a:pt x="374369" y="518943"/>
                  <a:pt x="483901" y="518943"/>
                </a:cubicBezTo>
                <a:cubicBezTo>
                  <a:pt x="593434" y="518943"/>
                  <a:pt x="682545" y="429831"/>
                  <a:pt x="682545" y="320299"/>
                </a:cubicBezTo>
                <a:cubicBezTo>
                  <a:pt x="682545" y="210766"/>
                  <a:pt x="593434" y="121655"/>
                  <a:pt x="483901" y="121655"/>
                </a:cubicBezTo>
                <a:close/>
                <a:moveTo>
                  <a:pt x="483901" y="493911"/>
                </a:moveTo>
                <a:cubicBezTo>
                  <a:pt x="388166" y="493911"/>
                  <a:pt x="310289" y="416036"/>
                  <a:pt x="310289" y="320299"/>
                </a:cubicBezTo>
                <a:cubicBezTo>
                  <a:pt x="310289" y="224563"/>
                  <a:pt x="388164" y="146687"/>
                  <a:pt x="483901" y="146687"/>
                </a:cubicBezTo>
                <a:cubicBezTo>
                  <a:pt x="579637" y="146687"/>
                  <a:pt x="657514" y="224561"/>
                  <a:pt x="657514" y="320299"/>
                </a:cubicBezTo>
                <a:cubicBezTo>
                  <a:pt x="657514" y="416035"/>
                  <a:pt x="579639" y="493911"/>
                  <a:pt x="483901" y="493911"/>
                </a:cubicBezTo>
                <a:close/>
                <a:moveTo>
                  <a:pt x="194360" y="399926"/>
                </a:moveTo>
                <a:cubicBezTo>
                  <a:pt x="187291" y="374105"/>
                  <a:pt x="183682" y="347315"/>
                  <a:pt x="183682" y="320303"/>
                </a:cubicBezTo>
                <a:cubicBezTo>
                  <a:pt x="183682" y="171217"/>
                  <a:pt x="292219" y="46754"/>
                  <a:pt x="436171" y="23875"/>
                </a:cubicBezTo>
                <a:lnTo>
                  <a:pt x="436134" y="23838"/>
                </a:lnTo>
                <a:cubicBezTo>
                  <a:pt x="429883" y="20861"/>
                  <a:pt x="427204" y="13419"/>
                  <a:pt x="430180" y="7169"/>
                </a:cubicBezTo>
                <a:cubicBezTo>
                  <a:pt x="433157" y="919"/>
                  <a:pt x="440599" y="-1761"/>
                  <a:pt x="446849" y="1216"/>
                </a:cubicBezTo>
                <a:lnTo>
                  <a:pt x="489265" y="21308"/>
                </a:lnTo>
                <a:cubicBezTo>
                  <a:pt x="493283" y="23206"/>
                  <a:pt x="495962" y="27075"/>
                  <a:pt x="496371" y="31503"/>
                </a:cubicBezTo>
                <a:cubicBezTo>
                  <a:pt x="496743" y="35930"/>
                  <a:pt x="494809" y="40209"/>
                  <a:pt x="491162" y="42813"/>
                </a:cubicBezTo>
                <a:lnTo>
                  <a:pt x="453583" y="69677"/>
                </a:lnTo>
                <a:cubicBezTo>
                  <a:pt x="447965" y="73695"/>
                  <a:pt x="440151" y="72393"/>
                  <a:pt x="436096" y="66775"/>
                </a:cubicBezTo>
                <a:cubicBezTo>
                  <a:pt x="432078" y="61156"/>
                  <a:pt x="433380" y="53343"/>
                  <a:pt x="438999" y="49288"/>
                </a:cubicBezTo>
                <a:lnTo>
                  <a:pt x="439929" y="48618"/>
                </a:lnTo>
                <a:cubicBezTo>
                  <a:pt x="308103" y="69677"/>
                  <a:pt x="208728" y="183721"/>
                  <a:pt x="208728" y="320300"/>
                </a:cubicBezTo>
                <a:cubicBezTo>
                  <a:pt x="208728" y="345080"/>
                  <a:pt x="212040" y="369636"/>
                  <a:pt x="218514" y="393300"/>
                </a:cubicBezTo>
                <a:cubicBezTo>
                  <a:pt x="220337" y="399960"/>
                  <a:pt x="216430" y="406881"/>
                  <a:pt x="209733" y="408704"/>
                </a:cubicBezTo>
                <a:cubicBezTo>
                  <a:pt x="208616" y="409002"/>
                  <a:pt x="207500" y="409150"/>
                  <a:pt x="206421" y="409150"/>
                </a:cubicBezTo>
                <a:cubicBezTo>
                  <a:pt x="200915" y="409150"/>
                  <a:pt x="195891" y="405504"/>
                  <a:pt x="194366" y="399923"/>
                </a:cubicBezTo>
                <a:close/>
                <a:moveTo>
                  <a:pt x="536737" y="37195"/>
                </a:moveTo>
                <a:cubicBezTo>
                  <a:pt x="538299" y="30460"/>
                  <a:pt x="545034" y="26256"/>
                  <a:pt x="551768" y="27819"/>
                </a:cubicBezTo>
                <a:cubicBezTo>
                  <a:pt x="616769" y="42850"/>
                  <a:pt x="675784" y="79909"/>
                  <a:pt x="717865" y="132184"/>
                </a:cubicBezTo>
                <a:cubicBezTo>
                  <a:pt x="760579" y="185241"/>
                  <a:pt x="784130" y="252066"/>
                  <a:pt x="784130" y="320341"/>
                </a:cubicBezTo>
                <a:cubicBezTo>
                  <a:pt x="784130" y="357436"/>
                  <a:pt x="777582" y="393229"/>
                  <a:pt x="764597" y="427202"/>
                </a:cubicBezTo>
                <a:cubicBezTo>
                  <a:pt x="770289" y="423295"/>
                  <a:pt x="778066" y="424709"/>
                  <a:pt x="781972" y="430402"/>
                </a:cubicBezTo>
                <a:cubicBezTo>
                  <a:pt x="785916" y="436094"/>
                  <a:pt x="784465" y="443871"/>
                  <a:pt x="778772" y="447814"/>
                </a:cubicBezTo>
                <a:lnTo>
                  <a:pt x="740151" y="474492"/>
                </a:lnTo>
                <a:cubicBezTo>
                  <a:pt x="738030" y="475943"/>
                  <a:pt x="735537" y="476724"/>
                  <a:pt x="733045" y="476724"/>
                </a:cubicBezTo>
                <a:cubicBezTo>
                  <a:pt x="731259" y="476724"/>
                  <a:pt x="729436" y="476352"/>
                  <a:pt x="727761" y="475571"/>
                </a:cubicBezTo>
                <a:cubicBezTo>
                  <a:pt x="723743" y="473711"/>
                  <a:pt x="720990" y="469841"/>
                  <a:pt x="720580" y="465414"/>
                </a:cubicBezTo>
                <a:lnTo>
                  <a:pt x="716115" y="419426"/>
                </a:lnTo>
                <a:cubicBezTo>
                  <a:pt x="715446" y="412543"/>
                  <a:pt x="720506" y="406440"/>
                  <a:pt x="727389" y="405771"/>
                </a:cubicBezTo>
                <a:cubicBezTo>
                  <a:pt x="734273" y="405101"/>
                  <a:pt x="740375" y="410161"/>
                  <a:pt x="741081" y="417045"/>
                </a:cubicBezTo>
                <a:lnTo>
                  <a:pt x="741193" y="418310"/>
                </a:lnTo>
                <a:cubicBezTo>
                  <a:pt x="753062" y="387205"/>
                  <a:pt x="759090" y="354388"/>
                  <a:pt x="759090" y="320421"/>
                </a:cubicBezTo>
                <a:cubicBezTo>
                  <a:pt x="759090" y="191538"/>
                  <a:pt x="671541" y="81296"/>
                  <a:pt x="546158" y="52312"/>
                </a:cubicBezTo>
                <a:cubicBezTo>
                  <a:pt x="539424" y="50749"/>
                  <a:pt x="535220" y="44014"/>
                  <a:pt x="536782" y="37280"/>
                </a:cubicBezTo>
                <a:close/>
                <a:moveTo>
                  <a:pt x="901592" y="888158"/>
                </a:moveTo>
                <a:cubicBezTo>
                  <a:pt x="898876" y="858057"/>
                  <a:pt x="885109" y="830190"/>
                  <a:pt x="862748" y="809689"/>
                </a:cubicBezTo>
                <a:cubicBezTo>
                  <a:pt x="851288" y="799159"/>
                  <a:pt x="838080" y="791048"/>
                  <a:pt x="823830" y="785616"/>
                </a:cubicBezTo>
                <a:cubicBezTo>
                  <a:pt x="836815" y="773821"/>
                  <a:pt x="845001" y="756818"/>
                  <a:pt x="845001" y="737917"/>
                </a:cubicBezTo>
                <a:cubicBezTo>
                  <a:pt x="845001" y="702384"/>
                  <a:pt x="816091" y="673474"/>
                  <a:pt x="780559" y="673474"/>
                </a:cubicBezTo>
                <a:cubicBezTo>
                  <a:pt x="777991" y="673474"/>
                  <a:pt x="775461" y="673660"/>
                  <a:pt x="772931" y="673958"/>
                </a:cubicBezTo>
                <a:cubicBezTo>
                  <a:pt x="760988" y="639541"/>
                  <a:pt x="734571" y="612976"/>
                  <a:pt x="701531" y="600436"/>
                </a:cubicBezTo>
                <a:cubicBezTo>
                  <a:pt x="714479" y="588642"/>
                  <a:pt x="722665" y="571639"/>
                  <a:pt x="722665" y="552774"/>
                </a:cubicBezTo>
                <a:cubicBezTo>
                  <a:pt x="722665" y="517241"/>
                  <a:pt x="693755" y="488332"/>
                  <a:pt x="658223" y="488332"/>
                </a:cubicBezTo>
                <a:cubicBezTo>
                  <a:pt x="622690" y="488332"/>
                  <a:pt x="593780" y="517242"/>
                  <a:pt x="593780" y="552774"/>
                </a:cubicBezTo>
                <a:cubicBezTo>
                  <a:pt x="593780" y="571639"/>
                  <a:pt x="601928" y="588642"/>
                  <a:pt x="614914" y="600436"/>
                </a:cubicBezTo>
                <a:cubicBezTo>
                  <a:pt x="581874" y="612975"/>
                  <a:pt x="555457" y="639541"/>
                  <a:pt x="543514" y="673958"/>
                </a:cubicBezTo>
                <a:cubicBezTo>
                  <a:pt x="541021" y="673660"/>
                  <a:pt x="538491" y="673474"/>
                  <a:pt x="535886" y="673474"/>
                </a:cubicBezTo>
                <a:cubicBezTo>
                  <a:pt x="500353" y="673474"/>
                  <a:pt x="471444" y="702385"/>
                  <a:pt x="471444" y="737917"/>
                </a:cubicBezTo>
                <a:cubicBezTo>
                  <a:pt x="471444" y="756818"/>
                  <a:pt x="479630" y="773821"/>
                  <a:pt x="492615" y="785616"/>
                </a:cubicBezTo>
                <a:cubicBezTo>
                  <a:pt x="478365" y="791048"/>
                  <a:pt x="465157" y="799160"/>
                  <a:pt x="453697" y="809689"/>
                </a:cubicBezTo>
                <a:cubicBezTo>
                  <a:pt x="431372" y="830189"/>
                  <a:pt x="417569" y="858057"/>
                  <a:pt x="414853" y="888158"/>
                </a:cubicBezTo>
                <a:cubicBezTo>
                  <a:pt x="414556" y="891656"/>
                  <a:pt x="415709" y="895116"/>
                  <a:pt x="418090" y="897720"/>
                </a:cubicBezTo>
                <a:cubicBezTo>
                  <a:pt x="420471" y="900325"/>
                  <a:pt x="423820" y="901813"/>
                  <a:pt x="427318" y="901813"/>
                </a:cubicBezTo>
                <a:lnTo>
                  <a:pt x="644421" y="901813"/>
                </a:lnTo>
                <a:cubicBezTo>
                  <a:pt x="647918" y="901813"/>
                  <a:pt x="651304" y="900325"/>
                  <a:pt x="653648" y="897720"/>
                </a:cubicBezTo>
                <a:cubicBezTo>
                  <a:pt x="656029" y="895116"/>
                  <a:pt x="657183" y="891656"/>
                  <a:pt x="656885" y="888158"/>
                </a:cubicBezTo>
                <a:cubicBezTo>
                  <a:pt x="654169" y="858057"/>
                  <a:pt x="640402" y="830190"/>
                  <a:pt x="618041" y="809689"/>
                </a:cubicBezTo>
                <a:cubicBezTo>
                  <a:pt x="606582" y="799159"/>
                  <a:pt x="593373" y="791048"/>
                  <a:pt x="579123" y="785616"/>
                </a:cubicBezTo>
                <a:cubicBezTo>
                  <a:pt x="592109" y="773821"/>
                  <a:pt x="600294" y="756818"/>
                  <a:pt x="600294" y="737917"/>
                </a:cubicBezTo>
                <a:cubicBezTo>
                  <a:pt x="600294" y="730475"/>
                  <a:pt x="598992" y="723332"/>
                  <a:pt x="596685" y="716671"/>
                </a:cubicBezTo>
                <a:lnTo>
                  <a:pt x="719729" y="716671"/>
                </a:lnTo>
                <a:cubicBezTo>
                  <a:pt x="717385" y="723331"/>
                  <a:pt x="716120" y="730475"/>
                  <a:pt x="716120" y="737917"/>
                </a:cubicBezTo>
                <a:cubicBezTo>
                  <a:pt x="716120" y="756818"/>
                  <a:pt x="724306" y="773821"/>
                  <a:pt x="737291" y="785616"/>
                </a:cubicBezTo>
                <a:cubicBezTo>
                  <a:pt x="723041" y="791048"/>
                  <a:pt x="709833" y="799160"/>
                  <a:pt x="698373" y="809689"/>
                </a:cubicBezTo>
                <a:cubicBezTo>
                  <a:pt x="676048" y="830189"/>
                  <a:pt x="662245" y="858057"/>
                  <a:pt x="659529" y="888158"/>
                </a:cubicBezTo>
                <a:cubicBezTo>
                  <a:pt x="659231" y="891656"/>
                  <a:pt x="660385" y="895116"/>
                  <a:pt x="662766" y="897720"/>
                </a:cubicBezTo>
                <a:cubicBezTo>
                  <a:pt x="665147" y="900325"/>
                  <a:pt x="668496" y="901813"/>
                  <a:pt x="671993" y="901813"/>
                </a:cubicBezTo>
                <a:lnTo>
                  <a:pt x="889097" y="901813"/>
                </a:lnTo>
                <a:cubicBezTo>
                  <a:pt x="892594" y="901813"/>
                  <a:pt x="895980" y="900325"/>
                  <a:pt x="898324" y="897720"/>
                </a:cubicBezTo>
                <a:cubicBezTo>
                  <a:pt x="900705" y="895116"/>
                  <a:pt x="901859" y="891656"/>
                  <a:pt x="901561" y="888158"/>
                </a:cubicBezTo>
                <a:close/>
                <a:moveTo>
                  <a:pt x="819960" y="737920"/>
                </a:moveTo>
                <a:cubicBezTo>
                  <a:pt x="819960" y="759649"/>
                  <a:pt x="802286" y="777323"/>
                  <a:pt x="780558" y="777323"/>
                </a:cubicBezTo>
                <a:cubicBezTo>
                  <a:pt x="758829" y="777323"/>
                  <a:pt x="741156" y="759649"/>
                  <a:pt x="741156" y="737920"/>
                </a:cubicBezTo>
                <a:cubicBezTo>
                  <a:pt x="741156" y="716192"/>
                  <a:pt x="758829" y="698518"/>
                  <a:pt x="780558" y="698518"/>
                </a:cubicBezTo>
                <a:cubicBezTo>
                  <a:pt x="802286" y="698518"/>
                  <a:pt x="819960" y="716192"/>
                  <a:pt x="819960" y="737920"/>
                </a:cubicBezTo>
                <a:close/>
                <a:moveTo>
                  <a:pt x="658225" y="513378"/>
                </a:moveTo>
                <a:cubicBezTo>
                  <a:pt x="679954" y="513378"/>
                  <a:pt x="697627" y="531052"/>
                  <a:pt x="697627" y="552780"/>
                </a:cubicBezTo>
                <a:cubicBezTo>
                  <a:pt x="697627" y="574509"/>
                  <a:pt x="679954" y="592182"/>
                  <a:pt x="658225" y="592182"/>
                </a:cubicBezTo>
                <a:cubicBezTo>
                  <a:pt x="636497" y="592182"/>
                  <a:pt x="618823" y="574509"/>
                  <a:pt x="618823" y="552780"/>
                </a:cubicBezTo>
                <a:cubicBezTo>
                  <a:pt x="618823" y="531052"/>
                  <a:pt x="636497" y="513378"/>
                  <a:pt x="658225" y="513378"/>
                </a:cubicBezTo>
                <a:close/>
                <a:moveTo>
                  <a:pt x="658225" y="617563"/>
                </a:moveTo>
                <a:cubicBezTo>
                  <a:pt x="699600" y="617563"/>
                  <a:pt x="735653" y="643459"/>
                  <a:pt x="749159" y="681708"/>
                </a:cubicBezTo>
                <a:cubicBezTo>
                  <a:pt x="744285" y="684424"/>
                  <a:pt x="739820" y="687772"/>
                  <a:pt x="735840" y="691642"/>
                </a:cubicBezTo>
                <a:lnTo>
                  <a:pt x="580649" y="691642"/>
                </a:lnTo>
                <a:cubicBezTo>
                  <a:pt x="576668" y="687810"/>
                  <a:pt x="572203" y="684461"/>
                  <a:pt x="567329" y="681708"/>
                </a:cubicBezTo>
                <a:cubicBezTo>
                  <a:pt x="580835" y="643496"/>
                  <a:pt x="616851" y="617563"/>
                  <a:pt x="658263" y="617563"/>
                </a:cubicBezTo>
                <a:close/>
                <a:moveTo>
                  <a:pt x="535886" y="698525"/>
                </a:moveTo>
                <a:cubicBezTo>
                  <a:pt x="557614" y="698525"/>
                  <a:pt x="575288" y="716199"/>
                  <a:pt x="575288" y="737927"/>
                </a:cubicBezTo>
                <a:cubicBezTo>
                  <a:pt x="575288" y="759656"/>
                  <a:pt x="557614" y="777329"/>
                  <a:pt x="535886" y="777329"/>
                </a:cubicBezTo>
                <a:cubicBezTo>
                  <a:pt x="514158" y="777329"/>
                  <a:pt x="496484" y="759656"/>
                  <a:pt x="496484" y="737927"/>
                </a:cubicBezTo>
                <a:cubicBezTo>
                  <a:pt x="496484" y="716199"/>
                  <a:pt x="514158" y="698525"/>
                  <a:pt x="535886" y="698525"/>
                </a:cubicBezTo>
                <a:close/>
                <a:moveTo>
                  <a:pt x="629760" y="876785"/>
                </a:moveTo>
                <a:lnTo>
                  <a:pt x="441974" y="876785"/>
                </a:lnTo>
                <a:cubicBezTo>
                  <a:pt x="452057" y="833737"/>
                  <a:pt x="490269" y="802744"/>
                  <a:pt x="535848" y="802744"/>
                </a:cubicBezTo>
                <a:cubicBezTo>
                  <a:pt x="581427" y="802744"/>
                  <a:pt x="619638" y="833737"/>
                  <a:pt x="629722" y="876785"/>
                </a:cubicBezTo>
                <a:close/>
                <a:moveTo>
                  <a:pt x="686687" y="876785"/>
                </a:moveTo>
                <a:cubicBezTo>
                  <a:pt x="696770" y="833737"/>
                  <a:pt x="734981" y="802744"/>
                  <a:pt x="780560" y="802744"/>
                </a:cubicBezTo>
                <a:cubicBezTo>
                  <a:pt x="826140" y="802744"/>
                  <a:pt x="864351" y="833737"/>
                  <a:pt x="874434" y="876785"/>
                </a:cubicBezTo>
                <a:lnTo>
                  <a:pt x="686649" y="876785"/>
                </a:lnTo>
                <a:close/>
                <a:moveTo>
                  <a:pt x="459430" y="352758"/>
                </a:moveTo>
                <a:lnTo>
                  <a:pt x="455560" y="357521"/>
                </a:lnTo>
                <a:cubicBezTo>
                  <a:pt x="437627" y="379584"/>
                  <a:pt x="413070" y="391268"/>
                  <a:pt x="384644" y="391268"/>
                </a:cubicBezTo>
                <a:lnTo>
                  <a:pt x="362171" y="391268"/>
                </a:lnTo>
                <a:cubicBezTo>
                  <a:pt x="355250" y="391268"/>
                  <a:pt x="349632" y="385649"/>
                  <a:pt x="349632" y="378729"/>
                </a:cubicBezTo>
                <a:cubicBezTo>
                  <a:pt x="349632" y="371808"/>
                  <a:pt x="355250" y="366190"/>
                  <a:pt x="362171" y="366190"/>
                </a:cubicBezTo>
                <a:lnTo>
                  <a:pt x="384644" y="366190"/>
                </a:lnTo>
                <a:cubicBezTo>
                  <a:pt x="405294" y="366190"/>
                  <a:pt x="423116" y="357707"/>
                  <a:pt x="436138" y="341708"/>
                </a:cubicBezTo>
                <a:lnTo>
                  <a:pt x="440007" y="336946"/>
                </a:lnTo>
                <a:cubicBezTo>
                  <a:pt x="444361" y="331588"/>
                  <a:pt x="452249" y="330769"/>
                  <a:pt x="457644" y="335122"/>
                </a:cubicBezTo>
                <a:cubicBezTo>
                  <a:pt x="463002" y="339476"/>
                  <a:pt x="463820" y="347364"/>
                  <a:pt x="459467" y="352759"/>
                </a:cubicBezTo>
                <a:close/>
                <a:moveTo>
                  <a:pt x="581207" y="228266"/>
                </a:moveTo>
                <a:lnTo>
                  <a:pt x="613094" y="251893"/>
                </a:lnTo>
                <a:cubicBezTo>
                  <a:pt x="616294" y="254237"/>
                  <a:pt x="618154" y="257995"/>
                  <a:pt x="618154" y="261939"/>
                </a:cubicBezTo>
                <a:cubicBezTo>
                  <a:pt x="618154" y="265883"/>
                  <a:pt x="616294" y="269641"/>
                  <a:pt x="613094" y="271985"/>
                </a:cubicBezTo>
                <a:lnTo>
                  <a:pt x="581207" y="295612"/>
                </a:lnTo>
                <a:cubicBezTo>
                  <a:pt x="578974" y="297286"/>
                  <a:pt x="576333" y="298067"/>
                  <a:pt x="573766" y="298067"/>
                </a:cubicBezTo>
                <a:cubicBezTo>
                  <a:pt x="569933" y="298067"/>
                  <a:pt x="566138" y="296319"/>
                  <a:pt x="563682" y="293007"/>
                </a:cubicBezTo>
                <a:cubicBezTo>
                  <a:pt x="559552" y="287463"/>
                  <a:pt x="560743" y="279613"/>
                  <a:pt x="566287" y="275483"/>
                </a:cubicBezTo>
                <a:lnTo>
                  <a:pt x="567701" y="274441"/>
                </a:lnTo>
                <a:lnTo>
                  <a:pt x="554641" y="274441"/>
                </a:lnTo>
                <a:cubicBezTo>
                  <a:pt x="533991" y="274441"/>
                  <a:pt x="516169" y="282925"/>
                  <a:pt x="503147" y="298923"/>
                </a:cubicBezTo>
                <a:lnTo>
                  <a:pt x="499277" y="303686"/>
                </a:lnTo>
                <a:cubicBezTo>
                  <a:pt x="496785" y="306737"/>
                  <a:pt x="493175" y="308300"/>
                  <a:pt x="489567" y="308300"/>
                </a:cubicBezTo>
                <a:cubicBezTo>
                  <a:pt x="486776" y="308300"/>
                  <a:pt x="483986" y="307370"/>
                  <a:pt x="481679" y="305472"/>
                </a:cubicBezTo>
                <a:cubicBezTo>
                  <a:pt x="476321" y="301119"/>
                  <a:pt x="475503" y="293230"/>
                  <a:pt x="479856" y="287835"/>
                </a:cubicBezTo>
                <a:lnTo>
                  <a:pt x="483725" y="283073"/>
                </a:lnTo>
                <a:cubicBezTo>
                  <a:pt x="501659" y="261009"/>
                  <a:pt x="526215" y="249326"/>
                  <a:pt x="554642" y="249326"/>
                </a:cubicBezTo>
                <a:lnTo>
                  <a:pt x="567701" y="249326"/>
                </a:lnTo>
                <a:lnTo>
                  <a:pt x="566288" y="248284"/>
                </a:lnTo>
                <a:cubicBezTo>
                  <a:pt x="560744" y="244154"/>
                  <a:pt x="559553" y="236303"/>
                  <a:pt x="563683" y="230760"/>
                </a:cubicBezTo>
                <a:cubicBezTo>
                  <a:pt x="567813" y="225216"/>
                  <a:pt x="575664" y="224063"/>
                  <a:pt x="581207" y="228155"/>
                </a:cubicBezTo>
                <a:close/>
                <a:moveTo>
                  <a:pt x="618154" y="378733"/>
                </a:moveTo>
                <a:cubicBezTo>
                  <a:pt x="618154" y="382677"/>
                  <a:pt x="616293" y="386435"/>
                  <a:pt x="613093" y="388779"/>
                </a:cubicBezTo>
                <a:lnTo>
                  <a:pt x="581206" y="412405"/>
                </a:lnTo>
                <a:cubicBezTo>
                  <a:pt x="578974" y="414080"/>
                  <a:pt x="576332" y="414861"/>
                  <a:pt x="573765" y="414861"/>
                </a:cubicBezTo>
                <a:cubicBezTo>
                  <a:pt x="569933" y="414861"/>
                  <a:pt x="566138" y="413112"/>
                  <a:pt x="563682" y="409801"/>
                </a:cubicBezTo>
                <a:cubicBezTo>
                  <a:pt x="559552" y="404257"/>
                  <a:pt x="560743" y="396407"/>
                  <a:pt x="566286" y="392277"/>
                </a:cubicBezTo>
                <a:lnTo>
                  <a:pt x="567700" y="391235"/>
                </a:lnTo>
                <a:lnTo>
                  <a:pt x="554641" y="391235"/>
                </a:lnTo>
                <a:cubicBezTo>
                  <a:pt x="526177" y="391235"/>
                  <a:pt x="501658" y="379552"/>
                  <a:pt x="483724" y="357488"/>
                </a:cubicBezTo>
                <a:lnTo>
                  <a:pt x="436136" y="298962"/>
                </a:lnTo>
                <a:cubicBezTo>
                  <a:pt x="423114" y="282925"/>
                  <a:pt x="405291" y="274479"/>
                  <a:pt x="384642" y="274479"/>
                </a:cubicBezTo>
                <a:lnTo>
                  <a:pt x="362169" y="274479"/>
                </a:lnTo>
                <a:cubicBezTo>
                  <a:pt x="355248" y="274479"/>
                  <a:pt x="349630" y="268861"/>
                  <a:pt x="349630" y="261941"/>
                </a:cubicBezTo>
                <a:cubicBezTo>
                  <a:pt x="349630" y="255020"/>
                  <a:pt x="355248" y="249402"/>
                  <a:pt x="362169" y="249402"/>
                </a:cubicBezTo>
                <a:lnTo>
                  <a:pt x="384642" y="249402"/>
                </a:lnTo>
                <a:cubicBezTo>
                  <a:pt x="413106" y="249402"/>
                  <a:pt x="437625" y="261085"/>
                  <a:pt x="455559" y="283149"/>
                </a:cubicBezTo>
                <a:lnTo>
                  <a:pt x="503147" y="341675"/>
                </a:lnTo>
                <a:cubicBezTo>
                  <a:pt x="516169" y="357712"/>
                  <a:pt x="533991" y="366158"/>
                  <a:pt x="554641" y="366158"/>
                </a:cubicBezTo>
                <a:lnTo>
                  <a:pt x="567700" y="366158"/>
                </a:lnTo>
                <a:lnTo>
                  <a:pt x="566286" y="365116"/>
                </a:lnTo>
                <a:cubicBezTo>
                  <a:pt x="560743" y="360986"/>
                  <a:pt x="559552" y="353135"/>
                  <a:pt x="563682" y="347592"/>
                </a:cubicBezTo>
                <a:cubicBezTo>
                  <a:pt x="567812" y="342048"/>
                  <a:pt x="575662" y="340857"/>
                  <a:pt x="581206" y="344987"/>
                </a:cubicBezTo>
                <a:lnTo>
                  <a:pt x="613093" y="368614"/>
                </a:lnTo>
                <a:cubicBezTo>
                  <a:pt x="616293" y="370958"/>
                  <a:pt x="618153" y="374716"/>
                  <a:pt x="618153" y="378660"/>
                </a:cubicBezTo>
                <a:close/>
                <a:moveTo>
                  <a:pt x="222047" y="457724"/>
                </a:moveTo>
                <a:cubicBezTo>
                  <a:pt x="99603" y="457724"/>
                  <a:pt x="0" y="557326"/>
                  <a:pt x="0" y="679770"/>
                </a:cubicBezTo>
                <a:cubicBezTo>
                  <a:pt x="0" y="802214"/>
                  <a:pt x="99603" y="901817"/>
                  <a:pt x="222047" y="901817"/>
                </a:cubicBezTo>
                <a:cubicBezTo>
                  <a:pt x="344491" y="901817"/>
                  <a:pt x="444094" y="802214"/>
                  <a:pt x="444094" y="679770"/>
                </a:cubicBezTo>
                <a:cubicBezTo>
                  <a:pt x="444094" y="557326"/>
                  <a:pt x="344491" y="457724"/>
                  <a:pt x="222047" y="457724"/>
                </a:cubicBezTo>
                <a:close/>
                <a:moveTo>
                  <a:pt x="222047" y="876785"/>
                </a:moveTo>
                <a:cubicBezTo>
                  <a:pt x="113405" y="876785"/>
                  <a:pt x="25032" y="788419"/>
                  <a:pt x="25032" y="679770"/>
                </a:cubicBezTo>
                <a:cubicBezTo>
                  <a:pt x="25032" y="571122"/>
                  <a:pt x="113398" y="482755"/>
                  <a:pt x="222047" y="482755"/>
                </a:cubicBezTo>
                <a:cubicBezTo>
                  <a:pt x="330696" y="482755"/>
                  <a:pt x="419062" y="571122"/>
                  <a:pt x="419062" y="679770"/>
                </a:cubicBezTo>
                <a:cubicBezTo>
                  <a:pt x="419062" y="788419"/>
                  <a:pt x="330696" y="876785"/>
                  <a:pt x="222047" y="876785"/>
                </a:cubicBezTo>
                <a:close/>
                <a:moveTo>
                  <a:pt x="298210" y="592226"/>
                </a:moveTo>
                <a:cubicBezTo>
                  <a:pt x="281578" y="592226"/>
                  <a:pt x="265951" y="598663"/>
                  <a:pt x="254231" y="610383"/>
                </a:cubicBezTo>
                <a:lnTo>
                  <a:pt x="246827" y="617787"/>
                </a:lnTo>
                <a:cubicBezTo>
                  <a:pt x="246864" y="617117"/>
                  <a:pt x="246864" y="616447"/>
                  <a:pt x="246864" y="615778"/>
                </a:cubicBezTo>
                <a:cubicBezTo>
                  <a:pt x="246864" y="570831"/>
                  <a:pt x="210290" y="534220"/>
                  <a:pt x="165306" y="534220"/>
                </a:cubicBezTo>
                <a:cubicBezTo>
                  <a:pt x="120322" y="534220"/>
                  <a:pt x="83748" y="570794"/>
                  <a:pt x="83748" y="615778"/>
                </a:cubicBezTo>
                <a:cubicBezTo>
                  <a:pt x="83748" y="660761"/>
                  <a:pt x="120322" y="697335"/>
                  <a:pt x="165306" y="697335"/>
                </a:cubicBezTo>
                <a:cubicBezTo>
                  <a:pt x="165976" y="697335"/>
                  <a:pt x="166645" y="697298"/>
                  <a:pt x="167315" y="697298"/>
                </a:cubicBezTo>
                <a:lnTo>
                  <a:pt x="145363" y="719250"/>
                </a:lnTo>
                <a:cubicBezTo>
                  <a:pt x="121104" y="743510"/>
                  <a:pt x="121104" y="782949"/>
                  <a:pt x="145363" y="807171"/>
                </a:cubicBezTo>
                <a:cubicBezTo>
                  <a:pt x="157492" y="819300"/>
                  <a:pt x="173417" y="825366"/>
                  <a:pt x="189342" y="825366"/>
                </a:cubicBezTo>
                <a:cubicBezTo>
                  <a:pt x="205267" y="825366"/>
                  <a:pt x="221192" y="819301"/>
                  <a:pt x="233321" y="807171"/>
                </a:cubicBezTo>
                <a:lnTo>
                  <a:pt x="342153" y="698338"/>
                </a:lnTo>
                <a:cubicBezTo>
                  <a:pt x="353874" y="686618"/>
                  <a:pt x="360310" y="671028"/>
                  <a:pt x="360310" y="654359"/>
                </a:cubicBezTo>
                <a:cubicBezTo>
                  <a:pt x="360310" y="637728"/>
                  <a:pt x="353873" y="622101"/>
                  <a:pt x="342153" y="610381"/>
                </a:cubicBezTo>
                <a:cubicBezTo>
                  <a:pt x="330433" y="598660"/>
                  <a:pt x="314843" y="592224"/>
                  <a:pt x="298174" y="592224"/>
                </a:cubicBezTo>
                <a:close/>
                <a:moveTo>
                  <a:pt x="221824" y="615779"/>
                </a:moveTo>
                <a:cubicBezTo>
                  <a:pt x="221824" y="642642"/>
                  <a:pt x="202997" y="665152"/>
                  <a:pt x="177845" y="670844"/>
                </a:cubicBezTo>
                <a:lnTo>
                  <a:pt x="177845" y="560678"/>
                </a:lnTo>
                <a:cubicBezTo>
                  <a:pt x="202997" y="566408"/>
                  <a:pt x="221824" y="588918"/>
                  <a:pt x="221824" y="615744"/>
                </a:cubicBezTo>
                <a:close/>
                <a:moveTo>
                  <a:pt x="108829" y="615779"/>
                </a:moveTo>
                <a:cubicBezTo>
                  <a:pt x="108829" y="588915"/>
                  <a:pt x="127656" y="566405"/>
                  <a:pt x="152808" y="560713"/>
                </a:cubicBezTo>
                <a:lnTo>
                  <a:pt x="152808" y="670879"/>
                </a:lnTo>
                <a:cubicBezTo>
                  <a:pt x="127656" y="665149"/>
                  <a:pt x="108829" y="642639"/>
                  <a:pt x="108829" y="615813"/>
                </a:cubicBezTo>
                <a:close/>
                <a:moveTo>
                  <a:pt x="215614" y="789419"/>
                </a:moveTo>
                <a:cubicBezTo>
                  <a:pt x="208656" y="796377"/>
                  <a:pt x="199317" y="800246"/>
                  <a:pt x="189346" y="800246"/>
                </a:cubicBezTo>
                <a:cubicBezTo>
                  <a:pt x="179374" y="800246"/>
                  <a:pt x="170073" y="796414"/>
                  <a:pt x="163078" y="789419"/>
                </a:cubicBezTo>
                <a:cubicBezTo>
                  <a:pt x="148604" y="774946"/>
                  <a:pt x="148604" y="751394"/>
                  <a:pt x="163078" y="736920"/>
                </a:cubicBezTo>
                <a:lnTo>
                  <a:pt x="208657" y="691341"/>
                </a:lnTo>
                <a:lnTo>
                  <a:pt x="261156" y="743840"/>
                </a:lnTo>
                <a:lnTo>
                  <a:pt x="215576" y="789419"/>
                </a:lnTo>
                <a:close/>
                <a:moveTo>
                  <a:pt x="324446" y="680587"/>
                </a:moveTo>
                <a:lnTo>
                  <a:pt x="278867" y="726166"/>
                </a:lnTo>
                <a:lnTo>
                  <a:pt x="226368" y="673667"/>
                </a:lnTo>
                <a:lnTo>
                  <a:pt x="271947" y="628088"/>
                </a:lnTo>
                <a:cubicBezTo>
                  <a:pt x="278905" y="621130"/>
                  <a:pt x="288244" y="617261"/>
                  <a:pt x="298215" y="617261"/>
                </a:cubicBezTo>
                <a:cubicBezTo>
                  <a:pt x="308187" y="617261"/>
                  <a:pt x="317488" y="621093"/>
                  <a:pt x="324483" y="628088"/>
                </a:cubicBezTo>
                <a:cubicBezTo>
                  <a:pt x="331441" y="635083"/>
                  <a:pt x="335310" y="644384"/>
                  <a:pt x="335310" y="654356"/>
                </a:cubicBezTo>
                <a:cubicBezTo>
                  <a:pt x="335310" y="664327"/>
                  <a:pt x="331478" y="673629"/>
                  <a:pt x="324483" y="6806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nvGrpSpPr>
          <p:cNvPr id="15913" name="Google Shape;15913;p264"/>
          <p:cNvGrpSpPr/>
          <p:nvPr/>
        </p:nvGrpSpPr>
        <p:grpSpPr>
          <a:xfrm>
            <a:off x="4062361" y="2740067"/>
            <a:ext cx="792408" cy="766847"/>
            <a:chOff x="9573573" y="246451"/>
            <a:chExt cx="891415" cy="862660"/>
          </a:xfrm>
        </p:grpSpPr>
        <p:sp>
          <p:nvSpPr>
            <p:cNvPr id="15914" name="Google Shape;15914;p264"/>
            <p:cNvSpPr/>
            <p:nvPr/>
          </p:nvSpPr>
          <p:spPr>
            <a:xfrm>
              <a:off x="9875502" y="591509"/>
              <a:ext cx="287557" cy="287559"/>
            </a:xfrm>
            <a:custGeom>
              <a:rect b="b" l="l" r="r" t="t"/>
              <a:pathLst>
                <a:path extrusionOk="0" h="287559" w="287557">
                  <a:moveTo>
                    <a:pt x="183170" y="5243"/>
                  </a:moveTo>
                  <a:cubicBezTo>
                    <a:pt x="169717" y="1592"/>
                    <a:pt x="155821" y="-169"/>
                    <a:pt x="141883" y="13"/>
                  </a:cubicBezTo>
                  <a:cubicBezTo>
                    <a:pt x="129214" y="218"/>
                    <a:pt x="116619" y="1996"/>
                    <a:pt x="104387" y="5306"/>
                  </a:cubicBezTo>
                  <a:cubicBezTo>
                    <a:pt x="98098" y="6990"/>
                    <a:pt x="93725" y="12689"/>
                    <a:pt x="93724" y="19199"/>
                  </a:cubicBezTo>
                  <a:lnTo>
                    <a:pt x="93724" y="34799"/>
                  </a:lnTo>
                  <a:cubicBezTo>
                    <a:pt x="93765" y="35696"/>
                    <a:pt x="93306" y="36543"/>
                    <a:pt x="92530" y="36996"/>
                  </a:cubicBezTo>
                  <a:cubicBezTo>
                    <a:pt x="86250" y="39837"/>
                    <a:pt x="80219" y="43200"/>
                    <a:pt x="74502" y="47050"/>
                  </a:cubicBezTo>
                  <a:cubicBezTo>
                    <a:pt x="73384" y="47575"/>
                    <a:pt x="72076" y="47498"/>
                    <a:pt x="71027" y="46846"/>
                  </a:cubicBezTo>
                  <a:lnTo>
                    <a:pt x="57049" y="39046"/>
                  </a:lnTo>
                  <a:cubicBezTo>
                    <a:pt x="51553" y="35976"/>
                    <a:pt x="44699" y="36841"/>
                    <a:pt x="40137" y="41181"/>
                  </a:cubicBezTo>
                  <a:cubicBezTo>
                    <a:pt x="21041" y="59260"/>
                    <a:pt x="7318" y="82269"/>
                    <a:pt x="486" y="107663"/>
                  </a:cubicBezTo>
                  <a:cubicBezTo>
                    <a:pt x="-1208" y="114020"/>
                    <a:pt x="1628" y="120716"/>
                    <a:pt x="7373" y="123922"/>
                  </a:cubicBezTo>
                  <a:lnTo>
                    <a:pt x="22944" y="132621"/>
                  </a:lnTo>
                  <a:cubicBezTo>
                    <a:pt x="22177" y="140042"/>
                    <a:pt x="22177" y="147524"/>
                    <a:pt x="22944" y="154945"/>
                  </a:cubicBezTo>
                  <a:lnTo>
                    <a:pt x="7373" y="163644"/>
                  </a:lnTo>
                  <a:cubicBezTo>
                    <a:pt x="1632" y="166853"/>
                    <a:pt x="-1200" y="173548"/>
                    <a:pt x="493" y="179903"/>
                  </a:cubicBezTo>
                  <a:cubicBezTo>
                    <a:pt x="7302" y="205300"/>
                    <a:pt x="20995" y="228321"/>
                    <a:pt x="40061" y="246428"/>
                  </a:cubicBezTo>
                  <a:cubicBezTo>
                    <a:pt x="44625" y="250767"/>
                    <a:pt x="51481" y="251631"/>
                    <a:pt x="56980" y="248562"/>
                  </a:cubicBezTo>
                  <a:lnTo>
                    <a:pt x="71034" y="240720"/>
                  </a:lnTo>
                  <a:cubicBezTo>
                    <a:pt x="72081" y="240066"/>
                    <a:pt x="73389" y="239992"/>
                    <a:pt x="74502" y="240524"/>
                  </a:cubicBezTo>
                  <a:cubicBezTo>
                    <a:pt x="80218" y="244373"/>
                    <a:pt x="86249" y="247731"/>
                    <a:pt x="92531" y="250563"/>
                  </a:cubicBezTo>
                  <a:cubicBezTo>
                    <a:pt x="93305" y="251021"/>
                    <a:pt x="93764" y="251868"/>
                    <a:pt x="93724" y="252767"/>
                  </a:cubicBezTo>
                  <a:lnTo>
                    <a:pt x="93724" y="268430"/>
                  </a:lnTo>
                  <a:cubicBezTo>
                    <a:pt x="93725" y="274940"/>
                    <a:pt x="98099" y="280638"/>
                    <a:pt x="104388" y="282323"/>
                  </a:cubicBezTo>
                  <a:cubicBezTo>
                    <a:pt x="117276" y="285781"/>
                    <a:pt x="130561" y="287541"/>
                    <a:pt x="143905" y="287559"/>
                  </a:cubicBezTo>
                  <a:cubicBezTo>
                    <a:pt x="144495" y="287559"/>
                    <a:pt x="145084" y="287559"/>
                    <a:pt x="145674" y="287552"/>
                  </a:cubicBezTo>
                  <a:cubicBezTo>
                    <a:pt x="158343" y="287347"/>
                    <a:pt x="170938" y="285569"/>
                    <a:pt x="183169" y="282259"/>
                  </a:cubicBezTo>
                  <a:cubicBezTo>
                    <a:pt x="189458" y="280574"/>
                    <a:pt x="193832" y="274876"/>
                    <a:pt x="193833" y="268366"/>
                  </a:cubicBezTo>
                  <a:lnTo>
                    <a:pt x="193833" y="252766"/>
                  </a:lnTo>
                  <a:cubicBezTo>
                    <a:pt x="193792" y="251872"/>
                    <a:pt x="194245" y="251028"/>
                    <a:pt x="195012" y="250568"/>
                  </a:cubicBezTo>
                  <a:cubicBezTo>
                    <a:pt x="201300" y="247735"/>
                    <a:pt x="207336" y="244372"/>
                    <a:pt x="213054" y="240515"/>
                  </a:cubicBezTo>
                  <a:cubicBezTo>
                    <a:pt x="214170" y="239990"/>
                    <a:pt x="215476" y="240067"/>
                    <a:pt x="216522" y="240719"/>
                  </a:cubicBezTo>
                  <a:lnTo>
                    <a:pt x="230500" y="248526"/>
                  </a:lnTo>
                  <a:cubicBezTo>
                    <a:pt x="236002" y="251597"/>
                    <a:pt x="242862" y="250729"/>
                    <a:pt x="247426" y="246385"/>
                  </a:cubicBezTo>
                  <a:cubicBezTo>
                    <a:pt x="266514" y="228301"/>
                    <a:pt x="280234" y="205293"/>
                    <a:pt x="287070" y="179902"/>
                  </a:cubicBezTo>
                  <a:cubicBezTo>
                    <a:pt x="288767" y="173545"/>
                    <a:pt x="285930" y="166847"/>
                    <a:pt x="280183" y="163643"/>
                  </a:cubicBezTo>
                  <a:lnTo>
                    <a:pt x="264605" y="154945"/>
                  </a:lnTo>
                  <a:cubicBezTo>
                    <a:pt x="265382" y="147523"/>
                    <a:pt x="265382" y="140041"/>
                    <a:pt x="264605" y="132620"/>
                  </a:cubicBezTo>
                  <a:lnTo>
                    <a:pt x="280176" y="123921"/>
                  </a:lnTo>
                  <a:cubicBezTo>
                    <a:pt x="285921" y="120715"/>
                    <a:pt x="288757" y="114019"/>
                    <a:pt x="287063" y="107662"/>
                  </a:cubicBezTo>
                  <a:cubicBezTo>
                    <a:pt x="280254" y="82266"/>
                    <a:pt x="266561" y="59244"/>
                    <a:pt x="247496" y="41138"/>
                  </a:cubicBezTo>
                  <a:cubicBezTo>
                    <a:pt x="242931" y="36799"/>
                    <a:pt x="236075" y="35934"/>
                    <a:pt x="230576" y="39003"/>
                  </a:cubicBezTo>
                  <a:lnTo>
                    <a:pt x="216522" y="46845"/>
                  </a:lnTo>
                  <a:cubicBezTo>
                    <a:pt x="215482" y="47518"/>
                    <a:pt x="214165" y="47596"/>
                    <a:pt x="213054" y="47049"/>
                  </a:cubicBezTo>
                  <a:cubicBezTo>
                    <a:pt x="207339" y="43196"/>
                    <a:pt x="201308" y="39835"/>
                    <a:pt x="195025" y="37002"/>
                  </a:cubicBezTo>
                  <a:cubicBezTo>
                    <a:pt x="194251" y="36545"/>
                    <a:pt x="193792" y="35697"/>
                    <a:pt x="193832" y="34798"/>
                  </a:cubicBezTo>
                  <a:lnTo>
                    <a:pt x="193832" y="19136"/>
                  </a:lnTo>
                  <a:cubicBezTo>
                    <a:pt x="193831" y="12626"/>
                    <a:pt x="189458" y="6928"/>
                    <a:pt x="183170" y="5243"/>
                  </a:cubicBezTo>
                  <a:close/>
                  <a:moveTo>
                    <a:pt x="196979" y="70890"/>
                  </a:moveTo>
                  <a:cubicBezTo>
                    <a:pt x="207090" y="77489"/>
                    <a:pt x="220036" y="77898"/>
                    <a:pt x="230543" y="71950"/>
                  </a:cubicBezTo>
                  <a:lnTo>
                    <a:pt x="234910" y="69514"/>
                  </a:lnTo>
                  <a:cubicBezTo>
                    <a:pt x="243964" y="79830"/>
                    <a:pt x="251078" y="91698"/>
                    <a:pt x="255908" y="104546"/>
                  </a:cubicBezTo>
                  <a:lnTo>
                    <a:pt x="241937" y="112345"/>
                  </a:lnTo>
                  <a:cubicBezTo>
                    <a:pt x="236528" y="115364"/>
                    <a:pt x="233659" y="121508"/>
                    <a:pt x="234818" y="127593"/>
                  </a:cubicBezTo>
                  <a:cubicBezTo>
                    <a:pt x="236971" y="138279"/>
                    <a:pt x="236971" y="149286"/>
                    <a:pt x="234818" y="159972"/>
                  </a:cubicBezTo>
                  <a:cubicBezTo>
                    <a:pt x="233657" y="166057"/>
                    <a:pt x="236526" y="172202"/>
                    <a:pt x="241937" y="175220"/>
                  </a:cubicBezTo>
                  <a:lnTo>
                    <a:pt x="255907" y="183019"/>
                  </a:lnTo>
                  <a:cubicBezTo>
                    <a:pt x="251052" y="195858"/>
                    <a:pt x="243918" y="207714"/>
                    <a:pt x="234847" y="218016"/>
                  </a:cubicBezTo>
                  <a:lnTo>
                    <a:pt x="230551" y="215615"/>
                  </a:lnTo>
                  <a:cubicBezTo>
                    <a:pt x="220033" y="209676"/>
                    <a:pt x="207084" y="210087"/>
                    <a:pt x="196965" y="216682"/>
                  </a:cubicBezTo>
                  <a:cubicBezTo>
                    <a:pt x="192596" y="219629"/>
                    <a:pt x="187983" y="222199"/>
                    <a:pt x="183177" y="224362"/>
                  </a:cubicBezTo>
                  <a:cubicBezTo>
                    <a:pt x="172100" y="229466"/>
                    <a:pt x="165024" y="240570"/>
                    <a:pt x="165079" y="252766"/>
                  </a:cubicBezTo>
                  <a:lnTo>
                    <a:pt x="165079" y="256866"/>
                  </a:lnTo>
                  <a:cubicBezTo>
                    <a:pt x="158559" y="258055"/>
                    <a:pt x="151951" y="258701"/>
                    <a:pt x="145324" y="258797"/>
                  </a:cubicBezTo>
                  <a:cubicBezTo>
                    <a:pt x="137667" y="258878"/>
                    <a:pt x="130019" y="258246"/>
                    <a:pt x="122479" y="256908"/>
                  </a:cubicBezTo>
                  <a:lnTo>
                    <a:pt x="122479" y="252766"/>
                  </a:lnTo>
                  <a:cubicBezTo>
                    <a:pt x="122531" y="240565"/>
                    <a:pt x="115450" y="229458"/>
                    <a:pt x="104366" y="224355"/>
                  </a:cubicBezTo>
                  <a:cubicBezTo>
                    <a:pt x="99566" y="222195"/>
                    <a:pt x="94958" y="219630"/>
                    <a:pt x="90593" y="216689"/>
                  </a:cubicBezTo>
                  <a:cubicBezTo>
                    <a:pt x="80483" y="210075"/>
                    <a:pt x="67526" y="209661"/>
                    <a:pt x="57014" y="215615"/>
                  </a:cubicBezTo>
                  <a:lnTo>
                    <a:pt x="52648" y="218051"/>
                  </a:lnTo>
                  <a:cubicBezTo>
                    <a:pt x="43594" y="207735"/>
                    <a:pt x="36480" y="195867"/>
                    <a:pt x="31650" y="183019"/>
                  </a:cubicBezTo>
                  <a:lnTo>
                    <a:pt x="45620" y="175219"/>
                  </a:lnTo>
                  <a:cubicBezTo>
                    <a:pt x="51022" y="172201"/>
                    <a:pt x="53887" y="166065"/>
                    <a:pt x="52732" y="159985"/>
                  </a:cubicBezTo>
                  <a:cubicBezTo>
                    <a:pt x="50588" y="149290"/>
                    <a:pt x="50588" y="138275"/>
                    <a:pt x="52732" y="127580"/>
                  </a:cubicBezTo>
                  <a:cubicBezTo>
                    <a:pt x="53887" y="121498"/>
                    <a:pt x="51019" y="115360"/>
                    <a:pt x="45613" y="112345"/>
                  </a:cubicBezTo>
                  <a:lnTo>
                    <a:pt x="31650" y="104546"/>
                  </a:lnTo>
                  <a:cubicBezTo>
                    <a:pt x="36501" y="91705"/>
                    <a:pt x="43637" y="79849"/>
                    <a:pt x="52711" y="69549"/>
                  </a:cubicBezTo>
                  <a:lnTo>
                    <a:pt x="57000" y="71943"/>
                  </a:lnTo>
                  <a:cubicBezTo>
                    <a:pt x="67511" y="77892"/>
                    <a:pt x="80461" y="77486"/>
                    <a:pt x="90578" y="70890"/>
                  </a:cubicBezTo>
                  <a:cubicBezTo>
                    <a:pt x="94951" y="67946"/>
                    <a:pt x="99563" y="65374"/>
                    <a:pt x="104366" y="63203"/>
                  </a:cubicBezTo>
                  <a:cubicBezTo>
                    <a:pt x="115450" y="58104"/>
                    <a:pt x="122532" y="46999"/>
                    <a:pt x="122479" y="34798"/>
                  </a:cubicBezTo>
                  <a:lnTo>
                    <a:pt x="122479" y="30699"/>
                  </a:lnTo>
                  <a:cubicBezTo>
                    <a:pt x="128999" y="29509"/>
                    <a:pt x="135607" y="28864"/>
                    <a:pt x="142234" y="28768"/>
                  </a:cubicBezTo>
                  <a:cubicBezTo>
                    <a:pt x="149891" y="28674"/>
                    <a:pt x="157540" y="29307"/>
                    <a:pt x="165078" y="30657"/>
                  </a:cubicBezTo>
                  <a:lnTo>
                    <a:pt x="165078" y="34798"/>
                  </a:lnTo>
                  <a:cubicBezTo>
                    <a:pt x="165025" y="47000"/>
                    <a:pt x="172107" y="58108"/>
                    <a:pt x="183191" y="63210"/>
                  </a:cubicBezTo>
                  <a:cubicBezTo>
                    <a:pt x="187996" y="65376"/>
                    <a:pt x="192608" y="67945"/>
                    <a:pt x="196979" y="708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15" name="Google Shape;15915;p264"/>
            <p:cNvSpPr/>
            <p:nvPr/>
          </p:nvSpPr>
          <p:spPr>
            <a:xfrm>
              <a:off x="9947393" y="663403"/>
              <a:ext cx="143776" cy="143776"/>
            </a:xfrm>
            <a:custGeom>
              <a:rect b="b" l="l" r="r" t="t"/>
              <a:pathLst>
                <a:path extrusionOk="0" h="143776" w="143776">
                  <a:moveTo>
                    <a:pt x="0" y="71888"/>
                  </a:moveTo>
                  <a:cubicBezTo>
                    <a:pt x="0" y="111591"/>
                    <a:pt x="32186" y="143777"/>
                    <a:pt x="71888" y="143777"/>
                  </a:cubicBezTo>
                  <a:cubicBezTo>
                    <a:pt x="111591" y="143777"/>
                    <a:pt x="143777" y="111591"/>
                    <a:pt x="143777" y="71888"/>
                  </a:cubicBezTo>
                  <a:cubicBezTo>
                    <a:pt x="143777" y="32186"/>
                    <a:pt x="111591" y="0"/>
                    <a:pt x="71888" y="0"/>
                  </a:cubicBezTo>
                  <a:cubicBezTo>
                    <a:pt x="32205" y="47"/>
                    <a:pt x="47" y="32205"/>
                    <a:pt x="0" y="71888"/>
                  </a:cubicBezTo>
                  <a:close/>
                  <a:moveTo>
                    <a:pt x="115021" y="71888"/>
                  </a:moveTo>
                  <a:cubicBezTo>
                    <a:pt x="115021" y="95710"/>
                    <a:pt x="95710" y="115021"/>
                    <a:pt x="71888" y="115021"/>
                  </a:cubicBezTo>
                  <a:cubicBezTo>
                    <a:pt x="48067" y="115021"/>
                    <a:pt x="28755" y="95710"/>
                    <a:pt x="28755" y="71888"/>
                  </a:cubicBezTo>
                  <a:cubicBezTo>
                    <a:pt x="28755" y="48067"/>
                    <a:pt x="48067" y="28755"/>
                    <a:pt x="71888" y="28755"/>
                  </a:cubicBezTo>
                  <a:cubicBezTo>
                    <a:pt x="95699" y="28781"/>
                    <a:pt x="114995" y="48077"/>
                    <a:pt x="115021" y="7188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16" name="Google Shape;15916;p264"/>
            <p:cNvSpPr/>
            <p:nvPr/>
          </p:nvSpPr>
          <p:spPr>
            <a:xfrm>
              <a:off x="9681406" y="871880"/>
              <a:ext cx="71888" cy="71888"/>
            </a:xfrm>
            <a:custGeom>
              <a:rect b="b" l="l" r="r" t="t"/>
              <a:pathLst>
                <a:path extrusionOk="0" h="71888" w="71888">
                  <a:moveTo>
                    <a:pt x="35944" y="71888"/>
                  </a:moveTo>
                  <a:cubicBezTo>
                    <a:pt x="55796" y="71888"/>
                    <a:pt x="71888" y="55796"/>
                    <a:pt x="71888" y="35944"/>
                  </a:cubicBezTo>
                  <a:cubicBezTo>
                    <a:pt x="71888" y="16093"/>
                    <a:pt x="55796" y="0"/>
                    <a:pt x="35944" y="0"/>
                  </a:cubicBezTo>
                  <a:cubicBezTo>
                    <a:pt x="16093" y="0"/>
                    <a:pt x="0" y="16093"/>
                    <a:pt x="0" y="35944"/>
                  </a:cubicBezTo>
                  <a:cubicBezTo>
                    <a:pt x="23" y="55786"/>
                    <a:pt x="16102" y="71865"/>
                    <a:pt x="35944" y="71888"/>
                  </a:cubicBezTo>
                  <a:close/>
                  <a:moveTo>
                    <a:pt x="35944" y="28755"/>
                  </a:moveTo>
                  <a:cubicBezTo>
                    <a:pt x="39914" y="28755"/>
                    <a:pt x="43133" y="31974"/>
                    <a:pt x="43133" y="35944"/>
                  </a:cubicBezTo>
                  <a:cubicBezTo>
                    <a:pt x="43133" y="39914"/>
                    <a:pt x="39914" y="43133"/>
                    <a:pt x="35944" y="43133"/>
                  </a:cubicBezTo>
                  <a:cubicBezTo>
                    <a:pt x="31974" y="43133"/>
                    <a:pt x="28755" y="39914"/>
                    <a:pt x="28755" y="35944"/>
                  </a:cubicBezTo>
                  <a:cubicBezTo>
                    <a:pt x="28758" y="31975"/>
                    <a:pt x="31975" y="28758"/>
                    <a:pt x="35944" y="2875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17" name="Google Shape;15917;p264"/>
            <p:cNvSpPr/>
            <p:nvPr/>
          </p:nvSpPr>
          <p:spPr>
            <a:xfrm>
              <a:off x="9573573" y="764047"/>
              <a:ext cx="287553" cy="287553"/>
            </a:xfrm>
            <a:custGeom>
              <a:rect b="b" l="l" r="r" t="t"/>
              <a:pathLst>
                <a:path extrusionOk="0" h="287553" w="287553">
                  <a:moveTo>
                    <a:pt x="143777" y="287554"/>
                  </a:moveTo>
                  <a:cubicBezTo>
                    <a:pt x="223182" y="287554"/>
                    <a:pt x="287553" y="223182"/>
                    <a:pt x="287553" y="143777"/>
                  </a:cubicBezTo>
                  <a:cubicBezTo>
                    <a:pt x="287553" y="64371"/>
                    <a:pt x="223182" y="0"/>
                    <a:pt x="143777" y="0"/>
                  </a:cubicBezTo>
                  <a:cubicBezTo>
                    <a:pt x="64371" y="0"/>
                    <a:pt x="0" y="64371"/>
                    <a:pt x="0" y="143777"/>
                  </a:cubicBezTo>
                  <a:cubicBezTo>
                    <a:pt x="88" y="223146"/>
                    <a:pt x="64408" y="287465"/>
                    <a:pt x="143777" y="287554"/>
                  </a:cubicBezTo>
                  <a:close/>
                  <a:moveTo>
                    <a:pt x="143777" y="28755"/>
                  </a:moveTo>
                  <a:cubicBezTo>
                    <a:pt x="207301" y="28755"/>
                    <a:pt x="258798" y="80252"/>
                    <a:pt x="258798" y="143777"/>
                  </a:cubicBezTo>
                  <a:cubicBezTo>
                    <a:pt x="258798" y="207301"/>
                    <a:pt x="207301" y="258798"/>
                    <a:pt x="143777" y="258798"/>
                  </a:cubicBezTo>
                  <a:cubicBezTo>
                    <a:pt x="80252" y="258798"/>
                    <a:pt x="28755" y="207301"/>
                    <a:pt x="28755" y="143777"/>
                  </a:cubicBezTo>
                  <a:cubicBezTo>
                    <a:pt x="28828" y="80282"/>
                    <a:pt x="80282" y="28828"/>
                    <a:pt x="143777" y="2875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18" name="Google Shape;15918;p264"/>
            <p:cNvSpPr/>
            <p:nvPr/>
          </p:nvSpPr>
          <p:spPr>
            <a:xfrm>
              <a:off x="10177435" y="764047"/>
              <a:ext cx="287553" cy="287553"/>
            </a:xfrm>
            <a:custGeom>
              <a:rect b="b" l="l" r="r" t="t"/>
              <a:pathLst>
                <a:path extrusionOk="0" h="287553" w="287553">
                  <a:moveTo>
                    <a:pt x="143777" y="0"/>
                  </a:moveTo>
                  <a:cubicBezTo>
                    <a:pt x="64371" y="0"/>
                    <a:pt x="0" y="64371"/>
                    <a:pt x="0" y="143777"/>
                  </a:cubicBezTo>
                  <a:cubicBezTo>
                    <a:pt x="0" y="223182"/>
                    <a:pt x="64371" y="287554"/>
                    <a:pt x="143777" y="287554"/>
                  </a:cubicBezTo>
                  <a:cubicBezTo>
                    <a:pt x="223182" y="287554"/>
                    <a:pt x="287553" y="223182"/>
                    <a:pt x="287553" y="143777"/>
                  </a:cubicBezTo>
                  <a:cubicBezTo>
                    <a:pt x="287465" y="64408"/>
                    <a:pt x="223146" y="88"/>
                    <a:pt x="143777" y="0"/>
                  </a:cubicBezTo>
                  <a:close/>
                  <a:moveTo>
                    <a:pt x="143777" y="258798"/>
                  </a:moveTo>
                  <a:cubicBezTo>
                    <a:pt x="80252" y="258798"/>
                    <a:pt x="28755" y="207301"/>
                    <a:pt x="28755" y="143777"/>
                  </a:cubicBezTo>
                  <a:cubicBezTo>
                    <a:pt x="28755" y="80252"/>
                    <a:pt x="80252" y="28755"/>
                    <a:pt x="143777" y="28755"/>
                  </a:cubicBezTo>
                  <a:cubicBezTo>
                    <a:pt x="207301" y="28755"/>
                    <a:pt x="258798" y="80252"/>
                    <a:pt x="258798" y="143777"/>
                  </a:cubicBezTo>
                  <a:cubicBezTo>
                    <a:pt x="258725" y="207271"/>
                    <a:pt x="207271" y="258725"/>
                    <a:pt x="143777" y="25879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19" name="Google Shape;15919;p264"/>
            <p:cNvSpPr/>
            <p:nvPr/>
          </p:nvSpPr>
          <p:spPr>
            <a:xfrm>
              <a:off x="10234946" y="907824"/>
              <a:ext cx="71888" cy="71888"/>
            </a:xfrm>
            <a:custGeom>
              <a:rect b="b" l="l" r="r" t="t"/>
              <a:pathLst>
                <a:path extrusionOk="0" h="71888" w="71888">
                  <a:moveTo>
                    <a:pt x="35944" y="0"/>
                  </a:moveTo>
                  <a:cubicBezTo>
                    <a:pt x="16093" y="0"/>
                    <a:pt x="0" y="16093"/>
                    <a:pt x="0" y="35944"/>
                  </a:cubicBezTo>
                  <a:cubicBezTo>
                    <a:pt x="0" y="55796"/>
                    <a:pt x="16093" y="71888"/>
                    <a:pt x="35944" y="71888"/>
                  </a:cubicBezTo>
                  <a:cubicBezTo>
                    <a:pt x="55796" y="71888"/>
                    <a:pt x="71888" y="55796"/>
                    <a:pt x="71888" y="35944"/>
                  </a:cubicBezTo>
                  <a:cubicBezTo>
                    <a:pt x="71865" y="16102"/>
                    <a:pt x="55786" y="23"/>
                    <a:pt x="35944" y="0"/>
                  </a:cubicBezTo>
                  <a:close/>
                  <a:moveTo>
                    <a:pt x="35944" y="43133"/>
                  </a:moveTo>
                  <a:cubicBezTo>
                    <a:pt x="31974" y="43133"/>
                    <a:pt x="28755" y="39914"/>
                    <a:pt x="28755" y="35944"/>
                  </a:cubicBezTo>
                  <a:cubicBezTo>
                    <a:pt x="28755" y="31974"/>
                    <a:pt x="31974" y="28755"/>
                    <a:pt x="35944" y="28755"/>
                  </a:cubicBezTo>
                  <a:cubicBezTo>
                    <a:pt x="39914" y="28755"/>
                    <a:pt x="43133" y="31974"/>
                    <a:pt x="43133" y="35944"/>
                  </a:cubicBezTo>
                  <a:cubicBezTo>
                    <a:pt x="43130" y="39913"/>
                    <a:pt x="39913" y="43130"/>
                    <a:pt x="35944" y="431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20" name="Google Shape;15920;p264"/>
            <p:cNvSpPr/>
            <p:nvPr/>
          </p:nvSpPr>
          <p:spPr>
            <a:xfrm>
              <a:off x="10335590" y="907824"/>
              <a:ext cx="71888" cy="71888"/>
            </a:xfrm>
            <a:custGeom>
              <a:rect b="b" l="l" r="r" t="t"/>
              <a:pathLst>
                <a:path extrusionOk="0" h="71888" w="71888">
                  <a:moveTo>
                    <a:pt x="35944" y="0"/>
                  </a:moveTo>
                  <a:cubicBezTo>
                    <a:pt x="16093" y="0"/>
                    <a:pt x="0" y="16093"/>
                    <a:pt x="0" y="35944"/>
                  </a:cubicBezTo>
                  <a:cubicBezTo>
                    <a:pt x="0" y="55796"/>
                    <a:pt x="16093" y="71888"/>
                    <a:pt x="35944" y="71888"/>
                  </a:cubicBezTo>
                  <a:cubicBezTo>
                    <a:pt x="55796" y="71888"/>
                    <a:pt x="71888" y="55796"/>
                    <a:pt x="71888" y="35944"/>
                  </a:cubicBezTo>
                  <a:cubicBezTo>
                    <a:pt x="71865" y="16102"/>
                    <a:pt x="55786" y="23"/>
                    <a:pt x="35944" y="0"/>
                  </a:cubicBezTo>
                  <a:close/>
                  <a:moveTo>
                    <a:pt x="35944" y="43133"/>
                  </a:moveTo>
                  <a:cubicBezTo>
                    <a:pt x="31974" y="43133"/>
                    <a:pt x="28755" y="39914"/>
                    <a:pt x="28755" y="35944"/>
                  </a:cubicBezTo>
                  <a:cubicBezTo>
                    <a:pt x="28755" y="31974"/>
                    <a:pt x="31974" y="28755"/>
                    <a:pt x="35944" y="28755"/>
                  </a:cubicBezTo>
                  <a:cubicBezTo>
                    <a:pt x="39914" y="28755"/>
                    <a:pt x="43133" y="31974"/>
                    <a:pt x="43133" y="35944"/>
                  </a:cubicBezTo>
                  <a:cubicBezTo>
                    <a:pt x="43130" y="39913"/>
                    <a:pt x="39913" y="43130"/>
                    <a:pt x="35944" y="431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21" name="Google Shape;15921;p264"/>
            <p:cNvSpPr/>
            <p:nvPr/>
          </p:nvSpPr>
          <p:spPr>
            <a:xfrm>
              <a:off x="10285268" y="821558"/>
              <a:ext cx="71888" cy="71888"/>
            </a:xfrm>
            <a:custGeom>
              <a:rect b="b" l="l" r="r" t="t"/>
              <a:pathLst>
                <a:path extrusionOk="0" h="71888" w="71888">
                  <a:moveTo>
                    <a:pt x="71888" y="35944"/>
                  </a:moveTo>
                  <a:cubicBezTo>
                    <a:pt x="71888" y="16093"/>
                    <a:pt x="55796" y="0"/>
                    <a:pt x="35944" y="0"/>
                  </a:cubicBezTo>
                  <a:cubicBezTo>
                    <a:pt x="16093" y="0"/>
                    <a:pt x="0" y="16093"/>
                    <a:pt x="0" y="35944"/>
                  </a:cubicBezTo>
                  <a:cubicBezTo>
                    <a:pt x="0" y="55796"/>
                    <a:pt x="16093" y="71888"/>
                    <a:pt x="35944" y="71888"/>
                  </a:cubicBezTo>
                  <a:cubicBezTo>
                    <a:pt x="55786" y="71865"/>
                    <a:pt x="71865" y="55786"/>
                    <a:pt x="71888" y="35944"/>
                  </a:cubicBezTo>
                  <a:close/>
                  <a:moveTo>
                    <a:pt x="35944" y="43133"/>
                  </a:moveTo>
                  <a:cubicBezTo>
                    <a:pt x="31974" y="43133"/>
                    <a:pt x="28755" y="39914"/>
                    <a:pt x="28755" y="35944"/>
                  </a:cubicBezTo>
                  <a:cubicBezTo>
                    <a:pt x="28755" y="31974"/>
                    <a:pt x="31974" y="28755"/>
                    <a:pt x="35944" y="28755"/>
                  </a:cubicBezTo>
                  <a:cubicBezTo>
                    <a:pt x="39914" y="28755"/>
                    <a:pt x="43133" y="31974"/>
                    <a:pt x="43133" y="35944"/>
                  </a:cubicBezTo>
                  <a:cubicBezTo>
                    <a:pt x="43130" y="39913"/>
                    <a:pt x="39913" y="43130"/>
                    <a:pt x="35944" y="431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22" name="Google Shape;15922;p264"/>
            <p:cNvSpPr/>
            <p:nvPr/>
          </p:nvSpPr>
          <p:spPr>
            <a:xfrm>
              <a:off x="9875504" y="246451"/>
              <a:ext cx="287553" cy="287553"/>
            </a:xfrm>
            <a:custGeom>
              <a:rect b="b" l="l" r="r" t="t"/>
              <a:pathLst>
                <a:path extrusionOk="0" h="287553" w="287553">
                  <a:moveTo>
                    <a:pt x="143777" y="0"/>
                  </a:moveTo>
                  <a:cubicBezTo>
                    <a:pt x="64371" y="0"/>
                    <a:pt x="0" y="64371"/>
                    <a:pt x="0" y="143777"/>
                  </a:cubicBezTo>
                  <a:cubicBezTo>
                    <a:pt x="0" y="223182"/>
                    <a:pt x="64371" y="287554"/>
                    <a:pt x="143777" y="287554"/>
                  </a:cubicBezTo>
                  <a:cubicBezTo>
                    <a:pt x="223182" y="287554"/>
                    <a:pt x="287553" y="223182"/>
                    <a:pt x="287553" y="143777"/>
                  </a:cubicBezTo>
                  <a:cubicBezTo>
                    <a:pt x="287465" y="64408"/>
                    <a:pt x="223146" y="88"/>
                    <a:pt x="143777" y="0"/>
                  </a:cubicBezTo>
                  <a:close/>
                  <a:moveTo>
                    <a:pt x="143777" y="258798"/>
                  </a:moveTo>
                  <a:cubicBezTo>
                    <a:pt x="80252" y="258798"/>
                    <a:pt x="28755" y="207301"/>
                    <a:pt x="28755" y="143777"/>
                  </a:cubicBezTo>
                  <a:cubicBezTo>
                    <a:pt x="28755" y="80252"/>
                    <a:pt x="80252" y="28755"/>
                    <a:pt x="143777" y="28755"/>
                  </a:cubicBezTo>
                  <a:cubicBezTo>
                    <a:pt x="207301" y="28755"/>
                    <a:pt x="258798" y="80252"/>
                    <a:pt x="258798" y="143777"/>
                  </a:cubicBezTo>
                  <a:cubicBezTo>
                    <a:pt x="258725" y="207271"/>
                    <a:pt x="207271" y="258726"/>
                    <a:pt x="143777" y="25879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23" name="Google Shape;15923;p264"/>
            <p:cNvSpPr/>
            <p:nvPr/>
          </p:nvSpPr>
          <p:spPr>
            <a:xfrm>
              <a:off x="9933015" y="354283"/>
              <a:ext cx="71888" cy="71888"/>
            </a:xfrm>
            <a:custGeom>
              <a:rect b="b" l="l" r="r" t="t"/>
              <a:pathLst>
                <a:path extrusionOk="0" h="71888" w="71888">
                  <a:moveTo>
                    <a:pt x="35944" y="0"/>
                  </a:moveTo>
                  <a:cubicBezTo>
                    <a:pt x="16093" y="0"/>
                    <a:pt x="0" y="16093"/>
                    <a:pt x="0" y="35944"/>
                  </a:cubicBezTo>
                  <a:cubicBezTo>
                    <a:pt x="0" y="55796"/>
                    <a:pt x="16093" y="71888"/>
                    <a:pt x="35944" y="71888"/>
                  </a:cubicBezTo>
                  <a:cubicBezTo>
                    <a:pt x="55796" y="71888"/>
                    <a:pt x="71888" y="55796"/>
                    <a:pt x="71888" y="35944"/>
                  </a:cubicBezTo>
                  <a:cubicBezTo>
                    <a:pt x="71865" y="16102"/>
                    <a:pt x="55786" y="23"/>
                    <a:pt x="35944" y="0"/>
                  </a:cubicBezTo>
                  <a:close/>
                  <a:moveTo>
                    <a:pt x="35944" y="43133"/>
                  </a:moveTo>
                  <a:cubicBezTo>
                    <a:pt x="31974" y="43133"/>
                    <a:pt x="28755" y="39914"/>
                    <a:pt x="28755" y="35944"/>
                  </a:cubicBezTo>
                  <a:cubicBezTo>
                    <a:pt x="28755" y="31974"/>
                    <a:pt x="31974" y="28755"/>
                    <a:pt x="35944" y="28755"/>
                  </a:cubicBezTo>
                  <a:cubicBezTo>
                    <a:pt x="39914" y="28755"/>
                    <a:pt x="43133" y="31974"/>
                    <a:pt x="43133" y="35944"/>
                  </a:cubicBezTo>
                  <a:cubicBezTo>
                    <a:pt x="43130" y="39913"/>
                    <a:pt x="39913" y="43130"/>
                    <a:pt x="35944" y="431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24" name="Google Shape;15924;p264"/>
            <p:cNvSpPr/>
            <p:nvPr/>
          </p:nvSpPr>
          <p:spPr>
            <a:xfrm>
              <a:off x="10033659" y="354283"/>
              <a:ext cx="71888" cy="71888"/>
            </a:xfrm>
            <a:custGeom>
              <a:rect b="b" l="l" r="r" t="t"/>
              <a:pathLst>
                <a:path extrusionOk="0" h="71888" w="71888">
                  <a:moveTo>
                    <a:pt x="35944" y="0"/>
                  </a:moveTo>
                  <a:cubicBezTo>
                    <a:pt x="16093" y="0"/>
                    <a:pt x="0" y="16093"/>
                    <a:pt x="0" y="35944"/>
                  </a:cubicBezTo>
                  <a:cubicBezTo>
                    <a:pt x="0" y="55796"/>
                    <a:pt x="16093" y="71888"/>
                    <a:pt x="35944" y="71888"/>
                  </a:cubicBezTo>
                  <a:cubicBezTo>
                    <a:pt x="55796" y="71888"/>
                    <a:pt x="71888" y="55796"/>
                    <a:pt x="71888" y="35944"/>
                  </a:cubicBezTo>
                  <a:cubicBezTo>
                    <a:pt x="71865" y="16102"/>
                    <a:pt x="55786" y="23"/>
                    <a:pt x="35944" y="0"/>
                  </a:cubicBezTo>
                  <a:close/>
                  <a:moveTo>
                    <a:pt x="35944" y="43133"/>
                  </a:moveTo>
                  <a:cubicBezTo>
                    <a:pt x="31974" y="43133"/>
                    <a:pt x="28755" y="39914"/>
                    <a:pt x="28755" y="35944"/>
                  </a:cubicBezTo>
                  <a:cubicBezTo>
                    <a:pt x="28755" y="31974"/>
                    <a:pt x="31974" y="28755"/>
                    <a:pt x="35944" y="28755"/>
                  </a:cubicBezTo>
                  <a:cubicBezTo>
                    <a:pt x="39914" y="28755"/>
                    <a:pt x="43133" y="31974"/>
                    <a:pt x="43133" y="35944"/>
                  </a:cubicBezTo>
                  <a:cubicBezTo>
                    <a:pt x="43130" y="39913"/>
                    <a:pt x="39913" y="43130"/>
                    <a:pt x="35944" y="431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25" name="Google Shape;15925;p264"/>
            <p:cNvSpPr/>
            <p:nvPr/>
          </p:nvSpPr>
          <p:spPr>
            <a:xfrm>
              <a:off x="9645459" y="415937"/>
              <a:ext cx="194395" cy="319355"/>
            </a:xfrm>
            <a:custGeom>
              <a:rect b="b" l="l" r="r" t="t"/>
              <a:pathLst>
                <a:path extrusionOk="0" h="319355" w="194395">
                  <a:moveTo>
                    <a:pt x="194396" y="24543"/>
                  </a:moveTo>
                  <a:lnTo>
                    <a:pt x="179429" y="0"/>
                  </a:lnTo>
                  <a:cubicBezTo>
                    <a:pt x="67645" y="67515"/>
                    <a:pt x="-478" y="188766"/>
                    <a:pt x="3" y="319355"/>
                  </a:cubicBezTo>
                  <a:lnTo>
                    <a:pt x="28758" y="319355"/>
                  </a:lnTo>
                  <a:cubicBezTo>
                    <a:pt x="28318" y="198803"/>
                    <a:pt x="91206" y="86872"/>
                    <a:pt x="194396" y="2454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26" name="Google Shape;15926;p264"/>
            <p:cNvSpPr/>
            <p:nvPr/>
          </p:nvSpPr>
          <p:spPr>
            <a:xfrm>
              <a:off x="9824880" y="1030105"/>
              <a:ext cx="388801" cy="79006"/>
            </a:xfrm>
            <a:custGeom>
              <a:rect b="b" l="l" r="r" t="t"/>
              <a:pathLst>
                <a:path extrusionOk="0" h="79006" w="388801">
                  <a:moveTo>
                    <a:pt x="0" y="24543"/>
                  </a:moveTo>
                  <a:cubicBezTo>
                    <a:pt x="119428" y="97161"/>
                    <a:pt x="269373" y="97161"/>
                    <a:pt x="388801" y="24543"/>
                  </a:cubicBezTo>
                  <a:lnTo>
                    <a:pt x="373819" y="0"/>
                  </a:lnTo>
                  <a:cubicBezTo>
                    <a:pt x="263585" y="67002"/>
                    <a:pt x="125202" y="67002"/>
                    <a:pt x="14967"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27" name="Google Shape;15927;p264"/>
            <p:cNvSpPr/>
            <p:nvPr/>
          </p:nvSpPr>
          <p:spPr>
            <a:xfrm>
              <a:off x="10206563" y="421286"/>
              <a:ext cx="186538" cy="314006"/>
            </a:xfrm>
            <a:custGeom>
              <a:rect b="b" l="l" r="r" t="t"/>
              <a:pathLst>
                <a:path extrusionOk="0" h="314006" w="186538">
                  <a:moveTo>
                    <a:pt x="157782" y="314006"/>
                  </a:moveTo>
                  <a:lnTo>
                    <a:pt x="186538" y="314006"/>
                  </a:lnTo>
                  <a:cubicBezTo>
                    <a:pt x="186748" y="187065"/>
                    <a:pt x="122346" y="68741"/>
                    <a:pt x="15627" y="0"/>
                  </a:cubicBezTo>
                  <a:lnTo>
                    <a:pt x="0" y="24136"/>
                  </a:lnTo>
                  <a:cubicBezTo>
                    <a:pt x="98516" y="87594"/>
                    <a:pt x="157971" y="196821"/>
                    <a:pt x="157782" y="3140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cxnSp>
        <p:nvCxnSpPr>
          <p:cNvPr id="15928" name="Google Shape;15928;p264"/>
          <p:cNvCxnSpPr/>
          <p:nvPr/>
        </p:nvCxnSpPr>
        <p:spPr>
          <a:xfrm>
            <a:off x="3190875" y="2550791"/>
            <a:ext cx="0" cy="1636257"/>
          </a:xfrm>
          <a:prstGeom prst="straightConnector1">
            <a:avLst/>
          </a:prstGeom>
          <a:noFill/>
          <a:ln cap="flat" cmpd="sng" w="19050">
            <a:solidFill>
              <a:schemeClr val="lt2"/>
            </a:solidFill>
            <a:prstDash val="solid"/>
            <a:miter lim="800000"/>
            <a:headEnd len="sm" w="sm" type="none"/>
            <a:tailEnd len="sm" w="sm" type="none"/>
          </a:ln>
        </p:spPr>
      </p:cxnSp>
      <p:cxnSp>
        <p:nvCxnSpPr>
          <p:cNvPr id="15929" name="Google Shape;15929;p264"/>
          <p:cNvCxnSpPr/>
          <p:nvPr/>
        </p:nvCxnSpPr>
        <p:spPr>
          <a:xfrm>
            <a:off x="5591175" y="2550791"/>
            <a:ext cx="0" cy="1636257"/>
          </a:xfrm>
          <a:prstGeom prst="straightConnector1">
            <a:avLst/>
          </a:prstGeom>
          <a:noFill/>
          <a:ln cap="flat" cmpd="sng" w="19050">
            <a:solidFill>
              <a:schemeClr val="lt2"/>
            </a:solidFill>
            <a:prstDash val="solid"/>
            <a:miter lim="800000"/>
            <a:headEnd len="sm" w="sm" type="none"/>
            <a:tailEnd len="sm" w="sm" type="none"/>
          </a:ln>
        </p:spPr>
      </p:cxnSp>
      <p:cxnSp>
        <p:nvCxnSpPr>
          <p:cNvPr id="15930" name="Google Shape;15930;p264"/>
          <p:cNvCxnSpPr/>
          <p:nvPr/>
        </p:nvCxnSpPr>
        <p:spPr>
          <a:xfrm>
            <a:off x="8448675" y="2550791"/>
            <a:ext cx="0" cy="1636257"/>
          </a:xfrm>
          <a:prstGeom prst="straightConnector1">
            <a:avLst/>
          </a:prstGeom>
          <a:noFill/>
          <a:ln cap="flat" cmpd="sng" w="19050">
            <a:solidFill>
              <a:schemeClr val="lt2"/>
            </a:solidFill>
            <a:prstDash val="solid"/>
            <a:miter lim="800000"/>
            <a:headEnd len="sm" w="sm" type="none"/>
            <a:tailEnd len="sm" w="sm" type="none"/>
          </a:ln>
        </p:spPr>
      </p:cxnSp>
      <p:grpSp>
        <p:nvGrpSpPr>
          <p:cNvPr id="15931" name="Google Shape;15931;p264"/>
          <p:cNvGrpSpPr/>
          <p:nvPr/>
        </p:nvGrpSpPr>
        <p:grpSpPr>
          <a:xfrm>
            <a:off x="9629108" y="2895484"/>
            <a:ext cx="753434" cy="633568"/>
            <a:chOff x="10389223" y="862642"/>
            <a:chExt cx="753434" cy="633568"/>
          </a:xfrm>
        </p:grpSpPr>
        <p:sp>
          <p:nvSpPr>
            <p:cNvPr id="15932" name="Google Shape;15932;p264"/>
            <p:cNvSpPr/>
            <p:nvPr/>
          </p:nvSpPr>
          <p:spPr>
            <a:xfrm>
              <a:off x="10389223" y="862642"/>
              <a:ext cx="334186" cy="368811"/>
            </a:xfrm>
            <a:custGeom>
              <a:rect b="b" l="l" r="r" t="t"/>
              <a:pathLst>
                <a:path extrusionOk="0" h="368811" w="334186">
                  <a:moveTo>
                    <a:pt x="333808" y="248905"/>
                  </a:moveTo>
                  <a:cubicBezTo>
                    <a:pt x="334571" y="246054"/>
                    <a:pt x="334172" y="243015"/>
                    <a:pt x="332694" y="240461"/>
                  </a:cubicBezTo>
                  <a:lnTo>
                    <a:pt x="306142" y="194517"/>
                  </a:lnTo>
                  <a:cubicBezTo>
                    <a:pt x="306067" y="194373"/>
                    <a:pt x="306000" y="194223"/>
                    <a:pt x="305918" y="194082"/>
                  </a:cubicBezTo>
                  <a:lnTo>
                    <a:pt x="229173" y="61328"/>
                  </a:lnTo>
                  <a:cubicBezTo>
                    <a:pt x="207348" y="23500"/>
                    <a:pt x="166462" y="0"/>
                    <a:pt x="122472" y="0"/>
                  </a:cubicBezTo>
                  <a:cubicBezTo>
                    <a:pt x="101059" y="0"/>
                    <a:pt x="79931" y="5650"/>
                    <a:pt x="61361" y="16350"/>
                  </a:cubicBezTo>
                  <a:cubicBezTo>
                    <a:pt x="59530" y="17408"/>
                    <a:pt x="57734" y="18508"/>
                    <a:pt x="55978" y="19646"/>
                  </a:cubicBezTo>
                  <a:cubicBezTo>
                    <a:pt x="1532" y="54914"/>
                    <a:pt x="-16364" y="127291"/>
                    <a:pt x="16418" y="184050"/>
                  </a:cubicBezTo>
                  <a:lnTo>
                    <a:pt x="93109" y="316872"/>
                  </a:lnTo>
                  <a:cubicBezTo>
                    <a:pt x="93201" y="317031"/>
                    <a:pt x="93310" y="317168"/>
                    <a:pt x="93409" y="317320"/>
                  </a:cubicBezTo>
                  <a:lnTo>
                    <a:pt x="119943" y="363249"/>
                  </a:lnTo>
                  <a:cubicBezTo>
                    <a:pt x="122003" y="366816"/>
                    <a:pt x="125743" y="368812"/>
                    <a:pt x="129586" y="368812"/>
                  </a:cubicBezTo>
                  <a:cubicBezTo>
                    <a:pt x="131474" y="368812"/>
                    <a:pt x="133386" y="368329"/>
                    <a:pt x="135137" y="367321"/>
                  </a:cubicBezTo>
                  <a:lnTo>
                    <a:pt x="328622" y="255664"/>
                  </a:lnTo>
                  <a:cubicBezTo>
                    <a:pt x="331177" y="254188"/>
                    <a:pt x="333043" y="251756"/>
                    <a:pt x="333808" y="248905"/>
                  </a:cubicBezTo>
                  <a:close/>
                  <a:moveTo>
                    <a:pt x="35685" y="172921"/>
                  </a:moveTo>
                  <a:cubicBezTo>
                    <a:pt x="7981" y="124952"/>
                    <a:pt x="24493" y="63356"/>
                    <a:pt x="72480" y="35621"/>
                  </a:cubicBezTo>
                  <a:cubicBezTo>
                    <a:pt x="87664" y="26874"/>
                    <a:pt x="104951" y="22249"/>
                    <a:pt x="122470" y="22249"/>
                  </a:cubicBezTo>
                  <a:cubicBezTo>
                    <a:pt x="128105" y="22249"/>
                    <a:pt x="133678" y="22718"/>
                    <a:pt x="139138" y="23629"/>
                  </a:cubicBezTo>
                  <a:cubicBezTo>
                    <a:pt x="141322" y="23993"/>
                    <a:pt x="143488" y="24428"/>
                    <a:pt x="145632" y="24932"/>
                  </a:cubicBezTo>
                  <a:cubicBezTo>
                    <a:pt x="147469" y="25363"/>
                    <a:pt x="149287" y="25856"/>
                    <a:pt x="151091" y="26386"/>
                  </a:cubicBezTo>
                  <a:cubicBezTo>
                    <a:pt x="151651" y="26552"/>
                    <a:pt x="152207" y="26719"/>
                    <a:pt x="152762" y="26892"/>
                  </a:cubicBezTo>
                  <a:cubicBezTo>
                    <a:pt x="176580" y="34349"/>
                    <a:pt x="197195" y="50433"/>
                    <a:pt x="209902" y="72454"/>
                  </a:cubicBezTo>
                  <a:lnTo>
                    <a:pt x="210237" y="73034"/>
                  </a:lnTo>
                  <a:lnTo>
                    <a:pt x="281060" y="195585"/>
                  </a:lnTo>
                  <a:lnTo>
                    <a:pt x="106844" y="296096"/>
                  </a:lnTo>
                  <a:lnTo>
                    <a:pt x="35685" y="172921"/>
                  </a:lnTo>
                  <a:close/>
                  <a:moveTo>
                    <a:pt x="133647" y="342491"/>
                  </a:moveTo>
                  <a:lnTo>
                    <a:pt x="117976" y="315365"/>
                  </a:lnTo>
                  <a:lnTo>
                    <a:pt x="292195" y="214853"/>
                  </a:lnTo>
                  <a:lnTo>
                    <a:pt x="307857" y="241955"/>
                  </a:lnTo>
                  <a:lnTo>
                    <a:pt x="133647" y="34249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33" name="Google Shape;15933;p264"/>
            <p:cNvSpPr/>
            <p:nvPr/>
          </p:nvSpPr>
          <p:spPr>
            <a:xfrm>
              <a:off x="10808433" y="862642"/>
              <a:ext cx="334224" cy="368813"/>
            </a:xfrm>
            <a:custGeom>
              <a:rect b="b" l="l" r="r" t="t"/>
              <a:pathLst>
                <a:path extrusionOk="0" h="368813" w="334224">
                  <a:moveTo>
                    <a:pt x="334205" y="120915"/>
                  </a:moveTo>
                  <a:cubicBezTo>
                    <a:pt x="334024" y="110919"/>
                    <a:pt x="332614" y="100868"/>
                    <a:pt x="329952" y="90946"/>
                  </a:cubicBezTo>
                  <a:cubicBezTo>
                    <a:pt x="322498" y="63161"/>
                    <a:pt x="306032" y="39403"/>
                    <a:pt x="283055" y="22942"/>
                  </a:cubicBezTo>
                  <a:cubicBezTo>
                    <a:pt x="279773" y="20590"/>
                    <a:pt x="276356" y="18387"/>
                    <a:pt x="272816" y="16343"/>
                  </a:cubicBezTo>
                  <a:cubicBezTo>
                    <a:pt x="254276" y="5652"/>
                    <a:pt x="233162" y="0"/>
                    <a:pt x="211753" y="0"/>
                  </a:cubicBezTo>
                  <a:cubicBezTo>
                    <a:pt x="203508" y="0"/>
                    <a:pt x="195370" y="826"/>
                    <a:pt x="187447" y="2417"/>
                  </a:cubicBezTo>
                  <a:cubicBezTo>
                    <a:pt x="184808" y="2948"/>
                    <a:pt x="182188" y="3563"/>
                    <a:pt x="179599" y="4263"/>
                  </a:cubicBezTo>
                  <a:cubicBezTo>
                    <a:pt x="176057" y="5219"/>
                    <a:pt x="172566" y="6342"/>
                    <a:pt x="169140" y="7600"/>
                  </a:cubicBezTo>
                  <a:cubicBezTo>
                    <a:pt x="168312" y="7904"/>
                    <a:pt x="167492" y="8219"/>
                    <a:pt x="166668" y="8540"/>
                  </a:cubicBezTo>
                  <a:cubicBezTo>
                    <a:pt x="148521" y="15646"/>
                    <a:pt x="132197" y="26952"/>
                    <a:pt x="119217" y="41617"/>
                  </a:cubicBezTo>
                  <a:cubicBezTo>
                    <a:pt x="113884" y="47642"/>
                    <a:pt x="109115" y="54232"/>
                    <a:pt x="105011" y="61323"/>
                  </a:cubicBezTo>
                  <a:lnTo>
                    <a:pt x="103382" y="64149"/>
                  </a:lnTo>
                  <a:lnTo>
                    <a:pt x="1494" y="240464"/>
                  </a:lnTo>
                  <a:cubicBezTo>
                    <a:pt x="15" y="243020"/>
                    <a:pt x="-385" y="246058"/>
                    <a:pt x="379" y="248910"/>
                  </a:cubicBezTo>
                  <a:cubicBezTo>
                    <a:pt x="1144" y="251761"/>
                    <a:pt x="3010" y="254193"/>
                    <a:pt x="5567" y="255668"/>
                  </a:cubicBezTo>
                  <a:lnTo>
                    <a:pt x="199109" y="367323"/>
                  </a:lnTo>
                  <a:cubicBezTo>
                    <a:pt x="200863" y="368333"/>
                    <a:pt x="202775" y="368813"/>
                    <a:pt x="204657" y="368813"/>
                  </a:cubicBezTo>
                  <a:cubicBezTo>
                    <a:pt x="208502" y="368813"/>
                    <a:pt x="212240" y="366820"/>
                    <a:pt x="214301" y="363254"/>
                  </a:cubicBezTo>
                  <a:lnTo>
                    <a:pt x="317827" y="184055"/>
                  </a:lnTo>
                  <a:cubicBezTo>
                    <a:pt x="329057" y="164606"/>
                    <a:pt x="334604" y="142898"/>
                    <a:pt x="334205" y="120915"/>
                  </a:cubicBezTo>
                  <a:close/>
                  <a:moveTo>
                    <a:pt x="200595" y="342491"/>
                  </a:moveTo>
                  <a:lnTo>
                    <a:pt x="26327" y="241955"/>
                  </a:lnTo>
                  <a:lnTo>
                    <a:pt x="42003" y="214829"/>
                  </a:lnTo>
                  <a:lnTo>
                    <a:pt x="216253" y="315389"/>
                  </a:lnTo>
                  <a:lnTo>
                    <a:pt x="200595" y="342491"/>
                  </a:lnTo>
                  <a:close/>
                  <a:moveTo>
                    <a:pt x="298557" y="172920"/>
                  </a:moveTo>
                  <a:lnTo>
                    <a:pt x="227369" y="296115"/>
                  </a:lnTo>
                  <a:lnTo>
                    <a:pt x="53159" y="195577"/>
                  </a:lnTo>
                  <a:lnTo>
                    <a:pt x="124280" y="72457"/>
                  </a:lnTo>
                  <a:cubicBezTo>
                    <a:pt x="142181" y="41488"/>
                    <a:pt x="175702" y="22251"/>
                    <a:pt x="211753" y="22251"/>
                  </a:cubicBezTo>
                  <a:cubicBezTo>
                    <a:pt x="229268" y="22251"/>
                    <a:pt x="246536" y="26874"/>
                    <a:pt x="261696" y="35616"/>
                  </a:cubicBezTo>
                  <a:cubicBezTo>
                    <a:pt x="267490" y="38960"/>
                    <a:pt x="272873" y="42827"/>
                    <a:pt x="277799" y="47148"/>
                  </a:cubicBezTo>
                  <a:cubicBezTo>
                    <a:pt x="292578" y="60116"/>
                    <a:pt x="303225" y="77198"/>
                    <a:pt x="308461" y="96712"/>
                  </a:cubicBezTo>
                  <a:cubicBezTo>
                    <a:pt x="308721" y="97685"/>
                    <a:pt x="308942" y="98660"/>
                    <a:pt x="309169" y="99636"/>
                  </a:cubicBezTo>
                  <a:cubicBezTo>
                    <a:pt x="315131" y="124742"/>
                    <a:pt x="311420" y="150650"/>
                    <a:pt x="298557" y="17292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34" name="Google Shape;15934;p264"/>
            <p:cNvSpPr/>
            <p:nvPr/>
          </p:nvSpPr>
          <p:spPr>
            <a:xfrm>
              <a:off x="10633510" y="1200045"/>
              <a:ext cx="99656" cy="99663"/>
            </a:xfrm>
            <a:custGeom>
              <a:rect b="b" l="l" r="r" t="t"/>
              <a:pathLst>
                <a:path extrusionOk="0" h="99663" w="99656">
                  <a:moveTo>
                    <a:pt x="99657" y="49832"/>
                  </a:moveTo>
                  <a:cubicBezTo>
                    <a:pt x="99657" y="22356"/>
                    <a:pt x="77290" y="0"/>
                    <a:pt x="49798" y="0"/>
                  </a:cubicBezTo>
                  <a:cubicBezTo>
                    <a:pt x="22340" y="0"/>
                    <a:pt x="0" y="22354"/>
                    <a:pt x="0" y="49832"/>
                  </a:cubicBezTo>
                  <a:cubicBezTo>
                    <a:pt x="0" y="77311"/>
                    <a:pt x="22340" y="99663"/>
                    <a:pt x="49798" y="99663"/>
                  </a:cubicBezTo>
                  <a:cubicBezTo>
                    <a:pt x="77290" y="99663"/>
                    <a:pt x="99657" y="77308"/>
                    <a:pt x="99657" y="49832"/>
                  </a:cubicBezTo>
                  <a:close/>
                  <a:moveTo>
                    <a:pt x="22251" y="49832"/>
                  </a:moveTo>
                  <a:cubicBezTo>
                    <a:pt x="22251" y="34626"/>
                    <a:pt x="34608" y="22251"/>
                    <a:pt x="49798" y="22251"/>
                  </a:cubicBezTo>
                  <a:cubicBezTo>
                    <a:pt x="65022" y="22251"/>
                    <a:pt x="77406" y="34624"/>
                    <a:pt x="77406" y="49832"/>
                  </a:cubicBezTo>
                  <a:cubicBezTo>
                    <a:pt x="77406" y="65039"/>
                    <a:pt x="65022" y="77412"/>
                    <a:pt x="49798" y="77412"/>
                  </a:cubicBezTo>
                  <a:cubicBezTo>
                    <a:pt x="34608" y="77412"/>
                    <a:pt x="22251" y="65041"/>
                    <a:pt x="22251" y="498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35" name="Google Shape;15935;p264"/>
            <p:cNvSpPr/>
            <p:nvPr/>
          </p:nvSpPr>
          <p:spPr>
            <a:xfrm>
              <a:off x="10815213" y="1200045"/>
              <a:ext cx="99717" cy="99663"/>
            </a:xfrm>
            <a:custGeom>
              <a:rect b="b" l="l" r="r" t="t"/>
              <a:pathLst>
                <a:path extrusionOk="0" h="99663" w="99717">
                  <a:moveTo>
                    <a:pt x="99717" y="49832"/>
                  </a:moveTo>
                  <a:cubicBezTo>
                    <a:pt x="99717" y="22356"/>
                    <a:pt x="77350" y="0"/>
                    <a:pt x="49858" y="0"/>
                  </a:cubicBezTo>
                  <a:cubicBezTo>
                    <a:pt x="22365" y="0"/>
                    <a:pt x="0" y="22354"/>
                    <a:pt x="0" y="49832"/>
                  </a:cubicBezTo>
                  <a:cubicBezTo>
                    <a:pt x="0" y="77311"/>
                    <a:pt x="22365" y="99663"/>
                    <a:pt x="49858" y="99663"/>
                  </a:cubicBezTo>
                  <a:cubicBezTo>
                    <a:pt x="77350" y="99663"/>
                    <a:pt x="99717" y="77308"/>
                    <a:pt x="99717" y="49832"/>
                  </a:cubicBezTo>
                  <a:close/>
                  <a:moveTo>
                    <a:pt x="49858" y="77412"/>
                  </a:moveTo>
                  <a:cubicBezTo>
                    <a:pt x="34635" y="77412"/>
                    <a:pt x="22251" y="65041"/>
                    <a:pt x="22251" y="49832"/>
                  </a:cubicBezTo>
                  <a:cubicBezTo>
                    <a:pt x="22251" y="34624"/>
                    <a:pt x="34635" y="22251"/>
                    <a:pt x="49858" y="22251"/>
                  </a:cubicBezTo>
                  <a:cubicBezTo>
                    <a:pt x="65081" y="22251"/>
                    <a:pt x="77466" y="34624"/>
                    <a:pt x="77466" y="49832"/>
                  </a:cubicBezTo>
                  <a:cubicBezTo>
                    <a:pt x="77466" y="65041"/>
                    <a:pt x="65081" y="77412"/>
                    <a:pt x="49858" y="7741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36" name="Google Shape;15936;p264"/>
            <p:cNvSpPr/>
            <p:nvPr/>
          </p:nvSpPr>
          <p:spPr>
            <a:xfrm>
              <a:off x="10731799" y="1307242"/>
              <a:ext cx="99715" cy="99602"/>
            </a:xfrm>
            <a:custGeom>
              <a:rect b="b" l="l" r="r" t="t"/>
              <a:pathLst>
                <a:path extrusionOk="0" h="99602" w="99715">
                  <a:moveTo>
                    <a:pt x="49858" y="0"/>
                  </a:moveTo>
                  <a:cubicBezTo>
                    <a:pt x="22367" y="0"/>
                    <a:pt x="0" y="22327"/>
                    <a:pt x="0" y="49771"/>
                  </a:cubicBezTo>
                  <a:cubicBezTo>
                    <a:pt x="0" y="77246"/>
                    <a:pt x="22365" y="99603"/>
                    <a:pt x="49858" y="99603"/>
                  </a:cubicBezTo>
                  <a:cubicBezTo>
                    <a:pt x="77350" y="99603"/>
                    <a:pt x="99716" y="77250"/>
                    <a:pt x="99716" y="49771"/>
                  </a:cubicBezTo>
                  <a:cubicBezTo>
                    <a:pt x="99716" y="22327"/>
                    <a:pt x="77350" y="0"/>
                    <a:pt x="49858" y="0"/>
                  </a:cubicBezTo>
                  <a:close/>
                  <a:moveTo>
                    <a:pt x="49858" y="77352"/>
                  </a:moveTo>
                  <a:cubicBezTo>
                    <a:pt x="34635" y="77352"/>
                    <a:pt x="22251" y="64979"/>
                    <a:pt x="22251" y="49771"/>
                  </a:cubicBezTo>
                  <a:cubicBezTo>
                    <a:pt x="22251" y="34592"/>
                    <a:pt x="34635" y="22251"/>
                    <a:pt x="49858" y="22251"/>
                  </a:cubicBezTo>
                  <a:cubicBezTo>
                    <a:pt x="65081" y="22251"/>
                    <a:pt x="77465" y="34599"/>
                    <a:pt x="77465" y="49771"/>
                  </a:cubicBezTo>
                  <a:cubicBezTo>
                    <a:pt x="77465" y="64979"/>
                    <a:pt x="65081" y="77352"/>
                    <a:pt x="49858" y="7735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37" name="Google Shape;15937;p264"/>
            <p:cNvSpPr/>
            <p:nvPr/>
          </p:nvSpPr>
          <p:spPr>
            <a:xfrm>
              <a:off x="10868822" y="1351895"/>
              <a:ext cx="99715" cy="99602"/>
            </a:xfrm>
            <a:custGeom>
              <a:rect b="b" l="l" r="r" t="t"/>
              <a:pathLst>
                <a:path extrusionOk="0" h="99602" w="99715">
                  <a:moveTo>
                    <a:pt x="49858" y="0"/>
                  </a:moveTo>
                  <a:cubicBezTo>
                    <a:pt x="22365" y="0"/>
                    <a:pt x="0" y="22329"/>
                    <a:pt x="0" y="49772"/>
                  </a:cubicBezTo>
                  <a:cubicBezTo>
                    <a:pt x="0" y="77247"/>
                    <a:pt x="22365" y="99603"/>
                    <a:pt x="49858" y="99603"/>
                  </a:cubicBezTo>
                  <a:cubicBezTo>
                    <a:pt x="77350" y="99603"/>
                    <a:pt x="99716" y="77252"/>
                    <a:pt x="99716" y="49772"/>
                  </a:cubicBezTo>
                  <a:cubicBezTo>
                    <a:pt x="99716" y="22329"/>
                    <a:pt x="77350" y="0"/>
                    <a:pt x="49858" y="0"/>
                  </a:cubicBezTo>
                  <a:close/>
                  <a:moveTo>
                    <a:pt x="49858" y="77352"/>
                  </a:moveTo>
                  <a:cubicBezTo>
                    <a:pt x="34635" y="77352"/>
                    <a:pt x="22251" y="64981"/>
                    <a:pt x="22251" y="49772"/>
                  </a:cubicBezTo>
                  <a:cubicBezTo>
                    <a:pt x="22251" y="34595"/>
                    <a:pt x="34635" y="22251"/>
                    <a:pt x="49858" y="22251"/>
                  </a:cubicBezTo>
                  <a:cubicBezTo>
                    <a:pt x="65081" y="22251"/>
                    <a:pt x="77465" y="34600"/>
                    <a:pt x="77465" y="49772"/>
                  </a:cubicBezTo>
                  <a:cubicBezTo>
                    <a:pt x="77465" y="64981"/>
                    <a:pt x="65081" y="77352"/>
                    <a:pt x="49858" y="7735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38" name="Google Shape;15938;p264"/>
            <p:cNvSpPr/>
            <p:nvPr/>
          </p:nvSpPr>
          <p:spPr>
            <a:xfrm>
              <a:off x="10651359" y="1396546"/>
              <a:ext cx="99715" cy="99664"/>
            </a:xfrm>
            <a:custGeom>
              <a:rect b="b" l="l" r="r" t="t"/>
              <a:pathLst>
                <a:path extrusionOk="0" h="99664" w="99715">
                  <a:moveTo>
                    <a:pt x="49858" y="0"/>
                  </a:moveTo>
                  <a:cubicBezTo>
                    <a:pt x="22367" y="0"/>
                    <a:pt x="0" y="22353"/>
                    <a:pt x="0" y="49832"/>
                  </a:cubicBezTo>
                  <a:cubicBezTo>
                    <a:pt x="0" y="77312"/>
                    <a:pt x="22367" y="99665"/>
                    <a:pt x="49858" y="99665"/>
                  </a:cubicBezTo>
                  <a:cubicBezTo>
                    <a:pt x="77349" y="99665"/>
                    <a:pt x="99716" y="77314"/>
                    <a:pt x="99716" y="49832"/>
                  </a:cubicBezTo>
                  <a:cubicBezTo>
                    <a:pt x="99716" y="22351"/>
                    <a:pt x="77349" y="0"/>
                    <a:pt x="49858" y="0"/>
                  </a:cubicBezTo>
                  <a:close/>
                  <a:moveTo>
                    <a:pt x="49858" y="77411"/>
                  </a:moveTo>
                  <a:cubicBezTo>
                    <a:pt x="34635" y="77411"/>
                    <a:pt x="22251" y="65041"/>
                    <a:pt x="22251" y="49829"/>
                  </a:cubicBezTo>
                  <a:cubicBezTo>
                    <a:pt x="22251" y="34618"/>
                    <a:pt x="34635" y="22249"/>
                    <a:pt x="49858" y="22249"/>
                  </a:cubicBezTo>
                  <a:cubicBezTo>
                    <a:pt x="65081" y="22249"/>
                    <a:pt x="77465" y="34618"/>
                    <a:pt x="77465" y="49829"/>
                  </a:cubicBezTo>
                  <a:cubicBezTo>
                    <a:pt x="77465" y="65041"/>
                    <a:pt x="65081" y="77411"/>
                    <a:pt x="49858" y="7741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887"/>
                                        </p:tgtEl>
                                        <p:attrNameLst>
                                          <p:attrName>style.visibility</p:attrName>
                                        </p:attrNameLst>
                                      </p:cBhvr>
                                      <p:to>
                                        <p:strVal val="visible"/>
                                      </p:to>
                                    </p:set>
                                    <p:animEffect filter="fade" transition="in">
                                      <p:cBhvr>
                                        <p:cTn dur="500"/>
                                        <p:tgtEl>
                                          <p:spTgt spid="15887"/>
                                        </p:tgtEl>
                                      </p:cBhvr>
                                    </p:animEffect>
                                  </p:childTnLst>
                                </p:cTn>
                              </p:par>
                              <p:par>
                                <p:cTn fill="hold" nodeType="withEffect" presetClass="entr" presetID="2" presetSubtype="8">
                                  <p:stCondLst>
                                    <p:cond delay="0"/>
                                  </p:stCondLst>
                                  <p:childTnLst>
                                    <p:set>
                                      <p:cBhvr>
                                        <p:cTn dur="1" fill="hold">
                                          <p:stCondLst>
                                            <p:cond delay="0"/>
                                          </p:stCondLst>
                                        </p:cTn>
                                        <p:tgtEl>
                                          <p:spTgt spid="15889"/>
                                        </p:tgtEl>
                                        <p:attrNameLst>
                                          <p:attrName>style.visibility</p:attrName>
                                        </p:attrNameLst>
                                      </p:cBhvr>
                                      <p:to>
                                        <p:strVal val="visible"/>
                                      </p:to>
                                    </p:set>
                                    <p:anim calcmode="lin" valueType="num">
                                      <p:cBhvr additive="base">
                                        <p:cTn dur="500"/>
                                        <p:tgtEl>
                                          <p:spTgt spid="1588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5892"/>
                                        </p:tgtEl>
                                        <p:attrNameLst>
                                          <p:attrName>style.visibility</p:attrName>
                                        </p:attrNameLst>
                                      </p:cBhvr>
                                      <p:to>
                                        <p:strVal val="visible"/>
                                      </p:to>
                                    </p:set>
                                    <p:animEffect filter="fade" transition="in">
                                      <p:cBhvr>
                                        <p:cTn dur="500"/>
                                        <p:tgtEl>
                                          <p:spTgt spid="15892"/>
                                        </p:tgtEl>
                                      </p:cBhvr>
                                    </p:animEffect>
                                  </p:childTnLst>
                                </p:cTn>
                              </p:par>
                              <p:par>
                                <p:cTn fill="hold" nodeType="withEffect" presetClass="entr" presetID="23" presetSubtype="16">
                                  <p:stCondLst>
                                    <p:cond delay="750"/>
                                  </p:stCondLst>
                                  <p:childTnLst>
                                    <p:set>
                                      <p:cBhvr>
                                        <p:cTn dur="1" fill="hold">
                                          <p:stCondLst>
                                            <p:cond delay="0"/>
                                          </p:stCondLst>
                                        </p:cTn>
                                        <p:tgtEl>
                                          <p:spTgt spid="15888"/>
                                        </p:tgtEl>
                                        <p:attrNameLst>
                                          <p:attrName>style.visibility</p:attrName>
                                        </p:attrNameLst>
                                      </p:cBhvr>
                                      <p:to>
                                        <p:strVal val="visible"/>
                                      </p:to>
                                    </p:set>
                                    <p:anim calcmode="lin" valueType="num">
                                      <p:cBhvr additive="base">
                                        <p:cTn dur="500"/>
                                        <p:tgtEl>
                                          <p:spTgt spid="15888"/>
                                        </p:tgtEl>
                                        <p:attrNameLst>
                                          <p:attrName>ppt_w</p:attrName>
                                        </p:attrNameLst>
                                      </p:cBhvr>
                                      <p:tavLst>
                                        <p:tav fmla="" tm="0">
                                          <p:val>
                                            <p:strVal val="0"/>
                                          </p:val>
                                        </p:tav>
                                        <p:tav fmla="" tm="100000">
                                          <p:val>
                                            <p:strVal val="#ppt_w"/>
                                          </p:val>
                                        </p:tav>
                                      </p:tavLst>
                                    </p:anim>
                                    <p:anim calcmode="lin" valueType="num">
                                      <p:cBhvr additive="base">
                                        <p:cTn dur="500"/>
                                        <p:tgtEl>
                                          <p:spTgt spid="1588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750"/>
                                  </p:stCondLst>
                                  <p:childTnLst>
                                    <p:set>
                                      <p:cBhvr>
                                        <p:cTn dur="1" fill="hold">
                                          <p:stCondLst>
                                            <p:cond delay="0"/>
                                          </p:stCondLst>
                                        </p:cTn>
                                        <p:tgtEl>
                                          <p:spTgt spid="15907"/>
                                        </p:tgtEl>
                                        <p:attrNameLst>
                                          <p:attrName>style.visibility</p:attrName>
                                        </p:attrNameLst>
                                      </p:cBhvr>
                                      <p:to>
                                        <p:strVal val="visible"/>
                                      </p:to>
                                    </p:set>
                                    <p:anim calcmode="lin" valueType="num">
                                      <p:cBhvr additive="base">
                                        <p:cTn dur="500"/>
                                        <p:tgtEl>
                                          <p:spTgt spid="15907"/>
                                        </p:tgtEl>
                                        <p:attrNameLst>
                                          <p:attrName>ppt_w</p:attrName>
                                        </p:attrNameLst>
                                      </p:cBhvr>
                                      <p:tavLst>
                                        <p:tav fmla="" tm="0">
                                          <p:val>
                                            <p:strVal val="0"/>
                                          </p:val>
                                        </p:tav>
                                        <p:tav fmla="" tm="100000">
                                          <p:val>
                                            <p:strVal val="#ppt_w"/>
                                          </p:val>
                                        </p:tav>
                                      </p:tavLst>
                                    </p:anim>
                                    <p:anim calcmode="lin" valueType="num">
                                      <p:cBhvr additive="base">
                                        <p:cTn dur="500"/>
                                        <p:tgtEl>
                                          <p:spTgt spid="1590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750"/>
                                  </p:stCondLst>
                                  <p:childTnLst>
                                    <p:set>
                                      <p:cBhvr>
                                        <p:cTn dur="1" fill="hold">
                                          <p:stCondLst>
                                            <p:cond delay="0"/>
                                          </p:stCondLst>
                                        </p:cTn>
                                        <p:tgtEl>
                                          <p:spTgt spid="15908"/>
                                        </p:tgtEl>
                                        <p:attrNameLst>
                                          <p:attrName>style.visibility</p:attrName>
                                        </p:attrNameLst>
                                      </p:cBhvr>
                                      <p:to>
                                        <p:strVal val="visible"/>
                                      </p:to>
                                    </p:set>
                                    <p:anim calcmode="lin" valueType="num">
                                      <p:cBhvr additive="base">
                                        <p:cTn dur="500"/>
                                        <p:tgtEl>
                                          <p:spTgt spid="15908"/>
                                        </p:tgtEl>
                                        <p:attrNameLst>
                                          <p:attrName>ppt_w</p:attrName>
                                        </p:attrNameLst>
                                      </p:cBhvr>
                                      <p:tavLst>
                                        <p:tav fmla="" tm="0">
                                          <p:val>
                                            <p:strVal val="0"/>
                                          </p:val>
                                        </p:tav>
                                        <p:tav fmla="" tm="100000">
                                          <p:val>
                                            <p:strVal val="#ppt_w"/>
                                          </p:val>
                                        </p:tav>
                                      </p:tavLst>
                                    </p:anim>
                                    <p:anim calcmode="lin" valueType="num">
                                      <p:cBhvr additive="base">
                                        <p:cTn dur="500"/>
                                        <p:tgtEl>
                                          <p:spTgt spid="1590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750"/>
                                  </p:stCondLst>
                                  <p:childTnLst>
                                    <p:set>
                                      <p:cBhvr>
                                        <p:cTn dur="1" fill="hold">
                                          <p:stCondLst>
                                            <p:cond delay="0"/>
                                          </p:stCondLst>
                                        </p:cTn>
                                        <p:tgtEl>
                                          <p:spTgt spid="15909"/>
                                        </p:tgtEl>
                                        <p:attrNameLst>
                                          <p:attrName>style.visibility</p:attrName>
                                        </p:attrNameLst>
                                      </p:cBhvr>
                                      <p:to>
                                        <p:strVal val="visible"/>
                                      </p:to>
                                    </p:set>
                                    <p:anim calcmode="lin" valueType="num">
                                      <p:cBhvr additive="base">
                                        <p:cTn dur="500"/>
                                        <p:tgtEl>
                                          <p:spTgt spid="15909"/>
                                        </p:tgtEl>
                                        <p:attrNameLst>
                                          <p:attrName>ppt_w</p:attrName>
                                        </p:attrNameLst>
                                      </p:cBhvr>
                                      <p:tavLst>
                                        <p:tav fmla="" tm="0">
                                          <p:val>
                                            <p:strVal val="0"/>
                                          </p:val>
                                        </p:tav>
                                        <p:tav fmla="" tm="100000">
                                          <p:val>
                                            <p:strVal val="#ppt_w"/>
                                          </p:val>
                                        </p:tav>
                                      </p:tavLst>
                                    </p:anim>
                                    <p:anim calcmode="lin" valueType="num">
                                      <p:cBhvr additive="base">
                                        <p:cTn dur="500"/>
                                        <p:tgtEl>
                                          <p:spTgt spid="1590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750"/>
                                  </p:stCondLst>
                                  <p:childTnLst>
                                    <p:set>
                                      <p:cBhvr>
                                        <p:cTn dur="1" fill="hold">
                                          <p:stCondLst>
                                            <p:cond delay="0"/>
                                          </p:stCondLst>
                                        </p:cTn>
                                        <p:tgtEl>
                                          <p:spTgt spid="15910"/>
                                        </p:tgtEl>
                                        <p:attrNameLst>
                                          <p:attrName>style.visibility</p:attrName>
                                        </p:attrNameLst>
                                      </p:cBhvr>
                                      <p:to>
                                        <p:strVal val="visible"/>
                                      </p:to>
                                    </p:set>
                                    <p:anim calcmode="lin" valueType="num">
                                      <p:cBhvr additive="base">
                                        <p:cTn dur="500"/>
                                        <p:tgtEl>
                                          <p:spTgt spid="15910"/>
                                        </p:tgtEl>
                                        <p:attrNameLst>
                                          <p:attrName>ppt_w</p:attrName>
                                        </p:attrNameLst>
                                      </p:cBhvr>
                                      <p:tavLst>
                                        <p:tav fmla="" tm="0">
                                          <p:val>
                                            <p:strVal val="0"/>
                                          </p:val>
                                        </p:tav>
                                        <p:tav fmla="" tm="100000">
                                          <p:val>
                                            <p:strVal val="#ppt_w"/>
                                          </p:val>
                                        </p:tav>
                                      </p:tavLst>
                                    </p:anim>
                                    <p:anim calcmode="lin" valueType="num">
                                      <p:cBhvr additive="base">
                                        <p:cTn dur="500"/>
                                        <p:tgtEl>
                                          <p:spTgt spid="1591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750"/>
                                  </p:stCondLst>
                                  <p:childTnLst>
                                    <p:set>
                                      <p:cBhvr>
                                        <p:cTn dur="1" fill="hold">
                                          <p:stCondLst>
                                            <p:cond delay="0"/>
                                          </p:stCondLst>
                                        </p:cTn>
                                        <p:tgtEl>
                                          <p:spTgt spid="15911"/>
                                        </p:tgtEl>
                                        <p:attrNameLst>
                                          <p:attrName>style.visibility</p:attrName>
                                        </p:attrNameLst>
                                      </p:cBhvr>
                                      <p:to>
                                        <p:strVal val="visible"/>
                                      </p:to>
                                    </p:set>
                                    <p:anim calcmode="lin" valueType="num">
                                      <p:cBhvr additive="base">
                                        <p:cTn dur="500"/>
                                        <p:tgtEl>
                                          <p:spTgt spid="15911"/>
                                        </p:tgtEl>
                                        <p:attrNameLst>
                                          <p:attrName>ppt_w</p:attrName>
                                        </p:attrNameLst>
                                      </p:cBhvr>
                                      <p:tavLst>
                                        <p:tav fmla="" tm="0">
                                          <p:val>
                                            <p:strVal val="0"/>
                                          </p:val>
                                        </p:tav>
                                        <p:tav fmla="" tm="100000">
                                          <p:val>
                                            <p:strVal val="#ppt_w"/>
                                          </p:val>
                                        </p:tav>
                                      </p:tavLst>
                                    </p:anim>
                                    <p:anim calcmode="lin" valueType="num">
                                      <p:cBhvr additive="base">
                                        <p:cTn dur="500"/>
                                        <p:tgtEl>
                                          <p:spTgt spid="1591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750"/>
                                  </p:stCondLst>
                                  <p:childTnLst>
                                    <p:set>
                                      <p:cBhvr>
                                        <p:cTn dur="1" fill="hold">
                                          <p:stCondLst>
                                            <p:cond delay="0"/>
                                          </p:stCondLst>
                                        </p:cTn>
                                        <p:tgtEl>
                                          <p:spTgt spid="15912"/>
                                        </p:tgtEl>
                                        <p:attrNameLst>
                                          <p:attrName>style.visibility</p:attrName>
                                        </p:attrNameLst>
                                      </p:cBhvr>
                                      <p:to>
                                        <p:strVal val="visible"/>
                                      </p:to>
                                    </p:set>
                                    <p:anim calcmode="lin" valueType="num">
                                      <p:cBhvr additive="base">
                                        <p:cTn dur="500"/>
                                        <p:tgtEl>
                                          <p:spTgt spid="15912"/>
                                        </p:tgtEl>
                                        <p:attrNameLst>
                                          <p:attrName>ppt_w</p:attrName>
                                        </p:attrNameLst>
                                      </p:cBhvr>
                                      <p:tavLst>
                                        <p:tav fmla="" tm="0">
                                          <p:val>
                                            <p:strVal val="0"/>
                                          </p:val>
                                        </p:tav>
                                        <p:tav fmla="" tm="100000">
                                          <p:val>
                                            <p:strVal val="#ppt_w"/>
                                          </p:val>
                                        </p:tav>
                                      </p:tavLst>
                                    </p:anim>
                                    <p:anim calcmode="lin" valueType="num">
                                      <p:cBhvr additive="base">
                                        <p:cTn dur="500"/>
                                        <p:tgtEl>
                                          <p:spTgt spid="1591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750"/>
                                  </p:stCondLst>
                                  <p:childTnLst>
                                    <p:set>
                                      <p:cBhvr>
                                        <p:cTn dur="1" fill="hold">
                                          <p:stCondLst>
                                            <p:cond delay="0"/>
                                          </p:stCondLst>
                                        </p:cTn>
                                        <p:tgtEl>
                                          <p:spTgt spid="15913"/>
                                        </p:tgtEl>
                                        <p:attrNameLst>
                                          <p:attrName>style.visibility</p:attrName>
                                        </p:attrNameLst>
                                      </p:cBhvr>
                                      <p:to>
                                        <p:strVal val="visible"/>
                                      </p:to>
                                    </p:set>
                                    <p:anim calcmode="lin" valueType="num">
                                      <p:cBhvr additive="base">
                                        <p:cTn dur="500"/>
                                        <p:tgtEl>
                                          <p:spTgt spid="15913"/>
                                        </p:tgtEl>
                                        <p:attrNameLst>
                                          <p:attrName>ppt_w</p:attrName>
                                        </p:attrNameLst>
                                      </p:cBhvr>
                                      <p:tavLst>
                                        <p:tav fmla="" tm="0">
                                          <p:val>
                                            <p:strVal val="0"/>
                                          </p:val>
                                        </p:tav>
                                        <p:tav fmla="" tm="100000">
                                          <p:val>
                                            <p:strVal val="#ppt_w"/>
                                          </p:val>
                                        </p:tav>
                                      </p:tavLst>
                                    </p:anim>
                                    <p:anim calcmode="lin" valueType="num">
                                      <p:cBhvr additive="base">
                                        <p:cTn dur="500"/>
                                        <p:tgtEl>
                                          <p:spTgt spid="1591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750"/>
                                  </p:stCondLst>
                                  <p:childTnLst>
                                    <p:set>
                                      <p:cBhvr>
                                        <p:cTn dur="1" fill="hold">
                                          <p:stCondLst>
                                            <p:cond delay="0"/>
                                          </p:stCondLst>
                                        </p:cTn>
                                        <p:tgtEl>
                                          <p:spTgt spid="15931"/>
                                        </p:tgtEl>
                                        <p:attrNameLst>
                                          <p:attrName>style.visibility</p:attrName>
                                        </p:attrNameLst>
                                      </p:cBhvr>
                                      <p:to>
                                        <p:strVal val="visible"/>
                                      </p:to>
                                    </p:set>
                                    <p:anim calcmode="lin" valueType="num">
                                      <p:cBhvr additive="base">
                                        <p:cTn dur="500"/>
                                        <p:tgtEl>
                                          <p:spTgt spid="15931"/>
                                        </p:tgtEl>
                                        <p:attrNameLst>
                                          <p:attrName>ppt_w</p:attrName>
                                        </p:attrNameLst>
                                      </p:cBhvr>
                                      <p:tavLst>
                                        <p:tav fmla="" tm="0">
                                          <p:val>
                                            <p:strVal val="0"/>
                                          </p:val>
                                        </p:tav>
                                        <p:tav fmla="" tm="100000">
                                          <p:val>
                                            <p:strVal val="#ppt_w"/>
                                          </p:val>
                                        </p:tav>
                                      </p:tavLst>
                                    </p:anim>
                                    <p:anim calcmode="lin" valueType="num">
                                      <p:cBhvr additive="base">
                                        <p:cTn dur="500"/>
                                        <p:tgtEl>
                                          <p:spTgt spid="15931"/>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750"/>
                                  </p:stCondLst>
                                  <p:childTnLst>
                                    <p:set>
                                      <p:cBhvr>
                                        <p:cTn dur="1" fill="hold">
                                          <p:stCondLst>
                                            <p:cond delay="0"/>
                                          </p:stCondLst>
                                        </p:cTn>
                                        <p:tgtEl>
                                          <p:spTgt spid="15906"/>
                                        </p:tgtEl>
                                        <p:attrNameLst>
                                          <p:attrName>style.visibility</p:attrName>
                                        </p:attrNameLst>
                                      </p:cBhvr>
                                      <p:to>
                                        <p:strVal val="visible"/>
                                      </p:to>
                                    </p:set>
                                    <p:animEffect filter="fade" transition="in">
                                      <p:cBhvr>
                                        <p:cTn dur="500"/>
                                        <p:tgtEl>
                                          <p:spTgt spid="15906"/>
                                        </p:tgtEl>
                                      </p:cBhvr>
                                    </p:animEffect>
                                  </p:childTnLst>
                                </p:cTn>
                              </p:par>
                              <p:par>
                                <p:cTn fill="hold" nodeType="withEffect" presetClass="entr" presetID="10" presetSubtype="0">
                                  <p:stCondLst>
                                    <p:cond delay="750"/>
                                  </p:stCondLst>
                                  <p:childTnLst>
                                    <p:set>
                                      <p:cBhvr>
                                        <p:cTn dur="1" fill="hold">
                                          <p:stCondLst>
                                            <p:cond delay="0"/>
                                          </p:stCondLst>
                                        </p:cTn>
                                        <p:tgtEl>
                                          <p:spTgt spid="15903"/>
                                        </p:tgtEl>
                                        <p:attrNameLst>
                                          <p:attrName>style.visibility</p:attrName>
                                        </p:attrNameLst>
                                      </p:cBhvr>
                                      <p:to>
                                        <p:strVal val="visible"/>
                                      </p:to>
                                    </p:set>
                                    <p:animEffect filter="fade" transition="in">
                                      <p:cBhvr>
                                        <p:cTn dur="500"/>
                                        <p:tgtEl>
                                          <p:spTgt spid="15903"/>
                                        </p:tgtEl>
                                      </p:cBhvr>
                                    </p:animEffect>
                                  </p:childTnLst>
                                </p:cTn>
                              </p:par>
                              <p:par>
                                <p:cTn fill="hold" nodeType="withEffect" presetClass="entr" presetID="10" presetSubtype="0">
                                  <p:stCondLst>
                                    <p:cond delay="750"/>
                                  </p:stCondLst>
                                  <p:childTnLst>
                                    <p:set>
                                      <p:cBhvr>
                                        <p:cTn dur="1" fill="hold">
                                          <p:stCondLst>
                                            <p:cond delay="0"/>
                                          </p:stCondLst>
                                        </p:cTn>
                                        <p:tgtEl>
                                          <p:spTgt spid="15904"/>
                                        </p:tgtEl>
                                        <p:attrNameLst>
                                          <p:attrName>style.visibility</p:attrName>
                                        </p:attrNameLst>
                                      </p:cBhvr>
                                      <p:to>
                                        <p:strVal val="visible"/>
                                      </p:to>
                                    </p:set>
                                    <p:animEffect filter="fade" transition="in">
                                      <p:cBhvr>
                                        <p:cTn dur="500"/>
                                        <p:tgtEl>
                                          <p:spTgt spid="15904"/>
                                        </p:tgtEl>
                                      </p:cBhvr>
                                    </p:animEffect>
                                  </p:childTnLst>
                                </p:cTn>
                              </p:par>
                              <p:par>
                                <p:cTn fill="hold" nodeType="withEffect" presetClass="entr" presetID="10" presetSubtype="0">
                                  <p:stCondLst>
                                    <p:cond delay="750"/>
                                  </p:stCondLst>
                                  <p:childTnLst>
                                    <p:set>
                                      <p:cBhvr>
                                        <p:cTn dur="1" fill="hold">
                                          <p:stCondLst>
                                            <p:cond delay="0"/>
                                          </p:stCondLst>
                                        </p:cTn>
                                        <p:tgtEl>
                                          <p:spTgt spid="15905"/>
                                        </p:tgtEl>
                                        <p:attrNameLst>
                                          <p:attrName>style.visibility</p:attrName>
                                        </p:attrNameLst>
                                      </p:cBhvr>
                                      <p:to>
                                        <p:strVal val="visible"/>
                                      </p:to>
                                    </p:set>
                                    <p:animEffect filter="fade" transition="in">
                                      <p:cBhvr>
                                        <p:cTn dur="500"/>
                                        <p:tgtEl>
                                          <p:spTgt spid="15905"/>
                                        </p:tgtEl>
                                      </p:cBhvr>
                                    </p:animEffect>
                                  </p:childTnLst>
                                </p:cTn>
                              </p:par>
                              <p:par>
                                <p:cTn fill="hold" nodeType="withEffect" presetClass="entr" presetID="10" presetSubtype="0">
                                  <p:stCondLst>
                                    <p:cond delay="750"/>
                                  </p:stCondLst>
                                  <p:childTnLst>
                                    <p:set>
                                      <p:cBhvr>
                                        <p:cTn dur="1" fill="hold">
                                          <p:stCondLst>
                                            <p:cond delay="0"/>
                                          </p:stCondLst>
                                        </p:cTn>
                                        <p:tgtEl>
                                          <p:spTgt spid="15930"/>
                                        </p:tgtEl>
                                        <p:attrNameLst>
                                          <p:attrName>style.visibility</p:attrName>
                                        </p:attrNameLst>
                                      </p:cBhvr>
                                      <p:to>
                                        <p:strVal val="visible"/>
                                      </p:to>
                                    </p:set>
                                    <p:animEffect filter="fade" transition="in">
                                      <p:cBhvr>
                                        <p:cTn dur="500"/>
                                        <p:tgtEl>
                                          <p:spTgt spid="15930"/>
                                        </p:tgtEl>
                                      </p:cBhvr>
                                    </p:animEffect>
                                  </p:childTnLst>
                                </p:cTn>
                              </p:par>
                              <p:par>
                                <p:cTn fill="hold" nodeType="withEffect" presetClass="entr" presetID="10" presetSubtype="0">
                                  <p:stCondLst>
                                    <p:cond delay="750"/>
                                  </p:stCondLst>
                                  <p:childTnLst>
                                    <p:set>
                                      <p:cBhvr>
                                        <p:cTn dur="1" fill="hold">
                                          <p:stCondLst>
                                            <p:cond delay="0"/>
                                          </p:stCondLst>
                                        </p:cTn>
                                        <p:tgtEl>
                                          <p:spTgt spid="15929"/>
                                        </p:tgtEl>
                                        <p:attrNameLst>
                                          <p:attrName>style.visibility</p:attrName>
                                        </p:attrNameLst>
                                      </p:cBhvr>
                                      <p:to>
                                        <p:strVal val="visible"/>
                                      </p:to>
                                    </p:set>
                                    <p:animEffect filter="fade" transition="in">
                                      <p:cBhvr>
                                        <p:cTn dur="500"/>
                                        <p:tgtEl>
                                          <p:spTgt spid="15929"/>
                                        </p:tgtEl>
                                      </p:cBhvr>
                                    </p:animEffect>
                                  </p:childTnLst>
                                </p:cTn>
                              </p:par>
                              <p:par>
                                <p:cTn fill="hold" nodeType="withEffect" presetClass="entr" presetID="10" presetSubtype="0">
                                  <p:stCondLst>
                                    <p:cond delay="750"/>
                                  </p:stCondLst>
                                  <p:childTnLst>
                                    <p:set>
                                      <p:cBhvr>
                                        <p:cTn dur="1" fill="hold">
                                          <p:stCondLst>
                                            <p:cond delay="0"/>
                                          </p:stCondLst>
                                        </p:cTn>
                                        <p:tgtEl>
                                          <p:spTgt spid="15928"/>
                                        </p:tgtEl>
                                        <p:attrNameLst>
                                          <p:attrName>style.visibility</p:attrName>
                                        </p:attrNameLst>
                                      </p:cBhvr>
                                      <p:to>
                                        <p:strVal val="visible"/>
                                      </p:to>
                                    </p:set>
                                    <p:animEffect filter="fade" transition="in">
                                      <p:cBhvr>
                                        <p:cTn dur="500"/>
                                        <p:tgtEl>
                                          <p:spTgt spid="15928"/>
                                        </p:tgtEl>
                                      </p:cBhvr>
                                    </p:animEffect>
                                  </p:childTnLst>
                                </p:cTn>
                              </p:par>
                            </p:childTnLst>
                          </p:cTn>
                        </p:par>
                        <p:par>
                          <p:cTn fill="hold">
                            <p:stCondLst>
                              <p:cond delay="500"/>
                            </p:stCondLst>
                            <p:childTnLst>
                              <p:par>
                                <p:cTn fill="hold" nodeType="afterEffect" presetClass="entr" presetID="2" presetSubtype="8">
                                  <p:stCondLst>
                                    <p:cond delay="0"/>
                                  </p:stCondLst>
                                  <p:childTnLst>
                                    <p:set>
                                      <p:cBhvr>
                                        <p:cTn dur="1" fill="hold">
                                          <p:stCondLst>
                                            <p:cond delay="0"/>
                                          </p:stCondLst>
                                        </p:cTn>
                                        <p:tgtEl>
                                          <p:spTgt spid="15893"/>
                                        </p:tgtEl>
                                        <p:attrNameLst>
                                          <p:attrName>style.visibility</p:attrName>
                                        </p:attrNameLst>
                                      </p:cBhvr>
                                      <p:to>
                                        <p:strVal val="visible"/>
                                      </p:to>
                                    </p:set>
                                    <p:anim calcmode="lin" valueType="num">
                                      <p:cBhvr additive="base">
                                        <p:cTn dur="500"/>
                                        <p:tgtEl>
                                          <p:spTgt spid="15893"/>
                                        </p:tgtEl>
                                        <p:attrNameLst>
                                          <p:attrName>ppt_x</p:attrName>
                                        </p:attrNameLst>
                                      </p:cBhvr>
                                      <p:tavLst>
                                        <p:tav fmla="" tm="0">
                                          <p:val>
                                            <p:strVal val="#ppt_x-1"/>
                                          </p:val>
                                        </p:tav>
                                        <p:tav fmla="" tm="100000">
                                          <p:val>
                                            <p:strVal val="#ppt_x"/>
                                          </p:val>
                                        </p:tav>
                                      </p:tavLst>
                                    </p:anim>
                                  </p:childTnLst>
                                </p:cTn>
                              </p:par>
                              <p:par>
                                <p:cTn fill="hold" nodeType="withEffect" presetClass="entr" presetID="23" presetSubtype="16">
                                  <p:stCondLst>
                                    <p:cond delay="750"/>
                                  </p:stCondLst>
                                  <p:childTnLst>
                                    <p:set>
                                      <p:cBhvr>
                                        <p:cTn dur="1" fill="hold">
                                          <p:stCondLst>
                                            <p:cond delay="0"/>
                                          </p:stCondLst>
                                        </p:cTn>
                                        <p:tgtEl>
                                          <p:spTgt spid="15896"/>
                                        </p:tgtEl>
                                        <p:attrNameLst>
                                          <p:attrName>style.visibility</p:attrName>
                                        </p:attrNameLst>
                                      </p:cBhvr>
                                      <p:to>
                                        <p:strVal val="visible"/>
                                      </p:to>
                                    </p:set>
                                    <p:anim calcmode="lin" valueType="num">
                                      <p:cBhvr additive="base">
                                        <p:cTn dur="500"/>
                                        <p:tgtEl>
                                          <p:spTgt spid="15896"/>
                                        </p:tgtEl>
                                        <p:attrNameLst>
                                          <p:attrName>ppt_w</p:attrName>
                                        </p:attrNameLst>
                                      </p:cBhvr>
                                      <p:tavLst>
                                        <p:tav fmla="" tm="0">
                                          <p:val>
                                            <p:strVal val="0"/>
                                          </p:val>
                                        </p:tav>
                                        <p:tav fmla="" tm="100000">
                                          <p:val>
                                            <p:strVal val="#ppt_w"/>
                                          </p:val>
                                        </p:tav>
                                      </p:tavLst>
                                    </p:anim>
                                    <p:anim calcmode="lin" valueType="num">
                                      <p:cBhvr additive="base">
                                        <p:cTn dur="500"/>
                                        <p:tgtEl>
                                          <p:spTgt spid="15896"/>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750"/>
                                  </p:stCondLst>
                                  <p:childTnLst>
                                    <p:set>
                                      <p:cBhvr>
                                        <p:cTn dur="1" fill="hold">
                                          <p:stCondLst>
                                            <p:cond delay="0"/>
                                          </p:stCondLst>
                                        </p:cTn>
                                        <p:tgtEl>
                                          <p:spTgt spid="15894"/>
                                        </p:tgtEl>
                                        <p:attrNameLst>
                                          <p:attrName>style.visibility</p:attrName>
                                        </p:attrNameLst>
                                      </p:cBhvr>
                                      <p:to>
                                        <p:strVal val="visible"/>
                                      </p:to>
                                    </p:set>
                                    <p:animEffect filter="fade" transition="in">
                                      <p:cBhvr>
                                        <p:cTn dur="500"/>
                                        <p:tgtEl>
                                          <p:spTgt spid="15894"/>
                                        </p:tgtEl>
                                      </p:cBhvr>
                                    </p:animEffect>
                                  </p:childTnLst>
                                </p:cTn>
                              </p:par>
                              <p:par>
                                <p:cTn fill="hold" nodeType="withEffect" presetClass="entr" presetID="10" presetSubtype="0">
                                  <p:stCondLst>
                                    <p:cond delay="750"/>
                                  </p:stCondLst>
                                  <p:childTnLst>
                                    <p:set>
                                      <p:cBhvr>
                                        <p:cTn dur="1" fill="hold">
                                          <p:stCondLst>
                                            <p:cond delay="0"/>
                                          </p:stCondLst>
                                        </p:cTn>
                                        <p:tgtEl>
                                          <p:spTgt spid="15895"/>
                                        </p:tgtEl>
                                        <p:attrNameLst>
                                          <p:attrName>style.visibility</p:attrName>
                                        </p:attrNameLst>
                                      </p:cBhvr>
                                      <p:to>
                                        <p:strVal val="visible"/>
                                      </p:to>
                                    </p:set>
                                    <p:animEffect filter="fade" transition="in">
                                      <p:cBhvr>
                                        <p:cTn dur="500"/>
                                        <p:tgtEl>
                                          <p:spTgt spid="1589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43" name="Shape 15943"/>
        <p:cNvGrpSpPr/>
        <p:nvPr/>
      </p:nvGrpSpPr>
      <p:grpSpPr>
        <a:xfrm>
          <a:off x="0" y="0"/>
          <a:ext cx="0" cy="0"/>
          <a:chOff x="0" y="0"/>
          <a:chExt cx="0" cy="0"/>
        </a:xfrm>
      </p:grpSpPr>
      <p:sp>
        <p:nvSpPr>
          <p:cNvPr id="15944" name="Google Shape;15944;p265"/>
          <p:cNvSpPr/>
          <p:nvPr/>
        </p:nvSpPr>
        <p:spPr>
          <a:xfrm flipH="1">
            <a:off x="407988" y="1653223"/>
            <a:ext cx="11447928" cy="393327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945" name="Google Shape;15945;p265"/>
          <p:cNvSpPr/>
          <p:nvPr/>
        </p:nvSpPr>
        <p:spPr>
          <a:xfrm>
            <a:off x="855110" y="1333027"/>
            <a:ext cx="10513967" cy="704467"/>
          </a:xfrm>
          <a:prstGeom prst="rightArrow">
            <a:avLst>
              <a:gd fmla="val 50000" name="adj1"/>
              <a:gd fmla="val 50000" name="adj2"/>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946" name="Google Shape;15946;p265"/>
          <p:cNvSpPr txBox="1"/>
          <p:nvPr/>
        </p:nvSpPr>
        <p:spPr>
          <a:xfrm>
            <a:off x="296268" y="385036"/>
            <a:ext cx="1096228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Estudo ALPHA de Fase III: Desenho</a:t>
            </a:r>
            <a:r>
              <a:rPr b="1" baseline="30000" i="0" lang="pt-BR" sz="3500" u="none" cap="none" strike="noStrike">
                <a:solidFill>
                  <a:srgbClr val="830051"/>
                </a:solidFill>
                <a:latin typeface="Lustria"/>
                <a:ea typeface="Lustria"/>
                <a:cs typeface="Lustria"/>
                <a:sym typeface="Lustria"/>
              </a:rPr>
              <a:t>1-3</a:t>
            </a:r>
            <a:endParaRPr/>
          </a:p>
        </p:txBody>
      </p:sp>
      <p:sp>
        <p:nvSpPr>
          <p:cNvPr id="15947" name="Google Shape;15947;p265"/>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TID, 3 vezes por dia.</a:t>
            </a:r>
            <a:endParaRPr/>
          </a:p>
          <a:p>
            <a:pPr indent="0" lvl="0" marL="0" rtl="0" algn="l">
              <a:lnSpc>
                <a:spcPct val="90000"/>
              </a:lnSpc>
              <a:spcBef>
                <a:spcPts val="300"/>
              </a:spcBef>
              <a:spcAft>
                <a:spcPts val="0"/>
              </a:spcAft>
              <a:buClr>
                <a:schemeClr val="dk1"/>
              </a:buClr>
              <a:buSzPts val="800"/>
              <a:buNone/>
            </a:pPr>
            <a:r>
              <a:t/>
            </a:r>
            <a:endParaRPr b="0" i="0" u="none"/>
          </a:p>
          <a:p>
            <a:pPr indent="0" lvl="0" marL="0" rtl="0" algn="l">
              <a:lnSpc>
                <a:spcPct val="90000"/>
              </a:lnSpc>
              <a:spcBef>
                <a:spcPts val="300"/>
              </a:spcBef>
              <a:spcAft>
                <a:spcPts val="0"/>
              </a:spcAft>
              <a:buClr>
                <a:schemeClr val="dk1"/>
              </a:buClr>
              <a:buSzPts val="800"/>
              <a:buNone/>
            </a:pPr>
            <a:r>
              <a:rPr b="0" i="0" lang="pt-BR" u="none"/>
              <a:t>1. Identificador ClinicalTrials.gov: NCT04469465. Atualizado em 3 de outubro de 2022 Acesso em 3 de maio de 2023. https://clinicaltrials.gov/ct2/show/NCT04469465 2. Lee JW, et al. HemaSphereBP. 2023; 7(S3)1424-1426.</a:t>
            </a:r>
            <a:endParaRPr/>
          </a:p>
          <a:p>
            <a:pPr indent="0" lvl="0" marL="0" rtl="0" algn="l">
              <a:lnSpc>
                <a:spcPct val="90000"/>
              </a:lnSpc>
              <a:spcBef>
                <a:spcPts val="300"/>
              </a:spcBef>
              <a:spcAft>
                <a:spcPts val="0"/>
              </a:spcAft>
              <a:buClr>
                <a:schemeClr val="dk1"/>
              </a:buClr>
              <a:buSzPts val="800"/>
              <a:buNone/>
            </a:pPr>
            <a:r>
              <a:rPr b="0" i="0" lang="pt-BR" u="none"/>
              <a:t>3. Dados em arquivo. Alexion Pharmaceuticals, Inc.</a:t>
            </a:r>
            <a:endParaRPr/>
          </a:p>
        </p:txBody>
      </p:sp>
      <p:sp>
        <p:nvSpPr>
          <p:cNvPr id="15948" name="Google Shape;15948;p265"/>
          <p:cNvSpPr/>
          <p:nvPr/>
        </p:nvSpPr>
        <p:spPr>
          <a:xfrm>
            <a:off x="5876925" y="5074958"/>
            <a:ext cx="6409302" cy="1082812"/>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949" name="Google Shape;15949;p265"/>
          <p:cNvSpPr txBox="1"/>
          <p:nvPr/>
        </p:nvSpPr>
        <p:spPr>
          <a:xfrm>
            <a:off x="6167347" y="5371651"/>
            <a:ext cx="2156014" cy="380873"/>
          </a:xfrm>
          <a:prstGeom prst="rect">
            <a:avLst/>
          </a:prstGeom>
          <a:noFill/>
          <a:ln>
            <a:noFill/>
          </a:ln>
        </p:spPr>
        <p:txBody>
          <a:bodyPr anchorCtr="0" anchor="t" bIns="0" lIns="0" spcFirstLastPara="1" rIns="0" wrap="square" tIns="12700">
            <a:spAutoFit/>
          </a:bodyPr>
          <a:lstStyle/>
          <a:p>
            <a:pPr indent="0" lvl="0" marL="0" marR="448944" rtl="0" algn="l">
              <a:lnSpc>
                <a:spcPct val="170000"/>
              </a:lnSpc>
              <a:spcBef>
                <a:spcPts val="0"/>
              </a:spcBef>
              <a:spcAft>
                <a:spcPts val="0"/>
              </a:spcAft>
              <a:buClr>
                <a:srgbClr val="F3F4F3"/>
              </a:buClr>
              <a:buSzPts val="1600"/>
              <a:buFont typeface="Calibri"/>
              <a:buNone/>
            </a:pPr>
            <a:r>
              <a:rPr b="1" i="0" lang="pt-BR" sz="1600" u="none" cap="none" strike="noStrike">
                <a:solidFill>
                  <a:srgbClr val="F3F4F3"/>
                </a:solidFill>
                <a:latin typeface="Calibri"/>
                <a:ea typeface="Calibri"/>
                <a:cs typeface="Calibri"/>
                <a:sym typeface="Calibri"/>
              </a:rPr>
              <a:t>Dosagem</a:t>
            </a:r>
            <a:endParaRPr b="0" i="0" sz="1600" u="none" cap="none" strike="noStrike">
              <a:solidFill>
                <a:srgbClr val="3F4444"/>
              </a:solidFill>
              <a:latin typeface="Calibri"/>
              <a:ea typeface="Calibri"/>
              <a:cs typeface="Calibri"/>
              <a:sym typeface="Calibri"/>
            </a:endParaRPr>
          </a:p>
        </p:txBody>
      </p:sp>
      <p:sp>
        <p:nvSpPr>
          <p:cNvPr id="15950" name="Google Shape;15950;p265"/>
          <p:cNvSpPr txBox="1"/>
          <p:nvPr/>
        </p:nvSpPr>
        <p:spPr>
          <a:xfrm>
            <a:off x="7452196" y="5241533"/>
            <a:ext cx="4856727" cy="689932"/>
          </a:xfrm>
          <a:prstGeom prst="rect">
            <a:avLst/>
          </a:prstGeom>
          <a:noFill/>
          <a:ln>
            <a:noFill/>
          </a:ln>
        </p:spPr>
        <p:txBody>
          <a:bodyPr anchorCtr="0" anchor="t" bIns="0" lIns="0" spcFirstLastPara="1" rIns="0" wrap="square" tIns="12700">
            <a:spAutoFit/>
          </a:bodyPr>
          <a:lstStyle/>
          <a:p>
            <a:pPr indent="0" lvl="0" marL="608330" marR="448944" rtl="0" algn="l">
              <a:lnSpc>
                <a:spcPct val="100000"/>
              </a:lnSpc>
              <a:spcBef>
                <a:spcPts val="0"/>
              </a:spcBef>
              <a:spcAft>
                <a:spcPts val="0"/>
              </a:spcAft>
              <a:buClr>
                <a:srgbClr val="F3F4F3"/>
              </a:buClr>
              <a:buSzPts val="1600"/>
              <a:buFont typeface="Calibri"/>
              <a:buNone/>
            </a:pPr>
            <a:r>
              <a:rPr b="1" i="0" lang="pt-BR" sz="1600" u="none" cap="none" strike="noStrike">
                <a:solidFill>
                  <a:srgbClr val="F3F4F3"/>
                </a:solidFill>
                <a:latin typeface="Calibri"/>
                <a:ea typeface="Calibri"/>
                <a:cs typeface="Calibri"/>
                <a:sym typeface="Calibri"/>
              </a:rPr>
              <a:t>Danicopana 150 mg TID (oral)</a:t>
            </a:r>
            <a:endParaRPr/>
          </a:p>
          <a:p>
            <a:pPr indent="0" lvl="0" marL="608330" marR="448944" rtl="0" algn="l">
              <a:lnSpc>
                <a:spcPct val="100000"/>
              </a:lnSpc>
              <a:spcBef>
                <a:spcPts val="0"/>
              </a:spcBef>
              <a:spcAft>
                <a:spcPts val="0"/>
              </a:spcAft>
              <a:buClr>
                <a:srgbClr val="F3F4F3"/>
              </a:buClr>
              <a:buSzPts val="1400"/>
              <a:buFont typeface="Calibri"/>
              <a:buNone/>
            </a:pPr>
            <a:r>
              <a:rPr b="0" i="0" lang="pt-BR" sz="1400" u="none" cap="none" strike="noStrike">
                <a:solidFill>
                  <a:srgbClr val="F3F4F3"/>
                </a:solidFill>
                <a:latin typeface="Calibri"/>
                <a:ea typeface="Calibri"/>
                <a:cs typeface="Calibri"/>
                <a:sym typeface="Calibri"/>
              </a:rPr>
              <a:t>Aumento da dose para 200 mg  TID (oral), de acordo com a resposta clínica do paciente</a:t>
            </a:r>
            <a:endParaRPr/>
          </a:p>
        </p:txBody>
      </p:sp>
      <p:sp>
        <p:nvSpPr>
          <p:cNvPr id="15951" name="Google Shape;15951;p265"/>
          <p:cNvSpPr/>
          <p:nvPr/>
        </p:nvSpPr>
        <p:spPr>
          <a:xfrm>
            <a:off x="1494116" y="2808969"/>
            <a:ext cx="1094093" cy="1094096"/>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952" name="Google Shape;15952;p265"/>
          <p:cNvSpPr/>
          <p:nvPr/>
        </p:nvSpPr>
        <p:spPr>
          <a:xfrm>
            <a:off x="1640925" y="2969565"/>
            <a:ext cx="729124" cy="729293"/>
          </a:xfrm>
          <a:custGeom>
            <a:rect b="b" l="l" r="r" t="t"/>
            <a:pathLst>
              <a:path extrusionOk="0" h="901817" w="901607">
                <a:moveTo>
                  <a:pt x="483901" y="121655"/>
                </a:moveTo>
                <a:cubicBezTo>
                  <a:pt x="374364" y="121655"/>
                  <a:pt x="285258" y="210766"/>
                  <a:pt x="285258" y="320299"/>
                </a:cubicBezTo>
                <a:cubicBezTo>
                  <a:pt x="285258" y="429831"/>
                  <a:pt x="374369" y="518943"/>
                  <a:pt x="483901" y="518943"/>
                </a:cubicBezTo>
                <a:cubicBezTo>
                  <a:pt x="593434" y="518943"/>
                  <a:pt x="682545" y="429831"/>
                  <a:pt x="682545" y="320299"/>
                </a:cubicBezTo>
                <a:cubicBezTo>
                  <a:pt x="682545" y="210766"/>
                  <a:pt x="593434" y="121655"/>
                  <a:pt x="483901" y="121655"/>
                </a:cubicBezTo>
                <a:close/>
                <a:moveTo>
                  <a:pt x="483901" y="493911"/>
                </a:moveTo>
                <a:cubicBezTo>
                  <a:pt x="388166" y="493911"/>
                  <a:pt x="310289" y="416036"/>
                  <a:pt x="310289" y="320299"/>
                </a:cubicBezTo>
                <a:cubicBezTo>
                  <a:pt x="310289" y="224563"/>
                  <a:pt x="388164" y="146687"/>
                  <a:pt x="483901" y="146687"/>
                </a:cubicBezTo>
                <a:cubicBezTo>
                  <a:pt x="579637" y="146687"/>
                  <a:pt x="657514" y="224561"/>
                  <a:pt x="657514" y="320299"/>
                </a:cubicBezTo>
                <a:cubicBezTo>
                  <a:pt x="657514" y="416035"/>
                  <a:pt x="579639" y="493911"/>
                  <a:pt x="483901" y="493911"/>
                </a:cubicBezTo>
                <a:close/>
                <a:moveTo>
                  <a:pt x="194360" y="399926"/>
                </a:moveTo>
                <a:cubicBezTo>
                  <a:pt x="187291" y="374105"/>
                  <a:pt x="183682" y="347315"/>
                  <a:pt x="183682" y="320303"/>
                </a:cubicBezTo>
                <a:cubicBezTo>
                  <a:pt x="183682" y="171217"/>
                  <a:pt x="292219" y="46754"/>
                  <a:pt x="436171" y="23875"/>
                </a:cubicBezTo>
                <a:lnTo>
                  <a:pt x="436134" y="23838"/>
                </a:lnTo>
                <a:cubicBezTo>
                  <a:pt x="429883" y="20861"/>
                  <a:pt x="427204" y="13419"/>
                  <a:pt x="430180" y="7169"/>
                </a:cubicBezTo>
                <a:cubicBezTo>
                  <a:pt x="433157" y="919"/>
                  <a:pt x="440599" y="-1761"/>
                  <a:pt x="446849" y="1216"/>
                </a:cubicBezTo>
                <a:lnTo>
                  <a:pt x="489265" y="21308"/>
                </a:lnTo>
                <a:cubicBezTo>
                  <a:pt x="493283" y="23206"/>
                  <a:pt x="495962" y="27075"/>
                  <a:pt x="496371" y="31503"/>
                </a:cubicBezTo>
                <a:cubicBezTo>
                  <a:pt x="496743" y="35930"/>
                  <a:pt x="494809" y="40209"/>
                  <a:pt x="491162" y="42813"/>
                </a:cubicBezTo>
                <a:lnTo>
                  <a:pt x="453583" y="69677"/>
                </a:lnTo>
                <a:cubicBezTo>
                  <a:pt x="447965" y="73695"/>
                  <a:pt x="440151" y="72393"/>
                  <a:pt x="436096" y="66775"/>
                </a:cubicBezTo>
                <a:cubicBezTo>
                  <a:pt x="432078" y="61156"/>
                  <a:pt x="433380" y="53343"/>
                  <a:pt x="438999" y="49288"/>
                </a:cubicBezTo>
                <a:lnTo>
                  <a:pt x="439929" y="48618"/>
                </a:lnTo>
                <a:cubicBezTo>
                  <a:pt x="308103" y="69677"/>
                  <a:pt x="208728" y="183721"/>
                  <a:pt x="208728" y="320300"/>
                </a:cubicBezTo>
                <a:cubicBezTo>
                  <a:pt x="208728" y="345080"/>
                  <a:pt x="212040" y="369636"/>
                  <a:pt x="218514" y="393300"/>
                </a:cubicBezTo>
                <a:cubicBezTo>
                  <a:pt x="220337" y="399960"/>
                  <a:pt x="216430" y="406881"/>
                  <a:pt x="209733" y="408704"/>
                </a:cubicBezTo>
                <a:cubicBezTo>
                  <a:pt x="208616" y="409002"/>
                  <a:pt x="207500" y="409150"/>
                  <a:pt x="206421" y="409150"/>
                </a:cubicBezTo>
                <a:cubicBezTo>
                  <a:pt x="200915" y="409150"/>
                  <a:pt x="195891" y="405504"/>
                  <a:pt x="194366" y="399923"/>
                </a:cubicBezTo>
                <a:close/>
                <a:moveTo>
                  <a:pt x="536737" y="37195"/>
                </a:moveTo>
                <a:cubicBezTo>
                  <a:pt x="538299" y="30460"/>
                  <a:pt x="545034" y="26256"/>
                  <a:pt x="551768" y="27819"/>
                </a:cubicBezTo>
                <a:cubicBezTo>
                  <a:pt x="616769" y="42850"/>
                  <a:pt x="675784" y="79909"/>
                  <a:pt x="717865" y="132184"/>
                </a:cubicBezTo>
                <a:cubicBezTo>
                  <a:pt x="760579" y="185241"/>
                  <a:pt x="784130" y="252066"/>
                  <a:pt x="784130" y="320341"/>
                </a:cubicBezTo>
                <a:cubicBezTo>
                  <a:pt x="784130" y="357436"/>
                  <a:pt x="777582" y="393229"/>
                  <a:pt x="764597" y="427202"/>
                </a:cubicBezTo>
                <a:cubicBezTo>
                  <a:pt x="770289" y="423295"/>
                  <a:pt x="778066" y="424709"/>
                  <a:pt x="781972" y="430402"/>
                </a:cubicBezTo>
                <a:cubicBezTo>
                  <a:pt x="785916" y="436094"/>
                  <a:pt x="784465" y="443871"/>
                  <a:pt x="778772" y="447814"/>
                </a:cubicBezTo>
                <a:lnTo>
                  <a:pt x="740151" y="474492"/>
                </a:lnTo>
                <a:cubicBezTo>
                  <a:pt x="738030" y="475943"/>
                  <a:pt x="735537" y="476724"/>
                  <a:pt x="733045" y="476724"/>
                </a:cubicBezTo>
                <a:cubicBezTo>
                  <a:pt x="731259" y="476724"/>
                  <a:pt x="729436" y="476352"/>
                  <a:pt x="727761" y="475571"/>
                </a:cubicBezTo>
                <a:cubicBezTo>
                  <a:pt x="723743" y="473711"/>
                  <a:pt x="720990" y="469841"/>
                  <a:pt x="720580" y="465414"/>
                </a:cubicBezTo>
                <a:lnTo>
                  <a:pt x="716115" y="419426"/>
                </a:lnTo>
                <a:cubicBezTo>
                  <a:pt x="715446" y="412543"/>
                  <a:pt x="720506" y="406440"/>
                  <a:pt x="727389" y="405771"/>
                </a:cubicBezTo>
                <a:cubicBezTo>
                  <a:pt x="734273" y="405101"/>
                  <a:pt x="740375" y="410161"/>
                  <a:pt x="741081" y="417045"/>
                </a:cubicBezTo>
                <a:lnTo>
                  <a:pt x="741193" y="418310"/>
                </a:lnTo>
                <a:cubicBezTo>
                  <a:pt x="753062" y="387205"/>
                  <a:pt x="759090" y="354388"/>
                  <a:pt x="759090" y="320421"/>
                </a:cubicBezTo>
                <a:cubicBezTo>
                  <a:pt x="759090" y="191538"/>
                  <a:pt x="671541" y="81296"/>
                  <a:pt x="546158" y="52312"/>
                </a:cubicBezTo>
                <a:cubicBezTo>
                  <a:pt x="539424" y="50749"/>
                  <a:pt x="535220" y="44014"/>
                  <a:pt x="536782" y="37280"/>
                </a:cubicBezTo>
                <a:close/>
                <a:moveTo>
                  <a:pt x="901592" y="888158"/>
                </a:moveTo>
                <a:cubicBezTo>
                  <a:pt x="898876" y="858057"/>
                  <a:pt x="885109" y="830190"/>
                  <a:pt x="862748" y="809689"/>
                </a:cubicBezTo>
                <a:cubicBezTo>
                  <a:pt x="851288" y="799159"/>
                  <a:pt x="838080" y="791048"/>
                  <a:pt x="823830" y="785616"/>
                </a:cubicBezTo>
                <a:cubicBezTo>
                  <a:pt x="836815" y="773821"/>
                  <a:pt x="845001" y="756818"/>
                  <a:pt x="845001" y="737917"/>
                </a:cubicBezTo>
                <a:cubicBezTo>
                  <a:pt x="845001" y="702384"/>
                  <a:pt x="816091" y="673474"/>
                  <a:pt x="780559" y="673474"/>
                </a:cubicBezTo>
                <a:cubicBezTo>
                  <a:pt x="777991" y="673474"/>
                  <a:pt x="775461" y="673660"/>
                  <a:pt x="772931" y="673958"/>
                </a:cubicBezTo>
                <a:cubicBezTo>
                  <a:pt x="760988" y="639541"/>
                  <a:pt x="734571" y="612976"/>
                  <a:pt x="701531" y="600436"/>
                </a:cubicBezTo>
                <a:cubicBezTo>
                  <a:pt x="714479" y="588642"/>
                  <a:pt x="722665" y="571639"/>
                  <a:pt x="722665" y="552774"/>
                </a:cubicBezTo>
                <a:cubicBezTo>
                  <a:pt x="722665" y="517241"/>
                  <a:pt x="693755" y="488332"/>
                  <a:pt x="658223" y="488332"/>
                </a:cubicBezTo>
                <a:cubicBezTo>
                  <a:pt x="622690" y="488332"/>
                  <a:pt x="593780" y="517242"/>
                  <a:pt x="593780" y="552774"/>
                </a:cubicBezTo>
                <a:cubicBezTo>
                  <a:pt x="593780" y="571639"/>
                  <a:pt x="601928" y="588642"/>
                  <a:pt x="614914" y="600436"/>
                </a:cubicBezTo>
                <a:cubicBezTo>
                  <a:pt x="581874" y="612975"/>
                  <a:pt x="555457" y="639541"/>
                  <a:pt x="543514" y="673958"/>
                </a:cubicBezTo>
                <a:cubicBezTo>
                  <a:pt x="541021" y="673660"/>
                  <a:pt x="538491" y="673474"/>
                  <a:pt x="535886" y="673474"/>
                </a:cubicBezTo>
                <a:cubicBezTo>
                  <a:pt x="500353" y="673474"/>
                  <a:pt x="471444" y="702385"/>
                  <a:pt x="471444" y="737917"/>
                </a:cubicBezTo>
                <a:cubicBezTo>
                  <a:pt x="471444" y="756818"/>
                  <a:pt x="479630" y="773821"/>
                  <a:pt x="492615" y="785616"/>
                </a:cubicBezTo>
                <a:cubicBezTo>
                  <a:pt x="478365" y="791048"/>
                  <a:pt x="465157" y="799160"/>
                  <a:pt x="453697" y="809689"/>
                </a:cubicBezTo>
                <a:cubicBezTo>
                  <a:pt x="431372" y="830189"/>
                  <a:pt x="417569" y="858057"/>
                  <a:pt x="414853" y="888158"/>
                </a:cubicBezTo>
                <a:cubicBezTo>
                  <a:pt x="414556" y="891656"/>
                  <a:pt x="415709" y="895116"/>
                  <a:pt x="418090" y="897720"/>
                </a:cubicBezTo>
                <a:cubicBezTo>
                  <a:pt x="420471" y="900325"/>
                  <a:pt x="423820" y="901813"/>
                  <a:pt x="427318" y="901813"/>
                </a:cubicBezTo>
                <a:lnTo>
                  <a:pt x="644421" y="901813"/>
                </a:lnTo>
                <a:cubicBezTo>
                  <a:pt x="647918" y="901813"/>
                  <a:pt x="651304" y="900325"/>
                  <a:pt x="653648" y="897720"/>
                </a:cubicBezTo>
                <a:cubicBezTo>
                  <a:pt x="656029" y="895116"/>
                  <a:pt x="657183" y="891656"/>
                  <a:pt x="656885" y="888158"/>
                </a:cubicBezTo>
                <a:cubicBezTo>
                  <a:pt x="654169" y="858057"/>
                  <a:pt x="640402" y="830190"/>
                  <a:pt x="618041" y="809689"/>
                </a:cubicBezTo>
                <a:cubicBezTo>
                  <a:pt x="606582" y="799159"/>
                  <a:pt x="593373" y="791048"/>
                  <a:pt x="579123" y="785616"/>
                </a:cubicBezTo>
                <a:cubicBezTo>
                  <a:pt x="592109" y="773821"/>
                  <a:pt x="600294" y="756818"/>
                  <a:pt x="600294" y="737917"/>
                </a:cubicBezTo>
                <a:cubicBezTo>
                  <a:pt x="600294" y="730475"/>
                  <a:pt x="598992" y="723332"/>
                  <a:pt x="596685" y="716671"/>
                </a:cubicBezTo>
                <a:lnTo>
                  <a:pt x="719729" y="716671"/>
                </a:lnTo>
                <a:cubicBezTo>
                  <a:pt x="717385" y="723331"/>
                  <a:pt x="716120" y="730475"/>
                  <a:pt x="716120" y="737917"/>
                </a:cubicBezTo>
                <a:cubicBezTo>
                  <a:pt x="716120" y="756818"/>
                  <a:pt x="724306" y="773821"/>
                  <a:pt x="737291" y="785616"/>
                </a:cubicBezTo>
                <a:cubicBezTo>
                  <a:pt x="723041" y="791048"/>
                  <a:pt x="709833" y="799160"/>
                  <a:pt x="698373" y="809689"/>
                </a:cubicBezTo>
                <a:cubicBezTo>
                  <a:pt x="676048" y="830189"/>
                  <a:pt x="662245" y="858057"/>
                  <a:pt x="659529" y="888158"/>
                </a:cubicBezTo>
                <a:cubicBezTo>
                  <a:pt x="659231" y="891656"/>
                  <a:pt x="660385" y="895116"/>
                  <a:pt x="662766" y="897720"/>
                </a:cubicBezTo>
                <a:cubicBezTo>
                  <a:pt x="665147" y="900325"/>
                  <a:pt x="668496" y="901813"/>
                  <a:pt x="671993" y="901813"/>
                </a:cubicBezTo>
                <a:lnTo>
                  <a:pt x="889097" y="901813"/>
                </a:lnTo>
                <a:cubicBezTo>
                  <a:pt x="892594" y="901813"/>
                  <a:pt x="895980" y="900325"/>
                  <a:pt x="898324" y="897720"/>
                </a:cubicBezTo>
                <a:cubicBezTo>
                  <a:pt x="900705" y="895116"/>
                  <a:pt x="901859" y="891656"/>
                  <a:pt x="901561" y="888158"/>
                </a:cubicBezTo>
                <a:close/>
                <a:moveTo>
                  <a:pt x="819960" y="737920"/>
                </a:moveTo>
                <a:cubicBezTo>
                  <a:pt x="819960" y="759649"/>
                  <a:pt x="802286" y="777323"/>
                  <a:pt x="780558" y="777323"/>
                </a:cubicBezTo>
                <a:cubicBezTo>
                  <a:pt x="758829" y="777323"/>
                  <a:pt x="741156" y="759649"/>
                  <a:pt x="741156" y="737920"/>
                </a:cubicBezTo>
                <a:cubicBezTo>
                  <a:pt x="741156" y="716192"/>
                  <a:pt x="758829" y="698518"/>
                  <a:pt x="780558" y="698518"/>
                </a:cubicBezTo>
                <a:cubicBezTo>
                  <a:pt x="802286" y="698518"/>
                  <a:pt x="819960" y="716192"/>
                  <a:pt x="819960" y="737920"/>
                </a:cubicBezTo>
                <a:close/>
                <a:moveTo>
                  <a:pt x="658225" y="513378"/>
                </a:moveTo>
                <a:cubicBezTo>
                  <a:pt x="679954" y="513378"/>
                  <a:pt x="697627" y="531052"/>
                  <a:pt x="697627" y="552780"/>
                </a:cubicBezTo>
                <a:cubicBezTo>
                  <a:pt x="697627" y="574509"/>
                  <a:pt x="679954" y="592182"/>
                  <a:pt x="658225" y="592182"/>
                </a:cubicBezTo>
                <a:cubicBezTo>
                  <a:pt x="636497" y="592182"/>
                  <a:pt x="618823" y="574509"/>
                  <a:pt x="618823" y="552780"/>
                </a:cubicBezTo>
                <a:cubicBezTo>
                  <a:pt x="618823" y="531052"/>
                  <a:pt x="636497" y="513378"/>
                  <a:pt x="658225" y="513378"/>
                </a:cubicBezTo>
                <a:close/>
                <a:moveTo>
                  <a:pt x="658225" y="617563"/>
                </a:moveTo>
                <a:cubicBezTo>
                  <a:pt x="699600" y="617563"/>
                  <a:pt x="735653" y="643459"/>
                  <a:pt x="749159" y="681708"/>
                </a:cubicBezTo>
                <a:cubicBezTo>
                  <a:pt x="744285" y="684424"/>
                  <a:pt x="739820" y="687772"/>
                  <a:pt x="735840" y="691642"/>
                </a:cubicBezTo>
                <a:lnTo>
                  <a:pt x="580649" y="691642"/>
                </a:lnTo>
                <a:cubicBezTo>
                  <a:pt x="576668" y="687810"/>
                  <a:pt x="572203" y="684461"/>
                  <a:pt x="567329" y="681708"/>
                </a:cubicBezTo>
                <a:cubicBezTo>
                  <a:pt x="580835" y="643496"/>
                  <a:pt x="616851" y="617563"/>
                  <a:pt x="658263" y="617563"/>
                </a:cubicBezTo>
                <a:close/>
                <a:moveTo>
                  <a:pt x="535886" y="698525"/>
                </a:moveTo>
                <a:cubicBezTo>
                  <a:pt x="557614" y="698525"/>
                  <a:pt x="575288" y="716199"/>
                  <a:pt x="575288" y="737927"/>
                </a:cubicBezTo>
                <a:cubicBezTo>
                  <a:pt x="575288" y="759656"/>
                  <a:pt x="557614" y="777329"/>
                  <a:pt x="535886" y="777329"/>
                </a:cubicBezTo>
                <a:cubicBezTo>
                  <a:pt x="514158" y="777329"/>
                  <a:pt x="496484" y="759656"/>
                  <a:pt x="496484" y="737927"/>
                </a:cubicBezTo>
                <a:cubicBezTo>
                  <a:pt x="496484" y="716199"/>
                  <a:pt x="514158" y="698525"/>
                  <a:pt x="535886" y="698525"/>
                </a:cubicBezTo>
                <a:close/>
                <a:moveTo>
                  <a:pt x="629760" y="876785"/>
                </a:moveTo>
                <a:lnTo>
                  <a:pt x="441974" y="876785"/>
                </a:lnTo>
                <a:cubicBezTo>
                  <a:pt x="452057" y="833737"/>
                  <a:pt x="490269" y="802744"/>
                  <a:pt x="535848" y="802744"/>
                </a:cubicBezTo>
                <a:cubicBezTo>
                  <a:pt x="581427" y="802744"/>
                  <a:pt x="619638" y="833737"/>
                  <a:pt x="629722" y="876785"/>
                </a:cubicBezTo>
                <a:close/>
                <a:moveTo>
                  <a:pt x="686687" y="876785"/>
                </a:moveTo>
                <a:cubicBezTo>
                  <a:pt x="696770" y="833737"/>
                  <a:pt x="734981" y="802744"/>
                  <a:pt x="780560" y="802744"/>
                </a:cubicBezTo>
                <a:cubicBezTo>
                  <a:pt x="826140" y="802744"/>
                  <a:pt x="864351" y="833737"/>
                  <a:pt x="874434" y="876785"/>
                </a:cubicBezTo>
                <a:lnTo>
                  <a:pt x="686649" y="876785"/>
                </a:lnTo>
                <a:close/>
                <a:moveTo>
                  <a:pt x="459430" y="352758"/>
                </a:moveTo>
                <a:lnTo>
                  <a:pt x="455560" y="357521"/>
                </a:lnTo>
                <a:cubicBezTo>
                  <a:pt x="437627" y="379584"/>
                  <a:pt x="413070" y="391268"/>
                  <a:pt x="384644" y="391268"/>
                </a:cubicBezTo>
                <a:lnTo>
                  <a:pt x="362171" y="391268"/>
                </a:lnTo>
                <a:cubicBezTo>
                  <a:pt x="355250" y="391268"/>
                  <a:pt x="349632" y="385649"/>
                  <a:pt x="349632" y="378729"/>
                </a:cubicBezTo>
                <a:cubicBezTo>
                  <a:pt x="349632" y="371808"/>
                  <a:pt x="355250" y="366190"/>
                  <a:pt x="362171" y="366190"/>
                </a:cubicBezTo>
                <a:lnTo>
                  <a:pt x="384644" y="366190"/>
                </a:lnTo>
                <a:cubicBezTo>
                  <a:pt x="405294" y="366190"/>
                  <a:pt x="423116" y="357707"/>
                  <a:pt x="436138" y="341708"/>
                </a:cubicBezTo>
                <a:lnTo>
                  <a:pt x="440007" y="336946"/>
                </a:lnTo>
                <a:cubicBezTo>
                  <a:pt x="444361" y="331588"/>
                  <a:pt x="452249" y="330769"/>
                  <a:pt x="457644" y="335122"/>
                </a:cubicBezTo>
                <a:cubicBezTo>
                  <a:pt x="463002" y="339476"/>
                  <a:pt x="463820" y="347364"/>
                  <a:pt x="459467" y="352759"/>
                </a:cubicBezTo>
                <a:close/>
                <a:moveTo>
                  <a:pt x="581207" y="228266"/>
                </a:moveTo>
                <a:lnTo>
                  <a:pt x="613094" y="251893"/>
                </a:lnTo>
                <a:cubicBezTo>
                  <a:pt x="616294" y="254237"/>
                  <a:pt x="618154" y="257995"/>
                  <a:pt x="618154" y="261939"/>
                </a:cubicBezTo>
                <a:cubicBezTo>
                  <a:pt x="618154" y="265883"/>
                  <a:pt x="616294" y="269641"/>
                  <a:pt x="613094" y="271985"/>
                </a:cubicBezTo>
                <a:lnTo>
                  <a:pt x="581207" y="295612"/>
                </a:lnTo>
                <a:cubicBezTo>
                  <a:pt x="578974" y="297286"/>
                  <a:pt x="576333" y="298067"/>
                  <a:pt x="573766" y="298067"/>
                </a:cubicBezTo>
                <a:cubicBezTo>
                  <a:pt x="569933" y="298067"/>
                  <a:pt x="566138" y="296319"/>
                  <a:pt x="563682" y="293007"/>
                </a:cubicBezTo>
                <a:cubicBezTo>
                  <a:pt x="559552" y="287463"/>
                  <a:pt x="560743" y="279613"/>
                  <a:pt x="566287" y="275483"/>
                </a:cubicBezTo>
                <a:lnTo>
                  <a:pt x="567701" y="274441"/>
                </a:lnTo>
                <a:lnTo>
                  <a:pt x="554641" y="274441"/>
                </a:lnTo>
                <a:cubicBezTo>
                  <a:pt x="533991" y="274441"/>
                  <a:pt x="516169" y="282925"/>
                  <a:pt x="503147" y="298923"/>
                </a:cubicBezTo>
                <a:lnTo>
                  <a:pt x="499277" y="303686"/>
                </a:lnTo>
                <a:cubicBezTo>
                  <a:pt x="496785" y="306737"/>
                  <a:pt x="493175" y="308300"/>
                  <a:pt x="489567" y="308300"/>
                </a:cubicBezTo>
                <a:cubicBezTo>
                  <a:pt x="486776" y="308300"/>
                  <a:pt x="483986" y="307370"/>
                  <a:pt x="481679" y="305472"/>
                </a:cubicBezTo>
                <a:cubicBezTo>
                  <a:pt x="476321" y="301119"/>
                  <a:pt x="475503" y="293230"/>
                  <a:pt x="479856" y="287835"/>
                </a:cubicBezTo>
                <a:lnTo>
                  <a:pt x="483725" y="283073"/>
                </a:lnTo>
                <a:cubicBezTo>
                  <a:pt x="501659" y="261009"/>
                  <a:pt x="526215" y="249326"/>
                  <a:pt x="554642" y="249326"/>
                </a:cubicBezTo>
                <a:lnTo>
                  <a:pt x="567701" y="249326"/>
                </a:lnTo>
                <a:lnTo>
                  <a:pt x="566288" y="248284"/>
                </a:lnTo>
                <a:cubicBezTo>
                  <a:pt x="560744" y="244154"/>
                  <a:pt x="559553" y="236303"/>
                  <a:pt x="563683" y="230760"/>
                </a:cubicBezTo>
                <a:cubicBezTo>
                  <a:pt x="567813" y="225216"/>
                  <a:pt x="575664" y="224063"/>
                  <a:pt x="581207" y="228155"/>
                </a:cubicBezTo>
                <a:close/>
                <a:moveTo>
                  <a:pt x="618154" y="378733"/>
                </a:moveTo>
                <a:cubicBezTo>
                  <a:pt x="618154" y="382677"/>
                  <a:pt x="616293" y="386435"/>
                  <a:pt x="613093" y="388779"/>
                </a:cubicBezTo>
                <a:lnTo>
                  <a:pt x="581206" y="412405"/>
                </a:lnTo>
                <a:cubicBezTo>
                  <a:pt x="578974" y="414080"/>
                  <a:pt x="576332" y="414861"/>
                  <a:pt x="573765" y="414861"/>
                </a:cubicBezTo>
                <a:cubicBezTo>
                  <a:pt x="569933" y="414861"/>
                  <a:pt x="566138" y="413112"/>
                  <a:pt x="563682" y="409801"/>
                </a:cubicBezTo>
                <a:cubicBezTo>
                  <a:pt x="559552" y="404257"/>
                  <a:pt x="560743" y="396407"/>
                  <a:pt x="566286" y="392277"/>
                </a:cubicBezTo>
                <a:lnTo>
                  <a:pt x="567700" y="391235"/>
                </a:lnTo>
                <a:lnTo>
                  <a:pt x="554641" y="391235"/>
                </a:lnTo>
                <a:cubicBezTo>
                  <a:pt x="526177" y="391235"/>
                  <a:pt x="501658" y="379552"/>
                  <a:pt x="483724" y="357488"/>
                </a:cubicBezTo>
                <a:lnTo>
                  <a:pt x="436136" y="298962"/>
                </a:lnTo>
                <a:cubicBezTo>
                  <a:pt x="423114" y="282925"/>
                  <a:pt x="405291" y="274479"/>
                  <a:pt x="384642" y="274479"/>
                </a:cubicBezTo>
                <a:lnTo>
                  <a:pt x="362169" y="274479"/>
                </a:lnTo>
                <a:cubicBezTo>
                  <a:pt x="355248" y="274479"/>
                  <a:pt x="349630" y="268861"/>
                  <a:pt x="349630" y="261941"/>
                </a:cubicBezTo>
                <a:cubicBezTo>
                  <a:pt x="349630" y="255020"/>
                  <a:pt x="355248" y="249402"/>
                  <a:pt x="362169" y="249402"/>
                </a:cubicBezTo>
                <a:lnTo>
                  <a:pt x="384642" y="249402"/>
                </a:lnTo>
                <a:cubicBezTo>
                  <a:pt x="413106" y="249402"/>
                  <a:pt x="437625" y="261085"/>
                  <a:pt x="455559" y="283149"/>
                </a:cubicBezTo>
                <a:lnTo>
                  <a:pt x="503147" y="341675"/>
                </a:lnTo>
                <a:cubicBezTo>
                  <a:pt x="516169" y="357712"/>
                  <a:pt x="533991" y="366158"/>
                  <a:pt x="554641" y="366158"/>
                </a:cubicBezTo>
                <a:lnTo>
                  <a:pt x="567700" y="366158"/>
                </a:lnTo>
                <a:lnTo>
                  <a:pt x="566286" y="365116"/>
                </a:lnTo>
                <a:cubicBezTo>
                  <a:pt x="560743" y="360986"/>
                  <a:pt x="559552" y="353135"/>
                  <a:pt x="563682" y="347592"/>
                </a:cubicBezTo>
                <a:cubicBezTo>
                  <a:pt x="567812" y="342048"/>
                  <a:pt x="575662" y="340857"/>
                  <a:pt x="581206" y="344987"/>
                </a:cubicBezTo>
                <a:lnTo>
                  <a:pt x="613093" y="368614"/>
                </a:lnTo>
                <a:cubicBezTo>
                  <a:pt x="616293" y="370958"/>
                  <a:pt x="618153" y="374716"/>
                  <a:pt x="618153" y="378660"/>
                </a:cubicBezTo>
                <a:close/>
                <a:moveTo>
                  <a:pt x="222047" y="457724"/>
                </a:moveTo>
                <a:cubicBezTo>
                  <a:pt x="99603" y="457724"/>
                  <a:pt x="0" y="557326"/>
                  <a:pt x="0" y="679770"/>
                </a:cubicBezTo>
                <a:cubicBezTo>
                  <a:pt x="0" y="802214"/>
                  <a:pt x="99603" y="901817"/>
                  <a:pt x="222047" y="901817"/>
                </a:cubicBezTo>
                <a:cubicBezTo>
                  <a:pt x="344491" y="901817"/>
                  <a:pt x="444094" y="802214"/>
                  <a:pt x="444094" y="679770"/>
                </a:cubicBezTo>
                <a:cubicBezTo>
                  <a:pt x="444094" y="557326"/>
                  <a:pt x="344491" y="457724"/>
                  <a:pt x="222047" y="457724"/>
                </a:cubicBezTo>
                <a:close/>
                <a:moveTo>
                  <a:pt x="222047" y="876785"/>
                </a:moveTo>
                <a:cubicBezTo>
                  <a:pt x="113405" y="876785"/>
                  <a:pt x="25032" y="788419"/>
                  <a:pt x="25032" y="679770"/>
                </a:cubicBezTo>
                <a:cubicBezTo>
                  <a:pt x="25032" y="571122"/>
                  <a:pt x="113398" y="482755"/>
                  <a:pt x="222047" y="482755"/>
                </a:cubicBezTo>
                <a:cubicBezTo>
                  <a:pt x="330696" y="482755"/>
                  <a:pt x="419062" y="571122"/>
                  <a:pt x="419062" y="679770"/>
                </a:cubicBezTo>
                <a:cubicBezTo>
                  <a:pt x="419062" y="788419"/>
                  <a:pt x="330696" y="876785"/>
                  <a:pt x="222047" y="876785"/>
                </a:cubicBezTo>
                <a:close/>
                <a:moveTo>
                  <a:pt x="298210" y="592226"/>
                </a:moveTo>
                <a:cubicBezTo>
                  <a:pt x="281578" y="592226"/>
                  <a:pt x="265951" y="598663"/>
                  <a:pt x="254231" y="610383"/>
                </a:cubicBezTo>
                <a:lnTo>
                  <a:pt x="246827" y="617787"/>
                </a:lnTo>
                <a:cubicBezTo>
                  <a:pt x="246864" y="617117"/>
                  <a:pt x="246864" y="616447"/>
                  <a:pt x="246864" y="615778"/>
                </a:cubicBezTo>
                <a:cubicBezTo>
                  <a:pt x="246864" y="570831"/>
                  <a:pt x="210290" y="534220"/>
                  <a:pt x="165306" y="534220"/>
                </a:cubicBezTo>
                <a:cubicBezTo>
                  <a:pt x="120322" y="534220"/>
                  <a:pt x="83748" y="570794"/>
                  <a:pt x="83748" y="615778"/>
                </a:cubicBezTo>
                <a:cubicBezTo>
                  <a:pt x="83748" y="660761"/>
                  <a:pt x="120322" y="697335"/>
                  <a:pt x="165306" y="697335"/>
                </a:cubicBezTo>
                <a:cubicBezTo>
                  <a:pt x="165976" y="697335"/>
                  <a:pt x="166645" y="697298"/>
                  <a:pt x="167315" y="697298"/>
                </a:cubicBezTo>
                <a:lnTo>
                  <a:pt x="145363" y="719250"/>
                </a:lnTo>
                <a:cubicBezTo>
                  <a:pt x="121104" y="743510"/>
                  <a:pt x="121104" y="782949"/>
                  <a:pt x="145363" y="807171"/>
                </a:cubicBezTo>
                <a:cubicBezTo>
                  <a:pt x="157492" y="819300"/>
                  <a:pt x="173417" y="825366"/>
                  <a:pt x="189342" y="825366"/>
                </a:cubicBezTo>
                <a:cubicBezTo>
                  <a:pt x="205267" y="825366"/>
                  <a:pt x="221192" y="819301"/>
                  <a:pt x="233321" y="807171"/>
                </a:cubicBezTo>
                <a:lnTo>
                  <a:pt x="342153" y="698338"/>
                </a:lnTo>
                <a:cubicBezTo>
                  <a:pt x="353874" y="686618"/>
                  <a:pt x="360310" y="671028"/>
                  <a:pt x="360310" y="654359"/>
                </a:cubicBezTo>
                <a:cubicBezTo>
                  <a:pt x="360310" y="637728"/>
                  <a:pt x="353873" y="622101"/>
                  <a:pt x="342153" y="610381"/>
                </a:cubicBezTo>
                <a:cubicBezTo>
                  <a:pt x="330433" y="598660"/>
                  <a:pt x="314843" y="592224"/>
                  <a:pt x="298174" y="592224"/>
                </a:cubicBezTo>
                <a:close/>
                <a:moveTo>
                  <a:pt x="221824" y="615779"/>
                </a:moveTo>
                <a:cubicBezTo>
                  <a:pt x="221824" y="642642"/>
                  <a:pt x="202997" y="665152"/>
                  <a:pt x="177845" y="670844"/>
                </a:cubicBezTo>
                <a:lnTo>
                  <a:pt x="177845" y="560678"/>
                </a:lnTo>
                <a:cubicBezTo>
                  <a:pt x="202997" y="566408"/>
                  <a:pt x="221824" y="588918"/>
                  <a:pt x="221824" y="615744"/>
                </a:cubicBezTo>
                <a:close/>
                <a:moveTo>
                  <a:pt x="108829" y="615779"/>
                </a:moveTo>
                <a:cubicBezTo>
                  <a:pt x="108829" y="588915"/>
                  <a:pt x="127656" y="566405"/>
                  <a:pt x="152808" y="560713"/>
                </a:cubicBezTo>
                <a:lnTo>
                  <a:pt x="152808" y="670879"/>
                </a:lnTo>
                <a:cubicBezTo>
                  <a:pt x="127656" y="665149"/>
                  <a:pt x="108829" y="642639"/>
                  <a:pt x="108829" y="615813"/>
                </a:cubicBezTo>
                <a:close/>
                <a:moveTo>
                  <a:pt x="215614" y="789419"/>
                </a:moveTo>
                <a:cubicBezTo>
                  <a:pt x="208656" y="796377"/>
                  <a:pt x="199317" y="800246"/>
                  <a:pt x="189346" y="800246"/>
                </a:cubicBezTo>
                <a:cubicBezTo>
                  <a:pt x="179374" y="800246"/>
                  <a:pt x="170073" y="796414"/>
                  <a:pt x="163078" y="789419"/>
                </a:cubicBezTo>
                <a:cubicBezTo>
                  <a:pt x="148604" y="774946"/>
                  <a:pt x="148604" y="751394"/>
                  <a:pt x="163078" y="736920"/>
                </a:cubicBezTo>
                <a:lnTo>
                  <a:pt x="208657" y="691341"/>
                </a:lnTo>
                <a:lnTo>
                  <a:pt x="261156" y="743840"/>
                </a:lnTo>
                <a:lnTo>
                  <a:pt x="215576" y="789419"/>
                </a:lnTo>
                <a:close/>
                <a:moveTo>
                  <a:pt x="324446" y="680587"/>
                </a:moveTo>
                <a:lnTo>
                  <a:pt x="278867" y="726166"/>
                </a:lnTo>
                <a:lnTo>
                  <a:pt x="226368" y="673667"/>
                </a:lnTo>
                <a:lnTo>
                  <a:pt x="271947" y="628088"/>
                </a:lnTo>
                <a:cubicBezTo>
                  <a:pt x="278905" y="621130"/>
                  <a:pt x="288244" y="617261"/>
                  <a:pt x="298215" y="617261"/>
                </a:cubicBezTo>
                <a:cubicBezTo>
                  <a:pt x="308187" y="617261"/>
                  <a:pt x="317488" y="621093"/>
                  <a:pt x="324483" y="628088"/>
                </a:cubicBezTo>
                <a:cubicBezTo>
                  <a:pt x="331441" y="635083"/>
                  <a:pt x="335310" y="644384"/>
                  <a:pt x="335310" y="654356"/>
                </a:cubicBezTo>
                <a:cubicBezTo>
                  <a:pt x="335310" y="664327"/>
                  <a:pt x="331478" y="673629"/>
                  <a:pt x="324483" y="6806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nvGrpSpPr>
          <p:cNvPr id="15953" name="Google Shape;15953;p265"/>
          <p:cNvGrpSpPr/>
          <p:nvPr/>
        </p:nvGrpSpPr>
        <p:grpSpPr>
          <a:xfrm>
            <a:off x="7079620" y="5240620"/>
            <a:ext cx="745153" cy="745155"/>
            <a:chOff x="7079620" y="5240620"/>
            <a:chExt cx="745153" cy="745155"/>
          </a:xfrm>
        </p:grpSpPr>
        <p:sp>
          <p:nvSpPr>
            <p:cNvPr id="15954" name="Google Shape;15954;p265"/>
            <p:cNvSpPr/>
            <p:nvPr/>
          </p:nvSpPr>
          <p:spPr>
            <a:xfrm>
              <a:off x="7079620" y="5240620"/>
              <a:ext cx="745153" cy="745155"/>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5955" name="Google Shape;15955;p265"/>
            <p:cNvGrpSpPr/>
            <p:nvPr/>
          </p:nvGrpSpPr>
          <p:grpSpPr>
            <a:xfrm>
              <a:off x="7197482" y="5358453"/>
              <a:ext cx="509429" cy="523220"/>
              <a:chOff x="9359459" y="256262"/>
              <a:chExt cx="759441" cy="780000"/>
            </a:xfrm>
          </p:grpSpPr>
          <p:sp>
            <p:nvSpPr>
              <p:cNvPr id="15956" name="Google Shape;15956;p265"/>
              <p:cNvSpPr/>
              <p:nvPr/>
            </p:nvSpPr>
            <p:spPr>
              <a:xfrm>
                <a:off x="9359459" y="256262"/>
                <a:ext cx="482214" cy="780000"/>
              </a:xfrm>
              <a:custGeom>
                <a:rect b="b" l="l" r="r" t="t"/>
                <a:pathLst>
                  <a:path extrusionOk="0" h="780000" w="482214">
                    <a:moveTo>
                      <a:pt x="390100" y="216760"/>
                    </a:moveTo>
                    <a:lnTo>
                      <a:pt x="412034" y="216760"/>
                    </a:lnTo>
                    <a:cubicBezTo>
                      <a:pt x="432542" y="216760"/>
                      <a:pt x="449229" y="200073"/>
                      <a:pt x="449229" y="179565"/>
                    </a:cubicBezTo>
                    <a:lnTo>
                      <a:pt x="449229" y="37195"/>
                    </a:lnTo>
                    <a:cubicBezTo>
                      <a:pt x="449229" y="16687"/>
                      <a:pt x="432542" y="0"/>
                      <a:pt x="412034" y="0"/>
                    </a:cubicBezTo>
                    <a:lnTo>
                      <a:pt x="70180" y="0"/>
                    </a:lnTo>
                    <a:cubicBezTo>
                      <a:pt x="49672" y="0"/>
                      <a:pt x="32985" y="16687"/>
                      <a:pt x="32985" y="37195"/>
                    </a:cubicBezTo>
                    <a:lnTo>
                      <a:pt x="32985" y="179565"/>
                    </a:lnTo>
                    <a:cubicBezTo>
                      <a:pt x="32985" y="200073"/>
                      <a:pt x="49672" y="216760"/>
                      <a:pt x="70180" y="216760"/>
                    </a:cubicBezTo>
                    <a:lnTo>
                      <a:pt x="92115" y="216760"/>
                    </a:lnTo>
                    <a:cubicBezTo>
                      <a:pt x="84992" y="268969"/>
                      <a:pt x="0" y="247135"/>
                      <a:pt x="0" y="324807"/>
                    </a:cubicBezTo>
                    <a:lnTo>
                      <a:pt x="0" y="698171"/>
                    </a:lnTo>
                    <a:cubicBezTo>
                      <a:pt x="0" y="743292"/>
                      <a:pt x="36708" y="780001"/>
                      <a:pt x="81829" y="780001"/>
                    </a:cubicBezTo>
                    <a:lnTo>
                      <a:pt x="400385" y="780001"/>
                    </a:lnTo>
                    <a:cubicBezTo>
                      <a:pt x="445506" y="780001"/>
                      <a:pt x="482214" y="743292"/>
                      <a:pt x="482214" y="698171"/>
                    </a:cubicBezTo>
                    <a:lnTo>
                      <a:pt x="482214" y="324807"/>
                    </a:lnTo>
                    <a:cubicBezTo>
                      <a:pt x="482214" y="247170"/>
                      <a:pt x="397239" y="269113"/>
                      <a:pt x="390100" y="216760"/>
                    </a:cubicBezTo>
                    <a:close/>
                    <a:moveTo>
                      <a:pt x="434351" y="37195"/>
                    </a:moveTo>
                    <a:lnTo>
                      <a:pt x="434351" y="179565"/>
                    </a:lnTo>
                    <a:cubicBezTo>
                      <a:pt x="434351" y="191871"/>
                      <a:pt x="424340" y="201882"/>
                      <a:pt x="412034" y="201882"/>
                    </a:cubicBezTo>
                    <a:lnTo>
                      <a:pt x="352332" y="201882"/>
                    </a:lnTo>
                    <a:cubicBezTo>
                      <a:pt x="357052" y="195646"/>
                      <a:pt x="359961" y="187970"/>
                      <a:pt x="359961" y="179565"/>
                    </a:cubicBezTo>
                    <a:lnTo>
                      <a:pt x="359961" y="37195"/>
                    </a:lnTo>
                    <a:cubicBezTo>
                      <a:pt x="359961" y="28789"/>
                      <a:pt x="357052" y="21114"/>
                      <a:pt x="352332" y="14878"/>
                    </a:cubicBezTo>
                    <a:lnTo>
                      <a:pt x="412034" y="14878"/>
                    </a:lnTo>
                    <a:cubicBezTo>
                      <a:pt x="424340" y="14878"/>
                      <a:pt x="434351" y="24889"/>
                      <a:pt x="434351" y="37195"/>
                    </a:cubicBezTo>
                    <a:close/>
                    <a:moveTo>
                      <a:pt x="322766" y="14878"/>
                    </a:moveTo>
                    <a:cubicBezTo>
                      <a:pt x="335072" y="14878"/>
                      <a:pt x="345083" y="24889"/>
                      <a:pt x="345083" y="37195"/>
                    </a:cubicBezTo>
                    <a:lnTo>
                      <a:pt x="345083" y="179565"/>
                    </a:lnTo>
                    <a:cubicBezTo>
                      <a:pt x="345083" y="191871"/>
                      <a:pt x="335072" y="201882"/>
                      <a:pt x="322766" y="201882"/>
                    </a:cubicBezTo>
                    <a:lnTo>
                      <a:pt x="159449" y="201882"/>
                    </a:lnTo>
                    <a:cubicBezTo>
                      <a:pt x="147142" y="201882"/>
                      <a:pt x="137132" y="191871"/>
                      <a:pt x="137132" y="179565"/>
                    </a:cubicBezTo>
                    <a:lnTo>
                      <a:pt x="137132" y="37195"/>
                    </a:lnTo>
                    <a:cubicBezTo>
                      <a:pt x="137132" y="24889"/>
                      <a:pt x="147142" y="14878"/>
                      <a:pt x="159449" y="14878"/>
                    </a:cubicBezTo>
                    <a:lnTo>
                      <a:pt x="322766" y="14878"/>
                    </a:lnTo>
                    <a:close/>
                    <a:moveTo>
                      <a:pt x="47863" y="179565"/>
                    </a:moveTo>
                    <a:lnTo>
                      <a:pt x="47863" y="37195"/>
                    </a:lnTo>
                    <a:cubicBezTo>
                      <a:pt x="47863" y="24889"/>
                      <a:pt x="57874" y="14878"/>
                      <a:pt x="70180" y="14878"/>
                    </a:cubicBezTo>
                    <a:lnTo>
                      <a:pt x="129883" y="14878"/>
                    </a:lnTo>
                    <a:cubicBezTo>
                      <a:pt x="125162" y="21114"/>
                      <a:pt x="122254" y="28789"/>
                      <a:pt x="122254" y="37195"/>
                    </a:cubicBezTo>
                    <a:lnTo>
                      <a:pt x="122254" y="179565"/>
                    </a:lnTo>
                    <a:cubicBezTo>
                      <a:pt x="122254" y="187970"/>
                      <a:pt x="125162" y="195646"/>
                      <a:pt x="129883" y="201882"/>
                    </a:cubicBezTo>
                    <a:lnTo>
                      <a:pt x="70180" y="201882"/>
                    </a:lnTo>
                    <a:cubicBezTo>
                      <a:pt x="57874" y="201882"/>
                      <a:pt x="47863" y="191871"/>
                      <a:pt x="47863" y="179565"/>
                    </a:cubicBezTo>
                    <a:close/>
                    <a:moveTo>
                      <a:pt x="193418" y="625227"/>
                    </a:moveTo>
                    <a:cubicBezTo>
                      <a:pt x="181112" y="625227"/>
                      <a:pt x="171101" y="615216"/>
                      <a:pt x="171101" y="602910"/>
                    </a:cubicBezTo>
                    <a:lnTo>
                      <a:pt x="171101" y="385732"/>
                    </a:lnTo>
                    <a:cubicBezTo>
                      <a:pt x="171101" y="373426"/>
                      <a:pt x="181112" y="363415"/>
                      <a:pt x="193418" y="363415"/>
                    </a:cubicBezTo>
                    <a:lnTo>
                      <a:pt x="467336" y="363415"/>
                    </a:lnTo>
                    <a:lnTo>
                      <a:pt x="467336" y="625227"/>
                    </a:lnTo>
                    <a:lnTo>
                      <a:pt x="193418" y="625227"/>
                    </a:lnTo>
                    <a:close/>
                    <a:moveTo>
                      <a:pt x="467336" y="348537"/>
                    </a:moveTo>
                    <a:lnTo>
                      <a:pt x="193418" y="348537"/>
                    </a:lnTo>
                    <a:cubicBezTo>
                      <a:pt x="172910" y="348537"/>
                      <a:pt x="156223" y="365224"/>
                      <a:pt x="156223" y="385732"/>
                    </a:cubicBezTo>
                    <a:lnTo>
                      <a:pt x="156223" y="602910"/>
                    </a:lnTo>
                    <a:cubicBezTo>
                      <a:pt x="156223" y="623418"/>
                      <a:pt x="172910" y="640105"/>
                      <a:pt x="193418" y="640105"/>
                    </a:cubicBezTo>
                    <a:lnTo>
                      <a:pt x="467336" y="640105"/>
                    </a:lnTo>
                    <a:lnTo>
                      <a:pt x="467336" y="698171"/>
                    </a:lnTo>
                    <a:cubicBezTo>
                      <a:pt x="467336" y="735087"/>
                      <a:pt x="437301" y="765123"/>
                      <a:pt x="400385" y="765123"/>
                    </a:cubicBezTo>
                    <a:lnTo>
                      <a:pt x="81829" y="765123"/>
                    </a:lnTo>
                    <a:cubicBezTo>
                      <a:pt x="44914" y="765123"/>
                      <a:pt x="14878" y="735087"/>
                      <a:pt x="14878" y="698171"/>
                    </a:cubicBezTo>
                    <a:lnTo>
                      <a:pt x="14878" y="324807"/>
                    </a:lnTo>
                    <a:cubicBezTo>
                      <a:pt x="14878" y="257013"/>
                      <a:pt x="100293" y="282712"/>
                      <a:pt x="107084" y="216760"/>
                    </a:cubicBezTo>
                    <a:lnTo>
                      <a:pt x="375130" y="216760"/>
                    </a:lnTo>
                    <a:cubicBezTo>
                      <a:pt x="381890" y="282451"/>
                      <a:pt x="467336" y="257538"/>
                      <a:pt x="467336" y="324807"/>
                    </a:cubicBezTo>
                    <a:lnTo>
                      <a:pt x="467336" y="348537"/>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57" name="Google Shape;15957;p265"/>
              <p:cNvSpPr/>
              <p:nvPr/>
            </p:nvSpPr>
            <p:spPr>
              <a:xfrm>
                <a:off x="9581794" y="638823"/>
                <a:ext cx="223519" cy="223519"/>
              </a:xfrm>
              <a:custGeom>
                <a:rect b="b" l="l" r="r" t="t"/>
                <a:pathLst>
                  <a:path extrusionOk="0" h="223519" w="223519">
                    <a:moveTo>
                      <a:pt x="202172" y="69548"/>
                    </a:moveTo>
                    <a:lnTo>
                      <a:pt x="160444" y="69548"/>
                    </a:lnTo>
                    <a:cubicBezTo>
                      <a:pt x="156873" y="69548"/>
                      <a:pt x="153971" y="66646"/>
                      <a:pt x="153971" y="63076"/>
                    </a:cubicBezTo>
                    <a:lnTo>
                      <a:pt x="153971" y="21347"/>
                    </a:lnTo>
                    <a:cubicBezTo>
                      <a:pt x="153971" y="9575"/>
                      <a:pt x="144396" y="0"/>
                      <a:pt x="132624" y="0"/>
                    </a:cubicBezTo>
                    <a:lnTo>
                      <a:pt x="90896" y="0"/>
                    </a:lnTo>
                    <a:cubicBezTo>
                      <a:pt x="79123" y="0"/>
                      <a:pt x="69548" y="9575"/>
                      <a:pt x="69548" y="21347"/>
                    </a:cubicBezTo>
                    <a:lnTo>
                      <a:pt x="69548" y="63076"/>
                    </a:lnTo>
                    <a:cubicBezTo>
                      <a:pt x="69548" y="66646"/>
                      <a:pt x="66646" y="69548"/>
                      <a:pt x="63076" y="69548"/>
                    </a:cubicBezTo>
                    <a:lnTo>
                      <a:pt x="21347" y="69548"/>
                    </a:lnTo>
                    <a:cubicBezTo>
                      <a:pt x="9575" y="69548"/>
                      <a:pt x="0" y="79123"/>
                      <a:pt x="0" y="90896"/>
                    </a:cubicBezTo>
                    <a:lnTo>
                      <a:pt x="0" y="132624"/>
                    </a:lnTo>
                    <a:cubicBezTo>
                      <a:pt x="0" y="144396"/>
                      <a:pt x="9575" y="153971"/>
                      <a:pt x="21347" y="153971"/>
                    </a:cubicBezTo>
                    <a:lnTo>
                      <a:pt x="63076" y="153971"/>
                    </a:lnTo>
                    <a:cubicBezTo>
                      <a:pt x="66646" y="153971"/>
                      <a:pt x="69548" y="156873"/>
                      <a:pt x="69548" y="160444"/>
                    </a:cubicBezTo>
                    <a:lnTo>
                      <a:pt x="69548" y="202172"/>
                    </a:lnTo>
                    <a:cubicBezTo>
                      <a:pt x="69548" y="213945"/>
                      <a:pt x="79123" y="223519"/>
                      <a:pt x="90896" y="223519"/>
                    </a:cubicBezTo>
                    <a:lnTo>
                      <a:pt x="132624" y="223519"/>
                    </a:lnTo>
                    <a:cubicBezTo>
                      <a:pt x="144396" y="223519"/>
                      <a:pt x="153971" y="213945"/>
                      <a:pt x="153971" y="202172"/>
                    </a:cubicBezTo>
                    <a:lnTo>
                      <a:pt x="153971" y="160444"/>
                    </a:lnTo>
                    <a:cubicBezTo>
                      <a:pt x="153971" y="156873"/>
                      <a:pt x="156873" y="153971"/>
                      <a:pt x="160444" y="153971"/>
                    </a:cubicBezTo>
                    <a:lnTo>
                      <a:pt x="202172" y="153971"/>
                    </a:lnTo>
                    <a:cubicBezTo>
                      <a:pt x="213945" y="153971"/>
                      <a:pt x="223519" y="144396"/>
                      <a:pt x="223519" y="132624"/>
                    </a:cubicBezTo>
                    <a:lnTo>
                      <a:pt x="223519" y="90896"/>
                    </a:lnTo>
                    <a:cubicBezTo>
                      <a:pt x="223519" y="79123"/>
                      <a:pt x="213945" y="69548"/>
                      <a:pt x="202172" y="69548"/>
                    </a:cubicBezTo>
                    <a:close/>
                    <a:moveTo>
                      <a:pt x="208641" y="132624"/>
                    </a:moveTo>
                    <a:cubicBezTo>
                      <a:pt x="208641" y="136191"/>
                      <a:pt x="205739" y="139093"/>
                      <a:pt x="202172" y="139093"/>
                    </a:cubicBezTo>
                    <a:lnTo>
                      <a:pt x="160444" y="139093"/>
                    </a:lnTo>
                    <a:cubicBezTo>
                      <a:pt x="148672" y="139093"/>
                      <a:pt x="139093" y="148672"/>
                      <a:pt x="139093" y="160444"/>
                    </a:cubicBezTo>
                    <a:lnTo>
                      <a:pt x="139093" y="202172"/>
                    </a:lnTo>
                    <a:cubicBezTo>
                      <a:pt x="139093" y="205739"/>
                      <a:pt x="136191" y="208641"/>
                      <a:pt x="132624" y="208641"/>
                    </a:cubicBezTo>
                    <a:lnTo>
                      <a:pt x="90896" y="208641"/>
                    </a:lnTo>
                    <a:cubicBezTo>
                      <a:pt x="87329" y="208641"/>
                      <a:pt x="84426" y="205739"/>
                      <a:pt x="84426" y="202172"/>
                    </a:cubicBezTo>
                    <a:lnTo>
                      <a:pt x="84426" y="160444"/>
                    </a:lnTo>
                    <a:cubicBezTo>
                      <a:pt x="84426" y="148672"/>
                      <a:pt x="74848" y="139093"/>
                      <a:pt x="63076" y="139093"/>
                    </a:cubicBezTo>
                    <a:lnTo>
                      <a:pt x="21347" y="139093"/>
                    </a:lnTo>
                    <a:cubicBezTo>
                      <a:pt x="17780" y="139093"/>
                      <a:pt x="14878" y="136191"/>
                      <a:pt x="14878" y="132624"/>
                    </a:cubicBezTo>
                    <a:lnTo>
                      <a:pt x="14878" y="90896"/>
                    </a:lnTo>
                    <a:cubicBezTo>
                      <a:pt x="14878" y="87329"/>
                      <a:pt x="17780" y="84426"/>
                      <a:pt x="21347" y="84426"/>
                    </a:cubicBezTo>
                    <a:lnTo>
                      <a:pt x="63076" y="84426"/>
                    </a:lnTo>
                    <a:cubicBezTo>
                      <a:pt x="74848" y="84426"/>
                      <a:pt x="84426" y="74848"/>
                      <a:pt x="84426" y="63076"/>
                    </a:cubicBezTo>
                    <a:lnTo>
                      <a:pt x="84426" y="21347"/>
                    </a:lnTo>
                    <a:cubicBezTo>
                      <a:pt x="84426" y="17780"/>
                      <a:pt x="87329" y="14878"/>
                      <a:pt x="90896" y="14878"/>
                    </a:cubicBezTo>
                    <a:lnTo>
                      <a:pt x="132624" y="14878"/>
                    </a:lnTo>
                    <a:cubicBezTo>
                      <a:pt x="136191" y="14878"/>
                      <a:pt x="139093" y="17780"/>
                      <a:pt x="139093" y="21347"/>
                    </a:cubicBezTo>
                    <a:lnTo>
                      <a:pt x="139093" y="63076"/>
                    </a:lnTo>
                    <a:cubicBezTo>
                      <a:pt x="139093" y="74848"/>
                      <a:pt x="148672" y="84426"/>
                      <a:pt x="160444" y="84426"/>
                    </a:cubicBezTo>
                    <a:lnTo>
                      <a:pt x="202172" y="84426"/>
                    </a:lnTo>
                    <a:cubicBezTo>
                      <a:pt x="205739" y="84426"/>
                      <a:pt x="208641" y="87329"/>
                      <a:pt x="208641" y="90896"/>
                    </a:cubicBezTo>
                    <a:lnTo>
                      <a:pt x="208641" y="13262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58" name="Google Shape;15958;p265"/>
              <p:cNvSpPr/>
              <p:nvPr/>
            </p:nvSpPr>
            <p:spPr>
              <a:xfrm>
                <a:off x="9895363" y="517268"/>
                <a:ext cx="211806" cy="211897"/>
              </a:xfrm>
              <a:custGeom>
                <a:rect b="b" l="l" r="r" t="t"/>
                <a:pathLst>
                  <a:path extrusionOk="0" h="211897" w="211806">
                    <a:moveTo>
                      <a:pt x="30839" y="180726"/>
                    </a:moveTo>
                    <a:cubicBezTo>
                      <a:pt x="73461" y="223348"/>
                      <a:pt x="140226" y="221213"/>
                      <a:pt x="180705" y="180726"/>
                    </a:cubicBezTo>
                    <a:cubicBezTo>
                      <a:pt x="225144" y="136287"/>
                      <a:pt x="219093" y="69248"/>
                      <a:pt x="180705" y="30860"/>
                    </a:cubicBezTo>
                    <a:cubicBezTo>
                      <a:pt x="137626" y="-12220"/>
                      <a:pt x="70005" y="-8307"/>
                      <a:pt x="30839" y="30860"/>
                    </a:cubicBezTo>
                    <a:cubicBezTo>
                      <a:pt x="-7473" y="69167"/>
                      <a:pt x="-12994" y="136894"/>
                      <a:pt x="30839" y="180726"/>
                    </a:cubicBezTo>
                    <a:close/>
                    <a:moveTo>
                      <a:pt x="187427" y="65626"/>
                    </a:moveTo>
                    <a:cubicBezTo>
                      <a:pt x="204671" y="100399"/>
                      <a:pt x="198177" y="142213"/>
                      <a:pt x="170186" y="170207"/>
                    </a:cubicBezTo>
                    <a:cubicBezTo>
                      <a:pt x="142198" y="198202"/>
                      <a:pt x="100371" y="204696"/>
                      <a:pt x="65599" y="187451"/>
                    </a:cubicBezTo>
                    <a:lnTo>
                      <a:pt x="187427" y="65626"/>
                    </a:lnTo>
                    <a:close/>
                    <a:moveTo>
                      <a:pt x="179554" y="52457"/>
                    </a:moveTo>
                    <a:lnTo>
                      <a:pt x="52433" y="179575"/>
                    </a:lnTo>
                    <a:cubicBezTo>
                      <a:pt x="42233" y="172252"/>
                      <a:pt x="36114" y="164748"/>
                      <a:pt x="32735" y="160207"/>
                    </a:cubicBezTo>
                    <a:lnTo>
                      <a:pt x="160186" y="32756"/>
                    </a:lnTo>
                    <a:cubicBezTo>
                      <a:pt x="164705" y="36119"/>
                      <a:pt x="172232" y="42250"/>
                      <a:pt x="179554" y="52457"/>
                    </a:cubicBezTo>
                    <a:close/>
                    <a:moveTo>
                      <a:pt x="41358" y="41379"/>
                    </a:moveTo>
                    <a:cubicBezTo>
                      <a:pt x="69343" y="13393"/>
                      <a:pt x="112509" y="7043"/>
                      <a:pt x="147175" y="24724"/>
                    </a:cubicBezTo>
                    <a:lnTo>
                      <a:pt x="24699" y="147197"/>
                    </a:lnTo>
                    <a:cubicBezTo>
                      <a:pt x="7016" y="112529"/>
                      <a:pt x="13371" y="69365"/>
                      <a:pt x="41358" y="41379"/>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59" name="Google Shape;15959;p265"/>
              <p:cNvSpPr/>
              <p:nvPr/>
            </p:nvSpPr>
            <p:spPr>
              <a:xfrm>
                <a:off x="9885594" y="801033"/>
                <a:ext cx="233306" cy="233207"/>
              </a:xfrm>
              <a:custGeom>
                <a:rect b="b" l="l" r="r" t="t"/>
                <a:pathLst>
                  <a:path extrusionOk="0" h="233207" w="233306">
                    <a:moveTo>
                      <a:pt x="123738" y="19542"/>
                    </a:moveTo>
                    <a:cubicBezTo>
                      <a:pt x="53472" y="89803"/>
                      <a:pt x="73226" y="70049"/>
                      <a:pt x="19591" y="123688"/>
                    </a:cubicBezTo>
                    <a:cubicBezTo>
                      <a:pt x="-40130" y="183410"/>
                      <a:pt x="50246" y="273089"/>
                      <a:pt x="109619" y="213716"/>
                    </a:cubicBezTo>
                    <a:cubicBezTo>
                      <a:pt x="163258" y="160081"/>
                      <a:pt x="143505" y="179834"/>
                      <a:pt x="213765" y="109570"/>
                    </a:cubicBezTo>
                    <a:cubicBezTo>
                      <a:pt x="273311" y="50024"/>
                      <a:pt x="183287" y="-40007"/>
                      <a:pt x="123738" y="19542"/>
                    </a:cubicBezTo>
                    <a:close/>
                    <a:moveTo>
                      <a:pt x="99099" y="203197"/>
                    </a:moveTo>
                    <a:cubicBezTo>
                      <a:pt x="53467" y="248829"/>
                      <a:pt x="-15575" y="179893"/>
                      <a:pt x="30110" y="134208"/>
                    </a:cubicBezTo>
                    <a:lnTo>
                      <a:pt x="73183" y="91132"/>
                    </a:lnTo>
                    <a:lnTo>
                      <a:pt x="142175" y="160124"/>
                    </a:lnTo>
                    <a:lnTo>
                      <a:pt x="99099" y="203197"/>
                    </a:lnTo>
                    <a:close/>
                    <a:moveTo>
                      <a:pt x="152695" y="149605"/>
                    </a:moveTo>
                    <a:lnTo>
                      <a:pt x="83702" y="80613"/>
                    </a:lnTo>
                    <a:lnTo>
                      <a:pt x="134257" y="30061"/>
                    </a:lnTo>
                    <a:cubicBezTo>
                      <a:pt x="179938" y="-15632"/>
                      <a:pt x="248878" y="53418"/>
                      <a:pt x="203246" y="99050"/>
                    </a:cubicBezTo>
                    <a:lnTo>
                      <a:pt x="152695" y="149605"/>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grpSp>
        <p:nvGrpSpPr>
          <p:cNvPr id="15960" name="Google Shape;15960;p265"/>
          <p:cNvGrpSpPr/>
          <p:nvPr/>
        </p:nvGrpSpPr>
        <p:grpSpPr>
          <a:xfrm>
            <a:off x="1291717" y="4043787"/>
            <a:ext cx="8820024" cy="784061"/>
            <a:chOff x="1291717" y="4043787"/>
            <a:chExt cx="8820024" cy="784061"/>
          </a:xfrm>
        </p:grpSpPr>
        <p:sp>
          <p:nvSpPr>
            <p:cNvPr id="15961" name="Google Shape;15961;p265"/>
            <p:cNvSpPr txBox="1"/>
            <p:nvPr/>
          </p:nvSpPr>
          <p:spPr>
            <a:xfrm>
              <a:off x="8907447" y="4043787"/>
              <a:ext cx="1204294" cy="654795"/>
            </a:xfrm>
            <a:prstGeom prst="rect">
              <a:avLst/>
            </a:prstGeom>
            <a:noFill/>
            <a:ln>
              <a:noFill/>
            </a:ln>
          </p:spPr>
          <p:txBody>
            <a:bodyPr anchorCtr="0" anchor="t" bIns="0" lIns="0" spcFirstLastPara="1" rIns="0" wrap="square" tIns="34275">
              <a:spAutoFit/>
            </a:bodyPr>
            <a:lstStyle/>
            <a:p>
              <a:pPr indent="634" lvl="0" marL="12700" marR="5080" rtl="0" algn="ctr">
                <a:lnSpc>
                  <a:spcPct val="90100"/>
                </a:lnSpc>
                <a:spcBef>
                  <a:spcPts val="0"/>
                </a:spcBef>
                <a:spcAft>
                  <a:spcPts val="0"/>
                </a:spcAft>
                <a:buClr>
                  <a:srgbClr val="003865"/>
                </a:buClr>
                <a:buSzPts val="1400"/>
                <a:buFont typeface="Lustria"/>
                <a:buNone/>
              </a:pPr>
              <a:r>
                <a:rPr b="1" i="0" lang="pt-BR" sz="1400" u="none" cap="none" strike="noStrike">
                  <a:solidFill>
                    <a:srgbClr val="003865"/>
                  </a:solidFill>
                  <a:latin typeface="Lustria"/>
                  <a:ea typeface="Lustria"/>
                  <a:cs typeface="Lustria"/>
                  <a:sym typeface="Lustria"/>
                </a:rPr>
                <a:t>Fase de Extensão</a:t>
              </a:r>
              <a:endParaRPr/>
            </a:p>
            <a:p>
              <a:pPr indent="634" lvl="0" marL="12700" marR="5080" rtl="0" algn="ctr">
                <a:lnSpc>
                  <a:spcPct val="90100"/>
                </a:lnSpc>
                <a:spcBef>
                  <a:spcPts val="270"/>
                </a:spcBef>
                <a:spcAft>
                  <a:spcPts val="0"/>
                </a:spcAft>
                <a:buClr>
                  <a:srgbClr val="003865"/>
                </a:buClr>
                <a:buSzPts val="1400"/>
                <a:buFont typeface="Lustria"/>
                <a:buNone/>
              </a:pPr>
              <a:r>
                <a:rPr b="1" i="0" lang="pt-BR" sz="1400" u="none" cap="none" strike="noStrike">
                  <a:solidFill>
                    <a:srgbClr val="003865"/>
                  </a:solidFill>
                  <a:latin typeface="Lustria"/>
                  <a:ea typeface="Lustria"/>
                  <a:cs typeface="Lustria"/>
                  <a:sym typeface="Lustria"/>
                </a:rPr>
                <a:t>2 anos </a:t>
              </a:r>
              <a:endParaRPr b="0" i="0" sz="1400" u="none" cap="none" strike="noStrike">
                <a:solidFill>
                  <a:srgbClr val="003865"/>
                </a:solidFill>
                <a:latin typeface="Lustria"/>
                <a:ea typeface="Lustria"/>
                <a:cs typeface="Lustria"/>
                <a:sym typeface="Lustria"/>
              </a:endParaRPr>
            </a:p>
          </p:txBody>
        </p:sp>
        <p:sp>
          <p:nvSpPr>
            <p:cNvPr id="15962" name="Google Shape;15962;p265"/>
            <p:cNvSpPr txBox="1"/>
            <p:nvPr/>
          </p:nvSpPr>
          <p:spPr>
            <a:xfrm>
              <a:off x="5772737" y="4043787"/>
              <a:ext cx="2388284" cy="784061"/>
            </a:xfrm>
            <a:prstGeom prst="rect">
              <a:avLst/>
            </a:prstGeom>
            <a:noFill/>
            <a:ln>
              <a:noFill/>
            </a:ln>
          </p:spPr>
          <p:txBody>
            <a:bodyPr anchorCtr="0" anchor="t" bIns="0" lIns="0" spcFirstLastPara="1" rIns="0" wrap="square" tIns="13325">
              <a:spAutoFit/>
            </a:bodyPr>
            <a:lstStyle/>
            <a:p>
              <a:pPr indent="0" lvl="0" marL="0" marR="0" rtl="0" algn="ctr">
                <a:lnSpc>
                  <a:spcPct val="113928"/>
                </a:lnSpc>
                <a:spcBef>
                  <a:spcPts val="0"/>
                </a:spcBef>
                <a:spcAft>
                  <a:spcPts val="0"/>
                </a:spcAft>
                <a:buClr>
                  <a:srgbClr val="003865"/>
                </a:buClr>
                <a:buSzPts val="1400"/>
                <a:buFont typeface="Lustria"/>
                <a:buNone/>
              </a:pPr>
              <a:r>
                <a:rPr b="1" i="0" lang="pt-BR" sz="1400" u="none" cap="none" strike="noStrike">
                  <a:solidFill>
                    <a:srgbClr val="003865"/>
                  </a:solidFill>
                  <a:latin typeface="Lustria"/>
                  <a:ea typeface="Lustria"/>
                  <a:cs typeface="Lustria"/>
                  <a:sym typeface="Lustria"/>
                </a:rPr>
                <a:t>12 semanas de tratamento </a:t>
              </a:r>
              <a:endParaRPr/>
            </a:p>
            <a:p>
              <a:pPr indent="0" lvl="0" marL="0" marR="0" rtl="0" algn="ctr">
                <a:lnSpc>
                  <a:spcPct val="113928"/>
                </a:lnSpc>
                <a:spcBef>
                  <a:spcPts val="105"/>
                </a:spcBef>
                <a:spcAft>
                  <a:spcPts val="0"/>
                </a:spcAft>
                <a:buClr>
                  <a:srgbClr val="003865"/>
                </a:buClr>
                <a:buSzPts val="1400"/>
                <a:buFont typeface="Lustria"/>
                <a:buNone/>
              </a:pPr>
              <a:r>
                <a:rPr b="1" lang="pt-BR" sz="1400">
                  <a:solidFill>
                    <a:srgbClr val="003865"/>
                  </a:solidFill>
                  <a:latin typeface="Lustria"/>
                  <a:ea typeface="Lustria"/>
                  <a:cs typeface="Lustria"/>
                  <a:sym typeface="Lustria"/>
                </a:rPr>
                <a:t>Período </a:t>
              </a:r>
              <a:r>
                <a:rPr b="1" i="0" lang="pt-BR" sz="1400" u="none" cap="none" strike="noStrike">
                  <a:solidFill>
                    <a:srgbClr val="003865"/>
                  </a:solidFill>
                  <a:latin typeface="Lustria"/>
                  <a:ea typeface="Lustria"/>
                  <a:cs typeface="Lustria"/>
                  <a:sym typeface="Lustria"/>
                </a:rPr>
                <a:t>2</a:t>
              </a:r>
              <a:endParaRPr b="1" i="0" sz="1400" u="none" cap="none" strike="noStrike">
                <a:solidFill>
                  <a:srgbClr val="003865"/>
                </a:solidFill>
                <a:latin typeface="Lustria"/>
                <a:ea typeface="Lustria"/>
                <a:cs typeface="Lustria"/>
                <a:sym typeface="Lustria"/>
              </a:endParaRPr>
            </a:p>
            <a:p>
              <a:pPr indent="0" lvl="0" marL="196850" marR="188595" rtl="0" algn="ctr">
                <a:lnSpc>
                  <a:spcPct val="92857"/>
                </a:lnSpc>
                <a:spcBef>
                  <a:spcPts val="90"/>
                </a:spcBef>
                <a:spcAft>
                  <a:spcPts val="0"/>
                </a:spcAft>
                <a:buClr>
                  <a:srgbClr val="003865"/>
                </a:buClr>
                <a:buSzPts val="1400"/>
                <a:buFont typeface="Lustria"/>
                <a:buNone/>
              </a:pPr>
              <a:r>
                <a:rPr b="0" i="0" lang="pt-BR" sz="1400" u="none" cap="none" strike="noStrike">
                  <a:solidFill>
                    <a:srgbClr val="003865"/>
                  </a:solidFill>
                  <a:latin typeface="Lustria"/>
                  <a:ea typeface="Lustria"/>
                  <a:cs typeface="Lustria"/>
                  <a:sym typeface="Lustria"/>
                </a:rPr>
                <a:t>(Todos os pacientes estão recebendo Danicopana)</a:t>
              </a:r>
              <a:endParaRPr b="0" i="0" sz="1400" u="none" cap="none" strike="noStrike">
                <a:solidFill>
                  <a:srgbClr val="003865"/>
                </a:solidFill>
                <a:latin typeface="Lustria"/>
                <a:ea typeface="Lustria"/>
                <a:cs typeface="Lustria"/>
                <a:sym typeface="Lustria"/>
              </a:endParaRPr>
            </a:p>
          </p:txBody>
        </p:sp>
        <p:sp>
          <p:nvSpPr>
            <p:cNvPr id="15963" name="Google Shape;15963;p265"/>
            <p:cNvSpPr txBox="1"/>
            <p:nvPr/>
          </p:nvSpPr>
          <p:spPr>
            <a:xfrm>
              <a:off x="1291717" y="4043787"/>
              <a:ext cx="1528445" cy="227626"/>
            </a:xfrm>
            <a:prstGeom prst="rect">
              <a:avLst/>
            </a:prstGeom>
            <a:noFill/>
            <a:ln>
              <a:noFill/>
            </a:ln>
          </p:spPr>
          <p:txBody>
            <a:bodyPr anchorCtr="0" anchor="t" bIns="0" lIns="0" spcFirstLastPara="1" rIns="0" wrap="square" tIns="12050">
              <a:spAutoFit/>
            </a:bodyPr>
            <a:lstStyle/>
            <a:p>
              <a:pPr indent="0" lvl="0" marL="12700" marR="0" rtl="0" algn="ctr">
                <a:lnSpc>
                  <a:spcPct val="100000"/>
                </a:lnSpc>
                <a:spcBef>
                  <a:spcPts val="0"/>
                </a:spcBef>
                <a:spcAft>
                  <a:spcPts val="0"/>
                </a:spcAft>
                <a:buClr>
                  <a:srgbClr val="003865"/>
                </a:buClr>
                <a:buSzPts val="1400"/>
                <a:buFont typeface="Lustria"/>
                <a:buNone/>
              </a:pPr>
              <a:r>
                <a:rPr b="1" i="0" lang="pt-BR" sz="1400" u="none" cap="none" strike="noStrike">
                  <a:solidFill>
                    <a:srgbClr val="003865"/>
                  </a:solidFill>
                  <a:latin typeface="Lustria"/>
                  <a:ea typeface="Lustria"/>
                  <a:cs typeface="Lustria"/>
                  <a:sym typeface="Lustria"/>
                </a:rPr>
                <a:t>2:1 Randomização</a:t>
              </a:r>
              <a:endParaRPr b="1" i="0" sz="1400" u="none" cap="none" strike="noStrike">
                <a:solidFill>
                  <a:srgbClr val="003865"/>
                </a:solidFill>
                <a:latin typeface="Lustria"/>
                <a:ea typeface="Lustria"/>
                <a:cs typeface="Lustria"/>
                <a:sym typeface="Lustria"/>
              </a:endParaRPr>
            </a:p>
          </p:txBody>
        </p:sp>
        <p:sp>
          <p:nvSpPr>
            <p:cNvPr id="15964" name="Google Shape;15964;p265"/>
            <p:cNvSpPr txBox="1"/>
            <p:nvPr/>
          </p:nvSpPr>
          <p:spPr>
            <a:xfrm>
              <a:off x="3220566" y="4043787"/>
              <a:ext cx="2448714" cy="590546"/>
            </a:xfrm>
            <a:prstGeom prst="rect">
              <a:avLst/>
            </a:prstGeom>
            <a:noFill/>
            <a:ln>
              <a:noFill/>
            </a:ln>
          </p:spPr>
          <p:txBody>
            <a:bodyPr anchorCtr="0" anchor="t" bIns="0" lIns="0" spcFirstLastPara="1" rIns="0" wrap="square" tIns="13325">
              <a:spAutoFit/>
            </a:bodyPr>
            <a:lstStyle/>
            <a:p>
              <a:pPr indent="0" lvl="0" marL="0" marR="0" rtl="0" algn="ctr">
                <a:lnSpc>
                  <a:spcPct val="113928"/>
                </a:lnSpc>
                <a:spcBef>
                  <a:spcPts val="0"/>
                </a:spcBef>
                <a:spcAft>
                  <a:spcPts val="0"/>
                </a:spcAft>
                <a:buClr>
                  <a:srgbClr val="003865"/>
                </a:buClr>
                <a:buSzPts val="1400"/>
                <a:buFont typeface="Lustria"/>
                <a:buNone/>
              </a:pPr>
              <a:r>
                <a:rPr b="1" i="0" lang="pt-BR" sz="1400" u="none" cap="none" strike="noStrike">
                  <a:solidFill>
                    <a:srgbClr val="003865"/>
                  </a:solidFill>
                  <a:latin typeface="Lustria"/>
                  <a:ea typeface="Lustria"/>
                  <a:cs typeface="Lustria"/>
                  <a:sym typeface="Lustria"/>
                </a:rPr>
                <a:t>12 semanas de tratamento</a:t>
              </a:r>
              <a:endParaRPr b="1" i="0" sz="1400" u="none" cap="none" strike="noStrike">
                <a:solidFill>
                  <a:srgbClr val="003865"/>
                </a:solidFill>
                <a:latin typeface="Lustria"/>
                <a:ea typeface="Lustria"/>
                <a:cs typeface="Lustria"/>
                <a:sym typeface="Lustria"/>
              </a:endParaRPr>
            </a:p>
            <a:p>
              <a:pPr indent="0" lvl="0" marL="0" marR="0" rtl="0" algn="ctr">
                <a:lnSpc>
                  <a:spcPct val="109285"/>
                </a:lnSpc>
                <a:spcBef>
                  <a:spcPts val="0"/>
                </a:spcBef>
                <a:spcAft>
                  <a:spcPts val="0"/>
                </a:spcAft>
                <a:buClr>
                  <a:srgbClr val="003865"/>
                </a:buClr>
                <a:buSzPts val="1400"/>
                <a:buFont typeface="Lustria"/>
                <a:buNone/>
              </a:pPr>
              <a:r>
                <a:rPr b="1" i="0" lang="pt-BR" sz="1400" u="none" cap="none" strike="noStrike">
                  <a:solidFill>
                    <a:srgbClr val="003865"/>
                  </a:solidFill>
                  <a:latin typeface="Lustria"/>
                  <a:ea typeface="Lustria"/>
                  <a:cs typeface="Lustria"/>
                  <a:sym typeface="Lustria"/>
                </a:rPr>
                <a:t>Período 1</a:t>
              </a:r>
              <a:endParaRPr b="1" i="0" sz="1400" u="none" cap="none" strike="noStrike">
                <a:solidFill>
                  <a:srgbClr val="003865"/>
                </a:solidFill>
                <a:latin typeface="Lustria"/>
                <a:ea typeface="Lustria"/>
                <a:cs typeface="Lustria"/>
                <a:sym typeface="Lustria"/>
              </a:endParaRPr>
            </a:p>
            <a:p>
              <a:pPr indent="0" lvl="0" marL="0" marR="0" rtl="0" algn="ctr">
                <a:lnSpc>
                  <a:spcPct val="97857"/>
                </a:lnSpc>
                <a:spcBef>
                  <a:spcPts val="0"/>
                </a:spcBef>
                <a:spcAft>
                  <a:spcPts val="0"/>
                </a:spcAft>
                <a:buClr>
                  <a:srgbClr val="003865"/>
                </a:buClr>
                <a:buSzPts val="1400"/>
                <a:buFont typeface="Lustria"/>
                <a:buNone/>
              </a:pPr>
              <a:r>
                <a:rPr b="0" i="0" lang="pt-BR" sz="1400" u="none" cap="none" strike="noStrike">
                  <a:solidFill>
                    <a:srgbClr val="003865"/>
                  </a:solidFill>
                  <a:latin typeface="Lustria"/>
                  <a:ea typeface="Lustria"/>
                  <a:cs typeface="Lustria"/>
                  <a:sym typeface="Lustria"/>
                </a:rPr>
                <a:t>(Danicopana ou Placebo)</a:t>
              </a:r>
              <a:endParaRPr b="0" i="0" sz="1400" u="none" cap="none" strike="noStrike">
                <a:solidFill>
                  <a:srgbClr val="003865"/>
                </a:solidFill>
                <a:latin typeface="Lustria"/>
                <a:ea typeface="Lustria"/>
                <a:cs typeface="Lustria"/>
                <a:sym typeface="Lustria"/>
              </a:endParaRPr>
            </a:p>
          </p:txBody>
        </p:sp>
      </p:grpSp>
      <p:sp>
        <p:nvSpPr>
          <p:cNvPr id="15965" name="Google Shape;15965;p265"/>
          <p:cNvSpPr/>
          <p:nvPr/>
        </p:nvSpPr>
        <p:spPr>
          <a:xfrm>
            <a:off x="3892776" y="2808969"/>
            <a:ext cx="1094093" cy="1094096"/>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966" name="Google Shape;15966;p265"/>
          <p:cNvSpPr/>
          <p:nvPr/>
        </p:nvSpPr>
        <p:spPr>
          <a:xfrm>
            <a:off x="6505042" y="2808969"/>
            <a:ext cx="1094093" cy="1094096"/>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967" name="Google Shape;15967;p265"/>
          <p:cNvSpPr/>
          <p:nvPr/>
        </p:nvSpPr>
        <p:spPr>
          <a:xfrm>
            <a:off x="8962546" y="2808969"/>
            <a:ext cx="1094093" cy="1094096"/>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5968" name="Google Shape;15968;p265"/>
          <p:cNvGrpSpPr/>
          <p:nvPr/>
        </p:nvGrpSpPr>
        <p:grpSpPr>
          <a:xfrm>
            <a:off x="4060314" y="3065290"/>
            <a:ext cx="753434" cy="633568"/>
            <a:chOff x="10389223" y="862642"/>
            <a:chExt cx="753434" cy="633568"/>
          </a:xfrm>
        </p:grpSpPr>
        <p:sp>
          <p:nvSpPr>
            <p:cNvPr id="15969" name="Google Shape;15969;p265"/>
            <p:cNvSpPr/>
            <p:nvPr/>
          </p:nvSpPr>
          <p:spPr>
            <a:xfrm>
              <a:off x="10389223" y="862642"/>
              <a:ext cx="334186" cy="368811"/>
            </a:xfrm>
            <a:custGeom>
              <a:rect b="b" l="l" r="r" t="t"/>
              <a:pathLst>
                <a:path extrusionOk="0" h="368811" w="334186">
                  <a:moveTo>
                    <a:pt x="333808" y="248905"/>
                  </a:moveTo>
                  <a:cubicBezTo>
                    <a:pt x="334571" y="246054"/>
                    <a:pt x="334172" y="243015"/>
                    <a:pt x="332694" y="240461"/>
                  </a:cubicBezTo>
                  <a:lnTo>
                    <a:pt x="306142" y="194517"/>
                  </a:lnTo>
                  <a:cubicBezTo>
                    <a:pt x="306067" y="194373"/>
                    <a:pt x="306000" y="194223"/>
                    <a:pt x="305918" y="194082"/>
                  </a:cubicBezTo>
                  <a:lnTo>
                    <a:pt x="229173" y="61328"/>
                  </a:lnTo>
                  <a:cubicBezTo>
                    <a:pt x="207348" y="23500"/>
                    <a:pt x="166462" y="0"/>
                    <a:pt x="122472" y="0"/>
                  </a:cubicBezTo>
                  <a:cubicBezTo>
                    <a:pt x="101059" y="0"/>
                    <a:pt x="79931" y="5650"/>
                    <a:pt x="61361" y="16350"/>
                  </a:cubicBezTo>
                  <a:cubicBezTo>
                    <a:pt x="59530" y="17408"/>
                    <a:pt x="57734" y="18508"/>
                    <a:pt x="55978" y="19646"/>
                  </a:cubicBezTo>
                  <a:cubicBezTo>
                    <a:pt x="1532" y="54914"/>
                    <a:pt x="-16364" y="127291"/>
                    <a:pt x="16418" y="184050"/>
                  </a:cubicBezTo>
                  <a:lnTo>
                    <a:pt x="93109" y="316872"/>
                  </a:lnTo>
                  <a:cubicBezTo>
                    <a:pt x="93201" y="317031"/>
                    <a:pt x="93310" y="317168"/>
                    <a:pt x="93409" y="317320"/>
                  </a:cubicBezTo>
                  <a:lnTo>
                    <a:pt x="119943" y="363249"/>
                  </a:lnTo>
                  <a:cubicBezTo>
                    <a:pt x="122003" y="366816"/>
                    <a:pt x="125743" y="368812"/>
                    <a:pt x="129586" y="368812"/>
                  </a:cubicBezTo>
                  <a:cubicBezTo>
                    <a:pt x="131474" y="368812"/>
                    <a:pt x="133386" y="368329"/>
                    <a:pt x="135137" y="367321"/>
                  </a:cubicBezTo>
                  <a:lnTo>
                    <a:pt x="328622" y="255664"/>
                  </a:lnTo>
                  <a:cubicBezTo>
                    <a:pt x="331177" y="254188"/>
                    <a:pt x="333043" y="251756"/>
                    <a:pt x="333808" y="248905"/>
                  </a:cubicBezTo>
                  <a:close/>
                  <a:moveTo>
                    <a:pt x="35685" y="172921"/>
                  </a:moveTo>
                  <a:cubicBezTo>
                    <a:pt x="7981" y="124952"/>
                    <a:pt x="24493" y="63356"/>
                    <a:pt x="72480" y="35621"/>
                  </a:cubicBezTo>
                  <a:cubicBezTo>
                    <a:pt x="87664" y="26874"/>
                    <a:pt x="104951" y="22249"/>
                    <a:pt x="122470" y="22249"/>
                  </a:cubicBezTo>
                  <a:cubicBezTo>
                    <a:pt x="128105" y="22249"/>
                    <a:pt x="133678" y="22718"/>
                    <a:pt x="139138" y="23629"/>
                  </a:cubicBezTo>
                  <a:cubicBezTo>
                    <a:pt x="141322" y="23993"/>
                    <a:pt x="143488" y="24428"/>
                    <a:pt x="145632" y="24932"/>
                  </a:cubicBezTo>
                  <a:cubicBezTo>
                    <a:pt x="147469" y="25363"/>
                    <a:pt x="149287" y="25856"/>
                    <a:pt x="151091" y="26386"/>
                  </a:cubicBezTo>
                  <a:cubicBezTo>
                    <a:pt x="151651" y="26552"/>
                    <a:pt x="152207" y="26719"/>
                    <a:pt x="152762" y="26892"/>
                  </a:cubicBezTo>
                  <a:cubicBezTo>
                    <a:pt x="176580" y="34349"/>
                    <a:pt x="197195" y="50433"/>
                    <a:pt x="209902" y="72454"/>
                  </a:cubicBezTo>
                  <a:lnTo>
                    <a:pt x="210237" y="73034"/>
                  </a:lnTo>
                  <a:lnTo>
                    <a:pt x="281060" y="195585"/>
                  </a:lnTo>
                  <a:lnTo>
                    <a:pt x="106844" y="296096"/>
                  </a:lnTo>
                  <a:lnTo>
                    <a:pt x="35685" y="172921"/>
                  </a:lnTo>
                  <a:close/>
                  <a:moveTo>
                    <a:pt x="133647" y="342491"/>
                  </a:moveTo>
                  <a:lnTo>
                    <a:pt x="117976" y="315365"/>
                  </a:lnTo>
                  <a:lnTo>
                    <a:pt x="292195" y="214853"/>
                  </a:lnTo>
                  <a:lnTo>
                    <a:pt x="307857" y="241955"/>
                  </a:lnTo>
                  <a:lnTo>
                    <a:pt x="133647" y="34249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70" name="Google Shape;15970;p265"/>
            <p:cNvSpPr/>
            <p:nvPr/>
          </p:nvSpPr>
          <p:spPr>
            <a:xfrm>
              <a:off x="10808433" y="862642"/>
              <a:ext cx="334224" cy="368813"/>
            </a:xfrm>
            <a:custGeom>
              <a:rect b="b" l="l" r="r" t="t"/>
              <a:pathLst>
                <a:path extrusionOk="0" h="368813" w="334224">
                  <a:moveTo>
                    <a:pt x="334205" y="120915"/>
                  </a:moveTo>
                  <a:cubicBezTo>
                    <a:pt x="334024" y="110919"/>
                    <a:pt x="332614" y="100868"/>
                    <a:pt x="329952" y="90946"/>
                  </a:cubicBezTo>
                  <a:cubicBezTo>
                    <a:pt x="322498" y="63161"/>
                    <a:pt x="306032" y="39403"/>
                    <a:pt x="283055" y="22942"/>
                  </a:cubicBezTo>
                  <a:cubicBezTo>
                    <a:pt x="279773" y="20590"/>
                    <a:pt x="276356" y="18387"/>
                    <a:pt x="272816" y="16343"/>
                  </a:cubicBezTo>
                  <a:cubicBezTo>
                    <a:pt x="254276" y="5652"/>
                    <a:pt x="233162" y="0"/>
                    <a:pt x="211753" y="0"/>
                  </a:cubicBezTo>
                  <a:cubicBezTo>
                    <a:pt x="203508" y="0"/>
                    <a:pt x="195370" y="826"/>
                    <a:pt x="187447" y="2417"/>
                  </a:cubicBezTo>
                  <a:cubicBezTo>
                    <a:pt x="184808" y="2948"/>
                    <a:pt x="182188" y="3563"/>
                    <a:pt x="179599" y="4263"/>
                  </a:cubicBezTo>
                  <a:cubicBezTo>
                    <a:pt x="176057" y="5219"/>
                    <a:pt x="172566" y="6342"/>
                    <a:pt x="169140" y="7600"/>
                  </a:cubicBezTo>
                  <a:cubicBezTo>
                    <a:pt x="168312" y="7904"/>
                    <a:pt x="167492" y="8219"/>
                    <a:pt x="166668" y="8540"/>
                  </a:cubicBezTo>
                  <a:cubicBezTo>
                    <a:pt x="148521" y="15646"/>
                    <a:pt x="132197" y="26952"/>
                    <a:pt x="119217" y="41617"/>
                  </a:cubicBezTo>
                  <a:cubicBezTo>
                    <a:pt x="113884" y="47642"/>
                    <a:pt x="109115" y="54232"/>
                    <a:pt x="105011" y="61323"/>
                  </a:cubicBezTo>
                  <a:lnTo>
                    <a:pt x="103382" y="64149"/>
                  </a:lnTo>
                  <a:lnTo>
                    <a:pt x="1494" y="240464"/>
                  </a:lnTo>
                  <a:cubicBezTo>
                    <a:pt x="15" y="243020"/>
                    <a:pt x="-385" y="246058"/>
                    <a:pt x="379" y="248910"/>
                  </a:cubicBezTo>
                  <a:cubicBezTo>
                    <a:pt x="1144" y="251761"/>
                    <a:pt x="3010" y="254193"/>
                    <a:pt x="5567" y="255668"/>
                  </a:cubicBezTo>
                  <a:lnTo>
                    <a:pt x="199109" y="367323"/>
                  </a:lnTo>
                  <a:cubicBezTo>
                    <a:pt x="200863" y="368333"/>
                    <a:pt x="202775" y="368813"/>
                    <a:pt x="204657" y="368813"/>
                  </a:cubicBezTo>
                  <a:cubicBezTo>
                    <a:pt x="208502" y="368813"/>
                    <a:pt x="212240" y="366820"/>
                    <a:pt x="214301" y="363254"/>
                  </a:cubicBezTo>
                  <a:lnTo>
                    <a:pt x="317827" y="184055"/>
                  </a:lnTo>
                  <a:cubicBezTo>
                    <a:pt x="329057" y="164606"/>
                    <a:pt x="334604" y="142898"/>
                    <a:pt x="334205" y="120915"/>
                  </a:cubicBezTo>
                  <a:close/>
                  <a:moveTo>
                    <a:pt x="200595" y="342491"/>
                  </a:moveTo>
                  <a:lnTo>
                    <a:pt x="26327" y="241955"/>
                  </a:lnTo>
                  <a:lnTo>
                    <a:pt x="42003" y="214829"/>
                  </a:lnTo>
                  <a:lnTo>
                    <a:pt x="216253" y="315389"/>
                  </a:lnTo>
                  <a:lnTo>
                    <a:pt x="200595" y="342491"/>
                  </a:lnTo>
                  <a:close/>
                  <a:moveTo>
                    <a:pt x="298557" y="172920"/>
                  </a:moveTo>
                  <a:lnTo>
                    <a:pt x="227369" y="296115"/>
                  </a:lnTo>
                  <a:lnTo>
                    <a:pt x="53159" y="195577"/>
                  </a:lnTo>
                  <a:lnTo>
                    <a:pt x="124280" y="72457"/>
                  </a:lnTo>
                  <a:cubicBezTo>
                    <a:pt x="142181" y="41488"/>
                    <a:pt x="175702" y="22251"/>
                    <a:pt x="211753" y="22251"/>
                  </a:cubicBezTo>
                  <a:cubicBezTo>
                    <a:pt x="229268" y="22251"/>
                    <a:pt x="246536" y="26874"/>
                    <a:pt x="261696" y="35616"/>
                  </a:cubicBezTo>
                  <a:cubicBezTo>
                    <a:pt x="267490" y="38960"/>
                    <a:pt x="272873" y="42827"/>
                    <a:pt x="277799" y="47148"/>
                  </a:cubicBezTo>
                  <a:cubicBezTo>
                    <a:pt x="292578" y="60116"/>
                    <a:pt x="303225" y="77198"/>
                    <a:pt x="308461" y="96712"/>
                  </a:cubicBezTo>
                  <a:cubicBezTo>
                    <a:pt x="308721" y="97685"/>
                    <a:pt x="308942" y="98660"/>
                    <a:pt x="309169" y="99636"/>
                  </a:cubicBezTo>
                  <a:cubicBezTo>
                    <a:pt x="315131" y="124742"/>
                    <a:pt x="311420" y="150650"/>
                    <a:pt x="298557" y="17292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71" name="Google Shape;15971;p265"/>
            <p:cNvSpPr/>
            <p:nvPr/>
          </p:nvSpPr>
          <p:spPr>
            <a:xfrm>
              <a:off x="10633510" y="1200045"/>
              <a:ext cx="99656" cy="99663"/>
            </a:xfrm>
            <a:custGeom>
              <a:rect b="b" l="l" r="r" t="t"/>
              <a:pathLst>
                <a:path extrusionOk="0" h="99663" w="99656">
                  <a:moveTo>
                    <a:pt x="99657" y="49832"/>
                  </a:moveTo>
                  <a:cubicBezTo>
                    <a:pt x="99657" y="22356"/>
                    <a:pt x="77290" y="0"/>
                    <a:pt x="49798" y="0"/>
                  </a:cubicBezTo>
                  <a:cubicBezTo>
                    <a:pt x="22340" y="0"/>
                    <a:pt x="0" y="22354"/>
                    <a:pt x="0" y="49832"/>
                  </a:cubicBezTo>
                  <a:cubicBezTo>
                    <a:pt x="0" y="77311"/>
                    <a:pt x="22340" y="99663"/>
                    <a:pt x="49798" y="99663"/>
                  </a:cubicBezTo>
                  <a:cubicBezTo>
                    <a:pt x="77290" y="99663"/>
                    <a:pt x="99657" y="77308"/>
                    <a:pt x="99657" y="49832"/>
                  </a:cubicBezTo>
                  <a:close/>
                  <a:moveTo>
                    <a:pt x="22251" y="49832"/>
                  </a:moveTo>
                  <a:cubicBezTo>
                    <a:pt x="22251" y="34626"/>
                    <a:pt x="34608" y="22251"/>
                    <a:pt x="49798" y="22251"/>
                  </a:cubicBezTo>
                  <a:cubicBezTo>
                    <a:pt x="65022" y="22251"/>
                    <a:pt x="77406" y="34624"/>
                    <a:pt x="77406" y="49832"/>
                  </a:cubicBezTo>
                  <a:cubicBezTo>
                    <a:pt x="77406" y="65039"/>
                    <a:pt x="65022" y="77412"/>
                    <a:pt x="49798" y="77412"/>
                  </a:cubicBezTo>
                  <a:cubicBezTo>
                    <a:pt x="34608" y="77412"/>
                    <a:pt x="22251" y="65041"/>
                    <a:pt x="22251" y="498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72" name="Google Shape;15972;p265"/>
            <p:cNvSpPr/>
            <p:nvPr/>
          </p:nvSpPr>
          <p:spPr>
            <a:xfrm>
              <a:off x="10815213" y="1200045"/>
              <a:ext cx="99717" cy="99663"/>
            </a:xfrm>
            <a:custGeom>
              <a:rect b="b" l="l" r="r" t="t"/>
              <a:pathLst>
                <a:path extrusionOk="0" h="99663" w="99717">
                  <a:moveTo>
                    <a:pt x="99717" y="49832"/>
                  </a:moveTo>
                  <a:cubicBezTo>
                    <a:pt x="99717" y="22356"/>
                    <a:pt x="77350" y="0"/>
                    <a:pt x="49858" y="0"/>
                  </a:cubicBezTo>
                  <a:cubicBezTo>
                    <a:pt x="22365" y="0"/>
                    <a:pt x="0" y="22354"/>
                    <a:pt x="0" y="49832"/>
                  </a:cubicBezTo>
                  <a:cubicBezTo>
                    <a:pt x="0" y="77311"/>
                    <a:pt x="22365" y="99663"/>
                    <a:pt x="49858" y="99663"/>
                  </a:cubicBezTo>
                  <a:cubicBezTo>
                    <a:pt x="77350" y="99663"/>
                    <a:pt x="99717" y="77308"/>
                    <a:pt x="99717" y="49832"/>
                  </a:cubicBezTo>
                  <a:close/>
                  <a:moveTo>
                    <a:pt x="49858" y="77412"/>
                  </a:moveTo>
                  <a:cubicBezTo>
                    <a:pt x="34635" y="77412"/>
                    <a:pt x="22251" y="65041"/>
                    <a:pt x="22251" y="49832"/>
                  </a:cubicBezTo>
                  <a:cubicBezTo>
                    <a:pt x="22251" y="34624"/>
                    <a:pt x="34635" y="22251"/>
                    <a:pt x="49858" y="22251"/>
                  </a:cubicBezTo>
                  <a:cubicBezTo>
                    <a:pt x="65081" y="22251"/>
                    <a:pt x="77466" y="34624"/>
                    <a:pt x="77466" y="49832"/>
                  </a:cubicBezTo>
                  <a:cubicBezTo>
                    <a:pt x="77466" y="65041"/>
                    <a:pt x="65081" y="77412"/>
                    <a:pt x="49858" y="7741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73" name="Google Shape;15973;p265"/>
            <p:cNvSpPr/>
            <p:nvPr/>
          </p:nvSpPr>
          <p:spPr>
            <a:xfrm>
              <a:off x="10731799" y="1307242"/>
              <a:ext cx="99715" cy="99602"/>
            </a:xfrm>
            <a:custGeom>
              <a:rect b="b" l="l" r="r" t="t"/>
              <a:pathLst>
                <a:path extrusionOk="0" h="99602" w="99715">
                  <a:moveTo>
                    <a:pt x="49858" y="0"/>
                  </a:moveTo>
                  <a:cubicBezTo>
                    <a:pt x="22367" y="0"/>
                    <a:pt x="0" y="22327"/>
                    <a:pt x="0" y="49771"/>
                  </a:cubicBezTo>
                  <a:cubicBezTo>
                    <a:pt x="0" y="77246"/>
                    <a:pt x="22365" y="99603"/>
                    <a:pt x="49858" y="99603"/>
                  </a:cubicBezTo>
                  <a:cubicBezTo>
                    <a:pt x="77350" y="99603"/>
                    <a:pt x="99716" y="77250"/>
                    <a:pt x="99716" y="49771"/>
                  </a:cubicBezTo>
                  <a:cubicBezTo>
                    <a:pt x="99716" y="22327"/>
                    <a:pt x="77350" y="0"/>
                    <a:pt x="49858" y="0"/>
                  </a:cubicBezTo>
                  <a:close/>
                  <a:moveTo>
                    <a:pt x="49858" y="77352"/>
                  </a:moveTo>
                  <a:cubicBezTo>
                    <a:pt x="34635" y="77352"/>
                    <a:pt x="22251" y="64979"/>
                    <a:pt x="22251" y="49771"/>
                  </a:cubicBezTo>
                  <a:cubicBezTo>
                    <a:pt x="22251" y="34592"/>
                    <a:pt x="34635" y="22251"/>
                    <a:pt x="49858" y="22251"/>
                  </a:cubicBezTo>
                  <a:cubicBezTo>
                    <a:pt x="65081" y="22251"/>
                    <a:pt x="77465" y="34599"/>
                    <a:pt x="77465" y="49771"/>
                  </a:cubicBezTo>
                  <a:cubicBezTo>
                    <a:pt x="77465" y="64979"/>
                    <a:pt x="65081" y="77352"/>
                    <a:pt x="49858" y="7735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74" name="Google Shape;15974;p265"/>
            <p:cNvSpPr/>
            <p:nvPr/>
          </p:nvSpPr>
          <p:spPr>
            <a:xfrm>
              <a:off x="10868822" y="1351895"/>
              <a:ext cx="99715" cy="99602"/>
            </a:xfrm>
            <a:custGeom>
              <a:rect b="b" l="l" r="r" t="t"/>
              <a:pathLst>
                <a:path extrusionOk="0" h="99602" w="99715">
                  <a:moveTo>
                    <a:pt x="49858" y="0"/>
                  </a:moveTo>
                  <a:cubicBezTo>
                    <a:pt x="22365" y="0"/>
                    <a:pt x="0" y="22329"/>
                    <a:pt x="0" y="49772"/>
                  </a:cubicBezTo>
                  <a:cubicBezTo>
                    <a:pt x="0" y="77247"/>
                    <a:pt x="22365" y="99603"/>
                    <a:pt x="49858" y="99603"/>
                  </a:cubicBezTo>
                  <a:cubicBezTo>
                    <a:pt x="77350" y="99603"/>
                    <a:pt x="99716" y="77252"/>
                    <a:pt x="99716" y="49772"/>
                  </a:cubicBezTo>
                  <a:cubicBezTo>
                    <a:pt x="99716" y="22329"/>
                    <a:pt x="77350" y="0"/>
                    <a:pt x="49858" y="0"/>
                  </a:cubicBezTo>
                  <a:close/>
                  <a:moveTo>
                    <a:pt x="49858" y="77352"/>
                  </a:moveTo>
                  <a:cubicBezTo>
                    <a:pt x="34635" y="77352"/>
                    <a:pt x="22251" y="64981"/>
                    <a:pt x="22251" y="49772"/>
                  </a:cubicBezTo>
                  <a:cubicBezTo>
                    <a:pt x="22251" y="34595"/>
                    <a:pt x="34635" y="22251"/>
                    <a:pt x="49858" y="22251"/>
                  </a:cubicBezTo>
                  <a:cubicBezTo>
                    <a:pt x="65081" y="22251"/>
                    <a:pt x="77465" y="34600"/>
                    <a:pt x="77465" y="49772"/>
                  </a:cubicBezTo>
                  <a:cubicBezTo>
                    <a:pt x="77465" y="64981"/>
                    <a:pt x="65081" y="77352"/>
                    <a:pt x="49858" y="7735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75" name="Google Shape;15975;p265"/>
            <p:cNvSpPr/>
            <p:nvPr/>
          </p:nvSpPr>
          <p:spPr>
            <a:xfrm>
              <a:off x="10651359" y="1396546"/>
              <a:ext cx="99715" cy="99664"/>
            </a:xfrm>
            <a:custGeom>
              <a:rect b="b" l="l" r="r" t="t"/>
              <a:pathLst>
                <a:path extrusionOk="0" h="99664" w="99715">
                  <a:moveTo>
                    <a:pt x="49858" y="0"/>
                  </a:moveTo>
                  <a:cubicBezTo>
                    <a:pt x="22367" y="0"/>
                    <a:pt x="0" y="22353"/>
                    <a:pt x="0" y="49832"/>
                  </a:cubicBezTo>
                  <a:cubicBezTo>
                    <a:pt x="0" y="77312"/>
                    <a:pt x="22367" y="99665"/>
                    <a:pt x="49858" y="99665"/>
                  </a:cubicBezTo>
                  <a:cubicBezTo>
                    <a:pt x="77349" y="99665"/>
                    <a:pt x="99716" y="77314"/>
                    <a:pt x="99716" y="49832"/>
                  </a:cubicBezTo>
                  <a:cubicBezTo>
                    <a:pt x="99716" y="22351"/>
                    <a:pt x="77349" y="0"/>
                    <a:pt x="49858" y="0"/>
                  </a:cubicBezTo>
                  <a:close/>
                  <a:moveTo>
                    <a:pt x="49858" y="77411"/>
                  </a:moveTo>
                  <a:cubicBezTo>
                    <a:pt x="34635" y="77411"/>
                    <a:pt x="22251" y="65041"/>
                    <a:pt x="22251" y="49829"/>
                  </a:cubicBezTo>
                  <a:cubicBezTo>
                    <a:pt x="22251" y="34618"/>
                    <a:pt x="34635" y="22249"/>
                    <a:pt x="49858" y="22249"/>
                  </a:cubicBezTo>
                  <a:cubicBezTo>
                    <a:pt x="65081" y="22249"/>
                    <a:pt x="77465" y="34618"/>
                    <a:pt x="77465" y="49829"/>
                  </a:cubicBezTo>
                  <a:cubicBezTo>
                    <a:pt x="77465" y="65041"/>
                    <a:pt x="65081" y="77411"/>
                    <a:pt x="49858" y="7741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15976" name="Google Shape;15976;p265"/>
          <p:cNvGrpSpPr/>
          <p:nvPr/>
        </p:nvGrpSpPr>
        <p:grpSpPr>
          <a:xfrm>
            <a:off x="6673830" y="2954848"/>
            <a:ext cx="510240" cy="429065"/>
            <a:chOff x="10389223" y="862642"/>
            <a:chExt cx="753434" cy="633568"/>
          </a:xfrm>
        </p:grpSpPr>
        <p:sp>
          <p:nvSpPr>
            <p:cNvPr id="15977" name="Google Shape;15977;p265"/>
            <p:cNvSpPr/>
            <p:nvPr/>
          </p:nvSpPr>
          <p:spPr>
            <a:xfrm>
              <a:off x="10389223" y="862642"/>
              <a:ext cx="334186" cy="368811"/>
            </a:xfrm>
            <a:custGeom>
              <a:rect b="b" l="l" r="r" t="t"/>
              <a:pathLst>
                <a:path extrusionOk="0" h="368811" w="334186">
                  <a:moveTo>
                    <a:pt x="333808" y="248905"/>
                  </a:moveTo>
                  <a:cubicBezTo>
                    <a:pt x="334571" y="246054"/>
                    <a:pt x="334172" y="243015"/>
                    <a:pt x="332694" y="240461"/>
                  </a:cubicBezTo>
                  <a:lnTo>
                    <a:pt x="306142" y="194517"/>
                  </a:lnTo>
                  <a:cubicBezTo>
                    <a:pt x="306067" y="194373"/>
                    <a:pt x="306000" y="194223"/>
                    <a:pt x="305918" y="194082"/>
                  </a:cubicBezTo>
                  <a:lnTo>
                    <a:pt x="229173" y="61328"/>
                  </a:lnTo>
                  <a:cubicBezTo>
                    <a:pt x="207348" y="23500"/>
                    <a:pt x="166462" y="0"/>
                    <a:pt x="122472" y="0"/>
                  </a:cubicBezTo>
                  <a:cubicBezTo>
                    <a:pt x="101059" y="0"/>
                    <a:pt x="79931" y="5650"/>
                    <a:pt x="61361" y="16350"/>
                  </a:cubicBezTo>
                  <a:cubicBezTo>
                    <a:pt x="59530" y="17408"/>
                    <a:pt x="57734" y="18508"/>
                    <a:pt x="55978" y="19646"/>
                  </a:cubicBezTo>
                  <a:cubicBezTo>
                    <a:pt x="1532" y="54914"/>
                    <a:pt x="-16364" y="127291"/>
                    <a:pt x="16418" y="184050"/>
                  </a:cubicBezTo>
                  <a:lnTo>
                    <a:pt x="93109" y="316872"/>
                  </a:lnTo>
                  <a:cubicBezTo>
                    <a:pt x="93201" y="317031"/>
                    <a:pt x="93310" y="317168"/>
                    <a:pt x="93409" y="317320"/>
                  </a:cubicBezTo>
                  <a:lnTo>
                    <a:pt x="119943" y="363249"/>
                  </a:lnTo>
                  <a:cubicBezTo>
                    <a:pt x="122003" y="366816"/>
                    <a:pt x="125743" y="368812"/>
                    <a:pt x="129586" y="368812"/>
                  </a:cubicBezTo>
                  <a:cubicBezTo>
                    <a:pt x="131474" y="368812"/>
                    <a:pt x="133386" y="368329"/>
                    <a:pt x="135137" y="367321"/>
                  </a:cubicBezTo>
                  <a:lnTo>
                    <a:pt x="328622" y="255664"/>
                  </a:lnTo>
                  <a:cubicBezTo>
                    <a:pt x="331177" y="254188"/>
                    <a:pt x="333043" y="251756"/>
                    <a:pt x="333808" y="248905"/>
                  </a:cubicBezTo>
                  <a:close/>
                  <a:moveTo>
                    <a:pt x="35685" y="172921"/>
                  </a:moveTo>
                  <a:cubicBezTo>
                    <a:pt x="7981" y="124952"/>
                    <a:pt x="24493" y="63356"/>
                    <a:pt x="72480" y="35621"/>
                  </a:cubicBezTo>
                  <a:cubicBezTo>
                    <a:pt x="87664" y="26874"/>
                    <a:pt x="104951" y="22249"/>
                    <a:pt x="122470" y="22249"/>
                  </a:cubicBezTo>
                  <a:cubicBezTo>
                    <a:pt x="128105" y="22249"/>
                    <a:pt x="133678" y="22718"/>
                    <a:pt x="139138" y="23629"/>
                  </a:cubicBezTo>
                  <a:cubicBezTo>
                    <a:pt x="141322" y="23993"/>
                    <a:pt x="143488" y="24428"/>
                    <a:pt x="145632" y="24932"/>
                  </a:cubicBezTo>
                  <a:cubicBezTo>
                    <a:pt x="147469" y="25363"/>
                    <a:pt x="149287" y="25856"/>
                    <a:pt x="151091" y="26386"/>
                  </a:cubicBezTo>
                  <a:cubicBezTo>
                    <a:pt x="151651" y="26552"/>
                    <a:pt x="152207" y="26719"/>
                    <a:pt x="152762" y="26892"/>
                  </a:cubicBezTo>
                  <a:cubicBezTo>
                    <a:pt x="176580" y="34349"/>
                    <a:pt x="197195" y="50433"/>
                    <a:pt x="209902" y="72454"/>
                  </a:cubicBezTo>
                  <a:lnTo>
                    <a:pt x="210237" y="73034"/>
                  </a:lnTo>
                  <a:lnTo>
                    <a:pt x="281060" y="195585"/>
                  </a:lnTo>
                  <a:lnTo>
                    <a:pt x="106844" y="296096"/>
                  </a:lnTo>
                  <a:lnTo>
                    <a:pt x="35685" y="172921"/>
                  </a:lnTo>
                  <a:close/>
                  <a:moveTo>
                    <a:pt x="133647" y="342491"/>
                  </a:moveTo>
                  <a:lnTo>
                    <a:pt x="117976" y="315365"/>
                  </a:lnTo>
                  <a:lnTo>
                    <a:pt x="292195" y="214853"/>
                  </a:lnTo>
                  <a:lnTo>
                    <a:pt x="307857" y="241955"/>
                  </a:lnTo>
                  <a:lnTo>
                    <a:pt x="133647" y="34249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78" name="Google Shape;15978;p265"/>
            <p:cNvSpPr/>
            <p:nvPr/>
          </p:nvSpPr>
          <p:spPr>
            <a:xfrm>
              <a:off x="10808433" y="862642"/>
              <a:ext cx="334224" cy="368813"/>
            </a:xfrm>
            <a:custGeom>
              <a:rect b="b" l="l" r="r" t="t"/>
              <a:pathLst>
                <a:path extrusionOk="0" h="368813" w="334224">
                  <a:moveTo>
                    <a:pt x="334205" y="120915"/>
                  </a:moveTo>
                  <a:cubicBezTo>
                    <a:pt x="334024" y="110919"/>
                    <a:pt x="332614" y="100868"/>
                    <a:pt x="329952" y="90946"/>
                  </a:cubicBezTo>
                  <a:cubicBezTo>
                    <a:pt x="322498" y="63161"/>
                    <a:pt x="306032" y="39403"/>
                    <a:pt x="283055" y="22942"/>
                  </a:cubicBezTo>
                  <a:cubicBezTo>
                    <a:pt x="279773" y="20590"/>
                    <a:pt x="276356" y="18387"/>
                    <a:pt x="272816" y="16343"/>
                  </a:cubicBezTo>
                  <a:cubicBezTo>
                    <a:pt x="254276" y="5652"/>
                    <a:pt x="233162" y="0"/>
                    <a:pt x="211753" y="0"/>
                  </a:cubicBezTo>
                  <a:cubicBezTo>
                    <a:pt x="203508" y="0"/>
                    <a:pt x="195370" y="826"/>
                    <a:pt x="187447" y="2417"/>
                  </a:cubicBezTo>
                  <a:cubicBezTo>
                    <a:pt x="184808" y="2948"/>
                    <a:pt x="182188" y="3563"/>
                    <a:pt x="179599" y="4263"/>
                  </a:cubicBezTo>
                  <a:cubicBezTo>
                    <a:pt x="176057" y="5219"/>
                    <a:pt x="172566" y="6342"/>
                    <a:pt x="169140" y="7600"/>
                  </a:cubicBezTo>
                  <a:cubicBezTo>
                    <a:pt x="168312" y="7904"/>
                    <a:pt x="167492" y="8219"/>
                    <a:pt x="166668" y="8540"/>
                  </a:cubicBezTo>
                  <a:cubicBezTo>
                    <a:pt x="148521" y="15646"/>
                    <a:pt x="132197" y="26952"/>
                    <a:pt x="119217" y="41617"/>
                  </a:cubicBezTo>
                  <a:cubicBezTo>
                    <a:pt x="113884" y="47642"/>
                    <a:pt x="109115" y="54232"/>
                    <a:pt x="105011" y="61323"/>
                  </a:cubicBezTo>
                  <a:lnTo>
                    <a:pt x="103382" y="64149"/>
                  </a:lnTo>
                  <a:lnTo>
                    <a:pt x="1494" y="240464"/>
                  </a:lnTo>
                  <a:cubicBezTo>
                    <a:pt x="15" y="243020"/>
                    <a:pt x="-385" y="246058"/>
                    <a:pt x="379" y="248910"/>
                  </a:cubicBezTo>
                  <a:cubicBezTo>
                    <a:pt x="1144" y="251761"/>
                    <a:pt x="3010" y="254193"/>
                    <a:pt x="5567" y="255668"/>
                  </a:cubicBezTo>
                  <a:lnTo>
                    <a:pt x="199109" y="367323"/>
                  </a:lnTo>
                  <a:cubicBezTo>
                    <a:pt x="200863" y="368333"/>
                    <a:pt x="202775" y="368813"/>
                    <a:pt x="204657" y="368813"/>
                  </a:cubicBezTo>
                  <a:cubicBezTo>
                    <a:pt x="208502" y="368813"/>
                    <a:pt x="212240" y="366820"/>
                    <a:pt x="214301" y="363254"/>
                  </a:cubicBezTo>
                  <a:lnTo>
                    <a:pt x="317827" y="184055"/>
                  </a:lnTo>
                  <a:cubicBezTo>
                    <a:pt x="329057" y="164606"/>
                    <a:pt x="334604" y="142898"/>
                    <a:pt x="334205" y="120915"/>
                  </a:cubicBezTo>
                  <a:close/>
                  <a:moveTo>
                    <a:pt x="200595" y="342491"/>
                  </a:moveTo>
                  <a:lnTo>
                    <a:pt x="26327" y="241955"/>
                  </a:lnTo>
                  <a:lnTo>
                    <a:pt x="42003" y="214829"/>
                  </a:lnTo>
                  <a:lnTo>
                    <a:pt x="216253" y="315389"/>
                  </a:lnTo>
                  <a:lnTo>
                    <a:pt x="200595" y="342491"/>
                  </a:lnTo>
                  <a:close/>
                  <a:moveTo>
                    <a:pt x="298557" y="172920"/>
                  </a:moveTo>
                  <a:lnTo>
                    <a:pt x="227369" y="296115"/>
                  </a:lnTo>
                  <a:lnTo>
                    <a:pt x="53159" y="195577"/>
                  </a:lnTo>
                  <a:lnTo>
                    <a:pt x="124280" y="72457"/>
                  </a:lnTo>
                  <a:cubicBezTo>
                    <a:pt x="142181" y="41488"/>
                    <a:pt x="175702" y="22251"/>
                    <a:pt x="211753" y="22251"/>
                  </a:cubicBezTo>
                  <a:cubicBezTo>
                    <a:pt x="229268" y="22251"/>
                    <a:pt x="246536" y="26874"/>
                    <a:pt x="261696" y="35616"/>
                  </a:cubicBezTo>
                  <a:cubicBezTo>
                    <a:pt x="267490" y="38960"/>
                    <a:pt x="272873" y="42827"/>
                    <a:pt x="277799" y="47148"/>
                  </a:cubicBezTo>
                  <a:cubicBezTo>
                    <a:pt x="292578" y="60116"/>
                    <a:pt x="303225" y="77198"/>
                    <a:pt x="308461" y="96712"/>
                  </a:cubicBezTo>
                  <a:cubicBezTo>
                    <a:pt x="308721" y="97685"/>
                    <a:pt x="308942" y="98660"/>
                    <a:pt x="309169" y="99636"/>
                  </a:cubicBezTo>
                  <a:cubicBezTo>
                    <a:pt x="315131" y="124742"/>
                    <a:pt x="311420" y="150650"/>
                    <a:pt x="298557" y="17292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79" name="Google Shape;15979;p265"/>
            <p:cNvSpPr/>
            <p:nvPr/>
          </p:nvSpPr>
          <p:spPr>
            <a:xfrm>
              <a:off x="10633510" y="1200045"/>
              <a:ext cx="99656" cy="99663"/>
            </a:xfrm>
            <a:custGeom>
              <a:rect b="b" l="l" r="r" t="t"/>
              <a:pathLst>
                <a:path extrusionOk="0" h="99663" w="99656">
                  <a:moveTo>
                    <a:pt x="99657" y="49832"/>
                  </a:moveTo>
                  <a:cubicBezTo>
                    <a:pt x="99657" y="22356"/>
                    <a:pt x="77290" y="0"/>
                    <a:pt x="49798" y="0"/>
                  </a:cubicBezTo>
                  <a:cubicBezTo>
                    <a:pt x="22340" y="0"/>
                    <a:pt x="0" y="22354"/>
                    <a:pt x="0" y="49832"/>
                  </a:cubicBezTo>
                  <a:cubicBezTo>
                    <a:pt x="0" y="77311"/>
                    <a:pt x="22340" y="99663"/>
                    <a:pt x="49798" y="99663"/>
                  </a:cubicBezTo>
                  <a:cubicBezTo>
                    <a:pt x="77290" y="99663"/>
                    <a:pt x="99657" y="77308"/>
                    <a:pt x="99657" y="49832"/>
                  </a:cubicBezTo>
                  <a:close/>
                  <a:moveTo>
                    <a:pt x="22251" y="49832"/>
                  </a:moveTo>
                  <a:cubicBezTo>
                    <a:pt x="22251" y="34626"/>
                    <a:pt x="34608" y="22251"/>
                    <a:pt x="49798" y="22251"/>
                  </a:cubicBezTo>
                  <a:cubicBezTo>
                    <a:pt x="65022" y="22251"/>
                    <a:pt x="77406" y="34624"/>
                    <a:pt x="77406" y="49832"/>
                  </a:cubicBezTo>
                  <a:cubicBezTo>
                    <a:pt x="77406" y="65039"/>
                    <a:pt x="65022" y="77412"/>
                    <a:pt x="49798" y="77412"/>
                  </a:cubicBezTo>
                  <a:cubicBezTo>
                    <a:pt x="34608" y="77412"/>
                    <a:pt x="22251" y="65041"/>
                    <a:pt x="22251" y="498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80" name="Google Shape;15980;p265"/>
            <p:cNvSpPr/>
            <p:nvPr/>
          </p:nvSpPr>
          <p:spPr>
            <a:xfrm>
              <a:off x="10815213" y="1200045"/>
              <a:ext cx="99717" cy="99663"/>
            </a:xfrm>
            <a:custGeom>
              <a:rect b="b" l="l" r="r" t="t"/>
              <a:pathLst>
                <a:path extrusionOk="0" h="99663" w="99717">
                  <a:moveTo>
                    <a:pt x="99717" y="49832"/>
                  </a:moveTo>
                  <a:cubicBezTo>
                    <a:pt x="99717" y="22356"/>
                    <a:pt x="77350" y="0"/>
                    <a:pt x="49858" y="0"/>
                  </a:cubicBezTo>
                  <a:cubicBezTo>
                    <a:pt x="22365" y="0"/>
                    <a:pt x="0" y="22354"/>
                    <a:pt x="0" y="49832"/>
                  </a:cubicBezTo>
                  <a:cubicBezTo>
                    <a:pt x="0" y="77311"/>
                    <a:pt x="22365" y="99663"/>
                    <a:pt x="49858" y="99663"/>
                  </a:cubicBezTo>
                  <a:cubicBezTo>
                    <a:pt x="77350" y="99663"/>
                    <a:pt x="99717" y="77308"/>
                    <a:pt x="99717" y="49832"/>
                  </a:cubicBezTo>
                  <a:close/>
                  <a:moveTo>
                    <a:pt x="49858" y="77412"/>
                  </a:moveTo>
                  <a:cubicBezTo>
                    <a:pt x="34635" y="77412"/>
                    <a:pt x="22251" y="65041"/>
                    <a:pt x="22251" y="49832"/>
                  </a:cubicBezTo>
                  <a:cubicBezTo>
                    <a:pt x="22251" y="34624"/>
                    <a:pt x="34635" y="22251"/>
                    <a:pt x="49858" y="22251"/>
                  </a:cubicBezTo>
                  <a:cubicBezTo>
                    <a:pt x="65081" y="22251"/>
                    <a:pt x="77466" y="34624"/>
                    <a:pt x="77466" y="49832"/>
                  </a:cubicBezTo>
                  <a:cubicBezTo>
                    <a:pt x="77466" y="65041"/>
                    <a:pt x="65081" y="77412"/>
                    <a:pt x="49858" y="7741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81" name="Google Shape;15981;p265"/>
            <p:cNvSpPr/>
            <p:nvPr/>
          </p:nvSpPr>
          <p:spPr>
            <a:xfrm>
              <a:off x="10731799" y="1307242"/>
              <a:ext cx="99715" cy="99602"/>
            </a:xfrm>
            <a:custGeom>
              <a:rect b="b" l="l" r="r" t="t"/>
              <a:pathLst>
                <a:path extrusionOk="0" h="99602" w="99715">
                  <a:moveTo>
                    <a:pt x="49858" y="0"/>
                  </a:moveTo>
                  <a:cubicBezTo>
                    <a:pt x="22367" y="0"/>
                    <a:pt x="0" y="22327"/>
                    <a:pt x="0" y="49771"/>
                  </a:cubicBezTo>
                  <a:cubicBezTo>
                    <a:pt x="0" y="77246"/>
                    <a:pt x="22365" y="99603"/>
                    <a:pt x="49858" y="99603"/>
                  </a:cubicBezTo>
                  <a:cubicBezTo>
                    <a:pt x="77350" y="99603"/>
                    <a:pt x="99716" y="77250"/>
                    <a:pt x="99716" y="49771"/>
                  </a:cubicBezTo>
                  <a:cubicBezTo>
                    <a:pt x="99716" y="22327"/>
                    <a:pt x="77350" y="0"/>
                    <a:pt x="49858" y="0"/>
                  </a:cubicBezTo>
                  <a:close/>
                  <a:moveTo>
                    <a:pt x="49858" y="77352"/>
                  </a:moveTo>
                  <a:cubicBezTo>
                    <a:pt x="34635" y="77352"/>
                    <a:pt x="22251" y="64979"/>
                    <a:pt x="22251" y="49771"/>
                  </a:cubicBezTo>
                  <a:cubicBezTo>
                    <a:pt x="22251" y="34592"/>
                    <a:pt x="34635" y="22251"/>
                    <a:pt x="49858" y="22251"/>
                  </a:cubicBezTo>
                  <a:cubicBezTo>
                    <a:pt x="65081" y="22251"/>
                    <a:pt x="77465" y="34599"/>
                    <a:pt x="77465" y="49771"/>
                  </a:cubicBezTo>
                  <a:cubicBezTo>
                    <a:pt x="77465" y="64979"/>
                    <a:pt x="65081" y="77352"/>
                    <a:pt x="49858" y="7735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82" name="Google Shape;15982;p265"/>
            <p:cNvSpPr/>
            <p:nvPr/>
          </p:nvSpPr>
          <p:spPr>
            <a:xfrm>
              <a:off x="10868822" y="1351895"/>
              <a:ext cx="99715" cy="99602"/>
            </a:xfrm>
            <a:custGeom>
              <a:rect b="b" l="l" r="r" t="t"/>
              <a:pathLst>
                <a:path extrusionOk="0" h="99602" w="99715">
                  <a:moveTo>
                    <a:pt x="49858" y="0"/>
                  </a:moveTo>
                  <a:cubicBezTo>
                    <a:pt x="22365" y="0"/>
                    <a:pt x="0" y="22329"/>
                    <a:pt x="0" y="49772"/>
                  </a:cubicBezTo>
                  <a:cubicBezTo>
                    <a:pt x="0" y="77247"/>
                    <a:pt x="22365" y="99603"/>
                    <a:pt x="49858" y="99603"/>
                  </a:cubicBezTo>
                  <a:cubicBezTo>
                    <a:pt x="77350" y="99603"/>
                    <a:pt x="99716" y="77252"/>
                    <a:pt x="99716" y="49772"/>
                  </a:cubicBezTo>
                  <a:cubicBezTo>
                    <a:pt x="99716" y="22329"/>
                    <a:pt x="77350" y="0"/>
                    <a:pt x="49858" y="0"/>
                  </a:cubicBezTo>
                  <a:close/>
                  <a:moveTo>
                    <a:pt x="49858" y="77352"/>
                  </a:moveTo>
                  <a:cubicBezTo>
                    <a:pt x="34635" y="77352"/>
                    <a:pt x="22251" y="64981"/>
                    <a:pt x="22251" y="49772"/>
                  </a:cubicBezTo>
                  <a:cubicBezTo>
                    <a:pt x="22251" y="34595"/>
                    <a:pt x="34635" y="22251"/>
                    <a:pt x="49858" y="22251"/>
                  </a:cubicBezTo>
                  <a:cubicBezTo>
                    <a:pt x="65081" y="22251"/>
                    <a:pt x="77465" y="34600"/>
                    <a:pt x="77465" y="49772"/>
                  </a:cubicBezTo>
                  <a:cubicBezTo>
                    <a:pt x="77465" y="64981"/>
                    <a:pt x="65081" y="77352"/>
                    <a:pt x="49858" y="7735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83" name="Google Shape;15983;p265"/>
            <p:cNvSpPr/>
            <p:nvPr/>
          </p:nvSpPr>
          <p:spPr>
            <a:xfrm>
              <a:off x="10651359" y="1396546"/>
              <a:ext cx="99715" cy="99664"/>
            </a:xfrm>
            <a:custGeom>
              <a:rect b="b" l="l" r="r" t="t"/>
              <a:pathLst>
                <a:path extrusionOk="0" h="99664" w="99715">
                  <a:moveTo>
                    <a:pt x="49858" y="0"/>
                  </a:moveTo>
                  <a:cubicBezTo>
                    <a:pt x="22367" y="0"/>
                    <a:pt x="0" y="22353"/>
                    <a:pt x="0" y="49832"/>
                  </a:cubicBezTo>
                  <a:cubicBezTo>
                    <a:pt x="0" y="77312"/>
                    <a:pt x="22367" y="99665"/>
                    <a:pt x="49858" y="99665"/>
                  </a:cubicBezTo>
                  <a:cubicBezTo>
                    <a:pt x="77349" y="99665"/>
                    <a:pt x="99716" y="77314"/>
                    <a:pt x="99716" y="49832"/>
                  </a:cubicBezTo>
                  <a:cubicBezTo>
                    <a:pt x="99716" y="22351"/>
                    <a:pt x="77349" y="0"/>
                    <a:pt x="49858" y="0"/>
                  </a:cubicBezTo>
                  <a:close/>
                  <a:moveTo>
                    <a:pt x="49858" y="77411"/>
                  </a:moveTo>
                  <a:cubicBezTo>
                    <a:pt x="34635" y="77411"/>
                    <a:pt x="22251" y="65041"/>
                    <a:pt x="22251" y="49829"/>
                  </a:cubicBezTo>
                  <a:cubicBezTo>
                    <a:pt x="22251" y="34618"/>
                    <a:pt x="34635" y="22249"/>
                    <a:pt x="49858" y="22249"/>
                  </a:cubicBezTo>
                  <a:cubicBezTo>
                    <a:pt x="65081" y="22249"/>
                    <a:pt x="77465" y="34618"/>
                    <a:pt x="77465" y="49829"/>
                  </a:cubicBezTo>
                  <a:cubicBezTo>
                    <a:pt x="77465" y="65041"/>
                    <a:pt x="65081" y="77411"/>
                    <a:pt x="49858" y="7741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15984" name="Google Shape;15984;p265"/>
          <p:cNvGrpSpPr/>
          <p:nvPr/>
        </p:nvGrpSpPr>
        <p:grpSpPr>
          <a:xfrm>
            <a:off x="6921731" y="3402295"/>
            <a:ext cx="510240" cy="429065"/>
            <a:chOff x="10389223" y="862642"/>
            <a:chExt cx="753434" cy="633568"/>
          </a:xfrm>
        </p:grpSpPr>
        <p:sp>
          <p:nvSpPr>
            <p:cNvPr id="15985" name="Google Shape;15985;p265"/>
            <p:cNvSpPr/>
            <p:nvPr/>
          </p:nvSpPr>
          <p:spPr>
            <a:xfrm>
              <a:off x="10389223" y="862642"/>
              <a:ext cx="334186" cy="368811"/>
            </a:xfrm>
            <a:custGeom>
              <a:rect b="b" l="l" r="r" t="t"/>
              <a:pathLst>
                <a:path extrusionOk="0" h="368811" w="334186">
                  <a:moveTo>
                    <a:pt x="333808" y="248905"/>
                  </a:moveTo>
                  <a:cubicBezTo>
                    <a:pt x="334571" y="246054"/>
                    <a:pt x="334172" y="243015"/>
                    <a:pt x="332694" y="240461"/>
                  </a:cubicBezTo>
                  <a:lnTo>
                    <a:pt x="306142" y="194517"/>
                  </a:lnTo>
                  <a:cubicBezTo>
                    <a:pt x="306067" y="194373"/>
                    <a:pt x="306000" y="194223"/>
                    <a:pt x="305918" y="194082"/>
                  </a:cubicBezTo>
                  <a:lnTo>
                    <a:pt x="229173" y="61328"/>
                  </a:lnTo>
                  <a:cubicBezTo>
                    <a:pt x="207348" y="23500"/>
                    <a:pt x="166462" y="0"/>
                    <a:pt x="122472" y="0"/>
                  </a:cubicBezTo>
                  <a:cubicBezTo>
                    <a:pt x="101059" y="0"/>
                    <a:pt x="79931" y="5650"/>
                    <a:pt x="61361" y="16350"/>
                  </a:cubicBezTo>
                  <a:cubicBezTo>
                    <a:pt x="59530" y="17408"/>
                    <a:pt x="57734" y="18508"/>
                    <a:pt x="55978" y="19646"/>
                  </a:cubicBezTo>
                  <a:cubicBezTo>
                    <a:pt x="1532" y="54914"/>
                    <a:pt x="-16364" y="127291"/>
                    <a:pt x="16418" y="184050"/>
                  </a:cubicBezTo>
                  <a:lnTo>
                    <a:pt x="93109" y="316872"/>
                  </a:lnTo>
                  <a:cubicBezTo>
                    <a:pt x="93201" y="317031"/>
                    <a:pt x="93310" y="317168"/>
                    <a:pt x="93409" y="317320"/>
                  </a:cubicBezTo>
                  <a:lnTo>
                    <a:pt x="119943" y="363249"/>
                  </a:lnTo>
                  <a:cubicBezTo>
                    <a:pt x="122003" y="366816"/>
                    <a:pt x="125743" y="368812"/>
                    <a:pt x="129586" y="368812"/>
                  </a:cubicBezTo>
                  <a:cubicBezTo>
                    <a:pt x="131474" y="368812"/>
                    <a:pt x="133386" y="368329"/>
                    <a:pt x="135137" y="367321"/>
                  </a:cubicBezTo>
                  <a:lnTo>
                    <a:pt x="328622" y="255664"/>
                  </a:lnTo>
                  <a:cubicBezTo>
                    <a:pt x="331177" y="254188"/>
                    <a:pt x="333043" y="251756"/>
                    <a:pt x="333808" y="248905"/>
                  </a:cubicBezTo>
                  <a:close/>
                  <a:moveTo>
                    <a:pt x="35685" y="172921"/>
                  </a:moveTo>
                  <a:cubicBezTo>
                    <a:pt x="7981" y="124952"/>
                    <a:pt x="24493" y="63356"/>
                    <a:pt x="72480" y="35621"/>
                  </a:cubicBezTo>
                  <a:cubicBezTo>
                    <a:pt x="87664" y="26874"/>
                    <a:pt x="104951" y="22249"/>
                    <a:pt x="122470" y="22249"/>
                  </a:cubicBezTo>
                  <a:cubicBezTo>
                    <a:pt x="128105" y="22249"/>
                    <a:pt x="133678" y="22718"/>
                    <a:pt x="139138" y="23629"/>
                  </a:cubicBezTo>
                  <a:cubicBezTo>
                    <a:pt x="141322" y="23993"/>
                    <a:pt x="143488" y="24428"/>
                    <a:pt x="145632" y="24932"/>
                  </a:cubicBezTo>
                  <a:cubicBezTo>
                    <a:pt x="147469" y="25363"/>
                    <a:pt x="149287" y="25856"/>
                    <a:pt x="151091" y="26386"/>
                  </a:cubicBezTo>
                  <a:cubicBezTo>
                    <a:pt x="151651" y="26552"/>
                    <a:pt x="152207" y="26719"/>
                    <a:pt x="152762" y="26892"/>
                  </a:cubicBezTo>
                  <a:cubicBezTo>
                    <a:pt x="176580" y="34349"/>
                    <a:pt x="197195" y="50433"/>
                    <a:pt x="209902" y="72454"/>
                  </a:cubicBezTo>
                  <a:lnTo>
                    <a:pt x="210237" y="73034"/>
                  </a:lnTo>
                  <a:lnTo>
                    <a:pt x="281060" y="195585"/>
                  </a:lnTo>
                  <a:lnTo>
                    <a:pt x="106844" y="296096"/>
                  </a:lnTo>
                  <a:lnTo>
                    <a:pt x="35685" y="172921"/>
                  </a:lnTo>
                  <a:close/>
                  <a:moveTo>
                    <a:pt x="133647" y="342491"/>
                  </a:moveTo>
                  <a:lnTo>
                    <a:pt x="117976" y="315365"/>
                  </a:lnTo>
                  <a:lnTo>
                    <a:pt x="292195" y="214853"/>
                  </a:lnTo>
                  <a:lnTo>
                    <a:pt x="307857" y="241955"/>
                  </a:lnTo>
                  <a:lnTo>
                    <a:pt x="133647" y="34249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86" name="Google Shape;15986;p265"/>
            <p:cNvSpPr/>
            <p:nvPr/>
          </p:nvSpPr>
          <p:spPr>
            <a:xfrm>
              <a:off x="10808433" y="862642"/>
              <a:ext cx="334224" cy="368813"/>
            </a:xfrm>
            <a:custGeom>
              <a:rect b="b" l="l" r="r" t="t"/>
              <a:pathLst>
                <a:path extrusionOk="0" h="368813" w="334224">
                  <a:moveTo>
                    <a:pt x="334205" y="120915"/>
                  </a:moveTo>
                  <a:cubicBezTo>
                    <a:pt x="334024" y="110919"/>
                    <a:pt x="332614" y="100868"/>
                    <a:pt x="329952" y="90946"/>
                  </a:cubicBezTo>
                  <a:cubicBezTo>
                    <a:pt x="322498" y="63161"/>
                    <a:pt x="306032" y="39403"/>
                    <a:pt x="283055" y="22942"/>
                  </a:cubicBezTo>
                  <a:cubicBezTo>
                    <a:pt x="279773" y="20590"/>
                    <a:pt x="276356" y="18387"/>
                    <a:pt x="272816" y="16343"/>
                  </a:cubicBezTo>
                  <a:cubicBezTo>
                    <a:pt x="254276" y="5652"/>
                    <a:pt x="233162" y="0"/>
                    <a:pt x="211753" y="0"/>
                  </a:cubicBezTo>
                  <a:cubicBezTo>
                    <a:pt x="203508" y="0"/>
                    <a:pt x="195370" y="826"/>
                    <a:pt x="187447" y="2417"/>
                  </a:cubicBezTo>
                  <a:cubicBezTo>
                    <a:pt x="184808" y="2948"/>
                    <a:pt x="182188" y="3563"/>
                    <a:pt x="179599" y="4263"/>
                  </a:cubicBezTo>
                  <a:cubicBezTo>
                    <a:pt x="176057" y="5219"/>
                    <a:pt x="172566" y="6342"/>
                    <a:pt x="169140" y="7600"/>
                  </a:cubicBezTo>
                  <a:cubicBezTo>
                    <a:pt x="168312" y="7904"/>
                    <a:pt x="167492" y="8219"/>
                    <a:pt x="166668" y="8540"/>
                  </a:cubicBezTo>
                  <a:cubicBezTo>
                    <a:pt x="148521" y="15646"/>
                    <a:pt x="132197" y="26952"/>
                    <a:pt x="119217" y="41617"/>
                  </a:cubicBezTo>
                  <a:cubicBezTo>
                    <a:pt x="113884" y="47642"/>
                    <a:pt x="109115" y="54232"/>
                    <a:pt x="105011" y="61323"/>
                  </a:cubicBezTo>
                  <a:lnTo>
                    <a:pt x="103382" y="64149"/>
                  </a:lnTo>
                  <a:lnTo>
                    <a:pt x="1494" y="240464"/>
                  </a:lnTo>
                  <a:cubicBezTo>
                    <a:pt x="15" y="243020"/>
                    <a:pt x="-385" y="246058"/>
                    <a:pt x="379" y="248910"/>
                  </a:cubicBezTo>
                  <a:cubicBezTo>
                    <a:pt x="1144" y="251761"/>
                    <a:pt x="3010" y="254193"/>
                    <a:pt x="5567" y="255668"/>
                  </a:cubicBezTo>
                  <a:lnTo>
                    <a:pt x="199109" y="367323"/>
                  </a:lnTo>
                  <a:cubicBezTo>
                    <a:pt x="200863" y="368333"/>
                    <a:pt x="202775" y="368813"/>
                    <a:pt x="204657" y="368813"/>
                  </a:cubicBezTo>
                  <a:cubicBezTo>
                    <a:pt x="208502" y="368813"/>
                    <a:pt x="212240" y="366820"/>
                    <a:pt x="214301" y="363254"/>
                  </a:cubicBezTo>
                  <a:lnTo>
                    <a:pt x="317827" y="184055"/>
                  </a:lnTo>
                  <a:cubicBezTo>
                    <a:pt x="329057" y="164606"/>
                    <a:pt x="334604" y="142898"/>
                    <a:pt x="334205" y="120915"/>
                  </a:cubicBezTo>
                  <a:close/>
                  <a:moveTo>
                    <a:pt x="200595" y="342491"/>
                  </a:moveTo>
                  <a:lnTo>
                    <a:pt x="26327" y="241955"/>
                  </a:lnTo>
                  <a:lnTo>
                    <a:pt x="42003" y="214829"/>
                  </a:lnTo>
                  <a:lnTo>
                    <a:pt x="216253" y="315389"/>
                  </a:lnTo>
                  <a:lnTo>
                    <a:pt x="200595" y="342491"/>
                  </a:lnTo>
                  <a:close/>
                  <a:moveTo>
                    <a:pt x="298557" y="172920"/>
                  </a:moveTo>
                  <a:lnTo>
                    <a:pt x="227369" y="296115"/>
                  </a:lnTo>
                  <a:lnTo>
                    <a:pt x="53159" y="195577"/>
                  </a:lnTo>
                  <a:lnTo>
                    <a:pt x="124280" y="72457"/>
                  </a:lnTo>
                  <a:cubicBezTo>
                    <a:pt x="142181" y="41488"/>
                    <a:pt x="175702" y="22251"/>
                    <a:pt x="211753" y="22251"/>
                  </a:cubicBezTo>
                  <a:cubicBezTo>
                    <a:pt x="229268" y="22251"/>
                    <a:pt x="246536" y="26874"/>
                    <a:pt x="261696" y="35616"/>
                  </a:cubicBezTo>
                  <a:cubicBezTo>
                    <a:pt x="267490" y="38960"/>
                    <a:pt x="272873" y="42827"/>
                    <a:pt x="277799" y="47148"/>
                  </a:cubicBezTo>
                  <a:cubicBezTo>
                    <a:pt x="292578" y="60116"/>
                    <a:pt x="303225" y="77198"/>
                    <a:pt x="308461" y="96712"/>
                  </a:cubicBezTo>
                  <a:cubicBezTo>
                    <a:pt x="308721" y="97685"/>
                    <a:pt x="308942" y="98660"/>
                    <a:pt x="309169" y="99636"/>
                  </a:cubicBezTo>
                  <a:cubicBezTo>
                    <a:pt x="315131" y="124742"/>
                    <a:pt x="311420" y="150650"/>
                    <a:pt x="298557" y="17292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87" name="Google Shape;15987;p265"/>
            <p:cNvSpPr/>
            <p:nvPr/>
          </p:nvSpPr>
          <p:spPr>
            <a:xfrm>
              <a:off x="10633510" y="1200045"/>
              <a:ext cx="99656" cy="99663"/>
            </a:xfrm>
            <a:custGeom>
              <a:rect b="b" l="l" r="r" t="t"/>
              <a:pathLst>
                <a:path extrusionOk="0" h="99663" w="99656">
                  <a:moveTo>
                    <a:pt x="99657" y="49832"/>
                  </a:moveTo>
                  <a:cubicBezTo>
                    <a:pt x="99657" y="22356"/>
                    <a:pt x="77290" y="0"/>
                    <a:pt x="49798" y="0"/>
                  </a:cubicBezTo>
                  <a:cubicBezTo>
                    <a:pt x="22340" y="0"/>
                    <a:pt x="0" y="22354"/>
                    <a:pt x="0" y="49832"/>
                  </a:cubicBezTo>
                  <a:cubicBezTo>
                    <a:pt x="0" y="77311"/>
                    <a:pt x="22340" y="99663"/>
                    <a:pt x="49798" y="99663"/>
                  </a:cubicBezTo>
                  <a:cubicBezTo>
                    <a:pt x="77290" y="99663"/>
                    <a:pt x="99657" y="77308"/>
                    <a:pt x="99657" y="49832"/>
                  </a:cubicBezTo>
                  <a:close/>
                  <a:moveTo>
                    <a:pt x="22251" y="49832"/>
                  </a:moveTo>
                  <a:cubicBezTo>
                    <a:pt x="22251" y="34626"/>
                    <a:pt x="34608" y="22251"/>
                    <a:pt x="49798" y="22251"/>
                  </a:cubicBezTo>
                  <a:cubicBezTo>
                    <a:pt x="65022" y="22251"/>
                    <a:pt x="77406" y="34624"/>
                    <a:pt x="77406" y="49832"/>
                  </a:cubicBezTo>
                  <a:cubicBezTo>
                    <a:pt x="77406" y="65039"/>
                    <a:pt x="65022" y="77412"/>
                    <a:pt x="49798" y="77412"/>
                  </a:cubicBezTo>
                  <a:cubicBezTo>
                    <a:pt x="34608" y="77412"/>
                    <a:pt x="22251" y="65041"/>
                    <a:pt x="22251" y="498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88" name="Google Shape;15988;p265"/>
            <p:cNvSpPr/>
            <p:nvPr/>
          </p:nvSpPr>
          <p:spPr>
            <a:xfrm>
              <a:off x="10815213" y="1200045"/>
              <a:ext cx="99717" cy="99663"/>
            </a:xfrm>
            <a:custGeom>
              <a:rect b="b" l="l" r="r" t="t"/>
              <a:pathLst>
                <a:path extrusionOk="0" h="99663" w="99717">
                  <a:moveTo>
                    <a:pt x="99717" y="49832"/>
                  </a:moveTo>
                  <a:cubicBezTo>
                    <a:pt x="99717" y="22356"/>
                    <a:pt x="77350" y="0"/>
                    <a:pt x="49858" y="0"/>
                  </a:cubicBezTo>
                  <a:cubicBezTo>
                    <a:pt x="22365" y="0"/>
                    <a:pt x="0" y="22354"/>
                    <a:pt x="0" y="49832"/>
                  </a:cubicBezTo>
                  <a:cubicBezTo>
                    <a:pt x="0" y="77311"/>
                    <a:pt x="22365" y="99663"/>
                    <a:pt x="49858" y="99663"/>
                  </a:cubicBezTo>
                  <a:cubicBezTo>
                    <a:pt x="77350" y="99663"/>
                    <a:pt x="99717" y="77308"/>
                    <a:pt x="99717" y="49832"/>
                  </a:cubicBezTo>
                  <a:close/>
                  <a:moveTo>
                    <a:pt x="49858" y="77412"/>
                  </a:moveTo>
                  <a:cubicBezTo>
                    <a:pt x="34635" y="77412"/>
                    <a:pt x="22251" y="65041"/>
                    <a:pt x="22251" y="49832"/>
                  </a:cubicBezTo>
                  <a:cubicBezTo>
                    <a:pt x="22251" y="34624"/>
                    <a:pt x="34635" y="22251"/>
                    <a:pt x="49858" y="22251"/>
                  </a:cubicBezTo>
                  <a:cubicBezTo>
                    <a:pt x="65081" y="22251"/>
                    <a:pt x="77466" y="34624"/>
                    <a:pt x="77466" y="49832"/>
                  </a:cubicBezTo>
                  <a:cubicBezTo>
                    <a:pt x="77466" y="65041"/>
                    <a:pt x="65081" y="77412"/>
                    <a:pt x="49858" y="7741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89" name="Google Shape;15989;p265"/>
            <p:cNvSpPr/>
            <p:nvPr/>
          </p:nvSpPr>
          <p:spPr>
            <a:xfrm>
              <a:off x="10731799" y="1307242"/>
              <a:ext cx="99715" cy="99602"/>
            </a:xfrm>
            <a:custGeom>
              <a:rect b="b" l="l" r="r" t="t"/>
              <a:pathLst>
                <a:path extrusionOk="0" h="99602" w="99715">
                  <a:moveTo>
                    <a:pt x="49858" y="0"/>
                  </a:moveTo>
                  <a:cubicBezTo>
                    <a:pt x="22367" y="0"/>
                    <a:pt x="0" y="22327"/>
                    <a:pt x="0" y="49771"/>
                  </a:cubicBezTo>
                  <a:cubicBezTo>
                    <a:pt x="0" y="77246"/>
                    <a:pt x="22365" y="99603"/>
                    <a:pt x="49858" y="99603"/>
                  </a:cubicBezTo>
                  <a:cubicBezTo>
                    <a:pt x="77350" y="99603"/>
                    <a:pt x="99716" y="77250"/>
                    <a:pt x="99716" y="49771"/>
                  </a:cubicBezTo>
                  <a:cubicBezTo>
                    <a:pt x="99716" y="22327"/>
                    <a:pt x="77350" y="0"/>
                    <a:pt x="49858" y="0"/>
                  </a:cubicBezTo>
                  <a:close/>
                  <a:moveTo>
                    <a:pt x="49858" y="77352"/>
                  </a:moveTo>
                  <a:cubicBezTo>
                    <a:pt x="34635" y="77352"/>
                    <a:pt x="22251" y="64979"/>
                    <a:pt x="22251" y="49771"/>
                  </a:cubicBezTo>
                  <a:cubicBezTo>
                    <a:pt x="22251" y="34592"/>
                    <a:pt x="34635" y="22251"/>
                    <a:pt x="49858" y="22251"/>
                  </a:cubicBezTo>
                  <a:cubicBezTo>
                    <a:pt x="65081" y="22251"/>
                    <a:pt x="77465" y="34599"/>
                    <a:pt x="77465" y="49771"/>
                  </a:cubicBezTo>
                  <a:cubicBezTo>
                    <a:pt x="77465" y="64979"/>
                    <a:pt x="65081" y="77352"/>
                    <a:pt x="49858" y="7735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90" name="Google Shape;15990;p265"/>
            <p:cNvSpPr/>
            <p:nvPr/>
          </p:nvSpPr>
          <p:spPr>
            <a:xfrm>
              <a:off x="10868822" y="1351895"/>
              <a:ext cx="99715" cy="99602"/>
            </a:xfrm>
            <a:custGeom>
              <a:rect b="b" l="l" r="r" t="t"/>
              <a:pathLst>
                <a:path extrusionOk="0" h="99602" w="99715">
                  <a:moveTo>
                    <a:pt x="49858" y="0"/>
                  </a:moveTo>
                  <a:cubicBezTo>
                    <a:pt x="22365" y="0"/>
                    <a:pt x="0" y="22329"/>
                    <a:pt x="0" y="49772"/>
                  </a:cubicBezTo>
                  <a:cubicBezTo>
                    <a:pt x="0" y="77247"/>
                    <a:pt x="22365" y="99603"/>
                    <a:pt x="49858" y="99603"/>
                  </a:cubicBezTo>
                  <a:cubicBezTo>
                    <a:pt x="77350" y="99603"/>
                    <a:pt x="99716" y="77252"/>
                    <a:pt x="99716" y="49772"/>
                  </a:cubicBezTo>
                  <a:cubicBezTo>
                    <a:pt x="99716" y="22329"/>
                    <a:pt x="77350" y="0"/>
                    <a:pt x="49858" y="0"/>
                  </a:cubicBezTo>
                  <a:close/>
                  <a:moveTo>
                    <a:pt x="49858" y="77352"/>
                  </a:moveTo>
                  <a:cubicBezTo>
                    <a:pt x="34635" y="77352"/>
                    <a:pt x="22251" y="64981"/>
                    <a:pt x="22251" y="49772"/>
                  </a:cubicBezTo>
                  <a:cubicBezTo>
                    <a:pt x="22251" y="34595"/>
                    <a:pt x="34635" y="22251"/>
                    <a:pt x="49858" y="22251"/>
                  </a:cubicBezTo>
                  <a:cubicBezTo>
                    <a:pt x="65081" y="22251"/>
                    <a:pt x="77465" y="34600"/>
                    <a:pt x="77465" y="49772"/>
                  </a:cubicBezTo>
                  <a:cubicBezTo>
                    <a:pt x="77465" y="64981"/>
                    <a:pt x="65081" y="77352"/>
                    <a:pt x="49858" y="7735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91" name="Google Shape;15991;p265"/>
            <p:cNvSpPr/>
            <p:nvPr/>
          </p:nvSpPr>
          <p:spPr>
            <a:xfrm>
              <a:off x="10651359" y="1396546"/>
              <a:ext cx="99715" cy="99664"/>
            </a:xfrm>
            <a:custGeom>
              <a:rect b="b" l="l" r="r" t="t"/>
              <a:pathLst>
                <a:path extrusionOk="0" h="99664" w="99715">
                  <a:moveTo>
                    <a:pt x="49858" y="0"/>
                  </a:moveTo>
                  <a:cubicBezTo>
                    <a:pt x="22367" y="0"/>
                    <a:pt x="0" y="22353"/>
                    <a:pt x="0" y="49832"/>
                  </a:cubicBezTo>
                  <a:cubicBezTo>
                    <a:pt x="0" y="77312"/>
                    <a:pt x="22367" y="99665"/>
                    <a:pt x="49858" y="99665"/>
                  </a:cubicBezTo>
                  <a:cubicBezTo>
                    <a:pt x="77349" y="99665"/>
                    <a:pt x="99716" y="77314"/>
                    <a:pt x="99716" y="49832"/>
                  </a:cubicBezTo>
                  <a:cubicBezTo>
                    <a:pt x="99716" y="22351"/>
                    <a:pt x="77349" y="0"/>
                    <a:pt x="49858" y="0"/>
                  </a:cubicBezTo>
                  <a:close/>
                  <a:moveTo>
                    <a:pt x="49858" y="77411"/>
                  </a:moveTo>
                  <a:cubicBezTo>
                    <a:pt x="34635" y="77411"/>
                    <a:pt x="22251" y="65041"/>
                    <a:pt x="22251" y="49829"/>
                  </a:cubicBezTo>
                  <a:cubicBezTo>
                    <a:pt x="22251" y="34618"/>
                    <a:pt x="34635" y="22249"/>
                    <a:pt x="49858" y="22249"/>
                  </a:cubicBezTo>
                  <a:cubicBezTo>
                    <a:pt x="65081" y="22249"/>
                    <a:pt x="77465" y="34618"/>
                    <a:pt x="77465" y="49829"/>
                  </a:cubicBezTo>
                  <a:cubicBezTo>
                    <a:pt x="77465" y="65041"/>
                    <a:pt x="65081" y="77411"/>
                    <a:pt x="49858" y="7741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
        <p:nvSpPr>
          <p:cNvPr id="15992" name="Google Shape;15992;p265"/>
          <p:cNvSpPr/>
          <p:nvPr/>
        </p:nvSpPr>
        <p:spPr>
          <a:xfrm>
            <a:off x="9169380" y="3017308"/>
            <a:ext cx="680423" cy="683894"/>
          </a:xfrm>
          <a:custGeom>
            <a:rect b="b" l="l" r="r" t="t"/>
            <a:pathLst>
              <a:path extrusionOk="0" h="790196" w="786185">
                <a:moveTo>
                  <a:pt x="684685" y="59457"/>
                </a:moveTo>
                <a:lnTo>
                  <a:pt x="595388" y="59457"/>
                </a:lnTo>
                <a:lnTo>
                  <a:pt x="595388" y="39626"/>
                </a:lnTo>
                <a:cubicBezTo>
                  <a:pt x="594309" y="17414"/>
                  <a:pt x="576002" y="0"/>
                  <a:pt x="553790" y="0"/>
                </a:cubicBezTo>
                <a:cubicBezTo>
                  <a:pt x="531541" y="0"/>
                  <a:pt x="513235" y="17413"/>
                  <a:pt x="512155" y="39626"/>
                </a:cubicBezTo>
                <a:lnTo>
                  <a:pt x="512155" y="59457"/>
                </a:lnTo>
                <a:lnTo>
                  <a:pt x="228672" y="59457"/>
                </a:lnTo>
                <a:lnTo>
                  <a:pt x="228672" y="39626"/>
                </a:lnTo>
                <a:cubicBezTo>
                  <a:pt x="227593" y="17414"/>
                  <a:pt x="209287" y="0"/>
                  <a:pt x="187075" y="0"/>
                </a:cubicBezTo>
                <a:cubicBezTo>
                  <a:pt x="164825" y="0"/>
                  <a:pt x="146519" y="17413"/>
                  <a:pt x="145440" y="39626"/>
                </a:cubicBezTo>
                <a:lnTo>
                  <a:pt x="145440" y="59457"/>
                </a:lnTo>
                <a:lnTo>
                  <a:pt x="101498" y="59457"/>
                </a:lnTo>
                <a:cubicBezTo>
                  <a:pt x="45465" y="59531"/>
                  <a:pt x="38" y="104924"/>
                  <a:pt x="0" y="160955"/>
                </a:cubicBezTo>
                <a:lnTo>
                  <a:pt x="0" y="691003"/>
                </a:lnTo>
                <a:cubicBezTo>
                  <a:pt x="0" y="717308"/>
                  <a:pt x="10456" y="742535"/>
                  <a:pt x="29059" y="761138"/>
                </a:cubicBezTo>
                <a:cubicBezTo>
                  <a:pt x="47662" y="779741"/>
                  <a:pt x="72889" y="790197"/>
                  <a:pt x="99194" y="790197"/>
                </a:cubicBezTo>
                <a:lnTo>
                  <a:pt x="686992" y="790197"/>
                </a:lnTo>
                <a:cubicBezTo>
                  <a:pt x="713297" y="790197"/>
                  <a:pt x="738524" y="779741"/>
                  <a:pt x="757127" y="761138"/>
                </a:cubicBezTo>
                <a:cubicBezTo>
                  <a:pt x="775730" y="742535"/>
                  <a:pt x="786186" y="717308"/>
                  <a:pt x="786186" y="691003"/>
                </a:cubicBezTo>
                <a:lnTo>
                  <a:pt x="786186" y="160955"/>
                </a:lnTo>
                <a:cubicBezTo>
                  <a:pt x="786149" y="104922"/>
                  <a:pt x="740719" y="59533"/>
                  <a:pt x="684687" y="59457"/>
                </a:cubicBezTo>
                <a:close/>
                <a:moveTo>
                  <a:pt x="512158" y="94282"/>
                </a:moveTo>
                <a:lnTo>
                  <a:pt x="512158" y="126243"/>
                </a:lnTo>
                <a:cubicBezTo>
                  <a:pt x="511600" y="137629"/>
                  <a:pt x="515730" y="148754"/>
                  <a:pt x="523618" y="157014"/>
                </a:cubicBezTo>
                <a:cubicBezTo>
                  <a:pt x="531469" y="165274"/>
                  <a:pt x="542371" y="169962"/>
                  <a:pt x="553793" y="169962"/>
                </a:cubicBezTo>
                <a:cubicBezTo>
                  <a:pt x="565178" y="169962"/>
                  <a:pt x="576080" y="165274"/>
                  <a:pt x="583968" y="157014"/>
                </a:cubicBezTo>
                <a:cubicBezTo>
                  <a:pt x="591819" y="148754"/>
                  <a:pt x="595949" y="137629"/>
                  <a:pt x="595391" y="126243"/>
                </a:cubicBezTo>
                <a:lnTo>
                  <a:pt x="595391" y="94282"/>
                </a:lnTo>
                <a:cubicBezTo>
                  <a:pt x="610869" y="106747"/>
                  <a:pt x="619873" y="125536"/>
                  <a:pt x="619798" y="145405"/>
                </a:cubicBezTo>
                <a:cubicBezTo>
                  <a:pt x="619910" y="168101"/>
                  <a:pt x="608339" y="189272"/>
                  <a:pt x="589139" y="201439"/>
                </a:cubicBezTo>
                <a:cubicBezTo>
                  <a:pt x="569978" y="213605"/>
                  <a:pt x="545904" y="215094"/>
                  <a:pt x="525404" y="205345"/>
                </a:cubicBezTo>
                <a:cubicBezTo>
                  <a:pt x="504866" y="195635"/>
                  <a:pt x="490801" y="176026"/>
                  <a:pt x="488122" y="153479"/>
                </a:cubicBezTo>
                <a:cubicBezTo>
                  <a:pt x="485443" y="130931"/>
                  <a:pt x="494522" y="108570"/>
                  <a:pt x="512157" y="94283"/>
                </a:cubicBezTo>
                <a:close/>
                <a:moveTo>
                  <a:pt x="531989" y="39625"/>
                </a:moveTo>
                <a:cubicBezTo>
                  <a:pt x="532771" y="28165"/>
                  <a:pt x="542295" y="19273"/>
                  <a:pt x="553793" y="19273"/>
                </a:cubicBezTo>
                <a:cubicBezTo>
                  <a:pt x="565253" y="19273"/>
                  <a:pt x="574778" y="28165"/>
                  <a:pt x="575560" y="39625"/>
                </a:cubicBezTo>
                <a:lnTo>
                  <a:pt x="575560" y="126243"/>
                </a:lnTo>
                <a:cubicBezTo>
                  <a:pt x="575969" y="132271"/>
                  <a:pt x="573848" y="138187"/>
                  <a:pt x="569718" y="142615"/>
                </a:cubicBezTo>
                <a:cubicBezTo>
                  <a:pt x="565588" y="147043"/>
                  <a:pt x="559821" y="149535"/>
                  <a:pt x="553793" y="149535"/>
                </a:cubicBezTo>
                <a:cubicBezTo>
                  <a:pt x="547728" y="149535"/>
                  <a:pt x="541961" y="147043"/>
                  <a:pt x="537831" y="142615"/>
                </a:cubicBezTo>
                <a:cubicBezTo>
                  <a:pt x="533701" y="138187"/>
                  <a:pt x="531580" y="132272"/>
                  <a:pt x="531990" y="126243"/>
                </a:cubicBezTo>
                <a:close/>
                <a:moveTo>
                  <a:pt x="145036" y="94282"/>
                </a:moveTo>
                <a:lnTo>
                  <a:pt x="145036" y="126243"/>
                </a:lnTo>
                <a:cubicBezTo>
                  <a:pt x="144478" y="137629"/>
                  <a:pt x="148645" y="148754"/>
                  <a:pt x="156496" y="157014"/>
                </a:cubicBezTo>
                <a:cubicBezTo>
                  <a:pt x="164346" y="165274"/>
                  <a:pt x="175249" y="169962"/>
                  <a:pt x="186671" y="169962"/>
                </a:cubicBezTo>
                <a:cubicBezTo>
                  <a:pt x="198093" y="169962"/>
                  <a:pt x="208996" y="165274"/>
                  <a:pt x="216846" y="157014"/>
                </a:cubicBezTo>
                <a:cubicBezTo>
                  <a:pt x="224697" y="148754"/>
                  <a:pt x="228864" y="137629"/>
                  <a:pt x="228306" y="126243"/>
                </a:cubicBezTo>
                <a:lnTo>
                  <a:pt x="228306" y="94208"/>
                </a:lnTo>
                <a:cubicBezTo>
                  <a:pt x="250034" y="111807"/>
                  <a:pt x="258294" y="141238"/>
                  <a:pt x="248956" y="167617"/>
                </a:cubicBezTo>
                <a:cubicBezTo>
                  <a:pt x="239617" y="193959"/>
                  <a:pt x="214651" y="211596"/>
                  <a:pt x="186671" y="211596"/>
                </a:cubicBezTo>
                <a:cubicBezTo>
                  <a:pt x="158691" y="211596"/>
                  <a:pt x="133725" y="193959"/>
                  <a:pt x="124386" y="167617"/>
                </a:cubicBezTo>
                <a:cubicBezTo>
                  <a:pt x="115047" y="141238"/>
                  <a:pt x="123307" y="111806"/>
                  <a:pt x="145036" y="94208"/>
                </a:cubicBezTo>
                <a:close/>
                <a:moveTo>
                  <a:pt x="164867" y="39625"/>
                </a:moveTo>
                <a:lnTo>
                  <a:pt x="164905" y="39625"/>
                </a:lnTo>
                <a:cubicBezTo>
                  <a:pt x="165649" y="28165"/>
                  <a:pt x="175173" y="19273"/>
                  <a:pt x="186671" y="19273"/>
                </a:cubicBezTo>
                <a:cubicBezTo>
                  <a:pt x="198169" y="19273"/>
                  <a:pt x="207693" y="28165"/>
                  <a:pt x="208438" y="39625"/>
                </a:cubicBezTo>
                <a:lnTo>
                  <a:pt x="208438" y="126243"/>
                </a:lnTo>
                <a:cubicBezTo>
                  <a:pt x="208847" y="132271"/>
                  <a:pt x="206763" y="138187"/>
                  <a:pt x="202633" y="142615"/>
                </a:cubicBezTo>
                <a:cubicBezTo>
                  <a:pt x="198503" y="147043"/>
                  <a:pt x="192699" y="149535"/>
                  <a:pt x="186671" y="149535"/>
                </a:cubicBezTo>
                <a:cubicBezTo>
                  <a:pt x="180644" y="149535"/>
                  <a:pt x="174839" y="147043"/>
                  <a:pt x="170709" y="142615"/>
                </a:cubicBezTo>
                <a:cubicBezTo>
                  <a:pt x="166579" y="138187"/>
                  <a:pt x="164496" y="132272"/>
                  <a:pt x="164905" y="126243"/>
                </a:cubicBezTo>
                <a:close/>
                <a:moveTo>
                  <a:pt x="766352" y="691011"/>
                </a:moveTo>
                <a:cubicBezTo>
                  <a:pt x="766352" y="712033"/>
                  <a:pt x="757980" y="732236"/>
                  <a:pt x="743098" y="747119"/>
                </a:cubicBezTo>
                <a:cubicBezTo>
                  <a:pt x="728215" y="762002"/>
                  <a:pt x="708011" y="770373"/>
                  <a:pt x="686990" y="770373"/>
                </a:cubicBezTo>
                <a:lnTo>
                  <a:pt x="99192" y="770373"/>
                </a:lnTo>
                <a:cubicBezTo>
                  <a:pt x="55362" y="770373"/>
                  <a:pt x="19830" y="734840"/>
                  <a:pt x="19830" y="691011"/>
                </a:cubicBezTo>
                <a:lnTo>
                  <a:pt x="19830" y="265139"/>
                </a:lnTo>
                <a:lnTo>
                  <a:pt x="766352" y="265139"/>
                </a:lnTo>
                <a:close/>
                <a:moveTo>
                  <a:pt x="766352" y="245127"/>
                </a:moveTo>
                <a:lnTo>
                  <a:pt x="19830" y="245127"/>
                </a:lnTo>
                <a:lnTo>
                  <a:pt x="19830" y="160965"/>
                </a:lnTo>
                <a:cubicBezTo>
                  <a:pt x="19867" y="115907"/>
                  <a:pt x="56404" y="79370"/>
                  <a:pt x="101499" y="79333"/>
                </a:cubicBezTo>
                <a:lnTo>
                  <a:pt x="132456" y="79333"/>
                </a:lnTo>
                <a:cubicBezTo>
                  <a:pt x="104476" y="102364"/>
                  <a:pt x="93983" y="140464"/>
                  <a:pt x="106225" y="174546"/>
                </a:cubicBezTo>
                <a:cubicBezTo>
                  <a:pt x="118466" y="208627"/>
                  <a:pt x="150799" y="231398"/>
                  <a:pt x="187001" y="231398"/>
                </a:cubicBezTo>
                <a:cubicBezTo>
                  <a:pt x="223241" y="231398"/>
                  <a:pt x="255574" y="208628"/>
                  <a:pt x="267778" y="174546"/>
                </a:cubicBezTo>
                <a:cubicBezTo>
                  <a:pt x="280020" y="140464"/>
                  <a:pt x="269527" y="102364"/>
                  <a:pt x="241584" y="79333"/>
                </a:cubicBezTo>
                <a:lnTo>
                  <a:pt x="498645" y="79333"/>
                </a:lnTo>
                <a:cubicBezTo>
                  <a:pt x="470703" y="102364"/>
                  <a:pt x="460210" y="140464"/>
                  <a:pt x="472451" y="174546"/>
                </a:cubicBezTo>
                <a:cubicBezTo>
                  <a:pt x="484693" y="208627"/>
                  <a:pt x="516988" y="231398"/>
                  <a:pt x="553228" y="231398"/>
                </a:cubicBezTo>
                <a:cubicBezTo>
                  <a:pt x="589468" y="231398"/>
                  <a:pt x="621763" y="208628"/>
                  <a:pt x="634005" y="174546"/>
                </a:cubicBezTo>
                <a:cubicBezTo>
                  <a:pt x="646247" y="140464"/>
                  <a:pt x="635754" y="102364"/>
                  <a:pt x="607811" y="79333"/>
                </a:cubicBezTo>
                <a:lnTo>
                  <a:pt x="684495" y="79333"/>
                </a:lnTo>
                <a:cubicBezTo>
                  <a:pt x="729553" y="79370"/>
                  <a:pt x="766090" y="115907"/>
                  <a:pt x="766164" y="160965"/>
                </a:cubicBezTo>
                <a:close/>
                <a:moveTo>
                  <a:pt x="89963" y="417548"/>
                </a:moveTo>
                <a:lnTo>
                  <a:pt x="193252" y="417548"/>
                </a:lnTo>
                <a:cubicBezTo>
                  <a:pt x="195893" y="417548"/>
                  <a:pt x="198424" y="416507"/>
                  <a:pt x="200284" y="414646"/>
                </a:cubicBezTo>
                <a:cubicBezTo>
                  <a:pt x="202144" y="412786"/>
                  <a:pt x="203186" y="410256"/>
                  <a:pt x="203186" y="407651"/>
                </a:cubicBezTo>
                <a:lnTo>
                  <a:pt x="203186" y="307343"/>
                </a:lnTo>
                <a:cubicBezTo>
                  <a:pt x="203186" y="304702"/>
                  <a:pt x="202144" y="302172"/>
                  <a:pt x="200284" y="300311"/>
                </a:cubicBezTo>
                <a:cubicBezTo>
                  <a:pt x="198424" y="298451"/>
                  <a:pt x="195893" y="297409"/>
                  <a:pt x="193252" y="297409"/>
                </a:cubicBezTo>
                <a:lnTo>
                  <a:pt x="89963" y="297409"/>
                </a:lnTo>
                <a:cubicBezTo>
                  <a:pt x="84493" y="297409"/>
                  <a:pt x="80065" y="301837"/>
                  <a:pt x="80065" y="307344"/>
                </a:cubicBezTo>
                <a:lnTo>
                  <a:pt x="80065" y="407652"/>
                </a:lnTo>
                <a:cubicBezTo>
                  <a:pt x="80065" y="410256"/>
                  <a:pt x="81107" y="412786"/>
                  <a:pt x="82967" y="414647"/>
                </a:cubicBezTo>
                <a:cubicBezTo>
                  <a:pt x="84828" y="416507"/>
                  <a:pt x="87358" y="417549"/>
                  <a:pt x="89962" y="417549"/>
                </a:cubicBezTo>
                <a:close/>
                <a:moveTo>
                  <a:pt x="99897" y="317241"/>
                </a:moveTo>
                <a:lnTo>
                  <a:pt x="183352" y="317241"/>
                </a:lnTo>
                <a:lnTo>
                  <a:pt x="183352" y="397719"/>
                </a:lnTo>
                <a:lnTo>
                  <a:pt x="99897" y="397719"/>
                </a:lnTo>
                <a:close/>
                <a:moveTo>
                  <a:pt x="257650" y="417548"/>
                </a:moveTo>
                <a:lnTo>
                  <a:pt x="360939" y="417548"/>
                </a:lnTo>
                <a:cubicBezTo>
                  <a:pt x="363581" y="417548"/>
                  <a:pt x="366111" y="416507"/>
                  <a:pt x="367972" y="414646"/>
                </a:cubicBezTo>
                <a:cubicBezTo>
                  <a:pt x="369832" y="412786"/>
                  <a:pt x="370874" y="410256"/>
                  <a:pt x="370874" y="407651"/>
                </a:cubicBezTo>
                <a:lnTo>
                  <a:pt x="370874" y="307343"/>
                </a:lnTo>
                <a:cubicBezTo>
                  <a:pt x="370874" y="304702"/>
                  <a:pt x="369832" y="302172"/>
                  <a:pt x="367972" y="300311"/>
                </a:cubicBezTo>
                <a:cubicBezTo>
                  <a:pt x="366111" y="298451"/>
                  <a:pt x="363581" y="297409"/>
                  <a:pt x="360939" y="297409"/>
                </a:cubicBezTo>
                <a:lnTo>
                  <a:pt x="257650" y="297409"/>
                </a:lnTo>
                <a:cubicBezTo>
                  <a:pt x="252181" y="297409"/>
                  <a:pt x="247716" y="301837"/>
                  <a:pt x="247716" y="307344"/>
                </a:cubicBezTo>
                <a:lnTo>
                  <a:pt x="247716" y="407652"/>
                </a:lnTo>
                <a:cubicBezTo>
                  <a:pt x="247716" y="410256"/>
                  <a:pt x="248758" y="412786"/>
                  <a:pt x="250618" y="414647"/>
                </a:cubicBezTo>
                <a:cubicBezTo>
                  <a:pt x="252478" y="416507"/>
                  <a:pt x="255008" y="417549"/>
                  <a:pt x="257650" y="417549"/>
                </a:cubicBezTo>
                <a:close/>
                <a:moveTo>
                  <a:pt x="267585" y="317241"/>
                </a:moveTo>
                <a:lnTo>
                  <a:pt x="351040" y="317241"/>
                </a:lnTo>
                <a:lnTo>
                  <a:pt x="351040" y="397719"/>
                </a:lnTo>
                <a:lnTo>
                  <a:pt x="267585" y="397719"/>
                </a:lnTo>
                <a:close/>
                <a:moveTo>
                  <a:pt x="425233" y="417548"/>
                </a:moveTo>
                <a:lnTo>
                  <a:pt x="528522" y="417548"/>
                </a:lnTo>
                <a:cubicBezTo>
                  <a:pt x="531164" y="417548"/>
                  <a:pt x="533694" y="416507"/>
                  <a:pt x="535554" y="414646"/>
                </a:cubicBezTo>
                <a:cubicBezTo>
                  <a:pt x="537415" y="412786"/>
                  <a:pt x="538457" y="410256"/>
                  <a:pt x="538457" y="407651"/>
                </a:cubicBezTo>
                <a:lnTo>
                  <a:pt x="538457" y="307343"/>
                </a:lnTo>
                <a:cubicBezTo>
                  <a:pt x="538457" y="304702"/>
                  <a:pt x="537415" y="302172"/>
                  <a:pt x="535554" y="300311"/>
                </a:cubicBezTo>
                <a:cubicBezTo>
                  <a:pt x="533694" y="298451"/>
                  <a:pt x="531164" y="297409"/>
                  <a:pt x="528522" y="297409"/>
                </a:cubicBezTo>
                <a:lnTo>
                  <a:pt x="425233" y="297409"/>
                </a:lnTo>
                <a:cubicBezTo>
                  <a:pt x="419764" y="297409"/>
                  <a:pt x="415299" y="301837"/>
                  <a:pt x="415299" y="307344"/>
                </a:cubicBezTo>
                <a:lnTo>
                  <a:pt x="415299" y="407652"/>
                </a:lnTo>
                <a:cubicBezTo>
                  <a:pt x="415299" y="410256"/>
                  <a:pt x="416340" y="412786"/>
                  <a:pt x="418201" y="414647"/>
                </a:cubicBezTo>
                <a:cubicBezTo>
                  <a:pt x="420061" y="416507"/>
                  <a:pt x="422591" y="417549"/>
                  <a:pt x="425233" y="417549"/>
                </a:cubicBezTo>
                <a:close/>
                <a:moveTo>
                  <a:pt x="435168" y="317241"/>
                </a:moveTo>
                <a:lnTo>
                  <a:pt x="518623" y="317241"/>
                </a:lnTo>
                <a:lnTo>
                  <a:pt x="518623" y="397719"/>
                </a:lnTo>
                <a:lnTo>
                  <a:pt x="435168" y="397719"/>
                </a:lnTo>
                <a:close/>
                <a:moveTo>
                  <a:pt x="592921" y="417548"/>
                </a:moveTo>
                <a:lnTo>
                  <a:pt x="696210" y="417548"/>
                </a:lnTo>
                <a:cubicBezTo>
                  <a:pt x="698814" y="417548"/>
                  <a:pt x="701344" y="416507"/>
                  <a:pt x="703205" y="414646"/>
                </a:cubicBezTo>
                <a:cubicBezTo>
                  <a:pt x="705065" y="412786"/>
                  <a:pt x="706107" y="410256"/>
                  <a:pt x="706107" y="407651"/>
                </a:cubicBezTo>
                <a:lnTo>
                  <a:pt x="706107" y="307343"/>
                </a:lnTo>
                <a:cubicBezTo>
                  <a:pt x="706107" y="304702"/>
                  <a:pt x="705065" y="302172"/>
                  <a:pt x="703205" y="300311"/>
                </a:cubicBezTo>
                <a:cubicBezTo>
                  <a:pt x="701345" y="298451"/>
                  <a:pt x="698814" y="297409"/>
                  <a:pt x="696210" y="297409"/>
                </a:cubicBezTo>
                <a:lnTo>
                  <a:pt x="592921" y="297409"/>
                </a:lnTo>
                <a:cubicBezTo>
                  <a:pt x="587414" y="297409"/>
                  <a:pt x="582986" y="301837"/>
                  <a:pt x="582986" y="307344"/>
                </a:cubicBezTo>
                <a:lnTo>
                  <a:pt x="582986" y="407652"/>
                </a:lnTo>
                <a:cubicBezTo>
                  <a:pt x="582986" y="410256"/>
                  <a:pt x="584028" y="412786"/>
                  <a:pt x="585888" y="414647"/>
                </a:cubicBezTo>
                <a:cubicBezTo>
                  <a:pt x="587749" y="416507"/>
                  <a:pt x="590279" y="417549"/>
                  <a:pt x="592921" y="417549"/>
                </a:cubicBezTo>
                <a:close/>
                <a:moveTo>
                  <a:pt x="602855" y="317241"/>
                </a:moveTo>
                <a:lnTo>
                  <a:pt x="686311" y="317241"/>
                </a:lnTo>
                <a:lnTo>
                  <a:pt x="686311" y="397719"/>
                </a:lnTo>
                <a:lnTo>
                  <a:pt x="602818" y="397719"/>
                </a:lnTo>
                <a:close/>
                <a:moveTo>
                  <a:pt x="89953" y="577797"/>
                </a:moveTo>
                <a:lnTo>
                  <a:pt x="193242" y="577797"/>
                </a:lnTo>
                <a:cubicBezTo>
                  <a:pt x="195884" y="577797"/>
                  <a:pt x="198414" y="576755"/>
                  <a:pt x="200274" y="574895"/>
                </a:cubicBezTo>
                <a:cubicBezTo>
                  <a:pt x="202135" y="573034"/>
                  <a:pt x="203177" y="570504"/>
                  <a:pt x="203177" y="567863"/>
                </a:cubicBezTo>
                <a:lnTo>
                  <a:pt x="203177" y="467479"/>
                </a:lnTo>
                <a:cubicBezTo>
                  <a:pt x="203177" y="464837"/>
                  <a:pt x="202135" y="462307"/>
                  <a:pt x="200274" y="460447"/>
                </a:cubicBezTo>
                <a:cubicBezTo>
                  <a:pt x="198414" y="458586"/>
                  <a:pt x="195884" y="457544"/>
                  <a:pt x="193242" y="457544"/>
                </a:cubicBezTo>
                <a:lnTo>
                  <a:pt x="89953" y="457544"/>
                </a:lnTo>
                <a:cubicBezTo>
                  <a:pt x="84484" y="457544"/>
                  <a:pt x="80056" y="461972"/>
                  <a:pt x="80056" y="467479"/>
                </a:cubicBezTo>
                <a:lnTo>
                  <a:pt x="80056" y="567863"/>
                </a:lnTo>
                <a:cubicBezTo>
                  <a:pt x="80056" y="570505"/>
                  <a:pt x="81098" y="573035"/>
                  <a:pt x="82958" y="574895"/>
                </a:cubicBezTo>
                <a:cubicBezTo>
                  <a:pt x="84818" y="576755"/>
                  <a:pt x="87348" y="577797"/>
                  <a:pt x="89953" y="577797"/>
                </a:cubicBezTo>
                <a:close/>
                <a:moveTo>
                  <a:pt x="99888" y="477375"/>
                </a:moveTo>
                <a:lnTo>
                  <a:pt x="183343" y="477375"/>
                </a:lnTo>
                <a:lnTo>
                  <a:pt x="183343" y="557928"/>
                </a:lnTo>
                <a:lnTo>
                  <a:pt x="99888" y="557965"/>
                </a:lnTo>
                <a:close/>
                <a:moveTo>
                  <a:pt x="257641" y="577797"/>
                </a:moveTo>
                <a:lnTo>
                  <a:pt x="360930" y="577797"/>
                </a:lnTo>
                <a:cubicBezTo>
                  <a:pt x="363572" y="577797"/>
                  <a:pt x="366102" y="576755"/>
                  <a:pt x="367962" y="574895"/>
                </a:cubicBezTo>
                <a:cubicBezTo>
                  <a:pt x="369822" y="573034"/>
                  <a:pt x="370864" y="570504"/>
                  <a:pt x="370864" y="567863"/>
                </a:cubicBezTo>
                <a:lnTo>
                  <a:pt x="370864" y="467479"/>
                </a:lnTo>
                <a:cubicBezTo>
                  <a:pt x="370864" y="464837"/>
                  <a:pt x="369822" y="462307"/>
                  <a:pt x="367962" y="460447"/>
                </a:cubicBezTo>
                <a:cubicBezTo>
                  <a:pt x="366102" y="458586"/>
                  <a:pt x="363572" y="457544"/>
                  <a:pt x="360930" y="457544"/>
                </a:cubicBezTo>
                <a:lnTo>
                  <a:pt x="257641" y="457544"/>
                </a:lnTo>
                <a:cubicBezTo>
                  <a:pt x="252171" y="457544"/>
                  <a:pt x="247706" y="461972"/>
                  <a:pt x="247706" y="467479"/>
                </a:cubicBezTo>
                <a:lnTo>
                  <a:pt x="247706" y="567863"/>
                </a:lnTo>
                <a:cubicBezTo>
                  <a:pt x="247706" y="570505"/>
                  <a:pt x="248748" y="573035"/>
                  <a:pt x="250608" y="574895"/>
                </a:cubicBezTo>
                <a:cubicBezTo>
                  <a:pt x="252469" y="576755"/>
                  <a:pt x="254999" y="577797"/>
                  <a:pt x="257640" y="577797"/>
                </a:cubicBezTo>
                <a:close/>
                <a:moveTo>
                  <a:pt x="267575" y="477375"/>
                </a:moveTo>
                <a:lnTo>
                  <a:pt x="351031" y="477375"/>
                </a:lnTo>
                <a:lnTo>
                  <a:pt x="351031" y="557928"/>
                </a:lnTo>
                <a:lnTo>
                  <a:pt x="267575" y="557965"/>
                </a:lnTo>
                <a:close/>
                <a:moveTo>
                  <a:pt x="425224" y="577797"/>
                </a:moveTo>
                <a:lnTo>
                  <a:pt x="528513" y="577797"/>
                </a:lnTo>
                <a:cubicBezTo>
                  <a:pt x="531154" y="577797"/>
                  <a:pt x="533685" y="576755"/>
                  <a:pt x="535545" y="574895"/>
                </a:cubicBezTo>
                <a:cubicBezTo>
                  <a:pt x="537405" y="573034"/>
                  <a:pt x="538447" y="570504"/>
                  <a:pt x="538447" y="567863"/>
                </a:cubicBezTo>
                <a:lnTo>
                  <a:pt x="538447" y="467479"/>
                </a:lnTo>
                <a:cubicBezTo>
                  <a:pt x="538447" y="464837"/>
                  <a:pt x="537405" y="462307"/>
                  <a:pt x="535545" y="460447"/>
                </a:cubicBezTo>
                <a:cubicBezTo>
                  <a:pt x="533685" y="458586"/>
                  <a:pt x="531154" y="457544"/>
                  <a:pt x="528513" y="457544"/>
                </a:cubicBezTo>
                <a:lnTo>
                  <a:pt x="425224" y="457544"/>
                </a:lnTo>
                <a:cubicBezTo>
                  <a:pt x="419754" y="457544"/>
                  <a:pt x="415289" y="461972"/>
                  <a:pt x="415289" y="467479"/>
                </a:cubicBezTo>
                <a:lnTo>
                  <a:pt x="415289" y="567863"/>
                </a:lnTo>
                <a:cubicBezTo>
                  <a:pt x="415289" y="570505"/>
                  <a:pt x="416331" y="573035"/>
                  <a:pt x="418191" y="574895"/>
                </a:cubicBezTo>
                <a:cubicBezTo>
                  <a:pt x="420052" y="576755"/>
                  <a:pt x="422582" y="577797"/>
                  <a:pt x="425223" y="577797"/>
                </a:cubicBezTo>
                <a:close/>
                <a:moveTo>
                  <a:pt x="435158" y="477375"/>
                </a:moveTo>
                <a:lnTo>
                  <a:pt x="518613" y="477375"/>
                </a:lnTo>
                <a:lnTo>
                  <a:pt x="518613" y="557928"/>
                </a:lnTo>
                <a:lnTo>
                  <a:pt x="435158" y="557965"/>
                </a:lnTo>
                <a:close/>
                <a:moveTo>
                  <a:pt x="592911" y="577797"/>
                </a:moveTo>
                <a:lnTo>
                  <a:pt x="696200" y="577797"/>
                </a:lnTo>
                <a:cubicBezTo>
                  <a:pt x="698805" y="577797"/>
                  <a:pt x="701335" y="576755"/>
                  <a:pt x="703195" y="574895"/>
                </a:cubicBezTo>
                <a:cubicBezTo>
                  <a:pt x="705056" y="573034"/>
                  <a:pt x="706098" y="570504"/>
                  <a:pt x="706098" y="567863"/>
                </a:cubicBezTo>
                <a:lnTo>
                  <a:pt x="706098" y="467479"/>
                </a:lnTo>
                <a:cubicBezTo>
                  <a:pt x="706098" y="464837"/>
                  <a:pt x="705056" y="462307"/>
                  <a:pt x="703195" y="460447"/>
                </a:cubicBezTo>
                <a:cubicBezTo>
                  <a:pt x="701335" y="458586"/>
                  <a:pt x="698805" y="457544"/>
                  <a:pt x="696200" y="457544"/>
                </a:cubicBezTo>
                <a:lnTo>
                  <a:pt x="592911" y="457544"/>
                </a:lnTo>
                <a:cubicBezTo>
                  <a:pt x="587405" y="457544"/>
                  <a:pt x="582977" y="461972"/>
                  <a:pt x="582977" y="467479"/>
                </a:cubicBezTo>
                <a:lnTo>
                  <a:pt x="582977" y="567863"/>
                </a:lnTo>
                <a:cubicBezTo>
                  <a:pt x="582977" y="570505"/>
                  <a:pt x="584019" y="573035"/>
                  <a:pt x="585879" y="574895"/>
                </a:cubicBezTo>
                <a:cubicBezTo>
                  <a:pt x="587739" y="576755"/>
                  <a:pt x="590269" y="577797"/>
                  <a:pt x="592911" y="577797"/>
                </a:cubicBezTo>
                <a:close/>
                <a:moveTo>
                  <a:pt x="602846" y="477375"/>
                </a:moveTo>
                <a:lnTo>
                  <a:pt x="686301" y="477375"/>
                </a:lnTo>
                <a:lnTo>
                  <a:pt x="686301" y="557928"/>
                </a:lnTo>
                <a:lnTo>
                  <a:pt x="602809" y="557965"/>
                </a:lnTo>
                <a:close/>
                <a:moveTo>
                  <a:pt x="89944" y="738046"/>
                </a:moveTo>
                <a:lnTo>
                  <a:pt x="193233" y="738046"/>
                </a:lnTo>
                <a:cubicBezTo>
                  <a:pt x="195874" y="738046"/>
                  <a:pt x="198405" y="737004"/>
                  <a:pt x="200265" y="735143"/>
                </a:cubicBezTo>
                <a:cubicBezTo>
                  <a:pt x="202125" y="733283"/>
                  <a:pt x="203167" y="730753"/>
                  <a:pt x="203167" y="728111"/>
                </a:cubicBezTo>
                <a:lnTo>
                  <a:pt x="203167" y="627689"/>
                </a:lnTo>
                <a:cubicBezTo>
                  <a:pt x="203167" y="625085"/>
                  <a:pt x="202125" y="622555"/>
                  <a:pt x="200265" y="620694"/>
                </a:cubicBezTo>
                <a:cubicBezTo>
                  <a:pt x="198405" y="618834"/>
                  <a:pt x="195874" y="617792"/>
                  <a:pt x="193233" y="617792"/>
                </a:cubicBezTo>
                <a:lnTo>
                  <a:pt x="89944" y="617792"/>
                </a:lnTo>
                <a:cubicBezTo>
                  <a:pt x="84474" y="617792"/>
                  <a:pt x="80046" y="622220"/>
                  <a:pt x="80046" y="627690"/>
                </a:cubicBezTo>
                <a:lnTo>
                  <a:pt x="80046" y="728112"/>
                </a:lnTo>
                <a:cubicBezTo>
                  <a:pt x="80046" y="730753"/>
                  <a:pt x="81088" y="733283"/>
                  <a:pt x="82948" y="735144"/>
                </a:cubicBezTo>
                <a:cubicBezTo>
                  <a:pt x="84809" y="737004"/>
                  <a:pt x="87339" y="738046"/>
                  <a:pt x="89943" y="738046"/>
                </a:cubicBezTo>
                <a:close/>
                <a:moveTo>
                  <a:pt x="99878" y="637624"/>
                </a:moveTo>
                <a:lnTo>
                  <a:pt x="183333" y="637624"/>
                </a:lnTo>
                <a:lnTo>
                  <a:pt x="183333" y="718176"/>
                </a:lnTo>
                <a:lnTo>
                  <a:pt x="99878" y="718176"/>
                </a:lnTo>
                <a:close/>
                <a:moveTo>
                  <a:pt x="257631" y="738046"/>
                </a:moveTo>
                <a:lnTo>
                  <a:pt x="360920" y="738046"/>
                </a:lnTo>
                <a:cubicBezTo>
                  <a:pt x="363562" y="738046"/>
                  <a:pt x="366092" y="737004"/>
                  <a:pt x="367952" y="735143"/>
                </a:cubicBezTo>
                <a:cubicBezTo>
                  <a:pt x="369813" y="733283"/>
                  <a:pt x="370855" y="730753"/>
                  <a:pt x="370855" y="728111"/>
                </a:cubicBezTo>
                <a:lnTo>
                  <a:pt x="370855" y="627689"/>
                </a:lnTo>
                <a:cubicBezTo>
                  <a:pt x="370855" y="625085"/>
                  <a:pt x="369813" y="622555"/>
                  <a:pt x="367952" y="620694"/>
                </a:cubicBezTo>
                <a:cubicBezTo>
                  <a:pt x="366092" y="618834"/>
                  <a:pt x="363562" y="617792"/>
                  <a:pt x="360920" y="617792"/>
                </a:cubicBezTo>
                <a:lnTo>
                  <a:pt x="257631" y="617792"/>
                </a:lnTo>
                <a:cubicBezTo>
                  <a:pt x="252162" y="617792"/>
                  <a:pt x="247697" y="622220"/>
                  <a:pt x="247697" y="627690"/>
                </a:cubicBezTo>
                <a:lnTo>
                  <a:pt x="247697" y="728112"/>
                </a:lnTo>
                <a:cubicBezTo>
                  <a:pt x="247697" y="730753"/>
                  <a:pt x="248739" y="733283"/>
                  <a:pt x="250599" y="735144"/>
                </a:cubicBezTo>
                <a:cubicBezTo>
                  <a:pt x="252459" y="737004"/>
                  <a:pt x="254989" y="738046"/>
                  <a:pt x="257631" y="738046"/>
                </a:cubicBezTo>
                <a:close/>
                <a:moveTo>
                  <a:pt x="267566" y="637624"/>
                </a:moveTo>
                <a:lnTo>
                  <a:pt x="351021" y="637624"/>
                </a:lnTo>
                <a:lnTo>
                  <a:pt x="351021" y="718176"/>
                </a:lnTo>
                <a:lnTo>
                  <a:pt x="267566" y="718176"/>
                </a:lnTo>
                <a:close/>
                <a:moveTo>
                  <a:pt x="425214" y="738046"/>
                </a:moveTo>
                <a:lnTo>
                  <a:pt x="528503" y="738046"/>
                </a:lnTo>
                <a:cubicBezTo>
                  <a:pt x="531145" y="738046"/>
                  <a:pt x="533675" y="737004"/>
                  <a:pt x="535535" y="735143"/>
                </a:cubicBezTo>
                <a:cubicBezTo>
                  <a:pt x="537396" y="733283"/>
                  <a:pt x="538438" y="730753"/>
                  <a:pt x="538438" y="728111"/>
                </a:cubicBezTo>
                <a:lnTo>
                  <a:pt x="538438" y="627689"/>
                </a:lnTo>
                <a:cubicBezTo>
                  <a:pt x="538438" y="625085"/>
                  <a:pt x="537396" y="622555"/>
                  <a:pt x="535535" y="620694"/>
                </a:cubicBezTo>
                <a:cubicBezTo>
                  <a:pt x="533675" y="618834"/>
                  <a:pt x="531145" y="617792"/>
                  <a:pt x="528503" y="617792"/>
                </a:cubicBezTo>
                <a:lnTo>
                  <a:pt x="425214" y="617792"/>
                </a:lnTo>
                <a:cubicBezTo>
                  <a:pt x="419745" y="617792"/>
                  <a:pt x="415280" y="622220"/>
                  <a:pt x="415280" y="627690"/>
                </a:cubicBezTo>
                <a:lnTo>
                  <a:pt x="415280" y="728112"/>
                </a:lnTo>
                <a:cubicBezTo>
                  <a:pt x="415280" y="730753"/>
                  <a:pt x="416321" y="733283"/>
                  <a:pt x="418182" y="735144"/>
                </a:cubicBezTo>
                <a:cubicBezTo>
                  <a:pt x="420042" y="737004"/>
                  <a:pt x="422572" y="738046"/>
                  <a:pt x="425214" y="738046"/>
                </a:cubicBezTo>
                <a:close/>
                <a:moveTo>
                  <a:pt x="435149" y="637624"/>
                </a:moveTo>
                <a:lnTo>
                  <a:pt x="518604" y="637624"/>
                </a:lnTo>
                <a:lnTo>
                  <a:pt x="518604" y="718176"/>
                </a:lnTo>
                <a:lnTo>
                  <a:pt x="435149" y="718176"/>
                </a:lnTo>
                <a:close/>
                <a:moveTo>
                  <a:pt x="592902" y="738046"/>
                </a:moveTo>
                <a:lnTo>
                  <a:pt x="696191" y="738046"/>
                </a:lnTo>
                <a:cubicBezTo>
                  <a:pt x="698795" y="738046"/>
                  <a:pt x="701325" y="737004"/>
                  <a:pt x="703186" y="735143"/>
                </a:cubicBezTo>
                <a:cubicBezTo>
                  <a:pt x="705046" y="733283"/>
                  <a:pt x="706088" y="730753"/>
                  <a:pt x="706088" y="728111"/>
                </a:cubicBezTo>
                <a:lnTo>
                  <a:pt x="706088" y="627689"/>
                </a:lnTo>
                <a:cubicBezTo>
                  <a:pt x="706088" y="625085"/>
                  <a:pt x="705046" y="622555"/>
                  <a:pt x="703186" y="620694"/>
                </a:cubicBezTo>
                <a:cubicBezTo>
                  <a:pt x="701325" y="618834"/>
                  <a:pt x="698795" y="617792"/>
                  <a:pt x="696191" y="617792"/>
                </a:cubicBezTo>
                <a:lnTo>
                  <a:pt x="592902" y="617792"/>
                </a:lnTo>
                <a:cubicBezTo>
                  <a:pt x="587395" y="617792"/>
                  <a:pt x="582967" y="622220"/>
                  <a:pt x="582967" y="627690"/>
                </a:cubicBezTo>
                <a:lnTo>
                  <a:pt x="582967" y="728112"/>
                </a:lnTo>
                <a:cubicBezTo>
                  <a:pt x="582967" y="730753"/>
                  <a:pt x="584009" y="733283"/>
                  <a:pt x="585869" y="735144"/>
                </a:cubicBezTo>
                <a:cubicBezTo>
                  <a:pt x="587730" y="737004"/>
                  <a:pt x="590260" y="738046"/>
                  <a:pt x="592901" y="738046"/>
                </a:cubicBezTo>
                <a:close/>
                <a:moveTo>
                  <a:pt x="602836" y="637624"/>
                </a:moveTo>
                <a:lnTo>
                  <a:pt x="686292" y="637624"/>
                </a:lnTo>
                <a:lnTo>
                  <a:pt x="686292" y="718176"/>
                </a:lnTo>
                <a:lnTo>
                  <a:pt x="602799" y="71817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993" name="Google Shape;15993;p265"/>
          <p:cNvSpPr/>
          <p:nvPr/>
        </p:nvSpPr>
        <p:spPr>
          <a:xfrm rot="5400000">
            <a:off x="2817263" y="3236824"/>
            <a:ext cx="893554" cy="202785"/>
          </a:xfrm>
          <a:prstGeom prst="triangle">
            <a:avLst>
              <a:gd fmla="val 50000" name="adj"/>
            </a:avLst>
          </a:prstGeom>
          <a:solidFill>
            <a:srgbClr val="D8D8D8"/>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sp>
        <p:nvSpPr>
          <p:cNvPr id="15994" name="Google Shape;15994;p265"/>
          <p:cNvSpPr/>
          <p:nvPr/>
        </p:nvSpPr>
        <p:spPr>
          <a:xfrm rot="5400000">
            <a:off x="5407839" y="3236825"/>
            <a:ext cx="893554" cy="202785"/>
          </a:xfrm>
          <a:prstGeom prst="triangle">
            <a:avLst>
              <a:gd fmla="val 50000" name="adj"/>
            </a:avLst>
          </a:prstGeom>
          <a:solidFill>
            <a:srgbClr val="D8D8D8"/>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sp>
        <p:nvSpPr>
          <p:cNvPr id="15995" name="Google Shape;15995;p265"/>
          <p:cNvSpPr/>
          <p:nvPr/>
        </p:nvSpPr>
        <p:spPr>
          <a:xfrm rot="5400000">
            <a:off x="7910425" y="3236826"/>
            <a:ext cx="893554" cy="202785"/>
          </a:xfrm>
          <a:prstGeom prst="triangle">
            <a:avLst>
              <a:gd fmla="val 50000" name="adj"/>
            </a:avLst>
          </a:prstGeom>
          <a:solidFill>
            <a:srgbClr val="D8D8D8"/>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sp>
        <p:nvSpPr>
          <p:cNvPr id="15996" name="Google Shape;15996;p265"/>
          <p:cNvSpPr/>
          <p:nvPr/>
        </p:nvSpPr>
        <p:spPr>
          <a:xfrm rot="5400000">
            <a:off x="9918088" y="3236827"/>
            <a:ext cx="893554" cy="202785"/>
          </a:xfrm>
          <a:prstGeom prst="triangle">
            <a:avLst>
              <a:gd fmla="val 50000" name="adj"/>
            </a:avLst>
          </a:prstGeom>
          <a:solidFill>
            <a:srgbClr val="D8D8D8"/>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sp>
        <p:nvSpPr>
          <p:cNvPr id="15997" name="Google Shape;15997;p265"/>
          <p:cNvSpPr txBox="1"/>
          <p:nvPr/>
        </p:nvSpPr>
        <p:spPr>
          <a:xfrm>
            <a:off x="3682682" y="1541277"/>
            <a:ext cx="4826635" cy="290464"/>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FFFFF"/>
              </a:buClr>
              <a:buSzPts val="1800"/>
              <a:buFont typeface="Calibri"/>
              <a:buNone/>
            </a:pPr>
            <a:r>
              <a:rPr b="1" i="0" lang="pt-BR" sz="1800" u="none" cap="none" strike="noStrike">
                <a:solidFill>
                  <a:srgbClr val="FFFFFF"/>
                </a:solidFill>
                <a:latin typeface="Calibri"/>
                <a:ea typeface="Calibri"/>
                <a:cs typeface="Calibri"/>
                <a:sym typeface="Calibri"/>
              </a:rPr>
              <a:t>Duração total do estudo: 2 anos e 24 semanas</a:t>
            </a:r>
            <a:endParaRPr b="0" i="0" sz="1800" u="none" cap="none" strike="noStrike">
              <a:solidFill>
                <a:srgbClr val="FFFFFF"/>
              </a:solidFill>
              <a:latin typeface="Calibri"/>
              <a:ea typeface="Calibri"/>
              <a:cs typeface="Calibri"/>
              <a:sym typeface="Calibri"/>
            </a:endParaRPr>
          </a:p>
        </p:txBody>
      </p:sp>
      <p:grpSp>
        <p:nvGrpSpPr>
          <p:cNvPr id="15998" name="Google Shape;15998;p265"/>
          <p:cNvGrpSpPr/>
          <p:nvPr/>
        </p:nvGrpSpPr>
        <p:grpSpPr>
          <a:xfrm>
            <a:off x="3124547" y="2037494"/>
            <a:ext cx="5102687" cy="2881764"/>
            <a:chOff x="3124547" y="2037494"/>
            <a:chExt cx="5102687" cy="1747500"/>
          </a:xfrm>
        </p:grpSpPr>
        <p:cxnSp>
          <p:nvCxnSpPr>
            <p:cNvPr id="15999" name="Google Shape;15999;p265"/>
            <p:cNvCxnSpPr/>
            <p:nvPr/>
          </p:nvCxnSpPr>
          <p:spPr>
            <a:xfrm rot="10800000">
              <a:off x="3124547" y="2037494"/>
              <a:ext cx="0" cy="1747500"/>
            </a:xfrm>
            <a:prstGeom prst="straightConnector1">
              <a:avLst/>
            </a:prstGeom>
            <a:noFill/>
            <a:ln cap="flat" cmpd="sng" w="19050">
              <a:solidFill>
                <a:schemeClr val="lt2"/>
              </a:solidFill>
              <a:prstDash val="dot"/>
              <a:miter lim="800000"/>
              <a:headEnd len="sm" w="sm" type="none"/>
              <a:tailEnd len="sm" w="sm" type="none"/>
            </a:ln>
          </p:spPr>
        </p:cxnSp>
        <p:cxnSp>
          <p:nvCxnSpPr>
            <p:cNvPr id="16000" name="Google Shape;16000;p265"/>
            <p:cNvCxnSpPr/>
            <p:nvPr/>
          </p:nvCxnSpPr>
          <p:spPr>
            <a:xfrm rot="10800000">
              <a:off x="5724995" y="2037494"/>
              <a:ext cx="0" cy="1747500"/>
            </a:xfrm>
            <a:prstGeom prst="straightConnector1">
              <a:avLst/>
            </a:prstGeom>
            <a:noFill/>
            <a:ln cap="flat" cmpd="sng" w="19050">
              <a:solidFill>
                <a:schemeClr val="lt2"/>
              </a:solidFill>
              <a:prstDash val="dot"/>
              <a:miter lim="800000"/>
              <a:headEnd len="sm" w="sm" type="none"/>
              <a:tailEnd len="sm" w="sm" type="none"/>
            </a:ln>
          </p:spPr>
        </p:cxnSp>
        <p:cxnSp>
          <p:nvCxnSpPr>
            <p:cNvPr id="16001" name="Google Shape;16001;p265"/>
            <p:cNvCxnSpPr/>
            <p:nvPr/>
          </p:nvCxnSpPr>
          <p:spPr>
            <a:xfrm rot="10800000">
              <a:off x="8227234" y="2037494"/>
              <a:ext cx="0" cy="1747500"/>
            </a:xfrm>
            <a:prstGeom prst="straightConnector1">
              <a:avLst/>
            </a:prstGeom>
            <a:noFill/>
            <a:ln cap="flat" cmpd="sng" w="19050">
              <a:solidFill>
                <a:schemeClr val="lt2"/>
              </a:solidFill>
              <a:prstDash val="dot"/>
              <a:miter lim="800000"/>
              <a:headEnd len="sm" w="sm" type="none"/>
              <a:tailEnd len="sm" w="sm" type="none"/>
            </a:ln>
          </p:spPr>
        </p:cxnSp>
      </p:grpSp>
      <p:sp>
        <p:nvSpPr>
          <p:cNvPr id="16002" name="Google Shape;16002;p265"/>
          <p:cNvSpPr txBox="1"/>
          <p:nvPr/>
        </p:nvSpPr>
        <p:spPr>
          <a:xfrm>
            <a:off x="7458075" y="1992547"/>
            <a:ext cx="705391" cy="432434"/>
          </a:xfrm>
          <a:prstGeom prst="rect">
            <a:avLst/>
          </a:prstGeom>
          <a:noFill/>
          <a:ln>
            <a:noFill/>
          </a:ln>
        </p:spPr>
        <p:txBody>
          <a:bodyPr anchorCtr="0" anchor="t" bIns="0" lIns="0" spcFirstLastPara="1" rIns="0" wrap="square" tIns="13325">
            <a:spAutoFit/>
          </a:bodyPr>
          <a:lstStyle/>
          <a:p>
            <a:pPr indent="0" lvl="0" marL="12700" marR="0" rtl="0" algn="r">
              <a:lnSpc>
                <a:spcPct val="113928"/>
              </a:lnSpc>
              <a:spcBef>
                <a:spcPts val="0"/>
              </a:spcBef>
              <a:spcAft>
                <a:spcPts val="0"/>
              </a:spcAft>
              <a:buClr>
                <a:srgbClr val="C00000"/>
              </a:buClr>
              <a:buSzPts val="1400"/>
              <a:buFont typeface="Calibri"/>
              <a:buNone/>
            </a:pPr>
            <a:r>
              <a:rPr b="1" i="0" lang="pt-BR" sz="1400" u="none" cap="none" strike="noStrike">
                <a:solidFill>
                  <a:srgbClr val="C00000"/>
                </a:solidFill>
                <a:latin typeface="Calibri"/>
                <a:ea typeface="Calibri"/>
                <a:cs typeface="Calibri"/>
                <a:sym typeface="Calibri"/>
              </a:rPr>
              <a:t>Fim do</a:t>
            </a:r>
            <a:endParaRPr b="1" i="0" sz="1400" u="none" cap="none" strike="noStrike">
              <a:solidFill>
                <a:srgbClr val="C00000"/>
              </a:solidFill>
              <a:latin typeface="Calibri"/>
              <a:ea typeface="Calibri"/>
              <a:cs typeface="Calibri"/>
              <a:sym typeface="Calibri"/>
            </a:endParaRPr>
          </a:p>
          <a:p>
            <a:pPr indent="0" lvl="0" marL="41275" marR="0" rtl="0" algn="r">
              <a:lnSpc>
                <a:spcPct val="113928"/>
              </a:lnSpc>
              <a:spcBef>
                <a:spcPts val="0"/>
              </a:spcBef>
              <a:spcAft>
                <a:spcPts val="0"/>
              </a:spcAft>
              <a:buClr>
                <a:srgbClr val="C00000"/>
              </a:buClr>
              <a:buSzPts val="1400"/>
              <a:buFont typeface="Calibri"/>
              <a:buNone/>
            </a:pPr>
            <a:r>
              <a:rPr b="1" i="0" lang="pt-BR" sz="1400" u="none" cap="none" strike="noStrike">
                <a:solidFill>
                  <a:srgbClr val="C00000"/>
                </a:solidFill>
                <a:latin typeface="Calibri"/>
                <a:ea typeface="Calibri"/>
                <a:cs typeface="Calibri"/>
                <a:sym typeface="Calibri"/>
              </a:rPr>
              <a:t>Estudo</a:t>
            </a:r>
            <a:endParaRPr b="1" i="0" sz="1400" u="none" cap="none" strike="noStrike">
              <a:solidFill>
                <a:srgbClr val="C00000"/>
              </a:solidFill>
              <a:latin typeface="Calibri"/>
              <a:ea typeface="Calibri"/>
              <a:cs typeface="Calibri"/>
              <a:sym typeface="Calibri"/>
            </a:endParaRPr>
          </a:p>
        </p:txBody>
      </p:sp>
      <p:sp>
        <p:nvSpPr>
          <p:cNvPr id="16003" name="Google Shape;16003;p265"/>
          <p:cNvSpPr txBox="1"/>
          <p:nvPr/>
        </p:nvSpPr>
        <p:spPr>
          <a:xfrm>
            <a:off x="2587434" y="1992547"/>
            <a:ext cx="465455" cy="432434"/>
          </a:xfrm>
          <a:prstGeom prst="rect">
            <a:avLst/>
          </a:prstGeom>
          <a:noFill/>
          <a:ln>
            <a:noFill/>
          </a:ln>
        </p:spPr>
        <p:txBody>
          <a:bodyPr anchorCtr="0" anchor="t" bIns="0" lIns="0" spcFirstLastPara="1" rIns="0" wrap="square" tIns="13325">
            <a:spAutoFit/>
          </a:bodyPr>
          <a:lstStyle/>
          <a:p>
            <a:pPr indent="0" lvl="0" marL="57785" marR="0" rtl="0" algn="r">
              <a:lnSpc>
                <a:spcPct val="113928"/>
              </a:lnSpc>
              <a:spcBef>
                <a:spcPts val="0"/>
              </a:spcBef>
              <a:spcAft>
                <a:spcPts val="0"/>
              </a:spcAft>
              <a:buClr>
                <a:srgbClr val="C00000"/>
              </a:buClr>
              <a:buSzPts val="1400"/>
              <a:buFont typeface="Calibri"/>
              <a:buNone/>
            </a:pPr>
            <a:r>
              <a:rPr b="1" i="0" lang="pt-BR" sz="1400" u="none" cap="none" strike="noStrike">
                <a:solidFill>
                  <a:srgbClr val="C00000"/>
                </a:solidFill>
                <a:latin typeface="Calibri"/>
                <a:ea typeface="Calibri"/>
                <a:cs typeface="Calibri"/>
                <a:sym typeface="Calibri"/>
              </a:rPr>
              <a:t>Início</a:t>
            </a:r>
            <a:endParaRPr b="1" i="0" sz="1400" u="none" cap="none" strike="noStrike">
              <a:solidFill>
                <a:srgbClr val="C00000"/>
              </a:solidFill>
              <a:latin typeface="Calibri"/>
              <a:ea typeface="Calibri"/>
              <a:cs typeface="Calibri"/>
              <a:sym typeface="Calibri"/>
            </a:endParaRPr>
          </a:p>
          <a:p>
            <a:pPr indent="0" lvl="0" marL="12700" marR="0" rtl="0" algn="r">
              <a:lnSpc>
                <a:spcPct val="113928"/>
              </a:lnSpc>
              <a:spcBef>
                <a:spcPts val="0"/>
              </a:spcBef>
              <a:spcAft>
                <a:spcPts val="0"/>
              </a:spcAft>
              <a:buClr>
                <a:srgbClr val="C00000"/>
              </a:buClr>
              <a:buSzPts val="1400"/>
              <a:buFont typeface="Calibri"/>
              <a:buNone/>
            </a:pPr>
            <a:r>
              <a:rPr b="1" i="0" lang="pt-BR" sz="1400" u="none" cap="none" strike="noStrike">
                <a:solidFill>
                  <a:srgbClr val="C00000"/>
                </a:solidFill>
                <a:latin typeface="Calibri"/>
                <a:ea typeface="Calibri"/>
                <a:cs typeface="Calibri"/>
                <a:sym typeface="Calibri"/>
              </a:rPr>
              <a:t>1º dia</a:t>
            </a:r>
            <a:endParaRPr b="1" i="0" sz="1400" u="none" cap="none" strike="noStrike">
              <a:solidFill>
                <a:srgbClr val="C00000"/>
              </a:solidFill>
              <a:latin typeface="Calibri"/>
              <a:ea typeface="Calibri"/>
              <a:cs typeface="Calibri"/>
              <a:sym typeface="Calibri"/>
            </a:endParaRPr>
          </a:p>
        </p:txBody>
      </p:sp>
      <p:sp>
        <p:nvSpPr>
          <p:cNvPr id="16004" name="Google Shape;16004;p265"/>
          <p:cNvSpPr txBox="1"/>
          <p:nvPr/>
        </p:nvSpPr>
        <p:spPr>
          <a:xfrm>
            <a:off x="4857627" y="1992547"/>
            <a:ext cx="795709" cy="629018"/>
          </a:xfrm>
          <a:prstGeom prst="rect">
            <a:avLst/>
          </a:prstGeom>
          <a:noFill/>
          <a:ln>
            <a:noFill/>
          </a:ln>
        </p:spPr>
        <p:txBody>
          <a:bodyPr anchorCtr="0" anchor="t" bIns="0" lIns="0" spcFirstLastPara="1" rIns="0" wrap="square" tIns="13325">
            <a:spAutoFit/>
          </a:bodyPr>
          <a:lstStyle/>
          <a:p>
            <a:pPr indent="0" lvl="0" marL="44450" marR="0" rtl="0" algn="r">
              <a:lnSpc>
                <a:spcPct val="113928"/>
              </a:lnSpc>
              <a:spcBef>
                <a:spcPts val="0"/>
              </a:spcBef>
              <a:spcAft>
                <a:spcPts val="0"/>
              </a:spcAft>
              <a:buClr>
                <a:srgbClr val="C00000"/>
              </a:buClr>
              <a:buSzPts val="1400"/>
              <a:buFont typeface="Calibri"/>
              <a:buNone/>
            </a:pPr>
            <a:r>
              <a:rPr b="1" i="0" lang="pt-BR" sz="1400" u="none" cap="none" strike="noStrike">
                <a:solidFill>
                  <a:srgbClr val="C00000"/>
                </a:solidFill>
                <a:latin typeface="Calibri"/>
                <a:ea typeface="Calibri"/>
                <a:cs typeface="Calibri"/>
                <a:sym typeface="Calibri"/>
              </a:rPr>
              <a:t>Desfecho Primário</a:t>
            </a:r>
            <a:endParaRPr b="1" i="0" sz="1400" u="none" cap="none" strike="noStrike">
              <a:solidFill>
                <a:srgbClr val="C00000"/>
              </a:solidFill>
              <a:latin typeface="Calibri"/>
              <a:ea typeface="Calibri"/>
              <a:cs typeface="Calibri"/>
              <a:sym typeface="Calibri"/>
            </a:endParaRPr>
          </a:p>
          <a:p>
            <a:pPr indent="0" lvl="0" marL="12700" marR="0" rtl="0" algn="r">
              <a:lnSpc>
                <a:spcPct val="113928"/>
              </a:lnSpc>
              <a:spcBef>
                <a:spcPts val="0"/>
              </a:spcBef>
              <a:spcAft>
                <a:spcPts val="0"/>
              </a:spcAft>
              <a:buClr>
                <a:schemeClr val="dk1"/>
              </a:buClr>
              <a:buSzPts val="1400"/>
              <a:buFont typeface="Calibri"/>
              <a:buNone/>
            </a:pPr>
            <a:r>
              <a:t/>
            </a:r>
            <a:endParaRPr b="1" i="0" sz="1400" u="none" cap="none" strike="noStrike">
              <a:solidFill>
                <a:srgbClr val="C00000"/>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5945"/>
                                        </p:tgtEl>
                                        <p:attrNameLst>
                                          <p:attrName>style.visibility</p:attrName>
                                        </p:attrNameLst>
                                      </p:cBhvr>
                                      <p:to>
                                        <p:strVal val="visible"/>
                                      </p:to>
                                    </p:set>
                                    <p:anim calcmode="lin" valueType="num">
                                      <p:cBhvr additive="base">
                                        <p:cTn dur="500"/>
                                        <p:tgtEl>
                                          <p:spTgt spid="15945"/>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5997"/>
                                        </p:tgtEl>
                                        <p:attrNameLst>
                                          <p:attrName>style.visibility</p:attrName>
                                        </p:attrNameLst>
                                      </p:cBhvr>
                                      <p:to>
                                        <p:strVal val="visible"/>
                                      </p:to>
                                    </p:set>
                                    <p:animEffect filter="fade" transition="in">
                                      <p:cBhvr>
                                        <p:cTn dur="500"/>
                                        <p:tgtEl>
                                          <p:spTgt spid="15997"/>
                                        </p:tgtEl>
                                      </p:cBhvr>
                                    </p:animEffect>
                                  </p:childTnLst>
                                </p:cTn>
                              </p:par>
                              <p:par>
                                <p:cTn fill="hold" nodeType="withEffect" presetClass="entr" presetID="10" presetSubtype="0">
                                  <p:stCondLst>
                                    <p:cond delay="500"/>
                                  </p:stCondLst>
                                  <p:childTnLst>
                                    <p:set>
                                      <p:cBhvr>
                                        <p:cTn dur="1" fill="hold">
                                          <p:stCondLst>
                                            <p:cond delay="0"/>
                                          </p:stCondLst>
                                        </p:cTn>
                                        <p:tgtEl>
                                          <p:spTgt spid="15944"/>
                                        </p:tgtEl>
                                        <p:attrNameLst>
                                          <p:attrName>style.visibility</p:attrName>
                                        </p:attrNameLst>
                                      </p:cBhvr>
                                      <p:to>
                                        <p:strVal val="visible"/>
                                      </p:to>
                                    </p:set>
                                    <p:animEffect filter="fade" transition="in">
                                      <p:cBhvr>
                                        <p:cTn dur="500"/>
                                        <p:tgtEl>
                                          <p:spTgt spid="15944"/>
                                        </p:tgtEl>
                                      </p:cBhvr>
                                    </p:animEffect>
                                  </p:childTnLst>
                                </p:cTn>
                              </p:par>
                              <p:par>
                                <p:cTn fill="hold" nodeType="withEffect" presetClass="entr" presetID="23" presetSubtype="16">
                                  <p:stCondLst>
                                    <p:cond delay="1000"/>
                                  </p:stCondLst>
                                  <p:childTnLst>
                                    <p:set>
                                      <p:cBhvr>
                                        <p:cTn dur="1" fill="hold">
                                          <p:stCondLst>
                                            <p:cond delay="0"/>
                                          </p:stCondLst>
                                        </p:cTn>
                                        <p:tgtEl>
                                          <p:spTgt spid="15951"/>
                                        </p:tgtEl>
                                        <p:attrNameLst>
                                          <p:attrName>style.visibility</p:attrName>
                                        </p:attrNameLst>
                                      </p:cBhvr>
                                      <p:to>
                                        <p:strVal val="visible"/>
                                      </p:to>
                                    </p:set>
                                    <p:anim calcmode="lin" valueType="num">
                                      <p:cBhvr additive="base">
                                        <p:cTn dur="500"/>
                                        <p:tgtEl>
                                          <p:spTgt spid="15951"/>
                                        </p:tgtEl>
                                        <p:attrNameLst>
                                          <p:attrName>ppt_w</p:attrName>
                                        </p:attrNameLst>
                                      </p:cBhvr>
                                      <p:tavLst>
                                        <p:tav fmla="" tm="0">
                                          <p:val>
                                            <p:strVal val="0"/>
                                          </p:val>
                                        </p:tav>
                                        <p:tav fmla="" tm="100000">
                                          <p:val>
                                            <p:strVal val="#ppt_w"/>
                                          </p:val>
                                        </p:tav>
                                      </p:tavLst>
                                    </p:anim>
                                    <p:anim calcmode="lin" valueType="num">
                                      <p:cBhvr additive="base">
                                        <p:cTn dur="500"/>
                                        <p:tgtEl>
                                          <p:spTgt spid="1595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5952"/>
                                        </p:tgtEl>
                                        <p:attrNameLst>
                                          <p:attrName>style.visibility</p:attrName>
                                        </p:attrNameLst>
                                      </p:cBhvr>
                                      <p:to>
                                        <p:strVal val="visible"/>
                                      </p:to>
                                    </p:set>
                                    <p:anim calcmode="lin" valueType="num">
                                      <p:cBhvr additive="base">
                                        <p:cTn dur="500"/>
                                        <p:tgtEl>
                                          <p:spTgt spid="15952"/>
                                        </p:tgtEl>
                                        <p:attrNameLst>
                                          <p:attrName>ppt_w</p:attrName>
                                        </p:attrNameLst>
                                      </p:cBhvr>
                                      <p:tavLst>
                                        <p:tav fmla="" tm="0">
                                          <p:val>
                                            <p:strVal val="0"/>
                                          </p:val>
                                        </p:tav>
                                        <p:tav fmla="" tm="100000">
                                          <p:val>
                                            <p:strVal val="#ppt_w"/>
                                          </p:val>
                                        </p:tav>
                                      </p:tavLst>
                                    </p:anim>
                                    <p:anim calcmode="lin" valueType="num">
                                      <p:cBhvr additive="base">
                                        <p:cTn dur="500"/>
                                        <p:tgtEl>
                                          <p:spTgt spid="1595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5965"/>
                                        </p:tgtEl>
                                        <p:attrNameLst>
                                          <p:attrName>style.visibility</p:attrName>
                                        </p:attrNameLst>
                                      </p:cBhvr>
                                      <p:to>
                                        <p:strVal val="visible"/>
                                      </p:to>
                                    </p:set>
                                    <p:anim calcmode="lin" valueType="num">
                                      <p:cBhvr additive="base">
                                        <p:cTn dur="500"/>
                                        <p:tgtEl>
                                          <p:spTgt spid="15965"/>
                                        </p:tgtEl>
                                        <p:attrNameLst>
                                          <p:attrName>ppt_w</p:attrName>
                                        </p:attrNameLst>
                                      </p:cBhvr>
                                      <p:tavLst>
                                        <p:tav fmla="" tm="0">
                                          <p:val>
                                            <p:strVal val="0"/>
                                          </p:val>
                                        </p:tav>
                                        <p:tav fmla="" tm="100000">
                                          <p:val>
                                            <p:strVal val="#ppt_w"/>
                                          </p:val>
                                        </p:tav>
                                      </p:tavLst>
                                    </p:anim>
                                    <p:anim calcmode="lin" valueType="num">
                                      <p:cBhvr additive="base">
                                        <p:cTn dur="500"/>
                                        <p:tgtEl>
                                          <p:spTgt spid="1596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5966"/>
                                        </p:tgtEl>
                                        <p:attrNameLst>
                                          <p:attrName>style.visibility</p:attrName>
                                        </p:attrNameLst>
                                      </p:cBhvr>
                                      <p:to>
                                        <p:strVal val="visible"/>
                                      </p:to>
                                    </p:set>
                                    <p:anim calcmode="lin" valueType="num">
                                      <p:cBhvr additive="base">
                                        <p:cTn dur="500"/>
                                        <p:tgtEl>
                                          <p:spTgt spid="15966"/>
                                        </p:tgtEl>
                                        <p:attrNameLst>
                                          <p:attrName>ppt_w</p:attrName>
                                        </p:attrNameLst>
                                      </p:cBhvr>
                                      <p:tavLst>
                                        <p:tav fmla="" tm="0">
                                          <p:val>
                                            <p:strVal val="0"/>
                                          </p:val>
                                        </p:tav>
                                        <p:tav fmla="" tm="100000">
                                          <p:val>
                                            <p:strVal val="#ppt_w"/>
                                          </p:val>
                                        </p:tav>
                                      </p:tavLst>
                                    </p:anim>
                                    <p:anim calcmode="lin" valueType="num">
                                      <p:cBhvr additive="base">
                                        <p:cTn dur="500"/>
                                        <p:tgtEl>
                                          <p:spTgt spid="1596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5967"/>
                                        </p:tgtEl>
                                        <p:attrNameLst>
                                          <p:attrName>style.visibility</p:attrName>
                                        </p:attrNameLst>
                                      </p:cBhvr>
                                      <p:to>
                                        <p:strVal val="visible"/>
                                      </p:to>
                                    </p:set>
                                    <p:anim calcmode="lin" valueType="num">
                                      <p:cBhvr additive="base">
                                        <p:cTn dur="500"/>
                                        <p:tgtEl>
                                          <p:spTgt spid="15967"/>
                                        </p:tgtEl>
                                        <p:attrNameLst>
                                          <p:attrName>ppt_w</p:attrName>
                                        </p:attrNameLst>
                                      </p:cBhvr>
                                      <p:tavLst>
                                        <p:tav fmla="" tm="0">
                                          <p:val>
                                            <p:strVal val="0"/>
                                          </p:val>
                                        </p:tav>
                                        <p:tav fmla="" tm="100000">
                                          <p:val>
                                            <p:strVal val="#ppt_w"/>
                                          </p:val>
                                        </p:tav>
                                      </p:tavLst>
                                    </p:anim>
                                    <p:anim calcmode="lin" valueType="num">
                                      <p:cBhvr additive="base">
                                        <p:cTn dur="500"/>
                                        <p:tgtEl>
                                          <p:spTgt spid="1596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5968"/>
                                        </p:tgtEl>
                                        <p:attrNameLst>
                                          <p:attrName>style.visibility</p:attrName>
                                        </p:attrNameLst>
                                      </p:cBhvr>
                                      <p:to>
                                        <p:strVal val="visible"/>
                                      </p:to>
                                    </p:set>
                                    <p:anim calcmode="lin" valueType="num">
                                      <p:cBhvr additive="base">
                                        <p:cTn dur="500"/>
                                        <p:tgtEl>
                                          <p:spTgt spid="15968"/>
                                        </p:tgtEl>
                                        <p:attrNameLst>
                                          <p:attrName>ppt_w</p:attrName>
                                        </p:attrNameLst>
                                      </p:cBhvr>
                                      <p:tavLst>
                                        <p:tav fmla="" tm="0">
                                          <p:val>
                                            <p:strVal val="0"/>
                                          </p:val>
                                        </p:tav>
                                        <p:tav fmla="" tm="100000">
                                          <p:val>
                                            <p:strVal val="#ppt_w"/>
                                          </p:val>
                                        </p:tav>
                                      </p:tavLst>
                                    </p:anim>
                                    <p:anim calcmode="lin" valueType="num">
                                      <p:cBhvr additive="base">
                                        <p:cTn dur="500"/>
                                        <p:tgtEl>
                                          <p:spTgt spid="1596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5976"/>
                                        </p:tgtEl>
                                        <p:attrNameLst>
                                          <p:attrName>style.visibility</p:attrName>
                                        </p:attrNameLst>
                                      </p:cBhvr>
                                      <p:to>
                                        <p:strVal val="visible"/>
                                      </p:to>
                                    </p:set>
                                    <p:anim calcmode="lin" valueType="num">
                                      <p:cBhvr additive="base">
                                        <p:cTn dur="500"/>
                                        <p:tgtEl>
                                          <p:spTgt spid="15976"/>
                                        </p:tgtEl>
                                        <p:attrNameLst>
                                          <p:attrName>ppt_w</p:attrName>
                                        </p:attrNameLst>
                                      </p:cBhvr>
                                      <p:tavLst>
                                        <p:tav fmla="" tm="0">
                                          <p:val>
                                            <p:strVal val="0"/>
                                          </p:val>
                                        </p:tav>
                                        <p:tav fmla="" tm="100000">
                                          <p:val>
                                            <p:strVal val="#ppt_w"/>
                                          </p:val>
                                        </p:tav>
                                      </p:tavLst>
                                    </p:anim>
                                    <p:anim calcmode="lin" valueType="num">
                                      <p:cBhvr additive="base">
                                        <p:cTn dur="500"/>
                                        <p:tgtEl>
                                          <p:spTgt spid="1597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5984"/>
                                        </p:tgtEl>
                                        <p:attrNameLst>
                                          <p:attrName>style.visibility</p:attrName>
                                        </p:attrNameLst>
                                      </p:cBhvr>
                                      <p:to>
                                        <p:strVal val="visible"/>
                                      </p:to>
                                    </p:set>
                                    <p:anim calcmode="lin" valueType="num">
                                      <p:cBhvr additive="base">
                                        <p:cTn dur="500"/>
                                        <p:tgtEl>
                                          <p:spTgt spid="15984"/>
                                        </p:tgtEl>
                                        <p:attrNameLst>
                                          <p:attrName>ppt_w</p:attrName>
                                        </p:attrNameLst>
                                      </p:cBhvr>
                                      <p:tavLst>
                                        <p:tav fmla="" tm="0">
                                          <p:val>
                                            <p:strVal val="0"/>
                                          </p:val>
                                        </p:tav>
                                        <p:tav fmla="" tm="100000">
                                          <p:val>
                                            <p:strVal val="#ppt_w"/>
                                          </p:val>
                                        </p:tav>
                                      </p:tavLst>
                                    </p:anim>
                                    <p:anim calcmode="lin" valueType="num">
                                      <p:cBhvr additive="base">
                                        <p:cTn dur="500"/>
                                        <p:tgtEl>
                                          <p:spTgt spid="1598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5992"/>
                                        </p:tgtEl>
                                        <p:attrNameLst>
                                          <p:attrName>style.visibility</p:attrName>
                                        </p:attrNameLst>
                                      </p:cBhvr>
                                      <p:to>
                                        <p:strVal val="visible"/>
                                      </p:to>
                                    </p:set>
                                    <p:anim calcmode="lin" valueType="num">
                                      <p:cBhvr additive="base">
                                        <p:cTn dur="500"/>
                                        <p:tgtEl>
                                          <p:spTgt spid="15992"/>
                                        </p:tgtEl>
                                        <p:attrNameLst>
                                          <p:attrName>ppt_w</p:attrName>
                                        </p:attrNameLst>
                                      </p:cBhvr>
                                      <p:tavLst>
                                        <p:tav fmla="" tm="0">
                                          <p:val>
                                            <p:strVal val="0"/>
                                          </p:val>
                                        </p:tav>
                                        <p:tav fmla="" tm="100000">
                                          <p:val>
                                            <p:strVal val="#ppt_w"/>
                                          </p:val>
                                        </p:tav>
                                      </p:tavLst>
                                    </p:anim>
                                    <p:anim calcmode="lin" valueType="num">
                                      <p:cBhvr additive="base">
                                        <p:cTn dur="500"/>
                                        <p:tgtEl>
                                          <p:spTgt spid="15992"/>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250"/>
                                  </p:stCondLst>
                                  <p:childTnLst>
                                    <p:set>
                                      <p:cBhvr>
                                        <p:cTn dur="1" fill="hold">
                                          <p:stCondLst>
                                            <p:cond delay="0"/>
                                          </p:stCondLst>
                                        </p:cTn>
                                        <p:tgtEl>
                                          <p:spTgt spid="15960"/>
                                        </p:tgtEl>
                                        <p:attrNameLst>
                                          <p:attrName>style.visibility</p:attrName>
                                        </p:attrNameLst>
                                      </p:cBhvr>
                                      <p:to>
                                        <p:strVal val="visible"/>
                                      </p:to>
                                    </p:set>
                                    <p:animEffect filter="fade" transition="in">
                                      <p:cBhvr>
                                        <p:cTn dur="500"/>
                                        <p:tgtEl>
                                          <p:spTgt spid="15960"/>
                                        </p:tgtEl>
                                      </p:cBhvr>
                                    </p:animEffect>
                                  </p:childTnLst>
                                </p:cTn>
                              </p:par>
                              <p:par>
                                <p:cTn fill="hold" nodeType="withEffect" presetClass="entr" presetID="10" presetSubtype="0">
                                  <p:stCondLst>
                                    <p:cond delay="1250"/>
                                  </p:stCondLst>
                                  <p:childTnLst>
                                    <p:set>
                                      <p:cBhvr>
                                        <p:cTn dur="1" fill="hold">
                                          <p:stCondLst>
                                            <p:cond delay="0"/>
                                          </p:stCondLst>
                                        </p:cTn>
                                        <p:tgtEl>
                                          <p:spTgt spid="16003"/>
                                        </p:tgtEl>
                                        <p:attrNameLst>
                                          <p:attrName>style.visibility</p:attrName>
                                        </p:attrNameLst>
                                      </p:cBhvr>
                                      <p:to>
                                        <p:strVal val="visible"/>
                                      </p:to>
                                    </p:set>
                                    <p:animEffect filter="fade" transition="in">
                                      <p:cBhvr>
                                        <p:cTn dur="500"/>
                                        <p:tgtEl>
                                          <p:spTgt spid="16003"/>
                                        </p:tgtEl>
                                      </p:cBhvr>
                                    </p:animEffect>
                                  </p:childTnLst>
                                </p:cTn>
                              </p:par>
                              <p:par>
                                <p:cTn fill="hold" nodeType="withEffect" presetClass="entr" presetID="10" presetSubtype="0">
                                  <p:stCondLst>
                                    <p:cond delay="1250"/>
                                  </p:stCondLst>
                                  <p:childTnLst>
                                    <p:set>
                                      <p:cBhvr>
                                        <p:cTn dur="1" fill="hold">
                                          <p:stCondLst>
                                            <p:cond delay="0"/>
                                          </p:stCondLst>
                                        </p:cTn>
                                        <p:tgtEl>
                                          <p:spTgt spid="15998"/>
                                        </p:tgtEl>
                                        <p:attrNameLst>
                                          <p:attrName>style.visibility</p:attrName>
                                        </p:attrNameLst>
                                      </p:cBhvr>
                                      <p:to>
                                        <p:strVal val="visible"/>
                                      </p:to>
                                    </p:set>
                                    <p:animEffect filter="fade" transition="in">
                                      <p:cBhvr>
                                        <p:cTn dur="500"/>
                                        <p:tgtEl>
                                          <p:spTgt spid="15998"/>
                                        </p:tgtEl>
                                      </p:cBhvr>
                                    </p:animEffect>
                                  </p:childTnLst>
                                </p:cTn>
                              </p:par>
                              <p:par>
                                <p:cTn fill="hold" nodeType="withEffect" presetClass="entr" presetID="10" presetSubtype="0">
                                  <p:stCondLst>
                                    <p:cond delay="1250"/>
                                  </p:stCondLst>
                                  <p:childTnLst>
                                    <p:set>
                                      <p:cBhvr>
                                        <p:cTn dur="1" fill="hold">
                                          <p:stCondLst>
                                            <p:cond delay="0"/>
                                          </p:stCondLst>
                                        </p:cTn>
                                        <p:tgtEl>
                                          <p:spTgt spid="16004"/>
                                        </p:tgtEl>
                                        <p:attrNameLst>
                                          <p:attrName>style.visibility</p:attrName>
                                        </p:attrNameLst>
                                      </p:cBhvr>
                                      <p:to>
                                        <p:strVal val="visible"/>
                                      </p:to>
                                    </p:set>
                                    <p:animEffect filter="fade" transition="in">
                                      <p:cBhvr>
                                        <p:cTn dur="500"/>
                                        <p:tgtEl>
                                          <p:spTgt spid="16004"/>
                                        </p:tgtEl>
                                      </p:cBhvr>
                                    </p:animEffect>
                                  </p:childTnLst>
                                </p:cTn>
                              </p:par>
                              <p:par>
                                <p:cTn fill="hold" nodeType="withEffect" presetClass="entr" presetID="10" presetSubtype="0">
                                  <p:stCondLst>
                                    <p:cond delay="1250"/>
                                  </p:stCondLst>
                                  <p:childTnLst>
                                    <p:set>
                                      <p:cBhvr>
                                        <p:cTn dur="1" fill="hold">
                                          <p:stCondLst>
                                            <p:cond delay="0"/>
                                          </p:stCondLst>
                                        </p:cTn>
                                        <p:tgtEl>
                                          <p:spTgt spid="16002"/>
                                        </p:tgtEl>
                                        <p:attrNameLst>
                                          <p:attrName>style.visibility</p:attrName>
                                        </p:attrNameLst>
                                      </p:cBhvr>
                                      <p:to>
                                        <p:strVal val="visible"/>
                                      </p:to>
                                    </p:set>
                                    <p:animEffect filter="fade" transition="in">
                                      <p:cBhvr>
                                        <p:cTn dur="500"/>
                                        <p:tgtEl>
                                          <p:spTgt spid="16002"/>
                                        </p:tgtEl>
                                      </p:cBhvr>
                                    </p:animEffect>
                                  </p:childTnLst>
                                </p:cTn>
                              </p:par>
                              <p:par>
                                <p:cTn fill="hold" nodeType="withEffect" presetClass="entr" presetID="10" presetSubtype="0">
                                  <p:stCondLst>
                                    <p:cond delay="1250"/>
                                  </p:stCondLst>
                                  <p:childTnLst>
                                    <p:set>
                                      <p:cBhvr>
                                        <p:cTn dur="1" fill="hold">
                                          <p:stCondLst>
                                            <p:cond delay="0"/>
                                          </p:stCondLst>
                                        </p:cTn>
                                        <p:tgtEl>
                                          <p:spTgt spid="15993"/>
                                        </p:tgtEl>
                                        <p:attrNameLst>
                                          <p:attrName>style.visibility</p:attrName>
                                        </p:attrNameLst>
                                      </p:cBhvr>
                                      <p:to>
                                        <p:strVal val="visible"/>
                                      </p:to>
                                    </p:set>
                                    <p:animEffect filter="fade" transition="in">
                                      <p:cBhvr>
                                        <p:cTn dur="500"/>
                                        <p:tgtEl>
                                          <p:spTgt spid="15993"/>
                                        </p:tgtEl>
                                      </p:cBhvr>
                                    </p:animEffect>
                                  </p:childTnLst>
                                </p:cTn>
                              </p:par>
                              <p:par>
                                <p:cTn fill="hold" nodeType="withEffect" presetClass="entr" presetID="10" presetSubtype="0">
                                  <p:stCondLst>
                                    <p:cond delay="1250"/>
                                  </p:stCondLst>
                                  <p:childTnLst>
                                    <p:set>
                                      <p:cBhvr>
                                        <p:cTn dur="1" fill="hold">
                                          <p:stCondLst>
                                            <p:cond delay="0"/>
                                          </p:stCondLst>
                                        </p:cTn>
                                        <p:tgtEl>
                                          <p:spTgt spid="15994"/>
                                        </p:tgtEl>
                                        <p:attrNameLst>
                                          <p:attrName>style.visibility</p:attrName>
                                        </p:attrNameLst>
                                      </p:cBhvr>
                                      <p:to>
                                        <p:strVal val="visible"/>
                                      </p:to>
                                    </p:set>
                                    <p:animEffect filter="fade" transition="in">
                                      <p:cBhvr>
                                        <p:cTn dur="500"/>
                                        <p:tgtEl>
                                          <p:spTgt spid="15994"/>
                                        </p:tgtEl>
                                      </p:cBhvr>
                                    </p:animEffect>
                                  </p:childTnLst>
                                </p:cTn>
                              </p:par>
                              <p:par>
                                <p:cTn fill="hold" nodeType="withEffect" presetClass="entr" presetID="10" presetSubtype="0">
                                  <p:stCondLst>
                                    <p:cond delay="1250"/>
                                  </p:stCondLst>
                                  <p:childTnLst>
                                    <p:set>
                                      <p:cBhvr>
                                        <p:cTn dur="1" fill="hold">
                                          <p:stCondLst>
                                            <p:cond delay="0"/>
                                          </p:stCondLst>
                                        </p:cTn>
                                        <p:tgtEl>
                                          <p:spTgt spid="15995"/>
                                        </p:tgtEl>
                                        <p:attrNameLst>
                                          <p:attrName>style.visibility</p:attrName>
                                        </p:attrNameLst>
                                      </p:cBhvr>
                                      <p:to>
                                        <p:strVal val="visible"/>
                                      </p:to>
                                    </p:set>
                                    <p:animEffect filter="fade" transition="in">
                                      <p:cBhvr>
                                        <p:cTn dur="500"/>
                                        <p:tgtEl>
                                          <p:spTgt spid="15995"/>
                                        </p:tgtEl>
                                      </p:cBhvr>
                                    </p:animEffect>
                                  </p:childTnLst>
                                </p:cTn>
                              </p:par>
                              <p:par>
                                <p:cTn fill="hold" nodeType="withEffect" presetClass="entr" presetID="10" presetSubtype="0">
                                  <p:stCondLst>
                                    <p:cond delay="1250"/>
                                  </p:stCondLst>
                                  <p:childTnLst>
                                    <p:set>
                                      <p:cBhvr>
                                        <p:cTn dur="1" fill="hold">
                                          <p:stCondLst>
                                            <p:cond delay="0"/>
                                          </p:stCondLst>
                                        </p:cTn>
                                        <p:tgtEl>
                                          <p:spTgt spid="15996"/>
                                        </p:tgtEl>
                                        <p:attrNameLst>
                                          <p:attrName>style.visibility</p:attrName>
                                        </p:attrNameLst>
                                      </p:cBhvr>
                                      <p:to>
                                        <p:strVal val="visible"/>
                                      </p:to>
                                    </p:set>
                                    <p:animEffect filter="fade" transition="in">
                                      <p:cBhvr>
                                        <p:cTn dur="500"/>
                                        <p:tgtEl>
                                          <p:spTgt spid="15996"/>
                                        </p:tgtEl>
                                      </p:cBhvr>
                                    </p:animEffect>
                                  </p:childTnLst>
                                </p:cTn>
                              </p:par>
                            </p:childTnLst>
                          </p:cTn>
                        </p:par>
                        <p:par>
                          <p:cTn fill="hold">
                            <p:stCondLst>
                              <p:cond delay="500"/>
                            </p:stCondLst>
                            <p:childTnLst>
                              <p:par>
                                <p:cTn fill="hold" nodeType="afterEffect" presetClass="entr" presetID="2" presetSubtype="2">
                                  <p:stCondLst>
                                    <p:cond delay="500"/>
                                  </p:stCondLst>
                                  <p:childTnLst>
                                    <p:set>
                                      <p:cBhvr>
                                        <p:cTn dur="1" fill="hold">
                                          <p:stCondLst>
                                            <p:cond delay="0"/>
                                          </p:stCondLst>
                                        </p:cTn>
                                        <p:tgtEl>
                                          <p:spTgt spid="15948"/>
                                        </p:tgtEl>
                                        <p:attrNameLst>
                                          <p:attrName>style.visibility</p:attrName>
                                        </p:attrNameLst>
                                      </p:cBhvr>
                                      <p:to>
                                        <p:strVal val="visible"/>
                                      </p:to>
                                    </p:set>
                                    <p:anim calcmode="lin" valueType="num">
                                      <p:cBhvr additive="base">
                                        <p:cTn dur="500"/>
                                        <p:tgtEl>
                                          <p:spTgt spid="15948"/>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15953"/>
                                        </p:tgtEl>
                                        <p:attrNameLst>
                                          <p:attrName>style.visibility</p:attrName>
                                        </p:attrNameLst>
                                      </p:cBhvr>
                                      <p:to>
                                        <p:strVal val="visible"/>
                                      </p:to>
                                    </p:set>
                                    <p:anim calcmode="lin" valueType="num">
                                      <p:cBhvr additive="base">
                                        <p:cTn dur="500"/>
                                        <p:tgtEl>
                                          <p:spTgt spid="15953"/>
                                        </p:tgtEl>
                                        <p:attrNameLst>
                                          <p:attrName>ppt_w</p:attrName>
                                        </p:attrNameLst>
                                      </p:cBhvr>
                                      <p:tavLst>
                                        <p:tav fmla="" tm="0">
                                          <p:val>
                                            <p:strVal val="0"/>
                                          </p:val>
                                        </p:tav>
                                        <p:tav fmla="" tm="100000">
                                          <p:val>
                                            <p:strVal val="#ppt_w"/>
                                          </p:val>
                                        </p:tav>
                                      </p:tavLst>
                                    </p:anim>
                                    <p:anim calcmode="lin" valueType="num">
                                      <p:cBhvr additive="base">
                                        <p:cTn dur="500"/>
                                        <p:tgtEl>
                                          <p:spTgt spid="15953"/>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0"/>
                                  </p:stCondLst>
                                  <p:childTnLst>
                                    <p:set>
                                      <p:cBhvr>
                                        <p:cTn dur="1" fill="hold">
                                          <p:stCondLst>
                                            <p:cond delay="0"/>
                                          </p:stCondLst>
                                        </p:cTn>
                                        <p:tgtEl>
                                          <p:spTgt spid="15950"/>
                                        </p:tgtEl>
                                        <p:attrNameLst>
                                          <p:attrName>style.visibility</p:attrName>
                                        </p:attrNameLst>
                                      </p:cBhvr>
                                      <p:to>
                                        <p:strVal val="visible"/>
                                      </p:to>
                                    </p:set>
                                    <p:animEffect filter="fade" transition="in">
                                      <p:cBhvr>
                                        <p:cTn dur="500"/>
                                        <p:tgtEl>
                                          <p:spTgt spid="15950"/>
                                        </p:tgtEl>
                                      </p:cBhvr>
                                    </p:animEffect>
                                  </p:childTnLst>
                                </p:cTn>
                              </p:par>
                              <p:par>
                                <p:cTn fill="hold" nodeType="withEffect" presetClass="entr" presetID="10" presetSubtype="0">
                                  <p:stCondLst>
                                    <p:cond delay="0"/>
                                  </p:stCondLst>
                                  <p:childTnLst>
                                    <p:set>
                                      <p:cBhvr>
                                        <p:cTn dur="1" fill="hold">
                                          <p:stCondLst>
                                            <p:cond delay="0"/>
                                          </p:stCondLst>
                                        </p:cTn>
                                        <p:tgtEl>
                                          <p:spTgt spid="15949"/>
                                        </p:tgtEl>
                                        <p:attrNameLst>
                                          <p:attrName>style.visibility</p:attrName>
                                        </p:attrNameLst>
                                      </p:cBhvr>
                                      <p:to>
                                        <p:strVal val="visible"/>
                                      </p:to>
                                    </p:set>
                                    <p:animEffect filter="fade" transition="in">
                                      <p:cBhvr>
                                        <p:cTn dur="500"/>
                                        <p:tgtEl>
                                          <p:spTgt spid="159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09" name="Shape 16009"/>
        <p:cNvGrpSpPr/>
        <p:nvPr/>
      </p:nvGrpSpPr>
      <p:grpSpPr>
        <a:xfrm>
          <a:off x="0" y="0"/>
          <a:ext cx="0" cy="0"/>
          <a:chOff x="0" y="0"/>
          <a:chExt cx="0" cy="0"/>
        </a:xfrm>
      </p:grpSpPr>
      <p:sp>
        <p:nvSpPr>
          <p:cNvPr id="16010" name="Google Shape;16010;p266"/>
          <p:cNvSpPr/>
          <p:nvPr/>
        </p:nvSpPr>
        <p:spPr>
          <a:xfrm flipH="1">
            <a:off x="2057400" y="1462362"/>
            <a:ext cx="9963150" cy="186186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011" name="Google Shape;16011;p266"/>
          <p:cNvSpPr txBox="1"/>
          <p:nvPr/>
        </p:nvSpPr>
        <p:spPr>
          <a:xfrm>
            <a:off x="296268" y="385036"/>
            <a:ext cx="1096228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ALPHA: população e desfechos do estudo</a:t>
            </a:r>
            <a:r>
              <a:rPr b="1" baseline="30000" i="0" lang="pt-BR" sz="3500" u="none" cap="none" strike="noStrike">
                <a:solidFill>
                  <a:srgbClr val="830051"/>
                </a:solidFill>
                <a:latin typeface="Lustria"/>
                <a:ea typeface="Lustria"/>
                <a:cs typeface="Lustria"/>
                <a:sym typeface="Lustria"/>
              </a:rPr>
              <a:t>1-3</a:t>
            </a:r>
            <a:endParaRPr/>
          </a:p>
        </p:txBody>
      </p:sp>
      <p:sp>
        <p:nvSpPr>
          <p:cNvPr id="16012" name="Google Shape;16012;p266"/>
          <p:cNvSpPr txBox="1"/>
          <p:nvPr>
            <p:ph idx="1" type="body"/>
          </p:nvPr>
        </p:nvSpPr>
        <p:spPr>
          <a:xfrm>
            <a:off x="240342" y="6128352"/>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ARC, contagem de reticulócitos absoluta. BP; csHEV, hemólise extravascular clinicamente significativa; FACIT, Avaliação funcional de terapia de doença crônica; Hb, hemoglobina; HPN, hemoglobinúria paroxística noturna.</a:t>
            </a:r>
            <a:endParaRPr/>
          </a:p>
          <a:p>
            <a:pPr indent="0" lvl="0" marL="0" rtl="0" algn="l">
              <a:lnSpc>
                <a:spcPct val="90000"/>
              </a:lnSpc>
              <a:spcBef>
                <a:spcPts val="300"/>
              </a:spcBef>
              <a:spcAft>
                <a:spcPts val="0"/>
              </a:spcAft>
              <a:buClr>
                <a:schemeClr val="dk1"/>
              </a:buClr>
              <a:buSzPts val="800"/>
              <a:buNone/>
            </a:pPr>
            <a:r>
              <a:t/>
            </a:r>
            <a:endParaRPr b="0" i="0" u="none"/>
          </a:p>
          <a:p>
            <a:pPr indent="0" lvl="0" marL="0" rtl="0" algn="l">
              <a:lnSpc>
                <a:spcPct val="90000"/>
              </a:lnSpc>
              <a:spcBef>
                <a:spcPts val="300"/>
              </a:spcBef>
              <a:spcAft>
                <a:spcPts val="0"/>
              </a:spcAft>
              <a:buClr>
                <a:schemeClr val="dk1"/>
              </a:buClr>
              <a:buSzPts val="800"/>
              <a:buNone/>
            </a:pPr>
            <a:r>
              <a:rPr b="0" i="0" lang="pt-BR" u="none"/>
              <a:t>1. Identificador ClinicalTrials.gov: NCT04469465. Atualizado em 3 de outubro de 2022 Acesso em 3 de maio de 2023. https://clinicaltrials.gov/ct2/show/NCT04469465 2. Lee JW, et al. HemaSphereBP. 2023; 7(S3)1424-1426.</a:t>
            </a:r>
            <a:endParaRPr/>
          </a:p>
          <a:p>
            <a:pPr indent="0" lvl="0" marL="0" rtl="0" algn="l">
              <a:lnSpc>
                <a:spcPct val="90000"/>
              </a:lnSpc>
              <a:spcBef>
                <a:spcPts val="300"/>
              </a:spcBef>
              <a:spcAft>
                <a:spcPts val="0"/>
              </a:spcAft>
              <a:buClr>
                <a:schemeClr val="dk1"/>
              </a:buClr>
              <a:buSzPts val="800"/>
              <a:buNone/>
            </a:pPr>
            <a:r>
              <a:rPr b="0" i="0" lang="pt-BR" u="none"/>
              <a:t>3. Dados em arquivo. Alexion Pharmaceuticals, Inc.</a:t>
            </a:r>
            <a:endParaRPr/>
          </a:p>
        </p:txBody>
      </p:sp>
      <p:sp>
        <p:nvSpPr>
          <p:cNvPr id="16013" name="Google Shape;16013;p266"/>
          <p:cNvSpPr/>
          <p:nvPr/>
        </p:nvSpPr>
        <p:spPr>
          <a:xfrm>
            <a:off x="0" y="1713393"/>
            <a:ext cx="2449748" cy="1252991"/>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014" name="Google Shape;16014;p266"/>
          <p:cNvSpPr/>
          <p:nvPr/>
        </p:nvSpPr>
        <p:spPr>
          <a:xfrm>
            <a:off x="240538" y="1992565"/>
            <a:ext cx="795531" cy="694646"/>
          </a:xfrm>
          <a:custGeom>
            <a:rect b="b" l="l" r="r" t="t"/>
            <a:pathLst>
              <a:path extrusionOk="0" h="779719" w="892959">
                <a:moveTo>
                  <a:pt x="150914" y="360850"/>
                </a:moveTo>
                <a:cubicBezTo>
                  <a:pt x="64408" y="381426"/>
                  <a:pt x="0" y="459262"/>
                  <a:pt x="0" y="552017"/>
                </a:cubicBezTo>
                <a:cubicBezTo>
                  <a:pt x="0" y="604144"/>
                  <a:pt x="20352" y="651582"/>
                  <a:pt x="53541" y="686776"/>
                </a:cubicBezTo>
                <a:cubicBezTo>
                  <a:pt x="53727" y="686963"/>
                  <a:pt x="53913" y="687149"/>
                  <a:pt x="54099" y="687335"/>
                </a:cubicBezTo>
                <a:cubicBezTo>
                  <a:pt x="89929" y="724988"/>
                  <a:pt x="140457" y="748466"/>
                  <a:pt x="196488" y="748466"/>
                </a:cubicBezTo>
                <a:cubicBezTo>
                  <a:pt x="252485" y="748466"/>
                  <a:pt x="303083" y="724989"/>
                  <a:pt x="338916" y="687297"/>
                </a:cubicBezTo>
                <a:cubicBezTo>
                  <a:pt x="339064" y="687149"/>
                  <a:pt x="339251" y="687000"/>
                  <a:pt x="339399" y="686814"/>
                </a:cubicBezTo>
                <a:cubicBezTo>
                  <a:pt x="347436" y="678256"/>
                  <a:pt x="354729" y="669029"/>
                  <a:pt x="361128" y="659207"/>
                </a:cubicBezTo>
                <a:cubicBezTo>
                  <a:pt x="370653" y="676396"/>
                  <a:pt x="382299" y="692209"/>
                  <a:pt x="395693" y="706422"/>
                </a:cubicBezTo>
                <a:cubicBezTo>
                  <a:pt x="395842" y="706608"/>
                  <a:pt x="396028" y="706794"/>
                  <a:pt x="396251" y="706980"/>
                </a:cubicBezTo>
                <a:cubicBezTo>
                  <a:pt x="438816" y="751777"/>
                  <a:pt x="498940" y="779720"/>
                  <a:pt x="565577" y="779720"/>
                </a:cubicBezTo>
                <a:cubicBezTo>
                  <a:pt x="632214" y="779720"/>
                  <a:pt x="692374" y="751777"/>
                  <a:pt x="734941" y="706980"/>
                </a:cubicBezTo>
                <a:cubicBezTo>
                  <a:pt x="735127" y="706794"/>
                  <a:pt x="735313" y="706608"/>
                  <a:pt x="735462" y="706422"/>
                </a:cubicBezTo>
                <a:cubicBezTo>
                  <a:pt x="774976" y="664564"/>
                  <a:pt x="799198" y="608124"/>
                  <a:pt x="799198" y="546097"/>
                </a:cubicBezTo>
                <a:cubicBezTo>
                  <a:pt x="799198" y="490063"/>
                  <a:pt x="779441" y="438608"/>
                  <a:pt x="746475" y="398307"/>
                </a:cubicBezTo>
                <a:cubicBezTo>
                  <a:pt x="782231" y="388894"/>
                  <a:pt x="814005" y="369695"/>
                  <a:pt x="838748" y="343687"/>
                </a:cubicBezTo>
                <a:cubicBezTo>
                  <a:pt x="839009" y="343464"/>
                  <a:pt x="839269" y="343203"/>
                  <a:pt x="839492" y="342906"/>
                </a:cubicBezTo>
                <a:cubicBezTo>
                  <a:pt x="872644" y="307745"/>
                  <a:pt x="892959" y="260343"/>
                  <a:pt x="892959" y="208251"/>
                </a:cubicBezTo>
                <a:cubicBezTo>
                  <a:pt x="892959" y="99828"/>
                  <a:pt x="804927" y="11760"/>
                  <a:pt x="696468" y="11760"/>
                </a:cubicBezTo>
                <a:cubicBezTo>
                  <a:pt x="629867" y="11760"/>
                  <a:pt x="570966" y="44986"/>
                  <a:pt x="535400" y="95736"/>
                </a:cubicBezTo>
                <a:cubicBezTo>
                  <a:pt x="492873" y="37692"/>
                  <a:pt x="424224" y="0"/>
                  <a:pt x="346834" y="0"/>
                </a:cubicBezTo>
                <a:cubicBezTo>
                  <a:pt x="217913" y="0"/>
                  <a:pt x="113214" y="104661"/>
                  <a:pt x="113214" y="233620"/>
                </a:cubicBezTo>
                <a:cubicBezTo>
                  <a:pt x="113214" y="280538"/>
                  <a:pt x="127055" y="324219"/>
                  <a:pt x="150904" y="360826"/>
                </a:cubicBezTo>
                <a:close/>
                <a:moveTo>
                  <a:pt x="705222" y="694635"/>
                </a:moveTo>
                <a:cubicBezTo>
                  <a:pt x="673819" y="651549"/>
                  <a:pt x="622920" y="623494"/>
                  <a:pt x="565585" y="623494"/>
                </a:cubicBezTo>
                <a:cubicBezTo>
                  <a:pt x="508249" y="623494"/>
                  <a:pt x="457391" y="651548"/>
                  <a:pt x="425987" y="694635"/>
                </a:cubicBezTo>
                <a:cubicBezTo>
                  <a:pt x="462486" y="728940"/>
                  <a:pt x="511600" y="749962"/>
                  <a:pt x="565585" y="749962"/>
                </a:cubicBezTo>
                <a:cubicBezTo>
                  <a:pt x="619610" y="749962"/>
                  <a:pt x="668722" y="728940"/>
                  <a:pt x="705222" y="694635"/>
                </a:cubicBezTo>
                <a:close/>
                <a:moveTo>
                  <a:pt x="309001" y="674989"/>
                </a:moveTo>
                <a:cubicBezTo>
                  <a:pt x="283291" y="640871"/>
                  <a:pt x="242474" y="618770"/>
                  <a:pt x="196491" y="618770"/>
                </a:cubicBezTo>
                <a:cubicBezTo>
                  <a:pt x="150541" y="618770"/>
                  <a:pt x="109650" y="640871"/>
                  <a:pt x="83982" y="674989"/>
                </a:cubicBezTo>
                <a:cubicBezTo>
                  <a:pt x="113636" y="702151"/>
                  <a:pt x="153150" y="718707"/>
                  <a:pt x="196491" y="718707"/>
                </a:cubicBezTo>
                <a:cubicBezTo>
                  <a:pt x="239838" y="718707"/>
                  <a:pt x="279351" y="702150"/>
                  <a:pt x="309001" y="674989"/>
                </a:cubicBezTo>
                <a:close/>
                <a:moveTo>
                  <a:pt x="725643" y="672310"/>
                </a:moveTo>
                <a:cubicBezTo>
                  <a:pt x="753065" y="637597"/>
                  <a:pt x="769436" y="593766"/>
                  <a:pt x="769436" y="546104"/>
                </a:cubicBezTo>
                <a:cubicBezTo>
                  <a:pt x="769436" y="433595"/>
                  <a:pt x="678131" y="342250"/>
                  <a:pt x="565582" y="342250"/>
                </a:cubicBezTo>
                <a:cubicBezTo>
                  <a:pt x="561527" y="342250"/>
                  <a:pt x="557508" y="342362"/>
                  <a:pt x="553527" y="342622"/>
                </a:cubicBezTo>
                <a:cubicBezTo>
                  <a:pt x="543593" y="361375"/>
                  <a:pt x="531165" y="378638"/>
                  <a:pt x="516729" y="393930"/>
                </a:cubicBezTo>
                <a:cubicBezTo>
                  <a:pt x="516581" y="394117"/>
                  <a:pt x="516395" y="394303"/>
                  <a:pt x="516208" y="394489"/>
                </a:cubicBezTo>
                <a:cubicBezTo>
                  <a:pt x="480415" y="432142"/>
                  <a:pt x="432269" y="457889"/>
                  <a:pt x="378248" y="465145"/>
                </a:cubicBezTo>
                <a:cubicBezTo>
                  <a:pt x="378100" y="465852"/>
                  <a:pt x="377839" y="466596"/>
                  <a:pt x="377541" y="467303"/>
                </a:cubicBezTo>
                <a:cubicBezTo>
                  <a:pt x="367384" y="491562"/>
                  <a:pt x="361728" y="518203"/>
                  <a:pt x="361728" y="546107"/>
                </a:cubicBezTo>
                <a:cubicBezTo>
                  <a:pt x="361728" y="572115"/>
                  <a:pt x="366639" y="597007"/>
                  <a:pt x="375495" y="619889"/>
                </a:cubicBezTo>
                <a:cubicBezTo>
                  <a:pt x="375867" y="620633"/>
                  <a:pt x="376164" y="621377"/>
                  <a:pt x="376387" y="622121"/>
                </a:cubicBezTo>
                <a:cubicBezTo>
                  <a:pt x="383717" y="640278"/>
                  <a:pt x="393577" y="657170"/>
                  <a:pt x="405521" y="672313"/>
                </a:cubicBezTo>
                <a:cubicBezTo>
                  <a:pt x="430114" y="640576"/>
                  <a:pt x="463973" y="616317"/>
                  <a:pt x="502961" y="603629"/>
                </a:cubicBezTo>
                <a:cubicBezTo>
                  <a:pt x="475130" y="583947"/>
                  <a:pt x="456974" y="551539"/>
                  <a:pt x="456974" y="514853"/>
                </a:cubicBezTo>
                <a:cubicBezTo>
                  <a:pt x="456974" y="454913"/>
                  <a:pt x="505641" y="406249"/>
                  <a:pt x="565578" y="406249"/>
                </a:cubicBezTo>
                <a:cubicBezTo>
                  <a:pt x="625556" y="406249"/>
                  <a:pt x="674220" y="454916"/>
                  <a:pt x="674220" y="514853"/>
                </a:cubicBezTo>
                <a:cubicBezTo>
                  <a:pt x="674220" y="551540"/>
                  <a:pt x="656025" y="583947"/>
                  <a:pt x="628195" y="603629"/>
                </a:cubicBezTo>
                <a:cubicBezTo>
                  <a:pt x="667226" y="616317"/>
                  <a:pt x="701046" y="640576"/>
                  <a:pt x="725636" y="672313"/>
                </a:cubicBezTo>
                <a:close/>
                <a:moveTo>
                  <a:pt x="170888" y="387265"/>
                </a:moveTo>
                <a:cubicBezTo>
                  <a:pt x="91005" y="399581"/>
                  <a:pt x="29766" y="468674"/>
                  <a:pt x="29766" y="552019"/>
                </a:cubicBezTo>
                <a:cubicBezTo>
                  <a:pt x="29766" y="589822"/>
                  <a:pt x="42379" y="624722"/>
                  <a:pt x="63624" y="652660"/>
                </a:cubicBezTo>
                <a:cubicBezTo>
                  <a:pt x="83158" y="628401"/>
                  <a:pt x="109240" y="609612"/>
                  <a:pt x="139155" y="598896"/>
                </a:cubicBezTo>
                <a:cubicBezTo>
                  <a:pt x="117612" y="581931"/>
                  <a:pt x="103771" y="555587"/>
                  <a:pt x="103771" y="526083"/>
                </a:cubicBezTo>
                <a:cubicBezTo>
                  <a:pt x="103771" y="474923"/>
                  <a:pt x="145332" y="433362"/>
                  <a:pt x="196491" y="433362"/>
                </a:cubicBezTo>
                <a:cubicBezTo>
                  <a:pt x="247651" y="433362"/>
                  <a:pt x="289211" y="474923"/>
                  <a:pt x="289211" y="526083"/>
                </a:cubicBezTo>
                <a:cubicBezTo>
                  <a:pt x="289211" y="555588"/>
                  <a:pt x="275371" y="581931"/>
                  <a:pt x="253828" y="598896"/>
                </a:cubicBezTo>
                <a:cubicBezTo>
                  <a:pt x="283742" y="609612"/>
                  <a:pt x="309787" y="628402"/>
                  <a:pt x="329358" y="652660"/>
                </a:cubicBezTo>
                <a:cubicBezTo>
                  <a:pt x="335683" y="644326"/>
                  <a:pt x="341265" y="635359"/>
                  <a:pt x="345953" y="625908"/>
                </a:cubicBezTo>
                <a:cubicBezTo>
                  <a:pt x="336911" y="600980"/>
                  <a:pt x="331962" y="574153"/>
                  <a:pt x="331962" y="546099"/>
                </a:cubicBezTo>
                <a:cubicBezTo>
                  <a:pt x="331962" y="518455"/>
                  <a:pt x="336799" y="491889"/>
                  <a:pt x="345655" y="467258"/>
                </a:cubicBezTo>
                <a:cubicBezTo>
                  <a:pt x="279501" y="466886"/>
                  <a:pt x="219820" y="439056"/>
                  <a:pt x="177481" y="394481"/>
                </a:cubicBezTo>
                <a:cubicBezTo>
                  <a:pt x="177295" y="394295"/>
                  <a:pt x="177109" y="394109"/>
                  <a:pt x="176960" y="393923"/>
                </a:cubicBezTo>
                <a:cubicBezTo>
                  <a:pt x="174877" y="391728"/>
                  <a:pt x="172868" y="389496"/>
                  <a:pt x="170896" y="387263"/>
                </a:cubicBezTo>
                <a:close/>
                <a:moveTo>
                  <a:pt x="565585" y="436007"/>
                </a:moveTo>
                <a:cubicBezTo>
                  <a:pt x="609117" y="436007"/>
                  <a:pt x="644463" y="471353"/>
                  <a:pt x="644463" y="514848"/>
                </a:cubicBezTo>
                <a:cubicBezTo>
                  <a:pt x="644463" y="558417"/>
                  <a:pt x="609117" y="593726"/>
                  <a:pt x="565585" y="593726"/>
                </a:cubicBezTo>
                <a:cubicBezTo>
                  <a:pt x="522053" y="593726"/>
                  <a:pt x="486744" y="558417"/>
                  <a:pt x="486744" y="514848"/>
                </a:cubicBezTo>
                <a:cubicBezTo>
                  <a:pt x="486744" y="471353"/>
                  <a:pt x="522053" y="436007"/>
                  <a:pt x="565585" y="436007"/>
                </a:cubicBezTo>
                <a:close/>
                <a:moveTo>
                  <a:pt x="196491" y="463131"/>
                </a:moveTo>
                <a:cubicBezTo>
                  <a:pt x="231205" y="463131"/>
                  <a:pt x="259446" y="491296"/>
                  <a:pt x="259446" y="526086"/>
                </a:cubicBezTo>
                <a:cubicBezTo>
                  <a:pt x="259446" y="560799"/>
                  <a:pt x="231206" y="589003"/>
                  <a:pt x="196491" y="589003"/>
                </a:cubicBezTo>
                <a:cubicBezTo>
                  <a:pt x="161740" y="589003"/>
                  <a:pt x="133537" y="560800"/>
                  <a:pt x="133537" y="526086"/>
                </a:cubicBezTo>
                <a:cubicBezTo>
                  <a:pt x="133537" y="491297"/>
                  <a:pt x="161739" y="463131"/>
                  <a:pt x="196491" y="463131"/>
                </a:cubicBezTo>
                <a:close/>
                <a:moveTo>
                  <a:pt x="486442" y="382131"/>
                </a:moveTo>
                <a:cubicBezTo>
                  <a:pt x="455039" y="339046"/>
                  <a:pt x="404177" y="310991"/>
                  <a:pt x="346843" y="310991"/>
                </a:cubicBezTo>
                <a:cubicBezTo>
                  <a:pt x="289508" y="310991"/>
                  <a:pt x="238649" y="339045"/>
                  <a:pt x="207245" y="382131"/>
                </a:cubicBezTo>
                <a:cubicBezTo>
                  <a:pt x="243708" y="416437"/>
                  <a:pt x="292821" y="437495"/>
                  <a:pt x="346843" y="437495"/>
                </a:cubicBezTo>
                <a:cubicBezTo>
                  <a:pt x="400868" y="437495"/>
                  <a:pt x="449980" y="416437"/>
                  <a:pt x="486442" y="382131"/>
                </a:cubicBezTo>
                <a:close/>
                <a:moveTo>
                  <a:pt x="808987" y="331270"/>
                </a:moveTo>
                <a:cubicBezTo>
                  <a:pt x="783314" y="297114"/>
                  <a:pt x="742423" y="275050"/>
                  <a:pt x="696478" y="275050"/>
                </a:cubicBezTo>
                <a:cubicBezTo>
                  <a:pt x="658415" y="275050"/>
                  <a:pt x="623812" y="290193"/>
                  <a:pt x="598475" y="314788"/>
                </a:cubicBezTo>
                <a:cubicBezTo>
                  <a:pt x="645840" y="321485"/>
                  <a:pt x="688590" y="342358"/>
                  <a:pt x="722376" y="372980"/>
                </a:cubicBezTo>
                <a:cubicBezTo>
                  <a:pt x="755491" y="367808"/>
                  <a:pt x="785368" y="352888"/>
                  <a:pt x="808994" y="331271"/>
                </a:cubicBezTo>
                <a:close/>
                <a:moveTo>
                  <a:pt x="506901" y="359845"/>
                </a:moveTo>
                <a:cubicBezTo>
                  <a:pt x="534323" y="325094"/>
                  <a:pt x="550695" y="281263"/>
                  <a:pt x="550695" y="233638"/>
                </a:cubicBezTo>
                <a:cubicBezTo>
                  <a:pt x="550695" y="121129"/>
                  <a:pt x="459352" y="29784"/>
                  <a:pt x="346841" y="29784"/>
                </a:cubicBezTo>
                <a:cubicBezTo>
                  <a:pt x="234329" y="29784"/>
                  <a:pt x="142986" y="121127"/>
                  <a:pt x="142986" y="233638"/>
                </a:cubicBezTo>
                <a:cubicBezTo>
                  <a:pt x="142986" y="281263"/>
                  <a:pt x="159358" y="325094"/>
                  <a:pt x="186780" y="359845"/>
                </a:cubicBezTo>
                <a:cubicBezTo>
                  <a:pt x="211373" y="328070"/>
                  <a:pt x="245194" y="303811"/>
                  <a:pt x="284220" y="291124"/>
                </a:cubicBezTo>
                <a:cubicBezTo>
                  <a:pt x="256389" y="271478"/>
                  <a:pt x="238195" y="239033"/>
                  <a:pt x="238195" y="202385"/>
                </a:cubicBezTo>
                <a:cubicBezTo>
                  <a:pt x="238195" y="142444"/>
                  <a:pt x="286863" y="93743"/>
                  <a:pt x="346838" y="93743"/>
                </a:cubicBezTo>
                <a:cubicBezTo>
                  <a:pt x="406816" y="93743"/>
                  <a:pt x="455480" y="142447"/>
                  <a:pt x="455480" y="202385"/>
                </a:cubicBezTo>
                <a:cubicBezTo>
                  <a:pt x="455480" y="239034"/>
                  <a:pt x="437285" y="271478"/>
                  <a:pt x="409455" y="291124"/>
                </a:cubicBezTo>
                <a:cubicBezTo>
                  <a:pt x="448486" y="303811"/>
                  <a:pt x="482306" y="328070"/>
                  <a:pt x="506896" y="359845"/>
                </a:cubicBezTo>
                <a:close/>
                <a:moveTo>
                  <a:pt x="829342" y="308945"/>
                </a:moveTo>
                <a:cubicBezTo>
                  <a:pt x="850587" y="280965"/>
                  <a:pt x="863200" y="246065"/>
                  <a:pt x="863200" y="208266"/>
                </a:cubicBezTo>
                <a:cubicBezTo>
                  <a:pt x="863200" y="116252"/>
                  <a:pt x="788488" y="41540"/>
                  <a:pt x="696475" y="41540"/>
                </a:cubicBezTo>
                <a:cubicBezTo>
                  <a:pt x="635418" y="41540"/>
                  <a:pt x="581956" y="74468"/>
                  <a:pt x="552895" y="123508"/>
                </a:cubicBezTo>
                <a:cubicBezTo>
                  <a:pt x="570494" y="156324"/>
                  <a:pt x="580465" y="193792"/>
                  <a:pt x="580465" y="233636"/>
                </a:cubicBezTo>
                <a:cubicBezTo>
                  <a:pt x="580465" y="256927"/>
                  <a:pt x="577042" y="279475"/>
                  <a:pt x="570680" y="300683"/>
                </a:cubicBezTo>
                <a:cubicBezTo>
                  <a:pt x="589283" y="280405"/>
                  <a:pt x="612687" y="264629"/>
                  <a:pt x="639141" y="255142"/>
                </a:cubicBezTo>
                <a:cubicBezTo>
                  <a:pt x="617598" y="238176"/>
                  <a:pt x="603757" y="211833"/>
                  <a:pt x="603757" y="182328"/>
                </a:cubicBezTo>
                <a:cubicBezTo>
                  <a:pt x="603757" y="131131"/>
                  <a:pt x="645318" y="89608"/>
                  <a:pt x="696478" y="89608"/>
                </a:cubicBezTo>
                <a:cubicBezTo>
                  <a:pt x="747637" y="89608"/>
                  <a:pt x="789198" y="131131"/>
                  <a:pt x="789198" y="182328"/>
                </a:cubicBezTo>
                <a:cubicBezTo>
                  <a:pt x="789198" y="211834"/>
                  <a:pt x="775357" y="238176"/>
                  <a:pt x="753814" y="255142"/>
                </a:cubicBezTo>
                <a:cubicBezTo>
                  <a:pt x="783728" y="265821"/>
                  <a:pt x="809811" y="284648"/>
                  <a:pt x="829345" y="308943"/>
                </a:cubicBezTo>
                <a:close/>
                <a:moveTo>
                  <a:pt x="346843" y="123503"/>
                </a:moveTo>
                <a:cubicBezTo>
                  <a:pt x="390375" y="123503"/>
                  <a:pt x="425722" y="158849"/>
                  <a:pt x="425722" y="202381"/>
                </a:cubicBezTo>
                <a:cubicBezTo>
                  <a:pt x="425722" y="245876"/>
                  <a:pt x="390375" y="281222"/>
                  <a:pt x="346843" y="281222"/>
                </a:cubicBezTo>
                <a:cubicBezTo>
                  <a:pt x="303311" y="281222"/>
                  <a:pt x="267965" y="245876"/>
                  <a:pt x="267965" y="202381"/>
                </a:cubicBezTo>
                <a:cubicBezTo>
                  <a:pt x="267965" y="158849"/>
                  <a:pt x="303311" y="123503"/>
                  <a:pt x="346843" y="123503"/>
                </a:cubicBezTo>
                <a:close/>
                <a:moveTo>
                  <a:pt x="696478" y="119373"/>
                </a:moveTo>
                <a:cubicBezTo>
                  <a:pt x="731229" y="119373"/>
                  <a:pt x="759432" y="147575"/>
                  <a:pt x="759432" y="182327"/>
                </a:cubicBezTo>
                <a:cubicBezTo>
                  <a:pt x="759432" y="217041"/>
                  <a:pt x="731230" y="245282"/>
                  <a:pt x="696478" y="245282"/>
                </a:cubicBezTo>
                <a:cubicBezTo>
                  <a:pt x="661764" y="245282"/>
                  <a:pt x="633523" y="217042"/>
                  <a:pt x="633523" y="182327"/>
                </a:cubicBezTo>
                <a:cubicBezTo>
                  <a:pt x="633523" y="147576"/>
                  <a:pt x="661763" y="119373"/>
                  <a:pt x="696478" y="11937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015" name="Google Shape;16015;p266"/>
          <p:cNvSpPr txBox="1"/>
          <p:nvPr/>
        </p:nvSpPr>
        <p:spPr>
          <a:xfrm>
            <a:off x="1185802" y="2174470"/>
            <a:ext cx="1168400" cy="330835"/>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2000"/>
              <a:buFont typeface="Calibri"/>
              <a:buNone/>
            </a:pPr>
            <a:r>
              <a:rPr b="1" i="0" lang="pt-BR" sz="2000" u="none" cap="none" strike="noStrike">
                <a:solidFill>
                  <a:srgbClr val="F3F4F3"/>
                </a:solidFill>
                <a:latin typeface="Calibri"/>
                <a:ea typeface="Calibri"/>
                <a:cs typeface="Calibri"/>
                <a:sym typeface="Calibri"/>
              </a:rPr>
              <a:t>População</a:t>
            </a:r>
            <a:endParaRPr b="0" i="0" sz="2000" u="none" cap="none" strike="noStrike">
              <a:solidFill>
                <a:srgbClr val="3F4444"/>
              </a:solidFill>
              <a:latin typeface="Calibri"/>
              <a:ea typeface="Calibri"/>
              <a:cs typeface="Calibri"/>
              <a:sym typeface="Calibri"/>
            </a:endParaRPr>
          </a:p>
        </p:txBody>
      </p:sp>
      <p:sp>
        <p:nvSpPr>
          <p:cNvPr id="16016" name="Google Shape;16016;p266"/>
          <p:cNvSpPr/>
          <p:nvPr/>
        </p:nvSpPr>
        <p:spPr>
          <a:xfrm flipH="1">
            <a:off x="2070100" y="3698723"/>
            <a:ext cx="9963150" cy="1861863"/>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017" name="Google Shape;16017;p266"/>
          <p:cNvSpPr/>
          <p:nvPr/>
        </p:nvSpPr>
        <p:spPr>
          <a:xfrm>
            <a:off x="0" y="3952929"/>
            <a:ext cx="2449748" cy="1252991"/>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018" name="Google Shape;16018;p266"/>
          <p:cNvSpPr txBox="1"/>
          <p:nvPr/>
        </p:nvSpPr>
        <p:spPr>
          <a:xfrm>
            <a:off x="1169326" y="4266489"/>
            <a:ext cx="1354503" cy="629018"/>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2000"/>
              <a:buFont typeface="Calibri"/>
              <a:buNone/>
            </a:pPr>
            <a:r>
              <a:rPr b="1" i="0" lang="pt-BR" sz="2000" u="none" cap="none" strike="noStrike">
                <a:solidFill>
                  <a:srgbClr val="F3F4F3"/>
                </a:solidFill>
                <a:latin typeface="Calibri"/>
                <a:ea typeface="Calibri"/>
                <a:cs typeface="Calibri"/>
                <a:sym typeface="Calibri"/>
              </a:rPr>
              <a:t>Desfechos de eficácia</a:t>
            </a:r>
            <a:endParaRPr b="0" i="0" sz="2000" u="none" cap="none" strike="noStrike">
              <a:solidFill>
                <a:srgbClr val="3F4444"/>
              </a:solidFill>
              <a:latin typeface="Calibri"/>
              <a:ea typeface="Calibri"/>
              <a:cs typeface="Calibri"/>
              <a:sym typeface="Calibri"/>
            </a:endParaRPr>
          </a:p>
        </p:txBody>
      </p:sp>
      <p:grpSp>
        <p:nvGrpSpPr>
          <p:cNvPr id="16019" name="Google Shape;16019;p266"/>
          <p:cNvGrpSpPr/>
          <p:nvPr/>
        </p:nvGrpSpPr>
        <p:grpSpPr>
          <a:xfrm>
            <a:off x="2449748" y="1609725"/>
            <a:ext cx="9382930" cy="3790765"/>
            <a:chOff x="2449748" y="1609725"/>
            <a:chExt cx="9382930" cy="3790765"/>
          </a:xfrm>
        </p:grpSpPr>
        <p:sp>
          <p:nvSpPr>
            <p:cNvPr id="16020" name="Google Shape;16020;p266"/>
            <p:cNvSpPr txBox="1"/>
            <p:nvPr/>
          </p:nvSpPr>
          <p:spPr>
            <a:xfrm>
              <a:off x="3022601" y="2054730"/>
              <a:ext cx="1793367" cy="849592"/>
            </a:xfrm>
            <a:prstGeom prst="rect">
              <a:avLst/>
            </a:prstGeom>
            <a:noFill/>
            <a:ln>
              <a:noFill/>
            </a:ln>
          </p:spPr>
          <p:txBody>
            <a:bodyPr anchorCtr="0" anchor="t" bIns="0" lIns="0" spcFirstLastPara="1" rIns="0" wrap="square" tIns="12700">
              <a:spAutoFit/>
            </a:bodyPr>
            <a:lstStyle/>
            <a:p>
              <a:pPr indent="0" lvl="0" marL="38100" marR="0" rtl="0" algn="r">
                <a:lnSpc>
                  <a:spcPct val="119444"/>
                </a:lnSpc>
                <a:spcBef>
                  <a:spcPts val="0"/>
                </a:spcBef>
                <a:spcAft>
                  <a:spcPts val="0"/>
                </a:spcAft>
                <a:buClr>
                  <a:srgbClr val="C00000"/>
                </a:buClr>
                <a:buSzPts val="1800"/>
                <a:buFont typeface="Calibri"/>
                <a:buNone/>
              </a:pPr>
              <a:r>
                <a:rPr b="1" i="0" lang="pt-BR" sz="1800" u="none" cap="none" strike="noStrike">
                  <a:solidFill>
                    <a:srgbClr val="C00000"/>
                  </a:solidFill>
                  <a:latin typeface="Calibri"/>
                  <a:ea typeface="Calibri"/>
                  <a:cs typeface="Calibri"/>
                  <a:sym typeface="Calibri"/>
                </a:rPr>
                <a:t>Paciente ≥18 anos com HPN e csHEV</a:t>
              </a:r>
              <a:br>
                <a:rPr b="1" i="0" lang="pt-BR" sz="1800" u="none" cap="none" strike="noStrike">
                  <a:solidFill>
                    <a:srgbClr val="C00000"/>
                  </a:solidFill>
                  <a:latin typeface="Calibri"/>
                  <a:ea typeface="Calibri"/>
                  <a:cs typeface="Calibri"/>
                  <a:sym typeface="Calibri"/>
                </a:rPr>
              </a:br>
              <a:endParaRPr b="0" i="0" sz="1800" u="none" cap="none" strike="noStrike">
                <a:solidFill>
                  <a:srgbClr val="C00000"/>
                </a:solidFill>
                <a:latin typeface="Calibri"/>
                <a:ea typeface="Calibri"/>
                <a:cs typeface="Calibri"/>
                <a:sym typeface="Calibri"/>
              </a:endParaRPr>
            </a:p>
          </p:txBody>
        </p:sp>
        <p:sp>
          <p:nvSpPr>
            <p:cNvPr id="16021" name="Google Shape;16021;p266"/>
            <p:cNvSpPr txBox="1"/>
            <p:nvPr/>
          </p:nvSpPr>
          <p:spPr>
            <a:xfrm>
              <a:off x="4982418" y="2258833"/>
              <a:ext cx="2096180" cy="268920"/>
            </a:xfrm>
            <a:prstGeom prst="rect">
              <a:avLst/>
            </a:prstGeom>
            <a:noFill/>
            <a:ln>
              <a:noFill/>
            </a:ln>
          </p:spPr>
          <p:txBody>
            <a:bodyPr anchorCtr="0" anchor="t" bIns="0" lIns="0" spcFirstLastPara="1" rIns="0" wrap="square" tIns="12700">
              <a:spAutoFit/>
            </a:bodyPr>
            <a:lstStyle/>
            <a:p>
              <a:pPr indent="0" lvl="0" marL="141605" marR="0" rtl="0" algn="ctr">
                <a:lnSpc>
                  <a:spcPct val="134062"/>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Hb ≤ 9,5 g/dL</a:t>
              </a:r>
              <a:endParaRPr b="0" i="0" sz="1600" u="none" cap="none" strike="noStrike">
                <a:solidFill>
                  <a:srgbClr val="3F4444"/>
                </a:solidFill>
                <a:latin typeface="Calibri"/>
                <a:ea typeface="Calibri"/>
                <a:cs typeface="Calibri"/>
                <a:sym typeface="Calibri"/>
              </a:endParaRPr>
            </a:p>
          </p:txBody>
        </p:sp>
        <p:cxnSp>
          <p:nvCxnSpPr>
            <p:cNvPr id="16022" name="Google Shape;16022;p266"/>
            <p:cNvCxnSpPr/>
            <p:nvPr/>
          </p:nvCxnSpPr>
          <p:spPr>
            <a:xfrm>
              <a:off x="5237399" y="1609725"/>
              <a:ext cx="0" cy="1552575"/>
            </a:xfrm>
            <a:prstGeom prst="straightConnector1">
              <a:avLst/>
            </a:prstGeom>
            <a:noFill/>
            <a:ln cap="flat" cmpd="sng" w="19050">
              <a:solidFill>
                <a:schemeClr val="lt2"/>
              </a:solidFill>
              <a:prstDash val="solid"/>
              <a:miter lim="800000"/>
              <a:headEnd len="sm" w="sm" type="none"/>
              <a:tailEnd len="sm" w="sm" type="none"/>
            </a:ln>
          </p:spPr>
        </p:cxnSp>
        <p:sp>
          <p:nvSpPr>
            <p:cNvPr id="16023" name="Google Shape;16023;p266"/>
            <p:cNvSpPr txBox="1"/>
            <p:nvPr/>
          </p:nvSpPr>
          <p:spPr>
            <a:xfrm>
              <a:off x="7245048" y="2109562"/>
              <a:ext cx="2096180" cy="567463"/>
            </a:xfrm>
            <a:prstGeom prst="rect">
              <a:avLst/>
            </a:prstGeom>
            <a:noFill/>
            <a:ln>
              <a:noFill/>
            </a:ln>
          </p:spPr>
          <p:txBody>
            <a:bodyPr anchorCtr="0" anchor="t" bIns="0" lIns="0" spcFirstLastPara="1" rIns="0" wrap="square" tIns="12700">
              <a:spAutoFit/>
            </a:bodyPr>
            <a:lstStyle/>
            <a:p>
              <a:pPr indent="0" lvl="0" marL="141605" marR="0" rtl="0" algn="ctr">
                <a:lnSpc>
                  <a:spcPct val="134375"/>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Reticulócitos (ARC) ≥120 x 10 9 /L</a:t>
              </a:r>
              <a:endParaRPr b="0" i="0" sz="1600" u="none" cap="none" strike="noStrike">
                <a:solidFill>
                  <a:srgbClr val="3F4444"/>
                </a:solidFill>
                <a:latin typeface="Calibri"/>
                <a:ea typeface="Calibri"/>
                <a:cs typeface="Calibri"/>
                <a:sym typeface="Calibri"/>
              </a:endParaRPr>
            </a:p>
          </p:txBody>
        </p:sp>
        <p:sp>
          <p:nvSpPr>
            <p:cNvPr id="16024" name="Google Shape;16024;p266"/>
            <p:cNvSpPr txBox="1"/>
            <p:nvPr/>
          </p:nvSpPr>
          <p:spPr>
            <a:xfrm>
              <a:off x="9507678" y="1978052"/>
              <a:ext cx="2096180" cy="842795"/>
            </a:xfrm>
            <a:prstGeom prst="rect">
              <a:avLst/>
            </a:prstGeom>
            <a:noFill/>
            <a:ln>
              <a:noFill/>
            </a:ln>
          </p:spPr>
          <p:txBody>
            <a:bodyPr anchorCtr="0" anchor="t" bIns="0" lIns="0" spcFirstLastPara="1" rIns="0" wrap="square" tIns="12700">
              <a:spAutoFit/>
            </a:bodyPr>
            <a:lstStyle/>
            <a:p>
              <a:pPr indent="0" lvl="0" marL="141605" marR="0" rtl="0" algn="ctr">
                <a:lnSpc>
                  <a:spcPct val="134687"/>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&gt;6 meses em uso do eculizumabe ou ravulizumabe</a:t>
              </a:r>
              <a:endParaRPr b="0" i="0" sz="1600" u="none" cap="none" strike="noStrike">
                <a:solidFill>
                  <a:srgbClr val="3F4444"/>
                </a:solidFill>
                <a:latin typeface="Calibri"/>
                <a:ea typeface="Calibri"/>
                <a:cs typeface="Calibri"/>
                <a:sym typeface="Calibri"/>
              </a:endParaRPr>
            </a:p>
          </p:txBody>
        </p:sp>
        <p:cxnSp>
          <p:nvCxnSpPr>
            <p:cNvPr id="16025" name="Google Shape;16025;p266"/>
            <p:cNvCxnSpPr/>
            <p:nvPr/>
          </p:nvCxnSpPr>
          <p:spPr>
            <a:xfrm>
              <a:off x="7213439" y="1992565"/>
              <a:ext cx="0" cy="800100"/>
            </a:xfrm>
            <a:prstGeom prst="straightConnector1">
              <a:avLst/>
            </a:prstGeom>
            <a:noFill/>
            <a:ln cap="flat" cmpd="sng" w="12700">
              <a:solidFill>
                <a:srgbClr val="BFBFBF"/>
              </a:solidFill>
              <a:prstDash val="solid"/>
              <a:miter lim="800000"/>
              <a:headEnd len="sm" w="sm" type="none"/>
              <a:tailEnd len="sm" w="sm" type="none"/>
            </a:ln>
          </p:spPr>
        </p:cxnSp>
        <p:cxnSp>
          <p:nvCxnSpPr>
            <p:cNvPr id="16026" name="Google Shape;16026;p266"/>
            <p:cNvCxnSpPr/>
            <p:nvPr/>
          </p:nvCxnSpPr>
          <p:spPr>
            <a:xfrm>
              <a:off x="9413714" y="1992565"/>
              <a:ext cx="0" cy="800100"/>
            </a:xfrm>
            <a:prstGeom prst="straightConnector1">
              <a:avLst/>
            </a:prstGeom>
            <a:noFill/>
            <a:ln cap="flat" cmpd="sng" w="12700">
              <a:solidFill>
                <a:srgbClr val="BFBFBF"/>
              </a:solidFill>
              <a:prstDash val="solid"/>
              <a:miter lim="800000"/>
              <a:headEnd len="sm" w="sm" type="none"/>
              <a:tailEnd len="sm" w="sm" type="none"/>
            </a:ln>
          </p:spPr>
        </p:cxnSp>
        <p:sp>
          <p:nvSpPr>
            <p:cNvPr id="16027" name="Google Shape;16027;p266"/>
            <p:cNvSpPr txBox="1"/>
            <p:nvPr/>
          </p:nvSpPr>
          <p:spPr>
            <a:xfrm>
              <a:off x="2449748" y="4199406"/>
              <a:ext cx="2760427" cy="849592"/>
            </a:xfrm>
            <a:prstGeom prst="rect">
              <a:avLst/>
            </a:prstGeom>
            <a:noFill/>
            <a:ln>
              <a:noFill/>
            </a:ln>
          </p:spPr>
          <p:txBody>
            <a:bodyPr anchorCtr="0" anchor="t" bIns="0" lIns="0" spcFirstLastPara="1" rIns="0" wrap="square" tIns="12700">
              <a:spAutoFit/>
            </a:bodyPr>
            <a:lstStyle/>
            <a:p>
              <a:pPr indent="0" lvl="0" marL="38100" marR="0" rtl="0" algn="r">
                <a:lnSpc>
                  <a:spcPct val="119444"/>
                </a:lnSpc>
                <a:spcBef>
                  <a:spcPts val="0"/>
                </a:spcBef>
                <a:spcAft>
                  <a:spcPts val="0"/>
                </a:spcAft>
                <a:buClr>
                  <a:srgbClr val="003865"/>
                </a:buClr>
                <a:buSzPts val="1800"/>
                <a:buFont typeface="Calibri"/>
                <a:buNone/>
              </a:pPr>
              <a:r>
                <a:rPr b="1" i="0" lang="pt-BR" sz="1800" u="none" cap="none" strike="noStrike">
                  <a:solidFill>
                    <a:srgbClr val="003865"/>
                  </a:solidFill>
                  <a:latin typeface="Calibri"/>
                  <a:ea typeface="Calibri"/>
                  <a:cs typeface="Calibri"/>
                  <a:sym typeface="Calibri"/>
                </a:rPr>
                <a:t>Primário: alteração de Hb basal até a 12ª semana Secundários: na 12ª semana</a:t>
              </a:r>
              <a:endParaRPr/>
            </a:p>
          </p:txBody>
        </p:sp>
        <p:sp>
          <p:nvSpPr>
            <p:cNvPr id="16028" name="Google Shape;16028;p266"/>
            <p:cNvSpPr txBox="1"/>
            <p:nvPr/>
          </p:nvSpPr>
          <p:spPr>
            <a:xfrm>
              <a:off x="5303864" y="4239882"/>
              <a:ext cx="2087760" cy="807529"/>
            </a:xfrm>
            <a:prstGeom prst="rect">
              <a:avLst/>
            </a:prstGeom>
            <a:noFill/>
            <a:ln>
              <a:noFill/>
            </a:ln>
          </p:spPr>
          <p:txBody>
            <a:bodyPr anchorCtr="0" anchor="t" bIns="0" lIns="0" spcFirstLastPara="1" rIns="0" wrap="square" tIns="12700">
              <a:spAutoFit/>
            </a:bodyPr>
            <a:lstStyle/>
            <a:p>
              <a:pPr indent="0" lvl="0" marL="141605" marR="0" rtl="0" algn="ctr">
                <a:lnSpc>
                  <a:spcPct val="134062"/>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Proporção de pacientes com aumento de Hb</a:t>
              </a:r>
              <a:br>
                <a:rPr b="0" i="0" lang="pt-BR" sz="1600" u="none" cap="none" strike="noStrike">
                  <a:solidFill>
                    <a:srgbClr val="3F4444"/>
                  </a:solidFill>
                  <a:latin typeface="Calibri"/>
                  <a:ea typeface="Calibri"/>
                  <a:cs typeface="Calibri"/>
                  <a:sym typeface="Calibri"/>
                </a:rPr>
              </a:br>
              <a:r>
                <a:rPr b="0" i="0" lang="pt-BR" sz="1600" u="none" cap="none" strike="noStrike">
                  <a:solidFill>
                    <a:srgbClr val="3F4444"/>
                  </a:solidFill>
                  <a:latin typeface="Calibri"/>
                  <a:ea typeface="Calibri"/>
                  <a:cs typeface="Calibri"/>
                  <a:sym typeface="Calibri"/>
                </a:rPr>
                <a:t>≥2 g/dL sem transfusão</a:t>
              </a:r>
              <a:endParaRPr/>
            </a:p>
          </p:txBody>
        </p:sp>
        <p:cxnSp>
          <p:nvCxnSpPr>
            <p:cNvPr id="16029" name="Google Shape;16029;p266"/>
            <p:cNvCxnSpPr/>
            <p:nvPr/>
          </p:nvCxnSpPr>
          <p:spPr>
            <a:xfrm>
              <a:off x="5335824" y="3847915"/>
              <a:ext cx="0" cy="1552575"/>
            </a:xfrm>
            <a:prstGeom prst="straightConnector1">
              <a:avLst/>
            </a:prstGeom>
            <a:noFill/>
            <a:ln cap="flat" cmpd="sng" w="19050">
              <a:solidFill>
                <a:schemeClr val="dk2"/>
              </a:solidFill>
              <a:prstDash val="solid"/>
              <a:miter lim="800000"/>
              <a:headEnd len="sm" w="sm" type="none"/>
              <a:tailEnd len="sm" w="sm" type="none"/>
            </a:ln>
          </p:spPr>
        </p:cxnSp>
        <p:cxnSp>
          <p:nvCxnSpPr>
            <p:cNvPr id="16030" name="Google Shape;16030;p266"/>
            <p:cNvCxnSpPr/>
            <p:nvPr/>
          </p:nvCxnSpPr>
          <p:spPr>
            <a:xfrm>
              <a:off x="7512766" y="4058755"/>
              <a:ext cx="0" cy="1169783"/>
            </a:xfrm>
            <a:prstGeom prst="straightConnector1">
              <a:avLst/>
            </a:prstGeom>
            <a:noFill/>
            <a:ln cap="flat" cmpd="sng" w="12700">
              <a:solidFill>
                <a:srgbClr val="BFBFBF"/>
              </a:solidFill>
              <a:prstDash val="solid"/>
              <a:miter lim="800000"/>
              <a:headEnd len="sm" w="sm" type="none"/>
              <a:tailEnd len="sm" w="sm" type="none"/>
            </a:ln>
          </p:spPr>
        </p:cxnSp>
        <p:sp>
          <p:nvSpPr>
            <p:cNvPr id="16031" name="Google Shape;16031;p266"/>
            <p:cNvSpPr txBox="1"/>
            <p:nvPr/>
          </p:nvSpPr>
          <p:spPr>
            <a:xfrm>
              <a:off x="7503583" y="4239882"/>
              <a:ext cx="1334039" cy="807529"/>
            </a:xfrm>
            <a:prstGeom prst="rect">
              <a:avLst/>
            </a:prstGeom>
            <a:noFill/>
            <a:ln>
              <a:noFill/>
            </a:ln>
          </p:spPr>
          <p:txBody>
            <a:bodyPr anchorCtr="0" anchor="t" bIns="0" lIns="0" spcFirstLastPara="1" rIns="0" wrap="square" tIns="12700">
              <a:spAutoFit/>
            </a:bodyPr>
            <a:lstStyle/>
            <a:p>
              <a:pPr indent="0" lvl="0" marL="141605" marR="0" rtl="0" algn="ctr">
                <a:lnSpc>
                  <a:spcPct val="134062"/>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Proporção de pacientes sem transfusão</a:t>
              </a:r>
              <a:endParaRPr/>
            </a:p>
          </p:txBody>
        </p:sp>
        <p:cxnSp>
          <p:nvCxnSpPr>
            <p:cNvPr id="16032" name="Google Shape;16032;p266"/>
            <p:cNvCxnSpPr/>
            <p:nvPr/>
          </p:nvCxnSpPr>
          <p:spPr>
            <a:xfrm>
              <a:off x="8984045" y="4058755"/>
              <a:ext cx="0" cy="1169783"/>
            </a:xfrm>
            <a:prstGeom prst="straightConnector1">
              <a:avLst/>
            </a:prstGeom>
            <a:noFill/>
            <a:ln cap="flat" cmpd="sng" w="12700">
              <a:solidFill>
                <a:srgbClr val="BFBFBF"/>
              </a:solidFill>
              <a:prstDash val="solid"/>
              <a:miter lim="800000"/>
              <a:headEnd len="sm" w="sm" type="none"/>
              <a:tailEnd len="sm" w="sm" type="none"/>
            </a:ln>
          </p:spPr>
        </p:cxnSp>
        <p:sp>
          <p:nvSpPr>
            <p:cNvPr id="16033" name="Google Shape;16033;p266"/>
            <p:cNvSpPr txBox="1"/>
            <p:nvPr/>
          </p:nvSpPr>
          <p:spPr>
            <a:xfrm>
              <a:off x="8913041" y="4105230"/>
              <a:ext cx="1412975" cy="1076833"/>
            </a:xfrm>
            <a:prstGeom prst="rect">
              <a:avLst/>
            </a:prstGeom>
            <a:noFill/>
            <a:ln>
              <a:noFill/>
            </a:ln>
          </p:spPr>
          <p:txBody>
            <a:bodyPr anchorCtr="0" anchor="t" bIns="0" lIns="0" spcFirstLastPara="1" rIns="0" wrap="square" tIns="12700">
              <a:spAutoFit/>
            </a:bodyPr>
            <a:lstStyle/>
            <a:p>
              <a:pPr indent="0" lvl="0" marL="141605" marR="0" rtl="0" algn="ctr">
                <a:lnSpc>
                  <a:spcPct val="134062"/>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Alteração na pontuação da escala FACIT-F na 12ª semana</a:t>
              </a:r>
              <a:endParaRPr/>
            </a:p>
          </p:txBody>
        </p:sp>
        <p:sp>
          <p:nvSpPr>
            <p:cNvPr id="16034" name="Google Shape;16034;p266"/>
            <p:cNvSpPr txBox="1"/>
            <p:nvPr/>
          </p:nvSpPr>
          <p:spPr>
            <a:xfrm>
              <a:off x="10419703" y="4105230"/>
              <a:ext cx="1412975" cy="1076833"/>
            </a:xfrm>
            <a:prstGeom prst="rect">
              <a:avLst/>
            </a:prstGeom>
            <a:noFill/>
            <a:ln>
              <a:noFill/>
            </a:ln>
          </p:spPr>
          <p:txBody>
            <a:bodyPr anchorCtr="0" anchor="t" bIns="0" lIns="0" spcFirstLastPara="1" rIns="0" wrap="square" tIns="12700">
              <a:spAutoFit/>
            </a:bodyPr>
            <a:lstStyle/>
            <a:p>
              <a:pPr indent="0" lvl="0" marL="141605" marR="0" rtl="0" algn="ctr">
                <a:lnSpc>
                  <a:spcPct val="134062"/>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Contagem absoluta de reticulócitos na 12ª semana</a:t>
              </a:r>
              <a:endParaRPr/>
            </a:p>
          </p:txBody>
        </p:sp>
        <p:cxnSp>
          <p:nvCxnSpPr>
            <p:cNvPr id="16035" name="Google Shape;16035;p266"/>
            <p:cNvCxnSpPr/>
            <p:nvPr/>
          </p:nvCxnSpPr>
          <p:spPr>
            <a:xfrm>
              <a:off x="10476854" y="4058755"/>
              <a:ext cx="0" cy="1169783"/>
            </a:xfrm>
            <a:prstGeom prst="straightConnector1">
              <a:avLst/>
            </a:prstGeom>
            <a:noFill/>
            <a:ln cap="flat" cmpd="sng" w="12700">
              <a:solidFill>
                <a:srgbClr val="BFBFBF"/>
              </a:solidFill>
              <a:prstDash val="solid"/>
              <a:miter lim="800000"/>
              <a:headEnd len="sm" w="sm" type="none"/>
              <a:tailEnd len="sm" w="sm" type="none"/>
            </a:ln>
          </p:spPr>
        </p:cxnSp>
      </p:grpSp>
      <p:sp>
        <p:nvSpPr>
          <p:cNvPr id="16036" name="Google Shape;16036;p266"/>
          <p:cNvSpPr/>
          <p:nvPr/>
        </p:nvSpPr>
        <p:spPr>
          <a:xfrm>
            <a:off x="267448" y="4212243"/>
            <a:ext cx="741829" cy="661657"/>
          </a:xfrm>
          <a:custGeom>
            <a:rect b="b" l="l" r="r" t="t"/>
            <a:pathLst>
              <a:path extrusionOk="0" h="755342" w="846865">
                <a:moveTo>
                  <a:pt x="613505" y="267881"/>
                </a:moveTo>
                <a:cubicBezTo>
                  <a:pt x="613667" y="268024"/>
                  <a:pt x="613810" y="268176"/>
                  <a:pt x="613972" y="268319"/>
                </a:cubicBezTo>
                <a:cubicBezTo>
                  <a:pt x="614105" y="268443"/>
                  <a:pt x="614239" y="268567"/>
                  <a:pt x="614363" y="268691"/>
                </a:cubicBezTo>
                <a:cubicBezTo>
                  <a:pt x="614505" y="268843"/>
                  <a:pt x="614639" y="269005"/>
                  <a:pt x="614772" y="269167"/>
                </a:cubicBezTo>
                <a:cubicBezTo>
                  <a:pt x="614886" y="269310"/>
                  <a:pt x="615010" y="269434"/>
                  <a:pt x="615125" y="269586"/>
                </a:cubicBezTo>
                <a:cubicBezTo>
                  <a:pt x="615353" y="269881"/>
                  <a:pt x="615563" y="270186"/>
                  <a:pt x="615763" y="270491"/>
                </a:cubicBezTo>
                <a:cubicBezTo>
                  <a:pt x="615791" y="270529"/>
                  <a:pt x="615810" y="270567"/>
                  <a:pt x="615839" y="270615"/>
                </a:cubicBezTo>
                <a:cubicBezTo>
                  <a:pt x="616029" y="270929"/>
                  <a:pt x="616220" y="271253"/>
                  <a:pt x="616382" y="271586"/>
                </a:cubicBezTo>
                <a:cubicBezTo>
                  <a:pt x="616382" y="271596"/>
                  <a:pt x="616391" y="271605"/>
                  <a:pt x="616401" y="271615"/>
                </a:cubicBezTo>
                <a:cubicBezTo>
                  <a:pt x="616458" y="271720"/>
                  <a:pt x="616487" y="271834"/>
                  <a:pt x="616544" y="271939"/>
                </a:cubicBezTo>
                <a:cubicBezTo>
                  <a:pt x="616658" y="272177"/>
                  <a:pt x="616763" y="272425"/>
                  <a:pt x="616858" y="272672"/>
                </a:cubicBezTo>
                <a:cubicBezTo>
                  <a:pt x="616925" y="272844"/>
                  <a:pt x="616972" y="273015"/>
                  <a:pt x="617030" y="273187"/>
                </a:cubicBezTo>
                <a:cubicBezTo>
                  <a:pt x="617096" y="273387"/>
                  <a:pt x="617163" y="273587"/>
                  <a:pt x="617220" y="273787"/>
                </a:cubicBezTo>
                <a:cubicBezTo>
                  <a:pt x="617277" y="273977"/>
                  <a:pt x="617306" y="274177"/>
                  <a:pt x="617353" y="274368"/>
                </a:cubicBezTo>
                <a:cubicBezTo>
                  <a:pt x="617391" y="274558"/>
                  <a:pt x="617439" y="274739"/>
                  <a:pt x="617468" y="274930"/>
                </a:cubicBezTo>
                <a:cubicBezTo>
                  <a:pt x="617496" y="275130"/>
                  <a:pt x="617525" y="275320"/>
                  <a:pt x="617544" y="275520"/>
                </a:cubicBezTo>
                <a:cubicBezTo>
                  <a:pt x="617563" y="275711"/>
                  <a:pt x="617592" y="275901"/>
                  <a:pt x="617611" y="276101"/>
                </a:cubicBezTo>
                <a:cubicBezTo>
                  <a:pt x="617620" y="276292"/>
                  <a:pt x="617620" y="276482"/>
                  <a:pt x="617630" y="276673"/>
                </a:cubicBezTo>
                <a:cubicBezTo>
                  <a:pt x="617630" y="276873"/>
                  <a:pt x="617639" y="277073"/>
                  <a:pt x="617630" y="277273"/>
                </a:cubicBezTo>
                <a:cubicBezTo>
                  <a:pt x="617630" y="277463"/>
                  <a:pt x="617611" y="277644"/>
                  <a:pt x="617592" y="277835"/>
                </a:cubicBezTo>
                <a:cubicBezTo>
                  <a:pt x="617572" y="278035"/>
                  <a:pt x="617563" y="278235"/>
                  <a:pt x="617534" y="278444"/>
                </a:cubicBezTo>
                <a:cubicBezTo>
                  <a:pt x="617506" y="278644"/>
                  <a:pt x="617468" y="278844"/>
                  <a:pt x="617430" y="279044"/>
                </a:cubicBezTo>
                <a:cubicBezTo>
                  <a:pt x="617391" y="279225"/>
                  <a:pt x="617372" y="279416"/>
                  <a:pt x="617325" y="279597"/>
                </a:cubicBezTo>
                <a:cubicBezTo>
                  <a:pt x="617268" y="279835"/>
                  <a:pt x="617201" y="280073"/>
                  <a:pt x="617125" y="280311"/>
                </a:cubicBezTo>
                <a:cubicBezTo>
                  <a:pt x="617087" y="280445"/>
                  <a:pt x="617058" y="280568"/>
                  <a:pt x="617020" y="280702"/>
                </a:cubicBezTo>
                <a:lnTo>
                  <a:pt x="591169" y="358597"/>
                </a:lnTo>
                <a:cubicBezTo>
                  <a:pt x="589493" y="363636"/>
                  <a:pt x="584806" y="366827"/>
                  <a:pt x="579777" y="366827"/>
                </a:cubicBezTo>
                <a:cubicBezTo>
                  <a:pt x="578520" y="366827"/>
                  <a:pt x="577253" y="366627"/>
                  <a:pt x="575996" y="366208"/>
                </a:cubicBezTo>
                <a:cubicBezTo>
                  <a:pt x="569700" y="364122"/>
                  <a:pt x="566299" y="357330"/>
                  <a:pt x="568385" y="351034"/>
                </a:cubicBezTo>
                <a:lnTo>
                  <a:pt x="585197" y="300380"/>
                </a:lnTo>
                <a:lnTo>
                  <a:pt x="116148" y="531724"/>
                </a:lnTo>
                <a:cubicBezTo>
                  <a:pt x="114443" y="532562"/>
                  <a:pt x="112633" y="532962"/>
                  <a:pt x="110852" y="532962"/>
                </a:cubicBezTo>
                <a:cubicBezTo>
                  <a:pt x="106423" y="532962"/>
                  <a:pt x="102175" y="530504"/>
                  <a:pt x="100079" y="526266"/>
                </a:cubicBezTo>
                <a:cubicBezTo>
                  <a:pt x="97145" y="520322"/>
                  <a:pt x="99593" y="513121"/>
                  <a:pt x="105537" y="510188"/>
                </a:cubicBezTo>
                <a:lnTo>
                  <a:pt x="574091" y="279082"/>
                </a:lnTo>
                <a:lnTo>
                  <a:pt x="523999" y="262452"/>
                </a:lnTo>
                <a:cubicBezTo>
                  <a:pt x="517712" y="260366"/>
                  <a:pt x="514302" y="253575"/>
                  <a:pt x="516388" y="247279"/>
                </a:cubicBezTo>
                <a:cubicBezTo>
                  <a:pt x="518474" y="240982"/>
                  <a:pt x="525266" y="237582"/>
                  <a:pt x="531562" y="239668"/>
                </a:cubicBezTo>
                <a:lnTo>
                  <a:pt x="609410" y="265519"/>
                </a:lnTo>
                <a:cubicBezTo>
                  <a:pt x="609410" y="265519"/>
                  <a:pt x="609429" y="265519"/>
                  <a:pt x="609438" y="265528"/>
                </a:cubicBezTo>
                <a:cubicBezTo>
                  <a:pt x="609772" y="265643"/>
                  <a:pt x="610095" y="265767"/>
                  <a:pt x="610410" y="265909"/>
                </a:cubicBezTo>
                <a:cubicBezTo>
                  <a:pt x="610581" y="265986"/>
                  <a:pt x="610753" y="266071"/>
                  <a:pt x="610924" y="266157"/>
                </a:cubicBezTo>
                <a:cubicBezTo>
                  <a:pt x="611143" y="266271"/>
                  <a:pt x="611372" y="266376"/>
                  <a:pt x="611591" y="266500"/>
                </a:cubicBezTo>
                <a:cubicBezTo>
                  <a:pt x="611800" y="266614"/>
                  <a:pt x="611991" y="266757"/>
                  <a:pt x="612191" y="266881"/>
                </a:cubicBezTo>
                <a:cubicBezTo>
                  <a:pt x="612324" y="266967"/>
                  <a:pt x="612458" y="267043"/>
                  <a:pt x="612581" y="267129"/>
                </a:cubicBezTo>
                <a:cubicBezTo>
                  <a:pt x="612772" y="267262"/>
                  <a:pt x="612943" y="267414"/>
                  <a:pt x="613124" y="267557"/>
                </a:cubicBezTo>
                <a:cubicBezTo>
                  <a:pt x="613248" y="267662"/>
                  <a:pt x="613381" y="267757"/>
                  <a:pt x="613505" y="267862"/>
                </a:cubicBezTo>
                <a:close/>
                <a:moveTo>
                  <a:pt x="102232" y="339319"/>
                </a:moveTo>
                <a:cubicBezTo>
                  <a:pt x="91669" y="348024"/>
                  <a:pt x="78848" y="348748"/>
                  <a:pt x="71066" y="341071"/>
                </a:cubicBezTo>
                <a:lnTo>
                  <a:pt x="40834" y="310839"/>
                </a:lnTo>
                <a:cubicBezTo>
                  <a:pt x="32985" y="302990"/>
                  <a:pt x="33652" y="290436"/>
                  <a:pt x="42501" y="279597"/>
                </a:cubicBezTo>
                <a:lnTo>
                  <a:pt x="54293" y="265224"/>
                </a:lnTo>
                <a:cubicBezTo>
                  <a:pt x="49044" y="255603"/>
                  <a:pt x="44853" y="245478"/>
                  <a:pt x="41748" y="234953"/>
                </a:cubicBezTo>
                <a:lnTo>
                  <a:pt x="23270" y="233143"/>
                </a:lnTo>
                <a:cubicBezTo>
                  <a:pt x="9592" y="231867"/>
                  <a:pt x="0" y="223276"/>
                  <a:pt x="0" y="212255"/>
                </a:cubicBezTo>
                <a:lnTo>
                  <a:pt x="0" y="169593"/>
                </a:lnTo>
                <a:cubicBezTo>
                  <a:pt x="0" y="158648"/>
                  <a:pt x="9554" y="150038"/>
                  <a:pt x="23241" y="148657"/>
                </a:cubicBezTo>
                <a:lnTo>
                  <a:pt x="41758" y="146875"/>
                </a:lnTo>
                <a:cubicBezTo>
                  <a:pt x="44853" y="136369"/>
                  <a:pt x="49054" y="126225"/>
                  <a:pt x="54302" y="116586"/>
                </a:cubicBezTo>
                <a:lnTo>
                  <a:pt x="42520" y="102222"/>
                </a:lnTo>
                <a:cubicBezTo>
                  <a:pt x="33776" y="91611"/>
                  <a:pt x="33080" y="78772"/>
                  <a:pt x="40834" y="71009"/>
                </a:cubicBezTo>
                <a:lnTo>
                  <a:pt x="71009" y="40834"/>
                </a:lnTo>
                <a:cubicBezTo>
                  <a:pt x="78762" y="33080"/>
                  <a:pt x="91611" y="33776"/>
                  <a:pt x="102241" y="42539"/>
                </a:cubicBezTo>
                <a:lnTo>
                  <a:pt x="116586" y="54302"/>
                </a:lnTo>
                <a:cubicBezTo>
                  <a:pt x="126235" y="49054"/>
                  <a:pt x="136369" y="44853"/>
                  <a:pt x="146876" y="41758"/>
                </a:cubicBezTo>
                <a:lnTo>
                  <a:pt x="148647" y="23298"/>
                </a:lnTo>
                <a:cubicBezTo>
                  <a:pt x="150038" y="9563"/>
                  <a:pt x="158639" y="0"/>
                  <a:pt x="169583" y="0"/>
                </a:cubicBezTo>
                <a:lnTo>
                  <a:pt x="212246" y="0"/>
                </a:lnTo>
                <a:cubicBezTo>
                  <a:pt x="223256" y="0"/>
                  <a:pt x="231848" y="9592"/>
                  <a:pt x="233134" y="23327"/>
                </a:cubicBezTo>
                <a:lnTo>
                  <a:pt x="234944" y="41758"/>
                </a:lnTo>
                <a:cubicBezTo>
                  <a:pt x="245459" y="44853"/>
                  <a:pt x="255594" y="49054"/>
                  <a:pt x="265214" y="54302"/>
                </a:cubicBezTo>
                <a:lnTo>
                  <a:pt x="279568" y="42529"/>
                </a:lnTo>
                <a:cubicBezTo>
                  <a:pt x="290427" y="33661"/>
                  <a:pt x="302981" y="32995"/>
                  <a:pt x="310829" y="40843"/>
                </a:cubicBezTo>
                <a:lnTo>
                  <a:pt x="341005" y="71018"/>
                </a:lnTo>
                <a:cubicBezTo>
                  <a:pt x="348739" y="78857"/>
                  <a:pt x="348015" y="91678"/>
                  <a:pt x="339300" y="102251"/>
                </a:cubicBezTo>
                <a:lnTo>
                  <a:pt x="327508" y="116586"/>
                </a:lnTo>
                <a:cubicBezTo>
                  <a:pt x="332765" y="126216"/>
                  <a:pt x="336975" y="136350"/>
                  <a:pt x="340081" y="146885"/>
                </a:cubicBezTo>
                <a:lnTo>
                  <a:pt x="358540" y="148657"/>
                </a:lnTo>
                <a:cubicBezTo>
                  <a:pt x="372275" y="150038"/>
                  <a:pt x="381838" y="158648"/>
                  <a:pt x="381838" y="169593"/>
                </a:cubicBezTo>
                <a:lnTo>
                  <a:pt x="381838" y="212255"/>
                </a:lnTo>
                <a:cubicBezTo>
                  <a:pt x="381838" y="223276"/>
                  <a:pt x="372247" y="231867"/>
                  <a:pt x="358511" y="233143"/>
                </a:cubicBezTo>
                <a:lnTo>
                  <a:pt x="340081" y="234953"/>
                </a:lnTo>
                <a:cubicBezTo>
                  <a:pt x="336975" y="245497"/>
                  <a:pt x="332765" y="255622"/>
                  <a:pt x="327508" y="265224"/>
                </a:cubicBezTo>
                <a:lnTo>
                  <a:pt x="339300" y="279559"/>
                </a:lnTo>
                <a:cubicBezTo>
                  <a:pt x="347986" y="290198"/>
                  <a:pt x="348701" y="303019"/>
                  <a:pt x="341052" y="310772"/>
                </a:cubicBezTo>
                <a:lnTo>
                  <a:pt x="310810" y="341005"/>
                </a:lnTo>
                <a:cubicBezTo>
                  <a:pt x="303000" y="348710"/>
                  <a:pt x="290179" y="347996"/>
                  <a:pt x="279568" y="339338"/>
                </a:cubicBezTo>
                <a:lnTo>
                  <a:pt x="265195" y="327517"/>
                </a:lnTo>
                <a:cubicBezTo>
                  <a:pt x="255594" y="332775"/>
                  <a:pt x="245459" y="336985"/>
                  <a:pt x="234925" y="340090"/>
                </a:cubicBezTo>
                <a:lnTo>
                  <a:pt x="233115" y="358569"/>
                </a:lnTo>
                <a:cubicBezTo>
                  <a:pt x="231839" y="372247"/>
                  <a:pt x="223247" y="381838"/>
                  <a:pt x="212227" y="381838"/>
                </a:cubicBezTo>
                <a:lnTo>
                  <a:pt x="169564" y="381838"/>
                </a:lnTo>
                <a:cubicBezTo>
                  <a:pt x="158620" y="381838"/>
                  <a:pt x="150009" y="372285"/>
                  <a:pt x="148628" y="358597"/>
                </a:cubicBezTo>
                <a:lnTo>
                  <a:pt x="146847" y="340081"/>
                </a:lnTo>
                <a:cubicBezTo>
                  <a:pt x="136322" y="336975"/>
                  <a:pt x="126178" y="332765"/>
                  <a:pt x="116548" y="327508"/>
                </a:cubicBezTo>
                <a:lnTo>
                  <a:pt x="102203" y="339309"/>
                </a:lnTo>
                <a:close/>
                <a:moveTo>
                  <a:pt x="86973" y="320783"/>
                </a:moveTo>
                <a:lnTo>
                  <a:pt x="107775" y="303667"/>
                </a:lnTo>
                <a:cubicBezTo>
                  <a:pt x="111747" y="300399"/>
                  <a:pt x="117367" y="300028"/>
                  <a:pt x="121739" y="302743"/>
                </a:cubicBezTo>
                <a:cubicBezTo>
                  <a:pt x="133798" y="310239"/>
                  <a:pt x="146933" y="315687"/>
                  <a:pt x="160763" y="318935"/>
                </a:cubicBezTo>
                <a:cubicBezTo>
                  <a:pt x="165773" y="320116"/>
                  <a:pt x="169469" y="324345"/>
                  <a:pt x="169964" y="329470"/>
                </a:cubicBezTo>
                <a:lnTo>
                  <a:pt x="172536" y="356245"/>
                </a:lnTo>
                <a:cubicBezTo>
                  <a:pt x="172603" y="356854"/>
                  <a:pt x="172698" y="357388"/>
                  <a:pt x="172812" y="357835"/>
                </a:cubicBezTo>
                <a:lnTo>
                  <a:pt x="208979" y="357835"/>
                </a:lnTo>
                <a:cubicBezTo>
                  <a:pt x="209083" y="357397"/>
                  <a:pt x="209179" y="356883"/>
                  <a:pt x="209236" y="356283"/>
                </a:cubicBezTo>
                <a:lnTo>
                  <a:pt x="211865" y="329460"/>
                </a:lnTo>
                <a:cubicBezTo>
                  <a:pt x="212369" y="324345"/>
                  <a:pt x="216065" y="320116"/>
                  <a:pt x="221066" y="318945"/>
                </a:cubicBezTo>
                <a:cubicBezTo>
                  <a:pt x="234925" y="315687"/>
                  <a:pt x="248031" y="310239"/>
                  <a:pt x="260023" y="302762"/>
                </a:cubicBezTo>
                <a:cubicBezTo>
                  <a:pt x="264395" y="300038"/>
                  <a:pt x="270024" y="300399"/>
                  <a:pt x="274006" y="303676"/>
                </a:cubicBezTo>
                <a:lnTo>
                  <a:pt x="294799" y="320783"/>
                </a:lnTo>
                <a:cubicBezTo>
                  <a:pt x="295294" y="321183"/>
                  <a:pt x="295751" y="321497"/>
                  <a:pt x="296151" y="321735"/>
                </a:cubicBezTo>
                <a:lnTo>
                  <a:pt x="321716" y="296170"/>
                </a:lnTo>
                <a:cubicBezTo>
                  <a:pt x="321478" y="295761"/>
                  <a:pt x="321154" y="295294"/>
                  <a:pt x="320735" y="294780"/>
                </a:cubicBezTo>
                <a:lnTo>
                  <a:pt x="303657" y="274015"/>
                </a:lnTo>
                <a:cubicBezTo>
                  <a:pt x="300380" y="270034"/>
                  <a:pt x="300018" y="264405"/>
                  <a:pt x="302743" y="260032"/>
                </a:cubicBezTo>
                <a:cubicBezTo>
                  <a:pt x="310229" y="248041"/>
                  <a:pt x="315678" y="234934"/>
                  <a:pt x="318926" y="221075"/>
                </a:cubicBezTo>
                <a:cubicBezTo>
                  <a:pt x="320097" y="216075"/>
                  <a:pt x="324326" y="212379"/>
                  <a:pt x="329441" y="211874"/>
                </a:cubicBezTo>
                <a:lnTo>
                  <a:pt x="356216" y="209255"/>
                </a:lnTo>
                <a:cubicBezTo>
                  <a:pt x="356845" y="209198"/>
                  <a:pt x="357378" y="209102"/>
                  <a:pt x="357826" y="208988"/>
                </a:cubicBezTo>
                <a:lnTo>
                  <a:pt x="357826" y="172822"/>
                </a:lnTo>
                <a:cubicBezTo>
                  <a:pt x="357368" y="172707"/>
                  <a:pt x="356826" y="172603"/>
                  <a:pt x="356187" y="172545"/>
                </a:cubicBezTo>
                <a:lnTo>
                  <a:pt x="329470" y="169974"/>
                </a:lnTo>
                <a:cubicBezTo>
                  <a:pt x="324345" y="169478"/>
                  <a:pt x="320107" y="165783"/>
                  <a:pt x="318935" y="160772"/>
                </a:cubicBezTo>
                <a:cubicBezTo>
                  <a:pt x="315687" y="146933"/>
                  <a:pt x="310239" y="133807"/>
                  <a:pt x="302743" y="121749"/>
                </a:cubicBezTo>
                <a:cubicBezTo>
                  <a:pt x="300028" y="117377"/>
                  <a:pt x="300399" y="111757"/>
                  <a:pt x="303667" y="107785"/>
                </a:cubicBezTo>
                <a:lnTo>
                  <a:pt x="320773" y="86982"/>
                </a:lnTo>
                <a:cubicBezTo>
                  <a:pt x="321173" y="86497"/>
                  <a:pt x="321478" y="86058"/>
                  <a:pt x="321716" y="85668"/>
                </a:cubicBezTo>
                <a:lnTo>
                  <a:pt x="296161" y="60112"/>
                </a:lnTo>
                <a:cubicBezTo>
                  <a:pt x="295751" y="60360"/>
                  <a:pt x="295285" y="60684"/>
                  <a:pt x="294770" y="61093"/>
                </a:cubicBezTo>
                <a:lnTo>
                  <a:pt x="273996" y="78134"/>
                </a:lnTo>
                <a:cubicBezTo>
                  <a:pt x="270024" y="81391"/>
                  <a:pt x="264424" y="81763"/>
                  <a:pt x="260061" y="79048"/>
                </a:cubicBezTo>
                <a:cubicBezTo>
                  <a:pt x="248012" y="71571"/>
                  <a:pt x="234896" y="66142"/>
                  <a:pt x="221075" y="62894"/>
                </a:cubicBezTo>
                <a:cubicBezTo>
                  <a:pt x="216075" y="61722"/>
                  <a:pt x="212379" y="57493"/>
                  <a:pt x="211874" y="52378"/>
                </a:cubicBezTo>
                <a:lnTo>
                  <a:pt x="209255" y="25603"/>
                </a:lnTo>
                <a:cubicBezTo>
                  <a:pt x="209198" y="24975"/>
                  <a:pt x="209102" y="24441"/>
                  <a:pt x="208988" y="23993"/>
                </a:cubicBezTo>
                <a:lnTo>
                  <a:pt x="172822" y="23993"/>
                </a:lnTo>
                <a:cubicBezTo>
                  <a:pt x="172707" y="24451"/>
                  <a:pt x="172603" y="24994"/>
                  <a:pt x="172536" y="25632"/>
                </a:cubicBezTo>
                <a:lnTo>
                  <a:pt x="169964" y="52349"/>
                </a:lnTo>
                <a:cubicBezTo>
                  <a:pt x="169469" y="57474"/>
                  <a:pt x="165773" y="61712"/>
                  <a:pt x="160763" y="62884"/>
                </a:cubicBezTo>
                <a:cubicBezTo>
                  <a:pt x="146961" y="66123"/>
                  <a:pt x="133817" y="71561"/>
                  <a:pt x="121710" y="79048"/>
                </a:cubicBezTo>
                <a:cubicBezTo>
                  <a:pt x="117348" y="81744"/>
                  <a:pt x="111757" y="81372"/>
                  <a:pt x="107785" y="78115"/>
                </a:cubicBezTo>
                <a:lnTo>
                  <a:pt x="86992" y="61055"/>
                </a:lnTo>
                <a:cubicBezTo>
                  <a:pt x="86506" y="60655"/>
                  <a:pt x="86058" y="60341"/>
                  <a:pt x="85658" y="60103"/>
                </a:cubicBezTo>
                <a:lnTo>
                  <a:pt x="60112" y="85649"/>
                </a:lnTo>
                <a:cubicBezTo>
                  <a:pt x="60350" y="86039"/>
                  <a:pt x="60655" y="86477"/>
                  <a:pt x="61046" y="86954"/>
                </a:cubicBezTo>
                <a:lnTo>
                  <a:pt x="78124" y="107775"/>
                </a:lnTo>
                <a:cubicBezTo>
                  <a:pt x="81372" y="111738"/>
                  <a:pt x="81753" y="117338"/>
                  <a:pt x="79058" y="121701"/>
                </a:cubicBezTo>
                <a:cubicBezTo>
                  <a:pt x="71571" y="133807"/>
                  <a:pt x="66132" y="146952"/>
                  <a:pt x="62894" y="160753"/>
                </a:cubicBezTo>
                <a:cubicBezTo>
                  <a:pt x="61712" y="165764"/>
                  <a:pt x="57483" y="169459"/>
                  <a:pt x="52359" y="169955"/>
                </a:cubicBezTo>
                <a:lnTo>
                  <a:pt x="25584" y="172526"/>
                </a:lnTo>
                <a:cubicBezTo>
                  <a:pt x="24975" y="172593"/>
                  <a:pt x="24441" y="172688"/>
                  <a:pt x="23993" y="172803"/>
                </a:cubicBezTo>
                <a:lnTo>
                  <a:pt x="23993" y="208969"/>
                </a:lnTo>
                <a:cubicBezTo>
                  <a:pt x="24432" y="209074"/>
                  <a:pt x="24946" y="209169"/>
                  <a:pt x="25546" y="209226"/>
                </a:cubicBezTo>
                <a:lnTo>
                  <a:pt x="52378" y="211855"/>
                </a:lnTo>
                <a:cubicBezTo>
                  <a:pt x="57493" y="212360"/>
                  <a:pt x="61722" y="216056"/>
                  <a:pt x="62894" y="221056"/>
                </a:cubicBezTo>
                <a:cubicBezTo>
                  <a:pt x="66142" y="234886"/>
                  <a:pt x="71571" y="248002"/>
                  <a:pt x="79048" y="260042"/>
                </a:cubicBezTo>
                <a:cubicBezTo>
                  <a:pt x="81753" y="264405"/>
                  <a:pt x="81391" y="270005"/>
                  <a:pt x="78134" y="273977"/>
                </a:cubicBezTo>
                <a:lnTo>
                  <a:pt x="61074" y="294780"/>
                </a:lnTo>
                <a:cubicBezTo>
                  <a:pt x="60665" y="295275"/>
                  <a:pt x="60350" y="295742"/>
                  <a:pt x="60103" y="296151"/>
                </a:cubicBezTo>
                <a:lnTo>
                  <a:pt x="85658" y="321707"/>
                </a:lnTo>
                <a:cubicBezTo>
                  <a:pt x="86049" y="321469"/>
                  <a:pt x="86497" y="321164"/>
                  <a:pt x="86973" y="320773"/>
                </a:cubicBezTo>
                <a:close/>
                <a:moveTo>
                  <a:pt x="112538" y="190919"/>
                </a:moveTo>
                <a:cubicBezTo>
                  <a:pt x="112538" y="147695"/>
                  <a:pt x="147704" y="112538"/>
                  <a:pt x="190919" y="112538"/>
                </a:cubicBezTo>
                <a:cubicBezTo>
                  <a:pt x="234134" y="112538"/>
                  <a:pt x="269300" y="147704"/>
                  <a:pt x="269300" y="190919"/>
                </a:cubicBezTo>
                <a:cubicBezTo>
                  <a:pt x="269300" y="234134"/>
                  <a:pt x="234134" y="269300"/>
                  <a:pt x="190919" y="269300"/>
                </a:cubicBezTo>
                <a:cubicBezTo>
                  <a:pt x="147704" y="269300"/>
                  <a:pt x="112538" y="234134"/>
                  <a:pt x="112538" y="190919"/>
                </a:cubicBezTo>
                <a:close/>
                <a:moveTo>
                  <a:pt x="136541" y="190919"/>
                </a:moveTo>
                <a:cubicBezTo>
                  <a:pt x="136541" y="220904"/>
                  <a:pt x="160934" y="245297"/>
                  <a:pt x="190919" y="245297"/>
                </a:cubicBezTo>
                <a:cubicBezTo>
                  <a:pt x="220904" y="245297"/>
                  <a:pt x="245297" y="220904"/>
                  <a:pt x="245297" y="190919"/>
                </a:cubicBezTo>
                <a:cubicBezTo>
                  <a:pt x="245297" y="160934"/>
                  <a:pt x="220904" y="136541"/>
                  <a:pt x="190919" y="136541"/>
                </a:cubicBezTo>
                <a:cubicBezTo>
                  <a:pt x="160934" y="136541"/>
                  <a:pt x="136541" y="160934"/>
                  <a:pt x="136541" y="190919"/>
                </a:cubicBezTo>
                <a:close/>
                <a:moveTo>
                  <a:pt x="429759" y="513493"/>
                </a:moveTo>
                <a:lnTo>
                  <a:pt x="429759" y="727548"/>
                </a:lnTo>
                <a:cubicBezTo>
                  <a:pt x="429759" y="742874"/>
                  <a:pt x="417290" y="755342"/>
                  <a:pt x="401965" y="755342"/>
                </a:cubicBezTo>
                <a:lnTo>
                  <a:pt x="312163" y="755342"/>
                </a:lnTo>
                <a:cubicBezTo>
                  <a:pt x="296809" y="755342"/>
                  <a:pt x="284321" y="742874"/>
                  <a:pt x="284321" y="727548"/>
                </a:cubicBezTo>
                <a:lnTo>
                  <a:pt x="284321" y="513493"/>
                </a:lnTo>
                <a:cubicBezTo>
                  <a:pt x="284321" y="498138"/>
                  <a:pt x="296818" y="485651"/>
                  <a:pt x="312163" y="485651"/>
                </a:cubicBezTo>
                <a:lnTo>
                  <a:pt x="401965" y="485651"/>
                </a:lnTo>
                <a:cubicBezTo>
                  <a:pt x="417290" y="485651"/>
                  <a:pt x="429759" y="498138"/>
                  <a:pt x="429759" y="513493"/>
                </a:cubicBezTo>
                <a:close/>
                <a:moveTo>
                  <a:pt x="405755" y="513493"/>
                </a:moveTo>
                <a:cubicBezTo>
                  <a:pt x="405755" y="511378"/>
                  <a:pt x="404060" y="509654"/>
                  <a:pt x="401965" y="509654"/>
                </a:cubicBezTo>
                <a:lnTo>
                  <a:pt x="312163" y="509654"/>
                </a:lnTo>
                <a:cubicBezTo>
                  <a:pt x="310086" y="509654"/>
                  <a:pt x="308324" y="511416"/>
                  <a:pt x="308324" y="513493"/>
                </a:cubicBezTo>
                <a:lnTo>
                  <a:pt x="308324" y="727548"/>
                </a:lnTo>
                <a:cubicBezTo>
                  <a:pt x="308324" y="729605"/>
                  <a:pt x="310086" y="731339"/>
                  <a:pt x="312163" y="731339"/>
                </a:cubicBezTo>
                <a:lnTo>
                  <a:pt x="401965" y="731339"/>
                </a:lnTo>
                <a:cubicBezTo>
                  <a:pt x="404022" y="731339"/>
                  <a:pt x="405755" y="729605"/>
                  <a:pt x="405755" y="727548"/>
                </a:cubicBezTo>
                <a:lnTo>
                  <a:pt x="405755" y="513493"/>
                </a:lnTo>
                <a:close/>
                <a:moveTo>
                  <a:pt x="620011" y="421015"/>
                </a:moveTo>
                <a:lnTo>
                  <a:pt x="620011" y="727548"/>
                </a:lnTo>
                <a:cubicBezTo>
                  <a:pt x="620011" y="742874"/>
                  <a:pt x="607514" y="755342"/>
                  <a:pt x="592169" y="755342"/>
                </a:cubicBezTo>
                <a:lnTo>
                  <a:pt x="502368" y="755342"/>
                </a:lnTo>
                <a:cubicBezTo>
                  <a:pt x="487042" y="755342"/>
                  <a:pt x="474574" y="742874"/>
                  <a:pt x="474574" y="727548"/>
                </a:cubicBezTo>
                <a:lnTo>
                  <a:pt x="474574" y="421024"/>
                </a:lnTo>
                <a:cubicBezTo>
                  <a:pt x="474574" y="405670"/>
                  <a:pt x="487042" y="393182"/>
                  <a:pt x="502368" y="393182"/>
                </a:cubicBezTo>
                <a:lnTo>
                  <a:pt x="592169" y="393182"/>
                </a:lnTo>
                <a:cubicBezTo>
                  <a:pt x="607524" y="393182"/>
                  <a:pt x="620011" y="405670"/>
                  <a:pt x="620011" y="421024"/>
                </a:cubicBezTo>
                <a:close/>
                <a:moveTo>
                  <a:pt x="596008" y="421015"/>
                </a:moveTo>
                <a:cubicBezTo>
                  <a:pt x="596008" y="418938"/>
                  <a:pt x="594246" y="417176"/>
                  <a:pt x="592169" y="417176"/>
                </a:cubicBezTo>
                <a:lnTo>
                  <a:pt x="502368" y="417176"/>
                </a:lnTo>
                <a:cubicBezTo>
                  <a:pt x="500310" y="417176"/>
                  <a:pt x="498577" y="418938"/>
                  <a:pt x="498577" y="421015"/>
                </a:cubicBezTo>
                <a:lnTo>
                  <a:pt x="498577" y="727548"/>
                </a:lnTo>
                <a:cubicBezTo>
                  <a:pt x="498577" y="729605"/>
                  <a:pt x="500310" y="731339"/>
                  <a:pt x="502368" y="731339"/>
                </a:cubicBezTo>
                <a:lnTo>
                  <a:pt x="592169" y="731339"/>
                </a:lnTo>
                <a:cubicBezTo>
                  <a:pt x="594246" y="731339"/>
                  <a:pt x="596008" y="729605"/>
                  <a:pt x="596008" y="727548"/>
                </a:cubicBezTo>
                <a:lnTo>
                  <a:pt x="596008" y="421024"/>
                </a:lnTo>
                <a:close/>
                <a:moveTo>
                  <a:pt x="239573" y="596779"/>
                </a:moveTo>
                <a:lnTo>
                  <a:pt x="239573" y="727548"/>
                </a:lnTo>
                <a:cubicBezTo>
                  <a:pt x="239573" y="742874"/>
                  <a:pt x="227086" y="755342"/>
                  <a:pt x="211731" y="755342"/>
                </a:cubicBezTo>
                <a:lnTo>
                  <a:pt x="121977" y="755342"/>
                </a:lnTo>
                <a:cubicBezTo>
                  <a:pt x="106623" y="755342"/>
                  <a:pt x="94136" y="742874"/>
                  <a:pt x="94136" y="727548"/>
                </a:cubicBezTo>
                <a:lnTo>
                  <a:pt x="94136" y="596779"/>
                </a:lnTo>
                <a:cubicBezTo>
                  <a:pt x="94136" y="581425"/>
                  <a:pt x="106632" y="568938"/>
                  <a:pt x="121977" y="568938"/>
                </a:cubicBezTo>
                <a:lnTo>
                  <a:pt x="211731" y="568938"/>
                </a:lnTo>
                <a:cubicBezTo>
                  <a:pt x="227086" y="568938"/>
                  <a:pt x="239573" y="581425"/>
                  <a:pt x="239573" y="596779"/>
                </a:cubicBezTo>
                <a:close/>
                <a:moveTo>
                  <a:pt x="215570" y="596779"/>
                </a:moveTo>
                <a:cubicBezTo>
                  <a:pt x="215570" y="594665"/>
                  <a:pt x="213846" y="592941"/>
                  <a:pt x="211731" y="592941"/>
                </a:cubicBezTo>
                <a:lnTo>
                  <a:pt x="121977" y="592941"/>
                </a:lnTo>
                <a:cubicBezTo>
                  <a:pt x="119901" y="592941"/>
                  <a:pt x="118139" y="594703"/>
                  <a:pt x="118139" y="596779"/>
                </a:cubicBezTo>
                <a:lnTo>
                  <a:pt x="118139" y="727548"/>
                </a:lnTo>
                <a:cubicBezTo>
                  <a:pt x="118139" y="729605"/>
                  <a:pt x="119901" y="731339"/>
                  <a:pt x="121977" y="731339"/>
                </a:cubicBezTo>
                <a:lnTo>
                  <a:pt x="211731" y="731339"/>
                </a:lnTo>
                <a:cubicBezTo>
                  <a:pt x="213846" y="731339"/>
                  <a:pt x="215570" y="729644"/>
                  <a:pt x="215570" y="727548"/>
                </a:cubicBezTo>
                <a:lnTo>
                  <a:pt x="215570" y="596779"/>
                </a:lnTo>
                <a:close/>
                <a:moveTo>
                  <a:pt x="810225" y="346910"/>
                </a:moveTo>
                <a:lnTo>
                  <a:pt x="810225" y="727548"/>
                </a:lnTo>
                <a:cubicBezTo>
                  <a:pt x="810225" y="742874"/>
                  <a:pt x="797728" y="755342"/>
                  <a:pt x="782384" y="755342"/>
                </a:cubicBezTo>
                <a:lnTo>
                  <a:pt x="692629" y="755342"/>
                </a:lnTo>
                <a:cubicBezTo>
                  <a:pt x="677275" y="755342"/>
                  <a:pt x="664788" y="742874"/>
                  <a:pt x="664788" y="727548"/>
                </a:cubicBezTo>
                <a:lnTo>
                  <a:pt x="664788" y="346920"/>
                </a:lnTo>
                <a:cubicBezTo>
                  <a:pt x="664788" y="331565"/>
                  <a:pt x="677275" y="319078"/>
                  <a:pt x="692629" y="319078"/>
                </a:cubicBezTo>
                <a:lnTo>
                  <a:pt x="782384" y="319078"/>
                </a:lnTo>
                <a:cubicBezTo>
                  <a:pt x="797738" y="319078"/>
                  <a:pt x="810225" y="331565"/>
                  <a:pt x="810225" y="346920"/>
                </a:cubicBezTo>
                <a:close/>
                <a:moveTo>
                  <a:pt x="786222" y="346910"/>
                </a:moveTo>
                <a:cubicBezTo>
                  <a:pt x="786222" y="344834"/>
                  <a:pt x="784460" y="343071"/>
                  <a:pt x="782384" y="343071"/>
                </a:cubicBezTo>
                <a:lnTo>
                  <a:pt x="692629" y="343071"/>
                </a:lnTo>
                <a:cubicBezTo>
                  <a:pt x="690515" y="343071"/>
                  <a:pt x="688791" y="344795"/>
                  <a:pt x="688791" y="346910"/>
                </a:cubicBezTo>
                <a:lnTo>
                  <a:pt x="688791" y="727548"/>
                </a:lnTo>
                <a:cubicBezTo>
                  <a:pt x="688791" y="729634"/>
                  <a:pt x="690515" y="731339"/>
                  <a:pt x="692629" y="731339"/>
                </a:cubicBezTo>
                <a:lnTo>
                  <a:pt x="782384" y="731339"/>
                </a:lnTo>
                <a:cubicBezTo>
                  <a:pt x="784460" y="731339"/>
                  <a:pt x="786222" y="729605"/>
                  <a:pt x="786222" y="727548"/>
                </a:cubicBezTo>
                <a:lnTo>
                  <a:pt x="786222" y="346920"/>
                </a:lnTo>
                <a:close/>
                <a:moveTo>
                  <a:pt x="387763" y="90430"/>
                </a:moveTo>
                <a:cubicBezTo>
                  <a:pt x="387801" y="90297"/>
                  <a:pt x="387839" y="90173"/>
                  <a:pt x="387887" y="90040"/>
                </a:cubicBezTo>
                <a:cubicBezTo>
                  <a:pt x="390125" y="83506"/>
                  <a:pt x="396269" y="79115"/>
                  <a:pt x="403174" y="79115"/>
                </a:cubicBezTo>
                <a:lnTo>
                  <a:pt x="462772" y="79200"/>
                </a:lnTo>
                <a:lnTo>
                  <a:pt x="481070" y="22508"/>
                </a:lnTo>
                <a:cubicBezTo>
                  <a:pt x="481089" y="22441"/>
                  <a:pt x="481117" y="22365"/>
                  <a:pt x="481136" y="22298"/>
                </a:cubicBezTo>
                <a:cubicBezTo>
                  <a:pt x="483394" y="15735"/>
                  <a:pt x="489537" y="11325"/>
                  <a:pt x="496424" y="11325"/>
                </a:cubicBezTo>
                <a:cubicBezTo>
                  <a:pt x="503311" y="11325"/>
                  <a:pt x="509454" y="15735"/>
                  <a:pt x="511712" y="22298"/>
                </a:cubicBezTo>
                <a:cubicBezTo>
                  <a:pt x="511731" y="22365"/>
                  <a:pt x="511759" y="22441"/>
                  <a:pt x="511778" y="22508"/>
                </a:cubicBezTo>
                <a:lnTo>
                  <a:pt x="530076" y="79200"/>
                </a:lnTo>
                <a:lnTo>
                  <a:pt x="589655" y="79115"/>
                </a:lnTo>
                <a:cubicBezTo>
                  <a:pt x="596579" y="79115"/>
                  <a:pt x="602723" y="83506"/>
                  <a:pt x="604961" y="90040"/>
                </a:cubicBezTo>
                <a:cubicBezTo>
                  <a:pt x="605009" y="90173"/>
                  <a:pt x="605047" y="90297"/>
                  <a:pt x="605085" y="90430"/>
                </a:cubicBezTo>
                <a:cubicBezTo>
                  <a:pt x="607095" y="97022"/>
                  <a:pt x="604733" y="104175"/>
                  <a:pt x="599199" y="108233"/>
                </a:cubicBezTo>
                <a:lnTo>
                  <a:pt x="550869" y="143180"/>
                </a:lnTo>
                <a:lnTo>
                  <a:pt x="569395" y="199835"/>
                </a:lnTo>
                <a:cubicBezTo>
                  <a:pt x="569414" y="199911"/>
                  <a:pt x="569443" y="199977"/>
                  <a:pt x="569462" y="200054"/>
                </a:cubicBezTo>
                <a:cubicBezTo>
                  <a:pt x="571481" y="206645"/>
                  <a:pt x="569119" y="213808"/>
                  <a:pt x="563575" y="217865"/>
                </a:cubicBezTo>
                <a:cubicBezTo>
                  <a:pt x="560727" y="219951"/>
                  <a:pt x="557394" y="220999"/>
                  <a:pt x="554050" y="220999"/>
                </a:cubicBezTo>
                <a:cubicBezTo>
                  <a:pt x="550716" y="220999"/>
                  <a:pt x="547373" y="219951"/>
                  <a:pt x="544525" y="217865"/>
                </a:cubicBezTo>
                <a:lnTo>
                  <a:pt x="496414" y="182785"/>
                </a:lnTo>
                <a:lnTo>
                  <a:pt x="448285" y="217884"/>
                </a:lnTo>
                <a:cubicBezTo>
                  <a:pt x="442455" y="222018"/>
                  <a:pt x="434864" y="221971"/>
                  <a:pt x="429254" y="217865"/>
                </a:cubicBezTo>
                <a:cubicBezTo>
                  <a:pt x="423720" y="213808"/>
                  <a:pt x="421348" y="206654"/>
                  <a:pt x="423367" y="200063"/>
                </a:cubicBezTo>
                <a:cubicBezTo>
                  <a:pt x="423386" y="199987"/>
                  <a:pt x="423415" y="199911"/>
                  <a:pt x="423443" y="199835"/>
                </a:cubicBezTo>
                <a:lnTo>
                  <a:pt x="441970" y="143199"/>
                </a:lnTo>
                <a:lnTo>
                  <a:pt x="393706" y="108271"/>
                </a:lnTo>
                <a:cubicBezTo>
                  <a:pt x="388115" y="104165"/>
                  <a:pt x="385743" y="97012"/>
                  <a:pt x="387753" y="90421"/>
                </a:cubicBezTo>
                <a:close/>
                <a:moveTo>
                  <a:pt x="427587" y="103156"/>
                </a:moveTo>
                <a:lnTo>
                  <a:pt x="460705" y="127121"/>
                </a:lnTo>
                <a:cubicBezTo>
                  <a:pt x="466477" y="131216"/>
                  <a:pt x="468859" y="138570"/>
                  <a:pt x="466535" y="145352"/>
                </a:cubicBezTo>
                <a:lnTo>
                  <a:pt x="453857" y="184128"/>
                </a:lnTo>
                <a:lnTo>
                  <a:pt x="486937" y="160001"/>
                </a:lnTo>
                <a:cubicBezTo>
                  <a:pt x="492614" y="155839"/>
                  <a:pt x="500272" y="155848"/>
                  <a:pt x="505968" y="160020"/>
                </a:cubicBezTo>
                <a:lnTo>
                  <a:pt x="539020" y="184128"/>
                </a:lnTo>
                <a:lnTo>
                  <a:pt x="526285" y="145199"/>
                </a:lnTo>
                <a:cubicBezTo>
                  <a:pt x="524046" y="138665"/>
                  <a:pt x="526342" y="131359"/>
                  <a:pt x="532057" y="127168"/>
                </a:cubicBezTo>
                <a:lnTo>
                  <a:pt x="565271" y="103165"/>
                </a:lnTo>
                <a:lnTo>
                  <a:pt x="524351" y="103222"/>
                </a:lnTo>
                <a:cubicBezTo>
                  <a:pt x="517265" y="103222"/>
                  <a:pt x="511102" y="98708"/>
                  <a:pt x="508997" y="91992"/>
                </a:cubicBezTo>
                <a:lnTo>
                  <a:pt x="496443" y="53083"/>
                </a:lnTo>
                <a:lnTo>
                  <a:pt x="483861" y="92078"/>
                </a:lnTo>
                <a:cubicBezTo>
                  <a:pt x="481784" y="98698"/>
                  <a:pt x="475621" y="103213"/>
                  <a:pt x="468554" y="103213"/>
                </a:cubicBezTo>
                <a:lnTo>
                  <a:pt x="427606" y="103156"/>
                </a:lnTo>
                <a:close/>
                <a:moveTo>
                  <a:pt x="840238" y="169850"/>
                </a:moveTo>
                <a:lnTo>
                  <a:pt x="791909" y="204816"/>
                </a:lnTo>
                <a:lnTo>
                  <a:pt x="810435" y="261452"/>
                </a:lnTo>
                <a:cubicBezTo>
                  <a:pt x="812635" y="268043"/>
                  <a:pt x="810301" y="275311"/>
                  <a:pt x="804615" y="279483"/>
                </a:cubicBezTo>
                <a:cubicBezTo>
                  <a:pt x="801776" y="281569"/>
                  <a:pt x="798443" y="282607"/>
                  <a:pt x="795109" y="282607"/>
                </a:cubicBezTo>
                <a:cubicBezTo>
                  <a:pt x="791775" y="282607"/>
                  <a:pt x="788441" y="281569"/>
                  <a:pt x="785603" y="279483"/>
                </a:cubicBezTo>
                <a:lnTo>
                  <a:pt x="737454" y="244354"/>
                </a:lnTo>
                <a:lnTo>
                  <a:pt x="689324" y="279492"/>
                </a:lnTo>
                <a:cubicBezTo>
                  <a:pt x="683733" y="283588"/>
                  <a:pt x="676142" y="283635"/>
                  <a:pt x="670446" y="279587"/>
                </a:cubicBezTo>
                <a:cubicBezTo>
                  <a:pt x="670398" y="279549"/>
                  <a:pt x="670341" y="279511"/>
                  <a:pt x="670293" y="279483"/>
                </a:cubicBezTo>
                <a:cubicBezTo>
                  <a:pt x="664635" y="275330"/>
                  <a:pt x="662321" y="268062"/>
                  <a:pt x="664540" y="261395"/>
                </a:cubicBezTo>
                <a:lnTo>
                  <a:pt x="683047" y="204826"/>
                </a:lnTo>
                <a:lnTo>
                  <a:pt x="634736" y="169907"/>
                </a:lnTo>
                <a:cubicBezTo>
                  <a:pt x="629088" y="165764"/>
                  <a:pt x="626736" y="158563"/>
                  <a:pt x="628812" y="151952"/>
                </a:cubicBezTo>
                <a:cubicBezTo>
                  <a:pt x="628831" y="151886"/>
                  <a:pt x="628850" y="151829"/>
                  <a:pt x="628869" y="151762"/>
                </a:cubicBezTo>
                <a:cubicBezTo>
                  <a:pt x="631079" y="145132"/>
                  <a:pt x="637232" y="140684"/>
                  <a:pt x="644195" y="140684"/>
                </a:cubicBezTo>
                <a:lnTo>
                  <a:pt x="703831" y="140818"/>
                </a:lnTo>
                <a:lnTo>
                  <a:pt x="722109" y="84191"/>
                </a:lnTo>
                <a:cubicBezTo>
                  <a:pt x="724224" y="77457"/>
                  <a:pt x="730367" y="72942"/>
                  <a:pt x="737445" y="72942"/>
                </a:cubicBezTo>
                <a:cubicBezTo>
                  <a:pt x="744407" y="72942"/>
                  <a:pt x="750561" y="77391"/>
                  <a:pt x="752770" y="84020"/>
                </a:cubicBezTo>
                <a:cubicBezTo>
                  <a:pt x="752780" y="84058"/>
                  <a:pt x="752789" y="84087"/>
                  <a:pt x="752808" y="84125"/>
                </a:cubicBezTo>
                <a:lnTo>
                  <a:pt x="771115" y="140818"/>
                </a:lnTo>
                <a:lnTo>
                  <a:pt x="830675" y="140684"/>
                </a:lnTo>
                <a:cubicBezTo>
                  <a:pt x="837771" y="140684"/>
                  <a:pt x="843925" y="145161"/>
                  <a:pt x="846058" y="151857"/>
                </a:cubicBezTo>
                <a:cubicBezTo>
                  <a:pt x="848239" y="158477"/>
                  <a:pt x="845906" y="165687"/>
                  <a:pt x="840229" y="169859"/>
                </a:cubicBezTo>
                <a:close/>
                <a:moveTo>
                  <a:pt x="806348" y="164744"/>
                </a:moveTo>
                <a:lnTo>
                  <a:pt x="765429" y="164840"/>
                </a:lnTo>
                <a:cubicBezTo>
                  <a:pt x="758304" y="164840"/>
                  <a:pt x="752132" y="160325"/>
                  <a:pt x="750027" y="153600"/>
                </a:cubicBezTo>
                <a:lnTo>
                  <a:pt x="737492" y="114767"/>
                </a:lnTo>
                <a:lnTo>
                  <a:pt x="724929" y="153657"/>
                </a:lnTo>
                <a:cubicBezTo>
                  <a:pt x="722690" y="160391"/>
                  <a:pt x="716528" y="164840"/>
                  <a:pt x="709574" y="164840"/>
                </a:cubicBezTo>
                <a:lnTo>
                  <a:pt x="668598" y="164744"/>
                </a:lnTo>
                <a:lnTo>
                  <a:pt x="701783" y="188738"/>
                </a:lnTo>
                <a:cubicBezTo>
                  <a:pt x="707393" y="192853"/>
                  <a:pt x="709746" y="200006"/>
                  <a:pt x="707736" y="206597"/>
                </a:cubicBezTo>
                <a:cubicBezTo>
                  <a:pt x="707717" y="206673"/>
                  <a:pt x="707689" y="206740"/>
                  <a:pt x="707669" y="206816"/>
                </a:cubicBezTo>
                <a:lnTo>
                  <a:pt x="694963" y="245678"/>
                </a:lnTo>
                <a:lnTo>
                  <a:pt x="727967" y="221580"/>
                </a:lnTo>
                <a:cubicBezTo>
                  <a:pt x="730872" y="219513"/>
                  <a:pt x="734216" y="218494"/>
                  <a:pt x="737530" y="218494"/>
                </a:cubicBezTo>
                <a:cubicBezTo>
                  <a:pt x="740874" y="218494"/>
                  <a:pt x="744188" y="219532"/>
                  <a:pt x="746998" y="221590"/>
                </a:cubicBezTo>
                <a:lnTo>
                  <a:pt x="780031" y="245688"/>
                </a:lnTo>
                <a:lnTo>
                  <a:pt x="767315" y="206816"/>
                </a:lnTo>
                <a:cubicBezTo>
                  <a:pt x="765086" y="200120"/>
                  <a:pt x="767477" y="192805"/>
                  <a:pt x="773278" y="188681"/>
                </a:cubicBezTo>
                <a:lnTo>
                  <a:pt x="806348" y="16475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6013"/>
                                        </p:tgtEl>
                                        <p:attrNameLst>
                                          <p:attrName>style.visibility</p:attrName>
                                        </p:attrNameLst>
                                      </p:cBhvr>
                                      <p:to>
                                        <p:strVal val="visible"/>
                                      </p:to>
                                    </p:set>
                                    <p:anim calcmode="lin" valueType="num">
                                      <p:cBhvr additive="base">
                                        <p:cTn dur="500"/>
                                        <p:tgtEl>
                                          <p:spTgt spid="1601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6017"/>
                                        </p:tgtEl>
                                        <p:attrNameLst>
                                          <p:attrName>style.visibility</p:attrName>
                                        </p:attrNameLst>
                                      </p:cBhvr>
                                      <p:to>
                                        <p:strVal val="visible"/>
                                      </p:to>
                                    </p:set>
                                    <p:anim calcmode="lin" valueType="num">
                                      <p:cBhvr additive="base">
                                        <p:cTn dur="500"/>
                                        <p:tgtEl>
                                          <p:spTgt spid="16017"/>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6014"/>
                                        </p:tgtEl>
                                        <p:attrNameLst>
                                          <p:attrName>style.visibility</p:attrName>
                                        </p:attrNameLst>
                                      </p:cBhvr>
                                      <p:to>
                                        <p:strVal val="visible"/>
                                      </p:to>
                                    </p:set>
                                    <p:animEffect filter="fade" transition="in">
                                      <p:cBhvr>
                                        <p:cTn dur="500"/>
                                        <p:tgtEl>
                                          <p:spTgt spid="16014"/>
                                        </p:tgtEl>
                                      </p:cBhvr>
                                    </p:animEffect>
                                  </p:childTnLst>
                                </p:cTn>
                              </p:par>
                              <p:par>
                                <p:cTn fill="hold" nodeType="withEffect" presetClass="entr" presetID="10" presetSubtype="0">
                                  <p:stCondLst>
                                    <p:cond delay="500"/>
                                  </p:stCondLst>
                                  <p:childTnLst>
                                    <p:set>
                                      <p:cBhvr>
                                        <p:cTn dur="1" fill="hold">
                                          <p:stCondLst>
                                            <p:cond delay="0"/>
                                          </p:stCondLst>
                                        </p:cTn>
                                        <p:tgtEl>
                                          <p:spTgt spid="16015"/>
                                        </p:tgtEl>
                                        <p:attrNameLst>
                                          <p:attrName>style.visibility</p:attrName>
                                        </p:attrNameLst>
                                      </p:cBhvr>
                                      <p:to>
                                        <p:strVal val="visible"/>
                                      </p:to>
                                    </p:set>
                                    <p:animEffect filter="fade" transition="in">
                                      <p:cBhvr>
                                        <p:cTn dur="500"/>
                                        <p:tgtEl>
                                          <p:spTgt spid="16015"/>
                                        </p:tgtEl>
                                      </p:cBhvr>
                                    </p:animEffect>
                                  </p:childTnLst>
                                </p:cTn>
                              </p:par>
                              <p:par>
                                <p:cTn fill="hold" nodeType="withEffect" presetClass="entr" presetID="10" presetSubtype="0">
                                  <p:stCondLst>
                                    <p:cond delay="500"/>
                                  </p:stCondLst>
                                  <p:childTnLst>
                                    <p:set>
                                      <p:cBhvr>
                                        <p:cTn dur="1" fill="hold">
                                          <p:stCondLst>
                                            <p:cond delay="0"/>
                                          </p:stCondLst>
                                        </p:cTn>
                                        <p:tgtEl>
                                          <p:spTgt spid="16036"/>
                                        </p:tgtEl>
                                        <p:attrNameLst>
                                          <p:attrName>style.visibility</p:attrName>
                                        </p:attrNameLst>
                                      </p:cBhvr>
                                      <p:to>
                                        <p:strVal val="visible"/>
                                      </p:to>
                                    </p:set>
                                    <p:animEffect filter="fade" transition="in">
                                      <p:cBhvr>
                                        <p:cTn dur="500"/>
                                        <p:tgtEl>
                                          <p:spTgt spid="16036"/>
                                        </p:tgtEl>
                                      </p:cBhvr>
                                    </p:animEffect>
                                  </p:childTnLst>
                                </p:cTn>
                              </p:par>
                              <p:par>
                                <p:cTn fill="hold" nodeType="withEffect" presetClass="entr" presetID="10" presetSubtype="0">
                                  <p:stCondLst>
                                    <p:cond delay="500"/>
                                  </p:stCondLst>
                                  <p:childTnLst>
                                    <p:set>
                                      <p:cBhvr>
                                        <p:cTn dur="1" fill="hold">
                                          <p:stCondLst>
                                            <p:cond delay="0"/>
                                          </p:stCondLst>
                                        </p:cTn>
                                        <p:tgtEl>
                                          <p:spTgt spid="16018"/>
                                        </p:tgtEl>
                                        <p:attrNameLst>
                                          <p:attrName>style.visibility</p:attrName>
                                        </p:attrNameLst>
                                      </p:cBhvr>
                                      <p:to>
                                        <p:strVal val="visible"/>
                                      </p:to>
                                    </p:set>
                                    <p:animEffect filter="fade" transition="in">
                                      <p:cBhvr>
                                        <p:cTn dur="500"/>
                                        <p:tgtEl>
                                          <p:spTgt spid="16018"/>
                                        </p:tgtEl>
                                      </p:cBhvr>
                                    </p:animEffect>
                                  </p:childTnLst>
                                </p:cTn>
                              </p:par>
                              <p:par>
                                <p:cTn fill="hold" nodeType="withEffect" presetClass="entr" presetID="10" presetSubtype="0">
                                  <p:stCondLst>
                                    <p:cond delay="500"/>
                                  </p:stCondLst>
                                  <p:childTnLst>
                                    <p:set>
                                      <p:cBhvr>
                                        <p:cTn dur="1" fill="hold">
                                          <p:stCondLst>
                                            <p:cond delay="0"/>
                                          </p:stCondLst>
                                        </p:cTn>
                                        <p:tgtEl>
                                          <p:spTgt spid="16010"/>
                                        </p:tgtEl>
                                        <p:attrNameLst>
                                          <p:attrName>style.visibility</p:attrName>
                                        </p:attrNameLst>
                                      </p:cBhvr>
                                      <p:to>
                                        <p:strVal val="visible"/>
                                      </p:to>
                                    </p:set>
                                    <p:animEffect filter="fade" transition="in">
                                      <p:cBhvr>
                                        <p:cTn dur="500"/>
                                        <p:tgtEl>
                                          <p:spTgt spid="16010"/>
                                        </p:tgtEl>
                                      </p:cBhvr>
                                    </p:animEffect>
                                  </p:childTnLst>
                                </p:cTn>
                              </p:par>
                              <p:par>
                                <p:cTn fill="hold" nodeType="withEffect" presetClass="entr" presetID="10" presetSubtype="0">
                                  <p:stCondLst>
                                    <p:cond delay="500"/>
                                  </p:stCondLst>
                                  <p:childTnLst>
                                    <p:set>
                                      <p:cBhvr>
                                        <p:cTn dur="1" fill="hold">
                                          <p:stCondLst>
                                            <p:cond delay="0"/>
                                          </p:stCondLst>
                                        </p:cTn>
                                        <p:tgtEl>
                                          <p:spTgt spid="16016"/>
                                        </p:tgtEl>
                                        <p:attrNameLst>
                                          <p:attrName>style.visibility</p:attrName>
                                        </p:attrNameLst>
                                      </p:cBhvr>
                                      <p:to>
                                        <p:strVal val="visible"/>
                                      </p:to>
                                    </p:set>
                                    <p:animEffect filter="fade" transition="in">
                                      <p:cBhvr>
                                        <p:cTn dur="500"/>
                                        <p:tgtEl>
                                          <p:spTgt spid="16016"/>
                                        </p:tgtEl>
                                      </p:cBhvr>
                                    </p:animEffect>
                                  </p:childTnLst>
                                </p:cTn>
                              </p:par>
                              <p:par>
                                <p:cTn fill="hold" nodeType="withEffect" presetClass="entr" presetID="10" presetSubtype="0">
                                  <p:stCondLst>
                                    <p:cond delay="1000"/>
                                  </p:stCondLst>
                                  <p:childTnLst>
                                    <p:set>
                                      <p:cBhvr>
                                        <p:cTn dur="1" fill="hold">
                                          <p:stCondLst>
                                            <p:cond delay="0"/>
                                          </p:stCondLst>
                                        </p:cTn>
                                        <p:tgtEl>
                                          <p:spTgt spid="16019"/>
                                        </p:tgtEl>
                                        <p:attrNameLst>
                                          <p:attrName>style.visibility</p:attrName>
                                        </p:attrNameLst>
                                      </p:cBhvr>
                                      <p:to>
                                        <p:strVal val="visible"/>
                                      </p:to>
                                    </p:set>
                                    <p:animEffect filter="fade" transition="in">
                                      <p:cBhvr>
                                        <p:cTn dur="500"/>
                                        <p:tgtEl>
                                          <p:spTgt spid="1601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41" name="Shape 16041"/>
        <p:cNvGrpSpPr/>
        <p:nvPr/>
      </p:nvGrpSpPr>
      <p:grpSpPr>
        <a:xfrm>
          <a:off x="0" y="0"/>
          <a:ext cx="0" cy="0"/>
          <a:chOff x="0" y="0"/>
          <a:chExt cx="0" cy="0"/>
        </a:xfrm>
      </p:grpSpPr>
      <p:sp>
        <p:nvSpPr>
          <p:cNvPr id="16042" name="Google Shape;16042;p267"/>
          <p:cNvSpPr/>
          <p:nvPr/>
        </p:nvSpPr>
        <p:spPr>
          <a:xfrm flipH="1">
            <a:off x="6243447" y="1396866"/>
            <a:ext cx="5457472" cy="464017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043" name="Google Shape;16043;p267"/>
          <p:cNvSpPr txBox="1"/>
          <p:nvPr/>
        </p:nvSpPr>
        <p:spPr>
          <a:xfrm>
            <a:off x="296268" y="385036"/>
            <a:ext cx="1096228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Critérios de inclusão e exclusão</a:t>
            </a:r>
            <a:endParaRPr/>
          </a:p>
        </p:txBody>
      </p:sp>
      <p:sp>
        <p:nvSpPr>
          <p:cNvPr id="16044" name="Google Shape;16044;p267"/>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csHEV, hemólise extravascular clinicamente significativa; eGFR, estimativa da taxa de filtração glomerular; HEV, hemólise extravascular; Hb, hemoglobina; HIV, vírus da imunodeficiência humana; TCTH, transplante células-tronco hematopoiéticas; HPN, hemoglobinúria paroxística noturna; LSN, limite superior de normalidade.</a:t>
            </a:r>
            <a:endParaRPr/>
          </a:p>
          <a:p>
            <a:pPr indent="0" lvl="0" marL="0" rtl="0" algn="l">
              <a:lnSpc>
                <a:spcPct val="90000"/>
              </a:lnSpc>
              <a:spcBef>
                <a:spcPts val="300"/>
              </a:spcBef>
              <a:spcAft>
                <a:spcPts val="0"/>
              </a:spcAft>
              <a:buClr>
                <a:schemeClr val="dk1"/>
              </a:buClr>
              <a:buSzPts val="800"/>
              <a:buNone/>
            </a:pPr>
            <a:r>
              <a:rPr b="0" i="0" lang="pt-BR" u="none"/>
              <a:t>1. ClinicalTrials.gov. NCT04469465. Atualizado em 24 de julho de 2023. Disponível em https://clinicaltrials.gov/ct2/show/NCT04469465. Acesso em dezembro de 2023; 2. </a:t>
            </a:r>
            <a:r>
              <a:rPr b="0" i="1" lang="pt-BR" u="none"/>
              <a:t>Lee JW, et al. HemasphereBP. 2023; 7(S3):e777903c.</a:t>
            </a:r>
            <a:endParaRPr/>
          </a:p>
        </p:txBody>
      </p:sp>
      <p:sp>
        <p:nvSpPr>
          <p:cNvPr id="16045" name="Google Shape;16045;p267"/>
          <p:cNvSpPr/>
          <p:nvPr/>
        </p:nvSpPr>
        <p:spPr>
          <a:xfrm flipH="1">
            <a:off x="407986" y="1381022"/>
            <a:ext cx="5316537" cy="4667753"/>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046" name="Google Shape;16046;p267"/>
          <p:cNvSpPr/>
          <p:nvPr/>
        </p:nvSpPr>
        <p:spPr>
          <a:xfrm>
            <a:off x="0" y="1071993"/>
            <a:ext cx="4914904" cy="743073"/>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047" name="Google Shape;16047;p267"/>
          <p:cNvSpPr txBox="1"/>
          <p:nvPr/>
        </p:nvSpPr>
        <p:spPr>
          <a:xfrm>
            <a:off x="546601" y="1279423"/>
            <a:ext cx="3893275" cy="321242"/>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2000"/>
              <a:buFont typeface="Calibri"/>
              <a:buNone/>
            </a:pPr>
            <a:r>
              <a:rPr b="1" i="0" lang="pt-BR" sz="2000" u="none" cap="none" strike="noStrike">
                <a:solidFill>
                  <a:srgbClr val="F3F4F3"/>
                </a:solidFill>
                <a:latin typeface="Calibri"/>
                <a:ea typeface="Calibri"/>
                <a:cs typeface="Calibri"/>
                <a:sym typeface="Calibri"/>
              </a:rPr>
              <a:t>Principais critérios de inclusão</a:t>
            </a:r>
            <a:r>
              <a:rPr b="1" baseline="30000" i="0" lang="pt-BR" sz="2000" u="none" cap="none" strike="noStrike">
                <a:solidFill>
                  <a:srgbClr val="F3F4F3"/>
                </a:solidFill>
                <a:latin typeface="Calibri"/>
                <a:ea typeface="Calibri"/>
                <a:cs typeface="Calibri"/>
                <a:sym typeface="Calibri"/>
              </a:rPr>
              <a:t>1.2</a:t>
            </a:r>
            <a:endParaRPr/>
          </a:p>
        </p:txBody>
      </p:sp>
      <p:sp>
        <p:nvSpPr>
          <p:cNvPr id="16048" name="Google Shape;16048;p267"/>
          <p:cNvSpPr/>
          <p:nvPr/>
        </p:nvSpPr>
        <p:spPr>
          <a:xfrm>
            <a:off x="4213964" y="1173053"/>
            <a:ext cx="529486" cy="533982"/>
          </a:xfrm>
          <a:custGeom>
            <a:rect b="b" l="l" r="r" t="t"/>
            <a:pathLst>
              <a:path extrusionOk="0" h="1446934" w="1434750">
                <a:moveTo>
                  <a:pt x="1012995" y="707482"/>
                </a:moveTo>
                <a:cubicBezTo>
                  <a:pt x="1054140" y="707577"/>
                  <a:pt x="1082365" y="658318"/>
                  <a:pt x="1096334" y="624237"/>
                </a:cubicBezTo>
                <a:cubicBezTo>
                  <a:pt x="1115364" y="577874"/>
                  <a:pt x="1121505" y="527437"/>
                  <a:pt x="1082429" y="490906"/>
                </a:cubicBezTo>
                <a:cubicBezTo>
                  <a:pt x="1020727" y="433278"/>
                  <a:pt x="910148" y="472959"/>
                  <a:pt x="914731" y="564413"/>
                </a:cubicBezTo>
                <a:cubicBezTo>
                  <a:pt x="916895" y="606990"/>
                  <a:pt x="947666" y="678620"/>
                  <a:pt x="985819" y="700163"/>
                </a:cubicBezTo>
                <a:cubicBezTo>
                  <a:pt x="993966" y="704777"/>
                  <a:pt x="1002971" y="707482"/>
                  <a:pt x="1012995" y="707482"/>
                </a:cubicBezTo>
                <a:lnTo>
                  <a:pt x="1012995" y="707482"/>
                </a:lnTo>
                <a:close/>
                <a:moveTo>
                  <a:pt x="506878" y="1334105"/>
                </a:moveTo>
                <a:cubicBezTo>
                  <a:pt x="510315" y="1342124"/>
                  <a:pt x="506528" y="1351416"/>
                  <a:pt x="498413" y="1354853"/>
                </a:cubicBezTo>
                <a:cubicBezTo>
                  <a:pt x="490395" y="1358289"/>
                  <a:pt x="481103" y="1354503"/>
                  <a:pt x="477666" y="1346388"/>
                </a:cubicBezTo>
                <a:lnTo>
                  <a:pt x="462678" y="1310939"/>
                </a:lnTo>
                <a:cubicBezTo>
                  <a:pt x="459337" y="1302920"/>
                  <a:pt x="463124" y="1293629"/>
                  <a:pt x="471143" y="1290192"/>
                </a:cubicBezTo>
                <a:cubicBezTo>
                  <a:pt x="479257" y="1286851"/>
                  <a:pt x="488549" y="1290638"/>
                  <a:pt x="491890" y="1298656"/>
                </a:cubicBezTo>
                <a:lnTo>
                  <a:pt x="506878" y="1334105"/>
                </a:lnTo>
                <a:close/>
                <a:moveTo>
                  <a:pt x="690168" y="1153965"/>
                </a:moveTo>
                <a:lnTo>
                  <a:pt x="717407" y="1218562"/>
                </a:lnTo>
                <a:lnTo>
                  <a:pt x="744646" y="1153965"/>
                </a:lnTo>
                <a:cubicBezTo>
                  <a:pt x="748083" y="1145851"/>
                  <a:pt x="757375" y="1142064"/>
                  <a:pt x="765489" y="1145501"/>
                </a:cubicBezTo>
                <a:lnTo>
                  <a:pt x="791646" y="1156606"/>
                </a:lnTo>
                <a:cubicBezTo>
                  <a:pt x="814207" y="1091946"/>
                  <a:pt x="837469" y="1013729"/>
                  <a:pt x="892488" y="966538"/>
                </a:cubicBezTo>
                <a:cubicBezTo>
                  <a:pt x="857230" y="947955"/>
                  <a:pt x="827350" y="919984"/>
                  <a:pt x="811853" y="884821"/>
                </a:cubicBezTo>
                <a:cubicBezTo>
                  <a:pt x="751870" y="904837"/>
                  <a:pt x="683040" y="904837"/>
                  <a:pt x="623057" y="884821"/>
                </a:cubicBezTo>
                <a:cubicBezTo>
                  <a:pt x="607529" y="920016"/>
                  <a:pt x="577680" y="947955"/>
                  <a:pt x="542422" y="966538"/>
                </a:cubicBezTo>
                <a:cubicBezTo>
                  <a:pt x="597728" y="1013888"/>
                  <a:pt x="620448" y="1091564"/>
                  <a:pt x="643168" y="1156511"/>
                </a:cubicBezTo>
                <a:lnTo>
                  <a:pt x="669421" y="1145501"/>
                </a:lnTo>
                <a:cubicBezTo>
                  <a:pt x="677440" y="1142064"/>
                  <a:pt x="686732" y="1145851"/>
                  <a:pt x="690168" y="1153965"/>
                </a:cubicBezTo>
                <a:lnTo>
                  <a:pt x="690168" y="1153965"/>
                </a:lnTo>
                <a:close/>
                <a:moveTo>
                  <a:pt x="717407" y="1278259"/>
                </a:moveTo>
                <a:lnTo>
                  <a:pt x="462774" y="1444398"/>
                </a:lnTo>
                <a:cubicBezTo>
                  <a:pt x="454468" y="1449712"/>
                  <a:pt x="443204" y="1446466"/>
                  <a:pt x="439321" y="1436633"/>
                </a:cubicBezTo>
                <a:lnTo>
                  <a:pt x="375902" y="1286437"/>
                </a:lnTo>
                <a:cubicBezTo>
                  <a:pt x="372561" y="1278418"/>
                  <a:pt x="376347" y="1269126"/>
                  <a:pt x="384366" y="1265690"/>
                </a:cubicBezTo>
                <a:lnTo>
                  <a:pt x="419370" y="1250893"/>
                </a:lnTo>
                <a:cubicBezTo>
                  <a:pt x="383189" y="1197592"/>
                  <a:pt x="269078" y="1154474"/>
                  <a:pt x="206390" y="1124690"/>
                </a:cubicBezTo>
                <a:cubicBezTo>
                  <a:pt x="166868" y="1105470"/>
                  <a:pt x="133583" y="1072567"/>
                  <a:pt x="118436" y="1030690"/>
                </a:cubicBezTo>
                <a:lnTo>
                  <a:pt x="5407" y="717251"/>
                </a:lnTo>
                <a:cubicBezTo>
                  <a:pt x="-27528" y="626878"/>
                  <a:pt x="99312" y="579783"/>
                  <a:pt x="134570" y="669710"/>
                </a:cubicBezTo>
                <a:lnTo>
                  <a:pt x="219914" y="886826"/>
                </a:lnTo>
                <a:cubicBezTo>
                  <a:pt x="220264" y="886381"/>
                  <a:pt x="220646" y="885999"/>
                  <a:pt x="220996" y="885553"/>
                </a:cubicBezTo>
                <a:cubicBezTo>
                  <a:pt x="193216" y="823597"/>
                  <a:pt x="217209" y="758014"/>
                  <a:pt x="273501" y="715978"/>
                </a:cubicBezTo>
                <a:cubicBezTo>
                  <a:pt x="291098" y="702804"/>
                  <a:pt x="311846" y="691985"/>
                  <a:pt x="334661" y="684125"/>
                </a:cubicBezTo>
                <a:cubicBezTo>
                  <a:pt x="310859" y="649026"/>
                  <a:pt x="291289" y="598335"/>
                  <a:pt x="291830" y="557031"/>
                </a:cubicBezTo>
                <a:cubicBezTo>
                  <a:pt x="293198" y="442124"/>
                  <a:pt x="433275" y="393215"/>
                  <a:pt x="513019" y="467645"/>
                </a:cubicBezTo>
                <a:cubicBezTo>
                  <a:pt x="549105" y="501280"/>
                  <a:pt x="558301" y="546848"/>
                  <a:pt x="547641" y="594643"/>
                </a:cubicBezTo>
                <a:cubicBezTo>
                  <a:pt x="569120" y="577683"/>
                  <a:pt x="594641" y="564159"/>
                  <a:pt x="622866" y="554676"/>
                </a:cubicBezTo>
                <a:cubicBezTo>
                  <a:pt x="595723" y="515631"/>
                  <a:pt x="573257" y="457971"/>
                  <a:pt x="573798" y="411512"/>
                </a:cubicBezTo>
                <a:cubicBezTo>
                  <a:pt x="575325" y="284418"/>
                  <a:pt x="730390" y="230831"/>
                  <a:pt x="818058" y="312835"/>
                </a:cubicBezTo>
                <a:cubicBezTo>
                  <a:pt x="846283" y="339278"/>
                  <a:pt x="863148" y="376891"/>
                  <a:pt x="860889" y="421250"/>
                </a:cubicBezTo>
                <a:cubicBezTo>
                  <a:pt x="858630" y="464717"/>
                  <a:pt x="837628" y="517859"/>
                  <a:pt x="812012" y="554644"/>
                </a:cubicBezTo>
                <a:cubicBezTo>
                  <a:pt x="840142" y="564127"/>
                  <a:pt x="865694" y="577651"/>
                  <a:pt x="887142" y="594612"/>
                </a:cubicBezTo>
                <a:cubicBezTo>
                  <a:pt x="876577" y="546816"/>
                  <a:pt x="885710" y="501248"/>
                  <a:pt x="921859" y="467613"/>
                </a:cubicBezTo>
                <a:cubicBezTo>
                  <a:pt x="1003766" y="391115"/>
                  <a:pt x="1148999" y="445147"/>
                  <a:pt x="1142857" y="565750"/>
                </a:cubicBezTo>
                <a:cubicBezTo>
                  <a:pt x="1140948" y="604253"/>
                  <a:pt x="1122555" y="651094"/>
                  <a:pt x="1100185" y="684093"/>
                </a:cubicBezTo>
                <a:cubicBezTo>
                  <a:pt x="1166850" y="707004"/>
                  <a:pt x="1225210" y="760496"/>
                  <a:pt x="1225210" y="832475"/>
                </a:cubicBezTo>
                <a:cubicBezTo>
                  <a:pt x="1225210" y="851059"/>
                  <a:pt x="1221233" y="868911"/>
                  <a:pt x="1213755" y="885521"/>
                </a:cubicBezTo>
                <a:cubicBezTo>
                  <a:pt x="1214105" y="885967"/>
                  <a:pt x="1214550" y="886349"/>
                  <a:pt x="1214932" y="886794"/>
                </a:cubicBezTo>
                <a:lnTo>
                  <a:pt x="1300181" y="669678"/>
                </a:lnTo>
                <a:cubicBezTo>
                  <a:pt x="1335439" y="579751"/>
                  <a:pt x="1462279" y="626847"/>
                  <a:pt x="1429344" y="717219"/>
                </a:cubicBezTo>
                <a:lnTo>
                  <a:pt x="1316315" y="1030658"/>
                </a:lnTo>
                <a:cubicBezTo>
                  <a:pt x="1301422" y="1071516"/>
                  <a:pt x="1267596" y="1106711"/>
                  <a:pt x="1227661" y="1125008"/>
                </a:cubicBezTo>
                <a:cubicBezTo>
                  <a:pt x="1164241" y="1156225"/>
                  <a:pt x="1052485" y="1196256"/>
                  <a:pt x="1015508" y="1250829"/>
                </a:cubicBezTo>
                <a:lnTo>
                  <a:pt x="1050416" y="1265626"/>
                </a:lnTo>
                <a:cubicBezTo>
                  <a:pt x="1058531" y="1269063"/>
                  <a:pt x="1062318" y="1278354"/>
                  <a:pt x="1058881" y="1286374"/>
                </a:cubicBezTo>
                <a:lnTo>
                  <a:pt x="994029" y="1439624"/>
                </a:lnTo>
                <a:cubicBezTo>
                  <a:pt x="989256" y="1446943"/>
                  <a:pt x="979423" y="1449012"/>
                  <a:pt x="972009" y="1444302"/>
                </a:cubicBezTo>
                <a:lnTo>
                  <a:pt x="717407" y="1278259"/>
                </a:lnTo>
                <a:close/>
                <a:moveTo>
                  <a:pt x="449059" y="1238387"/>
                </a:moveTo>
                <a:lnTo>
                  <a:pt x="613861" y="1168921"/>
                </a:lnTo>
                <a:cubicBezTo>
                  <a:pt x="611697" y="1162684"/>
                  <a:pt x="609438" y="1156034"/>
                  <a:pt x="607083" y="1149160"/>
                </a:cubicBezTo>
                <a:cubicBezTo>
                  <a:pt x="577489" y="1062925"/>
                  <a:pt x="539177" y="950882"/>
                  <a:pt x="413069" y="957756"/>
                </a:cubicBezTo>
                <a:cubicBezTo>
                  <a:pt x="409919" y="957851"/>
                  <a:pt x="406832" y="957119"/>
                  <a:pt x="404318" y="955687"/>
                </a:cubicBezTo>
                <a:lnTo>
                  <a:pt x="291830" y="899395"/>
                </a:lnTo>
                <a:cubicBezTo>
                  <a:pt x="242953" y="874957"/>
                  <a:pt x="205785" y="949641"/>
                  <a:pt x="254472" y="973984"/>
                </a:cubicBezTo>
                <a:lnTo>
                  <a:pt x="390317" y="1041891"/>
                </a:lnTo>
                <a:cubicBezTo>
                  <a:pt x="398177" y="1045869"/>
                  <a:pt x="401327" y="1055319"/>
                  <a:pt x="397445" y="1063179"/>
                </a:cubicBezTo>
                <a:cubicBezTo>
                  <a:pt x="393467" y="1071039"/>
                  <a:pt x="384016" y="1074189"/>
                  <a:pt x="376156" y="1070212"/>
                </a:cubicBezTo>
                <a:lnTo>
                  <a:pt x="240311" y="1002305"/>
                </a:lnTo>
                <a:cubicBezTo>
                  <a:pt x="210177" y="987254"/>
                  <a:pt x="194934" y="958456"/>
                  <a:pt x="200980" y="925648"/>
                </a:cubicBezTo>
                <a:lnTo>
                  <a:pt x="105008" y="681293"/>
                </a:lnTo>
                <a:cubicBezTo>
                  <a:pt x="84992" y="630251"/>
                  <a:pt x="16513" y="655040"/>
                  <a:pt x="35287" y="706463"/>
                </a:cubicBezTo>
                <a:cubicBezTo>
                  <a:pt x="62622" y="781593"/>
                  <a:pt x="118723" y="939713"/>
                  <a:pt x="148316" y="1019998"/>
                </a:cubicBezTo>
                <a:cubicBezTo>
                  <a:pt x="160949" y="1054015"/>
                  <a:pt x="187297" y="1080076"/>
                  <a:pt x="220296" y="1096114"/>
                </a:cubicBezTo>
                <a:cubicBezTo>
                  <a:pt x="293103" y="1130704"/>
                  <a:pt x="407818" y="1171753"/>
                  <a:pt x="449059" y="1238387"/>
                </a:cubicBezTo>
                <a:lnTo>
                  <a:pt x="449059" y="1238387"/>
                </a:lnTo>
                <a:close/>
                <a:moveTo>
                  <a:pt x="697646" y="1253279"/>
                </a:moveTo>
                <a:lnTo>
                  <a:pt x="667162" y="1180854"/>
                </a:lnTo>
                <a:lnTo>
                  <a:pt x="411351" y="1288728"/>
                </a:lnTo>
                <a:lnTo>
                  <a:pt x="461405" y="1407421"/>
                </a:lnTo>
                <a:lnTo>
                  <a:pt x="697646" y="1253279"/>
                </a:lnTo>
                <a:close/>
                <a:moveTo>
                  <a:pt x="415583" y="925839"/>
                </a:moveTo>
                <a:cubicBezTo>
                  <a:pt x="454468" y="924407"/>
                  <a:pt x="486035" y="931980"/>
                  <a:pt x="512001" y="945759"/>
                </a:cubicBezTo>
                <a:cubicBezTo>
                  <a:pt x="546718" y="931058"/>
                  <a:pt x="578285" y="906332"/>
                  <a:pt x="593368" y="872952"/>
                </a:cubicBezTo>
                <a:cubicBezTo>
                  <a:pt x="529598" y="842817"/>
                  <a:pt x="479703" y="786175"/>
                  <a:pt x="481866" y="715469"/>
                </a:cubicBezTo>
                <a:cubicBezTo>
                  <a:pt x="442822" y="749295"/>
                  <a:pt x="393467" y="746494"/>
                  <a:pt x="356491" y="710600"/>
                </a:cubicBezTo>
                <a:cubicBezTo>
                  <a:pt x="298672" y="727020"/>
                  <a:pt x="241393" y="770678"/>
                  <a:pt x="241393" y="832539"/>
                </a:cubicBezTo>
                <a:cubicBezTo>
                  <a:pt x="241393" y="844440"/>
                  <a:pt x="243653" y="855991"/>
                  <a:pt x="247789" y="867097"/>
                </a:cubicBezTo>
                <a:cubicBezTo>
                  <a:pt x="264750" y="860414"/>
                  <a:pt x="284766" y="860414"/>
                  <a:pt x="305959" y="871075"/>
                </a:cubicBezTo>
                <a:lnTo>
                  <a:pt x="415583" y="925839"/>
                </a:lnTo>
                <a:close/>
                <a:moveTo>
                  <a:pt x="957148" y="1346356"/>
                </a:moveTo>
                <a:cubicBezTo>
                  <a:pt x="953807" y="1354471"/>
                  <a:pt x="944515" y="1358258"/>
                  <a:pt x="936401" y="1354821"/>
                </a:cubicBezTo>
                <a:cubicBezTo>
                  <a:pt x="928382" y="1351384"/>
                  <a:pt x="924595" y="1342092"/>
                  <a:pt x="927937" y="1334074"/>
                </a:cubicBezTo>
                <a:lnTo>
                  <a:pt x="942924" y="1298625"/>
                </a:lnTo>
                <a:cubicBezTo>
                  <a:pt x="946361" y="1290606"/>
                  <a:pt x="955653" y="1286819"/>
                  <a:pt x="963672" y="1290160"/>
                </a:cubicBezTo>
                <a:cubicBezTo>
                  <a:pt x="971786" y="1293597"/>
                  <a:pt x="975573" y="1302889"/>
                  <a:pt x="972136" y="1310908"/>
                </a:cubicBezTo>
                <a:lnTo>
                  <a:pt x="957148" y="1346356"/>
                </a:lnTo>
                <a:close/>
                <a:moveTo>
                  <a:pt x="767748" y="1180854"/>
                </a:moveTo>
                <a:lnTo>
                  <a:pt x="737168" y="1253279"/>
                </a:lnTo>
                <a:lnTo>
                  <a:pt x="973505" y="1407421"/>
                </a:lnTo>
                <a:lnTo>
                  <a:pt x="1023559" y="1288728"/>
                </a:lnTo>
                <a:lnTo>
                  <a:pt x="767748" y="1180854"/>
                </a:lnTo>
                <a:close/>
                <a:moveTo>
                  <a:pt x="820954" y="1168953"/>
                </a:moveTo>
                <a:lnTo>
                  <a:pt x="985756" y="1238419"/>
                </a:lnTo>
                <a:cubicBezTo>
                  <a:pt x="1027060" y="1171753"/>
                  <a:pt x="1141712" y="1130704"/>
                  <a:pt x="1214519" y="1096178"/>
                </a:cubicBezTo>
                <a:cubicBezTo>
                  <a:pt x="1247613" y="1080108"/>
                  <a:pt x="1273961" y="1054047"/>
                  <a:pt x="1286498" y="1020062"/>
                </a:cubicBezTo>
                <a:cubicBezTo>
                  <a:pt x="1316187" y="939777"/>
                  <a:pt x="1372193" y="781561"/>
                  <a:pt x="1399623" y="706527"/>
                </a:cubicBezTo>
                <a:cubicBezTo>
                  <a:pt x="1418397" y="655104"/>
                  <a:pt x="1349918" y="630315"/>
                  <a:pt x="1329807" y="681356"/>
                </a:cubicBezTo>
                <a:lnTo>
                  <a:pt x="1233834" y="925712"/>
                </a:lnTo>
                <a:cubicBezTo>
                  <a:pt x="1239976" y="958710"/>
                  <a:pt x="1224542" y="987413"/>
                  <a:pt x="1194598" y="1002369"/>
                </a:cubicBezTo>
                <a:lnTo>
                  <a:pt x="1058658" y="1070275"/>
                </a:lnTo>
                <a:cubicBezTo>
                  <a:pt x="1040074" y="1079663"/>
                  <a:pt x="1025914" y="1051342"/>
                  <a:pt x="1044498" y="1041954"/>
                </a:cubicBezTo>
                <a:lnTo>
                  <a:pt x="1180343" y="974048"/>
                </a:lnTo>
                <a:cubicBezTo>
                  <a:pt x="1229156" y="949705"/>
                  <a:pt x="1191989" y="875020"/>
                  <a:pt x="1143080" y="899459"/>
                </a:cubicBezTo>
                <a:lnTo>
                  <a:pt x="1030592" y="955751"/>
                </a:lnTo>
                <a:cubicBezTo>
                  <a:pt x="1027982" y="957183"/>
                  <a:pt x="1024991" y="957915"/>
                  <a:pt x="1021841" y="957819"/>
                </a:cubicBezTo>
                <a:cubicBezTo>
                  <a:pt x="895733" y="950978"/>
                  <a:pt x="857389" y="1062988"/>
                  <a:pt x="827827" y="1149224"/>
                </a:cubicBezTo>
                <a:cubicBezTo>
                  <a:pt x="825568" y="1155875"/>
                  <a:pt x="823308" y="1162271"/>
                  <a:pt x="820954" y="1168953"/>
                </a:cubicBezTo>
                <a:lnTo>
                  <a:pt x="820954" y="1168953"/>
                </a:lnTo>
                <a:close/>
                <a:moveTo>
                  <a:pt x="922877" y="945791"/>
                </a:moveTo>
                <a:cubicBezTo>
                  <a:pt x="948843" y="931980"/>
                  <a:pt x="980346" y="924407"/>
                  <a:pt x="1019200" y="925871"/>
                </a:cubicBezTo>
                <a:lnTo>
                  <a:pt x="1128888" y="871106"/>
                </a:lnTo>
                <a:cubicBezTo>
                  <a:pt x="1150081" y="860478"/>
                  <a:pt x="1170096" y="860478"/>
                  <a:pt x="1186993" y="867129"/>
                </a:cubicBezTo>
                <a:cubicBezTo>
                  <a:pt x="1204940" y="820129"/>
                  <a:pt x="1184479" y="773033"/>
                  <a:pt x="1142348" y="741562"/>
                </a:cubicBezTo>
                <a:cubicBezTo>
                  <a:pt x="1124401" y="728133"/>
                  <a:pt x="1102667" y="717569"/>
                  <a:pt x="1078292" y="710632"/>
                </a:cubicBezTo>
                <a:cubicBezTo>
                  <a:pt x="1041316" y="746526"/>
                  <a:pt x="992056" y="749326"/>
                  <a:pt x="953012" y="715501"/>
                </a:cubicBezTo>
                <a:cubicBezTo>
                  <a:pt x="955080" y="786207"/>
                  <a:pt x="905280" y="842881"/>
                  <a:pt x="841446" y="872984"/>
                </a:cubicBezTo>
                <a:cubicBezTo>
                  <a:pt x="856498" y="906364"/>
                  <a:pt x="888065" y="931089"/>
                  <a:pt x="922877" y="945791"/>
                </a:cubicBezTo>
                <a:lnTo>
                  <a:pt x="922877" y="945791"/>
                </a:lnTo>
                <a:close/>
                <a:moveTo>
                  <a:pt x="46202" y="588502"/>
                </a:moveTo>
                <a:cubicBezTo>
                  <a:pt x="42415" y="608963"/>
                  <a:pt x="11199" y="603203"/>
                  <a:pt x="14985" y="582647"/>
                </a:cubicBezTo>
                <a:cubicBezTo>
                  <a:pt x="77864" y="246901"/>
                  <a:pt x="372020" y="0"/>
                  <a:pt x="717407" y="0"/>
                </a:cubicBezTo>
                <a:cubicBezTo>
                  <a:pt x="1062890" y="0"/>
                  <a:pt x="1357014" y="246869"/>
                  <a:pt x="1419797" y="582615"/>
                </a:cubicBezTo>
                <a:cubicBezTo>
                  <a:pt x="1423680" y="603172"/>
                  <a:pt x="1392463" y="608963"/>
                  <a:pt x="1388581" y="588470"/>
                </a:cubicBezTo>
                <a:cubicBezTo>
                  <a:pt x="1328629" y="267744"/>
                  <a:pt x="1047552" y="31853"/>
                  <a:pt x="717407" y="31853"/>
                </a:cubicBezTo>
                <a:cubicBezTo>
                  <a:pt x="387357" y="31853"/>
                  <a:pt x="106185" y="267839"/>
                  <a:pt x="46202" y="588502"/>
                </a:cubicBezTo>
                <a:lnTo>
                  <a:pt x="46202" y="588502"/>
                </a:lnTo>
                <a:close/>
                <a:moveTo>
                  <a:pt x="183606" y="612304"/>
                </a:moveTo>
                <a:cubicBezTo>
                  <a:pt x="179819" y="632765"/>
                  <a:pt x="148603" y="626910"/>
                  <a:pt x="152389" y="606449"/>
                </a:cubicBezTo>
                <a:cubicBezTo>
                  <a:pt x="203176" y="337560"/>
                  <a:pt x="440117" y="139377"/>
                  <a:pt x="717407" y="139377"/>
                </a:cubicBezTo>
                <a:cubicBezTo>
                  <a:pt x="994697" y="139377"/>
                  <a:pt x="1231638" y="337560"/>
                  <a:pt x="1282425" y="606449"/>
                </a:cubicBezTo>
                <a:cubicBezTo>
                  <a:pt x="1286307" y="626910"/>
                  <a:pt x="1255091" y="632893"/>
                  <a:pt x="1251208" y="612304"/>
                </a:cubicBezTo>
                <a:cubicBezTo>
                  <a:pt x="1203317" y="358466"/>
                  <a:pt x="979455" y="171230"/>
                  <a:pt x="717407" y="171230"/>
                </a:cubicBezTo>
                <a:cubicBezTo>
                  <a:pt x="455359" y="171230"/>
                  <a:pt x="232038" y="358021"/>
                  <a:pt x="183606" y="612304"/>
                </a:cubicBezTo>
                <a:lnTo>
                  <a:pt x="183606" y="612304"/>
                </a:lnTo>
                <a:close/>
                <a:moveTo>
                  <a:pt x="717407" y="581724"/>
                </a:moveTo>
                <a:cubicBezTo>
                  <a:pt x="764407" y="581819"/>
                  <a:pt x="796419" y="526419"/>
                  <a:pt x="812394" y="487374"/>
                </a:cubicBezTo>
                <a:cubicBezTo>
                  <a:pt x="834032" y="434774"/>
                  <a:pt x="840810" y="377591"/>
                  <a:pt x="796515" y="336191"/>
                </a:cubicBezTo>
                <a:cubicBezTo>
                  <a:pt x="726508" y="270799"/>
                  <a:pt x="600401" y="315253"/>
                  <a:pt x="605651" y="419818"/>
                </a:cubicBezTo>
                <a:cubicBezTo>
                  <a:pt x="608101" y="468154"/>
                  <a:pt x="642818" y="548821"/>
                  <a:pt x="686095" y="573355"/>
                </a:cubicBezTo>
                <a:cubicBezTo>
                  <a:pt x="695482" y="578574"/>
                  <a:pt x="705856" y="581724"/>
                  <a:pt x="717407" y="581724"/>
                </a:cubicBezTo>
                <a:lnTo>
                  <a:pt x="717407" y="581724"/>
                </a:lnTo>
                <a:close/>
                <a:moveTo>
                  <a:pt x="764407" y="600944"/>
                </a:moveTo>
                <a:cubicBezTo>
                  <a:pt x="723008" y="624396"/>
                  <a:pt x="678076" y="613927"/>
                  <a:pt x="644887" y="581279"/>
                </a:cubicBezTo>
                <a:cubicBezTo>
                  <a:pt x="578858" y="599671"/>
                  <a:pt x="513656" y="649376"/>
                  <a:pt x="513656" y="719828"/>
                </a:cubicBezTo>
                <a:cubicBezTo>
                  <a:pt x="513656" y="759796"/>
                  <a:pt x="535835" y="796326"/>
                  <a:pt x="571571" y="823120"/>
                </a:cubicBezTo>
                <a:cubicBezTo>
                  <a:pt x="651760" y="883007"/>
                  <a:pt x="783086" y="883007"/>
                  <a:pt x="863276" y="823120"/>
                </a:cubicBezTo>
                <a:cubicBezTo>
                  <a:pt x="940474" y="765396"/>
                  <a:pt x="940474" y="674197"/>
                  <a:pt x="863276" y="616473"/>
                </a:cubicBezTo>
                <a:cubicBezTo>
                  <a:pt x="842815" y="601135"/>
                  <a:pt x="817803" y="589043"/>
                  <a:pt x="790023" y="581310"/>
                </a:cubicBezTo>
                <a:cubicBezTo>
                  <a:pt x="782259" y="588947"/>
                  <a:pt x="773699" y="595630"/>
                  <a:pt x="764407" y="600944"/>
                </a:cubicBezTo>
                <a:lnTo>
                  <a:pt x="764407" y="600944"/>
                </a:lnTo>
                <a:close/>
                <a:moveTo>
                  <a:pt x="394676" y="700163"/>
                </a:moveTo>
                <a:cubicBezTo>
                  <a:pt x="465129" y="740035"/>
                  <a:pt x="520879" y="613132"/>
                  <a:pt x="520243" y="557476"/>
                </a:cubicBezTo>
                <a:cubicBezTo>
                  <a:pt x="519256" y="470604"/>
                  <a:pt x="412273" y="434996"/>
                  <a:pt x="352386" y="490906"/>
                </a:cubicBezTo>
                <a:cubicBezTo>
                  <a:pt x="313341" y="527437"/>
                  <a:pt x="319546" y="577874"/>
                  <a:pt x="338575" y="624237"/>
                </a:cubicBezTo>
                <a:cubicBezTo>
                  <a:pt x="349936" y="652081"/>
                  <a:pt x="369760" y="686098"/>
                  <a:pt x="394676" y="700163"/>
                </a:cubicBezTo>
                <a:lnTo>
                  <a:pt x="394676" y="7001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049" name="Google Shape;16049;p267"/>
          <p:cNvSpPr/>
          <p:nvPr/>
        </p:nvSpPr>
        <p:spPr>
          <a:xfrm>
            <a:off x="7277101" y="1060255"/>
            <a:ext cx="4914904" cy="743073"/>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050" name="Google Shape;16050;p267"/>
          <p:cNvSpPr txBox="1"/>
          <p:nvPr/>
        </p:nvSpPr>
        <p:spPr>
          <a:xfrm>
            <a:off x="8246697" y="1271170"/>
            <a:ext cx="3484928" cy="321242"/>
          </a:xfrm>
          <a:prstGeom prst="rect">
            <a:avLst/>
          </a:prstGeom>
          <a:noFill/>
          <a:ln>
            <a:noFill/>
          </a:ln>
        </p:spPr>
        <p:txBody>
          <a:bodyPr anchorCtr="0" anchor="t" bIns="0" lIns="0" spcFirstLastPara="1" rIns="0" wrap="square" tIns="13325">
            <a:spAutoFit/>
          </a:bodyPr>
          <a:lstStyle/>
          <a:p>
            <a:pPr indent="0" lvl="0" marL="12700" marR="0" rtl="0" algn="l">
              <a:lnSpc>
                <a:spcPct val="100000"/>
              </a:lnSpc>
              <a:spcBef>
                <a:spcPts val="0"/>
              </a:spcBef>
              <a:spcAft>
                <a:spcPts val="0"/>
              </a:spcAft>
              <a:buClr>
                <a:srgbClr val="F3F4F3"/>
              </a:buClr>
              <a:buSzPts val="2000"/>
              <a:buFont typeface="Calibri"/>
              <a:buNone/>
            </a:pPr>
            <a:r>
              <a:rPr b="1" i="0" lang="pt-BR" sz="2000" u="none" cap="none" strike="noStrike">
                <a:solidFill>
                  <a:srgbClr val="F3F4F3"/>
                </a:solidFill>
                <a:latin typeface="Calibri"/>
                <a:ea typeface="Calibri"/>
                <a:cs typeface="Calibri"/>
                <a:sym typeface="Calibri"/>
              </a:rPr>
              <a:t>Principais critérios de exclusão</a:t>
            </a:r>
            <a:r>
              <a:rPr b="1" baseline="30000" i="0" lang="pt-BR" sz="2000" u="none" cap="none" strike="noStrike">
                <a:solidFill>
                  <a:srgbClr val="F3F4F3"/>
                </a:solidFill>
                <a:latin typeface="Calibri"/>
                <a:ea typeface="Calibri"/>
                <a:cs typeface="Calibri"/>
                <a:sym typeface="Calibri"/>
              </a:rPr>
              <a:t>1.2</a:t>
            </a:r>
            <a:endParaRPr/>
          </a:p>
        </p:txBody>
      </p:sp>
      <p:grpSp>
        <p:nvGrpSpPr>
          <p:cNvPr id="16051" name="Google Shape;16051;p267"/>
          <p:cNvGrpSpPr/>
          <p:nvPr/>
        </p:nvGrpSpPr>
        <p:grpSpPr>
          <a:xfrm>
            <a:off x="7508784" y="1152388"/>
            <a:ext cx="401637" cy="558807"/>
            <a:chOff x="9696694" y="319359"/>
            <a:chExt cx="876291" cy="1219204"/>
          </a:xfrm>
        </p:grpSpPr>
        <p:sp>
          <p:nvSpPr>
            <p:cNvPr id="16052" name="Google Shape;16052;p267"/>
            <p:cNvSpPr/>
            <p:nvPr/>
          </p:nvSpPr>
          <p:spPr>
            <a:xfrm>
              <a:off x="9696694" y="319359"/>
              <a:ext cx="819140" cy="744115"/>
            </a:xfrm>
            <a:custGeom>
              <a:rect b="b" l="l" r="r" t="t"/>
              <a:pathLst>
                <a:path extrusionOk="0" h="744115" w="819140">
                  <a:moveTo>
                    <a:pt x="50852" y="582791"/>
                  </a:moveTo>
                  <a:lnTo>
                    <a:pt x="39110" y="572649"/>
                  </a:lnTo>
                  <a:cubicBezTo>
                    <a:pt x="34872" y="568991"/>
                    <a:pt x="44250" y="559084"/>
                    <a:pt x="46676" y="556788"/>
                  </a:cubicBezTo>
                  <a:cubicBezTo>
                    <a:pt x="62768" y="539966"/>
                    <a:pt x="85729" y="531522"/>
                    <a:pt x="108886" y="533910"/>
                  </a:cubicBezTo>
                  <a:cubicBezTo>
                    <a:pt x="162793" y="539527"/>
                    <a:pt x="216826" y="595920"/>
                    <a:pt x="244088" y="628799"/>
                  </a:cubicBezTo>
                  <a:cubicBezTo>
                    <a:pt x="260058" y="610159"/>
                    <a:pt x="277778" y="593093"/>
                    <a:pt x="297005" y="577834"/>
                  </a:cubicBezTo>
                  <a:lnTo>
                    <a:pt x="297005" y="178425"/>
                  </a:lnTo>
                  <a:cubicBezTo>
                    <a:pt x="297451" y="152898"/>
                    <a:pt x="318506" y="132566"/>
                    <a:pt x="344033" y="133012"/>
                  </a:cubicBezTo>
                  <a:cubicBezTo>
                    <a:pt x="368931" y="133447"/>
                    <a:pt x="389011" y="153526"/>
                    <a:pt x="389446" y="178425"/>
                  </a:cubicBezTo>
                  <a:lnTo>
                    <a:pt x="389446" y="460305"/>
                  </a:lnTo>
                  <a:cubicBezTo>
                    <a:pt x="389446" y="470826"/>
                    <a:pt x="397975" y="479355"/>
                    <a:pt x="408496" y="479355"/>
                  </a:cubicBezTo>
                  <a:cubicBezTo>
                    <a:pt x="419017" y="479355"/>
                    <a:pt x="427546" y="470826"/>
                    <a:pt x="427546" y="460305"/>
                  </a:cubicBezTo>
                  <a:lnTo>
                    <a:pt x="427546" y="83524"/>
                  </a:lnTo>
                  <a:cubicBezTo>
                    <a:pt x="427989" y="57999"/>
                    <a:pt x="449039" y="37667"/>
                    <a:pt x="474563" y="38110"/>
                  </a:cubicBezTo>
                  <a:cubicBezTo>
                    <a:pt x="499464" y="38542"/>
                    <a:pt x="519545" y="58623"/>
                    <a:pt x="519977" y="83524"/>
                  </a:cubicBezTo>
                  <a:lnTo>
                    <a:pt x="519977" y="437442"/>
                  </a:lnTo>
                  <a:cubicBezTo>
                    <a:pt x="519977" y="447963"/>
                    <a:pt x="528506" y="456492"/>
                    <a:pt x="539027" y="456492"/>
                  </a:cubicBezTo>
                  <a:cubicBezTo>
                    <a:pt x="549548" y="456492"/>
                    <a:pt x="558077" y="447963"/>
                    <a:pt x="558077" y="437442"/>
                  </a:cubicBezTo>
                  <a:lnTo>
                    <a:pt x="558077" y="148436"/>
                  </a:lnTo>
                  <a:cubicBezTo>
                    <a:pt x="558520" y="122912"/>
                    <a:pt x="579571" y="102579"/>
                    <a:pt x="605095" y="103022"/>
                  </a:cubicBezTo>
                  <a:cubicBezTo>
                    <a:pt x="629995" y="103454"/>
                    <a:pt x="650077" y="123536"/>
                    <a:pt x="650509" y="148436"/>
                  </a:cubicBezTo>
                  <a:lnTo>
                    <a:pt x="650509" y="448874"/>
                  </a:lnTo>
                  <a:cubicBezTo>
                    <a:pt x="650509" y="459395"/>
                    <a:pt x="659038" y="467924"/>
                    <a:pt x="669559" y="467924"/>
                  </a:cubicBezTo>
                  <a:cubicBezTo>
                    <a:pt x="680080" y="467924"/>
                    <a:pt x="688609" y="459395"/>
                    <a:pt x="688609" y="448874"/>
                  </a:cubicBezTo>
                  <a:lnTo>
                    <a:pt x="688609" y="212632"/>
                  </a:lnTo>
                  <a:cubicBezTo>
                    <a:pt x="689052" y="187108"/>
                    <a:pt x="710102" y="166775"/>
                    <a:pt x="735626" y="167218"/>
                  </a:cubicBezTo>
                  <a:cubicBezTo>
                    <a:pt x="760527" y="167650"/>
                    <a:pt x="780608" y="187732"/>
                    <a:pt x="781040" y="212632"/>
                  </a:cubicBezTo>
                  <a:lnTo>
                    <a:pt x="781040" y="587127"/>
                  </a:lnTo>
                  <a:cubicBezTo>
                    <a:pt x="794322" y="598510"/>
                    <a:pt x="806811" y="610785"/>
                    <a:pt x="818421" y="623869"/>
                  </a:cubicBezTo>
                  <a:cubicBezTo>
                    <a:pt x="818892" y="613415"/>
                    <a:pt x="819132" y="602967"/>
                    <a:pt x="819140" y="592525"/>
                  </a:cubicBezTo>
                  <a:lnTo>
                    <a:pt x="819140" y="212632"/>
                  </a:lnTo>
                  <a:cubicBezTo>
                    <a:pt x="818629" y="165996"/>
                    <a:pt x="780409" y="128605"/>
                    <a:pt x="733773" y="129117"/>
                  </a:cubicBezTo>
                  <a:cubicBezTo>
                    <a:pt x="717649" y="129293"/>
                    <a:pt x="701912" y="134083"/>
                    <a:pt x="688423" y="142920"/>
                  </a:cubicBezTo>
                  <a:cubicBezTo>
                    <a:pt x="684842" y="96396"/>
                    <a:pt x="644224" y="61584"/>
                    <a:pt x="597700" y="65165"/>
                  </a:cubicBezTo>
                  <a:cubicBezTo>
                    <a:pt x="583518" y="66256"/>
                    <a:pt x="569842" y="70911"/>
                    <a:pt x="557938" y="78696"/>
                  </a:cubicBezTo>
                  <a:cubicBezTo>
                    <a:pt x="554818" y="32220"/>
                    <a:pt x="514611" y="-2928"/>
                    <a:pt x="468135" y="193"/>
                  </a:cubicBezTo>
                  <a:cubicBezTo>
                    <a:pt x="424162" y="3145"/>
                    <a:pt x="389875" y="39454"/>
                    <a:pt x="389446" y="83524"/>
                  </a:cubicBezTo>
                  <a:lnTo>
                    <a:pt x="389446" y="108601"/>
                  </a:lnTo>
                  <a:cubicBezTo>
                    <a:pt x="350374" y="83139"/>
                    <a:pt x="298059" y="94171"/>
                    <a:pt x="272597" y="133242"/>
                  </a:cubicBezTo>
                  <a:cubicBezTo>
                    <a:pt x="263830" y="146695"/>
                    <a:pt x="259080" y="162369"/>
                    <a:pt x="258905" y="178425"/>
                  </a:cubicBezTo>
                  <a:lnTo>
                    <a:pt x="258905" y="587637"/>
                  </a:lnTo>
                  <a:cubicBezTo>
                    <a:pt x="225270" y="550556"/>
                    <a:pt x="171003" y="502112"/>
                    <a:pt x="112904" y="496024"/>
                  </a:cubicBezTo>
                  <a:cubicBezTo>
                    <a:pt x="78664" y="492396"/>
                    <a:pt x="44638" y="504579"/>
                    <a:pt x="20482" y="529115"/>
                  </a:cubicBezTo>
                  <a:cubicBezTo>
                    <a:pt x="8153" y="540053"/>
                    <a:pt x="766" y="555509"/>
                    <a:pt x="0" y="571973"/>
                  </a:cubicBezTo>
                  <a:cubicBezTo>
                    <a:pt x="228" y="583403"/>
                    <a:pt x="5412" y="594171"/>
                    <a:pt x="14204" y="601478"/>
                  </a:cubicBezTo>
                  <a:cubicBezTo>
                    <a:pt x="68578" y="648551"/>
                    <a:pt x="123016" y="695548"/>
                    <a:pt x="176070" y="744115"/>
                  </a:cubicBezTo>
                  <a:cubicBezTo>
                    <a:pt x="180761" y="731524"/>
                    <a:pt x="186119" y="719192"/>
                    <a:pt x="192121" y="707171"/>
                  </a:cubicBezTo>
                  <a:cubicBezTo>
                    <a:pt x="139702" y="659479"/>
                    <a:pt x="84318" y="611673"/>
                    <a:pt x="50852" y="58279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053" name="Google Shape;16053;p267"/>
            <p:cNvSpPr/>
            <p:nvPr/>
          </p:nvSpPr>
          <p:spPr>
            <a:xfrm>
              <a:off x="9887185" y="852763"/>
              <a:ext cx="685800" cy="685800"/>
            </a:xfrm>
            <a:custGeom>
              <a:rect b="b" l="l" r="r" t="t"/>
              <a:pathLst>
                <a:path extrusionOk="0" h="685800" w="685800">
                  <a:moveTo>
                    <a:pt x="342900" y="0"/>
                  </a:moveTo>
                  <a:cubicBezTo>
                    <a:pt x="153522" y="0"/>
                    <a:pt x="0" y="153522"/>
                    <a:pt x="0" y="342900"/>
                  </a:cubicBezTo>
                  <a:cubicBezTo>
                    <a:pt x="0" y="532278"/>
                    <a:pt x="153522" y="685800"/>
                    <a:pt x="342900" y="685800"/>
                  </a:cubicBezTo>
                  <a:cubicBezTo>
                    <a:pt x="532278" y="685800"/>
                    <a:pt x="685800" y="532278"/>
                    <a:pt x="685800" y="342900"/>
                  </a:cubicBezTo>
                  <a:cubicBezTo>
                    <a:pt x="685587" y="153610"/>
                    <a:pt x="532190" y="213"/>
                    <a:pt x="342900" y="0"/>
                  </a:cubicBezTo>
                  <a:close/>
                  <a:moveTo>
                    <a:pt x="342900" y="38100"/>
                  </a:moveTo>
                  <a:cubicBezTo>
                    <a:pt x="417142" y="38055"/>
                    <a:pt x="488826" y="65227"/>
                    <a:pt x="544384" y="114474"/>
                  </a:cubicBezTo>
                  <a:lnTo>
                    <a:pt x="342900" y="315962"/>
                  </a:lnTo>
                  <a:lnTo>
                    <a:pt x="141416" y="114474"/>
                  </a:lnTo>
                  <a:cubicBezTo>
                    <a:pt x="196974" y="65227"/>
                    <a:pt x="268658" y="38055"/>
                    <a:pt x="342900" y="38100"/>
                  </a:cubicBezTo>
                  <a:close/>
                  <a:moveTo>
                    <a:pt x="38100" y="342900"/>
                  </a:moveTo>
                  <a:cubicBezTo>
                    <a:pt x="38055" y="268655"/>
                    <a:pt x="65229" y="196970"/>
                    <a:pt x="114478" y="141411"/>
                  </a:cubicBezTo>
                  <a:lnTo>
                    <a:pt x="315962" y="342900"/>
                  </a:lnTo>
                  <a:lnTo>
                    <a:pt x="114478" y="544389"/>
                  </a:lnTo>
                  <a:cubicBezTo>
                    <a:pt x="65229" y="488830"/>
                    <a:pt x="38055" y="417145"/>
                    <a:pt x="38100" y="342900"/>
                  </a:cubicBezTo>
                  <a:close/>
                  <a:moveTo>
                    <a:pt x="342900" y="647700"/>
                  </a:moveTo>
                  <a:cubicBezTo>
                    <a:pt x="268658" y="647745"/>
                    <a:pt x="196974" y="620573"/>
                    <a:pt x="141416" y="571326"/>
                  </a:cubicBezTo>
                  <a:lnTo>
                    <a:pt x="342900" y="369838"/>
                  </a:lnTo>
                  <a:lnTo>
                    <a:pt x="544384" y="571326"/>
                  </a:lnTo>
                  <a:cubicBezTo>
                    <a:pt x="488825" y="620573"/>
                    <a:pt x="417142" y="647745"/>
                    <a:pt x="342900" y="647700"/>
                  </a:cubicBezTo>
                  <a:close/>
                  <a:moveTo>
                    <a:pt x="571322" y="544389"/>
                  </a:moveTo>
                  <a:lnTo>
                    <a:pt x="369838" y="342900"/>
                  </a:lnTo>
                  <a:lnTo>
                    <a:pt x="571322" y="141411"/>
                  </a:lnTo>
                  <a:cubicBezTo>
                    <a:pt x="673159" y="256435"/>
                    <a:pt x="673159" y="429365"/>
                    <a:pt x="571322" y="54438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
        <p:nvSpPr>
          <p:cNvPr id="16054" name="Google Shape;16054;p267"/>
          <p:cNvSpPr txBox="1"/>
          <p:nvPr/>
        </p:nvSpPr>
        <p:spPr>
          <a:xfrm>
            <a:off x="978662" y="2032388"/>
            <a:ext cx="4469638" cy="3584699"/>
          </a:xfrm>
          <a:prstGeom prst="rect">
            <a:avLst/>
          </a:prstGeom>
          <a:noFill/>
          <a:ln>
            <a:noFill/>
          </a:ln>
        </p:spPr>
        <p:txBody>
          <a:bodyPr anchorCtr="0" anchor="t" bIns="0" lIns="0" spcFirstLastPara="1" rIns="0" wrap="square" tIns="164450">
            <a:spAutoFit/>
          </a:bodyPr>
          <a:lstStyle/>
          <a:p>
            <a:pPr indent="0" lvl="0" marL="38100" marR="0" rtl="0" algn="l">
              <a:lnSpc>
                <a:spcPct val="100000"/>
              </a:lnSpc>
              <a:spcBef>
                <a:spcPts val="0"/>
              </a:spcBef>
              <a:spcAft>
                <a:spcPts val="0"/>
              </a:spcAft>
              <a:buClr>
                <a:srgbClr val="00A6CE"/>
              </a:buClr>
              <a:buSzPts val="1600"/>
              <a:buFont typeface="Calibri"/>
              <a:buNone/>
            </a:pPr>
            <a:r>
              <a:rPr b="0" i="0" lang="pt-BR" sz="1600" u="none" cap="none" strike="noStrike">
                <a:solidFill>
                  <a:srgbClr val="3F4444"/>
                </a:solidFill>
                <a:latin typeface="Calibri"/>
                <a:ea typeface="Calibri"/>
                <a:cs typeface="Calibri"/>
                <a:sym typeface="Calibri"/>
              </a:rPr>
              <a:t>Diagnóstico de HPN</a:t>
            </a:r>
            <a:endParaRPr b="0" i="0" sz="1600" u="none" cap="none" strike="noStrike">
              <a:solidFill>
                <a:srgbClr val="3F4444"/>
              </a:solidFill>
              <a:latin typeface="Calibri"/>
              <a:ea typeface="Calibri"/>
              <a:cs typeface="Calibri"/>
              <a:sym typeface="Calibri"/>
            </a:endParaRPr>
          </a:p>
          <a:p>
            <a:pPr indent="0" lvl="0" marL="38100" marR="0" rtl="0" algn="l">
              <a:lnSpc>
                <a:spcPct val="100000"/>
              </a:lnSpc>
              <a:spcBef>
                <a:spcPts val="1105"/>
              </a:spcBef>
              <a:spcAft>
                <a:spcPts val="0"/>
              </a:spcAft>
              <a:buClr>
                <a:srgbClr val="00A6CE"/>
              </a:buClr>
              <a:buSzPts val="1600"/>
              <a:buFont typeface="Calibri"/>
              <a:buNone/>
            </a:pPr>
            <a:r>
              <a:rPr b="0" i="0" lang="pt-BR" sz="1600" u="none" cap="none" strike="noStrike">
                <a:solidFill>
                  <a:srgbClr val="3F4444"/>
                </a:solidFill>
                <a:latin typeface="Calibri"/>
                <a:ea typeface="Calibri"/>
                <a:cs typeface="Calibri"/>
                <a:sym typeface="Calibri"/>
              </a:rPr>
              <a:t>cs-HEV definida como:</a:t>
            </a:r>
            <a:endParaRPr b="0" i="0" sz="1600" u="none" cap="none" strike="noStrike">
              <a:solidFill>
                <a:srgbClr val="3F4444"/>
              </a:solidFill>
              <a:latin typeface="Calibri"/>
              <a:ea typeface="Calibri"/>
              <a:cs typeface="Calibri"/>
              <a:sym typeface="Calibri"/>
            </a:endParaRPr>
          </a:p>
          <a:p>
            <a:pPr indent="-285749" lvl="1" marL="546099" marR="651510" rtl="0" algn="l">
              <a:lnSpc>
                <a:spcPct val="100600"/>
              </a:lnSpc>
              <a:spcBef>
                <a:spcPts val="0"/>
              </a:spcBef>
              <a:spcAft>
                <a:spcPts val="0"/>
              </a:spcAft>
              <a:buClr>
                <a:srgbClr val="3F4444"/>
              </a:buClr>
              <a:buSzPts val="1600"/>
              <a:buFont typeface="Arial"/>
              <a:buChar char="•"/>
            </a:pPr>
            <a:r>
              <a:rPr b="0" i="0" lang="pt-BR" sz="1600" u="none" cap="none" strike="noStrike">
                <a:solidFill>
                  <a:srgbClr val="3F4444"/>
                </a:solidFill>
                <a:latin typeface="Calibri"/>
                <a:ea typeface="Calibri"/>
                <a:cs typeface="Calibri"/>
                <a:sym typeface="Calibri"/>
              </a:rPr>
              <a:t>Anemia (Hb ≤9,5 g/dL) com reticulócitos ≥120×10</a:t>
            </a:r>
            <a:r>
              <a:rPr b="0" baseline="30000" i="0" lang="pt-BR" sz="1600" u="none" cap="none" strike="noStrike">
                <a:solidFill>
                  <a:srgbClr val="3F4444"/>
                </a:solidFill>
                <a:latin typeface="Calibri"/>
                <a:ea typeface="Calibri"/>
                <a:cs typeface="Calibri"/>
                <a:sym typeface="Calibri"/>
              </a:rPr>
              <a:t>9</a:t>
            </a:r>
            <a:r>
              <a:rPr b="0" i="0" lang="pt-BR" sz="1600" u="none" cap="none" strike="noStrike">
                <a:solidFill>
                  <a:srgbClr val="3F4444"/>
                </a:solidFill>
                <a:latin typeface="Calibri"/>
                <a:ea typeface="Calibri"/>
                <a:cs typeface="Calibri"/>
                <a:sym typeface="Calibri"/>
              </a:rPr>
              <a:t>/L</a:t>
            </a:r>
            <a:endParaRPr b="0" i="0" sz="1600" u="none" cap="none" strike="noStrike">
              <a:solidFill>
                <a:srgbClr val="3F4444"/>
              </a:solidFill>
              <a:latin typeface="Calibri"/>
              <a:ea typeface="Calibri"/>
              <a:cs typeface="Calibri"/>
              <a:sym typeface="Calibri"/>
            </a:endParaRPr>
          </a:p>
          <a:p>
            <a:pPr indent="0" lvl="0" marL="38100" marR="0" rtl="0" algn="l">
              <a:lnSpc>
                <a:spcPct val="100000"/>
              </a:lnSpc>
              <a:spcBef>
                <a:spcPts val="1085"/>
              </a:spcBef>
              <a:spcAft>
                <a:spcPts val="0"/>
              </a:spcAft>
              <a:buClr>
                <a:srgbClr val="00A6CE"/>
              </a:buClr>
              <a:buSzPts val="1600"/>
              <a:buFont typeface="Calibri"/>
              <a:buNone/>
            </a:pPr>
            <a:r>
              <a:rPr b="0" i="0" lang="pt-BR" sz="1600" u="none" cap="none" strike="noStrike">
                <a:solidFill>
                  <a:srgbClr val="3F4444"/>
                </a:solidFill>
                <a:latin typeface="Calibri"/>
                <a:ea typeface="Calibri"/>
                <a:cs typeface="Calibri"/>
                <a:sym typeface="Calibri"/>
              </a:rPr>
              <a:t>eculizumabe ou ravulizumabe por ≥6 meses.            Antes do </a:t>
            </a:r>
            <a:r>
              <a:rPr lang="pt-BR" sz="1600">
                <a:solidFill>
                  <a:srgbClr val="3F4444"/>
                </a:solidFill>
                <a:latin typeface="Calibri"/>
                <a:ea typeface="Calibri"/>
                <a:cs typeface="Calibri"/>
                <a:sym typeface="Calibri"/>
              </a:rPr>
              <a:t>Dia 1</a:t>
            </a:r>
            <a:endParaRPr b="0" i="0" sz="1600" u="none" cap="none" strike="noStrike">
              <a:solidFill>
                <a:srgbClr val="3F4444"/>
              </a:solidFill>
              <a:latin typeface="Calibri"/>
              <a:ea typeface="Calibri"/>
              <a:cs typeface="Calibri"/>
              <a:sym typeface="Calibri"/>
            </a:endParaRPr>
          </a:p>
          <a:p>
            <a:pPr indent="0" lvl="0" marL="38100" marR="0" rtl="0" algn="l">
              <a:lnSpc>
                <a:spcPct val="100000"/>
              </a:lnSpc>
              <a:spcBef>
                <a:spcPts val="1085"/>
              </a:spcBef>
              <a:spcAft>
                <a:spcPts val="0"/>
              </a:spcAft>
              <a:buClr>
                <a:srgbClr val="00A6CE"/>
              </a:buClr>
              <a:buSzPts val="1600"/>
              <a:buFont typeface="Calibri"/>
              <a:buNone/>
            </a:pPr>
            <a:r>
              <a:rPr b="0" i="0" lang="pt-BR" sz="1600" u="none" cap="none" strike="noStrike">
                <a:solidFill>
                  <a:srgbClr val="3F4444"/>
                </a:solidFill>
                <a:latin typeface="Calibri"/>
                <a:ea typeface="Calibri"/>
                <a:cs typeface="Calibri"/>
                <a:sym typeface="Calibri"/>
              </a:rPr>
              <a:t>Plaquetas ≥30.000/µL</a:t>
            </a:r>
            <a:endParaRPr b="0" i="0" sz="1600" u="none" cap="none" strike="noStrike">
              <a:solidFill>
                <a:srgbClr val="3F4444"/>
              </a:solidFill>
              <a:latin typeface="Calibri"/>
              <a:ea typeface="Calibri"/>
              <a:cs typeface="Calibri"/>
              <a:sym typeface="Calibri"/>
            </a:endParaRPr>
          </a:p>
          <a:p>
            <a:pPr indent="0" lvl="0" marL="38100" marR="0" rtl="0" algn="l">
              <a:lnSpc>
                <a:spcPct val="100000"/>
              </a:lnSpc>
              <a:spcBef>
                <a:spcPts val="1105"/>
              </a:spcBef>
              <a:spcAft>
                <a:spcPts val="0"/>
              </a:spcAft>
              <a:buClr>
                <a:srgbClr val="00A6CE"/>
              </a:buClr>
              <a:buSzPts val="1600"/>
              <a:buFont typeface="Calibri"/>
              <a:buNone/>
            </a:pPr>
            <a:r>
              <a:rPr b="0" i="0" lang="pt-BR" sz="1600" u="none" cap="none" strike="noStrike">
                <a:solidFill>
                  <a:srgbClr val="3F4444"/>
                </a:solidFill>
                <a:latin typeface="Calibri"/>
                <a:ea typeface="Calibri"/>
                <a:cs typeface="Calibri"/>
                <a:sym typeface="Calibri"/>
              </a:rPr>
              <a:t>Neutrófilos ≥500 µL</a:t>
            </a:r>
            <a:endParaRPr b="0" i="0" sz="1600" u="none" cap="none" strike="noStrike">
              <a:solidFill>
                <a:srgbClr val="3F4444"/>
              </a:solidFill>
              <a:latin typeface="Calibri"/>
              <a:ea typeface="Calibri"/>
              <a:cs typeface="Calibri"/>
              <a:sym typeface="Calibri"/>
            </a:endParaRPr>
          </a:p>
          <a:p>
            <a:pPr indent="0" lvl="0" marL="37465" marR="30480" rtl="0" algn="l">
              <a:lnSpc>
                <a:spcPct val="100000"/>
              </a:lnSpc>
              <a:spcBef>
                <a:spcPts val="1095"/>
              </a:spcBef>
              <a:spcAft>
                <a:spcPts val="0"/>
              </a:spcAft>
              <a:buClr>
                <a:srgbClr val="00A6CE"/>
              </a:buClr>
              <a:buSzPts val="1600"/>
              <a:buFont typeface="Calibri"/>
              <a:buNone/>
            </a:pPr>
            <a:r>
              <a:rPr b="0" i="0" lang="pt-BR" sz="1600" u="none" cap="none" strike="noStrike">
                <a:solidFill>
                  <a:srgbClr val="3F4444"/>
                </a:solidFill>
                <a:latin typeface="Calibri"/>
                <a:ea typeface="Calibri"/>
                <a:cs typeface="Calibri"/>
                <a:sym typeface="Calibri"/>
              </a:rPr>
              <a:t>Documentação/consentimento para vacinação contra </a:t>
            </a:r>
            <a:r>
              <a:rPr b="0" i="1" lang="pt-BR" sz="1600" u="none" cap="none" strike="noStrike">
                <a:solidFill>
                  <a:srgbClr val="3F4444"/>
                </a:solidFill>
                <a:latin typeface="Calibri"/>
                <a:ea typeface="Calibri"/>
                <a:cs typeface="Calibri"/>
                <a:sym typeface="Calibri"/>
              </a:rPr>
              <a:t>Neisseria meningitidis </a:t>
            </a:r>
            <a:r>
              <a:rPr b="0" i="0" lang="pt-BR" sz="1600" u="none" cap="none" strike="noStrike">
                <a:solidFill>
                  <a:srgbClr val="3F4444"/>
                </a:solidFill>
                <a:latin typeface="Calibri"/>
                <a:ea typeface="Calibri"/>
                <a:cs typeface="Calibri"/>
                <a:sym typeface="Calibri"/>
              </a:rPr>
              <a:t>e antibióticos profiláticos, se necessário</a:t>
            </a:r>
            <a:endParaRPr b="0" i="0" sz="1600" u="none" cap="none" strike="noStrike">
              <a:solidFill>
                <a:srgbClr val="3F4444"/>
              </a:solidFill>
              <a:latin typeface="Calibri"/>
              <a:ea typeface="Calibri"/>
              <a:cs typeface="Calibri"/>
              <a:sym typeface="Calibri"/>
            </a:endParaRPr>
          </a:p>
        </p:txBody>
      </p:sp>
      <p:sp>
        <p:nvSpPr>
          <p:cNvPr id="16055" name="Google Shape;16055;p267"/>
          <p:cNvSpPr txBox="1"/>
          <p:nvPr/>
        </p:nvSpPr>
        <p:spPr>
          <a:xfrm>
            <a:off x="6645275" y="2032388"/>
            <a:ext cx="4879975" cy="3849131"/>
          </a:xfrm>
          <a:prstGeom prst="rect">
            <a:avLst/>
          </a:prstGeom>
          <a:noFill/>
          <a:ln>
            <a:noFill/>
          </a:ln>
        </p:spPr>
        <p:txBody>
          <a:bodyPr anchorCtr="0" anchor="t" bIns="0" lIns="0" spcFirstLastPara="1" rIns="0" wrap="square" tIns="164450">
            <a:spAutoFit/>
          </a:bodyPr>
          <a:lstStyle/>
          <a:p>
            <a:pPr indent="0" lvl="0" marL="38100" marR="0" rtl="0" algn="l">
              <a:lnSpc>
                <a:spcPct val="100000"/>
              </a:lnSpc>
              <a:spcBef>
                <a:spcPts val="0"/>
              </a:spcBef>
              <a:spcAft>
                <a:spcPts val="0"/>
              </a:spcAft>
              <a:buClr>
                <a:srgbClr val="6D6058"/>
              </a:buClr>
              <a:buSzPts val="1600"/>
              <a:buFont typeface="Calibri"/>
              <a:buNone/>
            </a:pPr>
            <a:r>
              <a:rPr b="0" i="0" lang="pt-BR" sz="1600" u="none" cap="none" strike="noStrike">
                <a:solidFill>
                  <a:srgbClr val="3F4444"/>
                </a:solidFill>
                <a:latin typeface="Calibri"/>
                <a:ea typeface="Calibri"/>
                <a:cs typeface="Calibri"/>
                <a:sym typeface="Calibri"/>
              </a:rPr>
              <a:t>Histórico de transplante de órgãos ou TCTH</a:t>
            </a:r>
            <a:endParaRPr b="0" i="0" sz="1600" u="none" cap="none" strike="noStrike">
              <a:solidFill>
                <a:srgbClr val="3F4444"/>
              </a:solidFill>
              <a:latin typeface="Calibri"/>
              <a:ea typeface="Calibri"/>
              <a:cs typeface="Calibri"/>
              <a:sym typeface="Calibri"/>
            </a:endParaRPr>
          </a:p>
          <a:p>
            <a:pPr indent="0" lvl="0" marL="37464" marR="227329" rtl="0" algn="l">
              <a:lnSpc>
                <a:spcPct val="100000"/>
              </a:lnSpc>
              <a:spcBef>
                <a:spcPts val="900"/>
              </a:spcBef>
              <a:spcAft>
                <a:spcPts val="0"/>
              </a:spcAft>
              <a:buClr>
                <a:srgbClr val="6D6058"/>
              </a:buClr>
              <a:buSzPts val="1600"/>
              <a:buFont typeface="Calibri"/>
              <a:buNone/>
            </a:pPr>
            <a:r>
              <a:rPr b="0" i="0" lang="pt-BR" sz="1600" u="none" cap="none" strike="noStrike">
                <a:solidFill>
                  <a:srgbClr val="3F4444"/>
                </a:solidFill>
                <a:latin typeface="Calibri"/>
                <a:ea typeface="Calibri"/>
                <a:cs typeface="Calibri"/>
                <a:sym typeface="Calibri"/>
              </a:rPr>
              <a:t>Anemia aplástica conhecida ou outra insuficiência da medula óssea que exija TCTH ou tratamento adicional</a:t>
            </a:r>
            <a:endParaRPr b="0" i="0" sz="1600" u="none" cap="none" strike="noStrike">
              <a:solidFill>
                <a:srgbClr val="3F4444"/>
              </a:solidFill>
              <a:latin typeface="Calibri"/>
              <a:ea typeface="Calibri"/>
              <a:cs typeface="Calibri"/>
              <a:sym typeface="Calibri"/>
            </a:endParaRPr>
          </a:p>
          <a:p>
            <a:pPr indent="0" lvl="0" marL="38100" marR="0" rtl="0" algn="l">
              <a:lnSpc>
                <a:spcPct val="100000"/>
              </a:lnSpc>
              <a:spcBef>
                <a:spcPts val="900"/>
              </a:spcBef>
              <a:spcAft>
                <a:spcPts val="0"/>
              </a:spcAft>
              <a:buClr>
                <a:srgbClr val="6D6058"/>
              </a:buClr>
              <a:buSzPts val="1600"/>
              <a:buFont typeface="Calibri"/>
              <a:buNone/>
            </a:pPr>
            <a:r>
              <a:rPr b="0" i="0" lang="pt-BR" sz="1600" u="none" cap="none" strike="noStrike">
                <a:solidFill>
                  <a:srgbClr val="3F4444"/>
                </a:solidFill>
                <a:latin typeface="Calibri"/>
                <a:ea typeface="Calibri"/>
                <a:cs typeface="Calibri"/>
                <a:sym typeface="Calibri"/>
              </a:rPr>
              <a:t>Deficiência de complemento conhecida ou suspeita</a:t>
            </a:r>
            <a:endParaRPr b="0" i="0" sz="1600" u="none" cap="none" strike="noStrike">
              <a:solidFill>
                <a:srgbClr val="3F4444"/>
              </a:solidFill>
              <a:latin typeface="Calibri"/>
              <a:ea typeface="Calibri"/>
              <a:cs typeface="Calibri"/>
              <a:sym typeface="Calibri"/>
            </a:endParaRPr>
          </a:p>
          <a:p>
            <a:pPr indent="0" lvl="0" marL="38100" marR="0" rtl="0" algn="l">
              <a:lnSpc>
                <a:spcPct val="100000"/>
              </a:lnSpc>
              <a:spcBef>
                <a:spcPts val="900"/>
              </a:spcBef>
              <a:spcAft>
                <a:spcPts val="0"/>
              </a:spcAft>
              <a:buClr>
                <a:srgbClr val="6D6058"/>
              </a:buClr>
              <a:buSzPts val="1600"/>
              <a:buFont typeface="Calibri"/>
              <a:buNone/>
            </a:pPr>
            <a:r>
              <a:rPr b="0" i="0" lang="pt-BR" sz="1600" u="none" cap="none" strike="noStrike">
                <a:solidFill>
                  <a:srgbClr val="3F4444"/>
                </a:solidFill>
                <a:latin typeface="Calibri"/>
                <a:ea typeface="Calibri"/>
                <a:cs typeface="Calibri"/>
                <a:sym typeface="Calibri"/>
              </a:rPr>
              <a:t>Anormalidades laboratoriais na triagem</a:t>
            </a:r>
            <a:endParaRPr b="0" i="0" sz="1600" u="none" cap="none" strike="noStrike">
              <a:solidFill>
                <a:srgbClr val="3F4444"/>
              </a:solidFill>
              <a:latin typeface="Calibri"/>
              <a:ea typeface="Calibri"/>
              <a:cs typeface="Calibri"/>
              <a:sym typeface="Calibri"/>
            </a:endParaRPr>
          </a:p>
          <a:p>
            <a:pPr indent="-285750" lvl="1" marL="781050" marR="0" rtl="0" algn="l">
              <a:lnSpc>
                <a:spcPct val="100000"/>
              </a:lnSpc>
              <a:spcBef>
                <a:spcPts val="1115"/>
              </a:spcBef>
              <a:spcAft>
                <a:spcPts val="0"/>
              </a:spcAft>
              <a:buClr>
                <a:srgbClr val="6D6058"/>
              </a:buClr>
              <a:buSzPts val="1600"/>
              <a:buFont typeface="Arial"/>
              <a:buChar char="•"/>
            </a:pPr>
            <a:r>
              <a:rPr b="0" i="0" lang="pt-BR" sz="1600" u="none" cap="none" strike="noStrike">
                <a:solidFill>
                  <a:srgbClr val="3F4444"/>
                </a:solidFill>
                <a:latin typeface="Calibri"/>
                <a:ea typeface="Calibri"/>
                <a:cs typeface="Calibri"/>
                <a:sym typeface="Calibri"/>
              </a:rPr>
              <a:t>Alanina transaminase &gt;2 × LSN (&gt; 3 × LSN em pacientes com sobrecarga de ferro)</a:t>
            </a:r>
            <a:endParaRPr b="0" i="0" sz="1600" u="none" cap="none" strike="noStrike">
              <a:solidFill>
                <a:srgbClr val="3F4444"/>
              </a:solidFill>
              <a:latin typeface="Calibri"/>
              <a:ea typeface="Calibri"/>
              <a:cs typeface="Calibri"/>
              <a:sym typeface="Calibri"/>
            </a:endParaRPr>
          </a:p>
          <a:p>
            <a:pPr indent="-285750" lvl="1" marL="781050" marR="0" rtl="0" algn="l">
              <a:lnSpc>
                <a:spcPct val="100000"/>
              </a:lnSpc>
              <a:spcBef>
                <a:spcPts val="1105"/>
              </a:spcBef>
              <a:spcAft>
                <a:spcPts val="0"/>
              </a:spcAft>
              <a:buClr>
                <a:srgbClr val="6D6058"/>
              </a:buClr>
              <a:buSzPts val="1600"/>
              <a:buFont typeface="Arial"/>
              <a:buChar char="•"/>
            </a:pPr>
            <a:r>
              <a:rPr b="0" i="0" lang="pt-BR" sz="1600" u="none" cap="none" strike="noStrike">
                <a:solidFill>
                  <a:srgbClr val="3F4444"/>
                </a:solidFill>
                <a:latin typeface="Calibri"/>
                <a:ea typeface="Calibri"/>
                <a:cs typeface="Calibri"/>
                <a:sym typeface="Calibri"/>
              </a:rPr>
              <a:t>Bilirrubina direta &gt;2 × LSN</a:t>
            </a:r>
            <a:endParaRPr b="0" i="0" sz="1600" u="none" cap="none" strike="noStrike">
              <a:solidFill>
                <a:srgbClr val="3F4444"/>
              </a:solidFill>
              <a:latin typeface="Calibri"/>
              <a:ea typeface="Calibri"/>
              <a:cs typeface="Calibri"/>
              <a:sym typeface="Calibri"/>
            </a:endParaRPr>
          </a:p>
          <a:p>
            <a:pPr indent="0" lvl="0" marL="38100" marR="0" rtl="0" algn="l">
              <a:lnSpc>
                <a:spcPct val="100000"/>
              </a:lnSpc>
              <a:spcBef>
                <a:spcPts val="900"/>
              </a:spcBef>
              <a:spcAft>
                <a:spcPts val="0"/>
              </a:spcAft>
              <a:buClr>
                <a:srgbClr val="6D6058"/>
              </a:buClr>
              <a:buSzPts val="1600"/>
              <a:buFont typeface="Calibri"/>
              <a:buNone/>
            </a:pPr>
            <a:r>
              <a:rPr b="0" i="0" lang="pt-BR" sz="1600" u="none" cap="none" strike="noStrike">
                <a:solidFill>
                  <a:srgbClr val="3F4444"/>
                </a:solidFill>
                <a:latin typeface="Calibri"/>
                <a:ea typeface="Calibri"/>
                <a:cs typeface="Calibri"/>
                <a:sym typeface="Calibri"/>
              </a:rPr>
              <a:t>Evidência de colestase biliar</a:t>
            </a:r>
            <a:endParaRPr b="0" i="0" sz="1600" u="none" cap="none" strike="noStrike">
              <a:solidFill>
                <a:srgbClr val="3F4444"/>
              </a:solidFill>
              <a:latin typeface="Calibri"/>
              <a:ea typeface="Calibri"/>
              <a:cs typeface="Calibri"/>
              <a:sym typeface="Calibri"/>
            </a:endParaRPr>
          </a:p>
          <a:p>
            <a:pPr indent="0" lvl="0" marL="38100" marR="0" rtl="0" algn="l">
              <a:lnSpc>
                <a:spcPct val="100000"/>
              </a:lnSpc>
              <a:spcBef>
                <a:spcPts val="900"/>
              </a:spcBef>
              <a:spcAft>
                <a:spcPts val="0"/>
              </a:spcAft>
              <a:buClr>
                <a:srgbClr val="6D6058"/>
              </a:buClr>
              <a:buSzPts val="1600"/>
              <a:buFont typeface="Calibri"/>
              <a:buNone/>
            </a:pPr>
            <a:r>
              <a:rPr b="0" i="0" lang="pt-BR" sz="1600" u="none" cap="none" strike="noStrike">
                <a:solidFill>
                  <a:srgbClr val="3F4444"/>
                </a:solidFill>
                <a:latin typeface="Calibri"/>
                <a:ea typeface="Calibri"/>
                <a:cs typeface="Calibri"/>
                <a:sym typeface="Calibri"/>
              </a:rPr>
              <a:t>eGFR &lt;30 mL/min/1,73 m</a:t>
            </a:r>
            <a:r>
              <a:rPr b="0" baseline="30000" i="0" lang="pt-BR" sz="1600" u="none" cap="none" strike="noStrike">
                <a:solidFill>
                  <a:srgbClr val="3F4444"/>
                </a:solidFill>
                <a:latin typeface="Calibri"/>
                <a:ea typeface="Calibri"/>
                <a:cs typeface="Calibri"/>
                <a:sym typeface="Calibri"/>
              </a:rPr>
              <a:t>2 </a:t>
            </a:r>
            <a:r>
              <a:rPr b="0" i="0" lang="pt-BR" sz="1600" u="none" cap="none" strike="noStrike">
                <a:solidFill>
                  <a:srgbClr val="3F4444"/>
                </a:solidFill>
                <a:latin typeface="Calibri"/>
                <a:ea typeface="Calibri"/>
                <a:cs typeface="Calibri"/>
                <a:sym typeface="Calibri"/>
              </a:rPr>
              <a:t>e/ou diálise</a:t>
            </a:r>
            <a:endParaRPr b="0" i="0" sz="1600" u="none" cap="none" strike="noStrike">
              <a:solidFill>
                <a:srgbClr val="3F4444"/>
              </a:solidFill>
              <a:latin typeface="Calibri"/>
              <a:ea typeface="Calibri"/>
              <a:cs typeface="Calibri"/>
              <a:sym typeface="Calibri"/>
            </a:endParaRPr>
          </a:p>
          <a:p>
            <a:pPr indent="0" lvl="0" marL="38100" marR="0" rtl="0" algn="l">
              <a:lnSpc>
                <a:spcPct val="100000"/>
              </a:lnSpc>
              <a:spcBef>
                <a:spcPts val="900"/>
              </a:spcBef>
              <a:spcAft>
                <a:spcPts val="0"/>
              </a:spcAft>
              <a:buClr>
                <a:srgbClr val="6D6058"/>
              </a:buClr>
              <a:buSzPts val="1600"/>
              <a:buFont typeface="Calibri"/>
              <a:buNone/>
            </a:pPr>
            <a:r>
              <a:rPr b="0" i="0" lang="pt-BR" sz="1600" u="none" cap="none" strike="noStrike">
                <a:solidFill>
                  <a:srgbClr val="3F4444"/>
                </a:solidFill>
                <a:latin typeface="Calibri"/>
                <a:ea typeface="Calibri"/>
                <a:cs typeface="Calibri"/>
                <a:sym typeface="Calibri"/>
              </a:rPr>
              <a:t>Evidência de HIV, hepatite B ou hepatite C ativa</a:t>
            </a:r>
            <a:endParaRPr b="0" i="0" sz="1600" u="none" cap="none" strike="noStrike">
              <a:solidFill>
                <a:srgbClr val="3F4444"/>
              </a:solidFill>
              <a:latin typeface="Calibri"/>
              <a:ea typeface="Calibri"/>
              <a:cs typeface="Calibri"/>
              <a:sym typeface="Calibri"/>
            </a:endParaRPr>
          </a:p>
        </p:txBody>
      </p:sp>
      <p:cxnSp>
        <p:nvCxnSpPr>
          <p:cNvPr id="16056" name="Google Shape;16056;p267"/>
          <p:cNvCxnSpPr/>
          <p:nvPr/>
        </p:nvCxnSpPr>
        <p:spPr>
          <a:xfrm>
            <a:off x="978662" y="2524525"/>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6057" name="Google Shape;16057;p267"/>
          <p:cNvCxnSpPr/>
          <p:nvPr/>
        </p:nvCxnSpPr>
        <p:spPr>
          <a:xfrm>
            <a:off x="978662" y="3400825"/>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6058" name="Google Shape;16058;p267"/>
          <p:cNvCxnSpPr/>
          <p:nvPr/>
        </p:nvCxnSpPr>
        <p:spPr>
          <a:xfrm>
            <a:off x="978662" y="4010425"/>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6059" name="Google Shape;16059;p267"/>
          <p:cNvCxnSpPr/>
          <p:nvPr/>
        </p:nvCxnSpPr>
        <p:spPr>
          <a:xfrm>
            <a:off x="978662" y="4400950"/>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6060" name="Google Shape;16060;p267"/>
          <p:cNvCxnSpPr/>
          <p:nvPr/>
        </p:nvCxnSpPr>
        <p:spPr>
          <a:xfrm>
            <a:off x="909836" y="4777034"/>
            <a:ext cx="4271010" cy="0"/>
          </a:xfrm>
          <a:prstGeom prst="straightConnector1">
            <a:avLst/>
          </a:prstGeom>
          <a:noFill/>
          <a:ln cap="flat" cmpd="sng" w="12700">
            <a:solidFill>
              <a:srgbClr val="D8D8D8"/>
            </a:solidFill>
            <a:prstDash val="solid"/>
            <a:miter lim="800000"/>
            <a:headEnd len="sm" w="sm" type="none"/>
            <a:tailEnd len="sm" w="sm" type="none"/>
          </a:ln>
        </p:spPr>
      </p:cxnSp>
      <p:grpSp>
        <p:nvGrpSpPr>
          <p:cNvPr id="16061" name="Google Shape;16061;p267"/>
          <p:cNvGrpSpPr/>
          <p:nvPr/>
        </p:nvGrpSpPr>
        <p:grpSpPr>
          <a:xfrm>
            <a:off x="6681524" y="2524525"/>
            <a:ext cx="4481775" cy="2987777"/>
            <a:chOff x="6681525" y="2524525"/>
            <a:chExt cx="4271010" cy="2987777"/>
          </a:xfrm>
        </p:grpSpPr>
        <p:cxnSp>
          <p:nvCxnSpPr>
            <p:cNvPr id="16062" name="Google Shape;16062;p267"/>
            <p:cNvCxnSpPr/>
            <p:nvPr/>
          </p:nvCxnSpPr>
          <p:spPr>
            <a:xfrm>
              <a:off x="6681525" y="2524525"/>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6063" name="Google Shape;16063;p267"/>
            <p:cNvCxnSpPr/>
            <p:nvPr/>
          </p:nvCxnSpPr>
          <p:spPr>
            <a:xfrm>
              <a:off x="6681525" y="3134125"/>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6064" name="Google Shape;16064;p267"/>
            <p:cNvCxnSpPr/>
            <p:nvPr/>
          </p:nvCxnSpPr>
          <p:spPr>
            <a:xfrm>
              <a:off x="6681525" y="3477025"/>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6065" name="Google Shape;16065;p267"/>
            <p:cNvCxnSpPr/>
            <p:nvPr/>
          </p:nvCxnSpPr>
          <p:spPr>
            <a:xfrm>
              <a:off x="6681525" y="4813905"/>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6066" name="Google Shape;16066;p267"/>
            <p:cNvCxnSpPr/>
            <p:nvPr/>
          </p:nvCxnSpPr>
          <p:spPr>
            <a:xfrm>
              <a:off x="6681525" y="5186302"/>
              <a:ext cx="4271010" cy="0"/>
            </a:xfrm>
            <a:prstGeom prst="straightConnector1">
              <a:avLst/>
            </a:prstGeom>
            <a:noFill/>
            <a:ln cap="flat" cmpd="sng" w="12700">
              <a:solidFill>
                <a:srgbClr val="D8D8D8"/>
              </a:solidFill>
              <a:prstDash val="solid"/>
              <a:miter lim="800000"/>
              <a:headEnd len="sm" w="sm" type="none"/>
              <a:tailEnd len="sm" w="sm" type="none"/>
            </a:ln>
          </p:spPr>
        </p:cxnSp>
        <p:cxnSp>
          <p:nvCxnSpPr>
            <p:cNvPr id="16067" name="Google Shape;16067;p267"/>
            <p:cNvCxnSpPr/>
            <p:nvPr/>
          </p:nvCxnSpPr>
          <p:spPr>
            <a:xfrm>
              <a:off x="6681525" y="5512302"/>
              <a:ext cx="4271010" cy="0"/>
            </a:xfrm>
            <a:prstGeom prst="straightConnector1">
              <a:avLst/>
            </a:prstGeom>
            <a:noFill/>
            <a:ln cap="flat" cmpd="sng" w="12700">
              <a:solidFill>
                <a:srgbClr val="D8D8D8"/>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6046"/>
                                        </p:tgtEl>
                                        <p:attrNameLst>
                                          <p:attrName>style.visibility</p:attrName>
                                        </p:attrNameLst>
                                      </p:cBhvr>
                                      <p:to>
                                        <p:strVal val="visible"/>
                                      </p:to>
                                    </p:set>
                                    <p:anim calcmode="lin" valueType="num">
                                      <p:cBhvr additive="base">
                                        <p:cTn dur="500"/>
                                        <p:tgtEl>
                                          <p:spTgt spid="1604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6049"/>
                                        </p:tgtEl>
                                        <p:attrNameLst>
                                          <p:attrName>style.visibility</p:attrName>
                                        </p:attrNameLst>
                                      </p:cBhvr>
                                      <p:to>
                                        <p:strVal val="visible"/>
                                      </p:to>
                                    </p:set>
                                    <p:anim calcmode="lin" valueType="num">
                                      <p:cBhvr additive="base">
                                        <p:cTn dur="500"/>
                                        <p:tgtEl>
                                          <p:spTgt spid="1604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500"/>
                                  </p:stCondLst>
                                  <p:childTnLst>
                                    <p:set>
                                      <p:cBhvr>
                                        <p:cTn dur="1" fill="hold">
                                          <p:stCondLst>
                                            <p:cond delay="0"/>
                                          </p:stCondLst>
                                        </p:cTn>
                                        <p:tgtEl>
                                          <p:spTgt spid="16047"/>
                                        </p:tgtEl>
                                        <p:attrNameLst>
                                          <p:attrName>style.visibility</p:attrName>
                                        </p:attrNameLst>
                                      </p:cBhvr>
                                      <p:to>
                                        <p:strVal val="visible"/>
                                      </p:to>
                                    </p:set>
                                    <p:animEffect filter="fade" transition="in">
                                      <p:cBhvr>
                                        <p:cTn dur="500"/>
                                        <p:tgtEl>
                                          <p:spTgt spid="16047"/>
                                        </p:tgtEl>
                                      </p:cBhvr>
                                    </p:animEffect>
                                  </p:childTnLst>
                                </p:cTn>
                              </p:par>
                              <p:par>
                                <p:cTn fill="hold" nodeType="withEffect" presetClass="entr" presetID="10" presetSubtype="0">
                                  <p:stCondLst>
                                    <p:cond delay="500"/>
                                  </p:stCondLst>
                                  <p:childTnLst>
                                    <p:set>
                                      <p:cBhvr>
                                        <p:cTn dur="1" fill="hold">
                                          <p:stCondLst>
                                            <p:cond delay="0"/>
                                          </p:stCondLst>
                                        </p:cTn>
                                        <p:tgtEl>
                                          <p:spTgt spid="16048"/>
                                        </p:tgtEl>
                                        <p:attrNameLst>
                                          <p:attrName>style.visibility</p:attrName>
                                        </p:attrNameLst>
                                      </p:cBhvr>
                                      <p:to>
                                        <p:strVal val="visible"/>
                                      </p:to>
                                    </p:set>
                                    <p:animEffect filter="fade" transition="in">
                                      <p:cBhvr>
                                        <p:cTn dur="500"/>
                                        <p:tgtEl>
                                          <p:spTgt spid="16048"/>
                                        </p:tgtEl>
                                      </p:cBhvr>
                                    </p:animEffect>
                                  </p:childTnLst>
                                </p:cTn>
                              </p:par>
                              <p:par>
                                <p:cTn fill="hold" nodeType="withEffect" presetClass="entr" presetID="10" presetSubtype="0">
                                  <p:stCondLst>
                                    <p:cond delay="500"/>
                                  </p:stCondLst>
                                  <p:childTnLst>
                                    <p:set>
                                      <p:cBhvr>
                                        <p:cTn dur="1" fill="hold">
                                          <p:stCondLst>
                                            <p:cond delay="0"/>
                                          </p:stCondLst>
                                        </p:cTn>
                                        <p:tgtEl>
                                          <p:spTgt spid="16051"/>
                                        </p:tgtEl>
                                        <p:attrNameLst>
                                          <p:attrName>style.visibility</p:attrName>
                                        </p:attrNameLst>
                                      </p:cBhvr>
                                      <p:to>
                                        <p:strVal val="visible"/>
                                      </p:to>
                                    </p:set>
                                    <p:animEffect filter="fade" transition="in">
                                      <p:cBhvr>
                                        <p:cTn dur="500"/>
                                        <p:tgtEl>
                                          <p:spTgt spid="16051"/>
                                        </p:tgtEl>
                                      </p:cBhvr>
                                    </p:animEffect>
                                  </p:childTnLst>
                                </p:cTn>
                              </p:par>
                              <p:par>
                                <p:cTn fill="hold" nodeType="withEffect" presetClass="entr" presetID="10" presetSubtype="0">
                                  <p:stCondLst>
                                    <p:cond delay="500"/>
                                  </p:stCondLst>
                                  <p:childTnLst>
                                    <p:set>
                                      <p:cBhvr>
                                        <p:cTn dur="1" fill="hold">
                                          <p:stCondLst>
                                            <p:cond delay="0"/>
                                          </p:stCondLst>
                                        </p:cTn>
                                        <p:tgtEl>
                                          <p:spTgt spid="16050"/>
                                        </p:tgtEl>
                                        <p:attrNameLst>
                                          <p:attrName>style.visibility</p:attrName>
                                        </p:attrNameLst>
                                      </p:cBhvr>
                                      <p:to>
                                        <p:strVal val="visible"/>
                                      </p:to>
                                    </p:set>
                                    <p:animEffect filter="fade" transition="in">
                                      <p:cBhvr>
                                        <p:cTn dur="500"/>
                                        <p:tgtEl>
                                          <p:spTgt spid="16050"/>
                                        </p:tgtEl>
                                      </p:cBhvr>
                                    </p:animEffect>
                                  </p:childTnLst>
                                </p:cTn>
                              </p:par>
                              <p:par>
                                <p:cTn fill="hold" nodeType="withEffect" presetClass="entr" presetID="10" presetSubtype="0">
                                  <p:stCondLst>
                                    <p:cond delay="1000"/>
                                  </p:stCondLst>
                                  <p:childTnLst>
                                    <p:set>
                                      <p:cBhvr>
                                        <p:cTn dur="1" fill="hold">
                                          <p:stCondLst>
                                            <p:cond delay="0"/>
                                          </p:stCondLst>
                                        </p:cTn>
                                        <p:tgtEl>
                                          <p:spTgt spid="16042"/>
                                        </p:tgtEl>
                                        <p:attrNameLst>
                                          <p:attrName>style.visibility</p:attrName>
                                        </p:attrNameLst>
                                      </p:cBhvr>
                                      <p:to>
                                        <p:strVal val="visible"/>
                                      </p:to>
                                    </p:set>
                                    <p:animEffect filter="fade" transition="in">
                                      <p:cBhvr>
                                        <p:cTn dur="500"/>
                                        <p:tgtEl>
                                          <p:spTgt spid="16042"/>
                                        </p:tgtEl>
                                      </p:cBhvr>
                                    </p:animEffect>
                                  </p:childTnLst>
                                </p:cTn>
                              </p:par>
                              <p:par>
                                <p:cTn fill="hold" nodeType="withEffect" presetClass="entr" presetID="10" presetSubtype="0">
                                  <p:stCondLst>
                                    <p:cond delay="1000"/>
                                  </p:stCondLst>
                                  <p:childTnLst>
                                    <p:set>
                                      <p:cBhvr>
                                        <p:cTn dur="1" fill="hold">
                                          <p:stCondLst>
                                            <p:cond delay="0"/>
                                          </p:stCondLst>
                                        </p:cTn>
                                        <p:tgtEl>
                                          <p:spTgt spid="16045"/>
                                        </p:tgtEl>
                                        <p:attrNameLst>
                                          <p:attrName>style.visibility</p:attrName>
                                        </p:attrNameLst>
                                      </p:cBhvr>
                                      <p:to>
                                        <p:strVal val="visible"/>
                                      </p:to>
                                    </p:set>
                                    <p:animEffect filter="fade" transition="in">
                                      <p:cBhvr>
                                        <p:cTn dur="500"/>
                                        <p:tgtEl>
                                          <p:spTgt spid="16045"/>
                                        </p:tgtEl>
                                      </p:cBhvr>
                                    </p:animEffect>
                                  </p:childTnLst>
                                </p:cTn>
                              </p:par>
                              <p:par>
                                <p:cTn fill="hold" nodeType="withEffect" presetClass="entr" presetID="10" presetSubtype="0">
                                  <p:stCondLst>
                                    <p:cond delay="1500"/>
                                  </p:stCondLst>
                                  <p:childTnLst>
                                    <p:set>
                                      <p:cBhvr>
                                        <p:cTn dur="1" fill="hold">
                                          <p:stCondLst>
                                            <p:cond delay="0"/>
                                          </p:stCondLst>
                                        </p:cTn>
                                        <p:tgtEl>
                                          <p:spTgt spid="16054"/>
                                        </p:tgtEl>
                                        <p:attrNameLst>
                                          <p:attrName>style.visibility</p:attrName>
                                        </p:attrNameLst>
                                      </p:cBhvr>
                                      <p:to>
                                        <p:strVal val="visible"/>
                                      </p:to>
                                    </p:set>
                                    <p:animEffect filter="fade" transition="in">
                                      <p:cBhvr>
                                        <p:cTn dur="500"/>
                                        <p:tgtEl>
                                          <p:spTgt spid="16054"/>
                                        </p:tgtEl>
                                      </p:cBhvr>
                                    </p:animEffect>
                                  </p:childTnLst>
                                </p:cTn>
                              </p:par>
                              <p:par>
                                <p:cTn fill="hold" nodeType="withEffect" presetClass="entr" presetID="10" presetSubtype="0">
                                  <p:stCondLst>
                                    <p:cond delay="1500"/>
                                  </p:stCondLst>
                                  <p:childTnLst>
                                    <p:set>
                                      <p:cBhvr>
                                        <p:cTn dur="1" fill="hold">
                                          <p:stCondLst>
                                            <p:cond delay="0"/>
                                          </p:stCondLst>
                                        </p:cTn>
                                        <p:tgtEl>
                                          <p:spTgt spid="16055"/>
                                        </p:tgtEl>
                                        <p:attrNameLst>
                                          <p:attrName>style.visibility</p:attrName>
                                        </p:attrNameLst>
                                      </p:cBhvr>
                                      <p:to>
                                        <p:strVal val="visible"/>
                                      </p:to>
                                    </p:set>
                                    <p:animEffect filter="fade" transition="in">
                                      <p:cBhvr>
                                        <p:cTn dur="500"/>
                                        <p:tgtEl>
                                          <p:spTgt spid="16055"/>
                                        </p:tgtEl>
                                      </p:cBhvr>
                                    </p:animEffect>
                                  </p:childTnLst>
                                </p:cTn>
                              </p:par>
                              <p:par>
                                <p:cTn fill="hold" nodeType="withEffect" presetClass="entr" presetID="10" presetSubtype="0">
                                  <p:stCondLst>
                                    <p:cond delay="1500"/>
                                  </p:stCondLst>
                                  <p:childTnLst>
                                    <p:set>
                                      <p:cBhvr>
                                        <p:cTn dur="1" fill="hold">
                                          <p:stCondLst>
                                            <p:cond delay="0"/>
                                          </p:stCondLst>
                                        </p:cTn>
                                        <p:tgtEl>
                                          <p:spTgt spid="16056"/>
                                        </p:tgtEl>
                                        <p:attrNameLst>
                                          <p:attrName>style.visibility</p:attrName>
                                        </p:attrNameLst>
                                      </p:cBhvr>
                                      <p:to>
                                        <p:strVal val="visible"/>
                                      </p:to>
                                    </p:set>
                                    <p:animEffect filter="fade" transition="in">
                                      <p:cBhvr>
                                        <p:cTn dur="500"/>
                                        <p:tgtEl>
                                          <p:spTgt spid="16056"/>
                                        </p:tgtEl>
                                      </p:cBhvr>
                                    </p:animEffect>
                                  </p:childTnLst>
                                </p:cTn>
                              </p:par>
                              <p:par>
                                <p:cTn fill="hold" nodeType="withEffect" presetClass="entr" presetID="10" presetSubtype="0">
                                  <p:stCondLst>
                                    <p:cond delay="1500"/>
                                  </p:stCondLst>
                                  <p:childTnLst>
                                    <p:set>
                                      <p:cBhvr>
                                        <p:cTn dur="1" fill="hold">
                                          <p:stCondLst>
                                            <p:cond delay="0"/>
                                          </p:stCondLst>
                                        </p:cTn>
                                        <p:tgtEl>
                                          <p:spTgt spid="16057"/>
                                        </p:tgtEl>
                                        <p:attrNameLst>
                                          <p:attrName>style.visibility</p:attrName>
                                        </p:attrNameLst>
                                      </p:cBhvr>
                                      <p:to>
                                        <p:strVal val="visible"/>
                                      </p:to>
                                    </p:set>
                                    <p:animEffect filter="fade" transition="in">
                                      <p:cBhvr>
                                        <p:cTn dur="500"/>
                                        <p:tgtEl>
                                          <p:spTgt spid="16057"/>
                                        </p:tgtEl>
                                      </p:cBhvr>
                                    </p:animEffect>
                                  </p:childTnLst>
                                </p:cTn>
                              </p:par>
                              <p:par>
                                <p:cTn fill="hold" nodeType="withEffect" presetClass="entr" presetID="10" presetSubtype="0">
                                  <p:stCondLst>
                                    <p:cond delay="1500"/>
                                  </p:stCondLst>
                                  <p:childTnLst>
                                    <p:set>
                                      <p:cBhvr>
                                        <p:cTn dur="1" fill="hold">
                                          <p:stCondLst>
                                            <p:cond delay="0"/>
                                          </p:stCondLst>
                                        </p:cTn>
                                        <p:tgtEl>
                                          <p:spTgt spid="16058"/>
                                        </p:tgtEl>
                                        <p:attrNameLst>
                                          <p:attrName>style.visibility</p:attrName>
                                        </p:attrNameLst>
                                      </p:cBhvr>
                                      <p:to>
                                        <p:strVal val="visible"/>
                                      </p:to>
                                    </p:set>
                                    <p:animEffect filter="fade" transition="in">
                                      <p:cBhvr>
                                        <p:cTn dur="500"/>
                                        <p:tgtEl>
                                          <p:spTgt spid="16058"/>
                                        </p:tgtEl>
                                      </p:cBhvr>
                                    </p:animEffect>
                                  </p:childTnLst>
                                </p:cTn>
                              </p:par>
                              <p:par>
                                <p:cTn fill="hold" nodeType="withEffect" presetClass="entr" presetID="10" presetSubtype="0">
                                  <p:stCondLst>
                                    <p:cond delay="1500"/>
                                  </p:stCondLst>
                                  <p:childTnLst>
                                    <p:set>
                                      <p:cBhvr>
                                        <p:cTn dur="1" fill="hold">
                                          <p:stCondLst>
                                            <p:cond delay="0"/>
                                          </p:stCondLst>
                                        </p:cTn>
                                        <p:tgtEl>
                                          <p:spTgt spid="16059"/>
                                        </p:tgtEl>
                                        <p:attrNameLst>
                                          <p:attrName>style.visibility</p:attrName>
                                        </p:attrNameLst>
                                      </p:cBhvr>
                                      <p:to>
                                        <p:strVal val="visible"/>
                                      </p:to>
                                    </p:set>
                                    <p:animEffect filter="fade" transition="in">
                                      <p:cBhvr>
                                        <p:cTn dur="500"/>
                                        <p:tgtEl>
                                          <p:spTgt spid="16059"/>
                                        </p:tgtEl>
                                      </p:cBhvr>
                                    </p:animEffect>
                                  </p:childTnLst>
                                </p:cTn>
                              </p:par>
                              <p:par>
                                <p:cTn fill="hold" nodeType="withEffect" presetClass="entr" presetID="10" presetSubtype="0">
                                  <p:stCondLst>
                                    <p:cond delay="1500"/>
                                  </p:stCondLst>
                                  <p:childTnLst>
                                    <p:set>
                                      <p:cBhvr>
                                        <p:cTn dur="1" fill="hold">
                                          <p:stCondLst>
                                            <p:cond delay="0"/>
                                          </p:stCondLst>
                                        </p:cTn>
                                        <p:tgtEl>
                                          <p:spTgt spid="16060"/>
                                        </p:tgtEl>
                                        <p:attrNameLst>
                                          <p:attrName>style.visibility</p:attrName>
                                        </p:attrNameLst>
                                      </p:cBhvr>
                                      <p:to>
                                        <p:strVal val="visible"/>
                                      </p:to>
                                    </p:set>
                                    <p:animEffect filter="fade" transition="in">
                                      <p:cBhvr>
                                        <p:cTn dur="500"/>
                                        <p:tgtEl>
                                          <p:spTgt spid="16060"/>
                                        </p:tgtEl>
                                      </p:cBhvr>
                                    </p:animEffect>
                                  </p:childTnLst>
                                </p:cTn>
                              </p:par>
                              <p:par>
                                <p:cTn fill="hold" nodeType="withEffect" presetClass="entr" presetID="10" presetSubtype="0">
                                  <p:stCondLst>
                                    <p:cond delay="1500"/>
                                  </p:stCondLst>
                                  <p:childTnLst>
                                    <p:set>
                                      <p:cBhvr>
                                        <p:cTn dur="1" fill="hold">
                                          <p:stCondLst>
                                            <p:cond delay="0"/>
                                          </p:stCondLst>
                                        </p:cTn>
                                        <p:tgtEl>
                                          <p:spTgt spid="16061"/>
                                        </p:tgtEl>
                                        <p:attrNameLst>
                                          <p:attrName>style.visibility</p:attrName>
                                        </p:attrNameLst>
                                      </p:cBhvr>
                                      <p:to>
                                        <p:strVal val="visible"/>
                                      </p:to>
                                    </p:set>
                                    <p:animEffect filter="fade" transition="in">
                                      <p:cBhvr>
                                        <p:cTn dur="500"/>
                                        <p:tgtEl>
                                          <p:spTgt spid="160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72" name="Shape 16072"/>
        <p:cNvGrpSpPr/>
        <p:nvPr/>
      </p:nvGrpSpPr>
      <p:grpSpPr>
        <a:xfrm>
          <a:off x="0" y="0"/>
          <a:ext cx="0" cy="0"/>
          <a:chOff x="0" y="0"/>
          <a:chExt cx="0" cy="0"/>
        </a:xfrm>
      </p:grpSpPr>
      <p:sp>
        <p:nvSpPr>
          <p:cNvPr id="16073" name="Google Shape;16073;p268"/>
          <p:cNvSpPr/>
          <p:nvPr/>
        </p:nvSpPr>
        <p:spPr>
          <a:xfrm flipH="1">
            <a:off x="3609972" y="1038225"/>
            <a:ext cx="8172451" cy="524827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074" name="Google Shape;16074;p268"/>
          <p:cNvSpPr txBox="1"/>
          <p:nvPr/>
        </p:nvSpPr>
        <p:spPr>
          <a:xfrm>
            <a:off x="296268" y="385036"/>
            <a:ext cx="1096228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Dados demográficos e características do paciente</a:t>
            </a:r>
            <a:r>
              <a:rPr b="1" baseline="30000" i="0" lang="pt-BR" sz="3500" u="none" cap="none" strike="noStrike">
                <a:solidFill>
                  <a:srgbClr val="830051"/>
                </a:solidFill>
                <a:latin typeface="Lustria"/>
                <a:ea typeface="Lustria"/>
                <a:cs typeface="Lustria"/>
                <a:sym typeface="Lustria"/>
              </a:rPr>
              <a:t>1</a:t>
            </a:r>
            <a:endParaRPr/>
          </a:p>
        </p:txBody>
      </p:sp>
      <p:sp>
        <p:nvSpPr>
          <p:cNvPr id="16075" name="Google Shape;16075;p268"/>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Todos os dados (n%), média (DP), idade, média (IQR); * Assuntos com valores reportados: Grupo com uso do Danicopana, n=27; grupo com uso de placebo, n=10 ARC, contagem de reticulócitos absoluta, escala de fadiga FACIT-F, Avaliação funcional de terapia de doença crônica (versão 4.0), Hb, hemoglobina; LDH, lactato desidrogenase; HPN, hemoglobinúria paroxística noturna.</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Lee JW, et al. Lancet Hematol. 2023 Dec; 10(12):e955-e965.</a:t>
            </a:r>
            <a:endParaRPr/>
          </a:p>
        </p:txBody>
      </p:sp>
      <p:sp>
        <p:nvSpPr>
          <p:cNvPr id="16076" name="Google Shape;16076;p268"/>
          <p:cNvSpPr/>
          <p:nvPr/>
        </p:nvSpPr>
        <p:spPr>
          <a:xfrm>
            <a:off x="483780" y="1723818"/>
            <a:ext cx="3840900" cy="3705432"/>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077" name="Google Shape;16077;p268"/>
          <p:cNvSpPr/>
          <p:nvPr/>
        </p:nvSpPr>
        <p:spPr>
          <a:xfrm>
            <a:off x="656618" y="1869497"/>
            <a:ext cx="852056" cy="85205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078" name="Google Shape;16078;p268"/>
          <p:cNvSpPr/>
          <p:nvPr/>
        </p:nvSpPr>
        <p:spPr>
          <a:xfrm>
            <a:off x="728675" y="2005924"/>
            <a:ext cx="716286" cy="582733"/>
          </a:xfrm>
          <a:custGeom>
            <a:rect b="b" l="l" r="r" t="t"/>
            <a:pathLst>
              <a:path extrusionOk="0" h="736226" w="904957">
                <a:moveTo>
                  <a:pt x="452488" y="211189"/>
                </a:moveTo>
                <a:cubicBezTo>
                  <a:pt x="477045" y="211189"/>
                  <a:pt x="499332" y="221161"/>
                  <a:pt x="515406" y="237271"/>
                </a:cubicBezTo>
                <a:cubicBezTo>
                  <a:pt x="531516" y="253382"/>
                  <a:pt x="541488" y="275631"/>
                  <a:pt x="541488" y="300226"/>
                </a:cubicBezTo>
                <a:cubicBezTo>
                  <a:pt x="541488" y="324782"/>
                  <a:pt x="531516" y="347033"/>
                  <a:pt x="515406" y="363143"/>
                </a:cubicBezTo>
                <a:cubicBezTo>
                  <a:pt x="499295" y="379291"/>
                  <a:pt x="477046" y="389263"/>
                  <a:pt x="452451" y="389263"/>
                </a:cubicBezTo>
                <a:cubicBezTo>
                  <a:pt x="427895" y="389263"/>
                  <a:pt x="405607" y="379291"/>
                  <a:pt x="389497" y="363181"/>
                </a:cubicBezTo>
                <a:lnTo>
                  <a:pt x="388715" y="362325"/>
                </a:lnTo>
                <a:cubicBezTo>
                  <a:pt x="373089" y="346288"/>
                  <a:pt x="363452" y="324373"/>
                  <a:pt x="363452" y="300227"/>
                </a:cubicBezTo>
                <a:cubicBezTo>
                  <a:pt x="363452" y="275670"/>
                  <a:pt x="373424" y="253383"/>
                  <a:pt x="389535" y="237272"/>
                </a:cubicBezTo>
                <a:cubicBezTo>
                  <a:pt x="405608" y="221199"/>
                  <a:pt x="427895" y="211190"/>
                  <a:pt x="452452" y="211190"/>
                </a:cubicBezTo>
                <a:close/>
                <a:moveTo>
                  <a:pt x="717474" y="1"/>
                </a:moveTo>
                <a:cubicBezTo>
                  <a:pt x="738050" y="1"/>
                  <a:pt x="756690" y="8372"/>
                  <a:pt x="770197" y="21842"/>
                </a:cubicBezTo>
                <a:lnTo>
                  <a:pt x="771015" y="22735"/>
                </a:lnTo>
                <a:cubicBezTo>
                  <a:pt x="784038" y="36167"/>
                  <a:pt x="792037" y="54472"/>
                  <a:pt x="792037" y="74564"/>
                </a:cubicBezTo>
                <a:cubicBezTo>
                  <a:pt x="792037" y="95102"/>
                  <a:pt x="783665" y="113743"/>
                  <a:pt x="770196" y="127249"/>
                </a:cubicBezTo>
                <a:cubicBezTo>
                  <a:pt x="756727" y="140792"/>
                  <a:pt x="738049" y="149127"/>
                  <a:pt x="717473" y="149127"/>
                </a:cubicBezTo>
                <a:cubicBezTo>
                  <a:pt x="696936" y="149127"/>
                  <a:pt x="678294" y="140755"/>
                  <a:pt x="664789" y="127286"/>
                </a:cubicBezTo>
                <a:cubicBezTo>
                  <a:pt x="651245" y="113742"/>
                  <a:pt x="642911" y="95102"/>
                  <a:pt x="642911" y="74563"/>
                </a:cubicBezTo>
                <a:cubicBezTo>
                  <a:pt x="642911" y="53987"/>
                  <a:pt x="651282" y="35310"/>
                  <a:pt x="664752" y="21840"/>
                </a:cubicBezTo>
                <a:lnTo>
                  <a:pt x="665645" y="21022"/>
                </a:lnTo>
                <a:cubicBezTo>
                  <a:pt x="679077" y="7999"/>
                  <a:pt x="697382" y="0"/>
                  <a:pt x="717511" y="0"/>
                </a:cubicBezTo>
                <a:close/>
                <a:moveTo>
                  <a:pt x="749993" y="42045"/>
                </a:moveTo>
                <a:cubicBezTo>
                  <a:pt x="741696" y="33748"/>
                  <a:pt x="730199" y="28576"/>
                  <a:pt x="717474" y="28576"/>
                </a:cubicBezTo>
                <a:cubicBezTo>
                  <a:pt x="705084" y="28576"/>
                  <a:pt x="693810" y="33450"/>
                  <a:pt x="685550" y="41376"/>
                </a:cubicBezTo>
                <a:lnTo>
                  <a:pt x="684917" y="42045"/>
                </a:lnTo>
                <a:cubicBezTo>
                  <a:pt x="676620" y="50342"/>
                  <a:pt x="671448" y="61876"/>
                  <a:pt x="671448" y="74565"/>
                </a:cubicBezTo>
                <a:cubicBezTo>
                  <a:pt x="671448" y="87289"/>
                  <a:pt x="676583" y="98787"/>
                  <a:pt x="684880" y="107121"/>
                </a:cubicBezTo>
                <a:cubicBezTo>
                  <a:pt x="693177" y="115418"/>
                  <a:pt x="704711" y="120553"/>
                  <a:pt x="717437" y="120553"/>
                </a:cubicBezTo>
                <a:cubicBezTo>
                  <a:pt x="730124" y="120553"/>
                  <a:pt x="741622" y="115381"/>
                  <a:pt x="749956" y="107084"/>
                </a:cubicBezTo>
                <a:cubicBezTo>
                  <a:pt x="758290" y="98786"/>
                  <a:pt x="763425" y="87290"/>
                  <a:pt x="763425" y="74565"/>
                </a:cubicBezTo>
                <a:cubicBezTo>
                  <a:pt x="763425" y="62174"/>
                  <a:pt x="758551" y="50901"/>
                  <a:pt x="750626" y="42678"/>
                </a:cubicBezTo>
                <a:lnTo>
                  <a:pt x="749956" y="42045"/>
                </a:lnTo>
                <a:close/>
                <a:moveTo>
                  <a:pt x="187532" y="1"/>
                </a:moveTo>
                <a:cubicBezTo>
                  <a:pt x="208070" y="1"/>
                  <a:pt x="226712" y="8372"/>
                  <a:pt x="240217" y="21879"/>
                </a:cubicBezTo>
                <a:cubicBezTo>
                  <a:pt x="253724" y="35311"/>
                  <a:pt x="262095" y="53989"/>
                  <a:pt x="262095" y="74563"/>
                </a:cubicBezTo>
                <a:cubicBezTo>
                  <a:pt x="262095" y="95101"/>
                  <a:pt x="253724" y="113743"/>
                  <a:pt x="240254" y="127248"/>
                </a:cubicBezTo>
                <a:cubicBezTo>
                  <a:pt x="226785" y="140792"/>
                  <a:pt x="208107" y="149126"/>
                  <a:pt x="187532" y="149126"/>
                </a:cubicBezTo>
                <a:cubicBezTo>
                  <a:pt x="166956" y="149126"/>
                  <a:pt x="148278" y="140755"/>
                  <a:pt x="134809" y="127285"/>
                </a:cubicBezTo>
                <a:lnTo>
                  <a:pt x="133990" y="126392"/>
                </a:lnTo>
                <a:cubicBezTo>
                  <a:pt x="120968" y="112960"/>
                  <a:pt x="112969" y="94655"/>
                  <a:pt x="112969" y="74526"/>
                </a:cubicBezTo>
                <a:cubicBezTo>
                  <a:pt x="112969" y="53988"/>
                  <a:pt x="121303" y="35384"/>
                  <a:pt x="134809" y="21878"/>
                </a:cubicBezTo>
                <a:lnTo>
                  <a:pt x="134884" y="21804"/>
                </a:lnTo>
                <a:cubicBezTo>
                  <a:pt x="148390" y="8335"/>
                  <a:pt x="166993" y="0"/>
                  <a:pt x="187494" y="0"/>
                </a:cubicBezTo>
                <a:close/>
                <a:moveTo>
                  <a:pt x="220052" y="42008"/>
                </a:moveTo>
                <a:cubicBezTo>
                  <a:pt x="211792" y="33711"/>
                  <a:pt x="200258" y="28576"/>
                  <a:pt x="187532" y="28576"/>
                </a:cubicBezTo>
                <a:cubicBezTo>
                  <a:pt x="174808" y="28576"/>
                  <a:pt x="163273" y="33710"/>
                  <a:pt x="155013" y="41970"/>
                </a:cubicBezTo>
                <a:cubicBezTo>
                  <a:pt x="146679" y="50304"/>
                  <a:pt x="141544" y="61801"/>
                  <a:pt x="141544" y="74526"/>
                </a:cubicBezTo>
                <a:cubicBezTo>
                  <a:pt x="141544" y="86916"/>
                  <a:pt x="146418" y="98190"/>
                  <a:pt x="154344" y="106450"/>
                </a:cubicBezTo>
                <a:lnTo>
                  <a:pt x="155013" y="107083"/>
                </a:lnTo>
                <a:cubicBezTo>
                  <a:pt x="163310" y="115380"/>
                  <a:pt x="174844" y="120552"/>
                  <a:pt x="187533" y="120552"/>
                </a:cubicBezTo>
                <a:cubicBezTo>
                  <a:pt x="200220" y="120552"/>
                  <a:pt x="211755" y="115380"/>
                  <a:pt x="220052" y="107083"/>
                </a:cubicBezTo>
                <a:cubicBezTo>
                  <a:pt x="228386" y="98786"/>
                  <a:pt x="233521" y="87289"/>
                  <a:pt x="233521" y="74564"/>
                </a:cubicBezTo>
                <a:cubicBezTo>
                  <a:pt x="233521" y="61876"/>
                  <a:pt x="228349" y="50341"/>
                  <a:pt x="220052" y="42007"/>
                </a:cubicBezTo>
                <a:close/>
                <a:moveTo>
                  <a:pt x="361546" y="24149"/>
                </a:moveTo>
                <a:cubicBezTo>
                  <a:pt x="384316" y="24149"/>
                  <a:pt x="404966" y="33376"/>
                  <a:pt x="419849" y="48296"/>
                </a:cubicBezTo>
                <a:cubicBezTo>
                  <a:pt x="434769" y="63216"/>
                  <a:pt x="443997" y="83829"/>
                  <a:pt x="443997" y="106600"/>
                </a:cubicBezTo>
                <a:cubicBezTo>
                  <a:pt x="443997" y="129370"/>
                  <a:pt x="434770" y="150021"/>
                  <a:pt x="419849" y="164903"/>
                </a:cubicBezTo>
                <a:cubicBezTo>
                  <a:pt x="404929" y="179823"/>
                  <a:pt x="384316" y="189051"/>
                  <a:pt x="361546" y="189051"/>
                </a:cubicBezTo>
                <a:cubicBezTo>
                  <a:pt x="338775" y="189051"/>
                  <a:pt x="318125" y="179824"/>
                  <a:pt x="303242" y="164903"/>
                </a:cubicBezTo>
                <a:cubicBezTo>
                  <a:pt x="288322" y="149983"/>
                  <a:pt x="279094" y="129370"/>
                  <a:pt x="279094" y="106600"/>
                </a:cubicBezTo>
                <a:cubicBezTo>
                  <a:pt x="279094" y="83829"/>
                  <a:pt x="288322" y="63179"/>
                  <a:pt x="303242" y="48296"/>
                </a:cubicBezTo>
                <a:cubicBezTo>
                  <a:pt x="318162" y="33376"/>
                  <a:pt x="338775" y="24149"/>
                  <a:pt x="361546" y="24149"/>
                </a:cubicBezTo>
                <a:close/>
                <a:moveTo>
                  <a:pt x="399646" y="68499"/>
                </a:moveTo>
                <a:cubicBezTo>
                  <a:pt x="389898" y="58751"/>
                  <a:pt x="376429" y="52724"/>
                  <a:pt x="361546" y="52724"/>
                </a:cubicBezTo>
                <a:cubicBezTo>
                  <a:pt x="346663" y="52724"/>
                  <a:pt x="333156" y="58751"/>
                  <a:pt x="323446" y="68499"/>
                </a:cubicBezTo>
                <a:cubicBezTo>
                  <a:pt x="313698" y="78247"/>
                  <a:pt x="307670" y="91716"/>
                  <a:pt x="307670" y="106599"/>
                </a:cubicBezTo>
                <a:cubicBezTo>
                  <a:pt x="307670" y="121482"/>
                  <a:pt x="313698" y="134988"/>
                  <a:pt x="323446" y="144699"/>
                </a:cubicBezTo>
                <a:cubicBezTo>
                  <a:pt x="333194" y="154447"/>
                  <a:pt x="346663" y="160474"/>
                  <a:pt x="361546" y="160474"/>
                </a:cubicBezTo>
                <a:cubicBezTo>
                  <a:pt x="376429" y="160474"/>
                  <a:pt x="389935" y="154447"/>
                  <a:pt x="399646" y="144699"/>
                </a:cubicBezTo>
                <a:cubicBezTo>
                  <a:pt x="409394" y="134951"/>
                  <a:pt x="415421" y="121482"/>
                  <a:pt x="415421" y="106599"/>
                </a:cubicBezTo>
                <a:cubicBezTo>
                  <a:pt x="415421" y="91716"/>
                  <a:pt x="409393" y="78210"/>
                  <a:pt x="399646" y="68499"/>
                </a:cubicBezTo>
                <a:close/>
                <a:moveTo>
                  <a:pt x="543454" y="24149"/>
                </a:moveTo>
                <a:cubicBezTo>
                  <a:pt x="566225" y="24149"/>
                  <a:pt x="586875" y="33376"/>
                  <a:pt x="601758" y="48296"/>
                </a:cubicBezTo>
                <a:cubicBezTo>
                  <a:pt x="616678" y="63216"/>
                  <a:pt x="625905" y="83829"/>
                  <a:pt x="625905" y="106600"/>
                </a:cubicBezTo>
                <a:cubicBezTo>
                  <a:pt x="625905" y="129370"/>
                  <a:pt x="616678" y="150021"/>
                  <a:pt x="601758" y="164903"/>
                </a:cubicBezTo>
                <a:lnTo>
                  <a:pt x="600902" y="165685"/>
                </a:lnTo>
                <a:cubicBezTo>
                  <a:pt x="586056" y="180121"/>
                  <a:pt x="565778" y="189050"/>
                  <a:pt x="543455" y="189050"/>
                </a:cubicBezTo>
                <a:cubicBezTo>
                  <a:pt x="520721" y="189050"/>
                  <a:pt x="500108" y="179786"/>
                  <a:pt x="485188" y="164903"/>
                </a:cubicBezTo>
                <a:cubicBezTo>
                  <a:pt x="470231" y="149946"/>
                  <a:pt x="460966" y="129295"/>
                  <a:pt x="460966" y="106599"/>
                </a:cubicBezTo>
                <a:cubicBezTo>
                  <a:pt x="460966" y="83866"/>
                  <a:pt x="470231" y="63253"/>
                  <a:pt x="485114" y="48333"/>
                </a:cubicBezTo>
                <a:cubicBezTo>
                  <a:pt x="500034" y="33376"/>
                  <a:pt x="520684" y="24111"/>
                  <a:pt x="543418" y="24111"/>
                </a:cubicBezTo>
                <a:close/>
                <a:moveTo>
                  <a:pt x="581554" y="68499"/>
                </a:moveTo>
                <a:cubicBezTo>
                  <a:pt x="571806" y="58751"/>
                  <a:pt x="558337" y="52724"/>
                  <a:pt x="543454" y="52724"/>
                </a:cubicBezTo>
                <a:cubicBezTo>
                  <a:pt x="528571" y="52724"/>
                  <a:pt x="515065" y="58751"/>
                  <a:pt x="505354" y="68499"/>
                </a:cubicBezTo>
                <a:cubicBezTo>
                  <a:pt x="495606" y="78210"/>
                  <a:pt x="489579" y="91716"/>
                  <a:pt x="489579" y="106599"/>
                </a:cubicBezTo>
                <a:cubicBezTo>
                  <a:pt x="489579" y="121482"/>
                  <a:pt x="495606" y="134988"/>
                  <a:pt x="505354" y="144736"/>
                </a:cubicBezTo>
                <a:cubicBezTo>
                  <a:pt x="515102" y="154447"/>
                  <a:pt x="528608" y="160511"/>
                  <a:pt x="543491" y="160511"/>
                </a:cubicBezTo>
                <a:cubicBezTo>
                  <a:pt x="558076" y="160511"/>
                  <a:pt x="571285" y="154744"/>
                  <a:pt x="580996" y="145406"/>
                </a:cubicBezTo>
                <a:lnTo>
                  <a:pt x="581629" y="144736"/>
                </a:lnTo>
                <a:cubicBezTo>
                  <a:pt x="591376" y="134988"/>
                  <a:pt x="597404" y="121482"/>
                  <a:pt x="597404" y="106636"/>
                </a:cubicBezTo>
                <a:cubicBezTo>
                  <a:pt x="597404" y="91753"/>
                  <a:pt x="591376" y="78247"/>
                  <a:pt x="581629" y="68536"/>
                </a:cubicBezTo>
                <a:close/>
                <a:moveTo>
                  <a:pt x="102513" y="152587"/>
                </a:moveTo>
                <a:cubicBezTo>
                  <a:pt x="123051" y="152587"/>
                  <a:pt x="141692" y="160958"/>
                  <a:pt x="155198" y="174465"/>
                </a:cubicBezTo>
                <a:cubicBezTo>
                  <a:pt x="168704" y="187897"/>
                  <a:pt x="177076" y="206574"/>
                  <a:pt x="177076" y="227149"/>
                </a:cubicBezTo>
                <a:cubicBezTo>
                  <a:pt x="177076" y="247687"/>
                  <a:pt x="168704" y="266328"/>
                  <a:pt x="155235" y="279834"/>
                </a:cubicBezTo>
                <a:cubicBezTo>
                  <a:pt x="141766" y="293378"/>
                  <a:pt x="123088" y="301712"/>
                  <a:pt x="102512" y="301712"/>
                </a:cubicBezTo>
                <a:cubicBezTo>
                  <a:pt x="81936" y="301712"/>
                  <a:pt x="63259" y="293340"/>
                  <a:pt x="49790" y="279871"/>
                </a:cubicBezTo>
                <a:lnTo>
                  <a:pt x="48971" y="278978"/>
                </a:lnTo>
                <a:cubicBezTo>
                  <a:pt x="35948" y="265546"/>
                  <a:pt x="27949" y="247241"/>
                  <a:pt x="27949" y="227112"/>
                </a:cubicBezTo>
                <a:cubicBezTo>
                  <a:pt x="27949" y="206574"/>
                  <a:pt x="36284" y="187970"/>
                  <a:pt x="49790" y="174464"/>
                </a:cubicBezTo>
                <a:lnTo>
                  <a:pt x="49865" y="174390"/>
                </a:lnTo>
                <a:cubicBezTo>
                  <a:pt x="63371" y="160920"/>
                  <a:pt x="81974" y="152586"/>
                  <a:pt x="102475" y="152586"/>
                </a:cubicBezTo>
                <a:close/>
                <a:moveTo>
                  <a:pt x="135033" y="194594"/>
                </a:moveTo>
                <a:cubicBezTo>
                  <a:pt x="126773" y="186297"/>
                  <a:pt x="115239" y="181162"/>
                  <a:pt x="102513" y="181162"/>
                </a:cubicBezTo>
                <a:cubicBezTo>
                  <a:pt x="89789" y="181162"/>
                  <a:pt x="78254" y="186296"/>
                  <a:pt x="69994" y="194556"/>
                </a:cubicBezTo>
                <a:cubicBezTo>
                  <a:pt x="61660" y="202890"/>
                  <a:pt x="56525" y="214387"/>
                  <a:pt x="56525" y="227112"/>
                </a:cubicBezTo>
                <a:cubicBezTo>
                  <a:pt x="56525" y="239502"/>
                  <a:pt x="61399" y="250776"/>
                  <a:pt x="69324" y="259036"/>
                </a:cubicBezTo>
                <a:lnTo>
                  <a:pt x="69994" y="259669"/>
                </a:lnTo>
                <a:cubicBezTo>
                  <a:pt x="78291" y="267966"/>
                  <a:pt x="89825" y="273138"/>
                  <a:pt x="102513" y="273138"/>
                </a:cubicBezTo>
                <a:cubicBezTo>
                  <a:pt x="115201" y="273138"/>
                  <a:pt x="126735" y="267966"/>
                  <a:pt x="135033" y="259669"/>
                </a:cubicBezTo>
                <a:cubicBezTo>
                  <a:pt x="143367" y="251371"/>
                  <a:pt x="148502" y="239875"/>
                  <a:pt x="148502" y="227149"/>
                </a:cubicBezTo>
                <a:cubicBezTo>
                  <a:pt x="148502" y="214462"/>
                  <a:pt x="143330" y="202927"/>
                  <a:pt x="135033" y="194593"/>
                </a:cubicBezTo>
                <a:close/>
                <a:moveTo>
                  <a:pt x="802411" y="152587"/>
                </a:moveTo>
                <a:cubicBezTo>
                  <a:pt x="822987" y="152587"/>
                  <a:pt x="841628" y="160958"/>
                  <a:pt x="855134" y="174427"/>
                </a:cubicBezTo>
                <a:lnTo>
                  <a:pt x="855953" y="175320"/>
                </a:lnTo>
                <a:cubicBezTo>
                  <a:pt x="868975" y="188753"/>
                  <a:pt x="876974" y="207058"/>
                  <a:pt x="876974" y="227150"/>
                </a:cubicBezTo>
                <a:cubicBezTo>
                  <a:pt x="876974" y="247688"/>
                  <a:pt x="868603" y="266329"/>
                  <a:pt x="855133" y="279834"/>
                </a:cubicBezTo>
                <a:cubicBezTo>
                  <a:pt x="841664" y="293378"/>
                  <a:pt x="822987" y="301712"/>
                  <a:pt x="802411" y="301712"/>
                </a:cubicBezTo>
                <a:cubicBezTo>
                  <a:pt x="781873" y="301712"/>
                  <a:pt x="763232" y="293341"/>
                  <a:pt x="749726" y="279872"/>
                </a:cubicBezTo>
                <a:cubicBezTo>
                  <a:pt x="736182" y="266328"/>
                  <a:pt x="727848" y="247688"/>
                  <a:pt x="727848" y="227149"/>
                </a:cubicBezTo>
                <a:cubicBezTo>
                  <a:pt x="727848" y="206573"/>
                  <a:pt x="736220" y="187895"/>
                  <a:pt x="749689" y="174426"/>
                </a:cubicBezTo>
                <a:lnTo>
                  <a:pt x="750582" y="173607"/>
                </a:lnTo>
                <a:cubicBezTo>
                  <a:pt x="764014" y="160585"/>
                  <a:pt x="782319" y="152586"/>
                  <a:pt x="802448" y="152586"/>
                </a:cubicBezTo>
                <a:close/>
                <a:moveTo>
                  <a:pt x="834931" y="194631"/>
                </a:moveTo>
                <a:cubicBezTo>
                  <a:pt x="826633" y="186334"/>
                  <a:pt x="815137" y="181162"/>
                  <a:pt x="802411" y="181162"/>
                </a:cubicBezTo>
                <a:cubicBezTo>
                  <a:pt x="790021" y="181162"/>
                  <a:pt x="778747" y="186036"/>
                  <a:pt x="770487" y="193961"/>
                </a:cubicBezTo>
                <a:lnTo>
                  <a:pt x="769855" y="194631"/>
                </a:lnTo>
                <a:cubicBezTo>
                  <a:pt x="761558" y="202928"/>
                  <a:pt x="756385" y="214462"/>
                  <a:pt x="756385" y="227150"/>
                </a:cubicBezTo>
                <a:cubicBezTo>
                  <a:pt x="756385" y="239875"/>
                  <a:pt x="761520" y="251372"/>
                  <a:pt x="769818" y="259707"/>
                </a:cubicBezTo>
                <a:cubicBezTo>
                  <a:pt x="778115" y="268004"/>
                  <a:pt x="789649" y="273139"/>
                  <a:pt x="802374" y="273139"/>
                </a:cubicBezTo>
                <a:cubicBezTo>
                  <a:pt x="815061" y="273139"/>
                  <a:pt x="826559" y="267967"/>
                  <a:pt x="834893" y="259670"/>
                </a:cubicBezTo>
                <a:cubicBezTo>
                  <a:pt x="843228" y="251372"/>
                  <a:pt x="848363" y="239876"/>
                  <a:pt x="848363" y="227150"/>
                </a:cubicBezTo>
                <a:cubicBezTo>
                  <a:pt x="848363" y="214760"/>
                  <a:pt x="843489" y="203486"/>
                  <a:pt x="835563" y="195263"/>
                </a:cubicBezTo>
                <a:lnTo>
                  <a:pt x="834893" y="194631"/>
                </a:lnTo>
                <a:close/>
                <a:moveTo>
                  <a:pt x="703333" y="358232"/>
                </a:moveTo>
                <a:cubicBezTo>
                  <a:pt x="706942" y="346773"/>
                  <a:pt x="713305" y="336466"/>
                  <a:pt x="721639" y="328131"/>
                </a:cubicBezTo>
                <a:lnTo>
                  <a:pt x="722532" y="327313"/>
                </a:lnTo>
                <a:cubicBezTo>
                  <a:pt x="735852" y="314402"/>
                  <a:pt x="754009" y="306403"/>
                  <a:pt x="773915" y="306403"/>
                </a:cubicBezTo>
                <a:lnTo>
                  <a:pt x="830991" y="306403"/>
                </a:lnTo>
                <a:cubicBezTo>
                  <a:pt x="851343" y="306403"/>
                  <a:pt x="869834" y="314737"/>
                  <a:pt x="883229" y="328131"/>
                </a:cubicBezTo>
                <a:cubicBezTo>
                  <a:pt x="896624" y="341525"/>
                  <a:pt x="904958" y="360018"/>
                  <a:pt x="904958" y="380370"/>
                </a:cubicBezTo>
                <a:lnTo>
                  <a:pt x="904958" y="537237"/>
                </a:lnTo>
                <a:cubicBezTo>
                  <a:pt x="904958" y="545125"/>
                  <a:pt x="898558" y="551525"/>
                  <a:pt x="890670" y="551525"/>
                </a:cubicBezTo>
                <a:lnTo>
                  <a:pt x="750024" y="551525"/>
                </a:lnTo>
                <a:lnTo>
                  <a:pt x="750024" y="648899"/>
                </a:lnTo>
                <a:cubicBezTo>
                  <a:pt x="750024" y="656787"/>
                  <a:pt x="743625" y="663186"/>
                  <a:pt x="735737" y="663186"/>
                </a:cubicBezTo>
                <a:cubicBezTo>
                  <a:pt x="727849" y="663186"/>
                  <a:pt x="721449" y="656787"/>
                  <a:pt x="721449" y="648899"/>
                </a:cubicBezTo>
                <a:lnTo>
                  <a:pt x="721449" y="431986"/>
                </a:lnTo>
                <a:cubicBezTo>
                  <a:pt x="721449" y="417326"/>
                  <a:pt x="715459" y="404006"/>
                  <a:pt x="705823" y="394370"/>
                </a:cubicBezTo>
                <a:cubicBezTo>
                  <a:pt x="696186" y="384733"/>
                  <a:pt x="682865" y="378743"/>
                  <a:pt x="668206" y="378743"/>
                </a:cubicBezTo>
                <a:lnTo>
                  <a:pt x="603653" y="378743"/>
                </a:lnTo>
                <a:cubicBezTo>
                  <a:pt x="589700" y="378743"/>
                  <a:pt x="576938" y="384175"/>
                  <a:pt x="567413" y="393031"/>
                </a:cubicBezTo>
                <a:cubicBezTo>
                  <a:pt x="559078" y="400807"/>
                  <a:pt x="553200" y="411225"/>
                  <a:pt x="551154" y="422908"/>
                </a:cubicBezTo>
                <a:cubicBezTo>
                  <a:pt x="566558" y="438832"/>
                  <a:pt x="576120" y="460487"/>
                  <a:pt x="576120" y="484225"/>
                </a:cubicBezTo>
                <a:lnTo>
                  <a:pt x="576120" y="634577"/>
                </a:lnTo>
                <a:lnTo>
                  <a:pt x="626163" y="634577"/>
                </a:lnTo>
                <a:cubicBezTo>
                  <a:pt x="634051" y="634577"/>
                  <a:pt x="640451" y="640977"/>
                  <a:pt x="640451" y="648864"/>
                </a:cubicBezTo>
                <a:cubicBezTo>
                  <a:pt x="640451" y="656752"/>
                  <a:pt x="634051" y="663152"/>
                  <a:pt x="626163" y="663152"/>
                </a:cubicBezTo>
                <a:lnTo>
                  <a:pt x="576120" y="663152"/>
                </a:lnTo>
                <a:lnTo>
                  <a:pt x="576120" y="721939"/>
                </a:lnTo>
                <a:cubicBezTo>
                  <a:pt x="576120" y="729827"/>
                  <a:pt x="569720" y="736227"/>
                  <a:pt x="561832" y="736227"/>
                </a:cubicBezTo>
                <a:lnTo>
                  <a:pt x="343091" y="736227"/>
                </a:lnTo>
                <a:cubicBezTo>
                  <a:pt x="335203" y="736227"/>
                  <a:pt x="328803" y="729827"/>
                  <a:pt x="328803" y="721939"/>
                </a:cubicBezTo>
                <a:lnTo>
                  <a:pt x="328803" y="663152"/>
                </a:lnTo>
                <a:lnTo>
                  <a:pt x="169221" y="663152"/>
                </a:lnTo>
                <a:cubicBezTo>
                  <a:pt x="161333" y="663152"/>
                  <a:pt x="154934" y="656752"/>
                  <a:pt x="154934" y="648864"/>
                </a:cubicBezTo>
                <a:lnTo>
                  <a:pt x="154934" y="551490"/>
                </a:lnTo>
                <a:lnTo>
                  <a:pt x="14288" y="551490"/>
                </a:lnTo>
                <a:cubicBezTo>
                  <a:pt x="6400" y="551490"/>
                  <a:pt x="0" y="545091"/>
                  <a:pt x="0" y="537203"/>
                </a:cubicBezTo>
                <a:lnTo>
                  <a:pt x="0" y="476370"/>
                </a:lnTo>
                <a:cubicBezTo>
                  <a:pt x="0" y="468482"/>
                  <a:pt x="6400" y="462082"/>
                  <a:pt x="14288" y="462082"/>
                </a:cubicBezTo>
                <a:cubicBezTo>
                  <a:pt x="22175" y="462082"/>
                  <a:pt x="28575" y="468482"/>
                  <a:pt x="28575" y="476370"/>
                </a:cubicBezTo>
                <a:lnTo>
                  <a:pt x="28575" y="522915"/>
                </a:lnTo>
                <a:lnTo>
                  <a:pt x="154934" y="522915"/>
                </a:lnTo>
                <a:lnTo>
                  <a:pt x="154934" y="431981"/>
                </a:lnTo>
                <a:cubicBezTo>
                  <a:pt x="154934" y="410885"/>
                  <a:pt x="163045" y="391574"/>
                  <a:pt x="176291" y="377027"/>
                </a:cubicBezTo>
                <a:cubicBezTo>
                  <a:pt x="175472" y="365864"/>
                  <a:pt x="170561" y="355781"/>
                  <a:pt x="163082" y="348303"/>
                </a:cubicBezTo>
                <a:cubicBezTo>
                  <a:pt x="154860" y="340080"/>
                  <a:pt x="143511" y="334946"/>
                  <a:pt x="131047" y="334946"/>
                </a:cubicBezTo>
                <a:lnTo>
                  <a:pt x="73971" y="334946"/>
                </a:lnTo>
                <a:cubicBezTo>
                  <a:pt x="63367" y="334946"/>
                  <a:pt x="53545" y="338630"/>
                  <a:pt x="45843" y="344768"/>
                </a:cubicBezTo>
                <a:cubicBezTo>
                  <a:pt x="37918" y="351056"/>
                  <a:pt x="32114" y="359949"/>
                  <a:pt x="29769" y="370069"/>
                </a:cubicBezTo>
                <a:cubicBezTo>
                  <a:pt x="27983" y="377733"/>
                  <a:pt x="20319" y="382496"/>
                  <a:pt x="12617" y="380710"/>
                </a:cubicBezTo>
                <a:cubicBezTo>
                  <a:pt x="4952" y="378924"/>
                  <a:pt x="190" y="371259"/>
                  <a:pt x="1975" y="363557"/>
                </a:cubicBezTo>
                <a:cubicBezTo>
                  <a:pt x="5808" y="347074"/>
                  <a:pt x="15221" y="332638"/>
                  <a:pt x="28095" y="322407"/>
                </a:cubicBezTo>
                <a:cubicBezTo>
                  <a:pt x="40745" y="312361"/>
                  <a:pt x="56744" y="306333"/>
                  <a:pt x="73971" y="306333"/>
                </a:cubicBezTo>
                <a:lnTo>
                  <a:pt x="131047" y="306333"/>
                </a:lnTo>
                <a:cubicBezTo>
                  <a:pt x="151399" y="306333"/>
                  <a:pt x="169891" y="314667"/>
                  <a:pt x="183286" y="328062"/>
                </a:cubicBezTo>
                <a:cubicBezTo>
                  <a:pt x="191583" y="336359"/>
                  <a:pt x="197983" y="346665"/>
                  <a:pt x="201592" y="358162"/>
                </a:cubicBezTo>
                <a:cubicBezTo>
                  <a:pt x="212270" y="353028"/>
                  <a:pt x="224177" y="350163"/>
                  <a:pt x="236752" y="350163"/>
                </a:cubicBezTo>
                <a:lnTo>
                  <a:pt x="301343" y="350163"/>
                </a:lnTo>
                <a:cubicBezTo>
                  <a:pt x="322775" y="350163"/>
                  <a:pt x="342346" y="358535"/>
                  <a:pt x="356967" y="372152"/>
                </a:cubicBezTo>
                <a:cubicBezTo>
                  <a:pt x="366567" y="381082"/>
                  <a:pt x="374046" y="392319"/>
                  <a:pt x="378473" y="404932"/>
                </a:cubicBezTo>
                <a:cubicBezTo>
                  <a:pt x="390156" y="399202"/>
                  <a:pt x="403253" y="396002"/>
                  <a:pt x="417094" y="396002"/>
                </a:cubicBezTo>
                <a:lnTo>
                  <a:pt x="487862" y="396002"/>
                </a:lnTo>
                <a:cubicBezTo>
                  <a:pt x="501703" y="396002"/>
                  <a:pt x="514800" y="399202"/>
                  <a:pt x="526483" y="404932"/>
                </a:cubicBezTo>
                <a:cubicBezTo>
                  <a:pt x="530948" y="392319"/>
                  <a:pt x="538389" y="381119"/>
                  <a:pt x="547989" y="372189"/>
                </a:cubicBezTo>
                <a:cubicBezTo>
                  <a:pt x="562611" y="358572"/>
                  <a:pt x="582219" y="350200"/>
                  <a:pt x="603613" y="350200"/>
                </a:cubicBezTo>
                <a:lnTo>
                  <a:pt x="668166" y="350200"/>
                </a:lnTo>
                <a:cubicBezTo>
                  <a:pt x="680705" y="350200"/>
                  <a:pt x="692649" y="353102"/>
                  <a:pt x="703327" y="358200"/>
                </a:cubicBezTo>
                <a:close/>
                <a:moveTo>
                  <a:pt x="749953" y="522986"/>
                </a:moveTo>
                <a:lnTo>
                  <a:pt x="876312" y="522986"/>
                </a:lnTo>
                <a:lnTo>
                  <a:pt x="876312" y="380406"/>
                </a:lnTo>
                <a:cubicBezTo>
                  <a:pt x="876312" y="367942"/>
                  <a:pt x="871177" y="356594"/>
                  <a:pt x="862955" y="348371"/>
                </a:cubicBezTo>
                <a:cubicBezTo>
                  <a:pt x="854733" y="340148"/>
                  <a:pt x="843384" y="335014"/>
                  <a:pt x="830920" y="335014"/>
                </a:cubicBezTo>
                <a:lnTo>
                  <a:pt x="773844" y="335014"/>
                </a:lnTo>
                <a:cubicBezTo>
                  <a:pt x="761678" y="335014"/>
                  <a:pt x="750552" y="339851"/>
                  <a:pt x="742441" y="347664"/>
                </a:cubicBezTo>
                <a:lnTo>
                  <a:pt x="741808" y="348334"/>
                </a:lnTo>
                <a:cubicBezTo>
                  <a:pt x="734330" y="355813"/>
                  <a:pt x="729381" y="365896"/>
                  <a:pt x="728600" y="377095"/>
                </a:cubicBezTo>
                <a:cubicBezTo>
                  <a:pt x="741846" y="391679"/>
                  <a:pt x="749957" y="410953"/>
                  <a:pt x="749957" y="432012"/>
                </a:cubicBezTo>
                <a:close/>
                <a:moveTo>
                  <a:pt x="28587" y="422821"/>
                </a:moveTo>
                <a:cubicBezTo>
                  <a:pt x="28587" y="430709"/>
                  <a:pt x="22187" y="437109"/>
                  <a:pt x="14299" y="437109"/>
                </a:cubicBezTo>
                <a:cubicBezTo>
                  <a:pt x="6412" y="437109"/>
                  <a:pt x="12" y="430709"/>
                  <a:pt x="12" y="422821"/>
                </a:cubicBezTo>
                <a:lnTo>
                  <a:pt x="12" y="420514"/>
                </a:lnTo>
                <a:cubicBezTo>
                  <a:pt x="12" y="412627"/>
                  <a:pt x="6412" y="406227"/>
                  <a:pt x="14299" y="406227"/>
                </a:cubicBezTo>
                <a:cubicBezTo>
                  <a:pt x="22187" y="406227"/>
                  <a:pt x="28587" y="412627"/>
                  <a:pt x="28587" y="420514"/>
                </a:cubicBezTo>
                <a:close/>
                <a:moveTo>
                  <a:pt x="269017" y="180124"/>
                </a:moveTo>
                <a:cubicBezTo>
                  <a:pt x="291787" y="180124"/>
                  <a:pt x="312438" y="189352"/>
                  <a:pt x="327320" y="204272"/>
                </a:cubicBezTo>
                <a:cubicBezTo>
                  <a:pt x="342240" y="219192"/>
                  <a:pt x="351468" y="239805"/>
                  <a:pt x="351468" y="262576"/>
                </a:cubicBezTo>
                <a:cubicBezTo>
                  <a:pt x="351468" y="285346"/>
                  <a:pt x="342241" y="305996"/>
                  <a:pt x="327320" y="320879"/>
                </a:cubicBezTo>
                <a:cubicBezTo>
                  <a:pt x="312400" y="335799"/>
                  <a:pt x="291787" y="345027"/>
                  <a:pt x="269017" y="345027"/>
                </a:cubicBezTo>
                <a:cubicBezTo>
                  <a:pt x="246246" y="345027"/>
                  <a:pt x="225596" y="335799"/>
                  <a:pt x="210713" y="320879"/>
                </a:cubicBezTo>
                <a:cubicBezTo>
                  <a:pt x="195794" y="305959"/>
                  <a:pt x="186566" y="285346"/>
                  <a:pt x="186566" y="262576"/>
                </a:cubicBezTo>
                <a:cubicBezTo>
                  <a:pt x="186566" y="239805"/>
                  <a:pt x="195793" y="219155"/>
                  <a:pt x="210713" y="204272"/>
                </a:cubicBezTo>
                <a:cubicBezTo>
                  <a:pt x="225633" y="189352"/>
                  <a:pt x="246246" y="180124"/>
                  <a:pt x="269017" y="180124"/>
                </a:cubicBezTo>
                <a:close/>
                <a:moveTo>
                  <a:pt x="307117" y="224475"/>
                </a:moveTo>
                <a:cubicBezTo>
                  <a:pt x="297369" y="214727"/>
                  <a:pt x="283900" y="208699"/>
                  <a:pt x="269017" y="208699"/>
                </a:cubicBezTo>
                <a:cubicBezTo>
                  <a:pt x="254134" y="208699"/>
                  <a:pt x="240628" y="214727"/>
                  <a:pt x="230917" y="224475"/>
                </a:cubicBezTo>
                <a:cubicBezTo>
                  <a:pt x="221169" y="234222"/>
                  <a:pt x="215142" y="247692"/>
                  <a:pt x="215142" y="262575"/>
                </a:cubicBezTo>
                <a:cubicBezTo>
                  <a:pt x="215142" y="277457"/>
                  <a:pt x="221169" y="290964"/>
                  <a:pt x="230917" y="300675"/>
                </a:cubicBezTo>
                <a:cubicBezTo>
                  <a:pt x="240665" y="310423"/>
                  <a:pt x="254134" y="316450"/>
                  <a:pt x="269017" y="316450"/>
                </a:cubicBezTo>
                <a:cubicBezTo>
                  <a:pt x="283900" y="316450"/>
                  <a:pt x="297406" y="310422"/>
                  <a:pt x="307117" y="300675"/>
                </a:cubicBezTo>
                <a:cubicBezTo>
                  <a:pt x="316865" y="290927"/>
                  <a:pt x="322892" y="277457"/>
                  <a:pt x="322892" y="262575"/>
                </a:cubicBezTo>
                <a:cubicBezTo>
                  <a:pt x="322892" y="247692"/>
                  <a:pt x="316865" y="234185"/>
                  <a:pt x="307117" y="224475"/>
                </a:cubicBezTo>
                <a:close/>
                <a:moveTo>
                  <a:pt x="635844" y="180124"/>
                </a:moveTo>
                <a:cubicBezTo>
                  <a:pt x="658614" y="180124"/>
                  <a:pt x="679264" y="189352"/>
                  <a:pt x="694147" y="204272"/>
                </a:cubicBezTo>
                <a:cubicBezTo>
                  <a:pt x="709067" y="219192"/>
                  <a:pt x="718295" y="239805"/>
                  <a:pt x="718295" y="262576"/>
                </a:cubicBezTo>
                <a:cubicBezTo>
                  <a:pt x="718295" y="285346"/>
                  <a:pt x="709068" y="305996"/>
                  <a:pt x="694147" y="320879"/>
                </a:cubicBezTo>
                <a:lnTo>
                  <a:pt x="693292" y="321660"/>
                </a:lnTo>
                <a:cubicBezTo>
                  <a:pt x="678446" y="336096"/>
                  <a:pt x="658168" y="345026"/>
                  <a:pt x="635844" y="345026"/>
                </a:cubicBezTo>
                <a:cubicBezTo>
                  <a:pt x="613111" y="345026"/>
                  <a:pt x="592498" y="335762"/>
                  <a:pt x="577578" y="320878"/>
                </a:cubicBezTo>
                <a:cubicBezTo>
                  <a:pt x="562621" y="305921"/>
                  <a:pt x="553356" y="285271"/>
                  <a:pt x="553356" y="262575"/>
                </a:cubicBezTo>
                <a:cubicBezTo>
                  <a:pt x="553356" y="239842"/>
                  <a:pt x="562621" y="219229"/>
                  <a:pt x="577504" y="204309"/>
                </a:cubicBezTo>
                <a:cubicBezTo>
                  <a:pt x="592424" y="189351"/>
                  <a:pt x="613074" y="180086"/>
                  <a:pt x="635807" y="180086"/>
                </a:cubicBezTo>
                <a:close/>
                <a:moveTo>
                  <a:pt x="673944" y="224475"/>
                </a:moveTo>
                <a:cubicBezTo>
                  <a:pt x="664196" y="214727"/>
                  <a:pt x="650727" y="208699"/>
                  <a:pt x="635844" y="208699"/>
                </a:cubicBezTo>
                <a:cubicBezTo>
                  <a:pt x="620961" y="208699"/>
                  <a:pt x="607455" y="214727"/>
                  <a:pt x="597744" y="224475"/>
                </a:cubicBezTo>
                <a:cubicBezTo>
                  <a:pt x="587996" y="234185"/>
                  <a:pt x="581968" y="247692"/>
                  <a:pt x="581968" y="262575"/>
                </a:cubicBezTo>
                <a:cubicBezTo>
                  <a:pt x="581968" y="277457"/>
                  <a:pt x="587996" y="290964"/>
                  <a:pt x="597744" y="300712"/>
                </a:cubicBezTo>
                <a:cubicBezTo>
                  <a:pt x="607492" y="310423"/>
                  <a:pt x="620998" y="316487"/>
                  <a:pt x="635881" y="316487"/>
                </a:cubicBezTo>
                <a:cubicBezTo>
                  <a:pt x="650466" y="316487"/>
                  <a:pt x="663675" y="310720"/>
                  <a:pt x="673386" y="301381"/>
                </a:cubicBezTo>
                <a:lnTo>
                  <a:pt x="674018" y="300712"/>
                </a:lnTo>
                <a:cubicBezTo>
                  <a:pt x="683766" y="290964"/>
                  <a:pt x="689793" y="277457"/>
                  <a:pt x="689793" y="262612"/>
                </a:cubicBezTo>
                <a:cubicBezTo>
                  <a:pt x="689793" y="247729"/>
                  <a:pt x="683766" y="234222"/>
                  <a:pt x="674018" y="224512"/>
                </a:cubicBezTo>
                <a:close/>
                <a:moveTo>
                  <a:pt x="681981" y="634678"/>
                </a:moveTo>
                <a:cubicBezTo>
                  <a:pt x="689868" y="634678"/>
                  <a:pt x="696268" y="641078"/>
                  <a:pt x="696268" y="648966"/>
                </a:cubicBezTo>
                <a:cubicBezTo>
                  <a:pt x="696268" y="656854"/>
                  <a:pt x="689868" y="663253"/>
                  <a:pt x="681981" y="663253"/>
                </a:cubicBezTo>
                <a:lnTo>
                  <a:pt x="679674" y="663253"/>
                </a:lnTo>
                <a:cubicBezTo>
                  <a:pt x="671786" y="663253"/>
                  <a:pt x="665386" y="656854"/>
                  <a:pt x="665386" y="648966"/>
                </a:cubicBezTo>
                <a:cubicBezTo>
                  <a:pt x="665386" y="641078"/>
                  <a:pt x="671786" y="634678"/>
                  <a:pt x="679674" y="634678"/>
                </a:cubicBezTo>
                <a:close/>
                <a:moveTo>
                  <a:pt x="353701" y="423004"/>
                </a:moveTo>
                <a:cubicBezTo>
                  <a:pt x="351692" y="411321"/>
                  <a:pt x="345814" y="400903"/>
                  <a:pt x="337442" y="393127"/>
                </a:cubicBezTo>
                <a:cubicBezTo>
                  <a:pt x="327954" y="384272"/>
                  <a:pt x="315193" y="378840"/>
                  <a:pt x="301240" y="378840"/>
                </a:cubicBezTo>
                <a:lnTo>
                  <a:pt x="236649" y="378840"/>
                </a:lnTo>
                <a:cubicBezTo>
                  <a:pt x="222026" y="378840"/>
                  <a:pt x="208706" y="384830"/>
                  <a:pt x="199032" y="394466"/>
                </a:cubicBezTo>
                <a:cubicBezTo>
                  <a:pt x="189396" y="404103"/>
                  <a:pt x="183406" y="417423"/>
                  <a:pt x="183406" y="432082"/>
                </a:cubicBezTo>
                <a:lnTo>
                  <a:pt x="183406" y="634708"/>
                </a:lnTo>
                <a:lnTo>
                  <a:pt x="328700" y="634708"/>
                </a:lnTo>
                <a:lnTo>
                  <a:pt x="328700" y="484356"/>
                </a:lnTo>
                <a:cubicBezTo>
                  <a:pt x="328700" y="460580"/>
                  <a:pt x="338262" y="438926"/>
                  <a:pt x="353666" y="423038"/>
                </a:cubicBezTo>
                <a:close/>
                <a:moveTo>
                  <a:pt x="495129" y="257545"/>
                </a:moveTo>
                <a:cubicBezTo>
                  <a:pt x="484227" y="246644"/>
                  <a:pt x="469083" y="239835"/>
                  <a:pt x="452415" y="239835"/>
                </a:cubicBezTo>
                <a:cubicBezTo>
                  <a:pt x="435746" y="239835"/>
                  <a:pt x="420603" y="246606"/>
                  <a:pt x="409701" y="257545"/>
                </a:cubicBezTo>
                <a:cubicBezTo>
                  <a:pt x="398762" y="268484"/>
                  <a:pt x="391990" y="283591"/>
                  <a:pt x="391990" y="300296"/>
                </a:cubicBezTo>
                <a:cubicBezTo>
                  <a:pt x="391990" y="316668"/>
                  <a:pt x="398464" y="331550"/>
                  <a:pt x="408994" y="342415"/>
                </a:cubicBezTo>
                <a:lnTo>
                  <a:pt x="409664" y="343048"/>
                </a:lnTo>
                <a:cubicBezTo>
                  <a:pt x="420602" y="353986"/>
                  <a:pt x="435709" y="360758"/>
                  <a:pt x="452415" y="360758"/>
                </a:cubicBezTo>
                <a:cubicBezTo>
                  <a:pt x="469084" y="360758"/>
                  <a:pt x="484226" y="353987"/>
                  <a:pt x="495166" y="343048"/>
                </a:cubicBezTo>
                <a:cubicBezTo>
                  <a:pt x="506104" y="332146"/>
                  <a:pt x="512877" y="317002"/>
                  <a:pt x="512877" y="300297"/>
                </a:cubicBezTo>
                <a:cubicBezTo>
                  <a:pt x="512877" y="283628"/>
                  <a:pt x="506105" y="268485"/>
                  <a:pt x="495166" y="257545"/>
                </a:cubicBezTo>
                <a:close/>
                <a:moveTo>
                  <a:pt x="487799" y="424642"/>
                </a:moveTo>
                <a:lnTo>
                  <a:pt x="417031" y="424642"/>
                </a:lnTo>
                <a:cubicBezTo>
                  <a:pt x="400622" y="424642"/>
                  <a:pt x="385702" y="431377"/>
                  <a:pt x="374875" y="442167"/>
                </a:cubicBezTo>
                <a:cubicBezTo>
                  <a:pt x="364048" y="452956"/>
                  <a:pt x="357351" y="467876"/>
                  <a:pt x="357351" y="484322"/>
                </a:cubicBezTo>
                <a:lnTo>
                  <a:pt x="357351" y="707750"/>
                </a:lnTo>
                <a:lnTo>
                  <a:pt x="547518" y="707750"/>
                </a:lnTo>
                <a:lnTo>
                  <a:pt x="547518" y="484322"/>
                </a:lnTo>
                <a:cubicBezTo>
                  <a:pt x="547518" y="468249"/>
                  <a:pt x="541081" y="453589"/>
                  <a:pt x="530663" y="442799"/>
                </a:cubicBezTo>
                <a:lnTo>
                  <a:pt x="529993" y="442167"/>
                </a:lnTo>
                <a:cubicBezTo>
                  <a:pt x="519166" y="431339"/>
                  <a:pt x="504246" y="424642"/>
                  <a:pt x="487838" y="42464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aphicFrame>
        <p:nvGraphicFramePr>
          <p:cNvPr id="16079" name="Google Shape;16079;p268"/>
          <p:cNvGraphicFramePr/>
          <p:nvPr/>
        </p:nvGraphicFramePr>
        <p:xfrm>
          <a:off x="4447537" y="1132567"/>
          <a:ext cx="3000000" cy="3000000"/>
        </p:xfrm>
        <a:graphic>
          <a:graphicData uri="http://schemas.openxmlformats.org/drawingml/2006/table">
            <a:tbl>
              <a:tblPr bandRow="1" firstRow="1">
                <a:noFill/>
                <a:tableStyleId>{A0BF0AAD-81E2-4729-A6F2-3AC11B6F7D1A}</a:tableStyleId>
              </a:tblPr>
              <a:tblGrid>
                <a:gridCol w="3692175"/>
                <a:gridCol w="1814875"/>
                <a:gridCol w="1702850"/>
              </a:tblGrid>
              <a:tr h="332200">
                <a:tc>
                  <a:txBody>
                    <a:bodyPr/>
                    <a:lstStyle/>
                    <a:p>
                      <a:pPr indent="0" lvl="0" marL="0" marR="0" rtl="0" algn="l">
                        <a:lnSpc>
                          <a:spcPct val="66666"/>
                        </a:lnSpc>
                        <a:spcBef>
                          <a:spcPts val="0"/>
                        </a:spcBef>
                        <a:spcAft>
                          <a:spcPts val="0"/>
                        </a:spcAft>
                        <a:buNone/>
                      </a:pPr>
                      <a:r>
                        <a:t/>
                      </a:r>
                      <a:endParaRPr sz="9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ctr">
                        <a:lnSpc>
                          <a:spcPct val="90000"/>
                        </a:lnSpc>
                        <a:spcBef>
                          <a:spcPts val="0"/>
                        </a:spcBef>
                        <a:spcAft>
                          <a:spcPts val="0"/>
                        </a:spcAft>
                        <a:buNone/>
                      </a:pPr>
                      <a:r>
                        <a:rPr b="1" i="0" lang="pt-BR" sz="1000" u="none" cap="none" strike="noStrike">
                          <a:latin typeface="Calibri"/>
                          <a:ea typeface="Calibri"/>
                          <a:cs typeface="Calibri"/>
                          <a:sym typeface="Calibri"/>
                        </a:rPr>
                        <a:t>Danicopana mais ravulizumabe ou eculizumabe (n=49)</a:t>
                      </a:r>
                      <a:endParaRPr/>
                    </a:p>
                  </a:txBody>
                  <a:tcPr marT="0" marB="0" marR="46800" marL="46800" anchor="ctr">
                    <a:lnL cap="flat" cmpd="sng" w="9525">
                      <a:solidFill>
                        <a:srgbClr val="000000">
                          <a:alpha val="0"/>
                        </a:srgbClr>
                      </a:solidFill>
                      <a:prstDash val="solid"/>
                      <a:round/>
                      <a:headEnd len="sm" w="sm" type="none"/>
                      <a:tailEnd len="sm" w="sm" type="none"/>
                    </a:lnL>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90000"/>
                        </a:lnSpc>
                        <a:spcBef>
                          <a:spcPts val="0"/>
                        </a:spcBef>
                        <a:spcAft>
                          <a:spcPts val="0"/>
                        </a:spcAft>
                        <a:buNone/>
                      </a:pPr>
                      <a:r>
                        <a:rPr b="1" i="0" lang="pt-BR" sz="1000" u="none" cap="none" strike="noStrike">
                          <a:latin typeface="Calibri"/>
                          <a:ea typeface="Calibri"/>
                          <a:cs typeface="Calibri"/>
                          <a:sym typeface="Calibri"/>
                        </a:rPr>
                        <a:t>Placebo mais ravulizumabe ou eculizumabe (n=24)</a:t>
                      </a:r>
                      <a:endParaRPr/>
                    </a:p>
                  </a:txBody>
                  <a:tcPr marT="0" marB="0" marR="46800" marL="46800" anchor="ctr">
                    <a:lnB cap="flat" cmpd="sng" w="9525">
                      <a:solidFill>
                        <a:srgbClr val="000000">
                          <a:alpha val="0"/>
                        </a:srgbClr>
                      </a:solidFill>
                      <a:prstDash val="solid"/>
                      <a:round/>
                      <a:headEnd len="sm" w="sm" type="none"/>
                      <a:tailEnd len="sm" w="sm" type="none"/>
                    </a:lnB>
                    <a:solidFill>
                      <a:schemeClr val="dk2"/>
                    </a:solidFill>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Idade (em anos)</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57,0 (42,0-67,0)</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55,0 (44,5-66,0)</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Gênero</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t/>
                      </a:r>
                      <a:endParaRPr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t/>
                      </a:r>
                      <a:endParaRPr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0" lvl="0" marL="92075" marR="0" rtl="0" algn="l">
                        <a:lnSpc>
                          <a:spcPct val="90000"/>
                        </a:lnSpc>
                        <a:spcBef>
                          <a:spcPts val="0"/>
                        </a:spcBef>
                        <a:spcAft>
                          <a:spcPts val="0"/>
                        </a:spcAft>
                        <a:buNone/>
                      </a:pPr>
                      <a:r>
                        <a:rPr b="0" i="0" lang="pt-BR" sz="1000" u="none" cap="none" strike="noStrike">
                          <a:latin typeface="Calibri"/>
                          <a:ea typeface="Calibri"/>
                          <a:cs typeface="Calibri"/>
                          <a:sym typeface="Calibri"/>
                        </a:rPr>
                        <a:t>Feminino</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28 (57%)</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15 (63%)</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0" lvl="0" marL="92075" marR="0" rtl="0" algn="l">
                        <a:lnSpc>
                          <a:spcPct val="90000"/>
                        </a:lnSpc>
                        <a:spcBef>
                          <a:spcPts val="0"/>
                        </a:spcBef>
                        <a:spcAft>
                          <a:spcPts val="0"/>
                        </a:spcAft>
                        <a:buNone/>
                      </a:pPr>
                      <a:r>
                        <a:rPr b="0" i="0" lang="pt-BR" sz="1000" u="none" cap="none" strike="noStrike">
                          <a:latin typeface="Calibri"/>
                          <a:ea typeface="Calibri"/>
                          <a:cs typeface="Calibri"/>
                          <a:sym typeface="Calibri"/>
                        </a:rPr>
                        <a:t>Masculino</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chemeClr val="dk1"/>
                        </a:buClr>
                        <a:buSzPts val="1000"/>
                        <a:buFont typeface="Calibri"/>
                        <a:buNone/>
                      </a:pPr>
                      <a:r>
                        <a:rPr b="0" i="0" lang="pt-BR" sz="1000" u="none" cap="none" strike="noStrike">
                          <a:latin typeface="Calibri"/>
                          <a:ea typeface="Calibri"/>
                          <a:cs typeface="Calibri"/>
                          <a:sym typeface="Calibri"/>
                        </a:rPr>
                        <a:t>21 (43%)</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chemeClr val="dk1"/>
                        </a:buClr>
                        <a:buSzPts val="1000"/>
                        <a:buFont typeface="Calibri"/>
                        <a:buNone/>
                      </a:pPr>
                      <a:r>
                        <a:rPr b="0" i="0" lang="pt-BR" sz="1000" u="none" cap="none" strike="noStrike">
                          <a:latin typeface="Calibri"/>
                          <a:ea typeface="Calibri"/>
                          <a:cs typeface="Calibri"/>
                          <a:sym typeface="Calibri"/>
                        </a:rPr>
                        <a:t>9 (38%)</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Grupo étnico</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t/>
                      </a:r>
                      <a:endParaRPr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t/>
                      </a:r>
                      <a:endParaRPr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0" lvl="0" marL="92075" marR="0" rtl="0" algn="l">
                        <a:lnSpc>
                          <a:spcPct val="90000"/>
                        </a:lnSpc>
                        <a:spcBef>
                          <a:spcPts val="0"/>
                        </a:spcBef>
                        <a:spcAft>
                          <a:spcPts val="0"/>
                        </a:spcAft>
                        <a:buNone/>
                      </a:pPr>
                      <a:r>
                        <a:rPr b="0" i="0" lang="pt-BR" sz="1000" u="none" cap="none" strike="noStrike">
                          <a:latin typeface="Calibri"/>
                          <a:ea typeface="Calibri"/>
                          <a:cs typeface="Calibri"/>
                          <a:sym typeface="Calibri"/>
                        </a:rPr>
                        <a:t>Branco</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21 (43%)</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10 (42%)</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92075"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Asiático</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21 (43%)</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9 (38%)</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92075"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Desconhecido</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3 (6%)</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5 (21%)</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92075"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Nativo-americano ou nativo do Alasca</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1 (2%)</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0</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92075"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Preto-Africano</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2 (4%)</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0</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92075"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Outros</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1 (2%)</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rgbClr val="000000"/>
                        </a:buClr>
                        <a:buSzPts val="1000"/>
                        <a:buFont typeface="Calibri"/>
                        <a:buNone/>
                      </a:pPr>
                      <a:r>
                        <a:rPr b="0" i="0" lang="pt-BR" sz="1000" u="none" cap="none" strike="noStrike">
                          <a:solidFill>
                            <a:srgbClr val="000000"/>
                          </a:solidFill>
                          <a:latin typeface="Calibri"/>
                          <a:ea typeface="Calibri"/>
                          <a:cs typeface="Calibri"/>
                          <a:sym typeface="Calibri"/>
                        </a:rPr>
                        <a:t>0</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Tamanho do clone de granulócitos HPN [%]</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94,77 (9,21)</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96,62 (4,92)</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Hemoglobina [g/dL]</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7,61 (0,95)</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7,87 (1,03)</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ARC x 10</a:t>
                      </a:r>
                      <a:r>
                        <a:rPr b="1" baseline="30000" i="0" lang="pt-BR" sz="1000" u="none" cap="none" strike="noStrike">
                          <a:latin typeface="Calibri"/>
                          <a:ea typeface="Calibri"/>
                          <a:cs typeface="Calibri"/>
                          <a:sym typeface="Calibri"/>
                        </a:rPr>
                        <a:t>o</a:t>
                      </a:r>
                      <a:r>
                        <a:rPr b="1" i="0" lang="pt-BR" sz="1000" u="none" cap="none" strike="noStrike">
                          <a:latin typeface="Calibri"/>
                          <a:ea typeface="Calibri"/>
                          <a:cs typeface="Calibri"/>
                          <a:sym typeface="Calibri"/>
                        </a:rPr>
                        <a:t>/L</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251,98 (99,96)</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229,61 (116,14)</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LDH [U/dl]</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299,25 (105,21)</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275,83 (67,65)</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FACIT – pontuação na escala</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34,19 (11,01)</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33,61 (10,74)</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1737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Número de transfusões 6 meses antes da triagem</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t/>
                      </a:r>
                      <a:endParaRPr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t/>
                      </a:r>
                      <a:endParaRPr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Indivíduos com transfusões</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49 (100%)</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24 (100%)</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Média (DP)</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2,6 (2,1)</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2,3 (1,4)</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Histórico de transfusão</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t/>
                      </a:r>
                      <a:endParaRPr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t/>
                      </a:r>
                      <a:endParaRPr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0" lvl="0" marL="92075" marR="0" rtl="0" algn="l">
                        <a:lnSpc>
                          <a:spcPct val="90000"/>
                        </a:lnSpc>
                        <a:spcBef>
                          <a:spcPts val="0"/>
                        </a:spcBef>
                        <a:spcAft>
                          <a:spcPts val="0"/>
                        </a:spcAft>
                        <a:buNone/>
                      </a:pPr>
                      <a:r>
                        <a:rPr b="0" i="0" lang="pt-BR" sz="1000" u="sng" cap="none" strike="noStrike">
                          <a:latin typeface="Calibri"/>
                          <a:ea typeface="Calibri"/>
                          <a:cs typeface="Calibri"/>
                          <a:sym typeface="Calibri"/>
                        </a:rPr>
                        <a:t>&lt; </a:t>
                      </a:r>
                      <a:r>
                        <a:rPr b="0" i="0" lang="pt-BR" sz="1000" u="none" cap="none" strike="noStrike">
                          <a:latin typeface="Calibri"/>
                          <a:ea typeface="Calibri"/>
                          <a:cs typeface="Calibri"/>
                          <a:sym typeface="Calibri"/>
                        </a:rPr>
                        <a:t>2 transfusões dentro de 6 meses de triagem</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28 (57%)</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15 (63%)</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0" lvl="0" marL="92075" marR="0" rtl="0" algn="l">
                        <a:lnSpc>
                          <a:spcPct val="90000"/>
                        </a:lnSpc>
                        <a:spcBef>
                          <a:spcPts val="0"/>
                        </a:spcBef>
                        <a:spcAft>
                          <a:spcPts val="0"/>
                        </a:spcAft>
                        <a:buNone/>
                      </a:pPr>
                      <a:r>
                        <a:rPr b="0" i="0" lang="pt-BR" sz="1000" u="sng" cap="none" strike="noStrike">
                          <a:latin typeface="Calibri"/>
                          <a:ea typeface="Calibri"/>
                          <a:cs typeface="Calibri"/>
                          <a:sym typeface="Calibri"/>
                        </a:rPr>
                        <a:t>&gt; </a:t>
                      </a:r>
                      <a:r>
                        <a:rPr b="0" i="0" lang="pt-BR" sz="1000" u="none" cap="none" strike="noStrike">
                          <a:latin typeface="Calibri"/>
                          <a:ea typeface="Calibri"/>
                          <a:cs typeface="Calibri"/>
                          <a:sym typeface="Calibri"/>
                        </a:rPr>
                        <a:t>2 transfusões dentro dos 6 meses de triagem</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21 (43%)</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9 (38%)</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r>
              <a:tr h="190100">
                <a:tc>
                  <a:txBody>
                    <a:bodyPr/>
                    <a:lstStyle/>
                    <a:p>
                      <a:pPr indent="0" lvl="0" marL="0" marR="0" rtl="0" algn="l">
                        <a:lnSpc>
                          <a:spcPct val="90000"/>
                        </a:lnSpc>
                        <a:spcBef>
                          <a:spcPts val="0"/>
                        </a:spcBef>
                        <a:spcAft>
                          <a:spcPts val="0"/>
                        </a:spcAft>
                        <a:buNone/>
                      </a:pPr>
                      <a:r>
                        <a:rPr b="1" i="0" lang="pt-BR" sz="1000" u="none" cap="none" strike="noStrike">
                          <a:latin typeface="Calibri"/>
                          <a:ea typeface="Calibri"/>
                          <a:cs typeface="Calibri"/>
                          <a:sym typeface="Calibri"/>
                        </a:rPr>
                        <a:t>Inibidor de C5</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t/>
                      </a:r>
                      <a:endParaRPr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t/>
                      </a:r>
                      <a:endParaRPr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92075"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ravulizumabe</a:t>
                      </a:r>
                      <a:endParaRPr b="0" i="0"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31 (65%)</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13 (54%)</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190100">
                <a:tc>
                  <a:txBody>
                    <a:bodyPr/>
                    <a:lstStyle/>
                    <a:p>
                      <a:pPr indent="92075"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eculizumabe</a:t>
                      </a:r>
                      <a:endParaRPr b="0" i="0" sz="1000" u="none" cap="none" strike="noStrike">
                        <a:latin typeface="Calibri"/>
                        <a:ea typeface="Calibri"/>
                        <a:cs typeface="Calibri"/>
                        <a:sym typeface="Calibri"/>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17 (35%)</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None/>
                      </a:pPr>
                      <a:r>
                        <a:rPr b="0" i="0" lang="pt-BR" sz="1000" u="none" cap="none" strike="noStrike">
                          <a:latin typeface="Calibri"/>
                          <a:ea typeface="Calibri"/>
                          <a:cs typeface="Calibri"/>
                          <a:sym typeface="Calibri"/>
                        </a:rPr>
                        <a:t>11 (46%)</a:t>
                      </a:r>
                      <a:endParaRPr/>
                    </a:p>
                  </a:txBody>
                  <a:tcPr marT="0" marB="0" marR="46800" marL="468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16080" name="Google Shape;16080;p268"/>
          <p:cNvGrpSpPr/>
          <p:nvPr/>
        </p:nvGrpSpPr>
        <p:grpSpPr>
          <a:xfrm>
            <a:off x="719150" y="2011190"/>
            <a:ext cx="3445434" cy="3105541"/>
            <a:chOff x="719150" y="2011190"/>
            <a:chExt cx="3445434" cy="3105541"/>
          </a:xfrm>
        </p:grpSpPr>
        <p:sp>
          <p:nvSpPr>
            <p:cNvPr id="16081" name="Google Shape;16081;p268"/>
            <p:cNvSpPr txBox="1"/>
            <p:nvPr/>
          </p:nvSpPr>
          <p:spPr>
            <a:xfrm>
              <a:off x="719150" y="2853285"/>
              <a:ext cx="3445434" cy="629018"/>
            </a:xfrm>
            <a:prstGeom prst="rect">
              <a:avLst/>
            </a:prstGeom>
            <a:noFill/>
            <a:ln>
              <a:noFill/>
            </a:ln>
          </p:spPr>
          <p:txBody>
            <a:bodyPr anchorCtr="0" anchor="t" bIns="0" lIns="0" spcFirstLastPara="1" rIns="0" wrap="square" tIns="74275">
              <a:spAutoFit/>
            </a:bodyPr>
            <a:lstStyle/>
            <a:p>
              <a:pPr indent="0" lvl="0" marL="12700" marR="0" rtl="0" algn="l">
                <a:lnSpc>
                  <a:spcPct val="100000"/>
                </a:lnSpc>
                <a:spcBef>
                  <a:spcPts val="0"/>
                </a:spcBef>
                <a:spcAft>
                  <a:spcPts val="0"/>
                </a:spcAft>
                <a:buClr>
                  <a:srgbClr val="F3F4F3"/>
                </a:buClr>
                <a:buSzPts val="1800"/>
                <a:buFont typeface="Lustria"/>
                <a:buNone/>
              </a:pPr>
              <a:r>
                <a:rPr b="1" i="0" lang="pt-BR" sz="1800" u="none" cap="none" strike="noStrike">
                  <a:solidFill>
                    <a:srgbClr val="F3F4F3"/>
                  </a:solidFill>
                  <a:latin typeface="Lustria"/>
                  <a:ea typeface="Lustria"/>
                  <a:cs typeface="Lustria"/>
                  <a:sym typeface="Lustria"/>
                </a:rPr>
                <a:t>Uma população com alto índice de sobrecarga da doença e csHEV:</a:t>
              </a:r>
              <a:endParaRPr b="1" i="0" sz="1800" u="none" cap="none" strike="noStrike">
                <a:solidFill>
                  <a:srgbClr val="3F4444"/>
                </a:solidFill>
                <a:latin typeface="Lustria"/>
                <a:ea typeface="Lustria"/>
                <a:cs typeface="Lustria"/>
                <a:sym typeface="Lustria"/>
              </a:endParaRPr>
            </a:p>
          </p:txBody>
        </p:sp>
        <p:sp>
          <p:nvSpPr>
            <p:cNvPr id="16082" name="Google Shape;16082;p268"/>
            <p:cNvSpPr txBox="1"/>
            <p:nvPr/>
          </p:nvSpPr>
          <p:spPr>
            <a:xfrm>
              <a:off x="719150" y="3780468"/>
              <a:ext cx="3312131" cy="1336263"/>
            </a:xfrm>
            <a:prstGeom prst="rect">
              <a:avLst/>
            </a:prstGeom>
            <a:noFill/>
            <a:ln>
              <a:noFill/>
            </a:ln>
          </p:spPr>
          <p:txBody>
            <a:bodyPr anchorCtr="0" anchor="t" bIns="0" lIns="0" spcFirstLastPara="1" rIns="0" wrap="square" tIns="73650">
              <a:spAutoFit/>
            </a:bodyPr>
            <a:lstStyle/>
            <a:p>
              <a:pPr indent="0" lvl="0" marL="12700" marR="0" rtl="0" algn="l">
                <a:lnSpc>
                  <a:spcPct val="100000"/>
                </a:lnSpc>
                <a:spcBef>
                  <a:spcPts val="0"/>
                </a:spcBef>
                <a:spcAft>
                  <a:spcPts val="0"/>
                </a:spcAft>
                <a:buClr>
                  <a:srgbClr val="F3F4F3"/>
                </a:buClr>
                <a:buSzPts val="1400"/>
                <a:buFont typeface="Calibri"/>
                <a:buNone/>
              </a:pPr>
              <a:r>
                <a:rPr b="0" i="0" lang="pt-BR" sz="1400" u="none" cap="none" strike="noStrike">
                  <a:solidFill>
                    <a:srgbClr val="F3F4F3"/>
                  </a:solidFill>
                  <a:latin typeface="Calibri"/>
                  <a:ea typeface="Calibri"/>
                  <a:cs typeface="Calibri"/>
                  <a:sym typeface="Calibri"/>
                </a:rPr>
                <a:t>Hb 7,61 / 7,87 (g/d)</a:t>
              </a:r>
              <a:endParaRPr b="0" i="0" sz="1400" u="none" cap="none" strike="noStrike">
                <a:solidFill>
                  <a:srgbClr val="3F4444"/>
                </a:solidFill>
                <a:latin typeface="Calibri"/>
                <a:ea typeface="Calibri"/>
                <a:cs typeface="Calibri"/>
                <a:sym typeface="Calibri"/>
              </a:endParaRPr>
            </a:p>
            <a:p>
              <a:pPr indent="0" lvl="0" marL="12700" marR="0" rtl="0" algn="l">
                <a:lnSpc>
                  <a:spcPct val="100000"/>
                </a:lnSpc>
                <a:spcBef>
                  <a:spcPts val="2400"/>
                </a:spcBef>
                <a:spcAft>
                  <a:spcPts val="0"/>
                </a:spcAft>
                <a:buClr>
                  <a:srgbClr val="F3F4F3"/>
                </a:buClr>
                <a:buSzPts val="1400"/>
                <a:buFont typeface="Calibri"/>
                <a:buNone/>
              </a:pPr>
              <a:r>
                <a:rPr b="0" i="0" lang="pt-BR" sz="1400" u="none" cap="none" strike="noStrike">
                  <a:solidFill>
                    <a:srgbClr val="F3F4F3"/>
                  </a:solidFill>
                  <a:latin typeface="Calibri"/>
                  <a:ea typeface="Calibri"/>
                  <a:cs typeface="Calibri"/>
                  <a:sym typeface="Calibri"/>
                </a:rPr>
                <a:t>Tamanho do clone HPN 94,77 / 96,62 (%)</a:t>
              </a:r>
              <a:endParaRPr b="0" i="0" sz="1400" u="none" cap="none" strike="noStrike">
                <a:solidFill>
                  <a:srgbClr val="3F4444"/>
                </a:solidFill>
                <a:latin typeface="Calibri"/>
                <a:ea typeface="Calibri"/>
                <a:cs typeface="Calibri"/>
                <a:sym typeface="Calibri"/>
              </a:endParaRPr>
            </a:p>
            <a:p>
              <a:pPr indent="0" lvl="0" marL="12700" marR="0" rtl="0" algn="l">
                <a:lnSpc>
                  <a:spcPct val="100000"/>
                </a:lnSpc>
                <a:spcBef>
                  <a:spcPts val="2400"/>
                </a:spcBef>
                <a:spcAft>
                  <a:spcPts val="0"/>
                </a:spcAft>
                <a:buClr>
                  <a:srgbClr val="F3F4F3"/>
                </a:buClr>
                <a:buSzPts val="1400"/>
                <a:buFont typeface="Calibri"/>
                <a:buNone/>
              </a:pPr>
              <a:r>
                <a:rPr b="0" i="0" lang="pt-BR" sz="1400" u="none" cap="none" strike="noStrike">
                  <a:solidFill>
                    <a:srgbClr val="F3F4F3"/>
                  </a:solidFill>
                  <a:latin typeface="Calibri"/>
                  <a:ea typeface="Calibri"/>
                  <a:cs typeface="Calibri"/>
                  <a:sym typeface="Calibri"/>
                </a:rPr>
                <a:t>100% dos pacientes receberam transfusões</a:t>
              </a:r>
              <a:endParaRPr b="0" i="0" sz="1400" u="none" cap="none" strike="noStrike">
                <a:solidFill>
                  <a:srgbClr val="3F4444"/>
                </a:solidFill>
                <a:latin typeface="Calibri"/>
                <a:ea typeface="Calibri"/>
                <a:cs typeface="Calibri"/>
                <a:sym typeface="Calibri"/>
              </a:endParaRPr>
            </a:p>
          </p:txBody>
        </p:sp>
        <p:cxnSp>
          <p:nvCxnSpPr>
            <p:cNvPr id="16083" name="Google Shape;16083;p268"/>
            <p:cNvCxnSpPr/>
            <p:nvPr/>
          </p:nvCxnSpPr>
          <p:spPr>
            <a:xfrm>
              <a:off x="719151" y="4236553"/>
              <a:ext cx="3240074" cy="0"/>
            </a:xfrm>
            <a:prstGeom prst="straightConnector1">
              <a:avLst/>
            </a:prstGeom>
            <a:noFill/>
            <a:ln cap="flat" cmpd="sng" w="12700">
              <a:solidFill>
                <a:srgbClr val="FF3F40"/>
              </a:solidFill>
              <a:prstDash val="solid"/>
              <a:miter lim="800000"/>
              <a:headEnd len="sm" w="sm" type="none"/>
              <a:tailEnd len="sm" w="sm" type="none"/>
            </a:ln>
          </p:spPr>
        </p:cxnSp>
        <p:cxnSp>
          <p:nvCxnSpPr>
            <p:cNvPr id="16084" name="Google Shape;16084;p268"/>
            <p:cNvCxnSpPr/>
            <p:nvPr/>
          </p:nvCxnSpPr>
          <p:spPr>
            <a:xfrm>
              <a:off x="719151" y="4741378"/>
              <a:ext cx="3240074" cy="0"/>
            </a:xfrm>
            <a:prstGeom prst="straightConnector1">
              <a:avLst/>
            </a:prstGeom>
            <a:noFill/>
            <a:ln cap="flat" cmpd="sng" w="12700">
              <a:solidFill>
                <a:srgbClr val="FF3F40"/>
              </a:solidFill>
              <a:prstDash val="solid"/>
              <a:miter lim="800000"/>
              <a:headEnd len="sm" w="sm" type="none"/>
              <a:tailEnd len="sm" w="sm" type="none"/>
            </a:ln>
          </p:spPr>
        </p:cxnSp>
        <p:sp>
          <p:nvSpPr>
            <p:cNvPr id="16085" name="Google Shape;16085;p268"/>
            <p:cNvSpPr txBox="1"/>
            <p:nvPr/>
          </p:nvSpPr>
          <p:spPr>
            <a:xfrm>
              <a:off x="1649187" y="2011190"/>
              <a:ext cx="2177863" cy="382797"/>
            </a:xfrm>
            <a:prstGeom prst="rect">
              <a:avLst/>
            </a:prstGeom>
            <a:noFill/>
            <a:ln>
              <a:noFill/>
            </a:ln>
          </p:spPr>
          <p:txBody>
            <a:bodyPr anchorCtr="0" anchor="t" bIns="0" lIns="0" spcFirstLastPara="1" rIns="0" wrap="square" tIns="74275">
              <a:spAutoFit/>
            </a:bodyPr>
            <a:lstStyle/>
            <a:p>
              <a:pPr indent="0" lvl="0" marL="12700" marR="0" rtl="0" algn="l">
                <a:lnSpc>
                  <a:spcPct val="100000"/>
                </a:lnSpc>
                <a:spcBef>
                  <a:spcPts val="0"/>
                </a:spcBef>
                <a:spcAft>
                  <a:spcPts val="0"/>
                </a:spcAft>
                <a:buClr>
                  <a:srgbClr val="F3F4F3"/>
                </a:buClr>
                <a:buSzPts val="2000"/>
                <a:buFont typeface="Lustria"/>
                <a:buNone/>
              </a:pPr>
              <a:r>
                <a:rPr b="1" i="0" lang="pt-BR" sz="2000" u="none" cap="none" strike="noStrike">
                  <a:solidFill>
                    <a:srgbClr val="F3F4F3"/>
                  </a:solidFill>
                  <a:latin typeface="Lustria"/>
                  <a:ea typeface="Lustria"/>
                  <a:cs typeface="Lustria"/>
                  <a:sym typeface="Lustria"/>
                </a:rPr>
                <a:t>PACIENTE do ALPHA</a:t>
              </a:r>
              <a:endParaRPr b="1" i="0" sz="2000" u="none" cap="none" strike="noStrike">
                <a:solidFill>
                  <a:srgbClr val="3F4444"/>
                </a:solidFill>
                <a:latin typeface="Lustria"/>
                <a:ea typeface="Lustria"/>
                <a:cs typeface="Lustria"/>
                <a:sym typeface="Lustria"/>
              </a:endParaRPr>
            </a:p>
          </p:txBody>
        </p:sp>
      </p:grpSp>
      <p:sp>
        <p:nvSpPr>
          <p:cNvPr id="16086" name="Google Shape;16086;p268"/>
          <p:cNvSpPr/>
          <p:nvPr/>
        </p:nvSpPr>
        <p:spPr>
          <a:xfrm>
            <a:off x="4375480" y="5058156"/>
            <a:ext cx="7524420" cy="565787"/>
          </a:xfrm>
          <a:prstGeom prst="rect">
            <a:avLst/>
          </a:prstGeom>
          <a:noFill/>
          <a:ln cap="flat" cmpd="sng" w="28575">
            <a:solidFill>
              <a:schemeClr val="accent6"/>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6087" name="Google Shape;16087;p268"/>
          <p:cNvSpPr/>
          <p:nvPr/>
        </p:nvSpPr>
        <p:spPr>
          <a:xfrm>
            <a:off x="4375480" y="3551766"/>
            <a:ext cx="7524420" cy="571798"/>
          </a:xfrm>
          <a:prstGeom prst="rect">
            <a:avLst/>
          </a:prstGeom>
          <a:noFill/>
          <a:ln cap="flat" cmpd="sng" w="28575">
            <a:solidFill>
              <a:schemeClr val="accent6"/>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 presetSubtype="8">
                                  <p:stCondLst>
                                    <p:cond delay="0"/>
                                  </p:stCondLst>
                                  <p:childTnLst>
                                    <p:set>
                                      <p:cBhvr>
                                        <p:cTn dur="1" fill="hold">
                                          <p:stCondLst>
                                            <p:cond delay="0"/>
                                          </p:stCondLst>
                                        </p:cTn>
                                        <p:tgtEl>
                                          <p:spTgt spid="16076"/>
                                        </p:tgtEl>
                                        <p:attrNameLst>
                                          <p:attrName>style.visibility</p:attrName>
                                        </p:attrNameLst>
                                      </p:cBhvr>
                                      <p:to>
                                        <p:strVal val="visible"/>
                                      </p:to>
                                    </p:set>
                                    <p:anim calcmode="lin" valueType="num">
                                      <p:cBhvr additive="base">
                                        <p:cTn dur="500"/>
                                        <p:tgtEl>
                                          <p:spTgt spid="16076"/>
                                        </p:tgtEl>
                                        <p:attrNameLst>
                                          <p:attrName>ppt_x</p:attrName>
                                        </p:attrNameLst>
                                      </p:cBhvr>
                                      <p:tavLst>
                                        <p:tav fmla="" tm="0">
                                          <p:val>
                                            <p:strVal val="#ppt_x-1"/>
                                          </p:val>
                                        </p:tav>
                                        <p:tav fmla="" tm="100000">
                                          <p:val>
                                            <p:strVal val="#ppt_x"/>
                                          </p:val>
                                        </p:tav>
                                      </p:tavLst>
                                    </p:anim>
                                  </p:childTnLst>
                                </p:cTn>
                              </p:par>
                              <p:par>
                                <p:cTn fill="hold" nodeType="withEffect" presetClass="entr" presetID="23" presetSubtype="16">
                                  <p:stCondLst>
                                    <p:cond delay="0"/>
                                  </p:stCondLst>
                                  <p:childTnLst>
                                    <p:set>
                                      <p:cBhvr>
                                        <p:cTn dur="1" fill="hold">
                                          <p:stCondLst>
                                            <p:cond delay="0"/>
                                          </p:stCondLst>
                                        </p:cTn>
                                        <p:tgtEl>
                                          <p:spTgt spid="16077"/>
                                        </p:tgtEl>
                                        <p:attrNameLst>
                                          <p:attrName>style.visibility</p:attrName>
                                        </p:attrNameLst>
                                      </p:cBhvr>
                                      <p:to>
                                        <p:strVal val="visible"/>
                                      </p:to>
                                    </p:set>
                                    <p:anim calcmode="lin" valueType="num">
                                      <p:cBhvr additive="base">
                                        <p:cTn dur="500"/>
                                        <p:tgtEl>
                                          <p:spTgt spid="16077"/>
                                        </p:tgtEl>
                                        <p:attrNameLst>
                                          <p:attrName>ppt_w</p:attrName>
                                        </p:attrNameLst>
                                      </p:cBhvr>
                                      <p:tavLst>
                                        <p:tav fmla="" tm="0">
                                          <p:val>
                                            <p:strVal val="0"/>
                                          </p:val>
                                        </p:tav>
                                        <p:tav fmla="" tm="100000">
                                          <p:val>
                                            <p:strVal val="#ppt_w"/>
                                          </p:val>
                                        </p:tav>
                                      </p:tavLst>
                                    </p:anim>
                                    <p:anim calcmode="lin" valueType="num">
                                      <p:cBhvr additive="base">
                                        <p:cTn dur="500"/>
                                        <p:tgtEl>
                                          <p:spTgt spid="1607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6078"/>
                                        </p:tgtEl>
                                        <p:attrNameLst>
                                          <p:attrName>style.visibility</p:attrName>
                                        </p:attrNameLst>
                                      </p:cBhvr>
                                      <p:to>
                                        <p:strVal val="visible"/>
                                      </p:to>
                                    </p:set>
                                    <p:anim calcmode="lin" valueType="num">
                                      <p:cBhvr additive="base">
                                        <p:cTn dur="500"/>
                                        <p:tgtEl>
                                          <p:spTgt spid="16078"/>
                                        </p:tgtEl>
                                        <p:attrNameLst>
                                          <p:attrName>ppt_w</p:attrName>
                                        </p:attrNameLst>
                                      </p:cBhvr>
                                      <p:tavLst>
                                        <p:tav fmla="" tm="0">
                                          <p:val>
                                            <p:strVal val="0"/>
                                          </p:val>
                                        </p:tav>
                                        <p:tav fmla="" tm="100000">
                                          <p:val>
                                            <p:strVal val="#ppt_w"/>
                                          </p:val>
                                        </p:tav>
                                      </p:tavLst>
                                    </p:anim>
                                    <p:anim calcmode="lin" valueType="num">
                                      <p:cBhvr additive="base">
                                        <p:cTn dur="500"/>
                                        <p:tgtEl>
                                          <p:spTgt spid="16078"/>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500"/>
                                  </p:stCondLst>
                                  <p:childTnLst>
                                    <p:set>
                                      <p:cBhvr>
                                        <p:cTn dur="1" fill="hold">
                                          <p:stCondLst>
                                            <p:cond delay="0"/>
                                          </p:stCondLst>
                                        </p:cTn>
                                        <p:tgtEl>
                                          <p:spTgt spid="16080"/>
                                        </p:tgtEl>
                                        <p:attrNameLst>
                                          <p:attrName>style.visibility</p:attrName>
                                        </p:attrNameLst>
                                      </p:cBhvr>
                                      <p:to>
                                        <p:strVal val="visible"/>
                                      </p:to>
                                    </p:set>
                                    <p:animEffect filter="fade" transition="in">
                                      <p:cBhvr>
                                        <p:cTn dur="500"/>
                                        <p:tgtEl>
                                          <p:spTgt spid="16080"/>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6073"/>
                                        </p:tgtEl>
                                        <p:attrNameLst>
                                          <p:attrName>style.visibility</p:attrName>
                                        </p:attrNameLst>
                                      </p:cBhvr>
                                      <p:to>
                                        <p:strVal val="visible"/>
                                      </p:to>
                                    </p:set>
                                    <p:animEffect filter="fade" transition="in">
                                      <p:cBhvr>
                                        <p:cTn dur="500"/>
                                        <p:tgtEl>
                                          <p:spTgt spid="16073"/>
                                        </p:tgtEl>
                                      </p:cBhvr>
                                    </p:animEffect>
                                  </p:childTnLst>
                                </p:cTn>
                              </p:par>
                              <p:par>
                                <p:cTn fill="hold" nodeType="withEffect" presetClass="entr" presetID="10" presetSubtype="0">
                                  <p:stCondLst>
                                    <p:cond delay="500"/>
                                  </p:stCondLst>
                                  <p:childTnLst>
                                    <p:set>
                                      <p:cBhvr>
                                        <p:cTn dur="1" fill="hold">
                                          <p:stCondLst>
                                            <p:cond delay="0"/>
                                          </p:stCondLst>
                                        </p:cTn>
                                        <p:tgtEl>
                                          <p:spTgt spid="16079"/>
                                        </p:tgtEl>
                                        <p:attrNameLst>
                                          <p:attrName>style.visibility</p:attrName>
                                        </p:attrNameLst>
                                      </p:cBhvr>
                                      <p:to>
                                        <p:strVal val="visible"/>
                                      </p:to>
                                    </p:set>
                                    <p:animEffect filter="fade" transition="in">
                                      <p:cBhvr>
                                        <p:cTn dur="500"/>
                                        <p:tgtEl>
                                          <p:spTgt spid="16079"/>
                                        </p:tgtEl>
                                      </p:cBhvr>
                                    </p:animEffect>
                                  </p:childTnLst>
                                </p:cTn>
                              </p:par>
                            </p:childTnLst>
                          </p:cTn>
                        </p:par>
                        <p:par>
                          <p:cTn fill="hold">
                            <p:stCondLst>
                              <p:cond delay="1000"/>
                            </p:stCondLst>
                            <p:childTnLst>
                              <p:par>
                                <p:cTn fill="hold" nodeType="afterEffect" presetClass="entr" presetID="23" presetSubtype="16">
                                  <p:stCondLst>
                                    <p:cond delay="500"/>
                                  </p:stCondLst>
                                  <p:childTnLst>
                                    <p:set>
                                      <p:cBhvr>
                                        <p:cTn dur="1" fill="hold">
                                          <p:stCondLst>
                                            <p:cond delay="0"/>
                                          </p:stCondLst>
                                        </p:cTn>
                                        <p:tgtEl>
                                          <p:spTgt spid="16087"/>
                                        </p:tgtEl>
                                        <p:attrNameLst>
                                          <p:attrName>style.visibility</p:attrName>
                                        </p:attrNameLst>
                                      </p:cBhvr>
                                      <p:to>
                                        <p:strVal val="visible"/>
                                      </p:to>
                                    </p:set>
                                    <p:anim calcmode="lin" valueType="num">
                                      <p:cBhvr additive="base">
                                        <p:cTn dur="500"/>
                                        <p:tgtEl>
                                          <p:spTgt spid="16087"/>
                                        </p:tgtEl>
                                        <p:attrNameLst>
                                          <p:attrName>ppt_w</p:attrName>
                                        </p:attrNameLst>
                                      </p:cBhvr>
                                      <p:tavLst>
                                        <p:tav fmla="" tm="0">
                                          <p:val>
                                            <p:strVal val="0"/>
                                          </p:val>
                                        </p:tav>
                                        <p:tav fmla="" tm="100000">
                                          <p:val>
                                            <p:strVal val="#ppt_w"/>
                                          </p:val>
                                        </p:tav>
                                      </p:tavLst>
                                    </p:anim>
                                    <p:anim calcmode="lin" valueType="num">
                                      <p:cBhvr additive="base">
                                        <p:cTn dur="500"/>
                                        <p:tgtEl>
                                          <p:spTgt spid="16087"/>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500"/>
                                  </p:stCondLst>
                                  <p:childTnLst>
                                    <p:set>
                                      <p:cBhvr>
                                        <p:cTn dur="1" fill="hold">
                                          <p:stCondLst>
                                            <p:cond delay="0"/>
                                          </p:stCondLst>
                                        </p:cTn>
                                        <p:tgtEl>
                                          <p:spTgt spid="16086"/>
                                        </p:tgtEl>
                                        <p:attrNameLst>
                                          <p:attrName>style.visibility</p:attrName>
                                        </p:attrNameLst>
                                      </p:cBhvr>
                                      <p:to>
                                        <p:strVal val="visible"/>
                                      </p:to>
                                    </p:set>
                                    <p:anim calcmode="lin" valueType="num">
                                      <p:cBhvr additive="base">
                                        <p:cTn dur="500"/>
                                        <p:tgtEl>
                                          <p:spTgt spid="16086"/>
                                        </p:tgtEl>
                                        <p:attrNameLst>
                                          <p:attrName>ppt_w</p:attrName>
                                        </p:attrNameLst>
                                      </p:cBhvr>
                                      <p:tavLst>
                                        <p:tav fmla="" tm="0">
                                          <p:val>
                                            <p:strVal val="0"/>
                                          </p:val>
                                        </p:tav>
                                        <p:tav fmla="" tm="100000">
                                          <p:val>
                                            <p:strVal val="#ppt_w"/>
                                          </p:val>
                                        </p:tav>
                                      </p:tavLst>
                                    </p:anim>
                                    <p:anim calcmode="lin" valueType="num">
                                      <p:cBhvr additive="base">
                                        <p:cTn dur="500"/>
                                        <p:tgtEl>
                                          <p:spTgt spid="1608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92" name="Shape 16092"/>
        <p:cNvGrpSpPr/>
        <p:nvPr/>
      </p:nvGrpSpPr>
      <p:grpSpPr>
        <a:xfrm>
          <a:off x="0" y="0"/>
          <a:ext cx="0" cy="0"/>
          <a:chOff x="0" y="0"/>
          <a:chExt cx="0" cy="0"/>
        </a:xfrm>
      </p:grpSpPr>
      <p:sp>
        <p:nvSpPr>
          <p:cNvPr id="16093" name="Google Shape;16093;p269"/>
          <p:cNvSpPr/>
          <p:nvPr/>
        </p:nvSpPr>
        <p:spPr>
          <a:xfrm flipH="1">
            <a:off x="2366128" y="1888262"/>
            <a:ext cx="9416294" cy="416200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094" name="Google Shape;16094;p269"/>
          <p:cNvSpPr txBox="1"/>
          <p:nvPr/>
        </p:nvSpPr>
        <p:spPr>
          <a:xfrm>
            <a:off x="296268" y="385036"/>
            <a:ext cx="11895732" cy="48628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200"/>
              <a:buFont typeface="Lustria"/>
              <a:buNone/>
            </a:pPr>
            <a:r>
              <a:rPr b="1" i="0" lang="pt-BR" sz="3200" u="none" cap="none" strike="noStrike">
                <a:solidFill>
                  <a:srgbClr val="830051"/>
                </a:solidFill>
                <a:latin typeface="Lustria"/>
                <a:ea typeface="Lustria"/>
                <a:cs typeface="Lustria"/>
                <a:sym typeface="Lustria"/>
              </a:rPr>
              <a:t>Desfecho primário: hemoglobina na 12ª semana</a:t>
            </a:r>
            <a:r>
              <a:rPr b="1" baseline="30000" i="0" lang="pt-BR" sz="3200" u="none" cap="none" strike="noStrike">
                <a:solidFill>
                  <a:srgbClr val="830051"/>
                </a:solidFill>
                <a:latin typeface="Lustria"/>
                <a:ea typeface="Lustria"/>
                <a:cs typeface="Lustria"/>
                <a:sym typeface="Lustria"/>
              </a:rPr>
              <a:t>1</a:t>
            </a:r>
            <a:endParaRPr/>
          </a:p>
        </p:txBody>
      </p:sp>
      <p:sp>
        <p:nvSpPr>
          <p:cNvPr id="16095" name="Google Shape;16095;p269"/>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P&lt;0,0001 para todos os pontos de dados.</a:t>
            </a:r>
            <a:endParaRPr/>
          </a:p>
          <a:p>
            <a:pPr indent="0" lvl="0" marL="0" rtl="0" algn="l">
              <a:lnSpc>
                <a:spcPct val="90000"/>
              </a:lnSpc>
              <a:spcBef>
                <a:spcPts val="300"/>
              </a:spcBef>
              <a:spcAft>
                <a:spcPts val="0"/>
              </a:spcAft>
              <a:buClr>
                <a:schemeClr val="dk1"/>
              </a:buClr>
              <a:buSzPts val="800"/>
              <a:buNone/>
            </a:pPr>
            <a:r>
              <a:rPr b="0" i="0" lang="pt-BR" u="none"/>
              <a:t>LSM, média dos mínimos quadrados</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Lee JW, et al. Lancet Hematol.</a:t>
            </a:r>
            <a:r>
              <a:rPr b="0" i="0" lang="pt-BR" u="none"/>
              <a:t> </a:t>
            </a:r>
            <a:r>
              <a:rPr b="0" i="1" lang="pt-BR" u="none"/>
              <a:t>2023 Dec;</a:t>
            </a:r>
            <a:r>
              <a:rPr b="0" i="0" lang="pt-BR" u="none"/>
              <a:t> 10(12):e955-e965.</a:t>
            </a:r>
            <a:endParaRPr/>
          </a:p>
        </p:txBody>
      </p:sp>
      <p:sp>
        <p:nvSpPr>
          <p:cNvPr id="16096" name="Google Shape;16096;p269"/>
          <p:cNvSpPr/>
          <p:nvPr/>
        </p:nvSpPr>
        <p:spPr>
          <a:xfrm>
            <a:off x="407987" y="1058769"/>
            <a:ext cx="4328400" cy="4233922"/>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097" name="Google Shape;16097;p269"/>
          <p:cNvGrpSpPr/>
          <p:nvPr/>
        </p:nvGrpSpPr>
        <p:grpSpPr>
          <a:xfrm>
            <a:off x="721651" y="2191015"/>
            <a:ext cx="3994187" cy="2814540"/>
            <a:chOff x="721651" y="2191015"/>
            <a:chExt cx="3994187" cy="2814540"/>
          </a:xfrm>
        </p:grpSpPr>
        <p:sp>
          <p:nvSpPr>
            <p:cNvPr id="16098" name="Google Shape;16098;p269"/>
            <p:cNvSpPr txBox="1"/>
            <p:nvPr/>
          </p:nvSpPr>
          <p:spPr>
            <a:xfrm>
              <a:off x="721651" y="2191015"/>
              <a:ext cx="3994187" cy="1213794"/>
            </a:xfrm>
            <a:prstGeom prst="rect">
              <a:avLst/>
            </a:prstGeom>
            <a:noFill/>
            <a:ln>
              <a:noFill/>
            </a:ln>
          </p:spPr>
          <p:txBody>
            <a:bodyPr anchorCtr="0" anchor="t" bIns="0" lIns="0" spcFirstLastPara="1" rIns="0" wrap="square" tIns="74275">
              <a:spAutoFit/>
            </a:bodyPr>
            <a:lstStyle/>
            <a:p>
              <a:pPr indent="0" lvl="0" marL="12700" marR="0" rtl="0" algn="l">
                <a:lnSpc>
                  <a:spcPct val="100000"/>
                </a:lnSpc>
                <a:spcBef>
                  <a:spcPts val="0"/>
                </a:spcBef>
                <a:spcAft>
                  <a:spcPts val="0"/>
                </a:spcAft>
                <a:buClr>
                  <a:srgbClr val="F3F4F3"/>
                </a:buClr>
                <a:buSzPts val="1800"/>
                <a:buFont typeface="Lustria"/>
                <a:buNone/>
              </a:pPr>
              <a:r>
                <a:rPr b="0" i="0" lang="pt-BR" sz="1800" u="none" cap="none" strike="noStrike">
                  <a:solidFill>
                    <a:srgbClr val="F3F4F3"/>
                  </a:solidFill>
                  <a:latin typeface="Lustria"/>
                  <a:ea typeface="Lustria"/>
                  <a:cs typeface="Lustria"/>
                  <a:sym typeface="Lustria"/>
                </a:rPr>
                <a:t>Alterações nos níveis de hemoglobina desde o início até a 12ª semana </a:t>
              </a:r>
              <a:endParaRPr/>
            </a:p>
            <a:p>
              <a:pPr indent="0" lvl="0" marL="12700" marR="0" rtl="0" algn="l">
                <a:lnSpc>
                  <a:spcPct val="100000"/>
                </a:lnSpc>
                <a:spcBef>
                  <a:spcPts val="585"/>
                </a:spcBef>
                <a:spcAft>
                  <a:spcPts val="0"/>
                </a:spcAft>
                <a:buClr>
                  <a:srgbClr val="F3F4F3"/>
                </a:buClr>
                <a:buSzPts val="1400"/>
                <a:buFont typeface="Lustria"/>
                <a:buNone/>
              </a:pPr>
              <a:r>
                <a:rPr b="0" i="0" lang="pt-BR" sz="1400" u="none" cap="none" strike="noStrike">
                  <a:solidFill>
                    <a:srgbClr val="F3F4F3"/>
                  </a:solidFill>
                  <a:latin typeface="Lustria"/>
                  <a:ea typeface="Lustria"/>
                  <a:cs typeface="Lustria"/>
                  <a:sym typeface="Lustria"/>
                </a:rPr>
                <a:t>Diferença (LSM [IC de 95%]):</a:t>
              </a:r>
              <a:endParaRPr/>
            </a:p>
            <a:p>
              <a:pPr indent="0" lvl="0" marL="12700" marR="0" rtl="0" algn="l">
                <a:lnSpc>
                  <a:spcPct val="100000"/>
                </a:lnSpc>
                <a:spcBef>
                  <a:spcPts val="585"/>
                </a:spcBef>
                <a:spcAft>
                  <a:spcPts val="0"/>
                </a:spcAft>
                <a:buClr>
                  <a:srgbClr val="F3F4F3"/>
                </a:buClr>
                <a:buSzPts val="1400"/>
                <a:buFont typeface="Lustria"/>
                <a:buNone/>
              </a:pPr>
              <a:r>
                <a:rPr b="1" i="0" lang="pt-BR" sz="1400" u="none" cap="none" strike="noStrike">
                  <a:solidFill>
                    <a:srgbClr val="F3F4F3"/>
                  </a:solidFill>
                  <a:latin typeface="Lustria"/>
                  <a:ea typeface="Lustria"/>
                  <a:cs typeface="Lustria"/>
                  <a:sym typeface="Lustria"/>
                </a:rPr>
                <a:t>2,44 (1,69-3,20); P &lt;0,0001</a:t>
              </a:r>
              <a:endParaRPr/>
            </a:p>
          </p:txBody>
        </p:sp>
        <p:sp>
          <p:nvSpPr>
            <p:cNvPr id="16099" name="Google Shape;16099;p269"/>
            <p:cNvSpPr txBox="1"/>
            <p:nvPr/>
          </p:nvSpPr>
          <p:spPr>
            <a:xfrm>
              <a:off x="721651" y="3638514"/>
              <a:ext cx="3651240" cy="1367041"/>
            </a:xfrm>
            <a:prstGeom prst="rect">
              <a:avLst/>
            </a:prstGeom>
            <a:noFill/>
            <a:ln>
              <a:noFill/>
            </a:ln>
          </p:spPr>
          <p:txBody>
            <a:bodyPr anchorCtr="0" anchor="t" bIns="0" lIns="0" spcFirstLastPara="1" rIns="0" wrap="square" tIns="73650">
              <a:spAutoFit/>
            </a:bodyPr>
            <a:lstStyle/>
            <a:p>
              <a:pPr indent="0" lvl="0" marL="12700" marR="0" rtl="0" algn="l">
                <a:lnSpc>
                  <a:spcPct val="100000"/>
                </a:lnSpc>
                <a:spcBef>
                  <a:spcPts val="0"/>
                </a:spcBef>
                <a:spcAft>
                  <a:spcPts val="0"/>
                </a:spcAft>
                <a:buClr>
                  <a:srgbClr val="F3F4F3"/>
                </a:buClr>
                <a:buSzPts val="1600"/>
                <a:buFont typeface="Calibri"/>
                <a:buNone/>
              </a:pPr>
              <a:r>
                <a:rPr b="1" i="0" lang="pt-BR" sz="1600" u="none" cap="none" strike="noStrike">
                  <a:solidFill>
                    <a:srgbClr val="F3F4F3"/>
                  </a:solidFill>
                  <a:latin typeface="Calibri"/>
                  <a:ea typeface="Calibri"/>
                  <a:cs typeface="Calibri"/>
                  <a:sym typeface="Calibri"/>
                </a:rPr>
                <a:t>Grupo danicopana:</a:t>
              </a:r>
              <a:br>
                <a:rPr b="0" i="0" lang="pt-BR" sz="1600" u="none" cap="none" strike="noStrike">
                  <a:solidFill>
                    <a:srgbClr val="F3F4F3"/>
                  </a:solidFill>
                  <a:latin typeface="Calibri"/>
                  <a:ea typeface="Calibri"/>
                  <a:cs typeface="Calibri"/>
                  <a:sym typeface="Calibri"/>
                </a:rPr>
              </a:br>
              <a:r>
                <a:rPr b="0" i="0" lang="pt-BR" sz="1600" u="none" cap="none" strike="noStrike">
                  <a:solidFill>
                    <a:srgbClr val="F3F4F3"/>
                  </a:solidFill>
                  <a:latin typeface="Calibri"/>
                  <a:ea typeface="Calibri"/>
                  <a:cs typeface="Calibri"/>
                  <a:sym typeface="Calibri"/>
                </a:rPr>
                <a:t>2,94 (IC de 95% 2,52-3,36) g/dL</a:t>
              </a:r>
              <a:endParaRPr/>
            </a:p>
            <a:p>
              <a:pPr indent="0" lvl="0" marL="12700" marR="0" rtl="0" algn="l">
                <a:lnSpc>
                  <a:spcPct val="100000"/>
                </a:lnSpc>
                <a:spcBef>
                  <a:spcPts val="2400"/>
                </a:spcBef>
                <a:spcAft>
                  <a:spcPts val="0"/>
                </a:spcAft>
                <a:buClr>
                  <a:srgbClr val="F3F4F3"/>
                </a:buClr>
                <a:buSzPts val="1600"/>
                <a:buFont typeface="Calibri"/>
                <a:buNone/>
              </a:pPr>
              <a:r>
                <a:rPr b="1" i="0" lang="pt-BR" sz="1600" u="none" cap="none" strike="noStrike">
                  <a:solidFill>
                    <a:srgbClr val="F3F4F3"/>
                  </a:solidFill>
                  <a:latin typeface="Calibri"/>
                  <a:ea typeface="Calibri"/>
                  <a:cs typeface="Calibri"/>
                  <a:sym typeface="Calibri"/>
                </a:rPr>
                <a:t>Grupo placebo:</a:t>
              </a:r>
              <a:br>
                <a:rPr b="0" i="0" lang="pt-BR" sz="1600" u="none" cap="none" strike="noStrike">
                  <a:solidFill>
                    <a:srgbClr val="F3F4F3"/>
                  </a:solidFill>
                  <a:latin typeface="Calibri"/>
                  <a:ea typeface="Calibri"/>
                  <a:cs typeface="Calibri"/>
                  <a:sym typeface="Calibri"/>
                </a:rPr>
              </a:br>
              <a:r>
                <a:rPr b="0" i="0" lang="pt-BR" sz="1600" u="none" cap="none" strike="noStrike">
                  <a:solidFill>
                    <a:srgbClr val="F3F4F3"/>
                  </a:solidFill>
                  <a:latin typeface="Calibri"/>
                  <a:ea typeface="Calibri"/>
                  <a:cs typeface="Calibri"/>
                  <a:sym typeface="Calibri"/>
                </a:rPr>
                <a:t>0,50 (-0,13 - 1,12) g/dL</a:t>
              </a:r>
              <a:endParaRPr/>
            </a:p>
          </p:txBody>
        </p:sp>
        <p:cxnSp>
          <p:nvCxnSpPr>
            <p:cNvPr id="16100" name="Google Shape;16100;p269"/>
            <p:cNvCxnSpPr/>
            <p:nvPr/>
          </p:nvCxnSpPr>
          <p:spPr>
            <a:xfrm>
              <a:off x="721651" y="4378596"/>
              <a:ext cx="2840021" cy="0"/>
            </a:xfrm>
            <a:prstGeom prst="straightConnector1">
              <a:avLst/>
            </a:prstGeom>
            <a:noFill/>
            <a:ln cap="flat" cmpd="sng" w="12700">
              <a:solidFill>
                <a:srgbClr val="FF3F40"/>
              </a:solidFill>
              <a:prstDash val="solid"/>
              <a:miter lim="800000"/>
              <a:headEnd len="sm" w="sm" type="none"/>
              <a:tailEnd len="sm" w="sm" type="none"/>
            </a:ln>
          </p:spPr>
        </p:cxnSp>
      </p:grpSp>
      <p:sp>
        <p:nvSpPr>
          <p:cNvPr id="16101" name="Google Shape;16101;p269"/>
          <p:cNvSpPr/>
          <p:nvPr/>
        </p:nvSpPr>
        <p:spPr>
          <a:xfrm>
            <a:off x="580826" y="1204448"/>
            <a:ext cx="852056" cy="85205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102" name="Google Shape;16102;p269"/>
          <p:cNvGrpSpPr/>
          <p:nvPr/>
        </p:nvGrpSpPr>
        <p:grpSpPr>
          <a:xfrm>
            <a:off x="690493" y="1399419"/>
            <a:ext cx="626195" cy="423343"/>
            <a:chOff x="-2080824" y="1947862"/>
            <a:chExt cx="2028825" cy="1371600"/>
          </a:xfrm>
        </p:grpSpPr>
        <p:sp>
          <p:nvSpPr>
            <p:cNvPr id="16103" name="Google Shape;16103;p269"/>
            <p:cNvSpPr/>
            <p:nvPr/>
          </p:nvSpPr>
          <p:spPr>
            <a:xfrm>
              <a:off x="-1876036" y="1947862"/>
              <a:ext cx="1619250" cy="1152525"/>
            </a:xfrm>
            <a:custGeom>
              <a:rect b="b" l="l" r="r" t="t"/>
              <a:pathLst>
                <a:path extrusionOk="0" h="1152525" w="1619250">
                  <a:moveTo>
                    <a:pt x="1619250" y="0"/>
                  </a:moveTo>
                  <a:lnTo>
                    <a:pt x="0" y="0"/>
                  </a:lnTo>
                  <a:lnTo>
                    <a:pt x="0" y="1152525"/>
                  </a:lnTo>
                  <a:lnTo>
                    <a:pt x="1619250" y="1152525"/>
                  </a:lnTo>
                  <a:close/>
                  <a:moveTo>
                    <a:pt x="1571625" y="1104900"/>
                  </a:moveTo>
                  <a:lnTo>
                    <a:pt x="47625" y="1104900"/>
                  </a:lnTo>
                  <a:lnTo>
                    <a:pt x="47625" y="47625"/>
                  </a:lnTo>
                  <a:lnTo>
                    <a:pt x="1571625" y="4762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104" name="Google Shape;16104;p269"/>
            <p:cNvSpPr/>
            <p:nvPr/>
          </p:nvSpPr>
          <p:spPr>
            <a:xfrm>
              <a:off x="-2080824" y="3138487"/>
              <a:ext cx="2028825" cy="180975"/>
            </a:xfrm>
            <a:custGeom>
              <a:rect b="b" l="l" r="r" t="t"/>
              <a:pathLst>
                <a:path extrusionOk="0" h="180975" w="2028825">
                  <a:moveTo>
                    <a:pt x="0" y="0"/>
                  </a:moveTo>
                  <a:lnTo>
                    <a:pt x="0" y="180975"/>
                  </a:lnTo>
                  <a:lnTo>
                    <a:pt x="2028825" y="180975"/>
                  </a:lnTo>
                  <a:lnTo>
                    <a:pt x="2028825" y="0"/>
                  </a:lnTo>
                  <a:close/>
                  <a:moveTo>
                    <a:pt x="1981200" y="133350"/>
                  </a:moveTo>
                  <a:lnTo>
                    <a:pt x="47625" y="133350"/>
                  </a:lnTo>
                  <a:lnTo>
                    <a:pt x="47625" y="47625"/>
                  </a:lnTo>
                  <a:lnTo>
                    <a:pt x="1981200" y="4762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105" name="Google Shape;16105;p269"/>
            <p:cNvSpPr/>
            <p:nvPr/>
          </p:nvSpPr>
          <p:spPr>
            <a:xfrm>
              <a:off x="-1671153" y="2095499"/>
              <a:ext cx="1221486" cy="683895"/>
            </a:xfrm>
            <a:custGeom>
              <a:rect b="b" l="l" r="r" t="t"/>
              <a:pathLst>
                <a:path extrusionOk="0" h="683895" w="1221486">
                  <a:moveTo>
                    <a:pt x="388049" y="340328"/>
                  </a:moveTo>
                  <a:lnTo>
                    <a:pt x="672370" y="518065"/>
                  </a:lnTo>
                  <a:lnTo>
                    <a:pt x="1173861" y="84868"/>
                  </a:lnTo>
                  <a:lnTo>
                    <a:pt x="1173861" y="204788"/>
                  </a:lnTo>
                  <a:lnTo>
                    <a:pt x="1221486" y="204788"/>
                  </a:lnTo>
                  <a:lnTo>
                    <a:pt x="1221486" y="0"/>
                  </a:lnTo>
                  <a:lnTo>
                    <a:pt x="1016699" y="0"/>
                  </a:lnTo>
                  <a:lnTo>
                    <a:pt x="1016699" y="47625"/>
                  </a:lnTo>
                  <a:lnTo>
                    <a:pt x="1144143" y="47625"/>
                  </a:lnTo>
                  <a:lnTo>
                    <a:pt x="667798" y="459010"/>
                  </a:lnTo>
                  <a:lnTo>
                    <a:pt x="381762" y="280225"/>
                  </a:lnTo>
                  <a:lnTo>
                    <a:pt x="0" y="649605"/>
                  </a:lnTo>
                  <a:lnTo>
                    <a:pt x="33147" y="683895"/>
                  </a:lnTo>
                  <a:lnTo>
                    <a:pt x="388049" y="34032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106" name="Google Shape;16106;p269"/>
            <p:cNvSpPr/>
            <p:nvPr/>
          </p:nvSpPr>
          <p:spPr>
            <a:xfrm>
              <a:off x="-1715540" y="2850641"/>
              <a:ext cx="242220" cy="154971"/>
            </a:xfrm>
            <a:custGeom>
              <a:rect b="b" l="l" r="r" t="t"/>
              <a:pathLst>
                <a:path extrusionOk="0" h="154971" w="242220">
                  <a:moveTo>
                    <a:pt x="242221" y="0"/>
                  </a:moveTo>
                  <a:lnTo>
                    <a:pt x="0" y="0"/>
                  </a:lnTo>
                  <a:lnTo>
                    <a:pt x="0" y="154972"/>
                  </a:lnTo>
                  <a:lnTo>
                    <a:pt x="242221" y="154972"/>
                  </a:lnTo>
                  <a:close/>
                  <a:moveTo>
                    <a:pt x="194596" y="107347"/>
                  </a:moveTo>
                  <a:lnTo>
                    <a:pt x="47625" y="107347"/>
                  </a:lnTo>
                  <a:lnTo>
                    <a:pt x="47625" y="47625"/>
                  </a:lnTo>
                  <a:lnTo>
                    <a:pt x="194596" y="4762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107" name="Google Shape;16107;p269"/>
            <p:cNvSpPr/>
            <p:nvPr/>
          </p:nvSpPr>
          <p:spPr>
            <a:xfrm>
              <a:off x="-1374259" y="2791014"/>
              <a:ext cx="242125" cy="214598"/>
            </a:xfrm>
            <a:custGeom>
              <a:rect b="b" l="l" r="r" t="t"/>
              <a:pathLst>
                <a:path extrusionOk="0" h="214598" w="242125">
                  <a:moveTo>
                    <a:pt x="0" y="214598"/>
                  </a:moveTo>
                  <a:lnTo>
                    <a:pt x="242125" y="214598"/>
                  </a:lnTo>
                  <a:lnTo>
                    <a:pt x="242125" y="0"/>
                  </a:lnTo>
                  <a:lnTo>
                    <a:pt x="0" y="0"/>
                  </a:lnTo>
                  <a:close/>
                  <a:moveTo>
                    <a:pt x="47625" y="47625"/>
                  </a:moveTo>
                  <a:lnTo>
                    <a:pt x="194500" y="47625"/>
                  </a:lnTo>
                  <a:lnTo>
                    <a:pt x="194500" y="166973"/>
                  </a:lnTo>
                  <a:lnTo>
                    <a:pt x="47625" y="16697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108" name="Google Shape;16108;p269"/>
            <p:cNvSpPr/>
            <p:nvPr/>
          </p:nvSpPr>
          <p:spPr>
            <a:xfrm>
              <a:off x="-1033074" y="2731007"/>
              <a:ext cx="242220" cy="274605"/>
            </a:xfrm>
            <a:custGeom>
              <a:rect b="b" l="l" r="r" t="t"/>
              <a:pathLst>
                <a:path extrusionOk="0" h="274605" w="242220">
                  <a:moveTo>
                    <a:pt x="0" y="274606"/>
                  </a:moveTo>
                  <a:lnTo>
                    <a:pt x="242221" y="274606"/>
                  </a:lnTo>
                  <a:lnTo>
                    <a:pt x="242221" y="0"/>
                  </a:lnTo>
                  <a:lnTo>
                    <a:pt x="0" y="0"/>
                  </a:lnTo>
                  <a:close/>
                  <a:moveTo>
                    <a:pt x="47625" y="47625"/>
                  </a:moveTo>
                  <a:lnTo>
                    <a:pt x="194596" y="47625"/>
                  </a:lnTo>
                  <a:lnTo>
                    <a:pt x="194596" y="226981"/>
                  </a:lnTo>
                  <a:lnTo>
                    <a:pt x="47625" y="2269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109" name="Google Shape;16109;p269"/>
            <p:cNvSpPr/>
            <p:nvPr/>
          </p:nvSpPr>
          <p:spPr>
            <a:xfrm>
              <a:off x="-691793" y="2643187"/>
              <a:ext cx="242125" cy="362426"/>
            </a:xfrm>
            <a:custGeom>
              <a:rect b="b" l="l" r="r" t="t"/>
              <a:pathLst>
                <a:path extrusionOk="0" h="362426" w="242125">
                  <a:moveTo>
                    <a:pt x="0" y="362426"/>
                  </a:moveTo>
                  <a:lnTo>
                    <a:pt x="242125" y="362426"/>
                  </a:lnTo>
                  <a:lnTo>
                    <a:pt x="242125" y="0"/>
                  </a:lnTo>
                  <a:lnTo>
                    <a:pt x="0" y="0"/>
                  </a:lnTo>
                  <a:close/>
                  <a:moveTo>
                    <a:pt x="47625" y="48101"/>
                  </a:moveTo>
                  <a:lnTo>
                    <a:pt x="194500" y="48101"/>
                  </a:lnTo>
                  <a:lnTo>
                    <a:pt x="194500" y="315278"/>
                  </a:lnTo>
                  <a:lnTo>
                    <a:pt x="47625" y="31527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16110" name="Google Shape;16110;p269"/>
          <p:cNvGrpSpPr/>
          <p:nvPr/>
        </p:nvGrpSpPr>
        <p:grpSpPr>
          <a:xfrm>
            <a:off x="3753696" y="2423508"/>
            <a:ext cx="7784183" cy="3498248"/>
            <a:chOff x="3753696" y="2423508"/>
            <a:chExt cx="7784183" cy="3498248"/>
          </a:xfrm>
        </p:grpSpPr>
        <p:sp>
          <p:nvSpPr>
            <p:cNvPr id="16111" name="Google Shape;16111;p269"/>
            <p:cNvSpPr txBox="1"/>
            <p:nvPr/>
          </p:nvSpPr>
          <p:spPr>
            <a:xfrm>
              <a:off x="3753696" y="5429542"/>
              <a:ext cx="2592550" cy="464871"/>
            </a:xfrm>
            <a:prstGeom prst="rect">
              <a:avLst/>
            </a:prstGeom>
            <a:noFill/>
            <a:ln>
              <a:noFill/>
            </a:ln>
          </p:spPr>
          <p:txBody>
            <a:bodyPr anchorCtr="0" anchor="t" bIns="0" lIns="0" spcFirstLastPara="1" rIns="0" wrap="square" tIns="3175">
              <a:spAutoFit/>
            </a:bodyPr>
            <a:lstStyle/>
            <a:p>
              <a:pPr indent="0" lvl="0" marL="91440" marR="431165" rtl="0" algn="l">
                <a:lnSpc>
                  <a:spcPct val="120000"/>
                </a:lnSpc>
                <a:spcBef>
                  <a:spcPts val="0"/>
                </a:spcBef>
                <a:spcAft>
                  <a:spcPts val="0"/>
                </a:spcAft>
                <a:buClr>
                  <a:srgbClr val="3F4444"/>
                </a:buClr>
                <a:buSzPts val="1000"/>
                <a:buFont typeface="Arial"/>
                <a:buNone/>
              </a:pPr>
              <a:r>
                <a:rPr b="1" i="0" lang="pt-BR" sz="1000" u="none" cap="none" strike="noStrike">
                  <a:solidFill>
                    <a:srgbClr val="3F4444"/>
                  </a:solidFill>
                  <a:latin typeface="Arial"/>
                  <a:ea typeface="Arial"/>
                  <a:cs typeface="Arial"/>
                  <a:sym typeface="Arial"/>
                </a:rPr>
                <a:t>Diferença média entre os grupos com uso do danicopana e do placebo [g/dL]</a:t>
              </a:r>
              <a:endParaRPr b="0" i="0" sz="1000" u="none" cap="none" strike="noStrike">
                <a:solidFill>
                  <a:srgbClr val="3F4444"/>
                </a:solidFill>
                <a:latin typeface="Arial"/>
                <a:ea typeface="Arial"/>
                <a:cs typeface="Arial"/>
                <a:sym typeface="Arial"/>
              </a:endParaRPr>
            </a:p>
          </p:txBody>
        </p:sp>
        <p:sp>
          <p:nvSpPr>
            <p:cNvPr id="16112" name="Google Shape;16112;p269"/>
            <p:cNvSpPr txBox="1"/>
            <p:nvPr/>
          </p:nvSpPr>
          <p:spPr>
            <a:xfrm>
              <a:off x="8404598" y="5074911"/>
              <a:ext cx="983743" cy="183383"/>
            </a:xfrm>
            <a:prstGeom prst="rect">
              <a:avLst/>
            </a:prstGeom>
            <a:noFill/>
            <a:ln>
              <a:noFill/>
            </a:ln>
          </p:spPr>
          <p:txBody>
            <a:bodyPr anchorCtr="0" anchor="t" bIns="0" lIns="0" spcFirstLastPara="1" rIns="0" wrap="square" tIns="29200">
              <a:spAutoFit/>
            </a:bodyPr>
            <a:lstStyle/>
            <a:p>
              <a:pPr indent="0" lvl="0" marL="92710" marR="0" rtl="0" algn="ctr">
                <a:lnSpc>
                  <a:spcPct val="100000"/>
                </a:lnSpc>
                <a:spcBef>
                  <a:spcPts val="0"/>
                </a:spcBef>
                <a:spcAft>
                  <a:spcPts val="0"/>
                </a:spcAft>
                <a:buClr>
                  <a:srgbClr val="3F4444"/>
                </a:buClr>
                <a:buSzPts val="1000"/>
                <a:buFont typeface="Arial"/>
                <a:buNone/>
              </a:pPr>
              <a:r>
                <a:rPr b="1" i="0" lang="pt-BR" sz="1000" u="none" cap="none" strike="noStrike">
                  <a:solidFill>
                    <a:srgbClr val="3F4444"/>
                  </a:solidFill>
                  <a:latin typeface="Arial"/>
                  <a:ea typeface="Arial"/>
                  <a:cs typeface="Arial"/>
                  <a:sym typeface="Arial"/>
                </a:rPr>
                <a:t>Semanas</a:t>
              </a:r>
              <a:endParaRPr b="0" i="0" sz="1000" u="none" cap="none" strike="noStrike">
                <a:solidFill>
                  <a:srgbClr val="3F4444"/>
                </a:solidFill>
                <a:latin typeface="Arial"/>
                <a:ea typeface="Arial"/>
                <a:cs typeface="Arial"/>
                <a:sym typeface="Arial"/>
              </a:endParaRPr>
            </a:p>
          </p:txBody>
        </p:sp>
        <p:sp>
          <p:nvSpPr>
            <p:cNvPr id="16113" name="Google Shape;16113;p269"/>
            <p:cNvSpPr txBox="1"/>
            <p:nvPr/>
          </p:nvSpPr>
          <p:spPr>
            <a:xfrm rot="-5400000">
              <a:off x="4642856" y="3472538"/>
              <a:ext cx="2300706" cy="307777"/>
            </a:xfrm>
            <a:prstGeom prst="rect">
              <a:avLst/>
            </a:prstGeom>
            <a:noFill/>
            <a:ln>
              <a:noFill/>
            </a:ln>
          </p:spPr>
          <p:txBody>
            <a:bodyPr anchorCtr="0" anchor="t" bIns="0" lIns="0" spcFirstLastPara="1" rIns="0" wrap="square" tIns="0">
              <a:spAutoFit/>
            </a:bodyPr>
            <a:lstStyle/>
            <a:p>
              <a:pPr indent="-205740" lvl="0" marL="217804" marR="5080" rtl="0" algn="l">
                <a:lnSpc>
                  <a:spcPct val="100000"/>
                </a:lnSpc>
                <a:spcBef>
                  <a:spcPts val="0"/>
                </a:spcBef>
                <a:spcAft>
                  <a:spcPts val="0"/>
                </a:spcAft>
                <a:buClr>
                  <a:srgbClr val="3F4444"/>
                </a:buClr>
                <a:buSzPts val="1000"/>
                <a:buFont typeface="Arial"/>
                <a:buNone/>
              </a:pPr>
              <a:r>
                <a:rPr b="1" i="0" lang="pt-BR" sz="1000" u="none" cap="none" strike="noStrike">
                  <a:solidFill>
                    <a:srgbClr val="3F4444"/>
                  </a:solidFill>
                  <a:latin typeface="Arial"/>
                  <a:ea typeface="Arial"/>
                  <a:cs typeface="Arial"/>
                  <a:sym typeface="Arial"/>
                </a:rPr>
                <a:t>Alteração da LSM em relação à linha de base na hemoglobina [g/dL]</a:t>
              </a:r>
              <a:endParaRPr b="0" i="0" sz="1000" u="none" cap="none" strike="noStrike">
                <a:solidFill>
                  <a:srgbClr val="3F4444"/>
                </a:solidFill>
                <a:latin typeface="Arial"/>
                <a:ea typeface="Arial"/>
                <a:cs typeface="Arial"/>
                <a:sym typeface="Arial"/>
              </a:endParaRPr>
            </a:p>
          </p:txBody>
        </p:sp>
        <p:sp>
          <p:nvSpPr>
            <p:cNvPr id="16114" name="Google Shape;16114;p269"/>
            <p:cNvSpPr/>
            <p:nvPr/>
          </p:nvSpPr>
          <p:spPr>
            <a:xfrm>
              <a:off x="6220048" y="2569151"/>
              <a:ext cx="5295900" cy="2219325"/>
            </a:xfrm>
            <a:custGeom>
              <a:rect b="b" l="l" r="r" t="t"/>
              <a:pathLst>
                <a:path extrusionOk="0" h="2219325" w="5295900">
                  <a:moveTo>
                    <a:pt x="0" y="0"/>
                  </a:moveTo>
                  <a:lnTo>
                    <a:pt x="0" y="2219325"/>
                  </a:lnTo>
                  <a:lnTo>
                    <a:pt x="5295900" y="2219325"/>
                  </a:lnTo>
                </a:path>
              </a:pathLst>
            </a:custGeom>
            <a:noFill/>
            <a:ln cap="flat" cmpd="sng" w="12700">
              <a:solidFill>
                <a:srgbClr val="7F7F7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115" name="Google Shape;16115;p269"/>
            <p:cNvSpPr txBox="1"/>
            <p:nvPr/>
          </p:nvSpPr>
          <p:spPr>
            <a:xfrm>
              <a:off x="5977649" y="2423508"/>
              <a:ext cx="34496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5 -</a:t>
              </a:r>
              <a:endParaRPr/>
            </a:p>
          </p:txBody>
        </p:sp>
        <p:sp>
          <p:nvSpPr>
            <p:cNvPr id="16116" name="Google Shape;16116;p269"/>
            <p:cNvSpPr txBox="1"/>
            <p:nvPr/>
          </p:nvSpPr>
          <p:spPr>
            <a:xfrm>
              <a:off x="5977649" y="2789901"/>
              <a:ext cx="34496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4 -</a:t>
              </a:r>
              <a:endParaRPr/>
            </a:p>
          </p:txBody>
        </p:sp>
        <p:sp>
          <p:nvSpPr>
            <p:cNvPr id="16117" name="Google Shape;16117;p269"/>
            <p:cNvSpPr txBox="1"/>
            <p:nvPr/>
          </p:nvSpPr>
          <p:spPr>
            <a:xfrm>
              <a:off x="5977649" y="3155622"/>
              <a:ext cx="34496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3 -</a:t>
              </a:r>
              <a:endParaRPr/>
            </a:p>
          </p:txBody>
        </p:sp>
        <p:sp>
          <p:nvSpPr>
            <p:cNvPr id="16118" name="Google Shape;16118;p269"/>
            <p:cNvSpPr txBox="1"/>
            <p:nvPr/>
          </p:nvSpPr>
          <p:spPr>
            <a:xfrm>
              <a:off x="5977649" y="3522026"/>
              <a:ext cx="34496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2 -</a:t>
              </a:r>
              <a:endParaRPr/>
            </a:p>
          </p:txBody>
        </p:sp>
        <p:sp>
          <p:nvSpPr>
            <p:cNvPr id="16119" name="Google Shape;16119;p269"/>
            <p:cNvSpPr txBox="1"/>
            <p:nvPr/>
          </p:nvSpPr>
          <p:spPr>
            <a:xfrm>
              <a:off x="5977649" y="3897279"/>
              <a:ext cx="34496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1 -</a:t>
              </a:r>
              <a:endParaRPr/>
            </a:p>
          </p:txBody>
        </p:sp>
        <p:sp>
          <p:nvSpPr>
            <p:cNvPr id="16120" name="Google Shape;16120;p269"/>
            <p:cNvSpPr txBox="1"/>
            <p:nvPr/>
          </p:nvSpPr>
          <p:spPr>
            <a:xfrm>
              <a:off x="5977649" y="4252196"/>
              <a:ext cx="34496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0 -</a:t>
              </a:r>
              <a:endParaRPr/>
            </a:p>
          </p:txBody>
        </p:sp>
        <p:sp>
          <p:nvSpPr>
            <p:cNvPr id="16121" name="Google Shape;16121;p269"/>
            <p:cNvSpPr txBox="1"/>
            <p:nvPr/>
          </p:nvSpPr>
          <p:spPr>
            <a:xfrm>
              <a:off x="5931161" y="4639450"/>
              <a:ext cx="39145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-1 -</a:t>
              </a:r>
              <a:endParaRPr/>
            </a:p>
          </p:txBody>
        </p:sp>
        <p:cxnSp>
          <p:nvCxnSpPr>
            <p:cNvPr id="16122" name="Google Shape;16122;p269"/>
            <p:cNvCxnSpPr/>
            <p:nvPr/>
          </p:nvCxnSpPr>
          <p:spPr>
            <a:xfrm>
              <a:off x="6401020" y="4788476"/>
              <a:ext cx="0" cy="92419"/>
            </a:xfrm>
            <a:prstGeom prst="straightConnector1">
              <a:avLst/>
            </a:prstGeom>
            <a:noFill/>
            <a:ln cap="flat" cmpd="sng" w="12700">
              <a:solidFill>
                <a:srgbClr val="7F7F7F"/>
              </a:solidFill>
              <a:prstDash val="solid"/>
              <a:miter lim="800000"/>
              <a:headEnd len="sm" w="sm" type="none"/>
              <a:tailEnd len="sm" w="sm" type="none"/>
            </a:ln>
          </p:spPr>
        </p:cxnSp>
        <p:sp>
          <p:nvSpPr>
            <p:cNvPr id="16123" name="Google Shape;16123;p269"/>
            <p:cNvSpPr txBox="1"/>
            <p:nvPr/>
          </p:nvSpPr>
          <p:spPr>
            <a:xfrm>
              <a:off x="6269413" y="4869909"/>
              <a:ext cx="263214" cy="276999"/>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1</a:t>
              </a:r>
              <a:endParaRPr/>
            </a:p>
          </p:txBody>
        </p:sp>
        <p:cxnSp>
          <p:nvCxnSpPr>
            <p:cNvPr id="16124" name="Google Shape;16124;p269"/>
            <p:cNvCxnSpPr/>
            <p:nvPr/>
          </p:nvCxnSpPr>
          <p:spPr>
            <a:xfrm>
              <a:off x="6844421" y="4788476"/>
              <a:ext cx="0" cy="92419"/>
            </a:xfrm>
            <a:prstGeom prst="straightConnector1">
              <a:avLst/>
            </a:prstGeom>
            <a:noFill/>
            <a:ln cap="flat" cmpd="sng" w="12700">
              <a:solidFill>
                <a:srgbClr val="7F7F7F"/>
              </a:solidFill>
              <a:prstDash val="solid"/>
              <a:miter lim="800000"/>
              <a:headEnd len="sm" w="sm" type="none"/>
              <a:tailEnd len="sm" w="sm" type="none"/>
            </a:ln>
          </p:spPr>
        </p:cxnSp>
        <p:sp>
          <p:nvSpPr>
            <p:cNvPr id="16125" name="Google Shape;16125;p269"/>
            <p:cNvSpPr txBox="1"/>
            <p:nvPr/>
          </p:nvSpPr>
          <p:spPr>
            <a:xfrm>
              <a:off x="6712814" y="4869909"/>
              <a:ext cx="263214" cy="276999"/>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2</a:t>
              </a:r>
              <a:endParaRPr/>
            </a:p>
          </p:txBody>
        </p:sp>
        <p:cxnSp>
          <p:nvCxnSpPr>
            <p:cNvPr id="16126" name="Google Shape;16126;p269"/>
            <p:cNvCxnSpPr/>
            <p:nvPr/>
          </p:nvCxnSpPr>
          <p:spPr>
            <a:xfrm>
              <a:off x="7250433" y="4788476"/>
              <a:ext cx="0" cy="92419"/>
            </a:xfrm>
            <a:prstGeom prst="straightConnector1">
              <a:avLst/>
            </a:prstGeom>
            <a:noFill/>
            <a:ln cap="flat" cmpd="sng" w="12700">
              <a:solidFill>
                <a:srgbClr val="7F7F7F"/>
              </a:solidFill>
              <a:prstDash val="solid"/>
              <a:miter lim="800000"/>
              <a:headEnd len="sm" w="sm" type="none"/>
              <a:tailEnd len="sm" w="sm" type="none"/>
            </a:ln>
          </p:spPr>
        </p:cxnSp>
        <p:sp>
          <p:nvSpPr>
            <p:cNvPr id="16127" name="Google Shape;16127;p269"/>
            <p:cNvSpPr txBox="1"/>
            <p:nvPr/>
          </p:nvSpPr>
          <p:spPr>
            <a:xfrm>
              <a:off x="7118826" y="4869909"/>
              <a:ext cx="263214" cy="276999"/>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3</a:t>
              </a:r>
              <a:endParaRPr/>
            </a:p>
          </p:txBody>
        </p:sp>
        <p:cxnSp>
          <p:nvCxnSpPr>
            <p:cNvPr id="16128" name="Google Shape;16128;p269"/>
            <p:cNvCxnSpPr/>
            <p:nvPr/>
          </p:nvCxnSpPr>
          <p:spPr>
            <a:xfrm>
              <a:off x="7665952" y="4788476"/>
              <a:ext cx="0" cy="92419"/>
            </a:xfrm>
            <a:prstGeom prst="straightConnector1">
              <a:avLst/>
            </a:prstGeom>
            <a:noFill/>
            <a:ln cap="flat" cmpd="sng" w="12700">
              <a:solidFill>
                <a:srgbClr val="7F7F7F"/>
              </a:solidFill>
              <a:prstDash val="solid"/>
              <a:miter lim="800000"/>
              <a:headEnd len="sm" w="sm" type="none"/>
              <a:tailEnd len="sm" w="sm" type="none"/>
            </a:ln>
          </p:spPr>
        </p:cxnSp>
        <p:sp>
          <p:nvSpPr>
            <p:cNvPr id="16129" name="Google Shape;16129;p269"/>
            <p:cNvSpPr txBox="1"/>
            <p:nvPr/>
          </p:nvSpPr>
          <p:spPr>
            <a:xfrm>
              <a:off x="7534345" y="4869909"/>
              <a:ext cx="263214" cy="276999"/>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4</a:t>
              </a:r>
              <a:endParaRPr/>
            </a:p>
          </p:txBody>
        </p:sp>
        <p:cxnSp>
          <p:nvCxnSpPr>
            <p:cNvPr id="16130" name="Google Shape;16130;p269"/>
            <p:cNvCxnSpPr/>
            <p:nvPr/>
          </p:nvCxnSpPr>
          <p:spPr>
            <a:xfrm>
              <a:off x="8521884" y="4788476"/>
              <a:ext cx="0" cy="92419"/>
            </a:xfrm>
            <a:prstGeom prst="straightConnector1">
              <a:avLst/>
            </a:prstGeom>
            <a:noFill/>
            <a:ln cap="flat" cmpd="sng" w="12700">
              <a:solidFill>
                <a:srgbClr val="7F7F7F"/>
              </a:solidFill>
              <a:prstDash val="solid"/>
              <a:miter lim="800000"/>
              <a:headEnd len="sm" w="sm" type="none"/>
              <a:tailEnd len="sm" w="sm" type="none"/>
            </a:ln>
          </p:spPr>
        </p:cxnSp>
        <p:sp>
          <p:nvSpPr>
            <p:cNvPr id="16131" name="Google Shape;16131;p269"/>
            <p:cNvSpPr txBox="1"/>
            <p:nvPr/>
          </p:nvSpPr>
          <p:spPr>
            <a:xfrm>
              <a:off x="8390277" y="4869909"/>
              <a:ext cx="263214" cy="276999"/>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6</a:t>
              </a:r>
              <a:endParaRPr/>
            </a:p>
          </p:txBody>
        </p:sp>
        <p:cxnSp>
          <p:nvCxnSpPr>
            <p:cNvPr id="16132" name="Google Shape;16132;p269"/>
            <p:cNvCxnSpPr/>
            <p:nvPr/>
          </p:nvCxnSpPr>
          <p:spPr>
            <a:xfrm>
              <a:off x="9369262" y="4788476"/>
              <a:ext cx="0" cy="92419"/>
            </a:xfrm>
            <a:prstGeom prst="straightConnector1">
              <a:avLst/>
            </a:prstGeom>
            <a:noFill/>
            <a:ln cap="flat" cmpd="sng" w="12700">
              <a:solidFill>
                <a:srgbClr val="7F7F7F"/>
              </a:solidFill>
              <a:prstDash val="solid"/>
              <a:miter lim="800000"/>
              <a:headEnd len="sm" w="sm" type="none"/>
              <a:tailEnd len="sm" w="sm" type="none"/>
            </a:ln>
          </p:spPr>
        </p:cxnSp>
        <p:sp>
          <p:nvSpPr>
            <p:cNvPr id="16133" name="Google Shape;16133;p269"/>
            <p:cNvSpPr txBox="1"/>
            <p:nvPr/>
          </p:nvSpPr>
          <p:spPr>
            <a:xfrm>
              <a:off x="9237655" y="4869909"/>
              <a:ext cx="263214" cy="276999"/>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8</a:t>
              </a:r>
              <a:endParaRPr/>
            </a:p>
          </p:txBody>
        </p:sp>
        <p:cxnSp>
          <p:nvCxnSpPr>
            <p:cNvPr id="16134" name="Google Shape;16134;p269"/>
            <p:cNvCxnSpPr/>
            <p:nvPr/>
          </p:nvCxnSpPr>
          <p:spPr>
            <a:xfrm>
              <a:off x="10216238" y="4788476"/>
              <a:ext cx="0" cy="92419"/>
            </a:xfrm>
            <a:prstGeom prst="straightConnector1">
              <a:avLst/>
            </a:prstGeom>
            <a:noFill/>
            <a:ln cap="flat" cmpd="sng" w="12700">
              <a:solidFill>
                <a:srgbClr val="7F7F7F"/>
              </a:solidFill>
              <a:prstDash val="solid"/>
              <a:miter lim="800000"/>
              <a:headEnd len="sm" w="sm" type="none"/>
              <a:tailEnd len="sm" w="sm" type="none"/>
            </a:ln>
          </p:spPr>
        </p:cxnSp>
        <p:sp>
          <p:nvSpPr>
            <p:cNvPr id="16135" name="Google Shape;16135;p269"/>
            <p:cNvSpPr txBox="1"/>
            <p:nvPr/>
          </p:nvSpPr>
          <p:spPr>
            <a:xfrm>
              <a:off x="10045358" y="4869909"/>
              <a:ext cx="341760" cy="276999"/>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10</a:t>
              </a:r>
              <a:endParaRPr/>
            </a:p>
          </p:txBody>
        </p:sp>
        <p:cxnSp>
          <p:nvCxnSpPr>
            <p:cNvPr id="16136" name="Google Shape;16136;p269"/>
            <p:cNvCxnSpPr/>
            <p:nvPr/>
          </p:nvCxnSpPr>
          <p:spPr>
            <a:xfrm>
              <a:off x="11063214" y="4788476"/>
              <a:ext cx="0" cy="92419"/>
            </a:xfrm>
            <a:prstGeom prst="straightConnector1">
              <a:avLst/>
            </a:prstGeom>
            <a:noFill/>
            <a:ln cap="flat" cmpd="sng" w="12700">
              <a:solidFill>
                <a:srgbClr val="7F7F7F"/>
              </a:solidFill>
              <a:prstDash val="solid"/>
              <a:miter lim="800000"/>
              <a:headEnd len="sm" w="sm" type="none"/>
              <a:tailEnd len="sm" w="sm" type="none"/>
            </a:ln>
          </p:spPr>
        </p:cxnSp>
        <p:sp>
          <p:nvSpPr>
            <p:cNvPr id="16137" name="Google Shape;16137;p269"/>
            <p:cNvSpPr txBox="1"/>
            <p:nvPr/>
          </p:nvSpPr>
          <p:spPr>
            <a:xfrm>
              <a:off x="10892334" y="4869909"/>
              <a:ext cx="341760" cy="276999"/>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12</a:t>
              </a:r>
              <a:endParaRPr/>
            </a:p>
          </p:txBody>
        </p:sp>
        <p:sp>
          <p:nvSpPr>
            <p:cNvPr id="16138" name="Google Shape;16138;p269"/>
            <p:cNvSpPr txBox="1"/>
            <p:nvPr/>
          </p:nvSpPr>
          <p:spPr>
            <a:xfrm>
              <a:off x="6181248" y="5551052"/>
              <a:ext cx="439543"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100"/>
                <a:buFont typeface="Calibri"/>
                <a:buNone/>
              </a:pPr>
              <a:r>
                <a:rPr b="1" i="0" lang="pt-BR" sz="1100" u="none" cap="none" strike="noStrike">
                  <a:solidFill>
                    <a:srgbClr val="3F4444"/>
                  </a:solidFill>
                  <a:latin typeface="Calibri"/>
                  <a:ea typeface="Calibri"/>
                  <a:cs typeface="Calibri"/>
                  <a:sym typeface="Calibri"/>
                </a:rPr>
                <a:t>1,19</a:t>
              </a:r>
              <a:endParaRPr/>
            </a:p>
          </p:txBody>
        </p:sp>
        <p:sp>
          <p:nvSpPr>
            <p:cNvPr id="16139" name="Google Shape;16139;p269"/>
            <p:cNvSpPr txBox="1"/>
            <p:nvPr/>
          </p:nvSpPr>
          <p:spPr>
            <a:xfrm>
              <a:off x="6624649" y="5551052"/>
              <a:ext cx="439543"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100"/>
                <a:buFont typeface="Calibri"/>
                <a:buNone/>
              </a:pPr>
              <a:r>
                <a:rPr b="1" i="0" lang="pt-BR" sz="1100" u="none" cap="none" strike="noStrike">
                  <a:solidFill>
                    <a:srgbClr val="3F4444"/>
                  </a:solidFill>
                  <a:latin typeface="Calibri"/>
                  <a:ea typeface="Calibri"/>
                  <a:cs typeface="Calibri"/>
                  <a:sym typeface="Calibri"/>
                </a:rPr>
                <a:t>2,15</a:t>
              </a:r>
              <a:endParaRPr/>
            </a:p>
          </p:txBody>
        </p:sp>
        <p:sp>
          <p:nvSpPr>
            <p:cNvPr id="16140" name="Google Shape;16140;p269"/>
            <p:cNvSpPr txBox="1"/>
            <p:nvPr/>
          </p:nvSpPr>
          <p:spPr>
            <a:xfrm>
              <a:off x="7030661" y="5551052"/>
              <a:ext cx="439543"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100"/>
                <a:buFont typeface="Calibri"/>
                <a:buNone/>
              </a:pPr>
              <a:r>
                <a:rPr b="1" i="0" lang="pt-BR" sz="1100" u="none" cap="none" strike="noStrike">
                  <a:solidFill>
                    <a:srgbClr val="3F4444"/>
                  </a:solidFill>
                  <a:latin typeface="Calibri"/>
                  <a:ea typeface="Calibri"/>
                  <a:cs typeface="Calibri"/>
                  <a:sym typeface="Calibri"/>
                </a:rPr>
                <a:t>2,36</a:t>
              </a:r>
              <a:endParaRPr/>
            </a:p>
          </p:txBody>
        </p:sp>
        <p:sp>
          <p:nvSpPr>
            <p:cNvPr id="16141" name="Google Shape;16141;p269"/>
            <p:cNvSpPr txBox="1"/>
            <p:nvPr/>
          </p:nvSpPr>
          <p:spPr>
            <a:xfrm>
              <a:off x="7446180" y="5551052"/>
              <a:ext cx="439543"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100"/>
                <a:buFont typeface="Calibri"/>
                <a:buNone/>
              </a:pPr>
              <a:r>
                <a:rPr b="1" i="0" lang="pt-BR" sz="1100" u="none" cap="none" strike="noStrike">
                  <a:solidFill>
                    <a:srgbClr val="3F4444"/>
                  </a:solidFill>
                  <a:latin typeface="Calibri"/>
                  <a:ea typeface="Calibri"/>
                  <a:cs typeface="Calibri"/>
                  <a:sym typeface="Calibri"/>
                </a:rPr>
                <a:t>2,56</a:t>
              </a:r>
              <a:endParaRPr/>
            </a:p>
          </p:txBody>
        </p:sp>
        <p:sp>
          <p:nvSpPr>
            <p:cNvPr id="16142" name="Google Shape;16142;p269"/>
            <p:cNvSpPr txBox="1"/>
            <p:nvPr/>
          </p:nvSpPr>
          <p:spPr>
            <a:xfrm>
              <a:off x="8324972" y="5551052"/>
              <a:ext cx="439543"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100"/>
                <a:buFont typeface="Calibri"/>
                <a:buNone/>
              </a:pPr>
              <a:r>
                <a:rPr b="1" i="0" lang="pt-BR" sz="1100" u="none" cap="none" strike="noStrike">
                  <a:solidFill>
                    <a:srgbClr val="3F4444"/>
                  </a:solidFill>
                  <a:latin typeface="Calibri"/>
                  <a:ea typeface="Calibri"/>
                  <a:cs typeface="Calibri"/>
                  <a:sym typeface="Calibri"/>
                </a:rPr>
                <a:t>2,88</a:t>
              </a:r>
              <a:endParaRPr/>
            </a:p>
          </p:txBody>
        </p:sp>
        <p:sp>
          <p:nvSpPr>
            <p:cNvPr id="16143" name="Google Shape;16143;p269"/>
            <p:cNvSpPr txBox="1"/>
            <p:nvPr/>
          </p:nvSpPr>
          <p:spPr>
            <a:xfrm>
              <a:off x="9172350" y="5551052"/>
              <a:ext cx="439543"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100"/>
                <a:buFont typeface="Calibri"/>
                <a:buNone/>
              </a:pPr>
              <a:r>
                <a:rPr b="1" i="0" lang="pt-BR" sz="1100" u="none" cap="none" strike="noStrike">
                  <a:solidFill>
                    <a:srgbClr val="3F4444"/>
                  </a:solidFill>
                  <a:latin typeface="Calibri"/>
                  <a:ea typeface="Calibri"/>
                  <a:cs typeface="Calibri"/>
                  <a:sym typeface="Calibri"/>
                </a:rPr>
                <a:t>2,33</a:t>
              </a:r>
              <a:endParaRPr/>
            </a:p>
          </p:txBody>
        </p:sp>
        <p:sp>
          <p:nvSpPr>
            <p:cNvPr id="16144" name="Google Shape;16144;p269"/>
            <p:cNvSpPr txBox="1"/>
            <p:nvPr/>
          </p:nvSpPr>
          <p:spPr>
            <a:xfrm>
              <a:off x="9996466" y="5551052"/>
              <a:ext cx="439543"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100"/>
                <a:buFont typeface="Calibri"/>
                <a:buNone/>
              </a:pPr>
              <a:r>
                <a:rPr b="1" i="0" lang="pt-BR" sz="1100" u="none" cap="none" strike="noStrike">
                  <a:solidFill>
                    <a:srgbClr val="3F4444"/>
                  </a:solidFill>
                  <a:latin typeface="Calibri"/>
                  <a:ea typeface="Calibri"/>
                  <a:cs typeface="Calibri"/>
                  <a:sym typeface="Calibri"/>
                </a:rPr>
                <a:t>2,23</a:t>
              </a:r>
              <a:endParaRPr/>
            </a:p>
          </p:txBody>
        </p:sp>
        <p:sp>
          <p:nvSpPr>
            <p:cNvPr id="16145" name="Google Shape;16145;p269"/>
            <p:cNvSpPr txBox="1"/>
            <p:nvPr/>
          </p:nvSpPr>
          <p:spPr>
            <a:xfrm>
              <a:off x="10843442" y="5551052"/>
              <a:ext cx="439543"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F4444"/>
                </a:buClr>
                <a:buSzPts val="1100"/>
                <a:buFont typeface="Calibri"/>
                <a:buNone/>
              </a:pPr>
              <a:r>
                <a:rPr b="1" i="0" lang="pt-BR" sz="1100" u="none" cap="none" strike="noStrike">
                  <a:solidFill>
                    <a:srgbClr val="3F4444"/>
                  </a:solidFill>
                  <a:latin typeface="Calibri"/>
                  <a:ea typeface="Calibri"/>
                  <a:cs typeface="Calibri"/>
                  <a:sym typeface="Calibri"/>
                </a:rPr>
                <a:t>2,44</a:t>
              </a:r>
              <a:endParaRPr/>
            </a:p>
          </p:txBody>
        </p:sp>
        <p:grpSp>
          <p:nvGrpSpPr>
            <p:cNvPr id="16146" name="Google Shape;16146;p269"/>
            <p:cNvGrpSpPr/>
            <p:nvPr/>
          </p:nvGrpSpPr>
          <p:grpSpPr>
            <a:xfrm>
              <a:off x="6221565" y="3796931"/>
              <a:ext cx="5070568" cy="621574"/>
              <a:chOff x="5964166" y="3689978"/>
              <a:chExt cx="5070568" cy="621574"/>
            </a:xfrm>
          </p:grpSpPr>
          <p:sp>
            <p:nvSpPr>
              <p:cNvPr id="16147" name="Google Shape;16147;p269"/>
              <p:cNvSpPr/>
              <p:nvPr/>
            </p:nvSpPr>
            <p:spPr>
              <a:xfrm>
                <a:off x="6141719" y="3946193"/>
                <a:ext cx="4678680" cy="236220"/>
              </a:xfrm>
              <a:custGeom>
                <a:rect b="b" l="l" r="r" t="t"/>
                <a:pathLst>
                  <a:path extrusionOk="0" h="236220" w="4678680">
                    <a:moveTo>
                      <a:pt x="0" y="0"/>
                    </a:moveTo>
                    <a:lnTo>
                      <a:pt x="426720" y="99060"/>
                    </a:lnTo>
                    <a:lnTo>
                      <a:pt x="853440" y="106680"/>
                    </a:lnTo>
                    <a:lnTo>
                      <a:pt x="1287780" y="121920"/>
                    </a:lnTo>
                    <a:lnTo>
                      <a:pt x="2125980" y="236220"/>
                    </a:lnTo>
                    <a:lnTo>
                      <a:pt x="2979420" y="129540"/>
                    </a:lnTo>
                    <a:lnTo>
                      <a:pt x="3832860" y="129540"/>
                    </a:lnTo>
                    <a:lnTo>
                      <a:pt x="4678680" y="167640"/>
                    </a:lnTo>
                  </a:path>
                </a:pathLst>
              </a:custGeom>
              <a:noFill/>
              <a:ln cap="flat" cmpd="sng" w="12700">
                <a:solidFill>
                  <a:srgbClr val="C00000"/>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148" name="Google Shape;16148;p269"/>
              <p:cNvGrpSpPr/>
              <p:nvPr/>
            </p:nvGrpSpPr>
            <p:grpSpPr>
              <a:xfrm>
                <a:off x="6093141" y="3885037"/>
                <a:ext cx="104775" cy="163072"/>
                <a:chOff x="7629525" y="2436414"/>
                <a:chExt cx="104775" cy="154077"/>
              </a:xfrm>
            </p:grpSpPr>
            <p:cxnSp>
              <p:nvCxnSpPr>
                <p:cNvPr id="16149" name="Google Shape;16149;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50" name="Google Shape;16150;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51" name="Google Shape;16151;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152" name="Google Shape;16152;p269"/>
              <p:cNvSpPr/>
              <p:nvPr/>
            </p:nvSpPr>
            <p:spPr>
              <a:xfrm>
                <a:off x="6102984" y="3919070"/>
                <a:ext cx="83820" cy="83820"/>
              </a:xfrm>
              <a:prstGeom prst="ellipse">
                <a:avLst/>
              </a:prstGeom>
              <a:solidFill>
                <a:srgbClr val="C0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153" name="Google Shape;16153;p269"/>
              <p:cNvGrpSpPr/>
              <p:nvPr/>
            </p:nvGrpSpPr>
            <p:grpSpPr>
              <a:xfrm>
                <a:off x="6521002" y="3968857"/>
                <a:ext cx="104775" cy="163072"/>
                <a:chOff x="7629525" y="2436414"/>
                <a:chExt cx="104775" cy="154077"/>
              </a:xfrm>
            </p:grpSpPr>
            <p:cxnSp>
              <p:nvCxnSpPr>
                <p:cNvPr id="16154" name="Google Shape;16154;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55" name="Google Shape;16155;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56" name="Google Shape;16156;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157" name="Google Shape;16157;p269"/>
              <p:cNvSpPr/>
              <p:nvPr/>
            </p:nvSpPr>
            <p:spPr>
              <a:xfrm>
                <a:off x="6530845" y="4002890"/>
                <a:ext cx="83820" cy="83820"/>
              </a:xfrm>
              <a:prstGeom prst="ellipse">
                <a:avLst/>
              </a:prstGeom>
              <a:solidFill>
                <a:srgbClr val="C0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158" name="Google Shape;16158;p269"/>
              <p:cNvGrpSpPr/>
              <p:nvPr/>
            </p:nvGrpSpPr>
            <p:grpSpPr>
              <a:xfrm>
                <a:off x="6936589" y="3964369"/>
                <a:ext cx="104775" cy="193340"/>
                <a:chOff x="7629525" y="2436414"/>
                <a:chExt cx="104775" cy="154077"/>
              </a:xfrm>
            </p:grpSpPr>
            <p:cxnSp>
              <p:nvCxnSpPr>
                <p:cNvPr id="16159" name="Google Shape;16159;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60" name="Google Shape;16160;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61" name="Google Shape;16161;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162" name="Google Shape;16162;p269"/>
              <p:cNvSpPr/>
              <p:nvPr/>
            </p:nvSpPr>
            <p:spPr>
              <a:xfrm>
                <a:off x="6950401" y="4017124"/>
                <a:ext cx="83820" cy="83820"/>
              </a:xfrm>
              <a:prstGeom prst="ellipse">
                <a:avLst/>
              </a:prstGeom>
              <a:solidFill>
                <a:srgbClr val="C0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163" name="Google Shape;16163;p269"/>
              <p:cNvGrpSpPr/>
              <p:nvPr/>
            </p:nvGrpSpPr>
            <p:grpSpPr>
              <a:xfrm>
                <a:off x="7369117" y="3952579"/>
                <a:ext cx="104775" cy="236219"/>
                <a:chOff x="7629525" y="2436414"/>
                <a:chExt cx="104775" cy="154077"/>
              </a:xfrm>
            </p:grpSpPr>
            <p:cxnSp>
              <p:nvCxnSpPr>
                <p:cNvPr id="16164" name="Google Shape;16164;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65" name="Google Shape;16165;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66" name="Google Shape;16166;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167" name="Google Shape;16167;p269"/>
              <p:cNvSpPr/>
              <p:nvPr/>
            </p:nvSpPr>
            <p:spPr>
              <a:xfrm>
                <a:off x="7378167" y="4025415"/>
                <a:ext cx="83820" cy="83820"/>
              </a:xfrm>
              <a:prstGeom prst="ellipse">
                <a:avLst/>
              </a:prstGeom>
              <a:solidFill>
                <a:srgbClr val="C0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168" name="Google Shape;16168;p269"/>
              <p:cNvGrpSpPr/>
              <p:nvPr/>
            </p:nvGrpSpPr>
            <p:grpSpPr>
              <a:xfrm>
                <a:off x="8218686" y="4075333"/>
                <a:ext cx="104775" cy="236219"/>
                <a:chOff x="7629525" y="2436414"/>
                <a:chExt cx="104775" cy="154077"/>
              </a:xfrm>
            </p:grpSpPr>
            <p:cxnSp>
              <p:nvCxnSpPr>
                <p:cNvPr id="16169" name="Google Shape;16169;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70" name="Google Shape;16170;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71" name="Google Shape;16171;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172" name="Google Shape;16172;p269"/>
              <p:cNvSpPr/>
              <p:nvPr/>
            </p:nvSpPr>
            <p:spPr>
              <a:xfrm>
                <a:off x="8227736" y="4148169"/>
                <a:ext cx="83820" cy="83820"/>
              </a:xfrm>
              <a:prstGeom prst="ellipse">
                <a:avLst/>
              </a:prstGeom>
              <a:solidFill>
                <a:srgbClr val="C0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173" name="Google Shape;16173;p269"/>
              <p:cNvGrpSpPr/>
              <p:nvPr/>
            </p:nvGrpSpPr>
            <p:grpSpPr>
              <a:xfrm>
                <a:off x="9064443" y="3967182"/>
                <a:ext cx="104775" cy="264806"/>
                <a:chOff x="7629525" y="2436414"/>
                <a:chExt cx="104775" cy="154077"/>
              </a:xfrm>
            </p:grpSpPr>
            <p:cxnSp>
              <p:nvCxnSpPr>
                <p:cNvPr id="16174" name="Google Shape;16174;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75" name="Google Shape;16175;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76" name="Google Shape;16176;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177" name="Google Shape;16177;p269"/>
              <p:cNvSpPr/>
              <p:nvPr/>
            </p:nvSpPr>
            <p:spPr>
              <a:xfrm>
                <a:off x="9079267" y="4040018"/>
                <a:ext cx="83820" cy="83820"/>
              </a:xfrm>
              <a:prstGeom prst="ellipse">
                <a:avLst/>
              </a:prstGeom>
              <a:solidFill>
                <a:srgbClr val="C0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178" name="Google Shape;16178;p269"/>
              <p:cNvGrpSpPr/>
              <p:nvPr/>
            </p:nvGrpSpPr>
            <p:grpSpPr>
              <a:xfrm>
                <a:off x="9914372" y="3946193"/>
                <a:ext cx="104775" cy="271192"/>
                <a:chOff x="7629525" y="2436414"/>
                <a:chExt cx="104775" cy="154077"/>
              </a:xfrm>
            </p:grpSpPr>
            <p:cxnSp>
              <p:nvCxnSpPr>
                <p:cNvPr id="16179" name="Google Shape;16179;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80" name="Google Shape;16180;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81" name="Google Shape;16181;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182" name="Google Shape;16182;p269"/>
              <p:cNvSpPr/>
              <p:nvPr/>
            </p:nvSpPr>
            <p:spPr>
              <a:xfrm>
                <a:off x="9929196" y="4025415"/>
                <a:ext cx="83820" cy="83820"/>
              </a:xfrm>
              <a:prstGeom prst="ellipse">
                <a:avLst/>
              </a:prstGeom>
              <a:solidFill>
                <a:srgbClr val="C0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183" name="Google Shape;16183;p269"/>
              <p:cNvGrpSpPr/>
              <p:nvPr/>
            </p:nvGrpSpPr>
            <p:grpSpPr>
              <a:xfrm>
                <a:off x="10759768" y="3996111"/>
                <a:ext cx="104775" cy="232022"/>
                <a:chOff x="7629525" y="2436414"/>
                <a:chExt cx="104775" cy="154077"/>
              </a:xfrm>
            </p:grpSpPr>
            <p:cxnSp>
              <p:nvCxnSpPr>
                <p:cNvPr id="16184" name="Google Shape;16184;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85" name="Google Shape;16185;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186" name="Google Shape;16186;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187" name="Google Shape;16187;p269"/>
              <p:cNvSpPr/>
              <p:nvPr/>
            </p:nvSpPr>
            <p:spPr>
              <a:xfrm>
                <a:off x="10774592" y="4075333"/>
                <a:ext cx="83820" cy="83820"/>
              </a:xfrm>
              <a:prstGeom prst="ellipse">
                <a:avLst/>
              </a:prstGeom>
              <a:solidFill>
                <a:srgbClr val="C0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188" name="Google Shape;16188;p269"/>
              <p:cNvSpPr txBox="1"/>
              <p:nvPr/>
            </p:nvSpPr>
            <p:spPr>
              <a:xfrm>
                <a:off x="10555116" y="3779086"/>
                <a:ext cx="479618"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C00000"/>
                  </a:buClr>
                  <a:buSzPts val="1000"/>
                  <a:buFont typeface="Calibri"/>
                  <a:buNone/>
                </a:pPr>
                <a:r>
                  <a:rPr b="1" i="0" lang="pt-BR" sz="1000" u="none" cap="none" strike="noStrike">
                    <a:solidFill>
                      <a:srgbClr val="C00000"/>
                    </a:solidFill>
                    <a:latin typeface="Calibri"/>
                    <a:ea typeface="Calibri"/>
                    <a:cs typeface="Calibri"/>
                    <a:sym typeface="Calibri"/>
                  </a:rPr>
                  <a:t>0,496</a:t>
                </a:r>
                <a:endParaRPr/>
              </a:p>
            </p:txBody>
          </p:sp>
          <p:sp>
            <p:nvSpPr>
              <p:cNvPr id="16189" name="Google Shape;16189;p269"/>
              <p:cNvSpPr txBox="1"/>
              <p:nvPr/>
            </p:nvSpPr>
            <p:spPr>
              <a:xfrm>
                <a:off x="9718179" y="3746466"/>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C00000"/>
                  </a:buClr>
                  <a:buSzPts val="1000"/>
                  <a:buFont typeface="Calibri"/>
                  <a:buNone/>
                </a:pPr>
                <a:r>
                  <a:rPr b="1" i="0" lang="pt-BR" sz="1000" u="none" cap="none" strike="noStrike">
                    <a:solidFill>
                      <a:srgbClr val="C00000"/>
                    </a:solidFill>
                    <a:latin typeface="Calibri"/>
                    <a:ea typeface="Calibri"/>
                    <a:cs typeface="Calibri"/>
                    <a:sym typeface="Calibri"/>
                  </a:rPr>
                  <a:t>0,609</a:t>
                </a:r>
                <a:endParaRPr/>
              </a:p>
            </p:txBody>
          </p:sp>
          <p:sp>
            <p:nvSpPr>
              <p:cNvPr id="16190" name="Google Shape;16190;p269"/>
              <p:cNvSpPr txBox="1"/>
              <p:nvPr/>
            </p:nvSpPr>
            <p:spPr>
              <a:xfrm>
                <a:off x="8871252" y="3769417"/>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C00000"/>
                  </a:buClr>
                  <a:buSzPts val="1000"/>
                  <a:buFont typeface="Calibri"/>
                  <a:buNone/>
                </a:pPr>
                <a:r>
                  <a:rPr b="1" i="0" lang="pt-BR" sz="1000" u="none" cap="none" strike="noStrike">
                    <a:solidFill>
                      <a:srgbClr val="C00000"/>
                    </a:solidFill>
                    <a:latin typeface="Calibri"/>
                    <a:ea typeface="Calibri"/>
                    <a:cs typeface="Calibri"/>
                    <a:sym typeface="Calibri"/>
                  </a:rPr>
                  <a:t>0,581</a:t>
                </a:r>
                <a:endParaRPr/>
              </a:p>
            </p:txBody>
          </p:sp>
          <p:sp>
            <p:nvSpPr>
              <p:cNvPr id="16191" name="Google Shape;16191;p269"/>
              <p:cNvSpPr txBox="1"/>
              <p:nvPr/>
            </p:nvSpPr>
            <p:spPr>
              <a:xfrm>
                <a:off x="8038784" y="3862658"/>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C00000"/>
                  </a:buClr>
                  <a:buSzPts val="1000"/>
                  <a:buFont typeface="Calibri"/>
                  <a:buNone/>
                </a:pPr>
                <a:r>
                  <a:rPr b="1" i="0" lang="pt-BR" sz="1000" u="none" cap="none" strike="noStrike">
                    <a:solidFill>
                      <a:srgbClr val="C00000"/>
                    </a:solidFill>
                    <a:latin typeface="Calibri"/>
                    <a:ea typeface="Calibri"/>
                    <a:cs typeface="Calibri"/>
                    <a:sym typeface="Calibri"/>
                  </a:rPr>
                  <a:t>0,296</a:t>
                </a:r>
                <a:endParaRPr/>
              </a:p>
            </p:txBody>
          </p:sp>
          <p:sp>
            <p:nvSpPr>
              <p:cNvPr id="16192" name="Google Shape;16192;p269"/>
              <p:cNvSpPr txBox="1"/>
              <p:nvPr/>
            </p:nvSpPr>
            <p:spPr>
              <a:xfrm>
                <a:off x="7233284" y="3750261"/>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C00000"/>
                  </a:buClr>
                  <a:buSzPts val="1000"/>
                  <a:buFont typeface="Calibri"/>
                  <a:buNone/>
                </a:pPr>
                <a:r>
                  <a:rPr b="1" i="0" lang="pt-BR" sz="1000" u="none" cap="none" strike="noStrike">
                    <a:solidFill>
                      <a:srgbClr val="C00000"/>
                    </a:solidFill>
                    <a:latin typeface="Calibri"/>
                    <a:ea typeface="Calibri"/>
                    <a:cs typeface="Calibri"/>
                    <a:sym typeface="Calibri"/>
                  </a:rPr>
                  <a:t>0,645</a:t>
                </a:r>
                <a:endParaRPr/>
              </a:p>
            </p:txBody>
          </p:sp>
          <p:sp>
            <p:nvSpPr>
              <p:cNvPr id="16193" name="Google Shape;16193;p269"/>
              <p:cNvSpPr txBox="1"/>
              <p:nvPr/>
            </p:nvSpPr>
            <p:spPr>
              <a:xfrm>
                <a:off x="6775525" y="3770903"/>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C00000"/>
                  </a:buClr>
                  <a:buSzPts val="1000"/>
                  <a:buFont typeface="Calibri"/>
                  <a:buNone/>
                </a:pPr>
                <a:r>
                  <a:rPr b="1" i="0" lang="pt-BR" sz="1000" u="none" cap="none" strike="noStrike">
                    <a:solidFill>
                      <a:srgbClr val="C00000"/>
                    </a:solidFill>
                    <a:latin typeface="Calibri"/>
                    <a:ea typeface="Calibri"/>
                    <a:cs typeface="Calibri"/>
                    <a:sym typeface="Calibri"/>
                  </a:rPr>
                  <a:t>0,653</a:t>
                </a:r>
                <a:endParaRPr/>
              </a:p>
            </p:txBody>
          </p:sp>
          <p:sp>
            <p:nvSpPr>
              <p:cNvPr id="16194" name="Google Shape;16194;p269"/>
              <p:cNvSpPr txBox="1"/>
              <p:nvPr/>
            </p:nvSpPr>
            <p:spPr>
              <a:xfrm>
                <a:off x="6362236" y="3765788"/>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C00000"/>
                  </a:buClr>
                  <a:buSzPts val="1000"/>
                  <a:buFont typeface="Calibri"/>
                  <a:buNone/>
                </a:pPr>
                <a:r>
                  <a:rPr b="1" i="0" lang="pt-BR" sz="1000" u="none" cap="none" strike="noStrike">
                    <a:solidFill>
                      <a:srgbClr val="C00000"/>
                    </a:solidFill>
                    <a:latin typeface="Calibri"/>
                    <a:ea typeface="Calibri"/>
                    <a:cs typeface="Calibri"/>
                    <a:sym typeface="Calibri"/>
                  </a:rPr>
                  <a:t>0,699</a:t>
                </a:r>
                <a:endParaRPr/>
              </a:p>
            </p:txBody>
          </p:sp>
          <p:sp>
            <p:nvSpPr>
              <p:cNvPr id="16195" name="Google Shape;16195;p269"/>
              <p:cNvSpPr txBox="1"/>
              <p:nvPr/>
            </p:nvSpPr>
            <p:spPr>
              <a:xfrm>
                <a:off x="5964166" y="3689978"/>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C00000"/>
                  </a:buClr>
                  <a:buSzPts val="1000"/>
                  <a:buFont typeface="Calibri"/>
                  <a:buNone/>
                </a:pPr>
                <a:r>
                  <a:rPr b="1" i="0" lang="pt-BR" sz="1000" u="none" cap="none" strike="noStrike">
                    <a:solidFill>
                      <a:srgbClr val="C00000"/>
                    </a:solidFill>
                    <a:latin typeface="Calibri"/>
                    <a:ea typeface="Calibri"/>
                    <a:cs typeface="Calibri"/>
                    <a:sym typeface="Calibri"/>
                  </a:rPr>
                  <a:t>0,920</a:t>
                </a:r>
                <a:endParaRPr/>
              </a:p>
            </p:txBody>
          </p:sp>
        </p:grpSp>
        <p:grpSp>
          <p:nvGrpSpPr>
            <p:cNvPr id="16196" name="Google Shape;16196;p269"/>
            <p:cNvGrpSpPr/>
            <p:nvPr/>
          </p:nvGrpSpPr>
          <p:grpSpPr>
            <a:xfrm>
              <a:off x="6180264" y="2959634"/>
              <a:ext cx="5123561" cy="745844"/>
              <a:chOff x="5922865" y="2852681"/>
              <a:chExt cx="5123561" cy="745844"/>
            </a:xfrm>
          </p:grpSpPr>
          <p:sp>
            <p:nvSpPr>
              <p:cNvPr id="16197" name="Google Shape;16197;p269"/>
              <p:cNvSpPr/>
              <p:nvPr/>
            </p:nvSpPr>
            <p:spPr>
              <a:xfrm>
                <a:off x="6141719" y="3123233"/>
                <a:ext cx="4655820" cy="396240"/>
              </a:xfrm>
              <a:custGeom>
                <a:rect b="b" l="l" r="r" t="t"/>
                <a:pathLst>
                  <a:path extrusionOk="0" h="396240" w="4655820">
                    <a:moveTo>
                      <a:pt x="0" y="396240"/>
                    </a:moveTo>
                    <a:lnTo>
                      <a:pt x="419100" y="129540"/>
                    </a:lnTo>
                    <a:lnTo>
                      <a:pt x="853440" y="60960"/>
                    </a:lnTo>
                    <a:lnTo>
                      <a:pt x="1280160" y="7620"/>
                    </a:lnTo>
                    <a:lnTo>
                      <a:pt x="2141220" y="0"/>
                    </a:lnTo>
                    <a:lnTo>
                      <a:pt x="2971800" y="106680"/>
                    </a:lnTo>
                    <a:lnTo>
                      <a:pt x="3840480" y="137160"/>
                    </a:lnTo>
                    <a:lnTo>
                      <a:pt x="4655820" y="99060"/>
                    </a:lnTo>
                  </a:path>
                </a:pathLst>
              </a:custGeom>
              <a:noFill/>
              <a:ln cap="flat" cmpd="sng" w="19050">
                <a:solidFill>
                  <a:srgbClr val="00386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198" name="Google Shape;16198;p269"/>
              <p:cNvGrpSpPr/>
              <p:nvPr/>
            </p:nvGrpSpPr>
            <p:grpSpPr>
              <a:xfrm>
                <a:off x="6093141" y="3463142"/>
                <a:ext cx="104775" cy="135383"/>
                <a:chOff x="7629525" y="2436414"/>
                <a:chExt cx="104775" cy="154077"/>
              </a:xfrm>
            </p:grpSpPr>
            <p:cxnSp>
              <p:nvCxnSpPr>
                <p:cNvPr id="16199" name="Google Shape;16199;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00" name="Google Shape;16200;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01" name="Google Shape;16201;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202" name="Google Shape;16202;p269"/>
              <p:cNvSpPr/>
              <p:nvPr/>
            </p:nvSpPr>
            <p:spPr>
              <a:xfrm>
                <a:off x="6102984" y="3487651"/>
                <a:ext cx="83820" cy="83820"/>
              </a:xfrm>
              <a:prstGeom prst="ellipse">
                <a:avLst/>
              </a:prstGeom>
              <a:solidFill>
                <a:srgbClr val="00386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203" name="Google Shape;16203;p269"/>
              <p:cNvGrpSpPr/>
              <p:nvPr/>
            </p:nvGrpSpPr>
            <p:grpSpPr>
              <a:xfrm>
                <a:off x="6520194" y="3191680"/>
                <a:ext cx="104775" cy="135383"/>
                <a:chOff x="7629525" y="2436414"/>
                <a:chExt cx="104775" cy="154077"/>
              </a:xfrm>
            </p:grpSpPr>
            <p:cxnSp>
              <p:nvCxnSpPr>
                <p:cNvPr id="16204" name="Google Shape;16204;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05" name="Google Shape;16205;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06" name="Google Shape;16206;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207" name="Google Shape;16207;p269"/>
              <p:cNvSpPr/>
              <p:nvPr/>
            </p:nvSpPr>
            <p:spPr>
              <a:xfrm>
                <a:off x="6530037" y="3216189"/>
                <a:ext cx="83820" cy="83820"/>
              </a:xfrm>
              <a:prstGeom prst="ellipse">
                <a:avLst/>
              </a:prstGeom>
              <a:solidFill>
                <a:srgbClr val="00386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208" name="Google Shape;16208;p269"/>
              <p:cNvGrpSpPr/>
              <p:nvPr/>
            </p:nvGrpSpPr>
            <p:grpSpPr>
              <a:xfrm>
                <a:off x="6944456" y="3124823"/>
                <a:ext cx="104775" cy="135383"/>
                <a:chOff x="7629525" y="2436414"/>
                <a:chExt cx="104775" cy="154077"/>
              </a:xfrm>
            </p:grpSpPr>
            <p:cxnSp>
              <p:nvCxnSpPr>
                <p:cNvPr id="16209" name="Google Shape;16209;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10" name="Google Shape;16210;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11" name="Google Shape;16211;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212" name="Google Shape;16212;p269"/>
              <p:cNvSpPr/>
              <p:nvPr/>
            </p:nvSpPr>
            <p:spPr>
              <a:xfrm>
                <a:off x="6954299" y="3149332"/>
                <a:ext cx="83820" cy="83820"/>
              </a:xfrm>
              <a:prstGeom prst="ellipse">
                <a:avLst/>
              </a:prstGeom>
              <a:solidFill>
                <a:srgbClr val="00386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213" name="Google Shape;16213;p269"/>
              <p:cNvGrpSpPr/>
              <p:nvPr/>
            </p:nvGrpSpPr>
            <p:grpSpPr>
              <a:xfrm>
                <a:off x="7373086" y="3053635"/>
                <a:ext cx="104775" cy="135383"/>
                <a:chOff x="7629525" y="2436414"/>
                <a:chExt cx="104775" cy="154077"/>
              </a:xfrm>
            </p:grpSpPr>
            <p:cxnSp>
              <p:nvCxnSpPr>
                <p:cNvPr id="16214" name="Google Shape;16214;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15" name="Google Shape;16215;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16" name="Google Shape;16216;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217" name="Google Shape;16217;p269"/>
              <p:cNvSpPr/>
              <p:nvPr/>
            </p:nvSpPr>
            <p:spPr>
              <a:xfrm>
                <a:off x="7382929" y="3078144"/>
                <a:ext cx="83820" cy="83820"/>
              </a:xfrm>
              <a:prstGeom prst="ellipse">
                <a:avLst/>
              </a:prstGeom>
              <a:solidFill>
                <a:srgbClr val="00386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218" name="Google Shape;16218;p269"/>
              <p:cNvGrpSpPr/>
              <p:nvPr/>
            </p:nvGrpSpPr>
            <p:grpSpPr>
              <a:xfrm>
                <a:off x="8221068" y="3067952"/>
                <a:ext cx="104775" cy="135383"/>
                <a:chOff x="7629525" y="2436414"/>
                <a:chExt cx="104775" cy="154077"/>
              </a:xfrm>
            </p:grpSpPr>
            <p:cxnSp>
              <p:nvCxnSpPr>
                <p:cNvPr id="16219" name="Google Shape;16219;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20" name="Google Shape;16220;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21" name="Google Shape;16221;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222" name="Google Shape;16222;p269"/>
              <p:cNvSpPr/>
              <p:nvPr/>
            </p:nvSpPr>
            <p:spPr>
              <a:xfrm>
                <a:off x="8227736" y="3092461"/>
                <a:ext cx="83820" cy="83820"/>
              </a:xfrm>
              <a:prstGeom prst="ellipse">
                <a:avLst/>
              </a:prstGeom>
              <a:solidFill>
                <a:srgbClr val="00386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223" name="Google Shape;16223;p269"/>
              <p:cNvGrpSpPr/>
              <p:nvPr/>
            </p:nvGrpSpPr>
            <p:grpSpPr>
              <a:xfrm>
                <a:off x="9069050" y="3149332"/>
                <a:ext cx="104775" cy="175589"/>
                <a:chOff x="7629525" y="2436414"/>
                <a:chExt cx="104775" cy="154077"/>
              </a:xfrm>
            </p:grpSpPr>
            <p:cxnSp>
              <p:nvCxnSpPr>
                <p:cNvPr id="16224" name="Google Shape;16224;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25" name="Google Shape;16225;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26" name="Google Shape;16226;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227" name="Google Shape;16227;p269"/>
              <p:cNvSpPr/>
              <p:nvPr/>
            </p:nvSpPr>
            <p:spPr>
              <a:xfrm>
                <a:off x="9080480" y="3191242"/>
                <a:ext cx="83820" cy="83820"/>
              </a:xfrm>
              <a:prstGeom prst="ellipse">
                <a:avLst/>
              </a:prstGeom>
              <a:solidFill>
                <a:srgbClr val="00386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228" name="Google Shape;16228;p269"/>
              <p:cNvGrpSpPr/>
              <p:nvPr/>
            </p:nvGrpSpPr>
            <p:grpSpPr>
              <a:xfrm>
                <a:off x="9907507" y="3174279"/>
                <a:ext cx="104775" cy="175589"/>
                <a:chOff x="7629525" y="2436414"/>
                <a:chExt cx="104775" cy="154077"/>
              </a:xfrm>
            </p:grpSpPr>
            <p:cxnSp>
              <p:nvCxnSpPr>
                <p:cNvPr id="16229" name="Google Shape;16229;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30" name="Google Shape;16230;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31" name="Google Shape;16231;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232" name="Google Shape;16232;p269"/>
              <p:cNvSpPr/>
              <p:nvPr/>
            </p:nvSpPr>
            <p:spPr>
              <a:xfrm>
                <a:off x="9918937" y="3216189"/>
                <a:ext cx="83820" cy="83820"/>
              </a:xfrm>
              <a:prstGeom prst="ellipse">
                <a:avLst/>
              </a:prstGeom>
              <a:solidFill>
                <a:srgbClr val="00386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233" name="Google Shape;16233;p269"/>
              <p:cNvGrpSpPr/>
              <p:nvPr/>
            </p:nvGrpSpPr>
            <p:grpSpPr>
              <a:xfrm>
                <a:off x="10763415" y="3132369"/>
                <a:ext cx="104775" cy="175589"/>
                <a:chOff x="7629525" y="2436414"/>
                <a:chExt cx="104775" cy="154077"/>
              </a:xfrm>
            </p:grpSpPr>
            <p:cxnSp>
              <p:nvCxnSpPr>
                <p:cNvPr id="16234" name="Google Shape;16234;p269"/>
                <p:cNvCxnSpPr/>
                <p:nvPr/>
              </p:nvCxnSpPr>
              <p:spPr>
                <a:xfrm>
                  <a:off x="7629525" y="2436414"/>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35" name="Google Shape;16235;p269"/>
                <p:cNvCxnSpPr/>
                <p:nvPr/>
              </p:nvCxnSpPr>
              <p:spPr>
                <a:xfrm>
                  <a:off x="7629525" y="2590489"/>
                  <a:ext cx="104775" cy="0"/>
                </a:xfrm>
                <a:prstGeom prst="straightConnector1">
                  <a:avLst/>
                </a:prstGeom>
                <a:noFill/>
                <a:ln cap="flat" cmpd="sng" w="9525">
                  <a:solidFill>
                    <a:schemeClr val="dk1"/>
                  </a:solidFill>
                  <a:prstDash val="solid"/>
                  <a:miter lim="800000"/>
                  <a:headEnd len="sm" w="sm" type="none"/>
                  <a:tailEnd len="sm" w="sm" type="none"/>
                </a:ln>
              </p:spPr>
            </p:cxnSp>
            <p:cxnSp>
              <p:nvCxnSpPr>
                <p:cNvPr id="16236" name="Google Shape;16236;p269"/>
                <p:cNvCxnSpPr/>
                <p:nvPr/>
              </p:nvCxnSpPr>
              <p:spPr>
                <a:xfrm>
                  <a:off x="7682086" y="2439151"/>
                  <a:ext cx="0" cy="151340"/>
                </a:xfrm>
                <a:prstGeom prst="straightConnector1">
                  <a:avLst/>
                </a:prstGeom>
                <a:noFill/>
                <a:ln cap="flat" cmpd="sng" w="9525">
                  <a:solidFill>
                    <a:schemeClr val="dk1"/>
                  </a:solidFill>
                  <a:prstDash val="solid"/>
                  <a:miter lim="800000"/>
                  <a:headEnd len="sm" w="sm" type="none"/>
                  <a:tailEnd len="sm" w="sm" type="none"/>
                </a:ln>
              </p:spPr>
            </p:cxnSp>
          </p:grpSp>
          <p:sp>
            <p:nvSpPr>
              <p:cNvPr id="16237" name="Google Shape;16237;p269"/>
              <p:cNvSpPr/>
              <p:nvPr/>
            </p:nvSpPr>
            <p:spPr>
              <a:xfrm>
                <a:off x="10774845" y="3174279"/>
                <a:ext cx="83820" cy="83820"/>
              </a:xfrm>
              <a:prstGeom prst="ellipse">
                <a:avLst/>
              </a:prstGeom>
              <a:solidFill>
                <a:srgbClr val="00386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238" name="Google Shape;16238;p269"/>
              <p:cNvSpPr txBox="1"/>
              <p:nvPr/>
            </p:nvSpPr>
            <p:spPr>
              <a:xfrm>
                <a:off x="5922865" y="3229821"/>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2,110</a:t>
                </a:r>
                <a:endParaRPr/>
              </a:p>
            </p:txBody>
          </p:sp>
          <p:sp>
            <p:nvSpPr>
              <p:cNvPr id="16239" name="Google Shape;16239;p269"/>
              <p:cNvSpPr txBox="1"/>
              <p:nvPr/>
            </p:nvSpPr>
            <p:spPr>
              <a:xfrm>
                <a:off x="6296529" y="2984229"/>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2,854</a:t>
                </a:r>
                <a:endParaRPr/>
              </a:p>
            </p:txBody>
          </p:sp>
          <p:sp>
            <p:nvSpPr>
              <p:cNvPr id="16240" name="Google Shape;16240;p269"/>
              <p:cNvSpPr txBox="1"/>
              <p:nvPr/>
            </p:nvSpPr>
            <p:spPr>
              <a:xfrm>
                <a:off x="6755598" y="2913783"/>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3,014</a:t>
                </a:r>
                <a:endParaRPr/>
              </a:p>
            </p:txBody>
          </p:sp>
          <p:sp>
            <p:nvSpPr>
              <p:cNvPr id="16241" name="Google Shape;16241;p269"/>
              <p:cNvSpPr txBox="1"/>
              <p:nvPr/>
            </p:nvSpPr>
            <p:spPr>
              <a:xfrm>
                <a:off x="7211160" y="2856506"/>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3,202</a:t>
                </a:r>
                <a:endParaRPr/>
              </a:p>
            </p:txBody>
          </p:sp>
          <p:sp>
            <p:nvSpPr>
              <p:cNvPr id="16242" name="Google Shape;16242;p269"/>
              <p:cNvSpPr txBox="1"/>
              <p:nvPr/>
            </p:nvSpPr>
            <p:spPr>
              <a:xfrm>
                <a:off x="8034155" y="2852681"/>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3,172</a:t>
                </a:r>
                <a:endParaRPr/>
              </a:p>
            </p:txBody>
          </p:sp>
          <p:sp>
            <p:nvSpPr>
              <p:cNvPr id="16243" name="Google Shape;16243;p269"/>
              <p:cNvSpPr txBox="1"/>
              <p:nvPr/>
            </p:nvSpPr>
            <p:spPr>
              <a:xfrm>
                <a:off x="8890053" y="2937221"/>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2,909</a:t>
                </a:r>
                <a:endParaRPr/>
              </a:p>
            </p:txBody>
          </p:sp>
          <p:sp>
            <p:nvSpPr>
              <p:cNvPr id="16244" name="Google Shape;16244;p269"/>
              <p:cNvSpPr txBox="1"/>
              <p:nvPr/>
            </p:nvSpPr>
            <p:spPr>
              <a:xfrm>
                <a:off x="9719862" y="2972854"/>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2,839</a:t>
                </a:r>
                <a:endParaRPr/>
              </a:p>
            </p:txBody>
          </p:sp>
          <p:sp>
            <p:nvSpPr>
              <p:cNvPr id="16245" name="Google Shape;16245;p269"/>
              <p:cNvSpPr txBox="1"/>
              <p:nvPr/>
            </p:nvSpPr>
            <p:spPr>
              <a:xfrm>
                <a:off x="10565204" y="2906886"/>
                <a:ext cx="481222"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2,940</a:t>
                </a:r>
                <a:endParaRPr/>
              </a:p>
            </p:txBody>
          </p:sp>
        </p:grpSp>
        <p:sp>
          <p:nvSpPr>
            <p:cNvPr id="16246" name="Google Shape;16246;p269"/>
            <p:cNvSpPr/>
            <p:nvPr/>
          </p:nvSpPr>
          <p:spPr>
            <a:xfrm>
              <a:off x="6436133" y="2521320"/>
              <a:ext cx="126538" cy="126538"/>
            </a:xfrm>
            <a:prstGeom prst="ellipse">
              <a:avLst/>
            </a:prstGeom>
            <a:solidFill>
              <a:srgbClr val="00386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247" name="Google Shape;16247;p269"/>
            <p:cNvSpPr/>
            <p:nvPr/>
          </p:nvSpPr>
          <p:spPr>
            <a:xfrm>
              <a:off x="6436133" y="2716898"/>
              <a:ext cx="126538" cy="126538"/>
            </a:xfrm>
            <a:prstGeom prst="ellipse">
              <a:avLst/>
            </a:prstGeom>
            <a:solidFill>
              <a:srgbClr val="C0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16248" name="Google Shape;16248;p269"/>
            <p:cNvCxnSpPr/>
            <p:nvPr/>
          </p:nvCxnSpPr>
          <p:spPr>
            <a:xfrm>
              <a:off x="6380247" y="2579755"/>
              <a:ext cx="250163" cy="0"/>
            </a:xfrm>
            <a:prstGeom prst="straightConnector1">
              <a:avLst/>
            </a:prstGeom>
            <a:noFill/>
            <a:ln cap="flat" cmpd="sng" w="12700">
              <a:solidFill>
                <a:srgbClr val="003865"/>
              </a:solidFill>
              <a:prstDash val="solid"/>
              <a:miter lim="800000"/>
              <a:headEnd len="sm" w="sm" type="none"/>
              <a:tailEnd len="sm" w="sm" type="none"/>
            </a:ln>
          </p:spPr>
        </p:cxnSp>
        <p:cxnSp>
          <p:nvCxnSpPr>
            <p:cNvPr id="16249" name="Google Shape;16249;p269"/>
            <p:cNvCxnSpPr/>
            <p:nvPr/>
          </p:nvCxnSpPr>
          <p:spPr>
            <a:xfrm>
              <a:off x="6380247" y="2780167"/>
              <a:ext cx="250163" cy="0"/>
            </a:xfrm>
            <a:prstGeom prst="straightConnector1">
              <a:avLst/>
            </a:prstGeom>
            <a:noFill/>
            <a:ln cap="flat" cmpd="sng" w="12700">
              <a:solidFill>
                <a:srgbClr val="C00000"/>
              </a:solidFill>
              <a:prstDash val="solid"/>
              <a:miter lim="800000"/>
              <a:headEnd len="sm" w="sm" type="none"/>
              <a:tailEnd len="sm" w="sm" type="none"/>
            </a:ln>
          </p:spPr>
        </p:cxnSp>
        <p:sp>
          <p:nvSpPr>
            <p:cNvPr id="16250" name="Google Shape;16250;p269"/>
            <p:cNvSpPr txBox="1"/>
            <p:nvPr/>
          </p:nvSpPr>
          <p:spPr>
            <a:xfrm>
              <a:off x="6616478" y="2442541"/>
              <a:ext cx="813043"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000"/>
                <a:buFont typeface="Calibri"/>
                <a:buNone/>
              </a:pPr>
              <a:r>
                <a:rPr b="1" i="0" lang="pt-BR" sz="1000" u="none" cap="none" strike="noStrike">
                  <a:solidFill>
                    <a:srgbClr val="003865"/>
                  </a:solidFill>
                  <a:latin typeface="Calibri"/>
                  <a:ea typeface="Calibri"/>
                  <a:cs typeface="Calibri"/>
                  <a:sym typeface="Calibri"/>
                </a:rPr>
                <a:t>Danicopana</a:t>
              </a:r>
              <a:endParaRPr/>
            </a:p>
          </p:txBody>
        </p:sp>
        <p:sp>
          <p:nvSpPr>
            <p:cNvPr id="16251" name="Google Shape;16251;p269"/>
            <p:cNvSpPr txBox="1"/>
            <p:nvPr/>
          </p:nvSpPr>
          <p:spPr>
            <a:xfrm>
              <a:off x="6616478" y="2652649"/>
              <a:ext cx="603050"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C00000"/>
                </a:buClr>
                <a:buSzPts val="1000"/>
                <a:buFont typeface="Calibri"/>
                <a:buNone/>
              </a:pPr>
              <a:r>
                <a:rPr b="1" i="0" lang="pt-BR" sz="1000" u="none" cap="none" strike="noStrike">
                  <a:solidFill>
                    <a:srgbClr val="C00000"/>
                  </a:solidFill>
                  <a:latin typeface="Calibri"/>
                  <a:ea typeface="Calibri"/>
                  <a:cs typeface="Calibri"/>
                  <a:sym typeface="Calibri"/>
                </a:rPr>
                <a:t>Placebo</a:t>
              </a:r>
              <a:endParaRPr/>
            </a:p>
          </p:txBody>
        </p:sp>
        <p:sp>
          <p:nvSpPr>
            <p:cNvPr id="16252" name="Google Shape;16252;p269"/>
            <p:cNvSpPr/>
            <p:nvPr/>
          </p:nvSpPr>
          <p:spPr>
            <a:xfrm>
              <a:off x="3770616" y="5397514"/>
              <a:ext cx="7767263" cy="524242"/>
            </a:xfrm>
            <a:prstGeom prst="rect">
              <a:avLst/>
            </a:pr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sp>
        <p:nvSpPr>
          <p:cNvPr id="16253" name="Google Shape;16253;p269"/>
          <p:cNvSpPr txBox="1"/>
          <p:nvPr/>
        </p:nvSpPr>
        <p:spPr>
          <a:xfrm>
            <a:off x="4846054" y="1230223"/>
            <a:ext cx="6788562" cy="567463"/>
          </a:xfrm>
          <a:prstGeom prst="rect">
            <a:avLst/>
          </a:prstGeom>
          <a:noFill/>
          <a:ln>
            <a:noFill/>
          </a:ln>
        </p:spPr>
        <p:txBody>
          <a:bodyPr anchorCtr="0" anchor="t" bIns="0" lIns="0" spcFirstLastPara="1" rIns="0" wrap="square" tIns="13325">
            <a:spAutoFit/>
          </a:bodyPr>
          <a:lstStyle/>
          <a:p>
            <a:pPr indent="0" lvl="0" marL="12700" marR="5080" rtl="0" algn="l">
              <a:lnSpc>
                <a:spcPct val="100000"/>
              </a:lnSpc>
              <a:spcBef>
                <a:spcPts val="0"/>
              </a:spcBef>
              <a:spcAft>
                <a:spcPts val="0"/>
              </a:spcAft>
              <a:buClr>
                <a:srgbClr val="003865"/>
              </a:buClr>
              <a:buSzPts val="1800"/>
              <a:buFont typeface="Calibri"/>
              <a:buNone/>
            </a:pPr>
            <a:r>
              <a:rPr i="0" lang="pt-BR" sz="1800" u="none" cap="none" strike="noStrike">
                <a:solidFill>
                  <a:srgbClr val="003865"/>
                </a:solidFill>
                <a:latin typeface="Calibri"/>
                <a:ea typeface="Calibri"/>
                <a:cs typeface="Calibri"/>
                <a:sym typeface="Calibri"/>
              </a:rPr>
              <a:t>Benefício significativo da </a:t>
            </a:r>
            <a:r>
              <a:rPr b="1" i="0" lang="pt-BR" sz="1800" u="none" cap="none" strike="noStrike">
                <a:solidFill>
                  <a:srgbClr val="003865"/>
                </a:solidFill>
                <a:latin typeface="Calibri"/>
                <a:ea typeface="Calibri"/>
                <a:cs typeface="Calibri"/>
                <a:sym typeface="Calibri"/>
              </a:rPr>
              <a:t>associação de danicopana </a:t>
            </a:r>
            <a:r>
              <a:rPr b="0" i="0" lang="pt-BR" sz="1800" u="none" cap="none" strike="noStrike">
                <a:solidFill>
                  <a:srgbClr val="003865"/>
                </a:solidFill>
                <a:latin typeface="Calibri"/>
                <a:ea typeface="Calibri"/>
                <a:cs typeface="Calibri"/>
                <a:sym typeface="Calibri"/>
              </a:rPr>
              <a:t>desde 1ª semana e </a:t>
            </a:r>
            <a:r>
              <a:rPr b="1" i="0" lang="pt-BR" sz="1800" u="none" cap="none" strike="noStrike">
                <a:solidFill>
                  <a:srgbClr val="003865"/>
                </a:solidFill>
                <a:latin typeface="Calibri"/>
                <a:ea typeface="Calibri"/>
                <a:cs typeface="Calibri"/>
                <a:sym typeface="Calibri"/>
              </a:rPr>
              <a:t>benefício clinicamente significativo (&gt; 2 g/dL) </a:t>
            </a:r>
            <a:r>
              <a:rPr b="0" i="0" lang="pt-BR" sz="1800" u="none" cap="none" strike="noStrike">
                <a:solidFill>
                  <a:srgbClr val="003865"/>
                </a:solidFill>
                <a:latin typeface="Calibri"/>
                <a:ea typeface="Calibri"/>
                <a:cs typeface="Calibri"/>
                <a:sym typeface="Calibri"/>
              </a:rPr>
              <a:t>desde 2ª semana)</a:t>
            </a:r>
            <a:endParaRPr b="0" i="0" sz="1800" u="none" cap="none" strike="noStrike">
              <a:solidFill>
                <a:srgbClr val="003865"/>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6096"/>
                                        </p:tgtEl>
                                        <p:attrNameLst>
                                          <p:attrName>style.visibility</p:attrName>
                                        </p:attrNameLst>
                                      </p:cBhvr>
                                      <p:to>
                                        <p:strVal val="visible"/>
                                      </p:to>
                                    </p:set>
                                    <p:anim calcmode="lin" valueType="num">
                                      <p:cBhvr additive="base">
                                        <p:cTn dur="500"/>
                                        <p:tgtEl>
                                          <p:spTgt spid="16096"/>
                                        </p:tgtEl>
                                        <p:attrNameLst>
                                          <p:attrName>ppt_x</p:attrName>
                                        </p:attrNameLst>
                                      </p:cBhvr>
                                      <p:tavLst>
                                        <p:tav fmla="" tm="0">
                                          <p:val>
                                            <p:strVal val="#ppt_x-1"/>
                                          </p:val>
                                        </p:tav>
                                        <p:tav fmla="" tm="100000">
                                          <p:val>
                                            <p:strVal val="#ppt_x"/>
                                          </p:val>
                                        </p:tav>
                                      </p:tavLst>
                                    </p:anim>
                                  </p:childTnLst>
                                </p:cTn>
                              </p:par>
                              <p:par>
                                <p:cTn fill="hold" nodeType="withEffect" presetClass="entr" presetID="23" presetSubtype="16">
                                  <p:stCondLst>
                                    <p:cond delay="500"/>
                                  </p:stCondLst>
                                  <p:childTnLst>
                                    <p:set>
                                      <p:cBhvr>
                                        <p:cTn dur="1" fill="hold">
                                          <p:stCondLst>
                                            <p:cond delay="0"/>
                                          </p:stCondLst>
                                        </p:cTn>
                                        <p:tgtEl>
                                          <p:spTgt spid="16101"/>
                                        </p:tgtEl>
                                        <p:attrNameLst>
                                          <p:attrName>style.visibility</p:attrName>
                                        </p:attrNameLst>
                                      </p:cBhvr>
                                      <p:to>
                                        <p:strVal val="visible"/>
                                      </p:to>
                                    </p:set>
                                    <p:anim calcmode="lin" valueType="num">
                                      <p:cBhvr additive="base">
                                        <p:cTn dur="500"/>
                                        <p:tgtEl>
                                          <p:spTgt spid="16101"/>
                                        </p:tgtEl>
                                        <p:attrNameLst>
                                          <p:attrName>ppt_w</p:attrName>
                                        </p:attrNameLst>
                                      </p:cBhvr>
                                      <p:tavLst>
                                        <p:tav fmla="" tm="0">
                                          <p:val>
                                            <p:strVal val="0"/>
                                          </p:val>
                                        </p:tav>
                                        <p:tav fmla="" tm="100000">
                                          <p:val>
                                            <p:strVal val="#ppt_w"/>
                                          </p:val>
                                        </p:tav>
                                      </p:tavLst>
                                    </p:anim>
                                    <p:anim calcmode="lin" valueType="num">
                                      <p:cBhvr additive="base">
                                        <p:cTn dur="500"/>
                                        <p:tgtEl>
                                          <p:spTgt spid="1610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6102"/>
                                        </p:tgtEl>
                                        <p:attrNameLst>
                                          <p:attrName>style.visibility</p:attrName>
                                        </p:attrNameLst>
                                      </p:cBhvr>
                                      <p:to>
                                        <p:strVal val="visible"/>
                                      </p:to>
                                    </p:set>
                                    <p:anim calcmode="lin" valueType="num">
                                      <p:cBhvr additive="base">
                                        <p:cTn dur="500"/>
                                        <p:tgtEl>
                                          <p:spTgt spid="16102"/>
                                        </p:tgtEl>
                                        <p:attrNameLst>
                                          <p:attrName>ppt_w</p:attrName>
                                        </p:attrNameLst>
                                      </p:cBhvr>
                                      <p:tavLst>
                                        <p:tav fmla="" tm="0">
                                          <p:val>
                                            <p:strVal val="0"/>
                                          </p:val>
                                        </p:tav>
                                        <p:tav fmla="" tm="100000">
                                          <p:val>
                                            <p:strVal val="#ppt_w"/>
                                          </p:val>
                                        </p:tav>
                                      </p:tavLst>
                                    </p:anim>
                                    <p:anim calcmode="lin" valueType="num">
                                      <p:cBhvr additive="base">
                                        <p:cTn dur="500"/>
                                        <p:tgtEl>
                                          <p:spTgt spid="16102"/>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500"/>
                                  </p:stCondLst>
                                  <p:childTnLst>
                                    <p:set>
                                      <p:cBhvr>
                                        <p:cTn dur="1" fill="hold">
                                          <p:stCondLst>
                                            <p:cond delay="0"/>
                                          </p:stCondLst>
                                        </p:cTn>
                                        <p:tgtEl>
                                          <p:spTgt spid="16097"/>
                                        </p:tgtEl>
                                        <p:attrNameLst>
                                          <p:attrName>style.visibility</p:attrName>
                                        </p:attrNameLst>
                                      </p:cBhvr>
                                      <p:to>
                                        <p:strVal val="visible"/>
                                      </p:to>
                                    </p:set>
                                    <p:animEffect filter="fade" transition="in">
                                      <p:cBhvr>
                                        <p:cTn dur="500"/>
                                        <p:tgtEl>
                                          <p:spTgt spid="16097"/>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6093"/>
                                        </p:tgtEl>
                                        <p:attrNameLst>
                                          <p:attrName>style.visibility</p:attrName>
                                        </p:attrNameLst>
                                      </p:cBhvr>
                                      <p:to>
                                        <p:strVal val="visible"/>
                                      </p:to>
                                    </p:set>
                                    <p:animEffect filter="fade" transition="in">
                                      <p:cBhvr>
                                        <p:cTn dur="500"/>
                                        <p:tgtEl>
                                          <p:spTgt spid="16093"/>
                                        </p:tgtEl>
                                      </p:cBhvr>
                                    </p:animEffect>
                                  </p:childTnLst>
                                </p:cTn>
                              </p:par>
                              <p:par>
                                <p:cTn fill="hold" nodeType="withEffect" presetClass="entr" presetID="10" presetSubtype="0">
                                  <p:stCondLst>
                                    <p:cond delay="0"/>
                                  </p:stCondLst>
                                  <p:childTnLst>
                                    <p:set>
                                      <p:cBhvr>
                                        <p:cTn dur="1" fill="hold">
                                          <p:stCondLst>
                                            <p:cond delay="0"/>
                                          </p:stCondLst>
                                        </p:cTn>
                                        <p:tgtEl>
                                          <p:spTgt spid="16253"/>
                                        </p:tgtEl>
                                        <p:attrNameLst>
                                          <p:attrName>style.visibility</p:attrName>
                                        </p:attrNameLst>
                                      </p:cBhvr>
                                      <p:to>
                                        <p:strVal val="visible"/>
                                      </p:to>
                                    </p:set>
                                    <p:animEffect filter="fade" transition="in">
                                      <p:cBhvr>
                                        <p:cTn dur="500"/>
                                        <p:tgtEl>
                                          <p:spTgt spid="16253"/>
                                        </p:tgtEl>
                                      </p:cBhvr>
                                    </p:animEffect>
                                  </p:childTnLst>
                                </p:cTn>
                              </p:par>
                              <p:par>
                                <p:cTn fill="hold" nodeType="withEffect" presetClass="entr" presetID="10" presetSubtype="0">
                                  <p:stCondLst>
                                    <p:cond delay="500"/>
                                  </p:stCondLst>
                                  <p:childTnLst>
                                    <p:set>
                                      <p:cBhvr>
                                        <p:cTn dur="1" fill="hold">
                                          <p:stCondLst>
                                            <p:cond delay="0"/>
                                          </p:stCondLst>
                                        </p:cTn>
                                        <p:tgtEl>
                                          <p:spTgt spid="16110"/>
                                        </p:tgtEl>
                                        <p:attrNameLst>
                                          <p:attrName>style.visibility</p:attrName>
                                        </p:attrNameLst>
                                      </p:cBhvr>
                                      <p:to>
                                        <p:strVal val="visible"/>
                                      </p:to>
                                    </p:set>
                                    <p:animEffect filter="fade" transition="in">
                                      <p:cBhvr>
                                        <p:cTn dur="500"/>
                                        <p:tgtEl>
                                          <p:spTgt spid="1611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5" name="Shape 1415"/>
        <p:cNvGrpSpPr/>
        <p:nvPr/>
      </p:nvGrpSpPr>
      <p:grpSpPr>
        <a:xfrm>
          <a:off x="0" y="0"/>
          <a:ext cx="0" cy="0"/>
          <a:chOff x="0" y="0"/>
          <a:chExt cx="0" cy="0"/>
        </a:xfrm>
      </p:grpSpPr>
      <p:sp>
        <p:nvSpPr>
          <p:cNvPr id="1416" name="Google Shape;1416;p27"/>
          <p:cNvSpPr/>
          <p:nvPr/>
        </p:nvSpPr>
        <p:spPr>
          <a:xfrm flipH="1">
            <a:off x="407986" y="994681"/>
            <a:ext cx="11450183" cy="5092225"/>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417" name="Google Shape;1417;p27"/>
          <p:cNvSpPr txBox="1"/>
          <p:nvPr/>
        </p:nvSpPr>
        <p:spPr>
          <a:xfrm>
            <a:off x="296268" y="385036"/>
            <a:ext cx="11883577" cy="46166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000"/>
              <a:buFont typeface="Lustria"/>
              <a:buNone/>
            </a:pPr>
            <a:r>
              <a:rPr b="1" i="0" lang="pt-BR" sz="3000" u="none" cap="none" strike="noStrike">
                <a:solidFill>
                  <a:srgbClr val="830051"/>
                </a:solidFill>
                <a:latin typeface="Lustria"/>
                <a:ea typeface="Lustria"/>
                <a:cs typeface="Lustria"/>
                <a:sym typeface="Lustria"/>
              </a:rPr>
              <a:t>Principais consequências e achados laboratoriais da HEV na HPN</a:t>
            </a:r>
            <a:endParaRPr b="1" baseline="30000" i="0" sz="3000" u="none" cap="none" strike="noStrike">
              <a:solidFill>
                <a:srgbClr val="830051"/>
              </a:solidFill>
              <a:latin typeface="Lustria"/>
              <a:ea typeface="Lustria"/>
              <a:cs typeface="Lustria"/>
              <a:sym typeface="Lustria"/>
            </a:endParaRPr>
          </a:p>
        </p:txBody>
      </p:sp>
      <p:sp>
        <p:nvSpPr>
          <p:cNvPr id="1418" name="Google Shape;1418;p2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HEV = hemólise extravascular; Hb = hemoglobina; DHL = lactato desidrogenase; HPN = hemoglobinúria paroxística noturna.</a:t>
            </a:r>
            <a:endParaRPr/>
          </a:p>
          <a:p>
            <a:pPr indent="0" lvl="0" marL="0" rtl="0" algn="l">
              <a:lnSpc>
                <a:spcPct val="90000"/>
              </a:lnSpc>
              <a:spcBef>
                <a:spcPts val="300"/>
              </a:spcBef>
              <a:spcAft>
                <a:spcPts val="0"/>
              </a:spcAft>
              <a:buClr>
                <a:schemeClr val="dk1"/>
              </a:buClr>
              <a:buSzPts val="800"/>
              <a:buNone/>
            </a:pPr>
            <a:r>
              <a:rPr lang="pt-BR"/>
              <a:t>1. Nichols B, et al. Conf Proc IEEE Eng Med Biol Soc. 2011;2011:83-86. 2. Dhaliwal G, et al. Am Fam Phys. 2004;69(11):2599-2606. 3. Tortora GJ, et al. Principles of Anatomy &amp; Physiology. 15th ed. John Wiley &amp; Sons, Inc; 2016:668-694. 4. Brodsky RA. In: Hoffman R, et al, eds. Hematology: Basic Principles and Practices. 6th ed. Livingstone; 2013:373-382. 5. McKinley CE, et al. Blood. 2017;130 (suppl 1): 3471. 6. Noronha SA. Pediatri Rev. 2016;37(6):235-246. 7. Hill A, et al. Nat Rev Dis Primers. 2017;3:17028. </a:t>
            </a:r>
            <a:endParaRPr/>
          </a:p>
        </p:txBody>
      </p:sp>
      <p:sp>
        <p:nvSpPr>
          <p:cNvPr id="1419" name="Google Shape;1419;p27"/>
          <p:cNvSpPr/>
          <p:nvPr/>
        </p:nvSpPr>
        <p:spPr>
          <a:xfrm>
            <a:off x="6234543" y="5159379"/>
            <a:ext cx="6256583" cy="673979"/>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20" name="Google Shape;1420;p27"/>
          <p:cNvSpPr/>
          <p:nvPr/>
        </p:nvSpPr>
        <p:spPr>
          <a:xfrm>
            <a:off x="6374132" y="5228130"/>
            <a:ext cx="5805713" cy="545851"/>
          </a:xfrm>
          <a:prstGeom prst="rect">
            <a:avLst/>
          </a:prstGeom>
          <a:no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l">
              <a:lnSpc>
                <a:spcPct val="80000"/>
              </a:lnSpc>
              <a:spcBef>
                <a:spcPts val="0"/>
              </a:spcBef>
              <a:spcAft>
                <a:spcPts val="0"/>
              </a:spcAft>
              <a:buClr>
                <a:srgbClr val="FFFFFF"/>
              </a:buClr>
              <a:buSzPts val="1665"/>
              <a:buFont typeface="Calibri"/>
              <a:buNone/>
            </a:pPr>
            <a:r>
              <a:rPr b="0" i="0" lang="pt-BR" sz="1665" u="none" cap="none" strike="noStrike">
                <a:solidFill>
                  <a:srgbClr val="FFFFFF"/>
                </a:solidFill>
                <a:latin typeface="Calibri"/>
                <a:ea typeface="Calibri"/>
                <a:cs typeface="Calibri"/>
                <a:sym typeface="Calibri"/>
              </a:rPr>
              <a:t>A HEV pode levar à necessidade de transfusões adicionais em pacientes com HPN, mas raramente há risco de morte</a:t>
            </a:r>
            <a:r>
              <a:rPr b="0" baseline="30000" i="0" lang="pt-BR" sz="1665" u="none" cap="none" strike="noStrike">
                <a:solidFill>
                  <a:srgbClr val="FFFFFF"/>
                </a:solidFill>
                <a:latin typeface="Calibri"/>
                <a:ea typeface="Calibri"/>
                <a:cs typeface="Calibri"/>
                <a:sym typeface="Calibri"/>
              </a:rPr>
              <a:t>7</a:t>
            </a:r>
            <a:endParaRPr/>
          </a:p>
        </p:txBody>
      </p:sp>
      <p:grpSp>
        <p:nvGrpSpPr>
          <p:cNvPr id="1421" name="Google Shape;1421;p27"/>
          <p:cNvGrpSpPr/>
          <p:nvPr/>
        </p:nvGrpSpPr>
        <p:grpSpPr>
          <a:xfrm>
            <a:off x="374012" y="1055849"/>
            <a:ext cx="6899399" cy="4967915"/>
            <a:chOff x="374012" y="1055849"/>
            <a:chExt cx="6899399" cy="4967915"/>
          </a:xfrm>
        </p:grpSpPr>
        <p:pic>
          <p:nvPicPr>
            <p:cNvPr id="1422" name="Google Shape;1422;p27"/>
            <p:cNvPicPr preferRelativeResize="0"/>
            <p:nvPr/>
          </p:nvPicPr>
          <p:blipFill rotWithShape="1">
            <a:blip r:embed="rId3">
              <a:alphaModFix amt="80000"/>
            </a:blip>
            <a:srcRect b="25329" l="0" r="0" t="0"/>
            <a:stretch/>
          </p:blipFill>
          <p:spPr>
            <a:xfrm>
              <a:off x="3666611" y="2355327"/>
              <a:ext cx="3606800" cy="2612403"/>
            </a:xfrm>
            <a:prstGeom prst="rect">
              <a:avLst/>
            </a:prstGeom>
            <a:noFill/>
            <a:ln>
              <a:noFill/>
            </a:ln>
          </p:spPr>
        </p:pic>
        <p:sp>
          <p:nvSpPr>
            <p:cNvPr id="1423" name="Google Shape;1423;p27"/>
            <p:cNvSpPr/>
            <p:nvPr/>
          </p:nvSpPr>
          <p:spPr>
            <a:xfrm>
              <a:off x="3766353" y="2642509"/>
              <a:ext cx="169817" cy="1524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b="0" i="0" sz="1600" u="none" cap="none" strike="noStrike">
                <a:solidFill>
                  <a:srgbClr val="FFFFFF"/>
                </a:solidFill>
                <a:latin typeface="Calibri"/>
                <a:ea typeface="Calibri"/>
                <a:cs typeface="Calibri"/>
                <a:sym typeface="Calibri"/>
              </a:endParaRPr>
            </a:p>
          </p:txBody>
        </p:sp>
        <p:pic>
          <p:nvPicPr>
            <p:cNvPr id="1424" name="Google Shape;1424;p27"/>
            <p:cNvPicPr preferRelativeResize="0"/>
            <p:nvPr/>
          </p:nvPicPr>
          <p:blipFill rotWithShape="1">
            <a:blip r:embed="rId4">
              <a:alphaModFix/>
            </a:blip>
            <a:srcRect b="0" l="0" r="0" t="0"/>
            <a:stretch/>
          </p:blipFill>
          <p:spPr>
            <a:xfrm rot="-1145135">
              <a:off x="3646715" y="3243220"/>
              <a:ext cx="1558575" cy="1454668"/>
            </a:xfrm>
            <a:prstGeom prst="rect">
              <a:avLst/>
            </a:prstGeom>
            <a:noFill/>
            <a:ln>
              <a:noFill/>
            </a:ln>
            <a:effectLst>
              <a:outerShdw blurRad="152400" rotWithShape="0" algn="tl" dir="2700000" dist="76200">
                <a:schemeClr val="lt1"/>
              </a:outerShdw>
            </a:effectLst>
          </p:spPr>
        </p:pic>
        <p:pic>
          <p:nvPicPr>
            <p:cNvPr id="1425" name="Google Shape;1425;p27"/>
            <p:cNvPicPr preferRelativeResize="0"/>
            <p:nvPr/>
          </p:nvPicPr>
          <p:blipFill rotWithShape="1">
            <a:blip r:embed="rId5">
              <a:alphaModFix/>
            </a:blip>
            <a:srcRect b="0" l="0" r="0" t="0"/>
            <a:stretch/>
          </p:blipFill>
          <p:spPr>
            <a:xfrm>
              <a:off x="5359963" y="2744521"/>
              <a:ext cx="513104" cy="607348"/>
            </a:xfrm>
            <a:prstGeom prst="rect">
              <a:avLst/>
            </a:prstGeom>
            <a:noFill/>
            <a:ln>
              <a:noFill/>
            </a:ln>
          </p:spPr>
        </p:pic>
        <p:pic>
          <p:nvPicPr>
            <p:cNvPr id="1426" name="Google Shape;1426;p27"/>
            <p:cNvPicPr preferRelativeResize="0"/>
            <p:nvPr/>
          </p:nvPicPr>
          <p:blipFill rotWithShape="1">
            <a:blip r:embed="rId5">
              <a:alphaModFix/>
            </a:blip>
            <a:srcRect b="0" l="0" r="0" t="0"/>
            <a:stretch/>
          </p:blipFill>
          <p:spPr>
            <a:xfrm>
              <a:off x="5256703" y="3589845"/>
              <a:ext cx="513104" cy="607348"/>
            </a:xfrm>
            <a:prstGeom prst="rect">
              <a:avLst/>
            </a:prstGeom>
            <a:noFill/>
            <a:ln>
              <a:noFill/>
            </a:ln>
          </p:spPr>
        </p:pic>
        <p:pic>
          <p:nvPicPr>
            <p:cNvPr id="1427" name="Google Shape;1427;p27"/>
            <p:cNvPicPr preferRelativeResize="0"/>
            <p:nvPr/>
          </p:nvPicPr>
          <p:blipFill rotWithShape="1">
            <a:blip r:embed="rId5">
              <a:alphaModFix/>
            </a:blip>
            <a:srcRect b="0" l="0" r="0" t="0"/>
            <a:stretch/>
          </p:blipFill>
          <p:spPr>
            <a:xfrm>
              <a:off x="5273797" y="3022973"/>
              <a:ext cx="513104" cy="607348"/>
            </a:xfrm>
            <a:prstGeom prst="rect">
              <a:avLst/>
            </a:prstGeom>
            <a:noFill/>
            <a:ln>
              <a:noFill/>
            </a:ln>
          </p:spPr>
        </p:pic>
        <p:pic>
          <p:nvPicPr>
            <p:cNvPr id="1428" name="Google Shape;1428;p27"/>
            <p:cNvPicPr preferRelativeResize="0"/>
            <p:nvPr/>
          </p:nvPicPr>
          <p:blipFill rotWithShape="1">
            <a:blip r:embed="rId5">
              <a:alphaModFix/>
            </a:blip>
            <a:srcRect b="0" l="0" r="0" t="0"/>
            <a:stretch/>
          </p:blipFill>
          <p:spPr>
            <a:xfrm>
              <a:off x="5444355" y="3300001"/>
              <a:ext cx="513104" cy="607348"/>
            </a:xfrm>
            <a:prstGeom prst="rect">
              <a:avLst/>
            </a:prstGeom>
            <a:noFill/>
            <a:ln>
              <a:noFill/>
            </a:ln>
          </p:spPr>
        </p:pic>
        <p:pic>
          <p:nvPicPr>
            <p:cNvPr id="1429" name="Google Shape;1429;p27"/>
            <p:cNvPicPr preferRelativeResize="0"/>
            <p:nvPr/>
          </p:nvPicPr>
          <p:blipFill rotWithShape="1">
            <a:blip r:embed="rId6">
              <a:alphaModFix/>
            </a:blip>
            <a:srcRect b="0" l="0" r="0" t="0"/>
            <a:stretch/>
          </p:blipFill>
          <p:spPr>
            <a:xfrm rot="1027084">
              <a:off x="3993365" y="2425311"/>
              <a:ext cx="1427480" cy="1332313"/>
            </a:xfrm>
            <a:prstGeom prst="rect">
              <a:avLst/>
            </a:prstGeom>
            <a:noFill/>
            <a:ln>
              <a:noFill/>
            </a:ln>
            <a:effectLst>
              <a:outerShdw blurRad="152400" rotWithShape="0" algn="tl" dir="2700000" dist="76200">
                <a:schemeClr val="lt1"/>
              </a:outerShdw>
            </a:effectLst>
          </p:spPr>
        </p:pic>
        <p:sp>
          <p:nvSpPr>
            <p:cNvPr id="1430" name="Google Shape;1430;p27"/>
            <p:cNvSpPr/>
            <p:nvPr/>
          </p:nvSpPr>
          <p:spPr>
            <a:xfrm>
              <a:off x="4012483" y="4862183"/>
              <a:ext cx="1944976" cy="415498"/>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7302C"/>
                </a:buClr>
                <a:buSzPts val="700"/>
                <a:buFont typeface="Calibri"/>
                <a:buNone/>
              </a:pPr>
              <a:r>
                <a:rPr b="0" i="0" lang="pt-BR" sz="700" u="none" cap="none" strike="noStrike">
                  <a:solidFill>
                    <a:srgbClr val="37302C"/>
                  </a:solidFill>
                  <a:latin typeface="Calibri"/>
                  <a:ea typeface="Calibri"/>
                  <a:cs typeface="Calibri"/>
                  <a:sym typeface="Calibri"/>
                </a:rPr>
                <a:t>Adaptado de Tortora GJ, et al. </a:t>
              </a:r>
              <a:r>
                <a:rPr b="0" i="1" lang="pt-BR" sz="700" u="none" cap="none" strike="noStrike">
                  <a:solidFill>
                    <a:srgbClr val="37302C"/>
                  </a:solidFill>
                  <a:latin typeface="Calibri"/>
                  <a:ea typeface="Calibri"/>
                  <a:cs typeface="Calibri"/>
                  <a:sym typeface="Calibri"/>
                </a:rPr>
                <a:t>Principles of Anatomy &amp; Physiology</a:t>
              </a:r>
              <a:r>
                <a:rPr b="0" i="0" lang="pt-BR" sz="700" u="none" cap="none" strike="noStrike">
                  <a:solidFill>
                    <a:srgbClr val="37302C"/>
                  </a:solidFill>
                  <a:latin typeface="Calibri"/>
                  <a:ea typeface="Calibri"/>
                  <a:cs typeface="Calibri"/>
                  <a:sym typeface="Calibri"/>
                </a:rPr>
                <a:t>. 15th ed. John Wiley &amp; Sons, Inc; 2016:668-694.</a:t>
              </a:r>
              <a:endParaRPr/>
            </a:p>
          </p:txBody>
        </p:sp>
        <p:sp>
          <p:nvSpPr>
            <p:cNvPr id="1431" name="Google Shape;1431;p27"/>
            <p:cNvSpPr/>
            <p:nvPr/>
          </p:nvSpPr>
          <p:spPr>
            <a:xfrm>
              <a:off x="2488780" y="1194399"/>
              <a:ext cx="3003707" cy="46166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2F6C"/>
                </a:buClr>
                <a:buSzPts val="1200"/>
                <a:buFont typeface="Calibri"/>
                <a:buNone/>
              </a:pPr>
              <a:r>
                <a:rPr b="1" i="0" lang="pt-BR" sz="1200" u="none" cap="none" strike="noStrike">
                  <a:solidFill>
                    <a:srgbClr val="002F6C"/>
                  </a:solidFill>
                  <a:latin typeface="Calibri"/>
                  <a:ea typeface="Calibri"/>
                  <a:cs typeface="Calibri"/>
                  <a:sym typeface="Calibri"/>
                </a:rPr>
                <a:t>REDUÇÃO do ciclo de vida </a:t>
              </a:r>
              <a:endParaRPr/>
            </a:p>
            <a:p>
              <a:pPr indent="0" lvl="0" marL="0" marR="0" rtl="0" algn="ctr">
                <a:lnSpc>
                  <a:spcPct val="100000"/>
                </a:lnSpc>
                <a:spcBef>
                  <a:spcPts val="0"/>
                </a:spcBef>
                <a:spcAft>
                  <a:spcPts val="0"/>
                </a:spcAft>
                <a:buClr>
                  <a:srgbClr val="002F6C"/>
                </a:buClr>
                <a:buSzPts val="1200"/>
                <a:buFont typeface="Calibri"/>
                <a:buNone/>
              </a:pPr>
              <a:r>
                <a:rPr b="1" i="0" lang="pt-BR" sz="1200" u="none" cap="none" strike="noStrike">
                  <a:solidFill>
                    <a:srgbClr val="002F6C"/>
                  </a:solidFill>
                  <a:latin typeface="Calibri"/>
                  <a:ea typeface="Calibri"/>
                  <a:cs typeface="Calibri"/>
                  <a:sym typeface="Calibri"/>
                </a:rPr>
                <a:t>da hemácia na circulação</a:t>
              </a:r>
              <a:r>
                <a:rPr b="1" baseline="30000" i="0" lang="pt-BR" sz="1200" u="none" cap="none" strike="noStrike">
                  <a:solidFill>
                    <a:srgbClr val="002F6C"/>
                  </a:solidFill>
                  <a:latin typeface="Calibri"/>
                  <a:ea typeface="Calibri"/>
                  <a:cs typeface="Calibri"/>
                  <a:sym typeface="Calibri"/>
                </a:rPr>
                <a:t>2,3</a:t>
              </a:r>
              <a:endParaRPr b="1" i="0" sz="1200" u="none" cap="none" strike="noStrike">
                <a:solidFill>
                  <a:srgbClr val="002F6C"/>
                </a:solidFill>
                <a:latin typeface="Calibri"/>
                <a:ea typeface="Calibri"/>
                <a:cs typeface="Calibri"/>
                <a:sym typeface="Calibri"/>
              </a:endParaRPr>
            </a:p>
          </p:txBody>
        </p:sp>
        <p:sp>
          <p:nvSpPr>
            <p:cNvPr id="1432" name="Google Shape;1432;p27"/>
            <p:cNvSpPr/>
            <p:nvPr/>
          </p:nvSpPr>
          <p:spPr>
            <a:xfrm>
              <a:off x="3207393" y="1703863"/>
              <a:ext cx="1370288" cy="807583"/>
            </a:xfrm>
            <a:prstGeom prst="flowChartTerminator">
              <a:avLst/>
            </a:prstGeom>
            <a:blipFill rotWithShape="1">
              <a:blip r:embed="rId7">
                <a:alphaModFix/>
              </a:blip>
              <a:stretch>
                <a:fillRect b="0" l="0" r="0" t="0"/>
              </a:stretch>
            </a:blipFill>
            <a:ln>
              <a:noFill/>
            </a:ln>
          </p:spPr>
          <p:txBody>
            <a:bodyPr anchorCtr="0" anchor="ctr" bIns="45700" lIns="60950" spcFirstLastPara="1" rIns="60950" wrap="square" tIns="45700">
              <a:noAutofit/>
            </a:bodyPr>
            <a:lstStyle/>
            <a:p>
              <a:pPr indent="0" lvl="0" marL="0" marR="0" rtl="0" algn="ctr">
                <a:lnSpc>
                  <a:spcPct val="100000"/>
                </a:lnSpc>
                <a:spcBef>
                  <a:spcPts val="0"/>
                </a:spcBef>
                <a:spcAft>
                  <a:spcPts val="0"/>
                </a:spcAft>
                <a:buClr>
                  <a:schemeClr val="lt1"/>
                </a:buClr>
                <a:buSzPts val="1100"/>
                <a:buFont typeface="Calibri"/>
                <a:buNone/>
              </a:pPr>
              <a:r>
                <a:t/>
              </a:r>
              <a:endParaRPr b="0" i="0" sz="1100" u="none" cap="none" strike="noStrike">
                <a:solidFill>
                  <a:srgbClr val="000000"/>
                </a:solidFill>
                <a:latin typeface="Calibri"/>
                <a:ea typeface="Calibri"/>
                <a:cs typeface="Calibri"/>
                <a:sym typeface="Calibri"/>
              </a:endParaRPr>
            </a:p>
          </p:txBody>
        </p:sp>
        <p:sp>
          <p:nvSpPr>
            <p:cNvPr id="1433" name="Google Shape;1433;p27"/>
            <p:cNvSpPr txBox="1"/>
            <p:nvPr/>
          </p:nvSpPr>
          <p:spPr>
            <a:xfrm>
              <a:off x="666448" y="5823709"/>
              <a:ext cx="4624260" cy="20005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7302C"/>
                </a:buClr>
                <a:buSzPts val="700"/>
                <a:buFont typeface="Calibri"/>
                <a:buNone/>
              </a:pPr>
              <a:r>
                <a:rPr b="0" i="0" lang="pt-BR" sz="700" u="none" cap="none" strike="noStrike">
                  <a:solidFill>
                    <a:srgbClr val="37302C"/>
                  </a:solidFill>
                  <a:latin typeface="Calibri"/>
                  <a:ea typeface="Calibri"/>
                  <a:cs typeface="Calibri"/>
                  <a:sym typeface="Calibri"/>
                </a:rPr>
                <a:t>Adaptado de Nichols B, et al. </a:t>
              </a:r>
              <a:r>
                <a:rPr b="0" i="1" lang="pt-BR" sz="700" u="none" cap="none" strike="noStrike">
                  <a:solidFill>
                    <a:srgbClr val="37302C"/>
                  </a:solidFill>
                  <a:latin typeface="Calibri"/>
                  <a:ea typeface="Calibri"/>
                  <a:cs typeface="Calibri"/>
                  <a:sym typeface="Calibri"/>
                </a:rPr>
                <a:t>Conf Proc IEEE Eng Med Biol Soc</a:t>
              </a:r>
              <a:r>
                <a:rPr b="0" i="0" lang="pt-BR" sz="700" u="none" cap="none" strike="noStrike">
                  <a:solidFill>
                    <a:srgbClr val="37302C"/>
                  </a:solidFill>
                  <a:latin typeface="Calibri"/>
                  <a:ea typeface="Calibri"/>
                  <a:cs typeface="Calibri"/>
                  <a:sym typeface="Calibri"/>
                </a:rPr>
                <a:t>. 2011;2011:83-86.</a:t>
              </a:r>
              <a:endParaRPr/>
            </a:p>
          </p:txBody>
        </p:sp>
        <p:pic>
          <p:nvPicPr>
            <p:cNvPr id="1434" name="Google Shape;1434;p27"/>
            <p:cNvPicPr preferRelativeResize="0"/>
            <p:nvPr/>
          </p:nvPicPr>
          <p:blipFill rotWithShape="1">
            <a:blip r:embed="rId8">
              <a:alphaModFix/>
            </a:blip>
            <a:srcRect b="52964" l="0" r="0" t="0"/>
            <a:stretch/>
          </p:blipFill>
          <p:spPr>
            <a:xfrm>
              <a:off x="976216" y="1784924"/>
              <a:ext cx="1711327" cy="3727205"/>
            </a:xfrm>
            <a:prstGeom prst="rect">
              <a:avLst/>
            </a:prstGeom>
            <a:noFill/>
            <a:ln>
              <a:noFill/>
            </a:ln>
          </p:spPr>
        </p:pic>
        <p:sp>
          <p:nvSpPr>
            <p:cNvPr id="1435" name="Google Shape;1435;p27"/>
            <p:cNvSpPr txBox="1"/>
            <p:nvPr/>
          </p:nvSpPr>
          <p:spPr>
            <a:xfrm>
              <a:off x="666448" y="5020648"/>
              <a:ext cx="973343"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Célula-tronco</a:t>
              </a:r>
              <a:endParaRPr/>
            </a:p>
          </p:txBody>
        </p:sp>
        <p:sp>
          <p:nvSpPr>
            <p:cNvPr id="1436" name="Google Shape;1436;p27"/>
            <p:cNvSpPr txBox="1"/>
            <p:nvPr/>
          </p:nvSpPr>
          <p:spPr>
            <a:xfrm>
              <a:off x="765835" y="3661256"/>
              <a:ext cx="873957"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Eritroblasto</a:t>
              </a:r>
              <a:endParaRPr/>
            </a:p>
          </p:txBody>
        </p:sp>
        <p:sp>
          <p:nvSpPr>
            <p:cNvPr id="1437" name="Google Shape;1437;p27"/>
            <p:cNvSpPr txBox="1"/>
            <p:nvPr/>
          </p:nvSpPr>
          <p:spPr>
            <a:xfrm>
              <a:off x="374012" y="1477507"/>
              <a:ext cx="1337740"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Hemácia</a:t>
              </a:r>
              <a:endParaRPr/>
            </a:p>
          </p:txBody>
        </p:sp>
        <p:sp>
          <p:nvSpPr>
            <p:cNvPr id="1438" name="Google Shape;1438;p27"/>
            <p:cNvSpPr txBox="1"/>
            <p:nvPr/>
          </p:nvSpPr>
          <p:spPr>
            <a:xfrm>
              <a:off x="1428299" y="5464948"/>
              <a:ext cx="115474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2F6C"/>
                </a:buClr>
                <a:buSzPts val="1200"/>
                <a:buFont typeface="Calibri"/>
                <a:buNone/>
              </a:pPr>
              <a:r>
                <a:rPr b="1" i="0" lang="pt-BR" sz="1200" u="none" cap="none" strike="noStrike">
                  <a:solidFill>
                    <a:srgbClr val="002F6C"/>
                  </a:solidFill>
                  <a:latin typeface="Calibri"/>
                  <a:ea typeface="Calibri"/>
                  <a:cs typeface="Calibri"/>
                  <a:sym typeface="Calibri"/>
                </a:rPr>
                <a:t>ERITROPOIESE</a:t>
              </a:r>
              <a:r>
                <a:rPr b="1" baseline="30000" i="0" lang="pt-BR" sz="1200" u="none" cap="none" strike="noStrike">
                  <a:solidFill>
                    <a:srgbClr val="002F6C"/>
                  </a:solidFill>
                  <a:latin typeface="Calibri"/>
                  <a:ea typeface="Calibri"/>
                  <a:cs typeface="Calibri"/>
                  <a:sym typeface="Calibri"/>
                </a:rPr>
                <a:t>1</a:t>
              </a:r>
              <a:endParaRPr b="1" i="0" sz="1200" u="none" cap="none" strike="noStrike">
                <a:solidFill>
                  <a:srgbClr val="002F6C"/>
                </a:solidFill>
                <a:latin typeface="Calibri"/>
                <a:ea typeface="Calibri"/>
                <a:cs typeface="Calibri"/>
                <a:sym typeface="Calibri"/>
              </a:endParaRPr>
            </a:p>
          </p:txBody>
        </p:sp>
        <p:pic>
          <p:nvPicPr>
            <p:cNvPr id="1439" name="Google Shape;1439;p27"/>
            <p:cNvPicPr preferRelativeResize="0"/>
            <p:nvPr/>
          </p:nvPicPr>
          <p:blipFill rotWithShape="1">
            <a:blip r:embed="rId9">
              <a:alphaModFix/>
            </a:blip>
            <a:srcRect b="0" l="0" r="0" t="0"/>
            <a:stretch/>
          </p:blipFill>
          <p:spPr>
            <a:xfrm>
              <a:off x="1575592" y="3497934"/>
              <a:ext cx="845251" cy="729355"/>
            </a:xfrm>
            <a:prstGeom prst="rect">
              <a:avLst/>
            </a:prstGeom>
            <a:noFill/>
            <a:ln>
              <a:noFill/>
            </a:ln>
            <a:effectLst>
              <a:outerShdw blurRad="50800" rotWithShape="0" algn="tl" dir="2700000" dist="38100">
                <a:srgbClr val="000000">
                  <a:alpha val="40000"/>
                </a:srgbClr>
              </a:outerShdw>
            </a:effectLst>
          </p:spPr>
        </p:pic>
        <p:pic>
          <p:nvPicPr>
            <p:cNvPr id="1440" name="Google Shape;1440;p27"/>
            <p:cNvPicPr preferRelativeResize="0"/>
            <p:nvPr/>
          </p:nvPicPr>
          <p:blipFill rotWithShape="1">
            <a:blip r:embed="rId10">
              <a:alphaModFix/>
            </a:blip>
            <a:srcRect b="0" l="0" r="0" t="0"/>
            <a:stretch/>
          </p:blipFill>
          <p:spPr>
            <a:xfrm>
              <a:off x="1609173" y="4739776"/>
              <a:ext cx="778092" cy="734255"/>
            </a:xfrm>
            <a:prstGeom prst="rect">
              <a:avLst/>
            </a:prstGeom>
            <a:noFill/>
            <a:ln>
              <a:noFill/>
            </a:ln>
            <a:effectLst>
              <a:outerShdw blurRad="50800" rotWithShape="0" algn="tl" dir="2700000" dist="38100">
                <a:srgbClr val="000000">
                  <a:alpha val="40000"/>
                </a:srgbClr>
              </a:outerShdw>
            </a:effectLst>
          </p:spPr>
        </p:pic>
        <p:pic>
          <p:nvPicPr>
            <p:cNvPr id="1441" name="Google Shape;1441;p27"/>
            <p:cNvPicPr preferRelativeResize="0"/>
            <p:nvPr/>
          </p:nvPicPr>
          <p:blipFill rotWithShape="1">
            <a:blip r:embed="rId11">
              <a:alphaModFix/>
            </a:blip>
            <a:srcRect b="0" l="0" r="0" t="0"/>
            <a:stretch/>
          </p:blipFill>
          <p:spPr>
            <a:xfrm>
              <a:off x="1575257" y="2325737"/>
              <a:ext cx="523191" cy="561943"/>
            </a:xfrm>
            <a:prstGeom prst="rect">
              <a:avLst/>
            </a:prstGeom>
            <a:noFill/>
            <a:ln>
              <a:noFill/>
            </a:ln>
            <a:effectLst>
              <a:outerShdw blurRad="50800" rotWithShape="0" algn="tl" dir="2700000" dist="38100">
                <a:srgbClr val="000000">
                  <a:alpha val="40000"/>
                </a:srgbClr>
              </a:outerShdw>
            </a:effectLst>
          </p:spPr>
        </p:pic>
        <p:sp>
          <p:nvSpPr>
            <p:cNvPr id="1442" name="Google Shape;1442;p27"/>
            <p:cNvSpPr txBox="1"/>
            <p:nvPr/>
          </p:nvSpPr>
          <p:spPr>
            <a:xfrm>
              <a:off x="754614" y="2757664"/>
              <a:ext cx="885178" cy="2616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37302C"/>
                </a:buClr>
                <a:buSzPts val="1100"/>
                <a:buFont typeface="Calibri"/>
                <a:buNone/>
              </a:pPr>
              <a:r>
                <a:rPr b="1" i="0" lang="pt-BR" sz="1100" u="none" cap="none" strike="noStrike">
                  <a:solidFill>
                    <a:srgbClr val="37302C"/>
                  </a:solidFill>
                  <a:latin typeface="Calibri"/>
                  <a:ea typeface="Calibri"/>
                  <a:cs typeface="Calibri"/>
                  <a:sym typeface="Calibri"/>
                </a:rPr>
                <a:t>Reticulócito</a:t>
              </a:r>
              <a:endParaRPr/>
            </a:p>
          </p:txBody>
        </p:sp>
        <p:pic>
          <p:nvPicPr>
            <p:cNvPr id="1443" name="Google Shape;1443;p27"/>
            <p:cNvPicPr preferRelativeResize="0"/>
            <p:nvPr/>
          </p:nvPicPr>
          <p:blipFill rotWithShape="1">
            <a:blip r:embed="rId11">
              <a:alphaModFix/>
            </a:blip>
            <a:srcRect b="0" l="0" r="0" t="0"/>
            <a:stretch/>
          </p:blipFill>
          <p:spPr>
            <a:xfrm>
              <a:off x="2092752" y="2168855"/>
              <a:ext cx="523191" cy="561943"/>
            </a:xfrm>
            <a:prstGeom prst="rect">
              <a:avLst/>
            </a:prstGeom>
            <a:noFill/>
            <a:ln>
              <a:noFill/>
            </a:ln>
            <a:effectLst>
              <a:outerShdw blurRad="50800" rotWithShape="0" algn="tl" dir="2700000" dist="38100">
                <a:srgbClr val="000000">
                  <a:alpha val="40000"/>
                </a:srgbClr>
              </a:outerShdw>
            </a:effectLst>
          </p:spPr>
        </p:pic>
        <p:pic>
          <p:nvPicPr>
            <p:cNvPr id="1444" name="Google Shape;1444;p27"/>
            <p:cNvPicPr preferRelativeResize="0"/>
            <p:nvPr/>
          </p:nvPicPr>
          <p:blipFill rotWithShape="1">
            <a:blip r:embed="rId11">
              <a:alphaModFix/>
            </a:blip>
            <a:srcRect b="0" l="0" r="0" t="0"/>
            <a:stretch/>
          </p:blipFill>
          <p:spPr>
            <a:xfrm>
              <a:off x="1368852" y="2016455"/>
              <a:ext cx="523191" cy="561943"/>
            </a:xfrm>
            <a:prstGeom prst="rect">
              <a:avLst/>
            </a:prstGeom>
            <a:noFill/>
            <a:ln>
              <a:noFill/>
            </a:ln>
            <a:effectLst>
              <a:outerShdw blurRad="50800" rotWithShape="0" algn="tl" dir="2700000" dist="38100">
                <a:srgbClr val="000000">
                  <a:alpha val="40000"/>
                </a:srgbClr>
              </a:outerShdw>
            </a:effectLst>
          </p:spPr>
        </p:pic>
        <p:pic>
          <p:nvPicPr>
            <p:cNvPr id="1445" name="Google Shape;1445;p27"/>
            <p:cNvPicPr preferRelativeResize="0"/>
            <p:nvPr/>
          </p:nvPicPr>
          <p:blipFill rotWithShape="1">
            <a:blip r:embed="rId11">
              <a:alphaModFix/>
            </a:blip>
            <a:srcRect b="0" l="0" r="0" t="0"/>
            <a:stretch/>
          </p:blipFill>
          <p:spPr>
            <a:xfrm>
              <a:off x="1803640" y="2507272"/>
              <a:ext cx="523191" cy="561943"/>
            </a:xfrm>
            <a:prstGeom prst="rect">
              <a:avLst/>
            </a:prstGeom>
            <a:noFill/>
            <a:ln>
              <a:noFill/>
            </a:ln>
            <a:effectLst>
              <a:outerShdw blurRad="50800" rotWithShape="0" algn="tl" dir="2700000" dist="38100">
                <a:srgbClr val="000000">
                  <a:alpha val="40000"/>
                </a:srgbClr>
              </a:outerShdw>
            </a:effectLst>
          </p:spPr>
        </p:pic>
        <p:pic>
          <p:nvPicPr>
            <p:cNvPr id="1446" name="Google Shape;1446;p27"/>
            <p:cNvPicPr preferRelativeResize="0"/>
            <p:nvPr/>
          </p:nvPicPr>
          <p:blipFill rotWithShape="1">
            <a:blip r:embed="rId12">
              <a:alphaModFix/>
            </a:blip>
            <a:srcRect b="0" l="0" r="0" t="0"/>
            <a:stretch/>
          </p:blipFill>
          <p:spPr>
            <a:xfrm>
              <a:off x="1561210" y="1055849"/>
              <a:ext cx="622300" cy="736600"/>
            </a:xfrm>
            <a:prstGeom prst="rect">
              <a:avLst/>
            </a:prstGeom>
            <a:noFill/>
            <a:ln>
              <a:noFill/>
            </a:ln>
          </p:spPr>
        </p:pic>
        <p:pic>
          <p:nvPicPr>
            <p:cNvPr id="1447" name="Google Shape;1447;p27"/>
            <p:cNvPicPr preferRelativeResize="0"/>
            <p:nvPr/>
          </p:nvPicPr>
          <p:blipFill rotWithShape="1">
            <a:blip r:embed="rId12">
              <a:alphaModFix/>
            </a:blip>
            <a:srcRect b="0" l="0" r="0" t="0"/>
            <a:stretch/>
          </p:blipFill>
          <p:spPr>
            <a:xfrm>
              <a:off x="1711752" y="1330654"/>
              <a:ext cx="622300" cy="736600"/>
            </a:xfrm>
            <a:prstGeom prst="rect">
              <a:avLst/>
            </a:prstGeom>
            <a:noFill/>
            <a:ln>
              <a:noFill/>
            </a:ln>
          </p:spPr>
        </p:pic>
        <p:cxnSp>
          <p:nvCxnSpPr>
            <p:cNvPr id="1448" name="Google Shape;1448;p27"/>
            <p:cNvCxnSpPr/>
            <p:nvPr/>
          </p:nvCxnSpPr>
          <p:spPr>
            <a:xfrm rot="10800000">
              <a:off x="1992983" y="4212775"/>
              <a:ext cx="0" cy="523015"/>
            </a:xfrm>
            <a:prstGeom prst="straightConnector1">
              <a:avLst/>
            </a:prstGeom>
            <a:noFill/>
            <a:ln cap="flat" cmpd="sng" w="38100">
              <a:solidFill>
                <a:schemeClr val="lt1"/>
              </a:solidFill>
              <a:prstDash val="solid"/>
              <a:miter lim="800000"/>
              <a:headEnd len="sm" w="sm" type="none"/>
              <a:tailEnd len="med" w="med" type="triangle"/>
            </a:ln>
            <a:effectLst>
              <a:outerShdw blurRad="50800" rotWithShape="0" algn="tl" dir="2700000" dist="38100">
                <a:srgbClr val="000000">
                  <a:alpha val="40000"/>
                </a:srgbClr>
              </a:outerShdw>
            </a:effectLst>
          </p:spPr>
        </p:cxnSp>
        <p:cxnSp>
          <p:nvCxnSpPr>
            <p:cNvPr id="1449" name="Google Shape;1449;p27"/>
            <p:cNvCxnSpPr/>
            <p:nvPr/>
          </p:nvCxnSpPr>
          <p:spPr>
            <a:xfrm rot="10800000">
              <a:off x="1998401" y="3033681"/>
              <a:ext cx="0" cy="441699"/>
            </a:xfrm>
            <a:prstGeom prst="straightConnector1">
              <a:avLst/>
            </a:prstGeom>
            <a:noFill/>
            <a:ln cap="flat" cmpd="sng" w="38100">
              <a:solidFill>
                <a:schemeClr val="lt1"/>
              </a:solidFill>
              <a:prstDash val="solid"/>
              <a:miter lim="800000"/>
              <a:headEnd len="sm" w="sm" type="none"/>
              <a:tailEnd len="med" w="med" type="triangle"/>
            </a:ln>
            <a:effectLst>
              <a:outerShdw blurRad="50800" rotWithShape="0" algn="tl" dir="2700000" dist="38100">
                <a:srgbClr val="000000">
                  <a:alpha val="40000"/>
                </a:srgbClr>
              </a:outerShdw>
            </a:effectLst>
          </p:spPr>
        </p:cxnSp>
        <p:cxnSp>
          <p:nvCxnSpPr>
            <p:cNvPr id="1450" name="Google Shape;1450;p27"/>
            <p:cNvCxnSpPr/>
            <p:nvPr/>
          </p:nvCxnSpPr>
          <p:spPr>
            <a:xfrm rot="10800000">
              <a:off x="1998401" y="1899114"/>
              <a:ext cx="0" cy="441699"/>
            </a:xfrm>
            <a:prstGeom prst="straightConnector1">
              <a:avLst/>
            </a:prstGeom>
            <a:noFill/>
            <a:ln cap="flat" cmpd="sng" w="38100">
              <a:solidFill>
                <a:schemeClr val="accent6"/>
              </a:solidFill>
              <a:prstDash val="solid"/>
              <a:miter lim="800000"/>
              <a:headEnd len="sm" w="sm" type="none"/>
              <a:tailEnd len="med" w="med" type="triangle"/>
            </a:ln>
          </p:spPr>
        </p:cxnSp>
        <p:cxnSp>
          <p:nvCxnSpPr>
            <p:cNvPr id="1451" name="Google Shape;1451;p27"/>
            <p:cNvCxnSpPr/>
            <p:nvPr/>
          </p:nvCxnSpPr>
          <p:spPr>
            <a:xfrm>
              <a:off x="2337414" y="1445740"/>
              <a:ext cx="603815" cy="1"/>
            </a:xfrm>
            <a:prstGeom prst="straightConnector1">
              <a:avLst/>
            </a:prstGeom>
            <a:noFill/>
            <a:ln cap="flat" cmpd="sng" w="38100">
              <a:solidFill>
                <a:schemeClr val="accent6"/>
              </a:solidFill>
              <a:prstDash val="solid"/>
              <a:miter lim="800000"/>
              <a:headEnd len="sm" w="sm" type="none"/>
              <a:tailEnd len="med" w="med" type="triangle"/>
            </a:ln>
          </p:spPr>
        </p:cxnSp>
        <p:sp>
          <p:nvSpPr>
            <p:cNvPr id="1452" name="Google Shape;1452;p27"/>
            <p:cNvSpPr/>
            <p:nvPr/>
          </p:nvSpPr>
          <p:spPr>
            <a:xfrm>
              <a:off x="4688114" y="2042699"/>
              <a:ext cx="928915" cy="671472"/>
            </a:xfrm>
            <a:custGeom>
              <a:rect b="b" l="l" r="r" t="t"/>
              <a:pathLst>
                <a:path extrusionOk="0" h="609600" w="928915">
                  <a:moveTo>
                    <a:pt x="0" y="0"/>
                  </a:moveTo>
                  <a:lnTo>
                    <a:pt x="928915" y="0"/>
                  </a:lnTo>
                  <a:lnTo>
                    <a:pt x="928915" y="609600"/>
                  </a:lnTo>
                </a:path>
              </a:pathLst>
            </a:custGeom>
            <a:noFill/>
            <a:ln cap="flat" cmpd="sng" w="38100">
              <a:solidFill>
                <a:schemeClr val="accent6"/>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1453" name="Google Shape;1453;p27"/>
          <p:cNvGrpSpPr/>
          <p:nvPr/>
        </p:nvGrpSpPr>
        <p:grpSpPr>
          <a:xfrm>
            <a:off x="7147696" y="1464196"/>
            <a:ext cx="4749070" cy="3427430"/>
            <a:chOff x="6957156" y="1632858"/>
            <a:chExt cx="4749070" cy="3427430"/>
          </a:xfrm>
        </p:grpSpPr>
        <p:grpSp>
          <p:nvGrpSpPr>
            <p:cNvPr id="1454" name="Google Shape;1454;p27"/>
            <p:cNvGrpSpPr/>
            <p:nvPr/>
          </p:nvGrpSpPr>
          <p:grpSpPr>
            <a:xfrm>
              <a:off x="6957156" y="1632858"/>
              <a:ext cx="4749070" cy="3427430"/>
              <a:chOff x="6957156" y="1632858"/>
              <a:chExt cx="4749070" cy="3427430"/>
            </a:xfrm>
          </p:grpSpPr>
          <p:sp>
            <p:nvSpPr>
              <p:cNvPr id="1455" name="Google Shape;1455;p27"/>
              <p:cNvSpPr/>
              <p:nvPr/>
            </p:nvSpPr>
            <p:spPr>
              <a:xfrm>
                <a:off x="6957156" y="1632858"/>
                <a:ext cx="2970085" cy="3427430"/>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1456" name="Google Shape;1456;p27"/>
              <p:cNvSpPr txBox="1"/>
              <p:nvPr/>
            </p:nvSpPr>
            <p:spPr>
              <a:xfrm>
                <a:off x="10470008" y="2630649"/>
                <a:ext cx="1236218" cy="141577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59483"/>
                  </a:buClr>
                  <a:buSzPts val="1400"/>
                  <a:buFont typeface="Calibri"/>
                  <a:buNone/>
                </a:pPr>
                <a:r>
                  <a:rPr b="1" i="0" lang="pt-BR" sz="1400" u="none" cap="none" strike="noStrike">
                    <a:solidFill>
                      <a:srgbClr val="37302C"/>
                    </a:solidFill>
                    <a:latin typeface="Calibri"/>
                    <a:ea typeface="Calibri"/>
                    <a:cs typeface="Calibri"/>
                    <a:sym typeface="Calibri"/>
                  </a:rPr>
                  <a:t>Anemia </a:t>
                </a:r>
                <a:endParaRPr/>
              </a:p>
              <a:p>
                <a:pPr indent="0" lvl="0" marL="0" marR="0" rtl="0" algn="l">
                  <a:lnSpc>
                    <a:spcPct val="100000"/>
                  </a:lnSpc>
                  <a:spcBef>
                    <a:spcPts val="1800"/>
                  </a:spcBef>
                  <a:spcAft>
                    <a:spcPts val="0"/>
                  </a:spcAft>
                  <a:buClr>
                    <a:srgbClr val="059483"/>
                  </a:buClr>
                  <a:buSzPts val="1400"/>
                  <a:buFont typeface="Calibri"/>
                  <a:buNone/>
                </a:pPr>
                <a:r>
                  <a:rPr b="1" i="0" lang="pt-BR" sz="1400" u="none" cap="none" strike="noStrike">
                    <a:solidFill>
                      <a:srgbClr val="37302C"/>
                    </a:solidFill>
                    <a:latin typeface="Calibri"/>
                    <a:ea typeface="Calibri"/>
                    <a:cs typeface="Calibri"/>
                    <a:sym typeface="Calibri"/>
                  </a:rPr>
                  <a:t>Fadiga</a:t>
                </a:r>
                <a:endParaRPr/>
              </a:p>
              <a:p>
                <a:pPr indent="0" lvl="0" marL="0" marR="0" rtl="0" algn="l">
                  <a:lnSpc>
                    <a:spcPct val="100000"/>
                  </a:lnSpc>
                  <a:spcBef>
                    <a:spcPts val="1800"/>
                  </a:spcBef>
                  <a:spcAft>
                    <a:spcPts val="0"/>
                  </a:spcAft>
                  <a:buClr>
                    <a:srgbClr val="059483"/>
                  </a:buClr>
                  <a:buSzPts val="1400"/>
                  <a:buFont typeface="Calibri"/>
                  <a:buNone/>
                </a:pPr>
                <a:r>
                  <a:rPr b="1" i="0" lang="pt-BR" sz="1400" u="none" cap="none" strike="noStrike">
                    <a:solidFill>
                      <a:srgbClr val="37302C"/>
                    </a:solidFill>
                    <a:latin typeface="Calibri"/>
                    <a:ea typeface="Calibri"/>
                    <a:cs typeface="Calibri"/>
                    <a:sym typeface="Calibri"/>
                  </a:rPr>
                  <a:t>Dispneia aos esforços</a:t>
                </a:r>
                <a:r>
                  <a:rPr b="1" baseline="30000" i="0" lang="pt-BR" sz="1400" u="none" cap="none" strike="noStrike">
                    <a:solidFill>
                      <a:srgbClr val="37302C"/>
                    </a:solidFill>
                    <a:latin typeface="Calibri"/>
                    <a:ea typeface="Calibri"/>
                    <a:cs typeface="Calibri"/>
                    <a:sym typeface="Calibri"/>
                  </a:rPr>
                  <a:t>2</a:t>
                </a:r>
                <a:endParaRPr b="1" i="0" sz="1400" u="none" cap="none" strike="noStrike">
                  <a:solidFill>
                    <a:srgbClr val="37302C"/>
                  </a:solidFill>
                  <a:latin typeface="Calibri"/>
                  <a:ea typeface="Calibri"/>
                  <a:cs typeface="Calibri"/>
                  <a:sym typeface="Calibri"/>
                </a:endParaRPr>
              </a:p>
            </p:txBody>
          </p:sp>
          <p:sp>
            <p:nvSpPr>
              <p:cNvPr id="1457" name="Google Shape;1457;p27"/>
              <p:cNvSpPr txBox="1"/>
              <p:nvPr/>
            </p:nvSpPr>
            <p:spPr>
              <a:xfrm>
                <a:off x="7471189" y="1672834"/>
                <a:ext cx="2309815" cy="70788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DHL</a:t>
                </a:r>
                <a:r>
                  <a:rPr b="1" baseline="30000" i="0" lang="pt-BR" sz="1600" u="none" cap="none" strike="noStrike">
                    <a:solidFill>
                      <a:srgbClr val="FFFFFF"/>
                    </a:solidFill>
                    <a:latin typeface="Lustria"/>
                    <a:ea typeface="Lustria"/>
                    <a:cs typeface="Lustria"/>
                    <a:sym typeface="Lustria"/>
                  </a:rPr>
                  <a:t>4-6</a:t>
                </a:r>
                <a:r>
                  <a:rPr b="1" i="0" lang="pt-BR" sz="1600" u="none" cap="none" strike="noStrike">
                    <a:solidFill>
                      <a:srgbClr val="FFFFFF"/>
                    </a:solidFill>
                    <a:latin typeface="Lustria"/>
                    <a:ea typeface="Lustria"/>
                    <a:cs typeface="Lustria"/>
                    <a:sym typeface="Lustria"/>
                  </a:rPr>
                  <a:t>  </a:t>
                </a:r>
                <a:r>
                  <a:rPr b="0" i="0" lang="pt-BR" sz="1600" u="none" cap="small" strike="noStrike">
                    <a:solidFill>
                      <a:srgbClr val="FFFFFF"/>
                    </a:solidFill>
                    <a:latin typeface="Lustria"/>
                    <a:ea typeface="Lustria"/>
                    <a:cs typeface="Lustria"/>
                    <a:sym typeface="Lustria"/>
                  </a:rPr>
                  <a:t> </a:t>
                </a:r>
                <a:endParaRPr/>
              </a:p>
              <a:p>
                <a:pPr indent="0" lvl="0" marL="0" marR="0" rtl="0" algn="l">
                  <a:lnSpc>
                    <a:spcPct val="100000"/>
                  </a:lnSpc>
                  <a:spcBef>
                    <a:spcPts val="0"/>
                  </a:spcBef>
                  <a:spcAft>
                    <a:spcPts val="0"/>
                  </a:spcAft>
                  <a:buClr>
                    <a:srgbClr val="B52455"/>
                  </a:buClr>
                  <a:buSzPts val="1200"/>
                  <a:buFont typeface="Calibri"/>
                  <a:buNone/>
                </a:pPr>
                <a:r>
                  <a:rPr b="0" i="0" lang="pt-BR" sz="1200" u="none" cap="none" strike="noStrike">
                    <a:solidFill>
                      <a:srgbClr val="FFFFFF"/>
                    </a:solidFill>
                    <a:latin typeface="Calibri"/>
                    <a:ea typeface="Calibri"/>
                    <a:cs typeface="Calibri"/>
                    <a:sym typeface="Calibri"/>
                  </a:rPr>
                  <a:t>A DHL é um indicador da lesão celular ou tecidual</a:t>
                </a:r>
                <a:endParaRPr/>
              </a:p>
            </p:txBody>
          </p:sp>
          <p:sp>
            <p:nvSpPr>
              <p:cNvPr id="1458" name="Google Shape;1458;p27"/>
              <p:cNvSpPr/>
              <p:nvPr/>
            </p:nvSpPr>
            <p:spPr>
              <a:xfrm>
                <a:off x="7107830" y="2041403"/>
                <a:ext cx="301686" cy="20005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68D2DF"/>
                  </a:buClr>
                  <a:buSzPts val="700"/>
                  <a:buFont typeface="Calibri"/>
                  <a:buNone/>
                </a:pPr>
                <a:r>
                  <a:rPr b="0" i="0" lang="pt-BR" sz="700" u="none" cap="small" strike="noStrike">
                    <a:solidFill>
                      <a:srgbClr val="68D2DF"/>
                    </a:solidFill>
                    <a:latin typeface="Calibri"/>
                    <a:ea typeface="Calibri"/>
                    <a:cs typeface="Calibri"/>
                    <a:sym typeface="Calibri"/>
                  </a:rPr>
                  <a:t>OU</a:t>
                </a:r>
                <a:endParaRPr b="0" i="0" sz="900" u="none" cap="none" strike="noStrike">
                  <a:solidFill>
                    <a:srgbClr val="68D2DF"/>
                  </a:solidFill>
                  <a:latin typeface="Calibri"/>
                  <a:ea typeface="Calibri"/>
                  <a:cs typeface="Calibri"/>
                  <a:sym typeface="Calibri"/>
                </a:endParaRPr>
              </a:p>
            </p:txBody>
          </p:sp>
          <p:sp>
            <p:nvSpPr>
              <p:cNvPr id="1459" name="Google Shape;1459;p27"/>
              <p:cNvSpPr txBox="1"/>
              <p:nvPr/>
            </p:nvSpPr>
            <p:spPr>
              <a:xfrm>
                <a:off x="7471189" y="3809366"/>
                <a:ext cx="2610467" cy="121571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Contagem absoluta de reticulócitos</a:t>
                </a:r>
                <a:r>
                  <a:rPr b="1" baseline="30000" i="0" lang="pt-BR" sz="1600" u="none" cap="none" strike="noStrike">
                    <a:solidFill>
                      <a:srgbClr val="FFFFFF"/>
                    </a:solidFill>
                    <a:latin typeface="Lustria"/>
                    <a:ea typeface="Lustria"/>
                    <a:cs typeface="Lustria"/>
                    <a:sym typeface="Lustria"/>
                  </a:rPr>
                  <a:t>4,5</a:t>
                </a:r>
                <a:endParaRPr/>
              </a:p>
              <a:p>
                <a:pPr indent="0" lvl="0" marL="0" marR="0" rtl="0" algn="l">
                  <a:lnSpc>
                    <a:spcPct val="100000"/>
                  </a:lnSpc>
                  <a:spcBef>
                    <a:spcPts val="0"/>
                  </a:spcBef>
                  <a:spcAft>
                    <a:spcPts val="0"/>
                  </a:spcAft>
                  <a:buClr>
                    <a:srgbClr val="B52455"/>
                  </a:buClr>
                  <a:buSzPts val="1200"/>
                  <a:buFont typeface="Calibri"/>
                  <a:buNone/>
                </a:pPr>
                <a:r>
                  <a:rPr b="0" i="0" lang="pt-BR" sz="1200" u="none" cap="none" strike="noStrike">
                    <a:solidFill>
                      <a:srgbClr val="FFFFFF"/>
                    </a:solidFill>
                    <a:latin typeface="Calibri"/>
                    <a:ea typeface="Calibri"/>
                    <a:cs typeface="Calibri"/>
                    <a:sym typeface="Calibri"/>
                  </a:rPr>
                  <a:t>Substituem as hemácias destruídas</a:t>
                </a:r>
                <a:endParaRPr/>
              </a:p>
              <a:p>
                <a:pPr indent="0" lvl="0" marL="0" marR="0" rtl="0" algn="l">
                  <a:lnSpc>
                    <a:spcPct val="100000"/>
                  </a:lnSpc>
                  <a:spcBef>
                    <a:spcPts val="600"/>
                  </a:spcBef>
                  <a:spcAft>
                    <a:spcPts val="0"/>
                  </a:spcAft>
                  <a:buClr>
                    <a:srgbClr val="B52455"/>
                  </a:buClr>
                  <a:buSzPts val="1200"/>
                  <a:buFont typeface="Calibri"/>
                  <a:buNone/>
                </a:pPr>
                <a:r>
                  <a:rPr b="0" i="0" lang="pt-BR" sz="1200" u="none" cap="none" strike="noStrike">
                    <a:solidFill>
                      <a:srgbClr val="FFFFFF"/>
                    </a:solidFill>
                    <a:latin typeface="Calibri"/>
                    <a:ea typeface="Calibri"/>
                    <a:cs typeface="Calibri"/>
                    <a:sym typeface="Calibri"/>
                  </a:rPr>
                  <a:t>Marcador da HEV mais acurado que</a:t>
                </a:r>
                <a:br>
                  <a:rPr b="0" i="0" lang="pt-BR" sz="1200" u="none" cap="none" strike="noStrike">
                    <a:solidFill>
                      <a:srgbClr val="FFFFFF"/>
                    </a:solidFill>
                    <a:latin typeface="Calibri"/>
                    <a:ea typeface="Calibri"/>
                    <a:cs typeface="Calibri"/>
                    <a:sym typeface="Calibri"/>
                  </a:rPr>
                </a:br>
                <a:r>
                  <a:rPr b="0" i="0" lang="pt-BR" sz="1200" u="none" cap="none" strike="noStrike">
                    <a:solidFill>
                      <a:srgbClr val="FFFFFF"/>
                    </a:solidFill>
                    <a:latin typeface="Calibri"/>
                    <a:ea typeface="Calibri"/>
                    <a:cs typeface="Calibri"/>
                    <a:sym typeface="Calibri"/>
                  </a:rPr>
                  <a:t>a DHL </a:t>
                </a:r>
                <a:endParaRPr/>
              </a:p>
            </p:txBody>
          </p:sp>
          <p:sp>
            <p:nvSpPr>
              <p:cNvPr id="1460" name="Google Shape;1460;p27"/>
              <p:cNvSpPr txBox="1"/>
              <p:nvPr/>
            </p:nvSpPr>
            <p:spPr>
              <a:xfrm>
                <a:off x="7471189" y="2603376"/>
                <a:ext cx="2456052" cy="89255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Hb</a:t>
                </a:r>
                <a:r>
                  <a:rPr b="1" baseline="30000" i="0" lang="pt-BR" sz="1600" u="none" cap="none" strike="noStrike">
                    <a:solidFill>
                      <a:srgbClr val="FFFFFF"/>
                    </a:solidFill>
                    <a:latin typeface="Lustria"/>
                    <a:ea typeface="Lustria"/>
                    <a:cs typeface="Lustria"/>
                    <a:sym typeface="Lustria"/>
                  </a:rPr>
                  <a:t>4,7</a:t>
                </a:r>
                <a:endParaRPr/>
              </a:p>
              <a:p>
                <a:pPr indent="0" lvl="0" marL="0" marR="0" rtl="0" algn="l">
                  <a:lnSpc>
                    <a:spcPct val="100000"/>
                  </a:lnSpc>
                  <a:spcBef>
                    <a:spcPts val="0"/>
                  </a:spcBef>
                  <a:spcAft>
                    <a:spcPts val="0"/>
                  </a:spcAft>
                  <a:buClr>
                    <a:srgbClr val="B52455"/>
                  </a:buClr>
                  <a:buSzPts val="1200"/>
                  <a:buFont typeface="Calibri"/>
                  <a:buNone/>
                </a:pPr>
                <a:r>
                  <a:rPr b="0" i="0" lang="pt-BR" sz="1200" u="none" cap="none" strike="noStrike">
                    <a:solidFill>
                      <a:srgbClr val="FFFFFF"/>
                    </a:solidFill>
                    <a:latin typeface="Calibri"/>
                    <a:ea typeface="Calibri"/>
                    <a:cs typeface="Calibri"/>
                    <a:sym typeface="Calibri"/>
                  </a:rPr>
                  <a:t>A destruição das hemácias é mais rápida que a sua produção, resultando em anemia</a:t>
                </a:r>
                <a:endParaRPr/>
              </a:p>
            </p:txBody>
          </p:sp>
          <p:sp>
            <p:nvSpPr>
              <p:cNvPr id="1461" name="Google Shape;1461;p27"/>
              <p:cNvSpPr/>
              <p:nvPr/>
            </p:nvSpPr>
            <p:spPr>
              <a:xfrm rot="5400000">
                <a:off x="8555869" y="3117604"/>
                <a:ext cx="3369146" cy="479611"/>
              </a:xfrm>
              <a:prstGeom prst="triangle">
                <a:avLst>
                  <a:gd fmla="val 50000" name="adj"/>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b="0" i="0" sz="1600" u="none" cap="none" strike="noStrike">
                  <a:solidFill>
                    <a:srgbClr val="FFFFFF"/>
                  </a:solidFill>
                  <a:latin typeface="Calibri"/>
                  <a:ea typeface="Calibri"/>
                  <a:cs typeface="Calibri"/>
                  <a:sym typeface="Calibri"/>
                </a:endParaRPr>
              </a:p>
            </p:txBody>
          </p:sp>
          <p:sp>
            <p:nvSpPr>
              <p:cNvPr id="1462" name="Google Shape;1462;p27"/>
              <p:cNvSpPr/>
              <p:nvPr/>
            </p:nvSpPr>
            <p:spPr>
              <a:xfrm rot="-5400000">
                <a:off x="9526916" y="3184647"/>
                <a:ext cx="1292341" cy="30777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Consequências</a:t>
                </a:r>
                <a:endParaRPr/>
              </a:p>
            </p:txBody>
          </p:sp>
          <p:cxnSp>
            <p:nvCxnSpPr>
              <p:cNvPr id="1463" name="Google Shape;1463;p27"/>
              <p:cNvCxnSpPr/>
              <p:nvPr/>
            </p:nvCxnSpPr>
            <p:spPr>
              <a:xfrm rot="10800000">
                <a:off x="7267853" y="4015405"/>
                <a:ext cx="0" cy="759714"/>
              </a:xfrm>
              <a:prstGeom prst="straightConnector1">
                <a:avLst/>
              </a:prstGeom>
              <a:noFill/>
              <a:ln cap="flat" cmpd="sng" w="38100">
                <a:solidFill>
                  <a:schemeClr val="accent6"/>
                </a:solidFill>
                <a:prstDash val="solid"/>
                <a:miter lim="800000"/>
                <a:headEnd len="sm" w="sm" type="none"/>
                <a:tailEnd len="med" w="med" type="triangle"/>
              </a:ln>
            </p:spPr>
          </p:cxnSp>
          <p:cxnSp>
            <p:nvCxnSpPr>
              <p:cNvPr id="1464" name="Google Shape;1464;p27"/>
              <p:cNvCxnSpPr/>
              <p:nvPr/>
            </p:nvCxnSpPr>
            <p:spPr>
              <a:xfrm>
                <a:off x="7267853" y="2689358"/>
                <a:ext cx="0" cy="759714"/>
              </a:xfrm>
              <a:prstGeom prst="straightConnector1">
                <a:avLst/>
              </a:prstGeom>
              <a:noFill/>
              <a:ln cap="flat" cmpd="sng" w="38100">
                <a:solidFill>
                  <a:schemeClr val="accent6"/>
                </a:solidFill>
                <a:prstDash val="solid"/>
                <a:miter lim="800000"/>
                <a:headEnd len="sm" w="sm" type="none"/>
                <a:tailEnd len="med" w="med" type="triangle"/>
              </a:ln>
            </p:spPr>
          </p:cxnSp>
          <p:cxnSp>
            <p:nvCxnSpPr>
              <p:cNvPr id="1465" name="Google Shape;1465;p27"/>
              <p:cNvCxnSpPr/>
              <p:nvPr/>
            </p:nvCxnSpPr>
            <p:spPr>
              <a:xfrm>
                <a:off x="7117077" y="2290564"/>
                <a:ext cx="405499" cy="0"/>
              </a:xfrm>
              <a:prstGeom prst="straightConnector1">
                <a:avLst/>
              </a:prstGeom>
              <a:noFill/>
              <a:ln cap="flat" cmpd="sng" w="38100">
                <a:solidFill>
                  <a:schemeClr val="accent6"/>
                </a:solidFill>
                <a:prstDash val="solid"/>
                <a:miter lim="800000"/>
                <a:headEnd len="sm" w="sm" type="none"/>
                <a:tailEnd len="med" w="med" type="triangle"/>
              </a:ln>
            </p:spPr>
          </p:cxnSp>
        </p:grpSp>
        <p:cxnSp>
          <p:nvCxnSpPr>
            <p:cNvPr id="1466" name="Google Shape;1466;p27"/>
            <p:cNvCxnSpPr/>
            <p:nvPr/>
          </p:nvCxnSpPr>
          <p:spPr>
            <a:xfrm rot="10800000">
              <a:off x="7125403" y="1739117"/>
              <a:ext cx="0" cy="558309"/>
            </a:xfrm>
            <a:prstGeom prst="straightConnector1">
              <a:avLst/>
            </a:prstGeom>
            <a:noFill/>
            <a:ln cap="flat" cmpd="sng" w="38100">
              <a:solidFill>
                <a:schemeClr val="accent6"/>
              </a:solidFill>
              <a:prstDash val="solid"/>
              <a:miter lim="800000"/>
              <a:headEnd len="sm" w="sm" type="none"/>
              <a:tailEnd len="med" w="med" type="triangle"/>
            </a:ln>
          </p:spPr>
        </p:cxnSp>
      </p:grpSp>
      <p:cxnSp>
        <p:nvCxnSpPr>
          <p:cNvPr id="1467" name="Google Shape;1467;p27"/>
          <p:cNvCxnSpPr/>
          <p:nvPr/>
        </p:nvCxnSpPr>
        <p:spPr>
          <a:xfrm>
            <a:off x="5862757" y="4305613"/>
            <a:ext cx="987281" cy="0"/>
          </a:xfrm>
          <a:prstGeom prst="straightConnector1">
            <a:avLst/>
          </a:prstGeom>
          <a:noFill/>
          <a:ln cap="flat" cmpd="sng" w="38100">
            <a:solidFill>
              <a:schemeClr val="accent6"/>
            </a:solidFill>
            <a:prstDash val="solid"/>
            <a:miter lim="800000"/>
            <a:headEnd len="sm" w="sm" type="none"/>
            <a:tailEnd len="med" w="med" type="triangl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16"/>
                                        </p:tgtEl>
                                        <p:attrNameLst>
                                          <p:attrName>style.visibility</p:attrName>
                                        </p:attrNameLst>
                                      </p:cBhvr>
                                      <p:to>
                                        <p:strVal val="visible"/>
                                      </p:to>
                                    </p:set>
                                    <p:animEffect filter="fade" transition="in">
                                      <p:cBhvr>
                                        <p:cTn dur="500"/>
                                        <p:tgtEl>
                                          <p:spTgt spid="1416"/>
                                        </p:tgtEl>
                                      </p:cBhvr>
                                    </p:animEffect>
                                  </p:childTnLst>
                                </p:cTn>
                              </p:par>
                              <p:par>
                                <p:cTn fill="hold" nodeType="withEffect" presetClass="entr" presetID="10" presetSubtype="0">
                                  <p:stCondLst>
                                    <p:cond delay="500"/>
                                  </p:stCondLst>
                                  <p:childTnLst>
                                    <p:set>
                                      <p:cBhvr>
                                        <p:cTn dur="1" fill="hold">
                                          <p:stCondLst>
                                            <p:cond delay="0"/>
                                          </p:stCondLst>
                                        </p:cTn>
                                        <p:tgtEl>
                                          <p:spTgt spid="1420"/>
                                        </p:tgtEl>
                                        <p:attrNameLst>
                                          <p:attrName>style.visibility</p:attrName>
                                        </p:attrNameLst>
                                      </p:cBhvr>
                                      <p:to>
                                        <p:strVal val="visible"/>
                                      </p:to>
                                    </p:set>
                                    <p:animEffect filter="fade" transition="in">
                                      <p:cBhvr>
                                        <p:cTn dur="500"/>
                                        <p:tgtEl>
                                          <p:spTgt spid="142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421"/>
                                        </p:tgtEl>
                                        <p:attrNameLst>
                                          <p:attrName>style.visibility</p:attrName>
                                        </p:attrNameLst>
                                      </p:cBhvr>
                                      <p:to>
                                        <p:strVal val="visible"/>
                                      </p:to>
                                    </p:set>
                                    <p:animEffect filter="fade" transition="in">
                                      <p:cBhvr>
                                        <p:cTn dur="500"/>
                                        <p:tgtEl>
                                          <p:spTgt spid="142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467"/>
                                        </p:tgtEl>
                                        <p:attrNameLst>
                                          <p:attrName>style.visibility</p:attrName>
                                        </p:attrNameLst>
                                      </p:cBhvr>
                                      <p:to>
                                        <p:strVal val="visible"/>
                                      </p:to>
                                    </p:set>
                                    <p:animEffect filter="fade" transition="in">
                                      <p:cBhvr>
                                        <p:cTn dur="500"/>
                                        <p:tgtEl>
                                          <p:spTgt spid="1467"/>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453"/>
                                        </p:tgtEl>
                                        <p:attrNameLst>
                                          <p:attrName>style.visibility</p:attrName>
                                        </p:attrNameLst>
                                      </p:cBhvr>
                                      <p:to>
                                        <p:strVal val="visible"/>
                                      </p:to>
                                    </p:set>
                                    <p:animEffect filter="fade" transition="in">
                                      <p:cBhvr>
                                        <p:cTn dur="500"/>
                                        <p:tgtEl>
                                          <p:spTgt spid="1453"/>
                                        </p:tgtEl>
                                      </p:cBhvr>
                                    </p:animEffect>
                                  </p:childTnLst>
                                </p:cTn>
                              </p:par>
                            </p:childTnLst>
                          </p:cTn>
                        </p:par>
                        <p:par>
                          <p:cTn fill="hold">
                            <p:stCondLst>
                              <p:cond delay="2000"/>
                            </p:stCondLst>
                            <p:childTnLst>
                              <p:par>
                                <p:cTn fill="hold" nodeType="afterEffect" presetClass="entr" presetID="2" presetSubtype="2">
                                  <p:stCondLst>
                                    <p:cond delay="0"/>
                                  </p:stCondLst>
                                  <p:childTnLst>
                                    <p:set>
                                      <p:cBhvr>
                                        <p:cTn dur="1" fill="hold">
                                          <p:stCondLst>
                                            <p:cond delay="0"/>
                                          </p:stCondLst>
                                        </p:cTn>
                                        <p:tgtEl>
                                          <p:spTgt spid="1419"/>
                                        </p:tgtEl>
                                        <p:attrNameLst>
                                          <p:attrName>style.visibility</p:attrName>
                                        </p:attrNameLst>
                                      </p:cBhvr>
                                      <p:to>
                                        <p:strVal val="visible"/>
                                      </p:to>
                                    </p:set>
                                    <p:anim calcmode="lin" valueType="num">
                                      <p:cBhvr additive="base">
                                        <p:cTn dur="500"/>
                                        <p:tgtEl>
                                          <p:spTgt spid="1419"/>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58" name="Shape 16258"/>
        <p:cNvGrpSpPr/>
        <p:nvPr/>
      </p:nvGrpSpPr>
      <p:grpSpPr>
        <a:xfrm>
          <a:off x="0" y="0"/>
          <a:ext cx="0" cy="0"/>
          <a:chOff x="0" y="0"/>
          <a:chExt cx="0" cy="0"/>
        </a:xfrm>
      </p:grpSpPr>
      <p:sp>
        <p:nvSpPr>
          <p:cNvPr id="16259" name="Google Shape;16259;p270"/>
          <p:cNvSpPr/>
          <p:nvPr/>
        </p:nvSpPr>
        <p:spPr>
          <a:xfrm flipH="1">
            <a:off x="7570054" y="1478726"/>
            <a:ext cx="4162701" cy="415157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260" name="Google Shape;16260;p270"/>
          <p:cNvSpPr/>
          <p:nvPr/>
        </p:nvSpPr>
        <p:spPr>
          <a:xfrm flipH="1">
            <a:off x="407988" y="1478726"/>
            <a:ext cx="6953846" cy="415157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261" name="Google Shape;16261;p270"/>
          <p:cNvSpPr/>
          <p:nvPr/>
        </p:nvSpPr>
        <p:spPr>
          <a:xfrm>
            <a:off x="0" y="1962218"/>
            <a:ext cx="3091992" cy="3101932"/>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262" name="Google Shape;16262;p270"/>
          <p:cNvSpPr txBox="1"/>
          <p:nvPr/>
        </p:nvSpPr>
        <p:spPr>
          <a:xfrm>
            <a:off x="296269" y="385036"/>
            <a:ext cx="10337484"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Desfechos secundários</a:t>
            </a:r>
            <a:r>
              <a:rPr b="1" baseline="30000" i="0" lang="pt-BR" sz="3500" u="none" cap="none" strike="noStrike">
                <a:solidFill>
                  <a:srgbClr val="830051"/>
                </a:solidFill>
                <a:latin typeface="Lustria"/>
                <a:ea typeface="Lustria"/>
                <a:cs typeface="Lustria"/>
                <a:sym typeface="Lustria"/>
              </a:rPr>
              <a:t>1</a:t>
            </a:r>
            <a:endParaRPr b="1" i="0" sz="3500" u="none" cap="none" strike="noStrike">
              <a:solidFill>
                <a:srgbClr val="830051"/>
              </a:solidFill>
              <a:latin typeface="Lustria"/>
              <a:ea typeface="Lustria"/>
              <a:cs typeface="Lustria"/>
              <a:sym typeface="Lustria"/>
            </a:endParaRPr>
          </a:p>
        </p:txBody>
      </p:sp>
      <p:sp>
        <p:nvSpPr>
          <p:cNvPr id="16263" name="Google Shape;16263;p270"/>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*Definido como proporção de pacientes que não receberam transfusão e não necessitaram de transfusão conforme as diretrizes previstas no protocolo.</a:t>
            </a:r>
            <a:endParaRPr/>
          </a:p>
          <a:p>
            <a:pPr indent="0" lvl="0" marL="0" rtl="0" algn="l">
              <a:lnSpc>
                <a:spcPct val="90000"/>
              </a:lnSpc>
              <a:spcBef>
                <a:spcPts val="300"/>
              </a:spcBef>
              <a:spcAft>
                <a:spcPts val="0"/>
              </a:spcAft>
              <a:buClr>
                <a:schemeClr val="dk1"/>
              </a:buClr>
              <a:buSzPts val="800"/>
              <a:buNone/>
            </a:pPr>
            <a:r>
              <a:rPr b="0" i="0" lang="pt-BR" u="none"/>
              <a:t>ECU, eculizumabe; Hb, hemoglobina; LSM (SEM), média dos mínimos quadrados. RAV </a:t>
            </a:r>
            <a:r>
              <a:rPr lang="pt-BR"/>
              <a:t>ravulizumabe</a:t>
            </a:r>
            <a:r>
              <a:rPr b="0" i="0" lang="pt-BR" u="none"/>
              <a:t>. </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Lee JW, et al. Lancet Hematol.</a:t>
            </a:r>
            <a:r>
              <a:rPr b="0" i="0" lang="pt-BR" u="none"/>
              <a:t> </a:t>
            </a:r>
            <a:r>
              <a:rPr b="0" i="1" lang="pt-BR" u="none"/>
              <a:t>2023 Dec;</a:t>
            </a:r>
            <a:r>
              <a:rPr b="0" i="0" lang="pt-BR" u="none"/>
              <a:t> </a:t>
            </a:r>
            <a:r>
              <a:rPr b="0" i="1" lang="pt-BR" u="none"/>
              <a:t>10(12):e955-e965. supplement</a:t>
            </a:r>
            <a:endParaRPr/>
          </a:p>
        </p:txBody>
      </p:sp>
      <p:grpSp>
        <p:nvGrpSpPr>
          <p:cNvPr id="16264" name="Google Shape;16264;p270"/>
          <p:cNvGrpSpPr/>
          <p:nvPr/>
        </p:nvGrpSpPr>
        <p:grpSpPr>
          <a:xfrm>
            <a:off x="263810" y="3168080"/>
            <a:ext cx="2649072" cy="1589118"/>
            <a:chOff x="263810" y="3168080"/>
            <a:chExt cx="2649072" cy="1589118"/>
          </a:xfrm>
        </p:grpSpPr>
        <p:sp>
          <p:nvSpPr>
            <p:cNvPr id="16265" name="Google Shape;16265;p270"/>
            <p:cNvSpPr txBox="1"/>
            <p:nvPr/>
          </p:nvSpPr>
          <p:spPr>
            <a:xfrm>
              <a:off x="293306" y="3168080"/>
              <a:ext cx="2619576" cy="750847"/>
            </a:xfrm>
            <a:prstGeom prst="rect">
              <a:avLst/>
            </a:prstGeom>
            <a:noFill/>
            <a:ln>
              <a:noFill/>
            </a:ln>
          </p:spPr>
          <p:txBody>
            <a:bodyPr anchorCtr="0" anchor="t" bIns="0" lIns="0" spcFirstLastPara="1" rIns="0" wrap="square" tIns="12050">
              <a:spAutoFit/>
            </a:bodyPr>
            <a:lstStyle/>
            <a:p>
              <a:pPr indent="-12700" lvl="0" marL="12700" marR="5080" rtl="0" algn="l">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Na 12ª semana: proporção de pacientes que receberam danicopana x placebo:</a:t>
              </a:r>
              <a:endParaRPr/>
            </a:p>
          </p:txBody>
        </p:sp>
        <p:sp>
          <p:nvSpPr>
            <p:cNvPr id="16266" name="Google Shape;16266;p270"/>
            <p:cNvSpPr txBox="1"/>
            <p:nvPr/>
          </p:nvSpPr>
          <p:spPr>
            <a:xfrm>
              <a:off x="263810" y="4164087"/>
              <a:ext cx="2649072" cy="593111"/>
            </a:xfrm>
            <a:prstGeom prst="rect">
              <a:avLst/>
            </a:prstGeom>
            <a:noFill/>
            <a:ln>
              <a:noFill/>
            </a:ln>
          </p:spPr>
          <p:txBody>
            <a:bodyPr anchorCtr="0" anchor="t" bIns="0" lIns="0" spcFirstLastPara="1" rIns="0" wrap="square" tIns="13325">
              <a:spAutoFit/>
            </a:bodyPr>
            <a:lstStyle/>
            <a:p>
              <a:pPr indent="0" lvl="0" marL="12065" marR="28575" rtl="0" algn="l">
                <a:lnSpc>
                  <a:spcPct val="100000"/>
                </a:lnSpc>
                <a:spcBef>
                  <a:spcPts val="0"/>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Aumento de Hb ≥2 g/dL: 59,5% x 0%</a:t>
              </a:r>
              <a:endParaRPr/>
            </a:p>
            <a:p>
              <a:pPr indent="0" lvl="0" marL="12065" marR="28575" rtl="0" algn="l">
                <a:lnSpc>
                  <a:spcPct val="100000"/>
                </a:lnSpc>
                <a:spcBef>
                  <a:spcPts val="105"/>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a:p>
              <a:pPr indent="0" lvl="0" marL="12065" marR="28575" rtl="0" algn="l">
                <a:lnSpc>
                  <a:spcPct val="100000"/>
                </a:lnSpc>
                <a:spcBef>
                  <a:spcPts val="105"/>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Prevenção de transfusão: 83,3 x 38,1%</a:t>
              </a:r>
              <a:endParaRPr/>
            </a:p>
          </p:txBody>
        </p:sp>
        <p:cxnSp>
          <p:nvCxnSpPr>
            <p:cNvPr id="16267" name="Google Shape;16267;p270"/>
            <p:cNvCxnSpPr/>
            <p:nvPr/>
          </p:nvCxnSpPr>
          <p:spPr>
            <a:xfrm>
              <a:off x="263810" y="4058593"/>
              <a:ext cx="2626899" cy="0"/>
            </a:xfrm>
            <a:prstGeom prst="straightConnector1">
              <a:avLst/>
            </a:prstGeom>
            <a:noFill/>
            <a:ln cap="flat" cmpd="sng" w="12700">
              <a:solidFill>
                <a:schemeClr val="lt1"/>
              </a:solidFill>
              <a:prstDash val="solid"/>
              <a:miter lim="800000"/>
              <a:headEnd len="sm" w="sm" type="none"/>
              <a:tailEnd len="sm" w="sm" type="none"/>
            </a:ln>
          </p:spPr>
        </p:cxnSp>
      </p:grpSp>
      <p:sp>
        <p:nvSpPr>
          <p:cNvPr id="16268" name="Google Shape;16268;p270"/>
          <p:cNvSpPr/>
          <p:nvPr/>
        </p:nvSpPr>
        <p:spPr>
          <a:xfrm>
            <a:off x="285983" y="2244733"/>
            <a:ext cx="852056" cy="85205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269" name="Google Shape;16269;p270"/>
          <p:cNvGrpSpPr/>
          <p:nvPr/>
        </p:nvGrpSpPr>
        <p:grpSpPr>
          <a:xfrm>
            <a:off x="464550" y="2385433"/>
            <a:ext cx="485110" cy="523220"/>
            <a:chOff x="9733390" y="579967"/>
            <a:chExt cx="657396" cy="709041"/>
          </a:xfrm>
        </p:grpSpPr>
        <p:grpSp>
          <p:nvGrpSpPr>
            <p:cNvPr id="16270" name="Google Shape;16270;p270"/>
            <p:cNvGrpSpPr/>
            <p:nvPr/>
          </p:nvGrpSpPr>
          <p:grpSpPr>
            <a:xfrm>
              <a:off x="9733390" y="579967"/>
              <a:ext cx="657396" cy="709041"/>
              <a:chOff x="9733390" y="579967"/>
              <a:chExt cx="657396" cy="709041"/>
            </a:xfrm>
          </p:grpSpPr>
          <p:sp>
            <p:nvSpPr>
              <p:cNvPr id="16271" name="Google Shape;16271;p270"/>
              <p:cNvSpPr/>
              <p:nvPr/>
            </p:nvSpPr>
            <p:spPr>
              <a:xfrm>
                <a:off x="9882034" y="636079"/>
                <a:ext cx="163263" cy="24545"/>
              </a:xfrm>
              <a:custGeom>
                <a:rect b="b" l="l" r="r" t="t"/>
                <a:pathLst>
                  <a:path extrusionOk="0" h="24545" w="163263">
                    <a:moveTo>
                      <a:pt x="11901" y="24546"/>
                    </a:moveTo>
                    <a:cubicBezTo>
                      <a:pt x="5662" y="24546"/>
                      <a:pt x="424" y="19688"/>
                      <a:pt x="24" y="13383"/>
                    </a:cubicBezTo>
                    <a:cubicBezTo>
                      <a:pt x="-386" y="6820"/>
                      <a:pt x="4596" y="1162"/>
                      <a:pt x="11158" y="752"/>
                    </a:cubicBezTo>
                    <a:cubicBezTo>
                      <a:pt x="24884" y="-114"/>
                      <a:pt x="42191" y="210"/>
                      <a:pt x="57459" y="495"/>
                    </a:cubicBezTo>
                    <a:cubicBezTo>
                      <a:pt x="63946" y="619"/>
                      <a:pt x="70109" y="514"/>
                      <a:pt x="74909" y="724"/>
                    </a:cubicBezTo>
                    <a:cubicBezTo>
                      <a:pt x="83005" y="724"/>
                      <a:pt x="100674" y="524"/>
                      <a:pt x="117238" y="324"/>
                    </a:cubicBezTo>
                    <a:cubicBezTo>
                      <a:pt x="131935" y="152"/>
                      <a:pt x="145775" y="0"/>
                      <a:pt x="151357" y="0"/>
                    </a:cubicBezTo>
                    <a:cubicBezTo>
                      <a:pt x="157929" y="0"/>
                      <a:pt x="163263" y="5334"/>
                      <a:pt x="163263" y="11906"/>
                    </a:cubicBezTo>
                    <a:cubicBezTo>
                      <a:pt x="163263" y="18479"/>
                      <a:pt x="157929" y="23813"/>
                      <a:pt x="151357" y="23813"/>
                    </a:cubicBezTo>
                    <a:cubicBezTo>
                      <a:pt x="145813" y="23813"/>
                      <a:pt x="132097" y="23974"/>
                      <a:pt x="117514" y="24136"/>
                    </a:cubicBezTo>
                    <a:cubicBezTo>
                      <a:pt x="100741" y="24327"/>
                      <a:pt x="82386" y="24432"/>
                      <a:pt x="74766" y="24536"/>
                    </a:cubicBezTo>
                    <a:cubicBezTo>
                      <a:pt x="69718" y="24536"/>
                      <a:pt x="63622" y="24422"/>
                      <a:pt x="57031" y="24298"/>
                    </a:cubicBezTo>
                    <a:cubicBezTo>
                      <a:pt x="42210" y="24032"/>
                      <a:pt x="25408" y="23708"/>
                      <a:pt x="12654" y="24508"/>
                    </a:cubicBezTo>
                    <a:cubicBezTo>
                      <a:pt x="12397" y="24536"/>
                      <a:pt x="12149" y="24546"/>
                      <a:pt x="11901" y="24546"/>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272" name="Google Shape;16272;p270"/>
              <p:cNvSpPr/>
              <p:nvPr/>
            </p:nvSpPr>
            <p:spPr>
              <a:xfrm>
                <a:off x="10078868" y="634488"/>
                <a:ext cx="167494" cy="28232"/>
              </a:xfrm>
              <a:custGeom>
                <a:rect b="b" l="l" r="r" t="t"/>
                <a:pathLst>
                  <a:path extrusionOk="0" h="28232" w="167494">
                    <a:moveTo>
                      <a:pt x="92025" y="28232"/>
                    </a:moveTo>
                    <a:cubicBezTo>
                      <a:pt x="90778" y="28232"/>
                      <a:pt x="89530" y="28223"/>
                      <a:pt x="88263" y="28185"/>
                    </a:cubicBezTo>
                    <a:lnTo>
                      <a:pt x="71223" y="27746"/>
                    </a:lnTo>
                    <a:cubicBezTo>
                      <a:pt x="51687" y="27280"/>
                      <a:pt x="29541" y="26756"/>
                      <a:pt x="11034" y="25384"/>
                    </a:cubicBezTo>
                    <a:cubicBezTo>
                      <a:pt x="4481" y="24898"/>
                      <a:pt x="-453" y="19193"/>
                      <a:pt x="33" y="12640"/>
                    </a:cubicBezTo>
                    <a:cubicBezTo>
                      <a:pt x="519" y="6077"/>
                      <a:pt x="6291" y="1143"/>
                      <a:pt x="12777" y="1638"/>
                    </a:cubicBezTo>
                    <a:cubicBezTo>
                      <a:pt x="30694" y="2962"/>
                      <a:pt x="52525" y="3477"/>
                      <a:pt x="71785" y="3943"/>
                    </a:cubicBezTo>
                    <a:lnTo>
                      <a:pt x="88958" y="4372"/>
                    </a:lnTo>
                    <a:cubicBezTo>
                      <a:pt x="94807" y="4534"/>
                      <a:pt x="100712" y="4182"/>
                      <a:pt x="106970" y="3801"/>
                    </a:cubicBezTo>
                    <a:cubicBezTo>
                      <a:pt x="113028" y="3439"/>
                      <a:pt x="119286" y="3039"/>
                      <a:pt x="125715" y="3172"/>
                    </a:cubicBezTo>
                    <a:cubicBezTo>
                      <a:pt x="141936" y="3458"/>
                      <a:pt x="147337" y="2496"/>
                      <a:pt x="148956" y="2019"/>
                    </a:cubicBezTo>
                    <a:cubicBezTo>
                      <a:pt x="153852" y="-1276"/>
                      <a:pt x="160548" y="-495"/>
                      <a:pt x="164530" y="4048"/>
                    </a:cubicBezTo>
                    <a:cubicBezTo>
                      <a:pt x="168873" y="8992"/>
                      <a:pt x="168387" y="16507"/>
                      <a:pt x="163444" y="20850"/>
                    </a:cubicBezTo>
                    <a:cubicBezTo>
                      <a:pt x="157834" y="25794"/>
                      <a:pt x="147804" y="27375"/>
                      <a:pt x="125277" y="26984"/>
                    </a:cubicBezTo>
                    <a:cubicBezTo>
                      <a:pt x="119781" y="26899"/>
                      <a:pt x="114266" y="27213"/>
                      <a:pt x="108408" y="27575"/>
                    </a:cubicBezTo>
                    <a:cubicBezTo>
                      <a:pt x="103084" y="27899"/>
                      <a:pt x="97617" y="28232"/>
                      <a:pt x="92025" y="2823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273" name="Google Shape;16273;p270"/>
              <p:cNvSpPr/>
              <p:nvPr/>
            </p:nvSpPr>
            <p:spPr>
              <a:xfrm>
                <a:off x="9733390" y="632574"/>
                <a:ext cx="657396" cy="656434"/>
              </a:xfrm>
              <a:custGeom>
                <a:rect b="b" l="l" r="r" t="t"/>
                <a:pathLst>
                  <a:path extrusionOk="0" h="656434" w="657396">
                    <a:moveTo>
                      <a:pt x="119235" y="656435"/>
                    </a:moveTo>
                    <a:cubicBezTo>
                      <a:pt x="55874" y="656435"/>
                      <a:pt x="39463" y="650282"/>
                      <a:pt x="31948" y="644176"/>
                    </a:cubicBezTo>
                    <a:cubicBezTo>
                      <a:pt x="1563" y="619506"/>
                      <a:pt x="-971" y="567319"/>
                      <a:pt x="229" y="538401"/>
                    </a:cubicBezTo>
                    <a:cubicBezTo>
                      <a:pt x="1829" y="499720"/>
                      <a:pt x="1839" y="459715"/>
                      <a:pt x="1849" y="421015"/>
                    </a:cubicBezTo>
                    <a:cubicBezTo>
                      <a:pt x="1849" y="407366"/>
                      <a:pt x="1849" y="393754"/>
                      <a:pt x="1925" y="380219"/>
                    </a:cubicBezTo>
                    <a:cubicBezTo>
                      <a:pt x="2030" y="359903"/>
                      <a:pt x="2696" y="339548"/>
                      <a:pt x="3344" y="319869"/>
                    </a:cubicBezTo>
                    <a:cubicBezTo>
                      <a:pt x="4325" y="290056"/>
                      <a:pt x="5335" y="259233"/>
                      <a:pt x="4335" y="228724"/>
                    </a:cubicBezTo>
                    <a:cubicBezTo>
                      <a:pt x="3611" y="206379"/>
                      <a:pt x="3582" y="184062"/>
                      <a:pt x="3563" y="162478"/>
                    </a:cubicBezTo>
                    <a:cubicBezTo>
                      <a:pt x="3534" y="136341"/>
                      <a:pt x="3506" y="109309"/>
                      <a:pt x="2220" y="82344"/>
                    </a:cubicBezTo>
                    <a:cubicBezTo>
                      <a:pt x="1268" y="62551"/>
                      <a:pt x="2334" y="34186"/>
                      <a:pt x="22356" y="16422"/>
                    </a:cubicBezTo>
                    <a:cubicBezTo>
                      <a:pt x="41244" y="-342"/>
                      <a:pt x="63313" y="-76"/>
                      <a:pt x="80963" y="77"/>
                    </a:cubicBezTo>
                    <a:cubicBezTo>
                      <a:pt x="83040" y="96"/>
                      <a:pt x="85726" y="77"/>
                      <a:pt x="88545" y="48"/>
                    </a:cubicBezTo>
                    <a:cubicBezTo>
                      <a:pt x="92688" y="10"/>
                      <a:pt x="97060" y="-38"/>
                      <a:pt x="100061" y="48"/>
                    </a:cubicBezTo>
                    <a:cubicBezTo>
                      <a:pt x="106633" y="248"/>
                      <a:pt x="111805" y="5734"/>
                      <a:pt x="111605" y="12307"/>
                    </a:cubicBezTo>
                    <a:cubicBezTo>
                      <a:pt x="111415" y="18869"/>
                      <a:pt x="106290" y="24146"/>
                      <a:pt x="99346" y="23851"/>
                    </a:cubicBezTo>
                    <a:cubicBezTo>
                      <a:pt x="96584" y="23775"/>
                      <a:pt x="92593" y="23822"/>
                      <a:pt x="88783" y="23851"/>
                    </a:cubicBezTo>
                    <a:cubicBezTo>
                      <a:pt x="85773" y="23880"/>
                      <a:pt x="82878" y="23889"/>
                      <a:pt x="80706" y="23889"/>
                    </a:cubicBezTo>
                    <a:cubicBezTo>
                      <a:pt x="62380" y="23737"/>
                      <a:pt x="49350" y="24318"/>
                      <a:pt x="38158" y="34233"/>
                    </a:cubicBezTo>
                    <a:cubicBezTo>
                      <a:pt x="25909" y="45092"/>
                      <a:pt x="25232" y="65037"/>
                      <a:pt x="26004" y="81211"/>
                    </a:cubicBezTo>
                    <a:cubicBezTo>
                      <a:pt x="27318" y="108738"/>
                      <a:pt x="27347" y="136046"/>
                      <a:pt x="27376" y="162459"/>
                    </a:cubicBezTo>
                    <a:cubicBezTo>
                      <a:pt x="27395" y="183862"/>
                      <a:pt x="27423" y="205988"/>
                      <a:pt x="28138" y="227953"/>
                    </a:cubicBezTo>
                    <a:cubicBezTo>
                      <a:pt x="29157" y="259233"/>
                      <a:pt x="28128" y="290456"/>
                      <a:pt x="27137" y="320650"/>
                    </a:cubicBezTo>
                    <a:cubicBezTo>
                      <a:pt x="26499" y="340167"/>
                      <a:pt x="25832" y="360360"/>
                      <a:pt x="25737" y="380343"/>
                    </a:cubicBezTo>
                    <a:cubicBezTo>
                      <a:pt x="25671" y="393840"/>
                      <a:pt x="25671" y="407413"/>
                      <a:pt x="25661" y="421024"/>
                    </a:cubicBezTo>
                    <a:cubicBezTo>
                      <a:pt x="25652" y="459953"/>
                      <a:pt x="25652" y="500215"/>
                      <a:pt x="24023" y="539392"/>
                    </a:cubicBezTo>
                    <a:cubicBezTo>
                      <a:pt x="23213" y="559080"/>
                      <a:pt x="23813" y="606895"/>
                      <a:pt x="46959" y="625698"/>
                    </a:cubicBezTo>
                    <a:cubicBezTo>
                      <a:pt x="48645" y="626926"/>
                      <a:pt x="60761" y="633251"/>
                      <a:pt x="128455" y="632584"/>
                    </a:cubicBezTo>
                    <a:lnTo>
                      <a:pt x="131808" y="632565"/>
                    </a:lnTo>
                    <a:cubicBezTo>
                      <a:pt x="131951" y="632565"/>
                      <a:pt x="132093" y="632565"/>
                      <a:pt x="132236" y="632565"/>
                    </a:cubicBezTo>
                    <a:cubicBezTo>
                      <a:pt x="163650" y="632565"/>
                      <a:pt x="228953" y="631632"/>
                      <a:pt x="276702" y="630956"/>
                    </a:cubicBezTo>
                    <a:cubicBezTo>
                      <a:pt x="307096" y="630527"/>
                      <a:pt x="331880" y="629870"/>
                      <a:pt x="338881" y="630174"/>
                    </a:cubicBezTo>
                    <a:lnTo>
                      <a:pt x="345082" y="630136"/>
                    </a:lnTo>
                    <a:cubicBezTo>
                      <a:pt x="362989" y="629965"/>
                      <a:pt x="381125" y="629936"/>
                      <a:pt x="388811" y="631270"/>
                    </a:cubicBezTo>
                    <a:cubicBezTo>
                      <a:pt x="395955" y="632499"/>
                      <a:pt x="404480" y="632089"/>
                      <a:pt x="413510" y="631679"/>
                    </a:cubicBezTo>
                    <a:cubicBezTo>
                      <a:pt x="420406" y="631365"/>
                      <a:pt x="427540" y="631022"/>
                      <a:pt x="434731" y="631384"/>
                    </a:cubicBezTo>
                    <a:cubicBezTo>
                      <a:pt x="463744" y="632832"/>
                      <a:pt x="507540" y="633241"/>
                      <a:pt x="531553" y="631175"/>
                    </a:cubicBezTo>
                    <a:cubicBezTo>
                      <a:pt x="531896" y="631146"/>
                      <a:pt x="532239" y="631127"/>
                      <a:pt x="532582" y="631127"/>
                    </a:cubicBezTo>
                    <a:lnTo>
                      <a:pt x="557966" y="631127"/>
                    </a:lnTo>
                    <a:cubicBezTo>
                      <a:pt x="559594" y="631041"/>
                      <a:pt x="561604" y="631165"/>
                      <a:pt x="565319" y="631384"/>
                    </a:cubicBezTo>
                    <a:cubicBezTo>
                      <a:pt x="605514" y="633823"/>
                      <a:pt x="618964" y="628289"/>
                      <a:pt x="623202" y="623221"/>
                    </a:cubicBezTo>
                    <a:cubicBezTo>
                      <a:pt x="633985" y="610296"/>
                      <a:pt x="632718" y="589827"/>
                      <a:pt x="631604" y="571777"/>
                    </a:cubicBezTo>
                    <a:lnTo>
                      <a:pt x="631299" y="566748"/>
                    </a:lnTo>
                    <a:cubicBezTo>
                      <a:pt x="628117" y="509969"/>
                      <a:pt x="628327" y="451819"/>
                      <a:pt x="628784" y="401765"/>
                    </a:cubicBezTo>
                    <a:cubicBezTo>
                      <a:pt x="629298" y="344729"/>
                      <a:pt x="630603" y="292294"/>
                      <a:pt x="632756" y="241450"/>
                    </a:cubicBezTo>
                    <a:cubicBezTo>
                      <a:pt x="633337" y="227848"/>
                      <a:pt x="633185" y="214780"/>
                      <a:pt x="633032" y="200930"/>
                    </a:cubicBezTo>
                    <a:cubicBezTo>
                      <a:pt x="632889" y="187967"/>
                      <a:pt x="632737" y="174565"/>
                      <a:pt x="633232" y="160659"/>
                    </a:cubicBezTo>
                    <a:cubicBezTo>
                      <a:pt x="633775" y="145323"/>
                      <a:pt x="633585" y="131083"/>
                      <a:pt x="633375" y="116015"/>
                    </a:cubicBezTo>
                    <a:cubicBezTo>
                      <a:pt x="633223" y="105137"/>
                      <a:pt x="633080" y="94212"/>
                      <a:pt x="633213" y="82849"/>
                    </a:cubicBezTo>
                    <a:cubicBezTo>
                      <a:pt x="633461" y="63151"/>
                      <a:pt x="628860" y="49073"/>
                      <a:pt x="619154" y="39824"/>
                    </a:cubicBezTo>
                    <a:cubicBezTo>
                      <a:pt x="607572" y="28785"/>
                      <a:pt x="587569" y="24051"/>
                      <a:pt x="559756" y="25727"/>
                    </a:cubicBezTo>
                    <a:cubicBezTo>
                      <a:pt x="553117" y="26204"/>
                      <a:pt x="547545" y="21127"/>
                      <a:pt x="547155" y="14564"/>
                    </a:cubicBezTo>
                    <a:cubicBezTo>
                      <a:pt x="546755" y="8001"/>
                      <a:pt x="551755" y="2353"/>
                      <a:pt x="558318" y="1963"/>
                    </a:cubicBezTo>
                    <a:cubicBezTo>
                      <a:pt x="593551" y="-181"/>
                      <a:pt x="618792" y="6573"/>
                      <a:pt x="635585" y="22584"/>
                    </a:cubicBezTo>
                    <a:cubicBezTo>
                      <a:pt x="650139" y="36462"/>
                      <a:pt x="657359" y="56827"/>
                      <a:pt x="657026" y="83144"/>
                    </a:cubicBezTo>
                    <a:cubicBezTo>
                      <a:pt x="656883" y="94298"/>
                      <a:pt x="657035" y="105023"/>
                      <a:pt x="657188" y="115691"/>
                    </a:cubicBezTo>
                    <a:cubicBezTo>
                      <a:pt x="657388" y="130388"/>
                      <a:pt x="657597" y="145590"/>
                      <a:pt x="657026" y="161516"/>
                    </a:cubicBezTo>
                    <a:cubicBezTo>
                      <a:pt x="656549" y="174860"/>
                      <a:pt x="656702" y="187976"/>
                      <a:pt x="656845" y="200664"/>
                    </a:cubicBezTo>
                    <a:cubicBezTo>
                      <a:pt x="656997" y="214208"/>
                      <a:pt x="657150" y="228229"/>
                      <a:pt x="656549" y="242459"/>
                    </a:cubicBezTo>
                    <a:cubicBezTo>
                      <a:pt x="654397" y="293037"/>
                      <a:pt x="653111" y="345215"/>
                      <a:pt x="652587" y="401984"/>
                    </a:cubicBezTo>
                    <a:cubicBezTo>
                      <a:pt x="652139" y="451657"/>
                      <a:pt x="651920" y="509350"/>
                      <a:pt x="655064" y="565424"/>
                    </a:cubicBezTo>
                    <a:lnTo>
                      <a:pt x="655359" y="570319"/>
                    </a:lnTo>
                    <a:cubicBezTo>
                      <a:pt x="656683" y="591693"/>
                      <a:pt x="658331" y="618287"/>
                      <a:pt x="641481" y="638490"/>
                    </a:cubicBezTo>
                    <a:cubicBezTo>
                      <a:pt x="626508" y="656435"/>
                      <a:pt x="593856" y="656978"/>
                      <a:pt x="563871" y="655178"/>
                    </a:cubicBezTo>
                    <a:cubicBezTo>
                      <a:pt x="561652" y="655044"/>
                      <a:pt x="560042" y="654939"/>
                      <a:pt x="559071" y="654930"/>
                    </a:cubicBezTo>
                    <a:lnTo>
                      <a:pt x="533086" y="654958"/>
                    </a:lnTo>
                    <a:cubicBezTo>
                      <a:pt x="507912" y="657083"/>
                      <a:pt x="463135" y="656663"/>
                      <a:pt x="433541" y="655187"/>
                    </a:cubicBezTo>
                    <a:cubicBezTo>
                      <a:pt x="427502" y="654873"/>
                      <a:pt x="420949" y="655187"/>
                      <a:pt x="414614" y="655482"/>
                    </a:cubicBezTo>
                    <a:cubicBezTo>
                      <a:pt x="404708" y="655940"/>
                      <a:pt x="394469" y="656425"/>
                      <a:pt x="384773" y="654749"/>
                    </a:cubicBezTo>
                    <a:cubicBezTo>
                      <a:pt x="378553" y="653682"/>
                      <a:pt x="355226" y="653873"/>
                      <a:pt x="345282" y="653958"/>
                    </a:cubicBezTo>
                    <a:lnTo>
                      <a:pt x="338872" y="653996"/>
                    </a:lnTo>
                    <a:cubicBezTo>
                      <a:pt x="332033" y="654016"/>
                      <a:pt x="307277" y="654349"/>
                      <a:pt x="277035" y="654778"/>
                    </a:cubicBezTo>
                    <a:cubicBezTo>
                      <a:pt x="229220" y="655454"/>
                      <a:pt x="163821" y="656387"/>
                      <a:pt x="132236" y="656387"/>
                    </a:cubicBezTo>
                    <a:cubicBezTo>
                      <a:pt x="132084" y="656387"/>
                      <a:pt x="131941" y="656387"/>
                      <a:pt x="131798" y="656387"/>
                    </a:cubicBezTo>
                    <a:lnTo>
                      <a:pt x="128664" y="656406"/>
                    </a:lnTo>
                    <a:cubicBezTo>
                      <a:pt x="125416" y="656416"/>
                      <a:pt x="122264" y="656435"/>
                      <a:pt x="119235" y="65643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274" name="Google Shape;16274;p270"/>
              <p:cNvSpPr/>
              <p:nvPr/>
            </p:nvSpPr>
            <p:spPr>
              <a:xfrm>
                <a:off x="9736926" y="764076"/>
                <a:ext cx="652522" cy="28270"/>
              </a:xfrm>
              <a:custGeom>
                <a:rect b="b" l="l" r="r" t="t"/>
                <a:pathLst>
                  <a:path extrusionOk="0" h="28270" w="652522">
                    <a:moveTo>
                      <a:pt x="273747" y="28271"/>
                    </a:moveTo>
                    <a:cubicBezTo>
                      <a:pt x="263479" y="28271"/>
                      <a:pt x="253354" y="27871"/>
                      <a:pt x="243400" y="27490"/>
                    </a:cubicBezTo>
                    <a:cubicBezTo>
                      <a:pt x="238247" y="27290"/>
                      <a:pt x="233075" y="27090"/>
                      <a:pt x="227865" y="26937"/>
                    </a:cubicBezTo>
                    <a:lnTo>
                      <a:pt x="215521" y="26632"/>
                    </a:lnTo>
                    <a:cubicBezTo>
                      <a:pt x="202243" y="26328"/>
                      <a:pt x="188517" y="26013"/>
                      <a:pt x="175506" y="25004"/>
                    </a:cubicBezTo>
                    <a:cubicBezTo>
                      <a:pt x="155199" y="23422"/>
                      <a:pt x="133491" y="23918"/>
                      <a:pt x="112489" y="24375"/>
                    </a:cubicBezTo>
                    <a:cubicBezTo>
                      <a:pt x="101744" y="24604"/>
                      <a:pt x="91143" y="24794"/>
                      <a:pt x="80570" y="24823"/>
                    </a:cubicBezTo>
                    <a:cubicBezTo>
                      <a:pt x="73989" y="24765"/>
                      <a:pt x="65692" y="25204"/>
                      <a:pt x="56824" y="25604"/>
                    </a:cubicBezTo>
                    <a:cubicBezTo>
                      <a:pt x="41737" y="26299"/>
                      <a:pt x="24630" y="27080"/>
                      <a:pt x="11114" y="26175"/>
                    </a:cubicBezTo>
                    <a:cubicBezTo>
                      <a:pt x="4551" y="25737"/>
                      <a:pt x="-411" y="20060"/>
                      <a:pt x="27" y="13497"/>
                    </a:cubicBezTo>
                    <a:cubicBezTo>
                      <a:pt x="465" y="6935"/>
                      <a:pt x="6285" y="2020"/>
                      <a:pt x="12705" y="2410"/>
                    </a:cubicBezTo>
                    <a:cubicBezTo>
                      <a:pt x="24868" y="3220"/>
                      <a:pt x="41270" y="2467"/>
                      <a:pt x="55729" y="1810"/>
                    </a:cubicBezTo>
                    <a:cubicBezTo>
                      <a:pt x="65035" y="1382"/>
                      <a:pt x="73627" y="801"/>
                      <a:pt x="80627" y="1010"/>
                    </a:cubicBezTo>
                    <a:cubicBezTo>
                      <a:pt x="90924" y="1096"/>
                      <a:pt x="101411" y="810"/>
                      <a:pt x="111965" y="572"/>
                    </a:cubicBezTo>
                    <a:cubicBezTo>
                      <a:pt x="133548" y="96"/>
                      <a:pt x="155856" y="-400"/>
                      <a:pt x="177354" y="1277"/>
                    </a:cubicBezTo>
                    <a:cubicBezTo>
                      <a:pt x="189727" y="2239"/>
                      <a:pt x="203119" y="2544"/>
                      <a:pt x="216073" y="2839"/>
                    </a:cubicBezTo>
                    <a:lnTo>
                      <a:pt x="228560" y="3153"/>
                    </a:lnTo>
                    <a:cubicBezTo>
                      <a:pt x="233856" y="3306"/>
                      <a:pt x="239104" y="3506"/>
                      <a:pt x="244343" y="3715"/>
                    </a:cubicBezTo>
                    <a:cubicBezTo>
                      <a:pt x="263450" y="4458"/>
                      <a:pt x="281491" y="5154"/>
                      <a:pt x="299922" y="3296"/>
                    </a:cubicBezTo>
                    <a:cubicBezTo>
                      <a:pt x="314733" y="1801"/>
                      <a:pt x="329382" y="2229"/>
                      <a:pt x="343556" y="2629"/>
                    </a:cubicBezTo>
                    <a:cubicBezTo>
                      <a:pt x="354862" y="2953"/>
                      <a:pt x="365549" y="3249"/>
                      <a:pt x="376398" y="2677"/>
                    </a:cubicBezTo>
                    <a:cubicBezTo>
                      <a:pt x="413707" y="677"/>
                      <a:pt x="451607" y="-1381"/>
                      <a:pt x="488621" y="1229"/>
                    </a:cubicBezTo>
                    <a:cubicBezTo>
                      <a:pt x="518111" y="3306"/>
                      <a:pt x="546190" y="2620"/>
                      <a:pt x="574746" y="1686"/>
                    </a:cubicBezTo>
                    <a:cubicBezTo>
                      <a:pt x="591301" y="1163"/>
                      <a:pt x="626200" y="1553"/>
                      <a:pt x="641183" y="2258"/>
                    </a:cubicBezTo>
                    <a:cubicBezTo>
                      <a:pt x="647756" y="2572"/>
                      <a:pt x="652823" y="8144"/>
                      <a:pt x="652508" y="14717"/>
                    </a:cubicBezTo>
                    <a:cubicBezTo>
                      <a:pt x="652194" y="21289"/>
                      <a:pt x="646622" y="26432"/>
                      <a:pt x="640050" y="26042"/>
                    </a:cubicBezTo>
                    <a:cubicBezTo>
                      <a:pt x="625800" y="25375"/>
                      <a:pt x="591291" y="24965"/>
                      <a:pt x="575527" y="25489"/>
                    </a:cubicBezTo>
                    <a:cubicBezTo>
                      <a:pt x="546324" y="26442"/>
                      <a:pt x="517577" y="27128"/>
                      <a:pt x="486954" y="24985"/>
                    </a:cubicBezTo>
                    <a:cubicBezTo>
                      <a:pt x="451417" y="22489"/>
                      <a:pt x="414269" y="24480"/>
                      <a:pt x="378331" y="26413"/>
                    </a:cubicBezTo>
                    <a:cubicBezTo>
                      <a:pt x="365873" y="27090"/>
                      <a:pt x="354195" y="26756"/>
                      <a:pt x="342879" y="26423"/>
                    </a:cubicBezTo>
                    <a:cubicBezTo>
                      <a:pt x="328868" y="26023"/>
                      <a:pt x="315619" y="25642"/>
                      <a:pt x="302322" y="26985"/>
                    </a:cubicBezTo>
                    <a:cubicBezTo>
                      <a:pt x="292692" y="27937"/>
                      <a:pt x="283158" y="28261"/>
                      <a:pt x="273747" y="2827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275" name="Google Shape;16275;p270"/>
              <p:cNvSpPr/>
              <p:nvPr/>
            </p:nvSpPr>
            <p:spPr>
              <a:xfrm>
                <a:off x="9821187" y="582168"/>
                <a:ext cx="84796" cy="147685"/>
              </a:xfrm>
              <a:custGeom>
                <a:rect b="b" l="l" r="r" t="t"/>
                <a:pathLst>
                  <a:path extrusionOk="0" h="147685" w="84796">
                    <a:moveTo>
                      <a:pt x="43621" y="147685"/>
                    </a:moveTo>
                    <a:cubicBezTo>
                      <a:pt x="26361" y="147685"/>
                      <a:pt x="10226" y="135484"/>
                      <a:pt x="5254" y="118681"/>
                    </a:cubicBezTo>
                    <a:cubicBezTo>
                      <a:pt x="3749" y="113595"/>
                      <a:pt x="2663" y="107718"/>
                      <a:pt x="1920" y="100717"/>
                    </a:cubicBezTo>
                    <a:cubicBezTo>
                      <a:pt x="1330" y="95059"/>
                      <a:pt x="1025" y="89297"/>
                      <a:pt x="739" y="83849"/>
                    </a:cubicBezTo>
                    <a:lnTo>
                      <a:pt x="539" y="79991"/>
                    </a:lnTo>
                    <a:cubicBezTo>
                      <a:pt x="129" y="72514"/>
                      <a:pt x="34" y="64980"/>
                      <a:pt x="6" y="57493"/>
                    </a:cubicBezTo>
                    <a:cubicBezTo>
                      <a:pt x="-42" y="46996"/>
                      <a:pt x="-166" y="22412"/>
                      <a:pt x="17484" y="8506"/>
                    </a:cubicBezTo>
                    <a:cubicBezTo>
                      <a:pt x="24637" y="2867"/>
                      <a:pt x="34191" y="0"/>
                      <a:pt x="45878" y="0"/>
                    </a:cubicBezTo>
                    <a:cubicBezTo>
                      <a:pt x="48059" y="0"/>
                      <a:pt x="50202" y="105"/>
                      <a:pt x="52260" y="286"/>
                    </a:cubicBezTo>
                    <a:cubicBezTo>
                      <a:pt x="58499" y="829"/>
                      <a:pt x="67366" y="4001"/>
                      <a:pt x="74196" y="16021"/>
                    </a:cubicBezTo>
                    <a:cubicBezTo>
                      <a:pt x="89131" y="42358"/>
                      <a:pt x="87264" y="102070"/>
                      <a:pt x="74958" y="127416"/>
                    </a:cubicBezTo>
                    <a:cubicBezTo>
                      <a:pt x="68814" y="140113"/>
                      <a:pt x="57098" y="147685"/>
                      <a:pt x="43621" y="147685"/>
                    </a:cubicBezTo>
                    <a:close/>
                    <a:moveTo>
                      <a:pt x="45888" y="23822"/>
                    </a:moveTo>
                    <a:cubicBezTo>
                      <a:pt x="39858" y="23822"/>
                      <a:pt x="35010" y="25022"/>
                      <a:pt x="32229" y="27213"/>
                    </a:cubicBezTo>
                    <a:cubicBezTo>
                      <a:pt x="24723" y="33128"/>
                      <a:pt x="23770" y="45787"/>
                      <a:pt x="23828" y="57388"/>
                    </a:cubicBezTo>
                    <a:cubicBezTo>
                      <a:pt x="23856" y="64484"/>
                      <a:pt x="23942" y="71599"/>
                      <a:pt x="24323" y="78686"/>
                    </a:cubicBezTo>
                    <a:lnTo>
                      <a:pt x="24532" y="82639"/>
                    </a:lnTo>
                    <a:cubicBezTo>
                      <a:pt x="24790" y="87678"/>
                      <a:pt x="25056" y="93002"/>
                      <a:pt x="25609" y="98241"/>
                    </a:cubicBezTo>
                    <a:cubicBezTo>
                      <a:pt x="26190" y="103775"/>
                      <a:pt x="26999" y="108252"/>
                      <a:pt x="28085" y="111928"/>
                    </a:cubicBezTo>
                    <a:cubicBezTo>
                      <a:pt x="30381" y="119701"/>
                      <a:pt x="37810" y="123882"/>
                      <a:pt x="43621" y="123882"/>
                    </a:cubicBezTo>
                    <a:cubicBezTo>
                      <a:pt x="47993" y="123882"/>
                      <a:pt x="51336" y="121587"/>
                      <a:pt x="53536" y="117053"/>
                    </a:cubicBezTo>
                    <a:cubicBezTo>
                      <a:pt x="62528" y="98508"/>
                      <a:pt x="64090" y="46492"/>
                      <a:pt x="53488" y="27794"/>
                    </a:cubicBezTo>
                    <a:cubicBezTo>
                      <a:pt x="51917" y="25022"/>
                      <a:pt x="50593" y="24060"/>
                      <a:pt x="50193" y="24022"/>
                    </a:cubicBezTo>
                    <a:cubicBezTo>
                      <a:pt x="48802" y="23889"/>
                      <a:pt x="47354" y="23822"/>
                      <a:pt x="45888" y="2382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276" name="Google Shape;16276;p270"/>
              <p:cNvSpPr/>
              <p:nvPr/>
            </p:nvSpPr>
            <p:spPr>
              <a:xfrm>
                <a:off x="10021559" y="581909"/>
                <a:ext cx="81070" cy="137381"/>
              </a:xfrm>
              <a:custGeom>
                <a:rect b="b" l="l" r="r" t="t"/>
                <a:pathLst>
                  <a:path extrusionOk="0" h="137381" w="81070">
                    <a:moveTo>
                      <a:pt x="42502" y="137381"/>
                    </a:moveTo>
                    <a:cubicBezTo>
                      <a:pt x="29367" y="137381"/>
                      <a:pt x="15860" y="130075"/>
                      <a:pt x="8888" y="119207"/>
                    </a:cubicBezTo>
                    <a:cubicBezTo>
                      <a:pt x="6697" y="115778"/>
                      <a:pt x="4916" y="111949"/>
                      <a:pt x="3602" y="107815"/>
                    </a:cubicBezTo>
                    <a:cubicBezTo>
                      <a:pt x="401" y="97690"/>
                      <a:pt x="363" y="87070"/>
                      <a:pt x="325" y="77697"/>
                    </a:cubicBezTo>
                    <a:cubicBezTo>
                      <a:pt x="316" y="74935"/>
                      <a:pt x="306" y="72211"/>
                      <a:pt x="211" y="69573"/>
                    </a:cubicBezTo>
                    <a:cubicBezTo>
                      <a:pt x="-342" y="54390"/>
                      <a:pt x="-323" y="36854"/>
                      <a:pt x="6935" y="21024"/>
                    </a:cubicBezTo>
                    <a:cubicBezTo>
                      <a:pt x="11231" y="11661"/>
                      <a:pt x="19204" y="4517"/>
                      <a:pt x="28271" y="1897"/>
                    </a:cubicBezTo>
                    <a:cubicBezTo>
                      <a:pt x="44226" y="-2684"/>
                      <a:pt x="58113" y="1116"/>
                      <a:pt x="67410" y="12375"/>
                    </a:cubicBezTo>
                    <a:cubicBezTo>
                      <a:pt x="89508" y="39140"/>
                      <a:pt x="78182" y="99595"/>
                      <a:pt x="78068" y="100195"/>
                    </a:cubicBezTo>
                    <a:cubicBezTo>
                      <a:pt x="74382" y="119331"/>
                      <a:pt x="65952" y="131266"/>
                      <a:pt x="52998" y="135686"/>
                    </a:cubicBezTo>
                    <a:cubicBezTo>
                      <a:pt x="49712" y="136810"/>
                      <a:pt x="46169" y="137381"/>
                      <a:pt x="42502" y="137381"/>
                    </a:cubicBezTo>
                    <a:close/>
                    <a:moveTo>
                      <a:pt x="41111" y="23776"/>
                    </a:moveTo>
                    <a:cubicBezTo>
                      <a:pt x="39282" y="23776"/>
                      <a:pt x="37177" y="24119"/>
                      <a:pt x="34872" y="24777"/>
                    </a:cubicBezTo>
                    <a:cubicBezTo>
                      <a:pt x="32567" y="25434"/>
                      <a:pt x="29919" y="28034"/>
                      <a:pt x="28586" y="30939"/>
                    </a:cubicBezTo>
                    <a:cubicBezTo>
                      <a:pt x="23499" y="42036"/>
                      <a:pt x="23557" y="56247"/>
                      <a:pt x="24014" y="68696"/>
                    </a:cubicBezTo>
                    <a:cubicBezTo>
                      <a:pt x="24119" y="71592"/>
                      <a:pt x="24138" y="74573"/>
                      <a:pt x="24147" y="77602"/>
                    </a:cubicBezTo>
                    <a:cubicBezTo>
                      <a:pt x="24176" y="85641"/>
                      <a:pt x="24204" y="93957"/>
                      <a:pt x="26319" y="100615"/>
                    </a:cubicBezTo>
                    <a:cubicBezTo>
                      <a:pt x="27005" y="102777"/>
                      <a:pt x="27871" y="104663"/>
                      <a:pt x="28948" y="106358"/>
                    </a:cubicBezTo>
                    <a:cubicBezTo>
                      <a:pt x="32081" y="111244"/>
                      <a:pt x="40587" y="114721"/>
                      <a:pt x="45340" y="113140"/>
                    </a:cubicBezTo>
                    <a:cubicBezTo>
                      <a:pt x="50931" y="111235"/>
                      <a:pt x="53608" y="101386"/>
                      <a:pt x="54703" y="95690"/>
                    </a:cubicBezTo>
                    <a:cubicBezTo>
                      <a:pt x="58723" y="74840"/>
                      <a:pt x="58999" y="39550"/>
                      <a:pt x="49074" y="27539"/>
                    </a:cubicBezTo>
                    <a:cubicBezTo>
                      <a:pt x="46883" y="24900"/>
                      <a:pt x="44502" y="23776"/>
                      <a:pt x="41111" y="23776"/>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277" name="Google Shape;16277;p270"/>
              <p:cNvSpPr/>
              <p:nvPr/>
            </p:nvSpPr>
            <p:spPr>
              <a:xfrm>
                <a:off x="10221877" y="579967"/>
                <a:ext cx="82407" cy="141522"/>
              </a:xfrm>
              <a:custGeom>
                <a:rect b="b" l="l" r="r" t="t"/>
                <a:pathLst>
                  <a:path extrusionOk="0" h="141522" w="82407">
                    <a:moveTo>
                      <a:pt x="40666" y="141522"/>
                    </a:moveTo>
                    <a:cubicBezTo>
                      <a:pt x="39142" y="141522"/>
                      <a:pt x="37599" y="141389"/>
                      <a:pt x="36018" y="141113"/>
                    </a:cubicBezTo>
                    <a:cubicBezTo>
                      <a:pt x="21911" y="138608"/>
                      <a:pt x="11062" y="125816"/>
                      <a:pt x="6062" y="115624"/>
                    </a:cubicBezTo>
                    <a:cubicBezTo>
                      <a:pt x="3966" y="111338"/>
                      <a:pt x="2461" y="106709"/>
                      <a:pt x="1461" y="101470"/>
                    </a:cubicBezTo>
                    <a:cubicBezTo>
                      <a:pt x="-539" y="90945"/>
                      <a:pt x="-44" y="79848"/>
                      <a:pt x="394" y="70066"/>
                    </a:cubicBezTo>
                    <a:cubicBezTo>
                      <a:pt x="575" y="66084"/>
                      <a:pt x="756" y="62189"/>
                      <a:pt x="747" y="58503"/>
                    </a:cubicBezTo>
                    <a:cubicBezTo>
                      <a:pt x="670" y="31413"/>
                      <a:pt x="6595" y="13964"/>
                      <a:pt x="18863" y="5143"/>
                    </a:cubicBezTo>
                    <a:cubicBezTo>
                      <a:pt x="23607" y="1734"/>
                      <a:pt x="29350" y="0"/>
                      <a:pt x="35932" y="0"/>
                    </a:cubicBezTo>
                    <a:cubicBezTo>
                      <a:pt x="43552" y="0"/>
                      <a:pt x="50610" y="2343"/>
                      <a:pt x="55191" y="4305"/>
                    </a:cubicBezTo>
                    <a:cubicBezTo>
                      <a:pt x="62678" y="7506"/>
                      <a:pt x="72765" y="15097"/>
                      <a:pt x="78328" y="33080"/>
                    </a:cubicBezTo>
                    <a:cubicBezTo>
                      <a:pt x="87167" y="61655"/>
                      <a:pt x="80547" y="105013"/>
                      <a:pt x="68955" y="123263"/>
                    </a:cubicBezTo>
                    <a:cubicBezTo>
                      <a:pt x="61468" y="135036"/>
                      <a:pt x="51429" y="141522"/>
                      <a:pt x="40666" y="141522"/>
                    </a:cubicBezTo>
                    <a:close/>
                    <a:moveTo>
                      <a:pt x="35932" y="23803"/>
                    </a:moveTo>
                    <a:cubicBezTo>
                      <a:pt x="34503" y="23803"/>
                      <a:pt x="33351" y="24041"/>
                      <a:pt x="32760" y="24460"/>
                    </a:cubicBezTo>
                    <a:cubicBezTo>
                      <a:pt x="30265" y="26251"/>
                      <a:pt x="24483" y="33147"/>
                      <a:pt x="24559" y="58417"/>
                    </a:cubicBezTo>
                    <a:cubicBezTo>
                      <a:pt x="24569" y="62465"/>
                      <a:pt x="24378" y="66742"/>
                      <a:pt x="24188" y="71114"/>
                    </a:cubicBezTo>
                    <a:cubicBezTo>
                      <a:pt x="23788" y="80010"/>
                      <a:pt x="23378" y="89202"/>
                      <a:pt x="24854" y="96984"/>
                    </a:cubicBezTo>
                    <a:cubicBezTo>
                      <a:pt x="25445" y="100117"/>
                      <a:pt x="26302" y="102775"/>
                      <a:pt x="27445" y="105118"/>
                    </a:cubicBezTo>
                    <a:cubicBezTo>
                      <a:pt x="30484" y="111319"/>
                      <a:pt x="36199" y="116938"/>
                      <a:pt x="40180" y="117643"/>
                    </a:cubicBezTo>
                    <a:lnTo>
                      <a:pt x="40656" y="117691"/>
                    </a:lnTo>
                    <a:cubicBezTo>
                      <a:pt x="42390" y="117691"/>
                      <a:pt x="45695" y="115424"/>
                      <a:pt x="48848" y="110461"/>
                    </a:cubicBezTo>
                    <a:cubicBezTo>
                      <a:pt x="56392" y="98593"/>
                      <a:pt x="62678" y="63036"/>
                      <a:pt x="55582" y="40091"/>
                    </a:cubicBezTo>
                    <a:cubicBezTo>
                      <a:pt x="53991" y="34966"/>
                      <a:pt x="51019" y="28394"/>
                      <a:pt x="45819" y="26175"/>
                    </a:cubicBezTo>
                    <a:cubicBezTo>
                      <a:pt x="42295" y="24670"/>
                      <a:pt x="38685" y="23803"/>
                      <a:pt x="35932" y="23803"/>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16278" name="Google Shape;16278;p270"/>
            <p:cNvGrpSpPr/>
            <p:nvPr/>
          </p:nvGrpSpPr>
          <p:grpSpPr>
            <a:xfrm>
              <a:off x="9910804" y="887005"/>
              <a:ext cx="301856" cy="305334"/>
              <a:chOff x="9910804" y="887005"/>
              <a:chExt cx="301856" cy="305334"/>
            </a:xfrm>
          </p:grpSpPr>
          <p:sp>
            <p:nvSpPr>
              <p:cNvPr id="16279" name="Google Shape;16279;p270"/>
              <p:cNvSpPr/>
              <p:nvPr/>
            </p:nvSpPr>
            <p:spPr>
              <a:xfrm>
                <a:off x="9910804" y="892414"/>
                <a:ext cx="293050" cy="299925"/>
              </a:xfrm>
              <a:custGeom>
                <a:rect b="b" l="l" r="r" t="t"/>
                <a:pathLst>
                  <a:path extrusionOk="0" h="299925" w="293050">
                    <a:moveTo>
                      <a:pt x="142970" y="299925"/>
                    </a:moveTo>
                    <a:cubicBezTo>
                      <a:pt x="105518" y="299925"/>
                      <a:pt x="70799" y="285438"/>
                      <a:pt x="45206" y="259120"/>
                    </a:cubicBezTo>
                    <a:cubicBezTo>
                      <a:pt x="6906" y="219725"/>
                      <a:pt x="-7458" y="170576"/>
                      <a:pt x="3648" y="116959"/>
                    </a:cubicBezTo>
                    <a:cubicBezTo>
                      <a:pt x="9792" y="87422"/>
                      <a:pt x="33280" y="49151"/>
                      <a:pt x="56026" y="31644"/>
                    </a:cubicBezTo>
                    <a:cubicBezTo>
                      <a:pt x="76800" y="15680"/>
                      <a:pt x="104747" y="3307"/>
                      <a:pt x="127245" y="116"/>
                    </a:cubicBezTo>
                    <a:cubicBezTo>
                      <a:pt x="133617" y="-770"/>
                      <a:pt x="139494" y="3498"/>
                      <a:pt x="140627" y="9794"/>
                    </a:cubicBezTo>
                    <a:cubicBezTo>
                      <a:pt x="142427" y="19757"/>
                      <a:pt x="141618" y="29882"/>
                      <a:pt x="140846" y="39683"/>
                    </a:cubicBezTo>
                    <a:cubicBezTo>
                      <a:pt x="140580" y="43055"/>
                      <a:pt x="140313" y="46398"/>
                      <a:pt x="140180" y="49646"/>
                    </a:cubicBezTo>
                    <a:cubicBezTo>
                      <a:pt x="139799" y="58505"/>
                      <a:pt x="140370" y="67420"/>
                      <a:pt x="140970" y="76850"/>
                    </a:cubicBezTo>
                    <a:cubicBezTo>
                      <a:pt x="141227" y="80898"/>
                      <a:pt x="141484" y="84936"/>
                      <a:pt x="141665" y="88965"/>
                    </a:cubicBezTo>
                    <a:cubicBezTo>
                      <a:pt x="142304" y="102977"/>
                      <a:pt x="142037" y="117264"/>
                      <a:pt x="141770" y="131076"/>
                    </a:cubicBezTo>
                    <a:cubicBezTo>
                      <a:pt x="141627" y="138438"/>
                      <a:pt x="141494" y="145544"/>
                      <a:pt x="141504" y="152354"/>
                    </a:cubicBezTo>
                    <a:lnTo>
                      <a:pt x="263557" y="153031"/>
                    </a:lnTo>
                    <a:cubicBezTo>
                      <a:pt x="265995" y="153031"/>
                      <a:pt x="267748" y="152897"/>
                      <a:pt x="269681" y="152754"/>
                    </a:cubicBezTo>
                    <a:cubicBezTo>
                      <a:pt x="273749" y="152450"/>
                      <a:pt x="278206" y="152164"/>
                      <a:pt x="281978" y="152421"/>
                    </a:cubicBezTo>
                    <a:cubicBezTo>
                      <a:pt x="285302" y="152650"/>
                      <a:pt x="288369" y="154269"/>
                      <a:pt x="290446" y="156869"/>
                    </a:cubicBezTo>
                    <a:cubicBezTo>
                      <a:pt x="292522" y="159470"/>
                      <a:pt x="293418" y="162822"/>
                      <a:pt x="292913" y="166108"/>
                    </a:cubicBezTo>
                    <a:cubicBezTo>
                      <a:pt x="292418" y="169376"/>
                      <a:pt x="291979" y="172605"/>
                      <a:pt x="291560" y="175814"/>
                    </a:cubicBezTo>
                    <a:cubicBezTo>
                      <a:pt x="290446" y="184168"/>
                      <a:pt x="289293" y="192807"/>
                      <a:pt x="286969" y="201608"/>
                    </a:cubicBezTo>
                    <a:cubicBezTo>
                      <a:pt x="278197" y="234831"/>
                      <a:pt x="233925" y="271493"/>
                      <a:pt x="233477" y="271855"/>
                    </a:cubicBezTo>
                    <a:cubicBezTo>
                      <a:pt x="224285" y="279332"/>
                      <a:pt x="214455" y="283171"/>
                      <a:pt x="204959" y="286866"/>
                    </a:cubicBezTo>
                    <a:lnTo>
                      <a:pt x="200530" y="288609"/>
                    </a:lnTo>
                    <a:cubicBezTo>
                      <a:pt x="181747" y="296125"/>
                      <a:pt x="162392" y="299925"/>
                      <a:pt x="142970" y="299925"/>
                    </a:cubicBezTo>
                    <a:close/>
                    <a:moveTo>
                      <a:pt x="117834" y="26510"/>
                    </a:moveTo>
                    <a:cubicBezTo>
                      <a:pt x="101937" y="31130"/>
                      <a:pt x="84201" y="40007"/>
                      <a:pt x="70533" y="50513"/>
                    </a:cubicBezTo>
                    <a:cubicBezTo>
                      <a:pt x="52292" y="64562"/>
                      <a:pt x="31928" y="97871"/>
                      <a:pt x="26946" y="121789"/>
                    </a:cubicBezTo>
                    <a:cubicBezTo>
                      <a:pt x="17526" y="167299"/>
                      <a:pt x="29728" y="209057"/>
                      <a:pt x="62265" y="242518"/>
                    </a:cubicBezTo>
                    <a:cubicBezTo>
                      <a:pt x="83334" y="264178"/>
                      <a:pt x="111995" y="276113"/>
                      <a:pt x="142961" y="276113"/>
                    </a:cubicBezTo>
                    <a:cubicBezTo>
                      <a:pt x="159344" y="276113"/>
                      <a:pt x="175727" y="272884"/>
                      <a:pt x="191662" y="266511"/>
                    </a:cubicBezTo>
                    <a:lnTo>
                      <a:pt x="196301" y="264692"/>
                    </a:lnTo>
                    <a:cubicBezTo>
                      <a:pt x="204445" y="261520"/>
                      <a:pt x="212141" y="258520"/>
                      <a:pt x="218446" y="253386"/>
                    </a:cubicBezTo>
                    <a:cubicBezTo>
                      <a:pt x="226086" y="247185"/>
                      <a:pt x="258147" y="217439"/>
                      <a:pt x="263928" y="195531"/>
                    </a:cubicBezTo>
                    <a:cubicBezTo>
                      <a:pt x="265529" y="189445"/>
                      <a:pt x="266500" y="183253"/>
                      <a:pt x="267386" y="176776"/>
                    </a:cubicBezTo>
                    <a:cubicBezTo>
                      <a:pt x="266338" y="176834"/>
                      <a:pt x="265367" y="176872"/>
                      <a:pt x="264490" y="176872"/>
                    </a:cubicBezTo>
                    <a:lnTo>
                      <a:pt x="262919" y="176834"/>
                    </a:lnTo>
                    <a:lnTo>
                      <a:pt x="129702" y="176100"/>
                    </a:lnTo>
                    <a:cubicBezTo>
                      <a:pt x="123301" y="176062"/>
                      <a:pt x="118072" y="170976"/>
                      <a:pt x="117862" y="164575"/>
                    </a:cubicBezTo>
                    <a:cubicBezTo>
                      <a:pt x="117520" y="153793"/>
                      <a:pt x="117729" y="142544"/>
                      <a:pt x="117958" y="130628"/>
                    </a:cubicBezTo>
                    <a:cubicBezTo>
                      <a:pt x="118215" y="117188"/>
                      <a:pt x="118472" y="103301"/>
                      <a:pt x="117872" y="90042"/>
                    </a:cubicBezTo>
                    <a:cubicBezTo>
                      <a:pt x="117691" y="86156"/>
                      <a:pt x="117453" y="82269"/>
                      <a:pt x="117196" y="78364"/>
                    </a:cubicBezTo>
                    <a:cubicBezTo>
                      <a:pt x="116586" y="68725"/>
                      <a:pt x="115948" y="58762"/>
                      <a:pt x="116377" y="48637"/>
                    </a:cubicBezTo>
                    <a:cubicBezTo>
                      <a:pt x="116529" y="45093"/>
                      <a:pt x="116815" y="41464"/>
                      <a:pt x="117100" y="37797"/>
                    </a:cubicBezTo>
                    <a:cubicBezTo>
                      <a:pt x="117415" y="33920"/>
                      <a:pt x="117710" y="30130"/>
                      <a:pt x="117834" y="2651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280" name="Google Shape;16280;p270"/>
              <p:cNvSpPr/>
              <p:nvPr/>
            </p:nvSpPr>
            <p:spPr>
              <a:xfrm>
                <a:off x="10063942" y="887005"/>
                <a:ext cx="148718" cy="147066"/>
              </a:xfrm>
              <a:custGeom>
                <a:rect b="b" l="l" r="r" t="t"/>
                <a:pathLst>
                  <a:path extrusionOk="0" h="147066" w="148718">
                    <a:moveTo>
                      <a:pt x="136822" y="147067"/>
                    </a:moveTo>
                    <a:cubicBezTo>
                      <a:pt x="136765" y="147067"/>
                      <a:pt x="136698" y="147057"/>
                      <a:pt x="136631" y="147067"/>
                    </a:cubicBezTo>
                    <a:lnTo>
                      <a:pt x="11911" y="147067"/>
                    </a:lnTo>
                    <a:cubicBezTo>
                      <a:pt x="8596" y="147067"/>
                      <a:pt x="5434" y="145686"/>
                      <a:pt x="3177" y="143257"/>
                    </a:cubicBezTo>
                    <a:cubicBezTo>
                      <a:pt x="929" y="140828"/>
                      <a:pt x="-214" y="137561"/>
                      <a:pt x="33" y="134256"/>
                    </a:cubicBezTo>
                    <a:cubicBezTo>
                      <a:pt x="1605" y="113720"/>
                      <a:pt x="1681" y="91193"/>
                      <a:pt x="1767" y="69419"/>
                    </a:cubicBezTo>
                    <a:cubicBezTo>
                      <a:pt x="1834" y="50245"/>
                      <a:pt x="1910" y="30424"/>
                      <a:pt x="2967" y="11431"/>
                    </a:cubicBezTo>
                    <a:cubicBezTo>
                      <a:pt x="3300" y="5497"/>
                      <a:pt x="7949" y="715"/>
                      <a:pt x="13873" y="230"/>
                    </a:cubicBezTo>
                    <a:cubicBezTo>
                      <a:pt x="38724" y="-1828"/>
                      <a:pt x="59974" y="10336"/>
                      <a:pt x="78424" y="21004"/>
                    </a:cubicBezTo>
                    <a:lnTo>
                      <a:pt x="80510" y="22204"/>
                    </a:lnTo>
                    <a:cubicBezTo>
                      <a:pt x="90645" y="28062"/>
                      <a:pt x="102227" y="35634"/>
                      <a:pt x="111381" y="47493"/>
                    </a:cubicBezTo>
                    <a:lnTo>
                      <a:pt x="113447" y="50160"/>
                    </a:lnTo>
                    <a:cubicBezTo>
                      <a:pt x="120839" y="59666"/>
                      <a:pt x="129221" y="70438"/>
                      <a:pt x="134412" y="82830"/>
                    </a:cubicBezTo>
                    <a:lnTo>
                      <a:pt x="135955" y="86497"/>
                    </a:lnTo>
                    <a:cubicBezTo>
                      <a:pt x="142461" y="101880"/>
                      <a:pt x="147652" y="114158"/>
                      <a:pt x="148452" y="132627"/>
                    </a:cubicBezTo>
                    <a:cubicBezTo>
                      <a:pt x="148633" y="133446"/>
                      <a:pt x="148719" y="134294"/>
                      <a:pt x="148719" y="135161"/>
                    </a:cubicBezTo>
                    <a:cubicBezTo>
                      <a:pt x="148728" y="141733"/>
                      <a:pt x="143394" y="147067"/>
                      <a:pt x="136822" y="147067"/>
                    </a:cubicBezTo>
                    <a:close/>
                    <a:moveTo>
                      <a:pt x="24579" y="123254"/>
                    </a:moveTo>
                    <a:lnTo>
                      <a:pt x="123487" y="123254"/>
                    </a:lnTo>
                    <a:cubicBezTo>
                      <a:pt x="121772" y="114120"/>
                      <a:pt x="118429" y="106195"/>
                      <a:pt x="114019" y="95765"/>
                    </a:cubicBezTo>
                    <a:lnTo>
                      <a:pt x="112447" y="92041"/>
                    </a:lnTo>
                    <a:cubicBezTo>
                      <a:pt x="108475" y="82564"/>
                      <a:pt x="101436" y="73524"/>
                      <a:pt x="94636" y="64781"/>
                    </a:cubicBezTo>
                    <a:lnTo>
                      <a:pt x="92521" y="62056"/>
                    </a:lnTo>
                    <a:cubicBezTo>
                      <a:pt x="85892" y="53465"/>
                      <a:pt x="76710" y="47521"/>
                      <a:pt x="68594" y="42835"/>
                    </a:cubicBezTo>
                    <a:lnTo>
                      <a:pt x="66489" y="41625"/>
                    </a:lnTo>
                    <a:cubicBezTo>
                      <a:pt x="52849" y="33739"/>
                      <a:pt x="39857" y="26233"/>
                      <a:pt x="26208" y="24290"/>
                    </a:cubicBezTo>
                    <a:cubicBezTo>
                      <a:pt x="25675" y="39177"/>
                      <a:pt x="25617" y="54541"/>
                      <a:pt x="25570" y="69514"/>
                    </a:cubicBezTo>
                    <a:cubicBezTo>
                      <a:pt x="25513" y="87336"/>
                      <a:pt x="25446" y="105652"/>
                      <a:pt x="24579" y="12325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grpSp>
        <p:nvGrpSpPr>
          <p:cNvPr id="16281" name="Google Shape;16281;p270"/>
          <p:cNvGrpSpPr/>
          <p:nvPr/>
        </p:nvGrpSpPr>
        <p:grpSpPr>
          <a:xfrm>
            <a:off x="3494766" y="1836411"/>
            <a:ext cx="3730494" cy="3524561"/>
            <a:chOff x="3494766" y="1836411"/>
            <a:chExt cx="3730494" cy="3524561"/>
          </a:xfrm>
        </p:grpSpPr>
        <p:sp>
          <p:nvSpPr>
            <p:cNvPr id="16282" name="Google Shape;16282;p270"/>
            <p:cNvSpPr txBox="1"/>
            <p:nvPr/>
          </p:nvSpPr>
          <p:spPr>
            <a:xfrm>
              <a:off x="4371304" y="1836411"/>
              <a:ext cx="2656220" cy="936154"/>
            </a:xfrm>
            <a:prstGeom prst="rect">
              <a:avLst/>
            </a:prstGeom>
            <a:noFill/>
            <a:ln>
              <a:noFill/>
            </a:ln>
          </p:spPr>
          <p:txBody>
            <a:bodyPr anchorCtr="0" anchor="t" bIns="0" lIns="0" spcFirstLastPara="1" rIns="0" wrap="square" tIns="12700">
              <a:spAutoFit/>
            </a:bodyPr>
            <a:lstStyle/>
            <a:p>
              <a:pPr indent="0" lvl="0" marL="12700" marR="0" rtl="0" algn="ctr">
                <a:lnSpc>
                  <a:spcPct val="100000"/>
                </a:lnSpc>
                <a:spcBef>
                  <a:spcPts val="0"/>
                </a:spcBef>
                <a:spcAft>
                  <a:spcPts val="0"/>
                </a:spcAft>
                <a:buClr>
                  <a:srgbClr val="3F4444"/>
                </a:buClr>
                <a:buSzPts val="1200"/>
                <a:buFont typeface="Lustria"/>
                <a:buNone/>
              </a:pPr>
              <a:r>
                <a:rPr b="1" i="0" lang="pt-BR" sz="1200" u="none" cap="none" strike="noStrike">
                  <a:solidFill>
                    <a:srgbClr val="3F4444"/>
                  </a:solidFill>
                  <a:latin typeface="Lustria"/>
                  <a:ea typeface="Lustria"/>
                  <a:cs typeface="Lustria"/>
                  <a:sym typeface="Lustria"/>
                </a:rPr>
                <a:t>Porcentagem de pacientes com aumento de Hb ≥2 g/dL na 12ª semana (sem transfusão de sangue)</a:t>
              </a:r>
              <a:br>
                <a:rPr b="1" i="0" lang="pt-BR" sz="1200" u="none" cap="none" strike="noStrike">
                  <a:solidFill>
                    <a:srgbClr val="3F4444"/>
                  </a:solidFill>
                  <a:latin typeface="Lustria"/>
                  <a:ea typeface="Lustria"/>
                  <a:cs typeface="Lustria"/>
                  <a:sym typeface="Lustria"/>
                </a:rPr>
              </a:br>
              <a:br>
                <a:rPr b="1" i="0" lang="pt-BR" sz="1200" u="none" cap="none" strike="noStrike">
                  <a:solidFill>
                    <a:srgbClr val="3F4444"/>
                  </a:solidFill>
                  <a:latin typeface="Lustria"/>
                  <a:ea typeface="Lustria"/>
                  <a:cs typeface="Lustria"/>
                  <a:sym typeface="Lustria"/>
                </a:rPr>
              </a:br>
              <a:endParaRPr b="0" i="0" sz="1200" u="none" cap="none" strike="noStrike">
                <a:solidFill>
                  <a:srgbClr val="3F4444"/>
                </a:solidFill>
                <a:latin typeface="Lustria"/>
                <a:ea typeface="Lustria"/>
                <a:cs typeface="Lustria"/>
                <a:sym typeface="Lustria"/>
              </a:endParaRPr>
            </a:p>
          </p:txBody>
        </p:sp>
        <p:sp>
          <p:nvSpPr>
            <p:cNvPr id="16283" name="Google Shape;16283;p270"/>
            <p:cNvSpPr txBox="1"/>
            <p:nvPr/>
          </p:nvSpPr>
          <p:spPr>
            <a:xfrm rot="-5400000">
              <a:off x="2334476" y="3344746"/>
              <a:ext cx="2489089" cy="168508"/>
            </a:xfrm>
            <a:prstGeom prst="rect">
              <a:avLst/>
            </a:prstGeom>
            <a:noFill/>
            <a:ln>
              <a:noFill/>
            </a:ln>
          </p:spPr>
          <p:txBody>
            <a:bodyPr anchorCtr="0" anchor="t" bIns="0" lIns="0" spcFirstLastPara="1" rIns="0" wrap="square" tIns="0">
              <a:spAutoFit/>
            </a:bodyPr>
            <a:lstStyle/>
            <a:p>
              <a:pPr indent="0" lvl="0" marL="12700" marR="0" rtl="0" algn="ctr">
                <a:lnSpc>
                  <a:spcPct val="137000"/>
                </a:lnSpc>
                <a:spcBef>
                  <a:spcPts val="0"/>
                </a:spcBef>
                <a:spcAft>
                  <a:spcPts val="0"/>
                </a:spcAft>
                <a:buClr>
                  <a:srgbClr val="3E3E3E"/>
                </a:buClr>
                <a:buSzPts val="1000"/>
                <a:buFont typeface="Calibri"/>
                <a:buNone/>
              </a:pPr>
              <a:r>
                <a:rPr b="1" i="0" lang="pt-BR" sz="1000" u="none" cap="none" strike="noStrike">
                  <a:solidFill>
                    <a:srgbClr val="3E3E3E"/>
                  </a:solidFill>
                  <a:latin typeface="Calibri"/>
                  <a:ea typeface="Calibri"/>
                  <a:cs typeface="Calibri"/>
                  <a:sym typeface="Calibri"/>
                </a:rPr>
                <a:t>Proporção de participantes do estudo (%)</a:t>
              </a:r>
              <a:endParaRPr b="1" i="0" sz="1000" u="none" cap="none" strike="noStrike">
                <a:solidFill>
                  <a:srgbClr val="3F4444"/>
                </a:solidFill>
                <a:latin typeface="Calibri"/>
                <a:ea typeface="Calibri"/>
                <a:cs typeface="Calibri"/>
                <a:sym typeface="Calibri"/>
              </a:endParaRPr>
            </a:p>
          </p:txBody>
        </p:sp>
        <p:sp>
          <p:nvSpPr>
            <p:cNvPr id="16284" name="Google Shape;16284;p270"/>
            <p:cNvSpPr/>
            <p:nvPr/>
          </p:nvSpPr>
          <p:spPr>
            <a:xfrm>
              <a:off x="4022204" y="2240601"/>
              <a:ext cx="3203056" cy="2762812"/>
            </a:xfrm>
            <a:custGeom>
              <a:rect b="b" l="l" r="r" t="t"/>
              <a:pathLst>
                <a:path extrusionOk="0" h="2219325" w="5295900">
                  <a:moveTo>
                    <a:pt x="0" y="0"/>
                  </a:moveTo>
                  <a:lnTo>
                    <a:pt x="0" y="2219325"/>
                  </a:lnTo>
                  <a:lnTo>
                    <a:pt x="5295900" y="2219325"/>
                  </a:lnTo>
                </a:path>
              </a:pathLst>
            </a:custGeom>
            <a:noFill/>
            <a:ln cap="flat" cmpd="sng" w="12700">
              <a:solidFill>
                <a:srgbClr val="7F7F7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285" name="Google Shape;16285;p270"/>
            <p:cNvSpPr txBox="1"/>
            <p:nvPr/>
          </p:nvSpPr>
          <p:spPr>
            <a:xfrm>
              <a:off x="3622709" y="2096655"/>
              <a:ext cx="502062"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100 -</a:t>
              </a:r>
              <a:endParaRPr/>
            </a:p>
          </p:txBody>
        </p:sp>
        <p:sp>
          <p:nvSpPr>
            <p:cNvPr id="16286" name="Google Shape;16286;p270"/>
            <p:cNvSpPr txBox="1"/>
            <p:nvPr/>
          </p:nvSpPr>
          <p:spPr>
            <a:xfrm>
              <a:off x="3701257" y="2645190"/>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80 -</a:t>
              </a:r>
              <a:endParaRPr/>
            </a:p>
          </p:txBody>
        </p:sp>
        <p:sp>
          <p:nvSpPr>
            <p:cNvPr id="16287" name="Google Shape;16287;p270"/>
            <p:cNvSpPr txBox="1"/>
            <p:nvPr/>
          </p:nvSpPr>
          <p:spPr>
            <a:xfrm>
              <a:off x="3701257" y="3202956"/>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60 -</a:t>
              </a:r>
              <a:endParaRPr/>
            </a:p>
          </p:txBody>
        </p:sp>
        <p:sp>
          <p:nvSpPr>
            <p:cNvPr id="16288" name="Google Shape;16288;p270"/>
            <p:cNvSpPr txBox="1"/>
            <p:nvPr/>
          </p:nvSpPr>
          <p:spPr>
            <a:xfrm>
              <a:off x="3701257" y="3759969"/>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40 -</a:t>
              </a:r>
              <a:endParaRPr/>
            </a:p>
          </p:txBody>
        </p:sp>
        <p:sp>
          <p:nvSpPr>
            <p:cNvPr id="16289" name="Google Shape;16289;p270"/>
            <p:cNvSpPr txBox="1"/>
            <p:nvPr/>
          </p:nvSpPr>
          <p:spPr>
            <a:xfrm>
              <a:off x="3701257" y="4315607"/>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20 -</a:t>
              </a:r>
              <a:endParaRPr/>
            </a:p>
          </p:txBody>
        </p:sp>
        <p:sp>
          <p:nvSpPr>
            <p:cNvPr id="16290" name="Google Shape;16290;p270"/>
            <p:cNvSpPr txBox="1"/>
            <p:nvPr/>
          </p:nvSpPr>
          <p:spPr>
            <a:xfrm>
              <a:off x="3779805" y="4855115"/>
              <a:ext cx="34496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0 -</a:t>
              </a:r>
              <a:endParaRPr/>
            </a:p>
          </p:txBody>
        </p:sp>
        <p:sp>
          <p:nvSpPr>
            <p:cNvPr id="16291" name="Google Shape;16291;p270"/>
            <p:cNvSpPr txBox="1"/>
            <p:nvPr/>
          </p:nvSpPr>
          <p:spPr>
            <a:xfrm>
              <a:off x="4383955" y="5009529"/>
              <a:ext cx="909049" cy="351443"/>
            </a:xfrm>
            <a:prstGeom prst="rect">
              <a:avLst/>
            </a:prstGeom>
            <a:noFill/>
            <a:ln>
              <a:noFill/>
            </a:ln>
          </p:spPr>
          <p:txBody>
            <a:bodyPr anchorCtr="0" anchor="t" bIns="0" lIns="0" spcFirstLastPara="1" rIns="0" wrap="square" tIns="0">
              <a:spAutoFit/>
            </a:bodyPr>
            <a:lstStyle/>
            <a:p>
              <a:pPr indent="0" lvl="0" marL="12700" marR="0" rtl="0" algn="ctr">
                <a:lnSpc>
                  <a:spcPct val="124545"/>
                </a:lnSpc>
                <a:spcBef>
                  <a:spcPts val="0"/>
                </a:spcBef>
                <a:spcAft>
                  <a:spcPts val="0"/>
                </a:spcAft>
                <a:buClr>
                  <a:srgbClr val="3E3E3E"/>
                </a:buClr>
                <a:buSzPts val="1100"/>
                <a:buFont typeface="Calibri"/>
                <a:buNone/>
              </a:pPr>
              <a:r>
                <a:rPr b="1" i="0" lang="pt-BR" sz="1100" u="none" cap="none" strike="noStrike">
                  <a:solidFill>
                    <a:srgbClr val="3E3E3E"/>
                  </a:solidFill>
                  <a:latin typeface="Calibri"/>
                  <a:ea typeface="Calibri"/>
                  <a:cs typeface="Calibri"/>
                  <a:sym typeface="Calibri"/>
                </a:rPr>
                <a:t>Danicopana + ECU/RAVU</a:t>
              </a:r>
              <a:endParaRPr b="1" i="0" sz="1100" u="none" cap="none" strike="noStrike">
                <a:solidFill>
                  <a:srgbClr val="3F4444"/>
                </a:solidFill>
                <a:latin typeface="Calibri"/>
                <a:ea typeface="Calibri"/>
                <a:cs typeface="Calibri"/>
                <a:sym typeface="Calibri"/>
              </a:endParaRPr>
            </a:p>
          </p:txBody>
        </p:sp>
        <p:sp>
          <p:nvSpPr>
            <p:cNvPr id="16292" name="Google Shape;16292;p270"/>
            <p:cNvSpPr txBox="1"/>
            <p:nvPr/>
          </p:nvSpPr>
          <p:spPr>
            <a:xfrm>
              <a:off x="5619853" y="5009529"/>
              <a:ext cx="909049" cy="351443"/>
            </a:xfrm>
            <a:prstGeom prst="rect">
              <a:avLst/>
            </a:prstGeom>
            <a:noFill/>
            <a:ln>
              <a:noFill/>
            </a:ln>
          </p:spPr>
          <p:txBody>
            <a:bodyPr anchorCtr="0" anchor="t" bIns="0" lIns="0" spcFirstLastPara="1" rIns="0" wrap="square" tIns="0">
              <a:spAutoFit/>
            </a:bodyPr>
            <a:lstStyle/>
            <a:p>
              <a:pPr indent="0" lvl="0" marL="12700" marR="0" rtl="0" algn="ctr">
                <a:lnSpc>
                  <a:spcPct val="124545"/>
                </a:lnSpc>
                <a:spcBef>
                  <a:spcPts val="0"/>
                </a:spcBef>
                <a:spcAft>
                  <a:spcPts val="0"/>
                </a:spcAft>
                <a:buClr>
                  <a:srgbClr val="3E3E3E"/>
                </a:buClr>
                <a:buSzPts val="1100"/>
                <a:buFont typeface="Calibri"/>
                <a:buNone/>
              </a:pPr>
              <a:r>
                <a:rPr b="1" i="0" lang="pt-BR" sz="1100" u="none" cap="none" strike="noStrike">
                  <a:solidFill>
                    <a:srgbClr val="3E3E3E"/>
                  </a:solidFill>
                  <a:latin typeface="Calibri"/>
                  <a:ea typeface="Calibri"/>
                  <a:cs typeface="Calibri"/>
                  <a:sym typeface="Calibri"/>
                </a:rPr>
                <a:t>Placebo + ECU/RAVU</a:t>
              </a:r>
              <a:endParaRPr b="1" i="0" sz="1100" u="none" cap="none" strike="noStrike">
                <a:solidFill>
                  <a:srgbClr val="3F4444"/>
                </a:solidFill>
                <a:latin typeface="Calibri"/>
                <a:ea typeface="Calibri"/>
                <a:cs typeface="Calibri"/>
                <a:sym typeface="Calibri"/>
              </a:endParaRPr>
            </a:p>
          </p:txBody>
        </p:sp>
        <p:sp>
          <p:nvSpPr>
            <p:cNvPr id="16293" name="Google Shape;16293;p270"/>
            <p:cNvSpPr/>
            <p:nvPr/>
          </p:nvSpPr>
          <p:spPr>
            <a:xfrm>
              <a:off x="4445044" y="3341455"/>
              <a:ext cx="809978" cy="166195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294" name="Google Shape;16294;p270"/>
            <p:cNvSpPr txBox="1"/>
            <p:nvPr/>
          </p:nvSpPr>
          <p:spPr>
            <a:xfrm>
              <a:off x="4383956" y="3175098"/>
              <a:ext cx="909049" cy="188770"/>
            </a:xfrm>
            <a:prstGeom prst="rect">
              <a:avLst/>
            </a:prstGeom>
            <a:noFill/>
            <a:ln>
              <a:noFill/>
            </a:ln>
          </p:spPr>
          <p:txBody>
            <a:bodyPr anchorCtr="0" anchor="t" bIns="0" lIns="0" spcFirstLastPara="1" rIns="0" wrap="square" tIns="0">
              <a:spAutoFit/>
            </a:bodyPr>
            <a:lstStyle/>
            <a:p>
              <a:pPr indent="0" lvl="0" marL="12700" marR="0" rtl="0" algn="ctr">
                <a:lnSpc>
                  <a:spcPct val="85625"/>
                </a:lnSpc>
                <a:spcBef>
                  <a:spcPts val="0"/>
                </a:spcBef>
                <a:spcAft>
                  <a:spcPts val="0"/>
                </a:spcAft>
                <a:buClr>
                  <a:srgbClr val="C00000"/>
                </a:buClr>
                <a:buSzPts val="1600"/>
                <a:buFont typeface="Calibri"/>
                <a:buNone/>
              </a:pPr>
              <a:r>
                <a:rPr b="1" i="0" lang="pt-BR" sz="1600" u="none" cap="none" strike="noStrike">
                  <a:solidFill>
                    <a:srgbClr val="C00000"/>
                  </a:solidFill>
                  <a:latin typeface="Calibri"/>
                  <a:ea typeface="Calibri"/>
                  <a:cs typeface="Calibri"/>
                  <a:sym typeface="Calibri"/>
                </a:rPr>
                <a:t>59,5</a:t>
              </a:r>
              <a:endParaRPr b="1" i="0" sz="1600" u="none" cap="none" strike="noStrike">
                <a:solidFill>
                  <a:srgbClr val="C00000"/>
                </a:solidFill>
                <a:latin typeface="Calibri"/>
                <a:ea typeface="Calibri"/>
                <a:cs typeface="Calibri"/>
                <a:sym typeface="Calibri"/>
              </a:endParaRPr>
            </a:p>
          </p:txBody>
        </p:sp>
        <p:sp>
          <p:nvSpPr>
            <p:cNvPr id="16295" name="Google Shape;16295;p270"/>
            <p:cNvSpPr txBox="1"/>
            <p:nvPr/>
          </p:nvSpPr>
          <p:spPr>
            <a:xfrm>
              <a:off x="5828074" y="4832336"/>
              <a:ext cx="507791" cy="188770"/>
            </a:xfrm>
            <a:prstGeom prst="rect">
              <a:avLst/>
            </a:prstGeom>
            <a:noFill/>
            <a:ln>
              <a:noFill/>
            </a:ln>
          </p:spPr>
          <p:txBody>
            <a:bodyPr anchorCtr="0" anchor="t" bIns="0" lIns="0" spcFirstLastPara="1" rIns="0" wrap="square" tIns="0">
              <a:spAutoFit/>
            </a:bodyPr>
            <a:lstStyle/>
            <a:p>
              <a:pPr indent="0" lvl="0" marL="12700" marR="0" rtl="0" algn="ctr">
                <a:lnSpc>
                  <a:spcPct val="85625"/>
                </a:lnSpc>
                <a:spcBef>
                  <a:spcPts val="0"/>
                </a:spcBef>
                <a:spcAft>
                  <a:spcPts val="0"/>
                </a:spcAft>
                <a:buClr>
                  <a:srgbClr val="003865"/>
                </a:buClr>
                <a:buSzPts val="1600"/>
                <a:buFont typeface="Calibri"/>
                <a:buNone/>
              </a:pPr>
              <a:r>
                <a:rPr b="1" i="0" lang="pt-BR" sz="1600" u="none" cap="none" strike="noStrike">
                  <a:solidFill>
                    <a:srgbClr val="003865"/>
                  </a:solidFill>
                  <a:latin typeface="Calibri"/>
                  <a:ea typeface="Calibri"/>
                  <a:cs typeface="Calibri"/>
                  <a:sym typeface="Calibri"/>
                </a:rPr>
                <a:t>0</a:t>
              </a:r>
              <a:endParaRPr b="1" i="0" sz="1600" u="none" cap="none" strike="noStrike">
                <a:solidFill>
                  <a:srgbClr val="003865"/>
                </a:solidFill>
                <a:latin typeface="Calibri"/>
                <a:ea typeface="Calibri"/>
                <a:cs typeface="Calibri"/>
                <a:sym typeface="Calibri"/>
              </a:endParaRPr>
            </a:p>
          </p:txBody>
        </p:sp>
        <p:sp>
          <p:nvSpPr>
            <p:cNvPr id="16296" name="Google Shape;16296;p270"/>
            <p:cNvSpPr/>
            <p:nvPr/>
          </p:nvSpPr>
          <p:spPr>
            <a:xfrm>
              <a:off x="5071484" y="3249715"/>
              <a:ext cx="787400" cy="1657350"/>
            </a:xfrm>
            <a:custGeom>
              <a:rect b="b" l="l" r="r" t="t"/>
              <a:pathLst>
                <a:path extrusionOk="0" h="1657350" w="787400">
                  <a:moveTo>
                    <a:pt x="0" y="0"/>
                  </a:moveTo>
                  <a:lnTo>
                    <a:pt x="787400" y="0"/>
                  </a:lnTo>
                  <a:lnTo>
                    <a:pt x="787400" y="1657350"/>
                  </a:lnTo>
                </a:path>
              </a:pathLst>
            </a:custGeom>
            <a:noFill/>
            <a:ln cap="flat" cmpd="sng" w="12700">
              <a:solidFill>
                <a:srgbClr val="2AB8C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297" name="Google Shape;16297;p270"/>
            <p:cNvSpPr txBox="1"/>
            <p:nvPr/>
          </p:nvSpPr>
          <p:spPr>
            <a:xfrm>
              <a:off x="5907990" y="3852532"/>
              <a:ext cx="1039494" cy="391160"/>
            </a:xfrm>
            <a:prstGeom prst="rect">
              <a:avLst/>
            </a:prstGeom>
            <a:noFill/>
            <a:ln>
              <a:noFill/>
            </a:ln>
          </p:spPr>
          <p:txBody>
            <a:bodyPr anchorCtr="0" anchor="t" bIns="0" lIns="0" spcFirstLastPara="1" rIns="0" wrap="square" tIns="12700">
              <a:spAutoFit/>
            </a:bodyPr>
            <a:lstStyle/>
            <a:p>
              <a:pPr indent="0" lvl="0" marL="0" marR="0" rtl="0" algn="l">
                <a:lnSpc>
                  <a:spcPct val="100000"/>
                </a:lnSpc>
                <a:spcBef>
                  <a:spcPts val="0"/>
                </a:spcBef>
                <a:spcAft>
                  <a:spcPts val="0"/>
                </a:spcAft>
                <a:buClr>
                  <a:srgbClr val="2AB8CA"/>
                </a:buClr>
                <a:buSzPts val="1200"/>
                <a:buFont typeface="Calibri"/>
                <a:buNone/>
              </a:pPr>
              <a:r>
                <a:rPr b="1" i="0" lang="pt-BR" sz="1200" u="none" cap="none" strike="noStrike">
                  <a:solidFill>
                    <a:srgbClr val="2AB8CA"/>
                  </a:solidFill>
                  <a:latin typeface="Calibri"/>
                  <a:ea typeface="Calibri"/>
                  <a:cs typeface="Calibri"/>
                  <a:sym typeface="Calibri"/>
                </a:rPr>
                <a:t>Diferença: 46,9</a:t>
              </a:r>
              <a:endParaRPr b="0" i="0" sz="1200" u="none" cap="none" strike="noStrike">
                <a:solidFill>
                  <a:srgbClr val="2AB8CA"/>
                </a:solidFill>
                <a:latin typeface="Calibri"/>
                <a:ea typeface="Calibri"/>
                <a:cs typeface="Calibri"/>
                <a:sym typeface="Calibri"/>
              </a:endParaRPr>
            </a:p>
            <a:p>
              <a:pPr indent="0" lvl="0" marL="0" marR="0" rtl="0" algn="l">
                <a:lnSpc>
                  <a:spcPct val="100000"/>
                </a:lnSpc>
                <a:spcBef>
                  <a:spcPts val="0"/>
                </a:spcBef>
                <a:spcAft>
                  <a:spcPts val="0"/>
                </a:spcAft>
                <a:buClr>
                  <a:srgbClr val="2AB8CA"/>
                </a:buClr>
                <a:buSzPts val="1200"/>
                <a:buFont typeface="Calibri"/>
                <a:buNone/>
              </a:pPr>
              <a:r>
                <a:rPr b="1" i="0" lang="pt-BR" sz="1200" u="none" cap="none" strike="noStrike">
                  <a:solidFill>
                    <a:srgbClr val="2AB8CA"/>
                  </a:solidFill>
                  <a:latin typeface="Calibri"/>
                  <a:ea typeface="Calibri"/>
                  <a:cs typeface="Calibri"/>
                  <a:sym typeface="Calibri"/>
                </a:rPr>
                <a:t>P = 0,0001</a:t>
              </a:r>
              <a:endParaRPr b="0" i="0" sz="1200" u="none" cap="none" strike="noStrike">
                <a:solidFill>
                  <a:srgbClr val="2AB8CA"/>
                </a:solidFill>
                <a:latin typeface="Calibri"/>
                <a:ea typeface="Calibri"/>
                <a:cs typeface="Calibri"/>
                <a:sym typeface="Calibri"/>
              </a:endParaRPr>
            </a:p>
          </p:txBody>
        </p:sp>
      </p:grpSp>
      <p:grpSp>
        <p:nvGrpSpPr>
          <p:cNvPr id="16298" name="Google Shape;16298;p270"/>
          <p:cNvGrpSpPr/>
          <p:nvPr/>
        </p:nvGrpSpPr>
        <p:grpSpPr>
          <a:xfrm>
            <a:off x="7883914" y="1836411"/>
            <a:ext cx="3718000" cy="3524561"/>
            <a:chOff x="7883914" y="1836411"/>
            <a:chExt cx="3718000" cy="3524561"/>
          </a:xfrm>
        </p:grpSpPr>
        <p:sp>
          <p:nvSpPr>
            <p:cNvPr id="16299" name="Google Shape;16299;p270"/>
            <p:cNvSpPr txBox="1"/>
            <p:nvPr/>
          </p:nvSpPr>
          <p:spPr>
            <a:xfrm>
              <a:off x="8670576" y="1836411"/>
              <a:ext cx="2709201" cy="382156"/>
            </a:xfrm>
            <a:prstGeom prst="rect">
              <a:avLst/>
            </a:prstGeom>
            <a:noFill/>
            <a:ln>
              <a:noFill/>
            </a:ln>
          </p:spPr>
          <p:txBody>
            <a:bodyPr anchorCtr="0" anchor="t" bIns="0" lIns="0" spcFirstLastPara="1" rIns="0" wrap="square" tIns="12700">
              <a:spAutoFit/>
            </a:bodyPr>
            <a:lstStyle/>
            <a:p>
              <a:pPr indent="0" lvl="0" marL="0" marR="0" rtl="0" algn="ctr">
                <a:lnSpc>
                  <a:spcPct val="100000"/>
                </a:lnSpc>
                <a:spcBef>
                  <a:spcPts val="0"/>
                </a:spcBef>
                <a:spcAft>
                  <a:spcPts val="0"/>
                </a:spcAft>
                <a:buClr>
                  <a:srgbClr val="3F4444"/>
                </a:buClr>
                <a:buSzPts val="1200"/>
                <a:buFont typeface="Lustria"/>
                <a:buNone/>
              </a:pPr>
              <a:r>
                <a:rPr b="1" i="0" lang="pt-BR" sz="1200" u="none" cap="none" strike="noStrike">
                  <a:solidFill>
                    <a:srgbClr val="3F4444"/>
                  </a:solidFill>
                  <a:latin typeface="Lustria"/>
                  <a:ea typeface="Lustria"/>
                  <a:cs typeface="Lustria"/>
                  <a:sym typeface="Lustria"/>
                </a:rPr>
                <a:t>Porcentagem de indivíduos que evitaram transfusão* até a 12ª semana</a:t>
              </a:r>
              <a:endParaRPr b="0" i="0" sz="1200" u="none" cap="none" strike="noStrike">
                <a:solidFill>
                  <a:srgbClr val="3F4444"/>
                </a:solidFill>
                <a:latin typeface="Lustria"/>
                <a:ea typeface="Lustria"/>
                <a:cs typeface="Lustria"/>
                <a:sym typeface="Lustria"/>
              </a:endParaRPr>
            </a:p>
          </p:txBody>
        </p:sp>
        <p:sp>
          <p:nvSpPr>
            <p:cNvPr id="16300" name="Google Shape;16300;p270"/>
            <p:cNvSpPr txBox="1"/>
            <p:nvPr/>
          </p:nvSpPr>
          <p:spPr>
            <a:xfrm rot="-5400000">
              <a:off x="6723623" y="3437602"/>
              <a:ext cx="2489089" cy="168508"/>
            </a:xfrm>
            <a:prstGeom prst="rect">
              <a:avLst/>
            </a:prstGeom>
            <a:noFill/>
            <a:ln>
              <a:noFill/>
            </a:ln>
          </p:spPr>
          <p:txBody>
            <a:bodyPr anchorCtr="0" anchor="t" bIns="0" lIns="0" spcFirstLastPara="1" rIns="0" wrap="square" tIns="0">
              <a:spAutoFit/>
            </a:bodyPr>
            <a:lstStyle/>
            <a:p>
              <a:pPr indent="0" lvl="0" marL="12700" marR="0" rtl="0" algn="ctr">
                <a:lnSpc>
                  <a:spcPct val="137000"/>
                </a:lnSpc>
                <a:spcBef>
                  <a:spcPts val="0"/>
                </a:spcBef>
                <a:spcAft>
                  <a:spcPts val="0"/>
                </a:spcAft>
                <a:buClr>
                  <a:srgbClr val="3E3E3E"/>
                </a:buClr>
                <a:buSzPts val="1000"/>
                <a:buFont typeface="Calibri"/>
                <a:buNone/>
              </a:pPr>
              <a:r>
                <a:rPr b="1" i="0" lang="pt-BR" sz="1000" u="none" cap="none" strike="noStrike">
                  <a:solidFill>
                    <a:srgbClr val="3E3E3E"/>
                  </a:solidFill>
                  <a:latin typeface="Calibri"/>
                  <a:ea typeface="Calibri"/>
                  <a:cs typeface="Calibri"/>
                  <a:sym typeface="Calibri"/>
                </a:rPr>
                <a:t>Proporção de participantes do estudo (%)</a:t>
              </a:r>
              <a:endParaRPr b="1" i="0" sz="1000" u="none" cap="none" strike="noStrike">
                <a:solidFill>
                  <a:srgbClr val="3F4444"/>
                </a:solidFill>
                <a:latin typeface="Calibri"/>
                <a:ea typeface="Calibri"/>
                <a:cs typeface="Calibri"/>
                <a:sym typeface="Calibri"/>
              </a:endParaRPr>
            </a:p>
          </p:txBody>
        </p:sp>
        <p:sp>
          <p:nvSpPr>
            <p:cNvPr id="16301" name="Google Shape;16301;p270"/>
            <p:cNvSpPr/>
            <p:nvPr/>
          </p:nvSpPr>
          <p:spPr>
            <a:xfrm>
              <a:off x="8398858" y="2240601"/>
              <a:ext cx="3203056" cy="2762812"/>
            </a:xfrm>
            <a:custGeom>
              <a:rect b="b" l="l" r="r" t="t"/>
              <a:pathLst>
                <a:path extrusionOk="0" h="2219325" w="5295900">
                  <a:moveTo>
                    <a:pt x="0" y="0"/>
                  </a:moveTo>
                  <a:lnTo>
                    <a:pt x="0" y="2219325"/>
                  </a:lnTo>
                  <a:lnTo>
                    <a:pt x="5295900" y="2219325"/>
                  </a:lnTo>
                </a:path>
              </a:pathLst>
            </a:custGeom>
            <a:noFill/>
            <a:ln cap="flat" cmpd="sng" w="12700">
              <a:solidFill>
                <a:srgbClr val="7F7F7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302" name="Google Shape;16302;p270"/>
            <p:cNvSpPr txBox="1"/>
            <p:nvPr/>
          </p:nvSpPr>
          <p:spPr>
            <a:xfrm>
              <a:off x="7999363" y="2096655"/>
              <a:ext cx="502062"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100 -</a:t>
              </a:r>
              <a:endParaRPr/>
            </a:p>
          </p:txBody>
        </p:sp>
        <p:sp>
          <p:nvSpPr>
            <p:cNvPr id="16303" name="Google Shape;16303;p270"/>
            <p:cNvSpPr txBox="1"/>
            <p:nvPr/>
          </p:nvSpPr>
          <p:spPr>
            <a:xfrm>
              <a:off x="8077911" y="2645190"/>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80 -</a:t>
              </a:r>
              <a:endParaRPr/>
            </a:p>
          </p:txBody>
        </p:sp>
        <p:sp>
          <p:nvSpPr>
            <p:cNvPr id="16304" name="Google Shape;16304;p270"/>
            <p:cNvSpPr txBox="1"/>
            <p:nvPr/>
          </p:nvSpPr>
          <p:spPr>
            <a:xfrm>
              <a:off x="8077911" y="3202956"/>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60 -</a:t>
              </a:r>
              <a:endParaRPr/>
            </a:p>
          </p:txBody>
        </p:sp>
        <p:sp>
          <p:nvSpPr>
            <p:cNvPr id="16305" name="Google Shape;16305;p270"/>
            <p:cNvSpPr txBox="1"/>
            <p:nvPr/>
          </p:nvSpPr>
          <p:spPr>
            <a:xfrm>
              <a:off x="8077911" y="3759969"/>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40 -</a:t>
              </a:r>
              <a:endParaRPr/>
            </a:p>
          </p:txBody>
        </p:sp>
        <p:sp>
          <p:nvSpPr>
            <p:cNvPr id="16306" name="Google Shape;16306;p270"/>
            <p:cNvSpPr txBox="1"/>
            <p:nvPr/>
          </p:nvSpPr>
          <p:spPr>
            <a:xfrm>
              <a:off x="8077911" y="4315607"/>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20 -</a:t>
              </a:r>
              <a:endParaRPr/>
            </a:p>
          </p:txBody>
        </p:sp>
        <p:sp>
          <p:nvSpPr>
            <p:cNvPr id="16307" name="Google Shape;16307;p270"/>
            <p:cNvSpPr txBox="1"/>
            <p:nvPr/>
          </p:nvSpPr>
          <p:spPr>
            <a:xfrm>
              <a:off x="8156459" y="4855115"/>
              <a:ext cx="34496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0 -</a:t>
              </a:r>
              <a:endParaRPr/>
            </a:p>
          </p:txBody>
        </p:sp>
        <p:sp>
          <p:nvSpPr>
            <p:cNvPr id="16308" name="Google Shape;16308;p270"/>
            <p:cNvSpPr txBox="1"/>
            <p:nvPr/>
          </p:nvSpPr>
          <p:spPr>
            <a:xfrm>
              <a:off x="8760609" y="5009529"/>
              <a:ext cx="909049" cy="351443"/>
            </a:xfrm>
            <a:prstGeom prst="rect">
              <a:avLst/>
            </a:prstGeom>
            <a:noFill/>
            <a:ln>
              <a:noFill/>
            </a:ln>
          </p:spPr>
          <p:txBody>
            <a:bodyPr anchorCtr="0" anchor="t" bIns="0" lIns="0" spcFirstLastPara="1" rIns="0" wrap="square" tIns="0">
              <a:spAutoFit/>
            </a:bodyPr>
            <a:lstStyle/>
            <a:p>
              <a:pPr indent="0" lvl="0" marL="12700" marR="0" rtl="0" algn="ctr">
                <a:lnSpc>
                  <a:spcPct val="124545"/>
                </a:lnSpc>
                <a:spcBef>
                  <a:spcPts val="0"/>
                </a:spcBef>
                <a:spcAft>
                  <a:spcPts val="0"/>
                </a:spcAft>
                <a:buClr>
                  <a:srgbClr val="3E3E3E"/>
                </a:buClr>
                <a:buSzPts val="1100"/>
                <a:buFont typeface="Calibri"/>
                <a:buNone/>
              </a:pPr>
              <a:r>
                <a:rPr b="1" i="0" lang="pt-BR" sz="1100" u="none" cap="none" strike="noStrike">
                  <a:solidFill>
                    <a:srgbClr val="3E3E3E"/>
                  </a:solidFill>
                  <a:latin typeface="Calibri"/>
                  <a:ea typeface="Calibri"/>
                  <a:cs typeface="Calibri"/>
                  <a:sym typeface="Calibri"/>
                </a:rPr>
                <a:t>Danicopana + ECU/RAVU</a:t>
              </a:r>
              <a:endParaRPr b="1" i="0" sz="1100" u="none" cap="none" strike="noStrike">
                <a:solidFill>
                  <a:srgbClr val="3F4444"/>
                </a:solidFill>
                <a:latin typeface="Calibri"/>
                <a:ea typeface="Calibri"/>
                <a:cs typeface="Calibri"/>
                <a:sym typeface="Calibri"/>
              </a:endParaRPr>
            </a:p>
          </p:txBody>
        </p:sp>
        <p:sp>
          <p:nvSpPr>
            <p:cNvPr id="16309" name="Google Shape;16309;p270"/>
            <p:cNvSpPr txBox="1"/>
            <p:nvPr/>
          </p:nvSpPr>
          <p:spPr>
            <a:xfrm>
              <a:off x="9996507" y="5009529"/>
              <a:ext cx="909049" cy="351443"/>
            </a:xfrm>
            <a:prstGeom prst="rect">
              <a:avLst/>
            </a:prstGeom>
            <a:noFill/>
            <a:ln>
              <a:noFill/>
            </a:ln>
          </p:spPr>
          <p:txBody>
            <a:bodyPr anchorCtr="0" anchor="t" bIns="0" lIns="0" spcFirstLastPara="1" rIns="0" wrap="square" tIns="0">
              <a:spAutoFit/>
            </a:bodyPr>
            <a:lstStyle/>
            <a:p>
              <a:pPr indent="0" lvl="0" marL="12700" marR="0" rtl="0" algn="ctr">
                <a:lnSpc>
                  <a:spcPct val="124545"/>
                </a:lnSpc>
                <a:spcBef>
                  <a:spcPts val="0"/>
                </a:spcBef>
                <a:spcAft>
                  <a:spcPts val="0"/>
                </a:spcAft>
                <a:buClr>
                  <a:srgbClr val="3E3E3E"/>
                </a:buClr>
                <a:buSzPts val="1100"/>
                <a:buFont typeface="Calibri"/>
                <a:buNone/>
              </a:pPr>
              <a:r>
                <a:rPr b="1" i="0" lang="pt-BR" sz="1100" u="none" cap="none" strike="noStrike">
                  <a:solidFill>
                    <a:srgbClr val="3E3E3E"/>
                  </a:solidFill>
                  <a:latin typeface="Calibri"/>
                  <a:ea typeface="Calibri"/>
                  <a:cs typeface="Calibri"/>
                  <a:sym typeface="Calibri"/>
                </a:rPr>
                <a:t>Placebo + ECU/RAVU</a:t>
              </a:r>
              <a:endParaRPr b="1" i="0" sz="1100" u="none" cap="none" strike="noStrike">
                <a:solidFill>
                  <a:srgbClr val="3F4444"/>
                </a:solidFill>
                <a:latin typeface="Calibri"/>
                <a:ea typeface="Calibri"/>
                <a:cs typeface="Calibri"/>
                <a:sym typeface="Calibri"/>
              </a:endParaRPr>
            </a:p>
          </p:txBody>
        </p:sp>
        <p:sp>
          <p:nvSpPr>
            <p:cNvPr id="16310" name="Google Shape;16310;p270"/>
            <p:cNvSpPr/>
            <p:nvPr/>
          </p:nvSpPr>
          <p:spPr>
            <a:xfrm>
              <a:off x="8821698" y="2680233"/>
              <a:ext cx="809978" cy="2323179"/>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311" name="Google Shape;16311;p270"/>
            <p:cNvSpPr txBox="1"/>
            <p:nvPr/>
          </p:nvSpPr>
          <p:spPr>
            <a:xfrm>
              <a:off x="8760610" y="2513677"/>
              <a:ext cx="909049" cy="188770"/>
            </a:xfrm>
            <a:prstGeom prst="rect">
              <a:avLst/>
            </a:prstGeom>
            <a:noFill/>
            <a:ln>
              <a:noFill/>
            </a:ln>
          </p:spPr>
          <p:txBody>
            <a:bodyPr anchorCtr="0" anchor="t" bIns="0" lIns="0" spcFirstLastPara="1" rIns="0" wrap="square" tIns="0">
              <a:spAutoFit/>
            </a:bodyPr>
            <a:lstStyle/>
            <a:p>
              <a:pPr indent="0" lvl="0" marL="12700" marR="0" rtl="0" algn="ctr">
                <a:lnSpc>
                  <a:spcPct val="85625"/>
                </a:lnSpc>
                <a:spcBef>
                  <a:spcPts val="0"/>
                </a:spcBef>
                <a:spcAft>
                  <a:spcPts val="0"/>
                </a:spcAft>
                <a:buClr>
                  <a:srgbClr val="C00000"/>
                </a:buClr>
                <a:buSzPts val="1600"/>
                <a:buFont typeface="Calibri"/>
                <a:buNone/>
              </a:pPr>
              <a:r>
                <a:rPr b="1" i="0" lang="pt-BR" sz="1600" u="none" cap="none" strike="noStrike">
                  <a:solidFill>
                    <a:srgbClr val="C00000"/>
                  </a:solidFill>
                  <a:latin typeface="Calibri"/>
                  <a:ea typeface="Calibri"/>
                  <a:cs typeface="Calibri"/>
                  <a:sym typeface="Calibri"/>
                </a:rPr>
                <a:t>83,3</a:t>
              </a:r>
              <a:endParaRPr b="1" i="0" sz="1600" u="none" cap="none" strike="noStrike">
                <a:solidFill>
                  <a:srgbClr val="C00000"/>
                </a:solidFill>
                <a:latin typeface="Calibri"/>
                <a:ea typeface="Calibri"/>
                <a:cs typeface="Calibri"/>
                <a:sym typeface="Calibri"/>
              </a:endParaRPr>
            </a:p>
          </p:txBody>
        </p:sp>
        <p:sp>
          <p:nvSpPr>
            <p:cNvPr id="16312" name="Google Shape;16312;p270"/>
            <p:cNvSpPr txBox="1"/>
            <p:nvPr/>
          </p:nvSpPr>
          <p:spPr>
            <a:xfrm>
              <a:off x="10204728" y="3772636"/>
              <a:ext cx="507791" cy="188770"/>
            </a:xfrm>
            <a:prstGeom prst="rect">
              <a:avLst/>
            </a:prstGeom>
            <a:noFill/>
            <a:ln>
              <a:noFill/>
            </a:ln>
          </p:spPr>
          <p:txBody>
            <a:bodyPr anchorCtr="0" anchor="t" bIns="0" lIns="0" spcFirstLastPara="1" rIns="0" wrap="square" tIns="0">
              <a:spAutoFit/>
            </a:bodyPr>
            <a:lstStyle/>
            <a:p>
              <a:pPr indent="0" lvl="0" marL="12700" marR="0" rtl="0" algn="ctr">
                <a:lnSpc>
                  <a:spcPct val="85625"/>
                </a:lnSpc>
                <a:spcBef>
                  <a:spcPts val="0"/>
                </a:spcBef>
                <a:spcAft>
                  <a:spcPts val="0"/>
                </a:spcAft>
                <a:buClr>
                  <a:srgbClr val="003865"/>
                </a:buClr>
                <a:buSzPts val="1600"/>
                <a:buFont typeface="Calibri"/>
                <a:buNone/>
              </a:pPr>
              <a:r>
                <a:rPr b="1" i="0" lang="pt-BR" sz="1600" u="none" cap="none" strike="noStrike">
                  <a:solidFill>
                    <a:srgbClr val="003865"/>
                  </a:solidFill>
                  <a:latin typeface="Calibri"/>
                  <a:ea typeface="Calibri"/>
                  <a:cs typeface="Calibri"/>
                  <a:sym typeface="Calibri"/>
                </a:rPr>
                <a:t>38,1</a:t>
              </a:r>
              <a:endParaRPr b="1" i="0" sz="1600" u="none" cap="none" strike="noStrike">
                <a:solidFill>
                  <a:srgbClr val="003865"/>
                </a:solidFill>
                <a:latin typeface="Calibri"/>
                <a:ea typeface="Calibri"/>
                <a:cs typeface="Calibri"/>
                <a:sym typeface="Calibri"/>
              </a:endParaRPr>
            </a:p>
          </p:txBody>
        </p:sp>
        <p:sp>
          <p:nvSpPr>
            <p:cNvPr id="16313" name="Google Shape;16313;p270"/>
            <p:cNvSpPr/>
            <p:nvPr/>
          </p:nvSpPr>
          <p:spPr>
            <a:xfrm>
              <a:off x="9448138" y="2598801"/>
              <a:ext cx="787400" cy="1240528"/>
            </a:xfrm>
            <a:custGeom>
              <a:rect b="b" l="l" r="r" t="t"/>
              <a:pathLst>
                <a:path extrusionOk="0" h="1657350" w="787400">
                  <a:moveTo>
                    <a:pt x="0" y="0"/>
                  </a:moveTo>
                  <a:lnTo>
                    <a:pt x="787400" y="0"/>
                  </a:lnTo>
                  <a:lnTo>
                    <a:pt x="787400" y="1657350"/>
                  </a:lnTo>
                </a:path>
              </a:pathLst>
            </a:custGeom>
            <a:noFill/>
            <a:ln cap="flat" cmpd="sng" w="12700">
              <a:solidFill>
                <a:srgbClr val="2AB8C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314" name="Google Shape;16314;p270"/>
            <p:cNvSpPr txBox="1"/>
            <p:nvPr/>
          </p:nvSpPr>
          <p:spPr>
            <a:xfrm>
              <a:off x="10289512" y="3014145"/>
              <a:ext cx="1039494" cy="391795"/>
            </a:xfrm>
            <a:prstGeom prst="rect">
              <a:avLst/>
            </a:prstGeom>
            <a:noFill/>
            <a:ln>
              <a:noFill/>
            </a:ln>
          </p:spPr>
          <p:txBody>
            <a:bodyPr anchorCtr="0" anchor="t" bIns="0" lIns="0" spcFirstLastPara="1" rIns="0" wrap="square" tIns="12700">
              <a:spAutoFit/>
            </a:bodyPr>
            <a:lstStyle/>
            <a:p>
              <a:pPr indent="0" lvl="0" marL="0" marR="0" rtl="0" algn="l">
                <a:lnSpc>
                  <a:spcPct val="100000"/>
                </a:lnSpc>
                <a:spcBef>
                  <a:spcPts val="0"/>
                </a:spcBef>
                <a:spcAft>
                  <a:spcPts val="0"/>
                </a:spcAft>
                <a:buClr>
                  <a:srgbClr val="2AB8CA"/>
                </a:buClr>
                <a:buSzPts val="1200"/>
                <a:buFont typeface="Calibri"/>
                <a:buNone/>
              </a:pPr>
              <a:r>
                <a:rPr b="1" i="0" lang="pt-BR" sz="1200" u="none" cap="none" strike="noStrike">
                  <a:solidFill>
                    <a:srgbClr val="2AB8CA"/>
                  </a:solidFill>
                  <a:latin typeface="Calibri"/>
                  <a:ea typeface="Calibri"/>
                  <a:cs typeface="Calibri"/>
                  <a:sym typeface="Calibri"/>
                </a:rPr>
                <a:t>Diferença: 41,7</a:t>
              </a:r>
              <a:endParaRPr b="0" i="0" sz="1200" u="none" cap="none" strike="noStrike">
                <a:solidFill>
                  <a:srgbClr val="2AB8CA"/>
                </a:solidFill>
                <a:latin typeface="Calibri"/>
                <a:ea typeface="Calibri"/>
                <a:cs typeface="Calibri"/>
                <a:sym typeface="Calibri"/>
              </a:endParaRPr>
            </a:p>
            <a:p>
              <a:pPr indent="0" lvl="0" marL="0" marR="0" rtl="0" algn="l">
                <a:lnSpc>
                  <a:spcPct val="100000"/>
                </a:lnSpc>
                <a:spcBef>
                  <a:spcPts val="0"/>
                </a:spcBef>
                <a:spcAft>
                  <a:spcPts val="0"/>
                </a:spcAft>
                <a:buClr>
                  <a:srgbClr val="2AB8CA"/>
                </a:buClr>
                <a:buSzPts val="1200"/>
                <a:buFont typeface="Calibri"/>
                <a:buNone/>
              </a:pPr>
              <a:r>
                <a:rPr b="1" i="0" lang="pt-BR" sz="1200" u="none" cap="none" strike="noStrike">
                  <a:solidFill>
                    <a:srgbClr val="2AB8CA"/>
                  </a:solidFill>
                  <a:latin typeface="Calibri"/>
                  <a:ea typeface="Calibri"/>
                  <a:cs typeface="Calibri"/>
                  <a:sym typeface="Calibri"/>
                </a:rPr>
                <a:t>P = 0,0004</a:t>
              </a:r>
              <a:endParaRPr b="0" i="0" sz="1200" u="none" cap="none" strike="noStrike">
                <a:solidFill>
                  <a:srgbClr val="2AB8CA"/>
                </a:solidFill>
                <a:latin typeface="Calibri"/>
                <a:ea typeface="Calibri"/>
                <a:cs typeface="Calibri"/>
                <a:sym typeface="Calibri"/>
              </a:endParaRPr>
            </a:p>
          </p:txBody>
        </p:sp>
        <p:sp>
          <p:nvSpPr>
            <p:cNvPr id="16315" name="Google Shape;16315;p270"/>
            <p:cNvSpPr/>
            <p:nvPr/>
          </p:nvSpPr>
          <p:spPr>
            <a:xfrm>
              <a:off x="10048107" y="3933632"/>
              <a:ext cx="809978" cy="1069780"/>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6261"/>
                                        </p:tgtEl>
                                        <p:attrNameLst>
                                          <p:attrName>style.visibility</p:attrName>
                                        </p:attrNameLst>
                                      </p:cBhvr>
                                      <p:to>
                                        <p:strVal val="visible"/>
                                      </p:to>
                                    </p:set>
                                    <p:anim calcmode="lin" valueType="num">
                                      <p:cBhvr additive="base">
                                        <p:cTn dur="500"/>
                                        <p:tgtEl>
                                          <p:spTgt spid="16261"/>
                                        </p:tgtEl>
                                        <p:attrNameLst>
                                          <p:attrName>ppt_x</p:attrName>
                                        </p:attrNameLst>
                                      </p:cBhvr>
                                      <p:tavLst>
                                        <p:tav fmla="" tm="0">
                                          <p:val>
                                            <p:strVal val="#ppt_x-1"/>
                                          </p:val>
                                        </p:tav>
                                        <p:tav fmla="" tm="100000">
                                          <p:val>
                                            <p:strVal val="#ppt_x"/>
                                          </p:val>
                                        </p:tav>
                                      </p:tavLst>
                                    </p:anim>
                                  </p:childTnLst>
                                </p:cTn>
                              </p:par>
                              <p:par>
                                <p:cTn fill="hold" nodeType="withEffect" presetClass="entr" presetID="23" presetSubtype="16">
                                  <p:stCondLst>
                                    <p:cond delay="500"/>
                                  </p:stCondLst>
                                  <p:childTnLst>
                                    <p:set>
                                      <p:cBhvr>
                                        <p:cTn dur="1" fill="hold">
                                          <p:stCondLst>
                                            <p:cond delay="0"/>
                                          </p:stCondLst>
                                        </p:cTn>
                                        <p:tgtEl>
                                          <p:spTgt spid="16268"/>
                                        </p:tgtEl>
                                        <p:attrNameLst>
                                          <p:attrName>style.visibility</p:attrName>
                                        </p:attrNameLst>
                                      </p:cBhvr>
                                      <p:to>
                                        <p:strVal val="visible"/>
                                      </p:to>
                                    </p:set>
                                    <p:anim calcmode="lin" valueType="num">
                                      <p:cBhvr additive="base">
                                        <p:cTn dur="500"/>
                                        <p:tgtEl>
                                          <p:spTgt spid="16268"/>
                                        </p:tgtEl>
                                        <p:attrNameLst>
                                          <p:attrName>ppt_w</p:attrName>
                                        </p:attrNameLst>
                                      </p:cBhvr>
                                      <p:tavLst>
                                        <p:tav fmla="" tm="0">
                                          <p:val>
                                            <p:strVal val="0"/>
                                          </p:val>
                                        </p:tav>
                                        <p:tav fmla="" tm="100000">
                                          <p:val>
                                            <p:strVal val="#ppt_w"/>
                                          </p:val>
                                        </p:tav>
                                      </p:tavLst>
                                    </p:anim>
                                    <p:anim calcmode="lin" valueType="num">
                                      <p:cBhvr additive="base">
                                        <p:cTn dur="500"/>
                                        <p:tgtEl>
                                          <p:spTgt spid="1626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16269"/>
                                        </p:tgtEl>
                                        <p:attrNameLst>
                                          <p:attrName>style.visibility</p:attrName>
                                        </p:attrNameLst>
                                      </p:cBhvr>
                                      <p:to>
                                        <p:strVal val="visible"/>
                                      </p:to>
                                    </p:set>
                                    <p:anim calcmode="lin" valueType="num">
                                      <p:cBhvr additive="base">
                                        <p:cTn dur="500"/>
                                        <p:tgtEl>
                                          <p:spTgt spid="16269"/>
                                        </p:tgtEl>
                                        <p:attrNameLst>
                                          <p:attrName>ppt_w</p:attrName>
                                        </p:attrNameLst>
                                      </p:cBhvr>
                                      <p:tavLst>
                                        <p:tav fmla="" tm="0">
                                          <p:val>
                                            <p:strVal val="0"/>
                                          </p:val>
                                        </p:tav>
                                        <p:tav fmla="" tm="100000">
                                          <p:val>
                                            <p:strVal val="#ppt_w"/>
                                          </p:val>
                                        </p:tav>
                                      </p:tavLst>
                                    </p:anim>
                                    <p:anim calcmode="lin" valueType="num">
                                      <p:cBhvr additive="base">
                                        <p:cTn dur="500"/>
                                        <p:tgtEl>
                                          <p:spTgt spid="16269"/>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500"/>
                                  </p:stCondLst>
                                  <p:childTnLst>
                                    <p:set>
                                      <p:cBhvr>
                                        <p:cTn dur="1" fill="hold">
                                          <p:stCondLst>
                                            <p:cond delay="0"/>
                                          </p:stCondLst>
                                        </p:cTn>
                                        <p:tgtEl>
                                          <p:spTgt spid="16264"/>
                                        </p:tgtEl>
                                        <p:attrNameLst>
                                          <p:attrName>style.visibility</p:attrName>
                                        </p:attrNameLst>
                                      </p:cBhvr>
                                      <p:to>
                                        <p:strVal val="visible"/>
                                      </p:to>
                                    </p:set>
                                    <p:animEffect filter="fade" transition="in">
                                      <p:cBhvr>
                                        <p:cTn dur="500"/>
                                        <p:tgtEl>
                                          <p:spTgt spid="16264"/>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6260"/>
                                        </p:tgtEl>
                                        <p:attrNameLst>
                                          <p:attrName>style.visibility</p:attrName>
                                        </p:attrNameLst>
                                      </p:cBhvr>
                                      <p:to>
                                        <p:strVal val="visible"/>
                                      </p:to>
                                    </p:set>
                                    <p:animEffect filter="fade" transition="in">
                                      <p:cBhvr>
                                        <p:cTn dur="500"/>
                                        <p:tgtEl>
                                          <p:spTgt spid="16260"/>
                                        </p:tgtEl>
                                      </p:cBhvr>
                                    </p:animEffect>
                                  </p:childTnLst>
                                </p:cTn>
                              </p:par>
                              <p:par>
                                <p:cTn fill="hold" nodeType="withEffect" presetClass="entr" presetID="10" presetSubtype="0">
                                  <p:stCondLst>
                                    <p:cond delay="0"/>
                                  </p:stCondLst>
                                  <p:childTnLst>
                                    <p:set>
                                      <p:cBhvr>
                                        <p:cTn dur="1" fill="hold">
                                          <p:stCondLst>
                                            <p:cond delay="0"/>
                                          </p:stCondLst>
                                        </p:cTn>
                                        <p:tgtEl>
                                          <p:spTgt spid="16281"/>
                                        </p:tgtEl>
                                        <p:attrNameLst>
                                          <p:attrName>style.visibility</p:attrName>
                                        </p:attrNameLst>
                                      </p:cBhvr>
                                      <p:to>
                                        <p:strVal val="visible"/>
                                      </p:to>
                                    </p:set>
                                    <p:animEffect filter="fade" transition="in">
                                      <p:cBhvr>
                                        <p:cTn dur="500"/>
                                        <p:tgtEl>
                                          <p:spTgt spid="1628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6259"/>
                                        </p:tgtEl>
                                        <p:attrNameLst>
                                          <p:attrName>style.visibility</p:attrName>
                                        </p:attrNameLst>
                                      </p:cBhvr>
                                      <p:to>
                                        <p:strVal val="visible"/>
                                      </p:to>
                                    </p:set>
                                    <p:animEffect filter="fade" transition="in">
                                      <p:cBhvr>
                                        <p:cTn dur="500"/>
                                        <p:tgtEl>
                                          <p:spTgt spid="16259"/>
                                        </p:tgtEl>
                                      </p:cBhvr>
                                    </p:animEffect>
                                  </p:childTnLst>
                                </p:cTn>
                              </p:par>
                              <p:par>
                                <p:cTn fill="hold" nodeType="withEffect" presetClass="entr" presetID="10" presetSubtype="0">
                                  <p:stCondLst>
                                    <p:cond delay="0"/>
                                  </p:stCondLst>
                                  <p:childTnLst>
                                    <p:set>
                                      <p:cBhvr>
                                        <p:cTn dur="1" fill="hold">
                                          <p:stCondLst>
                                            <p:cond delay="0"/>
                                          </p:stCondLst>
                                        </p:cTn>
                                        <p:tgtEl>
                                          <p:spTgt spid="16298"/>
                                        </p:tgtEl>
                                        <p:attrNameLst>
                                          <p:attrName>style.visibility</p:attrName>
                                        </p:attrNameLst>
                                      </p:cBhvr>
                                      <p:to>
                                        <p:strVal val="visible"/>
                                      </p:to>
                                    </p:set>
                                    <p:animEffect filter="fade" transition="in">
                                      <p:cBhvr>
                                        <p:cTn dur="500"/>
                                        <p:tgtEl>
                                          <p:spTgt spid="1629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20" name="Shape 16320"/>
        <p:cNvGrpSpPr/>
        <p:nvPr/>
      </p:nvGrpSpPr>
      <p:grpSpPr>
        <a:xfrm>
          <a:off x="0" y="0"/>
          <a:ext cx="0" cy="0"/>
          <a:chOff x="0" y="0"/>
          <a:chExt cx="0" cy="0"/>
        </a:xfrm>
      </p:grpSpPr>
      <p:sp>
        <p:nvSpPr>
          <p:cNvPr id="16321" name="Google Shape;16321;p271"/>
          <p:cNvSpPr/>
          <p:nvPr/>
        </p:nvSpPr>
        <p:spPr>
          <a:xfrm flipH="1">
            <a:off x="7570054" y="1478726"/>
            <a:ext cx="4162701" cy="415157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322" name="Google Shape;16322;p271"/>
          <p:cNvSpPr/>
          <p:nvPr/>
        </p:nvSpPr>
        <p:spPr>
          <a:xfrm flipH="1">
            <a:off x="407988" y="1478726"/>
            <a:ext cx="6953846" cy="415157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323" name="Google Shape;16323;p271"/>
          <p:cNvSpPr/>
          <p:nvPr/>
        </p:nvSpPr>
        <p:spPr>
          <a:xfrm>
            <a:off x="0" y="1805133"/>
            <a:ext cx="3091992" cy="3433446"/>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324" name="Google Shape;16324;p271"/>
          <p:cNvSpPr txBox="1"/>
          <p:nvPr/>
        </p:nvSpPr>
        <p:spPr>
          <a:xfrm>
            <a:off x="296268" y="385036"/>
            <a:ext cx="10162823"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Desfechos secundários</a:t>
            </a:r>
            <a:r>
              <a:rPr b="1" baseline="30000" i="0" lang="pt-BR" sz="3500" u="none" cap="none" strike="noStrike">
                <a:solidFill>
                  <a:srgbClr val="830051"/>
                </a:solidFill>
                <a:latin typeface="Lustria"/>
                <a:ea typeface="Lustria"/>
                <a:cs typeface="Lustria"/>
                <a:sym typeface="Lustria"/>
              </a:rPr>
              <a:t>1</a:t>
            </a:r>
            <a:endParaRPr b="1" i="0" sz="3500" u="none" cap="none" strike="noStrike">
              <a:solidFill>
                <a:srgbClr val="830051"/>
              </a:solidFill>
              <a:latin typeface="Lustria"/>
              <a:ea typeface="Lustria"/>
              <a:cs typeface="Lustria"/>
              <a:sym typeface="Lustria"/>
            </a:endParaRPr>
          </a:p>
        </p:txBody>
      </p:sp>
      <p:sp>
        <p:nvSpPr>
          <p:cNvPr id="16325" name="Google Shape;16325;p271"/>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ARC, contagem absoluta de reticulócitos; ECU, eculizumabe; FACIT-F, avaliação funcional de terapia de doença crônica - fadiga; LSM (SEM)  média dos mínimos quadrados; RAVU, ravulizumabe. </a:t>
            </a:r>
            <a:endParaRPr/>
          </a:p>
          <a:p>
            <a:pPr indent="0" lvl="0" marL="0" rtl="0" algn="l">
              <a:lnSpc>
                <a:spcPct val="90000"/>
              </a:lnSpc>
              <a:spcBef>
                <a:spcPts val="300"/>
              </a:spcBef>
              <a:spcAft>
                <a:spcPts val="0"/>
              </a:spcAft>
              <a:buClr>
                <a:schemeClr val="dk1"/>
              </a:buClr>
              <a:buSzPts val="800"/>
              <a:buNone/>
            </a:pPr>
            <a:r>
              <a:rPr b="0" i="1" lang="pt-BR" u="none"/>
              <a:t>Lee JW, et al. Lancet Hematol.</a:t>
            </a:r>
            <a:r>
              <a:rPr b="0" i="0" lang="pt-BR" u="none"/>
              <a:t> </a:t>
            </a:r>
            <a:r>
              <a:rPr b="0" i="1" lang="pt-BR" u="none"/>
              <a:t>2023 Dec;</a:t>
            </a:r>
            <a:r>
              <a:rPr b="0" i="0" lang="pt-BR" u="none"/>
              <a:t> </a:t>
            </a:r>
            <a:r>
              <a:rPr b="0" i="1" lang="pt-BR" u="none"/>
              <a:t>10(12):e955-e965. supplement</a:t>
            </a:r>
            <a:endParaRPr/>
          </a:p>
        </p:txBody>
      </p:sp>
      <p:grpSp>
        <p:nvGrpSpPr>
          <p:cNvPr id="16326" name="Google Shape;16326;p271"/>
          <p:cNvGrpSpPr/>
          <p:nvPr/>
        </p:nvGrpSpPr>
        <p:grpSpPr>
          <a:xfrm>
            <a:off x="263810" y="3010995"/>
            <a:ext cx="2649072" cy="2181588"/>
            <a:chOff x="263810" y="3010995"/>
            <a:chExt cx="2649072" cy="2181588"/>
          </a:xfrm>
        </p:grpSpPr>
        <p:sp>
          <p:nvSpPr>
            <p:cNvPr id="16327" name="Google Shape;16327;p271"/>
            <p:cNvSpPr txBox="1"/>
            <p:nvPr/>
          </p:nvSpPr>
          <p:spPr>
            <a:xfrm>
              <a:off x="293306" y="3010995"/>
              <a:ext cx="2619576" cy="517449"/>
            </a:xfrm>
            <a:prstGeom prst="rect">
              <a:avLst/>
            </a:prstGeom>
            <a:noFill/>
            <a:ln>
              <a:noFill/>
            </a:ln>
          </p:spPr>
          <p:txBody>
            <a:bodyPr anchorCtr="0" anchor="t" bIns="0" lIns="0" spcFirstLastPara="1" rIns="0" wrap="square" tIns="12050">
              <a:spAutoFit/>
            </a:bodyPr>
            <a:lstStyle/>
            <a:p>
              <a:pPr indent="-12700" lvl="0" marL="12700" marR="5080" rtl="0" algn="l">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Na 12ª semana: </a:t>
              </a:r>
              <a:endParaRPr/>
            </a:p>
            <a:p>
              <a:pPr indent="-12700" lvl="0" marL="12700" marR="5080" rtl="0" algn="l">
                <a:lnSpc>
                  <a:spcPct val="100000"/>
                </a:lnSpc>
                <a:spcBef>
                  <a:spcPts val="95"/>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Danicopana x placebo</a:t>
              </a:r>
              <a:endParaRPr/>
            </a:p>
          </p:txBody>
        </p:sp>
        <p:sp>
          <p:nvSpPr>
            <p:cNvPr id="16328" name="Google Shape;16328;p271"/>
            <p:cNvSpPr txBox="1"/>
            <p:nvPr/>
          </p:nvSpPr>
          <p:spPr>
            <a:xfrm>
              <a:off x="263810" y="4007002"/>
              <a:ext cx="2649072" cy="1185581"/>
            </a:xfrm>
            <a:prstGeom prst="rect">
              <a:avLst/>
            </a:prstGeom>
            <a:noFill/>
            <a:ln>
              <a:noFill/>
            </a:ln>
          </p:spPr>
          <p:txBody>
            <a:bodyPr anchorCtr="0" anchor="t" bIns="0" lIns="0" spcFirstLastPara="1" rIns="0" wrap="square" tIns="13325">
              <a:spAutoFit/>
            </a:bodyPr>
            <a:lstStyle/>
            <a:p>
              <a:pPr indent="0" lvl="0" marL="12065" marR="28575" rtl="0" algn="l">
                <a:lnSpc>
                  <a:spcPct val="100000"/>
                </a:lnSpc>
                <a:spcBef>
                  <a:spcPts val="0"/>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Fadiga conforme a escala FACIT-F:</a:t>
              </a:r>
              <a:endParaRPr/>
            </a:p>
            <a:p>
              <a:pPr indent="0" lvl="0" marL="12065" marR="28575" rtl="0" algn="l">
                <a:lnSpc>
                  <a:spcPct val="100000"/>
                </a:lnSpc>
                <a:spcBef>
                  <a:spcPts val="105"/>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7,97 x 1,85 pontos</a:t>
              </a:r>
              <a:endParaRPr/>
            </a:p>
            <a:p>
              <a:pPr indent="0" lvl="0" marL="12065" marR="28575" rtl="0" algn="l">
                <a:lnSpc>
                  <a:spcPct val="100000"/>
                </a:lnSpc>
                <a:spcBef>
                  <a:spcPts val="105"/>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a:p>
              <a:pPr indent="0" lvl="0" marL="12065" marR="28575" rtl="0" algn="l">
                <a:lnSpc>
                  <a:spcPct val="100000"/>
                </a:lnSpc>
                <a:spcBef>
                  <a:spcPts val="105"/>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Reticulócitos [x10</a:t>
              </a:r>
              <a:r>
                <a:rPr b="0" baseline="30000" i="0" lang="pt-BR" sz="1200" u="none" cap="none" strike="noStrike">
                  <a:solidFill>
                    <a:srgbClr val="FFFFFF"/>
                  </a:solidFill>
                  <a:latin typeface="Calibri"/>
                  <a:ea typeface="Calibri"/>
                  <a:cs typeface="Calibri"/>
                  <a:sym typeface="Calibri"/>
                </a:rPr>
                <a:t>9</a:t>
              </a:r>
              <a:r>
                <a:rPr b="0" i="0" lang="pt-BR" sz="1200" u="none" cap="none" strike="noStrike">
                  <a:solidFill>
                    <a:srgbClr val="FFFFFF"/>
                  </a:solidFill>
                  <a:latin typeface="Calibri"/>
                  <a:ea typeface="Calibri"/>
                  <a:cs typeface="Calibri"/>
                  <a:sym typeface="Calibri"/>
                </a:rPr>
                <a:t>]:</a:t>
              </a:r>
              <a:endParaRPr/>
            </a:p>
            <a:p>
              <a:pPr indent="0" lvl="0" marL="12065" marR="28575" rtl="0" algn="l">
                <a:lnSpc>
                  <a:spcPct val="100000"/>
                </a:lnSpc>
                <a:spcBef>
                  <a:spcPts val="105"/>
                </a:spcBef>
                <a:spcAft>
                  <a:spcPts val="0"/>
                </a:spcAft>
                <a:buClr>
                  <a:srgbClr val="FFFFFF"/>
                </a:buClr>
                <a:buSzPts val="1200"/>
                <a:buFont typeface="Calibri"/>
                <a:buNone/>
              </a:pPr>
              <a:r>
                <a:rPr b="0" i="0" lang="pt-BR" sz="1200" u="none" cap="none" strike="noStrike">
                  <a:solidFill>
                    <a:srgbClr val="FFFFFF"/>
                  </a:solidFill>
                  <a:latin typeface="Calibri"/>
                  <a:ea typeface="Calibri"/>
                  <a:cs typeface="Calibri"/>
                  <a:sym typeface="Calibri"/>
                </a:rPr>
                <a:t>-83,8 x +3,5</a:t>
              </a:r>
              <a:endParaRPr/>
            </a:p>
            <a:p>
              <a:pPr indent="0" lvl="0" marL="12065" marR="28575" rtl="0" algn="l">
                <a:lnSpc>
                  <a:spcPct val="100000"/>
                </a:lnSpc>
                <a:spcBef>
                  <a:spcPts val="105"/>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cxnSp>
          <p:nvCxnSpPr>
            <p:cNvPr id="16329" name="Google Shape;16329;p271"/>
            <p:cNvCxnSpPr/>
            <p:nvPr/>
          </p:nvCxnSpPr>
          <p:spPr>
            <a:xfrm>
              <a:off x="285983" y="4509337"/>
              <a:ext cx="2626899" cy="0"/>
            </a:xfrm>
            <a:prstGeom prst="straightConnector1">
              <a:avLst/>
            </a:prstGeom>
            <a:noFill/>
            <a:ln cap="flat" cmpd="sng" w="12700">
              <a:solidFill>
                <a:schemeClr val="lt1"/>
              </a:solidFill>
              <a:prstDash val="solid"/>
              <a:miter lim="800000"/>
              <a:headEnd len="sm" w="sm" type="none"/>
              <a:tailEnd len="sm" w="sm" type="none"/>
            </a:ln>
          </p:spPr>
        </p:cxnSp>
      </p:grpSp>
      <p:sp>
        <p:nvSpPr>
          <p:cNvPr id="16330" name="Google Shape;16330;p271"/>
          <p:cNvSpPr/>
          <p:nvPr/>
        </p:nvSpPr>
        <p:spPr>
          <a:xfrm>
            <a:off x="285983" y="2087648"/>
            <a:ext cx="852056" cy="85205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331" name="Google Shape;16331;p271"/>
          <p:cNvGrpSpPr/>
          <p:nvPr/>
        </p:nvGrpSpPr>
        <p:grpSpPr>
          <a:xfrm>
            <a:off x="464550" y="2228348"/>
            <a:ext cx="485110" cy="523220"/>
            <a:chOff x="9733390" y="579967"/>
            <a:chExt cx="657396" cy="709041"/>
          </a:xfrm>
        </p:grpSpPr>
        <p:grpSp>
          <p:nvGrpSpPr>
            <p:cNvPr id="16332" name="Google Shape;16332;p271"/>
            <p:cNvGrpSpPr/>
            <p:nvPr/>
          </p:nvGrpSpPr>
          <p:grpSpPr>
            <a:xfrm>
              <a:off x="9733390" y="579967"/>
              <a:ext cx="657396" cy="709041"/>
              <a:chOff x="9733390" y="579967"/>
              <a:chExt cx="657396" cy="709041"/>
            </a:xfrm>
          </p:grpSpPr>
          <p:sp>
            <p:nvSpPr>
              <p:cNvPr id="16333" name="Google Shape;16333;p271"/>
              <p:cNvSpPr/>
              <p:nvPr/>
            </p:nvSpPr>
            <p:spPr>
              <a:xfrm>
                <a:off x="9882034" y="636079"/>
                <a:ext cx="163263" cy="24545"/>
              </a:xfrm>
              <a:custGeom>
                <a:rect b="b" l="l" r="r" t="t"/>
                <a:pathLst>
                  <a:path extrusionOk="0" h="24545" w="163263">
                    <a:moveTo>
                      <a:pt x="11901" y="24546"/>
                    </a:moveTo>
                    <a:cubicBezTo>
                      <a:pt x="5662" y="24546"/>
                      <a:pt x="424" y="19688"/>
                      <a:pt x="24" y="13383"/>
                    </a:cubicBezTo>
                    <a:cubicBezTo>
                      <a:pt x="-386" y="6820"/>
                      <a:pt x="4596" y="1162"/>
                      <a:pt x="11158" y="752"/>
                    </a:cubicBezTo>
                    <a:cubicBezTo>
                      <a:pt x="24884" y="-114"/>
                      <a:pt x="42191" y="210"/>
                      <a:pt x="57459" y="495"/>
                    </a:cubicBezTo>
                    <a:cubicBezTo>
                      <a:pt x="63946" y="619"/>
                      <a:pt x="70109" y="514"/>
                      <a:pt x="74909" y="724"/>
                    </a:cubicBezTo>
                    <a:cubicBezTo>
                      <a:pt x="83005" y="724"/>
                      <a:pt x="100674" y="524"/>
                      <a:pt x="117238" y="324"/>
                    </a:cubicBezTo>
                    <a:cubicBezTo>
                      <a:pt x="131935" y="152"/>
                      <a:pt x="145775" y="0"/>
                      <a:pt x="151357" y="0"/>
                    </a:cubicBezTo>
                    <a:cubicBezTo>
                      <a:pt x="157929" y="0"/>
                      <a:pt x="163263" y="5334"/>
                      <a:pt x="163263" y="11906"/>
                    </a:cubicBezTo>
                    <a:cubicBezTo>
                      <a:pt x="163263" y="18479"/>
                      <a:pt x="157929" y="23813"/>
                      <a:pt x="151357" y="23813"/>
                    </a:cubicBezTo>
                    <a:cubicBezTo>
                      <a:pt x="145813" y="23813"/>
                      <a:pt x="132097" y="23974"/>
                      <a:pt x="117514" y="24136"/>
                    </a:cubicBezTo>
                    <a:cubicBezTo>
                      <a:pt x="100741" y="24327"/>
                      <a:pt x="82386" y="24432"/>
                      <a:pt x="74766" y="24536"/>
                    </a:cubicBezTo>
                    <a:cubicBezTo>
                      <a:pt x="69718" y="24536"/>
                      <a:pt x="63622" y="24422"/>
                      <a:pt x="57031" y="24298"/>
                    </a:cubicBezTo>
                    <a:cubicBezTo>
                      <a:pt x="42210" y="24032"/>
                      <a:pt x="25408" y="23708"/>
                      <a:pt x="12654" y="24508"/>
                    </a:cubicBezTo>
                    <a:cubicBezTo>
                      <a:pt x="12397" y="24536"/>
                      <a:pt x="12149" y="24546"/>
                      <a:pt x="11901" y="24546"/>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334" name="Google Shape;16334;p271"/>
              <p:cNvSpPr/>
              <p:nvPr/>
            </p:nvSpPr>
            <p:spPr>
              <a:xfrm>
                <a:off x="10078868" y="634488"/>
                <a:ext cx="167494" cy="28232"/>
              </a:xfrm>
              <a:custGeom>
                <a:rect b="b" l="l" r="r" t="t"/>
                <a:pathLst>
                  <a:path extrusionOk="0" h="28232" w="167494">
                    <a:moveTo>
                      <a:pt x="92025" y="28232"/>
                    </a:moveTo>
                    <a:cubicBezTo>
                      <a:pt x="90778" y="28232"/>
                      <a:pt x="89530" y="28223"/>
                      <a:pt x="88263" y="28185"/>
                    </a:cubicBezTo>
                    <a:lnTo>
                      <a:pt x="71223" y="27746"/>
                    </a:lnTo>
                    <a:cubicBezTo>
                      <a:pt x="51687" y="27280"/>
                      <a:pt x="29541" y="26756"/>
                      <a:pt x="11034" y="25384"/>
                    </a:cubicBezTo>
                    <a:cubicBezTo>
                      <a:pt x="4481" y="24898"/>
                      <a:pt x="-453" y="19193"/>
                      <a:pt x="33" y="12640"/>
                    </a:cubicBezTo>
                    <a:cubicBezTo>
                      <a:pt x="519" y="6077"/>
                      <a:pt x="6291" y="1143"/>
                      <a:pt x="12777" y="1638"/>
                    </a:cubicBezTo>
                    <a:cubicBezTo>
                      <a:pt x="30694" y="2962"/>
                      <a:pt x="52525" y="3477"/>
                      <a:pt x="71785" y="3943"/>
                    </a:cubicBezTo>
                    <a:lnTo>
                      <a:pt x="88958" y="4372"/>
                    </a:lnTo>
                    <a:cubicBezTo>
                      <a:pt x="94807" y="4534"/>
                      <a:pt x="100712" y="4182"/>
                      <a:pt x="106970" y="3801"/>
                    </a:cubicBezTo>
                    <a:cubicBezTo>
                      <a:pt x="113028" y="3439"/>
                      <a:pt x="119286" y="3039"/>
                      <a:pt x="125715" y="3172"/>
                    </a:cubicBezTo>
                    <a:cubicBezTo>
                      <a:pt x="141936" y="3458"/>
                      <a:pt x="147337" y="2496"/>
                      <a:pt x="148956" y="2019"/>
                    </a:cubicBezTo>
                    <a:cubicBezTo>
                      <a:pt x="153852" y="-1276"/>
                      <a:pt x="160548" y="-495"/>
                      <a:pt x="164530" y="4048"/>
                    </a:cubicBezTo>
                    <a:cubicBezTo>
                      <a:pt x="168873" y="8992"/>
                      <a:pt x="168387" y="16507"/>
                      <a:pt x="163444" y="20850"/>
                    </a:cubicBezTo>
                    <a:cubicBezTo>
                      <a:pt x="157834" y="25794"/>
                      <a:pt x="147804" y="27375"/>
                      <a:pt x="125277" y="26984"/>
                    </a:cubicBezTo>
                    <a:cubicBezTo>
                      <a:pt x="119781" y="26899"/>
                      <a:pt x="114266" y="27213"/>
                      <a:pt x="108408" y="27575"/>
                    </a:cubicBezTo>
                    <a:cubicBezTo>
                      <a:pt x="103084" y="27899"/>
                      <a:pt x="97617" y="28232"/>
                      <a:pt x="92025" y="2823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335" name="Google Shape;16335;p271"/>
              <p:cNvSpPr/>
              <p:nvPr/>
            </p:nvSpPr>
            <p:spPr>
              <a:xfrm>
                <a:off x="9733390" y="632574"/>
                <a:ext cx="657396" cy="656434"/>
              </a:xfrm>
              <a:custGeom>
                <a:rect b="b" l="l" r="r" t="t"/>
                <a:pathLst>
                  <a:path extrusionOk="0" h="656434" w="657396">
                    <a:moveTo>
                      <a:pt x="119235" y="656435"/>
                    </a:moveTo>
                    <a:cubicBezTo>
                      <a:pt x="55874" y="656435"/>
                      <a:pt x="39463" y="650282"/>
                      <a:pt x="31948" y="644176"/>
                    </a:cubicBezTo>
                    <a:cubicBezTo>
                      <a:pt x="1563" y="619506"/>
                      <a:pt x="-971" y="567319"/>
                      <a:pt x="229" y="538401"/>
                    </a:cubicBezTo>
                    <a:cubicBezTo>
                      <a:pt x="1829" y="499720"/>
                      <a:pt x="1839" y="459715"/>
                      <a:pt x="1849" y="421015"/>
                    </a:cubicBezTo>
                    <a:cubicBezTo>
                      <a:pt x="1849" y="407366"/>
                      <a:pt x="1849" y="393754"/>
                      <a:pt x="1925" y="380219"/>
                    </a:cubicBezTo>
                    <a:cubicBezTo>
                      <a:pt x="2030" y="359903"/>
                      <a:pt x="2696" y="339548"/>
                      <a:pt x="3344" y="319869"/>
                    </a:cubicBezTo>
                    <a:cubicBezTo>
                      <a:pt x="4325" y="290056"/>
                      <a:pt x="5335" y="259233"/>
                      <a:pt x="4335" y="228724"/>
                    </a:cubicBezTo>
                    <a:cubicBezTo>
                      <a:pt x="3611" y="206379"/>
                      <a:pt x="3582" y="184062"/>
                      <a:pt x="3563" y="162478"/>
                    </a:cubicBezTo>
                    <a:cubicBezTo>
                      <a:pt x="3534" y="136341"/>
                      <a:pt x="3506" y="109309"/>
                      <a:pt x="2220" y="82344"/>
                    </a:cubicBezTo>
                    <a:cubicBezTo>
                      <a:pt x="1268" y="62551"/>
                      <a:pt x="2334" y="34186"/>
                      <a:pt x="22356" y="16422"/>
                    </a:cubicBezTo>
                    <a:cubicBezTo>
                      <a:pt x="41244" y="-342"/>
                      <a:pt x="63313" y="-76"/>
                      <a:pt x="80963" y="77"/>
                    </a:cubicBezTo>
                    <a:cubicBezTo>
                      <a:pt x="83040" y="96"/>
                      <a:pt x="85726" y="77"/>
                      <a:pt x="88545" y="48"/>
                    </a:cubicBezTo>
                    <a:cubicBezTo>
                      <a:pt x="92688" y="10"/>
                      <a:pt x="97060" y="-38"/>
                      <a:pt x="100061" y="48"/>
                    </a:cubicBezTo>
                    <a:cubicBezTo>
                      <a:pt x="106633" y="248"/>
                      <a:pt x="111805" y="5734"/>
                      <a:pt x="111605" y="12307"/>
                    </a:cubicBezTo>
                    <a:cubicBezTo>
                      <a:pt x="111415" y="18869"/>
                      <a:pt x="106290" y="24146"/>
                      <a:pt x="99346" y="23851"/>
                    </a:cubicBezTo>
                    <a:cubicBezTo>
                      <a:pt x="96584" y="23775"/>
                      <a:pt x="92593" y="23822"/>
                      <a:pt x="88783" y="23851"/>
                    </a:cubicBezTo>
                    <a:cubicBezTo>
                      <a:pt x="85773" y="23880"/>
                      <a:pt x="82878" y="23889"/>
                      <a:pt x="80706" y="23889"/>
                    </a:cubicBezTo>
                    <a:cubicBezTo>
                      <a:pt x="62380" y="23737"/>
                      <a:pt x="49350" y="24318"/>
                      <a:pt x="38158" y="34233"/>
                    </a:cubicBezTo>
                    <a:cubicBezTo>
                      <a:pt x="25909" y="45092"/>
                      <a:pt x="25232" y="65037"/>
                      <a:pt x="26004" y="81211"/>
                    </a:cubicBezTo>
                    <a:cubicBezTo>
                      <a:pt x="27318" y="108738"/>
                      <a:pt x="27347" y="136046"/>
                      <a:pt x="27376" y="162459"/>
                    </a:cubicBezTo>
                    <a:cubicBezTo>
                      <a:pt x="27395" y="183862"/>
                      <a:pt x="27423" y="205988"/>
                      <a:pt x="28138" y="227953"/>
                    </a:cubicBezTo>
                    <a:cubicBezTo>
                      <a:pt x="29157" y="259233"/>
                      <a:pt x="28128" y="290456"/>
                      <a:pt x="27137" y="320650"/>
                    </a:cubicBezTo>
                    <a:cubicBezTo>
                      <a:pt x="26499" y="340167"/>
                      <a:pt x="25832" y="360360"/>
                      <a:pt x="25737" y="380343"/>
                    </a:cubicBezTo>
                    <a:cubicBezTo>
                      <a:pt x="25671" y="393840"/>
                      <a:pt x="25671" y="407413"/>
                      <a:pt x="25661" y="421024"/>
                    </a:cubicBezTo>
                    <a:cubicBezTo>
                      <a:pt x="25652" y="459953"/>
                      <a:pt x="25652" y="500215"/>
                      <a:pt x="24023" y="539392"/>
                    </a:cubicBezTo>
                    <a:cubicBezTo>
                      <a:pt x="23213" y="559080"/>
                      <a:pt x="23813" y="606895"/>
                      <a:pt x="46959" y="625698"/>
                    </a:cubicBezTo>
                    <a:cubicBezTo>
                      <a:pt x="48645" y="626926"/>
                      <a:pt x="60761" y="633251"/>
                      <a:pt x="128455" y="632584"/>
                    </a:cubicBezTo>
                    <a:lnTo>
                      <a:pt x="131808" y="632565"/>
                    </a:lnTo>
                    <a:cubicBezTo>
                      <a:pt x="131951" y="632565"/>
                      <a:pt x="132093" y="632565"/>
                      <a:pt x="132236" y="632565"/>
                    </a:cubicBezTo>
                    <a:cubicBezTo>
                      <a:pt x="163650" y="632565"/>
                      <a:pt x="228953" y="631632"/>
                      <a:pt x="276702" y="630956"/>
                    </a:cubicBezTo>
                    <a:cubicBezTo>
                      <a:pt x="307096" y="630527"/>
                      <a:pt x="331880" y="629870"/>
                      <a:pt x="338881" y="630174"/>
                    </a:cubicBezTo>
                    <a:lnTo>
                      <a:pt x="345082" y="630136"/>
                    </a:lnTo>
                    <a:cubicBezTo>
                      <a:pt x="362989" y="629965"/>
                      <a:pt x="381125" y="629936"/>
                      <a:pt x="388811" y="631270"/>
                    </a:cubicBezTo>
                    <a:cubicBezTo>
                      <a:pt x="395955" y="632499"/>
                      <a:pt x="404480" y="632089"/>
                      <a:pt x="413510" y="631679"/>
                    </a:cubicBezTo>
                    <a:cubicBezTo>
                      <a:pt x="420406" y="631365"/>
                      <a:pt x="427540" y="631022"/>
                      <a:pt x="434731" y="631384"/>
                    </a:cubicBezTo>
                    <a:cubicBezTo>
                      <a:pt x="463744" y="632832"/>
                      <a:pt x="507540" y="633241"/>
                      <a:pt x="531553" y="631175"/>
                    </a:cubicBezTo>
                    <a:cubicBezTo>
                      <a:pt x="531896" y="631146"/>
                      <a:pt x="532239" y="631127"/>
                      <a:pt x="532582" y="631127"/>
                    </a:cubicBezTo>
                    <a:lnTo>
                      <a:pt x="557966" y="631127"/>
                    </a:lnTo>
                    <a:cubicBezTo>
                      <a:pt x="559594" y="631041"/>
                      <a:pt x="561604" y="631165"/>
                      <a:pt x="565319" y="631384"/>
                    </a:cubicBezTo>
                    <a:cubicBezTo>
                      <a:pt x="605514" y="633823"/>
                      <a:pt x="618964" y="628289"/>
                      <a:pt x="623202" y="623221"/>
                    </a:cubicBezTo>
                    <a:cubicBezTo>
                      <a:pt x="633985" y="610296"/>
                      <a:pt x="632718" y="589827"/>
                      <a:pt x="631604" y="571777"/>
                    </a:cubicBezTo>
                    <a:lnTo>
                      <a:pt x="631299" y="566748"/>
                    </a:lnTo>
                    <a:cubicBezTo>
                      <a:pt x="628117" y="509969"/>
                      <a:pt x="628327" y="451819"/>
                      <a:pt x="628784" y="401765"/>
                    </a:cubicBezTo>
                    <a:cubicBezTo>
                      <a:pt x="629298" y="344729"/>
                      <a:pt x="630603" y="292294"/>
                      <a:pt x="632756" y="241450"/>
                    </a:cubicBezTo>
                    <a:cubicBezTo>
                      <a:pt x="633337" y="227848"/>
                      <a:pt x="633185" y="214780"/>
                      <a:pt x="633032" y="200930"/>
                    </a:cubicBezTo>
                    <a:cubicBezTo>
                      <a:pt x="632889" y="187967"/>
                      <a:pt x="632737" y="174565"/>
                      <a:pt x="633232" y="160659"/>
                    </a:cubicBezTo>
                    <a:cubicBezTo>
                      <a:pt x="633775" y="145323"/>
                      <a:pt x="633585" y="131083"/>
                      <a:pt x="633375" y="116015"/>
                    </a:cubicBezTo>
                    <a:cubicBezTo>
                      <a:pt x="633223" y="105137"/>
                      <a:pt x="633080" y="94212"/>
                      <a:pt x="633213" y="82849"/>
                    </a:cubicBezTo>
                    <a:cubicBezTo>
                      <a:pt x="633461" y="63151"/>
                      <a:pt x="628860" y="49073"/>
                      <a:pt x="619154" y="39824"/>
                    </a:cubicBezTo>
                    <a:cubicBezTo>
                      <a:pt x="607572" y="28785"/>
                      <a:pt x="587569" y="24051"/>
                      <a:pt x="559756" y="25727"/>
                    </a:cubicBezTo>
                    <a:cubicBezTo>
                      <a:pt x="553117" y="26204"/>
                      <a:pt x="547545" y="21127"/>
                      <a:pt x="547155" y="14564"/>
                    </a:cubicBezTo>
                    <a:cubicBezTo>
                      <a:pt x="546755" y="8001"/>
                      <a:pt x="551755" y="2353"/>
                      <a:pt x="558318" y="1963"/>
                    </a:cubicBezTo>
                    <a:cubicBezTo>
                      <a:pt x="593551" y="-181"/>
                      <a:pt x="618792" y="6573"/>
                      <a:pt x="635585" y="22584"/>
                    </a:cubicBezTo>
                    <a:cubicBezTo>
                      <a:pt x="650139" y="36462"/>
                      <a:pt x="657359" y="56827"/>
                      <a:pt x="657026" y="83144"/>
                    </a:cubicBezTo>
                    <a:cubicBezTo>
                      <a:pt x="656883" y="94298"/>
                      <a:pt x="657035" y="105023"/>
                      <a:pt x="657188" y="115691"/>
                    </a:cubicBezTo>
                    <a:cubicBezTo>
                      <a:pt x="657388" y="130388"/>
                      <a:pt x="657597" y="145590"/>
                      <a:pt x="657026" y="161516"/>
                    </a:cubicBezTo>
                    <a:cubicBezTo>
                      <a:pt x="656549" y="174860"/>
                      <a:pt x="656702" y="187976"/>
                      <a:pt x="656845" y="200664"/>
                    </a:cubicBezTo>
                    <a:cubicBezTo>
                      <a:pt x="656997" y="214208"/>
                      <a:pt x="657150" y="228229"/>
                      <a:pt x="656549" y="242459"/>
                    </a:cubicBezTo>
                    <a:cubicBezTo>
                      <a:pt x="654397" y="293037"/>
                      <a:pt x="653111" y="345215"/>
                      <a:pt x="652587" y="401984"/>
                    </a:cubicBezTo>
                    <a:cubicBezTo>
                      <a:pt x="652139" y="451657"/>
                      <a:pt x="651920" y="509350"/>
                      <a:pt x="655064" y="565424"/>
                    </a:cubicBezTo>
                    <a:lnTo>
                      <a:pt x="655359" y="570319"/>
                    </a:lnTo>
                    <a:cubicBezTo>
                      <a:pt x="656683" y="591693"/>
                      <a:pt x="658331" y="618287"/>
                      <a:pt x="641481" y="638490"/>
                    </a:cubicBezTo>
                    <a:cubicBezTo>
                      <a:pt x="626508" y="656435"/>
                      <a:pt x="593856" y="656978"/>
                      <a:pt x="563871" y="655178"/>
                    </a:cubicBezTo>
                    <a:cubicBezTo>
                      <a:pt x="561652" y="655044"/>
                      <a:pt x="560042" y="654939"/>
                      <a:pt x="559071" y="654930"/>
                    </a:cubicBezTo>
                    <a:lnTo>
                      <a:pt x="533086" y="654958"/>
                    </a:lnTo>
                    <a:cubicBezTo>
                      <a:pt x="507912" y="657083"/>
                      <a:pt x="463135" y="656663"/>
                      <a:pt x="433541" y="655187"/>
                    </a:cubicBezTo>
                    <a:cubicBezTo>
                      <a:pt x="427502" y="654873"/>
                      <a:pt x="420949" y="655187"/>
                      <a:pt x="414614" y="655482"/>
                    </a:cubicBezTo>
                    <a:cubicBezTo>
                      <a:pt x="404708" y="655940"/>
                      <a:pt x="394469" y="656425"/>
                      <a:pt x="384773" y="654749"/>
                    </a:cubicBezTo>
                    <a:cubicBezTo>
                      <a:pt x="378553" y="653682"/>
                      <a:pt x="355226" y="653873"/>
                      <a:pt x="345282" y="653958"/>
                    </a:cubicBezTo>
                    <a:lnTo>
                      <a:pt x="338872" y="653996"/>
                    </a:lnTo>
                    <a:cubicBezTo>
                      <a:pt x="332033" y="654016"/>
                      <a:pt x="307277" y="654349"/>
                      <a:pt x="277035" y="654778"/>
                    </a:cubicBezTo>
                    <a:cubicBezTo>
                      <a:pt x="229220" y="655454"/>
                      <a:pt x="163821" y="656387"/>
                      <a:pt x="132236" y="656387"/>
                    </a:cubicBezTo>
                    <a:cubicBezTo>
                      <a:pt x="132084" y="656387"/>
                      <a:pt x="131941" y="656387"/>
                      <a:pt x="131798" y="656387"/>
                    </a:cubicBezTo>
                    <a:lnTo>
                      <a:pt x="128664" y="656406"/>
                    </a:lnTo>
                    <a:cubicBezTo>
                      <a:pt x="125416" y="656416"/>
                      <a:pt x="122264" y="656435"/>
                      <a:pt x="119235" y="65643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336" name="Google Shape;16336;p271"/>
              <p:cNvSpPr/>
              <p:nvPr/>
            </p:nvSpPr>
            <p:spPr>
              <a:xfrm>
                <a:off x="9736926" y="764076"/>
                <a:ext cx="652522" cy="28270"/>
              </a:xfrm>
              <a:custGeom>
                <a:rect b="b" l="l" r="r" t="t"/>
                <a:pathLst>
                  <a:path extrusionOk="0" h="28270" w="652522">
                    <a:moveTo>
                      <a:pt x="273747" y="28271"/>
                    </a:moveTo>
                    <a:cubicBezTo>
                      <a:pt x="263479" y="28271"/>
                      <a:pt x="253354" y="27871"/>
                      <a:pt x="243400" y="27490"/>
                    </a:cubicBezTo>
                    <a:cubicBezTo>
                      <a:pt x="238247" y="27290"/>
                      <a:pt x="233075" y="27090"/>
                      <a:pt x="227865" y="26937"/>
                    </a:cubicBezTo>
                    <a:lnTo>
                      <a:pt x="215521" y="26632"/>
                    </a:lnTo>
                    <a:cubicBezTo>
                      <a:pt x="202243" y="26328"/>
                      <a:pt x="188517" y="26013"/>
                      <a:pt x="175506" y="25004"/>
                    </a:cubicBezTo>
                    <a:cubicBezTo>
                      <a:pt x="155199" y="23422"/>
                      <a:pt x="133491" y="23918"/>
                      <a:pt x="112489" y="24375"/>
                    </a:cubicBezTo>
                    <a:cubicBezTo>
                      <a:pt x="101744" y="24604"/>
                      <a:pt x="91143" y="24794"/>
                      <a:pt x="80570" y="24823"/>
                    </a:cubicBezTo>
                    <a:cubicBezTo>
                      <a:pt x="73989" y="24765"/>
                      <a:pt x="65692" y="25204"/>
                      <a:pt x="56824" y="25604"/>
                    </a:cubicBezTo>
                    <a:cubicBezTo>
                      <a:pt x="41737" y="26299"/>
                      <a:pt x="24630" y="27080"/>
                      <a:pt x="11114" y="26175"/>
                    </a:cubicBezTo>
                    <a:cubicBezTo>
                      <a:pt x="4551" y="25737"/>
                      <a:pt x="-411" y="20060"/>
                      <a:pt x="27" y="13497"/>
                    </a:cubicBezTo>
                    <a:cubicBezTo>
                      <a:pt x="465" y="6935"/>
                      <a:pt x="6285" y="2020"/>
                      <a:pt x="12705" y="2410"/>
                    </a:cubicBezTo>
                    <a:cubicBezTo>
                      <a:pt x="24868" y="3220"/>
                      <a:pt x="41270" y="2467"/>
                      <a:pt x="55729" y="1810"/>
                    </a:cubicBezTo>
                    <a:cubicBezTo>
                      <a:pt x="65035" y="1382"/>
                      <a:pt x="73627" y="801"/>
                      <a:pt x="80627" y="1010"/>
                    </a:cubicBezTo>
                    <a:cubicBezTo>
                      <a:pt x="90924" y="1096"/>
                      <a:pt x="101411" y="810"/>
                      <a:pt x="111965" y="572"/>
                    </a:cubicBezTo>
                    <a:cubicBezTo>
                      <a:pt x="133548" y="96"/>
                      <a:pt x="155856" y="-400"/>
                      <a:pt x="177354" y="1277"/>
                    </a:cubicBezTo>
                    <a:cubicBezTo>
                      <a:pt x="189727" y="2239"/>
                      <a:pt x="203119" y="2544"/>
                      <a:pt x="216073" y="2839"/>
                    </a:cubicBezTo>
                    <a:lnTo>
                      <a:pt x="228560" y="3153"/>
                    </a:lnTo>
                    <a:cubicBezTo>
                      <a:pt x="233856" y="3306"/>
                      <a:pt x="239104" y="3506"/>
                      <a:pt x="244343" y="3715"/>
                    </a:cubicBezTo>
                    <a:cubicBezTo>
                      <a:pt x="263450" y="4458"/>
                      <a:pt x="281491" y="5154"/>
                      <a:pt x="299922" y="3296"/>
                    </a:cubicBezTo>
                    <a:cubicBezTo>
                      <a:pt x="314733" y="1801"/>
                      <a:pt x="329382" y="2229"/>
                      <a:pt x="343556" y="2629"/>
                    </a:cubicBezTo>
                    <a:cubicBezTo>
                      <a:pt x="354862" y="2953"/>
                      <a:pt x="365549" y="3249"/>
                      <a:pt x="376398" y="2677"/>
                    </a:cubicBezTo>
                    <a:cubicBezTo>
                      <a:pt x="413707" y="677"/>
                      <a:pt x="451607" y="-1381"/>
                      <a:pt x="488621" y="1229"/>
                    </a:cubicBezTo>
                    <a:cubicBezTo>
                      <a:pt x="518111" y="3306"/>
                      <a:pt x="546190" y="2620"/>
                      <a:pt x="574746" y="1686"/>
                    </a:cubicBezTo>
                    <a:cubicBezTo>
                      <a:pt x="591301" y="1163"/>
                      <a:pt x="626200" y="1553"/>
                      <a:pt x="641183" y="2258"/>
                    </a:cubicBezTo>
                    <a:cubicBezTo>
                      <a:pt x="647756" y="2572"/>
                      <a:pt x="652823" y="8144"/>
                      <a:pt x="652508" y="14717"/>
                    </a:cubicBezTo>
                    <a:cubicBezTo>
                      <a:pt x="652194" y="21289"/>
                      <a:pt x="646622" y="26432"/>
                      <a:pt x="640050" y="26042"/>
                    </a:cubicBezTo>
                    <a:cubicBezTo>
                      <a:pt x="625800" y="25375"/>
                      <a:pt x="591291" y="24965"/>
                      <a:pt x="575527" y="25489"/>
                    </a:cubicBezTo>
                    <a:cubicBezTo>
                      <a:pt x="546324" y="26442"/>
                      <a:pt x="517577" y="27128"/>
                      <a:pt x="486954" y="24985"/>
                    </a:cubicBezTo>
                    <a:cubicBezTo>
                      <a:pt x="451417" y="22489"/>
                      <a:pt x="414269" y="24480"/>
                      <a:pt x="378331" y="26413"/>
                    </a:cubicBezTo>
                    <a:cubicBezTo>
                      <a:pt x="365873" y="27090"/>
                      <a:pt x="354195" y="26756"/>
                      <a:pt x="342879" y="26423"/>
                    </a:cubicBezTo>
                    <a:cubicBezTo>
                      <a:pt x="328868" y="26023"/>
                      <a:pt x="315619" y="25642"/>
                      <a:pt x="302322" y="26985"/>
                    </a:cubicBezTo>
                    <a:cubicBezTo>
                      <a:pt x="292692" y="27937"/>
                      <a:pt x="283158" y="28261"/>
                      <a:pt x="273747" y="2827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337" name="Google Shape;16337;p271"/>
              <p:cNvSpPr/>
              <p:nvPr/>
            </p:nvSpPr>
            <p:spPr>
              <a:xfrm>
                <a:off x="9821187" y="582168"/>
                <a:ext cx="84796" cy="147685"/>
              </a:xfrm>
              <a:custGeom>
                <a:rect b="b" l="l" r="r" t="t"/>
                <a:pathLst>
                  <a:path extrusionOk="0" h="147685" w="84796">
                    <a:moveTo>
                      <a:pt x="43621" y="147685"/>
                    </a:moveTo>
                    <a:cubicBezTo>
                      <a:pt x="26361" y="147685"/>
                      <a:pt x="10226" y="135484"/>
                      <a:pt x="5254" y="118681"/>
                    </a:cubicBezTo>
                    <a:cubicBezTo>
                      <a:pt x="3749" y="113595"/>
                      <a:pt x="2663" y="107718"/>
                      <a:pt x="1920" y="100717"/>
                    </a:cubicBezTo>
                    <a:cubicBezTo>
                      <a:pt x="1330" y="95059"/>
                      <a:pt x="1025" y="89297"/>
                      <a:pt x="739" y="83849"/>
                    </a:cubicBezTo>
                    <a:lnTo>
                      <a:pt x="539" y="79991"/>
                    </a:lnTo>
                    <a:cubicBezTo>
                      <a:pt x="129" y="72514"/>
                      <a:pt x="34" y="64980"/>
                      <a:pt x="6" y="57493"/>
                    </a:cubicBezTo>
                    <a:cubicBezTo>
                      <a:pt x="-42" y="46996"/>
                      <a:pt x="-166" y="22412"/>
                      <a:pt x="17484" y="8506"/>
                    </a:cubicBezTo>
                    <a:cubicBezTo>
                      <a:pt x="24637" y="2867"/>
                      <a:pt x="34191" y="0"/>
                      <a:pt x="45878" y="0"/>
                    </a:cubicBezTo>
                    <a:cubicBezTo>
                      <a:pt x="48059" y="0"/>
                      <a:pt x="50202" y="105"/>
                      <a:pt x="52260" y="286"/>
                    </a:cubicBezTo>
                    <a:cubicBezTo>
                      <a:pt x="58499" y="829"/>
                      <a:pt x="67366" y="4001"/>
                      <a:pt x="74196" y="16021"/>
                    </a:cubicBezTo>
                    <a:cubicBezTo>
                      <a:pt x="89131" y="42358"/>
                      <a:pt x="87264" y="102070"/>
                      <a:pt x="74958" y="127416"/>
                    </a:cubicBezTo>
                    <a:cubicBezTo>
                      <a:pt x="68814" y="140113"/>
                      <a:pt x="57098" y="147685"/>
                      <a:pt x="43621" y="147685"/>
                    </a:cubicBezTo>
                    <a:close/>
                    <a:moveTo>
                      <a:pt x="45888" y="23822"/>
                    </a:moveTo>
                    <a:cubicBezTo>
                      <a:pt x="39858" y="23822"/>
                      <a:pt x="35010" y="25022"/>
                      <a:pt x="32229" y="27213"/>
                    </a:cubicBezTo>
                    <a:cubicBezTo>
                      <a:pt x="24723" y="33128"/>
                      <a:pt x="23770" y="45787"/>
                      <a:pt x="23828" y="57388"/>
                    </a:cubicBezTo>
                    <a:cubicBezTo>
                      <a:pt x="23856" y="64484"/>
                      <a:pt x="23942" y="71599"/>
                      <a:pt x="24323" y="78686"/>
                    </a:cubicBezTo>
                    <a:lnTo>
                      <a:pt x="24532" y="82639"/>
                    </a:lnTo>
                    <a:cubicBezTo>
                      <a:pt x="24790" y="87678"/>
                      <a:pt x="25056" y="93002"/>
                      <a:pt x="25609" y="98241"/>
                    </a:cubicBezTo>
                    <a:cubicBezTo>
                      <a:pt x="26190" y="103775"/>
                      <a:pt x="26999" y="108252"/>
                      <a:pt x="28085" y="111928"/>
                    </a:cubicBezTo>
                    <a:cubicBezTo>
                      <a:pt x="30381" y="119701"/>
                      <a:pt x="37810" y="123882"/>
                      <a:pt x="43621" y="123882"/>
                    </a:cubicBezTo>
                    <a:cubicBezTo>
                      <a:pt x="47993" y="123882"/>
                      <a:pt x="51336" y="121587"/>
                      <a:pt x="53536" y="117053"/>
                    </a:cubicBezTo>
                    <a:cubicBezTo>
                      <a:pt x="62528" y="98508"/>
                      <a:pt x="64090" y="46492"/>
                      <a:pt x="53488" y="27794"/>
                    </a:cubicBezTo>
                    <a:cubicBezTo>
                      <a:pt x="51917" y="25022"/>
                      <a:pt x="50593" y="24060"/>
                      <a:pt x="50193" y="24022"/>
                    </a:cubicBezTo>
                    <a:cubicBezTo>
                      <a:pt x="48802" y="23889"/>
                      <a:pt x="47354" y="23822"/>
                      <a:pt x="45888" y="23822"/>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338" name="Google Shape;16338;p271"/>
              <p:cNvSpPr/>
              <p:nvPr/>
            </p:nvSpPr>
            <p:spPr>
              <a:xfrm>
                <a:off x="10021559" y="581909"/>
                <a:ext cx="81070" cy="137381"/>
              </a:xfrm>
              <a:custGeom>
                <a:rect b="b" l="l" r="r" t="t"/>
                <a:pathLst>
                  <a:path extrusionOk="0" h="137381" w="81070">
                    <a:moveTo>
                      <a:pt x="42502" y="137381"/>
                    </a:moveTo>
                    <a:cubicBezTo>
                      <a:pt x="29367" y="137381"/>
                      <a:pt x="15860" y="130075"/>
                      <a:pt x="8888" y="119207"/>
                    </a:cubicBezTo>
                    <a:cubicBezTo>
                      <a:pt x="6697" y="115778"/>
                      <a:pt x="4916" y="111949"/>
                      <a:pt x="3602" y="107815"/>
                    </a:cubicBezTo>
                    <a:cubicBezTo>
                      <a:pt x="401" y="97690"/>
                      <a:pt x="363" y="87070"/>
                      <a:pt x="325" y="77697"/>
                    </a:cubicBezTo>
                    <a:cubicBezTo>
                      <a:pt x="316" y="74935"/>
                      <a:pt x="306" y="72211"/>
                      <a:pt x="211" y="69573"/>
                    </a:cubicBezTo>
                    <a:cubicBezTo>
                      <a:pt x="-342" y="54390"/>
                      <a:pt x="-323" y="36854"/>
                      <a:pt x="6935" y="21024"/>
                    </a:cubicBezTo>
                    <a:cubicBezTo>
                      <a:pt x="11231" y="11661"/>
                      <a:pt x="19204" y="4517"/>
                      <a:pt x="28271" y="1897"/>
                    </a:cubicBezTo>
                    <a:cubicBezTo>
                      <a:pt x="44226" y="-2684"/>
                      <a:pt x="58113" y="1116"/>
                      <a:pt x="67410" y="12375"/>
                    </a:cubicBezTo>
                    <a:cubicBezTo>
                      <a:pt x="89508" y="39140"/>
                      <a:pt x="78182" y="99595"/>
                      <a:pt x="78068" y="100195"/>
                    </a:cubicBezTo>
                    <a:cubicBezTo>
                      <a:pt x="74382" y="119331"/>
                      <a:pt x="65952" y="131266"/>
                      <a:pt x="52998" y="135686"/>
                    </a:cubicBezTo>
                    <a:cubicBezTo>
                      <a:pt x="49712" y="136810"/>
                      <a:pt x="46169" y="137381"/>
                      <a:pt x="42502" y="137381"/>
                    </a:cubicBezTo>
                    <a:close/>
                    <a:moveTo>
                      <a:pt x="41111" y="23776"/>
                    </a:moveTo>
                    <a:cubicBezTo>
                      <a:pt x="39282" y="23776"/>
                      <a:pt x="37177" y="24119"/>
                      <a:pt x="34872" y="24777"/>
                    </a:cubicBezTo>
                    <a:cubicBezTo>
                      <a:pt x="32567" y="25434"/>
                      <a:pt x="29919" y="28034"/>
                      <a:pt x="28586" y="30939"/>
                    </a:cubicBezTo>
                    <a:cubicBezTo>
                      <a:pt x="23499" y="42036"/>
                      <a:pt x="23557" y="56247"/>
                      <a:pt x="24014" y="68696"/>
                    </a:cubicBezTo>
                    <a:cubicBezTo>
                      <a:pt x="24119" y="71592"/>
                      <a:pt x="24138" y="74573"/>
                      <a:pt x="24147" y="77602"/>
                    </a:cubicBezTo>
                    <a:cubicBezTo>
                      <a:pt x="24176" y="85641"/>
                      <a:pt x="24204" y="93957"/>
                      <a:pt x="26319" y="100615"/>
                    </a:cubicBezTo>
                    <a:cubicBezTo>
                      <a:pt x="27005" y="102777"/>
                      <a:pt x="27871" y="104663"/>
                      <a:pt x="28948" y="106358"/>
                    </a:cubicBezTo>
                    <a:cubicBezTo>
                      <a:pt x="32081" y="111244"/>
                      <a:pt x="40587" y="114721"/>
                      <a:pt x="45340" y="113140"/>
                    </a:cubicBezTo>
                    <a:cubicBezTo>
                      <a:pt x="50931" y="111235"/>
                      <a:pt x="53608" y="101386"/>
                      <a:pt x="54703" y="95690"/>
                    </a:cubicBezTo>
                    <a:cubicBezTo>
                      <a:pt x="58723" y="74840"/>
                      <a:pt x="58999" y="39550"/>
                      <a:pt x="49074" y="27539"/>
                    </a:cubicBezTo>
                    <a:cubicBezTo>
                      <a:pt x="46883" y="24900"/>
                      <a:pt x="44502" y="23776"/>
                      <a:pt x="41111" y="23776"/>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339" name="Google Shape;16339;p271"/>
              <p:cNvSpPr/>
              <p:nvPr/>
            </p:nvSpPr>
            <p:spPr>
              <a:xfrm>
                <a:off x="10221877" y="579967"/>
                <a:ext cx="82407" cy="141522"/>
              </a:xfrm>
              <a:custGeom>
                <a:rect b="b" l="l" r="r" t="t"/>
                <a:pathLst>
                  <a:path extrusionOk="0" h="141522" w="82407">
                    <a:moveTo>
                      <a:pt x="40666" y="141522"/>
                    </a:moveTo>
                    <a:cubicBezTo>
                      <a:pt x="39142" y="141522"/>
                      <a:pt x="37599" y="141389"/>
                      <a:pt x="36018" y="141113"/>
                    </a:cubicBezTo>
                    <a:cubicBezTo>
                      <a:pt x="21911" y="138608"/>
                      <a:pt x="11062" y="125816"/>
                      <a:pt x="6062" y="115624"/>
                    </a:cubicBezTo>
                    <a:cubicBezTo>
                      <a:pt x="3966" y="111338"/>
                      <a:pt x="2461" y="106709"/>
                      <a:pt x="1461" y="101470"/>
                    </a:cubicBezTo>
                    <a:cubicBezTo>
                      <a:pt x="-539" y="90945"/>
                      <a:pt x="-44" y="79848"/>
                      <a:pt x="394" y="70066"/>
                    </a:cubicBezTo>
                    <a:cubicBezTo>
                      <a:pt x="575" y="66084"/>
                      <a:pt x="756" y="62189"/>
                      <a:pt x="747" y="58503"/>
                    </a:cubicBezTo>
                    <a:cubicBezTo>
                      <a:pt x="670" y="31413"/>
                      <a:pt x="6595" y="13964"/>
                      <a:pt x="18863" y="5143"/>
                    </a:cubicBezTo>
                    <a:cubicBezTo>
                      <a:pt x="23607" y="1734"/>
                      <a:pt x="29350" y="0"/>
                      <a:pt x="35932" y="0"/>
                    </a:cubicBezTo>
                    <a:cubicBezTo>
                      <a:pt x="43552" y="0"/>
                      <a:pt x="50610" y="2343"/>
                      <a:pt x="55191" y="4305"/>
                    </a:cubicBezTo>
                    <a:cubicBezTo>
                      <a:pt x="62678" y="7506"/>
                      <a:pt x="72765" y="15097"/>
                      <a:pt x="78328" y="33080"/>
                    </a:cubicBezTo>
                    <a:cubicBezTo>
                      <a:pt x="87167" y="61655"/>
                      <a:pt x="80547" y="105013"/>
                      <a:pt x="68955" y="123263"/>
                    </a:cubicBezTo>
                    <a:cubicBezTo>
                      <a:pt x="61468" y="135036"/>
                      <a:pt x="51429" y="141522"/>
                      <a:pt x="40666" y="141522"/>
                    </a:cubicBezTo>
                    <a:close/>
                    <a:moveTo>
                      <a:pt x="35932" y="23803"/>
                    </a:moveTo>
                    <a:cubicBezTo>
                      <a:pt x="34503" y="23803"/>
                      <a:pt x="33351" y="24041"/>
                      <a:pt x="32760" y="24460"/>
                    </a:cubicBezTo>
                    <a:cubicBezTo>
                      <a:pt x="30265" y="26251"/>
                      <a:pt x="24483" y="33147"/>
                      <a:pt x="24559" y="58417"/>
                    </a:cubicBezTo>
                    <a:cubicBezTo>
                      <a:pt x="24569" y="62465"/>
                      <a:pt x="24378" y="66742"/>
                      <a:pt x="24188" y="71114"/>
                    </a:cubicBezTo>
                    <a:cubicBezTo>
                      <a:pt x="23788" y="80010"/>
                      <a:pt x="23378" y="89202"/>
                      <a:pt x="24854" y="96984"/>
                    </a:cubicBezTo>
                    <a:cubicBezTo>
                      <a:pt x="25445" y="100117"/>
                      <a:pt x="26302" y="102775"/>
                      <a:pt x="27445" y="105118"/>
                    </a:cubicBezTo>
                    <a:cubicBezTo>
                      <a:pt x="30484" y="111319"/>
                      <a:pt x="36199" y="116938"/>
                      <a:pt x="40180" y="117643"/>
                    </a:cubicBezTo>
                    <a:lnTo>
                      <a:pt x="40656" y="117691"/>
                    </a:lnTo>
                    <a:cubicBezTo>
                      <a:pt x="42390" y="117691"/>
                      <a:pt x="45695" y="115424"/>
                      <a:pt x="48848" y="110461"/>
                    </a:cubicBezTo>
                    <a:cubicBezTo>
                      <a:pt x="56392" y="98593"/>
                      <a:pt x="62678" y="63036"/>
                      <a:pt x="55582" y="40091"/>
                    </a:cubicBezTo>
                    <a:cubicBezTo>
                      <a:pt x="53991" y="34966"/>
                      <a:pt x="51019" y="28394"/>
                      <a:pt x="45819" y="26175"/>
                    </a:cubicBezTo>
                    <a:cubicBezTo>
                      <a:pt x="42295" y="24670"/>
                      <a:pt x="38685" y="23803"/>
                      <a:pt x="35932" y="23803"/>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16340" name="Google Shape;16340;p271"/>
            <p:cNvGrpSpPr/>
            <p:nvPr/>
          </p:nvGrpSpPr>
          <p:grpSpPr>
            <a:xfrm>
              <a:off x="9910804" y="887005"/>
              <a:ext cx="301856" cy="305334"/>
              <a:chOff x="9910804" y="887005"/>
              <a:chExt cx="301856" cy="305334"/>
            </a:xfrm>
          </p:grpSpPr>
          <p:sp>
            <p:nvSpPr>
              <p:cNvPr id="16341" name="Google Shape;16341;p271"/>
              <p:cNvSpPr/>
              <p:nvPr/>
            </p:nvSpPr>
            <p:spPr>
              <a:xfrm>
                <a:off x="9910804" y="892414"/>
                <a:ext cx="293050" cy="299925"/>
              </a:xfrm>
              <a:custGeom>
                <a:rect b="b" l="l" r="r" t="t"/>
                <a:pathLst>
                  <a:path extrusionOk="0" h="299925" w="293050">
                    <a:moveTo>
                      <a:pt x="142970" y="299925"/>
                    </a:moveTo>
                    <a:cubicBezTo>
                      <a:pt x="105518" y="299925"/>
                      <a:pt x="70799" y="285438"/>
                      <a:pt x="45206" y="259120"/>
                    </a:cubicBezTo>
                    <a:cubicBezTo>
                      <a:pt x="6906" y="219725"/>
                      <a:pt x="-7458" y="170576"/>
                      <a:pt x="3648" y="116959"/>
                    </a:cubicBezTo>
                    <a:cubicBezTo>
                      <a:pt x="9792" y="87422"/>
                      <a:pt x="33280" y="49151"/>
                      <a:pt x="56026" y="31644"/>
                    </a:cubicBezTo>
                    <a:cubicBezTo>
                      <a:pt x="76800" y="15680"/>
                      <a:pt x="104747" y="3307"/>
                      <a:pt x="127245" y="116"/>
                    </a:cubicBezTo>
                    <a:cubicBezTo>
                      <a:pt x="133617" y="-770"/>
                      <a:pt x="139494" y="3498"/>
                      <a:pt x="140627" y="9794"/>
                    </a:cubicBezTo>
                    <a:cubicBezTo>
                      <a:pt x="142427" y="19757"/>
                      <a:pt x="141618" y="29882"/>
                      <a:pt x="140846" y="39683"/>
                    </a:cubicBezTo>
                    <a:cubicBezTo>
                      <a:pt x="140580" y="43055"/>
                      <a:pt x="140313" y="46398"/>
                      <a:pt x="140180" y="49646"/>
                    </a:cubicBezTo>
                    <a:cubicBezTo>
                      <a:pt x="139799" y="58505"/>
                      <a:pt x="140370" y="67420"/>
                      <a:pt x="140970" y="76850"/>
                    </a:cubicBezTo>
                    <a:cubicBezTo>
                      <a:pt x="141227" y="80898"/>
                      <a:pt x="141484" y="84936"/>
                      <a:pt x="141665" y="88965"/>
                    </a:cubicBezTo>
                    <a:cubicBezTo>
                      <a:pt x="142304" y="102977"/>
                      <a:pt x="142037" y="117264"/>
                      <a:pt x="141770" y="131076"/>
                    </a:cubicBezTo>
                    <a:cubicBezTo>
                      <a:pt x="141627" y="138438"/>
                      <a:pt x="141494" y="145544"/>
                      <a:pt x="141504" y="152354"/>
                    </a:cubicBezTo>
                    <a:lnTo>
                      <a:pt x="263557" y="153031"/>
                    </a:lnTo>
                    <a:cubicBezTo>
                      <a:pt x="265995" y="153031"/>
                      <a:pt x="267748" y="152897"/>
                      <a:pt x="269681" y="152754"/>
                    </a:cubicBezTo>
                    <a:cubicBezTo>
                      <a:pt x="273749" y="152450"/>
                      <a:pt x="278206" y="152164"/>
                      <a:pt x="281978" y="152421"/>
                    </a:cubicBezTo>
                    <a:cubicBezTo>
                      <a:pt x="285302" y="152650"/>
                      <a:pt x="288369" y="154269"/>
                      <a:pt x="290446" y="156869"/>
                    </a:cubicBezTo>
                    <a:cubicBezTo>
                      <a:pt x="292522" y="159470"/>
                      <a:pt x="293418" y="162822"/>
                      <a:pt x="292913" y="166108"/>
                    </a:cubicBezTo>
                    <a:cubicBezTo>
                      <a:pt x="292418" y="169376"/>
                      <a:pt x="291979" y="172605"/>
                      <a:pt x="291560" y="175814"/>
                    </a:cubicBezTo>
                    <a:cubicBezTo>
                      <a:pt x="290446" y="184168"/>
                      <a:pt x="289293" y="192807"/>
                      <a:pt x="286969" y="201608"/>
                    </a:cubicBezTo>
                    <a:cubicBezTo>
                      <a:pt x="278197" y="234831"/>
                      <a:pt x="233925" y="271493"/>
                      <a:pt x="233477" y="271855"/>
                    </a:cubicBezTo>
                    <a:cubicBezTo>
                      <a:pt x="224285" y="279332"/>
                      <a:pt x="214455" y="283171"/>
                      <a:pt x="204959" y="286866"/>
                    </a:cubicBezTo>
                    <a:lnTo>
                      <a:pt x="200530" y="288609"/>
                    </a:lnTo>
                    <a:cubicBezTo>
                      <a:pt x="181747" y="296125"/>
                      <a:pt x="162392" y="299925"/>
                      <a:pt x="142970" y="299925"/>
                    </a:cubicBezTo>
                    <a:close/>
                    <a:moveTo>
                      <a:pt x="117834" y="26510"/>
                    </a:moveTo>
                    <a:cubicBezTo>
                      <a:pt x="101937" y="31130"/>
                      <a:pt x="84201" y="40007"/>
                      <a:pt x="70533" y="50513"/>
                    </a:cubicBezTo>
                    <a:cubicBezTo>
                      <a:pt x="52292" y="64562"/>
                      <a:pt x="31928" y="97871"/>
                      <a:pt x="26946" y="121789"/>
                    </a:cubicBezTo>
                    <a:cubicBezTo>
                      <a:pt x="17526" y="167299"/>
                      <a:pt x="29728" y="209057"/>
                      <a:pt x="62265" y="242518"/>
                    </a:cubicBezTo>
                    <a:cubicBezTo>
                      <a:pt x="83334" y="264178"/>
                      <a:pt x="111995" y="276113"/>
                      <a:pt x="142961" y="276113"/>
                    </a:cubicBezTo>
                    <a:cubicBezTo>
                      <a:pt x="159344" y="276113"/>
                      <a:pt x="175727" y="272884"/>
                      <a:pt x="191662" y="266511"/>
                    </a:cubicBezTo>
                    <a:lnTo>
                      <a:pt x="196301" y="264692"/>
                    </a:lnTo>
                    <a:cubicBezTo>
                      <a:pt x="204445" y="261520"/>
                      <a:pt x="212141" y="258520"/>
                      <a:pt x="218446" y="253386"/>
                    </a:cubicBezTo>
                    <a:cubicBezTo>
                      <a:pt x="226086" y="247185"/>
                      <a:pt x="258147" y="217439"/>
                      <a:pt x="263928" y="195531"/>
                    </a:cubicBezTo>
                    <a:cubicBezTo>
                      <a:pt x="265529" y="189445"/>
                      <a:pt x="266500" y="183253"/>
                      <a:pt x="267386" y="176776"/>
                    </a:cubicBezTo>
                    <a:cubicBezTo>
                      <a:pt x="266338" y="176834"/>
                      <a:pt x="265367" y="176872"/>
                      <a:pt x="264490" y="176872"/>
                    </a:cubicBezTo>
                    <a:lnTo>
                      <a:pt x="262919" y="176834"/>
                    </a:lnTo>
                    <a:lnTo>
                      <a:pt x="129702" y="176100"/>
                    </a:lnTo>
                    <a:cubicBezTo>
                      <a:pt x="123301" y="176062"/>
                      <a:pt x="118072" y="170976"/>
                      <a:pt x="117862" y="164575"/>
                    </a:cubicBezTo>
                    <a:cubicBezTo>
                      <a:pt x="117520" y="153793"/>
                      <a:pt x="117729" y="142544"/>
                      <a:pt x="117958" y="130628"/>
                    </a:cubicBezTo>
                    <a:cubicBezTo>
                      <a:pt x="118215" y="117188"/>
                      <a:pt x="118472" y="103301"/>
                      <a:pt x="117872" y="90042"/>
                    </a:cubicBezTo>
                    <a:cubicBezTo>
                      <a:pt x="117691" y="86156"/>
                      <a:pt x="117453" y="82269"/>
                      <a:pt x="117196" y="78364"/>
                    </a:cubicBezTo>
                    <a:cubicBezTo>
                      <a:pt x="116586" y="68725"/>
                      <a:pt x="115948" y="58762"/>
                      <a:pt x="116377" y="48637"/>
                    </a:cubicBezTo>
                    <a:cubicBezTo>
                      <a:pt x="116529" y="45093"/>
                      <a:pt x="116815" y="41464"/>
                      <a:pt x="117100" y="37797"/>
                    </a:cubicBezTo>
                    <a:cubicBezTo>
                      <a:pt x="117415" y="33920"/>
                      <a:pt x="117710" y="30130"/>
                      <a:pt x="117834" y="2651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342" name="Google Shape;16342;p271"/>
              <p:cNvSpPr/>
              <p:nvPr/>
            </p:nvSpPr>
            <p:spPr>
              <a:xfrm>
                <a:off x="10063942" y="887005"/>
                <a:ext cx="148718" cy="147066"/>
              </a:xfrm>
              <a:custGeom>
                <a:rect b="b" l="l" r="r" t="t"/>
                <a:pathLst>
                  <a:path extrusionOk="0" h="147066" w="148718">
                    <a:moveTo>
                      <a:pt x="136822" y="147067"/>
                    </a:moveTo>
                    <a:cubicBezTo>
                      <a:pt x="136765" y="147067"/>
                      <a:pt x="136698" y="147057"/>
                      <a:pt x="136631" y="147067"/>
                    </a:cubicBezTo>
                    <a:lnTo>
                      <a:pt x="11911" y="147067"/>
                    </a:lnTo>
                    <a:cubicBezTo>
                      <a:pt x="8596" y="147067"/>
                      <a:pt x="5434" y="145686"/>
                      <a:pt x="3177" y="143257"/>
                    </a:cubicBezTo>
                    <a:cubicBezTo>
                      <a:pt x="929" y="140828"/>
                      <a:pt x="-214" y="137561"/>
                      <a:pt x="33" y="134256"/>
                    </a:cubicBezTo>
                    <a:cubicBezTo>
                      <a:pt x="1605" y="113720"/>
                      <a:pt x="1681" y="91193"/>
                      <a:pt x="1767" y="69419"/>
                    </a:cubicBezTo>
                    <a:cubicBezTo>
                      <a:pt x="1834" y="50245"/>
                      <a:pt x="1910" y="30424"/>
                      <a:pt x="2967" y="11431"/>
                    </a:cubicBezTo>
                    <a:cubicBezTo>
                      <a:pt x="3300" y="5497"/>
                      <a:pt x="7949" y="715"/>
                      <a:pt x="13873" y="230"/>
                    </a:cubicBezTo>
                    <a:cubicBezTo>
                      <a:pt x="38724" y="-1828"/>
                      <a:pt x="59974" y="10336"/>
                      <a:pt x="78424" y="21004"/>
                    </a:cubicBezTo>
                    <a:lnTo>
                      <a:pt x="80510" y="22204"/>
                    </a:lnTo>
                    <a:cubicBezTo>
                      <a:pt x="90645" y="28062"/>
                      <a:pt x="102227" y="35634"/>
                      <a:pt x="111381" y="47493"/>
                    </a:cubicBezTo>
                    <a:lnTo>
                      <a:pt x="113447" y="50160"/>
                    </a:lnTo>
                    <a:cubicBezTo>
                      <a:pt x="120839" y="59666"/>
                      <a:pt x="129221" y="70438"/>
                      <a:pt x="134412" y="82830"/>
                    </a:cubicBezTo>
                    <a:lnTo>
                      <a:pt x="135955" y="86497"/>
                    </a:lnTo>
                    <a:cubicBezTo>
                      <a:pt x="142461" y="101880"/>
                      <a:pt x="147652" y="114158"/>
                      <a:pt x="148452" y="132627"/>
                    </a:cubicBezTo>
                    <a:cubicBezTo>
                      <a:pt x="148633" y="133446"/>
                      <a:pt x="148719" y="134294"/>
                      <a:pt x="148719" y="135161"/>
                    </a:cubicBezTo>
                    <a:cubicBezTo>
                      <a:pt x="148728" y="141733"/>
                      <a:pt x="143394" y="147067"/>
                      <a:pt x="136822" y="147067"/>
                    </a:cubicBezTo>
                    <a:close/>
                    <a:moveTo>
                      <a:pt x="24579" y="123254"/>
                    </a:moveTo>
                    <a:lnTo>
                      <a:pt x="123487" y="123254"/>
                    </a:lnTo>
                    <a:cubicBezTo>
                      <a:pt x="121772" y="114120"/>
                      <a:pt x="118429" y="106195"/>
                      <a:pt x="114019" y="95765"/>
                    </a:cubicBezTo>
                    <a:lnTo>
                      <a:pt x="112447" y="92041"/>
                    </a:lnTo>
                    <a:cubicBezTo>
                      <a:pt x="108475" y="82564"/>
                      <a:pt x="101436" y="73524"/>
                      <a:pt x="94636" y="64781"/>
                    </a:cubicBezTo>
                    <a:lnTo>
                      <a:pt x="92521" y="62056"/>
                    </a:lnTo>
                    <a:cubicBezTo>
                      <a:pt x="85892" y="53465"/>
                      <a:pt x="76710" y="47521"/>
                      <a:pt x="68594" y="42835"/>
                    </a:cubicBezTo>
                    <a:lnTo>
                      <a:pt x="66489" y="41625"/>
                    </a:lnTo>
                    <a:cubicBezTo>
                      <a:pt x="52849" y="33739"/>
                      <a:pt x="39857" y="26233"/>
                      <a:pt x="26208" y="24290"/>
                    </a:cubicBezTo>
                    <a:cubicBezTo>
                      <a:pt x="25675" y="39177"/>
                      <a:pt x="25617" y="54541"/>
                      <a:pt x="25570" y="69514"/>
                    </a:cubicBezTo>
                    <a:cubicBezTo>
                      <a:pt x="25513" y="87336"/>
                      <a:pt x="25446" y="105652"/>
                      <a:pt x="24579" y="12325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grpSp>
        <p:nvGrpSpPr>
          <p:cNvPr id="16343" name="Google Shape;16343;p271"/>
          <p:cNvGrpSpPr/>
          <p:nvPr/>
        </p:nvGrpSpPr>
        <p:grpSpPr>
          <a:xfrm>
            <a:off x="3352503" y="1640541"/>
            <a:ext cx="3872757" cy="3720431"/>
            <a:chOff x="3352503" y="1640541"/>
            <a:chExt cx="3872757" cy="3720431"/>
          </a:xfrm>
        </p:grpSpPr>
        <p:sp>
          <p:nvSpPr>
            <p:cNvPr id="16344" name="Google Shape;16344;p271"/>
            <p:cNvSpPr txBox="1"/>
            <p:nvPr/>
          </p:nvSpPr>
          <p:spPr>
            <a:xfrm>
              <a:off x="3665220" y="1640541"/>
              <a:ext cx="3505200" cy="394980"/>
            </a:xfrm>
            <a:prstGeom prst="rect">
              <a:avLst/>
            </a:prstGeom>
            <a:noFill/>
            <a:ln>
              <a:noFill/>
            </a:ln>
          </p:spPr>
          <p:txBody>
            <a:bodyPr anchorCtr="0" anchor="t" bIns="0" lIns="0" spcFirstLastPara="1" rIns="0" wrap="square" tIns="12700">
              <a:spAutoFit/>
            </a:bodyPr>
            <a:lstStyle/>
            <a:p>
              <a:pPr indent="0" lvl="0" marL="12700" marR="0" rtl="0" algn="ctr">
                <a:lnSpc>
                  <a:spcPct val="100000"/>
                </a:lnSpc>
                <a:spcBef>
                  <a:spcPts val="0"/>
                </a:spcBef>
                <a:spcAft>
                  <a:spcPts val="0"/>
                </a:spcAft>
                <a:buClr>
                  <a:srgbClr val="3F4444"/>
                </a:buClr>
                <a:buSzPts val="1200"/>
                <a:buFont typeface="Lustria"/>
                <a:buNone/>
              </a:pPr>
              <a:r>
                <a:rPr b="1" i="0" lang="pt-BR" sz="1200" u="none" cap="none" strike="noStrike">
                  <a:solidFill>
                    <a:srgbClr val="3F4444"/>
                  </a:solidFill>
                  <a:latin typeface="Lustria"/>
                  <a:ea typeface="Lustria"/>
                  <a:cs typeface="Lustria"/>
                  <a:sym typeface="Lustria"/>
                </a:rPr>
                <a:t>Alteração na pontuação da escala de FACIT-F </a:t>
              </a:r>
              <a:endParaRPr/>
            </a:p>
            <a:p>
              <a:pPr indent="0" lvl="0" marL="12700" marR="0" rtl="0" algn="ctr">
                <a:lnSpc>
                  <a:spcPct val="100000"/>
                </a:lnSpc>
                <a:spcBef>
                  <a:spcPts val="100"/>
                </a:spcBef>
                <a:spcAft>
                  <a:spcPts val="0"/>
                </a:spcAft>
                <a:buClr>
                  <a:srgbClr val="3F4444"/>
                </a:buClr>
                <a:buSzPts val="1200"/>
                <a:buFont typeface="Lustria"/>
                <a:buNone/>
              </a:pPr>
              <a:r>
                <a:rPr b="1" i="0" lang="pt-BR" sz="1200" u="none" cap="none" strike="noStrike">
                  <a:solidFill>
                    <a:srgbClr val="3F4444"/>
                  </a:solidFill>
                  <a:latin typeface="Lustria"/>
                  <a:ea typeface="Lustria"/>
                  <a:cs typeface="Lustria"/>
                  <a:sym typeface="Lustria"/>
                </a:rPr>
                <a:t> 12ª semana</a:t>
              </a:r>
              <a:endParaRPr/>
            </a:p>
          </p:txBody>
        </p:sp>
        <p:sp>
          <p:nvSpPr>
            <p:cNvPr id="16345" name="Google Shape;16345;p271"/>
            <p:cNvSpPr txBox="1"/>
            <p:nvPr/>
          </p:nvSpPr>
          <p:spPr>
            <a:xfrm rot="-5400000">
              <a:off x="2463897" y="3434956"/>
              <a:ext cx="2125256" cy="348044"/>
            </a:xfrm>
            <a:prstGeom prst="rect">
              <a:avLst/>
            </a:prstGeom>
            <a:noFill/>
            <a:ln>
              <a:noFill/>
            </a:ln>
          </p:spPr>
          <p:txBody>
            <a:bodyPr anchorCtr="0" anchor="t" bIns="0" lIns="0" spcFirstLastPara="1" rIns="0" wrap="square" tIns="0">
              <a:spAutoFit/>
            </a:bodyPr>
            <a:lstStyle/>
            <a:p>
              <a:pPr indent="0" lvl="0" marL="12700" marR="0" rtl="0" algn="ctr">
                <a:lnSpc>
                  <a:spcPct val="137000"/>
                </a:lnSpc>
                <a:spcBef>
                  <a:spcPts val="0"/>
                </a:spcBef>
                <a:spcAft>
                  <a:spcPts val="0"/>
                </a:spcAft>
                <a:buClr>
                  <a:srgbClr val="3E3E3E"/>
                </a:buClr>
                <a:buSzPts val="1000"/>
                <a:buFont typeface="Calibri"/>
                <a:buNone/>
              </a:pPr>
              <a:r>
                <a:rPr b="1" i="0" lang="pt-BR" sz="1000" u="none" cap="none" strike="noStrike">
                  <a:solidFill>
                    <a:srgbClr val="3E3E3E"/>
                  </a:solidFill>
                  <a:latin typeface="Calibri"/>
                  <a:ea typeface="Calibri"/>
                  <a:cs typeface="Calibri"/>
                  <a:sym typeface="Calibri"/>
                </a:rPr>
                <a:t>Alteração da LSM na pontuação da FACIT-F em relação à linha de base</a:t>
              </a:r>
              <a:endParaRPr/>
            </a:p>
          </p:txBody>
        </p:sp>
        <p:sp>
          <p:nvSpPr>
            <p:cNvPr id="16346" name="Google Shape;16346;p271"/>
            <p:cNvSpPr/>
            <p:nvPr/>
          </p:nvSpPr>
          <p:spPr>
            <a:xfrm>
              <a:off x="4022204" y="2240601"/>
              <a:ext cx="3203056" cy="2762812"/>
            </a:xfrm>
            <a:custGeom>
              <a:rect b="b" l="l" r="r" t="t"/>
              <a:pathLst>
                <a:path extrusionOk="0" h="2219325" w="5295900">
                  <a:moveTo>
                    <a:pt x="0" y="0"/>
                  </a:moveTo>
                  <a:lnTo>
                    <a:pt x="0" y="2219325"/>
                  </a:lnTo>
                  <a:lnTo>
                    <a:pt x="5295900" y="2219325"/>
                  </a:lnTo>
                </a:path>
              </a:pathLst>
            </a:custGeom>
            <a:noFill/>
            <a:ln cap="flat" cmpd="sng" w="12700">
              <a:solidFill>
                <a:srgbClr val="7F7F7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347" name="Google Shape;16347;p271"/>
            <p:cNvSpPr txBox="1"/>
            <p:nvPr/>
          </p:nvSpPr>
          <p:spPr>
            <a:xfrm>
              <a:off x="3622709" y="2096655"/>
              <a:ext cx="502062"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100 -</a:t>
              </a:r>
              <a:endParaRPr/>
            </a:p>
          </p:txBody>
        </p:sp>
        <p:sp>
          <p:nvSpPr>
            <p:cNvPr id="16348" name="Google Shape;16348;p271"/>
            <p:cNvSpPr txBox="1"/>
            <p:nvPr/>
          </p:nvSpPr>
          <p:spPr>
            <a:xfrm>
              <a:off x="3701257" y="2645190"/>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80 -</a:t>
              </a:r>
              <a:endParaRPr/>
            </a:p>
          </p:txBody>
        </p:sp>
        <p:sp>
          <p:nvSpPr>
            <p:cNvPr id="16349" name="Google Shape;16349;p271"/>
            <p:cNvSpPr txBox="1"/>
            <p:nvPr/>
          </p:nvSpPr>
          <p:spPr>
            <a:xfrm>
              <a:off x="3701257" y="3202956"/>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60 -</a:t>
              </a:r>
              <a:endParaRPr/>
            </a:p>
          </p:txBody>
        </p:sp>
        <p:sp>
          <p:nvSpPr>
            <p:cNvPr id="16350" name="Google Shape;16350;p271"/>
            <p:cNvSpPr txBox="1"/>
            <p:nvPr/>
          </p:nvSpPr>
          <p:spPr>
            <a:xfrm>
              <a:off x="3701257" y="3759969"/>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40 -</a:t>
              </a:r>
              <a:endParaRPr/>
            </a:p>
          </p:txBody>
        </p:sp>
        <p:sp>
          <p:nvSpPr>
            <p:cNvPr id="16351" name="Google Shape;16351;p271"/>
            <p:cNvSpPr txBox="1"/>
            <p:nvPr/>
          </p:nvSpPr>
          <p:spPr>
            <a:xfrm>
              <a:off x="3701257" y="4315607"/>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20 -</a:t>
              </a:r>
              <a:endParaRPr/>
            </a:p>
          </p:txBody>
        </p:sp>
        <p:sp>
          <p:nvSpPr>
            <p:cNvPr id="16352" name="Google Shape;16352;p271"/>
            <p:cNvSpPr txBox="1"/>
            <p:nvPr/>
          </p:nvSpPr>
          <p:spPr>
            <a:xfrm>
              <a:off x="3779805" y="4855115"/>
              <a:ext cx="34496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0 -</a:t>
              </a:r>
              <a:endParaRPr/>
            </a:p>
          </p:txBody>
        </p:sp>
        <p:sp>
          <p:nvSpPr>
            <p:cNvPr id="16353" name="Google Shape;16353;p271"/>
            <p:cNvSpPr txBox="1"/>
            <p:nvPr/>
          </p:nvSpPr>
          <p:spPr>
            <a:xfrm>
              <a:off x="4383955" y="5009529"/>
              <a:ext cx="909049" cy="351443"/>
            </a:xfrm>
            <a:prstGeom prst="rect">
              <a:avLst/>
            </a:prstGeom>
            <a:noFill/>
            <a:ln>
              <a:noFill/>
            </a:ln>
          </p:spPr>
          <p:txBody>
            <a:bodyPr anchorCtr="0" anchor="t" bIns="0" lIns="0" spcFirstLastPara="1" rIns="0" wrap="square" tIns="0">
              <a:spAutoFit/>
            </a:bodyPr>
            <a:lstStyle/>
            <a:p>
              <a:pPr indent="0" lvl="0" marL="12700" marR="0" rtl="0" algn="ctr">
                <a:lnSpc>
                  <a:spcPct val="124545"/>
                </a:lnSpc>
                <a:spcBef>
                  <a:spcPts val="0"/>
                </a:spcBef>
                <a:spcAft>
                  <a:spcPts val="0"/>
                </a:spcAft>
                <a:buClr>
                  <a:srgbClr val="3E3E3E"/>
                </a:buClr>
                <a:buSzPts val="1100"/>
                <a:buFont typeface="Calibri"/>
                <a:buNone/>
              </a:pPr>
              <a:r>
                <a:rPr b="1" i="0" lang="pt-BR" sz="1100" u="none" cap="none" strike="noStrike">
                  <a:solidFill>
                    <a:srgbClr val="3E3E3E"/>
                  </a:solidFill>
                  <a:latin typeface="Calibri"/>
                  <a:ea typeface="Calibri"/>
                  <a:cs typeface="Calibri"/>
                  <a:sym typeface="Calibri"/>
                </a:rPr>
                <a:t>Danicopana + ECU/RAVU</a:t>
              </a:r>
              <a:endParaRPr b="1" i="0" sz="1100" u="none" cap="none" strike="noStrike">
                <a:solidFill>
                  <a:srgbClr val="3F4444"/>
                </a:solidFill>
                <a:latin typeface="Calibri"/>
                <a:ea typeface="Calibri"/>
                <a:cs typeface="Calibri"/>
                <a:sym typeface="Calibri"/>
              </a:endParaRPr>
            </a:p>
          </p:txBody>
        </p:sp>
        <p:sp>
          <p:nvSpPr>
            <p:cNvPr id="16354" name="Google Shape;16354;p271"/>
            <p:cNvSpPr txBox="1"/>
            <p:nvPr/>
          </p:nvSpPr>
          <p:spPr>
            <a:xfrm>
              <a:off x="5619853" y="5009529"/>
              <a:ext cx="909049" cy="351443"/>
            </a:xfrm>
            <a:prstGeom prst="rect">
              <a:avLst/>
            </a:prstGeom>
            <a:noFill/>
            <a:ln>
              <a:noFill/>
            </a:ln>
          </p:spPr>
          <p:txBody>
            <a:bodyPr anchorCtr="0" anchor="t" bIns="0" lIns="0" spcFirstLastPara="1" rIns="0" wrap="square" tIns="0">
              <a:spAutoFit/>
            </a:bodyPr>
            <a:lstStyle/>
            <a:p>
              <a:pPr indent="0" lvl="0" marL="12700" marR="0" rtl="0" algn="ctr">
                <a:lnSpc>
                  <a:spcPct val="124545"/>
                </a:lnSpc>
                <a:spcBef>
                  <a:spcPts val="0"/>
                </a:spcBef>
                <a:spcAft>
                  <a:spcPts val="0"/>
                </a:spcAft>
                <a:buClr>
                  <a:srgbClr val="3E3E3E"/>
                </a:buClr>
                <a:buSzPts val="1100"/>
                <a:buFont typeface="Calibri"/>
                <a:buNone/>
              </a:pPr>
              <a:r>
                <a:rPr b="1" i="0" lang="pt-BR" sz="1100" u="none" cap="none" strike="noStrike">
                  <a:solidFill>
                    <a:srgbClr val="3E3E3E"/>
                  </a:solidFill>
                  <a:latin typeface="Calibri"/>
                  <a:ea typeface="Calibri"/>
                  <a:cs typeface="Calibri"/>
                  <a:sym typeface="Calibri"/>
                </a:rPr>
                <a:t>Placebo + ECU/RAVU</a:t>
              </a:r>
              <a:endParaRPr b="1" i="0" sz="1100" u="none" cap="none" strike="noStrike">
                <a:solidFill>
                  <a:srgbClr val="3F4444"/>
                </a:solidFill>
                <a:latin typeface="Calibri"/>
                <a:ea typeface="Calibri"/>
                <a:cs typeface="Calibri"/>
                <a:sym typeface="Calibri"/>
              </a:endParaRPr>
            </a:p>
          </p:txBody>
        </p:sp>
        <p:sp>
          <p:nvSpPr>
            <p:cNvPr id="16355" name="Google Shape;16355;p271"/>
            <p:cNvSpPr/>
            <p:nvPr/>
          </p:nvSpPr>
          <p:spPr>
            <a:xfrm>
              <a:off x="4445044" y="2796441"/>
              <a:ext cx="809978" cy="2206972"/>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356" name="Google Shape;16356;p271"/>
            <p:cNvSpPr txBox="1"/>
            <p:nvPr/>
          </p:nvSpPr>
          <p:spPr>
            <a:xfrm>
              <a:off x="4383956" y="2286174"/>
              <a:ext cx="909049" cy="188770"/>
            </a:xfrm>
            <a:prstGeom prst="rect">
              <a:avLst/>
            </a:prstGeom>
            <a:noFill/>
            <a:ln>
              <a:noFill/>
            </a:ln>
          </p:spPr>
          <p:txBody>
            <a:bodyPr anchorCtr="0" anchor="t" bIns="0" lIns="0" spcFirstLastPara="1" rIns="0" wrap="square" tIns="0">
              <a:spAutoFit/>
            </a:bodyPr>
            <a:lstStyle/>
            <a:p>
              <a:pPr indent="0" lvl="0" marL="12700" marR="0" rtl="0" algn="ctr">
                <a:lnSpc>
                  <a:spcPct val="85625"/>
                </a:lnSpc>
                <a:spcBef>
                  <a:spcPts val="0"/>
                </a:spcBef>
                <a:spcAft>
                  <a:spcPts val="0"/>
                </a:spcAft>
                <a:buClr>
                  <a:srgbClr val="C00000"/>
                </a:buClr>
                <a:buSzPts val="1600"/>
                <a:buFont typeface="Calibri"/>
                <a:buNone/>
              </a:pPr>
              <a:r>
                <a:rPr b="1" i="0" lang="pt-BR" sz="1600" u="none" cap="none" strike="noStrike">
                  <a:solidFill>
                    <a:srgbClr val="C00000"/>
                  </a:solidFill>
                  <a:latin typeface="Calibri"/>
                  <a:ea typeface="Calibri"/>
                  <a:cs typeface="Calibri"/>
                  <a:sym typeface="Calibri"/>
                </a:rPr>
                <a:t>7,97</a:t>
              </a:r>
              <a:endParaRPr b="1" i="0" sz="1600" u="none" cap="none" strike="noStrike">
                <a:solidFill>
                  <a:srgbClr val="C00000"/>
                </a:solidFill>
                <a:latin typeface="Calibri"/>
                <a:ea typeface="Calibri"/>
                <a:cs typeface="Calibri"/>
                <a:sym typeface="Calibri"/>
              </a:endParaRPr>
            </a:p>
          </p:txBody>
        </p:sp>
        <p:sp>
          <p:nvSpPr>
            <p:cNvPr id="16357" name="Google Shape;16357;p271"/>
            <p:cNvSpPr txBox="1"/>
            <p:nvPr/>
          </p:nvSpPr>
          <p:spPr>
            <a:xfrm>
              <a:off x="5828074" y="3898454"/>
              <a:ext cx="507791" cy="188770"/>
            </a:xfrm>
            <a:prstGeom prst="rect">
              <a:avLst/>
            </a:prstGeom>
            <a:noFill/>
            <a:ln>
              <a:noFill/>
            </a:ln>
          </p:spPr>
          <p:txBody>
            <a:bodyPr anchorCtr="0" anchor="t" bIns="0" lIns="0" spcFirstLastPara="1" rIns="0" wrap="square" tIns="0">
              <a:spAutoFit/>
            </a:bodyPr>
            <a:lstStyle/>
            <a:p>
              <a:pPr indent="0" lvl="0" marL="12700" marR="0" rtl="0" algn="ctr">
                <a:lnSpc>
                  <a:spcPct val="85625"/>
                </a:lnSpc>
                <a:spcBef>
                  <a:spcPts val="0"/>
                </a:spcBef>
                <a:spcAft>
                  <a:spcPts val="0"/>
                </a:spcAft>
                <a:buClr>
                  <a:srgbClr val="003865"/>
                </a:buClr>
                <a:buSzPts val="1600"/>
                <a:buFont typeface="Calibri"/>
                <a:buNone/>
              </a:pPr>
              <a:r>
                <a:rPr b="1" i="0" lang="pt-BR" sz="1600" u="none" cap="none" strike="noStrike">
                  <a:solidFill>
                    <a:srgbClr val="003865"/>
                  </a:solidFill>
                  <a:latin typeface="Calibri"/>
                  <a:ea typeface="Calibri"/>
                  <a:cs typeface="Calibri"/>
                  <a:sym typeface="Calibri"/>
                </a:rPr>
                <a:t>1,85</a:t>
              </a:r>
              <a:endParaRPr b="1" i="0" sz="1600" u="none" cap="none" strike="noStrike">
                <a:solidFill>
                  <a:srgbClr val="003865"/>
                </a:solidFill>
                <a:latin typeface="Calibri"/>
                <a:ea typeface="Calibri"/>
                <a:cs typeface="Calibri"/>
                <a:sym typeface="Calibri"/>
              </a:endParaRPr>
            </a:p>
          </p:txBody>
        </p:sp>
        <p:sp>
          <p:nvSpPr>
            <p:cNvPr id="16358" name="Google Shape;16358;p271"/>
            <p:cNvSpPr/>
            <p:nvPr/>
          </p:nvSpPr>
          <p:spPr>
            <a:xfrm>
              <a:off x="5071484" y="2700093"/>
              <a:ext cx="787400" cy="1738963"/>
            </a:xfrm>
            <a:custGeom>
              <a:rect b="b" l="l" r="r" t="t"/>
              <a:pathLst>
                <a:path extrusionOk="0" h="1657350" w="787400">
                  <a:moveTo>
                    <a:pt x="0" y="0"/>
                  </a:moveTo>
                  <a:lnTo>
                    <a:pt x="787400" y="0"/>
                  </a:lnTo>
                  <a:lnTo>
                    <a:pt x="787400" y="1657350"/>
                  </a:lnTo>
                </a:path>
              </a:pathLst>
            </a:custGeom>
            <a:noFill/>
            <a:ln cap="flat" cmpd="sng" w="12700">
              <a:solidFill>
                <a:srgbClr val="2AB8C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359" name="Google Shape;16359;p271"/>
            <p:cNvSpPr txBox="1"/>
            <p:nvPr/>
          </p:nvSpPr>
          <p:spPr>
            <a:xfrm>
              <a:off x="5959400" y="2744124"/>
              <a:ext cx="1039494" cy="391160"/>
            </a:xfrm>
            <a:prstGeom prst="rect">
              <a:avLst/>
            </a:prstGeom>
            <a:noFill/>
            <a:ln>
              <a:noFill/>
            </a:ln>
          </p:spPr>
          <p:txBody>
            <a:bodyPr anchorCtr="0" anchor="t" bIns="0" lIns="0" spcFirstLastPara="1" rIns="0" wrap="square" tIns="12700">
              <a:spAutoFit/>
            </a:bodyPr>
            <a:lstStyle/>
            <a:p>
              <a:pPr indent="0" lvl="0" marL="0" marR="0" rtl="0" algn="l">
                <a:lnSpc>
                  <a:spcPct val="100000"/>
                </a:lnSpc>
                <a:spcBef>
                  <a:spcPts val="0"/>
                </a:spcBef>
                <a:spcAft>
                  <a:spcPts val="0"/>
                </a:spcAft>
                <a:buClr>
                  <a:srgbClr val="2AB8CA"/>
                </a:buClr>
                <a:buSzPts val="1200"/>
                <a:buFont typeface="Calibri"/>
                <a:buNone/>
              </a:pPr>
              <a:r>
                <a:rPr b="1" i="0" lang="pt-BR" sz="1200" u="none" cap="none" strike="noStrike">
                  <a:solidFill>
                    <a:srgbClr val="2AB8CA"/>
                  </a:solidFill>
                  <a:latin typeface="Calibri"/>
                  <a:ea typeface="Calibri"/>
                  <a:cs typeface="Calibri"/>
                  <a:sym typeface="Calibri"/>
                </a:rPr>
                <a:t>Diferença: 6,12</a:t>
              </a:r>
              <a:endParaRPr/>
            </a:p>
            <a:p>
              <a:pPr indent="0" lvl="0" marL="0" marR="0" rtl="0" algn="l">
                <a:lnSpc>
                  <a:spcPct val="100000"/>
                </a:lnSpc>
                <a:spcBef>
                  <a:spcPts val="100"/>
                </a:spcBef>
                <a:spcAft>
                  <a:spcPts val="0"/>
                </a:spcAft>
                <a:buClr>
                  <a:srgbClr val="2AB8CA"/>
                </a:buClr>
                <a:buSzPts val="1200"/>
                <a:buFont typeface="Calibri"/>
                <a:buNone/>
              </a:pPr>
              <a:r>
                <a:rPr b="1" i="0" lang="pt-BR" sz="1200" u="none" cap="none" strike="noStrike">
                  <a:solidFill>
                    <a:srgbClr val="2AB8CA"/>
                  </a:solidFill>
                  <a:latin typeface="Calibri"/>
                  <a:ea typeface="Calibri"/>
                  <a:cs typeface="Calibri"/>
                  <a:sym typeface="Calibri"/>
                </a:rPr>
                <a:t>P = 0,0021</a:t>
              </a:r>
              <a:endParaRPr/>
            </a:p>
          </p:txBody>
        </p:sp>
        <p:grpSp>
          <p:nvGrpSpPr>
            <p:cNvPr id="16360" name="Google Shape;16360;p271"/>
            <p:cNvGrpSpPr/>
            <p:nvPr/>
          </p:nvGrpSpPr>
          <p:grpSpPr>
            <a:xfrm>
              <a:off x="4765500" y="2484469"/>
              <a:ext cx="152362" cy="640529"/>
              <a:chOff x="-1178330" y="1873147"/>
              <a:chExt cx="152362" cy="829300"/>
            </a:xfrm>
          </p:grpSpPr>
          <p:cxnSp>
            <p:nvCxnSpPr>
              <p:cNvPr id="16361" name="Google Shape;16361;p271"/>
              <p:cNvCxnSpPr/>
              <p:nvPr/>
            </p:nvCxnSpPr>
            <p:spPr>
              <a:xfrm>
                <a:off x="-1178330" y="1873147"/>
                <a:ext cx="152362" cy="0"/>
              </a:xfrm>
              <a:prstGeom prst="straightConnector1">
                <a:avLst/>
              </a:prstGeom>
              <a:noFill/>
              <a:ln cap="flat" cmpd="sng" w="19050">
                <a:solidFill>
                  <a:srgbClr val="BFBFBF"/>
                </a:solidFill>
                <a:prstDash val="solid"/>
                <a:miter lim="800000"/>
                <a:headEnd len="sm" w="sm" type="none"/>
                <a:tailEnd len="sm" w="sm" type="none"/>
              </a:ln>
            </p:spPr>
          </p:cxnSp>
          <p:cxnSp>
            <p:nvCxnSpPr>
              <p:cNvPr id="16362" name="Google Shape;16362;p271"/>
              <p:cNvCxnSpPr/>
              <p:nvPr/>
            </p:nvCxnSpPr>
            <p:spPr>
              <a:xfrm>
                <a:off x="-1178330" y="2702447"/>
                <a:ext cx="152362" cy="0"/>
              </a:xfrm>
              <a:prstGeom prst="straightConnector1">
                <a:avLst/>
              </a:prstGeom>
              <a:noFill/>
              <a:ln cap="flat" cmpd="sng" w="19050">
                <a:solidFill>
                  <a:srgbClr val="BFBFBF"/>
                </a:solidFill>
                <a:prstDash val="solid"/>
                <a:miter lim="800000"/>
                <a:headEnd len="sm" w="sm" type="none"/>
                <a:tailEnd len="sm" w="sm" type="none"/>
              </a:ln>
            </p:spPr>
          </p:cxnSp>
          <p:cxnSp>
            <p:nvCxnSpPr>
              <p:cNvPr id="16363" name="Google Shape;16363;p271"/>
              <p:cNvCxnSpPr/>
              <p:nvPr/>
            </p:nvCxnSpPr>
            <p:spPr>
              <a:xfrm>
                <a:off x="-1102149" y="1875189"/>
                <a:ext cx="0" cy="827258"/>
              </a:xfrm>
              <a:prstGeom prst="straightConnector1">
                <a:avLst/>
              </a:prstGeom>
              <a:noFill/>
              <a:ln cap="flat" cmpd="sng" w="19050">
                <a:solidFill>
                  <a:srgbClr val="BFBFBF"/>
                </a:solidFill>
                <a:prstDash val="solid"/>
                <a:miter lim="800000"/>
                <a:headEnd len="sm" w="sm" type="none"/>
                <a:tailEnd len="sm" w="sm" type="none"/>
              </a:ln>
            </p:spPr>
          </p:cxnSp>
        </p:grpSp>
        <p:sp>
          <p:nvSpPr>
            <p:cNvPr id="16364" name="Google Shape;16364;p271"/>
            <p:cNvSpPr/>
            <p:nvPr/>
          </p:nvSpPr>
          <p:spPr>
            <a:xfrm>
              <a:off x="5645038" y="4509336"/>
              <a:ext cx="809978" cy="494075"/>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365" name="Google Shape;16365;p271"/>
            <p:cNvGrpSpPr/>
            <p:nvPr/>
          </p:nvGrpSpPr>
          <p:grpSpPr>
            <a:xfrm>
              <a:off x="5998196" y="4087576"/>
              <a:ext cx="152362" cy="843304"/>
              <a:chOff x="-1178330" y="1873147"/>
              <a:chExt cx="152362" cy="829300"/>
            </a:xfrm>
          </p:grpSpPr>
          <p:cxnSp>
            <p:nvCxnSpPr>
              <p:cNvPr id="16366" name="Google Shape;16366;p271"/>
              <p:cNvCxnSpPr/>
              <p:nvPr/>
            </p:nvCxnSpPr>
            <p:spPr>
              <a:xfrm>
                <a:off x="-1178330" y="1873147"/>
                <a:ext cx="152362" cy="0"/>
              </a:xfrm>
              <a:prstGeom prst="straightConnector1">
                <a:avLst/>
              </a:prstGeom>
              <a:noFill/>
              <a:ln cap="flat" cmpd="sng" w="19050">
                <a:solidFill>
                  <a:srgbClr val="BFBFBF"/>
                </a:solidFill>
                <a:prstDash val="solid"/>
                <a:miter lim="800000"/>
                <a:headEnd len="sm" w="sm" type="none"/>
                <a:tailEnd len="sm" w="sm" type="none"/>
              </a:ln>
            </p:spPr>
          </p:cxnSp>
          <p:cxnSp>
            <p:nvCxnSpPr>
              <p:cNvPr id="16367" name="Google Shape;16367;p271"/>
              <p:cNvCxnSpPr/>
              <p:nvPr/>
            </p:nvCxnSpPr>
            <p:spPr>
              <a:xfrm>
                <a:off x="-1178330" y="2702447"/>
                <a:ext cx="152362" cy="0"/>
              </a:xfrm>
              <a:prstGeom prst="straightConnector1">
                <a:avLst/>
              </a:prstGeom>
              <a:noFill/>
              <a:ln cap="flat" cmpd="sng" w="19050">
                <a:solidFill>
                  <a:srgbClr val="BFBFBF"/>
                </a:solidFill>
                <a:prstDash val="solid"/>
                <a:miter lim="800000"/>
                <a:headEnd len="sm" w="sm" type="none"/>
                <a:tailEnd len="sm" w="sm" type="none"/>
              </a:ln>
            </p:spPr>
          </p:cxnSp>
          <p:cxnSp>
            <p:nvCxnSpPr>
              <p:cNvPr id="16368" name="Google Shape;16368;p271"/>
              <p:cNvCxnSpPr/>
              <p:nvPr/>
            </p:nvCxnSpPr>
            <p:spPr>
              <a:xfrm>
                <a:off x="-1102149" y="1875189"/>
                <a:ext cx="0" cy="827258"/>
              </a:xfrm>
              <a:prstGeom prst="straightConnector1">
                <a:avLst/>
              </a:prstGeom>
              <a:noFill/>
              <a:ln cap="flat" cmpd="sng" w="19050">
                <a:solidFill>
                  <a:srgbClr val="BFBFBF"/>
                </a:solidFill>
                <a:prstDash val="solid"/>
                <a:miter lim="800000"/>
                <a:headEnd len="sm" w="sm" type="none"/>
                <a:tailEnd len="sm" w="sm" type="none"/>
              </a:ln>
            </p:spPr>
          </p:cxnSp>
        </p:grpSp>
      </p:grpSp>
      <p:grpSp>
        <p:nvGrpSpPr>
          <p:cNvPr id="16369" name="Google Shape;16369;p271"/>
          <p:cNvGrpSpPr/>
          <p:nvPr/>
        </p:nvGrpSpPr>
        <p:grpSpPr>
          <a:xfrm>
            <a:off x="7968556" y="1805133"/>
            <a:ext cx="3647252" cy="3555839"/>
            <a:chOff x="7968556" y="1805133"/>
            <a:chExt cx="3647252" cy="3555839"/>
          </a:xfrm>
        </p:grpSpPr>
        <p:sp>
          <p:nvSpPr>
            <p:cNvPr id="16370" name="Google Shape;16370;p271"/>
            <p:cNvSpPr txBox="1"/>
            <p:nvPr/>
          </p:nvSpPr>
          <p:spPr>
            <a:xfrm>
              <a:off x="8577432" y="1805133"/>
              <a:ext cx="2420768" cy="197490"/>
            </a:xfrm>
            <a:prstGeom prst="rect">
              <a:avLst/>
            </a:prstGeom>
            <a:noFill/>
            <a:ln>
              <a:noFill/>
            </a:ln>
          </p:spPr>
          <p:txBody>
            <a:bodyPr anchorCtr="0" anchor="t" bIns="0" lIns="0" spcFirstLastPara="1" rIns="0" wrap="square" tIns="12700">
              <a:spAutoFit/>
            </a:bodyPr>
            <a:lstStyle/>
            <a:p>
              <a:pPr indent="0" lvl="0" marL="0" marR="0" rtl="0" algn="ctr">
                <a:lnSpc>
                  <a:spcPct val="100000"/>
                </a:lnSpc>
                <a:spcBef>
                  <a:spcPts val="0"/>
                </a:spcBef>
                <a:spcAft>
                  <a:spcPts val="0"/>
                </a:spcAft>
                <a:buClr>
                  <a:srgbClr val="3F4444"/>
                </a:buClr>
                <a:buSzPts val="1200"/>
                <a:buFont typeface="Lustria"/>
                <a:buNone/>
              </a:pPr>
              <a:r>
                <a:rPr b="1" i="0" lang="pt-BR" sz="1200" u="none" cap="none" strike="noStrike">
                  <a:solidFill>
                    <a:srgbClr val="3F4444"/>
                  </a:solidFill>
                  <a:latin typeface="Lustria"/>
                  <a:ea typeface="Lustria"/>
                  <a:cs typeface="Lustria"/>
                  <a:sym typeface="Lustria"/>
                </a:rPr>
                <a:t>Alteração no ARC até a 12ª semana</a:t>
              </a:r>
              <a:endParaRPr/>
            </a:p>
          </p:txBody>
        </p:sp>
        <p:sp>
          <p:nvSpPr>
            <p:cNvPr id="16371" name="Google Shape;16371;p271"/>
            <p:cNvSpPr txBox="1"/>
            <p:nvPr/>
          </p:nvSpPr>
          <p:spPr>
            <a:xfrm rot="-5400000">
              <a:off x="6353386" y="3524723"/>
              <a:ext cx="3398849" cy="168508"/>
            </a:xfrm>
            <a:prstGeom prst="rect">
              <a:avLst/>
            </a:prstGeom>
            <a:noFill/>
            <a:ln>
              <a:noFill/>
            </a:ln>
          </p:spPr>
          <p:txBody>
            <a:bodyPr anchorCtr="0" anchor="t" bIns="0" lIns="0" spcFirstLastPara="1" rIns="0" wrap="square" tIns="0">
              <a:spAutoFit/>
            </a:bodyPr>
            <a:lstStyle/>
            <a:p>
              <a:pPr indent="0" lvl="0" marL="12700" marR="0" rtl="0" algn="ctr">
                <a:lnSpc>
                  <a:spcPct val="137000"/>
                </a:lnSpc>
                <a:spcBef>
                  <a:spcPts val="0"/>
                </a:spcBef>
                <a:spcAft>
                  <a:spcPts val="0"/>
                </a:spcAft>
                <a:buClr>
                  <a:srgbClr val="3E3E3E"/>
                </a:buClr>
                <a:buSzPts val="1000"/>
                <a:buFont typeface="Calibri"/>
                <a:buNone/>
              </a:pPr>
              <a:r>
                <a:rPr b="1" i="0" lang="pt-BR" sz="1000" u="none" cap="none" strike="noStrike">
                  <a:solidFill>
                    <a:srgbClr val="3E3E3E"/>
                  </a:solidFill>
                  <a:latin typeface="Calibri"/>
                  <a:ea typeface="Calibri"/>
                  <a:cs typeface="Calibri"/>
                  <a:sym typeface="Calibri"/>
                </a:rPr>
                <a:t>Alteração da LSM na ARC da linha de base [x10</a:t>
              </a:r>
              <a:r>
                <a:rPr b="1" baseline="30000" i="0" lang="pt-BR" sz="1000" u="none" cap="none" strike="noStrike">
                  <a:solidFill>
                    <a:srgbClr val="3E3E3E"/>
                  </a:solidFill>
                  <a:latin typeface="Calibri"/>
                  <a:ea typeface="Calibri"/>
                  <a:cs typeface="Calibri"/>
                  <a:sym typeface="Calibri"/>
                </a:rPr>
                <a:t>9</a:t>
              </a:r>
              <a:r>
                <a:rPr b="1" i="0" lang="pt-BR" sz="1000" u="none" cap="none" strike="noStrike">
                  <a:solidFill>
                    <a:srgbClr val="3E3E3E"/>
                  </a:solidFill>
                  <a:latin typeface="Calibri"/>
                  <a:ea typeface="Calibri"/>
                  <a:cs typeface="Calibri"/>
                  <a:sym typeface="Calibri"/>
                </a:rPr>
                <a:t>]</a:t>
              </a:r>
              <a:endParaRPr/>
            </a:p>
          </p:txBody>
        </p:sp>
        <p:sp>
          <p:nvSpPr>
            <p:cNvPr id="16372" name="Google Shape;16372;p271"/>
            <p:cNvSpPr txBox="1"/>
            <p:nvPr/>
          </p:nvSpPr>
          <p:spPr>
            <a:xfrm>
              <a:off x="8163874" y="2096655"/>
              <a:ext cx="423514"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25 -</a:t>
              </a:r>
              <a:endParaRPr/>
            </a:p>
          </p:txBody>
        </p:sp>
        <p:sp>
          <p:nvSpPr>
            <p:cNvPr id="16373" name="Google Shape;16373;p271"/>
            <p:cNvSpPr txBox="1"/>
            <p:nvPr/>
          </p:nvSpPr>
          <p:spPr>
            <a:xfrm>
              <a:off x="8242422" y="2557646"/>
              <a:ext cx="344966"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5 -</a:t>
              </a:r>
              <a:endParaRPr/>
            </a:p>
          </p:txBody>
        </p:sp>
        <p:sp>
          <p:nvSpPr>
            <p:cNvPr id="16374" name="Google Shape;16374;p271"/>
            <p:cNvSpPr txBox="1"/>
            <p:nvPr/>
          </p:nvSpPr>
          <p:spPr>
            <a:xfrm>
              <a:off x="8117387" y="3011423"/>
              <a:ext cx="470001"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-15 -</a:t>
              </a:r>
              <a:endParaRPr/>
            </a:p>
          </p:txBody>
        </p:sp>
        <p:sp>
          <p:nvSpPr>
            <p:cNvPr id="16375" name="Google Shape;16375;p271"/>
            <p:cNvSpPr txBox="1"/>
            <p:nvPr/>
          </p:nvSpPr>
          <p:spPr>
            <a:xfrm>
              <a:off x="8117387" y="3479955"/>
              <a:ext cx="470001"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-35 -</a:t>
              </a:r>
              <a:endParaRPr/>
            </a:p>
          </p:txBody>
        </p:sp>
        <p:sp>
          <p:nvSpPr>
            <p:cNvPr id="16376" name="Google Shape;16376;p271"/>
            <p:cNvSpPr txBox="1"/>
            <p:nvPr/>
          </p:nvSpPr>
          <p:spPr>
            <a:xfrm>
              <a:off x="8117387" y="3932806"/>
              <a:ext cx="470001"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-55 -</a:t>
              </a:r>
              <a:endParaRPr/>
            </a:p>
          </p:txBody>
        </p:sp>
        <p:sp>
          <p:nvSpPr>
            <p:cNvPr id="16377" name="Google Shape;16377;p271"/>
            <p:cNvSpPr txBox="1"/>
            <p:nvPr/>
          </p:nvSpPr>
          <p:spPr>
            <a:xfrm>
              <a:off x="8117387" y="4855115"/>
              <a:ext cx="470001"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-95 -</a:t>
              </a:r>
              <a:endParaRPr/>
            </a:p>
          </p:txBody>
        </p:sp>
        <p:sp>
          <p:nvSpPr>
            <p:cNvPr id="16378" name="Google Shape;16378;p271"/>
            <p:cNvSpPr txBox="1"/>
            <p:nvPr/>
          </p:nvSpPr>
          <p:spPr>
            <a:xfrm>
              <a:off x="8846572" y="5009529"/>
              <a:ext cx="909049" cy="351443"/>
            </a:xfrm>
            <a:prstGeom prst="rect">
              <a:avLst/>
            </a:prstGeom>
            <a:noFill/>
            <a:ln>
              <a:noFill/>
            </a:ln>
          </p:spPr>
          <p:txBody>
            <a:bodyPr anchorCtr="0" anchor="t" bIns="0" lIns="0" spcFirstLastPara="1" rIns="0" wrap="square" tIns="0">
              <a:spAutoFit/>
            </a:bodyPr>
            <a:lstStyle/>
            <a:p>
              <a:pPr indent="0" lvl="0" marL="12700" marR="0" rtl="0" algn="ctr">
                <a:lnSpc>
                  <a:spcPct val="124545"/>
                </a:lnSpc>
                <a:spcBef>
                  <a:spcPts val="0"/>
                </a:spcBef>
                <a:spcAft>
                  <a:spcPts val="0"/>
                </a:spcAft>
                <a:buClr>
                  <a:srgbClr val="3E3E3E"/>
                </a:buClr>
                <a:buSzPts val="1100"/>
                <a:buFont typeface="Calibri"/>
                <a:buNone/>
              </a:pPr>
              <a:r>
                <a:rPr b="1" i="0" lang="pt-BR" sz="1100" u="none" cap="none" strike="noStrike">
                  <a:solidFill>
                    <a:srgbClr val="3E3E3E"/>
                  </a:solidFill>
                  <a:latin typeface="Calibri"/>
                  <a:ea typeface="Calibri"/>
                  <a:cs typeface="Calibri"/>
                  <a:sym typeface="Calibri"/>
                </a:rPr>
                <a:t>Danicopana + ECU/RAVU</a:t>
              </a:r>
              <a:endParaRPr b="1" i="0" sz="1100" u="none" cap="none" strike="noStrike">
                <a:solidFill>
                  <a:srgbClr val="3F4444"/>
                </a:solidFill>
                <a:latin typeface="Calibri"/>
                <a:ea typeface="Calibri"/>
                <a:cs typeface="Calibri"/>
                <a:sym typeface="Calibri"/>
              </a:endParaRPr>
            </a:p>
          </p:txBody>
        </p:sp>
        <p:sp>
          <p:nvSpPr>
            <p:cNvPr id="16379" name="Google Shape;16379;p271"/>
            <p:cNvSpPr txBox="1"/>
            <p:nvPr/>
          </p:nvSpPr>
          <p:spPr>
            <a:xfrm>
              <a:off x="10082470" y="5009529"/>
              <a:ext cx="909049" cy="351443"/>
            </a:xfrm>
            <a:prstGeom prst="rect">
              <a:avLst/>
            </a:prstGeom>
            <a:noFill/>
            <a:ln>
              <a:noFill/>
            </a:ln>
          </p:spPr>
          <p:txBody>
            <a:bodyPr anchorCtr="0" anchor="t" bIns="0" lIns="0" spcFirstLastPara="1" rIns="0" wrap="square" tIns="0">
              <a:spAutoFit/>
            </a:bodyPr>
            <a:lstStyle/>
            <a:p>
              <a:pPr indent="0" lvl="0" marL="12700" marR="0" rtl="0" algn="ctr">
                <a:lnSpc>
                  <a:spcPct val="124545"/>
                </a:lnSpc>
                <a:spcBef>
                  <a:spcPts val="0"/>
                </a:spcBef>
                <a:spcAft>
                  <a:spcPts val="0"/>
                </a:spcAft>
                <a:buClr>
                  <a:srgbClr val="3E3E3E"/>
                </a:buClr>
                <a:buSzPts val="1100"/>
                <a:buFont typeface="Calibri"/>
                <a:buNone/>
              </a:pPr>
              <a:r>
                <a:rPr b="1" i="0" lang="pt-BR" sz="1100" u="none" cap="none" strike="noStrike">
                  <a:solidFill>
                    <a:srgbClr val="3E3E3E"/>
                  </a:solidFill>
                  <a:latin typeface="Calibri"/>
                  <a:ea typeface="Calibri"/>
                  <a:cs typeface="Calibri"/>
                  <a:sym typeface="Calibri"/>
                </a:rPr>
                <a:t>Placebo + ECU/RAVU</a:t>
              </a:r>
              <a:endParaRPr b="1" i="0" sz="1100" u="none" cap="none" strike="noStrike">
                <a:solidFill>
                  <a:srgbClr val="3F4444"/>
                </a:solidFill>
                <a:latin typeface="Calibri"/>
                <a:ea typeface="Calibri"/>
                <a:cs typeface="Calibri"/>
                <a:sym typeface="Calibri"/>
              </a:endParaRPr>
            </a:p>
          </p:txBody>
        </p:sp>
        <p:sp>
          <p:nvSpPr>
            <p:cNvPr id="16380" name="Google Shape;16380;p271"/>
            <p:cNvSpPr/>
            <p:nvPr/>
          </p:nvSpPr>
          <p:spPr>
            <a:xfrm>
              <a:off x="8908188" y="2796441"/>
              <a:ext cx="809978" cy="1970493"/>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381" name="Google Shape;16381;p271"/>
            <p:cNvSpPr txBox="1"/>
            <p:nvPr/>
          </p:nvSpPr>
          <p:spPr>
            <a:xfrm>
              <a:off x="8576114" y="4790788"/>
              <a:ext cx="909049" cy="188770"/>
            </a:xfrm>
            <a:prstGeom prst="rect">
              <a:avLst/>
            </a:prstGeom>
            <a:noFill/>
            <a:ln>
              <a:noFill/>
            </a:ln>
          </p:spPr>
          <p:txBody>
            <a:bodyPr anchorCtr="0" anchor="t" bIns="0" lIns="0" spcFirstLastPara="1" rIns="0" wrap="square" tIns="0">
              <a:spAutoFit/>
            </a:bodyPr>
            <a:lstStyle/>
            <a:p>
              <a:pPr indent="0" lvl="0" marL="12700" marR="0" rtl="0" algn="ctr">
                <a:lnSpc>
                  <a:spcPct val="85625"/>
                </a:lnSpc>
                <a:spcBef>
                  <a:spcPts val="0"/>
                </a:spcBef>
                <a:spcAft>
                  <a:spcPts val="0"/>
                </a:spcAft>
                <a:buClr>
                  <a:srgbClr val="C00000"/>
                </a:buClr>
                <a:buSzPts val="1600"/>
                <a:buFont typeface="Calibri"/>
                <a:buNone/>
              </a:pPr>
              <a:r>
                <a:rPr b="1" i="0" lang="pt-BR" sz="1600" u="none" cap="none" strike="noStrike">
                  <a:solidFill>
                    <a:srgbClr val="C00000"/>
                  </a:solidFill>
                  <a:latin typeface="Calibri"/>
                  <a:ea typeface="Calibri"/>
                  <a:cs typeface="Calibri"/>
                  <a:sym typeface="Calibri"/>
                </a:rPr>
                <a:t>-83,8</a:t>
              </a:r>
              <a:endParaRPr b="1" i="0" sz="1600" u="none" cap="none" strike="noStrike">
                <a:solidFill>
                  <a:srgbClr val="C00000"/>
                </a:solidFill>
                <a:latin typeface="Calibri"/>
                <a:ea typeface="Calibri"/>
                <a:cs typeface="Calibri"/>
                <a:sym typeface="Calibri"/>
              </a:endParaRPr>
            </a:p>
          </p:txBody>
        </p:sp>
        <p:sp>
          <p:nvSpPr>
            <p:cNvPr id="16382" name="Google Shape;16382;p271"/>
            <p:cNvSpPr txBox="1"/>
            <p:nvPr/>
          </p:nvSpPr>
          <p:spPr>
            <a:xfrm>
              <a:off x="10290692" y="2281331"/>
              <a:ext cx="507791" cy="188770"/>
            </a:xfrm>
            <a:prstGeom prst="rect">
              <a:avLst/>
            </a:prstGeom>
            <a:noFill/>
            <a:ln>
              <a:noFill/>
            </a:ln>
          </p:spPr>
          <p:txBody>
            <a:bodyPr anchorCtr="0" anchor="t" bIns="0" lIns="0" spcFirstLastPara="1" rIns="0" wrap="square" tIns="0">
              <a:spAutoFit/>
            </a:bodyPr>
            <a:lstStyle/>
            <a:p>
              <a:pPr indent="0" lvl="0" marL="12700" marR="0" rtl="0" algn="ctr">
                <a:lnSpc>
                  <a:spcPct val="85625"/>
                </a:lnSpc>
                <a:spcBef>
                  <a:spcPts val="0"/>
                </a:spcBef>
                <a:spcAft>
                  <a:spcPts val="0"/>
                </a:spcAft>
                <a:buClr>
                  <a:srgbClr val="003865"/>
                </a:buClr>
                <a:buSzPts val="1600"/>
                <a:buFont typeface="Calibri"/>
                <a:buNone/>
              </a:pPr>
              <a:r>
                <a:rPr b="1" i="0" lang="pt-BR" sz="1600" u="none" cap="none" strike="noStrike">
                  <a:solidFill>
                    <a:srgbClr val="003865"/>
                  </a:solidFill>
                  <a:latin typeface="Calibri"/>
                  <a:ea typeface="Calibri"/>
                  <a:cs typeface="Calibri"/>
                  <a:sym typeface="Calibri"/>
                </a:rPr>
                <a:t>3,5</a:t>
              </a:r>
              <a:endParaRPr b="1" i="0" sz="1600" u="none" cap="none" strike="noStrike">
                <a:solidFill>
                  <a:srgbClr val="003865"/>
                </a:solidFill>
                <a:latin typeface="Calibri"/>
                <a:ea typeface="Calibri"/>
                <a:cs typeface="Calibri"/>
                <a:sym typeface="Calibri"/>
              </a:endParaRPr>
            </a:p>
          </p:txBody>
        </p:sp>
        <p:sp>
          <p:nvSpPr>
            <p:cNvPr id="16383" name="Google Shape;16383;p271"/>
            <p:cNvSpPr/>
            <p:nvPr/>
          </p:nvSpPr>
          <p:spPr>
            <a:xfrm flipH="1" rot="10800000">
              <a:off x="9534101" y="2878533"/>
              <a:ext cx="787400" cy="1970492"/>
            </a:xfrm>
            <a:custGeom>
              <a:rect b="b" l="l" r="r" t="t"/>
              <a:pathLst>
                <a:path extrusionOk="0" h="1657350" w="787400">
                  <a:moveTo>
                    <a:pt x="0" y="0"/>
                  </a:moveTo>
                  <a:lnTo>
                    <a:pt x="787400" y="0"/>
                  </a:lnTo>
                  <a:lnTo>
                    <a:pt x="787400" y="1657350"/>
                  </a:lnTo>
                </a:path>
              </a:pathLst>
            </a:custGeom>
            <a:noFill/>
            <a:ln cap="flat" cmpd="sng" w="12700">
              <a:solidFill>
                <a:srgbClr val="2AB8C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384" name="Google Shape;16384;p271"/>
            <p:cNvSpPr txBox="1"/>
            <p:nvPr/>
          </p:nvSpPr>
          <p:spPr>
            <a:xfrm>
              <a:off x="10393569" y="4345217"/>
              <a:ext cx="1222239" cy="394980"/>
            </a:xfrm>
            <a:prstGeom prst="rect">
              <a:avLst/>
            </a:prstGeom>
            <a:noFill/>
            <a:ln>
              <a:noFill/>
            </a:ln>
          </p:spPr>
          <p:txBody>
            <a:bodyPr anchorCtr="0" anchor="t" bIns="0" lIns="0" spcFirstLastPara="1" rIns="0" wrap="square" tIns="12700">
              <a:spAutoFit/>
            </a:bodyPr>
            <a:lstStyle/>
            <a:p>
              <a:pPr indent="0" lvl="0" marL="0" marR="0" rtl="0" algn="l">
                <a:lnSpc>
                  <a:spcPct val="100000"/>
                </a:lnSpc>
                <a:spcBef>
                  <a:spcPts val="0"/>
                </a:spcBef>
                <a:spcAft>
                  <a:spcPts val="0"/>
                </a:spcAft>
                <a:buClr>
                  <a:srgbClr val="2AB8CA"/>
                </a:buClr>
                <a:buSzPts val="1200"/>
                <a:buFont typeface="Calibri"/>
                <a:buNone/>
              </a:pPr>
              <a:r>
                <a:rPr b="1" i="0" lang="pt-BR" sz="1200" u="none" cap="none" strike="noStrike">
                  <a:solidFill>
                    <a:srgbClr val="2AB8CA"/>
                  </a:solidFill>
                  <a:latin typeface="Calibri"/>
                  <a:ea typeface="Calibri"/>
                  <a:cs typeface="Calibri"/>
                  <a:sym typeface="Calibri"/>
                </a:rPr>
                <a:t>Diferença: -87,2</a:t>
              </a:r>
              <a:endParaRPr/>
            </a:p>
            <a:p>
              <a:pPr indent="0" lvl="0" marL="0" marR="0" rtl="0" algn="l">
                <a:lnSpc>
                  <a:spcPct val="100000"/>
                </a:lnSpc>
                <a:spcBef>
                  <a:spcPts val="100"/>
                </a:spcBef>
                <a:spcAft>
                  <a:spcPts val="0"/>
                </a:spcAft>
                <a:buClr>
                  <a:srgbClr val="2AB8CA"/>
                </a:buClr>
                <a:buSzPts val="1200"/>
                <a:buFont typeface="Calibri"/>
                <a:buNone/>
              </a:pPr>
              <a:r>
                <a:rPr b="1" i="0" lang="pt-BR" sz="1200" u="none" cap="none" strike="noStrike">
                  <a:solidFill>
                    <a:srgbClr val="2AB8CA"/>
                  </a:solidFill>
                  <a:latin typeface="Calibri"/>
                  <a:ea typeface="Calibri"/>
                  <a:cs typeface="Calibri"/>
                  <a:sym typeface="Calibri"/>
                </a:rPr>
                <a:t>P &lt; 0,0001</a:t>
              </a:r>
              <a:endParaRPr/>
            </a:p>
          </p:txBody>
        </p:sp>
        <p:sp>
          <p:nvSpPr>
            <p:cNvPr id="16385" name="Google Shape;16385;p271"/>
            <p:cNvSpPr/>
            <p:nvPr/>
          </p:nvSpPr>
          <p:spPr>
            <a:xfrm>
              <a:off x="10134070" y="2733398"/>
              <a:ext cx="809978" cy="64619"/>
            </a:xfrm>
            <a:prstGeom prst="rect">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386" name="Google Shape;16386;p271"/>
            <p:cNvSpPr txBox="1"/>
            <p:nvPr/>
          </p:nvSpPr>
          <p:spPr>
            <a:xfrm>
              <a:off x="8117387" y="4403864"/>
              <a:ext cx="470001" cy="27699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1200"/>
                <a:buFont typeface="Calibri"/>
                <a:buNone/>
              </a:pPr>
              <a:r>
                <a:rPr b="0" i="0" lang="pt-BR" sz="1200" u="none" cap="none" strike="noStrike">
                  <a:solidFill>
                    <a:srgbClr val="7F7F7F"/>
                  </a:solidFill>
                  <a:latin typeface="Calibri"/>
                  <a:ea typeface="Calibri"/>
                  <a:cs typeface="Calibri"/>
                  <a:sym typeface="Calibri"/>
                </a:rPr>
                <a:t>-75 -</a:t>
              </a:r>
              <a:endParaRPr/>
            </a:p>
          </p:txBody>
        </p:sp>
        <p:grpSp>
          <p:nvGrpSpPr>
            <p:cNvPr id="16387" name="Google Shape;16387;p271"/>
            <p:cNvGrpSpPr/>
            <p:nvPr/>
          </p:nvGrpSpPr>
          <p:grpSpPr>
            <a:xfrm>
              <a:off x="9226662" y="4543425"/>
              <a:ext cx="152362" cy="423822"/>
              <a:chOff x="-1178330" y="1873147"/>
              <a:chExt cx="152362" cy="829300"/>
            </a:xfrm>
          </p:grpSpPr>
          <p:cxnSp>
            <p:nvCxnSpPr>
              <p:cNvPr id="16388" name="Google Shape;16388;p271"/>
              <p:cNvCxnSpPr/>
              <p:nvPr/>
            </p:nvCxnSpPr>
            <p:spPr>
              <a:xfrm>
                <a:off x="-1178330" y="1873147"/>
                <a:ext cx="152362" cy="0"/>
              </a:xfrm>
              <a:prstGeom prst="straightConnector1">
                <a:avLst/>
              </a:prstGeom>
              <a:noFill/>
              <a:ln cap="flat" cmpd="sng" w="19050">
                <a:solidFill>
                  <a:srgbClr val="BFBFBF"/>
                </a:solidFill>
                <a:prstDash val="solid"/>
                <a:miter lim="800000"/>
                <a:headEnd len="sm" w="sm" type="none"/>
                <a:tailEnd len="sm" w="sm" type="none"/>
              </a:ln>
            </p:spPr>
          </p:cxnSp>
          <p:cxnSp>
            <p:nvCxnSpPr>
              <p:cNvPr id="16389" name="Google Shape;16389;p271"/>
              <p:cNvCxnSpPr/>
              <p:nvPr/>
            </p:nvCxnSpPr>
            <p:spPr>
              <a:xfrm>
                <a:off x="-1178330" y="2702447"/>
                <a:ext cx="152362" cy="0"/>
              </a:xfrm>
              <a:prstGeom prst="straightConnector1">
                <a:avLst/>
              </a:prstGeom>
              <a:noFill/>
              <a:ln cap="flat" cmpd="sng" w="19050">
                <a:solidFill>
                  <a:srgbClr val="BFBFBF"/>
                </a:solidFill>
                <a:prstDash val="solid"/>
                <a:miter lim="800000"/>
                <a:headEnd len="sm" w="sm" type="none"/>
                <a:tailEnd len="sm" w="sm" type="none"/>
              </a:ln>
            </p:spPr>
          </p:cxnSp>
          <p:cxnSp>
            <p:nvCxnSpPr>
              <p:cNvPr id="16390" name="Google Shape;16390;p271"/>
              <p:cNvCxnSpPr/>
              <p:nvPr/>
            </p:nvCxnSpPr>
            <p:spPr>
              <a:xfrm>
                <a:off x="-1102149" y="1875189"/>
                <a:ext cx="0" cy="827258"/>
              </a:xfrm>
              <a:prstGeom prst="straightConnector1">
                <a:avLst/>
              </a:prstGeom>
              <a:noFill/>
              <a:ln cap="flat" cmpd="sng" w="19050">
                <a:solidFill>
                  <a:srgbClr val="BFBFBF"/>
                </a:solidFill>
                <a:prstDash val="solid"/>
                <a:miter lim="800000"/>
                <a:headEnd len="sm" w="sm" type="none"/>
                <a:tailEnd len="sm" w="sm" type="none"/>
              </a:ln>
            </p:spPr>
          </p:cxnSp>
        </p:grpSp>
        <p:grpSp>
          <p:nvGrpSpPr>
            <p:cNvPr id="16391" name="Google Shape;16391;p271"/>
            <p:cNvGrpSpPr/>
            <p:nvPr/>
          </p:nvGrpSpPr>
          <p:grpSpPr>
            <a:xfrm>
              <a:off x="10453540" y="2454769"/>
              <a:ext cx="152362" cy="596777"/>
              <a:chOff x="-1178330" y="1873147"/>
              <a:chExt cx="152362" cy="829300"/>
            </a:xfrm>
          </p:grpSpPr>
          <p:cxnSp>
            <p:nvCxnSpPr>
              <p:cNvPr id="16392" name="Google Shape;16392;p271"/>
              <p:cNvCxnSpPr/>
              <p:nvPr/>
            </p:nvCxnSpPr>
            <p:spPr>
              <a:xfrm>
                <a:off x="-1178330" y="1873147"/>
                <a:ext cx="152362" cy="0"/>
              </a:xfrm>
              <a:prstGeom prst="straightConnector1">
                <a:avLst/>
              </a:prstGeom>
              <a:noFill/>
              <a:ln cap="flat" cmpd="sng" w="19050">
                <a:solidFill>
                  <a:srgbClr val="BFBFBF"/>
                </a:solidFill>
                <a:prstDash val="solid"/>
                <a:miter lim="800000"/>
                <a:headEnd len="sm" w="sm" type="none"/>
                <a:tailEnd len="sm" w="sm" type="none"/>
              </a:ln>
            </p:spPr>
          </p:cxnSp>
          <p:cxnSp>
            <p:nvCxnSpPr>
              <p:cNvPr id="16393" name="Google Shape;16393;p271"/>
              <p:cNvCxnSpPr/>
              <p:nvPr/>
            </p:nvCxnSpPr>
            <p:spPr>
              <a:xfrm>
                <a:off x="-1178330" y="2702447"/>
                <a:ext cx="152362" cy="0"/>
              </a:xfrm>
              <a:prstGeom prst="straightConnector1">
                <a:avLst/>
              </a:prstGeom>
              <a:noFill/>
              <a:ln cap="flat" cmpd="sng" w="19050">
                <a:solidFill>
                  <a:srgbClr val="BFBFBF"/>
                </a:solidFill>
                <a:prstDash val="solid"/>
                <a:miter lim="800000"/>
                <a:headEnd len="sm" w="sm" type="none"/>
                <a:tailEnd len="sm" w="sm" type="none"/>
              </a:ln>
            </p:spPr>
          </p:cxnSp>
          <p:cxnSp>
            <p:nvCxnSpPr>
              <p:cNvPr id="16394" name="Google Shape;16394;p271"/>
              <p:cNvCxnSpPr/>
              <p:nvPr/>
            </p:nvCxnSpPr>
            <p:spPr>
              <a:xfrm>
                <a:off x="-1102149" y="1875189"/>
                <a:ext cx="0" cy="827258"/>
              </a:xfrm>
              <a:prstGeom prst="straightConnector1">
                <a:avLst/>
              </a:prstGeom>
              <a:noFill/>
              <a:ln cap="flat" cmpd="sng" w="19050">
                <a:solidFill>
                  <a:srgbClr val="BFBFBF"/>
                </a:solidFill>
                <a:prstDash val="solid"/>
                <a:miter lim="800000"/>
                <a:headEnd len="sm" w="sm" type="none"/>
                <a:tailEnd len="sm" w="sm" type="none"/>
              </a:ln>
            </p:spPr>
          </p:cxnSp>
        </p:grpSp>
        <p:cxnSp>
          <p:nvCxnSpPr>
            <p:cNvPr id="16395" name="Google Shape;16395;p271"/>
            <p:cNvCxnSpPr/>
            <p:nvPr/>
          </p:nvCxnSpPr>
          <p:spPr>
            <a:xfrm>
              <a:off x="8484821" y="2235154"/>
              <a:ext cx="0" cy="2768257"/>
            </a:xfrm>
            <a:prstGeom prst="straightConnector1">
              <a:avLst/>
            </a:prstGeom>
            <a:noFill/>
            <a:ln cap="flat" cmpd="sng" w="12700">
              <a:solidFill>
                <a:srgbClr val="A5A5A5"/>
              </a:solidFill>
              <a:prstDash val="solid"/>
              <a:miter lim="800000"/>
              <a:headEnd len="sm" w="sm" type="none"/>
              <a:tailEnd len="sm" w="sm" type="none"/>
            </a:ln>
          </p:spPr>
        </p:cxnSp>
        <p:cxnSp>
          <p:nvCxnSpPr>
            <p:cNvPr id="16396" name="Google Shape;16396;p271"/>
            <p:cNvCxnSpPr/>
            <p:nvPr/>
          </p:nvCxnSpPr>
          <p:spPr>
            <a:xfrm>
              <a:off x="9868949" y="1411270"/>
              <a:ext cx="0" cy="2768257"/>
            </a:xfrm>
            <a:prstGeom prst="straightConnector1">
              <a:avLst/>
            </a:prstGeom>
            <a:noFill/>
            <a:ln cap="flat" cmpd="sng" w="12700">
              <a:solidFill>
                <a:srgbClr val="A5A5A5"/>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6323"/>
                                        </p:tgtEl>
                                        <p:attrNameLst>
                                          <p:attrName>style.visibility</p:attrName>
                                        </p:attrNameLst>
                                      </p:cBhvr>
                                      <p:to>
                                        <p:strVal val="visible"/>
                                      </p:to>
                                    </p:set>
                                    <p:anim calcmode="lin" valueType="num">
                                      <p:cBhvr additive="base">
                                        <p:cTn dur="500"/>
                                        <p:tgtEl>
                                          <p:spTgt spid="16323"/>
                                        </p:tgtEl>
                                        <p:attrNameLst>
                                          <p:attrName>ppt_x</p:attrName>
                                        </p:attrNameLst>
                                      </p:cBhvr>
                                      <p:tavLst>
                                        <p:tav fmla="" tm="0">
                                          <p:val>
                                            <p:strVal val="#ppt_x-1"/>
                                          </p:val>
                                        </p:tav>
                                        <p:tav fmla="" tm="100000">
                                          <p:val>
                                            <p:strVal val="#ppt_x"/>
                                          </p:val>
                                        </p:tav>
                                      </p:tavLst>
                                    </p:anim>
                                  </p:childTnLst>
                                </p:cTn>
                              </p:par>
                              <p:par>
                                <p:cTn fill="hold" nodeType="withEffect" presetClass="entr" presetID="23" presetSubtype="16">
                                  <p:stCondLst>
                                    <p:cond delay="0"/>
                                  </p:stCondLst>
                                  <p:childTnLst>
                                    <p:set>
                                      <p:cBhvr>
                                        <p:cTn dur="1" fill="hold">
                                          <p:stCondLst>
                                            <p:cond delay="0"/>
                                          </p:stCondLst>
                                        </p:cTn>
                                        <p:tgtEl>
                                          <p:spTgt spid="16330"/>
                                        </p:tgtEl>
                                        <p:attrNameLst>
                                          <p:attrName>style.visibility</p:attrName>
                                        </p:attrNameLst>
                                      </p:cBhvr>
                                      <p:to>
                                        <p:strVal val="visible"/>
                                      </p:to>
                                    </p:set>
                                    <p:anim calcmode="lin" valueType="num">
                                      <p:cBhvr additive="base">
                                        <p:cTn dur="500"/>
                                        <p:tgtEl>
                                          <p:spTgt spid="16330"/>
                                        </p:tgtEl>
                                        <p:attrNameLst>
                                          <p:attrName>ppt_w</p:attrName>
                                        </p:attrNameLst>
                                      </p:cBhvr>
                                      <p:tavLst>
                                        <p:tav fmla="" tm="0">
                                          <p:val>
                                            <p:strVal val="0"/>
                                          </p:val>
                                        </p:tav>
                                        <p:tav fmla="" tm="100000">
                                          <p:val>
                                            <p:strVal val="#ppt_w"/>
                                          </p:val>
                                        </p:tav>
                                      </p:tavLst>
                                    </p:anim>
                                    <p:anim calcmode="lin" valueType="num">
                                      <p:cBhvr additive="base">
                                        <p:cTn dur="500"/>
                                        <p:tgtEl>
                                          <p:spTgt spid="1633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6331"/>
                                        </p:tgtEl>
                                        <p:attrNameLst>
                                          <p:attrName>style.visibility</p:attrName>
                                        </p:attrNameLst>
                                      </p:cBhvr>
                                      <p:to>
                                        <p:strVal val="visible"/>
                                      </p:to>
                                    </p:set>
                                    <p:anim calcmode="lin" valueType="num">
                                      <p:cBhvr additive="base">
                                        <p:cTn dur="500"/>
                                        <p:tgtEl>
                                          <p:spTgt spid="16331"/>
                                        </p:tgtEl>
                                        <p:attrNameLst>
                                          <p:attrName>ppt_w</p:attrName>
                                        </p:attrNameLst>
                                      </p:cBhvr>
                                      <p:tavLst>
                                        <p:tav fmla="" tm="0">
                                          <p:val>
                                            <p:strVal val="0"/>
                                          </p:val>
                                        </p:tav>
                                        <p:tav fmla="" tm="100000">
                                          <p:val>
                                            <p:strVal val="#ppt_w"/>
                                          </p:val>
                                        </p:tav>
                                      </p:tavLst>
                                    </p:anim>
                                    <p:anim calcmode="lin" valueType="num">
                                      <p:cBhvr additive="base">
                                        <p:cTn dur="500"/>
                                        <p:tgtEl>
                                          <p:spTgt spid="16331"/>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250"/>
                                  </p:stCondLst>
                                  <p:childTnLst>
                                    <p:set>
                                      <p:cBhvr>
                                        <p:cTn dur="1" fill="hold">
                                          <p:stCondLst>
                                            <p:cond delay="0"/>
                                          </p:stCondLst>
                                        </p:cTn>
                                        <p:tgtEl>
                                          <p:spTgt spid="16326"/>
                                        </p:tgtEl>
                                        <p:attrNameLst>
                                          <p:attrName>style.visibility</p:attrName>
                                        </p:attrNameLst>
                                      </p:cBhvr>
                                      <p:to>
                                        <p:strVal val="visible"/>
                                      </p:to>
                                    </p:set>
                                    <p:animEffect filter="fade" transition="in">
                                      <p:cBhvr>
                                        <p:cTn dur="500"/>
                                        <p:tgtEl>
                                          <p:spTgt spid="1632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6322"/>
                                        </p:tgtEl>
                                        <p:attrNameLst>
                                          <p:attrName>style.visibility</p:attrName>
                                        </p:attrNameLst>
                                      </p:cBhvr>
                                      <p:to>
                                        <p:strVal val="visible"/>
                                      </p:to>
                                    </p:set>
                                    <p:animEffect filter="fade" transition="in">
                                      <p:cBhvr>
                                        <p:cTn dur="500"/>
                                        <p:tgtEl>
                                          <p:spTgt spid="16322"/>
                                        </p:tgtEl>
                                      </p:cBhvr>
                                    </p:animEffect>
                                  </p:childTnLst>
                                </p:cTn>
                              </p:par>
                              <p:par>
                                <p:cTn fill="hold" nodeType="withEffect" presetClass="entr" presetID="10" presetSubtype="0">
                                  <p:stCondLst>
                                    <p:cond delay="0"/>
                                  </p:stCondLst>
                                  <p:childTnLst>
                                    <p:set>
                                      <p:cBhvr>
                                        <p:cTn dur="1" fill="hold">
                                          <p:stCondLst>
                                            <p:cond delay="0"/>
                                          </p:stCondLst>
                                        </p:cTn>
                                        <p:tgtEl>
                                          <p:spTgt spid="16343"/>
                                        </p:tgtEl>
                                        <p:attrNameLst>
                                          <p:attrName>style.visibility</p:attrName>
                                        </p:attrNameLst>
                                      </p:cBhvr>
                                      <p:to>
                                        <p:strVal val="visible"/>
                                      </p:to>
                                    </p:set>
                                    <p:animEffect filter="fade" transition="in">
                                      <p:cBhvr>
                                        <p:cTn dur="500"/>
                                        <p:tgtEl>
                                          <p:spTgt spid="1634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6321"/>
                                        </p:tgtEl>
                                        <p:attrNameLst>
                                          <p:attrName>style.visibility</p:attrName>
                                        </p:attrNameLst>
                                      </p:cBhvr>
                                      <p:to>
                                        <p:strVal val="visible"/>
                                      </p:to>
                                    </p:set>
                                    <p:animEffect filter="fade" transition="in">
                                      <p:cBhvr>
                                        <p:cTn dur="500"/>
                                        <p:tgtEl>
                                          <p:spTgt spid="16321"/>
                                        </p:tgtEl>
                                      </p:cBhvr>
                                    </p:animEffect>
                                  </p:childTnLst>
                                </p:cTn>
                              </p:par>
                              <p:par>
                                <p:cTn fill="hold" nodeType="withEffect" presetClass="entr" presetID="10" presetSubtype="0">
                                  <p:stCondLst>
                                    <p:cond delay="0"/>
                                  </p:stCondLst>
                                  <p:childTnLst>
                                    <p:set>
                                      <p:cBhvr>
                                        <p:cTn dur="1" fill="hold">
                                          <p:stCondLst>
                                            <p:cond delay="0"/>
                                          </p:stCondLst>
                                        </p:cTn>
                                        <p:tgtEl>
                                          <p:spTgt spid="16369"/>
                                        </p:tgtEl>
                                        <p:attrNameLst>
                                          <p:attrName>style.visibility</p:attrName>
                                        </p:attrNameLst>
                                      </p:cBhvr>
                                      <p:to>
                                        <p:strVal val="visible"/>
                                      </p:to>
                                    </p:set>
                                    <p:animEffect filter="fade" transition="in">
                                      <p:cBhvr>
                                        <p:cTn dur="500"/>
                                        <p:tgtEl>
                                          <p:spTgt spid="1636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01" name="Shape 16401"/>
        <p:cNvGrpSpPr/>
        <p:nvPr/>
      </p:nvGrpSpPr>
      <p:grpSpPr>
        <a:xfrm>
          <a:off x="0" y="0"/>
          <a:ext cx="0" cy="0"/>
          <a:chOff x="0" y="0"/>
          <a:chExt cx="0" cy="0"/>
        </a:xfrm>
      </p:grpSpPr>
      <p:sp>
        <p:nvSpPr>
          <p:cNvPr id="16402" name="Google Shape;16402;p272"/>
          <p:cNvSpPr/>
          <p:nvPr/>
        </p:nvSpPr>
        <p:spPr>
          <a:xfrm flipH="1">
            <a:off x="3609972" y="1038225"/>
            <a:ext cx="8172451" cy="524827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403" name="Google Shape;16403;p272"/>
          <p:cNvSpPr txBox="1"/>
          <p:nvPr/>
        </p:nvSpPr>
        <p:spPr>
          <a:xfrm>
            <a:off x="296268" y="385036"/>
            <a:ext cx="1096228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Perfil de risco-benefício favorável na 12ª semana</a:t>
            </a:r>
            <a:endParaRPr/>
          </a:p>
        </p:txBody>
      </p:sp>
      <p:sp>
        <p:nvSpPr>
          <p:cNvPr id="16404" name="Google Shape;16404;p272"/>
          <p:cNvSpPr txBox="1"/>
          <p:nvPr>
            <p:ph idx="1" type="body"/>
          </p:nvPr>
        </p:nvSpPr>
        <p:spPr>
          <a:xfrm>
            <a:off x="407988" y="6200775"/>
            <a:ext cx="105902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ECU, eculizumabe; RAVU, ravulizumabe; EA, evento adverso. BP</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Lee JW, et al. Lancet Hematol.</a:t>
            </a:r>
            <a:r>
              <a:rPr b="0" i="0" lang="pt-BR" u="none"/>
              <a:t> </a:t>
            </a:r>
            <a:r>
              <a:rPr b="0" i="1" lang="pt-BR" u="none"/>
              <a:t>2023 Dec;</a:t>
            </a:r>
            <a:r>
              <a:rPr b="0" i="0" lang="pt-BR" u="none"/>
              <a:t> 10(12):e955-e965.</a:t>
            </a:r>
            <a:endParaRPr/>
          </a:p>
        </p:txBody>
      </p:sp>
      <p:sp>
        <p:nvSpPr>
          <p:cNvPr id="16405" name="Google Shape;16405;p272"/>
          <p:cNvSpPr/>
          <p:nvPr/>
        </p:nvSpPr>
        <p:spPr>
          <a:xfrm>
            <a:off x="534580" y="1919478"/>
            <a:ext cx="3840900" cy="3400044"/>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406" name="Google Shape;16406;p272"/>
          <p:cNvGrpSpPr/>
          <p:nvPr/>
        </p:nvGrpSpPr>
        <p:grpSpPr>
          <a:xfrm>
            <a:off x="747716" y="3245279"/>
            <a:ext cx="3526332" cy="1690847"/>
            <a:chOff x="747716" y="3245279"/>
            <a:chExt cx="3526332" cy="1690847"/>
          </a:xfrm>
        </p:grpSpPr>
        <p:sp>
          <p:nvSpPr>
            <p:cNvPr id="16407" name="Google Shape;16407;p272"/>
            <p:cNvSpPr txBox="1"/>
            <p:nvPr/>
          </p:nvSpPr>
          <p:spPr>
            <a:xfrm>
              <a:off x="769949" y="3245279"/>
              <a:ext cx="3504099" cy="1690847"/>
            </a:xfrm>
            <a:prstGeom prst="rect">
              <a:avLst/>
            </a:prstGeom>
            <a:noFill/>
            <a:ln>
              <a:noFill/>
            </a:ln>
          </p:spPr>
          <p:txBody>
            <a:bodyPr anchorCtr="0" anchor="t" bIns="0" lIns="0" spcFirstLastPara="1" rIns="0" wrap="square" tIns="74275">
              <a:spAutoFit/>
            </a:bodyPr>
            <a:lstStyle/>
            <a:p>
              <a:pPr indent="0" lvl="0" marL="12700" marR="0" rtl="0" algn="l">
                <a:lnSpc>
                  <a:spcPct val="100000"/>
                </a:lnSpc>
                <a:spcBef>
                  <a:spcPts val="0"/>
                </a:spcBef>
                <a:spcAft>
                  <a:spcPts val="0"/>
                </a:spcAft>
                <a:buClr>
                  <a:srgbClr val="F3F4F3"/>
                </a:buClr>
                <a:buSzPts val="1600"/>
                <a:buFont typeface="Lustria"/>
                <a:buNone/>
              </a:pPr>
              <a:r>
                <a:rPr b="1" i="0" lang="pt-BR" sz="1600" u="none" cap="none" strike="noStrike">
                  <a:solidFill>
                    <a:srgbClr val="F3F4F3"/>
                  </a:solidFill>
                  <a:latin typeface="Lustria"/>
                  <a:ea typeface="Lustria"/>
                  <a:cs typeface="Lustria"/>
                  <a:sym typeface="Lustria"/>
                </a:rPr>
                <a:t>Nenhum novo sinal de segurança com baixa taxa de interrupção de tratamento</a:t>
              </a:r>
              <a:endParaRPr/>
            </a:p>
            <a:p>
              <a:pPr indent="0" lvl="0" marL="12700" marR="0" rtl="0" algn="l">
                <a:lnSpc>
                  <a:spcPct val="100000"/>
                </a:lnSpc>
                <a:spcBef>
                  <a:spcPts val="3000"/>
                </a:spcBef>
                <a:spcAft>
                  <a:spcPts val="0"/>
                </a:spcAft>
                <a:buClr>
                  <a:srgbClr val="F3F4F3"/>
                </a:buClr>
                <a:buSzPts val="1600"/>
                <a:buFont typeface="Lustria"/>
                <a:buNone/>
              </a:pPr>
              <a:r>
                <a:rPr b="1" i="0" lang="pt-BR" sz="1600" u="none" cap="none" strike="noStrike">
                  <a:solidFill>
                    <a:srgbClr val="F3F4F3"/>
                  </a:solidFill>
                  <a:latin typeface="Lustria"/>
                  <a:ea typeface="Lustria"/>
                  <a:cs typeface="Lustria"/>
                  <a:sym typeface="Lustria"/>
                </a:rPr>
                <a:t>Nenhuma infecção meningocócica e nenhum óbito</a:t>
              </a:r>
              <a:endParaRPr/>
            </a:p>
          </p:txBody>
        </p:sp>
        <p:cxnSp>
          <p:nvCxnSpPr>
            <p:cNvPr id="16408" name="Google Shape;16408;p272"/>
            <p:cNvCxnSpPr/>
            <p:nvPr/>
          </p:nvCxnSpPr>
          <p:spPr>
            <a:xfrm>
              <a:off x="747716" y="4260881"/>
              <a:ext cx="3452728" cy="0"/>
            </a:xfrm>
            <a:prstGeom prst="straightConnector1">
              <a:avLst/>
            </a:prstGeom>
            <a:noFill/>
            <a:ln cap="flat" cmpd="sng" w="12700">
              <a:solidFill>
                <a:srgbClr val="FF3F40"/>
              </a:solidFill>
              <a:prstDash val="solid"/>
              <a:miter lim="800000"/>
              <a:headEnd len="sm" w="sm" type="none"/>
              <a:tailEnd len="sm" w="sm" type="none"/>
            </a:ln>
          </p:spPr>
        </p:cxnSp>
      </p:grpSp>
      <p:sp>
        <p:nvSpPr>
          <p:cNvPr id="16409" name="Google Shape;16409;p272"/>
          <p:cNvSpPr/>
          <p:nvPr/>
        </p:nvSpPr>
        <p:spPr>
          <a:xfrm>
            <a:off x="707418" y="2169386"/>
            <a:ext cx="852056" cy="85205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410" name="Google Shape;16410;p272"/>
          <p:cNvGrpSpPr/>
          <p:nvPr/>
        </p:nvGrpSpPr>
        <p:grpSpPr>
          <a:xfrm>
            <a:off x="838361" y="2276522"/>
            <a:ext cx="571316" cy="570404"/>
            <a:chOff x="-1645971" y="2325156"/>
            <a:chExt cx="873044" cy="871651"/>
          </a:xfrm>
        </p:grpSpPr>
        <p:sp>
          <p:nvSpPr>
            <p:cNvPr id="16411" name="Google Shape;16411;p272"/>
            <p:cNvSpPr/>
            <p:nvPr/>
          </p:nvSpPr>
          <p:spPr>
            <a:xfrm>
              <a:off x="-1601390" y="2484905"/>
              <a:ext cx="150460" cy="147210"/>
            </a:xfrm>
            <a:custGeom>
              <a:rect b="b" l="l" r="r" t="t"/>
              <a:pathLst>
                <a:path extrusionOk="0" h="147210" w="150460">
                  <a:moveTo>
                    <a:pt x="74302" y="147210"/>
                  </a:moveTo>
                  <a:cubicBezTo>
                    <a:pt x="53869" y="147210"/>
                    <a:pt x="35293" y="139780"/>
                    <a:pt x="22290" y="124920"/>
                  </a:cubicBezTo>
                  <a:cubicBezTo>
                    <a:pt x="7430" y="110059"/>
                    <a:pt x="0" y="91484"/>
                    <a:pt x="0" y="72908"/>
                  </a:cubicBezTo>
                  <a:cubicBezTo>
                    <a:pt x="0" y="52476"/>
                    <a:pt x="7430" y="33900"/>
                    <a:pt x="22290" y="20897"/>
                  </a:cubicBezTo>
                  <a:cubicBezTo>
                    <a:pt x="50154" y="-6966"/>
                    <a:pt x="98450" y="-6966"/>
                    <a:pt x="128170" y="20897"/>
                  </a:cubicBezTo>
                  <a:cubicBezTo>
                    <a:pt x="143031" y="35758"/>
                    <a:pt x="150461" y="54333"/>
                    <a:pt x="150461" y="72908"/>
                  </a:cubicBezTo>
                  <a:cubicBezTo>
                    <a:pt x="150461" y="93341"/>
                    <a:pt x="143031" y="111917"/>
                    <a:pt x="128170" y="124920"/>
                  </a:cubicBezTo>
                  <a:cubicBezTo>
                    <a:pt x="113310" y="139780"/>
                    <a:pt x="94735" y="147210"/>
                    <a:pt x="74302" y="147210"/>
                  </a:cubicBezTo>
                  <a:close/>
                  <a:moveTo>
                    <a:pt x="74302" y="35758"/>
                  </a:moveTo>
                  <a:cubicBezTo>
                    <a:pt x="65014" y="35758"/>
                    <a:pt x="55726" y="39473"/>
                    <a:pt x="48296" y="46903"/>
                  </a:cubicBezTo>
                  <a:cubicBezTo>
                    <a:pt x="40866" y="54333"/>
                    <a:pt x="37151" y="63621"/>
                    <a:pt x="37151" y="72908"/>
                  </a:cubicBezTo>
                  <a:cubicBezTo>
                    <a:pt x="37151" y="82196"/>
                    <a:pt x="40866" y="91484"/>
                    <a:pt x="48296" y="98914"/>
                  </a:cubicBezTo>
                  <a:cubicBezTo>
                    <a:pt x="63156" y="113774"/>
                    <a:pt x="87304" y="113774"/>
                    <a:pt x="100307" y="98914"/>
                  </a:cubicBezTo>
                  <a:cubicBezTo>
                    <a:pt x="107737" y="91484"/>
                    <a:pt x="111452" y="82196"/>
                    <a:pt x="111452" y="72908"/>
                  </a:cubicBezTo>
                  <a:cubicBezTo>
                    <a:pt x="111452" y="63621"/>
                    <a:pt x="107737" y="54333"/>
                    <a:pt x="100307" y="46903"/>
                  </a:cubicBezTo>
                  <a:cubicBezTo>
                    <a:pt x="94735" y="39473"/>
                    <a:pt x="85447" y="35758"/>
                    <a:pt x="74302" y="3575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12" name="Google Shape;16412;p272"/>
            <p:cNvSpPr/>
            <p:nvPr/>
          </p:nvSpPr>
          <p:spPr>
            <a:xfrm>
              <a:off x="-1389630" y="2695271"/>
              <a:ext cx="148603" cy="148603"/>
            </a:xfrm>
            <a:custGeom>
              <a:rect b="b" l="l" r="r" t="t"/>
              <a:pathLst>
                <a:path extrusionOk="0" h="148603" w="148603">
                  <a:moveTo>
                    <a:pt x="74302" y="148603"/>
                  </a:moveTo>
                  <a:cubicBezTo>
                    <a:pt x="53869" y="148603"/>
                    <a:pt x="35293" y="141173"/>
                    <a:pt x="22290" y="126313"/>
                  </a:cubicBezTo>
                  <a:cubicBezTo>
                    <a:pt x="7430" y="111452"/>
                    <a:pt x="0" y="92877"/>
                    <a:pt x="0" y="74302"/>
                  </a:cubicBezTo>
                  <a:cubicBezTo>
                    <a:pt x="0" y="53869"/>
                    <a:pt x="7430" y="35293"/>
                    <a:pt x="22290" y="22290"/>
                  </a:cubicBezTo>
                  <a:cubicBezTo>
                    <a:pt x="37151" y="7430"/>
                    <a:pt x="55726" y="0"/>
                    <a:pt x="74302" y="0"/>
                  </a:cubicBezTo>
                  <a:cubicBezTo>
                    <a:pt x="94735" y="0"/>
                    <a:pt x="113310" y="7430"/>
                    <a:pt x="126313" y="22290"/>
                  </a:cubicBezTo>
                  <a:cubicBezTo>
                    <a:pt x="141173" y="37151"/>
                    <a:pt x="148603" y="55726"/>
                    <a:pt x="148603" y="74302"/>
                  </a:cubicBezTo>
                  <a:cubicBezTo>
                    <a:pt x="148603" y="94735"/>
                    <a:pt x="141173" y="113310"/>
                    <a:pt x="126313" y="126313"/>
                  </a:cubicBezTo>
                  <a:cubicBezTo>
                    <a:pt x="111452" y="139316"/>
                    <a:pt x="92877" y="148603"/>
                    <a:pt x="74302" y="148603"/>
                  </a:cubicBezTo>
                  <a:close/>
                  <a:moveTo>
                    <a:pt x="74302" y="37151"/>
                  </a:moveTo>
                  <a:cubicBezTo>
                    <a:pt x="65014" y="37151"/>
                    <a:pt x="55726" y="40866"/>
                    <a:pt x="48296" y="48296"/>
                  </a:cubicBezTo>
                  <a:cubicBezTo>
                    <a:pt x="40866" y="55726"/>
                    <a:pt x="37151" y="65014"/>
                    <a:pt x="37151" y="74302"/>
                  </a:cubicBezTo>
                  <a:cubicBezTo>
                    <a:pt x="37151" y="83589"/>
                    <a:pt x="40866" y="92877"/>
                    <a:pt x="48296" y="100307"/>
                  </a:cubicBezTo>
                  <a:cubicBezTo>
                    <a:pt x="63156" y="115167"/>
                    <a:pt x="87304" y="115167"/>
                    <a:pt x="100307" y="100307"/>
                  </a:cubicBezTo>
                  <a:cubicBezTo>
                    <a:pt x="107737" y="92877"/>
                    <a:pt x="111452" y="83589"/>
                    <a:pt x="111452" y="74302"/>
                  </a:cubicBezTo>
                  <a:cubicBezTo>
                    <a:pt x="111452" y="65014"/>
                    <a:pt x="107737" y="55726"/>
                    <a:pt x="100307" y="48296"/>
                  </a:cubicBezTo>
                  <a:cubicBezTo>
                    <a:pt x="92877" y="40866"/>
                    <a:pt x="83589" y="37151"/>
                    <a:pt x="74302" y="3715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13" name="Google Shape;16413;p272"/>
            <p:cNvSpPr/>
            <p:nvPr/>
          </p:nvSpPr>
          <p:spPr>
            <a:xfrm>
              <a:off x="-1177871" y="2325156"/>
              <a:ext cx="150460" cy="147210"/>
            </a:xfrm>
            <a:custGeom>
              <a:rect b="b" l="l" r="r" t="t"/>
              <a:pathLst>
                <a:path extrusionOk="0" h="147210" w="150460">
                  <a:moveTo>
                    <a:pt x="74302" y="147210"/>
                  </a:moveTo>
                  <a:cubicBezTo>
                    <a:pt x="53869" y="147210"/>
                    <a:pt x="35293" y="139780"/>
                    <a:pt x="22290" y="124920"/>
                  </a:cubicBezTo>
                  <a:cubicBezTo>
                    <a:pt x="7430" y="110059"/>
                    <a:pt x="0" y="91484"/>
                    <a:pt x="0" y="72908"/>
                  </a:cubicBezTo>
                  <a:cubicBezTo>
                    <a:pt x="0" y="52476"/>
                    <a:pt x="7430" y="33900"/>
                    <a:pt x="22290" y="20897"/>
                  </a:cubicBezTo>
                  <a:cubicBezTo>
                    <a:pt x="50154" y="-6966"/>
                    <a:pt x="98450" y="-6966"/>
                    <a:pt x="128170" y="20897"/>
                  </a:cubicBezTo>
                  <a:cubicBezTo>
                    <a:pt x="143031" y="35758"/>
                    <a:pt x="150461" y="54333"/>
                    <a:pt x="150461" y="72908"/>
                  </a:cubicBezTo>
                  <a:cubicBezTo>
                    <a:pt x="150461" y="93341"/>
                    <a:pt x="143031" y="111917"/>
                    <a:pt x="128170" y="124920"/>
                  </a:cubicBezTo>
                  <a:cubicBezTo>
                    <a:pt x="113310" y="139780"/>
                    <a:pt x="94734" y="147210"/>
                    <a:pt x="74302" y="147210"/>
                  </a:cubicBezTo>
                  <a:close/>
                  <a:moveTo>
                    <a:pt x="74302" y="35758"/>
                  </a:moveTo>
                  <a:cubicBezTo>
                    <a:pt x="65014" y="35758"/>
                    <a:pt x="55726" y="39473"/>
                    <a:pt x="48296" y="46903"/>
                  </a:cubicBezTo>
                  <a:cubicBezTo>
                    <a:pt x="40866" y="54333"/>
                    <a:pt x="37151" y="63621"/>
                    <a:pt x="37151" y="72908"/>
                  </a:cubicBezTo>
                  <a:cubicBezTo>
                    <a:pt x="37151" y="82196"/>
                    <a:pt x="40866" y="91484"/>
                    <a:pt x="48296" y="98914"/>
                  </a:cubicBezTo>
                  <a:cubicBezTo>
                    <a:pt x="63156" y="113774"/>
                    <a:pt x="87304" y="113774"/>
                    <a:pt x="100307" y="98914"/>
                  </a:cubicBezTo>
                  <a:cubicBezTo>
                    <a:pt x="107737" y="91484"/>
                    <a:pt x="111452" y="82196"/>
                    <a:pt x="111452" y="72908"/>
                  </a:cubicBezTo>
                  <a:cubicBezTo>
                    <a:pt x="111452" y="63621"/>
                    <a:pt x="107737" y="54333"/>
                    <a:pt x="100307" y="46903"/>
                  </a:cubicBezTo>
                  <a:cubicBezTo>
                    <a:pt x="94734" y="39473"/>
                    <a:pt x="85447" y="35758"/>
                    <a:pt x="74302" y="3575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14" name="Google Shape;16414;p272"/>
            <p:cNvSpPr/>
            <p:nvPr/>
          </p:nvSpPr>
          <p:spPr>
            <a:xfrm>
              <a:off x="-966111" y="2535058"/>
              <a:ext cx="150460" cy="147210"/>
            </a:xfrm>
            <a:custGeom>
              <a:rect b="b" l="l" r="r" t="t"/>
              <a:pathLst>
                <a:path extrusionOk="0" h="147210" w="150460">
                  <a:moveTo>
                    <a:pt x="74302" y="147210"/>
                  </a:moveTo>
                  <a:cubicBezTo>
                    <a:pt x="53869" y="147210"/>
                    <a:pt x="35293" y="139780"/>
                    <a:pt x="22290" y="124920"/>
                  </a:cubicBezTo>
                  <a:cubicBezTo>
                    <a:pt x="7430" y="110059"/>
                    <a:pt x="0" y="91484"/>
                    <a:pt x="0" y="72908"/>
                  </a:cubicBezTo>
                  <a:cubicBezTo>
                    <a:pt x="0" y="52476"/>
                    <a:pt x="7430" y="33900"/>
                    <a:pt x="22290" y="20897"/>
                  </a:cubicBezTo>
                  <a:cubicBezTo>
                    <a:pt x="50154" y="-6966"/>
                    <a:pt x="98450" y="-6966"/>
                    <a:pt x="128170" y="20897"/>
                  </a:cubicBezTo>
                  <a:cubicBezTo>
                    <a:pt x="143031" y="35758"/>
                    <a:pt x="150461" y="54333"/>
                    <a:pt x="150461" y="72908"/>
                  </a:cubicBezTo>
                  <a:cubicBezTo>
                    <a:pt x="150461" y="93341"/>
                    <a:pt x="143031" y="111917"/>
                    <a:pt x="128170" y="124920"/>
                  </a:cubicBezTo>
                  <a:cubicBezTo>
                    <a:pt x="111452" y="139780"/>
                    <a:pt x="92877" y="147210"/>
                    <a:pt x="74302" y="147210"/>
                  </a:cubicBezTo>
                  <a:close/>
                  <a:moveTo>
                    <a:pt x="74302" y="35758"/>
                  </a:moveTo>
                  <a:cubicBezTo>
                    <a:pt x="65014" y="35758"/>
                    <a:pt x="55726" y="39473"/>
                    <a:pt x="48296" y="46903"/>
                  </a:cubicBezTo>
                  <a:cubicBezTo>
                    <a:pt x="40866" y="54333"/>
                    <a:pt x="37151" y="63621"/>
                    <a:pt x="37151" y="72908"/>
                  </a:cubicBezTo>
                  <a:cubicBezTo>
                    <a:pt x="37151" y="82196"/>
                    <a:pt x="40866" y="91484"/>
                    <a:pt x="48296" y="98914"/>
                  </a:cubicBezTo>
                  <a:cubicBezTo>
                    <a:pt x="63156" y="113774"/>
                    <a:pt x="87304" y="113774"/>
                    <a:pt x="100307" y="98914"/>
                  </a:cubicBezTo>
                  <a:cubicBezTo>
                    <a:pt x="107737" y="91484"/>
                    <a:pt x="111452" y="82196"/>
                    <a:pt x="111452" y="72908"/>
                  </a:cubicBezTo>
                  <a:cubicBezTo>
                    <a:pt x="111452" y="63621"/>
                    <a:pt x="107737" y="54333"/>
                    <a:pt x="100307" y="46903"/>
                  </a:cubicBezTo>
                  <a:cubicBezTo>
                    <a:pt x="92877" y="39473"/>
                    <a:pt x="83589" y="35758"/>
                    <a:pt x="74302" y="3575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15" name="Google Shape;16415;p272"/>
            <p:cNvSpPr/>
            <p:nvPr/>
          </p:nvSpPr>
          <p:spPr>
            <a:xfrm rot="2700000">
              <a:off x="-1090054" y="2483704"/>
              <a:ext cx="185752" cy="37150"/>
            </a:xfrm>
            <a:custGeom>
              <a:rect b="b" l="l" r="r" t="t"/>
              <a:pathLst>
                <a:path extrusionOk="0" h="37150" w="185752">
                  <a:moveTo>
                    <a:pt x="0" y="0"/>
                  </a:moveTo>
                  <a:lnTo>
                    <a:pt x="185752" y="0"/>
                  </a:lnTo>
                  <a:lnTo>
                    <a:pt x="185752" y="37150"/>
                  </a:lnTo>
                  <a:lnTo>
                    <a:pt x="0" y="3715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16" name="Google Shape;16416;p272"/>
            <p:cNvSpPr/>
            <p:nvPr/>
          </p:nvSpPr>
          <p:spPr>
            <a:xfrm rot="1796035">
              <a:off x="-1227432" y="2424244"/>
              <a:ext cx="37150" cy="315781"/>
            </a:xfrm>
            <a:custGeom>
              <a:rect b="b" l="l" r="r" t="t"/>
              <a:pathLst>
                <a:path extrusionOk="0" h="315781" w="37150">
                  <a:moveTo>
                    <a:pt x="0" y="0"/>
                  </a:moveTo>
                  <a:lnTo>
                    <a:pt x="37151" y="0"/>
                  </a:lnTo>
                  <a:lnTo>
                    <a:pt x="37151" y="315781"/>
                  </a:lnTo>
                  <a:lnTo>
                    <a:pt x="0" y="3157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17" name="Google Shape;16417;p272"/>
            <p:cNvSpPr/>
            <p:nvPr/>
          </p:nvSpPr>
          <p:spPr>
            <a:xfrm rot="2700000">
              <a:off x="-1514144" y="2645080"/>
              <a:ext cx="185752" cy="37150"/>
            </a:xfrm>
            <a:custGeom>
              <a:rect b="b" l="l" r="r" t="t"/>
              <a:pathLst>
                <a:path extrusionOk="0" h="37150" w="185752">
                  <a:moveTo>
                    <a:pt x="0" y="0"/>
                  </a:moveTo>
                  <a:lnTo>
                    <a:pt x="185752" y="0"/>
                  </a:lnTo>
                  <a:lnTo>
                    <a:pt x="185752" y="37150"/>
                  </a:lnTo>
                  <a:lnTo>
                    <a:pt x="0" y="3715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18" name="Google Shape;16418;p272"/>
            <p:cNvSpPr/>
            <p:nvPr/>
          </p:nvSpPr>
          <p:spPr>
            <a:xfrm>
              <a:off x="-897382" y="2825299"/>
              <a:ext cx="124455" cy="371508"/>
            </a:xfrm>
            <a:custGeom>
              <a:rect b="b" l="l" r="r" t="t"/>
              <a:pathLst>
                <a:path extrusionOk="0" h="371508" w="124455">
                  <a:moveTo>
                    <a:pt x="124455" y="371508"/>
                  </a:moveTo>
                  <a:lnTo>
                    <a:pt x="0" y="371508"/>
                  </a:lnTo>
                  <a:lnTo>
                    <a:pt x="0" y="0"/>
                  </a:lnTo>
                  <a:lnTo>
                    <a:pt x="124455" y="0"/>
                  </a:lnTo>
                  <a:lnTo>
                    <a:pt x="124455" y="371508"/>
                  </a:lnTo>
                  <a:close/>
                  <a:moveTo>
                    <a:pt x="37151" y="334357"/>
                  </a:moveTo>
                  <a:lnTo>
                    <a:pt x="87304" y="334357"/>
                  </a:lnTo>
                  <a:lnTo>
                    <a:pt x="87304" y="37151"/>
                  </a:lnTo>
                  <a:lnTo>
                    <a:pt x="37151" y="37151"/>
                  </a:lnTo>
                  <a:lnTo>
                    <a:pt x="37151" y="33435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19" name="Google Shape;16419;p272"/>
            <p:cNvSpPr/>
            <p:nvPr/>
          </p:nvSpPr>
          <p:spPr>
            <a:xfrm>
              <a:off x="-1146293" y="2613539"/>
              <a:ext cx="124455" cy="583267"/>
            </a:xfrm>
            <a:custGeom>
              <a:rect b="b" l="l" r="r" t="t"/>
              <a:pathLst>
                <a:path extrusionOk="0" h="583267" w="124455">
                  <a:moveTo>
                    <a:pt x="124455" y="583268"/>
                  </a:moveTo>
                  <a:lnTo>
                    <a:pt x="0" y="583268"/>
                  </a:lnTo>
                  <a:lnTo>
                    <a:pt x="0" y="0"/>
                  </a:lnTo>
                  <a:lnTo>
                    <a:pt x="124455" y="0"/>
                  </a:lnTo>
                  <a:lnTo>
                    <a:pt x="124455" y="583268"/>
                  </a:lnTo>
                  <a:close/>
                  <a:moveTo>
                    <a:pt x="37151" y="546117"/>
                  </a:moveTo>
                  <a:lnTo>
                    <a:pt x="87304" y="546117"/>
                  </a:lnTo>
                  <a:lnTo>
                    <a:pt x="87304" y="37151"/>
                  </a:lnTo>
                  <a:lnTo>
                    <a:pt x="37151" y="37151"/>
                  </a:lnTo>
                  <a:lnTo>
                    <a:pt x="37151" y="54611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20" name="Google Shape;16420;p272"/>
            <p:cNvSpPr/>
            <p:nvPr/>
          </p:nvSpPr>
          <p:spPr>
            <a:xfrm>
              <a:off x="-1397061" y="2992478"/>
              <a:ext cx="124455" cy="204329"/>
            </a:xfrm>
            <a:custGeom>
              <a:rect b="b" l="l" r="r" t="t"/>
              <a:pathLst>
                <a:path extrusionOk="0" h="204329" w="124455">
                  <a:moveTo>
                    <a:pt x="124455" y="204329"/>
                  </a:moveTo>
                  <a:lnTo>
                    <a:pt x="0" y="204329"/>
                  </a:lnTo>
                  <a:lnTo>
                    <a:pt x="0" y="0"/>
                  </a:lnTo>
                  <a:lnTo>
                    <a:pt x="124455" y="0"/>
                  </a:lnTo>
                  <a:lnTo>
                    <a:pt x="124455" y="204329"/>
                  </a:lnTo>
                  <a:close/>
                  <a:moveTo>
                    <a:pt x="37151" y="167179"/>
                  </a:moveTo>
                  <a:lnTo>
                    <a:pt x="87304" y="167179"/>
                  </a:lnTo>
                  <a:lnTo>
                    <a:pt x="87304" y="37151"/>
                  </a:lnTo>
                  <a:lnTo>
                    <a:pt x="37151" y="37151"/>
                  </a:lnTo>
                  <a:lnTo>
                    <a:pt x="37151" y="16717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21" name="Google Shape;16421;p272"/>
            <p:cNvSpPr/>
            <p:nvPr/>
          </p:nvSpPr>
          <p:spPr>
            <a:xfrm>
              <a:off x="-1645971" y="2780718"/>
              <a:ext cx="124455" cy="416088"/>
            </a:xfrm>
            <a:custGeom>
              <a:rect b="b" l="l" r="r" t="t"/>
              <a:pathLst>
                <a:path extrusionOk="0" h="416088" w="124455">
                  <a:moveTo>
                    <a:pt x="124455" y="416089"/>
                  </a:moveTo>
                  <a:lnTo>
                    <a:pt x="0" y="416089"/>
                  </a:lnTo>
                  <a:lnTo>
                    <a:pt x="0" y="0"/>
                  </a:lnTo>
                  <a:lnTo>
                    <a:pt x="124455" y="0"/>
                  </a:lnTo>
                  <a:lnTo>
                    <a:pt x="124455" y="416089"/>
                  </a:lnTo>
                  <a:close/>
                  <a:moveTo>
                    <a:pt x="37151" y="378938"/>
                  </a:moveTo>
                  <a:lnTo>
                    <a:pt x="87304" y="378938"/>
                  </a:lnTo>
                  <a:lnTo>
                    <a:pt x="87304" y="37151"/>
                  </a:lnTo>
                  <a:lnTo>
                    <a:pt x="37151" y="37151"/>
                  </a:lnTo>
                  <a:lnTo>
                    <a:pt x="37151" y="37893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aphicFrame>
        <p:nvGraphicFramePr>
          <p:cNvPr id="16422" name="Google Shape;16422;p272"/>
          <p:cNvGraphicFramePr/>
          <p:nvPr/>
        </p:nvGraphicFramePr>
        <p:xfrm>
          <a:off x="4610850" y="1211796"/>
          <a:ext cx="3000000" cy="3000000"/>
        </p:xfrm>
        <a:graphic>
          <a:graphicData uri="http://schemas.openxmlformats.org/drawingml/2006/table">
            <a:tbl>
              <a:tblPr bandRow="1" firstRow="1">
                <a:noFill/>
                <a:tableStyleId>{A0BF0AAD-81E2-4729-A6F2-3AC11B6F7D1A}</a:tableStyleId>
              </a:tblPr>
              <a:tblGrid>
                <a:gridCol w="4002900"/>
                <a:gridCol w="1474875"/>
                <a:gridCol w="1568800"/>
              </a:tblGrid>
              <a:tr h="484800">
                <a:tc>
                  <a:txBody>
                    <a:bodyPr/>
                    <a:lstStyle/>
                    <a:p>
                      <a:pPr indent="0" lvl="0" marL="0" marR="0" rtl="0" algn="l">
                        <a:lnSpc>
                          <a:spcPct val="104761"/>
                        </a:lnSpc>
                        <a:spcBef>
                          <a:spcPts val="0"/>
                        </a:spcBef>
                        <a:spcAft>
                          <a:spcPts val="0"/>
                        </a:spcAft>
                        <a:buNone/>
                      </a:pPr>
                      <a:r>
                        <a:t/>
                      </a:r>
                      <a:endParaRPr sz="1050" u="none" cap="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t/>
                      </a:r>
                      <a:endParaRPr sz="1050" u="none" cap="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ctr">
                        <a:lnSpc>
                          <a:spcPct val="104761"/>
                        </a:lnSpc>
                        <a:spcBef>
                          <a:spcPts val="0"/>
                        </a:spcBef>
                        <a:spcAft>
                          <a:spcPts val="0"/>
                        </a:spcAft>
                        <a:buNone/>
                      </a:pPr>
                      <a:r>
                        <a:rPr b="1" i="0" lang="pt-BR" sz="1050" u="none" cap="none" strike="noStrike">
                          <a:solidFill>
                            <a:schemeClr val="lt1"/>
                          </a:solidFill>
                          <a:latin typeface="Calibri"/>
                          <a:ea typeface="Calibri"/>
                          <a:cs typeface="Calibri"/>
                          <a:sym typeface="Calibri"/>
                        </a:rPr>
                        <a:t>Placebo mais ravulizumabe ou eculizumabe (n=24)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solidFill>
                      <a:schemeClr val="dk2"/>
                    </a:solidFill>
                  </a:tcPr>
                </a:tc>
              </a:tr>
              <a:tr h="243000">
                <a:tc>
                  <a:txBody>
                    <a:bodyPr/>
                    <a:lstStyle/>
                    <a:p>
                      <a:pPr indent="0" lvl="0" marL="0" marR="0" rtl="0" algn="l">
                        <a:lnSpc>
                          <a:spcPct val="104761"/>
                        </a:lnSpc>
                        <a:spcBef>
                          <a:spcPts val="0"/>
                        </a:spcBef>
                        <a:spcAft>
                          <a:spcPts val="0"/>
                        </a:spcAft>
                        <a:buNone/>
                      </a:pPr>
                      <a:r>
                        <a:rPr b="1" i="0" lang="pt-BR" sz="1050" u="none" cap="none" strike="noStrike">
                          <a:solidFill>
                            <a:schemeClr val="dk1"/>
                          </a:solidFill>
                          <a:latin typeface="Calibri"/>
                          <a:ea typeface="Calibri"/>
                          <a:cs typeface="Calibri"/>
                          <a:sym typeface="Calibri"/>
                        </a:rPr>
                        <a:t>Quaisquer eventos adversos decorrentes do tratamento*</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35 (71%) [106]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15 (63%) [65]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243000">
                <a:tc>
                  <a:txBody>
                    <a:bodyPr/>
                    <a:lstStyle/>
                    <a:p>
                      <a:pPr indent="0" lvl="0" marL="0" marR="0" rtl="0" algn="l">
                        <a:lnSpc>
                          <a:spcPct val="104761"/>
                        </a:lnSpc>
                        <a:spcBef>
                          <a:spcPts val="0"/>
                        </a:spcBef>
                        <a:spcAft>
                          <a:spcPts val="0"/>
                        </a:spcAft>
                        <a:buNone/>
                      </a:pPr>
                      <a:r>
                        <a:rPr b="1" i="0" lang="pt-BR" sz="1050" u="none" cap="none" strike="noStrike">
                          <a:solidFill>
                            <a:schemeClr val="dk1"/>
                          </a:solidFill>
                          <a:latin typeface="Calibri"/>
                          <a:ea typeface="Calibri"/>
                          <a:cs typeface="Calibri"/>
                          <a:sym typeface="Calibri"/>
                        </a:rPr>
                        <a:t>Qualquer evento adverso grave</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2 (4%) [2]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1 (4%) [2]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3000">
                <a:tc>
                  <a:txBody>
                    <a:bodyPr/>
                    <a:lstStyle/>
                    <a:p>
                      <a:pPr indent="0" lvl="0" marL="85725"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Dor abdominal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1 (4%) [1]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3000">
                <a:tc>
                  <a:txBody>
                    <a:bodyPr/>
                    <a:lstStyle/>
                    <a:p>
                      <a:pPr indent="0" lvl="0" marL="85725"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Anemia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1 (4%) [1]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3000">
                <a:tc>
                  <a:txBody>
                    <a:bodyPr/>
                    <a:lstStyle/>
                    <a:p>
                      <a:pPr indent="0" lvl="0" marL="85725"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Colecistite</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1 (2%) [1]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3000">
                <a:tc>
                  <a:txBody>
                    <a:bodyPr/>
                    <a:lstStyle/>
                    <a:p>
                      <a:pPr indent="0" lvl="0" marL="85725"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COVID-19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1 (2%) [1]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r>
              <a:tr h="243000">
                <a:tc>
                  <a:txBody>
                    <a:bodyPr/>
                    <a:lstStyle/>
                    <a:p>
                      <a:pPr indent="0" lvl="0" marL="0" marR="0" rtl="0" algn="l">
                        <a:lnSpc>
                          <a:spcPct val="104761"/>
                        </a:lnSpc>
                        <a:spcBef>
                          <a:spcPts val="0"/>
                        </a:spcBef>
                        <a:spcAft>
                          <a:spcPts val="0"/>
                        </a:spcAft>
                        <a:buClr>
                          <a:schemeClr val="dk1"/>
                        </a:buClr>
                        <a:buSzPts val="1050"/>
                        <a:buFont typeface="Calibri"/>
                        <a:buNone/>
                      </a:pPr>
                      <a:r>
                        <a:rPr b="1" i="0" lang="pt-BR" sz="1050" u="none" cap="none" strike="noStrike">
                          <a:solidFill>
                            <a:schemeClr val="dk1"/>
                          </a:solidFill>
                          <a:latin typeface="Calibri"/>
                          <a:ea typeface="Calibri"/>
                          <a:cs typeface="Calibri"/>
                          <a:sym typeface="Calibri"/>
                        </a:rPr>
                        <a:t>Quaisquer eventos adversos decorrentes do tratamento por relacionamento</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t/>
                      </a:r>
                      <a:endParaRPr sz="1050" u="none" cap="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t/>
                      </a:r>
                      <a:endParaRPr sz="1050" u="none" cap="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3000">
                <a:tc>
                  <a:txBody>
                    <a:bodyPr/>
                    <a:lstStyle/>
                    <a:p>
                      <a:pPr indent="0" lvl="0" marL="85725"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Relacionados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9 (18%) [22]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7 (29%) [12]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3000">
                <a:tc>
                  <a:txBody>
                    <a:bodyPr/>
                    <a:lstStyle/>
                    <a:p>
                      <a:pPr indent="0" lvl="0" marL="85725"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Não relacionados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30 (61%) [84]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15 (63%) [53]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r>
              <a:tr h="243000">
                <a:tc>
                  <a:txBody>
                    <a:bodyPr/>
                    <a:lstStyle/>
                    <a:p>
                      <a:pPr indent="0" lvl="0" marL="0" marR="0" rtl="0" algn="l">
                        <a:lnSpc>
                          <a:spcPct val="104761"/>
                        </a:lnSpc>
                        <a:spcBef>
                          <a:spcPts val="0"/>
                        </a:spcBef>
                        <a:spcAft>
                          <a:spcPts val="0"/>
                        </a:spcAft>
                        <a:buNone/>
                      </a:pPr>
                      <a:r>
                        <a:rPr b="1" i="0" lang="pt-BR" sz="1050" u="none" cap="none" strike="noStrike">
                          <a:solidFill>
                            <a:schemeClr val="dk1"/>
                          </a:solidFill>
                          <a:latin typeface="Calibri"/>
                          <a:ea typeface="Calibri"/>
                          <a:cs typeface="Calibri"/>
                          <a:sym typeface="Calibri"/>
                        </a:rPr>
                        <a:t>Eventos adversos graves por relacionamento</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t/>
                      </a:r>
                      <a:endParaRPr sz="1050" u="none" cap="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t/>
                      </a:r>
                      <a:endParaRPr sz="1050" u="none" cap="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3000">
                <a:tc>
                  <a:txBody>
                    <a:bodyPr/>
                    <a:lstStyle/>
                    <a:p>
                      <a:pPr indent="0" lvl="0" marL="85725"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Relacionados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3000">
                <a:tc>
                  <a:txBody>
                    <a:bodyPr/>
                    <a:lstStyle/>
                    <a:p>
                      <a:pPr indent="0" lvl="0" marL="85725"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Não relacionados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2 (4%) [2]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1 (4%) [2]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r>
              <a:tr h="243000">
                <a:tc>
                  <a:txBody>
                    <a:bodyPr/>
                    <a:lstStyle/>
                    <a:p>
                      <a:pPr indent="0" lvl="0" marL="0" marR="0" rtl="0" algn="l">
                        <a:lnSpc>
                          <a:spcPct val="104761"/>
                        </a:lnSpc>
                        <a:spcBef>
                          <a:spcPts val="0"/>
                        </a:spcBef>
                        <a:spcAft>
                          <a:spcPts val="0"/>
                        </a:spcAft>
                        <a:buNone/>
                      </a:pPr>
                      <a:r>
                        <a:rPr b="1" i="0" lang="pt-BR" sz="1050" u="none" cap="none" strike="noStrike">
                          <a:solidFill>
                            <a:schemeClr val="dk1"/>
                          </a:solidFill>
                          <a:latin typeface="Calibri"/>
                          <a:ea typeface="Calibri"/>
                          <a:cs typeface="Calibri"/>
                          <a:sym typeface="Calibri"/>
                        </a:rPr>
                        <a:t>Eventos adversos decorrentes do tratamento de Grau 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7 (14%) [9]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3 (13%) [3]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243000">
                <a:tc>
                  <a:txBody>
                    <a:bodyPr/>
                    <a:lstStyle/>
                    <a:p>
                      <a:pPr indent="0" lvl="0" marL="0" marR="0" rtl="0" algn="l">
                        <a:lnSpc>
                          <a:spcPct val="104761"/>
                        </a:lnSpc>
                        <a:spcBef>
                          <a:spcPts val="0"/>
                        </a:spcBef>
                        <a:spcAft>
                          <a:spcPts val="0"/>
                        </a:spcAft>
                        <a:buNone/>
                      </a:pPr>
                      <a:r>
                        <a:rPr b="1" i="0" lang="pt-BR" sz="1050" u="none" cap="none" strike="noStrike">
                          <a:solidFill>
                            <a:schemeClr val="dk1"/>
                          </a:solidFill>
                          <a:latin typeface="Calibri"/>
                          <a:ea typeface="Calibri"/>
                          <a:cs typeface="Calibri"/>
                          <a:sym typeface="Calibri"/>
                        </a:rPr>
                        <a:t>Eventos adversos de interesse especial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t/>
                      </a:r>
                      <a:endParaRPr sz="1050" u="none" cap="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t/>
                      </a:r>
                      <a:endParaRPr sz="1050" u="none" cap="none" strike="noStrike">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3000">
                <a:tc>
                  <a:txBody>
                    <a:bodyPr/>
                    <a:lstStyle/>
                    <a:p>
                      <a:pPr indent="85725"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Infecções meningocócicas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3000">
                <a:tc>
                  <a:txBody>
                    <a:bodyPr/>
                    <a:lstStyle/>
                    <a:p>
                      <a:pPr indent="85725"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Elevações das enzimas hepáticas†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6 (12%) [9]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2 (8%) [3]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r>
              <a:tr h="243000">
                <a:tc>
                  <a:txBody>
                    <a:bodyPr/>
                    <a:lstStyle/>
                    <a:p>
                      <a:pPr indent="0" lvl="0" marL="0" marR="0" rtl="0" algn="l">
                        <a:lnSpc>
                          <a:spcPct val="104761"/>
                        </a:lnSpc>
                        <a:spcBef>
                          <a:spcPts val="0"/>
                        </a:spcBef>
                        <a:spcAft>
                          <a:spcPts val="0"/>
                        </a:spcAft>
                        <a:buNone/>
                      </a:pPr>
                      <a:r>
                        <a:rPr b="1" i="0" lang="pt-BR" sz="1050" u="none" cap="none" strike="noStrike">
                          <a:solidFill>
                            <a:schemeClr val="dk1"/>
                          </a:solidFill>
                          <a:latin typeface="Calibri"/>
                          <a:ea typeface="Calibri"/>
                          <a:cs typeface="Calibri"/>
                          <a:sym typeface="Calibri"/>
                        </a:rPr>
                        <a:t>Evento adverso que levou à retirada do fármaco do estudo‡</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2 (4%) [3]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4761"/>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1 (4%) [1]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243000">
                <a:tc>
                  <a:txBody>
                    <a:bodyPr/>
                    <a:lstStyle/>
                    <a:p>
                      <a:pPr indent="0" lvl="0" marL="0" marR="0" rtl="0" algn="l">
                        <a:lnSpc>
                          <a:spcPct val="104761"/>
                        </a:lnSpc>
                        <a:spcBef>
                          <a:spcPts val="0"/>
                        </a:spcBef>
                        <a:spcAft>
                          <a:spcPts val="0"/>
                        </a:spcAft>
                        <a:buNone/>
                      </a:pPr>
                      <a:r>
                        <a:rPr b="1" i="0" lang="pt-BR" sz="1050" u="none" cap="none" strike="noStrike">
                          <a:solidFill>
                            <a:schemeClr val="dk1"/>
                          </a:solidFill>
                          <a:latin typeface="Calibri"/>
                          <a:ea typeface="Calibri"/>
                          <a:cs typeface="Calibri"/>
                          <a:sym typeface="Calibri"/>
                        </a:rPr>
                        <a:t>Óbitos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4761"/>
                        </a:lnSpc>
                        <a:spcBef>
                          <a:spcPts val="0"/>
                        </a:spcBef>
                        <a:spcAft>
                          <a:spcPts val="0"/>
                        </a:spcAft>
                        <a:buNone/>
                      </a:pPr>
                      <a:r>
                        <a:rPr b="0" i="0" lang="pt-BR" sz="1050" u="none" cap="none" strike="noStrike">
                          <a:solidFill>
                            <a:schemeClr val="dk1"/>
                          </a:solidFill>
                          <a:latin typeface="Calibri"/>
                          <a:ea typeface="Calibri"/>
                          <a:cs typeface="Calibri"/>
                          <a:sym typeface="Calibri"/>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6405"/>
                                        </p:tgtEl>
                                        <p:attrNameLst>
                                          <p:attrName>style.visibility</p:attrName>
                                        </p:attrNameLst>
                                      </p:cBhvr>
                                      <p:to>
                                        <p:strVal val="visible"/>
                                      </p:to>
                                    </p:set>
                                    <p:anim calcmode="lin" valueType="num">
                                      <p:cBhvr additive="base">
                                        <p:cTn dur="500"/>
                                        <p:tgtEl>
                                          <p:spTgt spid="16405"/>
                                        </p:tgtEl>
                                        <p:attrNameLst>
                                          <p:attrName>ppt_x</p:attrName>
                                        </p:attrNameLst>
                                      </p:cBhvr>
                                      <p:tavLst>
                                        <p:tav fmla="" tm="0">
                                          <p:val>
                                            <p:strVal val="#ppt_x-1"/>
                                          </p:val>
                                        </p:tav>
                                        <p:tav fmla="" tm="100000">
                                          <p:val>
                                            <p:strVal val="#ppt_x"/>
                                          </p:val>
                                        </p:tav>
                                      </p:tavLst>
                                    </p:anim>
                                  </p:childTnLst>
                                </p:cTn>
                              </p:par>
                              <p:par>
                                <p:cTn fill="hold" nodeType="withEffect" presetClass="entr" presetID="23" presetSubtype="16">
                                  <p:stCondLst>
                                    <p:cond delay="0"/>
                                  </p:stCondLst>
                                  <p:childTnLst>
                                    <p:set>
                                      <p:cBhvr>
                                        <p:cTn dur="1" fill="hold">
                                          <p:stCondLst>
                                            <p:cond delay="0"/>
                                          </p:stCondLst>
                                        </p:cTn>
                                        <p:tgtEl>
                                          <p:spTgt spid="16409"/>
                                        </p:tgtEl>
                                        <p:attrNameLst>
                                          <p:attrName>style.visibility</p:attrName>
                                        </p:attrNameLst>
                                      </p:cBhvr>
                                      <p:to>
                                        <p:strVal val="visible"/>
                                      </p:to>
                                    </p:set>
                                    <p:anim calcmode="lin" valueType="num">
                                      <p:cBhvr additive="base">
                                        <p:cTn dur="500"/>
                                        <p:tgtEl>
                                          <p:spTgt spid="16409"/>
                                        </p:tgtEl>
                                        <p:attrNameLst>
                                          <p:attrName>ppt_w</p:attrName>
                                        </p:attrNameLst>
                                      </p:cBhvr>
                                      <p:tavLst>
                                        <p:tav fmla="" tm="0">
                                          <p:val>
                                            <p:strVal val="0"/>
                                          </p:val>
                                        </p:tav>
                                        <p:tav fmla="" tm="100000">
                                          <p:val>
                                            <p:strVal val="#ppt_w"/>
                                          </p:val>
                                        </p:tav>
                                      </p:tavLst>
                                    </p:anim>
                                    <p:anim calcmode="lin" valueType="num">
                                      <p:cBhvr additive="base">
                                        <p:cTn dur="500"/>
                                        <p:tgtEl>
                                          <p:spTgt spid="1640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6410"/>
                                        </p:tgtEl>
                                        <p:attrNameLst>
                                          <p:attrName>style.visibility</p:attrName>
                                        </p:attrNameLst>
                                      </p:cBhvr>
                                      <p:to>
                                        <p:strVal val="visible"/>
                                      </p:to>
                                    </p:set>
                                    <p:anim calcmode="lin" valueType="num">
                                      <p:cBhvr additive="base">
                                        <p:cTn dur="500"/>
                                        <p:tgtEl>
                                          <p:spTgt spid="16410"/>
                                        </p:tgtEl>
                                        <p:attrNameLst>
                                          <p:attrName>ppt_w</p:attrName>
                                        </p:attrNameLst>
                                      </p:cBhvr>
                                      <p:tavLst>
                                        <p:tav fmla="" tm="0">
                                          <p:val>
                                            <p:strVal val="0"/>
                                          </p:val>
                                        </p:tav>
                                        <p:tav fmla="" tm="100000">
                                          <p:val>
                                            <p:strVal val="#ppt_w"/>
                                          </p:val>
                                        </p:tav>
                                      </p:tavLst>
                                    </p:anim>
                                    <p:anim calcmode="lin" valueType="num">
                                      <p:cBhvr additive="base">
                                        <p:cTn dur="500"/>
                                        <p:tgtEl>
                                          <p:spTgt spid="16410"/>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250"/>
                                  </p:stCondLst>
                                  <p:childTnLst>
                                    <p:set>
                                      <p:cBhvr>
                                        <p:cTn dur="1" fill="hold">
                                          <p:stCondLst>
                                            <p:cond delay="0"/>
                                          </p:stCondLst>
                                        </p:cTn>
                                        <p:tgtEl>
                                          <p:spTgt spid="16406"/>
                                        </p:tgtEl>
                                        <p:attrNameLst>
                                          <p:attrName>style.visibility</p:attrName>
                                        </p:attrNameLst>
                                      </p:cBhvr>
                                      <p:to>
                                        <p:strVal val="visible"/>
                                      </p:to>
                                    </p:set>
                                    <p:animEffect filter="fade" transition="in">
                                      <p:cBhvr>
                                        <p:cTn dur="500"/>
                                        <p:tgtEl>
                                          <p:spTgt spid="1640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6402"/>
                                        </p:tgtEl>
                                        <p:attrNameLst>
                                          <p:attrName>style.visibility</p:attrName>
                                        </p:attrNameLst>
                                      </p:cBhvr>
                                      <p:to>
                                        <p:strVal val="visible"/>
                                      </p:to>
                                    </p:set>
                                    <p:animEffect filter="fade" transition="in">
                                      <p:cBhvr>
                                        <p:cTn dur="500"/>
                                        <p:tgtEl>
                                          <p:spTgt spid="16402"/>
                                        </p:tgtEl>
                                      </p:cBhvr>
                                    </p:animEffect>
                                  </p:childTnLst>
                                </p:cTn>
                              </p:par>
                              <p:par>
                                <p:cTn fill="hold" nodeType="withEffect" presetClass="entr" presetID="10" presetSubtype="0">
                                  <p:stCondLst>
                                    <p:cond delay="0"/>
                                  </p:stCondLst>
                                  <p:childTnLst>
                                    <p:set>
                                      <p:cBhvr>
                                        <p:cTn dur="1" fill="hold">
                                          <p:stCondLst>
                                            <p:cond delay="0"/>
                                          </p:stCondLst>
                                        </p:cTn>
                                        <p:tgtEl>
                                          <p:spTgt spid="16422"/>
                                        </p:tgtEl>
                                        <p:attrNameLst>
                                          <p:attrName>style.visibility</p:attrName>
                                        </p:attrNameLst>
                                      </p:cBhvr>
                                      <p:to>
                                        <p:strVal val="visible"/>
                                      </p:to>
                                    </p:set>
                                    <p:animEffect filter="fade" transition="in">
                                      <p:cBhvr>
                                        <p:cTn dur="500"/>
                                        <p:tgtEl>
                                          <p:spTgt spid="1642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27" name="Shape 16427"/>
        <p:cNvGrpSpPr/>
        <p:nvPr/>
      </p:nvGrpSpPr>
      <p:grpSpPr>
        <a:xfrm>
          <a:off x="0" y="0"/>
          <a:ext cx="0" cy="0"/>
          <a:chOff x="0" y="0"/>
          <a:chExt cx="0" cy="0"/>
        </a:xfrm>
      </p:grpSpPr>
      <p:sp>
        <p:nvSpPr>
          <p:cNvPr id="16428" name="Google Shape;16428;p273"/>
          <p:cNvSpPr txBox="1"/>
          <p:nvPr>
            <p:ph idx="1" type="body"/>
          </p:nvPr>
        </p:nvSpPr>
        <p:spPr>
          <a:xfrm>
            <a:off x="407988" y="6200775"/>
            <a:ext cx="10348911"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0" i="0" lang="pt-BR" u="none"/>
              <a:t>csEVH, hemólise extravascular clinicamente importante; HPN, hemoglobinúria paroxística noturna. BP.</a:t>
            </a:r>
            <a:endParaRPr/>
          </a:p>
          <a:p>
            <a:pPr indent="0" lvl="0" marL="0" rtl="0" algn="l">
              <a:lnSpc>
                <a:spcPct val="90000"/>
              </a:lnSpc>
              <a:spcBef>
                <a:spcPts val="300"/>
              </a:spcBef>
              <a:spcAft>
                <a:spcPts val="0"/>
              </a:spcAft>
              <a:buClr>
                <a:schemeClr val="dk1"/>
              </a:buClr>
              <a:buSzPts val="800"/>
              <a:buNone/>
            </a:pPr>
            <a:r>
              <a:rPr b="0" i="0" lang="pt-BR" u="none"/>
              <a:t>1. </a:t>
            </a:r>
            <a:r>
              <a:rPr b="0" i="1" lang="pt-BR" u="none"/>
              <a:t>Lee JW, et al. Lancet Hematol. 2023 Dec; 10(12):e955-e965, 2. Kulasekaraj, AG, et al. Presented at: American Society of Hematology (ASH) Congress; December 9-12, 2023; San Diego, California. Oral Session 508.</a:t>
            </a:r>
            <a:endParaRPr/>
          </a:p>
        </p:txBody>
      </p:sp>
      <p:sp>
        <p:nvSpPr>
          <p:cNvPr id="16429" name="Google Shape;16429;p273"/>
          <p:cNvSpPr txBox="1"/>
          <p:nvPr/>
        </p:nvSpPr>
        <p:spPr>
          <a:xfrm>
            <a:off x="296268" y="385036"/>
            <a:ext cx="11251885" cy="48628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200"/>
              <a:buFont typeface="Lustria"/>
              <a:buNone/>
            </a:pPr>
            <a:r>
              <a:rPr b="1" i="0" lang="pt-BR" sz="3200" u="none" cap="none" strike="noStrike">
                <a:solidFill>
                  <a:srgbClr val="830051"/>
                </a:solidFill>
                <a:latin typeface="Lustria"/>
                <a:ea typeface="Lustria"/>
                <a:cs typeface="Lustria"/>
                <a:sym typeface="Lustria"/>
              </a:rPr>
              <a:t>Resumo do estudo ALPHA: danicopana</a:t>
            </a:r>
            <a:r>
              <a:rPr b="1" baseline="30000" i="0" lang="pt-BR" sz="3200" u="none" cap="none" strike="noStrike">
                <a:solidFill>
                  <a:srgbClr val="830051"/>
                </a:solidFill>
                <a:latin typeface="Lustria"/>
                <a:ea typeface="Lustria"/>
                <a:cs typeface="Lustria"/>
                <a:sym typeface="Lustria"/>
              </a:rPr>
              <a:t>1,2</a:t>
            </a:r>
            <a:endParaRPr/>
          </a:p>
        </p:txBody>
      </p:sp>
      <p:sp>
        <p:nvSpPr>
          <p:cNvPr id="16430" name="Google Shape;16430;p273"/>
          <p:cNvSpPr/>
          <p:nvPr/>
        </p:nvSpPr>
        <p:spPr>
          <a:xfrm>
            <a:off x="356515" y="1205667"/>
            <a:ext cx="11427498" cy="136062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431" name="Google Shape;16431;p273"/>
          <p:cNvSpPr/>
          <p:nvPr/>
        </p:nvSpPr>
        <p:spPr>
          <a:xfrm>
            <a:off x="825047" y="2308152"/>
            <a:ext cx="3258845" cy="326397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432" name="Google Shape;16432;p273"/>
          <p:cNvSpPr/>
          <p:nvPr/>
        </p:nvSpPr>
        <p:spPr>
          <a:xfrm>
            <a:off x="4415210" y="2308152"/>
            <a:ext cx="3258845" cy="326397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433" name="Google Shape;16433;p273"/>
          <p:cNvSpPr/>
          <p:nvPr/>
        </p:nvSpPr>
        <p:spPr>
          <a:xfrm>
            <a:off x="7878728" y="2308152"/>
            <a:ext cx="3258845" cy="326397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434" name="Google Shape;16434;p273"/>
          <p:cNvSpPr/>
          <p:nvPr/>
        </p:nvSpPr>
        <p:spPr>
          <a:xfrm>
            <a:off x="2026622" y="1934036"/>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435" name="Google Shape;16435;p273"/>
          <p:cNvSpPr/>
          <p:nvPr/>
        </p:nvSpPr>
        <p:spPr>
          <a:xfrm>
            <a:off x="5616785" y="1934036"/>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436" name="Google Shape;16436;p273"/>
          <p:cNvSpPr/>
          <p:nvPr/>
        </p:nvSpPr>
        <p:spPr>
          <a:xfrm>
            <a:off x="9128209" y="1934036"/>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437" name="Google Shape;16437;p273"/>
          <p:cNvSpPr txBox="1"/>
          <p:nvPr/>
        </p:nvSpPr>
        <p:spPr>
          <a:xfrm>
            <a:off x="1500559" y="1380714"/>
            <a:ext cx="1963999" cy="505267"/>
          </a:xfrm>
          <a:prstGeom prst="rect">
            <a:avLst/>
          </a:prstGeom>
          <a:noFill/>
          <a:ln>
            <a:noFill/>
          </a:ln>
        </p:spPr>
        <p:txBody>
          <a:bodyPr anchorCtr="0" anchor="t" bIns="0" lIns="0" spcFirstLastPara="1" rIns="0" wrap="square" tIns="12700">
            <a:spAutoFit/>
          </a:bodyPr>
          <a:lstStyle/>
          <a:p>
            <a:pPr indent="0" lvl="0" marL="12700" marR="5080" rtl="0" algn="ctr">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Desfecho primário atingido</a:t>
            </a:r>
            <a:endParaRPr/>
          </a:p>
        </p:txBody>
      </p:sp>
      <p:sp>
        <p:nvSpPr>
          <p:cNvPr id="16438" name="Google Shape;16438;p273"/>
          <p:cNvSpPr txBox="1"/>
          <p:nvPr/>
        </p:nvSpPr>
        <p:spPr>
          <a:xfrm>
            <a:off x="5042286" y="1360275"/>
            <a:ext cx="2055955" cy="505267"/>
          </a:xfrm>
          <a:prstGeom prst="rect">
            <a:avLst/>
          </a:prstGeom>
          <a:noFill/>
          <a:ln>
            <a:noFill/>
          </a:ln>
        </p:spPr>
        <p:txBody>
          <a:bodyPr anchorCtr="0" anchor="t" bIns="0" lIns="0" spcFirstLastPara="1" rIns="0" wrap="square" tIns="12700">
            <a:spAutoFit/>
          </a:bodyPr>
          <a:lstStyle/>
          <a:p>
            <a:pPr indent="0" lvl="0" marL="12700" marR="5080" rtl="0" algn="ctr">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Desfechos secundários principais atingidos</a:t>
            </a:r>
            <a:endParaRPr/>
          </a:p>
        </p:txBody>
      </p:sp>
      <p:sp>
        <p:nvSpPr>
          <p:cNvPr id="16439" name="Google Shape;16439;p273"/>
          <p:cNvSpPr txBox="1"/>
          <p:nvPr/>
        </p:nvSpPr>
        <p:spPr>
          <a:xfrm>
            <a:off x="7993012" y="1479882"/>
            <a:ext cx="2793532" cy="259045"/>
          </a:xfrm>
          <a:prstGeom prst="rect">
            <a:avLst/>
          </a:prstGeom>
          <a:noFill/>
          <a:ln>
            <a:noFill/>
          </a:ln>
        </p:spPr>
        <p:txBody>
          <a:bodyPr anchorCtr="0" anchor="t" bIns="0" lIns="0" spcFirstLastPara="1" rIns="0" wrap="square" tIns="12700">
            <a:spAutoFit/>
          </a:bodyPr>
          <a:lstStyle/>
          <a:p>
            <a:pPr indent="0" lvl="0" marL="12700" marR="5080" rtl="0" algn="ctr">
              <a:lnSpc>
                <a:spcPct val="10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Bom perfil de segurança</a:t>
            </a:r>
            <a:endParaRPr/>
          </a:p>
        </p:txBody>
      </p:sp>
      <p:sp>
        <p:nvSpPr>
          <p:cNvPr id="16440" name="Google Shape;16440;p273"/>
          <p:cNvSpPr txBox="1"/>
          <p:nvPr/>
        </p:nvSpPr>
        <p:spPr>
          <a:xfrm>
            <a:off x="997250" y="3014852"/>
            <a:ext cx="2914438" cy="911788"/>
          </a:xfrm>
          <a:prstGeom prst="rect">
            <a:avLst/>
          </a:prstGeom>
          <a:noFill/>
          <a:ln>
            <a:noFill/>
          </a:ln>
        </p:spPr>
        <p:txBody>
          <a:bodyPr anchorCtr="0" anchor="t" bIns="0" lIns="0" spcFirstLastPara="1" rIns="0" wrap="square" tIns="39350">
            <a:spAutoFit/>
          </a:bodyPr>
          <a:lstStyle/>
          <a:p>
            <a:pPr indent="0" lvl="0" marL="12700" marR="5080" rtl="0" algn="ctr">
              <a:lnSpc>
                <a:spcPct val="108124"/>
              </a:lnSpc>
              <a:spcBef>
                <a:spcPts val="0"/>
              </a:spcBef>
              <a:spcAft>
                <a:spcPts val="0"/>
              </a:spcAft>
              <a:buClr>
                <a:srgbClr val="003865"/>
              </a:buClr>
              <a:buSzPts val="1600"/>
              <a:buFont typeface="Calibri"/>
              <a:buNone/>
            </a:pPr>
            <a:r>
              <a:rPr b="0" i="0" lang="pt-BR" sz="1600" u="none" cap="none" strike="noStrike">
                <a:solidFill>
                  <a:srgbClr val="003865"/>
                </a:solidFill>
                <a:latin typeface="Calibri"/>
                <a:ea typeface="Calibri"/>
                <a:cs typeface="Calibri"/>
                <a:sym typeface="Calibri"/>
              </a:rPr>
              <a:t>O tratamento </a:t>
            </a:r>
            <a:r>
              <a:rPr lang="pt-BR" sz="1600">
                <a:solidFill>
                  <a:srgbClr val="003865"/>
                </a:solidFill>
                <a:latin typeface="Calibri"/>
                <a:ea typeface="Calibri"/>
                <a:cs typeface="Calibri"/>
                <a:sym typeface="Calibri"/>
              </a:rPr>
              <a:t>em </a:t>
            </a:r>
            <a:r>
              <a:rPr b="1" lang="pt-BR" sz="1600">
                <a:solidFill>
                  <a:srgbClr val="003865"/>
                </a:solidFill>
                <a:latin typeface="Calibri"/>
                <a:ea typeface="Calibri"/>
                <a:cs typeface="Calibri"/>
                <a:sym typeface="Calibri"/>
              </a:rPr>
              <a:t>associação de </a:t>
            </a:r>
            <a:r>
              <a:rPr b="1" i="0" lang="pt-BR" sz="1600" u="none" cap="none" strike="noStrike">
                <a:solidFill>
                  <a:srgbClr val="003865"/>
                </a:solidFill>
                <a:latin typeface="Calibri"/>
                <a:ea typeface="Calibri"/>
                <a:cs typeface="Calibri"/>
                <a:sym typeface="Calibri"/>
              </a:rPr>
              <a:t>danicopana </a:t>
            </a:r>
            <a:r>
              <a:rPr i="0" lang="pt-BR" sz="1600" u="none" cap="none" strike="noStrike">
                <a:solidFill>
                  <a:srgbClr val="003865"/>
                </a:solidFill>
                <a:latin typeface="Calibri"/>
                <a:ea typeface="Calibri"/>
                <a:cs typeface="Calibri"/>
                <a:sym typeface="Calibri"/>
              </a:rPr>
              <a:t>com eculizumabe ou ravulizumabe foi </a:t>
            </a:r>
            <a:r>
              <a:rPr b="1" i="0" lang="pt-BR" sz="1600" u="none" cap="none" strike="noStrike">
                <a:solidFill>
                  <a:srgbClr val="003865"/>
                </a:solidFill>
                <a:latin typeface="Calibri"/>
                <a:ea typeface="Calibri"/>
                <a:cs typeface="Calibri"/>
                <a:sym typeface="Calibri"/>
              </a:rPr>
              <a:t>superior à monoterapia</a:t>
            </a:r>
            <a:endParaRPr b="0" i="0" sz="1600" u="none" cap="none" strike="noStrike">
              <a:solidFill>
                <a:srgbClr val="003865"/>
              </a:solidFill>
              <a:latin typeface="Calibri"/>
              <a:ea typeface="Calibri"/>
              <a:cs typeface="Calibri"/>
              <a:sym typeface="Calibri"/>
            </a:endParaRPr>
          </a:p>
        </p:txBody>
      </p:sp>
      <p:sp>
        <p:nvSpPr>
          <p:cNvPr id="16441" name="Google Shape;16441;p273"/>
          <p:cNvSpPr txBox="1"/>
          <p:nvPr/>
        </p:nvSpPr>
        <p:spPr>
          <a:xfrm>
            <a:off x="1091758" y="4039649"/>
            <a:ext cx="2781600" cy="1274644"/>
          </a:xfrm>
          <a:prstGeom prst="rect">
            <a:avLst/>
          </a:prstGeom>
          <a:noFill/>
          <a:ln>
            <a:noFill/>
          </a:ln>
        </p:spPr>
        <p:txBody>
          <a:bodyPr anchorCtr="0" anchor="t" bIns="0" lIns="0" spcFirstLastPara="1" rIns="0" wrap="square" tIns="12050">
            <a:spAutoFit/>
          </a:bodyPr>
          <a:lstStyle/>
          <a:p>
            <a:pPr indent="0" lvl="0" marL="0" marR="0" rtl="0" algn="ctr">
              <a:lnSpc>
                <a:spcPct val="130357"/>
              </a:lnSpc>
              <a:spcBef>
                <a:spcPts val="0"/>
              </a:spcBef>
              <a:spcAft>
                <a:spcPts val="0"/>
              </a:spcAft>
              <a:buClr>
                <a:srgbClr val="003865"/>
              </a:buClr>
              <a:buSzPts val="1400"/>
              <a:buFont typeface="Calibri"/>
              <a:buNone/>
            </a:pPr>
            <a:r>
              <a:rPr b="0" i="0" lang="pt-BR" sz="1400" u="none" cap="none" strike="noStrike">
                <a:solidFill>
                  <a:srgbClr val="003865"/>
                </a:solidFill>
                <a:latin typeface="Calibri"/>
                <a:ea typeface="Calibri"/>
                <a:cs typeface="Calibri"/>
                <a:sym typeface="Calibri"/>
              </a:rPr>
              <a:t>Melhora clinicamente </a:t>
            </a:r>
            <a:r>
              <a:rPr lang="pt-BR" sz="1400">
                <a:solidFill>
                  <a:srgbClr val="003865"/>
                </a:solidFill>
                <a:latin typeface="Calibri"/>
                <a:ea typeface="Calibri"/>
                <a:cs typeface="Calibri"/>
                <a:sym typeface="Calibri"/>
              </a:rPr>
              <a:t>significativa nos</a:t>
            </a:r>
            <a:endParaRPr b="0" i="0" sz="1400" u="none" cap="none" strike="noStrike">
              <a:solidFill>
                <a:srgbClr val="003865"/>
              </a:solidFill>
              <a:latin typeface="Calibri"/>
              <a:ea typeface="Calibri"/>
              <a:cs typeface="Calibri"/>
              <a:sym typeface="Calibri"/>
            </a:endParaRPr>
          </a:p>
          <a:p>
            <a:pPr indent="0" lvl="0" marL="0" marR="5080" rtl="0" algn="ctr">
              <a:lnSpc>
                <a:spcPct val="123571"/>
              </a:lnSpc>
              <a:spcBef>
                <a:spcPts val="125"/>
              </a:spcBef>
              <a:spcAft>
                <a:spcPts val="0"/>
              </a:spcAft>
              <a:buClr>
                <a:srgbClr val="003865"/>
              </a:buClr>
              <a:buSzPts val="1400"/>
              <a:buFont typeface="Calibri"/>
              <a:buNone/>
            </a:pPr>
            <a:r>
              <a:rPr b="0" i="0" lang="pt-BR" sz="1400" u="none" cap="none" strike="noStrike">
                <a:solidFill>
                  <a:srgbClr val="003865"/>
                </a:solidFill>
                <a:latin typeface="Calibri"/>
                <a:ea typeface="Calibri"/>
                <a:cs typeface="Calibri"/>
                <a:sym typeface="Calibri"/>
              </a:rPr>
              <a:t>níveis de hemoglobina na 12ª semana em pacientes com HPN e csHEV </a:t>
            </a:r>
            <a:endParaRPr/>
          </a:p>
          <a:p>
            <a:pPr indent="0" lvl="0" marL="0" marR="5080" rtl="0" algn="ctr">
              <a:lnSpc>
                <a:spcPct val="123571"/>
              </a:lnSpc>
              <a:spcBef>
                <a:spcPts val="1200"/>
              </a:spcBef>
              <a:spcAft>
                <a:spcPts val="0"/>
              </a:spcAft>
              <a:buClr>
                <a:srgbClr val="003865"/>
              </a:buClr>
              <a:buSzPts val="1400"/>
              <a:buFont typeface="Calibri"/>
              <a:buNone/>
            </a:pPr>
            <a:r>
              <a:rPr lang="pt-BR" sz="1400">
                <a:solidFill>
                  <a:srgbClr val="003865"/>
                </a:solidFill>
                <a:latin typeface="Calibri"/>
                <a:ea typeface="Calibri"/>
                <a:cs typeface="Calibri"/>
                <a:sym typeface="Calibri"/>
              </a:rPr>
              <a:t>Níveis de</a:t>
            </a:r>
            <a:r>
              <a:rPr b="0" i="0" lang="pt-BR" sz="1400" u="none" cap="none" strike="noStrike">
                <a:solidFill>
                  <a:srgbClr val="003865"/>
                </a:solidFill>
                <a:latin typeface="Calibri"/>
                <a:ea typeface="Calibri"/>
                <a:cs typeface="Calibri"/>
                <a:sym typeface="Calibri"/>
              </a:rPr>
              <a:t> hemoglobina estáveis por </a:t>
            </a:r>
            <a:br>
              <a:rPr b="0" i="0" lang="pt-BR" sz="1400" u="none" cap="none" strike="noStrike">
                <a:solidFill>
                  <a:srgbClr val="003865"/>
                </a:solidFill>
                <a:latin typeface="Calibri"/>
                <a:ea typeface="Calibri"/>
                <a:cs typeface="Calibri"/>
                <a:sym typeface="Calibri"/>
              </a:rPr>
            </a:br>
            <a:r>
              <a:rPr b="0" i="0" lang="pt-BR" sz="1400" u="none" cap="none" strike="noStrike">
                <a:solidFill>
                  <a:srgbClr val="003865"/>
                </a:solidFill>
                <a:latin typeface="Calibri"/>
                <a:ea typeface="Calibri"/>
                <a:cs typeface="Calibri"/>
                <a:sym typeface="Calibri"/>
              </a:rPr>
              <a:t>48 semanas</a:t>
            </a:r>
            <a:endParaRPr b="0" i="0" sz="1400" u="none" cap="none" strike="noStrike">
              <a:solidFill>
                <a:srgbClr val="003865"/>
              </a:solidFill>
              <a:latin typeface="Calibri"/>
              <a:ea typeface="Calibri"/>
              <a:cs typeface="Calibri"/>
              <a:sym typeface="Calibri"/>
            </a:endParaRPr>
          </a:p>
        </p:txBody>
      </p:sp>
      <p:sp>
        <p:nvSpPr>
          <p:cNvPr id="16442" name="Google Shape;16442;p273"/>
          <p:cNvSpPr txBox="1"/>
          <p:nvPr/>
        </p:nvSpPr>
        <p:spPr>
          <a:xfrm>
            <a:off x="4696238" y="3010376"/>
            <a:ext cx="2696788" cy="2160207"/>
          </a:xfrm>
          <a:prstGeom prst="rect">
            <a:avLst/>
          </a:prstGeom>
          <a:noFill/>
          <a:ln>
            <a:noFill/>
          </a:ln>
        </p:spPr>
        <p:txBody>
          <a:bodyPr anchorCtr="0" anchor="t" bIns="0" lIns="0" spcFirstLastPara="1" rIns="0" wrap="square" tIns="43800">
            <a:spAutoFit/>
          </a:bodyPr>
          <a:lstStyle/>
          <a:p>
            <a:pPr indent="0" lvl="0" marL="12065" marR="17780" rtl="0" algn="ctr">
              <a:lnSpc>
                <a:spcPct val="108124"/>
              </a:lnSpc>
              <a:spcBef>
                <a:spcPts val="0"/>
              </a:spcBef>
              <a:spcAft>
                <a:spcPts val="0"/>
              </a:spcAft>
              <a:buClr>
                <a:srgbClr val="003865"/>
              </a:buClr>
              <a:buSzPts val="1600"/>
              <a:buFont typeface="Calibri"/>
              <a:buNone/>
            </a:pPr>
            <a:r>
              <a:rPr b="1" i="0" lang="pt-BR" sz="1600" u="none" cap="none" strike="noStrike">
                <a:solidFill>
                  <a:srgbClr val="003865"/>
                </a:solidFill>
                <a:latin typeface="Calibri"/>
                <a:ea typeface="Calibri"/>
                <a:cs typeface="Calibri"/>
                <a:sym typeface="Calibri"/>
              </a:rPr>
              <a:t>Foram alcançados todos os 4 desfechos secundários principais na 12ª semana </a:t>
            </a:r>
            <a:endParaRPr/>
          </a:p>
          <a:p>
            <a:pPr indent="0" lvl="0" marL="12065" marR="17780" rtl="0" algn="ctr">
              <a:lnSpc>
                <a:spcPct val="108124"/>
              </a:lnSpc>
              <a:spcBef>
                <a:spcPts val="1210"/>
              </a:spcBef>
              <a:spcAft>
                <a:spcPts val="0"/>
              </a:spcAft>
              <a:buClr>
                <a:srgbClr val="003865"/>
              </a:buClr>
              <a:buSzPts val="1600"/>
              <a:buFont typeface="Calibri"/>
              <a:buNone/>
            </a:pPr>
            <a:r>
              <a:rPr b="0" i="0" lang="pt-BR" sz="1600" u="none" cap="none" strike="noStrike">
                <a:solidFill>
                  <a:srgbClr val="003865"/>
                </a:solidFill>
                <a:latin typeface="Calibri"/>
                <a:ea typeface="Calibri"/>
                <a:cs typeface="Calibri"/>
                <a:sym typeface="Calibri"/>
              </a:rPr>
              <a:t>Danicopana em associação ao </a:t>
            </a:r>
            <a:r>
              <a:rPr lang="pt-BR" sz="1600">
                <a:solidFill>
                  <a:srgbClr val="003865"/>
                </a:solidFill>
                <a:latin typeface="Calibri"/>
                <a:ea typeface="Calibri"/>
                <a:cs typeface="Calibri"/>
                <a:sym typeface="Calibri"/>
              </a:rPr>
              <a:t>eculizumabe</a:t>
            </a:r>
            <a:r>
              <a:rPr b="0" i="0" lang="pt-BR" sz="1600" u="none" cap="none" strike="noStrike">
                <a:solidFill>
                  <a:srgbClr val="003865"/>
                </a:solidFill>
                <a:latin typeface="Calibri"/>
                <a:ea typeface="Calibri"/>
                <a:cs typeface="Calibri"/>
                <a:sym typeface="Calibri"/>
              </a:rPr>
              <a:t> ou ravulizumabe melhorou significativamente os desfechos relatados pelo paciente, como a fadiga</a:t>
            </a:r>
            <a:br>
              <a:rPr b="0" i="0" lang="pt-BR" sz="1600" u="none" cap="none" strike="noStrike">
                <a:solidFill>
                  <a:srgbClr val="003865"/>
                </a:solidFill>
                <a:latin typeface="Calibri"/>
                <a:ea typeface="Calibri"/>
                <a:cs typeface="Calibri"/>
                <a:sym typeface="Calibri"/>
              </a:rPr>
            </a:br>
            <a:endParaRPr b="0" i="0" sz="1600" u="none" cap="none" strike="noStrike">
              <a:solidFill>
                <a:srgbClr val="003865"/>
              </a:solidFill>
              <a:latin typeface="Calibri"/>
              <a:ea typeface="Calibri"/>
              <a:cs typeface="Calibri"/>
              <a:sym typeface="Calibri"/>
            </a:endParaRPr>
          </a:p>
        </p:txBody>
      </p:sp>
      <p:sp>
        <p:nvSpPr>
          <p:cNvPr id="16443" name="Google Shape;16443;p273"/>
          <p:cNvSpPr txBox="1"/>
          <p:nvPr/>
        </p:nvSpPr>
        <p:spPr>
          <a:xfrm>
            <a:off x="8094084" y="2910921"/>
            <a:ext cx="2801423" cy="1225335"/>
          </a:xfrm>
          <a:prstGeom prst="rect">
            <a:avLst/>
          </a:prstGeom>
          <a:noFill/>
          <a:ln>
            <a:noFill/>
          </a:ln>
        </p:spPr>
        <p:txBody>
          <a:bodyPr anchorCtr="0" anchor="t" bIns="0" lIns="0" spcFirstLastPara="1" rIns="0" wrap="square" tIns="141600">
            <a:spAutoFit/>
          </a:bodyPr>
          <a:lstStyle/>
          <a:p>
            <a:pPr indent="0" lvl="0" marL="139065" marR="0" rtl="0" algn="ctr">
              <a:lnSpc>
                <a:spcPct val="100000"/>
              </a:lnSpc>
              <a:spcBef>
                <a:spcPts val="0"/>
              </a:spcBef>
              <a:spcAft>
                <a:spcPts val="0"/>
              </a:spcAft>
              <a:buClr>
                <a:srgbClr val="003865"/>
              </a:buClr>
              <a:buSzPts val="1600"/>
              <a:buFont typeface="Calibri"/>
              <a:buNone/>
            </a:pPr>
            <a:r>
              <a:rPr b="0" i="0" lang="pt-BR" sz="1600" u="none" cap="none" strike="noStrike">
                <a:solidFill>
                  <a:srgbClr val="003865"/>
                </a:solidFill>
                <a:latin typeface="Calibri"/>
                <a:ea typeface="Calibri"/>
                <a:cs typeface="Calibri"/>
                <a:sym typeface="Calibri"/>
              </a:rPr>
              <a:t>Nenhum novo sinal de segurança</a:t>
            </a:r>
            <a:endParaRPr b="0" i="0" sz="1600" u="none" cap="none" strike="noStrike">
              <a:solidFill>
                <a:srgbClr val="003865"/>
              </a:solidFill>
              <a:latin typeface="Calibri"/>
              <a:ea typeface="Calibri"/>
              <a:cs typeface="Calibri"/>
              <a:sym typeface="Calibri"/>
            </a:endParaRPr>
          </a:p>
          <a:p>
            <a:pPr indent="0" lvl="0" marL="12065" marR="5080" rtl="0" algn="ctr">
              <a:lnSpc>
                <a:spcPct val="108124"/>
              </a:lnSpc>
              <a:spcBef>
                <a:spcPts val="1225"/>
              </a:spcBef>
              <a:spcAft>
                <a:spcPts val="0"/>
              </a:spcAft>
              <a:buClr>
                <a:srgbClr val="003865"/>
              </a:buClr>
              <a:buSzPts val="1600"/>
              <a:buFont typeface="Calibri"/>
              <a:buNone/>
            </a:pPr>
            <a:r>
              <a:rPr b="1" i="0" lang="pt-BR" sz="1600" u="none" cap="none" strike="noStrike">
                <a:solidFill>
                  <a:srgbClr val="003865"/>
                </a:solidFill>
                <a:latin typeface="Calibri"/>
                <a:ea typeface="Calibri"/>
                <a:cs typeface="Calibri"/>
                <a:sym typeface="Calibri"/>
              </a:rPr>
              <a:t>Nenhuma infecção meningocócica </a:t>
            </a:r>
            <a:r>
              <a:rPr b="0" i="0" lang="pt-BR" sz="1600" u="none" cap="none" strike="noStrike">
                <a:solidFill>
                  <a:srgbClr val="003865"/>
                </a:solidFill>
                <a:latin typeface="Calibri"/>
                <a:ea typeface="Calibri"/>
                <a:cs typeface="Calibri"/>
                <a:sym typeface="Calibri"/>
              </a:rPr>
              <a:t>e nenhum óbito</a:t>
            </a:r>
            <a:endParaRPr b="0" i="0" sz="1600" u="none" cap="none" strike="noStrike">
              <a:solidFill>
                <a:srgbClr val="003865"/>
              </a:solidFill>
              <a:latin typeface="Calibri"/>
              <a:ea typeface="Calibri"/>
              <a:cs typeface="Calibri"/>
              <a:sym typeface="Calibri"/>
            </a:endParaRPr>
          </a:p>
        </p:txBody>
      </p:sp>
      <p:cxnSp>
        <p:nvCxnSpPr>
          <p:cNvPr id="16444" name="Google Shape;16444;p273"/>
          <p:cNvCxnSpPr/>
          <p:nvPr/>
        </p:nvCxnSpPr>
        <p:spPr>
          <a:xfrm>
            <a:off x="1030666" y="4796503"/>
            <a:ext cx="2801424" cy="0"/>
          </a:xfrm>
          <a:prstGeom prst="straightConnector1">
            <a:avLst/>
          </a:prstGeom>
          <a:noFill/>
          <a:ln cap="flat" cmpd="sng" w="12700">
            <a:solidFill>
              <a:srgbClr val="BFBFBF"/>
            </a:solidFill>
            <a:prstDash val="solid"/>
            <a:miter lim="800000"/>
            <a:headEnd len="sm" w="sm" type="none"/>
            <a:tailEnd len="sm" w="sm" type="none"/>
          </a:ln>
        </p:spPr>
      </p:cxnSp>
      <p:cxnSp>
        <p:nvCxnSpPr>
          <p:cNvPr id="16445" name="Google Shape;16445;p273"/>
          <p:cNvCxnSpPr/>
          <p:nvPr/>
        </p:nvCxnSpPr>
        <p:spPr>
          <a:xfrm>
            <a:off x="4619883" y="3779938"/>
            <a:ext cx="2801424" cy="0"/>
          </a:xfrm>
          <a:prstGeom prst="straightConnector1">
            <a:avLst/>
          </a:prstGeom>
          <a:noFill/>
          <a:ln cap="flat" cmpd="sng" w="12700">
            <a:solidFill>
              <a:srgbClr val="BFBFBF"/>
            </a:solidFill>
            <a:prstDash val="solid"/>
            <a:miter lim="800000"/>
            <a:headEnd len="sm" w="sm" type="none"/>
            <a:tailEnd len="sm" w="sm" type="none"/>
          </a:ln>
        </p:spPr>
      </p:cxnSp>
      <p:cxnSp>
        <p:nvCxnSpPr>
          <p:cNvPr id="16446" name="Google Shape;16446;p273"/>
          <p:cNvCxnSpPr/>
          <p:nvPr/>
        </p:nvCxnSpPr>
        <p:spPr>
          <a:xfrm>
            <a:off x="8122802" y="3617393"/>
            <a:ext cx="2801424" cy="0"/>
          </a:xfrm>
          <a:prstGeom prst="straightConnector1">
            <a:avLst/>
          </a:prstGeom>
          <a:noFill/>
          <a:ln cap="flat" cmpd="sng" w="12700">
            <a:solidFill>
              <a:srgbClr val="BFBFBF"/>
            </a:solidFill>
            <a:prstDash val="solid"/>
            <a:miter lim="800000"/>
            <a:headEnd len="sm" w="sm" type="none"/>
            <a:tailEnd len="sm" w="sm" type="none"/>
          </a:ln>
        </p:spPr>
      </p:cxnSp>
      <p:sp>
        <p:nvSpPr>
          <p:cNvPr id="16447" name="Google Shape;16447;p273"/>
          <p:cNvSpPr/>
          <p:nvPr/>
        </p:nvSpPr>
        <p:spPr>
          <a:xfrm>
            <a:off x="2186364" y="2120257"/>
            <a:ext cx="592390" cy="528368"/>
          </a:xfrm>
          <a:custGeom>
            <a:rect b="b" l="l" r="r" t="t"/>
            <a:pathLst>
              <a:path extrusionOk="0" h="755342" w="846865">
                <a:moveTo>
                  <a:pt x="613505" y="267881"/>
                </a:moveTo>
                <a:cubicBezTo>
                  <a:pt x="613667" y="268024"/>
                  <a:pt x="613810" y="268176"/>
                  <a:pt x="613972" y="268319"/>
                </a:cubicBezTo>
                <a:cubicBezTo>
                  <a:pt x="614105" y="268443"/>
                  <a:pt x="614239" y="268567"/>
                  <a:pt x="614363" y="268691"/>
                </a:cubicBezTo>
                <a:cubicBezTo>
                  <a:pt x="614505" y="268843"/>
                  <a:pt x="614639" y="269005"/>
                  <a:pt x="614772" y="269167"/>
                </a:cubicBezTo>
                <a:cubicBezTo>
                  <a:pt x="614886" y="269310"/>
                  <a:pt x="615010" y="269434"/>
                  <a:pt x="615125" y="269586"/>
                </a:cubicBezTo>
                <a:cubicBezTo>
                  <a:pt x="615353" y="269881"/>
                  <a:pt x="615563" y="270186"/>
                  <a:pt x="615763" y="270491"/>
                </a:cubicBezTo>
                <a:cubicBezTo>
                  <a:pt x="615791" y="270529"/>
                  <a:pt x="615810" y="270567"/>
                  <a:pt x="615839" y="270615"/>
                </a:cubicBezTo>
                <a:cubicBezTo>
                  <a:pt x="616029" y="270929"/>
                  <a:pt x="616220" y="271253"/>
                  <a:pt x="616382" y="271586"/>
                </a:cubicBezTo>
                <a:cubicBezTo>
                  <a:pt x="616382" y="271596"/>
                  <a:pt x="616391" y="271605"/>
                  <a:pt x="616401" y="271615"/>
                </a:cubicBezTo>
                <a:cubicBezTo>
                  <a:pt x="616458" y="271720"/>
                  <a:pt x="616487" y="271834"/>
                  <a:pt x="616544" y="271939"/>
                </a:cubicBezTo>
                <a:cubicBezTo>
                  <a:pt x="616658" y="272177"/>
                  <a:pt x="616763" y="272425"/>
                  <a:pt x="616858" y="272672"/>
                </a:cubicBezTo>
                <a:cubicBezTo>
                  <a:pt x="616925" y="272844"/>
                  <a:pt x="616972" y="273015"/>
                  <a:pt x="617030" y="273187"/>
                </a:cubicBezTo>
                <a:cubicBezTo>
                  <a:pt x="617096" y="273387"/>
                  <a:pt x="617163" y="273587"/>
                  <a:pt x="617220" y="273787"/>
                </a:cubicBezTo>
                <a:cubicBezTo>
                  <a:pt x="617277" y="273977"/>
                  <a:pt x="617306" y="274177"/>
                  <a:pt x="617353" y="274368"/>
                </a:cubicBezTo>
                <a:cubicBezTo>
                  <a:pt x="617391" y="274558"/>
                  <a:pt x="617439" y="274739"/>
                  <a:pt x="617468" y="274930"/>
                </a:cubicBezTo>
                <a:cubicBezTo>
                  <a:pt x="617496" y="275130"/>
                  <a:pt x="617525" y="275320"/>
                  <a:pt x="617544" y="275520"/>
                </a:cubicBezTo>
                <a:cubicBezTo>
                  <a:pt x="617563" y="275711"/>
                  <a:pt x="617592" y="275901"/>
                  <a:pt x="617611" y="276101"/>
                </a:cubicBezTo>
                <a:cubicBezTo>
                  <a:pt x="617620" y="276292"/>
                  <a:pt x="617620" y="276482"/>
                  <a:pt x="617630" y="276673"/>
                </a:cubicBezTo>
                <a:cubicBezTo>
                  <a:pt x="617630" y="276873"/>
                  <a:pt x="617639" y="277073"/>
                  <a:pt x="617630" y="277273"/>
                </a:cubicBezTo>
                <a:cubicBezTo>
                  <a:pt x="617630" y="277463"/>
                  <a:pt x="617611" y="277644"/>
                  <a:pt x="617592" y="277835"/>
                </a:cubicBezTo>
                <a:cubicBezTo>
                  <a:pt x="617572" y="278035"/>
                  <a:pt x="617563" y="278235"/>
                  <a:pt x="617534" y="278444"/>
                </a:cubicBezTo>
                <a:cubicBezTo>
                  <a:pt x="617506" y="278644"/>
                  <a:pt x="617468" y="278844"/>
                  <a:pt x="617430" y="279044"/>
                </a:cubicBezTo>
                <a:cubicBezTo>
                  <a:pt x="617391" y="279225"/>
                  <a:pt x="617372" y="279416"/>
                  <a:pt x="617325" y="279597"/>
                </a:cubicBezTo>
                <a:cubicBezTo>
                  <a:pt x="617268" y="279835"/>
                  <a:pt x="617201" y="280073"/>
                  <a:pt x="617125" y="280311"/>
                </a:cubicBezTo>
                <a:cubicBezTo>
                  <a:pt x="617087" y="280445"/>
                  <a:pt x="617058" y="280568"/>
                  <a:pt x="617020" y="280702"/>
                </a:cubicBezTo>
                <a:lnTo>
                  <a:pt x="591169" y="358597"/>
                </a:lnTo>
                <a:cubicBezTo>
                  <a:pt x="589493" y="363636"/>
                  <a:pt x="584806" y="366827"/>
                  <a:pt x="579777" y="366827"/>
                </a:cubicBezTo>
                <a:cubicBezTo>
                  <a:pt x="578520" y="366827"/>
                  <a:pt x="577253" y="366627"/>
                  <a:pt x="575996" y="366208"/>
                </a:cubicBezTo>
                <a:cubicBezTo>
                  <a:pt x="569700" y="364122"/>
                  <a:pt x="566299" y="357330"/>
                  <a:pt x="568385" y="351034"/>
                </a:cubicBezTo>
                <a:lnTo>
                  <a:pt x="585197" y="300380"/>
                </a:lnTo>
                <a:lnTo>
                  <a:pt x="116148" y="531724"/>
                </a:lnTo>
                <a:cubicBezTo>
                  <a:pt x="114443" y="532562"/>
                  <a:pt x="112633" y="532962"/>
                  <a:pt x="110852" y="532962"/>
                </a:cubicBezTo>
                <a:cubicBezTo>
                  <a:pt x="106423" y="532962"/>
                  <a:pt x="102175" y="530504"/>
                  <a:pt x="100079" y="526266"/>
                </a:cubicBezTo>
                <a:cubicBezTo>
                  <a:pt x="97145" y="520322"/>
                  <a:pt x="99593" y="513121"/>
                  <a:pt x="105537" y="510188"/>
                </a:cubicBezTo>
                <a:lnTo>
                  <a:pt x="574091" y="279082"/>
                </a:lnTo>
                <a:lnTo>
                  <a:pt x="523999" y="262452"/>
                </a:lnTo>
                <a:cubicBezTo>
                  <a:pt x="517712" y="260366"/>
                  <a:pt x="514302" y="253575"/>
                  <a:pt x="516388" y="247279"/>
                </a:cubicBezTo>
                <a:cubicBezTo>
                  <a:pt x="518474" y="240982"/>
                  <a:pt x="525266" y="237582"/>
                  <a:pt x="531562" y="239668"/>
                </a:cubicBezTo>
                <a:lnTo>
                  <a:pt x="609410" y="265519"/>
                </a:lnTo>
                <a:cubicBezTo>
                  <a:pt x="609410" y="265519"/>
                  <a:pt x="609429" y="265519"/>
                  <a:pt x="609438" y="265528"/>
                </a:cubicBezTo>
                <a:cubicBezTo>
                  <a:pt x="609772" y="265643"/>
                  <a:pt x="610095" y="265767"/>
                  <a:pt x="610410" y="265909"/>
                </a:cubicBezTo>
                <a:cubicBezTo>
                  <a:pt x="610581" y="265986"/>
                  <a:pt x="610753" y="266071"/>
                  <a:pt x="610924" y="266157"/>
                </a:cubicBezTo>
                <a:cubicBezTo>
                  <a:pt x="611143" y="266271"/>
                  <a:pt x="611372" y="266376"/>
                  <a:pt x="611591" y="266500"/>
                </a:cubicBezTo>
                <a:cubicBezTo>
                  <a:pt x="611800" y="266614"/>
                  <a:pt x="611991" y="266757"/>
                  <a:pt x="612191" y="266881"/>
                </a:cubicBezTo>
                <a:cubicBezTo>
                  <a:pt x="612324" y="266967"/>
                  <a:pt x="612458" y="267043"/>
                  <a:pt x="612581" y="267129"/>
                </a:cubicBezTo>
                <a:cubicBezTo>
                  <a:pt x="612772" y="267262"/>
                  <a:pt x="612943" y="267414"/>
                  <a:pt x="613124" y="267557"/>
                </a:cubicBezTo>
                <a:cubicBezTo>
                  <a:pt x="613248" y="267662"/>
                  <a:pt x="613381" y="267757"/>
                  <a:pt x="613505" y="267862"/>
                </a:cubicBezTo>
                <a:close/>
                <a:moveTo>
                  <a:pt x="102232" y="339319"/>
                </a:moveTo>
                <a:cubicBezTo>
                  <a:pt x="91669" y="348024"/>
                  <a:pt x="78848" y="348748"/>
                  <a:pt x="71066" y="341071"/>
                </a:cubicBezTo>
                <a:lnTo>
                  <a:pt x="40834" y="310839"/>
                </a:lnTo>
                <a:cubicBezTo>
                  <a:pt x="32985" y="302990"/>
                  <a:pt x="33652" y="290436"/>
                  <a:pt x="42501" y="279597"/>
                </a:cubicBezTo>
                <a:lnTo>
                  <a:pt x="54293" y="265224"/>
                </a:lnTo>
                <a:cubicBezTo>
                  <a:pt x="49044" y="255603"/>
                  <a:pt x="44853" y="245478"/>
                  <a:pt x="41748" y="234953"/>
                </a:cubicBezTo>
                <a:lnTo>
                  <a:pt x="23270" y="233143"/>
                </a:lnTo>
                <a:cubicBezTo>
                  <a:pt x="9592" y="231867"/>
                  <a:pt x="0" y="223276"/>
                  <a:pt x="0" y="212255"/>
                </a:cubicBezTo>
                <a:lnTo>
                  <a:pt x="0" y="169593"/>
                </a:lnTo>
                <a:cubicBezTo>
                  <a:pt x="0" y="158648"/>
                  <a:pt x="9554" y="150038"/>
                  <a:pt x="23241" y="148657"/>
                </a:cubicBezTo>
                <a:lnTo>
                  <a:pt x="41758" y="146875"/>
                </a:lnTo>
                <a:cubicBezTo>
                  <a:pt x="44853" y="136369"/>
                  <a:pt x="49054" y="126225"/>
                  <a:pt x="54302" y="116586"/>
                </a:cubicBezTo>
                <a:lnTo>
                  <a:pt x="42520" y="102222"/>
                </a:lnTo>
                <a:cubicBezTo>
                  <a:pt x="33776" y="91611"/>
                  <a:pt x="33080" y="78772"/>
                  <a:pt x="40834" y="71009"/>
                </a:cubicBezTo>
                <a:lnTo>
                  <a:pt x="71009" y="40834"/>
                </a:lnTo>
                <a:cubicBezTo>
                  <a:pt x="78762" y="33080"/>
                  <a:pt x="91611" y="33776"/>
                  <a:pt x="102241" y="42539"/>
                </a:cubicBezTo>
                <a:lnTo>
                  <a:pt x="116586" y="54302"/>
                </a:lnTo>
                <a:cubicBezTo>
                  <a:pt x="126235" y="49054"/>
                  <a:pt x="136369" y="44853"/>
                  <a:pt x="146876" y="41758"/>
                </a:cubicBezTo>
                <a:lnTo>
                  <a:pt x="148647" y="23298"/>
                </a:lnTo>
                <a:cubicBezTo>
                  <a:pt x="150038" y="9563"/>
                  <a:pt x="158639" y="0"/>
                  <a:pt x="169583" y="0"/>
                </a:cubicBezTo>
                <a:lnTo>
                  <a:pt x="212246" y="0"/>
                </a:lnTo>
                <a:cubicBezTo>
                  <a:pt x="223256" y="0"/>
                  <a:pt x="231848" y="9592"/>
                  <a:pt x="233134" y="23327"/>
                </a:cubicBezTo>
                <a:lnTo>
                  <a:pt x="234944" y="41758"/>
                </a:lnTo>
                <a:cubicBezTo>
                  <a:pt x="245459" y="44853"/>
                  <a:pt x="255594" y="49054"/>
                  <a:pt x="265214" y="54302"/>
                </a:cubicBezTo>
                <a:lnTo>
                  <a:pt x="279568" y="42529"/>
                </a:lnTo>
                <a:cubicBezTo>
                  <a:pt x="290427" y="33661"/>
                  <a:pt x="302981" y="32995"/>
                  <a:pt x="310829" y="40843"/>
                </a:cubicBezTo>
                <a:lnTo>
                  <a:pt x="341005" y="71018"/>
                </a:lnTo>
                <a:cubicBezTo>
                  <a:pt x="348739" y="78857"/>
                  <a:pt x="348015" y="91678"/>
                  <a:pt x="339300" y="102251"/>
                </a:cubicBezTo>
                <a:lnTo>
                  <a:pt x="327508" y="116586"/>
                </a:lnTo>
                <a:cubicBezTo>
                  <a:pt x="332765" y="126216"/>
                  <a:pt x="336975" y="136350"/>
                  <a:pt x="340081" y="146885"/>
                </a:cubicBezTo>
                <a:lnTo>
                  <a:pt x="358540" y="148657"/>
                </a:lnTo>
                <a:cubicBezTo>
                  <a:pt x="372275" y="150038"/>
                  <a:pt x="381838" y="158648"/>
                  <a:pt x="381838" y="169593"/>
                </a:cubicBezTo>
                <a:lnTo>
                  <a:pt x="381838" y="212255"/>
                </a:lnTo>
                <a:cubicBezTo>
                  <a:pt x="381838" y="223276"/>
                  <a:pt x="372247" y="231867"/>
                  <a:pt x="358511" y="233143"/>
                </a:cubicBezTo>
                <a:lnTo>
                  <a:pt x="340081" y="234953"/>
                </a:lnTo>
                <a:cubicBezTo>
                  <a:pt x="336975" y="245497"/>
                  <a:pt x="332765" y="255622"/>
                  <a:pt x="327508" y="265224"/>
                </a:cubicBezTo>
                <a:lnTo>
                  <a:pt x="339300" y="279559"/>
                </a:lnTo>
                <a:cubicBezTo>
                  <a:pt x="347986" y="290198"/>
                  <a:pt x="348701" y="303019"/>
                  <a:pt x="341052" y="310772"/>
                </a:cubicBezTo>
                <a:lnTo>
                  <a:pt x="310810" y="341005"/>
                </a:lnTo>
                <a:cubicBezTo>
                  <a:pt x="303000" y="348710"/>
                  <a:pt x="290179" y="347996"/>
                  <a:pt x="279568" y="339338"/>
                </a:cubicBezTo>
                <a:lnTo>
                  <a:pt x="265195" y="327517"/>
                </a:lnTo>
                <a:cubicBezTo>
                  <a:pt x="255594" y="332775"/>
                  <a:pt x="245459" y="336985"/>
                  <a:pt x="234925" y="340090"/>
                </a:cubicBezTo>
                <a:lnTo>
                  <a:pt x="233115" y="358569"/>
                </a:lnTo>
                <a:cubicBezTo>
                  <a:pt x="231839" y="372247"/>
                  <a:pt x="223247" y="381838"/>
                  <a:pt x="212227" y="381838"/>
                </a:cubicBezTo>
                <a:lnTo>
                  <a:pt x="169564" y="381838"/>
                </a:lnTo>
                <a:cubicBezTo>
                  <a:pt x="158620" y="381838"/>
                  <a:pt x="150009" y="372285"/>
                  <a:pt x="148628" y="358597"/>
                </a:cubicBezTo>
                <a:lnTo>
                  <a:pt x="146847" y="340081"/>
                </a:lnTo>
                <a:cubicBezTo>
                  <a:pt x="136322" y="336975"/>
                  <a:pt x="126178" y="332765"/>
                  <a:pt x="116548" y="327508"/>
                </a:cubicBezTo>
                <a:lnTo>
                  <a:pt x="102203" y="339309"/>
                </a:lnTo>
                <a:close/>
                <a:moveTo>
                  <a:pt x="86973" y="320783"/>
                </a:moveTo>
                <a:lnTo>
                  <a:pt x="107775" y="303667"/>
                </a:lnTo>
                <a:cubicBezTo>
                  <a:pt x="111747" y="300399"/>
                  <a:pt x="117367" y="300028"/>
                  <a:pt x="121739" y="302743"/>
                </a:cubicBezTo>
                <a:cubicBezTo>
                  <a:pt x="133798" y="310239"/>
                  <a:pt x="146933" y="315687"/>
                  <a:pt x="160763" y="318935"/>
                </a:cubicBezTo>
                <a:cubicBezTo>
                  <a:pt x="165773" y="320116"/>
                  <a:pt x="169469" y="324345"/>
                  <a:pt x="169964" y="329470"/>
                </a:cubicBezTo>
                <a:lnTo>
                  <a:pt x="172536" y="356245"/>
                </a:lnTo>
                <a:cubicBezTo>
                  <a:pt x="172603" y="356854"/>
                  <a:pt x="172698" y="357388"/>
                  <a:pt x="172812" y="357835"/>
                </a:cubicBezTo>
                <a:lnTo>
                  <a:pt x="208979" y="357835"/>
                </a:lnTo>
                <a:cubicBezTo>
                  <a:pt x="209083" y="357397"/>
                  <a:pt x="209179" y="356883"/>
                  <a:pt x="209236" y="356283"/>
                </a:cubicBezTo>
                <a:lnTo>
                  <a:pt x="211865" y="329460"/>
                </a:lnTo>
                <a:cubicBezTo>
                  <a:pt x="212369" y="324345"/>
                  <a:pt x="216065" y="320116"/>
                  <a:pt x="221066" y="318945"/>
                </a:cubicBezTo>
                <a:cubicBezTo>
                  <a:pt x="234925" y="315687"/>
                  <a:pt x="248031" y="310239"/>
                  <a:pt x="260023" y="302762"/>
                </a:cubicBezTo>
                <a:cubicBezTo>
                  <a:pt x="264395" y="300038"/>
                  <a:pt x="270024" y="300399"/>
                  <a:pt x="274006" y="303676"/>
                </a:cubicBezTo>
                <a:lnTo>
                  <a:pt x="294799" y="320783"/>
                </a:lnTo>
                <a:cubicBezTo>
                  <a:pt x="295294" y="321183"/>
                  <a:pt x="295751" y="321497"/>
                  <a:pt x="296151" y="321735"/>
                </a:cubicBezTo>
                <a:lnTo>
                  <a:pt x="321716" y="296170"/>
                </a:lnTo>
                <a:cubicBezTo>
                  <a:pt x="321478" y="295761"/>
                  <a:pt x="321154" y="295294"/>
                  <a:pt x="320735" y="294780"/>
                </a:cubicBezTo>
                <a:lnTo>
                  <a:pt x="303657" y="274015"/>
                </a:lnTo>
                <a:cubicBezTo>
                  <a:pt x="300380" y="270034"/>
                  <a:pt x="300018" y="264405"/>
                  <a:pt x="302743" y="260032"/>
                </a:cubicBezTo>
                <a:cubicBezTo>
                  <a:pt x="310229" y="248041"/>
                  <a:pt x="315678" y="234934"/>
                  <a:pt x="318926" y="221075"/>
                </a:cubicBezTo>
                <a:cubicBezTo>
                  <a:pt x="320097" y="216075"/>
                  <a:pt x="324326" y="212379"/>
                  <a:pt x="329441" y="211874"/>
                </a:cubicBezTo>
                <a:lnTo>
                  <a:pt x="356216" y="209255"/>
                </a:lnTo>
                <a:cubicBezTo>
                  <a:pt x="356845" y="209198"/>
                  <a:pt x="357378" y="209102"/>
                  <a:pt x="357826" y="208988"/>
                </a:cubicBezTo>
                <a:lnTo>
                  <a:pt x="357826" y="172822"/>
                </a:lnTo>
                <a:cubicBezTo>
                  <a:pt x="357368" y="172707"/>
                  <a:pt x="356826" y="172603"/>
                  <a:pt x="356187" y="172545"/>
                </a:cubicBezTo>
                <a:lnTo>
                  <a:pt x="329470" y="169974"/>
                </a:lnTo>
                <a:cubicBezTo>
                  <a:pt x="324345" y="169478"/>
                  <a:pt x="320107" y="165783"/>
                  <a:pt x="318935" y="160772"/>
                </a:cubicBezTo>
                <a:cubicBezTo>
                  <a:pt x="315687" y="146933"/>
                  <a:pt x="310239" y="133807"/>
                  <a:pt x="302743" y="121749"/>
                </a:cubicBezTo>
                <a:cubicBezTo>
                  <a:pt x="300028" y="117377"/>
                  <a:pt x="300399" y="111757"/>
                  <a:pt x="303667" y="107785"/>
                </a:cubicBezTo>
                <a:lnTo>
                  <a:pt x="320773" y="86982"/>
                </a:lnTo>
                <a:cubicBezTo>
                  <a:pt x="321173" y="86497"/>
                  <a:pt x="321478" y="86058"/>
                  <a:pt x="321716" y="85668"/>
                </a:cubicBezTo>
                <a:lnTo>
                  <a:pt x="296161" y="60112"/>
                </a:lnTo>
                <a:cubicBezTo>
                  <a:pt x="295751" y="60360"/>
                  <a:pt x="295285" y="60684"/>
                  <a:pt x="294770" y="61093"/>
                </a:cubicBezTo>
                <a:lnTo>
                  <a:pt x="273996" y="78134"/>
                </a:lnTo>
                <a:cubicBezTo>
                  <a:pt x="270024" y="81391"/>
                  <a:pt x="264424" y="81763"/>
                  <a:pt x="260061" y="79048"/>
                </a:cubicBezTo>
                <a:cubicBezTo>
                  <a:pt x="248012" y="71571"/>
                  <a:pt x="234896" y="66142"/>
                  <a:pt x="221075" y="62894"/>
                </a:cubicBezTo>
                <a:cubicBezTo>
                  <a:pt x="216075" y="61722"/>
                  <a:pt x="212379" y="57493"/>
                  <a:pt x="211874" y="52378"/>
                </a:cubicBezTo>
                <a:lnTo>
                  <a:pt x="209255" y="25603"/>
                </a:lnTo>
                <a:cubicBezTo>
                  <a:pt x="209198" y="24975"/>
                  <a:pt x="209102" y="24441"/>
                  <a:pt x="208988" y="23993"/>
                </a:cubicBezTo>
                <a:lnTo>
                  <a:pt x="172822" y="23993"/>
                </a:lnTo>
                <a:cubicBezTo>
                  <a:pt x="172707" y="24451"/>
                  <a:pt x="172603" y="24994"/>
                  <a:pt x="172536" y="25632"/>
                </a:cubicBezTo>
                <a:lnTo>
                  <a:pt x="169964" y="52349"/>
                </a:lnTo>
                <a:cubicBezTo>
                  <a:pt x="169469" y="57474"/>
                  <a:pt x="165773" y="61712"/>
                  <a:pt x="160763" y="62884"/>
                </a:cubicBezTo>
                <a:cubicBezTo>
                  <a:pt x="146961" y="66123"/>
                  <a:pt x="133817" y="71561"/>
                  <a:pt x="121710" y="79048"/>
                </a:cubicBezTo>
                <a:cubicBezTo>
                  <a:pt x="117348" y="81744"/>
                  <a:pt x="111757" y="81372"/>
                  <a:pt x="107785" y="78115"/>
                </a:cubicBezTo>
                <a:lnTo>
                  <a:pt x="86992" y="61055"/>
                </a:lnTo>
                <a:cubicBezTo>
                  <a:pt x="86506" y="60655"/>
                  <a:pt x="86058" y="60341"/>
                  <a:pt x="85658" y="60103"/>
                </a:cubicBezTo>
                <a:lnTo>
                  <a:pt x="60112" y="85649"/>
                </a:lnTo>
                <a:cubicBezTo>
                  <a:pt x="60350" y="86039"/>
                  <a:pt x="60655" y="86477"/>
                  <a:pt x="61046" y="86954"/>
                </a:cubicBezTo>
                <a:lnTo>
                  <a:pt x="78124" y="107775"/>
                </a:lnTo>
                <a:cubicBezTo>
                  <a:pt x="81372" y="111738"/>
                  <a:pt x="81753" y="117338"/>
                  <a:pt x="79058" y="121701"/>
                </a:cubicBezTo>
                <a:cubicBezTo>
                  <a:pt x="71571" y="133807"/>
                  <a:pt x="66132" y="146952"/>
                  <a:pt x="62894" y="160753"/>
                </a:cubicBezTo>
                <a:cubicBezTo>
                  <a:pt x="61712" y="165764"/>
                  <a:pt x="57483" y="169459"/>
                  <a:pt x="52359" y="169955"/>
                </a:cubicBezTo>
                <a:lnTo>
                  <a:pt x="25584" y="172526"/>
                </a:lnTo>
                <a:cubicBezTo>
                  <a:pt x="24975" y="172593"/>
                  <a:pt x="24441" y="172688"/>
                  <a:pt x="23993" y="172803"/>
                </a:cubicBezTo>
                <a:lnTo>
                  <a:pt x="23993" y="208969"/>
                </a:lnTo>
                <a:cubicBezTo>
                  <a:pt x="24432" y="209074"/>
                  <a:pt x="24946" y="209169"/>
                  <a:pt x="25546" y="209226"/>
                </a:cubicBezTo>
                <a:lnTo>
                  <a:pt x="52378" y="211855"/>
                </a:lnTo>
                <a:cubicBezTo>
                  <a:pt x="57493" y="212360"/>
                  <a:pt x="61722" y="216056"/>
                  <a:pt x="62894" y="221056"/>
                </a:cubicBezTo>
                <a:cubicBezTo>
                  <a:pt x="66142" y="234886"/>
                  <a:pt x="71571" y="248002"/>
                  <a:pt x="79048" y="260042"/>
                </a:cubicBezTo>
                <a:cubicBezTo>
                  <a:pt x="81753" y="264405"/>
                  <a:pt x="81391" y="270005"/>
                  <a:pt x="78134" y="273977"/>
                </a:cubicBezTo>
                <a:lnTo>
                  <a:pt x="61074" y="294780"/>
                </a:lnTo>
                <a:cubicBezTo>
                  <a:pt x="60665" y="295275"/>
                  <a:pt x="60350" y="295742"/>
                  <a:pt x="60103" y="296151"/>
                </a:cubicBezTo>
                <a:lnTo>
                  <a:pt x="85658" y="321707"/>
                </a:lnTo>
                <a:cubicBezTo>
                  <a:pt x="86049" y="321469"/>
                  <a:pt x="86497" y="321164"/>
                  <a:pt x="86973" y="320773"/>
                </a:cubicBezTo>
                <a:close/>
                <a:moveTo>
                  <a:pt x="112538" y="190919"/>
                </a:moveTo>
                <a:cubicBezTo>
                  <a:pt x="112538" y="147695"/>
                  <a:pt x="147704" y="112538"/>
                  <a:pt x="190919" y="112538"/>
                </a:cubicBezTo>
                <a:cubicBezTo>
                  <a:pt x="234134" y="112538"/>
                  <a:pt x="269300" y="147704"/>
                  <a:pt x="269300" y="190919"/>
                </a:cubicBezTo>
                <a:cubicBezTo>
                  <a:pt x="269300" y="234134"/>
                  <a:pt x="234134" y="269300"/>
                  <a:pt x="190919" y="269300"/>
                </a:cubicBezTo>
                <a:cubicBezTo>
                  <a:pt x="147704" y="269300"/>
                  <a:pt x="112538" y="234134"/>
                  <a:pt x="112538" y="190919"/>
                </a:cubicBezTo>
                <a:close/>
                <a:moveTo>
                  <a:pt x="136541" y="190919"/>
                </a:moveTo>
                <a:cubicBezTo>
                  <a:pt x="136541" y="220904"/>
                  <a:pt x="160934" y="245297"/>
                  <a:pt x="190919" y="245297"/>
                </a:cubicBezTo>
                <a:cubicBezTo>
                  <a:pt x="220904" y="245297"/>
                  <a:pt x="245297" y="220904"/>
                  <a:pt x="245297" y="190919"/>
                </a:cubicBezTo>
                <a:cubicBezTo>
                  <a:pt x="245297" y="160934"/>
                  <a:pt x="220904" y="136541"/>
                  <a:pt x="190919" y="136541"/>
                </a:cubicBezTo>
                <a:cubicBezTo>
                  <a:pt x="160934" y="136541"/>
                  <a:pt x="136541" y="160934"/>
                  <a:pt x="136541" y="190919"/>
                </a:cubicBezTo>
                <a:close/>
                <a:moveTo>
                  <a:pt x="429759" y="513493"/>
                </a:moveTo>
                <a:lnTo>
                  <a:pt x="429759" y="727548"/>
                </a:lnTo>
                <a:cubicBezTo>
                  <a:pt x="429759" y="742874"/>
                  <a:pt x="417290" y="755342"/>
                  <a:pt x="401965" y="755342"/>
                </a:cubicBezTo>
                <a:lnTo>
                  <a:pt x="312163" y="755342"/>
                </a:lnTo>
                <a:cubicBezTo>
                  <a:pt x="296809" y="755342"/>
                  <a:pt x="284321" y="742874"/>
                  <a:pt x="284321" y="727548"/>
                </a:cubicBezTo>
                <a:lnTo>
                  <a:pt x="284321" y="513493"/>
                </a:lnTo>
                <a:cubicBezTo>
                  <a:pt x="284321" y="498138"/>
                  <a:pt x="296818" y="485651"/>
                  <a:pt x="312163" y="485651"/>
                </a:cubicBezTo>
                <a:lnTo>
                  <a:pt x="401965" y="485651"/>
                </a:lnTo>
                <a:cubicBezTo>
                  <a:pt x="417290" y="485651"/>
                  <a:pt x="429759" y="498138"/>
                  <a:pt x="429759" y="513493"/>
                </a:cubicBezTo>
                <a:close/>
                <a:moveTo>
                  <a:pt x="405755" y="513493"/>
                </a:moveTo>
                <a:cubicBezTo>
                  <a:pt x="405755" y="511378"/>
                  <a:pt x="404060" y="509654"/>
                  <a:pt x="401965" y="509654"/>
                </a:cubicBezTo>
                <a:lnTo>
                  <a:pt x="312163" y="509654"/>
                </a:lnTo>
                <a:cubicBezTo>
                  <a:pt x="310086" y="509654"/>
                  <a:pt x="308324" y="511416"/>
                  <a:pt x="308324" y="513493"/>
                </a:cubicBezTo>
                <a:lnTo>
                  <a:pt x="308324" y="727548"/>
                </a:lnTo>
                <a:cubicBezTo>
                  <a:pt x="308324" y="729605"/>
                  <a:pt x="310086" y="731339"/>
                  <a:pt x="312163" y="731339"/>
                </a:cubicBezTo>
                <a:lnTo>
                  <a:pt x="401965" y="731339"/>
                </a:lnTo>
                <a:cubicBezTo>
                  <a:pt x="404022" y="731339"/>
                  <a:pt x="405755" y="729605"/>
                  <a:pt x="405755" y="727548"/>
                </a:cubicBezTo>
                <a:lnTo>
                  <a:pt x="405755" y="513493"/>
                </a:lnTo>
                <a:close/>
                <a:moveTo>
                  <a:pt x="620011" y="421015"/>
                </a:moveTo>
                <a:lnTo>
                  <a:pt x="620011" y="727548"/>
                </a:lnTo>
                <a:cubicBezTo>
                  <a:pt x="620011" y="742874"/>
                  <a:pt x="607514" y="755342"/>
                  <a:pt x="592169" y="755342"/>
                </a:cubicBezTo>
                <a:lnTo>
                  <a:pt x="502368" y="755342"/>
                </a:lnTo>
                <a:cubicBezTo>
                  <a:pt x="487042" y="755342"/>
                  <a:pt x="474574" y="742874"/>
                  <a:pt x="474574" y="727548"/>
                </a:cubicBezTo>
                <a:lnTo>
                  <a:pt x="474574" y="421024"/>
                </a:lnTo>
                <a:cubicBezTo>
                  <a:pt x="474574" y="405670"/>
                  <a:pt x="487042" y="393182"/>
                  <a:pt x="502368" y="393182"/>
                </a:cubicBezTo>
                <a:lnTo>
                  <a:pt x="592169" y="393182"/>
                </a:lnTo>
                <a:cubicBezTo>
                  <a:pt x="607524" y="393182"/>
                  <a:pt x="620011" y="405670"/>
                  <a:pt x="620011" y="421024"/>
                </a:cubicBezTo>
                <a:close/>
                <a:moveTo>
                  <a:pt x="596008" y="421015"/>
                </a:moveTo>
                <a:cubicBezTo>
                  <a:pt x="596008" y="418938"/>
                  <a:pt x="594246" y="417176"/>
                  <a:pt x="592169" y="417176"/>
                </a:cubicBezTo>
                <a:lnTo>
                  <a:pt x="502368" y="417176"/>
                </a:lnTo>
                <a:cubicBezTo>
                  <a:pt x="500310" y="417176"/>
                  <a:pt x="498577" y="418938"/>
                  <a:pt x="498577" y="421015"/>
                </a:cubicBezTo>
                <a:lnTo>
                  <a:pt x="498577" y="727548"/>
                </a:lnTo>
                <a:cubicBezTo>
                  <a:pt x="498577" y="729605"/>
                  <a:pt x="500310" y="731339"/>
                  <a:pt x="502368" y="731339"/>
                </a:cubicBezTo>
                <a:lnTo>
                  <a:pt x="592169" y="731339"/>
                </a:lnTo>
                <a:cubicBezTo>
                  <a:pt x="594246" y="731339"/>
                  <a:pt x="596008" y="729605"/>
                  <a:pt x="596008" y="727548"/>
                </a:cubicBezTo>
                <a:lnTo>
                  <a:pt x="596008" y="421024"/>
                </a:lnTo>
                <a:close/>
                <a:moveTo>
                  <a:pt x="239573" y="596779"/>
                </a:moveTo>
                <a:lnTo>
                  <a:pt x="239573" y="727548"/>
                </a:lnTo>
                <a:cubicBezTo>
                  <a:pt x="239573" y="742874"/>
                  <a:pt x="227086" y="755342"/>
                  <a:pt x="211731" y="755342"/>
                </a:cubicBezTo>
                <a:lnTo>
                  <a:pt x="121977" y="755342"/>
                </a:lnTo>
                <a:cubicBezTo>
                  <a:pt x="106623" y="755342"/>
                  <a:pt x="94136" y="742874"/>
                  <a:pt x="94136" y="727548"/>
                </a:cubicBezTo>
                <a:lnTo>
                  <a:pt x="94136" y="596779"/>
                </a:lnTo>
                <a:cubicBezTo>
                  <a:pt x="94136" y="581425"/>
                  <a:pt x="106632" y="568938"/>
                  <a:pt x="121977" y="568938"/>
                </a:cubicBezTo>
                <a:lnTo>
                  <a:pt x="211731" y="568938"/>
                </a:lnTo>
                <a:cubicBezTo>
                  <a:pt x="227086" y="568938"/>
                  <a:pt x="239573" y="581425"/>
                  <a:pt x="239573" y="596779"/>
                </a:cubicBezTo>
                <a:close/>
                <a:moveTo>
                  <a:pt x="215570" y="596779"/>
                </a:moveTo>
                <a:cubicBezTo>
                  <a:pt x="215570" y="594665"/>
                  <a:pt x="213846" y="592941"/>
                  <a:pt x="211731" y="592941"/>
                </a:cubicBezTo>
                <a:lnTo>
                  <a:pt x="121977" y="592941"/>
                </a:lnTo>
                <a:cubicBezTo>
                  <a:pt x="119901" y="592941"/>
                  <a:pt x="118139" y="594703"/>
                  <a:pt x="118139" y="596779"/>
                </a:cubicBezTo>
                <a:lnTo>
                  <a:pt x="118139" y="727548"/>
                </a:lnTo>
                <a:cubicBezTo>
                  <a:pt x="118139" y="729605"/>
                  <a:pt x="119901" y="731339"/>
                  <a:pt x="121977" y="731339"/>
                </a:cubicBezTo>
                <a:lnTo>
                  <a:pt x="211731" y="731339"/>
                </a:lnTo>
                <a:cubicBezTo>
                  <a:pt x="213846" y="731339"/>
                  <a:pt x="215570" y="729644"/>
                  <a:pt x="215570" y="727548"/>
                </a:cubicBezTo>
                <a:lnTo>
                  <a:pt x="215570" y="596779"/>
                </a:lnTo>
                <a:close/>
                <a:moveTo>
                  <a:pt x="810225" y="346910"/>
                </a:moveTo>
                <a:lnTo>
                  <a:pt x="810225" y="727548"/>
                </a:lnTo>
                <a:cubicBezTo>
                  <a:pt x="810225" y="742874"/>
                  <a:pt x="797728" y="755342"/>
                  <a:pt x="782384" y="755342"/>
                </a:cubicBezTo>
                <a:lnTo>
                  <a:pt x="692629" y="755342"/>
                </a:lnTo>
                <a:cubicBezTo>
                  <a:pt x="677275" y="755342"/>
                  <a:pt x="664788" y="742874"/>
                  <a:pt x="664788" y="727548"/>
                </a:cubicBezTo>
                <a:lnTo>
                  <a:pt x="664788" y="346920"/>
                </a:lnTo>
                <a:cubicBezTo>
                  <a:pt x="664788" y="331565"/>
                  <a:pt x="677275" y="319078"/>
                  <a:pt x="692629" y="319078"/>
                </a:cubicBezTo>
                <a:lnTo>
                  <a:pt x="782384" y="319078"/>
                </a:lnTo>
                <a:cubicBezTo>
                  <a:pt x="797738" y="319078"/>
                  <a:pt x="810225" y="331565"/>
                  <a:pt x="810225" y="346920"/>
                </a:cubicBezTo>
                <a:close/>
                <a:moveTo>
                  <a:pt x="786222" y="346910"/>
                </a:moveTo>
                <a:cubicBezTo>
                  <a:pt x="786222" y="344834"/>
                  <a:pt x="784460" y="343071"/>
                  <a:pt x="782384" y="343071"/>
                </a:cubicBezTo>
                <a:lnTo>
                  <a:pt x="692629" y="343071"/>
                </a:lnTo>
                <a:cubicBezTo>
                  <a:pt x="690515" y="343071"/>
                  <a:pt x="688791" y="344795"/>
                  <a:pt x="688791" y="346910"/>
                </a:cubicBezTo>
                <a:lnTo>
                  <a:pt x="688791" y="727548"/>
                </a:lnTo>
                <a:cubicBezTo>
                  <a:pt x="688791" y="729634"/>
                  <a:pt x="690515" y="731339"/>
                  <a:pt x="692629" y="731339"/>
                </a:cubicBezTo>
                <a:lnTo>
                  <a:pt x="782384" y="731339"/>
                </a:lnTo>
                <a:cubicBezTo>
                  <a:pt x="784460" y="731339"/>
                  <a:pt x="786222" y="729605"/>
                  <a:pt x="786222" y="727548"/>
                </a:cubicBezTo>
                <a:lnTo>
                  <a:pt x="786222" y="346920"/>
                </a:lnTo>
                <a:close/>
                <a:moveTo>
                  <a:pt x="387763" y="90430"/>
                </a:moveTo>
                <a:cubicBezTo>
                  <a:pt x="387801" y="90297"/>
                  <a:pt x="387839" y="90173"/>
                  <a:pt x="387887" y="90040"/>
                </a:cubicBezTo>
                <a:cubicBezTo>
                  <a:pt x="390125" y="83506"/>
                  <a:pt x="396269" y="79115"/>
                  <a:pt x="403174" y="79115"/>
                </a:cubicBezTo>
                <a:lnTo>
                  <a:pt x="462772" y="79200"/>
                </a:lnTo>
                <a:lnTo>
                  <a:pt x="481070" y="22508"/>
                </a:lnTo>
                <a:cubicBezTo>
                  <a:pt x="481089" y="22441"/>
                  <a:pt x="481117" y="22365"/>
                  <a:pt x="481136" y="22298"/>
                </a:cubicBezTo>
                <a:cubicBezTo>
                  <a:pt x="483394" y="15735"/>
                  <a:pt x="489537" y="11325"/>
                  <a:pt x="496424" y="11325"/>
                </a:cubicBezTo>
                <a:cubicBezTo>
                  <a:pt x="503311" y="11325"/>
                  <a:pt x="509454" y="15735"/>
                  <a:pt x="511712" y="22298"/>
                </a:cubicBezTo>
                <a:cubicBezTo>
                  <a:pt x="511731" y="22365"/>
                  <a:pt x="511759" y="22441"/>
                  <a:pt x="511778" y="22508"/>
                </a:cubicBezTo>
                <a:lnTo>
                  <a:pt x="530076" y="79200"/>
                </a:lnTo>
                <a:lnTo>
                  <a:pt x="589655" y="79115"/>
                </a:lnTo>
                <a:cubicBezTo>
                  <a:pt x="596579" y="79115"/>
                  <a:pt x="602723" y="83506"/>
                  <a:pt x="604961" y="90040"/>
                </a:cubicBezTo>
                <a:cubicBezTo>
                  <a:pt x="605009" y="90173"/>
                  <a:pt x="605047" y="90297"/>
                  <a:pt x="605085" y="90430"/>
                </a:cubicBezTo>
                <a:cubicBezTo>
                  <a:pt x="607095" y="97022"/>
                  <a:pt x="604733" y="104175"/>
                  <a:pt x="599199" y="108233"/>
                </a:cubicBezTo>
                <a:lnTo>
                  <a:pt x="550869" y="143180"/>
                </a:lnTo>
                <a:lnTo>
                  <a:pt x="569395" y="199835"/>
                </a:lnTo>
                <a:cubicBezTo>
                  <a:pt x="569414" y="199911"/>
                  <a:pt x="569443" y="199977"/>
                  <a:pt x="569462" y="200054"/>
                </a:cubicBezTo>
                <a:cubicBezTo>
                  <a:pt x="571481" y="206645"/>
                  <a:pt x="569119" y="213808"/>
                  <a:pt x="563575" y="217865"/>
                </a:cubicBezTo>
                <a:cubicBezTo>
                  <a:pt x="560727" y="219951"/>
                  <a:pt x="557394" y="220999"/>
                  <a:pt x="554050" y="220999"/>
                </a:cubicBezTo>
                <a:cubicBezTo>
                  <a:pt x="550716" y="220999"/>
                  <a:pt x="547373" y="219951"/>
                  <a:pt x="544525" y="217865"/>
                </a:cubicBezTo>
                <a:lnTo>
                  <a:pt x="496414" y="182785"/>
                </a:lnTo>
                <a:lnTo>
                  <a:pt x="448285" y="217884"/>
                </a:lnTo>
                <a:cubicBezTo>
                  <a:pt x="442455" y="222018"/>
                  <a:pt x="434864" y="221971"/>
                  <a:pt x="429254" y="217865"/>
                </a:cubicBezTo>
                <a:cubicBezTo>
                  <a:pt x="423720" y="213808"/>
                  <a:pt x="421348" y="206654"/>
                  <a:pt x="423367" y="200063"/>
                </a:cubicBezTo>
                <a:cubicBezTo>
                  <a:pt x="423386" y="199987"/>
                  <a:pt x="423415" y="199911"/>
                  <a:pt x="423443" y="199835"/>
                </a:cubicBezTo>
                <a:lnTo>
                  <a:pt x="441970" y="143199"/>
                </a:lnTo>
                <a:lnTo>
                  <a:pt x="393706" y="108271"/>
                </a:lnTo>
                <a:cubicBezTo>
                  <a:pt x="388115" y="104165"/>
                  <a:pt x="385743" y="97012"/>
                  <a:pt x="387753" y="90421"/>
                </a:cubicBezTo>
                <a:close/>
                <a:moveTo>
                  <a:pt x="427587" y="103156"/>
                </a:moveTo>
                <a:lnTo>
                  <a:pt x="460705" y="127121"/>
                </a:lnTo>
                <a:cubicBezTo>
                  <a:pt x="466477" y="131216"/>
                  <a:pt x="468859" y="138570"/>
                  <a:pt x="466535" y="145352"/>
                </a:cubicBezTo>
                <a:lnTo>
                  <a:pt x="453857" y="184128"/>
                </a:lnTo>
                <a:lnTo>
                  <a:pt x="486937" y="160001"/>
                </a:lnTo>
                <a:cubicBezTo>
                  <a:pt x="492614" y="155839"/>
                  <a:pt x="500272" y="155848"/>
                  <a:pt x="505968" y="160020"/>
                </a:cubicBezTo>
                <a:lnTo>
                  <a:pt x="539020" y="184128"/>
                </a:lnTo>
                <a:lnTo>
                  <a:pt x="526285" y="145199"/>
                </a:lnTo>
                <a:cubicBezTo>
                  <a:pt x="524046" y="138665"/>
                  <a:pt x="526342" y="131359"/>
                  <a:pt x="532057" y="127168"/>
                </a:cubicBezTo>
                <a:lnTo>
                  <a:pt x="565271" y="103165"/>
                </a:lnTo>
                <a:lnTo>
                  <a:pt x="524351" y="103222"/>
                </a:lnTo>
                <a:cubicBezTo>
                  <a:pt x="517265" y="103222"/>
                  <a:pt x="511102" y="98708"/>
                  <a:pt x="508997" y="91992"/>
                </a:cubicBezTo>
                <a:lnTo>
                  <a:pt x="496443" y="53083"/>
                </a:lnTo>
                <a:lnTo>
                  <a:pt x="483861" y="92078"/>
                </a:lnTo>
                <a:cubicBezTo>
                  <a:pt x="481784" y="98698"/>
                  <a:pt x="475621" y="103213"/>
                  <a:pt x="468554" y="103213"/>
                </a:cubicBezTo>
                <a:lnTo>
                  <a:pt x="427606" y="103156"/>
                </a:lnTo>
                <a:close/>
                <a:moveTo>
                  <a:pt x="840238" y="169850"/>
                </a:moveTo>
                <a:lnTo>
                  <a:pt x="791909" y="204816"/>
                </a:lnTo>
                <a:lnTo>
                  <a:pt x="810435" y="261452"/>
                </a:lnTo>
                <a:cubicBezTo>
                  <a:pt x="812635" y="268043"/>
                  <a:pt x="810301" y="275311"/>
                  <a:pt x="804615" y="279483"/>
                </a:cubicBezTo>
                <a:cubicBezTo>
                  <a:pt x="801776" y="281569"/>
                  <a:pt x="798443" y="282607"/>
                  <a:pt x="795109" y="282607"/>
                </a:cubicBezTo>
                <a:cubicBezTo>
                  <a:pt x="791775" y="282607"/>
                  <a:pt x="788441" y="281569"/>
                  <a:pt x="785603" y="279483"/>
                </a:cubicBezTo>
                <a:lnTo>
                  <a:pt x="737454" y="244354"/>
                </a:lnTo>
                <a:lnTo>
                  <a:pt x="689324" y="279492"/>
                </a:lnTo>
                <a:cubicBezTo>
                  <a:pt x="683733" y="283588"/>
                  <a:pt x="676142" y="283635"/>
                  <a:pt x="670446" y="279587"/>
                </a:cubicBezTo>
                <a:cubicBezTo>
                  <a:pt x="670398" y="279549"/>
                  <a:pt x="670341" y="279511"/>
                  <a:pt x="670293" y="279483"/>
                </a:cubicBezTo>
                <a:cubicBezTo>
                  <a:pt x="664635" y="275330"/>
                  <a:pt x="662321" y="268062"/>
                  <a:pt x="664540" y="261395"/>
                </a:cubicBezTo>
                <a:lnTo>
                  <a:pt x="683047" y="204826"/>
                </a:lnTo>
                <a:lnTo>
                  <a:pt x="634736" y="169907"/>
                </a:lnTo>
                <a:cubicBezTo>
                  <a:pt x="629088" y="165764"/>
                  <a:pt x="626736" y="158563"/>
                  <a:pt x="628812" y="151952"/>
                </a:cubicBezTo>
                <a:cubicBezTo>
                  <a:pt x="628831" y="151886"/>
                  <a:pt x="628850" y="151829"/>
                  <a:pt x="628869" y="151762"/>
                </a:cubicBezTo>
                <a:cubicBezTo>
                  <a:pt x="631079" y="145132"/>
                  <a:pt x="637232" y="140684"/>
                  <a:pt x="644195" y="140684"/>
                </a:cubicBezTo>
                <a:lnTo>
                  <a:pt x="703831" y="140818"/>
                </a:lnTo>
                <a:lnTo>
                  <a:pt x="722109" y="84191"/>
                </a:lnTo>
                <a:cubicBezTo>
                  <a:pt x="724224" y="77457"/>
                  <a:pt x="730367" y="72942"/>
                  <a:pt x="737445" y="72942"/>
                </a:cubicBezTo>
                <a:cubicBezTo>
                  <a:pt x="744407" y="72942"/>
                  <a:pt x="750561" y="77391"/>
                  <a:pt x="752770" y="84020"/>
                </a:cubicBezTo>
                <a:cubicBezTo>
                  <a:pt x="752780" y="84058"/>
                  <a:pt x="752789" y="84087"/>
                  <a:pt x="752808" y="84125"/>
                </a:cubicBezTo>
                <a:lnTo>
                  <a:pt x="771115" y="140818"/>
                </a:lnTo>
                <a:lnTo>
                  <a:pt x="830675" y="140684"/>
                </a:lnTo>
                <a:cubicBezTo>
                  <a:pt x="837771" y="140684"/>
                  <a:pt x="843925" y="145161"/>
                  <a:pt x="846058" y="151857"/>
                </a:cubicBezTo>
                <a:cubicBezTo>
                  <a:pt x="848239" y="158477"/>
                  <a:pt x="845906" y="165687"/>
                  <a:pt x="840229" y="169859"/>
                </a:cubicBezTo>
                <a:close/>
                <a:moveTo>
                  <a:pt x="806348" y="164744"/>
                </a:moveTo>
                <a:lnTo>
                  <a:pt x="765429" y="164840"/>
                </a:lnTo>
                <a:cubicBezTo>
                  <a:pt x="758304" y="164840"/>
                  <a:pt x="752132" y="160325"/>
                  <a:pt x="750027" y="153600"/>
                </a:cubicBezTo>
                <a:lnTo>
                  <a:pt x="737492" y="114767"/>
                </a:lnTo>
                <a:lnTo>
                  <a:pt x="724929" y="153657"/>
                </a:lnTo>
                <a:cubicBezTo>
                  <a:pt x="722690" y="160391"/>
                  <a:pt x="716528" y="164840"/>
                  <a:pt x="709574" y="164840"/>
                </a:cubicBezTo>
                <a:lnTo>
                  <a:pt x="668598" y="164744"/>
                </a:lnTo>
                <a:lnTo>
                  <a:pt x="701783" y="188738"/>
                </a:lnTo>
                <a:cubicBezTo>
                  <a:pt x="707393" y="192853"/>
                  <a:pt x="709746" y="200006"/>
                  <a:pt x="707736" y="206597"/>
                </a:cubicBezTo>
                <a:cubicBezTo>
                  <a:pt x="707717" y="206673"/>
                  <a:pt x="707689" y="206740"/>
                  <a:pt x="707669" y="206816"/>
                </a:cubicBezTo>
                <a:lnTo>
                  <a:pt x="694963" y="245678"/>
                </a:lnTo>
                <a:lnTo>
                  <a:pt x="727967" y="221580"/>
                </a:lnTo>
                <a:cubicBezTo>
                  <a:pt x="730872" y="219513"/>
                  <a:pt x="734216" y="218494"/>
                  <a:pt x="737530" y="218494"/>
                </a:cubicBezTo>
                <a:cubicBezTo>
                  <a:pt x="740874" y="218494"/>
                  <a:pt x="744188" y="219532"/>
                  <a:pt x="746998" y="221590"/>
                </a:cubicBezTo>
                <a:lnTo>
                  <a:pt x="780031" y="245688"/>
                </a:lnTo>
                <a:lnTo>
                  <a:pt x="767315" y="206816"/>
                </a:lnTo>
                <a:cubicBezTo>
                  <a:pt x="765086" y="200120"/>
                  <a:pt x="767477" y="192805"/>
                  <a:pt x="773278" y="188681"/>
                </a:cubicBezTo>
                <a:lnTo>
                  <a:pt x="806348" y="16475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48" name="Google Shape;16448;p273"/>
          <p:cNvSpPr/>
          <p:nvPr/>
        </p:nvSpPr>
        <p:spPr>
          <a:xfrm>
            <a:off x="9311306" y="2124779"/>
            <a:ext cx="511423" cy="595399"/>
          </a:xfrm>
          <a:custGeom>
            <a:rect b="b" l="l" r="r" t="t"/>
            <a:pathLst>
              <a:path extrusionOk="0" h="914400" w="785431">
                <a:moveTo>
                  <a:pt x="392716" y="914400"/>
                </a:moveTo>
                <a:cubicBezTo>
                  <a:pt x="393954" y="914415"/>
                  <a:pt x="395184" y="914189"/>
                  <a:pt x="396335" y="913733"/>
                </a:cubicBezTo>
                <a:cubicBezTo>
                  <a:pt x="683514" y="796671"/>
                  <a:pt x="785432" y="548831"/>
                  <a:pt x="785432" y="372237"/>
                </a:cubicBezTo>
                <a:lnTo>
                  <a:pt x="785432" y="120872"/>
                </a:lnTo>
                <a:cubicBezTo>
                  <a:pt x="785432" y="115612"/>
                  <a:pt x="781167" y="111347"/>
                  <a:pt x="775907" y="111347"/>
                </a:cubicBezTo>
                <a:cubicBezTo>
                  <a:pt x="496729" y="111347"/>
                  <a:pt x="400907" y="4382"/>
                  <a:pt x="399955" y="3334"/>
                </a:cubicBezTo>
                <a:cubicBezTo>
                  <a:pt x="398145" y="1218"/>
                  <a:pt x="395500" y="0"/>
                  <a:pt x="392716" y="0"/>
                </a:cubicBezTo>
                <a:cubicBezTo>
                  <a:pt x="389950" y="83"/>
                  <a:pt x="387337" y="1286"/>
                  <a:pt x="385477" y="3334"/>
                </a:cubicBezTo>
                <a:cubicBezTo>
                  <a:pt x="384524" y="4382"/>
                  <a:pt x="288703" y="111347"/>
                  <a:pt x="9525" y="111347"/>
                </a:cubicBezTo>
                <a:cubicBezTo>
                  <a:pt x="4264" y="111347"/>
                  <a:pt x="0" y="115612"/>
                  <a:pt x="0" y="120872"/>
                </a:cubicBezTo>
                <a:lnTo>
                  <a:pt x="0" y="372237"/>
                </a:lnTo>
                <a:cubicBezTo>
                  <a:pt x="0" y="548831"/>
                  <a:pt x="101917" y="796671"/>
                  <a:pt x="389096" y="913733"/>
                </a:cubicBezTo>
                <a:cubicBezTo>
                  <a:pt x="390248" y="914189"/>
                  <a:pt x="391477" y="914415"/>
                  <a:pt x="392716" y="914400"/>
                </a:cubicBezTo>
                <a:close/>
                <a:moveTo>
                  <a:pt x="19050" y="372237"/>
                </a:moveTo>
                <a:lnTo>
                  <a:pt x="19050" y="130397"/>
                </a:lnTo>
                <a:cubicBezTo>
                  <a:pt x="261461" y="128397"/>
                  <a:pt x="365760" y="48292"/>
                  <a:pt x="392716" y="23051"/>
                </a:cubicBezTo>
                <a:cubicBezTo>
                  <a:pt x="419672" y="48292"/>
                  <a:pt x="523970" y="128397"/>
                  <a:pt x="766382" y="130397"/>
                </a:cubicBezTo>
                <a:lnTo>
                  <a:pt x="766382" y="372237"/>
                </a:lnTo>
                <a:cubicBezTo>
                  <a:pt x="766382" y="542258"/>
                  <a:pt x="668941" y="781050"/>
                  <a:pt x="392716" y="894588"/>
                </a:cubicBezTo>
                <a:cubicBezTo>
                  <a:pt x="116967" y="781050"/>
                  <a:pt x="19050" y="542258"/>
                  <a:pt x="19050" y="372237"/>
                </a:cubicBezTo>
                <a:close/>
                <a:moveTo>
                  <a:pt x="396335" y="828675"/>
                </a:moveTo>
                <a:cubicBezTo>
                  <a:pt x="629507" y="733425"/>
                  <a:pt x="712280" y="532448"/>
                  <a:pt x="712280" y="388906"/>
                </a:cubicBezTo>
                <a:lnTo>
                  <a:pt x="712280" y="185166"/>
                </a:lnTo>
                <a:cubicBezTo>
                  <a:pt x="712280" y="179906"/>
                  <a:pt x="708015" y="175641"/>
                  <a:pt x="702755" y="175641"/>
                </a:cubicBezTo>
                <a:cubicBezTo>
                  <a:pt x="478250" y="175641"/>
                  <a:pt x="400907" y="89916"/>
                  <a:pt x="399955" y="88773"/>
                </a:cubicBezTo>
                <a:cubicBezTo>
                  <a:pt x="396536" y="84775"/>
                  <a:pt x="390523" y="84306"/>
                  <a:pt x="386525" y="87725"/>
                </a:cubicBezTo>
                <a:cubicBezTo>
                  <a:pt x="386149" y="88046"/>
                  <a:pt x="385798" y="88397"/>
                  <a:pt x="385477" y="88773"/>
                </a:cubicBezTo>
                <a:cubicBezTo>
                  <a:pt x="384715" y="89630"/>
                  <a:pt x="308610" y="175641"/>
                  <a:pt x="82677" y="175641"/>
                </a:cubicBezTo>
                <a:cubicBezTo>
                  <a:pt x="77416" y="175641"/>
                  <a:pt x="73152" y="179906"/>
                  <a:pt x="73152" y="185166"/>
                </a:cubicBezTo>
                <a:lnTo>
                  <a:pt x="73152" y="388430"/>
                </a:lnTo>
                <a:cubicBezTo>
                  <a:pt x="73152" y="531971"/>
                  <a:pt x="155924" y="733425"/>
                  <a:pt x="389096" y="828675"/>
                </a:cubicBezTo>
                <a:cubicBezTo>
                  <a:pt x="391402" y="829694"/>
                  <a:pt x="394030" y="829694"/>
                  <a:pt x="396335" y="828675"/>
                </a:cubicBezTo>
                <a:close/>
                <a:moveTo>
                  <a:pt x="92202" y="388430"/>
                </a:moveTo>
                <a:lnTo>
                  <a:pt x="92202" y="194596"/>
                </a:lnTo>
                <a:cubicBezTo>
                  <a:pt x="283940" y="192596"/>
                  <a:pt x="368903" y="130207"/>
                  <a:pt x="392716" y="108871"/>
                </a:cubicBezTo>
                <a:cubicBezTo>
                  <a:pt x="416528" y="130683"/>
                  <a:pt x="501491" y="193072"/>
                  <a:pt x="693230" y="195072"/>
                </a:cubicBezTo>
                <a:lnTo>
                  <a:pt x="693230" y="388430"/>
                </a:lnTo>
                <a:cubicBezTo>
                  <a:pt x="693230" y="525304"/>
                  <a:pt x="614458" y="717042"/>
                  <a:pt x="392716" y="809054"/>
                </a:cubicBezTo>
                <a:cubicBezTo>
                  <a:pt x="170974" y="717042"/>
                  <a:pt x="92202" y="525304"/>
                  <a:pt x="92202" y="388430"/>
                </a:cubicBezTo>
                <a:close/>
                <a:moveTo>
                  <a:pt x="582168" y="457200"/>
                </a:moveTo>
                <a:cubicBezTo>
                  <a:pt x="582221" y="352568"/>
                  <a:pt x="497443" y="267705"/>
                  <a:pt x="392811" y="267653"/>
                </a:cubicBezTo>
                <a:cubicBezTo>
                  <a:pt x="288179" y="267600"/>
                  <a:pt x="203316" y="352378"/>
                  <a:pt x="203264" y="457010"/>
                </a:cubicBezTo>
                <a:cubicBezTo>
                  <a:pt x="203211" y="561641"/>
                  <a:pt x="287989" y="646504"/>
                  <a:pt x="392621" y="646557"/>
                </a:cubicBezTo>
                <a:cubicBezTo>
                  <a:pt x="392652" y="646557"/>
                  <a:pt x="392684" y="646557"/>
                  <a:pt x="392716" y="646557"/>
                </a:cubicBezTo>
                <a:cubicBezTo>
                  <a:pt x="497267" y="646452"/>
                  <a:pt x="582011" y="561751"/>
                  <a:pt x="582168" y="457200"/>
                </a:cubicBezTo>
                <a:close/>
                <a:moveTo>
                  <a:pt x="222314" y="457200"/>
                </a:moveTo>
                <a:cubicBezTo>
                  <a:pt x="222261" y="363089"/>
                  <a:pt x="298510" y="286755"/>
                  <a:pt x="392620" y="286703"/>
                </a:cubicBezTo>
                <a:cubicBezTo>
                  <a:pt x="486731" y="286650"/>
                  <a:pt x="563065" y="362899"/>
                  <a:pt x="563118" y="457010"/>
                </a:cubicBezTo>
                <a:cubicBezTo>
                  <a:pt x="563171" y="551120"/>
                  <a:pt x="486921" y="627454"/>
                  <a:pt x="392811" y="627507"/>
                </a:cubicBezTo>
                <a:cubicBezTo>
                  <a:pt x="392779" y="627507"/>
                  <a:pt x="392747" y="627507"/>
                  <a:pt x="392716" y="627507"/>
                </a:cubicBezTo>
                <a:cubicBezTo>
                  <a:pt x="298686" y="627402"/>
                  <a:pt x="222471" y="551230"/>
                  <a:pt x="222313" y="457200"/>
                </a:cubicBezTo>
                <a:close/>
                <a:moveTo>
                  <a:pt x="486061" y="438150"/>
                </a:moveTo>
                <a:cubicBezTo>
                  <a:pt x="499500" y="424597"/>
                  <a:pt x="499500" y="402744"/>
                  <a:pt x="486061" y="389192"/>
                </a:cubicBezTo>
                <a:cubicBezTo>
                  <a:pt x="472508" y="375753"/>
                  <a:pt x="450655" y="375753"/>
                  <a:pt x="437102" y="389192"/>
                </a:cubicBezTo>
                <a:lnTo>
                  <a:pt x="374237" y="452152"/>
                </a:lnTo>
                <a:lnTo>
                  <a:pt x="348234" y="426244"/>
                </a:lnTo>
                <a:cubicBezTo>
                  <a:pt x="334715" y="412751"/>
                  <a:pt x="312816" y="412772"/>
                  <a:pt x="299323" y="426291"/>
                </a:cubicBezTo>
                <a:cubicBezTo>
                  <a:pt x="285830" y="439811"/>
                  <a:pt x="285851" y="461709"/>
                  <a:pt x="299371" y="475202"/>
                </a:cubicBezTo>
                <a:lnTo>
                  <a:pt x="349758" y="525590"/>
                </a:lnTo>
                <a:cubicBezTo>
                  <a:pt x="363257" y="539069"/>
                  <a:pt x="385123" y="539069"/>
                  <a:pt x="398621" y="525590"/>
                </a:cubicBezTo>
                <a:close/>
                <a:moveTo>
                  <a:pt x="363188" y="511874"/>
                </a:moveTo>
                <a:lnTo>
                  <a:pt x="312801" y="461486"/>
                </a:lnTo>
                <a:cubicBezTo>
                  <a:pt x="306725" y="455436"/>
                  <a:pt x="306705" y="445605"/>
                  <a:pt x="312755" y="439530"/>
                </a:cubicBezTo>
                <a:cubicBezTo>
                  <a:pt x="312770" y="439514"/>
                  <a:pt x="312786" y="439499"/>
                  <a:pt x="312801" y="439484"/>
                </a:cubicBezTo>
                <a:cubicBezTo>
                  <a:pt x="318912" y="433493"/>
                  <a:pt x="328693" y="433493"/>
                  <a:pt x="334804" y="439484"/>
                </a:cubicBezTo>
                <a:lnTo>
                  <a:pt x="367474" y="472154"/>
                </a:lnTo>
                <a:cubicBezTo>
                  <a:pt x="371190" y="475847"/>
                  <a:pt x="377190" y="475847"/>
                  <a:pt x="380905" y="472154"/>
                </a:cubicBezTo>
                <a:lnTo>
                  <a:pt x="450628" y="402526"/>
                </a:lnTo>
                <a:cubicBezTo>
                  <a:pt x="456678" y="396451"/>
                  <a:pt x="466509" y="396430"/>
                  <a:pt x="472584" y="402480"/>
                </a:cubicBezTo>
                <a:cubicBezTo>
                  <a:pt x="472600" y="402496"/>
                  <a:pt x="472615" y="402511"/>
                  <a:pt x="472631" y="402526"/>
                </a:cubicBezTo>
                <a:cubicBezTo>
                  <a:pt x="478621" y="408638"/>
                  <a:pt x="478621" y="418418"/>
                  <a:pt x="472631" y="424529"/>
                </a:cubicBezTo>
                <a:lnTo>
                  <a:pt x="385191" y="511874"/>
                </a:lnTo>
                <a:cubicBezTo>
                  <a:pt x="379039" y="517764"/>
                  <a:pt x="369340" y="517764"/>
                  <a:pt x="363188" y="5118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6449" name="Google Shape;16449;p273"/>
          <p:cNvSpPr/>
          <p:nvPr/>
        </p:nvSpPr>
        <p:spPr>
          <a:xfrm>
            <a:off x="5757017" y="2101728"/>
            <a:ext cx="644097" cy="540455"/>
          </a:xfrm>
          <a:custGeom>
            <a:rect b="b" l="l" r="r" t="t"/>
            <a:pathLst>
              <a:path extrusionOk="0" h="639338" w="761943">
                <a:moveTo>
                  <a:pt x="498431" y="108242"/>
                </a:moveTo>
                <a:cubicBezTo>
                  <a:pt x="497017" y="103926"/>
                  <a:pt x="493333" y="100726"/>
                  <a:pt x="488831" y="99945"/>
                </a:cubicBezTo>
                <a:lnTo>
                  <a:pt x="423012" y="88560"/>
                </a:lnTo>
                <a:lnTo>
                  <a:pt x="391870" y="29512"/>
                </a:lnTo>
                <a:cubicBezTo>
                  <a:pt x="389749" y="25494"/>
                  <a:pt x="385545" y="22964"/>
                  <a:pt x="381006" y="22964"/>
                </a:cubicBezTo>
                <a:cubicBezTo>
                  <a:pt x="376466" y="22964"/>
                  <a:pt x="372262" y="25494"/>
                  <a:pt x="370141" y="29512"/>
                </a:cubicBezTo>
                <a:lnTo>
                  <a:pt x="338999" y="88560"/>
                </a:lnTo>
                <a:lnTo>
                  <a:pt x="273180" y="99945"/>
                </a:lnTo>
                <a:cubicBezTo>
                  <a:pt x="268678" y="100726"/>
                  <a:pt x="264994" y="103926"/>
                  <a:pt x="263580" y="108242"/>
                </a:cubicBezTo>
                <a:cubicBezTo>
                  <a:pt x="262167" y="112558"/>
                  <a:pt x="263283" y="117320"/>
                  <a:pt x="266483" y="120595"/>
                </a:cubicBezTo>
                <a:lnTo>
                  <a:pt x="313066" y="168443"/>
                </a:lnTo>
                <a:lnTo>
                  <a:pt x="303503" y="234560"/>
                </a:lnTo>
                <a:cubicBezTo>
                  <a:pt x="302871" y="239062"/>
                  <a:pt x="304768" y="243564"/>
                  <a:pt x="308452" y="246243"/>
                </a:cubicBezTo>
                <a:cubicBezTo>
                  <a:pt x="312135" y="248922"/>
                  <a:pt x="317010" y="249331"/>
                  <a:pt x="321102" y="247322"/>
                </a:cubicBezTo>
                <a:lnTo>
                  <a:pt x="381006" y="217816"/>
                </a:lnTo>
                <a:lnTo>
                  <a:pt x="440947" y="247322"/>
                </a:lnTo>
                <a:cubicBezTo>
                  <a:pt x="442658" y="248178"/>
                  <a:pt x="444518" y="248587"/>
                  <a:pt x="446379" y="248587"/>
                </a:cubicBezTo>
                <a:cubicBezTo>
                  <a:pt x="448946" y="248587"/>
                  <a:pt x="451476" y="247806"/>
                  <a:pt x="453597" y="246243"/>
                </a:cubicBezTo>
                <a:cubicBezTo>
                  <a:pt x="457280" y="243564"/>
                  <a:pt x="459178" y="239062"/>
                  <a:pt x="458546" y="234560"/>
                </a:cubicBezTo>
                <a:lnTo>
                  <a:pt x="448983" y="168443"/>
                </a:lnTo>
                <a:lnTo>
                  <a:pt x="495529" y="120595"/>
                </a:lnTo>
                <a:cubicBezTo>
                  <a:pt x="498729" y="117321"/>
                  <a:pt x="499808" y="112558"/>
                  <a:pt x="498431" y="108242"/>
                </a:cubicBezTo>
                <a:close/>
                <a:moveTo>
                  <a:pt x="427142" y="155644"/>
                </a:moveTo>
                <a:cubicBezTo>
                  <a:pt x="424500" y="158360"/>
                  <a:pt x="423235" y="162192"/>
                  <a:pt x="423793" y="165987"/>
                </a:cubicBezTo>
                <a:lnTo>
                  <a:pt x="430863" y="215026"/>
                </a:lnTo>
                <a:lnTo>
                  <a:pt x="386437" y="193148"/>
                </a:lnTo>
                <a:cubicBezTo>
                  <a:pt x="384726" y="192292"/>
                  <a:pt x="382865" y="191883"/>
                  <a:pt x="381005" y="191883"/>
                </a:cubicBezTo>
                <a:cubicBezTo>
                  <a:pt x="379145" y="191883"/>
                  <a:pt x="377284" y="192292"/>
                  <a:pt x="375573" y="193148"/>
                </a:cubicBezTo>
                <a:lnTo>
                  <a:pt x="331184" y="215026"/>
                </a:lnTo>
                <a:lnTo>
                  <a:pt x="338254" y="165987"/>
                </a:lnTo>
                <a:cubicBezTo>
                  <a:pt x="338812" y="162192"/>
                  <a:pt x="337547" y="158397"/>
                  <a:pt x="334905" y="155644"/>
                </a:cubicBezTo>
                <a:lnTo>
                  <a:pt x="300340" y="120185"/>
                </a:lnTo>
                <a:lnTo>
                  <a:pt x="349118" y="111739"/>
                </a:lnTo>
                <a:cubicBezTo>
                  <a:pt x="352876" y="111107"/>
                  <a:pt x="356113" y="108725"/>
                  <a:pt x="357899" y="105377"/>
                </a:cubicBezTo>
                <a:lnTo>
                  <a:pt x="381005" y="61584"/>
                </a:lnTo>
                <a:lnTo>
                  <a:pt x="404111" y="105377"/>
                </a:lnTo>
                <a:cubicBezTo>
                  <a:pt x="405897" y="108763"/>
                  <a:pt x="409134" y="111107"/>
                  <a:pt x="412892" y="111739"/>
                </a:cubicBezTo>
                <a:lnTo>
                  <a:pt x="461670" y="120185"/>
                </a:lnTo>
                <a:close/>
                <a:moveTo>
                  <a:pt x="234184" y="216031"/>
                </a:moveTo>
                <a:lnTo>
                  <a:pt x="279391" y="189948"/>
                </a:lnTo>
                <a:cubicBezTo>
                  <a:pt x="285270" y="186562"/>
                  <a:pt x="292785" y="188572"/>
                  <a:pt x="296171" y="194450"/>
                </a:cubicBezTo>
                <a:cubicBezTo>
                  <a:pt x="299557" y="200329"/>
                  <a:pt x="297548" y="207844"/>
                  <a:pt x="291669" y="211231"/>
                </a:cubicBezTo>
                <a:lnTo>
                  <a:pt x="246463" y="237313"/>
                </a:lnTo>
                <a:cubicBezTo>
                  <a:pt x="244528" y="238429"/>
                  <a:pt x="242407" y="238950"/>
                  <a:pt x="240323" y="238950"/>
                </a:cubicBezTo>
                <a:cubicBezTo>
                  <a:pt x="236082" y="238950"/>
                  <a:pt x="231952" y="236755"/>
                  <a:pt x="229682" y="232811"/>
                </a:cubicBezTo>
                <a:cubicBezTo>
                  <a:pt x="226296" y="226932"/>
                  <a:pt x="228305" y="219417"/>
                  <a:pt x="234184" y="216031"/>
                </a:cubicBezTo>
                <a:close/>
                <a:moveTo>
                  <a:pt x="285344" y="60135"/>
                </a:moveTo>
                <a:lnTo>
                  <a:pt x="251784" y="20175"/>
                </a:lnTo>
                <a:cubicBezTo>
                  <a:pt x="247431" y="14966"/>
                  <a:pt x="248100" y="7226"/>
                  <a:pt x="253272" y="2873"/>
                </a:cubicBezTo>
                <a:cubicBezTo>
                  <a:pt x="258481" y="-1480"/>
                  <a:pt x="266220" y="-810"/>
                  <a:pt x="270573" y="4362"/>
                </a:cubicBezTo>
                <a:lnTo>
                  <a:pt x="304134" y="44322"/>
                </a:lnTo>
                <a:cubicBezTo>
                  <a:pt x="308487" y="49531"/>
                  <a:pt x="307817" y="57270"/>
                  <a:pt x="302645" y="61623"/>
                </a:cubicBezTo>
                <a:cubicBezTo>
                  <a:pt x="300338" y="63558"/>
                  <a:pt x="297548" y="64488"/>
                  <a:pt x="294758" y="64488"/>
                </a:cubicBezTo>
                <a:cubicBezTo>
                  <a:pt x="291260" y="64488"/>
                  <a:pt x="287763" y="63000"/>
                  <a:pt x="285344" y="60098"/>
                </a:cubicBezTo>
                <a:close/>
                <a:moveTo>
                  <a:pt x="465833" y="194456"/>
                </a:moveTo>
                <a:cubicBezTo>
                  <a:pt x="469219" y="188578"/>
                  <a:pt x="476735" y="186569"/>
                  <a:pt x="482614" y="189954"/>
                </a:cubicBezTo>
                <a:lnTo>
                  <a:pt x="527820" y="216037"/>
                </a:lnTo>
                <a:cubicBezTo>
                  <a:pt x="533699" y="219423"/>
                  <a:pt x="535708" y="226938"/>
                  <a:pt x="532322" y="232817"/>
                </a:cubicBezTo>
                <a:cubicBezTo>
                  <a:pt x="530053" y="236761"/>
                  <a:pt x="525923" y="238956"/>
                  <a:pt x="521681" y="238956"/>
                </a:cubicBezTo>
                <a:cubicBezTo>
                  <a:pt x="519597" y="238956"/>
                  <a:pt x="517476" y="238435"/>
                  <a:pt x="515542" y="237319"/>
                </a:cubicBezTo>
                <a:lnTo>
                  <a:pt x="470335" y="211237"/>
                </a:lnTo>
                <a:cubicBezTo>
                  <a:pt x="464456" y="207851"/>
                  <a:pt x="462447" y="200335"/>
                  <a:pt x="465833" y="194456"/>
                </a:cubicBezTo>
                <a:close/>
                <a:moveTo>
                  <a:pt x="459322" y="61668"/>
                </a:moveTo>
                <a:cubicBezTo>
                  <a:pt x="454113" y="57315"/>
                  <a:pt x="453443" y="49539"/>
                  <a:pt x="457834" y="44367"/>
                </a:cubicBezTo>
                <a:lnTo>
                  <a:pt x="491394" y="4407"/>
                </a:lnTo>
                <a:cubicBezTo>
                  <a:pt x="495747" y="-802"/>
                  <a:pt x="503523" y="-1472"/>
                  <a:pt x="508695" y="2919"/>
                </a:cubicBezTo>
                <a:cubicBezTo>
                  <a:pt x="513905" y="7272"/>
                  <a:pt x="514574" y="15048"/>
                  <a:pt x="510184" y="20220"/>
                </a:cubicBezTo>
                <a:lnTo>
                  <a:pt x="476623" y="60180"/>
                </a:lnTo>
                <a:cubicBezTo>
                  <a:pt x="474205" y="63082"/>
                  <a:pt x="470707" y="64571"/>
                  <a:pt x="467210" y="64571"/>
                </a:cubicBezTo>
                <a:cubicBezTo>
                  <a:pt x="464419" y="64571"/>
                  <a:pt x="461629" y="63640"/>
                  <a:pt x="459322" y="61706"/>
                </a:cubicBezTo>
                <a:close/>
                <a:moveTo>
                  <a:pt x="595273" y="335103"/>
                </a:moveTo>
                <a:cubicBezTo>
                  <a:pt x="588947" y="326992"/>
                  <a:pt x="578976" y="322378"/>
                  <a:pt x="567925" y="322378"/>
                </a:cubicBezTo>
                <a:cubicBezTo>
                  <a:pt x="556726" y="322378"/>
                  <a:pt x="547015" y="326917"/>
                  <a:pt x="540652" y="335065"/>
                </a:cubicBezTo>
                <a:lnTo>
                  <a:pt x="490088" y="399173"/>
                </a:lnTo>
                <a:lnTo>
                  <a:pt x="406186" y="273415"/>
                </a:lnTo>
                <a:cubicBezTo>
                  <a:pt x="400493" y="264820"/>
                  <a:pt x="391303" y="259871"/>
                  <a:pt x="380997" y="259871"/>
                </a:cubicBezTo>
                <a:cubicBezTo>
                  <a:pt x="370728" y="259871"/>
                  <a:pt x="361575" y="264783"/>
                  <a:pt x="355845" y="273341"/>
                </a:cubicBezTo>
                <a:lnTo>
                  <a:pt x="271906" y="399213"/>
                </a:lnTo>
                <a:lnTo>
                  <a:pt x="221342" y="335105"/>
                </a:lnTo>
                <a:cubicBezTo>
                  <a:pt x="215017" y="326994"/>
                  <a:pt x="205046" y="322381"/>
                  <a:pt x="194032" y="322381"/>
                </a:cubicBezTo>
                <a:cubicBezTo>
                  <a:pt x="183018" y="322381"/>
                  <a:pt x="172973" y="327032"/>
                  <a:pt x="166685" y="335068"/>
                </a:cubicBezTo>
                <a:lnTo>
                  <a:pt x="2636" y="543132"/>
                </a:lnTo>
                <a:cubicBezTo>
                  <a:pt x="-1569" y="548453"/>
                  <a:pt x="-639" y="556192"/>
                  <a:pt x="4682" y="560397"/>
                </a:cubicBezTo>
                <a:cubicBezTo>
                  <a:pt x="6952" y="562182"/>
                  <a:pt x="9630" y="563038"/>
                  <a:pt x="12272" y="563038"/>
                </a:cubicBezTo>
                <a:cubicBezTo>
                  <a:pt x="15918" y="563038"/>
                  <a:pt x="19528" y="561438"/>
                  <a:pt x="21946" y="558350"/>
                </a:cubicBezTo>
                <a:lnTo>
                  <a:pt x="186033" y="350210"/>
                </a:lnTo>
                <a:cubicBezTo>
                  <a:pt x="188154" y="347494"/>
                  <a:pt x="191540" y="346936"/>
                  <a:pt x="194032" y="346936"/>
                </a:cubicBezTo>
                <a:cubicBezTo>
                  <a:pt x="196488" y="346936"/>
                  <a:pt x="199874" y="347494"/>
                  <a:pt x="202032" y="350284"/>
                </a:cubicBezTo>
                <a:lnTo>
                  <a:pt x="257582" y="420717"/>
                </a:lnTo>
                <a:lnTo>
                  <a:pt x="124489" y="620218"/>
                </a:lnTo>
                <a:cubicBezTo>
                  <a:pt x="120731" y="625873"/>
                  <a:pt x="122256" y="633500"/>
                  <a:pt x="127875" y="637259"/>
                </a:cubicBezTo>
                <a:cubicBezTo>
                  <a:pt x="133530" y="641017"/>
                  <a:pt x="141157" y="639492"/>
                  <a:pt x="144916" y="633873"/>
                </a:cubicBezTo>
                <a:lnTo>
                  <a:pt x="297983" y="404416"/>
                </a:lnTo>
                <a:lnTo>
                  <a:pt x="330241" y="444488"/>
                </a:lnTo>
                <a:cubicBezTo>
                  <a:pt x="332585" y="447390"/>
                  <a:pt x="336082" y="449064"/>
                  <a:pt x="339803" y="449064"/>
                </a:cubicBezTo>
                <a:cubicBezTo>
                  <a:pt x="343524" y="449064"/>
                  <a:pt x="347059" y="447390"/>
                  <a:pt x="349365" y="444488"/>
                </a:cubicBezTo>
                <a:lnTo>
                  <a:pt x="381401" y="404713"/>
                </a:lnTo>
                <a:lnTo>
                  <a:pt x="413473" y="444488"/>
                </a:lnTo>
                <a:cubicBezTo>
                  <a:pt x="415817" y="447390"/>
                  <a:pt x="419315" y="449064"/>
                  <a:pt x="423035" y="449064"/>
                </a:cubicBezTo>
                <a:cubicBezTo>
                  <a:pt x="426756" y="449064"/>
                  <a:pt x="430291" y="447390"/>
                  <a:pt x="432598" y="444488"/>
                </a:cubicBezTo>
                <a:lnTo>
                  <a:pt x="464409" y="404974"/>
                </a:lnTo>
                <a:lnTo>
                  <a:pt x="617104" y="633869"/>
                </a:lnTo>
                <a:cubicBezTo>
                  <a:pt x="619486" y="637404"/>
                  <a:pt x="623355" y="639339"/>
                  <a:pt x="627336" y="639339"/>
                </a:cubicBezTo>
                <a:cubicBezTo>
                  <a:pt x="629680" y="639339"/>
                  <a:pt x="632061" y="638669"/>
                  <a:pt x="634145" y="637255"/>
                </a:cubicBezTo>
                <a:cubicBezTo>
                  <a:pt x="639801" y="633497"/>
                  <a:pt x="641326" y="625870"/>
                  <a:pt x="637531" y="620214"/>
                </a:cubicBezTo>
                <a:lnTo>
                  <a:pt x="504400" y="420675"/>
                </a:lnTo>
                <a:lnTo>
                  <a:pt x="559950" y="350242"/>
                </a:lnTo>
                <a:cubicBezTo>
                  <a:pt x="562071" y="347526"/>
                  <a:pt x="565456" y="346968"/>
                  <a:pt x="567912" y="346968"/>
                </a:cubicBezTo>
                <a:cubicBezTo>
                  <a:pt x="570405" y="346968"/>
                  <a:pt x="573791" y="347526"/>
                  <a:pt x="575949" y="350317"/>
                </a:cubicBezTo>
                <a:lnTo>
                  <a:pt x="739998" y="558381"/>
                </a:lnTo>
                <a:cubicBezTo>
                  <a:pt x="742416" y="561469"/>
                  <a:pt x="746025" y="563069"/>
                  <a:pt x="749672" y="563069"/>
                </a:cubicBezTo>
                <a:cubicBezTo>
                  <a:pt x="752350" y="563069"/>
                  <a:pt x="755029" y="562213"/>
                  <a:pt x="757262" y="560427"/>
                </a:cubicBezTo>
                <a:cubicBezTo>
                  <a:pt x="762582" y="556223"/>
                  <a:pt x="763513" y="548484"/>
                  <a:pt x="759308" y="543163"/>
                </a:cubicBezTo>
                <a:lnTo>
                  <a:pt x="595297" y="335137"/>
                </a:lnTo>
                <a:close/>
                <a:moveTo>
                  <a:pt x="422965" y="417181"/>
                </a:moveTo>
                <a:lnTo>
                  <a:pt x="390893" y="377407"/>
                </a:lnTo>
                <a:cubicBezTo>
                  <a:pt x="388549" y="374505"/>
                  <a:pt x="385051" y="372830"/>
                  <a:pt x="381331" y="372830"/>
                </a:cubicBezTo>
                <a:cubicBezTo>
                  <a:pt x="377610" y="372830"/>
                  <a:pt x="374075" y="374505"/>
                  <a:pt x="371768" y="377407"/>
                </a:cubicBezTo>
                <a:lnTo>
                  <a:pt x="339770" y="417181"/>
                </a:lnTo>
                <a:lnTo>
                  <a:pt x="312237" y="382989"/>
                </a:lnTo>
                <a:lnTo>
                  <a:pt x="376271" y="287034"/>
                </a:lnTo>
                <a:cubicBezTo>
                  <a:pt x="377424" y="285285"/>
                  <a:pt x="378950" y="284467"/>
                  <a:pt x="380996" y="284467"/>
                </a:cubicBezTo>
                <a:cubicBezTo>
                  <a:pt x="383080" y="284467"/>
                  <a:pt x="384531" y="285248"/>
                  <a:pt x="385721" y="286997"/>
                </a:cubicBezTo>
                <a:lnTo>
                  <a:pt x="450127" y="383551"/>
                </a:lnTo>
                <a:lnTo>
                  <a:pt x="423039" y="417186"/>
                </a:lnTo>
                <a:close/>
                <a:moveTo>
                  <a:pt x="641821" y="71195"/>
                </a:moveTo>
                <a:cubicBezTo>
                  <a:pt x="641821" y="64386"/>
                  <a:pt x="636315" y="58917"/>
                  <a:pt x="629543" y="58917"/>
                </a:cubicBezTo>
                <a:cubicBezTo>
                  <a:pt x="622771" y="58917"/>
                  <a:pt x="617264" y="64423"/>
                  <a:pt x="617264" y="71195"/>
                </a:cubicBezTo>
                <a:cubicBezTo>
                  <a:pt x="617264" y="90431"/>
                  <a:pt x="601600" y="106096"/>
                  <a:pt x="582363" y="106096"/>
                </a:cubicBezTo>
                <a:cubicBezTo>
                  <a:pt x="575554" y="106096"/>
                  <a:pt x="570085" y="111602"/>
                  <a:pt x="570085" y="118375"/>
                </a:cubicBezTo>
                <a:cubicBezTo>
                  <a:pt x="570085" y="125146"/>
                  <a:pt x="575591" y="130653"/>
                  <a:pt x="582363" y="130653"/>
                </a:cubicBezTo>
                <a:cubicBezTo>
                  <a:pt x="601599" y="130653"/>
                  <a:pt x="617264" y="146317"/>
                  <a:pt x="617264" y="165554"/>
                </a:cubicBezTo>
                <a:cubicBezTo>
                  <a:pt x="617264" y="172363"/>
                  <a:pt x="622770" y="177832"/>
                  <a:pt x="629543" y="177832"/>
                </a:cubicBezTo>
                <a:cubicBezTo>
                  <a:pt x="636314" y="177832"/>
                  <a:pt x="641821" y="172326"/>
                  <a:pt x="641821" y="165554"/>
                </a:cubicBezTo>
                <a:cubicBezTo>
                  <a:pt x="641821" y="146318"/>
                  <a:pt x="657485" y="130653"/>
                  <a:pt x="676722" y="130653"/>
                </a:cubicBezTo>
                <a:cubicBezTo>
                  <a:pt x="683531" y="130653"/>
                  <a:pt x="689000" y="125147"/>
                  <a:pt x="689000" y="118375"/>
                </a:cubicBezTo>
                <a:cubicBezTo>
                  <a:pt x="689000" y="111603"/>
                  <a:pt x="683494" y="106096"/>
                  <a:pt x="676722" y="106096"/>
                </a:cubicBezTo>
                <a:cubicBezTo>
                  <a:pt x="657486" y="106096"/>
                  <a:pt x="641821" y="90432"/>
                  <a:pt x="641821" y="71195"/>
                </a:cubicBezTo>
                <a:close/>
                <a:moveTo>
                  <a:pt x="629543" y="129425"/>
                </a:moveTo>
                <a:cubicBezTo>
                  <a:pt x="626343" y="125295"/>
                  <a:pt x="622659" y="121574"/>
                  <a:pt x="618530" y="118412"/>
                </a:cubicBezTo>
                <a:cubicBezTo>
                  <a:pt x="622660" y="115212"/>
                  <a:pt x="626380" y="111528"/>
                  <a:pt x="629543" y="107399"/>
                </a:cubicBezTo>
                <a:cubicBezTo>
                  <a:pt x="632742" y="111529"/>
                  <a:pt x="636426" y="115250"/>
                  <a:pt x="640555" y="118412"/>
                </a:cubicBezTo>
                <a:cubicBezTo>
                  <a:pt x="636425" y="121612"/>
                  <a:pt x="632705" y="125295"/>
                  <a:pt x="629543" y="129425"/>
                </a:cubicBezTo>
                <a:close/>
                <a:moveTo>
                  <a:pt x="72921" y="241829"/>
                </a:moveTo>
                <a:cubicBezTo>
                  <a:pt x="72921" y="248638"/>
                  <a:pt x="78427" y="254108"/>
                  <a:pt x="85199" y="254108"/>
                </a:cubicBezTo>
                <a:cubicBezTo>
                  <a:pt x="104435" y="254108"/>
                  <a:pt x="120100" y="269772"/>
                  <a:pt x="120100" y="289008"/>
                </a:cubicBezTo>
                <a:cubicBezTo>
                  <a:pt x="120100" y="295817"/>
                  <a:pt x="125606" y="301287"/>
                  <a:pt x="132378" y="301287"/>
                </a:cubicBezTo>
                <a:cubicBezTo>
                  <a:pt x="139151" y="301287"/>
                  <a:pt x="144657" y="295780"/>
                  <a:pt x="144657" y="289008"/>
                </a:cubicBezTo>
                <a:cubicBezTo>
                  <a:pt x="144657" y="269773"/>
                  <a:pt x="160321" y="254108"/>
                  <a:pt x="179558" y="254108"/>
                </a:cubicBezTo>
                <a:cubicBezTo>
                  <a:pt x="186367" y="254108"/>
                  <a:pt x="191836" y="248601"/>
                  <a:pt x="191836" y="241829"/>
                </a:cubicBezTo>
                <a:cubicBezTo>
                  <a:pt x="191836" y="235057"/>
                  <a:pt x="186330" y="229550"/>
                  <a:pt x="179558" y="229550"/>
                </a:cubicBezTo>
                <a:cubicBezTo>
                  <a:pt x="160322" y="229550"/>
                  <a:pt x="144657" y="213887"/>
                  <a:pt x="144657" y="194650"/>
                </a:cubicBezTo>
                <a:cubicBezTo>
                  <a:pt x="144657" y="187841"/>
                  <a:pt x="139151" y="182371"/>
                  <a:pt x="132378" y="182371"/>
                </a:cubicBezTo>
                <a:cubicBezTo>
                  <a:pt x="125606" y="182371"/>
                  <a:pt x="120100" y="187878"/>
                  <a:pt x="120100" y="194650"/>
                </a:cubicBezTo>
                <a:cubicBezTo>
                  <a:pt x="120100" y="213886"/>
                  <a:pt x="104436" y="229550"/>
                  <a:pt x="85199" y="229550"/>
                </a:cubicBezTo>
                <a:cubicBezTo>
                  <a:pt x="78390" y="229550"/>
                  <a:pt x="72921" y="235057"/>
                  <a:pt x="72921" y="241829"/>
                </a:cubicBezTo>
                <a:close/>
                <a:moveTo>
                  <a:pt x="132415" y="230778"/>
                </a:moveTo>
                <a:cubicBezTo>
                  <a:pt x="135614" y="234908"/>
                  <a:pt x="139298" y="238629"/>
                  <a:pt x="143427" y="241791"/>
                </a:cubicBezTo>
                <a:cubicBezTo>
                  <a:pt x="139297" y="244991"/>
                  <a:pt x="135577" y="248674"/>
                  <a:pt x="132415" y="252804"/>
                </a:cubicBezTo>
                <a:cubicBezTo>
                  <a:pt x="129215" y="248674"/>
                  <a:pt x="125531" y="244953"/>
                  <a:pt x="121402" y="241791"/>
                </a:cubicBezTo>
                <a:cubicBezTo>
                  <a:pt x="125532" y="238591"/>
                  <a:pt x="129253" y="234908"/>
                  <a:pt x="132415" y="2307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6430"/>
                                        </p:tgtEl>
                                        <p:attrNameLst>
                                          <p:attrName>style.visibility</p:attrName>
                                        </p:attrNameLst>
                                      </p:cBhvr>
                                      <p:to>
                                        <p:strVal val="visible"/>
                                      </p:to>
                                    </p:set>
                                    <p:anim calcmode="lin" valueType="num">
                                      <p:cBhvr additive="base">
                                        <p:cTn dur="500"/>
                                        <p:tgtEl>
                                          <p:spTgt spid="16430"/>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6437"/>
                                        </p:tgtEl>
                                        <p:attrNameLst>
                                          <p:attrName>style.visibility</p:attrName>
                                        </p:attrNameLst>
                                      </p:cBhvr>
                                      <p:to>
                                        <p:strVal val="visible"/>
                                      </p:to>
                                    </p:set>
                                    <p:animEffect filter="fade" transition="in">
                                      <p:cBhvr>
                                        <p:cTn dur="500"/>
                                        <p:tgtEl>
                                          <p:spTgt spid="16437"/>
                                        </p:tgtEl>
                                      </p:cBhvr>
                                    </p:animEffect>
                                  </p:childTnLst>
                                </p:cTn>
                              </p:par>
                              <p:par>
                                <p:cTn fill="hold" nodeType="withEffect" presetClass="entr" presetID="10" presetSubtype="0">
                                  <p:stCondLst>
                                    <p:cond delay="250"/>
                                  </p:stCondLst>
                                  <p:childTnLst>
                                    <p:set>
                                      <p:cBhvr>
                                        <p:cTn dur="1" fill="hold">
                                          <p:stCondLst>
                                            <p:cond delay="0"/>
                                          </p:stCondLst>
                                        </p:cTn>
                                        <p:tgtEl>
                                          <p:spTgt spid="16438"/>
                                        </p:tgtEl>
                                        <p:attrNameLst>
                                          <p:attrName>style.visibility</p:attrName>
                                        </p:attrNameLst>
                                      </p:cBhvr>
                                      <p:to>
                                        <p:strVal val="visible"/>
                                      </p:to>
                                    </p:set>
                                    <p:animEffect filter="fade" transition="in">
                                      <p:cBhvr>
                                        <p:cTn dur="500"/>
                                        <p:tgtEl>
                                          <p:spTgt spid="16438"/>
                                        </p:tgtEl>
                                      </p:cBhvr>
                                    </p:animEffect>
                                  </p:childTnLst>
                                </p:cTn>
                              </p:par>
                              <p:par>
                                <p:cTn fill="hold" nodeType="withEffect" presetClass="entr" presetID="10" presetSubtype="0">
                                  <p:stCondLst>
                                    <p:cond delay="250"/>
                                  </p:stCondLst>
                                  <p:childTnLst>
                                    <p:set>
                                      <p:cBhvr>
                                        <p:cTn dur="1" fill="hold">
                                          <p:stCondLst>
                                            <p:cond delay="0"/>
                                          </p:stCondLst>
                                        </p:cTn>
                                        <p:tgtEl>
                                          <p:spTgt spid="16439"/>
                                        </p:tgtEl>
                                        <p:attrNameLst>
                                          <p:attrName>style.visibility</p:attrName>
                                        </p:attrNameLst>
                                      </p:cBhvr>
                                      <p:to>
                                        <p:strVal val="visible"/>
                                      </p:to>
                                    </p:set>
                                    <p:animEffect filter="fade" transition="in">
                                      <p:cBhvr>
                                        <p:cTn dur="500"/>
                                        <p:tgtEl>
                                          <p:spTgt spid="16439"/>
                                        </p:tgtEl>
                                      </p:cBhvr>
                                    </p:animEffect>
                                  </p:childTnLst>
                                </p:cTn>
                              </p:par>
                            </p:childTnLst>
                          </p:cTn>
                        </p:par>
                        <p:par>
                          <p:cTn fill="hold">
                            <p:stCondLst>
                              <p:cond delay="500"/>
                            </p:stCondLst>
                            <p:childTnLst>
                              <p:par>
                                <p:cTn fill="hold" nodeType="afterEffect" presetClass="entr" presetID="10" presetSubtype="0">
                                  <p:stCondLst>
                                    <p:cond delay="1000"/>
                                  </p:stCondLst>
                                  <p:childTnLst>
                                    <p:set>
                                      <p:cBhvr>
                                        <p:cTn dur="1" fill="hold">
                                          <p:stCondLst>
                                            <p:cond delay="0"/>
                                          </p:stCondLst>
                                        </p:cTn>
                                        <p:tgtEl>
                                          <p:spTgt spid="16431"/>
                                        </p:tgtEl>
                                        <p:attrNameLst>
                                          <p:attrName>style.visibility</p:attrName>
                                        </p:attrNameLst>
                                      </p:cBhvr>
                                      <p:to>
                                        <p:strVal val="visible"/>
                                      </p:to>
                                    </p:set>
                                    <p:animEffect filter="fade" transition="in">
                                      <p:cBhvr>
                                        <p:cTn dur="500"/>
                                        <p:tgtEl>
                                          <p:spTgt spid="16431"/>
                                        </p:tgtEl>
                                      </p:cBhvr>
                                    </p:animEffect>
                                  </p:childTnLst>
                                </p:cTn>
                              </p:par>
                              <p:par>
                                <p:cTn fill="hold" nodeType="withEffect" presetClass="entr" presetID="10" presetSubtype="0">
                                  <p:stCondLst>
                                    <p:cond delay="1000"/>
                                  </p:stCondLst>
                                  <p:childTnLst>
                                    <p:set>
                                      <p:cBhvr>
                                        <p:cTn dur="1" fill="hold">
                                          <p:stCondLst>
                                            <p:cond delay="0"/>
                                          </p:stCondLst>
                                        </p:cTn>
                                        <p:tgtEl>
                                          <p:spTgt spid="16432"/>
                                        </p:tgtEl>
                                        <p:attrNameLst>
                                          <p:attrName>style.visibility</p:attrName>
                                        </p:attrNameLst>
                                      </p:cBhvr>
                                      <p:to>
                                        <p:strVal val="visible"/>
                                      </p:to>
                                    </p:set>
                                    <p:animEffect filter="fade" transition="in">
                                      <p:cBhvr>
                                        <p:cTn dur="500"/>
                                        <p:tgtEl>
                                          <p:spTgt spid="16432"/>
                                        </p:tgtEl>
                                      </p:cBhvr>
                                    </p:animEffect>
                                  </p:childTnLst>
                                </p:cTn>
                              </p:par>
                              <p:par>
                                <p:cTn fill="hold" nodeType="withEffect" presetClass="entr" presetID="10" presetSubtype="0">
                                  <p:stCondLst>
                                    <p:cond delay="1000"/>
                                  </p:stCondLst>
                                  <p:childTnLst>
                                    <p:set>
                                      <p:cBhvr>
                                        <p:cTn dur="1" fill="hold">
                                          <p:stCondLst>
                                            <p:cond delay="0"/>
                                          </p:stCondLst>
                                        </p:cTn>
                                        <p:tgtEl>
                                          <p:spTgt spid="16433"/>
                                        </p:tgtEl>
                                        <p:attrNameLst>
                                          <p:attrName>style.visibility</p:attrName>
                                        </p:attrNameLst>
                                      </p:cBhvr>
                                      <p:to>
                                        <p:strVal val="visible"/>
                                      </p:to>
                                    </p:set>
                                    <p:animEffect filter="fade" transition="in">
                                      <p:cBhvr>
                                        <p:cTn dur="500"/>
                                        <p:tgtEl>
                                          <p:spTgt spid="16433"/>
                                        </p:tgtEl>
                                      </p:cBhvr>
                                    </p:animEffect>
                                  </p:childTnLst>
                                </p:cTn>
                              </p:par>
                              <p:par>
                                <p:cTn fill="hold" nodeType="withEffect" presetClass="entr" presetID="23" presetSubtype="16">
                                  <p:stCondLst>
                                    <p:cond delay="1000"/>
                                  </p:stCondLst>
                                  <p:childTnLst>
                                    <p:set>
                                      <p:cBhvr>
                                        <p:cTn dur="1" fill="hold">
                                          <p:stCondLst>
                                            <p:cond delay="0"/>
                                          </p:stCondLst>
                                        </p:cTn>
                                        <p:tgtEl>
                                          <p:spTgt spid="16434"/>
                                        </p:tgtEl>
                                        <p:attrNameLst>
                                          <p:attrName>style.visibility</p:attrName>
                                        </p:attrNameLst>
                                      </p:cBhvr>
                                      <p:to>
                                        <p:strVal val="visible"/>
                                      </p:to>
                                    </p:set>
                                    <p:anim calcmode="lin" valueType="num">
                                      <p:cBhvr additive="base">
                                        <p:cTn dur="500"/>
                                        <p:tgtEl>
                                          <p:spTgt spid="16434"/>
                                        </p:tgtEl>
                                        <p:attrNameLst>
                                          <p:attrName>ppt_w</p:attrName>
                                        </p:attrNameLst>
                                      </p:cBhvr>
                                      <p:tavLst>
                                        <p:tav fmla="" tm="0">
                                          <p:val>
                                            <p:strVal val="0"/>
                                          </p:val>
                                        </p:tav>
                                        <p:tav fmla="" tm="100000">
                                          <p:val>
                                            <p:strVal val="#ppt_w"/>
                                          </p:val>
                                        </p:tav>
                                      </p:tavLst>
                                    </p:anim>
                                    <p:anim calcmode="lin" valueType="num">
                                      <p:cBhvr additive="base">
                                        <p:cTn dur="500"/>
                                        <p:tgtEl>
                                          <p:spTgt spid="1643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6435"/>
                                        </p:tgtEl>
                                        <p:attrNameLst>
                                          <p:attrName>style.visibility</p:attrName>
                                        </p:attrNameLst>
                                      </p:cBhvr>
                                      <p:to>
                                        <p:strVal val="visible"/>
                                      </p:to>
                                    </p:set>
                                    <p:anim calcmode="lin" valueType="num">
                                      <p:cBhvr additive="base">
                                        <p:cTn dur="500"/>
                                        <p:tgtEl>
                                          <p:spTgt spid="16435"/>
                                        </p:tgtEl>
                                        <p:attrNameLst>
                                          <p:attrName>ppt_w</p:attrName>
                                        </p:attrNameLst>
                                      </p:cBhvr>
                                      <p:tavLst>
                                        <p:tav fmla="" tm="0">
                                          <p:val>
                                            <p:strVal val="0"/>
                                          </p:val>
                                        </p:tav>
                                        <p:tav fmla="" tm="100000">
                                          <p:val>
                                            <p:strVal val="#ppt_w"/>
                                          </p:val>
                                        </p:tav>
                                      </p:tavLst>
                                    </p:anim>
                                    <p:anim calcmode="lin" valueType="num">
                                      <p:cBhvr additive="base">
                                        <p:cTn dur="500"/>
                                        <p:tgtEl>
                                          <p:spTgt spid="1643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6436"/>
                                        </p:tgtEl>
                                        <p:attrNameLst>
                                          <p:attrName>style.visibility</p:attrName>
                                        </p:attrNameLst>
                                      </p:cBhvr>
                                      <p:to>
                                        <p:strVal val="visible"/>
                                      </p:to>
                                    </p:set>
                                    <p:anim calcmode="lin" valueType="num">
                                      <p:cBhvr additive="base">
                                        <p:cTn dur="500"/>
                                        <p:tgtEl>
                                          <p:spTgt spid="16436"/>
                                        </p:tgtEl>
                                        <p:attrNameLst>
                                          <p:attrName>ppt_w</p:attrName>
                                        </p:attrNameLst>
                                      </p:cBhvr>
                                      <p:tavLst>
                                        <p:tav fmla="" tm="0">
                                          <p:val>
                                            <p:strVal val="0"/>
                                          </p:val>
                                        </p:tav>
                                        <p:tav fmla="" tm="100000">
                                          <p:val>
                                            <p:strVal val="#ppt_w"/>
                                          </p:val>
                                        </p:tav>
                                      </p:tavLst>
                                    </p:anim>
                                    <p:anim calcmode="lin" valueType="num">
                                      <p:cBhvr additive="base">
                                        <p:cTn dur="500"/>
                                        <p:tgtEl>
                                          <p:spTgt spid="1643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6447"/>
                                        </p:tgtEl>
                                        <p:attrNameLst>
                                          <p:attrName>style.visibility</p:attrName>
                                        </p:attrNameLst>
                                      </p:cBhvr>
                                      <p:to>
                                        <p:strVal val="visible"/>
                                      </p:to>
                                    </p:set>
                                    <p:anim calcmode="lin" valueType="num">
                                      <p:cBhvr additive="base">
                                        <p:cTn dur="500"/>
                                        <p:tgtEl>
                                          <p:spTgt spid="16447"/>
                                        </p:tgtEl>
                                        <p:attrNameLst>
                                          <p:attrName>ppt_w</p:attrName>
                                        </p:attrNameLst>
                                      </p:cBhvr>
                                      <p:tavLst>
                                        <p:tav fmla="" tm="0">
                                          <p:val>
                                            <p:strVal val="0"/>
                                          </p:val>
                                        </p:tav>
                                        <p:tav fmla="" tm="100000">
                                          <p:val>
                                            <p:strVal val="#ppt_w"/>
                                          </p:val>
                                        </p:tav>
                                      </p:tavLst>
                                    </p:anim>
                                    <p:anim calcmode="lin" valueType="num">
                                      <p:cBhvr additive="base">
                                        <p:cTn dur="500"/>
                                        <p:tgtEl>
                                          <p:spTgt spid="1644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6448"/>
                                        </p:tgtEl>
                                        <p:attrNameLst>
                                          <p:attrName>style.visibility</p:attrName>
                                        </p:attrNameLst>
                                      </p:cBhvr>
                                      <p:to>
                                        <p:strVal val="visible"/>
                                      </p:to>
                                    </p:set>
                                    <p:anim calcmode="lin" valueType="num">
                                      <p:cBhvr additive="base">
                                        <p:cTn dur="500"/>
                                        <p:tgtEl>
                                          <p:spTgt spid="16448"/>
                                        </p:tgtEl>
                                        <p:attrNameLst>
                                          <p:attrName>ppt_w</p:attrName>
                                        </p:attrNameLst>
                                      </p:cBhvr>
                                      <p:tavLst>
                                        <p:tav fmla="" tm="0">
                                          <p:val>
                                            <p:strVal val="0"/>
                                          </p:val>
                                        </p:tav>
                                        <p:tav fmla="" tm="100000">
                                          <p:val>
                                            <p:strVal val="#ppt_w"/>
                                          </p:val>
                                        </p:tav>
                                      </p:tavLst>
                                    </p:anim>
                                    <p:anim calcmode="lin" valueType="num">
                                      <p:cBhvr additive="base">
                                        <p:cTn dur="500"/>
                                        <p:tgtEl>
                                          <p:spTgt spid="1644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16449"/>
                                        </p:tgtEl>
                                        <p:attrNameLst>
                                          <p:attrName>style.visibility</p:attrName>
                                        </p:attrNameLst>
                                      </p:cBhvr>
                                      <p:to>
                                        <p:strVal val="visible"/>
                                      </p:to>
                                    </p:set>
                                    <p:anim calcmode="lin" valueType="num">
                                      <p:cBhvr additive="base">
                                        <p:cTn dur="500"/>
                                        <p:tgtEl>
                                          <p:spTgt spid="16449"/>
                                        </p:tgtEl>
                                        <p:attrNameLst>
                                          <p:attrName>ppt_w</p:attrName>
                                        </p:attrNameLst>
                                      </p:cBhvr>
                                      <p:tavLst>
                                        <p:tav fmla="" tm="0">
                                          <p:val>
                                            <p:strVal val="0"/>
                                          </p:val>
                                        </p:tav>
                                        <p:tav fmla="" tm="100000">
                                          <p:val>
                                            <p:strVal val="#ppt_w"/>
                                          </p:val>
                                        </p:tav>
                                      </p:tavLst>
                                    </p:anim>
                                    <p:anim calcmode="lin" valueType="num">
                                      <p:cBhvr additive="base">
                                        <p:cTn dur="500"/>
                                        <p:tgtEl>
                                          <p:spTgt spid="16449"/>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250"/>
                                  </p:stCondLst>
                                  <p:childTnLst>
                                    <p:set>
                                      <p:cBhvr>
                                        <p:cTn dur="1" fill="hold">
                                          <p:stCondLst>
                                            <p:cond delay="0"/>
                                          </p:stCondLst>
                                        </p:cTn>
                                        <p:tgtEl>
                                          <p:spTgt spid="16440"/>
                                        </p:tgtEl>
                                        <p:attrNameLst>
                                          <p:attrName>style.visibility</p:attrName>
                                        </p:attrNameLst>
                                      </p:cBhvr>
                                      <p:to>
                                        <p:strVal val="visible"/>
                                      </p:to>
                                    </p:set>
                                    <p:animEffect filter="fade" transition="in">
                                      <p:cBhvr>
                                        <p:cTn dur="500"/>
                                        <p:tgtEl>
                                          <p:spTgt spid="16440"/>
                                        </p:tgtEl>
                                      </p:cBhvr>
                                    </p:animEffect>
                                  </p:childTnLst>
                                </p:cTn>
                              </p:par>
                              <p:par>
                                <p:cTn fill="hold" nodeType="withEffect" presetClass="entr" presetID="10" presetSubtype="0">
                                  <p:stCondLst>
                                    <p:cond delay="1250"/>
                                  </p:stCondLst>
                                  <p:childTnLst>
                                    <p:set>
                                      <p:cBhvr>
                                        <p:cTn dur="1" fill="hold">
                                          <p:stCondLst>
                                            <p:cond delay="0"/>
                                          </p:stCondLst>
                                        </p:cTn>
                                        <p:tgtEl>
                                          <p:spTgt spid="16441"/>
                                        </p:tgtEl>
                                        <p:attrNameLst>
                                          <p:attrName>style.visibility</p:attrName>
                                        </p:attrNameLst>
                                      </p:cBhvr>
                                      <p:to>
                                        <p:strVal val="visible"/>
                                      </p:to>
                                    </p:set>
                                    <p:animEffect filter="fade" transition="in">
                                      <p:cBhvr>
                                        <p:cTn dur="500"/>
                                        <p:tgtEl>
                                          <p:spTgt spid="16441"/>
                                        </p:tgtEl>
                                      </p:cBhvr>
                                    </p:animEffect>
                                  </p:childTnLst>
                                </p:cTn>
                              </p:par>
                              <p:par>
                                <p:cTn fill="hold" nodeType="withEffect" presetClass="entr" presetID="10" presetSubtype="0">
                                  <p:stCondLst>
                                    <p:cond delay="1250"/>
                                  </p:stCondLst>
                                  <p:childTnLst>
                                    <p:set>
                                      <p:cBhvr>
                                        <p:cTn dur="1" fill="hold">
                                          <p:stCondLst>
                                            <p:cond delay="0"/>
                                          </p:stCondLst>
                                        </p:cTn>
                                        <p:tgtEl>
                                          <p:spTgt spid="16442"/>
                                        </p:tgtEl>
                                        <p:attrNameLst>
                                          <p:attrName>style.visibility</p:attrName>
                                        </p:attrNameLst>
                                      </p:cBhvr>
                                      <p:to>
                                        <p:strVal val="visible"/>
                                      </p:to>
                                    </p:set>
                                    <p:animEffect filter="fade" transition="in">
                                      <p:cBhvr>
                                        <p:cTn dur="500"/>
                                        <p:tgtEl>
                                          <p:spTgt spid="16442"/>
                                        </p:tgtEl>
                                      </p:cBhvr>
                                    </p:animEffect>
                                  </p:childTnLst>
                                </p:cTn>
                              </p:par>
                              <p:par>
                                <p:cTn fill="hold" nodeType="withEffect" presetClass="entr" presetID="10" presetSubtype="0">
                                  <p:stCondLst>
                                    <p:cond delay="1250"/>
                                  </p:stCondLst>
                                  <p:childTnLst>
                                    <p:set>
                                      <p:cBhvr>
                                        <p:cTn dur="1" fill="hold">
                                          <p:stCondLst>
                                            <p:cond delay="0"/>
                                          </p:stCondLst>
                                        </p:cTn>
                                        <p:tgtEl>
                                          <p:spTgt spid="16443"/>
                                        </p:tgtEl>
                                        <p:attrNameLst>
                                          <p:attrName>style.visibility</p:attrName>
                                        </p:attrNameLst>
                                      </p:cBhvr>
                                      <p:to>
                                        <p:strVal val="visible"/>
                                      </p:to>
                                    </p:set>
                                    <p:animEffect filter="fade" transition="in">
                                      <p:cBhvr>
                                        <p:cTn dur="500"/>
                                        <p:tgtEl>
                                          <p:spTgt spid="16443"/>
                                        </p:tgtEl>
                                      </p:cBhvr>
                                    </p:animEffect>
                                  </p:childTnLst>
                                </p:cTn>
                              </p:par>
                              <p:par>
                                <p:cTn fill="hold" nodeType="withEffect" presetClass="entr" presetID="10" presetSubtype="0">
                                  <p:stCondLst>
                                    <p:cond delay="1250"/>
                                  </p:stCondLst>
                                  <p:childTnLst>
                                    <p:set>
                                      <p:cBhvr>
                                        <p:cTn dur="1" fill="hold">
                                          <p:stCondLst>
                                            <p:cond delay="0"/>
                                          </p:stCondLst>
                                        </p:cTn>
                                        <p:tgtEl>
                                          <p:spTgt spid="16444"/>
                                        </p:tgtEl>
                                        <p:attrNameLst>
                                          <p:attrName>style.visibility</p:attrName>
                                        </p:attrNameLst>
                                      </p:cBhvr>
                                      <p:to>
                                        <p:strVal val="visible"/>
                                      </p:to>
                                    </p:set>
                                    <p:animEffect filter="fade" transition="in">
                                      <p:cBhvr>
                                        <p:cTn dur="500"/>
                                        <p:tgtEl>
                                          <p:spTgt spid="16444"/>
                                        </p:tgtEl>
                                      </p:cBhvr>
                                    </p:animEffect>
                                  </p:childTnLst>
                                </p:cTn>
                              </p:par>
                              <p:par>
                                <p:cTn fill="hold" nodeType="withEffect" presetClass="entr" presetID="10" presetSubtype="0">
                                  <p:stCondLst>
                                    <p:cond delay="1250"/>
                                  </p:stCondLst>
                                  <p:childTnLst>
                                    <p:set>
                                      <p:cBhvr>
                                        <p:cTn dur="1" fill="hold">
                                          <p:stCondLst>
                                            <p:cond delay="0"/>
                                          </p:stCondLst>
                                        </p:cTn>
                                        <p:tgtEl>
                                          <p:spTgt spid="16445"/>
                                        </p:tgtEl>
                                        <p:attrNameLst>
                                          <p:attrName>style.visibility</p:attrName>
                                        </p:attrNameLst>
                                      </p:cBhvr>
                                      <p:to>
                                        <p:strVal val="visible"/>
                                      </p:to>
                                    </p:set>
                                    <p:animEffect filter="fade" transition="in">
                                      <p:cBhvr>
                                        <p:cTn dur="500"/>
                                        <p:tgtEl>
                                          <p:spTgt spid="16445"/>
                                        </p:tgtEl>
                                      </p:cBhvr>
                                    </p:animEffect>
                                  </p:childTnLst>
                                </p:cTn>
                              </p:par>
                              <p:par>
                                <p:cTn fill="hold" nodeType="withEffect" presetClass="entr" presetID="10" presetSubtype="0">
                                  <p:stCondLst>
                                    <p:cond delay="1250"/>
                                  </p:stCondLst>
                                  <p:childTnLst>
                                    <p:set>
                                      <p:cBhvr>
                                        <p:cTn dur="1" fill="hold">
                                          <p:stCondLst>
                                            <p:cond delay="0"/>
                                          </p:stCondLst>
                                        </p:cTn>
                                        <p:tgtEl>
                                          <p:spTgt spid="16446"/>
                                        </p:tgtEl>
                                        <p:attrNameLst>
                                          <p:attrName>style.visibility</p:attrName>
                                        </p:attrNameLst>
                                      </p:cBhvr>
                                      <p:to>
                                        <p:strVal val="visible"/>
                                      </p:to>
                                    </p:set>
                                    <p:animEffect filter="fade" transition="in">
                                      <p:cBhvr>
                                        <p:cTn dur="500"/>
                                        <p:tgtEl>
                                          <p:spTgt spid="1644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53" name="Shape 16453"/>
        <p:cNvGrpSpPr/>
        <p:nvPr/>
      </p:nvGrpSpPr>
      <p:grpSpPr>
        <a:xfrm>
          <a:off x="0" y="0"/>
          <a:ext cx="0" cy="0"/>
          <a:chOff x="0" y="0"/>
          <a:chExt cx="0" cy="0"/>
        </a:xfrm>
      </p:grpSpPr>
      <p:pic>
        <p:nvPicPr>
          <p:cNvPr id="16454" name="Google Shape;16454;p274"/>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6455" name="Google Shape;16455;p274"/>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456" name="Google Shape;16456;p274"/>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6457" name="Google Shape;16457;p274"/>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6458" name="Google Shape;16458;p274"/>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6459" name="Google Shape;16459;p274"/>
          <p:cNvSpPr/>
          <p:nvPr/>
        </p:nvSpPr>
        <p:spPr>
          <a:xfrm>
            <a:off x="5130143" y="3273586"/>
            <a:ext cx="7061855" cy="92333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5400">
                <a:solidFill>
                  <a:srgbClr val="FFFFFF"/>
                </a:solidFill>
                <a:latin typeface="Lustria"/>
                <a:ea typeface="Lustria"/>
                <a:cs typeface="Lustria"/>
                <a:sym typeface="Lustria"/>
              </a:rPr>
              <a:t>PCDT HPN</a:t>
            </a:r>
            <a:endParaRPr/>
          </a:p>
        </p:txBody>
      </p:sp>
      <p:grpSp>
        <p:nvGrpSpPr>
          <p:cNvPr id="16460" name="Google Shape;16460;p274"/>
          <p:cNvGrpSpPr/>
          <p:nvPr/>
        </p:nvGrpSpPr>
        <p:grpSpPr>
          <a:xfrm>
            <a:off x="5257989" y="2134054"/>
            <a:ext cx="983316" cy="983316"/>
            <a:chOff x="-951397" y="1963883"/>
            <a:chExt cx="571500" cy="571500"/>
          </a:xfrm>
        </p:grpSpPr>
        <p:sp>
          <p:nvSpPr>
            <p:cNvPr id="16461" name="Google Shape;16461;p274"/>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462" name="Google Shape;16462;p274"/>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463" name="Google Shape;16463;p274"/>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464" name="Google Shape;16464;p274"/>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465" name="Google Shape;16465;p274"/>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6455"/>
                                        </p:tgtEl>
                                        <p:attrNameLst>
                                          <p:attrName>style.visibility</p:attrName>
                                        </p:attrNameLst>
                                      </p:cBhvr>
                                      <p:to>
                                        <p:strVal val="visible"/>
                                      </p:to>
                                    </p:set>
                                    <p:animEffect filter="fade" transition="in">
                                      <p:cBhvr>
                                        <p:cTn dur="500"/>
                                        <p:tgtEl>
                                          <p:spTgt spid="16455"/>
                                        </p:tgtEl>
                                      </p:cBhvr>
                                    </p:animEffect>
                                  </p:childTnLst>
                                </p:cTn>
                              </p:par>
                              <p:par>
                                <p:cTn fill="hold" nodeType="withEffect" presetClass="entr" presetID="10" presetSubtype="0">
                                  <p:stCondLst>
                                    <p:cond delay="0"/>
                                  </p:stCondLst>
                                  <p:childTnLst>
                                    <p:set>
                                      <p:cBhvr>
                                        <p:cTn dur="1" fill="hold">
                                          <p:stCondLst>
                                            <p:cond delay="0"/>
                                          </p:stCondLst>
                                        </p:cTn>
                                        <p:tgtEl>
                                          <p:spTgt spid="16456"/>
                                        </p:tgtEl>
                                        <p:attrNameLst>
                                          <p:attrName>style.visibility</p:attrName>
                                        </p:attrNameLst>
                                      </p:cBhvr>
                                      <p:to>
                                        <p:strVal val="visible"/>
                                      </p:to>
                                    </p:set>
                                    <p:animEffect filter="fade" transition="in">
                                      <p:cBhvr>
                                        <p:cTn dur="500"/>
                                        <p:tgtEl>
                                          <p:spTgt spid="16456"/>
                                        </p:tgtEl>
                                      </p:cBhvr>
                                    </p:animEffect>
                                  </p:childTnLst>
                                </p:cTn>
                              </p:par>
                              <p:par>
                                <p:cTn fill="hold" nodeType="withEffect" presetClass="entr" presetID="10" presetSubtype="0">
                                  <p:stCondLst>
                                    <p:cond delay="500"/>
                                  </p:stCondLst>
                                  <p:childTnLst>
                                    <p:set>
                                      <p:cBhvr>
                                        <p:cTn dur="1" fill="hold">
                                          <p:stCondLst>
                                            <p:cond delay="0"/>
                                          </p:stCondLst>
                                        </p:cTn>
                                        <p:tgtEl>
                                          <p:spTgt spid="16459"/>
                                        </p:tgtEl>
                                        <p:attrNameLst>
                                          <p:attrName>style.visibility</p:attrName>
                                        </p:attrNameLst>
                                      </p:cBhvr>
                                      <p:to>
                                        <p:strVal val="visible"/>
                                      </p:to>
                                    </p:set>
                                    <p:animEffect filter="fade" transition="in">
                                      <p:cBhvr>
                                        <p:cTn dur="500"/>
                                        <p:tgtEl>
                                          <p:spTgt spid="16459"/>
                                        </p:tgtEl>
                                      </p:cBhvr>
                                    </p:animEffect>
                                  </p:childTnLst>
                                </p:cTn>
                              </p:par>
                              <p:par>
                                <p:cTn fill="hold" nodeType="withEffect" presetClass="entr" presetID="10" presetSubtype="0">
                                  <p:stCondLst>
                                    <p:cond delay="500"/>
                                  </p:stCondLst>
                                  <p:childTnLst>
                                    <p:set>
                                      <p:cBhvr>
                                        <p:cTn dur="1" fill="hold">
                                          <p:stCondLst>
                                            <p:cond delay="0"/>
                                          </p:stCondLst>
                                        </p:cTn>
                                        <p:tgtEl>
                                          <p:spTgt spid="16460"/>
                                        </p:tgtEl>
                                        <p:attrNameLst>
                                          <p:attrName>style.visibility</p:attrName>
                                        </p:attrNameLst>
                                      </p:cBhvr>
                                      <p:to>
                                        <p:strVal val="visible"/>
                                      </p:to>
                                    </p:set>
                                    <p:animEffect filter="fade" transition="in">
                                      <p:cBhvr>
                                        <p:cTn dur="500"/>
                                        <p:tgtEl>
                                          <p:spTgt spid="1646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70" name="Shape 16470"/>
        <p:cNvGrpSpPr/>
        <p:nvPr/>
      </p:nvGrpSpPr>
      <p:grpSpPr>
        <a:xfrm>
          <a:off x="0" y="0"/>
          <a:ext cx="0" cy="0"/>
          <a:chOff x="0" y="0"/>
          <a:chExt cx="0" cy="0"/>
        </a:xfrm>
      </p:grpSpPr>
      <p:sp>
        <p:nvSpPr>
          <p:cNvPr id="16471" name="Google Shape;16471;p275"/>
          <p:cNvSpPr txBox="1"/>
          <p:nvPr/>
        </p:nvSpPr>
        <p:spPr>
          <a:xfrm>
            <a:off x="296269" y="385036"/>
            <a:ext cx="7310335"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Fluxograma de tratamento da HPN</a:t>
            </a:r>
            <a:endParaRPr/>
          </a:p>
        </p:txBody>
      </p:sp>
      <p:sp>
        <p:nvSpPr>
          <p:cNvPr id="16472" name="Google Shape;16472;p27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t/>
            </a:r>
            <a:endParaRPr/>
          </a:p>
        </p:txBody>
      </p:sp>
      <p:grpSp>
        <p:nvGrpSpPr>
          <p:cNvPr id="16473" name="Google Shape;16473;p275"/>
          <p:cNvGrpSpPr/>
          <p:nvPr/>
        </p:nvGrpSpPr>
        <p:grpSpPr>
          <a:xfrm>
            <a:off x="1868108" y="3057436"/>
            <a:ext cx="6484917" cy="1056354"/>
            <a:chOff x="1868108" y="3057436"/>
            <a:chExt cx="6484917" cy="1056354"/>
          </a:xfrm>
        </p:grpSpPr>
        <p:sp>
          <p:nvSpPr>
            <p:cNvPr id="16474" name="Google Shape;16474;p275"/>
            <p:cNvSpPr/>
            <p:nvPr/>
          </p:nvSpPr>
          <p:spPr>
            <a:xfrm>
              <a:off x="1868108" y="3427294"/>
              <a:ext cx="3405239" cy="686496"/>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6475" name="Google Shape;16475;p275"/>
            <p:cNvSpPr txBox="1"/>
            <p:nvPr/>
          </p:nvSpPr>
          <p:spPr>
            <a:xfrm>
              <a:off x="2111795" y="3516190"/>
              <a:ext cx="3077822"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Manter</a:t>
              </a:r>
              <a:r>
                <a:rPr lang="pt-BR" sz="1400">
                  <a:solidFill>
                    <a:schemeClr val="lt1"/>
                  </a:solidFill>
                  <a:latin typeface="Calibri"/>
                  <a:ea typeface="Calibri"/>
                  <a:cs typeface="Calibri"/>
                  <a:sym typeface="Calibri"/>
                </a:rPr>
                <a:t> eculizumabe e </a:t>
              </a:r>
              <a:r>
                <a:rPr b="1" lang="pt-BR" sz="1400">
                  <a:solidFill>
                    <a:schemeClr val="lt1"/>
                  </a:solidFill>
                  <a:latin typeface="Calibri"/>
                  <a:ea typeface="Calibri"/>
                  <a:cs typeface="Calibri"/>
                  <a:sym typeface="Calibri"/>
                </a:rPr>
                <a:t>acompanhamento periódico</a:t>
              </a:r>
              <a:endParaRPr b="1" i="0" sz="1400" u="none" cap="none" strike="noStrike">
                <a:solidFill>
                  <a:schemeClr val="lt1"/>
                </a:solidFill>
                <a:latin typeface="Calibri"/>
                <a:ea typeface="Calibri"/>
                <a:cs typeface="Calibri"/>
                <a:sym typeface="Calibri"/>
              </a:endParaRPr>
            </a:p>
          </p:txBody>
        </p:sp>
        <p:cxnSp>
          <p:nvCxnSpPr>
            <p:cNvPr id="16476" name="Google Shape;16476;p275"/>
            <p:cNvCxnSpPr/>
            <p:nvPr/>
          </p:nvCxnSpPr>
          <p:spPr>
            <a:xfrm>
              <a:off x="5914372" y="3057436"/>
              <a:ext cx="0" cy="157104"/>
            </a:xfrm>
            <a:prstGeom prst="straightConnector1">
              <a:avLst/>
            </a:prstGeom>
            <a:noFill/>
            <a:ln cap="flat" cmpd="sng" w="12700">
              <a:solidFill>
                <a:srgbClr val="BFBFBF"/>
              </a:solidFill>
              <a:prstDash val="solid"/>
              <a:miter lim="800000"/>
              <a:headEnd len="sm" w="sm" type="none"/>
              <a:tailEnd len="sm" w="sm" type="none"/>
            </a:ln>
          </p:spPr>
        </p:cxnSp>
        <p:sp>
          <p:nvSpPr>
            <p:cNvPr id="16477" name="Google Shape;16477;p275"/>
            <p:cNvSpPr/>
            <p:nvPr/>
          </p:nvSpPr>
          <p:spPr>
            <a:xfrm>
              <a:off x="3486150" y="3214540"/>
              <a:ext cx="4866875" cy="216817"/>
            </a:xfrm>
            <a:custGeom>
              <a:rect b="b" l="l" r="r" t="t"/>
              <a:pathLst>
                <a:path extrusionOk="0" h="216817" w="5015059">
                  <a:moveTo>
                    <a:pt x="0" y="207390"/>
                  </a:moveTo>
                  <a:lnTo>
                    <a:pt x="0" y="0"/>
                  </a:lnTo>
                  <a:lnTo>
                    <a:pt x="5015059" y="0"/>
                  </a:lnTo>
                  <a:lnTo>
                    <a:pt x="5015059" y="216817"/>
                  </a:lnTo>
                </a:path>
              </a:pathLst>
            </a:cu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6478" name="Google Shape;16478;p275"/>
            <p:cNvSpPr txBox="1"/>
            <p:nvPr/>
          </p:nvSpPr>
          <p:spPr>
            <a:xfrm>
              <a:off x="3636376" y="3087827"/>
              <a:ext cx="473805" cy="229733"/>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100">
                  <a:solidFill>
                    <a:schemeClr val="lt1"/>
                  </a:solidFill>
                  <a:latin typeface="Lustria"/>
                  <a:ea typeface="Lustria"/>
                  <a:cs typeface="Lustria"/>
                  <a:sym typeface="Lustria"/>
                </a:rPr>
                <a:t>Não</a:t>
              </a:r>
              <a:endParaRPr/>
            </a:p>
          </p:txBody>
        </p:sp>
      </p:grpSp>
      <p:grpSp>
        <p:nvGrpSpPr>
          <p:cNvPr id="16479" name="Google Shape;16479;p275"/>
          <p:cNvGrpSpPr/>
          <p:nvPr/>
        </p:nvGrpSpPr>
        <p:grpSpPr>
          <a:xfrm>
            <a:off x="3613263" y="1697958"/>
            <a:ext cx="4755173" cy="1339926"/>
            <a:chOff x="3613263" y="1697958"/>
            <a:chExt cx="4755173" cy="1339926"/>
          </a:xfrm>
        </p:grpSpPr>
        <p:sp>
          <p:nvSpPr>
            <p:cNvPr id="16480" name="Google Shape;16480;p275"/>
            <p:cNvSpPr/>
            <p:nvPr/>
          </p:nvSpPr>
          <p:spPr>
            <a:xfrm flipH="1">
              <a:off x="4110181" y="1933395"/>
              <a:ext cx="3650860" cy="42795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481" name="Google Shape;16481;p275"/>
            <p:cNvSpPr/>
            <p:nvPr/>
          </p:nvSpPr>
          <p:spPr>
            <a:xfrm flipH="1">
              <a:off x="4110181" y="2609925"/>
              <a:ext cx="3650860" cy="42795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482" name="Google Shape;16482;p275"/>
            <p:cNvSpPr txBox="1"/>
            <p:nvPr/>
          </p:nvSpPr>
          <p:spPr>
            <a:xfrm>
              <a:off x="3613263" y="1981210"/>
              <a:ext cx="4739762"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Iniciar tratamento </a:t>
              </a:r>
              <a:r>
                <a:rPr lang="pt-BR" sz="1400">
                  <a:solidFill>
                    <a:schemeClr val="dk1"/>
                  </a:solidFill>
                  <a:latin typeface="Calibri"/>
                  <a:ea typeface="Calibri"/>
                  <a:cs typeface="Calibri"/>
                  <a:sym typeface="Calibri"/>
                </a:rPr>
                <a:t>com eculizumabe</a:t>
              </a:r>
              <a:endParaRPr b="0" i="0" sz="1400" u="none" cap="none" strike="noStrike">
                <a:solidFill>
                  <a:schemeClr val="dk1"/>
                </a:solidFill>
                <a:latin typeface="Calibri"/>
                <a:ea typeface="Calibri"/>
                <a:cs typeface="Calibri"/>
                <a:sym typeface="Calibri"/>
              </a:endParaRPr>
            </a:p>
          </p:txBody>
        </p:sp>
        <p:sp>
          <p:nvSpPr>
            <p:cNvPr id="16483" name="Google Shape;16483;p275"/>
            <p:cNvSpPr txBox="1"/>
            <p:nvPr/>
          </p:nvSpPr>
          <p:spPr>
            <a:xfrm>
              <a:off x="3628674" y="2668567"/>
              <a:ext cx="4739762"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Paciente apresentou </a:t>
              </a:r>
              <a:r>
                <a:rPr b="1" lang="pt-BR" sz="1400">
                  <a:solidFill>
                    <a:schemeClr val="dk1"/>
                  </a:solidFill>
                  <a:latin typeface="Calibri"/>
                  <a:ea typeface="Calibri"/>
                  <a:cs typeface="Calibri"/>
                  <a:sym typeface="Calibri"/>
                </a:rPr>
                <a:t>hemólise</a:t>
              </a:r>
              <a:r>
                <a:rPr lang="pt-BR" sz="1400">
                  <a:solidFill>
                    <a:schemeClr val="dk1"/>
                  </a:solidFill>
                  <a:latin typeface="Calibri"/>
                  <a:ea typeface="Calibri"/>
                  <a:cs typeface="Calibri"/>
                  <a:sym typeface="Calibri"/>
                </a:rPr>
                <a:t> ou </a:t>
              </a:r>
              <a:r>
                <a:rPr b="1" lang="pt-BR" sz="1400">
                  <a:solidFill>
                    <a:schemeClr val="dk1"/>
                  </a:solidFill>
                  <a:latin typeface="Calibri"/>
                  <a:ea typeface="Calibri"/>
                  <a:cs typeface="Calibri"/>
                  <a:sym typeface="Calibri"/>
                </a:rPr>
                <a:t>trombose</a:t>
              </a:r>
              <a:r>
                <a:rPr lang="pt-BR" sz="1400">
                  <a:solidFill>
                    <a:schemeClr val="dk1"/>
                  </a:solidFill>
                  <a:latin typeface="Calibri"/>
                  <a:ea typeface="Calibri"/>
                  <a:cs typeface="Calibri"/>
                  <a:sym typeface="Calibri"/>
                </a:rPr>
                <a:t>?</a:t>
              </a:r>
              <a:endParaRPr b="0" i="0" sz="1400" u="none" cap="none" strike="noStrike">
                <a:solidFill>
                  <a:schemeClr val="dk1"/>
                </a:solidFill>
                <a:latin typeface="Calibri"/>
                <a:ea typeface="Calibri"/>
                <a:cs typeface="Calibri"/>
                <a:sym typeface="Calibri"/>
              </a:endParaRPr>
            </a:p>
          </p:txBody>
        </p:sp>
        <p:cxnSp>
          <p:nvCxnSpPr>
            <p:cNvPr id="16484" name="Google Shape;16484;p275"/>
            <p:cNvCxnSpPr/>
            <p:nvPr/>
          </p:nvCxnSpPr>
          <p:spPr>
            <a:xfrm>
              <a:off x="5914372" y="2375640"/>
              <a:ext cx="0" cy="222302"/>
            </a:xfrm>
            <a:prstGeom prst="straightConnector1">
              <a:avLst/>
            </a:prstGeom>
            <a:noFill/>
            <a:ln cap="flat" cmpd="sng" w="12700">
              <a:solidFill>
                <a:srgbClr val="BFBFBF"/>
              </a:solidFill>
              <a:prstDash val="solid"/>
              <a:miter lim="800000"/>
              <a:headEnd len="sm" w="sm" type="none"/>
              <a:tailEnd len="sm" w="sm" type="none"/>
            </a:ln>
          </p:spPr>
        </p:cxnSp>
        <p:cxnSp>
          <p:nvCxnSpPr>
            <p:cNvPr id="16485" name="Google Shape;16485;p275"/>
            <p:cNvCxnSpPr/>
            <p:nvPr/>
          </p:nvCxnSpPr>
          <p:spPr>
            <a:xfrm>
              <a:off x="5914372" y="1697958"/>
              <a:ext cx="0" cy="222302"/>
            </a:xfrm>
            <a:prstGeom prst="straightConnector1">
              <a:avLst/>
            </a:prstGeom>
            <a:noFill/>
            <a:ln cap="flat" cmpd="sng" w="12700">
              <a:solidFill>
                <a:srgbClr val="BFBFBF"/>
              </a:solidFill>
              <a:prstDash val="solid"/>
              <a:miter lim="800000"/>
              <a:headEnd len="sm" w="sm" type="none"/>
              <a:tailEnd len="sm" w="sm" type="none"/>
            </a:ln>
          </p:spPr>
        </p:cxnSp>
      </p:grpSp>
      <p:grpSp>
        <p:nvGrpSpPr>
          <p:cNvPr id="16486" name="Google Shape;16486;p275"/>
          <p:cNvGrpSpPr/>
          <p:nvPr/>
        </p:nvGrpSpPr>
        <p:grpSpPr>
          <a:xfrm>
            <a:off x="4110184" y="1095171"/>
            <a:ext cx="3650860" cy="686496"/>
            <a:chOff x="4110184" y="1095171"/>
            <a:chExt cx="3650860" cy="686496"/>
          </a:xfrm>
        </p:grpSpPr>
        <p:sp>
          <p:nvSpPr>
            <p:cNvPr id="16487" name="Google Shape;16487;p275"/>
            <p:cNvSpPr/>
            <p:nvPr/>
          </p:nvSpPr>
          <p:spPr>
            <a:xfrm>
              <a:off x="4110184" y="1095171"/>
              <a:ext cx="3650860" cy="68649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488" name="Google Shape;16488;p275"/>
            <p:cNvSpPr/>
            <p:nvPr/>
          </p:nvSpPr>
          <p:spPr>
            <a:xfrm>
              <a:off x="4499996" y="1185842"/>
              <a:ext cx="445934" cy="505154"/>
            </a:xfrm>
            <a:custGeom>
              <a:rect b="b" l="l" r="r" t="t"/>
              <a:pathLst>
                <a:path extrusionOk="0" h="902343" w="796560">
                  <a:moveTo>
                    <a:pt x="86956" y="320200"/>
                  </a:moveTo>
                  <a:lnTo>
                    <a:pt x="86956" y="158685"/>
                  </a:lnTo>
                  <a:cubicBezTo>
                    <a:pt x="86918" y="148788"/>
                    <a:pt x="90825" y="139263"/>
                    <a:pt x="97857" y="132268"/>
                  </a:cubicBezTo>
                  <a:cubicBezTo>
                    <a:pt x="104852" y="125273"/>
                    <a:pt x="114377" y="121367"/>
                    <a:pt x="124311" y="121441"/>
                  </a:cubicBezTo>
                  <a:lnTo>
                    <a:pt x="201627" y="121553"/>
                  </a:lnTo>
                  <a:lnTo>
                    <a:pt x="208399" y="109795"/>
                  </a:lnTo>
                  <a:lnTo>
                    <a:pt x="90641" y="109795"/>
                  </a:lnTo>
                  <a:cubicBezTo>
                    <a:pt x="81712" y="109795"/>
                    <a:pt x="74493" y="117013"/>
                    <a:pt x="74456" y="125943"/>
                  </a:cubicBezTo>
                  <a:lnTo>
                    <a:pt x="74456" y="341780"/>
                  </a:lnTo>
                  <a:lnTo>
                    <a:pt x="86921" y="320200"/>
                  </a:lnTo>
                  <a:close/>
                  <a:moveTo>
                    <a:pt x="341902" y="503747"/>
                  </a:moveTo>
                  <a:cubicBezTo>
                    <a:pt x="397303" y="503747"/>
                    <a:pt x="449544" y="529531"/>
                    <a:pt x="483215" y="573473"/>
                  </a:cubicBezTo>
                  <a:cubicBezTo>
                    <a:pt x="516925" y="617415"/>
                    <a:pt x="528310" y="674524"/>
                    <a:pt x="513948" y="727997"/>
                  </a:cubicBezTo>
                  <a:cubicBezTo>
                    <a:pt x="499623" y="781501"/>
                    <a:pt x="461188" y="825295"/>
                    <a:pt x="410030" y="846469"/>
                  </a:cubicBezTo>
                  <a:cubicBezTo>
                    <a:pt x="358871" y="867640"/>
                    <a:pt x="300750" y="863845"/>
                    <a:pt x="252792" y="836126"/>
                  </a:cubicBezTo>
                  <a:cubicBezTo>
                    <a:pt x="204831" y="808444"/>
                    <a:pt x="172499" y="760000"/>
                    <a:pt x="165281" y="705081"/>
                  </a:cubicBezTo>
                  <a:cubicBezTo>
                    <a:pt x="158063" y="650201"/>
                    <a:pt x="176814" y="595058"/>
                    <a:pt x="215994" y="555881"/>
                  </a:cubicBezTo>
                  <a:cubicBezTo>
                    <a:pt x="249368" y="522470"/>
                    <a:pt x="294686" y="503680"/>
                    <a:pt x="341905" y="503754"/>
                  </a:cubicBezTo>
                  <a:close/>
                  <a:moveTo>
                    <a:pt x="452887" y="570906"/>
                  </a:moveTo>
                  <a:lnTo>
                    <a:pt x="452887" y="570943"/>
                  </a:lnTo>
                  <a:cubicBezTo>
                    <a:pt x="418396" y="536415"/>
                    <a:pt x="369803" y="519932"/>
                    <a:pt x="321394" y="526295"/>
                  </a:cubicBezTo>
                  <a:cubicBezTo>
                    <a:pt x="273026" y="532657"/>
                    <a:pt x="230349" y="561195"/>
                    <a:pt x="205980" y="603463"/>
                  </a:cubicBezTo>
                  <a:cubicBezTo>
                    <a:pt x="181572" y="645730"/>
                    <a:pt x="178223" y="696927"/>
                    <a:pt x="196902" y="742023"/>
                  </a:cubicBezTo>
                  <a:cubicBezTo>
                    <a:pt x="215579" y="787081"/>
                    <a:pt x="254163" y="820901"/>
                    <a:pt x="301305" y="833552"/>
                  </a:cubicBezTo>
                  <a:cubicBezTo>
                    <a:pt x="348446" y="846165"/>
                    <a:pt x="398784" y="836120"/>
                    <a:pt x="437484" y="806428"/>
                  </a:cubicBezTo>
                  <a:cubicBezTo>
                    <a:pt x="476216" y="776699"/>
                    <a:pt x="498876" y="730675"/>
                    <a:pt x="498876" y="681860"/>
                  </a:cubicBezTo>
                  <a:cubicBezTo>
                    <a:pt x="498913" y="640225"/>
                    <a:pt x="482392" y="600265"/>
                    <a:pt x="452888" y="570875"/>
                  </a:cubicBezTo>
                  <a:close/>
                  <a:moveTo>
                    <a:pt x="362474" y="447081"/>
                  </a:moveTo>
                  <a:cubicBezTo>
                    <a:pt x="359646" y="447155"/>
                    <a:pt x="356856" y="446076"/>
                    <a:pt x="354809" y="444105"/>
                  </a:cubicBezTo>
                  <a:cubicBezTo>
                    <a:pt x="352763" y="442095"/>
                    <a:pt x="351572" y="439379"/>
                    <a:pt x="351572" y="436514"/>
                  </a:cubicBezTo>
                  <a:cubicBezTo>
                    <a:pt x="351572" y="433649"/>
                    <a:pt x="352763" y="430896"/>
                    <a:pt x="354809" y="428924"/>
                  </a:cubicBezTo>
                  <a:cubicBezTo>
                    <a:pt x="356856" y="426915"/>
                    <a:pt x="359646" y="425836"/>
                    <a:pt x="362474" y="425910"/>
                  </a:cubicBezTo>
                  <a:lnTo>
                    <a:pt x="497386" y="425910"/>
                  </a:lnTo>
                  <a:cubicBezTo>
                    <a:pt x="500251" y="425836"/>
                    <a:pt x="503004" y="426915"/>
                    <a:pt x="505088" y="428924"/>
                  </a:cubicBezTo>
                  <a:cubicBezTo>
                    <a:pt x="507134" y="430896"/>
                    <a:pt x="508288" y="433649"/>
                    <a:pt x="508288" y="436514"/>
                  </a:cubicBezTo>
                  <a:cubicBezTo>
                    <a:pt x="508288" y="439379"/>
                    <a:pt x="507134" y="442095"/>
                    <a:pt x="505088" y="444105"/>
                  </a:cubicBezTo>
                  <a:cubicBezTo>
                    <a:pt x="503004" y="446076"/>
                    <a:pt x="500251" y="447155"/>
                    <a:pt x="497386" y="447081"/>
                  </a:cubicBezTo>
                  <a:close/>
                  <a:moveTo>
                    <a:pt x="524770" y="447081"/>
                  </a:moveTo>
                  <a:cubicBezTo>
                    <a:pt x="519078" y="446895"/>
                    <a:pt x="514539" y="442207"/>
                    <a:pt x="514539" y="436514"/>
                  </a:cubicBezTo>
                  <a:cubicBezTo>
                    <a:pt x="514539" y="430784"/>
                    <a:pt x="519078" y="426096"/>
                    <a:pt x="524770" y="425910"/>
                  </a:cubicBezTo>
                  <a:lnTo>
                    <a:pt x="565326" y="425910"/>
                  </a:lnTo>
                  <a:cubicBezTo>
                    <a:pt x="568191" y="425835"/>
                    <a:pt x="570944" y="426914"/>
                    <a:pt x="572991" y="428924"/>
                  </a:cubicBezTo>
                  <a:cubicBezTo>
                    <a:pt x="575074" y="430896"/>
                    <a:pt x="576228" y="433649"/>
                    <a:pt x="576228" y="436514"/>
                  </a:cubicBezTo>
                  <a:cubicBezTo>
                    <a:pt x="576228" y="439379"/>
                    <a:pt x="575074" y="442095"/>
                    <a:pt x="572991" y="444104"/>
                  </a:cubicBezTo>
                  <a:cubicBezTo>
                    <a:pt x="570944" y="446076"/>
                    <a:pt x="568191" y="447155"/>
                    <a:pt x="565326" y="447081"/>
                  </a:cubicBezTo>
                  <a:close/>
                  <a:moveTo>
                    <a:pt x="362474" y="383531"/>
                  </a:moveTo>
                  <a:lnTo>
                    <a:pt x="362474" y="383494"/>
                  </a:lnTo>
                  <a:cubicBezTo>
                    <a:pt x="359646" y="383606"/>
                    <a:pt x="356856" y="382527"/>
                    <a:pt x="354809" y="380517"/>
                  </a:cubicBezTo>
                  <a:cubicBezTo>
                    <a:pt x="352763" y="378545"/>
                    <a:pt x="351572" y="375792"/>
                    <a:pt x="351572" y="372927"/>
                  </a:cubicBezTo>
                  <a:cubicBezTo>
                    <a:pt x="351572" y="370062"/>
                    <a:pt x="352763" y="367346"/>
                    <a:pt x="354809" y="365337"/>
                  </a:cubicBezTo>
                  <a:cubicBezTo>
                    <a:pt x="356856" y="363365"/>
                    <a:pt x="359646" y="362286"/>
                    <a:pt x="362474" y="362360"/>
                  </a:cubicBezTo>
                  <a:lnTo>
                    <a:pt x="418248" y="362360"/>
                  </a:lnTo>
                  <a:cubicBezTo>
                    <a:pt x="421112" y="362286"/>
                    <a:pt x="423903" y="363365"/>
                    <a:pt x="425949" y="365337"/>
                  </a:cubicBezTo>
                  <a:cubicBezTo>
                    <a:pt x="427996" y="367346"/>
                    <a:pt x="429149" y="370062"/>
                    <a:pt x="429149" y="372927"/>
                  </a:cubicBezTo>
                  <a:cubicBezTo>
                    <a:pt x="429149" y="375792"/>
                    <a:pt x="427996" y="378545"/>
                    <a:pt x="425949" y="380517"/>
                  </a:cubicBezTo>
                  <a:cubicBezTo>
                    <a:pt x="423903" y="382527"/>
                    <a:pt x="421112" y="383606"/>
                    <a:pt x="418248" y="383494"/>
                  </a:cubicBezTo>
                  <a:close/>
                  <a:moveTo>
                    <a:pt x="445706" y="383531"/>
                  </a:moveTo>
                  <a:lnTo>
                    <a:pt x="445706" y="383494"/>
                  </a:lnTo>
                  <a:cubicBezTo>
                    <a:pt x="442841" y="383606"/>
                    <a:pt x="440088" y="382527"/>
                    <a:pt x="438004" y="380517"/>
                  </a:cubicBezTo>
                  <a:cubicBezTo>
                    <a:pt x="435958" y="378545"/>
                    <a:pt x="434805" y="375792"/>
                    <a:pt x="434805" y="372927"/>
                  </a:cubicBezTo>
                  <a:cubicBezTo>
                    <a:pt x="434805" y="370062"/>
                    <a:pt x="435958" y="367346"/>
                    <a:pt x="438004" y="365337"/>
                  </a:cubicBezTo>
                  <a:cubicBezTo>
                    <a:pt x="440088" y="363365"/>
                    <a:pt x="442841" y="362286"/>
                    <a:pt x="445706" y="362360"/>
                  </a:cubicBezTo>
                  <a:lnTo>
                    <a:pt x="565331" y="362360"/>
                  </a:lnTo>
                  <a:cubicBezTo>
                    <a:pt x="568196" y="362286"/>
                    <a:pt x="570949" y="363365"/>
                    <a:pt x="572995" y="365337"/>
                  </a:cubicBezTo>
                  <a:cubicBezTo>
                    <a:pt x="575079" y="367346"/>
                    <a:pt x="576232" y="370062"/>
                    <a:pt x="576232" y="372927"/>
                  </a:cubicBezTo>
                  <a:cubicBezTo>
                    <a:pt x="576232" y="375792"/>
                    <a:pt x="575079" y="378545"/>
                    <a:pt x="572995" y="380517"/>
                  </a:cubicBezTo>
                  <a:cubicBezTo>
                    <a:pt x="570949" y="382527"/>
                    <a:pt x="568196" y="383606"/>
                    <a:pt x="565331" y="383494"/>
                  </a:cubicBezTo>
                  <a:close/>
                  <a:moveTo>
                    <a:pt x="362474" y="319981"/>
                  </a:moveTo>
                  <a:lnTo>
                    <a:pt x="362474" y="319944"/>
                  </a:lnTo>
                  <a:cubicBezTo>
                    <a:pt x="359646" y="320019"/>
                    <a:pt x="356856" y="318940"/>
                    <a:pt x="354809" y="316968"/>
                  </a:cubicBezTo>
                  <a:cubicBezTo>
                    <a:pt x="352763" y="314958"/>
                    <a:pt x="351572" y="312242"/>
                    <a:pt x="351572" y="309377"/>
                  </a:cubicBezTo>
                  <a:cubicBezTo>
                    <a:pt x="351572" y="306512"/>
                    <a:pt x="352763" y="303759"/>
                    <a:pt x="354809" y="301787"/>
                  </a:cubicBezTo>
                  <a:cubicBezTo>
                    <a:pt x="356856" y="299778"/>
                    <a:pt x="359646" y="298699"/>
                    <a:pt x="362474" y="298810"/>
                  </a:cubicBezTo>
                  <a:lnTo>
                    <a:pt x="443474" y="298810"/>
                  </a:lnTo>
                  <a:cubicBezTo>
                    <a:pt x="449203" y="298959"/>
                    <a:pt x="453742" y="303647"/>
                    <a:pt x="453742" y="309378"/>
                  </a:cubicBezTo>
                  <a:cubicBezTo>
                    <a:pt x="453742" y="315070"/>
                    <a:pt x="449203" y="319758"/>
                    <a:pt x="443474" y="319945"/>
                  </a:cubicBezTo>
                  <a:close/>
                  <a:moveTo>
                    <a:pt x="470859" y="319981"/>
                  </a:moveTo>
                  <a:lnTo>
                    <a:pt x="470859" y="319944"/>
                  </a:lnTo>
                  <a:cubicBezTo>
                    <a:pt x="465166" y="319758"/>
                    <a:pt x="460627" y="315070"/>
                    <a:pt x="460627" y="309377"/>
                  </a:cubicBezTo>
                  <a:cubicBezTo>
                    <a:pt x="460627" y="303647"/>
                    <a:pt x="465166" y="298959"/>
                    <a:pt x="470859" y="298810"/>
                  </a:cubicBezTo>
                  <a:lnTo>
                    <a:pt x="565328" y="298810"/>
                  </a:lnTo>
                  <a:cubicBezTo>
                    <a:pt x="568193" y="298698"/>
                    <a:pt x="570946" y="299777"/>
                    <a:pt x="572993" y="301787"/>
                  </a:cubicBezTo>
                  <a:cubicBezTo>
                    <a:pt x="575076" y="303759"/>
                    <a:pt x="576229" y="306512"/>
                    <a:pt x="576229" y="309377"/>
                  </a:cubicBezTo>
                  <a:cubicBezTo>
                    <a:pt x="576229" y="312242"/>
                    <a:pt x="575076" y="314958"/>
                    <a:pt x="572993" y="316967"/>
                  </a:cubicBezTo>
                  <a:cubicBezTo>
                    <a:pt x="570946" y="318939"/>
                    <a:pt x="568193" y="320018"/>
                    <a:pt x="565328" y="319944"/>
                  </a:cubicBezTo>
                  <a:close/>
                  <a:moveTo>
                    <a:pt x="362474" y="256432"/>
                  </a:moveTo>
                  <a:lnTo>
                    <a:pt x="362474" y="256357"/>
                  </a:lnTo>
                  <a:cubicBezTo>
                    <a:pt x="356632" y="256357"/>
                    <a:pt x="351907" y="251632"/>
                    <a:pt x="351907" y="245790"/>
                  </a:cubicBezTo>
                  <a:cubicBezTo>
                    <a:pt x="351907" y="239948"/>
                    <a:pt x="356632" y="235223"/>
                    <a:pt x="362474" y="235223"/>
                  </a:cubicBezTo>
                  <a:lnTo>
                    <a:pt x="397113" y="235223"/>
                  </a:lnTo>
                  <a:cubicBezTo>
                    <a:pt x="402955" y="235223"/>
                    <a:pt x="407680" y="239948"/>
                    <a:pt x="407680" y="245790"/>
                  </a:cubicBezTo>
                  <a:cubicBezTo>
                    <a:pt x="407680" y="251632"/>
                    <a:pt x="402955" y="256357"/>
                    <a:pt x="397113" y="256357"/>
                  </a:cubicBezTo>
                  <a:close/>
                  <a:moveTo>
                    <a:pt x="424498" y="256432"/>
                  </a:moveTo>
                  <a:lnTo>
                    <a:pt x="424498" y="256357"/>
                  </a:lnTo>
                  <a:cubicBezTo>
                    <a:pt x="418656" y="256357"/>
                    <a:pt x="413931" y="251632"/>
                    <a:pt x="413931" y="245790"/>
                  </a:cubicBezTo>
                  <a:cubicBezTo>
                    <a:pt x="413931" y="239948"/>
                    <a:pt x="418656" y="235223"/>
                    <a:pt x="424498" y="235223"/>
                  </a:cubicBezTo>
                  <a:lnTo>
                    <a:pt x="565325" y="235223"/>
                  </a:lnTo>
                  <a:cubicBezTo>
                    <a:pt x="571166" y="235223"/>
                    <a:pt x="575892" y="239948"/>
                    <a:pt x="575892" y="245790"/>
                  </a:cubicBezTo>
                  <a:cubicBezTo>
                    <a:pt x="575892" y="251632"/>
                    <a:pt x="571167" y="256357"/>
                    <a:pt x="565325" y="256357"/>
                  </a:cubicBezTo>
                  <a:close/>
                  <a:moveTo>
                    <a:pt x="215062" y="160105"/>
                  </a:moveTo>
                  <a:lnTo>
                    <a:pt x="215062" y="160068"/>
                  </a:lnTo>
                  <a:cubicBezTo>
                    <a:pt x="234893" y="160068"/>
                    <a:pt x="252790" y="172049"/>
                    <a:pt x="260417" y="190392"/>
                  </a:cubicBezTo>
                  <a:cubicBezTo>
                    <a:pt x="268007" y="208735"/>
                    <a:pt x="263803" y="229831"/>
                    <a:pt x="249776" y="243896"/>
                  </a:cubicBezTo>
                  <a:lnTo>
                    <a:pt x="249367" y="244305"/>
                  </a:lnTo>
                  <a:cubicBezTo>
                    <a:pt x="280434" y="257960"/>
                    <a:pt x="300489" y="288693"/>
                    <a:pt x="300489" y="322626"/>
                  </a:cubicBezTo>
                  <a:cubicBezTo>
                    <a:pt x="300489" y="328430"/>
                    <a:pt x="295838" y="333156"/>
                    <a:pt x="290034" y="333193"/>
                  </a:cubicBezTo>
                  <a:lnTo>
                    <a:pt x="140129" y="333193"/>
                  </a:lnTo>
                  <a:cubicBezTo>
                    <a:pt x="134325" y="333156"/>
                    <a:pt x="129599" y="328431"/>
                    <a:pt x="129599" y="322626"/>
                  </a:cubicBezTo>
                  <a:cubicBezTo>
                    <a:pt x="129637" y="288693"/>
                    <a:pt x="149691" y="257960"/>
                    <a:pt x="180722" y="244305"/>
                  </a:cubicBezTo>
                  <a:lnTo>
                    <a:pt x="180313" y="243896"/>
                  </a:lnTo>
                  <a:lnTo>
                    <a:pt x="180350" y="243896"/>
                  </a:lnTo>
                  <a:cubicBezTo>
                    <a:pt x="166322" y="229831"/>
                    <a:pt x="162118" y="208735"/>
                    <a:pt x="169709" y="190392"/>
                  </a:cubicBezTo>
                  <a:cubicBezTo>
                    <a:pt x="177299" y="172049"/>
                    <a:pt x="195196" y="160068"/>
                    <a:pt x="215064" y="160068"/>
                  </a:cubicBezTo>
                  <a:close/>
                  <a:moveTo>
                    <a:pt x="234893" y="189387"/>
                  </a:moveTo>
                  <a:cubicBezTo>
                    <a:pt x="244344" y="198838"/>
                    <a:pt x="245795" y="213609"/>
                    <a:pt x="238391" y="224733"/>
                  </a:cubicBezTo>
                  <a:cubicBezTo>
                    <a:pt x="230986" y="235821"/>
                    <a:pt x="216737" y="240137"/>
                    <a:pt x="204421" y="235039"/>
                  </a:cubicBezTo>
                  <a:cubicBezTo>
                    <a:pt x="192068" y="229942"/>
                    <a:pt x="185074" y="216845"/>
                    <a:pt x="187640" y="203748"/>
                  </a:cubicBezTo>
                  <a:cubicBezTo>
                    <a:pt x="190245" y="190651"/>
                    <a:pt x="201742" y="181200"/>
                    <a:pt x="215099" y="181200"/>
                  </a:cubicBezTo>
                  <a:cubicBezTo>
                    <a:pt x="222541" y="181200"/>
                    <a:pt x="229647" y="184140"/>
                    <a:pt x="234893" y="189386"/>
                  </a:cubicBezTo>
                  <a:close/>
                  <a:moveTo>
                    <a:pt x="169595" y="277121"/>
                  </a:moveTo>
                  <a:cubicBezTo>
                    <a:pt x="186636" y="260080"/>
                    <a:pt x="211787" y="253978"/>
                    <a:pt x="234744" y="261345"/>
                  </a:cubicBezTo>
                  <a:cubicBezTo>
                    <a:pt x="257701" y="268712"/>
                    <a:pt x="274630" y="288283"/>
                    <a:pt x="278574" y="312058"/>
                  </a:cubicBezTo>
                  <a:lnTo>
                    <a:pt x="151587" y="312058"/>
                  </a:lnTo>
                  <a:cubicBezTo>
                    <a:pt x="153782" y="298813"/>
                    <a:pt x="160070" y="286609"/>
                    <a:pt x="169557" y="277121"/>
                  </a:cubicBezTo>
                  <a:close/>
                  <a:moveTo>
                    <a:pt x="226038" y="121558"/>
                  </a:moveTo>
                  <a:lnTo>
                    <a:pt x="472278" y="121856"/>
                  </a:lnTo>
                  <a:lnTo>
                    <a:pt x="301419" y="23253"/>
                  </a:lnTo>
                  <a:cubicBezTo>
                    <a:pt x="293642" y="18863"/>
                    <a:pt x="283819" y="21505"/>
                    <a:pt x="279355" y="29206"/>
                  </a:cubicBezTo>
                  <a:lnTo>
                    <a:pt x="226037" y="121591"/>
                  </a:lnTo>
                  <a:close/>
                  <a:moveTo>
                    <a:pt x="514579" y="121931"/>
                  </a:moveTo>
                  <a:lnTo>
                    <a:pt x="574928" y="122005"/>
                  </a:lnTo>
                  <a:cubicBezTo>
                    <a:pt x="574184" y="119177"/>
                    <a:pt x="572733" y="116610"/>
                    <a:pt x="570649" y="114526"/>
                  </a:cubicBezTo>
                  <a:cubicBezTo>
                    <a:pt x="567635" y="111512"/>
                    <a:pt x="563543" y="109801"/>
                    <a:pt x="559264" y="109801"/>
                  </a:cubicBezTo>
                  <a:lnTo>
                    <a:pt x="493482" y="109801"/>
                  </a:lnTo>
                  <a:lnTo>
                    <a:pt x="514541" y="121930"/>
                  </a:lnTo>
                  <a:close/>
                  <a:moveTo>
                    <a:pt x="456908" y="88630"/>
                  </a:moveTo>
                  <a:lnTo>
                    <a:pt x="559187" y="88630"/>
                  </a:lnTo>
                  <a:cubicBezTo>
                    <a:pt x="578311" y="88667"/>
                    <a:pt x="594310" y="103141"/>
                    <a:pt x="596282" y="122153"/>
                  </a:cubicBezTo>
                  <a:cubicBezTo>
                    <a:pt x="615555" y="123828"/>
                    <a:pt x="630401" y="139901"/>
                    <a:pt x="630475" y="159249"/>
                  </a:cubicBezTo>
                  <a:lnTo>
                    <a:pt x="630475" y="188903"/>
                  </a:lnTo>
                  <a:lnTo>
                    <a:pt x="717688" y="239281"/>
                  </a:lnTo>
                  <a:lnTo>
                    <a:pt x="718358" y="239691"/>
                  </a:lnTo>
                  <a:cubicBezTo>
                    <a:pt x="735696" y="250183"/>
                    <a:pt x="741463" y="272619"/>
                    <a:pt x="731306" y="290181"/>
                  </a:cubicBezTo>
                  <a:lnTo>
                    <a:pt x="676834" y="384537"/>
                  </a:lnTo>
                  <a:lnTo>
                    <a:pt x="732161" y="384537"/>
                  </a:lnTo>
                  <a:cubicBezTo>
                    <a:pt x="752029" y="384314"/>
                    <a:pt x="770782" y="393541"/>
                    <a:pt x="782763" y="409355"/>
                  </a:cubicBezTo>
                  <a:cubicBezTo>
                    <a:pt x="788976" y="417205"/>
                    <a:pt x="793255" y="426359"/>
                    <a:pt x="795339" y="436144"/>
                  </a:cubicBezTo>
                  <a:cubicBezTo>
                    <a:pt x="797311" y="445706"/>
                    <a:pt x="796901" y="455603"/>
                    <a:pt x="794074" y="464979"/>
                  </a:cubicBezTo>
                  <a:lnTo>
                    <a:pt x="683793" y="839873"/>
                  </a:lnTo>
                  <a:lnTo>
                    <a:pt x="683793" y="839836"/>
                  </a:lnTo>
                  <a:cubicBezTo>
                    <a:pt x="682900" y="874587"/>
                    <a:pt x="654511" y="902307"/>
                    <a:pt x="619759" y="902344"/>
                  </a:cubicBezTo>
                  <a:lnTo>
                    <a:pt x="64071" y="902344"/>
                  </a:lnTo>
                  <a:cubicBezTo>
                    <a:pt x="28725" y="902270"/>
                    <a:pt x="112" y="873658"/>
                    <a:pt x="0" y="838310"/>
                  </a:cubicBezTo>
                  <a:lnTo>
                    <a:pt x="0" y="411247"/>
                  </a:lnTo>
                  <a:cubicBezTo>
                    <a:pt x="37" y="380031"/>
                    <a:pt x="22548" y="353353"/>
                    <a:pt x="53318" y="348107"/>
                  </a:cubicBezTo>
                  <a:lnTo>
                    <a:pt x="53318" y="125946"/>
                  </a:lnTo>
                  <a:cubicBezTo>
                    <a:pt x="53355" y="105333"/>
                    <a:pt x="70061" y="88664"/>
                    <a:pt x="90637" y="88627"/>
                  </a:cubicBezTo>
                  <a:lnTo>
                    <a:pt x="220634" y="88627"/>
                  </a:lnTo>
                  <a:lnTo>
                    <a:pt x="261041" y="18640"/>
                  </a:lnTo>
                  <a:cubicBezTo>
                    <a:pt x="271347" y="818"/>
                    <a:pt x="294156" y="-5284"/>
                    <a:pt x="311978" y="4985"/>
                  </a:cubicBezTo>
                  <a:lnTo>
                    <a:pt x="456825" y="88626"/>
                  </a:lnTo>
                  <a:close/>
                  <a:moveTo>
                    <a:pt x="630482" y="213236"/>
                  </a:moveTo>
                  <a:lnTo>
                    <a:pt x="630482" y="422786"/>
                  </a:lnTo>
                  <a:lnTo>
                    <a:pt x="713119" y="279616"/>
                  </a:lnTo>
                  <a:cubicBezTo>
                    <a:pt x="717435" y="272026"/>
                    <a:pt x="715016" y="262426"/>
                    <a:pt x="707649" y="257775"/>
                  </a:cubicBezTo>
                  <a:lnTo>
                    <a:pt x="707203" y="257515"/>
                  </a:lnTo>
                  <a:close/>
                  <a:moveTo>
                    <a:pt x="631300" y="463525"/>
                  </a:moveTo>
                  <a:cubicBezTo>
                    <a:pt x="661698" y="469143"/>
                    <a:pt x="683762" y="495634"/>
                    <a:pt x="683799" y="526516"/>
                  </a:cubicBezTo>
                  <a:lnTo>
                    <a:pt x="683799" y="765013"/>
                  </a:lnTo>
                  <a:lnTo>
                    <a:pt x="773877" y="458946"/>
                  </a:lnTo>
                  <a:cubicBezTo>
                    <a:pt x="775700" y="452881"/>
                    <a:pt x="775998" y="446482"/>
                    <a:pt x="774733" y="440268"/>
                  </a:cubicBezTo>
                  <a:cubicBezTo>
                    <a:pt x="773282" y="433683"/>
                    <a:pt x="770342" y="427507"/>
                    <a:pt x="766138" y="422223"/>
                  </a:cubicBezTo>
                  <a:cubicBezTo>
                    <a:pt x="758176" y="411545"/>
                    <a:pt x="745525" y="405369"/>
                    <a:pt x="732168" y="405703"/>
                  </a:cubicBezTo>
                  <a:lnTo>
                    <a:pt x="664712" y="405703"/>
                  </a:lnTo>
                  <a:lnTo>
                    <a:pt x="631337" y="463523"/>
                  </a:lnTo>
                  <a:close/>
                  <a:moveTo>
                    <a:pt x="303878" y="557770"/>
                  </a:moveTo>
                  <a:cubicBezTo>
                    <a:pt x="301088" y="557770"/>
                    <a:pt x="298409" y="558886"/>
                    <a:pt x="296400" y="560858"/>
                  </a:cubicBezTo>
                  <a:cubicBezTo>
                    <a:pt x="294428" y="562867"/>
                    <a:pt x="293311" y="565546"/>
                    <a:pt x="293311" y="568337"/>
                  </a:cubicBezTo>
                  <a:lnTo>
                    <a:pt x="293311" y="633263"/>
                  </a:lnTo>
                  <a:lnTo>
                    <a:pt x="228422" y="633263"/>
                  </a:lnTo>
                  <a:cubicBezTo>
                    <a:pt x="222581" y="633263"/>
                    <a:pt x="217855" y="637988"/>
                    <a:pt x="217818" y="643830"/>
                  </a:cubicBezTo>
                  <a:lnTo>
                    <a:pt x="217818" y="719881"/>
                  </a:lnTo>
                  <a:cubicBezTo>
                    <a:pt x="217855" y="725723"/>
                    <a:pt x="222581" y="730448"/>
                    <a:pt x="228422" y="730448"/>
                  </a:cubicBezTo>
                  <a:lnTo>
                    <a:pt x="293311" y="730448"/>
                  </a:lnTo>
                  <a:lnTo>
                    <a:pt x="293311" y="795337"/>
                  </a:lnTo>
                  <a:cubicBezTo>
                    <a:pt x="293311" y="798165"/>
                    <a:pt x="294428" y="800844"/>
                    <a:pt x="296400" y="802816"/>
                  </a:cubicBezTo>
                  <a:cubicBezTo>
                    <a:pt x="298409" y="804825"/>
                    <a:pt x="301088" y="805941"/>
                    <a:pt x="303878" y="805941"/>
                  </a:cubicBezTo>
                  <a:lnTo>
                    <a:pt x="379930" y="805941"/>
                  </a:lnTo>
                  <a:cubicBezTo>
                    <a:pt x="382758" y="805941"/>
                    <a:pt x="385436" y="804825"/>
                    <a:pt x="387408" y="802816"/>
                  </a:cubicBezTo>
                  <a:cubicBezTo>
                    <a:pt x="389418" y="800844"/>
                    <a:pt x="390534" y="798165"/>
                    <a:pt x="390534" y="795337"/>
                  </a:cubicBezTo>
                  <a:lnTo>
                    <a:pt x="390534" y="730448"/>
                  </a:lnTo>
                  <a:lnTo>
                    <a:pt x="455460" y="730448"/>
                  </a:lnTo>
                  <a:cubicBezTo>
                    <a:pt x="461301" y="730448"/>
                    <a:pt x="465990" y="725723"/>
                    <a:pt x="465990" y="719881"/>
                  </a:cubicBezTo>
                  <a:lnTo>
                    <a:pt x="465990" y="643830"/>
                  </a:lnTo>
                  <a:cubicBezTo>
                    <a:pt x="465990" y="637988"/>
                    <a:pt x="461302" y="633263"/>
                    <a:pt x="455460" y="633263"/>
                  </a:cubicBezTo>
                  <a:lnTo>
                    <a:pt x="390534" y="633263"/>
                  </a:lnTo>
                  <a:lnTo>
                    <a:pt x="390534" y="568337"/>
                  </a:lnTo>
                  <a:cubicBezTo>
                    <a:pt x="390534" y="565546"/>
                    <a:pt x="389418" y="562867"/>
                    <a:pt x="387408" y="560858"/>
                  </a:cubicBezTo>
                  <a:cubicBezTo>
                    <a:pt x="385436" y="558886"/>
                    <a:pt x="382758" y="557770"/>
                    <a:pt x="379930" y="557770"/>
                  </a:cubicBezTo>
                  <a:close/>
                  <a:moveTo>
                    <a:pt x="369363" y="578904"/>
                  </a:moveTo>
                  <a:lnTo>
                    <a:pt x="314483" y="578941"/>
                  </a:lnTo>
                  <a:lnTo>
                    <a:pt x="314483" y="643830"/>
                  </a:lnTo>
                  <a:cubicBezTo>
                    <a:pt x="314483" y="649672"/>
                    <a:pt x="309720" y="654397"/>
                    <a:pt x="303878" y="654397"/>
                  </a:cubicBezTo>
                  <a:lnTo>
                    <a:pt x="238989" y="654397"/>
                  </a:lnTo>
                  <a:lnTo>
                    <a:pt x="238989" y="709314"/>
                  </a:lnTo>
                  <a:lnTo>
                    <a:pt x="303878" y="709314"/>
                  </a:lnTo>
                  <a:cubicBezTo>
                    <a:pt x="309720" y="709314"/>
                    <a:pt x="314483" y="714040"/>
                    <a:pt x="314483" y="719882"/>
                  </a:cubicBezTo>
                  <a:lnTo>
                    <a:pt x="314483" y="784771"/>
                  </a:lnTo>
                  <a:lnTo>
                    <a:pt x="369400" y="784771"/>
                  </a:lnTo>
                  <a:lnTo>
                    <a:pt x="369363" y="719882"/>
                  </a:lnTo>
                  <a:cubicBezTo>
                    <a:pt x="369363" y="717091"/>
                    <a:pt x="370479" y="714375"/>
                    <a:pt x="372451" y="712403"/>
                  </a:cubicBezTo>
                  <a:cubicBezTo>
                    <a:pt x="374460" y="710431"/>
                    <a:pt x="377139" y="709315"/>
                    <a:pt x="379929" y="709315"/>
                  </a:cubicBezTo>
                  <a:lnTo>
                    <a:pt x="444856" y="709315"/>
                  </a:lnTo>
                  <a:lnTo>
                    <a:pt x="444856" y="654397"/>
                  </a:lnTo>
                  <a:lnTo>
                    <a:pt x="379929" y="654397"/>
                  </a:lnTo>
                  <a:cubicBezTo>
                    <a:pt x="377139" y="654397"/>
                    <a:pt x="374460" y="653281"/>
                    <a:pt x="372451" y="651309"/>
                  </a:cubicBezTo>
                  <a:cubicBezTo>
                    <a:pt x="370479" y="649337"/>
                    <a:pt x="369363" y="646621"/>
                    <a:pt x="369363" y="643830"/>
                  </a:cubicBezTo>
                  <a:close/>
                  <a:moveTo>
                    <a:pt x="108130" y="347218"/>
                  </a:moveTo>
                  <a:lnTo>
                    <a:pt x="108130" y="158728"/>
                  </a:lnTo>
                  <a:cubicBezTo>
                    <a:pt x="108018" y="154412"/>
                    <a:pt x="109693" y="150282"/>
                    <a:pt x="112818" y="147305"/>
                  </a:cubicBezTo>
                  <a:cubicBezTo>
                    <a:pt x="115795" y="144143"/>
                    <a:pt x="119962" y="142431"/>
                    <a:pt x="124315" y="142543"/>
                  </a:cubicBezTo>
                  <a:lnTo>
                    <a:pt x="593231" y="143138"/>
                  </a:lnTo>
                  <a:cubicBezTo>
                    <a:pt x="602123" y="143175"/>
                    <a:pt x="609341" y="150430"/>
                    <a:pt x="609341" y="159323"/>
                  </a:cubicBezTo>
                  <a:lnTo>
                    <a:pt x="609341" y="462485"/>
                  </a:lnTo>
                  <a:lnTo>
                    <a:pt x="362025" y="462485"/>
                  </a:lnTo>
                  <a:cubicBezTo>
                    <a:pt x="346472" y="462782"/>
                    <a:pt x="332073" y="454373"/>
                    <a:pt x="324668" y="440756"/>
                  </a:cubicBezTo>
                  <a:lnTo>
                    <a:pt x="290103" y="379699"/>
                  </a:lnTo>
                  <a:cubicBezTo>
                    <a:pt x="278904" y="359458"/>
                    <a:pt x="257510" y="346957"/>
                    <a:pt x="234404" y="347217"/>
                  </a:cubicBezTo>
                  <a:close/>
                  <a:moveTo>
                    <a:pt x="234451" y="368389"/>
                  </a:moveTo>
                  <a:lnTo>
                    <a:pt x="64077" y="368389"/>
                  </a:lnTo>
                  <a:cubicBezTo>
                    <a:pt x="40413" y="368426"/>
                    <a:pt x="21214" y="387588"/>
                    <a:pt x="21177" y="411251"/>
                  </a:cubicBezTo>
                  <a:lnTo>
                    <a:pt x="21177" y="838314"/>
                  </a:lnTo>
                  <a:cubicBezTo>
                    <a:pt x="21214" y="861978"/>
                    <a:pt x="40413" y="881140"/>
                    <a:pt x="64077" y="881214"/>
                  </a:cubicBezTo>
                  <a:lnTo>
                    <a:pt x="619765" y="881214"/>
                  </a:lnTo>
                  <a:cubicBezTo>
                    <a:pt x="643429" y="881140"/>
                    <a:pt x="662591" y="861978"/>
                    <a:pt x="662665" y="838314"/>
                  </a:cubicBezTo>
                  <a:lnTo>
                    <a:pt x="662665" y="526485"/>
                  </a:lnTo>
                  <a:lnTo>
                    <a:pt x="662665" y="526522"/>
                  </a:lnTo>
                  <a:cubicBezTo>
                    <a:pt x="662591" y="502858"/>
                    <a:pt x="643429" y="483660"/>
                    <a:pt x="619765" y="483622"/>
                  </a:cubicBezTo>
                  <a:lnTo>
                    <a:pt x="362028" y="483622"/>
                  </a:lnTo>
                  <a:cubicBezTo>
                    <a:pt x="338886" y="483846"/>
                    <a:pt x="317491" y="471381"/>
                    <a:pt x="306329" y="451140"/>
                  </a:cubicBezTo>
                  <a:lnTo>
                    <a:pt x="271727" y="390121"/>
                  </a:lnTo>
                  <a:cubicBezTo>
                    <a:pt x="264323" y="376466"/>
                    <a:pt x="249923" y="368095"/>
                    <a:pt x="234408" y="3683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489" name="Google Shape;16489;p275"/>
            <p:cNvSpPr txBox="1"/>
            <p:nvPr/>
          </p:nvSpPr>
          <p:spPr>
            <a:xfrm>
              <a:off x="5027480" y="1167595"/>
              <a:ext cx="2721394"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lt1"/>
                  </a:solidFill>
                  <a:latin typeface="Lustria"/>
                  <a:ea typeface="Lustria"/>
                  <a:cs typeface="Lustria"/>
                  <a:sym typeface="Lustria"/>
                </a:rPr>
                <a:t>Paciente com HPN hemolítica com alta atividade*</a:t>
              </a:r>
              <a:endParaRPr b="0" i="0" sz="1400" u="none" cap="none" strike="noStrike">
                <a:solidFill>
                  <a:schemeClr val="lt1"/>
                </a:solidFill>
                <a:latin typeface="Lustria"/>
                <a:ea typeface="Lustria"/>
                <a:cs typeface="Lustria"/>
                <a:sym typeface="Lustria"/>
              </a:endParaRPr>
            </a:p>
          </p:txBody>
        </p:sp>
      </p:grpSp>
      <p:grpSp>
        <p:nvGrpSpPr>
          <p:cNvPr id="16490" name="Google Shape;16490;p275"/>
          <p:cNvGrpSpPr/>
          <p:nvPr/>
        </p:nvGrpSpPr>
        <p:grpSpPr>
          <a:xfrm>
            <a:off x="5815527" y="4075690"/>
            <a:ext cx="5105817" cy="795217"/>
            <a:chOff x="5815527" y="4075690"/>
            <a:chExt cx="5105817" cy="795217"/>
          </a:xfrm>
        </p:grpSpPr>
        <p:sp>
          <p:nvSpPr>
            <p:cNvPr id="16491" name="Google Shape;16491;p275"/>
            <p:cNvSpPr/>
            <p:nvPr/>
          </p:nvSpPr>
          <p:spPr>
            <a:xfrm flipH="1">
              <a:off x="5836227" y="4341710"/>
              <a:ext cx="4974434" cy="52919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492" name="Google Shape;16492;p275"/>
            <p:cNvSpPr txBox="1"/>
            <p:nvPr/>
          </p:nvSpPr>
          <p:spPr>
            <a:xfrm>
              <a:off x="5815527" y="4337872"/>
              <a:ext cx="5105817"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Investigar e tratar outras causas </a:t>
              </a:r>
              <a:r>
                <a:rPr lang="pt-BR" sz="1400">
                  <a:solidFill>
                    <a:schemeClr val="dk1"/>
                  </a:solidFill>
                  <a:latin typeface="Calibri"/>
                  <a:ea typeface="Calibri"/>
                  <a:cs typeface="Calibri"/>
                  <a:sym typeface="Calibri"/>
                </a:rPr>
                <a:t>de manutenção da doença ativa. Paciente ainda sintomático?</a:t>
              </a:r>
              <a:endParaRPr b="0" i="0" sz="1400" u="none" cap="none" strike="noStrike">
                <a:solidFill>
                  <a:schemeClr val="dk1"/>
                </a:solidFill>
                <a:latin typeface="Calibri"/>
                <a:ea typeface="Calibri"/>
                <a:cs typeface="Calibri"/>
                <a:sym typeface="Calibri"/>
              </a:endParaRPr>
            </a:p>
          </p:txBody>
        </p:sp>
        <p:cxnSp>
          <p:nvCxnSpPr>
            <p:cNvPr id="16493" name="Google Shape;16493;p275"/>
            <p:cNvCxnSpPr/>
            <p:nvPr/>
          </p:nvCxnSpPr>
          <p:spPr>
            <a:xfrm>
              <a:off x="8353025" y="4075690"/>
              <a:ext cx="0" cy="262182"/>
            </a:xfrm>
            <a:prstGeom prst="straightConnector1">
              <a:avLst/>
            </a:prstGeom>
            <a:noFill/>
            <a:ln cap="flat" cmpd="sng" w="12700">
              <a:solidFill>
                <a:srgbClr val="BFBFBF"/>
              </a:solidFill>
              <a:prstDash val="solid"/>
              <a:miter lim="800000"/>
              <a:headEnd len="sm" w="sm" type="none"/>
              <a:tailEnd len="sm" w="sm" type="none"/>
            </a:ln>
          </p:spPr>
        </p:cxnSp>
      </p:grpSp>
      <p:grpSp>
        <p:nvGrpSpPr>
          <p:cNvPr id="16494" name="Google Shape;16494;p275"/>
          <p:cNvGrpSpPr/>
          <p:nvPr/>
        </p:nvGrpSpPr>
        <p:grpSpPr>
          <a:xfrm>
            <a:off x="4927622" y="4887869"/>
            <a:ext cx="6891551" cy="1063943"/>
            <a:chOff x="4927622" y="4887869"/>
            <a:chExt cx="6891551" cy="1063943"/>
          </a:xfrm>
        </p:grpSpPr>
        <p:sp>
          <p:nvSpPr>
            <p:cNvPr id="16495" name="Google Shape;16495;p275"/>
            <p:cNvSpPr/>
            <p:nvPr/>
          </p:nvSpPr>
          <p:spPr>
            <a:xfrm flipH="1">
              <a:off x="4984177" y="5298402"/>
              <a:ext cx="2984059" cy="65341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496" name="Google Shape;16496;p275"/>
            <p:cNvSpPr/>
            <p:nvPr/>
          </p:nvSpPr>
          <p:spPr>
            <a:xfrm flipH="1">
              <a:off x="8740390" y="5298402"/>
              <a:ext cx="2984059" cy="65341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497" name="Google Shape;16497;p275"/>
            <p:cNvSpPr txBox="1"/>
            <p:nvPr/>
          </p:nvSpPr>
          <p:spPr>
            <a:xfrm>
              <a:off x="4927622" y="5363497"/>
              <a:ext cx="3056985"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Interromper</a:t>
              </a:r>
              <a:r>
                <a:rPr lang="pt-BR" sz="1400">
                  <a:solidFill>
                    <a:schemeClr val="dk1"/>
                  </a:solidFill>
                  <a:latin typeface="Calibri"/>
                  <a:ea typeface="Calibri"/>
                  <a:cs typeface="Calibri"/>
                  <a:sym typeface="Calibri"/>
                </a:rPr>
                <a:t> eculizumabe e investigar </a:t>
              </a:r>
              <a:r>
                <a:rPr b="1" lang="pt-BR" sz="1400">
                  <a:solidFill>
                    <a:schemeClr val="dk1"/>
                  </a:solidFill>
                  <a:latin typeface="Calibri"/>
                  <a:ea typeface="Calibri"/>
                  <a:cs typeface="Calibri"/>
                  <a:sym typeface="Calibri"/>
                </a:rPr>
                <a:t>outras causas associadas a HPN</a:t>
              </a:r>
              <a:endParaRPr b="1" i="0" sz="1400" u="none" cap="none" strike="noStrike">
                <a:solidFill>
                  <a:schemeClr val="dk1"/>
                </a:solidFill>
                <a:latin typeface="Calibri"/>
                <a:ea typeface="Calibri"/>
                <a:cs typeface="Calibri"/>
                <a:sym typeface="Calibri"/>
              </a:endParaRPr>
            </a:p>
          </p:txBody>
        </p:sp>
        <p:sp>
          <p:nvSpPr>
            <p:cNvPr id="16498" name="Google Shape;16498;p275"/>
            <p:cNvSpPr txBox="1"/>
            <p:nvPr/>
          </p:nvSpPr>
          <p:spPr>
            <a:xfrm>
              <a:off x="8645665" y="5363497"/>
              <a:ext cx="3173508"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Interromper</a:t>
              </a:r>
              <a:r>
                <a:rPr lang="pt-BR" sz="1400">
                  <a:solidFill>
                    <a:schemeClr val="dk1"/>
                  </a:solidFill>
                  <a:latin typeface="Calibri"/>
                  <a:ea typeface="Calibri"/>
                  <a:cs typeface="Calibri"/>
                  <a:sym typeface="Calibri"/>
                </a:rPr>
                <a:t> eculizumabe e considerar </a:t>
              </a:r>
              <a:r>
                <a:rPr b="1" lang="pt-BR" sz="1400">
                  <a:solidFill>
                    <a:schemeClr val="dk1"/>
                  </a:solidFill>
                  <a:latin typeface="Calibri"/>
                  <a:ea typeface="Calibri"/>
                  <a:cs typeface="Calibri"/>
                  <a:sym typeface="Calibri"/>
                </a:rPr>
                <a:t>transplante de medula óssea</a:t>
              </a:r>
              <a:endParaRPr b="1" i="0" sz="1200" u="none" cap="none" strike="noStrike">
                <a:solidFill>
                  <a:schemeClr val="dk1"/>
                </a:solidFill>
                <a:latin typeface="Calibri"/>
                <a:ea typeface="Calibri"/>
                <a:cs typeface="Calibri"/>
                <a:sym typeface="Calibri"/>
              </a:endParaRPr>
            </a:p>
          </p:txBody>
        </p:sp>
        <p:sp>
          <p:nvSpPr>
            <p:cNvPr id="16499" name="Google Shape;16499;p275"/>
            <p:cNvSpPr/>
            <p:nvPr/>
          </p:nvSpPr>
          <p:spPr>
            <a:xfrm>
              <a:off x="6456114" y="5087476"/>
              <a:ext cx="3991425" cy="216817"/>
            </a:xfrm>
            <a:custGeom>
              <a:rect b="b" l="l" r="r" t="t"/>
              <a:pathLst>
                <a:path extrusionOk="0" h="216817" w="5015059">
                  <a:moveTo>
                    <a:pt x="0" y="207390"/>
                  </a:moveTo>
                  <a:lnTo>
                    <a:pt x="0" y="0"/>
                  </a:lnTo>
                  <a:lnTo>
                    <a:pt x="5015059" y="0"/>
                  </a:lnTo>
                  <a:lnTo>
                    <a:pt x="5015059" y="216817"/>
                  </a:lnTo>
                </a:path>
              </a:pathLst>
            </a:cu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6500" name="Google Shape;16500;p275"/>
            <p:cNvSpPr txBox="1"/>
            <p:nvPr/>
          </p:nvSpPr>
          <p:spPr>
            <a:xfrm>
              <a:off x="9900872" y="4972609"/>
              <a:ext cx="473805" cy="229733"/>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fontScale="92500" lnSpcReduction="20000"/>
            </a:bodyPr>
            <a:lstStyle/>
            <a:p>
              <a:pPr indent="0" lvl="0" marL="0" marR="0" rtl="0" algn="ctr">
                <a:lnSpc>
                  <a:spcPct val="100000"/>
                </a:lnSpc>
                <a:spcBef>
                  <a:spcPts val="0"/>
                </a:spcBef>
                <a:spcAft>
                  <a:spcPts val="0"/>
                </a:spcAft>
                <a:buClr>
                  <a:srgbClr val="FFFFFF"/>
                </a:buClr>
                <a:buSzPct val="100000"/>
                <a:buFont typeface="Lustria"/>
                <a:buNone/>
              </a:pPr>
              <a:r>
                <a:rPr b="0" i="0" lang="pt-BR" sz="1200" u="none" cap="none" strike="noStrike">
                  <a:solidFill>
                    <a:srgbClr val="FFFFFF"/>
                  </a:solidFill>
                  <a:latin typeface="Lustria"/>
                  <a:ea typeface="Lustria"/>
                  <a:cs typeface="Lustria"/>
                  <a:sym typeface="Lustria"/>
                </a:rPr>
                <a:t>Sim</a:t>
              </a:r>
              <a:endParaRPr/>
            </a:p>
          </p:txBody>
        </p:sp>
        <p:sp>
          <p:nvSpPr>
            <p:cNvPr id="16501" name="Google Shape;16501;p275"/>
            <p:cNvSpPr txBox="1"/>
            <p:nvPr/>
          </p:nvSpPr>
          <p:spPr>
            <a:xfrm>
              <a:off x="6562954" y="4966151"/>
              <a:ext cx="473805" cy="229733"/>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fontScale="92500" lnSpcReduction="20000"/>
            </a:bodyPr>
            <a:lstStyle/>
            <a:p>
              <a:pPr indent="0" lvl="0" marL="0" marR="0" rtl="0" algn="ctr">
                <a:lnSpc>
                  <a:spcPct val="100000"/>
                </a:lnSpc>
                <a:spcBef>
                  <a:spcPts val="0"/>
                </a:spcBef>
                <a:spcAft>
                  <a:spcPts val="0"/>
                </a:spcAft>
                <a:buClr>
                  <a:srgbClr val="FFFFFF"/>
                </a:buClr>
                <a:buSzPct val="100000"/>
                <a:buFont typeface="Lustria"/>
                <a:buNone/>
              </a:pPr>
              <a:r>
                <a:rPr b="0" i="0" lang="pt-BR" sz="1200" u="none" cap="none" strike="noStrike">
                  <a:solidFill>
                    <a:srgbClr val="FFFFFF"/>
                  </a:solidFill>
                  <a:latin typeface="Lustria"/>
                  <a:ea typeface="Lustria"/>
                  <a:cs typeface="Lustria"/>
                  <a:sym typeface="Lustria"/>
                </a:rPr>
                <a:t>Sim</a:t>
              </a:r>
              <a:endParaRPr/>
            </a:p>
          </p:txBody>
        </p:sp>
        <p:cxnSp>
          <p:nvCxnSpPr>
            <p:cNvPr id="16502" name="Google Shape;16502;p275"/>
            <p:cNvCxnSpPr/>
            <p:nvPr/>
          </p:nvCxnSpPr>
          <p:spPr>
            <a:xfrm>
              <a:off x="8353025" y="4887869"/>
              <a:ext cx="0" cy="193148"/>
            </a:xfrm>
            <a:prstGeom prst="straightConnector1">
              <a:avLst/>
            </a:prstGeom>
            <a:noFill/>
            <a:ln cap="flat" cmpd="sng" w="12700">
              <a:solidFill>
                <a:srgbClr val="BFBFBF"/>
              </a:solidFill>
              <a:prstDash val="solid"/>
              <a:miter lim="800000"/>
              <a:headEnd len="sm" w="sm" type="none"/>
              <a:tailEnd len="sm" w="sm" type="none"/>
            </a:ln>
          </p:spPr>
        </p:cxnSp>
      </p:grpSp>
      <p:grpSp>
        <p:nvGrpSpPr>
          <p:cNvPr id="16503" name="Google Shape;16503;p275"/>
          <p:cNvGrpSpPr/>
          <p:nvPr/>
        </p:nvGrpSpPr>
        <p:grpSpPr>
          <a:xfrm>
            <a:off x="521770" y="4484986"/>
            <a:ext cx="5315150" cy="1498247"/>
            <a:chOff x="521770" y="4484986"/>
            <a:chExt cx="5315150" cy="1498247"/>
          </a:xfrm>
        </p:grpSpPr>
        <p:sp>
          <p:nvSpPr>
            <p:cNvPr id="16504" name="Google Shape;16504;p275"/>
            <p:cNvSpPr/>
            <p:nvPr/>
          </p:nvSpPr>
          <p:spPr>
            <a:xfrm>
              <a:off x="2202180" y="4601784"/>
              <a:ext cx="3634740" cy="686496"/>
            </a:xfrm>
            <a:custGeom>
              <a:rect b="b" l="l" r="r" t="t"/>
              <a:pathLst>
                <a:path extrusionOk="0" h="495300" w="3634740">
                  <a:moveTo>
                    <a:pt x="0" y="495300"/>
                  </a:moveTo>
                  <a:lnTo>
                    <a:pt x="0" y="0"/>
                  </a:lnTo>
                  <a:lnTo>
                    <a:pt x="3634740" y="0"/>
                  </a:lnTo>
                </a:path>
              </a:pathLst>
            </a:cu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16505" name="Google Shape;16505;p275"/>
            <p:cNvGrpSpPr/>
            <p:nvPr/>
          </p:nvGrpSpPr>
          <p:grpSpPr>
            <a:xfrm>
              <a:off x="521770" y="4484986"/>
              <a:ext cx="3502692" cy="1498247"/>
              <a:chOff x="521770" y="4484986"/>
              <a:chExt cx="3502692" cy="1498247"/>
            </a:xfrm>
          </p:grpSpPr>
          <p:sp>
            <p:nvSpPr>
              <p:cNvPr id="16506" name="Google Shape;16506;p275"/>
              <p:cNvSpPr/>
              <p:nvPr/>
            </p:nvSpPr>
            <p:spPr>
              <a:xfrm>
                <a:off x="546197" y="5296737"/>
                <a:ext cx="3405239" cy="686496"/>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6507" name="Google Shape;16507;p275"/>
              <p:cNvSpPr txBox="1"/>
              <p:nvPr/>
            </p:nvSpPr>
            <p:spPr>
              <a:xfrm>
                <a:off x="521770" y="5390884"/>
                <a:ext cx="3502692"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Manter</a:t>
                </a:r>
                <a:r>
                  <a:rPr lang="pt-BR" sz="1400">
                    <a:solidFill>
                      <a:schemeClr val="lt1"/>
                    </a:solidFill>
                    <a:latin typeface="Calibri"/>
                    <a:ea typeface="Calibri"/>
                    <a:cs typeface="Calibri"/>
                    <a:sym typeface="Calibri"/>
                  </a:rPr>
                  <a:t> eculizumabe e </a:t>
                </a:r>
                <a:r>
                  <a:rPr b="1" lang="pt-BR" sz="1400">
                    <a:solidFill>
                      <a:schemeClr val="lt1"/>
                    </a:solidFill>
                    <a:latin typeface="Calibri"/>
                    <a:ea typeface="Calibri"/>
                    <a:cs typeface="Calibri"/>
                    <a:sym typeface="Calibri"/>
                  </a:rPr>
                  <a:t>acompanhamento periódico</a:t>
                </a:r>
                <a:endParaRPr b="1" i="0" sz="1400" u="none" cap="none" strike="noStrike">
                  <a:solidFill>
                    <a:schemeClr val="lt1"/>
                  </a:solidFill>
                  <a:latin typeface="Calibri"/>
                  <a:ea typeface="Calibri"/>
                  <a:cs typeface="Calibri"/>
                  <a:sym typeface="Calibri"/>
                </a:endParaRPr>
              </a:p>
            </p:txBody>
          </p:sp>
          <p:sp>
            <p:nvSpPr>
              <p:cNvPr id="16508" name="Google Shape;16508;p275"/>
              <p:cNvSpPr txBox="1"/>
              <p:nvPr/>
            </p:nvSpPr>
            <p:spPr>
              <a:xfrm>
                <a:off x="2342007" y="4484986"/>
                <a:ext cx="473805" cy="229733"/>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1" lang="pt-BR" sz="1100">
                    <a:solidFill>
                      <a:schemeClr val="lt1"/>
                    </a:solidFill>
                    <a:latin typeface="Lustria"/>
                    <a:ea typeface="Lustria"/>
                    <a:cs typeface="Lustria"/>
                    <a:sym typeface="Lustria"/>
                  </a:rPr>
                  <a:t>Não</a:t>
                </a:r>
                <a:endParaRPr/>
              </a:p>
            </p:txBody>
          </p:sp>
        </p:grpSp>
      </p:grpSp>
      <p:grpSp>
        <p:nvGrpSpPr>
          <p:cNvPr id="16509" name="Google Shape;16509;p275"/>
          <p:cNvGrpSpPr/>
          <p:nvPr/>
        </p:nvGrpSpPr>
        <p:grpSpPr>
          <a:xfrm>
            <a:off x="6562954" y="3080776"/>
            <a:ext cx="3405239" cy="1033014"/>
            <a:chOff x="6562954" y="3080776"/>
            <a:chExt cx="3405239" cy="1033014"/>
          </a:xfrm>
        </p:grpSpPr>
        <p:sp>
          <p:nvSpPr>
            <p:cNvPr id="16510" name="Google Shape;16510;p275"/>
            <p:cNvSpPr txBox="1"/>
            <p:nvPr/>
          </p:nvSpPr>
          <p:spPr>
            <a:xfrm>
              <a:off x="7761041" y="3080776"/>
              <a:ext cx="473805" cy="229733"/>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fontScale="92500" lnSpcReduction="20000"/>
            </a:bodyPr>
            <a:lstStyle/>
            <a:p>
              <a:pPr indent="0" lvl="0" marL="0" marR="0" rtl="0" algn="ctr">
                <a:lnSpc>
                  <a:spcPct val="100000"/>
                </a:lnSpc>
                <a:spcBef>
                  <a:spcPts val="0"/>
                </a:spcBef>
                <a:spcAft>
                  <a:spcPts val="0"/>
                </a:spcAft>
                <a:buClr>
                  <a:srgbClr val="FFFFFF"/>
                </a:buClr>
                <a:buSzPct val="100000"/>
                <a:buFont typeface="Lustria"/>
                <a:buNone/>
              </a:pPr>
              <a:r>
                <a:rPr b="0" i="0" lang="pt-BR" sz="1200" u="none" cap="none" strike="noStrike">
                  <a:solidFill>
                    <a:srgbClr val="FFFFFF"/>
                  </a:solidFill>
                  <a:latin typeface="Lustria"/>
                  <a:ea typeface="Lustria"/>
                  <a:cs typeface="Lustria"/>
                  <a:sym typeface="Lustria"/>
                </a:rPr>
                <a:t>Sim</a:t>
              </a:r>
              <a:endParaRPr/>
            </a:p>
          </p:txBody>
        </p:sp>
        <p:sp>
          <p:nvSpPr>
            <p:cNvPr id="16511" name="Google Shape;16511;p275"/>
            <p:cNvSpPr/>
            <p:nvPr/>
          </p:nvSpPr>
          <p:spPr>
            <a:xfrm>
              <a:off x="6562954" y="3427294"/>
              <a:ext cx="3405239" cy="68649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512" name="Google Shape;16512;p275"/>
            <p:cNvSpPr txBox="1"/>
            <p:nvPr/>
          </p:nvSpPr>
          <p:spPr>
            <a:xfrm>
              <a:off x="6923266" y="3514459"/>
              <a:ext cx="2859518"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Manter</a:t>
              </a:r>
              <a:r>
                <a:rPr lang="pt-BR" sz="1400">
                  <a:solidFill>
                    <a:schemeClr val="lt1"/>
                  </a:solidFill>
                  <a:latin typeface="Calibri"/>
                  <a:ea typeface="Calibri"/>
                  <a:cs typeface="Calibri"/>
                  <a:sym typeface="Calibri"/>
                </a:rPr>
                <a:t> eculizumabe e introduzir </a:t>
              </a:r>
              <a:r>
                <a:rPr b="1" lang="pt-BR" sz="1400">
                  <a:solidFill>
                    <a:schemeClr val="lt1"/>
                  </a:solidFill>
                  <a:latin typeface="Calibri"/>
                  <a:ea typeface="Calibri"/>
                  <a:cs typeface="Calibri"/>
                  <a:sym typeface="Calibri"/>
                </a:rPr>
                <a:t>tratamento de suporte</a:t>
              </a:r>
              <a:endParaRPr b="1" i="0" sz="1400" u="none" cap="none" strike="noStrike">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6486"/>
                                        </p:tgtEl>
                                        <p:attrNameLst>
                                          <p:attrName>style.visibility</p:attrName>
                                        </p:attrNameLst>
                                      </p:cBhvr>
                                      <p:to>
                                        <p:strVal val="visible"/>
                                      </p:to>
                                    </p:set>
                                    <p:animEffect filter="fade" transition="in">
                                      <p:cBhvr>
                                        <p:cTn dur="500"/>
                                        <p:tgtEl>
                                          <p:spTgt spid="16486"/>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6479"/>
                                        </p:tgtEl>
                                        <p:attrNameLst>
                                          <p:attrName>style.visibility</p:attrName>
                                        </p:attrNameLst>
                                      </p:cBhvr>
                                      <p:to>
                                        <p:strVal val="visible"/>
                                      </p:to>
                                    </p:set>
                                    <p:animEffect filter="fade" transition="in">
                                      <p:cBhvr>
                                        <p:cTn dur="500"/>
                                        <p:tgtEl>
                                          <p:spTgt spid="16479"/>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6473"/>
                                        </p:tgtEl>
                                        <p:attrNameLst>
                                          <p:attrName>style.visibility</p:attrName>
                                        </p:attrNameLst>
                                      </p:cBhvr>
                                      <p:to>
                                        <p:strVal val="visible"/>
                                      </p:to>
                                    </p:set>
                                    <p:animEffect filter="fade" transition="in">
                                      <p:cBhvr>
                                        <p:cTn dur="500"/>
                                        <p:tgtEl>
                                          <p:spTgt spid="16473"/>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6509"/>
                                        </p:tgtEl>
                                        <p:attrNameLst>
                                          <p:attrName>style.visibility</p:attrName>
                                        </p:attrNameLst>
                                      </p:cBhvr>
                                      <p:to>
                                        <p:strVal val="visible"/>
                                      </p:to>
                                    </p:set>
                                    <p:animEffect filter="fade" transition="in">
                                      <p:cBhvr>
                                        <p:cTn dur="500"/>
                                        <p:tgtEl>
                                          <p:spTgt spid="16509"/>
                                        </p:tgtEl>
                                      </p:cBhvr>
                                    </p:animEffect>
                                  </p:childTnLst>
                                </p:cTn>
                              </p:par>
                            </p:childTnLst>
                          </p:cTn>
                        </p:par>
                        <p:par>
                          <p:cTn fill="hold">
                            <p:stCondLst>
                              <p:cond delay="2000"/>
                            </p:stCondLst>
                            <p:childTnLst>
                              <p:par>
                                <p:cTn fill="hold" nodeType="afterEffect" presetClass="entr" presetID="10" presetSubtype="0">
                                  <p:stCondLst>
                                    <p:cond delay="500"/>
                                  </p:stCondLst>
                                  <p:childTnLst>
                                    <p:set>
                                      <p:cBhvr>
                                        <p:cTn dur="1" fill="hold">
                                          <p:stCondLst>
                                            <p:cond delay="0"/>
                                          </p:stCondLst>
                                        </p:cTn>
                                        <p:tgtEl>
                                          <p:spTgt spid="16490"/>
                                        </p:tgtEl>
                                        <p:attrNameLst>
                                          <p:attrName>style.visibility</p:attrName>
                                        </p:attrNameLst>
                                      </p:cBhvr>
                                      <p:to>
                                        <p:strVal val="visible"/>
                                      </p:to>
                                    </p:set>
                                    <p:animEffect filter="fade" transition="in">
                                      <p:cBhvr>
                                        <p:cTn dur="500"/>
                                        <p:tgtEl>
                                          <p:spTgt spid="16490"/>
                                        </p:tgtEl>
                                      </p:cBhvr>
                                    </p:animEffect>
                                  </p:childTnLst>
                                </p:cTn>
                              </p:par>
                            </p:childTnLst>
                          </p:cTn>
                        </p:par>
                        <p:par>
                          <p:cTn fill="hold">
                            <p:stCondLst>
                              <p:cond delay="2500"/>
                            </p:stCondLst>
                            <p:childTnLst>
                              <p:par>
                                <p:cTn fill="hold" nodeType="afterEffect" presetClass="entr" presetID="10" presetSubtype="0">
                                  <p:stCondLst>
                                    <p:cond delay="500"/>
                                  </p:stCondLst>
                                  <p:childTnLst>
                                    <p:set>
                                      <p:cBhvr>
                                        <p:cTn dur="1" fill="hold">
                                          <p:stCondLst>
                                            <p:cond delay="0"/>
                                          </p:stCondLst>
                                        </p:cTn>
                                        <p:tgtEl>
                                          <p:spTgt spid="16503"/>
                                        </p:tgtEl>
                                        <p:attrNameLst>
                                          <p:attrName>style.visibility</p:attrName>
                                        </p:attrNameLst>
                                      </p:cBhvr>
                                      <p:to>
                                        <p:strVal val="visible"/>
                                      </p:to>
                                    </p:set>
                                    <p:animEffect filter="fade" transition="in">
                                      <p:cBhvr>
                                        <p:cTn dur="500"/>
                                        <p:tgtEl>
                                          <p:spTgt spid="16503"/>
                                        </p:tgtEl>
                                      </p:cBhvr>
                                    </p:animEffect>
                                  </p:childTnLst>
                                </p:cTn>
                              </p:par>
                            </p:childTnLst>
                          </p:cTn>
                        </p:par>
                        <p:par>
                          <p:cTn fill="hold">
                            <p:stCondLst>
                              <p:cond delay="3000"/>
                            </p:stCondLst>
                            <p:childTnLst>
                              <p:par>
                                <p:cTn fill="hold" nodeType="afterEffect" presetClass="entr" presetID="10" presetSubtype="0">
                                  <p:stCondLst>
                                    <p:cond delay="500"/>
                                  </p:stCondLst>
                                  <p:childTnLst>
                                    <p:set>
                                      <p:cBhvr>
                                        <p:cTn dur="1" fill="hold">
                                          <p:stCondLst>
                                            <p:cond delay="0"/>
                                          </p:stCondLst>
                                        </p:cTn>
                                        <p:tgtEl>
                                          <p:spTgt spid="16494"/>
                                        </p:tgtEl>
                                        <p:attrNameLst>
                                          <p:attrName>style.visibility</p:attrName>
                                        </p:attrNameLst>
                                      </p:cBhvr>
                                      <p:to>
                                        <p:strVal val="visible"/>
                                      </p:to>
                                    </p:set>
                                    <p:animEffect filter="fade" transition="in">
                                      <p:cBhvr>
                                        <p:cTn dur="500"/>
                                        <p:tgtEl>
                                          <p:spTgt spid="1649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17" name="Shape 16517"/>
        <p:cNvGrpSpPr/>
        <p:nvPr/>
      </p:nvGrpSpPr>
      <p:grpSpPr>
        <a:xfrm>
          <a:off x="0" y="0"/>
          <a:ext cx="0" cy="0"/>
          <a:chOff x="0" y="0"/>
          <a:chExt cx="0" cy="0"/>
        </a:xfrm>
      </p:grpSpPr>
      <p:grpSp>
        <p:nvGrpSpPr>
          <p:cNvPr id="16518" name="Google Shape;16518;p276"/>
          <p:cNvGrpSpPr/>
          <p:nvPr/>
        </p:nvGrpSpPr>
        <p:grpSpPr>
          <a:xfrm>
            <a:off x="0" y="4031153"/>
            <a:ext cx="7337980" cy="1013183"/>
            <a:chOff x="0" y="4031153"/>
            <a:chExt cx="7337980" cy="1013183"/>
          </a:xfrm>
        </p:grpSpPr>
        <p:sp>
          <p:nvSpPr>
            <p:cNvPr id="16519" name="Google Shape;16519;p276"/>
            <p:cNvSpPr/>
            <p:nvPr/>
          </p:nvSpPr>
          <p:spPr>
            <a:xfrm>
              <a:off x="0" y="4031153"/>
              <a:ext cx="7337980" cy="1013183"/>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6520" name="Google Shape;16520;p276"/>
            <p:cNvSpPr txBox="1"/>
            <p:nvPr/>
          </p:nvSpPr>
          <p:spPr>
            <a:xfrm>
              <a:off x="701520" y="4045542"/>
              <a:ext cx="6464198"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400">
                  <a:solidFill>
                    <a:schemeClr val="lt1"/>
                  </a:solidFill>
                  <a:latin typeface="Lustria"/>
                  <a:ea typeface="Lustria"/>
                  <a:cs typeface="Lustria"/>
                  <a:sym typeface="Lustria"/>
                </a:rPr>
                <a:t>Transplante de células-tronco hematopoiéticas</a:t>
              </a:r>
              <a:endParaRPr/>
            </a:p>
          </p:txBody>
        </p:sp>
        <p:grpSp>
          <p:nvGrpSpPr>
            <p:cNvPr id="16521" name="Google Shape;16521;p276"/>
            <p:cNvGrpSpPr/>
            <p:nvPr/>
          </p:nvGrpSpPr>
          <p:grpSpPr>
            <a:xfrm>
              <a:off x="262050" y="4231351"/>
              <a:ext cx="347240" cy="612786"/>
              <a:chOff x="-1502940" y="3033898"/>
              <a:chExt cx="537107" cy="947850"/>
            </a:xfrm>
          </p:grpSpPr>
          <p:sp>
            <p:nvSpPr>
              <p:cNvPr id="16522" name="Google Shape;16522;p276"/>
              <p:cNvSpPr/>
              <p:nvPr/>
            </p:nvSpPr>
            <p:spPr>
              <a:xfrm>
                <a:off x="-1502940" y="3033898"/>
                <a:ext cx="221162" cy="947838"/>
              </a:xfrm>
              <a:custGeom>
                <a:rect b="b" l="l" r="r" t="t"/>
                <a:pathLst>
                  <a:path extrusionOk="0" h="947838" w="221162">
                    <a:moveTo>
                      <a:pt x="150548" y="653187"/>
                    </a:moveTo>
                    <a:cubicBezTo>
                      <a:pt x="194600" y="625850"/>
                      <a:pt x="221328" y="577626"/>
                      <a:pt x="221162" y="525782"/>
                    </a:cubicBezTo>
                    <a:lnTo>
                      <a:pt x="221162" y="422056"/>
                    </a:lnTo>
                    <a:cubicBezTo>
                      <a:pt x="221328" y="370212"/>
                      <a:pt x="194600" y="321988"/>
                      <a:pt x="150548" y="294651"/>
                    </a:cubicBezTo>
                    <a:cubicBezTo>
                      <a:pt x="115760" y="273063"/>
                      <a:pt x="94653" y="234980"/>
                      <a:pt x="94784" y="194038"/>
                    </a:cubicBezTo>
                    <a:lnTo>
                      <a:pt x="94784" y="15797"/>
                    </a:lnTo>
                    <a:cubicBezTo>
                      <a:pt x="94784" y="7073"/>
                      <a:pt x="87711" y="0"/>
                      <a:pt x="78986" y="0"/>
                    </a:cubicBezTo>
                    <a:lnTo>
                      <a:pt x="15797" y="0"/>
                    </a:lnTo>
                    <a:cubicBezTo>
                      <a:pt x="7073" y="0"/>
                      <a:pt x="0" y="7073"/>
                      <a:pt x="0" y="15797"/>
                    </a:cubicBezTo>
                    <a:lnTo>
                      <a:pt x="0" y="932041"/>
                    </a:lnTo>
                    <a:cubicBezTo>
                      <a:pt x="0" y="940765"/>
                      <a:pt x="7073" y="947838"/>
                      <a:pt x="15797" y="947838"/>
                    </a:cubicBezTo>
                    <a:lnTo>
                      <a:pt x="78986" y="947838"/>
                    </a:lnTo>
                    <a:cubicBezTo>
                      <a:pt x="87711" y="947838"/>
                      <a:pt x="94784" y="940765"/>
                      <a:pt x="94784" y="932041"/>
                    </a:cubicBezTo>
                    <a:lnTo>
                      <a:pt x="94784" y="753800"/>
                    </a:lnTo>
                    <a:cubicBezTo>
                      <a:pt x="94653" y="712858"/>
                      <a:pt x="115760" y="674775"/>
                      <a:pt x="150548" y="653187"/>
                    </a:cubicBezTo>
                    <a:close/>
                    <a:moveTo>
                      <a:pt x="63189" y="753800"/>
                    </a:moveTo>
                    <a:lnTo>
                      <a:pt x="63189" y="916243"/>
                    </a:lnTo>
                    <a:lnTo>
                      <a:pt x="31595" y="916243"/>
                    </a:lnTo>
                    <a:lnTo>
                      <a:pt x="31595" y="31595"/>
                    </a:lnTo>
                    <a:lnTo>
                      <a:pt x="63189" y="31595"/>
                    </a:lnTo>
                    <a:lnTo>
                      <a:pt x="63189" y="194038"/>
                    </a:lnTo>
                    <a:cubicBezTo>
                      <a:pt x="63023" y="245883"/>
                      <a:pt x="89751" y="294106"/>
                      <a:pt x="133803" y="321443"/>
                    </a:cubicBezTo>
                    <a:cubicBezTo>
                      <a:pt x="168591" y="343032"/>
                      <a:pt x="189698" y="381114"/>
                      <a:pt x="189568" y="422056"/>
                    </a:cubicBezTo>
                    <a:lnTo>
                      <a:pt x="189568" y="525782"/>
                    </a:lnTo>
                    <a:cubicBezTo>
                      <a:pt x="189698" y="566724"/>
                      <a:pt x="168591" y="604806"/>
                      <a:pt x="133803" y="626395"/>
                    </a:cubicBezTo>
                    <a:cubicBezTo>
                      <a:pt x="89751" y="653732"/>
                      <a:pt x="63023" y="701955"/>
                      <a:pt x="63189" y="75380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23" name="Google Shape;16523;p276"/>
              <p:cNvSpPr/>
              <p:nvPr/>
            </p:nvSpPr>
            <p:spPr>
              <a:xfrm>
                <a:off x="-1265981" y="3033898"/>
                <a:ext cx="300148" cy="947838"/>
              </a:xfrm>
              <a:custGeom>
                <a:rect b="b" l="l" r="r" t="t"/>
                <a:pathLst>
                  <a:path extrusionOk="0" h="947838" w="300148">
                    <a:moveTo>
                      <a:pt x="284351" y="0"/>
                    </a:moveTo>
                    <a:lnTo>
                      <a:pt x="221162" y="0"/>
                    </a:lnTo>
                    <a:cubicBezTo>
                      <a:pt x="212438" y="0"/>
                      <a:pt x="205365" y="7073"/>
                      <a:pt x="205365" y="15797"/>
                    </a:cubicBezTo>
                    <a:lnTo>
                      <a:pt x="205365" y="205197"/>
                    </a:lnTo>
                    <a:cubicBezTo>
                      <a:pt x="205473" y="239192"/>
                      <a:pt x="187948" y="270812"/>
                      <a:pt x="159063" y="288737"/>
                    </a:cubicBezTo>
                    <a:cubicBezTo>
                      <a:pt x="109108" y="319738"/>
                      <a:pt x="78798" y="374425"/>
                      <a:pt x="78986" y="433217"/>
                    </a:cubicBezTo>
                    <a:lnTo>
                      <a:pt x="78986" y="458122"/>
                    </a:lnTo>
                    <a:lnTo>
                      <a:pt x="110581" y="458122"/>
                    </a:lnTo>
                    <a:lnTo>
                      <a:pt x="110581" y="433217"/>
                    </a:lnTo>
                    <a:cubicBezTo>
                      <a:pt x="110428" y="385327"/>
                      <a:pt x="135117" y="340781"/>
                      <a:pt x="175808" y="315527"/>
                    </a:cubicBezTo>
                    <a:cubicBezTo>
                      <a:pt x="213956" y="291853"/>
                      <a:pt x="237102" y="250093"/>
                      <a:pt x="236959" y="205197"/>
                    </a:cubicBezTo>
                    <a:lnTo>
                      <a:pt x="236959" y="31595"/>
                    </a:lnTo>
                    <a:lnTo>
                      <a:pt x="268554" y="31595"/>
                    </a:lnTo>
                    <a:lnTo>
                      <a:pt x="268554" y="916243"/>
                    </a:lnTo>
                    <a:lnTo>
                      <a:pt x="236959" y="916243"/>
                    </a:lnTo>
                    <a:lnTo>
                      <a:pt x="236959" y="734134"/>
                    </a:lnTo>
                    <a:cubicBezTo>
                      <a:pt x="237128" y="684806"/>
                      <a:pt x="209234" y="639673"/>
                      <a:pt x="165038" y="617763"/>
                    </a:cubicBezTo>
                    <a:cubicBezTo>
                      <a:pt x="131575" y="601173"/>
                      <a:pt x="110455" y="567000"/>
                      <a:pt x="110581" y="529650"/>
                    </a:cubicBezTo>
                    <a:lnTo>
                      <a:pt x="110581" y="489716"/>
                    </a:lnTo>
                    <a:lnTo>
                      <a:pt x="78986" y="489716"/>
                    </a:lnTo>
                    <a:lnTo>
                      <a:pt x="78986" y="529650"/>
                    </a:lnTo>
                    <a:cubicBezTo>
                      <a:pt x="78986" y="530930"/>
                      <a:pt x="79016" y="532203"/>
                      <a:pt x="79054" y="533475"/>
                    </a:cubicBezTo>
                    <a:cubicBezTo>
                      <a:pt x="59615" y="515972"/>
                      <a:pt x="29668" y="517542"/>
                      <a:pt x="12165" y="536981"/>
                    </a:cubicBezTo>
                    <a:cubicBezTo>
                      <a:pt x="4327" y="545686"/>
                      <a:pt x="-8" y="556988"/>
                      <a:pt x="0" y="568703"/>
                    </a:cubicBezTo>
                    <a:lnTo>
                      <a:pt x="0" y="600297"/>
                    </a:lnTo>
                    <a:cubicBezTo>
                      <a:pt x="0" y="626471"/>
                      <a:pt x="21218" y="647689"/>
                      <a:pt x="47392" y="647689"/>
                    </a:cubicBezTo>
                    <a:cubicBezTo>
                      <a:pt x="73566" y="647689"/>
                      <a:pt x="94784" y="626471"/>
                      <a:pt x="94784" y="600297"/>
                    </a:cubicBezTo>
                    <a:lnTo>
                      <a:pt x="94784" y="592004"/>
                    </a:lnTo>
                    <a:cubicBezTo>
                      <a:pt x="107517" y="615333"/>
                      <a:pt x="127108" y="634187"/>
                      <a:pt x="150908" y="646017"/>
                    </a:cubicBezTo>
                    <a:cubicBezTo>
                      <a:pt x="184372" y="662608"/>
                      <a:pt x="205493" y="696783"/>
                      <a:pt x="205365" y="734134"/>
                    </a:cubicBezTo>
                    <a:lnTo>
                      <a:pt x="205365" y="932041"/>
                    </a:lnTo>
                    <a:cubicBezTo>
                      <a:pt x="205365" y="940765"/>
                      <a:pt x="212438" y="947838"/>
                      <a:pt x="221162" y="947838"/>
                    </a:cubicBezTo>
                    <a:lnTo>
                      <a:pt x="284351" y="947838"/>
                    </a:lnTo>
                    <a:cubicBezTo>
                      <a:pt x="293076" y="947838"/>
                      <a:pt x="300149" y="940765"/>
                      <a:pt x="300149" y="932041"/>
                    </a:cubicBezTo>
                    <a:lnTo>
                      <a:pt x="300149" y="15797"/>
                    </a:lnTo>
                    <a:cubicBezTo>
                      <a:pt x="300149" y="7073"/>
                      <a:pt x="293076" y="0"/>
                      <a:pt x="284351" y="0"/>
                    </a:cubicBezTo>
                    <a:close/>
                    <a:moveTo>
                      <a:pt x="63189" y="600297"/>
                    </a:moveTo>
                    <a:cubicBezTo>
                      <a:pt x="63189" y="609022"/>
                      <a:pt x="56117" y="616095"/>
                      <a:pt x="47392" y="616095"/>
                    </a:cubicBezTo>
                    <a:cubicBezTo>
                      <a:pt x="38667" y="616095"/>
                      <a:pt x="31595" y="609022"/>
                      <a:pt x="31595" y="600297"/>
                    </a:cubicBezTo>
                    <a:lnTo>
                      <a:pt x="31595" y="568703"/>
                    </a:lnTo>
                    <a:cubicBezTo>
                      <a:pt x="31595" y="559978"/>
                      <a:pt x="38667" y="552906"/>
                      <a:pt x="47392" y="552906"/>
                    </a:cubicBezTo>
                    <a:cubicBezTo>
                      <a:pt x="56117" y="552906"/>
                      <a:pt x="63189" y="559978"/>
                      <a:pt x="63189" y="5687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24" name="Google Shape;16524;p276"/>
              <p:cNvSpPr/>
              <p:nvPr/>
            </p:nvSpPr>
            <p:spPr>
              <a:xfrm>
                <a:off x="-1171197" y="3081290"/>
                <a:ext cx="94783" cy="126378"/>
              </a:xfrm>
              <a:custGeom>
                <a:rect b="b" l="l" r="r" t="t"/>
                <a:pathLst>
                  <a:path extrusionOk="0" h="126378" w="94783">
                    <a:moveTo>
                      <a:pt x="47392" y="126378"/>
                    </a:moveTo>
                    <a:cubicBezTo>
                      <a:pt x="73553" y="126348"/>
                      <a:pt x="94753" y="105148"/>
                      <a:pt x="94784" y="78987"/>
                    </a:cubicBezTo>
                    <a:lnTo>
                      <a:pt x="94784" y="47392"/>
                    </a:lnTo>
                    <a:cubicBezTo>
                      <a:pt x="94784" y="21218"/>
                      <a:pt x="73566" y="0"/>
                      <a:pt x="47392" y="0"/>
                    </a:cubicBezTo>
                    <a:cubicBezTo>
                      <a:pt x="21218" y="0"/>
                      <a:pt x="0" y="21218"/>
                      <a:pt x="0" y="47392"/>
                    </a:cubicBezTo>
                    <a:lnTo>
                      <a:pt x="0" y="78987"/>
                    </a:lnTo>
                    <a:cubicBezTo>
                      <a:pt x="30" y="105148"/>
                      <a:pt x="21231" y="126348"/>
                      <a:pt x="47392" y="126378"/>
                    </a:cubicBezTo>
                    <a:close/>
                    <a:moveTo>
                      <a:pt x="31595" y="47392"/>
                    </a:moveTo>
                    <a:cubicBezTo>
                      <a:pt x="31595" y="38667"/>
                      <a:pt x="38667" y="31595"/>
                      <a:pt x="47392" y="31595"/>
                    </a:cubicBezTo>
                    <a:cubicBezTo>
                      <a:pt x="56116" y="31595"/>
                      <a:pt x="63189" y="38667"/>
                      <a:pt x="63189" y="47392"/>
                    </a:cubicBezTo>
                    <a:lnTo>
                      <a:pt x="63189" y="78987"/>
                    </a:lnTo>
                    <a:cubicBezTo>
                      <a:pt x="63189" y="87711"/>
                      <a:pt x="56116" y="94784"/>
                      <a:pt x="47392" y="94784"/>
                    </a:cubicBezTo>
                    <a:cubicBezTo>
                      <a:pt x="38667" y="94784"/>
                      <a:pt x="31595" y="87711"/>
                      <a:pt x="31595" y="7898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25" name="Google Shape;16525;p276"/>
              <p:cNvSpPr/>
              <p:nvPr/>
            </p:nvSpPr>
            <p:spPr>
              <a:xfrm>
                <a:off x="-1198645" y="3823763"/>
                <a:ext cx="118085" cy="157985"/>
              </a:xfrm>
              <a:custGeom>
                <a:rect b="b" l="l" r="r" t="t"/>
                <a:pathLst>
                  <a:path extrusionOk="0" h="157985" w="118085">
                    <a:moveTo>
                      <a:pt x="59043" y="0"/>
                    </a:moveTo>
                    <a:cubicBezTo>
                      <a:pt x="33216" y="-29"/>
                      <a:pt x="10695" y="17554"/>
                      <a:pt x="4459" y="42617"/>
                    </a:cubicBezTo>
                    <a:cubicBezTo>
                      <a:pt x="-1486" y="66499"/>
                      <a:pt x="-1486" y="91474"/>
                      <a:pt x="4459" y="115356"/>
                    </a:cubicBezTo>
                    <a:cubicBezTo>
                      <a:pt x="11997" y="145502"/>
                      <a:pt x="42545" y="163829"/>
                      <a:pt x="72691" y="156291"/>
                    </a:cubicBezTo>
                    <a:cubicBezTo>
                      <a:pt x="92848" y="151251"/>
                      <a:pt x="108586" y="135513"/>
                      <a:pt x="113626" y="115356"/>
                    </a:cubicBezTo>
                    <a:cubicBezTo>
                      <a:pt x="119572" y="91474"/>
                      <a:pt x="119572" y="66499"/>
                      <a:pt x="113626" y="42617"/>
                    </a:cubicBezTo>
                    <a:cubicBezTo>
                      <a:pt x="107390" y="17554"/>
                      <a:pt x="84870" y="-29"/>
                      <a:pt x="59043" y="0"/>
                    </a:cubicBezTo>
                    <a:close/>
                    <a:moveTo>
                      <a:pt x="82976" y="107692"/>
                    </a:moveTo>
                    <a:cubicBezTo>
                      <a:pt x="79671" y="120910"/>
                      <a:pt x="66277" y="128946"/>
                      <a:pt x="53060" y="125642"/>
                    </a:cubicBezTo>
                    <a:cubicBezTo>
                      <a:pt x="44221" y="123432"/>
                      <a:pt x="37320" y="116531"/>
                      <a:pt x="35110" y="107692"/>
                    </a:cubicBezTo>
                    <a:cubicBezTo>
                      <a:pt x="30416" y="88843"/>
                      <a:pt x="30416" y="69130"/>
                      <a:pt x="35110" y="50281"/>
                    </a:cubicBezTo>
                    <a:cubicBezTo>
                      <a:pt x="38414" y="37063"/>
                      <a:pt x="51808" y="29027"/>
                      <a:pt x="65026" y="32331"/>
                    </a:cubicBezTo>
                    <a:cubicBezTo>
                      <a:pt x="73865" y="34541"/>
                      <a:pt x="80766" y="41442"/>
                      <a:pt x="82976" y="50281"/>
                    </a:cubicBezTo>
                    <a:cubicBezTo>
                      <a:pt x="87670" y="69130"/>
                      <a:pt x="87670" y="88843"/>
                      <a:pt x="82976" y="10769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26" name="Google Shape;16526;p276"/>
              <p:cNvSpPr/>
              <p:nvPr/>
            </p:nvSpPr>
            <p:spPr>
              <a:xfrm>
                <a:off x="-1376562" y="3681587"/>
                <a:ext cx="157972" cy="221162"/>
              </a:xfrm>
              <a:custGeom>
                <a:rect b="b" l="l" r="r" t="t"/>
                <a:pathLst>
                  <a:path extrusionOk="0" h="221162" w="157972">
                    <a:moveTo>
                      <a:pt x="157803" y="103486"/>
                    </a:moveTo>
                    <a:cubicBezTo>
                      <a:pt x="157484" y="93999"/>
                      <a:pt x="156477" y="84548"/>
                      <a:pt x="154792" y="75207"/>
                    </a:cubicBezTo>
                    <a:cubicBezTo>
                      <a:pt x="153564" y="68348"/>
                      <a:pt x="151215" y="61739"/>
                      <a:pt x="147839" y="55644"/>
                    </a:cubicBezTo>
                    <a:cubicBezTo>
                      <a:pt x="134409" y="22166"/>
                      <a:pt x="108895" y="0"/>
                      <a:pt x="78986" y="0"/>
                    </a:cubicBezTo>
                    <a:cubicBezTo>
                      <a:pt x="34695" y="0"/>
                      <a:pt x="0" y="48577"/>
                      <a:pt x="0" y="110581"/>
                    </a:cubicBezTo>
                    <a:cubicBezTo>
                      <a:pt x="0" y="172585"/>
                      <a:pt x="34695" y="221162"/>
                      <a:pt x="78986" y="221162"/>
                    </a:cubicBezTo>
                    <a:cubicBezTo>
                      <a:pt x="108895" y="221162"/>
                      <a:pt x="134407" y="198997"/>
                      <a:pt x="147837" y="165520"/>
                    </a:cubicBezTo>
                    <a:cubicBezTo>
                      <a:pt x="151214" y="159426"/>
                      <a:pt x="153564" y="152816"/>
                      <a:pt x="154792" y="145957"/>
                    </a:cubicBezTo>
                    <a:cubicBezTo>
                      <a:pt x="156477" y="136615"/>
                      <a:pt x="157484" y="127163"/>
                      <a:pt x="157803" y="117676"/>
                    </a:cubicBezTo>
                    <a:cubicBezTo>
                      <a:pt x="157904" y="115328"/>
                      <a:pt x="157973" y="112969"/>
                      <a:pt x="157973" y="110581"/>
                    </a:cubicBezTo>
                    <a:cubicBezTo>
                      <a:pt x="157973" y="108194"/>
                      <a:pt x="157904" y="105842"/>
                      <a:pt x="157803" y="103486"/>
                    </a:cubicBezTo>
                    <a:close/>
                    <a:moveTo>
                      <a:pt x="31595" y="110581"/>
                    </a:moveTo>
                    <a:cubicBezTo>
                      <a:pt x="31595" y="67764"/>
                      <a:pt x="53296" y="31595"/>
                      <a:pt x="78986" y="31595"/>
                    </a:cubicBezTo>
                    <a:cubicBezTo>
                      <a:pt x="84136" y="31651"/>
                      <a:pt x="89183" y="33044"/>
                      <a:pt x="93633" y="35637"/>
                    </a:cubicBezTo>
                    <a:cubicBezTo>
                      <a:pt x="80128" y="42295"/>
                      <a:pt x="69739" y="56722"/>
                      <a:pt x="66370" y="75207"/>
                    </a:cubicBezTo>
                    <a:cubicBezTo>
                      <a:pt x="65282" y="81178"/>
                      <a:pt x="64461" y="87308"/>
                      <a:pt x="63930" y="93419"/>
                    </a:cubicBezTo>
                    <a:lnTo>
                      <a:pt x="95404" y="96148"/>
                    </a:lnTo>
                    <a:cubicBezTo>
                      <a:pt x="95850" y="91014"/>
                      <a:pt x="96539" y="85880"/>
                      <a:pt x="97454" y="80880"/>
                    </a:cubicBezTo>
                    <a:cubicBezTo>
                      <a:pt x="99474" y="69806"/>
                      <a:pt x="105714" y="63189"/>
                      <a:pt x="110581" y="63189"/>
                    </a:cubicBezTo>
                    <a:cubicBezTo>
                      <a:pt x="113286" y="63189"/>
                      <a:pt x="116412" y="65239"/>
                      <a:pt x="119005" y="68953"/>
                    </a:cubicBezTo>
                    <a:cubicBezTo>
                      <a:pt x="123345" y="80590"/>
                      <a:pt x="125792" y="92848"/>
                      <a:pt x="126252" y="105259"/>
                    </a:cubicBezTo>
                    <a:cubicBezTo>
                      <a:pt x="126364" y="108806"/>
                      <a:pt x="126364" y="112353"/>
                      <a:pt x="126252" y="115901"/>
                    </a:cubicBezTo>
                    <a:cubicBezTo>
                      <a:pt x="125792" y="128313"/>
                      <a:pt x="123345" y="140571"/>
                      <a:pt x="119005" y="152209"/>
                    </a:cubicBezTo>
                    <a:cubicBezTo>
                      <a:pt x="116412" y="155923"/>
                      <a:pt x="113286" y="157973"/>
                      <a:pt x="110581" y="157973"/>
                    </a:cubicBezTo>
                    <a:cubicBezTo>
                      <a:pt x="105714" y="157973"/>
                      <a:pt x="99474" y="151356"/>
                      <a:pt x="97454" y="140282"/>
                    </a:cubicBezTo>
                    <a:cubicBezTo>
                      <a:pt x="96539" y="135280"/>
                      <a:pt x="95850" y="130142"/>
                      <a:pt x="95404" y="125014"/>
                    </a:cubicBezTo>
                    <a:lnTo>
                      <a:pt x="63930" y="127743"/>
                    </a:lnTo>
                    <a:cubicBezTo>
                      <a:pt x="64461" y="133864"/>
                      <a:pt x="65282" y="139986"/>
                      <a:pt x="66370" y="145955"/>
                    </a:cubicBezTo>
                    <a:cubicBezTo>
                      <a:pt x="69745" y="164440"/>
                      <a:pt x="80128" y="178867"/>
                      <a:pt x="93633" y="185525"/>
                    </a:cubicBezTo>
                    <a:cubicBezTo>
                      <a:pt x="89183" y="188118"/>
                      <a:pt x="84136" y="189511"/>
                      <a:pt x="78986" y="189568"/>
                    </a:cubicBezTo>
                    <a:cubicBezTo>
                      <a:pt x="53296" y="189568"/>
                      <a:pt x="31595" y="153398"/>
                      <a:pt x="31595" y="1105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27" name="Google Shape;16527;p276"/>
              <p:cNvSpPr/>
              <p:nvPr/>
            </p:nvSpPr>
            <p:spPr>
              <a:xfrm>
                <a:off x="-1376562" y="3097087"/>
                <a:ext cx="157972" cy="221162"/>
              </a:xfrm>
              <a:custGeom>
                <a:rect b="b" l="l" r="r" t="t"/>
                <a:pathLst>
                  <a:path extrusionOk="0" h="221162" w="157972">
                    <a:moveTo>
                      <a:pt x="78986" y="221162"/>
                    </a:moveTo>
                    <a:cubicBezTo>
                      <a:pt x="108895" y="221162"/>
                      <a:pt x="134407" y="198997"/>
                      <a:pt x="147837" y="165520"/>
                    </a:cubicBezTo>
                    <a:cubicBezTo>
                      <a:pt x="151214" y="159426"/>
                      <a:pt x="153564" y="152816"/>
                      <a:pt x="154792" y="145957"/>
                    </a:cubicBezTo>
                    <a:cubicBezTo>
                      <a:pt x="156477" y="136615"/>
                      <a:pt x="157484" y="127163"/>
                      <a:pt x="157803" y="117676"/>
                    </a:cubicBezTo>
                    <a:cubicBezTo>
                      <a:pt x="157904" y="115330"/>
                      <a:pt x="157973" y="112968"/>
                      <a:pt x="157973" y="110581"/>
                    </a:cubicBezTo>
                    <a:cubicBezTo>
                      <a:pt x="157973" y="108194"/>
                      <a:pt x="157904" y="105832"/>
                      <a:pt x="157803" y="103486"/>
                    </a:cubicBezTo>
                    <a:cubicBezTo>
                      <a:pt x="157484" y="93999"/>
                      <a:pt x="156477" y="84548"/>
                      <a:pt x="154792" y="75207"/>
                    </a:cubicBezTo>
                    <a:cubicBezTo>
                      <a:pt x="153565" y="68348"/>
                      <a:pt x="151216" y="61739"/>
                      <a:pt x="147839" y="55644"/>
                    </a:cubicBezTo>
                    <a:cubicBezTo>
                      <a:pt x="134409" y="22166"/>
                      <a:pt x="108895" y="0"/>
                      <a:pt x="78986" y="0"/>
                    </a:cubicBezTo>
                    <a:cubicBezTo>
                      <a:pt x="34695" y="0"/>
                      <a:pt x="0" y="48577"/>
                      <a:pt x="0" y="110581"/>
                    </a:cubicBezTo>
                    <a:cubicBezTo>
                      <a:pt x="0" y="172585"/>
                      <a:pt x="34695" y="221162"/>
                      <a:pt x="78986" y="221162"/>
                    </a:cubicBezTo>
                    <a:close/>
                    <a:moveTo>
                      <a:pt x="97454" y="80880"/>
                    </a:moveTo>
                    <a:cubicBezTo>
                      <a:pt x="99474" y="69806"/>
                      <a:pt x="105714" y="63189"/>
                      <a:pt x="110581" y="63189"/>
                    </a:cubicBezTo>
                    <a:cubicBezTo>
                      <a:pt x="113286" y="63189"/>
                      <a:pt x="116412" y="65239"/>
                      <a:pt x="119005" y="68953"/>
                    </a:cubicBezTo>
                    <a:cubicBezTo>
                      <a:pt x="123345" y="80590"/>
                      <a:pt x="125792" y="92848"/>
                      <a:pt x="126252" y="105259"/>
                    </a:cubicBezTo>
                    <a:cubicBezTo>
                      <a:pt x="126364" y="108806"/>
                      <a:pt x="126364" y="112354"/>
                      <a:pt x="126252" y="115903"/>
                    </a:cubicBezTo>
                    <a:cubicBezTo>
                      <a:pt x="125792" y="128314"/>
                      <a:pt x="123345" y="140572"/>
                      <a:pt x="119005" y="152209"/>
                    </a:cubicBezTo>
                    <a:cubicBezTo>
                      <a:pt x="116412" y="155923"/>
                      <a:pt x="113286" y="157973"/>
                      <a:pt x="110581" y="157973"/>
                    </a:cubicBezTo>
                    <a:cubicBezTo>
                      <a:pt x="105714" y="157973"/>
                      <a:pt x="99474" y="151356"/>
                      <a:pt x="97454" y="140280"/>
                    </a:cubicBezTo>
                    <a:cubicBezTo>
                      <a:pt x="93905" y="120639"/>
                      <a:pt x="93905" y="100521"/>
                      <a:pt x="97454" y="80880"/>
                    </a:cubicBezTo>
                    <a:close/>
                    <a:moveTo>
                      <a:pt x="78986" y="31595"/>
                    </a:moveTo>
                    <a:cubicBezTo>
                      <a:pt x="84136" y="31651"/>
                      <a:pt x="89183" y="33044"/>
                      <a:pt x="93633" y="35637"/>
                    </a:cubicBezTo>
                    <a:cubicBezTo>
                      <a:pt x="80128" y="42295"/>
                      <a:pt x="69739" y="56722"/>
                      <a:pt x="66370" y="75205"/>
                    </a:cubicBezTo>
                    <a:cubicBezTo>
                      <a:pt x="62147" y="98599"/>
                      <a:pt x="62147" y="122561"/>
                      <a:pt x="66370" y="145955"/>
                    </a:cubicBezTo>
                    <a:cubicBezTo>
                      <a:pt x="69745" y="164440"/>
                      <a:pt x="80128" y="178867"/>
                      <a:pt x="93633" y="185525"/>
                    </a:cubicBezTo>
                    <a:cubicBezTo>
                      <a:pt x="89183" y="188118"/>
                      <a:pt x="84136" y="189511"/>
                      <a:pt x="78986" y="189568"/>
                    </a:cubicBezTo>
                    <a:cubicBezTo>
                      <a:pt x="53296" y="189568"/>
                      <a:pt x="31595" y="153398"/>
                      <a:pt x="31595" y="110581"/>
                    </a:cubicBezTo>
                    <a:cubicBezTo>
                      <a:pt x="31595" y="67764"/>
                      <a:pt x="53296" y="31595"/>
                      <a:pt x="78986" y="3159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28" name="Google Shape;16528;p276"/>
              <p:cNvSpPr/>
              <p:nvPr/>
            </p:nvSpPr>
            <p:spPr>
              <a:xfrm>
                <a:off x="-1281778" y="3318250"/>
                <a:ext cx="94783" cy="126378"/>
              </a:xfrm>
              <a:custGeom>
                <a:rect b="b" l="l" r="r" t="t"/>
                <a:pathLst>
                  <a:path extrusionOk="0" h="126378" w="94783">
                    <a:moveTo>
                      <a:pt x="47392" y="126378"/>
                    </a:moveTo>
                    <a:cubicBezTo>
                      <a:pt x="73967" y="126378"/>
                      <a:pt x="94784" y="98623"/>
                      <a:pt x="94784" y="63189"/>
                    </a:cubicBezTo>
                    <a:cubicBezTo>
                      <a:pt x="94784" y="27756"/>
                      <a:pt x="73967" y="0"/>
                      <a:pt x="47392" y="0"/>
                    </a:cubicBezTo>
                    <a:cubicBezTo>
                      <a:pt x="20817" y="0"/>
                      <a:pt x="0" y="27756"/>
                      <a:pt x="0" y="63189"/>
                    </a:cubicBezTo>
                    <a:cubicBezTo>
                      <a:pt x="0" y="98623"/>
                      <a:pt x="20817" y="126378"/>
                      <a:pt x="47392" y="126378"/>
                    </a:cubicBezTo>
                    <a:close/>
                    <a:moveTo>
                      <a:pt x="47392" y="31595"/>
                    </a:moveTo>
                    <a:cubicBezTo>
                      <a:pt x="53833" y="31595"/>
                      <a:pt x="63189" y="43903"/>
                      <a:pt x="63189" y="63189"/>
                    </a:cubicBezTo>
                    <a:cubicBezTo>
                      <a:pt x="63189" y="82476"/>
                      <a:pt x="53833" y="94784"/>
                      <a:pt x="47392" y="94784"/>
                    </a:cubicBezTo>
                    <a:cubicBezTo>
                      <a:pt x="40951" y="94784"/>
                      <a:pt x="31595" y="82476"/>
                      <a:pt x="31595" y="63189"/>
                    </a:cubicBezTo>
                    <a:cubicBezTo>
                      <a:pt x="31595" y="43903"/>
                      <a:pt x="40951" y="31595"/>
                      <a:pt x="47392" y="3159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Brinquedo de plástico&#10;&#10;Descrição gerada automaticamente com confiança baixa" id="16529" name="Google Shape;16529;p276"/>
          <p:cNvPicPr preferRelativeResize="0"/>
          <p:nvPr/>
        </p:nvPicPr>
        <p:blipFill rotWithShape="1">
          <a:blip r:embed="rId3">
            <a:alphaModFix/>
          </a:blip>
          <a:srcRect b="0" l="0" r="0" t="0"/>
          <a:stretch/>
        </p:blipFill>
        <p:spPr>
          <a:xfrm>
            <a:off x="7493471" y="0"/>
            <a:ext cx="4698529" cy="6071552"/>
          </a:xfrm>
          <a:prstGeom prst="rect">
            <a:avLst/>
          </a:prstGeom>
          <a:noFill/>
          <a:ln>
            <a:noFill/>
          </a:ln>
        </p:spPr>
      </p:pic>
      <p:sp>
        <p:nvSpPr>
          <p:cNvPr id="16530" name="Google Shape;16530;p276"/>
          <p:cNvSpPr txBox="1"/>
          <p:nvPr/>
        </p:nvSpPr>
        <p:spPr>
          <a:xfrm>
            <a:off x="296269" y="385036"/>
            <a:ext cx="6426118"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Tratamento não farmacológico</a:t>
            </a:r>
            <a:endParaRPr/>
          </a:p>
        </p:txBody>
      </p:sp>
      <p:sp>
        <p:nvSpPr>
          <p:cNvPr id="16531" name="Google Shape;16531;p27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t/>
            </a:r>
            <a:endParaRPr/>
          </a:p>
        </p:txBody>
      </p:sp>
      <p:grpSp>
        <p:nvGrpSpPr>
          <p:cNvPr id="16532" name="Google Shape;16532;p276"/>
          <p:cNvGrpSpPr/>
          <p:nvPr/>
        </p:nvGrpSpPr>
        <p:grpSpPr>
          <a:xfrm>
            <a:off x="794060" y="4564044"/>
            <a:ext cx="7600638" cy="1328605"/>
            <a:chOff x="794060" y="4564044"/>
            <a:chExt cx="7600638" cy="1328605"/>
          </a:xfrm>
        </p:grpSpPr>
        <p:sp>
          <p:nvSpPr>
            <p:cNvPr id="16533" name="Google Shape;16533;p276"/>
            <p:cNvSpPr/>
            <p:nvPr/>
          </p:nvSpPr>
          <p:spPr>
            <a:xfrm flipH="1">
              <a:off x="794060" y="4564044"/>
              <a:ext cx="7337980" cy="132860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534" name="Google Shape;16534;p276"/>
            <p:cNvSpPr txBox="1"/>
            <p:nvPr/>
          </p:nvSpPr>
          <p:spPr>
            <a:xfrm>
              <a:off x="898725" y="4732924"/>
              <a:ext cx="7495973" cy="89255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Único tratamento curativo para HPN</a:t>
              </a:r>
              <a:endParaRPr/>
            </a:p>
            <a:p>
              <a:pPr indent="0" lvl="0" marL="0" marR="0" rtl="0" algn="l">
                <a:spcBef>
                  <a:spcPts val="1200"/>
                </a:spcBef>
                <a:spcAft>
                  <a:spcPts val="0"/>
                </a:spcAft>
                <a:buNone/>
              </a:pPr>
              <a:r>
                <a:rPr lang="pt-BR" sz="1400">
                  <a:solidFill>
                    <a:schemeClr val="dk1"/>
                  </a:solidFill>
                  <a:latin typeface="Calibri"/>
                  <a:ea typeface="Calibri"/>
                  <a:cs typeface="Calibri"/>
                  <a:sym typeface="Calibri"/>
                </a:rPr>
                <a:t>Indicado apenas para pacientes com fatores de risco para pior evolução da doença e morte, especialmente nos casos de síndrome de falência medular com citopenias graves</a:t>
              </a:r>
              <a:endParaRPr b="0" i="0" sz="1400" u="none" cap="none" strike="noStrike">
                <a:solidFill>
                  <a:schemeClr val="dk1"/>
                </a:solidFill>
                <a:latin typeface="Calibri"/>
                <a:ea typeface="Calibri"/>
                <a:cs typeface="Calibri"/>
                <a:sym typeface="Calibri"/>
              </a:endParaRPr>
            </a:p>
          </p:txBody>
        </p:sp>
      </p:grpSp>
      <p:grpSp>
        <p:nvGrpSpPr>
          <p:cNvPr id="16535" name="Google Shape;16535;p276"/>
          <p:cNvGrpSpPr/>
          <p:nvPr/>
        </p:nvGrpSpPr>
        <p:grpSpPr>
          <a:xfrm>
            <a:off x="0" y="1280774"/>
            <a:ext cx="7337980" cy="1013183"/>
            <a:chOff x="0" y="1280774"/>
            <a:chExt cx="7337980" cy="1013183"/>
          </a:xfrm>
        </p:grpSpPr>
        <p:sp>
          <p:nvSpPr>
            <p:cNvPr id="16536" name="Google Shape;16536;p276"/>
            <p:cNvSpPr/>
            <p:nvPr/>
          </p:nvSpPr>
          <p:spPr>
            <a:xfrm>
              <a:off x="0" y="1280774"/>
              <a:ext cx="7337980" cy="101318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537" name="Google Shape;16537;p276"/>
            <p:cNvSpPr txBox="1"/>
            <p:nvPr/>
          </p:nvSpPr>
          <p:spPr>
            <a:xfrm>
              <a:off x="701520" y="1352119"/>
              <a:ext cx="631825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400">
                  <a:solidFill>
                    <a:schemeClr val="lt1"/>
                  </a:solidFill>
                  <a:latin typeface="Lustria"/>
                  <a:ea typeface="Lustria"/>
                  <a:cs typeface="Lustria"/>
                  <a:sym typeface="Lustria"/>
                </a:rPr>
                <a:t>Transfusão sanguínea</a:t>
              </a:r>
              <a:endParaRPr/>
            </a:p>
          </p:txBody>
        </p:sp>
        <p:sp>
          <p:nvSpPr>
            <p:cNvPr id="16538" name="Google Shape;16538;p276"/>
            <p:cNvSpPr/>
            <p:nvPr/>
          </p:nvSpPr>
          <p:spPr>
            <a:xfrm>
              <a:off x="166338" y="1513209"/>
              <a:ext cx="535182" cy="535183"/>
            </a:xfrm>
            <a:custGeom>
              <a:rect b="b" l="l" r="r" t="t"/>
              <a:pathLst>
                <a:path extrusionOk="0" h="790572" w="790571">
                  <a:moveTo>
                    <a:pt x="190495" y="376238"/>
                  </a:moveTo>
                  <a:cubicBezTo>
                    <a:pt x="190495" y="368351"/>
                    <a:pt x="196895" y="361951"/>
                    <a:pt x="204783" y="361951"/>
                  </a:cubicBezTo>
                  <a:cubicBezTo>
                    <a:pt x="212670" y="361951"/>
                    <a:pt x="219070" y="368351"/>
                    <a:pt x="219070" y="376238"/>
                  </a:cubicBezTo>
                  <a:cubicBezTo>
                    <a:pt x="219070" y="399865"/>
                    <a:pt x="238306" y="419101"/>
                    <a:pt x="261933" y="419101"/>
                  </a:cubicBezTo>
                  <a:cubicBezTo>
                    <a:pt x="269820" y="419101"/>
                    <a:pt x="276220" y="425501"/>
                    <a:pt x="276220" y="433388"/>
                  </a:cubicBezTo>
                  <a:cubicBezTo>
                    <a:pt x="276220" y="441276"/>
                    <a:pt x="269820" y="447676"/>
                    <a:pt x="261933" y="447676"/>
                  </a:cubicBezTo>
                  <a:cubicBezTo>
                    <a:pt x="222493" y="447676"/>
                    <a:pt x="190495" y="415678"/>
                    <a:pt x="190495" y="376238"/>
                  </a:cubicBezTo>
                  <a:close/>
                  <a:moveTo>
                    <a:pt x="790570" y="204788"/>
                  </a:moveTo>
                  <a:cubicBezTo>
                    <a:pt x="790570" y="212676"/>
                    <a:pt x="784170" y="219076"/>
                    <a:pt x="776283" y="219076"/>
                  </a:cubicBezTo>
                  <a:lnTo>
                    <a:pt x="737141" y="219076"/>
                  </a:lnTo>
                  <a:cubicBezTo>
                    <a:pt x="693050" y="219076"/>
                    <a:pt x="657220" y="254906"/>
                    <a:pt x="657220" y="298996"/>
                  </a:cubicBezTo>
                  <a:lnTo>
                    <a:pt x="657220" y="664366"/>
                  </a:lnTo>
                  <a:cubicBezTo>
                    <a:pt x="657220" y="733980"/>
                    <a:pt x="600554" y="790572"/>
                    <a:pt x="531014" y="790572"/>
                  </a:cubicBezTo>
                  <a:lnTo>
                    <a:pt x="319273" y="790572"/>
                  </a:lnTo>
                  <a:cubicBezTo>
                    <a:pt x="279760" y="790572"/>
                    <a:pt x="247650" y="758462"/>
                    <a:pt x="247650" y="718949"/>
                  </a:cubicBezTo>
                  <a:lnTo>
                    <a:pt x="247650" y="695322"/>
                  </a:lnTo>
                  <a:lnTo>
                    <a:pt x="242404" y="695322"/>
                  </a:lnTo>
                  <a:cubicBezTo>
                    <a:pt x="224321" y="695322"/>
                    <a:pt x="209550" y="680551"/>
                    <a:pt x="209550" y="662469"/>
                  </a:cubicBezTo>
                  <a:lnTo>
                    <a:pt x="209550" y="600072"/>
                  </a:lnTo>
                  <a:lnTo>
                    <a:pt x="161925" y="600072"/>
                  </a:lnTo>
                  <a:lnTo>
                    <a:pt x="161925" y="623885"/>
                  </a:lnTo>
                  <a:cubicBezTo>
                    <a:pt x="161925" y="631773"/>
                    <a:pt x="155525" y="638172"/>
                    <a:pt x="147638" y="638172"/>
                  </a:cubicBezTo>
                  <a:cubicBezTo>
                    <a:pt x="139750" y="638172"/>
                    <a:pt x="133350" y="631773"/>
                    <a:pt x="133350" y="623885"/>
                  </a:cubicBezTo>
                  <a:lnTo>
                    <a:pt x="133350" y="599403"/>
                  </a:lnTo>
                  <a:cubicBezTo>
                    <a:pt x="58676" y="592259"/>
                    <a:pt x="0" y="529193"/>
                    <a:pt x="0" y="452737"/>
                  </a:cubicBezTo>
                  <a:lnTo>
                    <a:pt x="0" y="51420"/>
                  </a:lnTo>
                  <a:cubicBezTo>
                    <a:pt x="0" y="23030"/>
                    <a:pt x="23069" y="0"/>
                    <a:pt x="51420" y="0"/>
                  </a:cubicBezTo>
                  <a:lnTo>
                    <a:pt x="472415" y="0"/>
                  </a:lnTo>
                  <a:cubicBezTo>
                    <a:pt x="500805" y="0"/>
                    <a:pt x="523835" y="23069"/>
                    <a:pt x="523835" y="51420"/>
                  </a:cubicBezTo>
                  <a:lnTo>
                    <a:pt x="523835" y="452622"/>
                  </a:lnTo>
                  <a:cubicBezTo>
                    <a:pt x="523835" y="529195"/>
                    <a:pt x="465159" y="592259"/>
                    <a:pt x="390485" y="599288"/>
                  </a:cubicBezTo>
                  <a:lnTo>
                    <a:pt x="390522" y="623882"/>
                  </a:lnTo>
                  <a:cubicBezTo>
                    <a:pt x="390522" y="631770"/>
                    <a:pt x="384123" y="638169"/>
                    <a:pt x="376235" y="638169"/>
                  </a:cubicBezTo>
                  <a:cubicBezTo>
                    <a:pt x="368347" y="638169"/>
                    <a:pt x="361947" y="631770"/>
                    <a:pt x="361947" y="623882"/>
                  </a:cubicBezTo>
                  <a:lnTo>
                    <a:pt x="361947" y="600069"/>
                  </a:lnTo>
                  <a:lnTo>
                    <a:pt x="314322" y="600069"/>
                  </a:lnTo>
                  <a:lnTo>
                    <a:pt x="314322" y="662466"/>
                  </a:lnTo>
                  <a:cubicBezTo>
                    <a:pt x="314322" y="680548"/>
                    <a:pt x="299551" y="695319"/>
                    <a:pt x="281469" y="695319"/>
                  </a:cubicBezTo>
                  <a:lnTo>
                    <a:pt x="276222" y="695319"/>
                  </a:lnTo>
                  <a:lnTo>
                    <a:pt x="276222" y="718946"/>
                  </a:lnTo>
                  <a:cubicBezTo>
                    <a:pt x="276222" y="742647"/>
                    <a:pt x="295570" y="761994"/>
                    <a:pt x="319271" y="761994"/>
                  </a:cubicBezTo>
                  <a:lnTo>
                    <a:pt x="531011" y="761994"/>
                  </a:lnTo>
                  <a:cubicBezTo>
                    <a:pt x="584812" y="761994"/>
                    <a:pt x="628643" y="718164"/>
                    <a:pt x="628643" y="664363"/>
                  </a:cubicBezTo>
                  <a:lnTo>
                    <a:pt x="628643" y="298994"/>
                  </a:lnTo>
                  <a:cubicBezTo>
                    <a:pt x="628643" y="239165"/>
                    <a:pt x="677310" y="190494"/>
                    <a:pt x="737142" y="190494"/>
                  </a:cubicBezTo>
                  <a:lnTo>
                    <a:pt x="776284" y="190494"/>
                  </a:lnTo>
                  <a:cubicBezTo>
                    <a:pt x="784172" y="190494"/>
                    <a:pt x="790571" y="196894"/>
                    <a:pt x="790571" y="204782"/>
                  </a:cubicBezTo>
                  <a:close/>
                  <a:moveTo>
                    <a:pt x="147442" y="571501"/>
                  </a:moveTo>
                  <a:lnTo>
                    <a:pt x="376414" y="571501"/>
                  </a:lnTo>
                  <a:cubicBezTo>
                    <a:pt x="441935" y="571501"/>
                    <a:pt x="495286" y="518146"/>
                    <a:pt x="495286" y="452629"/>
                  </a:cubicBezTo>
                  <a:lnTo>
                    <a:pt x="495286" y="51426"/>
                  </a:lnTo>
                  <a:cubicBezTo>
                    <a:pt x="495286" y="38851"/>
                    <a:pt x="485017" y="28582"/>
                    <a:pt x="472441" y="28582"/>
                  </a:cubicBezTo>
                  <a:lnTo>
                    <a:pt x="51407" y="28582"/>
                  </a:lnTo>
                  <a:cubicBezTo>
                    <a:pt x="38831" y="28582"/>
                    <a:pt x="28562" y="38851"/>
                    <a:pt x="28562" y="51426"/>
                  </a:cubicBezTo>
                  <a:lnTo>
                    <a:pt x="28562" y="452629"/>
                  </a:lnTo>
                  <a:cubicBezTo>
                    <a:pt x="28562" y="518150"/>
                    <a:pt x="81918" y="571501"/>
                    <a:pt x="147434" y="571501"/>
                  </a:cubicBezTo>
                  <a:close/>
                  <a:moveTo>
                    <a:pt x="242395" y="666751"/>
                  </a:moveTo>
                  <a:lnTo>
                    <a:pt x="281350" y="666751"/>
                  </a:lnTo>
                  <a:cubicBezTo>
                    <a:pt x="283731" y="666751"/>
                    <a:pt x="285629" y="664853"/>
                    <a:pt x="285629" y="662472"/>
                  </a:cubicBezTo>
                  <a:lnTo>
                    <a:pt x="285629" y="600076"/>
                  </a:lnTo>
                  <a:lnTo>
                    <a:pt x="238004" y="600076"/>
                  </a:lnTo>
                  <a:lnTo>
                    <a:pt x="238004" y="662472"/>
                  </a:lnTo>
                  <a:cubicBezTo>
                    <a:pt x="238116" y="664853"/>
                    <a:pt x="240013" y="666751"/>
                    <a:pt x="242395" y="666751"/>
                  </a:cubicBezTo>
                  <a:close/>
                  <a:moveTo>
                    <a:pt x="166679" y="104776"/>
                  </a:moveTo>
                  <a:lnTo>
                    <a:pt x="357179" y="104776"/>
                  </a:lnTo>
                  <a:cubicBezTo>
                    <a:pt x="365067" y="104776"/>
                    <a:pt x="371466" y="98376"/>
                    <a:pt x="371466" y="90488"/>
                  </a:cubicBezTo>
                  <a:cubicBezTo>
                    <a:pt x="371466" y="82601"/>
                    <a:pt x="365067" y="76201"/>
                    <a:pt x="357179" y="76201"/>
                  </a:cubicBezTo>
                  <a:lnTo>
                    <a:pt x="166679" y="76201"/>
                  </a:lnTo>
                  <a:cubicBezTo>
                    <a:pt x="158791" y="76201"/>
                    <a:pt x="152391" y="82601"/>
                    <a:pt x="152391" y="90488"/>
                  </a:cubicBezTo>
                  <a:cubicBezTo>
                    <a:pt x="152391" y="98376"/>
                    <a:pt x="158791" y="104776"/>
                    <a:pt x="166679" y="104776"/>
                  </a:cubicBezTo>
                  <a:close/>
                  <a:moveTo>
                    <a:pt x="133341" y="376238"/>
                  </a:moveTo>
                  <a:cubicBezTo>
                    <a:pt x="133341" y="275188"/>
                    <a:pt x="247937" y="178785"/>
                    <a:pt x="252775" y="174804"/>
                  </a:cubicBezTo>
                  <a:cubicBezTo>
                    <a:pt x="258096" y="170413"/>
                    <a:pt x="265724" y="170413"/>
                    <a:pt x="271081" y="174804"/>
                  </a:cubicBezTo>
                  <a:cubicBezTo>
                    <a:pt x="275918" y="178785"/>
                    <a:pt x="390515" y="275264"/>
                    <a:pt x="390515" y="376238"/>
                  </a:cubicBezTo>
                  <a:cubicBezTo>
                    <a:pt x="390515" y="447118"/>
                    <a:pt x="332807" y="504826"/>
                    <a:pt x="261928" y="504826"/>
                  </a:cubicBezTo>
                  <a:cubicBezTo>
                    <a:pt x="191048" y="504826"/>
                    <a:pt x="133340" y="447118"/>
                    <a:pt x="133340" y="376238"/>
                  </a:cubicBezTo>
                  <a:close/>
                  <a:moveTo>
                    <a:pt x="161916" y="376238"/>
                  </a:moveTo>
                  <a:cubicBezTo>
                    <a:pt x="161916" y="431380"/>
                    <a:pt x="206788" y="476251"/>
                    <a:pt x="261929" y="476251"/>
                  </a:cubicBezTo>
                  <a:cubicBezTo>
                    <a:pt x="317070" y="476251"/>
                    <a:pt x="361941" y="431380"/>
                    <a:pt x="361941" y="376238"/>
                  </a:cubicBezTo>
                  <a:cubicBezTo>
                    <a:pt x="361941" y="303946"/>
                    <a:pt x="288234" y="229163"/>
                    <a:pt x="261929" y="204903"/>
                  </a:cubicBezTo>
                  <a:cubicBezTo>
                    <a:pt x="235624" y="229162"/>
                    <a:pt x="161916" y="303839"/>
                    <a:pt x="161916" y="37623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6539" name="Google Shape;16539;p276"/>
          <p:cNvGrpSpPr/>
          <p:nvPr/>
        </p:nvGrpSpPr>
        <p:grpSpPr>
          <a:xfrm>
            <a:off x="794061" y="1823718"/>
            <a:ext cx="7337980" cy="1661200"/>
            <a:chOff x="794061" y="1823718"/>
            <a:chExt cx="7337980" cy="1661200"/>
          </a:xfrm>
        </p:grpSpPr>
        <p:sp>
          <p:nvSpPr>
            <p:cNvPr id="16540" name="Google Shape;16540;p276"/>
            <p:cNvSpPr/>
            <p:nvPr/>
          </p:nvSpPr>
          <p:spPr>
            <a:xfrm flipH="1">
              <a:off x="794061" y="1823718"/>
              <a:ext cx="7337980" cy="166120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541" name="Google Shape;16541;p276"/>
            <p:cNvSpPr txBox="1"/>
            <p:nvPr/>
          </p:nvSpPr>
          <p:spPr>
            <a:xfrm>
              <a:off x="898725" y="2032965"/>
              <a:ext cx="6502516" cy="126188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Aumenta a concentração de hemoglobina</a:t>
              </a:r>
              <a:endParaRPr/>
            </a:p>
            <a:p>
              <a:pPr indent="0" lvl="0" marL="0" marR="0" rtl="0" algn="l">
                <a:spcBef>
                  <a:spcPts val="1200"/>
                </a:spcBef>
                <a:spcAft>
                  <a:spcPts val="0"/>
                </a:spcAft>
                <a:buNone/>
              </a:pPr>
              <a:r>
                <a:rPr lang="pt-BR" sz="1400">
                  <a:solidFill>
                    <a:schemeClr val="dk1"/>
                  </a:solidFill>
                  <a:latin typeface="Calibri"/>
                  <a:ea typeface="Calibri"/>
                  <a:cs typeface="Calibri"/>
                  <a:sym typeface="Calibri"/>
                </a:rPr>
                <a:t>Pode reduzir a hemólise a partir da supressão da eritropoiese normal e clonal</a:t>
              </a:r>
              <a:endParaRPr/>
            </a:p>
            <a:p>
              <a:pPr indent="0" lvl="0" marL="0" marR="0" rtl="0" algn="l">
                <a:spcBef>
                  <a:spcPts val="1200"/>
                </a:spcBef>
                <a:spcAft>
                  <a:spcPts val="0"/>
                </a:spcAft>
                <a:buNone/>
              </a:pPr>
              <a:r>
                <a:rPr lang="pt-BR" sz="1400">
                  <a:solidFill>
                    <a:schemeClr val="dk1"/>
                  </a:solidFill>
                  <a:latin typeface="Calibri"/>
                  <a:ea typeface="Calibri"/>
                  <a:cs typeface="Calibri"/>
                  <a:sym typeface="Calibri"/>
                </a:rPr>
                <a:t>A hemotransfusão ainda é um procedimento de risco, por isso o ideal é restringir as transfusões ao mínimo possível</a:t>
              </a:r>
              <a:endParaRPr b="0" i="0" sz="1400" u="none" cap="none" strike="noStrike">
                <a:solidFill>
                  <a:schemeClr val="dk1"/>
                </a:solidFill>
                <a:latin typeface="Calibri"/>
                <a:ea typeface="Calibri"/>
                <a:cs typeface="Calibri"/>
                <a:sym typeface="Calibri"/>
              </a:endParaRPr>
            </a:p>
          </p:txBody>
        </p:sp>
      </p:grpSp>
      <p:cxnSp>
        <p:nvCxnSpPr>
          <p:cNvPr id="16542" name="Google Shape;16542;p276"/>
          <p:cNvCxnSpPr/>
          <p:nvPr/>
        </p:nvCxnSpPr>
        <p:spPr>
          <a:xfrm>
            <a:off x="898725" y="2384981"/>
            <a:ext cx="7095205" cy="0"/>
          </a:xfrm>
          <a:prstGeom prst="straightConnector1">
            <a:avLst/>
          </a:prstGeom>
          <a:noFill/>
          <a:ln cap="flat" cmpd="sng" w="12700">
            <a:solidFill>
              <a:schemeClr val="lt2"/>
            </a:solidFill>
            <a:prstDash val="solid"/>
            <a:miter lim="800000"/>
            <a:headEnd len="sm" w="sm" type="none"/>
            <a:tailEnd len="sm" w="sm" type="none"/>
          </a:ln>
        </p:spPr>
      </p:cxnSp>
      <p:cxnSp>
        <p:nvCxnSpPr>
          <p:cNvPr id="16543" name="Google Shape;16543;p276"/>
          <p:cNvCxnSpPr/>
          <p:nvPr/>
        </p:nvCxnSpPr>
        <p:spPr>
          <a:xfrm>
            <a:off x="898725" y="2762053"/>
            <a:ext cx="7095205" cy="0"/>
          </a:xfrm>
          <a:prstGeom prst="straightConnector1">
            <a:avLst/>
          </a:prstGeom>
          <a:noFill/>
          <a:ln cap="flat" cmpd="sng" w="12700">
            <a:solidFill>
              <a:schemeClr val="lt2"/>
            </a:solidFill>
            <a:prstDash val="solid"/>
            <a:miter lim="800000"/>
            <a:headEnd len="sm" w="sm" type="none"/>
            <a:tailEnd len="sm" w="sm" type="none"/>
          </a:ln>
        </p:spPr>
      </p:cxnSp>
      <p:cxnSp>
        <p:nvCxnSpPr>
          <p:cNvPr id="16544" name="Google Shape;16544;p276"/>
          <p:cNvCxnSpPr/>
          <p:nvPr/>
        </p:nvCxnSpPr>
        <p:spPr>
          <a:xfrm>
            <a:off x="898725" y="5091471"/>
            <a:ext cx="7095205" cy="0"/>
          </a:xfrm>
          <a:prstGeom prst="straightConnector1">
            <a:avLst/>
          </a:prstGeom>
          <a:noFill/>
          <a:ln cap="flat" cmpd="sng" w="12700">
            <a:solidFill>
              <a:schemeClr val="dk2"/>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6529"/>
                                        </p:tgtEl>
                                        <p:attrNameLst>
                                          <p:attrName>style.visibility</p:attrName>
                                        </p:attrNameLst>
                                      </p:cBhvr>
                                      <p:to>
                                        <p:strVal val="visible"/>
                                      </p:to>
                                    </p:set>
                                    <p:animEffect filter="fade" transition="in">
                                      <p:cBhvr>
                                        <p:cTn dur="500"/>
                                        <p:tgtEl>
                                          <p:spTgt spid="16529"/>
                                        </p:tgtEl>
                                      </p:cBhvr>
                                    </p:animEffect>
                                  </p:childTnLst>
                                </p:cTn>
                              </p:par>
                              <p:par>
                                <p:cTn fill="hold" nodeType="withEffect" presetClass="entr" presetID="10" presetSubtype="0">
                                  <p:stCondLst>
                                    <p:cond delay="500"/>
                                  </p:stCondLst>
                                  <p:childTnLst>
                                    <p:set>
                                      <p:cBhvr>
                                        <p:cTn dur="1" fill="hold">
                                          <p:stCondLst>
                                            <p:cond delay="0"/>
                                          </p:stCondLst>
                                        </p:cTn>
                                        <p:tgtEl>
                                          <p:spTgt spid="16535"/>
                                        </p:tgtEl>
                                        <p:attrNameLst>
                                          <p:attrName>style.visibility</p:attrName>
                                        </p:attrNameLst>
                                      </p:cBhvr>
                                      <p:to>
                                        <p:strVal val="visible"/>
                                      </p:to>
                                    </p:set>
                                    <p:animEffect filter="fade" transition="in">
                                      <p:cBhvr>
                                        <p:cTn dur="500"/>
                                        <p:tgtEl>
                                          <p:spTgt spid="16535"/>
                                        </p:tgtEl>
                                      </p:cBhvr>
                                    </p:animEffect>
                                  </p:childTnLst>
                                </p:cTn>
                              </p:par>
                              <p:par>
                                <p:cTn fill="hold" nodeType="withEffect" presetClass="entr" presetID="10" presetSubtype="0">
                                  <p:stCondLst>
                                    <p:cond delay="500"/>
                                  </p:stCondLst>
                                  <p:childTnLst>
                                    <p:set>
                                      <p:cBhvr>
                                        <p:cTn dur="1" fill="hold">
                                          <p:stCondLst>
                                            <p:cond delay="0"/>
                                          </p:stCondLst>
                                        </p:cTn>
                                        <p:tgtEl>
                                          <p:spTgt spid="16539"/>
                                        </p:tgtEl>
                                        <p:attrNameLst>
                                          <p:attrName>style.visibility</p:attrName>
                                        </p:attrNameLst>
                                      </p:cBhvr>
                                      <p:to>
                                        <p:strVal val="visible"/>
                                      </p:to>
                                    </p:set>
                                    <p:animEffect filter="fade" transition="in">
                                      <p:cBhvr>
                                        <p:cTn dur="500"/>
                                        <p:tgtEl>
                                          <p:spTgt spid="16539"/>
                                        </p:tgtEl>
                                      </p:cBhvr>
                                    </p:animEffect>
                                  </p:childTnLst>
                                </p:cTn>
                              </p:par>
                              <p:par>
                                <p:cTn fill="hold" nodeType="withEffect" presetClass="entr" presetID="10" presetSubtype="0">
                                  <p:stCondLst>
                                    <p:cond delay="750"/>
                                  </p:stCondLst>
                                  <p:childTnLst>
                                    <p:set>
                                      <p:cBhvr>
                                        <p:cTn dur="1" fill="hold">
                                          <p:stCondLst>
                                            <p:cond delay="0"/>
                                          </p:stCondLst>
                                        </p:cTn>
                                        <p:tgtEl>
                                          <p:spTgt spid="16518"/>
                                        </p:tgtEl>
                                        <p:attrNameLst>
                                          <p:attrName>style.visibility</p:attrName>
                                        </p:attrNameLst>
                                      </p:cBhvr>
                                      <p:to>
                                        <p:strVal val="visible"/>
                                      </p:to>
                                    </p:set>
                                    <p:animEffect filter="fade" transition="in">
                                      <p:cBhvr>
                                        <p:cTn dur="500"/>
                                        <p:tgtEl>
                                          <p:spTgt spid="16518"/>
                                        </p:tgtEl>
                                      </p:cBhvr>
                                    </p:animEffect>
                                  </p:childTnLst>
                                </p:cTn>
                              </p:par>
                              <p:par>
                                <p:cTn fill="hold" nodeType="withEffect" presetClass="entr" presetID="10" presetSubtype="0">
                                  <p:stCondLst>
                                    <p:cond delay="750"/>
                                  </p:stCondLst>
                                  <p:childTnLst>
                                    <p:set>
                                      <p:cBhvr>
                                        <p:cTn dur="1" fill="hold">
                                          <p:stCondLst>
                                            <p:cond delay="0"/>
                                          </p:stCondLst>
                                        </p:cTn>
                                        <p:tgtEl>
                                          <p:spTgt spid="16542"/>
                                        </p:tgtEl>
                                        <p:attrNameLst>
                                          <p:attrName>style.visibility</p:attrName>
                                        </p:attrNameLst>
                                      </p:cBhvr>
                                      <p:to>
                                        <p:strVal val="visible"/>
                                      </p:to>
                                    </p:set>
                                    <p:animEffect filter="fade" transition="in">
                                      <p:cBhvr>
                                        <p:cTn dur="500"/>
                                        <p:tgtEl>
                                          <p:spTgt spid="16542"/>
                                        </p:tgtEl>
                                      </p:cBhvr>
                                    </p:animEffect>
                                  </p:childTnLst>
                                </p:cTn>
                              </p:par>
                              <p:par>
                                <p:cTn fill="hold" nodeType="withEffect" presetClass="entr" presetID="10" presetSubtype="0">
                                  <p:stCondLst>
                                    <p:cond delay="750"/>
                                  </p:stCondLst>
                                  <p:childTnLst>
                                    <p:set>
                                      <p:cBhvr>
                                        <p:cTn dur="1" fill="hold">
                                          <p:stCondLst>
                                            <p:cond delay="0"/>
                                          </p:stCondLst>
                                        </p:cTn>
                                        <p:tgtEl>
                                          <p:spTgt spid="16543"/>
                                        </p:tgtEl>
                                        <p:attrNameLst>
                                          <p:attrName>style.visibility</p:attrName>
                                        </p:attrNameLst>
                                      </p:cBhvr>
                                      <p:to>
                                        <p:strVal val="visible"/>
                                      </p:to>
                                    </p:set>
                                    <p:animEffect filter="fade" transition="in">
                                      <p:cBhvr>
                                        <p:cTn dur="500"/>
                                        <p:tgtEl>
                                          <p:spTgt spid="16543"/>
                                        </p:tgtEl>
                                      </p:cBhvr>
                                    </p:animEffect>
                                  </p:childTnLst>
                                </p:cTn>
                              </p:par>
                              <p:par>
                                <p:cTn fill="hold" nodeType="withEffect" presetClass="entr" presetID="10" presetSubtype="0">
                                  <p:stCondLst>
                                    <p:cond delay="750"/>
                                  </p:stCondLst>
                                  <p:childTnLst>
                                    <p:set>
                                      <p:cBhvr>
                                        <p:cTn dur="1" fill="hold">
                                          <p:stCondLst>
                                            <p:cond delay="0"/>
                                          </p:stCondLst>
                                        </p:cTn>
                                        <p:tgtEl>
                                          <p:spTgt spid="16532"/>
                                        </p:tgtEl>
                                        <p:attrNameLst>
                                          <p:attrName>style.visibility</p:attrName>
                                        </p:attrNameLst>
                                      </p:cBhvr>
                                      <p:to>
                                        <p:strVal val="visible"/>
                                      </p:to>
                                    </p:set>
                                    <p:animEffect filter="fade" transition="in">
                                      <p:cBhvr>
                                        <p:cTn dur="500"/>
                                        <p:tgtEl>
                                          <p:spTgt spid="16532"/>
                                        </p:tgtEl>
                                      </p:cBhvr>
                                    </p:animEffect>
                                  </p:childTnLst>
                                </p:cTn>
                              </p:par>
                              <p:par>
                                <p:cTn fill="hold" nodeType="withEffect" presetClass="entr" presetID="10" presetSubtype="0">
                                  <p:stCondLst>
                                    <p:cond delay="750"/>
                                  </p:stCondLst>
                                  <p:childTnLst>
                                    <p:set>
                                      <p:cBhvr>
                                        <p:cTn dur="1" fill="hold">
                                          <p:stCondLst>
                                            <p:cond delay="0"/>
                                          </p:stCondLst>
                                        </p:cTn>
                                        <p:tgtEl>
                                          <p:spTgt spid="16544"/>
                                        </p:tgtEl>
                                        <p:attrNameLst>
                                          <p:attrName>style.visibility</p:attrName>
                                        </p:attrNameLst>
                                      </p:cBhvr>
                                      <p:to>
                                        <p:strVal val="visible"/>
                                      </p:to>
                                    </p:set>
                                    <p:animEffect filter="fade" transition="in">
                                      <p:cBhvr>
                                        <p:cTn dur="500"/>
                                        <p:tgtEl>
                                          <p:spTgt spid="1654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49" name="Shape 16549"/>
        <p:cNvGrpSpPr/>
        <p:nvPr/>
      </p:nvGrpSpPr>
      <p:grpSpPr>
        <a:xfrm>
          <a:off x="0" y="0"/>
          <a:ext cx="0" cy="0"/>
          <a:chOff x="0" y="0"/>
          <a:chExt cx="0" cy="0"/>
        </a:xfrm>
      </p:grpSpPr>
      <p:sp>
        <p:nvSpPr>
          <p:cNvPr id="16550" name="Google Shape;16550;p277"/>
          <p:cNvSpPr/>
          <p:nvPr/>
        </p:nvSpPr>
        <p:spPr>
          <a:xfrm flipH="1">
            <a:off x="1479622" y="1204686"/>
            <a:ext cx="8374024" cy="438331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551" name="Google Shape;16551;p277"/>
          <p:cNvSpPr txBox="1"/>
          <p:nvPr/>
        </p:nvSpPr>
        <p:spPr>
          <a:xfrm>
            <a:off x="296269" y="385036"/>
            <a:ext cx="2786340"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Eculizumabe</a:t>
            </a:r>
            <a:endParaRPr b="1" baseline="30000" sz="3600">
              <a:solidFill>
                <a:schemeClr val="accent1"/>
              </a:solidFill>
              <a:latin typeface="Lustria"/>
              <a:ea typeface="Lustria"/>
              <a:cs typeface="Lustria"/>
              <a:sym typeface="Lustria"/>
            </a:endParaRPr>
          </a:p>
        </p:txBody>
      </p:sp>
      <p:sp>
        <p:nvSpPr>
          <p:cNvPr id="16552" name="Google Shape;16552;p27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t/>
            </a:r>
            <a:endParaRPr/>
          </a:p>
        </p:txBody>
      </p:sp>
      <p:grpSp>
        <p:nvGrpSpPr>
          <p:cNvPr id="16553" name="Google Shape;16553;p277"/>
          <p:cNvGrpSpPr/>
          <p:nvPr/>
        </p:nvGrpSpPr>
        <p:grpSpPr>
          <a:xfrm>
            <a:off x="329294" y="1661169"/>
            <a:ext cx="3164637" cy="3358286"/>
            <a:chOff x="169682" y="1725798"/>
            <a:chExt cx="3164637" cy="3358286"/>
          </a:xfrm>
        </p:grpSpPr>
        <p:sp>
          <p:nvSpPr>
            <p:cNvPr id="16554" name="Google Shape;16554;p277"/>
            <p:cNvSpPr/>
            <p:nvPr/>
          </p:nvSpPr>
          <p:spPr>
            <a:xfrm>
              <a:off x="169682" y="1725798"/>
              <a:ext cx="2786341" cy="335828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555" name="Google Shape;16555;p277"/>
            <p:cNvSpPr txBox="1"/>
            <p:nvPr/>
          </p:nvSpPr>
          <p:spPr>
            <a:xfrm>
              <a:off x="694605" y="2904963"/>
              <a:ext cx="2639714" cy="193899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400">
                  <a:solidFill>
                    <a:schemeClr val="lt1"/>
                  </a:solidFill>
                  <a:latin typeface="Lustria"/>
                  <a:ea typeface="Lustria"/>
                  <a:cs typeface="Lustria"/>
                  <a:sym typeface="Lustria"/>
                </a:rPr>
                <a:t>Anticorpo monoclonal inibidor do complemento terminal</a:t>
              </a:r>
              <a:endParaRPr/>
            </a:p>
          </p:txBody>
        </p:sp>
        <p:sp>
          <p:nvSpPr>
            <p:cNvPr id="16556" name="Google Shape;16556;p277"/>
            <p:cNvSpPr/>
            <p:nvPr/>
          </p:nvSpPr>
          <p:spPr>
            <a:xfrm>
              <a:off x="760549" y="2087053"/>
              <a:ext cx="719423" cy="719423"/>
            </a:xfrm>
            <a:custGeom>
              <a:rect b="b" l="l" r="r" t="t"/>
              <a:pathLst>
                <a:path extrusionOk="0" h="669701" w="669701">
                  <a:moveTo>
                    <a:pt x="125256" y="-77"/>
                  </a:moveTo>
                  <a:cubicBezTo>
                    <a:pt x="114070" y="-77"/>
                    <a:pt x="102872" y="4208"/>
                    <a:pt x="94362" y="12718"/>
                  </a:cubicBezTo>
                  <a:cubicBezTo>
                    <a:pt x="77341" y="29738"/>
                    <a:pt x="77341" y="57429"/>
                    <a:pt x="94362" y="74449"/>
                  </a:cubicBezTo>
                  <a:lnTo>
                    <a:pt x="186662" y="167473"/>
                  </a:lnTo>
                  <a:lnTo>
                    <a:pt x="166430" y="187689"/>
                  </a:lnTo>
                  <a:lnTo>
                    <a:pt x="68628" y="89932"/>
                  </a:lnTo>
                  <a:cubicBezTo>
                    <a:pt x="61544" y="82847"/>
                    <a:pt x="52206" y="79298"/>
                    <a:pt x="42880" y="79298"/>
                  </a:cubicBezTo>
                  <a:cubicBezTo>
                    <a:pt x="33554" y="79298"/>
                    <a:pt x="24231" y="82847"/>
                    <a:pt x="17146" y="89932"/>
                  </a:cubicBezTo>
                  <a:cubicBezTo>
                    <a:pt x="2978" y="104101"/>
                    <a:pt x="2977" y="127187"/>
                    <a:pt x="17146" y="141355"/>
                  </a:cubicBezTo>
                  <a:lnTo>
                    <a:pt x="120095" y="244316"/>
                  </a:lnTo>
                  <a:cubicBezTo>
                    <a:pt x="134264" y="258485"/>
                    <a:pt x="157408" y="258485"/>
                    <a:pt x="171577" y="244316"/>
                  </a:cubicBezTo>
                  <a:cubicBezTo>
                    <a:pt x="183983" y="231911"/>
                    <a:pt x="185530" y="212626"/>
                    <a:pt x="176212" y="198509"/>
                  </a:cubicBezTo>
                  <a:lnTo>
                    <a:pt x="196898" y="177794"/>
                  </a:lnTo>
                  <a:lnTo>
                    <a:pt x="225632" y="206755"/>
                  </a:lnTo>
                  <a:lnTo>
                    <a:pt x="225632" y="625935"/>
                  </a:lnTo>
                  <a:cubicBezTo>
                    <a:pt x="225632" y="650005"/>
                    <a:pt x="245252" y="669625"/>
                    <a:pt x="269322" y="669625"/>
                  </a:cubicBezTo>
                  <a:cubicBezTo>
                    <a:pt x="293393" y="669625"/>
                    <a:pt x="313013" y="650005"/>
                    <a:pt x="313013" y="625935"/>
                  </a:cubicBezTo>
                  <a:lnTo>
                    <a:pt x="313068" y="298371"/>
                  </a:lnTo>
                  <a:lnTo>
                    <a:pt x="356673" y="298371"/>
                  </a:lnTo>
                  <a:lnTo>
                    <a:pt x="356728" y="625935"/>
                  </a:lnTo>
                  <a:cubicBezTo>
                    <a:pt x="356728" y="650005"/>
                    <a:pt x="376348" y="669625"/>
                    <a:pt x="400418" y="669625"/>
                  </a:cubicBezTo>
                  <a:cubicBezTo>
                    <a:pt x="424489" y="669625"/>
                    <a:pt x="444052" y="650005"/>
                    <a:pt x="444052" y="625935"/>
                  </a:cubicBezTo>
                  <a:lnTo>
                    <a:pt x="444052" y="206755"/>
                  </a:lnTo>
                  <a:lnTo>
                    <a:pt x="472800" y="177794"/>
                  </a:lnTo>
                  <a:lnTo>
                    <a:pt x="493514" y="198509"/>
                  </a:lnTo>
                  <a:cubicBezTo>
                    <a:pt x="484197" y="212626"/>
                    <a:pt x="485744" y="231911"/>
                    <a:pt x="498150" y="244316"/>
                  </a:cubicBezTo>
                  <a:cubicBezTo>
                    <a:pt x="512318" y="258485"/>
                    <a:pt x="535462" y="258485"/>
                    <a:pt x="549631" y="244316"/>
                  </a:cubicBezTo>
                  <a:lnTo>
                    <a:pt x="652594" y="141355"/>
                  </a:lnTo>
                  <a:cubicBezTo>
                    <a:pt x="666764" y="127187"/>
                    <a:pt x="666763" y="104101"/>
                    <a:pt x="652594" y="89932"/>
                  </a:cubicBezTo>
                  <a:cubicBezTo>
                    <a:pt x="645510" y="82847"/>
                    <a:pt x="636172" y="79298"/>
                    <a:pt x="626846" y="79298"/>
                  </a:cubicBezTo>
                  <a:cubicBezTo>
                    <a:pt x="617520" y="79298"/>
                    <a:pt x="608197" y="82847"/>
                    <a:pt x="601113" y="89932"/>
                  </a:cubicBezTo>
                  <a:lnTo>
                    <a:pt x="503310" y="187675"/>
                  </a:lnTo>
                  <a:lnTo>
                    <a:pt x="483065" y="167458"/>
                  </a:lnTo>
                  <a:lnTo>
                    <a:pt x="575379" y="74449"/>
                  </a:lnTo>
                  <a:cubicBezTo>
                    <a:pt x="592399" y="57429"/>
                    <a:pt x="592399" y="29738"/>
                    <a:pt x="575379" y="12718"/>
                  </a:cubicBezTo>
                  <a:cubicBezTo>
                    <a:pt x="566868" y="4208"/>
                    <a:pt x="555657" y="-77"/>
                    <a:pt x="544470" y="-77"/>
                  </a:cubicBezTo>
                  <a:cubicBezTo>
                    <a:pt x="533283" y="-77"/>
                    <a:pt x="522086" y="4208"/>
                    <a:pt x="513576" y="12718"/>
                  </a:cubicBezTo>
                  <a:lnTo>
                    <a:pt x="369453" y="156824"/>
                  </a:lnTo>
                  <a:cubicBezTo>
                    <a:pt x="360942" y="165335"/>
                    <a:pt x="356638" y="176556"/>
                    <a:pt x="356671" y="187732"/>
                  </a:cubicBezTo>
                  <a:lnTo>
                    <a:pt x="356671" y="225607"/>
                  </a:lnTo>
                  <a:lnTo>
                    <a:pt x="313094" y="225607"/>
                  </a:lnTo>
                  <a:lnTo>
                    <a:pt x="313094" y="187732"/>
                  </a:lnTo>
                  <a:cubicBezTo>
                    <a:pt x="313094" y="176510"/>
                    <a:pt x="308876" y="165443"/>
                    <a:pt x="300256" y="156824"/>
                  </a:cubicBezTo>
                  <a:lnTo>
                    <a:pt x="156133" y="12718"/>
                  </a:lnTo>
                  <a:cubicBezTo>
                    <a:pt x="147623" y="4208"/>
                    <a:pt x="136468" y="-77"/>
                    <a:pt x="125281" y="-77"/>
                  </a:cubicBezTo>
                  <a:close/>
                  <a:moveTo>
                    <a:pt x="125256" y="14382"/>
                  </a:moveTo>
                  <a:cubicBezTo>
                    <a:pt x="132677" y="14382"/>
                    <a:pt x="140096" y="17236"/>
                    <a:pt x="145843" y="22983"/>
                  </a:cubicBezTo>
                  <a:lnTo>
                    <a:pt x="289966" y="167089"/>
                  </a:lnTo>
                  <a:cubicBezTo>
                    <a:pt x="295713" y="172836"/>
                    <a:pt x="298533" y="180244"/>
                    <a:pt x="298511" y="187675"/>
                  </a:cubicBezTo>
                  <a:cubicBezTo>
                    <a:pt x="298492" y="333757"/>
                    <a:pt x="298483" y="479849"/>
                    <a:pt x="298456" y="625935"/>
                  </a:cubicBezTo>
                  <a:cubicBezTo>
                    <a:pt x="298456" y="642192"/>
                    <a:pt x="285581" y="655052"/>
                    <a:pt x="269324" y="655052"/>
                  </a:cubicBezTo>
                  <a:cubicBezTo>
                    <a:pt x="253067" y="655052"/>
                    <a:pt x="240207" y="642192"/>
                    <a:pt x="240207" y="625935"/>
                  </a:cubicBezTo>
                  <a:lnTo>
                    <a:pt x="240207" y="203741"/>
                  </a:lnTo>
                  <a:cubicBezTo>
                    <a:pt x="240203" y="201829"/>
                    <a:pt x="239448" y="199996"/>
                    <a:pt x="238102" y="198637"/>
                  </a:cubicBezTo>
                  <a:lnTo>
                    <a:pt x="104685" y="64199"/>
                  </a:lnTo>
                  <a:cubicBezTo>
                    <a:pt x="91765" y="51279"/>
                    <a:pt x="95250" y="32361"/>
                    <a:pt x="104630" y="22983"/>
                  </a:cubicBezTo>
                  <a:cubicBezTo>
                    <a:pt x="110378" y="17236"/>
                    <a:pt x="117839" y="14382"/>
                    <a:pt x="125260" y="14382"/>
                  </a:cubicBezTo>
                  <a:close/>
                  <a:moveTo>
                    <a:pt x="565032" y="22983"/>
                  </a:moveTo>
                  <a:cubicBezTo>
                    <a:pt x="576527" y="34478"/>
                    <a:pt x="576527" y="52704"/>
                    <a:pt x="565032" y="64199"/>
                  </a:cubicBezTo>
                  <a:lnTo>
                    <a:pt x="431601" y="198637"/>
                  </a:lnTo>
                  <a:cubicBezTo>
                    <a:pt x="430242" y="199987"/>
                    <a:pt x="429469" y="201823"/>
                    <a:pt x="429455" y="203741"/>
                  </a:cubicBezTo>
                  <a:lnTo>
                    <a:pt x="429455" y="625935"/>
                  </a:lnTo>
                  <a:cubicBezTo>
                    <a:pt x="429455" y="642192"/>
                    <a:pt x="416651" y="655052"/>
                    <a:pt x="400394" y="655052"/>
                  </a:cubicBezTo>
                  <a:cubicBezTo>
                    <a:pt x="384137" y="655052"/>
                    <a:pt x="371263" y="642192"/>
                    <a:pt x="371263" y="625935"/>
                  </a:cubicBezTo>
                  <a:lnTo>
                    <a:pt x="371208" y="187732"/>
                  </a:lnTo>
                  <a:lnTo>
                    <a:pt x="371208" y="187718"/>
                  </a:lnTo>
                  <a:lnTo>
                    <a:pt x="371208" y="187704"/>
                  </a:lnTo>
                  <a:lnTo>
                    <a:pt x="371208" y="187689"/>
                  </a:lnTo>
                  <a:lnTo>
                    <a:pt x="371208" y="187675"/>
                  </a:lnTo>
                  <a:cubicBezTo>
                    <a:pt x="371186" y="180244"/>
                    <a:pt x="374005" y="172836"/>
                    <a:pt x="379753" y="167089"/>
                  </a:cubicBezTo>
                  <a:lnTo>
                    <a:pt x="523875" y="22983"/>
                  </a:lnTo>
                  <a:cubicBezTo>
                    <a:pt x="535138" y="11720"/>
                    <a:pt x="553178" y="11480"/>
                    <a:pt x="565032" y="22983"/>
                  </a:cubicBezTo>
                  <a:close/>
                  <a:moveTo>
                    <a:pt x="334822" y="58171"/>
                  </a:moveTo>
                  <a:cubicBezTo>
                    <a:pt x="306995" y="58171"/>
                    <a:pt x="279221" y="62285"/>
                    <a:pt x="252617" y="70582"/>
                  </a:cubicBezTo>
                  <a:cubicBezTo>
                    <a:pt x="248762" y="71776"/>
                    <a:pt x="246613" y="75875"/>
                    <a:pt x="247825" y="79724"/>
                  </a:cubicBezTo>
                  <a:cubicBezTo>
                    <a:pt x="249025" y="83544"/>
                    <a:pt x="253084" y="85678"/>
                    <a:pt x="256910" y="84501"/>
                  </a:cubicBezTo>
                  <a:cubicBezTo>
                    <a:pt x="307237" y="68805"/>
                    <a:pt x="362480" y="68805"/>
                    <a:pt x="412806" y="84501"/>
                  </a:cubicBezTo>
                  <a:cubicBezTo>
                    <a:pt x="416628" y="85667"/>
                    <a:pt x="420677" y="83535"/>
                    <a:pt x="421876" y="79724"/>
                  </a:cubicBezTo>
                  <a:cubicBezTo>
                    <a:pt x="423089" y="75880"/>
                    <a:pt x="420949" y="71781"/>
                    <a:pt x="417099" y="70582"/>
                  </a:cubicBezTo>
                  <a:cubicBezTo>
                    <a:pt x="390495" y="62285"/>
                    <a:pt x="362650" y="58171"/>
                    <a:pt x="334822" y="58171"/>
                  </a:cubicBezTo>
                  <a:close/>
                  <a:moveTo>
                    <a:pt x="42880" y="93714"/>
                  </a:moveTo>
                  <a:cubicBezTo>
                    <a:pt x="48430" y="93714"/>
                    <a:pt x="53984" y="95876"/>
                    <a:pt x="58306" y="100197"/>
                  </a:cubicBezTo>
                  <a:lnTo>
                    <a:pt x="104627" y="146517"/>
                  </a:lnTo>
                  <a:lnTo>
                    <a:pt x="73775" y="177425"/>
                  </a:lnTo>
                  <a:lnTo>
                    <a:pt x="27468" y="131091"/>
                  </a:lnTo>
                  <a:cubicBezTo>
                    <a:pt x="18824" y="122447"/>
                    <a:pt x="18825" y="108840"/>
                    <a:pt x="27468" y="100197"/>
                  </a:cubicBezTo>
                  <a:cubicBezTo>
                    <a:pt x="31790" y="95875"/>
                    <a:pt x="37330" y="93714"/>
                    <a:pt x="42880" y="93714"/>
                  </a:cubicBezTo>
                  <a:close/>
                  <a:moveTo>
                    <a:pt x="626807" y="93714"/>
                  </a:moveTo>
                  <a:cubicBezTo>
                    <a:pt x="632371" y="93714"/>
                    <a:pt x="637926" y="95876"/>
                    <a:pt x="642248" y="100197"/>
                  </a:cubicBezTo>
                  <a:cubicBezTo>
                    <a:pt x="650891" y="108840"/>
                    <a:pt x="650892" y="122447"/>
                    <a:pt x="642248" y="131091"/>
                  </a:cubicBezTo>
                  <a:lnTo>
                    <a:pt x="595927" y="177410"/>
                  </a:lnTo>
                  <a:lnTo>
                    <a:pt x="565061" y="146502"/>
                  </a:lnTo>
                  <a:lnTo>
                    <a:pt x="611353" y="100197"/>
                  </a:lnTo>
                  <a:cubicBezTo>
                    <a:pt x="615675" y="95875"/>
                    <a:pt x="621244" y="93714"/>
                    <a:pt x="626807" y="93714"/>
                  </a:cubicBezTo>
                  <a:close/>
                  <a:moveTo>
                    <a:pt x="114949" y="156824"/>
                  </a:moveTo>
                  <a:lnTo>
                    <a:pt x="161269" y="203143"/>
                  </a:lnTo>
                  <a:cubicBezTo>
                    <a:pt x="169913" y="211787"/>
                    <a:pt x="169913" y="225408"/>
                    <a:pt x="161269" y="234052"/>
                  </a:cubicBezTo>
                  <a:cubicBezTo>
                    <a:pt x="152625" y="242696"/>
                    <a:pt x="139004" y="242696"/>
                    <a:pt x="130361" y="234052"/>
                  </a:cubicBezTo>
                  <a:lnTo>
                    <a:pt x="84054" y="187718"/>
                  </a:lnTo>
                  <a:close/>
                  <a:moveTo>
                    <a:pt x="554753" y="156824"/>
                  </a:moveTo>
                  <a:lnTo>
                    <a:pt x="585633" y="187704"/>
                  </a:lnTo>
                  <a:lnTo>
                    <a:pt x="539299" y="234052"/>
                  </a:lnTo>
                  <a:cubicBezTo>
                    <a:pt x="530655" y="242696"/>
                    <a:pt x="517090" y="242696"/>
                    <a:pt x="508447" y="234052"/>
                  </a:cubicBezTo>
                  <a:cubicBezTo>
                    <a:pt x="499803" y="225408"/>
                    <a:pt x="499803" y="211787"/>
                    <a:pt x="508447" y="203143"/>
                  </a:cubicBezTo>
                  <a:close/>
                  <a:moveTo>
                    <a:pt x="647835" y="203741"/>
                  </a:moveTo>
                  <a:cubicBezTo>
                    <a:pt x="635861" y="203741"/>
                    <a:pt x="626026" y="213633"/>
                    <a:pt x="626025" y="225607"/>
                  </a:cubicBezTo>
                  <a:cubicBezTo>
                    <a:pt x="626025" y="237581"/>
                    <a:pt x="635861" y="247430"/>
                    <a:pt x="647835" y="247430"/>
                  </a:cubicBezTo>
                  <a:cubicBezTo>
                    <a:pt x="659810" y="247430"/>
                    <a:pt x="669702" y="237581"/>
                    <a:pt x="669702" y="225607"/>
                  </a:cubicBezTo>
                  <a:cubicBezTo>
                    <a:pt x="669702" y="213632"/>
                    <a:pt x="659810" y="203740"/>
                    <a:pt x="647835" y="203741"/>
                  </a:cubicBezTo>
                  <a:close/>
                  <a:moveTo>
                    <a:pt x="647835" y="218299"/>
                  </a:moveTo>
                  <a:cubicBezTo>
                    <a:pt x="651942" y="218299"/>
                    <a:pt x="655143" y="221500"/>
                    <a:pt x="655143" y="225607"/>
                  </a:cubicBezTo>
                  <a:cubicBezTo>
                    <a:pt x="655143" y="229713"/>
                    <a:pt x="651942" y="232872"/>
                    <a:pt x="647835" y="232872"/>
                  </a:cubicBezTo>
                  <a:cubicBezTo>
                    <a:pt x="643729" y="232872"/>
                    <a:pt x="640584" y="229713"/>
                    <a:pt x="640584" y="225607"/>
                  </a:cubicBezTo>
                  <a:cubicBezTo>
                    <a:pt x="640584" y="221500"/>
                    <a:pt x="643729" y="218299"/>
                    <a:pt x="647835" y="218299"/>
                  </a:cubicBezTo>
                  <a:close/>
                  <a:moveTo>
                    <a:pt x="0" y="254681"/>
                  </a:moveTo>
                  <a:cubicBezTo>
                    <a:pt x="0" y="266655"/>
                    <a:pt x="9849" y="276547"/>
                    <a:pt x="21824" y="276547"/>
                  </a:cubicBezTo>
                  <a:cubicBezTo>
                    <a:pt x="33799" y="276547"/>
                    <a:pt x="43690" y="266655"/>
                    <a:pt x="43690" y="254681"/>
                  </a:cubicBezTo>
                  <a:cubicBezTo>
                    <a:pt x="43690" y="242707"/>
                    <a:pt x="33884" y="232872"/>
                    <a:pt x="21824" y="232872"/>
                  </a:cubicBezTo>
                  <a:cubicBezTo>
                    <a:pt x="9764" y="232872"/>
                    <a:pt x="0" y="242671"/>
                    <a:pt x="0" y="254681"/>
                  </a:cubicBezTo>
                  <a:close/>
                  <a:moveTo>
                    <a:pt x="585292" y="235331"/>
                  </a:moveTo>
                  <a:cubicBezTo>
                    <a:pt x="581510" y="236745"/>
                    <a:pt x="579602" y="240970"/>
                    <a:pt x="581041" y="244743"/>
                  </a:cubicBezTo>
                  <a:cubicBezTo>
                    <a:pt x="614581" y="333924"/>
                    <a:pt x="593767" y="441117"/>
                    <a:pt x="528863" y="510946"/>
                  </a:cubicBezTo>
                  <a:cubicBezTo>
                    <a:pt x="506933" y="532541"/>
                    <a:pt x="482738" y="552551"/>
                    <a:pt x="459768" y="565215"/>
                  </a:cubicBezTo>
                  <a:cubicBezTo>
                    <a:pt x="456216" y="567121"/>
                    <a:pt x="454890" y="571551"/>
                    <a:pt x="456811" y="575096"/>
                  </a:cubicBezTo>
                  <a:cubicBezTo>
                    <a:pt x="458734" y="578631"/>
                    <a:pt x="463158" y="579937"/>
                    <a:pt x="466692" y="578010"/>
                  </a:cubicBezTo>
                  <a:cubicBezTo>
                    <a:pt x="493961" y="563206"/>
                    <a:pt x="518692" y="543783"/>
                    <a:pt x="539556" y="520828"/>
                  </a:cubicBezTo>
                  <a:cubicBezTo>
                    <a:pt x="608441" y="446718"/>
                    <a:pt x="630213" y="334243"/>
                    <a:pt x="594635" y="239640"/>
                  </a:cubicBezTo>
                  <a:cubicBezTo>
                    <a:pt x="593114" y="235263"/>
                    <a:pt x="588626" y="234189"/>
                    <a:pt x="585294" y="235333"/>
                  </a:cubicBezTo>
                  <a:close/>
                  <a:moveTo>
                    <a:pt x="75012" y="239696"/>
                  </a:moveTo>
                  <a:cubicBezTo>
                    <a:pt x="63869" y="270070"/>
                    <a:pt x="58240" y="302370"/>
                    <a:pt x="58249" y="334696"/>
                  </a:cubicBezTo>
                  <a:cubicBezTo>
                    <a:pt x="58249" y="451655"/>
                    <a:pt x="130074" y="540099"/>
                    <a:pt x="203069" y="578051"/>
                  </a:cubicBezTo>
                  <a:cubicBezTo>
                    <a:pt x="206614" y="579936"/>
                    <a:pt x="211016" y="578593"/>
                    <a:pt x="212907" y="575051"/>
                  </a:cubicBezTo>
                  <a:cubicBezTo>
                    <a:pt x="214828" y="571488"/>
                    <a:pt x="213474" y="567042"/>
                    <a:pt x="209893" y="565156"/>
                  </a:cubicBezTo>
                  <a:cubicBezTo>
                    <a:pt x="126879" y="521042"/>
                    <a:pt x="71726" y="428923"/>
                    <a:pt x="72808" y="334851"/>
                  </a:cubicBezTo>
                  <a:lnTo>
                    <a:pt x="72808" y="334837"/>
                  </a:lnTo>
                  <a:lnTo>
                    <a:pt x="72808" y="334823"/>
                  </a:lnTo>
                  <a:lnTo>
                    <a:pt x="72808" y="334809"/>
                  </a:lnTo>
                  <a:lnTo>
                    <a:pt x="72808" y="334795"/>
                  </a:lnTo>
                  <a:cubicBezTo>
                    <a:pt x="72787" y="304138"/>
                    <a:pt x="78108" y="273452"/>
                    <a:pt x="88661" y="244686"/>
                  </a:cubicBezTo>
                  <a:cubicBezTo>
                    <a:pt x="90058" y="240917"/>
                    <a:pt x="88135" y="236729"/>
                    <a:pt x="84367" y="235331"/>
                  </a:cubicBezTo>
                  <a:cubicBezTo>
                    <a:pt x="80144" y="233807"/>
                    <a:pt x="76257" y="236250"/>
                    <a:pt x="75012" y="239696"/>
                  </a:cubicBezTo>
                  <a:close/>
                  <a:moveTo>
                    <a:pt x="313070" y="240180"/>
                  </a:moveTo>
                  <a:lnTo>
                    <a:pt x="356646" y="240180"/>
                  </a:lnTo>
                  <a:lnTo>
                    <a:pt x="356660" y="283799"/>
                  </a:lnTo>
                  <a:lnTo>
                    <a:pt x="313056" y="283799"/>
                  </a:lnTo>
                  <a:close/>
                  <a:moveTo>
                    <a:pt x="21825" y="247431"/>
                  </a:moveTo>
                  <a:cubicBezTo>
                    <a:pt x="25768" y="247431"/>
                    <a:pt x="29133" y="250576"/>
                    <a:pt x="29133" y="254682"/>
                  </a:cubicBezTo>
                  <a:cubicBezTo>
                    <a:pt x="29133" y="258788"/>
                    <a:pt x="25932" y="261990"/>
                    <a:pt x="21825" y="261990"/>
                  </a:cubicBezTo>
                  <a:cubicBezTo>
                    <a:pt x="17719" y="261990"/>
                    <a:pt x="14560" y="258788"/>
                    <a:pt x="14560" y="254682"/>
                  </a:cubicBezTo>
                  <a:cubicBezTo>
                    <a:pt x="14560" y="250660"/>
                    <a:pt x="17883" y="247431"/>
                    <a:pt x="21825" y="247431"/>
                  </a:cubicBezTo>
                  <a:close/>
                  <a:moveTo>
                    <a:pt x="29132" y="443984"/>
                  </a:moveTo>
                  <a:cubicBezTo>
                    <a:pt x="13137" y="443984"/>
                    <a:pt x="0" y="457064"/>
                    <a:pt x="0" y="473058"/>
                  </a:cubicBezTo>
                  <a:cubicBezTo>
                    <a:pt x="0" y="489053"/>
                    <a:pt x="13137" y="502175"/>
                    <a:pt x="29132" y="502175"/>
                  </a:cubicBezTo>
                  <a:cubicBezTo>
                    <a:pt x="45127" y="502175"/>
                    <a:pt x="58250" y="489053"/>
                    <a:pt x="58249" y="473058"/>
                  </a:cubicBezTo>
                  <a:cubicBezTo>
                    <a:pt x="58249" y="457064"/>
                    <a:pt x="45126" y="443984"/>
                    <a:pt x="29132" y="443984"/>
                  </a:cubicBezTo>
                  <a:close/>
                  <a:moveTo>
                    <a:pt x="29132" y="458557"/>
                  </a:moveTo>
                  <a:cubicBezTo>
                    <a:pt x="37258" y="458557"/>
                    <a:pt x="43690" y="464932"/>
                    <a:pt x="43690" y="473058"/>
                  </a:cubicBezTo>
                  <a:cubicBezTo>
                    <a:pt x="43690" y="481185"/>
                    <a:pt x="37259" y="487617"/>
                    <a:pt x="29132" y="487616"/>
                  </a:cubicBezTo>
                  <a:cubicBezTo>
                    <a:pt x="21005" y="487617"/>
                    <a:pt x="14559" y="481185"/>
                    <a:pt x="14559" y="473058"/>
                  </a:cubicBezTo>
                  <a:cubicBezTo>
                    <a:pt x="14559" y="464932"/>
                    <a:pt x="21005" y="458557"/>
                    <a:pt x="29132" y="458557"/>
                  </a:cubicBezTo>
                  <a:close/>
                  <a:moveTo>
                    <a:pt x="611453" y="487616"/>
                  </a:moveTo>
                  <a:cubicBezTo>
                    <a:pt x="607432" y="487632"/>
                    <a:pt x="604186" y="490904"/>
                    <a:pt x="604202" y="494924"/>
                  </a:cubicBezTo>
                  <a:lnTo>
                    <a:pt x="604202" y="510222"/>
                  </a:lnTo>
                  <a:cubicBezTo>
                    <a:pt x="599557" y="511171"/>
                    <a:pt x="595232" y="513010"/>
                    <a:pt x="591406" y="515553"/>
                  </a:cubicBezTo>
                  <a:lnTo>
                    <a:pt x="580558" y="504706"/>
                  </a:lnTo>
                  <a:cubicBezTo>
                    <a:pt x="577719" y="501883"/>
                    <a:pt x="573132" y="501883"/>
                    <a:pt x="570293" y="504706"/>
                  </a:cubicBezTo>
                  <a:cubicBezTo>
                    <a:pt x="567470" y="507545"/>
                    <a:pt x="567470" y="512131"/>
                    <a:pt x="570293" y="514970"/>
                  </a:cubicBezTo>
                  <a:lnTo>
                    <a:pt x="581141" y="525818"/>
                  </a:lnTo>
                  <a:cubicBezTo>
                    <a:pt x="578596" y="529644"/>
                    <a:pt x="576758" y="533969"/>
                    <a:pt x="575809" y="538614"/>
                  </a:cubicBezTo>
                  <a:lnTo>
                    <a:pt x="560511" y="538614"/>
                  </a:lnTo>
                  <a:cubicBezTo>
                    <a:pt x="556491" y="538598"/>
                    <a:pt x="553219" y="541844"/>
                    <a:pt x="553203" y="545864"/>
                  </a:cubicBezTo>
                  <a:cubicBezTo>
                    <a:pt x="553187" y="549907"/>
                    <a:pt x="556469" y="553188"/>
                    <a:pt x="560511" y="553172"/>
                  </a:cubicBezTo>
                  <a:lnTo>
                    <a:pt x="575823" y="553172"/>
                  </a:lnTo>
                  <a:cubicBezTo>
                    <a:pt x="576775" y="557795"/>
                    <a:pt x="578608" y="562115"/>
                    <a:pt x="581141" y="565925"/>
                  </a:cubicBezTo>
                  <a:lnTo>
                    <a:pt x="570293" y="576759"/>
                  </a:lnTo>
                  <a:cubicBezTo>
                    <a:pt x="567470" y="579598"/>
                    <a:pt x="567470" y="584184"/>
                    <a:pt x="570293" y="587023"/>
                  </a:cubicBezTo>
                  <a:cubicBezTo>
                    <a:pt x="573132" y="589846"/>
                    <a:pt x="577719" y="589846"/>
                    <a:pt x="580558" y="587023"/>
                  </a:cubicBezTo>
                  <a:lnTo>
                    <a:pt x="591420" y="576204"/>
                  </a:lnTo>
                  <a:cubicBezTo>
                    <a:pt x="595242" y="578741"/>
                    <a:pt x="599564" y="580574"/>
                    <a:pt x="604202" y="581521"/>
                  </a:cubicBezTo>
                  <a:lnTo>
                    <a:pt x="604202" y="596805"/>
                  </a:lnTo>
                  <a:cubicBezTo>
                    <a:pt x="604186" y="600825"/>
                    <a:pt x="607432" y="604097"/>
                    <a:pt x="611453" y="604112"/>
                  </a:cubicBezTo>
                  <a:cubicBezTo>
                    <a:pt x="615495" y="604128"/>
                    <a:pt x="618776" y="600847"/>
                    <a:pt x="618760" y="596805"/>
                  </a:cubicBezTo>
                  <a:lnTo>
                    <a:pt x="618760" y="581507"/>
                  </a:lnTo>
                  <a:cubicBezTo>
                    <a:pt x="623597" y="580560"/>
                    <a:pt x="627964" y="578604"/>
                    <a:pt x="631499" y="576204"/>
                  </a:cubicBezTo>
                  <a:lnTo>
                    <a:pt x="642361" y="587023"/>
                  </a:lnTo>
                  <a:cubicBezTo>
                    <a:pt x="645201" y="589846"/>
                    <a:pt x="649787" y="589846"/>
                    <a:pt x="652627" y="587023"/>
                  </a:cubicBezTo>
                  <a:cubicBezTo>
                    <a:pt x="655450" y="584184"/>
                    <a:pt x="655450" y="579598"/>
                    <a:pt x="652627" y="576759"/>
                  </a:cubicBezTo>
                  <a:lnTo>
                    <a:pt x="641793" y="565897"/>
                  </a:lnTo>
                  <a:cubicBezTo>
                    <a:pt x="644316" y="562093"/>
                    <a:pt x="646146" y="557784"/>
                    <a:pt x="647096" y="553172"/>
                  </a:cubicBezTo>
                  <a:lnTo>
                    <a:pt x="662394" y="553172"/>
                  </a:lnTo>
                  <a:cubicBezTo>
                    <a:pt x="666436" y="553188"/>
                    <a:pt x="669718" y="549907"/>
                    <a:pt x="669702" y="545864"/>
                  </a:cubicBezTo>
                  <a:cubicBezTo>
                    <a:pt x="669686" y="541844"/>
                    <a:pt x="666414" y="538598"/>
                    <a:pt x="662394" y="538614"/>
                  </a:cubicBezTo>
                  <a:lnTo>
                    <a:pt x="647110" y="538614"/>
                  </a:lnTo>
                  <a:cubicBezTo>
                    <a:pt x="646164" y="533981"/>
                    <a:pt x="644326" y="529665"/>
                    <a:pt x="641793" y="525847"/>
                  </a:cubicBezTo>
                  <a:lnTo>
                    <a:pt x="652627" y="514970"/>
                  </a:lnTo>
                  <a:cubicBezTo>
                    <a:pt x="655450" y="512131"/>
                    <a:pt x="655450" y="507545"/>
                    <a:pt x="652627" y="504706"/>
                  </a:cubicBezTo>
                  <a:cubicBezTo>
                    <a:pt x="649787" y="501883"/>
                    <a:pt x="645201" y="501883"/>
                    <a:pt x="642361" y="504706"/>
                  </a:cubicBezTo>
                  <a:lnTo>
                    <a:pt x="631513" y="515553"/>
                  </a:lnTo>
                  <a:cubicBezTo>
                    <a:pt x="627703" y="513019"/>
                    <a:pt x="623383" y="511188"/>
                    <a:pt x="618760" y="510236"/>
                  </a:cubicBezTo>
                  <a:lnTo>
                    <a:pt x="618760" y="494924"/>
                  </a:lnTo>
                  <a:cubicBezTo>
                    <a:pt x="618776" y="490882"/>
                    <a:pt x="615495" y="487601"/>
                    <a:pt x="611453" y="487616"/>
                  </a:cubicBezTo>
                  <a:close/>
                  <a:moveTo>
                    <a:pt x="611453" y="524055"/>
                  </a:moveTo>
                  <a:cubicBezTo>
                    <a:pt x="623410" y="524055"/>
                    <a:pt x="633333" y="533718"/>
                    <a:pt x="633333" y="545864"/>
                  </a:cubicBezTo>
                  <a:cubicBezTo>
                    <a:pt x="633333" y="558012"/>
                    <a:pt x="623600" y="567745"/>
                    <a:pt x="611453" y="567745"/>
                  </a:cubicBezTo>
                  <a:cubicBezTo>
                    <a:pt x="599306" y="567745"/>
                    <a:pt x="589643" y="558011"/>
                    <a:pt x="589643" y="545864"/>
                  </a:cubicBezTo>
                  <a:cubicBezTo>
                    <a:pt x="589643" y="533827"/>
                    <a:pt x="599495" y="524055"/>
                    <a:pt x="611453" y="524055"/>
                  </a:cubicBezTo>
                  <a:close/>
                  <a:moveTo>
                    <a:pt x="86244" y="545864"/>
                  </a:moveTo>
                  <a:cubicBezTo>
                    <a:pt x="82201" y="545849"/>
                    <a:pt x="78920" y="549130"/>
                    <a:pt x="78936" y="553172"/>
                  </a:cubicBezTo>
                  <a:lnTo>
                    <a:pt x="78936" y="568484"/>
                  </a:lnTo>
                  <a:cubicBezTo>
                    <a:pt x="64758" y="571403"/>
                    <a:pt x="53534" y="582627"/>
                    <a:pt x="50614" y="596805"/>
                  </a:cubicBezTo>
                  <a:lnTo>
                    <a:pt x="35302" y="596805"/>
                  </a:lnTo>
                  <a:cubicBezTo>
                    <a:pt x="31260" y="596789"/>
                    <a:pt x="27978" y="600070"/>
                    <a:pt x="27994" y="604112"/>
                  </a:cubicBezTo>
                  <a:cubicBezTo>
                    <a:pt x="28010" y="608133"/>
                    <a:pt x="31282" y="611379"/>
                    <a:pt x="35302" y="611364"/>
                  </a:cubicBezTo>
                  <a:lnTo>
                    <a:pt x="50600" y="611364"/>
                  </a:lnTo>
                  <a:cubicBezTo>
                    <a:pt x="53501" y="625568"/>
                    <a:pt x="64739" y="636832"/>
                    <a:pt x="78936" y="639755"/>
                  </a:cubicBezTo>
                  <a:lnTo>
                    <a:pt x="78936" y="655053"/>
                  </a:lnTo>
                  <a:cubicBezTo>
                    <a:pt x="78920" y="659095"/>
                    <a:pt x="82201" y="662376"/>
                    <a:pt x="86244" y="662360"/>
                  </a:cubicBezTo>
                  <a:cubicBezTo>
                    <a:pt x="90270" y="662352"/>
                    <a:pt x="93524" y="659079"/>
                    <a:pt x="93509" y="655053"/>
                  </a:cubicBezTo>
                  <a:lnTo>
                    <a:pt x="93509" y="639769"/>
                  </a:lnTo>
                  <a:cubicBezTo>
                    <a:pt x="107727" y="636860"/>
                    <a:pt x="118997" y="625583"/>
                    <a:pt x="121901" y="611364"/>
                  </a:cubicBezTo>
                  <a:lnTo>
                    <a:pt x="137185" y="611364"/>
                  </a:lnTo>
                  <a:cubicBezTo>
                    <a:pt x="141205" y="611379"/>
                    <a:pt x="144477" y="608133"/>
                    <a:pt x="144493" y="604112"/>
                  </a:cubicBezTo>
                  <a:cubicBezTo>
                    <a:pt x="144509" y="600070"/>
                    <a:pt x="141227" y="596789"/>
                    <a:pt x="137185" y="596805"/>
                  </a:cubicBezTo>
                  <a:lnTo>
                    <a:pt x="121887" y="596805"/>
                  </a:lnTo>
                  <a:cubicBezTo>
                    <a:pt x="118965" y="582613"/>
                    <a:pt x="107707" y="571375"/>
                    <a:pt x="93509" y="568470"/>
                  </a:cubicBezTo>
                  <a:lnTo>
                    <a:pt x="93509" y="553172"/>
                  </a:lnTo>
                  <a:cubicBezTo>
                    <a:pt x="93524" y="549146"/>
                    <a:pt x="90270" y="545872"/>
                    <a:pt x="86244" y="545864"/>
                  </a:cubicBezTo>
                  <a:close/>
                  <a:moveTo>
                    <a:pt x="86244" y="582246"/>
                  </a:moveTo>
                  <a:cubicBezTo>
                    <a:pt x="98074" y="582246"/>
                    <a:pt x="108067" y="591966"/>
                    <a:pt x="108067" y="604112"/>
                  </a:cubicBezTo>
                  <a:cubicBezTo>
                    <a:pt x="108067" y="616259"/>
                    <a:pt x="98391" y="625936"/>
                    <a:pt x="86244" y="625936"/>
                  </a:cubicBezTo>
                  <a:cubicBezTo>
                    <a:pt x="74097" y="625936"/>
                    <a:pt x="64377" y="616260"/>
                    <a:pt x="64377" y="604112"/>
                  </a:cubicBezTo>
                  <a:cubicBezTo>
                    <a:pt x="64377" y="592612"/>
                    <a:pt x="74413" y="582246"/>
                    <a:pt x="86244" y="582246"/>
                  </a:cubicBezTo>
                  <a:close/>
                  <a:moveTo>
                    <a:pt x="524142" y="604112"/>
                  </a:moveTo>
                  <a:cubicBezTo>
                    <a:pt x="508147" y="604112"/>
                    <a:pt x="495011" y="617249"/>
                    <a:pt x="495010" y="633244"/>
                  </a:cubicBezTo>
                  <a:cubicBezTo>
                    <a:pt x="495010" y="649238"/>
                    <a:pt x="508147" y="662360"/>
                    <a:pt x="524142" y="662360"/>
                  </a:cubicBezTo>
                  <a:cubicBezTo>
                    <a:pt x="540137" y="662360"/>
                    <a:pt x="553203" y="649238"/>
                    <a:pt x="553202" y="633244"/>
                  </a:cubicBezTo>
                  <a:cubicBezTo>
                    <a:pt x="553202" y="617249"/>
                    <a:pt x="540137" y="604113"/>
                    <a:pt x="524142" y="604112"/>
                  </a:cubicBezTo>
                  <a:close/>
                  <a:moveTo>
                    <a:pt x="524142" y="618685"/>
                  </a:moveTo>
                  <a:cubicBezTo>
                    <a:pt x="532269" y="618685"/>
                    <a:pt x="538644" y="625117"/>
                    <a:pt x="538644" y="633244"/>
                  </a:cubicBezTo>
                  <a:cubicBezTo>
                    <a:pt x="538644" y="641370"/>
                    <a:pt x="532269" y="647802"/>
                    <a:pt x="524142" y="647802"/>
                  </a:cubicBezTo>
                  <a:cubicBezTo>
                    <a:pt x="516015" y="647802"/>
                    <a:pt x="509569" y="641370"/>
                    <a:pt x="509569" y="633244"/>
                  </a:cubicBezTo>
                  <a:cubicBezTo>
                    <a:pt x="509569" y="625117"/>
                    <a:pt x="516015" y="618685"/>
                    <a:pt x="524142" y="61868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6557" name="Google Shape;16557;p277"/>
          <p:cNvGrpSpPr/>
          <p:nvPr/>
        </p:nvGrpSpPr>
        <p:grpSpPr>
          <a:xfrm>
            <a:off x="3382216" y="1453086"/>
            <a:ext cx="5061763" cy="4001095"/>
            <a:chOff x="3260807" y="1967061"/>
            <a:chExt cx="5713511" cy="4001095"/>
          </a:xfrm>
        </p:grpSpPr>
        <p:sp>
          <p:nvSpPr>
            <p:cNvPr id="16558" name="Google Shape;16558;p277"/>
            <p:cNvSpPr txBox="1"/>
            <p:nvPr/>
          </p:nvSpPr>
          <p:spPr>
            <a:xfrm>
              <a:off x="3260807" y="1967061"/>
              <a:ext cx="5713511" cy="400109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dk1"/>
                  </a:solidFill>
                  <a:latin typeface="Calibri"/>
                  <a:ea typeface="Calibri"/>
                  <a:cs typeface="Calibri"/>
                  <a:sym typeface="Calibri"/>
                </a:rPr>
                <a:t>Eficaz no tratamento de pacientes com HPN clássica</a:t>
              </a:r>
              <a:r>
                <a:rPr lang="pt-BR" sz="1600">
                  <a:solidFill>
                    <a:schemeClr val="dk1"/>
                  </a:solidFill>
                  <a:latin typeface="Calibri"/>
                  <a:ea typeface="Calibri"/>
                  <a:cs typeface="Calibri"/>
                  <a:sym typeface="Calibri"/>
                </a:rPr>
                <a:t>, com a redução da hemólise intravascular e com a redução ou eliminação da necessidade das transfusões sanguíneas na maioria dos pacientes</a:t>
              </a:r>
              <a:endParaRPr/>
            </a:p>
            <a:p>
              <a:pPr indent="0" lvl="0" marL="0" marR="0" rtl="0" algn="l">
                <a:spcBef>
                  <a:spcPts val="1800"/>
                </a:spcBef>
                <a:spcAft>
                  <a:spcPts val="0"/>
                </a:spcAft>
                <a:buNone/>
              </a:pPr>
              <a:r>
                <a:rPr b="1" lang="pt-BR" sz="1600">
                  <a:solidFill>
                    <a:schemeClr val="dk1"/>
                  </a:solidFill>
                  <a:latin typeface="Calibri"/>
                  <a:ea typeface="Calibri"/>
                  <a:cs typeface="Calibri"/>
                  <a:sym typeface="Calibri"/>
                </a:rPr>
                <a:t>Não é um tratamento curativo</a:t>
              </a:r>
              <a:r>
                <a:rPr lang="pt-BR" sz="1600">
                  <a:solidFill>
                    <a:schemeClr val="dk1"/>
                  </a:solidFill>
                  <a:latin typeface="Calibri"/>
                  <a:ea typeface="Calibri"/>
                  <a:cs typeface="Calibri"/>
                  <a:sym typeface="Calibri"/>
                </a:rPr>
                <a:t>, porém aumenta a sobrevida do paciente, melhora a qualidade de vida, reduz o risco de trombose e reduz as complicações relacionadas à doença, tais como hipertensão pulmonar, insuficiência cardíaca e falência renal</a:t>
              </a:r>
              <a:endParaRPr/>
            </a:p>
            <a:p>
              <a:pPr indent="0" lvl="0" marL="0" marR="0" rtl="0" algn="l">
                <a:spcBef>
                  <a:spcPts val="1800"/>
                </a:spcBef>
                <a:spcAft>
                  <a:spcPts val="0"/>
                </a:spcAft>
                <a:buNone/>
              </a:pPr>
              <a:r>
                <a:rPr b="1" lang="pt-BR" sz="1600">
                  <a:solidFill>
                    <a:schemeClr val="dk1"/>
                  </a:solidFill>
                  <a:latin typeface="Calibri"/>
                  <a:ea typeface="Calibri"/>
                  <a:cs typeface="Calibri"/>
                  <a:sym typeface="Calibri"/>
                </a:rPr>
                <a:t>O eculizumabe deve ser administrado em centros de referência</a:t>
              </a:r>
              <a:r>
                <a:rPr lang="pt-BR" sz="1600">
                  <a:solidFill>
                    <a:schemeClr val="dk1"/>
                  </a:solidFill>
                  <a:latin typeface="Calibri"/>
                  <a:ea typeface="Calibri"/>
                  <a:cs typeface="Calibri"/>
                  <a:sym typeface="Calibri"/>
                </a:rPr>
                <a:t>, por profissionais da saúde qualificados e sob supervisão de um médico com experiência no tratamento de pacientes com doenças de origem hematopoiética ou doenças renais</a:t>
              </a:r>
              <a:endParaRPr/>
            </a:p>
          </p:txBody>
        </p:sp>
        <p:cxnSp>
          <p:nvCxnSpPr>
            <p:cNvPr id="16559" name="Google Shape;16559;p277"/>
            <p:cNvCxnSpPr/>
            <p:nvPr/>
          </p:nvCxnSpPr>
          <p:spPr>
            <a:xfrm>
              <a:off x="3334319" y="3112023"/>
              <a:ext cx="5639999" cy="0"/>
            </a:xfrm>
            <a:prstGeom prst="straightConnector1">
              <a:avLst/>
            </a:prstGeom>
            <a:noFill/>
            <a:ln cap="flat" cmpd="sng" w="12700">
              <a:solidFill>
                <a:srgbClr val="D8D8D8"/>
              </a:solidFill>
              <a:prstDash val="solid"/>
              <a:miter lim="800000"/>
              <a:headEnd len="sm" w="sm" type="none"/>
              <a:tailEnd len="sm" w="sm" type="none"/>
            </a:ln>
          </p:spPr>
        </p:cxnSp>
        <p:cxnSp>
          <p:nvCxnSpPr>
            <p:cNvPr id="16560" name="Google Shape;16560;p277"/>
            <p:cNvCxnSpPr/>
            <p:nvPr/>
          </p:nvCxnSpPr>
          <p:spPr>
            <a:xfrm>
              <a:off x="3334319" y="4544492"/>
              <a:ext cx="5639999" cy="0"/>
            </a:xfrm>
            <a:prstGeom prst="straightConnector1">
              <a:avLst/>
            </a:prstGeom>
            <a:noFill/>
            <a:ln cap="flat" cmpd="sng" w="12700">
              <a:solidFill>
                <a:srgbClr val="D8D8D8"/>
              </a:solidFill>
              <a:prstDash val="solid"/>
              <a:miter lim="800000"/>
              <a:headEnd len="sm" w="sm" type="none"/>
              <a:tailEnd len="sm" w="sm" type="none"/>
            </a:ln>
          </p:spPr>
        </p:cxnSp>
      </p:grpSp>
      <p:pic>
        <p:nvPicPr>
          <p:cNvPr id="16561" name="Google Shape;16561;p277"/>
          <p:cNvPicPr preferRelativeResize="0"/>
          <p:nvPr/>
        </p:nvPicPr>
        <p:blipFill rotWithShape="1">
          <a:blip r:embed="rId3">
            <a:alphaModFix/>
          </a:blip>
          <a:srcRect b="0" l="0" r="0" t="0"/>
          <a:stretch/>
        </p:blipFill>
        <p:spPr>
          <a:xfrm>
            <a:off x="8619377" y="856959"/>
            <a:ext cx="3161279" cy="5006812"/>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6550"/>
                                        </p:tgtEl>
                                        <p:attrNameLst>
                                          <p:attrName>style.visibility</p:attrName>
                                        </p:attrNameLst>
                                      </p:cBhvr>
                                      <p:to>
                                        <p:strVal val="visible"/>
                                      </p:to>
                                    </p:set>
                                    <p:animEffect filter="fade" transition="in">
                                      <p:cBhvr>
                                        <p:cTn dur="500"/>
                                        <p:tgtEl>
                                          <p:spTgt spid="16550"/>
                                        </p:tgtEl>
                                      </p:cBhvr>
                                    </p:animEffect>
                                  </p:childTnLst>
                                </p:cTn>
                              </p:par>
                              <p:par>
                                <p:cTn fill="hold" nodeType="withEffect" presetClass="entr" presetID="10" presetSubtype="0">
                                  <p:stCondLst>
                                    <p:cond delay="250"/>
                                  </p:stCondLst>
                                  <p:childTnLst>
                                    <p:set>
                                      <p:cBhvr>
                                        <p:cTn dur="1" fill="hold">
                                          <p:stCondLst>
                                            <p:cond delay="0"/>
                                          </p:stCondLst>
                                        </p:cTn>
                                        <p:tgtEl>
                                          <p:spTgt spid="16553"/>
                                        </p:tgtEl>
                                        <p:attrNameLst>
                                          <p:attrName>style.visibility</p:attrName>
                                        </p:attrNameLst>
                                      </p:cBhvr>
                                      <p:to>
                                        <p:strVal val="visible"/>
                                      </p:to>
                                    </p:set>
                                    <p:animEffect filter="fade" transition="in">
                                      <p:cBhvr>
                                        <p:cTn dur="500"/>
                                        <p:tgtEl>
                                          <p:spTgt spid="1655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6557"/>
                                        </p:tgtEl>
                                        <p:attrNameLst>
                                          <p:attrName>style.visibility</p:attrName>
                                        </p:attrNameLst>
                                      </p:cBhvr>
                                      <p:to>
                                        <p:strVal val="visible"/>
                                      </p:to>
                                    </p:set>
                                    <p:animEffect filter="fade" transition="in">
                                      <p:cBhvr>
                                        <p:cTn dur="500"/>
                                        <p:tgtEl>
                                          <p:spTgt spid="16557"/>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6561"/>
                                        </p:tgtEl>
                                        <p:attrNameLst>
                                          <p:attrName>style.visibility</p:attrName>
                                        </p:attrNameLst>
                                      </p:cBhvr>
                                      <p:to>
                                        <p:strVal val="visible"/>
                                      </p:to>
                                    </p:set>
                                    <p:animEffect filter="fade" transition="in">
                                      <p:cBhvr>
                                        <p:cTn dur="500"/>
                                        <p:tgtEl>
                                          <p:spTgt spid="165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66" name="Shape 16566"/>
        <p:cNvGrpSpPr/>
        <p:nvPr/>
      </p:nvGrpSpPr>
      <p:grpSpPr>
        <a:xfrm>
          <a:off x="0" y="0"/>
          <a:ext cx="0" cy="0"/>
          <a:chOff x="0" y="0"/>
          <a:chExt cx="0" cy="0"/>
        </a:xfrm>
      </p:grpSpPr>
      <p:sp>
        <p:nvSpPr>
          <p:cNvPr id="16567" name="Google Shape;16567;p278"/>
          <p:cNvSpPr/>
          <p:nvPr/>
        </p:nvSpPr>
        <p:spPr>
          <a:xfrm flipH="1">
            <a:off x="590866" y="1920471"/>
            <a:ext cx="5985739" cy="437818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568" name="Google Shape;16568;p278"/>
          <p:cNvSpPr txBox="1"/>
          <p:nvPr/>
        </p:nvSpPr>
        <p:spPr>
          <a:xfrm>
            <a:off x="296269" y="385036"/>
            <a:ext cx="9343031" cy="95410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Tratamento adjuvante ao uso do eculizumabe em casos de complicações</a:t>
            </a:r>
            <a:endParaRPr/>
          </a:p>
        </p:txBody>
      </p:sp>
      <p:sp>
        <p:nvSpPr>
          <p:cNvPr id="16569" name="Google Shape;16569;p27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t/>
            </a:r>
            <a:endParaRPr/>
          </a:p>
        </p:txBody>
      </p:sp>
      <p:sp>
        <p:nvSpPr>
          <p:cNvPr id="16570" name="Google Shape;16570;p278"/>
          <p:cNvSpPr/>
          <p:nvPr/>
        </p:nvSpPr>
        <p:spPr>
          <a:xfrm>
            <a:off x="6265522" y="1329670"/>
            <a:ext cx="5520077" cy="398889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571" name="Google Shape;16571;p278"/>
          <p:cNvGrpSpPr/>
          <p:nvPr/>
        </p:nvGrpSpPr>
        <p:grpSpPr>
          <a:xfrm>
            <a:off x="6612275" y="1693372"/>
            <a:ext cx="5505594" cy="444401"/>
            <a:chOff x="6612275" y="1693372"/>
            <a:chExt cx="5505594" cy="444401"/>
          </a:xfrm>
        </p:grpSpPr>
        <p:sp>
          <p:nvSpPr>
            <p:cNvPr id="16572" name="Google Shape;16572;p278"/>
            <p:cNvSpPr txBox="1"/>
            <p:nvPr/>
          </p:nvSpPr>
          <p:spPr>
            <a:xfrm>
              <a:off x="7512449" y="1693372"/>
              <a:ext cx="4605420" cy="3877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2800"/>
                <a:buFont typeface="Lustria"/>
                <a:buNone/>
              </a:pPr>
              <a:r>
                <a:rPr b="1" i="0" lang="pt-BR" sz="2800" u="none" cap="none" strike="noStrike">
                  <a:solidFill>
                    <a:srgbClr val="FFFFFF"/>
                  </a:solidFill>
                  <a:latin typeface="Lustria"/>
                  <a:ea typeface="Lustria"/>
                  <a:cs typeface="Lustria"/>
                  <a:sym typeface="Lustria"/>
                </a:rPr>
                <a:t>Anticoagulantes</a:t>
              </a:r>
              <a:endParaRPr b="1" i="0" sz="2800" u="none" cap="none" strike="noStrike">
                <a:solidFill>
                  <a:srgbClr val="FFFFFF"/>
                </a:solidFill>
                <a:latin typeface="Lustria"/>
                <a:ea typeface="Lustria"/>
                <a:cs typeface="Lustria"/>
                <a:sym typeface="Lustria"/>
              </a:endParaRPr>
            </a:p>
          </p:txBody>
        </p:sp>
        <p:grpSp>
          <p:nvGrpSpPr>
            <p:cNvPr id="16573" name="Google Shape;16573;p278"/>
            <p:cNvGrpSpPr/>
            <p:nvPr/>
          </p:nvGrpSpPr>
          <p:grpSpPr>
            <a:xfrm>
              <a:off x="6612275" y="1694818"/>
              <a:ext cx="698935" cy="442955"/>
              <a:chOff x="7385050" y="-418096"/>
              <a:chExt cx="571508" cy="362197"/>
            </a:xfrm>
          </p:grpSpPr>
          <p:sp>
            <p:nvSpPr>
              <p:cNvPr id="16574" name="Google Shape;16574;p278"/>
              <p:cNvSpPr/>
              <p:nvPr/>
            </p:nvSpPr>
            <p:spPr>
              <a:xfrm>
                <a:off x="7385050" y="-418096"/>
                <a:ext cx="570366" cy="362197"/>
              </a:xfrm>
              <a:custGeom>
                <a:rect b="b" l="l" r="r" t="t"/>
                <a:pathLst>
                  <a:path extrusionOk="0" h="362197" w="570366">
                    <a:moveTo>
                      <a:pt x="9525" y="306505"/>
                    </a:moveTo>
                    <a:lnTo>
                      <a:pt x="70647" y="306505"/>
                    </a:lnTo>
                    <a:lnTo>
                      <a:pt x="138246" y="343005"/>
                    </a:lnTo>
                    <a:cubicBezTo>
                      <a:pt x="148495" y="348539"/>
                      <a:pt x="160058" y="351854"/>
                      <a:pt x="171688" y="352568"/>
                    </a:cubicBezTo>
                    <a:lnTo>
                      <a:pt x="325879" y="362179"/>
                    </a:lnTo>
                    <a:cubicBezTo>
                      <a:pt x="326079" y="362188"/>
                      <a:pt x="326269" y="362198"/>
                      <a:pt x="326469" y="362198"/>
                    </a:cubicBezTo>
                    <a:cubicBezTo>
                      <a:pt x="326469" y="362198"/>
                      <a:pt x="326469" y="362198"/>
                      <a:pt x="326469" y="362198"/>
                    </a:cubicBezTo>
                    <a:lnTo>
                      <a:pt x="377619" y="362198"/>
                    </a:lnTo>
                    <a:cubicBezTo>
                      <a:pt x="401974" y="362198"/>
                      <a:pt x="421796" y="342376"/>
                      <a:pt x="421796" y="318021"/>
                    </a:cubicBezTo>
                    <a:lnTo>
                      <a:pt x="421796" y="316935"/>
                    </a:lnTo>
                    <a:cubicBezTo>
                      <a:pt x="421796" y="304676"/>
                      <a:pt x="416766" y="293580"/>
                      <a:pt x="408670" y="285569"/>
                    </a:cubicBezTo>
                    <a:cubicBezTo>
                      <a:pt x="411928" y="283645"/>
                      <a:pt x="415052" y="281454"/>
                      <a:pt x="417814" y="278701"/>
                    </a:cubicBezTo>
                    <a:cubicBezTo>
                      <a:pt x="426301" y="270215"/>
                      <a:pt x="430978" y="258985"/>
                      <a:pt x="430978" y="247088"/>
                    </a:cubicBezTo>
                    <a:cubicBezTo>
                      <a:pt x="430978" y="235191"/>
                      <a:pt x="426234" y="224419"/>
                      <a:pt x="418633" y="216389"/>
                    </a:cubicBezTo>
                    <a:cubicBezTo>
                      <a:pt x="422786" y="214293"/>
                      <a:pt x="426739" y="211712"/>
                      <a:pt x="430187" y="208331"/>
                    </a:cubicBezTo>
                    <a:cubicBezTo>
                      <a:pt x="438588" y="199930"/>
                      <a:pt x="443217" y="188700"/>
                      <a:pt x="443217" y="176727"/>
                    </a:cubicBezTo>
                    <a:cubicBezTo>
                      <a:pt x="443217" y="167135"/>
                      <a:pt x="440141" y="158296"/>
                      <a:pt x="434997" y="151000"/>
                    </a:cubicBezTo>
                    <a:lnTo>
                      <a:pt x="525599" y="151000"/>
                    </a:lnTo>
                    <a:cubicBezTo>
                      <a:pt x="537581" y="151000"/>
                      <a:pt x="548802" y="146371"/>
                      <a:pt x="557203" y="137970"/>
                    </a:cubicBezTo>
                    <a:cubicBezTo>
                      <a:pt x="565690" y="129483"/>
                      <a:pt x="570367" y="118253"/>
                      <a:pt x="570367" y="106356"/>
                    </a:cubicBezTo>
                    <a:cubicBezTo>
                      <a:pt x="570367" y="81667"/>
                      <a:pt x="550278" y="61589"/>
                      <a:pt x="525590" y="61589"/>
                    </a:cubicBezTo>
                    <a:lnTo>
                      <a:pt x="322831" y="61589"/>
                    </a:lnTo>
                    <a:lnTo>
                      <a:pt x="322831" y="61265"/>
                    </a:lnTo>
                    <a:cubicBezTo>
                      <a:pt x="322831" y="27489"/>
                      <a:pt x="295285" y="0"/>
                      <a:pt x="261433" y="0"/>
                    </a:cubicBezTo>
                    <a:lnTo>
                      <a:pt x="220466" y="0"/>
                    </a:lnTo>
                    <a:cubicBezTo>
                      <a:pt x="190710" y="0"/>
                      <a:pt x="162039" y="10706"/>
                      <a:pt x="139751" y="30118"/>
                    </a:cubicBezTo>
                    <a:lnTo>
                      <a:pt x="69542" y="90840"/>
                    </a:lnTo>
                    <a:lnTo>
                      <a:pt x="9525" y="90840"/>
                    </a:lnTo>
                    <a:cubicBezTo>
                      <a:pt x="4267" y="90840"/>
                      <a:pt x="0" y="95107"/>
                      <a:pt x="0" y="100365"/>
                    </a:cubicBezTo>
                    <a:lnTo>
                      <a:pt x="0" y="296951"/>
                    </a:lnTo>
                    <a:cubicBezTo>
                      <a:pt x="0" y="302209"/>
                      <a:pt x="4267" y="306476"/>
                      <a:pt x="9525" y="306476"/>
                    </a:cubicBezTo>
                    <a:close/>
                    <a:moveTo>
                      <a:pt x="402746" y="318021"/>
                    </a:moveTo>
                    <a:cubicBezTo>
                      <a:pt x="402746" y="331880"/>
                      <a:pt x="391478" y="343148"/>
                      <a:pt x="377619" y="343148"/>
                    </a:cubicBezTo>
                    <a:lnTo>
                      <a:pt x="326765" y="343148"/>
                    </a:lnTo>
                    <a:lnTo>
                      <a:pt x="326003" y="343100"/>
                    </a:lnTo>
                    <a:cubicBezTo>
                      <a:pt x="312372" y="342843"/>
                      <a:pt x="301352" y="331718"/>
                      <a:pt x="301352" y="318021"/>
                    </a:cubicBezTo>
                    <a:lnTo>
                      <a:pt x="301352" y="316935"/>
                    </a:lnTo>
                    <a:cubicBezTo>
                      <a:pt x="301352" y="303171"/>
                      <a:pt x="312487" y="291979"/>
                      <a:pt x="326222" y="291836"/>
                    </a:cubicBezTo>
                    <a:cubicBezTo>
                      <a:pt x="326307" y="291836"/>
                      <a:pt x="326393" y="291865"/>
                      <a:pt x="326479" y="291865"/>
                    </a:cubicBezTo>
                    <a:lnTo>
                      <a:pt x="378171" y="291865"/>
                    </a:lnTo>
                    <a:cubicBezTo>
                      <a:pt x="391763" y="292170"/>
                      <a:pt x="402746" y="303266"/>
                      <a:pt x="402746" y="316935"/>
                    </a:cubicBezTo>
                    <a:lnTo>
                      <a:pt x="402746" y="318021"/>
                    </a:lnTo>
                    <a:close/>
                    <a:moveTo>
                      <a:pt x="404336" y="265233"/>
                    </a:moveTo>
                    <a:cubicBezTo>
                      <a:pt x="399440" y="270129"/>
                      <a:pt x="393001" y="272815"/>
                      <a:pt x="386201" y="272815"/>
                    </a:cubicBezTo>
                    <a:lnTo>
                      <a:pt x="378171" y="272815"/>
                    </a:lnTo>
                    <a:cubicBezTo>
                      <a:pt x="377981" y="272815"/>
                      <a:pt x="377809" y="272758"/>
                      <a:pt x="377619" y="272758"/>
                    </a:cubicBezTo>
                    <a:lnTo>
                      <a:pt x="326469" y="272758"/>
                    </a:lnTo>
                    <a:cubicBezTo>
                      <a:pt x="326403" y="272758"/>
                      <a:pt x="326346" y="272777"/>
                      <a:pt x="326279" y="272777"/>
                    </a:cubicBezTo>
                    <a:cubicBezTo>
                      <a:pt x="312468" y="272415"/>
                      <a:pt x="301285" y="260966"/>
                      <a:pt x="301285" y="247088"/>
                    </a:cubicBezTo>
                    <a:cubicBezTo>
                      <a:pt x="301285" y="240287"/>
                      <a:pt x="303981" y="233839"/>
                      <a:pt x="308877" y="228952"/>
                    </a:cubicBezTo>
                    <a:cubicBezTo>
                      <a:pt x="313763" y="224057"/>
                      <a:pt x="320202" y="221371"/>
                      <a:pt x="327012" y="221371"/>
                    </a:cubicBezTo>
                    <a:lnTo>
                      <a:pt x="386201" y="221371"/>
                    </a:lnTo>
                    <a:cubicBezTo>
                      <a:pt x="400383" y="221371"/>
                      <a:pt x="411918" y="232905"/>
                      <a:pt x="411918" y="247088"/>
                    </a:cubicBezTo>
                    <a:cubicBezTo>
                      <a:pt x="411918" y="253898"/>
                      <a:pt x="409223" y="260347"/>
                      <a:pt x="404336" y="265224"/>
                    </a:cubicBezTo>
                    <a:close/>
                    <a:moveTo>
                      <a:pt x="424158" y="176736"/>
                    </a:moveTo>
                    <a:cubicBezTo>
                      <a:pt x="424158" y="183632"/>
                      <a:pt x="421510" y="190071"/>
                      <a:pt x="416776" y="194805"/>
                    </a:cubicBezTo>
                    <a:cubicBezTo>
                      <a:pt x="411823" y="199654"/>
                      <a:pt x="405355" y="202330"/>
                      <a:pt x="398574" y="202330"/>
                    </a:cubicBezTo>
                    <a:lnTo>
                      <a:pt x="327012" y="202330"/>
                    </a:lnTo>
                    <a:cubicBezTo>
                      <a:pt x="321907" y="202330"/>
                      <a:pt x="317040" y="200854"/>
                      <a:pt x="312972" y="198177"/>
                    </a:cubicBezTo>
                    <a:cubicBezTo>
                      <a:pt x="313125" y="198025"/>
                      <a:pt x="313230" y="197834"/>
                      <a:pt x="313382" y="197682"/>
                    </a:cubicBezTo>
                    <a:cubicBezTo>
                      <a:pt x="314744" y="196263"/>
                      <a:pt x="316020" y="194758"/>
                      <a:pt x="317106" y="193138"/>
                    </a:cubicBezTo>
                    <a:cubicBezTo>
                      <a:pt x="317106" y="193129"/>
                      <a:pt x="317125" y="193119"/>
                      <a:pt x="317135" y="193100"/>
                    </a:cubicBezTo>
                    <a:cubicBezTo>
                      <a:pt x="318230" y="191462"/>
                      <a:pt x="319135" y="189709"/>
                      <a:pt x="319935" y="187900"/>
                    </a:cubicBezTo>
                    <a:cubicBezTo>
                      <a:pt x="320164" y="187376"/>
                      <a:pt x="320345" y="186842"/>
                      <a:pt x="320554" y="186309"/>
                    </a:cubicBezTo>
                    <a:cubicBezTo>
                      <a:pt x="321078" y="184937"/>
                      <a:pt x="321507" y="183528"/>
                      <a:pt x="321850" y="182089"/>
                    </a:cubicBezTo>
                    <a:cubicBezTo>
                      <a:pt x="321983" y="181518"/>
                      <a:pt x="322136" y="180956"/>
                      <a:pt x="322240" y="180375"/>
                    </a:cubicBezTo>
                    <a:cubicBezTo>
                      <a:pt x="322602" y="178403"/>
                      <a:pt x="322840" y="176403"/>
                      <a:pt x="322840" y="174346"/>
                    </a:cubicBezTo>
                    <a:lnTo>
                      <a:pt x="322840" y="151019"/>
                    </a:lnTo>
                    <a:lnTo>
                      <a:pt x="398574" y="151019"/>
                    </a:lnTo>
                    <a:cubicBezTo>
                      <a:pt x="412680" y="151019"/>
                      <a:pt x="424158" y="162554"/>
                      <a:pt x="424158" y="176746"/>
                    </a:cubicBezTo>
                    <a:close/>
                    <a:moveTo>
                      <a:pt x="551317" y="106375"/>
                    </a:moveTo>
                    <a:cubicBezTo>
                      <a:pt x="551317" y="113186"/>
                      <a:pt x="548621" y="119624"/>
                      <a:pt x="543735" y="124511"/>
                    </a:cubicBezTo>
                    <a:cubicBezTo>
                      <a:pt x="538934" y="129311"/>
                      <a:pt x="532486" y="131959"/>
                      <a:pt x="525599" y="131959"/>
                    </a:cubicBezTo>
                    <a:lnTo>
                      <a:pt x="521132" y="131959"/>
                    </a:lnTo>
                    <a:cubicBezTo>
                      <a:pt x="510683" y="123377"/>
                      <a:pt x="504015" y="107956"/>
                      <a:pt x="503949" y="107785"/>
                    </a:cubicBezTo>
                    <a:cubicBezTo>
                      <a:pt x="501910" y="102946"/>
                      <a:pt x="496329" y="100660"/>
                      <a:pt x="491480" y="102689"/>
                    </a:cubicBezTo>
                    <a:cubicBezTo>
                      <a:pt x="486632" y="104718"/>
                      <a:pt x="484346" y="110280"/>
                      <a:pt x="486366" y="115138"/>
                    </a:cubicBezTo>
                    <a:cubicBezTo>
                      <a:pt x="486594" y="115681"/>
                      <a:pt x="489928" y="123396"/>
                      <a:pt x="495833" y="131959"/>
                    </a:cubicBezTo>
                    <a:lnTo>
                      <a:pt x="322840" y="131959"/>
                    </a:lnTo>
                    <a:lnTo>
                      <a:pt x="322840" y="80648"/>
                    </a:lnTo>
                    <a:lnTo>
                      <a:pt x="525599" y="80648"/>
                    </a:lnTo>
                    <a:cubicBezTo>
                      <a:pt x="539782" y="80648"/>
                      <a:pt x="551326" y="92183"/>
                      <a:pt x="551326" y="106366"/>
                    </a:cubicBezTo>
                    <a:close/>
                    <a:moveTo>
                      <a:pt x="19050" y="109918"/>
                    </a:moveTo>
                    <a:lnTo>
                      <a:pt x="73104" y="109918"/>
                    </a:lnTo>
                    <a:cubicBezTo>
                      <a:pt x="73104" y="109918"/>
                      <a:pt x="73104" y="109918"/>
                      <a:pt x="73104" y="109918"/>
                    </a:cubicBezTo>
                    <a:cubicBezTo>
                      <a:pt x="73104" y="109918"/>
                      <a:pt x="73104" y="109918"/>
                      <a:pt x="73104" y="109918"/>
                    </a:cubicBezTo>
                    <a:cubicBezTo>
                      <a:pt x="74295" y="109918"/>
                      <a:pt x="75467" y="109661"/>
                      <a:pt x="76591" y="109214"/>
                    </a:cubicBezTo>
                    <a:cubicBezTo>
                      <a:pt x="77038" y="109042"/>
                      <a:pt x="77391" y="108737"/>
                      <a:pt x="77800" y="108499"/>
                    </a:cubicBezTo>
                    <a:cubicBezTo>
                      <a:pt x="78315" y="108204"/>
                      <a:pt x="78867" y="107994"/>
                      <a:pt x="79334" y="107594"/>
                    </a:cubicBezTo>
                    <a:lnTo>
                      <a:pt x="152248" y="44529"/>
                    </a:lnTo>
                    <a:cubicBezTo>
                      <a:pt x="171098" y="28118"/>
                      <a:pt x="195320" y="19079"/>
                      <a:pt x="220475" y="19079"/>
                    </a:cubicBezTo>
                    <a:lnTo>
                      <a:pt x="261442" y="19079"/>
                    </a:lnTo>
                    <a:cubicBezTo>
                      <a:pt x="284798" y="19079"/>
                      <a:pt x="303790" y="38014"/>
                      <a:pt x="303790" y="61293"/>
                    </a:cubicBezTo>
                    <a:lnTo>
                      <a:pt x="303790" y="174355"/>
                    </a:lnTo>
                    <a:cubicBezTo>
                      <a:pt x="303790" y="175812"/>
                      <a:pt x="303562" y="177241"/>
                      <a:pt x="303152" y="178603"/>
                    </a:cubicBezTo>
                    <a:cubicBezTo>
                      <a:pt x="303028" y="179003"/>
                      <a:pt x="302781" y="179356"/>
                      <a:pt x="302628" y="179746"/>
                    </a:cubicBezTo>
                    <a:cubicBezTo>
                      <a:pt x="302257" y="180670"/>
                      <a:pt x="301895" y="181594"/>
                      <a:pt x="301352" y="182413"/>
                    </a:cubicBezTo>
                    <a:cubicBezTo>
                      <a:pt x="301076" y="182842"/>
                      <a:pt x="300676" y="183175"/>
                      <a:pt x="300361" y="183575"/>
                    </a:cubicBezTo>
                    <a:cubicBezTo>
                      <a:pt x="299790" y="184271"/>
                      <a:pt x="299237" y="184985"/>
                      <a:pt x="298542" y="185576"/>
                    </a:cubicBezTo>
                    <a:cubicBezTo>
                      <a:pt x="298094" y="185957"/>
                      <a:pt x="297551" y="186223"/>
                      <a:pt x="297056" y="186557"/>
                    </a:cubicBezTo>
                    <a:cubicBezTo>
                      <a:pt x="296285" y="187071"/>
                      <a:pt x="295542" y="187623"/>
                      <a:pt x="294665" y="188004"/>
                    </a:cubicBezTo>
                    <a:cubicBezTo>
                      <a:pt x="294580" y="188043"/>
                      <a:pt x="294484" y="188043"/>
                      <a:pt x="294399" y="188081"/>
                    </a:cubicBezTo>
                    <a:cubicBezTo>
                      <a:pt x="292732" y="188795"/>
                      <a:pt x="290817" y="189176"/>
                      <a:pt x="288846" y="189176"/>
                    </a:cubicBezTo>
                    <a:cubicBezTo>
                      <a:pt x="278530" y="189176"/>
                      <a:pt x="268872" y="185204"/>
                      <a:pt x="261709" y="178051"/>
                    </a:cubicBezTo>
                    <a:cubicBezTo>
                      <a:pt x="254384" y="170612"/>
                      <a:pt x="250355" y="160896"/>
                      <a:pt x="250355" y="150686"/>
                    </a:cubicBezTo>
                    <a:lnTo>
                      <a:pt x="250355" y="78991"/>
                    </a:lnTo>
                    <a:cubicBezTo>
                      <a:pt x="250355" y="73733"/>
                      <a:pt x="246088" y="69466"/>
                      <a:pt x="240830" y="69466"/>
                    </a:cubicBezTo>
                    <a:cubicBezTo>
                      <a:pt x="235572" y="69466"/>
                      <a:pt x="231305" y="73733"/>
                      <a:pt x="231305" y="78991"/>
                    </a:cubicBezTo>
                    <a:lnTo>
                      <a:pt x="231305" y="143370"/>
                    </a:lnTo>
                    <a:cubicBezTo>
                      <a:pt x="231305" y="173536"/>
                      <a:pt x="206759" y="198091"/>
                      <a:pt x="176584" y="198091"/>
                    </a:cubicBezTo>
                    <a:cubicBezTo>
                      <a:pt x="171326" y="198091"/>
                      <a:pt x="167059" y="202359"/>
                      <a:pt x="167059" y="207616"/>
                    </a:cubicBezTo>
                    <a:cubicBezTo>
                      <a:pt x="167059" y="212874"/>
                      <a:pt x="171326" y="217141"/>
                      <a:pt x="176584" y="217141"/>
                    </a:cubicBezTo>
                    <a:cubicBezTo>
                      <a:pt x="203540" y="217141"/>
                      <a:pt x="227095" y="202568"/>
                      <a:pt x="239963" y="180927"/>
                    </a:cubicBezTo>
                    <a:cubicBezTo>
                      <a:pt x="242287" y="184680"/>
                      <a:pt x="244993" y="188233"/>
                      <a:pt x="248183" y="191472"/>
                    </a:cubicBezTo>
                    <a:cubicBezTo>
                      <a:pt x="258985" y="202273"/>
                      <a:pt x="273425" y="208226"/>
                      <a:pt x="288836" y="208226"/>
                    </a:cubicBezTo>
                    <a:cubicBezTo>
                      <a:pt x="290874" y="208226"/>
                      <a:pt x="292913" y="208026"/>
                      <a:pt x="294894" y="207664"/>
                    </a:cubicBezTo>
                    <a:cubicBezTo>
                      <a:pt x="296380" y="209226"/>
                      <a:pt x="297980" y="210664"/>
                      <a:pt x="299666" y="211988"/>
                    </a:cubicBezTo>
                    <a:cubicBezTo>
                      <a:pt x="298218" y="213122"/>
                      <a:pt x="296713" y="214179"/>
                      <a:pt x="295399" y="215503"/>
                    </a:cubicBezTo>
                    <a:cubicBezTo>
                      <a:pt x="286912" y="223990"/>
                      <a:pt x="282235" y="235210"/>
                      <a:pt x="282235" y="247107"/>
                    </a:cubicBezTo>
                    <a:cubicBezTo>
                      <a:pt x="282235" y="261318"/>
                      <a:pt x="289093" y="273939"/>
                      <a:pt x="299561" y="282169"/>
                    </a:cubicBezTo>
                    <a:cubicBezTo>
                      <a:pt x="289131" y="290255"/>
                      <a:pt x="282292" y="302762"/>
                      <a:pt x="282292" y="316954"/>
                    </a:cubicBezTo>
                    <a:lnTo>
                      <a:pt x="282292" y="318040"/>
                    </a:lnTo>
                    <a:cubicBezTo>
                      <a:pt x="282292" y="326393"/>
                      <a:pt x="284759" y="334127"/>
                      <a:pt x="288798" y="340795"/>
                    </a:cubicBezTo>
                    <a:lnTo>
                      <a:pt x="172860" y="333566"/>
                    </a:lnTo>
                    <a:cubicBezTo>
                      <a:pt x="163963" y="333013"/>
                      <a:pt x="155124" y="330479"/>
                      <a:pt x="147285" y="326250"/>
                    </a:cubicBezTo>
                    <a:lnTo>
                      <a:pt x="77610" y="288636"/>
                    </a:lnTo>
                    <a:cubicBezTo>
                      <a:pt x="77495" y="288579"/>
                      <a:pt x="77372" y="288588"/>
                      <a:pt x="77267" y="288531"/>
                    </a:cubicBezTo>
                    <a:cubicBezTo>
                      <a:pt x="76591" y="288198"/>
                      <a:pt x="75848" y="288036"/>
                      <a:pt x="75086" y="287865"/>
                    </a:cubicBezTo>
                    <a:cubicBezTo>
                      <a:pt x="74590" y="287760"/>
                      <a:pt x="74114" y="287598"/>
                      <a:pt x="73609" y="287569"/>
                    </a:cubicBezTo>
                    <a:cubicBezTo>
                      <a:pt x="73428" y="287560"/>
                      <a:pt x="73276" y="287465"/>
                      <a:pt x="73085" y="287465"/>
                    </a:cubicBezTo>
                    <a:lnTo>
                      <a:pt x="19050" y="287465"/>
                    </a:lnTo>
                    <a:lnTo>
                      <a:pt x="19050" y="10990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75" name="Google Shape;16575;p278"/>
              <p:cNvSpPr/>
              <p:nvPr/>
            </p:nvSpPr>
            <p:spPr>
              <a:xfrm>
                <a:off x="7867043" y="-230603"/>
                <a:ext cx="89515" cy="119041"/>
              </a:xfrm>
              <a:custGeom>
                <a:rect b="b" l="l" r="r" t="t"/>
                <a:pathLst>
                  <a:path extrusionOk="0" h="119041" w="89515">
                    <a:moveTo>
                      <a:pt x="37224" y="3493"/>
                    </a:moveTo>
                    <a:cubicBezTo>
                      <a:pt x="31004" y="11523"/>
                      <a:pt x="0" y="52661"/>
                      <a:pt x="0" y="74283"/>
                    </a:cubicBezTo>
                    <a:cubicBezTo>
                      <a:pt x="0" y="98962"/>
                      <a:pt x="20079" y="119041"/>
                      <a:pt x="44758" y="119041"/>
                    </a:cubicBezTo>
                    <a:cubicBezTo>
                      <a:pt x="69437" y="119041"/>
                      <a:pt x="89516" y="98962"/>
                      <a:pt x="89516" y="74283"/>
                    </a:cubicBezTo>
                    <a:cubicBezTo>
                      <a:pt x="89516" y="52661"/>
                      <a:pt x="58512" y="11523"/>
                      <a:pt x="52292" y="3493"/>
                    </a:cubicBezTo>
                    <a:cubicBezTo>
                      <a:pt x="48682" y="-1164"/>
                      <a:pt x="40843" y="-1164"/>
                      <a:pt x="37233" y="3493"/>
                    </a:cubicBezTo>
                    <a:close/>
                    <a:moveTo>
                      <a:pt x="44758" y="99982"/>
                    </a:moveTo>
                    <a:cubicBezTo>
                      <a:pt x="30585" y="99982"/>
                      <a:pt x="19050" y="88456"/>
                      <a:pt x="19050" y="74274"/>
                    </a:cubicBezTo>
                    <a:cubicBezTo>
                      <a:pt x="19050" y="65044"/>
                      <a:pt x="32347" y="42832"/>
                      <a:pt x="44758" y="25334"/>
                    </a:cubicBezTo>
                    <a:cubicBezTo>
                      <a:pt x="57169" y="42832"/>
                      <a:pt x="70466" y="65044"/>
                      <a:pt x="70466" y="74274"/>
                    </a:cubicBezTo>
                    <a:cubicBezTo>
                      <a:pt x="70466" y="88447"/>
                      <a:pt x="58941" y="99982"/>
                      <a:pt x="44758" y="9998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16576" name="Google Shape;16576;p278"/>
          <p:cNvGrpSpPr/>
          <p:nvPr/>
        </p:nvGrpSpPr>
        <p:grpSpPr>
          <a:xfrm>
            <a:off x="1119195" y="3645614"/>
            <a:ext cx="4814057" cy="2269448"/>
            <a:chOff x="1119195" y="3645614"/>
            <a:chExt cx="4814057" cy="2269448"/>
          </a:xfrm>
        </p:grpSpPr>
        <p:sp>
          <p:nvSpPr>
            <p:cNvPr id="16577" name="Google Shape;16577;p278"/>
            <p:cNvSpPr txBox="1"/>
            <p:nvPr/>
          </p:nvSpPr>
          <p:spPr>
            <a:xfrm>
              <a:off x="1141510" y="3902203"/>
              <a:ext cx="4791742" cy="201285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chemeClr val="dk1"/>
                  </a:solidFill>
                  <a:latin typeface="Calibri"/>
                  <a:ea typeface="Calibri"/>
                  <a:cs typeface="Calibri"/>
                  <a:sym typeface="Calibri"/>
                </a:rPr>
                <a:t>Paciente pode </a:t>
              </a:r>
              <a:r>
                <a:rPr b="1" i="0" lang="pt-BR" sz="1600" u="none" cap="none" strike="noStrike">
                  <a:solidFill>
                    <a:schemeClr val="dk1"/>
                  </a:solidFill>
                  <a:latin typeface="Calibri"/>
                  <a:ea typeface="Calibri"/>
                  <a:cs typeface="Calibri"/>
                  <a:sym typeface="Calibri"/>
                </a:rPr>
                <a:t>apresentar deficiência de ferro</a:t>
              </a:r>
              <a:r>
                <a:rPr i="0" lang="pt-BR" sz="1600" u="none" cap="none" strike="noStrike">
                  <a:solidFill>
                    <a:schemeClr val="dk1"/>
                  </a:solidFill>
                  <a:latin typeface="Calibri"/>
                  <a:ea typeface="Calibri"/>
                  <a:cs typeface="Calibri"/>
                  <a:sym typeface="Calibri"/>
                </a:rPr>
                <a:t>, por conta da </a:t>
              </a:r>
              <a:r>
                <a:rPr b="1" i="0" lang="pt-BR" sz="1600" u="none" cap="none" strike="noStrike">
                  <a:solidFill>
                    <a:schemeClr val="dk1"/>
                  </a:solidFill>
                  <a:latin typeface="Calibri"/>
                  <a:ea typeface="Calibri"/>
                  <a:cs typeface="Calibri"/>
                  <a:sym typeface="Calibri"/>
                </a:rPr>
                <a:t>hemoglobinúria</a:t>
              </a:r>
              <a:r>
                <a:rPr i="0" lang="pt-BR" sz="1600" u="none" cap="none" strike="noStrike">
                  <a:solidFill>
                    <a:schemeClr val="dk1"/>
                  </a:solidFill>
                  <a:latin typeface="Calibri"/>
                  <a:ea typeface="Calibri"/>
                  <a:cs typeface="Calibri"/>
                  <a:sym typeface="Calibri"/>
                </a:rPr>
                <a:t> e </a:t>
              </a:r>
              <a:r>
                <a:rPr b="1" i="0" lang="pt-BR" sz="1600" u="none" cap="none" strike="noStrike">
                  <a:solidFill>
                    <a:schemeClr val="dk1"/>
                  </a:solidFill>
                  <a:latin typeface="Calibri"/>
                  <a:ea typeface="Calibri"/>
                  <a:cs typeface="Calibri"/>
                  <a:sym typeface="Calibri"/>
                </a:rPr>
                <a:t>hemossiderinúria</a:t>
              </a:r>
              <a:endParaRPr i="0" sz="1600" u="none" cap="none" strike="noStrike">
                <a:solidFill>
                  <a:schemeClr val="dk1"/>
                </a:solidFill>
                <a:latin typeface="Calibri"/>
                <a:ea typeface="Calibri"/>
                <a:cs typeface="Calibri"/>
                <a:sym typeface="Calibri"/>
              </a:endParaRPr>
            </a:p>
            <a:p>
              <a:pPr indent="0" lvl="0" marL="0" marR="0" rtl="0" algn="l">
                <a:lnSpc>
                  <a:spcPct val="90000"/>
                </a:lnSpc>
                <a:spcBef>
                  <a:spcPts val="1800"/>
                </a:spcBef>
                <a:spcAft>
                  <a:spcPts val="0"/>
                </a:spcAft>
                <a:buNone/>
              </a:pPr>
              <a:r>
                <a:rPr i="0" lang="pt-BR" sz="1600" u="none" cap="none" strike="noStrike">
                  <a:solidFill>
                    <a:schemeClr val="dk1"/>
                  </a:solidFill>
                  <a:latin typeface="Calibri"/>
                  <a:ea typeface="Calibri"/>
                  <a:cs typeface="Calibri"/>
                  <a:sym typeface="Calibri"/>
                </a:rPr>
                <a:t>Há evidência de </a:t>
              </a:r>
              <a:r>
                <a:rPr b="1" i="0" lang="pt-BR" sz="1600" u="none" cap="none" strike="noStrike">
                  <a:solidFill>
                    <a:schemeClr val="dk1"/>
                  </a:solidFill>
                  <a:latin typeface="Calibri"/>
                  <a:ea typeface="Calibri"/>
                  <a:cs typeface="Calibri"/>
                  <a:sym typeface="Calibri"/>
                </a:rPr>
                <a:t>associação entre essa reposição e a exacerbação da hemólise </a:t>
              </a:r>
              <a:r>
                <a:rPr i="0" lang="pt-BR" sz="1600" u="none" cap="none" strike="noStrike">
                  <a:solidFill>
                    <a:schemeClr val="dk1"/>
                  </a:solidFill>
                  <a:latin typeface="Calibri"/>
                  <a:ea typeface="Calibri"/>
                  <a:cs typeface="Calibri"/>
                  <a:sym typeface="Calibri"/>
                </a:rPr>
                <a:t>e sua administração deve ser realizada sob acompanhamento</a:t>
              </a:r>
              <a:endParaRPr/>
            </a:p>
            <a:p>
              <a:pPr indent="0" lvl="0" marL="0" marR="0" rtl="0" algn="l">
                <a:lnSpc>
                  <a:spcPct val="90000"/>
                </a:lnSpc>
                <a:spcBef>
                  <a:spcPts val="1800"/>
                </a:spcBef>
                <a:spcAft>
                  <a:spcPts val="0"/>
                </a:spcAft>
                <a:buNone/>
              </a:pPr>
              <a:r>
                <a:rPr b="1" i="0" lang="pt-BR" sz="1600" u="none" cap="none" strike="noStrike">
                  <a:solidFill>
                    <a:schemeClr val="dk1"/>
                  </a:solidFill>
                  <a:latin typeface="Calibri"/>
                  <a:ea typeface="Calibri"/>
                  <a:cs typeface="Calibri"/>
                  <a:sym typeface="Calibri"/>
                </a:rPr>
                <a:t>Suplementação de folato também pode ser considerada</a:t>
              </a:r>
              <a:r>
                <a:rPr i="0" lang="pt-BR" sz="1600" u="none" cap="none" strike="noStrike">
                  <a:solidFill>
                    <a:schemeClr val="dk1"/>
                  </a:solidFill>
                  <a:latin typeface="Calibri"/>
                  <a:ea typeface="Calibri"/>
                  <a:cs typeface="Calibri"/>
                  <a:sym typeface="Calibri"/>
                </a:rPr>
                <a:t>, uma vez que a hemólise aumenta a eritropoese</a:t>
              </a:r>
              <a:endParaRPr i="0" sz="1600" u="none" cap="none" strike="noStrike">
                <a:solidFill>
                  <a:schemeClr val="dk1"/>
                </a:solidFill>
                <a:latin typeface="Calibri"/>
                <a:ea typeface="Calibri"/>
                <a:cs typeface="Calibri"/>
                <a:sym typeface="Calibri"/>
              </a:endParaRPr>
            </a:p>
          </p:txBody>
        </p:sp>
        <p:cxnSp>
          <p:nvCxnSpPr>
            <p:cNvPr id="16578" name="Google Shape;16578;p278"/>
            <p:cNvCxnSpPr/>
            <p:nvPr/>
          </p:nvCxnSpPr>
          <p:spPr>
            <a:xfrm>
              <a:off x="1119195" y="3645614"/>
              <a:ext cx="4814057" cy="0"/>
            </a:xfrm>
            <a:prstGeom prst="straightConnector1">
              <a:avLst/>
            </a:prstGeom>
            <a:noFill/>
            <a:ln cap="flat" cmpd="sng" w="12700">
              <a:solidFill>
                <a:schemeClr val="accent1"/>
              </a:solidFill>
              <a:prstDash val="solid"/>
              <a:miter lim="800000"/>
              <a:headEnd len="sm" w="sm" type="none"/>
              <a:tailEnd len="sm" w="sm" type="none"/>
            </a:ln>
          </p:spPr>
        </p:cxnSp>
      </p:grpSp>
      <p:grpSp>
        <p:nvGrpSpPr>
          <p:cNvPr id="16579" name="Google Shape;16579;p278"/>
          <p:cNvGrpSpPr/>
          <p:nvPr/>
        </p:nvGrpSpPr>
        <p:grpSpPr>
          <a:xfrm>
            <a:off x="1141510" y="2218246"/>
            <a:ext cx="3715372" cy="1163395"/>
            <a:chOff x="1141510" y="2218246"/>
            <a:chExt cx="3715372" cy="1163395"/>
          </a:xfrm>
        </p:grpSpPr>
        <p:sp>
          <p:nvSpPr>
            <p:cNvPr id="16580" name="Google Shape;16580;p278"/>
            <p:cNvSpPr txBox="1"/>
            <p:nvPr/>
          </p:nvSpPr>
          <p:spPr>
            <a:xfrm>
              <a:off x="1141510" y="2218246"/>
              <a:ext cx="2483792" cy="1163395"/>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lang="pt-BR" sz="2800">
                  <a:solidFill>
                    <a:schemeClr val="accent1"/>
                  </a:solidFill>
                  <a:latin typeface="Lustria"/>
                  <a:ea typeface="Lustria"/>
                  <a:cs typeface="Lustria"/>
                  <a:sym typeface="Lustria"/>
                </a:rPr>
                <a:t>Suplementação de ácido fólico e ferro</a:t>
              </a:r>
              <a:endParaRPr/>
            </a:p>
          </p:txBody>
        </p:sp>
        <p:grpSp>
          <p:nvGrpSpPr>
            <p:cNvPr id="16581" name="Google Shape;16581;p278"/>
            <p:cNvGrpSpPr/>
            <p:nvPr/>
          </p:nvGrpSpPr>
          <p:grpSpPr>
            <a:xfrm>
              <a:off x="3619342" y="2365944"/>
              <a:ext cx="1237540" cy="867997"/>
              <a:chOff x="8722546" y="-756331"/>
              <a:chExt cx="749838" cy="525928"/>
            </a:xfrm>
          </p:grpSpPr>
          <p:sp>
            <p:nvSpPr>
              <p:cNvPr id="16582" name="Google Shape;16582;p278"/>
              <p:cNvSpPr/>
              <p:nvPr/>
            </p:nvSpPr>
            <p:spPr>
              <a:xfrm>
                <a:off x="8953507" y="-756331"/>
                <a:ext cx="293422" cy="525913"/>
              </a:xfrm>
              <a:custGeom>
                <a:rect b="b" l="l" r="r" t="t"/>
                <a:pathLst>
                  <a:path extrusionOk="0" h="525913" w="293422">
                    <a:moveTo>
                      <a:pt x="254746" y="77202"/>
                    </a:moveTo>
                    <a:cubicBezTo>
                      <a:pt x="276071" y="77202"/>
                      <a:pt x="293422" y="59896"/>
                      <a:pt x="293422" y="38616"/>
                    </a:cubicBezTo>
                    <a:cubicBezTo>
                      <a:pt x="293422" y="17321"/>
                      <a:pt x="276071" y="0"/>
                      <a:pt x="254746" y="0"/>
                    </a:cubicBezTo>
                    <a:lnTo>
                      <a:pt x="38556" y="0"/>
                    </a:lnTo>
                    <a:cubicBezTo>
                      <a:pt x="17306" y="0"/>
                      <a:pt x="0" y="17321"/>
                      <a:pt x="0" y="38616"/>
                    </a:cubicBezTo>
                    <a:cubicBezTo>
                      <a:pt x="0" y="59881"/>
                      <a:pt x="17291" y="77202"/>
                      <a:pt x="38556" y="77202"/>
                    </a:cubicBezTo>
                    <a:lnTo>
                      <a:pt x="74668" y="77202"/>
                    </a:lnTo>
                    <a:lnTo>
                      <a:pt x="74668" y="129870"/>
                    </a:lnTo>
                    <a:lnTo>
                      <a:pt x="44825" y="129870"/>
                    </a:lnTo>
                    <a:cubicBezTo>
                      <a:pt x="20110" y="129870"/>
                      <a:pt x="0" y="149980"/>
                      <a:pt x="0" y="174695"/>
                    </a:cubicBezTo>
                    <a:lnTo>
                      <a:pt x="0" y="223718"/>
                    </a:lnTo>
                    <a:lnTo>
                      <a:pt x="0" y="432140"/>
                    </a:lnTo>
                    <a:lnTo>
                      <a:pt x="0" y="481089"/>
                    </a:lnTo>
                    <a:cubicBezTo>
                      <a:pt x="0" y="505803"/>
                      <a:pt x="20110" y="525914"/>
                      <a:pt x="44825" y="525914"/>
                    </a:cubicBezTo>
                    <a:lnTo>
                      <a:pt x="248583" y="525914"/>
                    </a:lnTo>
                    <a:cubicBezTo>
                      <a:pt x="273297" y="525914"/>
                      <a:pt x="293407" y="505803"/>
                      <a:pt x="293407" y="481089"/>
                    </a:cubicBezTo>
                    <a:lnTo>
                      <a:pt x="293407" y="432140"/>
                    </a:lnTo>
                    <a:lnTo>
                      <a:pt x="293407" y="223718"/>
                    </a:lnTo>
                    <a:lnTo>
                      <a:pt x="293407" y="174695"/>
                    </a:lnTo>
                    <a:cubicBezTo>
                      <a:pt x="293407" y="149980"/>
                      <a:pt x="273297" y="129870"/>
                      <a:pt x="248583" y="129870"/>
                    </a:cubicBezTo>
                    <a:lnTo>
                      <a:pt x="218755" y="129870"/>
                    </a:lnTo>
                    <a:lnTo>
                      <a:pt x="218755" y="77202"/>
                    </a:lnTo>
                    <a:lnTo>
                      <a:pt x="254746" y="77202"/>
                    </a:lnTo>
                    <a:close/>
                    <a:moveTo>
                      <a:pt x="14997" y="38631"/>
                    </a:moveTo>
                    <a:cubicBezTo>
                      <a:pt x="14997" y="25599"/>
                      <a:pt x="25569" y="15012"/>
                      <a:pt x="38556" y="15012"/>
                    </a:cubicBezTo>
                    <a:lnTo>
                      <a:pt x="254746" y="15012"/>
                    </a:lnTo>
                    <a:cubicBezTo>
                      <a:pt x="267808" y="15012"/>
                      <a:pt x="278426" y="25614"/>
                      <a:pt x="278426" y="38631"/>
                    </a:cubicBezTo>
                    <a:cubicBezTo>
                      <a:pt x="278426" y="51633"/>
                      <a:pt x="267808" y="62221"/>
                      <a:pt x="254746" y="62221"/>
                    </a:cubicBezTo>
                    <a:lnTo>
                      <a:pt x="211271" y="62221"/>
                    </a:lnTo>
                    <a:lnTo>
                      <a:pt x="82166" y="62221"/>
                    </a:lnTo>
                    <a:lnTo>
                      <a:pt x="38556" y="62221"/>
                    </a:lnTo>
                    <a:cubicBezTo>
                      <a:pt x="25569" y="62206"/>
                      <a:pt x="14997" y="51633"/>
                      <a:pt x="14997" y="38631"/>
                    </a:cubicBezTo>
                    <a:close/>
                    <a:moveTo>
                      <a:pt x="278426" y="424642"/>
                    </a:moveTo>
                    <a:lnTo>
                      <a:pt x="14997" y="424642"/>
                    </a:lnTo>
                    <a:lnTo>
                      <a:pt x="14997" y="231217"/>
                    </a:lnTo>
                    <a:lnTo>
                      <a:pt x="278411" y="231217"/>
                    </a:lnTo>
                    <a:lnTo>
                      <a:pt x="278411" y="424642"/>
                    </a:lnTo>
                    <a:close/>
                    <a:moveTo>
                      <a:pt x="248598" y="510917"/>
                    </a:moveTo>
                    <a:lnTo>
                      <a:pt x="44825" y="510917"/>
                    </a:lnTo>
                    <a:cubicBezTo>
                      <a:pt x="28373" y="510917"/>
                      <a:pt x="14997" y="497525"/>
                      <a:pt x="14997" y="481089"/>
                    </a:cubicBezTo>
                    <a:lnTo>
                      <a:pt x="14997" y="439639"/>
                    </a:lnTo>
                    <a:lnTo>
                      <a:pt x="278411" y="439639"/>
                    </a:lnTo>
                    <a:lnTo>
                      <a:pt x="278411" y="481089"/>
                    </a:lnTo>
                    <a:cubicBezTo>
                      <a:pt x="278426" y="497540"/>
                      <a:pt x="265034" y="510917"/>
                      <a:pt x="248598" y="510917"/>
                    </a:cubicBezTo>
                    <a:close/>
                    <a:moveTo>
                      <a:pt x="278426" y="174695"/>
                    </a:moveTo>
                    <a:lnTo>
                      <a:pt x="278426" y="216220"/>
                    </a:lnTo>
                    <a:lnTo>
                      <a:pt x="14997" y="216220"/>
                    </a:lnTo>
                    <a:lnTo>
                      <a:pt x="14997" y="174695"/>
                    </a:lnTo>
                    <a:cubicBezTo>
                      <a:pt x="14997" y="158243"/>
                      <a:pt x="28373" y="144867"/>
                      <a:pt x="44825" y="144867"/>
                    </a:cubicBezTo>
                    <a:lnTo>
                      <a:pt x="82166" y="144867"/>
                    </a:lnTo>
                    <a:lnTo>
                      <a:pt x="211256" y="144867"/>
                    </a:lnTo>
                    <a:lnTo>
                      <a:pt x="248583" y="144867"/>
                    </a:lnTo>
                    <a:cubicBezTo>
                      <a:pt x="265034" y="144867"/>
                      <a:pt x="278426" y="158243"/>
                      <a:pt x="278426" y="174695"/>
                    </a:cubicBezTo>
                    <a:close/>
                    <a:moveTo>
                      <a:pt x="203758" y="129870"/>
                    </a:moveTo>
                    <a:lnTo>
                      <a:pt x="89664" y="129870"/>
                    </a:lnTo>
                    <a:lnTo>
                      <a:pt x="89664" y="77202"/>
                    </a:lnTo>
                    <a:lnTo>
                      <a:pt x="203758" y="77202"/>
                    </a:lnTo>
                    <a:lnTo>
                      <a:pt x="203758" y="12987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83" name="Google Shape;16583;p278"/>
              <p:cNvSpPr/>
              <p:nvPr/>
            </p:nvSpPr>
            <p:spPr>
              <a:xfrm>
                <a:off x="9026697" y="-489903"/>
                <a:ext cx="146969" cy="122971"/>
              </a:xfrm>
              <a:custGeom>
                <a:rect b="b" l="l" r="r" t="t"/>
                <a:pathLst>
                  <a:path extrusionOk="0" h="122971" w="146969">
                    <a:moveTo>
                      <a:pt x="44114" y="122972"/>
                    </a:moveTo>
                    <a:cubicBezTo>
                      <a:pt x="51957" y="122972"/>
                      <a:pt x="59680" y="120857"/>
                      <a:pt x="66458" y="116853"/>
                    </a:cubicBezTo>
                    <a:lnTo>
                      <a:pt x="125395" y="81941"/>
                    </a:lnTo>
                    <a:cubicBezTo>
                      <a:pt x="146255" y="69599"/>
                      <a:pt x="153198" y="42530"/>
                      <a:pt x="140856" y="21535"/>
                    </a:cubicBezTo>
                    <a:cubicBezTo>
                      <a:pt x="132908" y="8248"/>
                      <a:pt x="118361" y="0"/>
                      <a:pt x="102915" y="0"/>
                    </a:cubicBezTo>
                    <a:cubicBezTo>
                      <a:pt x="95042" y="0"/>
                      <a:pt x="87289" y="2130"/>
                      <a:pt x="80495" y="6164"/>
                    </a:cubicBezTo>
                    <a:lnTo>
                      <a:pt x="51147" y="23530"/>
                    </a:lnTo>
                    <a:cubicBezTo>
                      <a:pt x="51132" y="23545"/>
                      <a:pt x="51102" y="23545"/>
                      <a:pt x="51072" y="23560"/>
                    </a:cubicBezTo>
                    <a:cubicBezTo>
                      <a:pt x="51042" y="23575"/>
                      <a:pt x="51042" y="23605"/>
                      <a:pt x="51012" y="23620"/>
                    </a:cubicBezTo>
                    <a:lnTo>
                      <a:pt x="21634" y="41016"/>
                    </a:lnTo>
                    <a:cubicBezTo>
                      <a:pt x="11496" y="47014"/>
                      <a:pt x="4313" y="56612"/>
                      <a:pt x="1388" y="68039"/>
                    </a:cubicBezTo>
                    <a:cubicBezTo>
                      <a:pt x="-1521" y="79452"/>
                      <a:pt x="174" y="91299"/>
                      <a:pt x="6172" y="101422"/>
                    </a:cubicBezTo>
                    <a:cubicBezTo>
                      <a:pt x="14076" y="114709"/>
                      <a:pt x="28622" y="122972"/>
                      <a:pt x="44114" y="122972"/>
                    </a:cubicBezTo>
                    <a:close/>
                    <a:moveTo>
                      <a:pt x="88158" y="19046"/>
                    </a:moveTo>
                    <a:cubicBezTo>
                      <a:pt x="92642" y="16376"/>
                      <a:pt x="97741" y="14982"/>
                      <a:pt x="102915" y="14982"/>
                    </a:cubicBezTo>
                    <a:cubicBezTo>
                      <a:pt x="113128" y="14982"/>
                      <a:pt x="122725" y="20440"/>
                      <a:pt x="127974" y="29168"/>
                    </a:cubicBezTo>
                    <a:cubicBezTo>
                      <a:pt x="136102" y="43010"/>
                      <a:pt x="131513" y="60886"/>
                      <a:pt x="117747" y="69029"/>
                    </a:cubicBezTo>
                    <a:lnTo>
                      <a:pt x="94787" y="82631"/>
                    </a:lnTo>
                    <a:lnTo>
                      <a:pt x="65169" y="32647"/>
                    </a:lnTo>
                    <a:lnTo>
                      <a:pt x="88158" y="19046"/>
                    </a:lnTo>
                    <a:close/>
                    <a:moveTo>
                      <a:pt x="15905" y="71758"/>
                    </a:moveTo>
                    <a:cubicBezTo>
                      <a:pt x="17825" y="64215"/>
                      <a:pt x="22579" y="57887"/>
                      <a:pt x="29267" y="53943"/>
                    </a:cubicBezTo>
                    <a:lnTo>
                      <a:pt x="52287" y="40311"/>
                    </a:lnTo>
                    <a:lnTo>
                      <a:pt x="81920" y="90279"/>
                    </a:lnTo>
                    <a:lnTo>
                      <a:pt x="58840" y="103956"/>
                    </a:lnTo>
                    <a:cubicBezTo>
                      <a:pt x="45493" y="111799"/>
                      <a:pt x="26928" y="106955"/>
                      <a:pt x="19069" y="93758"/>
                    </a:cubicBezTo>
                    <a:cubicBezTo>
                      <a:pt x="15095" y="87085"/>
                      <a:pt x="13986" y="79287"/>
                      <a:pt x="15905" y="7175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84" name="Google Shape;16584;p278"/>
              <p:cNvSpPr/>
              <p:nvPr/>
            </p:nvSpPr>
            <p:spPr>
              <a:xfrm>
                <a:off x="8722546" y="-351110"/>
                <a:ext cx="120767" cy="120707"/>
              </a:xfrm>
              <a:custGeom>
                <a:rect b="b" l="l" r="r" t="t"/>
                <a:pathLst>
                  <a:path extrusionOk="0" h="120707" w="120767">
                    <a:moveTo>
                      <a:pt x="103101" y="17591"/>
                    </a:moveTo>
                    <a:cubicBezTo>
                      <a:pt x="102921" y="17411"/>
                      <a:pt x="102681" y="17336"/>
                      <a:pt x="102486" y="17201"/>
                    </a:cubicBezTo>
                    <a:cubicBezTo>
                      <a:pt x="91599" y="6583"/>
                      <a:pt x="76752" y="0"/>
                      <a:pt x="60376" y="0"/>
                    </a:cubicBezTo>
                    <a:cubicBezTo>
                      <a:pt x="27084" y="0"/>
                      <a:pt x="0" y="27039"/>
                      <a:pt x="0" y="60286"/>
                    </a:cubicBezTo>
                    <a:cubicBezTo>
                      <a:pt x="0" y="93608"/>
                      <a:pt x="27084" y="120707"/>
                      <a:pt x="60376" y="120707"/>
                    </a:cubicBezTo>
                    <a:cubicBezTo>
                      <a:pt x="93683" y="120707"/>
                      <a:pt x="120767" y="93593"/>
                      <a:pt x="120767" y="60286"/>
                    </a:cubicBezTo>
                    <a:cubicBezTo>
                      <a:pt x="120767" y="43880"/>
                      <a:pt x="114139" y="29048"/>
                      <a:pt x="103461" y="18161"/>
                    </a:cubicBezTo>
                    <a:cubicBezTo>
                      <a:pt x="103326" y="17981"/>
                      <a:pt x="103251" y="17756"/>
                      <a:pt x="103101" y="17591"/>
                    </a:cubicBezTo>
                    <a:close/>
                    <a:moveTo>
                      <a:pt x="60376" y="14982"/>
                    </a:moveTo>
                    <a:cubicBezTo>
                      <a:pt x="70169" y="14982"/>
                      <a:pt x="79197" y="18161"/>
                      <a:pt x="86620" y="23440"/>
                    </a:cubicBezTo>
                    <a:lnTo>
                      <a:pt x="23485" y="86530"/>
                    </a:lnTo>
                    <a:cubicBezTo>
                      <a:pt x="18191" y="79107"/>
                      <a:pt x="14997" y="70079"/>
                      <a:pt x="14997" y="60271"/>
                    </a:cubicBezTo>
                    <a:cubicBezTo>
                      <a:pt x="14997" y="35302"/>
                      <a:pt x="35347" y="14982"/>
                      <a:pt x="60376" y="14982"/>
                    </a:cubicBezTo>
                    <a:close/>
                    <a:moveTo>
                      <a:pt x="60376" y="105696"/>
                    </a:moveTo>
                    <a:cubicBezTo>
                      <a:pt x="50553" y="105696"/>
                      <a:pt x="41525" y="102471"/>
                      <a:pt x="34087" y="97163"/>
                    </a:cubicBezTo>
                    <a:lnTo>
                      <a:pt x="97238" y="34042"/>
                    </a:lnTo>
                    <a:cubicBezTo>
                      <a:pt x="102561" y="41465"/>
                      <a:pt x="105771" y="50478"/>
                      <a:pt x="105771" y="60271"/>
                    </a:cubicBezTo>
                    <a:cubicBezTo>
                      <a:pt x="105771" y="85315"/>
                      <a:pt x="85405" y="105696"/>
                      <a:pt x="60376" y="1056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85" name="Google Shape;16585;p278"/>
              <p:cNvSpPr/>
              <p:nvPr/>
            </p:nvSpPr>
            <p:spPr>
              <a:xfrm>
                <a:off x="8797333" y="-498301"/>
                <a:ext cx="120737" cy="120767"/>
              </a:xfrm>
              <a:custGeom>
                <a:rect b="b" l="l" r="r" t="t"/>
                <a:pathLst>
                  <a:path extrusionOk="0" h="120767" w="120737">
                    <a:moveTo>
                      <a:pt x="103056" y="17681"/>
                    </a:moveTo>
                    <a:cubicBezTo>
                      <a:pt x="102936" y="17561"/>
                      <a:pt x="102786" y="17531"/>
                      <a:pt x="102666" y="17411"/>
                    </a:cubicBezTo>
                    <a:cubicBezTo>
                      <a:pt x="91764" y="6673"/>
                      <a:pt x="76842" y="0"/>
                      <a:pt x="60376" y="0"/>
                    </a:cubicBezTo>
                    <a:cubicBezTo>
                      <a:pt x="27084" y="0"/>
                      <a:pt x="0" y="27099"/>
                      <a:pt x="0" y="60406"/>
                    </a:cubicBezTo>
                    <a:cubicBezTo>
                      <a:pt x="0" y="93698"/>
                      <a:pt x="27084" y="120767"/>
                      <a:pt x="60376" y="120767"/>
                    </a:cubicBezTo>
                    <a:cubicBezTo>
                      <a:pt x="93653" y="120767"/>
                      <a:pt x="120737" y="93683"/>
                      <a:pt x="120737" y="60406"/>
                    </a:cubicBezTo>
                    <a:cubicBezTo>
                      <a:pt x="120737" y="43895"/>
                      <a:pt x="114064" y="28943"/>
                      <a:pt x="103296" y="18041"/>
                    </a:cubicBezTo>
                    <a:cubicBezTo>
                      <a:pt x="103206" y="17921"/>
                      <a:pt x="103176" y="17771"/>
                      <a:pt x="103056" y="17681"/>
                    </a:cubicBezTo>
                    <a:close/>
                    <a:moveTo>
                      <a:pt x="60376" y="14997"/>
                    </a:moveTo>
                    <a:cubicBezTo>
                      <a:pt x="70169" y="14997"/>
                      <a:pt x="79197" y="18206"/>
                      <a:pt x="86620" y="23500"/>
                    </a:cubicBezTo>
                    <a:lnTo>
                      <a:pt x="23485" y="86635"/>
                    </a:lnTo>
                    <a:cubicBezTo>
                      <a:pt x="18191" y="79212"/>
                      <a:pt x="14997" y="70184"/>
                      <a:pt x="14997" y="60406"/>
                    </a:cubicBezTo>
                    <a:cubicBezTo>
                      <a:pt x="14997" y="35362"/>
                      <a:pt x="35362" y="14997"/>
                      <a:pt x="60376" y="14997"/>
                    </a:cubicBezTo>
                    <a:close/>
                    <a:moveTo>
                      <a:pt x="60376" y="105786"/>
                    </a:moveTo>
                    <a:cubicBezTo>
                      <a:pt x="50553" y="105786"/>
                      <a:pt x="41525" y="102576"/>
                      <a:pt x="34087" y="97253"/>
                    </a:cubicBezTo>
                    <a:lnTo>
                      <a:pt x="97223" y="34117"/>
                    </a:lnTo>
                    <a:cubicBezTo>
                      <a:pt x="102531" y="41555"/>
                      <a:pt x="105741" y="50613"/>
                      <a:pt x="105741" y="60421"/>
                    </a:cubicBezTo>
                    <a:cubicBezTo>
                      <a:pt x="105741" y="85420"/>
                      <a:pt x="85390" y="105786"/>
                      <a:pt x="60376" y="10578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86" name="Google Shape;16586;p278"/>
              <p:cNvSpPr/>
              <p:nvPr/>
            </p:nvSpPr>
            <p:spPr>
              <a:xfrm>
                <a:off x="9368380" y="-498631"/>
                <a:ext cx="104004" cy="154659"/>
              </a:xfrm>
              <a:custGeom>
                <a:rect b="b" l="l" r="r" t="t"/>
                <a:pathLst>
                  <a:path extrusionOk="0" h="154659" w="104004">
                    <a:moveTo>
                      <a:pt x="102793" y="100402"/>
                    </a:moveTo>
                    <a:lnTo>
                      <a:pt x="86897" y="33832"/>
                    </a:lnTo>
                    <a:cubicBezTo>
                      <a:pt x="82188" y="13917"/>
                      <a:pt x="64582" y="0"/>
                      <a:pt x="44097" y="0"/>
                    </a:cubicBezTo>
                    <a:cubicBezTo>
                      <a:pt x="40662" y="0"/>
                      <a:pt x="37228" y="405"/>
                      <a:pt x="33869" y="1215"/>
                    </a:cubicBezTo>
                    <a:cubicBezTo>
                      <a:pt x="10324" y="6808"/>
                      <a:pt x="-4357" y="30608"/>
                      <a:pt x="1161" y="54303"/>
                    </a:cubicBezTo>
                    <a:lnTo>
                      <a:pt x="17073" y="120902"/>
                    </a:lnTo>
                    <a:cubicBezTo>
                      <a:pt x="21842" y="140773"/>
                      <a:pt x="39433" y="154659"/>
                      <a:pt x="59843" y="154659"/>
                    </a:cubicBezTo>
                    <a:cubicBezTo>
                      <a:pt x="63292" y="154659"/>
                      <a:pt x="66786" y="154254"/>
                      <a:pt x="70146" y="153430"/>
                    </a:cubicBezTo>
                    <a:cubicBezTo>
                      <a:pt x="81558" y="150745"/>
                      <a:pt x="91231" y="143742"/>
                      <a:pt x="97409" y="133739"/>
                    </a:cubicBezTo>
                    <a:cubicBezTo>
                      <a:pt x="103603" y="123676"/>
                      <a:pt x="105522" y="111844"/>
                      <a:pt x="102793" y="100402"/>
                    </a:cubicBezTo>
                    <a:close/>
                    <a:moveTo>
                      <a:pt x="37348" y="15776"/>
                    </a:moveTo>
                    <a:cubicBezTo>
                      <a:pt x="39568" y="15252"/>
                      <a:pt x="41847" y="14967"/>
                      <a:pt x="44097" y="14967"/>
                    </a:cubicBezTo>
                    <a:cubicBezTo>
                      <a:pt x="57593" y="14967"/>
                      <a:pt x="69216" y="24144"/>
                      <a:pt x="72320" y="37281"/>
                    </a:cubicBezTo>
                    <a:lnTo>
                      <a:pt x="78529" y="63270"/>
                    </a:lnTo>
                    <a:lnTo>
                      <a:pt x="21962" y="76707"/>
                    </a:lnTo>
                    <a:lnTo>
                      <a:pt x="15783" y="50808"/>
                    </a:lnTo>
                    <a:cubicBezTo>
                      <a:pt x="12124" y="35197"/>
                      <a:pt x="21812" y="19466"/>
                      <a:pt x="37348" y="15776"/>
                    </a:cubicBezTo>
                    <a:close/>
                    <a:moveTo>
                      <a:pt x="84647" y="125851"/>
                    </a:moveTo>
                    <a:cubicBezTo>
                      <a:pt x="80583" y="132449"/>
                      <a:pt x="74210" y="137053"/>
                      <a:pt x="66666" y="138823"/>
                    </a:cubicBezTo>
                    <a:cubicBezTo>
                      <a:pt x="51160" y="142572"/>
                      <a:pt x="35354" y="132719"/>
                      <a:pt x="31664" y="117378"/>
                    </a:cubicBezTo>
                    <a:lnTo>
                      <a:pt x="25441" y="91314"/>
                    </a:lnTo>
                    <a:lnTo>
                      <a:pt x="81993" y="77877"/>
                    </a:lnTo>
                    <a:lnTo>
                      <a:pt x="88201" y="103866"/>
                    </a:lnTo>
                    <a:cubicBezTo>
                      <a:pt x="89986" y="111424"/>
                      <a:pt x="88726" y="119237"/>
                      <a:pt x="84647" y="12585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87" name="Google Shape;16587;p278"/>
              <p:cNvSpPr/>
              <p:nvPr/>
            </p:nvSpPr>
            <p:spPr>
              <a:xfrm>
                <a:off x="9279380" y="-385107"/>
                <a:ext cx="103998" cy="154689"/>
              </a:xfrm>
              <a:custGeom>
                <a:rect b="b" l="l" r="r" t="t"/>
                <a:pathLst>
                  <a:path extrusionOk="0" h="154689" w="103998">
                    <a:moveTo>
                      <a:pt x="94885" y="67154"/>
                    </a:moveTo>
                    <a:lnTo>
                      <a:pt x="94885" y="67154"/>
                    </a:lnTo>
                    <a:lnTo>
                      <a:pt x="94885" y="67154"/>
                    </a:lnTo>
                    <a:lnTo>
                      <a:pt x="86922" y="33802"/>
                    </a:lnTo>
                    <a:cubicBezTo>
                      <a:pt x="82228" y="13902"/>
                      <a:pt x="64652" y="0"/>
                      <a:pt x="44197" y="0"/>
                    </a:cubicBezTo>
                    <a:cubicBezTo>
                      <a:pt x="40733" y="0"/>
                      <a:pt x="37253" y="405"/>
                      <a:pt x="33894" y="1230"/>
                    </a:cubicBezTo>
                    <a:cubicBezTo>
                      <a:pt x="10320" y="6748"/>
                      <a:pt x="-4377" y="30533"/>
                      <a:pt x="1172" y="54242"/>
                    </a:cubicBezTo>
                    <a:lnTo>
                      <a:pt x="17083" y="120857"/>
                    </a:lnTo>
                    <a:cubicBezTo>
                      <a:pt x="21867" y="140772"/>
                      <a:pt x="39503" y="154689"/>
                      <a:pt x="59988" y="154689"/>
                    </a:cubicBezTo>
                    <a:cubicBezTo>
                      <a:pt x="63392" y="154689"/>
                      <a:pt x="66811" y="154284"/>
                      <a:pt x="70201" y="153490"/>
                    </a:cubicBezTo>
                    <a:cubicBezTo>
                      <a:pt x="93730" y="147821"/>
                      <a:pt x="108382" y="123991"/>
                      <a:pt x="102818" y="100372"/>
                    </a:cubicBezTo>
                    <a:lnTo>
                      <a:pt x="94885" y="67154"/>
                    </a:lnTo>
                    <a:close/>
                    <a:moveTo>
                      <a:pt x="37373" y="15821"/>
                    </a:moveTo>
                    <a:cubicBezTo>
                      <a:pt x="39608" y="15281"/>
                      <a:pt x="41917" y="14997"/>
                      <a:pt x="44197" y="14997"/>
                    </a:cubicBezTo>
                    <a:cubicBezTo>
                      <a:pt x="57649" y="14997"/>
                      <a:pt x="69226" y="24144"/>
                      <a:pt x="72330" y="37266"/>
                    </a:cubicBezTo>
                    <a:lnTo>
                      <a:pt x="78554" y="63300"/>
                    </a:lnTo>
                    <a:lnTo>
                      <a:pt x="21972" y="76707"/>
                    </a:lnTo>
                    <a:lnTo>
                      <a:pt x="15793" y="50778"/>
                    </a:lnTo>
                    <a:cubicBezTo>
                      <a:pt x="12119" y="35167"/>
                      <a:pt x="21792" y="19481"/>
                      <a:pt x="37373" y="15821"/>
                    </a:cubicBezTo>
                    <a:close/>
                    <a:moveTo>
                      <a:pt x="66722" y="138913"/>
                    </a:moveTo>
                    <a:cubicBezTo>
                      <a:pt x="51200" y="142512"/>
                      <a:pt x="35349" y="132689"/>
                      <a:pt x="31675" y="117363"/>
                    </a:cubicBezTo>
                    <a:lnTo>
                      <a:pt x="25451" y="91299"/>
                    </a:lnTo>
                    <a:lnTo>
                      <a:pt x="82033" y="77892"/>
                    </a:lnTo>
                    <a:lnTo>
                      <a:pt x="88227" y="103821"/>
                    </a:lnTo>
                    <a:cubicBezTo>
                      <a:pt x="91901" y="119447"/>
                      <a:pt x="82243" y="135179"/>
                      <a:pt x="66722" y="13891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16588" name="Google Shape;16588;p278"/>
          <p:cNvGrpSpPr/>
          <p:nvPr/>
        </p:nvGrpSpPr>
        <p:grpSpPr>
          <a:xfrm>
            <a:off x="6576605" y="2365944"/>
            <a:ext cx="5024528" cy="2710910"/>
            <a:chOff x="6576605" y="2365944"/>
            <a:chExt cx="5024528" cy="2710910"/>
          </a:xfrm>
        </p:grpSpPr>
        <p:sp>
          <p:nvSpPr>
            <p:cNvPr id="16589" name="Google Shape;16589;p278"/>
            <p:cNvSpPr txBox="1"/>
            <p:nvPr/>
          </p:nvSpPr>
          <p:spPr>
            <a:xfrm>
              <a:off x="6616176" y="2620797"/>
              <a:ext cx="4984957" cy="245605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600" u="none" cap="none" strike="noStrike">
                  <a:solidFill>
                    <a:schemeClr val="lt1"/>
                  </a:solidFill>
                  <a:latin typeface="Calibri"/>
                  <a:ea typeface="Calibri"/>
                  <a:cs typeface="Calibri"/>
                  <a:sym typeface="Calibri"/>
                </a:rPr>
                <a:t>Para os pacientes com </a:t>
              </a:r>
              <a:r>
                <a:rPr b="1" i="0" lang="pt-BR" sz="1600" u="none" cap="none" strike="noStrike">
                  <a:solidFill>
                    <a:schemeClr val="lt1"/>
                  </a:solidFill>
                  <a:latin typeface="Calibri"/>
                  <a:ea typeface="Calibri"/>
                  <a:cs typeface="Calibri"/>
                  <a:sym typeface="Calibri"/>
                </a:rPr>
                <a:t>mais de 50% clones HPN</a:t>
              </a:r>
              <a:r>
                <a:rPr i="0" lang="pt-BR" sz="1600" u="none" cap="none" strike="noStrike">
                  <a:solidFill>
                    <a:schemeClr val="lt1"/>
                  </a:solidFill>
                  <a:latin typeface="Calibri"/>
                  <a:ea typeface="Calibri"/>
                  <a:cs typeface="Calibri"/>
                  <a:sym typeface="Calibri"/>
                </a:rPr>
                <a:t>, recomenda-se a </a:t>
              </a:r>
              <a:r>
                <a:rPr b="1" i="0" lang="pt-BR" sz="1600" u="none" cap="none" strike="noStrike">
                  <a:solidFill>
                    <a:schemeClr val="lt1"/>
                  </a:solidFill>
                  <a:latin typeface="Calibri"/>
                  <a:ea typeface="Calibri"/>
                  <a:cs typeface="Calibri"/>
                  <a:sym typeface="Calibri"/>
                </a:rPr>
                <a:t>tromboprofilaxia</a:t>
              </a:r>
              <a:r>
                <a:rPr i="0" lang="pt-BR" sz="1600" u="none" cap="none" strike="noStrike">
                  <a:solidFill>
                    <a:schemeClr val="lt1"/>
                  </a:solidFill>
                  <a:latin typeface="Calibri"/>
                  <a:ea typeface="Calibri"/>
                  <a:cs typeface="Calibri"/>
                  <a:sym typeface="Calibri"/>
                </a:rPr>
                <a:t> a critério do médico assistente, desde que não haja outras contraindicações</a:t>
              </a:r>
              <a:endParaRPr/>
            </a:p>
            <a:p>
              <a:pPr indent="0" lvl="0" marL="0" marR="0" rtl="0" algn="l">
                <a:lnSpc>
                  <a:spcPct val="90000"/>
                </a:lnSpc>
                <a:spcBef>
                  <a:spcPts val="1800"/>
                </a:spcBef>
                <a:spcAft>
                  <a:spcPts val="0"/>
                </a:spcAft>
                <a:buNone/>
              </a:pPr>
              <a:r>
                <a:rPr i="0" lang="pt-BR" sz="1600" u="none" cap="none" strike="noStrike">
                  <a:solidFill>
                    <a:schemeClr val="lt1"/>
                  </a:solidFill>
                  <a:latin typeface="Calibri"/>
                  <a:ea typeface="Calibri"/>
                  <a:cs typeface="Calibri"/>
                  <a:sym typeface="Calibri"/>
                </a:rPr>
                <a:t>Ao se elaborar a </a:t>
              </a:r>
              <a:r>
                <a:rPr b="1" i="0" lang="pt-BR" sz="1600" u="none" cap="none" strike="noStrike">
                  <a:solidFill>
                    <a:schemeClr val="lt1"/>
                  </a:solidFill>
                  <a:latin typeface="Calibri"/>
                  <a:ea typeface="Calibri"/>
                  <a:cs typeface="Calibri"/>
                  <a:sym typeface="Calibri"/>
                </a:rPr>
                <a:t>estratégia de anticoagulação </a:t>
              </a:r>
              <a:r>
                <a:rPr i="0" lang="pt-BR" sz="1600" u="none" cap="none" strike="noStrike">
                  <a:solidFill>
                    <a:schemeClr val="lt1"/>
                  </a:solidFill>
                  <a:latin typeface="Calibri"/>
                  <a:ea typeface="Calibri"/>
                  <a:cs typeface="Calibri"/>
                  <a:sym typeface="Calibri"/>
                </a:rPr>
                <a:t>do paciente, deve-se levar em consideração a </a:t>
              </a:r>
              <a:r>
                <a:rPr b="1" i="0" lang="pt-BR" sz="1600" u="none" cap="none" strike="noStrike">
                  <a:solidFill>
                    <a:schemeClr val="lt1"/>
                  </a:solidFill>
                  <a:latin typeface="Calibri"/>
                  <a:ea typeface="Calibri"/>
                  <a:cs typeface="Calibri"/>
                  <a:sym typeface="Calibri"/>
                </a:rPr>
                <a:t>trombocitopenia</a:t>
              </a:r>
              <a:r>
                <a:rPr i="0" lang="pt-BR" sz="1600" u="none" cap="none" strike="noStrike">
                  <a:solidFill>
                    <a:schemeClr val="lt1"/>
                  </a:solidFill>
                  <a:latin typeface="Calibri"/>
                  <a:ea typeface="Calibri"/>
                  <a:cs typeface="Calibri"/>
                  <a:sym typeface="Calibri"/>
                </a:rPr>
                <a:t>, que é frequente na HPN</a:t>
              </a:r>
              <a:endParaRPr/>
            </a:p>
            <a:p>
              <a:pPr indent="0" lvl="0" marL="0" marR="0" rtl="0" algn="l">
                <a:lnSpc>
                  <a:spcPct val="90000"/>
                </a:lnSpc>
                <a:spcBef>
                  <a:spcPts val="1800"/>
                </a:spcBef>
                <a:spcAft>
                  <a:spcPts val="0"/>
                </a:spcAft>
                <a:buNone/>
              </a:pPr>
              <a:r>
                <a:rPr i="0" lang="pt-BR" sz="1600" u="none" cap="none" strike="noStrike">
                  <a:solidFill>
                    <a:schemeClr val="lt1"/>
                  </a:solidFill>
                  <a:latin typeface="Calibri"/>
                  <a:ea typeface="Calibri"/>
                  <a:cs typeface="Calibri"/>
                  <a:sym typeface="Calibri"/>
                </a:rPr>
                <a:t>Os pacientes com </a:t>
              </a:r>
              <a:r>
                <a:rPr b="1" i="0" lang="pt-BR" sz="1600" u="none" cap="none" strike="noStrike">
                  <a:solidFill>
                    <a:schemeClr val="lt1"/>
                  </a:solidFill>
                  <a:latin typeface="Calibri"/>
                  <a:ea typeface="Calibri"/>
                  <a:cs typeface="Calibri"/>
                  <a:sym typeface="Calibri"/>
                </a:rPr>
                <a:t>HPN</a:t>
              </a:r>
              <a:r>
                <a:rPr i="0" lang="pt-BR" sz="1600" u="none" cap="none" strike="noStrike">
                  <a:solidFill>
                    <a:schemeClr val="lt1"/>
                  </a:solidFill>
                  <a:latin typeface="Calibri"/>
                  <a:ea typeface="Calibri"/>
                  <a:cs typeface="Calibri"/>
                  <a:sym typeface="Calibri"/>
                </a:rPr>
                <a:t> que experimentam um </a:t>
              </a:r>
              <a:r>
                <a:rPr b="1" i="0" lang="pt-BR" sz="1600" u="none" cap="none" strike="noStrike">
                  <a:solidFill>
                    <a:schemeClr val="lt1"/>
                  </a:solidFill>
                  <a:latin typeface="Calibri"/>
                  <a:ea typeface="Calibri"/>
                  <a:cs typeface="Calibri"/>
                  <a:sym typeface="Calibri"/>
                </a:rPr>
                <a:t>evento tromboembólico</a:t>
              </a:r>
              <a:r>
                <a:rPr i="0" lang="pt-BR" sz="1600" u="none" cap="none" strike="noStrike">
                  <a:solidFill>
                    <a:schemeClr val="lt1"/>
                  </a:solidFill>
                  <a:latin typeface="Calibri"/>
                  <a:ea typeface="Calibri"/>
                  <a:cs typeface="Calibri"/>
                  <a:sym typeface="Calibri"/>
                </a:rPr>
                <a:t> devem ser </a:t>
              </a:r>
              <a:r>
                <a:rPr b="1" i="0" lang="pt-BR" sz="1600" u="none" cap="none" strike="noStrike">
                  <a:solidFill>
                    <a:schemeClr val="lt1"/>
                  </a:solidFill>
                  <a:latin typeface="Calibri"/>
                  <a:ea typeface="Calibri"/>
                  <a:cs typeface="Calibri"/>
                  <a:sym typeface="Calibri"/>
                </a:rPr>
                <a:t>anticoagulados indefinidamente</a:t>
              </a:r>
              <a:endParaRPr/>
            </a:p>
          </p:txBody>
        </p:sp>
        <p:cxnSp>
          <p:nvCxnSpPr>
            <p:cNvPr id="16590" name="Google Shape;16590;p278"/>
            <p:cNvCxnSpPr/>
            <p:nvPr/>
          </p:nvCxnSpPr>
          <p:spPr>
            <a:xfrm>
              <a:off x="6576605" y="2365944"/>
              <a:ext cx="5024528" cy="0"/>
            </a:xfrm>
            <a:prstGeom prst="straightConnector1">
              <a:avLst/>
            </a:prstGeom>
            <a:noFill/>
            <a:ln cap="flat" cmpd="sng" w="12700">
              <a:solidFill>
                <a:schemeClr val="lt1"/>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6567"/>
                                        </p:tgtEl>
                                        <p:attrNameLst>
                                          <p:attrName>style.visibility</p:attrName>
                                        </p:attrNameLst>
                                      </p:cBhvr>
                                      <p:to>
                                        <p:strVal val="visible"/>
                                      </p:to>
                                    </p:set>
                                    <p:animEffect filter="fade" transition="in">
                                      <p:cBhvr>
                                        <p:cTn dur="500"/>
                                        <p:tgtEl>
                                          <p:spTgt spid="16567"/>
                                        </p:tgtEl>
                                      </p:cBhvr>
                                    </p:animEffect>
                                  </p:childTnLst>
                                </p:cTn>
                              </p:par>
                              <p:par>
                                <p:cTn fill="hold" nodeType="withEffect" presetClass="entr" presetID="10" presetSubtype="0">
                                  <p:stCondLst>
                                    <p:cond delay="250"/>
                                  </p:stCondLst>
                                  <p:childTnLst>
                                    <p:set>
                                      <p:cBhvr>
                                        <p:cTn dur="1" fill="hold">
                                          <p:stCondLst>
                                            <p:cond delay="0"/>
                                          </p:stCondLst>
                                        </p:cTn>
                                        <p:tgtEl>
                                          <p:spTgt spid="16579"/>
                                        </p:tgtEl>
                                        <p:attrNameLst>
                                          <p:attrName>style.visibility</p:attrName>
                                        </p:attrNameLst>
                                      </p:cBhvr>
                                      <p:to>
                                        <p:strVal val="visible"/>
                                      </p:to>
                                    </p:set>
                                    <p:animEffect filter="fade" transition="in">
                                      <p:cBhvr>
                                        <p:cTn dur="500"/>
                                        <p:tgtEl>
                                          <p:spTgt spid="16579"/>
                                        </p:tgtEl>
                                      </p:cBhvr>
                                    </p:animEffect>
                                  </p:childTnLst>
                                </p:cTn>
                              </p:par>
                              <p:par>
                                <p:cTn fill="hold" nodeType="withEffect" presetClass="entr" presetID="10" presetSubtype="0">
                                  <p:stCondLst>
                                    <p:cond delay="500"/>
                                  </p:stCondLst>
                                  <p:childTnLst>
                                    <p:set>
                                      <p:cBhvr>
                                        <p:cTn dur="1" fill="hold">
                                          <p:stCondLst>
                                            <p:cond delay="0"/>
                                          </p:stCondLst>
                                        </p:cTn>
                                        <p:tgtEl>
                                          <p:spTgt spid="16576"/>
                                        </p:tgtEl>
                                        <p:attrNameLst>
                                          <p:attrName>style.visibility</p:attrName>
                                        </p:attrNameLst>
                                      </p:cBhvr>
                                      <p:to>
                                        <p:strVal val="visible"/>
                                      </p:to>
                                    </p:set>
                                    <p:animEffect filter="fade" transition="in">
                                      <p:cBhvr>
                                        <p:cTn dur="500"/>
                                        <p:tgtEl>
                                          <p:spTgt spid="1657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6570"/>
                                        </p:tgtEl>
                                        <p:attrNameLst>
                                          <p:attrName>style.visibility</p:attrName>
                                        </p:attrNameLst>
                                      </p:cBhvr>
                                      <p:to>
                                        <p:strVal val="visible"/>
                                      </p:to>
                                    </p:set>
                                    <p:animEffect filter="fade" transition="in">
                                      <p:cBhvr>
                                        <p:cTn dur="500"/>
                                        <p:tgtEl>
                                          <p:spTgt spid="16570"/>
                                        </p:tgtEl>
                                      </p:cBhvr>
                                    </p:animEffect>
                                  </p:childTnLst>
                                </p:cTn>
                              </p:par>
                              <p:par>
                                <p:cTn fill="hold" nodeType="withEffect" presetClass="entr" presetID="10" presetSubtype="0">
                                  <p:stCondLst>
                                    <p:cond delay="250"/>
                                  </p:stCondLst>
                                  <p:childTnLst>
                                    <p:set>
                                      <p:cBhvr>
                                        <p:cTn dur="1" fill="hold">
                                          <p:stCondLst>
                                            <p:cond delay="0"/>
                                          </p:stCondLst>
                                        </p:cTn>
                                        <p:tgtEl>
                                          <p:spTgt spid="16571"/>
                                        </p:tgtEl>
                                        <p:attrNameLst>
                                          <p:attrName>style.visibility</p:attrName>
                                        </p:attrNameLst>
                                      </p:cBhvr>
                                      <p:to>
                                        <p:strVal val="visible"/>
                                      </p:to>
                                    </p:set>
                                    <p:animEffect filter="fade" transition="in">
                                      <p:cBhvr>
                                        <p:cTn dur="500"/>
                                        <p:tgtEl>
                                          <p:spTgt spid="16571"/>
                                        </p:tgtEl>
                                      </p:cBhvr>
                                    </p:animEffect>
                                  </p:childTnLst>
                                </p:cTn>
                              </p:par>
                              <p:par>
                                <p:cTn fill="hold" nodeType="withEffect" presetClass="entr" presetID="10" presetSubtype="0">
                                  <p:stCondLst>
                                    <p:cond delay="500"/>
                                  </p:stCondLst>
                                  <p:childTnLst>
                                    <p:set>
                                      <p:cBhvr>
                                        <p:cTn dur="1" fill="hold">
                                          <p:stCondLst>
                                            <p:cond delay="0"/>
                                          </p:stCondLst>
                                        </p:cTn>
                                        <p:tgtEl>
                                          <p:spTgt spid="16588"/>
                                        </p:tgtEl>
                                        <p:attrNameLst>
                                          <p:attrName>style.visibility</p:attrName>
                                        </p:attrNameLst>
                                      </p:cBhvr>
                                      <p:to>
                                        <p:strVal val="visible"/>
                                      </p:to>
                                    </p:set>
                                    <p:animEffect filter="fade" transition="in">
                                      <p:cBhvr>
                                        <p:cTn dur="500"/>
                                        <p:tgtEl>
                                          <p:spTgt spid="1658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95" name="Shape 16595"/>
        <p:cNvGrpSpPr/>
        <p:nvPr/>
      </p:nvGrpSpPr>
      <p:grpSpPr>
        <a:xfrm>
          <a:off x="0" y="0"/>
          <a:ext cx="0" cy="0"/>
          <a:chOff x="0" y="0"/>
          <a:chExt cx="0" cy="0"/>
        </a:xfrm>
      </p:grpSpPr>
      <p:sp>
        <p:nvSpPr>
          <p:cNvPr id="16596" name="Google Shape;16596;p279"/>
          <p:cNvSpPr/>
          <p:nvPr/>
        </p:nvSpPr>
        <p:spPr>
          <a:xfrm flipH="1">
            <a:off x="5103204" y="1613233"/>
            <a:ext cx="6542696" cy="435804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597" name="Google Shape;16597;p279"/>
          <p:cNvSpPr txBox="1"/>
          <p:nvPr/>
        </p:nvSpPr>
        <p:spPr>
          <a:xfrm>
            <a:off x="296269" y="385036"/>
            <a:ext cx="2642070"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Diagnóstico</a:t>
            </a:r>
            <a:endParaRPr b="1" baseline="30000" sz="3600">
              <a:solidFill>
                <a:schemeClr val="accent1"/>
              </a:solidFill>
              <a:latin typeface="Lustria"/>
              <a:ea typeface="Lustria"/>
              <a:cs typeface="Lustria"/>
              <a:sym typeface="Lustria"/>
            </a:endParaRPr>
          </a:p>
        </p:txBody>
      </p:sp>
      <p:sp>
        <p:nvSpPr>
          <p:cNvPr id="16598" name="Google Shape;16598;p27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t/>
            </a:r>
            <a:endParaRPr/>
          </a:p>
        </p:txBody>
      </p:sp>
      <p:grpSp>
        <p:nvGrpSpPr>
          <p:cNvPr id="16599" name="Google Shape;16599;p279"/>
          <p:cNvGrpSpPr/>
          <p:nvPr/>
        </p:nvGrpSpPr>
        <p:grpSpPr>
          <a:xfrm>
            <a:off x="5361781" y="886722"/>
            <a:ext cx="7493000" cy="1184735"/>
            <a:chOff x="5361781" y="886722"/>
            <a:chExt cx="7493000" cy="1184735"/>
          </a:xfrm>
        </p:grpSpPr>
        <p:sp>
          <p:nvSpPr>
            <p:cNvPr id="16600" name="Google Shape;16600;p279"/>
            <p:cNvSpPr/>
            <p:nvPr/>
          </p:nvSpPr>
          <p:spPr>
            <a:xfrm>
              <a:off x="5361781" y="886722"/>
              <a:ext cx="7493000" cy="1184735"/>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16601" name="Google Shape;16601;p279"/>
            <p:cNvSpPr txBox="1"/>
            <p:nvPr/>
          </p:nvSpPr>
          <p:spPr>
            <a:xfrm>
              <a:off x="6611276" y="957022"/>
              <a:ext cx="5580724" cy="101566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2000"/>
                <a:buFont typeface="Lustria"/>
                <a:buNone/>
              </a:pPr>
              <a:r>
                <a:rPr b="0" i="0" lang="pt-BR" sz="2000" u="none" cap="none" strike="noStrike">
                  <a:solidFill>
                    <a:schemeClr val="lt1"/>
                  </a:solidFill>
                  <a:latin typeface="Lustria"/>
                  <a:ea typeface="Lustria"/>
                  <a:cs typeface="Lustria"/>
                  <a:sym typeface="Lustria"/>
                </a:rPr>
                <a:t>Existem </a:t>
              </a:r>
              <a:r>
                <a:rPr b="1" i="0" lang="pt-BR" sz="2000" u="none" cap="none" strike="noStrike">
                  <a:solidFill>
                    <a:schemeClr val="lt1"/>
                  </a:solidFill>
                  <a:latin typeface="Lustria"/>
                  <a:ea typeface="Lustria"/>
                  <a:cs typeface="Lustria"/>
                  <a:sym typeface="Lustria"/>
                </a:rPr>
                <a:t>populações com sinais e sintomas clínicos específico</a:t>
              </a:r>
              <a:r>
                <a:rPr b="0" i="0" lang="pt-BR" sz="2000" u="none" cap="none" strike="noStrike">
                  <a:solidFill>
                    <a:schemeClr val="lt1"/>
                  </a:solidFill>
                  <a:latin typeface="Lustria"/>
                  <a:ea typeface="Lustria"/>
                  <a:cs typeface="Lustria"/>
                  <a:sym typeface="Lustria"/>
                </a:rPr>
                <a:t>s que apresentam </a:t>
              </a:r>
              <a:r>
                <a:rPr b="1" i="0" lang="pt-BR" sz="2000" u="none" cap="none" strike="noStrike">
                  <a:solidFill>
                    <a:schemeClr val="lt1"/>
                  </a:solidFill>
                  <a:latin typeface="Lustria"/>
                  <a:ea typeface="Lustria"/>
                  <a:cs typeface="Lustria"/>
                  <a:sym typeface="Lustria"/>
                </a:rPr>
                <a:t>maior probabilidade de ter HPN</a:t>
              </a:r>
              <a:endParaRPr/>
            </a:p>
          </p:txBody>
        </p:sp>
      </p:grpSp>
      <p:grpSp>
        <p:nvGrpSpPr>
          <p:cNvPr id="16602" name="Google Shape;16602;p279"/>
          <p:cNvGrpSpPr/>
          <p:nvPr/>
        </p:nvGrpSpPr>
        <p:grpSpPr>
          <a:xfrm>
            <a:off x="408093" y="1887246"/>
            <a:ext cx="4072811" cy="3346850"/>
            <a:chOff x="408093" y="1887246"/>
            <a:chExt cx="4072811" cy="3346850"/>
          </a:xfrm>
        </p:grpSpPr>
        <p:sp>
          <p:nvSpPr>
            <p:cNvPr id="16603" name="Google Shape;16603;p279"/>
            <p:cNvSpPr/>
            <p:nvPr/>
          </p:nvSpPr>
          <p:spPr>
            <a:xfrm>
              <a:off x="408093" y="1887246"/>
              <a:ext cx="4072811" cy="334685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604" name="Google Shape;16604;p279"/>
            <p:cNvSpPr txBox="1"/>
            <p:nvPr/>
          </p:nvSpPr>
          <p:spPr>
            <a:xfrm>
              <a:off x="1695241" y="2150928"/>
              <a:ext cx="2593709" cy="78175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chemeClr val="lt1"/>
                </a:buClr>
                <a:buSzPts val="2800"/>
                <a:buFont typeface="Lustria"/>
                <a:buNone/>
              </a:pPr>
              <a:r>
                <a:rPr b="1" i="0" lang="pt-BR" sz="2800" u="none" cap="none" strike="noStrike">
                  <a:solidFill>
                    <a:schemeClr val="lt1"/>
                  </a:solidFill>
                  <a:latin typeface="Lustria"/>
                  <a:ea typeface="Lustria"/>
                  <a:cs typeface="Lustria"/>
                  <a:sym typeface="Lustria"/>
                </a:rPr>
                <a:t>Suspeita diagnóstica</a:t>
              </a:r>
              <a:endParaRPr b="0" baseline="30000" i="0" sz="2800" u="none" cap="none" strike="noStrike">
                <a:solidFill>
                  <a:schemeClr val="lt1"/>
                </a:solidFill>
                <a:latin typeface="Lustria"/>
                <a:ea typeface="Lustria"/>
                <a:cs typeface="Lustria"/>
                <a:sym typeface="Lustria"/>
              </a:endParaRPr>
            </a:p>
          </p:txBody>
        </p:sp>
        <p:sp>
          <p:nvSpPr>
            <p:cNvPr id="16605" name="Google Shape;16605;p279"/>
            <p:cNvSpPr txBox="1"/>
            <p:nvPr/>
          </p:nvSpPr>
          <p:spPr>
            <a:xfrm>
              <a:off x="797297" y="3103278"/>
              <a:ext cx="3249612" cy="1874359"/>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chemeClr val="lt1"/>
                </a:buClr>
                <a:buSzPts val="1600"/>
                <a:buFont typeface="Calibri"/>
                <a:buNone/>
              </a:pPr>
              <a:r>
                <a:rPr b="0" i="0" lang="pt-BR" sz="1600" u="none" cap="none" strike="noStrike">
                  <a:solidFill>
                    <a:schemeClr val="lt1"/>
                  </a:solidFill>
                  <a:latin typeface="Calibri"/>
                  <a:ea typeface="Calibri"/>
                  <a:cs typeface="Calibri"/>
                  <a:sym typeface="Calibri"/>
                </a:rPr>
                <a:t>Como a </a:t>
              </a:r>
              <a:r>
                <a:rPr b="1" i="0" lang="pt-BR" sz="1600" u="none" cap="none" strike="noStrike">
                  <a:solidFill>
                    <a:schemeClr val="lt1"/>
                  </a:solidFill>
                  <a:latin typeface="Calibri"/>
                  <a:ea typeface="Calibri"/>
                  <a:cs typeface="Calibri"/>
                  <a:sym typeface="Calibri"/>
                </a:rPr>
                <a:t>HPN é uma condição rara</a:t>
              </a:r>
              <a:r>
                <a:rPr b="0" i="0" lang="pt-BR" sz="1600" u="none" cap="none" strike="noStrike">
                  <a:solidFill>
                    <a:schemeClr val="lt1"/>
                  </a:solidFill>
                  <a:latin typeface="Calibri"/>
                  <a:ea typeface="Calibri"/>
                  <a:cs typeface="Calibri"/>
                  <a:sym typeface="Calibri"/>
                </a:rPr>
                <a:t>, é prudente af</a:t>
              </a:r>
              <a:r>
                <a:rPr b="1" i="0" lang="pt-BR" sz="1600" u="none" cap="none" strike="noStrike">
                  <a:solidFill>
                    <a:schemeClr val="lt1"/>
                  </a:solidFill>
                  <a:latin typeface="Calibri"/>
                  <a:ea typeface="Calibri"/>
                  <a:cs typeface="Calibri"/>
                  <a:sym typeface="Calibri"/>
                </a:rPr>
                <a:t>astar outras causas mais comuns </a:t>
              </a:r>
              <a:r>
                <a:rPr b="0" i="0" lang="pt-BR" sz="1600" u="none" cap="none" strike="noStrike">
                  <a:solidFill>
                    <a:schemeClr val="lt1"/>
                  </a:solidFill>
                  <a:latin typeface="Calibri"/>
                  <a:ea typeface="Calibri"/>
                  <a:cs typeface="Calibri"/>
                  <a:sym typeface="Calibri"/>
                </a:rPr>
                <a:t>relacionadas às manifestações clínicas observadas</a:t>
              </a:r>
              <a:endParaRPr/>
            </a:p>
            <a:p>
              <a:pPr indent="0" lvl="0" marL="0" marR="0" rtl="0" algn="l">
                <a:lnSpc>
                  <a:spcPct val="90000"/>
                </a:lnSpc>
                <a:spcBef>
                  <a:spcPts val="1800"/>
                </a:spcBef>
                <a:spcAft>
                  <a:spcPts val="0"/>
                </a:spcAft>
                <a:buClr>
                  <a:schemeClr val="lt1"/>
                </a:buClr>
                <a:buSzPts val="1600"/>
                <a:buFont typeface="Calibri"/>
                <a:buNone/>
              </a:pPr>
              <a:r>
                <a:rPr b="1" i="0" lang="pt-BR" sz="1600" u="none" cap="none" strike="noStrike">
                  <a:solidFill>
                    <a:schemeClr val="lt1"/>
                  </a:solidFill>
                  <a:latin typeface="Calibri"/>
                  <a:ea typeface="Calibri"/>
                  <a:cs typeface="Calibri"/>
                  <a:sym typeface="Calibri"/>
                </a:rPr>
                <a:t>Sintomatologia</a:t>
              </a:r>
              <a:r>
                <a:rPr b="0" i="0" lang="pt-BR" sz="1600" u="none" cap="none" strike="noStrike">
                  <a:solidFill>
                    <a:schemeClr val="lt1"/>
                  </a:solidFill>
                  <a:latin typeface="Calibri"/>
                  <a:ea typeface="Calibri"/>
                  <a:cs typeface="Calibri"/>
                  <a:sym typeface="Calibri"/>
                </a:rPr>
                <a:t>: dor abdominal, dor torácica, dispneia, disfagia, fadiga grave, sinais de anemia</a:t>
              </a:r>
              <a:endParaRPr/>
            </a:p>
          </p:txBody>
        </p:sp>
        <p:cxnSp>
          <p:nvCxnSpPr>
            <p:cNvPr id="16606" name="Google Shape;16606;p279"/>
            <p:cNvCxnSpPr/>
            <p:nvPr/>
          </p:nvCxnSpPr>
          <p:spPr>
            <a:xfrm>
              <a:off x="685800" y="4127500"/>
              <a:ext cx="3454400" cy="0"/>
            </a:xfrm>
            <a:prstGeom prst="straightConnector1">
              <a:avLst/>
            </a:prstGeom>
            <a:noFill/>
            <a:ln cap="flat" cmpd="sng" w="12700">
              <a:solidFill>
                <a:srgbClr val="FF3F40"/>
              </a:solidFill>
              <a:prstDash val="solid"/>
              <a:miter lim="800000"/>
              <a:headEnd len="sm" w="sm" type="none"/>
              <a:tailEnd len="sm" w="sm" type="none"/>
            </a:ln>
          </p:spPr>
        </p:cxnSp>
        <p:sp>
          <p:nvSpPr>
            <p:cNvPr id="16607" name="Google Shape;16607;p279"/>
            <p:cNvSpPr/>
            <p:nvPr/>
          </p:nvSpPr>
          <p:spPr>
            <a:xfrm>
              <a:off x="908807" y="2177643"/>
              <a:ext cx="708497" cy="708495"/>
            </a:xfrm>
            <a:custGeom>
              <a:rect b="b" l="l" r="r" t="t"/>
              <a:pathLst>
                <a:path extrusionOk="0" h="857251" w="857253">
                  <a:moveTo>
                    <a:pt x="591312" y="702821"/>
                  </a:moveTo>
                  <a:cubicBezTo>
                    <a:pt x="598713" y="702821"/>
                    <a:pt x="604714" y="708812"/>
                    <a:pt x="604714" y="716213"/>
                  </a:cubicBezTo>
                  <a:cubicBezTo>
                    <a:pt x="604714" y="723614"/>
                    <a:pt x="598722" y="729605"/>
                    <a:pt x="591312" y="729605"/>
                  </a:cubicBezTo>
                  <a:lnTo>
                    <a:pt x="315716" y="729605"/>
                  </a:lnTo>
                  <a:cubicBezTo>
                    <a:pt x="308324" y="729605"/>
                    <a:pt x="302324" y="723614"/>
                    <a:pt x="302324" y="716213"/>
                  </a:cubicBezTo>
                  <a:cubicBezTo>
                    <a:pt x="302324" y="708812"/>
                    <a:pt x="308324" y="702821"/>
                    <a:pt x="315716" y="702821"/>
                  </a:cubicBezTo>
                  <a:lnTo>
                    <a:pt x="591312" y="702821"/>
                  </a:lnTo>
                  <a:close/>
                  <a:moveTo>
                    <a:pt x="278349" y="410166"/>
                  </a:moveTo>
                  <a:cubicBezTo>
                    <a:pt x="285740" y="410166"/>
                    <a:pt x="291741" y="416166"/>
                    <a:pt x="291741" y="423558"/>
                  </a:cubicBezTo>
                  <a:cubicBezTo>
                    <a:pt x="291741" y="430949"/>
                    <a:pt x="285740" y="436950"/>
                    <a:pt x="278349" y="436950"/>
                  </a:cubicBezTo>
                  <a:lnTo>
                    <a:pt x="132893" y="436950"/>
                  </a:lnTo>
                  <a:cubicBezTo>
                    <a:pt x="125492" y="436950"/>
                    <a:pt x="119501" y="430959"/>
                    <a:pt x="119501" y="423558"/>
                  </a:cubicBezTo>
                  <a:cubicBezTo>
                    <a:pt x="119501" y="416157"/>
                    <a:pt x="125492" y="410166"/>
                    <a:pt x="132893" y="410166"/>
                  </a:cubicBezTo>
                  <a:lnTo>
                    <a:pt x="278349" y="410166"/>
                  </a:lnTo>
                  <a:close/>
                  <a:moveTo>
                    <a:pt x="132893" y="632050"/>
                  </a:moveTo>
                  <a:cubicBezTo>
                    <a:pt x="125492" y="632050"/>
                    <a:pt x="119501" y="626059"/>
                    <a:pt x="119501" y="618658"/>
                  </a:cubicBezTo>
                  <a:cubicBezTo>
                    <a:pt x="119501" y="611257"/>
                    <a:pt x="125492" y="605276"/>
                    <a:pt x="132893" y="605276"/>
                  </a:cubicBezTo>
                  <a:lnTo>
                    <a:pt x="404689" y="605276"/>
                  </a:lnTo>
                  <a:cubicBezTo>
                    <a:pt x="412090" y="605276"/>
                    <a:pt x="418090" y="611276"/>
                    <a:pt x="418090" y="618658"/>
                  </a:cubicBezTo>
                  <a:cubicBezTo>
                    <a:pt x="418090" y="626040"/>
                    <a:pt x="412090" y="632050"/>
                    <a:pt x="404689" y="632050"/>
                  </a:cubicBezTo>
                  <a:lnTo>
                    <a:pt x="132893" y="632050"/>
                  </a:lnTo>
                  <a:close/>
                  <a:moveTo>
                    <a:pt x="236458" y="247764"/>
                  </a:moveTo>
                  <a:lnTo>
                    <a:pt x="198072" y="247764"/>
                  </a:lnTo>
                  <a:lnTo>
                    <a:pt x="198072" y="286150"/>
                  </a:lnTo>
                  <a:lnTo>
                    <a:pt x="171279" y="286150"/>
                  </a:lnTo>
                  <a:lnTo>
                    <a:pt x="171279" y="247764"/>
                  </a:lnTo>
                  <a:lnTo>
                    <a:pt x="132893" y="247764"/>
                  </a:lnTo>
                  <a:lnTo>
                    <a:pt x="132893" y="220980"/>
                  </a:lnTo>
                  <a:lnTo>
                    <a:pt x="171279" y="220980"/>
                  </a:lnTo>
                  <a:lnTo>
                    <a:pt x="171279" y="182594"/>
                  </a:lnTo>
                  <a:lnTo>
                    <a:pt x="198072" y="182594"/>
                  </a:lnTo>
                  <a:lnTo>
                    <a:pt x="198072" y="220980"/>
                  </a:lnTo>
                  <a:lnTo>
                    <a:pt x="236458" y="220980"/>
                  </a:lnTo>
                  <a:lnTo>
                    <a:pt x="236458" y="247764"/>
                  </a:lnTo>
                  <a:lnTo>
                    <a:pt x="236458" y="247764"/>
                  </a:lnTo>
                  <a:close/>
                  <a:moveTo>
                    <a:pt x="267710" y="702821"/>
                  </a:moveTo>
                  <a:cubicBezTo>
                    <a:pt x="275111" y="702821"/>
                    <a:pt x="281102" y="708812"/>
                    <a:pt x="281102" y="716213"/>
                  </a:cubicBezTo>
                  <a:cubicBezTo>
                    <a:pt x="281102" y="723614"/>
                    <a:pt x="275111" y="729605"/>
                    <a:pt x="267710" y="729605"/>
                  </a:cubicBezTo>
                  <a:lnTo>
                    <a:pt x="132893" y="729605"/>
                  </a:lnTo>
                  <a:cubicBezTo>
                    <a:pt x="125492" y="729605"/>
                    <a:pt x="119501" y="723614"/>
                    <a:pt x="119501" y="716213"/>
                  </a:cubicBezTo>
                  <a:cubicBezTo>
                    <a:pt x="119501" y="708812"/>
                    <a:pt x="125492" y="702821"/>
                    <a:pt x="132893" y="702821"/>
                  </a:cubicBezTo>
                  <a:lnTo>
                    <a:pt x="267710" y="702821"/>
                  </a:lnTo>
                  <a:close/>
                  <a:moveTo>
                    <a:pt x="132893" y="534505"/>
                  </a:moveTo>
                  <a:cubicBezTo>
                    <a:pt x="125492" y="534505"/>
                    <a:pt x="119501" y="528514"/>
                    <a:pt x="119501" y="521113"/>
                  </a:cubicBezTo>
                  <a:cubicBezTo>
                    <a:pt x="119501" y="513712"/>
                    <a:pt x="125492" y="507721"/>
                    <a:pt x="132893" y="507721"/>
                  </a:cubicBezTo>
                  <a:lnTo>
                    <a:pt x="359159" y="507721"/>
                  </a:lnTo>
                  <a:cubicBezTo>
                    <a:pt x="366560" y="507721"/>
                    <a:pt x="372551" y="513721"/>
                    <a:pt x="372551" y="521113"/>
                  </a:cubicBezTo>
                  <a:cubicBezTo>
                    <a:pt x="372551" y="528504"/>
                    <a:pt x="366551" y="534505"/>
                    <a:pt x="359159" y="534505"/>
                  </a:cubicBezTo>
                  <a:lnTo>
                    <a:pt x="132893" y="534505"/>
                  </a:lnTo>
                  <a:close/>
                  <a:moveTo>
                    <a:pt x="143427" y="339404"/>
                  </a:moveTo>
                  <a:cubicBezTo>
                    <a:pt x="136036" y="339404"/>
                    <a:pt x="130026" y="333413"/>
                    <a:pt x="130026" y="326003"/>
                  </a:cubicBezTo>
                  <a:cubicBezTo>
                    <a:pt x="130026" y="318592"/>
                    <a:pt x="136027" y="312620"/>
                    <a:pt x="143427" y="312620"/>
                  </a:cubicBezTo>
                  <a:lnTo>
                    <a:pt x="395278" y="312620"/>
                  </a:lnTo>
                  <a:cubicBezTo>
                    <a:pt x="402679" y="312620"/>
                    <a:pt x="408680" y="318621"/>
                    <a:pt x="408680" y="326003"/>
                  </a:cubicBezTo>
                  <a:cubicBezTo>
                    <a:pt x="408680" y="333385"/>
                    <a:pt x="402679" y="339404"/>
                    <a:pt x="395278" y="339404"/>
                  </a:cubicBezTo>
                  <a:lnTo>
                    <a:pt x="143427" y="339404"/>
                  </a:lnTo>
                  <a:close/>
                  <a:moveTo>
                    <a:pt x="279968" y="232153"/>
                  </a:moveTo>
                  <a:cubicBezTo>
                    <a:pt x="272567" y="232153"/>
                    <a:pt x="266576" y="226152"/>
                    <a:pt x="266576" y="218761"/>
                  </a:cubicBezTo>
                  <a:cubicBezTo>
                    <a:pt x="266576" y="211369"/>
                    <a:pt x="272567" y="205359"/>
                    <a:pt x="279968" y="205359"/>
                  </a:cubicBezTo>
                  <a:lnTo>
                    <a:pt x="591312" y="205359"/>
                  </a:lnTo>
                  <a:cubicBezTo>
                    <a:pt x="598713" y="205359"/>
                    <a:pt x="604714" y="211360"/>
                    <a:pt x="604714" y="218761"/>
                  </a:cubicBezTo>
                  <a:cubicBezTo>
                    <a:pt x="604714" y="226162"/>
                    <a:pt x="598722" y="232153"/>
                    <a:pt x="591312" y="232153"/>
                  </a:cubicBezTo>
                  <a:lnTo>
                    <a:pt x="279968" y="232153"/>
                  </a:lnTo>
                  <a:close/>
                  <a:moveTo>
                    <a:pt x="562670" y="62436"/>
                  </a:moveTo>
                  <a:lnTo>
                    <a:pt x="562670" y="88859"/>
                  </a:lnTo>
                  <a:lnTo>
                    <a:pt x="652586" y="88859"/>
                  </a:lnTo>
                  <a:cubicBezTo>
                    <a:pt x="659987" y="88859"/>
                    <a:pt x="665988" y="94859"/>
                    <a:pt x="665988" y="102251"/>
                  </a:cubicBezTo>
                  <a:lnTo>
                    <a:pt x="665988" y="263947"/>
                  </a:lnTo>
                  <a:cubicBezTo>
                    <a:pt x="676942" y="267414"/>
                    <a:pt x="687429" y="271691"/>
                    <a:pt x="697421" y="276701"/>
                  </a:cubicBezTo>
                  <a:lnTo>
                    <a:pt x="697421" y="83877"/>
                  </a:lnTo>
                  <a:cubicBezTo>
                    <a:pt x="697421" y="77981"/>
                    <a:pt x="695011" y="72619"/>
                    <a:pt x="691124" y="68732"/>
                  </a:cubicBezTo>
                  <a:cubicBezTo>
                    <a:pt x="687229" y="64846"/>
                    <a:pt x="681876" y="62427"/>
                    <a:pt x="675980" y="62427"/>
                  </a:cubicBezTo>
                  <a:lnTo>
                    <a:pt x="562680" y="62427"/>
                  </a:lnTo>
                  <a:close/>
                  <a:moveTo>
                    <a:pt x="559746" y="115643"/>
                  </a:moveTo>
                  <a:cubicBezTo>
                    <a:pt x="557308" y="122301"/>
                    <a:pt x="553441" y="128283"/>
                    <a:pt x="548526" y="133198"/>
                  </a:cubicBezTo>
                  <a:cubicBezTo>
                    <a:pt x="539791" y="141932"/>
                    <a:pt x="527733" y="147342"/>
                    <a:pt x="514436" y="147342"/>
                  </a:cubicBezTo>
                  <a:lnTo>
                    <a:pt x="209779" y="147342"/>
                  </a:lnTo>
                  <a:cubicBezTo>
                    <a:pt x="196482" y="147342"/>
                    <a:pt x="184423" y="141932"/>
                    <a:pt x="175689" y="133198"/>
                  </a:cubicBezTo>
                  <a:cubicBezTo>
                    <a:pt x="170774" y="128283"/>
                    <a:pt x="166907" y="122301"/>
                    <a:pt x="164459" y="115643"/>
                  </a:cubicBezTo>
                  <a:lnTo>
                    <a:pt x="85020" y="115643"/>
                  </a:lnTo>
                  <a:lnTo>
                    <a:pt x="85020" y="777259"/>
                  </a:lnTo>
                  <a:lnTo>
                    <a:pt x="639194" y="777259"/>
                  </a:lnTo>
                  <a:lnTo>
                    <a:pt x="639194" y="681199"/>
                  </a:lnTo>
                  <a:cubicBezTo>
                    <a:pt x="605695" y="687314"/>
                    <a:pt x="571995" y="685248"/>
                    <a:pt x="540572" y="676075"/>
                  </a:cubicBezTo>
                  <a:cubicBezTo>
                    <a:pt x="488537" y="660892"/>
                    <a:pt x="442722" y="626212"/>
                    <a:pt x="414261" y="576910"/>
                  </a:cubicBezTo>
                  <a:cubicBezTo>
                    <a:pt x="386705" y="529161"/>
                    <a:pt x="377352" y="470935"/>
                    <a:pt x="392735" y="413518"/>
                  </a:cubicBezTo>
                  <a:cubicBezTo>
                    <a:pt x="408127" y="356073"/>
                    <a:pt x="445351" y="310296"/>
                    <a:pt x="493081" y="282721"/>
                  </a:cubicBezTo>
                  <a:cubicBezTo>
                    <a:pt x="536038" y="257908"/>
                    <a:pt x="587483" y="247850"/>
                    <a:pt x="639194" y="257280"/>
                  </a:cubicBezTo>
                  <a:lnTo>
                    <a:pt x="639194" y="115633"/>
                  </a:lnTo>
                  <a:lnTo>
                    <a:pt x="559746" y="115633"/>
                  </a:lnTo>
                  <a:close/>
                  <a:moveTo>
                    <a:pt x="161534" y="88849"/>
                  </a:moveTo>
                  <a:lnTo>
                    <a:pt x="161534" y="62427"/>
                  </a:lnTo>
                  <a:lnTo>
                    <a:pt x="48235" y="62427"/>
                  </a:lnTo>
                  <a:cubicBezTo>
                    <a:pt x="42339" y="62427"/>
                    <a:pt x="36976" y="64846"/>
                    <a:pt x="33090" y="68732"/>
                  </a:cubicBezTo>
                  <a:cubicBezTo>
                    <a:pt x="29204" y="72619"/>
                    <a:pt x="26794" y="77981"/>
                    <a:pt x="26794" y="83877"/>
                  </a:cubicBezTo>
                  <a:lnTo>
                    <a:pt x="26794" y="809025"/>
                  </a:lnTo>
                  <a:cubicBezTo>
                    <a:pt x="26794" y="814921"/>
                    <a:pt x="29204" y="820284"/>
                    <a:pt x="33090" y="824170"/>
                  </a:cubicBezTo>
                  <a:cubicBezTo>
                    <a:pt x="36976" y="828056"/>
                    <a:pt x="42339" y="830475"/>
                    <a:pt x="48235" y="830475"/>
                  </a:cubicBezTo>
                  <a:lnTo>
                    <a:pt x="675970" y="830475"/>
                  </a:lnTo>
                  <a:cubicBezTo>
                    <a:pt x="681866" y="830475"/>
                    <a:pt x="687229" y="828056"/>
                    <a:pt x="691115" y="824170"/>
                  </a:cubicBezTo>
                  <a:cubicBezTo>
                    <a:pt x="695001" y="820284"/>
                    <a:pt x="697411" y="814921"/>
                    <a:pt x="697411" y="809025"/>
                  </a:cubicBezTo>
                  <a:lnTo>
                    <a:pt x="697411" y="758428"/>
                  </a:lnTo>
                  <a:lnTo>
                    <a:pt x="681047" y="730091"/>
                  </a:lnTo>
                  <a:cubicBezTo>
                    <a:pt x="677380" y="723719"/>
                    <a:pt x="679571" y="715585"/>
                    <a:pt x="685924" y="711908"/>
                  </a:cubicBezTo>
                  <a:lnTo>
                    <a:pt x="694258" y="707069"/>
                  </a:lnTo>
                  <a:lnTo>
                    <a:pt x="673903" y="671808"/>
                  </a:lnTo>
                  <a:cubicBezTo>
                    <a:pt x="671284" y="672760"/>
                    <a:pt x="668636" y="673656"/>
                    <a:pt x="665978" y="674513"/>
                  </a:cubicBezTo>
                  <a:lnTo>
                    <a:pt x="665978" y="790670"/>
                  </a:lnTo>
                  <a:cubicBezTo>
                    <a:pt x="665978" y="798071"/>
                    <a:pt x="659978" y="804072"/>
                    <a:pt x="652577" y="804072"/>
                  </a:cubicBezTo>
                  <a:lnTo>
                    <a:pt x="71618" y="804072"/>
                  </a:lnTo>
                  <a:cubicBezTo>
                    <a:pt x="64227" y="804072"/>
                    <a:pt x="58217" y="798071"/>
                    <a:pt x="58217" y="790670"/>
                  </a:cubicBezTo>
                  <a:lnTo>
                    <a:pt x="58217" y="102241"/>
                  </a:lnTo>
                  <a:cubicBezTo>
                    <a:pt x="58217" y="94850"/>
                    <a:pt x="64218" y="88849"/>
                    <a:pt x="71618" y="88849"/>
                  </a:cubicBezTo>
                  <a:lnTo>
                    <a:pt x="161544" y="88849"/>
                  </a:lnTo>
                  <a:close/>
                  <a:moveTo>
                    <a:pt x="163201" y="35643"/>
                  </a:moveTo>
                  <a:lnTo>
                    <a:pt x="48235" y="35643"/>
                  </a:lnTo>
                  <a:cubicBezTo>
                    <a:pt x="34938" y="35643"/>
                    <a:pt x="22879" y="41053"/>
                    <a:pt x="14145" y="49787"/>
                  </a:cubicBezTo>
                  <a:cubicBezTo>
                    <a:pt x="5410" y="58522"/>
                    <a:pt x="0" y="70590"/>
                    <a:pt x="0" y="83877"/>
                  </a:cubicBezTo>
                  <a:lnTo>
                    <a:pt x="0" y="809025"/>
                  </a:lnTo>
                  <a:cubicBezTo>
                    <a:pt x="0" y="822312"/>
                    <a:pt x="5410" y="834380"/>
                    <a:pt x="14145" y="843115"/>
                  </a:cubicBezTo>
                  <a:cubicBezTo>
                    <a:pt x="22879" y="851840"/>
                    <a:pt x="34947" y="857250"/>
                    <a:pt x="48235" y="857250"/>
                  </a:cubicBezTo>
                  <a:lnTo>
                    <a:pt x="675970" y="857250"/>
                  </a:lnTo>
                  <a:cubicBezTo>
                    <a:pt x="689267" y="857250"/>
                    <a:pt x="701326" y="851840"/>
                    <a:pt x="710060" y="843115"/>
                  </a:cubicBezTo>
                  <a:cubicBezTo>
                    <a:pt x="721252" y="831913"/>
                    <a:pt x="724214" y="820074"/>
                    <a:pt x="724214" y="804824"/>
                  </a:cubicBezTo>
                  <a:cubicBezTo>
                    <a:pt x="728024" y="811425"/>
                    <a:pt x="731815" y="818055"/>
                    <a:pt x="735635" y="824656"/>
                  </a:cubicBezTo>
                  <a:cubicBezTo>
                    <a:pt x="744617" y="840210"/>
                    <a:pt x="759123" y="850678"/>
                    <a:pt x="775268" y="855002"/>
                  </a:cubicBezTo>
                  <a:cubicBezTo>
                    <a:pt x="793614" y="859917"/>
                    <a:pt x="812168" y="856545"/>
                    <a:pt x="826999" y="847173"/>
                  </a:cubicBezTo>
                  <a:cubicBezTo>
                    <a:pt x="840362" y="838724"/>
                    <a:pt x="850697" y="825408"/>
                    <a:pt x="855126" y="808882"/>
                  </a:cubicBezTo>
                  <a:cubicBezTo>
                    <a:pt x="859346" y="793128"/>
                    <a:pt x="857412" y="772420"/>
                    <a:pt x="848230" y="758647"/>
                  </a:cubicBezTo>
                  <a:cubicBezTo>
                    <a:pt x="830170" y="727386"/>
                    <a:pt x="812168" y="696097"/>
                    <a:pt x="794071" y="664864"/>
                  </a:cubicBezTo>
                  <a:cubicBezTo>
                    <a:pt x="790365" y="658473"/>
                    <a:pt x="782193" y="656301"/>
                    <a:pt x="775802" y="659997"/>
                  </a:cubicBezTo>
                  <a:lnTo>
                    <a:pt x="767496" y="664788"/>
                  </a:lnTo>
                  <a:lnTo>
                    <a:pt x="746265" y="627993"/>
                  </a:lnTo>
                  <a:cubicBezTo>
                    <a:pt x="778231" y="598742"/>
                    <a:pt x="799662" y="561499"/>
                    <a:pt x="809644" y="521579"/>
                  </a:cubicBezTo>
                  <a:cubicBezTo>
                    <a:pt x="822817" y="468868"/>
                    <a:pt x="816045" y="411461"/>
                    <a:pt x="787241" y="361550"/>
                  </a:cubicBezTo>
                  <a:cubicBezTo>
                    <a:pt x="771649" y="334547"/>
                    <a:pt x="750246" y="310906"/>
                    <a:pt x="724214" y="292675"/>
                  </a:cubicBezTo>
                  <a:lnTo>
                    <a:pt x="724214" y="83877"/>
                  </a:lnTo>
                  <a:cubicBezTo>
                    <a:pt x="724214" y="70590"/>
                    <a:pt x="718804" y="58522"/>
                    <a:pt x="710060" y="49787"/>
                  </a:cubicBezTo>
                  <a:cubicBezTo>
                    <a:pt x="701326" y="41062"/>
                    <a:pt x="689267" y="35643"/>
                    <a:pt x="675970" y="35643"/>
                  </a:cubicBezTo>
                  <a:lnTo>
                    <a:pt x="561003" y="35643"/>
                  </a:lnTo>
                  <a:cubicBezTo>
                    <a:pt x="558765" y="27384"/>
                    <a:pt x="554393" y="20022"/>
                    <a:pt x="548526" y="14145"/>
                  </a:cubicBezTo>
                  <a:cubicBezTo>
                    <a:pt x="539791" y="5410"/>
                    <a:pt x="527733" y="0"/>
                    <a:pt x="514436" y="0"/>
                  </a:cubicBezTo>
                  <a:lnTo>
                    <a:pt x="209779" y="0"/>
                  </a:lnTo>
                  <a:cubicBezTo>
                    <a:pt x="196482" y="0"/>
                    <a:pt x="184423" y="5410"/>
                    <a:pt x="175689" y="14145"/>
                  </a:cubicBezTo>
                  <a:cubicBezTo>
                    <a:pt x="169821" y="20022"/>
                    <a:pt x="165440" y="27394"/>
                    <a:pt x="163211" y="35643"/>
                  </a:cubicBezTo>
                  <a:lnTo>
                    <a:pt x="163211" y="35643"/>
                  </a:lnTo>
                  <a:close/>
                  <a:moveTo>
                    <a:pt x="535877" y="99108"/>
                  </a:moveTo>
                  <a:cubicBezTo>
                    <a:pt x="535877" y="105004"/>
                    <a:pt x="533457" y="110366"/>
                    <a:pt x="529571" y="114252"/>
                  </a:cubicBezTo>
                  <a:cubicBezTo>
                    <a:pt x="525685" y="118139"/>
                    <a:pt x="520322" y="120558"/>
                    <a:pt x="514426" y="120558"/>
                  </a:cubicBezTo>
                  <a:lnTo>
                    <a:pt x="209769" y="120558"/>
                  </a:lnTo>
                  <a:cubicBezTo>
                    <a:pt x="203864" y="120558"/>
                    <a:pt x="198511" y="118139"/>
                    <a:pt x="194624" y="114252"/>
                  </a:cubicBezTo>
                  <a:cubicBezTo>
                    <a:pt x="190738" y="110366"/>
                    <a:pt x="188328" y="105004"/>
                    <a:pt x="188328" y="99108"/>
                  </a:cubicBezTo>
                  <a:lnTo>
                    <a:pt x="188328" y="48225"/>
                  </a:lnTo>
                  <a:cubicBezTo>
                    <a:pt x="188328" y="42329"/>
                    <a:pt x="190738" y="36976"/>
                    <a:pt x="194624" y="33080"/>
                  </a:cubicBezTo>
                  <a:cubicBezTo>
                    <a:pt x="198511" y="29194"/>
                    <a:pt x="203873" y="26784"/>
                    <a:pt x="209769" y="26784"/>
                  </a:cubicBezTo>
                  <a:lnTo>
                    <a:pt x="514426" y="26784"/>
                  </a:lnTo>
                  <a:cubicBezTo>
                    <a:pt x="520322" y="26784"/>
                    <a:pt x="525685" y="29204"/>
                    <a:pt x="529571" y="33080"/>
                  </a:cubicBezTo>
                  <a:cubicBezTo>
                    <a:pt x="534019" y="37528"/>
                    <a:pt x="535877" y="42824"/>
                    <a:pt x="535877" y="49035"/>
                  </a:cubicBezTo>
                  <a:lnTo>
                    <a:pt x="535877" y="99108"/>
                  </a:lnTo>
                  <a:lnTo>
                    <a:pt x="535877" y="99108"/>
                  </a:lnTo>
                  <a:close/>
                  <a:moveTo>
                    <a:pt x="506482" y="305857"/>
                  </a:moveTo>
                  <a:cubicBezTo>
                    <a:pt x="464687" y="329994"/>
                    <a:pt x="432083" y="370094"/>
                    <a:pt x="418595" y="420424"/>
                  </a:cubicBezTo>
                  <a:cubicBezTo>
                    <a:pt x="405098" y="470783"/>
                    <a:pt x="413271" y="521827"/>
                    <a:pt x="437388" y="563623"/>
                  </a:cubicBezTo>
                  <a:cubicBezTo>
                    <a:pt x="463106" y="608181"/>
                    <a:pt x="504349" y="638270"/>
                    <a:pt x="550383" y="651015"/>
                  </a:cubicBezTo>
                  <a:cubicBezTo>
                    <a:pt x="597427" y="664035"/>
                    <a:pt x="649472" y="658930"/>
                    <a:pt x="695011" y="632622"/>
                  </a:cubicBezTo>
                  <a:cubicBezTo>
                    <a:pt x="741159" y="605961"/>
                    <a:pt x="771811" y="562708"/>
                    <a:pt x="783755" y="514731"/>
                  </a:cubicBezTo>
                  <a:cubicBezTo>
                    <a:pt x="795147" y="468963"/>
                    <a:pt x="789518" y="418900"/>
                    <a:pt x="764105" y="374847"/>
                  </a:cubicBezTo>
                  <a:cubicBezTo>
                    <a:pt x="739226" y="331737"/>
                    <a:pt x="698459" y="300342"/>
                    <a:pt x="650596" y="287284"/>
                  </a:cubicBezTo>
                  <a:cubicBezTo>
                    <a:pt x="602942" y="274282"/>
                    <a:pt x="550955" y="280168"/>
                    <a:pt x="506482" y="305857"/>
                  </a:cubicBezTo>
                  <a:lnTo>
                    <a:pt x="506482" y="305857"/>
                  </a:lnTo>
                  <a:close/>
                  <a:moveTo>
                    <a:pt x="755542" y="510692"/>
                  </a:moveTo>
                  <a:cubicBezTo>
                    <a:pt x="744941" y="550278"/>
                    <a:pt x="719195" y="585826"/>
                    <a:pt x="680828" y="607981"/>
                  </a:cubicBezTo>
                  <a:cubicBezTo>
                    <a:pt x="642499" y="630107"/>
                    <a:pt x="598856" y="634613"/>
                    <a:pt x="559279" y="624002"/>
                  </a:cubicBezTo>
                  <a:cubicBezTo>
                    <a:pt x="517046" y="612686"/>
                    <a:pt x="482689" y="585149"/>
                    <a:pt x="461982" y="549345"/>
                  </a:cubicBezTo>
                  <a:cubicBezTo>
                    <a:pt x="440579" y="512350"/>
                    <a:pt x="434978" y="468735"/>
                    <a:pt x="445951" y="427768"/>
                  </a:cubicBezTo>
                  <a:cubicBezTo>
                    <a:pt x="457152" y="385963"/>
                    <a:pt x="483956" y="352444"/>
                    <a:pt x="518417" y="331803"/>
                  </a:cubicBezTo>
                  <a:cubicBezTo>
                    <a:pt x="554346" y="310296"/>
                    <a:pt x="598608" y="302771"/>
                    <a:pt x="642204" y="314458"/>
                  </a:cubicBezTo>
                  <a:cubicBezTo>
                    <a:pt x="685400" y="326031"/>
                    <a:pt x="719623" y="353968"/>
                    <a:pt x="740054" y="389782"/>
                  </a:cubicBezTo>
                  <a:cubicBezTo>
                    <a:pt x="760219" y="425139"/>
                    <a:pt x="766934" y="468163"/>
                    <a:pt x="755533" y="510692"/>
                  </a:cubicBezTo>
                  <a:lnTo>
                    <a:pt x="755533" y="510692"/>
                  </a:lnTo>
                  <a:close/>
                  <a:moveTo>
                    <a:pt x="733768" y="480689"/>
                  </a:moveTo>
                  <a:cubicBezTo>
                    <a:pt x="733082" y="488490"/>
                    <a:pt x="731720" y="496233"/>
                    <a:pt x="729701" y="503787"/>
                  </a:cubicBezTo>
                  <a:cubicBezTo>
                    <a:pt x="720852" y="536810"/>
                    <a:pt x="699440" y="566442"/>
                    <a:pt x="667550" y="584845"/>
                  </a:cubicBezTo>
                  <a:cubicBezTo>
                    <a:pt x="635632" y="603266"/>
                    <a:pt x="599237" y="607000"/>
                    <a:pt x="566195" y="598151"/>
                  </a:cubicBezTo>
                  <a:cubicBezTo>
                    <a:pt x="530809" y="588674"/>
                    <a:pt x="501844" y="565433"/>
                    <a:pt x="484594" y="535067"/>
                  </a:cubicBezTo>
                  <a:cubicBezTo>
                    <a:pt x="475278" y="518665"/>
                    <a:pt x="469373" y="500196"/>
                    <a:pt x="467706" y="480679"/>
                  </a:cubicBezTo>
                  <a:lnTo>
                    <a:pt x="536067" y="480660"/>
                  </a:lnTo>
                  <a:cubicBezTo>
                    <a:pt x="540791" y="480660"/>
                    <a:pt x="545354" y="478155"/>
                    <a:pt x="547792" y="473716"/>
                  </a:cubicBezTo>
                  <a:lnTo>
                    <a:pt x="554136" y="462191"/>
                  </a:lnTo>
                  <a:lnTo>
                    <a:pt x="583102" y="543030"/>
                  </a:lnTo>
                  <a:cubicBezTo>
                    <a:pt x="587550" y="555441"/>
                    <a:pt x="605695" y="554584"/>
                    <a:pt x="608733" y="541563"/>
                  </a:cubicBezTo>
                  <a:lnTo>
                    <a:pt x="630574" y="449094"/>
                  </a:lnTo>
                  <a:lnTo>
                    <a:pt x="637785" y="470935"/>
                  </a:lnTo>
                  <a:cubicBezTo>
                    <a:pt x="639375" y="476555"/>
                    <a:pt x="644547" y="480679"/>
                    <a:pt x="650681" y="480679"/>
                  </a:cubicBezTo>
                  <a:lnTo>
                    <a:pt x="733777" y="480679"/>
                  </a:lnTo>
                  <a:close/>
                  <a:moveTo>
                    <a:pt x="468135" y="453895"/>
                  </a:moveTo>
                  <a:cubicBezTo>
                    <a:pt x="468897" y="447399"/>
                    <a:pt x="470116" y="440969"/>
                    <a:pt x="471811" y="434673"/>
                  </a:cubicBezTo>
                  <a:cubicBezTo>
                    <a:pt x="481060" y="400145"/>
                    <a:pt x="503053" y="372418"/>
                    <a:pt x="531371" y="355206"/>
                  </a:cubicBezTo>
                  <a:cubicBezTo>
                    <a:pt x="561442" y="336918"/>
                    <a:pt x="598637" y="330479"/>
                    <a:pt x="635318" y="340309"/>
                  </a:cubicBezTo>
                  <a:cubicBezTo>
                    <a:pt x="670912" y="349844"/>
                    <a:pt x="700078" y="373342"/>
                    <a:pt x="717299" y="404070"/>
                  </a:cubicBezTo>
                  <a:cubicBezTo>
                    <a:pt x="725776" y="419195"/>
                    <a:pt x="731368" y="436074"/>
                    <a:pt x="733416" y="453904"/>
                  </a:cubicBezTo>
                  <a:lnTo>
                    <a:pt x="660349" y="453904"/>
                  </a:lnTo>
                  <a:lnTo>
                    <a:pt x="641156" y="395745"/>
                  </a:lnTo>
                  <a:cubicBezTo>
                    <a:pt x="638851" y="388715"/>
                    <a:pt x="631279" y="384905"/>
                    <a:pt x="624259" y="387220"/>
                  </a:cubicBezTo>
                  <a:cubicBezTo>
                    <a:pt x="619497" y="388782"/>
                    <a:pt x="616210" y="392773"/>
                    <a:pt x="615305" y="397364"/>
                  </a:cubicBezTo>
                  <a:lnTo>
                    <a:pt x="593074" y="491490"/>
                  </a:lnTo>
                  <a:lnTo>
                    <a:pt x="569338" y="425244"/>
                  </a:lnTo>
                  <a:cubicBezTo>
                    <a:pt x="566852" y="418281"/>
                    <a:pt x="559194" y="414642"/>
                    <a:pt x="552231" y="417128"/>
                  </a:cubicBezTo>
                  <a:cubicBezTo>
                    <a:pt x="548792" y="418348"/>
                    <a:pt x="546173" y="420843"/>
                    <a:pt x="544687" y="423882"/>
                  </a:cubicBezTo>
                  <a:lnTo>
                    <a:pt x="528171" y="453904"/>
                  </a:lnTo>
                  <a:lnTo>
                    <a:pt x="468135" y="453904"/>
                  </a:lnTo>
                  <a:close/>
                  <a:moveTo>
                    <a:pt x="359169" y="410166"/>
                  </a:moveTo>
                  <a:cubicBezTo>
                    <a:pt x="366570" y="410166"/>
                    <a:pt x="372561" y="416166"/>
                    <a:pt x="372561" y="423558"/>
                  </a:cubicBezTo>
                  <a:cubicBezTo>
                    <a:pt x="372561" y="430949"/>
                    <a:pt x="366560" y="436950"/>
                    <a:pt x="359169" y="436950"/>
                  </a:cubicBezTo>
                  <a:lnTo>
                    <a:pt x="322640" y="436950"/>
                  </a:lnTo>
                  <a:cubicBezTo>
                    <a:pt x="315239" y="436950"/>
                    <a:pt x="309239" y="430959"/>
                    <a:pt x="309239" y="423558"/>
                  </a:cubicBezTo>
                  <a:cubicBezTo>
                    <a:pt x="309239" y="416157"/>
                    <a:pt x="315239" y="410166"/>
                    <a:pt x="322640" y="410166"/>
                  </a:cubicBezTo>
                  <a:lnTo>
                    <a:pt x="359169" y="410166"/>
                  </a:lnTo>
                  <a:close/>
                  <a:moveTo>
                    <a:pt x="698678" y="661330"/>
                  </a:moveTo>
                  <a:lnTo>
                    <a:pt x="725700" y="645728"/>
                  </a:lnTo>
                  <a:lnTo>
                    <a:pt x="744398" y="678132"/>
                  </a:lnTo>
                  <a:lnTo>
                    <a:pt x="717385" y="693725"/>
                  </a:lnTo>
                  <a:lnTo>
                    <a:pt x="698687" y="661330"/>
                  </a:lnTo>
                  <a:lnTo>
                    <a:pt x="698687" y="661330"/>
                  </a:lnTo>
                  <a:close/>
                  <a:moveTo>
                    <a:pt x="758342" y="810578"/>
                  </a:moveTo>
                  <a:lnTo>
                    <a:pt x="710860" y="728358"/>
                  </a:lnTo>
                  <a:lnTo>
                    <a:pt x="777640" y="689801"/>
                  </a:lnTo>
                  <a:lnTo>
                    <a:pt x="826046" y="773659"/>
                  </a:lnTo>
                  <a:cubicBezTo>
                    <a:pt x="830866" y="782584"/>
                    <a:pt x="831761" y="792718"/>
                    <a:pt x="829285" y="801976"/>
                  </a:cubicBezTo>
                  <a:cubicBezTo>
                    <a:pt x="826656" y="811759"/>
                    <a:pt x="820617" y="819588"/>
                    <a:pt x="812787" y="824551"/>
                  </a:cubicBezTo>
                  <a:cubicBezTo>
                    <a:pt x="804043" y="830104"/>
                    <a:pt x="793071" y="832066"/>
                    <a:pt x="782184" y="829151"/>
                  </a:cubicBezTo>
                  <a:cubicBezTo>
                    <a:pt x="770715" y="826084"/>
                    <a:pt x="764677" y="820160"/>
                    <a:pt x="758342" y="81057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pic>
        <p:nvPicPr>
          <p:cNvPr descr="Pessoas sentadas ao redor de um computador com a imagem de uma pessoa&#10;&#10;Descrição gerada automaticamente com confiança média" id="16608" name="Google Shape;16608;p279"/>
          <p:cNvPicPr preferRelativeResize="0"/>
          <p:nvPr/>
        </p:nvPicPr>
        <p:blipFill rotWithShape="1">
          <a:blip r:embed="rId3">
            <a:alphaModFix/>
          </a:blip>
          <a:srcRect b="0" l="0" r="0" t="0"/>
          <a:stretch/>
        </p:blipFill>
        <p:spPr>
          <a:xfrm>
            <a:off x="9769928" y="2346374"/>
            <a:ext cx="2233324" cy="33499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grpSp>
        <p:nvGrpSpPr>
          <p:cNvPr id="16609" name="Google Shape;16609;p279"/>
          <p:cNvGrpSpPr/>
          <p:nvPr/>
        </p:nvGrpSpPr>
        <p:grpSpPr>
          <a:xfrm>
            <a:off x="5272881" y="2229055"/>
            <a:ext cx="4220886" cy="3520964"/>
            <a:chOff x="5272881" y="2229055"/>
            <a:chExt cx="4220886" cy="3520964"/>
          </a:xfrm>
        </p:grpSpPr>
        <p:sp>
          <p:nvSpPr>
            <p:cNvPr id="16610" name="Google Shape;16610;p279"/>
            <p:cNvSpPr txBox="1"/>
            <p:nvPr/>
          </p:nvSpPr>
          <p:spPr>
            <a:xfrm>
              <a:off x="5272881" y="2229055"/>
              <a:ext cx="4220886" cy="3520964"/>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rgbClr val="283C8C"/>
                </a:buClr>
                <a:buSzPts val="1600"/>
                <a:buFont typeface="Calibri"/>
                <a:buNone/>
              </a:pPr>
              <a:r>
                <a:rPr b="1" i="0" lang="pt-BR" sz="1600" u="none" cap="none" strike="noStrike">
                  <a:solidFill>
                    <a:srgbClr val="283C8C"/>
                  </a:solidFill>
                  <a:latin typeface="Calibri"/>
                  <a:ea typeface="Calibri"/>
                  <a:cs typeface="Calibri"/>
                  <a:sym typeface="Calibri"/>
                </a:rPr>
                <a:t>Pessoas com Coombs negativo,</a:t>
              </a:r>
              <a:r>
                <a:rPr b="0" i="0" lang="pt-BR" sz="1600" u="none" cap="none" strike="noStrike">
                  <a:solidFill>
                    <a:srgbClr val="312417"/>
                  </a:solidFill>
                  <a:latin typeface="Calibri"/>
                  <a:ea typeface="Calibri"/>
                  <a:cs typeface="Calibri"/>
                  <a:sym typeface="Calibri"/>
                </a:rPr>
                <a:t> </a:t>
              </a:r>
              <a:r>
                <a:rPr b="0" i="0" lang="pt-BR" sz="1600" u="none" cap="none" strike="noStrike">
                  <a:solidFill>
                    <a:schemeClr val="dk1"/>
                  </a:solidFill>
                  <a:latin typeface="Calibri"/>
                  <a:ea typeface="Calibri"/>
                  <a:cs typeface="Calibri"/>
                  <a:sym typeface="Calibri"/>
                </a:rPr>
                <a:t>marcadores de hemólise, como DHL (desidrogenase láctica) e reticulócitos elevados, associados à hemoglobinúria </a:t>
              </a:r>
              <a:endParaRPr/>
            </a:p>
            <a:p>
              <a:pPr indent="0" lvl="0" marL="0" marR="0" rtl="0" algn="l">
                <a:lnSpc>
                  <a:spcPct val="90000"/>
                </a:lnSpc>
                <a:spcBef>
                  <a:spcPts val="1200"/>
                </a:spcBef>
                <a:spcAft>
                  <a:spcPts val="0"/>
                </a:spcAft>
                <a:buClr>
                  <a:srgbClr val="283C8C"/>
                </a:buClr>
                <a:buSzPts val="1600"/>
                <a:buFont typeface="Calibri"/>
                <a:buNone/>
              </a:pPr>
              <a:r>
                <a:rPr b="1" i="0" lang="pt-BR" sz="1600" u="none" cap="none" strike="noStrike">
                  <a:solidFill>
                    <a:srgbClr val="283C8C"/>
                  </a:solidFill>
                  <a:latin typeface="Calibri"/>
                  <a:ea typeface="Calibri"/>
                  <a:cs typeface="Calibri"/>
                  <a:sym typeface="Calibri"/>
                </a:rPr>
                <a:t>Pacientes com anemia </a:t>
              </a:r>
              <a:r>
                <a:rPr b="0" i="0" lang="pt-BR" sz="1600" u="none" cap="none" strike="noStrike">
                  <a:solidFill>
                    <a:schemeClr val="dk1"/>
                  </a:solidFill>
                  <a:latin typeface="Calibri"/>
                  <a:ea typeface="Calibri"/>
                  <a:cs typeface="Calibri"/>
                  <a:sym typeface="Calibri"/>
                </a:rPr>
                <a:t>aplástica ou síndrome mielodisplásica hipoplásica com evidência de hemólise </a:t>
              </a:r>
              <a:endParaRPr/>
            </a:p>
            <a:p>
              <a:pPr indent="0" lvl="0" marL="0" marR="0" rtl="0" algn="l">
                <a:lnSpc>
                  <a:spcPct val="90000"/>
                </a:lnSpc>
                <a:spcBef>
                  <a:spcPts val="1200"/>
                </a:spcBef>
                <a:spcAft>
                  <a:spcPts val="0"/>
                </a:spcAft>
                <a:buClr>
                  <a:srgbClr val="283C8C"/>
                </a:buClr>
                <a:buSzPts val="1600"/>
                <a:buFont typeface="Calibri"/>
                <a:buNone/>
              </a:pPr>
              <a:r>
                <a:rPr b="1" i="0" lang="pt-BR" sz="1600" u="none" cap="none" strike="noStrike">
                  <a:solidFill>
                    <a:srgbClr val="283C8C"/>
                  </a:solidFill>
                  <a:latin typeface="Calibri"/>
                  <a:ea typeface="Calibri"/>
                  <a:cs typeface="Calibri"/>
                  <a:sym typeface="Calibri"/>
                </a:rPr>
                <a:t>Tromboses em locais incomuns,</a:t>
              </a:r>
              <a:r>
                <a:rPr b="0" i="0" lang="pt-BR" sz="1600" u="none" cap="none" strike="noStrike">
                  <a:solidFill>
                    <a:srgbClr val="312417"/>
                  </a:solidFill>
                  <a:latin typeface="Calibri"/>
                  <a:ea typeface="Calibri"/>
                  <a:cs typeface="Calibri"/>
                  <a:sym typeface="Calibri"/>
                </a:rPr>
                <a:t> </a:t>
              </a:r>
              <a:r>
                <a:rPr b="0" i="0" lang="pt-BR" sz="1600" u="none" cap="none" strike="noStrike">
                  <a:solidFill>
                    <a:schemeClr val="dk1"/>
                  </a:solidFill>
                  <a:latin typeface="Calibri"/>
                  <a:ea typeface="Calibri"/>
                  <a:cs typeface="Calibri"/>
                  <a:sym typeface="Calibri"/>
                </a:rPr>
                <a:t>concomitante à hemólise e sintomas de HPN </a:t>
              </a:r>
              <a:endParaRPr/>
            </a:p>
            <a:p>
              <a:pPr indent="0" lvl="0" marL="0" marR="0" rtl="0" algn="l">
                <a:lnSpc>
                  <a:spcPct val="90000"/>
                </a:lnSpc>
                <a:spcBef>
                  <a:spcPts val="1200"/>
                </a:spcBef>
                <a:spcAft>
                  <a:spcPts val="0"/>
                </a:spcAft>
                <a:buClr>
                  <a:schemeClr val="dk1"/>
                </a:buClr>
                <a:buSzPts val="1600"/>
                <a:buFont typeface="Calibri"/>
                <a:buNone/>
              </a:pPr>
              <a:r>
                <a:rPr b="0" i="0" lang="pt-BR" sz="1600" u="none" cap="none" strike="noStrike">
                  <a:solidFill>
                    <a:schemeClr val="dk1"/>
                  </a:solidFill>
                  <a:latin typeface="Calibri"/>
                  <a:ea typeface="Calibri"/>
                  <a:cs typeface="Calibri"/>
                  <a:sym typeface="Calibri"/>
                </a:rPr>
                <a:t>Trombose em pacientes com </a:t>
              </a:r>
              <a:r>
                <a:rPr b="1" i="0" lang="pt-BR" sz="1600" u="none" cap="none" strike="noStrike">
                  <a:solidFill>
                    <a:srgbClr val="283C8C"/>
                  </a:solidFill>
                  <a:latin typeface="Calibri"/>
                  <a:ea typeface="Calibri"/>
                  <a:cs typeface="Calibri"/>
                  <a:sym typeface="Calibri"/>
                </a:rPr>
                <a:t>pancitopenia</a:t>
              </a:r>
              <a:r>
                <a:rPr b="0" i="0" lang="pt-BR" sz="1600" u="none" cap="none" strike="noStrike">
                  <a:solidFill>
                    <a:srgbClr val="312417"/>
                  </a:solidFill>
                  <a:latin typeface="Calibri"/>
                  <a:ea typeface="Calibri"/>
                  <a:cs typeface="Calibri"/>
                  <a:sym typeface="Calibri"/>
                </a:rPr>
                <a:t> </a:t>
              </a:r>
              <a:endParaRPr/>
            </a:p>
            <a:p>
              <a:pPr indent="0" lvl="0" marL="0" marR="0" rtl="0" algn="l">
                <a:lnSpc>
                  <a:spcPct val="90000"/>
                </a:lnSpc>
                <a:spcBef>
                  <a:spcPts val="1200"/>
                </a:spcBef>
                <a:spcAft>
                  <a:spcPts val="0"/>
                </a:spcAft>
                <a:buClr>
                  <a:schemeClr val="dk1"/>
                </a:buClr>
                <a:buSzPts val="1600"/>
                <a:buFont typeface="Calibri"/>
                <a:buNone/>
              </a:pPr>
              <a:r>
                <a:rPr b="0" i="0" lang="pt-BR" sz="1600" u="none" cap="none" strike="noStrike">
                  <a:solidFill>
                    <a:schemeClr val="dk1"/>
                  </a:solidFill>
                  <a:latin typeface="Calibri"/>
                  <a:ea typeface="Calibri"/>
                  <a:cs typeface="Calibri"/>
                  <a:sym typeface="Calibri"/>
                </a:rPr>
                <a:t>Trombose em pacientes com </a:t>
              </a:r>
              <a:r>
                <a:rPr b="1" i="0" lang="pt-BR" sz="1600" u="none" cap="none" strike="noStrike">
                  <a:solidFill>
                    <a:srgbClr val="283C8C"/>
                  </a:solidFill>
                  <a:latin typeface="Calibri"/>
                  <a:ea typeface="Calibri"/>
                  <a:cs typeface="Calibri"/>
                  <a:sym typeface="Calibri"/>
                </a:rPr>
                <a:t>menos de 55 anos</a:t>
              </a:r>
              <a:endParaRPr b="0" i="0" sz="1600" u="none" cap="none" strike="noStrike">
                <a:solidFill>
                  <a:srgbClr val="312417"/>
                </a:solidFill>
                <a:latin typeface="Calibri"/>
                <a:ea typeface="Calibri"/>
                <a:cs typeface="Calibri"/>
                <a:sym typeface="Calibri"/>
              </a:endParaRPr>
            </a:p>
            <a:p>
              <a:pPr indent="0" lvl="0" marL="0" marR="0" rtl="0" algn="l">
                <a:lnSpc>
                  <a:spcPct val="90000"/>
                </a:lnSpc>
                <a:spcBef>
                  <a:spcPts val="1200"/>
                </a:spcBef>
                <a:spcAft>
                  <a:spcPts val="0"/>
                </a:spcAft>
                <a:buClr>
                  <a:srgbClr val="283C8C"/>
                </a:buClr>
                <a:buSzPts val="1600"/>
                <a:buFont typeface="Calibri"/>
                <a:buNone/>
              </a:pPr>
              <a:r>
                <a:rPr b="1" i="0" lang="pt-BR" sz="1600" u="none" cap="none" strike="noStrike">
                  <a:solidFill>
                    <a:srgbClr val="283C8C"/>
                  </a:solidFill>
                  <a:latin typeface="Calibri"/>
                  <a:ea typeface="Calibri"/>
                  <a:cs typeface="Calibri"/>
                  <a:sym typeface="Calibri"/>
                </a:rPr>
                <a:t>Doença renal crônica</a:t>
              </a:r>
              <a:r>
                <a:rPr b="0" i="0" lang="pt-BR" sz="1600" u="none" cap="none" strike="noStrike">
                  <a:solidFill>
                    <a:srgbClr val="312417"/>
                  </a:solidFill>
                  <a:latin typeface="Calibri"/>
                  <a:ea typeface="Calibri"/>
                  <a:cs typeface="Calibri"/>
                  <a:sym typeface="Calibri"/>
                </a:rPr>
                <a:t> </a:t>
              </a:r>
              <a:r>
                <a:rPr b="0" i="0" lang="pt-BR" sz="1600" u="none" cap="none" strike="noStrike">
                  <a:solidFill>
                    <a:schemeClr val="dk1"/>
                  </a:solidFill>
                  <a:latin typeface="Calibri"/>
                  <a:ea typeface="Calibri"/>
                  <a:cs typeface="Calibri"/>
                  <a:sym typeface="Calibri"/>
                </a:rPr>
                <a:t>ou proteinúria </a:t>
              </a:r>
              <a:endParaRPr/>
            </a:p>
          </p:txBody>
        </p:sp>
        <p:cxnSp>
          <p:nvCxnSpPr>
            <p:cNvPr id="16611" name="Google Shape;16611;p279"/>
            <p:cNvCxnSpPr/>
            <p:nvPr/>
          </p:nvCxnSpPr>
          <p:spPr>
            <a:xfrm>
              <a:off x="5361781" y="3222171"/>
              <a:ext cx="4131986" cy="0"/>
            </a:xfrm>
            <a:prstGeom prst="straightConnector1">
              <a:avLst/>
            </a:prstGeom>
            <a:noFill/>
            <a:ln cap="flat" cmpd="sng" w="12700">
              <a:solidFill>
                <a:srgbClr val="D8D8D8"/>
              </a:solidFill>
              <a:prstDash val="solid"/>
              <a:miter lim="800000"/>
              <a:headEnd len="sm" w="sm" type="none"/>
              <a:tailEnd len="sm" w="sm" type="none"/>
            </a:ln>
          </p:spPr>
        </p:cxnSp>
        <p:cxnSp>
          <p:nvCxnSpPr>
            <p:cNvPr id="16612" name="Google Shape;16612;p279"/>
            <p:cNvCxnSpPr/>
            <p:nvPr/>
          </p:nvCxnSpPr>
          <p:spPr>
            <a:xfrm>
              <a:off x="5361781" y="4040457"/>
              <a:ext cx="4131986" cy="0"/>
            </a:xfrm>
            <a:prstGeom prst="straightConnector1">
              <a:avLst/>
            </a:prstGeom>
            <a:noFill/>
            <a:ln cap="flat" cmpd="sng" w="12700">
              <a:solidFill>
                <a:srgbClr val="D8D8D8"/>
              </a:solidFill>
              <a:prstDash val="solid"/>
              <a:miter lim="800000"/>
              <a:headEnd len="sm" w="sm" type="none"/>
              <a:tailEnd len="sm" w="sm" type="none"/>
            </a:ln>
          </p:spPr>
        </p:cxnSp>
        <p:cxnSp>
          <p:nvCxnSpPr>
            <p:cNvPr id="16613" name="Google Shape;16613;p279"/>
            <p:cNvCxnSpPr/>
            <p:nvPr/>
          </p:nvCxnSpPr>
          <p:spPr>
            <a:xfrm>
              <a:off x="5361781" y="4635543"/>
              <a:ext cx="4131986" cy="0"/>
            </a:xfrm>
            <a:prstGeom prst="straightConnector1">
              <a:avLst/>
            </a:prstGeom>
            <a:noFill/>
            <a:ln cap="flat" cmpd="sng" w="12700">
              <a:solidFill>
                <a:srgbClr val="D8D8D8"/>
              </a:solidFill>
              <a:prstDash val="solid"/>
              <a:miter lim="800000"/>
              <a:headEnd len="sm" w="sm" type="none"/>
              <a:tailEnd len="sm" w="sm" type="none"/>
            </a:ln>
          </p:spPr>
        </p:cxnSp>
        <p:cxnSp>
          <p:nvCxnSpPr>
            <p:cNvPr id="16614" name="Google Shape;16614;p279"/>
            <p:cNvCxnSpPr/>
            <p:nvPr/>
          </p:nvCxnSpPr>
          <p:spPr>
            <a:xfrm>
              <a:off x="5361781" y="5035693"/>
              <a:ext cx="4131986" cy="0"/>
            </a:xfrm>
            <a:prstGeom prst="straightConnector1">
              <a:avLst/>
            </a:prstGeom>
            <a:noFill/>
            <a:ln cap="flat" cmpd="sng" w="12700">
              <a:solidFill>
                <a:srgbClr val="D8D8D8"/>
              </a:solidFill>
              <a:prstDash val="solid"/>
              <a:miter lim="800000"/>
              <a:headEnd len="sm" w="sm" type="none"/>
              <a:tailEnd len="sm" w="sm" type="none"/>
            </a:ln>
          </p:spPr>
        </p:cxnSp>
        <p:cxnSp>
          <p:nvCxnSpPr>
            <p:cNvPr id="16615" name="Google Shape;16615;p279"/>
            <p:cNvCxnSpPr/>
            <p:nvPr/>
          </p:nvCxnSpPr>
          <p:spPr>
            <a:xfrm>
              <a:off x="5361781" y="5398550"/>
              <a:ext cx="4131986" cy="0"/>
            </a:xfrm>
            <a:prstGeom prst="straightConnector1">
              <a:avLst/>
            </a:prstGeom>
            <a:noFill/>
            <a:ln cap="flat" cmpd="sng" w="12700">
              <a:solidFill>
                <a:srgbClr val="D8D8D8"/>
              </a:solidFill>
              <a:prstDash val="solid"/>
              <a:miter lim="800000"/>
              <a:headEnd len="sm" w="sm" type="none"/>
              <a:tailEnd len="sm" w="sm" type="none"/>
            </a:ln>
          </p:spPr>
        </p:cxnSp>
      </p:grpSp>
      <p:sp>
        <p:nvSpPr>
          <p:cNvPr id="16616" name="Google Shape;16616;p279"/>
          <p:cNvSpPr/>
          <p:nvPr/>
        </p:nvSpPr>
        <p:spPr>
          <a:xfrm>
            <a:off x="5618696" y="1107527"/>
            <a:ext cx="892959" cy="779719"/>
          </a:xfrm>
          <a:custGeom>
            <a:rect b="b" l="l" r="r" t="t"/>
            <a:pathLst>
              <a:path extrusionOk="0" h="779719" w="892959">
                <a:moveTo>
                  <a:pt x="150914" y="360850"/>
                </a:moveTo>
                <a:cubicBezTo>
                  <a:pt x="64408" y="381426"/>
                  <a:pt x="0" y="459262"/>
                  <a:pt x="0" y="552017"/>
                </a:cubicBezTo>
                <a:cubicBezTo>
                  <a:pt x="0" y="604144"/>
                  <a:pt x="20352" y="651582"/>
                  <a:pt x="53541" y="686776"/>
                </a:cubicBezTo>
                <a:cubicBezTo>
                  <a:pt x="53727" y="686963"/>
                  <a:pt x="53913" y="687149"/>
                  <a:pt x="54099" y="687335"/>
                </a:cubicBezTo>
                <a:cubicBezTo>
                  <a:pt x="89929" y="724988"/>
                  <a:pt x="140457" y="748466"/>
                  <a:pt x="196488" y="748466"/>
                </a:cubicBezTo>
                <a:cubicBezTo>
                  <a:pt x="252485" y="748466"/>
                  <a:pt x="303083" y="724989"/>
                  <a:pt x="338916" y="687297"/>
                </a:cubicBezTo>
                <a:cubicBezTo>
                  <a:pt x="339064" y="687149"/>
                  <a:pt x="339251" y="687000"/>
                  <a:pt x="339399" y="686814"/>
                </a:cubicBezTo>
                <a:cubicBezTo>
                  <a:pt x="347436" y="678256"/>
                  <a:pt x="354729" y="669029"/>
                  <a:pt x="361128" y="659207"/>
                </a:cubicBezTo>
                <a:cubicBezTo>
                  <a:pt x="370653" y="676396"/>
                  <a:pt x="382299" y="692209"/>
                  <a:pt x="395693" y="706422"/>
                </a:cubicBezTo>
                <a:cubicBezTo>
                  <a:pt x="395842" y="706608"/>
                  <a:pt x="396028" y="706794"/>
                  <a:pt x="396251" y="706980"/>
                </a:cubicBezTo>
                <a:cubicBezTo>
                  <a:pt x="438816" y="751777"/>
                  <a:pt x="498940" y="779720"/>
                  <a:pt x="565577" y="779720"/>
                </a:cubicBezTo>
                <a:cubicBezTo>
                  <a:pt x="632214" y="779720"/>
                  <a:pt x="692374" y="751777"/>
                  <a:pt x="734941" y="706980"/>
                </a:cubicBezTo>
                <a:cubicBezTo>
                  <a:pt x="735127" y="706794"/>
                  <a:pt x="735313" y="706608"/>
                  <a:pt x="735462" y="706422"/>
                </a:cubicBezTo>
                <a:cubicBezTo>
                  <a:pt x="774976" y="664564"/>
                  <a:pt x="799198" y="608124"/>
                  <a:pt x="799198" y="546097"/>
                </a:cubicBezTo>
                <a:cubicBezTo>
                  <a:pt x="799198" y="490063"/>
                  <a:pt x="779441" y="438608"/>
                  <a:pt x="746475" y="398307"/>
                </a:cubicBezTo>
                <a:cubicBezTo>
                  <a:pt x="782231" y="388894"/>
                  <a:pt x="814005" y="369695"/>
                  <a:pt x="838748" y="343687"/>
                </a:cubicBezTo>
                <a:cubicBezTo>
                  <a:pt x="839009" y="343464"/>
                  <a:pt x="839269" y="343203"/>
                  <a:pt x="839492" y="342906"/>
                </a:cubicBezTo>
                <a:cubicBezTo>
                  <a:pt x="872644" y="307745"/>
                  <a:pt x="892959" y="260343"/>
                  <a:pt x="892959" y="208251"/>
                </a:cubicBezTo>
                <a:cubicBezTo>
                  <a:pt x="892959" y="99828"/>
                  <a:pt x="804927" y="11760"/>
                  <a:pt x="696468" y="11760"/>
                </a:cubicBezTo>
                <a:cubicBezTo>
                  <a:pt x="629867" y="11760"/>
                  <a:pt x="570966" y="44986"/>
                  <a:pt x="535400" y="95736"/>
                </a:cubicBezTo>
                <a:cubicBezTo>
                  <a:pt x="492873" y="37692"/>
                  <a:pt x="424224" y="0"/>
                  <a:pt x="346834" y="0"/>
                </a:cubicBezTo>
                <a:cubicBezTo>
                  <a:pt x="217913" y="0"/>
                  <a:pt x="113214" y="104661"/>
                  <a:pt x="113214" y="233620"/>
                </a:cubicBezTo>
                <a:cubicBezTo>
                  <a:pt x="113214" y="280538"/>
                  <a:pt x="127055" y="324219"/>
                  <a:pt x="150904" y="360826"/>
                </a:cubicBezTo>
                <a:close/>
                <a:moveTo>
                  <a:pt x="705222" y="694635"/>
                </a:moveTo>
                <a:cubicBezTo>
                  <a:pt x="673819" y="651549"/>
                  <a:pt x="622920" y="623494"/>
                  <a:pt x="565585" y="623494"/>
                </a:cubicBezTo>
                <a:cubicBezTo>
                  <a:pt x="508249" y="623494"/>
                  <a:pt x="457391" y="651548"/>
                  <a:pt x="425987" y="694635"/>
                </a:cubicBezTo>
                <a:cubicBezTo>
                  <a:pt x="462486" y="728940"/>
                  <a:pt x="511600" y="749962"/>
                  <a:pt x="565585" y="749962"/>
                </a:cubicBezTo>
                <a:cubicBezTo>
                  <a:pt x="619610" y="749962"/>
                  <a:pt x="668722" y="728940"/>
                  <a:pt x="705222" y="694635"/>
                </a:cubicBezTo>
                <a:close/>
                <a:moveTo>
                  <a:pt x="309001" y="674989"/>
                </a:moveTo>
                <a:cubicBezTo>
                  <a:pt x="283291" y="640871"/>
                  <a:pt x="242474" y="618770"/>
                  <a:pt x="196491" y="618770"/>
                </a:cubicBezTo>
                <a:cubicBezTo>
                  <a:pt x="150541" y="618770"/>
                  <a:pt x="109650" y="640871"/>
                  <a:pt x="83982" y="674989"/>
                </a:cubicBezTo>
                <a:cubicBezTo>
                  <a:pt x="113636" y="702151"/>
                  <a:pt x="153150" y="718707"/>
                  <a:pt x="196491" y="718707"/>
                </a:cubicBezTo>
                <a:cubicBezTo>
                  <a:pt x="239838" y="718707"/>
                  <a:pt x="279351" y="702150"/>
                  <a:pt x="309001" y="674989"/>
                </a:cubicBezTo>
                <a:close/>
                <a:moveTo>
                  <a:pt x="725643" y="672310"/>
                </a:moveTo>
                <a:cubicBezTo>
                  <a:pt x="753065" y="637597"/>
                  <a:pt x="769436" y="593766"/>
                  <a:pt x="769436" y="546104"/>
                </a:cubicBezTo>
                <a:cubicBezTo>
                  <a:pt x="769436" y="433595"/>
                  <a:pt x="678131" y="342250"/>
                  <a:pt x="565582" y="342250"/>
                </a:cubicBezTo>
                <a:cubicBezTo>
                  <a:pt x="561527" y="342250"/>
                  <a:pt x="557508" y="342362"/>
                  <a:pt x="553527" y="342622"/>
                </a:cubicBezTo>
                <a:cubicBezTo>
                  <a:pt x="543593" y="361375"/>
                  <a:pt x="531165" y="378638"/>
                  <a:pt x="516729" y="393930"/>
                </a:cubicBezTo>
                <a:cubicBezTo>
                  <a:pt x="516581" y="394117"/>
                  <a:pt x="516395" y="394303"/>
                  <a:pt x="516208" y="394489"/>
                </a:cubicBezTo>
                <a:cubicBezTo>
                  <a:pt x="480415" y="432142"/>
                  <a:pt x="432269" y="457889"/>
                  <a:pt x="378248" y="465145"/>
                </a:cubicBezTo>
                <a:cubicBezTo>
                  <a:pt x="378100" y="465852"/>
                  <a:pt x="377839" y="466596"/>
                  <a:pt x="377541" y="467303"/>
                </a:cubicBezTo>
                <a:cubicBezTo>
                  <a:pt x="367384" y="491562"/>
                  <a:pt x="361728" y="518203"/>
                  <a:pt x="361728" y="546107"/>
                </a:cubicBezTo>
                <a:cubicBezTo>
                  <a:pt x="361728" y="572115"/>
                  <a:pt x="366639" y="597007"/>
                  <a:pt x="375495" y="619889"/>
                </a:cubicBezTo>
                <a:cubicBezTo>
                  <a:pt x="375867" y="620633"/>
                  <a:pt x="376164" y="621377"/>
                  <a:pt x="376387" y="622121"/>
                </a:cubicBezTo>
                <a:cubicBezTo>
                  <a:pt x="383717" y="640278"/>
                  <a:pt x="393577" y="657170"/>
                  <a:pt x="405521" y="672313"/>
                </a:cubicBezTo>
                <a:cubicBezTo>
                  <a:pt x="430114" y="640576"/>
                  <a:pt x="463973" y="616317"/>
                  <a:pt x="502961" y="603629"/>
                </a:cubicBezTo>
                <a:cubicBezTo>
                  <a:pt x="475130" y="583947"/>
                  <a:pt x="456974" y="551539"/>
                  <a:pt x="456974" y="514853"/>
                </a:cubicBezTo>
                <a:cubicBezTo>
                  <a:pt x="456974" y="454913"/>
                  <a:pt x="505641" y="406249"/>
                  <a:pt x="565578" y="406249"/>
                </a:cubicBezTo>
                <a:cubicBezTo>
                  <a:pt x="625556" y="406249"/>
                  <a:pt x="674220" y="454916"/>
                  <a:pt x="674220" y="514853"/>
                </a:cubicBezTo>
                <a:cubicBezTo>
                  <a:pt x="674220" y="551540"/>
                  <a:pt x="656025" y="583947"/>
                  <a:pt x="628195" y="603629"/>
                </a:cubicBezTo>
                <a:cubicBezTo>
                  <a:pt x="667226" y="616317"/>
                  <a:pt x="701046" y="640576"/>
                  <a:pt x="725636" y="672313"/>
                </a:cubicBezTo>
                <a:close/>
                <a:moveTo>
                  <a:pt x="170888" y="387265"/>
                </a:moveTo>
                <a:cubicBezTo>
                  <a:pt x="91005" y="399581"/>
                  <a:pt x="29766" y="468674"/>
                  <a:pt x="29766" y="552019"/>
                </a:cubicBezTo>
                <a:cubicBezTo>
                  <a:pt x="29766" y="589822"/>
                  <a:pt x="42379" y="624722"/>
                  <a:pt x="63624" y="652660"/>
                </a:cubicBezTo>
                <a:cubicBezTo>
                  <a:pt x="83158" y="628401"/>
                  <a:pt x="109240" y="609612"/>
                  <a:pt x="139155" y="598896"/>
                </a:cubicBezTo>
                <a:cubicBezTo>
                  <a:pt x="117612" y="581931"/>
                  <a:pt x="103771" y="555587"/>
                  <a:pt x="103771" y="526083"/>
                </a:cubicBezTo>
                <a:cubicBezTo>
                  <a:pt x="103771" y="474923"/>
                  <a:pt x="145332" y="433362"/>
                  <a:pt x="196491" y="433362"/>
                </a:cubicBezTo>
                <a:cubicBezTo>
                  <a:pt x="247651" y="433362"/>
                  <a:pt x="289211" y="474923"/>
                  <a:pt x="289211" y="526083"/>
                </a:cubicBezTo>
                <a:cubicBezTo>
                  <a:pt x="289211" y="555588"/>
                  <a:pt x="275371" y="581931"/>
                  <a:pt x="253828" y="598896"/>
                </a:cubicBezTo>
                <a:cubicBezTo>
                  <a:pt x="283742" y="609612"/>
                  <a:pt x="309787" y="628402"/>
                  <a:pt x="329358" y="652660"/>
                </a:cubicBezTo>
                <a:cubicBezTo>
                  <a:pt x="335683" y="644326"/>
                  <a:pt x="341265" y="635359"/>
                  <a:pt x="345953" y="625908"/>
                </a:cubicBezTo>
                <a:cubicBezTo>
                  <a:pt x="336911" y="600980"/>
                  <a:pt x="331962" y="574153"/>
                  <a:pt x="331962" y="546099"/>
                </a:cubicBezTo>
                <a:cubicBezTo>
                  <a:pt x="331962" y="518455"/>
                  <a:pt x="336799" y="491889"/>
                  <a:pt x="345655" y="467258"/>
                </a:cubicBezTo>
                <a:cubicBezTo>
                  <a:pt x="279501" y="466886"/>
                  <a:pt x="219820" y="439056"/>
                  <a:pt x="177481" y="394481"/>
                </a:cubicBezTo>
                <a:cubicBezTo>
                  <a:pt x="177295" y="394295"/>
                  <a:pt x="177109" y="394109"/>
                  <a:pt x="176960" y="393923"/>
                </a:cubicBezTo>
                <a:cubicBezTo>
                  <a:pt x="174877" y="391728"/>
                  <a:pt x="172868" y="389496"/>
                  <a:pt x="170896" y="387263"/>
                </a:cubicBezTo>
                <a:close/>
                <a:moveTo>
                  <a:pt x="565585" y="436007"/>
                </a:moveTo>
                <a:cubicBezTo>
                  <a:pt x="609117" y="436007"/>
                  <a:pt x="644463" y="471353"/>
                  <a:pt x="644463" y="514848"/>
                </a:cubicBezTo>
                <a:cubicBezTo>
                  <a:pt x="644463" y="558417"/>
                  <a:pt x="609117" y="593726"/>
                  <a:pt x="565585" y="593726"/>
                </a:cubicBezTo>
                <a:cubicBezTo>
                  <a:pt x="522053" y="593726"/>
                  <a:pt x="486744" y="558417"/>
                  <a:pt x="486744" y="514848"/>
                </a:cubicBezTo>
                <a:cubicBezTo>
                  <a:pt x="486744" y="471353"/>
                  <a:pt x="522053" y="436007"/>
                  <a:pt x="565585" y="436007"/>
                </a:cubicBezTo>
                <a:close/>
                <a:moveTo>
                  <a:pt x="196491" y="463131"/>
                </a:moveTo>
                <a:cubicBezTo>
                  <a:pt x="231205" y="463131"/>
                  <a:pt x="259446" y="491296"/>
                  <a:pt x="259446" y="526086"/>
                </a:cubicBezTo>
                <a:cubicBezTo>
                  <a:pt x="259446" y="560799"/>
                  <a:pt x="231206" y="589003"/>
                  <a:pt x="196491" y="589003"/>
                </a:cubicBezTo>
                <a:cubicBezTo>
                  <a:pt x="161740" y="589003"/>
                  <a:pt x="133537" y="560800"/>
                  <a:pt x="133537" y="526086"/>
                </a:cubicBezTo>
                <a:cubicBezTo>
                  <a:pt x="133537" y="491297"/>
                  <a:pt x="161739" y="463131"/>
                  <a:pt x="196491" y="463131"/>
                </a:cubicBezTo>
                <a:close/>
                <a:moveTo>
                  <a:pt x="486442" y="382131"/>
                </a:moveTo>
                <a:cubicBezTo>
                  <a:pt x="455039" y="339046"/>
                  <a:pt x="404177" y="310991"/>
                  <a:pt x="346843" y="310991"/>
                </a:cubicBezTo>
                <a:cubicBezTo>
                  <a:pt x="289508" y="310991"/>
                  <a:pt x="238649" y="339045"/>
                  <a:pt x="207245" y="382131"/>
                </a:cubicBezTo>
                <a:cubicBezTo>
                  <a:pt x="243708" y="416437"/>
                  <a:pt x="292821" y="437495"/>
                  <a:pt x="346843" y="437495"/>
                </a:cubicBezTo>
                <a:cubicBezTo>
                  <a:pt x="400868" y="437495"/>
                  <a:pt x="449980" y="416437"/>
                  <a:pt x="486442" y="382131"/>
                </a:cubicBezTo>
                <a:close/>
                <a:moveTo>
                  <a:pt x="808987" y="331270"/>
                </a:moveTo>
                <a:cubicBezTo>
                  <a:pt x="783314" y="297114"/>
                  <a:pt x="742423" y="275050"/>
                  <a:pt x="696478" y="275050"/>
                </a:cubicBezTo>
                <a:cubicBezTo>
                  <a:pt x="658415" y="275050"/>
                  <a:pt x="623812" y="290193"/>
                  <a:pt x="598475" y="314788"/>
                </a:cubicBezTo>
                <a:cubicBezTo>
                  <a:pt x="645840" y="321485"/>
                  <a:pt x="688590" y="342358"/>
                  <a:pt x="722376" y="372980"/>
                </a:cubicBezTo>
                <a:cubicBezTo>
                  <a:pt x="755491" y="367808"/>
                  <a:pt x="785368" y="352888"/>
                  <a:pt x="808994" y="331271"/>
                </a:cubicBezTo>
                <a:close/>
                <a:moveTo>
                  <a:pt x="506901" y="359845"/>
                </a:moveTo>
                <a:cubicBezTo>
                  <a:pt x="534323" y="325094"/>
                  <a:pt x="550695" y="281263"/>
                  <a:pt x="550695" y="233638"/>
                </a:cubicBezTo>
                <a:cubicBezTo>
                  <a:pt x="550695" y="121129"/>
                  <a:pt x="459352" y="29784"/>
                  <a:pt x="346841" y="29784"/>
                </a:cubicBezTo>
                <a:cubicBezTo>
                  <a:pt x="234329" y="29784"/>
                  <a:pt x="142986" y="121127"/>
                  <a:pt x="142986" y="233638"/>
                </a:cubicBezTo>
                <a:cubicBezTo>
                  <a:pt x="142986" y="281263"/>
                  <a:pt x="159358" y="325094"/>
                  <a:pt x="186780" y="359845"/>
                </a:cubicBezTo>
                <a:cubicBezTo>
                  <a:pt x="211373" y="328070"/>
                  <a:pt x="245194" y="303811"/>
                  <a:pt x="284220" y="291124"/>
                </a:cubicBezTo>
                <a:cubicBezTo>
                  <a:pt x="256389" y="271478"/>
                  <a:pt x="238195" y="239033"/>
                  <a:pt x="238195" y="202385"/>
                </a:cubicBezTo>
                <a:cubicBezTo>
                  <a:pt x="238195" y="142444"/>
                  <a:pt x="286863" y="93743"/>
                  <a:pt x="346838" y="93743"/>
                </a:cubicBezTo>
                <a:cubicBezTo>
                  <a:pt x="406816" y="93743"/>
                  <a:pt x="455480" y="142447"/>
                  <a:pt x="455480" y="202385"/>
                </a:cubicBezTo>
                <a:cubicBezTo>
                  <a:pt x="455480" y="239034"/>
                  <a:pt x="437285" y="271478"/>
                  <a:pt x="409455" y="291124"/>
                </a:cubicBezTo>
                <a:cubicBezTo>
                  <a:pt x="448486" y="303811"/>
                  <a:pt x="482306" y="328070"/>
                  <a:pt x="506896" y="359845"/>
                </a:cubicBezTo>
                <a:close/>
                <a:moveTo>
                  <a:pt x="829342" y="308945"/>
                </a:moveTo>
                <a:cubicBezTo>
                  <a:pt x="850587" y="280965"/>
                  <a:pt x="863200" y="246065"/>
                  <a:pt x="863200" y="208266"/>
                </a:cubicBezTo>
                <a:cubicBezTo>
                  <a:pt x="863200" y="116252"/>
                  <a:pt x="788488" y="41540"/>
                  <a:pt x="696475" y="41540"/>
                </a:cubicBezTo>
                <a:cubicBezTo>
                  <a:pt x="635418" y="41540"/>
                  <a:pt x="581956" y="74468"/>
                  <a:pt x="552895" y="123508"/>
                </a:cubicBezTo>
                <a:cubicBezTo>
                  <a:pt x="570494" y="156324"/>
                  <a:pt x="580465" y="193792"/>
                  <a:pt x="580465" y="233636"/>
                </a:cubicBezTo>
                <a:cubicBezTo>
                  <a:pt x="580465" y="256927"/>
                  <a:pt x="577042" y="279475"/>
                  <a:pt x="570680" y="300683"/>
                </a:cubicBezTo>
                <a:cubicBezTo>
                  <a:pt x="589283" y="280405"/>
                  <a:pt x="612687" y="264629"/>
                  <a:pt x="639141" y="255142"/>
                </a:cubicBezTo>
                <a:cubicBezTo>
                  <a:pt x="617598" y="238176"/>
                  <a:pt x="603757" y="211833"/>
                  <a:pt x="603757" y="182328"/>
                </a:cubicBezTo>
                <a:cubicBezTo>
                  <a:pt x="603757" y="131131"/>
                  <a:pt x="645318" y="89608"/>
                  <a:pt x="696478" y="89608"/>
                </a:cubicBezTo>
                <a:cubicBezTo>
                  <a:pt x="747637" y="89608"/>
                  <a:pt x="789198" y="131131"/>
                  <a:pt x="789198" y="182328"/>
                </a:cubicBezTo>
                <a:cubicBezTo>
                  <a:pt x="789198" y="211834"/>
                  <a:pt x="775357" y="238176"/>
                  <a:pt x="753814" y="255142"/>
                </a:cubicBezTo>
                <a:cubicBezTo>
                  <a:pt x="783728" y="265821"/>
                  <a:pt x="809811" y="284648"/>
                  <a:pt x="829345" y="308943"/>
                </a:cubicBezTo>
                <a:close/>
                <a:moveTo>
                  <a:pt x="346843" y="123503"/>
                </a:moveTo>
                <a:cubicBezTo>
                  <a:pt x="390375" y="123503"/>
                  <a:pt x="425722" y="158849"/>
                  <a:pt x="425722" y="202381"/>
                </a:cubicBezTo>
                <a:cubicBezTo>
                  <a:pt x="425722" y="245876"/>
                  <a:pt x="390375" y="281222"/>
                  <a:pt x="346843" y="281222"/>
                </a:cubicBezTo>
                <a:cubicBezTo>
                  <a:pt x="303311" y="281222"/>
                  <a:pt x="267965" y="245876"/>
                  <a:pt x="267965" y="202381"/>
                </a:cubicBezTo>
                <a:cubicBezTo>
                  <a:pt x="267965" y="158849"/>
                  <a:pt x="303311" y="123503"/>
                  <a:pt x="346843" y="123503"/>
                </a:cubicBezTo>
                <a:close/>
                <a:moveTo>
                  <a:pt x="696478" y="119373"/>
                </a:moveTo>
                <a:cubicBezTo>
                  <a:pt x="731229" y="119373"/>
                  <a:pt x="759432" y="147575"/>
                  <a:pt x="759432" y="182327"/>
                </a:cubicBezTo>
                <a:cubicBezTo>
                  <a:pt x="759432" y="217041"/>
                  <a:pt x="731230" y="245282"/>
                  <a:pt x="696478" y="245282"/>
                </a:cubicBezTo>
                <a:cubicBezTo>
                  <a:pt x="661764" y="245282"/>
                  <a:pt x="633523" y="217042"/>
                  <a:pt x="633523" y="182327"/>
                </a:cubicBezTo>
                <a:cubicBezTo>
                  <a:pt x="633523" y="147576"/>
                  <a:pt x="661763" y="119373"/>
                  <a:pt x="696478" y="11937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6602"/>
                                        </p:tgtEl>
                                        <p:attrNameLst>
                                          <p:attrName>style.visibility</p:attrName>
                                        </p:attrNameLst>
                                      </p:cBhvr>
                                      <p:to>
                                        <p:strVal val="visible"/>
                                      </p:to>
                                    </p:set>
                                    <p:animEffect filter="fade" transition="in">
                                      <p:cBhvr>
                                        <p:cTn dur="500"/>
                                        <p:tgtEl>
                                          <p:spTgt spid="1660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6599"/>
                                        </p:tgtEl>
                                        <p:attrNameLst>
                                          <p:attrName>style.visibility</p:attrName>
                                        </p:attrNameLst>
                                      </p:cBhvr>
                                      <p:to>
                                        <p:strVal val="visible"/>
                                      </p:to>
                                    </p:set>
                                    <p:animEffect filter="fade" transition="in">
                                      <p:cBhvr>
                                        <p:cTn dur="500"/>
                                        <p:tgtEl>
                                          <p:spTgt spid="16599"/>
                                        </p:tgtEl>
                                      </p:cBhvr>
                                    </p:animEffect>
                                  </p:childTnLst>
                                </p:cTn>
                              </p:par>
                              <p:par>
                                <p:cTn fill="hold" nodeType="withEffect" presetClass="entr" presetID="10" presetSubtype="0">
                                  <p:stCondLst>
                                    <p:cond delay="0"/>
                                  </p:stCondLst>
                                  <p:childTnLst>
                                    <p:set>
                                      <p:cBhvr>
                                        <p:cTn dur="1" fill="hold">
                                          <p:stCondLst>
                                            <p:cond delay="0"/>
                                          </p:stCondLst>
                                        </p:cTn>
                                        <p:tgtEl>
                                          <p:spTgt spid="16596"/>
                                        </p:tgtEl>
                                        <p:attrNameLst>
                                          <p:attrName>style.visibility</p:attrName>
                                        </p:attrNameLst>
                                      </p:cBhvr>
                                      <p:to>
                                        <p:strVal val="visible"/>
                                      </p:to>
                                    </p:set>
                                    <p:animEffect filter="fade" transition="in">
                                      <p:cBhvr>
                                        <p:cTn dur="500"/>
                                        <p:tgtEl>
                                          <p:spTgt spid="16596"/>
                                        </p:tgtEl>
                                      </p:cBhvr>
                                    </p:animEffect>
                                  </p:childTnLst>
                                </p:cTn>
                              </p:par>
                              <p:par>
                                <p:cTn fill="hold" nodeType="withEffect" presetClass="entr" presetID="10" presetSubtype="0">
                                  <p:stCondLst>
                                    <p:cond delay="250"/>
                                  </p:stCondLst>
                                  <p:childTnLst>
                                    <p:set>
                                      <p:cBhvr>
                                        <p:cTn dur="1" fill="hold">
                                          <p:stCondLst>
                                            <p:cond delay="0"/>
                                          </p:stCondLst>
                                        </p:cTn>
                                        <p:tgtEl>
                                          <p:spTgt spid="16608"/>
                                        </p:tgtEl>
                                        <p:attrNameLst>
                                          <p:attrName>style.visibility</p:attrName>
                                        </p:attrNameLst>
                                      </p:cBhvr>
                                      <p:to>
                                        <p:strVal val="visible"/>
                                      </p:to>
                                    </p:set>
                                    <p:animEffect filter="fade" transition="in">
                                      <p:cBhvr>
                                        <p:cTn dur="500"/>
                                        <p:tgtEl>
                                          <p:spTgt spid="16608"/>
                                        </p:tgtEl>
                                      </p:cBhvr>
                                    </p:animEffect>
                                  </p:childTnLst>
                                </p:cTn>
                              </p:par>
                              <p:par>
                                <p:cTn fill="hold" nodeType="withEffect" presetClass="entr" presetID="10" presetSubtype="0">
                                  <p:stCondLst>
                                    <p:cond delay="250"/>
                                  </p:stCondLst>
                                  <p:childTnLst>
                                    <p:set>
                                      <p:cBhvr>
                                        <p:cTn dur="1" fill="hold">
                                          <p:stCondLst>
                                            <p:cond delay="0"/>
                                          </p:stCondLst>
                                        </p:cTn>
                                        <p:tgtEl>
                                          <p:spTgt spid="16609"/>
                                        </p:tgtEl>
                                        <p:attrNameLst>
                                          <p:attrName>style.visibility</p:attrName>
                                        </p:attrNameLst>
                                      </p:cBhvr>
                                      <p:to>
                                        <p:strVal val="visible"/>
                                      </p:to>
                                    </p:set>
                                    <p:animEffect filter="fade" transition="in">
                                      <p:cBhvr>
                                        <p:cTn dur="500"/>
                                        <p:tgtEl>
                                          <p:spTgt spid="166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2" name="Shape 1472"/>
        <p:cNvGrpSpPr/>
        <p:nvPr/>
      </p:nvGrpSpPr>
      <p:grpSpPr>
        <a:xfrm>
          <a:off x="0" y="0"/>
          <a:ext cx="0" cy="0"/>
          <a:chOff x="0" y="0"/>
          <a:chExt cx="0" cy="0"/>
        </a:xfrm>
      </p:grpSpPr>
      <p:sp>
        <p:nvSpPr>
          <p:cNvPr id="1473" name="Google Shape;1473;p28"/>
          <p:cNvSpPr/>
          <p:nvPr/>
        </p:nvSpPr>
        <p:spPr>
          <a:xfrm flipH="1">
            <a:off x="590865" y="2419573"/>
            <a:ext cx="11362330" cy="335892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474" name="Google Shape;1474;p28"/>
          <p:cNvSpPr/>
          <p:nvPr/>
        </p:nvSpPr>
        <p:spPr>
          <a:xfrm>
            <a:off x="-179006" y="1600076"/>
            <a:ext cx="13069503" cy="1786517"/>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75" name="Google Shape;1475;p28"/>
          <p:cNvSpPr txBox="1"/>
          <p:nvPr/>
        </p:nvSpPr>
        <p:spPr>
          <a:xfrm>
            <a:off x="296269" y="385036"/>
            <a:ext cx="11362331"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Principais características da hemólise intravascular (HI) e da hemólise extravascular (HEV) na HPN</a:t>
            </a:r>
            <a:endParaRPr b="1" baseline="30000" i="0" sz="3600" u="none" cap="none" strike="noStrike">
              <a:solidFill>
                <a:srgbClr val="830051"/>
              </a:solidFill>
              <a:latin typeface="Lustria"/>
              <a:ea typeface="Lustria"/>
              <a:cs typeface="Lustria"/>
              <a:sym typeface="Lustria"/>
            </a:endParaRPr>
          </a:p>
        </p:txBody>
      </p:sp>
      <p:sp>
        <p:nvSpPr>
          <p:cNvPr id="1476" name="Google Shape;1476;p28"/>
          <p:cNvSpPr txBox="1"/>
          <p:nvPr>
            <p:ph idx="1" type="body"/>
          </p:nvPr>
        </p:nvSpPr>
        <p:spPr>
          <a:xfrm>
            <a:off x="407988" y="6200775"/>
            <a:ext cx="103489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 = significativamente aumentado; ↑↑ = aumentado; ↑ = discretamente aumentado; ↔ / ↑ = normal ou discretamente aumentado; ↓ = reduzido; + = positivo; - = negativo.</a:t>
            </a:r>
            <a:endParaRPr/>
          </a:p>
          <a:p>
            <a:pPr indent="0" lvl="0" marL="0" rtl="0" algn="l">
              <a:lnSpc>
                <a:spcPct val="90000"/>
              </a:lnSpc>
              <a:spcBef>
                <a:spcPts val="300"/>
              </a:spcBef>
              <a:spcAft>
                <a:spcPts val="0"/>
              </a:spcAft>
              <a:buClr>
                <a:schemeClr val="dk1"/>
              </a:buClr>
              <a:buSzPts val="800"/>
              <a:buNone/>
            </a:pPr>
            <a:r>
              <a:rPr lang="pt-BR"/>
              <a:t>IMO = insuficiência da medula óssea; DAT = teste direto de antiglobulina; Hb = hemoglobina; DHL = lactato desidrogenase; HPN = hemoglobinúria paroxística noturna.</a:t>
            </a:r>
            <a:endParaRPr/>
          </a:p>
          <a:p>
            <a:pPr indent="0" lvl="0" marL="0" rtl="0" algn="l">
              <a:lnSpc>
                <a:spcPct val="90000"/>
              </a:lnSpc>
              <a:spcBef>
                <a:spcPts val="300"/>
              </a:spcBef>
              <a:spcAft>
                <a:spcPts val="0"/>
              </a:spcAft>
              <a:buClr>
                <a:schemeClr val="dk1"/>
              </a:buClr>
              <a:buSzPts val="800"/>
              <a:buNone/>
            </a:pPr>
            <a:r>
              <a:rPr lang="pt-BR"/>
              <a:t>1. Noronha SA. Pediatr Rev. 2016;37(6):235-246. 2. Brodsky RA. Blood. 2014;124(18):2804–2811. 3. Hill A, et al. Nat Rev Dis Primers. 2017;3:17028. 4. Kelly R, et al. Ther Clin Risk Manag. 2009;5:911-921. 5. Dhaliwal G, et al. Am Fam Physician. 2004;69(11):2599-2606. 6. Tortora GJ, et al. Principles of Anatomy &amp; Physiology. 15th ed. John Wiley &amp; Sons, Inc; 2016:668-694. 7. Brodsky RA. In: Hoffman R, et al, eds. Hematology: Basic Principles and Practices. 6th ed. Churchill Livingstone; 2013:373-382. 8. Roth A, et al. Eur J Haematol. 2018;101(1):3-11. 9. McKinley C, et al. Blood 2017;130(1):3471. 10. Hill A, et al. Haematologica. 2010;95(4):567-573. 11. Barcellini W, et al. Dis Markers. 2015;2015:635670.</a:t>
            </a:r>
            <a:endParaRPr/>
          </a:p>
        </p:txBody>
      </p:sp>
      <p:sp>
        <p:nvSpPr>
          <p:cNvPr id="1477" name="Google Shape;1477;p28"/>
          <p:cNvSpPr txBox="1"/>
          <p:nvPr/>
        </p:nvSpPr>
        <p:spPr>
          <a:xfrm>
            <a:off x="238805" y="1887806"/>
            <a:ext cx="3009039" cy="120032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Possíveis consequências da HI</a:t>
            </a:r>
            <a:r>
              <a:rPr b="1" baseline="30000" i="0" lang="pt-BR" sz="1600" u="none" cap="none" strike="noStrike">
                <a:solidFill>
                  <a:srgbClr val="FFFFFF"/>
                </a:solidFill>
                <a:latin typeface="Calibri"/>
                <a:ea typeface="Calibri"/>
                <a:cs typeface="Calibri"/>
                <a:sym typeface="Calibri"/>
              </a:rPr>
              <a:t>1-4</a:t>
            </a:r>
            <a:endParaRPr b="0" i="0" sz="1200" u="none" cap="none" strike="noStrike">
              <a:solidFill>
                <a:srgbClr val="FFFFFF"/>
              </a:solidFill>
              <a:latin typeface="Calibri"/>
              <a:ea typeface="Calibri"/>
              <a:cs typeface="Calibri"/>
              <a:sym typeface="Calibri"/>
            </a:endParaRPr>
          </a:p>
          <a:p>
            <a:pPr indent="0" lvl="0" marL="0" marR="0" rtl="0" algn="r">
              <a:lnSpc>
                <a:spcPct val="100000"/>
              </a:lnSpc>
              <a:spcBef>
                <a:spcPts val="0"/>
              </a:spcBef>
              <a:spcAft>
                <a:spcPts val="0"/>
              </a:spcAft>
              <a:buClr>
                <a:srgbClr val="059483"/>
              </a:buClr>
              <a:buSzPts val="1400"/>
              <a:buFont typeface="Calibri"/>
              <a:buNone/>
            </a:pPr>
            <a:r>
              <a:rPr b="0" i="0" lang="pt-BR" sz="1400" u="none" cap="none" strike="noStrike">
                <a:solidFill>
                  <a:srgbClr val="FFFFFF"/>
                </a:solidFill>
                <a:latin typeface="Calibri"/>
                <a:ea typeface="Calibri"/>
                <a:cs typeface="Calibri"/>
                <a:sym typeface="Calibri"/>
              </a:rPr>
              <a:t>Fadiga significativa, anemia, dispneia, disfagia, dor abdominal, disfunção erétil, </a:t>
            </a:r>
            <a:r>
              <a:rPr b="1" i="0" lang="pt-BR" sz="1400" u="none" cap="none" strike="noStrike">
                <a:solidFill>
                  <a:srgbClr val="FFFFFF"/>
                </a:solidFill>
                <a:latin typeface="Calibri"/>
                <a:ea typeface="Calibri"/>
                <a:cs typeface="Calibri"/>
                <a:sym typeface="Calibri"/>
              </a:rPr>
              <a:t>doença renal</a:t>
            </a:r>
            <a:r>
              <a:rPr b="0" i="0" lang="pt-BR" sz="1400" u="none" cap="none" strike="noStrike">
                <a:solidFill>
                  <a:srgbClr val="FFFFFF"/>
                </a:solidFill>
                <a:latin typeface="Calibri"/>
                <a:ea typeface="Calibri"/>
                <a:cs typeface="Calibri"/>
                <a:sym typeface="Calibri"/>
              </a:rPr>
              <a:t>, </a:t>
            </a:r>
            <a:r>
              <a:rPr b="1" i="0" lang="pt-BR" sz="1400" u="none" cap="none" strike="noStrike">
                <a:solidFill>
                  <a:srgbClr val="FFFFFF"/>
                </a:solidFill>
                <a:latin typeface="Calibri"/>
                <a:ea typeface="Calibri"/>
                <a:cs typeface="Calibri"/>
                <a:sym typeface="Calibri"/>
              </a:rPr>
              <a:t>lesão de órgãos</a:t>
            </a:r>
            <a:r>
              <a:rPr b="0" i="0" lang="pt-BR" sz="1400" u="none" cap="none" strike="noStrike">
                <a:solidFill>
                  <a:srgbClr val="FFFFFF"/>
                </a:solidFill>
                <a:latin typeface="Calibri"/>
                <a:ea typeface="Calibri"/>
                <a:cs typeface="Calibri"/>
                <a:sym typeface="Calibri"/>
              </a:rPr>
              <a:t>, </a:t>
            </a:r>
            <a:r>
              <a:rPr b="1" i="0" lang="pt-BR" sz="1400" u="none" cap="none" strike="noStrike">
                <a:solidFill>
                  <a:srgbClr val="FFFFFF"/>
                </a:solidFill>
                <a:latin typeface="Calibri"/>
                <a:ea typeface="Calibri"/>
                <a:cs typeface="Calibri"/>
                <a:sym typeface="Calibri"/>
              </a:rPr>
              <a:t>trombose potencialmente fatal</a:t>
            </a:r>
            <a:endParaRPr/>
          </a:p>
        </p:txBody>
      </p:sp>
      <p:grpSp>
        <p:nvGrpSpPr>
          <p:cNvPr id="1478" name="Google Shape;1478;p28"/>
          <p:cNvGrpSpPr/>
          <p:nvPr/>
        </p:nvGrpSpPr>
        <p:grpSpPr>
          <a:xfrm>
            <a:off x="3382684" y="1539433"/>
            <a:ext cx="2346504" cy="1960467"/>
            <a:chOff x="3953884" y="1539433"/>
            <a:chExt cx="2346504" cy="1960467"/>
          </a:xfrm>
        </p:grpSpPr>
        <p:sp>
          <p:nvSpPr>
            <p:cNvPr id="1479" name="Google Shape;1479;p28"/>
            <p:cNvSpPr/>
            <p:nvPr/>
          </p:nvSpPr>
          <p:spPr>
            <a:xfrm>
              <a:off x="3953884" y="1539433"/>
              <a:ext cx="2346504" cy="1960467"/>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480" name="Google Shape;1480;p28"/>
            <p:cNvSpPr/>
            <p:nvPr/>
          </p:nvSpPr>
          <p:spPr>
            <a:xfrm>
              <a:off x="4046877" y="1904167"/>
              <a:ext cx="2088731" cy="1230997"/>
            </a:xfrm>
            <a:prstGeom prst="flowChartTerminator">
              <a:avLst/>
            </a:prstGeom>
            <a:blipFill rotWithShape="1">
              <a:blip r:embed="rId3">
                <a:alphaModFix/>
              </a:blip>
              <a:stretch>
                <a:fillRect b="-1919" l="-9953" r="-3647" t="-7462"/>
              </a:stretch>
            </a:blipFill>
            <a:ln>
              <a:noFill/>
            </a:ln>
          </p:spPr>
          <p:txBody>
            <a:bodyPr anchorCtr="0" anchor="ctr" bIns="45700" lIns="60950" spcFirstLastPara="1" rIns="60950" wrap="square" tIns="45700">
              <a:noAutofit/>
            </a:bodyPr>
            <a:lstStyle/>
            <a:p>
              <a:pPr indent="0" lvl="0" marL="0" marR="0" rtl="0" algn="ctr">
                <a:lnSpc>
                  <a:spcPct val="100000"/>
                </a:lnSpc>
                <a:spcBef>
                  <a:spcPts val="0"/>
                </a:spcBef>
                <a:spcAft>
                  <a:spcPts val="0"/>
                </a:spcAft>
                <a:buClr>
                  <a:schemeClr val="lt1"/>
                </a:buClr>
                <a:buSzPts val="1200"/>
                <a:buFont typeface="Calibri"/>
                <a:buNone/>
              </a:pPr>
              <a:r>
                <a:t/>
              </a:r>
              <a:endParaRPr b="0" i="0" sz="1200" u="none" cap="none" strike="noStrike">
                <a:solidFill>
                  <a:srgbClr val="000000"/>
                </a:solidFill>
                <a:latin typeface="Arial"/>
                <a:ea typeface="Arial"/>
                <a:cs typeface="Arial"/>
                <a:sym typeface="Arial"/>
              </a:endParaRPr>
            </a:p>
          </p:txBody>
        </p:sp>
        <p:pic>
          <p:nvPicPr>
            <p:cNvPr descr="XIVIVO_Lysis.png" id="1481" name="Google Shape;1481;p28"/>
            <p:cNvPicPr preferRelativeResize="0"/>
            <p:nvPr/>
          </p:nvPicPr>
          <p:blipFill rotWithShape="1">
            <a:blip r:embed="rId4">
              <a:alphaModFix/>
            </a:blip>
            <a:srcRect b="0" l="0" r="0" t="0"/>
            <a:stretch/>
          </p:blipFill>
          <p:spPr>
            <a:xfrm rot="-5400000">
              <a:off x="4218860" y="2331693"/>
              <a:ext cx="579369" cy="596565"/>
            </a:xfrm>
            <a:prstGeom prst="rect">
              <a:avLst/>
            </a:prstGeom>
            <a:noFill/>
            <a:ln>
              <a:noFill/>
            </a:ln>
          </p:spPr>
        </p:pic>
        <p:pic>
          <p:nvPicPr>
            <p:cNvPr descr="XIVIVO_Lysis.png" id="1482" name="Google Shape;1482;p28"/>
            <p:cNvPicPr preferRelativeResize="0"/>
            <p:nvPr/>
          </p:nvPicPr>
          <p:blipFill rotWithShape="1">
            <a:blip r:embed="rId4">
              <a:alphaModFix/>
            </a:blip>
            <a:srcRect b="0" l="0" r="0" t="0"/>
            <a:stretch/>
          </p:blipFill>
          <p:spPr>
            <a:xfrm rot="-5400000">
              <a:off x="4634704" y="2073881"/>
              <a:ext cx="579369" cy="596565"/>
            </a:xfrm>
            <a:prstGeom prst="rect">
              <a:avLst/>
            </a:prstGeom>
            <a:noFill/>
            <a:ln>
              <a:noFill/>
            </a:ln>
          </p:spPr>
        </p:pic>
        <p:pic>
          <p:nvPicPr>
            <p:cNvPr descr="XIVIVO_Lysis.png" id="1483" name="Google Shape;1483;p28"/>
            <p:cNvPicPr preferRelativeResize="0"/>
            <p:nvPr/>
          </p:nvPicPr>
          <p:blipFill rotWithShape="1">
            <a:blip r:embed="rId4">
              <a:alphaModFix/>
            </a:blip>
            <a:srcRect b="0" l="0" r="0" t="0"/>
            <a:stretch/>
          </p:blipFill>
          <p:spPr>
            <a:xfrm rot="-5400000">
              <a:off x="4980886" y="2410975"/>
              <a:ext cx="579369" cy="596565"/>
            </a:xfrm>
            <a:prstGeom prst="rect">
              <a:avLst/>
            </a:prstGeom>
            <a:noFill/>
            <a:ln>
              <a:noFill/>
            </a:ln>
          </p:spPr>
        </p:pic>
        <p:pic>
          <p:nvPicPr>
            <p:cNvPr descr="XIVIVO_Lysis.png" id="1484" name="Google Shape;1484;p28"/>
            <p:cNvPicPr preferRelativeResize="0"/>
            <p:nvPr/>
          </p:nvPicPr>
          <p:blipFill rotWithShape="1">
            <a:blip r:embed="rId4">
              <a:alphaModFix/>
            </a:blip>
            <a:srcRect b="0" l="0" r="0" t="0"/>
            <a:stretch/>
          </p:blipFill>
          <p:spPr>
            <a:xfrm rot="-5400000">
              <a:off x="5405613" y="2148354"/>
              <a:ext cx="579369" cy="596565"/>
            </a:xfrm>
            <a:prstGeom prst="rect">
              <a:avLst/>
            </a:prstGeom>
            <a:noFill/>
            <a:ln>
              <a:noFill/>
            </a:ln>
          </p:spPr>
        </p:pic>
      </p:grpSp>
      <p:sp>
        <p:nvSpPr>
          <p:cNvPr id="1485" name="Google Shape;1485;p28"/>
          <p:cNvSpPr/>
          <p:nvPr/>
        </p:nvSpPr>
        <p:spPr>
          <a:xfrm>
            <a:off x="6153916" y="1909971"/>
            <a:ext cx="3236804" cy="1200329"/>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Possíveis consequências da HEV</a:t>
            </a:r>
            <a:r>
              <a:rPr b="1" baseline="30000" i="0" lang="pt-BR" sz="1600" u="none" cap="none" strike="noStrike">
                <a:solidFill>
                  <a:srgbClr val="FFFFFF"/>
                </a:solidFill>
                <a:latin typeface="Calibri"/>
                <a:ea typeface="Calibri"/>
                <a:cs typeface="Calibri"/>
                <a:sym typeface="Calibri"/>
              </a:rPr>
              <a:t>3,5,6</a:t>
            </a:r>
            <a:endParaRPr b="1" i="0" sz="1600" u="none" cap="none" strike="noStrike">
              <a:solidFill>
                <a:srgbClr val="FFFFFF"/>
              </a:solidFill>
              <a:latin typeface="Calibri"/>
              <a:ea typeface="Calibri"/>
              <a:cs typeface="Calibri"/>
              <a:sym typeface="Calibri"/>
            </a:endParaRPr>
          </a:p>
          <a:p>
            <a:pPr indent="0" lvl="0" marL="0" marR="0" rtl="0" algn="r">
              <a:lnSpc>
                <a:spcPct val="100000"/>
              </a:lnSpc>
              <a:spcBef>
                <a:spcPts val="0"/>
              </a:spcBef>
              <a:spcAft>
                <a:spcPts val="0"/>
              </a:spcAft>
              <a:buClr>
                <a:srgbClr val="059483"/>
              </a:buClr>
              <a:buSzPts val="1400"/>
              <a:buFont typeface="Calibri"/>
              <a:buNone/>
            </a:pPr>
            <a:r>
              <a:rPr b="0" i="0" lang="pt-BR" sz="1400" u="none" cap="none" strike="noStrike">
                <a:solidFill>
                  <a:srgbClr val="FFFFFF"/>
                </a:solidFill>
                <a:latin typeface="Calibri"/>
                <a:ea typeface="Calibri"/>
                <a:cs typeface="Calibri"/>
                <a:sym typeface="Calibri"/>
              </a:rPr>
              <a:t>Quando clinicamente relevante, a HEV pode causar dispneia e anemia, levando ao desenvolvimento de fadiga e à necessidade de transfusões de hemácias</a:t>
            </a:r>
            <a:endParaRPr/>
          </a:p>
        </p:txBody>
      </p:sp>
      <p:graphicFrame>
        <p:nvGraphicFramePr>
          <p:cNvPr id="1486" name="Google Shape;1486;p28"/>
          <p:cNvGraphicFramePr/>
          <p:nvPr/>
        </p:nvGraphicFramePr>
        <p:xfrm>
          <a:off x="774702" y="3567082"/>
          <a:ext cx="3000000" cy="3000000"/>
        </p:xfrm>
        <a:graphic>
          <a:graphicData uri="http://schemas.openxmlformats.org/drawingml/2006/table">
            <a:tbl>
              <a:tblPr bandRow="1" firstRow="1">
                <a:noFill/>
                <a:tableStyleId>{F7126037-056A-477B-9917-EF84403CEE12}</a:tableStyleId>
              </a:tblPr>
              <a:tblGrid>
                <a:gridCol w="3990750"/>
                <a:gridCol w="2849525"/>
                <a:gridCol w="4073175"/>
              </a:tblGrid>
              <a:tr h="277050">
                <a:tc>
                  <a:txBody>
                    <a:bodyPr/>
                    <a:lstStyle/>
                    <a:p>
                      <a:pPr indent="0" lvl="0" marL="0" marR="0" rtl="0" algn="ctr">
                        <a:lnSpc>
                          <a:spcPct val="107000"/>
                        </a:lnSpc>
                        <a:spcBef>
                          <a:spcPts val="0"/>
                        </a:spcBef>
                        <a:spcAft>
                          <a:spcPts val="0"/>
                        </a:spcAft>
                        <a:buNone/>
                      </a:pPr>
                      <a:r>
                        <a:rPr lang="pt-BR" sz="1500">
                          <a:solidFill>
                            <a:schemeClr val="lt1"/>
                          </a:solidFill>
                        </a:rPr>
                        <a:t>HI</a:t>
                      </a:r>
                      <a:r>
                        <a:rPr baseline="30000" lang="pt-BR" sz="1500">
                          <a:solidFill>
                            <a:schemeClr val="lt1"/>
                          </a:solidFill>
                        </a:rPr>
                        <a:t>1,5,7,8</a:t>
                      </a:r>
                      <a:endParaRPr b="0" baseline="30000" i="0" sz="1500">
                        <a:solidFill>
                          <a:schemeClr val="lt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7000"/>
                        </a:lnSpc>
                        <a:spcBef>
                          <a:spcPts val="0"/>
                        </a:spcBef>
                        <a:spcAft>
                          <a:spcPts val="0"/>
                        </a:spcAft>
                        <a:buNone/>
                      </a:pPr>
                      <a:r>
                        <a:rPr lang="pt-BR" sz="1500">
                          <a:solidFill>
                            <a:schemeClr val="lt1"/>
                          </a:solidFill>
                        </a:rPr>
                        <a:t>Exames laboratoriais</a:t>
                      </a:r>
                      <a:endParaRPr b="0" i="0" sz="1500">
                        <a:solidFill>
                          <a:schemeClr val="lt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7000"/>
                        </a:lnSpc>
                        <a:spcBef>
                          <a:spcPts val="0"/>
                        </a:spcBef>
                        <a:spcAft>
                          <a:spcPts val="0"/>
                        </a:spcAft>
                        <a:buNone/>
                      </a:pPr>
                      <a:r>
                        <a:rPr lang="pt-BR" sz="1500">
                          <a:solidFill>
                            <a:schemeClr val="lt1"/>
                          </a:solidFill>
                        </a:rPr>
                        <a:t>HEV</a:t>
                      </a:r>
                      <a:r>
                        <a:rPr baseline="30000" lang="pt-BR" sz="1500">
                          <a:solidFill>
                            <a:schemeClr val="lt1"/>
                          </a:solidFill>
                        </a:rPr>
                        <a:t>1,3,5,7,9-11</a:t>
                      </a:r>
                      <a:endParaRPr b="0" i="0" sz="1500">
                        <a:solidFill>
                          <a:schemeClr val="lt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250100">
                <a:tc>
                  <a:txBody>
                    <a:bodyPr/>
                    <a:lstStyle/>
                    <a:p>
                      <a:pPr indent="0" lvl="0" marL="0" marR="0" rtl="0" algn="ctr">
                        <a:lnSpc>
                          <a:spcPct val="107000"/>
                        </a:lnSpc>
                        <a:spcBef>
                          <a:spcPts val="0"/>
                        </a:spcBef>
                        <a:spcAft>
                          <a:spcPts val="0"/>
                        </a:spcAft>
                        <a:buClr>
                          <a:schemeClr val="dk1"/>
                        </a:buClr>
                        <a:buSzPts val="1500"/>
                        <a:buFont typeface="Calibri"/>
                        <a:buNone/>
                      </a:pPr>
                      <a:r>
                        <a:rPr b="0" lang="pt-BR" sz="1500">
                          <a:solidFill>
                            <a:schemeClr val="dk1"/>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DHL</a:t>
                      </a:r>
                      <a:endParaRPr b="1" baseline="30000"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 / </a:t>
                      </a:r>
                      <a:r>
                        <a:rPr b="0" lang="pt-BR" sz="1500">
                          <a:solidFill>
                            <a:schemeClr val="dk1"/>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50100">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Haptoglobina</a:t>
                      </a:r>
                      <a:endParaRPr b="1"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02275">
                <a:tc>
                  <a:txBody>
                    <a:bodyPr/>
                    <a:lstStyle/>
                    <a:p>
                      <a:pPr indent="0" lvl="0" marL="0" marR="0" rtl="0" algn="ctr">
                        <a:lnSpc>
                          <a:spcPct val="107000"/>
                        </a:lnSpc>
                        <a:spcBef>
                          <a:spcPts val="0"/>
                        </a:spcBef>
                        <a:spcAft>
                          <a:spcPts val="0"/>
                        </a:spcAft>
                        <a:buClr>
                          <a:schemeClr val="dk1"/>
                        </a:buClr>
                        <a:buSzPts val="1500"/>
                        <a:buFont typeface="Calibri"/>
                        <a:buNone/>
                      </a:pPr>
                      <a:r>
                        <a:rPr b="0" lang="pt-BR" sz="1500">
                          <a:solidFill>
                            <a:schemeClr val="dk1"/>
                          </a:solidFill>
                          <a:latin typeface="Calibri"/>
                          <a:ea typeface="Calibri"/>
                          <a:cs typeface="Calibri"/>
                          <a:sym typeface="Calibri"/>
                        </a:rPr>
                        <a:t>↑↑</a:t>
                      </a:r>
                      <a:r>
                        <a:rPr lang="pt-BR" sz="1500">
                          <a:solidFill>
                            <a:schemeClr val="dk1"/>
                          </a:solidFill>
                        </a:rPr>
                        <a:t> </a:t>
                      </a:r>
                      <a:endParaRPr/>
                    </a:p>
                    <a:p>
                      <a:pPr indent="0" lvl="0" marL="0" marR="0" rtl="0" algn="ctr">
                        <a:lnSpc>
                          <a:spcPct val="107000"/>
                        </a:lnSpc>
                        <a:spcBef>
                          <a:spcPts val="0"/>
                        </a:spcBef>
                        <a:spcAft>
                          <a:spcPts val="0"/>
                        </a:spcAft>
                        <a:buClr>
                          <a:schemeClr val="dk1"/>
                        </a:buClr>
                        <a:buSzPts val="1100"/>
                        <a:buFont typeface="Calibri"/>
                        <a:buNone/>
                      </a:pPr>
                      <a:r>
                        <a:rPr lang="pt-BR" sz="1100">
                          <a:solidFill>
                            <a:schemeClr val="dk1"/>
                          </a:solidFill>
                        </a:rPr>
                        <a:t>(exceto se houver IMO subjacente)</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Contagem de reticulócitos</a:t>
                      </a:r>
                      <a:endParaRPr b="1"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500"/>
                        <a:buFont typeface="Calibri"/>
                        <a:buNone/>
                      </a:pPr>
                      <a:r>
                        <a:rPr b="0" lang="pt-BR" sz="1500">
                          <a:solidFill>
                            <a:schemeClr val="dk1"/>
                          </a:solidFill>
                          <a:latin typeface="Calibri"/>
                          <a:ea typeface="Calibri"/>
                          <a:cs typeface="Calibri"/>
                          <a:sym typeface="Calibri"/>
                        </a:rPr>
                        <a:t>↑↑</a:t>
                      </a:r>
                      <a:r>
                        <a:rPr lang="pt-BR" sz="1500">
                          <a:solidFill>
                            <a:schemeClr val="dk1"/>
                          </a:solidFill>
                        </a:rPr>
                        <a:t> </a:t>
                      </a:r>
                      <a:endParaRPr/>
                    </a:p>
                    <a:p>
                      <a:pPr indent="0" lvl="0" marL="0" marR="0" rtl="0" algn="ctr">
                        <a:lnSpc>
                          <a:spcPct val="107000"/>
                        </a:lnSpc>
                        <a:spcBef>
                          <a:spcPts val="0"/>
                        </a:spcBef>
                        <a:spcAft>
                          <a:spcPts val="0"/>
                        </a:spcAft>
                        <a:buClr>
                          <a:schemeClr val="dk1"/>
                        </a:buClr>
                        <a:buSzPts val="1100"/>
                        <a:buFont typeface="Calibri"/>
                        <a:buNone/>
                      </a:pPr>
                      <a:r>
                        <a:rPr lang="pt-BR" sz="1100">
                          <a:solidFill>
                            <a:schemeClr val="dk1"/>
                          </a:solidFill>
                        </a:rPr>
                        <a:t>(exceto se houver IMO subjacente)</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02275">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p>
                      <a:pPr indent="0" lvl="0" marL="0" marR="0" rtl="0" algn="ctr">
                        <a:lnSpc>
                          <a:spcPct val="107000"/>
                        </a:lnSpc>
                        <a:spcBef>
                          <a:spcPts val="0"/>
                        </a:spcBef>
                        <a:spcAft>
                          <a:spcPts val="0"/>
                        </a:spcAft>
                        <a:buClr>
                          <a:schemeClr val="dk1"/>
                        </a:buClr>
                        <a:buSzPts val="1100"/>
                        <a:buFont typeface="Calibri"/>
                        <a:buNone/>
                      </a:pPr>
                      <a:r>
                        <a:rPr lang="pt-BR" sz="1100">
                          <a:solidFill>
                            <a:schemeClr val="dk1"/>
                          </a:solidFill>
                        </a:rPr>
                        <a:t> (por hemólise e/ou IMO)</a:t>
                      </a:r>
                      <a:endParaRPr b="0" sz="11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Hb</a:t>
                      </a:r>
                      <a:endParaRPr b="1"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p>
                      <a:pPr indent="0" lvl="0" marL="0" marR="0" rtl="0" algn="ctr">
                        <a:lnSpc>
                          <a:spcPct val="107000"/>
                        </a:lnSpc>
                        <a:spcBef>
                          <a:spcPts val="0"/>
                        </a:spcBef>
                        <a:spcAft>
                          <a:spcPts val="0"/>
                        </a:spcAft>
                        <a:buClr>
                          <a:schemeClr val="dk1"/>
                        </a:buClr>
                        <a:buSzPts val="1100"/>
                        <a:buFont typeface="Calibri"/>
                        <a:buNone/>
                      </a:pPr>
                      <a:r>
                        <a:rPr lang="pt-BR" sz="1100">
                          <a:solidFill>
                            <a:schemeClr val="dk1"/>
                          </a:solidFill>
                        </a:rPr>
                        <a:t> (por hemólise e/ou IMO)</a:t>
                      </a:r>
                      <a:endParaRPr b="0" sz="11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250100">
                <a:tc>
                  <a:txBody>
                    <a:bodyPr/>
                    <a:lstStyle/>
                    <a:p>
                      <a:pPr indent="0" lvl="0" marL="0" marR="0" rtl="0" algn="ctr">
                        <a:lnSpc>
                          <a:spcPct val="107000"/>
                        </a:lnSpc>
                        <a:spcBef>
                          <a:spcPts val="0"/>
                        </a:spcBef>
                        <a:spcAft>
                          <a:spcPts val="0"/>
                        </a:spcAft>
                        <a:buClr>
                          <a:schemeClr val="dk1"/>
                        </a:buClr>
                        <a:buSzPts val="1500"/>
                        <a:buFont typeface="Calibri"/>
                        <a:buNone/>
                      </a:pPr>
                      <a:r>
                        <a:rPr b="0" lang="pt-BR" sz="1500">
                          <a:solidFill>
                            <a:schemeClr val="dk1"/>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Bilirrubina indireta</a:t>
                      </a:r>
                      <a:endParaRPr b="1"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7000"/>
                        </a:lnSpc>
                        <a:spcBef>
                          <a:spcPts val="0"/>
                        </a:spcBef>
                        <a:spcAft>
                          <a:spcPts val="0"/>
                        </a:spcAft>
                        <a:buClr>
                          <a:schemeClr val="dk1"/>
                        </a:buClr>
                        <a:buSzPts val="1500"/>
                        <a:buFont typeface="Calibri"/>
                        <a:buNone/>
                      </a:pPr>
                      <a:r>
                        <a:rPr b="0" lang="pt-BR" sz="1500">
                          <a:solidFill>
                            <a:schemeClr val="dk1"/>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50100">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200"/>
                        <a:buFont typeface="Calibri"/>
                        <a:buNone/>
                      </a:pPr>
                      <a:r>
                        <a:rPr b="1" lang="pt-BR" sz="1200">
                          <a:solidFill>
                            <a:schemeClr val="dk1"/>
                          </a:solidFill>
                        </a:rPr>
                        <a:t>DAT/Coombs</a:t>
                      </a:r>
                      <a:endParaRPr b="1" sz="12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7000"/>
                        </a:lnSpc>
                        <a:spcBef>
                          <a:spcPts val="0"/>
                        </a:spcBef>
                        <a:spcAft>
                          <a:spcPts val="0"/>
                        </a:spcAft>
                        <a:buClr>
                          <a:schemeClr val="dk1"/>
                        </a:buClr>
                        <a:buSzPts val="1500"/>
                        <a:buFont typeface="Calibri"/>
                        <a:buNone/>
                      </a:pPr>
                      <a:r>
                        <a:rPr lang="pt-BR" sz="1500">
                          <a:solidFill>
                            <a:schemeClr val="dk1"/>
                          </a:solidFill>
                        </a:rPr>
                        <a:t>+</a:t>
                      </a:r>
                      <a:endParaRPr b="0" sz="1500">
                        <a:solidFill>
                          <a:schemeClr val="dk1"/>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pSp>
        <p:nvGrpSpPr>
          <p:cNvPr id="1487" name="Google Shape;1487;p28"/>
          <p:cNvGrpSpPr/>
          <p:nvPr/>
        </p:nvGrpSpPr>
        <p:grpSpPr>
          <a:xfrm>
            <a:off x="9455388" y="1539433"/>
            <a:ext cx="2377208" cy="1960467"/>
            <a:chOff x="9455388" y="1539433"/>
            <a:chExt cx="2377208" cy="1960467"/>
          </a:xfrm>
        </p:grpSpPr>
        <p:sp>
          <p:nvSpPr>
            <p:cNvPr id="1488" name="Google Shape;1488;p28"/>
            <p:cNvSpPr/>
            <p:nvPr/>
          </p:nvSpPr>
          <p:spPr>
            <a:xfrm>
              <a:off x="9486092" y="1539433"/>
              <a:ext cx="2346504" cy="1960467"/>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489" name="Google Shape;1489;p28"/>
            <p:cNvGrpSpPr/>
            <p:nvPr/>
          </p:nvGrpSpPr>
          <p:grpSpPr>
            <a:xfrm>
              <a:off x="9473949" y="1545086"/>
              <a:ext cx="2239418" cy="1910827"/>
              <a:chOff x="7102199" y="1103816"/>
              <a:chExt cx="1909597" cy="1596573"/>
            </a:xfrm>
          </p:grpSpPr>
          <p:pic>
            <p:nvPicPr>
              <p:cNvPr id="1490" name="Google Shape;1490;p28"/>
              <p:cNvPicPr preferRelativeResize="0"/>
              <p:nvPr/>
            </p:nvPicPr>
            <p:blipFill rotWithShape="1">
              <a:blip r:embed="rId5">
                <a:alphaModFix amt="80000"/>
              </a:blip>
              <a:srcRect b="25330" l="8683" r="6379" t="6330"/>
              <a:stretch/>
            </p:blipFill>
            <p:spPr>
              <a:xfrm>
                <a:off x="7251787" y="1106247"/>
                <a:ext cx="1760009" cy="1373622"/>
              </a:xfrm>
              <a:prstGeom prst="rect">
                <a:avLst/>
              </a:prstGeom>
              <a:noFill/>
              <a:ln>
                <a:noFill/>
              </a:ln>
            </p:spPr>
          </p:pic>
          <p:pic>
            <p:nvPicPr>
              <p:cNvPr id="1491" name="Google Shape;1491;p28"/>
              <p:cNvPicPr preferRelativeResize="0"/>
              <p:nvPr/>
            </p:nvPicPr>
            <p:blipFill rotWithShape="1">
              <a:blip r:embed="rId6">
                <a:alphaModFix/>
              </a:blip>
              <a:srcRect b="0" l="0" r="0" t="0"/>
              <a:stretch/>
            </p:blipFill>
            <p:spPr>
              <a:xfrm rot="-1145135">
                <a:off x="7214222" y="1741242"/>
                <a:ext cx="895419" cy="835724"/>
              </a:xfrm>
              <a:prstGeom prst="rect">
                <a:avLst/>
              </a:prstGeom>
              <a:noFill/>
              <a:ln>
                <a:noFill/>
              </a:ln>
              <a:effectLst>
                <a:outerShdw blurRad="152400" rotWithShape="0" algn="tl" dir="2700000" dist="76200">
                  <a:schemeClr val="lt1"/>
                </a:outerShdw>
              </a:effectLst>
            </p:spPr>
          </p:pic>
          <p:pic>
            <p:nvPicPr>
              <p:cNvPr id="1492" name="Google Shape;1492;p28"/>
              <p:cNvPicPr preferRelativeResize="0"/>
              <p:nvPr/>
            </p:nvPicPr>
            <p:blipFill rotWithShape="1">
              <a:blip r:embed="rId7">
                <a:alphaModFix/>
              </a:blip>
              <a:srcRect b="0" l="0" r="0" t="0"/>
              <a:stretch/>
            </p:blipFill>
            <p:spPr>
              <a:xfrm>
                <a:off x="8080924" y="1810176"/>
                <a:ext cx="294784" cy="348928"/>
              </a:xfrm>
              <a:prstGeom prst="rect">
                <a:avLst/>
              </a:prstGeom>
              <a:noFill/>
              <a:ln>
                <a:noFill/>
              </a:ln>
            </p:spPr>
          </p:pic>
          <p:pic>
            <p:nvPicPr>
              <p:cNvPr id="1493" name="Google Shape;1493;p28"/>
              <p:cNvPicPr preferRelativeResize="0"/>
              <p:nvPr/>
            </p:nvPicPr>
            <p:blipFill rotWithShape="1">
              <a:blip r:embed="rId7">
                <a:alphaModFix/>
              </a:blip>
              <a:srcRect b="0" l="0" r="0" t="0"/>
              <a:stretch/>
            </p:blipFill>
            <p:spPr>
              <a:xfrm>
                <a:off x="8093745" y="1385022"/>
                <a:ext cx="294784" cy="348928"/>
              </a:xfrm>
              <a:prstGeom prst="rect">
                <a:avLst/>
              </a:prstGeom>
              <a:noFill/>
              <a:ln>
                <a:noFill/>
              </a:ln>
            </p:spPr>
          </p:pic>
          <p:pic>
            <p:nvPicPr>
              <p:cNvPr id="1494" name="Google Shape;1494;p28"/>
              <p:cNvPicPr preferRelativeResize="0"/>
              <p:nvPr/>
            </p:nvPicPr>
            <p:blipFill rotWithShape="1">
              <a:blip r:embed="rId7">
                <a:alphaModFix/>
              </a:blip>
              <a:srcRect b="0" l="0" r="0" t="0"/>
              <a:stretch/>
            </p:blipFill>
            <p:spPr>
              <a:xfrm>
                <a:off x="8221663" y="1592793"/>
                <a:ext cx="294784" cy="348928"/>
              </a:xfrm>
              <a:prstGeom prst="rect">
                <a:avLst/>
              </a:prstGeom>
              <a:noFill/>
              <a:ln>
                <a:noFill/>
              </a:ln>
            </p:spPr>
          </p:pic>
          <p:pic>
            <p:nvPicPr>
              <p:cNvPr id="1495" name="Google Shape;1495;p28"/>
              <p:cNvPicPr preferRelativeResize="0"/>
              <p:nvPr/>
            </p:nvPicPr>
            <p:blipFill rotWithShape="1">
              <a:blip r:embed="rId8">
                <a:alphaModFix/>
              </a:blip>
              <a:srcRect b="0" l="0" r="0" t="0"/>
              <a:stretch/>
            </p:blipFill>
            <p:spPr>
              <a:xfrm rot="1027084">
                <a:off x="7529319" y="1207557"/>
                <a:ext cx="820103" cy="765429"/>
              </a:xfrm>
              <a:prstGeom prst="rect">
                <a:avLst/>
              </a:prstGeom>
              <a:noFill/>
              <a:ln>
                <a:noFill/>
              </a:ln>
              <a:effectLst>
                <a:outerShdw blurRad="152400" rotWithShape="0" algn="tl" dir="2700000" dist="76200">
                  <a:schemeClr val="lt1"/>
                </a:outerShdw>
              </a:effectLst>
            </p:spPr>
          </p:pic>
        </p:grpSp>
        <p:sp>
          <p:nvSpPr>
            <p:cNvPr id="1496" name="Google Shape;1496;p28"/>
            <p:cNvSpPr/>
            <p:nvPr/>
          </p:nvSpPr>
          <p:spPr>
            <a:xfrm>
              <a:off x="9455388" y="3182668"/>
              <a:ext cx="2362727" cy="307777"/>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7F7F7F"/>
                </a:buClr>
                <a:buSzPts val="700"/>
                <a:buFont typeface="Calibri"/>
                <a:buNone/>
              </a:pPr>
              <a:r>
                <a:rPr b="0" i="0" lang="pt-BR" sz="700" u="none" cap="none" strike="noStrike">
                  <a:solidFill>
                    <a:srgbClr val="7F7F7F"/>
                  </a:solidFill>
                  <a:latin typeface="Calibri"/>
                  <a:ea typeface="Calibri"/>
                  <a:cs typeface="Calibri"/>
                  <a:sym typeface="Calibri"/>
                </a:rPr>
                <a:t>Adaptado de Tortora GJ, et al. </a:t>
              </a:r>
              <a:r>
                <a:rPr b="0" i="1" lang="pt-BR" sz="700" u="none" cap="none" strike="noStrike">
                  <a:solidFill>
                    <a:srgbClr val="7F7F7F"/>
                  </a:solidFill>
                  <a:latin typeface="Calibri"/>
                  <a:ea typeface="Calibri"/>
                  <a:cs typeface="Calibri"/>
                  <a:sym typeface="Calibri"/>
                </a:rPr>
                <a:t>Principles of Anatomy &amp; Physiology</a:t>
              </a:r>
              <a:r>
                <a:rPr b="0" i="0" lang="pt-BR" sz="700" u="none" cap="none" strike="noStrike">
                  <a:solidFill>
                    <a:srgbClr val="7F7F7F"/>
                  </a:solidFill>
                  <a:latin typeface="Calibri"/>
                  <a:ea typeface="Calibri"/>
                  <a:cs typeface="Calibri"/>
                  <a:sym typeface="Calibri"/>
                </a:rPr>
                <a:t>. 15th ed. John Wiley &amp; Sons, Inc; 2016:668-694.</a:t>
              </a:r>
              <a:endParaRPr b="0" i="0" sz="700" u="none" cap="none" strike="noStrike">
                <a:solidFill>
                  <a:srgbClr val="7F7F7F"/>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73"/>
                                        </p:tgtEl>
                                        <p:attrNameLst>
                                          <p:attrName>style.visibility</p:attrName>
                                        </p:attrNameLst>
                                      </p:cBhvr>
                                      <p:to>
                                        <p:strVal val="visible"/>
                                      </p:to>
                                    </p:set>
                                    <p:animEffect filter="fade" transition="in">
                                      <p:cBhvr>
                                        <p:cTn dur="500"/>
                                        <p:tgtEl>
                                          <p:spTgt spid="1473"/>
                                        </p:tgtEl>
                                      </p:cBhvr>
                                    </p:animEffect>
                                  </p:childTnLst>
                                </p:cTn>
                              </p:par>
                              <p:par>
                                <p:cTn fill="hold" nodeType="withEffect" presetClass="entr" presetID="2" presetSubtype="8">
                                  <p:stCondLst>
                                    <p:cond delay="0"/>
                                  </p:stCondLst>
                                  <p:childTnLst>
                                    <p:set>
                                      <p:cBhvr>
                                        <p:cTn dur="1" fill="hold">
                                          <p:stCondLst>
                                            <p:cond delay="0"/>
                                          </p:stCondLst>
                                        </p:cTn>
                                        <p:tgtEl>
                                          <p:spTgt spid="1474"/>
                                        </p:tgtEl>
                                        <p:attrNameLst>
                                          <p:attrName>style.visibility</p:attrName>
                                        </p:attrNameLst>
                                      </p:cBhvr>
                                      <p:to>
                                        <p:strVal val="visible"/>
                                      </p:to>
                                    </p:set>
                                    <p:anim calcmode="lin" valueType="num">
                                      <p:cBhvr additive="base">
                                        <p:cTn dur="500"/>
                                        <p:tgtEl>
                                          <p:spTgt spid="1474"/>
                                        </p:tgtEl>
                                        <p:attrNameLst>
                                          <p:attrName>ppt_x</p:attrName>
                                        </p:attrNameLst>
                                      </p:cBhvr>
                                      <p:tavLst>
                                        <p:tav fmla="" tm="0">
                                          <p:val>
                                            <p:strVal val="#ppt_x-1"/>
                                          </p:val>
                                        </p:tav>
                                        <p:tav fmla="" tm="100000">
                                          <p:val>
                                            <p:strVal val="#ppt_x"/>
                                          </p:val>
                                        </p:tav>
                                      </p:tavLst>
                                    </p:anim>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477"/>
                                        </p:tgtEl>
                                        <p:attrNameLst>
                                          <p:attrName>style.visibility</p:attrName>
                                        </p:attrNameLst>
                                      </p:cBhvr>
                                      <p:to>
                                        <p:strVal val="visible"/>
                                      </p:to>
                                    </p:set>
                                    <p:animEffect filter="fade" transition="in">
                                      <p:cBhvr>
                                        <p:cTn dur="500"/>
                                        <p:tgtEl>
                                          <p:spTgt spid="1477"/>
                                        </p:tgtEl>
                                      </p:cBhvr>
                                    </p:animEffect>
                                  </p:childTnLst>
                                </p:cTn>
                              </p:par>
                              <p:par>
                                <p:cTn fill="hold" nodeType="withEffect" presetClass="entr" presetID="10" presetSubtype="0">
                                  <p:stCondLst>
                                    <p:cond delay="0"/>
                                  </p:stCondLst>
                                  <p:childTnLst>
                                    <p:set>
                                      <p:cBhvr>
                                        <p:cTn dur="1" fill="hold">
                                          <p:stCondLst>
                                            <p:cond delay="0"/>
                                          </p:stCondLst>
                                        </p:cTn>
                                        <p:tgtEl>
                                          <p:spTgt spid="1478"/>
                                        </p:tgtEl>
                                        <p:attrNameLst>
                                          <p:attrName>style.visibility</p:attrName>
                                        </p:attrNameLst>
                                      </p:cBhvr>
                                      <p:to>
                                        <p:strVal val="visible"/>
                                      </p:to>
                                    </p:set>
                                    <p:animEffect filter="fade" transition="in">
                                      <p:cBhvr>
                                        <p:cTn dur="500"/>
                                        <p:tgtEl>
                                          <p:spTgt spid="1478"/>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487"/>
                                        </p:tgtEl>
                                        <p:attrNameLst>
                                          <p:attrName>style.visibility</p:attrName>
                                        </p:attrNameLst>
                                      </p:cBhvr>
                                      <p:to>
                                        <p:strVal val="visible"/>
                                      </p:to>
                                    </p:set>
                                    <p:animEffect filter="fade" transition="in">
                                      <p:cBhvr>
                                        <p:cTn dur="500"/>
                                        <p:tgtEl>
                                          <p:spTgt spid="1487"/>
                                        </p:tgtEl>
                                      </p:cBhvr>
                                    </p:animEffect>
                                  </p:childTnLst>
                                </p:cTn>
                              </p:par>
                              <p:par>
                                <p:cTn fill="hold" nodeType="withEffect" presetClass="entr" presetID="10" presetSubtype="0">
                                  <p:stCondLst>
                                    <p:cond delay="250"/>
                                  </p:stCondLst>
                                  <p:childTnLst>
                                    <p:set>
                                      <p:cBhvr>
                                        <p:cTn dur="1" fill="hold">
                                          <p:stCondLst>
                                            <p:cond delay="0"/>
                                          </p:stCondLst>
                                        </p:cTn>
                                        <p:tgtEl>
                                          <p:spTgt spid="1485"/>
                                        </p:tgtEl>
                                        <p:attrNameLst>
                                          <p:attrName>style.visibility</p:attrName>
                                        </p:attrNameLst>
                                      </p:cBhvr>
                                      <p:to>
                                        <p:strVal val="visible"/>
                                      </p:to>
                                    </p:set>
                                    <p:animEffect filter="fade" transition="in">
                                      <p:cBhvr>
                                        <p:cTn dur="500"/>
                                        <p:tgtEl>
                                          <p:spTgt spid="1485"/>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486"/>
                                        </p:tgtEl>
                                        <p:attrNameLst>
                                          <p:attrName>style.visibility</p:attrName>
                                        </p:attrNameLst>
                                      </p:cBhvr>
                                      <p:to>
                                        <p:strVal val="visible"/>
                                      </p:to>
                                    </p:set>
                                    <p:animEffect filter="fade" transition="in">
                                      <p:cBhvr>
                                        <p:cTn dur="500"/>
                                        <p:tgtEl>
                                          <p:spTgt spid="148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21" name="Shape 16621"/>
        <p:cNvGrpSpPr/>
        <p:nvPr/>
      </p:nvGrpSpPr>
      <p:grpSpPr>
        <a:xfrm>
          <a:off x="0" y="0"/>
          <a:ext cx="0" cy="0"/>
          <a:chOff x="0" y="0"/>
          <a:chExt cx="0" cy="0"/>
        </a:xfrm>
      </p:grpSpPr>
      <p:sp>
        <p:nvSpPr>
          <p:cNvPr id="16622" name="Google Shape;16622;p280"/>
          <p:cNvSpPr/>
          <p:nvPr/>
        </p:nvSpPr>
        <p:spPr>
          <a:xfrm flipH="1">
            <a:off x="590866" y="1539434"/>
            <a:ext cx="10938113" cy="425702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623" name="Google Shape;16623;p280"/>
          <p:cNvSpPr txBox="1"/>
          <p:nvPr/>
        </p:nvSpPr>
        <p:spPr>
          <a:xfrm>
            <a:off x="296269" y="385036"/>
            <a:ext cx="11811247"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Critérios de inclusão para o tratamento com eculizumabe </a:t>
            </a:r>
            <a:endParaRPr/>
          </a:p>
        </p:txBody>
      </p:sp>
      <p:sp>
        <p:nvSpPr>
          <p:cNvPr id="16624" name="Google Shape;16624;p28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t/>
            </a:r>
            <a:endParaRPr/>
          </a:p>
        </p:txBody>
      </p:sp>
      <p:grpSp>
        <p:nvGrpSpPr>
          <p:cNvPr id="16625" name="Google Shape;16625;p280"/>
          <p:cNvGrpSpPr/>
          <p:nvPr/>
        </p:nvGrpSpPr>
        <p:grpSpPr>
          <a:xfrm>
            <a:off x="897954" y="1694366"/>
            <a:ext cx="4385246" cy="4071086"/>
            <a:chOff x="897954" y="1694366"/>
            <a:chExt cx="4385246" cy="4071086"/>
          </a:xfrm>
        </p:grpSpPr>
        <p:sp>
          <p:nvSpPr>
            <p:cNvPr id="16626" name="Google Shape;16626;p280"/>
            <p:cNvSpPr txBox="1"/>
            <p:nvPr/>
          </p:nvSpPr>
          <p:spPr>
            <a:xfrm>
              <a:off x="897954" y="2872352"/>
              <a:ext cx="4385246" cy="28931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accent1"/>
                </a:buClr>
                <a:buSzPts val="2400"/>
                <a:buFont typeface="Lustria"/>
                <a:buNone/>
              </a:pPr>
              <a:r>
                <a:rPr b="1" lang="pt-BR" sz="2400">
                  <a:solidFill>
                    <a:schemeClr val="accent1"/>
                  </a:solidFill>
                  <a:latin typeface="Lustria"/>
                  <a:ea typeface="Lustria"/>
                  <a:cs typeface="Lustria"/>
                  <a:sym typeface="Lustria"/>
                </a:rPr>
                <a:t>Estão contemplados neste Protocolo Clínico e Diretrizes Terapêuticas (PCDT):</a:t>
              </a:r>
              <a:endParaRPr/>
            </a:p>
            <a:p>
              <a:pPr indent="0" lvl="0" marL="0" marR="0" rtl="0" algn="l">
                <a:lnSpc>
                  <a:spcPct val="100000"/>
                </a:lnSpc>
                <a:spcBef>
                  <a:spcPts val="1200"/>
                </a:spcBef>
                <a:spcAft>
                  <a:spcPts val="0"/>
                </a:spcAft>
                <a:buClr>
                  <a:schemeClr val="dk1"/>
                </a:buClr>
                <a:buSzPts val="1800"/>
                <a:buFont typeface="Calibri"/>
                <a:buNone/>
              </a:pPr>
              <a:r>
                <a:rPr b="0" i="0" lang="pt-BR" sz="1800" u="none" cap="none" strike="noStrike">
                  <a:solidFill>
                    <a:schemeClr val="dk1"/>
                  </a:solidFill>
                  <a:latin typeface="Calibri"/>
                  <a:ea typeface="Calibri"/>
                  <a:cs typeface="Calibri"/>
                  <a:sym typeface="Calibri"/>
                </a:rPr>
                <a:t>Indivíduos maiores de 14 anos</a:t>
              </a:r>
              <a:endParaRPr/>
            </a:p>
            <a:p>
              <a:pPr indent="0" lvl="0" marL="0" marR="0" rtl="0" algn="l">
                <a:lnSpc>
                  <a:spcPct val="100000"/>
                </a:lnSpc>
                <a:spcBef>
                  <a:spcPts val="1200"/>
                </a:spcBef>
                <a:spcAft>
                  <a:spcPts val="0"/>
                </a:spcAft>
                <a:buClr>
                  <a:schemeClr val="dk1"/>
                </a:buClr>
                <a:buSzPts val="1800"/>
                <a:buFont typeface="Calibri"/>
                <a:buNone/>
              </a:pPr>
              <a:r>
                <a:rPr b="0" i="0" lang="pt-BR" sz="1800" u="none" cap="none" strike="noStrike">
                  <a:solidFill>
                    <a:schemeClr val="dk1"/>
                  </a:solidFill>
                  <a:latin typeface="Calibri"/>
                  <a:ea typeface="Calibri"/>
                  <a:cs typeface="Calibri"/>
                  <a:sym typeface="Calibri"/>
                </a:rPr>
                <a:t>Ambos os sexos</a:t>
              </a:r>
              <a:endParaRPr/>
            </a:p>
            <a:p>
              <a:pPr indent="0" lvl="0" marL="0" marR="0" rtl="0" algn="l">
                <a:lnSpc>
                  <a:spcPct val="100000"/>
                </a:lnSpc>
                <a:spcBef>
                  <a:spcPts val="1200"/>
                </a:spcBef>
                <a:spcAft>
                  <a:spcPts val="0"/>
                </a:spcAft>
                <a:buClr>
                  <a:schemeClr val="dk1"/>
                </a:buClr>
                <a:buSzPts val="1800"/>
                <a:buFont typeface="Calibri"/>
                <a:buNone/>
              </a:pPr>
              <a:r>
                <a:rPr b="0" i="0" lang="pt-BR" sz="1800" u="none" cap="none" strike="noStrike">
                  <a:solidFill>
                    <a:schemeClr val="dk1"/>
                  </a:solidFill>
                  <a:latin typeface="Calibri"/>
                  <a:ea typeface="Calibri"/>
                  <a:cs typeface="Calibri"/>
                  <a:sym typeface="Calibri"/>
                </a:rPr>
                <a:t>Com diagnóstico de HPN realizado por citometria </a:t>
              </a:r>
              <a:r>
                <a:rPr b="0" i="0" lang="pt-BR" sz="2000" u="none" cap="none" strike="noStrike">
                  <a:solidFill>
                    <a:schemeClr val="dk1"/>
                  </a:solidFill>
                  <a:latin typeface="Calibri"/>
                  <a:ea typeface="Calibri"/>
                  <a:cs typeface="Calibri"/>
                  <a:sym typeface="Calibri"/>
                </a:rPr>
                <a:t>de fluxo</a:t>
              </a:r>
              <a:endParaRPr/>
            </a:p>
          </p:txBody>
        </p:sp>
        <p:sp>
          <p:nvSpPr>
            <p:cNvPr id="16627" name="Google Shape;16627;p280"/>
            <p:cNvSpPr/>
            <p:nvPr/>
          </p:nvSpPr>
          <p:spPr>
            <a:xfrm>
              <a:off x="897954" y="1694366"/>
              <a:ext cx="1043268" cy="1177986"/>
            </a:xfrm>
            <a:custGeom>
              <a:rect b="b" l="l" r="r" t="t"/>
              <a:pathLst>
                <a:path extrusionOk="0" h="839029" w="743075">
                  <a:moveTo>
                    <a:pt x="105880" y="640889"/>
                  </a:moveTo>
                  <a:cubicBezTo>
                    <a:pt x="101936" y="645056"/>
                    <a:pt x="97322" y="648740"/>
                    <a:pt x="92076" y="651753"/>
                  </a:cubicBezTo>
                  <a:cubicBezTo>
                    <a:pt x="62720" y="668682"/>
                    <a:pt x="25178" y="658637"/>
                    <a:pt x="8248" y="629280"/>
                  </a:cubicBezTo>
                  <a:cubicBezTo>
                    <a:pt x="-8718" y="599887"/>
                    <a:pt x="1328" y="562345"/>
                    <a:pt x="30685" y="545415"/>
                  </a:cubicBezTo>
                  <a:cubicBezTo>
                    <a:pt x="36080" y="542290"/>
                    <a:pt x="41697" y="540095"/>
                    <a:pt x="47428" y="538755"/>
                  </a:cubicBezTo>
                  <a:lnTo>
                    <a:pt x="47428" y="300259"/>
                  </a:lnTo>
                  <a:cubicBezTo>
                    <a:pt x="41698" y="298919"/>
                    <a:pt x="36079" y="296724"/>
                    <a:pt x="30722" y="293636"/>
                  </a:cubicBezTo>
                  <a:cubicBezTo>
                    <a:pt x="1328" y="276670"/>
                    <a:pt x="-8718" y="239127"/>
                    <a:pt x="8248" y="209771"/>
                  </a:cubicBezTo>
                  <a:cubicBezTo>
                    <a:pt x="25177" y="180378"/>
                    <a:pt x="62720" y="170332"/>
                    <a:pt x="92113" y="187298"/>
                  </a:cubicBezTo>
                  <a:cubicBezTo>
                    <a:pt x="97322" y="190312"/>
                    <a:pt x="101935" y="193958"/>
                    <a:pt x="105880" y="198125"/>
                  </a:cubicBezTo>
                  <a:lnTo>
                    <a:pt x="312639" y="78767"/>
                  </a:lnTo>
                  <a:cubicBezTo>
                    <a:pt x="311002" y="73260"/>
                    <a:pt x="310146" y="67419"/>
                    <a:pt x="310146" y="61391"/>
                  </a:cubicBezTo>
                  <a:cubicBezTo>
                    <a:pt x="310146" y="27496"/>
                    <a:pt x="337642" y="0"/>
                    <a:pt x="371537" y="0"/>
                  </a:cubicBezTo>
                  <a:cubicBezTo>
                    <a:pt x="405433" y="0"/>
                    <a:pt x="432929" y="27496"/>
                    <a:pt x="432929" y="61391"/>
                  </a:cubicBezTo>
                  <a:cubicBezTo>
                    <a:pt x="432929" y="67084"/>
                    <a:pt x="432148" y="72591"/>
                    <a:pt x="430697" y="77837"/>
                  </a:cubicBezTo>
                  <a:lnTo>
                    <a:pt x="637865" y="197424"/>
                  </a:lnTo>
                  <a:cubicBezTo>
                    <a:pt x="641660" y="193554"/>
                    <a:pt x="646051" y="190131"/>
                    <a:pt x="650962" y="187303"/>
                  </a:cubicBezTo>
                  <a:cubicBezTo>
                    <a:pt x="680355" y="170337"/>
                    <a:pt x="717897" y="180383"/>
                    <a:pt x="734827" y="209777"/>
                  </a:cubicBezTo>
                  <a:cubicBezTo>
                    <a:pt x="751793" y="239133"/>
                    <a:pt x="741747" y="276675"/>
                    <a:pt x="712354" y="293641"/>
                  </a:cubicBezTo>
                  <a:cubicBezTo>
                    <a:pt x="707591" y="296395"/>
                    <a:pt x="702569" y="298441"/>
                    <a:pt x="697471" y="299781"/>
                  </a:cubicBezTo>
                  <a:lnTo>
                    <a:pt x="697471" y="539249"/>
                  </a:lnTo>
                  <a:cubicBezTo>
                    <a:pt x="702568" y="540588"/>
                    <a:pt x="707591" y="542635"/>
                    <a:pt x="712391" y="545425"/>
                  </a:cubicBezTo>
                  <a:cubicBezTo>
                    <a:pt x="741747" y="562354"/>
                    <a:pt x="751793" y="599897"/>
                    <a:pt x="734827" y="629290"/>
                  </a:cubicBezTo>
                  <a:cubicBezTo>
                    <a:pt x="717898" y="658646"/>
                    <a:pt x="680355" y="668692"/>
                    <a:pt x="650999" y="651763"/>
                  </a:cubicBezTo>
                  <a:cubicBezTo>
                    <a:pt x="646051" y="648898"/>
                    <a:pt x="641660" y="645475"/>
                    <a:pt x="637865" y="641606"/>
                  </a:cubicBezTo>
                  <a:lnTo>
                    <a:pt x="430697" y="761192"/>
                  </a:lnTo>
                  <a:cubicBezTo>
                    <a:pt x="432148" y="766438"/>
                    <a:pt x="432929" y="771945"/>
                    <a:pt x="432929" y="777638"/>
                  </a:cubicBezTo>
                  <a:cubicBezTo>
                    <a:pt x="432929" y="811534"/>
                    <a:pt x="405433" y="839029"/>
                    <a:pt x="371537" y="839029"/>
                  </a:cubicBezTo>
                  <a:cubicBezTo>
                    <a:pt x="337642" y="839029"/>
                    <a:pt x="310146" y="811534"/>
                    <a:pt x="310146" y="777638"/>
                  </a:cubicBezTo>
                  <a:cubicBezTo>
                    <a:pt x="310146" y="771610"/>
                    <a:pt x="311002" y="765769"/>
                    <a:pt x="312639" y="760262"/>
                  </a:cubicBezTo>
                  <a:close/>
                  <a:moveTo>
                    <a:pt x="77193" y="539238"/>
                  </a:moveTo>
                  <a:cubicBezTo>
                    <a:pt x="92411" y="543294"/>
                    <a:pt x="106065" y="553153"/>
                    <a:pt x="114549" y="567887"/>
                  </a:cubicBezTo>
                  <a:cubicBezTo>
                    <a:pt x="123144" y="582733"/>
                    <a:pt x="124818" y="599662"/>
                    <a:pt x="120540" y="614991"/>
                  </a:cubicBezTo>
                  <a:lnTo>
                    <a:pt x="327747" y="734616"/>
                  </a:lnTo>
                  <a:cubicBezTo>
                    <a:pt x="338872" y="723268"/>
                    <a:pt x="354387" y="716236"/>
                    <a:pt x="371540" y="716236"/>
                  </a:cubicBezTo>
                  <a:cubicBezTo>
                    <a:pt x="389027" y="716236"/>
                    <a:pt x="404840" y="723565"/>
                    <a:pt x="416002" y="735323"/>
                  </a:cubicBezTo>
                  <a:lnTo>
                    <a:pt x="622800" y="615927"/>
                  </a:lnTo>
                  <a:cubicBezTo>
                    <a:pt x="618223" y="600374"/>
                    <a:pt x="619749" y="583036"/>
                    <a:pt x="628529" y="567892"/>
                  </a:cubicBezTo>
                  <a:cubicBezTo>
                    <a:pt x="637348" y="552563"/>
                    <a:pt x="651784" y="542517"/>
                    <a:pt x="667709" y="538796"/>
                  </a:cubicBezTo>
                  <a:lnTo>
                    <a:pt x="667709" y="300224"/>
                  </a:lnTo>
                  <a:cubicBezTo>
                    <a:pt x="651784" y="296503"/>
                    <a:pt x="637348" y="286457"/>
                    <a:pt x="628529" y="271165"/>
                  </a:cubicBezTo>
                  <a:cubicBezTo>
                    <a:pt x="619749" y="255984"/>
                    <a:pt x="618223" y="238645"/>
                    <a:pt x="622800" y="223093"/>
                  </a:cubicBezTo>
                  <a:lnTo>
                    <a:pt x="416002" y="103735"/>
                  </a:lnTo>
                  <a:cubicBezTo>
                    <a:pt x="404840" y="115456"/>
                    <a:pt x="389028" y="122785"/>
                    <a:pt x="371540" y="122785"/>
                  </a:cubicBezTo>
                  <a:cubicBezTo>
                    <a:pt x="354387" y="122785"/>
                    <a:pt x="338872" y="115753"/>
                    <a:pt x="327747" y="104405"/>
                  </a:cubicBezTo>
                  <a:lnTo>
                    <a:pt x="120540" y="224029"/>
                  </a:lnTo>
                  <a:cubicBezTo>
                    <a:pt x="124818" y="239359"/>
                    <a:pt x="123144" y="256288"/>
                    <a:pt x="114549" y="271170"/>
                  </a:cubicBezTo>
                  <a:cubicBezTo>
                    <a:pt x="106066" y="285867"/>
                    <a:pt x="92411" y="295727"/>
                    <a:pt x="77193" y="299783"/>
                  </a:cubicBezTo>
                  <a:close/>
                  <a:moveTo>
                    <a:pt x="33995" y="614396"/>
                  </a:moveTo>
                  <a:cubicBezTo>
                    <a:pt x="42739" y="629502"/>
                    <a:pt x="62087" y="634674"/>
                    <a:pt x="77193" y="625967"/>
                  </a:cubicBezTo>
                  <a:cubicBezTo>
                    <a:pt x="92336" y="617223"/>
                    <a:pt x="97508" y="597876"/>
                    <a:pt x="88802" y="582769"/>
                  </a:cubicBezTo>
                  <a:cubicBezTo>
                    <a:pt x="80059" y="567626"/>
                    <a:pt x="60711" y="562454"/>
                    <a:pt x="45567" y="571160"/>
                  </a:cubicBezTo>
                  <a:cubicBezTo>
                    <a:pt x="30462" y="579904"/>
                    <a:pt x="25290" y="599251"/>
                    <a:pt x="33996" y="614395"/>
                  </a:cubicBezTo>
                  <a:close/>
                  <a:moveTo>
                    <a:pt x="33995" y="224652"/>
                  </a:moveTo>
                  <a:cubicBezTo>
                    <a:pt x="25289" y="239758"/>
                    <a:pt x="30461" y="259106"/>
                    <a:pt x="45604" y="267850"/>
                  </a:cubicBezTo>
                  <a:cubicBezTo>
                    <a:pt x="60710" y="276556"/>
                    <a:pt x="80058" y="271385"/>
                    <a:pt x="88802" y="256279"/>
                  </a:cubicBezTo>
                  <a:cubicBezTo>
                    <a:pt x="97509" y="241136"/>
                    <a:pt x="92337" y="221788"/>
                    <a:pt x="77231" y="213081"/>
                  </a:cubicBezTo>
                  <a:cubicBezTo>
                    <a:pt x="62088" y="204338"/>
                    <a:pt x="42740" y="209509"/>
                    <a:pt x="33996" y="224652"/>
                  </a:cubicBezTo>
                  <a:close/>
                  <a:moveTo>
                    <a:pt x="371542" y="93017"/>
                  </a:moveTo>
                  <a:cubicBezTo>
                    <a:pt x="388992" y="93017"/>
                    <a:pt x="403168" y="78841"/>
                    <a:pt x="403168" y="61391"/>
                  </a:cubicBezTo>
                  <a:cubicBezTo>
                    <a:pt x="403168" y="43941"/>
                    <a:pt x="388992" y="29765"/>
                    <a:pt x="371542" y="29765"/>
                  </a:cubicBezTo>
                  <a:cubicBezTo>
                    <a:pt x="354093" y="29765"/>
                    <a:pt x="339917" y="43941"/>
                    <a:pt x="339917" y="61391"/>
                  </a:cubicBezTo>
                  <a:cubicBezTo>
                    <a:pt x="339917" y="78841"/>
                    <a:pt x="354093" y="93017"/>
                    <a:pt x="371542" y="93017"/>
                  </a:cubicBezTo>
                  <a:close/>
                  <a:moveTo>
                    <a:pt x="654282" y="256285"/>
                  </a:moveTo>
                  <a:cubicBezTo>
                    <a:pt x="663026" y="271390"/>
                    <a:pt x="682374" y="276562"/>
                    <a:pt x="697480" y="267856"/>
                  </a:cubicBezTo>
                  <a:cubicBezTo>
                    <a:pt x="712623" y="259112"/>
                    <a:pt x="717795" y="239765"/>
                    <a:pt x="709089" y="224658"/>
                  </a:cubicBezTo>
                  <a:cubicBezTo>
                    <a:pt x="700346" y="209515"/>
                    <a:pt x="680998" y="204343"/>
                    <a:pt x="665854" y="213087"/>
                  </a:cubicBezTo>
                  <a:cubicBezTo>
                    <a:pt x="650749" y="221793"/>
                    <a:pt x="645577" y="241141"/>
                    <a:pt x="654283" y="256285"/>
                  </a:cubicBezTo>
                  <a:close/>
                  <a:moveTo>
                    <a:pt x="654282" y="582773"/>
                  </a:moveTo>
                  <a:cubicBezTo>
                    <a:pt x="645576" y="597879"/>
                    <a:pt x="650748" y="617227"/>
                    <a:pt x="665892" y="625971"/>
                  </a:cubicBezTo>
                  <a:cubicBezTo>
                    <a:pt x="680997" y="634677"/>
                    <a:pt x="700345" y="629506"/>
                    <a:pt x="709089" y="614400"/>
                  </a:cubicBezTo>
                  <a:cubicBezTo>
                    <a:pt x="717796" y="599257"/>
                    <a:pt x="712624" y="579909"/>
                    <a:pt x="697518" y="571165"/>
                  </a:cubicBezTo>
                  <a:cubicBezTo>
                    <a:pt x="682376" y="562459"/>
                    <a:pt x="663027" y="567630"/>
                    <a:pt x="654283" y="582774"/>
                  </a:cubicBezTo>
                  <a:close/>
                  <a:moveTo>
                    <a:pt x="371542" y="809249"/>
                  </a:moveTo>
                  <a:cubicBezTo>
                    <a:pt x="388992" y="809249"/>
                    <a:pt x="403168" y="795073"/>
                    <a:pt x="403168" y="777623"/>
                  </a:cubicBezTo>
                  <a:cubicBezTo>
                    <a:pt x="403168" y="760173"/>
                    <a:pt x="388992" y="745997"/>
                    <a:pt x="371542" y="745997"/>
                  </a:cubicBezTo>
                  <a:cubicBezTo>
                    <a:pt x="354093" y="745997"/>
                    <a:pt x="339917" y="760173"/>
                    <a:pt x="339917" y="777623"/>
                  </a:cubicBezTo>
                  <a:cubicBezTo>
                    <a:pt x="339917" y="795073"/>
                    <a:pt x="354093" y="809249"/>
                    <a:pt x="371542" y="809249"/>
                  </a:cubicBezTo>
                  <a:close/>
                  <a:moveTo>
                    <a:pt x="238345" y="502287"/>
                  </a:moveTo>
                  <a:lnTo>
                    <a:pt x="208989" y="502287"/>
                  </a:lnTo>
                  <a:cubicBezTo>
                    <a:pt x="178070" y="502287"/>
                    <a:pt x="151058" y="518025"/>
                    <a:pt x="136882" y="541578"/>
                  </a:cubicBezTo>
                  <a:cubicBezTo>
                    <a:pt x="132640" y="548610"/>
                    <a:pt x="123488" y="550917"/>
                    <a:pt x="116455" y="546675"/>
                  </a:cubicBezTo>
                  <a:cubicBezTo>
                    <a:pt x="109423" y="542433"/>
                    <a:pt x="107116" y="533281"/>
                    <a:pt x="111358" y="526249"/>
                  </a:cubicBezTo>
                  <a:cubicBezTo>
                    <a:pt x="130594" y="494287"/>
                    <a:pt x="167057" y="472522"/>
                    <a:pt x="208989" y="472522"/>
                  </a:cubicBezTo>
                  <a:lnTo>
                    <a:pt x="251889" y="472522"/>
                  </a:lnTo>
                  <a:cubicBezTo>
                    <a:pt x="272092" y="441193"/>
                    <a:pt x="307290" y="420432"/>
                    <a:pt x="347358" y="420432"/>
                  </a:cubicBezTo>
                  <a:lnTo>
                    <a:pt x="395727" y="420432"/>
                  </a:lnTo>
                  <a:cubicBezTo>
                    <a:pt x="435761" y="420432"/>
                    <a:pt x="470996" y="441193"/>
                    <a:pt x="491196" y="472522"/>
                  </a:cubicBezTo>
                  <a:lnTo>
                    <a:pt x="534095" y="472522"/>
                  </a:lnTo>
                  <a:cubicBezTo>
                    <a:pt x="576027" y="472522"/>
                    <a:pt x="612491" y="494288"/>
                    <a:pt x="631727" y="526249"/>
                  </a:cubicBezTo>
                  <a:cubicBezTo>
                    <a:pt x="635968" y="533281"/>
                    <a:pt x="633661" y="542433"/>
                    <a:pt x="626629" y="546675"/>
                  </a:cubicBezTo>
                  <a:cubicBezTo>
                    <a:pt x="619597" y="550917"/>
                    <a:pt x="610444" y="548610"/>
                    <a:pt x="606203" y="541578"/>
                  </a:cubicBezTo>
                  <a:cubicBezTo>
                    <a:pt x="592027" y="518025"/>
                    <a:pt x="565015" y="502287"/>
                    <a:pt x="534096" y="502287"/>
                  </a:cubicBezTo>
                  <a:lnTo>
                    <a:pt x="504740" y="502287"/>
                  </a:lnTo>
                  <a:cubicBezTo>
                    <a:pt x="507642" y="512333"/>
                    <a:pt x="509205" y="522937"/>
                    <a:pt x="509205" y="533913"/>
                  </a:cubicBezTo>
                  <a:lnTo>
                    <a:pt x="509205" y="621349"/>
                  </a:lnTo>
                  <a:cubicBezTo>
                    <a:pt x="509205" y="629572"/>
                    <a:pt x="502545" y="636232"/>
                    <a:pt x="494322" y="636232"/>
                  </a:cubicBezTo>
                  <a:cubicBezTo>
                    <a:pt x="486099" y="636232"/>
                    <a:pt x="479439" y="629572"/>
                    <a:pt x="479439" y="621349"/>
                  </a:cubicBezTo>
                  <a:lnTo>
                    <a:pt x="479439" y="533913"/>
                  </a:lnTo>
                  <a:cubicBezTo>
                    <a:pt x="479439" y="487664"/>
                    <a:pt x="441971" y="450197"/>
                    <a:pt x="395723" y="450197"/>
                  </a:cubicBezTo>
                  <a:lnTo>
                    <a:pt x="347354" y="450197"/>
                  </a:lnTo>
                  <a:cubicBezTo>
                    <a:pt x="301105" y="450197"/>
                    <a:pt x="263638" y="487664"/>
                    <a:pt x="263638" y="533913"/>
                  </a:cubicBezTo>
                  <a:lnTo>
                    <a:pt x="263638" y="622279"/>
                  </a:lnTo>
                  <a:cubicBezTo>
                    <a:pt x="263638" y="630502"/>
                    <a:pt x="256978" y="637162"/>
                    <a:pt x="248755" y="637162"/>
                  </a:cubicBezTo>
                  <a:cubicBezTo>
                    <a:pt x="240532" y="637162"/>
                    <a:pt x="233872" y="630502"/>
                    <a:pt x="233872" y="622279"/>
                  </a:cubicBezTo>
                  <a:lnTo>
                    <a:pt x="233872" y="533913"/>
                  </a:lnTo>
                  <a:cubicBezTo>
                    <a:pt x="233872" y="522937"/>
                    <a:pt x="235435" y="512333"/>
                    <a:pt x="238337" y="502287"/>
                  </a:cubicBezTo>
                  <a:close/>
                  <a:moveTo>
                    <a:pt x="434798" y="318111"/>
                  </a:moveTo>
                  <a:lnTo>
                    <a:pt x="434798" y="338575"/>
                  </a:lnTo>
                  <a:cubicBezTo>
                    <a:pt x="434798" y="373476"/>
                    <a:pt x="406446" y="401827"/>
                    <a:pt x="371546" y="401827"/>
                  </a:cubicBezTo>
                  <a:cubicBezTo>
                    <a:pt x="336647" y="401827"/>
                    <a:pt x="308294" y="373475"/>
                    <a:pt x="308294" y="338575"/>
                  </a:cubicBezTo>
                  <a:lnTo>
                    <a:pt x="308294" y="318111"/>
                  </a:lnTo>
                  <a:cubicBezTo>
                    <a:pt x="308294" y="283211"/>
                    <a:pt x="336647" y="254860"/>
                    <a:pt x="371546" y="254860"/>
                  </a:cubicBezTo>
                  <a:cubicBezTo>
                    <a:pt x="406446" y="254860"/>
                    <a:pt x="434798" y="283212"/>
                    <a:pt x="434798" y="318111"/>
                  </a:cubicBezTo>
                  <a:close/>
                  <a:moveTo>
                    <a:pt x="405032" y="318111"/>
                  </a:moveTo>
                  <a:cubicBezTo>
                    <a:pt x="405032" y="299620"/>
                    <a:pt x="390038" y="284625"/>
                    <a:pt x="371546" y="284625"/>
                  </a:cubicBezTo>
                  <a:cubicBezTo>
                    <a:pt x="353054" y="284625"/>
                    <a:pt x="338060" y="299620"/>
                    <a:pt x="338060" y="318111"/>
                  </a:cubicBezTo>
                  <a:lnTo>
                    <a:pt x="338060" y="338575"/>
                  </a:lnTo>
                  <a:cubicBezTo>
                    <a:pt x="338060" y="357067"/>
                    <a:pt x="353054" y="372061"/>
                    <a:pt x="371546" y="372061"/>
                  </a:cubicBezTo>
                  <a:cubicBezTo>
                    <a:pt x="390038" y="372061"/>
                    <a:pt x="405032" y="357067"/>
                    <a:pt x="405032" y="338575"/>
                  </a:cubicBezTo>
                  <a:close/>
                  <a:moveTo>
                    <a:pt x="291551" y="372062"/>
                  </a:moveTo>
                  <a:lnTo>
                    <a:pt x="291551" y="392526"/>
                  </a:lnTo>
                  <a:cubicBezTo>
                    <a:pt x="291551" y="427426"/>
                    <a:pt x="263199" y="455777"/>
                    <a:pt x="228300" y="455777"/>
                  </a:cubicBezTo>
                  <a:cubicBezTo>
                    <a:pt x="193399" y="455777"/>
                    <a:pt x="165048" y="427425"/>
                    <a:pt x="165048" y="392526"/>
                  </a:cubicBezTo>
                  <a:lnTo>
                    <a:pt x="165048" y="372062"/>
                  </a:lnTo>
                  <a:cubicBezTo>
                    <a:pt x="165048" y="337161"/>
                    <a:pt x="193400" y="308810"/>
                    <a:pt x="228300" y="308810"/>
                  </a:cubicBezTo>
                  <a:cubicBezTo>
                    <a:pt x="263200" y="308810"/>
                    <a:pt x="291551" y="337162"/>
                    <a:pt x="291551" y="372062"/>
                  </a:cubicBezTo>
                  <a:close/>
                  <a:moveTo>
                    <a:pt x="261786" y="372062"/>
                  </a:moveTo>
                  <a:cubicBezTo>
                    <a:pt x="261786" y="353570"/>
                    <a:pt x="246792" y="338576"/>
                    <a:pt x="228300" y="338576"/>
                  </a:cubicBezTo>
                  <a:cubicBezTo>
                    <a:pt x="209808" y="338576"/>
                    <a:pt x="194814" y="353570"/>
                    <a:pt x="194814" y="372062"/>
                  </a:cubicBezTo>
                  <a:lnTo>
                    <a:pt x="194814" y="392526"/>
                  </a:lnTo>
                  <a:cubicBezTo>
                    <a:pt x="194814" y="411017"/>
                    <a:pt x="209808" y="426012"/>
                    <a:pt x="228300" y="426012"/>
                  </a:cubicBezTo>
                  <a:cubicBezTo>
                    <a:pt x="246792" y="426012"/>
                    <a:pt x="261786" y="411017"/>
                    <a:pt x="261786" y="392526"/>
                  </a:cubicBezTo>
                  <a:close/>
                  <a:moveTo>
                    <a:pt x="579902" y="372062"/>
                  </a:moveTo>
                  <a:lnTo>
                    <a:pt x="579902" y="392526"/>
                  </a:lnTo>
                  <a:cubicBezTo>
                    <a:pt x="579902" y="427426"/>
                    <a:pt x="551550" y="455777"/>
                    <a:pt x="516650" y="455777"/>
                  </a:cubicBezTo>
                  <a:cubicBezTo>
                    <a:pt x="481750" y="455777"/>
                    <a:pt x="453398" y="427425"/>
                    <a:pt x="453398" y="392526"/>
                  </a:cubicBezTo>
                  <a:lnTo>
                    <a:pt x="453398" y="372062"/>
                  </a:lnTo>
                  <a:cubicBezTo>
                    <a:pt x="453398" y="337161"/>
                    <a:pt x="481750" y="308810"/>
                    <a:pt x="516650" y="308810"/>
                  </a:cubicBezTo>
                  <a:cubicBezTo>
                    <a:pt x="551550" y="308810"/>
                    <a:pt x="579902" y="337162"/>
                    <a:pt x="579902" y="372062"/>
                  </a:cubicBezTo>
                  <a:close/>
                  <a:moveTo>
                    <a:pt x="550136" y="372062"/>
                  </a:moveTo>
                  <a:cubicBezTo>
                    <a:pt x="550136" y="353570"/>
                    <a:pt x="535142" y="338576"/>
                    <a:pt x="516650" y="338576"/>
                  </a:cubicBezTo>
                  <a:cubicBezTo>
                    <a:pt x="498158" y="338576"/>
                    <a:pt x="483164" y="353570"/>
                    <a:pt x="483164" y="372062"/>
                  </a:cubicBezTo>
                  <a:lnTo>
                    <a:pt x="483164" y="392526"/>
                  </a:lnTo>
                  <a:cubicBezTo>
                    <a:pt x="483164" y="411017"/>
                    <a:pt x="498158" y="426012"/>
                    <a:pt x="516650" y="426012"/>
                  </a:cubicBezTo>
                  <a:cubicBezTo>
                    <a:pt x="535142" y="426012"/>
                    <a:pt x="550136" y="411017"/>
                    <a:pt x="550136" y="3925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16628" name="Google Shape;16628;p280"/>
            <p:cNvCxnSpPr/>
            <p:nvPr/>
          </p:nvCxnSpPr>
          <p:spPr>
            <a:xfrm>
              <a:off x="1001486" y="4528911"/>
              <a:ext cx="4136571" cy="0"/>
            </a:xfrm>
            <a:prstGeom prst="straightConnector1">
              <a:avLst/>
            </a:prstGeom>
            <a:noFill/>
            <a:ln cap="flat" cmpd="sng" w="12700">
              <a:solidFill>
                <a:schemeClr val="accent1"/>
              </a:solidFill>
              <a:prstDash val="solid"/>
              <a:miter lim="800000"/>
              <a:headEnd len="sm" w="sm" type="none"/>
              <a:tailEnd len="sm" w="sm" type="none"/>
            </a:ln>
          </p:spPr>
        </p:cxnSp>
        <p:cxnSp>
          <p:nvCxnSpPr>
            <p:cNvPr id="16629" name="Google Shape;16629;p280"/>
            <p:cNvCxnSpPr/>
            <p:nvPr/>
          </p:nvCxnSpPr>
          <p:spPr>
            <a:xfrm>
              <a:off x="1001486" y="4936219"/>
              <a:ext cx="4136571" cy="0"/>
            </a:xfrm>
            <a:prstGeom prst="straightConnector1">
              <a:avLst/>
            </a:prstGeom>
            <a:noFill/>
            <a:ln cap="flat" cmpd="sng" w="12700">
              <a:solidFill>
                <a:schemeClr val="accent1"/>
              </a:solidFill>
              <a:prstDash val="solid"/>
              <a:miter lim="800000"/>
              <a:headEnd len="sm" w="sm" type="none"/>
              <a:tailEnd len="sm" w="sm" type="none"/>
            </a:ln>
          </p:spPr>
        </p:cxnSp>
      </p:grpSp>
      <p:grpSp>
        <p:nvGrpSpPr>
          <p:cNvPr id="16630" name="Google Shape;16630;p280"/>
          <p:cNvGrpSpPr/>
          <p:nvPr/>
        </p:nvGrpSpPr>
        <p:grpSpPr>
          <a:xfrm>
            <a:off x="5283200" y="1061539"/>
            <a:ext cx="6410960" cy="5139236"/>
            <a:chOff x="5283200" y="1061539"/>
            <a:chExt cx="6410960" cy="5139236"/>
          </a:xfrm>
        </p:grpSpPr>
        <p:sp>
          <p:nvSpPr>
            <p:cNvPr id="16631" name="Google Shape;16631;p280"/>
            <p:cNvSpPr/>
            <p:nvPr/>
          </p:nvSpPr>
          <p:spPr>
            <a:xfrm>
              <a:off x="5283200" y="1061539"/>
              <a:ext cx="6410960" cy="513923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632" name="Google Shape;16632;p280"/>
            <p:cNvSpPr txBox="1"/>
            <p:nvPr/>
          </p:nvSpPr>
          <p:spPr>
            <a:xfrm>
              <a:off x="5547183" y="1324880"/>
              <a:ext cx="5865703" cy="473975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800"/>
                <a:buFont typeface="Calibri"/>
                <a:buNone/>
              </a:pPr>
              <a:r>
                <a:rPr b="1" i="0" lang="pt-BR" sz="1800" u="none" cap="none" strike="noStrike">
                  <a:solidFill>
                    <a:schemeClr val="lt1"/>
                  </a:solidFill>
                  <a:latin typeface="Calibri"/>
                  <a:ea typeface="Calibri"/>
                  <a:cs typeface="Calibri"/>
                  <a:sym typeface="Calibri"/>
                </a:rPr>
                <a:t>HPN na sua apresentação hemolítica e comprovação de alta atividade da doença </a:t>
              </a:r>
              <a:r>
                <a:rPr b="0" i="0" lang="pt-BR" sz="1800" u="none" cap="none" strike="noStrike">
                  <a:solidFill>
                    <a:schemeClr val="lt1"/>
                  </a:solidFill>
                  <a:latin typeface="Calibri"/>
                  <a:ea typeface="Calibri"/>
                  <a:cs typeface="Calibri"/>
                  <a:sym typeface="Calibri"/>
                </a:rPr>
                <a:t>(DHL ≥ 1,5 vezes o limite superior e tamanho do clone &gt; 10%), além de pelo menos um dos critérios (após afastadas outras causas que não HPN): </a:t>
              </a:r>
              <a:endParaRPr/>
            </a:p>
            <a:p>
              <a:pPr indent="0" lvl="0" marL="0" marR="0" rtl="0" algn="l">
                <a:lnSpc>
                  <a:spcPct val="100000"/>
                </a:lnSpc>
                <a:spcBef>
                  <a:spcPts val="1200"/>
                </a:spcBef>
                <a:spcAft>
                  <a:spcPts val="0"/>
                </a:spcAft>
                <a:buClr>
                  <a:schemeClr val="lt1"/>
                </a:buClr>
                <a:buSzPts val="1800"/>
                <a:buFont typeface="Calibri"/>
                <a:buNone/>
              </a:pPr>
              <a:r>
                <a:rPr b="1" i="0" lang="pt-BR" sz="1800" u="none" cap="none" strike="noStrike">
                  <a:solidFill>
                    <a:schemeClr val="lt1"/>
                  </a:solidFill>
                  <a:latin typeface="Calibri"/>
                  <a:ea typeface="Calibri"/>
                  <a:cs typeface="Calibri"/>
                  <a:sym typeface="Calibri"/>
                </a:rPr>
                <a:t>Evento tromboembólico prévio </a:t>
              </a:r>
              <a:r>
                <a:rPr b="0" i="0" lang="pt-BR" sz="1800" u="none" cap="none" strike="noStrike">
                  <a:solidFill>
                    <a:schemeClr val="lt1"/>
                  </a:solidFill>
                  <a:latin typeface="Calibri"/>
                  <a:ea typeface="Calibri"/>
                  <a:cs typeface="Calibri"/>
                  <a:sym typeface="Calibri"/>
                </a:rPr>
                <a:t>(comprovado por imagem), com necessidade de anticoagulação terapêutica </a:t>
              </a:r>
              <a:endParaRPr/>
            </a:p>
            <a:p>
              <a:pPr indent="0" lvl="0" marL="0" marR="0" rtl="0" algn="l">
                <a:lnSpc>
                  <a:spcPct val="100000"/>
                </a:lnSpc>
                <a:spcBef>
                  <a:spcPts val="1200"/>
                </a:spcBef>
                <a:spcAft>
                  <a:spcPts val="0"/>
                </a:spcAft>
                <a:buClr>
                  <a:schemeClr val="lt1"/>
                </a:buClr>
                <a:buSzPts val="1800"/>
                <a:buFont typeface="Calibri"/>
                <a:buNone/>
              </a:pPr>
              <a:r>
                <a:rPr b="1" i="0" lang="pt-BR" sz="1800" u="none" cap="none" strike="noStrike">
                  <a:solidFill>
                    <a:schemeClr val="lt1"/>
                  </a:solidFill>
                  <a:latin typeface="Calibri"/>
                  <a:ea typeface="Calibri"/>
                  <a:cs typeface="Calibri"/>
                  <a:sym typeface="Calibri"/>
                </a:rPr>
                <a:t>Anemia crônica</a:t>
              </a:r>
              <a:r>
                <a:rPr b="0" i="0" lang="pt-BR" sz="1800" u="none" cap="none" strike="noStrike">
                  <a:solidFill>
                    <a:schemeClr val="lt1"/>
                  </a:solidFill>
                  <a:latin typeface="Calibri"/>
                  <a:ea typeface="Calibri"/>
                  <a:cs typeface="Calibri"/>
                  <a:sym typeface="Calibri"/>
                </a:rPr>
                <a:t>: 2 medidas de Hb ≤ 7 mg/dL ou 2 medidas de Hb ≤ 10 mg/dL + sintomas concomitantes de anemia </a:t>
              </a:r>
              <a:endParaRPr/>
            </a:p>
            <a:p>
              <a:pPr indent="0" lvl="0" marL="0" marR="0" rtl="0" algn="l">
                <a:lnSpc>
                  <a:spcPct val="100000"/>
                </a:lnSpc>
                <a:spcBef>
                  <a:spcPts val="1200"/>
                </a:spcBef>
                <a:spcAft>
                  <a:spcPts val="0"/>
                </a:spcAft>
                <a:buClr>
                  <a:schemeClr val="lt1"/>
                </a:buClr>
                <a:buSzPts val="1800"/>
                <a:buFont typeface="Calibri"/>
                <a:buNone/>
              </a:pPr>
              <a:r>
                <a:rPr b="1" i="0" lang="pt-BR" sz="1800" u="none" cap="none" strike="noStrike">
                  <a:solidFill>
                    <a:schemeClr val="lt1"/>
                  </a:solidFill>
                  <a:latin typeface="Calibri"/>
                  <a:ea typeface="Calibri"/>
                  <a:cs typeface="Calibri"/>
                  <a:sym typeface="Calibri"/>
                </a:rPr>
                <a:t>Hipertensão Arterial Pulmonar (HAP) </a:t>
              </a:r>
              <a:r>
                <a:rPr b="0" i="0" lang="pt-BR" sz="1800" u="none" cap="none" strike="noStrike">
                  <a:solidFill>
                    <a:schemeClr val="lt1"/>
                  </a:solidFill>
                  <a:latin typeface="Calibri"/>
                  <a:ea typeface="Calibri"/>
                  <a:cs typeface="Calibri"/>
                  <a:sym typeface="Calibri"/>
                </a:rPr>
                <a:t>– evidenciada por PSAP &gt; 35 ao ecocardiograma </a:t>
              </a:r>
              <a:endParaRPr/>
            </a:p>
            <a:p>
              <a:pPr indent="0" lvl="0" marL="0" marR="0" rtl="0" algn="l">
                <a:lnSpc>
                  <a:spcPct val="100000"/>
                </a:lnSpc>
                <a:spcBef>
                  <a:spcPts val="1200"/>
                </a:spcBef>
                <a:spcAft>
                  <a:spcPts val="0"/>
                </a:spcAft>
                <a:buClr>
                  <a:schemeClr val="lt1"/>
                </a:buClr>
                <a:buSzPts val="1800"/>
                <a:buFont typeface="Calibri"/>
                <a:buNone/>
              </a:pPr>
              <a:r>
                <a:rPr b="1" i="0" lang="pt-BR" sz="1800" u="none" cap="none" strike="noStrike">
                  <a:solidFill>
                    <a:schemeClr val="lt1"/>
                  </a:solidFill>
                  <a:latin typeface="Calibri"/>
                  <a:ea typeface="Calibri"/>
                  <a:cs typeface="Calibri"/>
                  <a:sym typeface="Calibri"/>
                </a:rPr>
                <a:t>História de insuficiência renal </a:t>
              </a:r>
              <a:r>
                <a:rPr b="0" i="0" lang="pt-BR" sz="1800" u="none" cap="none" strike="noStrike">
                  <a:solidFill>
                    <a:schemeClr val="lt1"/>
                  </a:solidFill>
                  <a:latin typeface="Calibri"/>
                  <a:ea typeface="Calibri"/>
                  <a:cs typeface="Calibri"/>
                  <a:sym typeface="Calibri"/>
                </a:rPr>
                <a:t>demonstrada por uma TFG ≤60 mL/min/1,73 m</a:t>
              </a:r>
              <a:r>
                <a:rPr b="0" baseline="30000" i="0" lang="pt-BR" sz="1800" u="none" cap="none" strike="noStrike">
                  <a:solidFill>
                    <a:schemeClr val="lt1"/>
                  </a:solidFill>
                  <a:latin typeface="Calibri"/>
                  <a:ea typeface="Calibri"/>
                  <a:cs typeface="Calibri"/>
                  <a:sym typeface="Calibri"/>
                </a:rPr>
                <a:t>2</a:t>
              </a:r>
              <a:r>
                <a:rPr b="0" i="0" lang="pt-BR" sz="1800" u="none" cap="none" strike="noStrike">
                  <a:solidFill>
                    <a:schemeClr val="lt1"/>
                  </a:solidFill>
                  <a:latin typeface="Calibri"/>
                  <a:ea typeface="Calibri"/>
                  <a:cs typeface="Calibri"/>
                  <a:sym typeface="Calibri"/>
                </a:rPr>
                <a:t> </a:t>
              </a:r>
              <a:endParaRPr/>
            </a:p>
            <a:p>
              <a:pPr indent="0" lvl="0" marL="0" marR="0" rtl="0" algn="l">
                <a:lnSpc>
                  <a:spcPct val="100000"/>
                </a:lnSpc>
                <a:spcBef>
                  <a:spcPts val="1200"/>
                </a:spcBef>
                <a:spcAft>
                  <a:spcPts val="0"/>
                </a:spcAft>
                <a:buClr>
                  <a:schemeClr val="lt1"/>
                </a:buClr>
                <a:buSzPts val="1800"/>
                <a:buFont typeface="Calibri"/>
                <a:buNone/>
              </a:pPr>
              <a:r>
                <a:rPr b="1" i="0" lang="pt-BR" sz="1800" u="none" cap="none" strike="noStrike">
                  <a:solidFill>
                    <a:schemeClr val="lt1"/>
                  </a:solidFill>
                  <a:latin typeface="Calibri"/>
                  <a:ea typeface="Calibri"/>
                  <a:cs typeface="Calibri"/>
                  <a:sym typeface="Calibri"/>
                </a:rPr>
                <a:t>Gestação em curso evidenciada por beta-HCG &gt; 6 mUI/mL</a:t>
              </a:r>
              <a:r>
                <a:rPr b="0" i="0" lang="pt-BR" sz="1800" u="none" cap="none" strike="noStrike">
                  <a:solidFill>
                    <a:schemeClr val="lt1"/>
                  </a:solidFill>
                  <a:latin typeface="Calibri"/>
                  <a:ea typeface="Calibri"/>
                  <a:cs typeface="Calibri"/>
                  <a:sym typeface="Calibri"/>
                </a:rPr>
                <a:t>, com história prévia de intercorrência gestacional</a:t>
              </a:r>
              <a:endParaRPr/>
            </a:p>
          </p:txBody>
        </p:sp>
        <p:cxnSp>
          <p:nvCxnSpPr>
            <p:cNvPr id="16633" name="Google Shape;16633;p280"/>
            <p:cNvCxnSpPr/>
            <p:nvPr/>
          </p:nvCxnSpPr>
          <p:spPr>
            <a:xfrm>
              <a:off x="5547183" y="2554514"/>
              <a:ext cx="5865703" cy="0"/>
            </a:xfrm>
            <a:prstGeom prst="straightConnector1">
              <a:avLst/>
            </a:prstGeom>
            <a:noFill/>
            <a:ln cap="flat" cmpd="sng" w="12700">
              <a:solidFill>
                <a:srgbClr val="FF7F7F"/>
              </a:solidFill>
              <a:prstDash val="solid"/>
              <a:miter lim="800000"/>
              <a:headEnd len="sm" w="sm" type="none"/>
              <a:tailEnd len="sm" w="sm" type="none"/>
            </a:ln>
          </p:spPr>
        </p:cxnSp>
        <p:cxnSp>
          <p:nvCxnSpPr>
            <p:cNvPr id="16634" name="Google Shape;16634;p280"/>
            <p:cNvCxnSpPr/>
            <p:nvPr/>
          </p:nvCxnSpPr>
          <p:spPr>
            <a:xfrm>
              <a:off x="5547183" y="3265714"/>
              <a:ext cx="5865703" cy="0"/>
            </a:xfrm>
            <a:prstGeom prst="straightConnector1">
              <a:avLst/>
            </a:prstGeom>
            <a:noFill/>
            <a:ln cap="flat" cmpd="sng" w="12700">
              <a:solidFill>
                <a:srgbClr val="FF7F7F"/>
              </a:solidFill>
              <a:prstDash val="solid"/>
              <a:miter lim="800000"/>
              <a:headEnd len="sm" w="sm" type="none"/>
              <a:tailEnd len="sm" w="sm" type="none"/>
            </a:ln>
          </p:spPr>
        </p:cxnSp>
        <p:cxnSp>
          <p:nvCxnSpPr>
            <p:cNvPr id="16635" name="Google Shape;16635;p280"/>
            <p:cNvCxnSpPr/>
            <p:nvPr/>
          </p:nvCxnSpPr>
          <p:spPr>
            <a:xfrm>
              <a:off x="5547183" y="3947885"/>
              <a:ext cx="5865703" cy="0"/>
            </a:xfrm>
            <a:prstGeom prst="straightConnector1">
              <a:avLst/>
            </a:prstGeom>
            <a:noFill/>
            <a:ln cap="flat" cmpd="sng" w="12700">
              <a:solidFill>
                <a:srgbClr val="FF7F7F"/>
              </a:solidFill>
              <a:prstDash val="solid"/>
              <a:miter lim="800000"/>
              <a:headEnd len="sm" w="sm" type="none"/>
              <a:tailEnd len="sm" w="sm" type="none"/>
            </a:ln>
          </p:spPr>
        </p:cxnSp>
        <p:cxnSp>
          <p:nvCxnSpPr>
            <p:cNvPr id="16636" name="Google Shape;16636;p280"/>
            <p:cNvCxnSpPr/>
            <p:nvPr/>
          </p:nvCxnSpPr>
          <p:spPr>
            <a:xfrm>
              <a:off x="5547183" y="4644572"/>
              <a:ext cx="5865703" cy="0"/>
            </a:xfrm>
            <a:prstGeom prst="straightConnector1">
              <a:avLst/>
            </a:prstGeom>
            <a:noFill/>
            <a:ln cap="flat" cmpd="sng" w="12700">
              <a:solidFill>
                <a:srgbClr val="FF7F7F"/>
              </a:solidFill>
              <a:prstDash val="solid"/>
              <a:miter lim="800000"/>
              <a:headEnd len="sm" w="sm" type="none"/>
              <a:tailEnd len="sm" w="sm" type="none"/>
            </a:ln>
          </p:spPr>
        </p:cxnSp>
        <p:cxnSp>
          <p:nvCxnSpPr>
            <p:cNvPr id="16637" name="Google Shape;16637;p280"/>
            <p:cNvCxnSpPr/>
            <p:nvPr/>
          </p:nvCxnSpPr>
          <p:spPr>
            <a:xfrm>
              <a:off x="5547183" y="5341258"/>
              <a:ext cx="5865703" cy="0"/>
            </a:xfrm>
            <a:prstGeom prst="straightConnector1">
              <a:avLst/>
            </a:prstGeom>
            <a:noFill/>
            <a:ln cap="flat" cmpd="sng" w="12700">
              <a:solidFill>
                <a:srgbClr val="FF7F7F"/>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6622"/>
                                        </p:tgtEl>
                                        <p:attrNameLst>
                                          <p:attrName>style.visibility</p:attrName>
                                        </p:attrNameLst>
                                      </p:cBhvr>
                                      <p:to>
                                        <p:strVal val="visible"/>
                                      </p:to>
                                    </p:set>
                                    <p:animEffect filter="fade" transition="in">
                                      <p:cBhvr>
                                        <p:cTn dur="500"/>
                                        <p:tgtEl>
                                          <p:spTgt spid="1662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6625"/>
                                        </p:tgtEl>
                                        <p:attrNameLst>
                                          <p:attrName>style.visibility</p:attrName>
                                        </p:attrNameLst>
                                      </p:cBhvr>
                                      <p:to>
                                        <p:strVal val="visible"/>
                                      </p:to>
                                    </p:set>
                                    <p:animEffect filter="fade" transition="in">
                                      <p:cBhvr>
                                        <p:cTn dur="500"/>
                                        <p:tgtEl>
                                          <p:spTgt spid="16625"/>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16630"/>
                                        </p:tgtEl>
                                        <p:attrNameLst>
                                          <p:attrName>style.visibility</p:attrName>
                                        </p:attrNameLst>
                                      </p:cBhvr>
                                      <p:to>
                                        <p:strVal val="visible"/>
                                      </p:to>
                                    </p:set>
                                    <p:animEffect filter="fade" transition="in">
                                      <p:cBhvr>
                                        <p:cTn dur="500"/>
                                        <p:tgtEl>
                                          <p:spTgt spid="1663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42" name="Shape 16642"/>
        <p:cNvGrpSpPr/>
        <p:nvPr/>
      </p:nvGrpSpPr>
      <p:grpSpPr>
        <a:xfrm>
          <a:off x="0" y="0"/>
          <a:ext cx="0" cy="0"/>
          <a:chOff x="0" y="0"/>
          <a:chExt cx="0" cy="0"/>
        </a:xfrm>
      </p:grpSpPr>
      <p:sp>
        <p:nvSpPr>
          <p:cNvPr id="16643" name="Google Shape;16643;p281"/>
          <p:cNvSpPr/>
          <p:nvPr/>
        </p:nvSpPr>
        <p:spPr>
          <a:xfrm flipH="1">
            <a:off x="590864" y="1539434"/>
            <a:ext cx="3908563" cy="249742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644" name="Google Shape;16644;p281"/>
          <p:cNvSpPr txBox="1"/>
          <p:nvPr/>
        </p:nvSpPr>
        <p:spPr>
          <a:xfrm>
            <a:off x="296269" y="385036"/>
            <a:ext cx="11852732"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Critérios de exclusão para o tratamento com eculizumabe </a:t>
            </a:r>
            <a:endParaRPr/>
          </a:p>
        </p:txBody>
      </p:sp>
      <p:sp>
        <p:nvSpPr>
          <p:cNvPr id="16645" name="Google Shape;16645;p28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t/>
            </a:r>
            <a:endParaRPr/>
          </a:p>
        </p:txBody>
      </p:sp>
      <p:grpSp>
        <p:nvGrpSpPr>
          <p:cNvPr id="16646" name="Google Shape;16646;p281"/>
          <p:cNvGrpSpPr/>
          <p:nvPr/>
        </p:nvGrpSpPr>
        <p:grpSpPr>
          <a:xfrm>
            <a:off x="897954" y="1694366"/>
            <a:ext cx="3790160" cy="2008983"/>
            <a:chOff x="897954" y="1694366"/>
            <a:chExt cx="3790160" cy="2008983"/>
          </a:xfrm>
        </p:grpSpPr>
        <p:sp>
          <p:nvSpPr>
            <p:cNvPr id="16647" name="Google Shape;16647;p281"/>
            <p:cNvSpPr txBox="1"/>
            <p:nvPr/>
          </p:nvSpPr>
          <p:spPr>
            <a:xfrm>
              <a:off x="897954" y="2872352"/>
              <a:ext cx="3790160" cy="83099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accent1"/>
                </a:buClr>
                <a:buSzPts val="2400"/>
                <a:buFont typeface="Lustria"/>
                <a:buNone/>
              </a:pPr>
              <a:r>
                <a:rPr b="1" lang="pt-BR" sz="2400">
                  <a:solidFill>
                    <a:schemeClr val="accent1"/>
                  </a:solidFill>
                  <a:latin typeface="Lustria"/>
                  <a:ea typeface="Lustria"/>
                  <a:cs typeface="Lustria"/>
                  <a:sym typeface="Lustria"/>
                </a:rPr>
                <a:t>Diagnóstico de HPN subclínica</a:t>
              </a:r>
              <a:endParaRPr/>
            </a:p>
          </p:txBody>
        </p:sp>
        <p:sp>
          <p:nvSpPr>
            <p:cNvPr id="16648" name="Google Shape;16648;p281"/>
            <p:cNvSpPr/>
            <p:nvPr/>
          </p:nvSpPr>
          <p:spPr>
            <a:xfrm>
              <a:off x="897954" y="1694366"/>
              <a:ext cx="1043268" cy="1177986"/>
            </a:xfrm>
            <a:custGeom>
              <a:rect b="b" l="l" r="r" t="t"/>
              <a:pathLst>
                <a:path extrusionOk="0" h="839029" w="743075">
                  <a:moveTo>
                    <a:pt x="105880" y="640889"/>
                  </a:moveTo>
                  <a:cubicBezTo>
                    <a:pt x="101936" y="645056"/>
                    <a:pt x="97322" y="648740"/>
                    <a:pt x="92076" y="651753"/>
                  </a:cubicBezTo>
                  <a:cubicBezTo>
                    <a:pt x="62720" y="668682"/>
                    <a:pt x="25178" y="658637"/>
                    <a:pt x="8248" y="629280"/>
                  </a:cubicBezTo>
                  <a:cubicBezTo>
                    <a:pt x="-8718" y="599887"/>
                    <a:pt x="1328" y="562345"/>
                    <a:pt x="30685" y="545415"/>
                  </a:cubicBezTo>
                  <a:cubicBezTo>
                    <a:pt x="36080" y="542290"/>
                    <a:pt x="41697" y="540095"/>
                    <a:pt x="47428" y="538755"/>
                  </a:cubicBezTo>
                  <a:lnTo>
                    <a:pt x="47428" y="300259"/>
                  </a:lnTo>
                  <a:cubicBezTo>
                    <a:pt x="41698" y="298919"/>
                    <a:pt x="36079" y="296724"/>
                    <a:pt x="30722" y="293636"/>
                  </a:cubicBezTo>
                  <a:cubicBezTo>
                    <a:pt x="1328" y="276670"/>
                    <a:pt x="-8718" y="239127"/>
                    <a:pt x="8248" y="209771"/>
                  </a:cubicBezTo>
                  <a:cubicBezTo>
                    <a:pt x="25177" y="180378"/>
                    <a:pt x="62720" y="170332"/>
                    <a:pt x="92113" y="187298"/>
                  </a:cubicBezTo>
                  <a:cubicBezTo>
                    <a:pt x="97322" y="190312"/>
                    <a:pt x="101935" y="193958"/>
                    <a:pt x="105880" y="198125"/>
                  </a:cubicBezTo>
                  <a:lnTo>
                    <a:pt x="312639" y="78767"/>
                  </a:lnTo>
                  <a:cubicBezTo>
                    <a:pt x="311002" y="73260"/>
                    <a:pt x="310146" y="67419"/>
                    <a:pt x="310146" y="61391"/>
                  </a:cubicBezTo>
                  <a:cubicBezTo>
                    <a:pt x="310146" y="27496"/>
                    <a:pt x="337642" y="0"/>
                    <a:pt x="371537" y="0"/>
                  </a:cubicBezTo>
                  <a:cubicBezTo>
                    <a:pt x="405433" y="0"/>
                    <a:pt x="432929" y="27496"/>
                    <a:pt x="432929" y="61391"/>
                  </a:cubicBezTo>
                  <a:cubicBezTo>
                    <a:pt x="432929" y="67084"/>
                    <a:pt x="432148" y="72591"/>
                    <a:pt x="430697" y="77837"/>
                  </a:cubicBezTo>
                  <a:lnTo>
                    <a:pt x="637865" y="197424"/>
                  </a:lnTo>
                  <a:cubicBezTo>
                    <a:pt x="641660" y="193554"/>
                    <a:pt x="646051" y="190131"/>
                    <a:pt x="650962" y="187303"/>
                  </a:cubicBezTo>
                  <a:cubicBezTo>
                    <a:pt x="680355" y="170337"/>
                    <a:pt x="717897" y="180383"/>
                    <a:pt x="734827" y="209777"/>
                  </a:cubicBezTo>
                  <a:cubicBezTo>
                    <a:pt x="751793" y="239133"/>
                    <a:pt x="741747" y="276675"/>
                    <a:pt x="712354" y="293641"/>
                  </a:cubicBezTo>
                  <a:cubicBezTo>
                    <a:pt x="707591" y="296395"/>
                    <a:pt x="702569" y="298441"/>
                    <a:pt x="697471" y="299781"/>
                  </a:cubicBezTo>
                  <a:lnTo>
                    <a:pt x="697471" y="539249"/>
                  </a:lnTo>
                  <a:cubicBezTo>
                    <a:pt x="702568" y="540588"/>
                    <a:pt x="707591" y="542635"/>
                    <a:pt x="712391" y="545425"/>
                  </a:cubicBezTo>
                  <a:cubicBezTo>
                    <a:pt x="741747" y="562354"/>
                    <a:pt x="751793" y="599897"/>
                    <a:pt x="734827" y="629290"/>
                  </a:cubicBezTo>
                  <a:cubicBezTo>
                    <a:pt x="717898" y="658646"/>
                    <a:pt x="680355" y="668692"/>
                    <a:pt x="650999" y="651763"/>
                  </a:cubicBezTo>
                  <a:cubicBezTo>
                    <a:pt x="646051" y="648898"/>
                    <a:pt x="641660" y="645475"/>
                    <a:pt x="637865" y="641606"/>
                  </a:cubicBezTo>
                  <a:lnTo>
                    <a:pt x="430697" y="761192"/>
                  </a:lnTo>
                  <a:cubicBezTo>
                    <a:pt x="432148" y="766438"/>
                    <a:pt x="432929" y="771945"/>
                    <a:pt x="432929" y="777638"/>
                  </a:cubicBezTo>
                  <a:cubicBezTo>
                    <a:pt x="432929" y="811534"/>
                    <a:pt x="405433" y="839029"/>
                    <a:pt x="371537" y="839029"/>
                  </a:cubicBezTo>
                  <a:cubicBezTo>
                    <a:pt x="337642" y="839029"/>
                    <a:pt x="310146" y="811534"/>
                    <a:pt x="310146" y="777638"/>
                  </a:cubicBezTo>
                  <a:cubicBezTo>
                    <a:pt x="310146" y="771610"/>
                    <a:pt x="311002" y="765769"/>
                    <a:pt x="312639" y="760262"/>
                  </a:cubicBezTo>
                  <a:close/>
                  <a:moveTo>
                    <a:pt x="77193" y="539238"/>
                  </a:moveTo>
                  <a:cubicBezTo>
                    <a:pt x="92411" y="543294"/>
                    <a:pt x="106065" y="553153"/>
                    <a:pt x="114549" y="567887"/>
                  </a:cubicBezTo>
                  <a:cubicBezTo>
                    <a:pt x="123144" y="582733"/>
                    <a:pt x="124818" y="599662"/>
                    <a:pt x="120540" y="614991"/>
                  </a:cubicBezTo>
                  <a:lnTo>
                    <a:pt x="327747" y="734616"/>
                  </a:lnTo>
                  <a:cubicBezTo>
                    <a:pt x="338872" y="723268"/>
                    <a:pt x="354387" y="716236"/>
                    <a:pt x="371540" y="716236"/>
                  </a:cubicBezTo>
                  <a:cubicBezTo>
                    <a:pt x="389027" y="716236"/>
                    <a:pt x="404840" y="723565"/>
                    <a:pt x="416002" y="735323"/>
                  </a:cubicBezTo>
                  <a:lnTo>
                    <a:pt x="622800" y="615927"/>
                  </a:lnTo>
                  <a:cubicBezTo>
                    <a:pt x="618223" y="600374"/>
                    <a:pt x="619749" y="583036"/>
                    <a:pt x="628529" y="567892"/>
                  </a:cubicBezTo>
                  <a:cubicBezTo>
                    <a:pt x="637348" y="552563"/>
                    <a:pt x="651784" y="542517"/>
                    <a:pt x="667709" y="538796"/>
                  </a:cubicBezTo>
                  <a:lnTo>
                    <a:pt x="667709" y="300224"/>
                  </a:lnTo>
                  <a:cubicBezTo>
                    <a:pt x="651784" y="296503"/>
                    <a:pt x="637348" y="286457"/>
                    <a:pt x="628529" y="271165"/>
                  </a:cubicBezTo>
                  <a:cubicBezTo>
                    <a:pt x="619749" y="255984"/>
                    <a:pt x="618223" y="238645"/>
                    <a:pt x="622800" y="223093"/>
                  </a:cubicBezTo>
                  <a:lnTo>
                    <a:pt x="416002" y="103735"/>
                  </a:lnTo>
                  <a:cubicBezTo>
                    <a:pt x="404840" y="115456"/>
                    <a:pt x="389028" y="122785"/>
                    <a:pt x="371540" y="122785"/>
                  </a:cubicBezTo>
                  <a:cubicBezTo>
                    <a:pt x="354387" y="122785"/>
                    <a:pt x="338872" y="115753"/>
                    <a:pt x="327747" y="104405"/>
                  </a:cubicBezTo>
                  <a:lnTo>
                    <a:pt x="120540" y="224029"/>
                  </a:lnTo>
                  <a:cubicBezTo>
                    <a:pt x="124818" y="239359"/>
                    <a:pt x="123144" y="256288"/>
                    <a:pt x="114549" y="271170"/>
                  </a:cubicBezTo>
                  <a:cubicBezTo>
                    <a:pt x="106066" y="285867"/>
                    <a:pt x="92411" y="295727"/>
                    <a:pt x="77193" y="299783"/>
                  </a:cubicBezTo>
                  <a:close/>
                  <a:moveTo>
                    <a:pt x="33995" y="614396"/>
                  </a:moveTo>
                  <a:cubicBezTo>
                    <a:pt x="42739" y="629502"/>
                    <a:pt x="62087" y="634674"/>
                    <a:pt x="77193" y="625967"/>
                  </a:cubicBezTo>
                  <a:cubicBezTo>
                    <a:pt x="92336" y="617223"/>
                    <a:pt x="97508" y="597876"/>
                    <a:pt x="88802" y="582769"/>
                  </a:cubicBezTo>
                  <a:cubicBezTo>
                    <a:pt x="80059" y="567626"/>
                    <a:pt x="60711" y="562454"/>
                    <a:pt x="45567" y="571160"/>
                  </a:cubicBezTo>
                  <a:cubicBezTo>
                    <a:pt x="30462" y="579904"/>
                    <a:pt x="25290" y="599251"/>
                    <a:pt x="33996" y="614395"/>
                  </a:cubicBezTo>
                  <a:close/>
                  <a:moveTo>
                    <a:pt x="33995" y="224652"/>
                  </a:moveTo>
                  <a:cubicBezTo>
                    <a:pt x="25289" y="239758"/>
                    <a:pt x="30461" y="259106"/>
                    <a:pt x="45604" y="267850"/>
                  </a:cubicBezTo>
                  <a:cubicBezTo>
                    <a:pt x="60710" y="276556"/>
                    <a:pt x="80058" y="271385"/>
                    <a:pt x="88802" y="256279"/>
                  </a:cubicBezTo>
                  <a:cubicBezTo>
                    <a:pt x="97509" y="241136"/>
                    <a:pt x="92337" y="221788"/>
                    <a:pt x="77231" y="213081"/>
                  </a:cubicBezTo>
                  <a:cubicBezTo>
                    <a:pt x="62088" y="204338"/>
                    <a:pt x="42740" y="209509"/>
                    <a:pt x="33996" y="224652"/>
                  </a:cubicBezTo>
                  <a:close/>
                  <a:moveTo>
                    <a:pt x="371542" y="93017"/>
                  </a:moveTo>
                  <a:cubicBezTo>
                    <a:pt x="388992" y="93017"/>
                    <a:pt x="403168" y="78841"/>
                    <a:pt x="403168" y="61391"/>
                  </a:cubicBezTo>
                  <a:cubicBezTo>
                    <a:pt x="403168" y="43941"/>
                    <a:pt x="388992" y="29765"/>
                    <a:pt x="371542" y="29765"/>
                  </a:cubicBezTo>
                  <a:cubicBezTo>
                    <a:pt x="354093" y="29765"/>
                    <a:pt x="339917" y="43941"/>
                    <a:pt x="339917" y="61391"/>
                  </a:cubicBezTo>
                  <a:cubicBezTo>
                    <a:pt x="339917" y="78841"/>
                    <a:pt x="354093" y="93017"/>
                    <a:pt x="371542" y="93017"/>
                  </a:cubicBezTo>
                  <a:close/>
                  <a:moveTo>
                    <a:pt x="654282" y="256285"/>
                  </a:moveTo>
                  <a:cubicBezTo>
                    <a:pt x="663026" y="271390"/>
                    <a:pt x="682374" y="276562"/>
                    <a:pt x="697480" y="267856"/>
                  </a:cubicBezTo>
                  <a:cubicBezTo>
                    <a:pt x="712623" y="259112"/>
                    <a:pt x="717795" y="239765"/>
                    <a:pt x="709089" y="224658"/>
                  </a:cubicBezTo>
                  <a:cubicBezTo>
                    <a:pt x="700346" y="209515"/>
                    <a:pt x="680998" y="204343"/>
                    <a:pt x="665854" y="213087"/>
                  </a:cubicBezTo>
                  <a:cubicBezTo>
                    <a:pt x="650749" y="221793"/>
                    <a:pt x="645577" y="241141"/>
                    <a:pt x="654283" y="256285"/>
                  </a:cubicBezTo>
                  <a:close/>
                  <a:moveTo>
                    <a:pt x="654282" y="582773"/>
                  </a:moveTo>
                  <a:cubicBezTo>
                    <a:pt x="645576" y="597879"/>
                    <a:pt x="650748" y="617227"/>
                    <a:pt x="665892" y="625971"/>
                  </a:cubicBezTo>
                  <a:cubicBezTo>
                    <a:pt x="680997" y="634677"/>
                    <a:pt x="700345" y="629506"/>
                    <a:pt x="709089" y="614400"/>
                  </a:cubicBezTo>
                  <a:cubicBezTo>
                    <a:pt x="717796" y="599257"/>
                    <a:pt x="712624" y="579909"/>
                    <a:pt x="697518" y="571165"/>
                  </a:cubicBezTo>
                  <a:cubicBezTo>
                    <a:pt x="682376" y="562459"/>
                    <a:pt x="663027" y="567630"/>
                    <a:pt x="654283" y="582774"/>
                  </a:cubicBezTo>
                  <a:close/>
                  <a:moveTo>
                    <a:pt x="371542" y="809249"/>
                  </a:moveTo>
                  <a:cubicBezTo>
                    <a:pt x="388992" y="809249"/>
                    <a:pt x="403168" y="795073"/>
                    <a:pt x="403168" y="777623"/>
                  </a:cubicBezTo>
                  <a:cubicBezTo>
                    <a:pt x="403168" y="760173"/>
                    <a:pt x="388992" y="745997"/>
                    <a:pt x="371542" y="745997"/>
                  </a:cubicBezTo>
                  <a:cubicBezTo>
                    <a:pt x="354093" y="745997"/>
                    <a:pt x="339917" y="760173"/>
                    <a:pt x="339917" y="777623"/>
                  </a:cubicBezTo>
                  <a:cubicBezTo>
                    <a:pt x="339917" y="795073"/>
                    <a:pt x="354093" y="809249"/>
                    <a:pt x="371542" y="809249"/>
                  </a:cubicBezTo>
                  <a:close/>
                  <a:moveTo>
                    <a:pt x="238345" y="502287"/>
                  </a:moveTo>
                  <a:lnTo>
                    <a:pt x="208989" y="502287"/>
                  </a:lnTo>
                  <a:cubicBezTo>
                    <a:pt x="178070" y="502287"/>
                    <a:pt x="151058" y="518025"/>
                    <a:pt x="136882" y="541578"/>
                  </a:cubicBezTo>
                  <a:cubicBezTo>
                    <a:pt x="132640" y="548610"/>
                    <a:pt x="123488" y="550917"/>
                    <a:pt x="116455" y="546675"/>
                  </a:cubicBezTo>
                  <a:cubicBezTo>
                    <a:pt x="109423" y="542433"/>
                    <a:pt x="107116" y="533281"/>
                    <a:pt x="111358" y="526249"/>
                  </a:cubicBezTo>
                  <a:cubicBezTo>
                    <a:pt x="130594" y="494287"/>
                    <a:pt x="167057" y="472522"/>
                    <a:pt x="208989" y="472522"/>
                  </a:cubicBezTo>
                  <a:lnTo>
                    <a:pt x="251889" y="472522"/>
                  </a:lnTo>
                  <a:cubicBezTo>
                    <a:pt x="272092" y="441193"/>
                    <a:pt x="307290" y="420432"/>
                    <a:pt x="347358" y="420432"/>
                  </a:cubicBezTo>
                  <a:lnTo>
                    <a:pt x="395727" y="420432"/>
                  </a:lnTo>
                  <a:cubicBezTo>
                    <a:pt x="435761" y="420432"/>
                    <a:pt x="470996" y="441193"/>
                    <a:pt x="491196" y="472522"/>
                  </a:cubicBezTo>
                  <a:lnTo>
                    <a:pt x="534095" y="472522"/>
                  </a:lnTo>
                  <a:cubicBezTo>
                    <a:pt x="576027" y="472522"/>
                    <a:pt x="612491" y="494288"/>
                    <a:pt x="631727" y="526249"/>
                  </a:cubicBezTo>
                  <a:cubicBezTo>
                    <a:pt x="635968" y="533281"/>
                    <a:pt x="633661" y="542433"/>
                    <a:pt x="626629" y="546675"/>
                  </a:cubicBezTo>
                  <a:cubicBezTo>
                    <a:pt x="619597" y="550917"/>
                    <a:pt x="610444" y="548610"/>
                    <a:pt x="606203" y="541578"/>
                  </a:cubicBezTo>
                  <a:cubicBezTo>
                    <a:pt x="592027" y="518025"/>
                    <a:pt x="565015" y="502287"/>
                    <a:pt x="534096" y="502287"/>
                  </a:cubicBezTo>
                  <a:lnTo>
                    <a:pt x="504740" y="502287"/>
                  </a:lnTo>
                  <a:cubicBezTo>
                    <a:pt x="507642" y="512333"/>
                    <a:pt x="509205" y="522937"/>
                    <a:pt x="509205" y="533913"/>
                  </a:cubicBezTo>
                  <a:lnTo>
                    <a:pt x="509205" y="621349"/>
                  </a:lnTo>
                  <a:cubicBezTo>
                    <a:pt x="509205" y="629572"/>
                    <a:pt x="502545" y="636232"/>
                    <a:pt x="494322" y="636232"/>
                  </a:cubicBezTo>
                  <a:cubicBezTo>
                    <a:pt x="486099" y="636232"/>
                    <a:pt x="479439" y="629572"/>
                    <a:pt x="479439" y="621349"/>
                  </a:cubicBezTo>
                  <a:lnTo>
                    <a:pt x="479439" y="533913"/>
                  </a:lnTo>
                  <a:cubicBezTo>
                    <a:pt x="479439" y="487664"/>
                    <a:pt x="441971" y="450197"/>
                    <a:pt x="395723" y="450197"/>
                  </a:cubicBezTo>
                  <a:lnTo>
                    <a:pt x="347354" y="450197"/>
                  </a:lnTo>
                  <a:cubicBezTo>
                    <a:pt x="301105" y="450197"/>
                    <a:pt x="263638" y="487664"/>
                    <a:pt x="263638" y="533913"/>
                  </a:cubicBezTo>
                  <a:lnTo>
                    <a:pt x="263638" y="622279"/>
                  </a:lnTo>
                  <a:cubicBezTo>
                    <a:pt x="263638" y="630502"/>
                    <a:pt x="256978" y="637162"/>
                    <a:pt x="248755" y="637162"/>
                  </a:cubicBezTo>
                  <a:cubicBezTo>
                    <a:pt x="240532" y="637162"/>
                    <a:pt x="233872" y="630502"/>
                    <a:pt x="233872" y="622279"/>
                  </a:cubicBezTo>
                  <a:lnTo>
                    <a:pt x="233872" y="533913"/>
                  </a:lnTo>
                  <a:cubicBezTo>
                    <a:pt x="233872" y="522937"/>
                    <a:pt x="235435" y="512333"/>
                    <a:pt x="238337" y="502287"/>
                  </a:cubicBezTo>
                  <a:close/>
                  <a:moveTo>
                    <a:pt x="434798" y="318111"/>
                  </a:moveTo>
                  <a:lnTo>
                    <a:pt x="434798" y="338575"/>
                  </a:lnTo>
                  <a:cubicBezTo>
                    <a:pt x="434798" y="373476"/>
                    <a:pt x="406446" y="401827"/>
                    <a:pt x="371546" y="401827"/>
                  </a:cubicBezTo>
                  <a:cubicBezTo>
                    <a:pt x="336647" y="401827"/>
                    <a:pt x="308294" y="373475"/>
                    <a:pt x="308294" y="338575"/>
                  </a:cubicBezTo>
                  <a:lnTo>
                    <a:pt x="308294" y="318111"/>
                  </a:lnTo>
                  <a:cubicBezTo>
                    <a:pt x="308294" y="283211"/>
                    <a:pt x="336647" y="254860"/>
                    <a:pt x="371546" y="254860"/>
                  </a:cubicBezTo>
                  <a:cubicBezTo>
                    <a:pt x="406446" y="254860"/>
                    <a:pt x="434798" y="283212"/>
                    <a:pt x="434798" y="318111"/>
                  </a:cubicBezTo>
                  <a:close/>
                  <a:moveTo>
                    <a:pt x="405032" y="318111"/>
                  </a:moveTo>
                  <a:cubicBezTo>
                    <a:pt x="405032" y="299620"/>
                    <a:pt x="390038" y="284625"/>
                    <a:pt x="371546" y="284625"/>
                  </a:cubicBezTo>
                  <a:cubicBezTo>
                    <a:pt x="353054" y="284625"/>
                    <a:pt x="338060" y="299620"/>
                    <a:pt x="338060" y="318111"/>
                  </a:cubicBezTo>
                  <a:lnTo>
                    <a:pt x="338060" y="338575"/>
                  </a:lnTo>
                  <a:cubicBezTo>
                    <a:pt x="338060" y="357067"/>
                    <a:pt x="353054" y="372061"/>
                    <a:pt x="371546" y="372061"/>
                  </a:cubicBezTo>
                  <a:cubicBezTo>
                    <a:pt x="390038" y="372061"/>
                    <a:pt x="405032" y="357067"/>
                    <a:pt x="405032" y="338575"/>
                  </a:cubicBezTo>
                  <a:close/>
                  <a:moveTo>
                    <a:pt x="291551" y="372062"/>
                  </a:moveTo>
                  <a:lnTo>
                    <a:pt x="291551" y="392526"/>
                  </a:lnTo>
                  <a:cubicBezTo>
                    <a:pt x="291551" y="427426"/>
                    <a:pt x="263199" y="455777"/>
                    <a:pt x="228300" y="455777"/>
                  </a:cubicBezTo>
                  <a:cubicBezTo>
                    <a:pt x="193399" y="455777"/>
                    <a:pt x="165048" y="427425"/>
                    <a:pt x="165048" y="392526"/>
                  </a:cubicBezTo>
                  <a:lnTo>
                    <a:pt x="165048" y="372062"/>
                  </a:lnTo>
                  <a:cubicBezTo>
                    <a:pt x="165048" y="337161"/>
                    <a:pt x="193400" y="308810"/>
                    <a:pt x="228300" y="308810"/>
                  </a:cubicBezTo>
                  <a:cubicBezTo>
                    <a:pt x="263200" y="308810"/>
                    <a:pt x="291551" y="337162"/>
                    <a:pt x="291551" y="372062"/>
                  </a:cubicBezTo>
                  <a:close/>
                  <a:moveTo>
                    <a:pt x="261786" y="372062"/>
                  </a:moveTo>
                  <a:cubicBezTo>
                    <a:pt x="261786" y="353570"/>
                    <a:pt x="246792" y="338576"/>
                    <a:pt x="228300" y="338576"/>
                  </a:cubicBezTo>
                  <a:cubicBezTo>
                    <a:pt x="209808" y="338576"/>
                    <a:pt x="194814" y="353570"/>
                    <a:pt x="194814" y="372062"/>
                  </a:cubicBezTo>
                  <a:lnTo>
                    <a:pt x="194814" y="392526"/>
                  </a:lnTo>
                  <a:cubicBezTo>
                    <a:pt x="194814" y="411017"/>
                    <a:pt x="209808" y="426012"/>
                    <a:pt x="228300" y="426012"/>
                  </a:cubicBezTo>
                  <a:cubicBezTo>
                    <a:pt x="246792" y="426012"/>
                    <a:pt x="261786" y="411017"/>
                    <a:pt x="261786" y="392526"/>
                  </a:cubicBezTo>
                  <a:close/>
                  <a:moveTo>
                    <a:pt x="579902" y="372062"/>
                  </a:moveTo>
                  <a:lnTo>
                    <a:pt x="579902" y="392526"/>
                  </a:lnTo>
                  <a:cubicBezTo>
                    <a:pt x="579902" y="427426"/>
                    <a:pt x="551550" y="455777"/>
                    <a:pt x="516650" y="455777"/>
                  </a:cubicBezTo>
                  <a:cubicBezTo>
                    <a:pt x="481750" y="455777"/>
                    <a:pt x="453398" y="427425"/>
                    <a:pt x="453398" y="392526"/>
                  </a:cubicBezTo>
                  <a:lnTo>
                    <a:pt x="453398" y="372062"/>
                  </a:lnTo>
                  <a:cubicBezTo>
                    <a:pt x="453398" y="337161"/>
                    <a:pt x="481750" y="308810"/>
                    <a:pt x="516650" y="308810"/>
                  </a:cubicBezTo>
                  <a:cubicBezTo>
                    <a:pt x="551550" y="308810"/>
                    <a:pt x="579902" y="337162"/>
                    <a:pt x="579902" y="372062"/>
                  </a:cubicBezTo>
                  <a:close/>
                  <a:moveTo>
                    <a:pt x="550136" y="372062"/>
                  </a:moveTo>
                  <a:cubicBezTo>
                    <a:pt x="550136" y="353570"/>
                    <a:pt x="535142" y="338576"/>
                    <a:pt x="516650" y="338576"/>
                  </a:cubicBezTo>
                  <a:cubicBezTo>
                    <a:pt x="498158" y="338576"/>
                    <a:pt x="483164" y="353570"/>
                    <a:pt x="483164" y="372062"/>
                  </a:cubicBezTo>
                  <a:lnTo>
                    <a:pt x="483164" y="392526"/>
                  </a:lnTo>
                  <a:cubicBezTo>
                    <a:pt x="483164" y="411017"/>
                    <a:pt x="498158" y="426012"/>
                    <a:pt x="516650" y="426012"/>
                  </a:cubicBezTo>
                  <a:cubicBezTo>
                    <a:pt x="535142" y="426012"/>
                    <a:pt x="550136" y="411017"/>
                    <a:pt x="550136" y="39252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6649" name="Google Shape;16649;p281"/>
          <p:cNvGrpSpPr/>
          <p:nvPr/>
        </p:nvGrpSpPr>
        <p:grpSpPr>
          <a:xfrm>
            <a:off x="4020456" y="3002981"/>
            <a:ext cx="7387773" cy="2211865"/>
            <a:chOff x="5283199" y="1061539"/>
            <a:chExt cx="7387773" cy="4551605"/>
          </a:xfrm>
        </p:grpSpPr>
        <p:sp>
          <p:nvSpPr>
            <p:cNvPr id="16650" name="Google Shape;16650;p281"/>
            <p:cNvSpPr/>
            <p:nvPr/>
          </p:nvSpPr>
          <p:spPr>
            <a:xfrm>
              <a:off x="5283199" y="1061539"/>
              <a:ext cx="7387773" cy="455160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651" name="Google Shape;16651;p281"/>
            <p:cNvSpPr txBox="1"/>
            <p:nvPr/>
          </p:nvSpPr>
          <p:spPr>
            <a:xfrm>
              <a:off x="5547183" y="2083342"/>
              <a:ext cx="6775446" cy="247005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800"/>
                <a:buFont typeface="Calibri"/>
                <a:buNone/>
              </a:pPr>
              <a:r>
                <a:rPr b="1" i="0" lang="pt-BR" sz="1800" u="none" cap="none" strike="noStrike">
                  <a:solidFill>
                    <a:schemeClr val="lt1"/>
                  </a:solidFill>
                  <a:latin typeface="Calibri"/>
                  <a:ea typeface="Calibri"/>
                  <a:cs typeface="Calibri"/>
                  <a:sym typeface="Calibri"/>
                </a:rPr>
                <a:t>Diagnóstico de HPN concomitante à síndrome de falência medular grave ativa </a:t>
              </a:r>
              <a:r>
                <a:rPr i="0" lang="pt-BR" sz="1800" u="none" cap="none" strike="noStrike">
                  <a:solidFill>
                    <a:schemeClr val="lt1"/>
                  </a:solidFill>
                  <a:latin typeface="Calibri"/>
                  <a:ea typeface="Calibri"/>
                  <a:cs typeface="Calibri"/>
                  <a:sym typeface="Calibri"/>
                </a:rPr>
                <a:t>(anemia aplásica com dois ou mais dos seguintes marcadores: contagem de neutrófilos abaixo de 0,5x109/L, contagem de plaquetas abaixo de 20 x 109/L, reticulócitos abaixo de 25 x 109/L)</a:t>
              </a:r>
              <a:endParaRPr/>
            </a:p>
          </p:txBody>
        </p:sp>
      </p:grpSp>
      <p:sp>
        <p:nvSpPr>
          <p:cNvPr id="16652" name="Google Shape;16652;p281"/>
          <p:cNvSpPr/>
          <p:nvPr/>
        </p:nvSpPr>
        <p:spPr>
          <a:xfrm rot="2700000">
            <a:off x="1035716" y="1907196"/>
            <a:ext cx="767743" cy="767743"/>
          </a:xfrm>
          <a:prstGeom prst="plus">
            <a:avLst>
              <a:gd fmla="val 39222"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16652"/>
                                        </p:tgtEl>
                                        <p:attrNameLst>
                                          <p:attrName>style.visibility</p:attrName>
                                        </p:attrNameLst>
                                      </p:cBhvr>
                                      <p:to>
                                        <p:strVal val="visible"/>
                                      </p:to>
                                    </p:set>
                                    <p:anim calcmode="lin" valueType="num">
                                      <p:cBhvr additive="base">
                                        <p:cTn dur="500"/>
                                        <p:tgtEl>
                                          <p:spTgt spid="16652"/>
                                        </p:tgtEl>
                                        <p:attrNameLst>
                                          <p:attrName>ppt_w</p:attrName>
                                        </p:attrNameLst>
                                      </p:cBhvr>
                                      <p:tavLst>
                                        <p:tav fmla="" tm="0">
                                          <p:val>
                                            <p:strVal val="0"/>
                                          </p:val>
                                        </p:tav>
                                        <p:tav fmla="" tm="100000">
                                          <p:val>
                                            <p:strVal val="#ppt_w"/>
                                          </p:val>
                                        </p:tav>
                                      </p:tavLst>
                                    </p:anim>
                                    <p:anim calcmode="lin" valueType="num">
                                      <p:cBhvr additive="base">
                                        <p:cTn dur="500"/>
                                        <p:tgtEl>
                                          <p:spTgt spid="16652"/>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16649"/>
                                        </p:tgtEl>
                                        <p:attrNameLst>
                                          <p:attrName>style.visibility</p:attrName>
                                        </p:attrNameLst>
                                      </p:cBhvr>
                                      <p:to>
                                        <p:strVal val="visible"/>
                                      </p:to>
                                    </p:set>
                                    <p:animEffect filter="fade" transition="in">
                                      <p:cBhvr>
                                        <p:cTn dur="500"/>
                                        <p:tgtEl>
                                          <p:spTgt spid="166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1" name="Shape 1501"/>
        <p:cNvGrpSpPr/>
        <p:nvPr/>
      </p:nvGrpSpPr>
      <p:grpSpPr>
        <a:xfrm>
          <a:off x="0" y="0"/>
          <a:ext cx="0" cy="0"/>
          <a:chOff x="0" y="0"/>
          <a:chExt cx="0" cy="0"/>
        </a:xfrm>
      </p:grpSpPr>
      <p:sp>
        <p:nvSpPr>
          <p:cNvPr id="1502" name="Google Shape;1502;p29"/>
          <p:cNvSpPr/>
          <p:nvPr/>
        </p:nvSpPr>
        <p:spPr>
          <a:xfrm flipH="1">
            <a:off x="590867" y="1539433"/>
            <a:ext cx="10938113"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03" name="Google Shape;1503;p29"/>
          <p:cNvSpPr txBox="1"/>
          <p:nvPr/>
        </p:nvSpPr>
        <p:spPr>
          <a:xfrm>
            <a:off x="296269" y="385036"/>
            <a:ext cx="10014280"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Não há uma predefinição padronizada de HEV</a:t>
            </a:r>
            <a:r>
              <a:rPr b="1" baseline="30000" i="0" lang="pt-BR" sz="3600" u="none" cap="none" strike="noStrike">
                <a:solidFill>
                  <a:srgbClr val="830051"/>
                </a:solidFill>
                <a:latin typeface="Lustria"/>
                <a:ea typeface="Lustria"/>
                <a:cs typeface="Lustria"/>
                <a:sym typeface="Lustria"/>
              </a:rPr>
              <a:t>1-6</a:t>
            </a:r>
            <a:endParaRPr/>
          </a:p>
        </p:txBody>
      </p:sp>
      <p:sp>
        <p:nvSpPr>
          <p:cNvPr id="1504" name="Google Shape;1504;p2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C3 = componente 3 do complemento; DAT = teste direto de antiglobulina; HEV = hemólise extravascular; Hb = hemoglobina; HPN = hemoglobinúria paroxística noturna.</a:t>
            </a:r>
            <a:endParaRPr/>
          </a:p>
          <a:p>
            <a:pPr indent="0" lvl="0" marL="0" rtl="0" algn="l">
              <a:lnSpc>
                <a:spcPct val="90000"/>
              </a:lnSpc>
              <a:spcBef>
                <a:spcPts val="300"/>
              </a:spcBef>
              <a:spcAft>
                <a:spcPts val="0"/>
              </a:spcAft>
              <a:buClr>
                <a:schemeClr val="dk1"/>
              </a:buClr>
              <a:buSzPts val="800"/>
              <a:buNone/>
            </a:pPr>
            <a:r>
              <a:rPr lang="pt-BR"/>
              <a:t>1. Risitano AM, et al. Blood. 2009;117(17):4094-4100. 2. Hill A, et al. Haematologica. 2010;95(4):567-573. 3. Kelly RJ, et al. Blood. 2011;117(25):6786-6792. 4. Höchsmann B, et al. Vox Sang. 2012;102(2):159-166. 5. Dezern AE, et al. Eur J Haematol. 2013;90(1):16–24. 6. Hidalgo M, et al. Immunobiology. 2017;222(2):363-371. </a:t>
            </a:r>
            <a:endParaRPr/>
          </a:p>
        </p:txBody>
      </p:sp>
      <p:sp>
        <p:nvSpPr>
          <p:cNvPr id="1505" name="Google Shape;1505;p29"/>
          <p:cNvSpPr/>
          <p:nvPr/>
        </p:nvSpPr>
        <p:spPr>
          <a:xfrm>
            <a:off x="-680126" y="1162199"/>
            <a:ext cx="11627525" cy="104777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06" name="Google Shape;1506;p29"/>
          <p:cNvSpPr txBox="1"/>
          <p:nvPr/>
        </p:nvSpPr>
        <p:spPr>
          <a:xfrm>
            <a:off x="952500" y="1332141"/>
            <a:ext cx="9728200" cy="70788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000"/>
              <a:buFont typeface="Lustria"/>
              <a:buNone/>
            </a:pPr>
            <a:r>
              <a:rPr b="1" i="0" lang="pt-BR" sz="2000" u="none" cap="none" strike="noStrike">
                <a:solidFill>
                  <a:srgbClr val="FFFFFF"/>
                </a:solidFill>
                <a:latin typeface="Lustria"/>
                <a:ea typeface="Lustria"/>
                <a:cs typeface="Lustria"/>
                <a:sym typeface="Lustria"/>
              </a:rPr>
              <a:t>Diferentes estudos usaram características clínicas e resultados laboratoriais distintos para descrever a HEV em pacientes com HPN que recebem terapia inibidora de C5</a:t>
            </a:r>
            <a:r>
              <a:rPr b="1" baseline="30000" i="0" lang="pt-BR" sz="2000" u="none" cap="none" strike="noStrike">
                <a:solidFill>
                  <a:srgbClr val="FFFFFF"/>
                </a:solidFill>
                <a:latin typeface="Lustria"/>
                <a:ea typeface="Lustria"/>
                <a:cs typeface="Lustria"/>
                <a:sym typeface="Lustria"/>
              </a:rPr>
              <a:t>1-6</a:t>
            </a:r>
            <a:endParaRPr/>
          </a:p>
        </p:txBody>
      </p:sp>
      <p:grpSp>
        <p:nvGrpSpPr>
          <p:cNvPr id="1507" name="Google Shape;1507;p29"/>
          <p:cNvGrpSpPr/>
          <p:nvPr/>
        </p:nvGrpSpPr>
        <p:grpSpPr>
          <a:xfrm>
            <a:off x="180069" y="1288600"/>
            <a:ext cx="772431" cy="772435"/>
            <a:chOff x="180069" y="1288600"/>
            <a:chExt cx="772431" cy="772435"/>
          </a:xfrm>
        </p:grpSpPr>
        <p:sp>
          <p:nvSpPr>
            <p:cNvPr id="1508" name="Google Shape;1508;p29"/>
            <p:cNvSpPr/>
            <p:nvPr/>
          </p:nvSpPr>
          <p:spPr>
            <a:xfrm>
              <a:off x="180069" y="1288600"/>
              <a:ext cx="772431" cy="772435"/>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509" name="Google Shape;1509;p29"/>
            <p:cNvGrpSpPr/>
            <p:nvPr/>
          </p:nvGrpSpPr>
          <p:grpSpPr>
            <a:xfrm>
              <a:off x="338493" y="1388829"/>
              <a:ext cx="429113" cy="571976"/>
              <a:chOff x="-1065184" y="-860975"/>
              <a:chExt cx="674869" cy="899551"/>
            </a:xfrm>
          </p:grpSpPr>
          <p:sp>
            <p:nvSpPr>
              <p:cNvPr id="1510" name="Google Shape;1510;p29"/>
              <p:cNvSpPr/>
              <p:nvPr/>
            </p:nvSpPr>
            <p:spPr>
              <a:xfrm>
                <a:off x="-628625" y="-781614"/>
                <a:ext cx="158797" cy="158797"/>
              </a:xfrm>
              <a:custGeom>
                <a:rect b="b" l="l" r="r" t="t"/>
                <a:pathLst>
                  <a:path extrusionOk="0" h="158797" w="158797">
                    <a:moveTo>
                      <a:pt x="145553" y="39699"/>
                    </a:moveTo>
                    <a:lnTo>
                      <a:pt x="119099" y="39699"/>
                    </a:lnTo>
                    <a:lnTo>
                      <a:pt x="119099" y="13245"/>
                    </a:lnTo>
                    <a:cubicBezTo>
                      <a:pt x="119099" y="5953"/>
                      <a:pt x="113183" y="0"/>
                      <a:pt x="105853" y="0"/>
                    </a:cubicBezTo>
                    <a:lnTo>
                      <a:pt x="52945" y="0"/>
                    </a:lnTo>
                    <a:cubicBezTo>
                      <a:pt x="45652" y="0"/>
                      <a:pt x="39699" y="5916"/>
                      <a:pt x="39699" y="13245"/>
                    </a:cubicBezTo>
                    <a:lnTo>
                      <a:pt x="39699" y="39699"/>
                    </a:lnTo>
                    <a:lnTo>
                      <a:pt x="13245" y="39699"/>
                    </a:lnTo>
                    <a:cubicBezTo>
                      <a:pt x="5953" y="39699"/>
                      <a:pt x="0" y="45615"/>
                      <a:pt x="0" y="52945"/>
                    </a:cubicBezTo>
                    <a:lnTo>
                      <a:pt x="0" y="105853"/>
                    </a:lnTo>
                    <a:cubicBezTo>
                      <a:pt x="0" y="113146"/>
                      <a:pt x="5916" y="119099"/>
                      <a:pt x="13245" y="119099"/>
                    </a:cubicBezTo>
                    <a:lnTo>
                      <a:pt x="39699" y="119099"/>
                    </a:lnTo>
                    <a:lnTo>
                      <a:pt x="39699" y="145552"/>
                    </a:lnTo>
                    <a:cubicBezTo>
                      <a:pt x="39699" y="152845"/>
                      <a:pt x="45615" y="158798"/>
                      <a:pt x="52945" y="158798"/>
                    </a:cubicBezTo>
                    <a:lnTo>
                      <a:pt x="105853" y="158798"/>
                    </a:lnTo>
                    <a:cubicBezTo>
                      <a:pt x="113146" y="158798"/>
                      <a:pt x="119099" y="152882"/>
                      <a:pt x="119099" y="145552"/>
                    </a:cubicBezTo>
                    <a:lnTo>
                      <a:pt x="119099" y="119099"/>
                    </a:lnTo>
                    <a:lnTo>
                      <a:pt x="145553" y="119099"/>
                    </a:lnTo>
                    <a:cubicBezTo>
                      <a:pt x="152845" y="119099"/>
                      <a:pt x="158798" y="113183"/>
                      <a:pt x="158798" y="105853"/>
                    </a:cubicBezTo>
                    <a:lnTo>
                      <a:pt x="158798" y="52945"/>
                    </a:lnTo>
                    <a:cubicBezTo>
                      <a:pt x="158798" y="45615"/>
                      <a:pt x="152882" y="39699"/>
                      <a:pt x="145553" y="39699"/>
                    </a:cubicBezTo>
                    <a:close/>
                    <a:moveTo>
                      <a:pt x="132344" y="92608"/>
                    </a:moveTo>
                    <a:lnTo>
                      <a:pt x="105890" y="92608"/>
                    </a:lnTo>
                    <a:cubicBezTo>
                      <a:pt x="98598" y="92608"/>
                      <a:pt x="92645" y="98524"/>
                      <a:pt x="92645" y="105853"/>
                    </a:cubicBezTo>
                    <a:lnTo>
                      <a:pt x="92645" y="132307"/>
                    </a:lnTo>
                    <a:lnTo>
                      <a:pt x="66191" y="132307"/>
                    </a:lnTo>
                    <a:lnTo>
                      <a:pt x="66191" y="105853"/>
                    </a:lnTo>
                    <a:cubicBezTo>
                      <a:pt x="66191" y="98561"/>
                      <a:pt x="60275" y="92608"/>
                      <a:pt x="52946" y="92608"/>
                    </a:cubicBezTo>
                    <a:lnTo>
                      <a:pt x="26492" y="92608"/>
                    </a:lnTo>
                    <a:lnTo>
                      <a:pt x="26492" y="66154"/>
                    </a:lnTo>
                    <a:lnTo>
                      <a:pt x="52946" y="66154"/>
                    </a:lnTo>
                    <a:cubicBezTo>
                      <a:pt x="60238" y="66154"/>
                      <a:pt x="66191" y="60238"/>
                      <a:pt x="66191" y="52909"/>
                    </a:cubicBezTo>
                    <a:lnTo>
                      <a:pt x="66191" y="26492"/>
                    </a:lnTo>
                    <a:lnTo>
                      <a:pt x="92645" y="26492"/>
                    </a:lnTo>
                    <a:lnTo>
                      <a:pt x="92645" y="52946"/>
                    </a:lnTo>
                    <a:cubicBezTo>
                      <a:pt x="92645" y="60238"/>
                      <a:pt x="98561" y="66191"/>
                      <a:pt x="105890" y="66191"/>
                    </a:cubicBezTo>
                    <a:lnTo>
                      <a:pt x="132344" y="6619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11" name="Google Shape;1511;p29"/>
              <p:cNvSpPr/>
              <p:nvPr/>
            </p:nvSpPr>
            <p:spPr>
              <a:xfrm>
                <a:off x="-1065184" y="-860975"/>
                <a:ext cx="674869" cy="899551"/>
              </a:xfrm>
              <a:custGeom>
                <a:rect b="b" l="l" r="r" t="t"/>
                <a:pathLst>
                  <a:path extrusionOk="0" h="899551" w="674869">
                    <a:moveTo>
                      <a:pt x="515951" y="0"/>
                    </a:moveTo>
                    <a:lnTo>
                      <a:pt x="56703" y="0"/>
                    </a:lnTo>
                    <a:cubicBezTo>
                      <a:pt x="25450" y="0"/>
                      <a:pt x="0" y="25450"/>
                      <a:pt x="0" y="56703"/>
                    </a:cubicBezTo>
                    <a:lnTo>
                      <a:pt x="37" y="463040"/>
                    </a:lnTo>
                    <a:cubicBezTo>
                      <a:pt x="37" y="470332"/>
                      <a:pt x="5953" y="476285"/>
                      <a:pt x="13283" y="476285"/>
                    </a:cubicBezTo>
                    <a:cubicBezTo>
                      <a:pt x="20575" y="476285"/>
                      <a:pt x="26528" y="470369"/>
                      <a:pt x="26528" y="463040"/>
                    </a:cubicBezTo>
                    <a:lnTo>
                      <a:pt x="26491" y="56703"/>
                    </a:lnTo>
                    <a:cubicBezTo>
                      <a:pt x="26491" y="40035"/>
                      <a:pt x="40072" y="26454"/>
                      <a:pt x="56740" y="26454"/>
                    </a:cubicBezTo>
                    <a:lnTo>
                      <a:pt x="428330" y="26454"/>
                    </a:lnTo>
                    <a:cubicBezTo>
                      <a:pt x="341674" y="84051"/>
                      <a:pt x="332927" y="207134"/>
                      <a:pt x="409354" y="276295"/>
                    </a:cubicBezTo>
                    <a:lnTo>
                      <a:pt x="398341" y="298358"/>
                    </a:lnTo>
                    <a:cubicBezTo>
                      <a:pt x="393951" y="307139"/>
                      <a:pt x="400313" y="317520"/>
                      <a:pt x="410173" y="317520"/>
                    </a:cubicBezTo>
                    <a:lnTo>
                      <a:pt x="502782" y="317520"/>
                    </a:lnTo>
                    <a:lnTo>
                      <a:pt x="502782" y="608556"/>
                    </a:lnTo>
                    <a:lnTo>
                      <a:pt x="410173" y="608556"/>
                    </a:lnTo>
                    <a:cubicBezTo>
                      <a:pt x="402881" y="608556"/>
                      <a:pt x="396928" y="614472"/>
                      <a:pt x="396928" y="621802"/>
                    </a:cubicBezTo>
                    <a:lnTo>
                      <a:pt x="396891" y="714373"/>
                    </a:lnTo>
                    <a:lnTo>
                      <a:pt x="56705" y="714373"/>
                    </a:lnTo>
                    <a:cubicBezTo>
                      <a:pt x="40036" y="714373"/>
                      <a:pt x="26456" y="700792"/>
                      <a:pt x="26456" y="684124"/>
                    </a:cubicBezTo>
                    <a:lnTo>
                      <a:pt x="26493" y="568852"/>
                    </a:lnTo>
                    <a:cubicBezTo>
                      <a:pt x="26493" y="561560"/>
                      <a:pt x="20577" y="555607"/>
                      <a:pt x="13247" y="555607"/>
                    </a:cubicBezTo>
                    <a:cubicBezTo>
                      <a:pt x="5955" y="555607"/>
                      <a:pt x="2" y="561522"/>
                      <a:pt x="2" y="568852"/>
                    </a:cubicBezTo>
                    <a:lnTo>
                      <a:pt x="2" y="684124"/>
                    </a:lnTo>
                    <a:cubicBezTo>
                      <a:pt x="2" y="715377"/>
                      <a:pt x="25452" y="740827"/>
                      <a:pt x="56705" y="740827"/>
                    </a:cubicBezTo>
                    <a:lnTo>
                      <a:pt x="79364" y="740827"/>
                    </a:lnTo>
                    <a:lnTo>
                      <a:pt x="79364" y="763486"/>
                    </a:lnTo>
                    <a:cubicBezTo>
                      <a:pt x="79364" y="794739"/>
                      <a:pt x="104814" y="820189"/>
                      <a:pt x="136068" y="820189"/>
                    </a:cubicBezTo>
                    <a:lnTo>
                      <a:pt x="158727" y="820189"/>
                    </a:lnTo>
                    <a:lnTo>
                      <a:pt x="158727" y="842848"/>
                    </a:lnTo>
                    <a:cubicBezTo>
                      <a:pt x="158727" y="874102"/>
                      <a:pt x="184176" y="899552"/>
                      <a:pt x="215430" y="899552"/>
                    </a:cubicBezTo>
                    <a:lnTo>
                      <a:pt x="604726" y="899552"/>
                    </a:lnTo>
                    <a:cubicBezTo>
                      <a:pt x="635980" y="899552"/>
                      <a:pt x="661429" y="874102"/>
                      <a:pt x="661429" y="842848"/>
                    </a:cubicBezTo>
                    <a:lnTo>
                      <a:pt x="661467" y="439484"/>
                    </a:lnTo>
                    <a:cubicBezTo>
                      <a:pt x="661467" y="432191"/>
                      <a:pt x="655551" y="426238"/>
                      <a:pt x="648221" y="426238"/>
                    </a:cubicBezTo>
                    <a:cubicBezTo>
                      <a:pt x="640929" y="426238"/>
                      <a:pt x="634976" y="432154"/>
                      <a:pt x="634976" y="439484"/>
                    </a:cubicBezTo>
                    <a:lnTo>
                      <a:pt x="635013" y="842886"/>
                    </a:lnTo>
                    <a:cubicBezTo>
                      <a:pt x="635013" y="859555"/>
                      <a:pt x="621432" y="873136"/>
                      <a:pt x="604763" y="873136"/>
                    </a:cubicBezTo>
                    <a:lnTo>
                      <a:pt x="215505" y="873136"/>
                    </a:lnTo>
                    <a:cubicBezTo>
                      <a:pt x="198836" y="873136"/>
                      <a:pt x="185256" y="859555"/>
                      <a:pt x="185256" y="842886"/>
                    </a:cubicBezTo>
                    <a:lnTo>
                      <a:pt x="185256" y="820227"/>
                    </a:lnTo>
                    <a:lnTo>
                      <a:pt x="538652" y="820227"/>
                    </a:lnTo>
                    <a:cubicBezTo>
                      <a:pt x="569906" y="820227"/>
                      <a:pt x="595356" y="794777"/>
                      <a:pt x="595356" y="763524"/>
                    </a:cubicBezTo>
                    <a:lnTo>
                      <a:pt x="595356" y="296208"/>
                    </a:lnTo>
                    <a:cubicBezTo>
                      <a:pt x="610275" y="287539"/>
                      <a:pt x="623708" y="276526"/>
                      <a:pt x="635056" y="263652"/>
                    </a:cubicBezTo>
                    <a:lnTo>
                      <a:pt x="635056" y="333676"/>
                    </a:lnTo>
                    <a:cubicBezTo>
                      <a:pt x="635056" y="340969"/>
                      <a:pt x="640972" y="346921"/>
                      <a:pt x="648301" y="346921"/>
                    </a:cubicBezTo>
                    <a:cubicBezTo>
                      <a:pt x="655594" y="346921"/>
                      <a:pt x="661547" y="341006"/>
                      <a:pt x="661547" y="333676"/>
                    </a:cubicBezTo>
                    <a:lnTo>
                      <a:pt x="661547" y="222167"/>
                    </a:lnTo>
                    <a:cubicBezTo>
                      <a:pt x="707013" y="118135"/>
                      <a:pt x="630590" y="6"/>
                      <a:pt x="515957" y="6"/>
                    </a:cubicBezTo>
                    <a:close/>
                    <a:moveTo>
                      <a:pt x="484027" y="635013"/>
                    </a:moveTo>
                    <a:lnTo>
                      <a:pt x="423342" y="695697"/>
                    </a:lnTo>
                    <a:lnTo>
                      <a:pt x="423342" y="635013"/>
                    </a:lnTo>
                    <a:close/>
                    <a:moveTo>
                      <a:pt x="568897" y="763486"/>
                    </a:moveTo>
                    <a:cubicBezTo>
                      <a:pt x="568897" y="780155"/>
                      <a:pt x="555316" y="793735"/>
                      <a:pt x="538647" y="793735"/>
                    </a:cubicBezTo>
                    <a:lnTo>
                      <a:pt x="136102" y="793735"/>
                    </a:lnTo>
                    <a:cubicBezTo>
                      <a:pt x="119433" y="793735"/>
                      <a:pt x="105852" y="780155"/>
                      <a:pt x="105852" y="763486"/>
                    </a:cubicBezTo>
                    <a:lnTo>
                      <a:pt x="105852" y="740827"/>
                    </a:lnTo>
                    <a:cubicBezTo>
                      <a:pt x="426692" y="740790"/>
                      <a:pt x="413891" y="742538"/>
                      <a:pt x="419472" y="736957"/>
                    </a:cubicBezTo>
                    <a:cubicBezTo>
                      <a:pt x="532696" y="623696"/>
                      <a:pt x="525552" y="630954"/>
                      <a:pt x="526410" y="629877"/>
                    </a:cubicBezTo>
                    <a:cubicBezTo>
                      <a:pt x="530465" y="624668"/>
                      <a:pt x="529051" y="633003"/>
                      <a:pt x="529200" y="316933"/>
                    </a:cubicBezTo>
                    <a:cubicBezTo>
                      <a:pt x="543004" y="315780"/>
                      <a:pt x="556324" y="312878"/>
                      <a:pt x="568900" y="308413"/>
                    </a:cubicBezTo>
                    <a:close/>
                    <a:moveTo>
                      <a:pt x="515951" y="291027"/>
                    </a:moveTo>
                    <a:lnTo>
                      <a:pt x="431528" y="291027"/>
                    </a:lnTo>
                    <a:lnTo>
                      <a:pt x="437630" y="278823"/>
                    </a:lnTo>
                    <a:cubicBezTo>
                      <a:pt x="440421" y="273205"/>
                      <a:pt x="438932" y="266433"/>
                      <a:pt x="433984" y="262527"/>
                    </a:cubicBezTo>
                    <a:cubicBezTo>
                      <a:pt x="401986" y="237227"/>
                      <a:pt x="383642" y="199387"/>
                      <a:pt x="383642" y="158724"/>
                    </a:cubicBezTo>
                    <a:cubicBezTo>
                      <a:pt x="383642" y="85760"/>
                      <a:pt x="442988" y="26412"/>
                      <a:pt x="515954" y="26412"/>
                    </a:cubicBezTo>
                    <a:cubicBezTo>
                      <a:pt x="588918" y="26412"/>
                      <a:pt x="648266" y="85757"/>
                      <a:pt x="648266" y="158724"/>
                    </a:cubicBezTo>
                    <a:cubicBezTo>
                      <a:pt x="648266" y="231690"/>
                      <a:pt x="588920" y="291035"/>
                      <a:pt x="515954" y="29103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12" name="Google Shape;1512;p29"/>
              <p:cNvSpPr/>
              <p:nvPr/>
            </p:nvSpPr>
            <p:spPr>
              <a:xfrm>
                <a:off x="-999028" y="-741907"/>
                <a:ext cx="105853" cy="105853"/>
              </a:xfrm>
              <a:custGeom>
                <a:rect b="b" l="l" r="r" t="t"/>
                <a:pathLst>
                  <a:path extrusionOk="0" h="105853" w="105853">
                    <a:moveTo>
                      <a:pt x="13245" y="105853"/>
                    </a:moveTo>
                    <a:lnTo>
                      <a:pt x="92608" y="105853"/>
                    </a:lnTo>
                    <a:cubicBezTo>
                      <a:pt x="99900" y="105853"/>
                      <a:pt x="105853" y="99937"/>
                      <a:pt x="105853" y="92608"/>
                    </a:cubicBezTo>
                    <a:lnTo>
                      <a:pt x="105853" y="13245"/>
                    </a:lnTo>
                    <a:cubicBezTo>
                      <a:pt x="105853" y="5953"/>
                      <a:pt x="99937" y="0"/>
                      <a:pt x="92608" y="0"/>
                    </a:cubicBezTo>
                    <a:lnTo>
                      <a:pt x="13245" y="0"/>
                    </a:lnTo>
                    <a:cubicBezTo>
                      <a:pt x="5953" y="0"/>
                      <a:pt x="0" y="5916"/>
                      <a:pt x="0" y="13245"/>
                    </a:cubicBezTo>
                    <a:lnTo>
                      <a:pt x="0" y="92608"/>
                    </a:lnTo>
                    <a:cubicBezTo>
                      <a:pt x="37" y="99900"/>
                      <a:pt x="5953" y="105853"/>
                      <a:pt x="13245" y="105853"/>
                    </a:cubicBezTo>
                    <a:close/>
                    <a:moveTo>
                      <a:pt x="26491" y="26454"/>
                    </a:moveTo>
                    <a:lnTo>
                      <a:pt x="79399" y="26454"/>
                    </a:lnTo>
                    <a:lnTo>
                      <a:pt x="79399" y="79362"/>
                    </a:lnTo>
                    <a:lnTo>
                      <a:pt x="26491" y="7936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13" name="Google Shape;1513;p29"/>
              <p:cNvSpPr/>
              <p:nvPr/>
            </p:nvSpPr>
            <p:spPr>
              <a:xfrm>
                <a:off x="-998994" y="-609599"/>
                <a:ext cx="105853" cy="105853"/>
              </a:xfrm>
              <a:custGeom>
                <a:rect b="b" l="l" r="r" t="t"/>
                <a:pathLst>
                  <a:path extrusionOk="0" h="105853" w="105853">
                    <a:moveTo>
                      <a:pt x="0" y="92608"/>
                    </a:moveTo>
                    <a:cubicBezTo>
                      <a:pt x="0" y="99900"/>
                      <a:pt x="5916" y="105853"/>
                      <a:pt x="13245" y="105853"/>
                    </a:cubicBezTo>
                    <a:lnTo>
                      <a:pt x="92608" y="105853"/>
                    </a:lnTo>
                    <a:cubicBezTo>
                      <a:pt x="99900" y="105853"/>
                      <a:pt x="105853" y="99937"/>
                      <a:pt x="105853" y="92608"/>
                    </a:cubicBezTo>
                    <a:lnTo>
                      <a:pt x="105853" y="13245"/>
                    </a:lnTo>
                    <a:cubicBezTo>
                      <a:pt x="105853" y="5953"/>
                      <a:pt x="99937" y="0"/>
                      <a:pt x="92608" y="0"/>
                    </a:cubicBezTo>
                    <a:lnTo>
                      <a:pt x="13245" y="0"/>
                    </a:lnTo>
                    <a:cubicBezTo>
                      <a:pt x="5953" y="0"/>
                      <a:pt x="0" y="5916"/>
                      <a:pt x="0" y="13245"/>
                    </a:cubicBezTo>
                    <a:close/>
                    <a:moveTo>
                      <a:pt x="26454" y="26454"/>
                    </a:moveTo>
                    <a:lnTo>
                      <a:pt x="79362" y="26454"/>
                    </a:lnTo>
                    <a:lnTo>
                      <a:pt x="79362" y="79362"/>
                    </a:lnTo>
                    <a:lnTo>
                      <a:pt x="26454" y="7936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14" name="Google Shape;1514;p29"/>
              <p:cNvSpPr/>
              <p:nvPr/>
            </p:nvSpPr>
            <p:spPr>
              <a:xfrm>
                <a:off x="-999028" y="-318607"/>
                <a:ext cx="396927" cy="26490"/>
              </a:xfrm>
              <a:custGeom>
                <a:rect b="b" l="l" r="r" t="t"/>
                <a:pathLst>
                  <a:path extrusionOk="0" h="26490" w="396927">
                    <a:moveTo>
                      <a:pt x="13245" y="26491"/>
                    </a:moveTo>
                    <a:lnTo>
                      <a:pt x="383682" y="26491"/>
                    </a:lnTo>
                    <a:cubicBezTo>
                      <a:pt x="390975" y="26491"/>
                      <a:pt x="396928" y="20575"/>
                      <a:pt x="396928" y="13245"/>
                    </a:cubicBezTo>
                    <a:cubicBezTo>
                      <a:pt x="396928" y="5953"/>
                      <a:pt x="391012" y="0"/>
                      <a:pt x="383682" y="0"/>
                    </a:cubicBezTo>
                    <a:lnTo>
                      <a:pt x="13245" y="0"/>
                    </a:lnTo>
                    <a:cubicBezTo>
                      <a:pt x="5953" y="0"/>
                      <a:pt x="0" y="5916"/>
                      <a:pt x="0" y="13245"/>
                    </a:cubicBezTo>
                    <a:cubicBezTo>
                      <a:pt x="37" y="20575"/>
                      <a:pt x="5953" y="26491"/>
                      <a:pt x="13245" y="2649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15" name="Google Shape;1515;p29"/>
              <p:cNvSpPr/>
              <p:nvPr/>
            </p:nvSpPr>
            <p:spPr>
              <a:xfrm>
                <a:off x="-999028" y="-384758"/>
                <a:ext cx="396927" cy="26490"/>
              </a:xfrm>
              <a:custGeom>
                <a:rect b="b" l="l" r="r" t="t"/>
                <a:pathLst>
                  <a:path extrusionOk="0" h="26490" w="396927">
                    <a:moveTo>
                      <a:pt x="13245" y="26491"/>
                    </a:moveTo>
                    <a:lnTo>
                      <a:pt x="383682" y="26491"/>
                    </a:lnTo>
                    <a:cubicBezTo>
                      <a:pt x="390975" y="26491"/>
                      <a:pt x="396928" y="20575"/>
                      <a:pt x="396928" y="13245"/>
                    </a:cubicBezTo>
                    <a:cubicBezTo>
                      <a:pt x="396928" y="5953"/>
                      <a:pt x="391012" y="0"/>
                      <a:pt x="383682" y="0"/>
                    </a:cubicBezTo>
                    <a:lnTo>
                      <a:pt x="13245" y="0"/>
                    </a:lnTo>
                    <a:cubicBezTo>
                      <a:pt x="5953" y="0"/>
                      <a:pt x="0" y="5916"/>
                      <a:pt x="0" y="13245"/>
                    </a:cubicBezTo>
                    <a:cubicBezTo>
                      <a:pt x="37" y="20575"/>
                      <a:pt x="5953" y="26491"/>
                      <a:pt x="13245" y="2649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16" name="Google Shape;1516;p29"/>
              <p:cNvSpPr/>
              <p:nvPr/>
            </p:nvSpPr>
            <p:spPr>
              <a:xfrm>
                <a:off x="-999028" y="-450919"/>
                <a:ext cx="198464" cy="26490"/>
              </a:xfrm>
              <a:custGeom>
                <a:rect b="b" l="l" r="r" t="t"/>
                <a:pathLst>
                  <a:path extrusionOk="0" h="26490" w="198464">
                    <a:moveTo>
                      <a:pt x="13245" y="26491"/>
                    </a:moveTo>
                    <a:lnTo>
                      <a:pt x="185219" y="26491"/>
                    </a:lnTo>
                    <a:cubicBezTo>
                      <a:pt x="192512" y="26491"/>
                      <a:pt x="198465" y="20575"/>
                      <a:pt x="198465" y="13245"/>
                    </a:cubicBezTo>
                    <a:cubicBezTo>
                      <a:pt x="198465" y="5953"/>
                      <a:pt x="192549" y="0"/>
                      <a:pt x="185219" y="0"/>
                    </a:cubicBezTo>
                    <a:lnTo>
                      <a:pt x="13245" y="0"/>
                    </a:lnTo>
                    <a:cubicBezTo>
                      <a:pt x="5953" y="0"/>
                      <a:pt x="0" y="5916"/>
                      <a:pt x="0" y="13245"/>
                    </a:cubicBezTo>
                    <a:cubicBezTo>
                      <a:pt x="37" y="20575"/>
                      <a:pt x="5953" y="26491"/>
                      <a:pt x="13245" y="2649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17" name="Google Shape;1517;p29"/>
              <p:cNvSpPr/>
              <p:nvPr/>
            </p:nvSpPr>
            <p:spPr>
              <a:xfrm>
                <a:off x="-430172" y="-487623"/>
                <a:ext cx="26490" cy="26454"/>
              </a:xfrm>
              <a:custGeom>
                <a:rect b="b" l="l" r="r" t="t"/>
                <a:pathLst>
                  <a:path extrusionOk="0" h="26454" w="26490">
                    <a:moveTo>
                      <a:pt x="26491" y="13227"/>
                    </a:moveTo>
                    <a:cubicBezTo>
                      <a:pt x="26491" y="30864"/>
                      <a:pt x="0" y="30864"/>
                      <a:pt x="0" y="13227"/>
                    </a:cubicBezTo>
                    <a:cubicBezTo>
                      <a:pt x="0" y="-4409"/>
                      <a:pt x="26491" y="-4409"/>
                      <a:pt x="26491" y="13227"/>
                    </a:cubicBezTo>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18" name="Google Shape;1518;p29"/>
              <p:cNvSpPr/>
              <p:nvPr/>
            </p:nvSpPr>
            <p:spPr>
              <a:xfrm>
                <a:off x="-1065148" y="-358255"/>
                <a:ext cx="26453" cy="26454"/>
              </a:xfrm>
              <a:custGeom>
                <a:rect b="b" l="l" r="r" t="t"/>
                <a:pathLst>
                  <a:path extrusionOk="0" h="26454" w="26453">
                    <a:moveTo>
                      <a:pt x="26454" y="13227"/>
                    </a:moveTo>
                    <a:cubicBezTo>
                      <a:pt x="26454" y="30864"/>
                      <a:pt x="0" y="30864"/>
                      <a:pt x="0" y="13227"/>
                    </a:cubicBezTo>
                    <a:cubicBezTo>
                      <a:pt x="0" y="-4409"/>
                      <a:pt x="26454" y="-4409"/>
                      <a:pt x="26454" y="13227"/>
                    </a:cubicBezTo>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graphicFrame>
        <p:nvGraphicFramePr>
          <p:cNvPr id="1519" name="Google Shape;1519;p29"/>
          <p:cNvGraphicFramePr/>
          <p:nvPr/>
        </p:nvGraphicFramePr>
        <p:xfrm>
          <a:off x="717047" y="2258234"/>
          <a:ext cx="3000000" cy="3000000"/>
        </p:xfrm>
        <a:graphic>
          <a:graphicData uri="http://schemas.openxmlformats.org/drawingml/2006/table">
            <a:tbl>
              <a:tblPr bandRow="1" firstRow="1">
                <a:noFill/>
                <a:tableStyleId>{F7126037-056A-477B-9917-EF84403CEE12}</a:tableStyleId>
              </a:tblPr>
              <a:tblGrid>
                <a:gridCol w="1552250"/>
                <a:gridCol w="1136125"/>
                <a:gridCol w="1136125"/>
                <a:gridCol w="1136125"/>
                <a:gridCol w="1136125"/>
                <a:gridCol w="1136125"/>
                <a:gridCol w="1136125"/>
                <a:gridCol w="1136125"/>
                <a:gridCol w="1136125"/>
              </a:tblGrid>
              <a:tr h="338250">
                <a:tc gridSpan="9">
                  <a:txBody>
                    <a:bodyPr/>
                    <a:lstStyle/>
                    <a:p>
                      <a:pPr indent="0" lvl="0" marL="0" marR="0" rtl="0" algn="ctr">
                        <a:spcBef>
                          <a:spcPts val="0"/>
                        </a:spcBef>
                        <a:spcAft>
                          <a:spcPts val="0"/>
                        </a:spcAft>
                        <a:buNone/>
                      </a:pPr>
                      <a:r>
                        <a:rPr lang="pt-BR" sz="1400">
                          <a:solidFill>
                            <a:schemeClr val="lt1"/>
                          </a:solidFill>
                          <a:latin typeface="Calibri"/>
                          <a:ea typeface="Calibri"/>
                          <a:cs typeface="Calibri"/>
                          <a:sym typeface="Calibri"/>
                        </a:rPr>
                        <a:t>Características Clínicas e Resultados de Exames Laboratoriais</a:t>
                      </a:r>
                      <a:r>
                        <a:rPr lang="pt-BR" sz="1400">
                          <a:solidFill>
                            <a:schemeClr val="lt1"/>
                          </a:solidFill>
                          <a:latin typeface="Calibri"/>
                          <a:ea typeface="Calibri"/>
                          <a:cs typeface="Calibri"/>
                          <a:sym typeface="Calibri"/>
                        </a:rPr>
                        <a:t> </a:t>
                      </a:r>
                      <a:r>
                        <a:rPr lang="pt-BR" sz="1400">
                          <a:solidFill>
                            <a:schemeClr val="lt1"/>
                          </a:solidFill>
                          <a:latin typeface="Calibri"/>
                          <a:ea typeface="Calibri"/>
                          <a:cs typeface="Calibri"/>
                          <a:sym typeface="Calibri"/>
                        </a:rPr>
                        <a:t>Usados para Descrever a HEV</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283C8C"/>
                      </a:solidFill>
                      <a:prstDash val="solid"/>
                      <a:round/>
                      <a:headEnd len="sm" w="sm" type="none"/>
                      <a:tailEnd len="sm" w="sm" type="none"/>
                    </a:lnB>
                    <a:solidFill>
                      <a:schemeClr val="dk1"/>
                    </a:solidFill>
                  </a:tcPr>
                </a:tc>
                <a:tc hMerge="1"/>
                <a:tc hMerge="1"/>
                <a:tc hMerge="1"/>
                <a:tc hMerge="1"/>
                <a:tc hMerge="1"/>
                <a:tc hMerge="1"/>
                <a:tc hMerge="1"/>
                <a:tc hMerge="1"/>
              </a:tr>
              <a:tr h="704675">
                <a:tc>
                  <a:txBody>
                    <a:bodyPr/>
                    <a:lstStyle/>
                    <a:p>
                      <a:pPr indent="0" lvl="0" marL="0" marR="0" rtl="0" algn="l">
                        <a:spcBef>
                          <a:spcPts val="0"/>
                        </a:spcBef>
                        <a:spcAft>
                          <a:spcPts val="0"/>
                        </a:spcAft>
                        <a:buNone/>
                      </a:pPr>
                      <a:r>
                        <a:t/>
                      </a:r>
                      <a:endParaRPr b="0" i="0" sz="1050">
                        <a:solidFill>
                          <a:schemeClr val="lt1"/>
                        </a:solidFill>
                        <a:latin typeface="Calibri"/>
                        <a:ea typeface="Calibri"/>
                        <a:cs typeface="Calibri"/>
                        <a:sym typeface="Calibri"/>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283C8C"/>
                      </a:solidFill>
                      <a:prstDash val="solid"/>
                      <a:round/>
                      <a:headEnd len="sm" w="sm" type="none"/>
                      <a:tailEnd len="sm" w="sm" type="none"/>
                    </a:lnB>
                    <a:gradFill>
                      <a:gsLst>
                        <a:gs pos="0">
                          <a:srgbClr val="004E8D"/>
                        </a:gs>
                        <a:gs pos="100000">
                          <a:schemeClr val="dk2"/>
                        </a:gs>
                      </a:gsLst>
                      <a:lin ang="7800000" scaled="0"/>
                    </a:gradFill>
                  </a:tcPr>
                </a:tc>
                <a:tc>
                  <a:txBody>
                    <a:bodyPr/>
                    <a:lstStyle/>
                    <a:p>
                      <a:pPr indent="0" lvl="0" marL="0" marR="0" rtl="0" algn="ctr">
                        <a:spcBef>
                          <a:spcPts val="0"/>
                        </a:spcBef>
                        <a:spcAft>
                          <a:spcPts val="0"/>
                        </a:spcAft>
                        <a:buClr>
                          <a:schemeClr val="accent2"/>
                        </a:buClr>
                        <a:buSzPts val="1000"/>
                        <a:buFont typeface="Arial"/>
                        <a:buNone/>
                      </a:pPr>
                      <a:r>
                        <a:rPr b="1" lang="pt-BR" sz="1000">
                          <a:solidFill>
                            <a:schemeClr val="lt1"/>
                          </a:solidFill>
                          <a:latin typeface="Calibri"/>
                          <a:ea typeface="Calibri"/>
                          <a:cs typeface="Calibri"/>
                          <a:sym typeface="Calibri"/>
                        </a:rPr>
                        <a:t>Hemácias revestidas de</a:t>
                      </a:r>
                      <a:endParaRPr/>
                    </a:p>
                    <a:p>
                      <a:pPr indent="0" lvl="0" marL="0" marR="0" rtl="0" algn="ctr">
                        <a:spcBef>
                          <a:spcPts val="0"/>
                        </a:spcBef>
                        <a:spcAft>
                          <a:spcPts val="0"/>
                        </a:spcAft>
                        <a:buClr>
                          <a:schemeClr val="accent2"/>
                        </a:buClr>
                        <a:buSzPts val="1000"/>
                        <a:buFont typeface="Arial"/>
                        <a:buNone/>
                      </a:pPr>
                      <a:r>
                        <a:rPr b="1" lang="pt-BR" sz="1000">
                          <a:solidFill>
                            <a:schemeClr val="lt1"/>
                          </a:solidFill>
                          <a:latin typeface="Calibri"/>
                          <a:ea typeface="Calibri"/>
                          <a:cs typeface="Calibri"/>
                          <a:sym typeface="Calibri"/>
                        </a:rPr>
                        <a:t>C3</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283C8C"/>
                      </a:solidFill>
                      <a:prstDash val="solid"/>
                      <a:round/>
                      <a:headEnd len="sm" w="sm" type="none"/>
                      <a:tailEnd len="sm" w="sm" type="none"/>
                    </a:lnB>
                    <a:gradFill>
                      <a:gsLst>
                        <a:gs pos="0">
                          <a:srgbClr val="004E8D"/>
                        </a:gs>
                        <a:gs pos="100000">
                          <a:schemeClr val="dk2"/>
                        </a:gs>
                      </a:gsLst>
                      <a:lin ang="7800000" scaled="0"/>
                    </a:gradFill>
                  </a:tcPr>
                </a:tc>
                <a:tc>
                  <a:txBody>
                    <a:bodyPr/>
                    <a:lstStyle/>
                    <a:p>
                      <a:pPr indent="0" lvl="0" marL="0" marR="0" rtl="0" algn="ctr">
                        <a:spcBef>
                          <a:spcPts val="0"/>
                        </a:spcBef>
                        <a:spcAft>
                          <a:spcPts val="0"/>
                        </a:spcAft>
                        <a:buClr>
                          <a:schemeClr val="accent2"/>
                        </a:buClr>
                        <a:buSzPts val="1000"/>
                        <a:buFont typeface="Arial"/>
                        <a:buNone/>
                      </a:pPr>
                      <a:r>
                        <a:rPr b="1" lang="pt-BR" sz="1000">
                          <a:solidFill>
                            <a:schemeClr val="lt1"/>
                          </a:solidFill>
                          <a:latin typeface="Calibri"/>
                          <a:ea typeface="Calibri"/>
                          <a:cs typeface="Calibri"/>
                          <a:sym typeface="Calibri"/>
                        </a:rPr>
                        <a:t>Redução da meia-vida</a:t>
                      </a:r>
                      <a:r>
                        <a:rPr b="1" lang="pt-BR" sz="1000">
                          <a:solidFill>
                            <a:schemeClr val="lt1"/>
                          </a:solidFill>
                          <a:latin typeface="Calibri"/>
                          <a:ea typeface="Calibri"/>
                          <a:cs typeface="Calibri"/>
                          <a:sym typeface="Calibri"/>
                        </a:rPr>
                        <a:t> das hemácias</a:t>
                      </a:r>
                      <a:endParaRPr b="1" sz="1000">
                        <a:solidFill>
                          <a:schemeClr val="lt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283C8C"/>
                      </a:solidFill>
                      <a:prstDash val="solid"/>
                      <a:round/>
                      <a:headEnd len="sm" w="sm" type="none"/>
                      <a:tailEnd len="sm" w="sm" type="none"/>
                    </a:lnB>
                    <a:gradFill>
                      <a:gsLst>
                        <a:gs pos="0">
                          <a:srgbClr val="004E8D"/>
                        </a:gs>
                        <a:gs pos="100000">
                          <a:schemeClr val="dk2"/>
                        </a:gs>
                      </a:gsLst>
                      <a:lin ang="7800000" scaled="0"/>
                    </a:gradFill>
                  </a:tcPr>
                </a:tc>
                <a:tc>
                  <a:txBody>
                    <a:bodyPr/>
                    <a:lstStyle/>
                    <a:p>
                      <a:pPr indent="0" lvl="0" marL="0" marR="0" rtl="0" algn="ctr">
                        <a:spcBef>
                          <a:spcPts val="0"/>
                        </a:spcBef>
                        <a:spcAft>
                          <a:spcPts val="0"/>
                        </a:spcAft>
                        <a:buClr>
                          <a:schemeClr val="accent2"/>
                        </a:buClr>
                        <a:buSzPts val="1000"/>
                        <a:buFont typeface="Arial"/>
                        <a:buNone/>
                      </a:pPr>
                      <a:r>
                        <a:rPr b="1" lang="pt-BR" sz="1000">
                          <a:solidFill>
                            <a:schemeClr val="lt1"/>
                          </a:solidFill>
                          <a:latin typeface="Calibri"/>
                          <a:ea typeface="Calibri"/>
                          <a:cs typeface="Calibri"/>
                          <a:sym typeface="Calibri"/>
                        </a:rPr>
                        <a:t>Detecção de excesso de hemácias no fígado e baço</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283C8C"/>
                      </a:solidFill>
                      <a:prstDash val="solid"/>
                      <a:round/>
                      <a:headEnd len="sm" w="sm" type="none"/>
                      <a:tailEnd len="sm" w="sm" type="none"/>
                    </a:lnB>
                    <a:gradFill>
                      <a:gsLst>
                        <a:gs pos="0">
                          <a:srgbClr val="004E8D"/>
                        </a:gs>
                        <a:gs pos="100000">
                          <a:schemeClr val="dk2"/>
                        </a:gs>
                      </a:gsLst>
                      <a:lin ang="7800000" scaled="0"/>
                    </a:gradFill>
                  </a:tcPr>
                </a:tc>
                <a:tc>
                  <a:txBody>
                    <a:bodyPr/>
                    <a:lstStyle/>
                    <a:p>
                      <a:pPr indent="0" lvl="0" marL="0" marR="0" rtl="0" algn="ctr">
                        <a:spcBef>
                          <a:spcPts val="0"/>
                        </a:spcBef>
                        <a:spcAft>
                          <a:spcPts val="0"/>
                        </a:spcAft>
                        <a:buClr>
                          <a:schemeClr val="accent2"/>
                        </a:buClr>
                        <a:buSzPts val="1000"/>
                        <a:buFont typeface="Arial"/>
                        <a:buNone/>
                      </a:pPr>
                      <a:r>
                        <a:rPr b="1" lang="pt-BR" sz="1000">
                          <a:solidFill>
                            <a:schemeClr val="lt1"/>
                          </a:solidFill>
                          <a:latin typeface="Calibri"/>
                          <a:ea typeface="Calibri"/>
                          <a:cs typeface="Calibri"/>
                          <a:sym typeface="Calibri"/>
                        </a:rPr>
                        <a:t>DAT positivo</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283C8C"/>
                      </a:solidFill>
                      <a:prstDash val="solid"/>
                      <a:round/>
                      <a:headEnd len="sm" w="sm" type="none"/>
                      <a:tailEnd len="sm" w="sm" type="none"/>
                    </a:lnB>
                    <a:gradFill>
                      <a:gsLst>
                        <a:gs pos="0">
                          <a:srgbClr val="004E8D"/>
                        </a:gs>
                        <a:gs pos="100000">
                          <a:schemeClr val="dk2"/>
                        </a:gs>
                      </a:gsLst>
                      <a:lin ang="7800000" scaled="0"/>
                    </a:gradFill>
                  </a:tcPr>
                </a:tc>
                <a:tc>
                  <a:txBody>
                    <a:bodyPr/>
                    <a:lstStyle/>
                    <a:p>
                      <a:pPr indent="0" lvl="0" marL="0" marR="0" rtl="0" algn="ctr">
                        <a:spcBef>
                          <a:spcPts val="0"/>
                        </a:spcBef>
                        <a:spcAft>
                          <a:spcPts val="0"/>
                        </a:spcAft>
                        <a:buClr>
                          <a:schemeClr val="accent2"/>
                        </a:buClr>
                        <a:buSzPts val="1000"/>
                        <a:buFont typeface="Arial"/>
                        <a:buNone/>
                      </a:pPr>
                      <a:r>
                        <a:rPr b="1" lang="pt-BR" sz="1000">
                          <a:solidFill>
                            <a:schemeClr val="lt1"/>
                          </a:solidFill>
                          <a:latin typeface="Calibri"/>
                          <a:ea typeface="Calibri"/>
                          <a:cs typeface="Calibri"/>
                          <a:sym typeface="Calibri"/>
                        </a:rPr>
                        <a:t>Necessidade de transfusão/</a:t>
                      </a:r>
                      <a:endParaRPr/>
                    </a:p>
                    <a:p>
                      <a:pPr indent="0" lvl="0" marL="0" marR="0" rtl="0" algn="ctr">
                        <a:spcBef>
                          <a:spcPts val="0"/>
                        </a:spcBef>
                        <a:spcAft>
                          <a:spcPts val="0"/>
                        </a:spcAft>
                        <a:buClr>
                          <a:schemeClr val="accent2"/>
                        </a:buClr>
                        <a:buSzPts val="1000"/>
                        <a:buFont typeface="Arial"/>
                        <a:buNone/>
                      </a:pPr>
                      <a:r>
                        <a:rPr b="1" lang="pt-BR" sz="1000">
                          <a:solidFill>
                            <a:schemeClr val="lt1"/>
                          </a:solidFill>
                          <a:latin typeface="Calibri"/>
                          <a:ea typeface="Calibri"/>
                          <a:cs typeface="Calibri"/>
                          <a:sym typeface="Calibri"/>
                        </a:rPr>
                        <a:t>anemia persistente</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283C8C"/>
                      </a:solidFill>
                      <a:prstDash val="solid"/>
                      <a:round/>
                      <a:headEnd len="sm" w="sm" type="none"/>
                      <a:tailEnd len="sm" w="sm" type="none"/>
                    </a:lnB>
                    <a:gradFill>
                      <a:gsLst>
                        <a:gs pos="0">
                          <a:srgbClr val="004E8D"/>
                        </a:gs>
                        <a:gs pos="100000">
                          <a:schemeClr val="dk2"/>
                        </a:gs>
                      </a:gsLst>
                      <a:lin ang="7800000" scaled="0"/>
                    </a:gradFill>
                  </a:tcPr>
                </a:tc>
                <a:tc>
                  <a:txBody>
                    <a:bodyPr/>
                    <a:lstStyle/>
                    <a:p>
                      <a:pPr indent="0" lvl="0" marL="0" marR="0" rtl="0" algn="ctr">
                        <a:spcBef>
                          <a:spcPts val="0"/>
                        </a:spcBef>
                        <a:spcAft>
                          <a:spcPts val="0"/>
                        </a:spcAft>
                        <a:buClr>
                          <a:schemeClr val="accent2"/>
                        </a:buClr>
                        <a:buSzPts val="1000"/>
                        <a:buFont typeface="Arial"/>
                        <a:buNone/>
                      </a:pPr>
                      <a:r>
                        <a:rPr b="1" lang="pt-BR" sz="1000">
                          <a:solidFill>
                            <a:schemeClr val="lt1"/>
                          </a:solidFill>
                          <a:latin typeface="Calibri"/>
                          <a:ea typeface="Calibri"/>
                          <a:cs typeface="Calibri"/>
                          <a:sym typeface="Calibri"/>
                        </a:rPr>
                        <a:t>Níveis de Hb não normalizados</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283C8C"/>
                      </a:solidFill>
                      <a:prstDash val="solid"/>
                      <a:round/>
                      <a:headEnd len="sm" w="sm" type="none"/>
                      <a:tailEnd len="sm" w="sm" type="none"/>
                    </a:lnB>
                    <a:gradFill>
                      <a:gsLst>
                        <a:gs pos="0">
                          <a:srgbClr val="004E8D"/>
                        </a:gs>
                        <a:gs pos="100000">
                          <a:schemeClr val="dk2"/>
                        </a:gs>
                      </a:gsLst>
                      <a:lin ang="7800000" scaled="0"/>
                    </a:gradFill>
                  </a:tcPr>
                </a:tc>
                <a:tc>
                  <a:txBody>
                    <a:bodyPr/>
                    <a:lstStyle/>
                    <a:p>
                      <a:pPr indent="0" lvl="0" marL="0" marR="0" rtl="0" algn="ctr">
                        <a:spcBef>
                          <a:spcPts val="0"/>
                        </a:spcBef>
                        <a:spcAft>
                          <a:spcPts val="0"/>
                        </a:spcAft>
                        <a:buClr>
                          <a:schemeClr val="accent2"/>
                        </a:buClr>
                        <a:buSzPts val="1000"/>
                        <a:buFont typeface="Arial"/>
                        <a:buNone/>
                      </a:pPr>
                      <a:r>
                        <a:rPr b="1" lang="pt-BR" sz="1000">
                          <a:solidFill>
                            <a:schemeClr val="lt1"/>
                          </a:solidFill>
                          <a:latin typeface="Calibri"/>
                          <a:ea typeface="Calibri"/>
                          <a:cs typeface="Calibri"/>
                          <a:sym typeface="Calibri"/>
                        </a:rPr>
                        <a:t>Contagem de reticulócitos aumentada</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283C8C"/>
                      </a:solidFill>
                      <a:prstDash val="solid"/>
                      <a:round/>
                      <a:headEnd len="sm" w="sm" type="none"/>
                      <a:tailEnd len="sm" w="sm" type="none"/>
                    </a:lnB>
                    <a:gradFill>
                      <a:gsLst>
                        <a:gs pos="0">
                          <a:srgbClr val="004E8D"/>
                        </a:gs>
                        <a:gs pos="100000">
                          <a:schemeClr val="dk2"/>
                        </a:gs>
                      </a:gsLst>
                      <a:lin ang="7800000" scaled="0"/>
                    </a:gradFill>
                  </a:tcPr>
                </a:tc>
                <a:tc>
                  <a:txBody>
                    <a:bodyPr/>
                    <a:lstStyle/>
                    <a:p>
                      <a:pPr indent="0" lvl="0" marL="0" marR="0" rtl="0" algn="ctr">
                        <a:spcBef>
                          <a:spcPts val="0"/>
                        </a:spcBef>
                        <a:spcAft>
                          <a:spcPts val="0"/>
                        </a:spcAft>
                        <a:buClr>
                          <a:schemeClr val="accent2"/>
                        </a:buClr>
                        <a:buSzPts val="1000"/>
                        <a:buFont typeface="Arial"/>
                        <a:buNone/>
                      </a:pPr>
                      <a:r>
                        <a:rPr b="1" lang="pt-BR" sz="1000">
                          <a:solidFill>
                            <a:schemeClr val="lt1"/>
                          </a:solidFill>
                          <a:latin typeface="Calibri"/>
                          <a:ea typeface="Calibri"/>
                          <a:cs typeface="Calibri"/>
                          <a:sym typeface="Calibri"/>
                        </a:rPr>
                        <a:t>Bilirrubina elevada</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283C8C"/>
                      </a:solidFill>
                      <a:prstDash val="solid"/>
                      <a:round/>
                      <a:headEnd len="sm" w="sm" type="none"/>
                      <a:tailEnd len="sm" w="sm" type="none"/>
                    </a:lnB>
                    <a:gradFill>
                      <a:gsLst>
                        <a:gs pos="0">
                          <a:srgbClr val="004E8D"/>
                        </a:gs>
                        <a:gs pos="100000">
                          <a:schemeClr val="dk2"/>
                        </a:gs>
                      </a:gsLst>
                      <a:lin ang="7800000" scaled="0"/>
                    </a:gradFill>
                  </a:tcPr>
                </a:tc>
              </a:tr>
              <a:tr h="422800">
                <a:tc>
                  <a:txBody>
                    <a:bodyPr/>
                    <a:lstStyle/>
                    <a:p>
                      <a:pPr indent="0" lvl="0" marL="0" marR="0" rtl="0" algn="l">
                        <a:spcBef>
                          <a:spcPts val="0"/>
                        </a:spcBef>
                        <a:spcAft>
                          <a:spcPts val="0"/>
                        </a:spcAft>
                        <a:buNone/>
                      </a:pPr>
                      <a:r>
                        <a:rPr b="1" lang="pt-BR" sz="1050">
                          <a:solidFill>
                            <a:schemeClr val="dk2"/>
                          </a:solidFill>
                          <a:latin typeface="Calibri"/>
                          <a:ea typeface="Calibri"/>
                          <a:cs typeface="Calibri"/>
                          <a:sym typeface="Calibri"/>
                        </a:rPr>
                        <a:t>Risitano AM</a:t>
                      </a:r>
                      <a:r>
                        <a:rPr b="1" baseline="30000" lang="pt-BR" sz="1050">
                          <a:solidFill>
                            <a:schemeClr val="dk2"/>
                          </a:solidFill>
                          <a:latin typeface="Calibri"/>
                          <a:ea typeface="Calibri"/>
                          <a:cs typeface="Calibri"/>
                          <a:sym typeface="Calibri"/>
                        </a:rPr>
                        <a:t> </a:t>
                      </a:r>
                      <a:endParaRPr/>
                    </a:p>
                    <a:p>
                      <a:pPr indent="0" lvl="0" marL="0" marR="0" rtl="0" algn="l">
                        <a:spcBef>
                          <a:spcPts val="0"/>
                        </a:spcBef>
                        <a:spcAft>
                          <a:spcPts val="0"/>
                        </a:spcAft>
                        <a:buNone/>
                      </a:pPr>
                      <a:r>
                        <a:rPr b="1" i="1" lang="pt-BR" sz="1050">
                          <a:solidFill>
                            <a:schemeClr val="dk2"/>
                          </a:solidFill>
                          <a:latin typeface="Calibri"/>
                          <a:ea typeface="Calibri"/>
                          <a:cs typeface="Calibri"/>
                          <a:sym typeface="Calibri"/>
                        </a:rPr>
                        <a:t>Blood </a:t>
                      </a:r>
                      <a:r>
                        <a:rPr b="1" i="0" lang="pt-BR" sz="1050">
                          <a:solidFill>
                            <a:schemeClr val="dk2"/>
                          </a:solidFill>
                          <a:latin typeface="Calibri"/>
                          <a:ea typeface="Calibri"/>
                          <a:cs typeface="Calibri"/>
                          <a:sym typeface="Calibri"/>
                        </a:rPr>
                        <a:t>2009</a:t>
                      </a:r>
                      <a:r>
                        <a:rPr b="1" baseline="30000" i="0" lang="pt-BR" sz="1050">
                          <a:solidFill>
                            <a:schemeClr val="dk2"/>
                          </a:solidFill>
                          <a:latin typeface="Calibri"/>
                          <a:ea typeface="Calibri"/>
                          <a:cs typeface="Calibri"/>
                          <a:sym typeface="Calibri"/>
                        </a:rPr>
                        <a:t>1</a:t>
                      </a:r>
                      <a:endParaRPr b="1" i="0" sz="1050">
                        <a:solidFill>
                          <a:schemeClr val="dk2"/>
                        </a:solidFill>
                        <a:latin typeface="Calibri"/>
                        <a:ea typeface="Calibri"/>
                        <a:cs typeface="Calibri"/>
                        <a:sym typeface="Calibri"/>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283C8C"/>
                      </a:solidFill>
                      <a:prstDash val="solid"/>
                      <a:round/>
                      <a:headEnd len="sm" w="sm" type="none"/>
                      <a:tailEnd len="sm" w="sm" type="none"/>
                    </a:lnT>
                    <a:lnB cap="flat" cmpd="sng" w="9525">
                      <a:solidFill>
                        <a:srgbClr val="A5A5A5"/>
                      </a:solidFill>
                      <a:prstDash val="dot"/>
                      <a:round/>
                      <a:headEnd len="sm" w="sm" type="none"/>
                      <a:tailEnd len="sm" w="sm" type="none"/>
                    </a:lnB>
                  </a:tcPr>
                </a:tc>
              </a:tr>
              <a:tr h="422800">
                <a:tc>
                  <a:txBody>
                    <a:bodyPr/>
                    <a:lstStyle/>
                    <a:p>
                      <a:pPr indent="0" lvl="1" marL="0" marR="0" rtl="0" algn="l">
                        <a:lnSpc>
                          <a:spcPct val="100000"/>
                        </a:lnSpc>
                        <a:spcBef>
                          <a:spcPts val="0"/>
                        </a:spcBef>
                        <a:spcAft>
                          <a:spcPts val="0"/>
                        </a:spcAft>
                        <a:buClr>
                          <a:schemeClr val="dk2"/>
                        </a:buClr>
                        <a:buSzPts val="1050"/>
                        <a:buFont typeface="Calibri"/>
                        <a:buNone/>
                      </a:pPr>
                      <a:r>
                        <a:rPr b="1" lang="pt-BR" sz="1050" u="none" cap="none" strike="noStrike">
                          <a:solidFill>
                            <a:schemeClr val="dk2"/>
                          </a:solidFill>
                          <a:latin typeface="Calibri"/>
                          <a:ea typeface="Calibri"/>
                          <a:cs typeface="Calibri"/>
                          <a:sym typeface="Calibri"/>
                        </a:rPr>
                        <a:t>Hill A</a:t>
                      </a:r>
                      <a:r>
                        <a:rPr b="1" baseline="30000" lang="pt-BR" sz="1050" u="none" cap="none" strike="noStrike">
                          <a:solidFill>
                            <a:schemeClr val="dk2"/>
                          </a:solidFill>
                          <a:latin typeface="Calibri"/>
                          <a:ea typeface="Calibri"/>
                          <a:cs typeface="Calibri"/>
                          <a:sym typeface="Calibri"/>
                        </a:rPr>
                        <a:t> </a:t>
                      </a:r>
                      <a:endParaRPr/>
                    </a:p>
                    <a:p>
                      <a:pPr indent="0" lvl="1" marL="0" marR="0" rtl="0" algn="l">
                        <a:lnSpc>
                          <a:spcPct val="100000"/>
                        </a:lnSpc>
                        <a:spcBef>
                          <a:spcPts val="0"/>
                        </a:spcBef>
                        <a:spcAft>
                          <a:spcPts val="0"/>
                        </a:spcAft>
                        <a:buClr>
                          <a:schemeClr val="dk2"/>
                        </a:buClr>
                        <a:buSzPts val="1050"/>
                        <a:buFont typeface="Calibri"/>
                        <a:buNone/>
                      </a:pPr>
                      <a:r>
                        <a:rPr b="1" i="1" lang="pt-BR" sz="1050" u="none" cap="none" strike="noStrike">
                          <a:solidFill>
                            <a:schemeClr val="dk2"/>
                          </a:solidFill>
                          <a:latin typeface="Calibri"/>
                          <a:ea typeface="Calibri"/>
                          <a:cs typeface="Calibri"/>
                          <a:sym typeface="Calibri"/>
                        </a:rPr>
                        <a:t>Haematologica </a:t>
                      </a:r>
                      <a:r>
                        <a:rPr b="1" i="0" lang="pt-BR" sz="1050" u="none" cap="none" strike="noStrike">
                          <a:solidFill>
                            <a:schemeClr val="dk2"/>
                          </a:solidFill>
                          <a:latin typeface="Calibri"/>
                          <a:ea typeface="Calibri"/>
                          <a:cs typeface="Calibri"/>
                          <a:sym typeface="Calibri"/>
                        </a:rPr>
                        <a:t>2010</a:t>
                      </a:r>
                      <a:r>
                        <a:rPr b="1" baseline="30000" i="0" lang="pt-BR" sz="1050" u="none" cap="none" strike="noStrike">
                          <a:solidFill>
                            <a:schemeClr val="dk2"/>
                          </a:solidFill>
                          <a:latin typeface="Calibri"/>
                          <a:ea typeface="Calibri"/>
                          <a:cs typeface="Calibri"/>
                          <a:sym typeface="Calibri"/>
                        </a:rPr>
                        <a:t>2</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chemeClr val="accent2"/>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chemeClr val="accent2"/>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chemeClr val="accent2"/>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chemeClr val="accent2"/>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chemeClr val="accent2"/>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chemeClr val="accent2"/>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chemeClr val="accent2"/>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chemeClr val="accent2"/>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422800">
                <a:tc>
                  <a:txBody>
                    <a:bodyPr/>
                    <a:lstStyle/>
                    <a:p>
                      <a:pPr indent="0" lvl="0" marL="0" marR="0" rtl="0" algn="l">
                        <a:spcBef>
                          <a:spcPts val="0"/>
                        </a:spcBef>
                        <a:spcAft>
                          <a:spcPts val="0"/>
                        </a:spcAft>
                        <a:buNone/>
                      </a:pPr>
                      <a:r>
                        <a:rPr b="1" i="0" lang="pt-BR" sz="1050">
                          <a:solidFill>
                            <a:schemeClr val="dk2"/>
                          </a:solidFill>
                          <a:latin typeface="Calibri"/>
                          <a:ea typeface="Calibri"/>
                          <a:cs typeface="Calibri"/>
                          <a:sym typeface="Calibri"/>
                        </a:rPr>
                        <a:t>Kelly RJ</a:t>
                      </a:r>
                      <a:r>
                        <a:rPr b="1" baseline="30000" i="0" lang="pt-BR" sz="1050">
                          <a:solidFill>
                            <a:schemeClr val="dk2"/>
                          </a:solidFill>
                          <a:latin typeface="Calibri"/>
                          <a:ea typeface="Calibri"/>
                          <a:cs typeface="Calibri"/>
                          <a:sym typeface="Calibri"/>
                        </a:rPr>
                        <a:t> </a:t>
                      </a:r>
                      <a:endParaRPr/>
                    </a:p>
                    <a:p>
                      <a:pPr indent="0" lvl="0" marL="0" marR="0" rtl="0" algn="l">
                        <a:spcBef>
                          <a:spcPts val="0"/>
                        </a:spcBef>
                        <a:spcAft>
                          <a:spcPts val="0"/>
                        </a:spcAft>
                        <a:buNone/>
                      </a:pPr>
                      <a:r>
                        <a:rPr b="1" i="1" lang="pt-BR" sz="1050">
                          <a:solidFill>
                            <a:schemeClr val="dk2"/>
                          </a:solidFill>
                          <a:latin typeface="Calibri"/>
                          <a:ea typeface="Calibri"/>
                          <a:cs typeface="Calibri"/>
                          <a:sym typeface="Calibri"/>
                        </a:rPr>
                        <a:t>Blood </a:t>
                      </a:r>
                      <a:r>
                        <a:rPr b="1" i="0" lang="pt-BR" sz="1050">
                          <a:solidFill>
                            <a:schemeClr val="dk2"/>
                          </a:solidFill>
                          <a:latin typeface="Calibri"/>
                          <a:ea typeface="Calibri"/>
                          <a:cs typeface="Calibri"/>
                          <a:sym typeface="Calibri"/>
                        </a:rPr>
                        <a:t>2011</a:t>
                      </a:r>
                      <a:r>
                        <a:rPr b="1" baseline="30000" i="0" lang="pt-BR" sz="1050">
                          <a:solidFill>
                            <a:schemeClr val="dk2"/>
                          </a:solidFill>
                          <a:latin typeface="Calibri"/>
                          <a:ea typeface="Calibri"/>
                          <a:cs typeface="Calibri"/>
                          <a:sym typeface="Calibri"/>
                        </a:rPr>
                        <a:t>3</a:t>
                      </a:r>
                      <a:endParaRPr b="1" i="0" sz="1050">
                        <a:solidFill>
                          <a:schemeClr val="dk2"/>
                        </a:solidFill>
                        <a:latin typeface="Calibri"/>
                        <a:ea typeface="Calibri"/>
                        <a:cs typeface="Calibri"/>
                        <a:sym typeface="Calibri"/>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422800">
                <a:tc>
                  <a:txBody>
                    <a:bodyPr/>
                    <a:lstStyle/>
                    <a:p>
                      <a:pPr indent="0" lvl="0" marL="0" marR="0" rtl="0" algn="l">
                        <a:spcBef>
                          <a:spcPts val="0"/>
                        </a:spcBef>
                        <a:spcAft>
                          <a:spcPts val="0"/>
                        </a:spcAft>
                        <a:buNone/>
                      </a:pPr>
                      <a:r>
                        <a:rPr b="1" lang="pt-BR" sz="1050">
                          <a:solidFill>
                            <a:schemeClr val="dk2"/>
                          </a:solidFill>
                          <a:latin typeface="Calibri"/>
                          <a:ea typeface="Calibri"/>
                          <a:cs typeface="Calibri"/>
                          <a:sym typeface="Calibri"/>
                        </a:rPr>
                        <a:t>Höchsmann B </a:t>
                      </a:r>
                      <a:endParaRPr/>
                    </a:p>
                    <a:p>
                      <a:pPr indent="0" lvl="0" marL="0" marR="0" rtl="0" algn="l">
                        <a:spcBef>
                          <a:spcPts val="0"/>
                        </a:spcBef>
                        <a:spcAft>
                          <a:spcPts val="0"/>
                        </a:spcAft>
                        <a:buNone/>
                      </a:pPr>
                      <a:r>
                        <a:rPr b="1" i="1" lang="pt-BR" sz="1050">
                          <a:solidFill>
                            <a:schemeClr val="dk2"/>
                          </a:solidFill>
                          <a:latin typeface="Calibri"/>
                          <a:ea typeface="Calibri"/>
                          <a:cs typeface="Calibri"/>
                          <a:sym typeface="Calibri"/>
                        </a:rPr>
                        <a:t>Vox Sang </a:t>
                      </a:r>
                      <a:r>
                        <a:rPr b="1" i="0" lang="pt-BR" sz="1050">
                          <a:solidFill>
                            <a:schemeClr val="dk2"/>
                          </a:solidFill>
                          <a:latin typeface="Calibri"/>
                          <a:ea typeface="Calibri"/>
                          <a:cs typeface="Calibri"/>
                          <a:sym typeface="Calibri"/>
                        </a:rPr>
                        <a:t>2012</a:t>
                      </a:r>
                      <a:r>
                        <a:rPr b="1" baseline="30000" i="0" lang="pt-BR" sz="1050">
                          <a:solidFill>
                            <a:schemeClr val="dk2"/>
                          </a:solidFill>
                          <a:latin typeface="Calibri"/>
                          <a:ea typeface="Calibri"/>
                          <a:cs typeface="Calibri"/>
                          <a:sym typeface="Calibri"/>
                        </a:rPr>
                        <a:t>4</a:t>
                      </a:r>
                      <a:endParaRPr b="1" i="0" sz="1050">
                        <a:solidFill>
                          <a:schemeClr val="dk2"/>
                        </a:solidFill>
                        <a:latin typeface="Calibri"/>
                        <a:ea typeface="Calibri"/>
                        <a:cs typeface="Calibri"/>
                        <a:sym typeface="Calibri"/>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152400" lvl="0" marL="228600" marR="0" rtl="0" algn="ctr">
                        <a:spcBef>
                          <a:spcPts val="0"/>
                        </a:spcBef>
                        <a:spcAft>
                          <a:spcPts val="0"/>
                        </a:spcAft>
                        <a:buClr>
                          <a:schemeClr val="accent2"/>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152400" lvl="0" marL="228600" marR="0" rtl="0" algn="ctr">
                        <a:spcBef>
                          <a:spcPts val="0"/>
                        </a:spcBef>
                        <a:spcAft>
                          <a:spcPts val="0"/>
                        </a:spcAft>
                        <a:buClr>
                          <a:schemeClr val="accent2"/>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152400" lvl="0" marL="228600" marR="0" rtl="0" algn="ctr">
                        <a:spcBef>
                          <a:spcPts val="0"/>
                        </a:spcBef>
                        <a:spcAft>
                          <a:spcPts val="0"/>
                        </a:spcAft>
                        <a:buClr>
                          <a:schemeClr val="accent2"/>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chemeClr val="accent2"/>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chemeClr val="accent2"/>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152400" lvl="0" marL="228600" marR="0" rtl="0" algn="ctr">
                        <a:spcBef>
                          <a:spcPts val="0"/>
                        </a:spcBef>
                        <a:spcAft>
                          <a:spcPts val="0"/>
                        </a:spcAft>
                        <a:buClr>
                          <a:schemeClr val="accent2"/>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152400" lvl="0" marL="228600" marR="0" rtl="0" algn="ctr">
                        <a:spcBef>
                          <a:spcPts val="0"/>
                        </a:spcBef>
                        <a:spcAft>
                          <a:spcPts val="0"/>
                        </a:spcAft>
                        <a:buClr>
                          <a:schemeClr val="accent2"/>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152400" lvl="0" marL="228600" marR="0" rtl="0" algn="ctr">
                        <a:spcBef>
                          <a:spcPts val="0"/>
                        </a:spcBef>
                        <a:spcAft>
                          <a:spcPts val="0"/>
                        </a:spcAft>
                        <a:buClr>
                          <a:schemeClr val="accent2"/>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422800">
                <a:tc>
                  <a:txBody>
                    <a:bodyPr/>
                    <a:lstStyle/>
                    <a:p>
                      <a:pPr indent="0" lvl="0" marL="0" marR="0" rtl="0" algn="l">
                        <a:spcBef>
                          <a:spcPts val="0"/>
                        </a:spcBef>
                        <a:spcAft>
                          <a:spcPts val="0"/>
                        </a:spcAft>
                        <a:buNone/>
                      </a:pPr>
                      <a:r>
                        <a:rPr b="1" i="0" lang="pt-BR" sz="1050">
                          <a:solidFill>
                            <a:schemeClr val="dk2"/>
                          </a:solidFill>
                          <a:latin typeface="Calibri"/>
                          <a:ea typeface="Calibri"/>
                          <a:cs typeface="Calibri"/>
                          <a:sym typeface="Calibri"/>
                        </a:rPr>
                        <a:t>Dezern AE</a:t>
                      </a:r>
                      <a:r>
                        <a:rPr b="1" baseline="30000" i="0" lang="pt-BR" sz="1050">
                          <a:solidFill>
                            <a:schemeClr val="dk2"/>
                          </a:solidFill>
                          <a:latin typeface="Calibri"/>
                          <a:ea typeface="Calibri"/>
                          <a:cs typeface="Calibri"/>
                          <a:sym typeface="Calibri"/>
                        </a:rPr>
                        <a:t> </a:t>
                      </a:r>
                      <a:endParaRPr b="1" i="1" sz="1050">
                        <a:solidFill>
                          <a:schemeClr val="dk2"/>
                        </a:solidFill>
                        <a:latin typeface="Calibri"/>
                        <a:ea typeface="Calibri"/>
                        <a:cs typeface="Calibri"/>
                        <a:sym typeface="Calibri"/>
                      </a:endParaRPr>
                    </a:p>
                    <a:p>
                      <a:pPr indent="0" lvl="0" marL="0" marR="0" rtl="0" algn="l">
                        <a:spcBef>
                          <a:spcPts val="0"/>
                        </a:spcBef>
                        <a:spcAft>
                          <a:spcPts val="0"/>
                        </a:spcAft>
                        <a:buNone/>
                      </a:pPr>
                      <a:r>
                        <a:rPr b="1" i="1" lang="pt-BR" sz="1050">
                          <a:solidFill>
                            <a:schemeClr val="dk2"/>
                          </a:solidFill>
                          <a:latin typeface="Calibri"/>
                          <a:ea typeface="Calibri"/>
                          <a:cs typeface="Calibri"/>
                          <a:sym typeface="Calibri"/>
                        </a:rPr>
                        <a:t>Eu J Haematol </a:t>
                      </a:r>
                      <a:r>
                        <a:rPr b="1" i="0" lang="pt-BR" sz="1050">
                          <a:solidFill>
                            <a:schemeClr val="dk2"/>
                          </a:solidFill>
                          <a:latin typeface="Calibri"/>
                          <a:ea typeface="Calibri"/>
                          <a:cs typeface="Calibri"/>
                          <a:sym typeface="Calibri"/>
                        </a:rPr>
                        <a:t>2013</a:t>
                      </a:r>
                      <a:r>
                        <a:rPr b="1" baseline="30000" i="0" lang="pt-BR" sz="1050">
                          <a:solidFill>
                            <a:schemeClr val="dk2"/>
                          </a:solidFill>
                          <a:latin typeface="Calibri"/>
                          <a:ea typeface="Calibri"/>
                          <a:cs typeface="Calibri"/>
                          <a:sym typeface="Calibri"/>
                        </a:rPr>
                        <a:t>5</a:t>
                      </a:r>
                      <a:endParaRPr b="1" i="0" sz="1050">
                        <a:solidFill>
                          <a:schemeClr val="dk2"/>
                        </a:solidFill>
                        <a:latin typeface="Calibri"/>
                        <a:ea typeface="Calibri"/>
                        <a:cs typeface="Calibri"/>
                        <a:sym typeface="Calibri"/>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152400" lvl="0" marL="228600" marR="0" rtl="0" algn="ctr">
                        <a:spcBef>
                          <a:spcPts val="0"/>
                        </a:spcBef>
                        <a:spcAft>
                          <a:spcPts val="0"/>
                        </a:spcAft>
                        <a:buClr>
                          <a:srgbClr val="059483"/>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152400" lvl="0" marL="228600" marR="0" rtl="0" algn="ctr">
                        <a:spcBef>
                          <a:spcPts val="0"/>
                        </a:spcBef>
                        <a:spcAft>
                          <a:spcPts val="0"/>
                        </a:spcAft>
                        <a:buClr>
                          <a:srgbClr val="059483"/>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152400" lvl="0" marL="228600" marR="0" rtl="0" algn="ctr">
                        <a:spcBef>
                          <a:spcPts val="0"/>
                        </a:spcBef>
                        <a:spcAft>
                          <a:spcPts val="0"/>
                        </a:spcAft>
                        <a:buClr>
                          <a:srgbClr val="059483"/>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152400" lvl="0" marL="228600" marR="0" rtl="0" algn="ctr">
                        <a:spcBef>
                          <a:spcPts val="0"/>
                        </a:spcBef>
                        <a:spcAft>
                          <a:spcPts val="0"/>
                        </a:spcAft>
                        <a:buClr>
                          <a:srgbClr val="059483"/>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rgbClr val="059483"/>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rgbClr val="059483"/>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rgbClr val="059483"/>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spcBef>
                          <a:spcPts val="0"/>
                        </a:spcBef>
                        <a:spcAft>
                          <a:spcPts val="0"/>
                        </a:spcAft>
                        <a:buClr>
                          <a:srgbClr val="059483"/>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422800">
                <a:tc>
                  <a:txBody>
                    <a:bodyPr/>
                    <a:lstStyle/>
                    <a:p>
                      <a:pPr indent="0" lvl="0" marL="0" marR="0" rtl="0" algn="l">
                        <a:spcBef>
                          <a:spcPts val="0"/>
                        </a:spcBef>
                        <a:spcAft>
                          <a:spcPts val="0"/>
                        </a:spcAft>
                        <a:buNone/>
                      </a:pPr>
                      <a:r>
                        <a:rPr b="1" lang="pt-BR" sz="1050">
                          <a:solidFill>
                            <a:schemeClr val="dk2"/>
                          </a:solidFill>
                          <a:latin typeface="Calibri"/>
                          <a:ea typeface="Calibri"/>
                          <a:cs typeface="Calibri"/>
                          <a:sym typeface="Calibri"/>
                        </a:rPr>
                        <a:t>Hidalgo MS</a:t>
                      </a:r>
                      <a:r>
                        <a:rPr b="1" baseline="30000" lang="pt-BR" sz="1050">
                          <a:solidFill>
                            <a:schemeClr val="dk2"/>
                          </a:solidFill>
                          <a:latin typeface="Calibri"/>
                          <a:ea typeface="Calibri"/>
                          <a:cs typeface="Calibri"/>
                          <a:sym typeface="Calibri"/>
                        </a:rPr>
                        <a:t> </a:t>
                      </a:r>
                      <a:r>
                        <a:rPr b="1" i="1" lang="pt-BR" sz="1050">
                          <a:solidFill>
                            <a:schemeClr val="dk2"/>
                          </a:solidFill>
                          <a:latin typeface="Calibri"/>
                          <a:ea typeface="Calibri"/>
                          <a:cs typeface="Calibri"/>
                          <a:sym typeface="Calibri"/>
                        </a:rPr>
                        <a:t>Immunobiology </a:t>
                      </a:r>
                      <a:r>
                        <a:rPr b="1" i="0" lang="pt-BR" sz="1050">
                          <a:solidFill>
                            <a:schemeClr val="dk2"/>
                          </a:solidFill>
                          <a:latin typeface="Calibri"/>
                          <a:ea typeface="Calibri"/>
                          <a:cs typeface="Calibri"/>
                          <a:sym typeface="Calibri"/>
                        </a:rPr>
                        <a:t>2017</a:t>
                      </a:r>
                      <a:r>
                        <a:rPr b="1" baseline="30000" i="0" lang="pt-BR" sz="1050">
                          <a:solidFill>
                            <a:schemeClr val="dk2"/>
                          </a:solidFill>
                          <a:latin typeface="Calibri"/>
                          <a:ea typeface="Calibri"/>
                          <a:cs typeface="Calibri"/>
                          <a:sym typeface="Calibri"/>
                        </a:rPr>
                        <a:t>6</a:t>
                      </a:r>
                      <a:endParaRPr b="1" i="0" sz="1050">
                        <a:solidFill>
                          <a:schemeClr val="dk2"/>
                        </a:solidFill>
                        <a:latin typeface="Calibri"/>
                        <a:ea typeface="Calibri"/>
                        <a:cs typeface="Calibri"/>
                        <a:sym typeface="Calibri"/>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Clr>
                          <a:srgbClr val="059483"/>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52400" lvl="0" marL="228600" marR="0" rtl="0" algn="ctr">
                        <a:spcBef>
                          <a:spcPts val="0"/>
                        </a:spcBef>
                        <a:spcAft>
                          <a:spcPts val="0"/>
                        </a:spcAft>
                        <a:buClr>
                          <a:srgbClr val="059483"/>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52400" lvl="0" marL="228600" marR="0" rtl="0" algn="ctr">
                        <a:spcBef>
                          <a:spcPts val="0"/>
                        </a:spcBef>
                        <a:spcAft>
                          <a:spcPts val="0"/>
                        </a:spcAft>
                        <a:buClr>
                          <a:srgbClr val="059483"/>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Clr>
                          <a:srgbClr val="059483"/>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Clr>
                          <a:srgbClr val="059483"/>
                        </a:buClr>
                        <a:buSzPts val="1200"/>
                        <a:buFont typeface="Arial"/>
                        <a:buNone/>
                      </a:pPr>
                      <a:r>
                        <a:t/>
                      </a:r>
                      <a:endParaRPr b="1" sz="1200">
                        <a:solidFill>
                          <a:schemeClr val="dk1"/>
                        </a:solidFill>
                        <a:latin typeface="Calibri"/>
                        <a:ea typeface="Calibri"/>
                        <a:cs typeface="Calibri"/>
                        <a:sym typeface="Calibri"/>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Clr>
                          <a:srgbClr val="059483"/>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Clr>
                          <a:srgbClr val="059483"/>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Clr>
                          <a:srgbClr val="059483"/>
                        </a:buClr>
                        <a:buSzPts val="1200"/>
                        <a:buFont typeface="Arial"/>
                        <a:buNone/>
                      </a:pPr>
                      <a:r>
                        <a:rPr b="1" lang="pt-BR" sz="1200">
                          <a:solidFill>
                            <a:schemeClr val="dk1"/>
                          </a:solidFill>
                          <a:latin typeface="Calibri"/>
                          <a:ea typeface="Calibri"/>
                          <a:cs typeface="Calibri"/>
                          <a:sym typeface="Calibri"/>
                        </a:rPr>
                        <a:t>X</a:t>
                      </a:r>
                      <a:endParaRPr/>
                    </a:p>
                  </a:txBody>
                  <a:tcPr marT="60950" marB="60950" marR="121925" marL="121925" anchor="ctr">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02"/>
                                        </p:tgtEl>
                                        <p:attrNameLst>
                                          <p:attrName>style.visibility</p:attrName>
                                        </p:attrNameLst>
                                      </p:cBhvr>
                                      <p:to>
                                        <p:strVal val="visible"/>
                                      </p:to>
                                    </p:set>
                                    <p:animEffect filter="fade" transition="in">
                                      <p:cBhvr>
                                        <p:cTn dur="500"/>
                                        <p:tgtEl>
                                          <p:spTgt spid="1502"/>
                                        </p:tgtEl>
                                      </p:cBhvr>
                                    </p:animEffect>
                                  </p:childTnLst>
                                </p:cTn>
                              </p:par>
                              <p:par>
                                <p:cTn fill="hold" nodeType="withEffect" presetClass="entr" presetID="2" presetSubtype="8">
                                  <p:stCondLst>
                                    <p:cond delay="0"/>
                                  </p:stCondLst>
                                  <p:childTnLst>
                                    <p:set>
                                      <p:cBhvr>
                                        <p:cTn dur="1" fill="hold">
                                          <p:stCondLst>
                                            <p:cond delay="0"/>
                                          </p:stCondLst>
                                        </p:cTn>
                                        <p:tgtEl>
                                          <p:spTgt spid="1505"/>
                                        </p:tgtEl>
                                        <p:attrNameLst>
                                          <p:attrName>style.visibility</p:attrName>
                                        </p:attrNameLst>
                                      </p:cBhvr>
                                      <p:to>
                                        <p:strVal val="visible"/>
                                      </p:to>
                                    </p:set>
                                    <p:anim calcmode="lin" valueType="num">
                                      <p:cBhvr additive="base">
                                        <p:cTn dur="500"/>
                                        <p:tgtEl>
                                          <p:spTgt spid="1505"/>
                                        </p:tgtEl>
                                        <p:attrNameLst>
                                          <p:attrName>ppt_x</p:attrName>
                                        </p:attrNameLst>
                                      </p:cBhvr>
                                      <p:tavLst>
                                        <p:tav fmla="" tm="0">
                                          <p:val>
                                            <p:strVal val="#ppt_x-1"/>
                                          </p:val>
                                        </p:tav>
                                        <p:tav fmla="" tm="100000">
                                          <p:val>
                                            <p:strVal val="#ppt_x"/>
                                          </p:val>
                                        </p:tav>
                                      </p:tavLst>
                                    </p:anim>
                                  </p:childTnLst>
                                </p:cTn>
                              </p:par>
                              <p:par>
                                <p:cTn fill="hold" nodeType="withEffect" presetClass="entr" presetID="23" presetSubtype="16">
                                  <p:stCondLst>
                                    <p:cond delay="0"/>
                                  </p:stCondLst>
                                  <p:childTnLst>
                                    <p:set>
                                      <p:cBhvr>
                                        <p:cTn dur="1" fill="hold">
                                          <p:stCondLst>
                                            <p:cond delay="0"/>
                                          </p:stCondLst>
                                        </p:cTn>
                                        <p:tgtEl>
                                          <p:spTgt spid="1507"/>
                                        </p:tgtEl>
                                        <p:attrNameLst>
                                          <p:attrName>style.visibility</p:attrName>
                                        </p:attrNameLst>
                                      </p:cBhvr>
                                      <p:to>
                                        <p:strVal val="visible"/>
                                      </p:to>
                                    </p:set>
                                    <p:anim calcmode="lin" valueType="num">
                                      <p:cBhvr additive="base">
                                        <p:cTn dur="500"/>
                                        <p:tgtEl>
                                          <p:spTgt spid="1507"/>
                                        </p:tgtEl>
                                        <p:attrNameLst>
                                          <p:attrName>ppt_w</p:attrName>
                                        </p:attrNameLst>
                                      </p:cBhvr>
                                      <p:tavLst>
                                        <p:tav fmla="" tm="0">
                                          <p:val>
                                            <p:strVal val="0"/>
                                          </p:val>
                                        </p:tav>
                                        <p:tav fmla="" tm="100000">
                                          <p:val>
                                            <p:strVal val="#ppt_w"/>
                                          </p:val>
                                        </p:tav>
                                      </p:tavLst>
                                    </p:anim>
                                    <p:anim calcmode="lin" valueType="num">
                                      <p:cBhvr additive="base">
                                        <p:cTn dur="500"/>
                                        <p:tgtEl>
                                          <p:spTgt spid="1507"/>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0"/>
                                  </p:stCondLst>
                                  <p:childTnLst>
                                    <p:set>
                                      <p:cBhvr>
                                        <p:cTn dur="1" fill="hold">
                                          <p:stCondLst>
                                            <p:cond delay="0"/>
                                          </p:stCondLst>
                                        </p:cTn>
                                        <p:tgtEl>
                                          <p:spTgt spid="1506"/>
                                        </p:tgtEl>
                                        <p:attrNameLst>
                                          <p:attrName>style.visibility</p:attrName>
                                        </p:attrNameLst>
                                      </p:cBhvr>
                                      <p:to>
                                        <p:strVal val="visible"/>
                                      </p:to>
                                    </p:set>
                                    <p:animEffect filter="fade" transition="in">
                                      <p:cBhvr>
                                        <p:cTn dur="500"/>
                                        <p:tgtEl>
                                          <p:spTgt spid="150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519"/>
                                        </p:tgtEl>
                                        <p:attrNameLst>
                                          <p:attrName>style.visibility</p:attrName>
                                        </p:attrNameLst>
                                      </p:cBhvr>
                                      <p:to>
                                        <p:strVal val="visible"/>
                                      </p:to>
                                    </p:set>
                                    <p:animEffect filter="fade" transition="in">
                                      <p:cBhvr>
                                        <p:cTn dur="500"/>
                                        <p:tgtEl>
                                          <p:spTgt spid="151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 name="Shape 118"/>
        <p:cNvGrpSpPr/>
        <p:nvPr/>
      </p:nvGrpSpPr>
      <p:grpSpPr>
        <a:xfrm>
          <a:off x="0" y="0"/>
          <a:ext cx="0" cy="0"/>
          <a:chOff x="0" y="0"/>
          <a:chExt cx="0" cy="0"/>
        </a:xfrm>
      </p:grpSpPr>
      <p:pic>
        <p:nvPicPr>
          <p:cNvPr id="119" name="Google Shape;119;p3"/>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20" name="Google Shape;120;p3"/>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21" name="Google Shape;121;p3"/>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22" name="Google Shape;122;p3"/>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23" name="Google Shape;123;p3"/>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24" name="Google Shape;124;p3"/>
          <p:cNvSpPr/>
          <p:nvPr/>
        </p:nvSpPr>
        <p:spPr>
          <a:xfrm>
            <a:off x="5130144" y="3152376"/>
            <a:ext cx="6115030" cy="132343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3200"/>
              <a:buFont typeface="Lustria"/>
              <a:buNone/>
            </a:pPr>
            <a:r>
              <a:rPr b="1" i="0" lang="pt-BR" sz="3200" u="none" cap="none" strike="noStrike">
                <a:solidFill>
                  <a:srgbClr val="FFFFFF"/>
                </a:solidFill>
                <a:latin typeface="Lustria"/>
                <a:ea typeface="Lustria"/>
                <a:cs typeface="Lustria"/>
                <a:sym typeface="Lustria"/>
              </a:rPr>
              <a:t>CONCEITOS GERAIS E </a:t>
            </a:r>
            <a:br>
              <a:rPr b="1" i="0" lang="pt-BR" sz="4000" u="none" cap="none" strike="noStrike">
                <a:solidFill>
                  <a:srgbClr val="FFFFFF"/>
                </a:solidFill>
                <a:latin typeface="Lustria"/>
                <a:ea typeface="Lustria"/>
                <a:cs typeface="Lustria"/>
                <a:sym typeface="Lustria"/>
              </a:rPr>
            </a:br>
            <a:r>
              <a:rPr b="1" i="0" lang="pt-BR" sz="4800" u="none" cap="none" strike="noStrike">
                <a:solidFill>
                  <a:srgbClr val="FFFFFF"/>
                </a:solidFill>
                <a:latin typeface="Lustria"/>
                <a:ea typeface="Lustria"/>
                <a:cs typeface="Lustria"/>
                <a:sym typeface="Lustria"/>
              </a:rPr>
              <a:t>FISIOPATOLOGIA</a:t>
            </a:r>
            <a:endParaRPr b="1" i="0" sz="4000" u="none" cap="none" strike="noStrike">
              <a:solidFill>
                <a:srgbClr val="FFFFFF"/>
              </a:solidFill>
              <a:latin typeface="Lustria"/>
              <a:ea typeface="Lustria"/>
              <a:cs typeface="Lustria"/>
              <a:sym typeface="Lustria"/>
            </a:endParaRPr>
          </a:p>
        </p:txBody>
      </p:sp>
      <p:grpSp>
        <p:nvGrpSpPr>
          <p:cNvPr id="125" name="Google Shape;125;p3"/>
          <p:cNvGrpSpPr/>
          <p:nvPr/>
        </p:nvGrpSpPr>
        <p:grpSpPr>
          <a:xfrm>
            <a:off x="5257989" y="2052786"/>
            <a:ext cx="983316" cy="983316"/>
            <a:chOff x="-951397" y="1963883"/>
            <a:chExt cx="571500" cy="571500"/>
          </a:xfrm>
        </p:grpSpPr>
        <p:sp>
          <p:nvSpPr>
            <p:cNvPr id="126" name="Google Shape;126;p3"/>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7" name="Google Shape;127;p3"/>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8" name="Google Shape;128;p3"/>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29" name="Google Shape;129;p3"/>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0" name="Google Shape;130;p3"/>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0"/>
                                        </p:tgtEl>
                                        <p:attrNameLst>
                                          <p:attrName>style.visibility</p:attrName>
                                        </p:attrNameLst>
                                      </p:cBhvr>
                                      <p:to>
                                        <p:strVal val="visible"/>
                                      </p:to>
                                    </p:set>
                                    <p:animEffect filter="fade" transition="in">
                                      <p:cBhvr>
                                        <p:cTn dur="500"/>
                                        <p:tgtEl>
                                          <p:spTgt spid="120"/>
                                        </p:tgtEl>
                                      </p:cBhvr>
                                    </p:animEffect>
                                  </p:childTnLst>
                                </p:cTn>
                              </p:par>
                              <p:par>
                                <p:cTn fill="hold" nodeType="withEffect" presetClass="entr" presetID="10" presetSubtype="0">
                                  <p:stCondLst>
                                    <p:cond delay="0"/>
                                  </p:stCondLst>
                                  <p:childTnLst>
                                    <p:set>
                                      <p:cBhvr>
                                        <p:cTn dur="1" fill="hold">
                                          <p:stCondLst>
                                            <p:cond delay="0"/>
                                          </p:stCondLst>
                                        </p:cTn>
                                        <p:tgtEl>
                                          <p:spTgt spid="121"/>
                                        </p:tgtEl>
                                        <p:attrNameLst>
                                          <p:attrName>style.visibility</p:attrName>
                                        </p:attrNameLst>
                                      </p:cBhvr>
                                      <p:to>
                                        <p:strVal val="visible"/>
                                      </p:to>
                                    </p:set>
                                    <p:animEffect filter="fade" transition="in">
                                      <p:cBhvr>
                                        <p:cTn dur="500"/>
                                        <p:tgtEl>
                                          <p:spTgt spid="121"/>
                                        </p:tgtEl>
                                      </p:cBhvr>
                                    </p:animEffect>
                                  </p:childTnLst>
                                </p:cTn>
                              </p:par>
                              <p:par>
                                <p:cTn fill="hold" nodeType="withEffect" presetClass="entr" presetID="10" presetSubtype="0">
                                  <p:stCondLst>
                                    <p:cond delay="500"/>
                                  </p:stCondLst>
                                  <p:childTnLst>
                                    <p:set>
                                      <p:cBhvr>
                                        <p:cTn dur="1" fill="hold">
                                          <p:stCondLst>
                                            <p:cond delay="0"/>
                                          </p:stCondLst>
                                        </p:cTn>
                                        <p:tgtEl>
                                          <p:spTgt spid="124"/>
                                        </p:tgtEl>
                                        <p:attrNameLst>
                                          <p:attrName>style.visibility</p:attrName>
                                        </p:attrNameLst>
                                      </p:cBhvr>
                                      <p:to>
                                        <p:strVal val="visible"/>
                                      </p:to>
                                    </p:set>
                                    <p:animEffect filter="fade" transition="in">
                                      <p:cBhvr>
                                        <p:cTn dur="500"/>
                                        <p:tgtEl>
                                          <p:spTgt spid="124"/>
                                        </p:tgtEl>
                                      </p:cBhvr>
                                    </p:animEffect>
                                  </p:childTnLst>
                                </p:cTn>
                              </p:par>
                              <p:par>
                                <p:cTn fill="hold" nodeType="withEffect" presetClass="entr" presetID="10" presetSubtype="0">
                                  <p:stCondLst>
                                    <p:cond delay="500"/>
                                  </p:stCondLst>
                                  <p:childTnLst>
                                    <p:set>
                                      <p:cBhvr>
                                        <p:cTn dur="1" fill="hold">
                                          <p:stCondLst>
                                            <p:cond delay="0"/>
                                          </p:stCondLst>
                                        </p:cTn>
                                        <p:tgtEl>
                                          <p:spTgt spid="125"/>
                                        </p:tgtEl>
                                        <p:attrNameLst>
                                          <p:attrName>style.visibility</p:attrName>
                                        </p:attrNameLst>
                                      </p:cBhvr>
                                      <p:to>
                                        <p:strVal val="visible"/>
                                      </p:to>
                                    </p:set>
                                    <p:animEffect filter="fade" transition="in">
                                      <p:cBhvr>
                                        <p:cTn dur="500"/>
                                        <p:tgtEl>
                                          <p:spTgt spid="12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4" name="Shape 1524"/>
        <p:cNvGrpSpPr/>
        <p:nvPr/>
      </p:nvGrpSpPr>
      <p:grpSpPr>
        <a:xfrm>
          <a:off x="0" y="0"/>
          <a:ext cx="0" cy="0"/>
          <a:chOff x="0" y="0"/>
          <a:chExt cx="0" cy="0"/>
        </a:xfrm>
      </p:grpSpPr>
      <p:sp>
        <p:nvSpPr>
          <p:cNvPr id="1525" name="Google Shape;1525;p30"/>
          <p:cNvSpPr txBox="1"/>
          <p:nvPr/>
        </p:nvSpPr>
        <p:spPr>
          <a:xfrm>
            <a:off x="296269" y="385036"/>
            <a:ext cx="4873706"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Avaliação de pacientes </a:t>
            </a:r>
            <a:endParaRPr/>
          </a:p>
        </p:txBody>
      </p:sp>
      <p:sp>
        <p:nvSpPr>
          <p:cNvPr id="1526" name="Google Shape;1526;p30"/>
          <p:cNvSpPr txBox="1"/>
          <p:nvPr/>
        </p:nvSpPr>
        <p:spPr>
          <a:xfrm>
            <a:off x="296269" y="792070"/>
            <a:ext cx="7052508"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em tratamento com inibidor do complemento</a:t>
            </a:r>
            <a:r>
              <a:rPr b="0" baseline="30000" i="0" lang="pt-BR" sz="2800" u="none" cap="none" strike="noStrike">
                <a:solidFill>
                  <a:srgbClr val="003865"/>
                </a:solidFill>
                <a:latin typeface="Calibri"/>
                <a:ea typeface="Calibri"/>
                <a:cs typeface="Calibri"/>
                <a:sym typeface="Calibri"/>
              </a:rPr>
              <a:t>a</a:t>
            </a:r>
            <a:endParaRPr b="0" baseline="30000" i="0" sz="2800" u="none" cap="none" strike="noStrike">
              <a:solidFill>
                <a:srgbClr val="003865"/>
              </a:solidFill>
              <a:latin typeface="Calibri"/>
              <a:ea typeface="Calibri"/>
              <a:cs typeface="Calibri"/>
              <a:sym typeface="Calibri"/>
            </a:endParaRPr>
          </a:p>
        </p:txBody>
      </p:sp>
      <p:sp>
        <p:nvSpPr>
          <p:cNvPr id="1527" name="Google Shape;1527;p30"/>
          <p:cNvSpPr txBox="1"/>
          <p:nvPr>
            <p:ph idx="1" type="body"/>
          </p:nvPr>
        </p:nvSpPr>
        <p:spPr>
          <a:xfrm>
            <a:off x="407988" y="6200775"/>
            <a:ext cx="1061561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aEste algoritmo baseia-se na experiência clínica de 3 especialistas em HPN. O médico responsável pelo caso deve individualizar o tratamento de acordo com a condição do paciente. bSe o paciente tinha DHL elevada antes de iniciar o tratamento.</a:t>
            </a:r>
            <a:endParaRPr/>
          </a:p>
          <a:p>
            <a:pPr indent="0" lvl="0" marL="0" rtl="0" algn="l">
              <a:lnSpc>
                <a:spcPct val="90000"/>
              </a:lnSpc>
              <a:spcBef>
                <a:spcPts val="300"/>
              </a:spcBef>
              <a:spcAft>
                <a:spcPts val="0"/>
              </a:spcAft>
              <a:buClr>
                <a:schemeClr val="dk1"/>
              </a:buClr>
              <a:buSzPts val="800"/>
              <a:buNone/>
            </a:pPr>
            <a:r>
              <a:rPr lang="pt-BR"/>
              <a:t>BTH = hemólise de “escape”; CH50 = teste de complemento hemolítico de 50%; Epo = eritropoietina; Hb = hemoglobina; DHL = lactato desidrogenase; PD = farmacodinâmica; PK = farmacocinética.</a:t>
            </a:r>
            <a:endParaRPr/>
          </a:p>
          <a:p>
            <a:pPr indent="0" lvl="0" marL="0" rtl="0" algn="l">
              <a:lnSpc>
                <a:spcPct val="90000"/>
              </a:lnSpc>
              <a:spcBef>
                <a:spcPts val="300"/>
              </a:spcBef>
              <a:spcAft>
                <a:spcPts val="0"/>
              </a:spcAft>
              <a:buClr>
                <a:schemeClr val="dk1"/>
              </a:buClr>
              <a:buSzPts val="800"/>
              <a:buNone/>
            </a:pPr>
            <a:r>
              <a:rPr lang="pt-BR"/>
              <a:t>Adaptado de Kulasekararaj AG, et al. Am J Hematol. 2021;96(7):E232-E235.</a:t>
            </a:r>
            <a:endParaRPr/>
          </a:p>
        </p:txBody>
      </p:sp>
      <p:sp>
        <p:nvSpPr>
          <p:cNvPr id="1528" name="Google Shape;1528;p30"/>
          <p:cNvSpPr/>
          <p:nvPr/>
        </p:nvSpPr>
        <p:spPr>
          <a:xfrm>
            <a:off x="686540" y="7333441"/>
            <a:ext cx="10746766" cy="903417"/>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grpSp>
        <p:nvGrpSpPr>
          <p:cNvPr id="1529" name="Google Shape;1529;p30"/>
          <p:cNvGrpSpPr/>
          <p:nvPr/>
        </p:nvGrpSpPr>
        <p:grpSpPr>
          <a:xfrm>
            <a:off x="1553117" y="1366756"/>
            <a:ext cx="8790969" cy="4737967"/>
            <a:chOff x="724442" y="1349307"/>
            <a:chExt cx="8790969" cy="4737967"/>
          </a:xfrm>
        </p:grpSpPr>
        <p:cxnSp>
          <p:nvCxnSpPr>
            <p:cNvPr id="1530" name="Google Shape;1530;p30"/>
            <p:cNvCxnSpPr/>
            <p:nvPr/>
          </p:nvCxnSpPr>
          <p:spPr>
            <a:xfrm>
              <a:off x="8390297" y="5057350"/>
              <a:ext cx="0" cy="341775"/>
            </a:xfrm>
            <a:prstGeom prst="straightConnector1">
              <a:avLst/>
            </a:prstGeom>
            <a:noFill/>
            <a:ln cap="rnd" cmpd="sng" w="12700">
              <a:solidFill>
                <a:srgbClr val="A5A5A5"/>
              </a:solidFill>
              <a:prstDash val="solid"/>
              <a:round/>
              <a:headEnd len="sm" w="sm" type="none"/>
              <a:tailEnd len="med" w="med" type="triangle"/>
            </a:ln>
          </p:spPr>
        </p:cxnSp>
        <p:sp>
          <p:nvSpPr>
            <p:cNvPr id="1531" name="Google Shape;1531;p30"/>
            <p:cNvSpPr/>
            <p:nvPr/>
          </p:nvSpPr>
          <p:spPr>
            <a:xfrm flipH="1">
              <a:off x="5322666" y="3948336"/>
              <a:ext cx="162380" cy="500465"/>
            </a:xfrm>
            <a:custGeom>
              <a:rect b="b" l="l" r="r" t="t"/>
              <a:pathLst>
                <a:path extrusionOk="0" h="120000" w="120000">
                  <a:moveTo>
                    <a:pt x="0" y="0"/>
                  </a:moveTo>
                  <a:lnTo>
                    <a:pt x="0" y="138701"/>
                  </a:lnTo>
                  <a:lnTo>
                    <a:pt x="78582" y="138701"/>
                  </a:lnTo>
                </a:path>
              </a:pathLst>
            </a:custGeom>
            <a:noFill/>
            <a:ln cap="rnd" cmpd="sng" w="12700">
              <a:solidFill>
                <a:srgbClr val="A5A5A5"/>
              </a:solidFill>
              <a:prstDash val="solid"/>
              <a:round/>
              <a:headEnd len="sm" w="sm" type="none"/>
              <a:tailEnd len="med" w="med" type="triangl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chemeClr val="dk1"/>
                </a:buClr>
                <a:buSzPts val="900"/>
                <a:buFont typeface="Calibri"/>
                <a:buNone/>
              </a:pPr>
              <a:r>
                <a:t/>
              </a:r>
              <a:endParaRPr b="0" i="0" sz="900" u="none" cap="none" strike="noStrike">
                <a:solidFill>
                  <a:srgbClr val="3F4444"/>
                </a:solidFill>
                <a:latin typeface="Calibri"/>
                <a:ea typeface="Calibri"/>
                <a:cs typeface="Calibri"/>
                <a:sym typeface="Calibri"/>
              </a:endParaRPr>
            </a:p>
          </p:txBody>
        </p:sp>
        <p:sp>
          <p:nvSpPr>
            <p:cNvPr id="1532" name="Google Shape;1532;p30"/>
            <p:cNvSpPr/>
            <p:nvPr/>
          </p:nvSpPr>
          <p:spPr>
            <a:xfrm>
              <a:off x="5831559" y="5559931"/>
              <a:ext cx="1156604" cy="287191"/>
            </a:xfrm>
            <a:custGeom>
              <a:rect b="b" l="l" r="r" t="t"/>
              <a:pathLst>
                <a:path extrusionOk="0" h="170364" w="3626309">
                  <a:moveTo>
                    <a:pt x="0" y="170364"/>
                  </a:moveTo>
                  <a:lnTo>
                    <a:pt x="0" y="0"/>
                  </a:lnTo>
                  <a:lnTo>
                    <a:pt x="3626309" y="0"/>
                  </a:lnTo>
                  <a:lnTo>
                    <a:pt x="3626309" y="170364"/>
                  </a:lnTo>
                </a:path>
              </a:pathLst>
            </a:custGeom>
            <a:noFill/>
            <a:ln cap="rnd" cmpd="sng" w="12700">
              <a:solidFill>
                <a:srgbClr val="A5A5A5"/>
              </a:solidFill>
              <a:prstDash val="solid"/>
              <a:round/>
              <a:headEnd len="med" w="med" type="triangle"/>
              <a:tailEnd len="med" w="med" type="triangl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chemeClr val="dk1"/>
                </a:buClr>
                <a:buSzPts val="900"/>
                <a:buFont typeface="Calibri"/>
                <a:buNone/>
              </a:pPr>
              <a:r>
                <a:t/>
              </a:r>
              <a:endParaRPr b="0" i="0" sz="900" u="none" cap="none" strike="noStrike">
                <a:solidFill>
                  <a:srgbClr val="3F4444"/>
                </a:solidFill>
                <a:latin typeface="Calibri"/>
                <a:ea typeface="Calibri"/>
                <a:cs typeface="Calibri"/>
                <a:sym typeface="Calibri"/>
              </a:endParaRPr>
            </a:p>
          </p:txBody>
        </p:sp>
        <p:sp>
          <p:nvSpPr>
            <p:cNvPr id="1533" name="Google Shape;1533;p30"/>
            <p:cNvSpPr/>
            <p:nvPr/>
          </p:nvSpPr>
          <p:spPr>
            <a:xfrm>
              <a:off x="5564801" y="5870664"/>
              <a:ext cx="583530" cy="168851"/>
            </a:xfrm>
            <a:custGeom>
              <a:rect b="b" l="l" r="r" t="t"/>
              <a:pathLst>
                <a:path extrusionOk="0" h="391022" w="896247">
                  <a:moveTo>
                    <a:pt x="0" y="0"/>
                  </a:moveTo>
                  <a:lnTo>
                    <a:pt x="896247" y="0"/>
                  </a:lnTo>
                  <a:lnTo>
                    <a:pt x="896247" y="391022"/>
                  </a:lnTo>
                  <a:lnTo>
                    <a:pt x="0" y="391022"/>
                  </a:lnTo>
                  <a:lnTo>
                    <a:pt x="0" y="0"/>
                  </a:lnTo>
                  <a:close/>
                </a:path>
              </a:pathLst>
            </a:custGeom>
            <a:solidFill>
              <a:srgbClr val="2AB8CA"/>
            </a:solidFill>
            <a:ln>
              <a:noFill/>
            </a:ln>
          </p:spPr>
          <p:txBody>
            <a:bodyPr anchorCtr="0" anchor="ctr" bIns="5075" lIns="5075" spcFirstLastPara="1" rIns="5075" wrap="square" tIns="5075">
              <a:noAutofit/>
            </a:bodyPr>
            <a:lstStyle/>
            <a:p>
              <a:pPr indent="0" lvl="0" marL="0" marR="0" rtl="0" algn="ctr">
                <a:lnSpc>
                  <a:spcPct val="90000"/>
                </a:lnSpc>
                <a:spcBef>
                  <a:spcPts val="0"/>
                </a:spcBef>
                <a:spcAft>
                  <a:spcPts val="0"/>
                </a:spcAft>
                <a:buClr>
                  <a:srgbClr val="FFFFFF"/>
                </a:buClr>
                <a:buSzPts val="900"/>
                <a:buFont typeface="Calibri"/>
                <a:buNone/>
              </a:pPr>
              <a:r>
                <a:rPr b="0" i="0" lang="pt-BR" sz="900" u="none" cap="none" strike="noStrike">
                  <a:solidFill>
                    <a:srgbClr val="FFFFFF"/>
                  </a:solidFill>
                  <a:latin typeface="Calibri"/>
                  <a:ea typeface="Calibri"/>
                  <a:cs typeface="Calibri"/>
                  <a:sym typeface="Calibri"/>
                </a:rPr>
                <a:t>Sim</a:t>
              </a:r>
              <a:endParaRPr/>
            </a:p>
          </p:txBody>
        </p:sp>
        <p:sp>
          <p:nvSpPr>
            <p:cNvPr id="1534" name="Google Shape;1534;p30"/>
            <p:cNvSpPr/>
            <p:nvPr/>
          </p:nvSpPr>
          <p:spPr>
            <a:xfrm>
              <a:off x="6714107" y="5870664"/>
              <a:ext cx="583530" cy="168851"/>
            </a:xfrm>
            <a:custGeom>
              <a:rect b="b" l="l" r="r" t="t"/>
              <a:pathLst>
                <a:path extrusionOk="0" h="391022" w="928295">
                  <a:moveTo>
                    <a:pt x="0" y="0"/>
                  </a:moveTo>
                  <a:lnTo>
                    <a:pt x="928295" y="0"/>
                  </a:lnTo>
                  <a:lnTo>
                    <a:pt x="928295" y="391022"/>
                  </a:lnTo>
                  <a:lnTo>
                    <a:pt x="0" y="391022"/>
                  </a:lnTo>
                  <a:lnTo>
                    <a:pt x="0" y="0"/>
                  </a:lnTo>
                  <a:close/>
                </a:path>
              </a:pathLst>
            </a:custGeom>
            <a:solidFill>
              <a:schemeClr val="accent1"/>
            </a:solidFill>
            <a:ln>
              <a:noFill/>
            </a:ln>
          </p:spPr>
          <p:txBody>
            <a:bodyPr anchorCtr="0" anchor="ctr" bIns="5075" lIns="5075" spcFirstLastPara="1" rIns="5075" wrap="square" tIns="5075">
              <a:noAutofit/>
            </a:bodyPr>
            <a:lstStyle/>
            <a:p>
              <a:pPr indent="0" lvl="0" marL="0" marR="0" rtl="0" algn="ctr">
                <a:lnSpc>
                  <a:spcPct val="90000"/>
                </a:lnSpc>
                <a:spcBef>
                  <a:spcPts val="0"/>
                </a:spcBef>
                <a:spcAft>
                  <a:spcPts val="0"/>
                </a:spcAft>
                <a:buClr>
                  <a:srgbClr val="FFFFFF"/>
                </a:buClr>
                <a:buSzPts val="900"/>
                <a:buFont typeface="Calibri"/>
                <a:buNone/>
              </a:pPr>
              <a:r>
                <a:rPr b="0" i="0" lang="pt-BR" sz="900" u="none" cap="none" strike="noStrike">
                  <a:solidFill>
                    <a:srgbClr val="FFFFFF"/>
                  </a:solidFill>
                  <a:latin typeface="Calibri"/>
                  <a:ea typeface="Calibri"/>
                  <a:cs typeface="Calibri"/>
                  <a:sym typeface="Calibri"/>
                </a:rPr>
                <a:t>Não</a:t>
              </a:r>
              <a:endParaRPr/>
            </a:p>
          </p:txBody>
        </p:sp>
        <p:sp>
          <p:nvSpPr>
            <p:cNvPr id="1535" name="Google Shape;1535;p30"/>
            <p:cNvSpPr/>
            <p:nvPr/>
          </p:nvSpPr>
          <p:spPr>
            <a:xfrm>
              <a:off x="3240977" y="3052967"/>
              <a:ext cx="162380" cy="751705"/>
            </a:xfrm>
            <a:custGeom>
              <a:rect b="b" l="l" r="r" t="t"/>
              <a:pathLst>
                <a:path extrusionOk="0" h="120000" w="120000">
                  <a:moveTo>
                    <a:pt x="0" y="0"/>
                  </a:moveTo>
                  <a:lnTo>
                    <a:pt x="0" y="92343"/>
                  </a:lnTo>
                  <a:lnTo>
                    <a:pt x="78582" y="92343"/>
                  </a:lnTo>
                </a:path>
              </a:pathLst>
            </a:custGeom>
            <a:noFill/>
            <a:ln cap="rnd" cmpd="sng" w="12700">
              <a:solidFill>
                <a:srgbClr val="A5A5A5"/>
              </a:solidFill>
              <a:prstDash val="solid"/>
              <a:round/>
              <a:headEnd len="sm" w="sm" type="none"/>
              <a:tailEnd len="med" w="med" type="triangl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36" name="Google Shape;1536;p30"/>
            <p:cNvSpPr/>
            <p:nvPr/>
          </p:nvSpPr>
          <p:spPr>
            <a:xfrm>
              <a:off x="3363787" y="3279138"/>
              <a:ext cx="1367795" cy="714376"/>
            </a:xfrm>
            <a:custGeom>
              <a:rect b="b" l="l" r="r" t="t"/>
              <a:pathLst>
                <a:path extrusionOk="0" h="896532" w="782045">
                  <a:moveTo>
                    <a:pt x="0" y="0"/>
                  </a:moveTo>
                  <a:lnTo>
                    <a:pt x="782045" y="0"/>
                  </a:lnTo>
                  <a:lnTo>
                    <a:pt x="782045" y="896532"/>
                  </a:lnTo>
                  <a:lnTo>
                    <a:pt x="0" y="896532"/>
                  </a:lnTo>
                  <a:lnTo>
                    <a:pt x="0" y="0"/>
                  </a:lnTo>
                  <a:close/>
                </a:path>
              </a:pathLst>
            </a:cu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003865"/>
                </a:buClr>
                <a:buSzPts val="900"/>
                <a:buFont typeface="Calibri"/>
                <a:buNone/>
              </a:pPr>
              <a:r>
                <a:rPr b="0" i="0" lang="pt-BR" sz="900" u="none" cap="none" strike="noStrike">
                  <a:solidFill>
                    <a:srgbClr val="003865"/>
                  </a:solidFill>
                  <a:latin typeface="Calibri"/>
                  <a:ea typeface="Calibri"/>
                  <a:cs typeface="Calibri"/>
                  <a:sym typeface="Calibri"/>
                </a:rPr>
                <a:t>CH50 normal</a:t>
              </a:r>
              <a:endParaRPr/>
            </a:p>
            <a:p>
              <a:pPr indent="0" lvl="0" marL="0" marR="0" rtl="0" algn="ctr">
                <a:lnSpc>
                  <a:spcPct val="90000"/>
                </a:lnSpc>
                <a:spcBef>
                  <a:spcPts val="315"/>
                </a:spcBef>
                <a:spcAft>
                  <a:spcPts val="0"/>
                </a:spcAft>
                <a:buClr>
                  <a:srgbClr val="003865"/>
                </a:buClr>
                <a:buSzPts val="900"/>
                <a:buFont typeface="Calibri"/>
                <a:buNone/>
              </a:pPr>
              <a:r>
                <a:rPr b="0" i="0" lang="pt-BR" sz="900" u="none" cap="none" strike="noStrike">
                  <a:solidFill>
                    <a:srgbClr val="003865"/>
                  </a:solidFill>
                  <a:latin typeface="Calibri"/>
                  <a:ea typeface="Calibri"/>
                  <a:cs typeface="Calibri"/>
                  <a:sym typeface="Calibri"/>
                </a:rPr>
                <a:t>Considerar ajuste de dose</a:t>
              </a:r>
              <a:endParaRPr/>
            </a:p>
            <a:p>
              <a:pPr indent="0" lvl="0" marL="0" marR="0" rtl="0" algn="ctr">
                <a:lnSpc>
                  <a:spcPct val="90000"/>
                </a:lnSpc>
                <a:spcBef>
                  <a:spcPts val="0"/>
                </a:spcBef>
                <a:spcAft>
                  <a:spcPts val="0"/>
                </a:spcAft>
                <a:buClr>
                  <a:srgbClr val="003865"/>
                </a:buClr>
                <a:buSzPts val="900"/>
                <a:buFont typeface="Calibri"/>
                <a:buNone/>
              </a:pPr>
              <a:r>
                <a:rPr b="0" i="0" lang="pt-BR" sz="900" u="none" cap="none" strike="noStrike">
                  <a:solidFill>
                    <a:srgbClr val="003865"/>
                  </a:solidFill>
                  <a:latin typeface="Calibri"/>
                  <a:ea typeface="Calibri"/>
                  <a:cs typeface="Calibri"/>
                  <a:sym typeface="Calibri"/>
                </a:rPr>
                <a:t>(PK ou PD BTH)</a:t>
              </a:r>
              <a:endParaRPr/>
            </a:p>
          </p:txBody>
        </p:sp>
        <p:sp>
          <p:nvSpPr>
            <p:cNvPr id="1537" name="Google Shape;1537;p30"/>
            <p:cNvSpPr/>
            <p:nvPr/>
          </p:nvSpPr>
          <p:spPr>
            <a:xfrm flipH="1">
              <a:off x="2770297" y="3054996"/>
              <a:ext cx="251479" cy="749676"/>
            </a:xfrm>
            <a:custGeom>
              <a:rect b="b" l="l" r="r" t="t"/>
              <a:pathLst>
                <a:path extrusionOk="0" h="120000" w="120000">
                  <a:moveTo>
                    <a:pt x="0" y="0"/>
                  </a:moveTo>
                  <a:lnTo>
                    <a:pt x="0" y="92593"/>
                  </a:lnTo>
                  <a:lnTo>
                    <a:pt x="50740" y="92593"/>
                  </a:lnTo>
                </a:path>
              </a:pathLst>
            </a:custGeom>
            <a:noFill/>
            <a:ln cap="rnd" cmpd="sng" w="12700">
              <a:solidFill>
                <a:srgbClr val="A5A5A5"/>
              </a:solidFill>
              <a:prstDash val="solid"/>
              <a:round/>
              <a:headEnd len="sm" w="sm" type="none"/>
              <a:tailEnd len="med" w="med" type="triangl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38" name="Google Shape;1538;p30"/>
            <p:cNvSpPr/>
            <p:nvPr/>
          </p:nvSpPr>
          <p:spPr>
            <a:xfrm>
              <a:off x="760705" y="3279139"/>
              <a:ext cx="2149453" cy="694569"/>
            </a:xfrm>
            <a:custGeom>
              <a:rect b="b" l="l" r="r" t="t"/>
              <a:pathLst>
                <a:path extrusionOk="0" h="820826" w="782045">
                  <a:moveTo>
                    <a:pt x="0" y="0"/>
                  </a:moveTo>
                  <a:lnTo>
                    <a:pt x="782045" y="0"/>
                  </a:lnTo>
                  <a:lnTo>
                    <a:pt x="782045" y="820826"/>
                  </a:lnTo>
                  <a:lnTo>
                    <a:pt x="0" y="820826"/>
                  </a:lnTo>
                  <a:lnTo>
                    <a:pt x="0" y="0"/>
                  </a:lnTo>
                  <a:close/>
                </a:path>
              </a:pathLst>
            </a:cu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003865"/>
                </a:buClr>
                <a:buSzPts val="900"/>
                <a:buFont typeface="Calibri"/>
                <a:buNone/>
              </a:pPr>
              <a:r>
                <a:rPr b="0" i="0" lang="pt-BR" sz="900" u="none" cap="none" strike="noStrike">
                  <a:solidFill>
                    <a:srgbClr val="003865"/>
                  </a:solidFill>
                  <a:latin typeface="Calibri"/>
                  <a:ea typeface="Calibri"/>
                  <a:cs typeface="Calibri"/>
                  <a:sym typeface="Calibri"/>
                </a:rPr>
                <a:t>CH50 ausente/baixo </a:t>
              </a:r>
              <a:endParaRPr/>
            </a:p>
            <a:p>
              <a:pPr indent="0" lvl="0" marL="0" marR="0" rtl="0" algn="ctr">
                <a:lnSpc>
                  <a:spcPct val="90000"/>
                </a:lnSpc>
                <a:spcBef>
                  <a:spcPts val="315"/>
                </a:spcBef>
                <a:spcAft>
                  <a:spcPts val="0"/>
                </a:spcAft>
                <a:buClr>
                  <a:srgbClr val="003865"/>
                </a:buClr>
                <a:buSzPts val="900"/>
                <a:buFont typeface="Calibri"/>
                <a:buNone/>
              </a:pPr>
              <a:r>
                <a:rPr b="0" i="0" lang="pt-BR" sz="900" u="none" cap="none" strike="noStrike">
                  <a:solidFill>
                    <a:srgbClr val="003865"/>
                  </a:solidFill>
                  <a:latin typeface="Calibri"/>
                  <a:ea typeface="Calibri"/>
                  <a:cs typeface="Calibri"/>
                  <a:sym typeface="Calibri"/>
                </a:rPr>
                <a:t>Manter a terapia e monitorar</a:t>
              </a:r>
              <a:endParaRPr/>
            </a:p>
            <a:p>
              <a:pPr indent="0" lvl="0" marL="0" marR="0" rtl="0" algn="ctr">
                <a:lnSpc>
                  <a:spcPct val="90000"/>
                </a:lnSpc>
                <a:spcBef>
                  <a:spcPts val="315"/>
                </a:spcBef>
                <a:spcAft>
                  <a:spcPts val="0"/>
                </a:spcAft>
                <a:buClr>
                  <a:srgbClr val="003865"/>
                </a:buClr>
                <a:buSzPts val="900"/>
                <a:buFont typeface="Calibri"/>
                <a:buNone/>
              </a:pPr>
              <a:r>
                <a:rPr b="0" i="0" lang="pt-BR" sz="900" u="none" cap="none" strike="noStrike">
                  <a:solidFill>
                    <a:srgbClr val="003865"/>
                  </a:solidFill>
                  <a:latin typeface="Calibri"/>
                  <a:ea typeface="Calibri"/>
                  <a:cs typeface="Calibri"/>
                  <a:sym typeface="Calibri"/>
                </a:rPr>
                <a:t>Avaliar outras causas de aumento da DHL</a:t>
              </a:r>
              <a:endParaRPr/>
            </a:p>
          </p:txBody>
        </p:sp>
        <p:sp>
          <p:nvSpPr>
            <p:cNvPr id="1539" name="Google Shape;1539;p30"/>
            <p:cNvSpPr/>
            <p:nvPr/>
          </p:nvSpPr>
          <p:spPr>
            <a:xfrm>
              <a:off x="4140498" y="4338173"/>
              <a:ext cx="1194240" cy="396997"/>
            </a:xfrm>
            <a:custGeom>
              <a:rect b="b" l="l" r="r" t="t"/>
              <a:pathLst>
                <a:path extrusionOk="0" h="391022" w="782045">
                  <a:moveTo>
                    <a:pt x="0" y="0"/>
                  </a:moveTo>
                  <a:lnTo>
                    <a:pt x="782045" y="0"/>
                  </a:lnTo>
                  <a:lnTo>
                    <a:pt x="782045" y="391022"/>
                  </a:lnTo>
                  <a:lnTo>
                    <a:pt x="0" y="391022"/>
                  </a:lnTo>
                  <a:lnTo>
                    <a:pt x="0" y="0"/>
                  </a:lnTo>
                  <a:close/>
                </a:path>
              </a:pathLst>
            </a:cu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3865"/>
                </a:buClr>
                <a:buSzPts val="900"/>
                <a:buFont typeface="Calibri"/>
                <a:buNone/>
              </a:pPr>
              <a:r>
                <a:rPr b="0" i="0" lang="pt-BR" sz="900" u="none" cap="none" strike="noStrike">
                  <a:solidFill>
                    <a:srgbClr val="003865"/>
                  </a:solidFill>
                  <a:latin typeface="Calibri"/>
                  <a:ea typeface="Calibri"/>
                  <a:cs typeface="Calibri"/>
                  <a:sym typeface="Calibri"/>
                </a:rPr>
                <a:t>Continuar a terapia</a:t>
              </a:r>
              <a:endParaRPr/>
            </a:p>
          </p:txBody>
        </p:sp>
        <p:sp>
          <p:nvSpPr>
            <p:cNvPr id="1540" name="Google Shape;1540;p30"/>
            <p:cNvSpPr/>
            <p:nvPr/>
          </p:nvSpPr>
          <p:spPr>
            <a:xfrm>
              <a:off x="6452107" y="4679820"/>
              <a:ext cx="1929628" cy="168850"/>
            </a:xfrm>
            <a:custGeom>
              <a:rect b="b" l="l" r="r" t="t"/>
              <a:pathLst>
                <a:path extrusionOk="0" h="170364" w="3626309">
                  <a:moveTo>
                    <a:pt x="0" y="170364"/>
                  </a:moveTo>
                  <a:lnTo>
                    <a:pt x="0" y="0"/>
                  </a:lnTo>
                  <a:lnTo>
                    <a:pt x="3626309" y="0"/>
                  </a:lnTo>
                  <a:lnTo>
                    <a:pt x="3626309" y="170364"/>
                  </a:lnTo>
                </a:path>
              </a:pathLst>
            </a:custGeom>
            <a:noFill/>
            <a:ln cap="rnd" cmpd="sng" w="12700">
              <a:solidFill>
                <a:srgbClr val="A5A5A5"/>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chemeClr val="dk1"/>
                </a:buClr>
                <a:buSzPts val="900"/>
                <a:buFont typeface="Calibri"/>
                <a:buNone/>
              </a:pPr>
              <a:r>
                <a:t/>
              </a:r>
              <a:endParaRPr b="0" i="0" sz="900" u="none" cap="none" strike="noStrike">
                <a:solidFill>
                  <a:srgbClr val="3F4444"/>
                </a:solidFill>
                <a:latin typeface="Calibri"/>
                <a:ea typeface="Calibri"/>
                <a:cs typeface="Calibri"/>
                <a:sym typeface="Calibri"/>
              </a:endParaRPr>
            </a:p>
          </p:txBody>
        </p:sp>
        <p:cxnSp>
          <p:nvCxnSpPr>
            <p:cNvPr id="1541" name="Google Shape;1541;p30"/>
            <p:cNvCxnSpPr/>
            <p:nvPr/>
          </p:nvCxnSpPr>
          <p:spPr>
            <a:xfrm>
              <a:off x="7602150" y="3993517"/>
              <a:ext cx="0" cy="684407"/>
            </a:xfrm>
            <a:prstGeom prst="straightConnector1">
              <a:avLst/>
            </a:prstGeom>
            <a:noFill/>
            <a:ln cap="rnd" cmpd="sng" w="12700">
              <a:solidFill>
                <a:srgbClr val="A5A5A5"/>
              </a:solidFill>
              <a:prstDash val="solid"/>
              <a:round/>
              <a:headEnd len="sm" w="sm" type="none"/>
              <a:tailEnd len="sm" w="sm" type="none"/>
            </a:ln>
          </p:spPr>
        </p:cxnSp>
        <p:sp>
          <p:nvSpPr>
            <p:cNvPr id="1542" name="Google Shape;1542;p30"/>
            <p:cNvSpPr/>
            <p:nvPr/>
          </p:nvSpPr>
          <p:spPr>
            <a:xfrm>
              <a:off x="7789660" y="4753850"/>
              <a:ext cx="1188720" cy="274458"/>
            </a:xfrm>
            <a:custGeom>
              <a:rect b="b" l="l" r="r" t="t"/>
              <a:pathLst>
                <a:path extrusionOk="0" h="391022" w="928295">
                  <a:moveTo>
                    <a:pt x="0" y="0"/>
                  </a:moveTo>
                  <a:lnTo>
                    <a:pt x="928295" y="0"/>
                  </a:lnTo>
                  <a:lnTo>
                    <a:pt x="928295" y="391022"/>
                  </a:lnTo>
                  <a:lnTo>
                    <a:pt x="0" y="391022"/>
                  </a:lnTo>
                  <a:lnTo>
                    <a:pt x="0" y="0"/>
                  </a:lnTo>
                  <a:close/>
                </a:path>
              </a:pathLst>
            </a:cu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Baixos/normais</a:t>
              </a:r>
              <a:endParaRPr/>
            </a:p>
          </p:txBody>
        </p:sp>
        <p:sp>
          <p:nvSpPr>
            <p:cNvPr id="1543" name="Google Shape;1543;p30"/>
            <p:cNvSpPr/>
            <p:nvPr/>
          </p:nvSpPr>
          <p:spPr>
            <a:xfrm>
              <a:off x="7782574" y="5416306"/>
              <a:ext cx="1732837" cy="628270"/>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0" lIns="72000" spcFirstLastPara="1" rIns="0" wrap="square" tIns="0">
              <a:noAutofit/>
            </a:bodyPr>
            <a:lstStyle/>
            <a:p>
              <a:pPr indent="-116413" lvl="0" marL="116413" marR="0" rtl="0" algn="l">
                <a:lnSpc>
                  <a:spcPct val="100000"/>
                </a:lnSpc>
                <a:spcBef>
                  <a:spcPts val="0"/>
                </a:spcBef>
                <a:spcAft>
                  <a:spcPts val="0"/>
                </a:spcAft>
                <a:buClr>
                  <a:srgbClr val="003865"/>
                </a:buClr>
                <a:buSzPts val="900"/>
                <a:buFont typeface="Lustria"/>
                <a:buAutoNum type="arabicPeriod"/>
              </a:pPr>
              <a:r>
                <a:rPr b="0" i="0" lang="pt-BR" sz="900" u="none" cap="none" strike="noStrike">
                  <a:solidFill>
                    <a:srgbClr val="003865"/>
                  </a:solidFill>
                  <a:latin typeface="Calibri"/>
                  <a:ea typeface="Calibri"/>
                  <a:cs typeface="Calibri"/>
                  <a:sym typeface="Calibri"/>
                </a:rPr>
                <a:t>Insuficiência da medula óssea</a:t>
              </a:r>
              <a:endParaRPr/>
            </a:p>
            <a:p>
              <a:pPr indent="-116413" lvl="0" marL="116413" marR="0" rtl="0" algn="l">
                <a:lnSpc>
                  <a:spcPct val="100000"/>
                </a:lnSpc>
                <a:spcBef>
                  <a:spcPts val="67"/>
                </a:spcBef>
                <a:spcAft>
                  <a:spcPts val="0"/>
                </a:spcAft>
                <a:buClr>
                  <a:srgbClr val="003865"/>
                </a:buClr>
                <a:buSzPts val="900"/>
                <a:buFont typeface="Lustria"/>
                <a:buAutoNum type="arabicPeriod"/>
              </a:pPr>
              <a:r>
                <a:rPr b="0" i="0" lang="pt-BR" sz="900" u="none" cap="none" strike="noStrike">
                  <a:solidFill>
                    <a:srgbClr val="003865"/>
                  </a:solidFill>
                  <a:latin typeface="Calibri"/>
                  <a:ea typeface="Calibri"/>
                  <a:cs typeface="Calibri"/>
                  <a:sym typeface="Calibri"/>
                </a:rPr>
                <a:t>Deficiência de folato</a:t>
              </a:r>
              <a:endParaRPr/>
            </a:p>
            <a:p>
              <a:pPr indent="-116413" lvl="0" marL="116413" marR="0" rtl="0" algn="l">
                <a:lnSpc>
                  <a:spcPct val="100000"/>
                </a:lnSpc>
                <a:spcBef>
                  <a:spcPts val="67"/>
                </a:spcBef>
                <a:spcAft>
                  <a:spcPts val="0"/>
                </a:spcAft>
                <a:buClr>
                  <a:srgbClr val="003865"/>
                </a:buClr>
                <a:buSzPts val="900"/>
                <a:buFont typeface="Lustria"/>
                <a:buAutoNum type="arabicPeriod"/>
              </a:pPr>
              <a:r>
                <a:rPr b="0" i="0" lang="pt-BR" sz="900" u="none" cap="none" strike="noStrike">
                  <a:solidFill>
                    <a:srgbClr val="003865"/>
                  </a:solidFill>
                  <a:latin typeface="Calibri"/>
                  <a:ea typeface="Calibri"/>
                  <a:cs typeface="Calibri"/>
                  <a:sym typeface="Calibri"/>
                </a:rPr>
                <a:t>Deficiência relativa de Epo</a:t>
              </a:r>
              <a:endParaRPr b="0" i="0" sz="900" u="none" cap="none" strike="noStrike">
                <a:solidFill>
                  <a:srgbClr val="003865"/>
                </a:solidFill>
                <a:latin typeface="Calibri"/>
                <a:ea typeface="Calibri"/>
                <a:cs typeface="Calibri"/>
                <a:sym typeface="Calibri"/>
              </a:endParaRPr>
            </a:p>
            <a:p>
              <a:pPr indent="-116413" lvl="0" marL="116413" marR="0" rtl="0" algn="l">
                <a:lnSpc>
                  <a:spcPct val="100000"/>
                </a:lnSpc>
                <a:spcBef>
                  <a:spcPts val="67"/>
                </a:spcBef>
                <a:spcAft>
                  <a:spcPts val="0"/>
                </a:spcAft>
                <a:buClr>
                  <a:srgbClr val="003865"/>
                </a:buClr>
                <a:buSzPts val="900"/>
                <a:buFont typeface="Lustria"/>
                <a:buAutoNum type="arabicPeriod"/>
              </a:pPr>
              <a:r>
                <a:rPr b="0" i="0" lang="pt-BR" sz="900" u="none" cap="none" strike="noStrike">
                  <a:solidFill>
                    <a:srgbClr val="003865"/>
                  </a:solidFill>
                  <a:latin typeface="Calibri"/>
                  <a:ea typeface="Calibri"/>
                  <a:cs typeface="Calibri"/>
                  <a:sym typeface="Calibri"/>
                </a:rPr>
                <a:t>Sobrecarga de ferro</a:t>
              </a:r>
              <a:endParaRPr/>
            </a:p>
          </p:txBody>
        </p:sp>
        <p:sp>
          <p:nvSpPr>
            <p:cNvPr id="1544" name="Google Shape;1544;p30"/>
            <p:cNvSpPr/>
            <p:nvPr/>
          </p:nvSpPr>
          <p:spPr>
            <a:xfrm>
              <a:off x="5486134" y="3716544"/>
              <a:ext cx="2116016" cy="165377"/>
            </a:xfrm>
            <a:custGeom>
              <a:rect b="b" l="l" r="r" t="t"/>
              <a:pathLst>
                <a:path extrusionOk="0" h="170364" w="3626309">
                  <a:moveTo>
                    <a:pt x="0" y="170364"/>
                  </a:moveTo>
                  <a:lnTo>
                    <a:pt x="0" y="0"/>
                  </a:lnTo>
                  <a:lnTo>
                    <a:pt x="3626309" y="0"/>
                  </a:lnTo>
                  <a:lnTo>
                    <a:pt x="3626309" y="170364"/>
                  </a:lnTo>
                </a:path>
              </a:pathLst>
            </a:custGeom>
            <a:noFill/>
            <a:ln cap="rnd" cmpd="sng" w="12700">
              <a:solidFill>
                <a:srgbClr val="A5A5A5"/>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chemeClr val="dk1"/>
                </a:buClr>
                <a:buSzPts val="900"/>
                <a:buFont typeface="Calibri"/>
                <a:buNone/>
              </a:pPr>
              <a:r>
                <a:t/>
              </a:r>
              <a:endParaRPr b="0" i="0" sz="900" u="none" cap="none" strike="noStrike">
                <a:solidFill>
                  <a:srgbClr val="3F4444"/>
                </a:solidFill>
                <a:latin typeface="Calibri"/>
                <a:ea typeface="Calibri"/>
                <a:cs typeface="Calibri"/>
                <a:sym typeface="Calibri"/>
              </a:endParaRPr>
            </a:p>
          </p:txBody>
        </p:sp>
        <p:cxnSp>
          <p:nvCxnSpPr>
            <p:cNvPr id="1545" name="Google Shape;1545;p30"/>
            <p:cNvCxnSpPr/>
            <p:nvPr/>
          </p:nvCxnSpPr>
          <p:spPr>
            <a:xfrm>
              <a:off x="6448466" y="3054996"/>
              <a:ext cx="0" cy="662650"/>
            </a:xfrm>
            <a:prstGeom prst="straightConnector1">
              <a:avLst/>
            </a:prstGeom>
            <a:noFill/>
            <a:ln cap="rnd" cmpd="sng" w="12700">
              <a:solidFill>
                <a:srgbClr val="A5A5A5"/>
              </a:solidFill>
              <a:prstDash val="solid"/>
              <a:round/>
              <a:headEnd len="sm" w="sm" type="none"/>
              <a:tailEnd len="sm" w="sm" type="none"/>
            </a:ln>
          </p:spPr>
        </p:cxnSp>
        <p:sp>
          <p:nvSpPr>
            <p:cNvPr id="1546" name="Google Shape;1546;p30"/>
            <p:cNvSpPr/>
            <p:nvPr/>
          </p:nvSpPr>
          <p:spPr>
            <a:xfrm>
              <a:off x="4898671" y="3850719"/>
              <a:ext cx="1559169" cy="274458"/>
            </a:xfrm>
            <a:custGeom>
              <a:rect b="b" l="l" r="r" t="t"/>
              <a:pathLst>
                <a:path extrusionOk="0" h="391022" w="782045">
                  <a:moveTo>
                    <a:pt x="0" y="0"/>
                  </a:moveTo>
                  <a:lnTo>
                    <a:pt x="782045" y="0"/>
                  </a:lnTo>
                  <a:lnTo>
                    <a:pt x="782045" y="391022"/>
                  </a:lnTo>
                  <a:lnTo>
                    <a:pt x="0" y="391022"/>
                  </a:lnTo>
                  <a:lnTo>
                    <a:pt x="0" y="0"/>
                  </a:lnTo>
                  <a:close/>
                </a:path>
              </a:pathLst>
            </a:cu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Resposta satisfatória</a:t>
              </a:r>
              <a:endParaRPr/>
            </a:p>
          </p:txBody>
        </p:sp>
        <p:sp>
          <p:nvSpPr>
            <p:cNvPr id="1547" name="Google Shape;1547;p30"/>
            <p:cNvSpPr/>
            <p:nvPr/>
          </p:nvSpPr>
          <p:spPr>
            <a:xfrm>
              <a:off x="6822566" y="3850719"/>
              <a:ext cx="1559169" cy="274458"/>
            </a:xfrm>
            <a:custGeom>
              <a:rect b="b" l="l" r="r" t="t"/>
              <a:pathLst>
                <a:path extrusionOk="0" h="391022" w="782045">
                  <a:moveTo>
                    <a:pt x="0" y="0"/>
                  </a:moveTo>
                  <a:lnTo>
                    <a:pt x="782045" y="0"/>
                  </a:lnTo>
                  <a:lnTo>
                    <a:pt x="782045" y="391022"/>
                  </a:lnTo>
                  <a:lnTo>
                    <a:pt x="0" y="391022"/>
                  </a:lnTo>
                  <a:lnTo>
                    <a:pt x="0" y="0"/>
                  </a:lnTo>
                  <a:close/>
                </a:path>
              </a:pathLst>
            </a:cu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Anemia sintomática</a:t>
              </a:r>
              <a:endParaRPr/>
            </a:p>
          </p:txBody>
        </p:sp>
        <p:sp>
          <p:nvSpPr>
            <p:cNvPr id="1548" name="Google Shape;1548;p30"/>
            <p:cNvSpPr/>
            <p:nvPr/>
          </p:nvSpPr>
          <p:spPr>
            <a:xfrm>
              <a:off x="3149604" y="2766462"/>
              <a:ext cx="3299605" cy="49142"/>
            </a:xfrm>
            <a:custGeom>
              <a:rect b="b" l="l" r="r" t="t"/>
              <a:pathLst>
                <a:path extrusionOk="0" h="170364" w="3626309">
                  <a:moveTo>
                    <a:pt x="0" y="170364"/>
                  </a:moveTo>
                  <a:lnTo>
                    <a:pt x="0" y="0"/>
                  </a:lnTo>
                  <a:lnTo>
                    <a:pt x="3626309" y="0"/>
                  </a:lnTo>
                  <a:lnTo>
                    <a:pt x="3626309" y="170364"/>
                  </a:lnTo>
                </a:path>
              </a:pathLst>
            </a:custGeom>
            <a:noFill/>
            <a:ln cap="rnd" cmpd="sng" w="12700">
              <a:solidFill>
                <a:srgbClr val="A5A5A5"/>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chemeClr val="dk1"/>
                </a:buClr>
                <a:buSzPts val="900"/>
                <a:buFont typeface="Calibri"/>
                <a:buNone/>
              </a:pPr>
              <a:r>
                <a:t/>
              </a:r>
              <a:endParaRPr b="0" i="0" sz="900" u="none" cap="none" strike="noStrike">
                <a:solidFill>
                  <a:srgbClr val="3F4444"/>
                </a:solidFill>
                <a:latin typeface="Calibri"/>
                <a:ea typeface="Calibri"/>
                <a:cs typeface="Calibri"/>
                <a:sym typeface="Calibri"/>
              </a:endParaRPr>
            </a:p>
          </p:txBody>
        </p:sp>
        <p:cxnSp>
          <p:nvCxnSpPr>
            <p:cNvPr id="1549" name="Google Shape;1549;p30"/>
            <p:cNvCxnSpPr/>
            <p:nvPr/>
          </p:nvCxnSpPr>
          <p:spPr>
            <a:xfrm>
              <a:off x="4297086" y="2684537"/>
              <a:ext cx="0" cy="65741"/>
            </a:xfrm>
            <a:prstGeom prst="straightConnector1">
              <a:avLst/>
            </a:prstGeom>
            <a:noFill/>
            <a:ln cap="rnd" cmpd="sng" w="12700">
              <a:solidFill>
                <a:srgbClr val="A5A5A5"/>
              </a:solidFill>
              <a:prstDash val="solid"/>
              <a:round/>
              <a:headEnd len="sm" w="sm" type="none"/>
              <a:tailEnd len="sm" w="sm" type="none"/>
            </a:ln>
          </p:spPr>
        </p:cxnSp>
        <p:sp>
          <p:nvSpPr>
            <p:cNvPr id="1550" name="Google Shape;1550;p30"/>
            <p:cNvSpPr/>
            <p:nvPr/>
          </p:nvSpPr>
          <p:spPr>
            <a:xfrm>
              <a:off x="2518656" y="2820233"/>
              <a:ext cx="1303867" cy="228105"/>
            </a:xfrm>
            <a:custGeom>
              <a:rect b="b" l="l" r="r" t="t"/>
              <a:pathLst>
                <a:path extrusionOk="0" h="391022" w="782045">
                  <a:moveTo>
                    <a:pt x="0" y="0"/>
                  </a:moveTo>
                  <a:lnTo>
                    <a:pt x="782045" y="0"/>
                  </a:lnTo>
                  <a:lnTo>
                    <a:pt x="782045" y="391022"/>
                  </a:lnTo>
                  <a:lnTo>
                    <a:pt x="0" y="391022"/>
                  </a:lnTo>
                  <a:lnTo>
                    <a:pt x="0" y="0"/>
                  </a:lnTo>
                  <a:close/>
                </a:path>
              </a:pathLst>
            </a:cu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003865"/>
                </a:buClr>
                <a:buSzPts val="900"/>
                <a:buFont typeface="Calibri"/>
                <a:buNone/>
              </a:pPr>
              <a:r>
                <a:rPr b="1" i="0" lang="pt-BR" sz="900" u="none" cap="none" strike="noStrike">
                  <a:solidFill>
                    <a:srgbClr val="003865"/>
                  </a:solidFill>
                  <a:latin typeface="Calibri"/>
                  <a:ea typeface="Calibri"/>
                  <a:cs typeface="Calibri"/>
                  <a:sym typeface="Calibri"/>
                </a:rPr>
                <a:t>DHL &gt; 1,5 × LSN</a:t>
              </a:r>
              <a:endParaRPr/>
            </a:p>
          </p:txBody>
        </p:sp>
        <p:cxnSp>
          <p:nvCxnSpPr>
            <p:cNvPr id="1551" name="Google Shape;1551;p30"/>
            <p:cNvCxnSpPr/>
            <p:nvPr/>
          </p:nvCxnSpPr>
          <p:spPr>
            <a:xfrm>
              <a:off x="8380659" y="2676639"/>
              <a:ext cx="0" cy="131741"/>
            </a:xfrm>
            <a:prstGeom prst="straightConnector1">
              <a:avLst/>
            </a:prstGeom>
            <a:noFill/>
            <a:ln cap="rnd" cmpd="sng" w="12700">
              <a:solidFill>
                <a:srgbClr val="A5A5A5"/>
              </a:solidFill>
              <a:prstDash val="solid"/>
              <a:round/>
              <a:headEnd len="sm" w="sm" type="none"/>
              <a:tailEnd len="sm" w="sm" type="none"/>
            </a:ln>
          </p:spPr>
        </p:cxnSp>
        <p:sp>
          <p:nvSpPr>
            <p:cNvPr id="1552" name="Google Shape;1552;p30"/>
            <p:cNvSpPr/>
            <p:nvPr/>
          </p:nvSpPr>
          <p:spPr>
            <a:xfrm>
              <a:off x="7630038" y="2820233"/>
              <a:ext cx="1503394" cy="228105"/>
            </a:xfrm>
            <a:custGeom>
              <a:rect b="b" l="l" r="r" t="t"/>
              <a:pathLst>
                <a:path extrusionOk="0" h="391022" w="782045">
                  <a:moveTo>
                    <a:pt x="0" y="0"/>
                  </a:moveTo>
                  <a:lnTo>
                    <a:pt x="782045" y="0"/>
                  </a:lnTo>
                  <a:lnTo>
                    <a:pt x="782045" y="391022"/>
                  </a:lnTo>
                  <a:lnTo>
                    <a:pt x="0" y="391022"/>
                  </a:lnTo>
                  <a:lnTo>
                    <a:pt x="0" y="0"/>
                  </a:lnTo>
                  <a:close/>
                </a:path>
              </a:pathLst>
            </a:cu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003865"/>
                </a:buClr>
                <a:buSzPts val="900"/>
                <a:buFont typeface="Calibri"/>
                <a:buNone/>
              </a:pPr>
              <a:r>
                <a:rPr b="1" i="0" lang="pt-BR" sz="900" u="none" cap="none" strike="noStrike">
                  <a:solidFill>
                    <a:srgbClr val="003865"/>
                  </a:solidFill>
                  <a:latin typeface="Calibri"/>
                  <a:ea typeface="Calibri"/>
                  <a:cs typeface="Calibri"/>
                  <a:sym typeface="Calibri"/>
                </a:rPr>
                <a:t>Avaliar mutação em C5</a:t>
              </a:r>
              <a:endParaRPr/>
            </a:p>
          </p:txBody>
        </p:sp>
        <p:sp>
          <p:nvSpPr>
            <p:cNvPr id="1553" name="Google Shape;1553;p30"/>
            <p:cNvSpPr/>
            <p:nvPr/>
          </p:nvSpPr>
          <p:spPr>
            <a:xfrm>
              <a:off x="4297086" y="2356374"/>
              <a:ext cx="4083574" cy="98625"/>
            </a:xfrm>
            <a:custGeom>
              <a:rect b="b" l="l" r="r" t="t"/>
              <a:pathLst>
                <a:path extrusionOk="0" h="170364" w="3626309">
                  <a:moveTo>
                    <a:pt x="0" y="170364"/>
                  </a:moveTo>
                  <a:lnTo>
                    <a:pt x="0" y="0"/>
                  </a:lnTo>
                  <a:lnTo>
                    <a:pt x="3626309" y="0"/>
                  </a:lnTo>
                  <a:lnTo>
                    <a:pt x="3626309" y="170364"/>
                  </a:lnTo>
                </a:path>
              </a:pathLst>
            </a:custGeom>
            <a:noFill/>
            <a:ln cap="rnd" cmpd="sng" w="12700">
              <a:solidFill>
                <a:srgbClr val="A5A5A5"/>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chemeClr val="dk1"/>
                </a:buClr>
                <a:buSzPts val="900"/>
                <a:buFont typeface="Calibri"/>
                <a:buNone/>
              </a:pPr>
              <a:r>
                <a:t/>
              </a:r>
              <a:endParaRPr b="0" i="0" sz="900" u="none" cap="none" strike="noStrike">
                <a:solidFill>
                  <a:srgbClr val="3F4444"/>
                </a:solidFill>
                <a:latin typeface="Calibri"/>
                <a:ea typeface="Calibri"/>
                <a:cs typeface="Calibri"/>
                <a:sym typeface="Calibri"/>
              </a:endParaRPr>
            </a:p>
          </p:txBody>
        </p:sp>
        <p:cxnSp>
          <p:nvCxnSpPr>
            <p:cNvPr id="1554" name="Google Shape;1554;p30"/>
            <p:cNvCxnSpPr/>
            <p:nvPr/>
          </p:nvCxnSpPr>
          <p:spPr>
            <a:xfrm>
              <a:off x="6065030" y="2195946"/>
              <a:ext cx="0" cy="153949"/>
            </a:xfrm>
            <a:prstGeom prst="straightConnector1">
              <a:avLst/>
            </a:prstGeom>
            <a:noFill/>
            <a:ln cap="rnd" cmpd="sng" w="12700">
              <a:solidFill>
                <a:srgbClr val="A5A5A5"/>
              </a:solidFill>
              <a:prstDash val="solid"/>
              <a:round/>
              <a:headEnd len="sm" w="sm" type="none"/>
              <a:tailEnd len="sm" w="sm" type="none"/>
            </a:ln>
          </p:spPr>
        </p:cxnSp>
        <p:sp>
          <p:nvSpPr>
            <p:cNvPr id="1555" name="Google Shape;1555;p30"/>
            <p:cNvSpPr/>
            <p:nvPr/>
          </p:nvSpPr>
          <p:spPr>
            <a:xfrm>
              <a:off x="3706163" y="2437066"/>
              <a:ext cx="1188720" cy="228105"/>
            </a:xfrm>
            <a:custGeom>
              <a:rect b="b" l="l" r="r" t="t"/>
              <a:pathLst>
                <a:path extrusionOk="0" h="391022" w="782045">
                  <a:moveTo>
                    <a:pt x="0" y="0"/>
                  </a:moveTo>
                  <a:lnTo>
                    <a:pt x="782045" y="0"/>
                  </a:lnTo>
                  <a:lnTo>
                    <a:pt x="782045" y="391022"/>
                  </a:lnTo>
                  <a:lnTo>
                    <a:pt x="0" y="391022"/>
                  </a:lnTo>
                  <a:lnTo>
                    <a:pt x="0" y="0"/>
                  </a:lnTo>
                  <a:close/>
                </a:path>
              </a:pathLst>
            </a:custGeom>
            <a:noFill/>
            <a:ln cap="flat" cmpd="sng" w="19050">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C00000"/>
                </a:buClr>
                <a:buSzPts val="1050"/>
                <a:buFont typeface="Calibri"/>
                <a:buNone/>
              </a:pPr>
              <a:r>
                <a:rPr b="1" i="0" lang="pt-BR" sz="1050" u="none" cap="none" strike="noStrike">
                  <a:solidFill>
                    <a:srgbClr val="C00000"/>
                  </a:solidFill>
                  <a:latin typeface="Calibri"/>
                  <a:ea typeface="Calibri"/>
                  <a:cs typeface="Calibri"/>
                  <a:sym typeface="Calibri"/>
                </a:rPr>
                <a:t>Reduzido</a:t>
              </a:r>
              <a:endParaRPr/>
            </a:p>
          </p:txBody>
        </p:sp>
        <p:sp>
          <p:nvSpPr>
            <p:cNvPr id="1556" name="Google Shape;1556;p30"/>
            <p:cNvSpPr/>
            <p:nvPr/>
          </p:nvSpPr>
          <p:spPr>
            <a:xfrm>
              <a:off x="7759720" y="2440241"/>
              <a:ext cx="1188720" cy="228105"/>
            </a:xfrm>
            <a:custGeom>
              <a:rect b="b" l="l" r="r" t="t"/>
              <a:pathLst>
                <a:path extrusionOk="0" h="391022" w="782045">
                  <a:moveTo>
                    <a:pt x="0" y="0"/>
                  </a:moveTo>
                  <a:lnTo>
                    <a:pt x="782045" y="0"/>
                  </a:lnTo>
                  <a:lnTo>
                    <a:pt x="782045" y="391022"/>
                  </a:lnTo>
                  <a:lnTo>
                    <a:pt x="0" y="391022"/>
                  </a:lnTo>
                  <a:lnTo>
                    <a:pt x="0" y="0"/>
                  </a:lnTo>
                  <a:close/>
                </a:path>
              </a:pathLst>
            </a:custGeom>
            <a:noFill/>
            <a:ln cap="flat" cmpd="sng" w="19050">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C00000"/>
                </a:buClr>
                <a:buSzPts val="1050"/>
                <a:buFont typeface="Calibri"/>
                <a:buNone/>
              </a:pPr>
              <a:r>
                <a:rPr b="1" i="0" lang="pt-BR" sz="1050" u="none" cap="none" strike="noStrike">
                  <a:solidFill>
                    <a:srgbClr val="C00000"/>
                  </a:solidFill>
                  <a:latin typeface="Calibri"/>
                  <a:ea typeface="Calibri"/>
                  <a:cs typeface="Calibri"/>
                  <a:sym typeface="Calibri"/>
                </a:rPr>
                <a:t>Inalterado</a:t>
              </a:r>
              <a:endParaRPr/>
            </a:p>
          </p:txBody>
        </p:sp>
        <p:sp>
          <p:nvSpPr>
            <p:cNvPr id="1557" name="Google Shape;1557;p30"/>
            <p:cNvSpPr/>
            <p:nvPr/>
          </p:nvSpPr>
          <p:spPr>
            <a:xfrm>
              <a:off x="724442" y="5071215"/>
              <a:ext cx="4240700" cy="1016059"/>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0" lIns="72000" spcFirstLastPara="1" rIns="0" wrap="square" tIns="0">
              <a:noAutofit/>
            </a:bodyPr>
            <a:lstStyle/>
            <a:p>
              <a:pPr indent="-116413" lvl="0" marL="116413" marR="0" rtl="0" algn="l">
                <a:lnSpc>
                  <a:spcPct val="100000"/>
                </a:lnSpc>
                <a:spcBef>
                  <a:spcPts val="0"/>
                </a:spcBef>
                <a:spcAft>
                  <a:spcPts val="0"/>
                </a:spcAft>
                <a:buClr>
                  <a:srgbClr val="003865"/>
                </a:buClr>
                <a:buSzPts val="900"/>
                <a:buFont typeface="Lustria"/>
                <a:buAutoNum type="arabicPeriod"/>
              </a:pPr>
              <a:r>
                <a:rPr b="0" i="0" lang="pt-BR" sz="900" u="none" cap="none" strike="noStrike">
                  <a:solidFill>
                    <a:srgbClr val="003865"/>
                  </a:solidFill>
                  <a:latin typeface="Calibri"/>
                  <a:ea typeface="Calibri"/>
                  <a:cs typeface="Calibri"/>
                  <a:sym typeface="Calibri"/>
                </a:rPr>
                <a:t>Hemólise intravascular de “escape”</a:t>
              </a:r>
              <a:endParaRPr/>
            </a:p>
            <a:p>
              <a:pPr indent="-116413" lvl="0" marL="116413" marR="0" rtl="0" algn="l">
                <a:lnSpc>
                  <a:spcPct val="100000"/>
                </a:lnSpc>
                <a:spcBef>
                  <a:spcPts val="67"/>
                </a:spcBef>
                <a:spcAft>
                  <a:spcPts val="0"/>
                </a:spcAft>
                <a:buClr>
                  <a:srgbClr val="003865"/>
                </a:buClr>
                <a:buSzPts val="900"/>
                <a:buFont typeface="Lustria"/>
                <a:buAutoNum type="arabicPeriod"/>
              </a:pPr>
              <a:r>
                <a:rPr b="0" i="0" lang="pt-BR" sz="900" u="none" cap="none" strike="noStrike">
                  <a:solidFill>
                    <a:srgbClr val="003865"/>
                  </a:solidFill>
                  <a:latin typeface="Calibri"/>
                  <a:ea typeface="Calibri"/>
                  <a:cs typeface="Calibri"/>
                  <a:sym typeface="Calibri"/>
                </a:rPr>
                <a:t>Hemólise extravascular (HEV)</a:t>
              </a:r>
              <a:endParaRPr/>
            </a:p>
            <a:p>
              <a:pPr indent="-116413" lvl="0" marL="116413" marR="0" rtl="0" algn="l">
                <a:lnSpc>
                  <a:spcPct val="100000"/>
                </a:lnSpc>
                <a:spcBef>
                  <a:spcPts val="67"/>
                </a:spcBef>
                <a:spcAft>
                  <a:spcPts val="0"/>
                </a:spcAft>
                <a:buClr>
                  <a:srgbClr val="003865"/>
                </a:buClr>
                <a:buSzPts val="900"/>
                <a:buFont typeface="Lustria"/>
                <a:buAutoNum type="arabicPeriod"/>
              </a:pPr>
              <a:r>
                <a:rPr b="0" i="0" lang="pt-BR" sz="900" u="none" cap="none" strike="noStrike">
                  <a:solidFill>
                    <a:srgbClr val="003865"/>
                  </a:solidFill>
                  <a:latin typeface="Calibri"/>
                  <a:ea typeface="Calibri"/>
                  <a:cs typeface="Calibri"/>
                  <a:sym typeface="Calibri"/>
                </a:rPr>
                <a:t>Hiperesplenismo (p. ex., por síndrome de Budd-Chiari prévia)</a:t>
              </a:r>
              <a:endParaRPr/>
            </a:p>
            <a:p>
              <a:pPr indent="-116413" lvl="0" marL="116413" marR="0" rtl="0" algn="l">
                <a:lnSpc>
                  <a:spcPct val="100000"/>
                </a:lnSpc>
                <a:spcBef>
                  <a:spcPts val="67"/>
                </a:spcBef>
                <a:spcAft>
                  <a:spcPts val="0"/>
                </a:spcAft>
                <a:buClr>
                  <a:srgbClr val="003865"/>
                </a:buClr>
                <a:buSzPts val="900"/>
                <a:buFont typeface="Lustria"/>
                <a:buAutoNum type="arabicPeriod"/>
              </a:pPr>
              <a:r>
                <a:rPr b="0" i="0" lang="pt-BR" sz="900" u="none" cap="none" strike="noStrike">
                  <a:solidFill>
                    <a:srgbClr val="003865"/>
                  </a:solidFill>
                  <a:latin typeface="Calibri"/>
                  <a:ea typeface="Calibri"/>
                  <a:cs typeface="Calibri"/>
                  <a:sym typeface="Calibri"/>
                </a:rPr>
                <a:t>Sangramento (especialmente se houver trombocitopenia ou disfunção plaquetária)</a:t>
              </a:r>
              <a:endParaRPr/>
            </a:p>
            <a:p>
              <a:pPr indent="-116413" lvl="0" marL="116413" marR="0" rtl="0" algn="l">
                <a:lnSpc>
                  <a:spcPct val="100000"/>
                </a:lnSpc>
                <a:spcBef>
                  <a:spcPts val="67"/>
                </a:spcBef>
                <a:spcAft>
                  <a:spcPts val="0"/>
                </a:spcAft>
                <a:buClr>
                  <a:srgbClr val="003865"/>
                </a:buClr>
                <a:buSzPts val="900"/>
                <a:buFont typeface="Lustria"/>
                <a:buAutoNum type="arabicPeriod"/>
              </a:pPr>
              <a:r>
                <a:rPr b="0" i="0" lang="pt-BR" sz="900" u="none" cap="none" strike="noStrike">
                  <a:solidFill>
                    <a:srgbClr val="003865"/>
                  </a:solidFill>
                  <a:latin typeface="Calibri"/>
                  <a:ea typeface="Calibri"/>
                  <a:cs typeface="Calibri"/>
                  <a:sym typeface="Calibri"/>
                </a:rPr>
                <a:t>Presença de aloanticorpos de transfusões prévias</a:t>
              </a:r>
              <a:endParaRPr/>
            </a:p>
            <a:p>
              <a:pPr indent="-116413" lvl="0" marL="116413" marR="0" rtl="0" algn="l">
                <a:lnSpc>
                  <a:spcPct val="100000"/>
                </a:lnSpc>
                <a:spcBef>
                  <a:spcPts val="67"/>
                </a:spcBef>
                <a:spcAft>
                  <a:spcPts val="0"/>
                </a:spcAft>
                <a:buClr>
                  <a:srgbClr val="003865"/>
                </a:buClr>
                <a:buSzPts val="900"/>
                <a:buFont typeface="Lustria"/>
                <a:buAutoNum type="arabicPeriod"/>
              </a:pPr>
              <a:r>
                <a:rPr b="0" i="0" lang="pt-BR" sz="900" u="none" cap="none" strike="noStrike">
                  <a:solidFill>
                    <a:srgbClr val="003865"/>
                  </a:solidFill>
                  <a:latin typeface="Calibri"/>
                  <a:ea typeface="Calibri"/>
                  <a:cs typeface="Calibri"/>
                  <a:sym typeface="Calibri"/>
                </a:rPr>
                <a:t>Eritropoiese inefetiva</a:t>
              </a:r>
              <a:endParaRPr/>
            </a:p>
          </p:txBody>
        </p:sp>
        <p:cxnSp>
          <p:nvCxnSpPr>
            <p:cNvPr id="1558" name="Google Shape;1558;p30"/>
            <p:cNvCxnSpPr/>
            <p:nvPr/>
          </p:nvCxnSpPr>
          <p:spPr>
            <a:xfrm>
              <a:off x="6065030" y="1784317"/>
              <a:ext cx="0" cy="247788"/>
            </a:xfrm>
            <a:prstGeom prst="straightConnector1">
              <a:avLst/>
            </a:prstGeom>
            <a:noFill/>
            <a:ln cap="rnd" cmpd="sng" w="12700">
              <a:solidFill>
                <a:srgbClr val="A5A5A5"/>
              </a:solidFill>
              <a:prstDash val="solid"/>
              <a:round/>
              <a:headEnd len="sm" w="sm" type="none"/>
              <a:tailEnd len="sm" w="sm" type="none"/>
            </a:ln>
          </p:spPr>
        </p:cxnSp>
        <p:sp>
          <p:nvSpPr>
            <p:cNvPr id="1559" name="Google Shape;1559;p30"/>
            <p:cNvSpPr/>
            <p:nvPr/>
          </p:nvSpPr>
          <p:spPr>
            <a:xfrm>
              <a:off x="5658179" y="3316440"/>
              <a:ext cx="1732836" cy="268103"/>
            </a:xfrm>
            <a:prstGeom prst="rect">
              <a:avLst/>
            </a:prstGeom>
            <a:gradFill>
              <a:gsLst>
                <a:gs pos="0">
                  <a:srgbClr val="9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Hb?</a:t>
              </a:r>
              <a:endParaRPr/>
            </a:p>
          </p:txBody>
        </p:sp>
        <p:sp>
          <p:nvSpPr>
            <p:cNvPr id="1560" name="Google Shape;1560;p30"/>
            <p:cNvSpPr/>
            <p:nvPr/>
          </p:nvSpPr>
          <p:spPr>
            <a:xfrm>
              <a:off x="6776768" y="4304815"/>
              <a:ext cx="1732836" cy="268103"/>
            </a:xfrm>
            <a:prstGeom prst="rect">
              <a:avLst/>
            </a:prstGeom>
            <a:gradFill>
              <a:gsLst>
                <a:gs pos="0">
                  <a:srgbClr val="9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Reticulócitos?</a:t>
              </a:r>
              <a:endParaRPr/>
            </a:p>
          </p:txBody>
        </p:sp>
        <p:sp>
          <p:nvSpPr>
            <p:cNvPr id="1561" name="Google Shape;1561;p30"/>
            <p:cNvSpPr/>
            <p:nvPr/>
          </p:nvSpPr>
          <p:spPr>
            <a:xfrm>
              <a:off x="5564801" y="5157074"/>
              <a:ext cx="1732836" cy="484102"/>
            </a:xfrm>
            <a:prstGeom prst="rect">
              <a:avLst/>
            </a:prstGeom>
            <a:gradFill>
              <a:gsLst>
                <a:gs pos="0">
                  <a:srgbClr val="9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Transfusões de hemácias?</a:t>
              </a:r>
              <a:endParaRPr/>
            </a:p>
          </p:txBody>
        </p:sp>
        <p:sp>
          <p:nvSpPr>
            <p:cNvPr id="1562" name="Google Shape;1562;p30"/>
            <p:cNvSpPr/>
            <p:nvPr/>
          </p:nvSpPr>
          <p:spPr>
            <a:xfrm>
              <a:off x="5199741" y="1975824"/>
              <a:ext cx="1732836" cy="268103"/>
            </a:xfrm>
            <a:prstGeom prst="rect">
              <a:avLst/>
            </a:prstGeom>
            <a:gradFill>
              <a:gsLst>
                <a:gs pos="0">
                  <a:srgbClr val="900000"/>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DHL</a:t>
              </a:r>
              <a:r>
                <a:rPr b="1" baseline="30000" i="0" lang="pt-BR" sz="1200" u="none" cap="none" strike="noStrike">
                  <a:solidFill>
                    <a:srgbClr val="FFFFFF"/>
                  </a:solidFill>
                  <a:latin typeface="Calibri"/>
                  <a:ea typeface="Calibri"/>
                  <a:cs typeface="Calibri"/>
                  <a:sym typeface="Calibri"/>
                </a:rPr>
                <a:t>b</a:t>
              </a:r>
              <a:r>
                <a:rPr b="1" i="0" lang="pt-BR" sz="1200" u="none" cap="none" strike="noStrike">
                  <a:solidFill>
                    <a:srgbClr val="FFFFFF"/>
                  </a:solidFill>
                  <a:latin typeface="Calibri"/>
                  <a:ea typeface="Calibri"/>
                  <a:cs typeface="Calibri"/>
                  <a:sym typeface="Calibri"/>
                </a:rPr>
                <a:t>/CH50</a:t>
              </a:r>
              <a:endParaRPr/>
            </a:p>
          </p:txBody>
        </p:sp>
        <p:sp>
          <p:nvSpPr>
            <p:cNvPr id="1563" name="Google Shape;1563;p30"/>
            <p:cNvSpPr/>
            <p:nvPr/>
          </p:nvSpPr>
          <p:spPr>
            <a:xfrm>
              <a:off x="5854358" y="2820233"/>
              <a:ext cx="1188720" cy="228105"/>
            </a:xfrm>
            <a:custGeom>
              <a:rect b="b" l="l" r="r" t="t"/>
              <a:pathLst>
                <a:path extrusionOk="0" h="391022" w="782045">
                  <a:moveTo>
                    <a:pt x="0" y="0"/>
                  </a:moveTo>
                  <a:lnTo>
                    <a:pt x="782045" y="0"/>
                  </a:lnTo>
                  <a:lnTo>
                    <a:pt x="782045" y="391022"/>
                  </a:lnTo>
                  <a:lnTo>
                    <a:pt x="0" y="391022"/>
                  </a:lnTo>
                  <a:lnTo>
                    <a:pt x="0" y="0"/>
                  </a:lnTo>
                  <a:close/>
                </a:path>
              </a:pathLst>
            </a:cu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003865"/>
                </a:buClr>
                <a:buSzPts val="900"/>
                <a:buFont typeface="Calibri"/>
                <a:buNone/>
              </a:pPr>
              <a:r>
                <a:rPr b="1" i="0" lang="pt-BR" sz="900" u="none" cap="none" strike="noStrike">
                  <a:solidFill>
                    <a:srgbClr val="003865"/>
                  </a:solidFill>
                  <a:latin typeface="Calibri"/>
                  <a:ea typeface="Calibri"/>
                  <a:cs typeface="Calibri"/>
                  <a:sym typeface="Calibri"/>
                </a:rPr>
                <a:t>DHL ≤ 1,5 × LSN</a:t>
              </a:r>
              <a:endParaRPr/>
            </a:p>
          </p:txBody>
        </p:sp>
        <p:cxnSp>
          <p:nvCxnSpPr>
            <p:cNvPr id="1564" name="Google Shape;1564;p30"/>
            <p:cNvCxnSpPr/>
            <p:nvPr/>
          </p:nvCxnSpPr>
          <p:spPr>
            <a:xfrm>
              <a:off x="6457840" y="5028308"/>
              <a:ext cx="0" cy="128766"/>
            </a:xfrm>
            <a:prstGeom prst="straightConnector1">
              <a:avLst/>
            </a:prstGeom>
            <a:noFill/>
            <a:ln cap="rnd" cmpd="sng" w="12700">
              <a:solidFill>
                <a:srgbClr val="A5A5A5"/>
              </a:solidFill>
              <a:prstDash val="solid"/>
              <a:round/>
              <a:headEnd len="sm" w="sm" type="none"/>
              <a:tailEnd len="sm" w="sm" type="none"/>
            </a:ln>
          </p:spPr>
        </p:cxnSp>
        <p:sp>
          <p:nvSpPr>
            <p:cNvPr id="1565" name="Google Shape;1565;p30"/>
            <p:cNvSpPr/>
            <p:nvPr/>
          </p:nvSpPr>
          <p:spPr>
            <a:xfrm>
              <a:off x="5799442" y="4753850"/>
              <a:ext cx="1188720" cy="274458"/>
            </a:xfrm>
            <a:custGeom>
              <a:rect b="b" l="l" r="r" t="t"/>
              <a:pathLst>
                <a:path extrusionOk="0" h="391022" w="896247">
                  <a:moveTo>
                    <a:pt x="0" y="0"/>
                  </a:moveTo>
                  <a:lnTo>
                    <a:pt x="896247" y="0"/>
                  </a:lnTo>
                  <a:lnTo>
                    <a:pt x="896247" y="391022"/>
                  </a:lnTo>
                  <a:lnTo>
                    <a:pt x="0" y="391022"/>
                  </a:lnTo>
                  <a:lnTo>
                    <a:pt x="0" y="0"/>
                  </a:lnTo>
                  <a:close/>
                </a:path>
              </a:pathLst>
            </a:cu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FFFFFF"/>
                </a:buClr>
                <a:buSzPts val="1100"/>
                <a:buFont typeface="Calibri"/>
                <a:buNone/>
              </a:pPr>
              <a:r>
                <a:rPr b="1" i="0" lang="pt-BR" sz="1100" u="none" cap="none" strike="noStrike">
                  <a:solidFill>
                    <a:srgbClr val="FFFFFF"/>
                  </a:solidFill>
                  <a:latin typeface="Calibri"/>
                  <a:ea typeface="Calibri"/>
                  <a:cs typeface="Calibri"/>
                  <a:sym typeface="Calibri"/>
                </a:rPr>
                <a:t>Elevados</a:t>
              </a:r>
              <a:endParaRPr/>
            </a:p>
          </p:txBody>
        </p:sp>
        <p:sp>
          <p:nvSpPr>
            <p:cNvPr id="1566" name="Google Shape;1566;p30"/>
            <p:cNvSpPr/>
            <p:nvPr/>
          </p:nvSpPr>
          <p:spPr>
            <a:xfrm>
              <a:off x="4978400" y="4895850"/>
              <a:ext cx="806450" cy="533400"/>
            </a:xfrm>
            <a:custGeom>
              <a:rect b="b" l="l" r="r" t="t"/>
              <a:pathLst>
                <a:path extrusionOk="0" h="533400" w="806450">
                  <a:moveTo>
                    <a:pt x="806450" y="0"/>
                  </a:moveTo>
                  <a:lnTo>
                    <a:pt x="304800" y="0"/>
                  </a:lnTo>
                  <a:lnTo>
                    <a:pt x="304800" y="533400"/>
                  </a:lnTo>
                  <a:lnTo>
                    <a:pt x="0" y="533400"/>
                  </a:lnTo>
                </a:path>
              </a:pathLst>
            </a:custGeom>
            <a:noFill/>
            <a:ln cap="rnd" cmpd="sng" w="12700">
              <a:solidFill>
                <a:srgbClr val="A5A5A5"/>
              </a:solidFill>
              <a:prstDash val="solid"/>
              <a:round/>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567" name="Google Shape;1567;p30"/>
            <p:cNvSpPr/>
            <p:nvPr/>
          </p:nvSpPr>
          <p:spPr>
            <a:xfrm>
              <a:off x="3752164" y="1349307"/>
              <a:ext cx="4601916" cy="52322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68" name="Google Shape;1568;p30"/>
            <p:cNvSpPr txBox="1"/>
            <p:nvPr/>
          </p:nvSpPr>
          <p:spPr>
            <a:xfrm>
              <a:off x="3005122" y="1477146"/>
              <a:ext cx="6096000" cy="313932"/>
            </a:xfrm>
            <a:prstGeom prst="rect">
              <a:avLst/>
            </a:prstGeom>
            <a:noFill/>
            <a:ln>
              <a:noFill/>
            </a:ln>
          </p:spPr>
          <p:txBody>
            <a:bodyPr anchorCtr="0" anchor="t" bIns="45700" lIns="91425" spcFirstLastPara="1" rIns="91425" wrap="square" tIns="45700">
              <a:spAutoFit/>
            </a:bodyPr>
            <a:lstStyle/>
            <a:p>
              <a:pPr indent="0" lvl="0" marL="0" marR="0" rtl="0" algn="ctr">
                <a:lnSpc>
                  <a:spcPct val="90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Início da terapia com inibidor do complemento</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528"/>
                                        </p:tgtEl>
                                        <p:attrNameLst>
                                          <p:attrName>style.visibility</p:attrName>
                                        </p:attrNameLst>
                                      </p:cBhvr>
                                      <p:to>
                                        <p:strVal val="visible"/>
                                      </p:to>
                                    </p:set>
                                    <p:anim calcmode="lin" valueType="num">
                                      <p:cBhvr additive="base">
                                        <p:cTn dur="500"/>
                                        <p:tgtEl>
                                          <p:spTgt spid="1528"/>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529"/>
                                        </p:tgtEl>
                                        <p:attrNameLst>
                                          <p:attrName>style.visibility</p:attrName>
                                        </p:attrNameLst>
                                      </p:cBhvr>
                                      <p:to>
                                        <p:strVal val="visible"/>
                                      </p:to>
                                    </p:set>
                                    <p:animEffect filter="fade" transition="in">
                                      <p:cBhvr>
                                        <p:cTn dur="500"/>
                                        <p:tgtEl>
                                          <p:spTgt spid="152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3" name="Shape 1573"/>
        <p:cNvGrpSpPr/>
        <p:nvPr/>
      </p:nvGrpSpPr>
      <p:grpSpPr>
        <a:xfrm>
          <a:off x="0" y="0"/>
          <a:ext cx="0" cy="0"/>
          <a:chOff x="0" y="0"/>
          <a:chExt cx="0" cy="0"/>
        </a:xfrm>
      </p:grpSpPr>
      <p:sp>
        <p:nvSpPr>
          <p:cNvPr id="1574" name="Google Shape;1574;p31"/>
          <p:cNvSpPr/>
          <p:nvPr/>
        </p:nvSpPr>
        <p:spPr>
          <a:xfrm flipH="1">
            <a:off x="626943" y="1539434"/>
            <a:ext cx="10938113"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575" name="Google Shape;1575;p31"/>
          <p:cNvSpPr txBox="1"/>
          <p:nvPr/>
        </p:nvSpPr>
        <p:spPr>
          <a:xfrm>
            <a:off x="296269" y="385036"/>
            <a:ext cx="10639772"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Causas detectáveis de anemia e possíveis estratégias</a:t>
            </a:r>
            <a:endParaRPr b="1" baseline="30000" i="0" sz="3600" u="none" cap="none" strike="noStrike">
              <a:solidFill>
                <a:srgbClr val="830051"/>
              </a:solidFill>
              <a:latin typeface="Lustria"/>
              <a:ea typeface="Lustria"/>
              <a:cs typeface="Lustria"/>
              <a:sym typeface="Lustria"/>
            </a:endParaRPr>
          </a:p>
        </p:txBody>
      </p:sp>
      <p:sp>
        <p:nvSpPr>
          <p:cNvPr id="1576" name="Google Shape;1576;p31"/>
          <p:cNvSpPr txBox="1"/>
          <p:nvPr/>
        </p:nvSpPr>
        <p:spPr>
          <a:xfrm>
            <a:off x="296269" y="792070"/>
            <a:ext cx="8561896"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de manejo durante a terapia de inibição do complemento</a:t>
            </a:r>
            <a:endParaRPr b="0" baseline="30000" i="0" sz="2800" u="none" cap="none" strike="noStrike">
              <a:solidFill>
                <a:srgbClr val="003865"/>
              </a:solidFill>
              <a:latin typeface="Calibri"/>
              <a:ea typeface="Calibri"/>
              <a:cs typeface="Calibri"/>
              <a:sym typeface="Calibri"/>
            </a:endParaRPr>
          </a:p>
        </p:txBody>
      </p:sp>
      <p:sp>
        <p:nvSpPr>
          <p:cNvPr id="1577" name="Google Shape;1577;p3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aHá diversos inibidores do complemento proximal em fase de pesquisas em estudos clínicos.</a:t>
            </a:r>
            <a:endParaRPr/>
          </a:p>
          <a:p>
            <a:pPr indent="0" lvl="0" marL="0" rtl="0" algn="l">
              <a:lnSpc>
                <a:spcPct val="90000"/>
              </a:lnSpc>
              <a:spcBef>
                <a:spcPts val="300"/>
              </a:spcBef>
              <a:spcAft>
                <a:spcPts val="0"/>
              </a:spcAft>
              <a:buClr>
                <a:schemeClr val="dk1"/>
              </a:buClr>
              <a:buSzPts val="800"/>
              <a:buNone/>
            </a:pPr>
            <a:r>
              <a:rPr lang="pt-BR"/>
              <a:t>AA = anemia aplásica; C5 = componente 5 do complemento; IMO = insuficiência da medula óssea; SMD = síndrome mielodisplásica.</a:t>
            </a:r>
            <a:endParaRPr/>
          </a:p>
          <a:p>
            <a:pPr indent="0" lvl="0" marL="0" rtl="0" algn="l">
              <a:lnSpc>
                <a:spcPct val="90000"/>
              </a:lnSpc>
              <a:spcBef>
                <a:spcPts val="300"/>
              </a:spcBef>
              <a:spcAft>
                <a:spcPts val="0"/>
              </a:spcAft>
              <a:buClr>
                <a:schemeClr val="dk1"/>
              </a:buClr>
              <a:buSzPts val="800"/>
              <a:buNone/>
            </a:pPr>
            <a:r>
              <a:rPr lang="pt-BR"/>
              <a:t>Kulasekararaj AG, et al. Am J Hematol. 2021;96(7):E232-E235.</a:t>
            </a:r>
            <a:endParaRPr/>
          </a:p>
        </p:txBody>
      </p:sp>
      <p:sp>
        <p:nvSpPr>
          <p:cNvPr id="1578" name="Google Shape;1578;p31"/>
          <p:cNvSpPr/>
          <p:nvPr/>
        </p:nvSpPr>
        <p:spPr>
          <a:xfrm>
            <a:off x="-310136" y="1722324"/>
            <a:ext cx="11246177" cy="690939"/>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1579" name="Google Shape;1579;p31"/>
          <p:cNvSpPr/>
          <p:nvPr/>
        </p:nvSpPr>
        <p:spPr>
          <a:xfrm>
            <a:off x="740064" y="2436826"/>
            <a:ext cx="11872999" cy="337704"/>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665"/>
              <a:buFont typeface="Calibri"/>
              <a:buNone/>
            </a:pPr>
            <a:r>
              <a:t/>
            </a:r>
            <a:endParaRPr b="0" i="0" sz="1665" u="none" cap="none" strike="noStrike">
              <a:solidFill>
                <a:srgbClr val="FFFFFF"/>
              </a:solidFill>
              <a:latin typeface="Calibri"/>
              <a:ea typeface="Calibri"/>
              <a:cs typeface="Calibri"/>
              <a:sym typeface="Calibri"/>
            </a:endParaRPr>
          </a:p>
        </p:txBody>
      </p:sp>
      <p:sp>
        <p:nvSpPr>
          <p:cNvPr id="1580" name="Google Shape;1580;p31"/>
          <p:cNvSpPr/>
          <p:nvPr/>
        </p:nvSpPr>
        <p:spPr>
          <a:xfrm>
            <a:off x="740064" y="3892922"/>
            <a:ext cx="11872999" cy="337704"/>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665"/>
              <a:buFont typeface="Calibri"/>
              <a:buNone/>
            </a:pPr>
            <a:r>
              <a:t/>
            </a:r>
            <a:endParaRPr b="0" i="0" sz="1665" u="none" cap="none" strike="noStrike">
              <a:solidFill>
                <a:srgbClr val="FFFFFF"/>
              </a:solidFill>
              <a:latin typeface="Calibri"/>
              <a:ea typeface="Calibri"/>
              <a:cs typeface="Calibri"/>
              <a:sym typeface="Calibri"/>
            </a:endParaRPr>
          </a:p>
        </p:txBody>
      </p:sp>
      <p:graphicFrame>
        <p:nvGraphicFramePr>
          <p:cNvPr id="1581" name="Google Shape;1581;p31"/>
          <p:cNvGraphicFramePr/>
          <p:nvPr/>
        </p:nvGraphicFramePr>
        <p:xfrm>
          <a:off x="699095" y="1722324"/>
          <a:ext cx="3000000" cy="3000000"/>
        </p:xfrm>
        <a:graphic>
          <a:graphicData uri="http://schemas.openxmlformats.org/drawingml/2006/table">
            <a:tbl>
              <a:tblPr bandRow="1" firstRow="1">
                <a:noFill/>
                <a:tableStyleId>{A0BF0AAD-81E2-4729-A6F2-3AC11B6F7D1A}</a:tableStyleId>
              </a:tblPr>
              <a:tblGrid>
                <a:gridCol w="4466850"/>
                <a:gridCol w="6286000"/>
              </a:tblGrid>
              <a:tr h="690225">
                <a:tc>
                  <a:txBody>
                    <a:bodyPr/>
                    <a:lstStyle/>
                    <a:p>
                      <a:pPr indent="0" lvl="0" marL="0" marR="0" rtl="0" algn="l">
                        <a:spcBef>
                          <a:spcPts val="0"/>
                        </a:spcBef>
                        <a:spcAft>
                          <a:spcPts val="0"/>
                        </a:spcAft>
                        <a:buNone/>
                      </a:pPr>
                      <a:r>
                        <a:rPr b="0" i="0" lang="pt-BR" sz="1600">
                          <a:latin typeface="Lustria"/>
                          <a:ea typeface="Lustria"/>
                          <a:cs typeface="Lustria"/>
                          <a:sym typeface="Lustria"/>
                        </a:rPr>
                        <a:t>Causas detectadas de anemia durante a </a:t>
                      </a:r>
                      <a:r>
                        <a:rPr lang="pt-BR" sz="1600">
                          <a:latin typeface="Lustria"/>
                          <a:ea typeface="Lustria"/>
                          <a:cs typeface="Lustria"/>
                          <a:sym typeface="Lustria"/>
                        </a:rPr>
                        <a:t>terapia</a:t>
                      </a:r>
                      <a:endParaRPr sz="1600">
                        <a:latin typeface="Lustria"/>
                        <a:ea typeface="Lustria"/>
                        <a:cs typeface="Lustria"/>
                        <a:sym typeface="Lustria"/>
                      </a:endParaRPr>
                    </a:p>
                    <a:p>
                      <a:pPr indent="0" lvl="0" marL="0" marR="0" rtl="0" algn="l">
                        <a:spcBef>
                          <a:spcPts val="0"/>
                        </a:spcBef>
                        <a:spcAft>
                          <a:spcPts val="0"/>
                        </a:spcAft>
                        <a:buNone/>
                      </a:pPr>
                      <a:r>
                        <a:rPr lang="pt-BR" sz="1600">
                          <a:latin typeface="Lustria"/>
                          <a:ea typeface="Lustria"/>
                          <a:cs typeface="Lustria"/>
                          <a:sym typeface="Lustria"/>
                        </a:rPr>
                        <a:t>de inibição de C5</a:t>
                      </a:r>
                      <a:endParaRPr sz="1600">
                        <a:latin typeface="Lustria"/>
                        <a:ea typeface="Lustria"/>
                        <a:cs typeface="Lustria"/>
                        <a:sym typeface="Lustria"/>
                      </a:endParaRPr>
                    </a:p>
                  </a:txBody>
                  <a:tcPr marT="121925" marB="121925" marR="121925" marL="121925"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1600">
                          <a:latin typeface="Lustria"/>
                          <a:ea typeface="Lustria"/>
                          <a:cs typeface="Lustria"/>
                          <a:sym typeface="Lustria"/>
                        </a:rPr>
                        <a:t>Possíveis abordagens em casos sintomáticos ± dependentes </a:t>
                      </a:r>
                      <a:endParaRPr/>
                    </a:p>
                    <a:p>
                      <a:pPr indent="0" lvl="0" marL="0" marR="0" rtl="0" algn="l">
                        <a:spcBef>
                          <a:spcPts val="0"/>
                        </a:spcBef>
                        <a:spcAft>
                          <a:spcPts val="0"/>
                        </a:spcAft>
                        <a:buNone/>
                      </a:pPr>
                      <a:r>
                        <a:rPr b="0" i="0" lang="pt-BR" sz="1600">
                          <a:latin typeface="Lustria"/>
                          <a:ea typeface="Lustria"/>
                          <a:cs typeface="Lustria"/>
                          <a:sym typeface="Lustria"/>
                        </a:rPr>
                        <a:t>de transfusão</a:t>
                      </a:r>
                      <a:endParaRPr sz="1600">
                        <a:latin typeface="Lustria"/>
                        <a:ea typeface="Lustria"/>
                        <a:cs typeface="Lustria"/>
                        <a:sym typeface="Lustria"/>
                      </a:endParaRPr>
                    </a:p>
                  </a:txBody>
                  <a:tcPr marT="60950" marB="60950" marR="121925" marL="121925"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45100">
                <a:tc gridSpan="2">
                  <a:txBody>
                    <a:bodyPr/>
                    <a:lstStyle/>
                    <a:p>
                      <a:pPr indent="0" lvl="0" marL="0" marR="0" rtl="0" algn="ctr">
                        <a:spcBef>
                          <a:spcPts val="0"/>
                        </a:spcBef>
                        <a:spcAft>
                          <a:spcPts val="0"/>
                        </a:spcAft>
                        <a:buNone/>
                      </a:pPr>
                      <a:r>
                        <a:rPr b="0" i="0" lang="pt-BR" sz="1400">
                          <a:solidFill>
                            <a:schemeClr val="lt1"/>
                          </a:solidFill>
                          <a:latin typeface="Calibri"/>
                          <a:ea typeface="Calibri"/>
                          <a:cs typeface="Calibri"/>
                          <a:sym typeface="Calibri"/>
                        </a:rPr>
                        <a:t>CONTAGEM</a:t>
                      </a:r>
                      <a:r>
                        <a:rPr b="1" lang="pt-BR" sz="1400">
                          <a:solidFill>
                            <a:schemeClr val="lt1"/>
                          </a:solidFill>
                          <a:latin typeface="Calibri"/>
                          <a:ea typeface="Calibri"/>
                          <a:cs typeface="Calibri"/>
                          <a:sym typeface="Calibri"/>
                        </a:rPr>
                        <a:t> DE RETICULÓCITOS BAIXA</a:t>
                      </a:r>
                      <a:r>
                        <a:rPr b="1" lang="pt-BR" sz="1400">
                          <a:solidFill>
                            <a:schemeClr val="lt1"/>
                          </a:solidFill>
                          <a:latin typeface="Calibri"/>
                          <a:ea typeface="Calibri"/>
                          <a:cs typeface="Calibri"/>
                          <a:sym typeface="Calibri"/>
                        </a:rPr>
                        <a:t>/NORMAL</a:t>
                      </a:r>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r>
              <a:tr h="284550">
                <a:tc>
                  <a:txBody>
                    <a:bodyPr/>
                    <a:lstStyle/>
                    <a:p>
                      <a:pPr indent="0" lvl="0" marL="0" marR="0" rtl="0" algn="l">
                        <a:spcBef>
                          <a:spcPts val="0"/>
                        </a:spcBef>
                        <a:spcAft>
                          <a:spcPts val="0"/>
                        </a:spcAft>
                        <a:buNone/>
                      </a:pPr>
                      <a:r>
                        <a:rPr b="0" i="0" lang="pt-BR" sz="1200">
                          <a:solidFill>
                            <a:schemeClr val="dk2"/>
                          </a:solidFill>
                          <a:latin typeface="Calibri"/>
                          <a:ea typeface="Calibri"/>
                          <a:cs typeface="Calibri"/>
                          <a:sym typeface="Calibri"/>
                        </a:rPr>
                        <a:t>IMO (p.</a:t>
                      </a:r>
                      <a:r>
                        <a:rPr b="1" lang="pt-BR" sz="1200">
                          <a:solidFill>
                            <a:schemeClr val="dk2"/>
                          </a:solidFill>
                          <a:latin typeface="Calibri"/>
                          <a:ea typeface="Calibri"/>
                          <a:cs typeface="Calibri"/>
                          <a:sym typeface="Calibri"/>
                        </a:rPr>
                        <a:t> ex.</a:t>
                      </a:r>
                      <a:r>
                        <a:rPr b="1" lang="pt-BR" sz="1200">
                          <a:solidFill>
                            <a:schemeClr val="dk2"/>
                          </a:solidFill>
                          <a:latin typeface="Calibri"/>
                          <a:ea typeface="Calibri"/>
                          <a:cs typeface="Calibri"/>
                          <a:sym typeface="Calibri"/>
                        </a:rPr>
                        <a:t>, AA ou SMD)</a:t>
                      </a:r>
                      <a:endParaRPr/>
                    </a:p>
                  </a:txBody>
                  <a:tcPr marT="24000" marB="24000" marR="121925" marL="121925" anchor="ctr">
                    <a:lnL cap="flat" cmpd="sng" w="9525">
                      <a:solidFill>
                        <a:srgbClr val="000000">
                          <a:alpha val="0"/>
                        </a:srgbClr>
                      </a:solidFill>
                      <a:prstDash val="solid"/>
                      <a:round/>
                      <a:headEnd len="sm" w="sm" type="none"/>
                      <a:tailEnd len="sm" w="sm" type="none"/>
                    </a:lnL>
                    <a:lnR cap="flat" cmpd="sng" w="12700">
                      <a:solidFill>
                        <a:schemeClr val="dk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pt-BR" sz="1200">
                          <a:latin typeface="Calibri"/>
                          <a:ea typeface="Calibri"/>
                          <a:cs typeface="Calibri"/>
                          <a:sym typeface="Calibri"/>
                        </a:rPr>
                        <a:t>Seguir paralelamente as recomendações para a IMO subjacente</a:t>
                      </a:r>
                      <a:endParaRPr b="0" i="0" sz="1200">
                        <a:solidFill>
                          <a:srgbClr val="283C8C"/>
                        </a:solidFill>
                        <a:latin typeface="Calibri"/>
                        <a:ea typeface="Calibri"/>
                        <a:cs typeface="Calibri"/>
                        <a:sym typeface="Calibri"/>
                      </a:endParaRPr>
                    </a:p>
                  </a:txBody>
                  <a:tcPr marT="24000" marB="24000" marR="121925" marL="121925" anchor="ctr">
                    <a:lnL cap="flat" cmpd="sng" w="12700">
                      <a:solidFill>
                        <a:schemeClr val="dk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4550">
                <a:tc>
                  <a:txBody>
                    <a:bodyPr/>
                    <a:lstStyle/>
                    <a:p>
                      <a:pPr indent="0" lvl="0" marL="0" marR="0" rtl="0" algn="l">
                        <a:spcBef>
                          <a:spcPts val="0"/>
                        </a:spcBef>
                        <a:spcAft>
                          <a:spcPts val="0"/>
                        </a:spcAft>
                        <a:buNone/>
                      </a:pPr>
                      <a:r>
                        <a:rPr b="0" i="0" lang="pt-BR" sz="1200">
                          <a:solidFill>
                            <a:schemeClr val="dk2"/>
                          </a:solidFill>
                          <a:latin typeface="Calibri"/>
                          <a:ea typeface="Calibri"/>
                          <a:cs typeface="Calibri"/>
                          <a:sym typeface="Calibri"/>
                        </a:rPr>
                        <a:t>Deficiência</a:t>
                      </a:r>
                      <a:r>
                        <a:rPr b="1" lang="pt-BR" sz="1200">
                          <a:solidFill>
                            <a:schemeClr val="dk2"/>
                          </a:solidFill>
                          <a:latin typeface="Calibri"/>
                          <a:ea typeface="Calibri"/>
                          <a:cs typeface="Calibri"/>
                          <a:sym typeface="Calibri"/>
                        </a:rPr>
                        <a:t> de folato</a:t>
                      </a:r>
                      <a:endParaRPr b="1" sz="1200">
                        <a:solidFill>
                          <a:schemeClr val="dk2"/>
                        </a:solidFill>
                        <a:latin typeface="Calibri"/>
                        <a:ea typeface="Calibri"/>
                        <a:cs typeface="Calibri"/>
                        <a:sym typeface="Calibri"/>
                      </a:endParaRPr>
                    </a:p>
                  </a:txBody>
                  <a:tcPr marT="24000" marB="24000" marR="121925" marL="121925" anchor="ctr">
                    <a:lnL cap="flat" cmpd="sng" w="9525">
                      <a:solidFill>
                        <a:srgbClr val="000000">
                          <a:alpha val="0"/>
                        </a:srgbClr>
                      </a:solidFill>
                      <a:prstDash val="solid"/>
                      <a:round/>
                      <a:headEnd len="sm" w="sm" type="none"/>
                      <a:tailEnd len="sm" w="sm" type="none"/>
                    </a:lnL>
                    <a:lnR cap="flat" cmpd="sng" w="12700">
                      <a:solidFill>
                        <a:schemeClr val="dk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200">
                          <a:latin typeface="Calibri"/>
                          <a:ea typeface="Calibri"/>
                          <a:cs typeface="Calibri"/>
                          <a:sym typeface="Calibri"/>
                        </a:rPr>
                        <a:t>Suplementação de ácido fólico</a:t>
                      </a:r>
                      <a:endParaRPr b="0" i="0" sz="1200">
                        <a:solidFill>
                          <a:srgbClr val="283C8C"/>
                        </a:solidFill>
                        <a:latin typeface="Calibri"/>
                        <a:ea typeface="Calibri"/>
                        <a:cs typeface="Calibri"/>
                        <a:sym typeface="Calibri"/>
                      </a:endParaRPr>
                    </a:p>
                  </a:txBody>
                  <a:tcPr marT="24000" marB="24000" marR="121925" marL="121925" anchor="ctr">
                    <a:lnL cap="flat" cmpd="sng" w="12700">
                      <a:solidFill>
                        <a:schemeClr val="dk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4550">
                <a:tc>
                  <a:txBody>
                    <a:bodyPr/>
                    <a:lstStyle/>
                    <a:p>
                      <a:pPr indent="0" lvl="0" marL="0" marR="0" rtl="0" algn="l">
                        <a:spcBef>
                          <a:spcPts val="0"/>
                        </a:spcBef>
                        <a:spcAft>
                          <a:spcPts val="0"/>
                        </a:spcAft>
                        <a:buNone/>
                      </a:pPr>
                      <a:r>
                        <a:rPr b="0" i="0" lang="pt-BR" sz="1200">
                          <a:solidFill>
                            <a:schemeClr val="dk2"/>
                          </a:solidFill>
                          <a:latin typeface="Calibri"/>
                          <a:ea typeface="Calibri"/>
                          <a:cs typeface="Calibri"/>
                          <a:sym typeface="Calibri"/>
                        </a:rPr>
                        <a:t>Deficiência relativa de eritropoietina</a:t>
                      </a:r>
                      <a:endParaRPr/>
                    </a:p>
                  </a:txBody>
                  <a:tcPr marT="24000" marB="24000" marR="121925" marL="121925" anchor="ctr">
                    <a:lnL cap="flat" cmpd="sng" w="9525">
                      <a:solidFill>
                        <a:srgbClr val="000000">
                          <a:alpha val="0"/>
                        </a:srgbClr>
                      </a:solidFill>
                      <a:prstDash val="solid"/>
                      <a:round/>
                      <a:headEnd len="sm" w="sm" type="none"/>
                      <a:tailEnd len="sm" w="sm" type="none"/>
                    </a:lnL>
                    <a:lnR cap="flat" cmpd="sng" w="12700">
                      <a:solidFill>
                        <a:schemeClr val="dk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200">
                          <a:latin typeface="Calibri"/>
                          <a:ea typeface="Calibri"/>
                          <a:cs typeface="Calibri"/>
                          <a:sym typeface="Calibri"/>
                        </a:rPr>
                        <a:t>Su</a:t>
                      </a:r>
                      <a:r>
                        <a:rPr b="0" i="0" lang="pt-BR" sz="1200">
                          <a:latin typeface="Calibri"/>
                          <a:ea typeface="Calibri"/>
                          <a:cs typeface="Calibri"/>
                          <a:sym typeface="Calibri"/>
                        </a:rPr>
                        <a:t>plementaçã</a:t>
                      </a:r>
                      <a:r>
                        <a:rPr lang="pt-BR" sz="1200">
                          <a:latin typeface="Calibri"/>
                          <a:ea typeface="Calibri"/>
                          <a:cs typeface="Calibri"/>
                          <a:sym typeface="Calibri"/>
                        </a:rPr>
                        <a:t>o com eritropoietina exógena</a:t>
                      </a:r>
                      <a:endParaRPr b="0" i="0" sz="1200">
                        <a:solidFill>
                          <a:srgbClr val="283C8C"/>
                        </a:solidFill>
                        <a:latin typeface="Calibri"/>
                        <a:ea typeface="Calibri"/>
                        <a:cs typeface="Calibri"/>
                        <a:sym typeface="Calibri"/>
                      </a:endParaRPr>
                    </a:p>
                  </a:txBody>
                  <a:tcPr marT="24000" marB="24000" marR="121925" marL="121925" anchor="ctr">
                    <a:lnL cap="flat" cmpd="sng" w="12700">
                      <a:solidFill>
                        <a:schemeClr val="dk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4550">
                <a:tc>
                  <a:txBody>
                    <a:bodyPr/>
                    <a:lstStyle/>
                    <a:p>
                      <a:pPr indent="0" lvl="0" marL="0" marR="0" rtl="0" algn="l">
                        <a:spcBef>
                          <a:spcPts val="0"/>
                        </a:spcBef>
                        <a:spcAft>
                          <a:spcPts val="0"/>
                        </a:spcAft>
                        <a:buNone/>
                      </a:pPr>
                      <a:r>
                        <a:rPr b="0" i="0" lang="pt-BR" sz="1200">
                          <a:solidFill>
                            <a:schemeClr val="dk2"/>
                          </a:solidFill>
                          <a:latin typeface="Calibri"/>
                          <a:ea typeface="Calibri"/>
                          <a:cs typeface="Calibri"/>
                          <a:sym typeface="Calibri"/>
                        </a:rPr>
                        <a:t>Sobrecarga de ferro</a:t>
                      </a:r>
                      <a:endParaRPr/>
                    </a:p>
                  </a:txBody>
                  <a:tcPr marT="24000" marB="24000" marR="121925" marL="121925" anchor="ctr">
                    <a:lnL cap="flat" cmpd="sng" w="9525">
                      <a:solidFill>
                        <a:srgbClr val="000000">
                          <a:alpha val="0"/>
                        </a:srgbClr>
                      </a:solidFill>
                      <a:prstDash val="solid"/>
                      <a:round/>
                      <a:headEnd len="sm" w="sm" type="none"/>
                      <a:tailEnd len="sm" w="sm" type="none"/>
                    </a:lnL>
                    <a:lnR cap="flat" cmpd="sng" w="12700">
                      <a:solidFill>
                        <a:schemeClr val="dk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200">
                          <a:latin typeface="Calibri"/>
                          <a:ea typeface="Calibri"/>
                          <a:cs typeface="Calibri"/>
                          <a:sym typeface="Calibri"/>
                        </a:rPr>
                        <a:t>Terapia de quelação de ferro</a:t>
                      </a:r>
                      <a:endParaRPr b="0" i="0" sz="1200">
                        <a:solidFill>
                          <a:srgbClr val="283C8C"/>
                        </a:solidFill>
                        <a:latin typeface="Calibri"/>
                        <a:ea typeface="Calibri"/>
                        <a:cs typeface="Calibri"/>
                        <a:sym typeface="Calibri"/>
                      </a:endParaRPr>
                    </a:p>
                  </a:txBody>
                  <a:tcPr marT="24000" marB="24000" marR="121925" marL="121925" anchor="ctr">
                    <a:lnL cap="flat" cmpd="sng" w="12700">
                      <a:solidFill>
                        <a:schemeClr val="dk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45100">
                <a:tc gridSpan="2">
                  <a:txBody>
                    <a:bodyPr/>
                    <a:lstStyle/>
                    <a:p>
                      <a:pPr indent="0" lvl="0" marL="0" marR="0" rtl="0" algn="ctr">
                        <a:spcBef>
                          <a:spcPts val="0"/>
                        </a:spcBef>
                        <a:spcAft>
                          <a:spcPts val="0"/>
                        </a:spcAft>
                        <a:buNone/>
                      </a:pPr>
                      <a:r>
                        <a:rPr b="0" i="0" lang="pt-BR" sz="1200">
                          <a:solidFill>
                            <a:schemeClr val="lt1"/>
                          </a:solidFill>
                          <a:latin typeface="Calibri"/>
                          <a:ea typeface="Calibri"/>
                          <a:cs typeface="Calibri"/>
                          <a:sym typeface="Calibri"/>
                        </a:rPr>
                        <a:t>CONTAGEM</a:t>
                      </a:r>
                      <a:r>
                        <a:rPr b="1" lang="pt-BR" sz="1200">
                          <a:solidFill>
                            <a:schemeClr val="lt1"/>
                          </a:solidFill>
                          <a:latin typeface="Calibri"/>
                          <a:ea typeface="Calibri"/>
                          <a:cs typeface="Calibri"/>
                          <a:sym typeface="Calibri"/>
                        </a:rPr>
                        <a:t> DE RETICULÓCITOS ELEVADA</a:t>
                      </a:r>
                      <a:endParaRPr b="1" sz="1200">
                        <a:solidFill>
                          <a:schemeClr val="lt1"/>
                        </a:solidFill>
                        <a:latin typeface="Calibri"/>
                        <a:ea typeface="Calibri"/>
                        <a:cs typeface="Calibri"/>
                        <a:sym typeface="Calibri"/>
                      </a:endParaRPr>
                    </a:p>
                  </a:txBody>
                  <a:tcPr marT="60950" marB="60950" marR="121925" marL="1219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r>
              <a:tr h="284550">
                <a:tc>
                  <a:txBody>
                    <a:bodyPr/>
                    <a:lstStyle/>
                    <a:p>
                      <a:pPr indent="0" lvl="0" marL="0" marR="0" rtl="0" algn="l">
                        <a:spcBef>
                          <a:spcPts val="0"/>
                        </a:spcBef>
                        <a:spcAft>
                          <a:spcPts val="0"/>
                        </a:spcAft>
                        <a:buNone/>
                      </a:pPr>
                      <a:r>
                        <a:rPr b="0" i="0" lang="pt-BR" sz="1200">
                          <a:solidFill>
                            <a:schemeClr val="dk2"/>
                          </a:solidFill>
                          <a:latin typeface="Calibri"/>
                          <a:ea typeface="Calibri"/>
                          <a:cs typeface="Calibri"/>
                          <a:sym typeface="Calibri"/>
                        </a:rPr>
                        <a:t>Hemólise intravascular de escape</a:t>
                      </a:r>
                      <a:endParaRPr/>
                    </a:p>
                  </a:txBody>
                  <a:tcPr marT="24000" marB="24000" marR="121925" marL="121925" anchor="ctr">
                    <a:lnL cap="flat" cmpd="sng" w="9525">
                      <a:solidFill>
                        <a:srgbClr val="000000">
                          <a:alpha val="0"/>
                        </a:srgbClr>
                      </a:solidFill>
                      <a:prstDash val="solid"/>
                      <a:round/>
                      <a:headEnd len="sm" w="sm" type="none"/>
                      <a:tailEnd len="sm" w="sm" type="none"/>
                    </a:lnL>
                    <a:lnR cap="flat" cmpd="sng" w="12700">
                      <a:solidFill>
                        <a:schemeClr val="dk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200">
                          <a:latin typeface="Calibri"/>
                          <a:ea typeface="Calibri"/>
                          <a:cs typeface="Calibri"/>
                          <a:sym typeface="Calibri"/>
                        </a:rPr>
                        <a:t>Resolução do evento ativador/dose adicional ou ajuste do inibidor do complemento</a:t>
                      </a:r>
                      <a:endParaRPr b="0" i="0" sz="1200">
                        <a:solidFill>
                          <a:srgbClr val="283C8C"/>
                        </a:solidFill>
                        <a:latin typeface="Calibri"/>
                        <a:ea typeface="Calibri"/>
                        <a:cs typeface="Calibri"/>
                        <a:sym typeface="Calibri"/>
                      </a:endParaRPr>
                    </a:p>
                  </a:txBody>
                  <a:tcPr marT="24000" marB="24000" marR="121925" marL="121925" anchor="ctr">
                    <a:lnL cap="flat" cmpd="sng" w="12700">
                      <a:solidFill>
                        <a:schemeClr val="dk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4550">
                <a:tc>
                  <a:txBody>
                    <a:bodyPr/>
                    <a:lstStyle/>
                    <a:p>
                      <a:pPr indent="0" lvl="0" marL="0" marR="0" rtl="0" algn="l">
                        <a:spcBef>
                          <a:spcPts val="0"/>
                        </a:spcBef>
                        <a:spcAft>
                          <a:spcPts val="0"/>
                        </a:spcAft>
                        <a:buNone/>
                      </a:pPr>
                      <a:r>
                        <a:rPr b="0" i="0" lang="pt-BR" sz="1200">
                          <a:solidFill>
                            <a:schemeClr val="dk2"/>
                          </a:solidFill>
                          <a:latin typeface="Calibri"/>
                          <a:ea typeface="Calibri"/>
                          <a:cs typeface="Calibri"/>
                          <a:sym typeface="Calibri"/>
                        </a:rPr>
                        <a:t>Hemólise extravascular clinicamente significativa</a:t>
                      </a:r>
                      <a:endParaRPr/>
                    </a:p>
                  </a:txBody>
                  <a:tcPr marT="24000" marB="24000" marR="121925" marL="121925" anchor="ctr">
                    <a:lnL cap="flat" cmpd="sng" w="9525">
                      <a:solidFill>
                        <a:srgbClr val="000000">
                          <a:alpha val="0"/>
                        </a:srgbClr>
                      </a:solidFill>
                      <a:prstDash val="solid"/>
                      <a:round/>
                      <a:headEnd len="sm" w="sm" type="none"/>
                      <a:tailEnd len="sm" w="sm" type="none"/>
                    </a:lnL>
                    <a:lnR cap="flat" cmpd="sng" w="12700">
                      <a:solidFill>
                        <a:schemeClr val="dk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200">
                          <a:latin typeface="Calibri"/>
                          <a:ea typeface="Calibri"/>
                          <a:cs typeface="Calibri"/>
                          <a:sym typeface="Calibri"/>
                        </a:rPr>
                        <a:t>Considerar inibição do complemento proximal</a:t>
                      </a:r>
                      <a:r>
                        <a:rPr baseline="30000" lang="pt-BR" sz="1200">
                          <a:latin typeface="Calibri"/>
                          <a:ea typeface="Calibri"/>
                          <a:cs typeface="Calibri"/>
                          <a:sym typeface="Calibri"/>
                        </a:rPr>
                        <a:t>a</a:t>
                      </a:r>
                      <a:endParaRPr b="0" i="0" sz="1200">
                        <a:solidFill>
                          <a:srgbClr val="283C8C"/>
                        </a:solidFill>
                        <a:latin typeface="Calibri"/>
                        <a:ea typeface="Calibri"/>
                        <a:cs typeface="Calibri"/>
                        <a:sym typeface="Calibri"/>
                      </a:endParaRPr>
                    </a:p>
                  </a:txBody>
                  <a:tcPr marT="24000" marB="24000" marR="121925" marL="121925" anchor="ctr">
                    <a:lnL cap="flat" cmpd="sng" w="12700">
                      <a:solidFill>
                        <a:schemeClr val="dk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4550">
                <a:tc>
                  <a:txBody>
                    <a:bodyPr/>
                    <a:lstStyle/>
                    <a:p>
                      <a:pPr indent="0" lvl="0" marL="0" marR="0" rtl="0" algn="l">
                        <a:spcBef>
                          <a:spcPts val="0"/>
                        </a:spcBef>
                        <a:spcAft>
                          <a:spcPts val="0"/>
                        </a:spcAft>
                        <a:buNone/>
                      </a:pPr>
                      <a:r>
                        <a:rPr b="0" i="0" lang="pt-BR" sz="1200">
                          <a:solidFill>
                            <a:schemeClr val="dk2"/>
                          </a:solidFill>
                          <a:latin typeface="Calibri"/>
                          <a:ea typeface="Calibri"/>
                          <a:cs typeface="Calibri"/>
                          <a:sym typeface="Calibri"/>
                        </a:rPr>
                        <a:t>Hiperesplenismo</a:t>
                      </a:r>
                      <a:endParaRPr b="0" i="0" sz="1200">
                        <a:solidFill>
                          <a:schemeClr val="dk2"/>
                        </a:solidFill>
                        <a:latin typeface="Calibri"/>
                        <a:ea typeface="Calibri"/>
                        <a:cs typeface="Calibri"/>
                        <a:sym typeface="Calibri"/>
                      </a:endParaRPr>
                    </a:p>
                  </a:txBody>
                  <a:tcPr marT="24000" marB="24000" marR="121925" marL="121925" anchor="ctr">
                    <a:lnL cap="flat" cmpd="sng" w="9525">
                      <a:solidFill>
                        <a:srgbClr val="000000">
                          <a:alpha val="0"/>
                        </a:srgbClr>
                      </a:solidFill>
                      <a:prstDash val="solid"/>
                      <a:round/>
                      <a:headEnd len="sm" w="sm" type="none"/>
                      <a:tailEnd len="sm" w="sm" type="none"/>
                    </a:lnL>
                    <a:lnR cap="flat" cmpd="sng" w="12700">
                      <a:solidFill>
                        <a:schemeClr val="dk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200">
                          <a:latin typeface="Calibri"/>
                          <a:ea typeface="Calibri"/>
                          <a:cs typeface="Calibri"/>
                          <a:sym typeface="Calibri"/>
                        </a:rPr>
                        <a:t>Embolização esplênica em casos selecionados</a:t>
                      </a:r>
                      <a:endParaRPr b="0" i="0" sz="1200">
                        <a:solidFill>
                          <a:srgbClr val="283C8C"/>
                        </a:solidFill>
                        <a:latin typeface="Calibri"/>
                        <a:ea typeface="Calibri"/>
                        <a:cs typeface="Calibri"/>
                        <a:sym typeface="Calibri"/>
                      </a:endParaRPr>
                    </a:p>
                  </a:txBody>
                  <a:tcPr marT="24000" marB="24000" marR="121925" marL="121925" anchor="ctr">
                    <a:lnL cap="flat" cmpd="sng" w="12700">
                      <a:solidFill>
                        <a:schemeClr val="dk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4550">
                <a:tc>
                  <a:txBody>
                    <a:bodyPr/>
                    <a:lstStyle/>
                    <a:p>
                      <a:pPr indent="0" lvl="0" marL="0" marR="0" rtl="0" algn="l">
                        <a:spcBef>
                          <a:spcPts val="0"/>
                        </a:spcBef>
                        <a:spcAft>
                          <a:spcPts val="0"/>
                        </a:spcAft>
                        <a:buNone/>
                      </a:pPr>
                      <a:r>
                        <a:rPr b="0" i="0" lang="pt-BR" sz="1200">
                          <a:solidFill>
                            <a:schemeClr val="dk2"/>
                          </a:solidFill>
                          <a:latin typeface="Calibri"/>
                          <a:ea typeface="Calibri"/>
                          <a:cs typeface="Calibri"/>
                          <a:sym typeface="Calibri"/>
                        </a:rPr>
                        <a:t>Sangramento</a:t>
                      </a:r>
                      <a:endParaRPr/>
                    </a:p>
                  </a:txBody>
                  <a:tcPr marT="24000" marB="24000" marR="121925" marL="121925" anchor="ctr">
                    <a:lnL cap="flat" cmpd="sng" w="9525">
                      <a:solidFill>
                        <a:srgbClr val="000000">
                          <a:alpha val="0"/>
                        </a:srgbClr>
                      </a:solidFill>
                      <a:prstDash val="solid"/>
                      <a:round/>
                      <a:headEnd len="sm" w="sm" type="none"/>
                      <a:tailEnd len="sm" w="sm" type="none"/>
                    </a:lnL>
                    <a:lnR cap="flat" cmpd="sng" w="12700">
                      <a:solidFill>
                        <a:schemeClr val="dk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200">
                          <a:latin typeface="Calibri"/>
                          <a:ea typeface="Calibri"/>
                          <a:cs typeface="Calibri"/>
                          <a:sym typeface="Calibri"/>
                        </a:rPr>
                        <a:t>Direcionadas à causa</a:t>
                      </a:r>
                      <a:endParaRPr b="0" i="0" sz="1200">
                        <a:solidFill>
                          <a:srgbClr val="283C8C"/>
                        </a:solidFill>
                        <a:latin typeface="Calibri"/>
                        <a:ea typeface="Calibri"/>
                        <a:cs typeface="Calibri"/>
                        <a:sym typeface="Calibri"/>
                      </a:endParaRPr>
                    </a:p>
                  </a:txBody>
                  <a:tcPr marT="24000" marB="24000" marR="121925" marL="121925" anchor="ctr">
                    <a:lnL cap="flat" cmpd="sng" w="12700">
                      <a:solidFill>
                        <a:schemeClr val="dk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4550">
                <a:tc>
                  <a:txBody>
                    <a:bodyPr/>
                    <a:lstStyle/>
                    <a:p>
                      <a:pPr indent="0" lvl="0" marL="0" marR="0" rtl="0" algn="l">
                        <a:spcBef>
                          <a:spcPts val="0"/>
                        </a:spcBef>
                        <a:spcAft>
                          <a:spcPts val="0"/>
                        </a:spcAft>
                        <a:buNone/>
                      </a:pPr>
                      <a:r>
                        <a:rPr b="0" i="0" lang="pt-BR" sz="1200">
                          <a:solidFill>
                            <a:schemeClr val="dk2"/>
                          </a:solidFill>
                          <a:latin typeface="Calibri"/>
                          <a:ea typeface="Calibri"/>
                          <a:cs typeface="Calibri"/>
                          <a:sym typeface="Calibri"/>
                        </a:rPr>
                        <a:t>Aloanticorpos</a:t>
                      </a:r>
                      <a:endParaRPr/>
                    </a:p>
                  </a:txBody>
                  <a:tcPr marT="24000" marB="24000" marR="121925" marL="121925" anchor="ctr">
                    <a:lnL cap="flat" cmpd="sng" w="9525">
                      <a:solidFill>
                        <a:srgbClr val="000000">
                          <a:alpha val="0"/>
                        </a:srgbClr>
                      </a:solidFill>
                      <a:prstDash val="solid"/>
                      <a:round/>
                      <a:headEnd len="sm" w="sm" type="none"/>
                      <a:tailEnd len="sm" w="sm" type="none"/>
                    </a:lnL>
                    <a:lnR cap="flat" cmpd="sng" w="12700">
                      <a:solidFill>
                        <a:schemeClr val="dk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200">
                          <a:latin typeface="Calibri"/>
                          <a:ea typeface="Calibri"/>
                          <a:cs typeface="Calibri"/>
                          <a:sym typeface="Calibri"/>
                        </a:rPr>
                        <a:t>Recomendações de transfusão de sangue</a:t>
                      </a:r>
                      <a:endParaRPr b="0" i="0" sz="1200">
                        <a:solidFill>
                          <a:srgbClr val="283C8C"/>
                        </a:solidFill>
                        <a:latin typeface="Calibri"/>
                        <a:ea typeface="Calibri"/>
                        <a:cs typeface="Calibri"/>
                        <a:sym typeface="Calibri"/>
                      </a:endParaRPr>
                    </a:p>
                  </a:txBody>
                  <a:tcPr marT="24000" marB="24000" marR="121925" marL="121925" anchor="ctr">
                    <a:lnL cap="flat" cmpd="sng" w="12700">
                      <a:solidFill>
                        <a:schemeClr val="dk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84550">
                <a:tc>
                  <a:txBody>
                    <a:bodyPr/>
                    <a:lstStyle/>
                    <a:p>
                      <a:pPr indent="0" lvl="0" marL="0" marR="0" rtl="0" algn="l">
                        <a:spcBef>
                          <a:spcPts val="0"/>
                        </a:spcBef>
                        <a:spcAft>
                          <a:spcPts val="0"/>
                        </a:spcAft>
                        <a:buNone/>
                      </a:pPr>
                      <a:r>
                        <a:rPr b="0" i="0" lang="pt-BR" sz="1200">
                          <a:solidFill>
                            <a:schemeClr val="dk2"/>
                          </a:solidFill>
                          <a:latin typeface="Calibri"/>
                          <a:ea typeface="Calibri"/>
                          <a:cs typeface="Calibri"/>
                          <a:sym typeface="Calibri"/>
                        </a:rPr>
                        <a:t>Eritropoiese inefetiva (p. ex., SMD)</a:t>
                      </a:r>
                      <a:endParaRPr/>
                    </a:p>
                  </a:txBody>
                  <a:tcPr marT="24000" marB="24000" marR="121925" marL="121925" anchor="ctr">
                    <a:lnL cap="flat" cmpd="sng" w="9525">
                      <a:solidFill>
                        <a:srgbClr val="000000">
                          <a:alpha val="0"/>
                        </a:srgbClr>
                      </a:solidFill>
                      <a:prstDash val="solid"/>
                      <a:round/>
                      <a:headEnd len="sm" w="sm" type="none"/>
                      <a:tailEnd len="sm" w="sm" type="none"/>
                    </a:lnL>
                    <a:lnR cap="flat" cmpd="sng" w="12700">
                      <a:solidFill>
                        <a:schemeClr val="dk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pt-BR" sz="1200">
                          <a:latin typeface="Calibri"/>
                          <a:ea typeface="Calibri"/>
                          <a:cs typeface="Calibri"/>
                          <a:sym typeface="Calibri"/>
                        </a:rPr>
                        <a:t>Seguir paralelamente</a:t>
                      </a:r>
                      <a:r>
                        <a:rPr lang="pt-BR" sz="1200">
                          <a:latin typeface="Calibri"/>
                          <a:ea typeface="Calibri"/>
                          <a:cs typeface="Calibri"/>
                          <a:sym typeface="Calibri"/>
                        </a:rPr>
                        <a:t> as recomendações para a IMO subjacente</a:t>
                      </a:r>
                      <a:endParaRPr b="0" i="0" sz="1200">
                        <a:solidFill>
                          <a:srgbClr val="283C8C"/>
                        </a:solidFill>
                        <a:latin typeface="Calibri"/>
                        <a:ea typeface="Calibri"/>
                        <a:cs typeface="Calibri"/>
                        <a:sym typeface="Calibri"/>
                      </a:endParaRPr>
                    </a:p>
                  </a:txBody>
                  <a:tcPr marT="24000" marB="24000" marR="121925" marL="121925" anchor="ctr">
                    <a:lnL cap="flat" cmpd="sng" w="12700">
                      <a:solidFill>
                        <a:schemeClr val="dk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74"/>
                                        </p:tgtEl>
                                        <p:attrNameLst>
                                          <p:attrName>style.visibility</p:attrName>
                                        </p:attrNameLst>
                                      </p:cBhvr>
                                      <p:to>
                                        <p:strVal val="visible"/>
                                      </p:to>
                                    </p:set>
                                    <p:animEffect filter="fade" transition="in">
                                      <p:cBhvr>
                                        <p:cTn dur="500"/>
                                        <p:tgtEl>
                                          <p:spTgt spid="1574"/>
                                        </p:tgtEl>
                                      </p:cBhvr>
                                    </p:animEffect>
                                  </p:childTnLst>
                                </p:cTn>
                              </p:par>
                              <p:par>
                                <p:cTn fill="hold" nodeType="withEffect" presetClass="entr" presetID="2" presetSubtype="8">
                                  <p:stCondLst>
                                    <p:cond delay="0"/>
                                  </p:stCondLst>
                                  <p:childTnLst>
                                    <p:set>
                                      <p:cBhvr>
                                        <p:cTn dur="1" fill="hold">
                                          <p:stCondLst>
                                            <p:cond delay="0"/>
                                          </p:stCondLst>
                                        </p:cTn>
                                        <p:tgtEl>
                                          <p:spTgt spid="1578"/>
                                        </p:tgtEl>
                                        <p:attrNameLst>
                                          <p:attrName>style.visibility</p:attrName>
                                        </p:attrNameLst>
                                      </p:cBhvr>
                                      <p:to>
                                        <p:strVal val="visible"/>
                                      </p:to>
                                    </p:set>
                                    <p:anim calcmode="lin" valueType="num">
                                      <p:cBhvr additive="base">
                                        <p:cTn dur="500"/>
                                        <p:tgtEl>
                                          <p:spTgt spid="157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579"/>
                                        </p:tgtEl>
                                        <p:attrNameLst>
                                          <p:attrName>style.visibility</p:attrName>
                                        </p:attrNameLst>
                                      </p:cBhvr>
                                      <p:to>
                                        <p:strVal val="visible"/>
                                      </p:to>
                                    </p:set>
                                    <p:anim calcmode="lin" valueType="num">
                                      <p:cBhvr additive="base">
                                        <p:cTn dur="500"/>
                                        <p:tgtEl>
                                          <p:spTgt spid="157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580"/>
                                        </p:tgtEl>
                                        <p:attrNameLst>
                                          <p:attrName>style.visibility</p:attrName>
                                        </p:attrNameLst>
                                      </p:cBhvr>
                                      <p:to>
                                        <p:strVal val="visible"/>
                                      </p:to>
                                    </p:set>
                                    <p:anim calcmode="lin" valueType="num">
                                      <p:cBhvr additive="base">
                                        <p:cTn dur="500"/>
                                        <p:tgtEl>
                                          <p:spTgt spid="1580"/>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1581"/>
                                        </p:tgtEl>
                                        <p:attrNameLst>
                                          <p:attrName>style.visibility</p:attrName>
                                        </p:attrNameLst>
                                      </p:cBhvr>
                                      <p:to>
                                        <p:strVal val="visible"/>
                                      </p:to>
                                    </p:set>
                                    <p:animEffect filter="fade" transition="in">
                                      <p:cBhvr>
                                        <p:cTn dur="500"/>
                                        <p:tgtEl>
                                          <p:spTgt spid="158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5" name="Shape 1585"/>
        <p:cNvGrpSpPr/>
        <p:nvPr/>
      </p:nvGrpSpPr>
      <p:grpSpPr>
        <a:xfrm>
          <a:off x="0" y="0"/>
          <a:ext cx="0" cy="0"/>
          <a:chOff x="0" y="0"/>
          <a:chExt cx="0" cy="0"/>
        </a:xfrm>
      </p:grpSpPr>
      <p:pic>
        <p:nvPicPr>
          <p:cNvPr id="1586" name="Google Shape;1586;p32"/>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587" name="Google Shape;1587;p32"/>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88" name="Google Shape;1588;p32"/>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589" name="Google Shape;1589;p32"/>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590" name="Google Shape;1590;p32"/>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591" name="Google Shape;1591;p32"/>
          <p:cNvSpPr/>
          <p:nvPr/>
        </p:nvSpPr>
        <p:spPr>
          <a:xfrm>
            <a:off x="5130144" y="3152376"/>
            <a:ext cx="6115030" cy="163121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4000"/>
              <a:buFont typeface="Lustria"/>
              <a:buNone/>
            </a:pPr>
            <a:r>
              <a:rPr b="1" i="0" lang="pt-BR" sz="4000" u="none" cap="none" strike="noStrike">
                <a:solidFill>
                  <a:srgbClr val="FFFFFF"/>
                </a:solidFill>
                <a:latin typeface="Lustria"/>
                <a:ea typeface="Lustria"/>
                <a:cs typeface="Lustria"/>
                <a:sym typeface="Lustria"/>
              </a:rPr>
              <a:t>QUADRO</a:t>
            </a:r>
            <a:br>
              <a:rPr b="1" i="0" lang="pt-BR" sz="4000" u="none" cap="none" strike="noStrike">
                <a:solidFill>
                  <a:srgbClr val="FFFFFF"/>
                </a:solidFill>
                <a:latin typeface="Lustria"/>
                <a:ea typeface="Lustria"/>
                <a:cs typeface="Lustria"/>
                <a:sym typeface="Lustria"/>
              </a:rPr>
            </a:br>
            <a:r>
              <a:rPr b="1" i="0" lang="pt-BR" sz="6000" u="none" cap="none" strike="noStrike">
                <a:solidFill>
                  <a:srgbClr val="FFFFFF"/>
                </a:solidFill>
                <a:latin typeface="Lustria"/>
                <a:ea typeface="Lustria"/>
                <a:cs typeface="Lustria"/>
                <a:sym typeface="Lustria"/>
              </a:rPr>
              <a:t>CLÍNICO</a:t>
            </a:r>
            <a:endParaRPr b="1" i="0" sz="4800" u="none" cap="none" strike="noStrike">
              <a:solidFill>
                <a:srgbClr val="FFFFFF"/>
              </a:solidFill>
              <a:latin typeface="Lustria"/>
              <a:ea typeface="Lustria"/>
              <a:cs typeface="Lustria"/>
              <a:sym typeface="Lustria"/>
            </a:endParaRPr>
          </a:p>
        </p:txBody>
      </p:sp>
      <p:grpSp>
        <p:nvGrpSpPr>
          <p:cNvPr id="1592" name="Google Shape;1592;p32"/>
          <p:cNvGrpSpPr/>
          <p:nvPr/>
        </p:nvGrpSpPr>
        <p:grpSpPr>
          <a:xfrm>
            <a:off x="5257989" y="2052786"/>
            <a:ext cx="983316" cy="983316"/>
            <a:chOff x="-951397" y="1963883"/>
            <a:chExt cx="571500" cy="571500"/>
          </a:xfrm>
        </p:grpSpPr>
        <p:sp>
          <p:nvSpPr>
            <p:cNvPr id="1593" name="Google Shape;1593;p32"/>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94" name="Google Shape;1594;p32"/>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95" name="Google Shape;1595;p32"/>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96" name="Google Shape;1596;p32"/>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97" name="Google Shape;1597;p32"/>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87"/>
                                        </p:tgtEl>
                                        <p:attrNameLst>
                                          <p:attrName>style.visibility</p:attrName>
                                        </p:attrNameLst>
                                      </p:cBhvr>
                                      <p:to>
                                        <p:strVal val="visible"/>
                                      </p:to>
                                    </p:set>
                                    <p:animEffect filter="fade" transition="in">
                                      <p:cBhvr>
                                        <p:cTn dur="500"/>
                                        <p:tgtEl>
                                          <p:spTgt spid="1587"/>
                                        </p:tgtEl>
                                      </p:cBhvr>
                                    </p:animEffect>
                                  </p:childTnLst>
                                </p:cTn>
                              </p:par>
                              <p:par>
                                <p:cTn fill="hold" nodeType="withEffect" presetClass="entr" presetID="10" presetSubtype="0">
                                  <p:stCondLst>
                                    <p:cond delay="0"/>
                                  </p:stCondLst>
                                  <p:childTnLst>
                                    <p:set>
                                      <p:cBhvr>
                                        <p:cTn dur="1" fill="hold">
                                          <p:stCondLst>
                                            <p:cond delay="0"/>
                                          </p:stCondLst>
                                        </p:cTn>
                                        <p:tgtEl>
                                          <p:spTgt spid="1588"/>
                                        </p:tgtEl>
                                        <p:attrNameLst>
                                          <p:attrName>style.visibility</p:attrName>
                                        </p:attrNameLst>
                                      </p:cBhvr>
                                      <p:to>
                                        <p:strVal val="visible"/>
                                      </p:to>
                                    </p:set>
                                    <p:animEffect filter="fade" transition="in">
                                      <p:cBhvr>
                                        <p:cTn dur="500"/>
                                        <p:tgtEl>
                                          <p:spTgt spid="1588"/>
                                        </p:tgtEl>
                                      </p:cBhvr>
                                    </p:animEffect>
                                  </p:childTnLst>
                                </p:cTn>
                              </p:par>
                              <p:par>
                                <p:cTn fill="hold" nodeType="withEffect" presetClass="entr" presetID="10" presetSubtype="0">
                                  <p:stCondLst>
                                    <p:cond delay="500"/>
                                  </p:stCondLst>
                                  <p:childTnLst>
                                    <p:set>
                                      <p:cBhvr>
                                        <p:cTn dur="1" fill="hold">
                                          <p:stCondLst>
                                            <p:cond delay="0"/>
                                          </p:stCondLst>
                                        </p:cTn>
                                        <p:tgtEl>
                                          <p:spTgt spid="1591"/>
                                        </p:tgtEl>
                                        <p:attrNameLst>
                                          <p:attrName>style.visibility</p:attrName>
                                        </p:attrNameLst>
                                      </p:cBhvr>
                                      <p:to>
                                        <p:strVal val="visible"/>
                                      </p:to>
                                    </p:set>
                                    <p:animEffect filter="fade" transition="in">
                                      <p:cBhvr>
                                        <p:cTn dur="500"/>
                                        <p:tgtEl>
                                          <p:spTgt spid="1591"/>
                                        </p:tgtEl>
                                      </p:cBhvr>
                                    </p:animEffect>
                                  </p:childTnLst>
                                </p:cTn>
                              </p:par>
                              <p:par>
                                <p:cTn fill="hold" nodeType="withEffect" presetClass="entr" presetID="10" presetSubtype="0">
                                  <p:stCondLst>
                                    <p:cond delay="500"/>
                                  </p:stCondLst>
                                  <p:childTnLst>
                                    <p:set>
                                      <p:cBhvr>
                                        <p:cTn dur="1" fill="hold">
                                          <p:stCondLst>
                                            <p:cond delay="0"/>
                                          </p:stCondLst>
                                        </p:cTn>
                                        <p:tgtEl>
                                          <p:spTgt spid="1592"/>
                                        </p:tgtEl>
                                        <p:attrNameLst>
                                          <p:attrName>style.visibility</p:attrName>
                                        </p:attrNameLst>
                                      </p:cBhvr>
                                      <p:to>
                                        <p:strVal val="visible"/>
                                      </p:to>
                                    </p:set>
                                    <p:animEffect filter="fade" transition="in">
                                      <p:cBhvr>
                                        <p:cTn dur="500"/>
                                        <p:tgtEl>
                                          <p:spTgt spid="159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2" name="Shape 1602"/>
        <p:cNvGrpSpPr/>
        <p:nvPr/>
      </p:nvGrpSpPr>
      <p:grpSpPr>
        <a:xfrm>
          <a:off x="0" y="0"/>
          <a:ext cx="0" cy="0"/>
          <a:chOff x="0" y="0"/>
          <a:chExt cx="0" cy="0"/>
        </a:xfrm>
      </p:grpSpPr>
      <p:sp>
        <p:nvSpPr>
          <p:cNvPr id="1603" name="Google Shape;1603;p33"/>
          <p:cNvSpPr/>
          <p:nvPr/>
        </p:nvSpPr>
        <p:spPr>
          <a:xfrm flipH="1">
            <a:off x="590866" y="1788004"/>
            <a:ext cx="6734617" cy="418147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04" name="Google Shape;1604;p33"/>
          <p:cNvSpPr txBox="1"/>
          <p:nvPr/>
        </p:nvSpPr>
        <p:spPr>
          <a:xfrm>
            <a:off x="296269" y="385036"/>
            <a:ext cx="10696844" cy="95410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A HPN tem complicações imprevisíveis e que ameaçam a vida</a:t>
            </a:r>
            <a:r>
              <a:rPr b="1" baseline="30000" lang="pt-BR" sz="3500">
                <a:solidFill>
                  <a:schemeClr val="accent1"/>
                </a:solidFill>
                <a:latin typeface="Lustria"/>
                <a:ea typeface="Lustria"/>
                <a:cs typeface="Lustria"/>
                <a:sym typeface="Lustria"/>
              </a:rPr>
              <a:t>1,2</a:t>
            </a:r>
            <a:endParaRPr/>
          </a:p>
        </p:txBody>
      </p:sp>
      <p:sp>
        <p:nvSpPr>
          <p:cNvPr id="1605" name="Google Shape;1605;p33"/>
          <p:cNvSpPr/>
          <p:nvPr/>
        </p:nvSpPr>
        <p:spPr>
          <a:xfrm>
            <a:off x="5222241" y="1125455"/>
            <a:ext cx="6598284" cy="465256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06" name="Google Shape;1606;p3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HPN = hemoglobinúria paroxística noturna ; LSN = Limite Superior da Normalidade; DHL = desidrogenase láctica</a:t>
            </a:r>
            <a:endParaRPr/>
          </a:p>
          <a:p>
            <a:pPr indent="0" lvl="0" marL="0" rtl="0" algn="l">
              <a:lnSpc>
                <a:spcPct val="90000"/>
              </a:lnSpc>
              <a:spcBef>
                <a:spcPts val="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Weitz I, et al. Intern Med J. 2013;43(3):298-307. 2. Jang JH, et al. J Korean Med Sci. 2016;31(2):214-221. 3. Scherezenmeier H, et al. Haematologica. 2014;99(5):922-929 and Supplemental Information. 4. eculizumabe (eculizumabe). Bula  aprovada  pela  ANVISA  disponível  em https://alexion.com/worldwide/Brazil 5. Nishimura J, et al. Medicine (Baltimore). 2004;83(3):193-207. 6. Hillmen P, et al. Br J Haematol. 2013;162(1):62-73. 7. Sharma VR. Clin Adv Hematol Oncol. 2013;11 Suppl 13(9):2-8. 8. Hill A, Rother RP, et al. Br J Haematol. 2010;149(3):414-425.</a:t>
            </a:r>
            <a:endParaRPr/>
          </a:p>
        </p:txBody>
      </p:sp>
      <p:grpSp>
        <p:nvGrpSpPr>
          <p:cNvPr id="1607" name="Google Shape;1607;p33"/>
          <p:cNvGrpSpPr/>
          <p:nvPr/>
        </p:nvGrpSpPr>
        <p:grpSpPr>
          <a:xfrm>
            <a:off x="801848" y="3436205"/>
            <a:ext cx="3869173" cy="1179253"/>
            <a:chOff x="801848" y="3410805"/>
            <a:chExt cx="3869173" cy="1179253"/>
          </a:xfrm>
        </p:grpSpPr>
        <p:grpSp>
          <p:nvGrpSpPr>
            <p:cNvPr id="1608" name="Google Shape;1608;p33"/>
            <p:cNvGrpSpPr/>
            <p:nvPr/>
          </p:nvGrpSpPr>
          <p:grpSpPr>
            <a:xfrm>
              <a:off x="1688168" y="3410805"/>
              <a:ext cx="2982853" cy="1179253"/>
              <a:chOff x="1835876" y="3153605"/>
              <a:chExt cx="2982853" cy="1179253"/>
            </a:xfrm>
          </p:grpSpPr>
          <p:sp>
            <p:nvSpPr>
              <p:cNvPr id="1609" name="Google Shape;1609;p33"/>
              <p:cNvSpPr txBox="1"/>
              <p:nvPr/>
            </p:nvSpPr>
            <p:spPr>
              <a:xfrm>
                <a:off x="1835877" y="3153605"/>
                <a:ext cx="2243329"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dk2"/>
                  </a:buClr>
                  <a:buSzPts val="4000"/>
                  <a:buFont typeface="Lustria"/>
                  <a:buNone/>
                </a:pPr>
                <a:r>
                  <a:rPr b="1" i="0" lang="pt-BR" sz="4000" u="none" cap="none" strike="noStrike">
                    <a:solidFill>
                      <a:schemeClr val="dk2"/>
                    </a:solidFill>
                    <a:latin typeface="Lustria"/>
                    <a:ea typeface="Lustria"/>
                    <a:cs typeface="Lustria"/>
                    <a:sym typeface="Lustria"/>
                  </a:rPr>
                  <a:t>8 </a:t>
                </a:r>
                <a:r>
                  <a:rPr b="1" i="0" lang="pt-BR" sz="2800" u="none" cap="none" strike="noStrike">
                    <a:solidFill>
                      <a:schemeClr val="dk2"/>
                    </a:solidFill>
                    <a:latin typeface="Lustria"/>
                    <a:ea typeface="Lustria"/>
                    <a:cs typeface="Lustria"/>
                    <a:sym typeface="Lustria"/>
                  </a:rPr>
                  <a:t>a</a:t>
                </a:r>
                <a:r>
                  <a:rPr b="1" i="0" lang="pt-BR" sz="4000" u="none" cap="none" strike="noStrike">
                    <a:solidFill>
                      <a:schemeClr val="dk2"/>
                    </a:solidFill>
                    <a:latin typeface="Lustria"/>
                    <a:ea typeface="Lustria"/>
                    <a:cs typeface="Lustria"/>
                    <a:sym typeface="Lustria"/>
                  </a:rPr>
                  <a:t> 18</a:t>
                </a:r>
                <a:r>
                  <a:rPr b="1" i="0" lang="pt-BR" sz="2400" u="none" cap="none" strike="noStrike">
                    <a:solidFill>
                      <a:schemeClr val="dk2"/>
                    </a:solidFill>
                    <a:latin typeface="Lustria"/>
                    <a:ea typeface="Lustria"/>
                    <a:cs typeface="Lustria"/>
                    <a:sym typeface="Lustria"/>
                  </a:rPr>
                  <a:t>%</a:t>
                </a:r>
                <a:endParaRPr b="1" i="0" sz="4000" u="none" cap="none" strike="noStrike">
                  <a:solidFill>
                    <a:schemeClr val="dk2"/>
                  </a:solidFill>
                  <a:latin typeface="Lustria"/>
                  <a:ea typeface="Lustria"/>
                  <a:cs typeface="Lustria"/>
                  <a:sym typeface="Lustria"/>
                </a:endParaRPr>
              </a:p>
            </p:txBody>
          </p:sp>
          <p:sp>
            <p:nvSpPr>
              <p:cNvPr id="1610" name="Google Shape;1610;p33"/>
              <p:cNvSpPr txBox="1"/>
              <p:nvPr/>
            </p:nvSpPr>
            <p:spPr>
              <a:xfrm>
                <a:off x="1835876" y="3681348"/>
                <a:ext cx="2982853"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Dos óbitos na HPN são causados por </a:t>
                </a:r>
                <a:r>
                  <a:rPr b="1" i="0" lang="pt-BR" sz="1600" u="none" cap="none" strike="noStrike">
                    <a:solidFill>
                      <a:schemeClr val="lt2"/>
                    </a:solidFill>
                    <a:latin typeface="Lustria"/>
                    <a:ea typeface="Lustria"/>
                    <a:cs typeface="Lustria"/>
                    <a:sym typeface="Lustria"/>
                  </a:rPr>
                  <a:t>falência renal</a:t>
                </a:r>
                <a:r>
                  <a:rPr b="1" baseline="30000" i="0" lang="pt-BR" sz="1600" u="none" cap="none" strike="noStrike">
                    <a:solidFill>
                      <a:schemeClr val="lt2"/>
                    </a:solidFill>
                    <a:latin typeface="Lustria"/>
                    <a:ea typeface="Lustria"/>
                    <a:cs typeface="Lustria"/>
                    <a:sym typeface="Lustria"/>
                  </a:rPr>
                  <a:t>6</a:t>
                </a:r>
                <a:r>
                  <a:rPr b="1" i="0" lang="pt-BR" sz="1600" u="none" cap="none" strike="noStrike">
                    <a:solidFill>
                      <a:schemeClr val="lt2"/>
                    </a:solidFill>
                    <a:latin typeface="Lustria"/>
                    <a:ea typeface="Lustria"/>
                    <a:cs typeface="Lustria"/>
                    <a:sym typeface="Lustria"/>
                  </a:rPr>
                  <a:t> </a:t>
                </a:r>
                <a:endParaRPr/>
              </a:p>
            </p:txBody>
          </p:sp>
        </p:grpSp>
        <p:sp>
          <p:nvSpPr>
            <p:cNvPr id="1611" name="Google Shape;1611;p33"/>
            <p:cNvSpPr/>
            <p:nvPr/>
          </p:nvSpPr>
          <p:spPr>
            <a:xfrm>
              <a:off x="801848" y="3515021"/>
              <a:ext cx="867998" cy="86800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612" name="Google Shape;1612;p33"/>
            <p:cNvPicPr preferRelativeResize="0"/>
            <p:nvPr/>
          </p:nvPicPr>
          <p:blipFill rotWithShape="1">
            <a:blip r:embed="rId3">
              <a:alphaModFix/>
            </a:blip>
            <a:srcRect b="0" l="0" r="0" t="0"/>
            <a:stretch/>
          </p:blipFill>
          <p:spPr>
            <a:xfrm>
              <a:off x="939412" y="3622333"/>
              <a:ext cx="590550" cy="590550"/>
            </a:xfrm>
            <a:prstGeom prst="rect">
              <a:avLst/>
            </a:prstGeom>
            <a:noFill/>
            <a:ln>
              <a:noFill/>
            </a:ln>
          </p:spPr>
        </p:pic>
      </p:grpSp>
      <p:grpSp>
        <p:nvGrpSpPr>
          <p:cNvPr id="1613" name="Google Shape;1613;p33"/>
          <p:cNvGrpSpPr/>
          <p:nvPr/>
        </p:nvGrpSpPr>
        <p:grpSpPr>
          <a:xfrm>
            <a:off x="801848" y="4837156"/>
            <a:ext cx="4695428" cy="1067865"/>
            <a:chOff x="801848" y="4811756"/>
            <a:chExt cx="4695428" cy="1067865"/>
          </a:xfrm>
        </p:grpSpPr>
        <p:grpSp>
          <p:nvGrpSpPr>
            <p:cNvPr id="1614" name="Google Shape;1614;p33"/>
            <p:cNvGrpSpPr/>
            <p:nvPr/>
          </p:nvGrpSpPr>
          <p:grpSpPr>
            <a:xfrm>
              <a:off x="1688168" y="4811756"/>
              <a:ext cx="3809108" cy="1067865"/>
              <a:chOff x="1210311" y="4758105"/>
              <a:chExt cx="3809108" cy="1067865"/>
            </a:xfrm>
          </p:grpSpPr>
          <p:sp>
            <p:nvSpPr>
              <p:cNvPr id="1615" name="Google Shape;1615;p33"/>
              <p:cNvSpPr txBox="1"/>
              <p:nvPr/>
            </p:nvSpPr>
            <p:spPr>
              <a:xfrm>
                <a:off x="1210311" y="4758105"/>
                <a:ext cx="2243329"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dk2"/>
                  </a:buClr>
                  <a:buSzPts val="4000"/>
                  <a:buFont typeface="Lustria"/>
                  <a:buNone/>
                </a:pPr>
                <a:r>
                  <a:rPr b="1" i="0" lang="pt-BR" sz="4000" u="none" cap="none" strike="noStrike">
                    <a:solidFill>
                      <a:schemeClr val="dk2"/>
                    </a:solidFill>
                    <a:latin typeface="Lustria"/>
                    <a:ea typeface="Lustria"/>
                    <a:cs typeface="Lustria"/>
                    <a:sym typeface="Lustria"/>
                  </a:rPr>
                  <a:t>47</a:t>
                </a:r>
                <a:r>
                  <a:rPr b="1" i="0" lang="pt-BR" sz="2400" u="none" cap="none" strike="noStrike">
                    <a:solidFill>
                      <a:schemeClr val="dk2"/>
                    </a:solidFill>
                    <a:latin typeface="Lustria"/>
                    <a:ea typeface="Lustria"/>
                    <a:cs typeface="Lustria"/>
                    <a:sym typeface="Lustria"/>
                  </a:rPr>
                  <a:t>%</a:t>
                </a:r>
                <a:endParaRPr b="1" i="0" sz="4000" u="none" cap="none" strike="noStrike">
                  <a:solidFill>
                    <a:schemeClr val="dk2"/>
                  </a:solidFill>
                  <a:latin typeface="Lustria"/>
                  <a:ea typeface="Lustria"/>
                  <a:cs typeface="Lustria"/>
                  <a:sym typeface="Lustria"/>
                </a:endParaRPr>
              </a:p>
            </p:txBody>
          </p:sp>
          <p:sp>
            <p:nvSpPr>
              <p:cNvPr id="1616" name="Google Shape;1616;p33"/>
              <p:cNvSpPr txBox="1"/>
              <p:nvPr/>
            </p:nvSpPr>
            <p:spPr>
              <a:xfrm>
                <a:off x="1210311" y="5174460"/>
                <a:ext cx="3809108"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Sofrem de </a:t>
                </a:r>
                <a:r>
                  <a:rPr b="1" i="0" lang="pt-BR" sz="1600" u="none" cap="none" strike="noStrike">
                    <a:solidFill>
                      <a:schemeClr val="lt2"/>
                    </a:solidFill>
                    <a:latin typeface="Lustria"/>
                    <a:ea typeface="Lustria"/>
                    <a:cs typeface="Lustria"/>
                    <a:sym typeface="Lustria"/>
                  </a:rPr>
                  <a:t>hipertensão pulmonar</a:t>
                </a:r>
                <a:r>
                  <a:rPr b="1" baseline="30000" i="0" lang="pt-BR" sz="1600" u="none" cap="none" strike="noStrike">
                    <a:solidFill>
                      <a:schemeClr val="lt2"/>
                    </a:solidFill>
                    <a:latin typeface="Lustria"/>
                    <a:ea typeface="Lustria"/>
                    <a:cs typeface="Lustria"/>
                    <a:sym typeface="Lustria"/>
                  </a:rPr>
                  <a:t>8</a:t>
                </a:r>
                <a:endParaRPr/>
              </a:p>
            </p:txBody>
          </p:sp>
        </p:grpSp>
        <p:sp>
          <p:nvSpPr>
            <p:cNvPr id="1617" name="Google Shape;1617;p33"/>
            <p:cNvSpPr/>
            <p:nvPr/>
          </p:nvSpPr>
          <p:spPr>
            <a:xfrm>
              <a:off x="801848" y="4828033"/>
              <a:ext cx="867998" cy="86800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618" name="Google Shape;1618;p33"/>
            <p:cNvPicPr preferRelativeResize="0"/>
            <p:nvPr/>
          </p:nvPicPr>
          <p:blipFill rotWithShape="1">
            <a:blip r:embed="rId4">
              <a:alphaModFix/>
            </a:blip>
            <a:srcRect b="0" l="0" r="0" t="0"/>
            <a:stretch/>
          </p:blipFill>
          <p:spPr>
            <a:xfrm>
              <a:off x="954983" y="4937506"/>
              <a:ext cx="581209" cy="581209"/>
            </a:xfrm>
            <a:prstGeom prst="rect">
              <a:avLst/>
            </a:prstGeom>
            <a:noFill/>
            <a:ln>
              <a:noFill/>
            </a:ln>
          </p:spPr>
        </p:pic>
      </p:grpSp>
      <p:grpSp>
        <p:nvGrpSpPr>
          <p:cNvPr id="1619" name="Google Shape;1619;p33"/>
          <p:cNvGrpSpPr/>
          <p:nvPr/>
        </p:nvGrpSpPr>
        <p:grpSpPr>
          <a:xfrm>
            <a:off x="801848" y="1936495"/>
            <a:ext cx="4205954" cy="1196497"/>
            <a:chOff x="801848" y="1911095"/>
            <a:chExt cx="4205954" cy="1196497"/>
          </a:xfrm>
        </p:grpSpPr>
        <p:grpSp>
          <p:nvGrpSpPr>
            <p:cNvPr id="1620" name="Google Shape;1620;p33"/>
            <p:cNvGrpSpPr/>
            <p:nvPr/>
          </p:nvGrpSpPr>
          <p:grpSpPr>
            <a:xfrm>
              <a:off x="1688168" y="1911095"/>
              <a:ext cx="3319634" cy="1196497"/>
              <a:chOff x="601721" y="1712692"/>
              <a:chExt cx="3319634" cy="1196497"/>
            </a:xfrm>
          </p:grpSpPr>
          <p:sp>
            <p:nvSpPr>
              <p:cNvPr id="1621" name="Google Shape;1621;p33"/>
              <p:cNvSpPr txBox="1"/>
              <p:nvPr/>
            </p:nvSpPr>
            <p:spPr>
              <a:xfrm>
                <a:off x="601721" y="1712692"/>
                <a:ext cx="2243329"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dk2"/>
                  </a:buClr>
                  <a:buSzPts val="4000"/>
                  <a:buFont typeface="Lustria"/>
                  <a:buNone/>
                </a:pPr>
                <a:r>
                  <a:rPr b="1" i="0" lang="pt-BR" sz="4000" u="none" cap="none" strike="noStrike">
                    <a:solidFill>
                      <a:schemeClr val="dk2"/>
                    </a:solidFill>
                    <a:latin typeface="Lustria"/>
                    <a:ea typeface="Lustria"/>
                    <a:cs typeface="Lustria"/>
                    <a:sym typeface="Lustria"/>
                  </a:rPr>
                  <a:t>40 </a:t>
                </a:r>
                <a:r>
                  <a:rPr b="1" i="0" lang="pt-BR" sz="2800" u="none" cap="none" strike="noStrike">
                    <a:solidFill>
                      <a:schemeClr val="dk2"/>
                    </a:solidFill>
                    <a:latin typeface="Lustria"/>
                    <a:ea typeface="Lustria"/>
                    <a:cs typeface="Lustria"/>
                    <a:sym typeface="Lustria"/>
                  </a:rPr>
                  <a:t>a</a:t>
                </a:r>
                <a:r>
                  <a:rPr b="1" i="0" lang="pt-BR" sz="4000" u="none" cap="none" strike="noStrike">
                    <a:solidFill>
                      <a:schemeClr val="dk2"/>
                    </a:solidFill>
                    <a:latin typeface="Lustria"/>
                    <a:ea typeface="Lustria"/>
                    <a:cs typeface="Lustria"/>
                    <a:sym typeface="Lustria"/>
                  </a:rPr>
                  <a:t> 67</a:t>
                </a:r>
                <a:r>
                  <a:rPr b="1" i="0" lang="pt-BR" sz="2400" u="none" cap="none" strike="noStrike">
                    <a:solidFill>
                      <a:schemeClr val="dk2"/>
                    </a:solidFill>
                    <a:latin typeface="Lustria"/>
                    <a:ea typeface="Lustria"/>
                    <a:cs typeface="Lustria"/>
                    <a:sym typeface="Lustria"/>
                  </a:rPr>
                  <a:t>%</a:t>
                </a:r>
                <a:endParaRPr b="1" i="0" sz="4000" u="none" cap="none" strike="noStrike">
                  <a:solidFill>
                    <a:schemeClr val="dk2"/>
                  </a:solidFill>
                  <a:latin typeface="Lustria"/>
                  <a:ea typeface="Lustria"/>
                  <a:cs typeface="Lustria"/>
                  <a:sym typeface="Lustria"/>
                </a:endParaRPr>
              </a:p>
            </p:txBody>
          </p:sp>
          <p:sp>
            <p:nvSpPr>
              <p:cNvPr id="1622" name="Google Shape;1622;p33"/>
              <p:cNvSpPr txBox="1"/>
              <p:nvPr/>
            </p:nvSpPr>
            <p:spPr>
              <a:xfrm>
                <a:off x="601721" y="2257679"/>
                <a:ext cx="3319634"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Dos óbitos na HPN são devidos </a:t>
                </a:r>
                <a:br>
                  <a:rPr b="0" i="0" lang="pt-BR" sz="1600" u="none" cap="none" strike="noStrike">
                    <a:solidFill>
                      <a:srgbClr val="000000"/>
                    </a:solidFill>
                    <a:latin typeface="Calibri"/>
                    <a:ea typeface="Calibri"/>
                    <a:cs typeface="Calibri"/>
                    <a:sym typeface="Calibri"/>
                  </a:rPr>
                </a:br>
                <a:r>
                  <a:rPr b="0" i="0" lang="pt-BR" sz="1600" u="none" cap="none" strike="noStrike">
                    <a:solidFill>
                      <a:srgbClr val="000000"/>
                    </a:solidFill>
                    <a:latin typeface="Calibri"/>
                    <a:ea typeface="Calibri"/>
                    <a:cs typeface="Calibri"/>
                    <a:sym typeface="Calibri"/>
                  </a:rPr>
                  <a:t>à </a:t>
                </a:r>
                <a:r>
                  <a:rPr b="1" i="0" lang="pt-BR" sz="1600" u="none" cap="none" strike="noStrike">
                    <a:solidFill>
                      <a:schemeClr val="lt2"/>
                    </a:solidFill>
                    <a:latin typeface="Lustria"/>
                    <a:ea typeface="Lustria"/>
                    <a:cs typeface="Lustria"/>
                    <a:sym typeface="Lustria"/>
                  </a:rPr>
                  <a:t>trombose venosa ou arterial</a:t>
                </a:r>
                <a:r>
                  <a:rPr b="1" baseline="30000" i="0" lang="pt-BR" sz="1600" u="none" cap="none" strike="noStrike">
                    <a:solidFill>
                      <a:schemeClr val="lt2"/>
                    </a:solidFill>
                    <a:latin typeface="Lustria"/>
                    <a:ea typeface="Lustria"/>
                    <a:cs typeface="Lustria"/>
                    <a:sym typeface="Lustria"/>
                  </a:rPr>
                  <a:t> </a:t>
                </a:r>
                <a:r>
                  <a:rPr b="0" baseline="30000" i="0" lang="pt-BR" sz="1600" u="none" cap="none" strike="noStrike">
                    <a:solidFill>
                      <a:srgbClr val="000000"/>
                    </a:solidFill>
                    <a:latin typeface="Calibri"/>
                    <a:ea typeface="Calibri"/>
                    <a:cs typeface="Calibri"/>
                    <a:sym typeface="Calibri"/>
                  </a:rPr>
                  <a:t>6,7 </a:t>
                </a:r>
                <a:endParaRPr/>
              </a:p>
            </p:txBody>
          </p:sp>
        </p:grpSp>
        <p:sp>
          <p:nvSpPr>
            <p:cNvPr id="1623" name="Google Shape;1623;p33"/>
            <p:cNvSpPr/>
            <p:nvPr/>
          </p:nvSpPr>
          <p:spPr>
            <a:xfrm>
              <a:off x="801848" y="2034957"/>
              <a:ext cx="867998" cy="86800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624" name="Google Shape;1624;p33"/>
            <p:cNvPicPr preferRelativeResize="0"/>
            <p:nvPr/>
          </p:nvPicPr>
          <p:blipFill rotWithShape="1">
            <a:blip r:embed="rId5">
              <a:alphaModFix/>
            </a:blip>
            <a:srcRect b="0" l="0" r="0" t="0"/>
            <a:stretch/>
          </p:blipFill>
          <p:spPr>
            <a:xfrm>
              <a:off x="918876" y="2139969"/>
              <a:ext cx="611086" cy="611086"/>
            </a:xfrm>
            <a:prstGeom prst="rect">
              <a:avLst/>
            </a:prstGeom>
            <a:noFill/>
            <a:ln>
              <a:noFill/>
            </a:ln>
          </p:spPr>
        </p:pic>
      </p:grpSp>
      <p:sp>
        <p:nvSpPr>
          <p:cNvPr id="1625" name="Google Shape;1625;p33"/>
          <p:cNvSpPr/>
          <p:nvPr/>
        </p:nvSpPr>
        <p:spPr>
          <a:xfrm>
            <a:off x="7325485" y="5788493"/>
            <a:ext cx="3604247" cy="237501"/>
          </a:xfrm>
          <a:prstGeom prst="rect">
            <a:avLst/>
          </a:prstGeom>
          <a:noFill/>
          <a:ln>
            <a:noFill/>
          </a:ln>
        </p:spPr>
        <p:txBody>
          <a:bodyPr anchorCtr="0" anchor="b" bIns="45700" lIns="91425" spcFirstLastPara="1" rIns="91425" wrap="square" tIns="45700">
            <a:spAutoFit/>
          </a:bodyPr>
          <a:lstStyle/>
          <a:p>
            <a:pPr indent="0" lvl="0" marL="0" marR="0" rtl="0" algn="l">
              <a:lnSpc>
                <a:spcPct val="85000"/>
              </a:lnSpc>
              <a:spcBef>
                <a:spcPts val="0"/>
              </a:spcBef>
              <a:spcAft>
                <a:spcPts val="0"/>
              </a:spcAft>
              <a:buClr>
                <a:srgbClr val="DB3040"/>
              </a:buClr>
              <a:buSzPts val="1100"/>
              <a:buFont typeface="Calibri"/>
              <a:buNone/>
            </a:pPr>
            <a:r>
              <a:rPr b="0" i="0" lang="pt-BR" sz="1100" u="none" cap="none" strike="noStrike">
                <a:solidFill>
                  <a:schemeClr val="dk1"/>
                </a:solidFill>
                <a:latin typeface="Calibri"/>
                <a:ea typeface="Calibri"/>
                <a:cs typeface="Calibri"/>
                <a:sym typeface="Calibri"/>
              </a:rPr>
              <a:t>*Somente pacientes do sexo masculino </a:t>
            </a:r>
            <a:endParaRPr/>
          </a:p>
        </p:txBody>
      </p:sp>
      <p:sp>
        <p:nvSpPr>
          <p:cNvPr id="1626" name="Google Shape;1626;p33"/>
          <p:cNvSpPr/>
          <p:nvPr/>
        </p:nvSpPr>
        <p:spPr>
          <a:xfrm>
            <a:off x="6992349" y="1836068"/>
            <a:ext cx="157052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400"/>
              <a:buFont typeface="Calibri"/>
              <a:buNone/>
            </a:pPr>
            <a:r>
              <a:rPr i="0" lang="pt-BR" sz="1400" u="none" cap="none" strike="noStrike">
                <a:solidFill>
                  <a:schemeClr val="lt1"/>
                </a:solidFill>
                <a:latin typeface="Calibri"/>
                <a:ea typeface="Calibri"/>
                <a:cs typeface="Calibri"/>
                <a:sym typeface="Calibri"/>
              </a:rPr>
              <a:t>Pode predizer </a:t>
            </a:r>
            <a:r>
              <a:rPr b="1" i="0" lang="pt-BR" sz="1400" u="none" cap="none" strike="noStrike">
                <a:solidFill>
                  <a:schemeClr val="lt1"/>
                </a:solidFill>
                <a:latin typeface="Calibri"/>
                <a:ea typeface="Calibri"/>
                <a:cs typeface="Calibri"/>
                <a:sym typeface="Calibri"/>
              </a:rPr>
              <a:t>o </a:t>
            </a:r>
            <a:r>
              <a:rPr b="1" i="0" lang="pt-BR" sz="1400" u="none" cap="none" strike="noStrike">
                <a:solidFill>
                  <a:schemeClr val="lt1"/>
                </a:solidFill>
                <a:latin typeface="Lustria"/>
                <a:ea typeface="Lustria"/>
                <a:cs typeface="Lustria"/>
                <a:sym typeface="Lustria"/>
              </a:rPr>
              <a:t>risco de morbidade </a:t>
            </a:r>
            <a:br>
              <a:rPr b="1" i="0" lang="pt-BR" sz="1400" u="none" cap="none" strike="noStrike">
                <a:solidFill>
                  <a:schemeClr val="lt1"/>
                </a:solidFill>
                <a:latin typeface="Lustria"/>
                <a:ea typeface="Lustria"/>
                <a:cs typeface="Lustria"/>
                <a:sym typeface="Lustria"/>
              </a:rPr>
            </a:br>
            <a:r>
              <a:rPr b="1" i="0" lang="pt-BR" sz="1400" u="none" cap="none" strike="noStrike">
                <a:solidFill>
                  <a:schemeClr val="lt1"/>
                </a:solidFill>
                <a:latin typeface="Lustria"/>
                <a:ea typeface="Lustria"/>
                <a:cs typeface="Lustria"/>
                <a:sym typeface="Lustria"/>
              </a:rPr>
              <a:t>e mortalidade prematura³</a:t>
            </a:r>
            <a:endParaRPr/>
          </a:p>
        </p:txBody>
      </p:sp>
      <p:grpSp>
        <p:nvGrpSpPr>
          <p:cNvPr id="1627" name="Google Shape;1627;p33"/>
          <p:cNvGrpSpPr/>
          <p:nvPr/>
        </p:nvGrpSpPr>
        <p:grpSpPr>
          <a:xfrm>
            <a:off x="5189567" y="1365250"/>
            <a:ext cx="2525683" cy="4181475"/>
            <a:chOff x="5189567" y="1466850"/>
            <a:chExt cx="2525683" cy="4181475"/>
          </a:xfrm>
        </p:grpSpPr>
        <p:sp>
          <p:nvSpPr>
            <p:cNvPr id="1628" name="Google Shape;1628;p33"/>
            <p:cNvSpPr/>
            <p:nvPr/>
          </p:nvSpPr>
          <p:spPr>
            <a:xfrm>
              <a:off x="5189567" y="2994278"/>
              <a:ext cx="1670453" cy="92333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chemeClr val="lt1"/>
                </a:buClr>
                <a:buSzPts val="1800"/>
                <a:buFont typeface="Lustria"/>
                <a:buNone/>
              </a:pPr>
              <a:r>
                <a:rPr b="1" i="0" lang="pt-BR" sz="1800" u="none" cap="none" strike="noStrike">
                  <a:solidFill>
                    <a:schemeClr val="lt1"/>
                  </a:solidFill>
                  <a:latin typeface="Lustria"/>
                  <a:ea typeface="Lustria"/>
                  <a:cs typeface="Lustria"/>
                  <a:sym typeface="Lustria"/>
                </a:rPr>
                <a:t>Alta </a:t>
              </a:r>
              <a:br>
                <a:rPr b="1" i="0" lang="pt-BR" sz="1800" u="none" cap="none" strike="noStrike">
                  <a:solidFill>
                    <a:schemeClr val="lt1"/>
                  </a:solidFill>
                  <a:latin typeface="Lustria"/>
                  <a:ea typeface="Lustria"/>
                  <a:cs typeface="Lustria"/>
                  <a:sym typeface="Lustria"/>
                </a:rPr>
              </a:br>
              <a:r>
                <a:rPr b="1" i="0" lang="pt-BR" sz="1800" u="none" cap="none" strike="noStrike">
                  <a:solidFill>
                    <a:schemeClr val="lt1"/>
                  </a:solidFill>
                  <a:latin typeface="Lustria"/>
                  <a:ea typeface="Lustria"/>
                  <a:cs typeface="Lustria"/>
                  <a:sym typeface="Lustria"/>
                </a:rPr>
                <a:t>atividade da doença</a:t>
              </a:r>
              <a:r>
                <a:rPr b="1" baseline="30000" i="0" lang="pt-BR" sz="1800" u="none" cap="none" strike="noStrike">
                  <a:solidFill>
                    <a:schemeClr val="lt1"/>
                  </a:solidFill>
                  <a:latin typeface="Lustria"/>
                  <a:ea typeface="Lustria"/>
                  <a:cs typeface="Lustria"/>
                  <a:sym typeface="Lustria"/>
                </a:rPr>
                <a:t>1,2,3</a:t>
              </a:r>
              <a:endParaRPr b="0" i="0" sz="1800" u="none" cap="none" strike="noStrike">
                <a:solidFill>
                  <a:schemeClr val="lt1"/>
                </a:solidFill>
                <a:latin typeface="Lustria"/>
                <a:ea typeface="Lustria"/>
                <a:cs typeface="Lustria"/>
                <a:sym typeface="Lustria"/>
              </a:endParaRPr>
            </a:p>
          </p:txBody>
        </p:sp>
        <p:sp>
          <p:nvSpPr>
            <p:cNvPr id="1629" name="Google Shape;1629;p33"/>
            <p:cNvSpPr/>
            <p:nvPr/>
          </p:nvSpPr>
          <p:spPr>
            <a:xfrm>
              <a:off x="6896100" y="1466850"/>
              <a:ext cx="819150" cy="4181475"/>
            </a:xfrm>
            <a:custGeom>
              <a:rect b="b" l="l" r="r" t="t"/>
              <a:pathLst>
                <a:path extrusionOk="0" h="4181475" w="819150">
                  <a:moveTo>
                    <a:pt x="781050" y="0"/>
                  </a:moveTo>
                  <a:lnTo>
                    <a:pt x="0" y="0"/>
                  </a:lnTo>
                  <a:lnTo>
                    <a:pt x="0" y="85725"/>
                  </a:lnTo>
                  <a:lnTo>
                    <a:pt x="0" y="4181475"/>
                  </a:lnTo>
                  <a:lnTo>
                    <a:pt x="819150" y="4181475"/>
                  </a:lnTo>
                </a:path>
              </a:pathLst>
            </a:custGeom>
            <a:noFill/>
            <a:ln cap="flat" cmpd="sng" w="12700">
              <a:solidFill>
                <a:srgbClr val="FF7F7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630" name="Google Shape;1630;p33"/>
          <p:cNvSpPr/>
          <p:nvPr/>
        </p:nvSpPr>
        <p:spPr>
          <a:xfrm>
            <a:off x="6992349" y="4011404"/>
            <a:ext cx="2006996" cy="95410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400"/>
              <a:buFont typeface="Calibri"/>
              <a:buNone/>
            </a:pPr>
            <a:r>
              <a:rPr b="0" i="0" lang="pt-BR" sz="1400" u="none" cap="none" strike="noStrike">
                <a:solidFill>
                  <a:schemeClr val="lt1"/>
                </a:solidFill>
                <a:latin typeface="Calibri"/>
                <a:ea typeface="Calibri"/>
                <a:cs typeface="Calibri"/>
                <a:sym typeface="Calibri"/>
              </a:rPr>
              <a:t>Consiste em </a:t>
            </a:r>
            <a:br>
              <a:rPr b="0" i="0" lang="pt-BR" sz="1400" u="none" cap="none" strike="noStrike">
                <a:solidFill>
                  <a:schemeClr val="lt1"/>
                </a:solidFill>
                <a:latin typeface="Calibri"/>
                <a:ea typeface="Calibri"/>
                <a:cs typeface="Calibri"/>
                <a:sym typeface="Calibri"/>
              </a:rPr>
            </a:br>
            <a:r>
              <a:rPr b="1" i="0" lang="pt-BR" sz="1400" u="none" cap="none" strike="noStrike">
                <a:solidFill>
                  <a:schemeClr val="lt1"/>
                </a:solidFill>
                <a:latin typeface="Lustria"/>
                <a:ea typeface="Lustria"/>
                <a:cs typeface="Lustria"/>
                <a:sym typeface="Lustria"/>
              </a:rPr>
              <a:t>DHL ≥1,5 x LSN </a:t>
            </a:r>
            <a:r>
              <a:rPr b="0" i="0" lang="pt-BR" sz="1400" u="none" cap="none" strike="noStrike">
                <a:solidFill>
                  <a:schemeClr val="lt1"/>
                </a:solidFill>
                <a:latin typeface="Calibri"/>
                <a:ea typeface="Calibri"/>
                <a:cs typeface="Calibri"/>
                <a:sym typeface="Calibri"/>
              </a:rPr>
              <a:t>e </a:t>
            </a:r>
            <a:br>
              <a:rPr b="0" i="0" lang="pt-BR" sz="1400" u="none" cap="none" strike="noStrike">
                <a:solidFill>
                  <a:schemeClr val="lt1"/>
                </a:solidFill>
                <a:latin typeface="Calibri"/>
                <a:ea typeface="Calibri"/>
                <a:cs typeface="Calibri"/>
                <a:sym typeface="Calibri"/>
              </a:rPr>
            </a:br>
            <a:r>
              <a:rPr b="0" i="0" lang="pt-BR" sz="1400" u="none" cap="none" strike="noStrike">
                <a:solidFill>
                  <a:schemeClr val="lt1"/>
                </a:solidFill>
                <a:latin typeface="Calibri"/>
                <a:ea typeface="Calibri"/>
                <a:cs typeface="Calibri"/>
                <a:sym typeface="Calibri"/>
              </a:rPr>
              <a:t>um ou mais dos </a:t>
            </a:r>
            <a:r>
              <a:rPr b="1" i="0" lang="pt-BR" sz="1400" u="none" cap="none" strike="noStrike">
                <a:solidFill>
                  <a:schemeClr val="lt1"/>
                </a:solidFill>
                <a:latin typeface="Lustria"/>
                <a:ea typeface="Lustria"/>
                <a:cs typeface="Lustria"/>
                <a:sym typeface="Lustria"/>
              </a:rPr>
              <a:t>seguintes sintomas </a:t>
            </a:r>
            <a:r>
              <a:rPr b="1" baseline="30000" i="0" lang="pt-BR" sz="1400" u="none" cap="none" strike="noStrike">
                <a:solidFill>
                  <a:schemeClr val="lt1"/>
                </a:solidFill>
                <a:latin typeface="Lustria"/>
                <a:ea typeface="Lustria"/>
                <a:cs typeface="Lustria"/>
                <a:sym typeface="Lustria"/>
              </a:rPr>
              <a:t>4-8</a:t>
            </a:r>
            <a:r>
              <a:rPr b="1" i="0" lang="pt-BR" sz="1400" u="none" cap="none" strike="noStrike">
                <a:solidFill>
                  <a:schemeClr val="lt1"/>
                </a:solidFill>
                <a:latin typeface="Lustria"/>
                <a:ea typeface="Lustria"/>
                <a:cs typeface="Lustria"/>
                <a:sym typeface="Lustria"/>
              </a:rPr>
              <a:t>: </a:t>
            </a:r>
            <a:endParaRPr/>
          </a:p>
        </p:txBody>
      </p:sp>
      <p:sp>
        <p:nvSpPr>
          <p:cNvPr id="1631" name="Google Shape;1631;p33"/>
          <p:cNvSpPr/>
          <p:nvPr/>
        </p:nvSpPr>
        <p:spPr>
          <a:xfrm>
            <a:off x="7025182" y="4488458"/>
            <a:ext cx="1832287" cy="468476"/>
          </a:xfrm>
          <a:prstGeom prst="rect">
            <a:avLst/>
          </a:prstGeom>
          <a:noFill/>
          <a:ln cap="flat" cmpd="sng" w="12700">
            <a:solidFill>
              <a:srgbClr val="FF7F7F"/>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descr="Desenho de pássaro&#10;&#10;Descrição gerada automaticamente com confiança baixa" id="1632" name="Google Shape;1632;p33"/>
          <p:cNvPicPr preferRelativeResize="0"/>
          <p:nvPr/>
        </p:nvPicPr>
        <p:blipFill rotWithShape="1">
          <a:blip r:embed="rId6">
            <a:alphaModFix amt="20000"/>
          </a:blip>
          <a:srcRect b="0" l="0" r="0" t="0"/>
          <a:stretch/>
        </p:blipFill>
        <p:spPr>
          <a:xfrm>
            <a:off x="9111725" y="1303268"/>
            <a:ext cx="1483778" cy="4349943"/>
          </a:xfrm>
          <a:prstGeom prst="rect">
            <a:avLst/>
          </a:prstGeom>
          <a:noFill/>
          <a:ln>
            <a:noFill/>
          </a:ln>
        </p:spPr>
      </p:pic>
      <p:sp>
        <p:nvSpPr>
          <p:cNvPr id="1633" name="Google Shape;1633;p33"/>
          <p:cNvSpPr/>
          <p:nvPr/>
        </p:nvSpPr>
        <p:spPr>
          <a:xfrm>
            <a:off x="9094173" y="1365250"/>
            <a:ext cx="819150" cy="4181476"/>
          </a:xfrm>
          <a:custGeom>
            <a:rect b="b" l="l" r="r" t="t"/>
            <a:pathLst>
              <a:path extrusionOk="0" h="4181475" w="819150">
                <a:moveTo>
                  <a:pt x="781050" y="0"/>
                </a:moveTo>
                <a:lnTo>
                  <a:pt x="0" y="0"/>
                </a:lnTo>
                <a:lnTo>
                  <a:pt x="0" y="85725"/>
                </a:lnTo>
                <a:lnTo>
                  <a:pt x="0" y="4181475"/>
                </a:lnTo>
                <a:lnTo>
                  <a:pt x="819150" y="4181475"/>
                </a:lnTo>
              </a:path>
            </a:pathLst>
          </a:custGeom>
          <a:noFill/>
          <a:ln cap="flat" cmpd="sng" w="12700">
            <a:solidFill>
              <a:srgbClr val="FF7F7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cxnSp>
        <p:nvCxnSpPr>
          <p:cNvPr id="1634" name="Google Shape;1634;p33"/>
          <p:cNvCxnSpPr>
            <a:stCxn id="1631" idx="3"/>
          </p:cNvCxnSpPr>
          <p:nvPr/>
        </p:nvCxnSpPr>
        <p:spPr>
          <a:xfrm>
            <a:off x="8857469" y="4722696"/>
            <a:ext cx="236700" cy="3600"/>
          </a:xfrm>
          <a:prstGeom prst="straightConnector1">
            <a:avLst/>
          </a:prstGeom>
          <a:noFill/>
          <a:ln cap="flat" cmpd="sng" w="12700">
            <a:solidFill>
              <a:srgbClr val="FF7F7F"/>
            </a:solidFill>
            <a:prstDash val="solid"/>
            <a:miter lim="800000"/>
            <a:headEnd len="med" w="med" type="oval"/>
            <a:tailEnd len="med" w="med" type="oval"/>
          </a:ln>
        </p:spPr>
      </p:cxnSp>
      <p:grpSp>
        <p:nvGrpSpPr>
          <p:cNvPr id="1635" name="Google Shape;1635;p33"/>
          <p:cNvGrpSpPr/>
          <p:nvPr/>
        </p:nvGrpSpPr>
        <p:grpSpPr>
          <a:xfrm>
            <a:off x="9750463" y="1601634"/>
            <a:ext cx="1882739" cy="3496852"/>
            <a:chOff x="9750463" y="1703234"/>
            <a:chExt cx="1882739" cy="3496852"/>
          </a:xfrm>
        </p:grpSpPr>
        <p:grpSp>
          <p:nvGrpSpPr>
            <p:cNvPr id="1636" name="Google Shape;1636;p33"/>
            <p:cNvGrpSpPr/>
            <p:nvPr/>
          </p:nvGrpSpPr>
          <p:grpSpPr>
            <a:xfrm>
              <a:off x="9826074" y="1925035"/>
              <a:ext cx="1796561" cy="3236805"/>
              <a:chOff x="8626636" y="1572434"/>
              <a:chExt cx="3193730" cy="3923960"/>
            </a:xfrm>
          </p:grpSpPr>
          <p:sp>
            <p:nvSpPr>
              <p:cNvPr id="1637" name="Google Shape;1637;p33"/>
              <p:cNvSpPr/>
              <p:nvPr/>
            </p:nvSpPr>
            <p:spPr>
              <a:xfrm>
                <a:off x="8626636" y="1572434"/>
                <a:ext cx="2947871" cy="280948"/>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sz="1600" u="none" cap="none" strike="noStrike">
                  <a:solidFill>
                    <a:schemeClr val="lt1"/>
                  </a:solidFill>
                  <a:latin typeface="Calibri"/>
                  <a:ea typeface="Calibri"/>
                  <a:cs typeface="Calibri"/>
                  <a:sym typeface="Calibri"/>
                </a:endParaRPr>
              </a:p>
            </p:txBody>
          </p:sp>
          <p:sp>
            <p:nvSpPr>
              <p:cNvPr id="1638" name="Google Shape;1638;p33"/>
              <p:cNvSpPr/>
              <p:nvPr/>
            </p:nvSpPr>
            <p:spPr>
              <a:xfrm>
                <a:off x="8626636" y="2179603"/>
                <a:ext cx="3193730" cy="280948"/>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sz="1600" u="none" cap="none" strike="noStrike">
                  <a:solidFill>
                    <a:schemeClr val="lt1"/>
                  </a:solidFill>
                  <a:latin typeface="Calibri"/>
                  <a:ea typeface="Calibri"/>
                  <a:cs typeface="Calibri"/>
                  <a:sym typeface="Calibri"/>
                </a:endParaRPr>
              </a:p>
            </p:txBody>
          </p:sp>
          <p:sp>
            <p:nvSpPr>
              <p:cNvPr id="1639" name="Google Shape;1639;p33"/>
              <p:cNvSpPr/>
              <p:nvPr/>
            </p:nvSpPr>
            <p:spPr>
              <a:xfrm>
                <a:off x="8626636" y="2786772"/>
                <a:ext cx="970258" cy="280948"/>
              </a:xfrm>
              <a:prstGeom prst="rect">
                <a:avLst/>
              </a:prstGeom>
              <a:solidFill>
                <a:srgbClr val="2AB8CA"/>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sz="1600" u="none" cap="none" strike="noStrike">
                  <a:solidFill>
                    <a:schemeClr val="lt1"/>
                  </a:solidFill>
                  <a:latin typeface="Calibri"/>
                  <a:ea typeface="Calibri"/>
                  <a:cs typeface="Calibri"/>
                  <a:sym typeface="Calibri"/>
                </a:endParaRPr>
              </a:p>
            </p:txBody>
          </p:sp>
          <p:sp>
            <p:nvSpPr>
              <p:cNvPr id="1640" name="Google Shape;1640;p33"/>
              <p:cNvSpPr/>
              <p:nvPr/>
            </p:nvSpPr>
            <p:spPr>
              <a:xfrm>
                <a:off x="8626636" y="3393941"/>
                <a:ext cx="2223866" cy="280948"/>
              </a:xfrm>
              <a:prstGeom prst="rect">
                <a:avLst/>
              </a:prstGeom>
              <a:solidFill>
                <a:srgbClr val="2AB8CA"/>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sz="1600" u="none" cap="none" strike="noStrike">
                  <a:solidFill>
                    <a:schemeClr val="lt1"/>
                  </a:solidFill>
                  <a:latin typeface="Calibri"/>
                  <a:ea typeface="Calibri"/>
                  <a:cs typeface="Calibri"/>
                  <a:sym typeface="Calibri"/>
                </a:endParaRPr>
              </a:p>
            </p:txBody>
          </p:sp>
          <p:sp>
            <p:nvSpPr>
              <p:cNvPr id="1641" name="Google Shape;1641;p33"/>
              <p:cNvSpPr/>
              <p:nvPr/>
            </p:nvSpPr>
            <p:spPr>
              <a:xfrm>
                <a:off x="8626636" y="4001110"/>
                <a:ext cx="1476262" cy="280948"/>
              </a:xfrm>
              <a:prstGeom prst="rect">
                <a:avLst/>
              </a:prstGeom>
              <a:solidFill>
                <a:srgbClr val="2AB8CA"/>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sz="1600" u="none" cap="none" strike="noStrike">
                  <a:solidFill>
                    <a:schemeClr val="lt1"/>
                  </a:solidFill>
                  <a:latin typeface="Calibri"/>
                  <a:ea typeface="Calibri"/>
                  <a:cs typeface="Calibri"/>
                  <a:sym typeface="Calibri"/>
                </a:endParaRPr>
              </a:p>
            </p:txBody>
          </p:sp>
          <p:sp>
            <p:nvSpPr>
              <p:cNvPr id="1642" name="Google Shape;1642;p33"/>
              <p:cNvSpPr/>
              <p:nvPr/>
            </p:nvSpPr>
            <p:spPr>
              <a:xfrm>
                <a:off x="8626636" y="4608279"/>
                <a:ext cx="1092357" cy="280948"/>
              </a:xfrm>
              <a:prstGeom prst="rect">
                <a:avLst/>
              </a:prstGeom>
              <a:solidFill>
                <a:srgbClr val="2AB8CA"/>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sz="1600" u="none" cap="none" strike="noStrike">
                  <a:solidFill>
                    <a:schemeClr val="lt1"/>
                  </a:solidFill>
                  <a:latin typeface="Calibri"/>
                  <a:ea typeface="Calibri"/>
                  <a:cs typeface="Calibri"/>
                  <a:sym typeface="Calibri"/>
                </a:endParaRPr>
              </a:p>
            </p:txBody>
          </p:sp>
          <p:sp>
            <p:nvSpPr>
              <p:cNvPr id="1643" name="Google Shape;1643;p33"/>
              <p:cNvSpPr/>
              <p:nvPr/>
            </p:nvSpPr>
            <p:spPr>
              <a:xfrm>
                <a:off x="8626636" y="5215446"/>
                <a:ext cx="1997227" cy="280948"/>
              </a:xfrm>
              <a:prstGeom prst="rect">
                <a:avLst/>
              </a:prstGeom>
              <a:solidFill>
                <a:srgbClr val="2AB8CA"/>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Calibri"/>
                  <a:buNone/>
                </a:pPr>
                <a:r>
                  <a:t/>
                </a:r>
                <a:endParaRPr sz="1600" u="none" cap="none" strike="noStrike">
                  <a:solidFill>
                    <a:schemeClr val="lt1"/>
                  </a:solidFill>
                  <a:latin typeface="Calibri"/>
                  <a:ea typeface="Calibri"/>
                  <a:cs typeface="Calibri"/>
                  <a:sym typeface="Calibri"/>
                </a:endParaRPr>
              </a:p>
            </p:txBody>
          </p:sp>
        </p:grpSp>
        <p:sp>
          <p:nvSpPr>
            <p:cNvPr id="1644" name="Google Shape;1644;p33"/>
            <p:cNvSpPr/>
            <p:nvPr/>
          </p:nvSpPr>
          <p:spPr>
            <a:xfrm>
              <a:off x="9750463" y="1703234"/>
              <a:ext cx="1010150"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Fadiga</a:t>
              </a:r>
              <a:endParaRPr/>
            </a:p>
          </p:txBody>
        </p:sp>
        <p:sp>
          <p:nvSpPr>
            <p:cNvPr id="1645" name="Google Shape;1645;p33"/>
            <p:cNvSpPr/>
            <p:nvPr/>
          </p:nvSpPr>
          <p:spPr>
            <a:xfrm>
              <a:off x="9750463" y="2210014"/>
              <a:ext cx="1010150"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Anemia</a:t>
              </a:r>
              <a:endParaRPr/>
            </a:p>
          </p:txBody>
        </p:sp>
        <p:sp>
          <p:nvSpPr>
            <p:cNvPr id="1646" name="Google Shape;1646;p33"/>
            <p:cNvSpPr/>
            <p:nvPr/>
          </p:nvSpPr>
          <p:spPr>
            <a:xfrm>
              <a:off x="9750463" y="2695843"/>
              <a:ext cx="1010150"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Disfagia </a:t>
              </a:r>
              <a:endParaRPr/>
            </a:p>
          </p:txBody>
        </p:sp>
        <p:sp>
          <p:nvSpPr>
            <p:cNvPr id="1647" name="Google Shape;1647;p33"/>
            <p:cNvSpPr/>
            <p:nvPr/>
          </p:nvSpPr>
          <p:spPr>
            <a:xfrm>
              <a:off x="9750463" y="3202623"/>
              <a:ext cx="1010150"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Dispneia </a:t>
              </a:r>
              <a:endParaRPr/>
            </a:p>
          </p:txBody>
        </p:sp>
        <p:sp>
          <p:nvSpPr>
            <p:cNvPr id="1648" name="Google Shape;1648;p33"/>
            <p:cNvSpPr/>
            <p:nvPr/>
          </p:nvSpPr>
          <p:spPr>
            <a:xfrm>
              <a:off x="9750463" y="3698928"/>
              <a:ext cx="1411186"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Dor abdominal </a:t>
              </a:r>
              <a:endParaRPr/>
            </a:p>
          </p:txBody>
        </p:sp>
        <p:sp>
          <p:nvSpPr>
            <p:cNvPr id="1649" name="Google Shape;1649;p33"/>
            <p:cNvSpPr txBox="1"/>
            <p:nvPr/>
          </p:nvSpPr>
          <p:spPr>
            <a:xfrm>
              <a:off x="10878528" y="1915360"/>
              <a:ext cx="644400" cy="263678"/>
            </a:xfrm>
            <a:prstGeom prst="rect">
              <a:avLst/>
            </a:prstGeom>
            <a:noFill/>
            <a:ln>
              <a:noFill/>
            </a:ln>
          </p:spPr>
          <p:txBody>
            <a:bodyPr anchorCtr="0" anchor="ctr" bIns="45700" lIns="91425" spcFirstLastPara="1" rIns="91425" wrap="square" tIns="45700">
              <a:noAutofit/>
            </a:bodyPr>
            <a:lstStyle/>
            <a:p>
              <a:pPr indent="0" lvl="0" marL="0" marR="0" rtl="0" algn="r">
                <a:lnSpc>
                  <a:spcPct val="9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80</a:t>
              </a:r>
              <a:r>
                <a:rPr b="1" i="0" lang="pt-BR" sz="1100" u="none" cap="none" strike="noStrike">
                  <a:solidFill>
                    <a:schemeClr val="lt1"/>
                  </a:solidFill>
                  <a:latin typeface="Calibri"/>
                  <a:ea typeface="Calibri"/>
                  <a:cs typeface="Calibri"/>
                  <a:sym typeface="Calibri"/>
                </a:rPr>
                <a:t>%</a:t>
              </a:r>
              <a:r>
                <a:rPr b="1" baseline="30000" i="0" lang="pt-BR" sz="1400" u="none" cap="none" strike="noStrike">
                  <a:solidFill>
                    <a:schemeClr val="lt1"/>
                  </a:solidFill>
                  <a:latin typeface="Calibri"/>
                  <a:ea typeface="Calibri"/>
                  <a:cs typeface="Calibri"/>
                  <a:sym typeface="Calibri"/>
                </a:rPr>
                <a:t>3</a:t>
              </a:r>
              <a:endParaRPr/>
            </a:p>
          </p:txBody>
        </p:sp>
        <p:sp>
          <p:nvSpPr>
            <p:cNvPr id="1650" name="Google Shape;1650;p33"/>
            <p:cNvSpPr txBox="1"/>
            <p:nvPr/>
          </p:nvSpPr>
          <p:spPr>
            <a:xfrm>
              <a:off x="10595504" y="2414093"/>
              <a:ext cx="1037698" cy="251517"/>
            </a:xfrm>
            <a:prstGeom prst="rect">
              <a:avLst/>
            </a:prstGeom>
            <a:noFill/>
            <a:ln>
              <a:noFill/>
            </a:ln>
          </p:spPr>
          <p:txBody>
            <a:bodyPr anchorCtr="0" anchor="ctr" bIns="45700" lIns="91425" spcFirstLastPara="1" rIns="91425" wrap="square" tIns="45700">
              <a:noAutofit/>
            </a:bodyPr>
            <a:lstStyle/>
            <a:p>
              <a:pPr indent="0" lvl="0" marL="0" marR="0" rtl="0" algn="r">
                <a:lnSpc>
                  <a:spcPct val="9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88</a:t>
              </a:r>
              <a:r>
                <a:rPr b="1" i="0" lang="pt-BR" sz="1100" u="none" cap="none" strike="noStrike">
                  <a:solidFill>
                    <a:schemeClr val="lt1"/>
                  </a:solidFill>
                  <a:latin typeface="Calibri"/>
                  <a:ea typeface="Calibri"/>
                  <a:cs typeface="Calibri"/>
                  <a:sym typeface="Calibri"/>
                </a:rPr>
                <a:t>%</a:t>
              </a:r>
              <a:r>
                <a:rPr b="1" i="0" lang="pt-BR" sz="1400" u="none" cap="none" strike="noStrike">
                  <a:solidFill>
                    <a:schemeClr val="lt1"/>
                  </a:solidFill>
                  <a:latin typeface="Calibri"/>
                  <a:ea typeface="Calibri"/>
                  <a:cs typeface="Calibri"/>
                  <a:sym typeface="Calibri"/>
                </a:rPr>
                <a:t>-94</a:t>
              </a:r>
              <a:r>
                <a:rPr b="1" i="0" lang="pt-BR" sz="1100" u="none" cap="none" strike="noStrike">
                  <a:solidFill>
                    <a:schemeClr val="lt1"/>
                  </a:solidFill>
                  <a:latin typeface="Calibri"/>
                  <a:ea typeface="Calibri"/>
                  <a:cs typeface="Calibri"/>
                  <a:sym typeface="Calibri"/>
                </a:rPr>
                <a:t>%</a:t>
              </a:r>
              <a:r>
                <a:rPr b="1" baseline="30000" i="0" lang="pt-BR" sz="1400" u="none" cap="none" strike="noStrike">
                  <a:solidFill>
                    <a:schemeClr val="lt1"/>
                  </a:solidFill>
                  <a:latin typeface="Calibri"/>
                  <a:ea typeface="Calibri"/>
                  <a:cs typeface="Calibri"/>
                  <a:sym typeface="Calibri"/>
                </a:rPr>
                <a:t>6</a:t>
              </a:r>
              <a:endParaRPr/>
            </a:p>
          </p:txBody>
        </p:sp>
        <p:sp>
          <p:nvSpPr>
            <p:cNvPr id="1651" name="Google Shape;1651;p33"/>
            <p:cNvSpPr txBox="1"/>
            <p:nvPr/>
          </p:nvSpPr>
          <p:spPr>
            <a:xfrm>
              <a:off x="9826073" y="2939258"/>
              <a:ext cx="590737" cy="251517"/>
            </a:xfrm>
            <a:prstGeom prst="rect">
              <a:avLst/>
            </a:prstGeom>
            <a:noFill/>
            <a:ln>
              <a:noFill/>
            </a:ln>
          </p:spPr>
          <p:txBody>
            <a:bodyPr anchorCtr="0" anchor="ctr" bIns="45700" lIns="91425" spcFirstLastPara="1" rIns="91425" wrap="square" tIns="45700">
              <a:noAutofit/>
            </a:bodyPr>
            <a:lstStyle/>
            <a:p>
              <a:pPr indent="0" lvl="0" marL="0" marR="0" rtl="0" algn="r">
                <a:lnSpc>
                  <a:spcPct val="9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24</a:t>
              </a:r>
              <a:r>
                <a:rPr b="1" i="0" lang="pt-BR" sz="1100" u="none" cap="none" strike="noStrike">
                  <a:solidFill>
                    <a:schemeClr val="lt1"/>
                  </a:solidFill>
                  <a:latin typeface="Calibri"/>
                  <a:ea typeface="Calibri"/>
                  <a:cs typeface="Calibri"/>
                  <a:sym typeface="Calibri"/>
                </a:rPr>
                <a:t>%</a:t>
              </a:r>
              <a:r>
                <a:rPr b="1" i="0" lang="pt-BR" sz="1400" u="none" cap="none" strike="noStrike">
                  <a:solidFill>
                    <a:schemeClr val="lt1"/>
                  </a:solidFill>
                  <a:latin typeface="Calibri"/>
                  <a:ea typeface="Calibri"/>
                  <a:cs typeface="Calibri"/>
                  <a:sym typeface="Calibri"/>
                </a:rPr>
                <a:t>³</a:t>
              </a:r>
              <a:endParaRPr/>
            </a:p>
          </p:txBody>
        </p:sp>
        <p:sp>
          <p:nvSpPr>
            <p:cNvPr id="1652" name="Google Shape;1652;p33"/>
            <p:cNvSpPr txBox="1"/>
            <p:nvPr/>
          </p:nvSpPr>
          <p:spPr>
            <a:xfrm>
              <a:off x="10524341" y="3441230"/>
              <a:ext cx="590737" cy="251517"/>
            </a:xfrm>
            <a:prstGeom prst="rect">
              <a:avLst/>
            </a:prstGeom>
            <a:noFill/>
            <a:ln>
              <a:noFill/>
            </a:ln>
          </p:spPr>
          <p:txBody>
            <a:bodyPr anchorCtr="0" anchor="ctr" bIns="45700" lIns="91425" spcFirstLastPara="1" rIns="91425" wrap="square" tIns="45700">
              <a:noAutofit/>
            </a:bodyPr>
            <a:lstStyle/>
            <a:p>
              <a:pPr indent="0" lvl="0" marL="0" marR="0" rtl="0" algn="r">
                <a:lnSpc>
                  <a:spcPct val="9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64%³</a:t>
              </a:r>
              <a:endParaRPr/>
            </a:p>
          </p:txBody>
        </p:sp>
        <p:sp>
          <p:nvSpPr>
            <p:cNvPr id="1653" name="Google Shape;1653;p33"/>
            <p:cNvSpPr txBox="1"/>
            <p:nvPr/>
          </p:nvSpPr>
          <p:spPr>
            <a:xfrm>
              <a:off x="10105065" y="3946394"/>
              <a:ext cx="590737" cy="251517"/>
            </a:xfrm>
            <a:prstGeom prst="rect">
              <a:avLst/>
            </a:prstGeom>
            <a:noFill/>
            <a:ln>
              <a:noFill/>
            </a:ln>
          </p:spPr>
          <p:txBody>
            <a:bodyPr anchorCtr="0" anchor="ctr" bIns="45700" lIns="91425" spcFirstLastPara="1" rIns="91425" wrap="square" tIns="45700">
              <a:noAutofit/>
            </a:bodyPr>
            <a:lstStyle/>
            <a:p>
              <a:pPr indent="0" lvl="0" marL="0" marR="0" rtl="0" algn="r">
                <a:lnSpc>
                  <a:spcPct val="9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44%³</a:t>
              </a:r>
              <a:endParaRPr/>
            </a:p>
          </p:txBody>
        </p:sp>
        <p:sp>
          <p:nvSpPr>
            <p:cNvPr id="1654" name="Google Shape;1654;p33"/>
            <p:cNvSpPr txBox="1"/>
            <p:nvPr/>
          </p:nvSpPr>
          <p:spPr>
            <a:xfrm>
              <a:off x="9913323" y="4427200"/>
              <a:ext cx="590737" cy="251517"/>
            </a:xfrm>
            <a:prstGeom prst="rect">
              <a:avLst/>
            </a:prstGeom>
            <a:noFill/>
            <a:ln>
              <a:noFill/>
            </a:ln>
          </p:spPr>
          <p:txBody>
            <a:bodyPr anchorCtr="0" anchor="ctr" bIns="45700" lIns="91425" spcFirstLastPara="1" rIns="91425" wrap="square" tIns="45700">
              <a:noAutofit/>
            </a:bodyPr>
            <a:lstStyle/>
            <a:p>
              <a:pPr indent="0" lvl="0" marL="0" marR="0" rtl="0" algn="r">
                <a:lnSpc>
                  <a:spcPct val="9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38%³</a:t>
              </a:r>
              <a:endParaRPr/>
            </a:p>
          </p:txBody>
        </p:sp>
        <p:sp>
          <p:nvSpPr>
            <p:cNvPr id="1655" name="Google Shape;1655;p33"/>
            <p:cNvSpPr txBox="1"/>
            <p:nvPr/>
          </p:nvSpPr>
          <p:spPr>
            <a:xfrm>
              <a:off x="10385287" y="4948569"/>
              <a:ext cx="590737" cy="251517"/>
            </a:xfrm>
            <a:prstGeom prst="rect">
              <a:avLst/>
            </a:prstGeom>
            <a:noFill/>
            <a:ln>
              <a:noFill/>
            </a:ln>
          </p:spPr>
          <p:txBody>
            <a:bodyPr anchorCtr="0" anchor="ctr" bIns="45700" lIns="91425" spcFirstLastPara="1" rIns="91425" wrap="square" tIns="45700">
              <a:noAutofit/>
            </a:bodyPr>
            <a:lstStyle/>
            <a:p>
              <a:pPr indent="0" lvl="0" marL="0" marR="0" rtl="0" algn="r">
                <a:lnSpc>
                  <a:spcPct val="9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62</a:t>
              </a:r>
              <a:r>
                <a:rPr b="1" i="0" lang="pt-BR" sz="1100" u="none" cap="none" strike="noStrike">
                  <a:solidFill>
                    <a:schemeClr val="lt1"/>
                  </a:solidFill>
                  <a:latin typeface="Calibri"/>
                  <a:ea typeface="Calibri"/>
                  <a:cs typeface="Calibri"/>
                  <a:sym typeface="Calibri"/>
                </a:rPr>
                <a:t>%</a:t>
              </a:r>
              <a:r>
                <a:rPr b="1" i="0" lang="pt-BR" sz="1400" u="none" cap="none" strike="noStrike">
                  <a:solidFill>
                    <a:schemeClr val="lt1"/>
                  </a:solidFill>
                  <a:latin typeface="Calibri"/>
                  <a:ea typeface="Calibri"/>
                  <a:cs typeface="Calibri"/>
                  <a:sym typeface="Calibri"/>
                </a:rPr>
                <a:t>³</a:t>
              </a:r>
              <a:endParaRPr/>
            </a:p>
          </p:txBody>
        </p:sp>
        <p:sp>
          <p:nvSpPr>
            <p:cNvPr id="1656" name="Google Shape;1656;p33"/>
            <p:cNvSpPr/>
            <p:nvPr/>
          </p:nvSpPr>
          <p:spPr>
            <a:xfrm>
              <a:off x="9750463" y="4193878"/>
              <a:ext cx="1411186"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Disfunção erétil*</a:t>
              </a:r>
              <a:endParaRPr/>
            </a:p>
          </p:txBody>
        </p:sp>
        <p:sp>
          <p:nvSpPr>
            <p:cNvPr id="1657" name="Google Shape;1657;p33"/>
            <p:cNvSpPr/>
            <p:nvPr/>
          </p:nvSpPr>
          <p:spPr>
            <a:xfrm>
              <a:off x="9750463" y="4706862"/>
              <a:ext cx="1411186"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Hemoglobinúria</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603"/>
                                        </p:tgtEl>
                                        <p:attrNameLst>
                                          <p:attrName>style.visibility</p:attrName>
                                        </p:attrNameLst>
                                      </p:cBhvr>
                                      <p:to>
                                        <p:strVal val="visible"/>
                                      </p:to>
                                    </p:set>
                                    <p:animEffect filter="fade" transition="in">
                                      <p:cBhvr>
                                        <p:cTn dur="500"/>
                                        <p:tgtEl>
                                          <p:spTgt spid="160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619"/>
                                        </p:tgtEl>
                                        <p:attrNameLst>
                                          <p:attrName>style.visibility</p:attrName>
                                        </p:attrNameLst>
                                      </p:cBhvr>
                                      <p:to>
                                        <p:strVal val="visible"/>
                                      </p:to>
                                    </p:set>
                                    <p:animEffect filter="fade" transition="in">
                                      <p:cBhvr>
                                        <p:cTn dur="500"/>
                                        <p:tgtEl>
                                          <p:spTgt spid="1619"/>
                                        </p:tgtEl>
                                      </p:cBhvr>
                                    </p:animEffect>
                                  </p:childTnLst>
                                </p:cTn>
                              </p:par>
                              <p:par>
                                <p:cTn fill="hold" nodeType="withEffect" presetClass="entr" presetID="10" presetSubtype="0">
                                  <p:stCondLst>
                                    <p:cond delay="0"/>
                                  </p:stCondLst>
                                  <p:childTnLst>
                                    <p:set>
                                      <p:cBhvr>
                                        <p:cTn dur="1" fill="hold">
                                          <p:stCondLst>
                                            <p:cond delay="0"/>
                                          </p:stCondLst>
                                        </p:cTn>
                                        <p:tgtEl>
                                          <p:spTgt spid="1607"/>
                                        </p:tgtEl>
                                        <p:attrNameLst>
                                          <p:attrName>style.visibility</p:attrName>
                                        </p:attrNameLst>
                                      </p:cBhvr>
                                      <p:to>
                                        <p:strVal val="visible"/>
                                      </p:to>
                                    </p:set>
                                    <p:animEffect filter="fade" transition="in">
                                      <p:cBhvr>
                                        <p:cTn dur="500"/>
                                        <p:tgtEl>
                                          <p:spTgt spid="1607"/>
                                        </p:tgtEl>
                                      </p:cBhvr>
                                    </p:animEffect>
                                  </p:childTnLst>
                                </p:cTn>
                              </p:par>
                              <p:par>
                                <p:cTn fill="hold" nodeType="withEffect" presetClass="entr" presetID="10" presetSubtype="0">
                                  <p:stCondLst>
                                    <p:cond delay="0"/>
                                  </p:stCondLst>
                                  <p:childTnLst>
                                    <p:set>
                                      <p:cBhvr>
                                        <p:cTn dur="1" fill="hold">
                                          <p:stCondLst>
                                            <p:cond delay="0"/>
                                          </p:stCondLst>
                                        </p:cTn>
                                        <p:tgtEl>
                                          <p:spTgt spid="1613"/>
                                        </p:tgtEl>
                                        <p:attrNameLst>
                                          <p:attrName>style.visibility</p:attrName>
                                        </p:attrNameLst>
                                      </p:cBhvr>
                                      <p:to>
                                        <p:strVal val="visible"/>
                                      </p:to>
                                    </p:set>
                                    <p:animEffect filter="fade" transition="in">
                                      <p:cBhvr>
                                        <p:cTn dur="500"/>
                                        <p:tgtEl>
                                          <p:spTgt spid="161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605"/>
                                        </p:tgtEl>
                                        <p:attrNameLst>
                                          <p:attrName>style.visibility</p:attrName>
                                        </p:attrNameLst>
                                      </p:cBhvr>
                                      <p:to>
                                        <p:strVal val="visible"/>
                                      </p:to>
                                    </p:set>
                                    <p:animEffect filter="fade" transition="in">
                                      <p:cBhvr>
                                        <p:cTn dur="500"/>
                                        <p:tgtEl>
                                          <p:spTgt spid="1605"/>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627"/>
                                        </p:tgtEl>
                                        <p:attrNameLst>
                                          <p:attrName>style.visibility</p:attrName>
                                        </p:attrNameLst>
                                      </p:cBhvr>
                                      <p:to>
                                        <p:strVal val="visible"/>
                                      </p:to>
                                    </p:set>
                                    <p:animEffect filter="fade" transition="in">
                                      <p:cBhvr>
                                        <p:cTn dur="500"/>
                                        <p:tgtEl>
                                          <p:spTgt spid="1627"/>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626"/>
                                        </p:tgtEl>
                                        <p:attrNameLst>
                                          <p:attrName>style.visibility</p:attrName>
                                        </p:attrNameLst>
                                      </p:cBhvr>
                                      <p:to>
                                        <p:strVal val="visible"/>
                                      </p:to>
                                    </p:set>
                                    <p:animEffect filter="fade" transition="in">
                                      <p:cBhvr>
                                        <p:cTn dur="500"/>
                                        <p:tgtEl>
                                          <p:spTgt spid="1626"/>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1630"/>
                                        </p:tgtEl>
                                        <p:attrNameLst>
                                          <p:attrName>style.visibility</p:attrName>
                                        </p:attrNameLst>
                                      </p:cBhvr>
                                      <p:to>
                                        <p:strVal val="visible"/>
                                      </p:to>
                                    </p:set>
                                    <p:animEffect filter="fade" transition="in">
                                      <p:cBhvr>
                                        <p:cTn dur="500"/>
                                        <p:tgtEl>
                                          <p:spTgt spid="1630"/>
                                        </p:tgtEl>
                                      </p:cBhvr>
                                    </p:animEffect>
                                  </p:childTnLst>
                                </p:cTn>
                              </p:par>
                              <p:par>
                                <p:cTn fill="hold" nodeType="withEffect" presetClass="entr" presetID="10" presetSubtype="0">
                                  <p:stCondLst>
                                    <p:cond delay="0"/>
                                  </p:stCondLst>
                                  <p:childTnLst>
                                    <p:set>
                                      <p:cBhvr>
                                        <p:cTn dur="1" fill="hold">
                                          <p:stCondLst>
                                            <p:cond delay="0"/>
                                          </p:stCondLst>
                                        </p:cTn>
                                        <p:tgtEl>
                                          <p:spTgt spid="1625"/>
                                        </p:tgtEl>
                                        <p:attrNameLst>
                                          <p:attrName>style.visibility</p:attrName>
                                        </p:attrNameLst>
                                      </p:cBhvr>
                                      <p:to>
                                        <p:strVal val="visible"/>
                                      </p:to>
                                    </p:set>
                                    <p:animEffect filter="fade" transition="in">
                                      <p:cBhvr>
                                        <p:cTn dur="500"/>
                                        <p:tgtEl>
                                          <p:spTgt spid="1625"/>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631"/>
                                        </p:tgtEl>
                                        <p:attrNameLst>
                                          <p:attrName>style.visibility</p:attrName>
                                        </p:attrNameLst>
                                      </p:cBhvr>
                                      <p:to>
                                        <p:strVal val="visible"/>
                                      </p:to>
                                    </p:set>
                                    <p:animEffect filter="fade" transition="in">
                                      <p:cBhvr>
                                        <p:cTn dur="500"/>
                                        <p:tgtEl>
                                          <p:spTgt spid="1631"/>
                                        </p:tgtEl>
                                      </p:cBhvr>
                                    </p:animEffect>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1634"/>
                                        </p:tgtEl>
                                        <p:attrNameLst>
                                          <p:attrName>style.visibility</p:attrName>
                                        </p:attrNameLst>
                                      </p:cBhvr>
                                      <p:to>
                                        <p:strVal val="visible"/>
                                      </p:to>
                                    </p:set>
                                    <p:animEffect filter="fade" transition="in">
                                      <p:cBhvr>
                                        <p:cTn dur="500"/>
                                        <p:tgtEl>
                                          <p:spTgt spid="1634"/>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1633"/>
                                        </p:tgtEl>
                                        <p:attrNameLst>
                                          <p:attrName>style.visibility</p:attrName>
                                        </p:attrNameLst>
                                      </p:cBhvr>
                                      <p:to>
                                        <p:strVal val="visible"/>
                                      </p:to>
                                    </p:set>
                                    <p:animEffect filter="fade" transition="in">
                                      <p:cBhvr>
                                        <p:cTn dur="500"/>
                                        <p:tgtEl>
                                          <p:spTgt spid="1633"/>
                                        </p:tgtEl>
                                      </p:cBhvr>
                                    </p:animEffect>
                                  </p:childTnLst>
                                </p:cTn>
                              </p:par>
                              <p:par>
                                <p:cTn fill="hold" nodeType="withEffect" presetClass="entr" presetID="10" presetSubtype="0">
                                  <p:stCondLst>
                                    <p:cond delay="250"/>
                                  </p:stCondLst>
                                  <p:childTnLst>
                                    <p:set>
                                      <p:cBhvr>
                                        <p:cTn dur="1" fill="hold">
                                          <p:stCondLst>
                                            <p:cond delay="0"/>
                                          </p:stCondLst>
                                        </p:cTn>
                                        <p:tgtEl>
                                          <p:spTgt spid="1632"/>
                                        </p:tgtEl>
                                        <p:attrNameLst>
                                          <p:attrName>style.visibility</p:attrName>
                                        </p:attrNameLst>
                                      </p:cBhvr>
                                      <p:to>
                                        <p:strVal val="visible"/>
                                      </p:to>
                                    </p:set>
                                    <p:animEffect filter="fade" transition="in">
                                      <p:cBhvr>
                                        <p:cTn dur="500"/>
                                        <p:tgtEl>
                                          <p:spTgt spid="1632"/>
                                        </p:tgtEl>
                                      </p:cBhvr>
                                    </p:animEffect>
                                  </p:childTnLst>
                                </p:cTn>
                              </p:par>
                              <p:par>
                                <p:cTn fill="hold" nodeType="withEffect" presetClass="entr" presetID="10" presetSubtype="0">
                                  <p:stCondLst>
                                    <p:cond delay="500"/>
                                  </p:stCondLst>
                                  <p:childTnLst>
                                    <p:set>
                                      <p:cBhvr>
                                        <p:cTn dur="1" fill="hold">
                                          <p:stCondLst>
                                            <p:cond delay="0"/>
                                          </p:stCondLst>
                                        </p:cTn>
                                        <p:tgtEl>
                                          <p:spTgt spid="1635"/>
                                        </p:tgtEl>
                                        <p:attrNameLst>
                                          <p:attrName>style.visibility</p:attrName>
                                        </p:attrNameLst>
                                      </p:cBhvr>
                                      <p:to>
                                        <p:strVal val="visible"/>
                                      </p:to>
                                    </p:set>
                                    <p:animEffect filter="fade" transition="in">
                                      <p:cBhvr>
                                        <p:cTn dur="500"/>
                                        <p:tgtEl>
                                          <p:spTgt spid="163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1" name="Shape 1661"/>
        <p:cNvGrpSpPr/>
        <p:nvPr/>
      </p:nvGrpSpPr>
      <p:grpSpPr>
        <a:xfrm>
          <a:off x="0" y="0"/>
          <a:ext cx="0" cy="0"/>
          <a:chOff x="0" y="0"/>
          <a:chExt cx="0" cy="0"/>
        </a:xfrm>
      </p:grpSpPr>
      <p:pic>
        <p:nvPicPr>
          <p:cNvPr id="1662" name="Google Shape;1662;p34"/>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1663" name="Google Shape;1663;p34"/>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664" name="Google Shape;1664;p34"/>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665" name="Google Shape;1665;p34"/>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1666" name="Google Shape;1666;p34"/>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1667" name="Google Shape;1667;p34"/>
          <p:cNvSpPr/>
          <p:nvPr/>
        </p:nvSpPr>
        <p:spPr>
          <a:xfrm>
            <a:off x="5130144" y="2732828"/>
            <a:ext cx="6391296" cy="227754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4800"/>
              <a:buFont typeface="Lustria"/>
              <a:buNone/>
            </a:pPr>
            <a:r>
              <a:rPr b="1" i="0" lang="pt-BR" sz="4800" u="none" cap="none" strike="noStrike">
                <a:solidFill>
                  <a:srgbClr val="FFFFFF"/>
                </a:solidFill>
                <a:latin typeface="Lustria"/>
                <a:ea typeface="Lustria"/>
                <a:cs typeface="Lustria"/>
                <a:sym typeface="Lustria"/>
              </a:rPr>
              <a:t>LESÕES ORGÂNICAS</a:t>
            </a:r>
            <a:endParaRPr/>
          </a:p>
          <a:p>
            <a:pPr indent="0" lvl="0" marL="0" marR="0" rtl="0" algn="l">
              <a:lnSpc>
                <a:spcPct val="100000"/>
              </a:lnSpc>
              <a:spcBef>
                <a:spcPts val="1200"/>
              </a:spcBef>
              <a:spcAft>
                <a:spcPts val="0"/>
              </a:spcAft>
              <a:buClr>
                <a:srgbClr val="FFFFFF"/>
              </a:buClr>
              <a:buSzPts val="3600"/>
              <a:buFont typeface="Lustria"/>
              <a:buNone/>
            </a:pPr>
            <a:r>
              <a:rPr b="1" i="0" lang="pt-BR" sz="3600" u="none" cap="none" strike="noStrike">
                <a:solidFill>
                  <a:srgbClr val="FFFFFF"/>
                </a:solidFill>
                <a:latin typeface="Lustria"/>
                <a:ea typeface="Lustria"/>
                <a:cs typeface="Lustria"/>
                <a:sym typeface="Lustria"/>
              </a:rPr>
              <a:t>TROMBOSE</a:t>
            </a:r>
            <a:endParaRPr b="1" i="0" sz="4000" u="none" cap="none" strike="noStrike">
              <a:solidFill>
                <a:srgbClr val="FFFFFF"/>
              </a:solidFill>
              <a:latin typeface="Lustria"/>
              <a:ea typeface="Lustria"/>
              <a:cs typeface="Lustria"/>
              <a:sym typeface="Lustria"/>
            </a:endParaRPr>
          </a:p>
        </p:txBody>
      </p:sp>
      <p:grpSp>
        <p:nvGrpSpPr>
          <p:cNvPr id="1668" name="Google Shape;1668;p34"/>
          <p:cNvGrpSpPr/>
          <p:nvPr/>
        </p:nvGrpSpPr>
        <p:grpSpPr>
          <a:xfrm>
            <a:off x="5257989" y="1578496"/>
            <a:ext cx="983316" cy="983316"/>
            <a:chOff x="-951397" y="1963883"/>
            <a:chExt cx="571500" cy="571500"/>
          </a:xfrm>
        </p:grpSpPr>
        <p:sp>
          <p:nvSpPr>
            <p:cNvPr id="1669" name="Google Shape;1669;p34"/>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70" name="Google Shape;1670;p34"/>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71" name="Google Shape;1671;p34"/>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72" name="Google Shape;1672;p34"/>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73" name="Google Shape;1673;p34"/>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663"/>
                                        </p:tgtEl>
                                        <p:attrNameLst>
                                          <p:attrName>style.visibility</p:attrName>
                                        </p:attrNameLst>
                                      </p:cBhvr>
                                      <p:to>
                                        <p:strVal val="visible"/>
                                      </p:to>
                                    </p:set>
                                    <p:animEffect filter="fade" transition="in">
                                      <p:cBhvr>
                                        <p:cTn dur="500"/>
                                        <p:tgtEl>
                                          <p:spTgt spid="1663"/>
                                        </p:tgtEl>
                                      </p:cBhvr>
                                    </p:animEffect>
                                  </p:childTnLst>
                                </p:cTn>
                              </p:par>
                              <p:par>
                                <p:cTn fill="hold" nodeType="withEffect" presetClass="entr" presetID="10" presetSubtype="0">
                                  <p:stCondLst>
                                    <p:cond delay="0"/>
                                  </p:stCondLst>
                                  <p:childTnLst>
                                    <p:set>
                                      <p:cBhvr>
                                        <p:cTn dur="1" fill="hold">
                                          <p:stCondLst>
                                            <p:cond delay="0"/>
                                          </p:stCondLst>
                                        </p:cTn>
                                        <p:tgtEl>
                                          <p:spTgt spid="1664"/>
                                        </p:tgtEl>
                                        <p:attrNameLst>
                                          <p:attrName>style.visibility</p:attrName>
                                        </p:attrNameLst>
                                      </p:cBhvr>
                                      <p:to>
                                        <p:strVal val="visible"/>
                                      </p:to>
                                    </p:set>
                                    <p:animEffect filter="fade" transition="in">
                                      <p:cBhvr>
                                        <p:cTn dur="500"/>
                                        <p:tgtEl>
                                          <p:spTgt spid="1664"/>
                                        </p:tgtEl>
                                      </p:cBhvr>
                                    </p:animEffect>
                                  </p:childTnLst>
                                </p:cTn>
                              </p:par>
                              <p:par>
                                <p:cTn fill="hold" nodeType="withEffect" presetClass="entr" presetID="10" presetSubtype="0">
                                  <p:stCondLst>
                                    <p:cond delay="500"/>
                                  </p:stCondLst>
                                  <p:childTnLst>
                                    <p:set>
                                      <p:cBhvr>
                                        <p:cTn dur="1" fill="hold">
                                          <p:stCondLst>
                                            <p:cond delay="0"/>
                                          </p:stCondLst>
                                        </p:cTn>
                                        <p:tgtEl>
                                          <p:spTgt spid="1667"/>
                                        </p:tgtEl>
                                        <p:attrNameLst>
                                          <p:attrName>style.visibility</p:attrName>
                                        </p:attrNameLst>
                                      </p:cBhvr>
                                      <p:to>
                                        <p:strVal val="visible"/>
                                      </p:to>
                                    </p:set>
                                    <p:animEffect filter="fade" transition="in">
                                      <p:cBhvr>
                                        <p:cTn dur="500"/>
                                        <p:tgtEl>
                                          <p:spTgt spid="1667"/>
                                        </p:tgtEl>
                                      </p:cBhvr>
                                    </p:animEffect>
                                  </p:childTnLst>
                                </p:cTn>
                              </p:par>
                              <p:par>
                                <p:cTn fill="hold" nodeType="withEffect" presetClass="entr" presetID="10" presetSubtype="0">
                                  <p:stCondLst>
                                    <p:cond delay="500"/>
                                  </p:stCondLst>
                                  <p:childTnLst>
                                    <p:set>
                                      <p:cBhvr>
                                        <p:cTn dur="1" fill="hold">
                                          <p:stCondLst>
                                            <p:cond delay="0"/>
                                          </p:stCondLst>
                                        </p:cTn>
                                        <p:tgtEl>
                                          <p:spTgt spid="1668"/>
                                        </p:tgtEl>
                                        <p:attrNameLst>
                                          <p:attrName>style.visibility</p:attrName>
                                        </p:attrNameLst>
                                      </p:cBhvr>
                                      <p:to>
                                        <p:strVal val="visible"/>
                                      </p:to>
                                    </p:set>
                                    <p:animEffect filter="fade" transition="in">
                                      <p:cBhvr>
                                        <p:cTn dur="500"/>
                                        <p:tgtEl>
                                          <p:spTgt spid="166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8" name="Shape 1678"/>
        <p:cNvGrpSpPr/>
        <p:nvPr/>
      </p:nvGrpSpPr>
      <p:grpSpPr>
        <a:xfrm>
          <a:off x="0" y="0"/>
          <a:ext cx="0" cy="0"/>
          <a:chOff x="0" y="0"/>
          <a:chExt cx="0" cy="0"/>
        </a:xfrm>
      </p:grpSpPr>
      <p:sp>
        <p:nvSpPr>
          <p:cNvPr id="1679" name="Google Shape;1679;p35"/>
          <p:cNvSpPr txBox="1"/>
          <p:nvPr/>
        </p:nvSpPr>
        <p:spPr>
          <a:xfrm>
            <a:off x="296269" y="385036"/>
            <a:ext cx="11571881" cy="43704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A trombose pode resultar da ativação crônica</a:t>
            </a:r>
            <a:endParaRPr/>
          </a:p>
        </p:txBody>
      </p:sp>
      <p:sp>
        <p:nvSpPr>
          <p:cNvPr id="1680" name="Google Shape;1680;p3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Hb = Hemoglobina; ON = Óxido Nítrico; DHL = desidrogenase láctica</a:t>
            </a:r>
            <a:endParaRPr/>
          </a:p>
          <a:p>
            <a:pPr indent="0" lvl="0" marL="0" rtl="0" algn="l">
              <a:lnSpc>
                <a:spcPct val="90000"/>
              </a:lnSpc>
              <a:spcBef>
                <a:spcPts val="300"/>
              </a:spcBef>
              <a:spcAft>
                <a:spcPts val="0"/>
              </a:spcAft>
              <a:buClr>
                <a:schemeClr val="dk1"/>
              </a:buClr>
              <a:buSzPts val="700"/>
              <a:buNone/>
            </a:pPr>
            <a:r>
              <a:t/>
            </a:r>
            <a:endParaRPr sz="700"/>
          </a:p>
          <a:p>
            <a:pPr indent="0" lvl="0" marL="0" rtl="0" algn="l">
              <a:lnSpc>
                <a:spcPct val="90000"/>
              </a:lnSpc>
              <a:spcBef>
                <a:spcPts val="300"/>
              </a:spcBef>
              <a:spcAft>
                <a:spcPts val="0"/>
              </a:spcAft>
              <a:buClr>
                <a:schemeClr val="dk1"/>
              </a:buClr>
              <a:buSzPts val="700"/>
              <a:buNone/>
            </a:pPr>
            <a:r>
              <a:rPr lang="pt-BR" sz="700"/>
              <a:t>Imagem retirada de: Rother RP, et al. JAMA. 2005;293(13):1653-1662.</a:t>
            </a:r>
            <a:endParaRPr/>
          </a:p>
          <a:p>
            <a:pPr indent="0" lvl="0" marL="0" rtl="0" algn="l">
              <a:lnSpc>
                <a:spcPct val="90000"/>
              </a:lnSpc>
              <a:spcBef>
                <a:spcPts val="300"/>
              </a:spcBef>
              <a:spcAft>
                <a:spcPts val="0"/>
              </a:spcAft>
              <a:buClr>
                <a:schemeClr val="dk1"/>
              </a:buClr>
              <a:buSzPts val="700"/>
              <a:buNone/>
            </a:pPr>
            <a:r>
              <a:rPr lang="pt-BR" sz="700"/>
              <a:t>1. McKeage K. Drugs. 2011;71(17):2327-2345. 2. Hill A, et al. Br J Haematol. 2007;137(3):181-192. 3. Weitz IC. Thromb Res. 2010;125(suppl 2):S106-S107. 4. Helley D, et al. Haematologica. 2010;95(4):574-581. 5. Markiewski MM, et al. Trends Immunol. 2007; 28(4):184-192. 6. Rother RP, et al. JAMA. 2005;293(13):1653-1662.</a:t>
            </a:r>
            <a:endParaRPr/>
          </a:p>
        </p:txBody>
      </p:sp>
      <p:sp>
        <p:nvSpPr>
          <p:cNvPr id="1681" name="Google Shape;1681;p35"/>
          <p:cNvSpPr txBox="1"/>
          <p:nvPr/>
        </p:nvSpPr>
        <p:spPr>
          <a:xfrm>
            <a:off x="296269" y="708321"/>
            <a:ext cx="5326073"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do complemento descontrolado</a:t>
            </a:r>
            <a:r>
              <a:rPr baseline="30000" lang="pt-BR" sz="2800">
                <a:solidFill>
                  <a:srgbClr val="003865"/>
                </a:solidFill>
                <a:latin typeface="Calibri"/>
                <a:ea typeface="Calibri"/>
                <a:cs typeface="Calibri"/>
                <a:sym typeface="Calibri"/>
              </a:rPr>
              <a:t>1-6</a:t>
            </a:r>
            <a:endParaRPr/>
          </a:p>
        </p:txBody>
      </p:sp>
      <p:pic>
        <p:nvPicPr>
          <p:cNvPr descr="Uma imagem contendo mesa, no interior, vermelho, superfície&#10;&#10;Descrição gerada automaticamente" id="1682" name="Google Shape;1682;p35"/>
          <p:cNvPicPr preferRelativeResize="0"/>
          <p:nvPr/>
        </p:nvPicPr>
        <p:blipFill rotWithShape="1">
          <a:blip r:embed="rId3">
            <a:alphaModFix/>
          </a:blip>
          <a:srcRect b="0" l="0" r="0" t="0"/>
          <a:stretch/>
        </p:blipFill>
        <p:spPr>
          <a:xfrm>
            <a:off x="1524" y="2097123"/>
            <a:ext cx="12188952" cy="3943362"/>
          </a:xfrm>
          <a:prstGeom prst="rect">
            <a:avLst/>
          </a:prstGeom>
          <a:noFill/>
          <a:ln>
            <a:noFill/>
          </a:ln>
        </p:spPr>
      </p:pic>
      <p:pic>
        <p:nvPicPr>
          <p:cNvPr descr="Uma imagem contendo vermelho, mesa, monitor, laranja&#10;&#10;Descrição gerada automaticamente" id="1683" name="Google Shape;1683;p35"/>
          <p:cNvPicPr preferRelativeResize="0"/>
          <p:nvPr/>
        </p:nvPicPr>
        <p:blipFill rotWithShape="1">
          <a:blip r:embed="rId4">
            <a:alphaModFix/>
          </a:blip>
          <a:srcRect b="0" l="0" r="0" t="0"/>
          <a:stretch/>
        </p:blipFill>
        <p:spPr>
          <a:xfrm>
            <a:off x="1524" y="2097122"/>
            <a:ext cx="12188952" cy="3943362"/>
          </a:xfrm>
          <a:prstGeom prst="rect">
            <a:avLst/>
          </a:prstGeom>
          <a:noFill/>
          <a:ln>
            <a:noFill/>
          </a:ln>
        </p:spPr>
      </p:pic>
      <p:sp>
        <p:nvSpPr>
          <p:cNvPr id="1684" name="Google Shape;1684;p35"/>
          <p:cNvSpPr/>
          <p:nvPr/>
        </p:nvSpPr>
        <p:spPr>
          <a:xfrm>
            <a:off x="407989" y="1503454"/>
            <a:ext cx="11376024" cy="4388205"/>
          </a:xfrm>
          <a:prstGeom prst="roundRect">
            <a:avLst>
              <a:gd fmla="val 0" name="adj"/>
            </a:avLst>
          </a:prstGeom>
          <a:no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685" name="Google Shape;1685;p35"/>
          <p:cNvSpPr/>
          <p:nvPr/>
        </p:nvSpPr>
        <p:spPr>
          <a:xfrm>
            <a:off x="707010" y="1346908"/>
            <a:ext cx="10765411" cy="407705"/>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686" name="Google Shape;1686;p35"/>
          <p:cNvSpPr txBox="1"/>
          <p:nvPr/>
        </p:nvSpPr>
        <p:spPr>
          <a:xfrm>
            <a:off x="802194" y="1461702"/>
            <a:ext cx="1962143" cy="574173"/>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2"/>
              </a:buClr>
              <a:buSzPts val="1500"/>
              <a:buFont typeface="Lustria"/>
              <a:buNone/>
            </a:pPr>
            <a:r>
              <a:rPr b="1" i="0" lang="pt-BR" sz="1500" u="none" cap="none" strike="noStrike">
                <a:solidFill>
                  <a:schemeClr val="lt2"/>
                </a:solidFill>
                <a:latin typeface="Lustria"/>
                <a:ea typeface="Lustria"/>
                <a:cs typeface="Lustria"/>
                <a:sym typeface="Lustria"/>
              </a:rPr>
              <a:t>Ativação</a:t>
            </a:r>
            <a:br>
              <a:rPr b="1" i="0" lang="pt-BR" sz="1500" u="none" cap="none" strike="noStrike">
                <a:solidFill>
                  <a:srgbClr val="0161A5"/>
                </a:solidFill>
                <a:latin typeface="Lustria"/>
                <a:ea typeface="Lustria"/>
                <a:cs typeface="Lustria"/>
                <a:sym typeface="Lustria"/>
              </a:rPr>
            </a:br>
            <a:r>
              <a:rPr b="0" i="0" lang="pt-BR" sz="1500" u="none" cap="none" strike="noStrike">
                <a:solidFill>
                  <a:srgbClr val="000000"/>
                </a:solidFill>
                <a:latin typeface="Lustria"/>
                <a:ea typeface="Lustria"/>
                <a:cs typeface="Lustria"/>
                <a:sym typeface="Lustria"/>
              </a:rPr>
              <a:t>do complemento</a:t>
            </a:r>
            <a:endParaRPr b="0" baseline="30000" i="0" sz="1500" u="none" cap="none" strike="noStrike">
              <a:solidFill>
                <a:srgbClr val="000000"/>
              </a:solidFill>
              <a:latin typeface="Lustria"/>
              <a:ea typeface="Lustria"/>
              <a:cs typeface="Lustria"/>
              <a:sym typeface="Lustria"/>
            </a:endParaRPr>
          </a:p>
        </p:txBody>
      </p:sp>
      <p:sp>
        <p:nvSpPr>
          <p:cNvPr id="1687" name="Google Shape;1687;p35"/>
          <p:cNvSpPr txBox="1"/>
          <p:nvPr/>
        </p:nvSpPr>
        <p:spPr>
          <a:xfrm>
            <a:off x="3512216" y="1461702"/>
            <a:ext cx="3865242" cy="574173"/>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000000"/>
              </a:buClr>
              <a:buSzPts val="1500"/>
              <a:buFont typeface="Lustria"/>
              <a:buNone/>
            </a:pPr>
            <a:r>
              <a:rPr b="0" i="0" lang="pt-BR" sz="1500" u="none" cap="none" strike="noStrike">
                <a:solidFill>
                  <a:srgbClr val="000000"/>
                </a:solidFill>
                <a:latin typeface="Lustria"/>
                <a:ea typeface="Lustria"/>
                <a:cs typeface="Lustria"/>
                <a:sym typeface="Lustria"/>
              </a:rPr>
              <a:t>Efeitos diretos da </a:t>
            </a:r>
            <a:r>
              <a:rPr b="1" i="0" lang="pt-BR" sz="1500" u="none" cap="none" strike="noStrike">
                <a:solidFill>
                  <a:schemeClr val="lt2"/>
                </a:solidFill>
                <a:latin typeface="Lustria"/>
                <a:ea typeface="Lustria"/>
                <a:cs typeface="Lustria"/>
                <a:sym typeface="Lustria"/>
              </a:rPr>
              <a:t>ativação descontrolada </a:t>
            </a:r>
            <a:br>
              <a:rPr b="1" i="0" lang="pt-BR" sz="1500" u="none" cap="none" strike="noStrike">
                <a:solidFill>
                  <a:srgbClr val="000000"/>
                </a:solidFill>
                <a:latin typeface="Lustria"/>
                <a:ea typeface="Lustria"/>
                <a:cs typeface="Lustria"/>
                <a:sym typeface="Lustria"/>
              </a:rPr>
            </a:br>
            <a:r>
              <a:rPr b="0" i="0" lang="pt-BR" sz="1500" u="none" cap="none" strike="noStrike">
                <a:solidFill>
                  <a:srgbClr val="000000"/>
                </a:solidFill>
                <a:latin typeface="Lustria"/>
                <a:ea typeface="Lustria"/>
                <a:cs typeface="Lustria"/>
                <a:sym typeface="Lustria"/>
              </a:rPr>
              <a:t>do complemento</a:t>
            </a:r>
            <a:endParaRPr b="0" baseline="30000" i="0" sz="1500" u="none" cap="none" strike="noStrike">
              <a:solidFill>
                <a:srgbClr val="000000"/>
              </a:solidFill>
              <a:latin typeface="Lustria"/>
              <a:ea typeface="Lustria"/>
              <a:cs typeface="Lustria"/>
              <a:sym typeface="Lustria"/>
            </a:endParaRPr>
          </a:p>
        </p:txBody>
      </p:sp>
      <p:sp>
        <p:nvSpPr>
          <p:cNvPr id="1688" name="Google Shape;1688;p35"/>
          <p:cNvSpPr txBox="1"/>
          <p:nvPr/>
        </p:nvSpPr>
        <p:spPr>
          <a:xfrm>
            <a:off x="9001745" y="1461702"/>
            <a:ext cx="1749296" cy="574173"/>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2"/>
              </a:buClr>
              <a:buSzPts val="1500"/>
              <a:buFont typeface="Lustria"/>
              <a:buNone/>
            </a:pPr>
            <a:r>
              <a:rPr b="1" i="0" lang="pt-BR" sz="1500" u="none" cap="none" strike="noStrike">
                <a:solidFill>
                  <a:schemeClr val="lt2"/>
                </a:solidFill>
                <a:latin typeface="Lustria"/>
                <a:ea typeface="Lustria"/>
                <a:cs typeface="Lustria"/>
                <a:sym typeface="Lustria"/>
              </a:rPr>
              <a:t>Trombose </a:t>
            </a:r>
            <a:r>
              <a:rPr b="0" i="0" lang="pt-BR" sz="1500" u="none" cap="none" strike="noStrike">
                <a:solidFill>
                  <a:srgbClr val="000000"/>
                </a:solidFill>
                <a:latin typeface="Lustria"/>
                <a:ea typeface="Lustria"/>
                <a:cs typeface="Lustria"/>
                <a:sym typeface="Lustria"/>
              </a:rPr>
              <a:t>venosa e arterial</a:t>
            </a:r>
            <a:endParaRPr b="0" baseline="30000" i="0" sz="1500" u="none" cap="none" strike="noStrike">
              <a:solidFill>
                <a:srgbClr val="000000"/>
              </a:solidFill>
              <a:latin typeface="Lustria"/>
              <a:ea typeface="Lustria"/>
              <a:cs typeface="Lustria"/>
              <a:sym typeface="Lustria"/>
            </a:endParaRPr>
          </a:p>
        </p:txBody>
      </p:sp>
      <p:sp>
        <p:nvSpPr>
          <p:cNvPr id="1689" name="Google Shape;1689;p35"/>
          <p:cNvSpPr txBox="1"/>
          <p:nvPr/>
        </p:nvSpPr>
        <p:spPr>
          <a:xfrm>
            <a:off x="69224" y="6260428"/>
            <a:ext cx="10566400" cy="183896"/>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700"/>
              <a:buFont typeface="Calibri"/>
              <a:buNone/>
            </a:pPr>
            <a:r>
              <a:t/>
            </a:r>
            <a:endParaRPr b="0" i="0" sz="700" u="none" cap="none" strike="noStrike">
              <a:solidFill>
                <a:srgbClr val="A6A6A6"/>
              </a:solidFill>
              <a:latin typeface="Arial"/>
              <a:ea typeface="Arial"/>
              <a:cs typeface="Arial"/>
              <a:sym typeface="Arial"/>
            </a:endParaRPr>
          </a:p>
        </p:txBody>
      </p:sp>
      <p:grpSp>
        <p:nvGrpSpPr>
          <p:cNvPr id="1690" name="Google Shape;1690;p35"/>
          <p:cNvGrpSpPr/>
          <p:nvPr/>
        </p:nvGrpSpPr>
        <p:grpSpPr>
          <a:xfrm>
            <a:off x="628465" y="2425810"/>
            <a:ext cx="2203499" cy="3231968"/>
            <a:chOff x="628465" y="2597441"/>
            <a:chExt cx="2203499" cy="3231968"/>
          </a:xfrm>
        </p:grpSpPr>
        <p:sp>
          <p:nvSpPr>
            <p:cNvPr id="1691" name="Google Shape;1691;p35"/>
            <p:cNvSpPr txBox="1"/>
            <p:nvPr/>
          </p:nvSpPr>
          <p:spPr>
            <a:xfrm>
              <a:off x="786761" y="5281397"/>
              <a:ext cx="1954957" cy="548012"/>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Complexo de ataque à membrana</a:t>
              </a:r>
              <a:endParaRPr/>
            </a:p>
          </p:txBody>
        </p:sp>
        <p:grpSp>
          <p:nvGrpSpPr>
            <p:cNvPr id="1692" name="Google Shape;1692;p35"/>
            <p:cNvGrpSpPr/>
            <p:nvPr/>
          </p:nvGrpSpPr>
          <p:grpSpPr>
            <a:xfrm>
              <a:off x="628465" y="2597441"/>
              <a:ext cx="2203499" cy="2626895"/>
              <a:chOff x="551077" y="2935192"/>
              <a:chExt cx="1813560" cy="2162030"/>
            </a:xfrm>
          </p:grpSpPr>
          <p:grpSp>
            <p:nvGrpSpPr>
              <p:cNvPr id="1693" name="Google Shape;1693;p35"/>
              <p:cNvGrpSpPr/>
              <p:nvPr/>
            </p:nvGrpSpPr>
            <p:grpSpPr>
              <a:xfrm>
                <a:off x="551077" y="2935192"/>
                <a:ext cx="1813560" cy="2162030"/>
                <a:chOff x="2338217" y="8016449"/>
                <a:chExt cx="1813560" cy="2162030"/>
              </a:xfrm>
            </p:grpSpPr>
            <p:pic>
              <p:nvPicPr>
                <p:cNvPr descr="XIVIVO_5b.png" id="1694" name="Google Shape;1694;p35"/>
                <p:cNvPicPr preferRelativeResize="0"/>
                <p:nvPr/>
              </p:nvPicPr>
              <p:blipFill rotWithShape="1">
                <a:blip r:embed="rId5">
                  <a:alphaModFix/>
                </a:blip>
                <a:srcRect b="0" l="0" r="0" t="0"/>
                <a:stretch/>
              </p:blipFill>
              <p:spPr>
                <a:xfrm>
                  <a:off x="2338217" y="8016449"/>
                  <a:ext cx="1813560" cy="1684019"/>
                </a:xfrm>
                <a:prstGeom prst="rect">
                  <a:avLst/>
                </a:prstGeom>
                <a:noFill/>
                <a:ln>
                  <a:noFill/>
                </a:ln>
              </p:spPr>
            </p:pic>
            <p:sp>
              <p:nvSpPr>
                <p:cNvPr id="1695" name="Google Shape;1695;p35"/>
                <p:cNvSpPr txBox="1"/>
                <p:nvPr/>
              </p:nvSpPr>
              <p:spPr>
                <a:xfrm>
                  <a:off x="2823296" y="9430643"/>
                  <a:ext cx="503999"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C5a</a:t>
                  </a:r>
                  <a:endParaRPr/>
                </a:p>
              </p:txBody>
            </p:sp>
            <p:sp>
              <p:nvSpPr>
                <p:cNvPr id="1696" name="Google Shape;1696;p35"/>
                <p:cNvSpPr txBox="1"/>
                <p:nvPr/>
              </p:nvSpPr>
              <p:spPr>
                <a:xfrm>
                  <a:off x="3100446" y="8081583"/>
                  <a:ext cx="425134"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a:t>
                  </a:r>
                  <a:endParaRPr/>
                </a:p>
              </p:txBody>
            </p:sp>
            <p:sp>
              <p:nvSpPr>
                <p:cNvPr id="1697" name="Google Shape;1697;p35"/>
                <p:cNvSpPr txBox="1"/>
                <p:nvPr/>
              </p:nvSpPr>
              <p:spPr>
                <a:xfrm>
                  <a:off x="3257435" y="8807052"/>
                  <a:ext cx="531333"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C3b</a:t>
                  </a:r>
                  <a:endParaRPr/>
                </a:p>
              </p:txBody>
            </p:sp>
            <p:sp>
              <p:nvSpPr>
                <p:cNvPr id="1698" name="Google Shape;1698;p35"/>
                <p:cNvSpPr txBox="1"/>
                <p:nvPr/>
              </p:nvSpPr>
              <p:spPr>
                <a:xfrm>
                  <a:off x="2451825" y="8394515"/>
                  <a:ext cx="490371"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C3a</a:t>
                  </a:r>
                  <a:endParaRPr/>
                </a:p>
              </p:txBody>
            </p:sp>
            <p:sp>
              <p:nvSpPr>
                <p:cNvPr id="1699" name="Google Shape;1699;p35"/>
                <p:cNvSpPr txBox="1"/>
                <p:nvPr/>
              </p:nvSpPr>
              <p:spPr>
                <a:xfrm>
                  <a:off x="3566236" y="8394515"/>
                  <a:ext cx="551035"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iC3b</a:t>
                  </a:r>
                  <a:endParaRPr/>
                </a:p>
              </p:txBody>
            </p:sp>
            <p:sp>
              <p:nvSpPr>
                <p:cNvPr id="1700" name="Google Shape;1700;p35"/>
                <p:cNvSpPr txBox="1"/>
                <p:nvPr/>
              </p:nvSpPr>
              <p:spPr>
                <a:xfrm>
                  <a:off x="3441624" y="9092070"/>
                  <a:ext cx="531333"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a:t>
                  </a:r>
                  <a:endParaRPr/>
                </a:p>
              </p:txBody>
            </p:sp>
            <p:sp>
              <p:nvSpPr>
                <p:cNvPr id="1701" name="Google Shape;1701;p35"/>
                <p:cNvSpPr txBox="1"/>
                <p:nvPr/>
              </p:nvSpPr>
              <p:spPr>
                <a:xfrm>
                  <a:off x="3350072" y="9430643"/>
                  <a:ext cx="653859"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CF5D"/>
                    </a:buClr>
                    <a:buSzPts val="1400"/>
                    <a:buFont typeface="Calibri"/>
                    <a:buNone/>
                  </a:pPr>
                  <a:r>
                    <a:rPr b="1" i="0" lang="pt-BR" sz="1400" u="none" cap="none" strike="noStrike">
                      <a:solidFill>
                        <a:srgbClr val="FFCF5D"/>
                      </a:solidFill>
                      <a:latin typeface="Calibri"/>
                      <a:ea typeface="Calibri"/>
                      <a:cs typeface="Calibri"/>
                      <a:sym typeface="Calibri"/>
                    </a:rPr>
                    <a:t>C5b-9</a:t>
                  </a:r>
                  <a:endParaRPr/>
                </a:p>
              </p:txBody>
            </p:sp>
            <p:pic>
              <p:nvPicPr>
                <p:cNvPr id="1702" name="Google Shape;1702;p35"/>
                <p:cNvPicPr preferRelativeResize="0"/>
                <p:nvPr/>
              </p:nvPicPr>
              <p:blipFill rotWithShape="1">
                <a:blip r:embed="rId6">
                  <a:alphaModFix/>
                </a:blip>
                <a:srcRect b="0" l="0" r="0" t="0"/>
                <a:stretch/>
              </p:blipFill>
              <p:spPr>
                <a:xfrm>
                  <a:off x="2955919" y="9670927"/>
                  <a:ext cx="669759" cy="507552"/>
                </a:xfrm>
                <a:prstGeom prst="ellipse">
                  <a:avLst/>
                </a:prstGeom>
                <a:noFill/>
                <a:ln>
                  <a:noFill/>
                </a:ln>
                <a:effectLst>
                  <a:outerShdw blurRad="228600" rotWithShape="0" algn="tl" dir="2700000" dist="152400">
                    <a:srgbClr val="000000">
                      <a:alpha val="56862"/>
                    </a:srgbClr>
                  </a:outerShdw>
                </a:effectLst>
              </p:spPr>
            </p:pic>
          </p:grpSp>
          <p:cxnSp>
            <p:nvCxnSpPr>
              <p:cNvPr id="1703" name="Google Shape;1703;p35"/>
              <p:cNvCxnSpPr/>
              <p:nvPr/>
            </p:nvCxnSpPr>
            <p:spPr>
              <a:xfrm flipH="1">
                <a:off x="1103041" y="3480986"/>
                <a:ext cx="154259" cy="154259"/>
              </a:xfrm>
              <a:prstGeom prst="straightConnector1">
                <a:avLst/>
              </a:prstGeom>
              <a:noFill/>
              <a:ln cap="flat" cmpd="sng" w="9525">
                <a:solidFill>
                  <a:schemeClr val="lt1"/>
                </a:solidFill>
                <a:prstDash val="solid"/>
                <a:miter lim="800000"/>
                <a:headEnd len="sm" w="sm" type="none"/>
                <a:tailEnd len="sm" w="sm" type="triangle"/>
              </a:ln>
            </p:spPr>
          </p:cxnSp>
          <p:cxnSp>
            <p:nvCxnSpPr>
              <p:cNvPr id="1704" name="Google Shape;1704;p35"/>
              <p:cNvCxnSpPr/>
              <p:nvPr/>
            </p:nvCxnSpPr>
            <p:spPr>
              <a:xfrm>
                <a:off x="1704609" y="3480986"/>
                <a:ext cx="154259" cy="154259"/>
              </a:xfrm>
              <a:prstGeom prst="straightConnector1">
                <a:avLst/>
              </a:prstGeom>
              <a:noFill/>
              <a:ln cap="flat" cmpd="sng" w="9525">
                <a:solidFill>
                  <a:schemeClr val="lt1"/>
                </a:solidFill>
                <a:prstDash val="solid"/>
                <a:miter lim="800000"/>
                <a:headEnd len="sm" w="sm" type="none"/>
                <a:tailEnd len="sm" w="sm" type="triangle"/>
              </a:ln>
            </p:spPr>
          </p:cxnSp>
          <p:cxnSp>
            <p:nvCxnSpPr>
              <p:cNvPr id="1705" name="Google Shape;1705;p35"/>
              <p:cNvCxnSpPr/>
              <p:nvPr/>
            </p:nvCxnSpPr>
            <p:spPr>
              <a:xfrm>
                <a:off x="1486964" y="3491440"/>
                <a:ext cx="0" cy="141424"/>
              </a:xfrm>
              <a:prstGeom prst="straightConnector1">
                <a:avLst/>
              </a:prstGeom>
              <a:noFill/>
              <a:ln cap="flat" cmpd="sng" w="9525">
                <a:solidFill>
                  <a:schemeClr val="lt1"/>
                </a:solidFill>
                <a:prstDash val="solid"/>
                <a:miter lim="800000"/>
                <a:headEnd len="sm" w="sm" type="none"/>
                <a:tailEnd len="sm" w="sm" type="triangle"/>
              </a:ln>
            </p:spPr>
          </p:cxnSp>
          <p:cxnSp>
            <p:nvCxnSpPr>
              <p:cNvPr id="1706" name="Google Shape;1706;p35"/>
              <p:cNvCxnSpPr/>
              <p:nvPr/>
            </p:nvCxnSpPr>
            <p:spPr>
              <a:xfrm>
                <a:off x="1486964" y="3872440"/>
                <a:ext cx="0" cy="141424"/>
              </a:xfrm>
              <a:prstGeom prst="straightConnector1">
                <a:avLst/>
              </a:prstGeom>
              <a:noFill/>
              <a:ln cap="flat" cmpd="sng" w="9525">
                <a:solidFill>
                  <a:schemeClr val="lt1"/>
                </a:solidFill>
                <a:prstDash val="solid"/>
                <a:miter lim="800000"/>
                <a:headEnd len="sm" w="sm" type="none"/>
                <a:tailEnd len="sm" w="sm" type="triangle"/>
              </a:ln>
            </p:spPr>
          </p:cxnSp>
          <p:cxnSp>
            <p:nvCxnSpPr>
              <p:cNvPr id="1707" name="Google Shape;1707;p35"/>
              <p:cNvCxnSpPr/>
              <p:nvPr/>
            </p:nvCxnSpPr>
            <p:spPr>
              <a:xfrm flipH="1">
                <a:off x="1077926" y="4200325"/>
                <a:ext cx="154259" cy="154259"/>
              </a:xfrm>
              <a:prstGeom prst="straightConnector1">
                <a:avLst/>
              </a:prstGeom>
              <a:noFill/>
              <a:ln cap="flat" cmpd="sng" w="9525">
                <a:solidFill>
                  <a:schemeClr val="lt1"/>
                </a:solidFill>
                <a:prstDash val="solid"/>
                <a:miter lim="800000"/>
                <a:headEnd len="sm" w="sm" type="none"/>
                <a:tailEnd len="sm" w="sm" type="triangle"/>
              </a:ln>
            </p:spPr>
          </p:cxnSp>
          <p:cxnSp>
            <p:nvCxnSpPr>
              <p:cNvPr id="1708" name="Google Shape;1708;p35"/>
              <p:cNvCxnSpPr/>
              <p:nvPr/>
            </p:nvCxnSpPr>
            <p:spPr>
              <a:xfrm>
                <a:off x="1681904" y="4200325"/>
                <a:ext cx="154259" cy="154259"/>
              </a:xfrm>
              <a:prstGeom prst="straightConnector1">
                <a:avLst/>
              </a:prstGeom>
              <a:noFill/>
              <a:ln cap="flat" cmpd="sng" w="9525">
                <a:solidFill>
                  <a:srgbClr val="FFCF5D"/>
                </a:solidFill>
                <a:prstDash val="solid"/>
                <a:miter lim="800000"/>
                <a:headEnd len="sm" w="sm" type="none"/>
                <a:tailEnd len="sm" w="sm" type="triangle"/>
              </a:ln>
            </p:spPr>
          </p:cxnSp>
          <p:cxnSp>
            <p:nvCxnSpPr>
              <p:cNvPr id="1709" name="Google Shape;1709;p35"/>
              <p:cNvCxnSpPr/>
              <p:nvPr/>
            </p:nvCxnSpPr>
            <p:spPr>
              <a:xfrm>
                <a:off x="1486964" y="4314558"/>
                <a:ext cx="0" cy="216036"/>
              </a:xfrm>
              <a:prstGeom prst="straightConnector1">
                <a:avLst/>
              </a:prstGeom>
              <a:noFill/>
              <a:ln cap="flat" cmpd="sng" w="9525">
                <a:solidFill>
                  <a:schemeClr val="lt1"/>
                </a:solidFill>
                <a:prstDash val="solid"/>
                <a:miter lim="800000"/>
                <a:headEnd len="sm" w="sm" type="none"/>
                <a:tailEnd len="sm" w="sm" type="triangle"/>
              </a:ln>
            </p:spPr>
          </p:cxnSp>
        </p:grpSp>
      </p:grpSp>
      <p:grpSp>
        <p:nvGrpSpPr>
          <p:cNvPr id="1710" name="Google Shape;1710;p35"/>
          <p:cNvGrpSpPr/>
          <p:nvPr/>
        </p:nvGrpSpPr>
        <p:grpSpPr>
          <a:xfrm>
            <a:off x="2503722" y="2585682"/>
            <a:ext cx="5708957" cy="3085435"/>
            <a:chOff x="2503722" y="2757313"/>
            <a:chExt cx="5708957" cy="3085435"/>
          </a:xfrm>
        </p:grpSpPr>
        <p:cxnSp>
          <p:nvCxnSpPr>
            <p:cNvPr id="1711" name="Google Shape;1711;p35"/>
            <p:cNvCxnSpPr/>
            <p:nvPr/>
          </p:nvCxnSpPr>
          <p:spPr>
            <a:xfrm>
              <a:off x="2503722" y="4475916"/>
              <a:ext cx="868128" cy="0"/>
            </a:xfrm>
            <a:prstGeom prst="straightConnector1">
              <a:avLst/>
            </a:prstGeom>
            <a:noFill/>
            <a:ln cap="flat" cmpd="sng" w="9525">
              <a:solidFill>
                <a:srgbClr val="FFCF5D"/>
              </a:solidFill>
              <a:prstDash val="solid"/>
              <a:miter lim="800000"/>
              <a:headEnd len="sm" w="sm" type="none"/>
              <a:tailEnd len="sm" w="sm" type="triangle"/>
            </a:ln>
          </p:spPr>
        </p:cxnSp>
        <p:pic>
          <p:nvPicPr>
            <p:cNvPr descr="XIVIVO_Lysis.png" id="1712" name="Google Shape;1712;p35"/>
            <p:cNvPicPr preferRelativeResize="0"/>
            <p:nvPr/>
          </p:nvPicPr>
          <p:blipFill rotWithShape="1">
            <a:blip r:embed="rId7">
              <a:alphaModFix/>
            </a:blip>
            <a:srcRect b="0" l="0" r="0" t="0"/>
            <a:stretch/>
          </p:blipFill>
          <p:spPr>
            <a:xfrm>
              <a:off x="3864456" y="2757689"/>
              <a:ext cx="485724" cy="1050864"/>
            </a:xfrm>
            <a:prstGeom prst="rect">
              <a:avLst/>
            </a:prstGeom>
            <a:noFill/>
            <a:ln>
              <a:noFill/>
            </a:ln>
          </p:spPr>
        </p:pic>
        <p:pic>
          <p:nvPicPr>
            <p:cNvPr descr="XIVIVO_Lysis.png" id="1713" name="Google Shape;1713;p35"/>
            <p:cNvPicPr preferRelativeResize="0"/>
            <p:nvPr/>
          </p:nvPicPr>
          <p:blipFill rotWithShape="1">
            <a:blip r:embed="rId8">
              <a:alphaModFix/>
            </a:blip>
            <a:srcRect b="0" l="0" r="0" t="0"/>
            <a:stretch/>
          </p:blipFill>
          <p:spPr>
            <a:xfrm>
              <a:off x="4366157" y="2964713"/>
              <a:ext cx="656078" cy="787805"/>
            </a:xfrm>
            <a:prstGeom prst="rect">
              <a:avLst/>
            </a:prstGeom>
            <a:noFill/>
            <a:ln>
              <a:noFill/>
            </a:ln>
          </p:spPr>
        </p:pic>
        <p:grpSp>
          <p:nvGrpSpPr>
            <p:cNvPr id="1714" name="Google Shape;1714;p35"/>
            <p:cNvGrpSpPr/>
            <p:nvPr/>
          </p:nvGrpSpPr>
          <p:grpSpPr>
            <a:xfrm>
              <a:off x="3814656" y="5268932"/>
              <a:ext cx="886129" cy="439062"/>
              <a:chOff x="3909921" y="4833020"/>
              <a:chExt cx="886129" cy="439062"/>
            </a:xfrm>
          </p:grpSpPr>
          <p:pic>
            <p:nvPicPr>
              <p:cNvPr descr="XIVIVO_Leuko.png" id="1715" name="Google Shape;1715;p35"/>
              <p:cNvPicPr preferRelativeResize="0"/>
              <p:nvPr/>
            </p:nvPicPr>
            <p:blipFill rotWithShape="1">
              <a:blip r:embed="rId9">
                <a:alphaModFix/>
              </a:blip>
              <a:srcRect b="0" l="0" r="0" t="0"/>
              <a:stretch/>
            </p:blipFill>
            <p:spPr>
              <a:xfrm rot="-900000">
                <a:off x="3945596" y="4885246"/>
                <a:ext cx="447627" cy="334609"/>
              </a:xfrm>
              <a:prstGeom prst="ellipse">
                <a:avLst/>
              </a:prstGeom>
              <a:noFill/>
              <a:ln>
                <a:noFill/>
              </a:ln>
            </p:spPr>
          </p:pic>
          <p:pic>
            <p:nvPicPr>
              <p:cNvPr descr="XIVIVO_Leuko.png" id="1716" name="Google Shape;1716;p35"/>
              <p:cNvPicPr preferRelativeResize="0"/>
              <p:nvPr/>
            </p:nvPicPr>
            <p:blipFill rotWithShape="1">
              <a:blip r:embed="rId9">
                <a:alphaModFix/>
              </a:blip>
              <a:srcRect b="0" l="0" r="0" t="0"/>
              <a:stretch/>
            </p:blipFill>
            <p:spPr>
              <a:xfrm flipH="1">
                <a:off x="4406814" y="4894180"/>
                <a:ext cx="389236" cy="290960"/>
              </a:xfrm>
              <a:prstGeom prst="ellipse">
                <a:avLst/>
              </a:prstGeom>
              <a:noFill/>
              <a:ln>
                <a:noFill/>
              </a:ln>
            </p:spPr>
          </p:pic>
        </p:grpSp>
        <p:grpSp>
          <p:nvGrpSpPr>
            <p:cNvPr id="1717" name="Google Shape;1717;p35"/>
            <p:cNvGrpSpPr/>
            <p:nvPr/>
          </p:nvGrpSpPr>
          <p:grpSpPr>
            <a:xfrm>
              <a:off x="3863652" y="4121078"/>
              <a:ext cx="930555" cy="712726"/>
              <a:chOff x="4012500" y="3873939"/>
              <a:chExt cx="740671" cy="567291"/>
            </a:xfrm>
          </p:grpSpPr>
          <p:pic>
            <p:nvPicPr>
              <p:cNvPr descr="XIVIVO_Platelets.png" id="1718" name="Google Shape;1718;p35"/>
              <p:cNvPicPr preferRelativeResize="0"/>
              <p:nvPr/>
            </p:nvPicPr>
            <p:blipFill rotWithShape="1">
              <a:blip r:embed="rId10">
                <a:alphaModFix/>
              </a:blip>
              <a:srcRect b="0" l="0" r="0" t="0"/>
              <a:stretch/>
            </p:blipFill>
            <p:spPr>
              <a:xfrm rot="-2700000">
                <a:off x="4291650" y="3989523"/>
                <a:ext cx="93996" cy="239398"/>
              </a:xfrm>
              <a:prstGeom prst="ellipse">
                <a:avLst/>
              </a:prstGeom>
              <a:noFill/>
              <a:ln>
                <a:noFill/>
              </a:ln>
            </p:spPr>
          </p:pic>
          <p:pic>
            <p:nvPicPr>
              <p:cNvPr descr="XIVIVO_Platelets.png" id="1719" name="Google Shape;1719;p35"/>
              <p:cNvPicPr preferRelativeResize="0"/>
              <p:nvPr/>
            </p:nvPicPr>
            <p:blipFill rotWithShape="1">
              <a:blip r:embed="rId11">
                <a:alphaModFix/>
              </a:blip>
              <a:srcRect b="0" l="0" r="0" t="0"/>
              <a:stretch/>
            </p:blipFill>
            <p:spPr>
              <a:xfrm rot="10800000">
                <a:off x="4591279" y="4070676"/>
                <a:ext cx="161892" cy="370554"/>
              </a:xfrm>
              <a:prstGeom prst="ellipse">
                <a:avLst/>
              </a:prstGeom>
              <a:noFill/>
              <a:ln>
                <a:noFill/>
              </a:ln>
            </p:spPr>
          </p:pic>
          <p:pic>
            <p:nvPicPr>
              <p:cNvPr descr="XIVIVO_Platelets.png" id="1720" name="Google Shape;1720;p35"/>
              <p:cNvPicPr preferRelativeResize="0"/>
              <p:nvPr/>
            </p:nvPicPr>
            <p:blipFill rotWithShape="1">
              <a:blip r:embed="rId12">
                <a:alphaModFix/>
              </a:blip>
              <a:srcRect b="0" l="0" r="0" t="0"/>
              <a:stretch/>
            </p:blipFill>
            <p:spPr>
              <a:xfrm rot="-2700000">
                <a:off x="4075208" y="3932429"/>
                <a:ext cx="140575" cy="235593"/>
              </a:xfrm>
              <a:prstGeom prst="ellipse">
                <a:avLst/>
              </a:prstGeom>
              <a:noFill/>
              <a:ln>
                <a:noFill/>
              </a:ln>
            </p:spPr>
          </p:pic>
          <p:pic>
            <p:nvPicPr>
              <p:cNvPr descr="XIVIVO_Platelets.png" id="1721" name="Google Shape;1721;p35"/>
              <p:cNvPicPr preferRelativeResize="0"/>
              <p:nvPr/>
            </p:nvPicPr>
            <p:blipFill rotWithShape="1">
              <a:blip r:embed="rId13">
                <a:alphaModFix/>
              </a:blip>
              <a:srcRect b="0" l="0" r="0" t="0"/>
              <a:stretch/>
            </p:blipFill>
            <p:spPr>
              <a:xfrm rot="-3600000">
                <a:off x="4395655" y="3917184"/>
                <a:ext cx="235885" cy="235583"/>
              </a:xfrm>
              <a:prstGeom prst="ellipse">
                <a:avLst/>
              </a:prstGeom>
              <a:noFill/>
              <a:ln>
                <a:noFill/>
              </a:ln>
            </p:spPr>
          </p:pic>
        </p:grpSp>
        <p:grpSp>
          <p:nvGrpSpPr>
            <p:cNvPr id="1722" name="Google Shape;1722;p35"/>
            <p:cNvGrpSpPr/>
            <p:nvPr/>
          </p:nvGrpSpPr>
          <p:grpSpPr>
            <a:xfrm>
              <a:off x="3479800" y="3384550"/>
              <a:ext cx="230276" cy="1670050"/>
              <a:chOff x="3479800" y="3384550"/>
              <a:chExt cx="230276" cy="1670050"/>
            </a:xfrm>
          </p:grpSpPr>
          <p:sp>
            <p:nvSpPr>
              <p:cNvPr id="1723" name="Google Shape;1723;p35"/>
              <p:cNvSpPr/>
              <p:nvPr/>
            </p:nvSpPr>
            <p:spPr>
              <a:xfrm>
                <a:off x="3479800" y="3384550"/>
                <a:ext cx="230276" cy="1670050"/>
              </a:xfrm>
              <a:custGeom>
                <a:rect b="b" l="l" r="r" t="t"/>
                <a:pathLst>
                  <a:path extrusionOk="0" h="1670050" w="298450">
                    <a:moveTo>
                      <a:pt x="298450" y="0"/>
                    </a:moveTo>
                    <a:lnTo>
                      <a:pt x="0" y="0"/>
                    </a:lnTo>
                    <a:lnTo>
                      <a:pt x="0" y="1670050"/>
                    </a:lnTo>
                    <a:lnTo>
                      <a:pt x="292100" y="1670050"/>
                    </a:lnTo>
                  </a:path>
                </a:pathLst>
              </a:custGeom>
              <a:no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000"/>
                  <a:buFont typeface="Calibri"/>
                  <a:buNone/>
                </a:pPr>
                <a:r>
                  <a:t/>
                </a:r>
                <a:endParaRPr sz="2000" u="none" cap="none" strike="noStrike">
                  <a:solidFill>
                    <a:srgbClr val="FFFFFF"/>
                  </a:solidFill>
                  <a:latin typeface="Calibri"/>
                  <a:ea typeface="Calibri"/>
                  <a:cs typeface="Calibri"/>
                  <a:sym typeface="Calibri"/>
                </a:endParaRPr>
              </a:p>
            </p:txBody>
          </p:sp>
          <p:cxnSp>
            <p:nvCxnSpPr>
              <p:cNvPr id="1724" name="Google Shape;1724;p35"/>
              <p:cNvCxnSpPr/>
              <p:nvPr/>
            </p:nvCxnSpPr>
            <p:spPr>
              <a:xfrm>
                <a:off x="3483020" y="4219575"/>
                <a:ext cx="215061" cy="0"/>
              </a:xfrm>
              <a:prstGeom prst="straightConnector1">
                <a:avLst/>
              </a:prstGeom>
              <a:noFill/>
              <a:ln cap="flat" cmpd="sng" w="12700">
                <a:solidFill>
                  <a:schemeClr val="lt1"/>
                </a:solidFill>
                <a:prstDash val="solid"/>
                <a:miter lim="800000"/>
                <a:headEnd len="sm" w="sm" type="none"/>
                <a:tailEnd len="sm" w="sm" type="none"/>
              </a:ln>
            </p:spPr>
          </p:cxnSp>
        </p:grpSp>
        <p:sp>
          <p:nvSpPr>
            <p:cNvPr id="1725" name="Google Shape;1725;p35"/>
            <p:cNvSpPr txBox="1"/>
            <p:nvPr/>
          </p:nvSpPr>
          <p:spPr>
            <a:xfrm>
              <a:off x="3816084" y="2757313"/>
              <a:ext cx="1092750" cy="366488"/>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Hemólise</a:t>
              </a:r>
              <a:endParaRPr/>
            </a:p>
          </p:txBody>
        </p:sp>
        <p:sp>
          <p:nvSpPr>
            <p:cNvPr id="1726" name="Google Shape;1726;p35"/>
            <p:cNvSpPr txBox="1"/>
            <p:nvPr/>
          </p:nvSpPr>
          <p:spPr>
            <a:xfrm>
              <a:off x="3816084" y="3723082"/>
              <a:ext cx="1092750" cy="549615"/>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Ativação </a:t>
              </a:r>
              <a:br>
                <a:rPr b="0" i="0" lang="pt-BR" sz="1400" u="none" cap="none" strike="noStrike">
                  <a:solidFill>
                    <a:srgbClr val="FFFFFF"/>
                  </a:solidFill>
                  <a:latin typeface="Calibri"/>
                  <a:ea typeface="Calibri"/>
                  <a:cs typeface="Calibri"/>
                  <a:sym typeface="Calibri"/>
                </a:rPr>
              </a:br>
              <a:r>
                <a:rPr b="0" i="0" lang="pt-BR" sz="1400" u="none" cap="none" strike="noStrike">
                  <a:solidFill>
                    <a:srgbClr val="FFFFFF"/>
                  </a:solidFill>
                  <a:latin typeface="Calibri"/>
                  <a:ea typeface="Calibri"/>
                  <a:cs typeface="Calibri"/>
                  <a:sym typeface="Calibri"/>
                </a:rPr>
                <a:t>plaquetária</a:t>
              </a:r>
              <a:endParaRPr/>
            </a:p>
          </p:txBody>
        </p:sp>
        <p:sp>
          <p:nvSpPr>
            <p:cNvPr id="1727" name="Google Shape;1727;p35"/>
            <p:cNvSpPr txBox="1"/>
            <p:nvPr/>
          </p:nvSpPr>
          <p:spPr>
            <a:xfrm>
              <a:off x="3675527" y="4831829"/>
              <a:ext cx="1303526" cy="549615"/>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Ativação </a:t>
              </a:r>
              <a:br>
                <a:rPr b="0" i="0" lang="pt-BR" sz="1400" u="none" cap="none" strike="noStrike">
                  <a:solidFill>
                    <a:srgbClr val="FFFFFF"/>
                  </a:solidFill>
                  <a:latin typeface="Calibri"/>
                  <a:ea typeface="Calibri"/>
                  <a:cs typeface="Calibri"/>
                  <a:sym typeface="Calibri"/>
                </a:rPr>
              </a:br>
              <a:r>
                <a:rPr b="0" i="0" lang="pt-BR" sz="1400" u="none" cap="none" strike="noStrike">
                  <a:solidFill>
                    <a:srgbClr val="FFFFFF"/>
                  </a:solidFill>
                  <a:latin typeface="Calibri"/>
                  <a:ea typeface="Calibri"/>
                  <a:cs typeface="Calibri"/>
                  <a:sym typeface="Calibri"/>
                </a:rPr>
                <a:t>de leucócitos</a:t>
              </a:r>
              <a:endParaRPr/>
            </a:p>
          </p:txBody>
        </p:sp>
        <p:cxnSp>
          <p:nvCxnSpPr>
            <p:cNvPr id="1728" name="Google Shape;1728;p35"/>
            <p:cNvCxnSpPr/>
            <p:nvPr/>
          </p:nvCxnSpPr>
          <p:spPr>
            <a:xfrm>
              <a:off x="5068947" y="3384550"/>
              <a:ext cx="406945" cy="0"/>
            </a:xfrm>
            <a:prstGeom prst="straightConnector1">
              <a:avLst/>
            </a:prstGeom>
            <a:noFill/>
            <a:ln cap="flat" cmpd="sng" w="9525">
              <a:solidFill>
                <a:schemeClr val="lt1"/>
              </a:solidFill>
              <a:prstDash val="solid"/>
              <a:miter lim="800000"/>
              <a:headEnd len="sm" w="sm" type="none"/>
              <a:tailEnd len="sm" w="sm" type="triangle"/>
            </a:ln>
          </p:spPr>
        </p:cxnSp>
        <p:cxnSp>
          <p:nvCxnSpPr>
            <p:cNvPr id="1729" name="Google Shape;1729;p35"/>
            <p:cNvCxnSpPr/>
            <p:nvPr/>
          </p:nvCxnSpPr>
          <p:spPr>
            <a:xfrm>
              <a:off x="5068947" y="4255577"/>
              <a:ext cx="406945" cy="0"/>
            </a:xfrm>
            <a:prstGeom prst="straightConnector1">
              <a:avLst/>
            </a:prstGeom>
            <a:noFill/>
            <a:ln cap="flat" cmpd="sng" w="9525">
              <a:solidFill>
                <a:schemeClr val="lt1"/>
              </a:solidFill>
              <a:prstDash val="solid"/>
              <a:miter lim="800000"/>
              <a:headEnd len="sm" w="sm" type="none"/>
              <a:tailEnd len="sm" w="sm" type="triangle"/>
            </a:ln>
          </p:spPr>
        </p:cxnSp>
        <p:cxnSp>
          <p:nvCxnSpPr>
            <p:cNvPr id="1730" name="Google Shape;1730;p35"/>
            <p:cNvCxnSpPr/>
            <p:nvPr/>
          </p:nvCxnSpPr>
          <p:spPr>
            <a:xfrm>
              <a:off x="5068947" y="5054600"/>
              <a:ext cx="406945" cy="0"/>
            </a:xfrm>
            <a:prstGeom prst="straightConnector1">
              <a:avLst/>
            </a:prstGeom>
            <a:noFill/>
            <a:ln cap="flat" cmpd="sng" w="9525">
              <a:solidFill>
                <a:schemeClr val="lt1"/>
              </a:solidFill>
              <a:prstDash val="solid"/>
              <a:miter lim="800000"/>
              <a:headEnd len="sm" w="sm" type="none"/>
              <a:tailEnd len="sm" w="sm" type="triangle"/>
            </a:ln>
          </p:spPr>
        </p:cxnSp>
        <p:sp>
          <p:nvSpPr>
            <p:cNvPr id="1731" name="Google Shape;1731;p35"/>
            <p:cNvSpPr txBox="1"/>
            <p:nvPr/>
          </p:nvSpPr>
          <p:spPr>
            <a:xfrm>
              <a:off x="5599733" y="3202816"/>
              <a:ext cx="1636499" cy="366488"/>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Hb livre / ↑ DHL</a:t>
              </a:r>
              <a:endParaRPr/>
            </a:p>
          </p:txBody>
        </p:sp>
        <p:sp>
          <p:nvSpPr>
            <p:cNvPr id="1732" name="Google Shape;1732;p35"/>
            <p:cNvSpPr txBox="1"/>
            <p:nvPr/>
          </p:nvSpPr>
          <p:spPr>
            <a:xfrm>
              <a:off x="5599733" y="4026344"/>
              <a:ext cx="1636499" cy="549615"/>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Agregação plaquetária</a:t>
              </a:r>
              <a:endParaRPr/>
            </a:p>
          </p:txBody>
        </p:sp>
        <p:sp>
          <p:nvSpPr>
            <p:cNvPr id="1733" name="Google Shape;1733;p35"/>
            <p:cNvSpPr txBox="1"/>
            <p:nvPr/>
          </p:nvSpPr>
          <p:spPr>
            <a:xfrm>
              <a:off x="5599733" y="4831829"/>
              <a:ext cx="1636499" cy="549615"/>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Liberação </a:t>
              </a:r>
              <a:br>
                <a:rPr b="0" i="0" lang="pt-BR" sz="1400" u="none" cap="none" strike="noStrike">
                  <a:solidFill>
                    <a:srgbClr val="FFFFFF"/>
                  </a:solidFill>
                  <a:latin typeface="Calibri"/>
                  <a:ea typeface="Calibri"/>
                  <a:cs typeface="Calibri"/>
                  <a:sym typeface="Calibri"/>
                </a:rPr>
              </a:br>
              <a:r>
                <a:rPr b="0" i="0" lang="pt-BR" sz="1400" u="none" cap="none" strike="noStrike">
                  <a:solidFill>
                    <a:srgbClr val="FFFFFF"/>
                  </a:solidFill>
                  <a:latin typeface="Calibri"/>
                  <a:ea typeface="Calibri"/>
                  <a:cs typeface="Calibri"/>
                  <a:sym typeface="Calibri"/>
                </a:rPr>
                <a:t>de citocinas</a:t>
              </a:r>
              <a:endParaRPr/>
            </a:p>
          </p:txBody>
        </p:sp>
        <p:pic>
          <p:nvPicPr>
            <p:cNvPr descr="XIVIVO_Platelets.png" id="1734" name="Google Shape;1734;p35"/>
            <p:cNvPicPr preferRelativeResize="0"/>
            <p:nvPr/>
          </p:nvPicPr>
          <p:blipFill rotWithShape="1">
            <a:blip r:embed="rId14">
              <a:alphaModFix/>
            </a:blip>
            <a:srcRect b="0" l="0" r="0" t="0"/>
            <a:stretch/>
          </p:blipFill>
          <p:spPr>
            <a:xfrm>
              <a:off x="6530791" y="3949106"/>
              <a:ext cx="662215" cy="587093"/>
            </a:xfrm>
            <a:prstGeom prst="ellipse">
              <a:avLst/>
            </a:prstGeom>
            <a:noFill/>
            <a:ln>
              <a:noFill/>
            </a:ln>
          </p:spPr>
        </p:pic>
        <p:sp>
          <p:nvSpPr>
            <p:cNvPr id="1735" name="Google Shape;1735;p35"/>
            <p:cNvSpPr/>
            <p:nvPr/>
          </p:nvSpPr>
          <p:spPr>
            <a:xfrm flipH="1">
              <a:off x="7425339" y="4211360"/>
              <a:ext cx="263612" cy="843240"/>
            </a:xfrm>
            <a:custGeom>
              <a:rect b="b" l="l" r="r" t="t"/>
              <a:pathLst>
                <a:path extrusionOk="0" h="1670050" w="298450">
                  <a:moveTo>
                    <a:pt x="298450" y="0"/>
                  </a:moveTo>
                  <a:lnTo>
                    <a:pt x="0" y="0"/>
                  </a:lnTo>
                  <a:lnTo>
                    <a:pt x="0" y="1670050"/>
                  </a:lnTo>
                  <a:lnTo>
                    <a:pt x="292100" y="1670050"/>
                  </a:lnTo>
                </a:path>
              </a:pathLst>
            </a:custGeom>
            <a:no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000"/>
                <a:buFont typeface="Calibri"/>
                <a:buNone/>
              </a:pPr>
              <a:r>
                <a:t/>
              </a:r>
              <a:endParaRPr sz="2000" u="none" cap="none" strike="noStrike">
                <a:solidFill>
                  <a:srgbClr val="FFFFFF"/>
                </a:solidFill>
                <a:latin typeface="Calibri"/>
                <a:ea typeface="Calibri"/>
                <a:cs typeface="Calibri"/>
                <a:sym typeface="Calibri"/>
              </a:endParaRPr>
            </a:p>
          </p:txBody>
        </p:sp>
        <p:cxnSp>
          <p:nvCxnSpPr>
            <p:cNvPr id="1736" name="Google Shape;1736;p35"/>
            <p:cNvCxnSpPr/>
            <p:nvPr/>
          </p:nvCxnSpPr>
          <p:spPr>
            <a:xfrm>
              <a:off x="7846201" y="4632980"/>
              <a:ext cx="366478" cy="0"/>
            </a:xfrm>
            <a:prstGeom prst="straightConnector1">
              <a:avLst/>
            </a:prstGeom>
            <a:noFill/>
            <a:ln cap="flat" cmpd="sng" w="9525">
              <a:solidFill>
                <a:schemeClr val="lt1"/>
              </a:solidFill>
              <a:prstDash val="solid"/>
              <a:miter lim="800000"/>
              <a:headEnd len="sm" w="sm" type="none"/>
              <a:tailEnd len="sm" w="sm" type="triangle"/>
            </a:ln>
          </p:spPr>
        </p:cxnSp>
        <p:cxnSp>
          <p:nvCxnSpPr>
            <p:cNvPr id="1737" name="Google Shape;1737;p35"/>
            <p:cNvCxnSpPr/>
            <p:nvPr/>
          </p:nvCxnSpPr>
          <p:spPr>
            <a:xfrm>
              <a:off x="7033453" y="3384550"/>
              <a:ext cx="783771" cy="0"/>
            </a:xfrm>
            <a:prstGeom prst="straightConnector1">
              <a:avLst/>
            </a:prstGeom>
            <a:noFill/>
            <a:ln cap="flat" cmpd="sng" w="9525">
              <a:solidFill>
                <a:schemeClr val="lt1"/>
              </a:solidFill>
              <a:prstDash val="solid"/>
              <a:miter lim="800000"/>
              <a:headEnd len="sm" w="sm" type="none"/>
              <a:tailEnd len="sm" w="sm" type="triangle"/>
            </a:ln>
          </p:spPr>
        </p:cxnSp>
        <p:grpSp>
          <p:nvGrpSpPr>
            <p:cNvPr id="1738" name="Google Shape;1738;p35"/>
            <p:cNvGrpSpPr/>
            <p:nvPr/>
          </p:nvGrpSpPr>
          <p:grpSpPr>
            <a:xfrm>
              <a:off x="5478104" y="5323252"/>
              <a:ext cx="1210103" cy="519496"/>
              <a:chOff x="6040949" y="9846789"/>
              <a:chExt cx="1210103" cy="519496"/>
            </a:xfrm>
          </p:grpSpPr>
          <p:grpSp>
            <p:nvGrpSpPr>
              <p:cNvPr id="1739" name="Google Shape;1739;p35"/>
              <p:cNvGrpSpPr/>
              <p:nvPr/>
            </p:nvGrpSpPr>
            <p:grpSpPr>
              <a:xfrm rot="10800000">
                <a:off x="6040949" y="9930071"/>
                <a:ext cx="578833" cy="367090"/>
                <a:chOff x="4672362" y="5260024"/>
                <a:chExt cx="374025" cy="237203"/>
              </a:xfrm>
            </p:grpSpPr>
            <p:sp>
              <p:nvSpPr>
                <p:cNvPr id="1740" name="Google Shape;1740;p35"/>
                <p:cNvSpPr/>
                <p:nvPr/>
              </p:nvSpPr>
              <p:spPr>
                <a:xfrm>
                  <a:off x="4815690" y="5264938"/>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41" name="Google Shape;1741;p35"/>
                <p:cNvSpPr/>
                <p:nvPr/>
              </p:nvSpPr>
              <p:spPr>
                <a:xfrm>
                  <a:off x="4848194" y="5294134"/>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42" name="Google Shape;1742;p35"/>
                <p:cNvSpPr/>
                <p:nvPr/>
              </p:nvSpPr>
              <p:spPr>
                <a:xfrm>
                  <a:off x="4888675" y="533370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43" name="Google Shape;1743;p35"/>
                <p:cNvSpPr/>
                <p:nvPr/>
              </p:nvSpPr>
              <p:spPr>
                <a:xfrm>
                  <a:off x="4805379" y="533793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44" name="Google Shape;1744;p35"/>
                <p:cNvSpPr/>
                <p:nvPr/>
              </p:nvSpPr>
              <p:spPr>
                <a:xfrm>
                  <a:off x="4742631" y="529257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45" name="Google Shape;1745;p35"/>
                <p:cNvSpPr/>
                <p:nvPr/>
              </p:nvSpPr>
              <p:spPr>
                <a:xfrm>
                  <a:off x="4795355" y="527637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46" name="Google Shape;1746;p35"/>
                <p:cNvSpPr/>
                <p:nvPr/>
              </p:nvSpPr>
              <p:spPr>
                <a:xfrm>
                  <a:off x="4773093" y="533643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47" name="Google Shape;1747;p35"/>
                <p:cNvSpPr/>
                <p:nvPr/>
              </p:nvSpPr>
              <p:spPr>
                <a:xfrm>
                  <a:off x="4894689" y="5260024"/>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48" name="Google Shape;1748;p35"/>
                <p:cNvSpPr/>
                <p:nvPr/>
              </p:nvSpPr>
              <p:spPr>
                <a:xfrm>
                  <a:off x="4927193" y="528922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49" name="Google Shape;1749;p35"/>
                <p:cNvSpPr/>
                <p:nvPr/>
              </p:nvSpPr>
              <p:spPr>
                <a:xfrm>
                  <a:off x="4967674" y="532878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50" name="Google Shape;1750;p35"/>
                <p:cNvSpPr/>
                <p:nvPr/>
              </p:nvSpPr>
              <p:spPr>
                <a:xfrm>
                  <a:off x="4884378" y="533301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51" name="Google Shape;1751;p35"/>
                <p:cNvSpPr/>
                <p:nvPr/>
              </p:nvSpPr>
              <p:spPr>
                <a:xfrm>
                  <a:off x="4821630" y="528765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52" name="Google Shape;1752;p35"/>
                <p:cNvSpPr/>
                <p:nvPr/>
              </p:nvSpPr>
              <p:spPr>
                <a:xfrm>
                  <a:off x="4874354" y="5271462"/>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53" name="Google Shape;1753;p35"/>
                <p:cNvSpPr/>
                <p:nvPr/>
              </p:nvSpPr>
              <p:spPr>
                <a:xfrm>
                  <a:off x="4852092" y="5331521"/>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54" name="Google Shape;1754;p35"/>
                <p:cNvSpPr/>
                <p:nvPr/>
              </p:nvSpPr>
              <p:spPr>
                <a:xfrm>
                  <a:off x="4745421" y="529573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55" name="Google Shape;1755;p35"/>
                <p:cNvSpPr/>
                <p:nvPr/>
              </p:nvSpPr>
              <p:spPr>
                <a:xfrm>
                  <a:off x="4777925" y="532492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56" name="Google Shape;1756;p35"/>
                <p:cNvSpPr/>
                <p:nvPr/>
              </p:nvSpPr>
              <p:spPr>
                <a:xfrm>
                  <a:off x="4818406" y="5364492"/>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57" name="Google Shape;1757;p35"/>
                <p:cNvSpPr/>
                <p:nvPr/>
              </p:nvSpPr>
              <p:spPr>
                <a:xfrm>
                  <a:off x="4735110" y="5368722"/>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58" name="Google Shape;1758;p35"/>
                <p:cNvSpPr/>
                <p:nvPr/>
              </p:nvSpPr>
              <p:spPr>
                <a:xfrm>
                  <a:off x="4672362" y="5323362"/>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59" name="Google Shape;1759;p35"/>
                <p:cNvSpPr/>
                <p:nvPr/>
              </p:nvSpPr>
              <p:spPr>
                <a:xfrm>
                  <a:off x="4725086" y="5307168"/>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60" name="Google Shape;1760;p35"/>
                <p:cNvSpPr/>
                <p:nvPr/>
              </p:nvSpPr>
              <p:spPr>
                <a:xfrm>
                  <a:off x="4702824" y="5367227"/>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61" name="Google Shape;1761;p35"/>
                <p:cNvSpPr/>
                <p:nvPr/>
              </p:nvSpPr>
              <p:spPr>
                <a:xfrm>
                  <a:off x="4824420" y="529081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62" name="Google Shape;1762;p35"/>
                <p:cNvSpPr/>
                <p:nvPr/>
              </p:nvSpPr>
              <p:spPr>
                <a:xfrm>
                  <a:off x="4856924" y="5320012"/>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63" name="Google Shape;1763;p35"/>
                <p:cNvSpPr/>
                <p:nvPr/>
              </p:nvSpPr>
              <p:spPr>
                <a:xfrm>
                  <a:off x="4897405" y="5359578"/>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64" name="Google Shape;1764;p35"/>
                <p:cNvSpPr/>
                <p:nvPr/>
              </p:nvSpPr>
              <p:spPr>
                <a:xfrm>
                  <a:off x="4814109" y="5363808"/>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65" name="Google Shape;1765;p35"/>
                <p:cNvSpPr/>
                <p:nvPr/>
              </p:nvSpPr>
              <p:spPr>
                <a:xfrm>
                  <a:off x="4751361" y="5318448"/>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66" name="Google Shape;1766;p35"/>
                <p:cNvSpPr/>
                <p:nvPr/>
              </p:nvSpPr>
              <p:spPr>
                <a:xfrm>
                  <a:off x="4804085" y="5302254"/>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67" name="Google Shape;1767;p35"/>
                <p:cNvSpPr/>
                <p:nvPr/>
              </p:nvSpPr>
              <p:spPr>
                <a:xfrm>
                  <a:off x="4781823" y="5362313"/>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68" name="Google Shape;1768;p35"/>
                <p:cNvSpPr/>
                <p:nvPr/>
              </p:nvSpPr>
              <p:spPr>
                <a:xfrm>
                  <a:off x="4876115" y="5367227"/>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69" name="Google Shape;1769;p35"/>
                <p:cNvSpPr/>
                <p:nvPr/>
              </p:nvSpPr>
              <p:spPr>
                <a:xfrm>
                  <a:off x="4908619" y="5396423"/>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70" name="Google Shape;1770;p35"/>
                <p:cNvSpPr/>
                <p:nvPr/>
              </p:nvSpPr>
              <p:spPr>
                <a:xfrm>
                  <a:off x="4949100" y="543598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71" name="Google Shape;1771;p35"/>
                <p:cNvSpPr/>
                <p:nvPr/>
              </p:nvSpPr>
              <p:spPr>
                <a:xfrm>
                  <a:off x="4865804" y="544021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72" name="Google Shape;1772;p35"/>
                <p:cNvSpPr/>
                <p:nvPr/>
              </p:nvSpPr>
              <p:spPr>
                <a:xfrm>
                  <a:off x="4803056" y="539485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73" name="Google Shape;1773;p35"/>
                <p:cNvSpPr/>
                <p:nvPr/>
              </p:nvSpPr>
              <p:spPr>
                <a:xfrm>
                  <a:off x="4855780" y="537866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74" name="Google Shape;1774;p35"/>
                <p:cNvSpPr/>
                <p:nvPr/>
              </p:nvSpPr>
              <p:spPr>
                <a:xfrm>
                  <a:off x="4833518" y="5438724"/>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75" name="Google Shape;1775;p35"/>
                <p:cNvSpPr/>
                <p:nvPr/>
              </p:nvSpPr>
              <p:spPr>
                <a:xfrm>
                  <a:off x="4955114" y="5362313"/>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76" name="Google Shape;1776;p35"/>
                <p:cNvSpPr/>
                <p:nvPr/>
              </p:nvSpPr>
              <p:spPr>
                <a:xfrm>
                  <a:off x="4987618" y="539150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77" name="Google Shape;1777;p35"/>
                <p:cNvSpPr/>
                <p:nvPr/>
              </p:nvSpPr>
              <p:spPr>
                <a:xfrm>
                  <a:off x="5028099" y="543107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78" name="Google Shape;1778;p35"/>
                <p:cNvSpPr/>
                <p:nvPr/>
              </p:nvSpPr>
              <p:spPr>
                <a:xfrm>
                  <a:off x="4944803" y="543530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79" name="Google Shape;1779;p35"/>
                <p:cNvSpPr/>
                <p:nvPr/>
              </p:nvSpPr>
              <p:spPr>
                <a:xfrm>
                  <a:off x="4882055" y="538994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80" name="Google Shape;1780;p35"/>
                <p:cNvSpPr/>
                <p:nvPr/>
              </p:nvSpPr>
              <p:spPr>
                <a:xfrm>
                  <a:off x="4934779" y="5373751"/>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81" name="Google Shape;1781;p35"/>
                <p:cNvSpPr/>
                <p:nvPr/>
              </p:nvSpPr>
              <p:spPr>
                <a:xfrm>
                  <a:off x="4912517" y="543381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82" name="Google Shape;1782;p35"/>
                <p:cNvSpPr/>
                <p:nvPr/>
              </p:nvSpPr>
              <p:spPr>
                <a:xfrm>
                  <a:off x="4748366" y="5405947"/>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83" name="Google Shape;1783;p35"/>
                <p:cNvSpPr/>
                <p:nvPr/>
              </p:nvSpPr>
              <p:spPr>
                <a:xfrm>
                  <a:off x="4780870" y="5435143"/>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84" name="Google Shape;1784;p35"/>
                <p:cNvSpPr/>
                <p:nvPr/>
              </p:nvSpPr>
              <p:spPr>
                <a:xfrm>
                  <a:off x="4821351" y="547470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85" name="Google Shape;1785;p35"/>
                <p:cNvSpPr/>
                <p:nvPr/>
              </p:nvSpPr>
              <p:spPr>
                <a:xfrm>
                  <a:off x="4738055" y="547893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86" name="Google Shape;1786;p35"/>
                <p:cNvSpPr/>
                <p:nvPr/>
              </p:nvSpPr>
              <p:spPr>
                <a:xfrm>
                  <a:off x="4675307" y="543357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87" name="Google Shape;1787;p35"/>
                <p:cNvSpPr/>
                <p:nvPr/>
              </p:nvSpPr>
              <p:spPr>
                <a:xfrm>
                  <a:off x="4728031" y="541738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88" name="Google Shape;1788;p35"/>
                <p:cNvSpPr/>
                <p:nvPr/>
              </p:nvSpPr>
              <p:spPr>
                <a:xfrm>
                  <a:off x="4705769" y="5477444"/>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89" name="Google Shape;1789;p35"/>
                <p:cNvSpPr/>
                <p:nvPr/>
              </p:nvSpPr>
              <p:spPr>
                <a:xfrm>
                  <a:off x="4827365" y="5401033"/>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90" name="Google Shape;1790;p35"/>
                <p:cNvSpPr/>
                <p:nvPr/>
              </p:nvSpPr>
              <p:spPr>
                <a:xfrm>
                  <a:off x="4859869" y="543022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91" name="Google Shape;1791;p35"/>
                <p:cNvSpPr/>
                <p:nvPr/>
              </p:nvSpPr>
              <p:spPr>
                <a:xfrm>
                  <a:off x="4900350" y="546979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92" name="Google Shape;1792;p35"/>
                <p:cNvSpPr/>
                <p:nvPr/>
              </p:nvSpPr>
              <p:spPr>
                <a:xfrm>
                  <a:off x="4817054" y="547402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93" name="Google Shape;1793;p35"/>
                <p:cNvSpPr/>
                <p:nvPr/>
              </p:nvSpPr>
              <p:spPr>
                <a:xfrm>
                  <a:off x="4754306" y="542866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94" name="Google Shape;1794;p35"/>
                <p:cNvSpPr/>
                <p:nvPr/>
              </p:nvSpPr>
              <p:spPr>
                <a:xfrm>
                  <a:off x="4807030" y="5412471"/>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95" name="Google Shape;1795;p35"/>
                <p:cNvSpPr/>
                <p:nvPr/>
              </p:nvSpPr>
              <p:spPr>
                <a:xfrm>
                  <a:off x="4784768" y="547253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grpSp>
          <p:grpSp>
            <p:nvGrpSpPr>
              <p:cNvPr id="1796" name="Google Shape;1796;p35"/>
              <p:cNvGrpSpPr/>
              <p:nvPr/>
            </p:nvGrpSpPr>
            <p:grpSpPr>
              <a:xfrm rot="-10293171">
                <a:off x="6648396" y="9887312"/>
                <a:ext cx="578833" cy="367090"/>
                <a:chOff x="4672362" y="5260024"/>
                <a:chExt cx="374025" cy="237203"/>
              </a:xfrm>
            </p:grpSpPr>
            <p:sp>
              <p:nvSpPr>
                <p:cNvPr id="1797" name="Google Shape;1797;p35"/>
                <p:cNvSpPr/>
                <p:nvPr/>
              </p:nvSpPr>
              <p:spPr>
                <a:xfrm>
                  <a:off x="4815690" y="5264938"/>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98" name="Google Shape;1798;p35"/>
                <p:cNvSpPr/>
                <p:nvPr/>
              </p:nvSpPr>
              <p:spPr>
                <a:xfrm>
                  <a:off x="4848194" y="5294134"/>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799" name="Google Shape;1799;p35"/>
                <p:cNvSpPr/>
                <p:nvPr/>
              </p:nvSpPr>
              <p:spPr>
                <a:xfrm>
                  <a:off x="4888675" y="533370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00" name="Google Shape;1800;p35"/>
                <p:cNvSpPr/>
                <p:nvPr/>
              </p:nvSpPr>
              <p:spPr>
                <a:xfrm>
                  <a:off x="4805379" y="533793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01" name="Google Shape;1801;p35"/>
                <p:cNvSpPr/>
                <p:nvPr/>
              </p:nvSpPr>
              <p:spPr>
                <a:xfrm>
                  <a:off x="4742631" y="529257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02" name="Google Shape;1802;p35"/>
                <p:cNvSpPr/>
                <p:nvPr/>
              </p:nvSpPr>
              <p:spPr>
                <a:xfrm>
                  <a:off x="4795355" y="527637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03" name="Google Shape;1803;p35"/>
                <p:cNvSpPr/>
                <p:nvPr/>
              </p:nvSpPr>
              <p:spPr>
                <a:xfrm>
                  <a:off x="4773093" y="533643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04" name="Google Shape;1804;p35"/>
                <p:cNvSpPr/>
                <p:nvPr/>
              </p:nvSpPr>
              <p:spPr>
                <a:xfrm>
                  <a:off x="4894689" y="5260024"/>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05" name="Google Shape;1805;p35"/>
                <p:cNvSpPr/>
                <p:nvPr/>
              </p:nvSpPr>
              <p:spPr>
                <a:xfrm>
                  <a:off x="4927193" y="528922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06" name="Google Shape;1806;p35"/>
                <p:cNvSpPr/>
                <p:nvPr/>
              </p:nvSpPr>
              <p:spPr>
                <a:xfrm>
                  <a:off x="4967674" y="532878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07" name="Google Shape;1807;p35"/>
                <p:cNvSpPr/>
                <p:nvPr/>
              </p:nvSpPr>
              <p:spPr>
                <a:xfrm>
                  <a:off x="4884378" y="533301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08" name="Google Shape;1808;p35"/>
                <p:cNvSpPr/>
                <p:nvPr/>
              </p:nvSpPr>
              <p:spPr>
                <a:xfrm>
                  <a:off x="4821630" y="528765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09" name="Google Shape;1809;p35"/>
                <p:cNvSpPr/>
                <p:nvPr/>
              </p:nvSpPr>
              <p:spPr>
                <a:xfrm>
                  <a:off x="4874354" y="5271462"/>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10" name="Google Shape;1810;p35"/>
                <p:cNvSpPr/>
                <p:nvPr/>
              </p:nvSpPr>
              <p:spPr>
                <a:xfrm>
                  <a:off x="4852092" y="5331521"/>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11" name="Google Shape;1811;p35"/>
                <p:cNvSpPr/>
                <p:nvPr/>
              </p:nvSpPr>
              <p:spPr>
                <a:xfrm>
                  <a:off x="4745421" y="529573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12" name="Google Shape;1812;p35"/>
                <p:cNvSpPr/>
                <p:nvPr/>
              </p:nvSpPr>
              <p:spPr>
                <a:xfrm>
                  <a:off x="4777925" y="532492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13" name="Google Shape;1813;p35"/>
                <p:cNvSpPr/>
                <p:nvPr/>
              </p:nvSpPr>
              <p:spPr>
                <a:xfrm>
                  <a:off x="4818406" y="5364492"/>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14" name="Google Shape;1814;p35"/>
                <p:cNvSpPr/>
                <p:nvPr/>
              </p:nvSpPr>
              <p:spPr>
                <a:xfrm>
                  <a:off x="4735110" y="5368722"/>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15" name="Google Shape;1815;p35"/>
                <p:cNvSpPr/>
                <p:nvPr/>
              </p:nvSpPr>
              <p:spPr>
                <a:xfrm>
                  <a:off x="4672362" y="5323362"/>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16" name="Google Shape;1816;p35"/>
                <p:cNvSpPr/>
                <p:nvPr/>
              </p:nvSpPr>
              <p:spPr>
                <a:xfrm>
                  <a:off x="4725086" y="5307168"/>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17" name="Google Shape;1817;p35"/>
                <p:cNvSpPr/>
                <p:nvPr/>
              </p:nvSpPr>
              <p:spPr>
                <a:xfrm>
                  <a:off x="4702824" y="5367227"/>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18" name="Google Shape;1818;p35"/>
                <p:cNvSpPr/>
                <p:nvPr/>
              </p:nvSpPr>
              <p:spPr>
                <a:xfrm>
                  <a:off x="4824420" y="5290816"/>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19" name="Google Shape;1819;p35"/>
                <p:cNvSpPr/>
                <p:nvPr/>
              </p:nvSpPr>
              <p:spPr>
                <a:xfrm>
                  <a:off x="4856924" y="5320012"/>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20" name="Google Shape;1820;p35"/>
                <p:cNvSpPr/>
                <p:nvPr/>
              </p:nvSpPr>
              <p:spPr>
                <a:xfrm>
                  <a:off x="4897405" y="5359578"/>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21" name="Google Shape;1821;p35"/>
                <p:cNvSpPr/>
                <p:nvPr/>
              </p:nvSpPr>
              <p:spPr>
                <a:xfrm>
                  <a:off x="4814109" y="5363808"/>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22" name="Google Shape;1822;p35"/>
                <p:cNvSpPr/>
                <p:nvPr/>
              </p:nvSpPr>
              <p:spPr>
                <a:xfrm>
                  <a:off x="4751361" y="5318448"/>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23" name="Google Shape;1823;p35"/>
                <p:cNvSpPr/>
                <p:nvPr/>
              </p:nvSpPr>
              <p:spPr>
                <a:xfrm>
                  <a:off x="4804085" y="5302254"/>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24" name="Google Shape;1824;p35"/>
                <p:cNvSpPr/>
                <p:nvPr/>
              </p:nvSpPr>
              <p:spPr>
                <a:xfrm>
                  <a:off x="4781823" y="5362313"/>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25" name="Google Shape;1825;p35"/>
                <p:cNvSpPr/>
                <p:nvPr/>
              </p:nvSpPr>
              <p:spPr>
                <a:xfrm>
                  <a:off x="4876115" y="5367227"/>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26" name="Google Shape;1826;p35"/>
                <p:cNvSpPr/>
                <p:nvPr/>
              </p:nvSpPr>
              <p:spPr>
                <a:xfrm>
                  <a:off x="4908619" y="5396423"/>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27" name="Google Shape;1827;p35"/>
                <p:cNvSpPr/>
                <p:nvPr/>
              </p:nvSpPr>
              <p:spPr>
                <a:xfrm>
                  <a:off x="4949100" y="543598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28" name="Google Shape;1828;p35"/>
                <p:cNvSpPr/>
                <p:nvPr/>
              </p:nvSpPr>
              <p:spPr>
                <a:xfrm>
                  <a:off x="4865804" y="544021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29" name="Google Shape;1829;p35"/>
                <p:cNvSpPr/>
                <p:nvPr/>
              </p:nvSpPr>
              <p:spPr>
                <a:xfrm>
                  <a:off x="4803056" y="539485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30" name="Google Shape;1830;p35"/>
                <p:cNvSpPr/>
                <p:nvPr/>
              </p:nvSpPr>
              <p:spPr>
                <a:xfrm>
                  <a:off x="4855780" y="537866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31" name="Google Shape;1831;p35"/>
                <p:cNvSpPr/>
                <p:nvPr/>
              </p:nvSpPr>
              <p:spPr>
                <a:xfrm>
                  <a:off x="4833518" y="5438724"/>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32" name="Google Shape;1832;p35"/>
                <p:cNvSpPr/>
                <p:nvPr/>
              </p:nvSpPr>
              <p:spPr>
                <a:xfrm>
                  <a:off x="4955114" y="5362313"/>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33" name="Google Shape;1833;p35"/>
                <p:cNvSpPr/>
                <p:nvPr/>
              </p:nvSpPr>
              <p:spPr>
                <a:xfrm>
                  <a:off x="4987618" y="539150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34" name="Google Shape;1834;p35"/>
                <p:cNvSpPr/>
                <p:nvPr/>
              </p:nvSpPr>
              <p:spPr>
                <a:xfrm>
                  <a:off x="5028099" y="543107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35" name="Google Shape;1835;p35"/>
                <p:cNvSpPr/>
                <p:nvPr/>
              </p:nvSpPr>
              <p:spPr>
                <a:xfrm>
                  <a:off x="4944803" y="543530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36" name="Google Shape;1836;p35"/>
                <p:cNvSpPr/>
                <p:nvPr/>
              </p:nvSpPr>
              <p:spPr>
                <a:xfrm>
                  <a:off x="4882055" y="538994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37" name="Google Shape;1837;p35"/>
                <p:cNvSpPr/>
                <p:nvPr/>
              </p:nvSpPr>
              <p:spPr>
                <a:xfrm>
                  <a:off x="4934779" y="5373751"/>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38" name="Google Shape;1838;p35"/>
                <p:cNvSpPr/>
                <p:nvPr/>
              </p:nvSpPr>
              <p:spPr>
                <a:xfrm>
                  <a:off x="4912517" y="543381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39" name="Google Shape;1839;p35"/>
                <p:cNvSpPr/>
                <p:nvPr/>
              </p:nvSpPr>
              <p:spPr>
                <a:xfrm>
                  <a:off x="4748366" y="5405947"/>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40" name="Google Shape;1840;p35"/>
                <p:cNvSpPr/>
                <p:nvPr/>
              </p:nvSpPr>
              <p:spPr>
                <a:xfrm>
                  <a:off x="4780870" y="5435143"/>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41" name="Google Shape;1841;p35"/>
                <p:cNvSpPr/>
                <p:nvPr/>
              </p:nvSpPr>
              <p:spPr>
                <a:xfrm>
                  <a:off x="4821351" y="547470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42" name="Google Shape;1842;p35"/>
                <p:cNvSpPr/>
                <p:nvPr/>
              </p:nvSpPr>
              <p:spPr>
                <a:xfrm>
                  <a:off x="4738055" y="547893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43" name="Google Shape;1843;p35"/>
                <p:cNvSpPr/>
                <p:nvPr/>
              </p:nvSpPr>
              <p:spPr>
                <a:xfrm>
                  <a:off x="4675307" y="543357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44" name="Google Shape;1844;p35"/>
                <p:cNvSpPr/>
                <p:nvPr/>
              </p:nvSpPr>
              <p:spPr>
                <a:xfrm>
                  <a:off x="4728031" y="541738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45" name="Google Shape;1845;p35"/>
                <p:cNvSpPr/>
                <p:nvPr/>
              </p:nvSpPr>
              <p:spPr>
                <a:xfrm>
                  <a:off x="4705769" y="5477444"/>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46" name="Google Shape;1846;p35"/>
                <p:cNvSpPr/>
                <p:nvPr/>
              </p:nvSpPr>
              <p:spPr>
                <a:xfrm>
                  <a:off x="4827365" y="5401033"/>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47" name="Google Shape;1847;p35"/>
                <p:cNvSpPr/>
                <p:nvPr/>
              </p:nvSpPr>
              <p:spPr>
                <a:xfrm>
                  <a:off x="4859869" y="5430229"/>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48" name="Google Shape;1848;p35"/>
                <p:cNvSpPr/>
                <p:nvPr/>
              </p:nvSpPr>
              <p:spPr>
                <a:xfrm>
                  <a:off x="4900350" y="546979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49" name="Google Shape;1849;p35"/>
                <p:cNvSpPr/>
                <p:nvPr/>
              </p:nvSpPr>
              <p:spPr>
                <a:xfrm>
                  <a:off x="4817054" y="547402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50" name="Google Shape;1850;p35"/>
                <p:cNvSpPr/>
                <p:nvPr/>
              </p:nvSpPr>
              <p:spPr>
                <a:xfrm>
                  <a:off x="4754306" y="5428665"/>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51" name="Google Shape;1851;p35"/>
                <p:cNvSpPr/>
                <p:nvPr/>
              </p:nvSpPr>
              <p:spPr>
                <a:xfrm>
                  <a:off x="4807030" y="5412471"/>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sp>
              <p:nvSpPr>
                <p:cNvPr id="1852" name="Google Shape;1852;p35"/>
                <p:cNvSpPr/>
                <p:nvPr/>
              </p:nvSpPr>
              <p:spPr>
                <a:xfrm>
                  <a:off x="4784768" y="5472530"/>
                  <a:ext cx="18288" cy="18288"/>
                </a:xfrm>
                <a:prstGeom prst="ellipse">
                  <a:avLst/>
                </a:prstGeom>
                <a:solidFill>
                  <a:srgbClr val="B2A0C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rgbClr val="FFFFFF"/>
                    </a:solidFill>
                    <a:latin typeface="Calibri"/>
                    <a:ea typeface="Calibri"/>
                    <a:cs typeface="Calibri"/>
                    <a:sym typeface="Calibri"/>
                  </a:endParaRPr>
                </a:p>
              </p:txBody>
            </p:sp>
          </p:grpSp>
          <p:pic>
            <p:nvPicPr>
              <p:cNvPr descr="XIVIVO_Leuko.png" id="1853" name="Google Shape;1853;p35"/>
              <p:cNvPicPr preferRelativeResize="0"/>
              <p:nvPr/>
            </p:nvPicPr>
            <p:blipFill rotWithShape="1">
              <a:blip r:embed="rId9">
                <a:alphaModFix/>
              </a:blip>
              <a:srcRect b="0" l="0" r="0" t="0"/>
              <a:stretch/>
            </p:blipFill>
            <p:spPr>
              <a:xfrm flipH="1">
                <a:off x="6482551" y="10037790"/>
                <a:ext cx="439449" cy="328495"/>
              </a:xfrm>
              <a:prstGeom prst="ellipse">
                <a:avLst/>
              </a:prstGeom>
              <a:noFill/>
              <a:ln>
                <a:noFill/>
              </a:ln>
            </p:spPr>
          </p:pic>
        </p:grpSp>
      </p:grpSp>
      <p:grpSp>
        <p:nvGrpSpPr>
          <p:cNvPr id="1854" name="Google Shape;1854;p35"/>
          <p:cNvGrpSpPr/>
          <p:nvPr/>
        </p:nvGrpSpPr>
        <p:grpSpPr>
          <a:xfrm>
            <a:off x="7907504" y="3031185"/>
            <a:ext cx="3655846" cy="2036489"/>
            <a:chOff x="7907504" y="3202816"/>
            <a:chExt cx="3655846" cy="2036489"/>
          </a:xfrm>
        </p:grpSpPr>
        <p:pic>
          <p:nvPicPr>
            <p:cNvPr id="1855" name="Google Shape;1855;p35"/>
            <p:cNvPicPr preferRelativeResize="0"/>
            <p:nvPr/>
          </p:nvPicPr>
          <p:blipFill rotWithShape="1">
            <a:blip r:embed="rId15">
              <a:alphaModFix/>
            </a:blip>
            <a:srcRect b="0" l="0" r="0" t="0"/>
            <a:stretch/>
          </p:blipFill>
          <p:spPr>
            <a:xfrm>
              <a:off x="7908718" y="3568479"/>
              <a:ext cx="2680079" cy="1670826"/>
            </a:xfrm>
            <a:prstGeom prst="rect">
              <a:avLst/>
            </a:prstGeom>
            <a:noFill/>
            <a:ln>
              <a:noFill/>
            </a:ln>
            <a:effectLst>
              <a:outerShdw blurRad="254000" rotWithShape="0" algn="tl" dir="2700000" dist="203200">
                <a:srgbClr val="000000">
                  <a:alpha val="40000"/>
                </a:srgbClr>
              </a:outerShdw>
            </a:effectLst>
          </p:spPr>
        </p:pic>
        <p:sp>
          <p:nvSpPr>
            <p:cNvPr id="1856" name="Google Shape;1856;p35"/>
            <p:cNvSpPr txBox="1"/>
            <p:nvPr/>
          </p:nvSpPr>
          <p:spPr>
            <a:xfrm>
              <a:off x="10120215" y="4182522"/>
              <a:ext cx="1443135" cy="419259"/>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Trombose</a:t>
              </a:r>
              <a:endParaRPr/>
            </a:p>
          </p:txBody>
        </p:sp>
        <p:sp>
          <p:nvSpPr>
            <p:cNvPr id="1857" name="Google Shape;1857;p35"/>
            <p:cNvSpPr txBox="1"/>
            <p:nvPr/>
          </p:nvSpPr>
          <p:spPr>
            <a:xfrm>
              <a:off x="7907504" y="3202816"/>
              <a:ext cx="1636499" cy="366488"/>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Depleção </a:t>
              </a:r>
              <a:r>
                <a:rPr lang="pt-BR" sz="1400">
                  <a:solidFill>
                    <a:srgbClr val="FFFFFF"/>
                  </a:solidFill>
                  <a:latin typeface="Calibri"/>
                  <a:ea typeface="Calibri"/>
                  <a:cs typeface="Calibri"/>
                  <a:sym typeface="Calibri"/>
                </a:rPr>
                <a:t>ON</a:t>
              </a:r>
              <a:endParaRPr b="0" i="0" sz="1400" u="none" cap="none" strike="noStrike">
                <a:solidFill>
                  <a:srgbClr val="FFFFFF"/>
                </a:solidFill>
                <a:latin typeface="Calibri"/>
                <a:ea typeface="Calibri"/>
                <a:cs typeface="Calibri"/>
                <a:sym typeface="Calibri"/>
              </a:endParaRPr>
            </a:p>
          </p:txBody>
        </p:sp>
        <p:sp>
          <p:nvSpPr>
            <p:cNvPr id="1858" name="Google Shape;1858;p35"/>
            <p:cNvSpPr/>
            <p:nvPr/>
          </p:nvSpPr>
          <p:spPr>
            <a:xfrm>
              <a:off x="9059696" y="3384550"/>
              <a:ext cx="660400" cy="387350"/>
            </a:xfrm>
            <a:custGeom>
              <a:rect b="b" l="l" r="r" t="t"/>
              <a:pathLst>
                <a:path extrusionOk="0" h="387350" w="660400">
                  <a:moveTo>
                    <a:pt x="0" y="0"/>
                  </a:moveTo>
                  <a:lnTo>
                    <a:pt x="660400" y="0"/>
                  </a:lnTo>
                  <a:lnTo>
                    <a:pt x="660400" y="387350"/>
                  </a:lnTo>
                </a:path>
              </a:pathLst>
            </a:custGeom>
            <a:noFill/>
            <a:ln cap="flat" cmpd="sng" w="9525">
              <a:solidFill>
                <a:schemeClr val="lt1"/>
              </a:solidFill>
              <a:prstDash val="solid"/>
              <a:miter lim="800000"/>
              <a:headEnd len="sm" w="sm" type="none"/>
              <a:tailEnd len="sm" w="sm"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2000"/>
                <a:buFont typeface="Calibri"/>
                <a:buNone/>
              </a:pPr>
              <a:r>
                <a:t/>
              </a:r>
              <a:endParaRPr sz="2000" u="none" cap="none" strike="noStrike">
                <a:solidFill>
                  <a:srgbClr val="000000"/>
                </a:solidFill>
                <a:latin typeface="Calibri"/>
                <a:ea typeface="Calibri"/>
                <a:cs typeface="Calibri"/>
                <a:sym typeface="Calibri"/>
              </a:endParaRPr>
            </a:p>
          </p:txBody>
        </p:sp>
      </p:grpSp>
      <p:grpSp>
        <p:nvGrpSpPr>
          <p:cNvPr id="1859" name="Google Shape;1859;p35"/>
          <p:cNvGrpSpPr/>
          <p:nvPr/>
        </p:nvGrpSpPr>
        <p:grpSpPr>
          <a:xfrm>
            <a:off x="3189138" y="1503929"/>
            <a:ext cx="4362450" cy="980241"/>
            <a:chOff x="3189138" y="1675560"/>
            <a:chExt cx="4362450" cy="3848940"/>
          </a:xfrm>
        </p:grpSpPr>
        <p:cxnSp>
          <p:nvCxnSpPr>
            <p:cNvPr id="1860" name="Google Shape;1860;p35"/>
            <p:cNvCxnSpPr/>
            <p:nvPr/>
          </p:nvCxnSpPr>
          <p:spPr>
            <a:xfrm>
              <a:off x="3189138" y="1675560"/>
              <a:ext cx="0" cy="3848940"/>
            </a:xfrm>
            <a:prstGeom prst="straightConnector1">
              <a:avLst/>
            </a:prstGeom>
            <a:noFill/>
            <a:ln cap="flat" cmpd="sng" w="9525">
              <a:solidFill>
                <a:srgbClr val="D8D8D8"/>
              </a:solidFill>
              <a:prstDash val="solid"/>
              <a:miter lim="800000"/>
              <a:headEnd len="sm" w="sm" type="none"/>
              <a:tailEnd len="sm" w="sm" type="none"/>
            </a:ln>
          </p:spPr>
        </p:cxnSp>
        <p:cxnSp>
          <p:nvCxnSpPr>
            <p:cNvPr id="1861" name="Google Shape;1861;p35"/>
            <p:cNvCxnSpPr/>
            <p:nvPr/>
          </p:nvCxnSpPr>
          <p:spPr>
            <a:xfrm>
              <a:off x="7551588" y="1675560"/>
              <a:ext cx="0" cy="3848940"/>
            </a:xfrm>
            <a:prstGeom prst="straightConnector1">
              <a:avLst/>
            </a:prstGeom>
            <a:noFill/>
            <a:ln cap="flat" cmpd="sng" w="9525">
              <a:solidFill>
                <a:srgbClr val="D8D8D8"/>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682"/>
                                        </p:tgtEl>
                                        <p:attrNameLst>
                                          <p:attrName>style.visibility</p:attrName>
                                        </p:attrNameLst>
                                      </p:cBhvr>
                                      <p:to>
                                        <p:strVal val="visible"/>
                                      </p:to>
                                    </p:set>
                                    <p:animEffect filter="fade" transition="in">
                                      <p:cBhvr>
                                        <p:cTn dur="750"/>
                                        <p:tgtEl>
                                          <p:spTgt spid="1682"/>
                                        </p:tgtEl>
                                      </p:cBhvr>
                                    </p:animEffect>
                                  </p:childTnLst>
                                </p:cTn>
                              </p:par>
                            </p:childTnLst>
                          </p:cTn>
                        </p:par>
                        <p:par>
                          <p:cTn fill="hold">
                            <p:stCondLst>
                              <p:cond delay="750"/>
                            </p:stCondLst>
                            <p:childTnLst>
                              <p:par>
                                <p:cTn fill="hold" nodeType="afterEffect" presetClass="entr" presetID="10" presetSubtype="0">
                                  <p:stCondLst>
                                    <p:cond delay="0"/>
                                  </p:stCondLst>
                                  <p:childTnLst>
                                    <p:set>
                                      <p:cBhvr>
                                        <p:cTn dur="1" fill="hold">
                                          <p:stCondLst>
                                            <p:cond delay="0"/>
                                          </p:stCondLst>
                                        </p:cTn>
                                        <p:tgtEl>
                                          <p:spTgt spid="1683"/>
                                        </p:tgtEl>
                                        <p:attrNameLst>
                                          <p:attrName>style.visibility</p:attrName>
                                        </p:attrNameLst>
                                      </p:cBhvr>
                                      <p:to>
                                        <p:strVal val="visible"/>
                                      </p:to>
                                    </p:set>
                                    <p:animEffect filter="fade" transition="in">
                                      <p:cBhvr>
                                        <p:cTn dur="1250"/>
                                        <p:tgtEl>
                                          <p:spTgt spid="1683"/>
                                        </p:tgtEl>
                                      </p:cBhvr>
                                    </p:animEffect>
                                  </p:childTnLst>
                                </p:cTn>
                              </p:par>
                              <p:par>
                                <p:cTn fill="hold" nodeType="withEffect" presetClass="entr" presetID="10" presetSubtype="0">
                                  <p:stCondLst>
                                    <p:cond delay="0"/>
                                  </p:stCondLst>
                                  <p:childTnLst>
                                    <p:set>
                                      <p:cBhvr>
                                        <p:cTn dur="1" fill="hold">
                                          <p:stCondLst>
                                            <p:cond delay="0"/>
                                          </p:stCondLst>
                                        </p:cTn>
                                        <p:tgtEl>
                                          <p:spTgt spid="1685"/>
                                        </p:tgtEl>
                                        <p:attrNameLst>
                                          <p:attrName>style.visibility</p:attrName>
                                        </p:attrNameLst>
                                      </p:cBhvr>
                                      <p:to>
                                        <p:strVal val="visible"/>
                                      </p:to>
                                    </p:set>
                                    <p:animEffect filter="fade" transition="in">
                                      <p:cBhvr>
                                        <p:cTn dur="500"/>
                                        <p:tgtEl>
                                          <p:spTgt spid="1685"/>
                                        </p:tgtEl>
                                      </p:cBhvr>
                                    </p:animEffect>
                                  </p:childTnLst>
                                </p:cTn>
                              </p:par>
                              <p:par>
                                <p:cTn fill="hold" nodeType="withEffect" presetClass="entr" presetID="10" presetSubtype="0">
                                  <p:stCondLst>
                                    <p:cond delay="250"/>
                                  </p:stCondLst>
                                  <p:childTnLst>
                                    <p:set>
                                      <p:cBhvr>
                                        <p:cTn dur="1" fill="hold">
                                          <p:stCondLst>
                                            <p:cond delay="0"/>
                                          </p:stCondLst>
                                        </p:cTn>
                                        <p:tgtEl>
                                          <p:spTgt spid="1684"/>
                                        </p:tgtEl>
                                        <p:attrNameLst>
                                          <p:attrName>style.visibility</p:attrName>
                                        </p:attrNameLst>
                                      </p:cBhvr>
                                      <p:to>
                                        <p:strVal val="visible"/>
                                      </p:to>
                                    </p:set>
                                    <p:animEffect filter="fade" transition="in">
                                      <p:cBhvr>
                                        <p:cTn dur="500"/>
                                        <p:tgtEl>
                                          <p:spTgt spid="1684"/>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686"/>
                                        </p:tgtEl>
                                        <p:attrNameLst>
                                          <p:attrName>style.visibility</p:attrName>
                                        </p:attrNameLst>
                                      </p:cBhvr>
                                      <p:to>
                                        <p:strVal val="visible"/>
                                      </p:to>
                                    </p:set>
                                    <p:animEffect filter="fade" transition="in">
                                      <p:cBhvr>
                                        <p:cTn dur="500"/>
                                        <p:tgtEl>
                                          <p:spTgt spid="1686"/>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1690"/>
                                        </p:tgtEl>
                                        <p:attrNameLst>
                                          <p:attrName>style.visibility</p:attrName>
                                        </p:attrNameLst>
                                      </p:cBhvr>
                                      <p:to>
                                        <p:strVal val="visible"/>
                                      </p:to>
                                    </p:set>
                                    <p:animEffect filter="fade" transition="in">
                                      <p:cBhvr>
                                        <p:cTn dur="500"/>
                                        <p:tgtEl>
                                          <p:spTgt spid="1690"/>
                                        </p:tgtEl>
                                      </p:cBhvr>
                                    </p:animEffect>
                                  </p:childTnLst>
                                </p:cTn>
                              </p:par>
                              <p:par>
                                <p:cTn fill="hold" nodeType="withEffect" presetClass="entr" presetID="10" presetSubtype="0">
                                  <p:stCondLst>
                                    <p:cond delay="0"/>
                                  </p:stCondLst>
                                  <p:childTnLst>
                                    <p:set>
                                      <p:cBhvr>
                                        <p:cTn dur="1" fill="hold">
                                          <p:stCondLst>
                                            <p:cond delay="0"/>
                                          </p:stCondLst>
                                        </p:cTn>
                                        <p:tgtEl>
                                          <p:spTgt spid="1859"/>
                                        </p:tgtEl>
                                        <p:attrNameLst>
                                          <p:attrName>style.visibility</p:attrName>
                                        </p:attrNameLst>
                                      </p:cBhvr>
                                      <p:to>
                                        <p:strVal val="visible"/>
                                      </p:to>
                                    </p:set>
                                    <p:animEffect filter="fade" transition="in">
                                      <p:cBhvr>
                                        <p:cTn dur="500"/>
                                        <p:tgtEl>
                                          <p:spTgt spid="1859"/>
                                        </p:tgtEl>
                                      </p:cBhvr>
                                    </p:animEffect>
                                  </p:childTnLst>
                                </p:cTn>
                              </p:par>
                              <p:par>
                                <p:cTn fill="hold" nodeType="withEffect" presetClass="entr" presetID="10" presetSubtype="0">
                                  <p:stCondLst>
                                    <p:cond delay="250"/>
                                  </p:stCondLst>
                                  <p:childTnLst>
                                    <p:set>
                                      <p:cBhvr>
                                        <p:cTn dur="1" fill="hold">
                                          <p:stCondLst>
                                            <p:cond delay="0"/>
                                          </p:stCondLst>
                                        </p:cTn>
                                        <p:tgtEl>
                                          <p:spTgt spid="1687"/>
                                        </p:tgtEl>
                                        <p:attrNameLst>
                                          <p:attrName>style.visibility</p:attrName>
                                        </p:attrNameLst>
                                      </p:cBhvr>
                                      <p:to>
                                        <p:strVal val="visible"/>
                                      </p:to>
                                    </p:set>
                                    <p:animEffect filter="fade" transition="in">
                                      <p:cBhvr>
                                        <p:cTn dur="500"/>
                                        <p:tgtEl>
                                          <p:spTgt spid="1687"/>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710"/>
                                        </p:tgtEl>
                                        <p:attrNameLst>
                                          <p:attrName>style.visibility</p:attrName>
                                        </p:attrNameLst>
                                      </p:cBhvr>
                                      <p:to>
                                        <p:strVal val="visible"/>
                                      </p:to>
                                    </p:set>
                                    <p:animEffect filter="fade" transition="in">
                                      <p:cBhvr>
                                        <p:cTn dur="500"/>
                                        <p:tgtEl>
                                          <p:spTgt spid="1710"/>
                                        </p:tgtEl>
                                      </p:cBhvr>
                                    </p:animEffect>
                                  </p:childTnLst>
                                </p:cTn>
                              </p:par>
                              <p:par>
                                <p:cTn fill="hold" nodeType="withEffect" presetClass="entr" presetID="10" presetSubtype="0">
                                  <p:stCondLst>
                                    <p:cond delay="250"/>
                                  </p:stCondLst>
                                  <p:childTnLst>
                                    <p:set>
                                      <p:cBhvr>
                                        <p:cTn dur="1" fill="hold">
                                          <p:stCondLst>
                                            <p:cond delay="0"/>
                                          </p:stCondLst>
                                        </p:cTn>
                                        <p:tgtEl>
                                          <p:spTgt spid="1688"/>
                                        </p:tgtEl>
                                        <p:attrNameLst>
                                          <p:attrName>style.visibility</p:attrName>
                                        </p:attrNameLst>
                                      </p:cBhvr>
                                      <p:to>
                                        <p:strVal val="visible"/>
                                      </p:to>
                                    </p:set>
                                    <p:animEffect filter="fade" transition="in">
                                      <p:cBhvr>
                                        <p:cTn dur="500"/>
                                        <p:tgtEl>
                                          <p:spTgt spid="1688"/>
                                        </p:tgtEl>
                                      </p:cBhvr>
                                    </p:animEffect>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1854"/>
                                        </p:tgtEl>
                                        <p:attrNameLst>
                                          <p:attrName>style.visibility</p:attrName>
                                        </p:attrNameLst>
                                      </p:cBhvr>
                                      <p:to>
                                        <p:strVal val="visible"/>
                                      </p:to>
                                    </p:set>
                                    <p:animEffect filter="fade" transition="in">
                                      <p:cBhvr>
                                        <p:cTn dur="500"/>
                                        <p:tgtEl>
                                          <p:spTgt spid="1854"/>
                                        </p:tgtEl>
                                      </p:cBhvr>
                                    </p:animEffect>
                                  </p:childTnLst>
                                </p:cTn>
                              </p:par>
                              <p:par>
                                <p:cTn fill="hold" nodeType="withEffect" presetClass="entr" presetID="10" presetSubtype="0">
                                  <p:stCondLst>
                                    <p:cond delay="0"/>
                                  </p:stCondLst>
                                  <p:childTnLst>
                                    <p:set>
                                      <p:cBhvr>
                                        <p:cTn dur="1" fill="hold">
                                          <p:stCondLst>
                                            <p:cond delay="0"/>
                                          </p:stCondLst>
                                        </p:cTn>
                                        <p:tgtEl>
                                          <p:spTgt spid="1689"/>
                                        </p:tgtEl>
                                        <p:attrNameLst>
                                          <p:attrName>style.visibility</p:attrName>
                                        </p:attrNameLst>
                                      </p:cBhvr>
                                      <p:to>
                                        <p:strVal val="visible"/>
                                      </p:to>
                                    </p:set>
                                    <p:animEffect filter="fade" transition="in">
                                      <p:cBhvr>
                                        <p:cTn dur="500"/>
                                        <p:tgtEl>
                                          <p:spTgt spid="168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6" name="Shape 1866"/>
        <p:cNvGrpSpPr/>
        <p:nvPr/>
      </p:nvGrpSpPr>
      <p:grpSpPr>
        <a:xfrm>
          <a:off x="0" y="0"/>
          <a:ext cx="0" cy="0"/>
          <a:chOff x="0" y="0"/>
          <a:chExt cx="0" cy="0"/>
        </a:xfrm>
      </p:grpSpPr>
      <p:sp>
        <p:nvSpPr>
          <p:cNvPr id="1867" name="Google Shape;1867;p36"/>
          <p:cNvSpPr/>
          <p:nvPr/>
        </p:nvSpPr>
        <p:spPr>
          <a:xfrm flipH="1">
            <a:off x="336084" y="1360764"/>
            <a:ext cx="11519832" cy="484001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868" name="Google Shape;1868;p36"/>
          <p:cNvSpPr/>
          <p:nvPr/>
        </p:nvSpPr>
        <p:spPr>
          <a:xfrm>
            <a:off x="6613709" y="1555316"/>
            <a:ext cx="5148037" cy="4483533"/>
          </a:xfrm>
          <a:prstGeom prst="rect">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1869" name="Google Shape;1869;p36"/>
          <p:cNvSpPr txBox="1"/>
          <p:nvPr/>
        </p:nvSpPr>
        <p:spPr>
          <a:xfrm>
            <a:off x="296269" y="385036"/>
            <a:ext cx="6410960"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Fisiopatologia</a:t>
            </a:r>
            <a:endParaRPr/>
          </a:p>
        </p:txBody>
      </p:sp>
      <p:sp>
        <p:nvSpPr>
          <p:cNvPr id="1870" name="Google Shape;1870;p3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HPN = hemoglobinúria paroxística noturna</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Hill A, et al. Blood. 2013;121(25):4985-4996. 2. Rittirsch D, et al. Nat Rev Immunol. 2008;8(10):776-787.</a:t>
            </a:r>
            <a:endParaRPr/>
          </a:p>
        </p:txBody>
      </p:sp>
      <p:sp>
        <p:nvSpPr>
          <p:cNvPr id="1871" name="Google Shape;1871;p36"/>
          <p:cNvSpPr txBox="1"/>
          <p:nvPr/>
        </p:nvSpPr>
        <p:spPr>
          <a:xfrm>
            <a:off x="296269" y="708321"/>
            <a:ext cx="3524363"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da trombose na HPN</a:t>
            </a:r>
            <a:r>
              <a:rPr baseline="30000" lang="pt-BR" sz="2800">
                <a:solidFill>
                  <a:srgbClr val="003865"/>
                </a:solidFill>
                <a:latin typeface="Calibri"/>
                <a:ea typeface="Calibri"/>
                <a:cs typeface="Calibri"/>
                <a:sym typeface="Calibri"/>
              </a:rPr>
              <a:t>1-2</a:t>
            </a:r>
            <a:endParaRPr/>
          </a:p>
        </p:txBody>
      </p:sp>
      <p:sp>
        <p:nvSpPr>
          <p:cNvPr id="1872" name="Google Shape;1872;p36"/>
          <p:cNvSpPr txBox="1"/>
          <p:nvPr/>
        </p:nvSpPr>
        <p:spPr>
          <a:xfrm>
            <a:off x="1524861" y="1439535"/>
            <a:ext cx="1123074" cy="615553"/>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2000"/>
              <a:buFont typeface="Lustria"/>
              <a:buNone/>
            </a:pPr>
            <a:r>
              <a:rPr b="1" i="0" lang="pt-BR" sz="2000" u="none" cap="none" strike="noStrike">
                <a:solidFill>
                  <a:schemeClr val="dk2"/>
                </a:solidFill>
                <a:latin typeface="Lustria"/>
                <a:ea typeface="Lustria"/>
                <a:cs typeface="Lustria"/>
                <a:sym typeface="Lustria"/>
              </a:rPr>
              <a:t>C5b-9</a:t>
            </a:r>
            <a:br>
              <a:rPr b="1" i="0" lang="pt-BR" sz="1800" u="none" cap="none" strike="noStrike">
                <a:solidFill>
                  <a:schemeClr val="dk2"/>
                </a:solidFill>
                <a:latin typeface="Lustria"/>
                <a:ea typeface="Lustria"/>
                <a:cs typeface="Lustria"/>
                <a:sym typeface="Lustria"/>
              </a:rPr>
            </a:br>
            <a:r>
              <a:rPr b="1" i="0" lang="pt-BR" sz="1400" u="none" cap="none" strike="noStrike">
                <a:solidFill>
                  <a:schemeClr val="dk2"/>
                </a:solidFill>
                <a:latin typeface="Lustria"/>
                <a:ea typeface="Lustria"/>
                <a:cs typeface="Lustria"/>
                <a:sym typeface="Lustria"/>
              </a:rPr>
              <a:t>(MAC)</a:t>
            </a:r>
            <a:endParaRPr/>
          </a:p>
        </p:txBody>
      </p:sp>
      <p:cxnSp>
        <p:nvCxnSpPr>
          <p:cNvPr id="1873" name="Google Shape;1873;p36"/>
          <p:cNvCxnSpPr/>
          <p:nvPr/>
        </p:nvCxnSpPr>
        <p:spPr>
          <a:xfrm>
            <a:off x="3714821" y="1639590"/>
            <a:ext cx="538515" cy="0"/>
          </a:xfrm>
          <a:prstGeom prst="straightConnector1">
            <a:avLst/>
          </a:prstGeom>
          <a:noFill/>
          <a:ln cap="flat" cmpd="sng" w="28575">
            <a:solidFill>
              <a:srgbClr val="BFBFBF"/>
            </a:solidFill>
            <a:prstDash val="solid"/>
            <a:miter lim="800000"/>
            <a:headEnd len="sm" w="sm" type="none"/>
            <a:tailEnd len="med" w="med" type="triangle"/>
          </a:ln>
        </p:spPr>
      </p:cxnSp>
      <p:sp>
        <p:nvSpPr>
          <p:cNvPr id="1874" name="Google Shape;1874;p36"/>
          <p:cNvSpPr txBox="1"/>
          <p:nvPr/>
        </p:nvSpPr>
        <p:spPr>
          <a:xfrm>
            <a:off x="2839017" y="1439535"/>
            <a:ext cx="1123074"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2000"/>
              <a:buFont typeface="Lustria"/>
              <a:buNone/>
            </a:pPr>
            <a:r>
              <a:rPr b="1" i="0" lang="pt-BR" sz="2000" u="none" cap="none" strike="noStrike">
                <a:solidFill>
                  <a:schemeClr val="dk2"/>
                </a:solidFill>
                <a:latin typeface="Lustria"/>
                <a:ea typeface="Lustria"/>
                <a:cs typeface="Lustria"/>
                <a:sym typeface="Lustria"/>
              </a:rPr>
              <a:t>C5</a:t>
            </a:r>
            <a:endParaRPr b="1" i="0" sz="1400" u="none" cap="none" strike="noStrike">
              <a:solidFill>
                <a:schemeClr val="dk2"/>
              </a:solidFill>
              <a:latin typeface="Lustria"/>
              <a:ea typeface="Lustria"/>
              <a:cs typeface="Lustria"/>
              <a:sym typeface="Lustria"/>
            </a:endParaRPr>
          </a:p>
        </p:txBody>
      </p:sp>
      <p:sp>
        <p:nvSpPr>
          <p:cNvPr id="1875" name="Google Shape;1875;p36"/>
          <p:cNvSpPr txBox="1"/>
          <p:nvPr/>
        </p:nvSpPr>
        <p:spPr>
          <a:xfrm>
            <a:off x="4126054" y="1439535"/>
            <a:ext cx="1123074"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2000"/>
              <a:buFont typeface="Lustria"/>
              <a:buNone/>
            </a:pPr>
            <a:r>
              <a:rPr b="1" i="0" lang="pt-BR" sz="2000" u="none" cap="none" strike="noStrike">
                <a:solidFill>
                  <a:schemeClr val="dk2"/>
                </a:solidFill>
                <a:latin typeface="Lustria"/>
                <a:ea typeface="Lustria"/>
                <a:cs typeface="Lustria"/>
                <a:sym typeface="Lustria"/>
              </a:rPr>
              <a:t>C5a</a:t>
            </a:r>
            <a:endParaRPr b="1" i="0" sz="1400" u="none" cap="none" strike="noStrike">
              <a:solidFill>
                <a:schemeClr val="dk2"/>
              </a:solidFill>
              <a:latin typeface="Lustria"/>
              <a:ea typeface="Lustria"/>
              <a:cs typeface="Lustria"/>
              <a:sym typeface="Lustria"/>
            </a:endParaRPr>
          </a:p>
        </p:txBody>
      </p:sp>
      <p:cxnSp>
        <p:nvCxnSpPr>
          <p:cNvPr id="1876" name="Google Shape;1876;p36"/>
          <p:cNvCxnSpPr/>
          <p:nvPr/>
        </p:nvCxnSpPr>
        <p:spPr>
          <a:xfrm rot="10800000">
            <a:off x="2548021" y="1639590"/>
            <a:ext cx="538515" cy="0"/>
          </a:xfrm>
          <a:prstGeom prst="straightConnector1">
            <a:avLst/>
          </a:prstGeom>
          <a:noFill/>
          <a:ln cap="flat" cmpd="sng" w="28575">
            <a:solidFill>
              <a:srgbClr val="BFBFBF"/>
            </a:solidFill>
            <a:prstDash val="solid"/>
            <a:miter lim="800000"/>
            <a:headEnd len="sm" w="sm" type="none"/>
            <a:tailEnd len="med" w="med" type="triangle"/>
          </a:ln>
        </p:spPr>
      </p:cxnSp>
      <p:cxnSp>
        <p:nvCxnSpPr>
          <p:cNvPr id="1877" name="Google Shape;1877;p36"/>
          <p:cNvCxnSpPr/>
          <p:nvPr/>
        </p:nvCxnSpPr>
        <p:spPr>
          <a:xfrm>
            <a:off x="3418361" y="1853966"/>
            <a:ext cx="0" cy="332657"/>
          </a:xfrm>
          <a:prstGeom prst="straightConnector1">
            <a:avLst/>
          </a:prstGeom>
          <a:noFill/>
          <a:ln cap="flat" cmpd="sng" w="28575">
            <a:solidFill>
              <a:srgbClr val="BFBFBF"/>
            </a:solidFill>
            <a:prstDash val="solid"/>
            <a:miter lim="800000"/>
            <a:headEnd len="sm" w="sm" type="none"/>
            <a:tailEnd len="med" w="med" type="triangle"/>
          </a:ln>
        </p:spPr>
      </p:cxnSp>
      <p:sp>
        <p:nvSpPr>
          <p:cNvPr id="1878" name="Google Shape;1878;p36"/>
          <p:cNvSpPr/>
          <p:nvPr/>
        </p:nvSpPr>
        <p:spPr>
          <a:xfrm>
            <a:off x="1036321" y="1630363"/>
            <a:ext cx="597871" cy="556260"/>
          </a:xfrm>
          <a:custGeom>
            <a:rect b="b" l="l" r="r" t="t"/>
            <a:pathLst>
              <a:path extrusionOk="0" h="556260" w="792480">
                <a:moveTo>
                  <a:pt x="792480" y="0"/>
                </a:moveTo>
                <a:lnTo>
                  <a:pt x="0" y="0"/>
                </a:lnTo>
                <a:lnTo>
                  <a:pt x="0" y="556260"/>
                </a:lnTo>
              </a:path>
            </a:pathLst>
          </a:custGeom>
          <a:noFill/>
          <a:ln cap="flat" cmpd="sng" w="28575">
            <a:solidFill>
              <a:srgbClr val="BFBFBF"/>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sz="1800" u="none" cap="none" strike="noStrike">
              <a:solidFill>
                <a:srgbClr val="000000"/>
              </a:solidFill>
              <a:latin typeface="Calibri"/>
              <a:ea typeface="Calibri"/>
              <a:cs typeface="Calibri"/>
              <a:sym typeface="Calibri"/>
            </a:endParaRPr>
          </a:p>
        </p:txBody>
      </p:sp>
      <p:pic>
        <p:nvPicPr>
          <p:cNvPr descr="XIVIVO_5b.png" id="1879" name="Google Shape;1879;p36"/>
          <p:cNvPicPr preferRelativeResize="0"/>
          <p:nvPr/>
        </p:nvPicPr>
        <p:blipFill rotWithShape="1">
          <a:blip r:embed="rId3">
            <a:alphaModFix/>
          </a:blip>
          <a:srcRect b="0" l="0" r="0" t="0"/>
          <a:stretch/>
        </p:blipFill>
        <p:spPr>
          <a:xfrm>
            <a:off x="218911" y="1398858"/>
            <a:ext cx="1299154" cy="626779"/>
          </a:xfrm>
          <a:prstGeom prst="rect">
            <a:avLst/>
          </a:prstGeom>
          <a:noFill/>
          <a:ln>
            <a:noFill/>
          </a:ln>
        </p:spPr>
      </p:pic>
      <p:grpSp>
        <p:nvGrpSpPr>
          <p:cNvPr id="1880" name="Google Shape;1880;p36"/>
          <p:cNvGrpSpPr/>
          <p:nvPr/>
        </p:nvGrpSpPr>
        <p:grpSpPr>
          <a:xfrm>
            <a:off x="336087" y="2371705"/>
            <a:ext cx="1520741" cy="1141267"/>
            <a:chOff x="336087" y="2371705"/>
            <a:chExt cx="1520741" cy="1141267"/>
          </a:xfrm>
        </p:grpSpPr>
        <p:sp>
          <p:nvSpPr>
            <p:cNvPr id="1881" name="Google Shape;1881;p36"/>
            <p:cNvSpPr/>
            <p:nvPr/>
          </p:nvSpPr>
          <p:spPr>
            <a:xfrm>
              <a:off x="430236" y="2371705"/>
              <a:ext cx="1332441" cy="114126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882" name="Google Shape;1882;p36"/>
            <p:cNvSpPr txBox="1"/>
            <p:nvPr/>
          </p:nvSpPr>
          <p:spPr>
            <a:xfrm>
              <a:off x="336087" y="2553421"/>
              <a:ext cx="1520741" cy="772519"/>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lt1"/>
                </a:buClr>
                <a:buSzPts val="1300"/>
                <a:buFont typeface="Lustria"/>
                <a:buNone/>
              </a:pPr>
              <a:r>
                <a:rPr b="1" i="0" lang="pt-BR" sz="1300" u="none" cap="none" strike="noStrike">
                  <a:solidFill>
                    <a:schemeClr val="lt1"/>
                  </a:solidFill>
                  <a:latin typeface="Lustria"/>
                  <a:ea typeface="Lustria"/>
                  <a:cs typeface="Lustria"/>
                  <a:sym typeface="Lustria"/>
                </a:rPr>
                <a:t>Hemólise intravascular </a:t>
              </a:r>
              <a:r>
                <a:rPr b="0" i="0" lang="pt-BR" sz="1300" u="none" cap="none" strike="noStrike">
                  <a:solidFill>
                    <a:schemeClr val="lt1"/>
                  </a:solidFill>
                  <a:latin typeface="Calibri"/>
                  <a:ea typeface="Calibri"/>
                  <a:cs typeface="Calibri"/>
                  <a:sym typeface="Calibri"/>
                </a:rPr>
                <a:t>mediada pelo complemento</a:t>
              </a:r>
              <a:endParaRPr b="0" i="0" sz="1300" u="none" cap="none" strike="noStrike">
                <a:solidFill>
                  <a:schemeClr val="lt1"/>
                </a:solidFill>
                <a:latin typeface="Calibri"/>
                <a:ea typeface="Calibri"/>
                <a:cs typeface="Calibri"/>
                <a:sym typeface="Calibri"/>
              </a:endParaRPr>
            </a:p>
          </p:txBody>
        </p:sp>
      </p:grpSp>
      <p:grpSp>
        <p:nvGrpSpPr>
          <p:cNvPr id="1883" name="Google Shape;1883;p36"/>
          <p:cNvGrpSpPr/>
          <p:nvPr/>
        </p:nvGrpSpPr>
        <p:grpSpPr>
          <a:xfrm>
            <a:off x="1887158" y="2371705"/>
            <a:ext cx="1520741" cy="1141267"/>
            <a:chOff x="1887158" y="2371705"/>
            <a:chExt cx="1520741" cy="1141267"/>
          </a:xfrm>
        </p:grpSpPr>
        <p:sp>
          <p:nvSpPr>
            <p:cNvPr id="1884" name="Google Shape;1884;p36"/>
            <p:cNvSpPr/>
            <p:nvPr/>
          </p:nvSpPr>
          <p:spPr>
            <a:xfrm>
              <a:off x="1981307" y="2371705"/>
              <a:ext cx="1332441" cy="1141267"/>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Calibri"/>
                <a:ea typeface="Calibri"/>
                <a:cs typeface="Calibri"/>
                <a:sym typeface="Calibri"/>
              </a:endParaRPr>
            </a:p>
          </p:txBody>
        </p:sp>
        <p:sp>
          <p:nvSpPr>
            <p:cNvPr id="1885" name="Google Shape;1885;p36"/>
            <p:cNvSpPr txBox="1"/>
            <p:nvPr/>
          </p:nvSpPr>
          <p:spPr>
            <a:xfrm>
              <a:off x="1887158" y="2726125"/>
              <a:ext cx="1520741" cy="432426"/>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lt1"/>
                </a:buClr>
                <a:buSzPts val="1300"/>
                <a:buFont typeface="Calibri"/>
                <a:buNone/>
              </a:pPr>
              <a:r>
                <a:rPr b="0" i="0" lang="pt-BR" sz="1300" u="none" cap="none" strike="noStrike">
                  <a:solidFill>
                    <a:schemeClr val="lt1"/>
                  </a:solidFill>
                  <a:latin typeface="Calibri"/>
                  <a:ea typeface="Calibri"/>
                  <a:cs typeface="Calibri"/>
                  <a:sym typeface="Calibri"/>
                </a:rPr>
                <a:t>Ativação de </a:t>
              </a:r>
              <a:r>
                <a:rPr b="1" i="0" lang="pt-BR" sz="1300" u="none" cap="none" strike="noStrike">
                  <a:solidFill>
                    <a:schemeClr val="lt1"/>
                  </a:solidFill>
                  <a:latin typeface="Lustria"/>
                  <a:ea typeface="Lustria"/>
                  <a:cs typeface="Lustria"/>
                  <a:sym typeface="Lustria"/>
                </a:rPr>
                <a:t>leucócitos</a:t>
              </a:r>
              <a:endParaRPr b="1" i="0" sz="1300" u="none" cap="none" strike="noStrike">
                <a:solidFill>
                  <a:schemeClr val="lt1"/>
                </a:solidFill>
                <a:latin typeface="Lustria"/>
                <a:ea typeface="Lustria"/>
                <a:cs typeface="Lustria"/>
                <a:sym typeface="Lustria"/>
              </a:endParaRPr>
            </a:p>
          </p:txBody>
        </p:sp>
      </p:grpSp>
      <p:grpSp>
        <p:nvGrpSpPr>
          <p:cNvPr id="1886" name="Google Shape;1886;p36"/>
          <p:cNvGrpSpPr/>
          <p:nvPr/>
        </p:nvGrpSpPr>
        <p:grpSpPr>
          <a:xfrm>
            <a:off x="3446546" y="2371705"/>
            <a:ext cx="1520741" cy="1141267"/>
            <a:chOff x="3446546" y="2371705"/>
            <a:chExt cx="1520741" cy="1141267"/>
          </a:xfrm>
        </p:grpSpPr>
        <p:sp>
          <p:nvSpPr>
            <p:cNvPr id="1887" name="Google Shape;1887;p36"/>
            <p:cNvSpPr/>
            <p:nvPr/>
          </p:nvSpPr>
          <p:spPr>
            <a:xfrm>
              <a:off x="3540695" y="2371705"/>
              <a:ext cx="1332441" cy="1141267"/>
            </a:xfrm>
            <a:prstGeom prst="rect">
              <a:avLst/>
            </a:prstGeom>
            <a:gradFill>
              <a:gsLst>
                <a:gs pos="0">
                  <a:srgbClr val="B48000"/>
                </a:gs>
                <a:gs pos="100000">
                  <a:schemeClr val="accen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888" name="Google Shape;1888;p36"/>
            <p:cNvSpPr txBox="1"/>
            <p:nvPr/>
          </p:nvSpPr>
          <p:spPr>
            <a:xfrm>
              <a:off x="3446546" y="2726125"/>
              <a:ext cx="1520741" cy="432426"/>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lt1"/>
                </a:buClr>
                <a:buSzPts val="1300"/>
                <a:buFont typeface="Calibri"/>
                <a:buNone/>
              </a:pPr>
              <a:r>
                <a:rPr b="0" i="0" lang="pt-BR" sz="1300" u="none" cap="none" strike="noStrike">
                  <a:solidFill>
                    <a:schemeClr val="lt1"/>
                  </a:solidFill>
                  <a:latin typeface="Calibri"/>
                  <a:ea typeface="Calibri"/>
                  <a:cs typeface="Calibri"/>
                  <a:sym typeface="Calibri"/>
                </a:rPr>
                <a:t>Disfunção </a:t>
              </a:r>
              <a:r>
                <a:rPr b="1" i="0" lang="pt-BR" sz="1300" u="none" cap="none" strike="noStrike">
                  <a:solidFill>
                    <a:schemeClr val="lt1"/>
                  </a:solidFill>
                  <a:latin typeface="Lustria"/>
                  <a:ea typeface="Lustria"/>
                  <a:cs typeface="Lustria"/>
                  <a:sym typeface="Lustria"/>
                </a:rPr>
                <a:t>endotelial</a:t>
              </a:r>
              <a:endParaRPr b="1" i="0" sz="1300" u="none" cap="none" strike="noStrike">
                <a:solidFill>
                  <a:schemeClr val="lt1"/>
                </a:solidFill>
                <a:latin typeface="Lustria"/>
                <a:ea typeface="Lustria"/>
                <a:cs typeface="Lustria"/>
                <a:sym typeface="Lustria"/>
              </a:endParaRPr>
            </a:p>
          </p:txBody>
        </p:sp>
      </p:grpSp>
      <p:grpSp>
        <p:nvGrpSpPr>
          <p:cNvPr id="1889" name="Google Shape;1889;p36"/>
          <p:cNvGrpSpPr/>
          <p:nvPr/>
        </p:nvGrpSpPr>
        <p:grpSpPr>
          <a:xfrm>
            <a:off x="4970546" y="2371705"/>
            <a:ext cx="1520741" cy="1141267"/>
            <a:chOff x="4970546" y="2371705"/>
            <a:chExt cx="1520741" cy="1141267"/>
          </a:xfrm>
        </p:grpSpPr>
        <p:sp>
          <p:nvSpPr>
            <p:cNvPr id="1890" name="Google Shape;1890;p36"/>
            <p:cNvSpPr/>
            <p:nvPr/>
          </p:nvSpPr>
          <p:spPr>
            <a:xfrm>
              <a:off x="5064695" y="2371705"/>
              <a:ext cx="1332441" cy="1141267"/>
            </a:xfrm>
            <a:prstGeom prst="rect">
              <a:avLst/>
            </a:prstGeom>
            <a:gradFill>
              <a:gsLst>
                <a:gs pos="0">
                  <a:schemeClr val="dk1"/>
                </a:gs>
                <a:gs pos="100000">
                  <a:srgbClr val="7F7F7F"/>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1891" name="Google Shape;1891;p36"/>
            <p:cNvSpPr txBox="1"/>
            <p:nvPr/>
          </p:nvSpPr>
          <p:spPr>
            <a:xfrm>
              <a:off x="4970546" y="2556079"/>
              <a:ext cx="1520741" cy="773994"/>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lt1"/>
                </a:buClr>
                <a:buSzPts val="1300"/>
                <a:buFont typeface="Lustria"/>
                <a:buNone/>
              </a:pPr>
              <a:r>
                <a:rPr b="1" i="0" lang="pt-BR" sz="1300" u="none" cap="none" strike="noStrike">
                  <a:solidFill>
                    <a:schemeClr val="lt1"/>
                  </a:solidFill>
                  <a:latin typeface="Lustria"/>
                  <a:ea typeface="Lustria"/>
                  <a:cs typeface="Lustria"/>
                  <a:sym typeface="Lustria"/>
                </a:rPr>
                <a:t>Ativação plaquetária</a:t>
              </a:r>
              <a:r>
                <a:rPr b="0" i="0" lang="pt-BR" sz="1300" u="none" cap="none" strike="noStrike">
                  <a:solidFill>
                    <a:schemeClr val="lt1"/>
                  </a:solidFill>
                  <a:latin typeface="Calibri"/>
                  <a:ea typeface="Calibri"/>
                  <a:cs typeface="Calibri"/>
                  <a:sym typeface="Calibri"/>
                </a:rPr>
                <a:t>/</a:t>
              </a:r>
              <a:br>
                <a:rPr b="0" i="0" lang="pt-BR" sz="1300" u="none" cap="none" strike="noStrike">
                  <a:solidFill>
                    <a:schemeClr val="lt1"/>
                  </a:solidFill>
                  <a:latin typeface="Calibri"/>
                  <a:ea typeface="Calibri"/>
                  <a:cs typeface="Calibri"/>
                  <a:sym typeface="Calibri"/>
                </a:rPr>
              </a:br>
              <a:r>
                <a:rPr b="0" i="0" lang="pt-BR" sz="1300" u="none" cap="none" strike="noStrike">
                  <a:solidFill>
                    <a:schemeClr val="lt1"/>
                  </a:solidFill>
                  <a:latin typeface="Calibri"/>
                  <a:ea typeface="Calibri"/>
                  <a:cs typeface="Calibri"/>
                  <a:sym typeface="Calibri"/>
                </a:rPr>
                <a:t>cascata de coagulação</a:t>
              </a:r>
              <a:endParaRPr/>
            </a:p>
          </p:txBody>
        </p:sp>
      </p:grpSp>
      <p:grpSp>
        <p:nvGrpSpPr>
          <p:cNvPr id="1892" name="Google Shape;1892;p36"/>
          <p:cNvGrpSpPr/>
          <p:nvPr/>
        </p:nvGrpSpPr>
        <p:grpSpPr>
          <a:xfrm>
            <a:off x="6900874" y="3908439"/>
            <a:ext cx="4899571" cy="932484"/>
            <a:chOff x="6900874" y="3908439"/>
            <a:chExt cx="4899571" cy="932484"/>
          </a:xfrm>
        </p:grpSpPr>
        <p:grpSp>
          <p:nvGrpSpPr>
            <p:cNvPr id="1893" name="Google Shape;1893;p36"/>
            <p:cNvGrpSpPr/>
            <p:nvPr/>
          </p:nvGrpSpPr>
          <p:grpSpPr>
            <a:xfrm flipH="1">
              <a:off x="6900874" y="3924442"/>
              <a:ext cx="223098" cy="223098"/>
              <a:chOff x="6412838" y="1426094"/>
              <a:chExt cx="223098" cy="223098"/>
            </a:xfrm>
          </p:grpSpPr>
          <p:sp>
            <p:nvSpPr>
              <p:cNvPr id="1894" name="Google Shape;1894;p36"/>
              <p:cNvSpPr/>
              <p:nvPr/>
            </p:nvSpPr>
            <p:spPr>
              <a:xfrm>
                <a:off x="6412838" y="1426094"/>
                <a:ext cx="223098" cy="223098"/>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895" name="Google Shape;1895;p36"/>
              <p:cNvPicPr preferRelativeResize="0"/>
              <p:nvPr/>
            </p:nvPicPr>
            <p:blipFill rotWithShape="1">
              <a:blip r:embed="rId4">
                <a:alphaModFix/>
              </a:blip>
              <a:srcRect b="0" l="0" r="0" t="0"/>
              <a:stretch/>
            </p:blipFill>
            <p:spPr>
              <a:xfrm>
                <a:off x="6449676" y="1472112"/>
                <a:ext cx="131062" cy="131062"/>
              </a:xfrm>
              <a:prstGeom prst="rect">
                <a:avLst/>
              </a:prstGeom>
              <a:noFill/>
              <a:ln>
                <a:noFill/>
              </a:ln>
            </p:spPr>
          </p:pic>
        </p:grpSp>
        <p:sp>
          <p:nvSpPr>
            <p:cNvPr id="1896" name="Google Shape;1896;p36"/>
            <p:cNvSpPr txBox="1"/>
            <p:nvPr/>
          </p:nvSpPr>
          <p:spPr>
            <a:xfrm>
              <a:off x="7109034" y="3908439"/>
              <a:ext cx="4691411" cy="249299"/>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rgbClr val="B48000"/>
                </a:buClr>
                <a:buSzPts val="1200"/>
                <a:buFont typeface="Calibri"/>
                <a:buNone/>
              </a:pPr>
              <a:r>
                <a:rPr b="1" i="0" lang="pt-BR" sz="1200" u="none" cap="none" strike="noStrike">
                  <a:solidFill>
                    <a:srgbClr val="B48000"/>
                  </a:solidFill>
                  <a:latin typeface="Calibri"/>
                  <a:ea typeface="Calibri"/>
                  <a:cs typeface="Calibri"/>
                  <a:sym typeface="Calibri"/>
                </a:rPr>
                <a:t>DISFUNÇÃO ENDOTELIAL E LIBERAÇÃO DO FATOR TECIDUAL CAUSAM:</a:t>
              </a:r>
              <a:endParaRPr/>
            </a:p>
          </p:txBody>
        </p:sp>
        <p:sp>
          <p:nvSpPr>
            <p:cNvPr id="1897" name="Google Shape;1897;p36"/>
            <p:cNvSpPr txBox="1"/>
            <p:nvPr/>
          </p:nvSpPr>
          <p:spPr>
            <a:xfrm>
              <a:off x="7310933" y="4254471"/>
              <a:ext cx="1425694" cy="525272"/>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1100"/>
                <a:buFont typeface="Calibri"/>
                <a:buNone/>
              </a:pPr>
              <a:r>
                <a:rPr b="0" i="0" lang="pt-BR" sz="1100" u="none" cap="none" strike="noStrike">
                  <a:solidFill>
                    <a:schemeClr val="dk1"/>
                  </a:solidFill>
                  <a:latin typeface="Calibri"/>
                  <a:ea typeface="Calibri"/>
                  <a:cs typeface="Calibri"/>
                  <a:sym typeface="Calibri"/>
                </a:rPr>
                <a:t>Ativação plaquetária e da cascata da coagulação</a:t>
              </a:r>
              <a:endParaRPr/>
            </a:p>
          </p:txBody>
        </p:sp>
        <p:sp>
          <p:nvSpPr>
            <p:cNvPr id="1898" name="Google Shape;1898;p36"/>
            <p:cNvSpPr txBox="1"/>
            <p:nvPr/>
          </p:nvSpPr>
          <p:spPr>
            <a:xfrm>
              <a:off x="8792687" y="4254471"/>
              <a:ext cx="1425694" cy="523990"/>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1100"/>
                <a:buFont typeface="Calibri"/>
                <a:buNone/>
              </a:pPr>
              <a:r>
                <a:rPr b="0" i="0" lang="pt-BR" sz="1100" u="none" cap="none" strike="noStrike">
                  <a:solidFill>
                    <a:schemeClr val="dk1"/>
                  </a:solidFill>
                  <a:latin typeface="Calibri"/>
                  <a:ea typeface="Calibri"/>
                  <a:cs typeface="Calibri"/>
                  <a:sym typeface="Calibri"/>
                </a:rPr>
                <a:t>Recrutamento </a:t>
              </a:r>
              <a:br>
                <a:rPr b="0" i="0" lang="pt-BR" sz="1100" u="none" cap="none" strike="noStrike">
                  <a:solidFill>
                    <a:schemeClr val="dk1"/>
                  </a:solidFill>
                  <a:latin typeface="Calibri"/>
                  <a:ea typeface="Calibri"/>
                  <a:cs typeface="Calibri"/>
                  <a:sym typeface="Calibri"/>
                </a:rPr>
              </a:br>
              <a:r>
                <a:rPr b="0" i="0" lang="pt-BR" sz="1100" u="none" cap="none" strike="noStrike">
                  <a:solidFill>
                    <a:schemeClr val="dk1"/>
                  </a:solidFill>
                  <a:latin typeface="Calibri"/>
                  <a:ea typeface="Calibri"/>
                  <a:cs typeface="Calibri"/>
                  <a:sym typeface="Calibri"/>
                </a:rPr>
                <a:t>e adesão de leucócitos</a:t>
              </a:r>
              <a:endParaRPr/>
            </a:p>
          </p:txBody>
        </p:sp>
        <p:cxnSp>
          <p:nvCxnSpPr>
            <p:cNvPr id="1899" name="Google Shape;1899;p36"/>
            <p:cNvCxnSpPr/>
            <p:nvPr/>
          </p:nvCxnSpPr>
          <p:spPr>
            <a:xfrm>
              <a:off x="8738979" y="4242109"/>
              <a:ext cx="0" cy="598814"/>
            </a:xfrm>
            <a:prstGeom prst="straightConnector1">
              <a:avLst/>
            </a:prstGeom>
            <a:noFill/>
            <a:ln cap="flat" cmpd="sng" w="9525">
              <a:solidFill>
                <a:srgbClr val="FFCF5D"/>
              </a:solidFill>
              <a:prstDash val="solid"/>
              <a:miter lim="800000"/>
              <a:headEnd len="sm" w="sm" type="none"/>
              <a:tailEnd len="sm" w="sm" type="none"/>
            </a:ln>
          </p:spPr>
        </p:cxnSp>
      </p:grpSp>
      <p:grpSp>
        <p:nvGrpSpPr>
          <p:cNvPr id="1900" name="Google Shape;1900;p36"/>
          <p:cNvGrpSpPr/>
          <p:nvPr/>
        </p:nvGrpSpPr>
        <p:grpSpPr>
          <a:xfrm>
            <a:off x="1021082" y="3468837"/>
            <a:ext cx="4838203" cy="531347"/>
            <a:chOff x="1021082" y="3468837"/>
            <a:chExt cx="4838203" cy="531347"/>
          </a:xfrm>
        </p:grpSpPr>
        <p:grpSp>
          <p:nvGrpSpPr>
            <p:cNvPr id="1901" name="Google Shape;1901;p36"/>
            <p:cNvGrpSpPr/>
            <p:nvPr/>
          </p:nvGrpSpPr>
          <p:grpSpPr>
            <a:xfrm>
              <a:off x="1021082" y="3512503"/>
              <a:ext cx="4732523" cy="487681"/>
              <a:chOff x="1021080" y="3383280"/>
              <a:chExt cx="4732523" cy="487681"/>
            </a:xfrm>
          </p:grpSpPr>
          <p:sp>
            <p:nvSpPr>
              <p:cNvPr id="1902" name="Google Shape;1902;p36"/>
              <p:cNvSpPr/>
              <p:nvPr/>
            </p:nvSpPr>
            <p:spPr>
              <a:xfrm>
                <a:off x="1021080" y="3383280"/>
                <a:ext cx="4732523" cy="487680"/>
              </a:xfrm>
              <a:custGeom>
                <a:rect b="b" l="l" r="r" t="t"/>
                <a:pathLst>
                  <a:path extrusionOk="0" h="487680" w="4846320">
                    <a:moveTo>
                      <a:pt x="0" y="0"/>
                    </a:moveTo>
                    <a:lnTo>
                      <a:pt x="0" y="487680"/>
                    </a:lnTo>
                    <a:lnTo>
                      <a:pt x="4846320" y="487680"/>
                    </a:lnTo>
                    <a:lnTo>
                      <a:pt x="4846320" y="7620"/>
                    </a:lnTo>
                  </a:path>
                </a:pathLst>
              </a:custGeom>
              <a:noFill/>
              <a:ln cap="flat" cmpd="sng" w="28575">
                <a:solidFill>
                  <a:schemeClr val="lt2"/>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sz="1800" u="none" cap="none" strike="noStrike">
                  <a:solidFill>
                    <a:srgbClr val="000000"/>
                  </a:solidFill>
                  <a:latin typeface="Calibri"/>
                  <a:ea typeface="Calibri"/>
                  <a:cs typeface="Calibri"/>
                  <a:sym typeface="Calibri"/>
                </a:endParaRPr>
              </a:p>
            </p:txBody>
          </p:sp>
          <p:cxnSp>
            <p:nvCxnSpPr>
              <p:cNvPr id="1903" name="Google Shape;1903;p36"/>
              <p:cNvCxnSpPr/>
              <p:nvPr/>
            </p:nvCxnSpPr>
            <p:spPr>
              <a:xfrm rot="10800000">
                <a:off x="4206914" y="3398520"/>
                <a:ext cx="0" cy="472441"/>
              </a:xfrm>
              <a:prstGeom prst="straightConnector1">
                <a:avLst/>
              </a:prstGeom>
              <a:noFill/>
              <a:ln cap="flat" cmpd="sng" w="28575">
                <a:solidFill>
                  <a:schemeClr val="lt2"/>
                </a:solidFill>
                <a:prstDash val="solid"/>
                <a:miter lim="800000"/>
                <a:headEnd len="sm" w="sm" type="none"/>
                <a:tailEnd len="med" w="med" type="triangle"/>
              </a:ln>
            </p:spPr>
          </p:cxnSp>
        </p:grpSp>
        <p:grpSp>
          <p:nvGrpSpPr>
            <p:cNvPr id="1904" name="Google Shape;1904;p36"/>
            <p:cNvGrpSpPr/>
            <p:nvPr/>
          </p:nvGrpSpPr>
          <p:grpSpPr>
            <a:xfrm rot="5400000">
              <a:off x="5636187" y="3468837"/>
              <a:ext cx="223098" cy="223098"/>
              <a:chOff x="4495800" y="2431281"/>
              <a:chExt cx="685800" cy="685800"/>
            </a:xfrm>
          </p:grpSpPr>
          <p:sp>
            <p:nvSpPr>
              <p:cNvPr id="1905" name="Google Shape;1905;p36"/>
              <p:cNvSpPr/>
              <p:nvPr/>
            </p:nvSpPr>
            <p:spPr>
              <a:xfrm>
                <a:off x="4495800" y="2431281"/>
                <a:ext cx="685800" cy="6858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06" name="Google Shape;1906;p36"/>
              <p:cNvPicPr preferRelativeResize="0"/>
              <p:nvPr/>
            </p:nvPicPr>
            <p:blipFill rotWithShape="1">
              <a:blip r:embed="rId4">
                <a:alphaModFix/>
              </a:blip>
              <a:srcRect b="0" l="0" r="0" t="0"/>
              <a:stretch/>
            </p:blipFill>
            <p:spPr>
              <a:xfrm>
                <a:off x="4609040" y="2572740"/>
                <a:ext cx="402883" cy="402883"/>
              </a:xfrm>
              <a:prstGeom prst="rect">
                <a:avLst/>
              </a:prstGeom>
              <a:noFill/>
              <a:ln>
                <a:noFill/>
              </a:ln>
            </p:spPr>
          </p:pic>
        </p:grpSp>
        <p:grpSp>
          <p:nvGrpSpPr>
            <p:cNvPr id="1907" name="Google Shape;1907;p36"/>
            <p:cNvGrpSpPr/>
            <p:nvPr/>
          </p:nvGrpSpPr>
          <p:grpSpPr>
            <a:xfrm rot="5400000">
              <a:off x="4089327" y="3468837"/>
              <a:ext cx="223098" cy="223098"/>
              <a:chOff x="4495800" y="2431281"/>
              <a:chExt cx="685800" cy="685800"/>
            </a:xfrm>
          </p:grpSpPr>
          <p:sp>
            <p:nvSpPr>
              <p:cNvPr id="1908" name="Google Shape;1908;p36"/>
              <p:cNvSpPr/>
              <p:nvPr/>
            </p:nvSpPr>
            <p:spPr>
              <a:xfrm>
                <a:off x="4495800" y="2431281"/>
                <a:ext cx="685800" cy="685800"/>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09" name="Google Shape;1909;p36"/>
              <p:cNvPicPr preferRelativeResize="0"/>
              <p:nvPr/>
            </p:nvPicPr>
            <p:blipFill rotWithShape="1">
              <a:blip r:embed="rId4">
                <a:alphaModFix/>
              </a:blip>
              <a:srcRect b="0" l="0" r="0" t="0"/>
              <a:stretch/>
            </p:blipFill>
            <p:spPr>
              <a:xfrm>
                <a:off x="4609040" y="2572740"/>
                <a:ext cx="402883" cy="402883"/>
              </a:xfrm>
              <a:prstGeom prst="rect">
                <a:avLst/>
              </a:prstGeom>
              <a:noFill/>
              <a:ln>
                <a:noFill/>
              </a:ln>
            </p:spPr>
          </p:pic>
        </p:grpSp>
      </p:grpSp>
      <p:grpSp>
        <p:nvGrpSpPr>
          <p:cNvPr id="1910" name="Google Shape;1910;p36"/>
          <p:cNvGrpSpPr/>
          <p:nvPr/>
        </p:nvGrpSpPr>
        <p:grpSpPr>
          <a:xfrm>
            <a:off x="2647935" y="4093677"/>
            <a:ext cx="3211350" cy="554207"/>
            <a:chOff x="2647935" y="4093677"/>
            <a:chExt cx="3211350" cy="554207"/>
          </a:xfrm>
        </p:grpSpPr>
        <p:grpSp>
          <p:nvGrpSpPr>
            <p:cNvPr id="1911" name="Google Shape;1911;p36"/>
            <p:cNvGrpSpPr/>
            <p:nvPr/>
          </p:nvGrpSpPr>
          <p:grpSpPr>
            <a:xfrm>
              <a:off x="2647935" y="4160203"/>
              <a:ext cx="3105670" cy="487681"/>
              <a:chOff x="2647933" y="3383280"/>
              <a:chExt cx="3105670" cy="487681"/>
            </a:xfrm>
          </p:grpSpPr>
          <p:sp>
            <p:nvSpPr>
              <p:cNvPr id="1912" name="Google Shape;1912;p36"/>
              <p:cNvSpPr/>
              <p:nvPr/>
            </p:nvSpPr>
            <p:spPr>
              <a:xfrm>
                <a:off x="2647933" y="3383280"/>
                <a:ext cx="3105670" cy="487680"/>
              </a:xfrm>
              <a:custGeom>
                <a:rect b="b" l="l" r="r" t="t"/>
                <a:pathLst>
                  <a:path extrusionOk="0" h="487680" w="4846320">
                    <a:moveTo>
                      <a:pt x="0" y="0"/>
                    </a:moveTo>
                    <a:lnTo>
                      <a:pt x="0" y="487680"/>
                    </a:lnTo>
                    <a:lnTo>
                      <a:pt x="4846320" y="487680"/>
                    </a:lnTo>
                    <a:lnTo>
                      <a:pt x="4846320" y="7620"/>
                    </a:lnTo>
                  </a:path>
                </a:pathLst>
              </a:custGeom>
              <a:noFill/>
              <a:ln cap="flat" cmpd="sng" w="28575">
                <a:solidFill>
                  <a:schemeClr val="dk2"/>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sz="1800" u="none" cap="none" strike="noStrike">
                  <a:solidFill>
                    <a:srgbClr val="000000"/>
                  </a:solidFill>
                  <a:latin typeface="Calibri"/>
                  <a:ea typeface="Calibri"/>
                  <a:cs typeface="Calibri"/>
                  <a:sym typeface="Calibri"/>
                </a:endParaRPr>
              </a:p>
            </p:txBody>
          </p:sp>
          <p:cxnSp>
            <p:nvCxnSpPr>
              <p:cNvPr id="1913" name="Google Shape;1913;p36"/>
              <p:cNvCxnSpPr/>
              <p:nvPr/>
            </p:nvCxnSpPr>
            <p:spPr>
              <a:xfrm rot="10800000">
                <a:off x="4206914" y="3398520"/>
                <a:ext cx="0" cy="472441"/>
              </a:xfrm>
              <a:prstGeom prst="straightConnector1">
                <a:avLst/>
              </a:prstGeom>
              <a:noFill/>
              <a:ln cap="flat" cmpd="sng" w="28575">
                <a:solidFill>
                  <a:schemeClr val="dk2"/>
                </a:solidFill>
                <a:prstDash val="solid"/>
                <a:miter lim="800000"/>
                <a:headEnd len="sm" w="sm" type="none"/>
                <a:tailEnd len="med" w="med" type="triangle"/>
              </a:ln>
            </p:spPr>
          </p:cxnSp>
        </p:grpSp>
        <p:grpSp>
          <p:nvGrpSpPr>
            <p:cNvPr id="1914" name="Google Shape;1914;p36"/>
            <p:cNvGrpSpPr/>
            <p:nvPr/>
          </p:nvGrpSpPr>
          <p:grpSpPr>
            <a:xfrm rot="5400000">
              <a:off x="5636187" y="4093677"/>
              <a:ext cx="223098" cy="223098"/>
              <a:chOff x="4495800" y="2431281"/>
              <a:chExt cx="685800" cy="685800"/>
            </a:xfrm>
          </p:grpSpPr>
          <p:sp>
            <p:nvSpPr>
              <p:cNvPr id="1915" name="Google Shape;1915;p36"/>
              <p:cNvSpPr/>
              <p:nvPr/>
            </p:nvSpPr>
            <p:spPr>
              <a:xfrm>
                <a:off x="4495800" y="2431281"/>
                <a:ext cx="685800" cy="68580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16" name="Google Shape;1916;p36"/>
              <p:cNvPicPr preferRelativeResize="0"/>
              <p:nvPr/>
            </p:nvPicPr>
            <p:blipFill rotWithShape="1">
              <a:blip r:embed="rId4">
                <a:alphaModFix/>
              </a:blip>
              <a:srcRect b="0" l="0" r="0" t="0"/>
              <a:stretch/>
            </p:blipFill>
            <p:spPr>
              <a:xfrm>
                <a:off x="4609040" y="2572740"/>
                <a:ext cx="402883" cy="402883"/>
              </a:xfrm>
              <a:prstGeom prst="rect">
                <a:avLst/>
              </a:prstGeom>
              <a:noFill/>
              <a:ln>
                <a:noFill/>
              </a:ln>
            </p:spPr>
          </p:pic>
        </p:grpSp>
        <p:grpSp>
          <p:nvGrpSpPr>
            <p:cNvPr id="1917" name="Google Shape;1917;p36"/>
            <p:cNvGrpSpPr/>
            <p:nvPr/>
          </p:nvGrpSpPr>
          <p:grpSpPr>
            <a:xfrm rot="5400000">
              <a:off x="4089327" y="4093677"/>
              <a:ext cx="223098" cy="223098"/>
              <a:chOff x="4495800" y="2431281"/>
              <a:chExt cx="685800" cy="685800"/>
            </a:xfrm>
          </p:grpSpPr>
          <p:sp>
            <p:nvSpPr>
              <p:cNvPr id="1918" name="Google Shape;1918;p36"/>
              <p:cNvSpPr/>
              <p:nvPr/>
            </p:nvSpPr>
            <p:spPr>
              <a:xfrm>
                <a:off x="4495800" y="2431281"/>
                <a:ext cx="685800" cy="68580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19" name="Google Shape;1919;p36"/>
              <p:cNvPicPr preferRelativeResize="0"/>
              <p:nvPr/>
            </p:nvPicPr>
            <p:blipFill rotWithShape="1">
              <a:blip r:embed="rId4">
                <a:alphaModFix/>
              </a:blip>
              <a:srcRect b="0" l="0" r="0" t="0"/>
              <a:stretch/>
            </p:blipFill>
            <p:spPr>
              <a:xfrm>
                <a:off x="4609040" y="2572740"/>
                <a:ext cx="402883" cy="402883"/>
              </a:xfrm>
              <a:prstGeom prst="rect">
                <a:avLst/>
              </a:prstGeom>
              <a:noFill/>
              <a:ln>
                <a:noFill/>
              </a:ln>
            </p:spPr>
          </p:pic>
        </p:grpSp>
      </p:grpSp>
      <p:grpSp>
        <p:nvGrpSpPr>
          <p:cNvPr id="1920" name="Google Shape;1920;p36"/>
          <p:cNvGrpSpPr/>
          <p:nvPr/>
        </p:nvGrpSpPr>
        <p:grpSpPr>
          <a:xfrm>
            <a:off x="2547518" y="4764237"/>
            <a:ext cx="3311767" cy="546588"/>
            <a:chOff x="2547518" y="4764237"/>
            <a:chExt cx="3311767" cy="546588"/>
          </a:xfrm>
        </p:grpSpPr>
        <p:grpSp>
          <p:nvGrpSpPr>
            <p:cNvPr id="1921" name="Google Shape;1921;p36"/>
            <p:cNvGrpSpPr/>
            <p:nvPr/>
          </p:nvGrpSpPr>
          <p:grpSpPr>
            <a:xfrm>
              <a:off x="2647935" y="4807903"/>
              <a:ext cx="3105670" cy="502922"/>
              <a:chOff x="2647933" y="3368040"/>
              <a:chExt cx="3105670" cy="502922"/>
            </a:xfrm>
          </p:grpSpPr>
          <p:sp>
            <p:nvSpPr>
              <p:cNvPr id="1922" name="Google Shape;1922;p36"/>
              <p:cNvSpPr/>
              <p:nvPr/>
            </p:nvSpPr>
            <p:spPr>
              <a:xfrm>
                <a:off x="2647933" y="3383280"/>
                <a:ext cx="3105670" cy="487680"/>
              </a:xfrm>
              <a:custGeom>
                <a:rect b="b" l="l" r="r" t="t"/>
                <a:pathLst>
                  <a:path extrusionOk="0" h="487680" w="4846320">
                    <a:moveTo>
                      <a:pt x="0" y="0"/>
                    </a:moveTo>
                    <a:lnTo>
                      <a:pt x="0" y="487680"/>
                    </a:lnTo>
                    <a:lnTo>
                      <a:pt x="4846320" y="487680"/>
                    </a:lnTo>
                    <a:lnTo>
                      <a:pt x="4846320" y="7620"/>
                    </a:lnTo>
                  </a:path>
                </a:pathLst>
              </a:custGeom>
              <a:noFill/>
              <a:ln cap="flat" cmpd="sng" w="28575">
                <a:solidFill>
                  <a:schemeClr val="accent2"/>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sz="1800" u="none" cap="none" strike="noStrike">
                  <a:solidFill>
                    <a:srgbClr val="000000"/>
                  </a:solidFill>
                  <a:latin typeface="Calibri"/>
                  <a:ea typeface="Calibri"/>
                  <a:cs typeface="Calibri"/>
                  <a:sym typeface="Calibri"/>
                </a:endParaRPr>
              </a:p>
            </p:txBody>
          </p:sp>
          <p:cxnSp>
            <p:nvCxnSpPr>
              <p:cNvPr id="1923" name="Google Shape;1923;p36"/>
              <p:cNvCxnSpPr/>
              <p:nvPr/>
            </p:nvCxnSpPr>
            <p:spPr>
              <a:xfrm rot="10800000">
                <a:off x="2647933" y="3368040"/>
                <a:ext cx="0" cy="502922"/>
              </a:xfrm>
              <a:prstGeom prst="straightConnector1">
                <a:avLst/>
              </a:prstGeom>
              <a:noFill/>
              <a:ln cap="flat" cmpd="sng" w="28575">
                <a:solidFill>
                  <a:schemeClr val="accent2"/>
                </a:solidFill>
                <a:prstDash val="solid"/>
                <a:miter lim="800000"/>
                <a:headEnd len="sm" w="sm" type="none"/>
                <a:tailEnd len="med" w="med" type="triangle"/>
              </a:ln>
            </p:spPr>
          </p:cxnSp>
        </p:grpSp>
        <p:grpSp>
          <p:nvGrpSpPr>
            <p:cNvPr id="1924" name="Google Shape;1924;p36"/>
            <p:cNvGrpSpPr/>
            <p:nvPr/>
          </p:nvGrpSpPr>
          <p:grpSpPr>
            <a:xfrm rot="5400000">
              <a:off x="5636187" y="4764237"/>
              <a:ext cx="223098" cy="223098"/>
              <a:chOff x="4495800" y="2431281"/>
              <a:chExt cx="685800" cy="685800"/>
            </a:xfrm>
          </p:grpSpPr>
          <p:sp>
            <p:nvSpPr>
              <p:cNvPr id="1925" name="Google Shape;1925;p36"/>
              <p:cNvSpPr/>
              <p:nvPr/>
            </p:nvSpPr>
            <p:spPr>
              <a:xfrm>
                <a:off x="4495800" y="2431281"/>
                <a:ext cx="685800" cy="68580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26" name="Google Shape;1926;p36"/>
              <p:cNvPicPr preferRelativeResize="0"/>
              <p:nvPr/>
            </p:nvPicPr>
            <p:blipFill rotWithShape="1">
              <a:blip r:embed="rId4">
                <a:alphaModFix/>
              </a:blip>
              <a:srcRect b="0" l="0" r="0" t="0"/>
              <a:stretch/>
            </p:blipFill>
            <p:spPr>
              <a:xfrm>
                <a:off x="4609040" y="2572740"/>
                <a:ext cx="402883" cy="402883"/>
              </a:xfrm>
              <a:prstGeom prst="rect">
                <a:avLst/>
              </a:prstGeom>
              <a:noFill/>
              <a:ln>
                <a:noFill/>
              </a:ln>
            </p:spPr>
          </p:pic>
        </p:grpSp>
        <p:grpSp>
          <p:nvGrpSpPr>
            <p:cNvPr id="1927" name="Google Shape;1927;p36"/>
            <p:cNvGrpSpPr/>
            <p:nvPr/>
          </p:nvGrpSpPr>
          <p:grpSpPr>
            <a:xfrm rot="5400000">
              <a:off x="2547518" y="4764237"/>
              <a:ext cx="223098" cy="223098"/>
              <a:chOff x="4495800" y="2431281"/>
              <a:chExt cx="685800" cy="685800"/>
            </a:xfrm>
          </p:grpSpPr>
          <p:sp>
            <p:nvSpPr>
              <p:cNvPr id="1928" name="Google Shape;1928;p36"/>
              <p:cNvSpPr/>
              <p:nvPr/>
            </p:nvSpPr>
            <p:spPr>
              <a:xfrm>
                <a:off x="4495800" y="2431281"/>
                <a:ext cx="685800" cy="68580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29" name="Google Shape;1929;p36"/>
              <p:cNvPicPr preferRelativeResize="0"/>
              <p:nvPr/>
            </p:nvPicPr>
            <p:blipFill rotWithShape="1">
              <a:blip r:embed="rId4">
                <a:alphaModFix/>
              </a:blip>
              <a:srcRect b="0" l="0" r="0" t="0"/>
              <a:stretch/>
            </p:blipFill>
            <p:spPr>
              <a:xfrm>
                <a:off x="4609040" y="2572740"/>
                <a:ext cx="402883" cy="402883"/>
              </a:xfrm>
              <a:prstGeom prst="rect">
                <a:avLst/>
              </a:prstGeom>
              <a:noFill/>
              <a:ln>
                <a:noFill/>
              </a:ln>
            </p:spPr>
          </p:pic>
        </p:grpSp>
      </p:grpSp>
      <p:grpSp>
        <p:nvGrpSpPr>
          <p:cNvPr id="1930" name="Google Shape;1930;p36"/>
          <p:cNvGrpSpPr/>
          <p:nvPr/>
        </p:nvGrpSpPr>
        <p:grpSpPr>
          <a:xfrm>
            <a:off x="2547518" y="1555317"/>
            <a:ext cx="3929484" cy="4336532"/>
            <a:chOff x="2547518" y="1555317"/>
            <a:chExt cx="3929484" cy="4336532"/>
          </a:xfrm>
        </p:grpSpPr>
        <p:grpSp>
          <p:nvGrpSpPr>
            <p:cNvPr id="1931" name="Google Shape;1931;p36"/>
            <p:cNvGrpSpPr/>
            <p:nvPr/>
          </p:nvGrpSpPr>
          <p:grpSpPr>
            <a:xfrm>
              <a:off x="2657477" y="1662747"/>
              <a:ext cx="3819525" cy="4229102"/>
              <a:chOff x="2657475" y="1533524"/>
              <a:chExt cx="3819525" cy="4314827"/>
            </a:xfrm>
          </p:grpSpPr>
          <p:cxnSp>
            <p:nvCxnSpPr>
              <p:cNvPr id="1932" name="Google Shape;1932;p36"/>
              <p:cNvCxnSpPr/>
              <p:nvPr/>
            </p:nvCxnSpPr>
            <p:spPr>
              <a:xfrm rot="10800000">
                <a:off x="4206914" y="5401319"/>
                <a:ext cx="0" cy="447032"/>
              </a:xfrm>
              <a:prstGeom prst="straightConnector1">
                <a:avLst/>
              </a:prstGeom>
              <a:noFill/>
              <a:ln cap="flat" cmpd="sng" w="28575">
                <a:solidFill>
                  <a:schemeClr val="dk1"/>
                </a:solidFill>
                <a:prstDash val="solid"/>
                <a:miter lim="800000"/>
                <a:headEnd len="sm" w="sm" type="none"/>
                <a:tailEnd len="med" w="med" type="triangle"/>
              </a:ln>
            </p:spPr>
          </p:cxnSp>
          <p:sp>
            <p:nvSpPr>
              <p:cNvPr id="1933" name="Google Shape;1933;p36"/>
              <p:cNvSpPr/>
              <p:nvPr/>
            </p:nvSpPr>
            <p:spPr>
              <a:xfrm>
                <a:off x="2657475" y="1533524"/>
                <a:ext cx="3819525" cy="4314825"/>
              </a:xfrm>
              <a:custGeom>
                <a:rect b="b" l="l" r="r" t="t"/>
                <a:pathLst>
                  <a:path extrusionOk="0" h="4343400" w="3867150">
                    <a:moveTo>
                      <a:pt x="2476500" y="0"/>
                    </a:moveTo>
                    <a:lnTo>
                      <a:pt x="3867150" y="0"/>
                    </a:lnTo>
                    <a:lnTo>
                      <a:pt x="3867150" y="4343400"/>
                    </a:lnTo>
                    <a:lnTo>
                      <a:pt x="0" y="4343400"/>
                    </a:lnTo>
                    <a:lnTo>
                      <a:pt x="0" y="3905250"/>
                    </a:lnTo>
                  </a:path>
                </a:pathLst>
              </a:custGeom>
              <a:noFill/>
              <a:ln cap="flat" cmpd="sng" w="28575">
                <a:solidFill>
                  <a:schemeClr val="dk1"/>
                </a:solidFill>
                <a:prstDash val="solid"/>
                <a:miter lim="800000"/>
                <a:headEnd len="med" w="med" type="triangl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sz="1800" u="none" cap="none" strike="noStrike">
                  <a:solidFill>
                    <a:srgbClr val="000000"/>
                  </a:solidFill>
                  <a:latin typeface="Calibri"/>
                  <a:ea typeface="Calibri"/>
                  <a:cs typeface="Calibri"/>
                  <a:sym typeface="Calibri"/>
                </a:endParaRPr>
              </a:p>
            </p:txBody>
          </p:sp>
        </p:grpSp>
        <p:grpSp>
          <p:nvGrpSpPr>
            <p:cNvPr id="1934" name="Google Shape;1934;p36"/>
            <p:cNvGrpSpPr/>
            <p:nvPr/>
          </p:nvGrpSpPr>
          <p:grpSpPr>
            <a:xfrm rot="5400000">
              <a:off x="2547518" y="5419557"/>
              <a:ext cx="223098" cy="223098"/>
              <a:chOff x="4495800" y="2431281"/>
              <a:chExt cx="685800" cy="685800"/>
            </a:xfrm>
          </p:grpSpPr>
          <p:sp>
            <p:nvSpPr>
              <p:cNvPr id="1935" name="Google Shape;1935;p36"/>
              <p:cNvSpPr/>
              <p:nvPr/>
            </p:nvSpPr>
            <p:spPr>
              <a:xfrm>
                <a:off x="4495800" y="2431281"/>
                <a:ext cx="685800" cy="6858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36" name="Google Shape;1936;p36"/>
              <p:cNvPicPr preferRelativeResize="0"/>
              <p:nvPr/>
            </p:nvPicPr>
            <p:blipFill rotWithShape="1">
              <a:blip r:embed="rId4">
                <a:alphaModFix/>
              </a:blip>
              <a:srcRect b="0" l="0" r="0" t="0"/>
              <a:stretch/>
            </p:blipFill>
            <p:spPr>
              <a:xfrm>
                <a:off x="4609040" y="2572740"/>
                <a:ext cx="402883" cy="402883"/>
              </a:xfrm>
              <a:prstGeom prst="rect">
                <a:avLst/>
              </a:prstGeom>
              <a:noFill/>
              <a:ln>
                <a:noFill/>
              </a:ln>
            </p:spPr>
          </p:pic>
        </p:grpSp>
        <p:grpSp>
          <p:nvGrpSpPr>
            <p:cNvPr id="1937" name="Google Shape;1937;p36"/>
            <p:cNvGrpSpPr/>
            <p:nvPr/>
          </p:nvGrpSpPr>
          <p:grpSpPr>
            <a:xfrm rot="5400000">
              <a:off x="4096918" y="5419557"/>
              <a:ext cx="223098" cy="223098"/>
              <a:chOff x="4495800" y="2431281"/>
              <a:chExt cx="685800" cy="685800"/>
            </a:xfrm>
          </p:grpSpPr>
          <p:sp>
            <p:nvSpPr>
              <p:cNvPr id="1938" name="Google Shape;1938;p36"/>
              <p:cNvSpPr/>
              <p:nvPr/>
            </p:nvSpPr>
            <p:spPr>
              <a:xfrm>
                <a:off x="4495800" y="2431281"/>
                <a:ext cx="685800" cy="6858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39" name="Google Shape;1939;p36"/>
              <p:cNvPicPr preferRelativeResize="0"/>
              <p:nvPr/>
            </p:nvPicPr>
            <p:blipFill rotWithShape="1">
              <a:blip r:embed="rId4">
                <a:alphaModFix/>
              </a:blip>
              <a:srcRect b="0" l="0" r="0" t="0"/>
              <a:stretch/>
            </p:blipFill>
            <p:spPr>
              <a:xfrm>
                <a:off x="4609040" y="2572740"/>
                <a:ext cx="402883" cy="402883"/>
              </a:xfrm>
              <a:prstGeom prst="rect">
                <a:avLst/>
              </a:prstGeom>
              <a:noFill/>
              <a:ln>
                <a:noFill/>
              </a:ln>
            </p:spPr>
          </p:pic>
        </p:grpSp>
        <p:grpSp>
          <p:nvGrpSpPr>
            <p:cNvPr id="1940" name="Google Shape;1940;p36"/>
            <p:cNvGrpSpPr/>
            <p:nvPr/>
          </p:nvGrpSpPr>
          <p:grpSpPr>
            <a:xfrm>
              <a:off x="5084103" y="1555317"/>
              <a:ext cx="223098" cy="223098"/>
              <a:chOff x="4495800" y="2431281"/>
              <a:chExt cx="685800" cy="685800"/>
            </a:xfrm>
          </p:grpSpPr>
          <p:sp>
            <p:nvSpPr>
              <p:cNvPr id="1941" name="Google Shape;1941;p36"/>
              <p:cNvSpPr/>
              <p:nvPr/>
            </p:nvSpPr>
            <p:spPr>
              <a:xfrm>
                <a:off x="4495800" y="2431281"/>
                <a:ext cx="685800" cy="6858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42" name="Google Shape;1942;p36"/>
              <p:cNvPicPr preferRelativeResize="0"/>
              <p:nvPr/>
            </p:nvPicPr>
            <p:blipFill rotWithShape="1">
              <a:blip r:embed="rId4">
                <a:alphaModFix/>
              </a:blip>
              <a:srcRect b="0" l="0" r="0" t="0"/>
              <a:stretch/>
            </p:blipFill>
            <p:spPr>
              <a:xfrm>
                <a:off x="4609040" y="2572740"/>
                <a:ext cx="402883" cy="402883"/>
              </a:xfrm>
              <a:prstGeom prst="rect">
                <a:avLst/>
              </a:prstGeom>
              <a:noFill/>
              <a:ln>
                <a:noFill/>
              </a:ln>
            </p:spPr>
          </p:pic>
        </p:grpSp>
      </p:grpSp>
      <p:grpSp>
        <p:nvGrpSpPr>
          <p:cNvPr id="1943" name="Google Shape;1943;p36"/>
          <p:cNvGrpSpPr/>
          <p:nvPr/>
        </p:nvGrpSpPr>
        <p:grpSpPr>
          <a:xfrm>
            <a:off x="6900874" y="1636632"/>
            <a:ext cx="5087146" cy="876572"/>
            <a:chOff x="6900874" y="1636632"/>
            <a:chExt cx="5087146" cy="876572"/>
          </a:xfrm>
        </p:grpSpPr>
        <p:sp>
          <p:nvSpPr>
            <p:cNvPr id="1944" name="Google Shape;1944;p36"/>
            <p:cNvSpPr/>
            <p:nvPr/>
          </p:nvSpPr>
          <p:spPr>
            <a:xfrm>
              <a:off x="7220060" y="1636632"/>
              <a:ext cx="4767960" cy="283566"/>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1945" name="Google Shape;1945;p36"/>
            <p:cNvSpPr txBox="1"/>
            <p:nvPr/>
          </p:nvSpPr>
          <p:spPr>
            <a:xfrm>
              <a:off x="7109034" y="1675458"/>
              <a:ext cx="4591101" cy="250710"/>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lt2"/>
                </a:buClr>
                <a:buSzPts val="1200"/>
                <a:buFont typeface="Calibri"/>
                <a:buNone/>
              </a:pPr>
              <a:r>
                <a:rPr b="1" i="0" lang="pt-BR" sz="1200" u="none" cap="none" strike="noStrike">
                  <a:solidFill>
                    <a:schemeClr val="lt2"/>
                  </a:solidFill>
                  <a:latin typeface="Calibri"/>
                  <a:ea typeface="Calibri"/>
                  <a:cs typeface="Calibri"/>
                  <a:sym typeface="Calibri"/>
                </a:rPr>
                <a:t>HEMOGLOBINA LIVRE E DEPLEÇÃO DE </a:t>
              </a:r>
              <a:r>
                <a:rPr b="1" lang="pt-BR" sz="1200">
                  <a:solidFill>
                    <a:schemeClr val="lt2"/>
                  </a:solidFill>
                  <a:latin typeface="Calibri"/>
                  <a:ea typeface="Calibri"/>
                  <a:cs typeface="Calibri"/>
                  <a:sym typeface="Calibri"/>
                </a:rPr>
                <a:t>ÓXIDO NÍTRICO</a:t>
              </a:r>
              <a:r>
                <a:rPr b="1" i="0" lang="pt-BR" sz="1200" u="none" cap="none" strike="noStrike">
                  <a:solidFill>
                    <a:schemeClr val="lt2"/>
                  </a:solidFill>
                  <a:latin typeface="Calibri"/>
                  <a:ea typeface="Calibri"/>
                  <a:cs typeface="Calibri"/>
                  <a:sym typeface="Calibri"/>
                </a:rPr>
                <a:t> CAUSAM:</a:t>
              </a:r>
              <a:endParaRPr/>
            </a:p>
          </p:txBody>
        </p:sp>
        <p:sp>
          <p:nvSpPr>
            <p:cNvPr id="1946" name="Google Shape;1946;p36"/>
            <p:cNvSpPr txBox="1"/>
            <p:nvPr/>
          </p:nvSpPr>
          <p:spPr>
            <a:xfrm>
              <a:off x="7310932" y="2067043"/>
              <a:ext cx="1425694" cy="381386"/>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1100"/>
                <a:buFont typeface="Calibri"/>
                <a:buNone/>
              </a:pPr>
              <a:r>
                <a:rPr b="0" i="0" lang="pt-BR" sz="1100" u="none" cap="none" strike="noStrike">
                  <a:solidFill>
                    <a:schemeClr val="dk1"/>
                  </a:solidFill>
                  <a:latin typeface="Calibri"/>
                  <a:ea typeface="Calibri"/>
                  <a:cs typeface="Calibri"/>
                  <a:sym typeface="Calibri"/>
                </a:rPr>
                <a:t>Ativação direta </a:t>
              </a:r>
              <a:br>
                <a:rPr b="0" i="0" lang="pt-BR" sz="1100" u="none" cap="none" strike="noStrike">
                  <a:solidFill>
                    <a:schemeClr val="dk1"/>
                  </a:solidFill>
                  <a:latin typeface="Calibri"/>
                  <a:ea typeface="Calibri"/>
                  <a:cs typeface="Calibri"/>
                  <a:sym typeface="Calibri"/>
                </a:rPr>
              </a:br>
              <a:r>
                <a:rPr b="0" i="0" lang="pt-BR" sz="1100" u="none" cap="none" strike="noStrike">
                  <a:solidFill>
                    <a:schemeClr val="dk1"/>
                  </a:solidFill>
                  <a:latin typeface="Calibri"/>
                  <a:ea typeface="Calibri"/>
                  <a:cs typeface="Calibri"/>
                  <a:sym typeface="Calibri"/>
                </a:rPr>
                <a:t>de plaquetas </a:t>
              </a:r>
              <a:endParaRPr/>
            </a:p>
          </p:txBody>
        </p:sp>
        <p:sp>
          <p:nvSpPr>
            <p:cNvPr id="1947" name="Google Shape;1947;p36"/>
            <p:cNvSpPr txBox="1"/>
            <p:nvPr/>
          </p:nvSpPr>
          <p:spPr>
            <a:xfrm>
              <a:off x="8792686" y="2067043"/>
              <a:ext cx="1425694" cy="381386"/>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1100"/>
                <a:buFont typeface="Calibri"/>
                <a:buNone/>
              </a:pPr>
              <a:r>
                <a:rPr b="0" i="0" lang="pt-BR" sz="1100" u="none" cap="none" strike="noStrike">
                  <a:solidFill>
                    <a:schemeClr val="dk1"/>
                  </a:solidFill>
                  <a:latin typeface="Calibri"/>
                  <a:ea typeface="Calibri"/>
                  <a:cs typeface="Calibri"/>
                  <a:sym typeface="Calibri"/>
                </a:rPr>
                <a:t>Ativação das células endoteliais</a:t>
              </a:r>
              <a:endParaRPr b="0" i="0" sz="1100" u="none" cap="none" strike="noStrike">
                <a:solidFill>
                  <a:schemeClr val="dk1"/>
                </a:solidFill>
                <a:latin typeface="Calibri"/>
                <a:ea typeface="Calibri"/>
                <a:cs typeface="Calibri"/>
                <a:sym typeface="Calibri"/>
              </a:endParaRPr>
            </a:p>
          </p:txBody>
        </p:sp>
        <p:sp>
          <p:nvSpPr>
            <p:cNvPr id="1948" name="Google Shape;1948;p36"/>
            <p:cNvSpPr txBox="1"/>
            <p:nvPr/>
          </p:nvSpPr>
          <p:spPr>
            <a:xfrm>
              <a:off x="10274441" y="2067043"/>
              <a:ext cx="1425694" cy="381386"/>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1100"/>
                <a:buFont typeface="Calibri"/>
                <a:buNone/>
              </a:pPr>
              <a:r>
                <a:rPr b="0" i="0" lang="pt-BR" sz="1100" u="none" cap="none" strike="noStrike">
                  <a:solidFill>
                    <a:schemeClr val="dk1"/>
                  </a:solidFill>
                  <a:latin typeface="Calibri"/>
                  <a:ea typeface="Calibri"/>
                  <a:cs typeface="Calibri"/>
                  <a:sym typeface="Calibri"/>
                </a:rPr>
                <a:t>Aumento da geração </a:t>
              </a:r>
              <a:br>
                <a:rPr b="0" i="0" lang="pt-BR" sz="1100" u="none" cap="none" strike="noStrike">
                  <a:solidFill>
                    <a:schemeClr val="dk1"/>
                  </a:solidFill>
                  <a:latin typeface="Calibri"/>
                  <a:ea typeface="Calibri"/>
                  <a:cs typeface="Calibri"/>
                  <a:sym typeface="Calibri"/>
                </a:rPr>
              </a:br>
              <a:r>
                <a:rPr b="0" i="0" lang="pt-BR" sz="1100" u="none" cap="none" strike="noStrike">
                  <a:solidFill>
                    <a:schemeClr val="dk1"/>
                  </a:solidFill>
                  <a:latin typeface="Calibri"/>
                  <a:ea typeface="Calibri"/>
                  <a:cs typeface="Calibri"/>
                  <a:sym typeface="Calibri"/>
                </a:rPr>
                <a:t>de fibrina</a:t>
              </a:r>
              <a:endParaRPr/>
            </a:p>
          </p:txBody>
        </p:sp>
        <p:cxnSp>
          <p:nvCxnSpPr>
            <p:cNvPr id="1949" name="Google Shape;1949;p36"/>
            <p:cNvCxnSpPr/>
            <p:nvPr/>
          </p:nvCxnSpPr>
          <p:spPr>
            <a:xfrm>
              <a:off x="8736626" y="1998854"/>
              <a:ext cx="0" cy="514350"/>
            </a:xfrm>
            <a:prstGeom prst="straightConnector1">
              <a:avLst/>
            </a:prstGeom>
            <a:noFill/>
            <a:ln cap="flat" cmpd="sng" w="9525">
              <a:solidFill>
                <a:srgbClr val="D21E2D"/>
              </a:solidFill>
              <a:prstDash val="solid"/>
              <a:miter lim="800000"/>
              <a:headEnd len="sm" w="sm" type="none"/>
              <a:tailEnd len="sm" w="sm" type="none"/>
            </a:ln>
          </p:spPr>
        </p:cxnSp>
        <p:cxnSp>
          <p:nvCxnSpPr>
            <p:cNvPr id="1950" name="Google Shape;1950;p36"/>
            <p:cNvCxnSpPr/>
            <p:nvPr/>
          </p:nvCxnSpPr>
          <p:spPr>
            <a:xfrm>
              <a:off x="10257603" y="1998854"/>
              <a:ext cx="0" cy="514350"/>
            </a:xfrm>
            <a:prstGeom prst="straightConnector1">
              <a:avLst/>
            </a:prstGeom>
            <a:noFill/>
            <a:ln cap="flat" cmpd="sng" w="9525">
              <a:solidFill>
                <a:srgbClr val="D21E2D"/>
              </a:solidFill>
              <a:prstDash val="solid"/>
              <a:miter lim="800000"/>
              <a:headEnd len="sm" w="sm" type="none"/>
              <a:tailEnd len="sm" w="sm" type="none"/>
            </a:ln>
          </p:spPr>
        </p:cxnSp>
        <p:grpSp>
          <p:nvGrpSpPr>
            <p:cNvPr id="1951" name="Google Shape;1951;p36"/>
            <p:cNvGrpSpPr/>
            <p:nvPr/>
          </p:nvGrpSpPr>
          <p:grpSpPr>
            <a:xfrm flipH="1">
              <a:off x="6900874" y="1684047"/>
              <a:ext cx="223098" cy="223098"/>
              <a:chOff x="6412838" y="1426094"/>
              <a:chExt cx="223098" cy="223098"/>
            </a:xfrm>
          </p:grpSpPr>
          <p:sp>
            <p:nvSpPr>
              <p:cNvPr id="1952" name="Google Shape;1952;p36"/>
              <p:cNvSpPr/>
              <p:nvPr/>
            </p:nvSpPr>
            <p:spPr>
              <a:xfrm>
                <a:off x="6412838" y="1426094"/>
                <a:ext cx="223098" cy="223098"/>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53" name="Google Shape;1953;p36"/>
              <p:cNvPicPr preferRelativeResize="0"/>
              <p:nvPr/>
            </p:nvPicPr>
            <p:blipFill rotWithShape="1">
              <a:blip r:embed="rId4">
                <a:alphaModFix/>
              </a:blip>
              <a:srcRect b="0" l="0" r="0" t="0"/>
              <a:stretch/>
            </p:blipFill>
            <p:spPr>
              <a:xfrm>
                <a:off x="6449676" y="1472112"/>
                <a:ext cx="131062" cy="131062"/>
              </a:xfrm>
              <a:prstGeom prst="rect">
                <a:avLst/>
              </a:prstGeom>
              <a:noFill/>
              <a:ln>
                <a:noFill/>
              </a:ln>
            </p:spPr>
          </p:pic>
        </p:grpSp>
      </p:grpSp>
      <p:grpSp>
        <p:nvGrpSpPr>
          <p:cNvPr id="1954" name="Google Shape;1954;p36"/>
          <p:cNvGrpSpPr/>
          <p:nvPr/>
        </p:nvGrpSpPr>
        <p:grpSpPr>
          <a:xfrm>
            <a:off x="6900874" y="2659072"/>
            <a:ext cx="5087146" cy="1086476"/>
            <a:chOff x="6900874" y="2659072"/>
            <a:chExt cx="5087146" cy="1086476"/>
          </a:xfrm>
        </p:grpSpPr>
        <p:sp>
          <p:nvSpPr>
            <p:cNvPr id="1955" name="Google Shape;1955;p36"/>
            <p:cNvSpPr/>
            <p:nvPr/>
          </p:nvSpPr>
          <p:spPr>
            <a:xfrm>
              <a:off x="7220060" y="2659072"/>
              <a:ext cx="4767960" cy="423664"/>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1956" name="Google Shape;1956;p36"/>
            <p:cNvSpPr txBox="1"/>
            <p:nvPr/>
          </p:nvSpPr>
          <p:spPr>
            <a:xfrm>
              <a:off x="7109034" y="2692623"/>
              <a:ext cx="3588219" cy="406265"/>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ATIVAÇÃO DE LEUCÓCITOS E CITOCINAS/LIBERAÇÃO DE FATOR TECIDUAL CAUSAM:</a:t>
              </a:r>
              <a:endParaRPr/>
            </a:p>
          </p:txBody>
        </p:sp>
        <p:sp>
          <p:nvSpPr>
            <p:cNvPr id="1957" name="Google Shape;1957;p36"/>
            <p:cNvSpPr txBox="1"/>
            <p:nvPr/>
          </p:nvSpPr>
          <p:spPr>
            <a:xfrm>
              <a:off x="7310932" y="3251773"/>
              <a:ext cx="1425694" cy="380104"/>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1100"/>
                <a:buFont typeface="Calibri"/>
                <a:buNone/>
              </a:pPr>
              <a:r>
                <a:rPr b="0" i="0" lang="pt-BR" sz="1100" u="none" cap="none" strike="noStrike">
                  <a:solidFill>
                    <a:schemeClr val="dk1"/>
                  </a:solidFill>
                  <a:latin typeface="Calibri"/>
                  <a:ea typeface="Calibri"/>
                  <a:cs typeface="Calibri"/>
                  <a:sym typeface="Calibri"/>
                </a:rPr>
                <a:t>Disfunção endotelial adicional</a:t>
              </a:r>
              <a:endParaRPr b="0" i="0" sz="1100" u="none" cap="none" strike="noStrike">
                <a:solidFill>
                  <a:schemeClr val="dk1"/>
                </a:solidFill>
                <a:latin typeface="Calibri"/>
                <a:ea typeface="Calibri"/>
                <a:cs typeface="Calibri"/>
                <a:sym typeface="Calibri"/>
              </a:endParaRPr>
            </a:p>
          </p:txBody>
        </p:sp>
        <p:sp>
          <p:nvSpPr>
            <p:cNvPr id="1958" name="Google Shape;1958;p36"/>
            <p:cNvSpPr txBox="1"/>
            <p:nvPr/>
          </p:nvSpPr>
          <p:spPr>
            <a:xfrm>
              <a:off x="8792687" y="3179189"/>
              <a:ext cx="1425694" cy="525272"/>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1100"/>
                <a:buFont typeface="Calibri"/>
                <a:buNone/>
              </a:pPr>
              <a:r>
                <a:rPr b="0" i="0" lang="pt-BR" sz="1100" u="none" cap="none" strike="noStrike">
                  <a:solidFill>
                    <a:schemeClr val="dk1"/>
                  </a:solidFill>
                  <a:latin typeface="Calibri"/>
                  <a:ea typeface="Calibri"/>
                  <a:cs typeface="Calibri"/>
                  <a:sym typeface="Calibri"/>
                </a:rPr>
                <a:t>Ativação plaquetária </a:t>
              </a:r>
              <a:br>
                <a:rPr b="0" i="0" lang="pt-BR" sz="1100" u="none" cap="none" strike="noStrike">
                  <a:solidFill>
                    <a:schemeClr val="dk1"/>
                  </a:solidFill>
                  <a:latin typeface="Calibri"/>
                  <a:ea typeface="Calibri"/>
                  <a:cs typeface="Calibri"/>
                  <a:sym typeface="Calibri"/>
                </a:rPr>
              </a:br>
              <a:r>
                <a:rPr b="0" i="0" lang="pt-BR" sz="1100" u="none" cap="none" strike="noStrike">
                  <a:solidFill>
                    <a:schemeClr val="dk1"/>
                  </a:solidFill>
                  <a:latin typeface="Calibri"/>
                  <a:ea typeface="Calibri"/>
                  <a:cs typeface="Calibri"/>
                  <a:sym typeface="Calibri"/>
                </a:rPr>
                <a:t>e cascata </a:t>
              </a:r>
              <a:br>
                <a:rPr b="0" i="0" lang="pt-BR" sz="1100" u="none" cap="none" strike="noStrike">
                  <a:solidFill>
                    <a:schemeClr val="dk1"/>
                  </a:solidFill>
                  <a:latin typeface="Calibri"/>
                  <a:ea typeface="Calibri"/>
                  <a:cs typeface="Calibri"/>
                  <a:sym typeface="Calibri"/>
                </a:rPr>
              </a:br>
              <a:r>
                <a:rPr b="0" i="0" lang="pt-BR" sz="1100" u="none" cap="none" strike="noStrike">
                  <a:solidFill>
                    <a:schemeClr val="dk1"/>
                  </a:solidFill>
                  <a:latin typeface="Calibri"/>
                  <a:ea typeface="Calibri"/>
                  <a:cs typeface="Calibri"/>
                  <a:sym typeface="Calibri"/>
                </a:rPr>
                <a:t>de coagulação</a:t>
              </a:r>
              <a:endParaRPr/>
            </a:p>
          </p:txBody>
        </p:sp>
        <p:sp>
          <p:nvSpPr>
            <p:cNvPr id="1959" name="Google Shape;1959;p36"/>
            <p:cNvSpPr txBox="1"/>
            <p:nvPr/>
          </p:nvSpPr>
          <p:spPr>
            <a:xfrm>
              <a:off x="10274441" y="3179830"/>
              <a:ext cx="1425694" cy="523990"/>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1100"/>
                <a:buFont typeface="Calibri"/>
                <a:buNone/>
              </a:pPr>
              <a:r>
                <a:rPr b="0" i="0" lang="pt-BR" sz="1100" u="none" cap="none" strike="noStrike">
                  <a:solidFill>
                    <a:schemeClr val="dk1"/>
                  </a:solidFill>
                  <a:latin typeface="Calibri"/>
                  <a:ea typeface="Calibri"/>
                  <a:cs typeface="Calibri"/>
                  <a:sym typeface="Calibri"/>
                </a:rPr>
                <a:t>Aumento </a:t>
              </a:r>
              <a:br>
                <a:rPr b="0" i="0" lang="pt-BR" sz="1100" u="none" cap="none" strike="noStrike">
                  <a:solidFill>
                    <a:schemeClr val="dk1"/>
                  </a:solidFill>
                  <a:latin typeface="Calibri"/>
                  <a:ea typeface="Calibri"/>
                  <a:cs typeface="Calibri"/>
                  <a:sym typeface="Calibri"/>
                </a:rPr>
              </a:br>
              <a:r>
                <a:rPr b="0" i="0" lang="pt-BR" sz="1100" u="none" cap="none" strike="noStrike">
                  <a:solidFill>
                    <a:schemeClr val="dk1"/>
                  </a:solidFill>
                  <a:latin typeface="Calibri"/>
                  <a:ea typeface="Calibri"/>
                  <a:cs typeface="Calibri"/>
                  <a:sym typeface="Calibri"/>
                </a:rPr>
                <a:t>da geração </a:t>
              </a:r>
              <a:br>
                <a:rPr b="0" i="0" lang="pt-BR" sz="1100" u="none" cap="none" strike="noStrike">
                  <a:solidFill>
                    <a:schemeClr val="dk1"/>
                  </a:solidFill>
                  <a:latin typeface="Calibri"/>
                  <a:ea typeface="Calibri"/>
                  <a:cs typeface="Calibri"/>
                  <a:sym typeface="Calibri"/>
                </a:rPr>
              </a:br>
              <a:r>
                <a:rPr b="0" i="0" lang="pt-BR" sz="1100" u="none" cap="none" strike="noStrike">
                  <a:solidFill>
                    <a:schemeClr val="dk1"/>
                  </a:solidFill>
                  <a:latin typeface="Calibri"/>
                  <a:ea typeface="Calibri"/>
                  <a:cs typeface="Calibri"/>
                  <a:sym typeface="Calibri"/>
                </a:rPr>
                <a:t>de fibrina</a:t>
              </a:r>
              <a:endParaRPr/>
            </a:p>
          </p:txBody>
        </p:sp>
        <p:cxnSp>
          <p:nvCxnSpPr>
            <p:cNvPr id="1960" name="Google Shape;1960;p36"/>
            <p:cNvCxnSpPr/>
            <p:nvPr/>
          </p:nvCxnSpPr>
          <p:spPr>
            <a:xfrm>
              <a:off x="8738979" y="3177585"/>
              <a:ext cx="0" cy="567963"/>
            </a:xfrm>
            <a:prstGeom prst="straightConnector1">
              <a:avLst/>
            </a:prstGeom>
            <a:noFill/>
            <a:ln cap="flat" cmpd="sng" w="9525">
              <a:solidFill>
                <a:schemeClr val="dk2"/>
              </a:solidFill>
              <a:prstDash val="solid"/>
              <a:miter lim="800000"/>
              <a:headEnd len="sm" w="sm" type="none"/>
              <a:tailEnd len="sm" w="sm" type="none"/>
            </a:ln>
          </p:spPr>
        </p:cxnSp>
        <p:cxnSp>
          <p:nvCxnSpPr>
            <p:cNvPr id="1961" name="Google Shape;1961;p36"/>
            <p:cNvCxnSpPr/>
            <p:nvPr/>
          </p:nvCxnSpPr>
          <p:spPr>
            <a:xfrm>
              <a:off x="10257603" y="3177585"/>
              <a:ext cx="0" cy="561613"/>
            </a:xfrm>
            <a:prstGeom prst="straightConnector1">
              <a:avLst/>
            </a:prstGeom>
            <a:noFill/>
            <a:ln cap="flat" cmpd="sng" w="9525">
              <a:solidFill>
                <a:schemeClr val="dk2"/>
              </a:solidFill>
              <a:prstDash val="solid"/>
              <a:miter lim="800000"/>
              <a:headEnd len="sm" w="sm" type="none"/>
              <a:tailEnd len="sm" w="sm" type="none"/>
            </a:ln>
          </p:spPr>
        </p:cxnSp>
        <p:grpSp>
          <p:nvGrpSpPr>
            <p:cNvPr id="1962" name="Google Shape;1962;p36"/>
            <p:cNvGrpSpPr/>
            <p:nvPr/>
          </p:nvGrpSpPr>
          <p:grpSpPr>
            <a:xfrm flipH="1">
              <a:off x="6900874" y="2755922"/>
              <a:ext cx="223098" cy="223098"/>
              <a:chOff x="6412838" y="1426094"/>
              <a:chExt cx="223098" cy="223098"/>
            </a:xfrm>
          </p:grpSpPr>
          <p:sp>
            <p:nvSpPr>
              <p:cNvPr id="1963" name="Google Shape;1963;p36"/>
              <p:cNvSpPr/>
              <p:nvPr/>
            </p:nvSpPr>
            <p:spPr>
              <a:xfrm>
                <a:off x="6412838" y="1426094"/>
                <a:ext cx="223098" cy="223098"/>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64" name="Google Shape;1964;p36"/>
              <p:cNvPicPr preferRelativeResize="0"/>
              <p:nvPr/>
            </p:nvPicPr>
            <p:blipFill rotWithShape="1">
              <a:blip r:embed="rId4">
                <a:alphaModFix/>
              </a:blip>
              <a:srcRect b="0" l="0" r="0" t="0"/>
              <a:stretch/>
            </p:blipFill>
            <p:spPr>
              <a:xfrm>
                <a:off x="6449676" y="1472112"/>
                <a:ext cx="131062" cy="131062"/>
              </a:xfrm>
              <a:prstGeom prst="rect">
                <a:avLst/>
              </a:prstGeom>
              <a:noFill/>
              <a:ln>
                <a:noFill/>
              </a:ln>
            </p:spPr>
          </p:pic>
        </p:grpSp>
      </p:grpSp>
      <p:grpSp>
        <p:nvGrpSpPr>
          <p:cNvPr id="1965" name="Google Shape;1965;p36"/>
          <p:cNvGrpSpPr/>
          <p:nvPr/>
        </p:nvGrpSpPr>
        <p:grpSpPr>
          <a:xfrm>
            <a:off x="6900874" y="4999288"/>
            <a:ext cx="4916071" cy="959235"/>
            <a:chOff x="6900874" y="4999288"/>
            <a:chExt cx="4916071" cy="959235"/>
          </a:xfrm>
        </p:grpSpPr>
        <p:sp>
          <p:nvSpPr>
            <p:cNvPr id="1966" name="Google Shape;1966;p36"/>
            <p:cNvSpPr txBox="1"/>
            <p:nvPr/>
          </p:nvSpPr>
          <p:spPr>
            <a:xfrm>
              <a:off x="7109035" y="4999288"/>
              <a:ext cx="4707910" cy="249299"/>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rgbClr val="000000"/>
                </a:buClr>
                <a:buSzPts val="1200"/>
                <a:buFont typeface="Calibri"/>
                <a:buNone/>
              </a:pPr>
              <a:r>
                <a:rPr b="1" i="0" lang="pt-BR" sz="1200" u="none" cap="none" strike="noStrike">
                  <a:solidFill>
                    <a:srgbClr val="000000"/>
                  </a:solidFill>
                  <a:latin typeface="Calibri"/>
                  <a:ea typeface="Calibri"/>
                  <a:cs typeface="Calibri"/>
                  <a:sym typeface="Calibri"/>
                </a:rPr>
                <a:t>ATIVAÇÃO PLAQUETÁRIA E CASCATA DE COAGULAÇÃO CAUSAM:</a:t>
              </a:r>
              <a:endParaRPr/>
            </a:p>
          </p:txBody>
        </p:sp>
        <p:sp>
          <p:nvSpPr>
            <p:cNvPr id="1967" name="Google Shape;1967;p36"/>
            <p:cNvSpPr txBox="1"/>
            <p:nvPr/>
          </p:nvSpPr>
          <p:spPr>
            <a:xfrm>
              <a:off x="7310933" y="5448748"/>
              <a:ext cx="1425694" cy="380104"/>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1100"/>
                <a:buFont typeface="Calibri"/>
                <a:buNone/>
              </a:pPr>
              <a:r>
                <a:rPr b="0" i="0" lang="pt-BR" sz="1100" u="none" cap="none" strike="noStrike">
                  <a:solidFill>
                    <a:schemeClr val="dk1"/>
                  </a:solidFill>
                  <a:latin typeface="Calibri"/>
                  <a:ea typeface="Calibri"/>
                  <a:cs typeface="Calibri"/>
                  <a:sym typeface="Calibri"/>
                </a:rPr>
                <a:t>Ativação do complemento </a:t>
              </a:r>
              <a:endParaRPr/>
            </a:p>
          </p:txBody>
        </p:sp>
        <p:sp>
          <p:nvSpPr>
            <p:cNvPr id="1968" name="Google Shape;1968;p36"/>
            <p:cNvSpPr txBox="1"/>
            <p:nvPr/>
          </p:nvSpPr>
          <p:spPr>
            <a:xfrm>
              <a:off x="8792687" y="5376164"/>
              <a:ext cx="1425694" cy="525272"/>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1100"/>
                <a:buFont typeface="Calibri"/>
                <a:buNone/>
              </a:pPr>
              <a:r>
                <a:rPr b="0" i="0" lang="pt-BR" sz="1100" u="none" cap="none" strike="noStrike">
                  <a:solidFill>
                    <a:schemeClr val="dk1"/>
                  </a:solidFill>
                  <a:latin typeface="Calibri"/>
                  <a:ea typeface="Calibri"/>
                  <a:cs typeface="Calibri"/>
                  <a:sym typeface="Calibri"/>
                </a:rPr>
                <a:t>Adesão e agregação de plaquetas no endotélio</a:t>
              </a:r>
              <a:endParaRPr/>
            </a:p>
          </p:txBody>
        </p:sp>
        <p:sp>
          <p:nvSpPr>
            <p:cNvPr id="1969" name="Google Shape;1969;p36"/>
            <p:cNvSpPr txBox="1"/>
            <p:nvPr/>
          </p:nvSpPr>
          <p:spPr>
            <a:xfrm>
              <a:off x="10274441" y="5448107"/>
              <a:ext cx="1425694" cy="381386"/>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1100"/>
                <a:buFont typeface="Calibri"/>
                <a:buNone/>
              </a:pPr>
              <a:r>
                <a:rPr b="0" i="0" lang="pt-BR" sz="1100" u="none" cap="none" strike="noStrike">
                  <a:solidFill>
                    <a:schemeClr val="dk1"/>
                  </a:solidFill>
                  <a:latin typeface="Calibri"/>
                  <a:ea typeface="Calibri"/>
                  <a:cs typeface="Calibri"/>
                  <a:sym typeface="Calibri"/>
                </a:rPr>
                <a:t>Interações sinérgicas com leucócitos</a:t>
              </a:r>
              <a:endParaRPr/>
            </a:p>
          </p:txBody>
        </p:sp>
        <p:cxnSp>
          <p:nvCxnSpPr>
            <p:cNvPr id="1970" name="Google Shape;1970;p36"/>
            <p:cNvCxnSpPr/>
            <p:nvPr/>
          </p:nvCxnSpPr>
          <p:spPr>
            <a:xfrm>
              <a:off x="8736626" y="5363802"/>
              <a:ext cx="0" cy="582021"/>
            </a:xfrm>
            <a:prstGeom prst="straightConnector1">
              <a:avLst/>
            </a:prstGeom>
            <a:noFill/>
            <a:ln cap="flat" cmpd="sng" w="9525">
              <a:solidFill>
                <a:schemeClr val="dk1"/>
              </a:solidFill>
              <a:prstDash val="solid"/>
              <a:miter lim="800000"/>
              <a:headEnd len="sm" w="sm" type="none"/>
              <a:tailEnd len="sm" w="sm" type="none"/>
            </a:ln>
          </p:spPr>
        </p:cxnSp>
        <p:cxnSp>
          <p:nvCxnSpPr>
            <p:cNvPr id="1971" name="Google Shape;1971;p36"/>
            <p:cNvCxnSpPr/>
            <p:nvPr/>
          </p:nvCxnSpPr>
          <p:spPr>
            <a:xfrm>
              <a:off x="10257603" y="5363802"/>
              <a:ext cx="0" cy="594721"/>
            </a:xfrm>
            <a:prstGeom prst="straightConnector1">
              <a:avLst/>
            </a:prstGeom>
            <a:noFill/>
            <a:ln cap="flat" cmpd="sng" w="9525">
              <a:solidFill>
                <a:schemeClr val="dk1"/>
              </a:solidFill>
              <a:prstDash val="solid"/>
              <a:miter lim="800000"/>
              <a:headEnd len="sm" w="sm" type="none"/>
              <a:tailEnd len="sm" w="sm" type="none"/>
            </a:ln>
          </p:spPr>
        </p:cxnSp>
        <p:grpSp>
          <p:nvGrpSpPr>
            <p:cNvPr id="1972" name="Google Shape;1972;p36"/>
            <p:cNvGrpSpPr/>
            <p:nvPr/>
          </p:nvGrpSpPr>
          <p:grpSpPr>
            <a:xfrm flipH="1">
              <a:off x="6900874" y="5025878"/>
              <a:ext cx="223098" cy="223098"/>
              <a:chOff x="6412838" y="1426094"/>
              <a:chExt cx="223098" cy="223098"/>
            </a:xfrm>
          </p:grpSpPr>
          <p:sp>
            <p:nvSpPr>
              <p:cNvPr id="1973" name="Google Shape;1973;p36"/>
              <p:cNvSpPr/>
              <p:nvPr/>
            </p:nvSpPr>
            <p:spPr>
              <a:xfrm>
                <a:off x="6412838" y="1426094"/>
                <a:ext cx="223098" cy="223098"/>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1974" name="Google Shape;1974;p36"/>
              <p:cNvPicPr preferRelativeResize="0"/>
              <p:nvPr/>
            </p:nvPicPr>
            <p:blipFill rotWithShape="1">
              <a:blip r:embed="rId4">
                <a:alphaModFix/>
              </a:blip>
              <a:srcRect b="0" l="0" r="0" t="0"/>
              <a:stretch/>
            </p:blipFill>
            <p:spPr>
              <a:xfrm>
                <a:off x="6449676" y="1472112"/>
                <a:ext cx="131062" cy="131062"/>
              </a:xfrm>
              <a:prstGeom prst="rect">
                <a:avLst/>
              </a:prstGeom>
              <a:noFill/>
              <a:ln>
                <a:noFill/>
              </a:ln>
            </p:spPr>
          </p:pic>
        </p:grpSp>
      </p:grpSp>
      <p:cxnSp>
        <p:nvCxnSpPr>
          <p:cNvPr id="1975" name="Google Shape;1975;p36"/>
          <p:cNvCxnSpPr/>
          <p:nvPr/>
        </p:nvCxnSpPr>
        <p:spPr>
          <a:xfrm>
            <a:off x="6707229" y="2620096"/>
            <a:ext cx="4992906" cy="0"/>
          </a:xfrm>
          <a:prstGeom prst="straightConnector1">
            <a:avLst/>
          </a:prstGeom>
          <a:noFill/>
          <a:ln cap="flat" cmpd="sng" w="12700">
            <a:solidFill>
              <a:srgbClr val="D8D8D8"/>
            </a:solidFill>
            <a:prstDash val="solid"/>
            <a:miter lim="800000"/>
            <a:headEnd len="sm" w="sm" type="none"/>
            <a:tailEnd len="sm" w="sm" type="none"/>
          </a:ln>
        </p:spPr>
      </p:cxnSp>
      <p:cxnSp>
        <p:nvCxnSpPr>
          <p:cNvPr id="1976" name="Google Shape;1976;p36"/>
          <p:cNvCxnSpPr/>
          <p:nvPr/>
        </p:nvCxnSpPr>
        <p:spPr>
          <a:xfrm>
            <a:off x="6707229" y="3871060"/>
            <a:ext cx="4992906" cy="0"/>
          </a:xfrm>
          <a:prstGeom prst="straightConnector1">
            <a:avLst/>
          </a:prstGeom>
          <a:noFill/>
          <a:ln cap="flat" cmpd="sng" w="12700">
            <a:solidFill>
              <a:srgbClr val="D8D8D8"/>
            </a:solidFill>
            <a:prstDash val="solid"/>
            <a:miter lim="800000"/>
            <a:headEnd len="sm" w="sm" type="none"/>
            <a:tailEnd len="sm" w="sm" type="none"/>
          </a:ln>
        </p:spPr>
      </p:cxnSp>
      <p:cxnSp>
        <p:nvCxnSpPr>
          <p:cNvPr id="1977" name="Google Shape;1977;p36"/>
          <p:cNvCxnSpPr/>
          <p:nvPr/>
        </p:nvCxnSpPr>
        <p:spPr>
          <a:xfrm>
            <a:off x="6707229" y="4936047"/>
            <a:ext cx="4992906" cy="0"/>
          </a:xfrm>
          <a:prstGeom prst="straightConnector1">
            <a:avLst/>
          </a:prstGeom>
          <a:noFill/>
          <a:ln cap="flat" cmpd="sng" w="12700">
            <a:solidFill>
              <a:srgbClr val="D8D8D8"/>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867"/>
                                        </p:tgtEl>
                                        <p:attrNameLst>
                                          <p:attrName>style.visibility</p:attrName>
                                        </p:attrNameLst>
                                      </p:cBhvr>
                                      <p:to>
                                        <p:strVal val="visible"/>
                                      </p:to>
                                    </p:set>
                                    <p:animEffect filter="fade" transition="in">
                                      <p:cBhvr>
                                        <p:cTn dur="500"/>
                                        <p:tgtEl>
                                          <p:spTgt spid="1867"/>
                                        </p:tgtEl>
                                      </p:cBhvr>
                                    </p:animEffect>
                                  </p:childTnLst>
                                </p:cTn>
                              </p:par>
                              <p:par>
                                <p:cTn fill="hold" nodeType="withEffect" presetClass="entr" presetID="10" presetSubtype="0">
                                  <p:stCondLst>
                                    <p:cond delay="250"/>
                                  </p:stCondLst>
                                  <p:childTnLst>
                                    <p:set>
                                      <p:cBhvr>
                                        <p:cTn dur="1" fill="hold">
                                          <p:stCondLst>
                                            <p:cond delay="0"/>
                                          </p:stCondLst>
                                        </p:cTn>
                                        <p:tgtEl>
                                          <p:spTgt spid="1872"/>
                                        </p:tgtEl>
                                        <p:attrNameLst>
                                          <p:attrName>style.visibility</p:attrName>
                                        </p:attrNameLst>
                                      </p:cBhvr>
                                      <p:to>
                                        <p:strVal val="visible"/>
                                      </p:to>
                                    </p:set>
                                    <p:animEffect filter="fade" transition="in">
                                      <p:cBhvr>
                                        <p:cTn dur="500"/>
                                        <p:tgtEl>
                                          <p:spTgt spid="1872"/>
                                        </p:tgtEl>
                                      </p:cBhvr>
                                    </p:animEffect>
                                  </p:childTnLst>
                                </p:cTn>
                              </p:par>
                              <p:par>
                                <p:cTn fill="hold" nodeType="withEffect" presetClass="entr" presetID="10" presetSubtype="0">
                                  <p:stCondLst>
                                    <p:cond delay="250"/>
                                  </p:stCondLst>
                                  <p:childTnLst>
                                    <p:set>
                                      <p:cBhvr>
                                        <p:cTn dur="1" fill="hold">
                                          <p:stCondLst>
                                            <p:cond delay="0"/>
                                          </p:stCondLst>
                                        </p:cTn>
                                        <p:tgtEl>
                                          <p:spTgt spid="1873"/>
                                        </p:tgtEl>
                                        <p:attrNameLst>
                                          <p:attrName>style.visibility</p:attrName>
                                        </p:attrNameLst>
                                      </p:cBhvr>
                                      <p:to>
                                        <p:strVal val="visible"/>
                                      </p:to>
                                    </p:set>
                                    <p:animEffect filter="fade" transition="in">
                                      <p:cBhvr>
                                        <p:cTn dur="500"/>
                                        <p:tgtEl>
                                          <p:spTgt spid="1873"/>
                                        </p:tgtEl>
                                      </p:cBhvr>
                                    </p:animEffect>
                                  </p:childTnLst>
                                </p:cTn>
                              </p:par>
                              <p:par>
                                <p:cTn fill="hold" nodeType="withEffect" presetClass="entr" presetID="10" presetSubtype="0">
                                  <p:stCondLst>
                                    <p:cond delay="250"/>
                                  </p:stCondLst>
                                  <p:childTnLst>
                                    <p:set>
                                      <p:cBhvr>
                                        <p:cTn dur="1" fill="hold">
                                          <p:stCondLst>
                                            <p:cond delay="0"/>
                                          </p:stCondLst>
                                        </p:cTn>
                                        <p:tgtEl>
                                          <p:spTgt spid="1874"/>
                                        </p:tgtEl>
                                        <p:attrNameLst>
                                          <p:attrName>style.visibility</p:attrName>
                                        </p:attrNameLst>
                                      </p:cBhvr>
                                      <p:to>
                                        <p:strVal val="visible"/>
                                      </p:to>
                                    </p:set>
                                    <p:animEffect filter="fade" transition="in">
                                      <p:cBhvr>
                                        <p:cTn dur="500"/>
                                        <p:tgtEl>
                                          <p:spTgt spid="1874"/>
                                        </p:tgtEl>
                                      </p:cBhvr>
                                    </p:animEffect>
                                  </p:childTnLst>
                                </p:cTn>
                              </p:par>
                              <p:par>
                                <p:cTn fill="hold" nodeType="withEffect" presetClass="entr" presetID="10" presetSubtype="0">
                                  <p:stCondLst>
                                    <p:cond delay="250"/>
                                  </p:stCondLst>
                                  <p:childTnLst>
                                    <p:set>
                                      <p:cBhvr>
                                        <p:cTn dur="1" fill="hold">
                                          <p:stCondLst>
                                            <p:cond delay="0"/>
                                          </p:stCondLst>
                                        </p:cTn>
                                        <p:tgtEl>
                                          <p:spTgt spid="1876"/>
                                        </p:tgtEl>
                                        <p:attrNameLst>
                                          <p:attrName>style.visibility</p:attrName>
                                        </p:attrNameLst>
                                      </p:cBhvr>
                                      <p:to>
                                        <p:strVal val="visible"/>
                                      </p:to>
                                    </p:set>
                                    <p:animEffect filter="fade" transition="in">
                                      <p:cBhvr>
                                        <p:cTn dur="500"/>
                                        <p:tgtEl>
                                          <p:spTgt spid="1876"/>
                                        </p:tgtEl>
                                      </p:cBhvr>
                                    </p:animEffect>
                                  </p:childTnLst>
                                </p:cTn>
                              </p:par>
                              <p:par>
                                <p:cTn fill="hold" nodeType="withEffect" presetClass="entr" presetID="10" presetSubtype="0">
                                  <p:stCondLst>
                                    <p:cond delay="250"/>
                                  </p:stCondLst>
                                  <p:childTnLst>
                                    <p:set>
                                      <p:cBhvr>
                                        <p:cTn dur="1" fill="hold">
                                          <p:stCondLst>
                                            <p:cond delay="0"/>
                                          </p:stCondLst>
                                        </p:cTn>
                                        <p:tgtEl>
                                          <p:spTgt spid="1877"/>
                                        </p:tgtEl>
                                        <p:attrNameLst>
                                          <p:attrName>style.visibility</p:attrName>
                                        </p:attrNameLst>
                                      </p:cBhvr>
                                      <p:to>
                                        <p:strVal val="visible"/>
                                      </p:to>
                                    </p:set>
                                    <p:animEffect filter="fade" transition="in">
                                      <p:cBhvr>
                                        <p:cTn dur="500"/>
                                        <p:tgtEl>
                                          <p:spTgt spid="1877"/>
                                        </p:tgtEl>
                                      </p:cBhvr>
                                    </p:animEffect>
                                  </p:childTnLst>
                                </p:cTn>
                              </p:par>
                              <p:par>
                                <p:cTn fill="hold" nodeType="withEffect" presetClass="entr" presetID="10" presetSubtype="0">
                                  <p:stCondLst>
                                    <p:cond delay="250"/>
                                  </p:stCondLst>
                                  <p:childTnLst>
                                    <p:set>
                                      <p:cBhvr>
                                        <p:cTn dur="1" fill="hold">
                                          <p:stCondLst>
                                            <p:cond delay="0"/>
                                          </p:stCondLst>
                                        </p:cTn>
                                        <p:tgtEl>
                                          <p:spTgt spid="1878"/>
                                        </p:tgtEl>
                                        <p:attrNameLst>
                                          <p:attrName>style.visibility</p:attrName>
                                        </p:attrNameLst>
                                      </p:cBhvr>
                                      <p:to>
                                        <p:strVal val="visible"/>
                                      </p:to>
                                    </p:set>
                                    <p:animEffect filter="fade" transition="in">
                                      <p:cBhvr>
                                        <p:cTn dur="500"/>
                                        <p:tgtEl>
                                          <p:spTgt spid="1878"/>
                                        </p:tgtEl>
                                      </p:cBhvr>
                                    </p:animEffect>
                                  </p:childTnLst>
                                </p:cTn>
                              </p:par>
                              <p:par>
                                <p:cTn fill="hold" nodeType="withEffect" presetClass="entr" presetID="10" presetSubtype="0">
                                  <p:stCondLst>
                                    <p:cond delay="250"/>
                                  </p:stCondLst>
                                  <p:childTnLst>
                                    <p:set>
                                      <p:cBhvr>
                                        <p:cTn dur="1" fill="hold">
                                          <p:stCondLst>
                                            <p:cond delay="0"/>
                                          </p:stCondLst>
                                        </p:cTn>
                                        <p:tgtEl>
                                          <p:spTgt spid="1879"/>
                                        </p:tgtEl>
                                        <p:attrNameLst>
                                          <p:attrName>style.visibility</p:attrName>
                                        </p:attrNameLst>
                                      </p:cBhvr>
                                      <p:to>
                                        <p:strVal val="visible"/>
                                      </p:to>
                                    </p:set>
                                    <p:animEffect filter="fade" transition="in">
                                      <p:cBhvr>
                                        <p:cTn dur="500"/>
                                        <p:tgtEl>
                                          <p:spTgt spid="1879"/>
                                        </p:tgtEl>
                                      </p:cBhvr>
                                    </p:animEffect>
                                  </p:childTnLst>
                                </p:cTn>
                              </p:par>
                              <p:par>
                                <p:cTn fill="hold" nodeType="withEffect" presetClass="entr" presetID="10" presetSubtype="0">
                                  <p:stCondLst>
                                    <p:cond delay="250"/>
                                  </p:stCondLst>
                                  <p:childTnLst>
                                    <p:set>
                                      <p:cBhvr>
                                        <p:cTn dur="1" fill="hold">
                                          <p:stCondLst>
                                            <p:cond delay="0"/>
                                          </p:stCondLst>
                                        </p:cTn>
                                        <p:tgtEl>
                                          <p:spTgt spid="1875"/>
                                        </p:tgtEl>
                                        <p:attrNameLst>
                                          <p:attrName>style.visibility</p:attrName>
                                        </p:attrNameLst>
                                      </p:cBhvr>
                                      <p:to>
                                        <p:strVal val="visible"/>
                                      </p:to>
                                    </p:set>
                                    <p:animEffect filter="fade" transition="in">
                                      <p:cBhvr>
                                        <p:cTn dur="500"/>
                                        <p:tgtEl>
                                          <p:spTgt spid="1875"/>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880"/>
                                        </p:tgtEl>
                                        <p:attrNameLst>
                                          <p:attrName>style.visibility</p:attrName>
                                        </p:attrNameLst>
                                      </p:cBhvr>
                                      <p:to>
                                        <p:strVal val="visible"/>
                                      </p:to>
                                    </p:set>
                                    <p:animEffect filter="fade" transition="in">
                                      <p:cBhvr>
                                        <p:cTn dur="500"/>
                                        <p:tgtEl>
                                          <p:spTgt spid="1880"/>
                                        </p:tgtEl>
                                      </p:cBhvr>
                                    </p:animEffect>
                                  </p:childTnLst>
                                </p:cTn>
                              </p:par>
                              <p:par>
                                <p:cTn fill="hold" nodeType="withEffect" presetClass="entr" presetID="10" presetSubtype="0">
                                  <p:stCondLst>
                                    <p:cond delay="250"/>
                                  </p:stCondLst>
                                  <p:childTnLst>
                                    <p:set>
                                      <p:cBhvr>
                                        <p:cTn dur="1" fill="hold">
                                          <p:stCondLst>
                                            <p:cond delay="0"/>
                                          </p:stCondLst>
                                        </p:cTn>
                                        <p:tgtEl>
                                          <p:spTgt spid="1883"/>
                                        </p:tgtEl>
                                        <p:attrNameLst>
                                          <p:attrName>style.visibility</p:attrName>
                                        </p:attrNameLst>
                                      </p:cBhvr>
                                      <p:to>
                                        <p:strVal val="visible"/>
                                      </p:to>
                                    </p:set>
                                    <p:animEffect filter="fade" transition="in">
                                      <p:cBhvr>
                                        <p:cTn dur="500"/>
                                        <p:tgtEl>
                                          <p:spTgt spid="1883"/>
                                        </p:tgtEl>
                                      </p:cBhvr>
                                    </p:animEffect>
                                  </p:childTnLst>
                                </p:cTn>
                              </p:par>
                              <p:par>
                                <p:cTn fill="hold" nodeType="withEffect" presetClass="entr" presetID="10" presetSubtype="0">
                                  <p:stCondLst>
                                    <p:cond delay="500"/>
                                  </p:stCondLst>
                                  <p:childTnLst>
                                    <p:set>
                                      <p:cBhvr>
                                        <p:cTn dur="1" fill="hold">
                                          <p:stCondLst>
                                            <p:cond delay="0"/>
                                          </p:stCondLst>
                                        </p:cTn>
                                        <p:tgtEl>
                                          <p:spTgt spid="1886"/>
                                        </p:tgtEl>
                                        <p:attrNameLst>
                                          <p:attrName>style.visibility</p:attrName>
                                        </p:attrNameLst>
                                      </p:cBhvr>
                                      <p:to>
                                        <p:strVal val="visible"/>
                                      </p:to>
                                    </p:set>
                                    <p:animEffect filter="fade" transition="in">
                                      <p:cBhvr>
                                        <p:cTn dur="500"/>
                                        <p:tgtEl>
                                          <p:spTgt spid="1886"/>
                                        </p:tgtEl>
                                      </p:cBhvr>
                                    </p:animEffect>
                                  </p:childTnLst>
                                </p:cTn>
                              </p:par>
                              <p:par>
                                <p:cTn fill="hold" nodeType="withEffect" presetClass="entr" presetID="10" presetSubtype="0">
                                  <p:stCondLst>
                                    <p:cond delay="750"/>
                                  </p:stCondLst>
                                  <p:childTnLst>
                                    <p:set>
                                      <p:cBhvr>
                                        <p:cTn dur="1" fill="hold">
                                          <p:stCondLst>
                                            <p:cond delay="0"/>
                                          </p:stCondLst>
                                        </p:cTn>
                                        <p:tgtEl>
                                          <p:spTgt spid="1889"/>
                                        </p:tgtEl>
                                        <p:attrNameLst>
                                          <p:attrName>style.visibility</p:attrName>
                                        </p:attrNameLst>
                                      </p:cBhvr>
                                      <p:to>
                                        <p:strVal val="visible"/>
                                      </p:to>
                                    </p:set>
                                    <p:animEffect filter="fade" transition="in">
                                      <p:cBhvr>
                                        <p:cTn dur="500"/>
                                        <p:tgtEl>
                                          <p:spTgt spid="1889"/>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868"/>
                                        </p:tgtEl>
                                        <p:attrNameLst>
                                          <p:attrName>style.visibility</p:attrName>
                                        </p:attrNameLst>
                                      </p:cBhvr>
                                      <p:to>
                                        <p:strVal val="visible"/>
                                      </p:to>
                                    </p:set>
                                    <p:animEffect filter="fade" transition="in">
                                      <p:cBhvr>
                                        <p:cTn dur="500"/>
                                        <p:tgtEl>
                                          <p:spTgt spid="1868"/>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1900"/>
                                        </p:tgtEl>
                                        <p:attrNameLst>
                                          <p:attrName>style.visibility</p:attrName>
                                        </p:attrNameLst>
                                      </p:cBhvr>
                                      <p:to>
                                        <p:strVal val="visible"/>
                                      </p:to>
                                    </p:set>
                                    <p:animEffect filter="fade" transition="in">
                                      <p:cBhvr>
                                        <p:cTn dur="500"/>
                                        <p:tgtEl>
                                          <p:spTgt spid="1900"/>
                                        </p:tgtEl>
                                      </p:cBhvr>
                                    </p:animEffect>
                                  </p:childTnLst>
                                </p:cTn>
                              </p:par>
                              <p:par>
                                <p:cTn fill="hold" nodeType="withEffect" presetClass="entr" presetID="10" presetSubtype="0">
                                  <p:stCondLst>
                                    <p:cond delay="0"/>
                                  </p:stCondLst>
                                  <p:childTnLst>
                                    <p:set>
                                      <p:cBhvr>
                                        <p:cTn dur="1" fill="hold">
                                          <p:stCondLst>
                                            <p:cond delay="0"/>
                                          </p:stCondLst>
                                        </p:cTn>
                                        <p:tgtEl>
                                          <p:spTgt spid="1943"/>
                                        </p:tgtEl>
                                        <p:attrNameLst>
                                          <p:attrName>style.visibility</p:attrName>
                                        </p:attrNameLst>
                                      </p:cBhvr>
                                      <p:to>
                                        <p:strVal val="visible"/>
                                      </p:to>
                                    </p:set>
                                    <p:animEffect filter="fade" transition="in">
                                      <p:cBhvr>
                                        <p:cTn dur="500"/>
                                        <p:tgtEl>
                                          <p:spTgt spid="1943"/>
                                        </p:tgtEl>
                                      </p:cBhvr>
                                    </p:animEffect>
                                  </p:childTnLst>
                                </p:cTn>
                              </p:par>
                            </p:childTnLst>
                          </p:cTn>
                        </p:par>
                        <p:par>
                          <p:cTn fill="hold">
                            <p:stCondLst>
                              <p:cond delay="2000"/>
                            </p:stCondLst>
                            <p:childTnLst>
                              <p:par>
                                <p:cTn fill="hold" nodeType="afterEffect" presetClass="entr" presetID="10" presetSubtype="0">
                                  <p:stCondLst>
                                    <p:cond delay="500"/>
                                  </p:stCondLst>
                                  <p:childTnLst>
                                    <p:set>
                                      <p:cBhvr>
                                        <p:cTn dur="1" fill="hold">
                                          <p:stCondLst>
                                            <p:cond delay="0"/>
                                          </p:stCondLst>
                                        </p:cTn>
                                        <p:tgtEl>
                                          <p:spTgt spid="1910"/>
                                        </p:tgtEl>
                                        <p:attrNameLst>
                                          <p:attrName>style.visibility</p:attrName>
                                        </p:attrNameLst>
                                      </p:cBhvr>
                                      <p:to>
                                        <p:strVal val="visible"/>
                                      </p:to>
                                    </p:set>
                                    <p:animEffect filter="fade" transition="in">
                                      <p:cBhvr>
                                        <p:cTn dur="500"/>
                                        <p:tgtEl>
                                          <p:spTgt spid="1910"/>
                                        </p:tgtEl>
                                      </p:cBhvr>
                                    </p:animEffect>
                                  </p:childTnLst>
                                </p:cTn>
                              </p:par>
                              <p:par>
                                <p:cTn fill="hold" nodeType="withEffect" presetClass="entr" presetID="10" presetSubtype="0">
                                  <p:stCondLst>
                                    <p:cond delay="0"/>
                                  </p:stCondLst>
                                  <p:childTnLst>
                                    <p:set>
                                      <p:cBhvr>
                                        <p:cTn dur="1" fill="hold">
                                          <p:stCondLst>
                                            <p:cond delay="0"/>
                                          </p:stCondLst>
                                        </p:cTn>
                                        <p:tgtEl>
                                          <p:spTgt spid="1954"/>
                                        </p:tgtEl>
                                        <p:attrNameLst>
                                          <p:attrName>style.visibility</p:attrName>
                                        </p:attrNameLst>
                                      </p:cBhvr>
                                      <p:to>
                                        <p:strVal val="visible"/>
                                      </p:to>
                                    </p:set>
                                    <p:animEffect filter="fade" transition="in">
                                      <p:cBhvr>
                                        <p:cTn dur="500"/>
                                        <p:tgtEl>
                                          <p:spTgt spid="1954"/>
                                        </p:tgtEl>
                                      </p:cBhvr>
                                    </p:animEffect>
                                  </p:childTnLst>
                                </p:cTn>
                              </p:par>
                              <p:par>
                                <p:cTn fill="hold" nodeType="withEffect" presetClass="entr" presetID="10" presetSubtype="0">
                                  <p:stCondLst>
                                    <p:cond delay="0"/>
                                  </p:stCondLst>
                                  <p:childTnLst>
                                    <p:set>
                                      <p:cBhvr>
                                        <p:cTn dur="1" fill="hold">
                                          <p:stCondLst>
                                            <p:cond delay="0"/>
                                          </p:stCondLst>
                                        </p:cTn>
                                        <p:tgtEl>
                                          <p:spTgt spid="1975"/>
                                        </p:tgtEl>
                                        <p:attrNameLst>
                                          <p:attrName>style.visibility</p:attrName>
                                        </p:attrNameLst>
                                      </p:cBhvr>
                                      <p:to>
                                        <p:strVal val="visible"/>
                                      </p:to>
                                    </p:set>
                                    <p:animEffect filter="fade" transition="in">
                                      <p:cBhvr>
                                        <p:cTn dur="500"/>
                                        <p:tgtEl>
                                          <p:spTgt spid="1975"/>
                                        </p:tgtEl>
                                      </p:cBhvr>
                                    </p:animEffect>
                                  </p:childTnLst>
                                </p:cTn>
                              </p:par>
                            </p:childTnLst>
                          </p:cTn>
                        </p:par>
                        <p:par>
                          <p:cTn fill="hold">
                            <p:stCondLst>
                              <p:cond delay="2500"/>
                            </p:stCondLst>
                            <p:childTnLst>
                              <p:par>
                                <p:cTn fill="hold" nodeType="afterEffect" presetClass="entr" presetID="10" presetSubtype="0">
                                  <p:stCondLst>
                                    <p:cond delay="500"/>
                                  </p:stCondLst>
                                  <p:childTnLst>
                                    <p:set>
                                      <p:cBhvr>
                                        <p:cTn dur="1" fill="hold">
                                          <p:stCondLst>
                                            <p:cond delay="0"/>
                                          </p:stCondLst>
                                        </p:cTn>
                                        <p:tgtEl>
                                          <p:spTgt spid="1920"/>
                                        </p:tgtEl>
                                        <p:attrNameLst>
                                          <p:attrName>style.visibility</p:attrName>
                                        </p:attrNameLst>
                                      </p:cBhvr>
                                      <p:to>
                                        <p:strVal val="visible"/>
                                      </p:to>
                                    </p:set>
                                    <p:animEffect filter="fade" transition="in">
                                      <p:cBhvr>
                                        <p:cTn dur="500"/>
                                        <p:tgtEl>
                                          <p:spTgt spid="1920"/>
                                        </p:tgtEl>
                                      </p:cBhvr>
                                    </p:animEffect>
                                  </p:childTnLst>
                                </p:cTn>
                              </p:par>
                              <p:par>
                                <p:cTn fill="hold" nodeType="withEffect" presetClass="entr" presetID="10" presetSubtype="0">
                                  <p:stCondLst>
                                    <p:cond delay="0"/>
                                  </p:stCondLst>
                                  <p:childTnLst>
                                    <p:set>
                                      <p:cBhvr>
                                        <p:cTn dur="1" fill="hold">
                                          <p:stCondLst>
                                            <p:cond delay="0"/>
                                          </p:stCondLst>
                                        </p:cTn>
                                        <p:tgtEl>
                                          <p:spTgt spid="1892"/>
                                        </p:tgtEl>
                                        <p:attrNameLst>
                                          <p:attrName>style.visibility</p:attrName>
                                        </p:attrNameLst>
                                      </p:cBhvr>
                                      <p:to>
                                        <p:strVal val="visible"/>
                                      </p:to>
                                    </p:set>
                                    <p:animEffect filter="fade" transition="in">
                                      <p:cBhvr>
                                        <p:cTn dur="500"/>
                                        <p:tgtEl>
                                          <p:spTgt spid="1892"/>
                                        </p:tgtEl>
                                      </p:cBhvr>
                                    </p:animEffect>
                                  </p:childTnLst>
                                </p:cTn>
                              </p:par>
                              <p:par>
                                <p:cTn fill="hold" nodeType="withEffect" presetClass="entr" presetID="10" presetSubtype="0">
                                  <p:stCondLst>
                                    <p:cond delay="0"/>
                                  </p:stCondLst>
                                  <p:childTnLst>
                                    <p:set>
                                      <p:cBhvr>
                                        <p:cTn dur="1" fill="hold">
                                          <p:stCondLst>
                                            <p:cond delay="0"/>
                                          </p:stCondLst>
                                        </p:cTn>
                                        <p:tgtEl>
                                          <p:spTgt spid="1976"/>
                                        </p:tgtEl>
                                        <p:attrNameLst>
                                          <p:attrName>style.visibility</p:attrName>
                                        </p:attrNameLst>
                                      </p:cBhvr>
                                      <p:to>
                                        <p:strVal val="visible"/>
                                      </p:to>
                                    </p:set>
                                    <p:animEffect filter="fade" transition="in">
                                      <p:cBhvr>
                                        <p:cTn dur="500"/>
                                        <p:tgtEl>
                                          <p:spTgt spid="1976"/>
                                        </p:tgtEl>
                                      </p:cBhvr>
                                    </p:animEffect>
                                  </p:childTnLst>
                                </p:cTn>
                              </p:par>
                            </p:childTnLst>
                          </p:cTn>
                        </p:par>
                        <p:par>
                          <p:cTn fill="hold">
                            <p:stCondLst>
                              <p:cond delay="3000"/>
                            </p:stCondLst>
                            <p:childTnLst>
                              <p:par>
                                <p:cTn fill="hold" nodeType="afterEffect" presetClass="entr" presetID="10" presetSubtype="0">
                                  <p:stCondLst>
                                    <p:cond delay="500"/>
                                  </p:stCondLst>
                                  <p:childTnLst>
                                    <p:set>
                                      <p:cBhvr>
                                        <p:cTn dur="1" fill="hold">
                                          <p:stCondLst>
                                            <p:cond delay="0"/>
                                          </p:stCondLst>
                                        </p:cTn>
                                        <p:tgtEl>
                                          <p:spTgt spid="1930"/>
                                        </p:tgtEl>
                                        <p:attrNameLst>
                                          <p:attrName>style.visibility</p:attrName>
                                        </p:attrNameLst>
                                      </p:cBhvr>
                                      <p:to>
                                        <p:strVal val="visible"/>
                                      </p:to>
                                    </p:set>
                                    <p:animEffect filter="fade" transition="in">
                                      <p:cBhvr>
                                        <p:cTn dur="500"/>
                                        <p:tgtEl>
                                          <p:spTgt spid="1930"/>
                                        </p:tgtEl>
                                      </p:cBhvr>
                                    </p:animEffect>
                                  </p:childTnLst>
                                </p:cTn>
                              </p:par>
                              <p:par>
                                <p:cTn fill="hold" nodeType="withEffect" presetClass="entr" presetID="10" presetSubtype="0">
                                  <p:stCondLst>
                                    <p:cond delay="500"/>
                                  </p:stCondLst>
                                  <p:childTnLst>
                                    <p:set>
                                      <p:cBhvr>
                                        <p:cTn dur="1" fill="hold">
                                          <p:stCondLst>
                                            <p:cond delay="0"/>
                                          </p:stCondLst>
                                        </p:cTn>
                                        <p:tgtEl>
                                          <p:spTgt spid="1965"/>
                                        </p:tgtEl>
                                        <p:attrNameLst>
                                          <p:attrName>style.visibility</p:attrName>
                                        </p:attrNameLst>
                                      </p:cBhvr>
                                      <p:to>
                                        <p:strVal val="visible"/>
                                      </p:to>
                                    </p:set>
                                    <p:animEffect filter="fade" transition="in">
                                      <p:cBhvr>
                                        <p:cTn dur="500"/>
                                        <p:tgtEl>
                                          <p:spTgt spid="1965"/>
                                        </p:tgtEl>
                                      </p:cBhvr>
                                    </p:animEffect>
                                  </p:childTnLst>
                                </p:cTn>
                              </p:par>
                              <p:par>
                                <p:cTn fill="hold" nodeType="withEffect" presetClass="entr" presetID="10" presetSubtype="0">
                                  <p:stCondLst>
                                    <p:cond delay="500"/>
                                  </p:stCondLst>
                                  <p:childTnLst>
                                    <p:set>
                                      <p:cBhvr>
                                        <p:cTn dur="1" fill="hold">
                                          <p:stCondLst>
                                            <p:cond delay="0"/>
                                          </p:stCondLst>
                                        </p:cTn>
                                        <p:tgtEl>
                                          <p:spTgt spid="1977"/>
                                        </p:tgtEl>
                                        <p:attrNameLst>
                                          <p:attrName>style.visibility</p:attrName>
                                        </p:attrNameLst>
                                      </p:cBhvr>
                                      <p:to>
                                        <p:strVal val="visible"/>
                                      </p:to>
                                    </p:set>
                                    <p:animEffect filter="fade" transition="in">
                                      <p:cBhvr>
                                        <p:cTn dur="500"/>
                                        <p:tgtEl>
                                          <p:spTgt spid="197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2" name="Shape 1982"/>
        <p:cNvGrpSpPr/>
        <p:nvPr/>
      </p:nvGrpSpPr>
      <p:grpSpPr>
        <a:xfrm>
          <a:off x="0" y="0"/>
          <a:ext cx="0" cy="0"/>
          <a:chOff x="0" y="0"/>
          <a:chExt cx="0" cy="0"/>
        </a:xfrm>
      </p:grpSpPr>
      <p:sp>
        <p:nvSpPr>
          <p:cNvPr id="1983" name="Google Shape;1983;p37"/>
          <p:cNvSpPr/>
          <p:nvPr/>
        </p:nvSpPr>
        <p:spPr>
          <a:xfrm flipH="1">
            <a:off x="336084" y="1554826"/>
            <a:ext cx="9434690" cy="464594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984" name="Google Shape;1984;p37"/>
          <p:cNvSpPr txBox="1"/>
          <p:nvPr/>
        </p:nvSpPr>
        <p:spPr>
          <a:xfrm>
            <a:off x="296269" y="385036"/>
            <a:ext cx="6410960"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Trombose</a:t>
            </a:r>
            <a:endParaRPr/>
          </a:p>
        </p:txBody>
      </p:sp>
      <p:sp>
        <p:nvSpPr>
          <p:cNvPr id="1985" name="Google Shape;1985;p3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HPN = hemoglobinúria paroxística noturna; AT = Antitrombina; PS = Proteína S; PC = Proteína C; TP = Protrombina</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Adaptado de Parker C et al. Blood . 2005; 106 (12): 3699-3709</a:t>
            </a:r>
            <a:endParaRPr/>
          </a:p>
        </p:txBody>
      </p:sp>
      <p:sp>
        <p:nvSpPr>
          <p:cNvPr id="1986" name="Google Shape;1986;p37"/>
          <p:cNvSpPr txBox="1"/>
          <p:nvPr/>
        </p:nvSpPr>
        <p:spPr>
          <a:xfrm>
            <a:off x="296269" y="708321"/>
            <a:ext cx="355962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Quando investigar HPN</a:t>
            </a:r>
            <a:endParaRPr baseline="30000" sz="2800">
              <a:solidFill>
                <a:srgbClr val="003865"/>
              </a:solidFill>
              <a:latin typeface="Calibri"/>
              <a:ea typeface="Calibri"/>
              <a:cs typeface="Calibri"/>
              <a:sym typeface="Calibri"/>
            </a:endParaRPr>
          </a:p>
        </p:txBody>
      </p:sp>
      <p:grpSp>
        <p:nvGrpSpPr>
          <p:cNvPr id="1987" name="Google Shape;1987;p37"/>
          <p:cNvGrpSpPr/>
          <p:nvPr/>
        </p:nvGrpSpPr>
        <p:grpSpPr>
          <a:xfrm>
            <a:off x="393303" y="1753080"/>
            <a:ext cx="8464987" cy="4202136"/>
            <a:chOff x="393303" y="1753080"/>
            <a:chExt cx="8464987" cy="4202136"/>
          </a:xfrm>
        </p:grpSpPr>
        <p:graphicFrame>
          <p:nvGraphicFramePr>
            <p:cNvPr id="1988" name="Google Shape;1988;p37"/>
            <p:cNvGraphicFramePr/>
            <p:nvPr/>
          </p:nvGraphicFramePr>
          <p:xfrm>
            <a:off x="1655740" y="2356591"/>
            <a:ext cx="7202550" cy="2321505"/>
          </p:xfrm>
          <a:graphic>
            <a:graphicData uri="http://schemas.openxmlformats.org/drawingml/2006/chart">
              <c:chart r:id="rId3"/>
            </a:graphicData>
          </a:graphic>
        </p:graphicFrame>
        <p:sp>
          <p:nvSpPr>
            <p:cNvPr id="1989" name="Google Shape;1989;p37"/>
            <p:cNvSpPr txBox="1"/>
            <p:nvPr/>
          </p:nvSpPr>
          <p:spPr>
            <a:xfrm>
              <a:off x="2490957" y="4542878"/>
              <a:ext cx="513281" cy="277064"/>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HPN</a:t>
              </a:r>
              <a:endParaRPr b="1" baseline="30000" i="0" sz="1400" u="none" cap="none" strike="noStrike">
                <a:solidFill>
                  <a:schemeClr val="lt2"/>
                </a:solidFill>
                <a:latin typeface="Calibri"/>
                <a:ea typeface="Calibri"/>
                <a:cs typeface="Calibri"/>
                <a:sym typeface="Calibri"/>
              </a:endParaRPr>
            </a:p>
          </p:txBody>
        </p:sp>
        <p:sp>
          <p:nvSpPr>
            <p:cNvPr id="1990" name="Google Shape;1990;p37"/>
            <p:cNvSpPr txBox="1"/>
            <p:nvPr/>
          </p:nvSpPr>
          <p:spPr>
            <a:xfrm>
              <a:off x="3421807" y="4542878"/>
              <a:ext cx="920893" cy="407676"/>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Deficiência </a:t>
              </a:r>
              <a:endParaRPr/>
            </a:p>
            <a:p>
              <a:pPr indent="0" lvl="0" marL="0" marR="0" rtl="0" algn="ctr">
                <a:lnSpc>
                  <a:spcPct val="85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de AT</a:t>
              </a:r>
              <a:endParaRPr b="1" baseline="30000" i="0" sz="1200" u="none" cap="none" strike="noStrike">
                <a:solidFill>
                  <a:schemeClr val="dk1"/>
                </a:solidFill>
                <a:latin typeface="Calibri"/>
                <a:ea typeface="Calibri"/>
                <a:cs typeface="Calibri"/>
                <a:sym typeface="Calibri"/>
              </a:endParaRPr>
            </a:p>
          </p:txBody>
        </p:sp>
        <p:sp>
          <p:nvSpPr>
            <p:cNvPr id="1991" name="Google Shape;1991;p37"/>
            <p:cNvSpPr txBox="1"/>
            <p:nvPr/>
          </p:nvSpPr>
          <p:spPr>
            <a:xfrm>
              <a:off x="4523453" y="4542878"/>
              <a:ext cx="885627" cy="407676"/>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Deficiência</a:t>
              </a:r>
              <a:endParaRPr/>
            </a:p>
            <a:p>
              <a:pPr indent="0" lvl="0" marL="0" marR="0" rtl="0" algn="ctr">
                <a:lnSpc>
                  <a:spcPct val="85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 de PS</a:t>
              </a:r>
              <a:endParaRPr b="1" baseline="30000" i="0" sz="1200" u="none" cap="none" strike="noStrike">
                <a:solidFill>
                  <a:schemeClr val="dk1"/>
                </a:solidFill>
                <a:latin typeface="Calibri"/>
                <a:ea typeface="Calibri"/>
                <a:cs typeface="Calibri"/>
                <a:sym typeface="Calibri"/>
              </a:endParaRPr>
            </a:p>
          </p:txBody>
        </p:sp>
        <p:sp>
          <p:nvSpPr>
            <p:cNvPr id="1992" name="Google Shape;1992;p37"/>
            <p:cNvSpPr txBox="1"/>
            <p:nvPr/>
          </p:nvSpPr>
          <p:spPr>
            <a:xfrm>
              <a:off x="5596633" y="4542878"/>
              <a:ext cx="920893" cy="407676"/>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Deficiência </a:t>
              </a:r>
              <a:endParaRPr/>
            </a:p>
            <a:p>
              <a:pPr indent="0" lvl="0" marL="0" marR="0" rtl="0" algn="ctr">
                <a:lnSpc>
                  <a:spcPct val="85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de PC</a:t>
              </a:r>
              <a:endParaRPr b="1" baseline="30000" i="0" sz="1200" u="none" cap="none" strike="noStrike">
                <a:solidFill>
                  <a:schemeClr val="dk1"/>
                </a:solidFill>
                <a:latin typeface="Calibri"/>
                <a:ea typeface="Calibri"/>
                <a:cs typeface="Calibri"/>
                <a:sym typeface="Calibri"/>
              </a:endParaRPr>
            </a:p>
          </p:txBody>
        </p:sp>
        <p:sp>
          <p:nvSpPr>
            <p:cNvPr id="1993" name="Google Shape;1993;p37"/>
            <p:cNvSpPr txBox="1"/>
            <p:nvPr/>
          </p:nvSpPr>
          <p:spPr>
            <a:xfrm>
              <a:off x="6752836" y="4542878"/>
              <a:ext cx="786626" cy="407676"/>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Mutação </a:t>
              </a:r>
              <a:endParaRPr/>
            </a:p>
            <a:p>
              <a:pPr indent="0" lvl="0" marL="0" marR="0" rtl="0" algn="ctr">
                <a:lnSpc>
                  <a:spcPct val="85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da TP</a:t>
              </a:r>
              <a:endParaRPr b="1" baseline="30000" i="0" sz="1200" u="none" cap="none" strike="noStrike">
                <a:solidFill>
                  <a:schemeClr val="dk1"/>
                </a:solidFill>
                <a:latin typeface="Calibri"/>
                <a:ea typeface="Calibri"/>
                <a:cs typeface="Calibri"/>
                <a:sym typeface="Calibri"/>
              </a:endParaRPr>
            </a:p>
          </p:txBody>
        </p:sp>
        <p:sp>
          <p:nvSpPr>
            <p:cNvPr id="1994" name="Google Shape;1994;p37"/>
            <p:cNvSpPr txBox="1"/>
            <p:nvPr/>
          </p:nvSpPr>
          <p:spPr>
            <a:xfrm>
              <a:off x="7839255" y="4542878"/>
              <a:ext cx="805029" cy="407676"/>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Fator V </a:t>
              </a:r>
              <a:endParaRPr/>
            </a:p>
            <a:p>
              <a:pPr indent="0" lvl="0" marL="0" marR="0" rtl="0" algn="ctr">
                <a:lnSpc>
                  <a:spcPct val="85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de Leiden</a:t>
              </a:r>
              <a:endParaRPr/>
            </a:p>
          </p:txBody>
        </p:sp>
        <p:sp>
          <p:nvSpPr>
            <p:cNvPr id="1995" name="Google Shape;1995;p37"/>
            <p:cNvSpPr txBox="1"/>
            <p:nvPr/>
          </p:nvSpPr>
          <p:spPr>
            <a:xfrm>
              <a:off x="522373" y="5081045"/>
              <a:ext cx="1863740" cy="249430"/>
            </a:xfrm>
            <a:prstGeom prst="rect">
              <a:avLst/>
            </a:prstGeom>
            <a:noFill/>
            <a:ln>
              <a:noFill/>
            </a:ln>
          </p:spPr>
          <p:txBody>
            <a:bodyPr anchorCtr="0" anchor="ctr" bIns="45700" lIns="91425" spcFirstLastPara="1" rIns="91425" wrap="square" tIns="45700">
              <a:spAutoFit/>
            </a:bodyPr>
            <a:lstStyle/>
            <a:p>
              <a:pPr indent="0" lvl="0" marL="0" marR="0" rtl="0" algn="r">
                <a:lnSpc>
                  <a:spcPct val="85000"/>
                </a:lnSpc>
                <a:spcBef>
                  <a:spcPts val="0"/>
                </a:spcBef>
                <a:spcAft>
                  <a:spcPts val="0"/>
                </a:spcAft>
                <a:buClr>
                  <a:srgbClr val="000000"/>
                </a:buClr>
                <a:buSzPts val="1200"/>
                <a:buFont typeface="Calibri"/>
                <a:buNone/>
              </a:pPr>
              <a:r>
                <a:rPr b="1" i="0" lang="pt-BR" sz="1200" u="none" cap="none" strike="noStrike">
                  <a:solidFill>
                    <a:srgbClr val="000000"/>
                  </a:solidFill>
                  <a:latin typeface="Calibri"/>
                  <a:ea typeface="Calibri"/>
                  <a:cs typeface="Calibri"/>
                  <a:sym typeface="Calibri"/>
                </a:rPr>
                <a:t>% População </a:t>
              </a:r>
              <a:r>
                <a:rPr b="0" i="0" lang="pt-BR" sz="1200" u="none" cap="none" strike="noStrike">
                  <a:solidFill>
                    <a:srgbClr val="000000"/>
                  </a:solidFill>
                  <a:latin typeface="Calibri"/>
                  <a:ea typeface="Calibri"/>
                  <a:cs typeface="Calibri"/>
                  <a:sym typeface="Calibri"/>
                </a:rPr>
                <a:t>geral</a:t>
              </a:r>
              <a:endParaRPr/>
            </a:p>
          </p:txBody>
        </p:sp>
        <p:sp>
          <p:nvSpPr>
            <p:cNvPr id="1996" name="Google Shape;1996;p37"/>
            <p:cNvSpPr txBox="1"/>
            <p:nvPr/>
          </p:nvSpPr>
          <p:spPr>
            <a:xfrm>
              <a:off x="407989" y="5390574"/>
              <a:ext cx="1996376" cy="564642"/>
            </a:xfrm>
            <a:prstGeom prst="rect">
              <a:avLst/>
            </a:prstGeom>
            <a:noFill/>
            <a:ln>
              <a:noFill/>
            </a:ln>
          </p:spPr>
          <p:txBody>
            <a:bodyPr anchorCtr="0" anchor="ctr" bIns="45700" lIns="91425" spcFirstLastPara="1" rIns="91425" wrap="square" tIns="45700">
              <a:spAutoFit/>
            </a:bodyPr>
            <a:lstStyle/>
            <a:p>
              <a:pPr indent="0" lvl="0" marL="0" marR="0" rtl="0" algn="r">
                <a:lnSpc>
                  <a:spcPct val="85000"/>
                </a:lnSpc>
                <a:spcBef>
                  <a:spcPts val="0"/>
                </a:spcBef>
                <a:spcAft>
                  <a:spcPts val="0"/>
                </a:spcAft>
                <a:buNone/>
              </a:pPr>
              <a:r>
                <a:rPr b="1" i="0" lang="pt-BR" sz="1200" u="none" cap="none" strike="noStrike">
                  <a:solidFill>
                    <a:srgbClr val="000000"/>
                  </a:solidFill>
                  <a:latin typeface="Calibri"/>
                  <a:ea typeface="Calibri"/>
                  <a:cs typeface="Calibri"/>
                  <a:sym typeface="Calibri"/>
                </a:rPr>
                <a:t>Expectativa pacientes</a:t>
              </a:r>
              <a:br>
                <a:rPr b="0" i="0" lang="pt-BR" sz="1200" u="none" cap="none" strike="noStrike">
                  <a:solidFill>
                    <a:srgbClr val="000000"/>
                  </a:solidFill>
                  <a:latin typeface="Calibri"/>
                  <a:ea typeface="Calibri"/>
                  <a:cs typeface="Calibri"/>
                  <a:sym typeface="Calibri"/>
                </a:rPr>
              </a:br>
              <a:r>
                <a:rPr b="0" i="0" lang="pt-BR" sz="1200" u="none" cap="none" strike="noStrike">
                  <a:solidFill>
                    <a:srgbClr val="000000"/>
                  </a:solidFill>
                  <a:latin typeface="Calibri"/>
                  <a:ea typeface="Calibri"/>
                  <a:cs typeface="Calibri"/>
                  <a:sym typeface="Calibri"/>
                </a:rPr>
                <a:t>com </a:t>
              </a:r>
              <a:r>
                <a:rPr lang="pt-BR" sz="1200">
                  <a:solidFill>
                    <a:srgbClr val="000000"/>
                  </a:solidFill>
                  <a:latin typeface="Calibri"/>
                  <a:ea typeface="Calibri"/>
                  <a:cs typeface="Calibri"/>
                  <a:sym typeface="Calibri"/>
                </a:rPr>
                <a:t>evento tromboembólico </a:t>
              </a:r>
              <a:r>
                <a:rPr b="0" i="0" lang="pt-BR" sz="1200" u="none" cap="none" strike="noStrike">
                  <a:solidFill>
                    <a:srgbClr val="000000"/>
                  </a:solidFill>
                  <a:latin typeface="Calibri"/>
                  <a:ea typeface="Calibri"/>
                  <a:cs typeface="Calibri"/>
                  <a:sym typeface="Calibri"/>
                </a:rPr>
                <a:t>por ano*</a:t>
              </a:r>
              <a:endParaRPr/>
            </a:p>
          </p:txBody>
        </p:sp>
        <p:sp>
          <p:nvSpPr>
            <p:cNvPr id="1997" name="Google Shape;1997;p37"/>
            <p:cNvSpPr txBox="1"/>
            <p:nvPr/>
          </p:nvSpPr>
          <p:spPr>
            <a:xfrm>
              <a:off x="2421226" y="5067261"/>
              <a:ext cx="61908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2"/>
                </a:buClr>
                <a:buSzPts val="1200"/>
                <a:buFont typeface="Calibri"/>
                <a:buNone/>
              </a:pPr>
              <a:r>
                <a:rPr b="1" i="0" lang="pt-BR" sz="1200" u="none" cap="none" strike="noStrike">
                  <a:solidFill>
                    <a:schemeClr val="lt2"/>
                  </a:solidFill>
                  <a:latin typeface="Calibri"/>
                  <a:ea typeface="Calibri"/>
                  <a:cs typeface="Calibri"/>
                  <a:sym typeface="Calibri"/>
                </a:rPr>
                <a:t>0.0015</a:t>
              </a:r>
              <a:endParaRPr b="1" baseline="30000" i="0" sz="1200" u="none" cap="none" strike="noStrike">
                <a:solidFill>
                  <a:schemeClr val="lt2"/>
                </a:solidFill>
                <a:latin typeface="Calibri"/>
                <a:ea typeface="Calibri"/>
                <a:cs typeface="Calibri"/>
                <a:sym typeface="Calibri"/>
              </a:endParaRPr>
            </a:p>
          </p:txBody>
        </p:sp>
        <p:sp>
          <p:nvSpPr>
            <p:cNvPr id="1998" name="Google Shape;1998;p37"/>
            <p:cNvSpPr txBox="1"/>
            <p:nvPr/>
          </p:nvSpPr>
          <p:spPr>
            <a:xfrm>
              <a:off x="3640841" y="5067261"/>
              <a:ext cx="45878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0.02</a:t>
              </a:r>
              <a:endParaRPr b="0" baseline="30000" i="0" sz="1200" u="none" cap="none" strike="noStrike">
                <a:solidFill>
                  <a:schemeClr val="dk1"/>
                </a:solidFill>
                <a:latin typeface="Calibri"/>
                <a:ea typeface="Calibri"/>
                <a:cs typeface="Calibri"/>
                <a:sym typeface="Calibri"/>
              </a:endParaRPr>
            </a:p>
          </p:txBody>
        </p:sp>
        <p:sp>
          <p:nvSpPr>
            <p:cNvPr id="1999" name="Google Shape;1999;p37"/>
            <p:cNvSpPr txBox="1"/>
            <p:nvPr/>
          </p:nvSpPr>
          <p:spPr>
            <a:xfrm>
              <a:off x="4712431" y="5067261"/>
              <a:ext cx="45878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0.03</a:t>
              </a:r>
              <a:endParaRPr b="0" baseline="30000" i="0" sz="1200" u="none" cap="none" strike="noStrike">
                <a:solidFill>
                  <a:schemeClr val="dk1"/>
                </a:solidFill>
                <a:latin typeface="Calibri"/>
                <a:ea typeface="Calibri"/>
                <a:cs typeface="Calibri"/>
                <a:sym typeface="Calibri"/>
              </a:endParaRPr>
            </a:p>
          </p:txBody>
        </p:sp>
        <p:sp>
          <p:nvSpPr>
            <p:cNvPr id="2000" name="Google Shape;2000;p37"/>
            <p:cNvSpPr txBox="1"/>
            <p:nvPr/>
          </p:nvSpPr>
          <p:spPr>
            <a:xfrm>
              <a:off x="5790820" y="5067261"/>
              <a:ext cx="45878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0.20</a:t>
              </a:r>
              <a:endParaRPr b="0" baseline="30000" i="0" sz="1200" u="none" cap="none" strike="noStrike">
                <a:solidFill>
                  <a:schemeClr val="dk1"/>
                </a:solidFill>
                <a:latin typeface="Calibri"/>
                <a:ea typeface="Calibri"/>
                <a:cs typeface="Calibri"/>
                <a:sym typeface="Calibri"/>
              </a:endParaRPr>
            </a:p>
          </p:txBody>
        </p:sp>
        <p:sp>
          <p:nvSpPr>
            <p:cNvPr id="2001" name="Google Shape;2001;p37"/>
            <p:cNvSpPr txBox="1"/>
            <p:nvPr/>
          </p:nvSpPr>
          <p:spPr>
            <a:xfrm>
              <a:off x="6925976" y="5067261"/>
              <a:ext cx="380232"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2.0</a:t>
              </a:r>
              <a:endParaRPr b="0" baseline="30000" i="0" sz="1200" u="none" cap="none" strike="noStrike">
                <a:solidFill>
                  <a:schemeClr val="dk1"/>
                </a:solidFill>
                <a:latin typeface="Calibri"/>
                <a:ea typeface="Calibri"/>
                <a:cs typeface="Calibri"/>
                <a:sym typeface="Calibri"/>
              </a:endParaRPr>
            </a:p>
          </p:txBody>
        </p:sp>
        <p:sp>
          <p:nvSpPr>
            <p:cNvPr id="2002" name="Google Shape;2002;p37"/>
            <p:cNvSpPr txBox="1"/>
            <p:nvPr/>
          </p:nvSpPr>
          <p:spPr>
            <a:xfrm>
              <a:off x="8042836" y="5067261"/>
              <a:ext cx="380232"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4.8</a:t>
              </a:r>
              <a:endParaRPr b="0" baseline="30000" i="0" sz="1200" u="none" cap="none" strike="noStrike">
                <a:solidFill>
                  <a:schemeClr val="dk1"/>
                </a:solidFill>
                <a:latin typeface="Calibri"/>
                <a:ea typeface="Calibri"/>
                <a:cs typeface="Calibri"/>
                <a:sym typeface="Calibri"/>
              </a:endParaRPr>
            </a:p>
          </p:txBody>
        </p:sp>
        <p:sp>
          <p:nvSpPr>
            <p:cNvPr id="2003" name="Google Shape;2003;p37"/>
            <p:cNvSpPr txBox="1"/>
            <p:nvPr/>
          </p:nvSpPr>
          <p:spPr>
            <a:xfrm>
              <a:off x="2542457" y="5447150"/>
              <a:ext cx="420308"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2"/>
                </a:buClr>
                <a:buSzPts val="1200"/>
                <a:buFont typeface="Calibri"/>
                <a:buNone/>
              </a:pPr>
              <a:r>
                <a:rPr b="1" i="0" lang="pt-BR" sz="1200" u="none" cap="none" strike="noStrike">
                  <a:solidFill>
                    <a:schemeClr val="lt2"/>
                  </a:solidFill>
                  <a:latin typeface="Calibri"/>
                  <a:ea typeface="Calibri"/>
                  <a:cs typeface="Calibri"/>
                  <a:sym typeface="Calibri"/>
                </a:rPr>
                <a:t>280</a:t>
              </a:r>
              <a:endParaRPr/>
            </a:p>
          </p:txBody>
        </p:sp>
        <p:sp>
          <p:nvSpPr>
            <p:cNvPr id="2004" name="Google Shape;2004;p37"/>
            <p:cNvSpPr txBox="1"/>
            <p:nvPr/>
          </p:nvSpPr>
          <p:spPr>
            <a:xfrm>
              <a:off x="3620002" y="5447150"/>
              <a:ext cx="498855"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1020</a:t>
              </a:r>
              <a:endParaRPr/>
            </a:p>
          </p:txBody>
        </p:sp>
        <p:sp>
          <p:nvSpPr>
            <p:cNvPr id="2005" name="Google Shape;2005;p37"/>
            <p:cNvSpPr txBox="1"/>
            <p:nvPr/>
          </p:nvSpPr>
          <p:spPr>
            <a:xfrm>
              <a:off x="4735312" y="5447150"/>
              <a:ext cx="439544"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630</a:t>
              </a:r>
              <a:endParaRPr/>
            </a:p>
          </p:txBody>
        </p:sp>
        <p:sp>
          <p:nvSpPr>
            <p:cNvPr id="2006" name="Google Shape;2006;p37"/>
            <p:cNvSpPr txBox="1"/>
            <p:nvPr/>
          </p:nvSpPr>
          <p:spPr>
            <a:xfrm>
              <a:off x="5772462" y="5447150"/>
              <a:ext cx="498855"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4200</a:t>
              </a:r>
              <a:endParaRPr/>
            </a:p>
          </p:txBody>
        </p:sp>
        <p:sp>
          <p:nvSpPr>
            <p:cNvPr id="2007" name="Google Shape;2007;p37"/>
            <p:cNvSpPr txBox="1"/>
            <p:nvPr/>
          </p:nvSpPr>
          <p:spPr>
            <a:xfrm>
              <a:off x="6862657" y="5447150"/>
              <a:ext cx="498855"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6600</a:t>
              </a:r>
              <a:endParaRPr/>
            </a:p>
          </p:txBody>
        </p:sp>
        <p:sp>
          <p:nvSpPr>
            <p:cNvPr id="2008" name="Google Shape;2008;p37"/>
            <p:cNvSpPr txBox="1"/>
            <p:nvPr/>
          </p:nvSpPr>
          <p:spPr>
            <a:xfrm>
              <a:off x="7937038" y="5447150"/>
              <a:ext cx="577402"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14400</a:t>
              </a:r>
              <a:endParaRPr/>
            </a:p>
          </p:txBody>
        </p:sp>
        <p:sp>
          <p:nvSpPr>
            <p:cNvPr id="2009" name="Google Shape;2009;p37"/>
            <p:cNvSpPr/>
            <p:nvPr/>
          </p:nvSpPr>
          <p:spPr>
            <a:xfrm>
              <a:off x="393303" y="1753080"/>
              <a:ext cx="6592242"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2"/>
                </a:buClr>
                <a:buSzPts val="2400"/>
                <a:buFont typeface="Lustria"/>
                <a:buNone/>
              </a:pPr>
              <a:r>
                <a:rPr b="0" i="0" lang="pt-BR" sz="2400" u="none" cap="none" strike="noStrike">
                  <a:solidFill>
                    <a:schemeClr val="lt2"/>
                  </a:solidFill>
                  <a:latin typeface="Lustria"/>
                  <a:ea typeface="Lustria"/>
                  <a:cs typeface="Lustria"/>
                  <a:sym typeface="Lustria"/>
                </a:rPr>
                <a:t>  Incidência de trombose na HPN</a:t>
              </a:r>
              <a:endParaRPr/>
            </a:p>
          </p:txBody>
        </p:sp>
        <p:sp>
          <p:nvSpPr>
            <p:cNvPr id="2010" name="Google Shape;2010;p37"/>
            <p:cNvSpPr/>
            <p:nvPr/>
          </p:nvSpPr>
          <p:spPr>
            <a:xfrm>
              <a:off x="531198" y="2104771"/>
              <a:ext cx="2672222" cy="4001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2000"/>
                <a:buFont typeface="Calibri"/>
                <a:buNone/>
              </a:pPr>
              <a:r>
                <a:rPr b="1" i="0" lang="pt-BR" sz="2000" u="none" cap="none" strike="noStrike">
                  <a:solidFill>
                    <a:schemeClr val="dk2"/>
                  </a:solidFill>
                  <a:latin typeface="Calibri"/>
                  <a:ea typeface="Calibri"/>
                  <a:cs typeface="Calibri"/>
                  <a:sym typeface="Calibri"/>
                </a:rPr>
                <a:t>Risco</a:t>
              </a:r>
              <a:r>
                <a:rPr b="0" i="0" lang="pt-BR" sz="2000" u="none" cap="none" strike="noStrike">
                  <a:solidFill>
                    <a:schemeClr val="dk2"/>
                  </a:solidFill>
                  <a:latin typeface="Calibri"/>
                  <a:ea typeface="Calibri"/>
                  <a:cs typeface="Calibri"/>
                  <a:sym typeface="Calibri"/>
                </a:rPr>
                <a:t> relativo máximo</a:t>
              </a:r>
              <a:endParaRPr/>
            </a:p>
          </p:txBody>
        </p:sp>
        <p:grpSp>
          <p:nvGrpSpPr>
            <p:cNvPr id="2011" name="Google Shape;2011;p37"/>
            <p:cNvGrpSpPr/>
            <p:nvPr/>
          </p:nvGrpSpPr>
          <p:grpSpPr>
            <a:xfrm>
              <a:off x="522373" y="4427306"/>
              <a:ext cx="8212485" cy="944227"/>
              <a:chOff x="1169558" y="4049802"/>
              <a:chExt cx="9505740" cy="944227"/>
            </a:xfrm>
          </p:grpSpPr>
          <p:cxnSp>
            <p:nvCxnSpPr>
              <p:cNvPr id="2012" name="Google Shape;2012;p37"/>
              <p:cNvCxnSpPr/>
              <p:nvPr/>
            </p:nvCxnSpPr>
            <p:spPr>
              <a:xfrm>
                <a:off x="2122198" y="4049802"/>
                <a:ext cx="8553100" cy="0"/>
              </a:xfrm>
              <a:prstGeom prst="straightConnector1">
                <a:avLst/>
              </a:prstGeom>
              <a:noFill/>
              <a:ln cap="rnd" cmpd="sng" w="12700">
                <a:solidFill>
                  <a:srgbClr val="BFBFBF"/>
                </a:solidFill>
                <a:prstDash val="solid"/>
                <a:round/>
                <a:headEnd len="sm" w="sm" type="none"/>
                <a:tailEnd len="sm" w="sm" type="none"/>
              </a:ln>
            </p:spPr>
          </p:cxnSp>
          <p:cxnSp>
            <p:nvCxnSpPr>
              <p:cNvPr id="2013" name="Google Shape;2013;p37"/>
              <p:cNvCxnSpPr/>
              <p:nvPr/>
            </p:nvCxnSpPr>
            <p:spPr>
              <a:xfrm>
                <a:off x="1179606" y="4622240"/>
                <a:ext cx="9485644" cy="0"/>
              </a:xfrm>
              <a:prstGeom prst="straightConnector1">
                <a:avLst/>
              </a:prstGeom>
              <a:noFill/>
              <a:ln cap="flat" cmpd="sng" w="9525">
                <a:solidFill>
                  <a:srgbClr val="D8D8D8"/>
                </a:solidFill>
                <a:prstDash val="solid"/>
                <a:miter lim="800000"/>
                <a:headEnd len="sm" w="sm" type="none"/>
                <a:tailEnd len="sm" w="sm" type="none"/>
              </a:ln>
            </p:spPr>
          </p:cxnSp>
          <p:cxnSp>
            <p:nvCxnSpPr>
              <p:cNvPr id="2014" name="Google Shape;2014;p37"/>
              <p:cNvCxnSpPr/>
              <p:nvPr/>
            </p:nvCxnSpPr>
            <p:spPr>
              <a:xfrm>
                <a:off x="1169558" y="4994029"/>
                <a:ext cx="9495692" cy="0"/>
              </a:xfrm>
              <a:prstGeom prst="straightConnector1">
                <a:avLst/>
              </a:prstGeom>
              <a:noFill/>
              <a:ln cap="flat" cmpd="sng" w="9525">
                <a:solidFill>
                  <a:srgbClr val="D8D8D8"/>
                </a:solidFill>
                <a:prstDash val="solid"/>
                <a:miter lim="800000"/>
                <a:headEnd len="sm" w="sm" type="none"/>
                <a:tailEnd len="sm" w="sm" type="none"/>
              </a:ln>
            </p:spPr>
          </p:cxnSp>
        </p:grpSp>
        <p:grpSp>
          <p:nvGrpSpPr>
            <p:cNvPr id="2015" name="Google Shape;2015;p37"/>
            <p:cNvGrpSpPr/>
            <p:nvPr/>
          </p:nvGrpSpPr>
          <p:grpSpPr>
            <a:xfrm flipH="1">
              <a:off x="2031067" y="3501559"/>
              <a:ext cx="223098" cy="223098"/>
              <a:chOff x="6412838" y="1426094"/>
              <a:chExt cx="223098" cy="223098"/>
            </a:xfrm>
          </p:grpSpPr>
          <p:sp>
            <p:nvSpPr>
              <p:cNvPr id="2016" name="Google Shape;2016;p37"/>
              <p:cNvSpPr/>
              <p:nvPr/>
            </p:nvSpPr>
            <p:spPr>
              <a:xfrm>
                <a:off x="6412838" y="1426094"/>
                <a:ext cx="223098" cy="223098"/>
              </a:xfrm>
              <a:prstGeom prst="ellipse">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2017" name="Google Shape;2017;p37"/>
              <p:cNvPicPr preferRelativeResize="0"/>
              <p:nvPr/>
            </p:nvPicPr>
            <p:blipFill rotWithShape="1">
              <a:blip r:embed="rId4">
                <a:alphaModFix/>
              </a:blip>
              <a:srcRect b="0" l="0" r="0" t="0"/>
              <a:stretch/>
            </p:blipFill>
            <p:spPr>
              <a:xfrm>
                <a:off x="6449676" y="1472112"/>
                <a:ext cx="131062" cy="131062"/>
              </a:xfrm>
              <a:prstGeom prst="rect">
                <a:avLst/>
              </a:prstGeom>
              <a:noFill/>
              <a:ln>
                <a:noFill/>
              </a:ln>
            </p:spPr>
          </p:pic>
        </p:grpSp>
      </p:grpSp>
      <p:grpSp>
        <p:nvGrpSpPr>
          <p:cNvPr id="2018" name="Google Shape;2018;p37"/>
          <p:cNvGrpSpPr/>
          <p:nvPr/>
        </p:nvGrpSpPr>
        <p:grpSpPr>
          <a:xfrm>
            <a:off x="8734858" y="1328638"/>
            <a:ext cx="3037772" cy="4788584"/>
            <a:chOff x="8359758" y="1328638"/>
            <a:chExt cx="3037772" cy="4788584"/>
          </a:xfrm>
        </p:grpSpPr>
        <p:sp>
          <p:nvSpPr>
            <p:cNvPr id="2019" name="Google Shape;2019;p37"/>
            <p:cNvSpPr/>
            <p:nvPr/>
          </p:nvSpPr>
          <p:spPr>
            <a:xfrm>
              <a:off x="9069812" y="2041110"/>
              <a:ext cx="2327718" cy="4076112"/>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20" name="Google Shape;2020;p37"/>
            <p:cNvSpPr txBox="1"/>
            <p:nvPr/>
          </p:nvSpPr>
          <p:spPr>
            <a:xfrm>
              <a:off x="9219584" y="4405488"/>
              <a:ext cx="1992023" cy="1428148"/>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lt1"/>
                </a:buClr>
                <a:buSzPts val="1400"/>
                <a:buFont typeface="Calibri"/>
                <a:buNone/>
              </a:pPr>
              <a:r>
                <a:rPr b="0" i="0" lang="pt-BR" sz="1400" u="none" cap="none" strike="noStrike">
                  <a:solidFill>
                    <a:schemeClr val="lt1"/>
                  </a:solidFill>
                  <a:latin typeface="Calibri"/>
                  <a:ea typeface="Calibri"/>
                  <a:cs typeface="Calibri"/>
                  <a:sym typeface="Calibri"/>
                </a:rPr>
                <a:t>O risco relativo de</a:t>
              </a:r>
              <a:r>
                <a:rPr b="1" lang="pt-BR" sz="1400">
                  <a:solidFill>
                    <a:schemeClr val="lt1"/>
                  </a:solidFill>
                  <a:latin typeface="Calibri"/>
                  <a:ea typeface="Calibri"/>
                  <a:cs typeface="Calibri"/>
                  <a:sym typeface="Calibri"/>
                </a:rPr>
                <a:t> evento tromboembólico</a:t>
              </a:r>
              <a:r>
                <a:rPr b="1" i="0" lang="pt-BR" sz="1400" u="none" cap="none" strike="noStrike">
                  <a:solidFill>
                    <a:schemeClr val="lt1"/>
                  </a:solidFill>
                  <a:latin typeface="Calibri"/>
                  <a:ea typeface="Calibri"/>
                  <a:cs typeface="Calibri"/>
                  <a:sym typeface="Calibri"/>
                </a:rPr>
                <a:t> em pacientes com HPN é aproximadamente </a:t>
              </a:r>
              <a:br>
                <a:rPr b="1" i="0" lang="pt-BR" sz="1400" u="none" cap="none" strike="noStrike">
                  <a:solidFill>
                    <a:schemeClr val="lt1"/>
                  </a:solidFill>
                  <a:latin typeface="Calibri"/>
                  <a:ea typeface="Calibri"/>
                  <a:cs typeface="Calibri"/>
                  <a:sym typeface="Calibri"/>
                </a:rPr>
              </a:br>
              <a:r>
                <a:rPr b="1" i="0" lang="pt-BR" sz="1800" u="none" cap="none" strike="noStrike">
                  <a:solidFill>
                    <a:srgbClr val="FFCF5D"/>
                  </a:solidFill>
                  <a:latin typeface="Lustria"/>
                  <a:ea typeface="Lustria"/>
                  <a:cs typeface="Lustria"/>
                  <a:sym typeface="Lustria"/>
                </a:rPr>
                <a:t>62 vezes maior </a:t>
              </a:r>
              <a:r>
                <a:rPr b="0" i="0" lang="pt-BR" sz="1400" u="none" cap="none" strike="noStrike">
                  <a:solidFill>
                    <a:schemeClr val="lt1"/>
                  </a:solidFill>
                  <a:latin typeface="Calibri"/>
                  <a:ea typeface="Calibri"/>
                  <a:cs typeface="Calibri"/>
                  <a:sym typeface="Calibri"/>
                </a:rPr>
                <a:t>do que aquele da população geral</a:t>
              </a:r>
              <a:endParaRPr/>
            </a:p>
          </p:txBody>
        </p:sp>
        <p:pic>
          <p:nvPicPr>
            <p:cNvPr descr="Colar de flores&#10;&#10;Descrição gerada automaticamente com confiança média" id="2021" name="Google Shape;2021;p37"/>
            <p:cNvPicPr preferRelativeResize="0"/>
            <p:nvPr/>
          </p:nvPicPr>
          <p:blipFill rotWithShape="1">
            <a:blip r:embed="rId5">
              <a:alphaModFix/>
            </a:blip>
            <a:srcRect b="0" l="0" r="0" t="0"/>
            <a:stretch/>
          </p:blipFill>
          <p:spPr>
            <a:xfrm>
              <a:off x="8359758" y="1328638"/>
              <a:ext cx="2432799" cy="2709712"/>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983"/>
                                        </p:tgtEl>
                                        <p:attrNameLst>
                                          <p:attrName>style.visibility</p:attrName>
                                        </p:attrNameLst>
                                      </p:cBhvr>
                                      <p:to>
                                        <p:strVal val="visible"/>
                                      </p:to>
                                    </p:set>
                                    <p:animEffect filter="fade" transition="in">
                                      <p:cBhvr>
                                        <p:cTn dur="500"/>
                                        <p:tgtEl>
                                          <p:spTgt spid="1983"/>
                                        </p:tgtEl>
                                      </p:cBhvr>
                                    </p:animEffect>
                                  </p:childTnLst>
                                </p:cTn>
                              </p:par>
                              <p:par>
                                <p:cTn fill="hold" nodeType="withEffect" presetClass="entr" presetID="10" presetSubtype="0">
                                  <p:stCondLst>
                                    <p:cond delay="0"/>
                                  </p:stCondLst>
                                  <p:childTnLst>
                                    <p:set>
                                      <p:cBhvr>
                                        <p:cTn dur="1" fill="hold">
                                          <p:stCondLst>
                                            <p:cond delay="0"/>
                                          </p:stCondLst>
                                        </p:cTn>
                                        <p:tgtEl>
                                          <p:spTgt spid="1987"/>
                                        </p:tgtEl>
                                        <p:attrNameLst>
                                          <p:attrName>style.visibility</p:attrName>
                                        </p:attrNameLst>
                                      </p:cBhvr>
                                      <p:to>
                                        <p:strVal val="visible"/>
                                      </p:to>
                                    </p:set>
                                    <p:animEffect filter="fade" transition="in">
                                      <p:cBhvr>
                                        <p:cTn dur="500"/>
                                        <p:tgtEl>
                                          <p:spTgt spid="1987"/>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018"/>
                                        </p:tgtEl>
                                        <p:attrNameLst>
                                          <p:attrName>style.visibility</p:attrName>
                                        </p:attrNameLst>
                                      </p:cBhvr>
                                      <p:to>
                                        <p:strVal val="visible"/>
                                      </p:to>
                                    </p:set>
                                    <p:animEffect filter="fade" transition="in">
                                      <p:cBhvr>
                                        <p:cTn dur="500"/>
                                        <p:tgtEl>
                                          <p:spTgt spid="20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6" name="Shape 2026"/>
        <p:cNvGrpSpPr/>
        <p:nvPr/>
      </p:nvGrpSpPr>
      <p:grpSpPr>
        <a:xfrm>
          <a:off x="0" y="0"/>
          <a:ext cx="0" cy="0"/>
          <a:chOff x="0" y="0"/>
          <a:chExt cx="0" cy="0"/>
        </a:xfrm>
      </p:grpSpPr>
      <p:sp>
        <p:nvSpPr>
          <p:cNvPr id="2027" name="Google Shape;2027;p38"/>
          <p:cNvSpPr/>
          <p:nvPr/>
        </p:nvSpPr>
        <p:spPr>
          <a:xfrm flipH="1">
            <a:off x="803236" y="1474005"/>
            <a:ext cx="10518852" cy="448430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028" name="Google Shape;2028;p38"/>
          <p:cNvSpPr txBox="1"/>
          <p:nvPr/>
        </p:nvSpPr>
        <p:spPr>
          <a:xfrm>
            <a:off x="296269" y="385036"/>
            <a:ext cx="6410960"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Trombose</a:t>
            </a:r>
            <a:endParaRPr/>
          </a:p>
        </p:txBody>
      </p:sp>
      <p:sp>
        <p:nvSpPr>
          <p:cNvPr id="2029" name="Google Shape;2029;p3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Adaptado de Parker C et al. Blood . 2005; 106 (12): 3699-3709</a:t>
            </a:r>
            <a:endParaRPr/>
          </a:p>
        </p:txBody>
      </p:sp>
      <p:sp>
        <p:nvSpPr>
          <p:cNvPr id="2030" name="Google Shape;2030;p38"/>
          <p:cNvSpPr txBox="1"/>
          <p:nvPr/>
        </p:nvSpPr>
        <p:spPr>
          <a:xfrm>
            <a:off x="296269" y="708321"/>
            <a:ext cx="355962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Quando investigar HPN</a:t>
            </a:r>
            <a:endParaRPr baseline="30000" sz="2800">
              <a:solidFill>
                <a:srgbClr val="003865"/>
              </a:solidFill>
              <a:latin typeface="Calibri"/>
              <a:ea typeface="Calibri"/>
              <a:cs typeface="Calibri"/>
              <a:sym typeface="Calibri"/>
            </a:endParaRPr>
          </a:p>
        </p:txBody>
      </p:sp>
      <p:sp>
        <p:nvSpPr>
          <p:cNvPr id="2031" name="Google Shape;2031;p38"/>
          <p:cNvSpPr/>
          <p:nvPr/>
        </p:nvSpPr>
        <p:spPr>
          <a:xfrm>
            <a:off x="1113612" y="1733905"/>
            <a:ext cx="935022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2"/>
              </a:buClr>
              <a:buSzPts val="2400"/>
              <a:buFont typeface="Lustria"/>
              <a:buNone/>
            </a:pPr>
            <a:r>
              <a:rPr b="1" i="0" lang="pt-BR" sz="2400" u="none" cap="none" strike="noStrike">
                <a:solidFill>
                  <a:schemeClr val="lt2"/>
                </a:solidFill>
                <a:latin typeface="Lustria"/>
                <a:ea typeface="Lustria"/>
                <a:cs typeface="Lustria"/>
                <a:sym typeface="Lustria"/>
              </a:rPr>
              <a:t>Diagnóstico e manejo </a:t>
            </a:r>
            <a:r>
              <a:rPr b="0" i="0" lang="pt-BR" sz="2400" u="none" cap="none" strike="noStrike">
                <a:solidFill>
                  <a:schemeClr val="lt2"/>
                </a:solidFill>
                <a:latin typeface="Lustria"/>
                <a:ea typeface="Lustria"/>
                <a:cs typeface="Lustria"/>
                <a:sym typeface="Lustria"/>
              </a:rPr>
              <a:t>da hemoglobinúria paroxística noturna</a:t>
            </a:r>
            <a:endParaRPr/>
          </a:p>
        </p:txBody>
      </p:sp>
      <p:grpSp>
        <p:nvGrpSpPr>
          <p:cNvPr id="2032" name="Google Shape;2032;p38"/>
          <p:cNvGrpSpPr/>
          <p:nvPr/>
        </p:nvGrpSpPr>
        <p:grpSpPr>
          <a:xfrm>
            <a:off x="6956345" y="2584493"/>
            <a:ext cx="4238825" cy="3172683"/>
            <a:chOff x="6956345" y="2584493"/>
            <a:chExt cx="4238825" cy="3172683"/>
          </a:xfrm>
        </p:grpSpPr>
        <p:sp>
          <p:nvSpPr>
            <p:cNvPr id="2033" name="Google Shape;2033;p38"/>
            <p:cNvSpPr/>
            <p:nvPr/>
          </p:nvSpPr>
          <p:spPr>
            <a:xfrm>
              <a:off x="6956345" y="2584493"/>
              <a:ext cx="4238825" cy="317268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descr="Colar de flores&#10;&#10;Descrição gerada automaticamente com confiança média" id="2034" name="Google Shape;2034;p38"/>
            <p:cNvPicPr preferRelativeResize="0"/>
            <p:nvPr/>
          </p:nvPicPr>
          <p:blipFill rotWithShape="1">
            <a:blip r:embed="rId3">
              <a:alphaModFix/>
            </a:blip>
            <a:srcRect b="0" l="0" r="0" t="0"/>
            <a:stretch/>
          </p:blipFill>
          <p:spPr>
            <a:xfrm>
              <a:off x="7064220" y="2686368"/>
              <a:ext cx="802138" cy="893441"/>
            </a:xfrm>
            <a:prstGeom prst="rect">
              <a:avLst/>
            </a:prstGeom>
            <a:noFill/>
            <a:ln>
              <a:noFill/>
            </a:ln>
          </p:spPr>
        </p:pic>
        <p:sp>
          <p:nvSpPr>
            <p:cNvPr id="2035" name="Google Shape;2035;p38"/>
            <p:cNvSpPr/>
            <p:nvPr/>
          </p:nvSpPr>
          <p:spPr>
            <a:xfrm>
              <a:off x="7968879" y="2779914"/>
              <a:ext cx="2914095" cy="706347"/>
            </a:xfrm>
            <a:prstGeom prst="rect">
              <a:avLst/>
            </a:prstGeom>
            <a:noFill/>
            <a:ln>
              <a:noFill/>
            </a:ln>
          </p:spPr>
          <p:txBody>
            <a:bodyPr anchorCtr="0" anchor="t" bIns="45700" lIns="91425" spcFirstLastPara="1" rIns="91425" wrap="square" tIns="45700">
              <a:spAutoFit/>
            </a:bodyPr>
            <a:lstStyle/>
            <a:p>
              <a:pPr indent="0" lvl="0" marL="0" marR="0" rtl="0" algn="l">
                <a:lnSpc>
                  <a:spcPct val="95000"/>
                </a:lnSpc>
                <a:spcBef>
                  <a:spcPts val="0"/>
                </a:spcBef>
                <a:spcAft>
                  <a:spcPts val="0"/>
                </a:spcAft>
                <a:buNone/>
              </a:pPr>
              <a:r>
                <a:rPr b="0" i="0" lang="pt-BR" sz="1400" u="none" cap="none" strike="noStrike">
                  <a:solidFill>
                    <a:schemeClr val="lt1"/>
                  </a:solidFill>
                  <a:latin typeface="Calibri"/>
                  <a:ea typeface="Calibri"/>
                  <a:cs typeface="Calibri"/>
                  <a:sym typeface="Calibri"/>
                </a:rPr>
                <a:t>*Pacientes com HPN e </a:t>
              </a:r>
              <a:r>
                <a:rPr b="1" i="0" lang="pt-BR" sz="1400" u="none" cap="none" strike="noStrike">
                  <a:solidFill>
                    <a:schemeClr val="lt1"/>
                  </a:solidFill>
                  <a:latin typeface="Calibri"/>
                  <a:ea typeface="Calibri"/>
                  <a:cs typeface="Calibri"/>
                  <a:sym typeface="Calibri"/>
                </a:rPr>
                <a:t>trombose</a:t>
              </a:r>
              <a:r>
                <a:rPr b="1" i="0" lang="pt-BR" sz="1400" u="none" cap="none" strike="noStrike">
                  <a:solidFill>
                    <a:schemeClr val="lt1"/>
                  </a:solidFill>
                  <a:latin typeface="Calibri"/>
                  <a:ea typeface="Calibri"/>
                  <a:cs typeface="Calibri"/>
                  <a:sym typeface="Calibri"/>
                </a:rPr>
                <a:t> geralmente tem um clone relativamente alto</a:t>
              </a:r>
              <a:endParaRPr sz="1400">
                <a:solidFill>
                  <a:schemeClr val="lt1"/>
                </a:solidFill>
                <a:latin typeface="Calibri"/>
                <a:ea typeface="Calibri"/>
                <a:cs typeface="Calibri"/>
                <a:sym typeface="Calibri"/>
              </a:endParaRPr>
            </a:p>
          </p:txBody>
        </p:sp>
        <p:sp>
          <p:nvSpPr>
            <p:cNvPr id="2036" name="Google Shape;2036;p38"/>
            <p:cNvSpPr/>
            <p:nvPr/>
          </p:nvSpPr>
          <p:spPr>
            <a:xfrm>
              <a:off x="7054807" y="3728725"/>
              <a:ext cx="3980107" cy="1854867"/>
            </a:xfrm>
            <a:prstGeom prst="rect">
              <a:avLst/>
            </a:prstGeom>
            <a:noFill/>
            <a:ln>
              <a:noFill/>
            </a:ln>
          </p:spPr>
          <p:txBody>
            <a:bodyPr anchorCtr="0" anchor="t" bIns="45700" lIns="91425" spcFirstLastPara="1" rIns="91425" wrap="square" tIns="45700">
              <a:spAutoFit/>
            </a:bodyPr>
            <a:lstStyle/>
            <a:p>
              <a:pPr indent="0" lvl="0" marL="0" marR="0" rtl="0" algn="l">
                <a:lnSpc>
                  <a:spcPct val="95000"/>
                </a:lnSpc>
                <a:spcBef>
                  <a:spcPts val="0"/>
                </a:spcBef>
                <a:spcAft>
                  <a:spcPts val="0"/>
                </a:spcAft>
                <a:buNone/>
              </a:pPr>
              <a:r>
                <a:rPr lang="pt-BR" sz="1200">
                  <a:solidFill>
                    <a:schemeClr val="lt1"/>
                  </a:solidFill>
                  <a:latin typeface="Calibri"/>
                  <a:ea typeface="Calibri"/>
                  <a:cs typeface="Calibri"/>
                  <a:sym typeface="Calibri"/>
                </a:rPr>
                <a:t>Portanto, a maioria dos pacientes com trombose terá evidência clinicamente aparente de </a:t>
              </a:r>
              <a:r>
                <a:rPr b="1" lang="pt-BR" sz="1200">
                  <a:solidFill>
                    <a:schemeClr val="lt1"/>
                  </a:solidFill>
                  <a:latin typeface="Calibri"/>
                  <a:ea typeface="Calibri"/>
                  <a:cs typeface="Calibri"/>
                  <a:sym typeface="Calibri"/>
                </a:rPr>
                <a:t>hemólise intravascular</a:t>
              </a:r>
              <a:r>
                <a:rPr lang="pt-BR" sz="1200">
                  <a:solidFill>
                    <a:schemeClr val="lt1"/>
                  </a:solidFill>
                  <a:latin typeface="Calibri"/>
                  <a:ea typeface="Calibri"/>
                  <a:cs typeface="Calibri"/>
                  <a:sym typeface="Calibri"/>
                </a:rPr>
                <a:t>. </a:t>
              </a:r>
              <a:endParaRPr/>
            </a:p>
            <a:p>
              <a:pPr indent="0" lvl="0" marL="0" marR="0" rtl="0" algn="l">
                <a:lnSpc>
                  <a:spcPct val="95000"/>
                </a:lnSpc>
                <a:spcBef>
                  <a:spcPts val="1400"/>
                </a:spcBef>
                <a:spcAft>
                  <a:spcPts val="0"/>
                </a:spcAft>
                <a:buNone/>
              </a:pPr>
              <a:r>
                <a:rPr lang="pt-BR" sz="1200">
                  <a:solidFill>
                    <a:schemeClr val="lt1"/>
                  </a:solidFill>
                  <a:latin typeface="Calibri"/>
                  <a:ea typeface="Calibri"/>
                  <a:cs typeface="Calibri"/>
                  <a:sym typeface="Calibri"/>
                </a:rPr>
                <a:t>Pacientes com </a:t>
              </a:r>
              <a:r>
                <a:rPr b="1" lang="pt-BR" sz="1200">
                  <a:solidFill>
                    <a:schemeClr val="lt1"/>
                  </a:solidFill>
                  <a:latin typeface="Calibri"/>
                  <a:ea typeface="Calibri"/>
                  <a:cs typeface="Calibri"/>
                  <a:sym typeface="Calibri"/>
                </a:rPr>
                <a:t>HPN tipo II </a:t>
              </a:r>
              <a:r>
                <a:rPr lang="pt-BR" sz="1200">
                  <a:solidFill>
                    <a:schemeClr val="lt1"/>
                  </a:solidFill>
                  <a:latin typeface="Calibri"/>
                  <a:ea typeface="Calibri"/>
                  <a:cs typeface="Calibri"/>
                  <a:sym typeface="Calibri"/>
                </a:rPr>
                <a:t>primariamente ou exclusivamente, representam </a:t>
              </a:r>
              <a:r>
                <a:rPr b="1" lang="pt-BR" sz="1200">
                  <a:solidFill>
                    <a:schemeClr val="lt1"/>
                  </a:solidFill>
                  <a:latin typeface="Calibri"/>
                  <a:ea typeface="Calibri"/>
                  <a:cs typeface="Calibri"/>
                  <a:sym typeface="Calibri"/>
                </a:rPr>
                <a:t>exceção -</a:t>
              </a:r>
              <a:r>
                <a:rPr lang="pt-BR" sz="1200">
                  <a:solidFill>
                    <a:schemeClr val="lt1"/>
                  </a:solidFill>
                  <a:latin typeface="Calibri"/>
                  <a:ea typeface="Calibri"/>
                  <a:cs typeface="Calibri"/>
                  <a:sym typeface="Calibri"/>
                </a:rPr>
                <a:t> neste caso, </a:t>
              </a:r>
              <a:r>
                <a:rPr b="1" lang="pt-BR" sz="1200">
                  <a:solidFill>
                    <a:schemeClr val="lt1"/>
                  </a:solidFill>
                  <a:latin typeface="Calibri"/>
                  <a:ea typeface="Calibri"/>
                  <a:cs typeface="Calibri"/>
                  <a:sym typeface="Calibri"/>
                </a:rPr>
                <a:t>os pacientes podem ter um clone HPN com apenas evidência clínica súbita de hemólise espontânea. </a:t>
              </a:r>
              <a:endParaRPr/>
            </a:p>
            <a:p>
              <a:pPr indent="0" lvl="0" marL="0" marR="0" rtl="0" algn="l">
                <a:lnSpc>
                  <a:spcPct val="95000"/>
                </a:lnSpc>
                <a:spcBef>
                  <a:spcPts val="1400"/>
                </a:spcBef>
                <a:spcAft>
                  <a:spcPts val="0"/>
                </a:spcAft>
                <a:buNone/>
              </a:pPr>
              <a:r>
                <a:rPr b="1" lang="pt-BR" sz="1200">
                  <a:solidFill>
                    <a:schemeClr val="lt1"/>
                  </a:solidFill>
                  <a:latin typeface="Calibri"/>
                  <a:ea typeface="Calibri"/>
                  <a:cs typeface="Calibri"/>
                  <a:sym typeface="Calibri"/>
                </a:rPr>
                <a:t>Trombose arterial </a:t>
              </a:r>
              <a:r>
                <a:rPr lang="pt-BR" sz="1200">
                  <a:solidFill>
                    <a:schemeClr val="lt1"/>
                  </a:solidFill>
                  <a:latin typeface="Calibri"/>
                  <a:ea typeface="Calibri"/>
                  <a:cs typeface="Calibri"/>
                  <a:sym typeface="Calibri"/>
                </a:rPr>
                <a:t>tem sido observada em pacientes com HPN mas são incomuns comparadas com trombose venosa.</a:t>
              </a:r>
              <a:endParaRPr/>
            </a:p>
          </p:txBody>
        </p:sp>
      </p:grpSp>
      <p:grpSp>
        <p:nvGrpSpPr>
          <p:cNvPr id="2037" name="Google Shape;2037;p38"/>
          <p:cNvGrpSpPr/>
          <p:nvPr/>
        </p:nvGrpSpPr>
        <p:grpSpPr>
          <a:xfrm>
            <a:off x="734053" y="2584493"/>
            <a:ext cx="5912406" cy="3172683"/>
            <a:chOff x="734053" y="2584493"/>
            <a:chExt cx="5912406" cy="3172683"/>
          </a:xfrm>
        </p:grpSpPr>
        <p:sp>
          <p:nvSpPr>
            <p:cNvPr id="2038" name="Google Shape;2038;p38"/>
            <p:cNvSpPr txBox="1"/>
            <p:nvPr/>
          </p:nvSpPr>
          <p:spPr>
            <a:xfrm>
              <a:off x="734053" y="3218317"/>
              <a:ext cx="2327719" cy="618631"/>
            </a:xfrm>
            <a:prstGeom prst="rect">
              <a:avLst/>
            </a:prstGeom>
            <a:noFill/>
            <a:ln>
              <a:noFill/>
            </a:ln>
          </p:spPr>
          <p:txBody>
            <a:bodyPr anchorCtr="0" anchor="t" bIns="45700" lIns="91425" spcFirstLastPara="1" rIns="91425" wrap="square" tIns="45700">
              <a:spAutoFit/>
            </a:bodyPr>
            <a:lstStyle/>
            <a:p>
              <a:pPr indent="0" lvl="0" marL="0" marR="0" rtl="0" algn="r">
                <a:lnSpc>
                  <a:spcPct val="95000"/>
                </a:lnSpc>
                <a:spcBef>
                  <a:spcPts val="0"/>
                </a:spcBef>
                <a:spcAft>
                  <a:spcPts val="0"/>
                </a:spcAft>
                <a:buClr>
                  <a:srgbClr val="DB3040"/>
                </a:buClr>
                <a:buSzPts val="1800"/>
                <a:buFont typeface="Lustria"/>
                <a:buNone/>
              </a:pPr>
              <a:r>
                <a:rPr b="0" i="0" lang="pt-BR" sz="1800" u="none" cap="none" strike="noStrike">
                  <a:solidFill>
                    <a:schemeClr val="dk2"/>
                  </a:solidFill>
                  <a:latin typeface="Lustria"/>
                  <a:ea typeface="Lustria"/>
                  <a:cs typeface="Lustria"/>
                  <a:sym typeface="Lustria"/>
                </a:rPr>
                <a:t>Quem deve ser </a:t>
              </a:r>
              <a:r>
                <a:rPr lang="pt-BR" sz="1800">
                  <a:solidFill>
                    <a:schemeClr val="dk2"/>
                  </a:solidFill>
                  <a:latin typeface="Lustria"/>
                  <a:ea typeface="Lustria"/>
                  <a:cs typeface="Lustria"/>
                  <a:sym typeface="Lustria"/>
                </a:rPr>
                <a:t>testado</a:t>
              </a:r>
              <a:r>
                <a:rPr b="0" i="0" lang="pt-BR" sz="1800" u="none" cap="none" strike="noStrike">
                  <a:solidFill>
                    <a:schemeClr val="dk2"/>
                  </a:solidFill>
                  <a:latin typeface="Lustria"/>
                  <a:ea typeface="Lustria"/>
                  <a:cs typeface="Lustria"/>
                  <a:sym typeface="Lustria"/>
                </a:rPr>
                <a:t> para </a:t>
              </a:r>
              <a:r>
                <a:rPr b="1" i="0" lang="pt-BR" sz="1800" u="none" cap="none" strike="noStrike">
                  <a:solidFill>
                    <a:schemeClr val="dk2"/>
                  </a:solidFill>
                  <a:latin typeface="Lustria"/>
                  <a:ea typeface="Lustria"/>
                  <a:cs typeface="Lustria"/>
                  <a:sym typeface="Lustria"/>
                </a:rPr>
                <a:t>HPN?</a:t>
              </a:r>
              <a:endParaRPr/>
            </a:p>
          </p:txBody>
        </p:sp>
        <p:sp>
          <p:nvSpPr>
            <p:cNvPr id="2039" name="Google Shape;2039;p38"/>
            <p:cNvSpPr/>
            <p:nvPr/>
          </p:nvSpPr>
          <p:spPr>
            <a:xfrm>
              <a:off x="2814527" y="2584493"/>
              <a:ext cx="3702050" cy="3172683"/>
            </a:xfrm>
            <a:custGeom>
              <a:rect b="b" l="l" r="r" t="t"/>
              <a:pathLst>
                <a:path extrusionOk="0" h="2895600" w="3702050">
                  <a:moveTo>
                    <a:pt x="0" y="495300"/>
                  </a:moveTo>
                  <a:lnTo>
                    <a:pt x="0" y="0"/>
                  </a:lnTo>
                  <a:lnTo>
                    <a:pt x="3702050" y="0"/>
                  </a:lnTo>
                  <a:lnTo>
                    <a:pt x="3702050" y="2895600"/>
                  </a:lnTo>
                  <a:lnTo>
                    <a:pt x="6350" y="2895600"/>
                  </a:lnTo>
                  <a:lnTo>
                    <a:pt x="6350" y="1314450"/>
                  </a:lnTo>
                </a:path>
              </a:pathLst>
            </a:cu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40" name="Google Shape;2040;p38"/>
            <p:cNvSpPr/>
            <p:nvPr/>
          </p:nvSpPr>
          <p:spPr>
            <a:xfrm>
              <a:off x="3812683" y="2756652"/>
              <a:ext cx="2833776"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DB3040"/>
                </a:buClr>
                <a:buSzPts val="1200"/>
                <a:buFont typeface="Calibri"/>
                <a:buNone/>
              </a:pPr>
              <a:r>
                <a:rPr b="1" i="0" lang="pt-BR" sz="1200" u="none" cap="none" strike="noStrike">
                  <a:solidFill>
                    <a:schemeClr val="lt2"/>
                  </a:solidFill>
                  <a:latin typeface="Calibri"/>
                  <a:ea typeface="Calibri"/>
                  <a:cs typeface="Calibri"/>
                  <a:sym typeface="Calibri"/>
                </a:rPr>
                <a:t>Pacientes com trombose venosa envolvendo sítios incomuns*</a:t>
              </a:r>
              <a:endParaRPr/>
            </a:p>
          </p:txBody>
        </p:sp>
        <p:sp>
          <p:nvSpPr>
            <p:cNvPr id="2041" name="Google Shape;2041;p38"/>
            <p:cNvSpPr/>
            <p:nvPr/>
          </p:nvSpPr>
          <p:spPr>
            <a:xfrm>
              <a:off x="3812683" y="3425327"/>
              <a:ext cx="2833776"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Síndrome de Budd-Chiari</a:t>
              </a:r>
              <a:endParaRPr/>
            </a:p>
          </p:txBody>
        </p:sp>
        <p:sp>
          <p:nvSpPr>
            <p:cNvPr id="2042" name="Google Shape;2042;p38"/>
            <p:cNvSpPr/>
            <p:nvPr/>
          </p:nvSpPr>
          <p:spPr>
            <a:xfrm>
              <a:off x="3812683" y="3938228"/>
              <a:ext cx="2833776"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Outros sites intra-abdominais</a:t>
              </a:r>
              <a:br>
                <a:rPr lang="pt-BR" sz="1200">
                  <a:solidFill>
                    <a:schemeClr val="dk1"/>
                  </a:solidFill>
                  <a:latin typeface="Calibri"/>
                  <a:ea typeface="Calibri"/>
                  <a:cs typeface="Calibri"/>
                  <a:sym typeface="Calibri"/>
                </a:rPr>
              </a:br>
              <a:r>
                <a:rPr lang="pt-BR" sz="1200">
                  <a:solidFill>
                    <a:schemeClr val="dk1"/>
                  </a:solidFill>
                  <a:latin typeface="Calibri"/>
                  <a:ea typeface="Calibri"/>
                  <a:cs typeface="Calibri"/>
                  <a:sym typeface="Calibri"/>
                </a:rPr>
                <a:t>(ex: veias portais ou mesentéricas)</a:t>
              </a:r>
              <a:endParaRPr/>
            </a:p>
          </p:txBody>
        </p:sp>
        <p:sp>
          <p:nvSpPr>
            <p:cNvPr id="2043" name="Google Shape;2043;p38"/>
            <p:cNvSpPr/>
            <p:nvPr/>
          </p:nvSpPr>
          <p:spPr>
            <a:xfrm>
              <a:off x="3812683" y="4648314"/>
              <a:ext cx="2833776"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Veias cerebrais</a:t>
              </a:r>
              <a:endParaRPr sz="1200">
                <a:solidFill>
                  <a:schemeClr val="dk1"/>
                </a:solidFill>
                <a:latin typeface="Calibri"/>
                <a:ea typeface="Calibri"/>
                <a:cs typeface="Calibri"/>
                <a:sym typeface="Calibri"/>
              </a:endParaRPr>
            </a:p>
          </p:txBody>
        </p:sp>
        <p:sp>
          <p:nvSpPr>
            <p:cNvPr id="2044" name="Google Shape;2044;p38"/>
            <p:cNvSpPr/>
            <p:nvPr/>
          </p:nvSpPr>
          <p:spPr>
            <a:xfrm>
              <a:off x="3812683" y="5252182"/>
              <a:ext cx="2833776"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Veias da derme</a:t>
              </a:r>
              <a:endParaRPr sz="1200">
                <a:solidFill>
                  <a:schemeClr val="dk1"/>
                </a:solidFill>
                <a:latin typeface="Calibri"/>
                <a:ea typeface="Calibri"/>
                <a:cs typeface="Calibri"/>
                <a:sym typeface="Calibri"/>
              </a:endParaRPr>
            </a:p>
          </p:txBody>
        </p:sp>
        <p:sp>
          <p:nvSpPr>
            <p:cNvPr id="2045" name="Google Shape;2045;p38"/>
            <p:cNvSpPr/>
            <p:nvPr/>
          </p:nvSpPr>
          <p:spPr>
            <a:xfrm>
              <a:off x="3312063" y="2756652"/>
              <a:ext cx="500620" cy="500622"/>
            </a:xfrm>
            <a:prstGeom prst="ellipse">
              <a:avLst/>
            </a:prstGeom>
            <a:solidFill>
              <a:schemeClr val="lt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46" name="Google Shape;2046;p38"/>
            <p:cNvSpPr/>
            <p:nvPr/>
          </p:nvSpPr>
          <p:spPr>
            <a:xfrm>
              <a:off x="3312063" y="3352582"/>
              <a:ext cx="500620" cy="50062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47" name="Google Shape;2047;p38"/>
            <p:cNvSpPr/>
            <p:nvPr/>
          </p:nvSpPr>
          <p:spPr>
            <a:xfrm>
              <a:off x="3312063" y="3948512"/>
              <a:ext cx="500620" cy="50062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48" name="Google Shape;2048;p38"/>
            <p:cNvSpPr/>
            <p:nvPr/>
          </p:nvSpPr>
          <p:spPr>
            <a:xfrm>
              <a:off x="3312063" y="4544442"/>
              <a:ext cx="500620" cy="50062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49" name="Google Shape;2049;p38"/>
            <p:cNvSpPr/>
            <p:nvPr/>
          </p:nvSpPr>
          <p:spPr>
            <a:xfrm>
              <a:off x="3312063" y="5140371"/>
              <a:ext cx="500620" cy="50062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2050" name="Google Shape;2050;p38"/>
            <p:cNvGrpSpPr/>
            <p:nvPr/>
          </p:nvGrpSpPr>
          <p:grpSpPr>
            <a:xfrm>
              <a:off x="3409281" y="4616441"/>
              <a:ext cx="293934" cy="327015"/>
              <a:chOff x="7002412" y="-16510"/>
              <a:chExt cx="722362" cy="803660"/>
            </a:xfrm>
          </p:grpSpPr>
          <p:sp>
            <p:nvSpPr>
              <p:cNvPr id="2051" name="Google Shape;2051;p38"/>
              <p:cNvSpPr/>
              <p:nvPr/>
            </p:nvSpPr>
            <p:spPr>
              <a:xfrm>
                <a:off x="7095688" y="236331"/>
                <a:ext cx="197442" cy="195112"/>
              </a:xfrm>
              <a:custGeom>
                <a:rect b="b" l="l" r="r" t="t"/>
                <a:pathLst>
                  <a:path extrusionOk="0" h="195112" w="197442">
                    <a:moveTo>
                      <a:pt x="118915" y="153887"/>
                    </a:moveTo>
                    <a:cubicBezTo>
                      <a:pt x="125016" y="145255"/>
                      <a:pt x="128142" y="135731"/>
                      <a:pt x="128886" y="125908"/>
                    </a:cubicBezTo>
                    <a:cubicBezTo>
                      <a:pt x="152402" y="122633"/>
                      <a:pt x="175023" y="112067"/>
                      <a:pt x="192883" y="94654"/>
                    </a:cubicBezTo>
                    <a:cubicBezTo>
                      <a:pt x="198836" y="88999"/>
                      <a:pt x="198985" y="79473"/>
                      <a:pt x="193180" y="73670"/>
                    </a:cubicBezTo>
                    <a:cubicBezTo>
                      <a:pt x="187376" y="67717"/>
                      <a:pt x="178000" y="67568"/>
                      <a:pt x="172196" y="73372"/>
                    </a:cubicBezTo>
                    <a:cubicBezTo>
                      <a:pt x="147640" y="97185"/>
                      <a:pt x="111623" y="103882"/>
                      <a:pt x="80369" y="90488"/>
                    </a:cubicBezTo>
                    <a:cubicBezTo>
                      <a:pt x="50157" y="77539"/>
                      <a:pt x="30363" y="47625"/>
                      <a:pt x="29768" y="14585"/>
                    </a:cubicBezTo>
                    <a:cubicBezTo>
                      <a:pt x="29768" y="6399"/>
                      <a:pt x="22922" y="0"/>
                      <a:pt x="14885" y="0"/>
                    </a:cubicBezTo>
                    <a:lnTo>
                      <a:pt x="14587" y="0"/>
                    </a:lnTo>
                    <a:cubicBezTo>
                      <a:pt x="6402" y="0"/>
                      <a:pt x="-147" y="6846"/>
                      <a:pt x="3" y="15181"/>
                    </a:cubicBezTo>
                    <a:cubicBezTo>
                      <a:pt x="747" y="59978"/>
                      <a:pt x="27684" y="100311"/>
                      <a:pt x="68463" y="117870"/>
                    </a:cubicBezTo>
                    <a:cubicBezTo>
                      <a:pt x="78435" y="122186"/>
                      <a:pt x="88704" y="124865"/>
                      <a:pt x="98973" y="126204"/>
                    </a:cubicBezTo>
                    <a:cubicBezTo>
                      <a:pt x="98378" y="129776"/>
                      <a:pt x="96889" y="133348"/>
                      <a:pt x="94359" y="136771"/>
                    </a:cubicBezTo>
                    <a:cubicBezTo>
                      <a:pt x="82900" y="152993"/>
                      <a:pt x="54622" y="163560"/>
                      <a:pt x="33786" y="165495"/>
                    </a:cubicBezTo>
                    <a:cubicBezTo>
                      <a:pt x="25600" y="166239"/>
                      <a:pt x="19498" y="173383"/>
                      <a:pt x="20242" y="181568"/>
                    </a:cubicBezTo>
                    <a:cubicBezTo>
                      <a:pt x="20987" y="189307"/>
                      <a:pt x="27386" y="195112"/>
                      <a:pt x="35125" y="195112"/>
                    </a:cubicBezTo>
                    <a:lnTo>
                      <a:pt x="36465" y="195112"/>
                    </a:lnTo>
                    <a:cubicBezTo>
                      <a:pt x="64742" y="192582"/>
                      <a:pt x="101056" y="178890"/>
                      <a:pt x="118766" y="15388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2" name="Google Shape;2052;p38"/>
              <p:cNvSpPr/>
              <p:nvPr/>
            </p:nvSpPr>
            <p:spPr>
              <a:xfrm>
                <a:off x="7168720" y="444745"/>
                <a:ext cx="150446" cy="238065"/>
              </a:xfrm>
              <a:custGeom>
                <a:rect b="b" l="l" r="r" t="t"/>
                <a:pathLst>
                  <a:path extrusionOk="0" h="238065" w="150446">
                    <a:moveTo>
                      <a:pt x="133989" y="89"/>
                    </a:moveTo>
                    <a:cubicBezTo>
                      <a:pt x="84131" y="5298"/>
                      <a:pt x="59276" y="28962"/>
                      <a:pt x="47370" y="47863"/>
                    </a:cubicBezTo>
                    <a:cubicBezTo>
                      <a:pt x="35613" y="66318"/>
                      <a:pt x="30999" y="88641"/>
                      <a:pt x="33678" y="111413"/>
                    </a:cubicBezTo>
                    <a:cubicBezTo>
                      <a:pt x="26237" y="111115"/>
                      <a:pt x="18647" y="111413"/>
                      <a:pt x="11205" y="113347"/>
                    </a:cubicBezTo>
                    <a:cubicBezTo>
                      <a:pt x="3168" y="115431"/>
                      <a:pt x="-1595" y="123468"/>
                      <a:pt x="489" y="131355"/>
                    </a:cubicBezTo>
                    <a:cubicBezTo>
                      <a:pt x="2573" y="139392"/>
                      <a:pt x="10609" y="144155"/>
                      <a:pt x="18497" y="142071"/>
                    </a:cubicBezTo>
                    <a:cubicBezTo>
                      <a:pt x="31891" y="138648"/>
                      <a:pt x="45286" y="141029"/>
                      <a:pt x="58085" y="148917"/>
                    </a:cubicBezTo>
                    <a:cubicBezTo>
                      <a:pt x="80410" y="162758"/>
                      <a:pt x="98863" y="192375"/>
                      <a:pt x="106157" y="226308"/>
                    </a:cubicBezTo>
                    <a:cubicBezTo>
                      <a:pt x="107645" y="233303"/>
                      <a:pt x="113896" y="238065"/>
                      <a:pt x="120741" y="238065"/>
                    </a:cubicBezTo>
                    <a:cubicBezTo>
                      <a:pt x="121783" y="238065"/>
                      <a:pt x="122825" y="238065"/>
                      <a:pt x="123867" y="237768"/>
                    </a:cubicBezTo>
                    <a:cubicBezTo>
                      <a:pt x="131903" y="235982"/>
                      <a:pt x="136964" y="228094"/>
                      <a:pt x="135326" y="220057"/>
                    </a:cubicBezTo>
                    <a:cubicBezTo>
                      <a:pt x="126248" y="177938"/>
                      <a:pt x="103179" y="141922"/>
                      <a:pt x="73860" y="123616"/>
                    </a:cubicBezTo>
                    <a:cubicBezTo>
                      <a:pt x="71182" y="121979"/>
                      <a:pt x="68503" y="120938"/>
                      <a:pt x="65824" y="119598"/>
                    </a:cubicBezTo>
                    <a:cubicBezTo>
                      <a:pt x="60168" y="99655"/>
                      <a:pt x="62549" y="79564"/>
                      <a:pt x="72521" y="63787"/>
                    </a:cubicBezTo>
                    <a:cubicBezTo>
                      <a:pt x="84724" y="44589"/>
                      <a:pt x="107049" y="32831"/>
                      <a:pt x="137112" y="29706"/>
                    </a:cubicBezTo>
                    <a:cubicBezTo>
                      <a:pt x="145297" y="28813"/>
                      <a:pt x="151251" y="21520"/>
                      <a:pt x="150357" y="13334"/>
                    </a:cubicBezTo>
                    <a:cubicBezTo>
                      <a:pt x="149464" y="5148"/>
                      <a:pt x="142172" y="-805"/>
                      <a:pt x="133986" y="8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3" name="Google Shape;2053;p38"/>
              <p:cNvSpPr/>
              <p:nvPr/>
            </p:nvSpPr>
            <p:spPr>
              <a:xfrm>
                <a:off x="7002412" y="-16510"/>
                <a:ext cx="722362" cy="803660"/>
              </a:xfrm>
              <a:custGeom>
                <a:rect b="b" l="l" r="r" t="t"/>
                <a:pathLst>
                  <a:path extrusionOk="0" h="803660" w="722362">
                    <a:moveTo>
                      <a:pt x="717910" y="420569"/>
                    </a:moveTo>
                    <a:cubicBezTo>
                      <a:pt x="729221" y="380535"/>
                      <a:pt x="718654" y="337970"/>
                      <a:pt x="689930" y="307460"/>
                    </a:cubicBezTo>
                    <a:cubicBezTo>
                      <a:pt x="697074" y="265640"/>
                      <a:pt x="683680" y="224116"/>
                      <a:pt x="653914" y="197180"/>
                    </a:cubicBezTo>
                    <a:cubicBezTo>
                      <a:pt x="647664" y="191524"/>
                      <a:pt x="629209" y="176642"/>
                      <a:pt x="603313" y="170689"/>
                    </a:cubicBezTo>
                    <a:cubicBezTo>
                      <a:pt x="620428" y="118153"/>
                      <a:pt x="596616" y="78862"/>
                      <a:pt x="564618" y="63685"/>
                    </a:cubicBezTo>
                    <a:cubicBezTo>
                      <a:pt x="557176" y="60113"/>
                      <a:pt x="548991" y="57881"/>
                      <a:pt x="540508" y="56988"/>
                    </a:cubicBezTo>
                    <a:cubicBezTo>
                      <a:pt x="539913" y="55946"/>
                      <a:pt x="539317" y="54904"/>
                      <a:pt x="538424" y="54011"/>
                    </a:cubicBezTo>
                    <a:cubicBezTo>
                      <a:pt x="494668" y="12786"/>
                      <a:pt x="445853" y="-6711"/>
                      <a:pt x="407456" y="2070"/>
                    </a:cubicBezTo>
                    <a:cubicBezTo>
                      <a:pt x="393465" y="5196"/>
                      <a:pt x="375755" y="13530"/>
                      <a:pt x="361170" y="33473"/>
                    </a:cubicBezTo>
                    <a:cubicBezTo>
                      <a:pt x="346734" y="13530"/>
                      <a:pt x="329023" y="5195"/>
                      <a:pt x="314884" y="2070"/>
                    </a:cubicBezTo>
                    <a:cubicBezTo>
                      <a:pt x="276487" y="-6562"/>
                      <a:pt x="227522" y="12786"/>
                      <a:pt x="183915" y="54011"/>
                    </a:cubicBezTo>
                    <a:cubicBezTo>
                      <a:pt x="183022" y="54904"/>
                      <a:pt x="182427" y="55946"/>
                      <a:pt x="181832" y="56988"/>
                    </a:cubicBezTo>
                    <a:cubicBezTo>
                      <a:pt x="173348" y="57881"/>
                      <a:pt x="165163" y="60113"/>
                      <a:pt x="157722" y="63685"/>
                    </a:cubicBezTo>
                    <a:cubicBezTo>
                      <a:pt x="125724" y="78866"/>
                      <a:pt x="101911" y="118156"/>
                      <a:pt x="119027" y="170546"/>
                    </a:cubicBezTo>
                    <a:cubicBezTo>
                      <a:pt x="92981" y="176499"/>
                      <a:pt x="74676" y="191530"/>
                      <a:pt x="68425" y="197186"/>
                    </a:cubicBezTo>
                    <a:cubicBezTo>
                      <a:pt x="38659" y="224124"/>
                      <a:pt x="25265" y="265796"/>
                      <a:pt x="32409" y="307467"/>
                    </a:cubicBezTo>
                    <a:cubicBezTo>
                      <a:pt x="3834" y="337976"/>
                      <a:pt x="-6881" y="380542"/>
                      <a:pt x="4429" y="420576"/>
                    </a:cubicBezTo>
                    <a:cubicBezTo>
                      <a:pt x="7555" y="431440"/>
                      <a:pt x="12169" y="441561"/>
                      <a:pt x="17973" y="450789"/>
                    </a:cubicBezTo>
                    <a:cubicBezTo>
                      <a:pt x="10085" y="467309"/>
                      <a:pt x="-4202" y="504664"/>
                      <a:pt x="6215" y="544848"/>
                    </a:cubicBezTo>
                    <a:cubicBezTo>
                      <a:pt x="13657" y="573720"/>
                      <a:pt x="32112" y="597831"/>
                      <a:pt x="60984" y="616881"/>
                    </a:cubicBezTo>
                    <a:cubicBezTo>
                      <a:pt x="57859" y="631465"/>
                      <a:pt x="56222" y="652302"/>
                      <a:pt x="64258" y="674626"/>
                    </a:cubicBezTo>
                    <a:cubicBezTo>
                      <a:pt x="80927" y="720912"/>
                      <a:pt x="125724" y="737282"/>
                      <a:pt x="143137" y="742045"/>
                    </a:cubicBezTo>
                    <a:cubicBezTo>
                      <a:pt x="166949" y="779996"/>
                      <a:pt x="208324" y="803660"/>
                      <a:pt x="251636" y="803660"/>
                    </a:cubicBezTo>
                    <a:cubicBezTo>
                      <a:pt x="253720" y="803660"/>
                      <a:pt x="255655" y="803660"/>
                      <a:pt x="257738" y="803511"/>
                    </a:cubicBezTo>
                    <a:cubicBezTo>
                      <a:pt x="301196" y="801279"/>
                      <a:pt x="339743" y="775978"/>
                      <a:pt x="361170" y="738324"/>
                    </a:cubicBezTo>
                    <a:cubicBezTo>
                      <a:pt x="382601" y="775829"/>
                      <a:pt x="421148" y="801279"/>
                      <a:pt x="464602" y="803511"/>
                    </a:cubicBezTo>
                    <a:cubicBezTo>
                      <a:pt x="466686" y="803511"/>
                      <a:pt x="468620" y="803660"/>
                      <a:pt x="470704" y="803660"/>
                    </a:cubicBezTo>
                    <a:cubicBezTo>
                      <a:pt x="514013" y="803660"/>
                      <a:pt x="555387" y="780145"/>
                      <a:pt x="579203" y="742045"/>
                    </a:cubicBezTo>
                    <a:cubicBezTo>
                      <a:pt x="596616" y="737282"/>
                      <a:pt x="641264" y="720911"/>
                      <a:pt x="658082" y="674626"/>
                    </a:cubicBezTo>
                    <a:cubicBezTo>
                      <a:pt x="666118" y="652301"/>
                      <a:pt x="664630" y="631466"/>
                      <a:pt x="661356" y="616881"/>
                    </a:cubicBezTo>
                    <a:cubicBezTo>
                      <a:pt x="690228" y="597831"/>
                      <a:pt x="708684" y="573721"/>
                      <a:pt x="716125" y="544848"/>
                    </a:cubicBezTo>
                    <a:cubicBezTo>
                      <a:pt x="726393" y="504664"/>
                      <a:pt x="712255" y="467309"/>
                      <a:pt x="704367" y="450789"/>
                    </a:cubicBezTo>
                    <a:cubicBezTo>
                      <a:pt x="710171" y="441561"/>
                      <a:pt x="714934" y="431441"/>
                      <a:pt x="717911" y="420576"/>
                    </a:cubicBezTo>
                    <a:close/>
                    <a:moveTo>
                      <a:pt x="256395" y="773737"/>
                    </a:moveTo>
                    <a:cubicBezTo>
                      <a:pt x="219783" y="775523"/>
                      <a:pt x="184511" y="755283"/>
                      <a:pt x="165908" y="721797"/>
                    </a:cubicBezTo>
                    <a:cubicBezTo>
                      <a:pt x="163675" y="717927"/>
                      <a:pt x="159955" y="715248"/>
                      <a:pt x="155489" y="714355"/>
                    </a:cubicBezTo>
                    <a:cubicBezTo>
                      <a:pt x="155043" y="714355"/>
                      <a:pt x="107120" y="705128"/>
                      <a:pt x="92386" y="664349"/>
                    </a:cubicBezTo>
                    <a:cubicBezTo>
                      <a:pt x="84945" y="643662"/>
                      <a:pt x="89261" y="624314"/>
                      <a:pt x="92386" y="614640"/>
                    </a:cubicBezTo>
                    <a:cubicBezTo>
                      <a:pt x="94619" y="607943"/>
                      <a:pt x="91791" y="600501"/>
                      <a:pt x="85689" y="596929"/>
                    </a:cubicBezTo>
                    <a:cubicBezTo>
                      <a:pt x="58305" y="581302"/>
                      <a:pt x="41339" y="561359"/>
                      <a:pt x="35087" y="537547"/>
                    </a:cubicBezTo>
                    <a:cubicBezTo>
                      <a:pt x="28985" y="514329"/>
                      <a:pt x="34194" y="491559"/>
                      <a:pt x="39701" y="476229"/>
                    </a:cubicBezTo>
                    <a:cubicBezTo>
                      <a:pt x="57858" y="492303"/>
                      <a:pt x="80926" y="502870"/>
                      <a:pt x="106525" y="505698"/>
                    </a:cubicBezTo>
                    <a:lnTo>
                      <a:pt x="108162" y="505698"/>
                    </a:lnTo>
                    <a:cubicBezTo>
                      <a:pt x="115603" y="505698"/>
                      <a:pt x="122152" y="500042"/>
                      <a:pt x="122896" y="492452"/>
                    </a:cubicBezTo>
                    <a:cubicBezTo>
                      <a:pt x="123789" y="484267"/>
                      <a:pt x="117836" y="476974"/>
                      <a:pt x="109651" y="476081"/>
                    </a:cubicBezTo>
                    <a:cubicBezTo>
                      <a:pt x="73485" y="472211"/>
                      <a:pt x="42827" y="446612"/>
                      <a:pt x="33004" y="412382"/>
                    </a:cubicBezTo>
                    <a:cubicBezTo>
                      <a:pt x="23925" y="380384"/>
                      <a:pt x="33748" y="346303"/>
                      <a:pt x="58602" y="323234"/>
                    </a:cubicBezTo>
                    <a:cubicBezTo>
                      <a:pt x="62472" y="319513"/>
                      <a:pt x="64258" y="314155"/>
                      <a:pt x="62918" y="308946"/>
                    </a:cubicBezTo>
                    <a:cubicBezTo>
                      <a:pt x="54882" y="275014"/>
                      <a:pt x="64555" y="240634"/>
                      <a:pt x="88219" y="219203"/>
                    </a:cubicBezTo>
                    <a:cubicBezTo>
                      <a:pt x="92683" y="215184"/>
                      <a:pt x="116050" y="195539"/>
                      <a:pt x="146559" y="197920"/>
                    </a:cubicBezTo>
                    <a:cubicBezTo>
                      <a:pt x="185106" y="201046"/>
                      <a:pt x="219039" y="237658"/>
                      <a:pt x="227225" y="285133"/>
                    </a:cubicBezTo>
                    <a:cubicBezTo>
                      <a:pt x="228564" y="293170"/>
                      <a:pt x="236154" y="298527"/>
                      <a:pt x="244489" y="297188"/>
                    </a:cubicBezTo>
                    <a:cubicBezTo>
                      <a:pt x="252525" y="295700"/>
                      <a:pt x="258032" y="288109"/>
                      <a:pt x="256543" y="279924"/>
                    </a:cubicBezTo>
                    <a:cubicBezTo>
                      <a:pt x="245828" y="218755"/>
                      <a:pt x="202072" y="173063"/>
                      <a:pt x="149835" y="168300"/>
                    </a:cubicBezTo>
                    <a:cubicBezTo>
                      <a:pt x="133910" y="129010"/>
                      <a:pt x="148198" y="100881"/>
                      <a:pt x="170224" y="90463"/>
                    </a:cubicBezTo>
                    <a:cubicBezTo>
                      <a:pt x="192549" y="79896"/>
                      <a:pt x="223951" y="86593"/>
                      <a:pt x="243448" y="125438"/>
                    </a:cubicBezTo>
                    <a:cubicBezTo>
                      <a:pt x="247168" y="132730"/>
                      <a:pt x="256098" y="135707"/>
                      <a:pt x="263391" y="132135"/>
                    </a:cubicBezTo>
                    <a:cubicBezTo>
                      <a:pt x="270684" y="128414"/>
                      <a:pt x="273660" y="119485"/>
                      <a:pt x="270088" y="112192"/>
                    </a:cubicBezTo>
                    <a:cubicBezTo>
                      <a:pt x="257140" y="86295"/>
                      <a:pt x="238835" y="70371"/>
                      <a:pt x="219487" y="62483"/>
                    </a:cubicBezTo>
                    <a:cubicBezTo>
                      <a:pt x="251038" y="37479"/>
                      <a:pt x="283780" y="25573"/>
                      <a:pt x="308040" y="31080"/>
                    </a:cubicBezTo>
                    <a:cubicBezTo>
                      <a:pt x="324708" y="34949"/>
                      <a:pt x="337508" y="47153"/>
                      <a:pt x="345991" y="67692"/>
                    </a:cubicBezTo>
                    <a:lnTo>
                      <a:pt x="345991" y="182735"/>
                    </a:lnTo>
                    <a:cubicBezTo>
                      <a:pt x="329918" y="170531"/>
                      <a:pt x="311760" y="167257"/>
                      <a:pt x="300450" y="168000"/>
                    </a:cubicBezTo>
                    <a:cubicBezTo>
                      <a:pt x="292265" y="168447"/>
                      <a:pt x="286163" y="175442"/>
                      <a:pt x="286609" y="183627"/>
                    </a:cubicBezTo>
                    <a:cubicBezTo>
                      <a:pt x="287056" y="191812"/>
                      <a:pt x="294200" y="197915"/>
                      <a:pt x="302236" y="197766"/>
                    </a:cubicBezTo>
                    <a:cubicBezTo>
                      <a:pt x="305510" y="197617"/>
                      <a:pt x="334680" y="197617"/>
                      <a:pt x="346141" y="233782"/>
                    </a:cubicBezTo>
                    <a:lnTo>
                      <a:pt x="346141" y="696040"/>
                    </a:lnTo>
                    <a:cubicBezTo>
                      <a:pt x="335722" y="739646"/>
                      <a:pt x="298962" y="771645"/>
                      <a:pt x="256100" y="773877"/>
                    </a:cubicBezTo>
                    <a:close/>
                    <a:moveTo>
                      <a:pt x="687249" y="537698"/>
                    </a:moveTo>
                    <a:cubicBezTo>
                      <a:pt x="680998" y="561511"/>
                      <a:pt x="664032" y="581454"/>
                      <a:pt x="636648" y="597081"/>
                    </a:cubicBezTo>
                    <a:cubicBezTo>
                      <a:pt x="630546" y="600653"/>
                      <a:pt x="627718" y="607945"/>
                      <a:pt x="629950" y="614792"/>
                    </a:cubicBezTo>
                    <a:cubicBezTo>
                      <a:pt x="633225" y="624465"/>
                      <a:pt x="637541" y="643814"/>
                      <a:pt x="629950" y="664501"/>
                    </a:cubicBezTo>
                    <a:cubicBezTo>
                      <a:pt x="615216" y="705279"/>
                      <a:pt x="567443" y="714359"/>
                      <a:pt x="566847" y="714507"/>
                    </a:cubicBezTo>
                    <a:cubicBezTo>
                      <a:pt x="562531" y="715251"/>
                      <a:pt x="558662" y="718079"/>
                      <a:pt x="556429" y="721949"/>
                    </a:cubicBezTo>
                    <a:cubicBezTo>
                      <a:pt x="537825" y="755286"/>
                      <a:pt x="502553" y="775675"/>
                      <a:pt x="465941" y="773889"/>
                    </a:cubicBezTo>
                    <a:cubicBezTo>
                      <a:pt x="423079" y="771657"/>
                      <a:pt x="386318" y="739808"/>
                      <a:pt x="375900" y="696052"/>
                    </a:cubicBezTo>
                    <a:lnTo>
                      <a:pt x="375900" y="233794"/>
                    </a:lnTo>
                    <a:cubicBezTo>
                      <a:pt x="387360" y="197778"/>
                      <a:pt x="416382" y="197629"/>
                      <a:pt x="419805" y="197778"/>
                    </a:cubicBezTo>
                    <a:cubicBezTo>
                      <a:pt x="427842" y="198076"/>
                      <a:pt x="434986" y="191974"/>
                      <a:pt x="435432" y="183788"/>
                    </a:cubicBezTo>
                    <a:cubicBezTo>
                      <a:pt x="436027" y="175602"/>
                      <a:pt x="429776" y="168458"/>
                      <a:pt x="421591" y="168013"/>
                    </a:cubicBezTo>
                    <a:cubicBezTo>
                      <a:pt x="410280" y="167417"/>
                      <a:pt x="392123" y="170692"/>
                      <a:pt x="376050" y="182895"/>
                    </a:cubicBezTo>
                    <a:lnTo>
                      <a:pt x="376050" y="67700"/>
                    </a:lnTo>
                    <a:cubicBezTo>
                      <a:pt x="384533" y="47162"/>
                      <a:pt x="397333" y="34809"/>
                      <a:pt x="414001" y="31088"/>
                    </a:cubicBezTo>
                    <a:cubicBezTo>
                      <a:pt x="438261" y="25581"/>
                      <a:pt x="471003" y="37488"/>
                      <a:pt x="502554" y="62491"/>
                    </a:cubicBezTo>
                    <a:cubicBezTo>
                      <a:pt x="483207" y="70379"/>
                      <a:pt x="464901" y="86303"/>
                      <a:pt x="451953" y="112200"/>
                    </a:cubicBezTo>
                    <a:cubicBezTo>
                      <a:pt x="448232" y="119493"/>
                      <a:pt x="451209" y="128422"/>
                      <a:pt x="458650" y="132143"/>
                    </a:cubicBezTo>
                    <a:cubicBezTo>
                      <a:pt x="465943" y="135864"/>
                      <a:pt x="475022" y="132888"/>
                      <a:pt x="478594" y="125446"/>
                    </a:cubicBezTo>
                    <a:cubicBezTo>
                      <a:pt x="498090" y="86602"/>
                      <a:pt x="529493" y="79905"/>
                      <a:pt x="551817" y="90471"/>
                    </a:cubicBezTo>
                    <a:cubicBezTo>
                      <a:pt x="573843" y="100890"/>
                      <a:pt x="588131" y="129018"/>
                      <a:pt x="572206" y="168309"/>
                    </a:cubicBezTo>
                    <a:cubicBezTo>
                      <a:pt x="519967" y="173071"/>
                      <a:pt x="476213" y="218762"/>
                      <a:pt x="465498" y="279932"/>
                    </a:cubicBezTo>
                    <a:cubicBezTo>
                      <a:pt x="464158" y="287969"/>
                      <a:pt x="469516" y="295707"/>
                      <a:pt x="477552" y="297196"/>
                    </a:cubicBezTo>
                    <a:cubicBezTo>
                      <a:pt x="485738" y="298536"/>
                      <a:pt x="493328" y="293178"/>
                      <a:pt x="494816" y="285141"/>
                    </a:cubicBezTo>
                    <a:cubicBezTo>
                      <a:pt x="503002" y="237814"/>
                      <a:pt x="536935" y="201054"/>
                      <a:pt x="575482" y="197929"/>
                    </a:cubicBezTo>
                    <a:cubicBezTo>
                      <a:pt x="605843" y="195399"/>
                      <a:pt x="629507" y="215193"/>
                      <a:pt x="633822" y="219211"/>
                    </a:cubicBezTo>
                    <a:cubicBezTo>
                      <a:pt x="657486" y="240642"/>
                      <a:pt x="667160" y="275022"/>
                      <a:pt x="659123" y="308955"/>
                    </a:cubicBezTo>
                    <a:cubicBezTo>
                      <a:pt x="657932" y="314164"/>
                      <a:pt x="659569" y="319670"/>
                      <a:pt x="663439" y="323242"/>
                    </a:cubicBezTo>
                    <a:cubicBezTo>
                      <a:pt x="688293" y="346311"/>
                      <a:pt x="698115" y="380541"/>
                      <a:pt x="689037" y="412391"/>
                    </a:cubicBezTo>
                    <a:cubicBezTo>
                      <a:pt x="679364" y="446622"/>
                      <a:pt x="648556" y="472219"/>
                      <a:pt x="612390" y="476089"/>
                    </a:cubicBezTo>
                    <a:cubicBezTo>
                      <a:pt x="604205" y="476982"/>
                      <a:pt x="598252" y="484275"/>
                      <a:pt x="599145" y="492461"/>
                    </a:cubicBezTo>
                    <a:cubicBezTo>
                      <a:pt x="600038" y="500051"/>
                      <a:pt x="606438" y="505706"/>
                      <a:pt x="613879" y="505706"/>
                    </a:cubicBezTo>
                    <a:lnTo>
                      <a:pt x="615516" y="505706"/>
                    </a:lnTo>
                    <a:cubicBezTo>
                      <a:pt x="641115" y="502878"/>
                      <a:pt x="664183" y="492312"/>
                      <a:pt x="682340" y="476238"/>
                    </a:cubicBezTo>
                    <a:cubicBezTo>
                      <a:pt x="687847" y="491567"/>
                      <a:pt x="693056" y="514486"/>
                      <a:pt x="686954" y="53755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4" name="Google Shape;2054;p38"/>
              <p:cNvSpPr/>
              <p:nvPr/>
            </p:nvSpPr>
            <p:spPr>
              <a:xfrm>
                <a:off x="7434230" y="236330"/>
                <a:ext cx="197382" cy="195112"/>
              </a:xfrm>
              <a:custGeom>
                <a:rect b="b" l="l" r="r" t="t"/>
                <a:pathLst>
                  <a:path extrusionOk="0" h="195112" w="197382">
                    <a:moveTo>
                      <a:pt x="176993" y="181568"/>
                    </a:moveTo>
                    <a:cubicBezTo>
                      <a:pt x="177738" y="173383"/>
                      <a:pt x="171636" y="166090"/>
                      <a:pt x="163450" y="165495"/>
                    </a:cubicBezTo>
                    <a:cubicBezTo>
                      <a:pt x="142614" y="163709"/>
                      <a:pt x="114337" y="152993"/>
                      <a:pt x="102877" y="136771"/>
                    </a:cubicBezTo>
                    <a:cubicBezTo>
                      <a:pt x="100347" y="133348"/>
                      <a:pt x="99007" y="129776"/>
                      <a:pt x="98263" y="126204"/>
                    </a:cubicBezTo>
                    <a:cubicBezTo>
                      <a:pt x="108681" y="124865"/>
                      <a:pt x="118950" y="122186"/>
                      <a:pt x="128922" y="117870"/>
                    </a:cubicBezTo>
                    <a:cubicBezTo>
                      <a:pt x="169850" y="100159"/>
                      <a:pt x="196639" y="59976"/>
                      <a:pt x="197383" y="15181"/>
                    </a:cubicBezTo>
                    <a:cubicBezTo>
                      <a:pt x="197383" y="6995"/>
                      <a:pt x="190983" y="150"/>
                      <a:pt x="182798" y="0"/>
                    </a:cubicBezTo>
                    <a:lnTo>
                      <a:pt x="182501" y="0"/>
                    </a:lnTo>
                    <a:cubicBezTo>
                      <a:pt x="174464" y="0"/>
                      <a:pt x="167766" y="6548"/>
                      <a:pt x="167618" y="14585"/>
                    </a:cubicBezTo>
                    <a:cubicBezTo>
                      <a:pt x="167022" y="47625"/>
                      <a:pt x="147229" y="77391"/>
                      <a:pt x="117016" y="90488"/>
                    </a:cubicBezTo>
                    <a:cubicBezTo>
                      <a:pt x="85763" y="103882"/>
                      <a:pt x="49746" y="97185"/>
                      <a:pt x="25189" y="73372"/>
                    </a:cubicBezTo>
                    <a:cubicBezTo>
                      <a:pt x="19236" y="67568"/>
                      <a:pt x="9860" y="67717"/>
                      <a:pt x="4205" y="73670"/>
                    </a:cubicBezTo>
                    <a:cubicBezTo>
                      <a:pt x="-1450" y="79623"/>
                      <a:pt x="-1451" y="88999"/>
                      <a:pt x="4503" y="94654"/>
                    </a:cubicBezTo>
                    <a:cubicBezTo>
                      <a:pt x="22511" y="112067"/>
                      <a:pt x="44984" y="122634"/>
                      <a:pt x="68499" y="125908"/>
                    </a:cubicBezTo>
                    <a:cubicBezTo>
                      <a:pt x="69243" y="135730"/>
                      <a:pt x="72369" y="145255"/>
                      <a:pt x="78471" y="153887"/>
                    </a:cubicBezTo>
                    <a:cubicBezTo>
                      <a:pt x="96182" y="178890"/>
                      <a:pt x="132496" y="192583"/>
                      <a:pt x="160773" y="195112"/>
                    </a:cubicBezTo>
                    <a:lnTo>
                      <a:pt x="162112" y="195112"/>
                    </a:lnTo>
                    <a:cubicBezTo>
                      <a:pt x="169702" y="195112"/>
                      <a:pt x="176251" y="189308"/>
                      <a:pt x="176995" y="18156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5" name="Google Shape;2055;p38"/>
              <p:cNvSpPr/>
              <p:nvPr/>
            </p:nvSpPr>
            <p:spPr>
              <a:xfrm>
                <a:off x="7408428" y="444597"/>
                <a:ext cx="150387" cy="238065"/>
              </a:xfrm>
              <a:custGeom>
                <a:rect b="b" l="l" r="r" t="t"/>
                <a:pathLst>
                  <a:path extrusionOk="0" h="238065" w="150387">
                    <a:moveTo>
                      <a:pt x="139244" y="113347"/>
                    </a:moveTo>
                    <a:cubicBezTo>
                      <a:pt x="131803" y="111412"/>
                      <a:pt x="124213" y="111114"/>
                      <a:pt x="116771" y="111412"/>
                    </a:cubicBezTo>
                    <a:cubicBezTo>
                      <a:pt x="119599" y="88790"/>
                      <a:pt x="114836" y="66466"/>
                      <a:pt x="103079" y="47862"/>
                    </a:cubicBezTo>
                    <a:cubicBezTo>
                      <a:pt x="91024" y="28961"/>
                      <a:pt x="66318" y="5297"/>
                      <a:pt x="16460" y="89"/>
                    </a:cubicBezTo>
                    <a:cubicBezTo>
                      <a:pt x="8126" y="-804"/>
                      <a:pt x="982" y="5149"/>
                      <a:pt x="89" y="13334"/>
                    </a:cubicBezTo>
                    <a:cubicBezTo>
                      <a:pt x="-805" y="21519"/>
                      <a:pt x="5149" y="28812"/>
                      <a:pt x="13334" y="29706"/>
                    </a:cubicBezTo>
                    <a:cubicBezTo>
                      <a:pt x="43397" y="32831"/>
                      <a:pt x="65722" y="44589"/>
                      <a:pt x="77925" y="63787"/>
                    </a:cubicBezTo>
                    <a:cubicBezTo>
                      <a:pt x="87897" y="79562"/>
                      <a:pt x="90278" y="99654"/>
                      <a:pt x="84622" y="119598"/>
                    </a:cubicBezTo>
                    <a:cubicBezTo>
                      <a:pt x="81943" y="120937"/>
                      <a:pt x="79265" y="121979"/>
                      <a:pt x="76586" y="123616"/>
                    </a:cubicBezTo>
                    <a:cubicBezTo>
                      <a:pt x="47117" y="141922"/>
                      <a:pt x="24198" y="177938"/>
                      <a:pt x="15120" y="220057"/>
                    </a:cubicBezTo>
                    <a:cubicBezTo>
                      <a:pt x="13334" y="228094"/>
                      <a:pt x="18543" y="235982"/>
                      <a:pt x="26579" y="237768"/>
                    </a:cubicBezTo>
                    <a:cubicBezTo>
                      <a:pt x="27621" y="238065"/>
                      <a:pt x="28663" y="238065"/>
                      <a:pt x="29705" y="238065"/>
                    </a:cubicBezTo>
                    <a:cubicBezTo>
                      <a:pt x="36551" y="238065"/>
                      <a:pt x="42802" y="233303"/>
                      <a:pt x="44289" y="226308"/>
                    </a:cubicBezTo>
                    <a:cubicBezTo>
                      <a:pt x="51582" y="192375"/>
                      <a:pt x="70036" y="162758"/>
                      <a:pt x="92361" y="148917"/>
                    </a:cubicBezTo>
                    <a:cubicBezTo>
                      <a:pt x="105161" y="141029"/>
                      <a:pt x="118406" y="138648"/>
                      <a:pt x="131949" y="142071"/>
                    </a:cubicBezTo>
                    <a:cubicBezTo>
                      <a:pt x="139837" y="144006"/>
                      <a:pt x="148022" y="139243"/>
                      <a:pt x="149957" y="131355"/>
                    </a:cubicBezTo>
                    <a:cubicBezTo>
                      <a:pt x="151892" y="123319"/>
                      <a:pt x="147129" y="115282"/>
                      <a:pt x="139241" y="11334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2056" name="Google Shape;2056;p38"/>
            <p:cNvGrpSpPr/>
            <p:nvPr/>
          </p:nvGrpSpPr>
          <p:grpSpPr>
            <a:xfrm>
              <a:off x="3371383" y="4058715"/>
              <a:ext cx="381981" cy="325905"/>
              <a:chOff x="5689318" y="99169"/>
              <a:chExt cx="893112" cy="762002"/>
            </a:xfrm>
          </p:grpSpPr>
          <p:sp>
            <p:nvSpPr>
              <p:cNvPr id="2057" name="Google Shape;2057;p38"/>
              <p:cNvSpPr/>
              <p:nvPr/>
            </p:nvSpPr>
            <p:spPr>
              <a:xfrm>
                <a:off x="6327834" y="628525"/>
                <a:ext cx="254596" cy="232646"/>
              </a:xfrm>
              <a:custGeom>
                <a:rect b="b" l="l" r="r" t="t"/>
                <a:pathLst>
                  <a:path extrusionOk="0" h="232646" w="254596">
                    <a:moveTo>
                      <a:pt x="161063" y="177"/>
                    </a:moveTo>
                    <a:cubicBezTo>
                      <a:pt x="129622" y="1814"/>
                      <a:pt x="96285" y="14800"/>
                      <a:pt x="67226" y="36751"/>
                    </a:cubicBezTo>
                    <a:cubicBezTo>
                      <a:pt x="38167" y="58703"/>
                      <a:pt x="16550" y="87167"/>
                      <a:pt x="6356" y="116969"/>
                    </a:cubicBezTo>
                    <a:cubicBezTo>
                      <a:pt x="-4546" y="148819"/>
                      <a:pt x="-1346" y="178510"/>
                      <a:pt x="15360" y="200649"/>
                    </a:cubicBezTo>
                    <a:cubicBezTo>
                      <a:pt x="31507" y="222043"/>
                      <a:pt x="57329" y="232647"/>
                      <a:pt x="86760" y="232647"/>
                    </a:cubicBezTo>
                    <a:cubicBezTo>
                      <a:pt x="118572" y="232647"/>
                      <a:pt x="154626" y="220220"/>
                      <a:pt x="187220" y="195626"/>
                    </a:cubicBezTo>
                    <a:cubicBezTo>
                      <a:pt x="249951" y="148261"/>
                      <a:pt x="272722" y="76268"/>
                      <a:pt x="239087" y="31729"/>
                    </a:cubicBezTo>
                    <a:cubicBezTo>
                      <a:pt x="222381" y="9629"/>
                      <a:pt x="194811" y="-1571"/>
                      <a:pt x="161064" y="178"/>
                    </a:cubicBezTo>
                    <a:close/>
                    <a:moveTo>
                      <a:pt x="169285" y="171884"/>
                    </a:moveTo>
                    <a:cubicBezTo>
                      <a:pt x="121549" y="207938"/>
                      <a:pt x="61939" y="212886"/>
                      <a:pt x="39136" y="182711"/>
                    </a:cubicBezTo>
                    <a:cubicBezTo>
                      <a:pt x="28569" y="168721"/>
                      <a:pt x="26969" y="148815"/>
                      <a:pt x="34559" y="126603"/>
                    </a:cubicBezTo>
                    <a:cubicBezTo>
                      <a:pt x="42856" y="102344"/>
                      <a:pt x="60827" y="78904"/>
                      <a:pt x="85198" y="60486"/>
                    </a:cubicBezTo>
                    <a:cubicBezTo>
                      <a:pt x="109531" y="42106"/>
                      <a:pt x="137064" y="31242"/>
                      <a:pt x="162663" y="29902"/>
                    </a:cubicBezTo>
                    <a:cubicBezTo>
                      <a:pt x="164412" y="29828"/>
                      <a:pt x="166123" y="29754"/>
                      <a:pt x="167835" y="29754"/>
                    </a:cubicBezTo>
                    <a:cubicBezTo>
                      <a:pt x="188819" y="29754"/>
                      <a:pt x="205599" y="36749"/>
                      <a:pt x="215348" y="49659"/>
                    </a:cubicBezTo>
                    <a:cubicBezTo>
                      <a:pt x="238119" y="79834"/>
                      <a:pt x="217060" y="135831"/>
                      <a:pt x="169286" y="1718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8" name="Google Shape;2058;p38"/>
              <p:cNvSpPr/>
              <p:nvPr/>
            </p:nvSpPr>
            <p:spPr>
              <a:xfrm>
                <a:off x="6382308" y="684078"/>
                <a:ext cx="143480" cy="122810"/>
              </a:xfrm>
              <a:custGeom>
                <a:rect b="b" l="l" r="r" t="t"/>
                <a:pathLst>
                  <a:path extrusionOk="0" h="122810" w="143480">
                    <a:moveTo>
                      <a:pt x="114551" y="3041"/>
                    </a:moveTo>
                    <a:cubicBezTo>
                      <a:pt x="108003" y="7990"/>
                      <a:pt x="106700" y="17329"/>
                      <a:pt x="111649" y="23877"/>
                    </a:cubicBezTo>
                    <a:cubicBezTo>
                      <a:pt x="114737" y="27970"/>
                      <a:pt x="114477" y="35263"/>
                      <a:pt x="110942" y="43858"/>
                    </a:cubicBezTo>
                    <a:cubicBezTo>
                      <a:pt x="106328" y="55058"/>
                      <a:pt x="96654" y="66815"/>
                      <a:pt x="84376" y="76042"/>
                    </a:cubicBezTo>
                    <a:cubicBezTo>
                      <a:pt x="72134" y="85269"/>
                      <a:pt x="58182" y="91372"/>
                      <a:pt x="46164" y="92785"/>
                    </a:cubicBezTo>
                    <a:cubicBezTo>
                      <a:pt x="36937" y="93827"/>
                      <a:pt x="29868" y="92115"/>
                      <a:pt x="26742" y="87985"/>
                    </a:cubicBezTo>
                    <a:cubicBezTo>
                      <a:pt x="21793" y="81437"/>
                      <a:pt x="12454" y="80135"/>
                      <a:pt x="5906" y="85083"/>
                    </a:cubicBezTo>
                    <a:cubicBezTo>
                      <a:pt x="-643" y="90032"/>
                      <a:pt x="-1945" y="99371"/>
                      <a:pt x="3004" y="105919"/>
                    </a:cubicBezTo>
                    <a:cubicBezTo>
                      <a:pt x="11264" y="116858"/>
                      <a:pt x="24956" y="122811"/>
                      <a:pt x="41327" y="122811"/>
                    </a:cubicBezTo>
                    <a:cubicBezTo>
                      <a:pt x="44005" y="122811"/>
                      <a:pt x="46759" y="122662"/>
                      <a:pt x="49549" y="122327"/>
                    </a:cubicBezTo>
                    <a:cubicBezTo>
                      <a:pt x="66962" y="120318"/>
                      <a:pt x="85715" y="112318"/>
                      <a:pt x="102309" y="99779"/>
                    </a:cubicBezTo>
                    <a:cubicBezTo>
                      <a:pt x="118904" y="87241"/>
                      <a:pt x="131740" y="71427"/>
                      <a:pt x="138438" y="55205"/>
                    </a:cubicBezTo>
                    <a:cubicBezTo>
                      <a:pt x="146102" y="36602"/>
                      <a:pt x="144986" y="18668"/>
                      <a:pt x="135387" y="5906"/>
                    </a:cubicBezTo>
                    <a:cubicBezTo>
                      <a:pt x="130438" y="-643"/>
                      <a:pt x="121099" y="-1945"/>
                      <a:pt x="114551" y="300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9" name="Google Shape;2059;p38"/>
              <p:cNvSpPr/>
              <p:nvPr/>
            </p:nvSpPr>
            <p:spPr>
              <a:xfrm>
                <a:off x="6032680" y="692817"/>
                <a:ext cx="177743" cy="82666"/>
              </a:xfrm>
              <a:custGeom>
                <a:rect b="b" l="l" r="r" t="t"/>
                <a:pathLst>
                  <a:path extrusionOk="0" h="82666" w="177743">
                    <a:moveTo>
                      <a:pt x="164513" y="17220"/>
                    </a:moveTo>
                    <a:cubicBezTo>
                      <a:pt x="156439" y="16215"/>
                      <a:pt x="148961" y="22131"/>
                      <a:pt x="148030" y="30279"/>
                    </a:cubicBezTo>
                    <a:cubicBezTo>
                      <a:pt x="147323" y="36381"/>
                      <a:pt x="141333" y="42334"/>
                      <a:pt x="131584" y="46651"/>
                    </a:cubicBezTo>
                    <a:cubicBezTo>
                      <a:pt x="119231" y="52120"/>
                      <a:pt x="102488" y="54129"/>
                      <a:pt x="85597" y="52157"/>
                    </a:cubicBezTo>
                    <a:cubicBezTo>
                      <a:pt x="68705" y="50223"/>
                      <a:pt x="52854" y="44418"/>
                      <a:pt x="42102" y="36270"/>
                    </a:cubicBezTo>
                    <a:cubicBezTo>
                      <a:pt x="33581" y="29833"/>
                      <a:pt x="29116" y="22652"/>
                      <a:pt x="29823" y="16587"/>
                    </a:cubicBezTo>
                    <a:cubicBezTo>
                      <a:pt x="30790" y="8402"/>
                      <a:pt x="24912" y="1035"/>
                      <a:pt x="16763" y="104"/>
                    </a:cubicBezTo>
                    <a:cubicBezTo>
                      <a:pt x="8615" y="-863"/>
                      <a:pt x="1211" y="5016"/>
                      <a:pt x="280" y="13164"/>
                    </a:cubicBezTo>
                    <a:cubicBezTo>
                      <a:pt x="-1692" y="30242"/>
                      <a:pt x="6791" y="46874"/>
                      <a:pt x="24167" y="60045"/>
                    </a:cubicBezTo>
                    <a:cubicBezTo>
                      <a:pt x="39273" y="71467"/>
                      <a:pt x="59886" y="79169"/>
                      <a:pt x="82211" y="81736"/>
                    </a:cubicBezTo>
                    <a:cubicBezTo>
                      <a:pt x="87643" y="82369"/>
                      <a:pt x="93038" y="82666"/>
                      <a:pt x="98358" y="82666"/>
                    </a:cubicBezTo>
                    <a:cubicBezTo>
                      <a:pt x="114878" y="82666"/>
                      <a:pt x="130579" y="79653"/>
                      <a:pt x="143676" y="73848"/>
                    </a:cubicBezTo>
                    <a:cubicBezTo>
                      <a:pt x="163620" y="65030"/>
                      <a:pt x="175675" y="50780"/>
                      <a:pt x="177646" y="33664"/>
                    </a:cubicBezTo>
                    <a:cubicBezTo>
                      <a:pt x="178576" y="25479"/>
                      <a:pt x="172735" y="18112"/>
                      <a:pt x="164587" y="171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60" name="Google Shape;2060;p38"/>
              <p:cNvSpPr/>
              <p:nvPr/>
            </p:nvSpPr>
            <p:spPr>
              <a:xfrm>
                <a:off x="6334858" y="514930"/>
                <a:ext cx="124644" cy="57708"/>
              </a:xfrm>
              <a:custGeom>
                <a:rect b="b" l="l" r="r" t="t"/>
                <a:pathLst>
                  <a:path extrusionOk="0" h="57708" w="124644">
                    <a:moveTo>
                      <a:pt x="62322" y="57708"/>
                    </a:moveTo>
                    <a:cubicBezTo>
                      <a:pt x="97855" y="57708"/>
                      <a:pt x="124644" y="39291"/>
                      <a:pt x="124644" y="14883"/>
                    </a:cubicBezTo>
                    <a:cubicBezTo>
                      <a:pt x="124644" y="6660"/>
                      <a:pt x="117984" y="0"/>
                      <a:pt x="109761" y="0"/>
                    </a:cubicBezTo>
                    <a:cubicBezTo>
                      <a:pt x="101539" y="0"/>
                      <a:pt x="94879" y="6660"/>
                      <a:pt x="94879" y="14883"/>
                    </a:cubicBezTo>
                    <a:cubicBezTo>
                      <a:pt x="94879" y="18864"/>
                      <a:pt x="82563" y="27943"/>
                      <a:pt x="62322" y="27943"/>
                    </a:cubicBezTo>
                    <a:cubicBezTo>
                      <a:pt x="41188" y="27943"/>
                      <a:pt x="29766" y="18678"/>
                      <a:pt x="29766" y="14883"/>
                    </a:cubicBezTo>
                    <a:cubicBezTo>
                      <a:pt x="29766" y="6660"/>
                      <a:pt x="23106" y="0"/>
                      <a:pt x="14883" y="0"/>
                    </a:cubicBezTo>
                    <a:cubicBezTo>
                      <a:pt x="6660" y="0"/>
                      <a:pt x="0" y="6660"/>
                      <a:pt x="0" y="14883"/>
                    </a:cubicBezTo>
                    <a:cubicBezTo>
                      <a:pt x="0" y="39291"/>
                      <a:pt x="26789" y="57708"/>
                      <a:pt x="62322" y="5770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61" name="Google Shape;2061;p38"/>
              <p:cNvSpPr/>
              <p:nvPr/>
            </p:nvSpPr>
            <p:spPr>
              <a:xfrm>
                <a:off x="6043277" y="410761"/>
                <a:ext cx="195977" cy="183747"/>
              </a:xfrm>
              <a:custGeom>
                <a:rect b="b" l="l" r="r" t="t"/>
                <a:pathLst>
                  <a:path extrusionOk="0" h="183747" w="195977">
                    <a:moveTo>
                      <a:pt x="191979" y="89058"/>
                    </a:moveTo>
                    <a:cubicBezTo>
                      <a:pt x="199643" y="63720"/>
                      <a:pt x="196220" y="40354"/>
                      <a:pt x="182305" y="23277"/>
                    </a:cubicBezTo>
                    <a:cubicBezTo>
                      <a:pt x="168390" y="6199"/>
                      <a:pt x="146177" y="-1949"/>
                      <a:pt x="119871" y="395"/>
                    </a:cubicBezTo>
                    <a:cubicBezTo>
                      <a:pt x="95649" y="2553"/>
                      <a:pt x="70386" y="13418"/>
                      <a:pt x="48657" y="31091"/>
                    </a:cubicBezTo>
                    <a:cubicBezTo>
                      <a:pt x="1404" y="69527"/>
                      <a:pt x="-13925" y="126267"/>
                      <a:pt x="13756" y="160307"/>
                    </a:cubicBezTo>
                    <a:cubicBezTo>
                      <a:pt x="26518" y="176008"/>
                      <a:pt x="45903" y="183747"/>
                      <a:pt x="67707" y="183747"/>
                    </a:cubicBezTo>
                    <a:cubicBezTo>
                      <a:pt x="93157" y="183747"/>
                      <a:pt x="121955" y="173180"/>
                      <a:pt x="147404" y="152494"/>
                    </a:cubicBezTo>
                    <a:cubicBezTo>
                      <a:pt x="169096" y="134858"/>
                      <a:pt x="184946" y="112310"/>
                      <a:pt x="191979" y="89056"/>
                    </a:cubicBezTo>
                    <a:close/>
                    <a:moveTo>
                      <a:pt x="128615" y="129391"/>
                    </a:moveTo>
                    <a:cubicBezTo>
                      <a:pt x="95464" y="156366"/>
                      <a:pt x="53420" y="161948"/>
                      <a:pt x="36863" y="141520"/>
                    </a:cubicBezTo>
                    <a:cubicBezTo>
                      <a:pt x="20269" y="121131"/>
                      <a:pt x="34296" y="81134"/>
                      <a:pt x="67447" y="54158"/>
                    </a:cubicBezTo>
                    <a:cubicBezTo>
                      <a:pt x="84599" y="40206"/>
                      <a:pt x="104133" y="31647"/>
                      <a:pt x="122513" y="30010"/>
                    </a:cubicBezTo>
                    <a:cubicBezTo>
                      <a:pt x="124596" y="29824"/>
                      <a:pt x="126568" y="29750"/>
                      <a:pt x="128540" y="29750"/>
                    </a:cubicBezTo>
                    <a:cubicBezTo>
                      <a:pt x="141934" y="29750"/>
                      <a:pt x="152725" y="34028"/>
                      <a:pt x="159236" y="42028"/>
                    </a:cubicBezTo>
                    <a:cubicBezTo>
                      <a:pt x="166678" y="51218"/>
                      <a:pt x="168203" y="64836"/>
                      <a:pt x="163515" y="80426"/>
                    </a:cubicBezTo>
                    <a:cubicBezTo>
                      <a:pt x="158195" y="98062"/>
                      <a:pt x="145805" y="115475"/>
                      <a:pt x="128652" y="1293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62" name="Google Shape;2062;p38"/>
              <p:cNvSpPr/>
              <p:nvPr/>
            </p:nvSpPr>
            <p:spPr>
              <a:xfrm>
                <a:off x="6089106" y="456175"/>
                <a:ext cx="102636" cy="92575"/>
              </a:xfrm>
              <a:custGeom>
                <a:rect b="b" l="l" r="r" t="t"/>
                <a:pathLst>
                  <a:path extrusionOk="0" h="92575" w="102636">
                    <a:moveTo>
                      <a:pt x="74531" y="3316"/>
                    </a:moveTo>
                    <a:cubicBezTo>
                      <a:pt x="68131" y="8488"/>
                      <a:pt x="67164" y="17863"/>
                      <a:pt x="72373" y="24263"/>
                    </a:cubicBezTo>
                    <a:cubicBezTo>
                      <a:pt x="74159" y="26459"/>
                      <a:pt x="71368" y="39667"/>
                      <a:pt x="56559" y="51722"/>
                    </a:cubicBezTo>
                    <a:cubicBezTo>
                      <a:pt x="41751" y="63777"/>
                      <a:pt x="28244" y="63814"/>
                      <a:pt x="26458" y="61619"/>
                    </a:cubicBezTo>
                    <a:cubicBezTo>
                      <a:pt x="21249" y="55220"/>
                      <a:pt x="11874" y="54252"/>
                      <a:pt x="5511" y="59461"/>
                    </a:cubicBezTo>
                    <a:cubicBezTo>
                      <a:pt x="-889" y="64633"/>
                      <a:pt x="-1856" y="74009"/>
                      <a:pt x="3353" y="80409"/>
                    </a:cubicBezTo>
                    <a:cubicBezTo>
                      <a:pt x="9976" y="88594"/>
                      <a:pt x="19910" y="92575"/>
                      <a:pt x="31184" y="92575"/>
                    </a:cubicBezTo>
                    <a:cubicBezTo>
                      <a:pt x="44988" y="92575"/>
                      <a:pt x="60875" y="86548"/>
                      <a:pt x="75311" y="74827"/>
                    </a:cubicBezTo>
                    <a:cubicBezTo>
                      <a:pt x="101579" y="53470"/>
                      <a:pt x="110212" y="23667"/>
                      <a:pt x="95478" y="5511"/>
                    </a:cubicBezTo>
                    <a:cubicBezTo>
                      <a:pt x="90269" y="-889"/>
                      <a:pt x="80893" y="-1856"/>
                      <a:pt x="74530" y="335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63" name="Google Shape;2063;p38"/>
              <p:cNvSpPr/>
              <p:nvPr/>
            </p:nvSpPr>
            <p:spPr>
              <a:xfrm>
                <a:off x="5919035" y="291159"/>
                <a:ext cx="367016" cy="335170"/>
              </a:xfrm>
              <a:custGeom>
                <a:rect b="b" l="l" r="r" t="t"/>
                <a:pathLst>
                  <a:path extrusionOk="0" h="335170" w="367016">
                    <a:moveTo>
                      <a:pt x="183509" y="6"/>
                    </a:moveTo>
                    <a:cubicBezTo>
                      <a:pt x="82306" y="6"/>
                      <a:pt x="0" y="82307"/>
                      <a:pt x="0" y="183514"/>
                    </a:cubicBezTo>
                    <a:cubicBezTo>
                      <a:pt x="0" y="242450"/>
                      <a:pt x="28538" y="298109"/>
                      <a:pt x="76311" y="332380"/>
                    </a:cubicBezTo>
                    <a:cubicBezTo>
                      <a:pt x="78916" y="334278"/>
                      <a:pt x="81967" y="335171"/>
                      <a:pt x="84981" y="335171"/>
                    </a:cubicBezTo>
                    <a:cubicBezTo>
                      <a:pt x="89632" y="335171"/>
                      <a:pt x="94208" y="333013"/>
                      <a:pt x="97073" y="328957"/>
                    </a:cubicBezTo>
                    <a:cubicBezTo>
                      <a:pt x="101872" y="322260"/>
                      <a:pt x="100347" y="312995"/>
                      <a:pt x="93650" y="308196"/>
                    </a:cubicBezTo>
                    <a:cubicBezTo>
                      <a:pt x="53652" y="279509"/>
                      <a:pt x="29765" y="232889"/>
                      <a:pt x="29765" y="183514"/>
                    </a:cubicBezTo>
                    <a:cubicBezTo>
                      <a:pt x="29765" y="98756"/>
                      <a:pt x="98747" y="29770"/>
                      <a:pt x="183508" y="29770"/>
                    </a:cubicBezTo>
                    <a:cubicBezTo>
                      <a:pt x="268270" y="29770"/>
                      <a:pt x="337251" y="98752"/>
                      <a:pt x="337251" y="183514"/>
                    </a:cubicBezTo>
                    <a:cubicBezTo>
                      <a:pt x="337251" y="230320"/>
                      <a:pt x="316267" y="274001"/>
                      <a:pt x="279729" y="303319"/>
                    </a:cubicBezTo>
                    <a:cubicBezTo>
                      <a:pt x="273329" y="308454"/>
                      <a:pt x="272288" y="317829"/>
                      <a:pt x="277422" y="324229"/>
                    </a:cubicBezTo>
                    <a:cubicBezTo>
                      <a:pt x="282557" y="330629"/>
                      <a:pt x="291933" y="331671"/>
                      <a:pt x="298332" y="326536"/>
                    </a:cubicBezTo>
                    <a:cubicBezTo>
                      <a:pt x="341976" y="291524"/>
                      <a:pt x="367016" y="239398"/>
                      <a:pt x="367016" y="183509"/>
                    </a:cubicBezTo>
                    <a:cubicBezTo>
                      <a:pt x="367016" y="82306"/>
                      <a:pt x="284715" y="0"/>
                      <a:pt x="183508"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64" name="Google Shape;2064;p38"/>
              <p:cNvSpPr/>
              <p:nvPr/>
            </p:nvSpPr>
            <p:spPr>
              <a:xfrm>
                <a:off x="5689318" y="99169"/>
                <a:ext cx="821229" cy="731679"/>
              </a:xfrm>
              <a:custGeom>
                <a:rect b="b" l="l" r="r" t="t"/>
                <a:pathLst>
                  <a:path extrusionOk="0" h="731679" w="821229">
                    <a:moveTo>
                      <a:pt x="11460" y="203673"/>
                    </a:moveTo>
                    <a:lnTo>
                      <a:pt x="11460" y="203822"/>
                    </a:lnTo>
                    <a:cubicBezTo>
                      <a:pt x="13916" y="211152"/>
                      <a:pt x="73670" y="385245"/>
                      <a:pt x="240956" y="547951"/>
                    </a:cubicBezTo>
                    <a:cubicBezTo>
                      <a:pt x="241030" y="548025"/>
                      <a:pt x="241104" y="548025"/>
                      <a:pt x="241179" y="548100"/>
                    </a:cubicBezTo>
                    <a:cubicBezTo>
                      <a:pt x="254760" y="561569"/>
                      <a:pt x="269977" y="573624"/>
                      <a:pt x="286758" y="583744"/>
                    </a:cubicBezTo>
                    <a:cubicBezTo>
                      <a:pt x="283707" y="590851"/>
                      <a:pt x="281623" y="598329"/>
                      <a:pt x="280730" y="606069"/>
                    </a:cubicBezTo>
                    <a:cubicBezTo>
                      <a:pt x="277307" y="635686"/>
                      <a:pt x="290591" y="665005"/>
                      <a:pt x="318124" y="688669"/>
                    </a:cubicBezTo>
                    <a:cubicBezTo>
                      <a:pt x="344020" y="710918"/>
                      <a:pt x="379888" y="725652"/>
                      <a:pt x="419136" y="730229"/>
                    </a:cubicBezTo>
                    <a:cubicBezTo>
                      <a:pt x="427545" y="731196"/>
                      <a:pt x="435954" y="731680"/>
                      <a:pt x="444214" y="731680"/>
                    </a:cubicBezTo>
                    <a:cubicBezTo>
                      <a:pt x="474463" y="731680"/>
                      <a:pt x="503187" y="725206"/>
                      <a:pt x="526999" y="712853"/>
                    </a:cubicBezTo>
                    <a:cubicBezTo>
                      <a:pt x="559220" y="696110"/>
                      <a:pt x="578829" y="670586"/>
                      <a:pt x="582289" y="640969"/>
                    </a:cubicBezTo>
                    <a:cubicBezTo>
                      <a:pt x="585154" y="616226"/>
                      <a:pt x="575741" y="592079"/>
                      <a:pt x="557770" y="571652"/>
                    </a:cubicBezTo>
                    <a:cubicBezTo>
                      <a:pt x="586382" y="550594"/>
                      <a:pt x="609785" y="523730"/>
                      <a:pt x="626752" y="492699"/>
                    </a:cubicBezTo>
                    <a:cubicBezTo>
                      <a:pt x="647178" y="507619"/>
                      <a:pt x="675753" y="516734"/>
                      <a:pt x="707863" y="516734"/>
                    </a:cubicBezTo>
                    <a:cubicBezTo>
                      <a:pt x="771450" y="516734"/>
                      <a:pt x="821229" y="480941"/>
                      <a:pt x="821229" y="435288"/>
                    </a:cubicBezTo>
                    <a:cubicBezTo>
                      <a:pt x="821229" y="389597"/>
                      <a:pt x="771446" y="353841"/>
                      <a:pt x="707863" y="353841"/>
                    </a:cubicBezTo>
                    <a:cubicBezTo>
                      <a:pt x="689185" y="353841"/>
                      <a:pt x="671735" y="357004"/>
                      <a:pt x="656369" y="362548"/>
                    </a:cubicBezTo>
                    <a:cubicBezTo>
                      <a:pt x="651085" y="262011"/>
                      <a:pt x="585080" y="175058"/>
                      <a:pt x="488643" y="143806"/>
                    </a:cubicBezTo>
                    <a:cubicBezTo>
                      <a:pt x="480346" y="141053"/>
                      <a:pt x="471639" y="138783"/>
                      <a:pt x="461259" y="136700"/>
                    </a:cubicBezTo>
                    <a:cubicBezTo>
                      <a:pt x="460961" y="136625"/>
                      <a:pt x="460663" y="136551"/>
                      <a:pt x="460366" y="136476"/>
                    </a:cubicBezTo>
                    <a:lnTo>
                      <a:pt x="460291" y="136476"/>
                    </a:lnTo>
                    <a:cubicBezTo>
                      <a:pt x="312654" y="95847"/>
                      <a:pt x="244264" y="37054"/>
                      <a:pt x="243559" y="36426"/>
                    </a:cubicBezTo>
                    <a:lnTo>
                      <a:pt x="243522" y="36389"/>
                    </a:lnTo>
                    <a:cubicBezTo>
                      <a:pt x="213273" y="9822"/>
                      <a:pt x="172829" y="-3199"/>
                      <a:pt x="132604" y="670"/>
                    </a:cubicBezTo>
                    <a:cubicBezTo>
                      <a:pt x="93536" y="4428"/>
                      <a:pt x="58338" y="23217"/>
                      <a:pt x="33410" y="53504"/>
                    </a:cubicBezTo>
                    <a:cubicBezTo>
                      <a:pt x="8519" y="83791"/>
                      <a:pt x="-3090" y="121891"/>
                      <a:pt x="705" y="160956"/>
                    </a:cubicBezTo>
                    <a:cubicBezTo>
                      <a:pt x="2231" y="176211"/>
                      <a:pt x="5914" y="190535"/>
                      <a:pt x="11532" y="203707"/>
                    </a:cubicBezTo>
                    <a:close/>
                    <a:moveTo>
                      <a:pt x="552709" y="637546"/>
                    </a:moveTo>
                    <a:cubicBezTo>
                      <a:pt x="550439" y="657043"/>
                      <a:pt x="536450" y="674382"/>
                      <a:pt x="513270" y="686436"/>
                    </a:cubicBezTo>
                    <a:cubicBezTo>
                      <a:pt x="488192" y="699459"/>
                      <a:pt x="456008" y="704482"/>
                      <a:pt x="422559" y="700650"/>
                    </a:cubicBezTo>
                    <a:cubicBezTo>
                      <a:pt x="389147" y="696780"/>
                      <a:pt x="358935" y="684502"/>
                      <a:pt x="337504" y="666084"/>
                    </a:cubicBezTo>
                    <a:cubicBezTo>
                      <a:pt x="317710" y="649080"/>
                      <a:pt x="308035" y="628952"/>
                      <a:pt x="310268" y="609492"/>
                    </a:cubicBezTo>
                    <a:cubicBezTo>
                      <a:pt x="312538" y="589996"/>
                      <a:pt x="326527" y="572657"/>
                      <a:pt x="349707" y="560603"/>
                    </a:cubicBezTo>
                    <a:cubicBezTo>
                      <a:pt x="369278" y="550408"/>
                      <a:pt x="393202" y="545124"/>
                      <a:pt x="418652" y="545124"/>
                    </a:cubicBezTo>
                    <a:cubicBezTo>
                      <a:pt x="425796" y="545124"/>
                      <a:pt x="433088" y="545534"/>
                      <a:pt x="440419" y="546389"/>
                    </a:cubicBezTo>
                    <a:cubicBezTo>
                      <a:pt x="506126" y="553980"/>
                      <a:pt x="557548" y="595726"/>
                      <a:pt x="552709" y="637547"/>
                    </a:cubicBezTo>
                    <a:close/>
                    <a:moveTo>
                      <a:pt x="791463" y="435293"/>
                    </a:moveTo>
                    <a:cubicBezTo>
                      <a:pt x="791463" y="463309"/>
                      <a:pt x="753177" y="486973"/>
                      <a:pt x="707859" y="486973"/>
                    </a:cubicBezTo>
                    <a:cubicBezTo>
                      <a:pt x="675638" y="486973"/>
                      <a:pt x="647063" y="474993"/>
                      <a:pt x="633185" y="458026"/>
                    </a:cubicBezTo>
                    <a:lnTo>
                      <a:pt x="633147" y="457989"/>
                    </a:lnTo>
                    <a:cubicBezTo>
                      <a:pt x="627492" y="451068"/>
                      <a:pt x="624218" y="443366"/>
                      <a:pt x="624218" y="435293"/>
                    </a:cubicBezTo>
                    <a:cubicBezTo>
                      <a:pt x="624218" y="407276"/>
                      <a:pt x="662504" y="383612"/>
                      <a:pt x="707859" y="383612"/>
                    </a:cubicBezTo>
                    <a:cubicBezTo>
                      <a:pt x="753177" y="383612"/>
                      <a:pt x="791462" y="407276"/>
                      <a:pt x="791462" y="435293"/>
                    </a:cubicBezTo>
                    <a:close/>
                    <a:moveTo>
                      <a:pt x="627080" y="375501"/>
                    </a:moveTo>
                    <a:cubicBezTo>
                      <a:pt x="627080" y="376245"/>
                      <a:pt x="627043" y="376952"/>
                      <a:pt x="627006" y="377659"/>
                    </a:cubicBezTo>
                    <a:cubicBezTo>
                      <a:pt x="606802" y="392319"/>
                      <a:pt x="594449" y="412560"/>
                      <a:pt x="594449" y="435293"/>
                    </a:cubicBezTo>
                    <a:cubicBezTo>
                      <a:pt x="594449" y="447758"/>
                      <a:pt x="598244" y="459441"/>
                      <a:pt x="604942" y="469896"/>
                    </a:cubicBezTo>
                    <a:cubicBezTo>
                      <a:pt x="588980" y="502526"/>
                      <a:pt x="565056" y="530282"/>
                      <a:pt x="535068" y="551081"/>
                    </a:cubicBezTo>
                    <a:cubicBezTo>
                      <a:pt x="510958" y="533482"/>
                      <a:pt x="479331" y="520943"/>
                      <a:pt x="443836" y="516813"/>
                    </a:cubicBezTo>
                    <a:cubicBezTo>
                      <a:pt x="404583" y="512236"/>
                      <a:pt x="366297" y="518450"/>
                      <a:pt x="335975" y="534188"/>
                    </a:cubicBezTo>
                    <a:cubicBezTo>
                      <a:pt x="322804" y="541035"/>
                      <a:pt x="311865" y="549369"/>
                      <a:pt x="303159" y="558819"/>
                    </a:cubicBezTo>
                    <a:cubicBezTo>
                      <a:pt x="238716" y="520384"/>
                      <a:pt x="199165" y="451253"/>
                      <a:pt x="199165" y="375501"/>
                    </a:cubicBezTo>
                    <a:cubicBezTo>
                      <a:pt x="199165" y="257553"/>
                      <a:pt x="295158" y="161636"/>
                      <a:pt x="413182" y="161636"/>
                    </a:cubicBezTo>
                    <a:cubicBezTo>
                      <a:pt x="426800" y="161636"/>
                      <a:pt x="440455" y="162975"/>
                      <a:pt x="453774" y="165543"/>
                    </a:cubicBezTo>
                    <a:cubicBezTo>
                      <a:pt x="462332" y="167887"/>
                      <a:pt x="471039" y="170157"/>
                      <a:pt x="480117" y="172389"/>
                    </a:cubicBezTo>
                    <a:cubicBezTo>
                      <a:pt x="568037" y="201299"/>
                      <a:pt x="627050" y="282784"/>
                      <a:pt x="627050" y="375500"/>
                    </a:cubicBezTo>
                    <a:close/>
                    <a:moveTo>
                      <a:pt x="56323" y="72378"/>
                    </a:moveTo>
                    <a:cubicBezTo>
                      <a:pt x="76191" y="48230"/>
                      <a:pt x="104245" y="33273"/>
                      <a:pt x="135351" y="30259"/>
                    </a:cubicBezTo>
                    <a:cubicBezTo>
                      <a:pt x="167424" y="27171"/>
                      <a:pt x="199682" y="37552"/>
                      <a:pt x="223011" y="57979"/>
                    </a:cubicBezTo>
                    <a:cubicBezTo>
                      <a:pt x="223011" y="57979"/>
                      <a:pt x="223866" y="58872"/>
                      <a:pt x="225950" y="60658"/>
                    </a:cubicBezTo>
                    <a:cubicBezTo>
                      <a:pt x="226099" y="60769"/>
                      <a:pt x="226285" y="60806"/>
                      <a:pt x="226434" y="60918"/>
                    </a:cubicBezTo>
                    <a:cubicBezTo>
                      <a:pt x="237112" y="69699"/>
                      <a:pt x="281538" y="103669"/>
                      <a:pt x="365660" y="136597"/>
                    </a:cubicBezTo>
                    <a:cubicBezTo>
                      <a:pt x="253932" y="158772"/>
                      <a:pt x="169426" y="257450"/>
                      <a:pt x="169426" y="375503"/>
                    </a:cubicBezTo>
                    <a:cubicBezTo>
                      <a:pt x="169426" y="394405"/>
                      <a:pt x="171696" y="412934"/>
                      <a:pt x="175863" y="430830"/>
                    </a:cubicBezTo>
                    <a:cubicBezTo>
                      <a:pt x="78270" y="306262"/>
                      <a:pt x="40132" y="195715"/>
                      <a:pt x="39684" y="194343"/>
                    </a:cubicBezTo>
                    <a:cubicBezTo>
                      <a:pt x="39610" y="194195"/>
                      <a:pt x="39498" y="194083"/>
                      <a:pt x="39424" y="193897"/>
                    </a:cubicBezTo>
                    <a:cubicBezTo>
                      <a:pt x="39312" y="193636"/>
                      <a:pt x="39349" y="193376"/>
                      <a:pt x="39238" y="193116"/>
                    </a:cubicBezTo>
                    <a:cubicBezTo>
                      <a:pt x="34513" y="182437"/>
                      <a:pt x="31499" y="170605"/>
                      <a:pt x="30234" y="157992"/>
                    </a:cubicBezTo>
                    <a:cubicBezTo>
                      <a:pt x="27220" y="126924"/>
                      <a:pt x="36485" y="96526"/>
                      <a:pt x="56316" y="7237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65" name="Google Shape;2065;p38"/>
              <p:cNvSpPr/>
              <p:nvPr/>
            </p:nvSpPr>
            <p:spPr>
              <a:xfrm>
                <a:off x="6047271" y="341309"/>
                <a:ext cx="103778" cy="77739"/>
              </a:xfrm>
              <a:custGeom>
                <a:rect b="b" l="l" r="r" t="t"/>
                <a:pathLst>
                  <a:path extrusionOk="0" h="77739" w="103778">
                    <a:moveTo>
                      <a:pt x="44147" y="77739"/>
                    </a:moveTo>
                    <a:cubicBezTo>
                      <a:pt x="49356" y="77739"/>
                      <a:pt x="54789" y="77144"/>
                      <a:pt x="60295" y="75879"/>
                    </a:cubicBezTo>
                    <a:cubicBezTo>
                      <a:pt x="72722" y="73051"/>
                      <a:pt x="83922" y="67247"/>
                      <a:pt x="91809" y="59545"/>
                    </a:cubicBezTo>
                    <a:cubicBezTo>
                      <a:pt x="101483" y="50094"/>
                      <a:pt x="105576" y="38337"/>
                      <a:pt x="103046" y="27250"/>
                    </a:cubicBezTo>
                    <a:cubicBezTo>
                      <a:pt x="100553" y="16162"/>
                      <a:pt x="91772" y="7306"/>
                      <a:pt x="78974" y="2990"/>
                    </a:cubicBezTo>
                    <a:cubicBezTo>
                      <a:pt x="68518" y="-581"/>
                      <a:pt x="55905" y="-954"/>
                      <a:pt x="43478" y="1874"/>
                    </a:cubicBezTo>
                    <a:cubicBezTo>
                      <a:pt x="14791" y="8385"/>
                      <a:pt x="-3999" y="29705"/>
                      <a:pt x="727" y="50467"/>
                    </a:cubicBezTo>
                    <a:cubicBezTo>
                      <a:pt x="4522" y="67210"/>
                      <a:pt x="22306" y="77740"/>
                      <a:pt x="44110" y="77740"/>
                    </a:cubicBezTo>
                    <a:close/>
                    <a:moveTo>
                      <a:pt x="50100" y="30895"/>
                    </a:moveTo>
                    <a:cubicBezTo>
                      <a:pt x="53672" y="30076"/>
                      <a:pt x="56909" y="29779"/>
                      <a:pt x="59774" y="29779"/>
                    </a:cubicBezTo>
                    <a:cubicBezTo>
                      <a:pt x="68071" y="29779"/>
                      <a:pt x="73168" y="32495"/>
                      <a:pt x="74024" y="33872"/>
                    </a:cubicBezTo>
                    <a:cubicBezTo>
                      <a:pt x="73838" y="36029"/>
                      <a:pt x="67699" y="43694"/>
                      <a:pt x="53709" y="46894"/>
                    </a:cubicBezTo>
                    <a:cubicBezTo>
                      <a:pt x="39571" y="50094"/>
                      <a:pt x="30641" y="45703"/>
                      <a:pt x="29785" y="43992"/>
                    </a:cubicBezTo>
                    <a:cubicBezTo>
                      <a:pt x="29785" y="41946"/>
                      <a:pt x="35962" y="34094"/>
                      <a:pt x="50100" y="3089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66" name="Google Shape;2066;p38"/>
              <p:cNvSpPr/>
              <p:nvPr/>
            </p:nvSpPr>
            <p:spPr>
              <a:xfrm>
                <a:off x="5960849" y="418877"/>
                <a:ext cx="87738" cy="73616"/>
              </a:xfrm>
              <a:custGeom>
                <a:rect b="b" l="l" r="r" t="t"/>
                <a:pathLst>
                  <a:path extrusionOk="0" h="73616" w="87738">
                    <a:moveTo>
                      <a:pt x="85697" y="20373"/>
                    </a:moveTo>
                    <a:cubicBezTo>
                      <a:pt x="81901" y="10700"/>
                      <a:pt x="73121" y="3704"/>
                      <a:pt x="61661" y="1100"/>
                    </a:cubicBezTo>
                    <a:cubicBezTo>
                      <a:pt x="52136" y="-1058"/>
                      <a:pt x="41198" y="-16"/>
                      <a:pt x="31002" y="4002"/>
                    </a:cubicBezTo>
                    <a:cubicBezTo>
                      <a:pt x="7525" y="13230"/>
                      <a:pt x="-5201" y="34810"/>
                      <a:pt x="2017" y="53228"/>
                    </a:cubicBezTo>
                    <a:cubicBezTo>
                      <a:pt x="7115" y="66213"/>
                      <a:pt x="20584" y="73617"/>
                      <a:pt x="36286" y="73617"/>
                    </a:cubicBezTo>
                    <a:cubicBezTo>
                      <a:pt x="42834" y="73617"/>
                      <a:pt x="49829" y="72352"/>
                      <a:pt x="56749" y="69598"/>
                    </a:cubicBezTo>
                    <a:cubicBezTo>
                      <a:pt x="66981" y="65580"/>
                      <a:pt x="75650" y="58957"/>
                      <a:pt x="81194" y="50846"/>
                    </a:cubicBezTo>
                    <a:cubicBezTo>
                      <a:pt x="87891" y="41135"/>
                      <a:pt x="89528" y="30010"/>
                      <a:pt x="85733" y="20373"/>
                    </a:cubicBezTo>
                    <a:close/>
                    <a:moveTo>
                      <a:pt x="45811" y="41879"/>
                    </a:moveTo>
                    <a:cubicBezTo>
                      <a:pt x="37216" y="45227"/>
                      <a:pt x="30630" y="43404"/>
                      <a:pt x="29737" y="42548"/>
                    </a:cubicBezTo>
                    <a:cubicBezTo>
                      <a:pt x="29663" y="40911"/>
                      <a:pt x="33235" y="35070"/>
                      <a:pt x="41829" y="31684"/>
                    </a:cubicBezTo>
                    <a:cubicBezTo>
                      <a:pt x="45475" y="30270"/>
                      <a:pt x="48750" y="29749"/>
                      <a:pt x="51391" y="29749"/>
                    </a:cubicBezTo>
                    <a:cubicBezTo>
                      <a:pt x="54740" y="29749"/>
                      <a:pt x="57084" y="30531"/>
                      <a:pt x="57902" y="31238"/>
                    </a:cubicBezTo>
                    <a:cubicBezTo>
                      <a:pt x="57679" y="33135"/>
                      <a:pt x="54033" y="38642"/>
                      <a:pt x="45810" y="4184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067" name="Google Shape;2067;p38"/>
            <p:cNvSpPr/>
            <p:nvPr/>
          </p:nvSpPr>
          <p:spPr>
            <a:xfrm>
              <a:off x="3372208" y="5209473"/>
              <a:ext cx="336944" cy="309982"/>
            </a:xfrm>
            <a:custGeom>
              <a:rect b="b" l="l" r="r" t="t"/>
              <a:pathLst>
                <a:path extrusionOk="0" h="686003" w="745670">
                  <a:moveTo>
                    <a:pt x="745670" y="432476"/>
                  </a:moveTo>
                  <a:cubicBezTo>
                    <a:pt x="745670" y="440723"/>
                    <a:pt x="739004" y="447389"/>
                    <a:pt x="730757" y="447389"/>
                  </a:cubicBezTo>
                  <a:cubicBezTo>
                    <a:pt x="704435" y="447389"/>
                    <a:pt x="692057" y="453563"/>
                    <a:pt x="677740" y="460737"/>
                  </a:cubicBezTo>
                  <a:cubicBezTo>
                    <a:pt x="662275" y="468462"/>
                    <a:pt x="644751" y="477216"/>
                    <a:pt x="611390" y="477216"/>
                  </a:cubicBezTo>
                  <a:cubicBezTo>
                    <a:pt x="578044" y="477216"/>
                    <a:pt x="560506" y="468462"/>
                    <a:pt x="545055" y="460737"/>
                  </a:cubicBezTo>
                  <a:cubicBezTo>
                    <a:pt x="536719" y="456576"/>
                    <a:pt x="528844" y="452639"/>
                    <a:pt x="518524" y="450178"/>
                  </a:cubicBezTo>
                  <a:cubicBezTo>
                    <a:pt x="510516" y="448269"/>
                    <a:pt x="505579" y="440216"/>
                    <a:pt x="507488" y="432207"/>
                  </a:cubicBezTo>
                  <a:cubicBezTo>
                    <a:pt x="509397" y="424199"/>
                    <a:pt x="517480" y="419277"/>
                    <a:pt x="525459" y="421171"/>
                  </a:cubicBezTo>
                  <a:cubicBezTo>
                    <a:pt x="539120" y="424437"/>
                    <a:pt x="549365" y="429553"/>
                    <a:pt x="558388" y="434057"/>
                  </a:cubicBezTo>
                  <a:cubicBezTo>
                    <a:pt x="572720" y="441215"/>
                    <a:pt x="585083" y="447404"/>
                    <a:pt x="611405" y="447404"/>
                  </a:cubicBezTo>
                  <a:cubicBezTo>
                    <a:pt x="637727" y="447404"/>
                    <a:pt x="650105" y="441230"/>
                    <a:pt x="664422" y="434057"/>
                  </a:cubicBezTo>
                  <a:cubicBezTo>
                    <a:pt x="679872" y="426317"/>
                    <a:pt x="697396" y="417562"/>
                    <a:pt x="730757" y="417562"/>
                  </a:cubicBezTo>
                  <a:cubicBezTo>
                    <a:pt x="739004" y="417562"/>
                    <a:pt x="745670" y="424229"/>
                    <a:pt x="745670" y="432476"/>
                  </a:cubicBezTo>
                  <a:close/>
                  <a:moveTo>
                    <a:pt x="220256" y="421112"/>
                  </a:moveTo>
                  <a:cubicBezTo>
                    <a:pt x="206491" y="424378"/>
                    <a:pt x="196201" y="429508"/>
                    <a:pt x="187119" y="434042"/>
                  </a:cubicBezTo>
                  <a:cubicBezTo>
                    <a:pt x="172817" y="441215"/>
                    <a:pt x="160453" y="447389"/>
                    <a:pt x="134161" y="447389"/>
                  </a:cubicBezTo>
                  <a:cubicBezTo>
                    <a:pt x="107869" y="447389"/>
                    <a:pt x="95520" y="441215"/>
                    <a:pt x="81204" y="434042"/>
                  </a:cubicBezTo>
                  <a:cubicBezTo>
                    <a:pt x="65768" y="426317"/>
                    <a:pt x="48245" y="417562"/>
                    <a:pt x="14913" y="417562"/>
                  </a:cubicBezTo>
                  <a:cubicBezTo>
                    <a:pt x="6681" y="417562"/>
                    <a:pt x="0" y="424229"/>
                    <a:pt x="0" y="432476"/>
                  </a:cubicBezTo>
                  <a:cubicBezTo>
                    <a:pt x="0" y="440723"/>
                    <a:pt x="6681" y="447389"/>
                    <a:pt x="14913" y="447389"/>
                  </a:cubicBezTo>
                  <a:cubicBezTo>
                    <a:pt x="41206" y="447389"/>
                    <a:pt x="53554" y="453563"/>
                    <a:pt x="67871" y="460737"/>
                  </a:cubicBezTo>
                  <a:cubicBezTo>
                    <a:pt x="83306" y="468462"/>
                    <a:pt x="100830" y="477216"/>
                    <a:pt x="134161" y="477216"/>
                  </a:cubicBezTo>
                  <a:cubicBezTo>
                    <a:pt x="167492" y="477216"/>
                    <a:pt x="185016" y="468462"/>
                    <a:pt x="200466" y="460737"/>
                  </a:cubicBezTo>
                  <a:cubicBezTo>
                    <a:pt x="208832" y="456561"/>
                    <a:pt x="216737" y="452609"/>
                    <a:pt x="227131" y="450133"/>
                  </a:cubicBezTo>
                  <a:cubicBezTo>
                    <a:pt x="235155" y="448239"/>
                    <a:pt x="240106" y="440201"/>
                    <a:pt x="238212" y="432192"/>
                  </a:cubicBezTo>
                  <a:cubicBezTo>
                    <a:pt x="236303" y="424154"/>
                    <a:pt x="228190" y="419173"/>
                    <a:pt x="220256" y="421112"/>
                  </a:cubicBezTo>
                  <a:close/>
                  <a:moveTo>
                    <a:pt x="730757" y="626350"/>
                  </a:moveTo>
                  <a:cubicBezTo>
                    <a:pt x="697396" y="626350"/>
                    <a:pt x="679872" y="635104"/>
                    <a:pt x="664407" y="642829"/>
                  </a:cubicBezTo>
                  <a:cubicBezTo>
                    <a:pt x="653148" y="648467"/>
                    <a:pt x="642977" y="653448"/>
                    <a:pt x="626363" y="655327"/>
                  </a:cubicBezTo>
                  <a:cubicBezTo>
                    <a:pt x="626363" y="654939"/>
                    <a:pt x="626363" y="654551"/>
                    <a:pt x="626363" y="654029"/>
                  </a:cubicBezTo>
                  <a:lnTo>
                    <a:pt x="626363" y="651897"/>
                  </a:lnTo>
                  <a:cubicBezTo>
                    <a:pt x="626542" y="645395"/>
                    <a:pt x="628645" y="642800"/>
                    <a:pt x="633775" y="636506"/>
                  </a:cubicBezTo>
                  <a:cubicBezTo>
                    <a:pt x="641560" y="626917"/>
                    <a:pt x="652253" y="613808"/>
                    <a:pt x="656071" y="583459"/>
                  </a:cubicBezTo>
                  <a:cubicBezTo>
                    <a:pt x="657100" y="575287"/>
                    <a:pt x="651313" y="567830"/>
                    <a:pt x="643141" y="566801"/>
                  </a:cubicBezTo>
                  <a:cubicBezTo>
                    <a:pt x="634700" y="565861"/>
                    <a:pt x="627497" y="571588"/>
                    <a:pt x="626482" y="579731"/>
                  </a:cubicBezTo>
                  <a:cubicBezTo>
                    <a:pt x="624887" y="592422"/>
                    <a:pt x="621949" y="600431"/>
                    <a:pt x="618534" y="606530"/>
                  </a:cubicBezTo>
                  <a:cubicBezTo>
                    <a:pt x="613075" y="590916"/>
                    <a:pt x="603859" y="575809"/>
                    <a:pt x="588140" y="568188"/>
                  </a:cubicBezTo>
                  <a:cubicBezTo>
                    <a:pt x="580728" y="564579"/>
                    <a:pt x="571810" y="567681"/>
                    <a:pt x="568216" y="575093"/>
                  </a:cubicBezTo>
                  <a:cubicBezTo>
                    <a:pt x="564622" y="582505"/>
                    <a:pt x="567709" y="591438"/>
                    <a:pt x="575121" y="595017"/>
                  </a:cubicBezTo>
                  <a:cubicBezTo>
                    <a:pt x="592912" y="603637"/>
                    <a:pt x="596596" y="641830"/>
                    <a:pt x="596536" y="655342"/>
                  </a:cubicBezTo>
                  <a:cubicBezTo>
                    <a:pt x="579878" y="653463"/>
                    <a:pt x="569677" y="648482"/>
                    <a:pt x="558388" y="642829"/>
                  </a:cubicBezTo>
                  <a:cubicBezTo>
                    <a:pt x="542908" y="635104"/>
                    <a:pt x="525384" y="626350"/>
                    <a:pt x="492023" y="626350"/>
                  </a:cubicBezTo>
                  <a:cubicBezTo>
                    <a:pt x="458692" y="626350"/>
                    <a:pt x="441168" y="635119"/>
                    <a:pt x="425718" y="642829"/>
                  </a:cubicBezTo>
                  <a:cubicBezTo>
                    <a:pt x="411401" y="650003"/>
                    <a:pt x="399053" y="656177"/>
                    <a:pt x="372761" y="656177"/>
                  </a:cubicBezTo>
                  <a:cubicBezTo>
                    <a:pt x="346453" y="656177"/>
                    <a:pt x="334090" y="650003"/>
                    <a:pt x="319773" y="642829"/>
                  </a:cubicBezTo>
                  <a:cubicBezTo>
                    <a:pt x="304308" y="635104"/>
                    <a:pt x="286785" y="626350"/>
                    <a:pt x="253438" y="626350"/>
                  </a:cubicBezTo>
                  <a:cubicBezTo>
                    <a:pt x="220092" y="626350"/>
                    <a:pt x="202584" y="635119"/>
                    <a:pt x="187133" y="642829"/>
                  </a:cubicBezTo>
                  <a:cubicBezTo>
                    <a:pt x="175889" y="648467"/>
                    <a:pt x="165733" y="653433"/>
                    <a:pt x="149179" y="655327"/>
                  </a:cubicBezTo>
                  <a:cubicBezTo>
                    <a:pt x="149343" y="638579"/>
                    <a:pt x="154861" y="603100"/>
                    <a:pt x="171489" y="595017"/>
                  </a:cubicBezTo>
                  <a:cubicBezTo>
                    <a:pt x="178901" y="591438"/>
                    <a:pt x="182003" y="582505"/>
                    <a:pt x="178409" y="575093"/>
                  </a:cubicBezTo>
                  <a:cubicBezTo>
                    <a:pt x="174815" y="567681"/>
                    <a:pt x="165882" y="564594"/>
                    <a:pt x="158485" y="568188"/>
                  </a:cubicBezTo>
                  <a:cubicBezTo>
                    <a:pt x="142542" y="575913"/>
                    <a:pt x="133132" y="591363"/>
                    <a:pt x="127525" y="607231"/>
                  </a:cubicBezTo>
                  <a:cubicBezTo>
                    <a:pt x="123930" y="601057"/>
                    <a:pt x="120858" y="592899"/>
                    <a:pt x="119188" y="579731"/>
                  </a:cubicBezTo>
                  <a:cubicBezTo>
                    <a:pt x="118174" y="571543"/>
                    <a:pt x="110672" y="565921"/>
                    <a:pt x="102530" y="566801"/>
                  </a:cubicBezTo>
                  <a:cubicBezTo>
                    <a:pt x="94357" y="567830"/>
                    <a:pt x="88571" y="575287"/>
                    <a:pt x="89600" y="583459"/>
                  </a:cubicBezTo>
                  <a:cubicBezTo>
                    <a:pt x="93418" y="613793"/>
                    <a:pt x="104096" y="626917"/>
                    <a:pt x="111910" y="636506"/>
                  </a:cubicBezTo>
                  <a:cubicBezTo>
                    <a:pt x="117026" y="642800"/>
                    <a:pt x="119143" y="645409"/>
                    <a:pt x="119322" y="651509"/>
                  </a:cubicBezTo>
                  <a:lnTo>
                    <a:pt x="119322" y="655342"/>
                  </a:lnTo>
                  <a:cubicBezTo>
                    <a:pt x="102679" y="653463"/>
                    <a:pt x="92508" y="648482"/>
                    <a:pt x="81218" y="642829"/>
                  </a:cubicBezTo>
                  <a:cubicBezTo>
                    <a:pt x="65768" y="635104"/>
                    <a:pt x="48245" y="626350"/>
                    <a:pt x="14913" y="626350"/>
                  </a:cubicBezTo>
                  <a:cubicBezTo>
                    <a:pt x="6681" y="626350"/>
                    <a:pt x="0" y="633016"/>
                    <a:pt x="0" y="641264"/>
                  </a:cubicBezTo>
                  <a:cubicBezTo>
                    <a:pt x="0" y="649511"/>
                    <a:pt x="6681" y="656177"/>
                    <a:pt x="14913" y="656177"/>
                  </a:cubicBezTo>
                  <a:cubicBezTo>
                    <a:pt x="41206" y="656177"/>
                    <a:pt x="53554" y="662351"/>
                    <a:pt x="67871" y="669524"/>
                  </a:cubicBezTo>
                  <a:cubicBezTo>
                    <a:pt x="83306" y="677250"/>
                    <a:pt x="100830" y="686004"/>
                    <a:pt x="134161" y="686004"/>
                  </a:cubicBezTo>
                  <a:cubicBezTo>
                    <a:pt x="134176" y="686004"/>
                    <a:pt x="134191" y="686004"/>
                    <a:pt x="134206" y="686004"/>
                  </a:cubicBezTo>
                  <a:cubicBezTo>
                    <a:pt x="134206" y="686004"/>
                    <a:pt x="134206" y="686004"/>
                    <a:pt x="134221" y="686004"/>
                  </a:cubicBezTo>
                  <a:cubicBezTo>
                    <a:pt x="134221" y="686004"/>
                    <a:pt x="134236" y="686004"/>
                    <a:pt x="134236" y="686004"/>
                  </a:cubicBezTo>
                  <a:cubicBezTo>
                    <a:pt x="167522" y="685989"/>
                    <a:pt x="185031" y="677250"/>
                    <a:pt x="200466" y="669524"/>
                  </a:cubicBezTo>
                  <a:cubicBezTo>
                    <a:pt x="214768" y="662351"/>
                    <a:pt x="227131" y="656177"/>
                    <a:pt x="253438" y="656177"/>
                  </a:cubicBezTo>
                  <a:cubicBezTo>
                    <a:pt x="279746" y="656177"/>
                    <a:pt x="292109" y="662351"/>
                    <a:pt x="306426" y="669524"/>
                  </a:cubicBezTo>
                  <a:cubicBezTo>
                    <a:pt x="321876" y="677250"/>
                    <a:pt x="339399" y="686004"/>
                    <a:pt x="372761" y="686004"/>
                  </a:cubicBezTo>
                  <a:cubicBezTo>
                    <a:pt x="406092" y="686004"/>
                    <a:pt x="423615" y="677250"/>
                    <a:pt x="439066" y="669524"/>
                  </a:cubicBezTo>
                  <a:cubicBezTo>
                    <a:pt x="453368" y="662351"/>
                    <a:pt x="465731" y="656177"/>
                    <a:pt x="492023" y="656177"/>
                  </a:cubicBezTo>
                  <a:cubicBezTo>
                    <a:pt x="518345" y="656177"/>
                    <a:pt x="530723" y="662351"/>
                    <a:pt x="545040" y="669524"/>
                  </a:cubicBezTo>
                  <a:cubicBezTo>
                    <a:pt x="560506" y="677250"/>
                    <a:pt x="578029" y="686004"/>
                    <a:pt x="611390" y="686004"/>
                  </a:cubicBezTo>
                  <a:cubicBezTo>
                    <a:pt x="611405" y="686004"/>
                    <a:pt x="611420" y="686004"/>
                    <a:pt x="611435" y="686004"/>
                  </a:cubicBezTo>
                  <a:cubicBezTo>
                    <a:pt x="611435" y="686004"/>
                    <a:pt x="611435" y="686004"/>
                    <a:pt x="611450" y="686004"/>
                  </a:cubicBezTo>
                  <a:cubicBezTo>
                    <a:pt x="611450" y="686004"/>
                    <a:pt x="611465" y="686004"/>
                    <a:pt x="611465" y="686004"/>
                  </a:cubicBezTo>
                  <a:cubicBezTo>
                    <a:pt x="644781" y="685989"/>
                    <a:pt x="662290" y="677250"/>
                    <a:pt x="677755" y="669524"/>
                  </a:cubicBezTo>
                  <a:cubicBezTo>
                    <a:pt x="692057" y="662351"/>
                    <a:pt x="704435" y="656177"/>
                    <a:pt x="730757" y="656177"/>
                  </a:cubicBezTo>
                  <a:cubicBezTo>
                    <a:pt x="739004" y="656177"/>
                    <a:pt x="745670" y="649511"/>
                    <a:pt x="745670" y="641264"/>
                  </a:cubicBezTo>
                  <a:cubicBezTo>
                    <a:pt x="745670" y="633016"/>
                    <a:pt x="739004" y="626350"/>
                    <a:pt x="730757" y="626350"/>
                  </a:cubicBezTo>
                  <a:close/>
                  <a:moveTo>
                    <a:pt x="34152" y="571021"/>
                  </a:moveTo>
                  <a:cubicBezTo>
                    <a:pt x="31467" y="573840"/>
                    <a:pt x="29827" y="577732"/>
                    <a:pt x="29827" y="581610"/>
                  </a:cubicBezTo>
                  <a:cubicBezTo>
                    <a:pt x="29827" y="585637"/>
                    <a:pt x="31318" y="589365"/>
                    <a:pt x="34152" y="592198"/>
                  </a:cubicBezTo>
                  <a:cubicBezTo>
                    <a:pt x="36985" y="595017"/>
                    <a:pt x="40714" y="596523"/>
                    <a:pt x="44740" y="596523"/>
                  </a:cubicBezTo>
                  <a:cubicBezTo>
                    <a:pt x="48767" y="596523"/>
                    <a:pt x="52495" y="595017"/>
                    <a:pt x="55329" y="592198"/>
                  </a:cubicBezTo>
                  <a:cubicBezTo>
                    <a:pt x="58162" y="589365"/>
                    <a:pt x="59654" y="585637"/>
                    <a:pt x="59654" y="581610"/>
                  </a:cubicBezTo>
                  <a:cubicBezTo>
                    <a:pt x="59654" y="577568"/>
                    <a:pt x="58013" y="573840"/>
                    <a:pt x="55329" y="571021"/>
                  </a:cubicBezTo>
                  <a:cubicBezTo>
                    <a:pt x="49811" y="565503"/>
                    <a:pt x="39670" y="565503"/>
                    <a:pt x="34152" y="571021"/>
                  </a:cubicBezTo>
                  <a:close/>
                  <a:moveTo>
                    <a:pt x="218034" y="595479"/>
                  </a:moveTo>
                  <a:cubicBezTo>
                    <a:pt x="219824" y="596210"/>
                    <a:pt x="221762" y="596523"/>
                    <a:pt x="223701" y="596523"/>
                  </a:cubicBezTo>
                  <a:cubicBezTo>
                    <a:pt x="227728" y="596523"/>
                    <a:pt x="231456" y="595017"/>
                    <a:pt x="234290" y="592198"/>
                  </a:cubicBezTo>
                  <a:cubicBezTo>
                    <a:pt x="237123" y="589365"/>
                    <a:pt x="238615" y="585637"/>
                    <a:pt x="238615" y="581610"/>
                  </a:cubicBezTo>
                  <a:cubicBezTo>
                    <a:pt x="238615" y="577732"/>
                    <a:pt x="236974" y="573840"/>
                    <a:pt x="234290" y="571021"/>
                  </a:cubicBezTo>
                  <a:cubicBezTo>
                    <a:pt x="233544" y="570425"/>
                    <a:pt x="232798" y="569679"/>
                    <a:pt x="232053" y="569232"/>
                  </a:cubicBezTo>
                  <a:cubicBezTo>
                    <a:pt x="231158" y="568635"/>
                    <a:pt x="230263" y="568188"/>
                    <a:pt x="229368" y="567890"/>
                  </a:cubicBezTo>
                  <a:cubicBezTo>
                    <a:pt x="228473" y="567442"/>
                    <a:pt x="227579" y="567144"/>
                    <a:pt x="226684" y="566980"/>
                  </a:cubicBezTo>
                  <a:cubicBezTo>
                    <a:pt x="223701" y="566383"/>
                    <a:pt x="220718" y="566682"/>
                    <a:pt x="218034" y="567890"/>
                  </a:cubicBezTo>
                  <a:cubicBezTo>
                    <a:pt x="216244" y="568635"/>
                    <a:pt x="214604" y="569679"/>
                    <a:pt x="213113" y="571021"/>
                  </a:cubicBezTo>
                  <a:cubicBezTo>
                    <a:pt x="210428" y="573840"/>
                    <a:pt x="208788" y="577732"/>
                    <a:pt x="208788" y="581610"/>
                  </a:cubicBezTo>
                  <a:cubicBezTo>
                    <a:pt x="208788" y="585637"/>
                    <a:pt x="210279" y="589365"/>
                    <a:pt x="213113" y="592198"/>
                  </a:cubicBezTo>
                  <a:cubicBezTo>
                    <a:pt x="214604" y="593541"/>
                    <a:pt x="216244" y="594585"/>
                    <a:pt x="218034" y="595479"/>
                  </a:cubicBezTo>
                  <a:close/>
                  <a:moveTo>
                    <a:pt x="283355" y="596523"/>
                  </a:moveTo>
                  <a:cubicBezTo>
                    <a:pt x="287381" y="596523"/>
                    <a:pt x="291110" y="595017"/>
                    <a:pt x="293943" y="592198"/>
                  </a:cubicBezTo>
                  <a:cubicBezTo>
                    <a:pt x="296777" y="589365"/>
                    <a:pt x="298268" y="585637"/>
                    <a:pt x="298268" y="581610"/>
                  </a:cubicBezTo>
                  <a:cubicBezTo>
                    <a:pt x="298268" y="577568"/>
                    <a:pt x="296628" y="573840"/>
                    <a:pt x="293943" y="571021"/>
                  </a:cubicBezTo>
                  <a:cubicBezTo>
                    <a:pt x="288425" y="565503"/>
                    <a:pt x="278284" y="565503"/>
                    <a:pt x="272766" y="571021"/>
                  </a:cubicBezTo>
                  <a:cubicBezTo>
                    <a:pt x="270082" y="573840"/>
                    <a:pt x="268441" y="577732"/>
                    <a:pt x="268441" y="581610"/>
                  </a:cubicBezTo>
                  <a:cubicBezTo>
                    <a:pt x="268441" y="585637"/>
                    <a:pt x="269933" y="589365"/>
                    <a:pt x="272766" y="592198"/>
                  </a:cubicBezTo>
                  <a:cubicBezTo>
                    <a:pt x="275600" y="595017"/>
                    <a:pt x="279328" y="596523"/>
                    <a:pt x="283355" y="596523"/>
                  </a:cubicBezTo>
                  <a:close/>
                  <a:moveTo>
                    <a:pt x="343008" y="596523"/>
                  </a:moveTo>
                  <a:cubicBezTo>
                    <a:pt x="347035" y="596523"/>
                    <a:pt x="350763" y="595017"/>
                    <a:pt x="353597" y="592198"/>
                  </a:cubicBezTo>
                  <a:cubicBezTo>
                    <a:pt x="356430" y="589365"/>
                    <a:pt x="357922" y="585637"/>
                    <a:pt x="357922" y="581610"/>
                  </a:cubicBezTo>
                  <a:cubicBezTo>
                    <a:pt x="357922" y="577732"/>
                    <a:pt x="356281" y="573840"/>
                    <a:pt x="353597" y="571021"/>
                  </a:cubicBezTo>
                  <a:cubicBezTo>
                    <a:pt x="352106" y="569679"/>
                    <a:pt x="350614" y="568635"/>
                    <a:pt x="348675" y="567890"/>
                  </a:cubicBezTo>
                  <a:cubicBezTo>
                    <a:pt x="343158" y="565503"/>
                    <a:pt x="336596" y="566980"/>
                    <a:pt x="332420" y="571021"/>
                  </a:cubicBezTo>
                  <a:cubicBezTo>
                    <a:pt x="329735" y="573840"/>
                    <a:pt x="328095" y="577732"/>
                    <a:pt x="328095" y="581610"/>
                  </a:cubicBezTo>
                  <a:cubicBezTo>
                    <a:pt x="328095" y="585637"/>
                    <a:pt x="329586" y="589365"/>
                    <a:pt x="332420" y="592198"/>
                  </a:cubicBezTo>
                  <a:cubicBezTo>
                    <a:pt x="333911" y="593541"/>
                    <a:pt x="335552" y="594585"/>
                    <a:pt x="337341" y="595479"/>
                  </a:cubicBezTo>
                  <a:cubicBezTo>
                    <a:pt x="339131" y="596210"/>
                    <a:pt x="341070" y="596523"/>
                    <a:pt x="343008" y="596523"/>
                  </a:cubicBezTo>
                  <a:close/>
                  <a:moveTo>
                    <a:pt x="413251" y="592198"/>
                  </a:moveTo>
                  <a:cubicBezTo>
                    <a:pt x="416069" y="589365"/>
                    <a:pt x="417575" y="585637"/>
                    <a:pt x="417575" y="581610"/>
                  </a:cubicBezTo>
                  <a:cubicBezTo>
                    <a:pt x="417575" y="577732"/>
                    <a:pt x="415935" y="573840"/>
                    <a:pt x="413251" y="571021"/>
                  </a:cubicBezTo>
                  <a:cubicBezTo>
                    <a:pt x="411744" y="569679"/>
                    <a:pt x="410268" y="568635"/>
                    <a:pt x="408329" y="567890"/>
                  </a:cubicBezTo>
                  <a:cubicBezTo>
                    <a:pt x="402960" y="565503"/>
                    <a:pt x="396234" y="566846"/>
                    <a:pt x="392074" y="571021"/>
                  </a:cubicBezTo>
                  <a:cubicBezTo>
                    <a:pt x="389374" y="573840"/>
                    <a:pt x="387749" y="577568"/>
                    <a:pt x="387749" y="581610"/>
                  </a:cubicBezTo>
                  <a:cubicBezTo>
                    <a:pt x="387749" y="585637"/>
                    <a:pt x="389240" y="589365"/>
                    <a:pt x="392074" y="592198"/>
                  </a:cubicBezTo>
                  <a:cubicBezTo>
                    <a:pt x="394892" y="595017"/>
                    <a:pt x="398620" y="596523"/>
                    <a:pt x="402662" y="596523"/>
                  </a:cubicBezTo>
                  <a:cubicBezTo>
                    <a:pt x="406689" y="596523"/>
                    <a:pt x="410417" y="595017"/>
                    <a:pt x="413251" y="592198"/>
                  </a:cubicBezTo>
                  <a:close/>
                  <a:moveTo>
                    <a:pt x="462316" y="596523"/>
                  </a:moveTo>
                  <a:cubicBezTo>
                    <a:pt x="466342" y="596523"/>
                    <a:pt x="470071" y="595017"/>
                    <a:pt x="472755" y="592198"/>
                  </a:cubicBezTo>
                  <a:cubicBezTo>
                    <a:pt x="475723" y="589365"/>
                    <a:pt x="477229" y="585637"/>
                    <a:pt x="477229" y="581610"/>
                  </a:cubicBezTo>
                  <a:cubicBezTo>
                    <a:pt x="477229" y="577568"/>
                    <a:pt x="475589" y="573840"/>
                    <a:pt x="472755" y="571021"/>
                  </a:cubicBezTo>
                  <a:cubicBezTo>
                    <a:pt x="467386" y="565503"/>
                    <a:pt x="457245" y="565503"/>
                    <a:pt x="451727" y="571021"/>
                  </a:cubicBezTo>
                  <a:cubicBezTo>
                    <a:pt x="448894" y="573840"/>
                    <a:pt x="447402" y="577732"/>
                    <a:pt x="447402" y="581610"/>
                  </a:cubicBezTo>
                  <a:cubicBezTo>
                    <a:pt x="447402" y="585637"/>
                    <a:pt x="448894" y="589365"/>
                    <a:pt x="451727" y="592198"/>
                  </a:cubicBezTo>
                  <a:cubicBezTo>
                    <a:pt x="453218" y="593541"/>
                    <a:pt x="454859" y="594585"/>
                    <a:pt x="456649" y="595479"/>
                  </a:cubicBezTo>
                  <a:cubicBezTo>
                    <a:pt x="458438" y="596210"/>
                    <a:pt x="460377" y="596523"/>
                    <a:pt x="462316" y="596523"/>
                  </a:cubicBezTo>
                  <a:close/>
                  <a:moveTo>
                    <a:pt x="516302" y="595479"/>
                  </a:moveTo>
                  <a:cubicBezTo>
                    <a:pt x="518092" y="596210"/>
                    <a:pt x="520031" y="596523"/>
                    <a:pt x="521969" y="596523"/>
                  </a:cubicBezTo>
                  <a:cubicBezTo>
                    <a:pt x="525996" y="596523"/>
                    <a:pt x="529724" y="595017"/>
                    <a:pt x="532558" y="592198"/>
                  </a:cubicBezTo>
                  <a:cubicBezTo>
                    <a:pt x="535376" y="589365"/>
                    <a:pt x="536883" y="585637"/>
                    <a:pt x="536883" y="581610"/>
                  </a:cubicBezTo>
                  <a:cubicBezTo>
                    <a:pt x="536883" y="577568"/>
                    <a:pt x="535242" y="573840"/>
                    <a:pt x="532558" y="571021"/>
                  </a:cubicBezTo>
                  <a:cubicBezTo>
                    <a:pt x="531052" y="569679"/>
                    <a:pt x="529426" y="568635"/>
                    <a:pt x="527636" y="567890"/>
                  </a:cubicBezTo>
                  <a:cubicBezTo>
                    <a:pt x="522118" y="565503"/>
                    <a:pt x="515542" y="566846"/>
                    <a:pt x="511381" y="571021"/>
                  </a:cubicBezTo>
                  <a:cubicBezTo>
                    <a:pt x="508681" y="573840"/>
                    <a:pt x="507056" y="577732"/>
                    <a:pt x="507056" y="581610"/>
                  </a:cubicBezTo>
                  <a:cubicBezTo>
                    <a:pt x="507056" y="585637"/>
                    <a:pt x="508547" y="589365"/>
                    <a:pt x="511381" y="592198"/>
                  </a:cubicBezTo>
                  <a:cubicBezTo>
                    <a:pt x="512872" y="593541"/>
                    <a:pt x="514513" y="594585"/>
                    <a:pt x="516302" y="595479"/>
                  </a:cubicBezTo>
                  <a:close/>
                  <a:moveTo>
                    <a:pt x="695263" y="595479"/>
                  </a:moveTo>
                  <a:cubicBezTo>
                    <a:pt x="697053" y="596210"/>
                    <a:pt x="698991" y="596523"/>
                    <a:pt x="700930" y="596523"/>
                  </a:cubicBezTo>
                  <a:cubicBezTo>
                    <a:pt x="704957" y="596523"/>
                    <a:pt x="708685" y="595017"/>
                    <a:pt x="711370" y="592198"/>
                  </a:cubicBezTo>
                  <a:cubicBezTo>
                    <a:pt x="714337" y="589365"/>
                    <a:pt x="715844" y="585637"/>
                    <a:pt x="715844" y="581610"/>
                  </a:cubicBezTo>
                  <a:cubicBezTo>
                    <a:pt x="715844" y="577568"/>
                    <a:pt x="714203" y="573840"/>
                    <a:pt x="711370" y="571021"/>
                  </a:cubicBezTo>
                  <a:cubicBezTo>
                    <a:pt x="706001" y="565503"/>
                    <a:pt x="695860" y="565503"/>
                    <a:pt x="690342" y="571021"/>
                  </a:cubicBezTo>
                  <a:cubicBezTo>
                    <a:pt x="687508" y="573840"/>
                    <a:pt x="686017" y="577732"/>
                    <a:pt x="686017" y="581610"/>
                  </a:cubicBezTo>
                  <a:cubicBezTo>
                    <a:pt x="686017" y="585637"/>
                    <a:pt x="687508" y="589365"/>
                    <a:pt x="690342" y="592198"/>
                  </a:cubicBezTo>
                  <a:cubicBezTo>
                    <a:pt x="691833" y="593541"/>
                    <a:pt x="693473" y="594585"/>
                    <a:pt x="695263" y="595479"/>
                  </a:cubicBezTo>
                  <a:close/>
                  <a:moveTo>
                    <a:pt x="63979" y="511368"/>
                  </a:moveTo>
                  <a:cubicBezTo>
                    <a:pt x="62636" y="512859"/>
                    <a:pt x="61592" y="514350"/>
                    <a:pt x="60847" y="516289"/>
                  </a:cubicBezTo>
                  <a:cubicBezTo>
                    <a:pt x="60101" y="518079"/>
                    <a:pt x="59654" y="520017"/>
                    <a:pt x="59654" y="521956"/>
                  </a:cubicBezTo>
                  <a:cubicBezTo>
                    <a:pt x="59654" y="525983"/>
                    <a:pt x="61145" y="529711"/>
                    <a:pt x="63979" y="532545"/>
                  </a:cubicBezTo>
                  <a:cubicBezTo>
                    <a:pt x="66812" y="535363"/>
                    <a:pt x="70540" y="536870"/>
                    <a:pt x="74567" y="536870"/>
                  </a:cubicBezTo>
                  <a:cubicBezTo>
                    <a:pt x="78594" y="536870"/>
                    <a:pt x="82322" y="535363"/>
                    <a:pt x="85156" y="532545"/>
                  </a:cubicBezTo>
                  <a:cubicBezTo>
                    <a:pt x="87989" y="529711"/>
                    <a:pt x="89480" y="525983"/>
                    <a:pt x="89480" y="521956"/>
                  </a:cubicBezTo>
                  <a:cubicBezTo>
                    <a:pt x="89480" y="520017"/>
                    <a:pt x="89033" y="518079"/>
                    <a:pt x="88287" y="516289"/>
                  </a:cubicBezTo>
                  <a:cubicBezTo>
                    <a:pt x="87542" y="514350"/>
                    <a:pt x="86498" y="512859"/>
                    <a:pt x="85156" y="511368"/>
                  </a:cubicBezTo>
                  <a:cubicBezTo>
                    <a:pt x="79488" y="505850"/>
                    <a:pt x="69646" y="505850"/>
                    <a:pt x="63979" y="511368"/>
                  </a:cubicBezTo>
                  <a:close/>
                  <a:moveTo>
                    <a:pt x="123632" y="511368"/>
                  </a:moveTo>
                  <a:cubicBezTo>
                    <a:pt x="122290" y="512859"/>
                    <a:pt x="121246" y="514350"/>
                    <a:pt x="120500" y="516289"/>
                  </a:cubicBezTo>
                  <a:cubicBezTo>
                    <a:pt x="119755" y="518079"/>
                    <a:pt x="119307" y="520017"/>
                    <a:pt x="119307" y="521956"/>
                  </a:cubicBezTo>
                  <a:cubicBezTo>
                    <a:pt x="119307" y="525983"/>
                    <a:pt x="120799" y="529711"/>
                    <a:pt x="123632" y="532545"/>
                  </a:cubicBezTo>
                  <a:cubicBezTo>
                    <a:pt x="125123" y="533887"/>
                    <a:pt x="126764" y="534931"/>
                    <a:pt x="128554" y="535826"/>
                  </a:cubicBezTo>
                  <a:cubicBezTo>
                    <a:pt x="130343" y="536556"/>
                    <a:pt x="132282" y="536870"/>
                    <a:pt x="134221" y="536870"/>
                  </a:cubicBezTo>
                  <a:cubicBezTo>
                    <a:pt x="136159" y="536870"/>
                    <a:pt x="138098" y="536556"/>
                    <a:pt x="139888" y="535826"/>
                  </a:cubicBezTo>
                  <a:cubicBezTo>
                    <a:pt x="141677" y="534931"/>
                    <a:pt x="143318" y="533887"/>
                    <a:pt x="144809" y="532545"/>
                  </a:cubicBezTo>
                  <a:cubicBezTo>
                    <a:pt x="147643" y="529711"/>
                    <a:pt x="149134" y="525983"/>
                    <a:pt x="149134" y="521956"/>
                  </a:cubicBezTo>
                  <a:cubicBezTo>
                    <a:pt x="149134" y="520017"/>
                    <a:pt x="148687" y="518079"/>
                    <a:pt x="147941" y="516289"/>
                  </a:cubicBezTo>
                  <a:cubicBezTo>
                    <a:pt x="147195" y="514500"/>
                    <a:pt x="146151" y="512859"/>
                    <a:pt x="144809" y="511368"/>
                  </a:cubicBezTo>
                  <a:cubicBezTo>
                    <a:pt x="139291" y="505850"/>
                    <a:pt x="129299" y="505850"/>
                    <a:pt x="123632" y="511368"/>
                  </a:cubicBezTo>
                  <a:close/>
                  <a:moveTo>
                    <a:pt x="204463" y="511368"/>
                  </a:moveTo>
                  <a:cubicBezTo>
                    <a:pt x="198796" y="505850"/>
                    <a:pt x="188953" y="505850"/>
                    <a:pt x="183286" y="511368"/>
                  </a:cubicBezTo>
                  <a:cubicBezTo>
                    <a:pt x="181944" y="512859"/>
                    <a:pt x="180900" y="514500"/>
                    <a:pt x="180154" y="516289"/>
                  </a:cubicBezTo>
                  <a:cubicBezTo>
                    <a:pt x="179408" y="518079"/>
                    <a:pt x="178961" y="520017"/>
                    <a:pt x="178961" y="521956"/>
                  </a:cubicBezTo>
                  <a:cubicBezTo>
                    <a:pt x="178961" y="525983"/>
                    <a:pt x="180452" y="529711"/>
                    <a:pt x="183286" y="532545"/>
                  </a:cubicBezTo>
                  <a:cubicBezTo>
                    <a:pt x="186119" y="535363"/>
                    <a:pt x="189848" y="536870"/>
                    <a:pt x="193874" y="536870"/>
                  </a:cubicBezTo>
                  <a:cubicBezTo>
                    <a:pt x="195813" y="536870"/>
                    <a:pt x="197752" y="536556"/>
                    <a:pt x="199541" y="535826"/>
                  </a:cubicBezTo>
                  <a:cubicBezTo>
                    <a:pt x="201331" y="534931"/>
                    <a:pt x="202971" y="533887"/>
                    <a:pt x="204463" y="532545"/>
                  </a:cubicBezTo>
                  <a:cubicBezTo>
                    <a:pt x="207296" y="529711"/>
                    <a:pt x="208788" y="525983"/>
                    <a:pt x="208788" y="521956"/>
                  </a:cubicBezTo>
                  <a:cubicBezTo>
                    <a:pt x="208788" y="520017"/>
                    <a:pt x="208489" y="518079"/>
                    <a:pt x="207595" y="516289"/>
                  </a:cubicBezTo>
                  <a:cubicBezTo>
                    <a:pt x="206849" y="514500"/>
                    <a:pt x="205805" y="512859"/>
                    <a:pt x="204463" y="511368"/>
                  </a:cubicBezTo>
                  <a:close/>
                  <a:moveTo>
                    <a:pt x="264116" y="511368"/>
                  </a:moveTo>
                  <a:cubicBezTo>
                    <a:pt x="258449" y="505850"/>
                    <a:pt x="248607" y="505850"/>
                    <a:pt x="242939" y="511368"/>
                  </a:cubicBezTo>
                  <a:cubicBezTo>
                    <a:pt x="241597" y="512859"/>
                    <a:pt x="240553" y="514350"/>
                    <a:pt x="239808" y="516289"/>
                  </a:cubicBezTo>
                  <a:cubicBezTo>
                    <a:pt x="239062" y="518079"/>
                    <a:pt x="238615" y="520017"/>
                    <a:pt x="238615" y="521956"/>
                  </a:cubicBezTo>
                  <a:cubicBezTo>
                    <a:pt x="238615" y="525983"/>
                    <a:pt x="240106" y="529711"/>
                    <a:pt x="242939" y="532545"/>
                  </a:cubicBezTo>
                  <a:cubicBezTo>
                    <a:pt x="245773" y="535363"/>
                    <a:pt x="249501" y="536870"/>
                    <a:pt x="253528" y="536870"/>
                  </a:cubicBezTo>
                  <a:cubicBezTo>
                    <a:pt x="255467" y="536870"/>
                    <a:pt x="257405" y="536556"/>
                    <a:pt x="259195" y="535826"/>
                  </a:cubicBezTo>
                  <a:cubicBezTo>
                    <a:pt x="260985" y="534931"/>
                    <a:pt x="262625" y="533887"/>
                    <a:pt x="264116" y="532545"/>
                  </a:cubicBezTo>
                  <a:cubicBezTo>
                    <a:pt x="266950" y="529711"/>
                    <a:pt x="268441" y="525983"/>
                    <a:pt x="268441" y="521956"/>
                  </a:cubicBezTo>
                  <a:cubicBezTo>
                    <a:pt x="268441" y="520017"/>
                    <a:pt x="267994" y="518079"/>
                    <a:pt x="267248" y="516289"/>
                  </a:cubicBezTo>
                  <a:cubicBezTo>
                    <a:pt x="266503" y="514500"/>
                    <a:pt x="265459" y="512859"/>
                    <a:pt x="264116" y="511368"/>
                  </a:cubicBezTo>
                  <a:close/>
                  <a:moveTo>
                    <a:pt x="502731" y="511368"/>
                  </a:moveTo>
                  <a:cubicBezTo>
                    <a:pt x="501985" y="510771"/>
                    <a:pt x="501225" y="510026"/>
                    <a:pt x="500494" y="509578"/>
                  </a:cubicBezTo>
                  <a:cubicBezTo>
                    <a:pt x="499599" y="508982"/>
                    <a:pt x="498704" y="508534"/>
                    <a:pt x="497810" y="508236"/>
                  </a:cubicBezTo>
                  <a:cubicBezTo>
                    <a:pt x="496900" y="507788"/>
                    <a:pt x="496020" y="507490"/>
                    <a:pt x="494976" y="507326"/>
                  </a:cubicBezTo>
                  <a:cubicBezTo>
                    <a:pt x="493186" y="506894"/>
                    <a:pt x="491248" y="506894"/>
                    <a:pt x="489160" y="507326"/>
                  </a:cubicBezTo>
                  <a:cubicBezTo>
                    <a:pt x="488265" y="507490"/>
                    <a:pt x="487370" y="507774"/>
                    <a:pt x="486475" y="508236"/>
                  </a:cubicBezTo>
                  <a:cubicBezTo>
                    <a:pt x="485566" y="508534"/>
                    <a:pt x="484686" y="508982"/>
                    <a:pt x="483776" y="509578"/>
                  </a:cubicBezTo>
                  <a:cubicBezTo>
                    <a:pt x="483030" y="510026"/>
                    <a:pt x="482285" y="510771"/>
                    <a:pt x="481554" y="511368"/>
                  </a:cubicBezTo>
                  <a:cubicBezTo>
                    <a:pt x="480212" y="512859"/>
                    <a:pt x="479168" y="514500"/>
                    <a:pt x="478422" y="516289"/>
                  </a:cubicBezTo>
                  <a:cubicBezTo>
                    <a:pt x="477527" y="518079"/>
                    <a:pt x="477229" y="520017"/>
                    <a:pt x="477229" y="521956"/>
                  </a:cubicBezTo>
                  <a:cubicBezTo>
                    <a:pt x="477229" y="525983"/>
                    <a:pt x="478720" y="529711"/>
                    <a:pt x="481554" y="532545"/>
                  </a:cubicBezTo>
                  <a:cubicBezTo>
                    <a:pt x="483045" y="533887"/>
                    <a:pt x="484686" y="534931"/>
                    <a:pt x="486475" y="535826"/>
                  </a:cubicBezTo>
                  <a:cubicBezTo>
                    <a:pt x="488265" y="536556"/>
                    <a:pt x="490204" y="536870"/>
                    <a:pt x="492142" y="536870"/>
                  </a:cubicBezTo>
                  <a:cubicBezTo>
                    <a:pt x="496169" y="536870"/>
                    <a:pt x="499897" y="535363"/>
                    <a:pt x="502731" y="532545"/>
                  </a:cubicBezTo>
                  <a:cubicBezTo>
                    <a:pt x="505550" y="529711"/>
                    <a:pt x="507056" y="525983"/>
                    <a:pt x="507056" y="521956"/>
                  </a:cubicBezTo>
                  <a:cubicBezTo>
                    <a:pt x="507056" y="520017"/>
                    <a:pt x="506608" y="518079"/>
                    <a:pt x="505863" y="516289"/>
                  </a:cubicBezTo>
                  <a:cubicBezTo>
                    <a:pt x="505117" y="514500"/>
                    <a:pt x="504073" y="512859"/>
                    <a:pt x="502731" y="511368"/>
                  </a:cubicBezTo>
                  <a:close/>
                  <a:moveTo>
                    <a:pt x="562385" y="532545"/>
                  </a:moveTo>
                  <a:cubicBezTo>
                    <a:pt x="565203" y="529711"/>
                    <a:pt x="566710" y="525983"/>
                    <a:pt x="566710" y="521956"/>
                  </a:cubicBezTo>
                  <a:cubicBezTo>
                    <a:pt x="566710" y="520017"/>
                    <a:pt x="566262" y="518079"/>
                    <a:pt x="565516" y="516289"/>
                  </a:cubicBezTo>
                  <a:cubicBezTo>
                    <a:pt x="564771" y="514350"/>
                    <a:pt x="563727" y="512859"/>
                    <a:pt x="562385" y="511368"/>
                  </a:cubicBezTo>
                  <a:cubicBezTo>
                    <a:pt x="556718" y="505850"/>
                    <a:pt x="546726" y="505850"/>
                    <a:pt x="541208" y="511368"/>
                  </a:cubicBezTo>
                  <a:cubicBezTo>
                    <a:pt x="539865" y="512859"/>
                    <a:pt x="538821" y="514350"/>
                    <a:pt x="538076" y="516289"/>
                  </a:cubicBezTo>
                  <a:cubicBezTo>
                    <a:pt x="537330" y="518079"/>
                    <a:pt x="536883" y="520017"/>
                    <a:pt x="536883" y="521956"/>
                  </a:cubicBezTo>
                  <a:cubicBezTo>
                    <a:pt x="536883" y="525983"/>
                    <a:pt x="538374" y="529711"/>
                    <a:pt x="541208" y="532545"/>
                  </a:cubicBezTo>
                  <a:cubicBezTo>
                    <a:pt x="544026" y="535363"/>
                    <a:pt x="547755" y="536870"/>
                    <a:pt x="551796" y="536870"/>
                  </a:cubicBezTo>
                  <a:cubicBezTo>
                    <a:pt x="555823" y="536870"/>
                    <a:pt x="559551" y="535363"/>
                    <a:pt x="562385" y="532545"/>
                  </a:cubicBezTo>
                  <a:close/>
                  <a:moveTo>
                    <a:pt x="611450" y="536870"/>
                  </a:moveTo>
                  <a:cubicBezTo>
                    <a:pt x="613388" y="536870"/>
                    <a:pt x="615327" y="536556"/>
                    <a:pt x="617117" y="535826"/>
                  </a:cubicBezTo>
                  <a:cubicBezTo>
                    <a:pt x="618906" y="534931"/>
                    <a:pt x="620532" y="533887"/>
                    <a:pt x="622038" y="532545"/>
                  </a:cubicBezTo>
                  <a:cubicBezTo>
                    <a:pt x="624857" y="529711"/>
                    <a:pt x="626363" y="525983"/>
                    <a:pt x="626363" y="521956"/>
                  </a:cubicBezTo>
                  <a:cubicBezTo>
                    <a:pt x="626363" y="520017"/>
                    <a:pt x="625916" y="518079"/>
                    <a:pt x="625170" y="516289"/>
                  </a:cubicBezTo>
                  <a:cubicBezTo>
                    <a:pt x="624424" y="514500"/>
                    <a:pt x="623380" y="512859"/>
                    <a:pt x="622038" y="511368"/>
                  </a:cubicBezTo>
                  <a:cubicBezTo>
                    <a:pt x="616520" y="505850"/>
                    <a:pt x="606528" y="505850"/>
                    <a:pt x="600861" y="511368"/>
                  </a:cubicBezTo>
                  <a:cubicBezTo>
                    <a:pt x="599519" y="512859"/>
                    <a:pt x="598475" y="514350"/>
                    <a:pt x="597729" y="516289"/>
                  </a:cubicBezTo>
                  <a:cubicBezTo>
                    <a:pt x="596984" y="518079"/>
                    <a:pt x="596536" y="520017"/>
                    <a:pt x="596536" y="521956"/>
                  </a:cubicBezTo>
                  <a:cubicBezTo>
                    <a:pt x="596536" y="525983"/>
                    <a:pt x="598028" y="529711"/>
                    <a:pt x="600861" y="532545"/>
                  </a:cubicBezTo>
                  <a:cubicBezTo>
                    <a:pt x="603680" y="535363"/>
                    <a:pt x="607408" y="536870"/>
                    <a:pt x="611450" y="536870"/>
                  </a:cubicBezTo>
                  <a:close/>
                  <a:moveTo>
                    <a:pt x="679455" y="509578"/>
                  </a:moveTo>
                  <a:cubicBezTo>
                    <a:pt x="678560" y="508982"/>
                    <a:pt x="677665" y="508534"/>
                    <a:pt x="676770" y="508236"/>
                  </a:cubicBezTo>
                  <a:cubicBezTo>
                    <a:pt x="675861" y="507788"/>
                    <a:pt x="674981" y="507490"/>
                    <a:pt x="674086" y="507326"/>
                  </a:cubicBezTo>
                  <a:cubicBezTo>
                    <a:pt x="671103" y="506730"/>
                    <a:pt x="668121" y="507028"/>
                    <a:pt x="665436" y="508236"/>
                  </a:cubicBezTo>
                  <a:cubicBezTo>
                    <a:pt x="663498" y="508982"/>
                    <a:pt x="661857" y="510026"/>
                    <a:pt x="660515" y="511368"/>
                  </a:cubicBezTo>
                  <a:cubicBezTo>
                    <a:pt x="659173" y="512859"/>
                    <a:pt x="658129" y="514500"/>
                    <a:pt x="657383" y="516289"/>
                  </a:cubicBezTo>
                  <a:cubicBezTo>
                    <a:pt x="656488" y="518079"/>
                    <a:pt x="656190" y="520017"/>
                    <a:pt x="656190" y="521956"/>
                  </a:cubicBezTo>
                  <a:cubicBezTo>
                    <a:pt x="656190" y="525983"/>
                    <a:pt x="657681" y="529711"/>
                    <a:pt x="660515" y="532545"/>
                  </a:cubicBezTo>
                  <a:cubicBezTo>
                    <a:pt x="662006" y="533887"/>
                    <a:pt x="663647" y="534931"/>
                    <a:pt x="665436" y="535826"/>
                  </a:cubicBezTo>
                  <a:cubicBezTo>
                    <a:pt x="667226" y="536556"/>
                    <a:pt x="669165" y="536870"/>
                    <a:pt x="671103" y="536870"/>
                  </a:cubicBezTo>
                  <a:cubicBezTo>
                    <a:pt x="675130" y="536870"/>
                    <a:pt x="678858" y="535363"/>
                    <a:pt x="681692" y="532545"/>
                  </a:cubicBezTo>
                  <a:cubicBezTo>
                    <a:pt x="684510" y="529711"/>
                    <a:pt x="686017" y="525983"/>
                    <a:pt x="686017" y="521956"/>
                  </a:cubicBezTo>
                  <a:cubicBezTo>
                    <a:pt x="686017" y="518079"/>
                    <a:pt x="684376" y="514186"/>
                    <a:pt x="681692" y="511368"/>
                  </a:cubicBezTo>
                  <a:cubicBezTo>
                    <a:pt x="680946" y="510771"/>
                    <a:pt x="680186" y="510026"/>
                    <a:pt x="679455" y="509578"/>
                  </a:cubicBezTo>
                  <a:close/>
                  <a:moveTo>
                    <a:pt x="730757" y="357909"/>
                  </a:moveTo>
                  <a:lnTo>
                    <a:pt x="488101" y="357909"/>
                  </a:lnTo>
                  <a:cubicBezTo>
                    <a:pt x="474485" y="357909"/>
                    <a:pt x="461883" y="364023"/>
                    <a:pt x="453547" y="374686"/>
                  </a:cubicBezTo>
                  <a:cubicBezTo>
                    <a:pt x="444777" y="385901"/>
                    <a:pt x="441750" y="400442"/>
                    <a:pt x="445255" y="414580"/>
                  </a:cubicBezTo>
                  <a:cubicBezTo>
                    <a:pt x="447536" y="423915"/>
                    <a:pt x="448029" y="433609"/>
                    <a:pt x="446642" y="443407"/>
                  </a:cubicBezTo>
                  <a:cubicBezTo>
                    <a:pt x="442093" y="475829"/>
                    <a:pt x="415145" y="502345"/>
                    <a:pt x="382544" y="506446"/>
                  </a:cubicBezTo>
                  <a:cubicBezTo>
                    <a:pt x="360800" y="509131"/>
                    <a:pt x="339862" y="502778"/>
                    <a:pt x="323576" y="488416"/>
                  </a:cubicBezTo>
                  <a:cubicBezTo>
                    <a:pt x="307485" y="474218"/>
                    <a:pt x="298268" y="453847"/>
                    <a:pt x="298268" y="432476"/>
                  </a:cubicBezTo>
                  <a:cubicBezTo>
                    <a:pt x="298268" y="425944"/>
                    <a:pt x="299118" y="419471"/>
                    <a:pt x="300774" y="413237"/>
                  </a:cubicBezTo>
                  <a:cubicBezTo>
                    <a:pt x="304293" y="400114"/>
                    <a:pt x="301519" y="386349"/>
                    <a:pt x="293168" y="375477"/>
                  </a:cubicBezTo>
                  <a:cubicBezTo>
                    <a:pt x="284593" y="364321"/>
                    <a:pt x="271618" y="357909"/>
                    <a:pt x="257569" y="357909"/>
                  </a:cubicBezTo>
                  <a:lnTo>
                    <a:pt x="14913" y="357909"/>
                  </a:lnTo>
                  <a:cubicBezTo>
                    <a:pt x="6681" y="357909"/>
                    <a:pt x="0" y="364575"/>
                    <a:pt x="0" y="372822"/>
                  </a:cubicBezTo>
                  <a:cubicBezTo>
                    <a:pt x="0" y="381069"/>
                    <a:pt x="6681" y="387736"/>
                    <a:pt x="14913" y="387736"/>
                  </a:cubicBezTo>
                  <a:lnTo>
                    <a:pt x="257569" y="387736"/>
                  </a:lnTo>
                  <a:cubicBezTo>
                    <a:pt x="262282" y="387736"/>
                    <a:pt x="266622" y="389898"/>
                    <a:pt x="269500" y="393641"/>
                  </a:cubicBezTo>
                  <a:cubicBezTo>
                    <a:pt x="271051" y="395684"/>
                    <a:pt x="273467" y="399935"/>
                    <a:pt x="271961" y="405542"/>
                  </a:cubicBezTo>
                  <a:cubicBezTo>
                    <a:pt x="269634" y="414281"/>
                    <a:pt x="268441" y="423349"/>
                    <a:pt x="268441" y="432476"/>
                  </a:cubicBezTo>
                  <a:cubicBezTo>
                    <a:pt x="268441" y="462392"/>
                    <a:pt x="281341" y="490921"/>
                    <a:pt x="303831" y="510771"/>
                  </a:cubicBezTo>
                  <a:cubicBezTo>
                    <a:pt x="322995" y="527668"/>
                    <a:pt x="347661" y="536855"/>
                    <a:pt x="373089" y="536855"/>
                  </a:cubicBezTo>
                  <a:cubicBezTo>
                    <a:pt x="377458" y="536855"/>
                    <a:pt x="381858" y="536571"/>
                    <a:pt x="386257" y="536020"/>
                  </a:cubicBezTo>
                  <a:cubicBezTo>
                    <a:pt x="431967" y="530263"/>
                    <a:pt x="469802" y="493054"/>
                    <a:pt x="476170" y="447538"/>
                  </a:cubicBezTo>
                  <a:cubicBezTo>
                    <a:pt x="478079" y="433982"/>
                    <a:pt x="477423" y="420485"/>
                    <a:pt x="474202" y="407421"/>
                  </a:cubicBezTo>
                  <a:cubicBezTo>
                    <a:pt x="472919" y="402231"/>
                    <a:pt x="473933" y="396997"/>
                    <a:pt x="477020" y="393060"/>
                  </a:cubicBezTo>
                  <a:cubicBezTo>
                    <a:pt x="478586" y="391091"/>
                    <a:pt x="482091" y="387736"/>
                    <a:pt x="488101" y="387736"/>
                  </a:cubicBezTo>
                  <a:lnTo>
                    <a:pt x="730757" y="387736"/>
                  </a:lnTo>
                  <a:cubicBezTo>
                    <a:pt x="739004" y="387736"/>
                    <a:pt x="745670" y="381069"/>
                    <a:pt x="745670" y="372822"/>
                  </a:cubicBezTo>
                  <a:cubicBezTo>
                    <a:pt x="745670" y="364575"/>
                    <a:pt x="739004" y="357909"/>
                    <a:pt x="730757" y="357909"/>
                  </a:cubicBezTo>
                  <a:close/>
                  <a:moveTo>
                    <a:pt x="356982" y="390778"/>
                  </a:moveTo>
                  <a:cubicBezTo>
                    <a:pt x="355521" y="365977"/>
                    <a:pt x="354164" y="309709"/>
                    <a:pt x="365617" y="245312"/>
                  </a:cubicBezTo>
                  <a:cubicBezTo>
                    <a:pt x="385914" y="131106"/>
                    <a:pt x="437380" y="46979"/>
                    <a:pt x="514453" y="2015"/>
                  </a:cubicBezTo>
                  <a:cubicBezTo>
                    <a:pt x="521582" y="-2101"/>
                    <a:pt x="530694" y="285"/>
                    <a:pt x="534854" y="7384"/>
                  </a:cubicBezTo>
                  <a:cubicBezTo>
                    <a:pt x="538985" y="14512"/>
                    <a:pt x="536584" y="23639"/>
                    <a:pt x="529486" y="27785"/>
                  </a:cubicBezTo>
                  <a:cubicBezTo>
                    <a:pt x="380202" y="114865"/>
                    <a:pt x="383916" y="338551"/>
                    <a:pt x="386884" y="390211"/>
                  </a:cubicBezTo>
                  <a:cubicBezTo>
                    <a:pt x="404645" y="396147"/>
                    <a:pt x="417575" y="412745"/>
                    <a:pt x="417575" y="432476"/>
                  </a:cubicBezTo>
                  <a:cubicBezTo>
                    <a:pt x="417575" y="457143"/>
                    <a:pt x="397502" y="477216"/>
                    <a:pt x="372835" y="477216"/>
                  </a:cubicBezTo>
                  <a:cubicBezTo>
                    <a:pt x="348168" y="477216"/>
                    <a:pt x="328095" y="457143"/>
                    <a:pt x="328095" y="432476"/>
                  </a:cubicBezTo>
                  <a:cubicBezTo>
                    <a:pt x="328095" y="413402"/>
                    <a:pt x="340145" y="397206"/>
                    <a:pt x="356982" y="390778"/>
                  </a:cubicBezTo>
                  <a:close/>
                  <a:moveTo>
                    <a:pt x="387749" y="432476"/>
                  </a:moveTo>
                  <a:cubicBezTo>
                    <a:pt x="387749" y="424244"/>
                    <a:pt x="381052" y="417562"/>
                    <a:pt x="372835" y="417562"/>
                  </a:cubicBezTo>
                  <a:cubicBezTo>
                    <a:pt x="364618" y="417562"/>
                    <a:pt x="357922" y="424244"/>
                    <a:pt x="357922" y="432476"/>
                  </a:cubicBezTo>
                  <a:cubicBezTo>
                    <a:pt x="357922" y="440708"/>
                    <a:pt x="364618" y="447389"/>
                    <a:pt x="372835" y="447389"/>
                  </a:cubicBezTo>
                  <a:cubicBezTo>
                    <a:pt x="381052" y="447389"/>
                    <a:pt x="387749" y="440708"/>
                    <a:pt x="387749" y="43247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68" name="Google Shape;2068;p38"/>
            <p:cNvSpPr/>
            <p:nvPr/>
          </p:nvSpPr>
          <p:spPr>
            <a:xfrm>
              <a:off x="3371658" y="3458863"/>
              <a:ext cx="388901" cy="320267"/>
            </a:xfrm>
            <a:custGeom>
              <a:rect b="b" l="l" r="r" t="t"/>
              <a:pathLst>
                <a:path extrusionOk="0" h="710438" w="862688">
                  <a:moveTo>
                    <a:pt x="826705" y="3390"/>
                  </a:moveTo>
                  <a:cubicBezTo>
                    <a:pt x="826444" y="3204"/>
                    <a:pt x="825960" y="3018"/>
                    <a:pt x="825514" y="2869"/>
                  </a:cubicBezTo>
                  <a:cubicBezTo>
                    <a:pt x="822277" y="972"/>
                    <a:pt x="818593" y="414"/>
                    <a:pt x="815021" y="1158"/>
                  </a:cubicBezTo>
                  <a:cubicBezTo>
                    <a:pt x="776661" y="-2154"/>
                    <a:pt x="652506" y="2088"/>
                    <a:pt x="521051" y="8190"/>
                  </a:cubicBezTo>
                  <a:cubicBezTo>
                    <a:pt x="518298" y="7520"/>
                    <a:pt x="515582" y="7706"/>
                    <a:pt x="512977" y="8562"/>
                  </a:cubicBezTo>
                  <a:cubicBezTo>
                    <a:pt x="479528" y="10125"/>
                    <a:pt x="445744" y="11799"/>
                    <a:pt x="412850" y="13510"/>
                  </a:cubicBezTo>
                  <a:cubicBezTo>
                    <a:pt x="409613" y="12580"/>
                    <a:pt x="406079" y="12692"/>
                    <a:pt x="402879" y="14031"/>
                  </a:cubicBezTo>
                  <a:cubicBezTo>
                    <a:pt x="264614" y="21212"/>
                    <a:pt x="145332" y="28542"/>
                    <a:pt x="142760" y="28914"/>
                  </a:cubicBezTo>
                  <a:cubicBezTo>
                    <a:pt x="83081" y="37881"/>
                    <a:pt x="41595" y="60540"/>
                    <a:pt x="19459" y="96333"/>
                  </a:cubicBezTo>
                  <a:cubicBezTo>
                    <a:pt x="-19571" y="159362"/>
                    <a:pt x="8484" y="246133"/>
                    <a:pt x="30993" y="315856"/>
                  </a:cubicBezTo>
                  <a:cubicBezTo>
                    <a:pt x="40369" y="344878"/>
                    <a:pt x="49225" y="372262"/>
                    <a:pt x="49225" y="388037"/>
                  </a:cubicBezTo>
                  <a:cubicBezTo>
                    <a:pt x="49225" y="410436"/>
                    <a:pt x="42862" y="444108"/>
                    <a:pt x="36091" y="479790"/>
                  </a:cubicBezTo>
                  <a:cubicBezTo>
                    <a:pt x="36016" y="480162"/>
                    <a:pt x="35942" y="480459"/>
                    <a:pt x="35905" y="480831"/>
                  </a:cubicBezTo>
                  <a:cubicBezTo>
                    <a:pt x="35682" y="481650"/>
                    <a:pt x="35533" y="482469"/>
                    <a:pt x="35458" y="483324"/>
                  </a:cubicBezTo>
                  <a:cubicBezTo>
                    <a:pt x="20315" y="563617"/>
                    <a:pt x="12948" y="614293"/>
                    <a:pt x="34640" y="637105"/>
                  </a:cubicBezTo>
                  <a:cubicBezTo>
                    <a:pt x="39365" y="642054"/>
                    <a:pt x="47364" y="647524"/>
                    <a:pt x="59791" y="647524"/>
                  </a:cubicBezTo>
                  <a:cubicBezTo>
                    <a:pt x="61801" y="647524"/>
                    <a:pt x="63959" y="647375"/>
                    <a:pt x="66228" y="647077"/>
                  </a:cubicBezTo>
                  <a:cubicBezTo>
                    <a:pt x="104328" y="641645"/>
                    <a:pt x="139377" y="612959"/>
                    <a:pt x="192511" y="569501"/>
                  </a:cubicBezTo>
                  <a:cubicBezTo>
                    <a:pt x="234778" y="534899"/>
                    <a:pt x="287388" y="491888"/>
                    <a:pt x="362284" y="442733"/>
                  </a:cubicBezTo>
                  <a:cubicBezTo>
                    <a:pt x="391269" y="423794"/>
                    <a:pt x="415640" y="404260"/>
                    <a:pt x="435880" y="384057"/>
                  </a:cubicBezTo>
                  <a:cubicBezTo>
                    <a:pt x="437443" y="395740"/>
                    <a:pt x="438447" y="407200"/>
                    <a:pt x="439452" y="418958"/>
                  </a:cubicBezTo>
                  <a:cubicBezTo>
                    <a:pt x="443061" y="473020"/>
                    <a:pt x="450652" y="504385"/>
                    <a:pt x="458391" y="532772"/>
                  </a:cubicBezTo>
                  <a:cubicBezTo>
                    <a:pt x="459246" y="535897"/>
                    <a:pt x="460102" y="538985"/>
                    <a:pt x="460958" y="542073"/>
                  </a:cubicBezTo>
                  <a:cubicBezTo>
                    <a:pt x="471153" y="578797"/>
                    <a:pt x="480789" y="613474"/>
                    <a:pt x="479859" y="695407"/>
                  </a:cubicBezTo>
                  <a:cubicBezTo>
                    <a:pt x="479785" y="703630"/>
                    <a:pt x="486371" y="710364"/>
                    <a:pt x="494556" y="710438"/>
                  </a:cubicBezTo>
                  <a:lnTo>
                    <a:pt x="494742" y="710438"/>
                  </a:lnTo>
                  <a:cubicBezTo>
                    <a:pt x="502891" y="710438"/>
                    <a:pt x="509551" y="703890"/>
                    <a:pt x="509625" y="695704"/>
                  </a:cubicBezTo>
                  <a:cubicBezTo>
                    <a:pt x="510593" y="609532"/>
                    <a:pt x="500435" y="572879"/>
                    <a:pt x="489645" y="534074"/>
                  </a:cubicBezTo>
                  <a:cubicBezTo>
                    <a:pt x="489124" y="532140"/>
                    <a:pt x="488566" y="530168"/>
                    <a:pt x="488045" y="528233"/>
                  </a:cubicBezTo>
                  <a:cubicBezTo>
                    <a:pt x="502555" y="435848"/>
                    <a:pt x="533511" y="368765"/>
                    <a:pt x="571724" y="346286"/>
                  </a:cubicBezTo>
                  <a:cubicBezTo>
                    <a:pt x="700568" y="300745"/>
                    <a:pt x="827746" y="192400"/>
                    <a:pt x="856540" y="104961"/>
                  </a:cubicBezTo>
                  <a:cubicBezTo>
                    <a:pt x="870791" y="61615"/>
                    <a:pt x="860038" y="25412"/>
                    <a:pt x="826700" y="3386"/>
                  </a:cubicBezTo>
                  <a:close/>
                  <a:moveTo>
                    <a:pt x="779340" y="28803"/>
                  </a:moveTo>
                  <a:cubicBezTo>
                    <a:pt x="737147" y="63591"/>
                    <a:pt x="653581" y="128663"/>
                    <a:pt x="563094" y="178193"/>
                  </a:cubicBezTo>
                  <a:cubicBezTo>
                    <a:pt x="542518" y="189578"/>
                    <a:pt x="523506" y="193560"/>
                    <a:pt x="505721" y="193634"/>
                  </a:cubicBezTo>
                  <a:cubicBezTo>
                    <a:pt x="502149" y="169375"/>
                    <a:pt x="494484" y="144335"/>
                    <a:pt x="482578" y="118402"/>
                  </a:cubicBezTo>
                  <a:cubicBezTo>
                    <a:pt x="496418" y="88525"/>
                    <a:pt x="510930" y="61400"/>
                    <a:pt x="525850" y="37439"/>
                  </a:cubicBezTo>
                  <a:cubicBezTo>
                    <a:pt x="630368" y="32863"/>
                    <a:pt x="728704" y="29291"/>
                    <a:pt x="779339" y="28807"/>
                  </a:cubicBezTo>
                  <a:close/>
                  <a:moveTo>
                    <a:pt x="490132" y="38998"/>
                  </a:moveTo>
                  <a:cubicBezTo>
                    <a:pt x="481723" y="53508"/>
                    <a:pt x="473463" y="68912"/>
                    <a:pt x="465389" y="85209"/>
                  </a:cubicBezTo>
                  <a:cubicBezTo>
                    <a:pt x="457129" y="70884"/>
                    <a:pt x="448088" y="56337"/>
                    <a:pt x="437409" y="41453"/>
                  </a:cubicBezTo>
                  <a:cubicBezTo>
                    <a:pt x="454896" y="40597"/>
                    <a:pt x="472533" y="39816"/>
                    <a:pt x="490132" y="38997"/>
                  </a:cubicBezTo>
                  <a:close/>
                  <a:moveTo>
                    <a:pt x="44800" y="111961"/>
                  </a:moveTo>
                  <a:cubicBezTo>
                    <a:pt x="62399" y="83572"/>
                    <a:pt x="95886" y="66048"/>
                    <a:pt x="147118" y="58309"/>
                  </a:cubicBezTo>
                  <a:cubicBezTo>
                    <a:pt x="166316" y="55555"/>
                    <a:pt x="276334" y="49230"/>
                    <a:pt x="401692" y="43128"/>
                  </a:cubicBezTo>
                  <a:cubicBezTo>
                    <a:pt x="442546" y="96669"/>
                    <a:pt x="466917" y="145302"/>
                    <a:pt x="475325" y="190279"/>
                  </a:cubicBezTo>
                  <a:cubicBezTo>
                    <a:pt x="465131" y="188159"/>
                    <a:pt x="455345" y="185368"/>
                    <a:pt x="445895" y="182615"/>
                  </a:cubicBezTo>
                  <a:cubicBezTo>
                    <a:pt x="418101" y="174504"/>
                    <a:pt x="391833" y="166876"/>
                    <a:pt x="367723" y="182131"/>
                  </a:cubicBezTo>
                  <a:cubicBezTo>
                    <a:pt x="341232" y="198874"/>
                    <a:pt x="324414" y="239951"/>
                    <a:pt x="311541" y="319272"/>
                  </a:cubicBezTo>
                  <a:cubicBezTo>
                    <a:pt x="283040" y="398300"/>
                    <a:pt x="128032" y="448050"/>
                    <a:pt x="69320" y="464309"/>
                  </a:cubicBezTo>
                  <a:cubicBezTo>
                    <a:pt x="74678" y="435213"/>
                    <a:pt x="79031" y="408387"/>
                    <a:pt x="79031" y="387998"/>
                  </a:cubicBezTo>
                  <a:cubicBezTo>
                    <a:pt x="79031" y="367534"/>
                    <a:pt x="69915" y="339331"/>
                    <a:pt x="59349" y="306663"/>
                  </a:cubicBezTo>
                  <a:cubicBezTo>
                    <a:pt x="38698" y="242816"/>
                    <a:pt x="13026" y="163302"/>
                    <a:pt x="44801" y="111962"/>
                  </a:cubicBezTo>
                  <a:close/>
                  <a:moveTo>
                    <a:pt x="345990" y="417761"/>
                  </a:moveTo>
                  <a:cubicBezTo>
                    <a:pt x="269790" y="467767"/>
                    <a:pt x="216507" y="511374"/>
                    <a:pt x="173683" y="546387"/>
                  </a:cubicBezTo>
                  <a:cubicBezTo>
                    <a:pt x="124421" y="586682"/>
                    <a:pt x="91902" y="613285"/>
                    <a:pt x="62098" y="617527"/>
                  </a:cubicBezTo>
                  <a:cubicBezTo>
                    <a:pt x="57856" y="618122"/>
                    <a:pt x="56740" y="617043"/>
                    <a:pt x="56219" y="616522"/>
                  </a:cubicBezTo>
                  <a:cubicBezTo>
                    <a:pt x="44164" y="603872"/>
                    <a:pt x="54582" y="542889"/>
                    <a:pt x="63214" y="496793"/>
                  </a:cubicBezTo>
                  <a:cubicBezTo>
                    <a:pt x="109908" y="484961"/>
                    <a:pt x="304911" y="429970"/>
                    <a:pt x="340067" y="327839"/>
                  </a:cubicBezTo>
                  <a:cubicBezTo>
                    <a:pt x="340365" y="327020"/>
                    <a:pt x="340551" y="326202"/>
                    <a:pt x="340700" y="325346"/>
                  </a:cubicBezTo>
                  <a:cubicBezTo>
                    <a:pt x="351638" y="257257"/>
                    <a:pt x="365703" y="218637"/>
                    <a:pt x="383637" y="207283"/>
                  </a:cubicBezTo>
                  <a:cubicBezTo>
                    <a:pt x="395803" y="199582"/>
                    <a:pt x="412063" y="203749"/>
                    <a:pt x="437587" y="211190"/>
                  </a:cubicBezTo>
                  <a:cubicBezTo>
                    <a:pt x="449716" y="214725"/>
                    <a:pt x="463484" y="218706"/>
                    <a:pt x="478590" y="221125"/>
                  </a:cubicBezTo>
                  <a:cubicBezTo>
                    <a:pt x="478850" y="231915"/>
                    <a:pt x="478180" y="242482"/>
                    <a:pt x="476469" y="252825"/>
                  </a:cubicBezTo>
                  <a:cubicBezTo>
                    <a:pt x="466460" y="312952"/>
                    <a:pt x="423784" y="366906"/>
                    <a:pt x="345986" y="417760"/>
                  </a:cubicBezTo>
                  <a:close/>
                  <a:moveTo>
                    <a:pt x="473054" y="456679"/>
                  </a:moveTo>
                  <a:cubicBezTo>
                    <a:pt x="471491" y="444847"/>
                    <a:pt x="470151" y="431713"/>
                    <a:pt x="469147" y="416645"/>
                  </a:cubicBezTo>
                  <a:cubicBezTo>
                    <a:pt x="467845" y="400944"/>
                    <a:pt x="466468" y="384870"/>
                    <a:pt x="463640" y="367903"/>
                  </a:cubicBezTo>
                  <a:cubicBezTo>
                    <a:pt x="480198" y="367494"/>
                    <a:pt x="497275" y="365522"/>
                    <a:pt x="514540" y="362099"/>
                  </a:cubicBezTo>
                  <a:cubicBezTo>
                    <a:pt x="497834" y="386470"/>
                    <a:pt x="483807" y="418431"/>
                    <a:pt x="473054" y="456679"/>
                  </a:cubicBezTo>
                  <a:close/>
                  <a:moveTo>
                    <a:pt x="828231" y="95625"/>
                  </a:moveTo>
                  <a:cubicBezTo>
                    <a:pt x="802522" y="173648"/>
                    <a:pt x="686547" y="271389"/>
                    <a:pt x="569942" y="315185"/>
                  </a:cubicBezTo>
                  <a:cubicBezTo>
                    <a:pt x="567896" y="315223"/>
                    <a:pt x="565849" y="315632"/>
                    <a:pt x="563877" y="316599"/>
                  </a:cubicBezTo>
                  <a:cubicBezTo>
                    <a:pt x="562538" y="317232"/>
                    <a:pt x="561198" y="318088"/>
                    <a:pt x="559859" y="318795"/>
                  </a:cubicBezTo>
                  <a:cubicBezTo>
                    <a:pt x="530689" y="328989"/>
                    <a:pt x="501630" y="335686"/>
                    <a:pt x="474097" y="337659"/>
                  </a:cubicBezTo>
                  <a:cubicBezTo>
                    <a:pt x="490617" y="312209"/>
                    <a:pt x="501146" y="285644"/>
                    <a:pt x="505760" y="257664"/>
                  </a:cubicBezTo>
                  <a:cubicBezTo>
                    <a:pt x="507620" y="246390"/>
                    <a:pt x="508141" y="234931"/>
                    <a:pt x="508067" y="223322"/>
                  </a:cubicBezTo>
                  <a:cubicBezTo>
                    <a:pt x="529312" y="222950"/>
                    <a:pt x="552566" y="217964"/>
                    <a:pt x="577383" y="204197"/>
                  </a:cubicBezTo>
                  <a:cubicBezTo>
                    <a:pt x="687892" y="143773"/>
                    <a:pt x="788200" y="60656"/>
                    <a:pt x="818413" y="34757"/>
                  </a:cubicBezTo>
                  <a:cubicBezTo>
                    <a:pt x="833668" y="49380"/>
                    <a:pt x="836905" y="69360"/>
                    <a:pt x="828235" y="9562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2069" name="Google Shape;2069;p38"/>
            <p:cNvGrpSpPr/>
            <p:nvPr/>
          </p:nvGrpSpPr>
          <p:grpSpPr>
            <a:xfrm rot="995022">
              <a:off x="3444661" y="2824484"/>
              <a:ext cx="223176" cy="361062"/>
              <a:chOff x="3801394" y="5729266"/>
              <a:chExt cx="325934" cy="575186"/>
            </a:xfrm>
          </p:grpSpPr>
          <p:sp>
            <p:nvSpPr>
              <p:cNvPr id="2070" name="Google Shape;2070;p38"/>
              <p:cNvSpPr/>
              <p:nvPr/>
            </p:nvSpPr>
            <p:spPr>
              <a:xfrm>
                <a:off x="3801394" y="5729266"/>
                <a:ext cx="134208" cy="575178"/>
              </a:xfrm>
              <a:custGeom>
                <a:rect b="b" l="l" r="r" t="t"/>
                <a:pathLst>
                  <a:path extrusionOk="0" h="575178" w="134208">
                    <a:moveTo>
                      <a:pt x="91358" y="396375"/>
                    </a:moveTo>
                    <a:cubicBezTo>
                      <a:pt x="118090" y="379786"/>
                      <a:pt x="134309" y="350522"/>
                      <a:pt x="134208" y="319061"/>
                    </a:cubicBezTo>
                    <a:lnTo>
                      <a:pt x="134208" y="256118"/>
                    </a:lnTo>
                    <a:cubicBezTo>
                      <a:pt x="134309" y="224656"/>
                      <a:pt x="118090" y="195393"/>
                      <a:pt x="91358" y="178804"/>
                    </a:cubicBezTo>
                    <a:cubicBezTo>
                      <a:pt x="70247" y="165703"/>
                      <a:pt x="57439" y="142594"/>
                      <a:pt x="57518" y="117749"/>
                    </a:cubicBezTo>
                    <a:lnTo>
                      <a:pt x="57518" y="9586"/>
                    </a:lnTo>
                    <a:cubicBezTo>
                      <a:pt x="57518" y="4292"/>
                      <a:pt x="53226" y="0"/>
                      <a:pt x="47932" y="0"/>
                    </a:cubicBezTo>
                    <a:lnTo>
                      <a:pt x="9586" y="0"/>
                    </a:lnTo>
                    <a:cubicBezTo>
                      <a:pt x="4292" y="0"/>
                      <a:pt x="0" y="4292"/>
                      <a:pt x="0" y="9586"/>
                    </a:cubicBezTo>
                    <a:lnTo>
                      <a:pt x="0" y="565592"/>
                    </a:lnTo>
                    <a:cubicBezTo>
                      <a:pt x="0" y="570887"/>
                      <a:pt x="4292" y="575179"/>
                      <a:pt x="9586" y="575179"/>
                    </a:cubicBezTo>
                    <a:lnTo>
                      <a:pt x="47932" y="575179"/>
                    </a:lnTo>
                    <a:cubicBezTo>
                      <a:pt x="53226" y="575179"/>
                      <a:pt x="57518" y="570887"/>
                      <a:pt x="57518" y="565592"/>
                    </a:cubicBezTo>
                    <a:lnTo>
                      <a:pt x="57518" y="457430"/>
                    </a:lnTo>
                    <a:cubicBezTo>
                      <a:pt x="57439" y="432585"/>
                      <a:pt x="70247" y="409475"/>
                      <a:pt x="91358" y="396375"/>
                    </a:cubicBezTo>
                    <a:close/>
                    <a:moveTo>
                      <a:pt x="38345" y="457430"/>
                    </a:moveTo>
                    <a:lnTo>
                      <a:pt x="38345" y="556006"/>
                    </a:lnTo>
                    <a:lnTo>
                      <a:pt x="19173" y="556006"/>
                    </a:lnTo>
                    <a:lnTo>
                      <a:pt x="19173" y="19173"/>
                    </a:lnTo>
                    <a:lnTo>
                      <a:pt x="38345" y="19173"/>
                    </a:lnTo>
                    <a:lnTo>
                      <a:pt x="38345" y="117749"/>
                    </a:lnTo>
                    <a:cubicBezTo>
                      <a:pt x="38245" y="149210"/>
                      <a:pt x="54464" y="178473"/>
                      <a:pt x="81196" y="195062"/>
                    </a:cubicBezTo>
                    <a:cubicBezTo>
                      <a:pt x="102307" y="208163"/>
                      <a:pt x="115115" y="231272"/>
                      <a:pt x="115036" y="256118"/>
                    </a:cubicBezTo>
                    <a:lnTo>
                      <a:pt x="115036" y="319061"/>
                    </a:lnTo>
                    <a:cubicBezTo>
                      <a:pt x="115115" y="343906"/>
                      <a:pt x="102307" y="367016"/>
                      <a:pt x="81196" y="380116"/>
                    </a:cubicBezTo>
                    <a:cubicBezTo>
                      <a:pt x="54464" y="396706"/>
                      <a:pt x="38245" y="425969"/>
                      <a:pt x="38345" y="45743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71" name="Google Shape;2071;p38"/>
              <p:cNvSpPr/>
              <p:nvPr/>
            </p:nvSpPr>
            <p:spPr>
              <a:xfrm>
                <a:off x="3945189" y="5729266"/>
                <a:ext cx="182139" cy="575178"/>
              </a:xfrm>
              <a:custGeom>
                <a:rect b="b" l="l" r="r" t="t"/>
                <a:pathLst>
                  <a:path extrusionOk="0" h="575178" w="182139">
                    <a:moveTo>
                      <a:pt x="172554" y="0"/>
                    </a:moveTo>
                    <a:lnTo>
                      <a:pt x="134208" y="0"/>
                    </a:lnTo>
                    <a:cubicBezTo>
                      <a:pt x="128914" y="0"/>
                      <a:pt x="124622" y="4292"/>
                      <a:pt x="124622" y="9586"/>
                    </a:cubicBezTo>
                    <a:lnTo>
                      <a:pt x="124622" y="124520"/>
                    </a:lnTo>
                    <a:cubicBezTo>
                      <a:pt x="124688" y="145149"/>
                      <a:pt x="114053" y="164337"/>
                      <a:pt x="96525" y="175215"/>
                    </a:cubicBezTo>
                    <a:cubicBezTo>
                      <a:pt x="66210" y="194028"/>
                      <a:pt x="47817" y="227213"/>
                      <a:pt x="47932" y="262890"/>
                    </a:cubicBezTo>
                    <a:lnTo>
                      <a:pt x="47932" y="278003"/>
                    </a:lnTo>
                    <a:lnTo>
                      <a:pt x="67104" y="278003"/>
                    </a:lnTo>
                    <a:lnTo>
                      <a:pt x="67104" y="262890"/>
                    </a:lnTo>
                    <a:cubicBezTo>
                      <a:pt x="67011" y="233829"/>
                      <a:pt x="81993" y="206797"/>
                      <a:pt x="106686" y="191472"/>
                    </a:cubicBezTo>
                    <a:cubicBezTo>
                      <a:pt x="129835" y="177106"/>
                      <a:pt x="143881" y="151765"/>
                      <a:pt x="143795" y="124520"/>
                    </a:cubicBezTo>
                    <a:lnTo>
                      <a:pt x="143795" y="19173"/>
                    </a:lnTo>
                    <a:lnTo>
                      <a:pt x="162967" y="19173"/>
                    </a:lnTo>
                    <a:lnTo>
                      <a:pt x="162967" y="556006"/>
                    </a:lnTo>
                    <a:lnTo>
                      <a:pt x="143795" y="556006"/>
                    </a:lnTo>
                    <a:lnTo>
                      <a:pt x="143795" y="445496"/>
                    </a:lnTo>
                    <a:cubicBezTo>
                      <a:pt x="143897" y="415562"/>
                      <a:pt x="126970" y="388174"/>
                      <a:pt x="100151" y="374879"/>
                    </a:cubicBezTo>
                    <a:cubicBezTo>
                      <a:pt x="79844" y="364811"/>
                      <a:pt x="67028" y="344074"/>
                      <a:pt x="67104" y="321409"/>
                    </a:cubicBezTo>
                    <a:lnTo>
                      <a:pt x="67104" y="297176"/>
                    </a:lnTo>
                    <a:lnTo>
                      <a:pt x="47932" y="297176"/>
                    </a:lnTo>
                    <a:lnTo>
                      <a:pt x="47932" y="321409"/>
                    </a:lnTo>
                    <a:cubicBezTo>
                      <a:pt x="47932" y="322185"/>
                      <a:pt x="47950" y="322958"/>
                      <a:pt x="47972" y="323730"/>
                    </a:cubicBezTo>
                    <a:cubicBezTo>
                      <a:pt x="36176" y="313109"/>
                      <a:pt x="18003" y="314061"/>
                      <a:pt x="7382" y="325857"/>
                    </a:cubicBezTo>
                    <a:cubicBezTo>
                      <a:pt x="2625" y="331140"/>
                      <a:pt x="-5" y="337998"/>
                      <a:pt x="0" y="345107"/>
                    </a:cubicBezTo>
                    <a:lnTo>
                      <a:pt x="0" y="364280"/>
                    </a:lnTo>
                    <a:cubicBezTo>
                      <a:pt x="0" y="380163"/>
                      <a:pt x="12876" y="393039"/>
                      <a:pt x="28759" y="393039"/>
                    </a:cubicBezTo>
                    <a:cubicBezTo>
                      <a:pt x="44642" y="393039"/>
                      <a:pt x="57518" y="380163"/>
                      <a:pt x="57518" y="364280"/>
                    </a:cubicBezTo>
                    <a:lnTo>
                      <a:pt x="57518" y="359247"/>
                    </a:lnTo>
                    <a:cubicBezTo>
                      <a:pt x="65245" y="373404"/>
                      <a:pt x="77133" y="384845"/>
                      <a:pt x="91576" y="392024"/>
                    </a:cubicBezTo>
                    <a:cubicBezTo>
                      <a:pt x="111883" y="402092"/>
                      <a:pt x="124700" y="422830"/>
                      <a:pt x="124622" y="445496"/>
                    </a:cubicBezTo>
                    <a:lnTo>
                      <a:pt x="124622" y="565592"/>
                    </a:lnTo>
                    <a:cubicBezTo>
                      <a:pt x="124622" y="570887"/>
                      <a:pt x="128914" y="575179"/>
                      <a:pt x="134208" y="575179"/>
                    </a:cubicBezTo>
                    <a:lnTo>
                      <a:pt x="172554" y="575179"/>
                    </a:lnTo>
                    <a:cubicBezTo>
                      <a:pt x="177848" y="575179"/>
                      <a:pt x="182140" y="570887"/>
                      <a:pt x="182140" y="565592"/>
                    </a:cubicBezTo>
                    <a:lnTo>
                      <a:pt x="182140" y="9586"/>
                    </a:lnTo>
                    <a:cubicBezTo>
                      <a:pt x="182140" y="4292"/>
                      <a:pt x="177848" y="0"/>
                      <a:pt x="172554" y="0"/>
                    </a:cubicBezTo>
                    <a:close/>
                    <a:moveTo>
                      <a:pt x="38345" y="364280"/>
                    </a:moveTo>
                    <a:cubicBezTo>
                      <a:pt x="38345" y="369574"/>
                      <a:pt x="34053" y="373866"/>
                      <a:pt x="28759" y="373866"/>
                    </a:cubicBezTo>
                    <a:cubicBezTo>
                      <a:pt x="23465" y="373866"/>
                      <a:pt x="19173" y="369574"/>
                      <a:pt x="19173" y="364280"/>
                    </a:cubicBezTo>
                    <a:lnTo>
                      <a:pt x="19173" y="345107"/>
                    </a:lnTo>
                    <a:cubicBezTo>
                      <a:pt x="19173" y="339813"/>
                      <a:pt x="23465" y="335521"/>
                      <a:pt x="28759" y="335521"/>
                    </a:cubicBezTo>
                    <a:cubicBezTo>
                      <a:pt x="34053" y="335521"/>
                      <a:pt x="38345" y="339813"/>
                      <a:pt x="38345" y="34510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72" name="Google Shape;2072;p38"/>
              <p:cNvSpPr/>
              <p:nvPr/>
            </p:nvSpPr>
            <p:spPr>
              <a:xfrm>
                <a:off x="4002707" y="5758025"/>
                <a:ext cx="57517" cy="76690"/>
              </a:xfrm>
              <a:custGeom>
                <a:rect b="b" l="l" r="r" t="t"/>
                <a:pathLst>
                  <a:path extrusionOk="0" h="76690" w="57517">
                    <a:moveTo>
                      <a:pt x="28759" y="76691"/>
                    </a:moveTo>
                    <a:cubicBezTo>
                      <a:pt x="44634" y="76672"/>
                      <a:pt x="57499" y="63807"/>
                      <a:pt x="57518" y="47932"/>
                    </a:cubicBezTo>
                    <a:lnTo>
                      <a:pt x="57518" y="28759"/>
                    </a:lnTo>
                    <a:cubicBezTo>
                      <a:pt x="57518" y="12876"/>
                      <a:pt x="44642" y="0"/>
                      <a:pt x="28759" y="0"/>
                    </a:cubicBezTo>
                    <a:cubicBezTo>
                      <a:pt x="12876" y="0"/>
                      <a:pt x="0" y="12876"/>
                      <a:pt x="0" y="28759"/>
                    </a:cubicBezTo>
                    <a:lnTo>
                      <a:pt x="0" y="47932"/>
                    </a:lnTo>
                    <a:cubicBezTo>
                      <a:pt x="19" y="63807"/>
                      <a:pt x="12883" y="76672"/>
                      <a:pt x="28759" y="76691"/>
                    </a:cubicBezTo>
                    <a:close/>
                    <a:moveTo>
                      <a:pt x="19173" y="28759"/>
                    </a:moveTo>
                    <a:cubicBezTo>
                      <a:pt x="19173" y="23465"/>
                      <a:pt x="23465" y="19173"/>
                      <a:pt x="28759" y="19173"/>
                    </a:cubicBezTo>
                    <a:cubicBezTo>
                      <a:pt x="34053" y="19173"/>
                      <a:pt x="38345" y="23465"/>
                      <a:pt x="38345" y="28759"/>
                    </a:cubicBezTo>
                    <a:lnTo>
                      <a:pt x="38345" y="47932"/>
                    </a:lnTo>
                    <a:cubicBezTo>
                      <a:pt x="38345" y="53226"/>
                      <a:pt x="34053" y="57518"/>
                      <a:pt x="28759" y="57518"/>
                    </a:cubicBezTo>
                    <a:cubicBezTo>
                      <a:pt x="23465" y="57518"/>
                      <a:pt x="19173" y="53226"/>
                      <a:pt x="19173" y="479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73" name="Google Shape;2073;p38"/>
              <p:cNvSpPr/>
              <p:nvPr/>
            </p:nvSpPr>
            <p:spPr>
              <a:xfrm>
                <a:off x="3986050" y="6208582"/>
                <a:ext cx="71658" cy="95870"/>
              </a:xfrm>
              <a:custGeom>
                <a:rect b="b" l="l" r="r" t="t"/>
                <a:pathLst>
                  <a:path extrusionOk="0" h="95870" w="71658">
                    <a:moveTo>
                      <a:pt x="35829" y="0"/>
                    </a:moveTo>
                    <a:cubicBezTo>
                      <a:pt x="20156" y="-18"/>
                      <a:pt x="6490" y="10652"/>
                      <a:pt x="2706" y="25861"/>
                    </a:cubicBezTo>
                    <a:cubicBezTo>
                      <a:pt x="-902" y="40354"/>
                      <a:pt x="-902" y="55509"/>
                      <a:pt x="2706" y="70002"/>
                    </a:cubicBezTo>
                    <a:cubicBezTo>
                      <a:pt x="7280" y="88295"/>
                      <a:pt x="25818" y="99417"/>
                      <a:pt x="44111" y="94843"/>
                    </a:cubicBezTo>
                    <a:cubicBezTo>
                      <a:pt x="56343" y="91784"/>
                      <a:pt x="65894" y="82233"/>
                      <a:pt x="68952" y="70002"/>
                    </a:cubicBezTo>
                    <a:cubicBezTo>
                      <a:pt x="72560" y="55509"/>
                      <a:pt x="72560" y="40354"/>
                      <a:pt x="68952" y="25861"/>
                    </a:cubicBezTo>
                    <a:cubicBezTo>
                      <a:pt x="65168" y="10652"/>
                      <a:pt x="51502" y="-18"/>
                      <a:pt x="35829" y="0"/>
                    </a:cubicBezTo>
                    <a:close/>
                    <a:moveTo>
                      <a:pt x="50352" y="65351"/>
                    </a:moveTo>
                    <a:cubicBezTo>
                      <a:pt x="48347" y="73372"/>
                      <a:pt x="40219" y="78249"/>
                      <a:pt x="32198" y="76244"/>
                    </a:cubicBezTo>
                    <a:cubicBezTo>
                      <a:pt x="26835" y="74903"/>
                      <a:pt x="22647" y="70715"/>
                      <a:pt x="21306" y="65351"/>
                    </a:cubicBezTo>
                    <a:cubicBezTo>
                      <a:pt x="18458" y="53913"/>
                      <a:pt x="18458" y="41950"/>
                      <a:pt x="21306" y="30512"/>
                    </a:cubicBezTo>
                    <a:cubicBezTo>
                      <a:pt x="23311" y="22491"/>
                      <a:pt x="31439" y="17614"/>
                      <a:pt x="39460" y="19620"/>
                    </a:cubicBezTo>
                    <a:cubicBezTo>
                      <a:pt x="44824" y="20960"/>
                      <a:pt x="49012" y="25148"/>
                      <a:pt x="50352" y="30512"/>
                    </a:cubicBezTo>
                    <a:cubicBezTo>
                      <a:pt x="53201" y="41950"/>
                      <a:pt x="53201" y="53913"/>
                      <a:pt x="50352" y="6535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74" name="Google Shape;2074;p38"/>
              <p:cNvSpPr/>
              <p:nvPr/>
            </p:nvSpPr>
            <p:spPr>
              <a:xfrm>
                <a:off x="3878085" y="6122305"/>
                <a:ext cx="95863" cy="134208"/>
              </a:xfrm>
              <a:custGeom>
                <a:rect b="b" l="l" r="r" t="t"/>
                <a:pathLst>
                  <a:path extrusionOk="0" h="134208" w="95863">
                    <a:moveTo>
                      <a:pt x="95760" y="62799"/>
                    </a:moveTo>
                    <a:cubicBezTo>
                      <a:pt x="95566" y="57042"/>
                      <a:pt x="94955" y="51307"/>
                      <a:pt x="93933" y="45638"/>
                    </a:cubicBezTo>
                    <a:cubicBezTo>
                      <a:pt x="93188" y="41476"/>
                      <a:pt x="91762" y="37465"/>
                      <a:pt x="89714" y="33767"/>
                    </a:cubicBezTo>
                    <a:cubicBezTo>
                      <a:pt x="81564" y="13451"/>
                      <a:pt x="66081" y="0"/>
                      <a:pt x="47932" y="0"/>
                    </a:cubicBezTo>
                    <a:cubicBezTo>
                      <a:pt x="21054" y="0"/>
                      <a:pt x="0" y="29478"/>
                      <a:pt x="0" y="67104"/>
                    </a:cubicBezTo>
                    <a:cubicBezTo>
                      <a:pt x="0" y="104730"/>
                      <a:pt x="21054" y="134208"/>
                      <a:pt x="47932" y="134208"/>
                    </a:cubicBezTo>
                    <a:cubicBezTo>
                      <a:pt x="66081" y="134208"/>
                      <a:pt x="81563" y="120758"/>
                      <a:pt x="89712" y="100443"/>
                    </a:cubicBezTo>
                    <a:cubicBezTo>
                      <a:pt x="91762" y="96745"/>
                      <a:pt x="93188" y="92734"/>
                      <a:pt x="93933" y="88572"/>
                    </a:cubicBezTo>
                    <a:cubicBezTo>
                      <a:pt x="94956" y="82903"/>
                      <a:pt x="95566" y="77167"/>
                      <a:pt x="95760" y="71410"/>
                    </a:cubicBezTo>
                    <a:cubicBezTo>
                      <a:pt x="95821" y="69985"/>
                      <a:pt x="95863" y="68553"/>
                      <a:pt x="95863" y="67104"/>
                    </a:cubicBezTo>
                    <a:cubicBezTo>
                      <a:pt x="95863" y="65655"/>
                      <a:pt x="95821" y="64228"/>
                      <a:pt x="95760" y="62799"/>
                    </a:cubicBezTo>
                    <a:close/>
                    <a:moveTo>
                      <a:pt x="19173" y="67104"/>
                    </a:moveTo>
                    <a:cubicBezTo>
                      <a:pt x="19173" y="41122"/>
                      <a:pt x="32342" y="19173"/>
                      <a:pt x="47932" y="19173"/>
                    </a:cubicBezTo>
                    <a:cubicBezTo>
                      <a:pt x="51057" y="19207"/>
                      <a:pt x="54119" y="20052"/>
                      <a:pt x="56819" y="21626"/>
                    </a:cubicBezTo>
                    <a:cubicBezTo>
                      <a:pt x="48624" y="25666"/>
                      <a:pt x="42320" y="34421"/>
                      <a:pt x="40276" y="45638"/>
                    </a:cubicBezTo>
                    <a:cubicBezTo>
                      <a:pt x="39615" y="49262"/>
                      <a:pt x="39117" y="52981"/>
                      <a:pt x="38795" y="56690"/>
                    </a:cubicBezTo>
                    <a:lnTo>
                      <a:pt x="57894" y="58346"/>
                    </a:lnTo>
                    <a:cubicBezTo>
                      <a:pt x="58165" y="55230"/>
                      <a:pt x="58583" y="52115"/>
                      <a:pt x="59138" y="49081"/>
                    </a:cubicBezTo>
                    <a:cubicBezTo>
                      <a:pt x="60364" y="42361"/>
                      <a:pt x="64150" y="38345"/>
                      <a:pt x="67104" y="38345"/>
                    </a:cubicBezTo>
                    <a:cubicBezTo>
                      <a:pt x="68746" y="38345"/>
                      <a:pt x="70643" y="39589"/>
                      <a:pt x="72216" y="41843"/>
                    </a:cubicBezTo>
                    <a:cubicBezTo>
                      <a:pt x="74850" y="48905"/>
                      <a:pt x="76335" y="56343"/>
                      <a:pt x="76614" y="63875"/>
                    </a:cubicBezTo>
                    <a:cubicBezTo>
                      <a:pt x="76682" y="66027"/>
                      <a:pt x="76682" y="68179"/>
                      <a:pt x="76614" y="70332"/>
                    </a:cubicBezTo>
                    <a:cubicBezTo>
                      <a:pt x="76335" y="77865"/>
                      <a:pt x="74850" y="85303"/>
                      <a:pt x="72216" y="92365"/>
                    </a:cubicBezTo>
                    <a:cubicBezTo>
                      <a:pt x="70643" y="94619"/>
                      <a:pt x="68746" y="95863"/>
                      <a:pt x="67104" y="95863"/>
                    </a:cubicBezTo>
                    <a:cubicBezTo>
                      <a:pt x="64150" y="95863"/>
                      <a:pt x="60364" y="91848"/>
                      <a:pt x="59138" y="85128"/>
                    </a:cubicBezTo>
                    <a:cubicBezTo>
                      <a:pt x="58583" y="82092"/>
                      <a:pt x="58165" y="78974"/>
                      <a:pt x="57894" y="75862"/>
                    </a:cubicBezTo>
                    <a:lnTo>
                      <a:pt x="38795" y="77519"/>
                    </a:lnTo>
                    <a:cubicBezTo>
                      <a:pt x="39117" y="81233"/>
                      <a:pt x="39615" y="84948"/>
                      <a:pt x="40276" y="88570"/>
                    </a:cubicBezTo>
                    <a:cubicBezTo>
                      <a:pt x="42324" y="99788"/>
                      <a:pt x="48624" y="108542"/>
                      <a:pt x="56819" y="112583"/>
                    </a:cubicBezTo>
                    <a:cubicBezTo>
                      <a:pt x="54119" y="114156"/>
                      <a:pt x="51057" y="115001"/>
                      <a:pt x="47932" y="115036"/>
                    </a:cubicBezTo>
                    <a:cubicBezTo>
                      <a:pt x="32342" y="115036"/>
                      <a:pt x="19173" y="93087"/>
                      <a:pt x="19173" y="6710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75" name="Google Shape;2075;p38"/>
              <p:cNvSpPr/>
              <p:nvPr/>
            </p:nvSpPr>
            <p:spPr>
              <a:xfrm>
                <a:off x="3878085" y="5767611"/>
                <a:ext cx="95863" cy="134208"/>
              </a:xfrm>
              <a:custGeom>
                <a:rect b="b" l="l" r="r" t="t"/>
                <a:pathLst>
                  <a:path extrusionOk="0" h="134208" w="95863">
                    <a:moveTo>
                      <a:pt x="47932" y="134208"/>
                    </a:moveTo>
                    <a:cubicBezTo>
                      <a:pt x="66081" y="134208"/>
                      <a:pt x="81563" y="120758"/>
                      <a:pt x="89712" y="100443"/>
                    </a:cubicBezTo>
                    <a:cubicBezTo>
                      <a:pt x="91762" y="96745"/>
                      <a:pt x="93188" y="92734"/>
                      <a:pt x="93933" y="88572"/>
                    </a:cubicBezTo>
                    <a:cubicBezTo>
                      <a:pt x="94956" y="82903"/>
                      <a:pt x="95566" y="77167"/>
                      <a:pt x="95760" y="71410"/>
                    </a:cubicBezTo>
                    <a:cubicBezTo>
                      <a:pt x="95821" y="69986"/>
                      <a:pt x="95863" y="68553"/>
                      <a:pt x="95863" y="67104"/>
                    </a:cubicBezTo>
                    <a:cubicBezTo>
                      <a:pt x="95863" y="65655"/>
                      <a:pt x="95821" y="64222"/>
                      <a:pt x="95760" y="62799"/>
                    </a:cubicBezTo>
                    <a:cubicBezTo>
                      <a:pt x="95566" y="57042"/>
                      <a:pt x="94955" y="51307"/>
                      <a:pt x="93933" y="45638"/>
                    </a:cubicBezTo>
                    <a:cubicBezTo>
                      <a:pt x="93188" y="41476"/>
                      <a:pt x="91763" y="37465"/>
                      <a:pt x="89714" y="33767"/>
                    </a:cubicBezTo>
                    <a:cubicBezTo>
                      <a:pt x="81564" y="13451"/>
                      <a:pt x="66081" y="0"/>
                      <a:pt x="47932" y="0"/>
                    </a:cubicBezTo>
                    <a:cubicBezTo>
                      <a:pt x="21054" y="0"/>
                      <a:pt x="0" y="29478"/>
                      <a:pt x="0" y="67104"/>
                    </a:cubicBezTo>
                    <a:cubicBezTo>
                      <a:pt x="0" y="104730"/>
                      <a:pt x="21054" y="134208"/>
                      <a:pt x="47932" y="134208"/>
                    </a:cubicBezTo>
                    <a:close/>
                    <a:moveTo>
                      <a:pt x="59138" y="49081"/>
                    </a:moveTo>
                    <a:cubicBezTo>
                      <a:pt x="60364" y="42361"/>
                      <a:pt x="64150" y="38345"/>
                      <a:pt x="67104" y="38345"/>
                    </a:cubicBezTo>
                    <a:cubicBezTo>
                      <a:pt x="68746" y="38345"/>
                      <a:pt x="70643" y="39589"/>
                      <a:pt x="72216" y="41843"/>
                    </a:cubicBezTo>
                    <a:cubicBezTo>
                      <a:pt x="74850" y="48905"/>
                      <a:pt x="76334" y="56343"/>
                      <a:pt x="76614" y="63875"/>
                    </a:cubicBezTo>
                    <a:cubicBezTo>
                      <a:pt x="76682" y="66027"/>
                      <a:pt x="76682" y="68180"/>
                      <a:pt x="76614" y="70334"/>
                    </a:cubicBezTo>
                    <a:cubicBezTo>
                      <a:pt x="76335" y="77865"/>
                      <a:pt x="74850" y="85304"/>
                      <a:pt x="72216" y="92365"/>
                    </a:cubicBezTo>
                    <a:cubicBezTo>
                      <a:pt x="70643" y="94619"/>
                      <a:pt x="68746" y="95863"/>
                      <a:pt x="67104" y="95863"/>
                    </a:cubicBezTo>
                    <a:cubicBezTo>
                      <a:pt x="64150" y="95863"/>
                      <a:pt x="60364" y="91848"/>
                      <a:pt x="59138" y="85126"/>
                    </a:cubicBezTo>
                    <a:cubicBezTo>
                      <a:pt x="56985" y="73208"/>
                      <a:pt x="56985" y="60999"/>
                      <a:pt x="59138" y="49081"/>
                    </a:cubicBezTo>
                    <a:close/>
                    <a:moveTo>
                      <a:pt x="47932" y="19173"/>
                    </a:moveTo>
                    <a:cubicBezTo>
                      <a:pt x="51057" y="19207"/>
                      <a:pt x="54119" y="20052"/>
                      <a:pt x="56819" y="21626"/>
                    </a:cubicBezTo>
                    <a:cubicBezTo>
                      <a:pt x="48624" y="25666"/>
                      <a:pt x="42320" y="34421"/>
                      <a:pt x="40276" y="45637"/>
                    </a:cubicBezTo>
                    <a:cubicBezTo>
                      <a:pt x="37713" y="59833"/>
                      <a:pt x="37713" y="74374"/>
                      <a:pt x="40276" y="88570"/>
                    </a:cubicBezTo>
                    <a:cubicBezTo>
                      <a:pt x="42324" y="99788"/>
                      <a:pt x="48624" y="108542"/>
                      <a:pt x="56819" y="112583"/>
                    </a:cubicBezTo>
                    <a:cubicBezTo>
                      <a:pt x="54119" y="114156"/>
                      <a:pt x="51057" y="115001"/>
                      <a:pt x="47932" y="115036"/>
                    </a:cubicBezTo>
                    <a:cubicBezTo>
                      <a:pt x="32342" y="115036"/>
                      <a:pt x="19173" y="93087"/>
                      <a:pt x="19173" y="67104"/>
                    </a:cubicBezTo>
                    <a:cubicBezTo>
                      <a:pt x="19173" y="41122"/>
                      <a:pt x="32342" y="19173"/>
                      <a:pt x="47932" y="1917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76" name="Google Shape;2076;p38"/>
              <p:cNvSpPr/>
              <p:nvPr/>
            </p:nvSpPr>
            <p:spPr>
              <a:xfrm>
                <a:off x="3935603" y="5901820"/>
                <a:ext cx="57517" cy="76690"/>
              </a:xfrm>
              <a:custGeom>
                <a:rect b="b" l="l" r="r" t="t"/>
                <a:pathLst>
                  <a:path extrusionOk="0" h="76690" w="57517">
                    <a:moveTo>
                      <a:pt x="28759" y="76691"/>
                    </a:moveTo>
                    <a:cubicBezTo>
                      <a:pt x="44886" y="76691"/>
                      <a:pt x="57518" y="59847"/>
                      <a:pt x="57518" y="38345"/>
                    </a:cubicBezTo>
                    <a:cubicBezTo>
                      <a:pt x="57518" y="16843"/>
                      <a:pt x="44886" y="0"/>
                      <a:pt x="28759" y="0"/>
                    </a:cubicBezTo>
                    <a:cubicBezTo>
                      <a:pt x="12632" y="0"/>
                      <a:pt x="0" y="16843"/>
                      <a:pt x="0" y="38345"/>
                    </a:cubicBezTo>
                    <a:cubicBezTo>
                      <a:pt x="0" y="59847"/>
                      <a:pt x="12632" y="76691"/>
                      <a:pt x="28759" y="76691"/>
                    </a:cubicBezTo>
                    <a:close/>
                    <a:moveTo>
                      <a:pt x="28759" y="19173"/>
                    </a:moveTo>
                    <a:cubicBezTo>
                      <a:pt x="32668" y="19173"/>
                      <a:pt x="38345" y="26642"/>
                      <a:pt x="38345" y="38345"/>
                    </a:cubicBezTo>
                    <a:cubicBezTo>
                      <a:pt x="38345" y="50049"/>
                      <a:pt x="32668" y="57518"/>
                      <a:pt x="28759" y="57518"/>
                    </a:cubicBezTo>
                    <a:cubicBezTo>
                      <a:pt x="24850" y="57518"/>
                      <a:pt x="19173" y="50049"/>
                      <a:pt x="19173" y="38345"/>
                    </a:cubicBezTo>
                    <a:cubicBezTo>
                      <a:pt x="19173" y="26642"/>
                      <a:pt x="24850" y="19173"/>
                      <a:pt x="28759" y="1917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cxnSp>
        <p:nvCxnSpPr>
          <p:cNvPr id="2077" name="Google Shape;2077;p38"/>
          <p:cNvCxnSpPr/>
          <p:nvPr/>
        </p:nvCxnSpPr>
        <p:spPr>
          <a:xfrm>
            <a:off x="6007633" y="3059697"/>
            <a:ext cx="948712" cy="0"/>
          </a:xfrm>
          <a:prstGeom prst="straightConnector1">
            <a:avLst/>
          </a:prstGeom>
          <a:noFill/>
          <a:ln cap="flat" cmpd="sng" w="12700">
            <a:solidFill>
              <a:schemeClr val="lt2"/>
            </a:solidFill>
            <a:prstDash val="solid"/>
            <a:miter lim="800000"/>
            <a:headEnd len="med" w="med" type="oval"/>
            <a:tailEnd len="med" w="med" type="oval"/>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027"/>
                                        </p:tgtEl>
                                        <p:attrNameLst>
                                          <p:attrName>style.visibility</p:attrName>
                                        </p:attrNameLst>
                                      </p:cBhvr>
                                      <p:to>
                                        <p:strVal val="visible"/>
                                      </p:to>
                                    </p:set>
                                    <p:animEffect filter="fade" transition="in">
                                      <p:cBhvr>
                                        <p:cTn dur="500"/>
                                        <p:tgtEl>
                                          <p:spTgt spid="2027"/>
                                        </p:tgtEl>
                                      </p:cBhvr>
                                    </p:animEffect>
                                  </p:childTnLst>
                                </p:cTn>
                              </p:par>
                              <p:par>
                                <p:cTn fill="hold" nodeType="withEffect" presetClass="entr" presetID="10" presetSubtype="0">
                                  <p:stCondLst>
                                    <p:cond delay="500"/>
                                  </p:stCondLst>
                                  <p:childTnLst>
                                    <p:set>
                                      <p:cBhvr>
                                        <p:cTn dur="1" fill="hold">
                                          <p:stCondLst>
                                            <p:cond delay="0"/>
                                          </p:stCondLst>
                                        </p:cTn>
                                        <p:tgtEl>
                                          <p:spTgt spid="2031"/>
                                        </p:tgtEl>
                                        <p:attrNameLst>
                                          <p:attrName>style.visibility</p:attrName>
                                        </p:attrNameLst>
                                      </p:cBhvr>
                                      <p:to>
                                        <p:strVal val="visible"/>
                                      </p:to>
                                    </p:set>
                                    <p:animEffect filter="fade" transition="in">
                                      <p:cBhvr>
                                        <p:cTn dur="500"/>
                                        <p:tgtEl>
                                          <p:spTgt spid="203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037"/>
                                        </p:tgtEl>
                                        <p:attrNameLst>
                                          <p:attrName>style.visibility</p:attrName>
                                        </p:attrNameLst>
                                      </p:cBhvr>
                                      <p:to>
                                        <p:strVal val="visible"/>
                                      </p:to>
                                    </p:set>
                                    <p:animEffect filter="fade" transition="in">
                                      <p:cBhvr>
                                        <p:cTn dur="500"/>
                                        <p:tgtEl>
                                          <p:spTgt spid="2037"/>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077"/>
                                        </p:tgtEl>
                                        <p:attrNameLst>
                                          <p:attrName>style.visibility</p:attrName>
                                        </p:attrNameLst>
                                      </p:cBhvr>
                                      <p:to>
                                        <p:strVal val="visible"/>
                                      </p:to>
                                    </p:set>
                                    <p:animEffect filter="fade" transition="in">
                                      <p:cBhvr>
                                        <p:cTn dur="500"/>
                                        <p:tgtEl>
                                          <p:spTgt spid="2077"/>
                                        </p:tgtEl>
                                      </p:cBhvr>
                                    </p:animEffect>
                                  </p:childTnLst>
                                </p:cTn>
                              </p:par>
                              <p:par>
                                <p:cTn fill="hold" nodeType="withEffect" presetClass="entr" presetID="10" presetSubtype="0">
                                  <p:stCondLst>
                                    <p:cond delay="250"/>
                                  </p:stCondLst>
                                  <p:childTnLst>
                                    <p:set>
                                      <p:cBhvr>
                                        <p:cTn dur="1" fill="hold">
                                          <p:stCondLst>
                                            <p:cond delay="0"/>
                                          </p:stCondLst>
                                        </p:cTn>
                                        <p:tgtEl>
                                          <p:spTgt spid="2032"/>
                                        </p:tgtEl>
                                        <p:attrNameLst>
                                          <p:attrName>style.visibility</p:attrName>
                                        </p:attrNameLst>
                                      </p:cBhvr>
                                      <p:to>
                                        <p:strVal val="visible"/>
                                      </p:to>
                                    </p:set>
                                    <p:animEffect filter="fade" transition="in">
                                      <p:cBhvr>
                                        <p:cTn dur="500"/>
                                        <p:tgtEl>
                                          <p:spTgt spid="203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2" name="Shape 2082"/>
        <p:cNvGrpSpPr/>
        <p:nvPr/>
      </p:nvGrpSpPr>
      <p:grpSpPr>
        <a:xfrm>
          <a:off x="0" y="0"/>
          <a:ext cx="0" cy="0"/>
          <a:chOff x="0" y="0"/>
          <a:chExt cx="0" cy="0"/>
        </a:xfrm>
      </p:grpSpPr>
      <p:sp>
        <p:nvSpPr>
          <p:cNvPr id="2083" name="Google Shape;2083;p39"/>
          <p:cNvSpPr/>
          <p:nvPr/>
        </p:nvSpPr>
        <p:spPr>
          <a:xfrm flipH="1">
            <a:off x="803236" y="1474005"/>
            <a:ext cx="10518852" cy="448430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084" name="Google Shape;2084;p39"/>
          <p:cNvSpPr txBox="1"/>
          <p:nvPr/>
        </p:nvSpPr>
        <p:spPr>
          <a:xfrm>
            <a:off x="296269" y="385036"/>
            <a:ext cx="8723906" cy="95410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HPN e síndrome de Budd-Chiari</a:t>
            </a:r>
            <a:endParaRPr b="1" sz="3500">
              <a:solidFill>
                <a:schemeClr val="accent1"/>
              </a:solidFill>
              <a:latin typeface="Lustria"/>
              <a:ea typeface="Lustria"/>
              <a:cs typeface="Lustria"/>
              <a:sym typeface="Lustria"/>
            </a:endParaRPr>
          </a:p>
          <a:p>
            <a:pPr indent="0" lvl="0" marL="0" marR="0" rtl="0" algn="l">
              <a:lnSpc>
                <a:spcPct val="80000"/>
              </a:lnSpc>
              <a:spcBef>
                <a:spcPts val="0"/>
              </a:spcBef>
              <a:spcAft>
                <a:spcPts val="0"/>
              </a:spcAft>
              <a:buNone/>
            </a:pPr>
            <a:r>
              <a:t/>
            </a:r>
            <a:endParaRPr b="1" sz="3500">
              <a:solidFill>
                <a:schemeClr val="accent1"/>
              </a:solidFill>
              <a:latin typeface="Lustria"/>
              <a:ea typeface="Lustria"/>
              <a:cs typeface="Lustria"/>
              <a:sym typeface="Lustria"/>
            </a:endParaRPr>
          </a:p>
        </p:txBody>
      </p:sp>
      <p:sp>
        <p:nvSpPr>
          <p:cNvPr id="2085" name="Google Shape;2085;p3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Darwish Murad S, et al. Ann Intern Med 2009;151:167–175; 2. Plessier A, et al. Hepatology 2006;44:1308-1316; 3. Raszeja-Wyszomirska J, et al. Hepato-Gastroenterology 2012;59:1879–1882; 4. Sakr M, et al. World J Gastroenterol 2011;17:4704–4710; </a:t>
            </a:r>
            <a:br>
              <a:rPr lang="pt-BR"/>
            </a:br>
            <a:r>
              <a:rPr lang="pt-BR"/>
              <a:t>5. Hoekstra J, et al. Journal of Hepatology 2009;51:696–706; 6. Ahluwalia J, et al. European Journal of Haematology 2014;92:435–443; 7. Baloda V, et al. Clin Appl Thromb Hemost 2013;19(5):562–569.</a:t>
            </a:r>
            <a:endParaRPr/>
          </a:p>
        </p:txBody>
      </p:sp>
      <p:sp>
        <p:nvSpPr>
          <p:cNvPr id="2086" name="Google Shape;2086;p39"/>
          <p:cNvSpPr/>
          <p:nvPr/>
        </p:nvSpPr>
        <p:spPr>
          <a:xfrm>
            <a:off x="991217" y="1638939"/>
            <a:ext cx="7982763"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400">
                <a:solidFill>
                  <a:schemeClr val="dk2"/>
                </a:solidFill>
                <a:latin typeface="Lustria"/>
                <a:ea typeface="Lustria"/>
                <a:cs typeface="Lustria"/>
                <a:sym typeface="Lustria"/>
              </a:rPr>
              <a:t>A síndrome de Budd-Chiari (SBC) </a:t>
            </a:r>
            <a:r>
              <a:rPr lang="pt-BR" sz="2400">
                <a:solidFill>
                  <a:schemeClr val="dk2"/>
                </a:solidFill>
                <a:latin typeface="Lustria"/>
                <a:ea typeface="Lustria"/>
                <a:cs typeface="Lustria"/>
                <a:sym typeface="Lustria"/>
              </a:rPr>
              <a:t>é um distúrbio raro, </a:t>
            </a:r>
            <a:br>
              <a:rPr lang="pt-BR" sz="2400">
                <a:solidFill>
                  <a:schemeClr val="dk2"/>
                </a:solidFill>
                <a:latin typeface="Lustria"/>
                <a:ea typeface="Lustria"/>
                <a:cs typeface="Lustria"/>
                <a:sym typeface="Lustria"/>
              </a:rPr>
            </a:br>
            <a:r>
              <a:rPr lang="pt-BR" sz="2400">
                <a:solidFill>
                  <a:schemeClr val="dk2"/>
                </a:solidFill>
                <a:latin typeface="Lustria"/>
                <a:ea typeface="Lustria"/>
                <a:cs typeface="Lustria"/>
                <a:sym typeface="Lustria"/>
              </a:rPr>
              <a:t>mas clinicamente desafiador¹</a:t>
            </a:r>
            <a:endParaRPr/>
          </a:p>
        </p:txBody>
      </p:sp>
      <p:grpSp>
        <p:nvGrpSpPr>
          <p:cNvPr id="2087" name="Google Shape;2087;p39"/>
          <p:cNvGrpSpPr/>
          <p:nvPr/>
        </p:nvGrpSpPr>
        <p:grpSpPr>
          <a:xfrm>
            <a:off x="1296525" y="2913376"/>
            <a:ext cx="3334396" cy="500622"/>
            <a:chOff x="1296525" y="2913376"/>
            <a:chExt cx="3334396" cy="500622"/>
          </a:xfrm>
        </p:grpSpPr>
        <p:sp>
          <p:nvSpPr>
            <p:cNvPr id="2088" name="Google Shape;2088;p39"/>
            <p:cNvSpPr/>
            <p:nvPr/>
          </p:nvSpPr>
          <p:spPr>
            <a:xfrm>
              <a:off x="1797145" y="2986121"/>
              <a:ext cx="2833776"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Síndrome de Budd-Chiari</a:t>
              </a:r>
              <a:endParaRPr/>
            </a:p>
          </p:txBody>
        </p:sp>
        <p:sp>
          <p:nvSpPr>
            <p:cNvPr id="2089" name="Google Shape;2089;p39"/>
            <p:cNvSpPr/>
            <p:nvPr/>
          </p:nvSpPr>
          <p:spPr>
            <a:xfrm>
              <a:off x="1296525" y="2913376"/>
              <a:ext cx="500620" cy="50062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90" name="Google Shape;2090;p39"/>
            <p:cNvSpPr/>
            <p:nvPr/>
          </p:nvSpPr>
          <p:spPr>
            <a:xfrm>
              <a:off x="1356120" y="3019657"/>
              <a:ext cx="388901" cy="320267"/>
            </a:xfrm>
            <a:custGeom>
              <a:rect b="b" l="l" r="r" t="t"/>
              <a:pathLst>
                <a:path extrusionOk="0" h="710438" w="862688">
                  <a:moveTo>
                    <a:pt x="826705" y="3390"/>
                  </a:moveTo>
                  <a:cubicBezTo>
                    <a:pt x="826444" y="3204"/>
                    <a:pt x="825960" y="3018"/>
                    <a:pt x="825514" y="2869"/>
                  </a:cubicBezTo>
                  <a:cubicBezTo>
                    <a:pt x="822277" y="972"/>
                    <a:pt x="818593" y="414"/>
                    <a:pt x="815021" y="1158"/>
                  </a:cubicBezTo>
                  <a:cubicBezTo>
                    <a:pt x="776661" y="-2154"/>
                    <a:pt x="652506" y="2088"/>
                    <a:pt x="521051" y="8190"/>
                  </a:cubicBezTo>
                  <a:cubicBezTo>
                    <a:pt x="518298" y="7520"/>
                    <a:pt x="515582" y="7706"/>
                    <a:pt x="512977" y="8562"/>
                  </a:cubicBezTo>
                  <a:cubicBezTo>
                    <a:pt x="479528" y="10125"/>
                    <a:pt x="445744" y="11799"/>
                    <a:pt x="412850" y="13510"/>
                  </a:cubicBezTo>
                  <a:cubicBezTo>
                    <a:pt x="409613" y="12580"/>
                    <a:pt x="406079" y="12692"/>
                    <a:pt x="402879" y="14031"/>
                  </a:cubicBezTo>
                  <a:cubicBezTo>
                    <a:pt x="264614" y="21212"/>
                    <a:pt x="145332" y="28542"/>
                    <a:pt x="142760" y="28914"/>
                  </a:cubicBezTo>
                  <a:cubicBezTo>
                    <a:pt x="83081" y="37881"/>
                    <a:pt x="41595" y="60540"/>
                    <a:pt x="19459" y="96333"/>
                  </a:cubicBezTo>
                  <a:cubicBezTo>
                    <a:pt x="-19571" y="159362"/>
                    <a:pt x="8484" y="246133"/>
                    <a:pt x="30993" y="315856"/>
                  </a:cubicBezTo>
                  <a:cubicBezTo>
                    <a:pt x="40369" y="344878"/>
                    <a:pt x="49225" y="372262"/>
                    <a:pt x="49225" y="388037"/>
                  </a:cubicBezTo>
                  <a:cubicBezTo>
                    <a:pt x="49225" y="410436"/>
                    <a:pt x="42862" y="444108"/>
                    <a:pt x="36091" y="479790"/>
                  </a:cubicBezTo>
                  <a:cubicBezTo>
                    <a:pt x="36016" y="480162"/>
                    <a:pt x="35942" y="480459"/>
                    <a:pt x="35905" y="480831"/>
                  </a:cubicBezTo>
                  <a:cubicBezTo>
                    <a:pt x="35682" y="481650"/>
                    <a:pt x="35533" y="482469"/>
                    <a:pt x="35458" y="483324"/>
                  </a:cubicBezTo>
                  <a:cubicBezTo>
                    <a:pt x="20315" y="563617"/>
                    <a:pt x="12948" y="614293"/>
                    <a:pt x="34640" y="637105"/>
                  </a:cubicBezTo>
                  <a:cubicBezTo>
                    <a:pt x="39365" y="642054"/>
                    <a:pt x="47364" y="647524"/>
                    <a:pt x="59791" y="647524"/>
                  </a:cubicBezTo>
                  <a:cubicBezTo>
                    <a:pt x="61801" y="647524"/>
                    <a:pt x="63959" y="647375"/>
                    <a:pt x="66228" y="647077"/>
                  </a:cubicBezTo>
                  <a:cubicBezTo>
                    <a:pt x="104328" y="641645"/>
                    <a:pt x="139377" y="612959"/>
                    <a:pt x="192511" y="569501"/>
                  </a:cubicBezTo>
                  <a:cubicBezTo>
                    <a:pt x="234778" y="534899"/>
                    <a:pt x="287388" y="491888"/>
                    <a:pt x="362284" y="442733"/>
                  </a:cubicBezTo>
                  <a:cubicBezTo>
                    <a:pt x="391269" y="423794"/>
                    <a:pt x="415640" y="404260"/>
                    <a:pt x="435880" y="384057"/>
                  </a:cubicBezTo>
                  <a:cubicBezTo>
                    <a:pt x="437443" y="395740"/>
                    <a:pt x="438447" y="407200"/>
                    <a:pt x="439452" y="418958"/>
                  </a:cubicBezTo>
                  <a:cubicBezTo>
                    <a:pt x="443061" y="473020"/>
                    <a:pt x="450652" y="504385"/>
                    <a:pt x="458391" y="532772"/>
                  </a:cubicBezTo>
                  <a:cubicBezTo>
                    <a:pt x="459246" y="535897"/>
                    <a:pt x="460102" y="538985"/>
                    <a:pt x="460958" y="542073"/>
                  </a:cubicBezTo>
                  <a:cubicBezTo>
                    <a:pt x="471153" y="578797"/>
                    <a:pt x="480789" y="613474"/>
                    <a:pt x="479859" y="695407"/>
                  </a:cubicBezTo>
                  <a:cubicBezTo>
                    <a:pt x="479785" y="703630"/>
                    <a:pt x="486371" y="710364"/>
                    <a:pt x="494556" y="710438"/>
                  </a:cubicBezTo>
                  <a:lnTo>
                    <a:pt x="494742" y="710438"/>
                  </a:lnTo>
                  <a:cubicBezTo>
                    <a:pt x="502891" y="710438"/>
                    <a:pt x="509551" y="703890"/>
                    <a:pt x="509625" y="695704"/>
                  </a:cubicBezTo>
                  <a:cubicBezTo>
                    <a:pt x="510593" y="609532"/>
                    <a:pt x="500435" y="572879"/>
                    <a:pt x="489645" y="534074"/>
                  </a:cubicBezTo>
                  <a:cubicBezTo>
                    <a:pt x="489124" y="532140"/>
                    <a:pt x="488566" y="530168"/>
                    <a:pt x="488045" y="528233"/>
                  </a:cubicBezTo>
                  <a:cubicBezTo>
                    <a:pt x="502555" y="435848"/>
                    <a:pt x="533511" y="368765"/>
                    <a:pt x="571724" y="346286"/>
                  </a:cubicBezTo>
                  <a:cubicBezTo>
                    <a:pt x="700568" y="300745"/>
                    <a:pt x="827746" y="192400"/>
                    <a:pt x="856540" y="104961"/>
                  </a:cubicBezTo>
                  <a:cubicBezTo>
                    <a:pt x="870791" y="61615"/>
                    <a:pt x="860038" y="25412"/>
                    <a:pt x="826700" y="3386"/>
                  </a:cubicBezTo>
                  <a:close/>
                  <a:moveTo>
                    <a:pt x="779340" y="28803"/>
                  </a:moveTo>
                  <a:cubicBezTo>
                    <a:pt x="737147" y="63591"/>
                    <a:pt x="653581" y="128663"/>
                    <a:pt x="563094" y="178193"/>
                  </a:cubicBezTo>
                  <a:cubicBezTo>
                    <a:pt x="542518" y="189578"/>
                    <a:pt x="523506" y="193560"/>
                    <a:pt x="505721" y="193634"/>
                  </a:cubicBezTo>
                  <a:cubicBezTo>
                    <a:pt x="502149" y="169375"/>
                    <a:pt x="494484" y="144335"/>
                    <a:pt x="482578" y="118402"/>
                  </a:cubicBezTo>
                  <a:cubicBezTo>
                    <a:pt x="496418" y="88525"/>
                    <a:pt x="510930" y="61400"/>
                    <a:pt x="525850" y="37439"/>
                  </a:cubicBezTo>
                  <a:cubicBezTo>
                    <a:pt x="630368" y="32863"/>
                    <a:pt x="728704" y="29291"/>
                    <a:pt x="779339" y="28807"/>
                  </a:cubicBezTo>
                  <a:close/>
                  <a:moveTo>
                    <a:pt x="490132" y="38998"/>
                  </a:moveTo>
                  <a:cubicBezTo>
                    <a:pt x="481723" y="53508"/>
                    <a:pt x="473463" y="68912"/>
                    <a:pt x="465389" y="85209"/>
                  </a:cubicBezTo>
                  <a:cubicBezTo>
                    <a:pt x="457129" y="70884"/>
                    <a:pt x="448088" y="56337"/>
                    <a:pt x="437409" y="41453"/>
                  </a:cubicBezTo>
                  <a:cubicBezTo>
                    <a:pt x="454896" y="40597"/>
                    <a:pt x="472533" y="39816"/>
                    <a:pt x="490132" y="38997"/>
                  </a:cubicBezTo>
                  <a:close/>
                  <a:moveTo>
                    <a:pt x="44800" y="111961"/>
                  </a:moveTo>
                  <a:cubicBezTo>
                    <a:pt x="62399" y="83572"/>
                    <a:pt x="95886" y="66048"/>
                    <a:pt x="147118" y="58309"/>
                  </a:cubicBezTo>
                  <a:cubicBezTo>
                    <a:pt x="166316" y="55555"/>
                    <a:pt x="276334" y="49230"/>
                    <a:pt x="401692" y="43128"/>
                  </a:cubicBezTo>
                  <a:cubicBezTo>
                    <a:pt x="442546" y="96669"/>
                    <a:pt x="466917" y="145302"/>
                    <a:pt x="475325" y="190279"/>
                  </a:cubicBezTo>
                  <a:cubicBezTo>
                    <a:pt x="465131" y="188159"/>
                    <a:pt x="455345" y="185368"/>
                    <a:pt x="445895" y="182615"/>
                  </a:cubicBezTo>
                  <a:cubicBezTo>
                    <a:pt x="418101" y="174504"/>
                    <a:pt x="391833" y="166876"/>
                    <a:pt x="367723" y="182131"/>
                  </a:cubicBezTo>
                  <a:cubicBezTo>
                    <a:pt x="341232" y="198874"/>
                    <a:pt x="324414" y="239951"/>
                    <a:pt x="311541" y="319272"/>
                  </a:cubicBezTo>
                  <a:cubicBezTo>
                    <a:pt x="283040" y="398300"/>
                    <a:pt x="128032" y="448050"/>
                    <a:pt x="69320" y="464309"/>
                  </a:cubicBezTo>
                  <a:cubicBezTo>
                    <a:pt x="74678" y="435213"/>
                    <a:pt x="79031" y="408387"/>
                    <a:pt x="79031" y="387998"/>
                  </a:cubicBezTo>
                  <a:cubicBezTo>
                    <a:pt x="79031" y="367534"/>
                    <a:pt x="69915" y="339331"/>
                    <a:pt x="59349" y="306663"/>
                  </a:cubicBezTo>
                  <a:cubicBezTo>
                    <a:pt x="38698" y="242816"/>
                    <a:pt x="13026" y="163302"/>
                    <a:pt x="44801" y="111962"/>
                  </a:cubicBezTo>
                  <a:close/>
                  <a:moveTo>
                    <a:pt x="345990" y="417761"/>
                  </a:moveTo>
                  <a:cubicBezTo>
                    <a:pt x="269790" y="467767"/>
                    <a:pt x="216507" y="511374"/>
                    <a:pt x="173683" y="546387"/>
                  </a:cubicBezTo>
                  <a:cubicBezTo>
                    <a:pt x="124421" y="586682"/>
                    <a:pt x="91902" y="613285"/>
                    <a:pt x="62098" y="617527"/>
                  </a:cubicBezTo>
                  <a:cubicBezTo>
                    <a:pt x="57856" y="618122"/>
                    <a:pt x="56740" y="617043"/>
                    <a:pt x="56219" y="616522"/>
                  </a:cubicBezTo>
                  <a:cubicBezTo>
                    <a:pt x="44164" y="603872"/>
                    <a:pt x="54582" y="542889"/>
                    <a:pt x="63214" y="496793"/>
                  </a:cubicBezTo>
                  <a:cubicBezTo>
                    <a:pt x="109908" y="484961"/>
                    <a:pt x="304911" y="429970"/>
                    <a:pt x="340067" y="327839"/>
                  </a:cubicBezTo>
                  <a:cubicBezTo>
                    <a:pt x="340365" y="327020"/>
                    <a:pt x="340551" y="326202"/>
                    <a:pt x="340700" y="325346"/>
                  </a:cubicBezTo>
                  <a:cubicBezTo>
                    <a:pt x="351638" y="257257"/>
                    <a:pt x="365703" y="218637"/>
                    <a:pt x="383637" y="207283"/>
                  </a:cubicBezTo>
                  <a:cubicBezTo>
                    <a:pt x="395803" y="199582"/>
                    <a:pt x="412063" y="203749"/>
                    <a:pt x="437587" y="211190"/>
                  </a:cubicBezTo>
                  <a:cubicBezTo>
                    <a:pt x="449716" y="214725"/>
                    <a:pt x="463484" y="218706"/>
                    <a:pt x="478590" y="221125"/>
                  </a:cubicBezTo>
                  <a:cubicBezTo>
                    <a:pt x="478850" y="231915"/>
                    <a:pt x="478180" y="242482"/>
                    <a:pt x="476469" y="252825"/>
                  </a:cubicBezTo>
                  <a:cubicBezTo>
                    <a:pt x="466460" y="312952"/>
                    <a:pt x="423784" y="366906"/>
                    <a:pt x="345986" y="417760"/>
                  </a:cubicBezTo>
                  <a:close/>
                  <a:moveTo>
                    <a:pt x="473054" y="456679"/>
                  </a:moveTo>
                  <a:cubicBezTo>
                    <a:pt x="471491" y="444847"/>
                    <a:pt x="470151" y="431713"/>
                    <a:pt x="469147" y="416645"/>
                  </a:cubicBezTo>
                  <a:cubicBezTo>
                    <a:pt x="467845" y="400944"/>
                    <a:pt x="466468" y="384870"/>
                    <a:pt x="463640" y="367903"/>
                  </a:cubicBezTo>
                  <a:cubicBezTo>
                    <a:pt x="480198" y="367494"/>
                    <a:pt x="497275" y="365522"/>
                    <a:pt x="514540" y="362099"/>
                  </a:cubicBezTo>
                  <a:cubicBezTo>
                    <a:pt x="497834" y="386470"/>
                    <a:pt x="483807" y="418431"/>
                    <a:pt x="473054" y="456679"/>
                  </a:cubicBezTo>
                  <a:close/>
                  <a:moveTo>
                    <a:pt x="828231" y="95625"/>
                  </a:moveTo>
                  <a:cubicBezTo>
                    <a:pt x="802522" y="173648"/>
                    <a:pt x="686547" y="271389"/>
                    <a:pt x="569942" y="315185"/>
                  </a:cubicBezTo>
                  <a:cubicBezTo>
                    <a:pt x="567896" y="315223"/>
                    <a:pt x="565849" y="315632"/>
                    <a:pt x="563877" y="316599"/>
                  </a:cubicBezTo>
                  <a:cubicBezTo>
                    <a:pt x="562538" y="317232"/>
                    <a:pt x="561198" y="318088"/>
                    <a:pt x="559859" y="318795"/>
                  </a:cubicBezTo>
                  <a:cubicBezTo>
                    <a:pt x="530689" y="328989"/>
                    <a:pt x="501630" y="335686"/>
                    <a:pt x="474097" y="337659"/>
                  </a:cubicBezTo>
                  <a:cubicBezTo>
                    <a:pt x="490617" y="312209"/>
                    <a:pt x="501146" y="285644"/>
                    <a:pt x="505760" y="257664"/>
                  </a:cubicBezTo>
                  <a:cubicBezTo>
                    <a:pt x="507620" y="246390"/>
                    <a:pt x="508141" y="234931"/>
                    <a:pt x="508067" y="223322"/>
                  </a:cubicBezTo>
                  <a:cubicBezTo>
                    <a:pt x="529312" y="222950"/>
                    <a:pt x="552566" y="217964"/>
                    <a:pt x="577383" y="204197"/>
                  </a:cubicBezTo>
                  <a:cubicBezTo>
                    <a:pt x="687892" y="143773"/>
                    <a:pt x="788200" y="60656"/>
                    <a:pt x="818413" y="34757"/>
                  </a:cubicBezTo>
                  <a:cubicBezTo>
                    <a:pt x="833668" y="49380"/>
                    <a:pt x="836905" y="69360"/>
                    <a:pt x="828235" y="9562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091" name="Google Shape;2091;p39"/>
          <p:cNvSpPr/>
          <p:nvPr/>
        </p:nvSpPr>
        <p:spPr>
          <a:xfrm>
            <a:off x="1296525" y="3660912"/>
            <a:ext cx="2674076" cy="1823063"/>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rPr lang="pt-BR" sz="1400">
                <a:solidFill>
                  <a:schemeClr val="dk1"/>
                </a:solidFill>
                <a:latin typeface="Calibri"/>
                <a:ea typeface="Calibri"/>
                <a:cs typeface="Calibri"/>
                <a:sym typeface="Calibri"/>
              </a:rPr>
              <a:t>Definida como </a:t>
            </a:r>
            <a:r>
              <a:rPr b="1" lang="pt-BR" sz="1400">
                <a:solidFill>
                  <a:schemeClr val="lt2"/>
                </a:solidFill>
                <a:latin typeface="Lustria"/>
                <a:ea typeface="Lustria"/>
                <a:cs typeface="Lustria"/>
                <a:sym typeface="Lustria"/>
              </a:rPr>
              <a:t>trombose da veia hepática (TVH)</a:t>
            </a:r>
            <a:r>
              <a:rPr lang="pt-BR" sz="1400">
                <a:solidFill>
                  <a:schemeClr val="dk1"/>
                </a:solidFill>
                <a:latin typeface="Calibri"/>
                <a:ea typeface="Calibri"/>
                <a:cs typeface="Calibri"/>
                <a:sym typeface="Calibri"/>
              </a:rPr>
              <a:t> em qualquer ponto desde as veias hepáticas menores até a veia cava inferior supra-hepática</a:t>
            </a:r>
            <a:endParaRPr/>
          </a:p>
          <a:p>
            <a:pPr indent="0" lvl="0" marL="0" marR="0" rtl="0" algn="l">
              <a:lnSpc>
                <a:spcPct val="90000"/>
              </a:lnSpc>
              <a:spcBef>
                <a:spcPts val="1400"/>
              </a:spcBef>
              <a:spcAft>
                <a:spcPts val="0"/>
              </a:spcAft>
              <a:buNone/>
            </a:pPr>
            <a:r>
              <a:rPr lang="pt-BR" sz="1400">
                <a:solidFill>
                  <a:schemeClr val="dk1"/>
                </a:solidFill>
                <a:latin typeface="Calibri"/>
                <a:ea typeface="Calibri"/>
                <a:cs typeface="Calibri"/>
                <a:sym typeface="Calibri"/>
              </a:rPr>
              <a:t>Taxa de </a:t>
            </a:r>
            <a:r>
              <a:rPr b="1" lang="pt-BR" sz="1400">
                <a:solidFill>
                  <a:schemeClr val="dk1"/>
                </a:solidFill>
                <a:latin typeface="Calibri"/>
                <a:ea typeface="Calibri"/>
                <a:cs typeface="Calibri"/>
                <a:sym typeface="Calibri"/>
              </a:rPr>
              <a:t>mortalidade espontânea </a:t>
            </a:r>
            <a:br>
              <a:rPr lang="pt-BR" sz="1400">
                <a:solidFill>
                  <a:schemeClr val="dk1"/>
                </a:solidFill>
                <a:latin typeface="Calibri"/>
                <a:ea typeface="Calibri"/>
                <a:cs typeface="Calibri"/>
                <a:sym typeface="Calibri"/>
              </a:rPr>
            </a:br>
            <a:r>
              <a:rPr lang="pt-BR" sz="1400">
                <a:solidFill>
                  <a:schemeClr val="dk1"/>
                </a:solidFill>
                <a:latin typeface="Calibri"/>
                <a:ea typeface="Calibri"/>
                <a:cs typeface="Calibri"/>
                <a:sym typeface="Calibri"/>
              </a:rPr>
              <a:t>em pacientes com SBC está em </a:t>
            </a:r>
            <a:r>
              <a:rPr b="1" lang="pt-BR" sz="1400">
                <a:solidFill>
                  <a:schemeClr val="dk1"/>
                </a:solidFill>
                <a:latin typeface="Calibri"/>
                <a:ea typeface="Calibri"/>
                <a:cs typeface="Calibri"/>
                <a:sym typeface="Calibri"/>
              </a:rPr>
              <a:t>torno de 70% em 1 ano²</a:t>
            </a:r>
            <a:endParaRPr/>
          </a:p>
        </p:txBody>
      </p:sp>
      <p:grpSp>
        <p:nvGrpSpPr>
          <p:cNvPr id="2092" name="Google Shape;2092;p39"/>
          <p:cNvGrpSpPr/>
          <p:nvPr/>
        </p:nvGrpSpPr>
        <p:grpSpPr>
          <a:xfrm>
            <a:off x="5552984" y="2712400"/>
            <a:ext cx="5501432" cy="2935925"/>
            <a:chOff x="5552984" y="2712400"/>
            <a:chExt cx="5501432" cy="2935925"/>
          </a:xfrm>
        </p:grpSpPr>
        <p:sp>
          <p:nvSpPr>
            <p:cNvPr id="2093" name="Google Shape;2093;p39"/>
            <p:cNvSpPr/>
            <p:nvPr/>
          </p:nvSpPr>
          <p:spPr>
            <a:xfrm>
              <a:off x="5552984" y="2712400"/>
              <a:ext cx="5501432" cy="293592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94" name="Google Shape;2094;p39"/>
            <p:cNvSpPr/>
            <p:nvPr/>
          </p:nvSpPr>
          <p:spPr>
            <a:xfrm>
              <a:off x="7008148" y="2872610"/>
              <a:ext cx="3958823" cy="501676"/>
            </a:xfrm>
            <a:prstGeom prst="rect">
              <a:avLst/>
            </a:prstGeom>
            <a:noFill/>
            <a:ln>
              <a:noFill/>
            </a:ln>
          </p:spPr>
          <p:txBody>
            <a:bodyPr anchorCtr="0" anchor="t" bIns="45700" lIns="91425" spcFirstLastPara="1" rIns="91425" wrap="square" tIns="45700">
              <a:spAutoFit/>
            </a:bodyPr>
            <a:lstStyle/>
            <a:p>
              <a:pPr indent="0" lvl="0" marL="0" marR="0" rtl="0" algn="l">
                <a:lnSpc>
                  <a:spcPct val="95000"/>
                </a:lnSpc>
                <a:spcBef>
                  <a:spcPts val="0"/>
                </a:spcBef>
                <a:spcAft>
                  <a:spcPts val="0"/>
                </a:spcAft>
                <a:buNone/>
              </a:pPr>
              <a:r>
                <a:rPr b="0" i="0" lang="pt-BR" sz="1400" u="none" cap="none" strike="noStrike">
                  <a:solidFill>
                    <a:schemeClr val="lt1"/>
                  </a:solidFill>
                  <a:latin typeface="Lustria"/>
                  <a:ea typeface="Lustria"/>
                  <a:cs typeface="Lustria"/>
                  <a:sym typeface="Lustria"/>
                </a:rPr>
                <a:t>Pacientes em países ocidentais frequentemente apresentam um distúrbio trombótico de base¹</a:t>
              </a:r>
              <a:endParaRPr/>
            </a:p>
          </p:txBody>
        </p:sp>
        <p:grpSp>
          <p:nvGrpSpPr>
            <p:cNvPr id="2095" name="Google Shape;2095;p39"/>
            <p:cNvGrpSpPr/>
            <p:nvPr/>
          </p:nvGrpSpPr>
          <p:grpSpPr>
            <a:xfrm>
              <a:off x="7028972" y="3590128"/>
              <a:ext cx="3957499" cy="1960537"/>
              <a:chOff x="7610387" y="3430303"/>
              <a:chExt cx="3957499" cy="1960537"/>
            </a:xfrm>
          </p:grpSpPr>
          <p:sp>
            <p:nvSpPr>
              <p:cNvPr id="2096" name="Google Shape;2096;p39"/>
              <p:cNvSpPr/>
              <p:nvPr/>
            </p:nvSpPr>
            <p:spPr>
              <a:xfrm>
                <a:off x="7610387" y="3430303"/>
                <a:ext cx="3957499" cy="1960537"/>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rPr lang="pt-BR" sz="1200">
                    <a:solidFill>
                      <a:schemeClr val="lt1"/>
                    </a:solidFill>
                    <a:latin typeface="Calibri"/>
                    <a:ea typeface="Calibri"/>
                    <a:cs typeface="Calibri"/>
                    <a:sym typeface="Calibri"/>
                  </a:rPr>
                  <a:t>HPN está presente em </a:t>
                </a:r>
                <a:r>
                  <a:rPr b="1" lang="pt-BR" sz="1200">
                    <a:solidFill>
                      <a:schemeClr val="lt1"/>
                    </a:solidFill>
                    <a:latin typeface="Calibri"/>
                    <a:ea typeface="Calibri"/>
                    <a:cs typeface="Calibri"/>
                    <a:sym typeface="Calibri"/>
                  </a:rPr>
                  <a:t>2 – 19% dos paciente com SBC</a:t>
                </a:r>
                <a:r>
                  <a:rPr b="1" baseline="30000" lang="pt-BR" sz="1200">
                    <a:solidFill>
                      <a:schemeClr val="lt1"/>
                    </a:solidFill>
                    <a:latin typeface="Calibri"/>
                    <a:ea typeface="Calibri"/>
                    <a:cs typeface="Calibri"/>
                    <a:sym typeface="Calibri"/>
                  </a:rPr>
                  <a:t>3–5</a:t>
                </a:r>
                <a:endParaRPr/>
              </a:p>
              <a:p>
                <a:pPr indent="0" lvl="0" marL="0" marR="0" rtl="0" algn="l">
                  <a:lnSpc>
                    <a:spcPct val="90000"/>
                  </a:lnSpc>
                  <a:spcBef>
                    <a:spcPts val="1400"/>
                  </a:spcBef>
                  <a:spcAft>
                    <a:spcPts val="0"/>
                  </a:spcAft>
                  <a:buNone/>
                </a:pPr>
                <a:r>
                  <a:rPr lang="pt-BR" sz="1200">
                    <a:solidFill>
                      <a:schemeClr val="lt1"/>
                    </a:solidFill>
                    <a:latin typeface="Calibri"/>
                    <a:ea typeface="Calibri"/>
                    <a:cs typeface="Calibri"/>
                    <a:sym typeface="Calibri"/>
                  </a:rPr>
                  <a:t>TVH </a:t>
                </a:r>
                <a:r>
                  <a:rPr b="1" lang="pt-BR" sz="1200">
                    <a:solidFill>
                      <a:schemeClr val="lt1"/>
                    </a:solidFill>
                    <a:latin typeface="Calibri"/>
                    <a:ea typeface="Calibri"/>
                    <a:cs typeface="Calibri"/>
                    <a:sym typeface="Calibri"/>
                  </a:rPr>
                  <a:t>ocorre em ≥12% dos pacientes com HPN</a:t>
                </a:r>
                <a:r>
                  <a:rPr lang="pt-BR" sz="1200">
                    <a:solidFill>
                      <a:schemeClr val="lt1"/>
                    </a:solidFill>
                    <a:latin typeface="Calibri"/>
                    <a:ea typeface="Calibri"/>
                    <a:cs typeface="Calibri"/>
                    <a:sym typeface="Calibri"/>
                  </a:rPr>
                  <a:t>; é a principal causa de mortalidade em SBC</a:t>
                </a:r>
                <a:r>
                  <a:rPr baseline="30000" lang="pt-BR" sz="1200">
                    <a:solidFill>
                      <a:schemeClr val="lt1"/>
                    </a:solidFill>
                    <a:latin typeface="Calibri"/>
                    <a:ea typeface="Calibri"/>
                    <a:cs typeface="Calibri"/>
                    <a:sym typeface="Calibri"/>
                  </a:rPr>
                  <a:t>4</a:t>
                </a:r>
                <a:endParaRPr/>
              </a:p>
              <a:p>
                <a:pPr indent="0" lvl="0" marL="0" marR="0" rtl="0" algn="l">
                  <a:lnSpc>
                    <a:spcPct val="90000"/>
                  </a:lnSpc>
                  <a:spcBef>
                    <a:spcPts val="1400"/>
                  </a:spcBef>
                  <a:spcAft>
                    <a:spcPts val="0"/>
                  </a:spcAft>
                  <a:buNone/>
                </a:pPr>
                <a:r>
                  <a:rPr lang="pt-BR" sz="1200">
                    <a:solidFill>
                      <a:schemeClr val="lt1"/>
                    </a:solidFill>
                    <a:latin typeface="Calibri"/>
                    <a:ea typeface="Calibri"/>
                    <a:cs typeface="Calibri"/>
                    <a:sym typeface="Calibri"/>
                  </a:rPr>
                  <a:t>Recomenda-se fazer </a:t>
                </a:r>
                <a:r>
                  <a:rPr b="1" lang="pt-BR" sz="1200">
                    <a:solidFill>
                      <a:schemeClr val="lt1"/>
                    </a:solidFill>
                    <a:latin typeface="Calibri"/>
                    <a:ea typeface="Calibri"/>
                    <a:cs typeface="Calibri"/>
                    <a:sym typeface="Calibri"/>
                  </a:rPr>
                  <a:t>triagem de rotina para HPN </a:t>
                </a:r>
                <a:r>
                  <a:rPr lang="pt-BR" sz="1200">
                    <a:solidFill>
                      <a:schemeClr val="lt1"/>
                    </a:solidFill>
                    <a:latin typeface="Calibri"/>
                    <a:ea typeface="Calibri"/>
                    <a:cs typeface="Calibri"/>
                    <a:sym typeface="Calibri"/>
                  </a:rPr>
                  <a:t>em pacientes com SBC ou com trombose da veia porta</a:t>
                </a:r>
                <a:r>
                  <a:rPr baseline="30000" lang="pt-BR" sz="1200">
                    <a:solidFill>
                      <a:schemeClr val="lt1"/>
                    </a:solidFill>
                    <a:latin typeface="Calibri"/>
                    <a:ea typeface="Calibri"/>
                    <a:cs typeface="Calibri"/>
                    <a:sym typeface="Calibri"/>
                  </a:rPr>
                  <a:t>5,6</a:t>
                </a:r>
                <a:endParaRPr/>
              </a:p>
              <a:p>
                <a:pPr indent="0" lvl="0" marL="0" marR="0" rtl="0" algn="l">
                  <a:lnSpc>
                    <a:spcPct val="90000"/>
                  </a:lnSpc>
                  <a:spcBef>
                    <a:spcPts val="1400"/>
                  </a:spcBef>
                  <a:spcAft>
                    <a:spcPts val="0"/>
                  </a:spcAft>
                  <a:buNone/>
                </a:pPr>
                <a:r>
                  <a:rPr lang="pt-BR" sz="1200">
                    <a:solidFill>
                      <a:schemeClr val="lt1"/>
                    </a:solidFill>
                    <a:latin typeface="Calibri"/>
                    <a:ea typeface="Calibri"/>
                    <a:cs typeface="Calibri"/>
                    <a:sym typeface="Calibri"/>
                  </a:rPr>
                  <a:t>A HPN de base tem implicações clínicas no manejo da SBC; a </a:t>
                </a:r>
                <a:r>
                  <a:rPr b="1" lang="pt-BR" sz="1200">
                    <a:solidFill>
                      <a:schemeClr val="lt1"/>
                    </a:solidFill>
                    <a:latin typeface="Calibri"/>
                    <a:ea typeface="Calibri"/>
                    <a:cs typeface="Calibri"/>
                    <a:sym typeface="Calibri"/>
                  </a:rPr>
                  <a:t>terapia de anticoagulação não evita o desenvolvimento de trombose venosa em HPN</a:t>
                </a:r>
                <a:r>
                  <a:rPr b="1" baseline="30000" lang="pt-BR" sz="1200">
                    <a:solidFill>
                      <a:schemeClr val="lt1"/>
                    </a:solidFill>
                    <a:latin typeface="Calibri"/>
                    <a:ea typeface="Calibri"/>
                    <a:cs typeface="Calibri"/>
                    <a:sym typeface="Calibri"/>
                  </a:rPr>
                  <a:t>5,7</a:t>
                </a:r>
                <a:endParaRPr/>
              </a:p>
            </p:txBody>
          </p:sp>
          <p:cxnSp>
            <p:nvCxnSpPr>
              <p:cNvPr id="2097" name="Google Shape;2097;p39"/>
              <p:cNvCxnSpPr/>
              <p:nvPr/>
            </p:nvCxnSpPr>
            <p:spPr>
              <a:xfrm>
                <a:off x="7700218" y="4748892"/>
                <a:ext cx="3802743" cy="0"/>
              </a:xfrm>
              <a:prstGeom prst="straightConnector1">
                <a:avLst/>
              </a:prstGeom>
              <a:noFill/>
              <a:ln cap="flat" cmpd="sng" w="9525">
                <a:solidFill>
                  <a:srgbClr val="FF7F7F"/>
                </a:solidFill>
                <a:prstDash val="solid"/>
                <a:miter lim="800000"/>
                <a:headEnd len="sm" w="sm" type="none"/>
                <a:tailEnd len="sm" w="sm" type="none"/>
              </a:ln>
            </p:spPr>
          </p:cxnSp>
          <p:cxnSp>
            <p:nvCxnSpPr>
              <p:cNvPr id="2098" name="Google Shape;2098;p39"/>
              <p:cNvCxnSpPr/>
              <p:nvPr/>
            </p:nvCxnSpPr>
            <p:spPr>
              <a:xfrm>
                <a:off x="7700218" y="4251324"/>
                <a:ext cx="3802743" cy="0"/>
              </a:xfrm>
              <a:prstGeom prst="straightConnector1">
                <a:avLst/>
              </a:prstGeom>
              <a:noFill/>
              <a:ln cap="flat" cmpd="sng" w="9525">
                <a:solidFill>
                  <a:srgbClr val="FF7F7F"/>
                </a:solidFill>
                <a:prstDash val="solid"/>
                <a:miter lim="800000"/>
                <a:headEnd len="sm" w="sm" type="none"/>
                <a:tailEnd len="sm" w="sm" type="none"/>
              </a:ln>
            </p:spPr>
          </p:cxnSp>
          <p:cxnSp>
            <p:nvCxnSpPr>
              <p:cNvPr id="2099" name="Google Shape;2099;p39"/>
              <p:cNvCxnSpPr/>
              <p:nvPr/>
            </p:nvCxnSpPr>
            <p:spPr>
              <a:xfrm>
                <a:off x="7700218" y="3732892"/>
                <a:ext cx="3802743" cy="0"/>
              </a:xfrm>
              <a:prstGeom prst="straightConnector1">
                <a:avLst/>
              </a:prstGeom>
              <a:noFill/>
              <a:ln cap="flat" cmpd="sng" w="9525">
                <a:solidFill>
                  <a:srgbClr val="FF7F7F"/>
                </a:solidFill>
                <a:prstDash val="solid"/>
                <a:miter lim="800000"/>
                <a:headEnd len="sm" w="sm" type="none"/>
                <a:tailEnd len="sm" w="sm" type="none"/>
              </a:ln>
            </p:spPr>
          </p:cxnSp>
        </p:grpSp>
      </p:grpSp>
      <p:sp>
        <p:nvSpPr>
          <p:cNvPr id="2100" name="Google Shape;2100;p39"/>
          <p:cNvSpPr/>
          <p:nvPr/>
        </p:nvSpPr>
        <p:spPr>
          <a:xfrm>
            <a:off x="1137585" y="2584493"/>
            <a:ext cx="10057585" cy="3172683"/>
          </a:xfrm>
          <a:prstGeom prst="rect">
            <a:avLst/>
          </a:prstGeom>
          <a:noFill/>
          <a:ln cap="flat" cmpd="sng" w="12700">
            <a:solidFill>
              <a:schemeClr val="dk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descr="Par de tênis na mão&#10;&#10;Descrição gerada automaticamente com confiança média" id="2101" name="Google Shape;2101;p39"/>
          <p:cNvPicPr preferRelativeResize="0"/>
          <p:nvPr/>
        </p:nvPicPr>
        <p:blipFill rotWithShape="1">
          <a:blip r:embed="rId3">
            <a:alphaModFix/>
          </a:blip>
          <a:srcRect b="0" l="0" r="0" t="0"/>
          <a:stretch/>
        </p:blipFill>
        <p:spPr>
          <a:xfrm>
            <a:off x="4314827" y="3020983"/>
            <a:ext cx="2419765" cy="2338049"/>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2086"/>
                                        </p:tgtEl>
                                        <p:attrNameLst>
                                          <p:attrName>style.visibility</p:attrName>
                                        </p:attrNameLst>
                                      </p:cBhvr>
                                      <p:to>
                                        <p:strVal val="visible"/>
                                      </p:to>
                                    </p:set>
                                    <p:animEffect filter="fade" transition="in">
                                      <p:cBhvr>
                                        <p:cTn dur="500"/>
                                        <p:tgtEl>
                                          <p:spTgt spid="208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087"/>
                                        </p:tgtEl>
                                        <p:attrNameLst>
                                          <p:attrName>style.visibility</p:attrName>
                                        </p:attrNameLst>
                                      </p:cBhvr>
                                      <p:to>
                                        <p:strVal val="visible"/>
                                      </p:to>
                                    </p:set>
                                    <p:animEffect filter="fade" transition="in">
                                      <p:cBhvr>
                                        <p:cTn dur="500"/>
                                        <p:tgtEl>
                                          <p:spTgt spid="2087"/>
                                        </p:tgtEl>
                                      </p:cBhvr>
                                    </p:animEffect>
                                  </p:childTnLst>
                                </p:cTn>
                              </p:par>
                              <p:par>
                                <p:cTn fill="hold" nodeType="withEffect" presetClass="entr" presetID="10" presetSubtype="0">
                                  <p:stCondLst>
                                    <p:cond delay="0"/>
                                  </p:stCondLst>
                                  <p:childTnLst>
                                    <p:set>
                                      <p:cBhvr>
                                        <p:cTn dur="1" fill="hold">
                                          <p:stCondLst>
                                            <p:cond delay="0"/>
                                          </p:stCondLst>
                                        </p:cTn>
                                        <p:tgtEl>
                                          <p:spTgt spid="2100"/>
                                        </p:tgtEl>
                                        <p:attrNameLst>
                                          <p:attrName>style.visibility</p:attrName>
                                        </p:attrNameLst>
                                      </p:cBhvr>
                                      <p:to>
                                        <p:strVal val="visible"/>
                                      </p:to>
                                    </p:set>
                                    <p:animEffect filter="fade" transition="in">
                                      <p:cBhvr>
                                        <p:cTn dur="500"/>
                                        <p:tgtEl>
                                          <p:spTgt spid="2100"/>
                                        </p:tgtEl>
                                      </p:cBhvr>
                                    </p:animEffect>
                                  </p:childTnLst>
                                </p:cTn>
                              </p:par>
                              <p:par>
                                <p:cTn fill="hold" nodeType="withEffect" presetClass="entr" presetID="10" presetSubtype="0">
                                  <p:stCondLst>
                                    <p:cond delay="250"/>
                                  </p:stCondLst>
                                  <p:childTnLst>
                                    <p:set>
                                      <p:cBhvr>
                                        <p:cTn dur="1" fill="hold">
                                          <p:stCondLst>
                                            <p:cond delay="0"/>
                                          </p:stCondLst>
                                        </p:cTn>
                                        <p:tgtEl>
                                          <p:spTgt spid="2091"/>
                                        </p:tgtEl>
                                        <p:attrNameLst>
                                          <p:attrName>style.visibility</p:attrName>
                                        </p:attrNameLst>
                                      </p:cBhvr>
                                      <p:to>
                                        <p:strVal val="visible"/>
                                      </p:to>
                                    </p:set>
                                    <p:animEffect filter="fade" transition="in">
                                      <p:cBhvr>
                                        <p:cTn dur="500"/>
                                        <p:tgtEl>
                                          <p:spTgt spid="2091"/>
                                        </p:tgtEl>
                                      </p:cBhvr>
                                    </p:animEffect>
                                  </p:childTnLst>
                                </p:cTn>
                              </p:par>
                              <p:par>
                                <p:cTn fill="hold" nodeType="withEffect" presetClass="entr" presetID="10" presetSubtype="0">
                                  <p:stCondLst>
                                    <p:cond delay="0"/>
                                  </p:stCondLst>
                                  <p:childTnLst>
                                    <p:set>
                                      <p:cBhvr>
                                        <p:cTn dur="1" fill="hold">
                                          <p:stCondLst>
                                            <p:cond delay="0"/>
                                          </p:stCondLst>
                                        </p:cTn>
                                        <p:tgtEl>
                                          <p:spTgt spid="2101"/>
                                        </p:tgtEl>
                                        <p:attrNameLst>
                                          <p:attrName>style.visibility</p:attrName>
                                        </p:attrNameLst>
                                      </p:cBhvr>
                                      <p:to>
                                        <p:strVal val="visible"/>
                                      </p:to>
                                    </p:set>
                                    <p:animEffect filter="fade" transition="in">
                                      <p:cBhvr>
                                        <p:cTn dur="500"/>
                                        <p:tgtEl>
                                          <p:spTgt spid="2101"/>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2092"/>
                                        </p:tgtEl>
                                        <p:attrNameLst>
                                          <p:attrName>style.visibility</p:attrName>
                                        </p:attrNameLst>
                                      </p:cBhvr>
                                      <p:to>
                                        <p:strVal val="visible"/>
                                      </p:to>
                                    </p:set>
                                    <p:animEffect filter="fade" transition="in">
                                      <p:cBhvr>
                                        <p:cTn dur="500"/>
                                        <p:tgtEl>
                                          <p:spTgt spid="209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 name="Shape 135"/>
        <p:cNvGrpSpPr/>
        <p:nvPr/>
      </p:nvGrpSpPr>
      <p:grpSpPr>
        <a:xfrm>
          <a:off x="0" y="0"/>
          <a:ext cx="0" cy="0"/>
          <a:chOff x="0" y="0"/>
          <a:chExt cx="0" cy="0"/>
        </a:xfrm>
      </p:grpSpPr>
      <p:sp>
        <p:nvSpPr>
          <p:cNvPr id="136" name="Google Shape;136;p4"/>
          <p:cNvSpPr txBox="1"/>
          <p:nvPr>
            <p:ph idx="1" type="body"/>
          </p:nvPr>
        </p:nvSpPr>
        <p:spPr>
          <a:xfrm>
            <a:off x="407989" y="6200775"/>
            <a:ext cx="900017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Referências: 1. Schrezenmeier H et al. Haematologica. 2014 May;99(5):922-9; 2. Socie G et al. French Society of Haematology. Lancet. 1996 Aug 31;348(9027):573-7; 3. Nishimura J et al. Medicine (Baltimore). 2004 May;83(3):193-207; 4. Jang JH et al. J Korean Med Sci. 2016 Feb;31(2):214-21; 5. Nafa K et al. Blood. 1995 Dec 15;86(12):4650-5; 6. Gulbis B et al. Adv Exp Med Biol. 2010;686:375-96; 7. Hill A et al. Nat Rev Dis Primers. 2017 May 18;3:17028; 8. Hill A et al. Blood. 2006;108(11):294A-A; 9. Parker C et al. Blood. 2005 Dec 1;106(12):3699-709.</a:t>
            </a:r>
            <a:endParaRPr/>
          </a:p>
        </p:txBody>
      </p:sp>
      <p:sp>
        <p:nvSpPr>
          <p:cNvPr id="137" name="Google Shape;137;p4"/>
          <p:cNvSpPr txBox="1"/>
          <p:nvPr/>
        </p:nvSpPr>
        <p:spPr>
          <a:xfrm>
            <a:off x="296269" y="385036"/>
            <a:ext cx="8734842" cy="95410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A HPN pode afetar homens e mulheres de todas as etnias e idades, sem aviso prévio</a:t>
            </a:r>
            <a:r>
              <a:rPr b="1" baseline="30000" lang="pt-BR" sz="3500">
                <a:solidFill>
                  <a:schemeClr val="accent1"/>
                </a:solidFill>
                <a:latin typeface="Lustria"/>
                <a:ea typeface="Lustria"/>
                <a:cs typeface="Lustria"/>
                <a:sym typeface="Lustria"/>
              </a:rPr>
              <a:t>1-4</a:t>
            </a:r>
            <a:endParaRPr/>
          </a:p>
        </p:txBody>
      </p:sp>
      <p:sp>
        <p:nvSpPr>
          <p:cNvPr id="138" name="Google Shape;138;p4"/>
          <p:cNvSpPr txBox="1"/>
          <p:nvPr/>
        </p:nvSpPr>
        <p:spPr>
          <a:xfrm>
            <a:off x="296269" y="1259430"/>
            <a:ext cx="2302233"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Epidemiologia</a:t>
            </a:r>
            <a:endParaRPr/>
          </a:p>
        </p:txBody>
      </p:sp>
      <p:sp>
        <p:nvSpPr>
          <p:cNvPr id="139" name="Google Shape;139;p4"/>
          <p:cNvSpPr/>
          <p:nvPr/>
        </p:nvSpPr>
        <p:spPr>
          <a:xfrm>
            <a:off x="356515" y="1876697"/>
            <a:ext cx="11427498" cy="2452153"/>
          </a:xfrm>
          <a:prstGeom prst="round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40" name="Google Shape;140;p4"/>
          <p:cNvSpPr txBox="1"/>
          <p:nvPr/>
        </p:nvSpPr>
        <p:spPr>
          <a:xfrm>
            <a:off x="2027451" y="2096476"/>
            <a:ext cx="8137099" cy="387798"/>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None/>
            </a:pPr>
            <a:r>
              <a:rPr lang="pt-BR" sz="2800">
                <a:solidFill>
                  <a:schemeClr val="lt1"/>
                </a:solidFill>
                <a:latin typeface="Lustria"/>
                <a:ea typeface="Lustria"/>
                <a:cs typeface="Lustria"/>
                <a:sym typeface="Lustria"/>
              </a:rPr>
              <a:t>Estudos epidemiológicos sobre a HPN são escassos…</a:t>
            </a:r>
            <a:endParaRPr/>
          </a:p>
        </p:txBody>
      </p:sp>
      <p:sp>
        <p:nvSpPr>
          <p:cNvPr id="141" name="Google Shape;141;p4"/>
          <p:cNvSpPr/>
          <p:nvPr/>
        </p:nvSpPr>
        <p:spPr>
          <a:xfrm>
            <a:off x="711043" y="2922326"/>
            <a:ext cx="2591111" cy="324796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42" name="Google Shape;142;p4"/>
          <p:cNvSpPr/>
          <p:nvPr/>
        </p:nvSpPr>
        <p:spPr>
          <a:xfrm>
            <a:off x="3437310" y="2922326"/>
            <a:ext cx="2591111" cy="324796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43" name="Google Shape;143;p4"/>
          <p:cNvSpPr/>
          <p:nvPr/>
        </p:nvSpPr>
        <p:spPr>
          <a:xfrm>
            <a:off x="6201243" y="2922326"/>
            <a:ext cx="2591111" cy="324796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44" name="Google Shape;144;p4"/>
          <p:cNvSpPr/>
          <p:nvPr/>
        </p:nvSpPr>
        <p:spPr>
          <a:xfrm>
            <a:off x="8889843" y="2922326"/>
            <a:ext cx="2591111" cy="324796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145" name="Google Shape;145;p4"/>
          <p:cNvGrpSpPr/>
          <p:nvPr/>
        </p:nvGrpSpPr>
        <p:grpSpPr>
          <a:xfrm>
            <a:off x="929089" y="3584694"/>
            <a:ext cx="2155023" cy="2279315"/>
            <a:chOff x="968989" y="3442454"/>
            <a:chExt cx="2155023" cy="2279315"/>
          </a:xfrm>
        </p:grpSpPr>
        <p:sp>
          <p:nvSpPr>
            <p:cNvPr id="146" name="Google Shape;146;p4"/>
            <p:cNvSpPr txBox="1"/>
            <p:nvPr/>
          </p:nvSpPr>
          <p:spPr>
            <a:xfrm>
              <a:off x="968989" y="3442454"/>
              <a:ext cx="2155023" cy="8863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i="0" lang="pt-BR" sz="1600" u="none" cap="none" strike="noStrike">
                  <a:solidFill>
                    <a:schemeClr val="dk2"/>
                  </a:solidFill>
                  <a:latin typeface="Lustria"/>
                  <a:ea typeface="Lustria"/>
                  <a:cs typeface="Lustria"/>
                  <a:sym typeface="Lustria"/>
                </a:rPr>
                <a:t>A incidência da HPN é estimada em 1 a 5 casos por milhão de pessoas no mundo todo</a:t>
              </a:r>
              <a:r>
                <a:rPr b="1" baseline="30000" i="0" lang="pt-BR" sz="1600" u="none" cap="none" strike="noStrike">
                  <a:solidFill>
                    <a:schemeClr val="dk2"/>
                  </a:solidFill>
                  <a:latin typeface="Lustria"/>
                  <a:ea typeface="Lustria"/>
                  <a:cs typeface="Lustria"/>
                  <a:sym typeface="Lustria"/>
                </a:rPr>
                <a:t>8,9</a:t>
              </a:r>
              <a:endParaRPr/>
            </a:p>
          </p:txBody>
        </p:sp>
        <p:sp>
          <p:nvSpPr>
            <p:cNvPr id="147" name="Google Shape;147;p4"/>
            <p:cNvSpPr txBox="1"/>
            <p:nvPr/>
          </p:nvSpPr>
          <p:spPr>
            <a:xfrm>
              <a:off x="968989" y="4364474"/>
              <a:ext cx="2010431" cy="1357295"/>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400" u="none" cap="none" strike="noStrike">
                  <a:solidFill>
                    <a:srgbClr val="3F4444"/>
                  </a:solidFill>
                  <a:latin typeface="Calibri"/>
                  <a:ea typeface="Calibri"/>
                  <a:cs typeface="Calibri"/>
                  <a:sym typeface="Calibri"/>
                </a:rPr>
                <a:t>Um estudo regional de pacientes com HPN (N = 76) na Inglaterra estimou incidência anual de 0,13 por 100.000 pessoas e prevalência em 15 anos de 1,59 por 100.000 pessoas</a:t>
              </a:r>
              <a:r>
                <a:rPr baseline="30000" i="0" lang="pt-BR" sz="1400" u="none" cap="none" strike="noStrike">
                  <a:solidFill>
                    <a:srgbClr val="3F4444"/>
                  </a:solidFill>
                  <a:latin typeface="Calibri"/>
                  <a:ea typeface="Calibri"/>
                  <a:cs typeface="Calibri"/>
                  <a:sym typeface="Calibri"/>
                </a:rPr>
                <a:t>10</a:t>
              </a:r>
              <a:endParaRPr/>
            </a:p>
          </p:txBody>
        </p:sp>
      </p:grpSp>
      <p:grpSp>
        <p:nvGrpSpPr>
          <p:cNvPr id="148" name="Google Shape;148;p4"/>
          <p:cNvGrpSpPr/>
          <p:nvPr/>
        </p:nvGrpSpPr>
        <p:grpSpPr>
          <a:xfrm>
            <a:off x="3655356" y="3584694"/>
            <a:ext cx="2155023" cy="1034326"/>
            <a:chOff x="968989" y="3442454"/>
            <a:chExt cx="2155023" cy="1034326"/>
          </a:xfrm>
        </p:grpSpPr>
        <p:sp>
          <p:nvSpPr>
            <p:cNvPr id="149" name="Google Shape;149;p4"/>
            <p:cNvSpPr txBox="1"/>
            <p:nvPr/>
          </p:nvSpPr>
          <p:spPr>
            <a:xfrm>
              <a:off x="968989" y="3442454"/>
              <a:ext cx="2155023" cy="4431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i="0" lang="pt-BR" sz="1600" u="none" cap="none" strike="noStrike">
                  <a:solidFill>
                    <a:schemeClr val="dk2"/>
                  </a:solidFill>
                  <a:latin typeface="Lustria"/>
                  <a:ea typeface="Lustria"/>
                  <a:cs typeface="Lustria"/>
                  <a:sym typeface="Lustria"/>
                </a:rPr>
                <a:t>A HPN pode ocorrer em qualquer idade, </a:t>
              </a:r>
              <a:endParaRPr b="1" baseline="30000" i="0" sz="1600" u="none" cap="none" strike="noStrike">
                <a:solidFill>
                  <a:schemeClr val="dk2"/>
                </a:solidFill>
                <a:latin typeface="Lustria"/>
                <a:ea typeface="Lustria"/>
                <a:cs typeface="Lustria"/>
                <a:sym typeface="Lustria"/>
              </a:endParaRPr>
            </a:p>
          </p:txBody>
        </p:sp>
        <p:sp>
          <p:nvSpPr>
            <p:cNvPr id="150" name="Google Shape;150;p4"/>
            <p:cNvSpPr txBox="1"/>
            <p:nvPr/>
          </p:nvSpPr>
          <p:spPr>
            <a:xfrm>
              <a:off x="968989" y="3895082"/>
              <a:ext cx="2010431" cy="5816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400" u="none" cap="none" strike="noStrike">
                  <a:solidFill>
                    <a:srgbClr val="3F4444"/>
                  </a:solidFill>
                  <a:latin typeface="Calibri"/>
                  <a:ea typeface="Calibri"/>
                  <a:cs typeface="Calibri"/>
                  <a:sym typeface="Calibri"/>
                </a:rPr>
                <a:t>mas é mais comumente diagnosticada em adultos jovens (30 a 50 anos)</a:t>
              </a:r>
              <a:r>
                <a:rPr baseline="30000" i="0" lang="pt-BR" sz="1400" u="none" cap="none" strike="noStrike">
                  <a:solidFill>
                    <a:srgbClr val="3F4444"/>
                  </a:solidFill>
                  <a:latin typeface="Calibri"/>
                  <a:ea typeface="Calibri"/>
                  <a:cs typeface="Calibri"/>
                  <a:sym typeface="Calibri"/>
                </a:rPr>
                <a:t>1-4</a:t>
              </a:r>
              <a:endParaRPr/>
            </a:p>
          </p:txBody>
        </p:sp>
      </p:grpSp>
      <p:sp>
        <p:nvSpPr>
          <p:cNvPr id="151" name="Google Shape;151;p4"/>
          <p:cNvSpPr txBox="1"/>
          <p:nvPr/>
        </p:nvSpPr>
        <p:spPr>
          <a:xfrm>
            <a:off x="6419289" y="3584694"/>
            <a:ext cx="2155023" cy="8863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i="0" lang="pt-BR" sz="1600" u="none" cap="none" strike="noStrike">
                <a:solidFill>
                  <a:schemeClr val="dk2"/>
                </a:solidFill>
                <a:latin typeface="Lustria"/>
                <a:ea typeface="Lustria"/>
                <a:cs typeface="Lustria"/>
                <a:sym typeface="Lustria"/>
              </a:rPr>
              <a:t>A HPN ocorre de maneira mais ou menos equilibrada entre homens e mulheres</a:t>
            </a:r>
            <a:r>
              <a:rPr b="1" baseline="30000" i="0" lang="pt-BR" sz="1600" u="none" cap="none" strike="noStrike">
                <a:solidFill>
                  <a:schemeClr val="dk2"/>
                </a:solidFill>
                <a:latin typeface="Lustria"/>
                <a:ea typeface="Lustria"/>
                <a:cs typeface="Lustria"/>
                <a:sym typeface="Lustria"/>
              </a:rPr>
              <a:t>1-4</a:t>
            </a:r>
            <a:endParaRPr/>
          </a:p>
        </p:txBody>
      </p:sp>
      <p:grpSp>
        <p:nvGrpSpPr>
          <p:cNvPr id="152" name="Google Shape;152;p4"/>
          <p:cNvGrpSpPr/>
          <p:nvPr/>
        </p:nvGrpSpPr>
        <p:grpSpPr>
          <a:xfrm>
            <a:off x="9107889" y="3584694"/>
            <a:ext cx="2155023" cy="2117068"/>
            <a:chOff x="968989" y="3442454"/>
            <a:chExt cx="2155023" cy="2117068"/>
          </a:xfrm>
        </p:grpSpPr>
        <p:sp>
          <p:nvSpPr>
            <p:cNvPr id="153" name="Google Shape;153;p4"/>
            <p:cNvSpPr txBox="1"/>
            <p:nvPr/>
          </p:nvSpPr>
          <p:spPr>
            <a:xfrm>
              <a:off x="968989" y="3442454"/>
              <a:ext cx="2155023" cy="1107996"/>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i="0" lang="pt-BR" sz="1600" u="none" cap="none" strike="noStrike">
                  <a:solidFill>
                    <a:schemeClr val="dk2"/>
                  </a:solidFill>
                  <a:latin typeface="Lustria"/>
                  <a:ea typeface="Lustria"/>
                  <a:cs typeface="Lustria"/>
                  <a:sym typeface="Lustria"/>
                </a:rPr>
                <a:t>Não há evidências de fatores étnicos ou geográficos que afetem a prevalência ou a incidência de HPN</a:t>
              </a:r>
              <a:r>
                <a:rPr b="1" baseline="30000" i="0" lang="pt-BR" sz="1600" u="none" cap="none" strike="noStrike">
                  <a:solidFill>
                    <a:schemeClr val="dk2"/>
                  </a:solidFill>
                  <a:latin typeface="Lustria"/>
                  <a:ea typeface="Lustria"/>
                  <a:cs typeface="Lustria"/>
                  <a:sym typeface="Lustria"/>
                </a:rPr>
                <a:t>2–4,9, </a:t>
              </a:r>
              <a:endParaRPr/>
            </a:p>
          </p:txBody>
        </p:sp>
        <p:sp>
          <p:nvSpPr>
            <p:cNvPr id="154" name="Google Shape;154;p4"/>
            <p:cNvSpPr txBox="1"/>
            <p:nvPr/>
          </p:nvSpPr>
          <p:spPr>
            <a:xfrm>
              <a:off x="968989" y="4590026"/>
              <a:ext cx="2155022" cy="969496"/>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1400" u="none" cap="none" strike="noStrike">
                  <a:solidFill>
                    <a:srgbClr val="3F4444"/>
                  </a:solidFill>
                  <a:latin typeface="Calibri"/>
                  <a:ea typeface="Calibri"/>
                  <a:cs typeface="Calibri"/>
                  <a:sym typeface="Calibri"/>
                </a:rPr>
                <a:t>embora se sugira uma frequência mais alta de casos na região da Ásia-Pacífico, em relação aos países ocidentais</a:t>
              </a:r>
              <a:r>
                <a:rPr baseline="30000" i="0" lang="pt-BR" sz="1400" u="none" cap="none" strike="noStrike">
                  <a:solidFill>
                    <a:srgbClr val="3F4444"/>
                  </a:solidFill>
                  <a:latin typeface="Calibri"/>
                  <a:ea typeface="Calibri"/>
                  <a:cs typeface="Calibri"/>
                  <a:sym typeface="Calibri"/>
                </a:rPr>
                <a:t>3,7,9</a:t>
              </a:r>
              <a:endParaRPr/>
            </a:p>
          </p:txBody>
        </p:sp>
      </p:grpSp>
      <p:grpSp>
        <p:nvGrpSpPr>
          <p:cNvPr id="155" name="Google Shape;155;p4"/>
          <p:cNvGrpSpPr/>
          <p:nvPr/>
        </p:nvGrpSpPr>
        <p:grpSpPr>
          <a:xfrm>
            <a:off x="1544318" y="2548210"/>
            <a:ext cx="924562" cy="924564"/>
            <a:chOff x="1544318" y="2548210"/>
            <a:chExt cx="924562" cy="924564"/>
          </a:xfrm>
        </p:grpSpPr>
        <p:sp>
          <p:nvSpPr>
            <p:cNvPr id="156" name="Google Shape;156;p4"/>
            <p:cNvSpPr/>
            <p:nvPr/>
          </p:nvSpPr>
          <p:spPr>
            <a:xfrm>
              <a:off x="1544318" y="2548210"/>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57" name="Google Shape;157;p4"/>
            <p:cNvSpPr/>
            <p:nvPr/>
          </p:nvSpPr>
          <p:spPr>
            <a:xfrm>
              <a:off x="1709419" y="2713312"/>
              <a:ext cx="594360" cy="594360"/>
            </a:xfrm>
            <a:custGeom>
              <a:rect b="b" l="l" r="r" t="t"/>
              <a:pathLst>
                <a:path extrusionOk="0" h="3505200" w="3505200">
                  <a:moveTo>
                    <a:pt x="2961132" y="482879"/>
                  </a:moveTo>
                  <a:cubicBezTo>
                    <a:pt x="2961056" y="482803"/>
                    <a:pt x="2961056" y="482803"/>
                    <a:pt x="2961056" y="482803"/>
                  </a:cubicBezTo>
                  <a:cubicBezTo>
                    <a:pt x="2634844" y="171450"/>
                    <a:pt x="2205685" y="0"/>
                    <a:pt x="1752600" y="0"/>
                  </a:cubicBezTo>
                  <a:cubicBezTo>
                    <a:pt x="1552575" y="0"/>
                    <a:pt x="1356360" y="33528"/>
                    <a:pt x="1169518" y="99593"/>
                  </a:cubicBezTo>
                  <a:lnTo>
                    <a:pt x="1169441" y="99593"/>
                  </a:lnTo>
                  <a:cubicBezTo>
                    <a:pt x="1169441" y="99593"/>
                    <a:pt x="1169441" y="99593"/>
                    <a:pt x="1169365" y="99593"/>
                  </a:cubicBezTo>
                  <a:cubicBezTo>
                    <a:pt x="469925" y="345948"/>
                    <a:pt x="0" y="1010183"/>
                    <a:pt x="0" y="1752600"/>
                  </a:cubicBezTo>
                  <a:cubicBezTo>
                    <a:pt x="0" y="1885341"/>
                    <a:pt x="15240" y="2018767"/>
                    <a:pt x="45339" y="2149069"/>
                  </a:cubicBezTo>
                  <a:cubicBezTo>
                    <a:pt x="45339" y="2149145"/>
                    <a:pt x="45339" y="2149145"/>
                    <a:pt x="45339" y="2149221"/>
                  </a:cubicBezTo>
                  <a:cubicBezTo>
                    <a:pt x="89611" y="2341093"/>
                    <a:pt x="164897" y="2522068"/>
                    <a:pt x="269291" y="2687193"/>
                  </a:cubicBezTo>
                  <a:cubicBezTo>
                    <a:pt x="286512" y="2714397"/>
                    <a:pt x="304343" y="2741067"/>
                    <a:pt x="322936" y="2767203"/>
                  </a:cubicBezTo>
                  <a:cubicBezTo>
                    <a:pt x="600913" y="3158566"/>
                    <a:pt x="1025195" y="3419018"/>
                    <a:pt x="1500835" y="3486988"/>
                  </a:cubicBezTo>
                  <a:cubicBezTo>
                    <a:pt x="1584350" y="3499028"/>
                    <a:pt x="1669085" y="3505200"/>
                    <a:pt x="1752600" y="3505200"/>
                  </a:cubicBezTo>
                  <a:cubicBezTo>
                    <a:pt x="2071954" y="3505200"/>
                    <a:pt x="2383841" y="3418942"/>
                    <a:pt x="2654580" y="3255798"/>
                  </a:cubicBezTo>
                  <a:cubicBezTo>
                    <a:pt x="2654580" y="3255798"/>
                    <a:pt x="2654580" y="3255798"/>
                    <a:pt x="2654656" y="3255721"/>
                  </a:cubicBezTo>
                  <a:cubicBezTo>
                    <a:pt x="3187217" y="2935224"/>
                    <a:pt x="3505200" y="2373325"/>
                    <a:pt x="3505200" y="1752600"/>
                  </a:cubicBezTo>
                  <a:cubicBezTo>
                    <a:pt x="3505200" y="1267968"/>
                    <a:pt x="3311957" y="817093"/>
                    <a:pt x="2961132" y="482879"/>
                  </a:cubicBezTo>
                  <a:close/>
                  <a:moveTo>
                    <a:pt x="179756" y="2047266"/>
                  </a:moveTo>
                  <a:cubicBezTo>
                    <a:pt x="161620" y="1949729"/>
                    <a:pt x="152400" y="1850974"/>
                    <a:pt x="152400" y="1752600"/>
                  </a:cubicBezTo>
                  <a:cubicBezTo>
                    <a:pt x="152400" y="1084936"/>
                    <a:pt x="568604" y="486613"/>
                    <a:pt x="1191158" y="253822"/>
                  </a:cubicBezTo>
                  <a:cubicBezTo>
                    <a:pt x="1191997" y="254279"/>
                    <a:pt x="1192759" y="254508"/>
                    <a:pt x="1193597" y="254965"/>
                  </a:cubicBezTo>
                  <a:cubicBezTo>
                    <a:pt x="1197254" y="256870"/>
                    <a:pt x="1201141" y="259232"/>
                    <a:pt x="1204951" y="261290"/>
                  </a:cubicBezTo>
                  <a:cubicBezTo>
                    <a:pt x="1211732" y="265024"/>
                    <a:pt x="1218514" y="268834"/>
                    <a:pt x="1225449" y="273253"/>
                  </a:cubicBezTo>
                  <a:cubicBezTo>
                    <a:pt x="1229792" y="275996"/>
                    <a:pt x="1234059" y="279121"/>
                    <a:pt x="1238403" y="282092"/>
                  </a:cubicBezTo>
                  <a:cubicBezTo>
                    <a:pt x="1245032" y="286664"/>
                    <a:pt x="1251585" y="291389"/>
                    <a:pt x="1258138" y="296647"/>
                  </a:cubicBezTo>
                  <a:cubicBezTo>
                    <a:pt x="1262634" y="300228"/>
                    <a:pt x="1267054" y="304190"/>
                    <a:pt x="1271549" y="308153"/>
                  </a:cubicBezTo>
                  <a:cubicBezTo>
                    <a:pt x="1277798" y="313715"/>
                    <a:pt x="1283894" y="319583"/>
                    <a:pt x="1289914" y="325755"/>
                  </a:cubicBezTo>
                  <a:cubicBezTo>
                    <a:pt x="1294257" y="330251"/>
                    <a:pt x="1298448" y="334975"/>
                    <a:pt x="1302639" y="339776"/>
                  </a:cubicBezTo>
                  <a:cubicBezTo>
                    <a:pt x="1308354" y="346481"/>
                    <a:pt x="1313688" y="353720"/>
                    <a:pt x="1318946" y="361188"/>
                  </a:cubicBezTo>
                  <a:cubicBezTo>
                    <a:pt x="1322680" y="366522"/>
                    <a:pt x="1326413" y="371856"/>
                    <a:pt x="1329919" y="377647"/>
                  </a:cubicBezTo>
                  <a:cubicBezTo>
                    <a:pt x="1334872" y="385877"/>
                    <a:pt x="1339215" y="394868"/>
                    <a:pt x="1343482" y="404012"/>
                  </a:cubicBezTo>
                  <a:cubicBezTo>
                    <a:pt x="1346302" y="410032"/>
                    <a:pt x="1349274" y="415823"/>
                    <a:pt x="1351712" y="422224"/>
                  </a:cubicBezTo>
                  <a:cubicBezTo>
                    <a:pt x="1355750" y="432892"/>
                    <a:pt x="1358722" y="444551"/>
                    <a:pt x="1361618" y="456286"/>
                  </a:cubicBezTo>
                  <a:cubicBezTo>
                    <a:pt x="1363066" y="462229"/>
                    <a:pt x="1365047" y="467792"/>
                    <a:pt x="1366190" y="474040"/>
                  </a:cubicBezTo>
                  <a:cubicBezTo>
                    <a:pt x="1369543" y="492481"/>
                    <a:pt x="1371600" y="512140"/>
                    <a:pt x="1371600" y="533400"/>
                  </a:cubicBezTo>
                  <a:cubicBezTo>
                    <a:pt x="1371600" y="847268"/>
                    <a:pt x="1134085" y="914171"/>
                    <a:pt x="1126617" y="916153"/>
                  </a:cubicBezTo>
                  <a:cubicBezTo>
                    <a:pt x="1000506" y="943889"/>
                    <a:pt x="762000" y="1074801"/>
                    <a:pt x="762000" y="1371600"/>
                  </a:cubicBezTo>
                  <a:cubicBezTo>
                    <a:pt x="762000" y="1639900"/>
                    <a:pt x="557632" y="1849145"/>
                    <a:pt x="555803" y="1851050"/>
                  </a:cubicBezTo>
                  <a:cubicBezTo>
                    <a:pt x="555650" y="1851203"/>
                    <a:pt x="552755" y="1853946"/>
                    <a:pt x="549326" y="1857070"/>
                  </a:cubicBezTo>
                  <a:cubicBezTo>
                    <a:pt x="548716" y="1857604"/>
                    <a:pt x="548335" y="1857985"/>
                    <a:pt x="547649" y="1858594"/>
                  </a:cubicBezTo>
                  <a:cubicBezTo>
                    <a:pt x="543306" y="1862480"/>
                    <a:pt x="536753" y="1868195"/>
                    <a:pt x="529209" y="1874596"/>
                  </a:cubicBezTo>
                  <a:cubicBezTo>
                    <a:pt x="527914" y="1875663"/>
                    <a:pt x="526618" y="1876730"/>
                    <a:pt x="525247" y="1877873"/>
                  </a:cubicBezTo>
                  <a:cubicBezTo>
                    <a:pt x="517093" y="1884578"/>
                    <a:pt x="507263" y="1892427"/>
                    <a:pt x="496138" y="1900809"/>
                  </a:cubicBezTo>
                  <a:cubicBezTo>
                    <a:pt x="494233" y="1902257"/>
                    <a:pt x="492252" y="1903781"/>
                    <a:pt x="490195" y="1905229"/>
                  </a:cubicBezTo>
                  <a:cubicBezTo>
                    <a:pt x="478460" y="1913916"/>
                    <a:pt x="465353" y="1923212"/>
                    <a:pt x="450875" y="1932813"/>
                  </a:cubicBezTo>
                  <a:cubicBezTo>
                    <a:pt x="448818" y="1934185"/>
                    <a:pt x="446608" y="1935556"/>
                    <a:pt x="444475" y="1936928"/>
                  </a:cubicBezTo>
                  <a:cubicBezTo>
                    <a:pt x="429082" y="1946910"/>
                    <a:pt x="412623" y="1957121"/>
                    <a:pt x="394640" y="1967179"/>
                  </a:cubicBezTo>
                  <a:cubicBezTo>
                    <a:pt x="393344" y="1967941"/>
                    <a:pt x="391820" y="1968627"/>
                    <a:pt x="390525" y="1969389"/>
                  </a:cubicBezTo>
                  <a:cubicBezTo>
                    <a:pt x="372389" y="1979447"/>
                    <a:pt x="352958" y="1989201"/>
                    <a:pt x="332537" y="1998497"/>
                  </a:cubicBezTo>
                  <a:cubicBezTo>
                    <a:pt x="331165" y="1999107"/>
                    <a:pt x="329946" y="1999717"/>
                    <a:pt x="328651" y="2000326"/>
                  </a:cubicBezTo>
                  <a:cubicBezTo>
                    <a:pt x="308305" y="2009394"/>
                    <a:pt x="286588" y="2017624"/>
                    <a:pt x="264262" y="2025167"/>
                  </a:cubicBezTo>
                  <a:cubicBezTo>
                    <a:pt x="261061" y="2026234"/>
                    <a:pt x="257937" y="2027377"/>
                    <a:pt x="254737" y="2028444"/>
                  </a:cubicBezTo>
                  <a:cubicBezTo>
                    <a:pt x="232867" y="2035378"/>
                    <a:pt x="210083" y="2041246"/>
                    <a:pt x="186690" y="2045894"/>
                  </a:cubicBezTo>
                  <a:cubicBezTo>
                    <a:pt x="184404" y="2046351"/>
                    <a:pt x="182042" y="2046808"/>
                    <a:pt x="179756" y="2047266"/>
                  </a:cubicBezTo>
                  <a:close/>
                  <a:moveTo>
                    <a:pt x="1446352" y="3323006"/>
                  </a:moveTo>
                  <a:cubicBezTo>
                    <a:pt x="1445209" y="3322777"/>
                    <a:pt x="1444142" y="3322625"/>
                    <a:pt x="1442999" y="3322473"/>
                  </a:cubicBezTo>
                  <a:cubicBezTo>
                    <a:pt x="1397660" y="3313633"/>
                    <a:pt x="1353007" y="3302432"/>
                    <a:pt x="1308964" y="3289783"/>
                  </a:cubicBezTo>
                  <a:cubicBezTo>
                    <a:pt x="1301801" y="3287725"/>
                    <a:pt x="1294638" y="3285820"/>
                    <a:pt x="1287551" y="3283687"/>
                  </a:cubicBezTo>
                  <a:cubicBezTo>
                    <a:pt x="1244956" y="3270809"/>
                    <a:pt x="1203122" y="3256102"/>
                    <a:pt x="1161974" y="3239872"/>
                  </a:cubicBezTo>
                  <a:cubicBezTo>
                    <a:pt x="1154506" y="3236900"/>
                    <a:pt x="1147115" y="3233852"/>
                    <a:pt x="1139647" y="3230804"/>
                  </a:cubicBezTo>
                  <a:cubicBezTo>
                    <a:pt x="1098499" y="3213735"/>
                    <a:pt x="1057961" y="3195295"/>
                    <a:pt x="1018489" y="3174873"/>
                  </a:cubicBezTo>
                  <a:cubicBezTo>
                    <a:pt x="1012927" y="3171977"/>
                    <a:pt x="1007440" y="3168853"/>
                    <a:pt x="1001954" y="3165958"/>
                  </a:cubicBezTo>
                  <a:cubicBezTo>
                    <a:pt x="960806" y="3144088"/>
                    <a:pt x="920344" y="3120924"/>
                    <a:pt x="881329" y="3095549"/>
                  </a:cubicBezTo>
                  <a:cubicBezTo>
                    <a:pt x="881101" y="3095397"/>
                    <a:pt x="880796" y="3095168"/>
                    <a:pt x="880567" y="3095016"/>
                  </a:cubicBezTo>
                  <a:cubicBezTo>
                    <a:pt x="841553" y="3069641"/>
                    <a:pt x="803986" y="3042209"/>
                    <a:pt x="767258" y="3013482"/>
                  </a:cubicBezTo>
                  <a:cubicBezTo>
                    <a:pt x="762229" y="3009595"/>
                    <a:pt x="757123" y="3005861"/>
                    <a:pt x="752170" y="3001823"/>
                  </a:cubicBezTo>
                  <a:cubicBezTo>
                    <a:pt x="717499" y="2974010"/>
                    <a:pt x="684124" y="2944597"/>
                    <a:pt x="651815" y="2913888"/>
                  </a:cubicBezTo>
                  <a:cubicBezTo>
                    <a:pt x="645871" y="2908249"/>
                    <a:pt x="639928" y="2902610"/>
                    <a:pt x="634060" y="2896895"/>
                  </a:cubicBezTo>
                  <a:cubicBezTo>
                    <a:pt x="602437" y="2865958"/>
                    <a:pt x="571957" y="2833726"/>
                    <a:pt x="542849" y="2800045"/>
                  </a:cubicBezTo>
                  <a:cubicBezTo>
                    <a:pt x="537820" y="2794254"/>
                    <a:pt x="532943" y="2788310"/>
                    <a:pt x="527990" y="2782367"/>
                  </a:cubicBezTo>
                  <a:cubicBezTo>
                    <a:pt x="498500" y="2747315"/>
                    <a:pt x="470078" y="2711120"/>
                    <a:pt x="443484" y="2673325"/>
                  </a:cubicBezTo>
                  <a:cubicBezTo>
                    <a:pt x="442798" y="2672334"/>
                    <a:pt x="442189" y="2671267"/>
                    <a:pt x="441427" y="2670277"/>
                  </a:cubicBezTo>
                  <a:cubicBezTo>
                    <a:pt x="539801" y="2618156"/>
                    <a:pt x="649300" y="2590800"/>
                    <a:pt x="762000" y="2590800"/>
                  </a:cubicBezTo>
                  <a:cubicBezTo>
                    <a:pt x="1140104" y="2590800"/>
                    <a:pt x="1447800" y="2898496"/>
                    <a:pt x="1447800" y="3276600"/>
                  </a:cubicBezTo>
                  <a:cubicBezTo>
                    <a:pt x="1447800" y="3292374"/>
                    <a:pt x="1447343" y="3307918"/>
                    <a:pt x="1446352" y="3323006"/>
                  </a:cubicBezTo>
                  <a:close/>
                  <a:moveTo>
                    <a:pt x="1597228" y="3344037"/>
                  </a:moveTo>
                  <a:cubicBezTo>
                    <a:pt x="1598981" y="3322015"/>
                    <a:pt x="1600200" y="3299612"/>
                    <a:pt x="1600200" y="3276600"/>
                  </a:cubicBezTo>
                  <a:cubicBezTo>
                    <a:pt x="1600200" y="2814447"/>
                    <a:pt x="1224153" y="2438400"/>
                    <a:pt x="762000" y="2438400"/>
                  </a:cubicBezTo>
                  <a:cubicBezTo>
                    <a:pt x="620497" y="2438400"/>
                    <a:pt x="483337" y="2474062"/>
                    <a:pt x="360578" y="2541270"/>
                  </a:cubicBezTo>
                  <a:cubicBezTo>
                    <a:pt x="298780" y="2432457"/>
                    <a:pt x="249403" y="2317090"/>
                    <a:pt x="214808" y="2196084"/>
                  </a:cubicBezTo>
                  <a:cubicBezTo>
                    <a:pt x="217094" y="2195627"/>
                    <a:pt x="219151" y="2194789"/>
                    <a:pt x="221513" y="2194332"/>
                  </a:cubicBezTo>
                  <a:cubicBezTo>
                    <a:pt x="249555" y="2188540"/>
                    <a:pt x="276606" y="2181378"/>
                    <a:pt x="302590" y="2173072"/>
                  </a:cubicBezTo>
                  <a:cubicBezTo>
                    <a:pt x="307162" y="2171624"/>
                    <a:pt x="311658" y="2170100"/>
                    <a:pt x="316154" y="2168500"/>
                  </a:cubicBezTo>
                  <a:cubicBezTo>
                    <a:pt x="342062" y="2159737"/>
                    <a:pt x="366979" y="2150135"/>
                    <a:pt x="390525" y="2139696"/>
                  </a:cubicBezTo>
                  <a:cubicBezTo>
                    <a:pt x="393725" y="2138248"/>
                    <a:pt x="396621" y="2136801"/>
                    <a:pt x="399821" y="2135353"/>
                  </a:cubicBezTo>
                  <a:cubicBezTo>
                    <a:pt x="424129" y="2124228"/>
                    <a:pt x="447370" y="2112645"/>
                    <a:pt x="468859" y="2100682"/>
                  </a:cubicBezTo>
                  <a:cubicBezTo>
                    <a:pt x="468935" y="2100605"/>
                    <a:pt x="469011" y="2100605"/>
                    <a:pt x="469087" y="2100529"/>
                  </a:cubicBezTo>
                  <a:cubicBezTo>
                    <a:pt x="490880" y="2088337"/>
                    <a:pt x="510845" y="2075993"/>
                    <a:pt x="529361" y="2063877"/>
                  </a:cubicBezTo>
                  <a:cubicBezTo>
                    <a:pt x="531495" y="2062429"/>
                    <a:pt x="533781" y="2061134"/>
                    <a:pt x="535838" y="2059686"/>
                  </a:cubicBezTo>
                  <a:cubicBezTo>
                    <a:pt x="553136" y="2048180"/>
                    <a:pt x="568604" y="2037207"/>
                    <a:pt x="582701" y="2026615"/>
                  </a:cubicBezTo>
                  <a:cubicBezTo>
                    <a:pt x="585140" y="2024787"/>
                    <a:pt x="587426" y="2023110"/>
                    <a:pt x="589788" y="2021281"/>
                  </a:cubicBezTo>
                  <a:cubicBezTo>
                    <a:pt x="603047" y="2011223"/>
                    <a:pt x="614553" y="2002003"/>
                    <a:pt x="624383" y="1993773"/>
                  </a:cubicBezTo>
                  <a:cubicBezTo>
                    <a:pt x="626288" y="1992173"/>
                    <a:pt x="627736" y="1990954"/>
                    <a:pt x="629488" y="1989506"/>
                  </a:cubicBezTo>
                  <a:cubicBezTo>
                    <a:pt x="638708" y="1981657"/>
                    <a:pt x="646405" y="1974875"/>
                    <a:pt x="651891" y="1969770"/>
                  </a:cubicBezTo>
                  <a:cubicBezTo>
                    <a:pt x="653110" y="1968627"/>
                    <a:pt x="653339" y="1968399"/>
                    <a:pt x="654329" y="1967484"/>
                  </a:cubicBezTo>
                  <a:cubicBezTo>
                    <a:pt x="659130" y="1962988"/>
                    <a:pt x="662559" y="1959635"/>
                    <a:pt x="663473" y="1958721"/>
                  </a:cubicBezTo>
                  <a:cubicBezTo>
                    <a:pt x="673760" y="1948663"/>
                    <a:pt x="914400" y="1704137"/>
                    <a:pt x="914400" y="1371600"/>
                  </a:cubicBezTo>
                  <a:cubicBezTo>
                    <a:pt x="914400" y="1124483"/>
                    <a:pt x="1149706" y="1067257"/>
                    <a:pt x="1161517" y="1064514"/>
                  </a:cubicBezTo>
                  <a:cubicBezTo>
                    <a:pt x="1286866" y="1033196"/>
                    <a:pt x="1524000" y="881863"/>
                    <a:pt x="1524000" y="533400"/>
                  </a:cubicBezTo>
                  <a:cubicBezTo>
                    <a:pt x="1524000" y="514579"/>
                    <a:pt x="1522857" y="496672"/>
                    <a:pt x="1521028" y="479298"/>
                  </a:cubicBezTo>
                  <a:cubicBezTo>
                    <a:pt x="1520419" y="473583"/>
                    <a:pt x="1519352" y="468173"/>
                    <a:pt x="1518590" y="462610"/>
                  </a:cubicBezTo>
                  <a:cubicBezTo>
                    <a:pt x="1516990" y="451180"/>
                    <a:pt x="1515237" y="439903"/>
                    <a:pt x="1512875" y="429158"/>
                  </a:cubicBezTo>
                  <a:cubicBezTo>
                    <a:pt x="1511579" y="423062"/>
                    <a:pt x="1509979" y="417271"/>
                    <a:pt x="1508379" y="411328"/>
                  </a:cubicBezTo>
                  <a:cubicBezTo>
                    <a:pt x="1505864" y="401650"/>
                    <a:pt x="1503121" y="392125"/>
                    <a:pt x="1500073" y="382981"/>
                  </a:cubicBezTo>
                  <a:cubicBezTo>
                    <a:pt x="1498168" y="377266"/>
                    <a:pt x="1496111" y="371704"/>
                    <a:pt x="1494053" y="366141"/>
                  </a:cubicBezTo>
                  <a:cubicBezTo>
                    <a:pt x="1490624" y="357226"/>
                    <a:pt x="1486967" y="348691"/>
                    <a:pt x="1483081" y="340309"/>
                  </a:cubicBezTo>
                  <a:cubicBezTo>
                    <a:pt x="1480795" y="335280"/>
                    <a:pt x="1478509" y="330251"/>
                    <a:pt x="1476070" y="325450"/>
                  </a:cubicBezTo>
                  <a:cubicBezTo>
                    <a:pt x="1471651" y="316763"/>
                    <a:pt x="1466926" y="308534"/>
                    <a:pt x="1462049" y="300457"/>
                  </a:cubicBezTo>
                  <a:cubicBezTo>
                    <a:pt x="1459687" y="296570"/>
                    <a:pt x="1457554" y="292532"/>
                    <a:pt x="1455115" y="288798"/>
                  </a:cubicBezTo>
                  <a:cubicBezTo>
                    <a:pt x="1448486" y="278511"/>
                    <a:pt x="1441552" y="268757"/>
                    <a:pt x="1434389" y="259461"/>
                  </a:cubicBezTo>
                  <a:cubicBezTo>
                    <a:pt x="1433474" y="258242"/>
                    <a:pt x="1432636" y="256946"/>
                    <a:pt x="1431722" y="255803"/>
                  </a:cubicBezTo>
                  <a:cubicBezTo>
                    <a:pt x="1423492" y="245364"/>
                    <a:pt x="1414958" y="235534"/>
                    <a:pt x="1406271" y="226238"/>
                  </a:cubicBezTo>
                  <a:cubicBezTo>
                    <a:pt x="1403680" y="223418"/>
                    <a:pt x="1400937" y="220904"/>
                    <a:pt x="1398270" y="218237"/>
                  </a:cubicBezTo>
                  <a:cubicBezTo>
                    <a:pt x="1392098" y="211912"/>
                    <a:pt x="1385849" y="205740"/>
                    <a:pt x="1379525" y="199949"/>
                  </a:cubicBezTo>
                  <a:cubicBezTo>
                    <a:pt x="1378534" y="199034"/>
                    <a:pt x="1377544" y="197968"/>
                    <a:pt x="1376553" y="197053"/>
                  </a:cubicBezTo>
                  <a:cubicBezTo>
                    <a:pt x="1498930" y="167335"/>
                    <a:pt x="1624889" y="152400"/>
                    <a:pt x="1752600" y="152400"/>
                  </a:cubicBezTo>
                  <a:cubicBezTo>
                    <a:pt x="2116988" y="152400"/>
                    <a:pt x="2464384" y="273787"/>
                    <a:pt x="2745410" y="496900"/>
                  </a:cubicBezTo>
                  <a:cubicBezTo>
                    <a:pt x="2744876" y="497053"/>
                    <a:pt x="2744343" y="497281"/>
                    <a:pt x="2743810" y="497434"/>
                  </a:cubicBezTo>
                  <a:cubicBezTo>
                    <a:pt x="2741600" y="498119"/>
                    <a:pt x="2739314" y="499034"/>
                    <a:pt x="2737104" y="499796"/>
                  </a:cubicBezTo>
                  <a:cubicBezTo>
                    <a:pt x="2724760" y="503911"/>
                    <a:pt x="2712187" y="508483"/>
                    <a:pt x="2699461" y="513436"/>
                  </a:cubicBezTo>
                  <a:cubicBezTo>
                    <a:pt x="2694737" y="515264"/>
                    <a:pt x="2690089" y="517169"/>
                    <a:pt x="2685364" y="519151"/>
                  </a:cubicBezTo>
                  <a:cubicBezTo>
                    <a:pt x="2674087" y="523799"/>
                    <a:pt x="2662733" y="528828"/>
                    <a:pt x="2651303" y="534162"/>
                  </a:cubicBezTo>
                  <a:cubicBezTo>
                    <a:pt x="2646731" y="536296"/>
                    <a:pt x="2642311" y="538277"/>
                    <a:pt x="2637739" y="540563"/>
                  </a:cubicBezTo>
                  <a:cubicBezTo>
                    <a:pt x="2622194" y="548259"/>
                    <a:pt x="2606650" y="556489"/>
                    <a:pt x="2591105" y="565633"/>
                  </a:cubicBezTo>
                  <a:cubicBezTo>
                    <a:pt x="2589048" y="566852"/>
                    <a:pt x="2586990" y="568300"/>
                    <a:pt x="2584857" y="569595"/>
                  </a:cubicBezTo>
                  <a:cubicBezTo>
                    <a:pt x="2571445" y="577672"/>
                    <a:pt x="2558110" y="586435"/>
                    <a:pt x="2544928" y="595732"/>
                  </a:cubicBezTo>
                  <a:cubicBezTo>
                    <a:pt x="2540127" y="599084"/>
                    <a:pt x="2535479" y="602666"/>
                    <a:pt x="2530678" y="606247"/>
                  </a:cubicBezTo>
                  <a:cubicBezTo>
                    <a:pt x="2519553" y="614553"/>
                    <a:pt x="2508657" y="623316"/>
                    <a:pt x="2497912" y="632612"/>
                  </a:cubicBezTo>
                  <a:cubicBezTo>
                    <a:pt x="2493493" y="636346"/>
                    <a:pt x="2489149" y="640004"/>
                    <a:pt x="2484806" y="643966"/>
                  </a:cubicBezTo>
                  <a:cubicBezTo>
                    <a:pt x="2470328" y="657149"/>
                    <a:pt x="2456231" y="671017"/>
                    <a:pt x="2442667" y="686105"/>
                  </a:cubicBezTo>
                  <a:cubicBezTo>
                    <a:pt x="2441296" y="687629"/>
                    <a:pt x="2440000" y="689458"/>
                    <a:pt x="2438629" y="691058"/>
                  </a:cubicBezTo>
                  <a:cubicBezTo>
                    <a:pt x="2426589" y="704774"/>
                    <a:pt x="2415159" y="719480"/>
                    <a:pt x="2404110" y="734873"/>
                  </a:cubicBezTo>
                  <a:cubicBezTo>
                    <a:pt x="2400300" y="740131"/>
                    <a:pt x="2396719" y="745693"/>
                    <a:pt x="2393061" y="751180"/>
                  </a:cubicBezTo>
                  <a:cubicBezTo>
                    <a:pt x="2384374" y="764286"/>
                    <a:pt x="2376068" y="778002"/>
                    <a:pt x="2368220" y="792251"/>
                  </a:cubicBezTo>
                  <a:cubicBezTo>
                    <a:pt x="2365020" y="798119"/>
                    <a:pt x="2361667" y="803834"/>
                    <a:pt x="2358619" y="809854"/>
                  </a:cubicBezTo>
                  <a:cubicBezTo>
                    <a:pt x="2348332" y="830047"/>
                    <a:pt x="2338730" y="851078"/>
                    <a:pt x="2330425" y="873709"/>
                  </a:cubicBezTo>
                  <a:cubicBezTo>
                    <a:pt x="2329967" y="875005"/>
                    <a:pt x="2329587" y="876376"/>
                    <a:pt x="2329129" y="877672"/>
                  </a:cubicBezTo>
                  <a:cubicBezTo>
                    <a:pt x="2321357" y="899008"/>
                    <a:pt x="2314804" y="921715"/>
                    <a:pt x="2308936" y="945337"/>
                  </a:cubicBezTo>
                  <a:cubicBezTo>
                    <a:pt x="2307108" y="952881"/>
                    <a:pt x="2305507" y="960806"/>
                    <a:pt x="2303907" y="968654"/>
                  </a:cubicBezTo>
                  <a:cubicBezTo>
                    <a:pt x="2299868" y="987628"/>
                    <a:pt x="2296592" y="1007440"/>
                    <a:pt x="2293925" y="1027862"/>
                  </a:cubicBezTo>
                  <a:cubicBezTo>
                    <a:pt x="2292858" y="1036244"/>
                    <a:pt x="2291639" y="1044473"/>
                    <a:pt x="2290801" y="1053084"/>
                  </a:cubicBezTo>
                  <a:cubicBezTo>
                    <a:pt x="2287981" y="1081735"/>
                    <a:pt x="2286000" y="1111377"/>
                    <a:pt x="2286000" y="1143000"/>
                  </a:cubicBezTo>
                  <a:cubicBezTo>
                    <a:pt x="2286000" y="1656512"/>
                    <a:pt x="1943557" y="1675867"/>
                    <a:pt x="1905000" y="1676400"/>
                  </a:cubicBezTo>
                  <a:cubicBezTo>
                    <a:pt x="1773250" y="1676400"/>
                    <a:pt x="1524000" y="1756029"/>
                    <a:pt x="1524000" y="2057400"/>
                  </a:cubicBezTo>
                  <a:cubicBezTo>
                    <a:pt x="1524000" y="2358771"/>
                    <a:pt x="1773250" y="2438400"/>
                    <a:pt x="1904848" y="2438400"/>
                  </a:cubicBezTo>
                  <a:cubicBezTo>
                    <a:pt x="1908734" y="2438400"/>
                    <a:pt x="2286000" y="2442210"/>
                    <a:pt x="2286000" y="2667000"/>
                  </a:cubicBezTo>
                  <a:cubicBezTo>
                    <a:pt x="2286000" y="2700071"/>
                    <a:pt x="2287448" y="2730856"/>
                    <a:pt x="2289582" y="2760498"/>
                  </a:cubicBezTo>
                  <a:cubicBezTo>
                    <a:pt x="2290267" y="2769642"/>
                    <a:pt x="2291258" y="2778252"/>
                    <a:pt x="2292096" y="2787091"/>
                  </a:cubicBezTo>
                  <a:cubicBezTo>
                    <a:pt x="2294077" y="2807360"/>
                    <a:pt x="2296439" y="2826868"/>
                    <a:pt x="2299335" y="2845460"/>
                  </a:cubicBezTo>
                  <a:cubicBezTo>
                    <a:pt x="2300707" y="2854071"/>
                    <a:pt x="2302002" y="2862682"/>
                    <a:pt x="2303526" y="2870911"/>
                  </a:cubicBezTo>
                  <a:cubicBezTo>
                    <a:pt x="2307108" y="2890190"/>
                    <a:pt x="2311146" y="2908402"/>
                    <a:pt x="2315642" y="2925851"/>
                  </a:cubicBezTo>
                  <a:cubicBezTo>
                    <a:pt x="2317013" y="2931262"/>
                    <a:pt x="2318157" y="2937053"/>
                    <a:pt x="2319680" y="2942234"/>
                  </a:cubicBezTo>
                  <a:cubicBezTo>
                    <a:pt x="2325853" y="2964256"/>
                    <a:pt x="2332711" y="2984830"/>
                    <a:pt x="2340102" y="3004033"/>
                  </a:cubicBezTo>
                  <a:cubicBezTo>
                    <a:pt x="2341779" y="3008376"/>
                    <a:pt x="2343684" y="3012110"/>
                    <a:pt x="2345360" y="3016301"/>
                  </a:cubicBezTo>
                  <a:cubicBezTo>
                    <a:pt x="2351456" y="3030931"/>
                    <a:pt x="2357704" y="3044876"/>
                    <a:pt x="2364410" y="3057906"/>
                  </a:cubicBezTo>
                  <a:cubicBezTo>
                    <a:pt x="2367153" y="3063316"/>
                    <a:pt x="2370049" y="3068498"/>
                    <a:pt x="2372868" y="3073603"/>
                  </a:cubicBezTo>
                  <a:cubicBezTo>
                    <a:pt x="2379117" y="3084805"/>
                    <a:pt x="2385517" y="3095397"/>
                    <a:pt x="2392147" y="3105455"/>
                  </a:cubicBezTo>
                  <a:cubicBezTo>
                    <a:pt x="2394966" y="3109722"/>
                    <a:pt x="2397785" y="3114218"/>
                    <a:pt x="2400681" y="3118257"/>
                  </a:cubicBezTo>
                  <a:cubicBezTo>
                    <a:pt x="2409292" y="3130449"/>
                    <a:pt x="2418131" y="3141802"/>
                    <a:pt x="2427122" y="3152166"/>
                  </a:cubicBezTo>
                  <a:cubicBezTo>
                    <a:pt x="2427884" y="3153080"/>
                    <a:pt x="2428647" y="3154147"/>
                    <a:pt x="2429409" y="3154985"/>
                  </a:cubicBezTo>
                  <a:cubicBezTo>
                    <a:pt x="2439238" y="3166110"/>
                    <a:pt x="2449144" y="3175940"/>
                    <a:pt x="2459126" y="3185008"/>
                  </a:cubicBezTo>
                  <a:cubicBezTo>
                    <a:pt x="2460041" y="3185846"/>
                    <a:pt x="2460879" y="3186913"/>
                    <a:pt x="2461793" y="3187675"/>
                  </a:cubicBezTo>
                  <a:cubicBezTo>
                    <a:pt x="2197456" y="3318510"/>
                    <a:pt x="1897609" y="3373450"/>
                    <a:pt x="1597228" y="3344037"/>
                  </a:cubicBezTo>
                  <a:close/>
                  <a:moveTo>
                    <a:pt x="2608021" y="3105379"/>
                  </a:moveTo>
                  <a:cubicBezTo>
                    <a:pt x="2605507" y="3104083"/>
                    <a:pt x="2602992" y="3102712"/>
                    <a:pt x="2600477" y="3101264"/>
                  </a:cubicBezTo>
                  <a:cubicBezTo>
                    <a:pt x="2599030" y="3100426"/>
                    <a:pt x="2597658" y="3099740"/>
                    <a:pt x="2596134" y="3098826"/>
                  </a:cubicBezTo>
                  <a:cubicBezTo>
                    <a:pt x="2591257" y="3095854"/>
                    <a:pt x="2586304" y="3092653"/>
                    <a:pt x="2581199" y="3088919"/>
                  </a:cubicBezTo>
                  <a:cubicBezTo>
                    <a:pt x="2580970" y="3088767"/>
                    <a:pt x="2580742" y="3088539"/>
                    <a:pt x="2580513" y="3088386"/>
                  </a:cubicBezTo>
                  <a:cubicBezTo>
                    <a:pt x="2575712" y="3084881"/>
                    <a:pt x="2570836" y="3080995"/>
                    <a:pt x="2565959" y="3076651"/>
                  </a:cubicBezTo>
                  <a:cubicBezTo>
                    <a:pt x="2564359" y="3075280"/>
                    <a:pt x="2562759" y="3073680"/>
                    <a:pt x="2561158" y="3072232"/>
                  </a:cubicBezTo>
                  <a:cubicBezTo>
                    <a:pt x="2557577" y="3068955"/>
                    <a:pt x="2553995" y="3065526"/>
                    <a:pt x="2550338" y="3061716"/>
                  </a:cubicBezTo>
                  <a:cubicBezTo>
                    <a:pt x="2548433" y="3059735"/>
                    <a:pt x="2546604" y="3057677"/>
                    <a:pt x="2544699" y="3055620"/>
                  </a:cubicBezTo>
                  <a:cubicBezTo>
                    <a:pt x="2541346" y="3051886"/>
                    <a:pt x="2537993" y="3048000"/>
                    <a:pt x="2534717" y="3043885"/>
                  </a:cubicBezTo>
                  <a:cubicBezTo>
                    <a:pt x="2532736" y="3041447"/>
                    <a:pt x="2530831" y="3038932"/>
                    <a:pt x="2528850" y="3036342"/>
                  </a:cubicBezTo>
                  <a:cubicBezTo>
                    <a:pt x="2525573" y="3031998"/>
                    <a:pt x="2522373" y="3027350"/>
                    <a:pt x="2519172" y="3022549"/>
                  </a:cubicBezTo>
                  <a:cubicBezTo>
                    <a:pt x="2517343" y="3019806"/>
                    <a:pt x="2515438" y="3017063"/>
                    <a:pt x="2513609" y="3014091"/>
                  </a:cubicBezTo>
                  <a:cubicBezTo>
                    <a:pt x="2510181" y="3008528"/>
                    <a:pt x="2506828" y="3002585"/>
                    <a:pt x="2503475" y="2996489"/>
                  </a:cubicBezTo>
                  <a:cubicBezTo>
                    <a:pt x="2502027" y="2993822"/>
                    <a:pt x="2500503" y="2991307"/>
                    <a:pt x="2499132" y="2988564"/>
                  </a:cubicBezTo>
                  <a:cubicBezTo>
                    <a:pt x="2494407" y="2979420"/>
                    <a:pt x="2489835" y="2969667"/>
                    <a:pt x="2485492" y="2959227"/>
                  </a:cubicBezTo>
                  <a:cubicBezTo>
                    <a:pt x="2485416" y="2958999"/>
                    <a:pt x="2485339" y="2958770"/>
                    <a:pt x="2485263" y="2958541"/>
                  </a:cubicBezTo>
                  <a:cubicBezTo>
                    <a:pt x="2481072" y="2948407"/>
                    <a:pt x="2477110" y="2937510"/>
                    <a:pt x="2473300" y="2926004"/>
                  </a:cubicBezTo>
                  <a:cubicBezTo>
                    <a:pt x="2472081" y="2922270"/>
                    <a:pt x="2470937" y="2918232"/>
                    <a:pt x="2469794" y="2914345"/>
                  </a:cubicBezTo>
                  <a:cubicBezTo>
                    <a:pt x="2467280" y="2905963"/>
                    <a:pt x="2464765" y="2897429"/>
                    <a:pt x="2462479" y="2888437"/>
                  </a:cubicBezTo>
                  <a:cubicBezTo>
                    <a:pt x="2461260" y="2883484"/>
                    <a:pt x="2460117" y="2878303"/>
                    <a:pt x="2458898" y="2873197"/>
                  </a:cubicBezTo>
                  <a:cubicBezTo>
                    <a:pt x="2456917" y="2864510"/>
                    <a:pt x="2455012" y="2855519"/>
                    <a:pt x="2453259" y="2846146"/>
                  </a:cubicBezTo>
                  <a:cubicBezTo>
                    <a:pt x="2452192" y="2840355"/>
                    <a:pt x="2451202" y="2834488"/>
                    <a:pt x="2450211" y="2828468"/>
                  </a:cubicBezTo>
                  <a:cubicBezTo>
                    <a:pt x="2448687" y="2818867"/>
                    <a:pt x="2447316" y="2808808"/>
                    <a:pt x="2446020" y="2798598"/>
                  </a:cubicBezTo>
                  <a:cubicBezTo>
                    <a:pt x="2445258" y="2792273"/>
                    <a:pt x="2444420" y="2786025"/>
                    <a:pt x="2443734" y="2779471"/>
                  </a:cubicBezTo>
                  <a:cubicBezTo>
                    <a:pt x="2442591" y="2767965"/>
                    <a:pt x="2441677" y="2755849"/>
                    <a:pt x="2440839" y="2743505"/>
                  </a:cubicBezTo>
                  <a:cubicBezTo>
                    <a:pt x="2440458" y="2737561"/>
                    <a:pt x="2439924" y="2731923"/>
                    <a:pt x="2439619" y="2725826"/>
                  </a:cubicBezTo>
                  <a:cubicBezTo>
                    <a:pt x="2438934" y="2707158"/>
                    <a:pt x="2438400" y="2687650"/>
                    <a:pt x="2438400" y="2667000"/>
                  </a:cubicBezTo>
                  <a:cubicBezTo>
                    <a:pt x="2438400" y="2365629"/>
                    <a:pt x="2089480" y="2286000"/>
                    <a:pt x="1905457" y="2286000"/>
                  </a:cubicBezTo>
                  <a:cubicBezTo>
                    <a:pt x="1867205" y="2285543"/>
                    <a:pt x="1676400" y="2272513"/>
                    <a:pt x="1676400" y="2057400"/>
                  </a:cubicBezTo>
                  <a:cubicBezTo>
                    <a:pt x="1676400" y="1842287"/>
                    <a:pt x="1867205" y="1829257"/>
                    <a:pt x="1905000" y="1828800"/>
                  </a:cubicBezTo>
                  <a:cubicBezTo>
                    <a:pt x="1910334" y="1828800"/>
                    <a:pt x="2438400" y="1820951"/>
                    <a:pt x="2438400" y="1143000"/>
                  </a:cubicBezTo>
                  <a:cubicBezTo>
                    <a:pt x="2438400" y="1118311"/>
                    <a:pt x="2439619" y="1094842"/>
                    <a:pt x="2441753" y="1072363"/>
                  </a:cubicBezTo>
                  <a:cubicBezTo>
                    <a:pt x="2442439" y="1064666"/>
                    <a:pt x="2443886" y="1057732"/>
                    <a:pt x="2444801" y="1050265"/>
                  </a:cubicBezTo>
                  <a:cubicBezTo>
                    <a:pt x="2446630" y="1035939"/>
                    <a:pt x="2448459" y="1021537"/>
                    <a:pt x="2451126" y="1008126"/>
                  </a:cubicBezTo>
                  <a:cubicBezTo>
                    <a:pt x="2452726" y="999896"/>
                    <a:pt x="2455012" y="992353"/>
                    <a:pt x="2456917" y="984428"/>
                  </a:cubicBezTo>
                  <a:cubicBezTo>
                    <a:pt x="2459736" y="972769"/>
                    <a:pt x="2462556" y="960958"/>
                    <a:pt x="2465984" y="949985"/>
                  </a:cubicBezTo>
                  <a:cubicBezTo>
                    <a:pt x="2468499" y="942137"/>
                    <a:pt x="2471395" y="934822"/>
                    <a:pt x="2474214" y="927278"/>
                  </a:cubicBezTo>
                  <a:cubicBezTo>
                    <a:pt x="2477948" y="917219"/>
                    <a:pt x="2481606" y="907161"/>
                    <a:pt x="2485797" y="897788"/>
                  </a:cubicBezTo>
                  <a:cubicBezTo>
                    <a:pt x="2489073" y="890473"/>
                    <a:pt x="2492655" y="883691"/>
                    <a:pt x="2496160" y="876757"/>
                  </a:cubicBezTo>
                  <a:cubicBezTo>
                    <a:pt x="2500579" y="867994"/>
                    <a:pt x="2505075" y="859307"/>
                    <a:pt x="2509876" y="851154"/>
                  </a:cubicBezTo>
                  <a:cubicBezTo>
                    <a:pt x="2513762" y="844525"/>
                    <a:pt x="2517953" y="838276"/>
                    <a:pt x="2522144" y="832028"/>
                  </a:cubicBezTo>
                  <a:cubicBezTo>
                    <a:pt x="2527249" y="824408"/>
                    <a:pt x="2532431" y="816788"/>
                    <a:pt x="2537841" y="809701"/>
                  </a:cubicBezTo>
                  <a:cubicBezTo>
                    <a:pt x="2542337" y="803834"/>
                    <a:pt x="2546909" y="798271"/>
                    <a:pt x="2551633" y="792709"/>
                  </a:cubicBezTo>
                  <a:cubicBezTo>
                    <a:pt x="2557348" y="786003"/>
                    <a:pt x="2563140" y="779450"/>
                    <a:pt x="2569083" y="773201"/>
                  </a:cubicBezTo>
                  <a:cubicBezTo>
                    <a:pt x="2574036" y="768020"/>
                    <a:pt x="2578989" y="763067"/>
                    <a:pt x="2584094" y="758266"/>
                  </a:cubicBezTo>
                  <a:cubicBezTo>
                    <a:pt x="2590267" y="752399"/>
                    <a:pt x="2596591" y="746760"/>
                    <a:pt x="2602992" y="741274"/>
                  </a:cubicBezTo>
                  <a:cubicBezTo>
                    <a:pt x="2608250" y="736854"/>
                    <a:pt x="2613508" y="732434"/>
                    <a:pt x="2618918" y="728320"/>
                  </a:cubicBezTo>
                  <a:cubicBezTo>
                    <a:pt x="2625547" y="723214"/>
                    <a:pt x="2632329" y="718337"/>
                    <a:pt x="2639111" y="713613"/>
                  </a:cubicBezTo>
                  <a:cubicBezTo>
                    <a:pt x="2644597" y="709879"/>
                    <a:pt x="2650008" y="706069"/>
                    <a:pt x="2655570" y="702564"/>
                  </a:cubicBezTo>
                  <a:cubicBezTo>
                    <a:pt x="2662581" y="698144"/>
                    <a:pt x="2669667" y="694030"/>
                    <a:pt x="2676754" y="689991"/>
                  </a:cubicBezTo>
                  <a:cubicBezTo>
                    <a:pt x="2682316" y="686867"/>
                    <a:pt x="2687879" y="683590"/>
                    <a:pt x="2693518" y="680695"/>
                  </a:cubicBezTo>
                  <a:cubicBezTo>
                    <a:pt x="2700833" y="676885"/>
                    <a:pt x="2708224" y="673456"/>
                    <a:pt x="2715540" y="670027"/>
                  </a:cubicBezTo>
                  <a:cubicBezTo>
                    <a:pt x="2721102" y="667436"/>
                    <a:pt x="2726589" y="664769"/>
                    <a:pt x="2732151" y="662407"/>
                  </a:cubicBezTo>
                  <a:cubicBezTo>
                    <a:pt x="2739847" y="659130"/>
                    <a:pt x="2747543" y="656234"/>
                    <a:pt x="2755316" y="653339"/>
                  </a:cubicBezTo>
                  <a:cubicBezTo>
                    <a:pt x="2760498" y="651358"/>
                    <a:pt x="2765755" y="649224"/>
                    <a:pt x="2770937" y="647471"/>
                  </a:cubicBezTo>
                  <a:cubicBezTo>
                    <a:pt x="2779243" y="644576"/>
                    <a:pt x="2787396" y="642137"/>
                    <a:pt x="2795626" y="639623"/>
                  </a:cubicBezTo>
                  <a:cubicBezTo>
                    <a:pt x="2800198" y="638251"/>
                    <a:pt x="2804770" y="636651"/>
                    <a:pt x="2809342" y="635432"/>
                  </a:cubicBezTo>
                  <a:cubicBezTo>
                    <a:pt x="2819172" y="632689"/>
                    <a:pt x="2828773" y="630326"/>
                    <a:pt x="2838374" y="628117"/>
                  </a:cubicBezTo>
                  <a:cubicBezTo>
                    <a:pt x="2841117" y="627431"/>
                    <a:pt x="2844013" y="626669"/>
                    <a:pt x="2846756" y="626059"/>
                  </a:cubicBezTo>
                  <a:cubicBezTo>
                    <a:pt x="2858948" y="623316"/>
                    <a:pt x="2870835" y="621030"/>
                    <a:pt x="2882494" y="618973"/>
                  </a:cubicBezTo>
                  <a:cubicBezTo>
                    <a:pt x="3186075" y="921334"/>
                    <a:pt x="3352800" y="1322451"/>
                    <a:pt x="3352800" y="1752600"/>
                  </a:cubicBezTo>
                  <a:cubicBezTo>
                    <a:pt x="3352800" y="2306879"/>
                    <a:pt x="3075127" y="2809723"/>
                    <a:pt x="2608021" y="310537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58" name="Google Shape;158;p4"/>
          <p:cNvGrpSpPr/>
          <p:nvPr/>
        </p:nvGrpSpPr>
        <p:grpSpPr>
          <a:xfrm>
            <a:off x="4270585" y="2548210"/>
            <a:ext cx="924562" cy="924564"/>
            <a:chOff x="4270585" y="2548210"/>
            <a:chExt cx="924562" cy="924564"/>
          </a:xfrm>
        </p:grpSpPr>
        <p:sp>
          <p:nvSpPr>
            <p:cNvPr id="159" name="Google Shape;159;p4"/>
            <p:cNvSpPr/>
            <p:nvPr/>
          </p:nvSpPr>
          <p:spPr>
            <a:xfrm>
              <a:off x="4270585" y="2548210"/>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60" name="Google Shape;160;p4"/>
            <p:cNvGrpSpPr/>
            <p:nvPr/>
          </p:nvGrpSpPr>
          <p:grpSpPr>
            <a:xfrm>
              <a:off x="4474818" y="2723275"/>
              <a:ext cx="516097" cy="574434"/>
              <a:chOff x="3173348" y="176307"/>
              <a:chExt cx="5842158" cy="6502526"/>
            </a:xfrm>
          </p:grpSpPr>
          <p:sp>
            <p:nvSpPr>
              <p:cNvPr id="161" name="Google Shape;161;p4"/>
              <p:cNvSpPr/>
              <p:nvPr/>
            </p:nvSpPr>
            <p:spPr>
              <a:xfrm>
                <a:off x="6956487" y="1407117"/>
                <a:ext cx="2059019" cy="5271621"/>
              </a:xfrm>
              <a:custGeom>
                <a:rect b="b" l="l" r="r" t="t"/>
                <a:pathLst>
                  <a:path extrusionOk="0" h="5271621" w="2059019">
                    <a:moveTo>
                      <a:pt x="1179862" y="5271527"/>
                    </a:moveTo>
                    <a:lnTo>
                      <a:pt x="879062" y="5271527"/>
                    </a:lnTo>
                    <a:cubicBezTo>
                      <a:pt x="655225" y="5271527"/>
                      <a:pt x="471488" y="5092171"/>
                      <a:pt x="451676" y="4854237"/>
                    </a:cubicBezTo>
                    <a:cubicBezTo>
                      <a:pt x="426434" y="4551818"/>
                      <a:pt x="400907" y="4104143"/>
                      <a:pt x="376238" y="3671137"/>
                    </a:cubicBezTo>
                    <a:cubicBezTo>
                      <a:pt x="354235" y="3285183"/>
                      <a:pt x="331565" y="2887419"/>
                      <a:pt x="309181" y="2593573"/>
                    </a:cubicBezTo>
                    <a:cubicBezTo>
                      <a:pt x="130778" y="2542043"/>
                      <a:pt x="0" y="2377260"/>
                      <a:pt x="0" y="2182474"/>
                    </a:cubicBezTo>
                    <a:lnTo>
                      <a:pt x="0" y="2152280"/>
                    </a:lnTo>
                    <a:cubicBezTo>
                      <a:pt x="0" y="2082176"/>
                      <a:pt x="56864" y="2025311"/>
                      <a:pt x="126968" y="2025311"/>
                    </a:cubicBezTo>
                    <a:cubicBezTo>
                      <a:pt x="197072" y="2025311"/>
                      <a:pt x="253937" y="2082176"/>
                      <a:pt x="253937" y="2152280"/>
                    </a:cubicBezTo>
                    <a:lnTo>
                      <a:pt x="253937" y="2182474"/>
                    </a:lnTo>
                    <a:cubicBezTo>
                      <a:pt x="253937" y="2278296"/>
                      <a:pt x="331946" y="2356305"/>
                      <a:pt x="427768" y="2356305"/>
                    </a:cubicBezTo>
                    <a:cubicBezTo>
                      <a:pt x="493776" y="2356305"/>
                      <a:pt x="548830" y="2406978"/>
                      <a:pt x="554355" y="2472796"/>
                    </a:cubicBezTo>
                    <a:cubicBezTo>
                      <a:pt x="579596" y="2775405"/>
                      <a:pt x="605123" y="3223366"/>
                      <a:pt x="629793" y="3656658"/>
                    </a:cubicBezTo>
                    <a:cubicBezTo>
                      <a:pt x="654368" y="4088045"/>
                      <a:pt x="679799" y="4534101"/>
                      <a:pt x="704755" y="4833187"/>
                    </a:cubicBezTo>
                    <a:cubicBezTo>
                      <a:pt x="712375" y="4924817"/>
                      <a:pt x="774668" y="5017591"/>
                      <a:pt x="879062" y="5017591"/>
                    </a:cubicBezTo>
                    <a:lnTo>
                      <a:pt x="1179862" y="5017591"/>
                    </a:lnTo>
                    <a:cubicBezTo>
                      <a:pt x="1283780" y="5017591"/>
                      <a:pt x="1345978" y="4925579"/>
                      <a:pt x="1354074" y="4834330"/>
                    </a:cubicBezTo>
                    <a:lnTo>
                      <a:pt x="1504379" y="2475368"/>
                    </a:lnTo>
                    <a:cubicBezTo>
                      <a:pt x="1508665" y="2408502"/>
                      <a:pt x="1564100" y="2356401"/>
                      <a:pt x="1631157" y="2356401"/>
                    </a:cubicBezTo>
                    <a:cubicBezTo>
                      <a:pt x="1726978" y="2356401"/>
                      <a:pt x="1804988" y="2278391"/>
                      <a:pt x="1804988" y="2182569"/>
                    </a:cubicBezTo>
                    <a:lnTo>
                      <a:pt x="1804988" y="979276"/>
                    </a:lnTo>
                    <a:cubicBezTo>
                      <a:pt x="1804988" y="651330"/>
                      <a:pt x="1596199" y="357294"/>
                      <a:pt x="1285589" y="247565"/>
                    </a:cubicBezTo>
                    <a:cubicBezTo>
                      <a:pt x="1219486" y="224229"/>
                      <a:pt x="1184719" y="151649"/>
                      <a:pt x="1208151" y="85545"/>
                    </a:cubicBezTo>
                    <a:cubicBezTo>
                      <a:pt x="1231487" y="19442"/>
                      <a:pt x="1304068" y="-15324"/>
                      <a:pt x="1370171" y="8107"/>
                    </a:cubicBezTo>
                    <a:cubicBezTo>
                      <a:pt x="1782223" y="153554"/>
                      <a:pt x="2059019" y="543888"/>
                      <a:pt x="2059019" y="979276"/>
                    </a:cubicBezTo>
                    <a:lnTo>
                      <a:pt x="2059019" y="2182569"/>
                    </a:lnTo>
                    <a:cubicBezTo>
                      <a:pt x="2059019" y="2376689"/>
                      <a:pt x="1929003" y="2541090"/>
                      <a:pt x="1751457" y="2593192"/>
                    </a:cubicBezTo>
                    <a:lnTo>
                      <a:pt x="1607534" y="4851855"/>
                    </a:lnTo>
                    <a:cubicBezTo>
                      <a:pt x="1607534" y="4852713"/>
                      <a:pt x="1607439" y="4853475"/>
                      <a:pt x="1607344" y="4854332"/>
                    </a:cubicBezTo>
                    <a:cubicBezTo>
                      <a:pt x="1587532" y="5092266"/>
                      <a:pt x="1403794" y="5271622"/>
                      <a:pt x="1179957" y="5271622"/>
                    </a:cubicBezTo>
                    <a:close/>
                    <a:moveTo>
                      <a:pt x="1480661" y="4843664"/>
                    </a:moveTo>
                    <a:lnTo>
                      <a:pt x="1480661" y="4843664"/>
                    </a:lnTo>
                    <a:lnTo>
                      <a:pt x="1480661" y="4843664"/>
                    </a:lnTo>
                    <a:close/>
                    <a:moveTo>
                      <a:pt x="126968" y="1136343"/>
                    </a:moveTo>
                    <a:cubicBezTo>
                      <a:pt x="56864" y="1136343"/>
                      <a:pt x="0" y="1079479"/>
                      <a:pt x="0" y="1009375"/>
                    </a:cubicBezTo>
                    <a:lnTo>
                      <a:pt x="0" y="979181"/>
                    </a:lnTo>
                    <a:cubicBezTo>
                      <a:pt x="0" y="542555"/>
                      <a:pt x="277749" y="151934"/>
                      <a:pt x="691229" y="7154"/>
                    </a:cubicBezTo>
                    <a:cubicBezTo>
                      <a:pt x="757428" y="-15991"/>
                      <a:pt x="829913" y="18870"/>
                      <a:pt x="853059" y="85069"/>
                    </a:cubicBezTo>
                    <a:cubicBezTo>
                      <a:pt x="876205" y="151268"/>
                      <a:pt x="841343" y="223753"/>
                      <a:pt x="775144" y="246899"/>
                    </a:cubicBezTo>
                    <a:cubicBezTo>
                      <a:pt x="463391" y="356150"/>
                      <a:pt x="253937" y="650378"/>
                      <a:pt x="253937" y="979276"/>
                    </a:cubicBezTo>
                    <a:lnTo>
                      <a:pt x="253937" y="1009470"/>
                    </a:lnTo>
                    <a:cubicBezTo>
                      <a:pt x="253937" y="1079574"/>
                      <a:pt x="197072" y="1136438"/>
                      <a:pt x="126968" y="113643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2" name="Google Shape;162;p4"/>
              <p:cNvSpPr/>
              <p:nvPr/>
            </p:nvSpPr>
            <p:spPr>
              <a:xfrm>
                <a:off x="7331201" y="176307"/>
                <a:ext cx="1309496" cy="1573339"/>
              </a:xfrm>
              <a:custGeom>
                <a:rect b="b" l="l" r="r" t="t"/>
                <a:pathLst>
                  <a:path extrusionOk="0" h="1573339" w="1309496">
                    <a:moveTo>
                      <a:pt x="654748" y="1573340"/>
                    </a:moveTo>
                    <a:cubicBezTo>
                      <a:pt x="293751" y="1573340"/>
                      <a:pt x="0" y="1279589"/>
                      <a:pt x="0" y="918591"/>
                    </a:cubicBezTo>
                    <a:lnTo>
                      <a:pt x="0" y="654749"/>
                    </a:lnTo>
                    <a:cubicBezTo>
                      <a:pt x="0" y="293751"/>
                      <a:pt x="293751" y="0"/>
                      <a:pt x="654748" y="0"/>
                    </a:cubicBezTo>
                    <a:cubicBezTo>
                      <a:pt x="1015746" y="0"/>
                      <a:pt x="1309497" y="293751"/>
                      <a:pt x="1309497" y="654749"/>
                    </a:cubicBezTo>
                    <a:lnTo>
                      <a:pt x="1309497" y="918591"/>
                    </a:lnTo>
                    <a:cubicBezTo>
                      <a:pt x="1309497" y="1279589"/>
                      <a:pt x="1015746" y="1573340"/>
                      <a:pt x="654748" y="1573340"/>
                    </a:cubicBezTo>
                    <a:close/>
                    <a:moveTo>
                      <a:pt x="654748" y="253937"/>
                    </a:moveTo>
                    <a:cubicBezTo>
                      <a:pt x="433768" y="253937"/>
                      <a:pt x="253937" y="433673"/>
                      <a:pt x="253937" y="654653"/>
                    </a:cubicBezTo>
                    <a:lnTo>
                      <a:pt x="253937" y="918496"/>
                    </a:lnTo>
                    <a:cubicBezTo>
                      <a:pt x="253937" y="1139476"/>
                      <a:pt x="433768" y="1319213"/>
                      <a:pt x="654748" y="1319213"/>
                    </a:cubicBezTo>
                    <a:cubicBezTo>
                      <a:pt x="875729" y="1319213"/>
                      <a:pt x="1055561" y="1139476"/>
                      <a:pt x="1055561" y="918496"/>
                    </a:cubicBezTo>
                    <a:lnTo>
                      <a:pt x="1055561" y="654653"/>
                    </a:lnTo>
                    <a:cubicBezTo>
                      <a:pt x="1055561" y="433673"/>
                      <a:pt x="875729" y="253937"/>
                      <a:pt x="654748" y="25393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3" name="Google Shape;163;p4"/>
              <p:cNvSpPr/>
              <p:nvPr/>
            </p:nvSpPr>
            <p:spPr>
              <a:xfrm>
                <a:off x="4982812" y="2411074"/>
                <a:ext cx="1816798" cy="4267569"/>
              </a:xfrm>
              <a:custGeom>
                <a:rect b="b" l="l" r="r" t="t"/>
                <a:pathLst>
                  <a:path extrusionOk="0" h="4267569" w="1816798">
                    <a:moveTo>
                      <a:pt x="1038606" y="4267569"/>
                    </a:moveTo>
                    <a:lnTo>
                      <a:pt x="778097" y="4267569"/>
                    </a:lnTo>
                    <a:cubicBezTo>
                      <a:pt x="575310" y="4267569"/>
                      <a:pt x="409004" y="4105549"/>
                      <a:pt x="391096" y="3890665"/>
                    </a:cubicBezTo>
                    <a:cubicBezTo>
                      <a:pt x="369380" y="3629490"/>
                      <a:pt x="347281" y="3298210"/>
                      <a:pt x="325946" y="2977885"/>
                    </a:cubicBezTo>
                    <a:cubicBezTo>
                      <a:pt x="307181" y="2696706"/>
                      <a:pt x="287941" y="2407146"/>
                      <a:pt x="268796" y="2164830"/>
                    </a:cubicBezTo>
                    <a:cubicBezTo>
                      <a:pt x="112967" y="2114634"/>
                      <a:pt x="0" y="1968234"/>
                      <a:pt x="0" y="1795927"/>
                    </a:cubicBezTo>
                    <a:lnTo>
                      <a:pt x="0" y="864001"/>
                    </a:lnTo>
                    <a:cubicBezTo>
                      <a:pt x="0" y="480144"/>
                      <a:pt x="243935" y="135910"/>
                      <a:pt x="607028" y="7322"/>
                    </a:cubicBezTo>
                    <a:cubicBezTo>
                      <a:pt x="673132" y="-16109"/>
                      <a:pt x="745712" y="18562"/>
                      <a:pt x="769144" y="84666"/>
                    </a:cubicBezTo>
                    <a:cubicBezTo>
                      <a:pt x="792575" y="150769"/>
                      <a:pt x="757904" y="223349"/>
                      <a:pt x="691801" y="246781"/>
                    </a:cubicBezTo>
                    <a:cubicBezTo>
                      <a:pt x="429958" y="339459"/>
                      <a:pt x="254032" y="587586"/>
                      <a:pt x="254032" y="864001"/>
                    </a:cubicBezTo>
                    <a:lnTo>
                      <a:pt x="254032" y="1795927"/>
                    </a:lnTo>
                    <a:cubicBezTo>
                      <a:pt x="254032" y="1869555"/>
                      <a:pt x="313849" y="1929372"/>
                      <a:pt x="387477" y="1929372"/>
                    </a:cubicBezTo>
                    <a:cubicBezTo>
                      <a:pt x="453485" y="1929372"/>
                      <a:pt x="508540" y="1980045"/>
                      <a:pt x="514064" y="2045863"/>
                    </a:cubicBezTo>
                    <a:cubicBezTo>
                      <a:pt x="535877" y="2307705"/>
                      <a:pt x="558070" y="2639842"/>
                      <a:pt x="579406" y="2960930"/>
                    </a:cubicBezTo>
                    <a:cubicBezTo>
                      <a:pt x="600647" y="3280208"/>
                      <a:pt x="622745" y="3610440"/>
                      <a:pt x="644271" y="3869520"/>
                    </a:cubicBezTo>
                    <a:cubicBezTo>
                      <a:pt x="650272" y="3941053"/>
                      <a:pt x="698182" y="4013538"/>
                      <a:pt x="778192" y="4013538"/>
                    </a:cubicBezTo>
                    <a:lnTo>
                      <a:pt x="1038701" y="4013538"/>
                    </a:lnTo>
                    <a:cubicBezTo>
                      <a:pt x="1118521" y="4013538"/>
                      <a:pt x="1166336" y="3941529"/>
                      <a:pt x="1172528" y="3870091"/>
                    </a:cubicBezTo>
                    <a:lnTo>
                      <a:pt x="1302734" y="2047292"/>
                    </a:lnTo>
                    <a:cubicBezTo>
                      <a:pt x="1307497" y="1980807"/>
                      <a:pt x="1362742" y="1929372"/>
                      <a:pt x="1429417" y="1929372"/>
                    </a:cubicBezTo>
                    <a:cubicBezTo>
                      <a:pt x="1503045" y="1929372"/>
                      <a:pt x="1562862" y="1869460"/>
                      <a:pt x="1562862" y="1795927"/>
                    </a:cubicBezTo>
                    <a:lnTo>
                      <a:pt x="1562862" y="864001"/>
                    </a:lnTo>
                    <a:cubicBezTo>
                      <a:pt x="1562862" y="587776"/>
                      <a:pt x="1387126" y="339745"/>
                      <a:pt x="1125474" y="246876"/>
                    </a:cubicBezTo>
                    <a:cubicBezTo>
                      <a:pt x="1059371" y="223445"/>
                      <a:pt x="1024795" y="150769"/>
                      <a:pt x="1048226" y="84761"/>
                    </a:cubicBezTo>
                    <a:cubicBezTo>
                      <a:pt x="1071658" y="18657"/>
                      <a:pt x="1144333" y="-15918"/>
                      <a:pt x="1210437" y="7513"/>
                    </a:cubicBezTo>
                    <a:cubicBezTo>
                      <a:pt x="1573149" y="136291"/>
                      <a:pt x="1816798" y="480429"/>
                      <a:pt x="1816798" y="864001"/>
                    </a:cubicBezTo>
                    <a:lnTo>
                      <a:pt x="1816798" y="1795927"/>
                    </a:lnTo>
                    <a:cubicBezTo>
                      <a:pt x="1816798" y="1967853"/>
                      <a:pt x="1704213" y="2113967"/>
                      <a:pt x="1548956" y="2164449"/>
                    </a:cubicBezTo>
                    <a:lnTo>
                      <a:pt x="1425797" y="3889141"/>
                    </a:lnTo>
                    <a:cubicBezTo>
                      <a:pt x="1425797" y="3889617"/>
                      <a:pt x="1425797" y="3890093"/>
                      <a:pt x="1425702" y="3890665"/>
                    </a:cubicBezTo>
                    <a:cubicBezTo>
                      <a:pt x="1407795" y="4105549"/>
                      <a:pt x="1241393" y="4267569"/>
                      <a:pt x="1038701" y="4267569"/>
                    </a:cubicBezTo>
                    <a:close/>
                    <a:moveTo>
                      <a:pt x="1299115" y="3880092"/>
                    </a:moveTo>
                    <a:lnTo>
                      <a:pt x="1299115" y="3880092"/>
                    </a:lnTo>
                    <a:lnTo>
                      <a:pt x="1299115" y="388009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4" name="Google Shape;164;p4"/>
              <p:cNvSpPr/>
              <p:nvPr/>
            </p:nvSpPr>
            <p:spPr>
              <a:xfrm>
                <a:off x="5307234" y="1344548"/>
                <a:ext cx="1167955" cy="1396460"/>
              </a:xfrm>
              <a:custGeom>
                <a:rect b="b" l="l" r="r" t="t"/>
                <a:pathLst>
                  <a:path extrusionOk="0" h="1396460" w="1167955">
                    <a:moveTo>
                      <a:pt x="583978" y="1396460"/>
                    </a:moveTo>
                    <a:cubicBezTo>
                      <a:pt x="262033" y="1396460"/>
                      <a:pt x="0" y="1134523"/>
                      <a:pt x="0" y="812483"/>
                    </a:cubicBezTo>
                    <a:lnTo>
                      <a:pt x="0" y="583978"/>
                    </a:lnTo>
                    <a:cubicBezTo>
                      <a:pt x="0" y="262033"/>
                      <a:pt x="261938" y="0"/>
                      <a:pt x="583978" y="0"/>
                    </a:cubicBezTo>
                    <a:cubicBezTo>
                      <a:pt x="906018" y="0"/>
                      <a:pt x="1167956" y="261938"/>
                      <a:pt x="1167956" y="583978"/>
                    </a:cubicBezTo>
                    <a:lnTo>
                      <a:pt x="1167956" y="812483"/>
                    </a:lnTo>
                    <a:cubicBezTo>
                      <a:pt x="1167956" y="1134427"/>
                      <a:pt x="906018" y="1396460"/>
                      <a:pt x="583978" y="1396460"/>
                    </a:cubicBezTo>
                    <a:close/>
                    <a:moveTo>
                      <a:pt x="583978" y="254127"/>
                    </a:moveTo>
                    <a:cubicBezTo>
                      <a:pt x="402050" y="254127"/>
                      <a:pt x="254032" y="402146"/>
                      <a:pt x="254032" y="584073"/>
                    </a:cubicBezTo>
                    <a:lnTo>
                      <a:pt x="254032" y="812578"/>
                    </a:lnTo>
                    <a:cubicBezTo>
                      <a:pt x="254032" y="994505"/>
                      <a:pt x="402050" y="1142524"/>
                      <a:pt x="583978" y="1142524"/>
                    </a:cubicBezTo>
                    <a:cubicBezTo>
                      <a:pt x="765905" y="1142524"/>
                      <a:pt x="913924" y="994505"/>
                      <a:pt x="913924" y="812578"/>
                    </a:cubicBezTo>
                    <a:lnTo>
                      <a:pt x="913924" y="584073"/>
                    </a:lnTo>
                    <a:cubicBezTo>
                      <a:pt x="913924" y="402146"/>
                      <a:pt x="765905" y="254127"/>
                      <a:pt x="583978" y="25412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5" name="Google Shape;165;p4"/>
              <p:cNvSpPr/>
              <p:nvPr/>
            </p:nvSpPr>
            <p:spPr>
              <a:xfrm>
                <a:off x="3173348" y="3472148"/>
                <a:ext cx="1651158" cy="3206685"/>
              </a:xfrm>
              <a:custGeom>
                <a:rect b="b" l="l" r="r" t="t"/>
                <a:pathLst>
                  <a:path extrusionOk="0" h="3206685" w="1651158">
                    <a:moveTo>
                      <a:pt x="942023" y="3206495"/>
                    </a:moveTo>
                    <a:lnTo>
                      <a:pt x="709136" y="3206495"/>
                    </a:lnTo>
                    <a:cubicBezTo>
                      <a:pt x="520827" y="3206495"/>
                      <a:pt x="366332" y="3056381"/>
                      <a:pt x="349758" y="2857214"/>
                    </a:cubicBezTo>
                    <a:cubicBezTo>
                      <a:pt x="330518" y="2626423"/>
                      <a:pt x="310896" y="2460593"/>
                      <a:pt x="291941" y="2300192"/>
                    </a:cubicBezTo>
                    <a:cubicBezTo>
                      <a:pt x="275463" y="2160936"/>
                      <a:pt x="258509" y="2017585"/>
                      <a:pt x="241649" y="1831466"/>
                    </a:cubicBezTo>
                    <a:cubicBezTo>
                      <a:pt x="101155" y="1782508"/>
                      <a:pt x="0" y="1648586"/>
                      <a:pt x="0" y="1491614"/>
                    </a:cubicBezTo>
                    <a:lnTo>
                      <a:pt x="0" y="785621"/>
                    </a:lnTo>
                    <a:cubicBezTo>
                      <a:pt x="0" y="437102"/>
                      <a:pt x="221456" y="124300"/>
                      <a:pt x="551021" y="7333"/>
                    </a:cubicBezTo>
                    <a:cubicBezTo>
                      <a:pt x="617125" y="-16098"/>
                      <a:pt x="689705" y="18478"/>
                      <a:pt x="713232" y="84581"/>
                    </a:cubicBezTo>
                    <a:cubicBezTo>
                      <a:pt x="736664" y="150685"/>
                      <a:pt x="702088" y="223265"/>
                      <a:pt x="635984" y="246792"/>
                    </a:cubicBezTo>
                    <a:cubicBezTo>
                      <a:pt x="407480" y="327850"/>
                      <a:pt x="254032" y="544448"/>
                      <a:pt x="254032" y="785717"/>
                    </a:cubicBezTo>
                    <a:lnTo>
                      <a:pt x="254032" y="1491710"/>
                    </a:lnTo>
                    <a:cubicBezTo>
                      <a:pt x="254032" y="1550098"/>
                      <a:pt x="301466" y="1597532"/>
                      <a:pt x="359855" y="1597532"/>
                    </a:cubicBezTo>
                    <a:cubicBezTo>
                      <a:pt x="425863" y="1597532"/>
                      <a:pt x="480917" y="1648205"/>
                      <a:pt x="486442" y="1714023"/>
                    </a:cubicBezTo>
                    <a:cubicBezTo>
                      <a:pt x="505682" y="1944528"/>
                      <a:pt x="525209" y="2110263"/>
                      <a:pt x="544163" y="2270474"/>
                    </a:cubicBezTo>
                    <a:cubicBezTo>
                      <a:pt x="563404" y="2433065"/>
                      <a:pt x="583216" y="2601086"/>
                      <a:pt x="602837" y="2836259"/>
                    </a:cubicBezTo>
                    <a:cubicBezTo>
                      <a:pt x="607600" y="2894075"/>
                      <a:pt x="645700" y="2952654"/>
                      <a:pt x="709136" y="2952654"/>
                    </a:cubicBezTo>
                    <a:lnTo>
                      <a:pt x="942023" y="2952654"/>
                    </a:lnTo>
                    <a:cubicBezTo>
                      <a:pt x="1005459" y="2952654"/>
                      <a:pt x="1043464" y="2894075"/>
                      <a:pt x="1048322" y="2836259"/>
                    </a:cubicBezTo>
                    <a:cubicBezTo>
                      <a:pt x="1048322" y="2835402"/>
                      <a:pt x="1048512" y="2834544"/>
                      <a:pt x="1048607" y="2833687"/>
                    </a:cubicBezTo>
                    <a:lnTo>
                      <a:pt x="1165003" y="1711452"/>
                    </a:lnTo>
                    <a:cubicBezTo>
                      <a:pt x="1171765" y="1646776"/>
                      <a:pt x="1226249" y="1597532"/>
                      <a:pt x="1291304" y="1597532"/>
                    </a:cubicBezTo>
                    <a:cubicBezTo>
                      <a:pt x="1349693" y="1597532"/>
                      <a:pt x="1397127" y="1550098"/>
                      <a:pt x="1397127" y="1491710"/>
                    </a:cubicBezTo>
                    <a:lnTo>
                      <a:pt x="1397127" y="785717"/>
                    </a:lnTo>
                    <a:cubicBezTo>
                      <a:pt x="1397127" y="544639"/>
                      <a:pt x="1243775" y="328136"/>
                      <a:pt x="1015460" y="246887"/>
                    </a:cubicBezTo>
                    <a:cubicBezTo>
                      <a:pt x="949357" y="223361"/>
                      <a:pt x="914876" y="150780"/>
                      <a:pt x="938403" y="84677"/>
                    </a:cubicBezTo>
                    <a:cubicBezTo>
                      <a:pt x="961930" y="18573"/>
                      <a:pt x="1034510" y="-15908"/>
                      <a:pt x="1100614" y="7619"/>
                    </a:cubicBezTo>
                    <a:cubicBezTo>
                      <a:pt x="1429893" y="124777"/>
                      <a:pt x="1651159" y="437387"/>
                      <a:pt x="1651159" y="785717"/>
                    </a:cubicBezTo>
                    <a:lnTo>
                      <a:pt x="1651159" y="1491710"/>
                    </a:lnTo>
                    <a:cubicBezTo>
                      <a:pt x="1651159" y="1649348"/>
                      <a:pt x="1549241" y="1783651"/>
                      <a:pt x="1407795" y="1832229"/>
                    </a:cubicBezTo>
                    <a:lnTo>
                      <a:pt x="1301306" y="2858833"/>
                    </a:lnTo>
                    <a:cubicBezTo>
                      <a:pt x="1284065" y="3057239"/>
                      <a:pt x="1129856" y="3206686"/>
                      <a:pt x="942023" y="320668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6" name="Google Shape;166;p4"/>
              <p:cNvSpPr/>
              <p:nvPr/>
            </p:nvSpPr>
            <p:spPr>
              <a:xfrm>
                <a:off x="3463384" y="2518409"/>
                <a:ext cx="1070991" cy="1275207"/>
              </a:xfrm>
              <a:custGeom>
                <a:rect b="b" l="l" r="r" t="t"/>
                <a:pathLst>
                  <a:path extrusionOk="0" h="1275207" w="1070991">
                    <a:moveTo>
                      <a:pt x="535496" y="1275207"/>
                    </a:moveTo>
                    <a:cubicBezTo>
                      <a:pt x="240221" y="1275207"/>
                      <a:pt x="0" y="1034987"/>
                      <a:pt x="0" y="739712"/>
                    </a:cubicBezTo>
                    <a:lnTo>
                      <a:pt x="0" y="535496"/>
                    </a:lnTo>
                    <a:cubicBezTo>
                      <a:pt x="0" y="240221"/>
                      <a:pt x="240221" y="0"/>
                      <a:pt x="535496" y="0"/>
                    </a:cubicBezTo>
                    <a:cubicBezTo>
                      <a:pt x="830771" y="0"/>
                      <a:pt x="1070991" y="240221"/>
                      <a:pt x="1070991" y="535496"/>
                    </a:cubicBezTo>
                    <a:lnTo>
                      <a:pt x="1070991" y="739712"/>
                    </a:lnTo>
                    <a:cubicBezTo>
                      <a:pt x="1070991" y="1034987"/>
                      <a:pt x="830771" y="1275207"/>
                      <a:pt x="535496" y="1275207"/>
                    </a:cubicBezTo>
                    <a:close/>
                    <a:moveTo>
                      <a:pt x="535496" y="254032"/>
                    </a:moveTo>
                    <a:cubicBezTo>
                      <a:pt x="380333" y="254032"/>
                      <a:pt x="254032" y="380333"/>
                      <a:pt x="254032" y="535496"/>
                    </a:cubicBezTo>
                    <a:lnTo>
                      <a:pt x="254032" y="739712"/>
                    </a:lnTo>
                    <a:cubicBezTo>
                      <a:pt x="254032" y="894874"/>
                      <a:pt x="380333" y="1021175"/>
                      <a:pt x="535496" y="1021175"/>
                    </a:cubicBezTo>
                    <a:cubicBezTo>
                      <a:pt x="690658" y="1021175"/>
                      <a:pt x="816959" y="894874"/>
                      <a:pt x="816959" y="739712"/>
                    </a:cubicBezTo>
                    <a:lnTo>
                      <a:pt x="816959" y="535496"/>
                    </a:lnTo>
                    <a:cubicBezTo>
                      <a:pt x="816959" y="380333"/>
                      <a:pt x="690658" y="254032"/>
                      <a:pt x="535496" y="25403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67" name="Google Shape;167;p4"/>
              <p:cNvSpPr/>
              <p:nvPr/>
            </p:nvSpPr>
            <p:spPr>
              <a:xfrm>
                <a:off x="6956392" y="2861023"/>
                <a:ext cx="253936" cy="253936"/>
              </a:xfrm>
              <a:custGeom>
                <a:rect b="b" l="l" r="r" t="t"/>
                <a:pathLst>
                  <a:path extrusionOk="0" h="253936" w="253936">
                    <a:moveTo>
                      <a:pt x="127064" y="253937"/>
                    </a:moveTo>
                    <a:cubicBezTo>
                      <a:pt x="56960" y="253937"/>
                      <a:pt x="0" y="197072"/>
                      <a:pt x="0" y="126968"/>
                    </a:cubicBezTo>
                    <a:cubicBezTo>
                      <a:pt x="0" y="56864"/>
                      <a:pt x="56769" y="0"/>
                      <a:pt x="126968" y="0"/>
                    </a:cubicBezTo>
                    <a:lnTo>
                      <a:pt x="126968" y="0"/>
                    </a:lnTo>
                    <a:cubicBezTo>
                      <a:pt x="197072" y="0"/>
                      <a:pt x="253937" y="56864"/>
                      <a:pt x="253937" y="126968"/>
                    </a:cubicBezTo>
                    <a:cubicBezTo>
                      <a:pt x="253937" y="197072"/>
                      <a:pt x="197072" y="253937"/>
                      <a:pt x="126968" y="25393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168" name="Google Shape;168;p4"/>
          <p:cNvGrpSpPr/>
          <p:nvPr/>
        </p:nvGrpSpPr>
        <p:grpSpPr>
          <a:xfrm>
            <a:off x="6996852" y="2548210"/>
            <a:ext cx="924562" cy="924564"/>
            <a:chOff x="6996852" y="2548210"/>
            <a:chExt cx="924562" cy="924564"/>
          </a:xfrm>
        </p:grpSpPr>
        <p:sp>
          <p:nvSpPr>
            <p:cNvPr id="169" name="Google Shape;169;p4"/>
            <p:cNvSpPr/>
            <p:nvPr/>
          </p:nvSpPr>
          <p:spPr>
            <a:xfrm>
              <a:off x="6996852" y="2548210"/>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70" name="Google Shape;170;p4"/>
            <p:cNvSpPr/>
            <p:nvPr/>
          </p:nvSpPr>
          <p:spPr>
            <a:xfrm>
              <a:off x="7179566" y="2730984"/>
              <a:ext cx="559134" cy="559016"/>
            </a:xfrm>
            <a:custGeom>
              <a:rect b="b" l="l" r="r" t="t"/>
              <a:pathLst>
                <a:path extrusionOk="0" h="4876731" w="4877761">
                  <a:moveTo>
                    <a:pt x="986109" y="3791156"/>
                  </a:moveTo>
                  <a:cubicBezTo>
                    <a:pt x="396291" y="3599569"/>
                    <a:pt x="0" y="3053865"/>
                    <a:pt x="0" y="2433242"/>
                  </a:cubicBezTo>
                  <a:cubicBezTo>
                    <a:pt x="0" y="1646126"/>
                    <a:pt x="640365" y="1005762"/>
                    <a:pt x="1427480" y="1005762"/>
                  </a:cubicBezTo>
                  <a:cubicBezTo>
                    <a:pt x="1837548" y="1005762"/>
                    <a:pt x="2228230" y="1182434"/>
                    <a:pt x="2499370" y="1490485"/>
                  </a:cubicBezTo>
                  <a:cubicBezTo>
                    <a:pt x="2529027" y="1524186"/>
                    <a:pt x="2525756" y="1575544"/>
                    <a:pt x="2492055" y="1605202"/>
                  </a:cubicBezTo>
                  <a:cubicBezTo>
                    <a:pt x="2458354" y="1634859"/>
                    <a:pt x="2406996" y="1631587"/>
                    <a:pt x="2377339" y="1597897"/>
                  </a:cubicBezTo>
                  <a:cubicBezTo>
                    <a:pt x="2137054" y="1324897"/>
                    <a:pt x="1790842" y="1168332"/>
                    <a:pt x="1427470" y="1168332"/>
                  </a:cubicBezTo>
                  <a:cubicBezTo>
                    <a:pt x="729996" y="1168332"/>
                    <a:pt x="162550" y="1735768"/>
                    <a:pt x="162550" y="2433252"/>
                  </a:cubicBezTo>
                  <a:cubicBezTo>
                    <a:pt x="162550" y="2983223"/>
                    <a:pt x="513690" y="3466798"/>
                    <a:pt x="1036320" y="3636562"/>
                  </a:cubicBezTo>
                  <a:cubicBezTo>
                    <a:pt x="1137260" y="3669327"/>
                    <a:pt x="1089975" y="3824908"/>
                    <a:pt x="986109" y="3791156"/>
                  </a:cubicBezTo>
                  <a:close/>
                  <a:moveTo>
                    <a:pt x="457200" y="2433242"/>
                  </a:moveTo>
                  <a:cubicBezTo>
                    <a:pt x="457200" y="3286865"/>
                    <a:pt x="1490086" y="3723897"/>
                    <a:pt x="2102775" y="3129964"/>
                  </a:cubicBezTo>
                  <a:cubicBezTo>
                    <a:pt x="2135002" y="3098722"/>
                    <a:pt x="2135805" y="3047261"/>
                    <a:pt x="2104563" y="3015023"/>
                  </a:cubicBezTo>
                  <a:cubicBezTo>
                    <a:pt x="2073331" y="2982796"/>
                    <a:pt x="2021860" y="2981993"/>
                    <a:pt x="1989623" y="3013235"/>
                  </a:cubicBezTo>
                  <a:cubicBezTo>
                    <a:pt x="1479763" y="3507519"/>
                    <a:pt x="619760" y="3144177"/>
                    <a:pt x="619760" y="2433242"/>
                  </a:cubicBezTo>
                  <a:cubicBezTo>
                    <a:pt x="619760" y="1721970"/>
                    <a:pt x="1476228" y="1361656"/>
                    <a:pt x="1985996" y="1849743"/>
                  </a:cubicBezTo>
                  <a:cubicBezTo>
                    <a:pt x="2018416" y="1880781"/>
                    <a:pt x="2069866" y="1879674"/>
                    <a:pt x="2100915" y="1847243"/>
                  </a:cubicBezTo>
                  <a:cubicBezTo>
                    <a:pt x="2131964" y="1814823"/>
                    <a:pt x="2130847" y="1763362"/>
                    <a:pt x="2098416" y="1732323"/>
                  </a:cubicBezTo>
                  <a:cubicBezTo>
                    <a:pt x="1486042" y="1145990"/>
                    <a:pt x="457200" y="1578796"/>
                    <a:pt x="457200" y="2433242"/>
                  </a:cubicBezTo>
                  <a:close/>
                  <a:moveTo>
                    <a:pt x="4419600" y="2433242"/>
                  </a:moveTo>
                  <a:cubicBezTo>
                    <a:pt x="4419600" y="1579619"/>
                    <a:pt x="3386714" y="1142586"/>
                    <a:pt x="2774026" y="1736520"/>
                  </a:cubicBezTo>
                  <a:cubicBezTo>
                    <a:pt x="2741798" y="1767762"/>
                    <a:pt x="2740995" y="1819222"/>
                    <a:pt x="2772237" y="1851460"/>
                  </a:cubicBezTo>
                  <a:cubicBezTo>
                    <a:pt x="2803480" y="1883687"/>
                    <a:pt x="2854940" y="1884490"/>
                    <a:pt x="2887177" y="1853248"/>
                  </a:cubicBezTo>
                  <a:cubicBezTo>
                    <a:pt x="3397037" y="1358974"/>
                    <a:pt x="4257040" y="1722316"/>
                    <a:pt x="4257040" y="2433242"/>
                  </a:cubicBezTo>
                  <a:cubicBezTo>
                    <a:pt x="4257040" y="3143812"/>
                    <a:pt x="3397210" y="3507672"/>
                    <a:pt x="2887177" y="3013246"/>
                  </a:cubicBezTo>
                  <a:cubicBezTo>
                    <a:pt x="2854950" y="2982003"/>
                    <a:pt x="2803489" y="2982806"/>
                    <a:pt x="2772237" y="3015034"/>
                  </a:cubicBezTo>
                  <a:cubicBezTo>
                    <a:pt x="2740995" y="3047261"/>
                    <a:pt x="2741788" y="3098722"/>
                    <a:pt x="2774026" y="3129974"/>
                  </a:cubicBezTo>
                  <a:cubicBezTo>
                    <a:pt x="3386531" y="3723734"/>
                    <a:pt x="4419600" y="3287230"/>
                    <a:pt x="4419600" y="2433242"/>
                  </a:cubicBezTo>
                  <a:close/>
                  <a:moveTo>
                    <a:pt x="4650883" y="1662250"/>
                  </a:moveTo>
                  <a:cubicBezTo>
                    <a:pt x="4507007" y="1438466"/>
                    <a:pt x="4304386" y="1259599"/>
                    <a:pt x="4064925" y="1144974"/>
                  </a:cubicBezTo>
                  <a:cubicBezTo>
                    <a:pt x="4024437" y="1125599"/>
                    <a:pt x="3975893" y="1142698"/>
                    <a:pt x="3956517" y="1183196"/>
                  </a:cubicBezTo>
                  <a:cubicBezTo>
                    <a:pt x="3937132" y="1223683"/>
                    <a:pt x="3954242" y="1272218"/>
                    <a:pt x="3994740" y="1291603"/>
                  </a:cubicBezTo>
                  <a:cubicBezTo>
                    <a:pt x="4431813" y="1500818"/>
                    <a:pt x="4714240" y="1948945"/>
                    <a:pt x="4714240" y="2433242"/>
                  </a:cubicBezTo>
                  <a:cubicBezTo>
                    <a:pt x="4714240" y="3130715"/>
                    <a:pt x="4146794" y="3698162"/>
                    <a:pt x="3449320" y="3698162"/>
                  </a:cubicBezTo>
                  <a:cubicBezTo>
                    <a:pt x="3085998" y="3698162"/>
                    <a:pt x="2739837" y="3541637"/>
                    <a:pt x="2499553" y="3268708"/>
                  </a:cubicBezTo>
                  <a:cubicBezTo>
                    <a:pt x="2470374" y="3235424"/>
                    <a:pt x="2420224" y="3231757"/>
                    <a:pt x="2386584" y="3259737"/>
                  </a:cubicBezTo>
                  <a:cubicBezTo>
                    <a:pt x="2344471" y="3294657"/>
                    <a:pt x="2028068" y="3698172"/>
                    <a:pt x="1427480" y="3698172"/>
                  </a:cubicBezTo>
                  <a:cubicBezTo>
                    <a:pt x="1371234" y="3698172"/>
                    <a:pt x="1331631" y="3754194"/>
                    <a:pt x="1351280" y="3807514"/>
                  </a:cubicBezTo>
                  <a:lnTo>
                    <a:pt x="1351280" y="4206172"/>
                  </a:lnTo>
                  <a:lnTo>
                    <a:pt x="1056640" y="4206172"/>
                  </a:lnTo>
                  <a:cubicBezTo>
                    <a:pt x="1011753" y="4206172"/>
                    <a:pt x="975360" y="4242565"/>
                    <a:pt x="975360" y="4287452"/>
                  </a:cubicBezTo>
                  <a:cubicBezTo>
                    <a:pt x="975360" y="4332339"/>
                    <a:pt x="1011753" y="4368732"/>
                    <a:pt x="1056640" y="4368732"/>
                  </a:cubicBezTo>
                  <a:lnTo>
                    <a:pt x="1351280" y="4368732"/>
                  </a:lnTo>
                  <a:lnTo>
                    <a:pt x="1351280" y="4795452"/>
                  </a:lnTo>
                  <a:cubicBezTo>
                    <a:pt x="1351280" y="4840339"/>
                    <a:pt x="1387673" y="4876732"/>
                    <a:pt x="1432560" y="4876732"/>
                  </a:cubicBezTo>
                  <a:cubicBezTo>
                    <a:pt x="1477447" y="4876732"/>
                    <a:pt x="1513840" y="4840339"/>
                    <a:pt x="1513840" y="4795452"/>
                  </a:cubicBezTo>
                  <a:lnTo>
                    <a:pt x="1513840" y="4368732"/>
                  </a:lnTo>
                  <a:lnTo>
                    <a:pt x="1808480" y="4368732"/>
                  </a:lnTo>
                  <a:cubicBezTo>
                    <a:pt x="1853367" y="4368732"/>
                    <a:pt x="1889760" y="4332339"/>
                    <a:pt x="1889760" y="4287452"/>
                  </a:cubicBezTo>
                  <a:cubicBezTo>
                    <a:pt x="1889760" y="4242565"/>
                    <a:pt x="1853367" y="4206172"/>
                    <a:pt x="1808480" y="4206172"/>
                  </a:cubicBezTo>
                  <a:lnTo>
                    <a:pt x="1513840" y="4206172"/>
                  </a:lnTo>
                  <a:lnTo>
                    <a:pt x="1513840" y="3858019"/>
                  </a:lnTo>
                  <a:cubicBezTo>
                    <a:pt x="1862480" y="3836876"/>
                    <a:pt x="2191634" y="3688347"/>
                    <a:pt x="2438400" y="3440921"/>
                  </a:cubicBezTo>
                  <a:cubicBezTo>
                    <a:pt x="2705466" y="3708697"/>
                    <a:pt x="3069021" y="3860732"/>
                    <a:pt x="3449320" y="3860732"/>
                  </a:cubicBezTo>
                  <a:cubicBezTo>
                    <a:pt x="4580596" y="3860722"/>
                    <a:pt x="5256154" y="2603726"/>
                    <a:pt x="4650883" y="1662250"/>
                  </a:cubicBezTo>
                  <a:close/>
                  <a:moveTo>
                    <a:pt x="2737561" y="1371715"/>
                  </a:moveTo>
                  <a:cubicBezTo>
                    <a:pt x="2752253" y="1371715"/>
                    <a:pt x="2767137" y="1367732"/>
                    <a:pt x="2780518" y="1359370"/>
                  </a:cubicBezTo>
                  <a:cubicBezTo>
                    <a:pt x="2980761" y="1234382"/>
                    <a:pt x="3212023" y="1168322"/>
                    <a:pt x="3449320" y="1168322"/>
                  </a:cubicBezTo>
                  <a:cubicBezTo>
                    <a:pt x="3504936" y="1168322"/>
                    <a:pt x="3535680" y="1127885"/>
                    <a:pt x="3535680" y="1087042"/>
                  </a:cubicBezTo>
                  <a:lnTo>
                    <a:pt x="3535680" y="277432"/>
                  </a:lnTo>
                  <a:cubicBezTo>
                    <a:pt x="3841029" y="571218"/>
                    <a:pt x="3836691" y="604452"/>
                    <a:pt x="3896360" y="604452"/>
                  </a:cubicBezTo>
                  <a:cubicBezTo>
                    <a:pt x="3968110" y="604452"/>
                    <a:pt x="4005194" y="517055"/>
                    <a:pt x="3953835" y="465697"/>
                  </a:cubicBezTo>
                  <a:cubicBezTo>
                    <a:pt x="3472312" y="-15593"/>
                    <a:pt x="3507324" y="18067"/>
                    <a:pt x="3495284" y="11047"/>
                  </a:cubicBezTo>
                  <a:cubicBezTo>
                    <a:pt x="3462813" y="-7912"/>
                    <a:pt x="3422335" y="-1684"/>
                    <a:pt x="3396925" y="23726"/>
                  </a:cubicBezTo>
                  <a:lnTo>
                    <a:pt x="2954965" y="465686"/>
                  </a:lnTo>
                  <a:cubicBezTo>
                    <a:pt x="2923215" y="497426"/>
                    <a:pt x="2923215" y="548887"/>
                    <a:pt x="2954965" y="580627"/>
                  </a:cubicBezTo>
                  <a:cubicBezTo>
                    <a:pt x="2986705" y="612377"/>
                    <a:pt x="3038165" y="612377"/>
                    <a:pt x="3069905" y="580627"/>
                  </a:cubicBezTo>
                  <a:lnTo>
                    <a:pt x="3373120" y="277432"/>
                  </a:lnTo>
                  <a:lnTo>
                    <a:pt x="3373120" y="1007997"/>
                  </a:lnTo>
                  <a:cubicBezTo>
                    <a:pt x="3132227" y="1020778"/>
                    <a:pt x="2899014" y="1093778"/>
                    <a:pt x="2694452" y="1221469"/>
                  </a:cubicBezTo>
                  <a:cubicBezTo>
                    <a:pt x="2625365" y="1264588"/>
                    <a:pt x="2656027" y="1371715"/>
                    <a:pt x="2737561" y="1371715"/>
                  </a:cubicBezTo>
                  <a:close/>
                  <a:moveTo>
                    <a:pt x="1960880" y="2184322"/>
                  </a:moveTo>
                  <a:cubicBezTo>
                    <a:pt x="1960880" y="2229209"/>
                    <a:pt x="1997273" y="2265602"/>
                    <a:pt x="2042160" y="2265602"/>
                  </a:cubicBezTo>
                  <a:lnTo>
                    <a:pt x="2834640" y="2265602"/>
                  </a:lnTo>
                  <a:cubicBezTo>
                    <a:pt x="2879527" y="2265602"/>
                    <a:pt x="2915920" y="2229209"/>
                    <a:pt x="2915920" y="2184322"/>
                  </a:cubicBezTo>
                  <a:cubicBezTo>
                    <a:pt x="2915920" y="2139435"/>
                    <a:pt x="2879527" y="2103042"/>
                    <a:pt x="2834640" y="2103042"/>
                  </a:cubicBezTo>
                  <a:lnTo>
                    <a:pt x="2042160" y="2103042"/>
                  </a:lnTo>
                  <a:cubicBezTo>
                    <a:pt x="1997273" y="2103042"/>
                    <a:pt x="1960880" y="2139435"/>
                    <a:pt x="1960880" y="2184322"/>
                  </a:cubicBezTo>
                  <a:close/>
                  <a:moveTo>
                    <a:pt x="2915920" y="2692322"/>
                  </a:moveTo>
                  <a:cubicBezTo>
                    <a:pt x="2915920" y="2647435"/>
                    <a:pt x="2879527" y="2611042"/>
                    <a:pt x="2834640" y="2611042"/>
                  </a:cubicBezTo>
                  <a:lnTo>
                    <a:pt x="2042160" y="2611042"/>
                  </a:lnTo>
                  <a:cubicBezTo>
                    <a:pt x="1997273" y="2611042"/>
                    <a:pt x="1960880" y="2647435"/>
                    <a:pt x="1960880" y="2692322"/>
                  </a:cubicBezTo>
                  <a:cubicBezTo>
                    <a:pt x="1960880" y="2737209"/>
                    <a:pt x="1997273" y="2773602"/>
                    <a:pt x="2042160" y="2773602"/>
                  </a:cubicBezTo>
                  <a:lnTo>
                    <a:pt x="2834640" y="2773602"/>
                  </a:lnTo>
                  <a:cubicBezTo>
                    <a:pt x="2879527" y="2773602"/>
                    <a:pt x="2915920" y="2737209"/>
                    <a:pt x="2915920" y="269232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71" name="Google Shape;171;p4"/>
          <p:cNvGrpSpPr/>
          <p:nvPr/>
        </p:nvGrpSpPr>
        <p:grpSpPr>
          <a:xfrm>
            <a:off x="9723118" y="2548210"/>
            <a:ext cx="924562" cy="924564"/>
            <a:chOff x="9723118" y="2548210"/>
            <a:chExt cx="924562" cy="924564"/>
          </a:xfrm>
        </p:grpSpPr>
        <p:sp>
          <p:nvSpPr>
            <p:cNvPr id="172" name="Google Shape;172;p4"/>
            <p:cNvSpPr/>
            <p:nvPr/>
          </p:nvSpPr>
          <p:spPr>
            <a:xfrm>
              <a:off x="9723118" y="2548210"/>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173" name="Google Shape;173;p4"/>
            <p:cNvGrpSpPr/>
            <p:nvPr/>
          </p:nvGrpSpPr>
          <p:grpSpPr>
            <a:xfrm>
              <a:off x="9897393" y="2705525"/>
              <a:ext cx="616652" cy="559134"/>
              <a:chOff x="3657600" y="1217875"/>
              <a:chExt cx="4873208" cy="4418655"/>
            </a:xfrm>
          </p:grpSpPr>
          <p:sp>
            <p:nvSpPr>
              <p:cNvPr id="174" name="Google Shape;174;p4"/>
              <p:cNvSpPr/>
              <p:nvPr/>
            </p:nvSpPr>
            <p:spPr>
              <a:xfrm>
                <a:off x="5698769" y="2541432"/>
                <a:ext cx="473589" cy="592811"/>
              </a:xfrm>
              <a:custGeom>
                <a:rect b="b" l="l" r="r" t="t"/>
                <a:pathLst>
                  <a:path extrusionOk="0" h="592811" w="473589">
                    <a:moveTo>
                      <a:pt x="392140" y="592811"/>
                    </a:moveTo>
                    <a:cubicBezTo>
                      <a:pt x="437120" y="592811"/>
                      <a:pt x="473589" y="556342"/>
                      <a:pt x="473589" y="511361"/>
                    </a:cubicBezTo>
                    <a:lnTo>
                      <a:pt x="473589" y="81450"/>
                    </a:lnTo>
                    <a:cubicBezTo>
                      <a:pt x="473589" y="36469"/>
                      <a:pt x="437120" y="0"/>
                      <a:pt x="392140" y="0"/>
                    </a:cubicBezTo>
                    <a:lnTo>
                      <a:pt x="81450" y="0"/>
                    </a:lnTo>
                    <a:cubicBezTo>
                      <a:pt x="36469" y="0"/>
                      <a:pt x="0" y="36469"/>
                      <a:pt x="0" y="81450"/>
                    </a:cubicBezTo>
                    <a:cubicBezTo>
                      <a:pt x="0" y="126430"/>
                      <a:pt x="36469" y="162899"/>
                      <a:pt x="81450" y="162899"/>
                    </a:cubicBezTo>
                    <a:lnTo>
                      <a:pt x="310690" y="162899"/>
                    </a:lnTo>
                    <a:lnTo>
                      <a:pt x="310690" y="511361"/>
                    </a:lnTo>
                    <a:cubicBezTo>
                      <a:pt x="310690" y="556352"/>
                      <a:pt x="347159" y="592811"/>
                      <a:pt x="392140" y="59281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75" name="Google Shape;175;p4"/>
              <p:cNvSpPr/>
              <p:nvPr/>
            </p:nvSpPr>
            <p:spPr>
              <a:xfrm>
                <a:off x="6477795" y="1930559"/>
                <a:ext cx="855221" cy="1372498"/>
              </a:xfrm>
              <a:custGeom>
                <a:rect b="b" l="l" r="r" t="t"/>
                <a:pathLst>
                  <a:path extrusionOk="0" h="1372498" w="855221">
                    <a:moveTo>
                      <a:pt x="773772" y="1067062"/>
                    </a:moveTo>
                    <a:cubicBezTo>
                      <a:pt x="818753" y="1067062"/>
                      <a:pt x="855222" y="1030593"/>
                      <a:pt x="855222" y="985613"/>
                    </a:cubicBezTo>
                    <a:lnTo>
                      <a:pt x="855222" y="81450"/>
                    </a:lnTo>
                    <a:cubicBezTo>
                      <a:pt x="855222" y="36469"/>
                      <a:pt x="818753" y="0"/>
                      <a:pt x="773772" y="0"/>
                    </a:cubicBezTo>
                    <a:lnTo>
                      <a:pt x="81450" y="0"/>
                    </a:lnTo>
                    <a:cubicBezTo>
                      <a:pt x="36469" y="0"/>
                      <a:pt x="0" y="36469"/>
                      <a:pt x="0" y="81450"/>
                    </a:cubicBezTo>
                    <a:lnTo>
                      <a:pt x="0" y="1291049"/>
                    </a:lnTo>
                    <a:cubicBezTo>
                      <a:pt x="0" y="1336030"/>
                      <a:pt x="36469" y="1372499"/>
                      <a:pt x="81450" y="1372499"/>
                    </a:cubicBezTo>
                    <a:cubicBezTo>
                      <a:pt x="126430" y="1372499"/>
                      <a:pt x="162899" y="1336030"/>
                      <a:pt x="162899" y="1291049"/>
                    </a:cubicBezTo>
                    <a:lnTo>
                      <a:pt x="162899" y="162910"/>
                    </a:lnTo>
                    <a:lnTo>
                      <a:pt x="692322" y="162910"/>
                    </a:lnTo>
                    <a:lnTo>
                      <a:pt x="692322" y="985623"/>
                    </a:lnTo>
                    <a:cubicBezTo>
                      <a:pt x="692322" y="1030603"/>
                      <a:pt x="728791" y="1067062"/>
                      <a:pt x="773772" y="106706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76" name="Google Shape;176;p4"/>
              <p:cNvSpPr/>
              <p:nvPr/>
            </p:nvSpPr>
            <p:spPr>
              <a:xfrm>
                <a:off x="5328336" y="1217875"/>
                <a:ext cx="3202472" cy="3202498"/>
              </a:xfrm>
              <a:custGeom>
                <a:rect b="b" l="l" r="r" t="t"/>
                <a:pathLst>
                  <a:path extrusionOk="0" h="3202498" w="3202472">
                    <a:moveTo>
                      <a:pt x="3121142" y="2655799"/>
                    </a:moveTo>
                    <a:lnTo>
                      <a:pt x="2552511" y="2147024"/>
                    </a:lnTo>
                    <a:cubicBezTo>
                      <a:pt x="2518984" y="2117020"/>
                      <a:pt x="2467488" y="2119901"/>
                      <a:pt x="2437504" y="2153408"/>
                    </a:cubicBezTo>
                    <a:cubicBezTo>
                      <a:pt x="2407510" y="2186934"/>
                      <a:pt x="2410371" y="2238421"/>
                      <a:pt x="2443888" y="2268415"/>
                    </a:cubicBezTo>
                    <a:lnTo>
                      <a:pt x="3012518" y="2777190"/>
                    </a:lnTo>
                    <a:cubicBezTo>
                      <a:pt x="3047196" y="2808212"/>
                      <a:pt x="3049089" y="2862193"/>
                      <a:pt x="3015807" y="2895485"/>
                    </a:cubicBezTo>
                    <a:lnTo>
                      <a:pt x="2895485" y="3015807"/>
                    </a:lnTo>
                    <a:cubicBezTo>
                      <a:pt x="2862040" y="3049232"/>
                      <a:pt x="2808080" y="3047053"/>
                      <a:pt x="2777190" y="3012519"/>
                    </a:cubicBezTo>
                    <a:lnTo>
                      <a:pt x="2031406" y="2178983"/>
                    </a:lnTo>
                    <a:cubicBezTo>
                      <a:pt x="2307572" y="1945416"/>
                      <a:pt x="2470135" y="1598929"/>
                      <a:pt x="2470135" y="1235062"/>
                    </a:cubicBezTo>
                    <a:cubicBezTo>
                      <a:pt x="2470135" y="554041"/>
                      <a:pt x="1916094" y="0"/>
                      <a:pt x="1235072" y="0"/>
                    </a:cubicBezTo>
                    <a:cubicBezTo>
                      <a:pt x="554051" y="0"/>
                      <a:pt x="0" y="554051"/>
                      <a:pt x="0" y="1235073"/>
                    </a:cubicBezTo>
                    <a:cubicBezTo>
                      <a:pt x="0" y="2002033"/>
                      <a:pt x="691437" y="2581884"/>
                      <a:pt x="1445691" y="2452236"/>
                    </a:cubicBezTo>
                    <a:cubicBezTo>
                      <a:pt x="1490020" y="2444611"/>
                      <a:pt x="1519780" y="2402501"/>
                      <a:pt x="1512164" y="2358162"/>
                    </a:cubicBezTo>
                    <a:cubicBezTo>
                      <a:pt x="1504539" y="2313823"/>
                      <a:pt x="1462378" y="2284053"/>
                      <a:pt x="1418090" y="2291689"/>
                    </a:cubicBezTo>
                    <a:cubicBezTo>
                      <a:pt x="762705" y="2404354"/>
                      <a:pt x="162899" y="1900486"/>
                      <a:pt x="162899" y="1235073"/>
                    </a:cubicBezTo>
                    <a:cubicBezTo>
                      <a:pt x="162899" y="643880"/>
                      <a:pt x="643870" y="162910"/>
                      <a:pt x="1235072" y="162910"/>
                    </a:cubicBezTo>
                    <a:cubicBezTo>
                      <a:pt x="1826265" y="162910"/>
                      <a:pt x="2307236" y="643880"/>
                      <a:pt x="2307236" y="1235073"/>
                    </a:cubicBezTo>
                    <a:cubicBezTo>
                      <a:pt x="2307236" y="1576988"/>
                      <a:pt x="2141974" y="1901362"/>
                      <a:pt x="1865106" y="2102746"/>
                    </a:cubicBezTo>
                    <a:cubicBezTo>
                      <a:pt x="1826845" y="2130571"/>
                      <a:pt x="1820054" y="2185417"/>
                      <a:pt x="1851097" y="2221642"/>
                    </a:cubicBezTo>
                    <a:cubicBezTo>
                      <a:pt x="1855210" y="2226437"/>
                      <a:pt x="2640059" y="3103569"/>
                      <a:pt x="2655789" y="3121152"/>
                    </a:cubicBezTo>
                    <a:cubicBezTo>
                      <a:pt x="2748958" y="3225275"/>
                      <a:pt x="2911276" y="3230397"/>
                      <a:pt x="3010666" y="3130997"/>
                    </a:cubicBezTo>
                    <a:lnTo>
                      <a:pt x="3130987" y="3010676"/>
                    </a:lnTo>
                    <a:cubicBezTo>
                      <a:pt x="3230060" y="2911602"/>
                      <a:pt x="3225570" y="2749243"/>
                      <a:pt x="3121142" y="265579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177" name="Google Shape;177;p4"/>
              <p:cNvSpPr/>
              <p:nvPr/>
            </p:nvSpPr>
            <p:spPr>
              <a:xfrm>
                <a:off x="3657600" y="3152305"/>
                <a:ext cx="4174296" cy="2484225"/>
              </a:xfrm>
              <a:custGeom>
                <a:rect b="b" l="l" r="r" t="t"/>
                <a:pathLst>
                  <a:path extrusionOk="0" h="2484225" w="4174296">
                    <a:moveTo>
                      <a:pt x="3929948" y="1893716"/>
                    </a:moveTo>
                    <a:lnTo>
                      <a:pt x="3675417" y="1893716"/>
                    </a:lnTo>
                    <a:lnTo>
                      <a:pt x="3675417" y="725503"/>
                    </a:lnTo>
                    <a:cubicBezTo>
                      <a:pt x="3675417" y="680522"/>
                      <a:pt x="3638948" y="644053"/>
                      <a:pt x="3593968" y="644053"/>
                    </a:cubicBezTo>
                    <a:cubicBezTo>
                      <a:pt x="3548987" y="644053"/>
                      <a:pt x="3512518" y="680522"/>
                      <a:pt x="3512518" y="725503"/>
                    </a:cubicBezTo>
                    <a:lnTo>
                      <a:pt x="3512518" y="1893716"/>
                    </a:lnTo>
                    <a:lnTo>
                      <a:pt x="2983095" y="1893716"/>
                    </a:lnTo>
                    <a:lnTo>
                      <a:pt x="2983095" y="760964"/>
                    </a:lnTo>
                    <a:cubicBezTo>
                      <a:pt x="2983095" y="715984"/>
                      <a:pt x="2946626" y="679514"/>
                      <a:pt x="2901645" y="679514"/>
                    </a:cubicBezTo>
                    <a:cubicBezTo>
                      <a:pt x="2856665" y="679514"/>
                      <a:pt x="2820196" y="715984"/>
                      <a:pt x="2820196" y="760964"/>
                    </a:cubicBezTo>
                    <a:lnTo>
                      <a:pt x="2820196" y="1893705"/>
                    </a:lnTo>
                    <a:lnTo>
                      <a:pt x="2514759" y="1893705"/>
                    </a:lnTo>
                    <a:lnTo>
                      <a:pt x="2514759" y="693972"/>
                    </a:lnTo>
                    <a:cubicBezTo>
                      <a:pt x="2514759" y="648991"/>
                      <a:pt x="2478290" y="612522"/>
                      <a:pt x="2433310" y="612522"/>
                    </a:cubicBezTo>
                    <a:cubicBezTo>
                      <a:pt x="2388329" y="612522"/>
                      <a:pt x="2351860" y="648991"/>
                      <a:pt x="2351860" y="693972"/>
                    </a:cubicBezTo>
                    <a:lnTo>
                      <a:pt x="2351860" y="1893716"/>
                    </a:lnTo>
                    <a:lnTo>
                      <a:pt x="1822437" y="1893716"/>
                    </a:lnTo>
                    <a:lnTo>
                      <a:pt x="1822437" y="252565"/>
                    </a:lnTo>
                    <a:cubicBezTo>
                      <a:pt x="1822437" y="207585"/>
                      <a:pt x="1785968" y="171116"/>
                      <a:pt x="1740987" y="171116"/>
                    </a:cubicBezTo>
                    <a:cubicBezTo>
                      <a:pt x="1696007" y="171116"/>
                      <a:pt x="1659537" y="207585"/>
                      <a:pt x="1659537" y="252565"/>
                    </a:cubicBezTo>
                    <a:lnTo>
                      <a:pt x="1659537" y="1893705"/>
                    </a:lnTo>
                    <a:lnTo>
                      <a:pt x="661779" y="1893705"/>
                    </a:lnTo>
                    <a:lnTo>
                      <a:pt x="661779" y="162899"/>
                    </a:lnTo>
                    <a:lnTo>
                      <a:pt x="1191202" y="162899"/>
                    </a:lnTo>
                    <a:lnTo>
                      <a:pt x="1191202" y="1557725"/>
                    </a:lnTo>
                    <a:cubicBezTo>
                      <a:pt x="1191202" y="1602706"/>
                      <a:pt x="1227671" y="1639175"/>
                      <a:pt x="1272651" y="1639175"/>
                    </a:cubicBezTo>
                    <a:cubicBezTo>
                      <a:pt x="1317632" y="1639175"/>
                      <a:pt x="1354101" y="1602706"/>
                      <a:pt x="1354101" y="1557725"/>
                    </a:cubicBezTo>
                    <a:lnTo>
                      <a:pt x="1354101" y="81450"/>
                    </a:lnTo>
                    <a:cubicBezTo>
                      <a:pt x="1354101" y="36469"/>
                      <a:pt x="1317632" y="0"/>
                      <a:pt x="1272651" y="0"/>
                    </a:cubicBezTo>
                    <a:lnTo>
                      <a:pt x="580329" y="0"/>
                    </a:lnTo>
                    <a:cubicBezTo>
                      <a:pt x="535348" y="0"/>
                      <a:pt x="498879" y="36469"/>
                      <a:pt x="498879" y="81450"/>
                    </a:cubicBezTo>
                    <a:lnTo>
                      <a:pt x="498879" y="1975155"/>
                    </a:lnTo>
                    <a:cubicBezTo>
                      <a:pt x="498879" y="2020136"/>
                      <a:pt x="535348" y="2056605"/>
                      <a:pt x="580329" y="2056605"/>
                    </a:cubicBezTo>
                    <a:lnTo>
                      <a:pt x="3929948" y="2056605"/>
                    </a:lnTo>
                    <a:cubicBezTo>
                      <a:pt x="3974857" y="2056605"/>
                      <a:pt x="4011397" y="2093145"/>
                      <a:pt x="4011397" y="2138054"/>
                    </a:cubicBezTo>
                    <a:lnTo>
                      <a:pt x="4011397" y="2239867"/>
                    </a:lnTo>
                    <a:cubicBezTo>
                      <a:pt x="4011397" y="2284776"/>
                      <a:pt x="3974857" y="2321316"/>
                      <a:pt x="3929948" y="2321316"/>
                    </a:cubicBezTo>
                    <a:lnTo>
                      <a:pt x="244349" y="2321316"/>
                    </a:lnTo>
                    <a:cubicBezTo>
                      <a:pt x="199440" y="2321316"/>
                      <a:pt x="162899" y="2284776"/>
                      <a:pt x="162899" y="2239867"/>
                    </a:cubicBezTo>
                    <a:lnTo>
                      <a:pt x="162899" y="2138054"/>
                    </a:lnTo>
                    <a:cubicBezTo>
                      <a:pt x="162899" y="2120736"/>
                      <a:pt x="168245" y="2104222"/>
                      <a:pt x="178354" y="2090304"/>
                    </a:cubicBezTo>
                    <a:cubicBezTo>
                      <a:pt x="204785" y="2053907"/>
                      <a:pt x="196711" y="2002970"/>
                      <a:pt x="160313" y="1976540"/>
                    </a:cubicBezTo>
                    <a:cubicBezTo>
                      <a:pt x="123905" y="1950109"/>
                      <a:pt x="72969" y="1958203"/>
                      <a:pt x="46548" y="1994581"/>
                    </a:cubicBezTo>
                    <a:cubicBezTo>
                      <a:pt x="16096" y="2036517"/>
                      <a:pt x="0" y="2086130"/>
                      <a:pt x="0" y="2138065"/>
                    </a:cubicBezTo>
                    <a:lnTo>
                      <a:pt x="0" y="2239877"/>
                    </a:lnTo>
                    <a:cubicBezTo>
                      <a:pt x="0" y="2374615"/>
                      <a:pt x="109611" y="2484226"/>
                      <a:pt x="244349" y="2484226"/>
                    </a:cubicBezTo>
                    <a:lnTo>
                      <a:pt x="3929948" y="2484226"/>
                    </a:lnTo>
                    <a:cubicBezTo>
                      <a:pt x="4064686" y="2484226"/>
                      <a:pt x="4174297" y="2374615"/>
                      <a:pt x="4174297" y="2239877"/>
                    </a:cubicBezTo>
                    <a:lnTo>
                      <a:pt x="4174297" y="2138065"/>
                    </a:lnTo>
                    <a:cubicBezTo>
                      <a:pt x="4174297" y="2003326"/>
                      <a:pt x="4064686" y="1893716"/>
                      <a:pt x="3929948" y="189371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9"/>
                                        </p:tgtEl>
                                        <p:attrNameLst>
                                          <p:attrName>style.visibility</p:attrName>
                                        </p:attrNameLst>
                                      </p:cBhvr>
                                      <p:to>
                                        <p:strVal val="visible"/>
                                      </p:to>
                                    </p:set>
                                    <p:animEffect filter="fade" transition="in">
                                      <p:cBhvr>
                                        <p:cTn dur="500"/>
                                        <p:tgtEl>
                                          <p:spTgt spid="139"/>
                                        </p:tgtEl>
                                      </p:cBhvr>
                                    </p:animEffect>
                                  </p:childTnLst>
                                </p:cTn>
                              </p:par>
                              <p:par>
                                <p:cTn fill="hold" nodeType="withEffect" presetClass="entr" presetID="10" presetSubtype="0">
                                  <p:stCondLst>
                                    <p:cond delay="0"/>
                                  </p:stCondLst>
                                  <p:childTnLst>
                                    <p:set>
                                      <p:cBhvr>
                                        <p:cTn dur="1" fill="hold">
                                          <p:stCondLst>
                                            <p:cond delay="0"/>
                                          </p:stCondLst>
                                        </p:cTn>
                                        <p:tgtEl>
                                          <p:spTgt spid="140"/>
                                        </p:tgtEl>
                                        <p:attrNameLst>
                                          <p:attrName>style.visibility</p:attrName>
                                        </p:attrNameLst>
                                      </p:cBhvr>
                                      <p:to>
                                        <p:strVal val="visible"/>
                                      </p:to>
                                    </p:set>
                                    <p:animEffect filter="fade" transition="in">
                                      <p:cBhvr>
                                        <p:cTn dur="500"/>
                                        <p:tgtEl>
                                          <p:spTgt spid="140"/>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141"/>
                                        </p:tgtEl>
                                        <p:attrNameLst>
                                          <p:attrName>style.visibility</p:attrName>
                                        </p:attrNameLst>
                                      </p:cBhvr>
                                      <p:to>
                                        <p:strVal val="visible"/>
                                      </p:to>
                                    </p:set>
                                    <p:animEffect filter="fade" transition="in">
                                      <p:cBhvr>
                                        <p:cTn dur="500"/>
                                        <p:tgtEl>
                                          <p:spTgt spid="141"/>
                                        </p:tgtEl>
                                      </p:cBhvr>
                                    </p:animEffect>
                                  </p:childTnLst>
                                </p:cTn>
                              </p:par>
                              <p:par>
                                <p:cTn fill="hold" nodeType="withEffect" presetClass="entr" presetID="10" presetSubtype="0">
                                  <p:stCondLst>
                                    <p:cond delay="500"/>
                                  </p:stCondLst>
                                  <p:childTnLst>
                                    <p:set>
                                      <p:cBhvr>
                                        <p:cTn dur="1" fill="hold">
                                          <p:stCondLst>
                                            <p:cond delay="0"/>
                                          </p:stCondLst>
                                        </p:cTn>
                                        <p:tgtEl>
                                          <p:spTgt spid="142"/>
                                        </p:tgtEl>
                                        <p:attrNameLst>
                                          <p:attrName>style.visibility</p:attrName>
                                        </p:attrNameLst>
                                      </p:cBhvr>
                                      <p:to>
                                        <p:strVal val="visible"/>
                                      </p:to>
                                    </p:set>
                                    <p:animEffect filter="fade" transition="in">
                                      <p:cBhvr>
                                        <p:cTn dur="500"/>
                                        <p:tgtEl>
                                          <p:spTgt spid="142"/>
                                        </p:tgtEl>
                                      </p:cBhvr>
                                    </p:animEffect>
                                  </p:childTnLst>
                                </p:cTn>
                              </p:par>
                              <p:par>
                                <p:cTn fill="hold" nodeType="withEffect" presetClass="entr" presetID="10" presetSubtype="0">
                                  <p:stCondLst>
                                    <p:cond delay="750"/>
                                  </p:stCondLst>
                                  <p:childTnLst>
                                    <p:set>
                                      <p:cBhvr>
                                        <p:cTn dur="1" fill="hold">
                                          <p:stCondLst>
                                            <p:cond delay="0"/>
                                          </p:stCondLst>
                                        </p:cTn>
                                        <p:tgtEl>
                                          <p:spTgt spid="143"/>
                                        </p:tgtEl>
                                        <p:attrNameLst>
                                          <p:attrName>style.visibility</p:attrName>
                                        </p:attrNameLst>
                                      </p:cBhvr>
                                      <p:to>
                                        <p:strVal val="visible"/>
                                      </p:to>
                                    </p:set>
                                    <p:animEffect filter="fade" transition="in">
                                      <p:cBhvr>
                                        <p:cTn dur="500"/>
                                        <p:tgtEl>
                                          <p:spTgt spid="143"/>
                                        </p:tgtEl>
                                      </p:cBhvr>
                                    </p:animEffect>
                                  </p:childTnLst>
                                </p:cTn>
                              </p:par>
                              <p:par>
                                <p:cTn fill="hold" nodeType="withEffect" presetClass="entr" presetID="10" presetSubtype="0">
                                  <p:stCondLst>
                                    <p:cond delay="1000"/>
                                  </p:stCondLst>
                                  <p:childTnLst>
                                    <p:set>
                                      <p:cBhvr>
                                        <p:cTn dur="1" fill="hold">
                                          <p:stCondLst>
                                            <p:cond delay="0"/>
                                          </p:stCondLst>
                                        </p:cTn>
                                        <p:tgtEl>
                                          <p:spTgt spid="144"/>
                                        </p:tgtEl>
                                        <p:attrNameLst>
                                          <p:attrName>style.visibility</p:attrName>
                                        </p:attrNameLst>
                                      </p:cBhvr>
                                      <p:to>
                                        <p:strVal val="visible"/>
                                      </p:to>
                                    </p:set>
                                    <p:animEffect filter="fade" transition="in">
                                      <p:cBhvr>
                                        <p:cTn dur="500"/>
                                        <p:tgtEl>
                                          <p:spTgt spid="144"/>
                                        </p:tgtEl>
                                      </p:cBhvr>
                                    </p:animEffect>
                                  </p:childTnLst>
                                </p:cTn>
                              </p:par>
                              <p:par>
                                <p:cTn fill="hold" nodeType="withEffect" presetClass="entr" presetID="10" presetSubtype="0">
                                  <p:stCondLst>
                                    <p:cond delay="250"/>
                                  </p:stCondLst>
                                  <p:childTnLst>
                                    <p:set>
                                      <p:cBhvr>
                                        <p:cTn dur="1" fill="hold">
                                          <p:stCondLst>
                                            <p:cond delay="0"/>
                                          </p:stCondLst>
                                        </p:cTn>
                                        <p:tgtEl>
                                          <p:spTgt spid="145"/>
                                        </p:tgtEl>
                                        <p:attrNameLst>
                                          <p:attrName>style.visibility</p:attrName>
                                        </p:attrNameLst>
                                      </p:cBhvr>
                                      <p:to>
                                        <p:strVal val="visible"/>
                                      </p:to>
                                    </p:set>
                                    <p:animEffect filter="fade" transition="in">
                                      <p:cBhvr>
                                        <p:cTn dur="500"/>
                                        <p:tgtEl>
                                          <p:spTgt spid="145"/>
                                        </p:tgtEl>
                                      </p:cBhvr>
                                    </p:animEffect>
                                  </p:childTnLst>
                                </p:cTn>
                              </p:par>
                              <p:par>
                                <p:cTn fill="hold" nodeType="withEffect" presetClass="entr" presetID="10" presetSubtype="0">
                                  <p:stCondLst>
                                    <p:cond delay="500"/>
                                  </p:stCondLst>
                                  <p:childTnLst>
                                    <p:set>
                                      <p:cBhvr>
                                        <p:cTn dur="1" fill="hold">
                                          <p:stCondLst>
                                            <p:cond delay="0"/>
                                          </p:stCondLst>
                                        </p:cTn>
                                        <p:tgtEl>
                                          <p:spTgt spid="148"/>
                                        </p:tgtEl>
                                        <p:attrNameLst>
                                          <p:attrName>style.visibility</p:attrName>
                                        </p:attrNameLst>
                                      </p:cBhvr>
                                      <p:to>
                                        <p:strVal val="visible"/>
                                      </p:to>
                                    </p:set>
                                    <p:animEffect filter="fade" transition="in">
                                      <p:cBhvr>
                                        <p:cTn dur="500"/>
                                        <p:tgtEl>
                                          <p:spTgt spid="148"/>
                                        </p:tgtEl>
                                      </p:cBhvr>
                                    </p:animEffect>
                                  </p:childTnLst>
                                </p:cTn>
                              </p:par>
                              <p:par>
                                <p:cTn fill="hold" nodeType="withEffect" presetClass="entr" presetID="10" presetSubtype="0">
                                  <p:stCondLst>
                                    <p:cond delay="750"/>
                                  </p:stCondLst>
                                  <p:childTnLst>
                                    <p:set>
                                      <p:cBhvr>
                                        <p:cTn dur="1" fill="hold">
                                          <p:stCondLst>
                                            <p:cond delay="0"/>
                                          </p:stCondLst>
                                        </p:cTn>
                                        <p:tgtEl>
                                          <p:spTgt spid="151"/>
                                        </p:tgtEl>
                                        <p:attrNameLst>
                                          <p:attrName>style.visibility</p:attrName>
                                        </p:attrNameLst>
                                      </p:cBhvr>
                                      <p:to>
                                        <p:strVal val="visible"/>
                                      </p:to>
                                    </p:set>
                                    <p:animEffect filter="fade" transition="in">
                                      <p:cBhvr>
                                        <p:cTn dur="500"/>
                                        <p:tgtEl>
                                          <p:spTgt spid="151"/>
                                        </p:tgtEl>
                                      </p:cBhvr>
                                    </p:animEffect>
                                  </p:childTnLst>
                                </p:cTn>
                              </p:par>
                              <p:par>
                                <p:cTn fill="hold" nodeType="withEffect" presetClass="entr" presetID="10" presetSubtype="0">
                                  <p:stCondLst>
                                    <p:cond delay="1000"/>
                                  </p:stCondLst>
                                  <p:childTnLst>
                                    <p:set>
                                      <p:cBhvr>
                                        <p:cTn dur="1" fill="hold">
                                          <p:stCondLst>
                                            <p:cond delay="0"/>
                                          </p:stCondLst>
                                        </p:cTn>
                                        <p:tgtEl>
                                          <p:spTgt spid="152"/>
                                        </p:tgtEl>
                                        <p:attrNameLst>
                                          <p:attrName>style.visibility</p:attrName>
                                        </p:attrNameLst>
                                      </p:cBhvr>
                                      <p:to>
                                        <p:strVal val="visible"/>
                                      </p:to>
                                    </p:set>
                                    <p:animEffect filter="fade" transition="in">
                                      <p:cBhvr>
                                        <p:cTn dur="500"/>
                                        <p:tgtEl>
                                          <p:spTgt spid="152"/>
                                        </p:tgtEl>
                                      </p:cBhvr>
                                    </p:animEffect>
                                  </p:childTnLst>
                                </p:cTn>
                              </p:par>
                              <p:par>
                                <p:cTn fill="hold" nodeType="withEffect" presetClass="entr" presetID="10" presetSubtype="0">
                                  <p:stCondLst>
                                    <p:cond delay="250"/>
                                  </p:stCondLst>
                                  <p:childTnLst>
                                    <p:set>
                                      <p:cBhvr>
                                        <p:cTn dur="1" fill="hold">
                                          <p:stCondLst>
                                            <p:cond delay="0"/>
                                          </p:stCondLst>
                                        </p:cTn>
                                        <p:tgtEl>
                                          <p:spTgt spid="155"/>
                                        </p:tgtEl>
                                        <p:attrNameLst>
                                          <p:attrName>style.visibility</p:attrName>
                                        </p:attrNameLst>
                                      </p:cBhvr>
                                      <p:to>
                                        <p:strVal val="visible"/>
                                      </p:to>
                                    </p:set>
                                    <p:animEffect filter="fade" transition="in">
                                      <p:cBhvr>
                                        <p:cTn dur="500"/>
                                        <p:tgtEl>
                                          <p:spTgt spid="155"/>
                                        </p:tgtEl>
                                      </p:cBhvr>
                                    </p:animEffect>
                                  </p:childTnLst>
                                </p:cTn>
                              </p:par>
                              <p:par>
                                <p:cTn fill="hold" nodeType="withEffect" presetClass="entr" presetID="10" presetSubtype="0">
                                  <p:stCondLst>
                                    <p:cond delay="500"/>
                                  </p:stCondLst>
                                  <p:childTnLst>
                                    <p:set>
                                      <p:cBhvr>
                                        <p:cTn dur="1" fill="hold">
                                          <p:stCondLst>
                                            <p:cond delay="0"/>
                                          </p:stCondLst>
                                        </p:cTn>
                                        <p:tgtEl>
                                          <p:spTgt spid="158"/>
                                        </p:tgtEl>
                                        <p:attrNameLst>
                                          <p:attrName>style.visibility</p:attrName>
                                        </p:attrNameLst>
                                      </p:cBhvr>
                                      <p:to>
                                        <p:strVal val="visible"/>
                                      </p:to>
                                    </p:set>
                                    <p:animEffect filter="fade" transition="in">
                                      <p:cBhvr>
                                        <p:cTn dur="500"/>
                                        <p:tgtEl>
                                          <p:spTgt spid="158"/>
                                        </p:tgtEl>
                                      </p:cBhvr>
                                    </p:animEffect>
                                  </p:childTnLst>
                                </p:cTn>
                              </p:par>
                              <p:par>
                                <p:cTn fill="hold" nodeType="withEffect" presetClass="entr" presetID="10" presetSubtype="0">
                                  <p:stCondLst>
                                    <p:cond delay="750"/>
                                  </p:stCondLst>
                                  <p:childTnLst>
                                    <p:set>
                                      <p:cBhvr>
                                        <p:cTn dur="1" fill="hold">
                                          <p:stCondLst>
                                            <p:cond delay="0"/>
                                          </p:stCondLst>
                                        </p:cTn>
                                        <p:tgtEl>
                                          <p:spTgt spid="168"/>
                                        </p:tgtEl>
                                        <p:attrNameLst>
                                          <p:attrName>style.visibility</p:attrName>
                                        </p:attrNameLst>
                                      </p:cBhvr>
                                      <p:to>
                                        <p:strVal val="visible"/>
                                      </p:to>
                                    </p:set>
                                    <p:animEffect filter="fade" transition="in">
                                      <p:cBhvr>
                                        <p:cTn dur="500"/>
                                        <p:tgtEl>
                                          <p:spTgt spid="168"/>
                                        </p:tgtEl>
                                      </p:cBhvr>
                                    </p:animEffect>
                                  </p:childTnLst>
                                </p:cTn>
                              </p:par>
                              <p:par>
                                <p:cTn fill="hold" nodeType="withEffect" presetClass="entr" presetID="10" presetSubtype="0">
                                  <p:stCondLst>
                                    <p:cond delay="1000"/>
                                  </p:stCondLst>
                                  <p:childTnLst>
                                    <p:set>
                                      <p:cBhvr>
                                        <p:cTn dur="1" fill="hold">
                                          <p:stCondLst>
                                            <p:cond delay="0"/>
                                          </p:stCondLst>
                                        </p:cTn>
                                        <p:tgtEl>
                                          <p:spTgt spid="171"/>
                                        </p:tgtEl>
                                        <p:attrNameLst>
                                          <p:attrName>style.visibility</p:attrName>
                                        </p:attrNameLst>
                                      </p:cBhvr>
                                      <p:to>
                                        <p:strVal val="visible"/>
                                      </p:to>
                                    </p:set>
                                    <p:animEffect filter="fade" transition="in">
                                      <p:cBhvr>
                                        <p:cTn dur="500"/>
                                        <p:tgtEl>
                                          <p:spTgt spid="17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6" name="Shape 2106"/>
        <p:cNvGrpSpPr/>
        <p:nvPr/>
      </p:nvGrpSpPr>
      <p:grpSpPr>
        <a:xfrm>
          <a:off x="0" y="0"/>
          <a:ext cx="0" cy="0"/>
          <a:chOff x="0" y="0"/>
          <a:chExt cx="0" cy="0"/>
        </a:xfrm>
      </p:grpSpPr>
      <p:sp>
        <p:nvSpPr>
          <p:cNvPr id="2107" name="Google Shape;2107;p40"/>
          <p:cNvSpPr/>
          <p:nvPr/>
        </p:nvSpPr>
        <p:spPr>
          <a:xfrm flipH="1">
            <a:off x="1643579" y="1170733"/>
            <a:ext cx="9567346" cy="473844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108" name="Google Shape;2108;p40"/>
          <p:cNvSpPr txBox="1"/>
          <p:nvPr/>
        </p:nvSpPr>
        <p:spPr>
          <a:xfrm>
            <a:off x="296269" y="385036"/>
            <a:ext cx="8723906" cy="95410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Incidência da trombose na HPN</a:t>
            </a:r>
            <a:endParaRPr/>
          </a:p>
          <a:p>
            <a:pPr indent="0" lvl="0" marL="0" marR="0" rtl="0" algn="l">
              <a:lnSpc>
                <a:spcPct val="80000"/>
              </a:lnSpc>
              <a:spcBef>
                <a:spcPts val="0"/>
              </a:spcBef>
              <a:spcAft>
                <a:spcPts val="0"/>
              </a:spcAft>
              <a:buNone/>
            </a:pPr>
            <a:r>
              <a:t/>
            </a:r>
            <a:endParaRPr b="1" sz="3500">
              <a:solidFill>
                <a:schemeClr val="accent1"/>
              </a:solidFill>
              <a:latin typeface="Lustria"/>
              <a:ea typeface="Lustria"/>
              <a:cs typeface="Lustria"/>
              <a:sym typeface="Lustria"/>
            </a:endParaRPr>
          </a:p>
        </p:txBody>
      </p:sp>
      <p:sp>
        <p:nvSpPr>
          <p:cNvPr id="2109" name="Google Shape;2109;p4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Adaptado de de Latour  RP et al. BLOOD, 2008; 112:3099-3106</a:t>
            </a:r>
            <a:endParaRPr/>
          </a:p>
        </p:txBody>
      </p:sp>
      <p:grpSp>
        <p:nvGrpSpPr>
          <p:cNvPr id="2110" name="Google Shape;2110;p40"/>
          <p:cNvGrpSpPr/>
          <p:nvPr/>
        </p:nvGrpSpPr>
        <p:grpSpPr>
          <a:xfrm>
            <a:off x="3141521" y="1299243"/>
            <a:ext cx="7755865" cy="4446731"/>
            <a:chOff x="3141521" y="1299243"/>
            <a:chExt cx="7755865" cy="4446731"/>
          </a:xfrm>
        </p:grpSpPr>
        <p:sp>
          <p:nvSpPr>
            <p:cNvPr id="2111" name="Google Shape;2111;p40"/>
            <p:cNvSpPr txBox="1"/>
            <p:nvPr/>
          </p:nvSpPr>
          <p:spPr>
            <a:xfrm>
              <a:off x="5145425" y="2664752"/>
              <a:ext cx="909224" cy="307777"/>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21,3</a:t>
              </a:r>
              <a:r>
                <a:rPr b="1" i="0" lang="pt-BR" sz="1100" u="none" cap="none" strike="noStrike">
                  <a:solidFill>
                    <a:schemeClr val="lt2"/>
                  </a:solidFill>
                  <a:latin typeface="Calibri"/>
                  <a:ea typeface="Calibri"/>
                  <a:cs typeface="Calibri"/>
                  <a:sym typeface="Calibri"/>
                </a:rPr>
                <a:t>%</a:t>
              </a:r>
              <a:endParaRPr b="1" i="0" sz="1400" u="none" cap="none" strike="noStrike">
                <a:solidFill>
                  <a:schemeClr val="lt2"/>
                </a:solidFill>
                <a:latin typeface="Calibri"/>
                <a:ea typeface="Calibri"/>
                <a:cs typeface="Calibri"/>
                <a:sym typeface="Calibri"/>
              </a:endParaRPr>
            </a:p>
          </p:txBody>
        </p:sp>
        <p:sp>
          <p:nvSpPr>
            <p:cNvPr id="2112" name="Google Shape;2112;p40"/>
            <p:cNvSpPr txBox="1"/>
            <p:nvPr/>
          </p:nvSpPr>
          <p:spPr>
            <a:xfrm>
              <a:off x="8504218" y="2883010"/>
              <a:ext cx="1600607" cy="307777"/>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3,07/100 p/ano</a:t>
              </a:r>
              <a:endParaRPr/>
            </a:p>
          </p:txBody>
        </p:sp>
        <p:sp>
          <p:nvSpPr>
            <p:cNvPr id="2113" name="Google Shape;2113;p40"/>
            <p:cNvSpPr txBox="1"/>
            <p:nvPr/>
          </p:nvSpPr>
          <p:spPr>
            <a:xfrm>
              <a:off x="7024255" y="4368251"/>
              <a:ext cx="909224" cy="276999"/>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lt2"/>
                </a:buClr>
                <a:buSzPts val="1200"/>
                <a:buFont typeface="Calibri"/>
                <a:buNone/>
              </a:pPr>
              <a:r>
                <a:rPr b="1" i="0" lang="pt-BR" sz="1200" u="none" cap="none" strike="noStrike">
                  <a:solidFill>
                    <a:schemeClr val="lt2"/>
                  </a:solidFill>
                  <a:latin typeface="Calibri"/>
                  <a:ea typeface="Calibri"/>
                  <a:cs typeface="Calibri"/>
                  <a:sym typeface="Calibri"/>
                </a:rPr>
                <a:t>23,9</a:t>
              </a:r>
              <a:r>
                <a:rPr b="1" i="0" lang="pt-BR" sz="1050" u="none" cap="none" strike="noStrike">
                  <a:solidFill>
                    <a:schemeClr val="lt2"/>
                  </a:solidFill>
                  <a:latin typeface="Calibri"/>
                  <a:ea typeface="Calibri"/>
                  <a:cs typeface="Calibri"/>
                  <a:sym typeface="Calibri"/>
                </a:rPr>
                <a:t>%</a:t>
              </a:r>
              <a:endParaRPr b="1" i="0" sz="1200" u="none" cap="none" strike="noStrike">
                <a:solidFill>
                  <a:schemeClr val="lt2"/>
                </a:solidFill>
                <a:latin typeface="Calibri"/>
                <a:ea typeface="Calibri"/>
                <a:cs typeface="Calibri"/>
                <a:sym typeface="Calibri"/>
              </a:endParaRPr>
            </a:p>
          </p:txBody>
        </p:sp>
        <p:sp>
          <p:nvSpPr>
            <p:cNvPr id="2114" name="Google Shape;2114;p40"/>
            <p:cNvSpPr txBox="1"/>
            <p:nvPr/>
          </p:nvSpPr>
          <p:spPr>
            <a:xfrm>
              <a:off x="7024255" y="4987426"/>
              <a:ext cx="909224" cy="307777"/>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21,9</a:t>
              </a:r>
              <a:r>
                <a:rPr b="1" i="0" lang="pt-BR" sz="1100" u="none" cap="none" strike="noStrike">
                  <a:solidFill>
                    <a:schemeClr val="lt2"/>
                  </a:solidFill>
                  <a:latin typeface="Calibri"/>
                  <a:ea typeface="Calibri"/>
                  <a:cs typeface="Calibri"/>
                  <a:sym typeface="Calibri"/>
                </a:rPr>
                <a:t>%</a:t>
              </a:r>
              <a:endParaRPr b="1" i="0" sz="1400" u="none" cap="none" strike="noStrike">
                <a:solidFill>
                  <a:schemeClr val="lt2"/>
                </a:solidFill>
                <a:latin typeface="Calibri"/>
                <a:ea typeface="Calibri"/>
                <a:cs typeface="Calibri"/>
                <a:sym typeface="Calibri"/>
              </a:endParaRPr>
            </a:p>
          </p:txBody>
        </p:sp>
        <p:sp>
          <p:nvSpPr>
            <p:cNvPr id="2115" name="Google Shape;2115;p40"/>
            <p:cNvSpPr txBox="1"/>
            <p:nvPr/>
          </p:nvSpPr>
          <p:spPr>
            <a:xfrm>
              <a:off x="3166846" y="1518237"/>
              <a:ext cx="1857375"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dk2"/>
                  </a:solidFill>
                  <a:latin typeface="Lustria"/>
                  <a:ea typeface="Lustria"/>
                  <a:cs typeface="Lustria"/>
                  <a:sym typeface="Lustria"/>
                </a:rPr>
                <a:t>Complicações</a:t>
              </a:r>
              <a:endParaRPr b="1" sz="1400">
                <a:solidFill>
                  <a:schemeClr val="dk2"/>
                </a:solidFill>
                <a:latin typeface="Lustria"/>
                <a:ea typeface="Lustria"/>
                <a:cs typeface="Lustria"/>
                <a:sym typeface="Lustria"/>
              </a:endParaRPr>
            </a:p>
          </p:txBody>
        </p:sp>
        <p:sp>
          <p:nvSpPr>
            <p:cNvPr id="2116" name="Google Shape;2116;p40"/>
            <p:cNvSpPr/>
            <p:nvPr/>
          </p:nvSpPr>
          <p:spPr>
            <a:xfrm>
              <a:off x="7633447" y="1299243"/>
              <a:ext cx="3048956"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2"/>
                  </a:solidFill>
                  <a:latin typeface="Lustria"/>
                  <a:ea typeface="Lustria"/>
                  <a:cs typeface="Lustria"/>
                  <a:sym typeface="Lustria"/>
                </a:rPr>
                <a:t>Taxa de incidência acumulada em </a:t>
              </a:r>
              <a:br>
                <a:rPr b="1" lang="pt-BR" sz="1400">
                  <a:solidFill>
                    <a:schemeClr val="dk2"/>
                  </a:solidFill>
                  <a:latin typeface="Lustria"/>
                  <a:ea typeface="Lustria"/>
                  <a:cs typeface="Lustria"/>
                  <a:sym typeface="Lustria"/>
                </a:rPr>
              </a:br>
              <a:r>
                <a:rPr b="1" lang="pt-BR" sz="1400">
                  <a:solidFill>
                    <a:schemeClr val="dk2"/>
                  </a:solidFill>
                  <a:latin typeface="Lustria"/>
                  <a:ea typeface="Lustria"/>
                  <a:cs typeface="Lustria"/>
                  <a:sym typeface="Lustria"/>
                </a:rPr>
                <a:t>10 anos, % (95% IC)</a:t>
              </a:r>
              <a:endParaRPr/>
            </a:p>
          </p:txBody>
        </p:sp>
        <p:sp>
          <p:nvSpPr>
            <p:cNvPr id="2117" name="Google Shape;2117;p40"/>
            <p:cNvSpPr/>
            <p:nvPr/>
          </p:nvSpPr>
          <p:spPr>
            <a:xfrm>
              <a:off x="3141521" y="1995896"/>
              <a:ext cx="2264787"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rgbClr val="000000"/>
                  </a:solidFill>
                  <a:latin typeface="Calibri"/>
                  <a:ea typeface="Calibri"/>
                  <a:cs typeface="Calibri"/>
                  <a:sym typeface="Calibri"/>
                </a:rPr>
                <a:t>Bicitopenia ou Pancitopenia</a:t>
              </a:r>
              <a:endParaRPr b="1" sz="1400">
                <a:solidFill>
                  <a:srgbClr val="000000"/>
                </a:solidFill>
                <a:latin typeface="Calibri"/>
                <a:ea typeface="Calibri"/>
                <a:cs typeface="Calibri"/>
                <a:sym typeface="Calibri"/>
              </a:endParaRPr>
            </a:p>
          </p:txBody>
        </p:sp>
        <p:sp>
          <p:nvSpPr>
            <p:cNvPr id="2118" name="Google Shape;2118;p40"/>
            <p:cNvSpPr/>
            <p:nvPr/>
          </p:nvSpPr>
          <p:spPr>
            <a:xfrm>
              <a:off x="6254720" y="1506389"/>
              <a:ext cx="1075828"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2"/>
                  </a:solidFill>
                  <a:latin typeface="Lustria"/>
                  <a:ea typeface="Lustria"/>
                  <a:cs typeface="Lustria"/>
                  <a:sym typeface="Lustria"/>
                </a:rPr>
                <a:t>n/N (%)</a:t>
              </a:r>
              <a:endParaRPr/>
            </a:p>
          </p:txBody>
        </p:sp>
        <p:sp>
          <p:nvSpPr>
            <p:cNvPr id="2119" name="Google Shape;2119;p40"/>
            <p:cNvSpPr/>
            <p:nvPr/>
          </p:nvSpPr>
          <p:spPr>
            <a:xfrm>
              <a:off x="6144357" y="1995452"/>
              <a:ext cx="1287468"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36/231 (atrisk)</a:t>
              </a:r>
              <a:endParaRPr/>
            </a:p>
          </p:txBody>
        </p:sp>
        <p:sp>
          <p:nvSpPr>
            <p:cNvPr id="2120" name="Google Shape;2120;p40"/>
            <p:cNvSpPr/>
            <p:nvPr/>
          </p:nvSpPr>
          <p:spPr>
            <a:xfrm>
              <a:off x="6153143" y="2226111"/>
              <a:ext cx="1269899"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138/451 (30.2)</a:t>
              </a:r>
              <a:endParaRPr/>
            </a:p>
          </p:txBody>
        </p:sp>
        <p:sp>
          <p:nvSpPr>
            <p:cNvPr id="2121" name="Google Shape;2121;p40"/>
            <p:cNvSpPr/>
            <p:nvPr/>
          </p:nvSpPr>
          <p:spPr>
            <a:xfrm>
              <a:off x="6153144" y="2445407"/>
              <a:ext cx="1269899"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185/453 (40.8)</a:t>
              </a:r>
              <a:endParaRPr/>
            </a:p>
          </p:txBody>
        </p:sp>
        <p:sp>
          <p:nvSpPr>
            <p:cNvPr id="2122" name="Google Shape;2122;p40"/>
            <p:cNvSpPr/>
            <p:nvPr/>
          </p:nvSpPr>
          <p:spPr>
            <a:xfrm>
              <a:off x="6278180" y="2658822"/>
              <a:ext cx="1019831"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116/454 ||</a:t>
              </a:r>
              <a:endParaRPr/>
            </a:p>
          </p:txBody>
        </p:sp>
        <p:sp>
          <p:nvSpPr>
            <p:cNvPr id="2123" name="Google Shape;2123;p40"/>
            <p:cNvSpPr/>
            <p:nvPr/>
          </p:nvSpPr>
          <p:spPr>
            <a:xfrm>
              <a:off x="6438480" y="2874201"/>
              <a:ext cx="699230"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49 (43)</a:t>
              </a:r>
              <a:endParaRPr/>
            </a:p>
          </p:txBody>
        </p:sp>
        <p:sp>
          <p:nvSpPr>
            <p:cNvPr id="2124" name="Google Shape;2124;p40"/>
            <p:cNvSpPr/>
            <p:nvPr/>
          </p:nvSpPr>
          <p:spPr>
            <a:xfrm>
              <a:off x="6474547" y="3097399"/>
              <a:ext cx="627095"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200">
                  <a:solidFill>
                    <a:srgbClr val="000000"/>
                  </a:solidFill>
                  <a:latin typeface="Calibri"/>
                  <a:ea typeface="Calibri"/>
                  <a:cs typeface="Calibri"/>
                  <a:sym typeface="Calibri"/>
                </a:rPr>
                <a:t>35 (31)</a:t>
              </a:r>
              <a:endParaRPr/>
            </a:p>
          </p:txBody>
        </p:sp>
        <p:sp>
          <p:nvSpPr>
            <p:cNvPr id="2125" name="Google Shape;2125;p40"/>
            <p:cNvSpPr/>
            <p:nvPr/>
          </p:nvSpPr>
          <p:spPr>
            <a:xfrm>
              <a:off x="6474547" y="3287346"/>
              <a:ext cx="627095"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200">
                  <a:solidFill>
                    <a:srgbClr val="000000"/>
                  </a:solidFill>
                  <a:latin typeface="Calibri"/>
                  <a:ea typeface="Calibri"/>
                  <a:cs typeface="Calibri"/>
                  <a:sym typeface="Calibri"/>
                </a:rPr>
                <a:t>31 (27)</a:t>
              </a:r>
              <a:endParaRPr/>
            </a:p>
          </p:txBody>
        </p:sp>
        <p:sp>
          <p:nvSpPr>
            <p:cNvPr id="2126" name="Google Shape;2126;p40"/>
            <p:cNvSpPr/>
            <p:nvPr/>
          </p:nvSpPr>
          <p:spPr>
            <a:xfrm>
              <a:off x="6474547" y="3511199"/>
              <a:ext cx="627095"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200">
                  <a:solidFill>
                    <a:srgbClr val="000000"/>
                  </a:solidFill>
                  <a:latin typeface="Calibri"/>
                  <a:ea typeface="Calibri"/>
                  <a:cs typeface="Calibri"/>
                  <a:sym typeface="Calibri"/>
                </a:rPr>
                <a:t>29 (25)</a:t>
              </a:r>
              <a:endParaRPr/>
            </a:p>
          </p:txBody>
        </p:sp>
        <p:sp>
          <p:nvSpPr>
            <p:cNvPr id="2127" name="Google Shape;2127;p40"/>
            <p:cNvSpPr/>
            <p:nvPr/>
          </p:nvSpPr>
          <p:spPr>
            <a:xfrm>
              <a:off x="6392795" y="3733627"/>
              <a:ext cx="790601"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21 (454)</a:t>
              </a:r>
              <a:endParaRPr/>
            </a:p>
          </p:txBody>
        </p:sp>
        <p:sp>
          <p:nvSpPr>
            <p:cNvPr id="2128" name="Google Shape;2128;p40"/>
            <p:cNvSpPr/>
            <p:nvPr/>
          </p:nvSpPr>
          <p:spPr>
            <a:xfrm>
              <a:off x="6438480" y="3939993"/>
              <a:ext cx="699230"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8 (454)</a:t>
              </a:r>
              <a:endParaRPr/>
            </a:p>
          </p:txBody>
        </p:sp>
        <p:sp>
          <p:nvSpPr>
            <p:cNvPr id="2129" name="Google Shape;2129;p40"/>
            <p:cNvSpPr/>
            <p:nvPr/>
          </p:nvSpPr>
          <p:spPr>
            <a:xfrm>
              <a:off x="6392795" y="4156952"/>
              <a:ext cx="790601"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96 (454)</a:t>
              </a:r>
              <a:endParaRPr/>
            </a:p>
          </p:txBody>
        </p:sp>
        <p:sp>
          <p:nvSpPr>
            <p:cNvPr id="2130" name="Google Shape;2130;p40"/>
            <p:cNvSpPr/>
            <p:nvPr/>
          </p:nvSpPr>
          <p:spPr>
            <a:xfrm>
              <a:off x="6617215" y="4367075"/>
              <a:ext cx="341760"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200">
                  <a:solidFill>
                    <a:srgbClr val="000000"/>
                  </a:solidFill>
                  <a:latin typeface="Calibri"/>
                  <a:ea typeface="Calibri"/>
                  <a:cs typeface="Calibri"/>
                  <a:sym typeface="Calibri"/>
                </a:rPr>
                <a:t>23</a:t>
              </a:r>
              <a:endParaRPr/>
            </a:p>
          </p:txBody>
        </p:sp>
        <p:sp>
          <p:nvSpPr>
            <p:cNvPr id="2131" name="Google Shape;2131;p40"/>
            <p:cNvSpPr/>
            <p:nvPr/>
          </p:nvSpPr>
          <p:spPr>
            <a:xfrm>
              <a:off x="6604391" y="4794281"/>
              <a:ext cx="367408"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23</a:t>
              </a:r>
              <a:endParaRPr/>
            </a:p>
          </p:txBody>
        </p:sp>
        <p:sp>
          <p:nvSpPr>
            <p:cNvPr id="2132" name="Google Shape;2132;p40"/>
            <p:cNvSpPr/>
            <p:nvPr/>
          </p:nvSpPr>
          <p:spPr>
            <a:xfrm>
              <a:off x="6604391" y="4987660"/>
              <a:ext cx="367408"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21</a:t>
              </a:r>
              <a:endParaRPr/>
            </a:p>
          </p:txBody>
        </p:sp>
        <p:sp>
          <p:nvSpPr>
            <p:cNvPr id="2133" name="Google Shape;2133;p40"/>
            <p:cNvSpPr/>
            <p:nvPr/>
          </p:nvSpPr>
          <p:spPr>
            <a:xfrm>
              <a:off x="6650076" y="5227186"/>
              <a:ext cx="276037"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9</a:t>
              </a:r>
              <a:endParaRPr/>
            </a:p>
          </p:txBody>
        </p:sp>
        <p:sp>
          <p:nvSpPr>
            <p:cNvPr id="2134" name="Google Shape;2134;p40"/>
            <p:cNvSpPr/>
            <p:nvPr/>
          </p:nvSpPr>
          <p:spPr>
            <a:xfrm>
              <a:off x="6604391" y="5425471"/>
              <a:ext cx="367408"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17</a:t>
              </a:r>
              <a:endParaRPr/>
            </a:p>
          </p:txBody>
        </p:sp>
        <p:sp>
          <p:nvSpPr>
            <p:cNvPr id="2135" name="Google Shape;2135;p40"/>
            <p:cNvSpPr/>
            <p:nvPr/>
          </p:nvSpPr>
          <p:spPr>
            <a:xfrm>
              <a:off x="8441669" y="1995452"/>
              <a:ext cx="1345241"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19.2 (12.9-25.2)</a:t>
              </a:r>
              <a:endParaRPr/>
            </a:p>
          </p:txBody>
        </p:sp>
        <p:sp>
          <p:nvSpPr>
            <p:cNvPr id="2136" name="Google Shape;2136;p40"/>
            <p:cNvSpPr/>
            <p:nvPr/>
          </p:nvSpPr>
          <p:spPr>
            <a:xfrm>
              <a:off x="8912151" y="2218748"/>
              <a:ext cx="404277"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NA</a:t>
              </a:r>
              <a:endParaRPr/>
            </a:p>
          </p:txBody>
        </p:sp>
        <p:sp>
          <p:nvSpPr>
            <p:cNvPr id="2137" name="Google Shape;2137;p40"/>
            <p:cNvSpPr/>
            <p:nvPr/>
          </p:nvSpPr>
          <p:spPr>
            <a:xfrm>
              <a:off x="8912151" y="2445407"/>
              <a:ext cx="404277"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NA</a:t>
              </a:r>
              <a:endParaRPr/>
            </a:p>
          </p:txBody>
        </p:sp>
        <p:sp>
          <p:nvSpPr>
            <p:cNvPr id="2138" name="Google Shape;2138;p40"/>
            <p:cNvSpPr/>
            <p:nvPr/>
          </p:nvSpPr>
          <p:spPr>
            <a:xfrm>
              <a:off x="8435259" y="2666379"/>
              <a:ext cx="1358064"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30.7 (25.4-35.9)</a:t>
              </a:r>
              <a:endParaRPr/>
            </a:p>
          </p:txBody>
        </p:sp>
        <p:sp>
          <p:nvSpPr>
            <p:cNvPr id="2139" name="Google Shape;2139;p40"/>
            <p:cNvSpPr/>
            <p:nvPr/>
          </p:nvSpPr>
          <p:spPr>
            <a:xfrm>
              <a:off x="8450487" y="3755019"/>
              <a:ext cx="1327607"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5.2 (2.9%-7.6%)</a:t>
              </a:r>
              <a:endParaRPr/>
            </a:p>
          </p:txBody>
        </p:sp>
        <p:sp>
          <p:nvSpPr>
            <p:cNvPr id="2140" name="Google Shape;2140;p40"/>
            <p:cNvSpPr/>
            <p:nvPr/>
          </p:nvSpPr>
          <p:spPr>
            <a:xfrm>
              <a:off x="8450486" y="3958846"/>
              <a:ext cx="1327608"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2.4 (0.7%-4.0%)</a:t>
              </a:r>
              <a:endParaRPr/>
            </a:p>
          </p:txBody>
        </p:sp>
        <p:sp>
          <p:nvSpPr>
            <p:cNvPr id="2141" name="Google Shape;2141;p40"/>
            <p:cNvSpPr/>
            <p:nvPr/>
          </p:nvSpPr>
          <p:spPr>
            <a:xfrm>
              <a:off x="8927379" y="4329382"/>
              <a:ext cx="373820"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200">
                  <a:solidFill>
                    <a:srgbClr val="000000"/>
                  </a:solidFill>
                  <a:latin typeface="Calibri"/>
                  <a:ea typeface="Calibri"/>
                  <a:cs typeface="Calibri"/>
                  <a:sym typeface="Calibri"/>
                </a:rPr>
                <a:t>NA</a:t>
              </a:r>
              <a:endParaRPr/>
            </a:p>
          </p:txBody>
        </p:sp>
        <p:sp>
          <p:nvSpPr>
            <p:cNvPr id="2142" name="Google Shape;2142;p40"/>
            <p:cNvSpPr/>
            <p:nvPr/>
          </p:nvSpPr>
          <p:spPr>
            <a:xfrm>
              <a:off x="8912151" y="4794280"/>
              <a:ext cx="404277"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NA</a:t>
              </a:r>
              <a:endParaRPr/>
            </a:p>
          </p:txBody>
        </p:sp>
        <p:sp>
          <p:nvSpPr>
            <p:cNvPr id="2143" name="Google Shape;2143;p40"/>
            <p:cNvSpPr/>
            <p:nvPr/>
          </p:nvSpPr>
          <p:spPr>
            <a:xfrm>
              <a:off x="8908143" y="4987426"/>
              <a:ext cx="412293"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2"/>
                  </a:solidFill>
                  <a:latin typeface="Calibri"/>
                  <a:ea typeface="Calibri"/>
                  <a:cs typeface="Calibri"/>
                  <a:sym typeface="Calibri"/>
                </a:rPr>
                <a:t>NA</a:t>
              </a:r>
              <a:endParaRPr/>
            </a:p>
          </p:txBody>
        </p:sp>
        <p:sp>
          <p:nvSpPr>
            <p:cNvPr id="2144" name="Google Shape;2144;p40"/>
            <p:cNvSpPr/>
            <p:nvPr/>
          </p:nvSpPr>
          <p:spPr>
            <a:xfrm>
              <a:off x="8912151" y="5197101"/>
              <a:ext cx="404277"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NA</a:t>
              </a:r>
              <a:endParaRPr/>
            </a:p>
          </p:txBody>
        </p:sp>
        <p:sp>
          <p:nvSpPr>
            <p:cNvPr id="2145" name="Google Shape;2145;p40"/>
            <p:cNvSpPr/>
            <p:nvPr/>
          </p:nvSpPr>
          <p:spPr>
            <a:xfrm>
              <a:off x="8912151" y="5379490"/>
              <a:ext cx="404277"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000000"/>
                  </a:solidFill>
                  <a:latin typeface="Calibri"/>
                  <a:ea typeface="Calibri"/>
                  <a:cs typeface="Calibri"/>
                  <a:sym typeface="Calibri"/>
                </a:rPr>
                <a:t>NA</a:t>
              </a:r>
              <a:endParaRPr/>
            </a:p>
          </p:txBody>
        </p:sp>
        <p:sp>
          <p:nvSpPr>
            <p:cNvPr id="2146" name="Google Shape;2146;p40"/>
            <p:cNvSpPr txBox="1"/>
            <p:nvPr/>
          </p:nvSpPr>
          <p:spPr>
            <a:xfrm>
              <a:off x="3141521" y="2445407"/>
              <a:ext cx="1305974"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rgbClr val="000000"/>
                  </a:solidFill>
                  <a:latin typeface="Calibri"/>
                  <a:ea typeface="Calibri"/>
                  <a:cs typeface="Calibri"/>
                  <a:sym typeface="Calibri"/>
                </a:rPr>
                <a:t>Infecções</a:t>
              </a:r>
              <a:endParaRPr b="1" sz="1400">
                <a:solidFill>
                  <a:srgbClr val="000000"/>
                </a:solidFill>
                <a:latin typeface="Calibri"/>
                <a:ea typeface="Calibri"/>
                <a:cs typeface="Calibri"/>
                <a:sym typeface="Calibri"/>
              </a:endParaRPr>
            </a:p>
          </p:txBody>
        </p:sp>
        <p:sp>
          <p:nvSpPr>
            <p:cNvPr id="2147" name="Google Shape;2147;p40"/>
            <p:cNvSpPr txBox="1"/>
            <p:nvPr/>
          </p:nvSpPr>
          <p:spPr>
            <a:xfrm>
              <a:off x="3141521" y="2653646"/>
              <a:ext cx="1305974"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lt2"/>
                  </a:solidFill>
                  <a:latin typeface="Calibri"/>
                  <a:ea typeface="Calibri"/>
                  <a:cs typeface="Calibri"/>
                  <a:sym typeface="Calibri"/>
                </a:rPr>
                <a:t>Trombose</a:t>
              </a:r>
              <a:endParaRPr b="1" sz="1400">
                <a:solidFill>
                  <a:schemeClr val="lt2"/>
                </a:solidFill>
                <a:latin typeface="Calibri"/>
                <a:ea typeface="Calibri"/>
                <a:cs typeface="Calibri"/>
                <a:sym typeface="Calibri"/>
              </a:endParaRPr>
            </a:p>
          </p:txBody>
        </p:sp>
        <p:sp>
          <p:nvSpPr>
            <p:cNvPr id="2148" name="Google Shape;2148;p40"/>
            <p:cNvSpPr txBox="1"/>
            <p:nvPr/>
          </p:nvSpPr>
          <p:spPr>
            <a:xfrm>
              <a:off x="3391628" y="2887014"/>
              <a:ext cx="2091936"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200">
                  <a:solidFill>
                    <a:schemeClr val="lt2"/>
                  </a:solidFill>
                  <a:latin typeface="Calibri"/>
                  <a:ea typeface="Calibri"/>
                  <a:cs typeface="Calibri"/>
                  <a:sym typeface="Calibri"/>
                </a:rPr>
                <a:t>Síndrome de Budd-Chiari</a:t>
              </a:r>
              <a:endParaRPr b="1" sz="1200">
                <a:solidFill>
                  <a:schemeClr val="lt2"/>
                </a:solidFill>
                <a:latin typeface="Calibri"/>
                <a:ea typeface="Calibri"/>
                <a:cs typeface="Calibri"/>
                <a:sym typeface="Calibri"/>
              </a:endParaRPr>
            </a:p>
          </p:txBody>
        </p:sp>
        <p:sp>
          <p:nvSpPr>
            <p:cNvPr id="2149" name="Google Shape;2149;p40"/>
            <p:cNvSpPr txBox="1"/>
            <p:nvPr/>
          </p:nvSpPr>
          <p:spPr>
            <a:xfrm>
              <a:off x="3391628" y="3311319"/>
              <a:ext cx="2665062"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rgbClr val="000000"/>
                  </a:solidFill>
                  <a:latin typeface="Calibri"/>
                  <a:ea typeface="Calibri"/>
                  <a:cs typeface="Calibri"/>
                  <a:sym typeface="Calibri"/>
                </a:rPr>
                <a:t>Membros</a:t>
              </a:r>
              <a:endParaRPr sz="1200">
                <a:solidFill>
                  <a:srgbClr val="000000"/>
                </a:solidFill>
                <a:latin typeface="Calibri"/>
                <a:ea typeface="Calibri"/>
                <a:cs typeface="Calibri"/>
                <a:sym typeface="Calibri"/>
              </a:endParaRPr>
            </a:p>
          </p:txBody>
        </p:sp>
        <p:sp>
          <p:nvSpPr>
            <p:cNvPr id="2150" name="Google Shape;2150;p40"/>
            <p:cNvSpPr/>
            <p:nvPr/>
          </p:nvSpPr>
          <p:spPr>
            <a:xfrm>
              <a:off x="3141521" y="3712089"/>
              <a:ext cx="2084225"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rgbClr val="000000"/>
                  </a:solidFill>
                  <a:latin typeface="Calibri"/>
                  <a:ea typeface="Calibri"/>
                  <a:cs typeface="Calibri"/>
                  <a:sym typeface="Calibri"/>
                </a:rPr>
                <a:t>Síndrome mielodisplásica</a:t>
              </a:r>
              <a:endParaRPr b="1" sz="1400">
                <a:solidFill>
                  <a:srgbClr val="000000"/>
                </a:solidFill>
                <a:latin typeface="Calibri"/>
                <a:ea typeface="Calibri"/>
                <a:cs typeface="Calibri"/>
                <a:sym typeface="Calibri"/>
              </a:endParaRPr>
            </a:p>
          </p:txBody>
        </p:sp>
        <p:sp>
          <p:nvSpPr>
            <p:cNvPr id="2151" name="Google Shape;2151;p40"/>
            <p:cNvSpPr txBox="1"/>
            <p:nvPr/>
          </p:nvSpPr>
          <p:spPr>
            <a:xfrm>
              <a:off x="3391628" y="4358037"/>
              <a:ext cx="2665062"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rgbClr val="000000"/>
                  </a:solidFill>
                  <a:latin typeface="Calibri"/>
                  <a:ea typeface="Calibri"/>
                  <a:cs typeface="Calibri"/>
                  <a:sym typeface="Calibri"/>
                </a:rPr>
                <a:t>Sistema nervoso central</a:t>
              </a:r>
              <a:endParaRPr sz="1200">
                <a:solidFill>
                  <a:srgbClr val="000000"/>
                </a:solidFill>
                <a:latin typeface="Calibri"/>
                <a:ea typeface="Calibri"/>
                <a:cs typeface="Calibri"/>
                <a:sym typeface="Calibri"/>
              </a:endParaRPr>
            </a:p>
          </p:txBody>
        </p:sp>
        <p:sp>
          <p:nvSpPr>
            <p:cNvPr id="2152" name="Google Shape;2152;p40"/>
            <p:cNvSpPr txBox="1"/>
            <p:nvPr/>
          </p:nvSpPr>
          <p:spPr>
            <a:xfrm>
              <a:off x="3391628" y="4570910"/>
              <a:ext cx="2529611"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rgbClr val="000000"/>
                  </a:solidFill>
                  <a:latin typeface="Calibri"/>
                  <a:ea typeface="Calibri"/>
                  <a:cs typeface="Calibri"/>
                  <a:sym typeface="Calibri"/>
                </a:rPr>
                <a:t>Complicações vasculares</a:t>
              </a:r>
              <a:endParaRPr sz="1200">
                <a:solidFill>
                  <a:srgbClr val="000000"/>
                </a:solidFill>
                <a:latin typeface="Calibri"/>
                <a:ea typeface="Calibri"/>
                <a:cs typeface="Calibri"/>
                <a:sym typeface="Calibri"/>
              </a:endParaRPr>
            </a:p>
          </p:txBody>
        </p:sp>
        <p:sp>
          <p:nvSpPr>
            <p:cNvPr id="2153" name="Google Shape;2153;p40"/>
            <p:cNvSpPr txBox="1"/>
            <p:nvPr/>
          </p:nvSpPr>
          <p:spPr>
            <a:xfrm>
              <a:off x="3141521" y="4998442"/>
              <a:ext cx="2091936"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lt2"/>
                  </a:solidFill>
                  <a:latin typeface="Calibri"/>
                  <a:ea typeface="Calibri"/>
                  <a:cs typeface="Calibri"/>
                  <a:sym typeface="Calibri"/>
                </a:rPr>
                <a:t>Síndrome de Budd-Chiari</a:t>
              </a:r>
              <a:endParaRPr b="1" sz="1400">
                <a:solidFill>
                  <a:schemeClr val="lt2"/>
                </a:solidFill>
                <a:latin typeface="Calibri"/>
                <a:ea typeface="Calibri"/>
                <a:cs typeface="Calibri"/>
                <a:sym typeface="Calibri"/>
              </a:endParaRPr>
            </a:p>
          </p:txBody>
        </p:sp>
        <p:sp>
          <p:nvSpPr>
            <p:cNvPr id="2154" name="Google Shape;2154;p40"/>
            <p:cNvSpPr txBox="1"/>
            <p:nvPr/>
          </p:nvSpPr>
          <p:spPr>
            <a:xfrm>
              <a:off x="3141521" y="5438197"/>
              <a:ext cx="2107853"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rgbClr val="000000"/>
                  </a:solidFill>
                  <a:latin typeface="Calibri"/>
                  <a:ea typeface="Calibri"/>
                  <a:cs typeface="Calibri"/>
                  <a:sym typeface="Calibri"/>
                </a:rPr>
                <a:t>Outras Causas</a:t>
              </a:r>
              <a:endParaRPr b="1" sz="1400">
                <a:solidFill>
                  <a:srgbClr val="000000"/>
                </a:solidFill>
                <a:latin typeface="Calibri"/>
                <a:ea typeface="Calibri"/>
                <a:cs typeface="Calibri"/>
                <a:sym typeface="Calibri"/>
              </a:endParaRPr>
            </a:p>
          </p:txBody>
        </p:sp>
        <p:sp>
          <p:nvSpPr>
            <p:cNvPr id="2155" name="Google Shape;2155;p40"/>
            <p:cNvSpPr/>
            <p:nvPr/>
          </p:nvSpPr>
          <p:spPr>
            <a:xfrm>
              <a:off x="3141521" y="2223287"/>
              <a:ext cx="3832107"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rgbClr val="000000"/>
                  </a:solidFill>
                  <a:latin typeface="Calibri"/>
                  <a:ea typeface="Calibri"/>
                  <a:cs typeface="Calibri"/>
                  <a:sym typeface="Calibri"/>
                </a:rPr>
                <a:t>Crise recorrente de dor abdominal</a:t>
              </a:r>
              <a:endParaRPr/>
            </a:p>
          </p:txBody>
        </p:sp>
        <p:sp>
          <p:nvSpPr>
            <p:cNvPr id="2156" name="Google Shape;2156;p40"/>
            <p:cNvSpPr txBox="1"/>
            <p:nvPr/>
          </p:nvSpPr>
          <p:spPr>
            <a:xfrm>
              <a:off x="3391628" y="3100697"/>
              <a:ext cx="2665062"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rgbClr val="000000"/>
                  </a:solidFill>
                  <a:latin typeface="Calibri"/>
                  <a:ea typeface="Calibri"/>
                  <a:cs typeface="Calibri"/>
                  <a:sym typeface="Calibri"/>
                </a:rPr>
                <a:t>Sistema nervoso central</a:t>
              </a:r>
              <a:endParaRPr sz="1200">
                <a:solidFill>
                  <a:srgbClr val="000000"/>
                </a:solidFill>
                <a:latin typeface="Calibri"/>
                <a:ea typeface="Calibri"/>
                <a:cs typeface="Calibri"/>
                <a:sym typeface="Calibri"/>
              </a:endParaRPr>
            </a:p>
          </p:txBody>
        </p:sp>
        <p:sp>
          <p:nvSpPr>
            <p:cNvPr id="2157" name="Google Shape;2157;p40"/>
            <p:cNvSpPr txBox="1"/>
            <p:nvPr/>
          </p:nvSpPr>
          <p:spPr>
            <a:xfrm>
              <a:off x="3391628" y="3513170"/>
              <a:ext cx="2665062"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200">
                  <a:solidFill>
                    <a:srgbClr val="000000"/>
                  </a:solidFill>
                  <a:latin typeface="Calibri"/>
                  <a:ea typeface="Calibri"/>
                  <a:cs typeface="Calibri"/>
                  <a:sym typeface="Calibri"/>
                </a:rPr>
                <a:t>Outros lugares</a:t>
              </a:r>
              <a:endParaRPr sz="1200">
                <a:solidFill>
                  <a:srgbClr val="000000"/>
                </a:solidFill>
                <a:latin typeface="Calibri"/>
                <a:ea typeface="Calibri"/>
                <a:cs typeface="Calibri"/>
                <a:sym typeface="Calibri"/>
              </a:endParaRPr>
            </a:p>
          </p:txBody>
        </p:sp>
        <p:sp>
          <p:nvSpPr>
            <p:cNvPr id="2158" name="Google Shape;2158;p40"/>
            <p:cNvSpPr/>
            <p:nvPr/>
          </p:nvSpPr>
          <p:spPr>
            <a:xfrm>
              <a:off x="3141521" y="3924021"/>
              <a:ext cx="1404552"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rgbClr val="000000"/>
                  </a:solidFill>
                  <a:latin typeface="Calibri"/>
                  <a:ea typeface="Calibri"/>
                  <a:cs typeface="Calibri"/>
                  <a:sym typeface="Calibri"/>
                </a:rPr>
                <a:t>Leucemia Aguda</a:t>
              </a:r>
              <a:endParaRPr b="1" sz="1400">
                <a:solidFill>
                  <a:srgbClr val="000000"/>
                </a:solidFill>
                <a:latin typeface="Calibri"/>
                <a:ea typeface="Calibri"/>
                <a:cs typeface="Calibri"/>
                <a:sym typeface="Calibri"/>
              </a:endParaRPr>
            </a:p>
          </p:txBody>
        </p:sp>
        <p:sp>
          <p:nvSpPr>
            <p:cNvPr id="2159" name="Google Shape;2159;p40"/>
            <p:cNvSpPr txBox="1"/>
            <p:nvPr/>
          </p:nvSpPr>
          <p:spPr>
            <a:xfrm>
              <a:off x="3141521" y="4170076"/>
              <a:ext cx="1857375"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rgbClr val="000000"/>
                  </a:solidFill>
                  <a:latin typeface="Calibri"/>
                  <a:ea typeface="Calibri"/>
                  <a:cs typeface="Calibri"/>
                  <a:sym typeface="Calibri"/>
                </a:rPr>
                <a:t>Mortes</a:t>
              </a:r>
              <a:endParaRPr b="1" sz="1400">
                <a:solidFill>
                  <a:srgbClr val="000000"/>
                </a:solidFill>
                <a:latin typeface="Calibri"/>
                <a:ea typeface="Calibri"/>
                <a:cs typeface="Calibri"/>
                <a:sym typeface="Calibri"/>
              </a:endParaRPr>
            </a:p>
          </p:txBody>
        </p:sp>
        <p:sp>
          <p:nvSpPr>
            <p:cNvPr id="2160" name="Google Shape;2160;p40"/>
            <p:cNvSpPr txBox="1"/>
            <p:nvPr/>
          </p:nvSpPr>
          <p:spPr>
            <a:xfrm>
              <a:off x="3141521" y="4781733"/>
              <a:ext cx="2267856"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rgbClr val="000000"/>
                  </a:solidFill>
                  <a:latin typeface="Calibri"/>
                  <a:ea typeface="Calibri"/>
                  <a:cs typeface="Calibri"/>
                  <a:sym typeface="Calibri"/>
                </a:rPr>
                <a:t>Doenças Infecciosas</a:t>
              </a:r>
              <a:endParaRPr b="1" sz="1400">
                <a:solidFill>
                  <a:srgbClr val="000000"/>
                </a:solidFill>
                <a:latin typeface="Calibri"/>
                <a:ea typeface="Calibri"/>
                <a:cs typeface="Calibri"/>
                <a:sym typeface="Calibri"/>
              </a:endParaRPr>
            </a:p>
          </p:txBody>
        </p:sp>
        <p:sp>
          <p:nvSpPr>
            <p:cNvPr id="2161" name="Google Shape;2161;p40"/>
            <p:cNvSpPr txBox="1"/>
            <p:nvPr/>
          </p:nvSpPr>
          <p:spPr>
            <a:xfrm>
              <a:off x="3141521" y="5218920"/>
              <a:ext cx="2107853"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rgbClr val="000000"/>
                  </a:solidFill>
                  <a:latin typeface="Calibri"/>
                  <a:ea typeface="Calibri"/>
                  <a:cs typeface="Calibri"/>
                  <a:sym typeface="Calibri"/>
                </a:rPr>
                <a:t>Doenças Malignas </a:t>
              </a:r>
              <a:endParaRPr b="1" sz="1400">
                <a:solidFill>
                  <a:srgbClr val="000000"/>
                </a:solidFill>
                <a:latin typeface="Calibri"/>
                <a:ea typeface="Calibri"/>
                <a:cs typeface="Calibri"/>
                <a:sym typeface="Calibri"/>
              </a:endParaRPr>
            </a:p>
          </p:txBody>
        </p:sp>
        <p:cxnSp>
          <p:nvCxnSpPr>
            <p:cNvPr id="2162" name="Google Shape;2162;p40"/>
            <p:cNvCxnSpPr/>
            <p:nvPr/>
          </p:nvCxnSpPr>
          <p:spPr>
            <a:xfrm>
              <a:off x="3141521" y="1884523"/>
              <a:ext cx="7755865" cy="0"/>
            </a:xfrm>
            <a:prstGeom prst="straightConnector1">
              <a:avLst/>
            </a:prstGeom>
            <a:noFill/>
            <a:ln cap="flat" cmpd="sng" w="28575">
              <a:solidFill>
                <a:schemeClr val="dk2"/>
              </a:solidFill>
              <a:prstDash val="solid"/>
              <a:miter lim="800000"/>
              <a:headEnd len="sm" w="sm" type="none"/>
              <a:tailEnd len="sm" w="sm" type="none"/>
            </a:ln>
          </p:spPr>
        </p:cxnSp>
        <p:sp>
          <p:nvSpPr>
            <p:cNvPr id="2163" name="Google Shape;2163;p40"/>
            <p:cNvSpPr/>
            <p:nvPr/>
          </p:nvSpPr>
          <p:spPr>
            <a:xfrm>
              <a:off x="3141521" y="2723479"/>
              <a:ext cx="6996254" cy="413920"/>
            </a:xfrm>
            <a:prstGeom prst="rect">
              <a:avLst/>
            </a:prstGeom>
            <a:no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64" name="Google Shape;2164;p40"/>
            <p:cNvSpPr/>
            <p:nvPr/>
          </p:nvSpPr>
          <p:spPr>
            <a:xfrm>
              <a:off x="3141521" y="5058732"/>
              <a:ext cx="6996254" cy="183054"/>
            </a:xfrm>
            <a:prstGeom prst="rect">
              <a:avLst/>
            </a:prstGeom>
            <a:no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720">
                <a:solidFill>
                  <a:schemeClr val="lt1"/>
                </a:solidFill>
                <a:latin typeface="Calibri"/>
                <a:ea typeface="Calibri"/>
                <a:cs typeface="Calibri"/>
                <a:sym typeface="Calibri"/>
              </a:endParaRPr>
            </a:p>
          </p:txBody>
        </p:sp>
      </p:grpSp>
      <p:grpSp>
        <p:nvGrpSpPr>
          <p:cNvPr id="2165" name="Google Shape;2165;p40"/>
          <p:cNvGrpSpPr/>
          <p:nvPr/>
        </p:nvGrpSpPr>
        <p:grpSpPr>
          <a:xfrm>
            <a:off x="407988" y="2199058"/>
            <a:ext cx="2211387" cy="2935925"/>
            <a:chOff x="407988" y="2199058"/>
            <a:chExt cx="2211387" cy="2935925"/>
          </a:xfrm>
        </p:grpSpPr>
        <p:grpSp>
          <p:nvGrpSpPr>
            <p:cNvPr id="2166" name="Google Shape;2166;p40"/>
            <p:cNvGrpSpPr/>
            <p:nvPr/>
          </p:nvGrpSpPr>
          <p:grpSpPr>
            <a:xfrm>
              <a:off x="407988" y="2199058"/>
              <a:ext cx="2211387" cy="2935925"/>
              <a:chOff x="407988" y="2199058"/>
              <a:chExt cx="2211387" cy="2935925"/>
            </a:xfrm>
          </p:grpSpPr>
          <p:sp>
            <p:nvSpPr>
              <p:cNvPr id="2167" name="Google Shape;2167;p40"/>
              <p:cNvSpPr/>
              <p:nvPr/>
            </p:nvSpPr>
            <p:spPr>
              <a:xfrm>
                <a:off x="407988" y="2199058"/>
                <a:ext cx="2211387" cy="293592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168" name="Google Shape;2168;p40"/>
              <p:cNvSpPr/>
              <p:nvPr/>
            </p:nvSpPr>
            <p:spPr>
              <a:xfrm>
                <a:off x="604352" y="3615092"/>
                <a:ext cx="1929298"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Lustria"/>
                    <a:ea typeface="Lustria"/>
                    <a:cs typeface="Lustria"/>
                    <a:sym typeface="Lustria"/>
                  </a:rPr>
                  <a:t>Curso clínico e complicações na população geral N=454</a:t>
                </a:r>
                <a:endParaRPr/>
              </a:p>
            </p:txBody>
          </p:sp>
        </p:grpSp>
        <p:sp>
          <p:nvSpPr>
            <p:cNvPr id="2169" name="Google Shape;2169;p40"/>
            <p:cNvSpPr/>
            <p:nvPr/>
          </p:nvSpPr>
          <p:spPr>
            <a:xfrm>
              <a:off x="663816" y="2547578"/>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2170" name="Google Shape;2170;p40"/>
            <p:cNvGrpSpPr/>
            <p:nvPr/>
          </p:nvGrpSpPr>
          <p:grpSpPr>
            <a:xfrm>
              <a:off x="819795" y="2697641"/>
              <a:ext cx="501316" cy="501296"/>
              <a:chOff x="-205047" y="1047371"/>
              <a:chExt cx="833437" cy="833403"/>
            </a:xfrm>
          </p:grpSpPr>
          <p:sp>
            <p:nvSpPr>
              <p:cNvPr id="2171" name="Google Shape;2171;p40"/>
              <p:cNvSpPr/>
              <p:nvPr/>
            </p:nvSpPr>
            <p:spPr>
              <a:xfrm>
                <a:off x="-205047" y="1761712"/>
                <a:ext cx="833437" cy="119062"/>
              </a:xfrm>
              <a:custGeom>
                <a:rect b="b" l="l" r="r" t="t"/>
                <a:pathLst>
                  <a:path extrusionOk="0" h="119062" w="833437">
                    <a:moveTo>
                      <a:pt x="818555" y="119063"/>
                    </a:moveTo>
                    <a:lnTo>
                      <a:pt x="14883" y="119063"/>
                    </a:lnTo>
                    <a:cubicBezTo>
                      <a:pt x="6660" y="119063"/>
                      <a:pt x="0" y="112402"/>
                      <a:pt x="0" y="104180"/>
                    </a:cubicBezTo>
                    <a:lnTo>
                      <a:pt x="0" y="14883"/>
                    </a:lnTo>
                    <a:cubicBezTo>
                      <a:pt x="0" y="6660"/>
                      <a:pt x="6660" y="0"/>
                      <a:pt x="14883" y="0"/>
                    </a:cubicBezTo>
                    <a:lnTo>
                      <a:pt x="818555" y="0"/>
                    </a:lnTo>
                    <a:cubicBezTo>
                      <a:pt x="826777" y="0"/>
                      <a:pt x="833438" y="6660"/>
                      <a:pt x="833438" y="14883"/>
                    </a:cubicBezTo>
                    <a:lnTo>
                      <a:pt x="833438" y="104180"/>
                    </a:lnTo>
                    <a:cubicBezTo>
                      <a:pt x="833438" y="112402"/>
                      <a:pt x="826777" y="119063"/>
                      <a:pt x="818555" y="119063"/>
                    </a:cubicBezTo>
                    <a:close/>
                    <a:moveTo>
                      <a:pt x="29770" y="89297"/>
                    </a:moveTo>
                    <a:lnTo>
                      <a:pt x="803677" y="89297"/>
                    </a:lnTo>
                    <a:lnTo>
                      <a:pt x="803677" y="29766"/>
                    </a:lnTo>
                    <a:lnTo>
                      <a:pt x="29770" y="2976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72" name="Google Shape;2172;p40"/>
              <p:cNvSpPr/>
              <p:nvPr/>
            </p:nvSpPr>
            <p:spPr>
              <a:xfrm>
                <a:off x="-160407" y="1545351"/>
                <a:ext cx="148304" cy="176879"/>
              </a:xfrm>
              <a:custGeom>
                <a:rect b="b" l="l" r="r" t="t"/>
                <a:pathLst>
                  <a:path extrusionOk="0" h="176879" w="148304">
                    <a:moveTo>
                      <a:pt x="133424" y="176879"/>
                    </a:moveTo>
                    <a:cubicBezTo>
                      <a:pt x="125202" y="176879"/>
                      <a:pt x="118541" y="170219"/>
                      <a:pt x="118541" y="161996"/>
                    </a:cubicBezTo>
                    <a:lnTo>
                      <a:pt x="118541" y="29761"/>
                    </a:lnTo>
                    <a:lnTo>
                      <a:pt x="29766" y="29761"/>
                    </a:lnTo>
                    <a:lnTo>
                      <a:pt x="29766" y="161996"/>
                    </a:lnTo>
                    <a:cubicBezTo>
                      <a:pt x="29766" y="170219"/>
                      <a:pt x="23106" y="176879"/>
                      <a:pt x="14883" y="176879"/>
                    </a:cubicBezTo>
                    <a:cubicBezTo>
                      <a:pt x="6660" y="176879"/>
                      <a:pt x="0" y="170219"/>
                      <a:pt x="0" y="161996"/>
                    </a:cubicBezTo>
                    <a:lnTo>
                      <a:pt x="0" y="14883"/>
                    </a:lnTo>
                    <a:cubicBezTo>
                      <a:pt x="0" y="6660"/>
                      <a:pt x="6660" y="0"/>
                      <a:pt x="14883" y="0"/>
                    </a:cubicBezTo>
                    <a:lnTo>
                      <a:pt x="133421" y="0"/>
                    </a:lnTo>
                    <a:cubicBezTo>
                      <a:pt x="141644" y="0"/>
                      <a:pt x="148304" y="6660"/>
                      <a:pt x="148304" y="14883"/>
                    </a:cubicBezTo>
                    <a:lnTo>
                      <a:pt x="148304" y="161996"/>
                    </a:lnTo>
                    <a:cubicBezTo>
                      <a:pt x="148304" y="170219"/>
                      <a:pt x="141644" y="176879"/>
                      <a:pt x="133421" y="17687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73" name="Google Shape;2173;p40"/>
              <p:cNvSpPr/>
              <p:nvPr/>
            </p:nvSpPr>
            <p:spPr>
              <a:xfrm>
                <a:off x="38208" y="1382979"/>
                <a:ext cx="148304" cy="339251"/>
              </a:xfrm>
              <a:custGeom>
                <a:rect b="b" l="l" r="r" t="t"/>
                <a:pathLst>
                  <a:path extrusionOk="0" h="339251" w="148304">
                    <a:moveTo>
                      <a:pt x="133424" y="339252"/>
                    </a:moveTo>
                    <a:cubicBezTo>
                      <a:pt x="125202" y="339252"/>
                      <a:pt x="118541" y="332592"/>
                      <a:pt x="118541" y="324369"/>
                    </a:cubicBezTo>
                    <a:lnTo>
                      <a:pt x="118541" y="29761"/>
                    </a:lnTo>
                    <a:lnTo>
                      <a:pt x="29766" y="29761"/>
                    </a:lnTo>
                    <a:lnTo>
                      <a:pt x="29766" y="324369"/>
                    </a:lnTo>
                    <a:cubicBezTo>
                      <a:pt x="29766" y="332592"/>
                      <a:pt x="23106" y="339252"/>
                      <a:pt x="14883" y="339252"/>
                    </a:cubicBezTo>
                    <a:cubicBezTo>
                      <a:pt x="6660" y="339252"/>
                      <a:pt x="0" y="332592"/>
                      <a:pt x="0" y="324369"/>
                    </a:cubicBezTo>
                    <a:lnTo>
                      <a:pt x="0" y="14883"/>
                    </a:lnTo>
                    <a:cubicBezTo>
                      <a:pt x="0" y="6660"/>
                      <a:pt x="6660" y="0"/>
                      <a:pt x="14883" y="0"/>
                    </a:cubicBezTo>
                    <a:lnTo>
                      <a:pt x="133421" y="0"/>
                    </a:lnTo>
                    <a:cubicBezTo>
                      <a:pt x="141644" y="0"/>
                      <a:pt x="148304" y="6660"/>
                      <a:pt x="148304" y="14883"/>
                    </a:cubicBezTo>
                    <a:lnTo>
                      <a:pt x="148304" y="324369"/>
                    </a:lnTo>
                    <a:cubicBezTo>
                      <a:pt x="148304" y="332592"/>
                      <a:pt x="141644" y="339252"/>
                      <a:pt x="133421" y="33925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74" name="Google Shape;2174;p40"/>
              <p:cNvSpPr/>
              <p:nvPr/>
            </p:nvSpPr>
            <p:spPr>
              <a:xfrm>
                <a:off x="236813" y="1484887"/>
                <a:ext cx="148304" cy="237343"/>
              </a:xfrm>
              <a:custGeom>
                <a:rect b="b" l="l" r="r" t="t"/>
                <a:pathLst>
                  <a:path extrusionOk="0" h="237343" w="148304">
                    <a:moveTo>
                      <a:pt x="133424" y="237344"/>
                    </a:moveTo>
                    <a:cubicBezTo>
                      <a:pt x="125202" y="237344"/>
                      <a:pt x="118541" y="230684"/>
                      <a:pt x="118541" y="222461"/>
                    </a:cubicBezTo>
                    <a:lnTo>
                      <a:pt x="118541" y="29770"/>
                    </a:lnTo>
                    <a:lnTo>
                      <a:pt x="29766" y="29770"/>
                    </a:lnTo>
                    <a:lnTo>
                      <a:pt x="29766" y="222461"/>
                    </a:lnTo>
                    <a:cubicBezTo>
                      <a:pt x="29766" y="230684"/>
                      <a:pt x="23106" y="237344"/>
                      <a:pt x="14883" y="237344"/>
                    </a:cubicBezTo>
                    <a:cubicBezTo>
                      <a:pt x="6660" y="237344"/>
                      <a:pt x="0" y="230684"/>
                      <a:pt x="0" y="222461"/>
                    </a:cubicBezTo>
                    <a:lnTo>
                      <a:pt x="0" y="14883"/>
                    </a:lnTo>
                    <a:cubicBezTo>
                      <a:pt x="0" y="6660"/>
                      <a:pt x="6660" y="0"/>
                      <a:pt x="14883" y="0"/>
                    </a:cubicBezTo>
                    <a:lnTo>
                      <a:pt x="133421" y="0"/>
                    </a:lnTo>
                    <a:cubicBezTo>
                      <a:pt x="141644" y="0"/>
                      <a:pt x="148304" y="6660"/>
                      <a:pt x="148304" y="14883"/>
                    </a:cubicBezTo>
                    <a:lnTo>
                      <a:pt x="148304" y="222461"/>
                    </a:lnTo>
                    <a:cubicBezTo>
                      <a:pt x="148304" y="230684"/>
                      <a:pt x="141644" y="237344"/>
                      <a:pt x="133421" y="23734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75" name="Google Shape;2175;p40"/>
              <p:cNvSpPr/>
              <p:nvPr/>
            </p:nvSpPr>
            <p:spPr>
              <a:xfrm>
                <a:off x="435429" y="1300340"/>
                <a:ext cx="148304" cy="421890"/>
              </a:xfrm>
              <a:custGeom>
                <a:rect b="b" l="l" r="r" t="t"/>
                <a:pathLst>
                  <a:path extrusionOk="0" h="421890" w="148304">
                    <a:moveTo>
                      <a:pt x="133424" y="421891"/>
                    </a:moveTo>
                    <a:cubicBezTo>
                      <a:pt x="125202" y="421891"/>
                      <a:pt x="118541" y="415231"/>
                      <a:pt x="118541" y="407008"/>
                    </a:cubicBezTo>
                    <a:lnTo>
                      <a:pt x="118541" y="29770"/>
                    </a:lnTo>
                    <a:lnTo>
                      <a:pt x="29766" y="29770"/>
                    </a:lnTo>
                    <a:lnTo>
                      <a:pt x="29766" y="407008"/>
                    </a:lnTo>
                    <a:cubicBezTo>
                      <a:pt x="29766" y="415231"/>
                      <a:pt x="23105" y="421891"/>
                      <a:pt x="14883" y="421891"/>
                    </a:cubicBezTo>
                    <a:cubicBezTo>
                      <a:pt x="6660" y="421891"/>
                      <a:pt x="0" y="415231"/>
                      <a:pt x="0" y="407008"/>
                    </a:cubicBezTo>
                    <a:lnTo>
                      <a:pt x="0" y="14883"/>
                    </a:lnTo>
                    <a:cubicBezTo>
                      <a:pt x="0" y="6660"/>
                      <a:pt x="6660" y="0"/>
                      <a:pt x="14883" y="0"/>
                    </a:cubicBezTo>
                    <a:lnTo>
                      <a:pt x="133421" y="0"/>
                    </a:lnTo>
                    <a:cubicBezTo>
                      <a:pt x="141644" y="0"/>
                      <a:pt x="148304" y="6660"/>
                      <a:pt x="148304" y="14883"/>
                    </a:cubicBezTo>
                    <a:lnTo>
                      <a:pt x="148304" y="407008"/>
                    </a:lnTo>
                    <a:cubicBezTo>
                      <a:pt x="148304" y="415231"/>
                      <a:pt x="141644" y="421891"/>
                      <a:pt x="133421" y="42189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76" name="Google Shape;2176;p40"/>
              <p:cNvSpPr/>
              <p:nvPr/>
            </p:nvSpPr>
            <p:spPr>
              <a:xfrm>
                <a:off x="318664" y="1109292"/>
                <a:ext cx="180356" cy="199981"/>
              </a:xfrm>
              <a:custGeom>
                <a:rect b="b" l="l" r="r" t="t"/>
                <a:pathLst>
                  <a:path extrusionOk="0" h="199981" w="180356">
                    <a:moveTo>
                      <a:pt x="14893" y="199982"/>
                    </a:moveTo>
                    <a:cubicBezTo>
                      <a:pt x="11395" y="199982"/>
                      <a:pt x="7860" y="198754"/>
                      <a:pt x="5032" y="196261"/>
                    </a:cubicBezTo>
                    <a:cubicBezTo>
                      <a:pt x="-1144" y="190829"/>
                      <a:pt x="-1702" y="181416"/>
                      <a:pt x="3730" y="175277"/>
                    </a:cubicBezTo>
                    <a:lnTo>
                      <a:pt x="154339" y="5017"/>
                    </a:lnTo>
                    <a:cubicBezTo>
                      <a:pt x="159809" y="-1159"/>
                      <a:pt x="169222" y="-1680"/>
                      <a:pt x="175324" y="3715"/>
                    </a:cubicBezTo>
                    <a:cubicBezTo>
                      <a:pt x="181500" y="9147"/>
                      <a:pt x="182058" y="18561"/>
                      <a:pt x="176626" y="24700"/>
                    </a:cubicBezTo>
                    <a:lnTo>
                      <a:pt x="26017" y="194959"/>
                    </a:lnTo>
                    <a:cubicBezTo>
                      <a:pt x="23077" y="198308"/>
                      <a:pt x="18985" y="199982"/>
                      <a:pt x="14854" y="19998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77" name="Google Shape;2177;p40"/>
              <p:cNvSpPr/>
              <p:nvPr/>
            </p:nvSpPr>
            <p:spPr>
              <a:xfrm>
                <a:off x="127435" y="1191833"/>
                <a:ext cx="168650" cy="123841"/>
              </a:xfrm>
              <a:custGeom>
                <a:rect b="b" l="l" r="r" t="t"/>
                <a:pathLst>
                  <a:path extrusionOk="0" h="123841" w="168650">
                    <a:moveTo>
                      <a:pt x="153734" y="123842"/>
                    </a:moveTo>
                    <a:cubicBezTo>
                      <a:pt x="150869" y="123842"/>
                      <a:pt x="147967" y="123023"/>
                      <a:pt x="145400" y="121275"/>
                    </a:cubicBezTo>
                    <a:lnTo>
                      <a:pt x="6544" y="27215"/>
                    </a:lnTo>
                    <a:cubicBezTo>
                      <a:pt x="-265" y="22602"/>
                      <a:pt x="-2051" y="13337"/>
                      <a:pt x="2563" y="6528"/>
                    </a:cubicBezTo>
                    <a:cubicBezTo>
                      <a:pt x="7177" y="-281"/>
                      <a:pt x="16478" y="-2030"/>
                      <a:pt x="23250" y="2547"/>
                    </a:cubicBezTo>
                    <a:lnTo>
                      <a:pt x="162106" y="96606"/>
                    </a:lnTo>
                    <a:cubicBezTo>
                      <a:pt x="168915" y="101220"/>
                      <a:pt x="170701" y="110484"/>
                      <a:pt x="166087" y="117294"/>
                    </a:cubicBezTo>
                    <a:cubicBezTo>
                      <a:pt x="163222" y="121535"/>
                      <a:pt x="158497" y="123842"/>
                      <a:pt x="153734" y="12384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78" name="Google Shape;2178;p40"/>
              <p:cNvSpPr/>
              <p:nvPr/>
            </p:nvSpPr>
            <p:spPr>
              <a:xfrm>
                <a:off x="-75001" y="1197763"/>
                <a:ext cx="178763" cy="189054"/>
              </a:xfrm>
              <a:custGeom>
                <a:rect b="b" l="l" r="r" t="t"/>
                <a:pathLst>
                  <a:path extrusionOk="0" h="189054" w="178763">
                    <a:moveTo>
                      <a:pt x="14910" y="189054"/>
                    </a:moveTo>
                    <a:cubicBezTo>
                      <a:pt x="11264" y="189054"/>
                      <a:pt x="7618" y="187715"/>
                      <a:pt x="4715" y="185036"/>
                    </a:cubicBezTo>
                    <a:cubicBezTo>
                      <a:pt x="-1275" y="179418"/>
                      <a:pt x="-1610" y="170005"/>
                      <a:pt x="4009" y="163977"/>
                    </a:cubicBezTo>
                    <a:lnTo>
                      <a:pt x="152989" y="4729"/>
                    </a:lnTo>
                    <a:cubicBezTo>
                      <a:pt x="158645" y="-1299"/>
                      <a:pt x="168020" y="-1596"/>
                      <a:pt x="174048" y="4022"/>
                    </a:cubicBezTo>
                    <a:cubicBezTo>
                      <a:pt x="180038" y="9640"/>
                      <a:pt x="180373" y="19053"/>
                      <a:pt x="174755" y="25081"/>
                    </a:cubicBezTo>
                    <a:lnTo>
                      <a:pt x="25774" y="184329"/>
                    </a:lnTo>
                    <a:cubicBezTo>
                      <a:pt x="22835" y="187454"/>
                      <a:pt x="18854" y="189017"/>
                      <a:pt x="14910" y="18901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79" name="Google Shape;2179;p40"/>
              <p:cNvSpPr/>
              <p:nvPr/>
            </p:nvSpPr>
            <p:spPr>
              <a:xfrm>
                <a:off x="-134502" y="1347447"/>
                <a:ext cx="100606" cy="100606"/>
              </a:xfrm>
              <a:custGeom>
                <a:rect b="b" l="l" r="r" t="t"/>
                <a:pathLst>
                  <a:path extrusionOk="0" h="100606" w="100606">
                    <a:moveTo>
                      <a:pt x="50303" y="100607"/>
                    </a:moveTo>
                    <a:cubicBezTo>
                      <a:pt x="22547" y="100607"/>
                      <a:pt x="0" y="78022"/>
                      <a:pt x="0" y="50303"/>
                    </a:cubicBezTo>
                    <a:cubicBezTo>
                      <a:pt x="0" y="22547"/>
                      <a:pt x="22585" y="0"/>
                      <a:pt x="50303" y="0"/>
                    </a:cubicBezTo>
                    <a:cubicBezTo>
                      <a:pt x="78060" y="0"/>
                      <a:pt x="100607" y="22585"/>
                      <a:pt x="100607" y="50303"/>
                    </a:cubicBezTo>
                    <a:cubicBezTo>
                      <a:pt x="100607" y="78060"/>
                      <a:pt x="78022" y="100607"/>
                      <a:pt x="50303" y="100607"/>
                    </a:cubicBezTo>
                    <a:close/>
                    <a:moveTo>
                      <a:pt x="50303" y="29728"/>
                    </a:moveTo>
                    <a:cubicBezTo>
                      <a:pt x="38955" y="29728"/>
                      <a:pt x="29766" y="38955"/>
                      <a:pt x="29766" y="50265"/>
                    </a:cubicBezTo>
                    <a:cubicBezTo>
                      <a:pt x="29766" y="61613"/>
                      <a:pt x="38993" y="70803"/>
                      <a:pt x="50303" y="70803"/>
                    </a:cubicBezTo>
                    <a:cubicBezTo>
                      <a:pt x="61652" y="70803"/>
                      <a:pt x="70841" y="61576"/>
                      <a:pt x="70841" y="50265"/>
                    </a:cubicBezTo>
                    <a:cubicBezTo>
                      <a:pt x="70841" y="38917"/>
                      <a:pt x="61614" y="29728"/>
                      <a:pt x="50303" y="2972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80" name="Google Shape;2180;p40"/>
              <p:cNvSpPr/>
              <p:nvPr/>
            </p:nvSpPr>
            <p:spPr>
              <a:xfrm>
                <a:off x="62731" y="1136668"/>
                <a:ext cx="100606" cy="100606"/>
              </a:xfrm>
              <a:custGeom>
                <a:rect b="b" l="l" r="r" t="t"/>
                <a:pathLst>
                  <a:path extrusionOk="0" h="100606" w="100606">
                    <a:moveTo>
                      <a:pt x="50303" y="100607"/>
                    </a:moveTo>
                    <a:cubicBezTo>
                      <a:pt x="22547" y="100607"/>
                      <a:pt x="0" y="78022"/>
                      <a:pt x="0" y="50303"/>
                    </a:cubicBezTo>
                    <a:cubicBezTo>
                      <a:pt x="0" y="22547"/>
                      <a:pt x="22585" y="0"/>
                      <a:pt x="50303" y="0"/>
                    </a:cubicBezTo>
                    <a:cubicBezTo>
                      <a:pt x="78060" y="0"/>
                      <a:pt x="100607" y="22585"/>
                      <a:pt x="100607" y="50303"/>
                    </a:cubicBezTo>
                    <a:cubicBezTo>
                      <a:pt x="100607" y="78060"/>
                      <a:pt x="78022" y="100607"/>
                      <a:pt x="50303" y="100607"/>
                    </a:cubicBezTo>
                    <a:close/>
                    <a:moveTo>
                      <a:pt x="50303" y="29728"/>
                    </a:moveTo>
                    <a:cubicBezTo>
                      <a:pt x="38955" y="29728"/>
                      <a:pt x="29766" y="38955"/>
                      <a:pt x="29766" y="50265"/>
                    </a:cubicBezTo>
                    <a:cubicBezTo>
                      <a:pt x="29766" y="61613"/>
                      <a:pt x="38993" y="70803"/>
                      <a:pt x="50303" y="70803"/>
                    </a:cubicBezTo>
                    <a:cubicBezTo>
                      <a:pt x="61652" y="70803"/>
                      <a:pt x="70841" y="61576"/>
                      <a:pt x="70841" y="50265"/>
                    </a:cubicBezTo>
                    <a:cubicBezTo>
                      <a:pt x="70841" y="38917"/>
                      <a:pt x="61614" y="29728"/>
                      <a:pt x="50303" y="2972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81" name="Google Shape;2181;p40"/>
              <p:cNvSpPr/>
              <p:nvPr/>
            </p:nvSpPr>
            <p:spPr>
              <a:xfrm>
                <a:off x="259993" y="1270618"/>
                <a:ext cx="100606" cy="100606"/>
              </a:xfrm>
              <a:custGeom>
                <a:rect b="b" l="l" r="r" t="t"/>
                <a:pathLst>
                  <a:path extrusionOk="0" h="100606" w="100606">
                    <a:moveTo>
                      <a:pt x="50303" y="100607"/>
                    </a:moveTo>
                    <a:cubicBezTo>
                      <a:pt x="22547" y="100607"/>
                      <a:pt x="0" y="78022"/>
                      <a:pt x="0" y="50303"/>
                    </a:cubicBezTo>
                    <a:cubicBezTo>
                      <a:pt x="0" y="22547"/>
                      <a:pt x="22585" y="0"/>
                      <a:pt x="50303" y="0"/>
                    </a:cubicBezTo>
                    <a:cubicBezTo>
                      <a:pt x="78060" y="0"/>
                      <a:pt x="100607" y="22585"/>
                      <a:pt x="100607" y="50303"/>
                    </a:cubicBezTo>
                    <a:cubicBezTo>
                      <a:pt x="100607" y="78060"/>
                      <a:pt x="78022" y="100607"/>
                      <a:pt x="50303" y="100607"/>
                    </a:cubicBezTo>
                    <a:close/>
                    <a:moveTo>
                      <a:pt x="50303" y="29728"/>
                    </a:moveTo>
                    <a:cubicBezTo>
                      <a:pt x="38955" y="29728"/>
                      <a:pt x="29766" y="38955"/>
                      <a:pt x="29766" y="50265"/>
                    </a:cubicBezTo>
                    <a:cubicBezTo>
                      <a:pt x="29766" y="61613"/>
                      <a:pt x="38993" y="70803"/>
                      <a:pt x="50303" y="70803"/>
                    </a:cubicBezTo>
                    <a:cubicBezTo>
                      <a:pt x="61652" y="70803"/>
                      <a:pt x="70841" y="61576"/>
                      <a:pt x="70841" y="50265"/>
                    </a:cubicBezTo>
                    <a:cubicBezTo>
                      <a:pt x="70841" y="38917"/>
                      <a:pt x="61614" y="29728"/>
                      <a:pt x="50303" y="2972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82" name="Google Shape;2182;p40"/>
              <p:cNvSpPr/>
              <p:nvPr/>
            </p:nvSpPr>
            <p:spPr>
              <a:xfrm>
                <a:off x="457228" y="1047371"/>
                <a:ext cx="100606" cy="100606"/>
              </a:xfrm>
              <a:custGeom>
                <a:rect b="b" l="l" r="r" t="t"/>
                <a:pathLst>
                  <a:path extrusionOk="0" h="100606" w="100606">
                    <a:moveTo>
                      <a:pt x="50303" y="100607"/>
                    </a:moveTo>
                    <a:cubicBezTo>
                      <a:pt x="22547" y="100607"/>
                      <a:pt x="0" y="78022"/>
                      <a:pt x="0" y="50303"/>
                    </a:cubicBezTo>
                    <a:cubicBezTo>
                      <a:pt x="0" y="22547"/>
                      <a:pt x="22585" y="0"/>
                      <a:pt x="50303" y="0"/>
                    </a:cubicBezTo>
                    <a:cubicBezTo>
                      <a:pt x="78060" y="0"/>
                      <a:pt x="100607" y="22585"/>
                      <a:pt x="100607" y="50303"/>
                    </a:cubicBezTo>
                    <a:cubicBezTo>
                      <a:pt x="100607" y="78060"/>
                      <a:pt x="78022" y="100607"/>
                      <a:pt x="50303" y="100607"/>
                    </a:cubicBezTo>
                    <a:close/>
                    <a:moveTo>
                      <a:pt x="50303" y="29728"/>
                    </a:moveTo>
                    <a:cubicBezTo>
                      <a:pt x="38955" y="29728"/>
                      <a:pt x="29766" y="38955"/>
                      <a:pt x="29766" y="50265"/>
                    </a:cubicBezTo>
                    <a:cubicBezTo>
                      <a:pt x="29766" y="61613"/>
                      <a:pt x="38993" y="70803"/>
                      <a:pt x="50303" y="70803"/>
                    </a:cubicBezTo>
                    <a:cubicBezTo>
                      <a:pt x="61652" y="70803"/>
                      <a:pt x="70841" y="61576"/>
                      <a:pt x="70841" y="50265"/>
                    </a:cubicBezTo>
                    <a:cubicBezTo>
                      <a:pt x="70841" y="38917"/>
                      <a:pt x="61614" y="29728"/>
                      <a:pt x="50303" y="2972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107"/>
                                        </p:tgtEl>
                                        <p:attrNameLst>
                                          <p:attrName>style.visibility</p:attrName>
                                        </p:attrNameLst>
                                      </p:cBhvr>
                                      <p:to>
                                        <p:strVal val="visible"/>
                                      </p:to>
                                    </p:set>
                                    <p:animEffect filter="fade" transition="in">
                                      <p:cBhvr>
                                        <p:cTn dur="500"/>
                                        <p:tgtEl>
                                          <p:spTgt spid="2107"/>
                                        </p:tgtEl>
                                      </p:cBhvr>
                                    </p:animEffect>
                                  </p:childTnLst>
                                </p:cTn>
                              </p:par>
                              <p:par>
                                <p:cTn fill="hold" nodeType="withEffect" presetClass="entr" presetID="10" presetSubtype="0">
                                  <p:stCondLst>
                                    <p:cond delay="0"/>
                                  </p:stCondLst>
                                  <p:childTnLst>
                                    <p:set>
                                      <p:cBhvr>
                                        <p:cTn dur="1" fill="hold">
                                          <p:stCondLst>
                                            <p:cond delay="0"/>
                                          </p:stCondLst>
                                        </p:cTn>
                                        <p:tgtEl>
                                          <p:spTgt spid="2165"/>
                                        </p:tgtEl>
                                        <p:attrNameLst>
                                          <p:attrName>style.visibility</p:attrName>
                                        </p:attrNameLst>
                                      </p:cBhvr>
                                      <p:to>
                                        <p:strVal val="visible"/>
                                      </p:to>
                                    </p:set>
                                    <p:animEffect filter="fade" transition="in">
                                      <p:cBhvr>
                                        <p:cTn dur="500"/>
                                        <p:tgtEl>
                                          <p:spTgt spid="2165"/>
                                        </p:tgtEl>
                                      </p:cBhvr>
                                    </p:animEffect>
                                  </p:childTnLst>
                                </p:cTn>
                              </p:par>
                              <p:par>
                                <p:cTn fill="hold" nodeType="withEffect" presetClass="entr" presetID="10" presetSubtype="0">
                                  <p:stCondLst>
                                    <p:cond delay="500"/>
                                  </p:stCondLst>
                                  <p:childTnLst>
                                    <p:set>
                                      <p:cBhvr>
                                        <p:cTn dur="1" fill="hold">
                                          <p:stCondLst>
                                            <p:cond delay="0"/>
                                          </p:stCondLst>
                                        </p:cTn>
                                        <p:tgtEl>
                                          <p:spTgt spid="2110"/>
                                        </p:tgtEl>
                                        <p:attrNameLst>
                                          <p:attrName>style.visibility</p:attrName>
                                        </p:attrNameLst>
                                      </p:cBhvr>
                                      <p:to>
                                        <p:strVal val="visible"/>
                                      </p:to>
                                    </p:set>
                                    <p:animEffect filter="fade" transition="in">
                                      <p:cBhvr>
                                        <p:cTn dur="500"/>
                                        <p:tgtEl>
                                          <p:spTgt spid="211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87" name="Shape 2187"/>
        <p:cNvGrpSpPr/>
        <p:nvPr/>
      </p:nvGrpSpPr>
      <p:grpSpPr>
        <a:xfrm>
          <a:off x="0" y="0"/>
          <a:ext cx="0" cy="0"/>
          <a:chOff x="0" y="0"/>
          <a:chExt cx="0" cy="0"/>
        </a:xfrm>
      </p:grpSpPr>
      <p:sp>
        <p:nvSpPr>
          <p:cNvPr id="2188" name="Google Shape;2188;p41"/>
          <p:cNvSpPr/>
          <p:nvPr/>
        </p:nvSpPr>
        <p:spPr>
          <a:xfrm flipH="1">
            <a:off x="1643579" y="1170733"/>
            <a:ext cx="8980429" cy="473844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189" name="Google Shape;2189;p41"/>
          <p:cNvSpPr txBox="1"/>
          <p:nvPr/>
        </p:nvSpPr>
        <p:spPr>
          <a:xfrm>
            <a:off x="296268" y="385036"/>
            <a:ext cx="9366205" cy="95410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Mortalidade associada à trombose na HPN</a:t>
            </a:r>
            <a:endParaRPr/>
          </a:p>
          <a:p>
            <a:pPr indent="0" lvl="0" marL="0" marR="0" rtl="0" algn="l">
              <a:lnSpc>
                <a:spcPct val="80000"/>
              </a:lnSpc>
              <a:spcBef>
                <a:spcPts val="0"/>
              </a:spcBef>
              <a:spcAft>
                <a:spcPts val="0"/>
              </a:spcAft>
              <a:buNone/>
            </a:pPr>
            <a:r>
              <a:t/>
            </a:r>
            <a:endParaRPr b="1" sz="3500">
              <a:solidFill>
                <a:schemeClr val="accent1"/>
              </a:solidFill>
              <a:latin typeface="Lustria"/>
              <a:ea typeface="Lustria"/>
              <a:cs typeface="Lustria"/>
              <a:sym typeface="Lustria"/>
            </a:endParaRPr>
          </a:p>
        </p:txBody>
      </p:sp>
      <p:sp>
        <p:nvSpPr>
          <p:cNvPr id="2190" name="Google Shape;2190;p41"/>
          <p:cNvSpPr txBox="1"/>
          <p:nvPr>
            <p:ph idx="1" type="body"/>
          </p:nvPr>
        </p:nvSpPr>
        <p:spPr>
          <a:xfrm>
            <a:off x="407988" y="6190071"/>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SBC = síndrome de Budd-Chiari </a:t>
            </a:r>
            <a:endParaRPr/>
          </a:p>
          <a:p>
            <a:pPr indent="0" lvl="0" marL="0" rtl="0" algn="l">
              <a:lnSpc>
                <a:spcPct val="90000"/>
              </a:lnSpc>
              <a:spcBef>
                <a:spcPts val="300"/>
              </a:spcBef>
              <a:spcAft>
                <a:spcPts val="0"/>
              </a:spcAft>
              <a:buClr>
                <a:schemeClr val="dk1"/>
              </a:buClr>
              <a:buSzPts val="800"/>
              <a:buNone/>
            </a:pPr>
            <a:r>
              <a:rPr lang="pt-BR"/>
              <a:t>SNC = Sistema Nervoso Central</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Adaptado de de Latour  RP et al. BLOOD, 2008; 112:3099-3106</a:t>
            </a:r>
            <a:endParaRPr/>
          </a:p>
        </p:txBody>
      </p:sp>
      <p:sp>
        <p:nvSpPr>
          <p:cNvPr id="2191" name="Google Shape;2191;p41"/>
          <p:cNvSpPr/>
          <p:nvPr/>
        </p:nvSpPr>
        <p:spPr>
          <a:xfrm>
            <a:off x="407988" y="2199058"/>
            <a:ext cx="2211387" cy="293592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2192" name="Google Shape;2192;p41"/>
          <p:cNvGrpSpPr/>
          <p:nvPr/>
        </p:nvGrpSpPr>
        <p:grpSpPr>
          <a:xfrm>
            <a:off x="604352" y="2404935"/>
            <a:ext cx="1929298" cy="2496831"/>
            <a:chOff x="604352" y="2404935"/>
            <a:chExt cx="1929298" cy="2496831"/>
          </a:xfrm>
        </p:grpSpPr>
        <p:sp>
          <p:nvSpPr>
            <p:cNvPr id="2193" name="Google Shape;2193;p41"/>
            <p:cNvSpPr/>
            <p:nvPr/>
          </p:nvSpPr>
          <p:spPr>
            <a:xfrm>
              <a:off x="604352" y="3424438"/>
              <a:ext cx="1929298" cy="1477328"/>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1"/>
                  </a:solidFill>
                  <a:latin typeface="Lustria"/>
                  <a:ea typeface="Lustria"/>
                  <a:cs typeface="Lustria"/>
                  <a:sym typeface="Lustria"/>
                </a:rPr>
                <a:t>Trombose na hemoglobinúria paroxística noturna: locais e desfecho (morte) </a:t>
              </a:r>
              <a:endParaRPr/>
            </a:p>
          </p:txBody>
        </p:sp>
        <p:sp>
          <p:nvSpPr>
            <p:cNvPr id="2194" name="Google Shape;2194;p41"/>
            <p:cNvSpPr/>
            <p:nvPr/>
          </p:nvSpPr>
          <p:spPr>
            <a:xfrm>
              <a:off x="663816" y="2404935"/>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195" name="Google Shape;2195;p41"/>
            <p:cNvSpPr/>
            <p:nvPr/>
          </p:nvSpPr>
          <p:spPr>
            <a:xfrm>
              <a:off x="1218623" y="2911986"/>
              <a:ext cx="167114" cy="152706"/>
            </a:xfrm>
            <a:custGeom>
              <a:rect b="b" l="l" r="r" t="t"/>
              <a:pathLst>
                <a:path extrusionOk="0" h="232646" w="254596">
                  <a:moveTo>
                    <a:pt x="161063" y="177"/>
                  </a:moveTo>
                  <a:cubicBezTo>
                    <a:pt x="129622" y="1814"/>
                    <a:pt x="96285" y="14800"/>
                    <a:pt x="67226" y="36751"/>
                  </a:cubicBezTo>
                  <a:cubicBezTo>
                    <a:pt x="38167" y="58703"/>
                    <a:pt x="16550" y="87167"/>
                    <a:pt x="6356" y="116969"/>
                  </a:cubicBezTo>
                  <a:cubicBezTo>
                    <a:pt x="-4546" y="148819"/>
                    <a:pt x="-1346" y="178510"/>
                    <a:pt x="15360" y="200649"/>
                  </a:cubicBezTo>
                  <a:cubicBezTo>
                    <a:pt x="31507" y="222043"/>
                    <a:pt x="57329" y="232647"/>
                    <a:pt x="86760" y="232647"/>
                  </a:cubicBezTo>
                  <a:cubicBezTo>
                    <a:pt x="118572" y="232647"/>
                    <a:pt x="154626" y="220220"/>
                    <a:pt x="187220" y="195626"/>
                  </a:cubicBezTo>
                  <a:cubicBezTo>
                    <a:pt x="249951" y="148261"/>
                    <a:pt x="272722" y="76268"/>
                    <a:pt x="239087" y="31729"/>
                  </a:cubicBezTo>
                  <a:cubicBezTo>
                    <a:pt x="222381" y="9629"/>
                    <a:pt x="194811" y="-1571"/>
                    <a:pt x="161064" y="178"/>
                  </a:cubicBezTo>
                  <a:close/>
                  <a:moveTo>
                    <a:pt x="169285" y="171884"/>
                  </a:moveTo>
                  <a:cubicBezTo>
                    <a:pt x="121549" y="207938"/>
                    <a:pt x="61939" y="212886"/>
                    <a:pt x="39136" y="182711"/>
                  </a:cubicBezTo>
                  <a:cubicBezTo>
                    <a:pt x="28569" y="168721"/>
                    <a:pt x="26969" y="148815"/>
                    <a:pt x="34559" y="126603"/>
                  </a:cubicBezTo>
                  <a:cubicBezTo>
                    <a:pt x="42856" y="102344"/>
                    <a:pt x="60827" y="78904"/>
                    <a:pt x="85198" y="60486"/>
                  </a:cubicBezTo>
                  <a:cubicBezTo>
                    <a:pt x="109531" y="42106"/>
                    <a:pt x="137064" y="31242"/>
                    <a:pt x="162663" y="29902"/>
                  </a:cubicBezTo>
                  <a:cubicBezTo>
                    <a:pt x="164412" y="29828"/>
                    <a:pt x="166123" y="29754"/>
                    <a:pt x="167835" y="29754"/>
                  </a:cubicBezTo>
                  <a:cubicBezTo>
                    <a:pt x="188819" y="29754"/>
                    <a:pt x="205599" y="36749"/>
                    <a:pt x="215348" y="49659"/>
                  </a:cubicBezTo>
                  <a:cubicBezTo>
                    <a:pt x="238119" y="79834"/>
                    <a:pt x="217060" y="135831"/>
                    <a:pt x="169286" y="17184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96" name="Google Shape;2196;p41"/>
            <p:cNvSpPr/>
            <p:nvPr/>
          </p:nvSpPr>
          <p:spPr>
            <a:xfrm>
              <a:off x="1254379" y="2948450"/>
              <a:ext cx="94179" cy="80611"/>
            </a:xfrm>
            <a:custGeom>
              <a:rect b="b" l="l" r="r" t="t"/>
              <a:pathLst>
                <a:path extrusionOk="0" h="122810" w="143480">
                  <a:moveTo>
                    <a:pt x="114551" y="3041"/>
                  </a:moveTo>
                  <a:cubicBezTo>
                    <a:pt x="108003" y="7990"/>
                    <a:pt x="106700" y="17329"/>
                    <a:pt x="111649" y="23877"/>
                  </a:cubicBezTo>
                  <a:cubicBezTo>
                    <a:pt x="114737" y="27970"/>
                    <a:pt x="114477" y="35263"/>
                    <a:pt x="110942" y="43858"/>
                  </a:cubicBezTo>
                  <a:cubicBezTo>
                    <a:pt x="106328" y="55058"/>
                    <a:pt x="96654" y="66815"/>
                    <a:pt x="84376" y="76042"/>
                  </a:cubicBezTo>
                  <a:cubicBezTo>
                    <a:pt x="72134" y="85269"/>
                    <a:pt x="58182" y="91372"/>
                    <a:pt x="46164" y="92785"/>
                  </a:cubicBezTo>
                  <a:cubicBezTo>
                    <a:pt x="36937" y="93827"/>
                    <a:pt x="29868" y="92115"/>
                    <a:pt x="26742" y="87985"/>
                  </a:cubicBezTo>
                  <a:cubicBezTo>
                    <a:pt x="21793" y="81437"/>
                    <a:pt x="12454" y="80135"/>
                    <a:pt x="5906" y="85083"/>
                  </a:cubicBezTo>
                  <a:cubicBezTo>
                    <a:pt x="-643" y="90032"/>
                    <a:pt x="-1945" y="99371"/>
                    <a:pt x="3004" y="105919"/>
                  </a:cubicBezTo>
                  <a:cubicBezTo>
                    <a:pt x="11264" y="116858"/>
                    <a:pt x="24956" y="122811"/>
                    <a:pt x="41327" y="122811"/>
                  </a:cubicBezTo>
                  <a:cubicBezTo>
                    <a:pt x="44005" y="122811"/>
                    <a:pt x="46759" y="122662"/>
                    <a:pt x="49549" y="122327"/>
                  </a:cubicBezTo>
                  <a:cubicBezTo>
                    <a:pt x="66962" y="120318"/>
                    <a:pt x="85715" y="112318"/>
                    <a:pt x="102309" y="99779"/>
                  </a:cubicBezTo>
                  <a:cubicBezTo>
                    <a:pt x="118904" y="87241"/>
                    <a:pt x="131740" y="71427"/>
                    <a:pt x="138438" y="55205"/>
                  </a:cubicBezTo>
                  <a:cubicBezTo>
                    <a:pt x="146102" y="36602"/>
                    <a:pt x="144986" y="18668"/>
                    <a:pt x="135387" y="5906"/>
                  </a:cubicBezTo>
                  <a:cubicBezTo>
                    <a:pt x="130438" y="-643"/>
                    <a:pt x="121099" y="-1945"/>
                    <a:pt x="114551" y="300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97" name="Google Shape;2197;p41"/>
            <p:cNvSpPr/>
            <p:nvPr/>
          </p:nvSpPr>
          <p:spPr>
            <a:xfrm>
              <a:off x="1024888" y="2954186"/>
              <a:ext cx="116668" cy="54261"/>
            </a:xfrm>
            <a:custGeom>
              <a:rect b="b" l="l" r="r" t="t"/>
              <a:pathLst>
                <a:path extrusionOk="0" h="82666" w="177743">
                  <a:moveTo>
                    <a:pt x="164513" y="17220"/>
                  </a:moveTo>
                  <a:cubicBezTo>
                    <a:pt x="156439" y="16215"/>
                    <a:pt x="148961" y="22131"/>
                    <a:pt x="148030" y="30279"/>
                  </a:cubicBezTo>
                  <a:cubicBezTo>
                    <a:pt x="147323" y="36381"/>
                    <a:pt x="141333" y="42334"/>
                    <a:pt x="131584" y="46651"/>
                  </a:cubicBezTo>
                  <a:cubicBezTo>
                    <a:pt x="119231" y="52120"/>
                    <a:pt x="102488" y="54129"/>
                    <a:pt x="85597" y="52157"/>
                  </a:cubicBezTo>
                  <a:cubicBezTo>
                    <a:pt x="68705" y="50223"/>
                    <a:pt x="52854" y="44418"/>
                    <a:pt x="42102" y="36270"/>
                  </a:cubicBezTo>
                  <a:cubicBezTo>
                    <a:pt x="33581" y="29833"/>
                    <a:pt x="29116" y="22652"/>
                    <a:pt x="29823" y="16587"/>
                  </a:cubicBezTo>
                  <a:cubicBezTo>
                    <a:pt x="30790" y="8402"/>
                    <a:pt x="24912" y="1035"/>
                    <a:pt x="16763" y="104"/>
                  </a:cubicBezTo>
                  <a:cubicBezTo>
                    <a:pt x="8615" y="-863"/>
                    <a:pt x="1211" y="5016"/>
                    <a:pt x="280" y="13164"/>
                  </a:cubicBezTo>
                  <a:cubicBezTo>
                    <a:pt x="-1692" y="30242"/>
                    <a:pt x="6791" y="46874"/>
                    <a:pt x="24167" y="60045"/>
                  </a:cubicBezTo>
                  <a:cubicBezTo>
                    <a:pt x="39273" y="71467"/>
                    <a:pt x="59886" y="79169"/>
                    <a:pt x="82211" y="81736"/>
                  </a:cubicBezTo>
                  <a:cubicBezTo>
                    <a:pt x="87643" y="82369"/>
                    <a:pt x="93038" y="82666"/>
                    <a:pt x="98358" y="82666"/>
                  </a:cubicBezTo>
                  <a:cubicBezTo>
                    <a:pt x="114878" y="82666"/>
                    <a:pt x="130579" y="79653"/>
                    <a:pt x="143676" y="73848"/>
                  </a:cubicBezTo>
                  <a:cubicBezTo>
                    <a:pt x="163620" y="65030"/>
                    <a:pt x="175675" y="50780"/>
                    <a:pt x="177646" y="33664"/>
                  </a:cubicBezTo>
                  <a:cubicBezTo>
                    <a:pt x="178576" y="25479"/>
                    <a:pt x="172735" y="18112"/>
                    <a:pt x="164587" y="1718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98" name="Google Shape;2198;p41"/>
            <p:cNvSpPr/>
            <p:nvPr/>
          </p:nvSpPr>
          <p:spPr>
            <a:xfrm>
              <a:off x="1223234" y="2837424"/>
              <a:ext cx="81815" cy="37879"/>
            </a:xfrm>
            <a:custGeom>
              <a:rect b="b" l="l" r="r" t="t"/>
              <a:pathLst>
                <a:path extrusionOk="0" h="57708" w="124644">
                  <a:moveTo>
                    <a:pt x="62322" y="57708"/>
                  </a:moveTo>
                  <a:cubicBezTo>
                    <a:pt x="97855" y="57708"/>
                    <a:pt x="124644" y="39291"/>
                    <a:pt x="124644" y="14883"/>
                  </a:cubicBezTo>
                  <a:cubicBezTo>
                    <a:pt x="124644" y="6660"/>
                    <a:pt x="117984" y="0"/>
                    <a:pt x="109761" y="0"/>
                  </a:cubicBezTo>
                  <a:cubicBezTo>
                    <a:pt x="101539" y="0"/>
                    <a:pt x="94879" y="6660"/>
                    <a:pt x="94879" y="14883"/>
                  </a:cubicBezTo>
                  <a:cubicBezTo>
                    <a:pt x="94879" y="18864"/>
                    <a:pt x="82563" y="27943"/>
                    <a:pt x="62322" y="27943"/>
                  </a:cubicBezTo>
                  <a:cubicBezTo>
                    <a:pt x="41188" y="27943"/>
                    <a:pt x="29766" y="18678"/>
                    <a:pt x="29766" y="14883"/>
                  </a:cubicBezTo>
                  <a:cubicBezTo>
                    <a:pt x="29766" y="6660"/>
                    <a:pt x="23106" y="0"/>
                    <a:pt x="14883" y="0"/>
                  </a:cubicBezTo>
                  <a:cubicBezTo>
                    <a:pt x="6660" y="0"/>
                    <a:pt x="0" y="6660"/>
                    <a:pt x="0" y="14883"/>
                  </a:cubicBezTo>
                  <a:cubicBezTo>
                    <a:pt x="0" y="39291"/>
                    <a:pt x="26789" y="57708"/>
                    <a:pt x="62322" y="5770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199" name="Google Shape;2199;p41"/>
            <p:cNvSpPr/>
            <p:nvPr/>
          </p:nvSpPr>
          <p:spPr>
            <a:xfrm>
              <a:off x="1031843" y="2769048"/>
              <a:ext cx="128637" cy="120609"/>
            </a:xfrm>
            <a:custGeom>
              <a:rect b="b" l="l" r="r" t="t"/>
              <a:pathLst>
                <a:path extrusionOk="0" h="183747" w="195977">
                  <a:moveTo>
                    <a:pt x="191979" y="89058"/>
                  </a:moveTo>
                  <a:cubicBezTo>
                    <a:pt x="199643" y="63720"/>
                    <a:pt x="196220" y="40354"/>
                    <a:pt x="182305" y="23277"/>
                  </a:cubicBezTo>
                  <a:cubicBezTo>
                    <a:pt x="168390" y="6199"/>
                    <a:pt x="146177" y="-1949"/>
                    <a:pt x="119871" y="395"/>
                  </a:cubicBezTo>
                  <a:cubicBezTo>
                    <a:pt x="95649" y="2553"/>
                    <a:pt x="70386" y="13418"/>
                    <a:pt x="48657" y="31091"/>
                  </a:cubicBezTo>
                  <a:cubicBezTo>
                    <a:pt x="1404" y="69527"/>
                    <a:pt x="-13925" y="126267"/>
                    <a:pt x="13756" y="160307"/>
                  </a:cubicBezTo>
                  <a:cubicBezTo>
                    <a:pt x="26518" y="176008"/>
                    <a:pt x="45903" y="183747"/>
                    <a:pt x="67707" y="183747"/>
                  </a:cubicBezTo>
                  <a:cubicBezTo>
                    <a:pt x="93157" y="183747"/>
                    <a:pt x="121955" y="173180"/>
                    <a:pt x="147404" y="152494"/>
                  </a:cubicBezTo>
                  <a:cubicBezTo>
                    <a:pt x="169096" y="134858"/>
                    <a:pt x="184946" y="112310"/>
                    <a:pt x="191979" y="89056"/>
                  </a:cubicBezTo>
                  <a:close/>
                  <a:moveTo>
                    <a:pt x="128615" y="129391"/>
                  </a:moveTo>
                  <a:cubicBezTo>
                    <a:pt x="95464" y="156366"/>
                    <a:pt x="53420" y="161948"/>
                    <a:pt x="36863" y="141520"/>
                  </a:cubicBezTo>
                  <a:cubicBezTo>
                    <a:pt x="20269" y="121131"/>
                    <a:pt x="34296" y="81134"/>
                    <a:pt x="67447" y="54158"/>
                  </a:cubicBezTo>
                  <a:cubicBezTo>
                    <a:pt x="84599" y="40206"/>
                    <a:pt x="104133" y="31647"/>
                    <a:pt x="122513" y="30010"/>
                  </a:cubicBezTo>
                  <a:cubicBezTo>
                    <a:pt x="124596" y="29824"/>
                    <a:pt x="126568" y="29750"/>
                    <a:pt x="128540" y="29750"/>
                  </a:cubicBezTo>
                  <a:cubicBezTo>
                    <a:pt x="141934" y="29750"/>
                    <a:pt x="152725" y="34028"/>
                    <a:pt x="159236" y="42028"/>
                  </a:cubicBezTo>
                  <a:cubicBezTo>
                    <a:pt x="166678" y="51218"/>
                    <a:pt x="168203" y="64836"/>
                    <a:pt x="163515" y="80426"/>
                  </a:cubicBezTo>
                  <a:cubicBezTo>
                    <a:pt x="158195" y="98062"/>
                    <a:pt x="145805" y="115475"/>
                    <a:pt x="128652" y="12939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00" name="Google Shape;2200;p41"/>
            <p:cNvSpPr/>
            <p:nvPr/>
          </p:nvSpPr>
          <p:spPr>
            <a:xfrm>
              <a:off x="1061925" y="2798857"/>
              <a:ext cx="67369" cy="60765"/>
            </a:xfrm>
            <a:custGeom>
              <a:rect b="b" l="l" r="r" t="t"/>
              <a:pathLst>
                <a:path extrusionOk="0" h="92575" w="102636">
                  <a:moveTo>
                    <a:pt x="74531" y="3316"/>
                  </a:moveTo>
                  <a:cubicBezTo>
                    <a:pt x="68131" y="8488"/>
                    <a:pt x="67164" y="17863"/>
                    <a:pt x="72373" y="24263"/>
                  </a:cubicBezTo>
                  <a:cubicBezTo>
                    <a:pt x="74159" y="26459"/>
                    <a:pt x="71368" y="39667"/>
                    <a:pt x="56559" y="51722"/>
                  </a:cubicBezTo>
                  <a:cubicBezTo>
                    <a:pt x="41751" y="63777"/>
                    <a:pt x="28244" y="63814"/>
                    <a:pt x="26458" y="61619"/>
                  </a:cubicBezTo>
                  <a:cubicBezTo>
                    <a:pt x="21249" y="55220"/>
                    <a:pt x="11874" y="54252"/>
                    <a:pt x="5511" y="59461"/>
                  </a:cubicBezTo>
                  <a:cubicBezTo>
                    <a:pt x="-889" y="64633"/>
                    <a:pt x="-1856" y="74009"/>
                    <a:pt x="3353" y="80409"/>
                  </a:cubicBezTo>
                  <a:cubicBezTo>
                    <a:pt x="9976" y="88594"/>
                    <a:pt x="19910" y="92575"/>
                    <a:pt x="31184" y="92575"/>
                  </a:cubicBezTo>
                  <a:cubicBezTo>
                    <a:pt x="44988" y="92575"/>
                    <a:pt x="60875" y="86548"/>
                    <a:pt x="75311" y="74827"/>
                  </a:cubicBezTo>
                  <a:cubicBezTo>
                    <a:pt x="101579" y="53470"/>
                    <a:pt x="110212" y="23667"/>
                    <a:pt x="95478" y="5511"/>
                  </a:cubicBezTo>
                  <a:cubicBezTo>
                    <a:pt x="90269" y="-889"/>
                    <a:pt x="80893" y="-1856"/>
                    <a:pt x="74530" y="335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01" name="Google Shape;2201;p41"/>
            <p:cNvSpPr/>
            <p:nvPr/>
          </p:nvSpPr>
          <p:spPr>
            <a:xfrm>
              <a:off x="950292" y="2690543"/>
              <a:ext cx="240905" cy="220002"/>
            </a:xfrm>
            <a:custGeom>
              <a:rect b="b" l="l" r="r" t="t"/>
              <a:pathLst>
                <a:path extrusionOk="0" h="335170" w="367016">
                  <a:moveTo>
                    <a:pt x="183509" y="6"/>
                  </a:moveTo>
                  <a:cubicBezTo>
                    <a:pt x="82306" y="6"/>
                    <a:pt x="0" y="82307"/>
                    <a:pt x="0" y="183514"/>
                  </a:cubicBezTo>
                  <a:cubicBezTo>
                    <a:pt x="0" y="242450"/>
                    <a:pt x="28538" y="298109"/>
                    <a:pt x="76311" y="332380"/>
                  </a:cubicBezTo>
                  <a:cubicBezTo>
                    <a:pt x="78916" y="334278"/>
                    <a:pt x="81967" y="335171"/>
                    <a:pt x="84981" y="335171"/>
                  </a:cubicBezTo>
                  <a:cubicBezTo>
                    <a:pt x="89632" y="335171"/>
                    <a:pt x="94208" y="333013"/>
                    <a:pt x="97073" y="328957"/>
                  </a:cubicBezTo>
                  <a:cubicBezTo>
                    <a:pt x="101872" y="322260"/>
                    <a:pt x="100347" y="312995"/>
                    <a:pt x="93650" y="308196"/>
                  </a:cubicBezTo>
                  <a:cubicBezTo>
                    <a:pt x="53652" y="279509"/>
                    <a:pt x="29765" y="232889"/>
                    <a:pt x="29765" y="183514"/>
                  </a:cubicBezTo>
                  <a:cubicBezTo>
                    <a:pt x="29765" y="98756"/>
                    <a:pt x="98747" y="29770"/>
                    <a:pt x="183508" y="29770"/>
                  </a:cubicBezTo>
                  <a:cubicBezTo>
                    <a:pt x="268270" y="29770"/>
                    <a:pt x="337251" y="98752"/>
                    <a:pt x="337251" y="183514"/>
                  </a:cubicBezTo>
                  <a:cubicBezTo>
                    <a:pt x="337251" y="230320"/>
                    <a:pt x="316267" y="274001"/>
                    <a:pt x="279729" y="303319"/>
                  </a:cubicBezTo>
                  <a:cubicBezTo>
                    <a:pt x="273329" y="308454"/>
                    <a:pt x="272288" y="317829"/>
                    <a:pt x="277422" y="324229"/>
                  </a:cubicBezTo>
                  <a:cubicBezTo>
                    <a:pt x="282557" y="330629"/>
                    <a:pt x="291933" y="331671"/>
                    <a:pt x="298332" y="326536"/>
                  </a:cubicBezTo>
                  <a:cubicBezTo>
                    <a:pt x="341976" y="291524"/>
                    <a:pt x="367016" y="239398"/>
                    <a:pt x="367016" y="183509"/>
                  </a:cubicBezTo>
                  <a:cubicBezTo>
                    <a:pt x="367016" y="82306"/>
                    <a:pt x="284715" y="0"/>
                    <a:pt x="183508"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02" name="Google Shape;2202;p41"/>
            <p:cNvSpPr/>
            <p:nvPr/>
          </p:nvSpPr>
          <p:spPr>
            <a:xfrm>
              <a:off x="799509" y="2564523"/>
              <a:ext cx="539045" cy="480265"/>
            </a:xfrm>
            <a:custGeom>
              <a:rect b="b" l="l" r="r" t="t"/>
              <a:pathLst>
                <a:path extrusionOk="0" h="731679" w="821229">
                  <a:moveTo>
                    <a:pt x="11460" y="203673"/>
                  </a:moveTo>
                  <a:lnTo>
                    <a:pt x="11460" y="203822"/>
                  </a:lnTo>
                  <a:cubicBezTo>
                    <a:pt x="13916" y="211152"/>
                    <a:pt x="73670" y="385245"/>
                    <a:pt x="240956" y="547951"/>
                  </a:cubicBezTo>
                  <a:cubicBezTo>
                    <a:pt x="241030" y="548025"/>
                    <a:pt x="241104" y="548025"/>
                    <a:pt x="241179" y="548100"/>
                  </a:cubicBezTo>
                  <a:cubicBezTo>
                    <a:pt x="254760" y="561569"/>
                    <a:pt x="269977" y="573624"/>
                    <a:pt x="286758" y="583744"/>
                  </a:cubicBezTo>
                  <a:cubicBezTo>
                    <a:pt x="283707" y="590851"/>
                    <a:pt x="281623" y="598329"/>
                    <a:pt x="280730" y="606069"/>
                  </a:cubicBezTo>
                  <a:cubicBezTo>
                    <a:pt x="277307" y="635686"/>
                    <a:pt x="290591" y="665005"/>
                    <a:pt x="318124" y="688669"/>
                  </a:cubicBezTo>
                  <a:cubicBezTo>
                    <a:pt x="344020" y="710918"/>
                    <a:pt x="379888" y="725652"/>
                    <a:pt x="419136" y="730229"/>
                  </a:cubicBezTo>
                  <a:cubicBezTo>
                    <a:pt x="427545" y="731196"/>
                    <a:pt x="435954" y="731680"/>
                    <a:pt x="444214" y="731680"/>
                  </a:cubicBezTo>
                  <a:cubicBezTo>
                    <a:pt x="474463" y="731680"/>
                    <a:pt x="503187" y="725206"/>
                    <a:pt x="526999" y="712853"/>
                  </a:cubicBezTo>
                  <a:cubicBezTo>
                    <a:pt x="559220" y="696110"/>
                    <a:pt x="578829" y="670586"/>
                    <a:pt x="582289" y="640969"/>
                  </a:cubicBezTo>
                  <a:cubicBezTo>
                    <a:pt x="585154" y="616226"/>
                    <a:pt x="575741" y="592079"/>
                    <a:pt x="557770" y="571652"/>
                  </a:cubicBezTo>
                  <a:cubicBezTo>
                    <a:pt x="586382" y="550594"/>
                    <a:pt x="609785" y="523730"/>
                    <a:pt x="626752" y="492699"/>
                  </a:cubicBezTo>
                  <a:cubicBezTo>
                    <a:pt x="647178" y="507619"/>
                    <a:pt x="675753" y="516734"/>
                    <a:pt x="707863" y="516734"/>
                  </a:cubicBezTo>
                  <a:cubicBezTo>
                    <a:pt x="771450" y="516734"/>
                    <a:pt x="821229" y="480941"/>
                    <a:pt x="821229" y="435288"/>
                  </a:cubicBezTo>
                  <a:cubicBezTo>
                    <a:pt x="821229" y="389597"/>
                    <a:pt x="771446" y="353841"/>
                    <a:pt x="707863" y="353841"/>
                  </a:cubicBezTo>
                  <a:cubicBezTo>
                    <a:pt x="689185" y="353841"/>
                    <a:pt x="671735" y="357004"/>
                    <a:pt x="656369" y="362548"/>
                  </a:cubicBezTo>
                  <a:cubicBezTo>
                    <a:pt x="651085" y="262011"/>
                    <a:pt x="585080" y="175058"/>
                    <a:pt x="488643" y="143806"/>
                  </a:cubicBezTo>
                  <a:cubicBezTo>
                    <a:pt x="480346" y="141053"/>
                    <a:pt x="471639" y="138783"/>
                    <a:pt x="461259" y="136700"/>
                  </a:cubicBezTo>
                  <a:cubicBezTo>
                    <a:pt x="460961" y="136625"/>
                    <a:pt x="460663" y="136551"/>
                    <a:pt x="460366" y="136476"/>
                  </a:cubicBezTo>
                  <a:lnTo>
                    <a:pt x="460291" y="136476"/>
                  </a:lnTo>
                  <a:cubicBezTo>
                    <a:pt x="312654" y="95847"/>
                    <a:pt x="244264" y="37054"/>
                    <a:pt x="243559" y="36426"/>
                  </a:cubicBezTo>
                  <a:lnTo>
                    <a:pt x="243522" y="36389"/>
                  </a:lnTo>
                  <a:cubicBezTo>
                    <a:pt x="213273" y="9822"/>
                    <a:pt x="172829" y="-3199"/>
                    <a:pt x="132604" y="670"/>
                  </a:cubicBezTo>
                  <a:cubicBezTo>
                    <a:pt x="93536" y="4428"/>
                    <a:pt x="58338" y="23217"/>
                    <a:pt x="33410" y="53504"/>
                  </a:cubicBezTo>
                  <a:cubicBezTo>
                    <a:pt x="8519" y="83791"/>
                    <a:pt x="-3090" y="121891"/>
                    <a:pt x="705" y="160956"/>
                  </a:cubicBezTo>
                  <a:cubicBezTo>
                    <a:pt x="2231" y="176211"/>
                    <a:pt x="5914" y="190535"/>
                    <a:pt x="11532" y="203707"/>
                  </a:cubicBezTo>
                  <a:close/>
                  <a:moveTo>
                    <a:pt x="552709" y="637546"/>
                  </a:moveTo>
                  <a:cubicBezTo>
                    <a:pt x="550439" y="657043"/>
                    <a:pt x="536450" y="674382"/>
                    <a:pt x="513270" y="686436"/>
                  </a:cubicBezTo>
                  <a:cubicBezTo>
                    <a:pt x="488192" y="699459"/>
                    <a:pt x="456008" y="704482"/>
                    <a:pt x="422559" y="700650"/>
                  </a:cubicBezTo>
                  <a:cubicBezTo>
                    <a:pt x="389147" y="696780"/>
                    <a:pt x="358935" y="684502"/>
                    <a:pt x="337504" y="666084"/>
                  </a:cubicBezTo>
                  <a:cubicBezTo>
                    <a:pt x="317710" y="649080"/>
                    <a:pt x="308035" y="628952"/>
                    <a:pt x="310268" y="609492"/>
                  </a:cubicBezTo>
                  <a:cubicBezTo>
                    <a:pt x="312538" y="589996"/>
                    <a:pt x="326527" y="572657"/>
                    <a:pt x="349707" y="560603"/>
                  </a:cubicBezTo>
                  <a:cubicBezTo>
                    <a:pt x="369278" y="550408"/>
                    <a:pt x="393202" y="545124"/>
                    <a:pt x="418652" y="545124"/>
                  </a:cubicBezTo>
                  <a:cubicBezTo>
                    <a:pt x="425796" y="545124"/>
                    <a:pt x="433088" y="545534"/>
                    <a:pt x="440419" y="546389"/>
                  </a:cubicBezTo>
                  <a:cubicBezTo>
                    <a:pt x="506126" y="553980"/>
                    <a:pt x="557548" y="595726"/>
                    <a:pt x="552709" y="637547"/>
                  </a:cubicBezTo>
                  <a:close/>
                  <a:moveTo>
                    <a:pt x="791463" y="435293"/>
                  </a:moveTo>
                  <a:cubicBezTo>
                    <a:pt x="791463" y="463309"/>
                    <a:pt x="753177" y="486973"/>
                    <a:pt x="707859" y="486973"/>
                  </a:cubicBezTo>
                  <a:cubicBezTo>
                    <a:pt x="675638" y="486973"/>
                    <a:pt x="647063" y="474993"/>
                    <a:pt x="633185" y="458026"/>
                  </a:cubicBezTo>
                  <a:lnTo>
                    <a:pt x="633147" y="457989"/>
                  </a:lnTo>
                  <a:cubicBezTo>
                    <a:pt x="627492" y="451068"/>
                    <a:pt x="624218" y="443366"/>
                    <a:pt x="624218" y="435293"/>
                  </a:cubicBezTo>
                  <a:cubicBezTo>
                    <a:pt x="624218" y="407276"/>
                    <a:pt x="662504" y="383612"/>
                    <a:pt x="707859" y="383612"/>
                  </a:cubicBezTo>
                  <a:cubicBezTo>
                    <a:pt x="753177" y="383612"/>
                    <a:pt x="791462" y="407276"/>
                    <a:pt x="791462" y="435293"/>
                  </a:cubicBezTo>
                  <a:close/>
                  <a:moveTo>
                    <a:pt x="627080" y="375501"/>
                  </a:moveTo>
                  <a:cubicBezTo>
                    <a:pt x="627080" y="376245"/>
                    <a:pt x="627043" y="376952"/>
                    <a:pt x="627006" y="377659"/>
                  </a:cubicBezTo>
                  <a:cubicBezTo>
                    <a:pt x="606802" y="392319"/>
                    <a:pt x="594449" y="412560"/>
                    <a:pt x="594449" y="435293"/>
                  </a:cubicBezTo>
                  <a:cubicBezTo>
                    <a:pt x="594449" y="447758"/>
                    <a:pt x="598244" y="459441"/>
                    <a:pt x="604942" y="469896"/>
                  </a:cubicBezTo>
                  <a:cubicBezTo>
                    <a:pt x="588980" y="502526"/>
                    <a:pt x="565056" y="530282"/>
                    <a:pt x="535068" y="551081"/>
                  </a:cubicBezTo>
                  <a:cubicBezTo>
                    <a:pt x="510958" y="533482"/>
                    <a:pt x="479331" y="520943"/>
                    <a:pt x="443836" y="516813"/>
                  </a:cubicBezTo>
                  <a:cubicBezTo>
                    <a:pt x="404583" y="512236"/>
                    <a:pt x="366297" y="518450"/>
                    <a:pt x="335975" y="534188"/>
                  </a:cubicBezTo>
                  <a:cubicBezTo>
                    <a:pt x="322804" y="541035"/>
                    <a:pt x="311865" y="549369"/>
                    <a:pt x="303159" y="558819"/>
                  </a:cubicBezTo>
                  <a:cubicBezTo>
                    <a:pt x="238716" y="520384"/>
                    <a:pt x="199165" y="451253"/>
                    <a:pt x="199165" y="375501"/>
                  </a:cubicBezTo>
                  <a:cubicBezTo>
                    <a:pt x="199165" y="257553"/>
                    <a:pt x="295158" y="161636"/>
                    <a:pt x="413182" y="161636"/>
                  </a:cubicBezTo>
                  <a:cubicBezTo>
                    <a:pt x="426800" y="161636"/>
                    <a:pt x="440455" y="162975"/>
                    <a:pt x="453774" y="165543"/>
                  </a:cubicBezTo>
                  <a:cubicBezTo>
                    <a:pt x="462332" y="167887"/>
                    <a:pt x="471039" y="170157"/>
                    <a:pt x="480117" y="172389"/>
                  </a:cubicBezTo>
                  <a:cubicBezTo>
                    <a:pt x="568037" y="201299"/>
                    <a:pt x="627050" y="282784"/>
                    <a:pt x="627050" y="375500"/>
                  </a:cubicBezTo>
                  <a:close/>
                  <a:moveTo>
                    <a:pt x="56323" y="72378"/>
                  </a:moveTo>
                  <a:cubicBezTo>
                    <a:pt x="76191" y="48230"/>
                    <a:pt x="104245" y="33273"/>
                    <a:pt x="135351" y="30259"/>
                  </a:cubicBezTo>
                  <a:cubicBezTo>
                    <a:pt x="167424" y="27171"/>
                    <a:pt x="199682" y="37552"/>
                    <a:pt x="223011" y="57979"/>
                  </a:cubicBezTo>
                  <a:cubicBezTo>
                    <a:pt x="223011" y="57979"/>
                    <a:pt x="223866" y="58872"/>
                    <a:pt x="225950" y="60658"/>
                  </a:cubicBezTo>
                  <a:cubicBezTo>
                    <a:pt x="226099" y="60769"/>
                    <a:pt x="226285" y="60806"/>
                    <a:pt x="226434" y="60918"/>
                  </a:cubicBezTo>
                  <a:cubicBezTo>
                    <a:pt x="237112" y="69699"/>
                    <a:pt x="281538" y="103669"/>
                    <a:pt x="365660" y="136597"/>
                  </a:cubicBezTo>
                  <a:cubicBezTo>
                    <a:pt x="253932" y="158772"/>
                    <a:pt x="169426" y="257450"/>
                    <a:pt x="169426" y="375503"/>
                  </a:cubicBezTo>
                  <a:cubicBezTo>
                    <a:pt x="169426" y="394405"/>
                    <a:pt x="171696" y="412934"/>
                    <a:pt x="175863" y="430830"/>
                  </a:cubicBezTo>
                  <a:cubicBezTo>
                    <a:pt x="78270" y="306262"/>
                    <a:pt x="40132" y="195715"/>
                    <a:pt x="39684" y="194343"/>
                  </a:cubicBezTo>
                  <a:cubicBezTo>
                    <a:pt x="39610" y="194195"/>
                    <a:pt x="39498" y="194083"/>
                    <a:pt x="39424" y="193897"/>
                  </a:cubicBezTo>
                  <a:cubicBezTo>
                    <a:pt x="39312" y="193636"/>
                    <a:pt x="39349" y="193376"/>
                    <a:pt x="39238" y="193116"/>
                  </a:cubicBezTo>
                  <a:cubicBezTo>
                    <a:pt x="34513" y="182437"/>
                    <a:pt x="31499" y="170605"/>
                    <a:pt x="30234" y="157992"/>
                  </a:cubicBezTo>
                  <a:cubicBezTo>
                    <a:pt x="27220" y="126924"/>
                    <a:pt x="36485" y="96526"/>
                    <a:pt x="56316" y="7237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03" name="Google Shape;2203;p41"/>
            <p:cNvSpPr/>
            <p:nvPr/>
          </p:nvSpPr>
          <p:spPr>
            <a:xfrm>
              <a:off x="1034465" y="2723461"/>
              <a:ext cx="68119" cy="51027"/>
            </a:xfrm>
            <a:custGeom>
              <a:rect b="b" l="l" r="r" t="t"/>
              <a:pathLst>
                <a:path extrusionOk="0" h="77739" w="103778">
                  <a:moveTo>
                    <a:pt x="44147" y="77739"/>
                  </a:moveTo>
                  <a:cubicBezTo>
                    <a:pt x="49356" y="77739"/>
                    <a:pt x="54789" y="77144"/>
                    <a:pt x="60295" y="75879"/>
                  </a:cubicBezTo>
                  <a:cubicBezTo>
                    <a:pt x="72722" y="73051"/>
                    <a:pt x="83922" y="67247"/>
                    <a:pt x="91809" y="59545"/>
                  </a:cubicBezTo>
                  <a:cubicBezTo>
                    <a:pt x="101483" y="50094"/>
                    <a:pt x="105576" y="38337"/>
                    <a:pt x="103046" y="27250"/>
                  </a:cubicBezTo>
                  <a:cubicBezTo>
                    <a:pt x="100553" y="16162"/>
                    <a:pt x="91772" y="7306"/>
                    <a:pt x="78974" y="2990"/>
                  </a:cubicBezTo>
                  <a:cubicBezTo>
                    <a:pt x="68518" y="-581"/>
                    <a:pt x="55905" y="-954"/>
                    <a:pt x="43478" y="1874"/>
                  </a:cubicBezTo>
                  <a:cubicBezTo>
                    <a:pt x="14791" y="8385"/>
                    <a:pt x="-3999" y="29705"/>
                    <a:pt x="727" y="50467"/>
                  </a:cubicBezTo>
                  <a:cubicBezTo>
                    <a:pt x="4522" y="67210"/>
                    <a:pt x="22306" y="77740"/>
                    <a:pt x="44110" y="77740"/>
                  </a:cubicBezTo>
                  <a:close/>
                  <a:moveTo>
                    <a:pt x="50100" y="30895"/>
                  </a:moveTo>
                  <a:cubicBezTo>
                    <a:pt x="53672" y="30076"/>
                    <a:pt x="56909" y="29779"/>
                    <a:pt x="59774" y="29779"/>
                  </a:cubicBezTo>
                  <a:cubicBezTo>
                    <a:pt x="68071" y="29779"/>
                    <a:pt x="73168" y="32495"/>
                    <a:pt x="74024" y="33872"/>
                  </a:cubicBezTo>
                  <a:cubicBezTo>
                    <a:pt x="73838" y="36029"/>
                    <a:pt x="67699" y="43694"/>
                    <a:pt x="53709" y="46894"/>
                  </a:cubicBezTo>
                  <a:cubicBezTo>
                    <a:pt x="39571" y="50094"/>
                    <a:pt x="30641" y="45703"/>
                    <a:pt x="29785" y="43992"/>
                  </a:cubicBezTo>
                  <a:cubicBezTo>
                    <a:pt x="29785" y="41946"/>
                    <a:pt x="35962" y="34094"/>
                    <a:pt x="50100" y="3089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04" name="Google Shape;2204;p41"/>
            <p:cNvSpPr/>
            <p:nvPr/>
          </p:nvSpPr>
          <p:spPr>
            <a:xfrm>
              <a:off x="977739" y="2774376"/>
              <a:ext cx="57590" cy="48321"/>
            </a:xfrm>
            <a:custGeom>
              <a:rect b="b" l="l" r="r" t="t"/>
              <a:pathLst>
                <a:path extrusionOk="0" h="73616" w="87738">
                  <a:moveTo>
                    <a:pt x="85697" y="20373"/>
                  </a:moveTo>
                  <a:cubicBezTo>
                    <a:pt x="81901" y="10700"/>
                    <a:pt x="73121" y="3704"/>
                    <a:pt x="61661" y="1100"/>
                  </a:cubicBezTo>
                  <a:cubicBezTo>
                    <a:pt x="52136" y="-1058"/>
                    <a:pt x="41198" y="-16"/>
                    <a:pt x="31002" y="4002"/>
                  </a:cubicBezTo>
                  <a:cubicBezTo>
                    <a:pt x="7525" y="13230"/>
                    <a:pt x="-5201" y="34810"/>
                    <a:pt x="2017" y="53228"/>
                  </a:cubicBezTo>
                  <a:cubicBezTo>
                    <a:pt x="7115" y="66213"/>
                    <a:pt x="20584" y="73617"/>
                    <a:pt x="36286" y="73617"/>
                  </a:cubicBezTo>
                  <a:cubicBezTo>
                    <a:pt x="42834" y="73617"/>
                    <a:pt x="49829" y="72352"/>
                    <a:pt x="56749" y="69598"/>
                  </a:cubicBezTo>
                  <a:cubicBezTo>
                    <a:pt x="66981" y="65580"/>
                    <a:pt x="75650" y="58957"/>
                    <a:pt x="81194" y="50846"/>
                  </a:cubicBezTo>
                  <a:cubicBezTo>
                    <a:pt x="87891" y="41135"/>
                    <a:pt x="89528" y="30010"/>
                    <a:pt x="85733" y="20373"/>
                  </a:cubicBezTo>
                  <a:close/>
                  <a:moveTo>
                    <a:pt x="45811" y="41879"/>
                  </a:moveTo>
                  <a:cubicBezTo>
                    <a:pt x="37216" y="45227"/>
                    <a:pt x="30630" y="43404"/>
                    <a:pt x="29737" y="42548"/>
                  </a:cubicBezTo>
                  <a:cubicBezTo>
                    <a:pt x="29663" y="40911"/>
                    <a:pt x="33235" y="35070"/>
                    <a:pt x="41829" y="31684"/>
                  </a:cubicBezTo>
                  <a:cubicBezTo>
                    <a:pt x="45475" y="30270"/>
                    <a:pt x="48750" y="29749"/>
                    <a:pt x="51391" y="29749"/>
                  </a:cubicBezTo>
                  <a:cubicBezTo>
                    <a:pt x="54740" y="29749"/>
                    <a:pt x="57084" y="30531"/>
                    <a:pt x="57902" y="31238"/>
                  </a:cubicBezTo>
                  <a:cubicBezTo>
                    <a:pt x="57679" y="33135"/>
                    <a:pt x="54033" y="38642"/>
                    <a:pt x="45810" y="4184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2205" name="Google Shape;2205;p41"/>
          <p:cNvGrpSpPr/>
          <p:nvPr/>
        </p:nvGrpSpPr>
        <p:grpSpPr>
          <a:xfrm>
            <a:off x="9498099" y="1831228"/>
            <a:ext cx="2165136" cy="1006196"/>
            <a:chOff x="9498099" y="1717265"/>
            <a:chExt cx="2165136" cy="1006196"/>
          </a:xfrm>
        </p:grpSpPr>
        <p:sp>
          <p:nvSpPr>
            <p:cNvPr id="2206" name="Google Shape;2206;p41"/>
            <p:cNvSpPr/>
            <p:nvPr/>
          </p:nvSpPr>
          <p:spPr>
            <a:xfrm>
              <a:off x="9498099" y="1717265"/>
              <a:ext cx="2165136" cy="100619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207" name="Google Shape;2207;p41"/>
            <p:cNvSpPr txBox="1"/>
            <p:nvPr/>
          </p:nvSpPr>
          <p:spPr>
            <a:xfrm>
              <a:off x="9550921" y="1805616"/>
              <a:ext cx="1549575" cy="845681"/>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None/>
              </a:pPr>
              <a:r>
                <a:rPr b="1" lang="pt-BR" sz="1800">
                  <a:solidFill>
                    <a:schemeClr val="lt1"/>
                  </a:solidFill>
                  <a:latin typeface="Calibri"/>
                  <a:ea typeface="Calibri"/>
                  <a:cs typeface="Calibri"/>
                  <a:sym typeface="Calibri"/>
                </a:rPr>
                <a:t>54,7</a:t>
              </a:r>
              <a:r>
                <a:rPr b="1" lang="pt-BR" sz="1600">
                  <a:solidFill>
                    <a:schemeClr val="lt1"/>
                  </a:solidFill>
                  <a:latin typeface="Calibri"/>
                  <a:ea typeface="Calibri"/>
                  <a:cs typeface="Calibri"/>
                  <a:sym typeface="Calibri"/>
                </a:rPr>
                <a:t>% </a:t>
              </a:r>
              <a:br>
                <a:rPr lang="pt-BR" sz="1600">
                  <a:solidFill>
                    <a:schemeClr val="lt1"/>
                  </a:solidFill>
                  <a:latin typeface="Calibri"/>
                  <a:ea typeface="Calibri"/>
                  <a:cs typeface="Calibri"/>
                  <a:sym typeface="Calibri"/>
                </a:rPr>
              </a:br>
              <a:r>
                <a:rPr lang="pt-BR" sz="1100">
                  <a:solidFill>
                    <a:schemeClr val="lt1"/>
                  </a:solidFill>
                  <a:latin typeface="Calibri"/>
                  <a:ea typeface="Calibri"/>
                  <a:cs typeface="Calibri"/>
                  <a:sym typeface="Calibri"/>
                </a:rPr>
                <a:t>do total de mortes </a:t>
              </a:r>
              <a:endParaRPr/>
            </a:p>
            <a:p>
              <a:pPr indent="0" lvl="0" marL="0" marR="0" rtl="0" algn="l">
                <a:lnSpc>
                  <a:spcPct val="85000"/>
                </a:lnSpc>
                <a:spcBef>
                  <a:spcPts val="0"/>
                </a:spcBef>
                <a:spcAft>
                  <a:spcPts val="0"/>
                </a:spcAft>
                <a:buNone/>
              </a:pPr>
              <a:r>
                <a:rPr b="1" lang="pt-BR" sz="1800">
                  <a:solidFill>
                    <a:schemeClr val="lt1"/>
                  </a:solidFill>
                  <a:latin typeface="Calibri"/>
                  <a:ea typeface="Calibri"/>
                  <a:cs typeface="Calibri"/>
                  <a:sym typeface="Calibri"/>
                </a:rPr>
                <a:t>31,9</a:t>
              </a:r>
              <a:r>
                <a:rPr b="1" lang="pt-BR" sz="1600">
                  <a:solidFill>
                    <a:schemeClr val="lt1"/>
                  </a:solidFill>
                  <a:latin typeface="Calibri"/>
                  <a:ea typeface="Calibri"/>
                  <a:cs typeface="Calibri"/>
                  <a:sym typeface="Calibri"/>
                </a:rPr>
                <a:t>% </a:t>
              </a:r>
              <a:br>
                <a:rPr lang="pt-BR" sz="1600">
                  <a:solidFill>
                    <a:schemeClr val="lt1"/>
                  </a:solidFill>
                  <a:latin typeface="Calibri"/>
                  <a:ea typeface="Calibri"/>
                  <a:cs typeface="Calibri"/>
                  <a:sym typeface="Calibri"/>
                </a:rPr>
              </a:br>
              <a:r>
                <a:rPr lang="pt-BR" sz="1100">
                  <a:solidFill>
                    <a:schemeClr val="lt1"/>
                  </a:solidFill>
                  <a:latin typeface="Calibri"/>
                  <a:ea typeface="Calibri"/>
                  <a:cs typeface="Calibri"/>
                  <a:sym typeface="Calibri"/>
                </a:rPr>
                <a:t>SBC vão morrer</a:t>
              </a:r>
              <a:endParaRPr/>
            </a:p>
          </p:txBody>
        </p:sp>
        <p:sp>
          <p:nvSpPr>
            <p:cNvPr id="2208" name="Google Shape;2208;p41"/>
            <p:cNvSpPr/>
            <p:nvPr/>
          </p:nvSpPr>
          <p:spPr>
            <a:xfrm>
              <a:off x="10791189" y="1817231"/>
              <a:ext cx="792411" cy="792415"/>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2209" name="Google Shape;2209;p41"/>
            <p:cNvGrpSpPr/>
            <p:nvPr/>
          </p:nvGrpSpPr>
          <p:grpSpPr>
            <a:xfrm>
              <a:off x="11010555" y="1940177"/>
              <a:ext cx="345174" cy="517761"/>
              <a:chOff x="11299910" y="3120753"/>
              <a:chExt cx="291200" cy="436800"/>
            </a:xfrm>
          </p:grpSpPr>
          <p:sp>
            <p:nvSpPr>
              <p:cNvPr id="2210" name="Google Shape;2210;p41"/>
              <p:cNvSpPr/>
              <p:nvPr/>
            </p:nvSpPr>
            <p:spPr>
              <a:xfrm>
                <a:off x="11396936" y="3229953"/>
                <a:ext cx="97148" cy="121333"/>
              </a:xfrm>
              <a:custGeom>
                <a:rect b="b" l="l" r="r" t="t"/>
                <a:pathLst>
                  <a:path extrusionOk="0" h="121333" w="97148">
                    <a:moveTo>
                      <a:pt x="12174" y="60667"/>
                    </a:moveTo>
                    <a:lnTo>
                      <a:pt x="36441" y="60667"/>
                    </a:lnTo>
                    <a:lnTo>
                      <a:pt x="36441" y="109200"/>
                    </a:lnTo>
                    <a:cubicBezTo>
                      <a:pt x="36441" y="115901"/>
                      <a:pt x="41873" y="121334"/>
                      <a:pt x="48574" y="121334"/>
                    </a:cubicBezTo>
                    <a:cubicBezTo>
                      <a:pt x="55275" y="121334"/>
                      <a:pt x="60708" y="115901"/>
                      <a:pt x="60708" y="109200"/>
                    </a:cubicBezTo>
                    <a:lnTo>
                      <a:pt x="60708" y="60667"/>
                    </a:lnTo>
                    <a:lnTo>
                      <a:pt x="84974" y="60667"/>
                    </a:lnTo>
                    <a:cubicBezTo>
                      <a:pt x="91675" y="60689"/>
                      <a:pt x="97126" y="55275"/>
                      <a:pt x="97148" y="48574"/>
                    </a:cubicBezTo>
                    <a:cubicBezTo>
                      <a:pt x="97171" y="41873"/>
                      <a:pt x="91757" y="36423"/>
                      <a:pt x="85056" y="36400"/>
                    </a:cubicBezTo>
                    <a:cubicBezTo>
                      <a:pt x="85029" y="36400"/>
                      <a:pt x="85001" y="36400"/>
                      <a:pt x="84974" y="36400"/>
                    </a:cubicBezTo>
                    <a:lnTo>
                      <a:pt x="60708" y="36400"/>
                    </a:lnTo>
                    <a:lnTo>
                      <a:pt x="60708" y="12133"/>
                    </a:lnTo>
                    <a:cubicBezTo>
                      <a:pt x="60708" y="5432"/>
                      <a:pt x="55275" y="0"/>
                      <a:pt x="48574" y="0"/>
                    </a:cubicBezTo>
                    <a:cubicBezTo>
                      <a:pt x="41873" y="0"/>
                      <a:pt x="36441" y="5432"/>
                      <a:pt x="36441" y="12133"/>
                    </a:cubicBezTo>
                    <a:lnTo>
                      <a:pt x="36441" y="36400"/>
                    </a:lnTo>
                    <a:lnTo>
                      <a:pt x="12174" y="36400"/>
                    </a:lnTo>
                    <a:cubicBezTo>
                      <a:pt x="5473" y="36378"/>
                      <a:pt x="23" y="41792"/>
                      <a:pt x="0" y="48493"/>
                    </a:cubicBezTo>
                    <a:cubicBezTo>
                      <a:pt x="-22" y="55194"/>
                      <a:pt x="5392" y="60644"/>
                      <a:pt x="12093" y="60667"/>
                    </a:cubicBezTo>
                    <a:cubicBezTo>
                      <a:pt x="12120" y="60667"/>
                      <a:pt x="12147" y="60667"/>
                      <a:pt x="12174" y="60667"/>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11" name="Google Shape;2211;p41"/>
              <p:cNvSpPr/>
              <p:nvPr/>
            </p:nvSpPr>
            <p:spPr>
              <a:xfrm>
                <a:off x="11299910" y="3120753"/>
                <a:ext cx="291200" cy="436800"/>
              </a:xfrm>
              <a:custGeom>
                <a:rect b="b" l="l" r="r" t="t"/>
                <a:pathLst>
                  <a:path extrusionOk="0" h="436800" w="291200">
                    <a:moveTo>
                      <a:pt x="291049" y="96303"/>
                    </a:moveTo>
                    <a:cubicBezTo>
                      <a:pt x="290982" y="95241"/>
                      <a:pt x="290773" y="94192"/>
                      <a:pt x="290427" y="93185"/>
                    </a:cubicBezTo>
                    <a:cubicBezTo>
                      <a:pt x="290312" y="92797"/>
                      <a:pt x="290176" y="92415"/>
                      <a:pt x="290021" y="92041"/>
                    </a:cubicBezTo>
                    <a:cubicBezTo>
                      <a:pt x="289448" y="90724"/>
                      <a:pt x="288644" y="89521"/>
                      <a:pt x="287645" y="88488"/>
                    </a:cubicBezTo>
                    <a:lnTo>
                      <a:pt x="202712" y="3555"/>
                    </a:lnTo>
                    <a:cubicBezTo>
                      <a:pt x="201677" y="2556"/>
                      <a:pt x="200472" y="1751"/>
                      <a:pt x="199154" y="1177"/>
                    </a:cubicBezTo>
                    <a:cubicBezTo>
                      <a:pt x="197782" y="625"/>
                      <a:pt x="196338" y="278"/>
                      <a:pt x="194866" y="146"/>
                    </a:cubicBezTo>
                    <a:cubicBezTo>
                      <a:pt x="194614" y="130"/>
                      <a:pt x="194388" y="0"/>
                      <a:pt x="194134" y="0"/>
                    </a:cubicBezTo>
                    <a:lnTo>
                      <a:pt x="12133" y="0"/>
                    </a:lnTo>
                    <a:cubicBezTo>
                      <a:pt x="5432" y="0"/>
                      <a:pt x="0" y="5432"/>
                      <a:pt x="0" y="12133"/>
                    </a:cubicBezTo>
                    <a:lnTo>
                      <a:pt x="0" y="424667"/>
                    </a:lnTo>
                    <a:cubicBezTo>
                      <a:pt x="0" y="431368"/>
                      <a:pt x="5432" y="436800"/>
                      <a:pt x="12133" y="436801"/>
                    </a:cubicBezTo>
                    <a:lnTo>
                      <a:pt x="279067" y="436801"/>
                    </a:lnTo>
                    <a:cubicBezTo>
                      <a:pt x="285768" y="436800"/>
                      <a:pt x="291200" y="431368"/>
                      <a:pt x="291201" y="424667"/>
                    </a:cubicBezTo>
                    <a:lnTo>
                      <a:pt x="291201" y="97067"/>
                    </a:lnTo>
                    <a:cubicBezTo>
                      <a:pt x="291201" y="96802"/>
                      <a:pt x="291066" y="96565"/>
                      <a:pt x="291049" y="96303"/>
                    </a:cubicBezTo>
                    <a:close/>
                    <a:moveTo>
                      <a:pt x="206267" y="41424"/>
                    </a:moveTo>
                    <a:lnTo>
                      <a:pt x="249777" y="84933"/>
                    </a:lnTo>
                    <a:lnTo>
                      <a:pt x="206267" y="84933"/>
                    </a:lnTo>
                    <a:close/>
                    <a:moveTo>
                      <a:pt x="266934" y="412534"/>
                    </a:moveTo>
                    <a:lnTo>
                      <a:pt x="24267" y="412534"/>
                    </a:lnTo>
                    <a:lnTo>
                      <a:pt x="24267" y="24267"/>
                    </a:lnTo>
                    <a:lnTo>
                      <a:pt x="182000" y="24267"/>
                    </a:lnTo>
                    <a:lnTo>
                      <a:pt x="182000" y="97067"/>
                    </a:lnTo>
                    <a:cubicBezTo>
                      <a:pt x="182001" y="103768"/>
                      <a:pt x="187433" y="109200"/>
                      <a:pt x="194134" y="109200"/>
                    </a:cubicBezTo>
                    <a:lnTo>
                      <a:pt x="266934" y="10920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12" name="Google Shape;2212;p41"/>
              <p:cNvSpPr/>
              <p:nvPr/>
            </p:nvSpPr>
            <p:spPr>
              <a:xfrm>
                <a:off x="11360577" y="3375553"/>
                <a:ext cx="169907" cy="24266"/>
              </a:xfrm>
              <a:custGeom>
                <a:rect b="b" l="l" r="r" t="t"/>
                <a:pathLst>
                  <a:path extrusionOk="0" h="24266" w="169907">
                    <a:moveTo>
                      <a:pt x="0" y="12133"/>
                    </a:moveTo>
                    <a:cubicBezTo>
                      <a:pt x="0" y="18834"/>
                      <a:pt x="5432" y="24266"/>
                      <a:pt x="12133" y="24267"/>
                    </a:cubicBezTo>
                    <a:lnTo>
                      <a:pt x="157734" y="24267"/>
                    </a:lnTo>
                    <a:cubicBezTo>
                      <a:pt x="164435" y="24289"/>
                      <a:pt x="169885" y="18875"/>
                      <a:pt x="169908" y="12174"/>
                    </a:cubicBezTo>
                    <a:cubicBezTo>
                      <a:pt x="169930" y="5473"/>
                      <a:pt x="164516" y="23"/>
                      <a:pt x="157815" y="0"/>
                    </a:cubicBezTo>
                    <a:cubicBezTo>
                      <a:pt x="157788" y="0"/>
                      <a:pt x="157761" y="0"/>
                      <a:pt x="157734" y="0"/>
                    </a:cubicBezTo>
                    <a:lnTo>
                      <a:pt x="12133" y="0"/>
                    </a:lnTo>
                    <a:cubicBezTo>
                      <a:pt x="5432" y="0"/>
                      <a:pt x="0" y="5432"/>
                      <a:pt x="0" y="12133"/>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13" name="Google Shape;2213;p41"/>
              <p:cNvSpPr/>
              <p:nvPr/>
            </p:nvSpPr>
            <p:spPr>
              <a:xfrm>
                <a:off x="11360577" y="3472620"/>
                <a:ext cx="169866" cy="24266"/>
              </a:xfrm>
              <a:custGeom>
                <a:rect b="b" l="l" r="r" t="t"/>
                <a:pathLst>
                  <a:path extrusionOk="0" h="24266" w="169866">
                    <a:moveTo>
                      <a:pt x="157734" y="0"/>
                    </a:moveTo>
                    <a:lnTo>
                      <a:pt x="12133" y="0"/>
                    </a:lnTo>
                    <a:cubicBezTo>
                      <a:pt x="5432" y="0"/>
                      <a:pt x="0" y="5432"/>
                      <a:pt x="0" y="12133"/>
                    </a:cubicBezTo>
                    <a:cubicBezTo>
                      <a:pt x="0" y="18834"/>
                      <a:pt x="5432" y="24267"/>
                      <a:pt x="12133" y="24267"/>
                    </a:cubicBezTo>
                    <a:lnTo>
                      <a:pt x="157734" y="24267"/>
                    </a:lnTo>
                    <a:cubicBezTo>
                      <a:pt x="164435" y="24267"/>
                      <a:pt x="169867" y="18834"/>
                      <a:pt x="169867" y="12133"/>
                    </a:cubicBezTo>
                    <a:cubicBezTo>
                      <a:pt x="169867" y="5432"/>
                      <a:pt x="164435" y="0"/>
                      <a:pt x="157734"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214" name="Google Shape;2214;p41"/>
              <p:cNvSpPr/>
              <p:nvPr/>
            </p:nvSpPr>
            <p:spPr>
              <a:xfrm>
                <a:off x="11384843" y="3424086"/>
                <a:ext cx="121333" cy="24266"/>
              </a:xfrm>
              <a:custGeom>
                <a:rect b="b" l="l" r="r" t="t"/>
                <a:pathLst>
                  <a:path extrusionOk="0" h="24266" w="121333">
                    <a:moveTo>
                      <a:pt x="109200" y="24267"/>
                    </a:moveTo>
                    <a:cubicBezTo>
                      <a:pt x="115901" y="24267"/>
                      <a:pt x="121334" y="18834"/>
                      <a:pt x="121334" y="12133"/>
                    </a:cubicBezTo>
                    <a:cubicBezTo>
                      <a:pt x="121334" y="5432"/>
                      <a:pt x="115901" y="0"/>
                      <a:pt x="109200" y="0"/>
                    </a:cubicBezTo>
                    <a:lnTo>
                      <a:pt x="12133" y="0"/>
                    </a:lnTo>
                    <a:cubicBezTo>
                      <a:pt x="5432" y="0"/>
                      <a:pt x="0" y="5432"/>
                      <a:pt x="0" y="12133"/>
                    </a:cubicBezTo>
                    <a:cubicBezTo>
                      <a:pt x="0" y="18834"/>
                      <a:pt x="5432" y="24267"/>
                      <a:pt x="12133" y="24267"/>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2215" name="Google Shape;2215;p41"/>
          <p:cNvGrpSpPr/>
          <p:nvPr/>
        </p:nvGrpSpPr>
        <p:grpSpPr>
          <a:xfrm>
            <a:off x="3207009" y="1231059"/>
            <a:ext cx="6317666" cy="4463659"/>
            <a:chOff x="3207009" y="1231059"/>
            <a:chExt cx="6317666" cy="4463659"/>
          </a:xfrm>
        </p:grpSpPr>
        <p:sp>
          <p:nvSpPr>
            <p:cNvPr id="2216" name="Google Shape;2216;p41"/>
            <p:cNvSpPr/>
            <p:nvPr/>
          </p:nvSpPr>
          <p:spPr>
            <a:xfrm>
              <a:off x="8335829" y="1244657"/>
              <a:ext cx="830356"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dk2"/>
                  </a:solidFill>
                  <a:latin typeface="Lustria"/>
                  <a:ea typeface="Lustria"/>
                  <a:cs typeface="Lustria"/>
                  <a:sym typeface="Lustria"/>
                </a:rPr>
                <a:t>Mortes</a:t>
              </a:r>
              <a:endParaRPr/>
            </a:p>
          </p:txBody>
        </p:sp>
        <p:grpSp>
          <p:nvGrpSpPr>
            <p:cNvPr id="2217" name="Google Shape;2217;p41"/>
            <p:cNvGrpSpPr/>
            <p:nvPr/>
          </p:nvGrpSpPr>
          <p:grpSpPr>
            <a:xfrm flipH="1">
              <a:off x="3207009" y="1616171"/>
              <a:ext cx="223098" cy="2911270"/>
              <a:chOff x="6486738" y="-1264459"/>
              <a:chExt cx="223098" cy="2911270"/>
            </a:xfrm>
          </p:grpSpPr>
          <p:sp>
            <p:nvSpPr>
              <p:cNvPr id="2218" name="Google Shape;2218;p41"/>
              <p:cNvSpPr/>
              <p:nvPr/>
            </p:nvSpPr>
            <p:spPr>
              <a:xfrm>
                <a:off x="6486738" y="1423713"/>
                <a:ext cx="223098" cy="223098"/>
              </a:xfrm>
              <a:prstGeom prst="ellipse">
                <a:avLst/>
              </a:prstGeom>
              <a:solidFill>
                <a:srgbClr val="D21E2D"/>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000"/>
                  <a:buFont typeface="Calibri"/>
                  <a:buNone/>
                </a:pPr>
                <a:r>
                  <a:t/>
                </a:r>
                <a:endParaRPr b="0" i="0" sz="2000" u="none" cap="none" strike="noStrike">
                  <a:solidFill>
                    <a:srgbClr val="FFFFFF"/>
                  </a:solidFill>
                  <a:latin typeface="Calibri"/>
                  <a:ea typeface="Calibri"/>
                  <a:cs typeface="Calibri"/>
                  <a:sym typeface="Calibri"/>
                </a:endParaRPr>
              </a:p>
            </p:txBody>
          </p:sp>
          <p:pic>
            <p:nvPicPr>
              <p:cNvPr id="2219" name="Google Shape;2219;p41"/>
              <p:cNvPicPr preferRelativeResize="0"/>
              <p:nvPr/>
            </p:nvPicPr>
            <p:blipFill rotWithShape="1">
              <a:blip r:embed="rId3">
                <a:alphaModFix/>
              </a:blip>
              <a:srcRect b="0" l="0" r="0" t="0"/>
              <a:stretch/>
            </p:blipFill>
            <p:spPr>
              <a:xfrm>
                <a:off x="6523576" y="1469731"/>
                <a:ext cx="131062" cy="131062"/>
              </a:xfrm>
              <a:prstGeom prst="rect">
                <a:avLst/>
              </a:prstGeom>
              <a:noFill/>
              <a:ln>
                <a:noFill/>
              </a:ln>
            </p:spPr>
          </p:pic>
          <p:sp>
            <p:nvSpPr>
              <p:cNvPr id="2220" name="Google Shape;2220;p41"/>
              <p:cNvSpPr/>
              <p:nvPr/>
            </p:nvSpPr>
            <p:spPr>
              <a:xfrm>
                <a:off x="6486738" y="-1264459"/>
                <a:ext cx="223098" cy="223098"/>
              </a:xfrm>
              <a:prstGeom prst="ellipse">
                <a:avLst/>
              </a:prstGeom>
              <a:solidFill>
                <a:srgbClr val="D21E2D"/>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000"/>
                  <a:buFont typeface="Calibri"/>
                  <a:buNone/>
                </a:pPr>
                <a:r>
                  <a:t/>
                </a:r>
                <a:endParaRPr b="0" i="0" sz="2000" u="none" cap="none" strike="noStrike">
                  <a:solidFill>
                    <a:srgbClr val="FFFFFF"/>
                  </a:solidFill>
                  <a:latin typeface="Calibri"/>
                  <a:ea typeface="Calibri"/>
                  <a:cs typeface="Calibri"/>
                  <a:sym typeface="Calibri"/>
                </a:endParaRPr>
              </a:p>
            </p:txBody>
          </p:sp>
          <p:pic>
            <p:nvPicPr>
              <p:cNvPr id="2221" name="Google Shape;2221;p41"/>
              <p:cNvPicPr preferRelativeResize="0"/>
              <p:nvPr/>
            </p:nvPicPr>
            <p:blipFill rotWithShape="1">
              <a:blip r:embed="rId3">
                <a:alphaModFix/>
              </a:blip>
              <a:srcRect b="0" l="0" r="0" t="0"/>
              <a:stretch/>
            </p:blipFill>
            <p:spPr>
              <a:xfrm>
                <a:off x="6523576" y="-1223954"/>
                <a:ext cx="131062" cy="131062"/>
              </a:xfrm>
              <a:prstGeom prst="rect">
                <a:avLst/>
              </a:prstGeom>
              <a:noFill/>
              <a:ln>
                <a:noFill/>
              </a:ln>
            </p:spPr>
          </p:pic>
        </p:grpSp>
        <p:sp>
          <p:nvSpPr>
            <p:cNvPr id="2222" name="Google Shape;2222;p41"/>
            <p:cNvSpPr txBox="1"/>
            <p:nvPr/>
          </p:nvSpPr>
          <p:spPr>
            <a:xfrm>
              <a:off x="3402383" y="1231059"/>
              <a:ext cx="2557349"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dk2"/>
                  </a:solidFill>
                  <a:latin typeface="Lustria"/>
                  <a:ea typeface="Lustria"/>
                  <a:cs typeface="Lustria"/>
                  <a:sym typeface="Lustria"/>
                </a:rPr>
                <a:t>Local do evento (N=363)</a:t>
              </a:r>
              <a:endParaRPr b="1" sz="1600">
                <a:solidFill>
                  <a:schemeClr val="dk2"/>
                </a:solidFill>
                <a:latin typeface="Lustria"/>
                <a:ea typeface="Lustria"/>
                <a:cs typeface="Lustria"/>
                <a:sym typeface="Lustria"/>
              </a:endParaRPr>
            </a:p>
          </p:txBody>
        </p:sp>
        <p:sp>
          <p:nvSpPr>
            <p:cNvPr id="2223" name="Google Shape;2223;p41"/>
            <p:cNvSpPr/>
            <p:nvPr/>
          </p:nvSpPr>
          <p:spPr>
            <a:xfrm>
              <a:off x="3544292" y="4024706"/>
              <a:ext cx="495264"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Pele</a:t>
              </a:r>
              <a:endParaRPr sz="1400">
                <a:solidFill>
                  <a:schemeClr val="dk1"/>
                </a:solidFill>
                <a:latin typeface="Calibri"/>
                <a:ea typeface="Calibri"/>
                <a:cs typeface="Calibri"/>
                <a:sym typeface="Calibri"/>
              </a:endParaRPr>
            </a:p>
          </p:txBody>
        </p:sp>
        <p:sp>
          <p:nvSpPr>
            <p:cNvPr id="2224" name="Google Shape;2224;p41"/>
            <p:cNvSpPr/>
            <p:nvPr/>
          </p:nvSpPr>
          <p:spPr>
            <a:xfrm>
              <a:off x="3445443" y="4246615"/>
              <a:ext cx="1594475"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lt2"/>
                  </a:solidFill>
                  <a:latin typeface="Calibri"/>
                  <a:ea typeface="Calibri"/>
                  <a:cs typeface="Calibri"/>
                  <a:sym typeface="Calibri"/>
                </a:rPr>
                <a:t>Eventos arteriais</a:t>
              </a:r>
              <a:endParaRPr b="1" sz="1600">
                <a:solidFill>
                  <a:schemeClr val="lt2"/>
                </a:solidFill>
                <a:latin typeface="Calibri"/>
                <a:ea typeface="Calibri"/>
                <a:cs typeface="Calibri"/>
                <a:sym typeface="Calibri"/>
              </a:endParaRPr>
            </a:p>
          </p:txBody>
        </p:sp>
        <p:sp>
          <p:nvSpPr>
            <p:cNvPr id="2225" name="Google Shape;2225;p41"/>
            <p:cNvSpPr/>
            <p:nvPr/>
          </p:nvSpPr>
          <p:spPr>
            <a:xfrm>
              <a:off x="3569545" y="4499301"/>
              <a:ext cx="1324080"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Artérias do SNC</a:t>
              </a:r>
              <a:endParaRPr/>
            </a:p>
          </p:txBody>
        </p:sp>
        <p:sp>
          <p:nvSpPr>
            <p:cNvPr id="2226" name="Google Shape;2226;p41"/>
            <p:cNvSpPr/>
            <p:nvPr/>
          </p:nvSpPr>
          <p:spPr>
            <a:xfrm>
              <a:off x="3582553" y="4721210"/>
              <a:ext cx="1619802"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lt2"/>
                  </a:solidFill>
                  <a:latin typeface="Calibri"/>
                  <a:ea typeface="Calibri"/>
                  <a:cs typeface="Calibri"/>
                  <a:sym typeface="Calibri"/>
                </a:rPr>
                <a:t>Artérias Coronárias</a:t>
              </a:r>
              <a:endParaRPr b="1" sz="1400">
                <a:solidFill>
                  <a:schemeClr val="lt2"/>
                </a:solidFill>
                <a:latin typeface="Calibri"/>
                <a:ea typeface="Calibri"/>
                <a:cs typeface="Calibri"/>
                <a:sym typeface="Calibri"/>
              </a:endParaRPr>
            </a:p>
          </p:txBody>
        </p:sp>
        <p:sp>
          <p:nvSpPr>
            <p:cNvPr id="2227" name="Google Shape;2227;p41"/>
            <p:cNvSpPr/>
            <p:nvPr/>
          </p:nvSpPr>
          <p:spPr>
            <a:xfrm>
              <a:off x="3591639" y="4943119"/>
              <a:ext cx="1375441"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Artéria Hepática</a:t>
              </a:r>
              <a:endParaRPr sz="1400">
                <a:solidFill>
                  <a:schemeClr val="dk1"/>
                </a:solidFill>
                <a:latin typeface="Calibri"/>
                <a:ea typeface="Calibri"/>
                <a:cs typeface="Calibri"/>
                <a:sym typeface="Calibri"/>
              </a:endParaRPr>
            </a:p>
          </p:txBody>
        </p:sp>
        <p:sp>
          <p:nvSpPr>
            <p:cNvPr id="2228" name="Google Shape;2228;p41"/>
            <p:cNvSpPr/>
            <p:nvPr/>
          </p:nvSpPr>
          <p:spPr>
            <a:xfrm>
              <a:off x="3558437" y="5386941"/>
              <a:ext cx="1782283"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Artérias Mesentéricas</a:t>
              </a:r>
              <a:endParaRPr sz="1400">
                <a:solidFill>
                  <a:schemeClr val="dk1"/>
                </a:solidFill>
                <a:latin typeface="Calibri"/>
                <a:ea typeface="Calibri"/>
                <a:cs typeface="Calibri"/>
                <a:sym typeface="Calibri"/>
              </a:endParaRPr>
            </a:p>
          </p:txBody>
        </p:sp>
        <p:sp>
          <p:nvSpPr>
            <p:cNvPr id="2229" name="Google Shape;2229;p41"/>
            <p:cNvSpPr/>
            <p:nvPr/>
          </p:nvSpPr>
          <p:spPr>
            <a:xfrm>
              <a:off x="6240514" y="1805616"/>
              <a:ext cx="926857"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147 (40.7)</a:t>
              </a:r>
              <a:endParaRPr/>
            </a:p>
          </p:txBody>
        </p:sp>
        <p:sp>
          <p:nvSpPr>
            <p:cNvPr id="2230" name="Google Shape;2230;p41"/>
            <p:cNvSpPr txBox="1"/>
            <p:nvPr/>
          </p:nvSpPr>
          <p:spPr>
            <a:xfrm>
              <a:off x="6240514" y="2027525"/>
              <a:ext cx="873746"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54 (14.9)</a:t>
              </a:r>
              <a:endParaRPr sz="1400">
                <a:solidFill>
                  <a:schemeClr val="dk1"/>
                </a:solidFill>
                <a:latin typeface="Calibri"/>
                <a:ea typeface="Calibri"/>
                <a:cs typeface="Calibri"/>
                <a:sym typeface="Calibri"/>
              </a:endParaRPr>
            </a:p>
          </p:txBody>
        </p:sp>
        <p:sp>
          <p:nvSpPr>
            <p:cNvPr id="2231" name="Google Shape;2231;p41"/>
            <p:cNvSpPr txBox="1"/>
            <p:nvPr/>
          </p:nvSpPr>
          <p:spPr>
            <a:xfrm>
              <a:off x="6240514" y="2249434"/>
              <a:ext cx="873746"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51 (14.0)</a:t>
              </a:r>
              <a:endParaRPr sz="1400">
                <a:solidFill>
                  <a:schemeClr val="dk1"/>
                </a:solidFill>
                <a:latin typeface="Calibri"/>
                <a:ea typeface="Calibri"/>
                <a:cs typeface="Calibri"/>
                <a:sym typeface="Calibri"/>
              </a:endParaRPr>
            </a:p>
          </p:txBody>
        </p:sp>
        <p:sp>
          <p:nvSpPr>
            <p:cNvPr id="2232" name="Google Shape;2232;p41"/>
            <p:cNvSpPr txBox="1"/>
            <p:nvPr/>
          </p:nvSpPr>
          <p:spPr>
            <a:xfrm>
              <a:off x="6240514" y="2471343"/>
              <a:ext cx="873746"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37 (10.2)</a:t>
              </a:r>
              <a:endParaRPr sz="1400">
                <a:solidFill>
                  <a:schemeClr val="dk1"/>
                </a:solidFill>
                <a:latin typeface="Calibri"/>
                <a:ea typeface="Calibri"/>
                <a:cs typeface="Calibri"/>
                <a:sym typeface="Calibri"/>
              </a:endParaRPr>
            </a:p>
          </p:txBody>
        </p:sp>
        <p:sp>
          <p:nvSpPr>
            <p:cNvPr id="2233" name="Google Shape;2233;p41"/>
            <p:cNvSpPr txBox="1"/>
            <p:nvPr/>
          </p:nvSpPr>
          <p:spPr>
            <a:xfrm>
              <a:off x="6240514" y="2693252"/>
              <a:ext cx="873746"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26 (7.2)</a:t>
              </a:r>
              <a:endParaRPr sz="1400">
                <a:solidFill>
                  <a:schemeClr val="dk1"/>
                </a:solidFill>
                <a:latin typeface="Calibri"/>
                <a:ea typeface="Calibri"/>
                <a:cs typeface="Calibri"/>
                <a:sym typeface="Calibri"/>
              </a:endParaRPr>
            </a:p>
          </p:txBody>
        </p:sp>
        <p:sp>
          <p:nvSpPr>
            <p:cNvPr id="2234" name="Google Shape;2234;p41"/>
            <p:cNvSpPr/>
            <p:nvPr/>
          </p:nvSpPr>
          <p:spPr>
            <a:xfrm>
              <a:off x="6240514" y="2915161"/>
              <a:ext cx="744114"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26 (7.2)</a:t>
              </a:r>
              <a:endParaRPr sz="1400">
                <a:solidFill>
                  <a:schemeClr val="dk1"/>
                </a:solidFill>
                <a:latin typeface="Calibri"/>
                <a:ea typeface="Calibri"/>
                <a:cs typeface="Calibri"/>
                <a:sym typeface="Calibri"/>
              </a:endParaRPr>
            </a:p>
          </p:txBody>
        </p:sp>
        <p:sp>
          <p:nvSpPr>
            <p:cNvPr id="2235" name="Google Shape;2235;p41"/>
            <p:cNvSpPr/>
            <p:nvPr/>
          </p:nvSpPr>
          <p:spPr>
            <a:xfrm>
              <a:off x="6240514" y="3137070"/>
              <a:ext cx="744114"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26 (7.2)</a:t>
              </a:r>
              <a:endParaRPr sz="1400">
                <a:solidFill>
                  <a:schemeClr val="dk1"/>
                </a:solidFill>
                <a:latin typeface="Calibri"/>
                <a:ea typeface="Calibri"/>
                <a:cs typeface="Calibri"/>
                <a:sym typeface="Calibri"/>
              </a:endParaRPr>
            </a:p>
          </p:txBody>
        </p:sp>
        <p:sp>
          <p:nvSpPr>
            <p:cNvPr id="2236" name="Google Shape;2236;p41"/>
            <p:cNvSpPr/>
            <p:nvPr/>
          </p:nvSpPr>
          <p:spPr>
            <a:xfrm>
              <a:off x="6240514" y="3580888"/>
              <a:ext cx="744114"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21 (5.8)</a:t>
              </a:r>
              <a:endParaRPr/>
            </a:p>
          </p:txBody>
        </p:sp>
        <p:sp>
          <p:nvSpPr>
            <p:cNvPr id="2237" name="Google Shape;2237;p41"/>
            <p:cNvSpPr/>
            <p:nvPr/>
          </p:nvSpPr>
          <p:spPr>
            <a:xfrm>
              <a:off x="6240514" y="3802797"/>
              <a:ext cx="744114"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12 (3.3)</a:t>
              </a:r>
              <a:endParaRPr/>
            </a:p>
          </p:txBody>
        </p:sp>
        <p:sp>
          <p:nvSpPr>
            <p:cNvPr id="2238" name="Google Shape;2238;p41"/>
            <p:cNvSpPr/>
            <p:nvPr/>
          </p:nvSpPr>
          <p:spPr>
            <a:xfrm>
              <a:off x="6240514" y="4024706"/>
              <a:ext cx="652743"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2 (0.6)</a:t>
              </a:r>
              <a:endParaRPr/>
            </a:p>
          </p:txBody>
        </p:sp>
        <p:sp>
          <p:nvSpPr>
            <p:cNvPr id="2239" name="Google Shape;2239;p41"/>
            <p:cNvSpPr/>
            <p:nvPr/>
          </p:nvSpPr>
          <p:spPr>
            <a:xfrm>
              <a:off x="6240514" y="4499301"/>
              <a:ext cx="744114"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18 (4.9)</a:t>
              </a:r>
              <a:endParaRPr/>
            </a:p>
          </p:txBody>
        </p:sp>
        <p:sp>
          <p:nvSpPr>
            <p:cNvPr id="2240" name="Google Shape;2240;p41"/>
            <p:cNvSpPr/>
            <p:nvPr/>
          </p:nvSpPr>
          <p:spPr>
            <a:xfrm>
              <a:off x="6240514" y="4721210"/>
              <a:ext cx="835485"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lt2"/>
                  </a:solidFill>
                  <a:latin typeface="Calibri"/>
                  <a:ea typeface="Calibri"/>
                  <a:cs typeface="Calibri"/>
                  <a:sym typeface="Calibri"/>
                </a:rPr>
                <a:t>12 (3.31)</a:t>
              </a:r>
              <a:endParaRPr/>
            </a:p>
          </p:txBody>
        </p:sp>
        <p:sp>
          <p:nvSpPr>
            <p:cNvPr id="2241" name="Google Shape;2241;p41"/>
            <p:cNvSpPr/>
            <p:nvPr/>
          </p:nvSpPr>
          <p:spPr>
            <a:xfrm>
              <a:off x="6240514" y="4943119"/>
              <a:ext cx="652743"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5 (1.4)</a:t>
              </a:r>
              <a:endParaRPr/>
            </a:p>
          </p:txBody>
        </p:sp>
        <p:sp>
          <p:nvSpPr>
            <p:cNvPr id="2242" name="Google Shape;2242;p41"/>
            <p:cNvSpPr/>
            <p:nvPr/>
          </p:nvSpPr>
          <p:spPr>
            <a:xfrm>
              <a:off x="6240514" y="5386941"/>
              <a:ext cx="652743"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2 (0.6)</a:t>
              </a:r>
              <a:endParaRPr/>
            </a:p>
          </p:txBody>
        </p:sp>
        <p:sp>
          <p:nvSpPr>
            <p:cNvPr id="2243" name="Google Shape;2243;p41"/>
            <p:cNvSpPr/>
            <p:nvPr/>
          </p:nvSpPr>
          <p:spPr>
            <a:xfrm>
              <a:off x="6240514" y="3358979"/>
              <a:ext cx="744114"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25 (6.9)</a:t>
              </a:r>
              <a:endParaRPr sz="1400">
                <a:solidFill>
                  <a:schemeClr val="dk1"/>
                </a:solidFill>
                <a:latin typeface="Calibri"/>
                <a:ea typeface="Calibri"/>
                <a:cs typeface="Calibri"/>
                <a:sym typeface="Calibri"/>
              </a:endParaRPr>
            </a:p>
          </p:txBody>
        </p:sp>
        <p:sp>
          <p:nvSpPr>
            <p:cNvPr id="2244" name="Google Shape;2244;p41"/>
            <p:cNvSpPr/>
            <p:nvPr/>
          </p:nvSpPr>
          <p:spPr>
            <a:xfrm>
              <a:off x="6240514" y="5165028"/>
              <a:ext cx="652743"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1 (0.3)</a:t>
              </a:r>
              <a:endParaRPr/>
            </a:p>
          </p:txBody>
        </p:sp>
        <p:sp>
          <p:nvSpPr>
            <p:cNvPr id="2245" name="Google Shape;2245;p41"/>
            <p:cNvSpPr/>
            <p:nvPr/>
          </p:nvSpPr>
          <p:spPr>
            <a:xfrm>
              <a:off x="8567303" y="1805616"/>
              <a:ext cx="36740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lt2"/>
                  </a:solidFill>
                  <a:latin typeface="Calibri"/>
                  <a:ea typeface="Calibri"/>
                  <a:cs typeface="Calibri"/>
                  <a:sym typeface="Calibri"/>
                </a:rPr>
                <a:t>47</a:t>
              </a:r>
              <a:endParaRPr/>
            </a:p>
          </p:txBody>
        </p:sp>
        <p:sp>
          <p:nvSpPr>
            <p:cNvPr id="2246" name="Google Shape;2246;p41"/>
            <p:cNvSpPr txBox="1"/>
            <p:nvPr/>
          </p:nvSpPr>
          <p:spPr>
            <a:xfrm>
              <a:off x="8567304" y="2027525"/>
              <a:ext cx="36740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1</a:t>
              </a:r>
              <a:endParaRPr sz="1400">
                <a:solidFill>
                  <a:schemeClr val="dk1"/>
                </a:solidFill>
                <a:latin typeface="Calibri"/>
                <a:ea typeface="Calibri"/>
                <a:cs typeface="Calibri"/>
                <a:sym typeface="Calibri"/>
              </a:endParaRPr>
            </a:p>
          </p:txBody>
        </p:sp>
        <p:sp>
          <p:nvSpPr>
            <p:cNvPr id="2247" name="Google Shape;2247;p41"/>
            <p:cNvSpPr txBox="1"/>
            <p:nvPr/>
          </p:nvSpPr>
          <p:spPr>
            <a:xfrm>
              <a:off x="8567303" y="2249434"/>
              <a:ext cx="36740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17</a:t>
              </a:r>
              <a:endParaRPr sz="1400">
                <a:solidFill>
                  <a:schemeClr val="dk1"/>
                </a:solidFill>
                <a:latin typeface="Calibri"/>
                <a:ea typeface="Calibri"/>
                <a:cs typeface="Calibri"/>
                <a:sym typeface="Calibri"/>
              </a:endParaRPr>
            </a:p>
          </p:txBody>
        </p:sp>
        <p:sp>
          <p:nvSpPr>
            <p:cNvPr id="2248" name="Google Shape;2248;p41"/>
            <p:cNvSpPr txBox="1"/>
            <p:nvPr/>
          </p:nvSpPr>
          <p:spPr>
            <a:xfrm>
              <a:off x="8567303" y="2471343"/>
              <a:ext cx="36740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7</a:t>
              </a:r>
              <a:endParaRPr sz="1400">
                <a:solidFill>
                  <a:schemeClr val="dk1"/>
                </a:solidFill>
                <a:latin typeface="Calibri"/>
                <a:ea typeface="Calibri"/>
                <a:cs typeface="Calibri"/>
                <a:sym typeface="Calibri"/>
              </a:endParaRPr>
            </a:p>
          </p:txBody>
        </p:sp>
        <p:sp>
          <p:nvSpPr>
            <p:cNvPr id="2249" name="Google Shape;2249;p41"/>
            <p:cNvSpPr txBox="1"/>
            <p:nvPr/>
          </p:nvSpPr>
          <p:spPr>
            <a:xfrm>
              <a:off x="8567303" y="2693252"/>
              <a:ext cx="36740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10</a:t>
              </a:r>
              <a:endParaRPr sz="1400">
                <a:solidFill>
                  <a:schemeClr val="dk1"/>
                </a:solidFill>
                <a:latin typeface="Calibri"/>
                <a:ea typeface="Calibri"/>
                <a:cs typeface="Calibri"/>
                <a:sym typeface="Calibri"/>
              </a:endParaRPr>
            </a:p>
          </p:txBody>
        </p:sp>
        <p:sp>
          <p:nvSpPr>
            <p:cNvPr id="2250" name="Google Shape;2250;p41"/>
            <p:cNvSpPr/>
            <p:nvPr/>
          </p:nvSpPr>
          <p:spPr>
            <a:xfrm>
              <a:off x="8567303" y="2915161"/>
              <a:ext cx="27603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7</a:t>
              </a:r>
              <a:endParaRPr sz="1400">
                <a:solidFill>
                  <a:schemeClr val="dk1"/>
                </a:solidFill>
                <a:latin typeface="Calibri"/>
                <a:ea typeface="Calibri"/>
                <a:cs typeface="Calibri"/>
                <a:sym typeface="Calibri"/>
              </a:endParaRPr>
            </a:p>
          </p:txBody>
        </p:sp>
        <p:sp>
          <p:nvSpPr>
            <p:cNvPr id="2251" name="Google Shape;2251;p41"/>
            <p:cNvSpPr/>
            <p:nvPr/>
          </p:nvSpPr>
          <p:spPr>
            <a:xfrm>
              <a:off x="8567303" y="3137070"/>
              <a:ext cx="36740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10</a:t>
              </a:r>
              <a:endParaRPr sz="1400">
                <a:solidFill>
                  <a:schemeClr val="dk1"/>
                </a:solidFill>
                <a:latin typeface="Calibri"/>
                <a:ea typeface="Calibri"/>
                <a:cs typeface="Calibri"/>
                <a:sym typeface="Calibri"/>
              </a:endParaRPr>
            </a:p>
          </p:txBody>
        </p:sp>
        <p:sp>
          <p:nvSpPr>
            <p:cNvPr id="2252" name="Google Shape;2252;p41"/>
            <p:cNvSpPr/>
            <p:nvPr/>
          </p:nvSpPr>
          <p:spPr>
            <a:xfrm>
              <a:off x="8567303" y="3580888"/>
              <a:ext cx="27603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3</a:t>
              </a:r>
              <a:endParaRPr/>
            </a:p>
          </p:txBody>
        </p:sp>
        <p:sp>
          <p:nvSpPr>
            <p:cNvPr id="2253" name="Google Shape;2253;p41"/>
            <p:cNvSpPr/>
            <p:nvPr/>
          </p:nvSpPr>
          <p:spPr>
            <a:xfrm>
              <a:off x="8567303" y="3802797"/>
              <a:ext cx="27603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5</a:t>
              </a:r>
              <a:endParaRPr/>
            </a:p>
          </p:txBody>
        </p:sp>
        <p:sp>
          <p:nvSpPr>
            <p:cNvPr id="2254" name="Google Shape;2254;p41"/>
            <p:cNvSpPr/>
            <p:nvPr/>
          </p:nvSpPr>
          <p:spPr>
            <a:xfrm>
              <a:off x="8567303" y="4024706"/>
              <a:ext cx="23916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a:t>
              </a:r>
              <a:endParaRPr/>
            </a:p>
          </p:txBody>
        </p:sp>
        <p:sp>
          <p:nvSpPr>
            <p:cNvPr id="2255" name="Google Shape;2255;p41"/>
            <p:cNvSpPr/>
            <p:nvPr/>
          </p:nvSpPr>
          <p:spPr>
            <a:xfrm>
              <a:off x="8592556" y="4499301"/>
              <a:ext cx="27603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4</a:t>
              </a:r>
              <a:endParaRPr/>
            </a:p>
          </p:txBody>
        </p:sp>
        <p:sp>
          <p:nvSpPr>
            <p:cNvPr id="2256" name="Google Shape;2256;p41"/>
            <p:cNvSpPr/>
            <p:nvPr/>
          </p:nvSpPr>
          <p:spPr>
            <a:xfrm>
              <a:off x="8605564" y="4721210"/>
              <a:ext cx="27603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lt2"/>
                  </a:solidFill>
                  <a:latin typeface="Calibri"/>
                  <a:ea typeface="Calibri"/>
                  <a:cs typeface="Calibri"/>
                  <a:sym typeface="Calibri"/>
                </a:rPr>
                <a:t>7</a:t>
              </a:r>
              <a:endParaRPr/>
            </a:p>
          </p:txBody>
        </p:sp>
        <p:sp>
          <p:nvSpPr>
            <p:cNvPr id="2257" name="Google Shape;2257;p41"/>
            <p:cNvSpPr/>
            <p:nvPr/>
          </p:nvSpPr>
          <p:spPr>
            <a:xfrm>
              <a:off x="8614650" y="4943119"/>
              <a:ext cx="27603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1</a:t>
              </a:r>
              <a:endParaRPr/>
            </a:p>
          </p:txBody>
        </p:sp>
        <p:sp>
          <p:nvSpPr>
            <p:cNvPr id="2258" name="Google Shape;2258;p41"/>
            <p:cNvSpPr/>
            <p:nvPr/>
          </p:nvSpPr>
          <p:spPr>
            <a:xfrm>
              <a:off x="8609729" y="5386941"/>
              <a:ext cx="27603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0</a:t>
              </a:r>
              <a:endParaRPr/>
            </a:p>
          </p:txBody>
        </p:sp>
        <p:sp>
          <p:nvSpPr>
            <p:cNvPr id="2259" name="Google Shape;2259;p41"/>
            <p:cNvSpPr/>
            <p:nvPr/>
          </p:nvSpPr>
          <p:spPr>
            <a:xfrm>
              <a:off x="8567303" y="3358979"/>
              <a:ext cx="27603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9</a:t>
              </a:r>
              <a:endParaRPr sz="1400">
                <a:solidFill>
                  <a:schemeClr val="dk1"/>
                </a:solidFill>
                <a:latin typeface="Calibri"/>
                <a:ea typeface="Calibri"/>
                <a:cs typeface="Calibri"/>
                <a:sym typeface="Calibri"/>
              </a:endParaRPr>
            </a:p>
          </p:txBody>
        </p:sp>
        <p:sp>
          <p:nvSpPr>
            <p:cNvPr id="2260" name="Google Shape;2260;p41"/>
            <p:cNvSpPr/>
            <p:nvPr/>
          </p:nvSpPr>
          <p:spPr>
            <a:xfrm>
              <a:off x="8614650" y="5165028"/>
              <a:ext cx="27603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0</a:t>
              </a:r>
              <a:endParaRPr/>
            </a:p>
          </p:txBody>
        </p:sp>
        <p:sp>
          <p:nvSpPr>
            <p:cNvPr id="2261" name="Google Shape;2261;p41"/>
            <p:cNvSpPr/>
            <p:nvPr/>
          </p:nvSpPr>
          <p:spPr>
            <a:xfrm>
              <a:off x="3402383" y="1552930"/>
              <a:ext cx="1587038"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lt2"/>
                  </a:solidFill>
                  <a:latin typeface="Calibri"/>
                  <a:ea typeface="Calibri"/>
                  <a:cs typeface="Calibri"/>
                  <a:sym typeface="Calibri"/>
                </a:rPr>
                <a:t>Eventos venosos</a:t>
              </a:r>
              <a:endParaRPr b="1" sz="1600">
                <a:solidFill>
                  <a:schemeClr val="lt2"/>
                </a:solidFill>
                <a:latin typeface="Calibri"/>
                <a:ea typeface="Calibri"/>
                <a:cs typeface="Calibri"/>
                <a:sym typeface="Calibri"/>
              </a:endParaRPr>
            </a:p>
          </p:txBody>
        </p:sp>
        <p:sp>
          <p:nvSpPr>
            <p:cNvPr id="2262" name="Google Shape;2262;p41"/>
            <p:cNvSpPr/>
            <p:nvPr/>
          </p:nvSpPr>
          <p:spPr>
            <a:xfrm>
              <a:off x="3544292" y="1805616"/>
              <a:ext cx="1326902"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lt2"/>
                  </a:solidFill>
                  <a:latin typeface="Calibri"/>
                  <a:ea typeface="Calibri"/>
                  <a:cs typeface="Calibri"/>
                  <a:sym typeface="Calibri"/>
                </a:rPr>
                <a:t>Veias hepáticas</a:t>
              </a:r>
              <a:endParaRPr b="1" sz="1400">
                <a:solidFill>
                  <a:schemeClr val="lt2"/>
                </a:solidFill>
                <a:latin typeface="Calibri"/>
                <a:ea typeface="Calibri"/>
                <a:cs typeface="Calibri"/>
                <a:sym typeface="Calibri"/>
              </a:endParaRPr>
            </a:p>
          </p:txBody>
        </p:sp>
        <p:sp>
          <p:nvSpPr>
            <p:cNvPr id="2263" name="Google Shape;2263;p41"/>
            <p:cNvSpPr txBox="1"/>
            <p:nvPr/>
          </p:nvSpPr>
          <p:spPr>
            <a:xfrm>
              <a:off x="3544292" y="2027525"/>
              <a:ext cx="1392768"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Veias profundas</a:t>
              </a:r>
              <a:endParaRPr sz="1400">
                <a:solidFill>
                  <a:schemeClr val="dk1"/>
                </a:solidFill>
                <a:latin typeface="Calibri"/>
                <a:ea typeface="Calibri"/>
                <a:cs typeface="Calibri"/>
                <a:sym typeface="Calibri"/>
              </a:endParaRPr>
            </a:p>
          </p:txBody>
        </p:sp>
        <p:sp>
          <p:nvSpPr>
            <p:cNvPr id="2264" name="Google Shape;2264;p41"/>
            <p:cNvSpPr txBox="1"/>
            <p:nvPr/>
          </p:nvSpPr>
          <p:spPr>
            <a:xfrm>
              <a:off x="3544292" y="2249434"/>
              <a:ext cx="1955482"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Veias do SNC </a:t>
              </a:r>
              <a:endParaRPr sz="1400">
                <a:solidFill>
                  <a:schemeClr val="dk1"/>
                </a:solidFill>
                <a:latin typeface="Calibri"/>
                <a:ea typeface="Calibri"/>
                <a:cs typeface="Calibri"/>
                <a:sym typeface="Calibri"/>
              </a:endParaRPr>
            </a:p>
          </p:txBody>
        </p:sp>
        <p:sp>
          <p:nvSpPr>
            <p:cNvPr id="2265" name="Google Shape;2265;p41"/>
            <p:cNvSpPr txBox="1"/>
            <p:nvPr/>
          </p:nvSpPr>
          <p:spPr>
            <a:xfrm>
              <a:off x="3544292" y="2471343"/>
              <a:ext cx="1955482"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Veia porta</a:t>
              </a:r>
              <a:endParaRPr sz="1400">
                <a:solidFill>
                  <a:schemeClr val="dk1"/>
                </a:solidFill>
                <a:latin typeface="Calibri"/>
                <a:ea typeface="Calibri"/>
                <a:cs typeface="Calibri"/>
                <a:sym typeface="Calibri"/>
              </a:endParaRPr>
            </a:p>
          </p:txBody>
        </p:sp>
        <p:sp>
          <p:nvSpPr>
            <p:cNvPr id="2266" name="Google Shape;2266;p41"/>
            <p:cNvSpPr txBox="1"/>
            <p:nvPr/>
          </p:nvSpPr>
          <p:spPr>
            <a:xfrm>
              <a:off x="3544292" y="2693252"/>
              <a:ext cx="1955482"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Embolia Pulmonar</a:t>
              </a:r>
              <a:endParaRPr sz="1400">
                <a:solidFill>
                  <a:schemeClr val="dk1"/>
                </a:solidFill>
                <a:latin typeface="Calibri"/>
                <a:ea typeface="Calibri"/>
                <a:cs typeface="Calibri"/>
                <a:sym typeface="Calibri"/>
              </a:endParaRPr>
            </a:p>
          </p:txBody>
        </p:sp>
        <p:sp>
          <p:nvSpPr>
            <p:cNvPr id="2267" name="Google Shape;2267;p41"/>
            <p:cNvSpPr/>
            <p:nvPr/>
          </p:nvSpPr>
          <p:spPr>
            <a:xfrm>
              <a:off x="3544292" y="2915161"/>
              <a:ext cx="1461490"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Veia Cava Inferior</a:t>
              </a:r>
              <a:endParaRPr/>
            </a:p>
          </p:txBody>
        </p:sp>
        <p:sp>
          <p:nvSpPr>
            <p:cNvPr id="2268" name="Google Shape;2268;p41"/>
            <p:cNvSpPr/>
            <p:nvPr/>
          </p:nvSpPr>
          <p:spPr>
            <a:xfrm>
              <a:off x="3544292" y="3137070"/>
              <a:ext cx="1587742"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Veias Mesentéricas</a:t>
              </a:r>
              <a:endParaRPr sz="1400">
                <a:solidFill>
                  <a:schemeClr val="dk1"/>
                </a:solidFill>
                <a:latin typeface="Calibri"/>
                <a:ea typeface="Calibri"/>
                <a:cs typeface="Calibri"/>
                <a:sym typeface="Calibri"/>
              </a:endParaRPr>
            </a:p>
          </p:txBody>
        </p:sp>
        <p:sp>
          <p:nvSpPr>
            <p:cNvPr id="2269" name="Google Shape;2269;p41"/>
            <p:cNvSpPr/>
            <p:nvPr/>
          </p:nvSpPr>
          <p:spPr>
            <a:xfrm>
              <a:off x="3544292" y="3580888"/>
              <a:ext cx="1217834"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Veia Esplênica</a:t>
              </a:r>
              <a:endParaRPr sz="1400">
                <a:solidFill>
                  <a:schemeClr val="dk1"/>
                </a:solidFill>
                <a:latin typeface="Calibri"/>
                <a:ea typeface="Calibri"/>
                <a:cs typeface="Calibri"/>
                <a:sym typeface="Calibri"/>
              </a:endParaRPr>
            </a:p>
          </p:txBody>
        </p:sp>
        <p:sp>
          <p:nvSpPr>
            <p:cNvPr id="2270" name="Google Shape;2270;p41"/>
            <p:cNvSpPr/>
            <p:nvPr/>
          </p:nvSpPr>
          <p:spPr>
            <a:xfrm>
              <a:off x="3544292" y="3802797"/>
              <a:ext cx="943656"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Veia Renal</a:t>
              </a:r>
              <a:endParaRPr/>
            </a:p>
          </p:txBody>
        </p:sp>
        <p:sp>
          <p:nvSpPr>
            <p:cNvPr id="2271" name="Google Shape;2271;p41"/>
            <p:cNvSpPr/>
            <p:nvPr/>
          </p:nvSpPr>
          <p:spPr>
            <a:xfrm>
              <a:off x="3544292" y="3358979"/>
              <a:ext cx="1970796"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Sistema Nervoso Central</a:t>
              </a:r>
              <a:endParaRPr/>
            </a:p>
          </p:txBody>
        </p:sp>
        <p:sp>
          <p:nvSpPr>
            <p:cNvPr id="2272" name="Google Shape;2272;p41"/>
            <p:cNvSpPr/>
            <p:nvPr/>
          </p:nvSpPr>
          <p:spPr>
            <a:xfrm>
              <a:off x="3591639" y="5165028"/>
              <a:ext cx="591252"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400">
                  <a:solidFill>
                    <a:schemeClr val="dk1"/>
                  </a:solidFill>
                  <a:latin typeface="Calibri"/>
                  <a:ea typeface="Calibri"/>
                  <a:cs typeface="Calibri"/>
                  <a:sym typeface="Calibri"/>
                </a:rPr>
                <a:t>Aorta</a:t>
              </a:r>
              <a:endParaRPr/>
            </a:p>
          </p:txBody>
        </p:sp>
        <p:cxnSp>
          <p:nvCxnSpPr>
            <p:cNvPr id="2273" name="Google Shape;2273;p41"/>
            <p:cNvCxnSpPr/>
            <p:nvPr/>
          </p:nvCxnSpPr>
          <p:spPr>
            <a:xfrm>
              <a:off x="3445443" y="1560379"/>
              <a:ext cx="6079232" cy="0"/>
            </a:xfrm>
            <a:prstGeom prst="straightConnector1">
              <a:avLst/>
            </a:prstGeom>
            <a:noFill/>
            <a:ln cap="flat" cmpd="sng" w="28575">
              <a:solidFill>
                <a:schemeClr val="dk2"/>
              </a:solidFill>
              <a:prstDash val="solid"/>
              <a:miter lim="800000"/>
              <a:headEnd len="sm" w="sm" type="none"/>
              <a:tailEnd len="sm" w="sm" type="none"/>
            </a:ln>
          </p:spPr>
        </p:cxnSp>
        <p:sp>
          <p:nvSpPr>
            <p:cNvPr id="2274" name="Google Shape;2274;p41"/>
            <p:cNvSpPr/>
            <p:nvPr/>
          </p:nvSpPr>
          <p:spPr>
            <a:xfrm>
              <a:off x="3445443" y="1835896"/>
              <a:ext cx="5881886" cy="256841"/>
            </a:xfrm>
            <a:prstGeom prst="rect">
              <a:avLst/>
            </a:prstGeom>
            <a:no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1260">
                <a:solidFill>
                  <a:schemeClr val="lt1"/>
                </a:solidFill>
                <a:latin typeface="Calibri"/>
                <a:ea typeface="Calibri"/>
                <a:cs typeface="Calibri"/>
                <a:sym typeface="Calibri"/>
              </a:endParaRPr>
            </a:p>
          </p:txBody>
        </p:sp>
        <p:sp>
          <p:nvSpPr>
            <p:cNvPr id="2275" name="Google Shape;2275;p41"/>
            <p:cNvSpPr/>
            <p:nvPr/>
          </p:nvSpPr>
          <p:spPr>
            <a:xfrm>
              <a:off x="3445443" y="4754971"/>
              <a:ext cx="5881886" cy="256841"/>
            </a:xfrm>
            <a:prstGeom prst="rect">
              <a:avLst/>
            </a:prstGeom>
            <a:no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1260">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192"/>
                                        </p:tgtEl>
                                        <p:attrNameLst>
                                          <p:attrName>style.visibility</p:attrName>
                                        </p:attrNameLst>
                                      </p:cBhvr>
                                      <p:to>
                                        <p:strVal val="visible"/>
                                      </p:to>
                                    </p:set>
                                    <p:animEffect filter="fade" transition="in">
                                      <p:cBhvr>
                                        <p:cTn dur="500"/>
                                        <p:tgtEl>
                                          <p:spTgt spid="219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215"/>
                                        </p:tgtEl>
                                        <p:attrNameLst>
                                          <p:attrName>style.visibility</p:attrName>
                                        </p:attrNameLst>
                                      </p:cBhvr>
                                      <p:to>
                                        <p:strVal val="visible"/>
                                      </p:to>
                                    </p:set>
                                    <p:animEffect filter="fade" transition="in">
                                      <p:cBhvr>
                                        <p:cTn dur="500"/>
                                        <p:tgtEl>
                                          <p:spTgt spid="221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205"/>
                                        </p:tgtEl>
                                        <p:attrNameLst>
                                          <p:attrName>style.visibility</p:attrName>
                                        </p:attrNameLst>
                                      </p:cBhvr>
                                      <p:to>
                                        <p:strVal val="visible"/>
                                      </p:to>
                                    </p:set>
                                    <p:animEffect filter="fade" transition="in">
                                      <p:cBhvr>
                                        <p:cTn dur="500"/>
                                        <p:tgtEl>
                                          <p:spTgt spid="220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0" name="Shape 2280"/>
        <p:cNvGrpSpPr/>
        <p:nvPr/>
      </p:nvGrpSpPr>
      <p:grpSpPr>
        <a:xfrm>
          <a:off x="0" y="0"/>
          <a:ext cx="0" cy="0"/>
          <a:chOff x="0" y="0"/>
          <a:chExt cx="0" cy="0"/>
        </a:xfrm>
      </p:grpSpPr>
      <p:sp>
        <p:nvSpPr>
          <p:cNvPr id="2281" name="Google Shape;2281;p42"/>
          <p:cNvSpPr/>
          <p:nvPr/>
        </p:nvSpPr>
        <p:spPr>
          <a:xfrm flipH="1">
            <a:off x="2169642" y="1525781"/>
            <a:ext cx="8624246" cy="448430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282" name="Google Shape;2282;p42"/>
          <p:cNvSpPr txBox="1"/>
          <p:nvPr/>
        </p:nvSpPr>
        <p:spPr>
          <a:xfrm>
            <a:off x="296268" y="385036"/>
            <a:ext cx="10738645"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Pacientes com HPN estão sob risco de trombose,</a:t>
            </a:r>
            <a:endParaRPr/>
          </a:p>
        </p:txBody>
      </p:sp>
      <p:sp>
        <p:nvSpPr>
          <p:cNvPr id="2283" name="Google Shape;2283;p4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Hillmen P, et al. Blood. 2007;110(12):4123-4128. 2. Schubert J, et al. Br J Haematol. 2008;142(2):263-272.</a:t>
            </a:r>
            <a:endParaRPr/>
          </a:p>
        </p:txBody>
      </p:sp>
      <p:sp>
        <p:nvSpPr>
          <p:cNvPr id="2284" name="Google Shape;2284;p42"/>
          <p:cNvSpPr txBox="1"/>
          <p:nvPr/>
        </p:nvSpPr>
        <p:spPr>
          <a:xfrm>
            <a:off x="296269" y="708321"/>
            <a:ext cx="722152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independentemente do histórico de transfusão</a:t>
            </a:r>
            <a:r>
              <a:rPr baseline="30000" lang="pt-BR" sz="2800">
                <a:solidFill>
                  <a:srgbClr val="003865"/>
                </a:solidFill>
                <a:latin typeface="Calibri"/>
                <a:ea typeface="Calibri"/>
                <a:cs typeface="Calibri"/>
                <a:sym typeface="Calibri"/>
              </a:rPr>
              <a:t>1</a:t>
            </a:r>
            <a:endParaRPr/>
          </a:p>
        </p:txBody>
      </p:sp>
      <p:grpSp>
        <p:nvGrpSpPr>
          <p:cNvPr id="2285" name="Google Shape;2285;p42"/>
          <p:cNvGrpSpPr/>
          <p:nvPr/>
        </p:nvGrpSpPr>
        <p:grpSpPr>
          <a:xfrm>
            <a:off x="5442276" y="908256"/>
            <a:ext cx="4933950" cy="5719355"/>
            <a:chOff x="2962734" y="832636"/>
            <a:chExt cx="4933950" cy="5719355"/>
          </a:xfrm>
        </p:grpSpPr>
        <p:graphicFrame>
          <p:nvGraphicFramePr>
            <p:cNvPr id="2286" name="Google Shape;2286;p42"/>
            <p:cNvGraphicFramePr/>
            <p:nvPr/>
          </p:nvGraphicFramePr>
          <p:xfrm>
            <a:off x="2962734" y="832636"/>
            <a:ext cx="4933950" cy="5719355"/>
          </p:xfrm>
          <a:graphic>
            <a:graphicData uri="http://schemas.openxmlformats.org/drawingml/2006/chart">
              <c:chart r:id="rId3"/>
            </a:graphicData>
          </a:graphic>
        </p:graphicFrame>
        <p:sp>
          <p:nvSpPr>
            <p:cNvPr id="2287" name="Google Shape;2287;p42"/>
            <p:cNvSpPr/>
            <p:nvPr/>
          </p:nvSpPr>
          <p:spPr>
            <a:xfrm>
              <a:off x="6628867" y="2533142"/>
              <a:ext cx="817853" cy="307777"/>
            </a:xfrm>
            <a:prstGeom prst="rect">
              <a:avLst/>
            </a:prstGeom>
            <a:noFill/>
            <a:ln cap="flat" cmpd="sng" w="9525">
              <a:solidFill>
                <a:schemeClr val="dk2"/>
              </a:solidFill>
              <a:prstDash val="solid"/>
              <a:round/>
              <a:headEnd len="sm" w="sm" type="none"/>
              <a:tailEnd len="sm" w="sm" type="none"/>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400">
                  <a:solidFill>
                    <a:schemeClr val="dk2"/>
                  </a:solidFill>
                  <a:latin typeface="Calibri"/>
                  <a:ea typeface="Calibri"/>
                  <a:cs typeface="Calibri"/>
                  <a:sym typeface="Calibri"/>
                </a:rPr>
                <a:t>P&lt;0,001 </a:t>
              </a:r>
              <a:endParaRPr/>
            </a:p>
          </p:txBody>
        </p:sp>
        <p:sp>
          <p:nvSpPr>
            <p:cNvPr id="2288" name="Google Shape;2288;p42"/>
            <p:cNvSpPr/>
            <p:nvPr/>
          </p:nvSpPr>
          <p:spPr>
            <a:xfrm>
              <a:off x="3020629" y="1723824"/>
              <a:ext cx="4843192" cy="64633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2000">
                  <a:solidFill>
                    <a:srgbClr val="283C8C"/>
                  </a:solidFill>
                  <a:latin typeface="Calibri"/>
                  <a:ea typeface="Calibri"/>
                  <a:cs typeface="Calibri"/>
                  <a:sym typeface="Calibri"/>
                </a:rPr>
                <a:t>Taxa de trombose </a:t>
              </a:r>
              <a:endParaRPr/>
            </a:p>
            <a:p>
              <a:pPr indent="0" lvl="0" marL="0" marR="0" rtl="0" algn="ctr">
                <a:spcBef>
                  <a:spcPts val="0"/>
                </a:spcBef>
                <a:spcAft>
                  <a:spcPts val="0"/>
                </a:spcAft>
                <a:buNone/>
              </a:pPr>
              <a:r>
                <a:rPr lang="pt-BR" sz="1600">
                  <a:solidFill>
                    <a:srgbClr val="283C8C"/>
                  </a:solidFill>
                  <a:latin typeface="Calibri"/>
                  <a:ea typeface="Calibri"/>
                  <a:cs typeface="Calibri"/>
                  <a:sym typeface="Calibri"/>
                </a:rPr>
                <a:t>(Evento Trombótico por 100 paciente - anos)</a:t>
              </a:r>
              <a:endParaRPr/>
            </a:p>
          </p:txBody>
        </p:sp>
        <p:cxnSp>
          <p:nvCxnSpPr>
            <p:cNvPr id="2289" name="Google Shape;2289;p42"/>
            <p:cNvCxnSpPr/>
            <p:nvPr/>
          </p:nvCxnSpPr>
          <p:spPr>
            <a:xfrm>
              <a:off x="3266545" y="5274188"/>
              <a:ext cx="4520276" cy="0"/>
            </a:xfrm>
            <a:prstGeom prst="straightConnector1">
              <a:avLst/>
            </a:prstGeom>
            <a:noFill/>
            <a:ln cap="rnd" cmpd="sng" w="12700">
              <a:solidFill>
                <a:srgbClr val="D8D8D8"/>
              </a:solidFill>
              <a:prstDash val="solid"/>
              <a:round/>
              <a:headEnd len="sm" w="sm" type="none"/>
              <a:tailEnd len="sm" w="sm" type="none"/>
            </a:ln>
          </p:spPr>
        </p:cxnSp>
      </p:grpSp>
      <p:pic>
        <p:nvPicPr>
          <p:cNvPr id="2290" name="Google Shape;2290;p42"/>
          <p:cNvPicPr preferRelativeResize="0"/>
          <p:nvPr/>
        </p:nvPicPr>
        <p:blipFill rotWithShape="1">
          <a:blip r:embed="rId4">
            <a:alphaModFix/>
          </a:blip>
          <a:srcRect b="0" l="0" r="0" t="0"/>
          <a:stretch/>
        </p:blipFill>
        <p:spPr>
          <a:xfrm>
            <a:off x="411847" y="2817921"/>
            <a:ext cx="3939511" cy="3331758"/>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grpSp>
        <p:nvGrpSpPr>
          <p:cNvPr id="2291" name="Google Shape;2291;p42"/>
          <p:cNvGrpSpPr/>
          <p:nvPr/>
        </p:nvGrpSpPr>
        <p:grpSpPr>
          <a:xfrm>
            <a:off x="3383630" y="1708511"/>
            <a:ext cx="1935456" cy="1800501"/>
            <a:chOff x="495469" y="4148496"/>
            <a:chExt cx="1935456" cy="1800501"/>
          </a:xfrm>
        </p:grpSpPr>
        <p:sp>
          <p:nvSpPr>
            <p:cNvPr id="2292" name="Google Shape;2292;p42"/>
            <p:cNvSpPr/>
            <p:nvPr/>
          </p:nvSpPr>
          <p:spPr>
            <a:xfrm>
              <a:off x="495469" y="4148496"/>
              <a:ext cx="1935456" cy="180050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293" name="Google Shape;2293;p42"/>
            <p:cNvSpPr/>
            <p:nvPr/>
          </p:nvSpPr>
          <p:spPr>
            <a:xfrm>
              <a:off x="658140" y="4324843"/>
              <a:ext cx="1545558" cy="1408078"/>
            </a:xfrm>
            <a:prstGeom prst="rect">
              <a:avLst/>
            </a:prstGeom>
            <a:noFill/>
            <a:ln>
              <a:noFill/>
            </a:ln>
          </p:spPr>
          <p:txBody>
            <a:bodyPr anchorCtr="0" anchor="t" bIns="45700" lIns="91425" spcFirstLastPara="1" rIns="91425" wrap="square" tIns="45700">
              <a:spAutoFit/>
            </a:bodyPr>
            <a:lstStyle/>
            <a:p>
              <a:pPr indent="0" lvl="0" marL="0" marR="0" rtl="0" algn="l">
                <a:lnSpc>
                  <a:spcPct val="95000"/>
                </a:lnSpc>
                <a:spcBef>
                  <a:spcPts val="0"/>
                </a:spcBef>
                <a:spcAft>
                  <a:spcPts val="0"/>
                </a:spcAft>
                <a:buNone/>
              </a:pPr>
              <a:r>
                <a:rPr lang="pt-BR" sz="1800">
                  <a:solidFill>
                    <a:schemeClr val="lt1"/>
                  </a:solidFill>
                  <a:latin typeface="Lustria"/>
                  <a:ea typeface="Lustria"/>
                  <a:cs typeface="Lustria"/>
                  <a:sym typeface="Lustria"/>
                </a:rPr>
                <a:t>Incidência de eventos trombóticos nos pacientes com HPN</a:t>
              </a:r>
              <a:r>
                <a:rPr b="0" baseline="30000" i="0" lang="pt-BR" sz="1800" u="none" cap="none" strike="noStrike">
                  <a:solidFill>
                    <a:schemeClr val="lt1"/>
                  </a:solidFill>
                  <a:latin typeface="Lustria"/>
                  <a:ea typeface="Lustria"/>
                  <a:cs typeface="Lustria"/>
                  <a:sym typeface="Lustria"/>
                </a:rPr>
                <a:t>1</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281"/>
                                        </p:tgtEl>
                                        <p:attrNameLst>
                                          <p:attrName>style.visibility</p:attrName>
                                        </p:attrNameLst>
                                      </p:cBhvr>
                                      <p:to>
                                        <p:strVal val="visible"/>
                                      </p:to>
                                    </p:set>
                                    <p:animEffect filter="fade" transition="in">
                                      <p:cBhvr>
                                        <p:cTn dur="500"/>
                                        <p:tgtEl>
                                          <p:spTgt spid="228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291"/>
                                        </p:tgtEl>
                                        <p:attrNameLst>
                                          <p:attrName>style.visibility</p:attrName>
                                        </p:attrNameLst>
                                      </p:cBhvr>
                                      <p:to>
                                        <p:strVal val="visible"/>
                                      </p:to>
                                    </p:set>
                                    <p:animEffect filter="fade" transition="in">
                                      <p:cBhvr>
                                        <p:cTn dur="500"/>
                                        <p:tgtEl>
                                          <p:spTgt spid="2291"/>
                                        </p:tgtEl>
                                      </p:cBhvr>
                                    </p:animEffect>
                                  </p:childTnLst>
                                </p:cTn>
                              </p:par>
                              <p:par>
                                <p:cTn fill="hold" nodeType="withEffect" presetClass="entr" presetID="10" presetSubtype="0">
                                  <p:stCondLst>
                                    <p:cond delay="0"/>
                                  </p:stCondLst>
                                  <p:childTnLst>
                                    <p:set>
                                      <p:cBhvr>
                                        <p:cTn dur="1" fill="hold">
                                          <p:stCondLst>
                                            <p:cond delay="0"/>
                                          </p:stCondLst>
                                        </p:cTn>
                                        <p:tgtEl>
                                          <p:spTgt spid="2290"/>
                                        </p:tgtEl>
                                        <p:attrNameLst>
                                          <p:attrName>style.visibility</p:attrName>
                                        </p:attrNameLst>
                                      </p:cBhvr>
                                      <p:to>
                                        <p:strVal val="visible"/>
                                      </p:to>
                                    </p:set>
                                    <p:animEffect filter="fade" transition="in">
                                      <p:cBhvr>
                                        <p:cTn dur="500"/>
                                        <p:tgtEl>
                                          <p:spTgt spid="229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285"/>
                                        </p:tgtEl>
                                        <p:attrNameLst>
                                          <p:attrName>style.visibility</p:attrName>
                                        </p:attrNameLst>
                                      </p:cBhvr>
                                      <p:to>
                                        <p:strVal val="visible"/>
                                      </p:to>
                                    </p:set>
                                    <p:animEffect filter="fade" transition="in">
                                      <p:cBhvr>
                                        <p:cTn dur="500"/>
                                        <p:tgtEl>
                                          <p:spTgt spid="228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8" name="Shape 2298"/>
        <p:cNvGrpSpPr/>
        <p:nvPr/>
      </p:nvGrpSpPr>
      <p:grpSpPr>
        <a:xfrm>
          <a:off x="0" y="0"/>
          <a:ext cx="0" cy="0"/>
          <a:chOff x="0" y="0"/>
          <a:chExt cx="0" cy="0"/>
        </a:xfrm>
      </p:grpSpPr>
      <p:sp>
        <p:nvSpPr>
          <p:cNvPr id="2299" name="Google Shape;2299;p43"/>
          <p:cNvSpPr/>
          <p:nvPr/>
        </p:nvSpPr>
        <p:spPr>
          <a:xfrm flipH="1">
            <a:off x="407988" y="1907230"/>
            <a:ext cx="11376024" cy="304353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300" name="Google Shape;2300;p43"/>
          <p:cNvSpPr txBox="1"/>
          <p:nvPr/>
        </p:nvSpPr>
        <p:spPr>
          <a:xfrm>
            <a:off x="296268" y="385036"/>
            <a:ext cx="10738645" cy="95410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Valor prognóstico do tamanho do clone em </a:t>
            </a:r>
            <a:br>
              <a:rPr b="1" lang="pt-BR" sz="3500">
                <a:solidFill>
                  <a:schemeClr val="accent1"/>
                </a:solidFill>
                <a:latin typeface="Lustria"/>
                <a:ea typeface="Lustria"/>
                <a:cs typeface="Lustria"/>
                <a:sym typeface="Lustria"/>
              </a:rPr>
            </a:br>
            <a:r>
              <a:rPr b="1" lang="pt-BR" sz="3500">
                <a:solidFill>
                  <a:schemeClr val="accent1"/>
                </a:solidFill>
                <a:latin typeface="Lustria"/>
                <a:ea typeface="Lustria"/>
                <a:cs typeface="Lustria"/>
                <a:sym typeface="Lustria"/>
              </a:rPr>
              <a:t>pacientes não tratados </a:t>
            </a:r>
            <a:endParaRPr/>
          </a:p>
        </p:txBody>
      </p:sp>
      <p:sp>
        <p:nvSpPr>
          <p:cNvPr id="2301" name="Google Shape;2301;p4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AA = anemia aplásica; SMD = Síndrome mielodisplásica; MAVE = evento adverso vascular maior</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De Latour RP et al, Blood 132, no. Suppl 1 (2018): 1038.</a:t>
            </a:r>
            <a:endParaRPr/>
          </a:p>
        </p:txBody>
      </p:sp>
      <p:sp>
        <p:nvSpPr>
          <p:cNvPr id="2302" name="Google Shape;2302;p43"/>
          <p:cNvSpPr txBox="1"/>
          <p:nvPr/>
        </p:nvSpPr>
        <p:spPr>
          <a:xfrm>
            <a:off x="296269" y="1264171"/>
            <a:ext cx="6289607"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(dados do registro internacional de HPN)</a:t>
            </a:r>
            <a:r>
              <a:rPr baseline="30000" lang="pt-BR" sz="2800">
                <a:solidFill>
                  <a:srgbClr val="003865"/>
                </a:solidFill>
                <a:latin typeface="Calibri"/>
                <a:ea typeface="Calibri"/>
                <a:cs typeface="Calibri"/>
                <a:sym typeface="Calibri"/>
              </a:rPr>
              <a:t>1</a:t>
            </a:r>
            <a:endParaRPr/>
          </a:p>
        </p:txBody>
      </p:sp>
      <p:graphicFrame>
        <p:nvGraphicFramePr>
          <p:cNvPr id="2303" name="Google Shape;2303;p43"/>
          <p:cNvGraphicFramePr/>
          <p:nvPr/>
        </p:nvGraphicFramePr>
        <p:xfrm>
          <a:off x="567891" y="2054465"/>
          <a:ext cx="3000000" cy="3000000"/>
        </p:xfrm>
        <a:graphic>
          <a:graphicData uri="http://schemas.openxmlformats.org/drawingml/2006/table">
            <a:tbl>
              <a:tblPr>
                <a:noFill/>
                <a:tableStyleId>{97EE5A1C-B7E9-480A-AA07-71FAED4B8B87}</a:tableStyleId>
              </a:tblPr>
              <a:tblGrid>
                <a:gridCol w="2198400"/>
                <a:gridCol w="1771150"/>
                <a:gridCol w="1771150"/>
                <a:gridCol w="1771150"/>
                <a:gridCol w="1771150"/>
                <a:gridCol w="1771150"/>
              </a:tblGrid>
              <a:tr h="244500">
                <a:tc rowSpan="3">
                  <a:txBody>
                    <a:bodyPr/>
                    <a:lstStyle/>
                    <a:p>
                      <a:pPr indent="0" lvl="0" marL="0" marR="0" rtl="0" algn="ctr">
                        <a:lnSpc>
                          <a:spcPct val="85000"/>
                        </a:lnSpc>
                        <a:spcBef>
                          <a:spcPts val="0"/>
                        </a:spcBef>
                        <a:spcAft>
                          <a:spcPts val="0"/>
                        </a:spcAft>
                        <a:buNone/>
                      </a:pPr>
                      <a:r>
                        <a:t/>
                      </a:r>
                      <a:endParaRPr sz="1400">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1" lang="pt-BR" sz="1200">
                          <a:solidFill>
                            <a:schemeClr val="lt1"/>
                          </a:solidFill>
                          <a:latin typeface="Lustria"/>
                          <a:ea typeface="Lustria"/>
                          <a:cs typeface="Lustria"/>
                          <a:sym typeface="Lustria"/>
                        </a:rPr>
                        <a:t>COORTE 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2"/>
                    </a:solidFill>
                  </a:tcPr>
                </a:tc>
                <a:tc>
                  <a:txBody>
                    <a:bodyPr/>
                    <a:lstStyle/>
                    <a:p>
                      <a:pPr indent="0" lvl="0" marL="0" marR="0" rtl="0" algn="ctr">
                        <a:lnSpc>
                          <a:spcPct val="85000"/>
                        </a:lnSpc>
                        <a:spcBef>
                          <a:spcPts val="0"/>
                        </a:spcBef>
                        <a:spcAft>
                          <a:spcPts val="0"/>
                        </a:spcAft>
                        <a:buNone/>
                      </a:pPr>
                      <a:r>
                        <a:rPr b="1" lang="pt-BR" sz="1200">
                          <a:solidFill>
                            <a:schemeClr val="lt1"/>
                          </a:solidFill>
                          <a:latin typeface="Lustria"/>
                          <a:ea typeface="Lustria"/>
                          <a:cs typeface="Lustria"/>
                          <a:sym typeface="Lustria"/>
                        </a:rPr>
                        <a:t>COORTE 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2"/>
                    </a:solidFill>
                  </a:tcPr>
                </a:tc>
                <a:tc>
                  <a:txBody>
                    <a:bodyPr/>
                    <a:lstStyle/>
                    <a:p>
                      <a:pPr indent="0" lvl="0" marL="0" marR="0" rtl="0" algn="ctr">
                        <a:lnSpc>
                          <a:spcPct val="85000"/>
                        </a:lnSpc>
                        <a:spcBef>
                          <a:spcPts val="0"/>
                        </a:spcBef>
                        <a:spcAft>
                          <a:spcPts val="0"/>
                        </a:spcAft>
                        <a:buNone/>
                      </a:pPr>
                      <a:r>
                        <a:rPr b="1" lang="pt-BR" sz="1200">
                          <a:solidFill>
                            <a:schemeClr val="lt1"/>
                          </a:solidFill>
                          <a:latin typeface="Lustria"/>
                          <a:ea typeface="Lustria"/>
                          <a:cs typeface="Lustria"/>
                          <a:sym typeface="Lustria"/>
                        </a:rPr>
                        <a:t>COORTE 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2"/>
                    </a:solidFill>
                  </a:tcPr>
                </a:tc>
                <a:tc>
                  <a:txBody>
                    <a:bodyPr/>
                    <a:lstStyle/>
                    <a:p>
                      <a:pPr indent="0" lvl="0" marL="0" marR="0" rtl="0" algn="ctr">
                        <a:lnSpc>
                          <a:spcPct val="85000"/>
                        </a:lnSpc>
                        <a:spcBef>
                          <a:spcPts val="0"/>
                        </a:spcBef>
                        <a:spcAft>
                          <a:spcPts val="0"/>
                        </a:spcAft>
                        <a:buNone/>
                      </a:pPr>
                      <a:r>
                        <a:rPr b="1" lang="pt-BR" sz="1200">
                          <a:solidFill>
                            <a:schemeClr val="lt1"/>
                          </a:solidFill>
                          <a:latin typeface="Lustria"/>
                          <a:ea typeface="Lustria"/>
                          <a:cs typeface="Lustria"/>
                          <a:sym typeface="Lustria"/>
                        </a:rPr>
                        <a:t>COORTE 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2"/>
                    </a:solidFill>
                  </a:tcPr>
                </a:tc>
                <a:tc>
                  <a:txBody>
                    <a:bodyPr/>
                    <a:lstStyle/>
                    <a:p>
                      <a:pPr indent="0" lvl="0" marL="0" marR="0" rtl="0" algn="ctr">
                        <a:lnSpc>
                          <a:spcPct val="85000"/>
                        </a:lnSpc>
                        <a:spcBef>
                          <a:spcPts val="0"/>
                        </a:spcBef>
                        <a:spcAft>
                          <a:spcPts val="0"/>
                        </a:spcAft>
                        <a:buNone/>
                      </a:pPr>
                      <a:r>
                        <a:rPr b="1" lang="pt-BR" sz="1200">
                          <a:solidFill>
                            <a:schemeClr val="lt1"/>
                          </a:solidFill>
                          <a:latin typeface="Lustria"/>
                          <a:ea typeface="Lustria"/>
                          <a:cs typeface="Lustria"/>
                          <a:sym typeface="Lustria"/>
                        </a:rPr>
                        <a:t>COORTE 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solidFill>
                      <a:schemeClr val="lt2"/>
                    </a:solidFill>
                  </a:tcPr>
                </a:tc>
              </a:tr>
              <a:tr h="241200">
                <a:tc vMerge="1"/>
                <a:tc>
                  <a:txBody>
                    <a:bodyPr/>
                    <a:lstStyle/>
                    <a:p>
                      <a:pPr indent="0" lvl="0" marL="0" marR="0" rtl="0" algn="ctr">
                        <a:lnSpc>
                          <a:spcPct val="85000"/>
                        </a:lnSpc>
                        <a:spcBef>
                          <a:spcPts val="0"/>
                        </a:spcBef>
                        <a:spcAft>
                          <a:spcPts val="0"/>
                        </a:spcAft>
                        <a:buNone/>
                      </a:pPr>
                      <a:r>
                        <a:rPr b="1" lang="pt-BR" sz="1400">
                          <a:solidFill>
                            <a:schemeClr val="dk2"/>
                          </a:solidFill>
                          <a:latin typeface="Calibri"/>
                          <a:ea typeface="Calibri"/>
                          <a:cs typeface="Calibri"/>
                          <a:sym typeface="Calibri"/>
                        </a:rPr>
                        <a:t>Clone 0,01-1%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1" lang="pt-BR" sz="1400">
                          <a:solidFill>
                            <a:schemeClr val="dk2"/>
                          </a:solidFill>
                          <a:latin typeface="Calibri"/>
                          <a:ea typeface="Calibri"/>
                          <a:cs typeface="Calibri"/>
                          <a:sym typeface="Calibri"/>
                        </a:rPr>
                        <a:t>Clone &gt;1-5%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1" lang="pt-BR" sz="1400">
                          <a:solidFill>
                            <a:schemeClr val="dk2"/>
                          </a:solidFill>
                          <a:latin typeface="Calibri"/>
                          <a:ea typeface="Calibri"/>
                          <a:cs typeface="Calibri"/>
                          <a:sym typeface="Calibri"/>
                        </a:rPr>
                        <a:t>Clone &gt;5-10%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1" lang="pt-BR" sz="1400">
                          <a:solidFill>
                            <a:schemeClr val="dk2"/>
                          </a:solidFill>
                          <a:latin typeface="Calibri"/>
                          <a:ea typeface="Calibri"/>
                          <a:cs typeface="Calibri"/>
                          <a:sym typeface="Calibri"/>
                        </a:rPr>
                        <a:t>Clone &gt;10-50%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1" lang="pt-BR" sz="1400">
                          <a:solidFill>
                            <a:schemeClr val="dk2"/>
                          </a:solidFill>
                          <a:latin typeface="Calibri"/>
                          <a:ea typeface="Calibri"/>
                          <a:cs typeface="Calibri"/>
                          <a:sym typeface="Calibri"/>
                        </a:rPr>
                        <a:t>Clone &gt;50%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41200">
                <a:tc vMerge="1"/>
                <a:tc>
                  <a:txBody>
                    <a:bodyPr/>
                    <a:lstStyle/>
                    <a:p>
                      <a:pPr indent="0" lvl="0" marL="0" marR="0" rtl="0" algn="ctr">
                        <a:lnSpc>
                          <a:spcPct val="85000"/>
                        </a:lnSpc>
                        <a:spcBef>
                          <a:spcPts val="0"/>
                        </a:spcBef>
                        <a:spcAft>
                          <a:spcPts val="0"/>
                        </a:spcAft>
                        <a:buNone/>
                      </a:pPr>
                      <a:r>
                        <a:rPr b="0" lang="pt-BR" sz="1400">
                          <a:solidFill>
                            <a:schemeClr val="dk2"/>
                          </a:solidFill>
                          <a:latin typeface="Calibri"/>
                          <a:ea typeface="Calibri"/>
                          <a:cs typeface="Calibri"/>
                          <a:sym typeface="Calibri"/>
                        </a:rPr>
                        <a:t>N=473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0" lang="pt-BR" sz="1400">
                          <a:solidFill>
                            <a:schemeClr val="dk2"/>
                          </a:solidFill>
                          <a:latin typeface="Calibri"/>
                          <a:ea typeface="Calibri"/>
                          <a:cs typeface="Calibri"/>
                          <a:sym typeface="Calibri"/>
                        </a:rPr>
                        <a:t>N=388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0" lang="pt-BR" sz="1400">
                          <a:solidFill>
                            <a:schemeClr val="dk2"/>
                          </a:solidFill>
                          <a:latin typeface="Calibri"/>
                          <a:ea typeface="Calibri"/>
                          <a:cs typeface="Calibri"/>
                          <a:sym typeface="Calibri"/>
                        </a:rPr>
                        <a:t>N=185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0" lang="pt-BR" sz="1400">
                          <a:solidFill>
                            <a:schemeClr val="dk2"/>
                          </a:solidFill>
                          <a:latin typeface="Calibri"/>
                          <a:ea typeface="Calibri"/>
                          <a:cs typeface="Calibri"/>
                          <a:sym typeface="Calibri"/>
                        </a:rPr>
                        <a:t>N=577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0" lang="pt-BR" sz="1400">
                          <a:solidFill>
                            <a:schemeClr val="dk2"/>
                          </a:solidFill>
                          <a:latin typeface="Calibri"/>
                          <a:ea typeface="Calibri"/>
                          <a:cs typeface="Calibri"/>
                          <a:sym typeface="Calibri"/>
                        </a:rPr>
                        <a:t>N=866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r>
              <a:tr h="404425">
                <a:tc>
                  <a:txBody>
                    <a:bodyPr/>
                    <a:lstStyle/>
                    <a:p>
                      <a:pPr indent="0" lvl="0" marL="0" marR="0" rtl="0" algn="l">
                        <a:lnSpc>
                          <a:spcPct val="85000"/>
                        </a:lnSpc>
                        <a:spcBef>
                          <a:spcPts val="0"/>
                        </a:spcBef>
                        <a:spcAft>
                          <a:spcPts val="0"/>
                        </a:spcAft>
                        <a:buNone/>
                      </a:pPr>
                      <a:r>
                        <a:rPr b="1" lang="pt-BR" sz="1400">
                          <a:latin typeface="Calibri"/>
                          <a:ea typeface="Calibri"/>
                          <a:cs typeface="Calibri"/>
                          <a:sym typeface="Calibri"/>
                        </a:rPr>
                        <a:t>AA ou SMD (%)</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264 (56.1)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194 (50.1)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91 (49.8)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250 (43.6)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251 (29.1)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D8D8D8"/>
                      </a:solidFill>
                      <a:prstDash val="solid"/>
                      <a:round/>
                      <a:headEnd len="sm" w="sm" type="none"/>
                      <a:tailEnd len="sm" w="sm" type="none"/>
                    </a:lnB>
                  </a:tcPr>
                </a:tc>
              </a:tr>
              <a:tr h="404425">
                <a:tc>
                  <a:txBody>
                    <a:bodyPr/>
                    <a:lstStyle/>
                    <a:p>
                      <a:pPr indent="0" lvl="0" marL="0" marR="0" rtl="0" algn="l">
                        <a:lnSpc>
                          <a:spcPct val="85000"/>
                        </a:lnSpc>
                        <a:spcBef>
                          <a:spcPts val="0"/>
                        </a:spcBef>
                        <a:spcAft>
                          <a:spcPts val="0"/>
                        </a:spcAft>
                        <a:buNone/>
                      </a:pPr>
                      <a:r>
                        <a:rPr b="1" lang="pt-BR" sz="1400">
                          <a:latin typeface="Calibri"/>
                          <a:ea typeface="Calibri"/>
                          <a:cs typeface="Calibri"/>
                          <a:sym typeface="Calibri"/>
                        </a:rPr>
                        <a:t>MAVE</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43</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38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25</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84</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268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r>
              <a:tr h="404425">
                <a:tc>
                  <a:txBody>
                    <a:bodyPr/>
                    <a:lstStyle/>
                    <a:p>
                      <a:pPr indent="0" lvl="0" marL="0" marR="0" rtl="0" algn="l">
                        <a:lnSpc>
                          <a:spcPct val="85000"/>
                        </a:lnSpc>
                        <a:spcBef>
                          <a:spcPts val="0"/>
                        </a:spcBef>
                        <a:spcAft>
                          <a:spcPts val="0"/>
                        </a:spcAft>
                        <a:buClr>
                          <a:schemeClr val="dk1"/>
                        </a:buClr>
                        <a:buSzPts val="1400"/>
                        <a:buFont typeface="Arial"/>
                        <a:buNone/>
                      </a:pPr>
                      <a:r>
                        <a:rPr b="1" lang="pt-BR" sz="1400">
                          <a:latin typeface="Calibri"/>
                          <a:ea typeface="Calibri"/>
                          <a:cs typeface="Calibri"/>
                          <a:sym typeface="Calibri"/>
                        </a:rPr>
                        <a:t>Taxa</a:t>
                      </a:r>
                      <a:r>
                        <a:rPr b="1" lang="pt-BR" sz="1400">
                          <a:latin typeface="Calibri"/>
                          <a:ea typeface="Calibri"/>
                          <a:cs typeface="Calibri"/>
                          <a:sym typeface="Calibri"/>
                        </a:rPr>
                        <a:t> MAVE </a:t>
                      </a:r>
                      <a:endParaRPr/>
                    </a:p>
                    <a:p>
                      <a:pPr indent="0" lvl="0" marL="0" marR="0" rtl="0" algn="l">
                        <a:lnSpc>
                          <a:spcPct val="85000"/>
                        </a:lnSpc>
                        <a:spcBef>
                          <a:spcPts val="0"/>
                        </a:spcBef>
                        <a:spcAft>
                          <a:spcPts val="0"/>
                        </a:spcAft>
                        <a:buClr>
                          <a:schemeClr val="dk1"/>
                        </a:buClr>
                        <a:buSzPts val="1200"/>
                        <a:buFont typeface="Arial"/>
                        <a:buNone/>
                      </a:pPr>
                      <a:r>
                        <a:rPr b="1" lang="pt-BR" sz="1200">
                          <a:latin typeface="Calibri"/>
                          <a:ea typeface="Calibri"/>
                          <a:cs typeface="Calibri"/>
                          <a:sym typeface="Calibri"/>
                        </a:rPr>
                        <a:t>(paciente - anos)</a:t>
                      </a:r>
                      <a:endParaRPr b="1" sz="1400">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1.8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1.6</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1.9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1.7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3.2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r>
              <a:tr h="404425">
                <a:tc>
                  <a:txBody>
                    <a:bodyPr/>
                    <a:lstStyle/>
                    <a:p>
                      <a:pPr indent="0" lvl="0" marL="0" marR="0" rtl="0" algn="l">
                        <a:lnSpc>
                          <a:spcPct val="85000"/>
                        </a:lnSpc>
                        <a:spcBef>
                          <a:spcPts val="0"/>
                        </a:spcBef>
                        <a:spcAft>
                          <a:spcPts val="0"/>
                        </a:spcAft>
                        <a:buClr>
                          <a:schemeClr val="dk1"/>
                        </a:buClr>
                        <a:buSzPts val="1400"/>
                        <a:buFont typeface="Arial"/>
                        <a:buNone/>
                      </a:pPr>
                      <a:r>
                        <a:rPr b="1" lang="pt-BR" sz="1400">
                          <a:latin typeface="Calibri"/>
                          <a:ea typeface="Calibri"/>
                          <a:cs typeface="Calibri"/>
                          <a:sym typeface="Calibri"/>
                        </a:rPr>
                        <a:t>Evento Trombótico</a:t>
                      </a:r>
                      <a:endParaRPr b="1" sz="1400">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17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18</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11</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50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159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r>
              <a:tr h="404425">
                <a:tc>
                  <a:txBody>
                    <a:bodyPr/>
                    <a:lstStyle/>
                    <a:p>
                      <a:pPr indent="0" lvl="0" marL="0" marR="0" rtl="0" algn="l">
                        <a:lnSpc>
                          <a:spcPct val="85000"/>
                        </a:lnSpc>
                        <a:spcBef>
                          <a:spcPts val="0"/>
                        </a:spcBef>
                        <a:spcAft>
                          <a:spcPts val="0"/>
                        </a:spcAft>
                        <a:buClr>
                          <a:schemeClr val="dk1"/>
                        </a:buClr>
                        <a:buSzPts val="1400"/>
                        <a:buFont typeface="Arial"/>
                        <a:buNone/>
                      </a:pPr>
                      <a:r>
                        <a:rPr b="1" lang="pt-BR" sz="1400">
                          <a:latin typeface="Calibri"/>
                          <a:ea typeface="Calibri"/>
                          <a:cs typeface="Calibri"/>
                          <a:sym typeface="Calibri"/>
                        </a:rPr>
                        <a:t>Taxa Evento Trombótico</a:t>
                      </a:r>
                      <a:endParaRPr b="1" sz="1400">
                        <a:latin typeface="Calibri"/>
                        <a:ea typeface="Calibri"/>
                        <a:cs typeface="Calibri"/>
                        <a:sym typeface="Calibri"/>
                      </a:endParaRPr>
                    </a:p>
                    <a:p>
                      <a:pPr indent="0" lvl="0" marL="0" marR="0" rtl="0" algn="l">
                        <a:lnSpc>
                          <a:spcPct val="85000"/>
                        </a:lnSpc>
                        <a:spcBef>
                          <a:spcPts val="0"/>
                        </a:spcBef>
                        <a:spcAft>
                          <a:spcPts val="0"/>
                        </a:spcAft>
                        <a:buClr>
                          <a:schemeClr val="dk1"/>
                        </a:buClr>
                        <a:buSzPts val="1200"/>
                        <a:buFont typeface="Arial"/>
                        <a:buNone/>
                      </a:pPr>
                      <a:r>
                        <a:rPr b="1" lang="pt-BR" sz="1200">
                          <a:latin typeface="Calibri"/>
                          <a:ea typeface="Calibri"/>
                          <a:cs typeface="Calibri"/>
                          <a:sym typeface="Calibri"/>
                        </a:rPr>
                        <a:t>(paciente - anos)</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0.7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0.7</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0.9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1.0</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Calibri"/>
                          <a:ea typeface="Calibri"/>
                          <a:cs typeface="Calibri"/>
                          <a:sym typeface="Calibri"/>
                        </a:rPr>
                        <a:t>1.9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2304" name="Google Shape;2304;p43"/>
          <p:cNvGrpSpPr/>
          <p:nvPr/>
        </p:nvGrpSpPr>
        <p:grpSpPr>
          <a:xfrm>
            <a:off x="407988" y="5070608"/>
            <a:ext cx="11376024" cy="1060685"/>
            <a:chOff x="407988" y="5070608"/>
            <a:chExt cx="11376024" cy="1060685"/>
          </a:xfrm>
        </p:grpSpPr>
        <p:sp>
          <p:nvSpPr>
            <p:cNvPr id="2305" name="Google Shape;2305;p43"/>
            <p:cNvSpPr/>
            <p:nvPr/>
          </p:nvSpPr>
          <p:spPr>
            <a:xfrm>
              <a:off x="407988" y="5070608"/>
              <a:ext cx="11376024" cy="106068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306" name="Google Shape;2306;p43"/>
            <p:cNvSpPr txBox="1"/>
            <p:nvPr/>
          </p:nvSpPr>
          <p:spPr>
            <a:xfrm>
              <a:off x="728253" y="5269557"/>
              <a:ext cx="1766773" cy="664797"/>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Clr>
                  <a:srgbClr val="F7AC47"/>
                </a:buClr>
                <a:buSzPts val="1200"/>
                <a:buFont typeface="Arial"/>
                <a:buNone/>
              </a:pPr>
              <a:r>
                <a:rPr b="0" lang="pt-BR" sz="1200">
                  <a:solidFill>
                    <a:schemeClr val="lt1"/>
                  </a:solidFill>
                  <a:latin typeface="Calibri"/>
                  <a:ea typeface="Calibri"/>
                  <a:cs typeface="Calibri"/>
                  <a:sym typeface="Calibri"/>
                </a:rPr>
                <a:t>Todos os pacientes com </a:t>
              </a:r>
              <a:r>
                <a:rPr b="1" lang="pt-BR" sz="1200">
                  <a:solidFill>
                    <a:schemeClr val="lt1"/>
                  </a:solidFill>
                  <a:latin typeface="Calibri"/>
                  <a:ea typeface="Calibri"/>
                  <a:cs typeface="Calibri"/>
                  <a:sym typeface="Calibri"/>
                </a:rPr>
                <a:t>clone HPN </a:t>
              </a:r>
              <a:r>
                <a:rPr b="0" lang="pt-BR" sz="1200">
                  <a:solidFill>
                    <a:schemeClr val="lt1"/>
                  </a:solidFill>
                  <a:latin typeface="Calibri"/>
                  <a:ea typeface="Calibri"/>
                  <a:cs typeface="Calibri"/>
                  <a:sym typeface="Calibri"/>
                </a:rPr>
                <a:t>detectável apresentaram maior risco de MAVE</a:t>
              </a:r>
              <a:endParaRPr/>
            </a:p>
          </p:txBody>
        </p:sp>
        <p:sp>
          <p:nvSpPr>
            <p:cNvPr id="2307" name="Google Shape;2307;p43"/>
            <p:cNvSpPr txBox="1"/>
            <p:nvPr/>
          </p:nvSpPr>
          <p:spPr>
            <a:xfrm>
              <a:off x="3441072" y="5344530"/>
              <a:ext cx="1766773" cy="498598"/>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Clr>
                  <a:srgbClr val="F7AC47"/>
                </a:buClr>
                <a:buSzPts val="1200"/>
                <a:buFont typeface="Arial"/>
                <a:buNone/>
              </a:pPr>
              <a:r>
                <a:rPr b="0" lang="pt-BR" sz="1200">
                  <a:solidFill>
                    <a:schemeClr val="lt1"/>
                  </a:solidFill>
                  <a:latin typeface="Calibri"/>
                  <a:ea typeface="Calibri"/>
                  <a:cs typeface="Calibri"/>
                  <a:sym typeface="Calibri"/>
                </a:rPr>
                <a:t>Pacientes com clones </a:t>
              </a:r>
              <a:r>
                <a:rPr b="1" lang="pt-BR" sz="1200">
                  <a:solidFill>
                    <a:schemeClr val="lt1"/>
                  </a:solidFill>
                  <a:latin typeface="Calibri"/>
                  <a:ea typeface="Calibri"/>
                  <a:cs typeface="Calibri"/>
                  <a:sym typeface="Calibri"/>
                </a:rPr>
                <a:t>&gt;50% </a:t>
              </a:r>
              <a:r>
                <a:rPr b="0" lang="pt-BR" sz="1200">
                  <a:solidFill>
                    <a:schemeClr val="lt1"/>
                  </a:solidFill>
                  <a:latin typeface="Calibri"/>
                  <a:ea typeface="Calibri"/>
                  <a:cs typeface="Calibri"/>
                  <a:sym typeface="Calibri"/>
                </a:rPr>
                <a:t>tiveram o dobro do risco de evento trombótico</a:t>
              </a:r>
              <a:endParaRPr/>
            </a:p>
          </p:txBody>
        </p:sp>
        <p:sp>
          <p:nvSpPr>
            <p:cNvPr id="2308" name="Google Shape;2308;p43"/>
            <p:cNvSpPr txBox="1"/>
            <p:nvPr/>
          </p:nvSpPr>
          <p:spPr>
            <a:xfrm>
              <a:off x="6132134" y="5261430"/>
              <a:ext cx="2794900" cy="664797"/>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Clr>
                  <a:schemeClr val="accent3"/>
                </a:buClr>
                <a:buSzPts val="1200"/>
                <a:buFont typeface="Arial"/>
                <a:buNone/>
              </a:pPr>
              <a:r>
                <a:rPr b="0" lang="pt-BR" sz="1200">
                  <a:solidFill>
                    <a:schemeClr val="lt1"/>
                  </a:solidFill>
                  <a:latin typeface="Calibri"/>
                  <a:ea typeface="Calibri"/>
                  <a:cs typeface="Calibri"/>
                  <a:sym typeface="Calibri"/>
                </a:rPr>
                <a:t>Não houve diferença estatística no risco de MAVE e evento trombótico entre pacientes com clones </a:t>
              </a:r>
              <a:r>
                <a:rPr b="1" lang="pt-BR" sz="1200">
                  <a:solidFill>
                    <a:schemeClr val="lt1"/>
                  </a:solidFill>
                  <a:latin typeface="Calibri"/>
                  <a:ea typeface="Calibri"/>
                  <a:cs typeface="Calibri"/>
                  <a:sym typeface="Calibri"/>
                </a:rPr>
                <a:t>0,01-1%, &gt;1-5%, &gt;5-10% </a:t>
              </a:r>
              <a:br>
                <a:rPr b="1" lang="pt-BR" sz="1200">
                  <a:solidFill>
                    <a:schemeClr val="lt1"/>
                  </a:solidFill>
                  <a:latin typeface="Calibri"/>
                  <a:ea typeface="Calibri"/>
                  <a:cs typeface="Calibri"/>
                  <a:sym typeface="Calibri"/>
                </a:rPr>
              </a:br>
              <a:r>
                <a:rPr b="1" lang="pt-BR" sz="1200">
                  <a:solidFill>
                    <a:schemeClr val="lt1"/>
                  </a:solidFill>
                  <a:latin typeface="Calibri"/>
                  <a:ea typeface="Calibri"/>
                  <a:cs typeface="Calibri"/>
                  <a:sym typeface="Calibri"/>
                </a:rPr>
                <a:t>e &gt;10-50%</a:t>
              </a:r>
              <a:endParaRPr/>
            </a:p>
          </p:txBody>
        </p:sp>
        <p:sp>
          <p:nvSpPr>
            <p:cNvPr id="2309" name="Google Shape;2309;p43"/>
            <p:cNvSpPr txBox="1"/>
            <p:nvPr/>
          </p:nvSpPr>
          <p:spPr>
            <a:xfrm>
              <a:off x="9744667" y="5344529"/>
              <a:ext cx="1710464" cy="498598"/>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Clr>
                  <a:srgbClr val="F7AC47"/>
                </a:buClr>
                <a:buSzPts val="1200"/>
                <a:buFont typeface="Arial"/>
                <a:buNone/>
              </a:pPr>
              <a:r>
                <a:rPr b="0" lang="pt-BR" sz="1200">
                  <a:solidFill>
                    <a:schemeClr val="lt1"/>
                  </a:solidFill>
                  <a:latin typeface="Calibri"/>
                  <a:ea typeface="Calibri"/>
                  <a:cs typeface="Calibri"/>
                  <a:sym typeface="Calibri"/>
                </a:rPr>
                <a:t>Pacientes com AA/SMD apresentaram </a:t>
              </a:r>
              <a:r>
                <a:rPr b="1" lang="pt-BR" sz="1200">
                  <a:solidFill>
                    <a:schemeClr val="lt1"/>
                  </a:solidFill>
                  <a:latin typeface="Calibri"/>
                  <a:ea typeface="Calibri"/>
                  <a:cs typeface="Calibri"/>
                  <a:sym typeface="Calibri"/>
                </a:rPr>
                <a:t>clones menores</a:t>
              </a:r>
              <a:endParaRPr b="0" sz="1200">
                <a:solidFill>
                  <a:schemeClr val="lt1"/>
                </a:solidFill>
                <a:latin typeface="Calibri"/>
                <a:ea typeface="Calibri"/>
                <a:cs typeface="Calibri"/>
                <a:sym typeface="Calibri"/>
              </a:endParaRPr>
            </a:p>
          </p:txBody>
        </p:sp>
        <p:cxnSp>
          <p:nvCxnSpPr>
            <p:cNvPr id="2310" name="Google Shape;2310;p43"/>
            <p:cNvCxnSpPr/>
            <p:nvPr/>
          </p:nvCxnSpPr>
          <p:spPr>
            <a:xfrm>
              <a:off x="2887578" y="5253303"/>
              <a:ext cx="0" cy="672924"/>
            </a:xfrm>
            <a:prstGeom prst="straightConnector1">
              <a:avLst/>
            </a:prstGeom>
            <a:noFill/>
            <a:ln cap="flat" cmpd="sng" w="12700">
              <a:solidFill>
                <a:srgbClr val="FF3F40"/>
              </a:solidFill>
              <a:prstDash val="solid"/>
              <a:miter lim="800000"/>
              <a:headEnd len="sm" w="sm" type="none"/>
              <a:tailEnd len="sm" w="sm" type="none"/>
            </a:ln>
          </p:spPr>
        </p:cxnSp>
        <p:cxnSp>
          <p:nvCxnSpPr>
            <p:cNvPr id="2311" name="Google Shape;2311;p43"/>
            <p:cNvCxnSpPr/>
            <p:nvPr/>
          </p:nvCxnSpPr>
          <p:spPr>
            <a:xfrm>
              <a:off x="5665589" y="5253303"/>
              <a:ext cx="0" cy="672924"/>
            </a:xfrm>
            <a:prstGeom prst="straightConnector1">
              <a:avLst/>
            </a:prstGeom>
            <a:noFill/>
            <a:ln cap="flat" cmpd="sng" w="12700">
              <a:solidFill>
                <a:srgbClr val="FF3F40"/>
              </a:solidFill>
              <a:prstDash val="solid"/>
              <a:miter lim="800000"/>
              <a:headEnd len="sm" w="sm" type="none"/>
              <a:tailEnd len="sm" w="sm" type="none"/>
            </a:ln>
          </p:spPr>
        </p:cxnSp>
        <p:cxnSp>
          <p:nvCxnSpPr>
            <p:cNvPr id="2312" name="Google Shape;2312;p43"/>
            <p:cNvCxnSpPr/>
            <p:nvPr/>
          </p:nvCxnSpPr>
          <p:spPr>
            <a:xfrm>
              <a:off x="9303938" y="5253303"/>
              <a:ext cx="0" cy="672924"/>
            </a:xfrm>
            <a:prstGeom prst="straightConnector1">
              <a:avLst/>
            </a:prstGeom>
            <a:noFill/>
            <a:ln cap="flat" cmpd="sng" w="12700">
              <a:solidFill>
                <a:srgbClr val="FF3F40"/>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299"/>
                                        </p:tgtEl>
                                        <p:attrNameLst>
                                          <p:attrName>style.visibility</p:attrName>
                                        </p:attrNameLst>
                                      </p:cBhvr>
                                      <p:to>
                                        <p:strVal val="visible"/>
                                      </p:to>
                                    </p:set>
                                    <p:animEffect filter="fade" transition="in">
                                      <p:cBhvr>
                                        <p:cTn dur="500"/>
                                        <p:tgtEl>
                                          <p:spTgt spid="2299"/>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303"/>
                                        </p:tgtEl>
                                        <p:attrNameLst>
                                          <p:attrName>style.visibility</p:attrName>
                                        </p:attrNameLst>
                                      </p:cBhvr>
                                      <p:to>
                                        <p:strVal val="visible"/>
                                      </p:to>
                                    </p:set>
                                    <p:animEffect filter="fade" transition="in">
                                      <p:cBhvr>
                                        <p:cTn dur="500"/>
                                        <p:tgtEl>
                                          <p:spTgt spid="2303"/>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2304"/>
                                        </p:tgtEl>
                                        <p:attrNameLst>
                                          <p:attrName>style.visibility</p:attrName>
                                        </p:attrNameLst>
                                      </p:cBhvr>
                                      <p:to>
                                        <p:strVal val="visible"/>
                                      </p:to>
                                    </p:set>
                                    <p:animEffect filter="fade" transition="in">
                                      <p:cBhvr>
                                        <p:cTn dur="500"/>
                                        <p:tgtEl>
                                          <p:spTgt spid="23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7" name="Shape 2317"/>
        <p:cNvGrpSpPr/>
        <p:nvPr/>
      </p:nvGrpSpPr>
      <p:grpSpPr>
        <a:xfrm>
          <a:off x="0" y="0"/>
          <a:ext cx="0" cy="0"/>
          <a:chOff x="0" y="0"/>
          <a:chExt cx="0" cy="0"/>
        </a:xfrm>
      </p:grpSpPr>
      <p:sp>
        <p:nvSpPr>
          <p:cNvPr id="2318" name="Google Shape;2318;p44"/>
          <p:cNvSpPr/>
          <p:nvPr/>
        </p:nvSpPr>
        <p:spPr>
          <a:xfrm flipH="1">
            <a:off x="1088024" y="1183957"/>
            <a:ext cx="5870095" cy="492956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pic>
        <p:nvPicPr>
          <p:cNvPr descr="Mulher cozinhando na cozinha&#10;&#10;Descrição gerada automaticamente com confiança média" id="2319" name="Google Shape;2319;p44"/>
          <p:cNvPicPr preferRelativeResize="0"/>
          <p:nvPr/>
        </p:nvPicPr>
        <p:blipFill rotWithShape="1">
          <a:blip r:embed="rId3">
            <a:alphaModFix/>
          </a:blip>
          <a:srcRect b="0" l="0" r="0" t="0"/>
          <a:stretch/>
        </p:blipFill>
        <p:spPr>
          <a:xfrm>
            <a:off x="1393311" y="1485999"/>
            <a:ext cx="4379987" cy="432547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2320" name="Google Shape;2320;p44"/>
          <p:cNvSpPr/>
          <p:nvPr/>
        </p:nvSpPr>
        <p:spPr>
          <a:xfrm>
            <a:off x="5716099" y="3562537"/>
            <a:ext cx="5537201" cy="128823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321" name="Google Shape;2321;p44"/>
          <p:cNvSpPr txBox="1"/>
          <p:nvPr/>
        </p:nvSpPr>
        <p:spPr>
          <a:xfrm>
            <a:off x="296269" y="385036"/>
            <a:ext cx="2659702"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Conclusões</a:t>
            </a:r>
            <a:r>
              <a:rPr b="1" baseline="30000" lang="pt-BR" sz="3500">
                <a:solidFill>
                  <a:schemeClr val="accent1"/>
                </a:solidFill>
                <a:latin typeface="Lustria"/>
                <a:ea typeface="Lustria"/>
                <a:cs typeface="Lustria"/>
                <a:sym typeface="Lustria"/>
              </a:rPr>
              <a:t>1</a:t>
            </a:r>
            <a:endParaRPr/>
          </a:p>
        </p:txBody>
      </p:sp>
      <p:sp>
        <p:nvSpPr>
          <p:cNvPr id="2322" name="Google Shape;2322;p44"/>
          <p:cNvSpPr/>
          <p:nvPr/>
        </p:nvSpPr>
        <p:spPr>
          <a:xfrm>
            <a:off x="5716099" y="1338819"/>
            <a:ext cx="5537201" cy="95106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323" name="Google Shape;2323;p44"/>
          <p:cNvSpPr/>
          <p:nvPr/>
        </p:nvSpPr>
        <p:spPr>
          <a:xfrm>
            <a:off x="5716099" y="2450678"/>
            <a:ext cx="5537201" cy="95106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324" name="Google Shape;2324;p44"/>
          <p:cNvSpPr txBox="1"/>
          <p:nvPr/>
        </p:nvSpPr>
        <p:spPr>
          <a:xfrm>
            <a:off x="6143004" y="1559654"/>
            <a:ext cx="4605420" cy="4985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TODOS os pacientes com clone HPN detectável </a:t>
            </a:r>
            <a:r>
              <a:rPr i="0" lang="pt-BR" sz="1800" u="none" cap="none" strike="noStrike">
                <a:solidFill>
                  <a:srgbClr val="FFFFFF"/>
                </a:solidFill>
                <a:latin typeface="Calibri"/>
                <a:ea typeface="Calibri"/>
                <a:cs typeface="Calibri"/>
                <a:sym typeface="Calibri"/>
              </a:rPr>
              <a:t>apresentaram maior risco de MAVE</a:t>
            </a:r>
            <a:endParaRPr/>
          </a:p>
        </p:txBody>
      </p:sp>
      <p:sp>
        <p:nvSpPr>
          <p:cNvPr id="2325" name="Google Shape;2325;p44"/>
          <p:cNvSpPr txBox="1"/>
          <p:nvPr/>
        </p:nvSpPr>
        <p:spPr>
          <a:xfrm>
            <a:off x="6143002" y="2673173"/>
            <a:ext cx="4685939" cy="4985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Calibri"/>
              <a:buNone/>
            </a:pPr>
            <a:r>
              <a:rPr i="0" lang="pt-BR" sz="1800" u="none" cap="none" strike="noStrike">
                <a:solidFill>
                  <a:srgbClr val="FFFFFF"/>
                </a:solidFill>
                <a:latin typeface="Calibri"/>
                <a:ea typeface="Calibri"/>
                <a:cs typeface="Calibri"/>
                <a:sym typeface="Calibri"/>
              </a:rPr>
              <a:t>Pacientes com </a:t>
            </a:r>
            <a:r>
              <a:rPr b="1" i="0" lang="pt-BR" sz="1800" u="none" cap="none" strike="noStrike">
                <a:solidFill>
                  <a:srgbClr val="FFFFFF"/>
                </a:solidFill>
                <a:latin typeface="Lustria"/>
                <a:ea typeface="Lustria"/>
                <a:cs typeface="Lustria"/>
                <a:sym typeface="Lustria"/>
              </a:rPr>
              <a:t>clones &gt;50% </a:t>
            </a:r>
            <a:r>
              <a:rPr i="0" lang="pt-BR" sz="1800" u="none" cap="none" strike="noStrike">
                <a:solidFill>
                  <a:srgbClr val="FFFFFF"/>
                </a:solidFill>
                <a:latin typeface="Calibri"/>
                <a:ea typeface="Calibri"/>
                <a:cs typeface="Calibri"/>
                <a:sym typeface="Calibri"/>
              </a:rPr>
              <a:t>tiveram</a:t>
            </a:r>
            <a:r>
              <a:rPr b="1" i="0" lang="pt-BR" sz="1800" u="none" cap="none" strike="noStrike">
                <a:solidFill>
                  <a:srgbClr val="FFFFFF"/>
                </a:solidFill>
                <a:latin typeface="Lustria"/>
                <a:ea typeface="Lustria"/>
                <a:cs typeface="Lustria"/>
                <a:sym typeface="Lustria"/>
              </a:rPr>
              <a:t> o dobro </a:t>
            </a:r>
            <a:br>
              <a:rPr b="1" i="0" lang="pt-BR" sz="1800" u="none" cap="none" strike="noStrike">
                <a:solidFill>
                  <a:srgbClr val="FFFFFF"/>
                </a:solidFill>
                <a:latin typeface="Lustria"/>
                <a:ea typeface="Lustria"/>
                <a:cs typeface="Lustria"/>
                <a:sym typeface="Lustria"/>
              </a:rPr>
            </a:br>
            <a:r>
              <a:rPr b="1" i="0" lang="pt-BR" sz="1800" u="none" cap="none" strike="noStrike">
                <a:solidFill>
                  <a:srgbClr val="FFFFFF"/>
                </a:solidFill>
                <a:latin typeface="Lustria"/>
                <a:ea typeface="Lustria"/>
                <a:cs typeface="Lustria"/>
                <a:sym typeface="Lustria"/>
              </a:rPr>
              <a:t>do risco de eventos trombóticos</a:t>
            </a:r>
            <a:endParaRPr/>
          </a:p>
        </p:txBody>
      </p:sp>
      <p:sp>
        <p:nvSpPr>
          <p:cNvPr id="2326" name="Google Shape;2326;p44"/>
          <p:cNvSpPr txBox="1"/>
          <p:nvPr/>
        </p:nvSpPr>
        <p:spPr>
          <a:xfrm>
            <a:off x="6143002" y="3807530"/>
            <a:ext cx="4947071" cy="74789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Não houve diferença estatística no risco de MAVE </a:t>
            </a:r>
            <a:r>
              <a:rPr i="0" lang="pt-BR" sz="1800" u="none" cap="none" strike="noStrike">
                <a:solidFill>
                  <a:srgbClr val="FFFFFF"/>
                </a:solidFill>
                <a:latin typeface="Calibri"/>
                <a:ea typeface="Calibri"/>
                <a:cs typeface="Calibri"/>
                <a:sym typeface="Calibri"/>
              </a:rPr>
              <a:t>e eventos trombóticos entre pacientes com</a:t>
            </a:r>
            <a:r>
              <a:rPr b="1" i="0" lang="pt-BR" sz="1800" u="none" cap="none" strike="noStrike">
                <a:solidFill>
                  <a:srgbClr val="FFFFFF"/>
                </a:solidFill>
                <a:latin typeface="Lustria"/>
                <a:ea typeface="Lustria"/>
                <a:cs typeface="Lustria"/>
                <a:sym typeface="Lustria"/>
              </a:rPr>
              <a:t> clones 0,01-1%, &gt;1-5%, &gt;5-10% e &gt;10-50%</a:t>
            </a:r>
            <a:endParaRPr/>
          </a:p>
        </p:txBody>
      </p:sp>
      <p:sp>
        <p:nvSpPr>
          <p:cNvPr id="2327" name="Google Shape;2327;p44"/>
          <p:cNvSpPr/>
          <p:nvPr/>
        </p:nvSpPr>
        <p:spPr>
          <a:xfrm>
            <a:off x="5716099" y="5011575"/>
            <a:ext cx="5537201" cy="95106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328" name="Google Shape;2328;p44"/>
          <p:cNvSpPr txBox="1"/>
          <p:nvPr/>
        </p:nvSpPr>
        <p:spPr>
          <a:xfrm>
            <a:off x="6143002" y="5244241"/>
            <a:ext cx="4839225" cy="824841"/>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1800"/>
              <a:buFont typeface="Calibri"/>
              <a:buNone/>
            </a:pPr>
            <a:r>
              <a:rPr i="0" lang="pt-BR" sz="1800" u="none" cap="none" strike="noStrike">
                <a:solidFill>
                  <a:srgbClr val="FFFFFF"/>
                </a:solidFill>
                <a:latin typeface="Calibri"/>
                <a:ea typeface="Calibri"/>
                <a:cs typeface="Calibri"/>
                <a:sym typeface="Calibri"/>
              </a:rPr>
              <a:t>Pacientes com </a:t>
            </a:r>
            <a:r>
              <a:rPr b="1" i="0" lang="pt-BR" sz="1800" u="none" cap="none" strike="noStrike">
                <a:solidFill>
                  <a:srgbClr val="FFFFFF"/>
                </a:solidFill>
                <a:latin typeface="Lustria"/>
                <a:ea typeface="Lustria"/>
                <a:cs typeface="Lustria"/>
                <a:sym typeface="Lustria"/>
              </a:rPr>
              <a:t>AA/SMD </a:t>
            </a:r>
            <a:r>
              <a:rPr i="0" lang="pt-BR" sz="1800" u="none" cap="none" strike="noStrike">
                <a:solidFill>
                  <a:srgbClr val="FFFFFF"/>
                </a:solidFill>
                <a:latin typeface="Calibri"/>
                <a:ea typeface="Calibri"/>
                <a:cs typeface="Calibri"/>
                <a:sym typeface="Calibri"/>
              </a:rPr>
              <a:t>apresentaram</a:t>
            </a:r>
            <a:r>
              <a:rPr b="1" i="0" lang="pt-BR" sz="1800" u="none" cap="none" strike="noStrike">
                <a:solidFill>
                  <a:srgbClr val="FFFFFF"/>
                </a:solidFill>
                <a:latin typeface="Lustria"/>
                <a:ea typeface="Lustria"/>
                <a:cs typeface="Lustria"/>
                <a:sym typeface="Lustria"/>
              </a:rPr>
              <a:t> </a:t>
            </a:r>
            <a:br>
              <a:rPr b="1" i="0" lang="pt-BR" sz="1800" u="none" cap="none" strike="noStrike">
                <a:solidFill>
                  <a:srgbClr val="FFFFFF"/>
                </a:solidFill>
                <a:latin typeface="Lustria"/>
                <a:ea typeface="Lustria"/>
                <a:cs typeface="Lustria"/>
                <a:sym typeface="Lustria"/>
              </a:rPr>
            </a:br>
            <a:r>
              <a:rPr b="1" i="0" lang="pt-BR" sz="1800" u="none" cap="none" strike="noStrike">
                <a:solidFill>
                  <a:srgbClr val="FFFFFF"/>
                </a:solidFill>
                <a:latin typeface="Lustria"/>
                <a:ea typeface="Lustria"/>
                <a:cs typeface="Lustria"/>
                <a:sym typeface="Lustria"/>
              </a:rPr>
              <a:t>clones menores</a:t>
            </a:r>
            <a:endParaRPr/>
          </a:p>
          <a:p>
            <a:pPr indent="0" lvl="0" marL="0" marR="0" rtl="0" algn="l">
              <a:lnSpc>
                <a:spcPct val="90000"/>
              </a:lnSpc>
              <a:spcBef>
                <a:spcPts val="600"/>
              </a:spcBef>
              <a:spcAft>
                <a:spcPts val="0"/>
              </a:spcAft>
              <a:buClr>
                <a:schemeClr val="dk1"/>
              </a:buClr>
              <a:buSzPts val="1800"/>
              <a:buFont typeface="Calibri"/>
              <a:buNone/>
            </a:pPr>
            <a:r>
              <a:t/>
            </a:r>
            <a:endParaRPr b="1" i="0" sz="1800" u="none" cap="none" strike="noStrike">
              <a:solidFill>
                <a:srgbClr val="FFFFFF"/>
              </a:solidFill>
              <a:latin typeface="Lustria"/>
              <a:ea typeface="Lustria"/>
              <a:cs typeface="Lustria"/>
              <a:sym typeface="Lustria"/>
            </a:endParaRPr>
          </a:p>
        </p:txBody>
      </p:sp>
      <p:cxnSp>
        <p:nvCxnSpPr>
          <p:cNvPr id="2329" name="Google Shape;2329;p44"/>
          <p:cNvCxnSpPr/>
          <p:nvPr/>
        </p:nvCxnSpPr>
        <p:spPr>
          <a:xfrm>
            <a:off x="6003274" y="1470754"/>
            <a:ext cx="0" cy="649266"/>
          </a:xfrm>
          <a:prstGeom prst="straightConnector1">
            <a:avLst/>
          </a:prstGeom>
          <a:noFill/>
          <a:ln cap="flat" cmpd="sng" w="12700">
            <a:solidFill>
              <a:schemeClr val="lt1"/>
            </a:solidFill>
            <a:prstDash val="solid"/>
            <a:miter lim="800000"/>
            <a:headEnd len="sm" w="sm" type="none"/>
            <a:tailEnd len="sm" w="sm" type="none"/>
          </a:ln>
        </p:spPr>
      </p:cxnSp>
      <p:cxnSp>
        <p:nvCxnSpPr>
          <p:cNvPr id="2330" name="Google Shape;2330;p44"/>
          <p:cNvCxnSpPr/>
          <p:nvPr/>
        </p:nvCxnSpPr>
        <p:spPr>
          <a:xfrm>
            <a:off x="6003274" y="2609673"/>
            <a:ext cx="0" cy="649266"/>
          </a:xfrm>
          <a:prstGeom prst="straightConnector1">
            <a:avLst/>
          </a:prstGeom>
          <a:noFill/>
          <a:ln cap="flat" cmpd="sng" w="12700">
            <a:solidFill>
              <a:schemeClr val="lt1"/>
            </a:solidFill>
            <a:prstDash val="solid"/>
            <a:miter lim="800000"/>
            <a:headEnd len="sm" w="sm" type="none"/>
            <a:tailEnd len="sm" w="sm" type="none"/>
          </a:ln>
        </p:spPr>
      </p:cxnSp>
      <p:cxnSp>
        <p:nvCxnSpPr>
          <p:cNvPr id="2331" name="Google Shape;2331;p44"/>
          <p:cNvCxnSpPr/>
          <p:nvPr/>
        </p:nvCxnSpPr>
        <p:spPr>
          <a:xfrm>
            <a:off x="6003274" y="3807530"/>
            <a:ext cx="0" cy="881162"/>
          </a:xfrm>
          <a:prstGeom prst="straightConnector1">
            <a:avLst/>
          </a:prstGeom>
          <a:noFill/>
          <a:ln cap="flat" cmpd="sng" w="12700">
            <a:solidFill>
              <a:schemeClr val="lt1"/>
            </a:solidFill>
            <a:prstDash val="solid"/>
            <a:miter lim="800000"/>
            <a:headEnd len="sm" w="sm" type="none"/>
            <a:tailEnd len="sm" w="sm" type="none"/>
          </a:ln>
        </p:spPr>
      </p:cxnSp>
      <p:cxnSp>
        <p:nvCxnSpPr>
          <p:cNvPr id="2332" name="Google Shape;2332;p44"/>
          <p:cNvCxnSpPr/>
          <p:nvPr/>
        </p:nvCxnSpPr>
        <p:spPr>
          <a:xfrm>
            <a:off x="6003274" y="5149673"/>
            <a:ext cx="0" cy="649266"/>
          </a:xfrm>
          <a:prstGeom prst="straightConnector1">
            <a:avLst/>
          </a:prstGeom>
          <a:noFill/>
          <a:ln cap="flat" cmpd="sng" w="12700">
            <a:solidFill>
              <a:schemeClr val="lt1"/>
            </a:solidFill>
            <a:prstDash val="solid"/>
            <a:miter lim="800000"/>
            <a:headEnd len="sm" w="sm" type="none"/>
            <a:tailEnd len="sm" w="sm" type="none"/>
          </a:ln>
        </p:spPr>
      </p:cxnSp>
      <p:sp>
        <p:nvSpPr>
          <p:cNvPr id="2333" name="Google Shape;2333;p44"/>
          <p:cNvSpPr txBox="1"/>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marR="0" rtl="0" algn="l">
              <a:lnSpc>
                <a:spcPct val="90000"/>
              </a:lnSpc>
              <a:spcBef>
                <a:spcPts val="0"/>
              </a:spcBef>
              <a:spcAft>
                <a:spcPts val="0"/>
              </a:spcAft>
              <a:buClr>
                <a:schemeClr val="dk1"/>
              </a:buClr>
              <a:buSzPts val="800"/>
              <a:buFont typeface="Arial"/>
              <a:buNone/>
            </a:pPr>
            <a:r>
              <a:rPr lang="pt-BR" sz="800">
                <a:solidFill>
                  <a:schemeClr val="dk1"/>
                </a:solidFill>
                <a:latin typeface="Calibri"/>
                <a:ea typeface="Calibri"/>
                <a:cs typeface="Calibri"/>
                <a:sym typeface="Calibri"/>
              </a:rPr>
              <a:t>AA = anemia aplásica; SMD = Síndrome mielodisplásica; MAVE = evento adverso vascular maior</a:t>
            </a:r>
            <a:endParaRPr/>
          </a:p>
          <a:p>
            <a:pPr indent="0" lvl="0" marL="0" marR="0" rtl="0" algn="l">
              <a:lnSpc>
                <a:spcPct val="90000"/>
              </a:lnSpc>
              <a:spcBef>
                <a:spcPts val="300"/>
              </a:spcBef>
              <a:spcAft>
                <a:spcPts val="0"/>
              </a:spcAft>
              <a:buClr>
                <a:schemeClr val="dk1"/>
              </a:buClr>
              <a:buSzPts val="800"/>
              <a:buFont typeface="Arial"/>
              <a:buNone/>
            </a:pPr>
            <a:r>
              <a:t/>
            </a:r>
            <a:endParaRPr sz="800">
              <a:solidFill>
                <a:schemeClr val="dk1"/>
              </a:solidFill>
              <a:latin typeface="Calibri"/>
              <a:ea typeface="Calibri"/>
              <a:cs typeface="Calibri"/>
              <a:sym typeface="Calibri"/>
            </a:endParaRPr>
          </a:p>
          <a:p>
            <a:pPr indent="0" lvl="0" marL="0" marR="0" rtl="0" algn="l">
              <a:lnSpc>
                <a:spcPct val="90000"/>
              </a:lnSpc>
              <a:spcBef>
                <a:spcPts val="300"/>
              </a:spcBef>
              <a:spcAft>
                <a:spcPts val="0"/>
              </a:spcAft>
              <a:buClr>
                <a:schemeClr val="dk1"/>
              </a:buClr>
              <a:buSzPts val="800"/>
              <a:buFont typeface="Arial"/>
              <a:buNone/>
            </a:pPr>
            <a:r>
              <a:rPr lang="pt-BR" sz="800">
                <a:solidFill>
                  <a:schemeClr val="dk1"/>
                </a:solidFill>
                <a:latin typeface="Calibri"/>
                <a:ea typeface="Calibri"/>
                <a:cs typeface="Calibri"/>
                <a:sym typeface="Calibri"/>
              </a:rPr>
              <a:t>1. De Latour RP et al. Blood 2018, 132: 1038</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318"/>
                                        </p:tgtEl>
                                        <p:attrNameLst>
                                          <p:attrName>style.visibility</p:attrName>
                                        </p:attrNameLst>
                                      </p:cBhvr>
                                      <p:to>
                                        <p:strVal val="visible"/>
                                      </p:to>
                                    </p:set>
                                    <p:animEffect filter="fade" transition="in">
                                      <p:cBhvr>
                                        <p:cTn dur="500"/>
                                        <p:tgtEl>
                                          <p:spTgt spid="2318"/>
                                        </p:tgtEl>
                                      </p:cBhvr>
                                    </p:animEffect>
                                  </p:childTnLst>
                                </p:cTn>
                              </p:par>
                              <p:par>
                                <p:cTn fill="hold" nodeType="withEffect" presetClass="entr" presetID="10" presetSubtype="0">
                                  <p:stCondLst>
                                    <p:cond delay="0"/>
                                  </p:stCondLst>
                                  <p:childTnLst>
                                    <p:set>
                                      <p:cBhvr>
                                        <p:cTn dur="1" fill="hold">
                                          <p:stCondLst>
                                            <p:cond delay="0"/>
                                          </p:stCondLst>
                                        </p:cTn>
                                        <p:tgtEl>
                                          <p:spTgt spid="2319"/>
                                        </p:tgtEl>
                                        <p:attrNameLst>
                                          <p:attrName>style.visibility</p:attrName>
                                        </p:attrNameLst>
                                      </p:cBhvr>
                                      <p:to>
                                        <p:strVal val="visible"/>
                                      </p:to>
                                    </p:set>
                                    <p:animEffect filter="fade" transition="in">
                                      <p:cBhvr>
                                        <p:cTn dur="500"/>
                                        <p:tgtEl>
                                          <p:spTgt spid="2319"/>
                                        </p:tgtEl>
                                      </p:cBhvr>
                                    </p:animEffect>
                                  </p:childTnLst>
                                </p:cTn>
                              </p:par>
                              <p:par>
                                <p:cTn fill="hold" nodeType="withEffect" presetClass="entr" presetID="10" presetSubtype="0">
                                  <p:stCondLst>
                                    <p:cond delay="250"/>
                                  </p:stCondLst>
                                  <p:childTnLst>
                                    <p:set>
                                      <p:cBhvr>
                                        <p:cTn dur="1" fill="hold">
                                          <p:stCondLst>
                                            <p:cond delay="0"/>
                                          </p:stCondLst>
                                        </p:cTn>
                                        <p:tgtEl>
                                          <p:spTgt spid="2322"/>
                                        </p:tgtEl>
                                        <p:attrNameLst>
                                          <p:attrName>style.visibility</p:attrName>
                                        </p:attrNameLst>
                                      </p:cBhvr>
                                      <p:to>
                                        <p:strVal val="visible"/>
                                      </p:to>
                                    </p:set>
                                    <p:animEffect filter="fade" transition="in">
                                      <p:cBhvr>
                                        <p:cTn dur="500"/>
                                        <p:tgtEl>
                                          <p:spTgt spid="2322"/>
                                        </p:tgtEl>
                                      </p:cBhvr>
                                    </p:animEffect>
                                  </p:childTnLst>
                                </p:cTn>
                              </p:par>
                              <p:par>
                                <p:cTn fill="hold" nodeType="withEffect" presetClass="entr" presetID="10" presetSubtype="0">
                                  <p:stCondLst>
                                    <p:cond delay="250"/>
                                  </p:stCondLst>
                                  <p:childTnLst>
                                    <p:set>
                                      <p:cBhvr>
                                        <p:cTn dur="1" fill="hold">
                                          <p:stCondLst>
                                            <p:cond delay="0"/>
                                          </p:stCondLst>
                                        </p:cTn>
                                        <p:tgtEl>
                                          <p:spTgt spid="2324"/>
                                        </p:tgtEl>
                                        <p:attrNameLst>
                                          <p:attrName>style.visibility</p:attrName>
                                        </p:attrNameLst>
                                      </p:cBhvr>
                                      <p:to>
                                        <p:strVal val="visible"/>
                                      </p:to>
                                    </p:set>
                                    <p:animEffect filter="fade" transition="in">
                                      <p:cBhvr>
                                        <p:cTn dur="500"/>
                                        <p:tgtEl>
                                          <p:spTgt spid="2324"/>
                                        </p:tgtEl>
                                      </p:cBhvr>
                                    </p:animEffect>
                                  </p:childTnLst>
                                </p:cTn>
                              </p:par>
                              <p:par>
                                <p:cTn fill="hold" nodeType="withEffect" presetClass="entr" presetID="10" presetSubtype="0">
                                  <p:stCondLst>
                                    <p:cond delay="250"/>
                                  </p:stCondLst>
                                  <p:childTnLst>
                                    <p:set>
                                      <p:cBhvr>
                                        <p:cTn dur="1" fill="hold">
                                          <p:stCondLst>
                                            <p:cond delay="0"/>
                                          </p:stCondLst>
                                        </p:cTn>
                                        <p:tgtEl>
                                          <p:spTgt spid="2329"/>
                                        </p:tgtEl>
                                        <p:attrNameLst>
                                          <p:attrName>style.visibility</p:attrName>
                                        </p:attrNameLst>
                                      </p:cBhvr>
                                      <p:to>
                                        <p:strVal val="visible"/>
                                      </p:to>
                                    </p:set>
                                    <p:animEffect filter="fade" transition="in">
                                      <p:cBhvr>
                                        <p:cTn dur="500"/>
                                        <p:tgtEl>
                                          <p:spTgt spid="2329"/>
                                        </p:tgtEl>
                                      </p:cBhvr>
                                    </p:animEffect>
                                  </p:childTnLst>
                                </p:cTn>
                              </p:par>
                              <p:par>
                                <p:cTn fill="hold" nodeType="withEffect" presetClass="entr" presetID="10" presetSubtype="0">
                                  <p:stCondLst>
                                    <p:cond delay="500"/>
                                  </p:stCondLst>
                                  <p:childTnLst>
                                    <p:set>
                                      <p:cBhvr>
                                        <p:cTn dur="1" fill="hold">
                                          <p:stCondLst>
                                            <p:cond delay="0"/>
                                          </p:stCondLst>
                                        </p:cTn>
                                        <p:tgtEl>
                                          <p:spTgt spid="2323"/>
                                        </p:tgtEl>
                                        <p:attrNameLst>
                                          <p:attrName>style.visibility</p:attrName>
                                        </p:attrNameLst>
                                      </p:cBhvr>
                                      <p:to>
                                        <p:strVal val="visible"/>
                                      </p:to>
                                    </p:set>
                                    <p:animEffect filter="fade" transition="in">
                                      <p:cBhvr>
                                        <p:cTn dur="500"/>
                                        <p:tgtEl>
                                          <p:spTgt spid="2323"/>
                                        </p:tgtEl>
                                      </p:cBhvr>
                                    </p:animEffect>
                                  </p:childTnLst>
                                </p:cTn>
                              </p:par>
                              <p:par>
                                <p:cTn fill="hold" nodeType="withEffect" presetClass="entr" presetID="10" presetSubtype="0">
                                  <p:stCondLst>
                                    <p:cond delay="500"/>
                                  </p:stCondLst>
                                  <p:childTnLst>
                                    <p:set>
                                      <p:cBhvr>
                                        <p:cTn dur="1" fill="hold">
                                          <p:stCondLst>
                                            <p:cond delay="0"/>
                                          </p:stCondLst>
                                        </p:cTn>
                                        <p:tgtEl>
                                          <p:spTgt spid="2325"/>
                                        </p:tgtEl>
                                        <p:attrNameLst>
                                          <p:attrName>style.visibility</p:attrName>
                                        </p:attrNameLst>
                                      </p:cBhvr>
                                      <p:to>
                                        <p:strVal val="visible"/>
                                      </p:to>
                                    </p:set>
                                    <p:animEffect filter="fade" transition="in">
                                      <p:cBhvr>
                                        <p:cTn dur="500"/>
                                        <p:tgtEl>
                                          <p:spTgt spid="2325"/>
                                        </p:tgtEl>
                                      </p:cBhvr>
                                    </p:animEffect>
                                  </p:childTnLst>
                                </p:cTn>
                              </p:par>
                              <p:par>
                                <p:cTn fill="hold" nodeType="withEffect" presetClass="entr" presetID="10" presetSubtype="0">
                                  <p:stCondLst>
                                    <p:cond delay="500"/>
                                  </p:stCondLst>
                                  <p:childTnLst>
                                    <p:set>
                                      <p:cBhvr>
                                        <p:cTn dur="1" fill="hold">
                                          <p:stCondLst>
                                            <p:cond delay="0"/>
                                          </p:stCondLst>
                                        </p:cTn>
                                        <p:tgtEl>
                                          <p:spTgt spid="2330"/>
                                        </p:tgtEl>
                                        <p:attrNameLst>
                                          <p:attrName>style.visibility</p:attrName>
                                        </p:attrNameLst>
                                      </p:cBhvr>
                                      <p:to>
                                        <p:strVal val="visible"/>
                                      </p:to>
                                    </p:set>
                                    <p:animEffect filter="fade" transition="in">
                                      <p:cBhvr>
                                        <p:cTn dur="500"/>
                                        <p:tgtEl>
                                          <p:spTgt spid="2330"/>
                                        </p:tgtEl>
                                      </p:cBhvr>
                                    </p:animEffect>
                                  </p:childTnLst>
                                </p:cTn>
                              </p:par>
                              <p:par>
                                <p:cTn fill="hold" nodeType="withEffect" presetClass="entr" presetID="10" presetSubtype="0">
                                  <p:stCondLst>
                                    <p:cond delay="750"/>
                                  </p:stCondLst>
                                  <p:childTnLst>
                                    <p:set>
                                      <p:cBhvr>
                                        <p:cTn dur="1" fill="hold">
                                          <p:stCondLst>
                                            <p:cond delay="0"/>
                                          </p:stCondLst>
                                        </p:cTn>
                                        <p:tgtEl>
                                          <p:spTgt spid="2320"/>
                                        </p:tgtEl>
                                        <p:attrNameLst>
                                          <p:attrName>style.visibility</p:attrName>
                                        </p:attrNameLst>
                                      </p:cBhvr>
                                      <p:to>
                                        <p:strVal val="visible"/>
                                      </p:to>
                                    </p:set>
                                    <p:animEffect filter="fade" transition="in">
                                      <p:cBhvr>
                                        <p:cTn dur="500"/>
                                        <p:tgtEl>
                                          <p:spTgt spid="2320"/>
                                        </p:tgtEl>
                                      </p:cBhvr>
                                    </p:animEffect>
                                  </p:childTnLst>
                                </p:cTn>
                              </p:par>
                              <p:par>
                                <p:cTn fill="hold" nodeType="withEffect" presetClass="entr" presetID="10" presetSubtype="0">
                                  <p:stCondLst>
                                    <p:cond delay="750"/>
                                  </p:stCondLst>
                                  <p:childTnLst>
                                    <p:set>
                                      <p:cBhvr>
                                        <p:cTn dur="1" fill="hold">
                                          <p:stCondLst>
                                            <p:cond delay="0"/>
                                          </p:stCondLst>
                                        </p:cTn>
                                        <p:tgtEl>
                                          <p:spTgt spid="2326"/>
                                        </p:tgtEl>
                                        <p:attrNameLst>
                                          <p:attrName>style.visibility</p:attrName>
                                        </p:attrNameLst>
                                      </p:cBhvr>
                                      <p:to>
                                        <p:strVal val="visible"/>
                                      </p:to>
                                    </p:set>
                                    <p:animEffect filter="fade" transition="in">
                                      <p:cBhvr>
                                        <p:cTn dur="500"/>
                                        <p:tgtEl>
                                          <p:spTgt spid="2326"/>
                                        </p:tgtEl>
                                      </p:cBhvr>
                                    </p:animEffect>
                                  </p:childTnLst>
                                </p:cTn>
                              </p:par>
                              <p:par>
                                <p:cTn fill="hold" nodeType="withEffect" presetClass="entr" presetID="10" presetSubtype="0">
                                  <p:stCondLst>
                                    <p:cond delay="750"/>
                                  </p:stCondLst>
                                  <p:childTnLst>
                                    <p:set>
                                      <p:cBhvr>
                                        <p:cTn dur="1" fill="hold">
                                          <p:stCondLst>
                                            <p:cond delay="0"/>
                                          </p:stCondLst>
                                        </p:cTn>
                                        <p:tgtEl>
                                          <p:spTgt spid="2331"/>
                                        </p:tgtEl>
                                        <p:attrNameLst>
                                          <p:attrName>style.visibility</p:attrName>
                                        </p:attrNameLst>
                                      </p:cBhvr>
                                      <p:to>
                                        <p:strVal val="visible"/>
                                      </p:to>
                                    </p:set>
                                    <p:animEffect filter="fade" transition="in">
                                      <p:cBhvr>
                                        <p:cTn dur="500"/>
                                        <p:tgtEl>
                                          <p:spTgt spid="2331"/>
                                        </p:tgtEl>
                                      </p:cBhvr>
                                    </p:animEffect>
                                  </p:childTnLst>
                                </p:cTn>
                              </p:par>
                              <p:par>
                                <p:cTn fill="hold" nodeType="withEffect" presetClass="entr" presetID="10" presetSubtype="0">
                                  <p:stCondLst>
                                    <p:cond delay="1000"/>
                                  </p:stCondLst>
                                  <p:childTnLst>
                                    <p:set>
                                      <p:cBhvr>
                                        <p:cTn dur="1" fill="hold">
                                          <p:stCondLst>
                                            <p:cond delay="0"/>
                                          </p:stCondLst>
                                        </p:cTn>
                                        <p:tgtEl>
                                          <p:spTgt spid="2327"/>
                                        </p:tgtEl>
                                        <p:attrNameLst>
                                          <p:attrName>style.visibility</p:attrName>
                                        </p:attrNameLst>
                                      </p:cBhvr>
                                      <p:to>
                                        <p:strVal val="visible"/>
                                      </p:to>
                                    </p:set>
                                    <p:animEffect filter="fade" transition="in">
                                      <p:cBhvr>
                                        <p:cTn dur="500"/>
                                        <p:tgtEl>
                                          <p:spTgt spid="2327"/>
                                        </p:tgtEl>
                                      </p:cBhvr>
                                    </p:animEffect>
                                  </p:childTnLst>
                                </p:cTn>
                              </p:par>
                              <p:par>
                                <p:cTn fill="hold" nodeType="withEffect" presetClass="entr" presetID="10" presetSubtype="0">
                                  <p:stCondLst>
                                    <p:cond delay="1000"/>
                                  </p:stCondLst>
                                  <p:childTnLst>
                                    <p:set>
                                      <p:cBhvr>
                                        <p:cTn dur="1" fill="hold">
                                          <p:stCondLst>
                                            <p:cond delay="0"/>
                                          </p:stCondLst>
                                        </p:cTn>
                                        <p:tgtEl>
                                          <p:spTgt spid="2328"/>
                                        </p:tgtEl>
                                        <p:attrNameLst>
                                          <p:attrName>style.visibility</p:attrName>
                                        </p:attrNameLst>
                                      </p:cBhvr>
                                      <p:to>
                                        <p:strVal val="visible"/>
                                      </p:to>
                                    </p:set>
                                    <p:animEffect filter="fade" transition="in">
                                      <p:cBhvr>
                                        <p:cTn dur="500"/>
                                        <p:tgtEl>
                                          <p:spTgt spid="2328"/>
                                        </p:tgtEl>
                                      </p:cBhvr>
                                    </p:animEffect>
                                  </p:childTnLst>
                                </p:cTn>
                              </p:par>
                              <p:par>
                                <p:cTn fill="hold" nodeType="withEffect" presetClass="entr" presetID="10" presetSubtype="0">
                                  <p:stCondLst>
                                    <p:cond delay="250"/>
                                  </p:stCondLst>
                                  <p:childTnLst>
                                    <p:set>
                                      <p:cBhvr>
                                        <p:cTn dur="1" fill="hold">
                                          <p:stCondLst>
                                            <p:cond delay="0"/>
                                          </p:stCondLst>
                                        </p:cTn>
                                        <p:tgtEl>
                                          <p:spTgt spid="2332"/>
                                        </p:tgtEl>
                                        <p:attrNameLst>
                                          <p:attrName>style.visibility</p:attrName>
                                        </p:attrNameLst>
                                      </p:cBhvr>
                                      <p:to>
                                        <p:strVal val="visible"/>
                                      </p:to>
                                    </p:set>
                                    <p:animEffect filter="fade" transition="in">
                                      <p:cBhvr>
                                        <p:cTn dur="500"/>
                                        <p:tgtEl>
                                          <p:spTgt spid="233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7" name="Shape 2337"/>
        <p:cNvGrpSpPr/>
        <p:nvPr/>
      </p:nvGrpSpPr>
      <p:grpSpPr>
        <a:xfrm>
          <a:off x="0" y="0"/>
          <a:ext cx="0" cy="0"/>
          <a:chOff x="0" y="0"/>
          <a:chExt cx="0" cy="0"/>
        </a:xfrm>
      </p:grpSpPr>
      <p:pic>
        <p:nvPicPr>
          <p:cNvPr id="2338" name="Google Shape;2338;p45"/>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2339" name="Google Shape;2339;p45"/>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340" name="Google Shape;2340;p45"/>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2341" name="Google Shape;2341;p45"/>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2342" name="Google Shape;2342;p45"/>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2343" name="Google Shape;2343;p45"/>
          <p:cNvSpPr/>
          <p:nvPr/>
        </p:nvSpPr>
        <p:spPr>
          <a:xfrm>
            <a:off x="5130144" y="2420857"/>
            <a:ext cx="6391296" cy="332398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4800"/>
              <a:buFont typeface="Lustria"/>
              <a:buNone/>
            </a:pPr>
            <a:r>
              <a:rPr b="1" i="0" lang="pt-BR" sz="4800" u="none" cap="none" strike="noStrike">
                <a:solidFill>
                  <a:srgbClr val="FFFFFF"/>
                </a:solidFill>
                <a:latin typeface="Lustria"/>
                <a:ea typeface="Lustria"/>
                <a:cs typeface="Lustria"/>
                <a:sym typeface="Lustria"/>
              </a:rPr>
              <a:t>LESÕES ORGÂNICAS</a:t>
            </a:r>
            <a:endParaRPr/>
          </a:p>
          <a:p>
            <a:pPr indent="0" lvl="0" marL="0" marR="0" rtl="0" algn="l">
              <a:spcBef>
                <a:spcPts val="1200"/>
              </a:spcBef>
              <a:spcAft>
                <a:spcPts val="0"/>
              </a:spcAft>
              <a:buNone/>
            </a:pPr>
            <a:r>
              <a:rPr b="1" lang="pt-BR" sz="3200">
                <a:solidFill>
                  <a:srgbClr val="FFFFFF"/>
                </a:solidFill>
                <a:latin typeface="Lustria"/>
                <a:ea typeface="Lustria"/>
                <a:cs typeface="Lustria"/>
                <a:sym typeface="Lustria"/>
              </a:rPr>
              <a:t>INSUFICIÊNCIA RENAL E HIPERTENSÃO PULMONAR</a:t>
            </a:r>
            <a:endParaRPr/>
          </a:p>
          <a:p>
            <a:pPr indent="0" lvl="0" marL="0" marR="0" rtl="0" algn="l">
              <a:lnSpc>
                <a:spcPct val="100000"/>
              </a:lnSpc>
              <a:spcBef>
                <a:spcPts val="0"/>
              </a:spcBef>
              <a:spcAft>
                <a:spcPts val="0"/>
              </a:spcAft>
              <a:buClr>
                <a:schemeClr val="dk1"/>
              </a:buClr>
              <a:buSzPts val="4000"/>
              <a:buFont typeface="Calibri"/>
              <a:buNone/>
            </a:pPr>
            <a:r>
              <a:t/>
            </a:r>
            <a:endParaRPr b="1" i="0" sz="4000" u="none" cap="none" strike="noStrike">
              <a:solidFill>
                <a:srgbClr val="FFFFFF"/>
              </a:solidFill>
              <a:latin typeface="Lustria"/>
              <a:ea typeface="Lustria"/>
              <a:cs typeface="Lustria"/>
              <a:sym typeface="Lustria"/>
            </a:endParaRPr>
          </a:p>
        </p:txBody>
      </p:sp>
      <p:grpSp>
        <p:nvGrpSpPr>
          <p:cNvPr id="2344" name="Google Shape;2344;p45"/>
          <p:cNvGrpSpPr/>
          <p:nvPr/>
        </p:nvGrpSpPr>
        <p:grpSpPr>
          <a:xfrm>
            <a:off x="5257989" y="1299286"/>
            <a:ext cx="983316" cy="983316"/>
            <a:chOff x="-951397" y="1963883"/>
            <a:chExt cx="571500" cy="571500"/>
          </a:xfrm>
        </p:grpSpPr>
        <p:sp>
          <p:nvSpPr>
            <p:cNvPr id="2345" name="Google Shape;2345;p45"/>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46" name="Google Shape;2346;p45"/>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47" name="Google Shape;2347;p45"/>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48" name="Google Shape;2348;p45"/>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49" name="Google Shape;2349;p45"/>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339"/>
                                        </p:tgtEl>
                                        <p:attrNameLst>
                                          <p:attrName>style.visibility</p:attrName>
                                        </p:attrNameLst>
                                      </p:cBhvr>
                                      <p:to>
                                        <p:strVal val="visible"/>
                                      </p:to>
                                    </p:set>
                                    <p:animEffect filter="fade" transition="in">
                                      <p:cBhvr>
                                        <p:cTn dur="500"/>
                                        <p:tgtEl>
                                          <p:spTgt spid="2339"/>
                                        </p:tgtEl>
                                      </p:cBhvr>
                                    </p:animEffect>
                                  </p:childTnLst>
                                </p:cTn>
                              </p:par>
                              <p:par>
                                <p:cTn fill="hold" nodeType="withEffect" presetClass="entr" presetID="10" presetSubtype="0">
                                  <p:stCondLst>
                                    <p:cond delay="0"/>
                                  </p:stCondLst>
                                  <p:childTnLst>
                                    <p:set>
                                      <p:cBhvr>
                                        <p:cTn dur="1" fill="hold">
                                          <p:stCondLst>
                                            <p:cond delay="0"/>
                                          </p:stCondLst>
                                        </p:cTn>
                                        <p:tgtEl>
                                          <p:spTgt spid="2340"/>
                                        </p:tgtEl>
                                        <p:attrNameLst>
                                          <p:attrName>style.visibility</p:attrName>
                                        </p:attrNameLst>
                                      </p:cBhvr>
                                      <p:to>
                                        <p:strVal val="visible"/>
                                      </p:to>
                                    </p:set>
                                    <p:animEffect filter="fade" transition="in">
                                      <p:cBhvr>
                                        <p:cTn dur="500"/>
                                        <p:tgtEl>
                                          <p:spTgt spid="2340"/>
                                        </p:tgtEl>
                                      </p:cBhvr>
                                    </p:animEffect>
                                  </p:childTnLst>
                                </p:cTn>
                              </p:par>
                              <p:par>
                                <p:cTn fill="hold" nodeType="withEffect" presetClass="entr" presetID="10" presetSubtype="0">
                                  <p:stCondLst>
                                    <p:cond delay="500"/>
                                  </p:stCondLst>
                                  <p:childTnLst>
                                    <p:set>
                                      <p:cBhvr>
                                        <p:cTn dur="1" fill="hold">
                                          <p:stCondLst>
                                            <p:cond delay="0"/>
                                          </p:stCondLst>
                                        </p:cTn>
                                        <p:tgtEl>
                                          <p:spTgt spid="2343"/>
                                        </p:tgtEl>
                                        <p:attrNameLst>
                                          <p:attrName>style.visibility</p:attrName>
                                        </p:attrNameLst>
                                      </p:cBhvr>
                                      <p:to>
                                        <p:strVal val="visible"/>
                                      </p:to>
                                    </p:set>
                                    <p:animEffect filter="fade" transition="in">
                                      <p:cBhvr>
                                        <p:cTn dur="500"/>
                                        <p:tgtEl>
                                          <p:spTgt spid="2343"/>
                                        </p:tgtEl>
                                      </p:cBhvr>
                                    </p:animEffect>
                                  </p:childTnLst>
                                </p:cTn>
                              </p:par>
                              <p:par>
                                <p:cTn fill="hold" nodeType="withEffect" presetClass="entr" presetID="10" presetSubtype="0">
                                  <p:stCondLst>
                                    <p:cond delay="500"/>
                                  </p:stCondLst>
                                  <p:childTnLst>
                                    <p:set>
                                      <p:cBhvr>
                                        <p:cTn dur="1" fill="hold">
                                          <p:stCondLst>
                                            <p:cond delay="0"/>
                                          </p:stCondLst>
                                        </p:cTn>
                                        <p:tgtEl>
                                          <p:spTgt spid="2344"/>
                                        </p:tgtEl>
                                        <p:attrNameLst>
                                          <p:attrName>style.visibility</p:attrName>
                                        </p:attrNameLst>
                                      </p:cBhvr>
                                      <p:to>
                                        <p:strVal val="visible"/>
                                      </p:to>
                                    </p:set>
                                    <p:animEffect filter="fade" transition="in">
                                      <p:cBhvr>
                                        <p:cTn dur="500"/>
                                        <p:tgtEl>
                                          <p:spTgt spid="234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4" name="Shape 2354"/>
        <p:cNvGrpSpPr/>
        <p:nvPr/>
      </p:nvGrpSpPr>
      <p:grpSpPr>
        <a:xfrm>
          <a:off x="0" y="0"/>
          <a:ext cx="0" cy="0"/>
          <a:chOff x="0" y="0"/>
          <a:chExt cx="0" cy="0"/>
        </a:xfrm>
      </p:grpSpPr>
      <p:sp>
        <p:nvSpPr>
          <p:cNvPr id="2355" name="Google Shape;2355;p46"/>
          <p:cNvSpPr txBox="1"/>
          <p:nvPr/>
        </p:nvSpPr>
        <p:spPr>
          <a:xfrm>
            <a:off x="296269" y="385036"/>
            <a:ext cx="11571881" cy="43704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2800">
                <a:solidFill>
                  <a:schemeClr val="accent1"/>
                </a:solidFill>
                <a:latin typeface="Lustria"/>
                <a:ea typeface="Lustria"/>
                <a:cs typeface="Lustria"/>
                <a:sym typeface="Lustria"/>
              </a:rPr>
              <a:t>A ativação crônica e descontrolada do complemento </a:t>
            </a:r>
            <a:endParaRPr/>
          </a:p>
        </p:txBody>
      </p:sp>
      <p:sp>
        <p:nvSpPr>
          <p:cNvPr id="2356" name="Google Shape;2356;p4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Figura adaptada de Rother RP, et al. JAMA. 2005;293(13):1653-1662.</a:t>
            </a:r>
            <a:endParaRPr/>
          </a:p>
          <a:p>
            <a:pPr indent="0" lvl="0" marL="0" rtl="0" algn="l">
              <a:lnSpc>
                <a:spcPct val="90000"/>
              </a:lnSpc>
              <a:spcBef>
                <a:spcPts val="300"/>
              </a:spcBef>
              <a:spcAft>
                <a:spcPts val="0"/>
              </a:spcAft>
              <a:buClr>
                <a:schemeClr val="dk1"/>
              </a:buClr>
              <a:buSzPts val="700"/>
              <a:buNone/>
            </a:pPr>
            <a:r>
              <a:rPr lang="pt-BR" sz="700"/>
              <a:t>1. Brodsky RA. haematology: Basic Principles and Practice. 4th ed. Philadelphia, PA: Elsevier Churchill Livingstone; 2005:419-427. 2. Rother RP, et al. JAMA. 2005;293(13):1653-1662. </a:t>
            </a:r>
            <a:br>
              <a:rPr lang="pt-BR" sz="700"/>
            </a:br>
            <a:r>
              <a:rPr lang="pt-BR" sz="700"/>
              <a:t>3. Clark DA, et al. Blood. 1981;57(1):83-89. 4. Hillmen P, et al. Am J Hematol. 2010;85(8):553-559. 5. McKeage K. Drugs. 2011;71(17):2327-2345.</a:t>
            </a:r>
            <a:endParaRPr/>
          </a:p>
        </p:txBody>
      </p:sp>
      <p:sp>
        <p:nvSpPr>
          <p:cNvPr id="2357" name="Google Shape;2357;p46"/>
          <p:cNvSpPr txBox="1"/>
          <p:nvPr/>
        </p:nvSpPr>
        <p:spPr>
          <a:xfrm>
            <a:off x="296269" y="708321"/>
            <a:ext cx="9979270"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pode levar à Doença Renal Crônica (DRC) em pacientes com HPN</a:t>
            </a:r>
            <a:r>
              <a:rPr baseline="30000" lang="pt-BR" sz="2800">
                <a:solidFill>
                  <a:srgbClr val="003865"/>
                </a:solidFill>
                <a:latin typeface="Calibri"/>
                <a:ea typeface="Calibri"/>
                <a:cs typeface="Calibri"/>
                <a:sym typeface="Calibri"/>
              </a:rPr>
              <a:t>1-5</a:t>
            </a:r>
            <a:endParaRPr/>
          </a:p>
        </p:txBody>
      </p:sp>
      <p:pic>
        <p:nvPicPr>
          <p:cNvPr descr="Uma imagem contendo mesa, no interior, vermelho, superfície&#10;&#10;Descrição gerada automaticamente" id="2358" name="Google Shape;2358;p46"/>
          <p:cNvPicPr preferRelativeResize="0"/>
          <p:nvPr/>
        </p:nvPicPr>
        <p:blipFill rotWithShape="1">
          <a:blip r:embed="rId3">
            <a:alphaModFix/>
          </a:blip>
          <a:srcRect b="0" l="0" r="0" t="0"/>
          <a:stretch/>
        </p:blipFill>
        <p:spPr>
          <a:xfrm>
            <a:off x="1524" y="2056430"/>
            <a:ext cx="12188952" cy="3943362"/>
          </a:xfrm>
          <a:prstGeom prst="rect">
            <a:avLst/>
          </a:prstGeom>
          <a:noFill/>
          <a:ln>
            <a:noFill/>
          </a:ln>
        </p:spPr>
      </p:pic>
      <p:pic>
        <p:nvPicPr>
          <p:cNvPr descr="Uma imagem contendo vermelho, mesa, monitor, laranja&#10;&#10;Descrição gerada automaticamente" id="2359" name="Google Shape;2359;p46"/>
          <p:cNvPicPr preferRelativeResize="0"/>
          <p:nvPr/>
        </p:nvPicPr>
        <p:blipFill rotWithShape="1">
          <a:blip r:embed="rId4">
            <a:alphaModFix/>
          </a:blip>
          <a:srcRect b="0" l="0" r="0" t="0"/>
          <a:stretch/>
        </p:blipFill>
        <p:spPr>
          <a:xfrm>
            <a:off x="-17247" y="2056117"/>
            <a:ext cx="12188952" cy="3943673"/>
          </a:xfrm>
          <a:prstGeom prst="rect">
            <a:avLst/>
          </a:prstGeom>
          <a:noFill/>
          <a:ln>
            <a:noFill/>
          </a:ln>
        </p:spPr>
      </p:pic>
      <p:sp>
        <p:nvSpPr>
          <p:cNvPr id="2360" name="Google Shape;2360;p46"/>
          <p:cNvSpPr/>
          <p:nvPr/>
        </p:nvSpPr>
        <p:spPr>
          <a:xfrm>
            <a:off x="407989" y="1462761"/>
            <a:ext cx="11376024" cy="4388205"/>
          </a:xfrm>
          <a:prstGeom prst="roundRect">
            <a:avLst>
              <a:gd fmla="val 0" name="adj"/>
            </a:avLst>
          </a:prstGeom>
          <a:no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361" name="Google Shape;2361;p46"/>
          <p:cNvSpPr/>
          <p:nvPr/>
        </p:nvSpPr>
        <p:spPr>
          <a:xfrm>
            <a:off x="707010" y="1182766"/>
            <a:ext cx="10765411" cy="407705"/>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362" name="Google Shape;2362;p46"/>
          <p:cNvSpPr txBox="1"/>
          <p:nvPr/>
        </p:nvSpPr>
        <p:spPr>
          <a:xfrm>
            <a:off x="802194" y="1433633"/>
            <a:ext cx="1962143" cy="574173"/>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2"/>
              </a:buClr>
              <a:buSzPts val="1500"/>
              <a:buFont typeface="Lustria"/>
              <a:buNone/>
            </a:pPr>
            <a:r>
              <a:rPr b="1" i="0" lang="pt-BR" sz="1500" u="none" cap="none" strike="noStrike">
                <a:solidFill>
                  <a:schemeClr val="lt2"/>
                </a:solidFill>
                <a:latin typeface="Lustria"/>
                <a:ea typeface="Lustria"/>
                <a:cs typeface="Lustria"/>
                <a:sym typeface="Lustria"/>
              </a:rPr>
              <a:t>Ativação</a:t>
            </a:r>
            <a:br>
              <a:rPr b="1" i="0" lang="pt-BR" sz="1500" u="none" cap="none" strike="noStrike">
                <a:solidFill>
                  <a:srgbClr val="0161A5"/>
                </a:solidFill>
                <a:latin typeface="Lustria"/>
                <a:ea typeface="Lustria"/>
                <a:cs typeface="Lustria"/>
                <a:sym typeface="Lustria"/>
              </a:rPr>
            </a:br>
            <a:r>
              <a:rPr b="0" i="0" lang="pt-BR" sz="1500" u="none" cap="none" strike="noStrike">
                <a:solidFill>
                  <a:srgbClr val="000000"/>
                </a:solidFill>
                <a:latin typeface="Lustria"/>
                <a:ea typeface="Lustria"/>
                <a:cs typeface="Lustria"/>
                <a:sym typeface="Lustria"/>
              </a:rPr>
              <a:t>do complemento</a:t>
            </a:r>
            <a:endParaRPr b="0" baseline="30000" i="0" sz="1500" u="none" cap="none" strike="noStrike">
              <a:solidFill>
                <a:srgbClr val="000000"/>
              </a:solidFill>
              <a:latin typeface="Lustria"/>
              <a:ea typeface="Lustria"/>
              <a:cs typeface="Lustria"/>
              <a:sym typeface="Lustria"/>
            </a:endParaRPr>
          </a:p>
        </p:txBody>
      </p:sp>
      <p:sp>
        <p:nvSpPr>
          <p:cNvPr id="2363" name="Google Shape;2363;p46"/>
          <p:cNvSpPr txBox="1"/>
          <p:nvPr/>
        </p:nvSpPr>
        <p:spPr>
          <a:xfrm>
            <a:off x="3512216" y="1433633"/>
            <a:ext cx="3865242" cy="574173"/>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000000"/>
              </a:buClr>
              <a:buSzPts val="1500"/>
              <a:buFont typeface="Lustria"/>
              <a:buNone/>
            </a:pPr>
            <a:r>
              <a:rPr b="0" i="0" lang="pt-BR" sz="1500" u="none" cap="none" strike="noStrike">
                <a:solidFill>
                  <a:srgbClr val="000000"/>
                </a:solidFill>
                <a:latin typeface="Lustria"/>
                <a:ea typeface="Lustria"/>
                <a:cs typeface="Lustria"/>
                <a:sym typeface="Lustria"/>
              </a:rPr>
              <a:t>Efeitos diretos da </a:t>
            </a:r>
            <a:r>
              <a:rPr b="1" i="0" lang="pt-BR" sz="1500" u="none" cap="none" strike="noStrike">
                <a:solidFill>
                  <a:schemeClr val="lt2"/>
                </a:solidFill>
                <a:latin typeface="Lustria"/>
                <a:ea typeface="Lustria"/>
                <a:cs typeface="Lustria"/>
                <a:sym typeface="Lustria"/>
              </a:rPr>
              <a:t>ativação descontrolada </a:t>
            </a:r>
            <a:br>
              <a:rPr b="1" i="0" lang="pt-BR" sz="1500" u="none" cap="none" strike="noStrike">
                <a:solidFill>
                  <a:srgbClr val="000000"/>
                </a:solidFill>
                <a:latin typeface="Lustria"/>
                <a:ea typeface="Lustria"/>
                <a:cs typeface="Lustria"/>
                <a:sym typeface="Lustria"/>
              </a:rPr>
            </a:br>
            <a:r>
              <a:rPr b="0" i="0" lang="pt-BR" sz="1500" u="none" cap="none" strike="noStrike">
                <a:solidFill>
                  <a:srgbClr val="000000"/>
                </a:solidFill>
                <a:latin typeface="Lustria"/>
                <a:ea typeface="Lustria"/>
                <a:cs typeface="Lustria"/>
                <a:sym typeface="Lustria"/>
              </a:rPr>
              <a:t>do complemento</a:t>
            </a:r>
            <a:endParaRPr b="0" baseline="30000" i="0" sz="1500" u="none" cap="none" strike="noStrike">
              <a:solidFill>
                <a:srgbClr val="000000"/>
              </a:solidFill>
              <a:latin typeface="Lustria"/>
              <a:ea typeface="Lustria"/>
              <a:cs typeface="Lustria"/>
              <a:sym typeface="Lustria"/>
            </a:endParaRPr>
          </a:p>
        </p:txBody>
      </p:sp>
      <p:sp>
        <p:nvSpPr>
          <p:cNvPr id="2364" name="Google Shape;2364;p46"/>
          <p:cNvSpPr txBox="1"/>
          <p:nvPr/>
        </p:nvSpPr>
        <p:spPr>
          <a:xfrm>
            <a:off x="9001745" y="1531737"/>
            <a:ext cx="1749296" cy="377965"/>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2"/>
              </a:buClr>
              <a:buSzPts val="1500"/>
              <a:buFont typeface="Lustria"/>
              <a:buNone/>
            </a:pPr>
            <a:r>
              <a:rPr b="1" i="0" lang="pt-BR" sz="1500" u="none" cap="none" strike="noStrike">
                <a:solidFill>
                  <a:schemeClr val="lt2"/>
                </a:solidFill>
                <a:latin typeface="Lustria"/>
                <a:ea typeface="Lustria"/>
                <a:cs typeface="Lustria"/>
                <a:sym typeface="Lustria"/>
              </a:rPr>
              <a:t>DRC</a:t>
            </a:r>
            <a:endParaRPr b="0" baseline="30000" i="0" sz="1500" u="none" cap="none" strike="noStrike">
              <a:solidFill>
                <a:srgbClr val="000000"/>
              </a:solidFill>
              <a:latin typeface="Lustria"/>
              <a:ea typeface="Lustria"/>
              <a:cs typeface="Lustria"/>
              <a:sym typeface="Lustria"/>
            </a:endParaRPr>
          </a:p>
        </p:txBody>
      </p:sp>
      <p:sp>
        <p:nvSpPr>
          <p:cNvPr id="2365" name="Google Shape;2365;p46"/>
          <p:cNvSpPr txBox="1"/>
          <p:nvPr/>
        </p:nvSpPr>
        <p:spPr>
          <a:xfrm>
            <a:off x="69224" y="6260428"/>
            <a:ext cx="10566400" cy="183896"/>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700"/>
              <a:buFont typeface="Calibri"/>
              <a:buNone/>
            </a:pPr>
            <a:r>
              <a:t/>
            </a:r>
            <a:endParaRPr b="0" i="0" sz="700" u="none" cap="none" strike="noStrike">
              <a:solidFill>
                <a:srgbClr val="A6A6A6"/>
              </a:solidFill>
              <a:latin typeface="Arial"/>
              <a:ea typeface="Arial"/>
              <a:cs typeface="Arial"/>
              <a:sym typeface="Arial"/>
            </a:endParaRPr>
          </a:p>
        </p:txBody>
      </p:sp>
      <p:grpSp>
        <p:nvGrpSpPr>
          <p:cNvPr id="2366" name="Google Shape;2366;p46"/>
          <p:cNvGrpSpPr/>
          <p:nvPr/>
        </p:nvGrpSpPr>
        <p:grpSpPr>
          <a:xfrm>
            <a:off x="3515387" y="2750161"/>
            <a:ext cx="3911711" cy="2846357"/>
            <a:chOff x="4037266" y="2962485"/>
            <a:chExt cx="3911711" cy="2846357"/>
          </a:xfrm>
        </p:grpSpPr>
        <p:grpSp>
          <p:nvGrpSpPr>
            <p:cNvPr id="2367" name="Google Shape;2367;p46"/>
            <p:cNvGrpSpPr/>
            <p:nvPr/>
          </p:nvGrpSpPr>
          <p:grpSpPr>
            <a:xfrm>
              <a:off x="5268898" y="2962485"/>
              <a:ext cx="2680079" cy="2846357"/>
              <a:chOff x="5268898" y="2962485"/>
              <a:chExt cx="2680079" cy="2846357"/>
            </a:xfrm>
          </p:grpSpPr>
          <p:pic>
            <p:nvPicPr>
              <p:cNvPr id="2368" name="Google Shape;2368;p46"/>
              <p:cNvPicPr preferRelativeResize="0"/>
              <p:nvPr/>
            </p:nvPicPr>
            <p:blipFill rotWithShape="1">
              <a:blip r:embed="rId5">
                <a:alphaModFix/>
              </a:blip>
              <a:srcRect b="0" l="0" r="0" t="0"/>
              <a:stretch/>
            </p:blipFill>
            <p:spPr>
              <a:xfrm>
                <a:off x="5268898" y="4046199"/>
                <a:ext cx="2680079" cy="1670826"/>
              </a:xfrm>
              <a:prstGeom prst="rect">
                <a:avLst/>
              </a:prstGeom>
              <a:noFill/>
              <a:ln>
                <a:noFill/>
              </a:ln>
              <a:effectLst>
                <a:outerShdw blurRad="254000" rotWithShape="0" algn="tl" dir="2700000" dist="203200">
                  <a:srgbClr val="000000">
                    <a:alpha val="40000"/>
                  </a:srgbClr>
                </a:outerShdw>
              </a:effectLst>
            </p:spPr>
          </p:pic>
          <p:sp>
            <p:nvSpPr>
              <p:cNvPr id="2369" name="Google Shape;2369;p46"/>
              <p:cNvSpPr txBox="1"/>
              <p:nvPr/>
            </p:nvSpPr>
            <p:spPr>
              <a:xfrm>
                <a:off x="5900123" y="5417796"/>
                <a:ext cx="1277701" cy="391046"/>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Trombose</a:t>
                </a:r>
                <a:endParaRPr b="1" i="0" sz="1200" u="none" cap="none" strike="noStrike">
                  <a:solidFill>
                    <a:srgbClr val="FFFFFF"/>
                  </a:solidFill>
                  <a:latin typeface="Lustria"/>
                  <a:ea typeface="Lustria"/>
                  <a:cs typeface="Lustria"/>
                  <a:sym typeface="Lustria"/>
                </a:endParaRPr>
              </a:p>
            </p:txBody>
          </p:sp>
          <p:sp>
            <p:nvSpPr>
              <p:cNvPr id="2370" name="Google Shape;2370;p46"/>
              <p:cNvSpPr txBox="1"/>
              <p:nvPr/>
            </p:nvSpPr>
            <p:spPr>
              <a:xfrm>
                <a:off x="5747120" y="4033526"/>
                <a:ext cx="1912126" cy="366488"/>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Depleção </a:t>
                </a:r>
                <a:r>
                  <a:rPr b="1" lang="pt-BR" sz="1400">
                    <a:solidFill>
                      <a:srgbClr val="FFFFFF"/>
                    </a:solidFill>
                    <a:latin typeface="Calibri"/>
                    <a:ea typeface="Calibri"/>
                    <a:cs typeface="Calibri"/>
                    <a:sym typeface="Calibri"/>
                  </a:rPr>
                  <a:t>Óxido Nítrico</a:t>
                </a:r>
                <a:endParaRPr b="1" i="0" sz="1400" u="none" cap="none" strike="noStrike">
                  <a:solidFill>
                    <a:srgbClr val="FFFFFF"/>
                  </a:solidFill>
                  <a:latin typeface="Calibri"/>
                  <a:ea typeface="Calibri"/>
                  <a:cs typeface="Calibri"/>
                  <a:sym typeface="Calibri"/>
                </a:endParaRPr>
              </a:p>
            </p:txBody>
          </p:sp>
          <p:sp>
            <p:nvSpPr>
              <p:cNvPr id="2371" name="Google Shape;2371;p46"/>
              <p:cNvSpPr txBox="1"/>
              <p:nvPr/>
            </p:nvSpPr>
            <p:spPr>
              <a:xfrm>
                <a:off x="6150981" y="2962485"/>
                <a:ext cx="1636499" cy="366488"/>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Hb livre</a:t>
                </a:r>
                <a:endParaRPr/>
              </a:p>
            </p:txBody>
          </p:sp>
        </p:grpSp>
        <p:pic>
          <p:nvPicPr>
            <p:cNvPr descr="XIVIVO_Lysis.png" id="2372" name="Google Shape;2372;p46"/>
            <p:cNvPicPr preferRelativeResize="0"/>
            <p:nvPr/>
          </p:nvPicPr>
          <p:blipFill rotWithShape="1">
            <a:blip r:embed="rId6">
              <a:alphaModFix/>
            </a:blip>
            <a:srcRect b="0" l="0" r="0" t="0"/>
            <a:stretch/>
          </p:blipFill>
          <p:spPr>
            <a:xfrm>
              <a:off x="4047509" y="3945396"/>
              <a:ext cx="524112" cy="1134658"/>
            </a:xfrm>
            <a:prstGeom prst="rect">
              <a:avLst/>
            </a:prstGeom>
            <a:noFill/>
            <a:ln>
              <a:noFill/>
            </a:ln>
          </p:spPr>
        </p:pic>
        <p:pic>
          <p:nvPicPr>
            <p:cNvPr descr="XIVIVO_Lysis.png" id="2373" name="Google Shape;2373;p46"/>
            <p:cNvPicPr preferRelativeResize="0"/>
            <p:nvPr/>
          </p:nvPicPr>
          <p:blipFill rotWithShape="1">
            <a:blip r:embed="rId7">
              <a:alphaModFix/>
            </a:blip>
            <a:srcRect b="0" l="0" r="0" t="0"/>
            <a:stretch/>
          </p:blipFill>
          <p:spPr>
            <a:xfrm>
              <a:off x="4655109" y="3685503"/>
              <a:ext cx="737969" cy="886716"/>
            </a:xfrm>
            <a:prstGeom prst="rect">
              <a:avLst/>
            </a:prstGeom>
            <a:noFill/>
            <a:ln>
              <a:noFill/>
            </a:ln>
          </p:spPr>
        </p:pic>
        <p:sp>
          <p:nvSpPr>
            <p:cNvPr id="2374" name="Google Shape;2374;p46"/>
            <p:cNvSpPr txBox="1"/>
            <p:nvPr/>
          </p:nvSpPr>
          <p:spPr>
            <a:xfrm>
              <a:off x="4037266" y="4798472"/>
              <a:ext cx="766205"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C5b-9</a:t>
              </a:r>
              <a:endParaRPr/>
            </a:p>
          </p:txBody>
        </p:sp>
        <p:sp>
          <p:nvSpPr>
            <p:cNvPr id="2375" name="Google Shape;2375;p46"/>
            <p:cNvSpPr txBox="1"/>
            <p:nvPr/>
          </p:nvSpPr>
          <p:spPr>
            <a:xfrm>
              <a:off x="4776209" y="4328048"/>
              <a:ext cx="877736"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Hemólise</a:t>
              </a:r>
              <a:endParaRPr b="1" i="0" sz="1400" u="none" cap="none" strike="noStrike">
                <a:solidFill>
                  <a:srgbClr val="FFFFFF"/>
                </a:solidFill>
                <a:latin typeface="Calibri"/>
                <a:ea typeface="Calibri"/>
                <a:cs typeface="Calibri"/>
                <a:sym typeface="Calibri"/>
              </a:endParaRPr>
            </a:p>
          </p:txBody>
        </p:sp>
        <p:sp>
          <p:nvSpPr>
            <p:cNvPr id="2376" name="Google Shape;2376;p46"/>
            <p:cNvSpPr/>
            <p:nvPr/>
          </p:nvSpPr>
          <p:spPr>
            <a:xfrm>
              <a:off x="4940300" y="3098800"/>
              <a:ext cx="1155700" cy="406400"/>
            </a:xfrm>
            <a:custGeom>
              <a:rect b="b" l="l" r="r" t="t"/>
              <a:pathLst>
                <a:path extrusionOk="0" h="406400" w="1155700">
                  <a:moveTo>
                    <a:pt x="0" y="406400"/>
                  </a:moveTo>
                  <a:lnTo>
                    <a:pt x="0" y="0"/>
                  </a:lnTo>
                  <a:lnTo>
                    <a:pt x="1155700" y="0"/>
                  </a:lnTo>
                </a:path>
              </a:pathLst>
            </a:custGeom>
            <a:noFill/>
            <a:ln cap="flat" cmpd="sng" w="9525">
              <a:solidFill>
                <a:schemeClr val="lt1"/>
              </a:solidFill>
              <a:prstDash val="solid"/>
              <a:miter lim="800000"/>
              <a:headEnd len="sm" w="sm" type="none"/>
              <a:tailEnd len="sm" w="sm"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sz="1800" u="none" cap="none" strike="noStrike">
                <a:solidFill>
                  <a:srgbClr val="000000"/>
                </a:solidFill>
                <a:latin typeface="Calibri"/>
                <a:ea typeface="Calibri"/>
                <a:cs typeface="Calibri"/>
                <a:sym typeface="Calibri"/>
              </a:endParaRPr>
            </a:p>
          </p:txBody>
        </p:sp>
        <p:cxnSp>
          <p:nvCxnSpPr>
            <p:cNvPr id="2377" name="Google Shape;2377;p46"/>
            <p:cNvCxnSpPr/>
            <p:nvPr/>
          </p:nvCxnSpPr>
          <p:spPr>
            <a:xfrm>
              <a:off x="6538974" y="3427171"/>
              <a:ext cx="0" cy="417989"/>
            </a:xfrm>
            <a:prstGeom prst="straightConnector1">
              <a:avLst/>
            </a:prstGeom>
            <a:noFill/>
            <a:ln cap="flat" cmpd="sng" w="9525">
              <a:solidFill>
                <a:schemeClr val="lt1"/>
              </a:solidFill>
              <a:prstDash val="solid"/>
              <a:miter lim="800000"/>
              <a:headEnd len="sm" w="sm" type="none"/>
              <a:tailEnd len="sm" w="sm" type="triangle"/>
            </a:ln>
          </p:spPr>
        </p:cxnSp>
      </p:grpSp>
      <p:grpSp>
        <p:nvGrpSpPr>
          <p:cNvPr id="2378" name="Google Shape;2378;p46"/>
          <p:cNvGrpSpPr/>
          <p:nvPr/>
        </p:nvGrpSpPr>
        <p:grpSpPr>
          <a:xfrm>
            <a:off x="6494770" y="2115103"/>
            <a:ext cx="5302180" cy="3860653"/>
            <a:chOff x="6937889" y="2327427"/>
            <a:chExt cx="5302180" cy="3860653"/>
          </a:xfrm>
        </p:grpSpPr>
        <p:cxnSp>
          <p:nvCxnSpPr>
            <p:cNvPr id="2379" name="Google Shape;2379;p46"/>
            <p:cNvCxnSpPr/>
            <p:nvPr/>
          </p:nvCxnSpPr>
          <p:spPr>
            <a:xfrm>
              <a:off x="6937889" y="3098800"/>
              <a:ext cx="1485533" cy="0"/>
            </a:xfrm>
            <a:prstGeom prst="straightConnector1">
              <a:avLst/>
            </a:prstGeom>
            <a:noFill/>
            <a:ln cap="flat" cmpd="sng" w="9525">
              <a:solidFill>
                <a:schemeClr val="lt1"/>
              </a:solidFill>
              <a:prstDash val="solid"/>
              <a:miter lim="800000"/>
              <a:headEnd len="sm" w="sm" type="none"/>
              <a:tailEnd len="sm" w="sm" type="triangle"/>
            </a:ln>
          </p:spPr>
        </p:cxnSp>
        <p:pic>
          <p:nvPicPr>
            <p:cNvPr descr="XVIVO_Cross_section_kidney.png" id="2380" name="Google Shape;2380;p46"/>
            <p:cNvPicPr preferRelativeResize="0"/>
            <p:nvPr/>
          </p:nvPicPr>
          <p:blipFill rotWithShape="1">
            <a:blip r:embed="rId8">
              <a:alphaModFix/>
            </a:blip>
            <a:srcRect b="0" l="0" r="6297" t="0"/>
            <a:stretch/>
          </p:blipFill>
          <p:spPr>
            <a:xfrm>
              <a:off x="8391951" y="2327427"/>
              <a:ext cx="2011770" cy="3860653"/>
            </a:xfrm>
            <a:prstGeom prst="rect">
              <a:avLst/>
            </a:prstGeom>
            <a:noFill/>
            <a:ln>
              <a:noFill/>
            </a:ln>
            <a:effectLst>
              <a:outerShdw blurRad="50800" rotWithShape="0" algn="tl" dir="2700000" dist="38100">
                <a:srgbClr val="000000">
                  <a:alpha val="40000"/>
                </a:srgbClr>
              </a:outerShdw>
            </a:effectLst>
          </p:spPr>
        </p:pic>
        <p:sp>
          <p:nvSpPr>
            <p:cNvPr id="2381" name="Google Shape;2381;p46"/>
            <p:cNvSpPr/>
            <p:nvPr/>
          </p:nvSpPr>
          <p:spPr>
            <a:xfrm flipH="1">
              <a:off x="10422492" y="2779217"/>
              <a:ext cx="274537" cy="694944"/>
            </a:xfrm>
            <a:custGeom>
              <a:rect b="b" l="l" r="r" t="t"/>
              <a:pathLst>
                <a:path extrusionOk="0" h="694944" w="365760">
                  <a:moveTo>
                    <a:pt x="0" y="0"/>
                  </a:moveTo>
                  <a:lnTo>
                    <a:pt x="365760" y="0"/>
                  </a:lnTo>
                  <a:lnTo>
                    <a:pt x="365760" y="694944"/>
                  </a:lnTo>
                  <a:lnTo>
                    <a:pt x="0" y="694944"/>
                  </a:lnTo>
                </a:path>
              </a:pathLst>
            </a:custGeom>
            <a:noFill/>
            <a:ln cap="flat" cmpd="sng" w="9525">
              <a:solidFill>
                <a:schemeClr val="lt1"/>
              </a:solidFill>
              <a:prstDash val="solid"/>
              <a:miter lim="800000"/>
              <a:headEnd len="sm" w="sm" type="triangle"/>
              <a:tailEnd len="sm" w="sm"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sz="1800" u="none" cap="none" strike="noStrike">
                <a:solidFill>
                  <a:srgbClr val="000000"/>
                </a:solidFill>
                <a:latin typeface="Calibri"/>
                <a:ea typeface="Calibri"/>
                <a:cs typeface="Calibri"/>
                <a:sym typeface="Calibri"/>
              </a:endParaRPr>
            </a:p>
          </p:txBody>
        </p:sp>
        <p:cxnSp>
          <p:nvCxnSpPr>
            <p:cNvPr id="2382" name="Google Shape;2382;p46"/>
            <p:cNvCxnSpPr/>
            <p:nvPr/>
          </p:nvCxnSpPr>
          <p:spPr>
            <a:xfrm>
              <a:off x="10087429" y="5612848"/>
              <a:ext cx="609600" cy="0"/>
            </a:xfrm>
            <a:prstGeom prst="straightConnector1">
              <a:avLst/>
            </a:prstGeom>
            <a:noFill/>
            <a:ln cap="flat" cmpd="sng" w="9525">
              <a:solidFill>
                <a:schemeClr val="lt1"/>
              </a:solidFill>
              <a:prstDash val="solid"/>
              <a:miter lim="800000"/>
              <a:headEnd len="sm" w="sm" type="none"/>
              <a:tailEnd len="sm" w="sm" type="triangle"/>
            </a:ln>
          </p:spPr>
        </p:cxnSp>
        <p:cxnSp>
          <p:nvCxnSpPr>
            <p:cNvPr id="2383" name="Google Shape;2383;p46"/>
            <p:cNvCxnSpPr/>
            <p:nvPr/>
          </p:nvCxnSpPr>
          <p:spPr>
            <a:xfrm>
              <a:off x="7112001" y="5612848"/>
              <a:ext cx="1161142" cy="0"/>
            </a:xfrm>
            <a:prstGeom prst="straightConnector1">
              <a:avLst/>
            </a:prstGeom>
            <a:noFill/>
            <a:ln cap="flat" cmpd="sng" w="9525">
              <a:solidFill>
                <a:schemeClr val="lt1"/>
              </a:solidFill>
              <a:prstDash val="solid"/>
              <a:miter lim="800000"/>
              <a:headEnd len="sm" w="sm" type="none"/>
              <a:tailEnd len="sm" w="sm" type="none"/>
            </a:ln>
          </p:spPr>
        </p:cxnSp>
        <p:sp>
          <p:nvSpPr>
            <p:cNvPr id="2384" name="Google Shape;2384;p46"/>
            <p:cNvSpPr txBox="1"/>
            <p:nvPr/>
          </p:nvSpPr>
          <p:spPr>
            <a:xfrm>
              <a:off x="10769681" y="2531372"/>
              <a:ext cx="1439566" cy="549615"/>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Hemossiderina em túbulo renal</a:t>
              </a:r>
              <a:endParaRPr/>
            </a:p>
          </p:txBody>
        </p:sp>
        <p:sp>
          <p:nvSpPr>
            <p:cNvPr id="2385" name="Google Shape;2385;p46"/>
            <p:cNvSpPr txBox="1"/>
            <p:nvPr/>
          </p:nvSpPr>
          <p:spPr>
            <a:xfrm>
              <a:off x="10769681" y="3314191"/>
              <a:ext cx="1439566" cy="366488"/>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Hemoglobinúria</a:t>
              </a:r>
              <a:endParaRPr/>
            </a:p>
          </p:txBody>
        </p:sp>
        <p:sp>
          <p:nvSpPr>
            <p:cNvPr id="2386" name="Google Shape;2386;p46"/>
            <p:cNvSpPr txBox="1"/>
            <p:nvPr/>
          </p:nvSpPr>
          <p:spPr>
            <a:xfrm>
              <a:off x="10704633" y="5258971"/>
              <a:ext cx="1535436" cy="600334"/>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Trombose venosa e renal</a:t>
              </a:r>
              <a:endParaRPr/>
            </a:p>
          </p:txBody>
        </p:sp>
      </p:grpSp>
      <p:grpSp>
        <p:nvGrpSpPr>
          <p:cNvPr id="2387" name="Google Shape;2387;p46"/>
          <p:cNvGrpSpPr/>
          <p:nvPr/>
        </p:nvGrpSpPr>
        <p:grpSpPr>
          <a:xfrm>
            <a:off x="628465" y="2385117"/>
            <a:ext cx="2661490" cy="3284290"/>
            <a:chOff x="628465" y="2597441"/>
            <a:chExt cx="2661490" cy="3284290"/>
          </a:xfrm>
        </p:grpSpPr>
        <p:grpSp>
          <p:nvGrpSpPr>
            <p:cNvPr id="2388" name="Google Shape;2388;p46"/>
            <p:cNvGrpSpPr/>
            <p:nvPr/>
          </p:nvGrpSpPr>
          <p:grpSpPr>
            <a:xfrm>
              <a:off x="628465" y="2597441"/>
              <a:ext cx="2203499" cy="3284290"/>
              <a:chOff x="628465" y="2597441"/>
              <a:chExt cx="2203499" cy="3284290"/>
            </a:xfrm>
          </p:grpSpPr>
          <p:sp>
            <p:nvSpPr>
              <p:cNvPr id="2389" name="Google Shape;2389;p46"/>
              <p:cNvSpPr txBox="1"/>
              <p:nvPr/>
            </p:nvSpPr>
            <p:spPr>
              <a:xfrm>
                <a:off x="786761" y="5281397"/>
                <a:ext cx="1954957" cy="600334"/>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Complexo de ataque à membrana</a:t>
                </a:r>
                <a:endParaRPr/>
              </a:p>
            </p:txBody>
          </p:sp>
          <p:grpSp>
            <p:nvGrpSpPr>
              <p:cNvPr id="2390" name="Google Shape;2390;p46"/>
              <p:cNvGrpSpPr/>
              <p:nvPr/>
            </p:nvGrpSpPr>
            <p:grpSpPr>
              <a:xfrm>
                <a:off x="628465" y="2597441"/>
                <a:ext cx="2203499" cy="2626895"/>
                <a:chOff x="551077" y="2935192"/>
                <a:chExt cx="1813560" cy="2162030"/>
              </a:xfrm>
            </p:grpSpPr>
            <p:grpSp>
              <p:nvGrpSpPr>
                <p:cNvPr id="2391" name="Google Shape;2391;p46"/>
                <p:cNvGrpSpPr/>
                <p:nvPr/>
              </p:nvGrpSpPr>
              <p:grpSpPr>
                <a:xfrm>
                  <a:off x="551077" y="2935192"/>
                  <a:ext cx="1813560" cy="2162030"/>
                  <a:chOff x="2338217" y="8016449"/>
                  <a:chExt cx="1813560" cy="2162030"/>
                </a:xfrm>
              </p:grpSpPr>
              <p:pic>
                <p:nvPicPr>
                  <p:cNvPr descr="XIVIVO_5b.png" id="2392" name="Google Shape;2392;p46"/>
                  <p:cNvPicPr preferRelativeResize="0"/>
                  <p:nvPr/>
                </p:nvPicPr>
                <p:blipFill rotWithShape="1">
                  <a:blip r:embed="rId9">
                    <a:alphaModFix/>
                  </a:blip>
                  <a:srcRect b="0" l="0" r="0" t="0"/>
                  <a:stretch/>
                </p:blipFill>
                <p:spPr>
                  <a:xfrm>
                    <a:off x="2338217" y="8016449"/>
                    <a:ext cx="1813560" cy="1684019"/>
                  </a:xfrm>
                  <a:prstGeom prst="rect">
                    <a:avLst/>
                  </a:prstGeom>
                  <a:noFill/>
                  <a:ln>
                    <a:noFill/>
                  </a:ln>
                </p:spPr>
              </p:pic>
              <p:sp>
                <p:nvSpPr>
                  <p:cNvPr id="2393" name="Google Shape;2393;p46"/>
                  <p:cNvSpPr txBox="1"/>
                  <p:nvPr/>
                </p:nvSpPr>
                <p:spPr>
                  <a:xfrm>
                    <a:off x="2823296" y="9430643"/>
                    <a:ext cx="503999"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C5a</a:t>
                    </a:r>
                    <a:endParaRPr/>
                  </a:p>
                </p:txBody>
              </p:sp>
              <p:sp>
                <p:nvSpPr>
                  <p:cNvPr id="2394" name="Google Shape;2394;p46"/>
                  <p:cNvSpPr txBox="1"/>
                  <p:nvPr/>
                </p:nvSpPr>
                <p:spPr>
                  <a:xfrm>
                    <a:off x="3100446" y="8081583"/>
                    <a:ext cx="425134"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a:t>
                    </a:r>
                    <a:endParaRPr/>
                  </a:p>
                </p:txBody>
              </p:sp>
              <p:sp>
                <p:nvSpPr>
                  <p:cNvPr id="2395" name="Google Shape;2395;p46"/>
                  <p:cNvSpPr txBox="1"/>
                  <p:nvPr/>
                </p:nvSpPr>
                <p:spPr>
                  <a:xfrm>
                    <a:off x="3257435" y="8807052"/>
                    <a:ext cx="531333"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C3b</a:t>
                    </a:r>
                    <a:endParaRPr/>
                  </a:p>
                </p:txBody>
              </p:sp>
              <p:sp>
                <p:nvSpPr>
                  <p:cNvPr id="2396" name="Google Shape;2396;p46"/>
                  <p:cNvSpPr txBox="1"/>
                  <p:nvPr/>
                </p:nvSpPr>
                <p:spPr>
                  <a:xfrm>
                    <a:off x="2451825" y="8394515"/>
                    <a:ext cx="490371"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C3a</a:t>
                    </a:r>
                    <a:endParaRPr/>
                  </a:p>
                </p:txBody>
              </p:sp>
              <p:sp>
                <p:nvSpPr>
                  <p:cNvPr id="2397" name="Google Shape;2397;p46"/>
                  <p:cNvSpPr txBox="1"/>
                  <p:nvPr/>
                </p:nvSpPr>
                <p:spPr>
                  <a:xfrm>
                    <a:off x="3566236" y="8394515"/>
                    <a:ext cx="551035"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iC3b</a:t>
                    </a:r>
                    <a:endParaRPr/>
                  </a:p>
                </p:txBody>
              </p:sp>
              <p:sp>
                <p:nvSpPr>
                  <p:cNvPr id="2398" name="Google Shape;2398;p46"/>
                  <p:cNvSpPr txBox="1"/>
                  <p:nvPr/>
                </p:nvSpPr>
                <p:spPr>
                  <a:xfrm>
                    <a:off x="3441624" y="9092070"/>
                    <a:ext cx="531333"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a:t>
                    </a:r>
                    <a:endParaRPr/>
                  </a:p>
                </p:txBody>
              </p:sp>
              <p:sp>
                <p:nvSpPr>
                  <p:cNvPr id="2399" name="Google Shape;2399;p46"/>
                  <p:cNvSpPr txBox="1"/>
                  <p:nvPr/>
                </p:nvSpPr>
                <p:spPr>
                  <a:xfrm>
                    <a:off x="3350072" y="9430643"/>
                    <a:ext cx="653859"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CF5D"/>
                      </a:buClr>
                      <a:buSzPts val="1400"/>
                      <a:buFont typeface="Calibri"/>
                      <a:buNone/>
                    </a:pPr>
                    <a:r>
                      <a:rPr b="1" i="0" lang="pt-BR" sz="1400" u="none" cap="none" strike="noStrike">
                        <a:solidFill>
                          <a:srgbClr val="FFCF5D"/>
                        </a:solidFill>
                        <a:latin typeface="Calibri"/>
                        <a:ea typeface="Calibri"/>
                        <a:cs typeface="Calibri"/>
                        <a:sym typeface="Calibri"/>
                      </a:rPr>
                      <a:t>C5b-9</a:t>
                    </a:r>
                    <a:endParaRPr/>
                  </a:p>
                </p:txBody>
              </p:sp>
              <p:pic>
                <p:nvPicPr>
                  <p:cNvPr id="2400" name="Google Shape;2400;p46"/>
                  <p:cNvPicPr preferRelativeResize="0"/>
                  <p:nvPr/>
                </p:nvPicPr>
                <p:blipFill rotWithShape="1">
                  <a:blip r:embed="rId10">
                    <a:alphaModFix/>
                  </a:blip>
                  <a:srcRect b="0" l="0" r="0" t="0"/>
                  <a:stretch/>
                </p:blipFill>
                <p:spPr>
                  <a:xfrm>
                    <a:off x="2955919" y="9670927"/>
                    <a:ext cx="669759" cy="507552"/>
                  </a:xfrm>
                  <a:prstGeom prst="ellipse">
                    <a:avLst/>
                  </a:prstGeom>
                  <a:noFill/>
                  <a:ln>
                    <a:noFill/>
                  </a:ln>
                  <a:effectLst>
                    <a:outerShdw blurRad="228600" rotWithShape="0" algn="tl" dir="2700000" dist="152400">
                      <a:srgbClr val="000000">
                        <a:alpha val="56862"/>
                      </a:srgbClr>
                    </a:outerShdw>
                  </a:effectLst>
                </p:spPr>
              </p:pic>
            </p:grpSp>
            <p:cxnSp>
              <p:nvCxnSpPr>
                <p:cNvPr id="2401" name="Google Shape;2401;p46"/>
                <p:cNvCxnSpPr/>
                <p:nvPr/>
              </p:nvCxnSpPr>
              <p:spPr>
                <a:xfrm flipH="1">
                  <a:off x="1103041" y="3480986"/>
                  <a:ext cx="154259" cy="154259"/>
                </a:xfrm>
                <a:prstGeom prst="straightConnector1">
                  <a:avLst/>
                </a:prstGeom>
                <a:noFill/>
                <a:ln cap="flat" cmpd="sng" w="9525">
                  <a:solidFill>
                    <a:schemeClr val="lt1"/>
                  </a:solidFill>
                  <a:prstDash val="solid"/>
                  <a:miter lim="800000"/>
                  <a:headEnd len="sm" w="sm" type="none"/>
                  <a:tailEnd len="sm" w="sm" type="triangle"/>
                </a:ln>
              </p:spPr>
            </p:cxnSp>
            <p:cxnSp>
              <p:nvCxnSpPr>
                <p:cNvPr id="2402" name="Google Shape;2402;p46"/>
                <p:cNvCxnSpPr/>
                <p:nvPr/>
              </p:nvCxnSpPr>
              <p:spPr>
                <a:xfrm>
                  <a:off x="1704609" y="3480986"/>
                  <a:ext cx="154259" cy="154259"/>
                </a:xfrm>
                <a:prstGeom prst="straightConnector1">
                  <a:avLst/>
                </a:prstGeom>
                <a:noFill/>
                <a:ln cap="flat" cmpd="sng" w="9525">
                  <a:solidFill>
                    <a:schemeClr val="lt1"/>
                  </a:solidFill>
                  <a:prstDash val="solid"/>
                  <a:miter lim="800000"/>
                  <a:headEnd len="sm" w="sm" type="none"/>
                  <a:tailEnd len="sm" w="sm" type="triangle"/>
                </a:ln>
              </p:spPr>
            </p:cxnSp>
            <p:cxnSp>
              <p:nvCxnSpPr>
                <p:cNvPr id="2403" name="Google Shape;2403;p46"/>
                <p:cNvCxnSpPr/>
                <p:nvPr/>
              </p:nvCxnSpPr>
              <p:spPr>
                <a:xfrm>
                  <a:off x="1486964" y="3491440"/>
                  <a:ext cx="0" cy="141424"/>
                </a:xfrm>
                <a:prstGeom prst="straightConnector1">
                  <a:avLst/>
                </a:prstGeom>
                <a:noFill/>
                <a:ln cap="flat" cmpd="sng" w="9525">
                  <a:solidFill>
                    <a:schemeClr val="lt1"/>
                  </a:solidFill>
                  <a:prstDash val="solid"/>
                  <a:miter lim="800000"/>
                  <a:headEnd len="sm" w="sm" type="none"/>
                  <a:tailEnd len="sm" w="sm" type="triangle"/>
                </a:ln>
              </p:spPr>
            </p:cxnSp>
            <p:cxnSp>
              <p:nvCxnSpPr>
                <p:cNvPr id="2404" name="Google Shape;2404;p46"/>
                <p:cNvCxnSpPr/>
                <p:nvPr/>
              </p:nvCxnSpPr>
              <p:spPr>
                <a:xfrm>
                  <a:off x="1486964" y="3872440"/>
                  <a:ext cx="0" cy="141424"/>
                </a:xfrm>
                <a:prstGeom prst="straightConnector1">
                  <a:avLst/>
                </a:prstGeom>
                <a:noFill/>
                <a:ln cap="flat" cmpd="sng" w="9525">
                  <a:solidFill>
                    <a:schemeClr val="lt1"/>
                  </a:solidFill>
                  <a:prstDash val="solid"/>
                  <a:miter lim="800000"/>
                  <a:headEnd len="sm" w="sm" type="none"/>
                  <a:tailEnd len="sm" w="sm" type="triangle"/>
                </a:ln>
              </p:spPr>
            </p:cxnSp>
            <p:cxnSp>
              <p:nvCxnSpPr>
                <p:cNvPr id="2405" name="Google Shape;2405;p46"/>
                <p:cNvCxnSpPr/>
                <p:nvPr/>
              </p:nvCxnSpPr>
              <p:spPr>
                <a:xfrm flipH="1">
                  <a:off x="1077926" y="4200325"/>
                  <a:ext cx="154259" cy="154259"/>
                </a:xfrm>
                <a:prstGeom prst="straightConnector1">
                  <a:avLst/>
                </a:prstGeom>
                <a:noFill/>
                <a:ln cap="flat" cmpd="sng" w="9525">
                  <a:solidFill>
                    <a:schemeClr val="lt1"/>
                  </a:solidFill>
                  <a:prstDash val="solid"/>
                  <a:miter lim="800000"/>
                  <a:headEnd len="sm" w="sm" type="none"/>
                  <a:tailEnd len="sm" w="sm" type="triangle"/>
                </a:ln>
              </p:spPr>
            </p:cxnSp>
            <p:cxnSp>
              <p:nvCxnSpPr>
                <p:cNvPr id="2406" name="Google Shape;2406;p46"/>
                <p:cNvCxnSpPr/>
                <p:nvPr/>
              </p:nvCxnSpPr>
              <p:spPr>
                <a:xfrm>
                  <a:off x="1681904" y="4200325"/>
                  <a:ext cx="154259" cy="154259"/>
                </a:xfrm>
                <a:prstGeom prst="straightConnector1">
                  <a:avLst/>
                </a:prstGeom>
                <a:noFill/>
                <a:ln cap="flat" cmpd="sng" w="9525">
                  <a:solidFill>
                    <a:srgbClr val="FFCF5D"/>
                  </a:solidFill>
                  <a:prstDash val="solid"/>
                  <a:miter lim="800000"/>
                  <a:headEnd len="sm" w="sm" type="none"/>
                  <a:tailEnd len="sm" w="sm" type="triangle"/>
                </a:ln>
              </p:spPr>
            </p:cxnSp>
            <p:cxnSp>
              <p:nvCxnSpPr>
                <p:cNvPr id="2407" name="Google Shape;2407;p46"/>
                <p:cNvCxnSpPr/>
                <p:nvPr/>
              </p:nvCxnSpPr>
              <p:spPr>
                <a:xfrm>
                  <a:off x="1486964" y="4314558"/>
                  <a:ext cx="0" cy="216036"/>
                </a:xfrm>
                <a:prstGeom prst="straightConnector1">
                  <a:avLst/>
                </a:prstGeom>
                <a:noFill/>
                <a:ln cap="flat" cmpd="sng" w="9525">
                  <a:solidFill>
                    <a:schemeClr val="lt1"/>
                  </a:solidFill>
                  <a:prstDash val="solid"/>
                  <a:miter lim="800000"/>
                  <a:headEnd len="sm" w="sm" type="none"/>
                  <a:tailEnd len="sm" w="sm" type="triangle"/>
                </a:ln>
              </p:spPr>
            </p:cxnSp>
          </p:grpSp>
        </p:grpSp>
        <p:cxnSp>
          <p:nvCxnSpPr>
            <p:cNvPr id="2408" name="Google Shape;2408;p46"/>
            <p:cNvCxnSpPr/>
            <p:nvPr/>
          </p:nvCxnSpPr>
          <p:spPr>
            <a:xfrm>
              <a:off x="2455281" y="4469593"/>
              <a:ext cx="834674" cy="0"/>
            </a:xfrm>
            <a:prstGeom prst="straightConnector1">
              <a:avLst/>
            </a:prstGeom>
            <a:noFill/>
            <a:ln cap="flat" cmpd="sng" w="9525">
              <a:solidFill>
                <a:srgbClr val="FFC000"/>
              </a:solidFill>
              <a:prstDash val="solid"/>
              <a:miter lim="800000"/>
              <a:headEnd len="sm" w="sm" type="none"/>
              <a:tailEnd len="sm" w="sm" type="triangle"/>
            </a:ln>
          </p:spPr>
        </p:cxnSp>
      </p:grpSp>
      <p:grpSp>
        <p:nvGrpSpPr>
          <p:cNvPr id="2409" name="Google Shape;2409;p46"/>
          <p:cNvGrpSpPr/>
          <p:nvPr/>
        </p:nvGrpSpPr>
        <p:grpSpPr>
          <a:xfrm>
            <a:off x="3189138" y="1463236"/>
            <a:ext cx="4362450" cy="980241"/>
            <a:chOff x="3189138" y="1675560"/>
            <a:chExt cx="4362450" cy="3848940"/>
          </a:xfrm>
        </p:grpSpPr>
        <p:cxnSp>
          <p:nvCxnSpPr>
            <p:cNvPr id="2410" name="Google Shape;2410;p46"/>
            <p:cNvCxnSpPr/>
            <p:nvPr/>
          </p:nvCxnSpPr>
          <p:spPr>
            <a:xfrm>
              <a:off x="3189138" y="1675560"/>
              <a:ext cx="0" cy="3848940"/>
            </a:xfrm>
            <a:prstGeom prst="straightConnector1">
              <a:avLst/>
            </a:prstGeom>
            <a:noFill/>
            <a:ln cap="flat" cmpd="sng" w="9525">
              <a:solidFill>
                <a:srgbClr val="D8D8D8"/>
              </a:solidFill>
              <a:prstDash val="solid"/>
              <a:miter lim="800000"/>
              <a:headEnd len="sm" w="sm" type="none"/>
              <a:tailEnd len="sm" w="sm" type="none"/>
            </a:ln>
          </p:spPr>
        </p:cxnSp>
        <p:cxnSp>
          <p:nvCxnSpPr>
            <p:cNvPr id="2411" name="Google Shape;2411;p46"/>
            <p:cNvCxnSpPr/>
            <p:nvPr/>
          </p:nvCxnSpPr>
          <p:spPr>
            <a:xfrm>
              <a:off x="7551588" y="1675560"/>
              <a:ext cx="0" cy="3848940"/>
            </a:xfrm>
            <a:prstGeom prst="straightConnector1">
              <a:avLst/>
            </a:prstGeom>
            <a:noFill/>
            <a:ln cap="flat" cmpd="sng" w="9525">
              <a:solidFill>
                <a:srgbClr val="D8D8D8"/>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358"/>
                                        </p:tgtEl>
                                        <p:attrNameLst>
                                          <p:attrName>style.visibility</p:attrName>
                                        </p:attrNameLst>
                                      </p:cBhvr>
                                      <p:to>
                                        <p:strVal val="visible"/>
                                      </p:to>
                                    </p:set>
                                    <p:animEffect filter="fade" transition="in">
                                      <p:cBhvr>
                                        <p:cTn dur="750"/>
                                        <p:tgtEl>
                                          <p:spTgt spid="2358"/>
                                        </p:tgtEl>
                                      </p:cBhvr>
                                    </p:animEffect>
                                  </p:childTnLst>
                                </p:cTn>
                              </p:par>
                            </p:childTnLst>
                          </p:cTn>
                        </p:par>
                        <p:par>
                          <p:cTn fill="hold">
                            <p:stCondLst>
                              <p:cond delay="750"/>
                            </p:stCondLst>
                            <p:childTnLst>
                              <p:par>
                                <p:cTn fill="hold" nodeType="afterEffect" presetClass="entr" presetID="10" presetSubtype="0">
                                  <p:stCondLst>
                                    <p:cond delay="0"/>
                                  </p:stCondLst>
                                  <p:childTnLst>
                                    <p:set>
                                      <p:cBhvr>
                                        <p:cTn dur="1" fill="hold">
                                          <p:stCondLst>
                                            <p:cond delay="0"/>
                                          </p:stCondLst>
                                        </p:cTn>
                                        <p:tgtEl>
                                          <p:spTgt spid="2359"/>
                                        </p:tgtEl>
                                        <p:attrNameLst>
                                          <p:attrName>style.visibility</p:attrName>
                                        </p:attrNameLst>
                                      </p:cBhvr>
                                      <p:to>
                                        <p:strVal val="visible"/>
                                      </p:to>
                                    </p:set>
                                    <p:animEffect filter="fade" transition="in">
                                      <p:cBhvr>
                                        <p:cTn dur="1250"/>
                                        <p:tgtEl>
                                          <p:spTgt spid="2359"/>
                                        </p:tgtEl>
                                      </p:cBhvr>
                                    </p:animEffect>
                                  </p:childTnLst>
                                </p:cTn>
                              </p:par>
                              <p:par>
                                <p:cTn fill="hold" nodeType="withEffect" presetClass="entr" presetID="10" presetSubtype="0">
                                  <p:stCondLst>
                                    <p:cond delay="0"/>
                                  </p:stCondLst>
                                  <p:childTnLst>
                                    <p:set>
                                      <p:cBhvr>
                                        <p:cTn dur="1" fill="hold">
                                          <p:stCondLst>
                                            <p:cond delay="0"/>
                                          </p:stCondLst>
                                        </p:cTn>
                                        <p:tgtEl>
                                          <p:spTgt spid="2361"/>
                                        </p:tgtEl>
                                        <p:attrNameLst>
                                          <p:attrName>style.visibility</p:attrName>
                                        </p:attrNameLst>
                                      </p:cBhvr>
                                      <p:to>
                                        <p:strVal val="visible"/>
                                      </p:to>
                                    </p:set>
                                    <p:animEffect filter="fade" transition="in">
                                      <p:cBhvr>
                                        <p:cTn dur="500"/>
                                        <p:tgtEl>
                                          <p:spTgt spid="2361"/>
                                        </p:tgtEl>
                                      </p:cBhvr>
                                    </p:animEffect>
                                  </p:childTnLst>
                                </p:cTn>
                              </p:par>
                              <p:par>
                                <p:cTn fill="hold" nodeType="withEffect" presetClass="entr" presetID="10" presetSubtype="0">
                                  <p:stCondLst>
                                    <p:cond delay="250"/>
                                  </p:stCondLst>
                                  <p:childTnLst>
                                    <p:set>
                                      <p:cBhvr>
                                        <p:cTn dur="1" fill="hold">
                                          <p:stCondLst>
                                            <p:cond delay="0"/>
                                          </p:stCondLst>
                                        </p:cTn>
                                        <p:tgtEl>
                                          <p:spTgt spid="2360"/>
                                        </p:tgtEl>
                                        <p:attrNameLst>
                                          <p:attrName>style.visibility</p:attrName>
                                        </p:attrNameLst>
                                      </p:cBhvr>
                                      <p:to>
                                        <p:strVal val="visible"/>
                                      </p:to>
                                    </p:set>
                                    <p:animEffect filter="fade" transition="in">
                                      <p:cBhvr>
                                        <p:cTn dur="500"/>
                                        <p:tgtEl>
                                          <p:spTgt spid="2360"/>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2362"/>
                                        </p:tgtEl>
                                        <p:attrNameLst>
                                          <p:attrName>style.visibility</p:attrName>
                                        </p:attrNameLst>
                                      </p:cBhvr>
                                      <p:to>
                                        <p:strVal val="visible"/>
                                      </p:to>
                                    </p:set>
                                    <p:animEffect filter="fade" transition="in">
                                      <p:cBhvr>
                                        <p:cTn dur="500"/>
                                        <p:tgtEl>
                                          <p:spTgt spid="2362"/>
                                        </p:tgtEl>
                                      </p:cBhvr>
                                    </p:animEffect>
                                  </p:childTnLst>
                                </p:cTn>
                              </p:par>
                              <p:par>
                                <p:cTn fill="hold" nodeType="withEffect" presetClass="entr" presetID="10" presetSubtype="0">
                                  <p:stCondLst>
                                    <p:cond delay="0"/>
                                  </p:stCondLst>
                                  <p:childTnLst>
                                    <p:set>
                                      <p:cBhvr>
                                        <p:cTn dur="1" fill="hold">
                                          <p:stCondLst>
                                            <p:cond delay="0"/>
                                          </p:stCondLst>
                                        </p:cTn>
                                        <p:tgtEl>
                                          <p:spTgt spid="2409"/>
                                        </p:tgtEl>
                                        <p:attrNameLst>
                                          <p:attrName>style.visibility</p:attrName>
                                        </p:attrNameLst>
                                      </p:cBhvr>
                                      <p:to>
                                        <p:strVal val="visible"/>
                                      </p:to>
                                    </p:set>
                                    <p:animEffect filter="fade" transition="in">
                                      <p:cBhvr>
                                        <p:cTn dur="500"/>
                                        <p:tgtEl>
                                          <p:spTgt spid="2409"/>
                                        </p:tgtEl>
                                      </p:cBhvr>
                                    </p:animEffect>
                                  </p:childTnLst>
                                </p:cTn>
                              </p:par>
                              <p:par>
                                <p:cTn fill="hold" nodeType="withEffect" presetClass="entr" presetID="10" presetSubtype="0">
                                  <p:stCondLst>
                                    <p:cond delay="250"/>
                                  </p:stCondLst>
                                  <p:childTnLst>
                                    <p:set>
                                      <p:cBhvr>
                                        <p:cTn dur="1" fill="hold">
                                          <p:stCondLst>
                                            <p:cond delay="0"/>
                                          </p:stCondLst>
                                        </p:cTn>
                                        <p:tgtEl>
                                          <p:spTgt spid="2363"/>
                                        </p:tgtEl>
                                        <p:attrNameLst>
                                          <p:attrName>style.visibility</p:attrName>
                                        </p:attrNameLst>
                                      </p:cBhvr>
                                      <p:to>
                                        <p:strVal val="visible"/>
                                      </p:to>
                                    </p:set>
                                    <p:animEffect filter="fade" transition="in">
                                      <p:cBhvr>
                                        <p:cTn dur="500"/>
                                        <p:tgtEl>
                                          <p:spTgt spid="2363"/>
                                        </p:tgtEl>
                                      </p:cBhvr>
                                    </p:animEffect>
                                  </p:childTnLst>
                                </p:cTn>
                              </p:par>
                              <p:par>
                                <p:cTn fill="hold" nodeType="withEffect" presetClass="entr" presetID="10" presetSubtype="0">
                                  <p:stCondLst>
                                    <p:cond delay="250"/>
                                  </p:stCondLst>
                                  <p:childTnLst>
                                    <p:set>
                                      <p:cBhvr>
                                        <p:cTn dur="1" fill="hold">
                                          <p:stCondLst>
                                            <p:cond delay="0"/>
                                          </p:stCondLst>
                                        </p:cTn>
                                        <p:tgtEl>
                                          <p:spTgt spid="2364"/>
                                        </p:tgtEl>
                                        <p:attrNameLst>
                                          <p:attrName>style.visibility</p:attrName>
                                        </p:attrNameLst>
                                      </p:cBhvr>
                                      <p:to>
                                        <p:strVal val="visible"/>
                                      </p:to>
                                    </p:set>
                                    <p:animEffect filter="fade" transition="in">
                                      <p:cBhvr>
                                        <p:cTn dur="500"/>
                                        <p:tgtEl>
                                          <p:spTgt spid="2364"/>
                                        </p:tgtEl>
                                      </p:cBhvr>
                                    </p:animEffect>
                                  </p:childTnLst>
                                </p:cTn>
                              </p:par>
                              <p:par>
                                <p:cTn fill="hold" nodeType="withEffect" presetClass="entr" presetID="10" presetSubtype="0">
                                  <p:stCondLst>
                                    <p:cond delay="0"/>
                                  </p:stCondLst>
                                  <p:childTnLst>
                                    <p:set>
                                      <p:cBhvr>
                                        <p:cTn dur="1" fill="hold">
                                          <p:stCondLst>
                                            <p:cond delay="0"/>
                                          </p:stCondLst>
                                        </p:cTn>
                                        <p:tgtEl>
                                          <p:spTgt spid="2365"/>
                                        </p:tgtEl>
                                        <p:attrNameLst>
                                          <p:attrName>style.visibility</p:attrName>
                                        </p:attrNameLst>
                                      </p:cBhvr>
                                      <p:to>
                                        <p:strVal val="visible"/>
                                      </p:to>
                                    </p:set>
                                    <p:animEffect filter="fade" transition="in">
                                      <p:cBhvr>
                                        <p:cTn dur="500"/>
                                        <p:tgtEl>
                                          <p:spTgt spid="2365"/>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2387"/>
                                        </p:tgtEl>
                                        <p:attrNameLst>
                                          <p:attrName>style.visibility</p:attrName>
                                        </p:attrNameLst>
                                      </p:cBhvr>
                                      <p:to>
                                        <p:strVal val="visible"/>
                                      </p:to>
                                    </p:set>
                                    <p:animEffect filter="fade" transition="in">
                                      <p:cBhvr>
                                        <p:cTn dur="500"/>
                                        <p:tgtEl>
                                          <p:spTgt spid="2387"/>
                                        </p:tgtEl>
                                      </p:cBhvr>
                                    </p:animEffect>
                                  </p:childTnLst>
                                </p:cTn>
                              </p:par>
                              <p:par>
                                <p:cTn fill="hold" nodeType="withEffect" presetClass="entr" presetID="10" presetSubtype="0">
                                  <p:stCondLst>
                                    <p:cond delay="250"/>
                                  </p:stCondLst>
                                  <p:childTnLst>
                                    <p:set>
                                      <p:cBhvr>
                                        <p:cTn dur="1" fill="hold">
                                          <p:stCondLst>
                                            <p:cond delay="0"/>
                                          </p:stCondLst>
                                        </p:cTn>
                                        <p:tgtEl>
                                          <p:spTgt spid="2366"/>
                                        </p:tgtEl>
                                        <p:attrNameLst>
                                          <p:attrName>style.visibility</p:attrName>
                                        </p:attrNameLst>
                                      </p:cBhvr>
                                      <p:to>
                                        <p:strVal val="visible"/>
                                      </p:to>
                                    </p:set>
                                    <p:animEffect filter="fade" transition="in">
                                      <p:cBhvr>
                                        <p:cTn dur="750"/>
                                        <p:tgtEl>
                                          <p:spTgt spid="2366"/>
                                        </p:tgtEl>
                                      </p:cBhvr>
                                    </p:animEffect>
                                  </p:childTnLst>
                                </p:cTn>
                              </p:par>
                              <p:par>
                                <p:cTn fill="hold" nodeType="withEffect" presetClass="entr" presetID="10" presetSubtype="0">
                                  <p:stCondLst>
                                    <p:cond delay="250"/>
                                  </p:stCondLst>
                                  <p:childTnLst>
                                    <p:set>
                                      <p:cBhvr>
                                        <p:cTn dur="1" fill="hold">
                                          <p:stCondLst>
                                            <p:cond delay="0"/>
                                          </p:stCondLst>
                                        </p:cTn>
                                        <p:tgtEl>
                                          <p:spTgt spid="2378"/>
                                        </p:tgtEl>
                                        <p:attrNameLst>
                                          <p:attrName>style.visibility</p:attrName>
                                        </p:attrNameLst>
                                      </p:cBhvr>
                                      <p:to>
                                        <p:strVal val="visible"/>
                                      </p:to>
                                    </p:set>
                                    <p:animEffect filter="fade" transition="in">
                                      <p:cBhvr>
                                        <p:cTn dur="750"/>
                                        <p:tgtEl>
                                          <p:spTgt spid="237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6" name="Shape 2416"/>
        <p:cNvGrpSpPr/>
        <p:nvPr/>
      </p:nvGrpSpPr>
      <p:grpSpPr>
        <a:xfrm>
          <a:off x="0" y="0"/>
          <a:ext cx="0" cy="0"/>
          <a:chOff x="0" y="0"/>
          <a:chExt cx="0" cy="0"/>
        </a:xfrm>
      </p:grpSpPr>
      <p:sp>
        <p:nvSpPr>
          <p:cNvPr id="2417" name="Google Shape;2417;p47"/>
          <p:cNvSpPr txBox="1"/>
          <p:nvPr/>
        </p:nvSpPr>
        <p:spPr>
          <a:xfrm>
            <a:off x="296269" y="385036"/>
            <a:ext cx="4076629"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Pacientes com HPN</a:t>
            </a:r>
            <a:endParaRPr b="1" baseline="30000" sz="3500">
              <a:solidFill>
                <a:schemeClr val="accent1"/>
              </a:solidFill>
              <a:latin typeface="Lustria"/>
              <a:ea typeface="Lustria"/>
              <a:cs typeface="Lustria"/>
              <a:sym typeface="Lustria"/>
            </a:endParaRPr>
          </a:p>
        </p:txBody>
      </p:sp>
      <p:sp>
        <p:nvSpPr>
          <p:cNvPr id="2418" name="Google Shape;2418;p47"/>
          <p:cNvSpPr txBox="1"/>
          <p:nvPr/>
        </p:nvSpPr>
        <p:spPr>
          <a:xfrm>
            <a:off x="296269" y="792070"/>
            <a:ext cx="595457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podem ter Doença Renal Crônica (DRC)¹</a:t>
            </a:r>
            <a:endParaRPr/>
          </a:p>
        </p:txBody>
      </p:sp>
      <p:sp>
        <p:nvSpPr>
          <p:cNvPr id="2419" name="Google Shape;2419;p4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Hillmen P, et al. Am J Hematol. 2010;85(8):553-559.</a:t>
            </a:r>
            <a:endParaRPr/>
          </a:p>
        </p:txBody>
      </p:sp>
      <p:pic>
        <p:nvPicPr>
          <p:cNvPr id="2420" name="Google Shape;2420;p47"/>
          <p:cNvPicPr preferRelativeResize="0"/>
          <p:nvPr/>
        </p:nvPicPr>
        <p:blipFill rotWithShape="1">
          <a:blip r:embed="rId3">
            <a:alphaModFix/>
          </a:blip>
          <a:srcRect b="0" l="0" r="0" t="0"/>
          <a:stretch/>
        </p:blipFill>
        <p:spPr>
          <a:xfrm>
            <a:off x="7958457" y="1315290"/>
            <a:ext cx="3519578" cy="457625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grpSp>
        <p:nvGrpSpPr>
          <p:cNvPr id="2421" name="Google Shape;2421;p47"/>
          <p:cNvGrpSpPr/>
          <p:nvPr/>
        </p:nvGrpSpPr>
        <p:grpSpPr>
          <a:xfrm>
            <a:off x="828645" y="1890183"/>
            <a:ext cx="2573726" cy="3405718"/>
            <a:chOff x="828645" y="1852083"/>
            <a:chExt cx="2573726" cy="3405718"/>
          </a:xfrm>
        </p:grpSpPr>
        <p:sp>
          <p:nvSpPr>
            <p:cNvPr id="2422" name="Google Shape;2422;p47"/>
            <p:cNvSpPr/>
            <p:nvPr/>
          </p:nvSpPr>
          <p:spPr>
            <a:xfrm>
              <a:off x="828645" y="1852083"/>
              <a:ext cx="2573726" cy="340571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423" name="Google Shape;2423;p47"/>
            <p:cNvSpPr/>
            <p:nvPr/>
          </p:nvSpPr>
          <p:spPr>
            <a:xfrm>
              <a:off x="1529050" y="1996076"/>
              <a:ext cx="1190876" cy="119088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424" name="Google Shape;2424;p47"/>
            <p:cNvSpPr/>
            <p:nvPr/>
          </p:nvSpPr>
          <p:spPr>
            <a:xfrm>
              <a:off x="930501" y="3513807"/>
              <a:ext cx="2442510" cy="1449628"/>
            </a:xfrm>
            <a:prstGeom prst="rect">
              <a:avLst/>
            </a:prstGeom>
            <a:noFill/>
            <a:ln>
              <a:noFill/>
            </a:ln>
          </p:spPr>
          <p:txBody>
            <a:bodyPr anchorCtr="0" anchor="t" bIns="45700" lIns="91425" spcFirstLastPara="1" rIns="91425" wrap="square" tIns="45700">
              <a:spAutoFit/>
            </a:bodyPr>
            <a:lstStyle/>
            <a:p>
              <a:pPr indent="0" lvl="0" marL="0" marR="0" rtl="0" algn="ctr">
                <a:lnSpc>
                  <a:spcPct val="90000"/>
                </a:lnSpc>
                <a:spcBef>
                  <a:spcPts val="0"/>
                </a:spcBef>
                <a:spcAft>
                  <a:spcPts val="0"/>
                </a:spcAft>
                <a:buClr>
                  <a:schemeClr val="lt1"/>
                </a:buClr>
                <a:buSzPts val="1600"/>
                <a:buFont typeface="Calibri"/>
                <a:buNone/>
              </a:pPr>
              <a:r>
                <a:rPr b="0" i="0" lang="pt-BR" sz="1600" u="none" cap="none" strike="noStrike">
                  <a:solidFill>
                    <a:schemeClr val="lt1"/>
                  </a:solidFill>
                  <a:latin typeface="Calibri"/>
                  <a:ea typeface="Calibri"/>
                  <a:cs typeface="Calibri"/>
                  <a:sym typeface="Calibri"/>
                </a:rPr>
                <a:t>A </a:t>
              </a:r>
              <a:r>
                <a:rPr b="1" i="0" lang="pt-BR" sz="1600" u="none" cap="none" strike="noStrike">
                  <a:solidFill>
                    <a:schemeClr val="lt1"/>
                  </a:solidFill>
                  <a:latin typeface="Calibri"/>
                  <a:ea typeface="Calibri"/>
                  <a:cs typeface="Calibri"/>
                  <a:sym typeface="Calibri"/>
                </a:rPr>
                <a:t>insuficiência renal </a:t>
              </a:r>
              <a:r>
                <a:rPr b="0" i="0" lang="pt-BR" sz="1600" u="none" cap="none" strike="noStrike">
                  <a:solidFill>
                    <a:schemeClr val="lt1"/>
                  </a:solidFill>
                  <a:latin typeface="Calibri"/>
                  <a:ea typeface="Calibri"/>
                  <a:cs typeface="Calibri"/>
                  <a:sym typeface="Calibri"/>
                </a:rPr>
                <a:t>é responsável por aproximadamente </a:t>
              </a:r>
              <a:br>
                <a:rPr b="0" i="0" lang="pt-BR" sz="1600" u="none" cap="none" strike="noStrike">
                  <a:solidFill>
                    <a:schemeClr val="lt1"/>
                  </a:solidFill>
                  <a:latin typeface="Calibri"/>
                  <a:ea typeface="Calibri"/>
                  <a:cs typeface="Calibri"/>
                  <a:sym typeface="Calibri"/>
                </a:rPr>
              </a:br>
              <a:r>
                <a:rPr b="1" i="0" lang="pt-BR" sz="3200" u="none" cap="none" strike="noStrike">
                  <a:solidFill>
                    <a:schemeClr val="lt1"/>
                  </a:solidFill>
                  <a:latin typeface="Lustria"/>
                  <a:ea typeface="Lustria"/>
                  <a:cs typeface="Lustria"/>
                  <a:sym typeface="Lustria"/>
                </a:rPr>
                <a:t>8 -18</a:t>
              </a:r>
              <a:r>
                <a:rPr b="1" i="0" lang="pt-BR" sz="2400" u="none" cap="none" strike="noStrike">
                  <a:solidFill>
                    <a:schemeClr val="lt1"/>
                  </a:solidFill>
                  <a:latin typeface="Lustria"/>
                  <a:ea typeface="Lustria"/>
                  <a:cs typeface="Lustria"/>
                  <a:sym typeface="Lustria"/>
                </a:rPr>
                <a:t>%</a:t>
              </a:r>
              <a:r>
                <a:rPr b="1" i="0" lang="pt-BR" sz="3200" u="none" cap="none" strike="noStrike">
                  <a:solidFill>
                    <a:schemeClr val="lt1"/>
                  </a:solidFill>
                  <a:latin typeface="Lustria"/>
                  <a:ea typeface="Lustria"/>
                  <a:cs typeface="Lustria"/>
                  <a:sym typeface="Lustria"/>
                </a:rPr>
                <a:t> </a:t>
              </a:r>
              <a:r>
                <a:rPr b="1" i="0" lang="pt-BR" sz="1800" u="none" cap="none" strike="noStrike">
                  <a:solidFill>
                    <a:schemeClr val="lt1"/>
                  </a:solidFill>
                  <a:latin typeface="Calibri"/>
                  <a:ea typeface="Calibri"/>
                  <a:cs typeface="Calibri"/>
                  <a:sym typeface="Calibri"/>
                </a:rPr>
                <a:t>dos óbitos relacionados à HPN</a:t>
              </a:r>
              <a:r>
                <a:rPr b="1" baseline="30000" i="0" lang="pt-BR" sz="1800" u="none" cap="none" strike="noStrike">
                  <a:solidFill>
                    <a:schemeClr val="lt1"/>
                  </a:solidFill>
                  <a:latin typeface="Calibri"/>
                  <a:ea typeface="Calibri"/>
                  <a:cs typeface="Calibri"/>
                  <a:sym typeface="Calibri"/>
                </a:rPr>
                <a:t>1</a:t>
              </a:r>
              <a:endParaRPr b="1" baseline="30000" i="0" sz="1600" u="none" cap="none" strike="noStrike">
                <a:solidFill>
                  <a:schemeClr val="lt1"/>
                </a:solidFill>
                <a:latin typeface="Calibri"/>
                <a:ea typeface="Calibri"/>
                <a:cs typeface="Calibri"/>
                <a:sym typeface="Calibri"/>
              </a:endParaRPr>
            </a:p>
          </p:txBody>
        </p:sp>
        <p:pic>
          <p:nvPicPr>
            <p:cNvPr id="2425" name="Google Shape;2425;p47"/>
            <p:cNvPicPr preferRelativeResize="0"/>
            <p:nvPr/>
          </p:nvPicPr>
          <p:blipFill rotWithShape="1">
            <a:blip r:embed="rId4">
              <a:alphaModFix/>
            </a:blip>
            <a:srcRect b="0" l="0" r="0" t="0"/>
            <a:stretch/>
          </p:blipFill>
          <p:spPr>
            <a:xfrm>
              <a:off x="1647332" y="2114361"/>
              <a:ext cx="936009" cy="936009"/>
            </a:xfrm>
            <a:prstGeom prst="rect">
              <a:avLst/>
            </a:prstGeom>
            <a:noFill/>
            <a:ln>
              <a:noFill/>
            </a:ln>
          </p:spPr>
        </p:pic>
      </p:grpSp>
      <p:grpSp>
        <p:nvGrpSpPr>
          <p:cNvPr id="2426" name="Google Shape;2426;p47"/>
          <p:cNvGrpSpPr/>
          <p:nvPr/>
        </p:nvGrpSpPr>
        <p:grpSpPr>
          <a:xfrm>
            <a:off x="3509353" y="1890183"/>
            <a:ext cx="2573726" cy="3405718"/>
            <a:chOff x="3509353" y="1852083"/>
            <a:chExt cx="2573726" cy="3405718"/>
          </a:xfrm>
        </p:grpSpPr>
        <p:sp>
          <p:nvSpPr>
            <p:cNvPr id="2427" name="Google Shape;2427;p47"/>
            <p:cNvSpPr/>
            <p:nvPr/>
          </p:nvSpPr>
          <p:spPr>
            <a:xfrm>
              <a:off x="3509353" y="1852083"/>
              <a:ext cx="2573726" cy="340571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428" name="Google Shape;2428;p47"/>
            <p:cNvSpPr/>
            <p:nvPr/>
          </p:nvSpPr>
          <p:spPr>
            <a:xfrm>
              <a:off x="4209758" y="1996076"/>
              <a:ext cx="1190876" cy="119088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429" name="Google Shape;2429;p47"/>
            <p:cNvSpPr/>
            <p:nvPr/>
          </p:nvSpPr>
          <p:spPr>
            <a:xfrm>
              <a:off x="3808049" y="3541507"/>
              <a:ext cx="2048829" cy="1200329"/>
            </a:xfrm>
            <a:prstGeom prst="rect">
              <a:avLst/>
            </a:prstGeom>
            <a:noFill/>
            <a:ln>
              <a:noFill/>
            </a:ln>
          </p:spPr>
          <p:txBody>
            <a:bodyPr anchorCtr="0" anchor="t" bIns="45700" lIns="91425" spcFirstLastPara="1" rIns="91425" wrap="square" tIns="45700">
              <a:spAutoFit/>
            </a:bodyPr>
            <a:lstStyle/>
            <a:p>
              <a:pPr indent="0" lvl="0" marL="0" marR="0" rtl="0" algn="ctr">
                <a:lnSpc>
                  <a:spcPct val="90000"/>
                </a:lnSpc>
                <a:spcBef>
                  <a:spcPts val="0"/>
                </a:spcBef>
                <a:spcAft>
                  <a:spcPts val="0"/>
                </a:spcAft>
                <a:buClr>
                  <a:schemeClr val="lt1"/>
                </a:buClr>
                <a:buSzPts val="3200"/>
                <a:buFont typeface="Lustria"/>
                <a:buNone/>
              </a:pPr>
              <a:r>
                <a:rPr b="1" i="0" lang="pt-BR" sz="3200" u="none" cap="none" strike="noStrike">
                  <a:solidFill>
                    <a:schemeClr val="lt1"/>
                  </a:solidFill>
                  <a:latin typeface="Lustria"/>
                  <a:ea typeface="Lustria"/>
                  <a:cs typeface="Lustria"/>
                  <a:sym typeface="Lustria"/>
                </a:rPr>
                <a:t>64</a:t>
              </a:r>
              <a:r>
                <a:rPr b="1" i="0" lang="pt-BR" sz="2400" u="none" cap="none" strike="noStrike">
                  <a:solidFill>
                    <a:schemeClr val="lt1"/>
                  </a:solidFill>
                  <a:latin typeface="Lustria"/>
                  <a:ea typeface="Lustria"/>
                  <a:cs typeface="Lustria"/>
                  <a:sym typeface="Lustria"/>
                </a:rPr>
                <a:t>%</a:t>
              </a:r>
              <a:r>
                <a:rPr b="1" i="0" lang="pt-BR" sz="3200" u="none" cap="none" strike="noStrike">
                  <a:solidFill>
                    <a:schemeClr val="lt1"/>
                  </a:solidFill>
                  <a:latin typeface="Lustria"/>
                  <a:ea typeface="Lustria"/>
                  <a:cs typeface="Lustria"/>
                  <a:sym typeface="Lustria"/>
                </a:rPr>
                <a:t> </a:t>
              </a:r>
              <a:br>
                <a:rPr b="1" i="1" lang="pt-BR" sz="3200" u="none" cap="none" strike="noStrike">
                  <a:solidFill>
                    <a:schemeClr val="lt1"/>
                  </a:solidFill>
                  <a:latin typeface="Calibri"/>
                  <a:ea typeface="Calibri"/>
                  <a:cs typeface="Calibri"/>
                  <a:sym typeface="Calibri"/>
                </a:rPr>
              </a:br>
              <a:r>
                <a:rPr b="0" i="0" lang="pt-BR" sz="1600" u="none" cap="none" strike="noStrike">
                  <a:solidFill>
                    <a:schemeClr val="lt1"/>
                  </a:solidFill>
                  <a:latin typeface="Calibri"/>
                  <a:ea typeface="Calibri"/>
                  <a:cs typeface="Calibri"/>
                  <a:sym typeface="Calibri"/>
                </a:rPr>
                <a:t>dos pacientes com HPN apresentam DRC (estágio 1 a 5)¹</a:t>
              </a:r>
              <a:endParaRPr b="0" baseline="30000" i="0" sz="1600" u="none" cap="none" strike="noStrike">
                <a:solidFill>
                  <a:schemeClr val="lt1"/>
                </a:solidFill>
                <a:latin typeface="Calibri"/>
                <a:ea typeface="Calibri"/>
                <a:cs typeface="Calibri"/>
                <a:sym typeface="Calibri"/>
              </a:endParaRPr>
            </a:p>
          </p:txBody>
        </p:sp>
        <p:pic>
          <p:nvPicPr>
            <p:cNvPr id="2430" name="Google Shape;2430;p47"/>
            <p:cNvPicPr preferRelativeResize="0"/>
            <p:nvPr/>
          </p:nvPicPr>
          <p:blipFill rotWithShape="1">
            <a:blip r:embed="rId5">
              <a:alphaModFix/>
            </a:blip>
            <a:srcRect b="0" l="0" r="0" t="0"/>
            <a:stretch/>
          </p:blipFill>
          <p:spPr>
            <a:xfrm>
              <a:off x="4339502" y="2114362"/>
              <a:ext cx="902923" cy="902923"/>
            </a:xfrm>
            <a:prstGeom prst="rect">
              <a:avLst/>
            </a:prstGeom>
            <a:noFill/>
            <a:ln>
              <a:noFill/>
            </a:ln>
          </p:spPr>
        </p:pic>
      </p:grpSp>
      <p:grpSp>
        <p:nvGrpSpPr>
          <p:cNvPr id="2431" name="Google Shape;2431;p47"/>
          <p:cNvGrpSpPr/>
          <p:nvPr/>
        </p:nvGrpSpPr>
        <p:grpSpPr>
          <a:xfrm>
            <a:off x="6185860" y="1890183"/>
            <a:ext cx="2573726" cy="3405718"/>
            <a:chOff x="6185860" y="1852083"/>
            <a:chExt cx="2573726" cy="3405718"/>
          </a:xfrm>
        </p:grpSpPr>
        <p:sp>
          <p:nvSpPr>
            <p:cNvPr id="2432" name="Google Shape;2432;p47"/>
            <p:cNvSpPr/>
            <p:nvPr/>
          </p:nvSpPr>
          <p:spPr>
            <a:xfrm>
              <a:off x="6185860" y="1852083"/>
              <a:ext cx="2573726" cy="340571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433" name="Google Shape;2433;p47"/>
            <p:cNvSpPr/>
            <p:nvPr/>
          </p:nvSpPr>
          <p:spPr>
            <a:xfrm>
              <a:off x="6886265" y="1996076"/>
              <a:ext cx="1190876" cy="119088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434" name="Google Shape;2434;p47"/>
            <p:cNvSpPr/>
            <p:nvPr/>
          </p:nvSpPr>
          <p:spPr>
            <a:xfrm>
              <a:off x="6240798" y="3541507"/>
              <a:ext cx="2491599" cy="1421928"/>
            </a:xfrm>
            <a:prstGeom prst="rect">
              <a:avLst/>
            </a:prstGeom>
            <a:noFill/>
            <a:ln>
              <a:noFill/>
            </a:ln>
          </p:spPr>
          <p:txBody>
            <a:bodyPr anchorCtr="0" anchor="t" bIns="45700" lIns="91425" spcFirstLastPara="1" rIns="91425" wrap="square" tIns="45700">
              <a:spAutoFit/>
            </a:bodyPr>
            <a:lstStyle/>
            <a:p>
              <a:pPr indent="0" lvl="0" marL="0" marR="0" rtl="0" algn="ctr">
                <a:lnSpc>
                  <a:spcPct val="90000"/>
                </a:lnSpc>
                <a:spcBef>
                  <a:spcPts val="0"/>
                </a:spcBef>
                <a:spcAft>
                  <a:spcPts val="0"/>
                </a:spcAft>
                <a:buClr>
                  <a:schemeClr val="lt1"/>
                </a:buClr>
                <a:buSzPts val="3200"/>
                <a:buFont typeface="Lustria"/>
                <a:buNone/>
              </a:pPr>
              <a:r>
                <a:rPr b="1" i="0" lang="pt-BR" sz="3200" u="none" cap="none" strike="noStrike">
                  <a:solidFill>
                    <a:schemeClr val="lt1"/>
                  </a:solidFill>
                  <a:latin typeface="Lustria"/>
                  <a:ea typeface="Lustria"/>
                  <a:cs typeface="Lustria"/>
                  <a:sym typeface="Lustria"/>
                </a:rPr>
                <a:t>~21</a:t>
              </a:r>
              <a:r>
                <a:rPr b="1" i="0" lang="pt-BR" sz="2400" u="none" cap="none" strike="noStrike">
                  <a:solidFill>
                    <a:schemeClr val="lt1"/>
                  </a:solidFill>
                  <a:latin typeface="Lustria"/>
                  <a:ea typeface="Lustria"/>
                  <a:cs typeface="Lustria"/>
                  <a:sym typeface="Lustria"/>
                </a:rPr>
                <a:t>%</a:t>
              </a:r>
              <a:r>
                <a:rPr b="1" i="0" lang="pt-BR" sz="3200" u="none" cap="none" strike="noStrike">
                  <a:solidFill>
                    <a:schemeClr val="lt1"/>
                  </a:solidFill>
                  <a:latin typeface="Lustria"/>
                  <a:ea typeface="Lustria"/>
                  <a:cs typeface="Lustria"/>
                  <a:sym typeface="Lustria"/>
                </a:rPr>
                <a:t> </a:t>
              </a:r>
              <a:br>
                <a:rPr b="1" i="1" lang="pt-BR" sz="3200" u="none" cap="none" strike="noStrike">
                  <a:solidFill>
                    <a:schemeClr val="lt1"/>
                  </a:solidFill>
                  <a:latin typeface="Lustria"/>
                  <a:ea typeface="Lustria"/>
                  <a:cs typeface="Lustria"/>
                  <a:sym typeface="Lustria"/>
                </a:rPr>
              </a:br>
              <a:r>
                <a:rPr b="0" i="0" lang="pt-BR" sz="1600" u="none" cap="none" strike="noStrike">
                  <a:solidFill>
                    <a:schemeClr val="lt1"/>
                  </a:solidFill>
                  <a:latin typeface="Calibri"/>
                  <a:ea typeface="Calibri"/>
                  <a:cs typeface="Calibri"/>
                  <a:sym typeface="Calibri"/>
                </a:rPr>
                <a:t>dos pacientes com HPN apresentam estágio 3 </a:t>
              </a:r>
              <a:br>
                <a:rPr b="0" i="0" lang="pt-BR" sz="1600" u="none" cap="none" strike="noStrike">
                  <a:solidFill>
                    <a:schemeClr val="lt1"/>
                  </a:solidFill>
                  <a:latin typeface="Calibri"/>
                  <a:ea typeface="Calibri"/>
                  <a:cs typeface="Calibri"/>
                  <a:sym typeface="Calibri"/>
                </a:rPr>
              </a:br>
              <a:r>
                <a:rPr b="0" i="0" lang="pt-BR" sz="1600" u="none" cap="none" strike="noStrike">
                  <a:solidFill>
                    <a:schemeClr val="lt1"/>
                  </a:solidFill>
                  <a:latin typeface="Calibri"/>
                  <a:ea typeface="Calibri"/>
                  <a:cs typeface="Calibri"/>
                  <a:sym typeface="Calibri"/>
                </a:rPr>
                <a:t>ou 4 de DRC ou falência renal (estágio 5)¹</a:t>
              </a:r>
              <a:endParaRPr b="0" baseline="30000" i="0" sz="1600" u="none" cap="none" strike="noStrike">
                <a:solidFill>
                  <a:schemeClr val="lt1"/>
                </a:solidFill>
                <a:latin typeface="Calibri"/>
                <a:ea typeface="Calibri"/>
                <a:cs typeface="Calibri"/>
                <a:sym typeface="Calibri"/>
              </a:endParaRPr>
            </a:p>
          </p:txBody>
        </p:sp>
        <p:pic>
          <p:nvPicPr>
            <p:cNvPr id="2435" name="Google Shape;2435;p47"/>
            <p:cNvPicPr preferRelativeResize="0"/>
            <p:nvPr/>
          </p:nvPicPr>
          <p:blipFill rotWithShape="1">
            <a:blip r:embed="rId6">
              <a:alphaModFix/>
            </a:blip>
            <a:srcRect b="0" l="0" r="0" t="0"/>
            <a:stretch/>
          </p:blipFill>
          <p:spPr>
            <a:xfrm>
              <a:off x="7019254" y="2104813"/>
              <a:ext cx="890595" cy="890595"/>
            </a:xfrm>
            <a:prstGeom prst="rect">
              <a:avLst/>
            </a:prstGeom>
            <a:noFill/>
            <a:ln>
              <a:noFill/>
            </a:ln>
          </p:spPr>
        </p:pic>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421"/>
                                        </p:tgtEl>
                                        <p:attrNameLst>
                                          <p:attrName>style.visibility</p:attrName>
                                        </p:attrNameLst>
                                      </p:cBhvr>
                                      <p:to>
                                        <p:strVal val="visible"/>
                                      </p:to>
                                    </p:set>
                                    <p:animEffect filter="fade" transition="in">
                                      <p:cBhvr>
                                        <p:cTn dur="500"/>
                                        <p:tgtEl>
                                          <p:spTgt spid="242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426"/>
                                        </p:tgtEl>
                                        <p:attrNameLst>
                                          <p:attrName>style.visibility</p:attrName>
                                        </p:attrNameLst>
                                      </p:cBhvr>
                                      <p:to>
                                        <p:strVal val="visible"/>
                                      </p:to>
                                    </p:set>
                                    <p:animEffect filter="fade" transition="in">
                                      <p:cBhvr>
                                        <p:cTn dur="500"/>
                                        <p:tgtEl>
                                          <p:spTgt spid="242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431"/>
                                        </p:tgtEl>
                                        <p:attrNameLst>
                                          <p:attrName>style.visibility</p:attrName>
                                        </p:attrNameLst>
                                      </p:cBhvr>
                                      <p:to>
                                        <p:strVal val="visible"/>
                                      </p:to>
                                    </p:set>
                                    <p:animEffect filter="fade" transition="in">
                                      <p:cBhvr>
                                        <p:cTn dur="500"/>
                                        <p:tgtEl>
                                          <p:spTgt spid="2431"/>
                                        </p:tgtEl>
                                      </p:cBhvr>
                                    </p:animEffect>
                                  </p:childTnLst>
                                </p:cTn>
                              </p:par>
                              <p:par>
                                <p:cTn fill="hold" nodeType="withEffect" presetClass="entr" presetID="10" presetSubtype="0">
                                  <p:stCondLst>
                                    <p:cond delay="250"/>
                                  </p:stCondLst>
                                  <p:childTnLst>
                                    <p:set>
                                      <p:cBhvr>
                                        <p:cTn dur="1" fill="hold">
                                          <p:stCondLst>
                                            <p:cond delay="0"/>
                                          </p:stCondLst>
                                        </p:cTn>
                                        <p:tgtEl>
                                          <p:spTgt spid="2420"/>
                                        </p:tgtEl>
                                        <p:attrNameLst>
                                          <p:attrName>style.visibility</p:attrName>
                                        </p:attrNameLst>
                                      </p:cBhvr>
                                      <p:to>
                                        <p:strVal val="visible"/>
                                      </p:to>
                                    </p:set>
                                    <p:animEffect filter="fade" transition="in">
                                      <p:cBhvr>
                                        <p:cTn dur="500"/>
                                        <p:tgtEl>
                                          <p:spTgt spid="242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0" name="Shape 2440"/>
        <p:cNvGrpSpPr/>
        <p:nvPr/>
      </p:nvGrpSpPr>
      <p:grpSpPr>
        <a:xfrm>
          <a:off x="0" y="0"/>
          <a:ext cx="0" cy="0"/>
          <a:chOff x="0" y="0"/>
          <a:chExt cx="0" cy="0"/>
        </a:xfrm>
      </p:grpSpPr>
      <p:sp>
        <p:nvSpPr>
          <p:cNvPr id="2441" name="Google Shape;2441;p48"/>
          <p:cNvSpPr/>
          <p:nvPr/>
        </p:nvSpPr>
        <p:spPr>
          <a:xfrm flipH="1">
            <a:off x="2410667" y="1393184"/>
            <a:ext cx="8882644" cy="448430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pic>
        <p:nvPicPr>
          <p:cNvPr descr="Mão segurando capa de disco de vinil em cima de mesa&#10;&#10;Descrição gerada automaticamente com confiança média" id="2442" name="Google Shape;2442;p48"/>
          <p:cNvPicPr preferRelativeResize="0"/>
          <p:nvPr/>
        </p:nvPicPr>
        <p:blipFill rotWithShape="1">
          <a:blip r:embed="rId3">
            <a:alphaModFix/>
          </a:blip>
          <a:srcRect b="0" l="0" r="0" t="0"/>
          <a:stretch/>
        </p:blipFill>
        <p:spPr>
          <a:xfrm>
            <a:off x="721296" y="2500158"/>
            <a:ext cx="4501415" cy="3582038"/>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2443" name="Google Shape;2443;p48"/>
          <p:cNvSpPr txBox="1"/>
          <p:nvPr/>
        </p:nvSpPr>
        <p:spPr>
          <a:xfrm>
            <a:off x="296268" y="385036"/>
            <a:ext cx="10738645"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Doença Renal Crônica em pacientes com HPN</a:t>
            </a:r>
            <a:endParaRPr/>
          </a:p>
        </p:txBody>
      </p:sp>
      <p:sp>
        <p:nvSpPr>
          <p:cNvPr id="2444" name="Google Shape;2444;p4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DRC: Doença Renal Crônica (DRC)</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A Critérios  de National Kidney Foundation dos EUA aplicados na visita inicial de triagem. Estágios de DRC definidos pela  Kidney Disease Outcomes Quality Initiative: estágio 1 (TFG&gt;90 mL/min/1.73 m2);Estágio 2 (TFG60-89 mL/min/1.73 m2); estagio 3a (TFG 45-59 mL/min/1.73 m2); estágio 3b (TFG 30-44 mL/min/1.73 m2); estágio 4  (TFG 15-29 mL/min/1.73 m2); Stage 5 (GFR &lt;15 mL/min/1.73 m2). 1. Hillmen P, et al. Am J Hematol. 2010;85:553-559.</a:t>
            </a:r>
            <a:endParaRPr/>
          </a:p>
        </p:txBody>
      </p:sp>
      <p:sp>
        <p:nvSpPr>
          <p:cNvPr id="2445" name="Google Shape;2445;p48"/>
          <p:cNvSpPr txBox="1"/>
          <p:nvPr/>
        </p:nvSpPr>
        <p:spPr>
          <a:xfrm>
            <a:off x="296269" y="775804"/>
            <a:ext cx="4935262"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Prevalência da DRC na triagem</a:t>
            </a:r>
            <a:r>
              <a:rPr baseline="30000" lang="pt-BR" sz="2800">
                <a:solidFill>
                  <a:srgbClr val="003865"/>
                </a:solidFill>
                <a:latin typeface="Calibri"/>
                <a:ea typeface="Calibri"/>
                <a:cs typeface="Calibri"/>
                <a:sym typeface="Calibri"/>
              </a:rPr>
              <a:t>1,a</a:t>
            </a:r>
            <a:endParaRPr/>
          </a:p>
        </p:txBody>
      </p:sp>
      <p:grpSp>
        <p:nvGrpSpPr>
          <p:cNvPr id="2446" name="Google Shape;2446;p48"/>
          <p:cNvGrpSpPr/>
          <p:nvPr/>
        </p:nvGrpSpPr>
        <p:grpSpPr>
          <a:xfrm>
            <a:off x="2615292" y="1562192"/>
            <a:ext cx="3398851" cy="1405884"/>
            <a:chOff x="-385834" y="4148497"/>
            <a:chExt cx="3398851" cy="1405884"/>
          </a:xfrm>
        </p:grpSpPr>
        <p:sp>
          <p:nvSpPr>
            <p:cNvPr id="2447" name="Google Shape;2447;p48"/>
            <p:cNvSpPr/>
            <p:nvPr/>
          </p:nvSpPr>
          <p:spPr>
            <a:xfrm>
              <a:off x="-385834" y="4148497"/>
              <a:ext cx="3398851" cy="1405884"/>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448" name="Google Shape;2448;p48"/>
            <p:cNvSpPr/>
            <p:nvPr/>
          </p:nvSpPr>
          <p:spPr>
            <a:xfrm>
              <a:off x="-116085" y="4324843"/>
              <a:ext cx="2978275" cy="1027974"/>
            </a:xfrm>
            <a:prstGeom prst="rect">
              <a:avLst/>
            </a:prstGeom>
            <a:noFill/>
            <a:ln>
              <a:noFill/>
            </a:ln>
          </p:spPr>
          <p:txBody>
            <a:bodyPr anchorCtr="0" anchor="t" bIns="45700" lIns="91425" spcFirstLastPara="1" rIns="91425" wrap="square" tIns="45700">
              <a:spAutoFit/>
            </a:bodyPr>
            <a:lstStyle/>
            <a:p>
              <a:pPr indent="0" lvl="0" marL="0" marR="0" rtl="0" algn="l">
                <a:lnSpc>
                  <a:spcPct val="95000"/>
                </a:lnSpc>
                <a:spcBef>
                  <a:spcPts val="0"/>
                </a:spcBef>
                <a:spcAft>
                  <a:spcPts val="0"/>
                </a:spcAft>
                <a:buNone/>
              </a:pPr>
              <a:r>
                <a:rPr b="1" lang="pt-BR" sz="1600">
                  <a:solidFill>
                    <a:schemeClr val="lt1"/>
                  </a:solidFill>
                  <a:latin typeface="Calibri"/>
                  <a:ea typeface="Calibri"/>
                  <a:cs typeface="Calibri"/>
                  <a:sym typeface="Calibri"/>
                </a:rPr>
                <a:t>Praticamente todos os pacientes com HPN têm evidência de dano renal </a:t>
              </a:r>
              <a:r>
                <a:rPr lang="pt-BR" sz="1600">
                  <a:solidFill>
                    <a:schemeClr val="lt1"/>
                  </a:solidFill>
                  <a:latin typeface="Calibri"/>
                  <a:ea typeface="Calibri"/>
                  <a:cs typeface="Calibri"/>
                  <a:sym typeface="Calibri"/>
                </a:rPr>
                <a:t>por biópsia, técnicas </a:t>
              </a:r>
              <a:br>
                <a:rPr lang="pt-BR" sz="1600">
                  <a:solidFill>
                    <a:schemeClr val="lt1"/>
                  </a:solidFill>
                  <a:latin typeface="Calibri"/>
                  <a:ea typeface="Calibri"/>
                  <a:cs typeface="Calibri"/>
                  <a:sym typeface="Calibri"/>
                </a:rPr>
              </a:br>
              <a:r>
                <a:rPr lang="pt-BR" sz="1600">
                  <a:solidFill>
                    <a:schemeClr val="lt1"/>
                  </a:solidFill>
                  <a:latin typeface="Calibri"/>
                  <a:ea typeface="Calibri"/>
                  <a:cs typeface="Calibri"/>
                  <a:sym typeface="Calibri"/>
                </a:rPr>
                <a:t>de imagem ou exame pós-morte¹</a:t>
              </a:r>
              <a:endParaRPr/>
            </a:p>
          </p:txBody>
        </p:sp>
      </p:grpSp>
      <p:grpSp>
        <p:nvGrpSpPr>
          <p:cNvPr id="2449" name="Google Shape;2449;p48"/>
          <p:cNvGrpSpPr/>
          <p:nvPr/>
        </p:nvGrpSpPr>
        <p:grpSpPr>
          <a:xfrm>
            <a:off x="5427336" y="1871225"/>
            <a:ext cx="5782071" cy="3716929"/>
            <a:chOff x="5217170" y="2057896"/>
            <a:chExt cx="5782071" cy="3716929"/>
          </a:xfrm>
        </p:grpSpPr>
        <p:graphicFrame>
          <p:nvGraphicFramePr>
            <p:cNvPr id="2450" name="Google Shape;2450;p48"/>
            <p:cNvGraphicFramePr/>
            <p:nvPr/>
          </p:nvGraphicFramePr>
          <p:xfrm>
            <a:off x="5217170" y="2265134"/>
            <a:ext cx="5746398" cy="3509691"/>
          </p:xfrm>
          <a:graphic>
            <a:graphicData uri="http://schemas.openxmlformats.org/drawingml/2006/chart">
              <c:chart r:id="rId4"/>
            </a:graphicData>
          </a:graphic>
        </p:graphicFrame>
        <p:sp>
          <p:nvSpPr>
            <p:cNvPr id="2451" name="Google Shape;2451;p48"/>
            <p:cNvSpPr/>
            <p:nvPr/>
          </p:nvSpPr>
          <p:spPr>
            <a:xfrm>
              <a:off x="6607287" y="2057896"/>
              <a:ext cx="3142911" cy="369332"/>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1800"/>
                <a:buFont typeface="Lustria"/>
                <a:buNone/>
              </a:pPr>
              <a:r>
                <a:rPr b="1" i="0" lang="pt-BR" sz="1800" u="none" cap="none" strike="noStrike">
                  <a:solidFill>
                    <a:schemeClr val="dk2"/>
                  </a:solidFill>
                  <a:latin typeface="Lustria"/>
                  <a:ea typeface="Lustria"/>
                  <a:cs typeface="Lustria"/>
                  <a:sym typeface="Lustria"/>
                </a:rPr>
                <a:t>Porcentagem de pacientes</a:t>
              </a:r>
              <a:endParaRPr/>
            </a:p>
          </p:txBody>
        </p:sp>
        <p:sp>
          <p:nvSpPr>
            <p:cNvPr id="2452" name="Google Shape;2452;p48"/>
            <p:cNvSpPr txBox="1"/>
            <p:nvPr/>
          </p:nvSpPr>
          <p:spPr>
            <a:xfrm>
              <a:off x="9095645" y="2885865"/>
              <a:ext cx="1903596" cy="80021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2"/>
                </a:buClr>
                <a:buSzPts val="3200"/>
                <a:buFont typeface="Lustria"/>
                <a:buNone/>
              </a:pPr>
              <a:r>
                <a:rPr b="1" i="0" lang="pt-BR" sz="3200" u="none" cap="none" strike="noStrike">
                  <a:solidFill>
                    <a:schemeClr val="lt2"/>
                  </a:solidFill>
                  <a:latin typeface="Lustria"/>
                  <a:ea typeface="Lustria"/>
                  <a:cs typeface="Lustria"/>
                  <a:sym typeface="Lustria"/>
                </a:rPr>
                <a:t>64</a:t>
              </a:r>
              <a:r>
                <a:rPr b="1" i="0" lang="pt-BR" sz="2000" u="none" cap="none" strike="noStrike">
                  <a:solidFill>
                    <a:schemeClr val="lt2"/>
                  </a:solidFill>
                  <a:latin typeface="Lustria"/>
                  <a:ea typeface="Lustria"/>
                  <a:cs typeface="Lustria"/>
                  <a:sym typeface="Lustria"/>
                </a:rPr>
                <a:t>%</a:t>
              </a:r>
              <a:endParaRPr b="1" i="0" sz="2400" u="none" cap="none" strike="noStrike">
                <a:solidFill>
                  <a:schemeClr val="lt2"/>
                </a:solidFill>
                <a:latin typeface="Lustria"/>
                <a:ea typeface="Lustria"/>
                <a:cs typeface="Lustria"/>
                <a:sym typeface="Lustria"/>
              </a:endParaRPr>
            </a:p>
            <a:p>
              <a:pPr indent="0" lvl="0" marL="0" marR="0" rtl="0" algn="l">
                <a:lnSpc>
                  <a:spcPct val="100000"/>
                </a:lnSpc>
                <a:spcBef>
                  <a:spcPts val="0"/>
                </a:spcBef>
                <a:spcAft>
                  <a:spcPts val="0"/>
                </a:spcAft>
                <a:buClr>
                  <a:schemeClr val="lt2"/>
                </a:buClr>
                <a:buSzPts val="1400"/>
                <a:buFont typeface="Arial"/>
                <a:buNone/>
              </a:pPr>
              <a:r>
                <a:rPr b="0" i="0" lang="pt-BR" sz="1400" u="none" cap="none" strike="noStrike">
                  <a:solidFill>
                    <a:schemeClr val="lt2"/>
                  </a:solidFill>
                  <a:latin typeface="Arial"/>
                  <a:ea typeface="Arial"/>
                  <a:cs typeface="Arial"/>
                  <a:sym typeface="Arial"/>
                </a:rPr>
                <a:t>Apresentam DRC</a:t>
              </a:r>
              <a:endParaRPr/>
            </a:p>
          </p:txBody>
        </p:sp>
        <p:sp>
          <p:nvSpPr>
            <p:cNvPr id="2453" name="Google Shape;2453;p48"/>
            <p:cNvSpPr/>
            <p:nvPr/>
          </p:nvSpPr>
          <p:spPr>
            <a:xfrm>
              <a:off x="8095240" y="2764607"/>
              <a:ext cx="1831007" cy="394636"/>
            </a:xfrm>
            <a:custGeom>
              <a:rect b="b" l="l" r="r" t="t"/>
              <a:pathLst>
                <a:path extrusionOk="0" h="394636" w="1713297">
                  <a:moveTo>
                    <a:pt x="0" y="356135"/>
                  </a:moveTo>
                  <a:lnTo>
                    <a:pt x="0" y="0"/>
                  </a:lnTo>
                  <a:lnTo>
                    <a:pt x="1713297" y="0"/>
                  </a:lnTo>
                  <a:lnTo>
                    <a:pt x="1713297" y="394636"/>
                  </a:lnTo>
                </a:path>
              </a:pathLst>
            </a:custGeom>
            <a:noFill/>
            <a:ln cap="flat" cmpd="sng" w="12700">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cxnSp>
          <p:nvCxnSpPr>
            <p:cNvPr id="2454" name="Google Shape;2454;p48"/>
            <p:cNvCxnSpPr/>
            <p:nvPr/>
          </p:nvCxnSpPr>
          <p:spPr>
            <a:xfrm>
              <a:off x="9926248" y="3718805"/>
              <a:ext cx="0" cy="496829"/>
            </a:xfrm>
            <a:prstGeom prst="straightConnector1">
              <a:avLst/>
            </a:prstGeom>
            <a:noFill/>
            <a:ln cap="flat" cmpd="sng" w="12700">
              <a:solidFill>
                <a:schemeClr val="lt2"/>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441"/>
                                        </p:tgtEl>
                                        <p:attrNameLst>
                                          <p:attrName>style.visibility</p:attrName>
                                        </p:attrNameLst>
                                      </p:cBhvr>
                                      <p:to>
                                        <p:strVal val="visible"/>
                                      </p:to>
                                    </p:set>
                                    <p:animEffect filter="fade" transition="in">
                                      <p:cBhvr>
                                        <p:cTn dur="500"/>
                                        <p:tgtEl>
                                          <p:spTgt spid="244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446"/>
                                        </p:tgtEl>
                                        <p:attrNameLst>
                                          <p:attrName>style.visibility</p:attrName>
                                        </p:attrNameLst>
                                      </p:cBhvr>
                                      <p:to>
                                        <p:strVal val="visible"/>
                                      </p:to>
                                    </p:set>
                                    <p:animEffect filter="fade" transition="in">
                                      <p:cBhvr>
                                        <p:cTn dur="500"/>
                                        <p:tgtEl>
                                          <p:spTgt spid="2446"/>
                                        </p:tgtEl>
                                      </p:cBhvr>
                                    </p:animEffect>
                                  </p:childTnLst>
                                </p:cTn>
                              </p:par>
                              <p:par>
                                <p:cTn fill="hold" nodeType="withEffect" presetClass="entr" presetID="10" presetSubtype="0">
                                  <p:stCondLst>
                                    <p:cond delay="0"/>
                                  </p:stCondLst>
                                  <p:childTnLst>
                                    <p:set>
                                      <p:cBhvr>
                                        <p:cTn dur="1" fill="hold">
                                          <p:stCondLst>
                                            <p:cond delay="0"/>
                                          </p:stCondLst>
                                        </p:cTn>
                                        <p:tgtEl>
                                          <p:spTgt spid="2442"/>
                                        </p:tgtEl>
                                        <p:attrNameLst>
                                          <p:attrName>style.visibility</p:attrName>
                                        </p:attrNameLst>
                                      </p:cBhvr>
                                      <p:to>
                                        <p:strVal val="visible"/>
                                      </p:to>
                                    </p:set>
                                    <p:animEffect filter="fade" transition="in">
                                      <p:cBhvr>
                                        <p:cTn dur="500"/>
                                        <p:tgtEl>
                                          <p:spTgt spid="2442"/>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449"/>
                                        </p:tgtEl>
                                        <p:attrNameLst>
                                          <p:attrName>style.visibility</p:attrName>
                                        </p:attrNameLst>
                                      </p:cBhvr>
                                      <p:to>
                                        <p:strVal val="visible"/>
                                      </p:to>
                                    </p:set>
                                    <p:animEffect filter="fade" transition="in">
                                      <p:cBhvr>
                                        <p:cTn dur="500"/>
                                        <p:tgtEl>
                                          <p:spTgt spid="24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9" name="Shape 2459"/>
        <p:cNvGrpSpPr/>
        <p:nvPr/>
      </p:nvGrpSpPr>
      <p:grpSpPr>
        <a:xfrm>
          <a:off x="0" y="0"/>
          <a:ext cx="0" cy="0"/>
          <a:chOff x="0" y="0"/>
          <a:chExt cx="0" cy="0"/>
        </a:xfrm>
      </p:grpSpPr>
      <p:sp>
        <p:nvSpPr>
          <p:cNvPr id="2460" name="Google Shape;2460;p49"/>
          <p:cNvSpPr txBox="1"/>
          <p:nvPr/>
        </p:nvSpPr>
        <p:spPr>
          <a:xfrm>
            <a:off x="296269" y="385036"/>
            <a:ext cx="11571881"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A hipertensão pulmonar  pode ser resultado de</a:t>
            </a:r>
            <a:endParaRPr/>
          </a:p>
        </p:txBody>
      </p:sp>
      <p:sp>
        <p:nvSpPr>
          <p:cNvPr id="2461" name="Google Shape;2461;p4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Hb = Hemoglobina; ON = óxido nítrico</a:t>
            </a:r>
            <a:endParaRPr/>
          </a:p>
          <a:p>
            <a:pPr indent="0" lvl="0" marL="0" rtl="0" algn="l">
              <a:lnSpc>
                <a:spcPct val="90000"/>
              </a:lnSpc>
              <a:spcBef>
                <a:spcPts val="300"/>
              </a:spcBef>
              <a:spcAft>
                <a:spcPts val="0"/>
              </a:spcAft>
              <a:buClr>
                <a:schemeClr val="dk1"/>
              </a:buClr>
              <a:buSzPts val="700"/>
              <a:buNone/>
            </a:pPr>
            <a:r>
              <a:t/>
            </a:r>
            <a:endParaRPr sz="700"/>
          </a:p>
          <a:p>
            <a:pPr indent="0" lvl="0" marL="0" rtl="0" algn="l">
              <a:lnSpc>
                <a:spcPct val="90000"/>
              </a:lnSpc>
              <a:spcBef>
                <a:spcPts val="300"/>
              </a:spcBef>
              <a:spcAft>
                <a:spcPts val="0"/>
              </a:spcAft>
              <a:buClr>
                <a:schemeClr val="dk1"/>
              </a:buClr>
              <a:buSzPts val="700"/>
              <a:buNone/>
            </a:pPr>
            <a:r>
              <a:rPr lang="pt-BR" sz="700"/>
              <a:t>Figura adaptada de  Rother RP, et al. JAMA. 2005;293(13):1653-1662.</a:t>
            </a:r>
            <a:br>
              <a:rPr lang="pt-BR" sz="700"/>
            </a:br>
            <a:r>
              <a:rPr lang="pt-BR" sz="700"/>
              <a:t>1. Rother RP, et al. JAMA. 2005;293(13):1653-1662. 2. Hill A, et al. Br J Haematol. 2010;149(3):414-425. 3. McKeage K. Drugs. 2011;71(17):2327-2345</a:t>
            </a:r>
            <a:endParaRPr/>
          </a:p>
        </p:txBody>
      </p:sp>
      <p:sp>
        <p:nvSpPr>
          <p:cNvPr id="2462" name="Google Shape;2462;p49"/>
          <p:cNvSpPr txBox="1"/>
          <p:nvPr/>
        </p:nvSpPr>
        <p:spPr>
          <a:xfrm>
            <a:off x="296269" y="771821"/>
            <a:ext cx="6598538"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ativação descontrolada do complemento</a:t>
            </a:r>
            <a:r>
              <a:rPr baseline="30000" lang="pt-BR" sz="2800">
                <a:solidFill>
                  <a:srgbClr val="003865"/>
                </a:solidFill>
                <a:latin typeface="Calibri"/>
                <a:ea typeface="Calibri"/>
                <a:cs typeface="Calibri"/>
                <a:sym typeface="Calibri"/>
              </a:rPr>
              <a:t>1-3</a:t>
            </a:r>
            <a:endParaRPr/>
          </a:p>
        </p:txBody>
      </p:sp>
      <p:pic>
        <p:nvPicPr>
          <p:cNvPr descr="Uma imagem contendo mesa, no interior, vermelho, superfície&#10;&#10;Descrição gerada automaticamente" id="2463" name="Google Shape;2463;p49"/>
          <p:cNvPicPr preferRelativeResize="0"/>
          <p:nvPr/>
        </p:nvPicPr>
        <p:blipFill rotWithShape="1">
          <a:blip r:embed="rId3">
            <a:alphaModFix/>
          </a:blip>
          <a:srcRect b="0" l="0" r="0" t="0"/>
          <a:stretch/>
        </p:blipFill>
        <p:spPr>
          <a:xfrm>
            <a:off x="1524" y="2158788"/>
            <a:ext cx="12188952" cy="3943362"/>
          </a:xfrm>
          <a:prstGeom prst="rect">
            <a:avLst/>
          </a:prstGeom>
          <a:noFill/>
          <a:ln>
            <a:noFill/>
          </a:ln>
        </p:spPr>
      </p:pic>
      <p:pic>
        <p:nvPicPr>
          <p:cNvPr descr="Uma imagem contendo vermelho, mesa, monitor, laranja&#10;&#10;Descrição gerada automaticamente" id="2464" name="Google Shape;2464;p49"/>
          <p:cNvPicPr preferRelativeResize="0"/>
          <p:nvPr/>
        </p:nvPicPr>
        <p:blipFill rotWithShape="1">
          <a:blip r:embed="rId4">
            <a:alphaModFix/>
          </a:blip>
          <a:srcRect b="0" l="0" r="0" t="0"/>
          <a:stretch/>
        </p:blipFill>
        <p:spPr>
          <a:xfrm>
            <a:off x="-17247" y="2168403"/>
            <a:ext cx="12188952" cy="3933745"/>
          </a:xfrm>
          <a:prstGeom prst="rect">
            <a:avLst/>
          </a:prstGeom>
          <a:noFill/>
          <a:ln>
            <a:noFill/>
          </a:ln>
        </p:spPr>
      </p:pic>
      <p:sp>
        <p:nvSpPr>
          <p:cNvPr id="2465" name="Google Shape;2465;p49"/>
          <p:cNvSpPr/>
          <p:nvPr/>
        </p:nvSpPr>
        <p:spPr>
          <a:xfrm>
            <a:off x="407989" y="1565119"/>
            <a:ext cx="11376024" cy="4388205"/>
          </a:xfrm>
          <a:prstGeom prst="roundRect">
            <a:avLst>
              <a:gd fmla="val 0" name="adj"/>
            </a:avLst>
          </a:prstGeom>
          <a:no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466" name="Google Shape;2466;p49"/>
          <p:cNvSpPr/>
          <p:nvPr/>
        </p:nvSpPr>
        <p:spPr>
          <a:xfrm>
            <a:off x="707010" y="1285124"/>
            <a:ext cx="10765411" cy="407705"/>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67" name="Google Shape;2467;p49"/>
          <p:cNvSpPr txBox="1"/>
          <p:nvPr/>
        </p:nvSpPr>
        <p:spPr>
          <a:xfrm>
            <a:off x="802194" y="1545919"/>
            <a:ext cx="1962143" cy="574173"/>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2"/>
              </a:buClr>
              <a:buSzPts val="1500"/>
              <a:buFont typeface="Lustria"/>
              <a:buNone/>
            </a:pPr>
            <a:r>
              <a:rPr b="1" i="0" lang="pt-BR" sz="1500" u="none" cap="none" strike="noStrike">
                <a:solidFill>
                  <a:schemeClr val="lt2"/>
                </a:solidFill>
                <a:latin typeface="Lustria"/>
                <a:ea typeface="Lustria"/>
                <a:cs typeface="Lustria"/>
                <a:sym typeface="Lustria"/>
              </a:rPr>
              <a:t>Ativação</a:t>
            </a:r>
            <a:br>
              <a:rPr b="1" i="0" lang="pt-BR" sz="1500" u="none" cap="none" strike="noStrike">
                <a:solidFill>
                  <a:srgbClr val="0161A5"/>
                </a:solidFill>
                <a:latin typeface="Lustria"/>
                <a:ea typeface="Lustria"/>
                <a:cs typeface="Lustria"/>
                <a:sym typeface="Lustria"/>
              </a:rPr>
            </a:br>
            <a:r>
              <a:rPr b="0" i="0" lang="pt-BR" sz="1500" u="none" cap="none" strike="noStrike">
                <a:solidFill>
                  <a:srgbClr val="000000"/>
                </a:solidFill>
                <a:latin typeface="Lustria"/>
                <a:ea typeface="Lustria"/>
                <a:cs typeface="Lustria"/>
                <a:sym typeface="Lustria"/>
              </a:rPr>
              <a:t>do complemento</a:t>
            </a:r>
            <a:endParaRPr b="0" baseline="30000" i="0" sz="1500" u="none" cap="none" strike="noStrike">
              <a:solidFill>
                <a:srgbClr val="000000"/>
              </a:solidFill>
              <a:latin typeface="Lustria"/>
              <a:ea typeface="Lustria"/>
              <a:cs typeface="Lustria"/>
              <a:sym typeface="Lustria"/>
            </a:endParaRPr>
          </a:p>
        </p:txBody>
      </p:sp>
      <p:sp>
        <p:nvSpPr>
          <p:cNvPr id="2468" name="Google Shape;2468;p49"/>
          <p:cNvSpPr txBox="1"/>
          <p:nvPr/>
        </p:nvSpPr>
        <p:spPr>
          <a:xfrm>
            <a:off x="3512216" y="1545919"/>
            <a:ext cx="3865242" cy="574173"/>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000000"/>
              </a:buClr>
              <a:buSzPts val="1500"/>
              <a:buFont typeface="Lustria"/>
              <a:buNone/>
            </a:pPr>
            <a:r>
              <a:rPr b="0" i="0" lang="pt-BR" sz="1500" u="none" cap="none" strike="noStrike">
                <a:solidFill>
                  <a:srgbClr val="000000"/>
                </a:solidFill>
                <a:latin typeface="Lustria"/>
                <a:ea typeface="Lustria"/>
                <a:cs typeface="Lustria"/>
                <a:sym typeface="Lustria"/>
              </a:rPr>
              <a:t>Efeitos diretos da </a:t>
            </a:r>
            <a:r>
              <a:rPr b="1" i="0" lang="pt-BR" sz="1500" u="none" cap="none" strike="noStrike">
                <a:solidFill>
                  <a:schemeClr val="lt2"/>
                </a:solidFill>
                <a:latin typeface="Lustria"/>
                <a:ea typeface="Lustria"/>
                <a:cs typeface="Lustria"/>
                <a:sym typeface="Lustria"/>
              </a:rPr>
              <a:t>ativação descontrolada </a:t>
            </a:r>
            <a:br>
              <a:rPr b="1" i="0" lang="pt-BR" sz="1500" u="none" cap="none" strike="noStrike">
                <a:solidFill>
                  <a:srgbClr val="000000"/>
                </a:solidFill>
                <a:latin typeface="Lustria"/>
                <a:ea typeface="Lustria"/>
                <a:cs typeface="Lustria"/>
                <a:sym typeface="Lustria"/>
              </a:rPr>
            </a:br>
            <a:r>
              <a:rPr b="0" i="0" lang="pt-BR" sz="1500" u="none" cap="none" strike="noStrike">
                <a:solidFill>
                  <a:srgbClr val="000000"/>
                </a:solidFill>
                <a:latin typeface="Lustria"/>
                <a:ea typeface="Lustria"/>
                <a:cs typeface="Lustria"/>
                <a:sym typeface="Lustria"/>
              </a:rPr>
              <a:t>do complemento</a:t>
            </a:r>
            <a:endParaRPr b="0" baseline="30000" i="0" sz="1500" u="none" cap="none" strike="noStrike">
              <a:solidFill>
                <a:srgbClr val="000000"/>
              </a:solidFill>
              <a:latin typeface="Lustria"/>
              <a:ea typeface="Lustria"/>
              <a:cs typeface="Lustria"/>
              <a:sym typeface="Lustria"/>
            </a:endParaRPr>
          </a:p>
        </p:txBody>
      </p:sp>
      <p:sp>
        <p:nvSpPr>
          <p:cNvPr id="2469" name="Google Shape;2469;p49"/>
          <p:cNvSpPr txBox="1"/>
          <p:nvPr/>
        </p:nvSpPr>
        <p:spPr>
          <a:xfrm>
            <a:off x="9001745" y="1545919"/>
            <a:ext cx="1749296" cy="574173"/>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2"/>
              </a:buClr>
              <a:buSzPts val="1500"/>
              <a:buFont typeface="Lustria"/>
              <a:buNone/>
            </a:pPr>
            <a:r>
              <a:rPr b="1" i="0" lang="pt-BR" sz="1500" u="none" cap="none" strike="noStrike">
                <a:solidFill>
                  <a:schemeClr val="lt2"/>
                </a:solidFill>
                <a:latin typeface="Lustria"/>
                <a:ea typeface="Lustria"/>
                <a:cs typeface="Lustria"/>
                <a:sym typeface="Lustria"/>
              </a:rPr>
              <a:t>Hipertensão pulmonar</a:t>
            </a:r>
            <a:endParaRPr b="0" baseline="30000" i="0" sz="1500" u="none" cap="none" strike="noStrike">
              <a:solidFill>
                <a:srgbClr val="000000"/>
              </a:solidFill>
              <a:latin typeface="Lustria"/>
              <a:ea typeface="Lustria"/>
              <a:cs typeface="Lustria"/>
              <a:sym typeface="Lustria"/>
            </a:endParaRPr>
          </a:p>
        </p:txBody>
      </p:sp>
      <p:sp>
        <p:nvSpPr>
          <p:cNvPr id="2470" name="Google Shape;2470;p49"/>
          <p:cNvSpPr txBox="1"/>
          <p:nvPr/>
        </p:nvSpPr>
        <p:spPr>
          <a:xfrm>
            <a:off x="69224" y="6260428"/>
            <a:ext cx="10566400" cy="183896"/>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dk1"/>
              </a:buClr>
              <a:buSzPts val="700"/>
              <a:buFont typeface="Calibri"/>
              <a:buNone/>
            </a:pPr>
            <a:r>
              <a:t/>
            </a:r>
            <a:endParaRPr b="0" i="0" sz="700" u="none" cap="none" strike="noStrike">
              <a:solidFill>
                <a:srgbClr val="A6A6A6"/>
              </a:solidFill>
              <a:latin typeface="Arial"/>
              <a:ea typeface="Arial"/>
              <a:cs typeface="Arial"/>
              <a:sym typeface="Arial"/>
            </a:endParaRPr>
          </a:p>
        </p:txBody>
      </p:sp>
      <p:grpSp>
        <p:nvGrpSpPr>
          <p:cNvPr id="2471" name="Google Shape;2471;p49"/>
          <p:cNvGrpSpPr/>
          <p:nvPr/>
        </p:nvGrpSpPr>
        <p:grpSpPr>
          <a:xfrm>
            <a:off x="628465" y="2487475"/>
            <a:ext cx="2661490" cy="3284290"/>
            <a:chOff x="628465" y="2597441"/>
            <a:chExt cx="2661490" cy="3284290"/>
          </a:xfrm>
        </p:grpSpPr>
        <p:grpSp>
          <p:nvGrpSpPr>
            <p:cNvPr id="2472" name="Google Shape;2472;p49"/>
            <p:cNvGrpSpPr/>
            <p:nvPr/>
          </p:nvGrpSpPr>
          <p:grpSpPr>
            <a:xfrm>
              <a:off x="628465" y="2597441"/>
              <a:ext cx="2203499" cy="3284290"/>
              <a:chOff x="628465" y="2597441"/>
              <a:chExt cx="2203499" cy="3284290"/>
            </a:xfrm>
          </p:grpSpPr>
          <p:sp>
            <p:nvSpPr>
              <p:cNvPr id="2473" name="Google Shape;2473;p49"/>
              <p:cNvSpPr txBox="1"/>
              <p:nvPr/>
            </p:nvSpPr>
            <p:spPr>
              <a:xfrm>
                <a:off x="786761" y="5281397"/>
                <a:ext cx="1954957" cy="600334"/>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Complexo de ataque à membrana</a:t>
                </a:r>
                <a:endParaRPr/>
              </a:p>
            </p:txBody>
          </p:sp>
          <p:grpSp>
            <p:nvGrpSpPr>
              <p:cNvPr id="2474" name="Google Shape;2474;p49"/>
              <p:cNvGrpSpPr/>
              <p:nvPr/>
            </p:nvGrpSpPr>
            <p:grpSpPr>
              <a:xfrm>
                <a:off x="628465" y="2597441"/>
                <a:ext cx="2203499" cy="2626895"/>
                <a:chOff x="551077" y="2935192"/>
                <a:chExt cx="1813560" cy="2162030"/>
              </a:xfrm>
            </p:grpSpPr>
            <p:grpSp>
              <p:nvGrpSpPr>
                <p:cNvPr id="2475" name="Google Shape;2475;p49"/>
                <p:cNvGrpSpPr/>
                <p:nvPr/>
              </p:nvGrpSpPr>
              <p:grpSpPr>
                <a:xfrm>
                  <a:off x="551077" y="2935192"/>
                  <a:ext cx="1813560" cy="2162030"/>
                  <a:chOff x="2338217" y="8016449"/>
                  <a:chExt cx="1813560" cy="2162030"/>
                </a:xfrm>
              </p:grpSpPr>
              <p:pic>
                <p:nvPicPr>
                  <p:cNvPr descr="XIVIVO_5b.png" id="2476" name="Google Shape;2476;p49"/>
                  <p:cNvPicPr preferRelativeResize="0"/>
                  <p:nvPr/>
                </p:nvPicPr>
                <p:blipFill rotWithShape="1">
                  <a:blip r:embed="rId5">
                    <a:alphaModFix/>
                  </a:blip>
                  <a:srcRect b="0" l="0" r="0" t="0"/>
                  <a:stretch/>
                </p:blipFill>
                <p:spPr>
                  <a:xfrm>
                    <a:off x="2338217" y="8016449"/>
                    <a:ext cx="1813560" cy="1684019"/>
                  </a:xfrm>
                  <a:prstGeom prst="rect">
                    <a:avLst/>
                  </a:prstGeom>
                  <a:noFill/>
                  <a:ln>
                    <a:noFill/>
                  </a:ln>
                </p:spPr>
              </p:pic>
              <p:sp>
                <p:nvSpPr>
                  <p:cNvPr id="2477" name="Google Shape;2477;p49"/>
                  <p:cNvSpPr txBox="1"/>
                  <p:nvPr/>
                </p:nvSpPr>
                <p:spPr>
                  <a:xfrm>
                    <a:off x="2823296" y="9430643"/>
                    <a:ext cx="503999"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C5a</a:t>
                    </a:r>
                    <a:endParaRPr/>
                  </a:p>
                </p:txBody>
              </p:sp>
              <p:sp>
                <p:nvSpPr>
                  <p:cNvPr id="2478" name="Google Shape;2478;p49"/>
                  <p:cNvSpPr txBox="1"/>
                  <p:nvPr/>
                </p:nvSpPr>
                <p:spPr>
                  <a:xfrm>
                    <a:off x="3100446" y="8081583"/>
                    <a:ext cx="425134"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a:t>
                    </a:r>
                    <a:endParaRPr/>
                  </a:p>
                </p:txBody>
              </p:sp>
              <p:sp>
                <p:nvSpPr>
                  <p:cNvPr id="2479" name="Google Shape;2479;p49"/>
                  <p:cNvSpPr txBox="1"/>
                  <p:nvPr/>
                </p:nvSpPr>
                <p:spPr>
                  <a:xfrm>
                    <a:off x="3257435" y="8807052"/>
                    <a:ext cx="531333"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C3b</a:t>
                    </a:r>
                    <a:endParaRPr/>
                  </a:p>
                </p:txBody>
              </p:sp>
              <p:sp>
                <p:nvSpPr>
                  <p:cNvPr id="2480" name="Google Shape;2480;p49"/>
                  <p:cNvSpPr txBox="1"/>
                  <p:nvPr/>
                </p:nvSpPr>
                <p:spPr>
                  <a:xfrm>
                    <a:off x="2451825" y="8394515"/>
                    <a:ext cx="490371"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C3a</a:t>
                    </a:r>
                    <a:endParaRPr/>
                  </a:p>
                </p:txBody>
              </p:sp>
              <p:sp>
                <p:nvSpPr>
                  <p:cNvPr id="2481" name="Google Shape;2481;p49"/>
                  <p:cNvSpPr txBox="1"/>
                  <p:nvPr/>
                </p:nvSpPr>
                <p:spPr>
                  <a:xfrm>
                    <a:off x="3566236" y="8394515"/>
                    <a:ext cx="551035"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iC3b</a:t>
                    </a:r>
                    <a:endParaRPr/>
                  </a:p>
                </p:txBody>
              </p:sp>
              <p:sp>
                <p:nvSpPr>
                  <p:cNvPr id="2482" name="Google Shape;2482;p49"/>
                  <p:cNvSpPr txBox="1"/>
                  <p:nvPr/>
                </p:nvSpPr>
                <p:spPr>
                  <a:xfrm>
                    <a:off x="3441624" y="9092070"/>
                    <a:ext cx="531333"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a:t>
                    </a:r>
                    <a:endParaRPr/>
                  </a:p>
                </p:txBody>
              </p:sp>
              <p:sp>
                <p:nvSpPr>
                  <p:cNvPr id="2483" name="Google Shape;2483;p49"/>
                  <p:cNvSpPr txBox="1"/>
                  <p:nvPr/>
                </p:nvSpPr>
                <p:spPr>
                  <a:xfrm>
                    <a:off x="3350072" y="9430643"/>
                    <a:ext cx="653859" cy="25331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CF5D"/>
                      </a:buClr>
                      <a:buSzPts val="1400"/>
                      <a:buFont typeface="Calibri"/>
                      <a:buNone/>
                    </a:pPr>
                    <a:r>
                      <a:rPr b="1" i="0" lang="pt-BR" sz="1400" u="none" cap="none" strike="noStrike">
                        <a:solidFill>
                          <a:srgbClr val="FFCF5D"/>
                        </a:solidFill>
                        <a:latin typeface="Calibri"/>
                        <a:ea typeface="Calibri"/>
                        <a:cs typeface="Calibri"/>
                        <a:sym typeface="Calibri"/>
                      </a:rPr>
                      <a:t>C5b-9</a:t>
                    </a:r>
                    <a:endParaRPr/>
                  </a:p>
                </p:txBody>
              </p:sp>
              <p:pic>
                <p:nvPicPr>
                  <p:cNvPr id="2484" name="Google Shape;2484;p49"/>
                  <p:cNvPicPr preferRelativeResize="0"/>
                  <p:nvPr/>
                </p:nvPicPr>
                <p:blipFill rotWithShape="1">
                  <a:blip r:embed="rId6">
                    <a:alphaModFix/>
                  </a:blip>
                  <a:srcRect b="0" l="0" r="0" t="0"/>
                  <a:stretch/>
                </p:blipFill>
                <p:spPr>
                  <a:xfrm>
                    <a:off x="2955919" y="9670927"/>
                    <a:ext cx="669759" cy="507552"/>
                  </a:xfrm>
                  <a:prstGeom prst="ellipse">
                    <a:avLst/>
                  </a:prstGeom>
                  <a:noFill/>
                  <a:ln>
                    <a:noFill/>
                  </a:ln>
                  <a:effectLst>
                    <a:outerShdw blurRad="228600" rotWithShape="0" algn="tl" dir="2700000" dist="152400">
                      <a:srgbClr val="000000">
                        <a:alpha val="56862"/>
                      </a:srgbClr>
                    </a:outerShdw>
                  </a:effectLst>
                </p:spPr>
              </p:pic>
            </p:grpSp>
            <p:cxnSp>
              <p:nvCxnSpPr>
                <p:cNvPr id="2485" name="Google Shape;2485;p49"/>
                <p:cNvCxnSpPr/>
                <p:nvPr/>
              </p:nvCxnSpPr>
              <p:spPr>
                <a:xfrm flipH="1">
                  <a:off x="1103041" y="3480986"/>
                  <a:ext cx="154259" cy="154259"/>
                </a:xfrm>
                <a:prstGeom prst="straightConnector1">
                  <a:avLst/>
                </a:prstGeom>
                <a:noFill/>
                <a:ln cap="flat" cmpd="sng" w="9525">
                  <a:solidFill>
                    <a:schemeClr val="lt1"/>
                  </a:solidFill>
                  <a:prstDash val="solid"/>
                  <a:miter lim="800000"/>
                  <a:headEnd len="sm" w="sm" type="none"/>
                  <a:tailEnd len="sm" w="sm" type="triangle"/>
                </a:ln>
              </p:spPr>
            </p:cxnSp>
            <p:cxnSp>
              <p:nvCxnSpPr>
                <p:cNvPr id="2486" name="Google Shape;2486;p49"/>
                <p:cNvCxnSpPr/>
                <p:nvPr/>
              </p:nvCxnSpPr>
              <p:spPr>
                <a:xfrm>
                  <a:off x="1704609" y="3480986"/>
                  <a:ext cx="154259" cy="154259"/>
                </a:xfrm>
                <a:prstGeom prst="straightConnector1">
                  <a:avLst/>
                </a:prstGeom>
                <a:noFill/>
                <a:ln cap="flat" cmpd="sng" w="9525">
                  <a:solidFill>
                    <a:schemeClr val="lt1"/>
                  </a:solidFill>
                  <a:prstDash val="solid"/>
                  <a:miter lim="800000"/>
                  <a:headEnd len="sm" w="sm" type="none"/>
                  <a:tailEnd len="sm" w="sm" type="triangle"/>
                </a:ln>
              </p:spPr>
            </p:cxnSp>
            <p:cxnSp>
              <p:nvCxnSpPr>
                <p:cNvPr id="2487" name="Google Shape;2487;p49"/>
                <p:cNvCxnSpPr/>
                <p:nvPr/>
              </p:nvCxnSpPr>
              <p:spPr>
                <a:xfrm>
                  <a:off x="1486964" y="3491440"/>
                  <a:ext cx="0" cy="141424"/>
                </a:xfrm>
                <a:prstGeom prst="straightConnector1">
                  <a:avLst/>
                </a:prstGeom>
                <a:noFill/>
                <a:ln cap="flat" cmpd="sng" w="9525">
                  <a:solidFill>
                    <a:schemeClr val="lt1"/>
                  </a:solidFill>
                  <a:prstDash val="solid"/>
                  <a:miter lim="800000"/>
                  <a:headEnd len="sm" w="sm" type="none"/>
                  <a:tailEnd len="sm" w="sm" type="triangle"/>
                </a:ln>
              </p:spPr>
            </p:cxnSp>
            <p:cxnSp>
              <p:nvCxnSpPr>
                <p:cNvPr id="2488" name="Google Shape;2488;p49"/>
                <p:cNvCxnSpPr/>
                <p:nvPr/>
              </p:nvCxnSpPr>
              <p:spPr>
                <a:xfrm>
                  <a:off x="1486964" y="3872440"/>
                  <a:ext cx="0" cy="141424"/>
                </a:xfrm>
                <a:prstGeom prst="straightConnector1">
                  <a:avLst/>
                </a:prstGeom>
                <a:noFill/>
                <a:ln cap="flat" cmpd="sng" w="9525">
                  <a:solidFill>
                    <a:schemeClr val="lt1"/>
                  </a:solidFill>
                  <a:prstDash val="solid"/>
                  <a:miter lim="800000"/>
                  <a:headEnd len="sm" w="sm" type="none"/>
                  <a:tailEnd len="sm" w="sm" type="triangle"/>
                </a:ln>
              </p:spPr>
            </p:cxnSp>
            <p:cxnSp>
              <p:nvCxnSpPr>
                <p:cNvPr id="2489" name="Google Shape;2489;p49"/>
                <p:cNvCxnSpPr/>
                <p:nvPr/>
              </p:nvCxnSpPr>
              <p:spPr>
                <a:xfrm flipH="1">
                  <a:off x="1077926" y="4200325"/>
                  <a:ext cx="154259" cy="154259"/>
                </a:xfrm>
                <a:prstGeom prst="straightConnector1">
                  <a:avLst/>
                </a:prstGeom>
                <a:noFill/>
                <a:ln cap="flat" cmpd="sng" w="9525">
                  <a:solidFill>
                    <a:schemeClr val="lt1"/>
                  </a:solidFill>
                  <a:prstDash val="solid"/>
                  <a:miter lim="800000"/>
                  <a:headEnd len="sm" w="sm" type="none"/>
                  <a:tailEnd len="sm" w="sm" type="triangle"/>
                </a:ln>
              </p:spPr>
            </p:cxnSp>
            <p:cxnSp>
              <p:nvCxnSpPr>
                <p:cNvPr id="2490" name="Google Shape;2490;p49"/>
                <p:cNvCxnSpPr/>
                <p:nvPr/>
              </p:nvCxnSpPr>
              <p:spPr>
                <a:xfrm>
                  <a:off x="1681904" y="4200325"/>
                  <a:ext cx="154259" cy="154259"/>
                </a:xfrm>
                <a:prstGeom prst="straightConnector1">
                  <a:avLst/>
                </a:prstGeom>
                <a:noFill/>
                <a:ln cap="flat" cmpd="sng" w="9525">
                  <a:solidFill>
                    <a:srgbClr val="FFCF5D"/>
                  </a:solidFill>
                  <a:prstDash val="solid"/>
                  <a:miter lim="800000"/>
                  <a:headEnd len="sm" w="sm" type="none"/>
                  <a:tailEnd len="sm" w="sm" type="triangle"/>
                </a:ln>
              </p:spPr>
            </p:cxnSp>
            <p:cxnSp>
              <p:nvCxnSpPr>
                <p:cNvPr id="2491" name="Google Shape;2491;p49"/>
                <p:cNvCxnSpPr/>
                <p:nvPr/>
              </p:nvCxnSpPr>
              <p:spPr>
                <a:xfrm>
                  <a:off x="1486964" y="4314558"/>
                  <a:ext cx="0" cy="216036"/>
                </a:xfrm>
                <a:prstGeom prst="straightConnector1">
                  <a:avLst/>
                </a:prstGeom>
                <a:noFill/>
                <a:ln cap="flat" cmpd="sng" w="9525">
                  <a:solidFill>
                    <a:schemeClr val="lt1"/>
                  </a:solidFill>
                  <a:prstDash val="solid"/>
                  <a:miter lim="800000"/>
                  <a:headEnd len="sm" w="sm" type="none"/>
                  <a:tailEnd len="sm" w="sm" type="triangle"/>
                </a:ln>
              </p:spPr>
            </p:cxnSp>
          </p:grpSp>
        </p:grpSp>
        <p:cxnSp>
          <p:nvCxnSpPr>
            <p:cNvPr id="2492" name="Google Shape;2492;p49"/>
            <p:cNvCxnSpPr/>
            <p:nvPr/>
          </p:nvCxnSpPr>
          <p:spPr>
            <a:xfrm>
              <a:off x="2455281" y="4469593"/>
              <a:ext cx="834674" cy="0"/>
            </a:xfrm>
            <a:prstGeom prst="straightConnector1">
              <a:avLst/>
            </a:prstGeom>
            <a:noFill/>
            <a:ln cap="flat" cmpd="sng" w="9525">
              <a:solidFill>
                <a:srgbClr val="FFC000"/>
              </a:solidFill>
              <a:prstDash val="solid"/>
              <a:miter lim="800000"/>
              <a:headEnd len="sm" w="sm" type="none"/>
              <a:tailEnd len="sm" w="sm" type="triangle"/>
            </a:ln>
          </p:spPr>
        </p:cxnSp>
      </p:grpSp>
      <p:grpSp>
        <p:nvGrpSpPr>
          <p:cNvPr id="2493" name="Google Shape;2493;p49"/>
          <p:cNvGrpSpPr/>
          <p:nvPr/>
        </p:nvGrpSpPr>
        <p:grpSpPr>
          <a:xfrm>
            <a:off x="3525485" y="3426552"/>
            <a:ext cx="6304555" cy="1783274"/>
            <a:chOff x="3525485" y="3536518"/>
            <a:chExt cx="6304555" cy="1783274"/>
          </a:xfrm>
        </p:grpSpPr>
        <p:sp>
          <p:nvSpPr>
            <p:cNvPr id="2494" name="Google Shape;2494;p49"/>
            <p:cNvSpPr txBox="1"/>
            <p:nvPr/>
          </p:nvSpPr>
          <p:spPr>
            <a:xfrm>
              <a:off x="6224323" y="4016413"/>
              <a:ext cx="1636499" cy="366488"/>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Depleção </a:t>
              </a:r>
              <a:r>
                <a:rPr b="1" lang="pt-BR" sz="1400">
                  <a:solidFill>
                    <a:srgbClr val="FFFFFF"/>
                  </a:solidFill>
                  <a:latin typeface="Calibri"/>
                  <a:ea typeface="Calibri"/>
                  <a:cs typeface="Calibri"/>
                  <a:sym typeface="Calibri"/>
                </a:rPr>
                <a:t>ON</a:t>
              </a:r>
              <a:endParaRPr b="1" i="0" sz="1400" u="none" cap="none" strike="noStrike">
                <a:solidFill>
                  <a:srgbClr val="FFFFFF"/>
                </a:solidFill>
                <a:latin typeface="Calibri"/>
                <a:ea typeface="Calibri"/>
                <a:cs typeface="Calibri"/>
                <a:sym typeface="Calibri"/>
              </a:endParaRPr>
            </a:p>
          </p:txBody>
        </p:sp>
        <p:sp>
          <p:nvSpPr>
            <p:cNvPr id="2495" name="Google Shape;2495;p49"/>
            <p:cNvSpPr txBox="1"/>
            <p:nvPr/>
          </p:nvSpPr>
          <p:spPr>
            <a:xfrm>
              <a:off x="5284355" y="4016413"/>
              <a:ext cx="1636499" cy="366488"/>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Hb livre</a:t>
              </a:r>
              <a:endParaRPr/>
            </a:p>
          </p:txBody>
        </p:sp>
        <p:pic>
          <p:nvPicPr>
            <p:cNvPr descr="XIVIVO_Lysis.png" id="2496" name="Google Shape;2496;p49"/>
            <p:cNvPicPr preferRelativeResize="0"/>
            <p:nvPr/>
          </p:nvPicPr>
          <p:blipFill rotWithShape="1">
            <a:blip r:embed="rId7">
              <a:alphaModFix/>
            </a:blip>
            <a:srcRect b="0" l="0" r="0" t="0"/>
            <a:stretch/>
          </p:blipFill>
          <p:spPr>
            <a:xfrm>
              <a:off x="3535728" y="4060841"/>
              <a:ext cx="524112" cy="1134658"/>
            </a:xfrm>
            <a:prstGeom prst="rect">
              <a:avLst/>
            </a:prstGeom>
            <a:noFill/>
            <a:ln>
              <a:noFill/>
            </a:ln>
          </p:spPr>
        </p:pic>
        <p:pic>
          <p:nvPicPr>
            <p:cNvPr descr="XIVIVO_Lysis.png" id="2497" name="Google Shape;2497;p49"/>
            <p:cNvPicPr preferRelativeResize="0"/>
            <p:nvPr/>
          </p:nvPicPr>
          <p:blipFill rotWithShape="1">
            <a:blip r:embed="rId8">
              <a:alphaModFix/>
            </a:blip>
            <a:srcRect b="0" l="0" r="0" t="0"/>
            <a:stretch/>
          </p:blipFill>
          <p:spPr>
            <a:xfrm>
              <a:off x="4143328" y="3800948"/>
              <a:ext cx="737969" cy="886716"/>
            </a:xfrm>
            <a:prstGeom prst="rect">
              <a:avLst/>
            </a:prstGeom>
            <a:noFill/>
            <a:ln>
              <a:noFill/>
            </a:ln>
          </p:spPr>
        </p:pic>
        <p:sp>
          <p:nvSpPr>
            <p:cNvPr id="2498" name="Google Shape;2498;p49"/>
            <p:cNvSpPr txBox="1"/>
            <p:nvPr/>
          </p:nvSpPr>
          <p:spPr>
            <a:xfrm>
              <a:off x="3525485" y="4913917"/>
              <a:ext cx="766205"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C5b-9</a:t>
              </a:r>
              <a:endParaRPr/>
            </a:p>
          </p:txBody>
        </p:sp>
        <p:sp>
          <p:nvSpPr>
            <p:cNvPr id="2499" name="Google Shape;2499;p49"/>
            <p:cNvSpPr txBox="1"/>
            <p:nvPr/>
          </p:nvSpPr>
          <p:spPr>
            <a:xfrm>
              <a:off x="4387848" y="4379887"/>
              <a:ext cx="877736"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Hemólise</a:t>
              </a:r>
              <a:endParaRPr b="1" i="0" sz="1400" u="none" cap="none" strike="noStrike">
                <a:solidFill>
                  <a:srgbClr val="FFFFFF"/>
                </a:solidFill>
                <a:latin typeface="Calibri"/>
                <a:ea typeface="Calibri"/>
                <a:cs typeface="Calibri"/>
                <a:sym typeface="Calibri"/>
              </a:endParaRPr>
            </a:p>
          </p:txBody>
        </p:sp>
        <p:cxnSp>
          <p:nvCxnSpPr>
            <p:cNvPr id="2500" name="Google Shape;2500;p49"/>
            <p:cNvCxnSpPr/>
            <p:nvPr/>
          </p:nvCxnSpPr>
          <p:spPr>
            <a:xfrm>
              <a:off x="4806334" y="4185775"/>
              <a:ext cx="427839" cy="0"/>
            </a:xfrm>
            <a:prstGeom prst="straightConnector1">
              <a:avLst/>
            </a:prstGeom>
            <a:noFill/>
            <a:ln cap="flat" cmpd="sng" w="9525">
              <a:solidFill>
                <a:schemeClr val="lt1"/>
              </a:solidFill>
              <a:prstDash val="solid"/>
              <a:miter lim="800000"/>
              <a:headEnd len="sm" w="sm" type="none"/>
              <a:tailEnd len="sm" w="sm" type="triangle"/>
            </a:ln>
          </p:spPr>
        </p:cxnSp>
        <p:cxnSp>
          <p:nvCxnSpPr>
            <p:cNvPr id="2501" name="Google Shape;2501;p49"/>
            <p:cNvCxnSpPr/>
            <p:nvPr/>
          </p:nvCxnSpPr>
          <p:spPr>
            <a:xfrm>
              <a:off x="6010404" y="4185775"/>
              <a:ext cx="427839" cy="0"/>
            </a:xfrm>
            <a:prstGeom prst="straightConnector1">
              <a:avLst/>
            </a:prstGeom>
            <a:noFill/>
            <a:ln cap="flat" cmpd="sng" w="9525">
              <a:solidFill>
                <a:schemeClr val="lt1"/>
              </a:solidFill>
              <a:prstDash val="solid"/>
              <a:miter lim="800000"/>
              <a:headEnd len="sm" w="sm" type="none"/>
              <a:tailEnd len="sm" w="sm" type="triangle"/>
            </a:ln>
          </p:spPr>
        </p:cxnSp>
        <p:cxnSp>
          <p:nvCxnSpPr>
            <p:cNvPr id="2502" name="Google Shape;2502;p49"/>
            <p:cNvCxnSpPr/>
            <p:nvPr/>
          </p:nvCxnSpPr>
          <p:spPr>
            <a:xfrm>
              <a:off x="7695723" y="4185775"/>
              <a:ext cx="427839" cy="0"/>
            </a:xfrm>
            <a:prstGeom prst="straightConnector1">
              <a:avLst/>
            </a:prstGeom>
            <a:noFill/>
            <a:ln cap="flat" cmpd="sng" w="9525">
              <a:solidFill>
                <a:schemeClr val="lt1"/>
              </a:solidFill>
              <a:prstDash val="solid"/>
              <a:miter lim="800000"/>
              <a:headEnd len="sm" w="sm" type="none"/>
              <a:tailEnd len="sm" w="sm" type="triangle"/>
            </a:ln>
          </p:spPr>
        </p:cxnSp>
        <p:sp>
          <p:nvSpPr>
            <p:cNvPr id="2503" name="Google Shape;2503;p49"/>
            <p:cNvSpPr txBox="1"/>
            <p:nvPr/>
          </p:nvSpPr>
          <p:spPr>
            <a:xfrm>
              <a:off x="8193540" y="3536518"/>
              <a:ext cx="1175527" cy="915870"/>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Regulação prejudicada do tônus muscular liso</a:t>
              </a:r>
              <a:endParaRPr/>
            </a:p>
          </p:txBody>
        </p:sp>
        <p:cxnSp>
          <p:nvCxnSpPr>
            <p:cNvPr id="2504" name="Google Shape;2504;p49"/>
            <p:cNvCxnSpPr/>
            <p:nvPr/>
          </p:nvCxnSpPr>
          <p:spPr>
            <a:xfrm>
              <a:off x="8309382" y="4380019"/>
              <a:ext cx="0" cy="308095"/>
            </a:xfrm>
            <a:prstGeom prst="straightConnector1">
              <a:avLst/>
            </a:prstGeom>
            <a:noFill/>
            <a:ln cap="flat" cmpd="sng" w="9525">
              <a:solidFill>
                <a:schemeClr val="lt1"/>
              </a:solidFill>
              <a:prstDash val="solid"/>
              <a:miter lim="800000"/>
              <a:headEnd len="sm" w="sm" type="none"/>
              <a:tailEnd len="sm" w="sm" type="triangle"/>
            </a:ln>
          </p:spPr>
        </p:cxnSp>
        <p:sp>
          <p:nvSpPr>
            <p:cNvPr id="2505" name="Google Shape;2505;p49"/>
            <p:cNvSpPr txBox="1"/>
            <p:nvPr/>
          </p:nvSpPr>
          <p:spPr>
            <a:xfrm>
              <a:off x="8193541" y="4770177"/>
              <a:ext cx="1636499" cy="549615"/>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Constrição </a:t>
              </a:r>
              <a:br>
                <a:rPr b="1" i="0" lang="pt-BR" sz="1400" u="none" cap="none" strike="noStrike">
                  <a:solidFill>
                    <a:srgbClr val="FFFFFF"/>
                  </a:solidFill>
                  <a:latin typeface="Calibri"/>
                  <a:ea typeface="Calibri"/>
                  <a:cs typeface="Calibri"/>
                  <a:sym typeface="Calibri"/>
                </a:rPr>
              </a:br>
              <a:r>
                <a:rPr b="1" i="0" lang="pt-BR" sz="1400" u="none" cap="none" strike="noStrike">
                  <a:solidFill>
                    <a:srgbClr val="FFFFFF"/>
                  </a:solidFill>
                  <a:latin typeface="Calibri"/>
                  <a:ea typeface="Calibri"/>
                  <a:cs typeface="Calibri"/>
                  <a:sym typeface="Calibri"/>
                </a:rPr>
                <a:t>muscular</a:t>
              </a:r>
              <a:endParaRPr/>
            </a:p>
          </p:txBody>
        </p:sp>
      </p:grpSp>
      <p:grpSp>
        <p:nvGrpSpPr>
          <p:cNvPr id="2506" name="Google Shape;2506;p49"/>
          <p:cNvGrpSpPr/>
          <p:nvPr/>
        </p:nvGrpSpPr>
        <p:grpSpPr>
          <a:xfrm>
            <a:off x="9571871" y="2391520"/>
            <a:ext cx="1836113" cy="3389956"/>
            <a:chOff x="9571871" y="2501486"/>
            <a:chExt cx="1836113" cy="3389956"/>
          </a:xfrm>
        </p:grpSpPr>
        <p:pic>
          <p:nvPicPr>
            <p:cNvPr descr="ALSO10129694_PulmEmbFig_HR.tiff" id="2507" name="Google Shape;2507;p49"/>
            <p:cNvPicPr preferRelativeResize="0"/>
            <p:nvPr/>
          </p:nvPicPr>
          <p:blipFill rotWithShape="1">
            <a:blip r:embed="rId9">
              <a:alphaModFix/>
            </a:blip>
            <a:srcRect b="0" l="0" r="0" t="0"/>
            <a:stretch/>
          </p:blipFill>
          <p:spPr>
            <a:xfrm>
              <a:off x="9734007" y="3115117"/>
              <a:ext cx="1673977" cy="2290323"/>
            </a:xfrm>
            <a:prstGeom prst="round1Rect">
              <a:avLst>
                <a:gd fmla="val 0" name="adj"/>
              </a:avLst>
            </a:prstGeom>
            <a:noFill/>
            <a:ln cap="sq" cmpd="sng" w="127000">
              <a:solidFill>
                <a:schemeClr val="lt1">
                  <a:alpha val="29803"/>
                </a:schemeClr>
              </a:solidFill>
              <a:prstDash val="solid"/>
              <a:miter lim="800000"/>
              <a:headEnd len="sm" w="sm" type="none"/>
              <a:tailEnd len="sm" w="sm" type="none"/>
            </a:ln>
            <a:effectLst>
              <a:outerShdw blurRad="203200" rotWithShape="0" algn="tl" dir="2700000" dist="152400">
                <a:srgbClr val="000000">
                  <a:alpha val="40000"/>
                </a:srgbClr>
              </a:outerShdw>
            </a:effectLst>
          </p:spPr>
        </p:pic>
        <p:sp>
          <p:nvSpPr>
            <p:cNvPr id="2508" name="Google Shape;2508;p49"/>
            <p:cNvSpPr txBox="1"/>
            <p:nvPr/>
          </p:nvSpPr>
          <p:spPr>
            <a:xfrm>
              <a:off x="10030959" y="2501486"/>
              <a:ext cx="1080072" cy="391046"/>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1600"/>
                <a:buFont typeface="Lustria"/>
                <a:buNone/>
              </a:pPr>
              <a:r>
                <a:rPr b="1" i="0" lang="pt-BR" sz="1600" u="none" cap="none" strike="noStrike">
                  <a:solidFill>
                    <a:srgbClr val="FFFFFF"/>
                  </a:solidFill>
                  <a:latin typeface="Lustria"/>
                  <a:ea typeface="Lustria"/>
                  <a:cs typeface="Lustria"/>
                  <a:sym typeface="Lustria"/>
                </a:rPr>
                <a:t>Dispneia</a:t>
              </a:r>
              <a:endParaRPr b="1" i="0" sz="1400" u="none" cap="none" strike="noStrike">
                <a:solidFill>
                  <a:srgbClr val="FFFFFF"/>
                </a:solidFill>
                <a:latin typeface="Lustria"/>
                <a:ea typeface="Lustria"/>
                <a:cs typeface="Lustria"/>
                <a:sym typeface="Lustria"/>
              </a:endParaRPr>
            </a:p>
          </p:txBody>
        </p:sp>
        <p:sp>
          <p:nvSpPr>
            <p:cNvPr id="2509" name="Google Shape;2509;p49"/>
            <p:cNvSpPr txBox="1"/>
            <p:nvPr/>
          </p:nvSpPr>
          <p:spPr>
            <a:xfrm>
              <a:off x="9571871" y="5499434"/>
              <a:ext cx="1603992" cy="392008"/>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FFFFFF"/>
                </a:buClr>
                <a:buSzPts val="800"/>
                <a:buFont typeface="Calibri"/>
                <a:buNone/>
              </a:pPr>
              <a:r>
                <a:rPr b="0" i="0" lang="pt-BR" sz="800" u="none" cap="none" strike="noStrike">
                  <a:solidFill>
                    <a:srgbClr val="FFFFFF"/>
                  </a:solidFill>
                  <a:latin typeface="Calibri"/>
                  <a:ea typeface="Calibri"/>
                  <a:cs typeface="Calibri"/>
                  <a:sym typeface="Calibri"/>
                </a:rPr>
                <a:t>Figura adaptada de  Hill A, et al. Br J Haematol. 2012;158(3):409-414.</a:t>
              </a:r>
              <a:endParaRPr/>
            </a:p>
          </p:txBody>
        </p:sp>
      </p:grpSp>
      <p:grpSp>
        <p:nvGrpSpPr>
          <p:cNvPr id="2510" name="Google Shape;2510;p49"/>
          <p:cNvGrpSpPr/>
          <p:nvPr/>
        </p:nvGrpSpPr>
        <p:grpSpPr>
          <a:xfrm>
            <a:off x="3189138" y="1565594"/>
            <a:ext cx="4362450" cy="980241"/>
            <a:chOff x="3189138" y="1675560"/>
            <a:chExt cx="4362450" cy="3848940"/>
          </a:xfrm>
        </p:grpSpPr>
        <p:cxnSp>
          <p:nvCxnSpPr>
            <p:cNvPr id="2511" name="Google Shape;2511;p49"/>
            <p:cNvCxnSpPr/>
            <p:nvPr/>
          </p:nvCxnSpPr>
          <p:spPr>
            <a:xfrm>
              <a:off x="3189138" y="1675560"/>
              <a:ext cx="0" cy="3848940"/>
            </a:xfrm>
            <a:prstGeom prst="straightConnector1">
              <a:avLst/>
            </a:prstGeom>
            <a:noFill/>
            <a:ln cap="flat" cmpd="sng" w="9525">
              <a:solidFill>
                <a:srgbClr val="D8D8D8"/>
              </a:solidFill>
              <a:prstDash val="solid"/>
              <a:miter lim="800000"/>
              <a:headEnd len="sm" w="sm" type="none"/>
              <a:tailEnd len="sm" w="sm" type="none"/>
            </a:ln>
          </p:spPr>
        </p:cxnSp>
        <p:cxnSp>
          <p:nvCxnSpPr>
            <p:cNvPr id="2512" name="Google Shape;2512;p49"/>
            <p:cNvCxnSpPr/>
            <p:nvPr/>
          </p:nvCxnSpPr>
          <p:spPr>
            <a:xfrm>
              <a:off x="7551588" y="1675560"/>
              <a:ext cx="0" cy="3848940"/>
            </a:xfrm>
            <a:prstGeom prst="straightConnector1">
              <a:avLst/>
            </a:prstGeom>
            <a:noFill/>
            <a:ln cap="flat" cmpd="sng" w="9525">
              <a:solidFill>
                <a:srgbClr val="D8D8D8"/>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463"/>
                                        </p:tgtEl>
                                        <p:attrNameLst>
                                          <p:attrName>style.visibility</p:attrName>
                                        </p:attrNameLst>
                                      </p:cBhvr>
                                      <p:to>
                                        <p:strVal val="visible"/>
                                      </p:to>
                                    </p:set>
                                    <p:animEffect filter="fade" transition="in">
                                      <p:cBhvr>
                                        <p:cTn dur="750"/>
                                        <p:tgtEl>
                                          <p:spTgt spid="2463"/>
                                        </p:tgtEl>
                                      </p:cBhvr>
                                    </p:animEffect>
                                  </p:childTnLst>
                                </p:cTn>
                              </p:par>
                            </p:childTnLst>
                          </p:cTn>
                        </p:par>
                        <p:par>
                          <p:cTn fill="hold">
                            <p:stCondLst>
                              <p:cond delay="750"/>
                            </p:stCondLst>
                            <p:childTnLst>
                              <p:par>
                                <p:cTn fill="hold" nodeType="afterEffect" presetClass="entr" presetID="10" presetSubtype="0">
                                  <p:stCondLst>
                                    <p:cond delay="0"/>
                                  </p:stCondLst>
                                  <p:childTnLst>
                                    <p:set>
                                      <p:cBhvr>
                                        <p:cTn dur="1" fill="hold">
                                          <p:stCondLst>
                                            <p:cond delay="0"/>
                                          </p:stCondLst>
                                        </p:cTn>
                                        <p:tgtEl>
                                          <p:spTgt spid="2464"/>
                                        </p:tgtEl>
                                        <p:attrNameLst>
                                          <p:attrName>style.visibility</p:attrName>
                                        </p:attrNameLst>
                                      </p:cBhvr>
                                      <p:to>
                                        <p:strVal val="visible"/>
                                      </p:to>
                                    </p:set>
                                    <p:animEffect filter="fade" transition="in">
                                      <p:cBhvr>
                                        <p:cTn dur="1250"/>
                                        <p:tgtEl>
                                          <p:spTgt spid="2464"/>
                                        </p:tgtEl>
                                      </p:cBhvr>
                                    </p:animEffect>
                                  </p:childTnLst>
                                </p:cTn>
                              </p:par>
                              <p:par>
                                <p:cTn fill="hold" nodeType="withEffect" presetClass="entr" presetID="10" presetSubtype="0">
                                  <p:stCondLst>
                                    <p:cond delay="0"/>
                                  </p:stCondLst>
                                  <p:childTnLst>
                                    <p:set>
                                      <p:cBhvr>
                                        <p:cTn dur="1" fill="hold">
                                          <p:stCondLst>
                                            <p:cond delay="0"/>
                                          </p:stCondLst>
                                        </p:cTn>
                                        <p:tgtEl>
                                          <p:spTgt spid="2466"/>
                                        </p:tgtEl>
                                        <p:attrNameLst>
                                          <p:attrName>style.visibility</p:attrName>
                                        </p:attrNameLst>
                                      </p:cBhvr>
                                      <p:to>
                                        <p:strVal val="visible"/>
                                      </p:to>
                                    </p:set>
                                    <p:animEffect filter="fade" transition="in">
                                      <p:cBhvr>
                                        <p:cTn dur="500"/>
                                        <p:tgtEl>
                                          <p:spTgt spid="2466"/>
                                        </p:tgtEl>
                                      </p:cBhvr>
                                    </p:animEffect>
                                  </p:childTnLst>
                                </p:cTn>
                              </p:par>
                              <p:par>
                                <p:cTn fill="hold" nodeType="withEffect" presetClass="entr" presetID="10" presetSubtype="0">
                                  <p:stCondLst>
                                    <p:cond delay="250"/>
                                  </p:stCondLst>
                                  <p:childTnLst>
                                    <p:set>
                                      <p:cBhvr>
                                        <p:cTn dur="1" fill="hold">
                                          <p:stCondLst>
                                            <p:cond delay="0"/>
                                          </p:stCondLst>
                                        </p:cTn>
                                        <p:tgtEl>
                                          <p:spTgt spid="2465"/>
                                        </p:tgtEl>
                                        <p:attrNameLst>
                                          <p:attrName>style.visibility</p:attrName>
                                        </p:attrNameLst>
                                      </p:cBhvr>
                                      <p:to>
                                        <p:strVal val="visible"/>
                                      </p:to>
                                    </p:set>
                                    <p:animEffect filter="fade" transition="in">
                                      <p:cBhvr>
                                        <p:cTn dur="500"/>
                                        <p:tgtEl>
                                          <p:spTgt spid="2465"/>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2467"/>
                                        </p:tgtEl>
                                        <p:attrNameLst>
                                          <p:attrName>style.visibility</p:attrName>
                                        </p:attrNameLst>
                                      </p:cBhvr>
                                      <p:to>
                                        <p:strVal val="visible"/>
                                      </p:to>
                                    </p:set>
                                    <p:animEffect filter="fade" transition="in">
                                      <p:cBhvr>
                                        <p:cTn dur="500"/>
                                        <p:tgtEl>
                                          <p:spTgt spid="2467"/>
                                        </p:tgtEl>
                                      </p:cBhvr>
                                    </p:animEffect>
                                  </p:childTnLst>
                                </p:cTn>
                              </p:par>
                              <p:par>
                                <p:cTn fill="hold" nodeType="withEffect" presetClass="entr" presetID="10" presetSubtype="0">
                                  <p:stCondLst>
                                    <p:cond delay="0"/>
                                  </p:stCondLst>
                                  <p:childTnLst>
                                    <p:set>
                                      <p:cBhvr>
                                        <p:cTn dur="1" fill="hold">
                                          <p:stCondLst>
                                            <p:cond delay="0"/>
                                          </p:stCondLst>
                                        </p:cTn>
                                        <p:tgtEl>
                                          <p:spTgt spid="2510"/>
                                        </p:tgtEl>
                                        <p:attrNameLst>
                                          <p:attrName>style.visibility</p:attrName>
                                        </p:attrNameLst>
                                      </p:cBhvr>
                                      <p:to>
                                        <p:strVal val="visible"/>
                                      </p:to>
                                    </p:set>
                                    <p:animEffect filter="fade" transition="in">
                                      <p:cBhvr>
                                        <p:cTn dur="500"/>
                                        <p:tgtEl>
                                          <p:spTgt spid="2510"/>
                                        </p:tgtEl>
                                      </p:cBhvr>
                                    </p:animEffect>
                                  </p:childTnLst>
                                </p:cTn>
                              </p:par>
                              <p:par>
                                <p:cTn fill="hold" nodeType="withEffect" presetClass="entr" presetID="10" presetSubtype="0">
                                  <p:stCondLst>
                                    <p:cond delay="250"/>
                                  </p:stCondLst>
                                  <p:childTnLst>
                                    <p:set>
                                      <p:cBhvr>
                                        <p:cTn dur="1" fill="hold">
                                          <p:stCondLst>
                                            <p:cond delay="0"/>
                                          </p:stCondLst>
                                        </p:cTn>
                                        <p:tgtEl>
                                          <p:spTgt spid="2468"/>
                                        </p:tgtEl>
                                        <p:attrNameLst>
                                          <p:attrName>style.visibility</p:attrName>
                                        </p:attrNameLst>
                                      </p:cBhvr>
                                      <p:to>
                                        <p:strVal val="visible"/>
                                      </p:to>
                                    </p:set>
                                    <p:animEffect filter="fade" transition="in">
                                      <p:cBhvr>
                                        <p:cTn dur="500"/>
                                        <p:tgtEl>
                                          <p:spTgt spid="2468"/>
                                        </p:tgtEl>
                                      </p:cBhvr>
                                    </p:animEffect>
                                  </p:childTnLst>
                                </p:cTn>
                              </p:par>
                              <p:par>
                                <p:cTn fill="hold" nodeType="withEffect" presetClass="entr" presetID="10" presetSubtype="0">
                                  <p:stCondLst>
                                    <p:cond delay="250"/>
                                  </p:stCondLst>
                                  <p:childTnLst>
                                    <p:set>
                                      <p:cBhvr>
                                        <p:cTn dur="1" fill="hold">
                                          <p:stCondLst>
                                            <p:cond delay="0"/>
                                          </p:stCondLst>
                                        </p:cTn>
                                        <p:tgtEl>
                                          <p:spTgt spid="2469"/>
                                        </p:tgtEl>
                                        <p:attrNameLst>
                                          <p:attrName>style.visibility</p:attrName>
                                        </p:attrNameLst>
                                      </p:cBhvr>
                                      <p:to>
                                        <p:strVal val="visible"/>
                                      </p:to>
                                    </p:set>
                                    <p:animEffect filter="fade" transition="in">
                                      <p:cBhvr>
                                        <p:cTn dur="500"/>
                                        <p:tgtEl>
                                          <p:spTgt spid="2469"/>
                                        </p:tgtEl>
                                      </p:cBhvr>
                                    </p:animEffect>
                                  </p:childTnLst>
                                </p:cTn>
                              </p:par>
                              <p:par>
                                <p:cTn fill="hold" nodeType="withEffect" presetClass="entr" presetID="10" presetSubtype="0">
                                  <p:stCondLst>
                                    <p:cond delay="0"/>
                                  </p:stCondLst>
                                  <p:childTnLst>
                                    <p:set>
                                      <p:cBhvr>
                                        <p:cTn dur="1" fill="hold">
                                          <p:stCondLst>
                                            <p:cond delay="0"/>
                                          </p:stCondLst>
                                        </p:cTn>
                                        <p:tgtEl>
                                          <p:spTgt spid="2470"/>
                                        </p:tgtEl>
                                        <p:attrNameLst>
                                          <p:attrName>style.visibility</p:attrName>
                                        </p:attrNameLst>
                                      </p:cBhvr>
                                      <p:to>
                                        <p:strVal val="visible"/>
                                      </p:to>
                                    </p:set>
                                    <p:animEffect filter="fade" transition="in">
                                      <p:cBhvr>
                                        <p:cTn dur="500"/>
                                        <p:tgtEl>
                                          <p:spTgt spid="2470"/>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2471"/>
                                        </p:tgtEl>
                                        <p:attrNameLst>
                                          <p:attrName>style.visibility</p:attrName>
                                        </p:attrNameLst>
                                      </p:cBhvr>
                                      <p:to>
                                        <p:strVal val="visible"/>
                                      </p:to>
                                    </p:set>
                                    <p:animEffect filter="fade" transition="in">
                                      <p:cBhvr>
                                        <p:cTn dur="500"/>
                                        <p:tgtEl>
                                          <p:spTgt spid="2471"/>
                                        </p:tgtEl>
                                      </p:cBhvr>
                                    </p:animEffect>
                                  </p:childTnLst>
                                </p:cTn>
                              </p:par>
                              <p:par>
                                <p:cTn fill="hold" nodeType="withEffect" presetClass="entr" presetID="10" presetSubtype="0">
                                  <p:stCondLst>
                                    <p:cond delay="250"/>
                                  </p:stCondLst>
                                  <p:childTnLst>
                                    <p:set>
                                      <p:cBhvr>
                                        <p:cTn dur="1" fill="hold">
                                          <p:stCondLst>
                                            <p:cond delay="0"/>
                                          </p:stCondLst>
                                        </p:cTn>
                                        <p:tgtEl>
                                          <p:spTgt spid="2493"/>
                                        </p:tgtEl>
                                        <p:attrNameLst>
                                          <p:attrName>style.visibility</p:attrName>
                                        </p:attrNameLst>
                                      </p:cBhvr>
                                      <p:to>
                                        <p:strVal val="visible"/>
                                      </p:to>
                                    </p:set>
                                    <p:animEffect filter="fade" transition="in">
                                      <p:cBhvr>
                                        <p:cTn dur="750"/>
                                        <p:tgtEl>
                                          <p:spTgt spid="2493"/>
                                        </p:tgtEl>
                                      </p:cBhvr>
                                    </p:animEffect>
                                  </p:childTnLst>
                                </p:cTn>
                              </p:par>
                              <p:par>
                                <p:cTn fill="hold" nodeType="withEffect" presetClass="entr" presetID="10" presetSubtype="0">
                                  <p:stCondLst>
                                    <p:cond delay="250"/>
                                  </p:stCondLst>
                                  <p:childTnLst>
                                    <p:set>
                                      <p:cBhvr>
                                        <p:cTn dur="1" fill="hold">
                                          <p:stCondLst>
                                            <p:cond delay="0"/>
                                          </p:stCondLst>
                                        </p:cTn>
                                        <p:tgtEl>
                                          <p:spTgt spid="2506"/>
                                        </p:tgtEl>
                                        <p:attrNameLst>
                                          <p:attrName>style.visibility</p:attrName>
                                        </p:attrNameLst>
                                      </p:cBhvr>
                                      <p:to>
                                        <p:strVal val="visible"/>
                                      </p:to>
                                    </p:set>
                                    <p:animEffect filter="fade" transition="in">
                                      <p:cBhvr>
                                        <p:cTn dur="750"/>
                                        <p:tgtEl>
                                          <p:spTgt spid="250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 name="Shape 182"/>
        <p:cNvGrpSpPr/>
        <p:nvPr/>
      </p:nvGrpSpPr>
      <p:grpSpPr>
        <a:xfrm>
          <a:off x="0" y="0"/>
          <a:ext cx="0" cy="0"/>
          <a:chOff x="0" y="0"/>
          <a:chExt cx="0" cy="0"/>
        </a:xfrm>
      </p:grpSpPr>
      <p:sp>
        <p:nvSpPr>
          <p:cNvPr id="183" name="Google Shape;183;p5"/>
          <p:cNvSpPr/>
          <p:nvPr/>
        </p:nvSpPr>
        <p:spPr>
          <a:xfrm>
            <a:off x="356515" y="3751042"/>
            <a:ext cx="11427498" cy="2452153"/>
          </a:xfrm>
          <a:prstGeom prst="roundRect">
            <a:avLst>
              <a:gd fmla="val 0" name="adj"/>
            </a:avLst>
          </a:prstGeom>
          <a:gradFill>
            <a:gsLst>
              <a:gs pos="0">
                <a:schemeClr val="accent1"/>
              </a:gs>
              <a:gs pos="100000">
                <a:srgbClr val="C00000"/>
              </a:gs>
            </a:gsLst>
            <a:lin ang="27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84" name="Google Shape;184;p5"/>
          <p:cNvSpPr/>
          <p:nvPr/>
        </p:nvSpPr>
        <p:spPr>
          <a:xfrm>
            <a:off x="3277747" y="5531746"/>
            <a:ext cx="5636505" cy="468000"/>
          </a:xfrm>
          <a:prstGeom prst="roundRect">
            <a:avLst>
              <a:gd fmla="val 0" name="adj"/>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b="1" sz="1800">
              <a:solidFill>
                <a:schemeClr val="lt1"/>
              </a:solidFill>
              <a:latin typeface="Lustria"/>
              <a:ea typeface="Lustria"/>
              <a:cs typeface="Lustria"/>
              <a:sym typeface="Lustria"/>
            </a:endParaRPr>
          </a:p>
        </p:txBody>
      </p:sp>
      <p:sp>
        <p:nvSpPr>
          <p:cNvPr id="185" name="Google Shape;185;p5"/>
          <p:cNvSpPr txBox="1"/>
          <p:nvPr>
            <p:ph idx="1" type="body"/>
          </p:nvPr>
        </p:nvSpPr>
        <p:spPr>
          <a:xfrm>
            <a:off x="407989" y="6200775"/>
            <a:ext cx="900017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FLAER = aerolisina fluorescente; DHL = desidrogenase láctica; SMD = síndrome mielodisplásica; TVM = trombose venosa mesentérica.</a:t>
            </a:r>
            <a:endParaRPr/>
          </a:p>
          <a:p>
            <a:pPr indent="0" lvl="0" marL="0" rtl="0" algn="l">
              <a:lnSpc>
                <a:spcPct val="90000"/>
              </a:lnSpc>
              <a:spcBef>
                <a:spcPts val="300"/>
              </a:spcBef>
              <a:spcAft>
                <a:spcPts val="0"/>
              </a:spcAft>
              <a:buClr>
                <a:schemeClr val="dk1"/>
              </a:buClr>
              <a:buSzPts val="800"/>
              <a:buNone/>
            </a:pPr>
            <a:r>
              <a:rPr lang="pt-BR"/>
              <a:t>Referências: 1. Mancuso S et al. Hematol Rep. 2018 Mar 2;10(1):7523; 2. Curran KJ et al. Pediatr Blood Cancer. 2012 Sep;59(3):525-9; 3. Mercuri A et al. Blood Cells Mol Dis. 2017 May;64:45-50; 4. Shammo JM et al. Blood. 2015;126(23):3264-; 5. Roth A et al. Eur J Haematol. 2018 Jul;101(1):3-11.</a:t>
            </a:r>
            <a:endParaRPr/>
          </a:p>
        </p:txBody>
      </p:sp>
      <p:sp>
        <p:nvSpPr>
          <p:cNvPr id="186" name="Google Shape;186;p5"/>
          <p:cNvSpPr txBox="1"/>
          <p:nvPr/>
        </p:nvSpPr>
        <p:spPr>
          <a:xfrm>
            <a:off x="296269" y="385036"/>
            <a:ext cx="11345834" cy="95410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A raridade e os aspectos clínicos inespecíficos da doença tornam a HPN uma doença de difícil diagnóstico</a:t>
            </a:r>
            <a:r>
              <a:rPr b="1" baseline="30000" lang="pt-BR" sz="3500">
                <a:solidFill>
                  <a:schemeClr val="accent1"/>
                </a:solidFill>
                <a:latin typeface="Lustria"/>
                <a:ea typeface="Lustria"/>
                <a:cs typeface="Lustria"/>
                <a:sym typeface="Lustria"/>
              </a:rPr>
              <a:t>1</a:t>
            </a:r>
            <a:endParaRPr/>
          </a:p>
        </p:txBody>
      </p:sp>
      <p:sp>
        <p:nvSpPr>
          <p:cNvPr id="187" name="Google Shape;187;p5"/>
          <p:cNvSpPr txBox="1"/>
          <p:nvPr/>
        </p:nvSpPr>
        <p:spPr>
          <a:xfrm>
            <a:off x="296269" y="1259430"/>
            <a:ext cx="1883272"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Diagnóstico</a:t>
            </a:r>
            <a:endParaRPr sz="2800">
              <a:solidFill>
                <a:srgbClr val="003865"/>
              </a:solidFill>
              <a:latin typeface="Calibri"/>
              <a:ea typeface="Calibri"/>
              <a:cs typeface="Calibri"/>
              <a:sym typeface="Calibri"/>
            </a:endParaRPr>
          </a:p>
        </p:txBody>
      </p:sp>
      <p:sp>
        <p:nvSpPr>
          <p:cNvPr id="188" name="Google Shape;188;p5"/>
          <p:cNvSpPr txBox="1"/>
          <p:nvPr/>
        </p:nvSpPr>
        <p:spPr>
          <a:xfrm>
            <a:off x="1216746" y="4825185"/>
            <a:ext cx="9817610" cy="553998"/>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None/>
            </a:pPr>
            <a:r>
              <a:rPr lang="pt-BR" sz="2000">
                <a:solidFill>
                  <a:schemeClr val="lt1"/>
                </a:solidFill>
                <a:latin typeface="Lustria"/>
                <a:ea typeface="Lustria"/>
                <a:cs typeface="Lustria"/>
                <a:sym typeface="Lustria"/>
              </a:rPr>
              <a:t>O algoritmo baseou-se na </a:t>
            </a:r>
            <a:r>
              <a:rPr b="1" lang="pt-BR" sz="2000">
                <a:solidFill>
                  <a:schemeClr val="lt1"/>
                </a:solidFill>
                <a:latin typeface="Lustria"/>
                <a:ea typeface="Lustria"/>
                <a:cs typeface="Lustria"/>
                <a:sym typeface="Lustria"/>
              </a:rPr>
              <a:t>identificação dos sintomas principais e diagnósticos existentes </a:t>
            </a:r>
            <a:r>
              <a:rPr lang="pt-BR" sz="2000">
                <a:solidFill>
                  <a:schemeClr val="lt1"/>
                </a:solidFill>
                <a:latin typeface="Lustria"/>
                <a:ea typeface="Lustria"/>
                <a:cs typeface="Lustria"/>
                <a:sym typeface="Lustria"/>
              </a:rPr>
              <a:t>que devem alertar os clínicos para considerar uma HPN de base</a:t>
            </a:r>
            <a:r>
              <a:rPr baseline="30000" lang="pt-BR" sz="2000">
                <a:solidFill>
                  <a:schemeClr val="lt1"/>
                </a:solidFill>
                <a:latin typeface="Lustria"/>
                <a:ea typeface="Lustria"/>
                <a:cs typeface="Lustria"/>
                <a:sym typeface="Lustria"/>
              </a:rPr>
              <a:t>5</a:t>
            </a:r>
            <a:endParaRPr/>
          </a:p>
        </p:txBody>
      </p:sp>
      <p:sp>
        <p:nvSpPr>
          <p:cNvPr id="189" name="Google Shape;189;p5"/>
          <p:cNvSpPr/>
          <p:nvPr/>
        </p:nvSpPr>
        <p:spPr>
          <a:xfrm>
            <a:off x="766124" y="2152792"/>
            <a:ext cx="5420660" cy="220239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190" name="Google Shape;190;p5"/>
          <p:cNvSpPr/>
          <p:nvPr/>
        </p:nvSpPr>
        <p:spPr>
          <a:xfrm>
            <a:off x="6424127" y="2152792"/>
            <a:ext cx="4764518" cy="220239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191" name="Google Shape;191;p5"/>
          <p:cNvGrpSpPr/>
          <p:nvPr/>
        </p:nvGrpSpPr>
        <p:grpSpPr>
          <a:xfrm>
            <a:off x="1158635" y="2723697"/>
            <a:ext cx="4635637" cy="1499534"/>
            <a:chOff x="968989" y="3442454"/>
            <a:chExt cx="3652785" cy="1499534"/>
          </a:xfrm>
        </p:grpSpPr>
        <p:sp>
          <p:nvSpPr>
            <p:cNvPr id="192" name="Google Shape;192;p5"/>
            <p:cNvSpPr txBox="1"/>
            <p:nvPr/>
          </p:nvSpPr>
          <p:spPr>
            <a:xfrm>
              <a:off x="968989" y="3442454"/>
              <a:ext cx="3652785" cy="664797"/>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None/>
              </a:pPr>
              <a:r>
                <a:rPr b="1" i="0" lang="pt-BR" sz="1600" u="none" cap="none" strike="noStrike">
                  <a:solidFill>
                    <a:schemeClr val="dk2"/>
                  </a:solidFill>
                  <a:latin typeface="Lustria"/>
                  <a:ea typeface="Lustria"/>
                  <a:cs typeface="Lustria"/>
                  <a:sym typeface="Lustria"/>
                </a:rPr>
                <a:t>A HPN muitas vezes não é reconhecida, com relatos de demora no diagnóstico de dois meses a mais de cinco anos, desde os primeiros sintomas</a:t>
              </a:r>
              <a:r>
                <a:rPr b="1" baseline="30000" i="0" lang="pt-BR" sz="1600" u="none" cap="none" strike="noStrike">
                  <a:solidFill>
                    <a:schemeClr val="dk2"/>
                  </a:solidFill>
                  <a:latin typeface="Lustria"/>
                  <a:ea typeface="Lustria"/>
                  <a:cs typeface="Lustria"/>
                  <a:sym typeface="Lustria"/>
                </a:rPr>
                <a:t>2-4</a:t>
              </a:r>
              <a:r>
                <a:rPr b="1" i="0" lang="pt-BR" sz="1600" u="none" cap="none" strike="noStrike">
                  <a:solidFill>
                    <a:schemeClr val="dk2"/>
                  </a:solidFill>
                  <a:latin typeface="Lustria"/>
                  <a:ea typeface="Lustria"/>
                  <a:cs typeface="Lustria"/>
                  <a:sym typeface="Lustria"/>
                </a:rPr>
                <a:t> </a:t>
              </a:r>
              <a:endParaRPr/>
            </a:p>
          </p:txBody>
        </p:sp>
        <p:sp>
          <p:nvSpPr>
            <p:cNvPr id="193" name="Google Shape;193;p5"/>
            <p:cNvSpPr txBox="1"/>
            <p:nvPr/>
          </p:nvSpPr>
          <p:spPr>
            <a:xfrm>
              <a:off x="999267" y="4166391"/>
              <a:ext cx="3592227" cy="775597"/>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None/>
              </a:pPr>
              <a:r>
                <a:rPr i="0" lang="pt-BR" sz="1400" u="none" cap="none" strike="noStrike">
                  <a:solidFill>
                    <a:srgbClr val="3F4444"/>
                  </a:solidFill>
                  <a:latin typeface="Calibri"/>
                  <a:ea typeface="Calibri"/>
                  <a:cs typeface="Calibri"/>
                  <a:sym typeface="Calibri"/>
                </a:rPr>
                <a:t>O atraso no diagnóstico e, consequentemente, na introdução de tratamento adequado pode levar a complicações potencialmente irreversíveis ou mesmo fatais </a:t>
              </a:r>
              <a:br>
                <a:rPr i="0" lang="pt-BR" sz="1400" u="none" cap="none" strike="noStrike">
                  <a:solidFill>
                    <a:srgbClr val="3F4444"/>
                  </a:solidFill>
                  <a:latin typeface="Calibri"/>
                  <a:ea typeface="Calibri"/>
                  <a:cs typeface="Calibri"/>
                  <a:sym typeface="Calibri"/>
                </a:rPr>
              </a:br>
              <a:r>
                <a:rPr i="0" lang="pt-BR" sz="1400" u="none" cap="none" strike="noStrike">
                  <a:solidFill>
                    <a:srgbClr val="3F4444"/>
                  </a:solidFill>
                  <a:latin typeface="Calibri"/>
                  <a:ea typeface="Calibri"/>
                  <a:cs typeface="Calibri"/>
                  <a:sym typeface="Calibri"/>
                </a:rPr>
                <a:t>(como insuficiência renal crônica e TVM)</a:t>
              </a:r>
              <a:r>
                <a:rPr baseline="30000" i="0" lang="pt-BR" sz="1400" u="none" cap="none" strike="noStrike">
                  <a:solidFill>
                    <a:srgbClr val="3F4444"/>
                  </a:solidFill>
                  <a:latin typeface="Calibri"/>
                  <a:ea typeface="Calibri"/>
                  <a:cs typeface="Calibri"/>
                  <a:sym typeface="Calibri"/>
                </a:rPr>
                <a:t>1</a:t>
              </a:r>
              <a:endParaRPr/>
            </a:p>
          </p:txBody>
        </p:sp>
      </p:grpSp>
      <p:grpSp>
        <p:nvGrpSpPr>
          <p:cNvPr id="194" name="Google Shape;194;p5"/>
          <p:cNvGrpSpPr/>
          <p:nvPr/>
        </p:nvGrpSpPr>
        <p:grpSpPr>
          <a:xfrm>
            <a:off x="6596393" y="3014832"/>
            <a:ext cx="4175752" cy="1080296"/>
            <a:chOff x="885504" y="3895082"/>
            <a:chExt cx="2196012" cy="1080296"/>
          </a:xfrm>
        </p:grpSpPr>
        <p:sp>
          <p:nvSpPr>
            <p:cNvPr id="195" name="Google Shape;195;p5"/>
            <p:cNvSpPr txBox="1"/>
            <p:nvPr/>
          </p:nvSpPr>
          <p:spPr>
            <a:xfrm>
              <a:off x="885504" y="4704852"/>
              <a:ext cx="2155023" cy="147733"/>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None/>
              </a:pPr>
              <a:r>
                <a:t/>
              </a:r>
              <a:endParaRPr b="1" baseline="30000" i="0" sz="1600" u="none" cap="none" strike="noStrike">
                <a:solidFill>
                  <a:schemeClr val="dk2"/>
                </a:solidFill>
                <a:latin typeface="Lustria"/>
                <a:ea typeface="Lustria"/>
                <a:cs typeface="Lustria"/>
                <a:sym typeface="Lustria"/>
              </a:endParaRPr>
            </a:p>
          </p:txBody>
        </p:sp>
        <p:sp>
          <p:nvSpPr>
            <p:cNvPr id="196" name="Google Shape;196;p5"/>
            <p:cNvSpPr txBox="1"/>
            <p:nvPr/>
          </p:nvSpPr>
          <p:spPr>
            <a:xfrm>
              <a:off x="968989" y="3895082"/>
              <a:ext cx="2112527" cy="1080296"/>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None/>
              </a:pPr>
              <a:r>
                <a:rPr i="0" lang="pt-BR" sz="1400" u="none" cap="none" strike="noStrike">
                  <a:solidFill>
                    <a:srgbClr val="3F4444"/>
                  </a:solidFill>
                  <a:latin typeface="Calibri"/>
                  <a:ea typeface="Calibri"/>
                  <a:cs typeface="Calibri"/>
                  <a:sym typeface="Calibri"/>
                </a:rPr>
                <a:t>Para ajudar a prevenir atrasos no diagnóstico da HPN, um comitê consultivo internacional de especialistas em HPN desenvolveu </a:t>
              </a:r>
              <a:r>
                <a:rPr b="1" i="0" lang="pt-BR" sz="1800" u="none" cap="none" strike="noStrike">
                  <a:solidFill>
                    <a:schemeClr val="dk2"/>
                  </a:solidFill>
                  <a:latin typeface="Lustria"/>
                  <a:ea typeface="Lustria"/>
                  <a:cs typeface="Lustria"/>
                  <a:sym typeface="Lustria"/>
                </a:rPr>
                <a:t>um algoritmo de apoio à triagem e diagnóstico da HPN</a:t>
              </a:r>
              <a:r>
                <a:rPr b="1" baseline="30000" i="0" lang="pt-BR" sz="1800" u="none" cap="none" strike="noStrike">
                  <a:solidFill>
                    <a:schemeClr val="dk2"/>
                  </a:solidFill>
                  <a:latin typeface="Lustria"/>
                  <a:ea typeface="Lustria"/>
                  <a:cs typeface="Lustria"/>
                  <a:sym typeface="Lustria"/>
                </a:rPr>
                <a:t>5</a:t>
              </a:r>
              <a:endParaRPr b="1" baseline="30000" i="0" sz="1400" u="none" cap="none" strike="noStrike">
                <a:solidFill>
                  <a:schemeClr val="dk2"/>
                </a:solidFill>
                <a:latin typeface="Lustria"/>
                <a:ea typeface="Lustria"/>
                <a:cs typeface="Lustria"/>
                <a:sym typeface="Lustria"/>
              </a:endParaRPr>
            </a:p>
            <a:p>
              <a:pPr indent="0" lvl="0" marL="0" marR="0" rtl="0" algn="ctr">
                <a:lnSpc>
                  <a:spcPct val="90000"/>
                </a:lnSpc>
                <a:spcBef>
                  <a:spcPts val="0"/>
                </a:spcBef>
                <a:spcAft>
                  <a:spcPts val="0"/>
                </a:spcAft>
                <a:buNone/>
              </a:pPr>
              <a:r>
                <a:t/>
              </a:r>
              <a:endParaRPr i="0" sz="1400" u="none" cap="none" strike="noStrike">
                <a:solidFill>
                  <a:srgbClr val="3F4444"/>
                </a:solidFill>
                <a:latin typeface="Calibri"/>
                <a:ea typeface="Calibri"/>
                <a:cs typeface="Calibri"/>
                <a:sym typeface="Calibri"/>
              </a:endParaRPr>
            </a:p>
          </p:txBody>
        </p:sp>
      </p:grpSp>
      <p:sp>
        <p:nvSpPr>
          <p:cNvPr id="197" name="Google Shape;197;p5"/>
          <p:cNvSpPr/>
          <p:nvPr/>
        </p:nvSpPr>
        <p:spPr>
          <a:xfrm>
            <a:off x="3140664" y="1690510"/>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98" name="Google Shape;198;p5"/>
          <p:cNvSpPr/>
          <p:nvPr/>
        </p:nvSpPr>
        <p:spPr>
          <a:xfrm>
            <a:off x="8344105" y="1690510"/>
            <a:ext cx="924562" cy="92456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99" name="Google Shape;199;p5"/>
          <p:cNvSpPr/>
          <p:nvPr/>
        </p:nvSpPr>
        <p:spPr>
          <a:xfrm>
            <a:off x="8523845" y="1828567"/>
            <a:ext cx="565082" cy="611023"/>
          </a:xfrm>
          <a:custGeom>
            <a:rect b="b" l="l" r="r" t="t"/>
            <a:pathLst>
              <a:path extrusionOk="0" h="894681" w="827413">
                <a:moveTo>
                  <a:pt x="767400" y="107312"/>
                </a:moveTo>
                <a:lnTo>
                  <a:pt x="560822" y="107312"/>
                </a:lnTo>
                <a:lnTo>
                  <a:pt x="561120" y="106940"/>
                </a:lnTo>
                <a:cubicBezTo>
                  <a:pt x="569975" y="96261"/>
                  <a:pt x="570087" y="81230"/>
                  <a:pt x="561306" y="70366"/>
                </a:cubicBezTo>
                <a:cubicBezTo>
                  <a:pt x="552637" y="59799"/>
                  <a:pt x="542814" y="50088"/>
                  <a:pt x="532135" y="41493"/>
                </a:cubicBezTo>
                <a:cubicBezTo>
                  <a:pt x="521271" y="32824"/>
                  <a:pt x="506239" y="33010"/>
                  <a:pt x="495561" y="41977"/>
                </a:cubicBezTo>
                <a:lnTo>
                  <a:pt x="475469" y="58943"/>
                </a:lnTo>
                <a:cubicBezTo>
                  <a:pt x="471860" y="61994"/>
                  <a:pt x="468140" y="60952"/>
                  <a:pt x="466688" y="60357"/>
                </a:cubicBezTo>
                <a:cubicBezTo>
                  <a:pt x="465275" y="59799"/>
                  <a:pt x="461814" y="57864"/>
                  <a:pt x="461442" y="53213"/>
                </a:cubicBezTo>
                <a:lnTo>
                  <a:pt x="458949" y="27019"/>
                </a:lnTo>
                <a:cubicBezTo>
                  <a:pt x="457610" y="13216"/>
                  <a:pt x="447155" y="2463"/>
                  <a:pt x="433240" y="1011"/>
                </a:cubicBezTo>
                <a:cubicBezTo>
                  <a:pt x="419622" y="-402"/>
                  <a:pt x="405818" y="-328"/>
                  <a:pt x="392200" y="1197"/>
                </a:cubicBezTo>
                <a:cubicBezTo>
                  <a:pt x="378396" y="2723"/>
                  <a:pt x="367904" y="13476"/>
                  <a:pt x="366676" y="27391"/>
                </a:cubicBezTo>
                <a:lnTo>
                  <a:pt x="364481" y="53585"/>
                </a:lnTo>
                <a:cubicBezTo>
                  <a:pt x="364109" y="58236"/>
                  <a:pt x="360686" y="60171"/>
                  <a:pt x="359235" y="60840"/>
                </a:cubicBezTo>
                <a:cubicBezTo>
                  <a:pt x="357821" y="61398"/>
                  <a:pt x="354100" y="62552"/>
                  <a:pt x="350454" y="59501"/>
                </a:cubicBezTo>
                <a:lnTo>
                  <a:pt x="330250" y="42721"/>
                </a:lnTo>
                <a:cubicBezTo>
                  <a:pt x="319572" y="33865"/>
                  <a:pt x="304540" y="33754"/>
                  <a:pt x="293676" y="42535"/>
                </a:cubicBezTo>
                <a:cubicBezTo>
                  <a:pt x="282998" y="51204"/>
                  <a:pt x="273287" y="61026"/>
                  <a:pt x="264729" y="71668"/>
                </a:cubicBezTo>
                <a:cubicBezTo>
                  <a:pt x="256245" y="82235"/>
                  <a:pt x="256245" y="96819"/>
                  <a:pt x="264543" y="107387"/>
                </a:cubicBezTo>
                <a:lnTo>
                  <a:pt x="59717" y="107424"/>
                </a:lnTo>
                <a:cubicBezTo>
                  <a:pt x="26863" y="107424"/>
                  <a:pt x="0" y="134176"/>
                  <a:pt x="0" y="167141"/>
                </a:cubicBezTo>
                <a:lnTo>
                  <a:pt x="0" y="621769"/>
                </a:lnTo>
                <a:cubicBezTo>
                  <a:pt x="0" y="654623"/>
                  <a:pt x="26752" y="681486"/>
                  <a:pt x="59717" y="681486"/>
                </a:cubicBezTo>
                <a:lnTo>
                  <a:pt x="322998" y="681486"/>
                </a:lnTo>
                <a:cubicBezTo>
                  <a:pt x="321844" y="733018"/>
                  <a:pt x="310049" y="809216"/>
                  <a:pt x="250816" y="809216"/>
                </a:cubicBezTo>
                <a:lnTo>
                  <a:pt x="217106" y="809216"/>
                </a:lnTo>
                <a:cubicBezTo>
                  <a:pt x="193591" y="809216"/>
                  <a:pt x="174429" y="828378"/>
                  <a:pt x="174429" y="851893"/>
                </a:cubicBezTo>
                <a:lnTo>
                  <a:pt x="174429" y="868673"/>
                </a:lnTo>
                <a:cubicBezTo>
                  <a:pt x="174429" y="882961"/>
                  <a:pt x="186039" y="894681"/>
                  <a:pt x="200437" y="894681"/>
                </a:cubicBezTo>
                <a:lnTo>
                  <a:pt x="626977" y="894681"/>
                </a:lnTo>
                <a:cubicBezTo>
                  <a:pt x="641264" y="894681"/>
                  <a:pt x="652985" y="883072"/>
                  <a:pt x="652985" y="868673"/>
                </a:cubicBezTo>
                <a:lnTo>
                  <a:pt x="652985" y="851893"/>
                </a:lnTo>
                <a:cubicBezTo>
                  <a:pt x="652985" y="828378"/>
                  <a:pt x="633823" y="809216"/>
                  <a:pt x="610308" y="809216"/>
                </a:cubicBezTo>
                <a:lnTo>
                  <a:pt x="576598" y="809216"/>
                </a:lnTo>
                <a:cubicBezTo>
                  <a:pt x="517252" y="809216"/>
                  <a:pt x="505533" y="733016"/>
                  <a:pt x="504416" y="681486"/>
                </a:cubicBezTo>
                <a:lnTo>
                  <a:pt x="767697" y="681486"/>
                </a:lnTo>
                <a:cubicBezTo>
                  <a:pt x="800551" y="681486"/>
                  <a:pt x="827414" y="654734"/>
                  <a:pt x="827414" y="621769"/>
                </a:cubicBezTo>
                <a:lnTo>
                  <a:pt x="827339" y="167026"/>
                </a:lnTo>
                <a:cubicBezTo>
                  <a:pt x="827153" y="134098"/>
                  <a:pt x="800365" y="107309"/>
                  <a:pt x="767399" y="107309"/>
                </a:cubicBezTo>
                <a:close/>
                <a:moveTo>
                  <a:pt x="279168" y="83053"/>
                </a:moveTo>
                <a:cubicBezTo>
                  <a:pt x="286870" y="73342"/>
                  <a:pt x="295725" y="64486"/>
                  <a:pt x="305362" y="56673"/>
                </a:cubicBezTo>
                <a:cubicBezTo>
                  <a:pt x="309380" y="53436"/>
                  <a:pt x="314775" y="53548"/>
                  <a:pt x="318681" y="56785"/>
                </a:cubicBezTo>
                <a:lnTo>
                  <a:pt x="338885" y="73565"/>
                </a:lnTo>
                <a:cubicBezTo>
                  <a:pt x="346587" y="79965"/>
                  <a:pt x="357191" y="81564"/>
                  <a:pt x="366418" y="77658"/>
                </a:cubicBezTo>
                <a:cubicBezTo>
                  <a:pt x="375645" y="73751"/>
                  <a:pt x="381933" y="65193"/>
                  <a:pt x="382789" y="55184"/>
                </a:cubicBezTo>
                <a:lnTo>
                  <a:pt x="384985" y="28916"/>
                </a:lnTo>
                <a:cubicBezTo>
                  <a:pt x="385468" y="23856"/>
                  <a:pt x="389263" y="19875"/>
                  <a:pt x="394324" y="19280"/>
                </a:cubicBezTo>
                <a:cubicBezTo>
                  <a:pt x="406602" y="17940"/>
                  <a:pt x="419178" y="17866"/>
                  <a:pt x="431456" y="19168"/>
                </a:cubicBezTo>
                <a:cubicBezTo>
                  <a:pt x="436516" y="19726"/>
                  <a:pt x="440423" y="23633"/>
                  <a:pt x="440869" y="28693"/>
                </a:cubicBezTo>
                <a:lnTo>
                  <a:pt x="443362" y="54887"/>
                </a:lnTo>
                <a:cubicBezTo>
                  <a:pt x="444329" y="64896"/>
                  <a:pt x="450617" y="73453"/>
                  <a:pt x="459919" y="77286"/>
                </a:cubicBezTo>
                <a:cubicBezTo>
                  <a:pt x="469147" y="81081"/>
                  <a:pt x="479713" y="79370"/>
                  <a:pt x="487341" y="72896"/>
                </a:cubicBezTo>
                <a:lnTo>
                  <a:pt x="507433" y="55930"/>
                </a:lnTo>
                <a:cubicBezTo>
                  <a:pt x="511340" y="52693"/>
                  <a:pt x="516846" y="52581"/>
                  <a:pt x="520753" y="55744"/>
                </a:cubicBezTo>
                <a:cubicBezTo>
                  <a:pt x="530463" y="63445"/>
                  <a:pt x="539319" y="72301"/>
                  <a:pt x="547132" y="81937"/>
                </a:cubicBezTo>
                <a:cubicBezTo>
                  <a:pt x="550369" y="85956"/>
                  <a:pt x="550258" y="91351"/>
                  <a:pt x="547021" y="95257"/>
                </a:cubicBezTo>
                <a:lnTo>
                  <a:pt x="530240" y="115461"/>
                </a:lnTo>
                <a:cubicBezTo>
                  <a:pt x="523841" y="123162"/>
                  <a:pt x="522241" y="133767"/>
                  <a:pt x="526148" y="142994"/>
                </a:cubicBezTo>
                <a:cubicBezTo>
                  <a:pt x="530054" y="152221"/>
                  <a:pt x="538612" y="158509"/>
                  <a:pt x="548621" y="159365"/>
                </a:cubicBezTo>
                <a:lnTo>
                  <a:pt x="574815" y="161560"/>
                </a:lnTo>
                <a:cubicBezTo>
                  <a:pt x="579875" y="162044"/>
                  <a:pt x="583856" y="165839"/>
                  <a:pt x="584451" y="170899"/>
                </a:cubicBezTo>
                <a:cubicBezTo>
                  <a:pt x="585791" y="183178"/>
                  <a:pt x="585865" y="195754"/>
                  <a:pt x="584563" y="208032"/>
                </a:cubicBezTo>
                <a:cubicBezTo>
                  <a:pt x="584005" y="213092"/>
                  <a:pt x="580098" y="216999"/>
                  <a:pt x="575038" y="217445"/>
                </a:cubicBezTo>
                <a:lnTo>
                  <a:pt x="548844" y="219938"/>
                </a:lnTo>
                <a:cubicBezTo>
                  <a:pt x="538835" y="220905"/>
                  <a:pt x="530278" y="227193"/>
                  <a:pt x="526445" y="236495"/>
                </a:cubicBezTo>
                <a:cubicBezTo>
                  <a:pt x="522650" y="245723"/>
                  <a:pt x="524361" y="256289"/>
                  <a:pt x="530835" y="263917"/>
                </a:cubicBezTo>
                <a:lnTo>
                  <a:pt x="547801" y="284009"/>
                </a:lnTo>
                <a:cubicBezTo>
                  <a:pt x="551038" y="287916"/>
                  <a:pt x="551150" y="293422"/>
                  <a:pt x="547987" y="297328"/>
                </a:cubicBezTo>
                <a:cubicBezTo>
                  <a:pt x="540286" y="307039"/>
                  <a:pt x="531430" y="315895"/>
                  <a:pt x="521794" y="323708"/>
                </a:cubicBezTo>
                <a:cubicBezTo>
                  <a:pt x="517887" y="326945"/>
                  <a:pt x="512380" y="326833"/>
                  <a:pt x="508474" y="323596"/>
                </a:cubicBezTo>
                <a:lnTo>
                  <a:pt x="488270" y="306816"/>
                </a:lnTo>
                <a:cubicBezTo>
                  <a:pt x="480569" y="300416"/>
                  <a:pt x="469964" y="298817"/>
                  <a:pt x="460737" y="302723"/>
                </a:cubicBezTo>
                <a:cubicBezTo>
                  <a:pt x="451510" y="306630"/>
                  <a:pt x="445222" y="315188"/>
                  <a:pt x="444366" y="325197"/>
                </a:cubicBezTo>
                <a:lnTo>
                  <a:pt x="442133" y="351539"/>
                </a:lnTo>
                <a:cubicBezTo>
                  <a:pt x="441650" y="356599"/>
                  <a:pt x="437855" y="360580"/>
                  <a:pt x="432794" y="361175"/>
                </a:cubicBezTo>
                <a:cubicBezTo>
                  <a:pt x="420516" y="362515"/>
                  <a:pt x="407940" y="362589"/>
                  <a:pt x="395662" y="361287"/>
                </a:cubicBezTo>
                <a:cubicBezTo>
                  <a:pt x="390602" y="360729"/>
                  <a:pt x="386695" y="356822"/>
                  <a:pt x="386249" y="351762"/>
                </a:cubicBezTo>
                <a:lnTo>
                  <a:pt x="383756" y="325568"/>
                </a:lnTo>
                <a:cubicBezTo>
                  <a:pt x="382789" y="315559"/>
                  <a:pt x="376501" y="307002"/>
                  <a:pt x="367199" y="303169"/>
                </a:cubicBezTo>
                <a:cubicBezTo>
                  <a:pt x="363850" y="301830"/>
                  <a:pt x="360427" y="301160"/>
                  <a:pt x="357004" y="301160"/>
                </a:cubicBezTo>
                <a:cubicBezTo>
                  <a:pt x="350828" y="301160"/>
                  <a:pt x="344614" y="303355"/>
                  <a:pt x="339666" y="307560"/>
                </a:cubicBezTo>
                <a:lnTo>
                  <a:pt x="319574" y="324526"/>
                </a:lnTo>
                <a:cubicBezTo>
                  <a:pt x="315667" y="327763"/>
                  <a:pt x="310160" y="327874"/>
                  <a:pt x="306254" y="324712"/>
                </a:cubicBezTo>
                <a:cubicBezTo>
                  <a:pt x="296543" y="317010"/>
                  <a:pt x="287688" y="308154"/>
                  <a:pt x="279874" y="298518"/>
                </a:cubicBezTo>
                <a:cubicBezTo>
                  <a:pt x="276637" y="294500"/>
                  <a:pt x="276749" y="289105"/>
                  <a:pt x="279986" y="285198"/>
                </a:cubicBezTo>
                <a:lnTo>
                  <a:pt x="296766" y="264995"/>
                </a:lnTo>
                <a:cubicBezTo>
                  <a:pt x="303166" y="257293"/>
                  <a:pt x="304766" y="246689"/>
                  <a:pt x="300859" y="237462"/>
                </a:cubicBezTo>
                <a:cubicBezTo>
                  <a:pt x="296952" y="228234"/>
                  <a:pt x="288395" y="221946"/>
                  <a:pt x="278386" y="221090"/>
                </a:cubicBezTo>
                <a:lnTo>
                  <a:pt x="252192" y="218895"/>
                </a:lnTo>
                <a:cubicBezTo>
                  <a:pt x="247132" y="218411"/>
                  <a:pt x="243151" y="214616"/>
                  <a:pt x="242555" y="209556"/>
                </a:cubicBezTo>
                <a:cubicBezTo>
                  <a:pt x="241216" y="197277"/>
                  <a:pt x="241142" y="184776"/>
                  <a:pt x="242444" y="172424"/>
                </a:cubicBezTo>
                <a:cubicBezTo>
                  <a:pt x="243002" y="167364"/>
                  <a:pt x="246909" y="163457"/>
                  <a:pt x="251969" y="163010"/>
                </a:cubicBezTo>
                <a:lnTo>
                  <a:pt x="278163" y="160517"/>
                </a:lnTo>
                <a:cubicBezTo>
                  <a:pt x="288171" y="159550"/>
                  <a:pt x="296729" y="153262"/>
                  <a:pt x="300562" y="143960"/>
                </a:cubicBezTo>
                <a:cubicBezTo>
                  <a:pt x="304357" y="134733"/>
                  <a:pt x="302645" y="124166"/>
                  <a:pt x="296171" y="116539"/>
                </a:cubicBezTo>
                <a:lnTo>
                  <a:pt x="279205" y="96447"/>
                </a:lnTo>
                <a:cubicBezTo>
                  <a:pt x="276005" y="92577"/>
                  <a:pt x="275931" y="87033"/>
                  <a:pt x="279168" y="83053"/>
                </a:cubicBezTo>
                <a:close/>
                <a:moveTo>
                  <a:pt x="602427" y="212012"/>
                </a:moveTo>
                <a:lnTo>
                  <a:pt x="635392" y="247545"/>
                </a:lnTo>
                <a:lnTo>
                  <a:pt x="635392" y="302313"/>
                </a:lnTo>
                <a:cubicBezTo>
                  <a:pt x="619877" y="306406"/>
                  <a:pt x="608343" y="320508"/>
                  <a:pt x="608343" y="337288"/>
                </a:cubicBezTo>
                <a:cubicBezTo>
                  <a:pt x="608343" y="357194"/>
                  <a:pt x="624528" y="373491"/>
                  <a:pt x="644546" y="373491"/>
                </a:cubicBezTo>
                <a:cubicBezTo>
                  <a:pt x="664451" y="373491"/>
                  <a:pt x="680749" y="357306"/>
                  <a:pt x="680749" y="337288"/>
                </a:cubicBezTo>
                <a:cubicBezTo>
                  <a:pt x="680749" y="320508"/>
                  <a:pt x="669215" y="306443"/>
                  <a:pt x="653699" y="302313"/>
                </a:cubicBezTo>
                <a:lnTo>
                  <a:pt x="653699" y="244010"/>
                </a:lnTo>
                <a:cubicBezTo>
                  <a:pt x="653699" y="241740"/>
                  <a:pt x="652844" y="239545"/>
                  <a:pt x="651207" y="237833"/>
                </a:cubicBezTo>
                <a:lnTo>
                  <a:pt x="603693" y="186674"/>
                </a:lnTo>
                <a:cubicBezTo>
                  <a:pt x="603581" y="180758"/>
                  <a:pt x="603209" y="174879"/>
                  <a:pt x="602540" y="169037"/>
                </a:cubicBezTo>
                <a:cubicBezTo>
                  <a:pt x="602428" y="168070"/>
                  <a:pt x="602242" y="167028"/>
                  <a:pt x="602056" y="166098"/>
                </a:cubicBezTo>
                <a:lnTo>
                  <a:pt x="767400" y="166098"/>
                </a:lnTo>
                <a:cubicBezTo>
                  <a:pt x="767884" y="166098"/>
                  <a:pt x="768368" y="166582"/>
                  <a:pt x="768368" y="167065"/>
                </a:cubicBezTo>
                <a:lnTo>
                  <a:pt x="768368" y="576155"/>
                </a:lnTo>
                <a:cubicBezTo>
                  <a:pt x="768368" y="576638"/>
                  <a:pt x="767884" y="577122"/>
                  <a:pt x="767400" y="577122"/>
                </a:cubicBezTo>
                <a:lnTo>
                  <a:pt x="59721" y="577085"/>
                </a:lnTo>
                <a:cubicBezTo>
                  <a:pt x="59238" y="577085"/>
                  <a:pt x="58754" y="576601"/>
                  <a:pt x="58754" y="576117"/>
                </a:cubicBezTo>
                <a:lnTo>
                  <a:pt x="58754" y="167028"/>
                </a:lnTo>
                <a:cubicBezTo>
                  <a:pt x="58754" y="166544"/>
                  <a:pt x="59238" y="166061"/>
                  <a:pt x="59721" y="166061"/>
                </a:cubicBezTo>
                <a:lnTo>
                  <a:pt x="225256" y="166061"/>
                </a:lnTo>
                <a:cubicBezTo>
                  <a:pt x="224884" y="167475"/>
                  <a:pt x="224587" y="168926"/>
                  <a:pt x="224401" y="170451"/>
                </a:cubicBezTo>
                <a:cubicBezTo>
                  <a:pt x="223843" y="175772"/>
                  <a:pt x="223545" y="181204"/>
                  <a:pt x="223433" y="186562"/>
                </a:cubicBezTo>
                <a:lnTo>
                  <a:pt x="175920" y="237721"/>
                </a:lnTo>
                <a:cubicBezTo>
                  <a:pt x="174394" y="239433"/>
                  <a:pt x="173427" y="241628"/>
                  <a:pt x="173427" y="243898"/>
                </a:cubicBezTo>
                <a:lnTo>
                  <a:pt x="173427" y="302201"/>
                </a:lnTo>
                <a:cubicBezTo>
                  <a:pt x="157912" y="306294"/>
                  <a:pt x="146378" y="320396"/>
                  <a:pt x="146378" y="337176"/>
                </a:cubicBezTo>
                <a:cubicBezTo>
                  <a:pt x="146378" y="357082"/>
                  <a:pt x="162563" y="373379"/>
                  <a:pt x="182580" y="373379"/>
                </a:cubicBezTo>
                <a:cubicBezTo>
                  <a:pt x="202598" y="373379"/>
                  <a:pt x="218783" y="357194"/>
                  <a:pt x="218783" y="337176"/>
                </a:cubicBezTo>
                <a:cubicBezTo>
                  <a:pt x="218783" y="320396"/>
                  <a:pt x="207249" y="306331"/>
                  <a:pt x="191734" y="302201"/>
                </a:cubicBezTo>
                <a:lnTo>
                  <a:pt x="191734" y="247433"/>
                </a:lnTo>
                <a:lnTo>
                  <a:pt x="224699" y="212011"/>
                </a:lnTo>
                <a:cubicBezTo>
                  <a:pt x="226522" y="225555"/>
                  <a:pt x="237089" y="235712"/>
                  <a:pt x="250781" y="236866"/>
                </a:cubicBezTo>
                <a:lnTo>
                  <a:pt x="276975" y="239061"/>
                </a:lnTo>
                <a:cubicBezTo>
                  <a:pt x="281626" y="239433"/>
                  <a:pt x="283561" y="242856"/>
                  <a:pt x="284230" y="244307"/>
                </a:cubicBezTo>
                <a:cubicBezTo>
                  <a:pt x="284789" y="245721"/>
                  <a:pt x="285942" y="249442"/>
                  <a:pt x="282891" y="253088"/>
                </a:cubicBezTo>
                <a:lnTo>
                  <a:pt x="266111" y="273291"/>
                </a:lnTo>
                <a:cubicBezTo>
                  <a:pt x="257256" y="283970"/>
                  <a:pt x="257144" y="299001"/>
                  <a:pt x="265925" y="309865"/>
                </a:cubicBezTo>
                <a:cubicBezTo>
                  <a:pt x="269459" y="314144"/>
                  <a:pt x="273180" y="318349"/>
                  <a:pt x="277087" y="322330"/>
                </a:cubicBezTo>
                <a:lnTo>
                  <a:pt x="277087" y="399385"/>
                </a:lnTo>
                <a:lnTo>
                  <a:pt x="242894" y="434918"/>
                </a:lnTo>
                <a:cubicBezTo>
                  <a:pt x="237648" y="431979"/>
                  <a:pt x="231658" y="430267"/>
                  <a:pt x="225184" y="430267"/>
                </a:cubicBezTo>
                <a:cubicBezTo>
                  <a:pt x="205278" y="430267"/>
                  <a:pt x="188981" y="446452"/>
                  <a:pt x="188981" y="466470"/>
                </a:cubicBezTo>
                <a:cubicBezTo>
                  <a:pt x="188981" y="486375"/>
                  <a:pt x="205166" y="502673"/>
                  <a:pt x="225184" y="502673"/>
                </a:cubicBezTo>
                <a:cubicBezTo>
                  <a:pt x="245201" y="502673"/>
                  <a:pt x="261386" y="486488"/>
                  <a:pt x="261386" y="466470"/>
                </a:cubicBezTo>
                <a:cubicBezTo>
                  <a:pt x="261386" y="459512"/>
                  <a:pt x="259377" y="453150"/>
                  <a:pt x="256066" y="447606"/>
                </a:cubicBezTo>
                <a:lnTo>
                  <a:pt x="292826" y="409394"/>
                </a:lnTo>
                <a:cubicBezTo>
                  <a:pt x="294464" y="407683"/>
                  <a:pt x="295394" y="405376"/>
                  <a:pt x="295394" y="403106"/>
                </a:cubicBezTo>
                <a:lnTo>
                  <a:pt x="295394" y="338924"/>
                </a:lnTo>
                <a:cubicBezTo>
                  <a:pt x="306258" y="347407"/>
                  <a:pt x="321104" y="347221"/>
                  <a:pt x="331671" y="338254"/>
                </a:cubicBezTo>
                <a:lnTo>
                  <a:pt x="351763" y="321288"/>
                </a:lnTo>
                <a:cubicBezTo>
                  <a:pt x="355372" y="318237"/>
                  <a:pt x="359092" y="319279"/>
                  <a:pt x="360543" y="319874"/>
                </a:cubicBezTo>
                <a:cubicBezTo>
                  <a:pt x="361957" y="320432"/>
                  <a:pt x="365418" y="322367"/>
                  <a:pt x="365790" y="327018"/>
                </a:cubicBezTo>
                <a:lnTo>
                  <a:pt x="368283" y="353212"/>
                </a:lnTo>
                <a:cubicBezTo>
                  <a:pt x="369622" y="367016"/>
                  <a:pt x="380077" y="377768"/>
                  <a:pt x="393992" y="379220"/>
                </a:cubicBezTo>
                <a:cubicBezTo>
                  <a:pt x="397229" y="379592"/>
                  <a:pt x="400466" y="379778"/>
                  <a:pt x="403815" y="379964"/>
                </a:cubicBezTo>
                <a:lnTo>
                  <a:pt x="403815" y="463011"/>
                </a:lnTo>
                <a:cubicBezTo>
                  <a:pt x="388299" y="467103"/>
                  <a:pt x="376766" y="481205"/>
                  <a:pt x="376766" y="497985"/>
                </a:cubicBezTo>
                <a:cubicBezTo>
                  <a:pt x="376766" y="517891"/>
                  <a:pt x="392950" y="534188"/>
                  <a:pt x="412968" y="534188"/>
                </a:cubicBezTo>
                <a:cubicBezTo>
                  <a:pt x="432986" y="534188"/>
                  <a:pt x="449171" y="518003"/>
                  <a:pt x="449171" y="497985"/>
                </a:cubicBezTo>
                <a:cubicBezTo>
                  <a:pt x="449171" y="481205"/>
                  <a:pt x="437637" y="467141"/>
                  <a:pt x="422122" y="463011"/>
                </a:cubicBezTo>
                <a:lnTo>
                  <a:pt x="422122" y="380039"/>
                </a:lnTo>
                <a:cubicBezTo>
                  <a:pt x="426512" y="379853"/>
                  <a:pt x="430791" y="379556"/>
                  <a:pt x="435181" y="379072"/>
                </a:cubicBezTo>
                <a:cubicBezTo>
                  <a:pt x="448985" y="377546"/>
                  <a:pt x="459478" y="366793"/>
                  <a:pt x="460706" y="352878"/>
                </a:cubicBezTo>
                <a:lnTo>
                  <a:pt x="462901" y="326684"/>
                </a:lnTo>
                <a:cubicBezTo>
                  <a:pt x="463273" y="322034"/>
                  <a:pt x="466696" y="320099"/>
                  <a:pt x="468147" y="319429"/>
                </a:cubicBezTo>
                <a:cubicBezTo>
                  <a:pt x="469561" y="318871"/>
                  <a:pt x="473281" y="317718"/>
                  <a:pt x="476928" y="320768"/>
                </a:cubicBezTo>
                <a:lnTo>
                  <a:pt x="497131" y="337549"/>
                </a:lnTo>
                <a:cubicBezTo>
                  <a:pt x="507698" y="346330"/>
                  <a:pt x="522581" y="346516"/>
                  <a:pt x="533334" y="338032"/>
                </a:cubicBezTo>
                <a:lnTo>
                  <a:pt x="533334" y="403070"/>
                </a:lnTo>
                <a:cubicBezTo>
                  <a:pt x="533334" y="405451"/>
                  <a:pt x="534301" y="407721"/>
                  <a:pt x="535901" y="409358"/>
                </a:cubicBezTo>
                <a:lnTo>
                  <a:pt x="572662" y="447569"/>
                </a:lnTo>
                <a:cubicBezTo>
                  <a:pt x="569313" y="453076"/>
                  <a:pt x="567341" y="459476"/>
                  <a:pt x="567341" y="466434"/>
                </a:cubicBezTo>
                <a:cubicBezTo>
                  <a:pt x="567341" y="486339"/>
                  <a:pt x="583526" y="502636"/>
                  <a:pt x="603544" y="502636"/>
                </a:cubicBezTo>
                <a:cubicBezTo>
                  <a:pt x="623562" y="502636"/>
                  <a:pt x="639747" y="486451"/>
                  <a:pt x="639747" y="466434"/>
                </a:cubicBezTo>
                <a:cubicBezTo>
                  <a:pt x="639747" y="446528"/>
                  <a:pt x="623562" y="430231"/>
                  <a:pt x="603544" y="430231"/>
                </a:cubicBezTo>
                <a:cubicBezTo>
                  <a:pt x="597145" y="430231"/>
                  <a:pt x="591080" y="431943"/>
                  <a:pt x="585833" y="434882"/>
                </a:cubicBezTo>
                <a:lnTo>
                  <a:pt x="551640" y="399349"/>
                </a:lnTo>
                <a:lnTo>
                  <a:pt x="551640" y="321140"/>
                </a:lnTo>
                <a:cubicBezTo>
                  <a:pt x="555436" y="317122"/>
                  <a:pt x="559156" y="312843"/>
                  <a:pt x="562691" y="308564"/>
                </a:cubicBezTo>
                <a:cubicBezTo>
                  <a:pt x="571361" y="297700"/>
                  <a:pt x="571174" y="282668"/>
                  <a:pt x="562208" y="271990"/>
                </a:cubicBezTo>
                <a:lnTo>
                  <a:pt x="545242" y="251898"/>
                </a:lnTo>
                <a:cubicBezTo>
                  <a:pt x="542191" y="248289"/>
                  <a:pt x="543233" y="244568"/>
                  <a:pt x="543828" y="243117"/>
                </a:cubicBezTo>
                <a:cubicBezTo>
                  <a:pt x="544386" y="241703"/>
                  <a:pt x="546321" y="238243"/>
                  <a:pt x="550972" y="237871"/>
                </a:cubicBezTo>
                <a:lnTo>
                  <a:pt x="577165" y="235378"/>
                </a:lnTo>
                <a:cubicBezTo>
                  <a:pt x="589890" y="234485"/>
                  <a:pt x="600160" y="224848"/>
                  <a:pt x="602429" y="212012"/>
                </a:cubicBezTo>
                <a:close/>
                <a:moveTo>
                  <a:pt x="644546" y="319358"/>
                </a:moveTo>
                <a:cubicBezTo>
                  <a:pt x="654443" y="319358"/>
                  <a:pt x="662442" y="327358"/>
                  <a:pt x="662442" y="337255"/>
                </a:cubicBezTo>
                <a:cubicBezTo>
                  <a:pt x="662442" y="347152"/>
                  <a:pt x="654443" y="355151"/>
                  <a:pt x="644546" y="355151"/>
                </a:cubicBezTo>
                <a:cubicBezTo>
                  <a:pt x="634649" y="355151"/>
                  <a:pt x="626649" y="347152"/>
                  <a:pt x="626649" y="337255"/>
                </a:cubicBezTo>
                <a:cubicBezTo>
                  <a:pt x="626649" y="327357"/>
                  <a:pt x="634649" y="319358"/>
                  <a:pt x="644546" y="319358"/>
                </a:cubicBezTo>
                <a:close/>
                <a:moveTo>
                  <a:pt x="182583" y="319358"/>
                </a:moveTo>
                <a:cubicBezTo>
                  <a:pt x="192481" y="319358"/>
                  <a:pt x="200480" y="327358"/>
                  <a:pt x="200480" y="337255"/>
                </a:cubicBezTo>
                <a:cubicBezTo>
                  <a:pt x="200480" y="347152"/>
                  <a:pt x="192480" y="355151"/>
                  <a:pt x="182583" y="355151"/>
                </a:cubicBezTo>
                <a:cubicBezTo>
                  <a:pt x="172686" y="355151"/>
                  <a:pt x="164687" y="347152"/>
                  <a:pt x="164687" y="337255"/>
                </a:cubicBezTo>
                <a:cubicBezTo>
                  <a:pt x="164687" y="327357"/>
                  <a:pt x="172686" y="319358"/>
                  <a:pt x="182583" y="319358"/>
                </a:cubicBezTo>
                <a:close/>
                <a:moveTo>
                  <a:pt x="242970" y="466624"/>
                </a:moveTo>
                <a:cubicBezTo>
                  <a:pt x="242970" y="476522"/>
                  <a:pt x="234971" y="484521"/>
                  <a:pt x="225073" y="484521"/>
                </a:cubicBezTo>
                <a:cubicBezTo>
                  <a:pt x="215176" y="484521"/>
                  <a:pt x="207177" y="476521"/>
                  <a:pt x="207177" y="466624"/>
                </a:cubicBezTo>
                <a:cubicBezTo>
                  <a:pt x="207177" y="456727"/>
                  <a:pt x="215176" y="448728"/>
                  <a:pt x="225073" y="448728"/>
                </a:cubicBezTo>
                <a:cubicBezTo>
                  <a:pt x="234971" y="448691"/>
                  <a:pt x="242970" y="456690"/>
                  <a:pt x="242970" y="466624"/>
                </a:cubicBezTo>
                <a:close/>
                <a:moveTo>
                  <a:pt x="412705" y="480242"/>
                </a:moveTo>
                <a:cubicBezTo>
                  <a:pt x="422603" y="480242"/>
                  <a:pt x="430602" y="488242"/>
                  <a:pt x="430602" y="498139"/>
                </a:cubicBezTo>
                <a:cubicBezTo>
                  <a:pt x="430602" y="508036"/>
                  <a:pt x="422603" y="516035"/>
                  <a:pt x="412705" y="516035"/>
                </a:cubicBezTo>
                <a:cubicBezTo>
                  <a:pt x="402808" y="516035"/>
                  <a:pt x="394809" y="508036"/>
                  <a:pt x="394809" y="498139"/>
                </a:cubicBezTo>
                <a:cubicBezTo>
                  <a:pt x="394809" y="488241"/>
                  <a:pt x="402808" y="480242"/>
                  <a:pt x="412705" y="480242"/>
                </a:cubicBezTo>
                <a:close/>
                <a:moveTo>
                  <a:pt x="603091" y="448691"/>
                </a:moveTo>
                <a:cubicBezTo>
                  <a:pt x="612989" y="448691"/>
                  <a:pt x="620988" y="456690"/>
                  <a:pt x="620988" y="466587"/>
                </a:cubicBezTo>
                <a:cubicBezTo>
                  <a:pt x="620988" y="476485"/>
                  <a:pt x="612988" y="484484"/>
                  <a:pt x="603091" y="484484"/>
                </a:cubicBezTo>
                <a:cubicBezTo>
                  <a:pt x="593194" y="484484"/>
                  <a:pt x="585195" y="476484"/>
                  <a:pt x="585195" y="466587"/>
                </a:cubicBezTo>
                <a:cubicBezTo>
                  <a:pt x="585195" y="456690"/>
                  <a:pt x="593194" y="448691"/>
                  <a:pt x="603091" y="448691"/>
                </a:cubicBezTo>
                <a:close/>
                <a:moveTo>
                  <a:pt x="610049" y="827309"/>
                </a:moveTo>
                <a:cubicBezTo>
                  <a:pt x="623593" y="827309"/>
                  <a:pt x="634531" y="838248"/>
                  <a:pt x="634531" y="851791"/>
                </a:cubicBezTo>
                <a:lnTo>
                  <a:pt x="634531" y="868572"/>
                </a:lnTo>
                <a:cubicBezTo>
                  <a:pt x="634531" y="872851"/>
                  <a:pt x="631108" y="876274"/>
                  <a:pt x="626829" y="876274"/>
                </a:cubicBezTo>
                <a:lnTo>
                  <a:pt x="200290" y="876274"/>
                </a:lnTo>
                <a:cubicBezTo>
                  <a:pt x="196011" y="876274"/>
                  <a:pt x="192588" y="872851"/>
                  <a:pt x="192588" y="868572"/>
                </a:cubicBezTo>
                <a:lnTo>
                  <a:pt x="192588" y="851791"/>
                </a:lnTo>
                <a:cubicBezTo>
                  <a:pt x="192588" y="838248"/>
                  <a:pt x="203527" y="827309"/>
                  <a:pt x="217070" y="827309"/>
                </a:cubicBezTo>
                <a:close/>
                <a:moveTo>
                  <a:pt x="508627" y="785898"/>
                </a:moveTo>
                <a:cubicBezTo>
                  <a:pt x="513947" y="795125"/>
                  <a:pt x="520161" y="802939"/>
                  <a:pt x="527193" y="809152"/>
                </a:cubicBezTo>
                <a:lnTo>
                  <a:pt x="299822" y="809115"/>
                </a:lnTo>
                <a:cubicBezTo>
                  <a:pt x="306854" y="802938"/>
                  <a:pt x="313141" y="795124"/>
                  <a:pt x="318388" y="785860"/>
                </a:cubicBezTo>
                <a:cubicBezTo>
                  <a:pt x="332564" y="761006"/>
                  <a:pt x="340303" y="725845"/>
                  <a:pt x="341158" y="681381"/>
                </a:cubicBezTo>
                <a:lnTo>
                  <a:pt x="485748" y="681381"/>
                </a:lnTo>
                <a:cubicBezTo>
                  <a:pt x="486827" y="725881"/>
                  <a:pt x="494417" y="761041"/>
                  <a:pt x="508630" y="785899"/>
                </a:cubicBezTo>
                <a:close/>
                <a:moveTo>
                  <a:pt x="808855" y="621668"/>
                </a:moveTo>
                <a:cubicBezTo>
                  <a:pt x="808855" y="644512"/>
                  <a:pt x="790289" y="663117"/>
                  <a:pt x="767406" y="663117"/>
                </a:cubicBezTo>
                <a:lnTo>
                  <a:pt x="59727" y="663117"/>
                </a:lnTo>
                <a:cubicBezTo>
                  <a:pt x="36882" y="663117"/>
                  <a:pt x="18278" y="644550"/>
                  <a:pt x="18278" y="621668"/>
                </a:cubicBezTo>
                <a:lnTo>
                  <a:pt x="18278" y="167039"/>
                </a:lnTo>
                <a:cubicBezTo>
                  <a:pt x="18278" y="144194"/>
                  <a:pt x="36844" y="125590"/>
                  <a:pt x="59727" y="125590"/>
                </a:cubicBezTo>
                <a:lnTo>
                  <a:pt x="280145" y="125590"/>
                </a:lnTo>
                <a:lnTo>
                  <a:pt x="282414" y="128269"/>
                </a:lnTo>
                <a:cubicBezTo>
                  <a:pt x="285465" y="131878"/>
                  <a:pt x="284424" y="135599"/>
                  <a:pt x="283828" y="137050"/>
                </a:cubicBezTo>
                <a:cubicBezTo>
                  <a:pt x="283270" y="138464"/>
                  <a:pt x="281335" y="141924"/>
                  <a:pt x="276685" y="142296"/>
                </a:cubicBezTo>
                <a:lnTo>
                  <a:pt x="250491" y="144789"/>
                </a:lnTo>
                <a:cubicBezTo>
                  <a:pt x="246696" y="145161"/>
                  <a:pt x="243161" y="146203"/>
                  <a:pt x="239998" y="147840"/>
                </a:cubicBezTo>
                <a:lnTo>
                  <a:pt x="59728" y="147803"/>
                </a:lnTo>
                <a:cubicBezTo>
                  <a:pt x="49161" y="147803"/>
                  <a:pt x="40492" y="156472"/>
                  <a:pt x="40492" y="167039"/>
                </a:cubicBezTo>
                <a:lnTo>
                  <a:pt x="40492" y="576128"/>
                </a:lnTo>
                <a:cubicBezTo>
                  <a:pt x="40492" y="586695"/>
                  <a:pt x="49161" y="595364"/>
                  <a:pt x="59728" y="595364"/>
                </a:cubicBezTo>
                <a:lnTo>
                  <a:pt x="767521" y="595364"/>
                </a:lnTo>
                <a:cubicBezTo>
                  <a:pt x="778088" y="595364"/>
                  <a:pt x="786757" y="586694"/>
                  <a:pt x="786757" y="576128"/>
                </a:cubicBezTo>
                <a:lnTo>
                  <a:pt x="786757" y="167039"/>
                </a:lnTo>
                <a:cubicBezTo>
                  <a:pt x="786757" y="156472"/>
                  <a:pt x="778088" y="147803"/>
                  <a:pt x="767521" y="147803"/>
                </a:cubicBezTo>
                <a:lnTo>
                  <a:pt x="589413" y="147803"/>
                </a:lnTo>
                <a:cubicBezTo>
                  <a:pt x="585618" y="145422"/>
                  <a:pt x="581228" y="143896"/>
                  <a:pt x="576354" y="143412"/>
                </a:cubicBezTo>
                <a:lnTo>
                  <a:pt x="550160" y="141217"/>
                </a:lnTo>
                <a:cubicBezTo>
                  <a:pt x="545509" y="140845"/>
                  <a:pt x="543574" y="137422"/>
                  <a:pt x="542904" y="135971"/>
                </a:cubicBezTo>
                <a:cubicBezTo>
                  <a:pt x="542346" y="134557"/>
                  <a:pt x="541193" y="130836"/>
                  <a:pt x="544244" y="127190"/>
                </a:cubicBezTo>
                <a:lnTo>
                  <a:pt x="545583" y="125553"/>
                </a:lnTo>
                <a:lnTo>
                  <a:pt x="767411" y="125553"/>
                </a:lnTo>
                <a:cubicBezTo>
                  <a:pt x="790256" y="125553"/>
                  <a:pt x="808860" y="144119"/>
                  <a:pt x="808860" y="167002"/>
                </a:cubicBezTo>
                <a:close/>
                <a:moveTo>
                  <a:pt x="413567" y="267833"/>
                </a:moveTo>
                <a:cubicBezTo>
                  <a:pt x="456318" y="267833"/>
                  <a:pt x="491106" y="233082"/>
                  <a:pt x="491106" y="190294"/>
                </a:cubicBezTo>
                <a:cubicBezTo>
                  <a:pt x="491106" y="147543"/>
                  <a:pt x="456355" y="112754"/>
                  <a:pt x="413567" y="112754"/>
                </a:cubicBezTo>
                <a:cubicBezTo>
                  <a:pt x="370816" y="112754"/>
                  <a:pt x="336028" y="147505"/>
                  <a:pt x="336028" y="190294"/>
                </a:cubicBezTo>
                <a:cubicBezTo>
                  <a:pt x="336028" y="232970"/>
                  <a:pt x="370816" y="267833"/>
                  <a:pt x="413567" y="267833"/>
                </a:cubicBezTo>
                <a:close/>
                <a:moveTo>
                  <a:pt x="413567" y="130873"/>
                </a:moveTo>
                <a:cubicBezTo>
                  <a:pt x="446235" y="130873"/>
                  <a:pt x="472913" y="157439"/>
                  <a:pt x="472913" y="190218"/>
                </a:cubicBezTo>
                <a:cubicBezTo>
                  <a:pt x="472913" y="222998"/>
                  <a:pt x="446347" y="249564"/>
                  <a:pt x="413567" y="249564"/>
                </a:cubicBezTo>
                <a:cubicBezTo>
                  <a:pt x="380899" y="249564"/>
                  <a:pt x="354222" y="222998"/>
                  <a:pt x="354222" y="190218"/>
                </a:cubicBezTo>
                <a:cubicBezTo>
                  <a:pt x="354222" y="157439"/>
                  <a:pt x="380899" y="130873"/>
                  <a:pt x="413567" y="13087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0" name="Google Shape;200;p5"/>
          <p:cNvSpPr/>
          <p:nvPr/>
        </p:nvSpPr>
        <p:spPr>
          <a:xfrm>
            <a:off x="3311136" y="1812700"/>
            <a:ext cx="583617" cy="585101"/>
          </a:xfrm>
          <a:custGeom>
            <a:rect b="b" l="l" r="r" t="t"/>
            <a:pathLst>
              <a:path extrusionOk="0" h="857254" w="855079">
                <a:moveTo>
                  <a:pt x="698781" y="528253"/>
                </a:moveTo>
                <a:cubicBezTo>
                  <a:pt x="698781" y="495251"/>
                  <a:pt x="688512" y="463028"/>
                  <a:pt x="669351" y="436128"/>
                </a:cubicBezTo>
                <a:cubicBezTo>
                  <a:pt x="650226" y="409227"/>
                  <a:pt x="623176" y="388950"/>
                  <a:pt x="591997" y="378123"/>
                </a:cubicBezTo>
                <a:lnTo>
                  <a:pt x="591625" y="377974"/>
                </a:lnTo>
                <a:lnTo>
                  <a:pt x="591625" y="378011"/>
                </a:lnTo>
                <a:cubicBezTo>
                  <a:pt x="574993" y="372281"/>
                  <a:pt x="557544" y="369379"/>
                  <a:pt x="539944" y="369416"/>
                </a:cubicBezTo>
                <a:lnTo>
                  <a:pt x="539237" y="369416"/>
                </a:lnTo>
                <a:cubicBezTo>
                  <a:pt x="482906" y="370160"/>
                  <a:pt x="431186" y="400670"/>
                  <a:pt x="403287" y="449635"/>
                </a:cubicBezTo>
                <a:cubicBezTo>
                  <a:pt x="375419" y="498562"/>
                  <a:pt x="375530" y="558648"/>
                  <a:pt x="403622" y="607464"/>
                </a:cubicBezTo>
                <a:cubicBezTo>
                  <a:pt x="431750" y="656317"/>
                  <a:pt x="483617" y="686603"/>
                  <a:pt x="539944" y="687087"/>
                </a:cubicBezTo>
                <a:lnTo>
                  <a:pt x="541097" y="687087"/>
                </a:lnTo>
                <a:cubicBezTo>
                  <a:pt x="583029" y="686790"/>
                  <a:pt x="623139" y="669898"/>
                  <a:pt x="652644" y="640169"/>
                </a:cubicBezTo>
                <a:cubicBezTo>
                  <a:pt x="682187" y="610403"/>
                  <a:pt x="698782" y="570182"/>
                  <a:pt x="698782" y="528250"/>
                </a:cubicBezTo>
                <a:close/>
                <a:moveTo>
                  <a:pt x="647881" y="528253"/>
                </a:moveTo>
                <a:cubicBezTo>
                  <a:pt x="647918" y="587561"/>
                  <a:pt x="600071" y="635819"/>
                  <a:pt x="540763" y="636266"/>
                </a:cubicBezTo>
                <a:lnTo>
                  <a:pt x="539945" y="636266"/>
                </a:lnTo>
                <a:cubicBezTo>
                  <a:pt x="480339" y="636378"/>
                  <a:pt x="431893" y="588157"/>
                  <a:pt x="431750" y="528548"/>
                </a:cubicBezTo>
                <a:cubicBezTo>
                  <a:pt x="431638" y="468942"/>
                  <a:pt x="479859" y="420496"/>
                  <a:pt x="539468" y="420392"/>
                </a:cubicBezTo>
                <a:lnTo>
                  <a:pt x="539952" y="420392"/>
                </a:lnTo>
                <a:cubicBezTo>
                  <a:pt x="545979" y="420392"/>
                  <a:pt x="551970" y="420875"/>
                  <a:pt x="557923" y="421843"/>
                </a:cubicBezTo>
                <a:cubicBezTo>
                  <a:pt x="563839" y="422847"/>
                  <a:pt x="569643" y="424336"/>
                  <a:pt x="575335" y="426270"/>
                </a:cubicBezTo>
                <a:cubicBezTo>
                  <a:pt x="618756" y="441376"/>
                  <a:pt x="647889" y="482304"/>
                  <a:pt x="647889" y="528293"/>
                </a:cubicBezTo>
                <a:close/>
                <a:moveTo>
                  <a:pt x="641296" y="456257"/>
                </a:moveTo>
                <a:cubicBezTo>
                  <a:pt x="668122" y="494060"/>
                  <a:pt x="671731" y="543619"/>
                  <a:pt x="650634" y="584883"/>
                </a:cubicBezTo>
                <a:cubicBezTo>
                  <a:pt x="629539" y="626108"/>
                  <a:pt x="587234" y="652227"/>
                  <a:pt x="540878" y="652563"/>
                </a:cubicBezTo>
                <a:lnTo>
                  <a:pt x="539911" y="652563"/>
                </a:lnTo>
                <a:lnTo>
                  <a:pt x="539948" y="652563"/>
                </a:lnTo>
                <a:cubicBezTo>
                  <a:pt x="471710" y="652153"/>
                  <a:pt x="416570" y="596752"/>
                  <a:pt x="416380" y="528518"/>
                </a:cubicBezTo>
                <a:cubicBezTo>
                  <a:pt x="416231" y="460280"/>
                  <a:pt x="471149" y="404655"/>
                  <a:pt x="539386" y="403912"/>
                </a:cubicBezTo>
                <a:lnTo>
                  <a:pt x="539981" y="403912"/>
                </a:lnTo>
                <a:lnTo>
                  <a:pt x="539944" y="403912"/>
                </a:lnTo>
                <a:cubicBezTo>
                  <a:pt x="580239" y="403912"/>
                  <a:pt x="618004" y="423446"/>
                  <a:pt x="641299" y="456300"/>
                </a:cubicBezTo>
                <a:close/>
                <a:moveTo>
                  <a:pt x="376758" y="294113"/>
                </a:moveTo>
                <a:lnTo>
                  <a:pt x="376758" y="360677"/>
                </a:lnTo>
                <a:lnTo>
                  <a:pt x="343197" y="360677"/>
                </a:lnTo>
                <a:lnTo>
                  <a:pt x="343197" y="398628"/>
                </a:lnTo>
                <a:lnTo>
                  <a:pt x="259668" y="398628"/>
                </a:lnTo>
                <a:lnTo>
                  <a:pt x="259668" y="360677"/>
                </a:lnTo>
                <a:lnTo>
                  <a:pt x="226107" y="360677"/>
                </a:lnTo>
                <a:lnTo>
                  <a:pt x="226107" y="285890"/>
                </a:lnTo>
                <a:lnTo>
                  <a:pt x="259668" y="285890"/>
                </a:lnTo>
                <a:lnTo>
                  <a:pt x="259668" y="247976"/>
                </a:lnTo>
                <a:lnTo>
                  <a:pt x="343197" y="247976"/>
                </a:lnTo>
                <a:lnTo>
                  <a:pt x="343197" y="285890"/>
                </a:lnTo>
                <a:lnTo>
                  <a:pt x="376758" y="285890"/>
                </a:lnTo>
                <a:close/>
                <a:moveTo>
                  <a:pt x="360349" y="344268"/>
                </a:moveTo>
                <a:lnTo>
                  <a:pt x="360349" y="302373"/>
                </a:lnTo>
                <a:lnTo>
                  <a:pt x="326789" y="302373"/>
                </a:lnTo>
                <a:lnTo>
                  <a:pt x="326789" y="264422"/>
                </a:lnTo>
                <a:lnTo>
                  <a:pt x="276113" y="264422"/>
                </a:lnTo>
                <a:lnTo>
                  <a:pt x="276113" y="302336"/>
                </a:lnTo>
                <a:lnTo>
                  <a:pt x="242515" y="302336"/>
                </a:lnTo>
                <a:lnTo>
                  <a:pt x="242515" y="344231"/>
                </a:lnTo>
                <a:lnTo>
                  <a:pt x="276113" y="344231"/>
                </a:lnTo>
                <a:lnTo>
                  <a:pt x="276113" y="382145"/>
                </a:lnTo>
                <a:lnTo>
                  <a:pt x="326789" y="382145"/>
                </a:lnTo>
                <a:lnTo>
                  <a:pt x="326789" y="344268"/>
                </a:lnTo>
                <a:close/>
                <a:moveTo>
                  <a:pt x="686618" y="624141"/>
                </a:moveTo>
                <a:cubicBezTo>
                  <a:pt x="695102" y="633033"/>
                  <a:pt x="703584" y="641889"/>
                  <a:pt x="712068" y="650707"/>
                </a:cubicBezTo>
                <a:lnTo>
                  <a:pt x="712068" y="650744"/>
                </a:lnTo>
                <a:cubicBezTo>
                  <a:pt x="715231" y="649963"/>
                  <a:pt x="718505" y="649740"/>
                  <a:pt x="721705" y="650112"/>
                </a:cubicBezTo>
                <a:cubicBezTo>
                  <a:pt x="729444" y="651005"/>
                  <a:pt x="736625" y="654651"/>
                  <a:pt x="741945" y="660306"/>
                </a:cubicBezTo>
                <a:cubicBezTo>
                  <a:pt x="776809" y="696435"/>
                  <a:pt x="811299" y="734199"/>
                  <a:pt x="846720" y="769625"/>
                </a:cubicBezTo>
                <a:cubicBezTo>
                  <a:pt x="852376" y="775615"/>
                  <a:pt x="855390" y="783577"/>
                  <a:pt x="855055" y="791800"/>
                </a:cubicBezTo>
                <a:cubicBezTo>
                  <a:pt x="854831" y="800060"/>
                  <a:pt x="851334" y="807873"/>
                  <a:pt x="845381" y="813567"/>
                </a:cubicBezTo>
                <a:lnTo>
                  <a:pt x="807578" y="848280"/>
                </a:lnTo>
                <a:cubicBezTo>
                  <a:pt x="801588" y="853899"/>
                  <a:pt x="793700" y="857098"/>
                  <a:pt x="785477" y="857247"/>
                </a:cubicBezTo>
                <a:cubicBezTo>
                  <a:pt x="777329" y="857433"/>
                  <a:pt x="769441" y="854196"/>
                  <a:pt x="763786" y="848280"/>
                </a:cubicBezTo>
                <a:lnTo>
                  <a:pt x="658754" y="738857"/>
                </a:lnTo>
                <a:cubicBezTo>
                  <a:pt x="653136" y="732941"/>
                  <a:pt x="650196" y="724979"/>
                  <a:pt x="650606" y="716831"/>
                </a:cubicBezTo>
                <a:cubicBezTo>
                  <a:pt x="650754" y="714040"/>
                  <a:pt x="651238" y="711250"/>
                  <a:pt x="652094" y="708571"/>
                </a:cubicBezTo>
                <a:lnTo>
                  <a:pt x="626384" y="680665"/>
                </a:lnTo>
                <a:cubicBezTo>
                  <a:pt x="618831" y="684981"/>
                  <a:pt x="610943" y="688702"/>
                  <a:pt x="602832" y="691828"/>
                </a:cubicBezTo>
                <a:lnTo>
                  <a:pt x="602832" y="803965"/>
                </a:lnTo>
                <a:cubicBezTo>
                  <a:pt x="602832" y="829043"/>
                  <a:pt x="582479" y="849358"/>
                  <a:pt x="557402" y="849395"/>
                </a:cubicBezTo>
                <a:lnTo>
                  <a:pt x="46843" y="849395"/>
                </a:lnTo>
                <a:lnTo>
                  <a:pt x="46880" y="849395"/>
                </a:lnTo>
                <a:cubicBezTo>
                  <a:pt x="34639" y="849358"/>
                  <a:pt x="22845" y="844670"/>
                  <a:pt x="13915" y="836298"/>
                </a:cubicBezTo>
                <a:cubicBezTo>
                  <a:pt x="5097" y="828150"/>
                  <a:pt x="37" y="816690"/>
                  <a:pt x="0" y="804672"/>
                </a:cubicBezTo>
                <a:lnTo>
                  <a:pt x="1451" y="141646"/>
                </a:lnTo>
                <a:cubicBezTo>
                  <a:pt x="1414" y="129666"/>
                  <a:pt x="6102" y="118131"/>
                  <a:pt x="14474" y="109537"/>
                </a:cubicBezTo>
                <a:cubicBezTo>
                  <a:pt x="22808" y="101016"/>
                  <a:pt x="34230" y="96217"/>
                  <a:pt x="46137" y="96254"/>
                </a:cubicBezTo>
                <a:lnTo>
                  <a:pt x="154636" y="96254"/>
                </a:lnTo>
                <a:lnTo>
                  <a:pt x="154636" y="65633"/>
                </a:lnTo>
                <a:lnTo>
                  <a:pt x="229497" y="65633"/>
                </a:lnTo>
                <a:cubicBezTo>
                  <a:pt x="231357" y="49076"/>
                  <a:pt x="238798" y="33598"/>
                  <a:pt x="250518" y="21729"/>
                </a:cubicBezTo>
                <a:cubicBezTo>
                  <a:pt x="264136" y="7851"/>
                  <a:pt x="282740" y="37"/>
                  <a:pt x="302162" y="0"/>
                </a:cubicBezTo>
                <a:cubicBezTo>
                  <a:pt x="321323" y="-37"/>
                  <a:pt x="339704" y="7776"/>
                  <a:pt x="352949" y="21617"/>
                </a:cubicBezTo>
                <a:cubicBezTo>
                  <a:pt x="364483" y="33598"/>
                  <a:pt x="371664" y="49113"/>
                  <a:pt x="373376" y="65633"/>
                </a:cubicBezTo>
                <a:lnTo>
                  <a:pt x="449687" y="65633"/>
                </a:lnTo>
                <a:lnTo>
                  <a:pt x="449687" y="96254"/>
                </a:lnTo>
                <a:lnTo>
                  <a:pt x="556729" y="96291"/>
                </a:lnTo>
                <a:cubicBezTo>
                  <a:pt x="568895" y="96291"/>
                  <a:pt x="580542" y="101091"/>
                  <a:pt x="589248" y="109611"/>
                </a:cubicBezTo>
                <a:cubicBezTo>
                  <a:pt x="597918" y="118020"/>
                  <a:pt x="602829" y="129554"/>
                  <a:pt x="602866" y="141646"/>
                </a:cubicBezTo>
                <a:lnTo>
                  <a:pt x="602866" y="364703"/>
                </a:lnTo>
                <a:cubicBezTo>
                  <a:pt x="652277" y="383716"/>
                  <a:pt x="690451" y="424048"/>
                  <a:pt x="706708" y="474431"/>
                </a:cubicBezTo>
                <a:cubicBezTo>
                  <a:pt x="722967" y="524810"/>
                  <a:pt x="715600" y="579835"/>
                  <a:pt x="686616" y="624154"/>
                </a:cubicBezTo>
                <a:close/>
                <a:moveTo>
                  <a:pt x="697781" y="659376"/>
                </a:moveTo>
                <a:lnTo>
                  <a:pt x="661318" y="694351"/>
                </a:lnTo>
                <a:lnTo>
                  <a:pt x="640482" y="671729"/>
                </a:lnTo>
                <a:cubicBezTo>
                  <a:pt x="654174" y="662129"/>
                  <a:pt x="666416" y="650633"/>
                  <a:pt x="676870" y="637610"/>
                </a:cubicBezTo>
                <a:lnTo>
                  <a:pt x="697818" y="659414"/>
                </a:lnTo>
                <a:close/>
                <a:moveTo>
                  <a:pt x="670619" y="727501"/>
                </a:moveTo>
                <a:lnTo>
                  <a:pt x="670619" y="727539"/>
                </a:lnTo>
                <a:cubicBezTo>
                  <a:pt x="668089" y="724823"/>
                  <a:pt x="666750" y="721213"/>
                  <a:pt x="666973" y="717493"/>
                </a:cubicBezTo>
                <a:cubicBezTo>
                  <a:pt x="667159" y="713511"/>
                  <a:pt x="668871" y="709754"/>
                  <a:pt x="671773" y="707037"/>
                </a:cubicBezTo>
                <a:cubicBezTo>
                  <a:pt x="684163" y="694610"/>
                  <a:pt x="698078" y="681179"/>
                  <a:pt x="711063" y="669347"/>
                </a:cubicBezTo>
                <a:cubicBezTo>
                  <a:pt x="713482" y="667077"/>
                  <a:pt x="716756" y="665961"/>
                  <a:pt x="720067" y="666333"/>
                </a:cubicBezTo>
                <a:cubicBezTo>
                  <a:pt x="723974" y="666854"/>
                  <a:pt x="727583" y="668788"/>
                  <a:pt x="730225" y="671728"/>
                </a:cubicBezTo>
                <a:lnTo>
                  <a:pt x="834886" y="780894"/>
                </a:lnTo>
                <a:lnTo>
                  <a:pt x="834886" y="780857"/>
                </a:lnTo>
                <a:cubicBezTo>
                  <a:pt x="837490" y="783684"/>
                  <a:pt x="838867" y="787405"/>
                  <a:pt x="838681" y="791237"/>
                </a:cubicBezTo>
                <a:cubicBezTo>
                  <a:pt x="838569" y="795144"/>
                  <a:pt x="836932" y="798827"/>
                  <a:pt x="834141" y="801543"/>
                </a:cubicBezTo>
                <a:lnTo>
                  <a:pt x="796414" y="836294"/>
                </a:lnTo>
                <a:cubicBezTo>
                  <a:pt x="793400" y="839159"/>
                  <a:pt x="789456" y="840759"/>
                  <a:pt x="785289" y="840871"/>
                </a:cubicBezTo>
                <a:cubicBezTo>
                  <a:pt x="781680" y="840982"/>
                  <a:pt x="778182" y="839568"/>
                  <a:pt x="775652" y="836964"/>
                </a:cubicBezTo>
                <a:lnTo>
                  <a:pt x="670620" y="727579"/>
                </a:lnTo>
                <a:close/>
                <a:moveTo>
                  <a:pt x="238718" y="707893"/>
                </a:moveTo>
                <a:lnTo>
                  <a:pt x="461364" y="707893"/>
                </a:lnTo>
                <a:lnTo>
                  <a:pt x="461364" y="691522"/>
                </a:lnTo>
                <a:lnTo>
                  <a:pt x="230498" y="691522"/>
                </a:lnTo>
                <a:lnTo>
                  <a:pt x="230498" y="707930"/>
                </a:lnTo>
                <a:close/>
                <a:moveTo>
                  <a:pt x="238718" y="604309"/>
                </a:moveTo>
                <a:lnTo>
                  <a:pt x="382040" y="604309"/>
                </a:lnTo>
                <a:cubicBezTo>
                  <a:pt x="395770" y="632735"/>
                  <a:pt x="416904" y="656956"/>
                  <a:pt x="443246" y="674370"/>
                </a:cubicBezTo>
                <a:cubicBezTo>
                  <a:pt x="469588" y="691820"/>
                  <a:pt x="500173" y="701792"/>
                  <a:pt x="531725" y="703317"/>
                </a:cubicBezTo>
                <a:lnTo>
                  <a:pt x="531129" y="778996"/>
                </a:lnTo>
                <a:lnTo>
                  <a:pt x="71843" y="778996"/>
                </a:lnTo>
                <a:lnTo>
                  <a:pt x="71843" y="168130"/>
                </a:lnTo>
                <a:lnTo>
                  <a:pt x="531053" y="168130"/>
                </a:lnTo>
                <a:lnTo>
                  <a:pt x="531723" y="353277"/>
                </a:lnTo>
                <a:lnTo>
                  <a:pt x="531760" y="353277"/>
                </a:lnTo>
                <a:cubicBezTo>
                  <a:pt x="494628" y="354988"/>
                  <a:pt x="459021" y="368495"/>
                  <a:pt x="430071" y="391786"/>
                </a:cubicBezTo>
                <a:cubicBezTo>
                  <a:pt x="401124" y="415078"/>
                  <a:pt x="380325" y="446964"/>
                  <a:pt x="370651" y="482869"/>
                </a:cubicBezTo>
                <a:lnTo>
                  <a:pt x="230491" y="482869"/>
                </a:lnTo>
                <a:lnTo>
                  <a:pt x="230491" y="499278"/>
                </a:lnTo>
                <a:lnTo>
                  <a:pt x="367080" y="499278"/>
                </a:lnTo>
                <a:cubicBezTo>
                  <a:pt x="362168" y="529006"/>
                  <a:pt x="364922" y="559479"/>
                  <a:pt x="375116" y="587868"/>
                </a:cubicBezTo>
                <a:lnTo>
                  <a:pt x="230489" y="587868"/>
                </a:lnTo>
                <a:lnTo>
                  <a:pt x="230489" y="604277"/>
                </a:lnTo>
                <a:close/>
                <a:moveTo>
                  <a:pt x="449677" y="112695"/>
                </a:moveTo>
                <a:lnTo>
                  <a:pt x="449677" y="151763"/>
                </a:lnTo>
                <a:lnTo>
                  <a:pt x="547347" y="151726"/>
                </a:lnTo>
                <a:lnTo>
                  <a:pt x="548091" y="353237"/>
                </a:lnTo>
                <a:cubicBezTo>
                  <a:pt x="561076" y="353832"/>
                  <a:pt x="573912" y="355878"/>
                  <a:pt x="586451" y="359338"/>
                </a:cubicBezTo>
                <a:lnTo>
                  <a:pt x="586451" y="141673"/>
                </a:lnTo>
                <a:cubicBezTo>
                  <a:pt x="586414" y="134008"/>
                  <a:pt x="583288" y="126642"/>
                  <a:pt x="577744" y="121321"/>
                </a:cubicBezTo>
                <a:cubicBezTo>
                  <a:pt x="572126" y="115777"/>
                  <a:pt x="564573" y="112689"/>
                  <a:pt x="556723" y="112689"/>
                </a:cubicBezTo>
                <a:close/>
                <a:moveTo>
                  <a:pt x="154621" y="151763"/>
                </a:moveTo>
                <a:lnTo>
                  <a:pt x="55428" y="151726"/>
                </a:lnTo>
                <a:lnTo>
                  <a:pt x="55428" y="795406"/>
                </a:lnTo>
                <a:lnTo>
                  <a:pt x="547309" y="795406"/>
                </a:lnTo>
                <a:lnTo>
                  <a:pt x="548053" y="703281"/>
                </a:lnTo>
                <a:lnTo>
                  <a:pt x="548053" y="703318"/>
                </a:lnTo>
                <a:cubicBezTo>
                  <a:pt x="561038" y="702723"/>
                  <a:pt x="573911" y="700677"/>
                  <a:pt x="586450" y="697254"/>
                </a:cubicBezTo>
                <a:lnTo>
                  <a:pt x="586450" y="803962"/>
                </a:lnTo>
                <a:cubicBezTo>
                  <a:pt x="586450" y="819999"/>
                  <a:pt x="573464" y="832947"/>
                  <a:pt x="557465" y="832947"/>
                </a:cubicBezTo>
                <a:lnTo>
                  <a:pt x="46906" y="832947"/>
                </a:lnTo>
                <a:cubicBezTo>
                  <a:pt x="38832" y="832984"/>
                  <a:pt x="31056" y="829896"/>
                  <a:pt x="25178" y="824389"/>
                </a:cubicBezTo>
                <a:cubicBezTo>
                  <a:pt x="19671" y="819329"/>
                  <a:pt x="16509" y="812186"/>
                  <a:pt x="16471" y="804707"/>
                </a:cubicBezTo>
                <a:lnTo>
                  <a:pt x="17922" y="141681"/>
                </a:lnTo>
                <a:cubicBezTo>
                  <a:pt x="17848" y="133979"/>
                  <a:pt x="20825" y="126575"/>
                  <a:pt x="26182" y="121031"/>
                </a:cubicBezTo>
                <a:cubicBezTo>
                  <a:pt x="31429" y="115636"/>
                  <a:pt x="38647" y="112659"/>
                  <a:pt x="46163" y="112696"/>
                </a:cubicBezTo>
                <a:lnTo>
                  <a:pt x="154624" y="112696"/>
                </a:lnTo>
                <a:close/>
                <a:moveTo>
                  <a:pt x="262187" y="33224"/>
                </a:moveTo>
                <a:cubicBezTo>
                  <a:pt x="251472" y="44014"/>
                  <a:pt x="245444" y="58637"/>
                  <a:pt x="245444" y="73854"/>
                </a:cubicBezTo>
                <a:lnTo>
                  <a:pt x="245444" y="82040"/>
                </a:lnTo>
                <a:lnTo>
                  <a:pt x="171030" y="82040"/>
                </a:lnTo>
                <a:lnTo>
                  <a:pt x="171030" y="151691"/>
                </a:lnTo>
                <a:lnTo>
                  <a:pt x="433263" y="151728"/>
                </a:lnTo>
                <a:lnTo>
                  <a:pt x="433263" y="82040"/>
                </a:lnTo>
                <a:lnTo>
                  <a:pt x="357398" y="82040"/>
                </a:lnTo>
                <a:lnTo>
                  <a:pt x="357398" y="73854"/>
                </a:lnTo>
                <a:cubicBezTo>
                  <a:pt x="357473" y="58636"/>
                  <a:pt x="351668" y="43977"/>
                  <a:pt x="341139" y="32963"/>
                </a:cubicBezTo>
                <a:cubicBezTo>
                  <a:pt x="330944" y="22359"/>
                  <a:pt x="316880" y="16369"/>
                  <a:pt x="302146" y="16406"/>
                </a:cubicBezTo>
                <a:cubicBezTo>
                  <a:pt x="287114" y="16406"/>
                  <a:pt x="272677" y="22471"/>
                  <a:pt x="262148" y="33223"/>
                </a:cubicBezTo>
                <a:close/>
                <a:moveTo>
                  <a:pt x="311896" y="80402"/>
                </a:moveTo>
                <a:lnTo>
                  <a:pt x="311859" y="80402"/>
                </a:lnTo>
                <a:cubicBezTo>
                  <a:pt x="311896" y="79323"/>
                  <a:pt x="311710" y="78244"/>
                  <a:pt x="311375" y="77240"/>
                </a:cubicBezTo>
                <a:cubicBezTo>
                  <a:pt x="311003" y="76198"/>
                  <a:pt x="310482" y="75231"/>
                  <a:pt x="309813" y="74375"/>
                </a:cubicBezTo>
                <a:cubicBezTo>
                  <a:pt x="308883" y="73222"/>
                  <a:pt x="307729" y="72291"/>
                  <a:pt x="306390" y="71659"/>
                </a:cubicBezTo>
                <a:cubicBezTo>
                  <a:pt x="305087" y="71026"/>
                  <a:pt x="303636" y="70691"/>
                  <a:pt x="302148" y="70691"/>
                </a:cubicBezTo>
                <a:cubicBezTo>
                  <a:pt x="300660" y="70691"/>
                  <a:pt x="299171" y="71026"/>
                  <a:pt x="297795" y="71696"/>
                </a:cubicBezTo>
                <a:cubicBezTo>
                  <a:pt x="296455" y="72403"/>
                  <a:pt x="295265" y="73370"/>
                  <a:pt x="294372" y="74561"/>
                </a:cubicBezTo>
                <a:cubicBezTo>
                  <a:pt x="293739" y="75417"/>
                  <a:pt x="293293" y="76347"/>
                  <a:pt x="292958" y="77314"/>
                </a:cubicBezTo>
                <a:cubicBezTo>
                  <a:pt x="291804" y="80812"/>
                  <a:pt x="292697" y="84644"/>
                  <a:pt x="295265" y="87249"/>
                </a:cubicBezTo>
                <a:cubicBezTo>
                  <a:pt x="298055" y="90039"/>
                  <a:pt x="302260" y="90858"/>
                  <a:pt x="305869" y="89370"/>
                </a:cubicBezTo>
                <a:cubicBezTo>
                  <a:pt x="309515" y="87844"/>
                  <a:pt x="311859" y="84310"/>
                  <a:pt x="311859" y="80403"/>
                </a:cubicBezTo>
                <a:close/>
                <a:moveTo>
                  <a:pt x="326853" y="71845"/>
                </a:moveTo>
                <a:lnTo>
                  <a:pt x="326816" y="71845"/>
                </a:lnTo>
                <a:cubicBezTo>
                  <a:pt x="325849" y="69092"/>
                  <a:pt x="324435" y="66487"/>
                  <a:pt x="322612" y="64217"/>
                </a:cubicBezTo>
                <a:cubicBezTo>
                  <a:pt x="320156" y="61129"/>
                  <a:pt x="317068" y="58636"/>
                  <a:pt x="313496" y="56925"/>
                </a:cubicBezTo>
                <a:cubicBezTo>
                  <a:pt x="302037" y="51381"/>
                  <a:pt x="288270" y="54953"/>
                  <a:pt x="280902" y="65334"/>
                </a:cubicBezTo>
                <a:cubicBezTo>
                  <a:pt x="273535" y="75677"/>
                  <a:pt x="274726" y="89853"/>
                  <a:pt x="283693" y="98894"/>
                </a:cubicBezTo>
                <a:cubicBezTo>
                  <a:pt x="292325" y="107526"/>
                  <a:pt x="305757" y="109051"/>
                  <a:pt x="316100" y="102577"/>
                </a:cubicBezTo>
                <a:cubicBezTo>
                  <a:pt x="326406" y="96103"/>
                  <a:pt x="330871" y="83342"/>
                  <a:pt x="326853" y="71807"/>
                </a:cubicBezTo>
                <a:close/>
                <a:moveTo>
                  <a:pt x="141859" y="729403"/>
                </a:moveTo>
                <a:lnTo>
                  <a:pt x="199902" y="729403"/>
                </a:lnTo>
                <a:lnTo>
                  <a:pt x="199902" y="669983"/>
                </a:lnTo>
                <a:lnTo>
                  <a:pt x="141859" y="669946"/>
                </a:lnTo>
                <a:close/>
                <a:moveTo>
                  <a:pt x="208050" y="745812"/>
                </a:moveTo>
                <a:lnTo>
                  <a:pt x="216236" y="745812"/>
                </a:lnTo>
                <a:lnTo>
                  <a:pt x="216273" y="653538"/>
                </a:lnTo>
                <a:lnTo>
                  <a:pt x="125450" y="653538"/>
                </a:lnTo>
                <a:lnTo>
                  <a:pt x="125450" y="745812"/>
                </a:lnTo>
                <a:close/>
                <a:moveTo>
                  <a:pt x="133673" y="549959"/>
                </a:moveTo>
                <a:lnTo>
                  <a:pt x="125450" y="549959"/>
                </a:lnTo>
                <a:lnTo>
                  <a:pt x="125450" y="640782"/>
                </a:lnTo>
                <a:lnTo>
                  <a:pt x="216273" y="640782"/>
                </a:lnTo>
                <a:lnTo>
                  <a:pt x="216273" y="549959"/>
                </a:lnTo>
                <a:close/>
                <a:moveTo>
                  <a:pt x="199901" y="566405"/>
                </a:moveTo>
                <a:lnTo>
                  <a:pt x="141858" y="566405"/>
                </a:lnTo>
                <a:lnTo>
                  <a:pt x="141858" y="624373"/>
                </a:lnTo>
                <a:lnTo>
                  <a:pt x="199901" y="624373"/>
                </a:lnTo>
                <a:close/>
                <a:moveTo>
                  <a:pt x="133710" y="446371"/>
                </a:moveTo>
                <a:lnTo>
                  <a:pt x="125487" y="446371"/>
                </a:lnTo>
                <a:lnTo>
                  <a:pt x="125487" y="537193"/>
                </a:lnTo>
                <a:lnTo>
                  <a:pt x="216310" y="537193"/>
                </a:lnTo>
                <a:lnTo>
                  <a:pt x="216310" y="446371"/>
                </a:lnTo>
                <a:close/>
                <a:moveTo>
                  <a:pt x="199901" y="462817"/>
                </a:moveTo>
                <a:lnTo>
                  <a:pt x="141858" y="462817"/>
                </a:lnTo>
                <a:lnTo>
                  <a:pt x="141858" y="520785"/>
                </a:lnTo>
                <a:lnTo>
                  <a:pt x="199901" y="52078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cxnSp>
        <p:nvCxnSpPr>
          <p:cNvPr id="201" name="Google Shape;201;p5"/>
          <p:cNvCxnSpPr/>
          <p:nvPr/>
        </p:nvCxnSpPr>
        <p:spPr>
          <a:xfrm>
            <a:off x="8763643" y="3937227"/>
            <a:ext cx="0" cy="826857"/>
          </a:xfrm>
          <a:prstGeom prst="straightConnector1">
            <a:avLst/>
          </a:prstGeom>
          <a:noFill/>
          <a:ln cap="flat" cmpd="sng" w="28575">
            <a:solidFill>
              <a:schemeClr val="dk2"/>
            </a:solidFill>
            <a:prstDash val="solid"/>
            <a:miter lim="800000"/>
            <a:headEnd len="med" w="med" type="oval"/>
            <a:tailEnd len="med" w="med" type="oval"/>
          </a:ln>
        </p:spPr>
      </p:cxnSp>
      <p:sp>
        <p:nvSpPr>
          <p:cNvPr id="202" name="Google Shape;202;p5"/>
          <p:cNvSpPr txBox="1"/>
          <p:nvPr/>
        </p:nvSpPr>
        <p:spPr>
          <a:xfrm>
            <a:off x="3996763" y="5574451"/>
            <a:ext cx="5060365" cy="410403"/>
          </a:xfrm>
          <a:prstGeom prst="rect">
            <a:avLst/>
          </a:prstGeom>
          <a:noFill/>
          <a:ln>
            <a:noFill/>
          </a:ln>
        </p:spPr>
        <p:txBody>
          <a:bodyPr anchorCtr="0" anchor="t" bIns="45700" lIns="0" spcFirstLastPara="1" rIns="91425" wrap="square" tIns="45700">
            <a:noAutofit/>
          </a:bodyPr>
          <a:lstStyle/>
          <a:p>
            <a:pPr indent="0" lvl="0" marL="0" marR="0" rtl="0" algn="l">
              <a:lnSpc>
                <a:spcPct val="10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Clique aqui </a:t>
            </a:r>
            <a:r>
              <a:rPr b="0" i="0" lang="pt-BR" sz="1600" u="none" cap="none" strike="noStrike">
                <a:solidFill>
                  <a:srgbClr val="FFFFFF"/>
                </a:solidFill>
                <a:latin typeface="Calibri"/>
                <a:ea typeface="Calibri"/>
                <a:cs typeface="Calibri"/>
                <a:sym typeface="Calibri"/>
              </a:rPr>
              <a:t>para ver o algoritmo de triagem e diagnóstico</a:t>
            </a:r>
            <a:endParaRPr/>
          </a:p>
        </p:txBody>
      </p:sp>
      <p:grpSp>
        <p:nvGrpSpPr>
          <p:cNvPr id="203" name="Google Shape;203;p5"/>
          <p:cNvGrpSpPr/>
          <p:nvPr/>
        </p:nvGrpSpPr>
        <p:grpSpPr>
          <a:xfrm flipH="1">
            <a:off x="3454479" y="5566919"/>
            <a:ext cx="397656" cy="397653"/>
            <a:chOff x="-661486" y="3429000"/>
            <a:chExt cx="661216" cy="661211"/>
          </a:xfrm>
        </p:grpSpPr>
        <p:sp>
          <p:nvSpPr>
            <p:cNvPr id="204" name="Google Shape;204;p5"/>
            <p:cNvSpPr/>
            <p:nvPr/>
          </p:nvSpPr>
          <p:spPr>
            <a:xfrm>
              <a:off x="-471863" y="3618630"/>
              <a:ext cx="471593" cy="471581"/>
            </a:xfrm>
            <a:custGeom>
              <a:rect b="b" l="l" r="r" t="t"/>
              <a:pathLst>
                <a:path extrusionOk="0" h="471581" w="471593">
                  <a:moveTo>
                    <a:pt x="343470" y="261718"/>
                  </a:moveTo>
                  <a:lnTo>
                    <a:pt x="454749" y="372998"/>
                  </a:lnTo>
                  <a:cubicBezTo>
                    <a:pt x="477209" y="395477"/>
                    <a:pt x="477209" y="432262"/>
                    <a:pt x="454749" y="454722"/>
                  </a:cubicBezTo>
                  <a:cubicBezTo>
                    <a:pt x="432270" y="477201"/>
                    <a:pt x="395485" y="477201"/>
                    <a:pt x="373006" y="454722"/>
                  </a:cubicBezTo>
                  <a:lnTo>
                    <a:pt x="261726" y="343442"/>
                  </a:lnTo>
                  <a:lnTo>
                    <a:pt x="197693" y="428282"/>
                  </a:lnTo>
                  <a:cubicBezTo>
                    <a:pt x="187040" y="442415"/>
                    <a:pt x="165157" y="439473"/>
                    <a:pt x="158561" y="423052"/>
                  </a:cubicBezTo>
                  <a:lnTo>
                    <a:pt x="1670" y="31141"/>
                  </a:lnTo>
                  <a:cubicBezTo>
                    <a:pt x="-5714" y="12719"/>
                    <a:pt x="12707" y="-5703"/>
                    <a:pt x="31129" y="1662"/>
                  </a:cubicBezTo>
                  <a:lnTo>
                    <a:pt x="423040" y="158573"/>
                  </a:lnTo>
                  <a:cubicBezTo>
                    <a:pt x="439481" y="165149"/>
                    <a:pt x="442404" y="187032"/>
                    <a:pt x="428270" y="197704"/>
                  </a:cubicBezTo>
                  <a:lnTo>
                    <a:pt x="343450" y="261737"/>
                  </a:lnTo>
                  <a:close/>
                  <a:moveTo>
                    <a:pt x="407791" y="180513"/>
                  </a:moveTo>
                  <a:lnTo>
                    <a:pt x="28821" y="28795"/>
                  </a:lnTo>
                  <a:lnTo>
                    <a:pt x="180540" y="407745"/>
                  </a:lnTo>
                  <a:lnTo>
                    <a:pt x="246323" y="320617"/>
                  </a:lnTo>
                  <a:cubicBezTo>
                    <a:pt x="253054" y="311695"/>
                    <a:pt x="265976" y="310791"/>
                    <a:pt x="273879" y="318714"/>
                  </a:cubicBezTo>
                  <a:lnTo>
                    <a:pt x="391466" y="436281"/>
                  </a:lnTo>
                  <a:cubicBezTo>
                    <a:pt x="403772" y="448588"/>
                    <a:pt x="424021" y="448588"/>
                    <a:pt x="436328" y="436281"/>
                  </a:cubicBezTo>
                  <a:cubicBezTo>
                    <a:pt x="448634" y="423975"/>
                    <a:pt x="448634" y="403707"/>
                    <a:pt x="436328" y="391419"/>
                  </a:cubicBezTo>
                  <a:lnTo>
                    <a:pt x="318760" y="273833"/>
                  </a:lnTo>
                  <a:cubicBezTo>
                    <a:pt x="310838" y="265929"/>
                    <a:pt x="311741" y="253007"/>
                    <a:pt x="320683" y="246258"/>
                  </a:cubicBezTo>
                  <a:lnTo>
                    <a:pt x="407811" y="18049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 name="Google Shape;205;p5"/>
            <p:cNvSpPr/>
            <p:nvPr/>
          </p:nvSpPr>
          <p:spPr>
            <a:xfrm>
              <a:off x="-599236" y="3491249"/>
              <a:ext cx="88161" cy="88161"/>
            </a:xfrm>
            <a:custGeom>
              <a:rect b="b" l="l" r="r" t="t"/>
              <a:pathLst>
                <a:path extrusionOk="0" h="88161" w="88161">
                  <a:moveTo>
                    <a:pt x="3822" y="22243"/>
                  </a:moveTo>
                  <a:cubicBezTo>
                    <a:pt x="-1274" y="17167"/>
                    <a:pt x="-1274" y="8898"/>
                    <a:pt x="3822" y="3822"/>
                  </a:cubicBezTo>
                  <a:cubicBezTo>
                    <a:pt x="8918" y="-1274"/>
                    <a:pt x="17167" y="-1274"/>
                    <a:pt x="22243" y="3822"/>
                  </a:cubicBezTo>
                  <a:lnTo>
                    <a:pt x="84354" y="65913"/>
                  </a:lnTo>
                  <a:cubicBezTo>
                    <a:pt x="89430" y="71009"/>
                    <a:pt x="89430" y="79258"/>
                    <a:pt x="84354" y="84354"/>
                  </a:cubicBezTo>
                  <a:cubicBezTo>
                    <a:pt x="79258" y="89430"/>
                    <a:pt x="71009" y="89430"/>
                    <a:pt x="65913" y="84354"/>
                  </a:cubicBezTo>
                  <a:lnTo>
                    <a:pt x="3822" y="2224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6" name="Google Shape;206;p5"/>
            <p:cNvSpPr/>
            <p:nvPr/>
          </p:nvSpPr>
          <p:spPr>
            <a:xfrm>
              <a:off x="-448925" y="3429000"/>
              <a:ext cx="26074" cy="113875"/>
            </a:xfrm>
            <a:custGeom>
              <a:rect b="b" l="l" r="r" t="t"/>
              <a:pathLst>
                <a:path extrusionOk="0" h="113875" w="26074">
                  <a:moveTo>
                    <a:pt x="0" y="13018"/>
                  </a:moveTo>
                  <a:cubicBezTo>
                    <a:pt x="0" y="5826"/>
                    <a:pt x="5846" y="0"/>
                    <a:pt x="13037" y="0"/>
                  </a:cubicBezTo>
                  <a:cubicBezTo>
                    <a:pt x="20229" y="0"/>
                    <a:pt x="26075" y="5826"/>
                    <a:pt x="26075" y="13018"/>
                  </a:cubicBezTo>
                  <a:lnTo>
                    <a:pt x="26075" y="100838"/>
                  </a:lnTo>
                  <a:cubicBezTo>
                    <a:pt x="26075" y="108030"/>
                    <a:pt x="20229" y="113876"/>
                    <a:pt x="13037" y="113876"/>
                  </a:cubicBezTo>
                  <a:cubicBezTo>
                    <a:pt x="5846" y="113876"/>
                    <a:pt x="0" y="108030"/>
                    <a:pt x="0" y="100838"/>
                  </a:cubicBezTo>
                  <a:lnTo>
                    <a:pt x="0" y="1301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7" name="Google Shape;207;p5"/>
            <p:cNvSpPr/>
            <p:nvPr/>
          </p:nvSpPr>
          <p:spPr>
            <a:xfrm>
              <a:off x="-360735" y="3491249"/>
              <a:ext cx="88161" cy="88161"/>
            </a:xfrm>
            <a:custGeom>
              <a:rect b="b" l="l" r="r" t="t"/>
              <a:pathLst>
                <a:path extrusionOk="0" h="88161" w="88161">
                  <a:moveTo>
                    <a:pt x="65913" y="3822"/>
                  </a:moveTo>
                  <a:cubicBezTo>
                    <a:pt x="71009" y="-1274"/>
                    <a:pt x="79258" y="-1274"/>
                    <a:pt x="84354" y="3822"/>
                  </a:cubicBezTo>
                  <a:cubicBezTo>
                    <a:pt x="89430" y="8898"/>
                    <a:pt x="89430" y="17167"/>
                    <a:pt x="84354" y="22243"/>
                  </a:cubicBezTo>
                  <a:lnTo>
                    <a:pt x="22243" y="84354"/>
                  </a:lnTo>
                  <a:cubicBezTo>
                    <a:pt x="17167" y="89430"/>
                    <a:pt x="8918" y="89430"/>
                    <a:pt x="3822" y="84354"/>
                  </a:cubicBezTo>
                  <a:cubicBezTo>
                    <a:pt x="-1274" y="79258"/>
                    <a:pt x="-1274" y="71009"/>
                    <a:pt x="3822" y="65913"/>
                  </a:cubicBezTo>
                  <a:lnTo>
                    <a:pt x="65913" y="382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8" name="Google Shape;208;p5"/>
            <p:cNvSpPr/>
            <p:nvPr/>
          </p:nvSpPr>
          <p:spPr>
            <a:xfrm>
              <a:off x="-599236" y="3729750"/>
              <a:ext cx="88161" cy="88161"/>
            </a:xfrm>
            <a:custGeom>
              <a:rect b="b" l="l" r="r" t="t"/>
              <a:pathLst>
                <a:path extrusionOk="0" h="88161" w="88161">
                  <a:moveTo>
                    <a:pt x="22243" y="84354"/>
                  </a:moveTo>
                  <a:cubicBezTo>
                    <a:pt x="17167" y="89430"/>
                    <a:pt x="8918" y="89430"/>
                    <a:pt x="3822" y="84354"/>
                  </a:cubicBezTo>
                  <a:cubicBezTo>
                    <a:pt x="-1274" y="79258"/>
                    <a:pt x="-1274" y="71009"/>
                    <a:pt x="3822" y="65913"/>
                  </a:cubicBezTo>
                  <a:lnTo>
                    <a:pt x="65913" y="3822"/>
                  </a:lnTo>
                  <a:cubicBezTo>
                    <a:pt x="71009" y="-1274"/>
                    <a:pt x="79258" y="-1274"/>
                    <a:pt x="84354" y="3822"/>
                  </a:cubicBezTo>
                  <a:cubicBezTo>
                    <a:pt x="89430" y="8898"/>
                    <a:pt x="89430" y="17167"/>
                    <a:pt x="84354" y="22243"/>
                  </a:cubicBezTo>
                  <a:lnTo>
                    <a:pt x="22243" y="8435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9" name="Google Shape;209;p5"/>
            <p:cNvSpPr/>
            <p:nvPr/>
          </p:nvSpPr>
          <p:spPr>
            <a:xfrm>
              <a:off x="-661486" y="3641559"/>
              <a:ext cx="113875" cy="26055"/>
            </a:xfrm>
            <a:custGeom>
              <a:rect b="b" l="l" r="r" t="t"/>
              <a:pathLst>
                <a:path extrusionOk="0" h="26055" w="113875">
                  <a:moveTo>
                    <a:pt x="13018" y="26056"/>
                  </a:moveTo>
                  <a:cubicBezTo>
                    <a:pt x="5826" y="26056"/>
                    <a:pt x="0" y="20229"/>
                    <a:pt x="0" y="13037"/>
                  </a:cubicBezTo>
                  <a:cubicBezTo>
                    <a:pt x="0" y="5826"/>
                    <a:pt x="5826" y="0"/>
                    <a:pt x="13018" y="0"/>
                  </a:cubicBezTo>
                  <a:lnTo>
                    <a:pt x="100838" y="0"/>
                  </a:lnTo>
                  <a:cubicBezTo>
                    <a:pt x="108049" y="0"/>
                    <a:pt x="113876" y="5826"/>
                    <a:pt x="113876" y="13037"/>
                  </a:cubicBezTo>
                  <a:cubicBezTo>
                    <a:pt x="113876" y="20229"/>
                    <a:pt x="108049" y="26056"/>
                    <a:pt x="100838" y="26056"/>
                  </a:cubicBezTo>
                  <a:lnTo>
                    <a:pt x="13018" y="2605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10" name="Google Shape;210;p5"/>
          <p:cNvSpPr/>
          <p:nvPr/>
        </p:nvSpPr>
        <p:spPr>
          <a:xfrm>
            <a:off x="0" y="0"/>
            <a:ext cx="12189686" cy="6858000"/>
          </a:xfrm>
          <a:prstGeom prst="rect">
            <a:avLst/>
          </a:prstGeom>
          <a:solidFill>
            <a:srgbClr val="FFFFFF">
              <a:alpha val="94117"/>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grpSp>
        <p:nvGrpSpPr>
          <p:cNvPr id="211" name="Google Shape;211;p5"/>
          <p:cNvGrpSpPr/>
          <p:nvPr/>
        </p:nvGrpSpPr>
        <p:grpSpPr>
          <a:xfrm>
            <a:off x="1358635" y="418681"/>
            <a:ext cx="9310253" cy="5761772"/>
            <a:chOff x="1272249" y="7407895"/>
            <a:chExt cx="9310253" cy="5761772"/>
          </a:xfrm>
        </p:grpSpPr>
        <p:sp>
          <p:nvSpPr>
            <p:cNvPr id="212" name="Google Shape;212;p5"/>
            <p:cNvSpPr/>
            <p:nvPr/>
          </p:nvSpPr>
          <p:spPr>
            <a:xfrm>
              <a:off x="2091081" y="9868721"/>
              <a:ext cx="720000" cy="720000"/>
            </a:xfrm>
            <a:prstGeom prst="roundRect">
              <a:avLst>
                <a:gd fmla="val 0" name="adj"/>
              </a:avLst>
            </a:prstGeom>
            <a:gradFill>
              <a:gsLst>
                <a:gs pos="0">
                  <a:srgbClr val="004E8D"/>
                </a:gs>
                <a:gs pos="100000">
                  <a:schemeClr val="dk2"/>
                </a:gs>
              </a:gsLst>
              <a:lin ang="2700000" scaled="0"/>
            </a:gradFill>
            <a:ln cap="flat" cmpd="sng" w="9525">
              <a:solidFill>
                <a:srgbClr val="E1E6EC"/>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000"/>
                <a:buFont typeface="Calibri"/>
                <a:buNone/>
              </a:pPr>
              <a:r>
                <a:rPr b="0" i="0" lang="pt-BR" sz="1000" u="none" cap="none" strike="noStrike">
                  <a:solidFill>
                    <a:schemeClr val="lt1"/>
                  </a:solidFill>
                  <a:latin typeface="Calibri"/>
                  <a:ea typeface="Calibri"/>
                  <a:cs typeface="Calibri"/>
                  <a:sym typeface="Calibri"/>
                </a:rPr>
                <a:t>Anemia aplásica</a:t>
              </a:r>
              <a:endParaRPr b="0" i="0" sz="600" u="none" cap="none" strike="noStrike">
                <a:solidFill>
                  <a:schemeClr val="lt1"/>
                </a:solidFill>
                <a:latin typeface="Calibri"/>
                <a:ea typeface="Calibri"/>
                <a:cs typeface="Calibri"/>
                <a:sym typeface="Calibri"/>
              </a:endParaRPr>
            </a:p>
          </p:txBody>
        </p:sp>
        <p:sp>
          <p:nvSpPr>
            <p:cNvPr id="213" name="Google Shape;213;p5"/>
            <p:cNvSpPr/>
            <p:nvPr/>
          </p:nvSpPr>
          <p:spPr>
            <a:xfrm>
              <a:off x="4683740" y="9868721"/>
              <a:ext cx="1244632" cy="720000"/>
            </a:xfrm>
            <a:prstGeom prst="roundRect">
              <a:avLst>
                <a:gd fmla="val 0" name="adj"/>
              </a:avLst>
            </a:prstGeom>
            <a:gradFill>
              <a:gsLst>
                <a:gs pos="0">
                  <a:srgbClr val="004E8D"/>
                </a:gs>
                <a:gs pos="100000">
                  <a:schemeClr val="dk2"/>
                </a:gs>
              </a:gsLst>
              <a:lin ang="2700000" scaled="0"/>
            </a:gradFill>
            <a:ln cap="flat" cmpd="sng" w="9525">
              <a:solidFill>
                <a:srgbClr val="E1E6EC"/>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000"/>
                <a:buFont typeface="Calibri"/>
                <a:buNone/>
              </a:pPr>
              <a:r>
                <a:rPr b="0" i="0" lang="pt-BR" sz="1000" u="none" cap="none" strike="noStrike">
                  <a:solidFill>
                    <a:schemeClr val="lt1"/>
                  </a:solidFill>
                  <a:latin typeface="Calibri"/>
                  <a:ea typeface="Calibri"/>
                  <a:cs typeface="Calibri"/>
                  <a:sym typeface="Calibri"/>
                </a:rPr>
                <a:t>Hemoglobinúria</a:t>
              </a:r>
              <a:endParaRPr b="0" baseline="30000" i="0" sz="900" u="none" cap="none" strike="noStrike">
                <a:solidFill>
                  <a:schemeClr val="lt1"/>
                </a:solidFill>
                <a:latin typeface="Calibri"/>
                <a:ea typeface="Calibri"/>
                <a:cs typeface="Calibri"/>
                <a:sym typeface="Calibri"/>
              </a:endParaRPr>
            </a:p>
          </p:txBody>
        </p:sp>
        <p:sp>
          <p:nvSpPr>
            <p:cNvPr id="214" name="Google Shape;214;p5"/>
            <p:cNvSpPr/>
            <p:nvPr/>
          </p:nvSpPr>
          <p:spPr>
            <a:xfrm>
              <a:off x="6083303" y="9868721"/>
              <a:ext cx="2211395" cy="720000"/>
            </a:xfrm>
            <a:prstGeom prst="roundRect">
              <a:avLst>
                <a:gd fmla="val 0" name="adj"/>
              </a:avLst>
            </a:prstGeom>
            <a:gradFill>
              <a:gsLst>
                <a:gs pos="0">
                  <a:srgbClr val="004E8D"/>
                </a:gs>
                <a:gs pos="100000">
                  <a:schemeClr val="dk2"/>
                </a:gs>
              </a:gsLst>
              <a:lin ang="2700000" scaled="0"/>
            </a:gradFill>
            <a:ln cap="flat" cmpd="sng" w="9525">
              <a:solidFill>
                <a:srgbClr val="E1E6EC"/>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000"/>
                <a:buFont typeface="Calibri"/>
                <a:buNone/>
              </a:pPr>
              <a:r>
                <a:rPr b="0" i="0" lang="pt-BR" sz="1000" u="none" cap="none" strike="noStrike">
                  <a:solidFill>
                    <a:schemeClr val="lt1"/>
                  </a:solidFill>
                  <a:latin typeface="Calibri"/>
                  <a:ea typeface="Calibri"/>
                  <a:cs typeface="Calibri"/>
                  <a:sym typeface="Calibri"/>
                </a:rPr>
                <a:t>Exames laboratoriais anormais: </a:t>
              </a:r>
              <a:endParaRPr/>
            </a:p>
            <a:p>
              <a:pPr indent="0" lvl="0" marL="0" marR="0" rtl="0" algn="ctr">
                <a:lnSpc>
                  <a:spcPct val="100000"/>
                </a:lnSpc>
                <a:spcBef>
                  <a:spcPts val="0"/>
                </a:spcBef>
                <a:spcAft>
                  <a:spcPts val="0"/>
                </a:spcAft>
                <a:buClr>
                  <a:schemeClr val="lt1"/>
                </a:buClr>
                <a:buSzPts val="1000"/>
                <a:buFont typeface="Calibri"/>
                <a:buNone/>
              </a:pPr>
              <a:r>
                <a:rPr b="0" i="0" lang="pt-BR" sz="1000" u="none" cap="none" strike="noStrike">
                  <a:solidFill>
                    <a:schemeClr val="lt1"/>
                  </a:solidFill>
                  <a:latin typeface="Calibri"/>
                  <a:ea typeface="Calibri"/>
                  <a:cs typeface="Calibri"/>
                  <a:sym typeface="Calibri"/>
                </a:rPr>
                <a:t>Anemia normocítica/macrocítica</a:t>
              </a:r>
              <a:endParaRPr/>
            </a:p>
            <a:p>
              <a:pPr indent="0" lvl="0" marL="0" marR="0" rtl="0" algn="ctr">
                <a:lnSpc>
                  <a:spcPct val="100000"/>
                </a:lnSpc>
                <a:spcBef>
                  <a:spcPts val="0"/>
                </a:spcBef>
                <a:spcAft>
                  <a:spcPts val="0"/>
                </a:spcAft>
                <a:buClr>
                  <a:schemeClr val="lt1"/>
                </a:buClr>
                <a:buSzPts val="1000"/>
                <a:buFont typeface="Calibri"/>
                <a:buNone/>
              </a:pPr>
              <a:r>
                <a:rPr b="0" i="0" lang="pt-BR" sz="1000" u="none" cap="none" strike="noStrike">
                  <a:solidFill>
                    <a:schemeClr val="lt1"/>
                  </a:solidFill>
                  <a:latin typeface="Calibri"/>
                  <a:ea typeface="Calibri"/>
                  <a:cs typeface="Calibri"/>
                  <a:sym typeface="Calibri"/>
                </a:rPr>
                <a:t>Trombocitopenia</a:t>
              </a:r>
              <a:endParaRPr/>
            </a:p>
            <a:p>
              <a:pPr indent="0" lvl="0" marL="0" marR="0" rtl="0" algn="ctr">
                <a:lnSpc>
                  <a:spcPct val="100000"/>
                </a:lnSpc>
                <a:spcBef>
                  <a:spcPts val="0"/>
                </a:spcBef>
                <a:spcAft>
                  <a:spcPts val="0"/>
                </a:spcAft>
                <a:buClr>
                  <a:schemeClr val="lt1"/>
                </a:buClr>
                <a:buSzPts val="1000"/>
                <a:buFont typeface="Calibri"/>
                <a:buNone/>
              </a:pPr>
              <a:r>
                <a:rPr b="0" i="0" lang="pt-BR" sz="1000" u="none" cap="none" strike="noStrike">
                  <a:solidFill>
                    <a:schemeClr val="lt1"/>
                  </a:solidFill>
                  <a:latin typeface="Calibri"/>
                  <a:ea typeface="Calibri"/>
                  <a:cs typeface="Calibri"/>
                  <a:sym typeface="Calibri"/>
                </a:rPr>
                <a:t>Testes de ferro anormais</a:t>
              </a:r>
              <a:endParaRPr/>
            </a:p>
            <a:p>
              <a:pPr indent="0" lvl="0" marL="0" marR="0" rtl="0" algn="ctr">
                <a:lnSpc>
                  <a:spcPct val="100000"/>
                </a:lnSpc>
                <a:spcBef>
                  <a:spcPts val="0"/>
                </a:spcBef>
                <a:spcAft>
                  <a:spcPts val="0"/>
                </a:spcAft>
                <a:buClr>
                  <a:schemeClr val="lt1"/>
                </a:buClr>
                <a:buSzPts val="1000"/>
                <a:buFont typeface="Calibri"/>
                <a:buNone/>
              </a:pPr>
              <a:r>
                <a:rPr b="0" i="0" lang="pt-BR" sz="1000" u="none" cap="none" strike="noStrike">
                  <a:solidFill>
                    <a:schemeClr val="lt1"/>
                  </a:solidFill>
                  <a:latin typeface="Calibri"/>
                  <a:ea typeface="Calibri"/>
                  <a:cs typeface="Calibri"/>
                  <a:sym typeface="Calibri"/>
                </a:rPr>
                <a:t>Reticulocitose</a:t>
              </a:r>
              <a:endParaRPr b="0" i="0" sz="900" u="none" cap="none" strike="noStrike">
                <a:solidFill>
                  <a:schemeClr val="lt1"/>
                </a:solidFill>
                <a:latin typeface="Calibri"/>
                <a:ea typeface="Calibri"/>
                <a:cs typeface="Calibri"/>
                <a:sym typeface="Calibri"/>
              </a:endParaRPr>
            </a:p>
          </p:txBody>
        </p:sp>
        <p:sp>
          <p:nvSpPr>
            <p:cNvPr id="215" name="Google Shape;215;p5"/>
            <p:cNvSpPr/>
            <p:nvPr/>
          </p:nvSpPr>
          <p:spPr>
            <a:xfrm>
              <a:off x="8445167" y="9877373"/>
              <a:ext cx="1491877" cy="720000"/>
            </a:xfrm>
            <a:prstGeom prst="roundRect">
              <a:avLst>
                <a:gd fmla="val 0" name="adj"/>
              </a:avLst>
            </a:prstGeom>
            <a:gradFill>
              <a:gsLst>
                <a:gs pos="0">
                  <a:srgbClr val="004E8D"/>
                </a:gs>
                <a:gs pos="100000">
                  <a:schemeClr val="dk2"/>
                </a:gs>
              </a:gsLst>
              <a:lin ang="2700000" scaled="0"/>
            </a:gradFill>
            <a:ln cap="flat" cmpd="sng" w="9525">
              <a:solidFill>
                <a:srgbClr val="E1E6EC"/>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Trombose não provocada</a:t>
              </a:r>
              <a:r>
                <a:rPr b="0" baseline="30000" i="0" lang="pt-BR" sz="1100" u="none" cap="none" strike="noStrike">
                  <a:solidFill>
                    <a:schemeClr val="lt1"/>
                  </a:solidFill>
                  <a:latin typeface="Calibri"/>
                  <a:ea typeface="Calibri"/>
                  <a:cs typeface="Calibri"/>
                  <a:sym typeface="Calibri"/>
                </a:rPr>
                <a:t>‡</a:t>
              </a:r>
              <a:r>
                <a:rPr b="0" i="0" lang="pt-BR" sz="1100" u="none" cap="none" strike="noStrike">
                  <a:solidFill>
                    <a:schemeClr val="lt1"/>
                  </a:solidFill>
                  <a:latin typeface="Calibri"/>
                  <a:ea typeface="Calibri"/>
                  <a:cs typeface="Calibri"/>
                  <a:sym typeface="Calibri"/>
                </a:rPr>
                <a:t>/em locais atípicos</a:t>
              </a:r>
              <a:r>
                <a:rPr b="0" baseline="30000" i="0" lang="pt-BR" sz="1100" u="none" cap="none" strike="noStrike">
                  <a:solidFill>
                    <a:schemeClr val="lt1"/>
                  </a:solidFill>
                  <a:latin typeface="Calibri"/>
                  <a:ea typeface="Calibri"/>
                  <a:cs typeface="Calibri"/>
                  <a:sym typeface="Calibri"/>
                </a:rPr>
                <a:t>§</a:t>
              </a:r>
              <a:endParaRPr b="0" i="0" sz="800" u="none" cap="none" strike="noStrike">
                <a:solidFill>
                  <a:schemeClr val="lt1"/>
                </a:solidFill>
                <a:latin typeface="Calibri"/>
                <a:ea typeface="Calibri"/>
                <a:cs typeface="Calibri"/>
                <a:sym typeface="Calibri"/>
              </a:endParaRPr>
            </a:p>
          </p:txBody>
        </p:sp>
        <p:sp>
          <p:nvSpPr>
            <p:cNvPr id="216" name="Google Shape;216;p5"/>
            <p:cNvSpPr/>
            <p:nvPr/>
          </p:nvSpPr>
          <p:spPr>
            <a:xfrm>
              <a:off x="1831525" y="12008139"/>
              <a:ext cx="8105520" cy="386036"/>
            </a:xfrm>
            <a:prstGeom prst="roundRect">
              <a:avLst>
                <a:gd fmla="val 0" name="adj"/>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rPr b="1" lang="pt-BR" sz="1395">
                  <a:solidFill>
                    <a:schemeClr val="lt1"/>
                  </a:solidFill>
                  <a:latin typeface="Lustria"/>
                  <a:ea typeface="Lustria"/>
                  <a:cs typeface="Lustria"/>
                  <a:sym typeface="Lustria"/>
                </a:rPr>
                <a:t>TESTE COM HPN COM FLAER OU CITOMETRIA DE FLUXO DE ALTA SENSIBILIDADE</a:t>
              </a:r>
              <a:endParaRPr/>
            </a:p>
          </p:txBody>
        </p:sp>
        <p:sp>
          <p:nvSpPr>
            <p:cNvPr id="217" name="Google Shape;217;p5"/>
            <p:cNvSpPr/>
            <p:nvPr/>
          </p:nvSpPr>
          <p:spPr>
            <a:xfrm>
              <a:off x="1365638" y="10746934"/>
              <a:ext cx="9140711" cy="1101312"/>
            </a:xfrm>
            <a:prstGeom prst="rect">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sp>
          <p:nvSpPr>
            <p:cNvPr id="218" name="Google Shape;218;p5"/>
            <p:cNvSpPr/>
            <p:nvPr/>
          </p:nvSpPr>
          <p:spPr>
            <a:xfrm>
              <a:off x="8491606" y="9602570"/>
              <a:ext cx="1364005"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TROMBOSE</a:t>
              </a:r>
              <a:endParaRPr b="1" baseline="30000" i="0" sz="800" u="none" cap="none" strike="noStrike">
                <a:solidFill>
                  <a:schemeClr val="lt2"/>
                </a:solidFill>
                <a:latin typeface="Calibri"/>
                <a:ea typeface="Calibri"/>
                <a:cs typeface="Calibri"/>
                <a:sym typeface="Calibri"/>
              </a:endParaRPr>
            </a:p>
          </p:txBody>
        </p:sp>
        <p:sp>
          <p:nvSpPr>
            <p:cNvPr id="219" name="Google Shape;219;p5"/>
            <p:cNvSpPr/>
            <p:nvPr/>
          </p:nvSpPr>
          <p:spPr>
            <a:xfrm>
              <a:off x="5529986" y="9602570"/>
              <a:ext cx="1364005"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HEMÓLISE</a:t>
              </a:r>
              <a:endParaRPr b="1" baseline="30000" i="0" sz="800" u="none" cap="none" strike="noStrike">
                <a:solidFill>
                  <a:schemeClr val="lt2"/>
                </a:solidFill>
                <a:latin typeface="Calibri"/>
                <a:ea typeface="Calibri"/>
                <a:cs typeface="Calibri"/>
                <a:sym typeface="Calibri"/>
              </a:endParaRPr>
            </a:p>
          </p:txBody>
        </p:sp>
        <p:sp>
          <p:nvSpPr>
            <p:cNvPr id="220" name="Google Shape;220;p5"/>
            <p:cNvSpPr/>
            <p:nvPr/>
          </p:nvSpPr>
          <p:spPr>
            <a:xfrm>
              <a:off x="2195913" y="9602570"/>
              <a:ext cx="2153745" cy="2616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DISFUNÇÃO DA MEDULA ÓSSEA</a:t>
              </a:r>
              <a:endParaRPr b="1" baseline="30000" i="0" sz="800" u="none" cap="none" strike="noStrike">
                <a:solidFill>
                  <a:schemeClr val="lt2"/>
                </a:solidFill>
                <a:latin typeface="Calibri"/>
                <a:ea typeface="Calibri"/>
                <a:cs typeface="Calibri"/>
                <a:sym typeface="Calibri"/>
              </a:endParaRPr>
            </a:p>
          </p:txBody>
        </p:sp>
        <p:sp>
          <p:nvSpPr>
            <p:cNvPr id="221" name="Google Shape;221;p5"/>
            <p:cNvSpPr/>
            <p:nvPr/>
          </p:nvSpPr>
          <p:spPr>
            <a:xfrm>
              <a:off x="1320034" y="7407895"/>
              <a:ext cx="9262468" cy="1510002"/>
            </a:xfrm>
            <a:prstGeom prst="rect">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000000"/>
                </a:solidFill>
                <a:latin typeface="Calibri"/>
                <a:ea typeface="Calibri"/>
                <a:cs typeface="Calibri"/>
                <a:sym typeface="Calibri"/>
              </a:endParaRPr>
            </a:p>
          </p:txBody>
        </p:sp>
        <p:sp>
          <p:nvSpPr>
            <p:cNvPr id="222" name="Google Shape;222;p5"/>
            <p:cNvSpPr/>
            <p:nvPr/>
          </p:nvSpPr>
          <p:spPr>
            <a:xfrm>
              <a:off x="3655136" y="7537507"/>
              <a:ext cx="5318098" cy="360753"/>
            </a:xfrm>
            <a:prstGeom prst="roundRect">
              <a:avLst>
                <a:gd fmla="val 6667" name="adj"/>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accent1"/>
                </a:buClr>
                <a:buSzPts val="1400"/>
                <a:buFont typeface="Calibri"/>
                <a:buNone/>
              </a:pPr>
              <a:r>
                <a:rPr b="1" i="0" lang="pt-BR" sz="1400" u="none" cap="none" strike="noStrike">
                  <a:solidFill>
                    <a:schemeClr val="accent1"/>
                  </a:solidFill>
                  <a:latin typeface="Calibri"/>
                  <a:ea typeface="Calibri"/>
                  <a:cs typeface="Calibri"/>
                  <a:sym typeface="Calibri"/>
                </a:rPr>
                <a:t>Principais sintomas e sinais (qualquer um dos seguintes):</a:t>
              </a:r>
              <a:endParaRPr/>
            </a:p>
          </p:txBody>
        </p:sp>
        <p:sp>
          <p:nvSpPr>
            <p:cNvPr id="223" name="Google Shape;223;p5"/>
            <p:cNvSpPr/>
            <p:nvPr/>
          </p:nvSpPr>
          <p:spPr>
            <a:xfrm>
              <a:off x="1303999" y="8001673"/>
              <a:ext cx="1402254"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APRESENTAÇÃO</a:t>
              </a:r>
              <a:endParaRPr b="1" i="0" sz="900" u="none" cap="none" strike="noStrike">
                <a:solidFill>
                  <a:schemeClr val="dk2"/>
                </a:solidFill>
                <a:latin typeface="Calibri"/>
                <a:ea typeface="Calibri"/>
                <a:cs typeface="Calibri"/>
                <a:sym typeface="Calibri"/>
              </a:endParaRPr>
            </a:p>
          </p:txBody>
        </p:sp>
        <p:sp>
          <p:nvSpPr>
            <p:cNvPr id="224" name="Google Shape;224;p5"/>
            <p:cNvSpPr/>
            <p:nvPr/>
          </p:nvSpPr>
          <p:spPr>
            <a:xfrm>
              <a:off x="4683740" y="10935743"/>
              <a:ext cx="5234661" cy="720000"/>
            </a:xfrm>
            <a:prstGeom prst="roundRect">
              <a:avLst>
                <a:gd fmla="val 0" name="adj"/>
              </a:avLst>
            </a:prstGeom>
            <a:gradFill>
              <a:gsLst>
                <a:gs pos="0">
                  <a:srgbClr val="004E8D"/>
                </a:gs>
                <a:gs pos="100000">
                  <a:schemeClr val="dk2"/>
                </a:gs>
              </a:gsLst>
              <a:lin ang="2700000" scaled="0"/>
            </a:gradFill>
            <a:ln cap="flat" cmpd="sng" w="9525">
              <a:solidFill>
                <a:srgbClr val="E1E6EC"/>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000"/>
                <a:buFont typeface="Calibri"/>
                <a:buNone/>
              </a:pPr>
              <a:r>
                <a:rPr b="1" i="0" lang="pt-BR" sz="1000" u="none" cap="none" strike="noStrike">
                  <a:solidFill>
                    <a:schemeClr val="lt1"/>
                  </a:solidFill>
                  <a:latin typeface="Calibri"/>
                  <a:ea typeface="Calibri"/>
                  <a:cs typeface="Calibri"/>
                  <a:sym typeface="Calibri"/>
                </a:rPr>
                <a:t>Teste de hemólise</a:t>
              </a:r>
              <a:endParaRPr/>
            </a:p>
            <a:p>
              <a:pPr indent="0" lvl="0" marL="0" marR="0" rtl="0" algn="ctr">
                <a:lnSpc>
                  <a:spcPct val="100000"/>
                </a:lnSpc>
                <a:spcBef>
                  <a:spcPts val="0"/>
                </a:spcBef>
                <a:spcAft>
                  <a:spcPts val="0"/>
                </a:spcAft>
                <a:buClr>
                  <a:schemeClr val="lt1"/>
                </a:buClr>
                <a:buSzPts val="1000"/>
                <a:buFont typeface="Calibri"/>
                <a:buNone/>
              </a:pPr>
              <a:r>
                <a:rPr b="0" i="0" lang="pt-BR" sz="1000" u="none" cap="none" strike="noStrike">
                  <a:solidFill>
                    <a:schemeClr val="lt1"/>
                  </a:solidFill>
                  <a:latin typeface="Calibri"/>
                  <a:ea typeface="Calibri"/>
                  <a:cs typeface="Calibri"/>
                  <a:sym typeface="Calibri"/>
                </a:rPr>
                <a:t>(Qualquer um dos seguintes: ↓ haptoglobina, ↑ DHL, ↑ bilirrubina, ↑ reticulócitos) </a:t>
              </a:r>
              <a:br>
                <a:rPr b="0" i="0" lang="pt-BR" sz="1000" u="none" cap="none" strike="noStrike">
                  <a:solidFill>
                    <a:schemeClr val="lt1"/>
                  </a:solidFill>
                  <a:latin typeface="Calibri"/>
                  <a:ea typeface="Calibri"/>
                  <a:cs typeface="Calibri"/>
                  <a:sym typeface="Calibri"/>
                </a:rPr>
              </a:br>
              <a:r>
                <a:rPr b="0" i="0" lang="pt-BR" sz="1000" u="none" cap="none" strike="noStrike">
                  <a:solidFill>
                    <a:schemeClr val="lt1"/>
                  </a:solidFill>
                  <a:latin typeface="Calibri"/>
                  <a:ea typeface="Calibri"/>
                  <a:cs typeface="Calibri"/>
                  <a:sym typeface="Calibri"/>
                </a:rPr>
                <a:t>E teste direto de antiglobulina (Teste de Coombs) negativo</a:t>
              </a:r>
              <a:endParaRPr/>
            </a:p>
          </p:txBody>
        </p:sp>
        <p:sp>
          <p:nvSpPr>
            <p:cNvPr id="225" name="Google Shape;225;p5"/>
            <p:cNvSpPr/>
            <p:nvPr/>
          </p:nvSpPr>
          <p:spPr>
            <a:xfrm>
              <a:off x="1272249" y="12364872"/>
              <a:ext cx="9140711" cy="804795"/>
            </a:xfrm>
            <a:prstGeom prst="roundRect">
              <a:avLst>
                <a:gd fmla="val 6667" name="adj"/>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Fonte: Roth, 2018</a:t>
              </a:r>
              <a:r>
                <a:rPr b="0" baseline="30000" i="0" lang="pt-BR" sz="700" u="none" cap="none" strike="noStrike">
                  <a:solidFill>
                    <a:schemeClr val="dk1"/>
                  </a:solidFill>
                  <a:latin typeface="Calibri"/>
                  <a:ea typeface="Calibri"/>
                  <a:cs typeface="Calibri"/>
                  <a:sym typeface="Calibri"/>
                </a:rPr>
                <a:t>5</a:t>
              </a:r>
              <a:endParaRPr b="0" i="0" sz="7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chemeClr val="dk1"/>
                </a:buClr>
                <a:buSzPts val="700"/>
                <a:buFont typeface="Calibri"/>
                <a:buNone/>
              </a:pPr>
              <a:r>
                <a:rPr b="0" i="0" lang="pt-BR" sz="700" u="none" cap="none" strike="noStrike">
                  <a:solidFill>
                    <a:schemeClr val="dk1"/>
                  </a:solidFill>
                  <a:latin typeface="Calibri"/>
                  <a:ea typeface="Calibri"/>
                  <a:cs typeface="Calibri"/>
                  <a:sym typeface="Calibri"/>
                </a:rPr>
                <a:t>†Citopenia inexplicada persistente em pacientes que não preenchem os critérios (mínimos) para diagnóstico de SMD. ‡TVP e/ou EP em paciente sem antecedentes de fator de risco clínico maior para TEV que não seja provocada por cirurgia, trauma, imobilização, terapia hormonal (contraceptivos orais ou terapia de reposição hormonal) ou câncer ativo. §Os locais atípicos incluem as veias hepáticas (síndrome de Budd-Chiari), outras veias esplâncnicas (porta, esplênica), veia cerebral e veias dérmicas.</a:t>
              </a:r>
              <a:br>
                <a:rPr b="0" i="0" lang="pt-BR" sz="700" u="none" cap="none" strike="noStrike">
                  <a:solidFill>
                    <a:schemeClr val="dk1"/>
                  </a:solidFill>
                  <a:latin typeface="Calibri"/>
                  <a:ea typeface="Calibri"/>
                  <a:cs typeface="Calibri"/>
                  <a:sym typeface="Calibri"/>
                </a:rPr>
              </a:br>
              <a:r>
                <a:rPr b="0" i="0" lang="pt-BR" sz="700" u="none" cap="none" strike="noStrike">
                  <a:solidFill>
                    <a:schemeClr val="dk1"/>
                  </a:solidFill>
                  <a:latin typeface="Calibri"/>
                  <a:ea typeface="Calibri"/>
                  <a:cs typeface="Calibri"/>
                  <a:sym typeface="Calibri"/>
                </a:rPr>
                <a:t>Abreviações: TVP = trombose venosa profunda; FLAER = aerolisina fluorescente; DHL = desidrogenase láctica; SMD = síndrome mielodisplásica; EP = embolia pulmonar; HPN = hemoglobinúria paroxística noturna; TEV = tromboembolismo venoso.</a:t>
              </a:r>
              <a:endParaRPr/>
            </a:p>
          </p:txBody>
        </p:sp>
        <p:sp>
          <p:nvSpPr>
            <p:cNvPr id="226" name="Google Shape;226;p5"/>
            <p:cNvSpPr/>
            <p:nvPr/>
          </p:nvSpPr>
          <p:spPr>
            <a:xfrm>
              <a:off x="8659224" y="7884887"/>
              <a:ext cx="1669985" cy="510569"/>
            </a:xfrm>
            <a:prstGeom prst="roundRect">
              <a:avLst>
                <a:gd fmla="val 0" name="adj"/>
              </a:avLst>
            </a:prstGeom>
            <a:gradFill>
              <a:gsLst>
                <a:gs pos="0">
                  <a:srgbClr val="004E8D"/>
                </a:gs>
                <a:gs pos="100000">
                  <a:schemeClr val="dk2"/>
                </a:gs>
              </a:gsLst>
              <a:lin ang="2700000" scaled="0"/>
            </a:gradFill>
            <a:ln cap="flat" cmpd="sng" w="9525">
              <a:solidFill>
                <a:srgbClr val="E1E6EC"/>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pt-BR" sz="1000">
                  <a:solidFill>
                    <a:schemeClr val="lt1"/>
                  </a:solidFill>
                  <a:latin typeface="Calibri"/>
                  <a:ea typeface="Calibri"/>
                  <a:cs typeface="Calibri"/>
                  <a:sym typeface="Calibri"/>
                </a:rPr>
                <a:t>Baseado em Consenso de Painel de Delphi</a:t>
              </a:r>
              <a:endParaRPr/>
            </a:p>
          </p:txBody>
        </p:sp>
        <p:sp>
          <p:nvSpPr>
            <p:cNvPr id="227" name="Google Shape;227;p5"/>
            <p:cNvSpPr/>
            <p:nvPr/>
          </p:nvSpPr>
          <p:spPr>
            <a:xfrm>
              <a:off x="1351058" y="11099720"/>
              <a:ext cx="1128479"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DIAGNÓSTICO</a:t>
              </a:r>
              <a:endParaRPr/>
            </a:p>
            <a:p>
              <a:pPr indent="0" lvl="0" marL="0" marR="0" rtl="0" algn="l">
                <a:lnSpc>
                  <a:spcPct val="100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INICIAL</a:t>
              </a:r>
              <a:endParaRPr b="1" i="0" sz="900" u="none" cap="none" strike="noStrike">
                <a:solidFill>
                  <a:schemeClr val="dk2"/>
                </a:solidFill>
                <a:latin typeface="Calibri"/>
                <a:ea typeface="Calibri"/>
                <a:cs typeface="Calibri"/>
                <a:sym typeface="Calibri"/>
              </a:endParaRPr>
            </a:p>
          </p:txBody>
        </p:sp>
        <p:cxnSp>
          <p:nvCxnSpPr>
            <p:cNvPr id="228" name="Google Shape;228;p5"/>
            <p:cNvCxnSpPr/>
            <p:nvPr/>
          </p:nvCxnSpPr>
          <p:spPr>
            <a:xfrm>
              <a:off x="3223537" y="11655743"/>
              <a:ext cx="0" cy="360000"/>
            </a:xfrm>
            <a:prstGeom prst="straightConnector1">
              <a:avLst/>
            </a:prstGeom>
            <a:noFill/>
            <a:ln cap="flat" cmpd="sng" w="12700">
              <a:solidFill>
                <a:srgbClr val="44546A"/>
              </a:solidFill>
              <a:prstDash val="solid"/>
              <a:miter lim="800000"/>
              <a:headEnd len="sm" w="sm" type="none"/>
              <a:tailEnd len="sm" w="sm" type="none"/>
            </a:ln>
          </p:spPr>
        </p:cxnSp>
        <p:cxnSp>
          <p:nvCxnSpPr>
            <p:cNvPr id="229" name="Google Shape;229;p5"/>
            <p:cNvCxnSpPr/>
            <p:nvPr/>
          </p:nvCxnSpPr>
          <p:spPr>
            <a:xfrm>
              <a:off x="2441372" y="10576126"/>
              <a:ext cx="0" cy="1440000"/>
            </a:xfrm>
            <a:prstGeom prst="straightConnector1">
              <a:avLst/>
            </a:prstGeom>
            <a:noFill/>
            <a:ln cap="flat" cmpd="sng" w="12700">
              <a:solidFill>
                <a:srgbClr val="44546A"/>
              </a:solidFill>
              <a:prstDash val="solid"/>
              <a:miter lim="800000"/>
              <a:headEnd len="sm" w="sm" type="none"/>
              <a:tailEnd len="sm" w="sm" type="none"/>
            </a:ln>
          </p:spPr>
        </p:cxnSp>
        <p:cxnSp>
          <p:nvCxnSpPr>
            <p:cNvPr id="230" name="Google Shape;230;p5"/>
            <p:cNvCxnSpPr/>
            <p:nvPr/>
          </p:nvCxnSpPr>
          <p:spPr>
            <a:xfrm>
              <a:off x="3223537" y="10597373"/>
              <a:ext cx="0" cy="360000"/>
            </a:xfrm>
            <a:prstGeom prst="straightConnector1">
              <a:avLst/>
            </a:prstGeom>
            <a:noFill/>
            <a:ln cap="flat" cmpd="sng" w="12700">
              <a:solidFill>
                <a:srgbClr val="44546A"/>
              </a:solidFill>
              <a:prstDash val="solid"/>
              <a:miter lim="800000"/>
              <a:headEnd len="sm" w="sm" type="none"/>
              <a:tailEnd len="sm" w="sm" type="none"/>
            </a:ln>
          </p:spPr>
        </p:cxnSp>
        <p:cxnSp>
          <p:nvCxnSpPr>
            <p:cNvPr id="231" name="Google Shape;231;p5"/>
            <p:cNvCxnSpPr/>
            <p:nvPr/>
          </p:nvCxnSpPr>
          <p:spPr>
            <a:xfrm>
              <a:off x="4076925" y="10588721"/>
              <a:ext cx="0" cy="1440000"/>
            </a:xfrm>
            <a:prstGeom prst="straightConnector1">
              <a:avLst/>
            </a:prstGeom>
            <a:noFill/>
            <a:ln cap="flat" cmpd="sng" w="12700">
              <a:solidFill>
                <a:srgbClr val="44546A"/>
              </a:solidFill>
              <a:prstDash val="solid"/>
              <a:miter lim="800000"/>
              <a:headEnd len="sm" w="sm" type="none"/>
              <a:tailEnd len="sm" w="sm" type="none"/>
            </a:ln>
          </p:spPr>
        </p:cxnSp>
        <p:cxnSp>
          <p:nvCxnSpPr>
            <p:cNvPr id="232" name="Google Shape;232;p5"/>
            <p:cNvCxnSpPr/>
            <p:nvPr/>
          </p:nvCxnSpPr>
          <p:spPr>
            <a:xfrm>
              <a:off x="5340794" y="10583188"/>
              <a:ext cx="0" cy="360000"/>
            </a:xfrm>
            <a:prstGeom prst="straightConnector1">
              <a:avLst/>
            </a:prstGeom>
            <a:noFill/>
            <a:ln cap="flat" cmpd="sng" w="12700">
              <a:solidFill>
                <a:srgbClr val="44546A"/>
              </a:solidFill>
              <a:prstDash val="solid"/>
              <a:miter lim="800000"/>
              <a:headEnd len="sm" w="sm" type="none"/>
              <a:tailEnd len="sm" w="sm" type="none"/>
            </a:ln>
          </p:spPr>
        </p:cxnSp>
        <p:cxnSp>
          <p:nvCxnSpPr>
            <p:cNvPr id="233" name="Google Shape;233;p5"/>
            <p:cNvCxnSpPr/>
            <p:nvPr/>
          </p:nvCxnSpPr>
          <p:spPr>
            <a:xfrm>
              <a:off x="7230554" y="11639049"/>
              <a:ext cx="0" cy="360000"/>
            </a:xfrm>
            <a:prstGeom prst="straightConnector1">
              <a:avLst/>
            </a:prstGeom>
            <a:noFill/>
            <a:ln cap="flat" cmpd="sng" w="12700">
              <a:solidFill>
                <a:srgbClr val="44546A"/>
              </a:solidFill>
              <a:prstDash val="solid"/>
              <a:miter lim="800000"/>
              <a:headEnd len="sm" w="sm" type="none"/>
              <a:tailEnd len="sm" w="sm" type="none"/>
            </a:ln>
          </p:spPr>
        </p:cxnSp>
        <p:cxnSp>
          <p:nvCxnSpPr>
            <p:cNvPr id="234" name="Google Shape;234;p5"/>
            <p:cNvCxnSpPr/>
            <p:nvPr/>
          </p:nvCxnSpPr>
          <p:spPr>
            <a:xfrm>
              <a:off x="7235606" y="10584570"/>
              <a:ext cx="0" cy="360000"/>
            </a:xfrm>
            <a:prstGeom prst="straightConnector1">
              <a:avLst/>
            </a:prstGeom>
            <a:noFill/>
            <a:ln cap="flat" cmpd="sng" w="12700">
              <a:solidFill>
                <a:srgbClr val="44546A"/>
              </a:solidFill>
              <a:prstDash val="solid"/>
              <a:miter lim="800000"/>
              <a:headEnd len="sm" w="sm" type="none"/>
              <a:tailEnd len="sm" w="sm" type="none"/>
            </a:ln>
          </p:spPr>
        </p:cxnSp>
        <p:cxnSp>
          <p:nvCxnSpPr>
            <p:cNvPr id="235" name="Google Shape;235;p5"/>
            <p:cNvCxnSpPr/>
            <p:nvPr/>
          </p:nvCxnSpPr>
          <p:spPr>
            <a:xfrm>
              <a:off x="9203743" y="10583188"/>
              <a:ext cx="0" cy="360000"/>
            </a:xfrm>
            <a:prstGeom prst="straightConnector1">
              <a:avLst/>
            </a:prstGeom>
            <a:noFill/>
            <a:ln cap="flat" cmpd="sng" w="12700">
              <a:solidFill>
                <a:srgbClr val="44546A"/>
              </a:solidFill>
              <a:prstDash val="solid"/>
              <a:miter lim="800000"/>
              <a:headEnd len="sm" w="sm" type="none"/>
              <a:tailEnd len="sm" w="sm" type="none"/>
            </a:ln>
          </p:spPr>
        </p:cxnSp>
        <p:sp>
          <p:nvSpPr>
            <p:cNvPr id="236" name="Google Shape;236;p5"/>
            <p:cNvSpPr/>
            <p:nvPr/>
          </p:nvSpPr>
          <p:spPr>
            <a:xfrm>
              <a:off x="3223537" y="9460042"/>
              <a:ext cx="5965477" cy="161925"/>
            </a:xfrm>
            <a:custGeom>
              <a:rect b="b" l="l" r="r" t="t"/>
              <a:pathLst>
                <a:path extrusionOk="0" h="161925" w="6048375">
                  <a:moveTo>
                    <a:pt x="0" y="161925"/>
                  </a:moveTo>
                  <a:lnTo>
                    <a:pt x="0" y="0"/>
                  </a:lnTo>
                  <a:lnTo>
                    <a:pt x="6048375" y="0"/>
                  </a:lnTo>
                  <a:lnTo>
                    <a:pt x="6048375" y="161925"/>
                  </a:lnTo>
                </a:path>
              </a:pathLst>
            </a:custGeom>
            <a:noFill/>
            <a:ln cap="flat" cmpd="sng" w="9525">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cxnSp>
          <p:nvCxnSpPr>
            <p:cNvPr id="237" name="Google Shape;237;p5"/>
            <p:cNvCxnSpPr/>
            <p:nvPr/>
          </p:nvCxnSpPr>
          <p:spPr>
            <a:xfrm>
              <a:off x="6217214" y="9298117"/>
              <a:ext cx="0" cy="323850"/>
            </a:xfrm>
            <a:prstGeom prst="straightConnector1">
              <a:avLst/>
            </a:prstGeom>
            <a:noFill/>
            <a:ln cap="flat" cmpd="sng" w="12700">
              <a:solidFill>
                <a:schemeClr val="accent1"/>
              </a:solidFill>
              <a:prstDash val="solid"/>
              <a:miter lim="800000"/>
              <a:headEnd len="sm" w="sm" type="none"/>
              <a:tailEnd len="sm" w="sm" type="none"/>
            </a:ln>
          </p:spPr>
        </p:cxnSp>
        <p:sp>
          <p:nvSpPr>
            <p:cNvPr id="238" name="Google Shape;238;p5"/>
            <p:cNvSpPr/>
            <p:nvPr/>
          </p:nvSpPr>
          <p:spPr>
            <a:xfrm>
              <a:off x="2905385" y="9858941"/>
              <a:ext cx="636305" cy="720000"/>
            </a:xfrm>
            <a:prstGeom prst="roundRect">
              <a:avLst>
                <a:gd fmla="val 0" name="adj"/>
              </a:avLst>
            </a:prstGeom>
            <a:gradFill>
              <a:gsLst>
                <a:gs pos="0">
                  <a:srgbClr val="810040"/>
                </a:gs>
                <a:gs pos="50000">
                  <a:srgbClr val="B9005C"/>
                </a:gs>
                <a:gs pos="100000">
                  <a:srgbClr val="DF0070"/>
                </a:gs>
              </a:gsLst>
              <a:lin ang="2700000" scaled="0"/>
            </a:gradFill>
            <a:ln cap="flat" cmpd="sng" w="9525">
              <a:solidFill>
                <a:srgbClr val="D5EAF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SMD</a:t>
              </a:r>
              <a:endParaRPr b="0" baseline="30000" i="0" sz="800" u="none" cap="none" strike="noStrike">
                <a:solidFill>
                  <a:schemeClr val="lt1"/>
                </a:solidFill>
                <a:latin typeface="Calibri"/>
                <a:ea typeface="Calibri"/>
                <a:cs typeface="Calibri"/>
                <a:sym typeface="Calibri"/>
              </a:endParaRPr>
            </a:p>
          </p:txBody>
        </p:sp>
        <p:sp>
          <p:nvSpPr>
            <p:cNvPr id="239" name="Google Shape;239;p5"/>
            <p:cNvSpPr/>
            <p:nvPr/>
          </p:nvSpPr>
          <p:spPr>
            <a:xfrm>
              <a:off x="3678199" y="9858941"/>
              <a:ext cx="797453" cy="720000"/>
            </a:xfrm>
            <a:prstGeom prst="roundRect">
              <a:avLst>
                <a:gd fmla="val 0" name="adj"/>
              </a:avLst>
            </a:prstGeom>
            <a:gradFill>
              <a:gsLst>
                <a:gs pos="0">
                  <a:srgbClr val="810040"/>
                </a:gs>
                <a:gs pos="50000">
                  <a:srgbClr val="B9005C"/>
                </a:gs>
                <a:gs pos="100000">
                  <a:srgbClr val="DF0070"/>
                </a:gs>
              </a:gsLst>
              <a:lin ang="2700000" scaled="0"/>
            </a:gradFill>
            <a:ln cap="flat" cmpd="sng" w="9525">
              <a:solidFill>
                <a:srgbClr val="D5EAF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900"/>
                <a:buFont typeface="Calibri"/>
                <a:buNone/>
              </a:pPr>
              <a:r>
                <a:rPr b="0" i="0" lang="pt-BR" sz="900" u="none" cap="none" strike="noStrike">
                  <a:solidFill>
                    <a:schemeClr val="lt1"/>
                  </a:solidFill>
                  <a:latin typeface="Calibri"/>
                  <a:ea typeface="Calibri"/>
                  <a:cs typeface="Calibri"/>
                  <a:sym typeface="Calibri"/>
                </a:rPr>
                <a:t>Citopenia(s) inexplicada</a:t>
              </a:r>
              <a:r>
                <a:rPr b="0" baseline="30000" i="0" lang="pt-BR" sz="900" u="none" cap="none" strike="noStrike">
                  <a:solidFill>
                    <a:schemeClr val="lt1"/>
                  </a:solidFill>
                  <a:latin typeface="Calibri"/>
                  <a:ea typeface="Calibri"/>
                  <a:cs typeface="Calibri"/>
                  <a:sym typeface="Calibri"/>
                </a:rPr>
                <a:t>†</a:t>
              </a:r>
              <a:endParaRPr b="0" baseline="30000" i="0" sz="500" u="none" cap="none" strike="noStrike">
                <a:solidFill>
                  <a:schemeClr val="lt1"/>
                </a:solidFill>
                <a:latin typeface="Calibri"/>
                <a:ea typeface="Calibri"/>
                <a:cs typeface="Calibri"/>
                <a:sym typeface="Calibri"/>
              </a:endParaRPr>
            </a:p>
          </p:txBody>
        </p:sp>
        <p:sp>
          <p:nvSpPr>
            <p:cNvPr id="240" name="Google Shape;240;p5"/>
            <p:cNvSpPr/>
            <p:nvPr/>
          </p:nvSpPr>
          <p:spPr>
            <a:xfrm>
              <a:off x="2735342" y="10942395"/>
              <a:ext cx="1002754" cy="720000"/>
            </a:xfrm>
            <a:prstGeom prst="roundRect">
              <a:avLst>
                <a:gd fmla="val 0" name="adj"/>
              </a:avLst>
            </a:prstGeom>
            <a:gradFill>
              <a:gsLst>
                <a:gs pos="0">
                  <a:srgbClr val="810040"/>
                </a:gs>
                <a:gs pos="50000">
                  <a:srgbClr val="B9005C"/>
                </a:gs>
                <a:gs pos="100000">
                  <a:srgbClr val="DF0070"/>
                </a:gs>
              </a:gsLst>
              <a:lin ang="2700000" scaled="0"/>
            </a:gradFill>
            <a:ln cap="flat" cmpd="sng" w="9525">
              <a:solidFill>
                <a:srgbClr val="D5EAF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900"/>
                <a:buFont typeface="Calibri"/>
                <a:buNone/>
              </a:pPr>
              <a:r>
                <a:rPr b="0" i="0" lang="pt-BR" sz="900" u="none" cap="none" strike="noStrike">
                  <a:solidFill>
                    <a:schemeClr val="lt1"/>
                  </a:solidFill>
                  <a:latin typeface="Calibri"/>
                  <a:ea typeface="Calibri"/>
                  <a:cs typeface="Calibri"/>
                  <a:sym typeface="Calibri"/>
                </a:rPr>
                <a:t>Medula hipoplásica e/ou paciente jovem</a:t>
              </a:r>
              <a:endParaRPr b="0" i="0" sz="800" u="none" cap="none" strike="noStrike">
                <a:solidFill>
                  <a:schemeClr val="lt1"/>
                </a:solidFill>
                <a:latin typeface="Calibri"/>
                <a:ea typeface="Calibri"/>
                <a:cs typeface="Calibri"/>
                <a:sym typeface="Calibri"/>
              </a:endParaRPr>
            </a:p>
          </p:txBody>
        </p:sp>
        <p:sp>
          <p:nvSpPr>
            <p:cNvPr id="241" name="Google Shape;241;p5"/>
            <p:cNvSpPr/>
            <p:nvPr/>
          </p:nvSpPr>
          <p:spPr>
            <a:xfrm>
              <a:off x="5306056" y="9149615"/>
              <a:ext cx="2084442" cy="261610"/>
            </a:xfrm>
            <a:prstGeom prst="rect">
              <a:avLst/>
            </a:prstGeom>
            <a:gradFill>
              <a:gsLst>
                <a:gs pos="0">
                  <a:schemeClr val="lt2"/>
                </a:gs>
                <a:gs pos="100000">
                  <a:srgbClr val="600000"/>
                </a:gs>
              </a:gsLst>
              <a:lin ang="2700000" scaled="0"/>
            </a:grad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E/OU UM DOS SEGUINTES:</a:t>
              </a:r>
              <a:endParaRPr b="0" baseline="30000" i="0" sz="800" u="none" cap="none" strike="noStrike">
                <a:solidFill>
                  <a:schemeClr val="lt1"/>
                </a:solidFill>
                <a:latin typeface="Calibri"/>
                <a:ea typeface="Calibri"/>
                <a:cs typeface="Calibri"/>
                <a:sym typeface="Calibri"/>
              </a:endParaRPr>
            </a:p>
          </p:txBody>
        </p:sp>
        <p:sp>
          <p:nvSpPr>
            <p:cNvPr id="242" name="Google Shape;242;p5"/>
            <p:cNvSpPr/>
            <p:nvPr/>
          </p:nvSpPr>
          <p:spPr>
            <a:xfrm>
              <a:off x="3490367" y="7871916"/>
              <a:ext cx="2172498" cy="988886"/>
            </a:xfrm>
            <a:prstGeom prst="roundRect">
              <a:avLst>
                <a:gd fmla="val 6667" name="adj"/>
              </a:avLst>
            </a:prstGeom>
            <a:noFill/>
            <a:ln>
              <a:noFill/>
            </a:ln>
          </p:spPr>
          <p:txBody>
            <a:bodyPr anchorCtr="0" anchor="t" bIns="45700" lIns="91425" spcFirstLastPara="1" rIns="91425" wrap="square" tIns="45700">
              <a:noAutofit/>
            </a:bodyPr>
            <a:lstStyle/>
            <a:p>
              <a:pPr indent="-180975" lvl="0" marL="355600" marR="0" rtl="0" algn="l">
                <a:lnSpc>
                  <a:spcPct val="100000"/>
                </a:lnSpc>
                <a:spcBef>
                  <a:spcPts val="0"/>
                </a:spcBef>
                <a:spcAft>
                  <a:spcPts val="0"/>
                </a:spcAft>
                <a:buClr>
                  <a:schemeClr val="dk1"/>
                </a:buClr>
                <a:buSzPts val="1100"/>
                <a:buFont typeface="Arial"/>
                <a:buChar char="•"/>
              </a:pPr>
              <a:r>
                <a:rPr b="1" i="0" lang="pt-BR" sz="1100" u="none" cap="none" strike="noStrike">
                  <a:solidFill>
                    <a:schemeClr val="dk1"/>
                  </a:solidFill>
                  <a:latin typeface="Calibri"/>
                  <a:ea typeface="Calibri"/>
                  <a:cs typeface="Calibri"/>
                  <a:sym typeface="Calibri"/>
                </a:rPr>
                <a:t>Sintomas de anemia </a:t>
              </a:r>
              <a:br>
                <a:rPr b="1" i="0" lang="pt-BR" sz="1100" u="none" cap="none" strike="noStrike">
                  <a:solidFill>
                    <a:schemeClr val="dk1"/>
                  </a:solidFill>
                  <a:latin typeface="Calibri"/>
                  <a:ea typeface="Calibri"/>
                  <a:cs typeface="Calibri"/>
                  <a:sym typeface="Calibri"/>
                </a:rPr>
              </a:br>
              <a:r>
                <a:rPr b="0" i="0" lang="pt-BR" sz="1100" u="none" cap="none" strike="noStrike">
                  <a:solidFill>
                    <a:schemeClr val="dk1"/>
                  </a:solidFill>
                  <a:latin typeface="Calibri"/>
                  <a:ea typeface="Calibri"/>
                  <a:cs typeface="Calibri"/>
                  <a:sym typeface="Calibri"/>
                </a:rPr>
                <a:t>(como fadiga, taquicardia, dispneia, cefaleia)</a:t>
              </a:r>
              <a:endParaRPr/>
            </a:p>
            <a:p>
              <a:pPr indent="-180975" lvl="0" marL="355600" marR="0" rtl="0" algn="l">
                <a:lnSpc>
                  <a:spcPct val="100000"/>
                </a:lnSpc>
                <a:spcBef>
                  <a:spcPts val="300"/>
                </a:spcBef>
                <a:spcAft>
                  <a:spcPts val="0"/>
                </a:spcAft>
                <a:buClr>
                  <a:schemeClr val="dk1"/>
                </a:buClr>
                <a:buSzPts val="1100"/>
                <a:buFont typeface="Arial"/>
                <a:buChar char="•"/>
              </a:pPr>
              <a:r>
                <a:rPr b="1" i="0" lang="pt-BR" sz="1100" u="none" cap="none" strike="noStrike">
                  <a:solidFill>
                    <a:schemeClr val="dk1"/>
                  </a:solidFill>
                  <a:latin typeface="Calibri"/>
                  <a:ea typeface="Calibri"/>
                  <a:cs typeface="Calibri"/>
                  <a:sym typeface="Calibri"/>
                </a:rPr>
                <a:t>Eventos trombóticos</a:t>
              </a:r>
              <a:endParaRPr/>
            </a:p>
          </p:txBody>
        </p:sp>
        <p:sp>
          <p:nvSpPr>
            <p:cNvPr id="243" name="Google Shape;243;p5"/>
            <p:cNvSpPr/>
            <p:nvPr/>
          </p:nvSpPr>
          <p:spPr>
            <a:xfrm>
              <a:off x="5842605" y="7871916"/>
              <a:ext cx="2512238" cy="820795"/>
            </a:xfrm>
            <a:prstGeom prst="roundRect">
              <a:avLst>
                <a:gd fmla="val 6667" name="adj"/>
              </a:avLst>
            </a:prstGeom>
            <a:noFill/>
            <a:ln>
              <a:noFill/>
            </a:ln>
          </p:spPr>
          <p:txBody>
            <a:bodyPr anchorCtr="0" anchor="t" bIns="45700" lIns="91425" spcFirstLastPara="1" rIns="91425" wrap="square" tIns="45700">
              <a:noAutofit/>
            </a:bodyPr>
            <a:lstStyle/>
            <a:p>
              <a:pPr indent="-180975" lvl="0" marL="355600" marR="0" rtl="0" algn="l">
                <a:spcBef>
                  <a:spcPts val="0"/>
                </a:spcBef>
                <a:spcAft>
                  <a:spcPts val="0"/>
                </a:spcAft>
                <a:buClr>
                  <a:schemeClr val="dk1"/>
                </a:buClr>
                <a:buSzPts val="1100"/>
                <a:buFont typeface="Arial"/>
                <a:buChar char="•"/>
              </a:pPr>
              <a:r>
                <a:rPr b="1" i="0" lang="pt-BR" sz="1100" u="none" cap="none" strike="noStrike">
                  <a:solidFill>
                    <a:schemeClr val="dk1"/>
                  </a:solidFill>
                  <a:latin typeface="Calibri"/>
                  <a:ea typeface="Calibri"/>
                  <a:cs typeface="Calibri"/>
                  <a:sym typeface="Calibri"/>
                </a:rPr>
                <a:t>Urina escura</a:t>
              </a:r>
              <a:endParaRPr/>
            </a:p>
            <a:p>
              <a:pPr indent="-180975" lvl="0" marL="355600" marR="0" rtl="0" algn="l">
                <a:lnSpc>
                  <a:spcPct val="100000"/>
                </a:lnSpc>
                <a:spcBef>
                  <a:spcPts val="300"/>
                </a:spcBef>
                <a:spcAft>
                  <a:spcPts val="0"/>
                </a:spcAft>
                <a:buClr>
                  <a:schemeClr val="dk1"/>
                </a:buClr>
                <a:buSzPts val="1100"/>
                <a:buFont typeface="Arial"/>
                <a:buChar char="•"/>
              </a:pPr>
              <a:r>
                <a:rPr b="1" i="0" lang="pt-BR" sz="1100" u="none" cap="none" strike="noStrike">
                  <a:solidFill>
                    <a:schemeClr val="dk1"/>
                  </a:solidFill>
                  <a:latin typeface="Calibri"/>
                  <a:ea typeface="Calibri"/>
                  <a:cs typeface="Calibri"/>
                  <a:sym typeface="Calibri"/>
                </a:rPr>
                <a:t>Dor abdominal intermitente</a:t>
              </a:r>
              <a:endParaRPr/>
            </a:p>
            <a:p>
              <a:pPr indent="-180975" lvl="0" marL="355600" marR="0" rtl="0" algn="l">
                <a:lnSpc>
                  <a:spcPct val="100000"/>
                </a:lnSpc>
                <a:spcBef>
                  <a:spcPts val="300"/>
                </a:spcBef>
                <a:spcAft>
                  <a:spcPts val="0"/>
                </a:spcAft>
                <a:buClr>
                  <a:schemeClr val="dk1"/>
                </a:buClr>
                <a:buSzPts val="1100"/>
                <a:buFont typeface="Arial"/>
                <a:buChar char="•"/>
              </a:pPr>
              <a:r>
                <a:rPr b="0" i="0" lang="pt-BR" sz="1100" u="none" cap="none" strike="noStrike">
                  <a:solidFill>
                    <a:schemeClr val="dk1"/>
                  </a:solidFill>
                  <a:latin typeface="Calibri"/>
                  <a:ea typeface="Calibri"/>
                  <a:cs typeface="Calibri"/>
                  <a:sym typeface="Calibri"/>
                </a:rPr>
                <a:t>Espasmos esofágicos</a:t>
              </a:r>
              <a:endParaRPr/>
            </a:p>
            <a:p>
              <a:pPr indent="-180975" lvl="0" marL="355600" marR="0" rtl="0" algn="l">
                <a:lnSpc>
                  <a:spcPct val="100000"/>
                </a:lnSpc>
                <a:spcBef>
                  <a:spcPts val="300"/>
                </a:spcBef>
                <a:spcAft>
                  <a:spcPts val="0"/>
                </a:spcAft>
                <a:buClr>
                  <a:schemeClr val="dk1"/>
                </a:buClr>
                <a:buSzPts val="1100"/>
                <a:buFont typeface="Arial"/>
                <a:buChar char="•"/>
              </a:pPr>
              <a:r>
                <a:rPr b="0" i="0" lang="pt-BR" sz="1100" u="none" cap="none" strike="noStrike">
                  <a:solidFill>
                    <a:schemeClr val="dk1"/>
                  </a:solidFill>
                  <a:latin typeface="Calibri"/>
                  <a:ea typeface="Calibri"/>
                  <a:cs typeface="Calibri"/>
                  <a:sym typeface="Calibri"/>
                </a:rPr>
                <a:t>Disfagia</a:t>
              </a:r>
              <a:endParaRPr/>
            </a:p>
          </p:txBody>
        </p:sp>
        <p:sp>
          <p:nvSpPr>
            <p:cNvPr id="244" name="Google Shape;244;p5"/>
            <p:cNvSpPr/>
            <p:nvPr/>
          </p:nvSpPr>
          <p:spPr>
            <a:xfrm>
              <a:off x="2526352" y="7749173"/>
              <a:ext cx="873949" cy="873951"/>
            </a:xfrm>
            <a:prstGeom prst="ellipse">
              <a:avLst/>
            </a:prstGeom>
            <a:solidFill>
              <a:srgbClr val="003865"/>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45" name="Google Shape;245;p5"/>
            <p:cNvSpPr/>
            <p:nvPr/>
          </p:nvSpPr>
          <p:spPr>
            <a:xfrm>
              <a:off x="2700219" y="7873176"/>
              <a:ext cx="583617" cy="585101"/>
            </a:xfrm>
            <a:custGeom>
              <a:rect b="b" l="l" r="r" t="t"/>
              <a:pathLst>
                <a:path extrusionOk="0" h="857254" w="855079">
                  <a:moveTo>
                    <a:pt x="698781" y="528253"/>
                  </a:moveTo>
                  <a:cubicBezTo>
                    <a:pt x="698781" y="495251"/>
                    <a:pt x="688512" y="463028"/>
                    <a:pt x="669351" y="436128"/>
                  </a:cubicBezTo>
                  <a:cubicBezTo>
                    <a:pt x="650226" y="409227"/>
                    <a:pt x="623176" y="388950"/>
                    <a:pt x="591997" y="378123"/>
                  </a:cubicBezTo>
                  <a:lnTo>
                    <a:pt x="591625" y="377974"/>
                  </a:lnTo>
                  <a:lnTo>
                    <a:pt x="591625" y="378011"/>
                  </a:lnTo>
                  <a:cubicBezTo>
                    <a:pt x="574993" y="372281"/>
                    <a:pt x="557544" y="369379"/>
                    <a:pt x="539944" y="369416"/>
                  </a:cubicBezTo>
                  <a:lnTo>
                    <a:pt x="539237" y="369416"/>
                  </a:lnTo>
                  <a:cubicBezTo>
                    <a:pt x="482906" y="370160"/>
                    <a:pt x="431186" y="400670"/>
                    <a:pt x="403287" y="449635"/>
                  </a:cubicBezTo>
                  <a:cubicBezTo>
                    <a:pt x="375419" y="498562"/>
                    <a:pt x="375530" y="558648"/>
                    <a:pt x="403622" y="607464"/>
                  </a:cubicBezTo>
                  <a:cubicBezTo>
                    <a:pt x="431750" y="656317"/>
                    <a:pt x="483617" y="686603"/>
                    <a:pt x="539944" y="687087"/>
                  </a:cubicBezTo>
                  <a:lnTo>
                    <a:pt x="541097" y="687087"/>
                  </a:lnTo>
                  <a:cubicBezTo>
                    <a:pt x="583029" y="686790"/>
                    <a:pt x="623139" y="669898"/>
                    <a:pt x="652644" y="640169"/>
                  </a:cubicBezTo>
                  <a:cubicBezTo>
                    <a:pt x="682187" y="610403"/>
                    <a:pt x="698782" y="570182"/>
                    <a:pt x="698782" y="528250"/>
                  </a:cubicBezTo>
                  <a:close/>
                  <a:moveTo>
                    <a:pt x="647881" y="528253"/>
                  </a:moveTo>
                  <a:cubicBezTo>
                    <a:pt x="647918" y="587561"/>
                    <a:pt x="600071" y="635819"/>
                    <a:pt x="540763" y="636266"/>
                  </a:cubicBezTo>
                  <a:lnTo>
                    <a:pt x="539945" y="636266"/>
                  </a:lnTo>
                  <a:cubicBezTo>
                    <a:pt x="480339" y="636378"/>
                    <a:pt x="431893" y="588157"/>
                    <a:pt x="431750" y="528548"/>
                  </a:cubicBezTo>
                  <a:cubicBezTo>
                    <a:pt x="431638" y="468942"/>
                    <a:pt x="479859" y="420496"/>
                    <a:pt x="539468" y="420392"/>
                  </a:cubicBezTo>
                  <a:lnTo>
                    <a:pt x="539952" y="420392"/>
                  </a:lnTo>
                  <a:cubicBezTo>
                    <a:pt x="545979" y="420392"/>
                    <a:pt x="551970" y="420875"/>
                    <a:pt x="557923" y="421843"/>
                  </a:cubicBezTo>
                  <a:cubicBezTo>
                    <a:pt x="563839" y="422847"/>
                    <a:pt x="569643" y="424336"/>
                    <a:pt x="575335" y="426270"/>
                  </a:cubicBezTo>
                  <a:cubicBezTo>
                    <a:pt x="618756" y="441376"/>
                    <a:pt x="647889" y="482304"/>
                    <a:pt x="647889" y="528293"/>
                  </a:cubicBezTo>
                  <a:close/>
                  <a:moveTo>
                    <a:pt x="641296" y="456257"/>
                  </a:moveTo>
                  <a:cubicBezTo>
                    <a:pt x="668122" y="494060"/>
                    <a:pt x="671731" y="543619"/>
                    <a:pt x="650634" y="584883"/>
                  </a:cubicBezTo>
                  <a:cubicBezTo>
                    <a:pt x="629539" y="626108"/>
                    <a:pt x="587234" y="652227"/>
                    <a:pt x="540878" y="652563"/>
                  </a:cubicBezTo>
                  <a:lnTo>
                    <a:pt x="539911" y="652563"/>
                  </a:lnTo>
                  <a:lnTo>
                    <a:pt x="539948" y="652563"/>
                  </a:lnTo>
                  <a:cubicBezTo>
                    <a:pt x="471710" y="652153"/>
                    <a:pt x="416570" y="596752"/>
                    <a:pt x="416380" y="528518"/>
                  </a:cubicBezTo>
                  <a:cubicBezTo>
                    <a:pt x="416231" y="460280"/>
                    <a:pt x="471149" y="404655"/>
                    <a:pt x="539386" y="403912"/>
                  </a:cubicBezTo>
                  <a:lnTo>
                    <a:pt x="539981" y="403912"/>
                  </a:lnTo>
                  <a:lnTo>
                    <a:pt x="539944" y="403912"/>
                  </a:lnTo>
                  <a:cubicBezTo>
                    <a:pt x="580239" y="403912"/>
                    <a:pt x="618004" y="423446"/>
                    <a:pt x="641299" y="456300"/>
                  </a:cubicBezTo>
                  <a:close/>
                  <a:moveTo>
                    <a:pt x="376758" y="294113"/>
                  </a:moveTo>
                  <a:lnTo>
                    <a:pt x="376758" y="360677"/>
                  </a:lnTo>
                  <a:lnTo>
                    <a:pt x="343197" y="360677"/>
                  </a:lnTo>
                  <a:lnTo>
                    <a:pt x="343197" y="398628"/>
                  </a:lnTo>
                  <a:lnTo>
                    <a:pt x="259668" y="398628"/>
                  </a:lnTo>
                  <a:lnTo>
                    <a:pt x="259668" y="360677"/>
                  </a:lnTo>
                  <a:lnTo>
                    <a:pt x="226107" y="360677"/>
                  </a:lnTo>
                  <a:lnTo>
                    <a:pt x="226107" y="285890"/>
                  </a:lnTo>
                  <a:lnTo>
                    <a:pt x="259668" y="285890"/>
                  </a:lnTo>
                  <a:lnTo>
                    <a:pt x="259668" y="247976"/>
                  </a:lnTo>
                  <a:lnTo>
                    <a:pt x="343197" y="247976"/>
                  </a:lnTo>
                  <a:lnTo>
                    <a:pt x="343197" y="285890"/>
                  </a:lnTo>
                  <a:lnTo>
                    <a:pt x="376758" y="285890"/>
                  </a:lnTo>
                  <a:close/>
                  <a:moveTo>
                    <a:pt x="360349" y="344268"/>
                  </a:moveTo>
                  <a:lnTo>
                    <a:pt x="360349" y="302373"/>
                  </a:lnTo>
                  <a:lnTo>
                    <a:pt x="326789" y="302373"/>
                  </a:lnTo>
                  <a:lnTo>
                    <a:pt x="326789" y="264422"/>
                  </a:lnTo>
                  <a:lnTo>
                    <a:pt x="276113" y="264422"/>
                  </a:lnTo>
                  <a:lnTo>
                    <a:pt x="276113" y="302336"/>
                  </a:lnTo>
                  <a:lnTo>
                    <a:pt x="242515" y="302336"/>
                  </a:lnTo>
                  <a:lnTo>
                    <a:pt x="242515" y="344231"/>
                  </a:lnTo>
                  <a:lnTo>
                    <a:pt x="276113" y="344231"/>
                  </a:lnTo>
                  <a:lnTo>
                    <a:pt x="276113" y="382145"/>
                  </a:lnTo>
                  <a:lnTo>
                    <a:pt x="326789" y="382145"/>
                  </a:lnTo>
                  <a:lnTo>
                    <a:pt x="326789" y="344268"/>
                  </a:lnTo>
                  <a:close/>
                  <a:moveTo>
                    <a:pt x="686618" y="624141"/>
                  </a:moveTo>
                  <a:cubicBezTo>
                    <a:pt x="695102" y="633033"/>
                    <a:pt x="703584" y="641889"/>
                    <a:pt x="712068" y="650707"/>
                  </a:cubicBezTo>
                  <a:lnTo>
                    <a:pt x="712068" y="650744"/>
                  </a:lnTo>
                  <a:cubicBezTo>
                    <a:pt x="715231" y="649963"/>
                    <a:pt x="718505" y="649740"/>
                    <a:pt x="721705" y="650112"/>
                  </a:cubicBezTo>
                  <a:cubicBezTo>
                    <a:pt x="729444" y="651005"/>
                    <a:pt x="736625" y="654651"/>
                    <a:pt x="741945" y="660306"/>
                  </a:cubicBezTo>
                  <a:cubicBezTo>
                    <a:pt x="776809" y="696435"/>
                    <a:pt x="811299" y="734199"/>
                    <a:pt x="846720" y="769625"/>
                  </a:cubicBezTo>
                  <a:cubicBezTo>
                    <a:pt x="852376" y="775615"/>
                    <a:pt x="855390" y="783577"/>
                    <a:pt x="855055" y="791800"/>
                  </a:cubicBezTo>
                  <a:cubicBezTo>
                    <a:pt x="854831" y="800060"/>
                    <a:pt x="851334" y="807873"/>
                    <a:pt x="845381" y="813567"/>
                  </a:cubicBezTo>
                  <a:lnTo>
                    <a:pt x="807578" y="848280"/>
                  </a:lnTo>
                  <a:cubicBezTo>
                    <a:pt x="801588" y="853899"/>
                    <a:pt x="793700" y="857098"/>
                    <a:pt x="785477" y="857247"/>
                  </a:cubicBezTo>
                  <a:cubicBezTo>
                    <a:pt x="777329" y="857433"/>
                    <a:pt x="769441" y="854196"/>
                    <a:pt x="763786" y="848280"/>
                  </a:cubicBezTo>
                  <a:lnTo>
                    <a:pt x="658754" y="738857"/>
                  </a:lnTo>
                  <a:cubicBezTo>
                    <a:pt x="653136" y="732941"/>
                    <a:pt x="650196" y="724979"/>
                    <a:pt x="650606" y="716831"/>
                  </a:cubicBezTo>
                  <a:cubicBezTo>
                    <a:pt x="650754" y="714040"/>
                    <a:pt x="651238" y="711250"/>
                    <a:pt x="652094" y="708571"/>
                  </a:cubicBezTo>
                  <a:lnTo>
                    <a:pt x="626384" y="680665"/>
                  </a:lnTo>
                  <a:cubicBezTo>
                    <a:pt x="618831" y="684981"/>
                    <a:pt x="610943" y="688702"/>
                    <a:pt x="602832" y="691828"/>
                  </a:cubicBezTo>
                  <a:lnTo>
                    <a:pt x="602832" y="803965"/>
                  </a:lnTo>
                  <a:cubicBezTo>
                    <a:pt x="602832" y="829043"/>
                    <a:pt x="582479" y="849358"/>
                    <a:pt x="557402" y="849395"/>
                  </a:cubicBezTo>
                  <a:lnTo>
                    <a:pt x="46843" y="849395"/>
                  </a:lnTo>
                  <a:lnTo>
                    <a:pt x="46880" y="849395"/>
                  </a:lnTo>
                  <a:cubicBezTo>
                    <a:pt x="34639" y="849358"/>
                    <a:pt x="22845" y="844670"/>
                    <a:pt x="13915" y="836298"/>
                  </a:cubicBezTo>
                  <a:cubicBezTo>
                    <a:pt x="5097" y="828150"/>
                    <a:pt x="37" y="816690"/>
                    <a:pt x="0" y="804672"/>
                  </a:cubicBezTo>
                  <a:lnTo>
                    <a:pt x="1451" y="141646"/>
                  </a:lnTo>
                  <a:cubicBezTo>
                    <a:pt x="1414" y="129666"/>
                    <a:pt x="6102" y="118131"/>
                    <a:pt x="14474" y="109537"/>
                  </a:cubicBezTo>
                  <a:cubicBezTo>
                    <a:pt x="22808" y="101016"/>
                    <a:pt x="34230" y="96217"/>
                    <a:pt x="46137" y="96254"/>
                  </a:cubicBezTo>
                  <a:lnTo>
                    <a:pt x="154636" y="96254"/>
                  </a:lnTo>
                  <a:lnTo>
                    <a:pt x="154636" y="65633"/>
                  </a:lnTo>
                  <a:lnTo>
                    <a:pt x="229497" y="65633"/>
                  </a:lnTo>
                  <a:cubicBezTo>
                    <a:pt x="231357" y="49076"/>
                    <a:pt x="238798" y="33598"/>
                    <a:pt x="250518" y="21729"/>
                  </a:cubicBezTo>
                  <a:cubicBezTo>
                    <a:pt x="264136" y="7851"/>
                    <a:pt x="282740" y="37"/>
                    <a:pt x="302162" y="0"/>
                  </a:cubicBezTo>
                  <a:cubicBezTo>
                    <a:pt x="321323" y="-37"/>
                    <a:pt x="339704" y="7776"/>
                    <a:pt x="352949" y="21617"/>
                  </a:cubicBezTo>
                  <a:cubicBezTo>
                    <a:pt x="364483" y="33598"/>
                    <a:pt x="371664" y="49113"/>
                    <a:pt x="373376" y="65633"/>
                  </a:cubicBezTo>
                  <a:lnTo>
                    <a:pt x="449687" y="65633"/>
                  </a:lnTo>
                  <a:lnTo>
                    <a:pt x="449687" y="96254"/>
                  </a:lnTo>
                  <a:lnTo>
                    <a:pt x="556729" y="96291"/>
                  </a:lnTo>
                  <a:cubicBezTo>
                    <a:pt x="568895" y="96291"/>
                    <a:pt x="580542" y="101091"/>
                    <a:pt x="589248" y="109611"/>
                  </a:cubicBezTo>
                  <a:cubicBezTo>
                    <a:pt x="597918" y="118020"/>
                    <a:pt x="602829" y="129554"/>
                    <a:pt x="602866" y="141646"/>
                  </a:cubicBezTo>
                  <a:lnTo>
                    <a:pt x="602866" y="364703"/>
                  </a:lnTo>
                  <a:cubicBezTo>
                    <a:pt x="652277" y="383716"/>
                    <a:pt x="690451" y="424048"/>
                    <a:pt x="706708" y="474431"/>
                  </a:cubicBezTo>
                  <a:cubicBezTo>
                    <a:pt x="722967" y="524810"/>
                    <a:pt x="715600" y="579835"/>
                    <a:pt x="686616" y="624154"/>
                  </a:cubicBezTo>
                  <a:close/>
                  <a:moveTo>
                    <a:pt x="697781" y="659376"/>
                  </a:moveTo>
                  <a:lnTo>
                    <a:pt x="661318" y="694351"/>
                  </a:lnTo>
                  <a:lnTo>
                    <a:pt x="640482" y="671729"/>
                  </a:lnTo>
                  <a:cubicBezTo>
                    <a:pt x="654174" y="662129"/>
                    <a:pt x="666416" y="650633"/>
                    <a:pt x="676870" y="637610"/>
                  </a:cubicBezTo>
                  <a:lnTo>
                    <a:pt x="697818" y="659414"/>
                  </a:lnTo>
                  <a:close/>
                  <a:moveTo>
                    <a:pt x="670619" y="727501"/>
                  </a:moveTo>
                  <a:lnTo>
                    <a:pt x="670619" y="727539"/>
                  </a:lnTo>
                  <a:cubicBezTo>
                    <a:pt x="668089" y="724823"/>
                    <a:pt x="666750" y="721213"/>
                    <a:pt x="666973" y="717493"/>
                  </a:cubicBezTo>
                  <a:cubicBezTo>
                    <a:pt x="667159" y="713511"/>
                    <a:pt x="668871" y="709754"/>
                    <a:pt x="671773" y="707037"/>
                  </a:cubicBezTo>
                  <a:cubicBezTo>
                    <a:pt x="684163" y="694610"/>
                    <a:pt x="698078" y="681179"/>
                    <a:pt x="711063" y="669347"/>
                  </a:cubicBezTo>
                  <a:cubicBezTo>
                    <a:pt x="713482" y="667077"/>
                    <a:pt x="716756" y="665961"/>
                    <a:pt x="720067" y="666333"/>
                  </a:cubicBezTo>
                  <a:cubicBezTo>
                    <a:pt x="723974" y="666854"/>
                    <a:pt x="727583" y="668788"/>
                    <a:pt x="730225" y="671728"/>
                  </a:cubicBezTo>
                  <a:lnTo>
                    <a:pt x="834886" y="780894"/>
                  </a:lnTo>
                  <a:lnTo>
                    <a:pt x="834886" y="780857"/>
                  </a:lnTo>
                  <a:cubicBezTo>
                    <a:pt x="837490" y="783684"/>
                    <a:pt x="838867" y="787405"/>
                    <a:pt x="838681" y="791237"/>
                  </a:cubicBezTo>
                  <a:cubicBezTo>
                    <a:pt x="838569" y="795144"/>
                    <a:pt x="836932" y="798827"/>
                    <a:pt x="834141" y="801543"/>
                  </a:cubicBezTo>
                  <a:lnTo>
                    <a:pt x="796414" y="836294"/>
                  </a:lnTo>
                  <a:cubicBezTo>
                    <a:pt x="793400" y="839159"/>
                    <a:pt x="789456" y="840759"/>
                    <a:pt x="785289" y="840871"/>
                  </a:cubicBezTo>
                  <a:cubicBezTo>
                    <a:pt x="781680" y="840982"/>
                    <a:pt x="778182" y="839568"/>
                    <a:pt x="775652" y="836964"/>
                  </a:cubicBezTo>
                  <a:lnTo>
                    <a:pt x="670620" y="727579"/>
                  </a:lnTo>
                  <a:close/>
                  <a:moveTo>
                    <a:pt x="238718" y="707893"/>
                  </a:moveTo>
                  <a:lnTo>
                    <a:pt x="461364" y="707893"/>
                  </a:lnTo>
                  <a:lnTo>
                    <a:pt x="461364" y="691522"/>
                  </a:lnTo>
                  <a:lnTo>
                    <a:pt x="230498" y="691522"/>
                  </a:lnTo>
                  <a:lnTo>
                    <a:pt x="230498" y="707930"/>
                  </a:lnTo>
                  <a:close/>
                  <a:moveTo>
                    <a:pt x="238718" y="604309"/>
                  </a:moveTo>
                  <a:lnTo>
                    <a:pt x="382040" y="604309"/>
                  </a:lnTo>
                  <a:cubicBezTo>
                    <a:pt x="395770" y="632735"/>
                    <a:pt x="416904" y="656956"/>
                    <a:pt x="443246" y="674370"/>
                  </a:cubicBezTo>
                  <a:cubicBezTo>
                    <a:pt x="469588" y="691820"/>
                    <a:pt x="500173" y="701792"/>
                    <a:pt x="531725" y="703317"/>
                  </a:cubicBezTo>
                  <a:lnTo>
                    <a:pt x="531129" y="778996"/>
                  </a:lnTo>
                  <a:lnTo>
                    <a:pt x="71843" y="778996"/>
                  </a:lnTo>
                  <a:lnTo>
                    <a:pt x="71843" y="168130"/>
                  </a:lnTo>
                  <a:lnTo>
                    <a:pt x="531053" y="168130"/>
                  </a:lnTo>
                  <a:lnTo>
                    <a:pt x="531723" y="353277"/>
                  </a:lnTo>
                  <a:lnTo>
                    <a:pt x="531760" y="353277"/>
                  </a:lnTo>
                  <a:cubicBezTo>
                    <a:pt x="494628" y="354988"/>
                    <a:pt x="459021" y="368495"/>
                    <a:pt x="430071" y="391786"/>
                  </a:cubicBezTo>
                  <a:cubicBezTo>
                    <a:pt x="401124" y="415078"/>
                    <a:pt x="380325" y="446964"/>
                    <a:pt x="370651" y="482869"/>
                  </a:cubicBezTo>
                  <a:lnTo>
                    <a:pt x="230491" y="482869"/>
                  </a:lnTo>
                  <a:lnTo>
                    <a:pt x="230491" y="499278"/>
                  </a:lnTo>
                  <a:lnTo>
                    <a:pt x="367080" y="499278"/>
                  </a:lnTo>
                  <a:cubicBezTo>
                    <a:pt x="362168" y="529006"/>
                    <a:pt x="364922" y="559479"/>
                    <a:pt x="375116" y="587868"/>
                  </a:cubicBezTo>
                  <a:lnTo>
                    <a:pt x="230489" y="587868"/>
                  </a:lnTo>
                  <a:lnTo>
                    <a:pt x="230489" y="604277"/>
                  </a:lnTo>
                  <a:close/>
                  <a:moveTo>
                    <a:pt x="449677" y="112695"/>
                  </a:moveTo>
                  <a:lnTo>
                    <a:pt x="449677" y="151763"/>
                  </a:lnTo>
                  <a:lnTo>
                    <a:pt x="547347" y="151726"/>
                  </a:lnTo>
                  <a:lnTo>
                    <a:pt x="548091" y="353237"/>
                  </a:lnTo>
                  <a:cubicBezTo>
                    <a:pt x="561076" y="353832"/>
                    <a:pt x="573912" y="355878"/>
                    <a:pt x="586451" y="359338"/>
                  </a:cubicBezTo>
                  <a:lnTo>
                    <a:pt x="586451" y="141673"/>
                  </a:lnTo>
                  <a:cubicBezTo>
                    <a:pt x="586414" y="134008"/>
                    <a:pt x="583288" y="126642"/>
                    <a:pt x="577744" y="121321"/>
                  </a:cubicBezTo>
                  <a:cubicBezTo>
                    <a:pt x="572126" y="115777"/>
                    <a:pt x="564573" y="112689"/>
                    <a:pt x="556723" y="112689"/>
                  </a:cubicBezTo>
                  <a:close/>
                  <a:moveTo>
                    <a:pt x="154621" y="151763"/>
                  </a:moveTo>
                  <a:lnTo>
                    <a:pt x="55428" y="151726"/>
                  </a:lnTo>
                  <a:lnTo>
                    <a:pt x="55428" y="795406"/>
                  </a:lnTo>
                  <a:lnTo>
                    <a:pt x="547309" y="795406"/>
                  </a:lnTo>
                  <a:lnTo>
                    <a:pt x="548053" y="703281"/>
                  </a:lnTo>
                  <a:lnTo>
                    <a:pt x="548053" y="703318"/>
                  </a:lnTo>
                  <a:cubicBezTo>
                    <a:pt x="561038" y="702723"/>
                    <a:pt x="573911" y="700677"/>
                    <a:pt x="586450" y="697254"/>
                  </a:cubicBezTo>
                  <a:lnTo>
                    <a:pt x="586450" y="803962"/>
                  </a:lnTo>
                  <a:cubicBezTo>
                    <a:pt x="586450" y="819999"/>
                    <a:pt x="573464" y="832947"/>
                    <a:pt x="557465" y="832947"/>
                  </a:cubicBezTo>
                  <a:lnTo>
                    <a:pt x="46906" y="832947"/>
                  </a:lnTo>
                  <a:cubicBezTo>
                    <a:pt x="38832" y="832984"/>
                    <a:pt x="31056" y="829896"/>
                    <a:pt x="25178" y="824389"/>
                  </a:cubicBezTo>
                  <a:cubicBezTo>
                    <a:pt x="19671" y="819329"/>
                    <a:pt x="16509" y="812186"/>
                    <a:pt x="16471" y="804707"/>
                  </a:cubicBezTo>
                  <a:lnTo>
                    <a:pt x="17922" y="141681"/>
                  </a:lnTo>
                  <a:cubicBezTo>
                    <a:pt x="17848" y="133979"/>
                    <a:pt x="20825" y="126575"/>
                    <a:pt x="26182" y="121031"/>
                  </a:cubicBezTo>
                  <a:cubicBezTo>
                    <a:pt x="31429" y="115636"/>
                    <a:pt x="38647" y="112659"/>
                    <a:pt x="46163" y="112696"/>
                  </a:cubicBezTo>
                  <a:lnTo>
                    <a:pt x="154624" y="112696"/>
                  </a:lnTo>
                  <a:close/>
                  <a:moveTo>
                    <a:pt x="262187" y="33224"/>
                  </a:moveTo>
                  <a:cubicBezTo>
                    <a:pt x="251472" y="44014"/>
                    <a:pt x="245444" y="58637"/>
                    <a:pt x="245444" y="73854"/>
                  </a:cubicBezTo>
                  <a:lnTo>
                    <a:pt x="245444" y="82040"/>
                  </a:lnTo>
                  <a:lnTo>
                    <a:pt x="171030" y="82040"/>
                  </a:lnTo>
                  <a:lnTo>
                    <a:pt x="171030" y="151691"/>
                  </a:lnTo>
                  <a:lnTo>
                    <a:pt x="433263" y="151728"/>
                  </a:lnTo>
                  <a:lnTo>
                    <a:pt x="433263" y="82040"/>
                  </a:lnTo>
                  <a:lnTo>
                    <a:pt x="357398" y="82040"/>
                  </a:lnTo>
                  <a:lnTo>
                    <a:pt x="357398" y="73854"/>
                  </a:lnTo>
                  <a:cubicBezTo>
                    <a:pt x="357473" y="58636"/>
                    <a:pt x="351668" y="43977"/>
                    <a:pt x="341139" y="32963"/>
                  </a:cubicBezTo>
                  <a:cubicBezTo>
                    <a:pt x="330944" y="22359"/>
                    <a:pt x="316880" y="16369"/>
                    <a:pt x="302146" y="16406"/>
                  </a:cubicBezTo>
                  <a:cubicBezTo>
                    <a:pt x="287114" y="16406"/>
                    <a:pt x="272677" y="22471"/>
                    <a:pt x="262148" y="33223"/>
                  </a:cubicBezTo>
                  <a:close/>
                  <a:moveTo>
                    <a:pt x="311896" y="80402"/>
                  </a:moveTo>
                  <a:lnTo>
                    <a:pt x="311859" y="80402"/>
                  </a:lnTo>
                  <a:cubicBezTo>
                    <a:pt x="311896" y="79323"/>
                    <a:pt x="311710" y="78244"/>
                    <a:pt x="311375" y="77240"/>
                  </a:cubicBezTo>
                  <a:cubicBezTo>
                    <a:pt x="311003" y="76198"/>
                    <a:pt x="310482" y="75231"/>
                    <a:pt x="309813" y="74375"/>
                  </a:cubicBezTo>
                  <a:cubicBezTo>
                    <a:pt x="308883" y="73222"/>
                    <a:pt x="307729" y="72291"/>
                    <a:pt x="306390" y="71659"/>
                  </a:cubicBezTo>
                  <a:cubicBezTo>
                    <a:pt x="305087" y="71026"/>
                    <a:pt x="303636" y="70691"/>
                    <a:pt x="302148" y="70691"/>
                  </a:cubicBezTo>
                  <a:cubicBezTo>
                    <a:pt x="300660" y="70691"/>
                    <a:pt x="299171" y="71026"/>
                    <a:pt x="297795" y="71696"/>
                  </a:cubicBezTo>
                  <a:cubicBezTo>
                    <a:pt x="296455" y="72403"/>
                    <a:pt x="295265" y="73370"/>
                    <a:pt x="294372" y="74561"/>
                  </a:cubicBezTo>
                  <a:cubicBezTo>
                    <a:pt x="293739" y="75417"/>
                    <a:pt x="293293" y="76347"/>
                    <a:pt x="292958" y="77314"/>
                  </a:cubicBezTo>
                  <a:cubicBezTo>
                    <a:pt x="291804" y="80812"/>
                    <a:pt x="292697" y="84644"/>
                    <a:pt x="295265" y="87249"/>
                  </a:cubicBezTo>
                  <a:cubicBezTo>
                    <a:pt x="298055" y="90039"/>
                    <a:pt x="302260" y="90858"/>
                    <a:pt x="305869" y="89370"/>
                  </a:cubicBezTo>
                  <a:cubicBezTo>
                    <a:pt x="309515" y="87844"/>
                    <a:pt x="311859" y="84310"/>
                    <a:pt x="311859" y="80403"/>
                  </a:cubicBezTo>
                  <a:close/>
                  <a:moveTo>
                    <a:pt x="326853" y="71845"/>
                  </a:moveTo>
                  <a:lnTo>
                    <a:pt x="326816" y="71845"/>
                  </a:lnTo>
                  <a:cubicBezTo>
                    <a:pt x="325849" y="69092"/>
                    <a:pt x="324435" y="66487"/>
                    <a:pt x="322612" y="64217"/>
                  </a:cubicBezTo>
                  <a:cubicBezTo>
                    <a:pt x="320156" y="61129"/>
                    <a:pt x="317068" y="58636"/>
                    <a:pt x="313496" y="56925"/>
                  </a:cubicBezTo>
                  <a:cubicBezTo>
                    <a:pt x="302037" y="51381"/>
                    <a:pt x="288270" y="54953"/>
                    <a:pt x="280902" y="65334"/>
                  </a:cubicBezTo>
                  <a:cubicBezTo>
                    <a:pt x="273535" y="75677"/>
                    <a:pt x="274726" y="89853"/>
                    <a:pt x="283693" y="98894"/>
                  </a:cubicBezTo>
                  <a:cubicBezTo>
                    <a:pt x="292325" y="107526"/>
                    <a:pt x="305757" y="109051"/>
                    <a:pt x="316100" y="102577"/>
                  </a:cubicBezTo>
                  <a:cubicBezTo>
                    <a:pt x="326406" y="96103"/>
                    <a:pt x="330871" y="83342"/>
                    <a:pt x="326853" y="71807"/>
                  </a:cubicBezTo>
                  <a:close/>
                  <a:moveTo>
                    <a:pt x="141859" y="729403"/>
                  </a:moveTo>
                  <a:lnTo>
                    <a:pt x="199902" y="729403"/>
                  </a:lnTo>
                  <a:lnTo>
                    <a:pt x="199902" y="669983"/>
                  </a:lnTo>
                  <a:lnTo>
                    <a:pt x="141859" y="669946"/>
                  </a:lnTo>
                  <a:close/>
                  <a:moveTo>
                    <a:pt x="208050" y="745812"/>
                  </a:moveTo>
                  <a:lnTo>
                    <a:pt x="216236" y="745812"/>
                  </a:lnTo>
                  <a:lnTo>
                    <a:pt x="216273" y="653538"/>
                  </a:lnTo>
                  <a:lnTo>
                    <a:pt x="125450" y="653538"/>
                  </a:lnTo>
                  <a:lnTo>
                    <a:pt x="125450" y="745812"/>
                  </a:lnTo>
                  <a:close/>
                  <a:moveTo>
                    <a:pt x="133673" y="549959"/>
                  </a:moveTo>
                  <a:lnTo>
                    <a:pt x="125450" y="549959"/>
                  </a:lnTo>
                  <a:lnTo>
                    <a:pt x="125450" y="640782"/>
                  </a:lnTo>
                  <a:lnTo>
                    <a:pt x="216273" y="640782"/>
                  </a:lnTo>
                  <a:lnTo>
                    <a:pt x="216273" y="549959"/>
                  </a:lnTo>
                  <a:close/>
                  <a:moveTo>
                    <a:pt x="199901" y="566405"/>
                  </a:moveTo>
                  <a:lnTo>
                    <a:pt x="141858" y="566405"/>
                  </a:lnTo>
                  <a:lnTo>
                    <a:pt x="141858" y="624373"/>
                  </a:lnTo>
                  <a:lnTo>
                    <a:pt x="199901" y="624373"/>
                  </a:lnTo>
                  <a:close/>
                  <a:moveTo>
                    <a:pt x="133710" y="446371"/>
                  </a:moveTo>
                  <a:lnTo>
                    <a:pt x="125487" y="446371"/>
                  </a:lnTo>
                  <a:lnTo>
                    <a:pt x="125487" y="537193"/>
                  </a:lnTo>
                  <a:lnTo>
                    <a:pt x="216310" y="537193"/>
                  </a:lnTo>
                  <a:lnTo>
                    <a:pt x="216310" y="446371"/>
                  </a:lnTo>
                  <a:close/>
                  <a:moveTo>
                    <a:pt x="199901" y="462817"/>
                  </a:moveTo>
                  <a:lnTo>
                    <a:pt x="141858" y="462817"/>
                  </a:lnTo>
                  <a:lnTo>
                    <a:pt x="141858" y="520785"/>
                  </a:lnTo>
                  <a:lnTo>
                    <a:pt x="199901" y="52078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246" name="Google Shape;246;p5"/>
          <p:cNvGrpSpPr/>
          <p:nvPr/>
        </p:nvGrpSpPr>
        <p:grpSpPr>
          <a:xfrm>
            <a:off x="10927929" y="460120"/>
            <a:ext cx="370919" cy="370919"/>
            <a:chOff x="10903350" y="7250061"/>
            <a:chExt cx="370919" cy="370919"/>
          </a:xfrm>
        </p:grpSpPr>
        <p:sp>
          <p:nvSpPr>
            <p:cNvPr id="247" name="Google Shape;247;p5"/>
            <p:cNvSpPr/>
            <p:nvPr/>
          </p:nvSpPr>
          <p:spPr>
            <a:xfrm>
              <a:off x="10903350" y="7250061"/>
              <a:ext cx="370919" cy="370919"/>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248" name="Google Shape;248;p5"/>
            <p:cNvSpPr/>
            <p:nvPr/>
          </p:nvSpPr>
          <p:spPr>
            <a:xfrm>
              <a:off x="10992184" y="7314707"/>
              <a:ext cx="202779" cy="202599"/>
            </a:xfrm>
            <a:custGeom>
              <a:rect b="b" l="l" r="r" t="t"/>
              <a:pathLst>
                <a:path extrusionOk="0" h="1123" w="1124">
                  <a:moveTo>
                    <a:pt x="1124" y="41"/>
                  </a:moveTo>
                  <a:lnTo>
                    <a:pt x="1083" y="0"/>
                  </a:lnTo>
                  <a:lnTo>
                    <a:pt x="562" y="521"/>
                  </a:lnTo>
                  <a:lnTo>
                    <a:pt x="41" y="0"/>
                  </a:lnTo>
                  <a:lnTo>
                    <a:pt x="0" y="41"/>
                  </a:lnTo>
                  <a:lnTo>
                    <a:pt x="522" y="562"/>
                  </a:lnTo>
                  <a:lnTo>
                    <a:pt x="0" y="1083"/>
                  </a:lnTo>
                  <a:lnTo>
                    <a:pt x="41" y="1123"/>
                  </a:lnTo>
                  <a:lnTo>
                    <a:pt x="562" y="602"/>
                  </a:lnTo>
                  <a:lnTo>
                    <a:pt x="1083" y="1123"/>
                  </a:lnTo>
                  <a:lnTo>
                    <a:pt x="1124" y="1083"/>
                  </a:lnTo>
                  <a:lnTo>
                    <a:pt x="602" y="562"/>
                  </a:lnTo>
                  <a:lnTo>
                    <a:pt x="1124" y="41"/>
                  </a:lnTo>
                  <a:close/>
                </a:path>
              </a:pathLst>
            </a:custGeom>
            <a:solidFill>
              <a:srgbClr val="BFBFBF"/>
            </a:solidFill>
            <a:ln cap="flat"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89"/>
                                        </p:tgtEl>
                                        <p:attrNameLst>
                                          <p:attrName>style.visibility</p:attrName>
                                        </p:attrNameLst>
                                      </p:cBhvr>
                                      <p:to>
                                        <p:strVal val="visible"/>
                                      </p:to>
                                    </p:set>
                                    <p:animEffect filter="fade" transition="in">
                                      <p:cBhvr>
                                        <p:cTn dur="500"/>
                                        <p:tgtEl>
                                          <p:spTgt spid="189"/>
                                        </p:tgtEl>
                                      </p:cBhvr>
                                    </p:animEffect>
                                  </p:childTnLst>
                                </p:cTn>
                              </p:par>
                              <p:par>
                                <p:cTn fill="hold" nodeType="withEffect" presetClass="entr" presetID="10" presetSubtype="0">
                                  <p:stCondLst>
                                    <p:cond delay="250"/>
                                  </p:stCondLst>
                                  <p:childTnLst>
                                    <p:set>
                                      <p:cBhvr>
                                        <p:cTn dur="1" fill="hold">
                                          <p:stCondLst>
                                            <p:cond delay="0"/>
                                          </p:stCondLst>
                                        </p:cTn>
                                        <p:tgtEl>
                                          <p:spTgt spid="190"/>
                                        </p:tgtEl>
                                        <p:attrNameLst>
                                          <p:attrName>style.visibility</p:attrName>
                                        </p:attrNameLst>
                                      </p:cBhvr>
                                      <p:to>
                                        <p:strVal val="visible"/>
                                      </p:to>
                                    </p:set>
                                    <p:animEffect filter="fade" transition="in">
                                      <p:cBhvr>
                                        <p:cTn dur="500"/>
                                        <p:tgtEl>
                                          <p:spTgt spid="190"/>
                                        </p:tgtEl>
                                      </p:cBhvr>
                                    </p:animEffect>
                                  </p:childTnLst>
                                </p:cTn>
                              </p:par>
                              <p:par>
                                <p:cTn fill="hold" nodeType="withEffect" presetClass="entr" presetID="10" presetSubtype="0">
                                  <p:stCondLst>
                                    <p:cond delay="0"/>
                                  </p:stCondLst>
                                  <p:childTnLst>
                                    <p:set>
                                      <p:cBhvr>
                                        <p:cTn dur="1" fill="hold">
                                          <p:stCondLst>
                                            <p:cond delay="0"/>
                                          </p:stCondLst>
                                        </p:cTn>
                                        <p:tgtEl>
                                          <p:spTgt spid="191"/>
                                        </p:tgtEl>
                                        <p:attrNameLst>
                                          <p:attrName>style.visibility</p:attrName>
                                        </p:attrNameLst>
                                      </p:cBhvr>
                                      <p:to>
                                        <p:strVal val="visible"/>
                                      </p:to>
                                    </p:set>
                                    <p:animEffect filter="fade" transition="in">
                                      <p:cBhvr>
                                        <p:cTn dur="500"/>
                                        <p:tgtEl>
                                          <p:spTgt spid="191"/>
                                        </p:tgtEl>
                                      </p:cBhvr>
                                    </p:animEffect>
                                  </p:childTnLst>
                                </p:cTn>
                              </p:par>
                              <p:par>
                                <p:cTn fill="hold" nodeType="withEffect" presetClass="entr" presetID="10" presetSubtype="0">
                                  <p:stCondLst>
                                    <p:cond delay="250"/>
                                  </p:stCondLst>
                                  <p:childTnLst>
                                    <p:set>
                                      <p:cBhvr>
                                        <p:cTn dur="1" fill="hold">
                                          <p:stCondLst>
                                            <p:cond delay="0"/>
                                          </p:stCondLst>
                                        </p:cTn>
                                        <p:tgtEl>
                                          <p:spTgt spid="194"/>
                                        </p:tgtEl>
                                        <p:attrNameLst>
                                          <p:attrName>style.visibility</p:attrName>
                                        </p:attrNameLst>
                                      </p:cBhvr>
                                      <p:to>
                                        <p:strVal val="visible"/>
                                      </p:to>
                                    </p:set>
                                    <p:animEffect filter="fade" transition="in">
                                      <p:cBhvr>
                                        <p:cTn dur="500"/>
                                        <p:tgtEl>
                                          <p:spTgt spid="194"/>
                                        </p:tgtEl>
                                      </p:cBhvr>
                                    </p:animEffect>
                                  </p:childTnLst>
                                </p:cTn>
                              </p:par>
                              <p:par>
                                <p:cTn fill="hold" nodeType="withEffect" presetClass="entr" presetID="10" presetSubtype="0">
                                  <p:stCondLst>
                                    <p:cond delay="0"/>
                                  </p:stCondLst>
                                  <p:childTnLst>
                                    <p:set>
                                      <p:cBhvr>
                                        <p:cTn dur="1" fill="hold">
                                          <p:stCondLst>
                                            <p:cond delay="0"/>
                                          </p:stCondLst>
                                        </p:cTn>
                                        <p:tgtEl>
                                          <p:spTgt spid="197"/>
                                        </p:tgtEl>
                                        <p:attrNameLst>
                                          <p:attrName>style.visibility</p:attrName>
                                        </p:attrNameLst>
                                      </p:cBhvr>
                                      <p:to>
                                        <p:strVal val="visible"/>
                                      </p:to>
                                    </p:set>
                                    <p:animEffect filter="fade" transition="in">
                                      <p:cBhvr>
                                        <p:cTn dur="500"/>
                                        <p:tgtEl>
                                          <p:spTgt spid="197"/>
                                        </p:tgtEl>
                                      </p:cBhvr>
                                    </p:animEffect>
                                  </p:childTnLst>
                                </p:cTn>
                              </p:par>
                              <p:par>
                                <p:cTn fill="hold" nodeType="withEffect" presetClass="entr" presetID="10" presetSubtype="0">
                                  <p:stCondLst>
                                    <p:cond delay="250"/>
                                  </p:stCondLst>
                                  <p:childTnLst>
                                    <p:set>
                                      <p:cBhvr>
                                        <p:cTn dur="1" fill="hold">
                                          <p:stCondLst>
                                            <p:cond delay="0"/>
                                          </p:stCondLst>
                                        </p:cTn>
                                        <p:tgtEl>
                                          <p:spTgt spid="198"/>
                                        </p:tgtEl>
                                        <p:attrNameLst>
                                          <p:attrName>style.visibility</p:attrName>
                                        </p:attrNameLst>
                                      </p:cBhvr>
                                      <p:to>
                                        <p:strVal val="visible"/>
                                      </p:to>
                                    </p:set>
                                    <p:animEffect filter="fade" transition="in">
                                      <p:cBhvr>
                                        <p:cTn dur="500"/>
                                        <p:tgtEl>
                                          <p:spTgt spid="198"/>
                                        </p:tgtEl>
                                      </p:cBhvr>
                                    </p:animEffect>
                                  </p:childTnLst>
                                </p:cTn>
                              </p:par>
                              <p:par>
                                <p:cTn fill="hold" nodeType="withEffect" presetClass="entr" presetID="10" presetSubtype="0">
                                  <p:stCondLst>
                                    <p:cond delay="250"/>
                                  </p:stCondLst>
                                  <p:childTnLst>
                                    <p:set>
                                      <p:cBhvr>
                                        <p:cTn dur="1" fill="hold">
                                          <p:stCondLst>
                                            <p:cond delay="0"/>
                                          </p:stCondLst>
                                        </p:cTn>
                                        <p:tgtEl>
                                          <p:spTgt spid="199"/>
                                        </p:tgtEl>
                                        <p:attrNameLst>
                                          <p:attrName>style.visibility</p:attrName>
                                        </p:attrNameLst>
                                      </p:cBhvr>
                                      <p:to>
                                        <p:strVal val="visible"/>
                                      </p:to>
                                    </p:set>
                                    <p:animEffect filter="fade" transition="in">
                                      <p:cBhvr>
                                        <p:cTn dur="500"/>
                                        <p:tgtEl>
                                          <p:spTgt spid="199"/>
                                        </p:tgtEl>
                                      </p:cBhvr>
                                    </p:animEffect>
                                  </p:childTnLst>
                                </p:cTn>
                              </p:par>
                              <p:par>
                                <p:cTn fill="hold" nodeType="withEffect" presetClass="entr" presetID="10" presetSubtype="0">
                                  <p:stCondLst>
                                    <p:cond delay="0"/>
                                  </p:stCondLst>
                                  <p:childTnLst>
                                    <p:set>
                                      <p:cBhvr>
                                        <p:cTn dur="1" fill="hold">
                                          <p:stCondLst>
                                            <p:cond delay="0"/>
                                          </p:stCondLst>
                                        </p:cTn>
                                        <p:tgtEl>
                                          <p:spTgt spid="200"/>
                                        </p:tgtEl>
                                        <p:attrNameLst>
                                          <p:attrName>style.visibility</p:attrName>
                                        </p:attrNameLst>
                                      </p:cBhvr>
                                      <p:to>
                                        <p:strVal val="visible"/>
                                      </p:to>
                                    </p:set>
                                    <p:animEffect filter="fade" transition="in">
                                      <p:cBhvr>
                                        <p:cTn dur="500"/>
                                        <p:tgtEl>
                                          <p:spTgt spid="200"/>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183"/>
                                        </p:tgtEl>
                                        <p:attrNameLst>
                                          <p:attrName>style.visibility</p:attrName>
                                        </p:attrNameLst>
                                      </p:cBhvr>
                                      <p:to>
                                        <p:strVal val="visible"/>
                                      </p:to>
                                    </p:set>
                                    <p:animEffect filter="fade" transition="in">
                                      <p:cBhvr>
                                        <p:cTn dur="500"/>
                                        <p:tgtEl>
                                          <p:spTgt spid="18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01"/>
                                        </p:tgtEl>
                                        <p:attrNameLst>
                                          <p:attrName>style.visibility</p:attrName>
                                        </p:attrNameLst>
                                      </p:cBhvr>
                                      <p:to>
                                        <p:strVal val="visible"/>
                                      </p:to>
                                    </p:set>
                                    <p:animEffect filter="fade" transition="in">
                                      <p:cBhvr>
                                        <p:cTn dur="500"/>
                                        <p:tgtEl>
                                          <p:spTgt spid="201"/>
                                        </p:tgtEl>
                                      </p:cBhvr>
                                    </p:animEffect>
                                  </p:childTnLst>
                                </p:cTn>
                              </p:par>
                              <p:par>
                                <p:cTn fill="hold" nodeType="withEffect" presetClass="entr" presetID="10" presetSubtype="0">
                                  <p:stCondLst>
                                    <p:cond delay="250"/>
                                  </p:stCondLst>
                                  <p:childTnLst>
                                    <p:set>
                                      <p:cBhvr>
                                        <p:cTn dur="1" fill="hold">
                                          <p:stCondLst>
                                            <p:cond delay="0"/>
                                          </p:stCondLst>
                                        </p:cTn>
                                        <p:tgtEl>
                                          <p:spTgt spid="188"/>
                                        </p:tgtEl>
                                        <p:attrNameLst>
                                          <p:attrName>style.visibility</p:attrName>
                                        </p:attrNameLst>
                                      </p:cBhvr>
                                      <p:to>
                                        <p:strVal val="visible"/>
                                      </p:to>
                                    </p:set>
                                    <p:animEffect filter="fade" transition="in">
                                      <p:cBhvr>
                                        <p:cTn dur="500"/>
                                        <p:tgtEl>
                                          <p:spTgt spid="188"/>
                                        </p:tgtEl>
                                      </p:cBhvr>
                                    </p:animEffect>
                                  </p:childTnLst>
                                </p:cTn>
                              </p:par>
                              <p:par>
                                <p:cTn fill="hold" nodeType="withEffect" presetClass="entr" presetID="10" presetSubtype="0">
                                  <p:stCondLst>
                                    <p:cond delay="250"/>
                                  </p:stCondLst>
                                  <p:childTnLst>
                                    <p:set>
                                      <p:cBhvr>
                                        <p:cTn dur="1" fill="hold">
                                          <p:stCondLst>
                                            <p:cond delay="0"/>
                                          </p:stCondLst>
                                        </p:cTn>
                                        <p:tgtEl>
                                          <p:spTgt spid="184"/>
                                        </p:tgtEl>
                                        <p:attrNameLst>
                                          <p:attrName>style.visibility</p:attrName>
                                        </p:attrNameLst>
                                      </p:cBhvr>
                                      <p:to>
                                        <p:strVal val="visible"/>
                                      </p:to>
                                    </p:set>
                                    <p:animEffect filter="fade" transition="in">
                                      <p:cBhvr>
                                        <p:cTn dur="500"/>
                                        <p:tgtEl>
                                          <p:spTgt spid="184"/>
                                        </p:tgtEl>
                                      </p:cBhvr>
                                    </p:animEffect>
                                  </p:childTnLst>
                                </p:cTn>
                              </p:par>
                              <p:par>
                                <p:cTn fill="hold" nodeType="withEffect" presetClass="entr" presetID="10" presetSubtype="0">
                                  <p:stCondLst>
                                    <p:cond delay="250"/>
                                  </p:stCondLst>
                                  <p:childTnLst>
                                    <p:set>
                                      <p:cBhvr>
                                        <p:cTn dur="1" fill="hold">
                                          <p:stCondLst>
                                            <p:cond delay="0"/>
                                          </p:stCondLst>
                                        </p:cTn>
                                        <p:tgtEl>
                                          <p:spTgt spid="202"/>
                                        </p:tgtEl>
                                        <p:attrNameLst>
                                          <p:attrName>style.visibility</p:attrName>
                                        </p:attrNameLst>
                                      </p:cBhvr>
                                      <p:to>
                                        <p:strVal val="visible"/>
                                      </p:to>
                                    </p:set>
                                    <p:animEffect filter="fade" transition="in">
                                      <p:cBhvr>
                                        <p:cTn dur="500"/>
                                        <p:tgtEl>
                                          <p:spTgt spid="202"/>
                                        </p:tgtEl>
                                      </p:cBhvr>
                                    </p:animEffect>
                                  </p:childTnLst>
                                </p:cTn>
                              </p:par>
                              <p:par>
                                <p:cTn fill="hold" nodeType="withEffect" presetClass="entr" presetID="10" presetSubtype="0">
                                  <p:stCondLst>
                                    <p:cond delay="250"/>
                                  </p:stCondLst>
                                  <p:childTnLst>
                                    <p:set>
                                      <p:cBhvr>
                                        <p:cTn dur="1" fill="hold">
                                          <p:stCondLst>
                                            <p:cond delay="0"/>
                                          </p:stCondLst>
                                        </p:cTn>
                                        <p:tgtEl>
                                          <p:spTgt spid="203"/>
                                        </p:tgtEl>
                                        <p:attrNameLst>
                                          <p:attrName>style.visibility</p:attrName>
                                        </p:attrNameLst>
                                      </p:cBhvr>
                                      <p:to>
                                        <p:strVal val="visible"/>
                                      </p:to>
                                    </p:set>
                                    <p:animEffect filter="fade" transition="in">
                                      <p:cBhvr>
                                        <p:cTn dur="500"/>
                                        <p:tgtEl>
                                          <p:spTgt spid="20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46"/>
                                        </p:tgtEl>
                                        <p:attrNameLst>
                                          <p:attrName>style.visibility</p:attrName>
                                        </p:attrNameLst>
                                      </p:cBhvr>
                                      <p:to>
                                        <p:strVal val="visible"/>
                                      </p:to>
                                    </p:set>
                                    <p:animEffect filter="fade" transition="in">
                                      <p:cBhvr>
                                        <p:cTn dur="500"/>
                                        <p:tgtEl>
                                          <p:spTgt spid="246"/>
                                        </p:tgtEl>
                                      </p:cBhvr>
                                    </p:animEffect>
                                  </p:childTnLst>
                                </p:cTn>
                              </p:par>
                              <p:par>
                                <p:cTn fill="hold" nodeType="withEffect" presetClass="entr" presetID="10" presetSubtype="0">
                                  <p:stCondLst>
                                    <p:cond delay="0"/>
                                  </p:stCondLst>
                                  <p:childTnLst>
                                    <p:set>
                                      <p:cBhvr>
                                        <p:cTn dur="1" fill="hold">
                                          <p:stCondLst>
                                            <p:cond delay="0"/>
                                          </p:stCondLst>
                                        </p:cTn>
                                        <p:tgtEl>
                                          <p:spTgt spid="210"/>
                                        </p:tgtEl>
                                        <p:attrNameLst>
                                          <p:attrName>style.visibility</p:attrName>
                                        </p:attrNameLst>
                                      </p:cBhvr>
                                      <p:to>
                                        <p:strVal val="visible"/>
                                      </p:to>
                                    </p:set>
                                    <p:animEffect filter="fade" transition="in">
                                      <p:cBhvr>
                                        <p:cTn dur="500"/>
                                        <p:tgtEl>
                                          <p:spTgt spid="210"/>
                                        </p:tgtEl>
                                      </p:cBhvr>
                                    </p:animEffect>
                                  </p:childTnLst>
                                </p:cTn>
                              </p:par>
                              <p:par>
                                <p:cTn fill="hold" nodeType="withEffect" presetClass="entr" presetID="10" presetSubtype="0">
                                  <p:stCondLst>
                                    <p:cond delay="0"/>
                                  </p:stCondLst>
                                  <p:childTnLst>
                                    <p:set>
                                      <p:cBhvr>
                                        <p:cTn dur="1" fill="hold">
                                          <p:stCondLst>
                                            <p:cond delay="0"/>
                                          </p:stCondLst>
                                        </p:cTn>
                                        <p:tgtEl>
                                          <p:spTgt spid="211"/>
                                        </p:tgtEl>
                                        <p:attrNameLst>
                                          <p:attrName>style.visibility</p:attrName>
                                        </p:attrNameLst>
                                      </p:cBhvr>
                                      <p:to>
                                        <p:strVal val="visible"/>
                                      </p:to>
                                    </p:set>
                                    <p:animEffect filter="fade" transition="in">
                                      <p:cBhvr>
                                        <p:cTn dur="500"/>
                                        <p:tgtEl>
                                          <p:spTgt spid="21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0" presetSubtype="0">
                                  <p:stCondLst>
                                    <p:cond delay="0"/>
                                  </p:stCondLst>
                                  <p:childTnLst>
                                    <p:animEffect filter="fade" transition="out">
                                      <p:cBhvr>
                                        <p:cTn dur="500"/>
                                        <p:tgtEl>
                                          <p:spTgt spid="246"/>
                                        </p:tgtEl>
                                      </p:cBhvr>
                                    </p:animEffect>
                                    <p:set>
                                      <p:cBhvr>
                                        <p:cTn dur="1" fill="hold">
                                          <p:stCondLst>
                                            <p:cond delay="500"/>
                                          </p:stCondLst>
                                        </p:cTn>
                                        <p:tgtEl>
                                          <p:spTgt spid="246"/>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210"/>
                                        </p:tgtEl>
                                      </p:cBhvr>
                                    </p:animEffect>
                                    <p:set>
                                      <p:cBhvr>
                                        <p:cTn dur="1" fill="hold">
                                          <p:stCondLst>
                                            <p:cond delay="500"/>
                                          </p:stCondLst>
                                        </p:cTn>
                                        <p:tgtEl>
                                          <p:spTgt spid="210"/>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500"/>
                                        <p:tgtEl>
                                          <p:spTgt spid="211"/>
                                        </p:tgtEl>
                                      </p:cBhvr>
                                    </p:animEffect>
                                    <p:set>
                                      <p:cBhvr>
                                        <p:cTn dur="1" fill="hold">
                                          <p:stCondLst>
                                            <p:cond delay="500"/>
                                          </p:stCondLst>
                                        </p:cTn>
                                        <p:tgtEl>
                                          <p:spTgt spid="211"/>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7" name="Shape 2517"/>
        <p:cNvGrpSpPr/>
        <p:nvPr/>
      </p:nvGrpSpPr>
      <p:grpSpPr>
        <a:xfrm>
          <a:off x="0" y="0"/>
          <a:ext cx="0" cy="0"/>
          <a:chOff x="0" y="0"/>
          <a:chExt cx="0" cy="0"/>
        </a:xfrm>
      </p:grpSpPr>
      <p:sp>
        <p:nvSpPr>
          <p:cNvPr id="2518" name="Google Shape;2518;p50"/>
          <p:cNvSpPr txBox="1"/>
          <p:nvPr/>
        </p:nvSpPr>
        <p:spPr>
          <a:xfrm>
            <a:off x="296269" y="385036"/>
            <a:ext cx="4190443"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Pacientes com HPN </a:t>
            </a:r>
            <a:endParaRPr b="1" baseline="30000" sz="3500">
              <a:solidFill>
                <a:schemeClr val="accent1"/>
              </a:solidFill>
              <a:latin typeface="Lustria"/>
              <a:ea typeface="Lustria"/>
              <a:cs typeface="Lustria"/>
              <a:sym typeface="Lustria"/>
            </a:endParaRPr>
          </a:p>
        </p:txBody>
      </p:sp>
      <p:sp>
        <p:nvSpPr>
          <p:cNvPr id="2519" name="Google Shape;2519;p50"/>
          <p:cNvSpPr txBox="1"/>
          <p:nvPr/>
        </p:nvSpPr>
        <p:spPr>
          <a:xfrm>
            <a:off x="296269" y="792070"/>
            <a:ext cx="6296660"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podem apresentar hipertensão pulmonar¹</a:t>
            </a:r>
            <a:endParaRPr/>
          </a:p>
        </p:txBody>
      </p:sp>
      <p:sp>
        <p:nvSpPr>
          <p:cNvPr id="2520" name="Google Shape;2520;p5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Hill A, et al. Br J Haematol. 2010;149(3):414-425. 2. Meyers G, et al. Blood. 2007;110(11):Abstract 3683. 3. Lee JW, et al. Haematologica. 2010;95(s2):205-206. 4. Hill A, et al. Blood. 2013;121(25):4985-4996. </a:t>
            </a:r>
            <a:endParaRPr/>
          </a:p>
        </p:txBody>
      </p:sp>
      <p:pic>
        <p:nvPicPr>
          <p:cNvPr descr="Uma imagem contendo olhando, vestindo, homem, azul&#10;&#10;Descrição gerada automaticamente" id="2521" name="Google Shape;2521;p50"/>
          <p:cNvPicPr preferRelativeResize="0"/>
          <p:nvPr/>
        </p:nvPicPr>
        <p:blipFill rotWithShape="1">
          <a:blip r:embed="rId3">
            <a:alphaModFix/>
          </a:blip>
          <a:srcRect b="0" l="0" r="0" t="0"/>
          <a:stretch/>
        </p:blipFill>
        <p:spPr>
          <a:xfrm>
            <a:off x="0" y="2712361"/>
            <a:ext cx="12192000" cy="3483429"/>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grpSp>
        <p:nvGrpSpPr>
          <p:cNvPr id="2522" name="Google Shape;2522;p50"/>
          <p:cNvGrpSpPr/>
          <p:nvPr/>
        </p:nvGrpSpPr>
        <p:grpSpPr>
          <a:xfrm>
            <a:off x="781049" y="1701907"/>
            <a:ext cx="10629901" cy="1727093"/>
            <a:chOff x="781049" y="1701907"/>
            <a:chExt cx="10629901" cy="1727093"/>
          </a:xfrm>
        </p:grpSpPr>
        <p:sp>
          <p:nvSpPr>
            <p:cNvPr id="2523" name="Google Shape;2523;p50"/>
            <p:cNvSpPr/>
            <p:nvPr/>
          </p:nvSpPr>
          <p:spPr>
            <a:xfrm>
              <a:off x="781049" y="1701907"/>
              <a:ext cx="10629901" cy="172709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524" name="Google Shape;2524;p50"/>
            <p:cNvSpPr/>
            <p:nvPr/>
          </p:nvSpPr>
          <p:spPr>
            <a:xfrm>
              <a:off x="904246" y="1939609"/>
              <a:ext cx="2361231" cy="1192891"/>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lt1"/>
                </a:buClr>
                <a:buSzPts val="1600"/>
                <a:buFont typeface="Calibri"/>
                <a:buNone/>
              </a:pPr>
              <a:r>
                <a:rPr b="0" i="0" lang="pt-BR" sz="1600" u="none" cap="none" strike="noStrike">
                  <a:solidFill>
                    <a:schemeClr val="lt1"/>
                  </a:solidFill>
                  <a:latin typeface="Calibri"/>
                  <a:ea typeface="Calibri"/>
                  <a:cs typeface="Calibri"/>
                  <a:sym typeface="Calibri"/>
                </a:rPr>
                <a:t>Aproximadamente </a:t>
              </a:r>
              <a:br>
                <a:rPr b="0" i="0" lang="pt-BR" sz="1600" u="none" cap="none" strike="noStrike">
                  <a:solidFill>
                    <a:schemeClr val="lt1"/>
                  </a:solidFill>
                  <a:latin typeface="Calibri"/>
                  <a:ea typeface="Calibri"/>
                  <a:cs typeface="Calibri"/>
                  <a:sym typeface="Calibri"/>
                </a:rPr>
              </a:br>
              <a:r>
                <a:rPr b="1" i="0" lang="pt-BR" sz="2000" u="none" cap="none" strike="noStrike">
                  <a:solidFill>
                    <a:schemeClr val="lt1"/>
                  </a:solidFill>
                  <a:latin typeface="Lustria"/>
                  <a:ea typeface="Lustria"/>
                  <a:cs typeface="Lustria"/>
                  <a:sym typeface="Lustria"/>
                </a:rPr>
                <a:t>50% </a:t>
              </a:r>
              <a:br>
                <a:rPr b="1" i="0" lang="pt-BR" sz="1600" u="none" cap="none" strike="noStrike">
                  <a:solidFill>
                    <a:schemeClr val="lt1"/>
                  </a:solidFill>
                  <a:latin typeface="Calibri"/>
                  <a:ea typeface="Calibri"/>
                  <a:cs typeface="Calibri"/>
                  <a:sym typeface="Calibri"/>
                </a:rPr>
              </a:br>
              <a:r>
                <a:rPr b="0" i="0" lang="pt-BR" sz="1600" u="none" cap="none" strike="noStrike">
                  <a:solidFill>
                    <a:schemeClr val="lt1"/>
                  </a:solidFill>
                  <a:latin typeface="Calibri"/>
                  <a:ea typeface="Calibri"/>
                  <a:cs typeface="Calibri"/>
                  <a:sym typeface="Calibri"/>
                </a:rPr>
                <a:t>dos pacientes com HPN tiveram evidência de hipertensão pulmonar¹</a:t>
              </a:r>
              <a:endParaRPr b="0" baseline="30000" i="0" sz="1600" u="none" cap="none" strike="noStrike">
                <a:solidFill>
                  <a:schemeClr val="lt1"/>
                </a:solidFill>
                <a:latin typeface="Calibri"/>
                <a:ea typeface="Calibri"/>
                <a:cs typeface="Calibri"/>
                <a:sym typeface="Calibri"/>
              </a:endParaRPr>
            </a:p>
          </p:txBody>
        </p:sp>
        <p:sp>
          <p:nvSpPr>
            <p:cNvPr id="2525" name="Google Shape;2525;p50"/>
            <p:cNvSpPr/>
            <p:nvPr/>
          </p:nvSpPr>
          <p:spPr>
            <a:xfrm>
              <a:off x="6438738" y="2202116"/>
              <a:ext cx="2391100" cy="824841"/>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rgbClr val="FFFFFF"/>
                </a:buClr>
                <a:buSzPts val="1600"/>
                <a:buFont typeface="Calibri"/>
                <a:buNone/>
              </a:pPr>
              <a:r>
                <a:rPr b="0" i="0" lang="pt-BR" sz="1600" u="none" cap="none" strike="noStrike">
                  <a:solidFill>
                    <a:srgbClr val="FFFFFF"/>
                  </a:solidFill>
                  <a:latin typeface="Calibri"/>
                  <a:ea typeface="Calibri"/>
                  <a:cs typeface="Calibri"/>
                  <a:sym typeface="Calibri"/>
                </a:rPr>
                <a:t>A </a:t>
              </a:r>
              <a:r>
                <a:rPr b="1" i="0" lang="pt-BR" sz="1600" u="none" cap="none" strike="noStrike">
                  <a:solidFill>
                    <a:srgbClr val="FFFFFF"/>
                  </a:solidFill>
                  <a:latin typeface="Calibri"/>
                  <a:ea typeface="Calibri"/>
                  <a:cs typeface="Calibri"/>
                  <a:sym typeface="Calibri"/>
                </a:rPr>
                <a:t>dispneia</a:t>
              </a:r>
              <a:r>
                <a:rPr b="0" i="0" lang="pt-BR" sz="1600" u="none" cap="none" strike="noStrike">
                  <a:solidFill>
                    <a:srgbClr val="FFFFFF"/>
                  </a:solidFill>
                  <a:latin typeface="Calibri"/>
                  <a:ea typeface="Calibri"/>
                  <a:cs typeface="Calibri"/>
                  <a:sym typeface="Calibri"/>
                </a:rPr>
                <a:t> está associada a </a:t>
              </a:r>
              <a:r>
                <a:rPr b="1" i="0" lang="pt-BR" sz="2000" u="none" cap="none" strike="noStrike">
                  <a:solidFill>
                    <a:srgbClr val="FFFFFF"/>
                  </a:solidFill>
                  <a:latin typeface="Lustria"/>
                  <a:ea typeface="Lustria"/>
                  <a:cs typeface="Lustria"/>
                  <a:sym typeface="Lustria"/>
                </a:rPr>
                <a:t>risco mais alto de tromboembolismo</a:t>
              </a:r>
              <a:r>
                <a:rPr b="0" i="0" lang="pt-BR" sz="2000" u="none" cap="none" strike="noStrike">
                  <a:solidFill>
                    <a:srgbClr val="FFFFFF"/>
                  </a:solidFill>
                  <a:latin typeface="Lustria"/>
                  <a:ea typeface="Lustria"/>
                  <a:cs typeface="Lustria"/>
                  <a:sym typeface="Lustria"/>
                </a:rPr>
                <a:t>³</a:t>
              </a:r>
              <a:endParaRPr b="0" i="0" sz="1600" u="none" cap="none" strike="noStrike">
                <a:solidFill>
                  <a:srgbClr val="FFFFFF"/>
                </a:solidFill>
                <a:latin typeface="Lustria"/>
                <a:ea typeface="Lustria"/>
                <a:cs typeface="Lustria"/>
                <a:sym typeface="Lustria"/>
              </a:endParaRPr>
            </a:p>
          </p:txBody>
        </p:sp>
        <p:sp>
          <p:nvSpPr>
            <p:cNvPr id="2526" name="Google Shape;2526;p50"/>
            <p:cNvSpPr/>
            <p:nvPr/>
          </p:nvSpPr>
          <p:spPr>
            <a:xfrm>
              <a:off x="3611595" y="1969007"/>
              <a:ext cx="2493887" cy="1192891"/>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lt1"/>
                </a:buClr>
                <a:buSzPts val="2000"/>
                <a:buFont typeface="Lustria"/>
                <a:buNone/>
              </a:pPr>
              <a:r>
                <a:rPr b="1" i="0" lang="pt-BR" sz="2000" u="none" cap="none" strike="noStrike">
                  <a:solidFill>
                    <a:schemeClr val="lt1"/>
                  </a:solidFill>
                  <a:latin typeface="Lustria"/>
                  <a:ea typeface="Lustria"/>
                  <a:cs typeface="Lustria"/>
                  <a:sym typeface="Lustria"/>
                </a:rPr>
                <a:t>60% </a:t>
              </a:r>
              <a:br>
                <a:rPr b="1" i="1" lang="pt-BR" sz="1600" u="none" cap="none" strike="noStrike">
                  <a:solidFill>
                    <a:schemeClr val="lt1"/>
                  </a:solidFill>
                  <a:latin typeface="Calibri"/>
                  <a:ea typeface="Calibri"/>
                  <a:cs typeface="Calibri"/>
                  <a:sym typeface="Calibri"/>
                </a:rPr>
              </a:br>
              <a:r>
                <a:rPr b="0" i="0" lang="pt-BR" sz="1600" u="none" cap="none" strike="noStrike">
                  <a:solidFill>
                    <a:schemeClr val="lt1"/>
                  </a:solidFill>
                  <a:latin typeface="Calibri"/>
                  <a:ea typeface="Calibri"/>
                  <a:cs typeface="Calibri"/>
                  <a:sym typeface="Calibri"/>
                </a:rPr>
                <a:t>de pacientes com HPN mostraram evidências sugestivas de trombose pulmonar subclínica prévia</a:t>
              </a:r>
              <a:r>
                <a:rPr b="0" baseline="30000" i="0" lang="pt-BR" sz="1600" u="none" cap="none" strike="noStrike">
                  <a:solidFill>
                    <a:schemeClr val="lt1"/>
                  </a:solidFill>
                  <a:latin typeface="Calibri"/>
                  <a:ea typeface="Calibri"/>
                  <a:cs typeface="Calibri"/>
                  <a:sym typeface="Calibri"/>
                </a:rPr>
                <a:t>4</a:t>
              </a:r>
              <a:endParaRPr/>
            </a:p>
          </p:txBody>
        </p:sp>
        <p:sp>
          <p:nvSpPr>
            <p:cNvPr id="2527" name="Google Shape;2527;p50"/>
            <p:cNvSpPr/>
            <p:nvPr/>
          </p:nvSpPr>
          <p:spPr>
            <a:xfrm>
              <a:off x="9126540" y="2178294"/>
              <a:ext cx="2178045" cy="774315"/>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Clr>
                  <a:schemeClr val="lt1"/>
                </a:buClr>
                <a:buSzPts val="2000"/>
                <a:buFont typeface="Lustria"/>
                <a:buNone/>
              </a:pPr>
              <a:r>
                <a:rPr b="1" i="0" lang="pt-BR" sz="2000" u="none" cap="none" strike="noStrike">
                  <a:solidFill>
                    <a:schemeClr val="lt1"/>
                  </a:solidFill>
                  <a:latin typeface="Lustria"/>
                  <a:ea typeface="Lustria"/>
                  <a:cs typeface="Lustria"/>
                  <a:sym typeface="Lustria"/>
                </a:rPr>
                <a:t>66% </a:t>
              </a:r>
              <a:br>
                <a:rPr b="1" i="1" lang="pt-BR" sz="1600" u="none" cap="none" strike="noStrike">
                  <a:solidFill>
                    <a:schemeClr val="lt1"/>
                  </a:solidFill>
                  <a:latin typeface="Calibri"/>
                  <a:ea typeface="Calibri"/>
                  <a:cs typeface="Calibri"/>
                  <a:sym typeface="Calibri"/>
                </a:rPr>
              </a:br>
              <a:r>
                <a:rPr b="0" i="0" lang="pt-BR" sz="1600" u="none" cap="none" strike="noStrike">
                  <a:solidFill>
                    <a:schemeClr val="lt1"/>
                  </a:solidFill>
                  <a:latin typeface="Calibri"/>
                  <a:ea typeface="Calibri"/>
                  <a:cs typeface="Calibri"/>
                  <a:sym typeface="Calibri"/>
                </a:rPr>
                <a:t>de pacientes com HPN relatam dispneia²</a:t>
              </a:r>
              <a:endParaRPr b="0" baseline="30000" i="0" sz="1600" u="none" cap="none" strike="noStrike">
                <a:solidFill>
                  <a:schemeClr val="lt1"/>
                </a:solidFill>
                <a:latin typeface="Calibri"/>
                <a:ea typeface="Calibri"/>
                <a:cs typeface="Calibri"/>
                <a:sym typeface="Calibri"/>
              </a:endParaRPr>
            </a:p>
          </p:txBody>
        </p:sp>
        <p:cxnSp>
          <p:nvCxnSpPr>
            <p:cNvPr id="2528" name="Google Shape;2528;p50"/>
            <p:cNvCxnSpPr/>
            <p:nvPr/>
          </p:nvCxnSpPr>
          <p:spPr>
            <a:xfrm>
              <a:off x="3486150" y="1918710"/>
              <a:ext cx="0" cy="1348365"/>
            </a:xfrm>
            <a:prstGeom prst="straightConnector1">
              <a:avLst/>
            </a:prstGeom>
            <a:noFill/>
            <a:ln cap="flat" cmpd="sng" w="12700">
              <a:solidFill>
                <a:srgbClr val="FF3F40"/>
              </a:solidFill>
              <a:prstDash val="solid"/>
              <a:miter lim="800000"/>
              <a:headEnd len="sm" w="sm" type="none"/>
              <a:tailEnd len="sm" w="sm" type="none"/>
            </a:ln>
          </p:spPr>
        </p:cxnSp>
        <p:cxnSp>
          <p:nvCxnSpPr>
            <p:cNvPr id="2529" name="Google Shape;2529;p50"/>
            <p:cNvCxnSpPr/>
            <p:nvPr/>
          </p:nvCxnSpPr>
          <p:spPr>
            <a:xfrm>
              <a:off x="6248400" y="1918710"/>
              <a:ext cx="0" cy="1348365"/>
            </a:xfrm>
            <a:prstGeom prst="straightConnector1">
              <a:avLst/>
            </a:prstGeom>
            <a:noFill/>
            <a:ln cap="flat" cmpd="sng" w="12700">
              <a:solidFill>
                <a:srgbClr val="FF3F40"/>
              </a:solidFill>
              <a:prstDash val="solid"/>
              <a:miter lim="800000"/>
              <a:headEnd len="sm" w="sm" type="none"/>
              <a:tailEnd len="sm" w="sm" type="none"/>
            </a:ln>
          </p:spPr>
        </p:cxnSp>
        <p:cxnSp>
          <p:nvCxnSpPr>
            <p:cNvPr id="2530" name="Google Shape;2530;p50"/>
            <p:cNvCxnSpPr/>
            <p:nvPr/>
          </p:nvCxnSpPr>
          <p:spPr>
            <a:xfrm>
              <a:off x="9020175" y="1918710"/>
              <a:ext cx="0" cy="1348365"/>
            </a:xfrm>
            <a:prstGeom prst="straightConnector1">
              <a:avLst/>
            </a:prstGeom>
            <a:noFill/>
            <a:ln cap="flat" cmpd="sng" w="12700">
              <a:solidFill>
                <a:srgbClr val="FF3F40"/>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250"/>
                                  </p:stCondLst>
                                  <p:childTnLst>
                                    <p:set>
                                      <p:cBhvr>
                                        <p:cTn dur="1" fill="hold">
                                          <p:stCondLst>
                                            <p:cond delay="0"/>
                                          </p:stCondLst>
                                        </p:cTn>
                                        <p:tgtEl>
                                          <p:spTgt spid="2521"/>
                                        </p:tgtEl>
                                        <p:attrNameLst>
                                          <p:attrName>style.visibility</p:attrName>
                                        </p:attrNameLst>
                                      </p:cBhvr>
                                      <p:to>
                                        <p:strVal val="visible"/>
                                      </p:to>
                                    </p:set>
                                    <p:animEffect filter="fade" transition="in">
                                      <p:cBhvr>
                                        <p:cTn dur="500"/>
                                        <p:tgtEl>
                                          <p:spTgt spid="2521"/>
                                        </p:tgtEl>
                                      </p:cBhvr>
                                    </p:animEffect>
                                  </p:childTnLst>
                                </p:cTn>
                              </p:par>
                              <p:par>
                                <p:cTn fill="hold" nodeType="withEffect" presetClass="entr" presetID="10" presetSubtype="0">
                                  <p:stCondLst>
                                    <p:cond delay="0"/>
                                  </p:stCondLst>
                                  <p:childTnLst>
                                    <p:set>
                                      <p:cBhvr>
                                        <p:cTn dur="1" fill="hold">
                                          <p:stCondLst>
                                            <p:cond delay="0"/>
                                          </p:stCondLst>
                                        </p:cTn>
                                        <p:tgtEl>
                                          <p:spTgt spid="2522"/>
                                        </p:tgtEl>
                                        <p:attrNameLst>
                                          <p:attrName>style.visibility</p:attrName>
                                        </p:attrNameLst>
                                      </p:cBhvr>
                                      <p:to>
                                        <p:strVal val="visible"/>
                                      </p:to>
                                    </p:set>
                                    <p:animEffect filter="fade" transition="in">
                                      <p:cBhvr>
                                        <p:cTn dur="500"/>
                                        <p:tgtEl>
                                          <p:spTgt spid="252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4" name="Shape 2534"/>
        <p:cNvGrpSpPr/>
        <p:nvPr/>
      </p:nvGrpSpPr>
      <p:grpSpPr>
        <a:xfrm>
          <a:off x="0" y="0"/>
          <a:ext cx="0" cy="0"/>
          <a:chOff x="0" y="0"/>
          <a:chExt cx="0" cy="0"/>
        </a:xfrm>
      </p:grpSpPr>
      <p:pic>
        <p:nvPicPr>
          <p:cNvPr id="2535" name="Google Shape;2535;p51"/>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2536" name="Google Shape;2536;p51"/>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537" name="Google Shape;2537;p51"/>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2538" name="Google Shape;2538;p51"/>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2539" name="Google Shape;2539;p51"/>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2540" name="Google Shape;2540;p51"/>
          <p:cNvSpPr/>
          <p:nvPr/>
        </p:nvSpPr>
        <p:spPr>
          <a:xfrm>
            <a:off x="5130144" y="2693776"/>
            <a:ext cx="6391296" cy="246221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4800"/>
              <a:buFont typeface="Lustria"/>
              <a:buNone/>
            </a:pPr>
            <a:r>
              <a:rPr b="1" lang="pt-BR" sz="4800">
                <a:solidFill>
                  <a:srgbClr val="FFFFFF"/>
                </a:solidFill>
                <a:latin typeface="Lustria"/>
                <a:ea typeface="Lustria"/>
                <a:cs typeface="Lustria"/>
                <a:sym typeface="Lustria"/>
              </a:rPr>
              <a:t>DIAGNÓSTICO</a:t>
            </a:r>
            <a:endParaRPr b="1" i="0" sz="4800" u="none" cap="none" strike="noStrike">
              <a:solidFill>
                <a:srgbClr val="FFFFFF"/>
              </a:solidFill>
              <a:latin typeface="Lustria"/>
              <a:ea typeface="Lustria"/>
              <a:cs typeface="Lustria"/>
              <a:sym typeface="Lustria"/>
            </a:endParaRPr>
          </a:p>
          <a:p>
            <a:pPr indent="0" lvl="0" marL="0" marR="0" rtl="0" algn="l">
              <a:spcBef>
                <a:spcPts val="1200"/>
              </a:spcBef>
              <a:spcAft>
                <a:spcPts val="0"/>
              </a:spcAft>
              <a:buNone/>
            </a:pPr>
            <a:r>
              <a:rPr b="1" lang="pt-BR" sz="3200">
                <a:solidFill>
                  <a:srgbClr val="FFFFFF"/>
                </a:solidFill>
                <a:latin typeface="Lustria"/>
                <a:ea typeface="Lustria"/>
                <a:cs typeface="Lustria"/>
                <a:sym typeface="Lustria"/>
              </a:rPr>
              <a:t>IDENTIFICAÇÃO DE PACIENTES DE ALTO RISCO PARA HPN</a:t>
            </a:r>
            <a:endParaRPr/>
          </a:p>
        </p:txBody>
      </p:sp>
      <p:grpSp>
        <p:nvGrpSpPr>
          <p:cNvPr id="2541" name="Google Shape;2541;p51"/>
          <p:cNvGrpSpPr/>
          <p:nvPr/>
        </p:nvGrpSpPr>
        <p:grpSpPr>
          <a:xfrm>
            <a:off x="5257989" y="1519918"/>
            <a:ext cx="983316" cy="983316"/>
            <a:chOff x="-951397" y="1963883"/>
            <a:chExt cx="571500" cy="571500"/>
          </a:xfrm>
        </p:grpSpPr>
        <p:sp>
          <p:nvSpPr>
            <p:cNvPr id="2542" name="Google Shape;2542;p51"/>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543" name="Google Shape;2543;p51"/>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544" name="Google Shape;2544;p51"/>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545" name="Google Shape;2545;p51"/>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546" name="Google Shape;2546;p51"/>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536"/>
                                        </p:tgtEl>
                                        <p:attrNameLst>
                                          <p:attrName>style.visibility</p:attrName>
                                        </p:attrNameLst>
                                      </p:cBhvr>
                                      <p:to>
                                        <p:strVal val="visible"/>
                                      </p:to>
                                    </p:set>
                                    <p:animEffect filter="fade" transition="in">
                                      <p:cBhvr>
                                        <p:cTn dur="500"/>
                                        <p:tgtEl>
                                          <p:spTgt spid="2536"/>
                                        </p:tgtEl>
                                      </p:cBhvr>
                                    </p:animEffect>
                                  </p:childTnLst>
                                </p:cTn>
                              </p:par>
                              <p:par>
                                <p:cTn fill="hold" nodeType="withEffect" presetClass="entr" presetID="10" presetSubtype="0">
                                  <p:stCondLst>
                                    <p:cond delay="0"/>
                                  </p:stCondLst>
                                  <p:childTnLst>
                                    <p:set>
                                      <p:cBhvr>
                                        <p:cTn dur="1" fill="hold">
                                          <p:stCondLst>
                                            <p:cond delay="0"/>
                                          </p:stCondLst>
                                        </p:cTn>
                                        <p:tgtEl>
                                          <p:spTgt spid="2537"/>
                                        </p:tgtEl>
                                        <p:attrNameLst>
                                          <p:attrName>style.visibility</p:attrName>
                                        </p:attrNameLst>
                                      </p:cBhvr>
                                      <p:to>
                                        <p:strVal val="visible"/>
                                      </p:to>
                                    </p:set>
                                    <p:animEffect filter="fade" transition="in">
                                      <p:cBhvr>
                                        <p:cTn dur="500"/>
                                        <p:tgtEl>
                                          <p:spTgt spid="2537"/>
                                        </p:tgtEl>
                                      </p:cBhvr>
                                    </p:animEffect>
                                  </p:childTnLst>
                                </p:cTn>
                              </p:par>
                              <p:par>
                                <p:cTn fill="hold" nodeType="withEffect" presetClass="entr" presetID="10" presetSubtype="0">
                                  <p:stCondLst>
                                    <p:cond delay="500"/>
                                  </p:stCondLst>
                                  <p:childTnLst>
                                    <p:set>
                                      <p:cBhvr>
                                        <p:cTn dur="1" fill="hold">
                                          <p:stCondLst>
                                            <p:cond delay="0"/>
                                          </p:stCondLst>
                                        </p:cTn>
                                        <p:tgtEl>
                                          <p:spTgt spid="2540"/>
                                        </p:tgtEl>
                                        <p:attrNameLst>
                                          <p:attrName>style.visibility</p:attrName>
                                        </p:attrNameLst>
                                      </p:cBhvr>
                                      <p:to>
                                        <p:strVal val="visible"/>
                                      </p:to>
                                    </p:set>
                                    <p:animEffect filter="fade" transition="in">
                                      <p:cBhvr>
                                        <p:cTn dur="500"/>
                                        <p:tgtEl>
                                          <p:spTgt spid="2540"/>
                                        </p:tgtEl>
                                      </p:cBhvr>
                                    </p:animEffect>
                                  </p:childTnLst>
                                </p:cTn>
                              </p:par>
                              <p:par>
                                <p:cTn fill="hold" nodeType="withEffect" presetClass="entr" presetID="10" presetSubtype="0">
                                  <p:stCondLst>
                                    <p:cond delay="500"/>
                                  </p:stCondLst>
                                  <p:childTnLst>
                                    <p:set>
                                      <p:cBhvr>
                                        <p:cTn dur="1" fill="hold">
                                          <p:stCondLst>
                                            <p:cond delay="0"/>
                                          </p:stCondLst>
                                        </p:cTn>
                                        <p:tgtEl>
                                          <p:spTgt spid="2541"/>
                                        </p:tgtEl>
                                        <p:attrNameLst>
                                          <p:attrName>style.visibility</p:attrName>
                                        </p:attrNameLst>
                                      </p:cBhvr>
                                      <p:to>
                                        <p:strVal val="visible"/>
                                      </p:to>
                                    </p:set>
                                    <p:animEffect filter="fade" transition="in">
                                      <p:cBhvr>
                                        <p:cTn dur="500"/>
                                        <p:tgtEl>
                                          <p:spTgt spid="254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1" name="Shape 2551"/>
        <p:cNvGrpSpPr/>
        <p:nvPr/>
      </p:nvGrpSpPr>
      <p:grpSpPr>
        <a:xfrm>
          <a:off x="0" y="0"/>
          <a:ext cx="0" cy="0"/>
          <a:chOff x="0" y="0"/>
          <a:chExt cx="0" cy="0"/>
        </a:xfrm>
      </p:grpSpPr>
      <p:grpSp>
        <p:nvGrpSpPr>
          <p:cNvPr id="2552" name="Google Shape;2552;p52"/>
          <p:cNvGrpSpPr/>
          <p:nvPr/>
        </p:nvGrpSpPr>
        <p:grpSpPr>
          <a:xfrm>
            <a:off x="407988" y="1386083"/>
            <a:ext cx="11419217" cy="783461"/>
            <a:chOff x="407988" y="1386083"/>
            <a:chExt cx="11419217" cy="783461"/>
          </a:xfrm>
        </p:grpSpPr>
        <p:sp>
          <p:nvSpPr>
            <p:cNvPr id="2553" name="Google Shape;2553;p52"/>
            <p:cNvSpPr/>
            <p:nvPr/>
          </p:nvSpPr>
          <p:spPr>
            <a:xfrm>
              <a:off x="407988" y="1414364"/>
              <a:ext cx="11376024" cy="734947"/>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554" name="Google Shape;2554;p52"/>
            <p:cNvSpPr txBox="1"/>
            <p:nvPr/>
          </p:nvSpPr>
          <p:spPr>
            <a:xfrm>
              <a:off x="1238073" y="1386083"/>
              <a:ext cx="2768320" cy="783461"/>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Hemólise</a:t>
              </a:r>
              <a:endParaRPr/>
            </a:p>
            <a:p>
              <a:pPr indent="0" lvl="0" marL="0" marR="0" rtl="0" algn="ctr">
                <a:lnSpc>
                  <a:spcPct val="85000"/>
                </a:lnSpc>
                <a:spcBef>
                  <a:spcPts val="0"/>
                </a:spcBef>
                <a:spcAft>
                  <a:spcPts val="0"/>
                </a:spcAft>
                <a:buNone/>
              </a:pPr>
              <a:r>
                <a:rPr b="0" i="0" lang="pt-BR" sz="1400" u="none" cap="none" strike="noStrike">
                  <a:solidFill>
                    <a:schemeClr val="lt1"/>
                  </a:solidFill>
                  <a:latin typeface="Lustria"/>
                  <a:ea typeface="Lustria"/>
                  <a:cs typeface="Lustria"/>
                  <a:sym typeface="Lustria"/>
                </a:rPr>
                <a:t>(</a:t>
              </a:r>
              <a:r>
                <a:rPr b="0" i="0" lang="pt-BR" sz="1400" u="none" cap="none" strike="noStrike">
                  <a:solidFill>
                    <a:schemeClr val="lt1"/>
                  </a:solidFill>
                  <a:latin typeface="Lustria"/>
                  <a:ea typeface="Lustria"/>
                  <a:cs typeface="Lustria"/>
                  <a:sym typeface="Lustria"/>
                </a:rPr>
                <a:t>   </a:t>
              </a:r>
              <a:r>
                <a:rPr b="0" i="0" lang="pt-BR" sz="1400" u="none" cap="none" strike="noStrike">
                  <a:solidFill>
                    <a:schemeClr val="lt1"/>
                  </a:solidFill>
                  <a:latin typeface="Lustria"/>
                  <a:ea typeface="Lustria"/>
                  <a:cs typeface="Lustria"/>
                  <a:sym typeface="Lustria"/>
                </a:rPr>
                <a:t>DHL ou  </a:t>
              </a:r>
              <a:r>
                <a:rPr lang="pt-BR" sz="1400">
                  <a:solidFill>
                    <a:schemeClr val="lt1"/>
                  </a:solidFill>
                  <a:latin typeface="Lustria"/>
                  <a:ea typeface="Lustria"/>
                  <a:cs typeface="Lustria"/>
                  <a:sym typeface="Lustria"/>
                </a:rPr>
                <a:t>  </a:t>
              </a:r>
              <a:r>
                <a:rPr b="0" i="0" lang="pt-BR" sz="1400" u="none" cap="none" strike="noStrike">
                  <a:solidFill>
                    <a:schemeClr val="lt1"/>
                  </a:solidFill>
                  <a:latin typeface="Lustria"/>
                  <a:ea typeface="Lustria"/>
                  <a:cs typeface="Lustria"/>
                  <a:sym typeface="Lustria"/>
                </a:rPr>
                <a:t>contagem de reticulócitos ou     haptoglobina)</a:t>
              </a:r>
              <a:endParaRPr/>
            </a:p>
          </p:txBody>
        </p:sp>
        <p:sp>
          <p:nvSpPr>
            <p:cNvPr id="2555" name="Google Shape;2555;p52"/>
            <p:cNvSpPr txBox="1"/>
            <p:nvPr/>
          </p:nvSpPr>
          <p:spPr>
            <a:xfrm>
              <a:off x="5875988" y="1570848"/>
              <a:ext cx="3904054" cy="391046"/>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Insuficiência medular óssea</a:t>
              </a:r>
              <a:endParaRPr/>
            </a:p>
          </p:txBody>
        </p:sp>
        <p:sp>
          <p:nvSpPr>
            <p:cNvPr id="2556" name="Google Shape;2556;p52"/>
            <p:cNvSpPr txBox="1"/>
            <p:nvPr/>
          </p:nvSpPr>
          <p:spPr>
            <a:xfrm>
              <a:off x="10137775" y="1488264"/>
              <a:ext cx="1689430" cy="600334"/>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Trombose inexplicada</a:t>
              </a:r>
              <a:endParaRPr/>
            </a:p>
          </p:txBody>
        </p:sp>
        <p:sp>
          <p:nvSpPr>
            <p:cNvPr id="2557" name="Google Shape;2557;p52"/>
            <p:cNvSpPr/>
            <p:nvPr/>
          </p:nvSpPr>
          <p:spPr>
            <a:xfrm>
              <a:off x="2563382" y="1838911"/>
              <a:ext cx="312906" cy="237501"/>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None/>
              </a:pPr>
              <a:r>
                <a:rPr b="1" lang="pt-BR" sz="1100">
                  <a:solidFill>
                    <a:schemeClr val="lt1"/>
                  </a:solidFill>
                  <a:latin typeface="Calibri"/>
                  <a:ea typeface="Calibri"/>
                  <a:cs typeface="Calibri"/>
                  <a:sym typeface="Calibri"/>
                </a:rPr>
                <a:t>↓</a:t>
              </a:r>
              <a:endParaRPr/>
            </a:p>
          </p:txBody>
        </p:sp>
        <p:sp>
          <p:nvSpPr>
            <p:cNvPr id="2558" name="Google Shape;2558;p52"/>
            <p:cNvSpPr/>
            <p:nvPr/>
          </p:nvSpPr>
          <p:spPr>
            <a:xfrm rot="10800000">
              <a:off x="2431401" y="1641207"/>
              <a:ext cx="312906" cy="237501"/>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None/>
              </a:pPr>
              <a:r>
                <a:rPr b="1" lang="pt-BR" sz="1100">
                  <a:solidFill>
                    <a:schemeClr val="lt1"/>
                  </a:solidFill>
                  <a:latin typeface="Calibri"/>
                  <a:ea typeface="Calibri"/>
                  <a:cs typeface="Calibri"/>
                  <a:sym typeface="Calibri"/>
                </a:rPr>
                <a:t>↓</a:t>
              </a:r>
              <a:endParaRPr/>
            </a:p>
          </p:txBody>
        </p:sp>
        <p:sp>
          <p:nvSpPr>
            <p:cNvPr id="2559" name="Google Shape;2559;p52"/>
            <p:cNvSpPr/>
            <p:nvPr/>
          </p:nvSpPr>
          <p:spPr>
            <a:xfrm rot="10800000">
              <a:off x="1603491" y="1641207"/>
              <a:ext cx="312906" cy="237501"/>
            </a:xfrm>
            <a:prstGeom prst="rect">
              <a:avLst/>
            </a:prstGeom>
            <a:noFill/>
            <a:ln>
              <a:noFill/>
            </a:ln>
          </p:spPr>
          <p:txBody>
            <a:bodyPr anchorCtr="0" anchor="t" bIns="45700" lIns="91425" spcFirstLastPara="1" rIns="91425" wrap="square" tIns="45700">
              <a:spAutoFit/>
            </a:bodyPr>
            <a:lstStyle/>
            <a:p>
              <a:pPr indent="0" lvl="0" marL="0" marR="0" rtl="0" algn="ctr">
                <a:lnSpc>
                  <a:spcPct val="85000"/>
                </a:lnSpc>
                <a:spcBef>
                  <a:spcPts val="0"/>
                </a:spcBef>
                <a:spcAft>
                  <a:spcPts val="0"/>
                </a:spcAft>
                <a:buNone/>
              </a:pPr>
              <a:r>
                <a:rPr b="1" lang="pt-BR" sz="1100">
                  <a:solidFill>
                    <a:schemeClr val="lt1"/>
                  </a:solidFill>
                  <a:latin typeface="Calibri"/>
                  <a:ea typeface="Calibri"/>
                  <a:cs typeface="Calibri"/>
                  <a:sym typeface="Calibri"/>
                </a:rPr>
                <a:t>↓</a:t>
              </a:r>
              <a:endParaRPr/>
            </a:p>
          </p:txBody>
        </p:sp>
      </p:grpSp>
      <p:sp>
        <p:nvSpPr>
          <p:cNvPr id="2560" name="Google Shape;2560;p52"/>
          <p:cNvSpPr/>
          <p:nvPr/>
        </p:nvSpPr>
        <p:spPr>
          <a:xfrm flipH="1">
            <a:off x="407988" y="2218793"/>
            <a:ext cx="11376024" cy="273197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561" name="Google Shape;2561;p52"/>
          <p:cNvSpPr txBox="1"/>
          <p:nvPr/>
        </p:nvSpPr>
        <p:spPr>
          <a:xfrm>
            <a:off x="296268" y="385036"/>
            <a:ext cx="10738645"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O diagnóstico precoce é essencial para melhorar </a:t>
            </a:r>
            <a:endParaRPr/>
          </a:p>
        </p:txBody>
      </p:sp>
      <p:sp>
        <p:nvSpPr>
          <p:cNvPr id="2562" name="Google Shape;2562;p5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DHL = Desidrogenase Láctica; SMD = SMD = Síndrome mielodisplásica</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Borowitz MJ, et al. Cytomevento trombóticory B Clin Cytom. 2010;78B:211-230. 2. Morado M, et al. Cytomevento trombóticory B Clin Cytom. 2017;92:361-370. 3. Roth A, et al. Eur J Haematol. 2018;101(1):3-11.</a:t>
            </a:r>
            <a:endParaRPr/>
          </a:p>
        </p:txBody>
      </p:sp>
      <p:sp>
        <p:nvSpPr>
          <p:cNvPr id="2563" name="Google Shape;2563;p52"/>
          <p:cNvSpPr txBox="1"/>
          <p:nvPr/>
        </p:nvSpPr>
        <p:spPr>
          <a:xfrm>
            <a:off x="296269" y="790729"/>
            <a:ext cx="6413231"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o manejo e o prognóstico do paciente</a:t>
            </a:r>
            <a:r>
              <a:rPr baseline="30000" lang="pt-BR" sz="2800">
                <a:solidFill>
                  <a:srgbClr val="003865"/>
                </a:solidFill>
                <a:latin typeface="Calibri"/>
                <a:ea typeface="Calibri"/>
                <a:cs typeface="Calibri"/>
                <a:sym typeface="Calibri"/>
              </a:rPr>
              <a:t>1,2,3</a:t>
            </a:r>
            <a:endParaRPr/>
          </a:p>
        </p:txBody>
      </p:sp>
      <p:grpSp>
        <p:nvGrpSpPr>
          <p:cNvPr id="2564" name="Google Shape;2564;p52"/>
          <p:cNvGrpSpPr/>
          <p:nvPr/>
        </p:nvGrpSpPr>
        <p:grpSpPr>
          <a:xfrm>
            <a:off x="5283261" y="1433788"/>
            <a:ext cx="4803420" cy="3439881"/>
            <a:chOff x="5283261" y="1433788"/>
            <a:chExt cx="4803420" cy="3439881"/>
          </a:xfrm>
        </p:grpSpPr>
        <p:cxnSp>
          <p:nvCxnSpPr>
            <p:cNvPr id="2565" name="Google Shape;2565;p52"/>
            <p:cNvCxnSpPr/>
            <p:nvPr/>
          </p:nvCxnSpPr>
          <p:spPr>
            <a:xfrm>
              <a:off x="5283261" y="1433788"/>
              <a:ext cx="0" cy="3439881"/>
            </a:xfrm>
            <a:prstGeom prst="straightConnector1">
              <a:avLst/>
            </a:prstGeom>
            <a:noFill/>
            <a:ln cap="flat" cmpd="sng" w="12700">
              <a:solidFill>
                <a:srgbClr val="FF7F7F"/>
              </a:solidFill>
              <a:prstDash val="solid"/>
              <a:miter lim="800000"/>
              <a:headEnd len="sm" w="sm" type="none"/>
              <a:tailEnd len="sm" w="sm" type="none"/>
            </a:ln>
          </p:spPr>
        </p:cxnSp>
        <p:cxnSp>
          <p:nvCxnSpPr>
            <p:cNvPr id="2566" name="Google Shape;2566;p52"/>
            <p:cNvCxnSpPr/>
            <p:nvPr/>
          </p:nvCxnSpPr>
          <p:spPr>
            <a:xfrm>
              <a:off x="10086681" y="1433788"/>
              <a:ext cx="0" cy="3439881"/>
            </a:xfrm>
            <a:prstGeom prst="straightConnector1">
              <a:avLst/>
            </a:prstGeom>
            <a:noFill/>
            <a:ln cap="flat" cmpd="sng" w="12700">
              <a:solidFill>
                <a:srgbClr val="FF7F7F"/>
              </a:solidFill>
              <a:prstDash val="solid"/>
              <a:miter lim="800000"/>
              <a:headEnd len="sm" w="sm" type="none"/>
              <a:tailEnd len="sm" w="sm" type="none"/>
            </a:ln>
          </p:spPr>
        </p:cxnSp>
      </p:grpSp>
      <p:grpSp>
        <p:nvGrpSpPr>
          <p:cNvPr id="2567" name="Google Shape;2567;p52"/>
          <p:cNvGrpSpPr/>
          <p:nvPr/>
        </p:nvGrpSpPr>
        <p:grpSpPr>
          <a:xfrm>
            <a:off x="407988" y="5070608"/>
            <a:ext cx="11376024" cy="1060685"/>
            <a:chOff x="407988" y="5070608"/>
            <a:chExt cx="11376024" cy="1060685"/>
          </a:xfrm>
        </p:grpSpPr>
        <p:grpSp>
          <p:nvGrpSpPr>
            <p:cNvPr id="2568" name="Google Shape;2568;p52"/>
            <p:cNvGrpSpPr/>
            <p:nvPr/>
          </p:nvGrpSpPr>
          <p:grpSpPr>
            <a:xfrm>
              <a:off x="407988" y="5070608"/>
              <a:ext cx="11376024" cy="1060685"/>
              <a:chOff x="407988" y="5070608"/>
              <a:chExt cx="11376024" cy="1060685"/>
            </a:xfrm>
          </p:grpSpPr>
          <p:sp>
            <p:nvSpPr>
              <p:cNvPr id="2569" name="Google Shape;2569;p52"/>
              <p:cNvSpPr/>
              <p:nvPr/>
            </p:nvSpPr>
            <p:spPr>
              <a:xfrm>
                <a:off x="407988" y="5070608"/>
                <a:ext cx="11376024" cy="106068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570" name="Google Shape;2570;p52"/>
              <p:cNvSpPr txBox="1"/>
              <p:nvPr/>
            </p:nvSpPr>
            <p:spPr>
              <a:xfrm>
                <a:off x="6247268" y="5309848"/>
                <a:ext cx="5118383" cy="553998"/>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chemeClr val="lt1"/>
                  </a:buClr>
                  <a:buSzPts val="1800"/>
                  <a:buFont typeface="Arial"/>
                  <a:buNone/>
                </a:pPr>
                <a:r>
                  <a:rPr b="1" i="0" lang="pt-BR" sz="1800" u="none" cap="none" strike="noStrike">
                    <a:solidFill>
                      <a:schemeClr val="lt1"/>
                    </a:solidFill>
                    <a:latin typeface="Lustria"/>
                    <a:ea typeface="Lustria"/>
                    <a:cs typeface="Lustria"/>
                    <a:sym typeface="Lustria"/>
                  </a:rPr>
                  <a:t>Investigar HPN usando citometria de fluxo de alta sensibilidade realizada no sangue periférico</a:t>
                </a:r>
                <a:endParaRPr b="1" baseline="30000" i="0" sz="1800" u="none" cap="none" strike="noStrike">
                  <a:solidFill>
                    <a:schemeClr val="lt1"/>
                  </a:solidFill>
                  <a:latin typeface="Lustria"/>
                  <a:ea typeface="Lustria"/>
                  <a:cs typeface="Lustria"/>
                  <a:sym typeface="Lustria"/>
                </a:endParaRPr>
              </a:p>
            </p:txBody>
          </p:sp>
        </p:grpSp>
        <p:pic>
          <p:nvPicPr>
            <p:cNvPr id="2571" name="Google Shape;2571;p52"/>
            <p:cNvPicPr preferRelativeResize="0"/>
            <p:nvPr/>
          </p:nvPicPr>
          <p:blipFill rotWithShape="1">
            <a:blip r:embed="rId3">
              <a:alphaModFix/>
            </a:blip>
            <a:srcRect b="0" l="0" r="0" t="0"/>
            <a:stretch/>
          </p:blipFill>
          <p:spPr>
            <a:xfrm>
              <a:off x="475452" y="5140030"/>
              <a:ext cx="5353456" cy="921839"/>
            </a:xfrm>
            <a:prstGeom prst="rect">
              <a:avLst/>
            </a:prstGeom>
            <a:noFill/>
            <a:ln>
              <a:noFill/>
            </a:ln>
          </p:spPr>
        </p:pic>
      </p:grpSp>
      <p:grpSp>
        <p:nvGrpSpPr>
          <p:cNvPr id="2572" name="Google Shape;2572;p52"/>
          <p:cNvGrpSpPr/>
          <p:nvPr/>
        </p:nvGrpSpPr>
        <p:grpSpPr>
          <a:xfrm>
            <a:off x="532581" y="2339715"/>
            <a:ext cx="4615392" cy="2655474"/>
            <a:chOff x="532581" y="2339715"/>
            <a:chExt cx="4615392" cy="2655474"/>
          </a:xfrm>
        </p:grpSpPr>
        <p:sp>
          <p:nvSpPr>
            <p:cNvPr id="2573" name="Google Shape;2573;p52"/>
            <p:cNvSpPr/>
            <p:nvPr/>
          </p:nvSpPr>
          <p:spPr>
            <a:xfrm>
              <a:off x="532581" y="2339715"/>
              <a:ext cx="1429503" cy="755463"/>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574" name="Google Shape;2574;p52"/>
            <p:cNvSpPr/>
            <p:nvPr/>
          </p:nvSpPr>
          <p:spPr>
            <a:xfrm>
              <a:off x="2117426" y="2339715"/>
              <a:ext cx="1429503" cy="755463"/>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575" name="Google Shape;2575;p52"/>
            <p:cNvSpPr/>
            <p:nvPr/>
          </p:nvSpPr>
          <p:spPr>
            <a:xfrm>
              <a:off x="3718470" y="2339715"/>
              <a:ext cx="1429503" cy="755463"/>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grpSp>
          <p:nvGrpSpPr>
            <p:cNvPr id="2576" name="Google Shape;2576;p52"/>
            <p:cNvGrpSpPr/>
            <p:nvPr/>
          </p:nvGrpSpPr>
          <p:grpSpPr>
            <a:xfrm>
              <a:off x="669706" y="2396241"/>
              <a:ext cx="4365814" cy="652656"/>
              <a:chOff x="669706" y="2396241"/>
              <a:chExt cx="4365814" cy="652656"/>
            </a:xfrm>
          </p:grpSpPr>
          <p:sp>
            <p:nvSpPr>
              <p:cNvPr id="2577" name="Google Shape;2577;p52"/>
              <p:cNvSpPr txBox="1"/>
              <p:nvPr/>
            </p:nvSpPr>
            <p:spPr>
              <a:xfrm>
                <a:off x="669706" y="2396241"/>
                <a:ext cx="1155251" cy="652656"/>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Anemia hemolítica Coombs (-)</a:t>
                </a:r>
                <a:endParaRPr/>
              </a:p>
            </p:txBody>
          </p:sp>
          <p:sp>
            <p:nvSpPr>
              <p:cNvPr id="2578" name="Google Shape;2578;p52"/>
              <p:cNvSpPr txBox="1"/>
              <p:nvPr/>
            </p:nvSpPr>
            <p:spPr>
              <a:xfrm>
                <a:off x="2079123" y="2396241"/>
                <a:ext cx="1467807" cy="652656"/>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Hemoglobinúria</a:t>
                </a:r>
                <a:endParaRPr/>
              </a:p>
              <a:p>
                <a:pPr indent="0" lvl="0" marL="0" marR="0" rtl="0" algn="ctr">
                  <a:lnSpc>
                    <a:spcPct val="85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ou </a:t>
                </a:r>
                <a:endParaRPr/>
              </a:p>
              <a:p>
                <a:pPr indent="0" lvl="0" marL="0" marR="0" rtl="0" algn="ctr">
                  <a:lnSpc>
                    <a:spcPct val="85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hemossiderinúria</a:t>
                </a:r>
                <a:endParaRPr/>
              </a:p>
            </p:txBody>
          </p:sp>
          <p:sp>
            <p:nvSpPr>
              <p:cNvPr id="2579" name="Google Shape;2579;p52"/>
              <p:cNvSpPr txBox="1"/>
              <p:nvPr/>
            </p:nvSpPr>
            <p:spPr>
              <a:xfrm>
                <a:off x="3880269" y="2474724"/>
                <a:ext cx="1155251" cy="495690"/>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Insuficiência renal</a:t>
                </a:r>
                <a:endParaRPr/>
              </a:p>
            </p:txBody>
          </p:sp>
        </p:grpSp>
        <p:sp>
          <p:nvSpPr>
            <p:cNvPr id="2580" name="Google Shape;2580;p52"/>
            <p:cNvSpPr/>
            <p:nvPr/>
          </p:nvSpPr>
          <p:spPr>
            <a:xfrm rot="10800000">
              <a:off x="764113" y="3215017"/>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81" name="Google Shape;2581;p52"/>
            <p:cNvSpPr/>
            <p:nvPr/>
          </p:nvSpPr>
          <p:spPr>
            <a:xfrm rot="10800000">
              <a:off x="2329808" y="3215017"/>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82" name="Google Shape;2582;p52"/>
            <p:cNvSpPr/>
            <p:nvPr/>
          </p:nvSpPr>
          <p:spPr>
            <a:xfrm rot="10800000">
              <a:off x="3952580" y="3215017"/>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83" name="Google Shape;2583;p52"/>
            <p:cNvSpPr/>
            <p:nvPr/>
          </p:nvSpPr>
          <p:spPr>
            <a:xfrm rot="10800000">
              <a:off x="764113" y="4865201"/>
              <a:ext cx="966436" cy="129988"/>
            </a:xfrm>
            <a:prstGeom prst="triangle">
              <a:avLst>
                <a:gd fmla="val 50000" name="adj"/>
              </a:avLst>
            </a:prstGeom>
            <a:solidFill>
              <a:srgbClr val="7F7F7F"/>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84" name="Google Shape;2584;p52"/>
            <p:cNvSpPr/>
            <p:nvPr/>
          </p:nvSpPr>
          <p:spPr>
            <a:xfrm rot="10800000">
              <a:off x="2329808" y="4865201"/>
              <a:ext cx="966436" cy="129988"/>
            </a:xfrm>
            <a:prstGeom prst="triangle">
              <a:avLst>
                <a:gd fmla="val 50000" name="adj"/>
              </a:avLst>
            </a:prstGeom>
            <a:solidFill>
              <a:srgbClr val="7F7F7F"/>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85" name="Google Shape;2585;p52"/>
            <p:cNvSpPr/>
            <p:nvPr/>
          </p:nvSpPr>
          <p:spPr>
            <a:xfrm rot="10800000">
              <a:off x="3952580" y="4865201"/>
              <a:ext cx="966436" cy="129988"/>
            </a:xfrm>
            <a:prstGeom prst="triangle">
              <a:avLst>
                <a:gd fmla="val 50000" name="adj"/>
              </a:avLst>
            </a:prstGeom>
            <a:solidFill>
              <a:srgbClr val="7F7F7F"/>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86" name="Google Shape;2586;p52"/>
            <p:cNvSpPr/>
            <p:nvPr/>
          </p:nvSpPr>
          <p:spPr>
            <a:xfrm rot="10800000">
              <a:off x="764113" y="3716447"/>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87" name="Google Shape;2587;p52"/>
            <p:cNvSpPr/>
            <p:nvPr/>
          </p:nvSpPr>
          <p:spPr>
            <a:xfrm rot="10800000">
              <a:off x="2329808" y="3716447"/>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88" name="Google Shape;2588;p52"/>
            <p:cNvSpPr/>
            <p:nvPr/>
          </p:nvSpPr>
          <p:spPr>
            <a:xfrm rot="10800000">
              <a:off x="3952580" y="3716447"/>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89" name="Google Shape;2589;p52"/>
            <p:cNvSpPr/>
            <p:nvPr/>
          </p:nvSpPr>
          <p:spPr>
            <a:xfrm rot="10800000">
              <a:off x="764113" y="4233473"/>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90" name="Google Shape;2590;p52"/>
            <p:cNvSpPr/>
            <p:nvPr/>
          </p:nvSpPr>
          <p:spPr>
            <a:xfrm rot="10800000">
              <a:off x="2329808" y="4233473"/>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91" name="Google Shape;2591;p52"/>
            <p:cNvSpPr/>
            <p:nvPr/>
          </p:nvSpPr>
          <p:spPr>
            <a:xfrm rot="10800000">
              <a:off x="3952580" y="4233473"/>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92" name="Google Shape;2592;p52"/>
            <p:cNvSpPr/>
            <p:nvPr/>
          </p:nvSpPr>
          <p:spPr>
            <a:xfrm rot="10800000">
              <a:off x="764113" y="4673059"/>
              <a:ext cx="966436" cy="129988"/>
            </a:xfrm>
            <a:prstGeom prst="triangle">
              <a:avLst>
                <a:gd fmla="val 50000" name="adj"/>
              </a:avLst>
            </a:prstGeom>
            <a:solidFill>
              <a:srgbClr val="7F7F7F">
                <a:alpha val="4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93" name="Google Shape;2593;p52"/>
            <p:cNvSpPr/>
            <p:nvPr/>
          </p:nvSpPr>
          <p:spPr>
            <a:xfrm rot="10800000">
              <a:off x="2329808" y="4673059"/>
              <a:ext cx="966436" cy="129988"/>
            </a:xfrm>
            <a:prstGeom prst="triangle">
              <a:avLst>
                <a:gd fmla="val 50000" name="adj"/>
              </a:avLst>
            </a:prstGeom>
            <a:solidFill>
              <a:srgbClr val="7F7F7F">
                <a:alpha val="4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594" name="Google Shape;2594;p52"/>
            <p:cNvSpPr/>
            <p:nvPr/>
          </p:nvSpPr>
          <p:spPr>
            <a:xfrm rot="10800000">
              <a:off x="3952580" y="4673059"/>
              <a:ext cx="966436" cy="129988"/>
            </a:xfrm>
            <a:prstGeom prst="triangle">
              <a:avLst>
                <a:gd fmla="val 50000" name="adj"/>
              </a:avLst>
            </a:prstGeom>
            <a:solidFill>
              <a:srgbClr val="7F7F7F">
                <a:alpha val="4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grpSp>
      <p:grpSp>
        <p:nvGrpSpPr>
          <p:cNvPr id="2595" name="Google Shape;2595;p52"/>
          <p:cNvGrpSpPr/>
          <p:nvPr/>
        </p:nvGrpSpPr>
        <p:grpSpPr>
          <a:xfrm>
            <a:off x="5424012" y="2339715"/>
            <a:ext cx="4765502" cy="2674225"/>
            <a:chOff x="5424012" y="2339715"/>
            <a:chExt cx="4765502" cy="2674225"/>
          </a:xfrm>
        </p:grpSpPr>
        <p:sp>
          <p:nvSpPr>
            <p:cNvPr id="2596" name="Google Shape;2596;p52"/>
            <p:cNvSpPr/>
            <p:nvPr/>
          </p:nvSpPr>
          <p:spPr>
            <a:xfrm>
              <a:off x="5424012" y="2339715"/>
              <a:ext cx="1429503" cy="755463"/>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597" name="Google Shape;2597;p52"/>
            <p:cNvSpPr/>
            <p:nvPr/>
          </p:nvSpPr>
          <p:spPr>
            <a:xfrm>
              <a:off x="6918898" y="2339715"/>
              <a:ext cx="1429503" cy="755463"/>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598" name="Google Shape;2598;p52"/>
            <p:cNvSpPr/>
            <p:nvPr/>
          </p:nvSpPr>
          <p:spPr>
            <a:xfrm>
              <a:off x="8503743" y="2339715"/>
              <a:ext cx="1429503" cy="755463"/>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grpSp>
          <p:nvGrpSpPr>
            <p:cNvPr id="2599" name="Google Shape;2599;p52"/>
            <p:cNvGrpSpPr/>
            <p:nvPr/>
          </p:nvGrpSpPr>
          <p:grpSpPr>
            <a:xfrm>
              <a:off x="5596893" y="2461096"/>
              <a:ext cx="4268471" cy="497101"/>
              <a:chOff x="5485721" y="2620153"/>
              <a:chExt cx="4268471" cy="497101"/>
            </a:xfrm>
          </p:grpSpPr>
          <p:sp>
            <p:nvSpPr>
              <p:cNvPr id="2600" name="Google Shape;2600;p52"/>
              <p:cNvSpPr txBox="1"/>
              <p:nvPr/>
            </p:nvSpPr>
            <p:spPr>
              <a:xfrm>
                <a:off x="5485721" y="2620153"/>
                <a:ext cx="1104117" cy="497101"/>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Anemia aplástica</a:t>
                </a:r>
                <a:endParaRPr/>
              </a:p>
            </p:txBody>
          </p:sp>
          <p:sp>
            <p:nvSpPr>
              <p:cNvPr id="2601" name="Google Shape;2601;p52"/>
              <p:cNvSpPr txBox="1"/>
              <p:nvPr/>
            </p:nvSpPr>
            <p:spPr>
              <a:xfrm>
                <a:off x="6907987" y="2729638"/>
                <a:ext cx="1299378" cy="338724"/>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SMD</a:t>
                </a:r>
                <a:endParaRPr/>
              </a:p>
            </p:txBody>
          </p:sp>
          <p:sp>
            <p:nvSpPr>
              <p:cNvPr id="2602" name="Google Shape;2602;p52"/>
              <p:cNvSpPr txBox="1"/>
              <p:nvPr/>
            </p:nvSpPr>
            <p:spPr>
              <a:xfrm>
                <a:off x="8454814" y="2711913"/>
                <a:ext cx="1299378" cy="338724"/>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Citopenia </a:t>
                </a:r>
                <a:endParaRPr/>
              </a:p>
            </p:txBody>
          </p:sp>
        </p:grpSp>
        <p:sp>
          <p:nvSpPr>
            <p:cNvPr id="2603" name="Google Shape;2603;p52"/>
            <p:cNvSpPr txBox="1"/>
            <p:nvPr/>
          </p:nvSpPr>
          <p:spPr>
            <a:xfrm>
              <a:off x="6784094" y="3115972"/>
              <a:ext cx="1622771" cy="1317390"/>
            </a:xfrm>
            <a:prstGeom prst="rect">
              <a:avLst/>
            </a:prstGeom>
            <a:noFill/>
            <a:ln>
              <a:noFill/>
            </a:ln>
          </p:spPr>
          <p:txBody>
            <a:bodyPr anchorCtr="0" anchor="t" bIns="90000" lIns="90000" spcFirstLastPara="1" rIns="90000" wrap="square" tIns="90000">
              <a:spAutoFit/>
            </a:bodyPr>
            <a:lstStyle/>
            <a:p>
              <a:pPr indent="0" lvl="0" marL="0" marR="0" rtl="0" algn="ctr">
                <a:spcBef>
                  <a:spcPts val="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Com qualquer um dos seguintes:</a:t>
              </a:r>
              <a:endParaRPr/>
            </a:p>
            <a:p>
              <a:pPr indent="-171450" lvl="0" marL="171450" marR="0" rtl="0" algn="ctr">
                <a:lnSpc>
                  <a:spcPct val="100000"/>
                </a:lnSpc>
                <a:spcBef>
                  <a:spcPts val="600"/>
                </a:spcBef>
                <a:spcAft>
                  <a:spcPts val="0"/>
                </a:spcAft>
                <a:buClr>
                  <a:srgbClr val="000000"/>
                </a:buClr>
                <a:buSzPts val="1100"/>
                <a:buFont typeface="Arial"/>
                <a:buChar char="•"/>
              </a:pPr>
              <a:r>
                <a:rPr b="0" i="0" lang="pt-BR" sz="1100" u="none" cap="none" strike="noStrike">
                  <a:solidFill>
                    <a:srgbClr val="000000"/>
                  </a:solidFill>
                  <a:latin typeface="Calibri"/>
                  <a:ea typeface="Calibri"/>
                  <a:cs typeface="Calibri"/>
                  <a:sym typeface="Calibri"/>
                </a:rPr>
                <a:t>Qualquer subtipo com evidência de hemólise</a:t>
              </a:r>
              <a:endParaRPr/>
            </a:p>
            <a:p>
              <a:pPr indent="-171450" lvl="0" marL="171450" marR="0" rtl="0" algn="ctr">
                <a:lnSpc>
                  <a:spcPct val="100000"/>
                </a:lnSpc>
                <a:spcBef>
                  <a:spcPts val="600"/>
                </a:spcBef>
                <a:spcAft>
                  <a:spcPts val="0"/>
                </a:spcAft>
                <a:buClr>
                  <a:srgbClr val="000000"/>
                </a:buClr>
                <a:buSzPts val="1100"/>
                <a:buFont typeface="Arial"/>
                <a:buChar char="•"/>
              </a:pPr>
              <a:r>
                <a:rPr b="0" i="0" lang="pt-BR" sz="1100" u="none" cap="none" strike="noStrike">
                  <a:solidFill>
                    <a:srgbClr val="000000"/>
                  </a:solidFill>
                  <a:latin typeface="Calibri"/>
                  <a:ea typeface="Calibri"/>
                  <a:cs typeface="Calibri"/>
                  <a:sym typeface="Calibri"/>
                </a:rPr>
                <a:t>Hipoplástica</a:t>
              </a:r>
              <a:endParaRPr/>
            </a:p>
            <a:p>
              <a:pPr indent="-171450" lvl="0" marL="171450" marR="0" rtl="0" algn="ctr">
                <a:lnSpc>
                  <a:spcPct val="100000"/>
                </a:lnSpc>
                <a:spcBef>
                  <a:spcPts val="600"/>
                </a:spcBef>
                <a:spcAft>
                  <a:spcPts val="0"/>
                </a:spcAft>
                <a:buClr>
                  <a:srgbClr val="000000"/>
                </a:buClr>
                <a:buSzPts val="1100"/>
                <a:buFont typeface="Arial"/>
                <a:buChar char="•"/>
              </a:pPr>
              <a:r>
                <a:rPr b="0" i="0" lang="pt-BR" sz="1100" u="none" cap="none" strike="noStrike">
                  <a:solidFill>
                    <a:srgbClr val="000000"/>
                  </a:solidFill>
                  <a:latin typeface="Calibri"/>
                  <a:ea typeface="Calibri"/>
                  <a:cs typeface="Calibri"/>
                  <a:sym typeface="Calibri"/>
                </a:rPr>
                <a:t>Citopenia refratária</a:t>
              </a:r>
              <a:endParaRPr/>
            </a:p>
          </p:txBody>
        </p:sp>
        <p:sp>
          <p:nvSpPr>
            <p:cNvPr id="2604" name="Google Shape;2604;p52"/>
            <p:cNvSpPr txBox="1"/>
            <p:nvPr/>
          </p:nvSpPr>
          <p:spPr>
            <a:xfrm>
              <a:off x="8252607" y="3151845"/>
              <a:ext cx="1936907" cy="1484615"/>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Com qualquer um dos seguintes:</a:t>
              </a:r>
              <a:endParaRPr/>
            </a:p>
            <a:p>
              <a:pPr indent="-171450" lvl="0" marL="171450" marR="0" rtl="0" algn="ctr">
                <a:lnSpc>
                  <a:spcPct val="100000"/>
                </a:lnSpc>
                <a:spcBef>
                  <a:spcPts val="600"/>
                </a:spcBef>
                <a:spcAft>
                  <a:spcPts val="0"/>
                </a:spcAft>
                <a:buClr>
                  <a:srgbClr val="000000"/>
                </a:buClr>
                <a:buSzPts val="1100"/>
                <a:buFont typeface="Arial"/>
                <a:buChar char="•"/>
              </a:pPr>
              <a:r>
                <a:rPr lang="pt-BR" sz="1100">
                  <a:solidFill>
                    <a:srgbClr val="000000"/>
                  </a:solidFill>
                  <a:latin typeface="Calibri"/>
                  <a:ea typeface="Calibri"/>
                  <a:cs typeface="Calibri"/>
                  <a:sym typeface="Calibri"/>
                </a:rPr>
                <a:t>Qualquer subtipo com evidência de hemólise</a:t>
              </a:r>
              <a:endParaRPr/>
            </a:p>
            <a:p>
              <a:pPr indent="-171450" lvl="0" marL="171450" marR="0" rtl="0" algn="ctr">
                <a:lnSpc>
                  <a:spcPct val="100000"/>
                </a:lnSpc>
                <a:spcBef>
                  <a:spcPts val="600"/>
                </a:spcBef>
                <a:spcAft>
                  <a:spcPts val="0"/>
                </a:spcAft>
                <a:buClr>
                  <a:srgbClr val="000000"/>
                </a:buClr>
                <a:buSzPts val="1100"/>
                <a:buFont typeface="Arial"/>
                <a:buChar char="•"/>
              </a:pPr>
              <a:r>
                <a:rPr lang="pt-BR" sz="1100">
                  <a:solidFill>
                    <a:srgbClr val="000000"/>
                  </a:solidFill>
                  <a:latin typeface="Calibri"/>
                  <a:ea typeface="Calibri"/>
                  <a:cs typeface="Calibri"/>
                  <a:sym typeface="Calibri"/>
                </a:rPr>
                <a:t>IDA refratária</a:t>
              </a:r>
              <a:endParaRPr/>
            </a:p>
            <a:p>
              <a:pPr indent="-171450" lvl="0" marL="171450" marR="0" rtl="0" algn="ctr">
                <a:lnSpc>
                  <a:spcPct val="100000"/>
                </a:lnSpc>
                <a:spcBef>
                  <a:spcPts val="600"/>
                </a:spcBef>
                <a:spcAft>
                  <a:spcPts val="0"/>
                </a:spcAft>
                <a:buClr>
                  <a:srgbClr val="000000"/>
                </a:buClr>
                <a:buSzPts val="1100"/>
                <a:buFont typeface="Arial"/>
                <a:buChar char="•"/>
              </a:pPr>
              <a:r>
                <a:rPr lang="pt-BR" sz="1100">
                  <a:solidFill>
                    <a:srgbClr val="000000"/>
                  </a:solidFill>
                  <a:latin typeface="Calibri"/>
                  <a:ea typeface="Calibri"/>
                  <a:cs typeface="Calibri"/>
                  <a:sym typeface="Calibri"/>
                </a:rPr>
                <a:t>Não responsiva à terapia</a:t>
              </a:r>
              <a:endParaRPr/>
            </a:p>
            <a:p>
              <a:pPr indent="-171450" lvl="0" marL="171450" marR="0" rtl="0" algn="ctr">
                <a:lnSpc>
                  <a:spcPct val="100000"/>
                </a:lnSpc>
                <a:spcBef>
                  <a:spcPts val="600"/>
                </a:spcBef>
                <a:spcAft>
                  <a:spcPts val="0"/>
                </a:spcAft>
                <a:buClr>
                  <a:srgbClr val="000000"/>
                </a:buClr>
                <a:buSzPts val="1100"/>
                <a:buFont typeface="Arial"/>
                <a:buChar char="•"/>
              </a:pPr>
              <a:r>
                <a:rPr lang="pt-BR" sz="1100">
                  <a:solidFill>
                    <a:srgbClr val="000000"/>
                  </a:solidFill>
                  <a:latin typeface="Calibri"/>
                  <a:ea typeface="Calibri"/>
                  <a:cs typeface="Calibri"/>
                  <a:sym typeface="Calibri"/>
                </a:rPr>
                <a:t>Trombose</a:t>
              </a:r>
              <a:endParaRPr/>
            </a:p>
          </p:txBody>
        </p:sp>
        <p:sp>
          <p:nvSpPr>
            <p:cNvPr id="2605" name="Google Shape;2605;p52"/>
            <p:cNvSpPr/>
            <p:nvPr/>
          </p:nvSpPr>
          <p:spPr>
            <a:xfrm rot="10800000">
              <a:off x="5659199" y="3215017"/>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606" name="Google Shape;2606;p52"/>
            <p:cNvSpPr/>
            <p:nvPr/>
          </p:nvSpPr>
          <p:spPr>
            <a:xfrm rot="10800000">
              <a:off x="7212251" y="4883952"/>
              <a:ext cx="966436" cy="129988"/>
            </a:xfrm>
            <a:prstGeom prst="triangle">
              <a:avLst>
                <a:gd fmla="val 50000" name="adj"/>
              </a:avLst>
            </a:prstGeom>
            <a:solidFill>
              <a:srgbClr val="7F7F7F"/>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607" name="Google Shape;2607;p52"/>
            <p:cNvSpPr/>
            <p:nvPr/>
          </p:nvSpPr>
          <p:spPr>
            <a:xfrm rot="10800000">
              <a:off x="8808401" y="4883952"/>
              <a:ext cx="966436" cy="129988"/>
            </a:xfrm>
            <a:prstGeom prst="triangle">
              <a:avLst>
                <a:gd fmla="val 50000" name="adj"/>
              </a:avLst>
            </a:prstGeom>
            <a:solidFill>
              <a:srgbClr val="7F7F7F"/>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608" name="Google Shape;2608;p52"/>
            <p:cNvSpPr/>
            <p:nvPr/>
          </p:nvSpPr>
          <p:spPr>
            <a:xfrm rot="10800000">
              <a:off x="5659199" y="4865201"/>
              <a:ext cx="966436" cy="129988"/>
            </a:xfrm>
            <a:prstGeom prst="triangle">
              <a:avLst>
                <a:gd fmla="val 50000" name="adj"/>
              </a:avLst>
            </a:prstGeom>
            <a:solidFill>
              <a:srgbClr val="7F7F7F"/>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609" name="Google Shape;2609;p52"/>
            <p:cNvSpPr/>
            <p:nvPr/>
          </p:nvSpPr>
          <p:spPr>
            <a:xfrm rot="10800000">
              <a:off x="5659199" y="3716447"/>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610" name="Google Shape;2610;p52"/>
            <p:cNvSpPr/>
            <p:nvPr/>
          </p:nvSpPr>
          <p:spPr>
            <a:xfrm rot="10800000">
              <a:off x="5659199" y="4233473"/>
              <a:ext cx="966436" cy="129988"/>
            </a:xfrm>
            <a:prstGeom prst="triangle">
              <a:avLst>
                <a:gd fmla="val 50000" name="adj"/>
              </a:avLst>
            </a:prstGeom>
            <a:solidFill>
              <a:srgbClr val="7F7F7F">
                <a:alpha val="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611" name="Google Shape;2611;p52"/>
            <p:cNvSpPr/>
            <p:nvPr/>
          </p:nvSpPr>
          <p:spPr>
            <a:xfrm rot="10800000">
              <a:off x="5659199" y="4673059"/>
              <a:ext cx="966436" cy="129988"/>
            </a:xfrm>
            <a:prstGeom prst="triangle">
              <a:avLst>
                <a:gd fmla="val 50000" name="adj"/>
              </a:avLst>
            </a:prstGeom>
            <a:solidFill>
              <a:srgbClr val="7F7F7F">
                <a:alpha val="4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612" name="Google Shape;2612;p52"/>
            <p:cNvSpPr/>
            <p:nvPr/>
          </p:nvSpPr>
          <p:spPr>
            <a:xfrm rot="10800000">
              <a:off x="7212250" y="4673059"/>
              <a:ext cx="966436" cy="129988"/>
            </a:xfrm>
            <a:prstGeom prst="triangle">
              <a:avLst>
                <a:gd fmla="val 50000" name="adj"/>
              </a:avLst>
            </a:prstGeom>
            <a:solidFill>
              <a:srgbClr val="7F7F7F">
                <a:alpha val="4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613" name="Google Shape;2613;p52"/>
            <p:cNvSpPr/>
            <p:nvPr/>
          </p:nvSpPr>
          <p:spPr>
            <a:xfrm rot="10800000">
              <a:off x="8808401" y="4673059"/>
              <a:ext cx="966436" cy="129988"/>
            </a:xfrm>
            <a:prstGeom prst="triangle">
              <a:avLst>
                <a:gd fmla="val 50000" name="adj"/>
              </a:avLst>
            </a:prstGeom>
            <a:solidFill>
              <a:srgbClr val="7F7F7F">
                <a:alpha val="4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grpSp>
      <p:grpSp>
        <p:nvGrpSpPr>
          <p:cNvPr id="2614" name="Google Shape;2614;p52"/>
          <p:cNvGrpSpPr/>
          <p:nvPr/>
        </p:nvGrpSpPr>
        <p:grpSpPr>
          <a:xfrm>
            <a:off x="9966287" y="2339715"/>
            <a:ext cx="1891441" cy="2674225"/>
            <a:chOff x="9966287" y="2339715"/>
            <a:chExt cx="1891441" cy="2674225"/>
          </a:xfrm>
        </p:grpSpPr>
        <p:sp>
          <p:nvSpPr>
            <p:cNvPr id="2615" name="Google Shape;2615;p52"/>
            <p:cNvSpPr/>
            <p:nvPr/>
          </p:nvSpPr>
          <p:spPr>
            <a:xfrm>
              <a:off x="10227374" y="2339715"/>
              <a:ext cx="1429503" cy="755463"/>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616" name="Google Shape;2616;p52"/>
            <p:cNvSpPr txBox="1"/>
            <p:nvPr/>
          </p:nvSpPr>
          <p:spPr>
            <a:xfrm>
              <a:off x="9966287" y="2474724"/>
              <a:ext cx="1891441" cy="495690"/>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dk2"/>
                </a:buClr>
                <a:buSzPts val="1200"/>
                <a:buFont typeface="Calibri"/>
                <a:buNone/>
              </a:pPr>
              <a:r>
                <a:rPr b="1" i="0" lang="pt-BR" sz="1200" u="none" cap="none" strike="noStrike">
                  <a:solidFill>
                    <a:schemeClr val="dk2"/>
                  </a:solidFill>
                  <a:latin typeface="Calibri"/>
                  <a:ea typeface="Calibri"/>
                  <a:cs typeface="Calibri"/>
                  <a:sym typeface="Calibri"/>
                </a:rPr>
                <a:t>Venosa </a:t>
              </a:r>
              <a:br>
                <a:rPr b="1" i="0" lang="pt-BR" sz="1200" u="none" cap="none" strike="noStrike">
                  <a:solidFill>
                    <a:schemeClr val="dk2"/>
                  </a:solidFill>
                  <a:latin typeface="Calibri"/>
                  <a:ea typeface="Calibri"/>
                  <a:cs typeface="Calibri"/>
                  <a:sym typeface="Calibri"/>
                </a:rPr>
              </a:br>
              <a:r>
                <a:rPr b="1" i="0" lang="pt-BR" sz="1200" u="none" cap="none" strike="noStrike">
                  <a:solidFill>
                    <a:schemeClr val="dk2"/>
                  </a:solidFill>
                  <a:latin typeface="Calibri"/>
                  <a:ea typeface="Calibri"/>
                  <a:cs typeface="Calibri"/>
                  <a:sym typeface="Calibri"/>
                </a:rPr>
                <a:t>ou arterial</a:t>
              </a:r>
              <a:endParaRPr/>
            </a:p>
          </p:txBody>
        </p:sp>
        <p:sp>
          <p:nvSpPr>
            <p:cNvPr id="2617" name="Google Shape;2617;p52"/>
            <p:cNvSpPr txBox="1"/>
            <p:nvPr/>
          </p:nvSpPr>
          <p:spPr>
            <a:xfrm>
              <a:off x="10175483" y="3114371"/>
              <a:ext cx="1531113" cy="1625679"/>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dk2"/>
                </a:buClr>
                <a:buSzPts val="1100"/>
                <a:buFont typeface="Calibri"/>
                <a:buNone/>
              </a:pPr>
              <a:r>
                <a:rPr b="1" i="0" lang="pt-BR" sz="1100" u="none" cap="none" strike="noStrike">
                  <a:solidFill>
                    <a:schemeClr val="dk2"/>
                  </a:solidFill>
                  <a:latin typeface="Calibri"/>
                  <a:ea typeface="Calibri"/>
                  <a:cs typeface="Calibri"/>
                  <a:sym typeface="Calibri"/>
                </a:rPr>
                <a:t>Com qualquer um dos seguintes:</a:t>
              </a:r>
              <a:endParaRPr/>
            </a:p>
            <a:p>
              <a:pPr indent="-171450" lvl="0" marL="171450" marR="0" rtl="0" algn="ctr">
                <a:lnSpc>
                  <a:spcPct val="100000"/>
                </a:lnSpc>
                <a:spcBef>
                  <a:spcPts val="600"/>
                </a:spcBef>
                <a:spcAft>
                  <a:spcPts val="0"/>
                </a:spcAft>
                <a:buClr>
                  <a:srgbClr val="000000"/>
                </a:buClr>
                <a:buSzPts val="1100"/>
                <a:buFont typeface="Arial"/>
                <a:buChar char="•"/>
              </a:pPr>
              <a:r>
                <a:rPr lang="pt-BR" sz="1100">
                  <a:solidFill>
                    <a:srgbClr val="000000"/>
                  </a:solidFill>
                  <a:latin typeface="Calibri"/>
                  <a:ea typeface="Calibri"/>
                  <a:cs typeface="Calibri"/>
                  <a:sym typeface="Calibri"/>
                </a:rPr>
                <a:t>Evidência de hemólise</a:t>
              </a:r>
              <a:endParaRPr/>
            </a:p>
            <a:p>
              <a:pPr indent="-171450" lvl="0" marL="171450" marR="0" rtl="0" algn="ctr">
                <a:lnSpc>
                  <a:spcPct val="100000"/>
                </a:lnSpc>
                <a:spcBef>
                  <a:spcPts val="600"/>
                </a:spcBef>
                <a:spcAft>
                  <a:spcPts val="0"/>
                </a:spcAft>
                <a:buClr>
                  <a:srgbClr val="000000"/>
                </a:buClr>
                <a:buSzPts val="1100"/>
                <a:buFont typeface="Arial"/>
                <a:buChar char="•"/>
              </a:pPr>
              <a:r>
                <a:rPr lang="pt-BR" sz="1100">
                  <a:solidFill>
                    <a:srgbClr val="000000"/>
                  </a:solidFill>
                  <a:latin typeface="Calibri"/>
                  <a:ea typeface="Calibri"/>
                  <a:cs typeface="Calibri"/>
                  <a:sym typeface="Calibri"/>
                </a:rPr>
                <a:t>Sítios incomuns</a:t>
              </a:r>
              <a:endParaRPr/>
            </a:p>
            <a:p>
              <a:pPr indent="-171450" lvl="0" marL="171450" marR="0" rtl="0" algn="ctr">
                <a:lnSpc>
                  <a:spcPct val="100000"/>
                </a:lnSpc>
                <a:spcBef>
                  <a:spcPts val="600"/>
                </a:spcBef>
                <a:spcAft>
                  <a:spcPts val="0"/>
                </a:spcAft>
                <a:buClr>
                  <a:srgbClr val="000000"/>
                </a:buClr>
                <a:buSzPts val="1100"/>
                <a:buFont typeface="Arial"/>
                <a:buChar char="•"/>
              </a:pPr>
              <a:r>
                <a:rPr lang="pt-BR" sz="1100">
                  <a:solidFill>
                    <a:srgbClr val="000000"/>
                  </a:solidFill>
                  <a:latin typeface="Calibri"/>
                  <a:ea typeface="Calibri"/>
                  <a:cs typeface="Calibri"/>
                  <a:sym typeface="Calibri"/>
                </a:rPr>
                <a:t>Qualquer citopenia</a:t>
              </a:r>
              <a:endParaRPr/>
            </a:p>
            <a:p>
              <a:pPr indent="-171450" lvl="0" marL="171450" marR="0" rtl="0" algn="ctr">
                <a:lnSpc>
                  <a:spcPct val="100000"/>
                </a:lnSpc>
                <a:spcBef>
                  <a:spcPts val="600"/>
                </a:spcBef>
                <a:spcAft>
                  <a:spcPts val="0"/>
                </a:spcAft>
                <a:buClr>
                  <a:srgbClr val="000000"/>
                </a:buClr>
                <a:buSzPts val="1100"/>
                <a:buFont typeface="Arial"/>
                <a:buChar char="•"/>
              </a:pPr>
              <a:r>
                <a:rPr lang="pt-BR" sz="1100">
                  <a:solidFill>
                    <a:srgbClr val="000000"/>
                  </a:solidFill>
                  <a:latin typeface="Calibri"/>
                  <a:ea typeface="Calibri"/>
                  <a:cs typeface="Calibri"/>
                  <a:sym typeface="Calibri"/>
                </a:rPr>
                <a:t>Não responsiva </a:t>
              </a:r>
              <a:br>
                <a:rPr lang="pt-BR" sz="1100">
                  <a:solidFill>
                    <a:srgbClr val="000000"/>
                  </a:solidFill>
                  <a:latin typeface="Calibri"/>
                  <a:ea typeface="Calibri"/>
                  <a:cs typeface="Calibri"/>
                  <a:sym typeface="Calibri"/>
                </a:rPr>
              </a:br>
              <a:r>
                <a:rPr lang="pt-BR" sz="1100">
                  <a:solidFill>
                    <a:srgbClr val="000000"/>
                  </a:solidFill>
                  <a:latin typeface="Calibri"/>
                  <a:ea typeface="Calibri"/>
                  <a:cs typeface="Calibri"/>
                  <a:sym typeface="Calibri"/>
                </a:rPr>
                <a:t>a anticoagulantes</a:t>
              </a:r>
              <a:endParaRPr/>
            </a:p>
          </p:txBody>
        </p:sp>
        <p:sp>
          <p:nvSpPr>
            <p:cNvPr id="2618" name="Google Shape;2618;p52"/>
            <p:cNvSpPr/>
            <p:nvPr/>
          </p:nvSpPr>
          <p:spPr>
            <a:xfrm rot="10800000">
              <a:off x="10480744" y="4883952"/>
              <a:ext cx="966436" cy="129988"/>
            </a:xfrm>
            <a:prstGeom prst="triangle">
              <a:avLst>
                <a:gd fmla="val 50000" name="adj"/>
              </a:avLst>
            </a:prstGeom>
            <a:solidFill>
              <a:srgbClr val="7F7F7F"/>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619" name="Google Shape;2619;p52"/>
            <p:cNvSpPr/>
            <p:nvPr/>
          </p:nvSpPr>
          <p:spPr>
            <a:xfrm rot="10800000">
              <a:off x="10480744" y="4673059"/>
              <a:ext cx="966436" cy="129988"/>
            </a:xfrm>
            <a:prstGeom prst="triangle">
              <a:avLst>
                <a:gd fmla="val 50000" name="adj"/>
              </a:avLst>
            </a:prstGeom>
            <a:solidFill>
              <a:srgbClr val="7F7F7F">
                <a:alpha val="49803"/>
              </a:srgb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552"/>
                                        </p:tgtEl>
                                        <p:attrNameLst>
                                          <p:attrName>style.visibility</p:attrName>
                                        </p:attrNameLst>
                                      </p:cBhvr>
                                      <p:to>
                                        <p:strVal val="visible"/>
                                      </p:to>
                                    </p:set>
                                    <p:animEffect filter="fade" transition="in">
                                      <p:cBhvr>
                                        <p:cTn dur="500"/>
                                        <p:tgtEl>
                                          <p:spTgt spid="255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564"/>
                                        </p:tgtEl>
                                        <p:attrNameLst>
                                          <p:attrName>style.visibility</p:attrName>
                                        </p:attrNameLst>
                                      </p:cBhvr>
                                      <p:to>
                                        <p:strVal val="visible"/>
                                      </p:to>
                                    </p:set>
                                    <p:animEffect filter="fade" transition="in">
                                      <p:cBhvr>
                                        <p:cTn dur="500"/>
                                        <p:tgtEl>
                                          <p:spTgt spid="2564"/>
                                        </p:tgtEl>
                                      </p:cBhvr>
                                    </p:animEffect>
                                  </p:childTnLst>
                                </p:cTn>
                              </p:par>
                              <p:par>
                                <p:cTn fill="hold" nodeType="withEffect" presetClass="entr" presetID="10" presetSubtype="0">
                                  <p:stCondLst>
                                    <p:cond delay="0"/>
                                  </p:stCondLst>
                                  <p:childTnLst>
                                    <p:set>
                                      <p:cBhvr>
                                        <p:cTn dur="1" fill="hold">
                                          <p:stCondLst>
                                            <p:cond delay="0"/>
                                          </p:stCondLst>
                                        </p:cTn>
                                        <p:tgtEl>
                                          <p:spTgt spid="2560"/>
                                        </p:tgtEl>
                                        <p:attrNameLst>
                                          <p:attrName>style.visibility</p:attrName>
                                        </p:attrNameLst>
                                      </p:cBhvr>
                                      <p:to>
                                        <p:strVal val="visible"/>
                                      </p:to>
                                    </p:set>
                                    <p:animEffect filter="fade" transition="in">
                                      <p:cBhvr>
                                        <p:cTn dur="500"/>
                                        <p:tgtEl>
                                          <p:spTgt spid="256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572"/>
                                        </p:tgtEl>
                                        <p:attrNameLst>
                                          <p:attrName>style.visibility</p:attrName>
                                        </p:attrNameLst>
                                      </p:cBhvr>
                                      <p:to>
                                        <p:strVal val="visible"/>
                                      </p:to>
                                    </p:set>
                                    <p:animEffect filter="fade" transition="in">
                                      <p:cBhvr>
                                        <p:cTn dur="500"/>
                                        <p:tgtEl>
                                          <p:spTgt spid="2572"/>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2595"/>
                                        </p:tgtEl>
                                        <p:attrNameLst>
                                          <p:attrName>style.visibility</p:attrName>
                                        </p:attrNameLst>
                                      </p:cBhvr>
                                      <p:to>
                                        <p:strVal val="visible"/>
                                      </p:to>
                                    </p:set>
                                    <p:animEffect filter="fade" transition="in">
                                      <p:cBhvr>
                                        <p:cTn dur="500"/>
                                        <p:tgtEl>
                                          <p:spTgt spid="2595"/>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2614"/>
                                        </p:tgtEl>
                                        <p:attrNameLst>
                                          <p:attrName>style.visibility</p:attrName>
                                        </p:attrNameLst>
                                      </p:cBhvr>
                                      <p:to>
                                        <p:strVal val="visible"/>
                                      </p:to>
                                    </p:set>
                                    <p:animEffect filter="fade" transition="in">
                                      <p:cBhvr>
                                        <p:cTn dur="500"/>
                                        <p:tgtEl>
                                          <p:spTgt spid="2614"/>
                                        </p:tgtEl>
                                      </p:cBhvr>
                                    </p:animEffect>
                                  </p:childTnLst>
                                </p:cTn>
                              </p:par>
                              <p:par>
                                <p:cTn fill="hold" nodeType="withEffect" presetClass="entr" presetID="10" presetSubtype="0">
                                  <p:stCondLst>
                                    <p:cond delay="0"/>
                                  </p:stCondLst>
                                  <p:childTnLst>
                                    <p:set>
                                      <p:cBhvr>
                                        <p:cTn dur="1" fill="hold">
                                          <p:stCondLst>
                                            <p:cond delay="0"/>
                                          </p:stCondLst>
                                        </p:cTn>
                                        <p:tgtEl>
                                          <p:spTgt spid="2567"/>
                                        </p:tgtEl>
                                        <p:attrNameLst>
                                          <p:attrName>style.visibility</p:attrName>
                                        </p:attrNameLst>
                                      </p:cBhvr>
                                      <p:to>
                                        <p:strVal val="visible"/>
                                      </p:to>
                                    </p:set>
                                    <p:animEffect filter="fade" transition="in">
                                      <p:cBhvr>
                                        <p:cTn dur="1000"/>
                                        <p:tgtEl>
                                          <p:spTgt spid="256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4" name="Shape 2624"/>
        <p:cNvGrpSpPr/>
        <p:nvPr/>
      </p:nvGrpSpPr>
      <p:grpSpPr>
        <a:xfrm>
          <a:off x="0" y="0"/>
          <a:ext cx="0" cy="0"/>
          <a:chOff x="0" y="0"/>
          <a:chExt cx="0" cy="0"/>
        </a:xfrm>
      </p:grpSpPr>
      <p:sp>
        <p:nvSpPr>
          <p:cNvPr id="2625" name="Google Shape;2625;p53"/>
          <p:cNvSpPr/>
          <p:nvPr/>
        </p:nvSpPr>
        <p:spPr>
          <a:xfrm flipH="1">
            <a:off x="413002" y="1474470"/>
            <a:ext cx="11376024" cy="451952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626" name="Google Shape;2626;p53"/>
          <p:cNvSpPr/>
          <p:nvPr/>
        </p:nvSpPr>
        <p:spPr>
          <a:xfrm>
            <a:off x="601545" y="1788258"/>
            <a:ext cx="2246174" cy="3930978"/>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627" name="Google Shape;2627;p53"/>
          <p:cNvSpPr txBox="1"/>
          <p:nvPr/>
        </p:nvSpPr>
        <p:spPr>
          <a:xfrm>
            <a:off x="296268" y="385036"/>
            <a:ext cx="11599463"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A HPN deve ser considerada no diagnóstico diferencial</a:t>
            </a:r>
            <a:endParaRPr/>
          </a:p>
        </p:txBody>
      </p:sp>
      <p:sp>
        <p:nvSpPr>
          <p:cNvPr id="2628" name="Google Shape;2628;p53"/>
          <p:cNvSpPr txBox="1"/>
          <p:nvPr>
            <p:ph idx="1" type="body"/>
          </p:nvPr>
        </p:nvSpPr>
        <p:spPr>
          <a:xfrm>
            <a:off x="407988" y="6200775"/>
            <a:ext cx="10955510"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Hb = Hemoglobina; MAT: Microangiopatia trombótica; GPI-AP: proteínas ancoradas no glicosilfosfatidil-inositol; CIVD: coagulação intravascular disseminada; EHEC: E. coli enterohemorrágicas; TTP: púrpura trombocitopênica trombótica; SHUa: Síndrome Hemolítica Urêmica Atípica  </a:t>
            </a:r>
            <a:endParaRPr sz="700"/>
          </a:p>
          <a:p>
            <a:pPr indent="0" lvl="0" marL="0" rtl="0" algn="l">
              <a:lnSpc>
                <a:spcPct val="90000"/>
              </a:lnSpc>
              <a:spcBef>
                <a:spcPts val="300"/>
              </a:spcBef>
              <a:spcAft>
                <a:spcPts val="0"/>
              </a:spcAft>
              <a:buClr>
                <a:schemeClr val="dk1"/>
              </a:buClr>
              <a:buSzPts val="800"/>
              <a:buNone/>
            </a:pPr>
            <a:r>
              <a:rPr lang="pt-BR"/>
              <a:t>1. Morado M, et al. Cytometry B Clin Cytom. 2017;92(5):361-370. 2. Barcellini W, et a. Dis Markers. 2015;2015:635-670. 3. Tefferi A. Mayo Clinic Proc. 2003;78(10):1274-1280. 4. Means RT, Glader M. In: Greer JP, et al. Wintrobe's Clinical haematology Lippincott Williams &amp; Wilkins; 2014:587-616. 5. Campistol JM, et al. Nefrologia. 2015;35(5):421-447. 6. Parker CJ, Ware RE. In: Greer JP, et al. Wintrobe's Clinical haematology Lippincott Williams &amp; Wilkins; 2014: 785-808. 7. Borowitz MJ, et al. Cytometry B Clin Cytom. 2010;78(4):211-230. </a:t>
            </a:r>
            <a:endParaRPr/>
          </a:p>
        </p:txBody>
      </p:sp>
      <p:sp>
        <p:nvSpPr>
          <p:cNvPr id="2629" name="Google Shape;2629;p53"/>
          <p:cNvSpPr txBox="1"/>
          <p:nvPr/>
        </p:nvSpPr>
        <p:spPr>
          <a:xfrm>
            <a:off x="296269" y="790729"/>
            <a:ext cx="6112827"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de pacientes com condições hemolíticas¹</a:t>
            </a:r>
            <a:endParaRPr baseline="30000" sz="2800">
              <a:solidFill>
                <a:srgbClr val="003865"/>
              </a:solidFill>
              <a:latin typeface="Calibri"/>
              <a:ea typeface="Calibri"/>
              <a:cs typeface="Calibri"/>
              <a:sym typeface="Calibri"/>
            </a:endParaRPr>
          </a:p>
        </p:txBody>
      </p:sp>
      <p:sp>
        <p:nvSpPr>
          <p:cNvPr id="2630" name="Google Shape;2630;p53"/>
          <p:cNvSpPr txBox="1"/>
          <p:nvPr/>
        </p:nvSpPr>
        <p:spPr>
          <a:xfrm>
            <a:off x="700640" y="1927167"/>
            <a:ext cx="2133289" cy="132343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B21138"/>
              </a:buClr>
              <a:buSzPts val="1600"/>
              <a:buFont typeface="Lustria"/>
              <a:buNone/>
            </a:pPr>
            <a:r>
              <a:rPr b="1" i="0" lang="pt-BR" sz="1600" u="none" cap="none" strike="noStrike">
                <a:solidFill>
                  <a:srgbClr val="B21138"/>
                </a:solidFill>
                <a:latin typeface="Lustria"/>
                <a:ea typeface="Lustria"/>
                <a:cs typeface="Lustria"/>
                <a:sym typeface="Lustria"/>
              </a:rPr>
              <a:t>Abordagem prática para distinguir a HPN de outras Condições Hemolíticas</a:t>
            </a:r>
            <a:r>
              <a:rPr b="1" baseline="30000" i="0" lang="pt-BR" sz="1600" u="none" cap="none" strike="noStrike">
                <a:solidFill>
                  <a:srgbClr val="B21138"/>
                </a:solidFill>
                <a:latin typeface="Lustria"/>
                <a:ea typeface="Lustria"/>
                <a:cs typeface="Lustria"/>
                <a:sym typeface="Lustria"/>
              </a:rPr>
              <a:t>A,2-6</a:t>
            </a:r>
            <a:endParaRPr/>
          </a:p>
        </p:txBody>
      </p:sp>
      <p:sp>
        <p:nvSpPr>
          <p:cNvPr id="2631" name="Google Shape;2631;p53"/>
          <p:cNvSpPr txBox="1"/>
          <p:nvPr/>
        </p:nvSpPr>
        <p:spPr>
          <a:xfrm>
            <a:off x="726554" y="3310225"/>
            <a:ext cx="1928407" cy="2303451"/>
          </a:xfrm>
          <a:prstGeom prst="rect">
            <a:avLst/>
          </a:prstGeom>
          <a:noFill/>
          <a:ln>
            <a:noFill/>
          </a:ln>
        </p:spPr>
        <p:txBody>
          <a:bodyPr anchorCtr="1" anchor="ctr" bIns="0" lIns="0" spcFirstLastPara="1" rIns="0" wrap="square" tIns="0">
            <a:spAutoFit/>
          </a:bodyPr>
          <a:lstStyle/>
          <a:p>
            <a:pPr indent="0" lvl="0" marL="0" marR="0" rtl="0" algn="l">
              <a:lnSpc>
                <a:spcPct val="85000"/>
              </a:lnSpc>
              <a:spcBef>
                <a:spcPts val="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A-</a:t>
            </a:r>
            <a:r>
              <a:rPr b="0" i="0" lang="pt-BR" sz="1100" u="none" cap="none" strike="noStrike">
                <a:solidFill>
                  <a:srgbClr val="000000"/>
                </a:solidFill>
                <a:latin typeface="Calibri"/>
                <a:ea typeface="Calibri"/>
                <a:cs typeface="Calibri"/>
                <a:sym typeface="Calibri"/>
              </a:rPr>
              <a:t> </a:t>
            </a:r>
            <a:r>
              <a:rPr b="1" i="0" lang="pt-BR" sz="1100" u="none" cap="none" strike="noStrike">
                <a:solidFill>
                  <a:schemeClr val="dk1"/>
                </a:solidFill>
                <a:latin typeface="Calibri"/>
                <a:ea typeface="Calibri"/>
                <a:cs typeface="Calibri"/>
                <a:sym typeface="Calibri"/>
              </a:rPr>
              <a:t>HPN</a:t>
            </a:r>
            <a:r>
              <a:rPr b="0" i="0" lang="pt-BR" sz="1100" u="none" cap="none" strike="noStrike">
                <a:solidFill>
                  <a:schemeClr val="dk1"/>
                </a:solidFill>
                <a:latin typeface="Calibri"/>
                <a:ea typeface="Calibri"/>
                <a:cs typeface="Calibri"/>
                <a:sym typeface="Calibri"/>
              </a:rPr>
              <a:t> pode ocorrer </a:t>
            </a:r>
            <a:r>
              <a:rPr b="1" i="0" lang="pt-BR" sz="1100" u="none" cap="none" strike="noStrike">
                <a:solidFill>
                  <a:schemeClr val="dk1"/>
                </a:solidFill>
                <a:latin typeface="Calibri"/>
                <a:ea typeface="Calibri"/>
                <a:cs typeface="Calibri"/>
                <a:sym typeface="Calibri"/>
              </a:rPr>
              <a:t>concomitantemente à falência da medula óssea</a:t>
            </a:r>
            <a:r>
              <a:rPr b="0" i="0" lang="pt-BR" sz="1100" u="none" cap="none" strike="noStrike">
                <a:solidFill>
                  <a:schemeClr val="dk1"/>
                </a:solidFill>
                <a:latin typeface="Calibri"/>
                <a:ea typeface="Calibri"/>
                <a:cs typeface="Calibri"/>
                <a:sym typeface="Calibri"/>
              </a:rPr>
              <a:t>, incluindo Anemia </a:t>
            </a:r>
            <a:r>
              <a:rPr lang="pt-BR" sz="1100">
                <a:solidFill>
                  <a:schemeClr val="dk1"/>
                </a:solidFill>
                <a:latin typeface="Calibri"/>
                <a:ea typeface="Calibri"/>
                <a:cs typeface="Calibri"/>
                <a:sym typeface="Calibri"/>
              </a:rPr>
              <a:t>A</a:t>
            </a:r>
            <a:r>
              <a:rPr b="0" i="0" lang="pt-BR" sz="1100" u="none" cap="none" strike="noStrike">
                <a:solidFill>
                  <a:schemeClr val="dk1"/>
                </a:solidFill>
                <a:latin typeface="Calibri"/>
                <a:ea typeface="Calibri"/>
                <a:cs typeface="Calibri"/>
                <a:sym typeface="Calibri"/>
              </a:rPr>
              <a:t>plástica,  Sindrome Mielo </a:t>
            </a:r>
            <a:r>
              <a:rPr lang="pt-BR" sz="1100">
                <a:solidFill>
                  <a:schemeClr val="dk1"/>
                </a:solidFill>
                <a:latin typeface="Calibri"/>
                <a:ea typeface="Calibri"/>
                <a:cs typeface="Calibri"/>
                <a:sym typeface="Calibri"/>
              </a:rPr>
              <a:t>D</a:t>
            </a:r>
            <a:r>
              <a:rPr b="0" i="0" lang="pt-BR" sz="1100" u="none" cap="none" strike="noStrike">
                <a:solidFill>
                  <a:schemeClr val="dk1"/>
                </a:solidFill>
                <a:latin typeface="Calibri"/>
                <a:ea typeface="Calibri"/>
                <a:cs typeface="Calibri"/>
                <a:sym typeface="Calibri"/>
              </a:rPr>
              <a:t>isplásica hipocelular e citopenias</a:t>
            </a:r>
            <a:r>
              <a:rPr b="0" baseline="30000" i="0" lang="pt-BR" sz="1100" u="none" cap="none" strike="noStrike">
                <a:solidFill>
                  <a:schemeClr val="dk1"/>
                </a:solidFill>
                <a:latin typeface="Calibri"/>
                <a:ea typeface="Calibri"/>
                <a:cs typeface="Calibri"/>
                <a:sym typeface="Calibri"/>
              </a:rPr>
              <a:t>7</a:t>
            </a:r>
            <a:r>
              <a:rPr b="0" i="0" lang="pt-BR" sz="1100" u="none" cap="none" strike="noStrike">
                <a:solidFill>
                  <a:schemeClr val="dk1"/>
                </a:solidFill>
                <a:latin typeface="Calibri"/>
                <a:ea typeface="Calibri"/>
                <a:cs typeface="Calibri"/>
                <a:sym typeface="Calibri"/>
              </a:rPr>
              <a:t> </a:t>
            </a:r>
            <a:endParaRPr/>
          </a:p>
          <a:p>
            <a:pPr indent="0" lvl="0" marL="0" marR="0" rtl="0" algn="l">
              <a:lnSpc>
                <a:spcPct val="85000"/>
              </a:lnSpc>
              <a:spcBef>
                <a:spcPts val="0"/>
              </a:spcBef>
              <a:spcAft>
                <a:spcPts val="0"/>
              </a:spcAft>
              <a:buClr>
                <a:schemeClr val="dk1"/>
              </a:buClr>
              <a:buSzPts val="1100"/>
              <a:buFont typeface="Calibri"/>
              <a:buNone/>
            </a:pPr>
            <a:r>
              <a:t/>
            </a:r>
            <a:endParaRPr b="1" i="0" sz="1100" u="none" cap="none" strike="noStrike">
              <a:solidFill>
                <a:schemeClr val="dk1"/>
              </a:solidFill>
              <a:latin typeface="Calibri"/>
              <a:ea typeface="Calibri"/>
              <a:cs typeface="Calibri"/>
              <a:sym typeface="Calibri"/>
            </a:endParaRPr>
          </a:p>
          <a:p>
            <a:pPr indent="0" lvl="0" marL="0" marR="0" rtl="0" algn="l">
              <a:lnSpc>
                <a:spcPct val="85000"/>
              </a:lnSpc>
              <a:spcBef>
                <a:spcPts val="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B- </a:t>
            </a:r>
            <a:r>
              <a:rPr b="1" i="0" lang="pt-BR" sz="1100" u="none" cap="none" strike="noStrike">
                <a:solidFill>
                  <a:schemeClr val="dk1"/>
                </a:solidFill>
                <a:latin typeface="Calibri"/>
                <a:ea typeface="Calibri"/>
                <a:cs typeface="Calibri"/>
                <a:sym typeface="Calibri"/>
              </a:rPr>
              <a:t>Eritrócitos podem parecer hipocrômicos e microcíticos </a:t>
            </a:r>
            <a:r>
              <a:rPr b="0" i="0" lang="pt-BR" sz="1100" u="none" cap="none" strike="noStrike">
                <a:solidFill>
                  <a:schemeClr val="dk1"/>
                </a:solidFill>
                <a:latin typeface="Calibri"/>
                <a:ea typeface="Calibri"/>
                <a:cs typeface="Calibri"/>
                <a:sym typeface="Calibri"/>
              </a:rPr>
              <a:t>devido à deficiência de ferro resultante da hemoglobinúria</a:t>
            </a:r>
            <a:r>
              <a:rPr b="0" baseline="30000" i="0" lang="pt-BR" sz="1100" u="none" cap="none" strike="noStrike">
                <a:solidFill>
                  <a:schemeClr val="dk1"/>
                </a:solidFill>
                <a:latin typeface="Calibri"/>
                <a:ea typeface="Calibri"/>
                <a:cs typeface="Calibri"/>
                <a:sym typeface="Calibri"/>
              </a:rPr>
              <a:t>6</a:t>
            </a:r>
            <a:endParaRPr/>
          </a:p>
          <a:p>
            <a:pPr indent="0" lvl="0" marL="0" marR="0" rtl="0" algn="l">
              <a:lnSpc>
                <a:spcPct val="85000"/>
              </a:lnSpc>
              <a:spcBef>
                <a:spcPts val="0"/>
              </a:spcBef>
              <a:spcAft>
                <a:spcPts val="0"/>
              </a:spcAft>
              <a:buClr>
                <a:srgbClr val="000000"/>
              </a:buClr>
              <a:buSzPts val="1100"/>
              <a:buFont typeface="Calibri"/>
              <a:buNone/>
            </a:pPr>
            <a:r>
              <a:rPr b="0" i="0" lang="pt-BR" sz="1100" u="none" cap="none" strike="noStrike">
                <a:solidFill>
                  <a:srgbClr val="000000"/>
                </a:solidFill>
                <a:latin typeface="Calibri"/>
                <a:ea typeface="Calibri"/>
                <a:cs typeface="Calibri"/>
                <a:sym typeface="Calibri"/>
              </a:rPr>
              <a:t> </a:t>
            </a:r>
            <a:endParaRPr/>
          </a:p>
          <a:p>
            <a:pPr indent="0" lvl="0" marL="0" marR="0" rtl="0" algn="l">
              <a:lnSpc>
                <a:spcPct val="85000"/>
              </a:lnSpc>
              <a:spcBef>
                <a:spcPts val="0"/>
              </a:spcBef>
              <a:spcAft>
                <a:spcPts val="0"/>
              </a:spcAft>
              <a:buClr>
                <a:schemeClr val="lt2"/>
              </a:buClr>
              <a:buSzPts val="1100"/>
              <a:buFont typeface="Calibri"/>
              <a:buNone/>
            </a:pPr>
            <a:r>
              <a:rPr b="1" i="0" lang="pt-BR" sz="1100" u="none" cap="none" strike="noStrike">
                <a:solidFill>
                  <a:schemeClr val="lt2"/>
                </a:solidFill>
                <a:latin typeface="Calibri"/>
                <a:ea typeface="Calibri"/>
                <a:cs typeface="Calibri"/>
                <a:sym typeface="Calibri"/>
              </a:rPr>
              <a:t>C-</a:t>
            </a:r>
            <a:r>
              <a:rPr b="0" i="0" lang="pt-BR" sz="1100" u="none" cap="none" strike="noStrike">
                <a:solidFill>
                  <a:srgbClr val="000000"/>
                </a:solidFill>
                <a:latin typeface="Calibri"/>
                <a:ea typeface="Calibri"/>
                <a:cs typeface="Calibri"/>
                <a:sym typeface="Calibri"/>
              </a:rPr>
              <a:t> </a:t>
            </a:r>
            <a:r>
              <a:rPr b="0" i="0" lang="pt-BR" sz="1100" u="none" cap="none" strike="noStrike">
                <a:solidFill>
                  <a:schemeClr val="dk1"/>
                </a:solidFill>
                <a:latin typeface="Calibri"/>
                <a:ea typeface="Calibri"/>
                <a:cs typeface="Calibri"/>
                <a:sym typeface="Calibri"/>
              </a:rPr>
              <a:t>A </a:t>
            </a:r>
            <a:r>
              <a:rPr b="1" i="0" lang="pt-BR" sz="1100" u="none" cap="none" strike="noStrike">
                <a:solidFill>
                  <a:schemeClr val="dk1"/>
                </a:solidFill>
                <a:latin typeface="Calibri"/>
                <a:ea typeface="Calibri"/>
                <a:cs typeface="Calibri"/>
                <a:sym typeface="Calibri"/>
              </a:rPr>
              <a:t>contagem de reticulócitos pode ser normal ou diminuída </a:t>
            </a:r>
            <a:r>
              <a:rPr b="0" i="0" lang="pt-BR" sz="1100" u="none" cap="none" strike="noStrike">
                <a:solidFill>
                  <a:schemeClr val="dk1"/>
                </a:solidFill>
                <a:latin typeface="Calibri"/>
                <a:ea typeface="Calibri"/>
                <a:cs typeface="Calibri"/>
                <a:sym typeface="Calibri"/>
              </a:rPr>
              <a:t>em pacientes com falência medular concomitante</a:t>
            </a:r>
            <a:r>
              <a:rPr b="0" baseline="30000" i="0" lang="pt-BR" sz="1100" u="none" cap="none" strike="noStrike">
                <a:solidFill>
                  <a:schemeClr val="dk1"/>
                </a:solidFill>
                <a:latin typeface="Calibri"/>
                <a:ea typeface="Calibri"/>
                <a:cs typeface="Calibri"/>
                <a:sym typeface="Calibri"/>
              </a:rPr>
              <a:t>6</a:t>
            </a:r>
            <a:endParaRPr/>
          </a:p>
        </p:txBody>
      </p:sp>
      <p:grpSp>
        <p:nvGrpSpPr>
          <p:cNvPr id="2632" name="Google Shape;2632;p53"/>
          <p:cNvGrpSpPr/>
          <p:nvPr/>
        </p:nvGrpSpPr>
        <p:grpSpPr>
          <a:xfrm>
            <a:off x="3037507" y="1599285"/>
            <a:ext cx="8805913" cy="4211047"/>
            <a:chOff x="3037507" y="1599285"/>
            <a:chExt cx="8805913" cy="4211047"/>
          </a:xfrm>
        </p:grpSpPr>
        <p:sp>
          <p:nvSpPr>
            <p:cNvPr id="2633" name="Google Shape;2633;p53"/>
            <p:cNvSpPr/>
            <p:nvPr/>
          </p:nvSpPr>
          <p:spPr>
            <a:xfrm>
              <a:off x="6104649" y="2952958"/>
              <a:ext cx="2811724" cy="419922"/>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634" name="Google Shape;2634;p53"/>
            <p:cNvSpPr txBox="1"/>
            <p:nvPr/>
          </p:nvSpPr>
          <p:spPr>
            <a:xfrm>
              <a:off x="6499359" y="3082706"/>
              <a:ext cx="1986405" cy="258532"/>
            </a:xfrm>
            <a:prstGeom prst="rect">
              <a:avLst/>
            </a:prstGeom>
            <a:noFill/>
            <a:ln>
              <a:noFill/>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baseline="30000" lang="pt-BR" sz="1400">
                  <a:solidFill>
                    <a:schemeClr val="dk2"/>
                  </a:solidFill>
                  <a:latin typeface="Calibri"/>
                  <a:ea typeface="Calibri"/>
                  <a:cs typeface="Calibri"/>
                  <a:sym typeface="Calibri"/>
                </a:rPr>
                <a:t>Morfologia eritrocitária </a:t>
              </a:r>
              <a:br>
                <a:rPr baseline="30000" lang="pt-BR" sz="1400">
                  <a:solidFill>
                    <a:schemeClr val="dk2"/>
                  </a:solidFill>
                  <a:latin typeface="Calibri"/>
                  <a:ea typeface="Calibri"/>
                  <a:cs typeface="Calibri"/>
                  <a:sym typeface="Calibri"/>
                </a:rPr>
              </a:br>
              <a:r>
                <a:rPr baseline="30000" lang="pt-BR" sz="1400">
                  <a:solidFill>
                    <a:schemeClr val="dk2"/>
                  </a:solidFill>
                  <a:latin typeface="Calibri"/>
                  <a:ea typeface="Calibri"/>
                  <a:cs typeface="Calibri"/>
                  <a:sym typeface="Calibri"/>
                </a:rPr>
                <a:t>(esfregaço de sangue)</a:t>
              </a:r>
              <a:endParaRPr/>
            </a:p>
          </p:txBody>
        </p:sp>
        <p:sp>
          <p:nvSpPr>
            <p:cNvPr id="2635" name="Google Shape;2635;p53"/>
            <p:cNvSpPr/>
            <p:nvPr/>
          </p:nvSpPr>
          <p:spPr>
            <a:xfrm>
              <a:off x="6104649" y="3626424"/>
              <a:ext cx="2811724" cy="426118"/>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636" name="Google Shape;2636;p53"/>
            <p:cNvSpPr/>
            <p:nvPr/>
          </p:nvSpPr>
          <p:spPr>
            <a:xfrm>
              <a:off x="9124647" y="3626424"/>
              <a:ext cx="2518073" cy="426118"/>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637" name="Google Shape;2637;p53"/>
            <p:cNvSpPr/>
            <p:nvPr/>
          </p:nvSpPr>
          <p:spPr>
            <a:xfrm>
              <a:off x="3172416" y="3626424"/>
              <a:ext cx="2791654" cy="426118"/>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638" name="Google Shape;2638;p53"/>
            <p:cNvSpPr/>
            <p:nvPr/>
          </p:nvSpPr>
          <p:spPr>
            <a:xfrm>
              <a:off x="6104649" y="2272414"/>
              <a:ext cx="2811724" cy="426118"/>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639" name="Google Shape;2639;p53"/>
            <p:cNvSpPr/>
            <p:nvPr/>
          </p:nvSpPr>
          <p:spPr>
            <a:xfrm>
              <a:off x="9124646" y="2272414"/>
              <a:ext cx="2518074" cy="426118"/>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640" name="Google Shape;2640;p53"/>
            <p:cNvSpPr/>
            <p:nvPr/>
          </p:nvSpPr>
          <p:spPr>
            <a:xfrm>
              <a:off x="3167402" y="2272414"/>
              <a:ext cx="2540434" cy="426118"/>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641" name="Google Shape;2641;p53"/>
            <p:cNvSpPr/>
            <p:nvPr/>
          </p:nvSpPr>
          <p:spPr>
            <a:xfrm>
              <a:off x="9124646" y="4332478"/>
              <a:ext cx="2518071" cy="426118"/>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642" name="Google Shape;2642;p53"/>
            <p:cNvSpPr/>
            <p:nvPr/>
          </p:nvSpPr>
          <p:spPr>
            <a:xfrm>
              <a:off x="9124646" y="5582768"/>
              <a:ext cx="756584" cy="190061"/>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643" name="Google Shape;2643;p53"/>
            <p:cNvSpPr/>
            <p:nvPr/>
          </p:nvSpPr>
          <p:spPr>
            <a:xfrm>
              <a:off x="10981829" y="5567528"/>
              <a:ext cx="654259" cy="190061"/>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sp>
          <p:nvSpPr>
            <p:cNvPr id="2644" name="Google Shape;2644;p53"/>
            <p:cNvSpPr/>
            <p:nvPr/>
          </p:nvSpPr>
          <p:spPr>
            <a:xfrm>
              <a:off x="3172416" y="4332478"/>
              <a:ext cx="2781941" cy="426117"/>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aseline="30000" sz="1400">
                <a:solidFill>
                  <a:schemeClr val="lt1"/>
                </a:solidFill>
                <a:latin typeface="Calibri"/>
                <a:ea typeface="Calibri"/>
                <a:cs typeface="Calibri"/>
                <a:sym typeface="Calibri"/>
              </a:endParaRPr>
            </a:p>
          </p:txBody>
        </p:sp>
        <p:cxnSp>
          <p:nvCxnSpPr>
            <p:cNvPr id="2645" name="Google Shape;2645;p53"/>
            <p:cNvCxnSpPr/>
            <p:nvPr/>
          </p:nvCxnSpPr>
          <p:spPr>
            <a:xfrm>
              <a:off x="7488114" y="2730500"/>
              <a:ext cx="0" cy="196560"/>
            </a:xfrm>
            <a:prstGeom prst="straightConnector1">
              <a:avLst/>
            </a:prstGeom>
            <a:noFill/>
            <a:ln cap="rnd" cmpd="sng" w="12700">
              <a:solidFill>
                <a:srgbClr val="A5A5A5"/>
              </a:solidFill>
              <a:prstDash val="solid"/>
              <a:round/>
              <a:headEnd len="sm" w="sm" type="none"/>
              <a:tailEnd len="sm" w="sm" type="stealth"/>
            </a:ln>
          </p:spPr>
        </p:cxnSp>
        <p:sp>
          <p:nvSpPr>
            <p:cNvPr id="2646" name="Google Shape;2646;p53"/>
            <p:cNvSpPr txBox="1"/>
            <p:nvPr/>
          </p:nvSpPr>
          <p:spPr>
            <a:xfrm>
              <a:off x="6612028" y="3776337"/>
              <a:ext cx="1796966" cy="145168"/>
            </a:xfrm>
            <a:prstGeom prst="rect">
              <a:avLst/>
            </a:prstGeom>
            <a:no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Anormalidades não específicas</a:t>
              </a:r>
              <a:r>
                <a:rPr b="0" baseline="30000" i="0" lang="pt-BR" sz="1050" u="none" cap="none" strike="noStrike">
                  <a:solidFill>
                    <a:schemeClr val="dk2"/>
                  </a:solidFill>
                  <a:latin typeface="Calibri"/>
                  <a:ea typeface="Calibri"/>
                  <a:cs typeface="Calibri"/>
                  <a:sym typeface="Calibri"/>
                </a:rPr>
                <a:t>c</a:t>
              </a:r>
              <a:endParaRPr b="0" baseline="30000" i="0" sz="1050" u="none" cap="none" strike="noStrike">
                <a:solidFill>
                  <a:schemeClr val="dk2"/>
                </a:solidFill>
                <a:latin typeface="Calibri"/>
                <a:ea typeface="Calibri"/>
                <a:cs typeface="Calibri"/>
                <a:sym typeface="Calibri"/>
              </a:endParaRPr>
            </a:p>
          </p:txBody>
        </p:sp>
        <p:sp>
          <p:nvSpPr>
            <p:cNvPr id="2647" name="Google Shape;2647;p53"/>
            <p:cNvSpPr txBox="1"/>
            <p:nvPr/>
          </p:nvSpPr>
          <p:spPr>
            <a:xfrm>
              <a:off x="9134927" y="3776094"/>
              <a:ext cx="2689243" cy="143886"/>
            </a:xfrm>
            <a:prstGeom prst="rect">
              <a:avLst/>
            </a:prstGeom>
            <a:no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Esquistócitos</a:t>
              </a:r>
              <a:endParaRPr b="0" i="0" sz="1100" u="none" cap="none" strike="noStrike">
                <a:solidFill>
                  <a:schemeClr val="dk2"/>
                </a:solidFill>
                <a:latin typeface="Calibri"/>
                <a:ea typeface="Calibri"/>
                <a:cs typeface="Calibri"/>
                <a:sym typeface="Calibri"/>
              </a:endParaRPr>
            </a:p>
          </p:txBody>
        </p:sp>
        <p:sp>
          <p:nvSpPr>
            <p:cNvPr id="2648" name="Google Shape;2648;p53"/>
            <p:cNvSpPr txBox="1"/>
            <p:nvPr/>
          </p:nvSpPr>
          <p:spPr>
            <a:xfrm>
              <a:off x="3037507" y="3695609"/>
              <a:ext cx="3067965" cy="287771"/>
            </a:xfrm>
            <a:prstGeom prst="rect">
              <a:avLst/>
            </a:prstGeom>
            <a:no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Anormalidades </a:t>
              </a:r>
              <a:r>
                <a:rPr b="0" i="0" lang="pt-BR" sz="1050" u="none" cap="none" strike="noStrike">
                  <a:solidFill>
                    <a:schemeClr val="dk2"/>
                  </a:solidFill>
                  <a:latin typeface="Calibri"/>
                  <a:ea typeface="Calibri"/>
                  <a:cs typeface="Calibri"/>
                  <a:sym typeface="Calibri"/>
                </a:rPr>
                <a:t>específicas</a:t>
              </a:r>
              <a:r>
                <a:rPr b="0" i="0" lang="pt-BR" sz="1100" u="none" cap="none" strike="noStrike">
                  <a:solidFill>
                    <a:schemeClr val="dk2"/>
                  </a:solidFill>
                  <a:latin typeface="Calibri"/>
                  <a:ea typeface="Calibri"/>
                  <a:cs typeface="Calibri"/>
                  <a:sym typeface="Calibri"/>
                </a:rPr>
                <a:t>. </a:t>
              </a:r>
              <a:endParaRPr/>
            </a:p>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Ex: Esferócitos, eliptócitos, células falciformes</a:t>
              </a:r>
              <a:endParaRPr/>
            </a:p>
          </p:txBody>
        </p:sp>
        <p:sp>
          <p:nvSpPr>
            <p:cNvPr id="2649" name="Google Shape;2649;p53"/>
            <p:cNvSpPr txBox="1"/>
            <p:nvPr/>
          </p:nvSpPr>
          <p:spPr>
            <a:xfrm>
              <a:off x="6603795" y="2349728"/>
              <a:ext cx="1760097" cy="289053"/>
            </a:xfrm>
            <a:prstGeom prst="rect">
              <a:avLst/>
            </a:prstGeom>
            <a:no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Teste de Coombs</a:t>
              </a:r>
              <a:endParaRPr/>
            </a:p>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(Teste de antiglobulina direto )</a:t>
              </a:r>
              <a:endParaRPr/>
            </a:p>
          </p:txBody>
        </p:sp>
        <p:sp>
          <p:nvSpPr>
            <p:cNvPr id="2650" name="Google Shape;2650;p53"/>
            <p:cNvSpPr txBox="1"/>
            <p:nvPr/>
          </p:nvSpPr>
          <p:spPr>
            <a:xfrm>
              <a:off x="9071311" y="2334036"/>
              <a:ext cx="2689243" cy="287771"/>
            </a:xfrm>
            <a:prstGeom prst="rect">
              <a:avLst/>
            </a:prstGeom>
            <a:no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Considere a perda de sangue ou a </a:t>
              </a:r>
              <a:br>
                <a:rPr b="0" i="0" lang="pt-BR" sz="1100" u="none" cap="none" strike="noStrike">
                  <a:solidFill>
                    <a:schemeClr val="dk2"/>
                  </a:solidFill>
                  <a:latin typeface="Calibri"/>
                  <a:ea typeface="Calibri"/>
                  <a:cs typeface="Calibri"/>
                  <a:sym typeface="Calibri"/>
                </a:rPr>
              </a:br>
              <a:r>
                <a:rPr b="0" i="0" lang="pt-BR" sz="1100" u="none" cap="none" strike="noStrike">
                  <a:solidFill>
                    <a:schemeClr val="dk2"/>
                  </a:solidFill>
                  <a:latin typeface="Calibri"/>
                  <a:ea typeface="Calibri"/>
                  <a:cs typeface="Calibri"/>
                  <a:sym typeface="Calibri"/>
                </a:rPr>
                <a:t>produção de eritrócitos prejudicada</a:t>
              </a:r>
              <a:r>
                <a:rPr b="0" baseline="30000" i="0" lang="pt-BR" sz="1100" u="none" cap="none" strike="noStrike">
                  <a:solidFill>
                    <a:schemeClr val="dk2"/>
                  </a:solidFill>
                  <a:latin typeface="Calibri"/>
                  <a:ea typeface="Calibri"/>
                  <a:cs typeface="Calibri"/>
                  <a:sym typeface="Calibri"/>
                </a:rPr>
                <a:t>B</a:t>
              </a:r>
              <a:endParaRPr b="0" baseline="30000" i="0" sz="1100" u="none" cap="none" strike="noStrike">
                <a:solidFill>
                  <a:schemeClr val="dk2"/>
                </a:solidFill>
                <a:latin typeface="Calibri"/>
                <a:ea typeface="Calibri"/>
                <a:cs typeface="Calibri"/>
                <a:sym typeface="Calibri"/>
              </a:endParaRPr>
            </a:p>
          </p:txBody>
        </p:sp>
        <p:sp>
          <p:nvSpPr>
            <p:cNvPr id="2651" name="Google Shape;2651;p53"/>
            <p:cNvSpPr txBox="1"/>
            <p:nvPr/>
          </p:nvSpPr>
          <p:spPr>
            <a:xfrm>
              <a:off x="3541222" y="2410513"/>
              <a:ext cx="1822785" cy="145168"/>
            </a:xfrm>
            <a:prstGeom prst="rect">
              <a:avLst/>
            </a:prstGeom>
            <a:no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Anemia hemolítica autoimune</a:t>
              </a:r>
              <a:endParaRPr b="0" i="0" sz="1100" u="none" cap="none" strike="noStrike">
                <a:solidFill>
                  <a:schemeClr val="dk2"/>
                </a:solidFill>
                <a:latin typeface="Calibri"/>
                <a:ea typeface="Calibri"/>
                <a:cs typeface="Calibri"/>
                <a:sym typeface="Calibri"/>
              </a:endParaRPr>
            </a:p>
          </p:txBody>
        </p:sp>
        <p:cxnSp>
          <p:nvCxnSpPr>
            <p:cNvPr id="2652" name="Google Shape;2652;p53"/>
            <p:cNvCxnSpPr/>
            <p:nvPr/>
          </p:nvCxnSpPr>
          <p:spPr>
            <a:xfrm>
              <a:off x="5921845" y="2338357"/>
              <a:ext cx="0" cy="350816"/>
            </a:xfrm>
            <a:prstGeom prst="straightConnector1">
              <a:avLst/>
            </a:prstGeom>
            <a:noFill/>
            <a:ln cap="rnd" cmpd="sng" w="12700">
              <a:solidFill>
                <a:srgbClr val="A5A5A5"/>
              </a:solidFill>
              <a:prstDash val="solid"/>
              <a:round/>
              <a:headEnd len="sm" w="sm" type="none"/>
              <a:tailEnd len="sm" w="sm" type="stealth"/>
            </a:ln>
          </p:spPr>
        </p:cxnSp>
        <p:sp>
          <p:nvSpPr>
            <p:cNvPr id="2653" name="Google Shape;2653;p53"/>
            <p:cNvSpPr txBox="1"/>
            <p:nvPr/>
          </p:nvSpPr>
          <p:spPr>
            <a:xfrm>
              <a:off x="5847963" y="2320906"/>
              <a:ext cx="179217" cy="145168"/>
            </a:xfrm>
            <a:prstGeom prst="rect">
              <a:avLst/>
            </a:prstGeom>
            <a:solidFill>
              <a:srgbClr val="0071CA"/>
            </a:solid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a:t>
              </a:r>
              <a:endParaRPr/>
            </a:p>
          </p:txBody>
        </p:sp>
        <p:sp>
          <p:nvSpPr>
            <p:cNvPr id="2654" name="Google Shape;2654;p53"/>
            <p:cNvSpPr txBox="1"/>
            <p:nvPr/>
          </p:nvSpPr>
          <p:spPr>
            <a:xfrm>
              <a:off x="7083813" y="2055231"/>
              <a:ext cx="285791" cy="143886"/>
            </a:xfrm>
            <a:prstGeom prst="rect">
              <a:avLst/>
            </a:prstGeom>
            <a:solidFill>
              <a:schemeClr val="dk2"/>
            </a:solid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lt1"/>
                </a:buClr>
                <a:buSzPts val="1100"/>
                <a:buFont typeface="Calibri"/>
                <a:buNone/>
              </a:pPr>
              <a:r>
                <a:rPr b="0" i="0" lang="pt-BR" sz="1100" u="none" cap="none" strike="noStrike">
                  <a:solidFill>
                    <a:schemeClr val="lt1"/>
                  </a:solidFill>
                  <a:latin typeface="Calibri"/>
                  <a:ea typeface="Calibri"/>
                  <a:cs typeface="Calibri"/>
                  <a:sym typeface="Calibri"/>
                </a:rPr>
                <a:t>Sim</a:t>
              </a:r>
              <a:endParaRPr/>
            </a:p>
          </p:txBody>
        </p:sp>
        <p:sp>
          <p:nvSpPr>
            <p:cNvPr id="2655" name="Google Shape;2655;p53"/>
            <p:cNvSpPr/>
            <p:nvPr/>
          </p:nvSpPr>
          <p:spPr>
            <a:xfrm>
              <a:off x="6102333" y="4332478"/>
              <a:ext cx="2814040" cy="4353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100">
                <a:solidFill>
                  <a:srgbClr val="FFFFFF"/>
                </a:solidFill>
                <a:latin typeface="Calibri"/>
                <a:ea typeface="Calibri"/>
                <a:cs typeface="Calibri"/>
                <a:sym typeface="Calibri"/>
              </a:endParaRPr>
            </a:p>
          </p:txBody>
        </p:sp>
        <p:sp>
          <p:nvSpPr>
            <p:cNvPr id="2656" name="Google Shape;2656;p53"/>
            <p:cNvSpPr txBox="1"/>
            <p:nvPr/>
          </p:nvSpPr>
          <p:spPr>
            <a:xfrm>
              <a:off x="3525603" y="4399970"/>
              <a:ext cx="2090372" cy="287771"/>
            </a:xfrm>
            <a:prstGeom prst="rect">
              <a:avLst/>
            </a:prstGeom>
            <a:no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Avaliar as causas de acordo com a morfologia observada</a:t>
              </a:r>
              <a:endParaRPr/>
            </a:p>
          </p:txBody>
        </p:sp>
        <p:sp>
          <p:nvSpPr>
            <p:cNvPr id="2657" name="Google Shape;2657;p53"/>
            <p:cNvSpPr txBox="1"/>
            <p:nvPr/>
          </p:nvSpPr>
          <p:spPr>
            <a:xfrm>
              <a:off x="10030315" y="4076206"/>
              <a:ext cx="1528762" cy="236475"/>
            </a:xfrm>
            <a:prstGeom prst="rect">
              <a:avLst/>
            </a:prstGeom>
            <a:noFill/>
            <a:ln>
              <a:noFill/>
            </a:ln>
          </p:spPr>
          <p:txBody>
            <a:bodyPr anchorCtr="1" anchor="ctr" bIns="0" lIns="0" spcFirstLastPara="1" rIns="0" wrap="square" tIns="0">
              <a:spAutoFit/>
            </a:bodyPr>
            <a:lstStyle/>
            <a:p>
              <a:pPr indent="0" lvl="0" marL="0" marR="0" rtl="0" algn="l">
                <a:lnSpc>
                  <a:spcPct val="85000"/>
                </a:lnSpc>
                <a:spcBef>
                  <a:spcPts val="0"/>
                </a:spcBef>
                <a:spcAft>
                  <a:spcPts val="0"/>
                </a:spcAft>
                <a:buClr>
                  <a:schemeClr val="dk2"/>
                </a:buClr>
                <a:buSzPts val="900"/>
                <a:buFont typeface="Calibri"/>
                <a:buNone/>
              </a:pPr>
              <a:r>
                <a:rPr b="0" i="0" lang="pt-BR" sz="900" u="none" cap="none" strike="noStrike">
                  <a:solidFill>
                    <a:schemeClr val="dk2"/>
                  </a:solidFill>
                  <a:latin typeface="Calibri"/>
                  <a:ea typeface="Calibri"/>
                  <a:cs typeface="Calibri"/>
                  <a:sym typeface="Calibri"/>
                </a:rPr>
                <a:t>Considerar válvulas metálicas, CIVD e estenose aórtica </a:t>
              </a:r>
              <a:endParaRPr/>
            </a:p>
          </p:txBody>
        </p:sp>
        <p:cxnSp>
          <p:nvCxnSpPr>
            <p:cNvPr id="2658" name="Google Shape;2658;p53"/>
            <p:cNvCxnSpPr/>
            <p:nvPr/>
          </p:nvCxnSpPr>
          <p:spPr>
            <a:xfrm>
              <a:off x="9444066" y="4155974"/>
              <a:ext cx="579409" cy="0"/>
            </a:xfrm>
            <a:prstGeom prst="straightConnector1">
              <a:avLst/>
            </a:prstGeom>
            <a:noFill/>
            <a:ln cap="rnd" cmpd="sng" w="12700">
              <a:solidFill>
                <a:srgbClr val="A5A5A5"/>
              </a:solidFill>
              <a:prstDash val="solid"/>
              <a:round/>
              <a:headEnd len="sm" w="sm" type="none"/>
              <a:tailEnd len="sm" w="sm" type="stealth"/>
            </a:ln>
          </p:spPr>
        </p:cxnSp>
        <p:sp>
          <p:nvSpPr>
            <p:cNvPr id="2659" name="Google Shape;2659;p53"/>
            <p:cNvSpPr txBox="1"/>
            <p:nvPr/>
          </p:nvSpPr>
          <p:spPr>
            <a:xfrm>
              <a:off x="9154177" y="4420256"/>
              <a:ext cx="2689243" cy="287771"/>
            </a:xfrm>
            <a:prstGeom prst="rect">
              <a:avLst/>
            </a:prstGeom>
            <a:no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Confirmação e </a:t>
              </a:r>
              <a:br>
                <a:rPr b="0" i="0" lang="pt-BR" sz="1100" u="none" cap="none" strike="noStrike">
                  <a:solidFill>
                    <a:schemeClr val="dk2"/>
                  </a:solidFill>
                  <a:latin typeface="Calibri"/>
                  <a:ea typeface="Calibri"/>
                  <a:cs typeface="Calibri"/>
                  <a:sym typeface="Calibri"/>
                </a:rPr>
              </a:br>
              <a:r>
                <a:rPr b="0" i="0" lang="pt-BR" sz="1100" u="none" cap="none" strike="noStrike">
                  <a:solidFill>
                    <a:schemeClr val="dk2"/>
                  </a:solidFill>
                  <a:latin typeface="Calibri"/>
                  <a:ea typeface="Calibri"/>
                  <a:cs typeface="Calibri"/>
                  <a:sym typeface="Calibri"/>
                </a:rPr>
                <a:t>diagnóstico diferencial da MAT</a:t>
              </a:r>
              <a:endParaRPr/>
            </a:p>
          </p:txBody>
        </p:sp>
        <p:sp>
          <p:nvSpPr>
            <p:cNvPr id="2660" name="Google Shape;2660;p53"/>
            <p:cNvSpPr/>
            <p:nvPr/>
          </p:nvSpPr>
          <p:spPr>
            <a:xfrm>
              <a:off x="6102333" y="5440680"/>
              <a:ext cx="2814040" cy="354402"/>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rPr lang="pt-BR" sz="1800">
                  <a:solidFill>
                    <a:srgbClr val="FFFFFF"/>
                  </a:solidFill>
                  <a:latin typeface="Calibri"/>
                  <a:ea typeface="Calibri"/>
                  <a:cs typeface="Calibri"/>
                  <a:sym typeface="Calibri"/>
                </a:rPr>
                <a:t>HPN</a:t>
              </a:r>
              <a:endParaRPr/>
            </a:p>
          </p:txBody>
        </p:sp>
        <p:sp>
          <p:nvSpPr>
            <p:cNvPr id="2661" name="Google Shape;2661;p53"/>
            <p:cNvSpPr txBox="1"/>
            <p:nvPr/>
          </p:nvSpPr>
          <p:spPr>
            <a:xfrm>
              <a:off x="9181830" y="5625710"/>
              <a:ext cx="640557" cy="143886"/>
            </a:xfrm>
            <a:prstGeom prst="rect">
              <a:avLst/>
            </a:prstGeom>
            <a:no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TTP</a:t>
              </a:r>
              <a:endParaRPr/>
            </a:p>
          </p:txBody>
        </p:sp>
        <p:sp>
          <p:nvSpPr>
            <p:cNvPr id="2662" name="Google Shape;2662;p53"/>
            <p:cNvSpPr txBox="1"/>
            <p:nvPr/>
          </p:nvSpPr>
          <p:spPr>
            <a:xfrm>
              <a:off x="10914656" y="5602850"/>
              <a:ext cx="803479" cy="143886"/>
            </a:xfrm>
            <a:prstGeom prst="rect">
              <a:avLst/>
            </a:prstGeom>
            <a:no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dk2"/>
                </a:buClr>
                <a:buSzPts val="1100"/>
                <a:buFont typeface="Calibri"/>
                <a:buNone/>
              </a:pPr>
              <a:r>
                <a:rPr b="0" i="0" lang="pt-BR" sz="1100" u="none" cap="none" strike="noStrike">
                  <a:solidFill>
                    <a:schemeClr val="dk2"/>
                  </a:solidFill>
                  <a:latin typeface="Calibri"/>
                  <a:ea typeface="Calibri"/>
                  <a:cs typeface="Calibri"/>
                  <a:sym typeface="Calibri"/>
                </a:rPr>
                <a:t>STEC-HUS</a:t>
              </a:r>
              <a:endParaRPr/>
            </a:p>
          </p:txBody>
        </p:sp>
        <p:sp>
          <p:nvSpPr>
            <p:cNvPr id="2663" name="Google Shape;2663;p53"/>
            <p:cNvSpPr/>
            <p:nvPr/>
          </p:nvSpPr>
          <p:spPr>
            <a:xfrm>
              <a:off x="10035002" y="5577913"/>
              <a:ext cx="775638" cy="193274"/>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b="1" sz="740">
                <a:solidFill>
                  <a:srgbClr val="FFFFFF"/>
                </a:solidFill>
                <a:latin typeface="Calibri"/>
                <a:ea typeface="Calibri"/>
                <a:cs typeface="Calibri"/>
                <a:sym typeface="Calibri"/>
              </a:endParaRPr>
            </a:p>
          </p:txBody>
        </p:sp>
        <p:cxnSp>
          <p:nvCxnSpPr>
            <p:cNvPr id="2664" name="Google Shape;2664;p53"/>
            <p:cNvCxnSpPr/>
            <p:nvPr/>
          </p:nvCxnSpPr>
          <p:spPr>
            <a:xfrm>
              <a:off x="11062122" y="4801588"/>
              <a:ext cx="0" cy="761383"/>
            </a:xfrm>
            <a:prstGeom prst="straightConnector1">
              <a:avLst/>
            </a:prstGeom>
            <a:noFill/>
            <a:ln cap="rnd" cmpd="sng" w="12700">
              <a:solidFill>
                <a:srgbClr val="A5A5A5"/>
              </a:solidFill>
              <a:prstDash val="solid"/>
              <a:round/>
              <a:headEnd len="sm" w="sm" type="none"/>
              <a:tailEnd len="sm" w="sm" type="stealth"/>
            </a:ln>
          </p:spPr>
        </p:cxnSp>
        <p:cxnSp>
          <p:nvCxnSpPr>
            <p:cNvPr id="2665" name="Google Shape;2665;p53"/>
            <p:cNvCxnSpPr/>
            <p:nvPr/>
          </p:nvCxnSpPr>
          <p:spPr>
            <a:xfrm>
              <a:off x="9953071" y="4801588"/>
              <a:ext cx="0" cy="630762"/>
            </a:xfrm>
            <a:prstGeom prst="straightConnector1">
              <a:avLst/>
            </a:prstGeom>
            <a:noFill/>
            <a:ln cap="rnd" cmpd="sng" w="12700">
              <a:solidFill>
                <a:srgbClr val="A5A5A5"/>
              </a:solidFill>
              <a:prstDash val="solid"/>
              <a:round/>
              <a:headEnd len="sm" w="sm" type="none"/>
              <a:tailEnd len="sm" w="sm" type="none"/>
            </a:ln>
          </p:spPr>
        </p:cxnSp>
        <p:sp>
          <p:nvSpPr>
            <p:cNvPr id="2666" name="Google Shape;2666;p53"/>
            <p:cNvSpPr txBox="1"/>
            <p:nvPr/>
          </p:nvSpPr>
          <p:spPr>
            <a:xfrm>
              <a:off x="9373720" y="4979340"/>
              <a:ext cx="1299509" cy="118750"/>
            </a:xfrm>
            <a:prstGeom prst="rect">
              <a:avLst/>
            </a:prstGeom>
            <a:noFill/>
            <a:ln>
              <a:noFill/>
            </a:ln>
          </p:spPr>
          <p:txBody>
            <a:bodyPr anchorCtr="1" anchor="ctr" bIns="0" lIns="0" spcFirstLastPara="1" rIns="0" wrap="square" tIns="0">
              <a:spAutoFit/>
            </a:bodyPr>
            <a:lstStyle/>
            <a:p>
              <a:pPr indent="0" lvl="0" marL="0" marR="0" rtl="0" algn="r">
                <a:lnSpc>
                  <a:spcPct val="85000"/>
                </a:lnSpc>
                <a:spcBef>
                  <a:spcPts val="0"/>
                </a:spcBef>
                <a:spcAft>
                  <a:spcPts val="0"/>
                </a:spcAft>
                <a:buClr>
                  <a:schemeClr val="dk2"/>
                </a:buClr>
                <a:buSzPts val="900"/>
                <a:buFont typeface="Calibri"/>
                <a:buNone/>
              </a:pPr>
              <a:r>
                <a:rPr b="0" i="0" lang="pt-BR" sz="900" u="none" cap="none" strike="noStrike">
                  <a:solidFill>
                    <a:schemeClr val="dk2"/>
                  </a:solidFill>
                  <a:latin typeface="Calibri"/>
                  <a:ea typeface="Calibri"/>
                  <a:cs typeface="Calibri"/>
                  <a:sym typeface="Calibri"/>
                </a:rPr>
                <a:t>Atividade   ADAMTS13y</a:t>
              </a:r>
              <a:endParaRPr/>
            </a:p>
          </p:txBody>
        </p:sp>
        <p:sp>
          <p:nvSpPr>
            <p:cNvPr id="2667" name="Google Shape;2667;p53"/>
            <p:cNvSpPr txBox="1"/>
            <p:nvPr/>
          </p:nvSpPr>
          <p:spPr>
            <a:xfrm>
              <a:off x="10989770" y="4952062"/>
              <a:ext cx="803480" cy="236475"/>
            </a:xfrm>
            <a:prstGeom prst="rect">
              <a:avLst/>
            </a:prstGeom>
            <a:noFill/>
            <a:ln>
              <a:noFill/>
            </a:ln>
          </p:spPr>
          <p:txBody>
            <a:bodyPr anchorCtr="1" anchor="ctr" bIns="0" lIns="0" spcFirstLastPara="1" rIns="0" wrap="square" tIns="0">
              <a:spAutoFit/>
            </a:bodyPr>
            <a:lstStyle/>
            <a:p>
              <a:pPr indent="0" lvl="0" marL="0" marR="0" rtl="0" algn="l">
                <a:lnSpc>
                  <a:spcPct val="85000"/>
                </a:lnSpc>
                <a:spcBef>
                  <a:spcPts val="0"/>
                </a:spcBef>
                <a:spcAft>
                  <a:spcPts val="0"/>
                </a:spcAft>
                <a:buClr>
                  <a:schemeClr val="dk2"/>
                </a:buClr>
                <a:buSzPts val="900"/>
                <a:buFont typeface="Calibri"/>
                <a:buNone/>
              </a:pPr>
              <a:r>
                <a:rPr b="0" i="0" lang="pt-BR" sz="900" u="none" cap="none" strike="noStrike">
                  <a:solidFill>
                    <a:schemeClr val="dk2"/>
                  </a:solidFill>
                  <a:latin typeface="Calibri"/>
                  <a:ea typeface="Calibri"/>
                  <a:cs typeface="Calibri"/>
                  <a:sym typeface="Calibri"/>
                </a:rPr>
                <a:t>Toxina   Shiga/EHEC</a:t>
              </a:r>
              <a:endParaRPr/>
            </a:p>
          </p:txBody>
        </p:sp>
        <p:sp>
          <p:nvSpPr>
            <p:cNvPr id="2668" name="Google Shape;2668;p53"/>
            <p:cNvSpPr txBox="1"/>
            <p:nvPr/>
          </p:nvSpPr>
          <p:spPr>
            <a:xfrm>
              <a:off x="10037160" y="5265805"/>
              <a:ext cx="378772" cy="117725"/>
            </a:xfrm>
            <a:prstGeom prst="rect">
              <a:avLst/>
            </a:prstGeom>
            <a:solidFill>
              <a:schemeClr val="lt2"/>
            </a:solidFill>
            <a:ln>
              <a:noFill/>
            </a:ln>
          </p:spPr>
          <p:txBody>
            <a:bodyPr anchorCtr="1" anchor="ctr" bIns="0" lIns="0" spcFirstLastPara="1" rIns="0" wrap="square" tIns="0">
              <a:spAutoFit/>
            </a:bodyPr>
            <a:lstStyle/>
            <a:p>
              <a:pPr indent="0" lvl="0" marL="0" marR="0" rtl="0" algn="r">
                <a:lnSpc>
                  <a:spcPct val="85000"/>
                </a:lnSpc>
                <a:spcBef>
                  <a:spcPts val="0"/>
                </a:spcBef>
                <a:spcAft>
                  <a:spcPts val="0"/>
                </a:spcAft>
                <a:buClr>
                  <a:schemeClr val="lt1"/>
                </a:buClr>
                <a:buSzPts val="900"/>
                <a:buFont typeface="Calibri"/>
                <a:buNone/>
              </a:pPr>
              <a:r>
                <a:rPr b="1" i="0" lang="pt-BR" sz="900" u="none" cap="none" strike="noStrike">
                  <a:solidFill>
                    <a:schemeClr val="lt1"/>
                  </a:solidFill>
                  <a:latin typeface="Calibri"/>
                  <a:ea typeface="Calibri"/>
                  <a:cs typeface="Calibri"/>
                  <a:sym typeface="Calibri"/>
                </a:rPr>
                <a:t>&gt; 5%</a:t>
              </a:r>
              <a:endParaRPr/>
            </a:p>
          </p:txBody>
        </p:sp>
        <p:sp>
          <p:nvSpPr>
            <p:cNvPr id="2669" name="Google Shape;2669;p53"/>
            <p:cNvSpPr txBox="1"/>
            <p:nvPr/>
          </p:nvSpPr>
          <p:spPr>
            <a:xfrm>
              <a:off x="9485177" y="5274904"/>
              <a:ext cx="378772" cy="117725"/>
            </a:xfrm>
            <a:prstGeom prst="rect">
              <a:avLst/>
            </a:prstGeom>
            <a:solidFill>
              <a:schemeClr val="lt2"/>
            </a:solidFill>
            <a:ln>
              <a:noFill/>
            </a:ln>
          </p:spPr>
          <p:txBody>
            <a:bodyPr anchorCtr="1" anchor="ctr" bIns="0" lIns="0" spcFirstLastPara="1" rIns="0" wrap="square" tIns="0">
              <a:spAutoFit/>
            </a:bodyPr>
            <a:lstStyle/>
            <a:p>
              <a:pPr indent="0" lvl="0" marL="0" marR="0" rtl="0" algn="r">
                <a:lnSpc>
                  <a:spcPct val="85000"/>
                </a:lnSpc>
                <a:spcBef>
                  <a:spcPts val="0"/>
                </a:spcBef>
                <a:spcAft>
                  <a:spcPts val="0"/>
                </a:spcAft>
                <a:buClr>
                  <a:schemeClr val="lt1"/>
                </a:buClr>
                <a:buSzPts val="900"/>
                <a:buFont typeface="Calibri"/>
                <a:buNone/>
              </a:pPr>
              <a:r>
                <a:rPr b="1" i="0" lang="pt-BR" sz="900" u="none" cap="none" strike="noStrike">
                  <a:solidFill>
                    <a:schemeClr val="lt1"/>
                  </a:solidFill>
                  <a:latin typeface="Calibri"/>
                  <a:ea typeface="Calibri"/>
                  <a:cs typeface="Calibri"/>
                  <a:sym typeface="Calibri"/>
                </a:rPr>
                <a:t>≤ 5%</a:t>
              </a:r>
              <a:endParaRPr/>
            </a:p>
          </p:txBody>
        </p:sp>
        <p:sp>
          <p:nvSpPr>
            <p:cNvPr id="2670" name="Google Shape;2670;p53"/>
            <p:cNvSpPr txBox="1"/>
            <p:nvPr/>
          </p:nvSpPr>
          <p:spPr>
            <a:xfrm>
              <a:off x="6634133" y="4830261"/>
              <a:ext cx="1785585" cy="117725"/>
            </a:xfrm>
            <a:prstGeom prst="rect">
              <a:avLst/>
            </a:prstGeom>
            <a:noFill/>
            <a:ln>
              <a:noFill/>
            </a:ln>
          </p:spPr>
          <p:txBody>
            <a:bodyPr anchorCtr="1" anchor="ctr" bIns="0" lIns="0" spcFirstLastPara="1" rIns="0" wrap="square" tIns="0">
              <a:spAutoFit/>
            </a:bodyPr>
            <a:lstStyle/>
            <a:p>
              <a:pPr indent="0" lvl="0" marL="0" marR="0" rtl="0" algn="r">
                <a:lnSpc>
                  <a:spcPct val="85000"/>
                </a:lnSpc>
                <a:spcBef>
                  <a:spcPts val="0"/>
                </a:spcBef>
                <a:spcAft>
                  <a:spcPts val="0"/>
                </a:spcAft>
                <a:buClr>
                  <a:schemeClr val="dk2"/>
                </a:buClr>
                <a:buSzPts val="900"/>
                <a:buFont typeface="Calibri"/>
                <a:buNone/>
              </a:pPr>
              <a:r>
                <a:rPr b="0" i="0" lang="pt-BR" sz="900" u="none" cap="none" strike="noStrike">
                  <a:solidFill>
                    <a:schemeClr val="dk2"/>
                  </a:solidFill>
                  <a:latin typeface="Calibri"/>
                  <a:ea typeface="Calibri"/>
                  <a:cs typeface="Calibri"/>
                  <a:sym typeface="Calibri"/>
                </a:rPr>
                <a:t>Células deficientes em GPI-AP</a:t>
              </a:r>
              <a:endParaRPr/>
            </a:p>
          </p:txBody>
        </p:sp>
        <p:cxnSp>
          <p:nvCxnSpPr>
            <p:cNvPr id="2671" name="Google Shape;2671;p53"/>
            <p:cNvCxnSpPr/>
            <p:nvPr/>
          </p:nvCxnSpPr>
          <p:spPr>
            <a:xfrm>
              <a:off x="7483844" y="4978938"/>
              <a:ext cx="0" cy="420624"/>
            </a:xfrm>
            <a:prstGeom prst="straightConnector1">
              <a:avLst/>
            </a:prstGeom>
            <a:noFill/>
            <a:ln cap="rnd" cmpd="sng" w="12700">
              <a:solidFill>
                <a:srgbClr val="A5A5A5"/>
              </a:solidFill>
              <a:prstDash val="solid"/>
              <a:round/>
              <a:headEnd len="sm" w="sm" type="none"/>
              <a:tailEnd len="sm" w="sm" type="stealth"/>
            </a:ln>
          </p:spPr>
        </p:cxnSp>
        <p:cxnSp>
          <p:nvCxnSpPr>
            <p:cNvPr id="2672" name="Google Shape;2672;p53"/>
            <p:cNvCxnSpPr/>
            <p:nvPr/>
          </p:nvCxnSpPr>
          <p:spPr>
            <a:xfrm flipH="1">
              <a:off x="5898229" y="5188537"/>
              <a:ext cx="1587680" cy="2371"/>
            </a:xfrm>
            <a:prstGeom prst="straightConnector1">
              <a:avLst/>
            </a:prstGeom>
            <a:noFill/>
            <a:ln cap="rnd" cmpd="sng" w="12700">
              <a:solidFill>
                <a:srgbClr val="A5A5A5"/>
              </a:solidFill>
              <a:prstDash val="solid"/>
              <a:round/>
              <a:headEnd len="sm" w="sm" type="none"/>
              <a:tailEnd len="sm" w="sm" type="stealth"/>
            </a:ln>
          </p:spPr>
        </p:cxnSp>
        <p:sp>
          <p:nvSpPr>
            <p:cNvPr id="2673" name="Google Shape;2673;p53"/>
            <p:cNvSpPr txBox="1"/>
            <p:nvPr/>
          </p:nvSpPr>
          <p:spPr>
            <a:xfrm>
              <a:off x="5005963" y="5049619"/>
              <a:ext cx="919171" cy="235449"/>
            </a:xfrm>
            <a:prstGeom prst="rect">
              <a:avLst/>
            </a:prstGeom>
            <a:noFill/>
            <a:ln>
              <a:noFill/>
            </a:ln>
          </p:spPr>
          <p:txBody>
            <a:bodyPr anchorCtr="1" anchor="ctr" bIns="0" lIns="0" spcFirstLastPara="1" rIns="0" wrap="square" tIns="0">
              <a:spAutoFit/>
            </a:bodyPr>
            <a:lstStyle/>
            <a:p>
              <a:pPr indent="0" lvl="0" marL="0" marR="0" rtl="0" algn="r">
                <a:lnSpc>
                  <a:spcPct val="85000"/>
                </a:lnSpc>
                <a:spcBef>
                  <a:spcPts val="0"/>
                </a:spcBef>
                <a:spcAft>
                  <a:spcPts val="0"/>
                </a:spcAft>
                <a:buClr>
                  <a:schemeClr val="dk2"/>
                </a:buClr>
                <a:buSzPts val="900"/>
                <a:buFont typeface="Calibri"/>
                <a:buNone/>
              </a:pPr>
              <a:r>
                <a:rPr b="0" i="0" lang="pt-BR" sz="900" u="none" cap="none" strike="noStrike">
                  <a:solidFill>
                    <a:schemeClr val="dk2"/>
                  </a:solidFill>
                  <a:latin typeface="Calibri"/>
                  <a:ea typeface="Calibri"/>
                  <a:cs typeface="Calibri"/>
                  <a:sym typeface="Calibri"/>
                </a:rPr>
                <a:t>Avaliar</a:t>
              </a:r>
              <a:br>
                <a:rPr b="0" i="0" lang="pt-BR" sz="900" u="none" cap="none" strike="noStrike">
                  <a:solidFill>
                    <a:schemeClr val="dk2"/>
                  </a:solidFill>
                  <a:latin typeface="Calibri"/>
                  <a:ea typeface="Calibri"/>
                  <a:cs typeface="Calibri"/>
                  <a:sym typeface="Calibri"/>
                </a:rPr>
              </a:br>
              <a:r>
                <a:rPr b="0" i="0" lang="pt-BR" sz="900" u="none" cap="none" strike="noStrike">
                  <a:solidFill>
                    <a:schemeClr val="dk2"/>
                  </a:solidFill>
                  <a:latin typeface="Calibri"/>
                  <a:ea typeface="Calibri"/>
                  <a:cs typeface="Calibri"/>
                  <a:sym typeface="Calibri"/>
                </a:rPr>
                <a:t>outras causar</a:t>
              </a:r>
              <a:endParaRPr/>
            </a:p>
          </p:txBody>
        </p:sp>
        <p:sp>
          <p:nvSpPr>
            <p:cNvPr id="2674" name="Google Shape;2674;p53"/>
            <p:cNvSpPr txBox="1"/>
            <p:nvPr/>
          </p:nvSpPr>
          <p:spPr>
            <a:xfrm>
              <a:off x="6495602" y="4278368"/>
              <a:ext cx="1993920"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pt-BR" sz="1400">
                  <a:solidFill>
                    <a:srgbClr val="FFFFFF"/>
                  </a:solidFill>
                  <a:latin typeface="Calibri"/>
                  <a:ea typeface="Calibri"/>
                  <a:cs typeface="Calibri"/>
                  <a:sym typeface="Calibri"/>
                </a:rPr>
                <a:t>Citometria de fluxo</a:t>
              </a:r>
              <a:endParaRPr/>
            </a:p>
            <a:p>
              <a:pPr indent="0" lvl="0" marL="0" marR="0" rtl="0" algn="ctr">
                <a:spcBef>
                  <a:spcPts val="0"/>
                </a:spcBef>
                <a:spcAft>
                  <a:spcPts val="0"/>
                </a:spcAft>
                <a:buNone/>
              </a:pPr>
              <a:r>
                <a:rPr lang="pt-BR" sz="1400">
                  <a:solidFill>
                    <a:srgbClr val="FFFFFF"/>
                  </a:solidFill>
                  <a:latin typeface="Calibri"/>
                  <a:ea typeface="Calibri"/>
                  <a:cs typeface="Calibri"/>
                  <a:sym typeface="Calibri"/>
                </a:rPr>
                <a:t> de alta sensibilidade</a:t>
              </a:r>
              <a:endParaRPr/>
            </a:p>
          </p:txBody>
        </p:sp>
        <p:sp>
          <p:nvSpPr>
            <p:cNvPr id="2675" name="Google Shape;2675;p53"/>
            <p:cNvSpPr/>
            <p:nvPr/>
          </p:nvSpPr>
          <p:spPr>
            <a:xfrm>
              <a:off x="7486650" y="2095500"/>
              <a:ext cx="3022600" cy="165100"/>
            </a:xfrm>
            <a:custGeom>
              <a:rect b="b" l="l" r="r" t="t"/>
              <a:pathLst>
                <a:path extrusionOk="0" h="165100" w="3022600">
                  <a:moveTo>
                    <a:pt x="0" y="0"/>
                  </a:moveTo>
                  <a:lnTo>
                    <a:pt x="3022600" y="0"/>
                  </a:lnTo>
                  <a:lnTo>
                    <a:pt x="3022600" y="165100"/>
                  </a:lnTo>
                </a:path>
              </a:pathLst>
            </a:custGeom>
            <a:noFill/>
            <a:ln cap="rnd" cmpd="sng" w="12700">
              <a:solidFill>
                <a:srgbClr val="A5A5A5"/>
              </a:solidFill>
              <a:prstDash val="solid"/>
              <a:round/>
              <a:headEnd len="sm" w="sm" type="none"/>
              <a:tailEnd len="sm" w="sm" type="stealth"/>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2676" name="Google Shape;2676;p53"/>
            <p:cNvSpPr txBox="1"/>
            <p:nvPr/>
          </p:nvSpPr>
          <p:spPr>
            <a:xfrm>
              <a:off x="9699777" y="2023557"/>
              <a:ext cx="285791" cy="143886"/>
            </a:xfrm>
            <a:prstGeom prst="rect">
              <a:avLst/>
            </a:prstGeom>
            <a:solidFill>
              <a:schemeClr val="lt2"/>
            </a:solid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lt1"/>
                </a:buClr>
                <a:buSzPts val="1050"/>
                <a:buFont typeface="Calibri"/>
                <a:buNone/>
              </a:pPr>
              <a:r>
                <a:rPr b="0" i="0" lang="pt-BR" sz="1050" u="none" cap="none" strike="noStrike">
                  <a:solidFill>
                    <a:schemeClr val="lt1"/>
                  </a:solidFill>
                  <a:latin typeface="Calibri"/>
                  <a:ea typeface="Calibri"/>
                  <a:cs typeface="Calibri"/>
                  <a:sym typeface="Calibri"/>
                </a:rPr>
                <a:t>Não</a:t>
              </a:r>
              <a:endParaRPr b="0" i="0" sz="1100" u="none" cap="none" strike="noStrike">
                <a:solidFill>
                  <a:schemeClr val="lt1"/>
                </a:solidFill>
                <a:latin typeface="Calibri"/>
                <a:ea typeface="Calibri"/>
                <a:cs typeface="Calibri"/>
                <a:sym typeface="Calibri"/>
              </a:endParaRPr>
            </a:p>
          </p:txBody>
        </p:sp>
        <p:sp>
          <p:nvSpPr>
            <p:cNvPr id="2677" name="Google Shape;2677;p53"/>
            <p:cNvSpPr/>
            <p:nvPr/>
          </p:nvSpPr>
          <p:spPr>
            <a:xfrm>
              <a:off x="6102333" y="1599285"/>
              <a:ext cx="2814040" cy="40432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lang="pt-BR" sz="1800">
                  <a:solidFill>
                    <a:srgbClr val="FFFFFF"/>
                  </a:solidFill>
                  <a:latin typeface="Calibri"/>
                  <a:ea typeface="Calibri"/>
                  <a:cs typeface="Calibri"/>
                  <a:sym typeface="Calibri"/>
                </a:rPr>
                <a:t>Hemólise</a:t>
              </a:r>
              <a:endParaRPr sz="1800">
                <a:solidFill>
                  <a:srgbClr val="FFFFFF"/>
                </a:solidFill>
                <a:latin typeface="Calibri"/>
                <a:ea typeface="Calibri"/>
                <a:cs typeface="Calibri"/>
                <a:sym typeface="Calibri"/>
              </a:endParaRPr>
            </a:p>
          </p:txBody>
        </p:sp>
        <p:cxnSp>
          <p:nvCxnSpPr>
            <p:cNvPr id="2678" name="Google Shape;2678;p53"/>
            <p:cNvCxnSpPr/>
            <p:nvPr/>
          </p:nvCxnSpPr>
          <p:spPr>
            <a:xfrm>
              <a:off x="7488114" y="2032000"/>
              <a:ext cx="0" cy="196560"/>
            </a:xfrm>
            <a:prstGeom prst="straightConnector1">
              <a:avLst/>
            </a:prstGeom>
            <a:noFill/>
            <a:ln cap="rnd" cmpd="sng" w="12700">
              <a:solidFill>
                <a:srgbClr val="A5A5A5"/>
              </a:solidFill>
              <a:prstDash val="solid"/>
              <a:round/>
              <a:headEnd len="sm" w="sm" type="none"/>
              <a:tailEnd len="sm" w="sm" type="stealth"/>
            </a:ln>
          </p:spPr>
        </p:cxnSp>
        <p:cxnSp>
          <p:nvCxnSpPr>
            <p:cNvPr id="2679" name="Google Shape;2679;p53"/>
            <p:cNvCxnSpPr/>
            <p:nvPr/>
          </p:nvCxnSpPr>
          <p:spPr>
            <a:xfrm>
              <a:off x="7488114" y="3404630"/>
              <a:ext cx="0" cy="196560"/>
            </a:xfrm>
            <a:prstGeom prst="straightConnector1">
              <a:avLst/>
            </a:prstGeom>
            <a:noFill/>
            <a:ln cap="rnd" cmpd="sng" w="12700">
              <a:solidFill>
                <a:srgbClr val="A5A5A5"/>
              </a:solidFill>
              <a:prstDash val="solid"/>
              <a:round/>
              <a:headEnd len="sm" w="sm" type="none"/>
              <a:tailEnd len="sm" w="sm" type="stealth"/>
            </a:ln>
          </p:spPr>
        </p:cxnSp>
        <p:cxnSp>
          <p:nvCxnSpPr>
            <p:cNvPr id="2680" name="Google Shape;2680;p53"/>
            <p:cNvCxnSpPr/>
            <p:nvPr/>
          </p:nvCxnSpPr>
          <p:spPr>
            <a:xfrm>
              <a:off x="7488114" y="4094508"/>
              <a:ext cx="0" cy="196560"/>
            </a:xfrm>
            <a:prstGeom prst="straightConnector1">
              <a:avLst/>
            </a:prstGeom>
            <a:noFill/>
            <a:ln cap="rnd" cmpd="sng" w="12700">
              <a:solidFill>
                <a:srgbClr val="A5A5A5"/>
              </a:solidFill>
              <a:prstDash val="solid"/>
              <a:round/>
              <a:headEnd len="sm" w="sm" type="none"/>
              <a:tailEnd len="sm" w="sm" type="stealth"/>
            </a:ln>
          </p:spPr>
        </p:cxnSp>
        <p:sp>
          <p:nvSpPr>
            <p:cNvPr id="2681" name="Google Shape;2681;p53"/>
            <p:cNvSpPr txBox="1"/>
            <p:nvPr/>
          </p:nvSpPr>
          <p:spPr>
            <a:xfrm>
              <a:off x="7160344" y="5010878"/>
              <a:ext cx="285791" cy="143886"/>
            </a:xfrm>
            <a:prstGeom prst="rect">
              <a:avLst/>
            </a:prstGeom>
            <a:solidFill>
              <a:schemeClr val="lt2"/>
            </a:solidFill>
            <a:ln>
              <a:noFill/>
            </a:ln>
          </p:spPr>
          <p:txBody>
            <a:bodyPr anchorCtr="1" anchor="ctr" bIns="0" lIns="0" spcFirstLastPara="1" rIns="0" wrap="square" tIns="0">
              <a:spAutoFit/>
            </a:bodyPr>
            <a:lstStyle/>
            <a:p>
              <a:pPr indent="0" lvl="0" marL="0" marR="0" rtl="0" algn="ctr">
                <a:lnSpc>
                  <a:spcPct val="85000"/>
                </a:lnSpc>
                <a:spcBef>
                  <a:spcPts val="0"/>
                </a:spcBef>
                <a:spcAft>
                  <a:spcPts val="0"/>
                </a:spcAft>
                <a:buClr>
                  <a:schemeClr val="lt1"/>
                </a:buClr>
                <a:buSzPts val="1050"/>
                <a:buFont typeface="Calibri"/>
                <a:buNone/>
              </a:pPr>
              <a:r>
                <a:rPr b="0" i="0" lang="pt-BR" sz="1050" u="none" cap="none" strike="noStrike">
                  <a:solidFill>
                    <a:schemeClr val="lt1"/>
                  </a:solidFill>
                  <a:latin typeface="Calibri"/>
                  <a:ea typeface="Calibri"/>
                  <a:cs typeface="Calibri"/>
                  <a:sym typeface="Calibri"/>
                </a:rPr>
                <a:t>Não</a:t>
              </a:r>
              <a:endParaRPr b="0" i="0" sz="1100" u="none" cap="none" strike="noStrike">
                <a:solidFill>
                  <a:schemeClr val="lt1"/>
                </a:solidFill>
                <a:latin typeface="Calibri"/>
                <a:ea typeface="Calibri"/>
                <a:cs typeface="Calibri"/>
                <a:sym typeface="Calibri"/>
              </a:endParaRPr>
            </a:p>
          </p:txBody>
        </p:sp>
        <p:cxnSp>
          <p:nvCxnSpPr>
            <p:cNvPr id="2682" name="Google Shape;2682;p53"/>
            <p:cNvCxnSpPr/>
            <p:nvPr/>
          </p:nvCxnSpPr>
          <p:spPr>
            <a:xfrm>
              <a:off x="4539450" y="4094508"/>
              <a:ext cx="0" cy="196560"/>
            </a:xfrm>
            <a:prstGeom prst="straightConnector1">
              <a:avLst/>
            </a:prstGeom>
            <a:noFill/>
            <a:ln cap="rnd" cmpd="sng" w="12700">
              <a:solidFill>
                <a:srgbClr val="A5A5A5"/>
              </a:solidFill>
              <a:prstDash val="solid"/>
              <a:round/>
              <a:headEnd len="sm" w="sm" type="none"/>
              <a:tailEnd len="sm" w="sm" type="stealth"/>
            </a:ln>
          </p:spPr>
        </p:cxnSp>
        <p:cxnSp>
          <p:nvCxnSpPr>
            <p:cNvPr id="2683" name="Google Shape;2683;p53"/>
            <p:cNvCxnSpPr/>
            <p:nvPr/>
          </p:nvCxnSpPr>
          <p:spPr>
            <a:xfrm>
              <a:off x="9444066" y="4094508"/>
              <a:ext cx="0" cy="196560"/>
            </a:xfrm>
            <a:prstGeom prst="straightConnector1">
              <a:avLst/>
            </a:prstGeom>
            <a:noFill/>
            <a:ln cap="rnd" cmpd="sng" w="12700">
              <a:solidFill>
                <a:srgbClr val="A5A5A5"/>
              </a:solidFill>
              <a:prstDash val="solid"/>
              <a:round/>
              <a:headEnd len="sm" w="sm" type="none"/>
              <a:tailEnd len="sm" w="sm" type="stealth"/>
            </a:ln>
          </p:spPr>
        </p:cxnSp>
        <p:sp>
          <p:nvSpPr>
            <p:cNvPr id="2684" name="Google Shape;2684;p53"/>
            <p:cNvSpPr txBox="1"/>
            <p:nvPr/>
          </p:nvSpPr>
          <p:spPr>
            <a:xfrm>
              <a:off x="10068129" y="5533333"/>
              <a:ext cx="709383"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200">
                  <a:solidFill>
                    <a:srgbClr val="FFFFFF"/>
                  </a:solidFill>
                  <a:latin typeface="Calibri"/>
                  <a:ea typeface="Calibri"/>
                  <a:cs typeface="Calibri"/>
                  <a:sym typeface="Calibri"/>
                </a:rPr>
                <a:t>SHUa</a:t>
              </a:r>
              <a:endParaRPr/>
            </a:p>
          </p:txBody>
        </p:sp>
        <p:sp>
          <p:nvSpPr>
            <p:cNvPr id="2685" name="Google Shape;2685;p53"/>
            <p:cNvSpPr/>
            <p:nvPr/>
          </p:nvSpPr>
          <p:spPr>
            <a:xfrm>
              <a:off x="9502140" y="5402580"/>
              <a:ext cx="922020" cy="175260"/>
            </a:xfrm>
            <a:custGeom>
              <a:rect b="b" l="l" r="r" t="t"/>
              <a:pathLst>
                <a:path extrusionOk="0" h="175260" w="922020">
                  <a:moveTo>
                    <a:pt x="0" y="175260"/>
                  </a:moveTo>
                  <a:lnTo>
                    <a:pt x="0" y="0"/>
                  </a:lnTo>
                  <a:lnTo>
                    <a:pt x="922020" y="0"/>
                  </a:lnTo>
                  <a:lnTo>
                    <a:pt x="922020" y="167640"/>
                  </a:lnTo>
                </a:path>
              </a:pathLst>
            </a:cu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686" name="Google Shape;2686;p53"/>
            <p:cNvSpPr/>
            <p:nvPr/>
          </p:nvSpPr>
          <p:spPr>
            <a:xfrm>
              <a:off x="9502140" y="5440680"/>
              <a:ext cx="906780" cy="129540"/>
            </a:xfrm>
            <a:custGeom>
              <a:rect b="b" l="l" r="r" t="t"/>
              <a:pathLst>
                <a:path extrusionOk="0" h="129540" w="906780">
                  <a:moveTo>
                    <a:pt x="0" y="129540"/>
                  </a:moveTo>
                  <a:lnTo>
                    <a:pt x="0" y="0"/>
                  </a:lnTo>
                  <a:lnTo>
                    <a:pt x="906780" y="0"/>
                  </a:lnTo>
                  <a:lnTo>
                    <a:pt x="906780" y="129540"/>
                  </a:lnTo>
                </a:path>
              </a:pathLst>
            </a:custGeom>
            <a:noFill/>
            <a:ln cap="rnd" cmpd="sng" w="12700">
              <a:solidFill>
                <a:srgbClr val="A5A5A5"/>
              </a:solidFill>
              <a:prstDash val="solid"/>
              <a:round/>
              <a:headEnd len="sm" w="sm" type="stealth"/>
              <a:tailEnd len="sm" w="sm" type="stealth"/>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2687" name="Google Shape;2687;p53"/>
            <p:cNvSpPr/>
            <p:nvPr/>
          </p:nvSpPr>
          <p:spPr>
            <a:xfrm>
              <a:off x="4530329" y="3481206"/>
              <a:ext cx="5978919" cy="139013"/>
            </a:xfrm>
            <a:custGeom>
              <a:rect b="b" l="l" r="r" t="t"/>
              <a:pathLst>
                <a:path extrusionOk="0" h="129540" w="906780">
                  <a:moveTo>
                    <a:pt x="0" y="129540"/>
                  </a:moveTo>
                  <a:lnTo>
                    <a:pt x="0" y="0"/>
                  </a:lnTo>
                  <a:lnTo>
                    <a:pt x="906780" y="0"/>
                  </a:lnTo>
                  <a:lnTo>
                    <a:pt x="906780" y="129540"/>
                  </a:lnTo>
                </a:path>
              </a:pathLst>
            </a:custGeom>
            <a:noFill/>
            <a:ln cap="rnd" cmpd="sng" w="12700">
              <a:solidFill>
                <a:srgbClr val="A5A5A5"/>
              </a:solidFill>
              <a:prstDash val="solid"/>
              <a:round/>
              <a:headEnd len="sm" w="sm" type="stealth"/>
              <a:tailEnd len="sm" w="sm" type="stealth"/>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630"/>
                                        </p:tgtEl>
                                        <p:attrNameLst>
                                          <p:attrName>style.visibility</p:attrName>
                                        </p:attrNameLst>
                                      </p:cBhvr>
                                      <p:to>
                                        <p:strVal val="visible"/>
                                      </p:to>
                                    </p:set>
                                    <p:animEffect filter="fade" transition="in">
                                      <p:cBhvr>
                                        <p:cTn dur="500"/>
                                        <p:tgtEl>
                                          <p:spTgt spid="2630"/>
                                        </p:tgtEl>
                                      </p:cBhvr>
                                    </p:animEffect>
                                  </p:childTnLst>
                                </p:cTn>
                              </p:par>
                              <p:par>
                                <p:cTn fill="hold" nodeType="withEffect" presetClass="entr" presetID="10" presetSubtype="0">
                                  <p:stCondLst>
                                    <p:cond delay="1500"/>
                                  </p:stCondLst>
                                  <p:childTnLst>
                                    <p:set>
                                      <p:cBhvr>
                                        <p:cTn dur="1" fill="hold">
                                          <p:stCondLst>
                                            <p:cond delay="0"/>
                                          </p:stCondLst>
                                        </p:cTn>
                                        <p:tgtEl>
                                          <p:spTgt spid="2631"/>
                                        </p:tgtEl>
                                        <p:attrNameLst>
                                          <p:attrName>style.visibility</p:attrName>
                                        </p:attrNameLst>
                                      </p:cBhvr>
                                      <p:to>
                                        <p:strVal val="visible"/>
                                      </p:to>
                                    </p:set>
                                    <p:animEffect filter="fade" transition="in">
                                      <p:cBhvr>
                                        <p:cTn dur="500"/>
                                        <p:tgtEl>
                                          <p:spTgt spid="2631"/>
                                        </p:tgtEl>
                                      </p:cBhvr>
                                    </p:animEffect>
                                  </p:childTnLst>
                                </p:cTn>
                              </p:par>
                              <p:par>
                                <p:cTn fill="hold" nodeType="withEffect" presetClass="entr" presetID="10" presetSubtype="0">
                                  <p:stCondLst>
                                    <p:cond delay="0"/>
                                  </p:stCondLst>
                                  <p:childTnLst>
                                    <p:set>
                                      <p:cBhvr>
                                        <p:cTn dur="1" fill="hold">
                                          <p:stCondLst>
                                            <p:cond delay="0"/>
                                          </p:stCondLst>
                                        </p:cTn>
                                        <p:tgtEl>
                                          <p:spTgt spid="2625"/>
                                        </p:tgtEl>
                                        <p:attrNameLst>
                                          <p:attrName>style.visibility</p:attrName>
                                        </p:attrNameLst>
                                      </p:cBhvr>
                                      <p:to>
                                        <p:strVal val="visible"/>
                                      </p:to>
                                    </p:set>
                                    <p:animEffect filter="fade" transition="in">
                                      <p:cBhvr>
                                        <p:cTn dur="500"/>
                                        <p:tgtEl>
                                          <p:spTgt spid="2625"/>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2632"/>
                                        </p:tgtEl>
                                        <p:attrNameLst>
                                          <p:attrName>style.visibility</p:attrName>
                                        </p:attrNameLst>
                                      </p:cBhvr>
                                      <p:to>
                                        <p:strVal val="visible"/>
                                      </p:to>
                                    </p:set>
                                    <p:animEffect filter="fade" transition="in">
                                      <p:cBhvr>
                                        <p:cTn dur="500"/>
                                        <p:tgtEl>
                                          <p:spTgt spid="263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2" name="Shape 2692"/>
        <p:cNvGrpSpPr/>
        <p:nvPr/>
      </p:nvGrpSpPr>
      <p:grpSpPr>
        <a:xfrm>
          <a:off x="0" y="0"/>
          <a:ext cx="0" cy="0"/>
          <a:chOff x="0" y="0"/>
          <a:chExt cx="0" cy="0"/>
        </a:xfrm>
      </p:grpSpPr>
      <p:sp>
        <p:nvSpPr>
          <p:cNvPr id="2693" name="Google Shape;2693;p54"/>
          <p:cNvSpPr/>
          <p:nvPr/>
        </p:nvSpPr>
        <p:spPr>
          <a:xfrm flipH="1">
            <a:off x="1854564" y="1536099"/>
            <a:ext cx="9929448" cy="444252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2694" name="Google Shape;2694;p54"/>
          <p:cNvGrpSpPr/>
          <p:nvPr/>
        </p:nvGrpSpPr>
        <p:grpSpPr>
          <a:xfrm>
            <a:off x="3423313" y="1641416"/>
            <a:ext cx="8258917" cy="4092966"/>
            <a:chOff x="3423313" y="1641416"/>
            <a:chExt cx="8258917" cy="4092966"/>
          </a:xfrm>
        </p:grpSpPr>
        <p:sp>
          <p:nvSpPr>
            <p:cNvPr id="2695" name="Google Shape;2695;p54"/>
            <p:cNvSpPr/>
            <p:nvPr/>
          </p:nvSpPr>
          <p:spPr>
            <a:xfrm>
              <a:off x="5895068" y="1641416"/>
              <a:ext cx="5787162" cy="504884"/>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2696" name="Google Shape;2696;p54"/>
            <p:cNvSpPr/>
            <p:nvPr/>
          </p:nvSpPr>
          <p:spPr>
            <a:xfrm>
              <a:off x="3423313" y="1641416"/>
              <a:ext cx="2369973" cy="504884"/>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Calibri"/>
                <a:ea typeface="Calibri"/>
                <a:cs typeface="Calibri"/>
                <a:sym typeface="Calibri"/>
              </a:endParaRPr>
            </a:p>
          </p:txBody>
        </p:sp>
        <p:cxnSp>
          <p:nvCxnSpPr>
            <p:cNvPr id="2697" name="Google Shape;2697;p54"/>
            <p:cNvCxnSpPr/>
            <p:nvPr/>
          </p:nvCxnSpPr>
          <p:spPr>
            <a:xfrm>
              <a:off x="5831386" y="1656113"/>
              <a:ext cx="0" cy="4078269"/>
            </a:xfrm>
            <a:prstGeom prst="straightConnector1">
              <a:avLst/>
            </a:prstGeom>
            <a:noFill/>
            <a:ln cap="flat" cmpd="sng" w="12700">
              <a:solidFill>
                <a:schemeClr val="dk2"/>
              </a:solidFill>
              <a:prstDash val="solid"/>
              <a:miter lim="800000"/>
              <a:headEnd len="sm" w="sm" type="none"/>
              <a:tailEnd len="sm" w="sm" type="none"/>
            </a:ln>
          </p:spPr>
        </p:cxnSp>
        <p:cxnSp>
          <p:nvCxnSpPr>
            <p:cNvPr id="2698" name="Google Shape;2698;p54"/>
            <p:cNvCxnSpPr/>
            <p:nvPr/>
          </p:nvCxnSpPr>
          <p:spPr>
            <a:xfrm>
              <a:off x="7761786" y="1656113"/>
              <a:ext cx="0" cy="4078269"/>
            </a:xfrm>
            <a:prstGeom prst="straightConnector1">
              <a:avLst/>
            </a:prstGeom>
            <a:noFill/>
            <a:ln cap="flat" cmpd="sng" w="12700">
              <a:solidFill>
                <a:srgbClr val="FF3F40"/>
              </a:solidFill>
              <a:prstDash val="solid"/>
              <a:miter lim="800000"/>
              <a:headEnd len="sm" w="sm" type="none"/>
              <a:tailEnd len="sm" w="sm" type="none"/>
            </a:ln>
          </p:spPr>
        </p:cxnSp>
        <p:cxnSp>
          <p:nvCxnSpPr>
            <p:cNvPr id="2699" name="Google Shape;2699;p54"/>
            <p:cNvCxnSpPr/>
            <p:nvPr/>
          </p:nvCxnSpPr>
          <p:spPr>
            <a:xfrm>
              <a:off x="9869986" y="1656113"/>
              <a:ext cx="0" cy="4078269"/>
            </a:xfrm>
            <a:prstGeom prst="straightConnector1">
              <a:avLst/>
            </a:prstGeom>
            <a:noFill/>
            <a:ln cap="flat" cmpd="sng" w="12700">
              <a:solidFill>
                <a:srgbClr val="FF3F40"/>
              </a:solidFill>
              <a:prstDash val="solid"/>
              <a:miter lim="800000"/>
              <a:headEnd len="sm" w="sm" type="none"/>
              <a:tailEnd len="sm" w="sm" type="none"/>
            </a:ln>
          </p:spPr>
        </p:cxnSp>
        <p:cxnSp>
          <p:nvCxnSpPr>
            <p:cNvPr id="2700" name="Google Shape;2700;p54"/>
            <p:cNvCxnSpPr/>
            <p:nvPr/>
          </p:nvCxnSpPr>
          <p:spPr>
            <a:xfrm>
              <a:off x="3436194" y="2522492"/>
              <a:ext cx="8246036" cy="0"/>
            </a:xfrm>
            <a:prstGeom prst="straightConnector1">
              <a:avLst/>
            </a:prstGeom>
            <a:noFill/>
            <a:ln cap="flat" cmpd="sng" w="12700">
              <a:solidFill>
                <a:srgbClr val="D8D8D8"/>
              </a:solidFill>
              <a:prstDash val="solid"/>
              <a:miter lim="800000"/>
              <a:headEnd len="sm" w="sm" type="none"/>
              <a:tailEnd len="sm" w="sm" type="none"/>
            </a:ln>
          </p:spPr>
        </p:cxnSp>
        <p:cxnSp>
          <p:nvCxnSpPr>
            <p:cNvPr id="2701" name="Google Shape;2701;p54"/>
            <p:cNvCxnSpPr/>
            <p:nvPr/>
          </p:nvCxnSpPr>
          <p:spPr>
            <a:xfrm>
              <a:off x="3436194" y="2992392"/>
              <a:ext cx="8246036" cy="0"/>
            </a:xfrm>
            <a:prstGeom prst="straightConnector1">
              <a:avLst/>
            </a:prstGeom>
            <a:noFill/>
            <a:ln cap="flat" cmpd="sng" w="12700">
              <a:solidFill>
                <a:srgbClr val="D8D8D8"/>
              </a:solidFill>
              <a:prstDash val="solid"/>
              <a:miter lim="800000"/>
              <a:headEnd len="sm" w="sm" type="none"/>
              <a:tailEnd len="sm" w="sm" type="none"/>
            </a:ln>
          </p:spPr>
        </p:cxnSp>
        <p:cxnSp>
          <p:nvCxnSpPr>
            <p:cNvPr id="2702" name="Google Shape;2702;p54"/>
            <p:cNvCxnSpPr/>
            <p:nvPr/>
          </p:nvCxnSpPr>
          <p:spPr>
            <a:xfrm>
              <a:off x="3436194" y="3449592"/>
              <a:ext cx="8246036" cy="0"/>
            </a:xfrm>
            <a:prstGeom prst="straightConnector1">
              <a:avLst/>
            </a:prstGeom>
            <a:noFill/>
            <a:ln cap="flat" cmpd="sng" w="12700">
              <a:solidFill>
                <a:srgbClr val="D8D8D8"/>
              </a:solidFill>
              <a:prstDash val="solid"/>
              <a:miter lim="800000"/>
              <a:headEnd len="sm" w="sm" type="none"/>
              <a:tailEnd len="sm" w="sm" type="none"/>
            </a:ln>
          </p:spPr>
        </p:cxnSp>
        <p:cxnSp>
          <p:nvCxnSpPr>
            <p:cNvPr id="2703" name="Google Shape;2703;p54"/>
            <p:cNvCxnSpPr/>
            <p:nvPr/>
          </p:nvCxnSpPr>
          <p:spPr>
            <a:xfrm>
              <a:off x="3436194" y="3919492"/>
              <a:ext cx="8246036" cy="0"/>
            </a:xfrm>
            <a:prstGeom prst="straightConnector1">
              <a:avLst/>
            </a:prstGeom>
            <a:noFill/>
            <a:ln cap="flat" cmpd="sng" w="12700">
              <a:solidFill>
                <a:srgbClr val="D8D8D8"/>
              </a:solidFill>
              <a:prstDash val="solid"/>
              <a:miter lim="800000"/>
              <a:headEnd len="sm" w="sm" type="none"/>
              <a:tailEnd len="sm" w="sm" type="none"/>
            </a:ln>
          </p:spPr>
        </p:cxnSp>
        <p:cxnSp>
          <p:nvCxnSpPr>
            <p:cNvPr id="2704" name="Google Shape;2704;p54"/>
            <p:cNvCxnSpPr/>
            <p:nvPr/>
          </p:nvCxnSpPr>
          <p:spPr>
            <a:xfrm>
              <a:off x="3436194" y="4351292"/>
              <a:ext cx="8246036" cy="0"/>
            </a:xfrm>
            <a:prstGeom prst="straightConnector1">
              <a:avLst/>
            </a:prstGeom>
            <a:noFill/>
            <a:ln cap="flat" cmpd="sng" w="12700">
              <a:solidFill>
                <a:srgbClr val="D8D8D8"/>
              </a:solidFill>
              <a:prstDash val="solid"/>
              <a:miter lim="800000"/>
              <a:headEnd len="sm" w="sm" type="none"/>
              <a:tailEnd len="sm" w="sm" type="none"/>
            </a:ln>
          </p:spPr>
        </p:cxnSp>
        <p:cxnSp>
          <p:nvCxnSpPr>
            <p:cNvPr id="2705" name="Google Shape;2705;p54"/>
            <p:cNvCxnSpPr/>
            <p:nvPr/>
          </p:nvCxnSpPr>
          <p:spPr>
            <a:xfrm>
              <a:off x="3436194" y="4821192"/>
              <a:ext cx="8246036" cy="0"/>
            </a:xfrm>
            <a:prstGeom prst="straightConnector1">
              <a:avLst/>
            </a:prstGeom>
            <a:noFill/>
            <a:ln cap="flat" cmpd="sng" w="12700">
              <a:solidFill>
                <a:srgbClr val="D8D8D8"/>
              </a:solidFill>
              <a:prstDash val="solid"/>
              <a:miter lim="800000"/>
              <a:headEnd len="sm" w="sm" type="none"/>
              <a:tailEnd len="sm" w="sm" type="none"/>
            </a:ln>
          </p:spPr>
        </p:cxnSp>
        <p:cxnSp>
          <p:nvCxnSpPr>
            <p:cNvPr id="2706" name="Google Shape;2706;p54"/>
            <p:cNvCxnSpPr/>
            <p:nvPr/>
          </p:nvCxnSpPr>
          <p:spPr>
            <a:xfrm>
              <a:off x="3436194" y="5214892"/>
              <a:ext cx="8246036" cy="0"/>
            </a:xfrm>
            <a:prstGeom prst="straightConnector1">
              <a:avLst/>
            </a:prstGeom>
            <a:noFill/>
            <a:ln cap="flat" cmpd="sng" w="12700">
              <a:solidFill>
                <a:srgbClr val="D8D8D8"/>
              </a:solidFill>
              <a:prstDash val="solid"/>
              <a:miter lim="800000"/>
              <a:headEnd len="sm" w="sm" type="none"/>
              <a:tailEnd len="sm" w="sm" type="none"/>
            </a:ln>
          </p:spPr>
        </p:cxnSp>
      </p:grpSp>
      <p:sp>
        <p:nvSpPr>
          <p:cNvPr id="2707" name="Google Shape;2707;p54"/>
          <p:cNvSpPr txBox="1"/>
          <p:nvPr/>
        </p:nvSpPr>
        <p:spPr>
          <a:xfrm>
            <a:off x="296268" y="385036"/>
            <a:ext cx="11599463" cy="810478"/>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A HPN deve ser considerada no diagnóstico diferencial</a:t>
            </a:r>
            <a:br>
              <a:rPr b="1" lang="pt-BR" sz="3500">
                <a:solidFill>
                  <a:schemeClr val="accent1"/>
                </a:solidFill>
                <a:latin typeface="Lustria"/>
                <a:ea typeface="Lustria"/>
                <a:cs typeface="Lustria"/>
                <a:sym typeface="Lustria"/>
              </a:rPr>
            </a:br>
            <a:endParaRPr b="1" baseline="30000" sz="3500">
              <a:solidFill>
                <a:schemeClr val="accent1"/>
              </a:solidFill>
              <a:latin typeface="Lustria"/>
              <a:ea typeface="Lustria"/>
              <a:cs typeface="Lustria"/>
              <a:sym typeface="Lustria"/>
            </a:endParaRPr>
          </a:p>
        </p:txBody>
      </p:sp>
      <p:sp>
        <p:nvSpPr>
          <p:cNvPr id="2708" name="Google Shape;2708;p5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MAT: Microangiopatia trombótica ; DHL: Desidrogenase Láctica</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Morado M, et al. Cytometry B Clin Cytom. 2017;92(5):361-370. 2. Barcellini W, et a. Dis Markers. 2015;2015:635-670. 3. Tefferi A. Mayo Clinic Proc. 2003;78(10):1274-1280. 4. Means RT, Glader M. In: Greer JP, et al. Wintrobe's Clinical haematology Lippincott Williams &amp; Wilkins; 2014:587-616. 5. Campistol JM, et al. Nefrologia. 2015;35(5):421-447. 6. Parker CJ, Ware RE. In: Greer JP, et al. Wintrobe's Clinical haematology Lippincott Williams &amp; Wilkins; 2014: 785-808. 7. Borowitz MJ, et al. Cytometry B Clin Cytom. 2010;78(4):211-230. </a:t>
            </a:r>
            <a:endParaRPr/>
          </a:p>
        </p:txBody>
      </p:sp>
      <p:sp>
        <p:nvSpPr>
          <p:cNvPr id="2709" name="Google Shape;2709;p54"/>
          <p:cNvSpPr txBox="1"/>
          <p:nvPr/>
        </p:nvSpPr>
        <p:spPr>
          <a:xfrm>
            <a:off x="296269" y="790729"/>
            <a:ext cx="11487743"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de pacientes com condições hemolíticas¹</a:t>
            </a:r>
            <a:endParaRPr/>
          </a:p>
        </p:txBody>
      </p:sp>
      <p:graphicFrame>
        <p:nvGraphicFramePr>
          <p:cNvPr id="2710" name="Google Shape;2710;p54"/>
          <p:cNvGraphicFramePr/>
          <p:nvPr/>
        </p:nvGraphicFramePr>
        <p:xfrm>
          <a:off x="3436194" y="1686228"/>
          <a:ext cx="3000000" cy="3000000"/>
        </p:xfrm>
        <a:graphic>
          <a:graphicData uri="http://schemas.openxmlformats.org/drawingml/2006/table">
            <a:tbl>
              <a:tblPr bandRow="1" firstRow="1">
                <a:noFill/>
                <a:tableStyleId>{A0BF0AAD-81E2-4729-A6F2-3AC11B6F7D1A}</a:tableStyleId>
              </a:tblPr>
              <a:tblGrid>
                <a:gridCol w="2367700"/>
                <a:gridCol w="1993900"/>
                <a:gridCol w="2032000"/>
                <a:gridCol w="1852425"/>
              </a:tblGrid>
              <a:tr h="405425">
                <a:tc>
                  <a:txBody>
                    <a:bodyPr/>
                    <a:lstStyle/>
                    <a:p>
                      <a:pPr indent="0" lvl="0" marL="0" marR="0" rtl="0" algn="l">
                        <a:lnSpc>
                          <a:spcPct val="85000"/>
                        </a:lnSpc>
                        <a:spcBef>
                          <a:spcPts val="0"/>
                        </a:spcBef>
                        <a:spcAft>
                          <a:spcPts val="0"/>
                        </a:spcAft>
                        <a:buNone/>
                      </a:pPr>
                      <a:r>
                        <a:rPr lang="pt-BR" sz="1400">
                          <a:latin typeface="Lustria"/>
                          <a:ea typeface="Lustria"/>
                          <a:cs typeface="Lustria"/>
                          <a:sym typeface="Lustria"/>
                        </a:rPr>
                        <a:t>Parâmetros</a:t>
                      </a:r>
                      <a:r>
                        <a:rPr lang="pt-BR" sz="1400">
                          <a:latin typeface="Lustria"/>
                          <a:ea typeface="Lustria"/>
                          <a:cs typeface="Lustria"/>
                          <a:sym typeface="Lustria"/>
                        </a:rPr>
                        <a:t> Laboratoriais</a:t>
                      </a:r>
                      <a:endParaRPr sz="1400">
                        <a:latin typeface="Lustria"/>
                        <a:ea typeface="Lustria"/>
                        <a:cs typeface="Lustria"/>
                        <a:sym typeface="Lustria"/>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Lustria"/>
                          <a:ea typeface="Lustria"/>
                          <a:cs typeface="Lustria"/>
                          <a:sym typeface="Lustria"/>
                        </a:rPr>
                        <a:t>HPN</a:t>
                      </a:r>
                      <a:endParaRPr sz="1400">
                        <a:latin typeface="Lustria"/>
                        <a:ea typeface="Lustria"/>
                        <a:cs typeface="Lustria"/>
                        <a:sym typeface="Lustria"/>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1" lang="pt-BR" sz="1400">
                          <a:latin typeface="Lustria"/>
                          <a:ea typeface="Lustria"/>
                          <a:cs typeface="Lustria"/>
                          <a:sym typeface="Lustria"/>
                        </a:rPr>
                        <a:t>Anemia hemolítica autoimune</a:t>
                      </a:r>
                      <a:endParaRPr b="1" sz="1400">
                        <a:latin typeface="Lustria"/>
                        <a:ea typeface="Lustria"/>
                        <a:cs typeface="Lustria"/>
                        <a:sym typeface="Lustria"/>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latin typeface="Lustria"/>
                          <a:ea typeface="Lustria"/>
                          <a:cs typeface="Lustria"/>
                          <a:sym typeface="Lustria"/>
                        </a:rPr>
                        <a:t>MAT</a:t>
                      </a:r>
                      <a:endParaRPr sz="1400">
                        <a:latin typeface="Lustria"/>
                        <a:ea typeface="Lustria"/>
                        <a:cs typeface="Lustria"/>
                        <a:sym typeface="Lustria"/>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53500">
                <a:tc>
                  <a:txBody>
                    <a:bodyPr/>
                    <a:lstStyle/>
                    <a:p>
                      <a:pPr indent="0" lvl="0" marL="0" marR="0" rtl="0" algn="l">
                        <a:lnSpc>
                          <a:spcPct val="85000"/>
                        </a:lnSpc>
                        <a:spcBef>
                          <a:spcPts val="0"/>
                        </a:spcBef>
                        <a:spcAft>
                          <a:spcPts val="0"/>
                        </a:spcAft>
                        <a:buNone/>
                      </a:pPr>
                      <a:r>
                        <a:rPr b="1" lang="pt-BR" sz="1400">
                          <a:solidFill>
                            <a:srgbClr val="283C8C"/>
                          </a:solidFill>
                          <a:latin typeface="Calibri"/>
                          <a:ea typeface="Calibri"/>
                          <a:cs typeface="Calibri"/>
                          <a:sym typeface="Calibri"/>
                        </a:rPr>
                        <a:t>DHL</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1" lang="pt-BR" sz="1400">
                          <a:solidFill>
                            <a:srgbClr val="300000"/>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b="1" lang="pt-BR" sz="1400">
                          <a:solidFill>
                            <a:srgbClr val="300000"/>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A3838"/>
                        </a:buClr>
                        <a:buSzPts val="1400"/>
                        <a:buFont typeface="Calibri"/>
                        <a:buNone/>
                      </a:pPr>
                      <a:r>
                        <a:rPr b="1" i="0" lang="pt-BR" sz="1400" u="none" cap="none" strike="noStrike">
                          <a:solidFill>
                            <a:srgbClr val="3A3838"/>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53500">
                <a:tc>
                  <a:txBody>
                    <a:bodyPr/>
                    <a:lstStyle/>
                    <a:p>
                      <a:pPr indent="0" lvl="0" marL="0" marR="0" rtl="0" algn="l">
                        <a:lnSpc>
                          <a:spcPct val="85000"/>
                        </a:lnSpc>
                        <a:spcBef>
                          <a:spcPts val="0"/>
                        </a:spcBef>
                        <a:spcAft>
                          <a:spcPts val="0"/>
                        </a:spcAft>
                        <a:buNone/>
                      </a:pPr>
                      <a:r>
                        <a:rPr b="1" lang="pt-BR" sz="1400">
                          <a:solidFill>
                            <a:srgbClr val="283C8C"/>
                          </a:solidFill>
                          <a:latin typeface="Calibri"/>
                          <a:ea typeface="Calibri"/>
                          <a:cs typeface="Calibri"/>
                          <a:sym typeface="Calibri"/>
                        </a:rPr>
                        <a:t>Haptoglobina</a:t>
                      </a:r>
                      <a:endParaRPr b="1" sz="1400">
                        <a:solidFill>
                          <a:srgbClr val="283C8C"/>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b="1" lang="pt-BR" sz="1400">
                          <a:solidFill>
                            <a:srgbClr val="300000"/>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b="1" lang="pt-BR" sz="1400">
                          <a:solidFill>
                            <a:srgbClr val="300000"/>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b="0" lang="pt-BR" sz="1400">
                          <a:solidFill>
                            <a:srgbClr val="300000"/>
                          </a:solidFill>
                          <a:latin typeface="Calibri"/>
                          <a:ea typeface="Calibri"/>
                          <a:cs typeface="Calibri"/>
                          <a:sym typeface="Calibri"/>
                        </a:rPr>
                        <a:t>normal ou </a:t>
                      </a:r>
                      <a:r>
                        <a:rPr b="0" i="0" lang="pt-BR" sz="1400" u="none" cap="none" strike="noStrike">
                          <a:solidFill>
                            <a:srgbClr val="3A3838"/>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53500">
                <a:tc>
                  <a:txBody>
                    <a:bodyPr/>
                    <a:lstStyle/>
                    <a:p>
                      <a:pPr indent="0" lvl="0" marL="0" marR="0" rtl="0" algn="l">
                        <a:lnSpc>
                          <a:spcPct val="85000"/>
                        </a:lnSpc>
                        <a:spcBef>
                          <a:spcPts val="0"/>
                        </a:spcBef>
                        <a:spcAft>
                          <a:spcPts val="0"/>
                        </a:spcAft>
                        <a:buNone/>
                      </a:pPr>
                      <a:r>
                        <a:rPr b="1" lang="pt-BR" sz="1400">
                          <a:solidFill>
                            <a:srgbClr val="283C8C"/>
                          </a:solidFill>
                          <a:latin typeface="Calibri"/>
                          <a:ea typeface="Calibri"/>
                          <a:cs typeface="Calibri"/>
                          <a:sym typeface="Calibri"/>
                        </a:rPr>
                        <a:t>Bilirrubina indireta</a:t>
                      </a:r>
                      <a:endParaRPr b="1" sz="1400">
                        <a:solidFill>
                          <a:srgbClr val="283C8C"/>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b="1" lang="pt-BR" sz="1400">
                          <a:solidFill>
                            <a:srgbClr val="300000"/>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b="1" lang="pt-BR" sz="1400">
                          <a:solidFill>
                            <a:srgbClr val="300000"/>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A3838"/>
                        </a:buClr>
                        <a:buSzPts val="1400"/>
                        <a:buFont typeface="Calibri"/>
                        <a:buNone/>
                      </a:pPr>
                      <a:r>
                        <a:rPr b="0" i="0" lang="pt-BR" sz="1400" u="none" cap="none" strike="noStrike">
                          <a:solidFill>
                            <a:srgbClr val="3A3838"/>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53500">
                <a:tc>
                  <a:txBody>
                    <a:bodyPr/>
                    <a:lstStyle/>
                    <a:p>
                      <a:pPr indent="0" lvl="0" marL="0" marR="0" rtl="0" algn="l">
                        <a:lnSpc>
                          <a:spcPct val="85000"/>
                        </a:lnSpc>
                        <a:spcBef>
                          <a:spcPts val="0"/>
                        </a:spcBef>
                        <a:spcAft>
                          <a:spcPts val="0"/>
                        </a:spcAft>
                        <a:buNone/>
                      </a:pPr>
                      <a:r>
                        <a:rPr b="1" lang="pt-BR" sz="1400">
                          <a:solidFill>
                            <a:srgbClr val="283C8C"/>
                          </a:solidFill>
                          <a:latin typeface="Calibri"/>
                          <a:ea typeface="Calibri"/>
                          <a:cs typeface="Calibri"/>
                          <a:sym typeface="Calibri"/>
                        </a:rPr>
                        <a:t>Contagem de reticulócitos</a:t>
                      </a:r>
                      <a:endParaRPr b="1" sz="1400">
                        <a:solidFill>
                          <a:srgbClr val="283C8C"/>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b="0" lang="pt-BR" sz="1400">
                          <a:solidFill>
                            <a:srgbClr val="300000"/>
                          </a:solidFill>
                          <a:latin typeface="Calibri"/>
                          <a:ea typeface="Calibri"/>
                          <a:cs typeface="Calibri"/>
                          <a:sym typeface="Calibri"/>
                        </a:rPr>
                        <a:t>↑</a:t>
                      </a:r>
                      <a:endParaRPr b="0" baseline="30000"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b="1" lang="pt-BR" sz="1400">
                          <a:solidFill>
                            <a:srgbClr val="300000"/>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b="0" lang="pt-BR" sz="1400">
                          <a:solidFill>
                            <a:srgbClr val="300000"/>
                          </a:solidFill>
                          <a:latin typeface="Calibri"/>
                          <a:ea typeface="Calibri"/>
                          <a:cs typeface="Calibri"/>
                          <a:sym typeface="Calibri"/>
                        </a:rPr>
                        <a:t>normal ou </a:t>
                      </a:r>
                      <a:r>
                        <a:rPr b="0" i="0" lang="pt-BR" sz="1400" u="none" cap="none" strike="noStrike">
                          <a:solidFill>
                            <a:srgbClr val="3A3838"/>
                          </a:solidFill>
                          <a:latin typeface="Calibri"/>
                          <a:ea typeface="Calibri"/>
                          <a:cs typeface="Calibri"/>
                          <a:sym typeface="Calibri"/>
                        </a:rPr>
                        <a:t>↑</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53500">
                <a:tc>
                  <a:txBody>
                    <a:bodyPr/>
                    <a:lstStyle/>
                    <a:p>
                      <a:pPr indent="0" lvl="0" marL="0" marR="0" rtl="0" algn="l">
                        <a:lnSpc>
                          <a:spcPct val="85000"/>
                        </a:lnSpc>
                        <a:spcBef>
                          <a:spcPts val="0"/>
                        </a:spcBef>
                        <a:spcAft>
                          <a:spcPts val="0"/>
                        </a:spcAft>
                        <a:buNone/>
                      </a:pPr>
                      <a:r>
                        <a:rPr b="1" lang="pt-BR" sz="1400">
                          <a:solidFill>
                            <a:srgbClr val="283C8C"/>
                          </a:solidFill>
                          <a:latin typeface="Calibri"/>
                          <a:ea typeface="Calibri"/>
                          <a:cs typeface="Calibri"/>
                          <a:sym typeface="Calibri"/>
                        </a:rPr>
                        <a:t>Morfologia eritrocitária</a:t>
                      </a:r>
                      <a:endParaRPr b="1" sz="1400">
                        <a:solidFill>
                          <a:srgbClr val="283C8C"/>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solidFill>
                            <a:srgbClr val="300000"/>
                          </a:solidFill>
                          <a:latin typeface="Calibri"/>
                          <a:ea typeface="Calibri"/>
                          <a:cs typeface="Calibri"/>
                          <a:sym typeface="Calibri"/>
                        </a:rPr>
                        <a:t>Sem anormalidades específicas</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lang="pt-BR" sz="1400">
                          <a:solidFill>
                            <a:srgbClr val="300000"/>
                          </a:solidFill>
                          <a:latin typeface="Calibri"/>
                          <a:ea typeface="Calibri"/>
                          <a:cs typeface="Calibri"/>
                          <a:sym typeface="Calibri"/>
                        </a:rPr>
                        <a:t>Sem anormalidades específicas</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solidFill>
                            <a:srgbClr val="300000"/>
                          </a:solidFill>
                          <a:latin typeface="Calibri"/>
                          <a:ea typeface="Calibri"/>
                          <a:cs typeface="Calibri"/>
                          <a:sym typeface="Calibri"/>
                        </a:rPr>
                        <a:t>Esquistócitos</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53500">
                <a:tc>
                  <a:txBody>
                    <a:bodyPr/>
                    <a:lstStyle/>
                    <a:p>
                      <a:pPr indent="0" lvl="0" marL="0" marR="0" rtl="0" algn="l">
                        <a:lnSpc>
                          <a:spcPct val="85000"/>
                        </a:lnSpc>
                        <a:spcBef>
                          <a:spcPts val="0"/>
                        </a:spcBef>
                        <a:spcAft>
                          <a:spcPts val="0"/>
                        </a:spcAft>
                        <a:buNone/>
                      </a:pPr>
                      <a:r>
                        <a:rPr b="1" lang="pt-BR" sz="1400">
                          <a:solidFill>
                            <a:srgbClr val="283C8C"/>
                          </a:solidFill>
                          <a:latin typeface="Calibri"/>
                          <a:ea typeface="Calibri"/>
                          <a:cs typeface="Calibri"/>
                          <a:sym typeface="Calibri"/>
                        </a:rPr>
                        <a:t>Hemoglobinúria</a:t>
                      </a:r>
                      <a:endParaRPr b="1" sz="1400">
                        <a:solidFill>
                          <a:srgbClr val="283C8C"/>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solidFill>
                            <a:srgbClr val="300000"/>
                          </a:solidFill>
                          <a:latin typeface="Calibri"/>
                          <a:ea typeface="Calibri"/>
                          <a:cs typeface="Calibri"/>
                          <a:sym typeface="Calibri"/>
                        </a:rPr>
                        <a:t>Algumas vezes</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lang="pt-BR" sz="1400">
                          <a:solidFill>
                            <a:srgbClr val="300000"/>
                          </a:solidFill>
                          <a:latin typeface="Calibri"/>
                          <a:ea typeface="Calibri"/>
                          <a:cs typeface="Calibri"/>
                          <a:sym typeface="Calibri"/>
                        </a:rPr>
                        <a:t>Algumas vezes</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lang="pt-BR" sz="1400">
                          <a:solidFill>
                            <a:srgbClr val="300000"/>
                          </a:solidFill>
                          <a:latin typeface="Calibri"/>
                          <a:ea typeface="Calibri"/>
                          <a:cs typeface="Calibri"/>
                          <a:sym typeface="Calibri"/>
                        </a:rPr>
                        <a:t>Algumas vezes</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53500">
                <a:tc>
                  <a:txBody>
                    <a:bodyPr/>
                    <a:lstStyle/>
                    <a:p>
                      <a:pPr indent="0" lvl="0" marL="0" marR="0" rtl="0" algn="l">
                        <a:lnSpc>
                          <a:spcPct val="85000"/>
                        </a:lnSpc>
                        <a:spcBef>
                          <a:spcPts val="0"/>
                        </a:spcBef>
                        <a:spcAft>
                          <a:spcPts val="0"/>
                        </a:spcAft>
                        <a:buNone/>
                      </a:pPr>
                      <a:r>
                        <a:rPr b="1" lang="pt-BR" sz="1400">
                          <a:solidFill>
                            <a:srgbClr val="283C8C"/>
                          </a:solidFill>
                          <a:latin typeface="Calibri"/>
                          <a:ea typeface="Calibri"/>
                          <a:cs typeface="Calibri"/>
                          <a:sym typeface="Calibri"/>
                        </a:rPr>
                        <a:t>Teste Coombs</a:t>
                      </a:r>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solidFill>
                            <a:srgbClr val="300000"/>
                          </a:solidFill>
                          <a:latin typeface="Calibri"/>
                          <a:ea typeface="Calibri"/>
                          <a:cs typeface="Calibri"/>
                          <a:sym typeface="Calibri"/>
                        </a:rPr>
                        <a:t>Negativo</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lang="pt-BR" sz="1400">
                          <a:solidFill>
                            <a:srgbClr val="300000"/>
                          </a:solidFill>
                          <a:latin typeface="Calibri"/>
                          <a:ea typeface="Calibri"/>
                          <a:cs typeface="Calibri"/>
                          <a:sym typeface="Calibri"/>
                        </a:rPr>
                        <a:t>Positivo</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Clr>
                          <a:srgbClr val="300000"/>
                        </a:buClr>
                        <a:buSzPts val="1400"/>
                        <a:buFont typeface="Calibri"/>
                        <a:buNone/>
                      </a:pPr>
                      <a:r>
                        <a:rPr lang="pt-BR" sz="1400">
                          <a:solidFill>
                            <a:srgbClr val="300000"/>
                          </a:solidFill>
                          <a:latin typeface="Calibri"/>
                          <a:ea typeface="Calibri"/>
                          <a:cs typeface="Calibri"/>
                          <a:sym typeface="Calibri"/>
                        </a:rPr>
                        <a:t>Negativo</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53500">
                <a:tc>
                  <a:txBody>
                    <a:bodyPr/>
                    <a:lstStyle/>
                    <a:p>
                      <a:pPr indent="0" lvl="0" marL="0" marR="0" rtl="0" algn="l">
                        <a:lnSpc>
                          <a:spcPct val="85000"/>
                        </a:lnSpc>
                        <a:spcBef>
                          <a:spcPts val="0"/>
                        </a:spcBef>
                        <a:spcAft>
                          <a:spcPts val="0"/>
                        </a:spcAft>
                        <a:buNone/>
                      </a:pPr>
                      <a:r>
                        <a:rPr b="1" lang="pt-BR" sz="1400">
                          <a:solidFill>
                            <a:srgbClr val="283C8C"/>
                          </a:solidFill>
                          <a:latin typeface="Calibri"/>
                          <a:ea typeface="Calibri"/>
                          <a:cs typeface="Calibri"/>
                          <a:sym typeface="Calibri"/>
                        </a:rPr>
                        <a:t>Células deficientes em GPI-AP (citometria de fluxo)</a:t>
                      </a:r>
                      <a:endParaRPr b="1" sz="1400">
                        <a:solidFill>
                          <a:srgbClr val="283C8C"/>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solidFill>
                            <a:srgbClr val="300000"/>
                          </a:solidFill>
                          <a:latin typeface="Calibri"/>
                          <a:ea typeface="Calibri"/>
                          <a:cs typeface="Calibri"/>
                          <a:sym typeface="Calibri"/>
                        </a:rPr>
                        <a:t>Presente</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solidFill>
                            <a:srgbClr val="300000"/>
                          </a:solidFill>
                          <a:latin typeface="Calibri"/>
                          <a:ea typeface="Calibri"/>
                          <a:cs typeface="Calibri"/>
                          <a:sym typeface="Calibri"/>
                        </a:rPr>
                        <a:t>Ausente</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85000"/>
                        </a:lnSpc>
                        <a:spcBef>
                          <a:spcPts val="0"/>
                        </a:spcBef>
                        <a:spcAft>
                          <a:spcPts val="0"/>
                        </a:spcAft>
                        <a:buNone/>
                      </a:pPr>
                      <a:r>
                        <a:rPr lang="pt-BR" sz="1400">
                          <a:solidFill>
                            <a:srgbClr val="300000"/>
                          </a:solidFill>
                          <a:latin typeface="Calibri"/>
                          <a:ea typeface="Calibri"/>
                          <a:cs typeface="Calibri"/>
                          <a:sym typeface="Calibri"/>
                        </a:rPr>
                        <a:t>Ausente</a:t>
                      </a:r>
                      <a:endParaRPr sz="1400">
                        <a:solidFill>
                          <a:srgbClr val="300000"/>
                        </a:solidFill>
                        <a:latin typeface="Calibri"/>
                        <a:ea typeface="Calibri"/>
                        <a:cs typeface="Calibri"/>
                        <a:sym typeface="Calibri"/>
                      </a:endParaRPr>
                    </a:p>
                  </a:txBody>
                  <a:tcPr marT="0" marB="0" marR="68575" marL="6857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2711" name="Google Shape;2711;p54"/>
          <p:cNvGrpSpPr/>
          <p:nvPr/>
        </p:nvGrpSpPr>
        <p:grpSpPr>
          <a:xfrm>
            <a:off x="407988" y="2038472"/>
            <a:ext cx="2614613" cy="3437780"/>
            <a:chOff x="407988" y="2038472"/>
            <a:chExt cx="2614613" cy="3437780"/>
          </a:xfrm>
        </p:grpSpPr>
        <p:sp>
          <p:nvSpPr>
            <p:cNvPr id="2712" name="Google Shape;2712;p54"/>
            <p:cNvSpPr/>
            <p:nvPr/>
          </p:nvSpPr>
          <p:spPr>
            <a:xfrm>
              <a:off x="407988" y="2038472"/>
              <a:ext cx="2614613" cy="343778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713" name="Google Shape;2713;p54"/>
            <p:cNvSpPr txBox="1"/>
            <p:nvPr/>
          </p:nvSpPr>
          <p:spPr>
            <a:xfrm>
              <a:off x="496889" y="3710500"/>
              <a:ext cx="2525712" cy="120032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lt1"/>
                </a:buClr>
                <a:buSzPts val="1800"/>
                <a:buFont typeface="Lustria"/>
                <a:buNone/>
              </a:pPr>
              <a:r>
                <a:rPr b="1" i="0" lang="pt-BR" sz="1800" u="none" cap="none" strike="noStrike">
                  <a:solidFill>
                    <a:schemeClr val="lt1"/>
                  </a:solidFill>
                  <a:latin typeface="Lustria"/>
                  <a:ea typeface="Lustria"/>
                  <a:cs typeface="Lustria"/>
                  <a:sym typeface="Lustria"/>
                </a:rPr>
                <a:t>Abordagem Prática para Distinguir a HPN de Outras Condições Hemolíticas</a:t>
              </a:r>
              <a:r>
                <a:rPr b="1" baseline="30000" i="0" lang="pt-BR" sz="1800" u="none" cap="none" strike="noStrike">
                  <a:solidFill>
                    <a:schemeClr val="lt1"/>
                  </a:solidFill>
                  <a:latin typeface="Lustria"/>
                  <a:ea typeface="Lustria"/>
                  <a:cs typeface="Lustria"/>
                  <a:sym typeface="Lustria"/>
                </a:rPr>
                <a:t>2-6</a:t>
              </a:r>
              <a:endParaRPr/>
            </a:p>
          </p:txBody>
        </p:sp>
        <p:sp>
          <p:nvSpPr>
            <p:cNvPr id="2714" name="Google Shape;2714;p54"/>
            <p:cNvSpPr/>
            <p:nvPr/>
          </p:nvSpPr>
          <p:spPr>
            <a:xfrm>
              <a:off x="611552" y="2511289"/>
              <a:ext cx="1039448" cy="1039453"/>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2715" name="Google Shape;2715;p54"/>
            <p:cNvGrpSpPr/>
            <p:nvPr/>
          </p:nvGrpSpPr>
          <p:grpSpPr>
            <a:xfrm>
              <a:off x="806211" y="2674844"/>
              <a:ext cx="597120" cy="712341"/>
              <a:chOff x="-1500600" y="1239951"/>
              <a:chExt cx="1266481" cy="1510862"/>
            </a:xfrm>
          </p:grpSpPr>
          <p:sp>
            <p:nvSpPr>
              <p:cNvPr id="2716" name="Google Shape;2716;p54"/>
              <p:cNvSpPr/>
              <p:nvPr/>
            </p:nvSpPr>
            <p:spPr>
              <a:xfrm>
                <a:off x="-1500600" y="1866784"/>
                <a:ext cx="714778" cy="884029"/>
              </a:xfrm>
              <a:custGeom>
                <a:rect b="b" l="l" r="r" t="t"/>
                <a:pathLst>
                  <a:path extrusionOk="0" h="884029" w="714778">
                    <a:moveTo>
                      <a:pt x="539401" y="884029"/>
                    </a:moveTo>
                    <a:lnTo>
                      <a:pt x="175360" y="884029"/>
                    </a:lnTo>
                    <a:cubicBezTo>
                      <a:pt x="43717" y="884029"/>
                      <a:pt x="-40687" y="744387"/>
                      <a:pt x="20094" y="627888"/>
                    </a:cubicBezTo>
                    <a:lnTo>
                      <a:pt x="248308" y="190481"/>
                    </a:lnTo>
                    <a:lnTo>
                      <a:pt x="248308" y="22219"/>
                    </a:lnTo>
                    <a:cubicBezTo>
                      <a:pt x="248308" y="9945"/>
                      <a:pt x="258253" y="0"/>
                      <a:pt x="270527" y="0"/>
                    </a:cubicBezTo>
                    <a:lnTo>
                      <a:pt x="444235" y="0"/>
                    </a:lnTo>
                    <a:cubicBezTo>
                      <a:pt x="456508" y="0"/>
                      <a:pt x="466453" y="9945"/>
                      <a:pt x="466453" y="22219"/>
                    </a:cubicBezTo>
                    <a:lnTo>
                      <a:pt x="466453" y="190481"/>
                    </a:lnTo>
                    <a:lnTo>
                      <a:pt x="694667" y="627888"/>
                    </a:lnTo>
                    <a:cubicBezTo>
                      <a:pt x="755561" y="744603"/>
                      <a:pt x="670802" y="884029"/>
                      <a:pt x="539401" y="884029"/>
                    </a:cubicBezTo>
                    <a:close/>
                    <a:moveTo>
                      <a:pt x="292745" y="44437"/>
                    </a:moveTo>
                    <a:cubicBezTo>
                      <a:pt x="291869" y="205048"/>
                      <a:pt x="294710" y="197609"/>
                      <a:pt x="290224" y="206206"/>
                    </a:cubicBezTo>
                    <a:lnTo>
                      <a:pt x="59489" y="648444"/>
                    </a:lnTo>
                    <a:cubicBezTo>
                      <a:pt x="14062" y="735520"/>
                      <a:pt x="77288" y="839592"/>
                      <a:pt x="175360" y="839592"/>
                    </a:cubicBezTo>
                    <a:lnTo>
                      <a:pt x="539401" y="839592"/>
                    </a:lnTo>
                    <a:cubicBezTo>
                      <a:pt x="637646" y="839592"/>
                      <a:pt x="700625" y="735375"/>
                      <a:pt x="655270" y="648447"/>
                    </a:cubicBezTo>
                    <a:cubicBezTo>
                      <a:pt x="412234" y="180681"/>
                      <a:pt x="422016" y="206259"/>
                      <a:pt x="422016" y="195929"/>
                    </a:cubicBezTo>
                    <a:lnTo>
                      <a:pt x="422016" y="44437"/>
                    </a:lnTo>
                    <a:lnTo>
                      <a:pt x="292745" y="4443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17" name="Google Shape;2717;p54"/>
              <p:cNvSpPr/>
              <p:nvPr/>
            </p:nvSpPr>
            <p:spPr>
              <a:xfrm>
                <a:off x="-1324670" y="1750978"/>
                <a:ext cx="362903" cy="160243"/>
              </a:xfrm>
              <a:custGeom>
                <a:rect b="b" l="l" r="r" t="t"/>
                <a:pathLst>
                  <a:path extrusionOk="0" h="160243" w="362903">
                    <a:moveTo>
                      <a:pt x="282780" y="160243"/>
                    </a:moveTo>
                    <a:lnTo>
                      <a:pt x="80120" y="160243"/>
                    </a:lnTo>
                    <a:cubicBezTo>
                      <a:pt x="35941" y="160243"/>
                      <a:pt x="0" y="124303"/>
                      <a:pt x="0" y="80123"/>
                    </a:cubicBezTo>
                    <a:cubicBezTo>
                      <a:pt x="0" y="35944"/>
                      <a:pt x="35941" y="0"/>
                      <a:pt x="80120" y="0"/>
                    </a:cubicBezTo>
                    <a:lnTo>
                      <a:pt x="282780" y="0"/>
                    </a:lnTo>
                    <a:cubicBezTo>
                      <a:pt x="326960" y="0"/>
                      <a:pt x="362903" y="35944"/>
                      <a:pt x="362903" y="80123"/>
                    </a:cubicBezTo>
                    <a:cubicBezTo>
                      <a:pt x="362903" y="124303"/>
                      <a:pt x="326960" y="160243"/>
                      <a:pt x="282780" y="160243"/>
                    </a:cubicBezTo>
                    <a:close/>
                    <a:moveTo>
                      <a:pt x="80120" y="44437"/>
                    </a:moveTo>
                    <a:cubicBezTo>
                      <a:pt x="60443" y="44437"/>
                      <a:pt x="44437" y="60443"/>
                      <a:pt x="44437" y="80123"/>
                    </a:cubicBezTo>
                    <a:cubicBezTo>
                      <a:pt x="44437" y="99800"/>
                      <a:pt x="60443" y="115806"/>
                      <a:pt x="80120" y="115806"/>
                    </a:cubicBezTo>
                    <a:lnTo>
                      <a:pt x="282780" y="115806"/>
                    </a:lnTo>
                    <a:cubicBezTo>
                      <a:pt x="302460" y="115806"/>
                      <a:pt x="318466" y="99800"/>
                      <a:pt x="318466" y="80123"/>
                    </a:cubicBezTo>
                    <a:cubicBezTo>
                      <a:pt x="318466" y="60443"/>
                      <a:pt x="302460" y="44437"/>
                      <a:pt x="282780" y="44437"/>
                    </a:cubicBezTo>
                    <a:lnTo>
                      <a:pt x="80120" y="4443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18" name="Google Shape;2718;p54"/>
              <p:cNvSpPr/>
              <p:nvPr/>
            </p:nvSpPr>
            <p:spPr>
              <a:xfrm>
                <a:off x="-1381567" y="2301277"/>
                <a:ext cx="476696" cy="345310"/>
              </a:xfrm>
              <a:custGeom>
                <a:rect b="b" l="l" r="r" t="t"/>
                <a:pathLst>
                  <a:path extrusionOk="0" h="345310" w="476696">
                    <a:moveTo>
                      <a:pt x="384781" y="345311"/>
                    </a:moveTo>
                    <a:lnTo>
                      <a:pt x="91919" y="345311"/>
                    </a:lnTo>
                    <a:cubicBezTo>
                      <a:pt x="22772" y="345311"/>
                      <a:pt x="-21458" y="271844"/>
                      <a:pt x="10685" y="210773"/>
                    </a:cubicBezTo>
                    <a:lnTo>
                      <a:pt x="103274" y="34796"/>
                    </a:lnTo>
                    <a:cubicBezTo>
                      <a:pt x="107979" y="25864"/>
                      <a:pt x="118116" y="21219"/>
                      <a:pt x="127946" y="23497"/>
                    </a:cubicBezTo>
                    <a:cubicBezTo>
                      <a:pt x="143383" y="27067"/>
                      <a:pt x="160062" y="28732"/>
                      <a:pt x="180441" y="28732"/>
                    </a:cubicBezTo>
                    <a:cubicBezTo>
                      <a:pt x="257930" y="28732"/>
                      <a:pt x="262513" y="2769"/>
                      <a:pt x="340915" y="13"/>
                    </a:cubicBezTo>
                    <a:cubicBezTo>
                      <a:pt x="349521" y="-283"/>
                      <a:pt x="357393" y="4321"/>
                      <a:pt x="361359" y="11872"/>
                    </a:cubicBezTo>
                    <a:lnTo>
                      <a:pt x="466018" y="210779"/>
                    </a:lnTo>
                    <a:cubicBezTo>
                      <a:pt x="498158" y="271868"/>
                      <a:pt x="453889" y="345311"/>
                      <a:pt x="384781" y="345311"/>
                    </a:cubicBezTo>
                    <a:close/>
                    <a:moveTo>
                      <a:pt x="134940" y="70040"/>
                    </a:moveTo>
                    <a:lnTo>
                      <a:pt x="50009" y="231463"/>
                    </a:lnTo>
                    <a:cubicBezTo>
                      <a:pt x="33395" y="263037"/>
                      <a:pt x="56310" y="300874"/>
                      <a:pt x="91916" y="300874"/>
                    </a:cubicBezTo>
                    <a:lnTo>
                      <a:pt x="384778" y="300874"/>
                    </a:lnTo>
                    <a:cubicBezTo>
                      <a:pt x="420446" y="300874"/>
                      <a:pt x="443269" y="262975"/>
                      <a:pt x="426685" y="231463"/>
                    </a:cubicBezTo>
                    <a:lnTo>
                      <a:pt x="328707" y="45251"/>
                    </a:lnTo>
                    <a:cubicBezTo>
                      <a:pt x="271839" y="50254"/>
                      <a:pt x="261038" y="73166"/>
                      <a:pt x="180435" y="73166"/>
                    </a:cubicBezTo>
                    <a:cubicBezTo>
                      <a:pt x="163638" y="73166"/>
                      <a:pt x="148817" y="72159"/>
                      <a:pt x="134940" y="7004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19" name="Google Shape;2719;p54"/>
              <p:cNvSpPr/>
              <p:nvPr/>
            </p:nvSpPr>
            <p:spPr>
              <a:xfrm>
                <a:off x="-1167295" y="1239951"/>
                <a:ext cx="933176" cy="1510862"/>
              </a:xfrm>
              <a:custGeom>
                <a:rect b="b" l="l" r="r" t="t"/>
                <a:pathLst>
                  <a:path extrusionOk="0" h="1510862" w="933176">
                    <a:moveTo>
                      <a:pt x="797199" y="1510863"/>
                    </a:moveTo>
                    <a:lnTo>
                      <a:pt x="135978" y="1510863"/>
                    </a:lnTo>
                    <a:cubicBezTo>
                      <a:pt x="123704" y="1510863"/>
                      <a:pt x="113759" y="1500918"/>
                      <a:pt x="113759" y="1488644"/>
                    </a:cubicBezTo>
                    <a:cubicBezTo>
                      <a:pt x="113759" y="1476370"/>
                      <a:pt x="123704" y="1466425"/>
                      <a:pt x="135978" y="1466425"/>
                    </a:cubicBezTo>
                    <a:lnTo>
                      <a:pt x="797199" y="1466425"/>
                    </a:lnTo>
                    <a:cubicBezTo>
                      <a:pt x="847674" y="1466425"/>
                      <a:pt x="888740" y="1425360"/>
                      <a:pt x="888740" y="1374885"/>
                    </a:cubicBezTo>
                    <a:lnTo>
                      <a:pt x="888740" y="135978"/>
                    </a:lnTo>
                    <a:cubicBezTo>
                      <a:pt x="888740" y="85503"/>
                      <a:pt x="847674" y="44437"/>
                      <a:pt x="797199" y="44437"/>
                    </a:cubicBezTo>
                    <a:lnTo>
                      <a:pt x="135978" y="44437"/>
                    </a:lnTo>
                    <a:cubicBezTo>
                      <a:pt x="85503" y="44437"/>
                      <a:pt x="44437" y="85503"/>
                      <a:pt x="44437" y="135978"/>
                    </a:cubicBezTo>
                    <a:lnTo>
                      <a:pt x="44437" y="533246"/>
                    </a:lnTo>
                    <a:cubicBezTo>
                      <a:pt x="44437" y="545519"/>
                      <a:pt x="34492" y="555464"/>
                      <a:pt x="22219" y="555464"/>
                    </a:cubicBezTo>
                    <a:cubicBezTo>
                      <a:pt x="9945" y="555464"/>
                      <a:pt x="0" y="545519"/>
                      <a:pt x="0" y="533246"/>
                    </a:cubicBezTo>
                    <a:lnTo>
                      <a:pt x="0" y="135978"/>
                    </a:lnTo>
                    <a:cubicBezTo>
                      <a:pt x="0" y="60997"/>
                      <a:pt x="61000" y="0"/>
                      <a:pt x="135978" y="0"/>
                    </a:cubicBezTo>
                    <a:lnTo>
                      <a:pt x="797199" y="0"/>
                    </a:lnTo>
                    <a:cubicBezTo>
                      <a:pt x="872180" y="0"/>
                      <a:pt x="933177" y="61000"/>
                      <a:pt x="933177" y="135978"/>
                    </a:cubicBezTo>
                    <a:lnTo>
                      <a:pt x="933177" y="1374885"/>
                    </a:lnTo>
                    <a:cubicBezTo>
                      <a:pt x="933177" y="1449862"/>
                      <a:pt x="872177" y="1510863"/>
                      <a:pt x="797199" y="151086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20" name="Google Shape;2720;p54"/>
              <p:cNvSpPr/>
              <p:nvPr/>
            </p:nvSpPr>
            <p:spPr>
              <a:xfrm>
                <a:off x="-945112" y="1528792"/>
                <a:ext cx="133311" cy="177748"/>
              </a:xfrm>
              <a:custGeom>
                <a:rect b="b" l="l" r="r" t="t"/>
                <a:pathLst>
                  <a:path extrusionOk="0" h="177748" w="133311">
                    <a:moveTo>
                      <a:pt x="111093" y="177749"/>
                    </a:moveTo>
                    <a:lnTo>
                      <a:pt x="22219" y="177749"/>
                    </a:lnTo>
                    <a:cubicBezTo>
                      <a:pt x="9945" y="177749"/>
                      <a:pt x="0" y="167804"/>
                      <a:pt x="0" y="155530"/>
                    </a:cubicBezTo>
                    <a:lnTo>
                      <a:pt x="0" y="22219"/>
                    </a:lnTo>
                    <a:cubicBezTo>
                      <a:pt x="0" y="9945"/>
                      <a:pt x="9945" y="0"/>
                      <a:pt x="22219" y="0"/>
                    </a:cubicBezTo>
                    <a:lnTo>
                      <a:pt x="111093" y="0"/>
                    </a:lnTo>
                    <a:cubicBezTo>
                      <a:pt x="123366" y="0"/>
                      <a:pt x="133311" y="9945"/>
                      <a:pt x="133311" y="22219"/>
                    </a:cubicBezTo>
                    <a:lnTo>
                      <a:pt x="133311" y="155530"/>
                    </a:lnTo>
                    <a:cubicBezTo>
                      <a:pt x="133311" y="167804"/>
                      <a:pt x="123366" y="177749"/>
                      <a:pt x="111093" y="177749"/>
                    </a:cubicBezTo>
                    <a:close/>
                    <a:moveTo>
                      <a:pt x="44437" y="133311"/>
                    </a:moveTo>
                    <a:lnTo>
                      <a:pt x="88874" y="133311"/>
                    </a:lnTo>
                    <a:lnTo>
                      <a:pt x="88874" y="44437"/>
                    </a:lnTo>
                    <a:lnTo>
                      <a:pt x="44437" y="44437"/>
                    </a:lnTo>
                    <a:lnTo>
                      <a:pt x="44437" y="13331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21" name="Google Shape;2721;p54"/>
              <p:cNvSpPr/>
              <p:nvPr/>
            </p:nvSpPr>
            <p:spPr>
              <a:xfrm>
                <a:off x="-767364" y="1395481"/>
                <a:ext cx="133311" cy="311059"/>
              </a:xfrm>
              <a:custGeom>
                <a:rect b="b" l="l" r="r" t="t"/>
                <a:pathLst>
                  <a:path extrusionOk="0" h="311059" w="133311">
                    <a:moveTo>
                      <a:pt x="111093" y="311060"/>
                    </a:moveTo>
                    <a:lnTo>
                      <a:pt x="22219" y="311060"/>
                    </a:lnTo>
                    <a:cubicBezTo>
                      <a:pt x="9945" y="311060"/>
                      <a:pt x="0" y="301115"/>
                      <a:pt x="0" y="288841"/>
                    </a:cubicBezTo>
                    <a:lnTo>
                      <a:pt x="0" y="22219"/>
                    </a:lnTo>
                    <a:cubicBezTo>
                      <a:pt x="0" y="9945"/>
                      <a:pt x="9945" y="0"/>
                      <a:pt x="22219" y="0"/>
                    </a:cubicBezTo>
                    <a:lnTo>
                      <a:pt x="111093" y="0"/>
                    </a:lnTo>
                    <a:cubicBezTo>
                      <a:pt x="123366" y="0"/>
                      <a:pt x="133311" y="9945"/>
                      <a:pt x="133311" y="22219"/>
                    </a:cubicBezTo>
                    <a:lnTo>
                      <a:pt x="133311" y="288841"/>
                    </a:lnTo>
                    <a:cubicBezTo>
                      <a:pt x="133311" y="301115"/>
                      <a:pt x="123366" y="311060"/>
                      <a:pt x="111093" y="311060"/>
                    </a:cubicBezTo>
                    <a:close/>
                    <a:moveTo>
                      <a:pt x="44437" y="266623"/>
                    </a:moveTo>
                    <a:lnTo>
                      <a:pt x="88874" y="266623"/>
                    </a:lnTo>
                    <a:lnTo>
                      <a:pt x="88874" y="44437"/>
                    </a:lnTo>
                    <a:lnTo>
                      <a:pt x="44437" y="44437"/>
                    </a:lnTo>
                    <a:lnTo>
                      <a:pt x="44437" y="26662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22" name="Google Shape;2722;p54"/>
              <p:cNvSpPr/>
              <p:nvPr/>
            </p:nvSpPr>
            <p:spPr>
              <a:xfrm>
                <a:off x="-589615" y="1462136"/>
                <a:ext cx="133311" cy="244404"/>
              </a:xfrm>
              <a:custGeom>
                <a:rect b="b" l="l" r="r" t="t"/>
                <a:pathLst>
                  <a:path extrusionOk="0" h="244404" w="133311">
                    <a:moveTo>
                      <a:pt x="111093" y="244404"/>
                    </a:moveTo>
                    <a:lnTo>
                      <a:pt x="22219" y="244404"/>
                    </a:lnTo>
                    <a:cubicBezTo>
                      <a:pt x="9945" y="244404"/>
                      <a:pt x="0" y="234459"/>
                      <a:pt x="0" y="222186"/>
                    </a:cubicBezTo>
                    <a:lnTo>
                      <a:pt x="0" y="22219"/>
                    </a:lnTo>
                    <a:cubicBezTo>
                      <a:pt x="0" y="9945"/>
                      <a:pt x="9945" y="0"/>
                      <a:pt x="22219" y="0"/>
                    </a:cubicBezTo>
                    <a:lnTo>
                      <a:pt x="111093" y="0"/>
                    </a:lnTo>
                    <a:cubicBezTo>
                      <a:pt x="123366" y="0"/>
                      <a:pt x="133311" y="9945"/>
                      <a:pt x="133311" y="22219"/>
                    </a:cubicBezTo>
                    <a:lnTo>
                      <a:pt x="133311" y="222186"/>
                    </a:lnTo>
                    <a:cubicBezTo>
                      <a:pt x="133311" y="234459"/>
                      <a:pt x="123366" y="244404"/>
                      <a:pt x="111093" y="244404"/>
                    </a:cubicBezTo>
                    <a:close/>
                    <a:moveTo>
                      <a:pt x="44437" y="199967"/>
                    </a:moveTo>
                    <a:lnTo>
                      <a:pt x="88874" y="199967"/>
                    </a:lnTo>
                    <a:lnTo>
                      <a:pt x="88874" y="44437"/>
                    </a:lnTo>
                    <a:lnTo>
                      <a:pt x="44437" y="44437"/>
                    </a:lnTo>
                    <a:lnTo>
                      <a:pt x="44437" y="19996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23" name="Google Shape;2723;p54"/>
              <p:cNvSpPr/>
              <p:nvPr/>
            </p:nvSpPr>
            <p:spPr>
              <a:xfrm>
                <a:off x="-989549" y="1662103"/>
                <a:ext cx="577682" cy="44437"/>
              </a:xfrm>
              <a:custGeom>
                <a:rect b="b" l="l" r="r" t="t"/>
                <a:pathLst>
                  <a:path extrusionOk="0" h="44437" w="577682">
                    <a:moveTo>
                      <a:pt x="555464" y="44437"/>
                    </a:moveTo>
                    <a:lnTo>
                      <a:pt x="22219" y="44437"/>
                    </a:lnTo>
                    <a:cubicBezTo>
                      <a:pt x="9945" y="44437"/>
                      <a:pt x="0" y="34492"/>
                      <a:pt x="0" y="22219"/>
                    </a:cubicBezTo>
                    <a:cubicBezTo>
                      <a:pt x="0" y="9945"/>
                      <a:pt x="9945" y="0"/>
                      <a:pt x="22219" y="0"/>
                    </a:cubicBezTo>
                    <a:lnTo>
                      <a:pt x="555464" y="0"/>
                    </a:lnTo>
                    <a:cubicBezTo>
                      <a:pt x="567738" y="0"/>
                      <a:pt x="577683" y="9945"/>
                      <a:pt x="577683" y="22219"/>
                    </a:cubicBezTo>
                    <a:cubicBezTo>
                      <a:pt x="577683" y="34492"/>
                      <a:pt x="567738" y="44437"/>
                      <a:pt x="555464" y="4443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24" name="Google Shape;2724;p54"/>
              <p:cNvSpPr/>
              <p:nvPr/>
            </p:nvSpPr>
            <p:spPr>
              <a:xfrm>
                <a:off x="-900675" y="1817633"/>
                <a:ext cx="488808" cy="44437"/>
              </a:xfrm>
              <a:custGeom>
                <a:rect b="b" l="l" r="r" t="t"/>
                <a:pathLst>
                  <a:path extrusionOk="0" h="44437" w="488808">
                    <a:moveTo>
                      <a:pt x="466590" y="44437"/>
                    </a:moveTo>
                    <a:lnTo>
                      <a:pt x="22219" y="44437"/>
                    </a:lnTo>
                    <a:cubicBezTo>
                      <a:pt x="9945" y="44437"/>
                      <a:pt x="0" y="34492"/>
                      <a:pt x="0" y="22219"/>
                    </a:cubicBezTo>
                    <a:cubicBezTo>
                      <a:pt x="0" y="9945"/>
                      <a:pt x="9945" y="0"/>
                      <a:pt x="22219" y="0"/>
                    </a:cubicBezTo>
                    <a:lnTo>
                      <a:pt x="466590" y="0"/>
                    </a:lnTo>
                    <a:cubicBezTo>
                      <a:pt x="478864" y="0"/>
                      <a:pt x="488809" y="9945"/>
                      <a:pt x="488809" y="22219"/>
                    </a:cubicBezTo>
                    <a:cubicBezTo>
                      <a:pt x="488809" y="34492"/>
                      <a:pt x="478864" y="44437"/>
                      <a:pt x="466590" y="4443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25" name="Google Shape;2725;p54"/>
              <p:cNvSpPr/>
              <p:nvPr/>
            </p:nvSpPr>
            <p:spPr>
              <a:xfrm>
                <a:off x="-900675" y="1928726"/>
                <a:ext cx="488808" cy="44437"/>
              </a:xfrm>
              <a:custGeom>
                <a:rect b="b" l="l" r="r" t="t"/>
                <a:pathLst>
                  <a:path extrusionOk="0" h="44437" w="488808">
                    <a:moveTo>
                      <a:pt x="466590" y="44437"/>
                    </a:moveTo>
                    <a:lnTo>
                      <a:pt x="22219" y="44437"/>
                    </a:lnTo>
                    <a:cubicBezTo>
                      <a:pt x="9945" y="44437"/>
                      <a:pt x="0" y="34492"/>
                      <a:pt x="0" y="22219"/>
                    </a:cubicBezTo>
                    <a:cubicBezTo>
                      <a:pt x="0" y="9945"/>
                      <a:pt x="9945" y="0"/>
                      <a:pt x="22219" y="0"/>
                    </a:cubicBezTo>
                    <a:lnTo>
                      <a:pt x="466590" y="0"/>
                    </a:lnTo>
                    <a:cubicBezTo>
                      <a:pt x="478864" y="0"/>
                      <a:pt x="488809" y="9945"/>
                      <a:pt x="488809" y="22219"/>
                    </a:cubicBezTo>
                    <a:cubicBezTo>
                      <a:pt x="488809" y="34492"/>
                      <a:pt x="478864" y="44437"/>
                      <a:pt x="466590" y="4443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26" name="Google Shape;2726;p54"/>
              <p:cNvSpPr/>
              <p:nvPr/>
            </p:nvSpPr>
            <p:spPr>
              <a:xfrm>
                <a:off x="-789582" y="2039819"/>
                <a:ext cx="377715" cy="44437"/>
              </a:xfrm>
              <a:custGeom>
                <a:rect b="b" l="l" r="r" t="t"/>
                <a:pathLst>
                  <a:path extrusionOk="0" h="44437" w="377715">
                    <a:moveTo>
                      <a:pt x="355497" y="44437"/>
                    </a:moveTo>
                    <a:lnTo>
                      <a:pt x="22219" y="44437"/>
                    </a:lnTo>
                    <a:cubicBezTo>
                      <a:pt x="9945" y="44437"/>
                      <a:pt x="0" y="34492"/>
                      <a:pt x="0" y="22219"/>
                    </a:cubicBezTo>
                    <a:cubicBezTo>
                      <a:pt x="0" y="9945"/>
                      <a:pt x="9945" y="0"/>
                      <a:pt x="22219" y="0"/>
                    </a:cubicBezTo>
                    <a:lnTo>
                      <a:pt x="355497" y="0"/>
                    </a:lnTo>
                    <a:cubicBezTo>
                      <a:pt x="367771" y="0"/>
                      <a:pt x="377716" y="9945"/>
                      <a:pt x="377716" y="22219"/>
                    </a:cubicBezTo>
                    <a:cubicBezTo>
                      <a:pt x="377716" y="34492"/>
                      <a:pt x="367771" y="44437"/>
                      <a:pt x="355497" y="4443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27" name="Google Shape;2727;p54"/>
              <p:cNvSpPr/>
              <p:nvPr/>
            </p:nvSpPr>
            <p:spPr>
              <a:xfrm>
                <a:off x="-1233954" y="2461972"/>
                <a:ext cx="44437" cy="44437"/>
              </a:xfrm>
              <a:custGeom>
                <a:rect b="b" l="l" r="r" t="t"/>
                <a:pathLst>
                  <a:path extrusionOk="0" h="44437" w="44437">
                    <a:moveTo>
                      <a:pt x="44437" y="22219"/>
                    </a:moveTo>
                    <a:cubicBezTo>
                      <a:pt x="44437" y="34490"/>
                      <a:pt x="34490" y="44437"/>
                      <a:pt x="22219" y="44437"/>
                    </a:cubicBezTo>
                    <a:cubicBezTo>
                      <a:pt x="9948" y="44437"/>
                      <a:pt x="0" y="34490"/>
                      <a:pt x="0" y="22219"/>
                    </a:cubicBezTo>
                    <a:cubicBezTo>
                      <a:pt x="0" y="9948"/>
                      <a:pt x="9948" y="0"/>
                      <a:pt x="22219" y="0"/>
                    </a:cubicBezTo>
                    <a:cubicBezTo>
                      <a:pt x="34490" y="0"/>
                      <a:pt x="44437" y="9948"/>
                      <a:pt x="44437" y="2221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28" name="Google Shape;2728;p54"/>
              <p:cNvSpPr/>
              <p:nvPr/>
            </p:nvSpPr>
            <p:spPr>
              <a:xfrm>
                <a:off x="-1122861" y="2506418"/>
                <a:ext cx="44437" cy="44428"/>
              </a:xfrm>
              <a:custGeom>
                <a:rect b="b" l="l" r="r" t="t"/>
                <a:pathLst>
                  <a:path extrusionOk="0" h="44428" w="44437">
                    <a:moveTo>
                      <a:pt x="22219" y="44428"/>
                    </a:moveTo>
                    <a:cubicBezTo>
                      <a:pt x="9744" y="44428"/>
                      <a:pt x="0" y="34279"/>
                      <a:pt x="0" y="22210"/>
                    </a:cubicBezTo>
                    <a:cubicBezTo>
                      <a:pt x="0" y="9927"/>
                      <a:pt x="9978" y="-27"/>
                      <a:pt x="22219" y="0"/>
                    </a:cubicBezTo>
                    <a:cubicBezTo>
                      <a:pt x="34353" y="24"/>
                      <a:pt x="44437" y="9838"/>
                      <a:pt x="44437" y="22210"/>
                    </a:cubicBezTo>
                    <a:cubicBezTo>
                      <a:pt x="44437" y="34442"/>
                      <a:pt x="34474" y="44428"/>
                      <a:pt x="22219" y="4442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29" name="Google Shape;2729;p54"/>
              <p:cNvSpPr/>
              <p:nvPr/>
            </p:nvSpPr>
            <p:spPr>
              <a:xfrm>
                <a:off x="-900675" y="2039819"/>
                <a:ext cx="66655" cy="44437"/>
              </a:xfrm>
              <a:custGeom>
                <a:rect b="b" l="l" r="r" t="t"/>
                <a:pathLst>
                  <a:path extrusionOk="0" h="44437" w="66655">
                    <a:moveTo>
                      <a:pt x="44437" y="44437"/>
                    </a:moveTo>
                    <a:lnTo>
                      <a:pt x="22219" y="44437"/>
                    </a:lnTo>
                    <a:cubicBezTo>
                      <a:pt x="9945" y="44437"/>
                      <a:pt x="0" y="34492"/>
                      <a:pt x="0" y="22219"/>
                    </a:cubicBezTo>
                    <a:cubicBezTo>
                      <a:pt x="0" y="9945"/>
                      <a:pt x="9945" y="0"/>
                      <a:pt x="22219" y="0"/>
                    </a:cubicBezTo>
                    <a:lnTo>
                      <a:pt x="44437" y="0"/>
                    </a:lnTo>
                    <a:cubicBezTo>
                      <a:pt x="56711" y="0"/>
                      <a:pt x="66656" y="9945"/>
                      <a:pt x="66656" y="22219"/>
                    </a:cubicBezTo>
                    <a:cubicBezTo>
                      <a:pt x="66656" y="34492"/>
                      <a:pt x="56711" y="44437"/>
                      <a:pt x="44437" y="4443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30" name="Google Shape;2730;p54"/>
              <p:cNvSpPr/>
              <p:nvPr/>
            </p:nvSpPr>
            <p:spPr>
              <a:xfrm>
                <a:off x="-900675" y="2150912"/>
                <a:ext cx="288841" cy="44437"/>
              </a:xfrm>
              <a:custGeom>
                <a:rect b="b" l="l" r="r" t="t"/>
                <a:pathLst>
                  <a:path extrusionOk="0" h="44437" w="288841">
                    <a:moveTo>
                      <a:pt x="266623" y="44437"/>
                    </a:moveTo>
                    <a:lnTo>
                      <a:pt x="22219" y="44437"/>
                    </a:lnTo>
                    <a:cubicBezTo>
                      <a:pt x="9945" y="44437"/>
                      <a:pt x="0" y="34492"/>
                      <a:pt x="0" y="22219"/>
                    </a:cubicBezTo>
                    <a:cubicBezTo>
                      <a:pt x="0" y="9945"/>
                      <a:pt x="9945" y="0"/>
                      <a:pt x="22219" y="0"/>
                    </a:cubicBezTo>
                    <a:lnTo>
                      <a:pt x="266623" y="0"/>
                    </a:lnTo>
                    <a:cubicBezTo>
                      <a:pt x="278896" y="0"/>
                      <a:pt x="288841" y="9945"/>
                      <a:pt x="288841" y="22219"/>
                    </a:cubicBezTo>
                    <a:cubicBezTo>
                      <a:pt x="288841" y="34492"/>
                      <a:pt x="278896" y="44437"/>
                      <a:pt x="266623" y="4443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31" name="Google Shape;2731;p54"/>
              <p:cNvSpPr/>
              <p:nvPr/>
            </p:nvSpPr>
            <p:spPr>
              <a:xfrm>
                <a:off x="-567396" y="2150912"/>
                <a:ext cx="155529" cy="44437"/>
              </a:xfrm>
              <a:custGeom>
                <a:rect b="b" l="l" r="r" t="t"/>
                <a:pathLst>
                  <a:path extrusionOk="0" h="44437" w="155529">
                    <a:moveTo>
                      <a:pt x="133311" y="44437"/>
                    </a:moveTo>
                    <a:lnTo>
                      <a:pt x="22219" y="44437"/>
                    </a:lnTo>
                    <a:cubicBezTo>
                      <a:pt x="9945" y="44437"/>
                      <a:pt x="0" y="34492"/>
                      <a:pt x="0" y="22219"/>
                    </a:cubicBezTo>
                    <a:cubicBezTo>
                      <a:pt x="0" y="9945"/>
                      <a:pt x="9945" y="0"/>
                      <a:pt x="22219" y="0"/>
                    </a:cubicBezTo>
                    <a:lnTo>
                      <a:pt x="133311" y="0"/>
                    </a:lnTo>
                    <a:cubicBezTo>
                      <a:pt x="145585" y="0"/>
                      <a:pt x="155530" y="9945"/>
                      <a:pt x="155530" y="22219"/>
                    </a:cubicBezTo>
                    <a:cubicBezTo>
                      <a:pt x="155530" y="34492"/>
                      <a:pt x="145585" y="44437"/>
                      <a:pt x="133311" y="4443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711"/>
                                        </p:tgtEl>
                                        <p:attrNameLst>
                                          <p:attrName>style.visibility</p:attrName>
                                        </p:attrNameLst>
                                      </p:cBhvr>
                                      <p:to>
                                        <p:strVal val="visible"/>
                                      </p:to>
                                    </p:set>
                                    <p:animEffect filter="fade" transition="in">
                                      <p:cBhvr>
                                        <p:cTn dur="500"/>
                                        <p:tgtEl>
                                          <p:spTgt spid="2711"/>
                                        </p:tgtEl>
                                      </p:cBhvr>
                                    </p:animEffect>
                                  </p:childTnLst>
                                </p:cTn>
                              </p:par>
                              <p:par>
                                <p:cTn fill="hold" nodeType="withEffect" presetClass="entr" presetID="10" presetSubtype="0">
                                  <p:stCondLst>
                                    <p:cond delay="250"/>
                                  </p:stCondLst>
                                  <p:childTnLst>
                                    <p:set>
                                      <p:cBhvr>
                                        <p:cTn dur="1" fill="hold">
                                          <p:stCondLst>
                                            <p:cond delay="0"/>
                                          </p:stCondLst>
                                        </p:cTn>
                                        <p:tgtEl>
                                          <p:spTgt spid="2693"/>
                                        </p:tgtEl>
                                        <p:attrNameLst>
                                          <p:attrName>style.visibility</p:attrName>
                                        </p:attrNameLst>
                                      </p:cBhvr>
                                      <p:to>
                                        <p:strVal val="visible"/>
                                      </p:to>
                                    </p:set>
                                    <p:animEffect filter="fade" transition="in">
                                      <p:cBhvr>
                                        <p:cTn dur="500"/>
                                        <p:tgtEl>
                                          <p:spTgt spid="2693"/>
                                        </p:tgtEl>
                                      </p:cBhvr>
                                    </p:animEffect>
                                  </p:childTnLst>
                                </p:cTn>
                              </p:par>
                              <p:par>
                                <p:cTn fill="hold" nodeType="withEffect" presetClass="entr" presetID="10" presetSubtype="0">
                                  <p:stCondLst>
                                    <p:cond delay="500"/>
                                  </p:stCondLst>
                                  <p:childTnLst>
                                    <p:set>
                                      <p:cBhvr>
                                        <p:cTn dur="1" fill="hold">
                                          <p:stCondLst>
                                            <p:cond delay="0"/>
                                          </p:stCondLst>
                                        </p:cTn>
                                        <p:tgtEl>
                                          <p:spTgt spid="2694"/>
                                        </p:tgtEl>
                                        <p:attrNameLst>
                                          <p:attrName>style.visibility</p:attrName>
                                        </p:attrNameLst>
                                      </p:cBhvr>
                                      <p:to>
                                        <p:strVal val="visible"/>
                                      </p:to>
                                    </p:set>
                                    <p:animEffect filter="fade" transition="in">
                                      <p:cBhvr>
                                        <p:cTn dur="500"/>
                                        <p:tgtEl>
                                          <p:spTgt spid="2694"/>
                                        </p:tgtEl>
                                      </p:cBhvr>
                                    </p:animEffect>
                                  </p:childTnLst>
                                </p:cTn>
                              </p:par>
                              <p:par>
                                <p:cTn fill="hold" nodeType="withEffect" presetClass="entr" presetID="10" presetSubtype="0">
                                  <p:stCondLst>
                                    <p:cond delay="500"/>
                                  </p:stCondLst>
                                  <p:childTnLst>
                                    <p:set>
                                      <p:cBhvr>
                                        <p:cTn dur="1" fill="hold">
                                          <p:stCondLst>
                                            <p:cond delay="0"/>
                                          </p:stCondLst>
                                        </p:cTn>
                                        <p:tgtEl>
                                          <p:spTgt spid="2710"/>
                                        </p:tgtEl>
                                        <p:attrNameLst>
                                          <p:attrName>style.visibility</p:attrName>
                                        </p:attrNameLst>
                                      </p:cBhvr>
                                      <p:to>
                                        <p:strVal val="visible"/>
                                      </p:to>
                                    </p:set>
                                    <p:animEffect filter="fade" transition="in">
                                      <p:cBhvr>
                                        <p:cTn dur="500"/>
                                        <p:tgtEl>
                                          <p:spTgt spid="271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6" name="Shape 2736"/>
        <p:cNvGrpSpPr/>
        <p:nvPr/>
      </p:nvGrpSpPr>
      <p:grpSpPr>
        <a:xfrm>
          <a:off x="0" y="0"/>
          <a:ext cx="0" cy="0"/>
          <a:chOff x="0" y="0"/>
          <a:chExt cx="0" cy="0"/>
        </a:xfrm>
      </p:grpSpPr>
      <p:sp>
        <p:nvSpPr>
          <p:cNvPr id="2737" name="Google Shape;2737;p55"/>
          <p:cNvSpPr/>
          <p:nvPr/>
        </p:nvSpPr>
        <p:spPr>
          <a:xfrm flipH="1">
            <a:off x="928688" y="1897524"/>
            <a:ext cx="8634412" cy="429326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738" name="Google Shape;2738;p55"/>
          <p:cNvSpPr txBox="1"/>
          <p:nvPr/>
        </p:nvSpPr>
        <p:spPr>
          <a:xfrm>
            <a:off x="296268" y="385036"/>
            <a:ext cx="11599463"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Citometria de fluxo de alta sensibilidade</a:t>
            </a:r>
            <a:r>
              <a:rPr b="1" baseline="30000" lang="pt-BR" sz="3500">
                <a:solidFill>
                  <a:schemeClr val="accent1"/>
                </a:solidFill>
                <a:latin typeface="Lustria"/>
                <a:ea typeface="Lustria"/>
                <a:cs typeface="Lustria"/>
                <a:sym typeface="Lustria"/>
              </a:rPr>
              <a:t>1-5</a:t>
            </a:r>
            <a:endParaRPr/>
          </a:p>
        </p:txBody>
      </p:sp>
      <p:sp>
        <p:nvSpPr>
          <p:cNvPr id="2739" name="Google Shape;2739;p5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GPI = glicosilfosfatidil-inositol</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Dacie JV, Lewis SM. Ser Haematol. 1972;5(3):3-23. 2. Murphy K, et al. Janeway's Immunobiology. 8th ed. New York, NY: Garland Science; 2012. 3. Sutherland DR, et al. Cytometry B Clin Cytom. 2018;94(1):23-48. 4. Illingworth A, et al. Cytometry B Clin Cytom. 2018;94(1):49-66. 5. Scheinberg P, et al. Haematologica. 2010;95:1075-1080. </a:t>
            </a:r>
            <a:endParaRPr/>
          </a:p>
        </p:txBody>
      </p:sp>
      <p:sp>
        <p:nvSpPr>
          <p:cNvPr id="2740" name="Google Shape;2740;p55"/>
          <p:cNvSpPr txBox="1"/>
          <p:nvPr/>
        </p:nvSpPr>
        <p:spPr>
          <a:xfrm>
            <a:off x="296269" y="790729"/>
            <a:ext cx="11487743"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rgbClr val="003865"/>
                </a:solidFill>
                <a:latin typeface="Calibri"/>
                <a:ea typeface="Calibri"/>
                <a:cs typeface="Calibri"/>
                <a:sym typeface="Calibri"/>
              </a:rPr>
              <a:t>Técnica ideal para diagnóstico e monitorização da HPN, pois pode detectar a presença ou ausência de proteínas de superfície ligadas ao GPI nas células do sangue periférico</a:t>
            </a:r>
            <a:endParaRPr/>
          </a:p>
        </p:txBody>
      </p:sp>
      <p:sp>
        <p:nvSpPr>
          <p:cNvPr id="2741" name="Google Shape;2741;p55"/>
          <p:cNvSpPr txBox="1"/>
          <p:nvPr/>
        </p:nvSpPr>
        <p:spPr>
          <a:xfrm>
            <a:off x="1350082" y="2315157"/>
            <a:ext cx="5078412" cy="627864"/>
          </a:xfrm>
          <a:prstGeom prst="rect">
            <a:avLst/>
          </a:prstGeom>
          <a:noFill/>
          <a:ln>
            <a:noFill/>
          </a:ln>
        </p:spPr>
        <p:txBody>
          <a:bodyPr anchorCtr="1" anchor="ctr" bIns="0" lIns="0" spcFirstLastPara="1" rIns="0" wrap="square" tIns="0">
            <a:spAutoFit/>
          </a:bodyPr>
          <a:lstStyle/>
          <a:p>
            <a:pPr indent="0" lvl="0" marL="0" marR="0" rtl="0" algn="l">
              <a:lnSpc>
                <a:spcPct val="85000"/>
              </a:lnSpc>
              <a:spcBef>
                <a:spcPts val="0"/>
              </a:spcBef>
              <a:spcAft>
                <a:spcPts val="0"/>
              </a:spcAft>
              <a:buClr>
                <a:schemeClr val="dk2"/>
              </a:buClr>
              <a:buSzPts val="2400"/>
              <a:buFont typeface="Lustria"/>
              <a:buNone/>
            </a:pPr>
            <a:r>
              <a:rPr b="1" i="0" lang="pt-BR" sz="2400" u="none" cap="none" strike="noStrike">
                <a:solidFill>
                  <a:schemeClr val="dk2"/>
                </a:solidFill>
                <a:latin typeface="Lustria"/>
                <a:ea typeface="Lustria"/>
                <a:cs typeface="Lustria"/>
                <a:sym typeface="Lustria"/>
              </a:rPr>
              <a:t>Diretrizes</a:t>
            </a:r>
            <a:r>
              <a:rPr b="1" i="0" lang="pt-BR" sz="2400" u="none" cap="none" strike="noStrike">
                <a:solidFill>
                  <a:schemeClr val="dk2"/>
                </a:solidFill>
                <a:latin typeface="Lustria"/>
                <a:ea typeface="Lustria"/>
                <a:cs typeface="Lustria"/>
                <a:sym typeface="Lustria"/>
              </a:rPr>
              <a:t> d</a:t>
            </a:r>
            <a:r>
              <a:rPr b="1" i="0" lang="pt-BR" sz="2400" u="none" cap="none" strike="noStrike">
                <a:solidFill>
                  <a:schemeClr val="dk2"/>
                </a:solidFill>
                <a:latin typeface="Lustria"/>
                <a:ea typeface="Lustria"/>
                <a:cs typeface="Lustria"/>
                <a:sym typeface="Lustria"/>
              </a:rPr>
              <a:t>o ICCS para procedimentos diagnósticos na HPN:</a:t>
            </a:r>
            <a:endParaRPr/>
          </a:p>
        </p:txBody>
      </p:sp>
      <p:sp>
        <p:nvSpPr>
          <p:cNvPr id="2742" name="Google Shape;2742;p55"/>
          <p:cNvSpPr txBox="1"/>
          <p:nvPr/>
        </p:nvSpPr>
        <p:spPr>
          <a:xfrm>
            <a:off x="1350082" y="3169353"/>
            <a:ext cx="4938711" cy="2686889"/>
          </a:xfrm>
          <a:prstGeom prst="rect">
            <a:avLst/>
          </a:prstGeom>
          <a:noFill/>
          <a:ln>
            <a:noFill/>
          </a:ln>
        </p:spPr>
        <p:txBody>
          <a:bodyPr anchorCtr="1" anchor="ctr" bIns="0" lIns="0" spcFirstLastPara="1" rIns="0" wrap="square" tIns="0">
            <a:spAutoFit/>
          </a:bodyPr>
          <a:lstStyle/>
          <a:p>
            <a:pPr indent="0" lvl="0" marL="0" marR="0" rtl="0" algn="l">
              <a:lnSpc>
                <a:spcPct val="90000"/>
              </a:lnSpc>
              <a:spcBef>
                <a:spcPts val="0"/>
              </a:spcBef>
              <a:spcAft>
                <a:spcPts val="0"/>
              </a:spcAft>
              <a:buNone/>
            </a:pPr>
            <a:r>
              <a:rPr b="0" i="0" lang="pt-BR" sz="1600" u="none" cap="none" strike="noStrike">
                <a:solidFill>
                  <a:schemeClr val="dk1"/>
                </a:solidFill>
                <a:latin typeface="Calibri"/>
                <a:ea typeface="Calibri"/>
                <a:cs typeface="Calibri"/>
                <a:sym typeface="Calibri"/>
              </a:rPr>
              <a:t>Análise de </a:t>
            </a:r>
            <a:r>
              <a:rPr b="1" i="0" lang="pt-BR" sz="1600" u="none" cap="none" strike="noStrike">
                <a:solidFill>
                  <a:schemeClr val="lt2"/>
                </a:solidFill>
                <a:latin typeface="Calibri"/>
                <a:ea typeface="Calibri"/>
                <a:cs typeface="Calibri"/>
                <a:sym typeface="Calibri"/>
              </a:rPr>
              <a:t>alta sensibilidade </a:t>
            </a:r>
            <a:r>
              <a:rPr b="0" i="0" lang="pt-BR" sz="1600" u="none" cap="none" strike="noStrike">
                <a:solidFill>
                  <a:schemeClr val="dk1"/>
                </a:solidFill>
                <a:latin typeface="Calibri"/>
                <a:ea typeface="Calibri"/>
                <a:cs typeface="Calibri"/>
                <a:sym typeface="Calibri"/>
              </a:rPr>
              <a:t>(≥0,01%) nas células do sangue periférico</a:t>
            </a:r>
            <a:endParaRPr/>
          </a:p>
          <a:p>
            <a:pPr indent="0" lvl="0" marL="0" marR="0" rtl="0" algn="l">
              <a:lnSpc>
                <a:spcPct val="90000"/>
              </a:lnSpc>
              <a:spcBef>
                <a:spcPts val="1800"/>
              </a:spcBef>
              <a:spcAft>
                <a:spcPts val="0"/>
              </a:spcAft>
              <a:buNone/>
            </a:pPr>
            <a:r>
              <a:rPr b="1" i="0" lang="pt-BR" sz="1600" u="none" cap="none" strike="noStrike">
                <a:solidFill>
                  <a:schemeClr val="lt2"/>
                </a:solidFill>
                <a:latin typeface="Calibri"/>
                <a:ea typeface="Calibri"/>
                <a:cs typeface="Calibri"/>
                <a:sym typeface="Calibri"/>
              </a:rPr>
              <a:t>Avaliar hemácias, neutrófilos e monócitos</a:t>
            </a:r>
            <a:r>
              <a:rPr b="0" i="0" lang="pt-BR" sz="1600" u="none" cap="none" strike="noStrike">
                <a:solidFill>
                  <a:schemeClr val="dk1"/>
                </a:solidFill>
                <a:latin typeface="Calibri"/>
                <a:ea typeface="Calibri"/>
                <a:cs typeface="Calibri"/>
                <a:sym typeface="Calibri"/>
              </a:rPr>
              <a:t>, já que o percentual de proteínas ligadas ao GPI em hemácias pode variar de acordo com o grau de hemólise ou transfusão </a:t>
            </a:r>
            <a:endParaRPr/>
          </a:p>
          <a:p>
            <a:pPr indent="0" lvl="0" marL="0" marR="0" rtl="0" algn="l">
              <a:lnSpc>
                <a:spcPct val="90000"/>
              </a:lnSpc>
              <a:spcBef>
                <a:spcPts val="1800"/>
              </a:spcBef>
              <a:spcAft>
                <a:spcPts val="0"/>
              </a:spcAft>
              <a:buNone/>
            </a:pPr>
            <a:r>
              <a:rPr b="0" i="0" lang="pt-BR" sz="1600" u="none" cap="none" strike="noStrike">
                <a:solidFill>
                  <a:schemeClr val="dk1"/>
                </a:solidFill>
                <a:latin typeface="Calibri"/>
                <a:ea typeface="Calibri"/>
                <a:cs typeface="Calibri"/>
                <a:sym typeface="Calibri"/>
              </a:rPr>
              <a:t>Reportar no laudo o </a:t>
            </a:r>
            <a:r>
              <a:rPr b="1" i="0" lang="pt-BR" sz="1600" u="none" cap="none" strike="noStrike">
                <a:solidFill>
                  <a:schemeClr val="lt2"/>
                </a:solidFill>
                <a:latin typeface="Calibri"/>
                <a:ea typeface="Calibri"/>
                <a:cs typeface="Calibri"/>
                <a:sym typeface="Calibri"/>
              </a:rPr>
              <a:t>tamanho do clone </a:t>
            </a:r>
            <a:r>
              <a:rPr b="0" i="0" lang="pt-BR" sz="1600" u="none" cap="none" strike="noStrike">
                <a:solidFill>
                  <a:schemeClr val="dk1"/>
                </a:solidFill>
                <a:latin typeface="Calibri"/>
                <a:ea typeface="Calibri"/>
                <a:cs typeface="Calibri"/>
                <a:sym typeface="Calibri"/>
              </a:rPr>
              <a:t>em todas as linhagens celulares </a:t>
            </a:r>
            <a:endParaRPr/>
          </a:p>
          <a:p>
            <a:pPr indent="0" lvl="0" marL="0" marR="0" rtl="0" algn="l">
              <a:lnSpc>
                <a:spcPct val="90000"/>
              </a:lnSpc>
              <a:spcBef>
                <a:spcPts val="1800"/>
              </a:spcBef>
              <a:spcAft>
                <a:spcPts val="0"/>
              </a:spcAft>
              <a:buNone/>
            </a:pPr>
            <a:r>
              <a:rPr b="0" i="0" lang="pt-BR" sz="1600" u="none" cap="none" strike="noStrike">
                <a:solidFill>
                  <a:schemeClr val="dk1"/>
                </a:solidFill>
                <a:latin typeface="Calibri"/>
                <a:ea typeface="Calibri"/>
                <a:cs typeface="Calibri"/>
                <a:sym typeface="Calibri"/>
              </a:rPr>
              <a:t>Garantir que </a:t>
            </a:r>
            <a:r>
              <a:rPr b="1" i="0" lang="pt-BR" sz="1600" u="none" cap="none" strike="noStrike">
                <a:solidFill>
                  <a:schemeClr val="lt2"/>
                </a:solidFill>
                <a:latin typeface="Calibri"/>
                <a:ea typeface="Calibri"/>
                <a:cs typeface="Calibri"/>
                <a:sym typeface="Calibri"/>
              </a:rPr>
              <a:t>mais de 1 reagente </a:t>
            </a:r>
            <a:r>
              <a:rPr b="0" i="0" lang="pt-BR" sz="1600" u="none" cap="none" strike="noStrike">
                <a:solidFill>
                  <a:schemeClr val="dk1"/>
                </a:solidFill>
                <a:latin typeface="Calibri"/>
                <a:ea typeface="Calibri"/>
                <a:cs typeface="Calibri"/>
                <a:sym typeface="Calibri"/>
              </a:rPr>
              <a:t>antiproteínas ligadas ao GPI (p. ex, FLAER mais CD14/CD24/CD157)</a:t>
            </a:r>
            <a:endParaRPr/>
          </a:p>
        </p:txBody>
      </p:sp>
      <p:sp>
        <p:nvSpPr>
          <p:cNvPr id="2743" name="Google Shape;2743;p55"/>
          <p:cNvSpPr/>
          <p:nvPr/>
        </p:nvSpPr>
        <p:spPr>
          <a:xfrm>
            <a:off x="7008875" y="2010849"/>
            <a:ext cx="4223195" cy="4056422"/>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744" name="Google Shape;2744;p55"/>
          <p:cNvSpPr txBox="1"/>
          <p:nvPr/>
        </p:nvSpPr>
        <p:spPr>
          <a:xfrm>
            <a:off x="8055677" y="2418420"/>
            <a:ext cx="2904423" cy="575542"/>
          </a:xfrm>
          <a:prstGeom prst="rect">
            <a:avLst/>
          </a:prstGeom>
          <a:noFill/>
          <a:ln>
            <a:noFill/>
          </a:ln>
        </p:spPr>
        <p:txBody>
          <a:bodyPr anchorCtr="1" anchor="ctr" bIns="0" lIns="0" spcFirstLastPara="1" rIns="0" wrap="square" tIns="0">
            <a:spAutoFit/>
          </a:bodyPr>
          <a:lstStyle/>
          <a:p>
            <a:pPr indent="0" lvl="0" marL="0" marR="0" rtl="0" algn="l">
              <a:lnSpc>
                <a:spcPct val="85000"/>
              </a:lnSpc>
              <a:spcBef>
                <a:spcPts val="0"/>
              </a:spcBef>
              <a:spcAft>
                <a:spcPts val="0"/>
              </a:spcAft>
              <a:buClr>
                <a:schemeClr val="lt1"/>
              </a:buClr>
              <a:buSzPts val="2200"/>
              <a:buFont typeface="Lustria"/>
              <a:buNone/>
            </a:pPr>
            <a:r>
              <a:rPr b="1" i="0" lang="pt-BR" sz="2200" u="none" cap="none" strike="noStrike">
                <a:solidFill>
                  <a:schemeClr val="lt1"/>
                </a:solidFill>
                <a:latin typeface="Lustria"/>
                <a:ea typeface="Lustria"/>
                <a:cs typeface="Lustria"/>
                <a:sym typeface="Lustria"/>
              </a:rPr>
              <a:t>Métodos para diagnosticar HPN¹</a:t>
            </a:r>
            <a:endParaRPr/>
          </a:p>
        </p:txBody>
      </p:sp>
      <p:sp>
        <p:nvSpPr>
          <p:cNvPr id="2745" name="Google Shape;2745;p55"/>
          <p:cNvSpPr txBox="1"/>
          <p:nvPr/>
        </p:nvSpPr>
        <p:spPr>
          <a:xfrm>
            <a:off x="7258751" y="3465478"/>
            <a:ext cx="2774950" cy="555604"/>
          </a:xfrm>
          <a:prstGeom prst="rect">
            <a:avLst/>
          </a:prstGeom>
          <a:noFill/>
          <a:ln>
            <a:noFill/>
          </a:ln>
        </p:spPr>
        <p:txBody>
          <a:bodyPr anchorCtr="1" anchor="ctr" bIns="0" lIns="0" spcFirstLastPara="1" rIns="0" wrap="square" tIns="0">
            <a:noAutofit/>
          </a:bodyPr>
          <a:lstStyle/>
          <a:p>
            <a:pPr indent="0" lvl="0" marL="0" marR="0" rtl="0" algn="l">
              <a:lnSpc>
                <a:spcPct val="85000"/>
              </a:lnSpc>
              <a:spcBef>
                <a:spcPts val="0"/>
              </a:spcBef>
              <a:spcAft>
                <a:spcPts val="0"/>
              </a:spcAft>
              <a:buClr>
                <a:schemeClr val="lt1"/>
              </a:buClr>
              <a:buSzPts val="2000"/>
              <a:buFont typeface="Calibri"/>
              <a:buNone/>
            </a:pPr>
            <a:r>
              <a:rPr b="1" i="0" lang="pt-BR" sz="2000" u="none" cap="none" strike="noStrike">
                <a:solidFill>
                  <a:schemeClr val="lt1"/>
                </a:solidFill>
                <a:latin typeface="Calibri"/>
                <a:ea typeface="Calibri"/>
                <a:cs typeface="Calibri"/>
                <a:sym typeface="Calibri"/>
              </a:rPr>
              <a:t>Métodos históricos </a:t>
            </a:r>
            <a:br>
              <a:rPr b="0" i="0" lang="pt-BR" sz="2000" u="none" cap="none" strike="noStrike">
                <a:solidFill>
                  <a:schemeClr val="lt1"/>
                </a:solidFill>
                <a:latin typeface="Calibri"/>
                <a:ea typeface="Calibri"/>
                <a:cs typeface="Calibri"/>
                <a:sym typeface="Calibri"/>
              </a:rPr>
            </a:br>
            <a:r>
              <a:rPr b="0" i="0" lang="pt-BR" sz="1800" u="none" cap="none" strike="noStrike">
                <a:solidFill>
                  <a:schemeClr val="lt1"/>
                </a:solidFill>
                <a:latin typeface="Calibri"/>
                <a:ea typeface="Calibri"/>
                <a:cs typeface="Calibri"/>
                <a:sym typeface="Calibri"/>
              </a:rPr>
              <a:t>(a maioria já foi abandonada)</a:t>
            </a:r>
            <a:endParaRPr/>
          </a:p>
        </p:txBody>
      </p:sp>
      <p:sp>
        <p:nvSpPr>
          <p:cNvPr id="2746" name="Google Shape;2746;p55"/>
          <p:cNvSpPr txBox="1"/>
          <p:nvPr/>
        </p:nvSpPr>
        <p:spPr>
          <a:xfrm>
            <a:off x="7531354" y="4077160"/>
            <a:ext cx="2229744" cy="655682"/>
          </a:xfrm>
          <a:prstGeom prst="rect">
            <a:avLst/>
          </a:prstGeom>
          <a:noFill/>
          <a:ln>
            <a:noFill/>
          </a:ln>
        </p:spPr>
        <p:txBody>
          <a:bodyPr anchorCtr="1" anchor="ctr" bIns="0" lIns="0" spcFirstLastPara="1" rIns="0" wrap="square" tIns="0">
            <a:noAutofit/>
          </a:bodyPr>
          <a:lstStyle/>
          <a:p>
            <a:pPr indent="0" lvl="0" marL="0" marR="0" rtl="0" algn="l">
              <a:lnSpc>
                <a:spcPct val="85000"/>
              </a:lnSpc>
              <a:spcBef>
                <a:spcPts val="0"/>
              </a:spcBef>
              <a:spcAft>
                <a:spcPts val="0"/>
              </a:spcAft>
              <a:buClr>
                <a:schemeClr val="lt1"/>
              </a:buClr>
              <a:buSzPts val="1600"/>
              <a:buFont typeface="Calibri"/>
              <a:buNone/>
            </a:pPr>
            <a:r>
              <a:rPr b="0" i="0" lang="pt-BR" sz="1600" u="none" cap="none" strike="noStrike">
                <a:solidFill>
                  <a:schemeClr val="lt1"/>
                </a:solidFill>
                <a:latin typeface="Calibri"/>
                <a:ea typeface="Calibri"/>
                <a:cs typeface="Calibri"/>
                <a:sym typeface="Calibri"/>
              </a:rPr>
              <a:t>Teste de lise em sucralose</a:t>
            </a:r>
            <a:endParaRPr/>
          </a:p>
          <a:p>
            <a:pPr indent="0" lvl="0" marL="0" marR="0" rtl="0" algn="l">
              <a:lnSpc>
                <a:spcPct val="85000"/>
              </a:lnSpc>
              <a:spcBef>
                <a:spcPts val="800"/>
              </a:spcBef>
              <a:spcAft>
                <a:spcPts val="0"/>
              </a:spcAft>
              <a:buClr>
                <a:schemeClr val="lt1"/>
              </a:buClr>
              <a:buSzPts val="1600"/>
              <a:buFont typeface="Calibri"/>
              <a:buNone/>
            </a:pPr>
            <a:r>
              <a:rPr b="0" i="0" lang="pt-BR" sz="1600" u="none" cap="none" strike="noStrike">
                <a:solidFill>
                  <a:schemeClr val="lt1"/>
                </a:solidFill>
                <a:latin typeface="Calibri"/>
                <a:ea typeface="Calibri"/>
                <a:cs typeface="Calibri"/>
                <a:sym typeface="Calibri"/>
              </a:rPr>
              <a:t>Teste de Ham </a:t>
            </a:r>
            <a:endParaRPr/>
          </a:p>
        </p:txBody>
      </p:sp>
      <p:sp>
        <p:nvSpPr>
          <p:cNvPr id="2747" name="Google Shape;2747;p55"/>
          <p:cNvSpPr txBox="1"/>
          <p:nvPr/>
        </p:nvSpPr>
        <p:spPr>
          <a:xfrm>
            <a:off x="7137403" y="5117038"/>
            <a:ext cx="3810818" cy="555604"/>
          </a:xfrm>
          <a:prstGeom prst="rect">
            <a:avLst/>
          </a:prstGeom>
          <a:noFill/>
          <a:ln>
            <a:noFill/>
          </a:ln>
        </p:spPr>
        <p:txBody>
          <a:bodyPr anchorCtr="1" anchor="ctr" bIns="0" lIns="0" spcFirstLastPara="1" rIns="0" wrap="square" tIns="0">
            <a:noAutofit/>
          </a:bodyPr>
          <a:lstStyle/>
          <a:p>
            <a:pPr indent="0" lvl="0" marL="0" marR="0" rtl="0" algn="l">
              <a:lnSpc>
                <a:spcPct val="85000"/>
              </a:lnSpc>
              <a:spcBef>
                <a:spcPts val="0"/>
              </a:spcBef>
              <a:spcAft>
                <a:spcPts val="0"/>
              </a:spcAft>
              <a:buClr>
                <a:schemeClr val="accent2"/>
              </a:buClr>
              <a:buSzPts val="2000"/>
              <a:buFont typeface="Lustria"/>
              <a:buNone/>
            </a:pPr>
            <a:r>
              <a:rPr b="1" i="0" lang="pt-BR" sz="2000" u="none" cap="none" strike="noStrike">
                <a:solidFill>
                  <a:schemeClr val="accent2"/>
                </a:solidFill>
                <a:latin typeface="Lustria"/>
                <a:ea typeface="Lustria"/>
                <a:cs typeface="Lustria"/>
                <a:sym typeface="Lustria"/>
              </a:rPr>
              <a:t>MÉTODO PREFERENCIAL: </a:t>
            </a:r>
            <a:endParaRPr b="1" i="0" sz="1800" u="none" cap="none" strike="noStrike">
              <a:solidFill>
                <a:schemeClr val="accent2"/>
              </a:solidFill>
              <a:latin typeface="Lustria"/>
              <a:ea typeface="Lustria"/>
              <a:cs typeface="Lustria"/>
              <a:sym typeface="Lustria"/>
            </a:endParaRPr>
          </a:p>
        </p:txBody>
      </p:sp>
      <p:sp>
        <p:nvSpPr>
          <p:cNvPr id="2748" name="Google Shape;2748;p55"/>
          <p:cNvSpPr txBox="1"/>
          <p:nvPr/>
        </p:nvSpPr>
        <p:spPr>
          <a:xfrm>
            <a:off x="7258751" y="5356290"/>
            <a:ext cx="3962146" cy="655682"/>
          </a:xfrm>
          <a:prstGeom prst="rect">
            <a:avLst/>
          </a:prstGeom>
          <a:noFill/>
          <a:ln>
            <a:noFill/>
          </a:ln>
        </p:spPr>
        <p:txBody>
          <a:bodyPr anchorCtr="1" anchor="ctr" bIns="0" lIns="0" spcFirstLastPara="1" rIns="0" wrap="square" tIns="0">
            <a:noAutofit/>
          </a:bodyPr>
          <a:lstStyle/>
          <a:p>
            <a:pPr indent="0" lvl="0" marL="0" marR="0" rtl="0" algn="l">
              <a:lnSpc>
                <a:spcPct val="85000"/>
              </a:lnSpc>
              <a:spcBef>
                <a:spcPts val="0"/>
              </a:spcBef>
              <a:spcAft>
                <a:spcPts val="0"/>
              </a:spcAft>
              <a:buClr>
                <a:schemeClr val="lt1"/>
              </a:buClr>
              <a:buSzPts val="1600"/>
              <a:buFont typeface="Calibri"/>
              <a:buNone/>
            </a:pPr>
            <a:r>
              <a:rPr b="0" i="0" lang="pt-BR" sz="1600" u="none" cap="none" strike="noStrike">
                <a:solidFill>
                  <a:schemeClr val="lt1"/>
                </a:solidFill>
                <a:latin typeface="Calibri"/>
                <a:ea typeface="Calibri"/>
                <a:cs typeface="Calibri"/>
                <a:sym typeface="Calibri"/>
              </a:rPr>
              <a:t>Citometria de fluxo de sangue periférico</a:t>
            </a:r>
            <a:endParaRPr/>
          </a:p>
        </p:txBody>
      </p:sp>
      <p:cxnSp>
        <p:nvCxnSpPr>
          <p:cNvPr id="2749" name="Google Shape;2749;p55"/>
          <p:cNvCxnSpPr/>
          <p:nvPr/>
        </p:nvCxnSpPr>
        <p:spPr>
          <a:xfrm>
            <a:off x="7258751" y="4922375"/>
            <a:ext cx="3701349" cy="0"/>
          </a:xfrm>
          <a:prstGeom prst="straightConnector1">
            <a:avLst/>
          </a:prstGeom>
          <a:noFill/>
          <a:ln cap="flat" cmpd="sng" w="12700">
            <a:solidFill>
              <a:srgbClr val="FF7F7F"/>
            </a:solidFill>
            <a:prstDash val="solid"/>
            <a:miter lim="800000"/>
            <a:headEnd len="sm" w="sm" type="none"/>
            <a:tailEnd len="sm" w="sm" type="none"/>
          </a:ln>
        </p:spPr>
      </p:cxnSp>
      <p:sp>
        <p:nvSpPr>
          <p:cNvPr id="2750" name="Google Shape;2750;p55"/>
          <p:cNvSpPr/>
          <p:nvPr/>
        </p:nvSpPr>
        <p:spPr>
          <a:xfrm>
            <a:off x="7137403" y="2160560"/>
            <a:ext cx="1131797" cy="11318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751" name="Google Shape;2751;p55"/>
          <p:cNvSpPr/>
          <p:nvPr/>
        </p:nvSpPr>
        <p:spPr>
          <a:xfrm>
            <a:off x="7374393" y="2283569"/>
            <a:ext cx="657816" cy="885784"/>
          </a:xfrm>
          <a:custGeom>
            <a:rect b="b" l="l" r="r" t="t"/>
            <a:pathLst>
              <a:path extrusionOk="0" h="885784" w="657816">
                <a:moveTo>
                  <a:pt x="497159" y="118051"/>
                </a:moveTo>
                <a:lnTo>
                  <a:pt x="497159" y="389475"/>
                </a:lnTo>
                <a:cubicBezTo>
                  <a:pt x="497159" y="402461"/>
                  <a:pt x="498796" y="414441"/>
                  <a:pt x="502182" y="425752"/>
                </a:cubicBezTo>
                <a:cubicBezTo>
                  <a:pt x="505605" y="437175"/>
                  <a:pt x="510814" y="448077"/>
                  <a:pt x="517846" y="458830"/>
                </a:cubicBezTo>
                <a:lnTo>
                  <a:pt x="636422" y="639176"/>
                </a:lnTo>
                <a:cubicBezTo>
                  <a:pt x="651491" y="662133"/>
                  <a:pt x="657817" y="684420"/>
                  <a:pt x="657817" y="705107"/>
                </a:cubicBezTo>
                <a:cubicBezTo>
                  <a:pt x="657817" y="726278"/>
                  <a:pt x="651231" y="745626"/>
                  <a:pt x="640701" y="762220"/>
                </a:cubicBezTo>
                <a:cubicBezTo>
                  <a:pt x="630432" y="778368"/>
                  <a:pt x="616256" y="792023"/>
                  <a:pt x="600667" y="802255"/>
                </a:cubicBezTo>
                <a:cubicBezTo>
                  <a:pt x="580315" y="815649"/>
                  <a:pt x="557283" y="823276"/>
                  <a:pt x="537154" y="823276"/>
                </a:cubicBezTo>
                <a:lnTo>
                  <a:pt x="533396" y="823276"/>
                </a:lnTo>
                <a:cubicBezTo>
                  <a:pt x="525508" y="823276"/>
                  <a:pt x="519108" y="816877"/>
                  <a:pt x="519108" y="808989"/>
                </a:cubicBezTo>
                <a:cubicBezTo>
                  <a:pt x="519108" y="801101"/>
                  <a:pt x="525508" y="794701"/>
                  <a:pt x="533396" y="794701"/>
                </a:cubicBezTo>
                <a:lnTo>
                  <a:pt x="537154" y="794701"/>
                </a:lnTo>
                <a:cubicBezTo>
                  <a:pt x="551851" y="794701"/>
                  <a:pt x="569189" y="788785"/>
                  <a:pt x="585002" y="778405"/>
                </a:cubicBezTo>
                <a:cubicBezTo>
                  <a:pt x="597280" y="770406"/>
                  <a:pt x="608442" y="759652"/>
                  <a:pt x="616553" y="746928"/>
                </a:cubicBezTo>
                <a:cubicBezTo>
                  <a:pt x="624367" y="734649"/>
                  <a:pt x="629203" y="720474"/>
                  <a:pt x="629203" y="705107"/>
                </a:cubicBezTo>
                <a:cubicBezTo>
                  <a:pt x="629203" y="689592"/>
                  <a:pt x="624292" y="672625"/>
                  <a:pt x="612609" y="654804"/>
                </a:cubicBezTo>
                <a:lnTo>
                  <a:pt x="564724" y="581990"/>
                </a:lnTo>
                <a:cubicBezTo>
                  <a:pt x="474609" y="551703"/>
                  <a:pt x="414629" y="570828"/>
                  <a:pt x="364813" y="586715"/>
                </a:cubicBezTo>
                <a:cubicBezTo>
                  <a:pt x="317709" y="601747"/>
                  <a:pt x="278642" y="614174"/>
                  <a:pt x="232025" y="587385"/>
                </a:cubicBezTo>
                <a:lnTo>
                  <a:pt x="187749" y="654767"/>
                </a:lnTo>
                <a:cubicBezTo>
                  <a:pt x="176029" y="672626"/>
                  <a:pt x="171080" y="689592"/>
                  <a:pt x="171080" y="705070"/>
                </a:cubicBezTo>
                <a:cubicBezTo>
                  <a:pt x="171080" y="720400"/>
                  <a:pt x="175955" y="734613"/>
                  <a:pt x="183768" y="746891"/>
                </a:cubicBezTo>
                <a:cubicBezTo>
                  <a:pt x="191842" y="759615"/>
                  <a:pt x="203041" y="770368"/>
                  <a:pt x="215319" y="778442"/>
                </a:cubicBezTo>
                <a:cubicBezTo>
                  <a:pt x="231057" y="788785"/>
                  <a:pt x="248434" y="794664"/>
                  <a:pt x="263167" y="794664"/>
                </a:cubicBezTo>
                <a:lnTo>
                  <a:pt x="406233" y="794664"/>
                </a:lnTo>
                <a:cubicBezTo>
                  <a:pt x="414121" y="794664"/>
                  <a:pt x="420520" y="801064"/>
                  <a:pt x="420520" y="808952"/>
                </a:cubicBezTo>
                <a:cubicBezTo>
                  <a:pt x="420520" y="816840"/>
                  <a:pt x="414121" y="823239"/>
                  <a:pt x="406233" y="823239"/>
                </a:cubicBezTo>
                <a:lnTo>
                  <a:pt x="263167" y="823239"/>
                </a:lnTo>
                <a:cubicBezTo>
                  <a:pt x="253419" y="823239"/>
                  <a:pt x="242964" y="821416"/>
                  <a:pt x="232471" y="818030"/>
                </a:cubicBezTo>
                <a:cubicBezTo>
                  <a:pt x="227076" y="834922"/>
                  <a:pt x="217141" y="849880"/>
                  <a:pt x="204119" y="861377"/>
                </a:cubicBezTo>
                <a:cubicBezTo>
                  <a:pt x="186966" y="876557"/>
                  <a:pt x="164493" y="885784"/>
                  <a:pt x="140048" y="885784"/>
                </a:cubicBezTo>
                <a:cubicBezTo>
                  <a:pt x="113408" y="885784"/>
                  <a:pt x="89186" y="874846"/>
                  <a:pt x="71624" y="857321"/>
                </a:cubicBezTo>
                <a:cubicBezTo>
                  <a:pt x="53988" y="839759"/>
                  <a:pt x="43086" y="815500"/>
                  <a:pt x="43086" y="788860"/>
                </a:cubicBezTo>
                <a:lnTo>
                  <a:pt x="43086" y="287121"/>
                </a:lnTo>
                <a:cubicBezTo>
                  <a:pt x="33376" y="284219"/>
                  <a:pt x="24706" y="278935"/>
                  <a:pt x="17711" y="271940"/>
                </a:cubicBezTo>
                <a:cubicBezTo>
                  <a:pt x="6809" y="261039"/>
                  <a:pt x="0" y="245932"/>
                  <a:pt x="0" y="229338"/>
                </a:cubicBezTo>
                <a:cubicBezTo>
                  <a:pt x="0" y="212743"/>
                  <a:pt x="6772" y="197637"/>
                  <a:pt x="17711" y="186735"/>
                </a:cubicBezTo>
                <a:cubicBezTo>
                  <a:pt x="28612" y="175834"/>
                  <a:pt x="43719" y="169024"/>
                  <a:pt x="60313" y="169024"/>
                </a:cubicBezTo>
                <a:lnTo>
                  <a:pt x="219781" y="169024"/>
                </a:lnTo>
                <a:cubicBezTo>
                  <a:pt x="236338" y="169024"/>
                  <a:pt x="251407" y="175796"/>
                  <a:pt x="262346" y="186735"/>
                </a:cubicBezTo>
                <a:cubicBezTo>
                  <a:pt x="273322" y="197636"/>
                  <a:pt x="280094" y="212743"/>
                  <a:pt x="280094" y="229338"/>
                </a:cubicBezTo>
                <a:cubicBezTo>
                  <a:pt x="280094" y="245932"/>
                  <a:pt x="273322" y="261001"/>
                  <a:pt x="262383" y="271940"/>
                </a:cubicBezTo>
                <a:cubicBezTo>
                  <a:pt x="255388" y="278935"/>
                  <a:pt x="246719" y="284219"/>
                  <a:pt x="237008" y="287121"/>
                </a:cubicBezTo>
                <a:lnTo>
                  <a:pt x="237008" y="421328"/>
                </a:lnTo>
                <a:cubicBezTo>
                  <a:pt x="237008" y="429216"/>
                  <a:pt x="230608" y="435616"/>
                  <a:pt x="222720" y="435616"/>
                </a:cubicBezTo>
                <a:cubicBezTo>
                  <a:pt x="214832" y="435616"/>
                  <a:pt x="208433" y="429216"/>
                  <a:pt x="208433" y="421328"/>
                </a:cubicBezTo>
                <a:lnTo>
                  <a:pt x="208433" y="289655"/>
                </a:lnTo>
                <a:lnTo>
                  <a:pt x="71663" y="289655"/>
                </a:lnTo>
                <a:lnTo>
                  <a:pt x="71663" y="318751"/>
                </a:lnTo>
                <a:lnTo>
                  <a:pt x="97522" y="318751"/>
                </a:lnTo>
                <a:cubicBezTo>
                  <a:pt x="105410" y="318751"/>
                  <a:pt x="111809" y="325150"/>
                  <a:pt x="111809" y="333038"/>
                </a:cubicBezTo>
                <a:cubicBezTo>
                  <a:pt x="111809" y="340926"/>
                  <a:pt x="105410" y="347326"/>
                  <a:pt x="97522" y="347326"/>
                </a:cubicBezTo>
                <a:lnTo>
                  <a:pt x="71663" y="347326"/>
                </a:lnTo>
                <a:lnTo>
                  <a:pt x="71663" y="375901"/>
                </a:lnTo>
                <a:lnTo>
                  <a:pt x="116572" y="375901"/>
                </a:lnTo>
                <a:cubicBezTo>
                  <a:pt x="124460" y="375901"/>
                  <a:pt x="130859" y="382300"/>
                  <a:pt x="130859" y="390188"/>
                </a:cubicBezTo>
                <a:cubicBezTo>
                  <a:pt x="130859" y="398076"/>
                  <a:pt x="124460" y="404476"/>
                  <a:pt x="116572" y="404476"/>
                </a:cubicBezTo>
                <a:lnTo>
                  <a:pt x="71663" y="404476"/>
                </a:lnTo>
                <a:lnTo>
                  <a:pt x="71663" y="433051"/>
                </a:lnTo>
                <a:lnTo>
                  <a:pt x="97522" y="433051"/>
                </a:lnTo>
                <a:cubicBezTo>
                  <a:pt x="105410" y="433051"/>
                  <a:pt x="111809" y="439450"/>
                  <a:pt x="111809" y="447338"/>
                </a:cubicBezTo>
                <a:cubicBezTo>
                  <a:pt x="111809" y="455226"/>
                  <a:pt x="105410" y="461626"/>
                  <a:pt x="97522" y="461626"/>
                </a:cubicBezTo>
                <a:lnTo>
                  <a:pt x="71663" y="461626"/>
                </a:lnTo>
                <a:lnTo>
                  <a:pt x="71663" y="490201"/>
                </a:lnTo>
                <a:lnTo>
                  <a:pt x="116572" y="490201"/>
                </a:lnTo>
                <a:cubicBezTo>
                  <a:pt x="124460" y="490201"/>
                  <a:pt x="130859" y="496600"/>
                  <a:pt x="130859" y="504488"/>
                </a:cubicBezTo>
                <a:cubicBezTo>
                  <a:pt x="130859" y="512376"/>
                  <a:pt x="124460" y="518776"/>
                  <a:pt x="116572" y="518776"/>
                </a:cubicBezTo>
                <a:lnTo>
                  <a:pt x="71663" y="518776"/>
                </a:lnTo>
                <a:lnTo>
                  <a:pt x="71663" y="547351"/>
                </a:lnTo>
                <a:lnTo>
                  <a:pt x="97522" y="547351"/>
                </a:lnTo>
                <a:cubicBezTo>
                  <a:pt x="105410" y="547351"/>
                  <a:pt x="111809" y="553750"/>
                  <a:pt x="111809" y="561638"/>
                </a:cubicBezTo>
                <a:cubicBezTo>
                  <a:pt x="111809" y="569526"/>
                  <a:pt x="105410" y="575926"/>
                  <a:pt x="97522" y="575926"/>
                </a:cubicBezTo>
                <a:lnTo>
                  <a:pt x="71663" y="575926"/>
                </a:lnTo>
                <a:lnTo>
                  <a:pt x="71663" y="604501"/>
                </a:lnTo>
                <a:lnTo>
                  <a:pt x="116572" y="604501"/>
                </a:lnTo>
                <a:cubicBezTo>
                  <a:pt x="124460" y="604501"/>
                  <a:pt x="130859" y="610900"/>
                  <a:pt x="130859" y="618788"/>
                </a:cubicBezTo>
                <a:cubicBezTo>
                  <a:pt x="130859" y="626676"/>
                  <a:pt x="124460" y="633076"/>
                  <a:pt x="116572" y="633076"/>
                </a:cubicBezTo>
                <a:lnTo>
                  <a:pt x="71663" y="633076"/>
                </a:lnTo>
                <a:lnTo>
                  <a:pt x="71663" y="661651"/>
                </a:lnTo>
                <a:lnTo>
                  <a:pt x="97522" y="661651"/>
                </a:lnTo>
                <a:cubicBezTo>
                  <a:pt x="105410" y="661651"/>
                  <a:pt x="111809" y="668050"/>
                  <a:pt x="111809" y="675938"/>
                </a:cubicBezTo>
                <a:cubicBezTo>
                  <a:pt x="111809" y="683826"/>
                  <a:pt x="105410" y="690226"/>
                  <a:pt x="97522" y="690226"/>
                </a:cubicBezTo>
                <a:lnTo>
                  <a:pt x="71663" y="690226"/>
                </a:lnTo>
                <a:lnTo>
                  <a:pt x="71663" y="718801"/>
                </a:lnTo>
                <a:lnTo>
                  <a:pt x="116572" y="718801"/>
                </a:lnTo>
                <a:cubicBezTo>
                  <a:pt x="124460" y="718801"/>
                  <a:pt x="130859" y="725200"/>
                  <a:pt x="130859" y="733088"/>
                </a:cubicBezTo>
                <a:cubicBezTo>
                  <a:pt x="130859" y="740976"/>
                  <a:pt x="124460" y="747376"/>
                  <a:pt x="116572" y="747376"/>
                </a:cubicBezTo>
                <a:lnTo>
                  <a:pt x="71663" y="747376"/>
                </a:lnTo>
                <a:lnTo>
                  <a:pt x="71663" y="788936"/>
                </a:lnTo>
                <a:cubicBezTo>
                  <a:pt x="71663" y="807726"/>
                  <a:pt x="79365" y="824803"/>
                  <a:pt x="91755" y="837194"/>
                </a:cubicBezTo>
                <a:cubicBezTo>
                  <a:pt x="104108" y="849584"/>
                  <a:pt x="121224" y="857286"/>
                  <a:pt x="140050" y="857286"/>
                </a:cubicBezTo>
                <a:cubicBezTo>
                  <a:pt x="157351" y="857286"/>
                  <a:pt x="173239" y="850774"/>
                  <a:pt x="185257" y="840133"/>
                </a:cubicBezTo>
                <a:cubicBezTo>
                  <a:pt x="195265" y="831278"/>
                  <a:pt x="202669" y="819557"/>
                  <a:pt x="206167" y="806312"/>
                </a:cubicBezTo>
                <a:cubicBezTo>
                  <a:pt x="203971" y="805047"/>
                  <a:pt x="201814" y="803707"/>
                  <a:pt x="199656" y="802293"/>
                </a:cubicBezTo>
                <a:cubicBezTo>
                  <a:pt x="184103" y="792061"/>
                  <a:pt x="169890" y="778444"/>
                  <a:pt x="159621" y="762259"/>
                </a:cubicBezTo>
                <a:cubicBezTo>
                  <a:pt x="149054" y="745664"/>
                  <a:pt x="142468" y="726317"/>
                  <a:pt x="142468" y="705146"/>
                </a:cubicBezTo>
                <a:cubicBezTo>
                  <a:pt x="142468" y="684384"/>
                  <a:pt x="148794" y="662098"/>
                  <a:pt x="163825" y="639215"/>
                </a:cubicBezTo>
                <a:lnTo>
                  <a:pt x="208362" y="571498"/>
                </a:lnTo>
                <a:lnTo>
                  <a:pt x="208362" y="483987"/>
                </a:lnTo>
                <a:cubicBezTo>
                  <a:pt x="208362" y="476099"/>
                  <a:pt x="214762" y="469699"/>
                  <a:pt x="222650" y="469699"/>
                </a:cubicBezTo>
                <a:cubicBezTo>
                  <a:pt x="230538" y="469699"/>
                  <a:pt x="236937" y="476099"/>
                  <a:pt x="236937" y="483987"/>
                </a:cubicBezTo>
                <a:lnTo>
                  <a:pt x="236937" y="528040"/>
                </a:lnTo>
                <a:lnTo>
                  <a:pt x="282441" y="458872"/>
                </a:lnTo>
                <a:cubicBezTo>
                  <a:pt x="289473" y="448156"/>
                  <a:pt x="294720" y="437255"/>
                  <a:pt x="298105" y="425832"/>
                </a:cubicBezTo>
                <a:cubicBezTo>
                  <a:pt x="301491" y="414521"/>
                  <a:pt x="303128" y="402540"/>
                  <a:pt x="303128" y="389555"/>
                </a:cubicBezTo>
                <a:lnTo>
                  <a:pt x="303128" y="170889"/>
                </a:lnTo>
                <a:cubicBezTo>
                  <a:pt x="303128" y="163002"/>
                  <a:pt x="309528" y="156602"/>
                  <a:pt x="317415" y="156602"/>
                </a:cubicBezTo>
                <a:cubicBezTo>
                  <a:pt x="325303" y="156602"/>
                  <a:pt x="331703" y="163002"/>
                  <a:pt x="331703" y="170889"/>
                </a:cubicBezTo>
                <a:lnTo>
                  <a:pt x="331703" y="389555"/>
                </a:lnTo>
                <a:cubicBezTo>
                  <a:pt x="331703" y="405219"/>
                  <a:pt x="329657" y="419879"/>
                  <a:pt x="325452" y="433943"/>
                </a:cubicBezTo>
                <a:cubicBezTo>
                  <a:pt x="321285" y="447934"/>
                  <a:pt x="314885" y="461328"/>
                  <a:pt x="306216" y="474499"/>
                </a:cubicBezTo>
                <a:lnTo>
                  <a:pt x="247764" y="563460"/>
                </a:lnTo>
                <a:cubicBezTo>
                  <a:pt x="283669" y="582733"/>
                  <a:pt x="316635" y="572204"/>
                  <a:pt x="356187" y="559591"/>
                </a:cubicBezTo>
                <a:cubicBezTo>
                  <a:pt x="403812" y="544410"/>
                  <a:pt x="460029" y="526476"/>
                  <a:pt x="540658" y="545489"/>
                </a:cubicBezTo>
                <a:lnTo>
                  <a:pt x="493964" y="474498"/>
                </a:lnTo>
                <a:cubicBezTo>
                  <a:pt x="485294" y="461327"/>
                  <a:pt x="478895" y="447932"/>
                  <a:pt x="474728" y="433943"/>
                </a:cubicBezTo>
                <a:cubicBezTo>
                  <a:pt x="470486" y="419841"/>
                  <a:pt x="468477" y="405182"/>
                  <a:pt x="468477" y="389517"/>
                </a:cubicBezTo>
                <a:lnTo>
                  <a:pt x="468477" y="120627"/>
                </a:lnTo>
                <a:lnTo>
                  <a:pt x="320354" y="120627"/>
                </a:lnTo>
                <a:cubicBezTo>
                  <a:pt x="303759" y="120627"/>
                  <a:pt x="288691" y="113855"/>
                  <a:pt x="277751" y="102916"/>
                </a:cubicBezTo>
                <a:cubicBezTo>
                  <a:pt x="266850" y="92014"/>
                  <a:pt x="260041" y="76908"/>
                  <a:pt x="260041" y="60313"/>
                </a:cubicBezTo>
                <a:cubicBezTo>
                  <a:pt x="260041" y="43719"/>
                  <a:pt x="266812" y="28613"/>
                  <a:pt x="277751" y="17711"/>
                </a:cubicBezTo>
                <a:cubicBezTo>
                  <a:pt x="288653" y="6809"/>
                  <a:pt x="303759" y="0"/>
                  <a:pt x="320354" y="0"/>
                </a:cubicBezTo>
                <a:lnTo>
                  <a:pt x="479821" y="0"/>
                </a:lnTo>
                <a:cubicBezTo>
                  <a:pt x="496416" y="0"/>
                  <a:pt x="511522" y="6772"/>
                  <a:pt x="522424" y="17711"/>
                </a:cubicBezTo>
                <a:cubicBezTo>
                  <a:pt x="533325" y="28612"/>
                  <a:pt x="540135" y="43719"/>
                  <a:pt x="540135" y="60313"/>
                </a:cubicBezTo>
                <a:cubicBezTo>
                  <a:pt x="540135" y="76908"/>
                  <a:pt x="533363" y="91976"/>
                  <a:pt x="522424" y="102916"/>
                </a:cubicBezTo>
                <a:cubicBezTo>
                  <a:pt x="515429" y="109911"/>
                  <a:pt x="506760" y="115194"/>
                  <a:pt x="497048" y="118097"/>
                </a:cubicBezTo>
                <a:close/>
                <a:moveTo>
                  <a:pt x="501810" y="592701"/>
                </a:moveTo>
                <a:cubicBezTo>
                  <a:pt x="519483" y="592701"/>
                  <a:pt x="533734" y="606988"/>
                  <a:pt x="533734" y="624625"/>
                </a:cubicBezTo>
                <a:cubicBezTo>
                  <a:pt x="533734" y="642298"/>
                  <a:pt x="519446" y="656549"/>
                  <a:pt x="501810" y="656549"/>
                </a:cubicBezTo>
                <a:cubicBezTo>
                  <a:pt x="484136" y="656549"/>
                  <a:pt x="469886" y="642261"/>
                  <a:pt x="469886" y="624625"/>
                </a:cubicBezTo>
                <a:cubicBezTo>
                  <a:pt x="469886" y="606951"/>
                  <a:pt x="484173" y="592701"/>
                  <a:pt x="501810" y="592701"/>
                </a:cubicBezTo>
                <a:close/>
                <a:moveTo>
                  <a:pt x="337427" y="644604"/>
                </a:moveTo>
                <a:cubicBezTo>
                  <a:pt x="351418" y="644604"/>
                  <a:pt x="362766" y="655915"/>
                  <a:pt x="362766" y="669943"/>
                </a:cubicBezTo>
                <a:cubicBezTo>
                  <a:pt x="362766" y="683933"/>
                  <a:pt x="351455" y="695281"/>
                  <a:pt x="337427" y="695281"/>
                </a:cubicBezTo>
                <a:cubicBezTo>
                  <a:pt x="323400" y="695281"/>
                  <a:pt x="312089" y="683970"/>
                  <a:pt x="312089" y="669943"/>
                </a:cubicBezTo>
                <a:cubicBezTo>
                  <a:pt x="312089" y="655915"/>
                  <a:pt x="323400" y="644604"/>
                  <a:pt x="337427" y="644604"/>
                </a:cubicBezTo>
                <a:close/>
                <a:moveTo>
                  <a:pt x="438478" y="721251"/>
                </a:moveTo>
                <a:cubicBezTo>
                  <a:pt x="448710" y="721251"/>
                  <a:pt x="456970" y="729511"/>
                  <a:pt x="456970" y="739743"/>
                </a:cubicBezTo>
                <a:cubicBezTo>
                  <a:pt x="456970" y="749975"/>
                  <a:pt x="448710" y="758235"/>
                  <a:pt x="438478" y="758235"/>
                </a:cubicBezTo>
                <a:cubicBezTo>
                  <a:pt x="428246" y="758235"/>
                  <a:pt x="419986" y="749975"/>
                  <a:pt x="419986" y="739743"/>
                </a:cubicBezTo>
                <a:cubicBezTo>
                  <a:pt x="419986" y="729511"/>
                  <a:pt x="428246" y="721251"/>
                  <a:pt x="438478" y="721251"/>
                </a:cubicBezTo>
                <a:close/>
                <a:moveTo>
                  <a:pt x="414554" y="302894"/>
                </a:moveTo>
                <a:cubicBezTo>
                  <a:pt x="427948" y="302894"/>
                  <a:pt x="440153" y="308326"/>
                  <a:pt x="448934" y="317107"/>
                </a:cubicBezTo>
                <a:cubicBezTo>
                  <a:pt x="457715" y="325888"/>
                  <a:pt x="463147" y="338055"/>
                  <a:pt x="463147" y="351487"/>
                </a:cubicBezTo>
                <a:cubicBezTo>
                  <a:pt x="463147" y="364881"/>
                  <a:pt x="457715" y="377048"/>
                  <a:pt x="448934" y="385829"/>
                </a:cubicBezTo>
                <a:cubicBezTo>
                  <a:pt x="440153" y="394610"/>
                  <a:pt x="427986" y="400080"/>
                  <a:pt x="414554" y="400080"/>
                </a:cubicBezTo>
                <a:cubicBezTo>
                  <a:pt x="401160" y="400080"/>
                  <a:pt x="388993" y="394610"/>
                  <a:pt x="380212" y="385829"/>
                </a:cubicBezTo>
                <a:cubicBezTo>
                  <a:pt x="371431" y="377048"/>
                  <a:pt x="365961" y="364882"/>
                  <a:pt x="365961" y="351487"/>
                </a:cubicBezTo>
                <a:cubicBezTo>
                  <a:pt x="365961" y="338092"/>
                  <a:pt x="371431" y="325888"/>
                  <a:pt x="380212" y="317107"/>
                </a:cubicBezTo>
                <a:cubicBezTo>
                  <a:pt x="388993" y="308326"/>
                  <a:pt x="401159" y="302894"/>
                  <a:pt x="414554" y="302894"/>
                </a:cubicBezTo>
                <a:close/>
                <a:moveTo>
                  <a:pt x="428730" y="337348"/>
                </a:moveTo>
                <a:cubicBezTo>
                  <a:pt x="425121" y="333739"/>
                  <a:pt x="420098" y="331469"/>
                  <a:pt x="414554" y="331469"/>
                </a:cubicBezTo>
                <a:cubicBezTo>
                  <a:pt x="409048" y="331469"/>
                  <a:pt x="404024" y="333702"/>
                  <a:pt x="400415" y="337348"/>
                </a:cubicBezTo>
                <a:cubicBezTo>
                  <a:pt x="396806" y="340957"/>
                  <a:pt x="394536" y="345980"/>
                  <a:pt x="394536" y="351524"/>
                </a:cubicBezTo>
                <a:cubicBezTo>
                  <a:pt x="394536" y="357031"/>
                  <a:pt x="396806" y="362054"/>
                  <a:pt x="400415" y="365663"/>
                </a:cubicBezTo>
                <a:cubicBezTo>
                  <a:pt x="404024" y="369272"/>
                  <a:pt x="409047" y="371542"/>
                  <a:pt x="414554" y="371542"/>
                </a:cubicBezTo>
                <a:cubicBezTo>
                  <a:pt x="420061" y="371542"/>
                  <a:pt x="425121" y="369272"/>
                  <a:pt x="428730" y="365663"/>
                </a:cubicBezTo>
                <a:cubicBezTo>
                  <a:pt x="432339" y="362054"/>
                  <a:pt x="434609" y="357031"/>
                  <a:pt x="434609" y="351524"/>
                </a:cubicBezTo>
                <a:cubicBezTo>
                  <a:pt x="434609" y="346017"/>
                  <a:pt x="432376" y="340957"/>
                  <a:pt x="428730" y="337348"/>
                </a:cubicBezTo>
                <a:close/>
                <a:moveTo>
                  <a:pt x="368120" y="445209"/>
                </a:moveTo>
                <a:cubicBezTo>
                  <a:pt x="378500" y="445209"/>
                  <a:pt x="387951" y="449451"/>
                  <a:pt x="394760" y="456260"/>
                </a:cubicBezTo>
                <a:cubicBezTo>
                  <a:pt x="401570" y="463069"/>
                  <a:pt x="405811" y="472519"/>
                  <a:pt x="405811" y="482900"/>
                </a:cubicBezTo>
                <a:cubicBezTo>
                  <a:pt x="405811" y="493281"/>
                  <a:pt x="401570" y="502731"/>
                  <a:pt x="394760" y="509541"/>
                </a:cubicBezTo>
                <a:cubicBezTo>
                  <a:pt x="387951" y="516350"/>
                  <a:pt x="378501" y="520592"/>
                  <a:pt x="368120" y="520592"/>
                </a:cubicBezTo>
                <a:cubicBezTo>
                  <a:pt x="357777" y="520592"/>
                  <a:pt x="348363" y="516350"/>
                  <a:pt x="341516" y="509541"/>
                </a:cubicBezTo>
                <a:lnTo>
                  <a:pt x="341442" y="509466"/>
                </a:lnTo>
                <a:cubicBezTo>
                  <a:pt x="334633" y="502620"/>
                  <a:pt x="330429" y="493244"/>
                  <a:pt x="330429" y="482900"/>
                </a:cubicBezTo>
                <a:cubicBezTo>
                  <a:pt x="330429" y="472520"/>
                  <a:pt x="334671" y="463069"/>
                  <a:pt x="341480" y="456260"/>
                </a:cubicBezTo>
                <a:cubicBezTo>
                  <a:pt x="348289" y="449450"/>
                  <a:pt x="357739" y="445209"/>
                  <a:pt x="368121" y="445209"/>
                </a:cubicBezTo>
                <a:close/>
                <a:moveTo>
                  <a:pt x="374557" y="476462"/>
                </a:moveTo>
                <a:cubicBezTo>
                  <a:pt x="372919" y="474825"/>
                  <a:pt x="370613" y="473784"/>
                  <a:pt x="368120" y="473784"/>
                </a:cubicBezTo>
                <a:cubicBezTo>
                  <a:pt x="365627" y="473784"/>
                  <a:pt x="363320" y="474825"/>
                  <a:pt x="361683" y="476462"/>
                </a:cubicBezTo>
                <a:cubicBezTo>
                  <a:pt x="360046" y="478100"/>
                  <a:pt x="359004" y="480406"/>
                  <a:pt x="359004" y="482899"/>
                </a:cubicBezTo>
                <a:cubicBezTo>
                  <a:pt x="359004" y="485429"/>
                  <a:pt x="360009" y="487736"/>
                  <a:pt x="361609" y="489336"/>
                </a:cubicBezTo>
                <a:cubicBezTo>
                  <a:pt x="363283" y="491010"/>
                  <a:pt x="365552" y="492015"/>
                  <a:pt x="368120" y="492015"/>
                </a:cubicBezTo>
                <a:cubicBezTo>
                  <a:pt x="370613" y="492015"/>
                  <a:pt x="372919" y="490973"/>
                  <a:pt x="374557" y="489336"/>
                </a:cubicBezTo>
                <a:cubicBezTo>
                  <a:pt x="376194" y="487699"/>
                  <a:pt x="377235" y="485392"/>
                  <a:pt x="377235" y="482899"/>
                </a:cubicBezTo>
                <a:cubicBezTo>
                  <a:pt x="377235" y="480406"/>
                  <a:pt x="376194" y="478100"/>
                  <a:pt x="374557" y="476462"/>
                </a:cubicBezTo>
                <a:close/>
                <a:moveTo>
                  <a:pt x="219851" y="197704"/>
                </a:moveTo>
                <a:lnTo>
                  <a:pt x="60384" y="197704"/>
                </a:lnTo>
                <a:cubicBezTo>
                  <a:pt x="51678" y="197704"/>
                  <a:pt x="43752" y="201276"/>
                  <a:pt x="37985" y="207043"/>
                </a:cubicBezTo>
                <a:cubicBezTo>
                  <a:pt x="32218" y="212810"/>
                  <a:pt x="28646" y="220735"/>
                  <a:pt x="28646" y="229442"/>
                </a:cubicBezTo>
                <a:cubicBezTo>
                  <a:pt x="28646" y="238148"/>
                  <a:pt x="32218" y="246073"/>
                  <a:pt x="37985" y="251841"/>
                </a:cubicBezTo>
                <a:cubicBezTo>
                  <a:pt x="43752" y="257608"/>
                  <a:pt x="51677" y="261180"/>
                  <a:pt x="60384" y="261180"/>
                </a:cubicBezTo>
                <a:lnTo>
                  <a:pt x="219851" y="261180"/>
                </a:lnTo>
                <a:cubicBezTo>
                  <a:pt x="228558" y="261180"/>
                  <a:pt x="236483" y="257608"/>
                  <a:pt x="242250" y="251841"/>
                </a:cubicBezTo>
                <a:cubicBezTo>
                  <a:pt x="248018" y="246074"/>
                  <a:pt x="251589" y="238149"/>
                  <a:pt x="251589" y="229442"/>
                </a:cubicBezTo>
                <a:cubicBezTo>
                  <a:pt x="251589" y="220735"/>
                  <a:pt x="248018" y="212810"/>
                  <a:pt x="242250" y="207043"/>
                </a:cubicBezTo>
                <a:cubicBezTo>
                  <a:pt x="236521" y="201276"/>
                  <a:pt x="228595" y="197704"/>
                  <a:pt x="219851" y="197704"/>
                </a:cubicBezTo>
                <a:close/>
                <a:moveTo>
                  <a:pt x="479970" y="28597"/>
                </a:moveTo>
                <a:lnTo>
                  <a:pt x="320502" y="28597"/>
                </a:lnTo>
                <a:cubicBezTo>
                  <a:pt x="311796" y="28597"/>
                  <a:pt x="303871" y="32169"/>
                  <a:pt x="298103" y="37936"/>
                </a:cubicBezTo>
                <a:cubicBezTo>
                  <a:pt x="292336" y="43703"/>
                  <a:pt x="288764" y="51628"/>
                  <a:pt x="288764" y="60335"/>
                </a:cubicBezTo>
                <a:cubicBezTo>
                  <a:pt x="288764" y="69041"/>
                  <a:pt x="292336" y="76967"/>
                  <a:pt x="298103" y="82734"/>
                </a:cubicBezTo>
                <a:cubicBezTo>
                  <a:pt x="303870" y="88501"/>
                  <a:pt x="311795" y="92073"/>
                  <a:pt x="320502" y="92073"/>
                </a:cubicBezTo>
                <a:lnTo>
                  <a:pt x="479970" y="92073"/>
                </a:lnTo>
                <a:cubicBezTo>
                  <a:pt x="488676" y="92073"/>
                  <a:pt x="496601" y="88501"/>
                  <a:pt x="502369" y="82734"/>
                </a:cubicBezTo>
                <a:cubicBezTo>
                  <a:pt x="508136" y="76967"/>
                  <a:pt x="511708" y="69042"/>
                  <a:pt x="511708" y="60335"/>
                </a:cubicBezTo>
                <a:cubicBezTo>
                  <a:pt x="511708" y="51629"/>
                  <a:pt x="508136" y="43703"/>
                  <a:pt x="502369" y="37936"/>
                </a:cubicBezTo>
                <a:cubicBezTo>
                  <a:pt x="496602" y="32169"/>
                  <a:pt x="488677" y="28597"/>
                  <a:pt x="479970" y="28597"/>
                </a:cubicBezTo>
                <a:close/>
                <a:moveTo>
                  <a:pt x="470928" y="794693"/>
                </a:moveTo>
                <a:cubicBezTo>
                  <a:pt x="478816" y="794693"/>
                  <a:pt x="485216" y="801092"/>
                  <a:pt x="485216" y="808980"/>
                </a:cubicBezTo>
                <a:cubicBezTo>
                  <a:pt x="485216" y="816868"/>
                  <a:pt x="478816" y="823268"/>
                  <a:pt x="470928" y="823268"/>
                </a:cubicBezTo>
                <a:lnTo>
                  <a:pt x="468919" y="823268"/>
                </a:lnTo>
                <a:cubicBezTo>
                  <a:pt x="461031" y="823268"/>
                  <a:pt x="454632" y="816868"/>
                  <a:pt x="454632" y="808980"/>
                </a:cubicBezTo>
                <a:cubicBezTo>
                  <a:pt x="454632" y="801092"/>
                  <a:pt x="461031" y="794693"/>
                  <a:pt x="468919" y="7946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2752" name="Google Shape;2752;p55"/>
          <p:cNvGrpSpPr/>
          <p:nvPr/>
        </p:nvGrpSpPr>
        <p:grpSpPr>
          <a:xfrm>
            <a:off x="1350082" y="3727156"/>
            <a:ext cx="5078412" cy="1562100"/>
            <a:chOff x="1362782" y="3630781"/>
            <a:chExt cx="5078412" cy="1562100"/>
          </a:xfrm>
        </p:grpSpPr>
        <p:cxnSp>
          <p:nvCxnSpPr>
            <p:cNvPr id="2753" name="Google Shape;2753;p55"/>
            <p:cNvCxnSpPr/>
            <p:nvPr/>
          </p:nvCxnSpPr>
          <p:spPr>
            <a:xfrm>
              <a:off x="1362782" y="3630781"/>
              <a:ext cx="5078412" cy="0"/>
            </a:xfrm>
            <a:prstGeom prst="straightConnector1">
              <a:avLst/>
            </a:prstGeom>
            <a:noFill/>
            <a:ln cap="flat" cmpd="sng" w="12700">
              <a:solidFill>
                <a:schemeClr val="dk2"/>
              </a:solidFill>
              <a:prstDash val="solid"/>
              <a:miter lim="800000"/>
              <a:headEnd len="sm" w="sm" type="none"/>
              <a:tailEnd len="sm" w="sm" type="none"/>
            </a:ln>
          </p:spPr>
        </p:cxnSp>
        <p:cxnSp>
          <p:nvCxnSpPr>
            <p:cNvPr id="2754" name="Google Shape;2754;p55"/>
            <p:cNvCxnSpPr/>
            <p:nvPr/>
          </p:nvCxnSpPr>
          <p:spPr>
            <a:xfrm>
              <a:off x="1362782" y="4532481"/>
              <a:ext cx="5078412" cy="0"/>
            </a:xfrm>
            <a:prstGeom prst="straightConnector1">
              <a:avLst/>
            </a:prstGeom>
            <a:noFill/>
            <a:ln cap="flat" cmpd="sng" w="12700">
              <a:solidFill>
                <a:schemeClr val="dk2"/>
              </a:solidFill>
              <a:prstDash val="solid"/>
              <a:miter lim="800000"/>
              <a:headEnd len="sm" w="sm" type="none"/>
              <a:tailEnd len="sm" w="sm" type="none"/>
            </a:ln>
          </p:spPr>
        </p:cxnSp>
        <p:cxnSp>
          <p:nvCxnSpPr>
            <p:cNvPr id="2755" name="Google Shape;2755;p55"/>
            <p:cNvCxnSpPr/>
            <p:nvPr/>
          </p:nvCxnSpPr>
          <p:spPr>
            <a:xfrm>
              <a:off x="1362782" y="5192881"/>
              <a:ext cx="5078412" cy="0"/>
            </a:xfrm>
            <a:prstGeom prst="straightConnector1">
              <a:avLst/>
            </a:prstGeom>
            <a:noFill/>
            <a:ln cap="flat" cmpd="sng" w="12700">
              <a:solidFill>
                <a:schemeClr val="dk2"/>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737"/>
                                        </p:tgtEl>
                                        <p:attrNameLst>
                                          <p:attrName>style.visibility</p:attrName>
                                        </p:attrNameLst>
                                      </p:cBhvr>
                                      <p:to>
                                        <p:strVal val="visible"/>
                                      </p:to>
                                    </p:set>
                                    <p:animEffect filter="fade" transition="in">
                                      <p:cBhvr>
                                        <p:cTn dur="500"/>
                                        <p:tgtEl>
                                          <p:spTgt spid="2737"/>
                                        </p:tgtEl>
                                      </p:cBhvr>
                                    </p:animEffect>
                                  </p:childTnLst>
                                </p:cTn>
                              </p:par>
                              <p:par>
                                <p:cTn fill="hold" nodeType="withEffect" presetClass="entr" presetID="10" presetSubtype="0">
                                  <p:stCondLst>
                                    <p:cond delay="250"/>
                                  </p:stCondLst>
                                  <p:childTnLst>
                                    <p:set>
                                      <p:cBhvr>
                                        <p:cTn dur="1" fill="hold">
                                          <p:stCondLst>
                                            <p:cond delay="0"/>
                                          </p:stCondLst>
                                        </p:cTn>
                                        <p:tgtEl>
                                          <p:spTgt spid="2741"/>
                                        </p:tgtEl>
                                        <p:attrNameLst>
                                          <p:attrName>style.visibility</p:attrName>
                                        </p:attrNameLst>
                                      </p:cBhvr>
                                      <p:to>
                                        <p:strVal val="visible"/>
                                      </p:to>
                                    </p:set>
                                    <p:animEffect filter="fade" transition="in">
                                      <p:cBhvr>
                                        <p:cTn dur="500"/>
                                        <p:tgtEl>
                                          <p:spTgt spid="2741"/>
                                        </p:tgtEl>
                                      </p:cBhvr>
                                    </p:animEffect>
                                  </p:childTnLst>
                                </p:cTn>
                              </p:par>
                              <p:par>
                                <p:cTn fill="hold" nodeType="withEffect" presetClass="entr" presetID="10" presetSubtype="0">
                                  <p:stCondLst>
                                    <p:cond delay="250"/>
                                  </p:stCondLst>
                                  <p:childTnLst>
                                    <p:set>
                                      <p:cBhvr>
                                        <p:cTn dur="1" fill="hold">
                                          <p:stCondLst>
                                            <p:cond delay="0"/>
                                          </p:stCondLst>
                                        </p:cTn>
                                        <p:tgtEl>
                                          <p:spTgt spid="2742"/>
                                        </p:tgtEl>
                                        <p:attrNameLst>
                                          <p:attrName>style.visibility</p:attrName>
                                        </p:attrNameLst>
                                      </p:cBhvr>
                                      <p:to>
                                        <p:strVal val="visible"/>
                                      </p:to>
                                    </p:set>
                                    <p:animEffect filter="fade" transition="in">
                                      <p:cBhvr>
                                        <p:cTn dur="500"/>
                                        <p:tgtEl>
                                          <p:spTgt spid="2742"/>
                                        </p:tgtEl>
                                      </p:cBhvr>
                                    </p:animEffect>
                                  </p:childTnLst>
                                </p:cTn>
                              </p:par>
                              <p:par>
                                <p:cTn fill="hold" nodeType="withEffect" presetClass="entr" presetID="10" presetSubtype="0">
                                  <p:stCondLst>
                                    <p:cond delay="250"/>
                                  </p:stCondLst>
                                  <p:childTnLst>
                                    <p:set>
                                      <p:cBhvr>
                                        <p:cTn dur="1" fill="hold">
                                          <p:stCondLst>
                                            <p:cond delay="0"/>
                                          </p:stCondLst>
                                        </p:cTn>
                                        <p:tgtEl>
                                          <p:spTgt spid="2752"/>
                                        </p:tgtEl>
                                        <p:attrNameLst>
                                          <p:attrName>style.visibility</p:attrName>
                                        </p:attrNameLst>
                                      </p:cBhvr>
                                      <p:to>
                                        <p:strVal val="visible"/>
                                      </p:to>
                                    </p:set>
                                    <p:animEffect filter="fade" transition="in">
                                      <p:cBhvr>
                                        <p:cTn dur="500"/>
                                        <p:tgtEl>
                                          <p:spTgt spid="27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0" name="Shape 2760"/>
        <p:cNvGrpSpPr/>
        <p:nvPr/>
      </p:nvGrpSpPr>
      <p:grpSpPr>
        <a:xfrm>
          <a:off x="0" y="0"/>
          <a:ext cx="0" cy="0"/>
          <a:chOff x="0" y="0"/>
          <a:chExt cx="0" cy="0"/>
        </a:xfrm>
      </p:grpSpPr>
      <p:sp>
        <p:nvSpPr>
          <p:cNvPr id="2761" name="Google Shape;2761;p56"/>
          <p:cNvSpPr/>
          <p:nvPr/>
        </p:nvSpPr>
        <p:spPr>
          <a:xfrm flipH="1">
            <a:off x="1320800" y="2125087"/>
            <a:ext cx="10299700" cy="408882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762" name="Google Shape;2762;p56"/>
          <p:cNvSpPr txBox="1"/>
          <p:nvPr/>
        </p:nvSpPr>
        <p:spPr>
          <a:xfrm>
            <a:off x="296268" y="385036"/>
            <a:ext cx="11599463"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Diagnóstico-padrão</a:t>
            </a:r>
            <a:endParaRPr b="1" baseline="30000" sz="3500">
              <a:solidFill>
                <a:schemeClr val="accent1"/>
              </a:solidFill>
              <a:latin typeface="Lustria"/>
              <a:ea typeface="Lustria"/>
              <a:cs typeface="Lustria"/>
              <a:sym typeface="Lustria"/>
            </a:endParaRPr>
          </a:p>
        </p:txBody>
      </p:sp>
      <p:sp>
        <p:nvSpPr>
          <p:cNvPr id="2763" name="Google Shape;2763;p5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Adaptado de Sutherland DR. Curr. Protoc. Cytom. 2015</a:t>
            </a:r>
            <a:endParaRPr/>
          </a:p>
          <a:p>
            <a:pPr indent="0" lvl="0" marL="0" rtl="0" algn="l">
              <a:lnSpc>
                <a:spcPct val="90000"/>
              </a:lnSpc>
              <a:spcBef>
                <a:spcPts val="300"/>
              </a:spcBef>
              <a:spcAft>
                <a:spcPts val="0"/>
              </a:spcAft>
              <a:buClr>
                <a:schemeClr val="dk1"/>
              </a:buClr>
              <a:buSzPts val="800"/>
              <a:buNone/>
            </a:pPr>
            <a:r>
              <a:rPr lang="pt-BR"/>
              <a:t>1. Sutherland DR. Curr. Protoc. Cytom. 2015 72(1):6.37.1-30</a:t>
            </a:r>
            <a:endParaRPr/>
          </a:p>
        </p:txBody>
      </p:sp>
      <p:sp>
        <p:nvSpPr>
          <p:cNvPr id="2764" name="Google Shape;2764;p56"/>
          <p:cNvSpPr txBox="1"/>
          <p:nvPr/>
        </p:nvSpPr>
        <p:spPr>
          <a:xfrm>
            <a:off x="296269" y="790729"/>
            <a:ext cx="11487743"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Através da citometria de fluxo¹</a:t>
            </a:r>
            <a:endParaRPr/>
          </a:p>
        </p:txBody>
      </p:sp>
      <p:grpSp>
        <p:nvGrpSpPr>
          <p:cNvPr id="2765" name="Google Shape;2765;p56"/>
          <p:cNvGrpSpPr/>
          <p:nvPr/>
        </p:nvGrpSpPr>
        <p:grpSpPr>
          <a:xfrm>
            <a:off x="407988" y="1460973"/>
            <a:ext cx="8642817" cy="1102538"/>
            <a:chOff x="407988" y="1460973"/>
            <a:chExt cx="8642817" cy="1102538"/>
          </a:xfrm>
        </p:grpSpPr>
        <p:sp>
          <p:nvSpPr>
            <p:cNvPr id="2766" name="Google Shape;2766;p56"/>
            <p:cNvSpPr/>
            <p:nvPr/>
          </p:nvSpPr>
          <p:spPr>
            <a:xfrm>
              <a:off x="407988" y="1460973"/>
              <a:ext cx="8431322" cy="110253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767" name="Google Shape;2767;p56"/>
            <p:cNvSpPr/>
            <p:nvPr/>
          </p:nvSpPr>
          <p:spPr>
            <a:xfrm>
              <a:off x="688916" y="1551602"/>
              <a:ext cx="913236" cy="913240"/>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768" name="Google Shape;2768;p56"/>
            <p:cNvSpPr/>
            <p:nvPr/>
          </p:nvSpPr>
          <p:spPr>
            <a:xfrm>
              <a:off x="5084789" y="1551602"/>
              <a:ext cx="913236" cy="913240"/>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769" name="Google Shape;2769;p56"/>
            <p:cNvSpPr txBox="1"/>
            <p:nvPr/>
          </p:nvSpPr>
          <p:spPr>
            <a:xfrm>
              <a:off x="1987315" y="1755326"/>
              <a:ext cx="2706469" cy="563231"/>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lt1"/>
                </a:buClr>
                <a:buSzPts val="1800"/>
                <a:buFont typeface="Lustria"/>
                <a:buNone/>
              </a:pPr>
              <a:r>
                <a:rPr b="1" i="0" lang="pt-BR" sz="1800" u="none" cap="none" strike="noStrike">
                  <a:solidFill>
                    <a:schemeClr val="lt1"/>
                  </a:solidFill>
                  <a:latin typeface="Lustria"/>
                  <a:ea typeface="Lustria"/>
                  <a:cs typeface="Lustria"/>
                  <a:sym typeface="Lustria"/>
                </a:rPr>
                <a:t>Escolher células </a:t>
              </a:r>
              <a:br>
                <a:rPr b="1" i="0" lang="pt-BR" sz="1800" u="none" cap="none" strike="noStrike">
                  <a:solidFill>
                    <a:schemeClr val="lt1"/>
                  </a:solidFill>
                  <a:latin typeface="Lustria"/>
                  <a:ea typeface="Lustria"/>
                  <a:cs typeface="Lustria"/>
                  <a:sym typeface="Lustria"/>
                </a:rPr>
              </a:br>
              <a:r>
                <a:rPr b="0" i="0" lang="pt-BR" sz="1800" u="none" cap="none" strike="noStrike">
                  <a:solidFill>
                    <a:schemeClr val="lt1"/>
                  </a:solidFill>
                  <a:latin typeface="Lustria"/>
                  <a:ea typeface="Lustria"/>
                  <a:cs typeface="Lustria"/>
                  <a:sym typeface="Lustria"/>
                </a:rPr>
                <a:t>a serem analisadas</a:t>
              </a:r>
              <a:endParaRPr/>
            </a:p>
          </p:txBody>
        </p:sp>
        <p:sp>
          <p:nvSpPr>
            <p:cNvPr id="2770" name="Google Shape;2770;p56"/>
            <p:cNvSpPr txBox="1"/>
            <p:nvPr/>
          </p:nvSpPr>
          <p:spPr>
            <a:xfrm>
              <a:off x="6344336" y="1755326"/>
              <a:ext cx="2706469" cy="563231"/>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lt1"/>
                </a:buClr>
                <a:buSzPts val="1800"/>
                <a:buFont typeface="Lustria"/>
                <a:buNone/>
              </a:pPr>
              <a:r>
                <a:rPr b="1" i="0" lang="pt-BR" sz="1800" u="none" cap="none" strike="noStrike">
                  <a:solidFill>
                    <a:schemeClr val="lt1"/>
                  </a:solidFill>
                  <a:latin typeface="Lustria"/>
                  <a:ea typeface="Lustria"/>
                  <a:cs typeface="Lustria"/>
                  <a:sym typeface="Lustria"/>
                </a:rPr>
                <a:t>Escolher proteínas </a:t>
              </a:r>
              <a:br>
                <a:rPr b="1" i="0" lang="pt-BR" sz="1800" u="none" cap="none" strike="noStrike">
                  <a:solidFill>
                    <a:schemeClr val="lt1"/>
                  </a:solidFill>
                  <a:latin typeface="Lustria"/>
                  <a:ea typeface="Lustria"/>
                  <a:cs typeface="Lustria"/>
                  <a:sym typeface="Lustria"/>
                </a:rPr>
              </a:br>
              <a:r>
                <a:rPr b="0" i="0" lang="pt-BR" sz="1800" u="none" cap="none" strike="noStrike">
                  <a:solidFill>
                    <a:schemeClr val="lt1"/>
                  </a:solidFill>
                  <a:latin typeface="Lustria"/>
                  <a:ea typeface="Lustria"/>
                  <a:cs typeface="Lustria"/>
                  <a:sym typeface="Lustria"/>
                </a:rPr>
                <a:t>a serem investigadas</a:t>
              </a:r>
              <a:endParaRPr/>
            </a:p>
          </p:txBody>
        </p:sp>
        <p:sp>
          <p:nvSpPr>
            <p:cNvPr id="2771" name="Google Shape;2771;p56"/>
            <p:cNvSpPr/>
            <p:nvPr/>
          </p:nvSpPr>
          <p:spPr>
            <a:xfrm>
              <a:off x="5212271" y="1694736"/>
              <a:ext cx="578930" cy="636961"/>
            </a:xfrm>
            <a:custGeom>
              <a:rect b="b" l="l" r="r" t="t"/>
              <a:pathLst>
                <a:path extrusionOk="0" h="892953" w="811599">
                  <a:moveTo>
                    <a:pt x="366862" y="173927"/>
                  </a:moveTo>
                  <a:lnTo>
                    <a:pt x="488753" y="295781"/>
                  </a:lnTo>
                  <a:cubicBezTo>
                    <a:pt x="469555" y="321007"/>
                    <a:pt x="456904" y="351480"/>
                    <a:pt x="453183" y="384631"/>
                  </a:cubicBezTo>
                  <a:lnTo>
                    <a:pt x="186407" y="384631"/>
                  </a:lnTo>
                  <a:cubicBezTo>
                    <a:pt x="177329" y="342141"/>
                    <a:pt x="139526" y="310217"/>
                    <a:pt x="94245" y="310217"/>
                  </a:cubicBezTo>
                  <a:cubicBezTo>
                    <a:pt x="42267" y="310217"/>
                    <a:pt x="0" y="352447"/>
                    <a:pt x="0" y="404462"/>
                  </a:cubicBezTo>
                  <a:cubicBezTo>
                    <a:pt x="0" y="456514"/>
                    <a:pt x="42267" y="498744"/>
                    <a:pt x="94245" y="498744"/>
                  </a:cubicBezTo>
                  <a:cubicBezTo>
                    <a:pt x="139526" y="498744"/>
                    <a:pt x="177329" y="466820"/>
                    <a:pt x="186407" y="424330"/>
                  </a:cubicBezTo>
                  <a:lnTo>
                    <a:pt x="453183" y="424330"/>
                  </a:lnTo>
                  <a:cubicBezTo>
                    <a:pt x="462336" y="507674"/>
                    <a:pt x="528714" y="573977"/>
                    <a:pt x="612060" y="583131"/>
                  </a:cubicBezTo>
                  <a:lnTo>
                    <a:pt x="612060" y="706546"/>
                  </a:lnTo>
                  <a:cubicBezTo>
                    <a:pt x="569495" y="715662"/>
                    <a:pt x="537646" y="753464"/>
                    <a:pt x="537646" y="798708"/>
                  </a:cubicBezTo>
                  <a:cubicBezTo>
                    <a:pt x="537646" y="850723"/>
                    <a:pt x="579802" y="892953"/>
                    <a:pt x="631891" y="892953"/>
                  </a:cubicBezTo>
                  <a:cubicBezTo>
                    <a:pt x="683869" y="892953"/>
                    <a:pt x="726136" y="850723"/>
                    <a:pt x="726136" y="798708"/>
                  </a:cubicBezTo>
                  <a:cubicBezTo>
                    <a:pt x="726136" y="753464"/>
                    <a:pt x="694138" y="715662"/>
                    <a:pt x="651722" y="706546"/>
                  </a:cubicBezTo>
                  <a:lnTo>
                    <a:pt x="651722" y="583131"/>
                  </a:lnTo>
                  <a:cubicBezTo>
                    <a:pt x="741540" y="573233"/>
                    <a:pt x="811600" y="496959"/>
                    <a:pt x="811600" y="404461"/>
                  </a:cubicBezTo>
                  <a:cubicBezTo>
                    <a:pt x="811600" y="305267"/>
                    <a:pt x="731121" y="224715"/>
                    <a:pt x="631891" y="224715"/>
                  </a:cubicBezTo>
                  <a:cubicBezTo>
                    <a:pt x="587727" y="224715"/>
                    <a:pt x="547431" y="240639"/>
                    <a:pt x="516067" y="267019"/>
                  </a:cubicBezTo>
                  <a:lnTo>
                    <a:pt x="395252" y="146137"/>
                  </a:lnTo>
                  <a:cubicBezTo>
                    <a:pt x="419437" y="109563"/>
                    <a:pt x="415344" y="59780"/>
                    <a:pt x="383235" y="27598"/>
                  </a:cubicBezTo>
                  <a:cubicBezTo>
                    <a:pt x="346399" y="-9199"/>
                    <a:pt x="286718" y="-9199"/>
                    <a:pt x="249885" y="27598"/>
                  </a:cubicBezTo>
                  <a:cubicBezTo>
                    <a:pt x="213049" y="64359"/>
                    <a:pt x="213049" y="124115"/>
                    <a:pt x="249885" y="160872"/>
                  </a:cubicBezTo>
                  <a:cubicBezTo>
                    <a:pt x="281659" y="192610"/>
                    <a:pt x="330512" y="196963"/>
                    <a:pt x="366861" y="173932"/>
                  </a:cubicBezTo>
                  <a:close/>
                  <a:moveTo>
                    <a:pt x="631886" y="744122"/>
                  </a:moveTo>
                  <a:cubicBezTo>
                    <a:pt x="662024" y="744122"/>
                    <a:pt x="686469" y="768567"/>
                    <a:pt x="686469" y="798705"/>
                  </a:cubicBezTo>
                  <a:cubicBezTo>
                    <a:pt x="686469" y="828806"/>
                    <a:pt x="662024" y="853251"/>
                    <a:pt x="631886" y="853251"/>
                  </a:cubicBezTo>
                  <a:cubicBezTo>
                    <a:pt x="601748" y="853251"/>
                    <a:pt x="577303" y="828806"/>
                    <a:pt x="577303" y="798705"/>
                  </a:cubicBezTo>
                  <a:cubicBezTo>
                    <a:pt x="577303" y="768567"/>
                    <a:pt x="601748" y="744122"/>
                    <a:pt x="631886" y="744122"/>
                  </a:cubicBezTo>
                  <a:close/>
                  <a:moveTo>
                    <a:pt x="631886" y="264415"/>
                  </a:moveTo>
                  <a:cubicBezTo>
                    <a:pt x="709165" y="264415"/>
                    <a:pt x="771894" y="327183"/>
                    <a:pt x="771894" y="404461"/>
                  </a:cubicBezTo>
                  <a:cubicBezTo>
                    <a:pt x="771894" y="481777"/>
                    <a:pt x="709163" y="544545"/>
                    <a:pt x="631886" y="544545"/>
                  </a:cubicBezTo>
                  <a:cubicBezTo>
                    <a:pt x="554495" y="544545"/>
                    <a:pt x="491725" y="481777"/>
                    <a:pt x="491725" y="404461"/>
                  </a:cubicBezTo>
                  <a:cubicBezTo>
                    <a:pt x="491725" y="327182"/>
                    <a:pt x="554493" y="264415"/>
                    <a:pt x="631886" y="264415"/>
                  </a:cubicBezTo>
                  <a:close/>
                  <a:moveTo>
                    <a:pt x="94247" y="349917"/>
                  </a:moveTo>
                  <a:cubicBezTo>
                    <a:pt x="124385" y="349917"/>
                    <a:pt x="148830" y="374362"/>
                    <a:pt x="148830" y="404463"/>
                  </a:cubicBezTo>
                  <a:cubicBezTo>
                    <a:pt x="148830" y="434601"/>
                    <a:pt x="124385" y="459046"/>
                    <a:pt x="94247" y="459046"/>
                  </a:cubicBezTo>
                  <a:cubicBezTo>
                    <a:pt x="64109" y="459046"/>
                    <a:pt x="39664" y="434601"/>
                    <a:pt x="39664" y="404463"/>
                  </a:cubicBezTo>
                  <a:cubicBezTo>
                    <a:pt x="39664" y="374362"/>
                    <a:pt x="64109" y="349917"/>
                    <a:pt x="94247" y="349917"/>
                  </a:cubicBezTo>
                  <a:close/>
                  <a:moveTo>
                    <a:pt x="631886" y="327890"/>
                  </a:moveTo>
                  <a:cubicBezTo>
                    <a:pt x="674041" y="327890"/>
                    <a:pt x="708421" y="362233"/>
                    <a:pt x="708421" y="404463"/>
                  </a:cubicBezTo>
                  <a:cubicBezTo>
                    <a:pt x="708421" y="415438"/>
                    <a:pt x="717351" y="424331"/>
                    <a:pt x="728252" y="424331"/>
                  </a:cubicBezTo>
                  <a:cubicBezTo>
                    <a:pt x="739153" y="424331"/>
                    <a:pt x="748083" y="415438"/>
                    <a:pt x="748083" y="404463"/>
                  </a:cubicBezTo>
                  <a:cubicBezTo>
                    <a:pt x="748083" y="340318"/>
                    <a:pt x="695993" y="288229"/>
                    <a:pt x="631888" y="288229"/>
                  </a:cubicBezTo>
                  <a:cubicBezTo>
                    <a:pt x="620837" y="288229"/>
                    <a:pt x="612057" y="297122"/>
                    <a:pt x="612057" y="308060"/>
                  </a:cubicBezTo>
                  <a:cubicBezTo>
                    <a:pt x="612057" y="318999"/>
                    <a:pt x="620837" y="327891"/>
                    <a:pt x="631888" y="327891"/>
                  </a:cubicBezTo>
                  <a:close/>
                  <a:moveTo>
                    <a:pt x="355070" y="132818"/>
                  </a:moveTo>
                  <a:cubicBezTo>
                    <a:pt x="333862" y="154101"/>
                    <a:pt x="299259" y="154101"/>
                    <a:pt x="277940" y="132818"/>
                  </a:cubicBezTo>
                  <a:cubicBezTo>
                    <a:pt x="256731" y="111536"/>
                    <a:pt x="256731" y="76933"/>
                    <a:pt x="277940" y="55651"/>
                  </a:cubicBezTo>
                  <a:cubicBezTo>
                    <a:pt x="299259" y="34331"/>
                    <a:pt x="333862" y="34331"/>
                    <a:pt x="355070" y="55651"/>
                  </a:cubicBezTo>
                  <a:cubicBezTo>
                    <a:pt x="376390" y="76933"/>
                    <a:pt x="376390" y="111536"/>
                    <a:pt x="355070" y="13281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2772" name="Google Shape;2772;p56"/>
            <p:cNvGrpSpPr/>
            <p:nvPr/>
          </p:nvGrpSpPr>
          <p:grpSpPr>
            <a:xfrm>
              <a:off x="828760" y="1704084"/>
              <a:ext cx="631032" cy="627614"/>
              <a:chOff x="6075946" y="-518842"/>
              <a:chExt cx="1217436" cy="1210842"/>
            </a:xfrm>
          </p:grpSpPr>
          <p:sp>
            <p:nvSpPr>
              <p:cNvPr id="2773" name="Google Shape;2773;p56"/>
              <p:cNvSpPr/>
              <p:nvPr/>
            </p:nvSpPr>
            <p:spPr>
              <a:xfrm>
                <a:off x="6075946" y="-518842"/>
                <a:ext cx="1217436" cy="1210842"/>
              </a:xfrm>
              <a:custGeom>
                <a:rect b="b" l="l" r="r" t="t"/>
                <a:pathLst>
                  <a:path extrusionOk="0" h="1210842" w="1217436">
                    <a:moveTo>
                      <a:pt x="0" y="601179"/>
                    </a:moveTo>
                    <a:cubicBezTo>
                      <a:pt x="0" y="764480"/>
                      <a:pt x="63779" y="917799"/>
                      <a:pt x="179589" y="1032892"/>
                    </a:cubicBezTo>
                    <a:cubicBezTo>
                      <a:pt x="186604" y="1039862"/>
                      <a:pt x="197938" y="1039831"/>
                      <a:pt x="204906" y="1032815"/>
                    </a:cubicBezTo>
                    <a:cubicBezTo>
                      <a:pt x="211877" y="1025802"/>
                      <a:pt x="211841" y="1014463"/>
                      <a:pt x="204830" y="1007497"/>
                    </a:cubicBezTo>
                    <a:cubicBezTo>
                      <a:pt x="95834" y="899172"/>
                      <a:pt x="35807" y="754872"/>
                      <a:pt x="35807" y="601179"/>
                    </a:cubicBezTo>
                    <a:cubicBezTo>
                      <a:pt x="35807" y="285276"/>
                      <a:pt x="292815" y="28268"/>
                      <a:pt x="608718" y="28268"/>
                    </a:cubicBezTo>
                    <a:cubicBezTo>
                      <a:pt x="924621" y="28268"/>
                      <a:pt x="1181629" y="285276"/>
                      <a:pt x="1181629" y="601179"/>
                    </a:cubicBezTo>
                    <a:cubicBezTo>
                      <a:pt x="1181629" y="917082"/>
                      <a:pt x="924621" y="1174090"/>
                      <a:pt x="608718" y="1174090"/>
                    </a:cubicBezTo>
                    <a:cubicBezTo>
                      <a:pt x="504739" y="1174090"/>
                      <a:pt x="402921" y="1145958"/>
                      <a:pt x="314266" y="1092735"/>
                    </a:cubicBezTo>
                    <a:cubicBezTo>
                      <a:pt x="305784" y="1087643"/>
                      <a:pt x="294791" y="1090390"/>
                      <a:pt x="289700" y="1098870"/>
                    </a:cubicBezTo>
                    <a:cubicBezTo>
                      <a:pt x="284610" y="1107349"/>
                      <a:pt x="287358" y="1118344"/>
                      <a:pt x="295835" y="1123435"/>
                    </a:cubicBezTo>
                    <a:cubicBezTo>
                      <a:pt x="701181" y="1366775"/>
                      <a:pt x="1217436" y="1072914"/>
                      <a:pt x="1217436" y="601179"/>
                    </a:cubicBezTo>
                    <a:cubicBezTo>
                      <a:pt x="1217436" y="-194213"/>
                      <a:pt x="0" y="-206549"/>
                      <a:pt x="0" y="60117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74" name="Google Shape;2774;p56"/>
              <p:cNvSpPr/>
              <p:nvPr/>
            </p:nvSpPr>
            <p:spPr>
              <a:xfrm>
                <a:off x="6201271" y="-401057"/>
                <a:ext cx="966787" cy="966787"/>
              </a:xfrm>
              <a:custGeom>
                <a:rect b="b" l="l" r="r" t="t"/>
                <a:pathLst>
                  <a:path extrusionOk="0" h="966787" w="966787">
                    <a:moveTo>
                      <a:pt x="966788" y="483394"/>
                    </a:moveTo>
                    <a:cubicBezTo>
                      <a:pt x="966788" y="398847"/>
                      <a:pt x="944652" y="315650"/>
                      <a:pt x="902770" y="242800"/>
                    </a:cubicBezTo>
                    <a:cubicBezTo>
                      <a:pt x="897845" y="234228"/>
                      <a:pt x="886905" y="231270"/>
                      <a:pt x="878325" y="236202"/>
                    </a:cubicBezTo>
                    <a:cubicBezTo>
                      <a:pt x="869753" y="241129"/>
                      <a:pt x="866800" y="252074"/>
                      <a:pt x="871727" y="260646"/>
                    </a:cubicBezTo>
                    <a:cubicBezTo>
                      <a:pt x="910492" y="328073"/>
                      <a:pt x="930981" y="405098"/>
                      <a:pt x="930981" y="483394"/>
                    </a:cubicBezTo>
                    <a:cubicBezTo>
                      <a:pt x="930981" y="730195"/>
                      <a:pt x="730194" y="930981"/>
                      <a:pt x="483394" y="930981"/>
                    </a:cubicBezTo>
                    <a:cubicBezTo>
                      <a:pt x="236593" y="930981"/>
                      <a:pt x="35807" y="730192"/>
                      <a:pt x="35807" y="483394"/>
                    </a:cubicBezTo>
                    <a:cubicBezTo>
                      <a:pt x="35807" y="236596"/>
                      <a:pt x="236593" y="35807"/>
                      <a:pt x="483394" y="35807"/>
                    </a:cubicBezTo>
                    <a:cubicBezTo>
                      <a:pt x="595978" y="35807"/>
                      <a:pt x="703578" y="77754"/>
                      <a:pt x="786373" y="153920"/>
                    </a:cubicBezTo>
                    <a:cubicBezTo>
                      <a:pt x="793656" y="160620"/>
                      <a:pt x="804978" y="160143"/>
                      <a:pt x="811672" y="152867"/>
                    </a:cubicBezTo>
                    <a:cubicBezTo>
                      <a:pt x="818368" y="145589"/>
                      <a:pt x="817893" y="134264"/>
                      <a:pt x="810619" y="127568"/>
                    </a:cubicBezTo>
                    <a:cubicBezTo>
                      <a:pt x="721192" y="45303"/>
                      <a:pt x="604985" y="0"/>
                      <a:pt x="483394" y="0"/>
                    </a:cubicBezTo>
                    <a:cubicBezTo>
                      <a:pt x="216849" y="0"/>
                      <a:pt x="0" y="216849"/>
                      <a:pt x="0" y="483394"/>
                    </a:cubicBezTo>
                    <a:cubicBezTo>
                      <a:pt x="0" y="749938"/>
                      <a:pt x="216849" y="966788"/>
                      <a:pt x="483394" y="966788"/>
                    </a:cubicBezTo>
                    <a:cubicBezTo>
                      <a:pt x="749938" y="966788"/>
                      <a:pt x="966788" y="749938"/>
                      <a:pt x="966788" y="48339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75" name="Google Shape;2775;p56"/>
              <p:cNvSpPr/>
              <p:nvPr/>
            </p:nvSpPr>
            <p:spPr>
              <a:xfrm>
                <a:off x="6304713" y="70227"/>
                <a:ext cx="406644" cy="405983"/>
              </a:xfrm>
              <a:custGeom>
                <a:rect b="b" l="l" r="r" t="t"/>
                <a:pathLst>
                  <a:path extrusionOk="0" h="405983" w="406644">
                    <a:moveTo>
                      <a:pt x="378023" y="204746"/>
                    </a:moveTo>
                    <a:lnTo>
                      <a:pt x="392226" y="190542"/>
                    </a:lnTo>
                    <a:cubicBezTo>
                      <a:pt x="399218" y="183548"/>
                      <a:pt x="399218" y="172214"/>
                      <a:pt x="392226" y="165222"/>
                    </a:cubicBezTo>
                    <a:cubicBezTo>
                      <a:pt x="385232" y="158233"/>
                      <a:pt x="373898" y="158233"/>
                      <a:pt x="366906" y="165222"/>
                    </a:cubicBezTo>
                    <a:lnTo>
                      <a:pt x="346348" y="185780"/>
                    </a:lnTo>
                    <a:cubicBezTo>
                      <a:pt x="324864" y="174620"/>
                      <a:pt x="304979" y="160844"/>
                      <a:pt x="287018" y="144943"/>
                    </a:cubicBezTo>
                    <a:lnTo>
                      <a:pt x="310410" y="121554"/>
                    </a:lnTo>
                    <a:cubicBezTo>
                      <a:pt x="317404" y="114562"/>
                      <a:pt x="317404" y="103226"/>
                      <a:pt x="310412" y="96236"/>
                    </a:cubicBezTo>
                    <a:cubicBezTo>
                      <a:pt x="303420" y="89247"/>
                      <a:pt x="292084" y="89242"/>
                      <a:pt x="285094" y="96234"/>
                    </a:cubicBezTo>
                    <a:lnTo>
                      <a:pt x="261700" y="119626"/>
                    </a:lnTo>
                    <a:cubicBezTo>
                      <a:pt x="245764" y="101627"/>
                      <a:pt x="231966" y="81694"/>
                      <a:pt x="220792" y="60157"/>
                    </a:cubicBezTo>
                    <a:lnTo>
                      <a:pt x="241317" y="39633"/>
                    </a:lnTo>
                    <a:cubicBezTo>
                      <a:pt x="248309" y="32638"/>
                      <a:pt x="248309" y="21304"/>
                      <a:pt x="241317" y="14312"/>
                    </a:cubicBezTo>
                    <a:cubicBezTo>
                      <a:pt x="234323" y="7323"/>
                      <a:pt x="222988" y="7323"/>
                      <a:pt x="215997" y="14312"/>
                    </a:cubicBezTo>
                    <a:lnTo>
                      <a:pt x="201798" y="28511"/>
                    </a:lnTo>
                    <a:cubicBezTo>
                      <a:pt x="170443" y="-6826"/>
                      <a:pt x="113596" y="-10786"/>
                      <a:pt x="77887" y="24923"/>
                    </a:cubicBezTo>
                    <a:cubicBezTo>
                      <a:pt x="62540" y="40273"/>
                      <a:pt x="54051" y="60599"/>
                      <a:pt x="53111" y="81443"/>
                    </a:cubicBezTo>
                    <a:lnTo>
                      <a:pt x="19536" y="78371"/>
                    </a:lnTo>
                    <a:cubicBezTo>
                      <a:pt x="9667" y="77462"/>
                      <a:pt x="978" y="84721"/>
                      <a:pt x="76" y="94568"/>
                    </a:cubicBezTo>
                    <a:cubicBezTo>
                      <a:pt x="-826" y="104415"/>
                      <a:pt x="6426" y="113128"/>
                      <a:pt x="16273" y="114028"/>
                    </a:cubicBezTo>
                    <a:lnTo>
                      <a:pt x="59575" y="117990"/>
                    </a:lnTo>
                    <a:cubicBezTo>
                      <a:pt x="63886" y="128322"/>
                      <a:pt x="74621" y="149400"/>
                      <a:pt x="87070" y="169466"/>
                    </a:cubicBezTo>
                    <a:lnTo>
                      <a:pt x="57391" y="179096"/>
                    </a:lnTo>
                    <a:cubicBezTo>
                      <a:pt x="47986" y="182147"/>
                      <a:pt x="42834" y="192247"/>
                      <a:pt x="45887" y="201650"/>
                    </a:cubicBezTo>
                    <a:cubicBezTo>
                      <a:pt x="48969" y="211141"/>
                      <a:pt x="59131" y="216183"/>
                      <a:pt x="68441" y="213153"/>
                    </a:cubicBezTo>
                    <a:lnTo>
                      <a:pt x="107957" y="200330"/>
                    </a:lnTo>
                    <a:cubicBezTo>
                      <a:pt x="118239" y="214268"/>
                      <a:pt x="129289" y="227600"/>
                      <a:pt x="141033" y="240283"/>
                    </a:cubicBezTo>
                    <a:lnTo>
                      <a:pt x="116900" y="264417"/>
                    </a:lnTo>
                    <a:cubicBezTo>
                      <a:pt x="109908" y="271411"/>
                      <a:pt x="109908" y="282745"/>
                      <a:pt x="116900" y="289737"/>
                    </a:cubicBezTo>
                    <a:cubicBezTo>
                      <a:pt x="123894" y="296727"/>
                      <a:pt x="135226" y="296729"/>
                      <a:pt x="142220" y="289737"/>
                    </a:cubicBezTo>
                    <a:lnTo>
                      <a:pt x="166354" y="265603"/>
                    </a:lnTo>
                    <a:cubicBezTo>
                      <a:pt x="178824" y="277150"/>
                      <a:pt x="191927" y="288021"/>
                      <a:pt x="205610" y="298154"/>
                    </a:cubicBezTo>
                    <a:lnTo>
                      <a:pt x="192827" y="337539"/>
                    </a:lnTo>
                    <a:cubicBezTo>
                      <a:pt x="189776" y="346945"/>
                      <a:pt x="194925" y="357045"/>
                      <a:pt x="204328" y="360095"/>
                    </a:cubicBezTo>
                    <a:cubicBezTo>
                      <a:pt x="213695" y="363139"/>
                      <a:pt x="223819" y="358033"/>
                      <a:pt x="226884" y="348594"/>
                    </a:cubicBezTo>
                    <a:lnTo>
                      <a:pt x="236449" y="319118"/>
                    </a:lnTo>
                    <a:cubicBezTo>
                      <a:pt x="256229" y="331440"/>
                      <a:pt x="276926" y="342068"/>
                      <a:pt x="288026" y="346802"/>
                    </a:cubicBezTo>
                    <a:lnTo>
                      <a:pt x="291953" y="389710"/>
                    </a:lnTo>
                    <a:cubicBezTo>
                      <a:pt x="292857" y="399603"/>
                      <a:pt x="301618" y="406814"/>
                      <a:pt x="311412" y="405907"/>
                    </a:cubicBezTo>
                    <a:cubicBezTo>
                      <a:pt x="321259" y="405005"/>
                      <a:pt x="328512" y="396294"/>
                      <a:pt x="327609" y="386447"/>
                    </a:cubicBezTo>
                    <a:lnTo>
                      <a:pt x="324599" y="353562"/>
                    </a:lnTo>
                    <a:cubicBezTo>
                      <a:pt x="345615" y="352762"/>
                      <a:pt x="366180" y="344281"/>
                      <a:pt x="381711" y="328752"/>
                    </a:cubicBezTo>
                    <a:cubicBezTo>
                      <a:pt x="417468" y="293008"/>
                      <a:pt x="413465" y="236084"/>
                      <a:pt x="378023" y="204746"/>
                    </a:cubicBezTo>
                    <a:close/>
                    <a:moveTo>
                      <a:pt x="300582" y="313270"/>
                    </a:moveTo>
                    <a:cubicBezTo>
                      <a:pt x="300582" y="313270"/>
                      <a:pt x="300582" y="313270"/>
                      <a:pt x="300582" y="313270"/>
                    </a:cubicBezTo>
                    <a:cubicBezTo>
                      <a:pt x="209475" y="270752"/>
                      <a:pt x="135889" y="197164"/>
                      <a:pt x="93372" y="106059"/>
                    </a:cubicBezTo>
                    <a:cubicBezTo>
                      <a:pt x="76676" y="70279"/>
                      <a:pt x="107003" y="29538"/>
                      <a:pt x="146708" y="36520"/>
                    </a:cubicBezTo>
                    <a:cubicBezTo>
                      <a:pt x="162446" y="39291"/>
                      <a:pt x="175394" y="49045"/>
                      <a:pt x="182422" y="63325"/>
                    </a:cubicBezTo>
                    <a:cubicBezTo>
                      <a:pt x="182706" y="64029"/>
                      <a:pt x="183054" y="64714"/>
                      <a:pt x="183434" y="65385"/>
                    </a:cubicBezTo>
                    <a:cubicBezTo>
                      <a:pt x="216772" y="136140"/>
                      <a:pt x="274450" y="192431"/>
                      <a:pt x="342443" y="223778"/>
                    </a:cubicBezTo>
                    <a:cubicBezTo>
                      <a:pt x="357207" y="230701"/>
                      <a:pt x="367293" y="243871"/>
                      <a:pt x="370124" y="259934"/>
                    </a:cubicBezTo>
                    <a:cubicBezTo>
                      <a:pt x="377051" y="299276"/>
                      <a:pt x="336745" y="330139"/>
                      <a:pt x="300582" y="31327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76" name="Google Shape;2776;p56"/>
              <p:cNvSpPr/>
              <p:nvPr/>
            </p:nvSpPr>
            <p:spPr>
              <a:xfrm>
                <a:off x="6806475" y="84787"/>
                <a:ext cx="221869" cy="250653"/>
              </a:xfrm>
              <a:custGeom>
                <a:rect b="b" l="l" r="r" t="t"/>
                <a:pathLst>
                  <a:path extrusionOk="0" h="250653" w="221869">
                    <a:moveTo>
                      <a:pt x="219468" y="62665"/>
                    </a:moveTo>
                    <a:cubicBezTo>
                      <a:pt x="214522" y="54100"/>
                      <a:pt x="203570" y="51173"/>
                      <a:pt x="195012" y="56112"/>
                    </a:cubicBezTo>
                    <a:lnTo>
                      <a:pt x="177889" y="65997"/>
                    </a:lnTo>
                    <a:cubicBezTo>
                      <a:pt x="165256" y="51758"/>
                      <a:pt x="148179" y="41553"/>
                      <a:pt x="128838" y="37609"/>
                    </a:cubicBezTo>
                    <a:lnTo>
                      <a:pt x="128838" y="17903"/>
                    </a:lnTo>
                    <a:cubicBezTo>
                      <a:pt x="128838" y="8014"/>
                      <a:pt x="120825" y="0"/>
                      <a:pt x="110935" y="0"/>
                    </a:cubicBezTo>
                    <a:cubicBezTo>
                      <a:pt x="101045" y="0"/>
                      <a:pt x="93031" y="8014"/>
                      <a:pt x="93031" y="17903"/>
                    </a:cubicBezTo>
                    <a:lnTo>
                      <a:pt x="93031" y="37609"/>
                    </a:lnTo>
                    <a:cubicBezTo>
                      <a:pt x="73691" y="41550"/>
                      <a:pt x="56613" y="51758"/>
                      <a:pt x="43981" y="65997"/>
                    </a:cubicBezTo>
                    <a:lnTo>
                      <a:pt x="26858" y="56112"/>
                    </a:lnTo>
                    <a:cubicBezTo>
                      <a:pt x="18290" y="51171"/>
                      <a:pt x="7343" y="54100"/>
                      <a:pt x="2402" y="62665"/>
                    </a:cubicBezTo>
                    <a:cubicBezTo>
                      <a:pt x="-2542" y="71227"/>
                      <a:pt x="392" y="82177"/>
                      <a:pt x="8954" y="87121"/>
                    </a:cubicBezTo>
                    <a:lnTo>
                      <a:pt x="26041" y="96987"/>
                    </a:lnTo>
                    <a:cubicBezTo>
                      <a:pt x="19880" y="115394"/>
                      <a:pt x="19868" y="135221"/>
                      <a:pt x="26041" y="153667"/>
                    </a:cubicBezTo>
                    <a:lnTo>
                      <a:pt x="8954" y="163533"/>
                    </a:lnTo>
                    <a:cubicBezTo>
                      <a:pt x="392" y="168476"/>
                      <a:pt x="-2542" y="179426"/>
                      <a:pt x="2402" y="187989"/>
                    </a:cubicBezTo>
                    <a:cubicBezTo>
                      <a:pt x="7379" y="196606"/>
                      <a:pt x="18350" y="199454"/>
                      <a:pt x="26858" y="194542"/>
                    </a:cubicBezTo>
                    <a:lnTo>
                      <a:pt x="43981" y="184657"/>
                    </a:lnTo>
                    <a:cubicBezTo>
                      <a:pt x="56613" y="198896"/>
                      <a:pt x="73691" y="209101"/>
                      <a:pt x="93031" y="213044"/>
                    </a:cubicBezTo>
                    <a:lnTo>
                      <a:pt x="93031" y="232750"/>
                    </a:lnTo>
                    <a:cubicBezTo>
                      <a:pt x="93031" y="242640"/>
                      <a:pt x="101045" y="250654"/>
                      <a:pt x="110935" y="250654"/>
                    </a:cubicBezTo>
                    <a:cubicBezTo>
                      <a:pt x="120825" y="250654"/>
                      <a:pt x="128838" y="242640"/>
                      <a:pt x="128838" y="232750"/>
                    </a:cubicBezTo>
                    <a:lnTo>
                      <a:pt x="128838" y="213044"/>
                    </a:lnTo>
                    <a:cubicBezTo>
                      <a:pt x="148179" y="209103"/>
                      <a:pt x="165256" y="198896"/>
                      <a:pt x="177889" y="184657"/>
                    </a:cubicBezTo>
                    <a:lnTo>
                      <a:pt x="195012" y="194542"/>
                    </a:lnTo>
                    <a:cubicBezTo>
                      <a:pt x="203572" y="199481"/>
                      <a:pt x="214522" y="196559"/>
                      <a:pt x="219468" y="187989"/>
                    </a:cubicBezTo>
                    <a:cubicBezTo>
                      <a:pt x="224412" y="179426"/>
                      <a:pt x="221478" y="168476"/>
                      <a:pt x="212915" y="163533"/>
                    </a:cubicBezTo>
                    <a:lnTo>
                      <a:pt x="195828" y="153667"/>
                    </a:lnTo>
                    <a:cubicBezTo>
                      <a:pt x="201989" y="135260"/>
                      <a:pt x="202001" y="115432"/>
                      <a:pt x="195828" y="96987"/>
                    </a:cubicBezTo>
                    <a:lnTo>
                      <a:pt x="212915" y="87121"/>
                    </a:lnTo>
                    <a:cubicBezTo>
                      <a:pt x="221478" y="82177"/>
                      <a:pt x="224412" y="71227"/>
                      <a:pt x="219468" y="62665"/>
                    </a:cubicBezTo>
                    <a:close/>
                    <a:moveTo>
                      <a:pt x="110935" y="179037"/>
                    </a:moveTo>
                    <a:cubicBezTo>
                      <a:pt x="81320" y="179037"/>
                      <a:pt x="57224" y="154942"/>
                      <a:pt x="57224" y="125327"/>
                    </a:cubicBezTo>
                    <a:cubicBezTo>
                      <a:pt x="57224" y="95712"/>
                      <a:pt x="81320" y="71616"/>
                      <a:pt x="110935" y="71616"/>
                    </a:cubicBezTo>
                    <a:cubicBezTo>
                      <a:pt x="140550" y="71616"/>
                      <a:pt x="164645" y="95712"/>
                      <a:pt x="164645" y="125327"/>
                    </a:cubicBezTo>
                    <a:cubicBezTo>
                      <a:pt x="164645" y="154942"/>
                      <a:pt x="140550" y="179037"/>
                      <a:pt x="110935" y="17903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77" name="Google Shape;2777;p56"/>
              <p:cNvSpPr/>
              <p:nvPr/>
            </p:nvSpPr>
            <p:spPr>
              <a:xfrm>
                <a:off x="6434016" y="-204119"/>
                <a:ext cx="179034" cy="179034"/>
              </a:xfrm>
              <a:custGeom>
                <a:rect b="b" l="l" r="r" t="t"/>
                <a:pathLst>
                  <a:path extrusionOk="0" h="179034" w="179034">
                    <a:moveTo>
                      <a:pt x="89517" y="179035"/>
                    </a:moveTo>
                    <a:cubicBezTo>
                      <a:pt x="138878" y="179035"/>
                      <a:pt x="179035" y="138878"/>
                      <a:pt x="179035" y="89517"/>
                    </a:cubicBezTo>
                    <a:cubicBezTo>
                      <a:pt x="179035" y="40156"/>
                      <a:pt x="138878" y="0"/>
                      <a:pt x="89517" y="0"/>
                    </a:cubicBezTo>
                    <a:cubicBezTo>
                      <a:pt x="40156" y="0"/>
                      <a:pt x="0" y="40156"/>
                      <a:pt x="0" y="89517"/>
                    </a:cubicBezTo>
                    <a:cubicBezTo>
                      <a:pt x="0" y="138878"/>
                      <a:pt x="40156" y="179035"/>
                      <a:pt x="89517" y="179035"/>
                    </a:cubicBezTo>
                    <a:close/>
                    <a:moveTo>
                      <a:pt x="89517" y="35807"/>
                    </a:moveTo>
                    <a:cubicBezTo>
                      <a:pt x="119132" y="35807"/>
                      <a:pt x="143228" y="59903"/>
                      <a:pt x="143228" y="89517"/>
                    </a:cubicBezTo>
                    <a:cubicBezTo>
                      <a:pt x="143228" y="119132"/>
                      <a:pt x="119132" y="143228"/>
                      <a:pt x="89517" y="143228"/>
                    </a:cubicBezTo>
                    <a:cubicBezTo>
                      <a:pt x="59903" y="143228"/>
                      <a:pt x="35807" y="119132"/>
                      <a:pt x="35807" y="89517"/>
                    </a:cubicBezTo>
                    <a:cubicBezTo>
                      <a:pt x="35807" y="59903"/>
                      <a:pt x="59903" y="35807"/>
                      <a:pt x="89517" y="3580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78" name="Google Shape;2778;p56"/>
              <p:cNvSpPr/>
              <p:nvPr/>
            </p:nvSpPr>
            <p:spPr>
              <a:xfrm>
                <a:off x="6792085" y="-78795"/>
                <a:ext cx="107420" cy="107420"/>
              </a:xfrm>
              <a:custGeom>
                <a:rect b="b" l="l" r="r" t="t"/>
                <a:pathLst>
                  <a:path extrusionOk="0" h="107420" w="107420">
                    <a:moveTo>
                      <a:pt x="53710" y="107421"/>
                    </a:moveTo>
                    <a:cubicBezTo>
                      <a:pt x="83325" y="107421"/>
                      <a:pt x="107421" y="83325"/>
                      <a:pt x="107421" y="53710"/>
                    </a:cubicBezTo>
                    <a:cubicBezTo>
                      <a:pt x="107421" y="24096"/>
                      <a:pt x="83325" y="0"/>
                      <a:pt x="53710" y="0"/>
                    </a:cubicBezTo>
                    <a:cubicBezTo>
                      <a:pt x="24096" y="0"/>
                      <a:pt x="0" y="24096"/>
                      <a:pt x="0" y="53710"/>
                    </a:cubicBezTo>
                    <a:cubicBezTo>
                      <a:pt x="0" y="83325"/>
                      <a:pt x="24096" y="107421"/>
                      <a:pt x="53710" y="107421"/>
                    </a:cubicBezTo>
                    <a:close/>
                    <a:moveTo>
                      <a:pt x="53710" y="35807"/>
                    </a:moveTo>
                    <a:cubicBezTo>
                      <a:pt x="63584" y="35807"/>
                      <a:pt x="71614" y="43837"/>
                      <a:pt x="71614" y="53710"/>
                    </a:cubicBezTo>
                    <a:cubicBezTo>
                      <a:pt x="71614" y="63584"/>
                      <a:pt x="63584" y="71614"/>
                      <a:pt x="53710" y="71614"/>
                    </a:cubicBezTo>
                    <a:cubicBezTo>
                      <a:pt x="43837" y="71614"/>
                      <a:pt x="35807" y="63584"/>
                      <a:pt x="35807" y="53710"/>
                    </a:cubicBezTo>
                    <a:cubicBezTo>
                      <a:pt x="35807" y="43837"/>
                      <a:pt x="43837" y="35807"/>
                      <a:pt x="53710" y="3580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79" name="Google Shape;2779;p56"/>
              <p:cNvSpPr/>
              <p:nvPr/>
            </p:nvSpPr>
            <p:spPr>
              <a:xfrm>
                <a:off x="6684665" y="-275733"/>
                <a:ext cx="143227" cy="143227"/>
              </a:xfrm>
              <a:custGeom>
                <a:rect b="b" l="l" r="r" t="t"/>
                <a:pathLst>
                  <a:path extrusionOk="0" h="143227" w="143227">
                    <a:moveTo>
                      <a:pt x="143228" y="71614"/>
                    </a:moveTo>
                    <a:cubicBezTo>
                      <a:pt x="143228" y="32126"/>
                      <a:pt x="111102" y="0"/>
                      <a:pt x="71614" y="0"/>
                    </a:cubicBezTo>
                    <a:cubicBezTo>
                      <a:pt x="32126" y="0"/>
                      <a:pt x="0" y="32126"/>
                      <a:pt x="0" y="71614"/>
                    </a:cubicBezTo>
                    <a:cubicBezTo>
                      <a:pt x="0" y="111102"/>
                      <a:pt x="32126" y="143228"/>
                      <a:pt x="71614" y="143228"/>
                    </a:cubicBezTo>
                    <a:cubicBezTo>
                      <a:pt x="111102" y="143228"/>
                      <a:pt x="143228" y="111102"/>
                      <a:pt x="143228" y="71614"/>
                    </a:cubicBezTo>
                    <a:close/>
                    <a:moveTo>
                      <a:pt x="35807" y="71614"/>
                    </a:moveTo>
                    <a:cubicBezTo>
                      <a:pt x="35807" y="51870"/>
                      <a:pt x="51870" y="35807"/>
                      <a:pt x="71614" y="35807"/>
                    </a:cubicBezTo>
                    <a:cubicBezTo>
                      <a:pt x="91358" y="35807"/>
                      <a:pt x="107421" y="51870"/>
                      <a:pt x="107421" y="71614"/>
                    </a:cubicBezTo>
                    <a:cubicBezTo>
                      <a:pt x="107421" y="91358"/>
                      <a:pt x="91358" y="107421"/>
                      <a:pt x="71614" y="107421"/>
                    </a:cubicBezTo>
                    <a:cubicBezTo>
                      <a:pt x="51870" y="107421"/>
                      <a:pt x="35807" y="91358"/>
                      <a:pt x="35807" y="7161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80" name="Google Shape;2780;p56"/>
              <p:cNvSpPr/>
              <p:nvPr/>
            </p:nvSpPr>
            <p:spPr>
              <a:xfrm>
                <a:off x="6304715" y="529923"/>
                <a:ext cx="35806" cy="35806"/>
              </a:xfrm>
              <a:custGeom>
                <a:rect b="b" l="l" r="r" t="t"/>
                <a:pathLst>
                  <a:path extrusionOk="0" h="35806" w="35806">
                    <a:moveTo>
                      <a:pt x="35807" y="17903"/>
                    </a:moveTo>
                    <a:cubicBezTo>
                      <a:pt x="35807" y="27791"/>
                      <a:pt x="27791" y="35807"/>
                      <a:pt x="17903" y="35807"/>
                    </a:cubicBezTo>
                    <a:cubicBezTo>
                      <a:pt x="8016" y="35807"/>
                      <a:pt x="0" y="27791"/>
                      <a:pt x="0" y="17903"/>
                    </a:cubicBezTo>
                    <a:cubicBezTo>
                      <a:pt x="0" y="8016"/>
                      <a:pt x="8016" y="0"/>
                      <a:pt x="17903" y="0"/>
                    </a:cubicBezTo>
                    <a:cubicBezTo>
                      <a:pt x="27791" y="0"/>
                      <a:pt x="35807" y="8016"/>
                      <a:pt x="35807" y="1790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781" name="Google Shape;2781;p56"/>
              <p:cNvSpPr/>
              <p:nvPr/>
            </p:nvSpPr>
            <p:spPr>
              <a:xfrm>
                <a:off x="7033140" y="-228262"/>
                <a:ext cx="35806" cy="35806"/>
              </a:xfrm>
              <a:custGeom>
                <a:rect b="b" l="l" r="r" t="t"/>
                <a:pathLst>
                  <a:path extrusionOk="0" h="35806" w="35806">
                    <a:moveTo>
                      <a:pt x="35807" y="17903"/>
                    </a:moveTo>
                    <a:cubicBezTo>
                      <a:pt x="35807" y="27791"/>
                      <a:pt x="27791" y="35807"/>
                      <a:pt x="17903" y="35807"/>
                    </a:cubicBezTo>
                    <a:cubicBezTo>
                      <a:pt x="8016" y="35807"/>
                      <a:pt x="0" y="27791"/>
                      <a:pt x="0" y="17903"/>
                    </a:cubicBezTo>
                    <a:cubicBezTo>
                      <a:pt x="0" y="8016"/>
                      <a:pt x="8016" y="0"/>
                      <a:pt x="17903" y="0"/>
                    </a:cubicBezTo>
                    <a:cubicBezTo>
                      <a:pt x="27791" y="0"/>
                      <a:pt x="35807" y="8016"/>
                      <a:pt x="35807" y="1790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cxnSp>
          <p:nvCxnSpPr>
            <p:cNvPr id="2782" name="Google Shape;2782;p56"/>
            <p:cNvCxnSpPr/>
            <p:nvPr/>
          </p:nvCxnSpPr>
          <p:spPr>
            <a:xfrm>
              <a:off x="4406900" y="1600200"/>
              <a:ext cx="0" cy="864642"/>
            </a:xfrm>
            <a:prstGeom prst="straightConnector1">
              <a:avLst/>
            </a:prstGeom>
            <a:noFill/>
            <a:ln cap="flat" cmpd="sng" w="12700">
              <a:solidFill>
                <a:srgbClr val="FF7F7F"/>
              </a:solidFill>
              <a:prstDash val="solid"/>
              <a:miter lim="800000"/>
              <a:headEnd len="sm" w="sm" type="none"/>
              <a:tailEnd len="sm" w="sm" type="none"/>
            </a:ln>
          </p:spPr>
        </p:cxnSp>
      </p:grpSp>
      <p:grpSp>
        <p:nvGrpSpPr>
          <p:cNvPr id="2783" name="Google Shape;2783;p56"/>
          <p:cNvGrpSpPr/>
          <p:nvPr/>
        </p:nvGrpSpPr>
        <p:grpSpPr>
          <a:xfrm>
            <a:off x="1434392" y="2628385"/>
            <a:ext cx="10294393" cy="2458075"/>
            <a:chOff x="1434392" y="2628385"/>
            <a:chExt cx="10294393" cy="2458075"/>
          </a:xfrm>
        </p:grpSpPr>
        <p:sp>
          <p:nvSpPr>
            <p:cNvPr id="2784" name="Google Shape;2784;p56"/>
            <p:cNvSpPr/>
            <p:nvPr/>
          </p:nvSpPr>
          <p:spPr>
            <a:xfrm>
              <a:off x="1434392" y="2628385"/>
              <a:ext cx="10021007" cy="406385"/>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Calibri"/>
                <a:ea typeface="Calibri"/>
                <a:cs typeface="Calibri"/>
                <a:sym typeface="Calibri"/>
              </a:endParaRPr>
            </a:p>
          </p:txBody>
        </p:sp>
        <p:pic>
          <p:nvPicPr>
            <p:cNvPr id="2785" name="Google Shape;2785;p56"/>
            <p:cNvPicPr preferRelativeResize="0"/>
            <p:nvPr/>
          </p:nvPicPr>
          <p:blipFill rotWithShape="1">
            <a:blip r:embed="rId3">
              <a:alphaModFix/>
            </a:blip>
            <a:srcRect b="0" l="0" r="0" t="0"/>
            <a:stretch/>
          </p:blipFill>
          <p:spPr>
            <a:xfrm>
              <a:off x="1937810" y="3280548"/>
              <a:ext cx="2621280" cy="1645920"/>
            </a:xfrm>
            <a:prstGeom prst="rect">
              <a:avLst/>
            </a:prstGeom>
            <a:noFill/>
            <a:ln>
              <a:noFill/>
            </a:ln>
          </p:spPr>
        </p:pic>
        <p:sp>
          <p:nvSpPr>
            <p:cNvPr id="2786" name="Google Shape;2786;p56"/>
            <p:cNvSpPr txBox="1"/>
            <p:nvPr/>
          </p:nvSpPr>
          <p:spPr>
            <a:xfrm>
              <a:off x="1669061" y="4672712"/>
              <a:ext cx="1026584"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CD14</a:t>
              </a:r>
              <a:endParaRPr/>
            </a:p>
          </p:txBody>
        </p:sp>
        <p:sp>
          <p:nvSpPr>
            <p:cNvPr id="2787" name="Google Shape;2787;p56"/>
            <p:cNvSpPr txBox="1"/>
            <p:nvPr/>
          </p:nvSpPr>
          <p:spPr>
            <a:xfrm>
              <a:off x="2482096" y="3057933"/>
              <a:ext cx="1225551"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600"/>
                <a:buFont typeface="Calibri"/>
                <a:buNone/>
              </a:pPr>
              <a:r>
                <a:rPr b="1" i="0" lang="pt-BR" sz="1600" u="none" cap="none" strike="noStrike">
                  <a:solidFill>
                    <a:schemeClr val="lt2"/>
                  </a:solidFill>
                  <a:latin typeface="Calibri"/>
                  <a:ea typeface="Calibri"/>
                  <a:cs typeface="Calibri"/>
                  <a:sym typeface="Calibri"/>
                </a:rPr>
                <a:t>CD45</a:t>
              </a:r>
              <a:endParaRPr/>
            </a:p>
          </p:txBody>
        </p:sp>
        <p:sp>
          <p:nvSpPr>
            <p:cNvPr id="2788" name="Google Shape;2788;p56"/>
            <p:cNvSpPr txBox="1"/>
            <p:nvPr/>
          </p:nvSpPr>
          <p:spPr>
            <a:xfrm>
              <a:off x="3462881" y="3057933"/>
              <a:ext cx="1227667"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600"/>
                <a:buFont typeface="Calibri"/>
                <a:buNone/>
              </a:pPr>
              <a:r>
                <a:rPr b="1" i="0" lang="pt-BR" sz="1600" u="none" cap="none" strike="noStrike">
                  <a:solidFill>
                    <a:schemeClr val="lt2"/>
                  </a:solidFill>
                  <a:latin typeface="Calibri"/>
                  <a:ea typeface="Calibri"/>
                  <a:cs typeface="Calibri"/>
                  <a:sym typeface="Calibri"/>
                </a:rPr>
                <a:t>CD64</a:t>
              </a:r>
              <a:endParaRPr/>
            </a:p>
          </p:txBody>
        </p:sp>
        <p:sp>
          <p:nvSpPr>
            <p:cNvPr id="2789" name="Google Shape;2789;p56"/>
            <p:cNvSpPr txBox="1"/>
            <p:nvPr/>
          </p:nvSpPr>
          <p:spPr>
            <a:xfrm>
              <a:off x="2509044" y="4672712"/>
              <a:ext cx="1225549"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CD157</a:t>
              </a:r>
              <a:endParaRPr/>
            </a:p>
          </p:txBody>
        </p:sp>
        <p:sp>
          <p:nvSpPr>
            <p:cNvPr id="2790" name="Google Shape;2790;p56"/>
            <p:cNvSpPr txBox="1"/>
            <p:nvPr/>
          </p:nvSpPr>
          <p:spPr>
            <a:xfrm>
              <a:off x="1555005" y="3057933"/>
              <a:ext cx="1225549"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600"/>
                <a:buFont typeface="Calibri"/>
                <a:buNone/>
              </a:pPr>
              <a:r>
                <a:rPr b="1" i="0" lang="pt-BR" sz="1600" u="none" cap="none" strike="noStrike">
                  <a:solidFill>
                    <a:schemeClr val="lt2"/>
                  </a:solidFill>
                  <a:latin typeface="Calibri"/>
                  <a:ea typeface="Calibri"/>
                  <a:cs typeface="Calibri"/>
                  <a:sym typeface="Calibri"/>
                </a:rPr>
                <a:t>CD33</a:t>
              </a:r>
              <a:endParaRPr/>
            </a:p>
          </p:txBody>
        </p:sp>
        <p:sp>
          <p:nvSpPr>
            <p:cNvPr id="2791" name="Google Shape;2791;p56"/>
            <p:cNvSpPr txBox="1"/>
            <p:nvPr/>
          </p:nvSpPr>
          <p:spPr>
            <a:xfrm>
              <a:off x="3732143" y="4672712"/>
              <a:ext cx="842433"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GPI</a:t>
              </a:r>
              <a:endParaRPr/>
            </a:p>
          </p:txBody>
        </p:sp>
        <p:pic>
          <p:nvPicPr>
            <p:cNvPr id="2792" name="Google Shape;2792;p56"/>
            <p:cNvPicPr preferRelativeResize="0"/>
            <p:nvPr/>
          </p:nvPicPr>
          <p:blipFill rotWithShape="1">
            <a:blip r:embed="rId4">
              <a:alphaModFix/>
            </a:blip>
            <a:srcRect b="0" l="0" r="0" t="0"/>
            <a:stretch/>
          </p:blipFill>
          <p:spPr>
            <a:xfrm>
              <a:off x="8811721" y="3106868"/>
              <a:ext cx="2917064" cy="1831645"/>
            </a:xfrm>
            <a:prstGeom prst="rect">
              <a:avLst/>
            </a:prstGeom>
            <a:noFill/>
            <a:ln>
              <a:noFill/>
            </a:ln>
          </p:spPr>
        </p:pic>
        <p:sp>
          <p:nvSpPr>
            <p:cNvPr id="2793" name="Google Shape;2793;p56"/>
            <p:cNvSpPr txBox="1"/>
            <p:nvPr/>
          </p:nvSpPr>
          <p:spPr>
            <a:xfrm>
              <a:off x="9493249" y="3057933"/>
              <a:ext cx="1377951"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600"/>
                <a:buFont typeface="Calibri"/>
                <a:buNone/>
              </a:pPr>
              <a:r>
                <a:rPr b="1" i="0" lang="pt-BR" sz="1600" u="none" cap="none" strike="noStrike">
                  <a:solidFill>
                    <a:schemeClr val="lt2"/>
                  </a:solidFill>
                  <a:latin typeface="Calibri"/>
                  <a:ea typeface="Calibri"/>
                  <a:cs typeface="Calibri"/>
                  <a:sym typeface="Calibri"/>
                </a:rPr>
                <a:t>CD235a</a:t>
              </a:r>
              <a:endParaRPr/>
            </a:p>
          </p:txBody>
        </p:sp>
        <p:sp>
          <p:nvSpPr>
            <p:cNvPr id="2794" name="Google Shape;2794;p56"/>
            <p:cNvSpPr txBox="1"/>
            <p:nvPr/>
          </p:nvSpPr>
          <p:spPr>
            <a:xfrm>
              <a:off x="9668932" y="4672712"/>
              <a:ext cx="1026584"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CD59</a:t>
              </a:r>
              <a:endParaRPr/>
            </a:p>
          </p:txBody>
        </p:sp>
        <p:pic>
          <p:nvPicPr>
            <p:cNvPr id="2795" name="Google Shape;2795;p56"/>
            <p:cNvPicPr preferRelativeResize="0"/>
            <p:nvPr/>
          </p:nvPicPr>
          <p:blipFill rotWithShape="1">
            <a:blip r:embed="rId5">
              <a:alphaModFix/>
            </a:blip>
            <a:srcRect b="0" l="0" r="0" t="0"/>
            <a:stretch/>
          </p:blipFill>
          <p:spPr>
            <a:xfrm>
              <a:off x="5878453" y="3106868"/>
              <a:ext cx="2558704" cy="1831645"/>
            </a:xfrm>
            <a:prstGeom prst="rect">
              <a:avLst/>
            </a:prstGeom>
            <a:noFill/>
            <a:ln>
              <a:noFill/>
            </a:ln>
          </p:spPr>
        </p:pic>
        <p:sp>
          <p:nvSpPr>
            <p:cNvPr id="2796" name="Google Shape;2796;p56"/>
            <p:cNvSpPr txBox="1"/>
            <p:nvPr/>
          </p:nvSpPr>
          <p:spPr>
            <a:xfrm>
              <a:off x="5546193" y="4672712"/>
              <a:ext cx="842433"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GPI</a:t>
              </a:r>
              <a:endParaRPr/>
            </a:p>
          </p:txBody>
        </p:sp>
        <p:sp>
          <p:nvSpPr>
            <p:cNvPr id="2797" name="Google Shape;2797;p56"/>
            <p:cNvSpPr txBox="1"/>
            <p:nvPr/>
          </p:nvSpPr>
          <p:spPr>
            <a:xfrm>
              <a:off x="7387925" y="4672712"/>
              <a:ext cx="1026584"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CD24</a:t>
              </a:r>
              <a:endParaRPr/>
            </a:p>
          </p:txBody>
        </p:sp>
        <p:sp>
          <p:nvSpPr>
            <p:cNvPr id="2798" name="Google Shape;2798;p56"/>
            <p:cNvSpPr txBox="1"/>
            <p:nvPr/>
          </p:nvSpPr>
          <p:spPr>
            <a:xfrm>
              <a:off x="6324583" y="4672712"/>
              <a:ext cx="1227667"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CD157</a:t>
              </a:r>
              <a:endParaRPr/>
            </a:p>
          </p:txBody>
        </p:sp>
        <p:sp>
          <p:nvSpPr>
            <p:cNvPr id="2799" name="Google Shape;2799;p56"/>
            <p:cNvSpPr txBox="1"/>
            <p:nvPr/>
          </p:nvSpPr>
          <p:spPr>
            <a:xfrm>
              <a:off x="7221370" y="3057933"/>
              <a:ext cx="1225549"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600"/>
                <a:buFont typeface="Calibri"/>
                <a:buNone/>
              </a:pPr>
              <a:r>
                <a:rPr b="1" i="0" lang="pt-BR" sz="1600" u="none" cap="none" strike="noStrike">
                  <a:solidFill>
                    <a:schemeClr val="lt2"/>
                  </a:solidFill>
                  <a:latin typeface="Calibri"/>
                  <a:ea typeface="Calibri"/>
                  <a:cs typeface="Calibri"/>
                  <a:sym typeface="Calibri"/>
                </a:rPr>
                <a:t>CD15</a:t>
              </a:r>
              <a:endParaRPr/>
            </a:p>
          </p:txBody>
        </p:sp>
        <p:sp>
          <p:nvSpPr>
            <p:cNvPr id="2800" name="Google Shape;2800;p56"/>
            <p:cNvSpPr txBox="1"/>
            <p:nvPr/>
          </p:nvSpPr>
          <p:spPr>
            <a:xfrm>
              <a:off x="5367186" y="3057933"/>
              <a:ext cx="1225549"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600"/>
                <a:buFont typeface="Calibri"/>
                <a:buNone/>
              </a:pPr>
              <a:r>
                <a:rPr b="1" i="0" lang="pt-BR" sz="1600" u="none" cap="none" strike="noStrike">
                  <a:solidFill>
                    <a:schemeClr val="lt2"/>
                  </a:solidFill>
                  <a:latin typeface="Calibri"/>
                  <a:ea typeface="Calibri"/>
                  <a:cs typeface="Calibri"/>
                  <a:sym typeface="Calibri"/>
                </a:rPr>
                <a:t>CD33</a:t>
              </a:r>
              <a:endParaRPr/>
            </a:p>
          </p:txBody>
        </p:sp>
        <p:sp>
          <p:nvSpPr>
            <p:cNvPr id="2801" name="Google Shape;2801;p56"/>
            <p:cNvSpPr txBox="1"/>
            <p:nvPr/>
          </p:nvSpPr>
          <p:spPr>
            <a:xfrm>
              <a:off x="6306507" y="3057933"/>
              <a:ext cx="1227667"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600"/>
                <a:buFont typeface="Calibri"/>
                <a:buNone/>
              </a:pPr>
              <a:r>
                <a:rPr b="1" i="0" lang="pt-BR" sz="1600" u="none" cap="none" strike="noStrike">
                  <a:solidFill>
                    <a:schemeClr val="lt2"/>
                  </a:solidFill>
                  <a:latin typeface="Calibri"/>
                  <a:ea typeface="Calibri"/>
                  <a:cs typeface="Calibri"/>
                  <a:sym typeface="Calibri"/>
                </a:rPr>
                <a:t>CD45</a:t>
              </a:r>
              <a:endParaRPr/>
            </a:p>
          </p:txBody>
        </p:sp>
        <p:sp>
          <p:nvSpPr>
            <p:cNvPr id="2802" name="Google Shape;2802;p56"/>
            <p:cNvSpPr txBox="1"/>
            <p:nvPr/>
          </p:nvSpPr>
          <p:spPr>
            <a:xfrm>
              <a:off x="1602152" y="2639359"/>
              <a:ext cx="2704504" cy="417207"/>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1"/>
                </a:buClr>
                <a:buSzPts val="1800"/>
                <a:buFont typeface="Lustria"/>
                <a:buNone/>
              </a:pPr>
              <a:r>
                <a:rPr b="1" i="0" lang="pt-BR" sz="1800" u="none" cap="none" strike="noStrike">
                  <a:solidFill>
                    <a:schemeClr val="lt1"/>
                  </a:solidFill>
                  <a:latin typeface="Lustria"/>
                  <a:ea typeface="Lustria"/>
                  <a:cs typeface="Lustria"/>
                  <a:sym typeface="Lustria"/>
                </a:rPr>
                <a:t>Monócitos</a:t>
              </a:r>
              <a:endParaRPr/>
            </a:p>
          </p:txBody>
        </p:sp>
        <p:sp>
          <p:nvSpPr>
            <p:cNvPr id="2803" name="Google Shape;2803;p56"/>
            <p:cNvSpPr txBox="1"/>
            <p:nvPr/>
          </p:nvSpPr>
          <p:spPr>
            <a:xfrm>
              <a:off x="5409994" y="2639359"/>
              <a:ext cx="2704504" cy="417207"/>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1"/>
                </a:buClr>
                <a:buSzPts val="1800"/>
                <a:buFont typeface="Lustria"/>
                <a:buNone/>
              </a:pPr>
              <a:r>
                <a:rPr b="1" i="0" lang="pt-BR" sz="1800" u="none" cap="none" strike="noStrike">
                  <a:solidFill>
                    <a:schemeClr val="lt1"/>
                  </a:solidFill>
                  <a:latin typeface="Lustria"/>
                  <a:ea typeface="Lustria"/>
                  <a:cs typeface="Lustria"/>
                  <a:sym typeface="Lustria"/>
                </a:rPr>
                <a:t>Neutrófilos</a:t>
              </a:r>
              <a:endParaRPr/>
            </a:p>
          </p:txBody>
        </p:sp>
        <p:sp>
          <p:nvSpPr>
            <p:cNvPr id="2804" name="Google Shape;2804;p56"/>
            <p:cNvSpPr txBox="1"/>
            <p:nvPr/>
          </p:nvSpPr>
          <p:spPr>
            <a:xfrm>
              <a:off x="8895243" y="2639359"/>
              <a:ext cx="2704504" cy="417207"/>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1"/>
                </a:buClr>
                <a:buSzPts val="1800"/>
                <a:buFont typeface="Lustria"/>
                <a:buNone/>
              </a:pPr>
              <a:r>
                <a:rPr b="1" i="0" lang="pt-BR" sz="1800" u="none" cap="none" strike="noStrike">
                  <a:solidFill>
                    <a:schemeClr val="lt1"/>
                  </a:solidFill>
                  <a:latin typeface="Lustria"/>
                  <a:ea typeface="Lustria"/>
                  <a:cs typeface="Lustria"/>
                  <a:sym typeface="Lustria"/>
                </a:rPr>
                <a:t>Hemácias</a:t>
              </a:r>
              <a:endParaRPr/>
            </a:p>
          </p:txBody>
        </p:sp>
        <p:cxnSp>
          <p:nvCxnSpPr>
            <p:cNvPr id="2805" name="Google Shape;2805;p56"/>
            <p:cNvCxnSpPr/>
            <p:nvPr/>
          </p:nvCxnSpPr>
          <p:spPr>
            <a:xfrm>
              <a:off x="5084789" y="2674547"/>
              <a:ext cx="0" cy="2336719"/>
            </a:xfrm>
            <a:prstGeom prst="straightConnector1">
              <a:avLst/>
            </a:prstGeom>
            <a:noFill/>
            <a:ln cap="flat" cmpd="sng" w="12700">
              <a:solidFill>
                <a:srgbClr val="D8D8D8"/>
              </a:solidFill>
              <a:prstDash val="solid"/>
              <a:miter lim="800000"/>
              <a:headEnd len="sm" w="sm" type="none"/>
              <a:tailEnd len="sm" w="sm" type="none"/>
            </a:ln>
          </p:spPr>
        </p:cxnSp>
        <p:cxnSp>
          <p:nvCxnSpPr>
            <p:cNvPr id="2806" name="Google Shape;2806;p56"/>
            <p:cNvCxnSpPr/>
            <p:nvPr/>
          </p:nvCxnSpPr>
          <p:spPr>
            <a:xfrm>
              <a:off x="8831399" y="2674547"/>
              <a:ext cx="0" cy="2336719"/>
            </a:xfrm>
            <a:prstGeom prst="straightConnector1">
              <a:avLst/>
            </a:prstGeom>
            <a:noFill/>
            <a:ln cap="flat" cmpd="sng" w="12700">
              <a:solidFill>
                <a:srgbClr val="D8D8D8"/>
              </a:solidFill>
              <a:prstDash val="solid"/>
              <a:miter lim="800000"/>
              <a:headEnd len="sm" w="sm" type="none"/>
              <a:tailEnd len="sm" w="sm" type="none"/>
            </a:ln>
          </p:spPr>
        </p:cxnSp>
        <p:cxnSp>
          <p:nvCxnSpPr>
            <p:cNvPr id="2807" name="Google Shape;2807;p56"/>
            <p:cNvCxnSpPr/>
            <p:nvPr/>
          </p:nvCxnSpPr>
          <p:spPr>
            <a:xfrm>
              <a:off x="1459792" y="5086460"/>
              <a:ext cx="9995607" cy="0"/>
            </a:xfrm>
            <a:prstGeom prst="straightConnector1">
              <a:avLst/>
            </a:prstGeom>
            <a:noFill/>
            <a:ln cap="flat" cmpd="sng" w="12700">
              <a:solidFill>
                <a:schemeClr val="dk2"/>
              </a:solidFill>
              <a:prstDash val="solid"/>
              <a:miter lim="800000"/>
              <a:headEnd len="sm" w="sm" type="none"/>
              <a:tailEnd len="sm" w="sm" type="none"/>
            </a:ln>
          </p:spPr>
        </p:cxnSp>
      </p:grpSp>
      <p:grpSp>
        <p:nvGrpSpPr>
          <p:cNvPr id="2808" name="Google Shape;2808;p56"/>
          <p:cNvGrpSpPr/>
          <p:nvPr/>
        </p:nvGrpSpPr>
        <p:grpSpPr>
          <a:xfrm>
            <a:off x="5489355" y="5133551"/>
            <a:ext cx="3008517" cy="962192"/>
            <a:chOff x="5489355" y="5076401"/>
            <a:chExt cx="3008517" cy="962192"/>
          </a:xfrm>
        </p:grpSpPr>
        <p:cxnSp>
          <p:nvCxnSpPr>
            <p:cNvPr id="2809" name="Google Shape;2809;p56"/>
            <p:cNvCxnSpPr/>
            <p:nvPr/>
          </p:nvCxnSpPr>
          <p:spPr>
            <a:xfrm>
              <a:off x="5541407" y="5908418"/>
              <a:ext cx="2304720" cy="0"/>
            </a:xfrm>
            <a:prstGeom prst="straightConnector1">
              <a:avLst/>
            </a:prstGeom>
            <a:noFill/>
            <a:ln cap="flat" cmpd="sng" w="19050">
              <a:solidFill>
                <a:srgbClr val="A5A5A5"/>
              </a:solidFill>
              <a:prstDash val="dash"/>
              <a:miter lim="800000"/>
              <a:headEnd len="sm" w="sm" type="none"/>
              <a:tailEnd len="sm" w="sm" type="none"/>
            </a:ln>
          </p:spPr>
        </p:cxnSp>
        <p:cxnSp>
          <p:nvCxnSpPr>
            <p:cNvPr id="2810" name="Google Shape;2810;p56"/>
            <p:cNvCxnSpPr/>
            <p:nvPr/>
          </p:nvCxnSpPr>
          <p:spPr>
            <a:xfrm>
              <a:off x="5541407" y="6038593"/>
              <a:ext cx="2304720" cy="0"/>
            </a:xfrm>
            <a:prstGeom prst="straightConnector1">
              <a:avLst/>
            </a:prstGeom>
            <a:noFill/>
            <a:ln cap="flat" cmpd="sng" w="19050">
              <a:solidFill>
                <a:srgbClr val="A5A5A5"/>
              </a:solidFill>
              <a:prstDash val="dash"/>
              <a:miter lim="800000"/>
              <a:headEnd len="sm" w="sm" type="none"/>
              <a:tailEnd len="sm" w="sm" type="none"/>
            </a:ln>
          </p:spPr>
        </p:cxnSp>
        <p:sp>
          <p:nvSpPr>
            <p:cNvPr id="2811" name="Google Shape;2811;p56"/>
            <p:cNvSpPr txBox="1"/>
            <p:nvPr/>
          </p:nvSpPr>
          <p:spPr>
            <a:xfrm>
              <a:off x="5489355" y="5267613"/>
              <a:ext cx="680156"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100"/>
                <a:buFont typeface="Calibri"/>
                <a:buNone/>
              </a:pPr>
              <a:r>
                <a:rPr b="1" i="0" lang="pt-BR" sz="1100" u="none" cap="none" strike="noStrike">
                  <a:solidFill>
                    <a:srgbClr val="000000"/>
                  </a:solidFill>
                  <a:latin typeface="Calibri"/>
                  <a:ea typeface="Calibri"/>
                  <a:cs typeface="Calibri"/>
                  <a:sym typeface="Calibri"/>
                </a:rPr>
                <a:t>CD59</a:t>
              </a:r>
              <a:endParaRPr/>
            </a:p>
          </p:txBody>
        </p:sp>
        <p:sp>
          <p:nvSpPr>
            <p:cNvPr id="2812" name="Google Shape;2812;p56"/>
            <p:cNvSpPr txBox="1"/>
            <p:nvPr/>
          </p:nvSpPr>
          <p:spPr>
            <a:xfrm>
              <a:off x="6504050" y="5461708"/>
              <a:ext cx="809059"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100"/>
                <a:buFont typeface="Calibri"/>
                <a:buNone/>
              </a:pPr>
              <a:r>
                <a:rPr b="1" i="0" lang="pt-BR" sz="1100" u="none" cap="none" strike="noStrike">
                  <a:solidFill>
                    <a:srgbClr val="000000"/>
                  </a:solidFill>
                  <a:latin typeface="Calibri"/>
                  <a:ea typeface="Calibri"/>
                  <a:cs typeface="Calibri"/>
                  <a:sym typeface="Calibri"/>
                </a:rPr>
                <a:t>FLAER</a:t>
              </a:r>
              <a:endParaRPr/>
            </a:p>
          </p:txBody>
        </p:sp>
        <p:sp>
          <p:nvSpPr>
            <p:cNvPr id="2813" name="Google Shape;2813;p56"/>
            <p:cNvSpPr txBox="1"/>
            <p:nvPr/>
          </p:nvSpPr>
          <p:spPr>
            <a:xfrm>
              <a:off x="7688813" y="5461708"/>
              <a:ext cx="809059"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100"/>
                <a:buFont typeface="Calibri"/>
                <a:buNone/>
              </a:pPr>
              <a:r>
                <a:rPr b="1" i="0" lang="pt-BR" sz="1100" u="none" cap="none" strike="noStrike">
                  <a:solidFill>
                    <a:srgbClr val="000000"/>
                  </a:solidFill>
                  <a:latin typeface="Calibri"/>
                  <a:ea typeface="Calibri"/>
                  <a:cs typeface="Calibri"/>
                  <a:sym typeface="Calibri"/>
                </a:rPr>
                <a:t>FLAER</a:t>
              </a:r>
              <a:endParaRPr/>
            </a:p>
          </p:txBody>
        </p:sp>
        <p:sp>
          <p:nvSpPr>
            <p:cNvPr id="2814" name="Google Shape;2814;p56"/>
            <p:cNvSpPr/>
            <p:nvPr/>
          </p:nvSpPr>
          <p:spPr>
            <a:xfrm>
              <a:off x="6344336" y="5516812"/>
              <a:ext cx="120957" cy="98748"/>
            </a:xfrm>
            <a:prstGeom prst="ellipse">
              <a:avLst/>
            </a:prstGeom>
            <a:gradFill>
              <a:gsLst>
                <a:gs pos="0">
                  <a:srgbClr val="00427C"/>
                </a:gs>
                <a:gs pos="50000">
                  <a:srgbClr val="005FB4"/>
                </a:gs>
                <a:gs pos="100000">
                  <a:srgbClr val="0072D9"/>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815" name="Google Shape;2815;p56"/>
            <p:cNvSpPr/>
            <p:nvPr/>
          </p:nvSpPr>
          <p:spPr>
            <a:xfrm>
              <a:off x="6382162" y="5596749"/>
              <a:ext cx="120957" cy="98748"/>
            </a:xfrm>
            <a:prstGeom prst="ellipse">
              <a:avLst/>
            </a:prstGeom>
            <a:gradFill>
              <a:gsLst>
                <a:gs pos="0">
                  <a:srgbClr val="00427C"/>
                </a:gs>
                <a:gs pos="50000">
                  <a:srgbClr val="005FB4"/>
                </a:gs>
                <a:gs pos="100000">
                  <a:srgbClr val="0072D9"/>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816" name="Google Shape;2816;p56"/>
            <p:cNvSpPr/>
            <p:nvPr/>
          </p:nvSpPr>
          <p:spPr>
            <a:xfrm>
              <a:off x="6342633" y="5676041"/>
              <a:ext cx="120957" cy="98748"/>
            </a:xfrm>
            <a:prstGeom prst="ellipse">
              <a:avLst/>
            </a:prstGeom>
            <a:gradFill>
              <a:gsLst>
                <a:gs pos="0">
                  <a:srgbClr val="00427C"/>
                </a:gs>
                <a:gs pos="50000">
                  <a:srgbClr val="005FB4"/>
                </a:gs>
                <a:gs pos="100000">
                  <a:srgbClr val="0072D9"/>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817" name="Google Shape;2817;p56"/>
            <p:cNvSpPr/>
            <p:nvPr/>
          </p:nvSpPr>
          <p:spPr>
            <a:xfrm>
              <a:off x="7510390" y="5532282"/>
              <a:ext cx="120957" cy="98748"/>
            </a:xfrm>
            <a:prstGeom prst="ellipse">
              <a:avLst/>
            </a:prstGeom>
            <a:gradFill>
              <a:gsLst>
                <a:gs pos="0">
                  <a:srgbClr val="00427C"/>
                </a:gs>
                <a:gs pos="50000">
                  <a:srgbClr val="005FB4"/>
                </a:gs>
                <a:gs pos="100000">
                  <a:srgbClr val="0072D9"/>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818" name="Google Shape;2818;p56"/>
            <p:cNvSpPr/>
            <p:nvPr/>
          </p:nvSpPr>
          <p:spPr>
            <a:xfrm>
              <a:off x="7548216" y="5612219"/>
              <a:ext cx="120957" cy="98748"/>
            </a:xfrm>
            <a:prstGeom prst="ellipse">
              <a:avLst/>
            </a:prstGeom>
            <a:gradFill>
              <a:gsLst>
                <a:gs pos="0">
                  <a:srgbClr val="00427C"/>
                </a:gs>
                <a:gs pos="50000">
                  <a:srgbClr val="005FB4"/>
                </a:gs>
                <a:gs pos="100000">
                  <a:srgbClr val="0072D9"/>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819" name="Google Shape;2819;p56"/>
            <p:cNvSpPr/>
            <p:nvPr/>
          </p:nvSpPr>
          <p:spPr>
            <a:xfrm>
              <a:off x="7508687" y="5691511"/>
              <a:ext cx="120957" cy="98748"/>
            </a:xfrm>
            <a:prstGeom prst="ellipse">
              <a:avLst/>
            </a:prstGeom>
            <a:gradFill>
              <a:gsLst>
                <a:gs pos="0">
                  <a:srgbClr val="00427C"/>
                </a:gs>
                <a:gs pos="50000">
                  <a:srgbClr val="005FB4"/>
                </a:gs>
                <a:gs pos="100000">
                  <a:srgbClr val="0072D9"/>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grpSp>
          <p:nvGrpSpPr>
            <p:cNvPr id="2820" name="Google Shape;2820;p56"/>
            <p:cNvGrpSpPr/>
            <p:nvPr/>
          </p:nvGrpSpPr>
          <p:grpSpPr>
            <a:xfrm rot="-2441347">
              <a:off x="5994725" y="5081179"/>
              <a:ext cx="142875" cy="345787"/>
              <a:chOff x="4730750" y="5267613"/>
              <a:chExt cx="142875" cy="345787"/>
            </a:xfrm>
          </p:grpSpPr>
          <p:sp>
            <p:nvSpPr>
              <p:cNvPr id="2821" name="Google Shape;2821;p56"/>
              <p:cNvSpPr/>
              <p:nvPr/>
            </p:nvSpPr>
            <p:spPr>
              <a:xfrm>
                <a:off x="4730750" y="5375275"/>
                <a:ext cx="142875" cy="238125"/>
              </a:xfrm>
              <a:prstGeom prst="blockArc">
                <a:avLst>
                  <a:gd fmla="val 10525522" name="adj1"/>
                  <a:gd fmla="val 392625" name="adj2"/>
                  <a:gd fmla="val 26607" name="adj3"/>
                </a:avLst>
              </a:prstGeom>
              <a:solidFill>
                <a:schemeClr val="accent3"/>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dk1"/>
                  </a:solidFill>
                  <a:latin typeface="Calibri"/>
                  <a:ea typeface="Calibri"/>
                  <a:cs typeface="Calibri"/>
                  <a:sym typeface="Calibri"/>
                </a:endParaRPr>
              </a:p>
            </p:txBody>
          </p:sp>
          <p:cxnSp>
            <p:nvCxnSpPr>
              <p:cNvPr id="2822" name="Google Shape;2822;p56"/>
              <p:cNvCxnSpPr/>
              <p:nvPr/>
            </p:nvCxnSpPr>
            <p:spPr>
              <a:xfrm>
                <a:off x="4800600" y="5267613"/>
                <a:ext cx="0" cy="129414"/>
              </a:xfrm>
              <a:prstGeom prst="straightConnector1">
                <a:avLst/>
              </a:prstGeom>
              <a:noFill/>
              <a:ln cap="flat" cmpd="sng" w="28575">
                <a:solidFill>
                  <a:schemeClr val="accent3"/>
                </a:solidFill>
                <a:prstDash val="solid"/>
                <a:miter lim="800000"/>
                <a:headEnd len="sm" w="sm" type="none"/>
                <a:tailEnd len="sm" w="sm" type="none"/>
              </a:ln>
            </p:spPr>
          </p:cxnSp>
        </p:grpSp>
        <p:grpSp>
          <p:nvGrpSpPr>
            <p:cNvPr id="2823" name="Google Shape;2823;p56"/>
            <p:cNvGrpSpPr/>
            <p:nvPr/>
          </p:nvGrpSpPr>
          <p:grpSpPr>
            <a:xfrm rot="3007975">
              <a:off x="6421398" y="5343918"/>
              <a:ext cx="142875" cy="345787"/>
              <a:chOff x="4730750" y="5267613"/>
              <a:chExt cx="142875" cy="345787"/>
            </a:xfrm>
          </p:grpSpPr>
          <p:sp>
            <p:nvSpPr>
              <p:cNvPr id="2824" name="Google Shape;2824;p56"/>
              <p:cNvSpPr/>
              <p:nvPr/>
            </p:nvSpPr>
            <p:spPr>
              <a:xfrm>
                <a:off x="4730750" y="5375275"/>
                <a:ext cx="142875" cy="238125"/>
              </a:xfrm>
              <a:prstGeom prst="blockArc">
                <a:avLst>
                  <a:gd fmla="val 10525522" name="adj1"/>
                  <a:gd fmla="val 392625" name="adj2"/>
                  <a:gd fmla="val 26607" name="adj3"/>
                </a:avLst>
              </a:prstGeom>
              <a:solidFill>
                <a:srgbClr val="2AB8CA"/>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dk1"/>
                  </a:solidFill>
                  <a:latin typeface="Calibri"/>
                  <a:ea typeface="Calibri"/>
                  <a:cs typeface="Calibri"/>
                  <a:sym typeface="Calibri"/>
                </a:endParaRPr>
              </a:p>
            </p:txBody>
          </p:sp>
          <p:cxnSp>
            <p:nvCxnSpPr>
              <p:cNvPr id="2825" name="Google Shape;2825;p56"/>
              <p:cNvCxnSpPr/>
              <p:nvPr/>
            </p:nvCxnSpPr>
            <p:spPr>
              <a:xfrm>
                <a:off x="4800600" y="5267613"/>
                <a:ext cx="0" cy="129414"/>
              </a:xfrm>
              <a:prstGeom prst="straightConnector1">
                <a:avLst/>
              </a:prstGeom>
              <a:noFill/>
              <a:ln cap="flat" cmpd="sng" w="28575">
                <a:solidFill>
                  <a:srgbClr val="2AB8CA"/>
                </a:solidFill>
                <a:prstDash val="solid"/>
                <a:miter lim="800000"/>
                <a:headEnd len="sm" w="sm" type="none"/>
                <a:tailEnd len="sm" w="sm" type="none"/>
              </a:ln>
            </p:spPr>
          </p:cxnSp>
        </p:grpSp>
        <p:cxnSp>
          <p:nvCxnSpPr>
            <p:cNvPr id="2826" name="Google Shape;2826;p56"/>
            <p:cNvCxnSpPr/>
            <p:nvPr/>
          </p:nvCxnSpPr>
          <p:spPr>
            <a:xfrm>
              <a:off x="6152640" y="5495079"/>
              <a:ext cx="169043" cy="0"/>
            </a:xfrm>
            <a:prstGeom prst="straightConnector1">
              <a:avLst/>
            </a:prstGeom>
            <a:noFill/>
            <a:ln cap="flat" cmpd="sng" w="28575">
              <a:solidFill>
                <a:schemeClr val="dk1"/>
              </a:solidFill>
              <a:prstDash val="solid"/>
              <a:miter lim="800000"/>
              <a:headEnd len="sm" w="sm" type="none"/>
              <a:tailEnd len="sm" w="sm" type="none"/>
            </a:ln>
          </p:spPr>
        </p:cxnSp>
        <p:cxnSp>
          <p:nvCxnSpPr>
            <p:cNvPr id="2827" name="Google Shape;2827;p56"/>
            <p:cNvCxnSpPr/>
            <p:nvPr/>
          </p:nvCxnSpPr>
          <p:spPr>
            <a:xfrm>
              <a:off x="6184254" y="5839073"/>
              <a:ext cx="169043" cy="0"/>
            </a:xfrm>
            <a:prstGeom prst="straightConnector1">
              <a:avLst/>
            </a:prstGeom>
            <a:noFill/>
            <a:ln cap="flat" cmpd="sng" w="28575">
              <a:solidFill>
                <a:schemeClr val="dk1"/>
              </a:solidFill>
              <a:prstDash val="solid"/>
              <a:miter lim="800000"/>
              <a:headEnd len="sm" w="sm" type="none"/>
              <a:tailEnd len="sm" w="sm" type="none"/>
            </a:ln>
          </p:spPr>
        </p:cxnSp>
        <p:cxnSp>
          <p:nvCxnSpPr>
            <p:cNvPr id="2828" name="Google Shape;2828;p56"/>
            <p:cNvCxnSpPr/>
            <p:nvPr/>
          </p:nvCxnSpPr>
          <p:spPr>
            <a:xfrm>
              <a:off x="6193391" y="5830755"/>
              <a:ext cx="0" cy="155327"/>
            </a:xfrm>
            <a:prstGeom prst="straightConnector1">
              <a:avLst/>
            </a:prstGeom>
            <a:noFill/>
            <a:ln cap="flat" cmpd="sng" w="28575">
              <a:solidFill>
                <a:schemeClr val="dk1"/>
              </a:solidFill>
              <a:prstDash val="solid"/>
              <a:miter lim="800000"/>
              <a:headEnd len="sm" w="sm" type="none"/>
              <a:tailEnd len="sm" w="sm" type="none"/>
            </a:ln>
          </p:spPr>
        </p:cxnSp>
        <p:cxnSp>
          <p:nvCxnSpPr>
            <p:cNvPr id="2829" name="Google Shape;2829;p56"/>
            <p:cNvCxnSpPr/>
            <p:nvPr/>
          </p:nvCxnSpPr>
          <p:spPr>
            <a:xfrm>
              <a:off x="6269696" y="5830755"/>
              <a:ext cx="0" cy="155327"/>
            </a:xfrm>
            <a:prstGeom prst="straightConnector1">
              <a:avLst/>
            </a:prstGeom>
            <a:noFill/>
            <a:ln cap="flat" cmpd="sng" w="28575">
              <a:solidFill>
                <a:schemeClr val="dk1"/>
              </a:solidFill>
              <a:prstDash val="solid"/>
              <a:miter lim="800000"/>
              <a:headEnd len="sm" w="sm" type="none"/>
              <a:tailEnd len="sm" w="sm" type="none"/>
            </a:ln>
          </p:spPr>
        </p:cxnSp>
        <p:sp>
          <p:nvSpPr>
            <p:cNvPr id="2830" name="Google Shape;2830;p56"/>
            <p:cNvSpPr/>
            <p:nvPr/>
          </p:nvSpPr>
          <p:spPr>
            <a:xfrm>
              <a:off x="6050151" y="5280853"/>
              <a:ext cx="218625" cy="218625"/>
            </a:xfrm>
            <a:prstGeom prst="ellipse">
              <a:avLst/>
            </a:prstGeom>
            <a:gradFill>
              <a:gsLst>
                <a:gs pos="0">
                  <a:srgbClr val="770000"/>
                </a:gs>
                <a:gs pos="50000">
                  <a:srgbClr val="AC0000"/>
                </a:gs>
                <a:gs pos="100000">
                  <a:srgbClr val="CE0000"/>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831" name="Google Shape;2831;p56"/>
            <p:cNvSpPr/>
            <p:nvPr/>
          </p:nvSpPr>
          <p:spPr>
            <a:xfrm>
              <a:off x="6261205" y="5456222"/>
              <a:ext cx="120957" cy="98748"/>
            </a:xfrm>
            <a:prstGeom prst="ellipse">
              <a:avLst/>
            </a:prstGeom>
            <a:gradFill>
              <a:gsLst>
                <a:gs pos="0">
                  <a:srgbClr val="00427C"/>
                </a:gs>
                <a:gs pos="50000">
                  <a:srgbClr val="005FB4"/>
                </a:gs>
                <a:gs pos="100000">
                  <a:srgbClr val="0072D9"/>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grpSp>
          <p:nvGrpSpPr>
            <p:cNvPr id="2832" name="Google Shape;2832;p56"/>
            <p:cNvGrpSpPr/>
            <p:nvPr/>
          </p:nvGrpSpPr>
          <p:grpSpPr>
            <a:xfrm rot="3007975">
              <a:off x="7596479" y="5359966"/>
              <a:ext cx="142875" cy="345787"/>
              <a:chOff x="4730750" y="5267613"/>
              <a:chExt cx="142875" cy="345787"/>
            </a:xfrm>
          </p:grpSpPr>
          <p:sp>
            <p:nvSpPr>
              <p:cNvPr id="2833" name="Google Shape;2833;p56"/>
              <p:cNvSpPr/>
              <p:nvPr/>
            </p:nvSpPr>
            <p:spPr>
              <a:xfrm>
                <a:off x="4730750" y="5375275"/>
                <a:ext cx="142875" cy="238125"/>
              </a:xfrm>
              <a:prstGeom prst="blockArc">
                <a:avLst>
                  <a:gd fmla="val 10525522" name="adj1"/>
                  <a:gd fmla="val 392625" name="adj2"/>
                  <a:gd fmla="val 26607" name="adj3"/>
                </a:avLst>
              </a:prstGeom>
              <a:solidFill>
                <a:srgbClr val="2AB8CA"/>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dk1"/>
                  </a:solidFill>
                  <a:latin typeface="Calibri"/>
                  <a:ea typeface="Calibri"/>
                  <a:cs typeface="Calibri"/>
                  <a:sym typeface="Calibri"/>
                </a:endParaRPr>
              </a:p>
            </p:txBody>
          </p:sp>
          <p:cxnSp>
            <p:nvCxnSpPr>
              <p:cNvPr id="2834" name="Google Shape;2834;p56"/>
              <p:cNvCxnSpPr/>
              <p:nvPr/>
            </p:nvCxnSpPr>
            <p:spPr>
              <a:xfrm>
                <a:off x="4800600" y="5267613"/>
                <a:ext cx="0" cy="129414"/>
              </a:xfrm>
              <a:prstGeom prst="straightConnector1">
                <a:avLst/>
              </a:prstGeom>
              <a:noFill/>
              <a:ln cap="flat" cmpd="sng" w="28575">
                <a:solidFill>
                  <a:srgbClr val="2AB8CA"/>
                </a:solidFill>
                <a:prstDash val="solid"/>
                <a:miter lim="800000"/>
                <a:headEnd len="sm" w="sm" type="none"/>
                <a:tailEnd len="sm" w="sm" type="none"/>
              </a:ln>
            </p:spPr>
          </p:cxnSp>
        </p:grpSp>
        <p:cxnSp>
          <p:nvCxnSpPr>
            <p:cNvPr id="2835" name="Google Shape;2835;p56"/>
            <p:cNvCxnSpPr/>
            <p:nvPr/>
          </p:nvCxnSpPr>
          <p:spPr>
            <a:xfrm>
              <a:off x="7333604" y="5839073"/>
              <a:ext cx="169043" cy="0"/>
            </a:xfrm>
            <a:prstGeom prst="straightConnector1">
              <a:avLst/>
            </a:prstGeom>
            <a:noFill/>
            <a:ln cap="flat" cmpd="sng" w="28575">
              <a:solidFill>
                <a:schemeClr val="dk1"/>
              </a:solidFill>
              <a:prstDash val="solid"/>
              <a:miter lim="800000"/>
              <a:headEnd len="sm" w="sm" type="none"/>
              <a:tailEnd len="sm" w="sm" type="none"/>
            </a:ln>
          </p:spPr>
        </p:cxnSp>
        <p:cxnSp>
          <p:nvCxnSpPr>
            <p:cNvPr id="2836" name="Google Shape;2836;p56"/>
            <p:cNvCxnSpPr/>
            <p:nvPr/>
          </p:nvCxnSpPr>
          <p:spPr>
            <a:xfrm>
              <a:off x="7342741" y="5830755"/>
              <a:ext cx="0" cy="155327"/>
            </a:xfrm>
            <a:prstGeom prst="straightConnector1">
              <a:avLst/>
            </a:prstGeom>
            <a:noFill/>
            <a:ln cap="flat" cmpd="sng" w="28575">
              <a:solidFill>
                <a:schemeClr val="dk1"/>
              </a:solidFill>
              <a:prstDash val="solid"/>
              <a:miter lim="800000"/>
              <a:headEnd len="sm" w="sm" type="none"/>
              <a:tailEnd len="sm" w="sm" type="none"/>
            </a:ln>
          </p:spPr>
        </p:cxnSp>
        <p:cxnSp>
          <p:nvCxnSpPr>
            <p:cNvPr id="2837" name="Google Shape;2837;p56"/>
            <p:cNvCxnSpPr/>
            <p:nvPr/>
          </p:nvCxnSpPr>
          <p:spPr>
            <a:xfrm>
              <a:off x="7419046" y="5830755"/>
              <a:ext cx="0" cy="155327"/>
            </a:xfrm>
            <a:prstGeom prst="straightConnector1">
              <a:avLst/>
            </a:prstGeom>
            <a:noFill/>
            <a:ln cap="flat" cmpd="sng" w="28575">
              <a:solidFill>
                <a:schemeClr val="dk1"/>
              </a:solidFill>
              <a:prstDash val="solid"/>
              <a:miter lim="800000"/>
              <a:headEnd len="sm" w="sm" type="none"/>
              <a:tailEnd len="sm" w="sm" type="none"/>
            </a:ln>
          </p:spPr>
        </p:cxnSp>
        <p:cxnSp>
          <p:nvCxnSpPr>
            <p:cNvPr id="2838" name="Google Shape;2838;p56"/>
            <p:cNvCxnSpPr/>
            <p:nvPr/>
          </p:nvCxnSpPr>
          <p:spPr>
            <a:xfrm>
              <a:off x="7303403" y="5516812"/>
              <a:ext cx="169043" cy="0"/>
            </a:xfrm>
            <a:prstGeom prst="straightConnector1">
              <a:avLst/>
            </a:prstGeom>
            <a:noFill/>
            <a:ln cap="flat" cmpd="sng" w="28575">
              <a:solidFill>
                <a:schemeClr val="dk1"/>
              </a:solidFill>
              <a:prstDash val="solid"/>
              <a:miter lim="800000"/>
              <a:headEnd len="sm" w="sm" type="none"/>
              <a:tailEnd len="sm" w="sm" type="none"/>
            </a:ln>
          </p:spPr>
        </p:cxnSp>
        <p:sp>
          <p:nvSpPr>
            <p:cNvPr id="2839" name="Google Shape;2839;p56"/>
            <p:cNvSpPr/>
            <p:nvPr/>
          </p:nvSpPr>
          <p:spPr>
            <a:xfrm>
              <a:off x="7214807" y="5309268"/>
              <a:ext cx="218625" cy="218625"/>
            </a:xfrm>
            <a:prstGeom prst="ellipse">
              <a:avLst/>
            </a:prstGeom>
            <a:gradFill>
              <a:gsLst>
                <a:gs pos="0">
                  <a:srgbClr val="50002F"/>
                </a:gs>
                <a:gs pos="50000">
                  <a:srgbClr val="750044"/>
                </a:gs>
                <a:gs pos="100000">
                  <a:srgbClr val="8C0053"/>
                </a:gs>
              </a:gsLst>
              <a:lin ang="2700000" scaled="0"/>
            </a:gra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840" name="Google Shape;2840;p56"/>
            <p:cNvSpPr/>
            <p:nvPr/>
          </p:nvSpPr>
          <p:spPr>
            <a:xfrm>
              <a:off x="7427259" y="5471692"/>
              <a:ext cx="120957" cy="98748"/>
            </a:xfrm>
            <a:prstGeom prst="ellipse">
              <a:avLst/>
            </a:prstGeom>
            <a:gradFill>
              <a:gsLst>
                <a:gs pos="0">
                  <a:srgbClr val="00427C"/>
                </a:gs>
                <a:gs pos="50000">
                  <a:srgbClr val="005FB4"/>
                </a:gs>
                <a:gs pos="100000">
                  <a:srgbClr val="0072D9"/>
                </a:gs>
              </a:gsLst>
              <a:lin ang="2700000" scaled="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841" name="Google Shape;2841;p56"/>
            <p:cNvSpPr/>
            <p:nvPr/>
          </p:nvSpPr>
          <p:spPr>
            <a:xfrm>
              <a:off x="7468227" y="5781381"/>
              <a:ext cx="120957" cy="98748"/>
            </a:xfrm>
            <a:prstGeom prst="ellipse">
              <a:avLst/>
            </a:prstGeom>
            <a:gradFill>
              <a:gsLst>
                <a:gs pos="0">
                  <a:srgbClr val="002D57"/>
                </a:gs>
                <a:gs pos="50000">
                  <a:srgbClr val="00417D"/>
                </a:gs>
                <a:gs pos="100000">
                  <a:srgbClr val="004F97"/>
                </a:gs>
              </a:gsLst>
              <a:path path="circle">
                <a:fillToRect b="100%" r="100%"/>
              </a:path>
              <a:tileRect l="-100%" t="-10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sp>
          <p:nvSpPr>
            <p:cNvPr id="2842" name="Google Shape;2842;p56"/>
            <p:cNvSpPr/>
            <p:nvPr/>
          </p:nvSpPr>
          <p:spPr>
            <a:xfrm>
              <a:off x="6302173" y="5765911"/>
              <a:ext cx="120957" cy="98748"/>
            </a:xfrm>
            <a:prstGeom prst="ellipse">
              <a:avLst/>
            </a:prstGeom>
            <a:gradFill>
              <a:gsLst>
                <a:gs pos="0">
                  <a:srgbClr val="002D57"/>
                </a:gs>
                <a:gs pos="50000">
                  <a:srgbClr val="00417D"/>
                </a:gs>
                <a:gs pos="100000">
                  <a:srgbClr val="004F97"/>
                </a:gs>
              </a:gsLst>
              <a:path path="circle">
                <a:fillToRect b="100%" r="100%"/>
              </a:path>
              <a:tileRect l="-100%" t="-100%"/>
            </a:gra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765"/>
                                        </p:tgtEl>
                                        <p:attrNameLst>
                                          <p:attrName>style.visibility</p:attrName>
                                        </p:attrNameLst>
                                      </p:cBhvr>
                                      <p:to>
                                        <p:strVal val="visible"/>
                                      </p:to>
                                    </p:set>
                                    <p:animEffect filter="fade" transition="in">
                                      <p:cBhvr>
                                        <p:cTn dur="500"/>
                                        <p:tgtEl>
                                          <p:spTgt spid="2765"/>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761"/>
                                        </p:tgtEl>
                                        <p:attrNameLst>
                                          <p:attrName>style.visibility</p:attrName>
                                        </p:attrNameLst>
                                      </p:cBhvr>
                                      <p:to>
                                        <p:strVal val="visible"/>
                                      </p:to>
                                    </p:set>
                                    <p:animEffect filter="fade" transition="in">
                                      <p:cBhvr>
                                        <p:cTn dur="500"/>
                                        <p:tgtEl>
                                          <p:spTgt spid="276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783"/>
                                        </p:tgtEl>
                                        <p:attrNameLst>
                                          <p:attrName>style.visibility</p:attrName>
                                        </p:attrNameLst>
                                      </p:cBhvr>
                                      <p:to>
                                        <p:strVal val="visible"/>
                                      </p:to>
                                    </p:set>
                                    <p:animEffect filter="fade" transition="in">
                                      <p:cBhvr>
                                        <p:cTn dur="500"/>
                                        <p:tgtEl>
                                          <p:spTgt spid="2783"/>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2808"/>
                                        </p:tgtEl>
                                        <p:attrNameLst>
                                          <p:attrName>style.visibility</p:attrName>
                                        </p:attrNameLst>
                                      </p:cBhvr>
                                      <p:to>
                                        <p:strVal val="visible"/>
                                      </p:to>
                                    </p:set>
                                    <p:animEffect filter="fade" transition="in">
                                      <p:cBhvr>
                                        <p:cTn dur="500"/>
                                        <p:tgtEl>
                                          <p:spTgt spid="280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7" name="Shape 2847"/>
        <p:cNvGrpSpPr/>
        <p:nvPr/>
      </p:nvGrpSpPr>
      <p:grpSpPr>
        <a:xfrm>
          <a:off x="0" y="0"/>
          <a:ext cx="0" cy="0"/>
          <a:chOff x="0" y="0"/>
          <a:chExt cx="0" cy="0"/>
        </a:xfrm>
      </p:grpSpPr>
      <p:sp>
        <p:nvSpPr>
          <p:cNvPr id="2848" name="Google Shape;2848;p57"/>
          <p:cNvSpPr/>
          <p:nvPr/>
        </p:nvSpPr>
        <p:spPr>
          <a:xfrm flipH="1">
            <a:off x="2908298" y="1444645"/>
            <a:ext cx="8432795"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849" name="Google Shape;2849;p57"/>
          <p:cNvSpPr txBox="1"/>
          <p:nvPr/>
        </p:nvSpPr>
        <p:spPr>
          <a:xfrm>
            <a:off x="296269" y="385036"/>
            <a:ext cx="5832046"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Critérios de confiabilidade</a:t>
            </a:r>
            <a:r>
              <a:rPr b="1" baseline="30000" lang="pt-BR" sz="3500">
                <a:solidFill>
                  <a:schemeClr val="accent1"/>
                </a:solidFill>
                <a:latin typeface="Lustria"/>
                <a:ea typeface="Lustria"/>
                <a:cs typeface="Lustria"/>
                <a:sym typeface="Lustria"/>
              </a:rPr>
              <a:t>1-3</a:t>
            </a:r>
            <a:endParaRPr/>
          </a:p>
        </p:txBody>
      </p:sp>
      <p:sp>
        <p:nvSpPr>
          <p:cNvPr id="2850" name="Google Shape;2850;p5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GPI = glicosilfosfatidil-Inositol</a:t>
            </a:r>
            <a:endParaRPr/>
          </a:p>
          <a:p>
            <a:pPr indent="0" lvl="0" marL="0" rtl="0" algn="l">
              <a:lnSpc>
                <a:spcPct val="90000"/>
              </a:lnSpc>
              <a:spcBef>
                <a:spcPts val="300"/>
              </a:spcBef>
              <a:spcAft>
                <a:spcPts val="0"/>
              </a:spcAft>
              <a:buClr>
                <a:schemeClr val="dk1"/>
              </a:buClr>
              <a:buSzPts val="800"/>
              <a:buNone/>
            </a:pPr>
            <a:r>
              <a:t/>
            </a:r>
            <a:endParaRPr/>
          </a:p>
          <a:p>
            <a:pPr indent="0" lvl="0" marL="0" rtl="0" algn="l">
              <a:lnSpc>
                <a:spcPct val="90000"/>
              </a:lnSpc>
              <a:spcBef>
                <a:spcPts val="300"/>
              </a:spcBef>
              <a:spcAft>
                <a:spcPts val="0"/>
              </a:spcAft>
              <a:buClr>
                <a:schemeClr val="dk1"/>
              </a:buClr>
              <a:buSzPts val="800"/>
              <a:buNone/>
            </a:pPr>
            <a:r>
              <a:rPr lang="pt-BR"/>
              <a:t>1. Borowitz MJ, et al. Cytometry B Clin Cytom. 2010;78(4):211-230. 2. Sutherland DR. Cytometry Part B 2012; 82B: 195-208. 3. Sutherland DR. Curr. Protoc. Cytom. 2015 72(1):6.37.1-30</a:t>
            </a:r>
            <a:endParaRPr/>
          </a:p>
        </p:txBody>
      </p:sp>
      <p:grpSp>
        <p:nvGrpSpPr>
          <p:cNvPr id="2851" name="Google Shape;2851;p57"/>
          <p:cNvGrpSpPr/>
          <p:nvPr/>
        </p:nvGrpSpPr>
        <p:grpSpPr>
          <a:xfrm>
            <a:off x="5666741" y="4222301"/>
            <a:ext cx="5872478" cy="1524911"/>
            <a:chOff x="5666741" y="4222301"/>
            <a:chExt cx="5872478" cy="1524911"/>
          </a:xfrm>
        </p:grpSpPr>
        <p:sp>
          <p:nvSpPr>
            <p:cNvPr id="2852" name="Google Shape;2852;p57"/>
            <p:cNvSpPr/>
            <p:nvPr/>
          </p:nvSpPr>
          <p:spPr>
            <a:xfrm>
              <a:off x="5666741" y="4222301"/>
              <a:ext cx="5458458" cy="152491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2853" name="Google Shape;2853;p57"/>
            <p:cNvCxnSpPr/>
            <p:nvPr/>
          </p:nvCxnSpPr>
          <p:spPr>
            <a:xfrm>
              <a:off x="7021107" y="4463496"/>
              <a:ext cx="0" cy="1042521"/>
            </a:xfrm>
            <a:prstGeom prst="straightConnector1">
              <a:avLst/>
            </a:prstGeom>
            <a:noFill/>
            <a:ln cap="flat" cmpd="sng" w="12700">
              <a:solidFill>
                <a:schemeClr val="lt1"/>
              </a:solidFill>
              <a:prstDash val="solid"/>
              <a:miter lim="800000"/>
              <a:headEnd len="sm" w="sm" type="none"/>
              <a:tailEnd len="sm" w="sm" type="none"/>
            </a:ln>
          </p:spPr>
        </p:cxnSp>
        <p:sp>
          <p:nvSpPr>
            <p:cNvPr id="2854" name="Google Shape;2854;p57"/>
            <p:cNvSpPr/>
            <p:nvPr/>
          </p:nvSpPr>
          <p:spPr>
            <a:xfrm>
              <a:off x="5920152" y="4550756"/>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855" name="Google Shape;2855;p57"/>
            <p:cNvSpPr txBox="1"/>
            <p:nvPr/>
          </p:nvSpPr>
          <p:spPr>
            <a:xfrm>
              <a:off x="7230980" y="4981486"/>
              <a:ext cx="4308239" cy="2769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2000" u="none" cap="none" strike="noStrike">
                  <a:solidFill>
                    <a:schemeClr val="lt1"/>
                  </a:solidFill>
                  <a:latin typeface="Calibri"/>
                  <a:ea typeface="Calibri"/>
                  <a:cs typeface="Calibri"/>
                  <a:sym typeface="Calibri"/>
                </a:rPr>
                <a:t>em 2 populações celulares</a:t>
              </a:r>
              <a:endParaRPr baseline="30000" i="0" sz="2000" u="none" cap="none" strike="noStrike">
                <a:solidFill>
                  <a:schemeClr val="lt1"/>
                </a:solidFill>
                <a:latin typeface="Calibri"/>
                <a:ea typeface="Calibri"/>
                <a:cs typeface="Calibri"/>
                <a:sym typeface="Calibri"/>
              </a:endParaRPr>
            </a:p>
          </p:txBody>
        </p:sp>
        <p:sp>
          <p:nvSpPr>
            <p:cNvPr id="2856" name="Google Shape;2856;p57"/>
            <p:cNvSpPr txBox="1"/>
            <p:nvPr/>
          </p:nvSpPr>
          <p:spPr>
            <a:xfrm>
              <a:off x="7230980" y="4684108"/>
              <a:ext cx="4206633" cy="2769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2000"/>
                <a:buFont typeface="Lustria"/>
                <a:buNone/>
              </a:pPr>
              <a:r>
                <a:rPr b="1" i="0" lang="pt-BR" sz="2000" u="none" cap="none" strike="noStrike">
                  <a:solidFill>
                    <a:srgbClr val="FFFFFF"/>
                  </a:solidFill>
                  <a:latin typeface="Lustria"/>
                  <a:ea typeface="Lustria"/>
                  <a:cs typeface="Lustria"/>
                  <a:sym typeface="Lustria"/>
                </a:rPr>
                <a:t>Clone identificado </a:t>
              </a:r>
              <a:endParaRPr b="1" i="0" sz="2000" u="none" cap="none" strike="noStrike">
                <a:solidFill>
                  <a:srgbClr val="FFFFFF"/>
                </a:solidFill>
                <a:latin typeface="Lustria"/>
                <a:ea typeface="Lustria"/>
                <a:cs typeface="Lustria"/>
                <a:sym typeface="Lustria"/>
              </a:endParaRPr>
            </a:p>
          </p:txBody>
        </p:sp>
        <p:grpSp>
          <p:nvGrpSpPr>
            <p:cNvPr id="2857" name="Google Shape;2857;p57"/>
            <p:cNvGrpSpPr/>
            <p:nvPr/>
          </p:nvGrpSpPr>
          <p:grpSpPr>
            <a:xfrm>
              <a:off x="6028902" y="4693965"/>
              <a:ext cx="650497" cy="634383"/>
              <a:chOff x="6505556" y="-747860"/>
              <a:chExt cx="785763" cy="766298"/>
            </a:xfrm>
          </p:grpSpPr>
          <p:sp>
            <p:nvSpPr>
              <p:cNvPr id="2858" name="Google Shape;2858;p57"/>
              <p:cNvSpPr/>
              <p:nvPr/>
            </p:nvSpPr>
            <p:spPr>
              <a:xfrm>
                <a:off x="6706020" y="-742132"/>
                <a:ext cx="585299" cy="760570"/>
              </a:xfrm>
              <a:custGeom>
                <a:rect b="b" l="l" r="r" t="t"/>
                <a:pathLst>
                  <a:path extrusionOk="0" h="760570" w="585299">
                    <a:moveTo>
                      <a:pt x="16371" y="415403"/>
                    </a:moveTo>
                    <a:cubicBezTo>
                      <a:pt x="7318" y="415403"/>
                      <a:pt x="0" y="422737"/>
                      <a:pt x="0" y="431774"/>
                    </a:cubicBezTo>
                    <a:cubicBezTo>
                      <a:pt x="0" y="440810"/>
                      <a:pt x="7318" y="448145"/>
                      <a:pt x="16371" y="448145"/>
                    </a:cubicBezTo>
                    <a:lnTo>
                      <a:pt x="41845" y="448145"/>
                    </a:lnTo>
                    <a:cubicBezTo>
                      <a:pt x="57872" y="534568"/>
                      <a:pt x="114172" y="605978"/>
                      <a:pt x="189741" y="643436"/>
                    </a:cubicBezTo>
                    <a:cubicBezTo>
                      <a:pt x="164857" y="652718"/>
                      <a:pt x="146996" y="676538"/>
                      <a:pt x="146996" y="704614"/>
                    </a:cubicBezTo>
                    <a:lnTo>
                      <a:pt x="146996" y="744200"/>
                    </a:lnTo>
                    <a:cubicBezTo>
                      <a:pt x="146996" y="753237"/>
                      <a:pt x="154314" y="760571"/>
                      <a:pt x="163367" y="760571"/>
                    </a:cubicBezTo>
                    <a:lnTo>
                      <a:pt x="458767" y="760571"/>
                    </a:lnTo>
                    <a:cubicBezTo>
                      <a:pt x="467820" y="760571"/>
                      <a:pt x="475138" y="753237"/>
                      <a:pt x="475138" y="744200"/>
                    </a:cubicBezTo>
                    <a:lnTo>
                      <a:pt x="475138" y="704614"/>
                    </a:lnTo>
                    <a:cubicBezTo>
                      <a:pt x="475138" y="676440"/>
                      <a:pt x="457163" y="652587"/>
                      <a:pt x="432164" y="643370"/>
                    </a:cubicBezTo>
                    <a:cubicBezTo>
                      <a:pt x="522729" y="598546"/>
                      <a:pt x="585299" y="505411"/>
                      <a:pt x="585299" y="397705"/>
                    </a:cubicBezTo>
                    <a:cubicBezTo>
                      <a:pt x="585299" y="323070"/>
                      <a:pt x="554915" y="252674"/>
                      <a:pt x="501741" y="201121"/>
                    </a:cubicBezTo>
                    <a:lnTo>
                      <a:pt x="531586" y="179708"/>
                    </a:lnTo>
                    <a:lnTo>
                      <a:pt x="544110" y="197159"/>
                    </a:lnTo>
                    <a:cubicBezTo>
                      <a:pt x="549365" y="204494"/>
                      <a:pt x="559564" y="206213"/>
                      <a:pt x="566964" y="200908"/>
                    </a:cubicBezTo>
                    <a:cubicBezTo>
                      <a:pt x="574314" y="195637"/>
                      <a:pt x="576001" y="185405"/>
                      <a:pt x="570713" y="178054"/>
                    </a:cubicBezTo>
                    <a:lnTo>
                      <a:pt x="447799" y="6829"/>
                    </a:lnTo>
                    <a:cubicBezTo>
                      <a:pt x="442527" y="-538"/>
                      <a:pt x="432311" y="-2192"/>
                      <a:pt x="424944" y="3080"/>
                    </a:cubicBezTo>
                    <a:cubicBezTo>
                      <a:pt x="417594" y="8351"/>
                      <a:pt x="415908" y="18583"/>
                      <a:pt x="421195" y="25934"/>
                    </a:cubicBezTo>
                    <a:lnTo>
                      <a:pt x="433736" y="43402"/>
                    </a:lnTo>
                    <a:lnTo>
                      <a:pt x="230914" y="188990"/>
                    </a:lnTo>
                    <a:cubicBezTo>
                      <a:pt x="223564" y="194262"/>
                      <a:pt x="221877" y="204494"/>
                      <a:pt x="227165" y="211844"/>
                    </a:cubicBezTo>
                    <a:lnTo>
                      <a:pt x="229850" y="215577"/>
                    </a:lnTo>
                    <a:lnTo>
                      <a:pt x="184977" y="247795"/>
                    </a:lnTo>
                    <a:cubicBezTo>
                      <a:pt x="177626" y="253067"/>
                      <a:pt x="175940" y="263299"/>
                      <a:pt x="181228" y="270649"/>
                    </a:cubicBezTo>
                    <a:lnTo>
                      <a:pt x="235515" y="346300"/>
                    </a:lnTo>
                    <a:cubicBezTo>
                      <a:pt x="240737" y="353569"/>
                      <a:pt x="250953" y="355370"/>
                      <a:pt x="258369" y="350049"/>
                    </a:cubicBezTo>
                    <a:lnTo>
                      <a:pt x="303242" y="317831"/>
                    </a:lnTo>
                    <a:lnTo>
                      <a:pt x="305927" y="321563"/>
                    </a:lnTo>
                    <a:cubicBezTo>
                      <a:pt x="311149" y="328832"/>
                      <a:pt x="321365" y="330633"/>
                      <a:pt x="328781" y="325312"/>
                    </a:cubicBezTo>
                    <a:lnTo>
                      <a:pt x="426369" y="255260"/>
                    </a:lnTo>
                    <a:cubicBezTo>
                      <a:pt x="469163" y="289967"/>
                      <a:pt x="494636" y="342240"/>
                      <a:pt x="494636" y="397722"/>
                    </a:cubicBezTo>
                    <a:cubicBezTo>
                      <a:pt x="494636" y="498912"/>
                      <a:pt x="412322" y="581242"/>
                      <a:pt x="311116" y="581242"/>
                    </a:cubicBezTo>
                    <a:cubicBezTo>
                      <a:pt x="228180" y="581242"/>
                      <a:pt x="156950" y="526317"/>
                      <a:pt x="134767" y="448161"/>
                    </a:cubicBezTo>
                    <a:lnTo>
                      <a:pt x="152841" y="448161"/>
                    </a:lnTo>
                    <a:cubicBezTo>
                      <a:pt x="161894" y="448161"/>
                      <a:pt x="169212" y="440827"/>
                      <a:pt x="169212" y="431790"/>
                    </a:cubicBezTo>
                    <a:cubicBezTo>
                      <a:pt x="169212" y="422753"/>
                      <a:pt x="161894" y="415419"/>
                      <a:pt x="152841" y="415419"/>
                    </a:cubicBezTo>
                    <a:lnTo>
                      <a:pt x="16371" y="415419"/>
                    </a:lnTo>
                    <a:close/>
                    <a:moveTo>
                      <a:pt x="409654" y="671872"/>
                    </a:moveTo>
                    <a:cubicBezTo>
                      <a:pt x="427711" y="671872"/>
                      <a:pt x="442396" y="686557"/>
                      <a:pt x="442396" y="704614"/>
                    </a:cubicBezTo>
                    <a:lnTo>
                      <a:pt x="442396" y="727829"/>
                    </a:lnTo>
                    <a:lnTo>
                      <a:pt x="179738" y="727829"/>
                    </a:lnTo>
                    <a:lnTo>
                      <a:pt x="179738" y="704614"/>
                    </a:lnTo>
                    <a:cubicBezTo>
                      <a:pt x="179738" y="686557"/>
                      <a:pt x="194423" y="671872"/>
                      <a:pt x="212480" y="671872"/>
                    </a:cubicBezTo>
                    <a:lnTo>
                      <a:pt x="310232" y="671872"/>
                    </a:lnTo>
                    <a:cubicBezTo>
                      <a:pt x="310527" y="671872"/>
                      <a:pt x="310805" y="671905"/>
                      <a:pt x="311100" y="671905"/>
                    </a:cubicBezTo>
                    <a:cubicBezTo>
                      <a:pt x="311362" y="671905"/>
                      <a:pt x="311624" y="671872"/>
                      <a:pt x="311886" y="671872"/>
                    </a:cubicBezTo>
                    <a:lnTo>
                      <a:pt x="409654" y="671872"/>
                    </a:lnTo>
                    <a:close/>
                    <a:moveTo>
                      <a:pt x="284137" y="291195"/>
                    </a:moveTo>
                    <a:lnTo>
                      <a:pt x="252557" y="313869"/>
                    </a:lnTo>
                    <a:lnTo>
                      <a:pt x="217359" y="264821"/>
                    </a:lnTo>
                    <a:lnTo>
                      <a:pt x="248939" y="242147"/>
                    </a:lnTo>
                    <a:lnTo>
                      <a:pt x="266538" y="266671"/>
                    </a:lnTo>
                    <a:lnTo>
                      <a:pt x="284137" y="291195"/>
                    </a:lnTo>
                    <a:close/>
                    <a:moveTo>
                      <a:pt x="322969" y="289132"/>
                    </a:moveTo>
                    <a:cubicBezTo>
                      <a:pt x="308055" y="268357"/>
                      <a:pt x="278030" y="226546"/>
                      <a:pt x="263296" y="206016"/>
                    </a:cubicBezTo>
                    <a:lnTo>
                      <a:pt x="452808" y="69972"/>
                    </a:lnTo>
                    <a:lnTo>
                      <a:pt x="512481" y="153088"/>
                    </a:lnTo>
                    <a:cubicBezTo>
                      <a:pt x="443640" y="202513"/>
                      <a:pt x="392399" y="239299"/>
                      <a:pt x="322969" y="289132"/>
                    </a:cubicBezTo>
                    <a:close/>
                    <a:moveTo>
                      <a:pt x="311084" y="613968"/>
                    </a:moveTo>
                    <a:cubicBezTo>
                      <a:pt x="430331" y="613968"/>
                      <a:pt x="527346" y="516952"/>
                      <a:pt x="527346" y="397705"/>
                    </a:cubicBezTo>
                    <a:cubicBezTo>
                      <a:pt x="527346" y="335331"/>
                      <a:pt x="500153" y="276281"/>
                      <a:pt x="453889" y="235468"/>
                    </a:cubicBezTo>
                    <a:lnTo>
                      <a:pt x="474647" y="220570"/>
                    </a:lnTo>
                    <a:cubicBezTo>
                      <a:pt x="524137" y="266295"/>
                      <a:pt x="552557" y="330011"/>
                      <a:pt x="552557" y="397705"/>
                    </a:cubicBezTo>
                    <a:cubicBezTo>
                      <a:pt x="552557" y="530590"/>
                      <a:pt x="444655" y="638704"/>
                      <a:pt x="311869" y="639146"/>
                    </a:cubicBezTo>
                    <a:lnTo>
                      <a:pt x="310216" y="639146"/>
                    </a:lnTo>
                    <a:cubicBezTo>
                      <a:pt x="196126" y="638737"/>
                      <a:pt x="98325" y="557978"/>
                      <a:pt x="75061" y="448145"/>
                    </a:cubicBezTo>
                    <a:lnTo>
                      <a:pt x="100977" y="448145"/>
                    </a:lnTo>
                    <a:cubicBezTo>
                      <a:pt x="124077" y="544980"/>
                      <a:pt x="210205" y="613968"/>
                      <a:pt x="311084" y="61396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59" name="Google Shape;2859;p57"/>
              <p:cNvSpPr/>
              <p:nvPr/>
            </p:nvSpPr>
            <p:spPr>
              <a:xfrm>
                <a:off x="6600071" y="-682915"/>
                <a:ext cx="172083" cy="231258"/>
              </a:xfrm>
              <a:custGeom>
                <a:rect b="b" l="l" r="r" t="t"/>
                <a:pathLst>
                  <a:path extrusionOk="0" h="231258" w="172083">
                    <a:moveTo>
                      <a:pt x="5283" y="157981"/>
                    </a:moveTo>
                    <a:cubicBezTo>
                      <a:pt x="-1364" y="164104"/>
                      <a:pt x="-1789" y="174467"/>
                      <a:pt x="4333" y="181113"/>
                    </a:cubicBezTo>
                    <a:cubicBezTo>
                      <a:pt x="7559" y="184617"/>
                      <a:pt x="11962" y="186385"/>
                      <a:pt x="16366" y="186385"/>
                    </a:cubicBezTo>
                    <a:cubicBezTo>
                      <a:pt x="20328" y="186385"/>
                      <a:pt x="24306" y="184961"/>
                      <a:pt x="27466" y="182047"/>
                    </a:cubicBezTo>
                    <a:lnTo>
                      <a:pt x="37256" y="173010"/>
                    </a:lnTo>
                    <a:lnTo>
                      <a:pt x="69670" y="196502"/>
                    </a:lnTo>
                    <a:lnTo>
                      <a:pt x="69670" y="214887"/>
                    </a:lnTo>
                    <a:cubicBezTo>
                      <a:pt x="69670" y="223924"/>
                      <a:pt x="76988" y="231258"/>
                      <a:pt x="86042" y="231258"/>
                    </a:cubicBezTo>
                    <a:cubicBezTo>
                      <a:pt x="95095" y="231258"/>
                      <a:pt x="102413" y="223924"/>
                      <a:pt x="102413" y="214887"/>
                    </a:cubicBezTo>
                    <a:lnTo>
                      <a:pt x="102413" y="196502"/>
                    </a:lnTo>
                    <a:lnTo>
                      <a:pt x="134827" y="173010"/>
                    </a:lnTo>
                    <a:lnTo>
                      <a:pt x="144617" y="182047"/>
                    </a:lnTo>
                    <a:cubicBezTo>
                      <a:pt x="147761" y="184961"/>
                      <a:pt x="151739" y="186385"/>
                      <a:pt x="155717" y="186385"/>
                    </a:cubicBezTo>
                    <a:cubicBezTo>
                      <a:pt x="160137" y="186385"/>
                      <a:pt x="164525" y="184617"/>
                      <a:pt x="167750" y="181113"/>
                    </a:cubicBezTo>
                    <a:cubicBezTo>
                      <a:pt x="173873" y="174467"/>
                      <a:pt x="173463" y="164104"/>
                      <a:pt x="166800" y="157981"/>
                    </a:cubicBezTo>
                    <a:lnTo>
                      <a:pt x="152426" y="144721"/>
                    </a:lnTo>
                    <a:lnTo>
                      <a:pt x="152426" y="86538"/>
                    </a:lnTo>
                    <a:lnTo>
                      <a:pt x="166800" y="73277"/>
                    </a:lnTo>
                    <a:cubicBezTo>
                      <a:pt x="173447" y="67154"/>
                      <a:pt x="173873" y="56791"/>
                      <a:pt x="167750" y="50145"/>
                    </a:cubicBezTo>
                    <a:cubicBezTo>
                      <a:pt x="161627" y="43514"/>
                      <a:pt x="151280" y="43072"/>
                      <a:pt x="144617" y="49212"/>
                    </a:cubicBezTo>
                    <a:lnTo>
                      <a:pt x="134827" y="58248"/>
                    </a:lnTo>
                    <a:lnTo>
                      <a:pt x="102413" y="34756"/>
                    </a:lnTo>
                    <a:lnTo>
                      <a:pt x="102413" y="16371"/>
                    </a:lnTo>
                    <a:cubicBezTo>
                      <a:pt x="102413" y="7334"/>
                      <a:pt x="95095" y="0"/>
                      <a:pt x="86042" y="0"/>
                    </a:cubicBezTo>
                    <a:cubicBezTo>
                      <a:pt x="76988" y="0"/>
                      <a:pt x="69670" y="7334"/>
                      <a:pt x="69670" y="16371"/>
                    </a:cubicBezTo>
                    <a:lnTo>
                      <a:pt x="69670" y="34756"/>
                    </a:lnTo>
                    <a:lnTo>
                      <a:pt x="37256" y="58248"/>
                    </a:lnTo>
                    <a:lnTo>
                      <a:pt x="27466" y="49212"/>
                    </a:lnTo>
                    <a:cubicBezTo>
                      <a:pt x="20836" y="43072"/>
                      <a:pt x="10473" y="43482"/>
                      <a:pt x="4333" y="50145"/>
                    </a:cubicBezTo>
                    <a:cubicBezTo>
                      <a:pt x="-1789" y="56791"/>
                      <a:pt x="-1380" y="67154"/>
                      <a:pt x="5283" y="73277"/>
                    </a:cubicBezTo>
                    <a:lnTo>
                      <a:pt x="19657" y="86538"/>
                    </a:lnTo>
                    <a:lnTo>
                      <a:pt x="19657" y="144721"/>
                    </a:lnTo>
                    <a:lnTo>
                      <a:pt x="5283" y="157981"/>
                    </a:lnTo>
                    <a:close/>
                    <a:moveTo>
                      <a:pt x="52399" y="87733"/>
                    </a:moveTo>
                    <a:lnTo>
                      <a:pt x="86058" y="63340"/>
                    </a:lnTo>
                    <a:lnTo>
                      <a:pt x="119717" y="87733"/>
                    </a:lnTo>
                    <a:lnTo>
                      <a:pt x="119717" y="143542"/>
                    </a:lnTo>
                    <a:lnTo>
                      <a:pt x="86058" y="167935"/>
                    </a:lnTo>
                    <a:lnTo>
                      <a:pt x="52399" y="143542"/>
                    </a:lnTo>
                    <a:lnTo>
                      <a:pt x="52399" y="8773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60" name="Google Shape;2860;p57"/>
              <p:cNvSpPr/>
              <p:nvPr/>
            </p:nvSpPr>
            <p:spPr>
              <a:xfrm>
                <a:off x="6505556" y="-747860"/>
                <a:ext cx="361146" cy="386669"/>
              </a:xfrm>
              <a:custGeom>
                <a:rect b="b" l="l" r="r" t="t"/>
                <a:pathLst>
                  <a:path extrusionOk="0" h="386669" w="361146">
                    <a:moveTo>
                      <a:pt x="180557" y="361163"/>
                    </a:moveTo>
                    <a:cubicBezTo>
                      <a:pt x="196224" y="361163"/>
                      <a:pt x="211891" y="359084"/>
                      <a:pt x="227198" y="354991"/>
                    </a:cubicBezTo>
                    <a:cubicBezTo>
                      <a:pt x="230816" y="356022"/>
                      <a:pt x="336884" y="386669"/>
                      <a:pt x="340650" y="386669"/>
                    </a:cubicBezTo>
                    <a:cubicBezTo>
                      <a:pt x="340748" y="386669"/>
                      <a:pt x="340846" y="386669"/>
                      <a:pt x="340977" y="386669"/>
                    </a:cubicBezTo>
                    <a:cubicBezTo>
                      <a:pt x="350030" y="386669"/>
                      <a:pt x="357348" y="379335"/>
                      <a:pt x="357348" y="370298"/>
                    </a:cubicBezTo>
                    <a:cubicBezTo>
                      <a:pt x="357348" y="370298"/>
                      <a:pt x="341714" y="262904"/>
                      <a:pt x="341632" y="262281"/>
                    </a:cubicBezTo>
                    <a:cubicBezTo>
                      <a:pt x="354418" y="237086"/>
                      <a:pt x="361146" y="208961"/>
                      <a:pt x="361146" y="180590"/>
                    </a:cubicBezTo>
                    <a:cubicBezTo>
                      <a:pt x="361146" y="81004"/>
                      <a:pt x="280142" y="0"/>
                      <a:pt x="180573" y="0"/>
                    </a:cubicBezTo>
                    <a:cubicBezTo>
                      <a:pt x="81004" y="0"/>
                      <a:pt x="0" y="81004"/>
                      <a:pt x="0" y="180590"/>
                    </a:cubicBezTo>
                    <a:cubicBezTo>
                      <a:pt x="-16" y="280142"/>
                      <a:pt x="80988" y="361163"/>
                      <a:pt x="180557" y="361163"/>
                    </a:cubicBezTo>
                    <a:close/>
                    <a:moveTo>
                      <a:pt x="180557" y="32742"/>
                    </a:moveTo>
                    <a:cubicBezTo>
                      <a:pt x="262068" y="32742"/>
                      <a:pt x="328388" y="99062"/>
                      <a:pt x="328388" y="180590"/>
                    </a:cubicBezTo>
                    <a:cubicBezTo>
                      <a:pt x="328388" y="205375"/>
                      <a:pt x="322118" y="229916"/>
                      <a:pt x="310249" y="251558"/>
                    </a:cubicBezTo>
                    <a:cubicBezTo>
                      <a:pt x="308300" y="255127"/>
                      <a:pt x="307809" y="259138"/>
                      <a:pt x="308612" y="262871"/>
                    </a:cubicBezTo>
                    <a:lnTo>
                      <a:pt x="320841" y="347624"/>
                    </a:lnTo>
                    <a:lnTo>
                      <a:pt x="233943" y="322854"/>
                    </a:lnTo>
                    <a:cubicBezTo>
                      <a:pt x="230505" y="321381"/>
                      <a:pt x="226592" y="321070"/>
                      <a:pt x="222794" y="322200"/>
                    </a:cubicBezTo>
                    <a:cubicBezTo>
                      <a:pt x="208944" y="326325"/>
                      <a:pt x="194751" y="328404"/>
                      <a:pt x="180557" y="328404"/>
                    </a:cubicBezTo>
                    <a:cubicBezTo>
                      <a:pt x="99045" y="328404"/>
                      <a:pt x="32726" y="262085"/>
                      <a:pt x="32726" y="180573"/>
                    </a:cubicBezTo>
                    <a:cubicBezTo>
                      <a:pt x="32726" y="99062"/>
                      <a:pt x="99045" y="32742"/>
                      <a:pt x="180557" y="3274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2861" name="Google Shape;2861;p57"/>
          <p:cNvGrpSpPr/>
          <p:nvPr/>
        </p:nvGrpSpPr>
        <p:grpSpPr>
          <a:xfrm>
            <a:off x="5666741" y="2656267"/>
            <a:ext cx="5458458" cy="1356083"/>
            <a:chOff x="5666741" y="2656267"/>
            <a:chExt cx="5458458" cy="1356083"/>
          </a:xfrm>
        </p:grpSpPr>
        <p:sp>
          <p:nvSpPr>
            <p:cNvPr id="2862" name="Google Shape;2862;p57"/>
            <p:cNvSpPr/>
            <p:nvPr/>
          </p:nvSpPr>
          <p:spPr>
            <a:xfrm>
              <a:off x="5666741" y="2656267"/>
              <a:ext cx="5458458" cy="135608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2863" name="Google Shape;2863;p57"/>
            <p:cNvCxnSpPr/>
            <p:nvPr/>
          </p:nvCxnSpPr>
          <p:spPr>
            <a:xfrm>
              <a:off x="7021107" y="2870758"/>
              <a:ext cx="0" cy="927100"/>
            </a:xfrm>
            <a:prstGeom prst="straightConnector1">
              <a:avLst/>
            </a:prstGeom>
            <a:noFill/>
            <a:ln cap="flat" cmpd="sng" w="12700">
              <a:solidFill>
                <a:schemeClr val="lt1"/>
              </a:solidFill>
              <a:prstDash val="solid"/>
              <a:miter lim="800000"/>
              <a:headEnd len="sm" w="sm" type="none"/>
              <a:tailEnd len="sm" w="sm" type="none"/>
            </a:ln>
          </p:spPr>
        </p:cxnSp>
        <p:sp>
          <p:nvSpPr>
            <p:cNvPr id="2864" name="Google Shape;2864;p57"/>
            <p:cNvSpPr/>
            <p:nvPr/>
          </p:nvSpPr>
          <p:spPr>
            <a:xfrm>
              <a:off x="5920152" y="2931104"/>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865" name="Google Shape;2865;p57"/>
            <p:cNvSpPr txBox="1"/>
            <p:nvPr/>
          </p:nvSpPr>
          <p:spPr>
            <a:xfrm>
              <a:off x="7230980" y="3370349"/>
              <a:ext cx="3282079" cy="2769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2000" u="none" cap="none" strike="noStrike">
                  <a:solidFill>
                    <a:schemeClr val="lt1"/>
                  </a:solidFill>
                  <a:latin typeface="Calibri"/>
                  <a:ea typeface="Calibri"/>
                  <a:cs typeface="Calibri"/>
                  <a:sym typeface="Calibri"/>
                </a:rPr>
                <a:t>identificada por 2 parâmetros</a:t>
              </a:r>
              <a:endParaRPr baseline="30000" i="0" sz="2000" u="none" cap="none" strike="noStrike">
                <a:solidFill>
                  <a:schemeClr val="lt1"/>
                </a:solidFill>
                <a:latin typeface="Calibri"/>
                <a:ea typeface="Calibri"/>
                <a:cs typeface="Calibri"/>
                <a:sym typeface="Calibri"/>
              </a:endParaRPr>
            </a:p>
          </p:txBody>
        </p:sp>
        <p:sp>
          <p:nvSpPr>
            <p:cNvPr id="2866" name="Google Shape;2866;p57"/>
            <p:cNvSpPr txBox="1"/>
            <p:nvPr/>
          </p:nvSpPr>
          <p:spPr>
            <a:xfrm>
              <a:off x="7230981" y="3074118"/>
              <a:ext cx="3689416" cy="2769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2000"/>
                <a:buFont typeface="Lustria"/>
                <a:buNone/>
              </a:pPr>
              <a:r>
                <a:rPr b="1" i="0" lang="pt-BR" sz="2000" u="none" cap="none" strike="noStrike">
                  <a:solidFill>
                    <a:srgbClr val="FFFFFF"/>
                  </a:solidFill>
                  <a:latin typeface="Lustria"/>
                  <a:ea typeface="Lustria"/>
                  <a:cs typeface="Lustria"/>
                  <a:sym typeface="Lustria"/>
                </a:rPr>
                <a:t>Deficiência de GPI/GPI-AP </a:t>
              </a:r>
              <a:endParaRPr b="1" i="0" sz="2000" u="none" cap="none" strike="noStrike">
                <a:solidFill>
                  <a:srgbClr val="FFFFFF"/>
                </a:solidFill>
                <a:latin typeface="Lustria"/>
                <a:ea typeface="Lustria"/>
                <a:cs typeface="Lustria"/>
                <a:sym typeface="Lustria"/>
              </a:endParaRPr>
            </a:p>
          </p:txBody>
        </p:sp>
        <p:grpSp>
          <p:nvGrpSpPr>
            <p:cNvPr id="2867" name="Google Shape;2867;p57"/>
            <p:cNvGrpSpPr/>
            <p:nvPr/>
          </p:nvGrpSpPr>
          <p:grpSpPr>
            <a:xfrm>
              <a:off x="6048181" y="3048217"/>
              <a:ext cx="509035" cy="607259"/>
              <a:chOff x="3243913" y="-1181447"/>
              <a:chExt cx="1151223" cy="1373363"/>
            </a:xfrm>
          </p:grpSpPr>
          <p:sp>
            <p:nvSpPr>
              <p:cNvPr id="2868" name="Google Shape;2868;p57"/>
              <p:cNvSpPr/>
              <p:nvPr/>
            </p:nvSpPr>
            <p:spPr>
              <a:xfrm>
                <a:off x="3243913" y="-611660"/>
                <a:ext cx="649728" cy="803576"/>
              </a:xfrm>
              <a:custGeom>
                <a:rect b="b" l="l" r="r" t="t"/>
                <a:pathLst>
                  <a:path extrusionOk="0" h="803576" w="649728">
                    <a:moveTo>
                      <a:pt x="490312" y="803577"/>
                    </a:moveTo>
                    <a:lnTo>
                      <a:pt x="159401" y="803577"/>
                    </a:lnTo>
                    <a:cubicBezTo>
                      <a:pt x="39738" y="803577"/>
                      <a:pt x="-36984" y="676643"/>
                      <a:pt x="18265" y="570746"/>
                    </a:cubicBezTo>
                    <a:lnTo>
                      <a:pt x="225711" y="173146"/>
                    </a:lnTo>
                    <a:lnTo>
                      <a:pt x="225711" y="20197"/>
                    </a:lnTo>
                    <a:cubicBezTo>
                      <a:pt x="225711" y="9040"/>
                      <a:pt x="234751" y="0"/>
                      <a:pt x="245907" y="0"/>
                    </a:cubicBezTo>
                    <a:lnTo>
                      <a:pt x="403806" y="0"/>
                    </a:lnTo>
                    <a:cubicBezTo>
                      <a:pt x="414963" y="0"/>
                      <a:pt x="424003" y="9040"/>
                      <a:pt x="424003" y="20197"/>
                    </a:cubicBezTo>
                    <a:lnTo>
                      <a:pt x="424003" y="173146"/>
                    </a:lnTo>
                    <a:lnTo>
                      <a:pt x="631448" y="570746"/>
                    </a:lnTo>
                    <a:cubicBezTo>
                      <a:pt x="686800" y="676839"/>
                      <a:pt x="609754" y="803577"/>
                      <a:pt x="490312" y="803577"/>
                    </a:cubicBezTo>
                    <a:close/>
                    <a:moveTo>
                      <a:pt x="266104" y="40393"/>
                    </a:moveTo>
                    <a:cubicBezTo>
                      <a:pt x="265307" y="186387"/>
                      <a:pt x="267889" y="179625"/>
                      <a:pt x="263812" y="187440"/>
                    </a:cubicBezTo>
                    <a:lnTo>
                      <a:pt x="54075" y="589431"/>
                    </a:lnTo>
                    <a:cubicBezTo>
                      <a:pt x="12783" y="668583"/>
                      <a:pt x="70254" y="763184"/>
                      <a:pt x="159401" y="763184"/>
                    </a:cubicBezTo>
                    <a:lnTo>
                      <a:pt x="490312" y="763184"/>
                    </a:lnTo>
                    <a:cubicBezTo>
                      <a:pt x="579616" y="763184"/>
                      <a:pt x="636863" y="668451"/>
                      <a:pt x="595636" y="589434"/>
                    </a:cubicBezTo>
                    <a:cubicBezTo>
                      <a:pt x="374718" y="164238"/>
                      <a:pt x="383610" y="187488"/>
                      <a:pt x="383610" y="178098"/>
                    </a:cubicBezTo>
                    <a:lnTo>
                      <a:pt x="383610" y="40393"/>
                    </a:lnTo>
                    <a:lnTo>
                      <a:pt x="266104" y="403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69" name="Google Shape;2869;p57"/>
              <p:cNvSpPr/>
              <p:nvPr/>
            </p:nvSpPr>
            <p:spPr>
              <a:xfrm>
                <a:off x="3403831" y="-716927"/>
                <a:ext cx="329876" cy="145660"/>
              </a:xfrm>
              <a:custGeom>
                <a:rect b="b" l="l" r="r" t="t"/>
                <a:pathLst>
                  <a:path extrusionOk="0" h="145660" w="329876">
                    <a:moveTo>
                      <a:pt x="257045" y="145660"/>
                    </a:moveTo>
                    <a:lnTo>
                      <a:pt x="72829" y="145660"/>
                    </a:lnTo>
                    <a:cubicBezTo>
                      <a:pt x="32670" y="145660"/>
                      <a:pt x="0" y="112990"/>
                      <a:pt x="0" y="72831"/>
                    </a:cubicBezTo>
                    <a:cubicBezTo>
                      <a:pt x="0" y="32673"/>
                      <a:pt x="32670" y="0"/>
                      <a:pt x="72829" y="0"/>
                    </a:cubicBezTo>
                    <a:lnTo>
                      <a:pt x="257045" y="0"/>
                    </a:lnTo>
                    <a:cubicBezTo>
                      <a:pt x="297204" y="0"/>
                      <a:pt x="329877" y="32673"/>
                      <a:pt x="329877" y="72831"/>
                    </a:cubicBezTo>
                    <a:cubicBezTo>
                      <a:pt x="329877" y="112990"/>
                      <a:pt x="297204" y="145660"/>
                      <a:pt x="257045" y="145660"/>
                    </a:cubicBezTo>
                    <a:close/>
                    <a:moveTo>
                      <a:pt x="72829" y="40393"/>
                    </a:moveTo>
                    <a:cubicBezTo>
                      <a:pt x="54943" y="40393"/>
                      <a:pt x="40393" y="54943"/>
                      <a:pt x="40393" y="72831"/>
                    </a:cubicBezTo>
                    <a:cubicBezTo>
                      <a:pt x="40393" y="90717"/>
                      <a:pt x="54943" y="105267"/>
                      <a:pt x="72829" y="105267"/>
                    </a:cubicBezTo>
                    <a:lnTo>
                      <a:pt x="257045" y="105267"/>
                    </a:lnTo>
                    <a:cubicBezTo>
                      <a:pt x="274934" y="105267"/>
                      <a:pt x="289484" y="90717"/>
                      <a:pt x="289484" y="72831"/>
                    </a:cubicBezTo>
                    <a:cubicBezTo>
                      <a:pt x="289484" y="54943"/>
                      <a:pt x="274934" y="40393"/>
                      <a:pt x="257045" y="40393"/>
                    </a:cubicBezTo>
                    <a:lnTo>
                      <a:pt x="72829" y="403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70" name="Google Shape;2870;p57"/>
              <p:cNvSpPr/>
              <p:nvPr/>
            </p:nvSpPr>
            <p:spPr>
              <a:xfrm>
                <a:off x="3352113" y="-216710"/>
                <a:ext cx="433313" cy="313885"/>
              </a:xfrm>
              <a:custGeom>
                <a:rect b="b" l="l" r="r" t="t"/>
                <a:pathLst>
                  <a:path extrusionOk="0" h="313885" w="433313">
                    <a:moveTo>
                      <a:pt x="349763" y="313885"/>
                    </a:moveTo>
                    <a:lnTo>
                      <a:pt x="83554" y="313885"/>
                    </a:lnTo>
                    <a:cubicBezTo>
                      <a:pt x="20700" y="313885"/>
                      <a:pt x="-19505" y="247105"/>
                      <a:pt x="9713" y="191591"/>
                    </a:cubicBezTo>
                    <a:lnTo>
                      <a:pt x="93876" y="31629"/>
                    </a:lnTo>
                    <a:cubicBezTo>
                      <a:pt x="98152" y="23510"/>
                      <a:pt x="107367" y="19288"/>
                      <a:pt x="116302" y="21359"/>
                    </a:cubicBezTo>
                    <a:cubicBezTo>
                      <a:pt x="130334" y="24604"/>
                      <a:pt x="145495" y="26117"/>
                      <a:pt x="164020" y="26117"/>
                    </a:cubicBezTo>
                    <a:cubicBezTo>
                      <a:pt x="234457" y="26117"/>
                      <a:pt x="238623" y="2517"/>
                      <a:pt x="309890" y="12"/>
                    </a:cubicBezTo>
                    <a:cubicBezTo>
                      <a:pt x="317712" y="-257"/>
                      <a:pt x="324867" y="3928"/>
                      <a:pt x="328473" y="10792"/>
                    </a:cubicBezTo>
                    <a:lnTo>
                      <a:pt x="423607" y="191597"/>
                    </a:lnTo>
                    <a:cubicBezTo>
                      <a:pt x="452822" y="247126"/>
                      <a:pt x="412582" y="313885"/>
                      <a:pt x="349763" y="313885"/>
                    </a:cubicBezTo>
                    <a:close/>
                    <a:moveTo>
                      <a:pt x="122660" y="63666"/>
                    </a:moveTo>
                    <a:lnTo>
                      <a:pt x="45458" y="210398"/>
                    </a:lnTo>
                    <a:cubicBezTo>
                      <a:pt x="30356" y="239099"/>
                      <a:pt x="51186" y="273492"/>
                      <a:pt x="83551" y="273492"/>
                    </a:cubicBezTo>
                    <a:lnTo>
                      <a:pt x="349760" y="273492"/>
                    </a:lnTo>
                    <a:cubicBezTo>
                      <a:pt x="382182" y="273492"/>
                      <a:pt x="402928" y="239042"/>
                      <a:pt x="387854" y="210398"/>
                    </a:cubicBezTo>
                    <a:lnTo>
                      <a:pt x="298792" y="41132"/>
                    </a:lnTo>
                    <a:cubicBezTo>
                      <a:pt x="247100" y="45681"/>
                      <a:pt x="237282" y="66507"/>
                      <a:pt x="164014" y="66507"/>
                    </a:cubicBezTo>
                    <a:cubicBezTo>
                      <a:pt x="148746" y="66507"/>
                      <a:pt x="135273" y="65592"/>
                      <a:pt x="122660" y="6366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71" name="Google Shape;2871;p57"/>
              <p:cNvSpPr/>
              <p:nvPr/>
            </p:nvSpPr>
            <p:spPr>
              <a:xfrm>
                <a:off x="3546885" y="-1181447"/>
                <a:ext cx="848251" cy="1373363"/>
              </a:xfrm>
              <a:custGeom>
                <a:rect b="b" l="l" r="r" t="t"/>
                <a:pathLst>
                  <a:path extrusionOk="0" h="1373363" w="848251">
                    <a:moveTo>
                      <a:pt x="724649" y="1373364"/>
                    </a:moveTo>
                    <a:lnTo>
                      <a:pt x="123603" y="1373364"/>
                    </a:lnTo>
                    <a:cubicBezTo>
                      <a:pt x="112446" y="1373364"/>
                      <a:pt x="103406" y="1364324"/>
                      <a:pt x="103406" y="1353167"/>
                    </a:cubicBezTo>
                    <a:cubicBezTo>
                      <a:pt x="103406" y="1342010"/>
                      <a:pt x="112446" y="1332971"/>
                      <a:pt x="123603" y="1332971"/>
                    </a:cubicBezTo>
                    <a:lnTo>
                      <a:pt x="724649" y="1332971"/>
                    </a:lnTo>
                    <a:cubicBezTo>
                      <a:pt x="770530" y="1332971"/>
                      <a:pt x="807858" y="1295642"/>
                      <a:pt x="807858" y="1249761"/>
                    </a:cubicBezTo>
                    <a:lnTo>
                      <a:pt x="807858" y="123603"/>
                    </a:lnTo>
                    <a:cubicBezTo>
                      <a:pt x="807858" y="77722"/>
                      <a:pt x="770530" y="40393"/>
                      <a:pt x="724649" y="40393"/>
                    </a:cubicBezTo>
                    <a:lnTo>
                      <a:pt x="123603" y="40393"/>
                    </a:lnTo>
                    <a:cubicBezTo>
                      <a:pt x="77722" y="40393"/>
                      <a:pt x="40393" y="77722"/>
                      <a:pt x="40393" y="123603"/>
                    </a:cubicBezTo>
                    <a:lnTo>
                      <a:pt x="40393" y="484717"/>
                    </a:lnTo>
                    <a:cubicBezTo>
                      <a:pt x="40393" y="495873"/>
                      <a:pt x="31353" y="504913"/>
                      <a:pt x="20197" y="504913"/>
                    </a:cubicBezTo>
                    <a:cubicBezTo>
                      <a:pt x="9040" y="504913"/>
                      <a:pt x="0" y="495873"/>
                      <a:pt x="0" y="484717"/>
                    </a:cubicBezTo>
                    <a:lnTo>
                      <a:pt x="0" y="123603"/>
                    </a:lnTo>
                    <a:cubicBezTo>
                      <a:pt x="0" y="55446"/>
                      <a:pt x="55449" y="0"/>
                      <a:pt x="123603" y="0"/>
                    </a:cubicBezTo>
                    <a:lnTo>
                      <a:pt x="724649" y="0"/>
                    </a:lnTo>
                    <a:cubicBezTo>
                      <a:pt x="792805" y="0"/>
                      <a:pt x="848251" y="55449"/>
                      <a:pt x="848251" y="123603"/>
                    </a:cubicBezTo>
                    <a:lnTo>
                      <a:pt x="848251" y="1249761"/>
                    </a:lnTo>
                    <a:cubicBezTo>
                      <a:pt x="848251" y="1317915"/>
                      <a:pt x="792803" y="1373364"/>
                      <a:pt x="724649" y="137336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72" name="Google Shape;2872;p57"/>
              <p:cNvSpPr/>
              <p:nvPr/>
            </p:nvSpPr>
            <p:spPr>
              <a:xfrm>
                <a:off x="3748847" y="-918893"/>
                <a:ext cx="121179" cy="161572"/>
              </a:xfrm>
              <a:custGeom>
                <a:rect b="b" l="l" r="r" t="t"/>
                <a:pathLst>
                  <a:path extrusionOk="0" h="161572" w="121179">
                    <a:moveTo>
                      <a:pt x="100983" y="161572"/>
                    </a:moveTo>
                    <a:lnTo>
                      <a:pt x="20197" y="161572"/>
                    </a:lnTo>
                    <a:cubicBezTo>
                      <a:pt x="9040" y="161572"/>
                      <a:pt x="0" y="152532"/>
                      <a:pt x="0" y="141376"/>
                    </a:cubicBezTo>
                    <a:lnTo>
                      <a:pt x="0" y="20197"/>
                    </a:lnTo>
                    <a:cubicBezTo>
                      <a:pt x="0" y="9040"/>
                      <a:pt x="9040" y="0"/>
                      <a:pt x="20197" y="0"/>
                    </a:cubicBezTo>
                    <a:lnTo>
                      <a:pt x="100983" y="0"/>
                    </a:lnTo>
                    <a:cubicBezTo>
                      <a:pt x="112139" y="0"/>
                      <a:pt x="121179" y="9040"/>
                      <a:pt x="121179" y="20197"/>
                    </a:cubicBezTo>
                    <a:lnTo>
                      <a:pt x="121179" y="141376"/>
                    </a:lnTo>
                    <a:cubicBezTo>
                      <a:pt x="121179" y="152532"/>
                      <a:pt x="112139" y="161572"/>
                      <a:pt x="100983" y="161572"/>
                    </a:cubicBezTo>
                    <a:close/>
                    <a:moveTo>
                      <a:pt x="40393" y="121179"/>
                    </a:moveTo>
                    <a:lnTo>
                      <a:pt x="80786" y="121179"/>
                    </a:lnTo>
                    <a:lnTo>
                      <a:pt x="80786" y="40393"/>
                    </a:lnTo>
                    <a:lnTo>
                      <a:pt x="40393" y="40393"/>
                    </a:lnTo>
                    <a:lnTo>
                      <a:pt x="40393" y="12117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73" name="Google Shape;2873;p57"/>
              <p:cNvSpPr/>
              <p:nvPr/>
            </p:nvSpPr>
            <p:spPr>
              <a:xfrm>
                <a:off x="3910420" y="-1040072"/>
                <a:ext cx="121179" cy="282751"/>
              </a:xfrm>
              <a:custGeom>
                <a:rect b="b" l="l" r="r" t="t"/>
                <a:pathLst>
                  <a:path extrusionOk="0" h="282751" w="121179">
                    <a:moveTo>
                      <a:pt x="100983" y="282751"/>
                    </a:moveTo>
                    <a:lnTo>
                      <a:pt x="20197" y="282751"/>
                    </a:lnTo>
                    <a:cubicBezTo>
                      <a:pt x="9040" y="282751"/>
                      <a:pt x="0" y="273711"/>
                      <a:pt x="0" y="262555"/>
                    </a:cubicBezTo>
                    <a:lnTo>
                      <a:pt x="0" y="20197"/>
                    </a:lnTo>
                    <a:cubicBezTo>
                      <a:pt x="0" y="9040"/>
                      <a:pt x="9040" y="0"/>
                      <a:pt x="20197" y="0"/>
                    </a:cubicBezTo>
                    <a:lnTo>
                      <a:pt x="100983" y="0"/>
                    </a:lnTo>
                    <a:cubicBezTo>
                      <a:pt x="112139" y="0"/>
                      <a:pt x="121179" y="9040"/>
                      <a:pt x="121179" y="20197"/>
                    </a:cubicBezTo>
                    <a:lnTo>
                      <a:pt x="121179" y="262555"/>
                    </a:lnTo>
                    <a:cubicBezTo>
                      <a:pt x="121179" y="273711"/>
                      <a:pt x="112139" y="282751"/>
                      <a:pt x="100983" y="282751"/>
                    </a:cubicBezTo>
                    <a:close/>
                    <a:moveTo>
                      <a:pt x="40393" y="242358"/>
                    </a:moveTo>
                    <a:lnTo>
                      <a:pt x="80786" y="242358"/>
                    </a:lnTo>
                    <a:lnTo>
                      <a:pt x="80786" y="40393"/>
                    </a:lnTo>
                    <a:lnTo>
                      <a:pt x="40393" y="40393"/>
                    </a:lnTo>
                    <a:lnTo>
                      <a:pt x="40393" y="24235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74" name="Google Shape;2874;p57"/>
              <p:cNvSpPr/>
              <p:nvPr/>
            </p:nvSpPr>
            <p:spPr>
              <a:xfrm>
                <a:off x="4071992" y="-979482"/>
                <a:ext cx="121179" cy="222161"/>
              </a:xfrm>
              <a:custGeom>
                <a:rect b="b" l="l" r="r" t="t"/>
                <a:pathLst>
                  <a:path extrusionOk="0" h="222161" w="121179">
                    <a:moveTo>
                      <a:pt x="100983" y="222162"/>
                    </a:moveTo>
                    <a:lnTo>
                      <a:pt x="20197" y="222162"/>
                    </a:lnTo>
                    <a:cubicBezTo>
                      <a:pt x="9040" y="222162"/>
                      <a:pt x="0" y="213122"/>
                      <a:pt x="0" y="201965"/>
                    </a:cubicBezTo>
                    <a:lnTo>
                      <a:pt x="0" y="20197"/>
                    </a:lnTo>
                    <a:cubicBezTo>
                      <a:pt x="0" y="9040"/>
                      <a:pt x="9040" y="0"/>
                      <a:pt x="20197" y="0"/>
                    </a:cubicBezTo>
                    <a:lnTo>
                      <a:pt x="100983" y="0"/>
                    </a:lnTo>
                    <a:cubicBezTo>
                      <a:pt x="112139" y="0"/>
                      <a:pt x="121179" y="9040"/>
                      <a:pt x="121179" y="20197"/>
                    </a:cubicBezTo>
                    <a:lnTo>
                      <a:pt x="121179" y="201965"/>
                    </a:lnTo>
                    <a:cubicBezTo>
                      <a:pt x="121179" y="213122"/>
                      <a:pt x="112139" y="222162"/>
                      <a:pt x="100983" y="222162"/>
                    </a:cubicBezTo>
                    <a:close/>
                    <a:moveTo>
                      <a:pt x="40393" y="181769"/>
                    </a:moveTo>
                    <a:lnTo>
                      <a:pt x="80786" y="181769"/>
                    </a:lnTo>
                    <a:lnTo>
                      <a:pt x="80786" y="40393"/>
                    </a:lnTo>
                    <a:lnTo>
                      <a:pt x="40393" y="40393"/>
                    </a:lnTo>
                    <a:lnTo>
                      <a:pt x="40393" y="18176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75" name="Google Shape;2875;p57"/>
              <p:cNvSpPr/>
              <p:nvPr/>
            </p:nvSpPr>
            <p:spPr>
              <a:xfrm>
                <a:off x="3708454" y="-797714"/>
                <a:ext cx="525109" cy="40393"/>
              </a:xfrm>
              <a:custGeom>
                <a:rect b="b" l="l" r="r" t="t"/>
                <a:pathLst>
                  <a:path extrusionOk="0" h="40393" w="525109">
                    <a:moveTo>
                      <a:pt x="504913" y="40393"/>
                    </a:moveTo>
                    <a:lnTo>
                      <a:pt x="20197" y="40393"/>
                    </a:lnTo>
                    <a:cubicBezTo>
                      <a:pt x="9040" y="40393"/>
                      <a:pt x="0" y="31353"/>
                      <a:pt x="0" y="20197"/>
                    </a:cubicBezTo>
                    <a:cubicBezTo>
                      <a:pt x="0" y="9040"/>
                      <a:pt x="9040" y="0"/>
                      <a:pt x="20197" y="0"/>
                    </a:cubicBezTo>
                    <a:lnTo>
                      <a:pt x="504913" y="0"/>
                    </a:lnTo>
                    <a:cubicBezTo>
                      <a:pt x="516070" y="0"/>
                      <a:pt x="525110" y="9040"/>
                      <a:pt x="525110" y="20197"/>
                    </a:cubicBezTo>
                    <a:cubicBezTo>
                      <a:pt x="525110" y="31353"/>
                      <a:pt x="516070" y="40393"/>
                      <a:pt x="504913" y="403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76" name="Google Shape;2876;p57"/>
              <p:cNvSpPr/>
              <p:nvPr/>
            </p:nvSpPr>
            <p:spPr>
              <a:xfrm>
                <a:off x="3789240" y="-656338"/>
                <a:ext cx="444323" cy="40393"/>
              </a:xfrm>
              <a:custGeom>
                <a:rect b="b" l="l" r="r" t="t"/>
                <a:pathLst>
                  <a:path extrusionOk="0" h="40393" w="444323">
                    <a:moveTo>
                      <a:pt x="424127" y="40393"/>
                    </a:moveTo>
                    <a:lnTo>
                      <a:pt x="20197" y="40393"/>
                    </a:lnTo>
                    <a:cubicBezTo>
                      <a:pt x="9040" y="40393"/>
                      <a:pt x="0" y="31353"/>
                      <a:pt x="0" y="20197"/>
                    </a:cubicBezTo>
                    <a:cubicBezTo>
                      <a:pt x="0" y="9040"/>
                      <a:pt x="9040" y="0"/>
                      <a:pt x="20197" y="0"/>
                    </a:cubicBezTo>
                    <a:lnTo>
                      <a:pt x="424127" y="0"/>
                    </a:lnTo>
                    <a:cubicBezTo>
                      <a:pt x="435284" y="0"/>
                      <a:pt x="444324" y="9040"/>
                      <a:pt x="444324" y="20197"/>
                    </a:cubicBezTo>
                    <a:cubicBezTo>
                      <a:pt x="444324" y="31353"/>
                      <a:pt x="435284" y="40393"/>
                      <a:pt x="424127" y="403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77" name="Google Shape;2877;p57"/>
              <p:cNvSpPr/>
              <p:nvPr/>
            </p:nvSpPr>
            <p:spPr>
              <a:xfrm>
                <a:off x="3789240" y="-555355"/>
                <a:ext cx="444323" cy="40393"/>
              </a:xfrm>
              <a:custGeom>
                <a:rect b="b" l="l" r="r" t="t"/>
                <a:pathLst>
                  <a:path extrusionOk="0" h="40393" w="444323">
                    <a:moveTo>
                      <a:pt x="424127" y="40393"/>
                    </a:moveTo>
                    <a:lnTo>
                      <a:pt x="20197" y="40393"/>
                    </a:lnTo>
                    <a:cubicBezTo>
                      <a:pt x="9040" y="40393"/>
                      <a:pt x="0" y="31353"/>
                      <a:pt x="0" y="20197"/>
                    </a:cubicBezTo>
                    <a:cubicBezTo>
                      <a:pt x="0" y="9040"/>
                      <a:pt x="9040" y="0"/>
                      <a:pt x="20197" y="0"/>
                    </a:cubicBezTo>
                    <a:lnTo>
                      <a:pt x="424127" y="0"/>
                    </a:lnTo>
                    <a:cubicBezTo>
                      <a:pt x="435284" y="0"/>
                      <a:pt x="444324" y="9040"/>
                      <a:pt x="444324" y="20197"/>
                    </a:cubicBezTo>
                    <a:cubicBezTo>
                      <a:pt x="444324" y="31353"/>
                      <a:pt x="435284" y="40393"/>
                      <a:pt x="424127" y="403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78" name="Google Shape;2878;p57"/>
              <p:cNvSpPr/>
              <p:nvPr/>
            </p:nvSpPr>
            <p:spPr>
              <a:xfrm>
                <a:off x="3890223" y="-454373"/>
                <a:ext cx="343340" cy="40393"/>
              </a:xfrm>
              <a:custGeom>
                <a:rect b="b" l="l" r="r" t="t"/>
                <a:pathLst>
                  <a:path extrusionOk="0" h="40393" w="343340">
                    <a:moveTo>
                      <a:pt x="323144" y="40393"/>
                    </a:moveTo>
                    <a:lnTo>
                      <a:pt x="20197" y="40393"/>
                    </a:lnTo>
                    <a:cubicBezTo>
                      <a:pt x="9040" y="40393"/>
                      <a:pt x="0" y="31353"/>
                      <a:pt x="0" y="20197"/>
                    </a:cubicBezTo>
                    <a:cubicBezTo>
                      <a:pt x="0" y="9040"/>
                      <a:pt x="9040" y="0"/>
                      <a:pt x="20197" y="0"/>
                    </a:cubicBezTo>
                    <a:lnTo>
                      <a:pt x="323144" y="0"/>
                    </a:lnTo>
                    <a:cubicBezTo>
                      <a:pt x="334301" y="0"/>
                      <a:pt x="343341" y="9040"/>
                      <a:pt x="343341" y="20197"/>
                    </a:cubicBezTo>
                    <a:cubicBezTo>
                      <a:pt x="343341" y="31353"/>
                      <a:pt x="334301" y="40393"/>
                      <a:pt x="323144" y="403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79" name="Google Shape;2879;p57"/>
              <p:cNvSpPr/>
              <p:nvPr/>
            </p:nvSpPr>
            <p:spPr>
              <a:xfrm>
                <a:off x="3486293" y="-70639"/>
                <a:ext cx="40393" cy="40393"/>
              </a:xfrm>
              <a:custGeom>
                <a:rect b="b" l="l" r="r" t="t"/>
                <a:pathLst>
                  <a:path extrusionOk="0" h="40393" w="40393">
                    <a:moveTo>
                      <a:pt x="40393" y="20197"/>
                    </a:moveTo>
                    <a:cubicBezTo>
                      <a:pt x="40393" y="31351"/>
                      <a:pt x="31351" y="40393"/>
                      <a:pt x="20197" y="40393"/>
                    </a:cubicBezTo>
                    <a:cubicBezTo>
                      <a:pt x="9042" y="40393"/>
                      <a:pt x="0" y="31351"/>
                      <a:pt x="0" y="20197"/>
                    </a:cubicBezTo>
                    <a:cubicBezTo>
                      <a:pt x="0" y="9042"/>
                      <a:pt x="9042" y="0"/>
                      <a:pt x="20197" y="0"/>
                    </a:cubicBezTo>
                    <a:cubicBezTo>
                      <a:pt x="31351" y="0"/>
                      <a:pt x="40393" y="9042"/>
                      <a:pt x="40393" y="2019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80" name="Google Shape;2880;p57"/>
              <p:cNvSpPr/>
              <p:nvPr/>
            </p:nvSpPr>
            <p:spPr>
              <a:xfrm>
                <a:off x="3587275" y="-30238"/>
                <a:ext cx="40393" cy="40385"/>
              </a:xfrm>
              <a:custGeom>
                <a:rect b="b" l="l" r="r" t="t"/>
                <a:pathLst>
                  <a:path extrusionOk="0" h="40385" w="40393">
                    <a:moveTo>
                      <a:pt x="20197" y="40385"/>
                    </a:moveTo>
                    <a:cubicBezTo>
                      <a:pt x="8857" y="40385"/>
                      <a:pt x="0" y="31159"/>
                      <a:pt x="0" y="20189"/>
                    </a:cubicBezTo>
                    <a:cubicBezTo>
                      <a:pt x="0" y="9024"/>
                      <a:pt x="9070" y="-24"/>
                      <a:pt x="20197" y="0"/>
                    </a:cubicBezTo>
                    <a:cubicBezTo>
                      <a:pt x="31227" y="22"/>
                      <a:pt x="40393" y="8943"/>
                      <a:pt x="40393" y="20189"/>
                    </a:cubicBezTo>
                    <a:cubicBezTo>
                      <a:pt x="40393" y="31307"/>
                      <a:pt x="31337" y="40385"/>
                      <a:pt x="20197" y="4038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81" name="Google Shape;2881;p57"/>
              <p:cNvSpPr/>
              <p:nvPr/>
            </p:nvSpPr>
            <p:spPr>
              <a:xfrm>
                <a:off x="3789240" y="-454373"/>
                <a:ext cx="60589" cy="40393"/>
              </a:xfrm>
              <a:custGeom>
                <a:rect b="b" l="l" r="r" t="t"/>
                <a:pathLst>
                  <a:path extrusionOk="0" h="40393" w="60589">
                    <a:moveTo>
                      <a:pt x="40393" y="40393"/>
                    </a:moveTo>
                    <a:lnTo>
                      <a:pt x="20197" y="40393"/>
                    </a:lnTo>
                    <a:cubicBezTo>
                      <a:pt x="9040" y="40393"/>
                      <a:pt x="0" y="31353"/>
                      <a:pt x="0" y="20197"/>
                    </a:cubicBezTo>
                    <a:cubicBezTo>
                      <a:pt x="0" y="9040"/>
                      <a:pt x="9040" y="0"/>
                      <a:pt x="20197" y="0"/>
                    </a:cubicBezTo>
                    <a:lnTo>
                      <a:pt x="40393" y="0"/>
                    </a:lnTo>
                    <a:cubicBezTo>
                      <a:pt x="51550" y="0"/>
                      <a:pt x="60590" y="9040"/>
                      <a:pt x="60590" y="20197"/>
                    </a:cubicBezTo>
                    <a:cubicBezTo>
                      <a:pt x="60590" y="31353"/>
                      <a:pt x="51550" y="40393"/>
                      <a:pt x="40393" y="403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82" name="Google Shape;2882;p57"/>
              <p:cNvSpPr/>
              <p:nvPr/>
            </p:nvSpPr>
            <p:spPr>
              <a:xfrm>
                <a:off x="3789240" y="-353390"/>
                <a:ext cx="262554" cy="40393"/>
              </a:xfrm>
              <a:custGeom>
                <a:rect b="b" l="l" r="r" t="t"/>
                <a:pathLst>
                  <a:path extrusionOk="0" h="40393" w="262554">
                    <a:moveTo>
                      <a:pt x="242358" y="40393"/>
                    </a:moveTo>
                    <a:lnTo>
                      <a:pt x="20197" y="40393"/>
                    </a:lnTo>
                    <a:cubicBezTo>
                      <a:pt x="9040" y="40393"/>
                      <a:pt x="0" y="31353"/>
                      <a:pt x="0" y="20197"/>
                    </a:cubicBezTo>
                    <a:cubicBezTo>
                      <a:pt x="0" y="9040"/>
                      <a:pt x="9040" y="0"/>
                      <a:pt x="20197" y="0"/>
                    </a:cubicBezTo>
                    <a:lnTo>
                      <a:pt x="242358" y="0"/>
                    </a:lnTo>
                    <a:cubicBezTo>
                      <a:pt x="253515" y="0"/>
                      <a:pt x="262555" y="9040"/>
                      <a:pt x="262555" y="20197"/>
                    </a:cubicBezTo>
                    <a:cubicBezTo>
                      <a:pt x="262555" y="31353"/>
                      <a:pt x="253515" y="40393"/>
                      <a:pt x="242358" y="403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83" name="Google Shape;2883;p57"/>
              <p:cNvSpPr/>
              <p:nvPr/>
            </p:nvSpPr>
            <p:spPr>
              <a:xfrm>
                <a:off x="4092188" y="-353390"/>
                <a:ext cx="141375" cy="40393"/>
              </a:xfrm>
              <a:custGeom>
                <a:rect b="b" l="l" r="r" t="t"/>
                <a:pathLst>
                  <a:path extrusionOk="0" h="40393" w="141375">
                    <a:moveTo>
                      <a:pt x="121179" y="40393"/>
                    </a:moveTo>
                    <a:lnTo>
                      <a:pt x="20197" y="40393"/>
                    </a:lnTo>
                    <a:cubicBezTo>
                      <a:pt x="9040" y="40393"/>
                      <a:pt x="0" y="31353"/>
                      <a:pt x="0" y="20197"/>
                    </a:cubicBezTo>
                    <a:cubicBezTo>
                      <a:pt x="0" y="9040"/>
                      <a:pt x="9040" y="0"/>
                      <a:pt x="20197" y="0"/>
                    </a:cubicBezTo>
                    <a:lnTo>
                      <a:pt x="121179" y="0"/>
                    </a:lnTo>
                    <a:cubicBezTo>
                      <a:pt x="132336" y="0"/>
                      <a:pt x="141376" y="9040"/>
                      <a:pt x="141376" y="20197"/>
                    </a:cubicBezTo>
                    <a:cubicBezTo>
                      <a:pt x="141376" y="31353"/>
                      <a:pt x="132336" y="40393"/>
                      <a:pt x="121179" y="403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2884" name="Google Shape;2884;p57"/>
          <p:cNvGrpSpPr/>
          <p:nvPr/>
        </p:nvGrpSpPr>
        <p:grpSpPr>
          <a:xfrm>
            <a:off x="5666741" y="1132267"/>
            <a:ext cx="6217227" cy="1356083"/>
            <a:chOff x="5666741" y="1132267"/>
            <a:chExt cx="6217227" cy="1356083"/>
          </a:xfrm>
        </p:grpSpPr>
        <p:sp>
          <p:nvSpPr>
            <p:cNvPr id="2885" name="Google Shape;2885;p57"/>
            <p:cNvSpPr/>
            <p:nvPr/>
          </p:nvSpPr>
          <p:spPr>
            <a:xfrm>
              <a:off x="5666741" y="1132267"/>
              <a:ext cx="5458458" cy="135608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2886" name="Google Shape;2886;p57"/>
            <p:cNvCxnSpPr/>
            <p:nvPr/>
          </p:nvCxnSpPr>
          <p:spPr>
            <a:xfrm>
              <a:off x="7021107" y="1346758"/>
              <a:ext cx="0" cy="927100"/>
            </a:xfrm>
            <a:prstGeom prst="straightConnector1">
              <a:avLst/>
            </a:prstGeom>
            <a:noFill/>
            <a:ln cap="flat" cmpd="sng" w="12700">
              <a:solidFill>
                <a:schemeClr val="lt1"/>
              </a:solidFill>
              <a:prstDash val="solid"/>
              <a:miter lim="800000"/>
              <a:headEnd len="sm" w="sm" type="none"/>
              <a:tailEnd len="sm" w="sm" type="none"/>
            </a:ln>
          </p:spPr>
        </p:cxnSp>
        <p:sp>
          <p:nvSpPr>
            <p:cNvPr id="2887" name="Google Shape;2887;p57"/>
            <p:cNvSpPr/>
            <p:nvPr/>
          </p:nvSpPr>
          <p:spPr>
            <a:xfrm>
              <a:off x="5920152" y="1311452"/>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888" name="Google Shape;2888;p57"/>
            <p:cNvSpPr txBox="1"/>
            <p:nvPr/>
          </p:nvSpPr>
          <p:spPr>
            <a:xfrm>
              <a:off x="7230981" y="1799491"/>
              <a:ext cx="4652987" cy="2769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i="0" lang="pt-BR" sz="2000" u="none" cap="none" strike="noStrike">
                  <a:solidFill>
                    <a:schemeClr val="lt1"/>
                  </a:solidFill>
                  <a:latin typeface="Calibri"/>
                  <a:ea typeface="Calibri"/>
                  <a:cs typeface="Calibri"/>
                  <a:sym typeface="Calibri"/>
                </a:rPr>
                <a:t>identificada por 2 parâmetros</a:t>
              </a:r>
              <a:endParaRPr baseline="30000" i="0" sz="2000" u="none" cap="none" strike="noStrike">
                <a:solidFill>
                  <a:schemeClr val="lt1"/>
                </a:solidFill>
                <a:latin typeface="Calibri"/>
                <a:ea typeface="Calibri"/>
                <a:cs typeface="Calibri"/>
                <a:sym typeface="Calibri"/>
              </a:endParaRPr>
            </a:p>
          </p:txBody>
        </p:sp>
        <p:sp>
          <p:nvSpPr>
            <p:cNvPr id="2889" name="Google Shape;2889;p57"/>
            <p:cNvSpPr txBox="1"/>
            <p:nvPr/>
          </p:nvSpPr>
          <p:spPr>
            <a:xfrm>
              <a:off x="7230982" y="1500610"/>
              <a:ext cx="4605420" cy="276999"/>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FFFFFF"/>
                </a:buClr>
                <a:buSzPts val="2000"/>
                <a:buFont typeface="Lustria"/>
                <a:buNone/>
              </a:pPr>
              <a:r>
                <a:rPr b="1" i="0" lang="pt-BR" sz="2000" u="none" cap="none" strike="noStrike">
                  <a:solidFill>
                    <a:srgbClr val="FFFFFF"/>
                  </a:solidFill>
                  <a:latin typeface="Lustria"/>
                  <a:ea typeface="Lustria"/>
                  <a:cs typeface="Lustria"/>
                  <a:sym typeface="Lustria"/>
                </a:rPr>
                <a:t>População celular</a:t>
              </a:r>
              <a:endParaRPr b="1" i="0" sz="2000" u="none" cap="none" strike="noStrike">
                <a:solidFill>
                  <a:srgbClr val="FFFFFF"/>
                </a:solidFill>
                <a:latin typeface="Lustria"/>
                <a:ea typeface="Lustria"/>
                <a:cs typeface="Lustria"/>
                <a:sym typeface="Lustria"/>
              </a:endParaRPr>
            </a:p>
          </p:txBody>
        </p:sp>
        <p:grpSp>
          <p:nvGrpSpPr>
            <p:cNvPr id="2890" name="Google Shape;2890;p57"/>
            <p:cNvGrpSpPr/>
            <p:nvPr/>
          </p:nvGrpSpPr>
          <p:grpSpPr>
            <a:xfrm>
              <a:off x="6003997" y="1389496"/>
              <a:ext cx="711912" cy="711913"/>
              <a:chOff x="8118514" y="-791343"/>
              <a:chExt cx="820340" cy="820341"/>
            </a:xfrm>
          </p:grpSpPr>
          <p:sp>
            <p:nvSpPr>
              <p:cNvPr id="2891" name="Google Shape;2891;p57"/>
              <p:cNvSpPr/>
              <p:nvPr/>
            </p:nvSpPr>
            <p:spPr>
              <a:xfrm>
                <a:off x="8118514" y="-791343"/>
                <a:ext cx="820340" cy="820341"/>
              </a:xfrm>
              <a:custGeom>
                <a:rect b="b" l="l" r="r" t="t"/>
                <a:pathLst>
                  <a:path extrusionOk="0" h="820341" w="820340">
                    <a:moveTo>
                      <a:pt x="410170" y="820341"/>
                    </a:moveTo>
                    <a:cubicBezTo>
                      <a:pt x="636311" y="820341"/>
                      <a:pt x="820341" y="636311"/>
                      <a:pt x="820341" y="410171"/>
                    </a:cubicBezTo>
                    <a:cubicBezTo>
                      <a:pt x="820341" y="184030"/>
                      <a:pt x="636311" y="0"/>
                      <a:pt x="410170" y="0"/>
                    </a:cubicBezTo>
                    <a:cubicBezTo>
                      <a:pt x="184030" y="0"/>
                      <a:pt x="0" y="184030"/>
                      <a:pt x="0" y="410171"/>
                    </a:cubicBezTo>
                    <a:cubicBezTo>
                      <a:pt x="0" y="636311"/>
                      <a:pt x="184030" y="820341"/>
                      <a:pt x="410170" y="820341"/>
                    </a:cubicBezTo>
                    <a:close/>
                    <a:moveTo>
                      <a:pt x="410170" y="27345"/>
                    </a:moveTo>
                    <a:cubicBezTo>
                      <a:pt x="621271" y="27345"/>
                      <a:pt x="792996" y="199069"/>
                      <a:pt x="792996" y="410171"/>
                    </a:cubicBezTo>
                    <a:cubicBezTo>
                      <a:pt x="792996" y="621272"/>
                      <a:pt x="621271" y="792996"/>
                      <a:pt x="410170" y="792996"/>
                    </a:cubicBezTo>
                    <a:cubicBezTo>
                      <a:pt x="199069" y="792996"/>
                      <a:pt x="27345" y="621272"/>
                      <a:pt x="27345" y="410171"/>
                    </a:cubicBezTo>
                    <a:cubicBezTo>
                      <a:pt x="27345" y="199069"/>
                      <a:pt x="199069" y="27345"/>
                      <a:pt x="410170" y="2734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92" name="Google Shape;2892;p57"/>
              <p:cNvSpPr/>
              <p:nvPr/>
            </p:nvSpPr>
            <p:spPr>
              <a:xfrm>
                <a:off x="8679080" y="-654619"/>
                <a:ext cx="82034" cy="82034"/>
              </a:xfrm>
              <a:custGeom>
                <a:rect b="b" l="l" r="r" t="t"/>
                <a:pathLst>
                  <a:path extrusionOk="0" h="82034" w="82034">
                    <a:moveTo>
                      <a:pt x="41017" y="82034"/>
                    </a:moveTo>
                    <a:cubicBezTo>
                      <a:pt x="63576" y="82034"/>
                      <a:pt x="82034" y="63576"/>
                      <a:pt x="82034" y="41017"/>
                    </a:cubicBezTo>
                    <a:cubicBezTo>
                      <a:pt x="82034" y="18458"/>
                      <a:pt x="63576" y="0"/>
                      <a:pt x="41017" y="0"/>
                    </a:cubicBezTo>
                    <a:cubicBezTo>
                      <a:pt x="18458" y="0"/>
                      <a:pt x="0" y="18458"/>
                      <a:pt x="0" y="41017"/>
                    </a:cubicBezTo>
                    <a:cubicBezTo>
                      <a:pt x="0" y="63576"/>
                      <a:pt x="18458" y="82034"/>
                      <a:pt x="41017" y="82034"/>
                    </a:cubicBezTo>
                    <a:close/>
                    <a:moveTo>
                      <a:pt x="41017" y="27345"/>
                    </a:moveTo>
                    <a:cubicBezTo>
                      <a:pt x="48537" y="27345"/>
                      <a:pt x="54689" y="33497"/>
                      <a:pt x="54689" y="41017"/>
                    </a:cubicBezTo>
                    <a:cubicBezTo>
                      <a:pt x="54689" y="48537"/>
                      <a:pt x="48537" y="54689"/>
                      <a:pt x="41017" y="54689"/>
                    </a:cubicBezTo>
                    <a:cubicBezTo>
                      <a:pt x="33497" y="54689"/>
                      <a:pt x="27345" y="48537"/>
                      <a:pt x="27345" y="41017"/>
                    </a:cubicBezTo>
                    <a:cubicBezTo>
                      <a:pt x="27345" y="33497"/>
                      <a:pt x="33497" y="27345"/>
                      <a:pt x="41017" y="2734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93" name="Google Shape;2893;p57"/>
              <p:cNvSpPr/>
              <p:nvPr/>
            </p:nvSpPr>
            <p:spPr>
              <a:xfrm>
                <a:off x="8569702" y="-148742"/>
                <a:ext cx="82034" cy="82034"/>
              </a:xfrm>
              <a:custGeom>
                <a:rect b="b" l="l" r="r" t="t"/>
                <a:pathLst>
                  <a:path extrusionOk="0" h="82034" w="82034">
                    <a:moveTo>
                      <a:pt x="41017" y="0"/>
                    </a:moveTo>
                    <a:cubicBezTo>
                      <a:pt x="18458" y="0"/>
                      <a:pt x="0" y="18458"/>
                      <a:pt x="0" y="41017"/>
                    </a:cubicBezTo>
                    <a:cubicBezTo>
                      <a:pt x="0" y="63576"/>
                      <a:pt x="18458" y="82034"/>
                      <a:pt x="41017" y="82034"/>
                    </a:cubicBezTo>
                    <a:cubicBezTo>
                      <a:pt x="63576" y="82034"/>
                      <a:pt x="82034" y="63576"/>
                      <a:pt x="82034" y="41017"/>
                    </a:cubicBezTo>
                    <a:cubicBezTo>
                      <a:pt x="82034" y="18458"/>
                      <a:pt x="63576" y="0"/>
                      <a:pt x="41017" y="0"/>
                    </a:cubicBezTo>
                    <a:close/>
                    <a:moveTo>
                      <a:pt x="41017" y="54689"/>
                    </a:moveTo>
                    <a:cubicBezTo>
                      <a:pt x="33497" y="54689"/>
                      <a:pt x="27345" y="48537"/>
                      <a:pt x="27345" y="41017"/>
                    </a:cubicBezTo>
                    <a:cubicBezTo>
                      <a:pt x="27345" y="33497"/>
                      <a:pt x="33497" y="27345"/>
                      <a:pt x="41017" y="27345"/>
                    </a:cubicBezTo>
                    <a:cubicBezTo>
                      <a:pt x="48537" y="27345"/>
                      <a:pt x="54689" y="33497"/>
                      <a:pt x="54689" y="41017"/>
                    </a:cubicBezTo>
                    <a:cubicBezTo>
                      <a:pt x="54689" y="48537"/>
                      <a:pt x="48537" y="54689"/>
                      <a:pt x="41017" y="5468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94" name="Google Shape;2894;p57"/>
              <p:cNvSpPr/>
              <p:nvPr/>
            </p:nvSpPr>
            <p:spPr>
              <a:xfrm>
                <a:off x="8634064" y="-699636"/>
                <a:ext cx="35342" cy="35343"/>
              </a:xfrm>
              <a:custGeom>
                <a:rect b="b" l="l" r="r" t="t"/>
                <a:pathLst>
                  <a:path extrusionOk="0" h="35343" w="35342">
                    <a:moveTo>
                      <a:pt x="12066" y="31344"/>
                    </a:moveTo>
                    <a:cubicBezTo>
                      <a:pt x="17398" y="36676"/>
                      <a:pt x="26012" y="36676"/>
                      <a:pt x="31344" y="31344"/>
                    </a:cubicBezTo>
                    <a:cubicBezTo>
                      <a:pt x="36676" y="26012"/>
                      <a:pt x="36676" y="17398"/>
                      <a:pt x="31344" y="12066"/>
                    </a:cubicBezTo>
                    <a:lnTo>
                      <a:pt x="23277" y="3999"/>
                    </a:lnTo>
                    <a:cubicBezTo>
                      <a:pt x="17945" y="-1333"/>
                      <a:pt x="9331" y="-1333"/>
                      <a:pt x="3999" y="3999"/>
                    </a:cubicBezTo>
                    <a:cubicBezTo>
                      <a:pt x="-1333" y="9331"/>
                      <a:pt x="-1333" y="17945"/>
                      <a:pt x="3999" y="23277"/>
                    </a:cubicBezTo>
                    <a:lnTo>
                      <a:pt x="12066" y="3134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95" name="Google Shape;2895;p57"/>
              <p:cNvSpPr/>
              <p:nvPr/>
            </p:nvSpPr>
            <p:spPr>
              <a:xfrm>
                <a:off x="8750635" y="-538268"/>
                <a:ext cx="106223" cy="314464"/>
              </a:xfrm>
              <a:custGeom>
                <a:rect b="b" l="l" r="r" t="t"/>
                <a:pathLst>
                  <a:path extrusionOk="0" h="314464" w="106223">
                    <a:moveTo>
                      <a:pt x="3780" y="55783"/>
                    </a:moveTo>
                    <a:cubicBezTo>
                      <a:pt x="34133" y="120180"/>
                      <a:pt x="34133" y="194147"/>
                      <a:pt x="3780" y="258544"/>
                    </a:cubicBezTo>
                    <a:cubicBezTo>
                      <a:pt x="-1962" y="270713"/>
                      <a:pt x="-1142" y="284795"/>
                      <a:pt x="6104" y="296280"/>
                    </a:cubicBezTo>
                    <a:cubicBezTo>
                      <a:pt x="13351" y="307628"/>
                      <a:pt x="25656" y="314464"/>
                      <a:pt x="39191" y="314464"/>
                    </a:cubicBezTo>
                    <a:cubicBezTo>
                      <a:pt x="52727" y="314464"/>
                      <a:pt x="66263" y="306261"/>
                      <a:pt x="72142" y="293545"/>
                    </a:cubicBezTo>
                    <a:lnTo>
                      <a:pt x="78841" y="279326"/>
                    </a:lnTo>
                    <a:cubicBezTo>
                      <a:pt x="114936" y="202624"/>
                      <a:pt x="115346" y="114711"/>
                      <a:pt x="80072" y="37736"/>
                    </a:cubicBezTo>
                    <a:cubicBezTo>
                      <a:pt x="78431" y="16680"/>
                      <a:pt x="60657" y="0"/>
                      <a:pt x="39191" y="0"/>
                    </a:cubicBezTo>
                    <a:cubicBezTo>
                      <a:pt x="25656" y="0"/>
                      <a:pt x="13351" y="6836"/>
                      <a:pt x="6104" y="18184"/>
                    </a:cubicBezTo>
                    <a:cubicBezTo>
                      <a:pt x="-1142" y="29532"/>
                      <a:pt x="-1962" y="43615"/>
                      <a:pt x="3780" y="55920"/>
                    </a:cubicBezTo>
                    <a:close/>
                    <a:moveTo>
                      <a:pt x="28527" y="44162"/>
                    </a:moveTo>
                    <a:cubicBezTo>
                      <a:pt x="26066" y="38829"/>
                      <a:pt x="28253" y="34454"/>
                      <a:pt x="29211" y="32814"/>
                    </a:cubicBezTo>
                    <a:cubicBezTo>
                      <a:pt x="30304" y="31173"/>
                      <a:pt x="33312" y="27345"/>
                      <a:pt x="39191" y="27345"/>
                    </a:cubicBezTo>
                    <a:cubicBezTo>
                      <a:pt x="46711" y="27345"/>
                      <a:pt x="52864" y="33497"/>
                      <a:pt x="52864" y="41017"/>
                    </a:cubicBezTo>
                    <a:cubicBezTo>
                      <a:pt x="52864" y="43068"/>
                      <a:pt x="53274" y="44982"/>
                      <a:pt x="54231" y="46896"/>
                    </a:cubicBezTo>
                    <a:cubicBezTo>
                      <a:pt x="87181" y="117035"/>
                      <a:pt x="87181" y="197565"/>
                      <a:pt x="54231" y="267705"/>
                    </a:cubicBezTo>
                    <a:lnTo>
                      <a:pt x="47531" y="281924"/>
                    </a:lnTo>
                    <a:cubicBezTo>
                      <a:pt x="46027" y="285069"/>
                      <a:pt x="42746" y="287119"/>
                      <a:pt x="39328" y="287119"/>
                    </a:cubicBezTo>
                    <a:cubicBezTo>
                      <a:pt x="33449" y="287119"/>
                      <a:pt x="30441" y="283291"/>
                      <a:pt x="29347" y="281650"/>
                    </a:cubicBezTo>
                    <a:cubicBezTo>
                      <a:pt x="28253" y="280010"/>
                      <a:pt x="26066" y="275635"/>
                      <a:pt x="28664" y="270302"/>
                    </a:cubicBezTo>
                    <a:cubicBezTo>
                      <a:pt x="62434" y="198523"/>
                      <a:pt x="62434" y="116078"/>
                      <a:pt x="28664" y="4429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96" name="Google Shape;2896;p57"/>
              <p:cNvSpPr/>
              <p:nvPr/>
            </p:nvSpPr>
            <p:spPr>
              <a:xfrm>
                <a:off x="8200462" y="-326296"/>
                <a:ext cx="292343" cy="273806"/>
              </a:xfrm>
              <a:custGeom>
                <a:rect b="b" l="l" r="r" t="t"/>
                <a:pathLst>
                  <a:path extrusionOk="0" h="273806" w="292343">
                    <a:moveTo>
                      <a:pt x="170307" y="241267"/>
                    </a:moveTo>
                    <a:cubicBezTo>
                      <a:pt x="170307" y="241267"/>
                      <a:pt x="224996" y="273807"/>
                      <a:pt x="237575" y="273807"/>
                    </a:cubicBezTo>
                    <a:cubicBezTo>
                      <a:pt x="252614" y="273807"/>
                      <a:pt x="267517" y="267654"/>
                      <a:pt x="278318" y="255759"/>
                    </a:cubicBezTo>
                    <a:cubicBezTo>
                      <a:pt x="298554" y="233337"/>
                      <a:pt x="296639" y="198746"/>
                      <a:pt x="274217" y="178510"/>
                    </a:cubicBezTo>
                    <a:cubicBezTo>
                      <a:pt x="273533" y="177964"/>
                      <a:pt x="248239" y="162924"/>
                      <a:pt x="248239" y="162924"/>
                    </a:cubicBezTo>
                    <a:cubicBezTo>
                      <a:pt x="206675" y="138450"/>
                      <a:pt x="170034" y="107278"/>
                      <a:pt x="138997" y="70499"/>
                    </a:cubicBezTo>
                    <a:cubicBezTo>
                      <a:pt x="138997" y="70499"/>
                      <a:pt x="91691" y="14442"/>
                      <a:pt x="91281" y="14032"/>
                    </a:cubicBezTo>
                    <a:cubicBezTo>
                      <a:pt x="80480" y="4325"/>
                      <a:pt x="66397" y="-734"/>
                      <a:pt x="51768" y="86"/>
                    </a:cubicBezTo>
                    <a:cubicBezTo>
                      <a:pt x="37138" y="907"/>
                      <a:pt x="23739" y="7196"/>
                      <a:pt x="14032" y="18134"/>
                    </a:cubicBezTo>
                    <a:cubicBezTo>
                      <a:pt x="4325" y="29072"/>
                      <a:pt x="-734" y="43017"/>
                      <a:pt x="86" y="57647"/>
                    </a:cubicBezTo>
                    <a:cubicBezTo>
                      <a:pt x="907" y="71866"/>
                      <a:pt x="6922" y="84992"/>
                      <a:pt x="17313" y="94699"/>
                    </a:cubicBezTo>
                    <a:lnTo>
                      <a:pt x="57647" y="143646"/>
                    </a:lnTo>
                    <a:cubicBezTo>
                      <a:pt x="89640" y="182339"/>
                      <a:pt x="127513" y="215289"/>
                      <a:pt x="170170" y="241403"/>
                    </a:cubicBezTo>
                    <a:close/>
                    <a:moveTo>
                      <a:pt x="254529" y="201070"/>
                    </a:moveTo>
                    <a:cubicBezTo>
                      <a:pt x="254802" y="200249"/>
                      <a:pt x="254939" y="199566"/>
                      <a:pt x="255075" y="198746"/>
                    </a:cubicBezTo>
                    <a:lnTo>
                      <a:pt x="256853" y="199703"/>
                    </a:lnTo>
                    <a:cubicBezTo>
                      <a:pt x="261775" y="204488"/>
                      <a:pt x="264646" y="210914"/>
                      <a:pt x="264920" y="217750"/>
                    </a:cubicBezTo>
                    <a:cubicBezTo>
                      <a:pt x="265330" y="224996"/>
                      <a:pt x="262869" y="232106"/>
                      <a:pt x="257947" y="237438"/>
                    </a:cubicBezTo>
                    <a:cubicBezTo>
                      <a:pt x="253435" y="242360"/>
                      <a:pt x="247556" y="245368"/>
                      <a:pt x="240993" y="246189"/>
                    </a:cubicBezTo>
                    <a:lnTo>
                      <a:pt x="254529" y="201070"/>
                    </a:lnTo>
                    <a:close/>
                    <a:moveTo>
                      <a:pt x="200386" y="164291"/>
                    </a:moveTo>
                    <a:cubicBezTo>
                      <a:pt x="205992" y="168393"/>
                      <a:pt x="212008" y="172084"/>
                      <a:pt x="217887" y="175913"/>
                    </a:cubicBezTo>
                    <a:lnTo>
                      <a:pt x="191226" y="189038"/>
                    </a:lnTo>
                    <a:lnTo>
                      <a:pt x="200386" y="164291"/>
                    </a:lnTo>
                    <a:close/>
                    <a:moveTo>
                      <a:pt x="192456" y="219117"/>
                    </a:moveTo>
                    <a:lnTo>
                      <a:pt x="225543" y="202711"/>
                    </a:lnTo>
                    <a:lnTo>
                      <a:pt x="215289" y="236891"/>
                    </a:lnTo>
                    <a:lnTo>
                      <a:pt x="188491" y="220485"/>
                    </a:lnTo>
                    <a:cubicBezTo>
                      <a:pt x="189858" y="220074"/>
                      <a:pt x="191089" y="219801"/>
                      <a:pt x="192456" y="219117"/>
                    </a:cubicBezTo>
                    <a:close/>
                    <a:moveTo>
                      <a:pt x="148841" y="120950"/>
                    </a:moveTo>
                    <a:cubicBezTo>
                      <a:pt x="153080" y="125052"/>
                      <a:pt x="157455" y="128880"/>
                      <a:pt x="161693" y="132845"/>
                    </a:cubicBezTo>
                    <a:lnTo>
                      <a:pt x="140501" y="143373"/>
                    </a:lnTo>
                    <a:lnTo>
                      <a:pt x="148841" y="120950"/>
                    </a:lnTo>
                    <a:close/>
                    <a:moveTo>
                      <a:pt x="141595" y="173315"/>
                    </a:moveTo>
                    <a:lnTo>
                      <a:pt x="173862" y="157318"/>
                    </a:lnTo>
                    <a:lnTo>
                      <a:pt x="161420" y="191089"/>
                    </a:lnTo>
                    <a:cubicBezTo>
                      <a:pt x="160053" y="194644"/>
                      <a:pt x="159643" y="198062"/>
                      <a:pt x="159643" y="201343"/>
                    </a:cubicBezTo>
                    <a:cubicBezTo>
                      <a:pt x="148705" y="193550"/>
                      <a:pt x="138040" y="185347"/>
                      <a:pt x="127786" y="176460"/>
                    </a:cubicBezTo>
                    <a:cubicBezTo>
                      <a:pt x="132161" y="176733"/>
                      <a:pt x="136946" y="175639"/>
                      <a:pt x="141595" y="173315"/>
                    </a:cubicBezTo>
                    <a:close/>
                    <a:moveTo>
                      <a:pt x="100715" y="67628"/>
                    </a:moveTo>
                    <a:lnTo>
                      <a:pt x="115344" y="84992"/>
                    </a:lnTo>
                    <a:lnTo>
                      <a:pt x="89640" y="97707"/>
                    </a:lnTo>
                    <a:lnTo>
                      <a:pt x="100851" y="67628"/>
                    </a:lnTo>
                    <a:close/>
                    <a:moveTo>
                      <a:pt x="90734" y="127649"/>
                    </a:moveTo>
                    <a:lnTo>
                      <a:pt x="123001" y="111653"/>
                    </a:lnTo>
                    <a:lnTo>
                      <a:pt x="110559" y="145287"/>
                    </a:lnTo>
                    <a:cubicBezTo>
                      <a:pt x="108781" y="149935"/>
                      <a:pt x="108371" y="154447"/>
                      <a:pt x="108918" y="158549"/>
                    </a:cubicBezTo>
                    <a:cubicBezTo>
                      <a:pt x="99758" y="149525"/>
                      <a:pt x="90871" y="140091"/>
                      <a:pt x="82531" y="130247"/>
                    </a:cubicBezTo>
                    <a:cubicBezTo>
                      <a:pt x="85265" y="129700"/>
                      <a:pt x="87999" y="129017"/>
                      <a:pt x="90734" y="127649"/>
                    </a:cubicBezTo>
                    <a:close/>
                    <a:moveTo>
                      <a:pt x="34404" y="36455"/>
                    </a:moveTo>
                    <a:cubicBezTo>
                      <a:pt x="39736" y="30439"/>
                      <a:pt x="47256" y="27431"/>
                      <a:pt x="54776" y="27431"/>
                    </a:cubicBezTo>
                    <a:cubicBezTo>
                      <a:pt x="61065" y="27431"/>
                      <a:pt x="67354" y="29619"/>
                      <a:pt x="72413" y="33857"/>
                    </a:cubicBezTo>
                    <a:lnTo>
                      <a:pt x="73370" y="35088"/>
                    </a:lnTo>
                    <a:cubicBezTo>
                      <a:pt x="73370" y="35088"/>
                      <a:pt x="72276" y="35361"/>
                      <a:pt x="71866" y="35634"/>
                    </a:cubicBezTo>
                    <a:lnTo>
                      <a:pt x="27568" y="54366"/>
                    </a:lnTo>
                    <a:cubicBezTo>
                      <a:pt x="27568" y="47803"/>
                      <a:pt x="30029" y="41513"/>
                      <a:pt x="34404" y="36591"/>
                    </a:cubicBezTo>
                    <a:close/>
                    <a:moveTo>
                      <a:pt x="72686" y="64893"/>
                    </a:moveTo>
                    <a:lnTo>
                      <a:pt x="59698" y="99758"/>
                    </a:lnTo>
                    <a:cubicBezTo>
                      <a:pt x="59424" y="100578"/>
                      <a:pt x="59288" y="101398"/>
                      <a:pt x="59151" y="102219"/>
                    </a:cubicBezTo>
                    <a:lnTo>
                      <a:pt x="39736" y="78702"/>
                    </a:lnTo>
                    <a:lnTo>
                      <a:pt x="72686" y="648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97" name="Google Shape;2897;p57"/>
              <p:cNvSpPr/>
              <p:nvPr/>
            </p:nvSpPr>
            <p:spPr>
              <a:xfrm>
                <a:off x="8676981" y="-177913"/>
                <a:ext cx="49741" cy="49680"/>
              </a:xfrm>
              <a:custGeom>
                <a:rect b="b" l="l" r="r" t="t"/>
                <a:pathLst>
                  <a:path extrusionOk="0" h="49680" w="49741">
                    <a:moveTo>
                      <a:pt x="21378" y="47218"/>
                    </a:moveTo>
                    <a:cubicBezTo>
                      <a:pt x="31495" y="40109"/>
                      <a:pt x="40245" y="31358"/>
                      <a:pt x="47355" y="21241"/>
                    </a:cubicBezTo>
                    <a:cubicBezTo>
                      <a:pt x="52140" y="14541"/>
                      <a:pt x="49406" y="5107"/>
                      <a:pt x="42023" y="1416"/>
                    </a:cubicBezTo>
                    <a:cubicBezTo>
                      <a:pt x="35870" y="-1592"/>
                      <a:pt x="28624" y="322"/>
                      <a:pt x="24659" y="5928"/>
                    </a:cubicBezTo>
                    <a:cubicBezTo>
                      <a:pt x="19600" y="13174"/>
                      <a:pt x="13174" y="19463"/>
                      <a:pt x="5928" y="24659"/>
                    </a:cubicBezTo>
                    <a:cubicBezTo>
                      <a:pt x="322" y="28624"/>
                      <a:pt x="-1592" y="35870"/>
                      <a:pt x="1416" y="42023"/>
                    </a:cubicBezTo>
                    <a:cubicBezTo>
                      <a:pt x="5107" y="49406"/>
                      <a:pt x="14541" y="52004"/>
                      <a:pt x="21241" y="4735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98" name="Google Shape;2898;p57"/>
              <p:cNvSpPr/>
              <p:nvPr/>
            </p:nvSpPr>
            <p:spPr>
              <a:xfrm>
                <a:off x="8200813" y="-709053"/>
                <a:ext cx="300526" cy="314208"/>
              </a:xfrm>
              <a:custGeom>
                <a:rect b="b" l="l" r="r" t="t"/>
                <a:pathLst>
                  <a:path extrusionOk="0" h="314208" w="300526">
                    <a:moveTo>
                      <a:pt x="13818" y="314209"/>
                    </a:moveTo>
                    <a:cubicBezTo>
                      <a:pt x="21201" y="314209"/>
                      <a:pt x="27080" y="308330"/>
                      <a:pt x="27353" y="300810"/>
                    </a:cubicBezTo>
                    <a:cubicBezTo>
                      <a:pt x="33369" y="148500"/>
                      <a:pt x="142201" y="33926"/>
                      <a:pt x="287265" y="27363"/>
                    </a:cubicBezTo>
                    <a:cubicBezTo>
                      <a:pt x="294648" y="27090"/>
                      <a:pt x="300527" y="21210"/>
                      <a:pt x="300527" y="13691"/>
                    </a:cubicBezTo>
                    <a:cubicBezTo>
                      <a:pt x="300527" y="6171"/>
                      <a:pt x="294101" y="-392"/>
                      <a:pt x="286444" y="18"/>
                    </a:cubicBezTo>
                    <a:cubicBezTo>
                      <a:pt x="128939" y="7265"/>
                      <a:pt x="6571" y="135375"/>
                      <a:pt x="9" y="300126"/>
                    </a:cubicBezTo>
                    <a:cubicBezTo>
                      <a:pt x="-265" y="307783"/>
                      <a:pt x="6024" y="314209"/>
                      <a:pt x="13681" y="31420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899" name="Google Shape;2899;p57"/>
              <p:cNvSpPr/>
              <p:nvPr/>
            </p:nvSpPr>
            <p:spPr>
              <a:xfrm>
                <a:off x="8432978" y="-463206"/>
                <a:ext cx="109378" cy="109378"/>
              </a:xfrm>
              <a:custGeom>
                <a:rect b="b" l="l" r="r" t="t"/>
                <a:pathLst>
                  <a:path extrusionOk="0" h="109378" w="109378">
                    <a:moveTo>
                      <a:pt x="0" y="54689"/>
                    </a:moveTo>
                    <a:cubicBezTo>
                      <a:pt x="0" y="84905"/>
                      <a:pt x="24474" y="109379"/>
                      <a:pt x="54689" y="109379"/>
                    </a:cubicBezTo>
                    <a:cubicBezTo>
                      <a:pt x="84905" y="109379"/>
                      <a:pt x="109379" y="84905"/>
                      <a:pt x="109379" y="54689"/>
                    </a:cubicBezTo>
                    <a:cubicBezTo>
                      <a:pt x="109379" y="24474"/>
                      <a:pt x="84905" y="0"/>
                      <a:pt x="54689" y="0"/>
                    </a:cubicBezTo>
                    <a:cubicBezTo>
                      <a:pt x="24474" y="0"/>
                      <a:pt x="0" y="24474"/>
                      <a:pt x="0" y="54689"/>
                    </a:cubicBezTo>
                    <a:close/>
                    <a:moveTo>
                      <a:pt x="54689" y="27345"/>
                    </a:moveTo>
                    <a:cubicBezTo>
                      <a:pt x="69729" y="27345"/>
                      <a:pt x="82034" y="39650"/>
                      <a:pt x="82034" y="54689"/>
                    </a:cubicBezTo>
                    <a:cubicBezTo>
                      <a:pt x="82034" y="69729"/>
                      <a:pt x="69729" y="82034"/>
                      <a:pt x="54689" y="82034"/>
                    </a:cubicBezTo>
                    <a:cubicBezTo>
                      <a:pt x="39650" y="82034"/>
                      <a:pt x="27345" y="69729"/>
                      <a:pt x="27345" y="54689"/>
                    </a:cubicBezTo>
                    <a:cubicBezTo>
                      <a:pt x="27345" y="39650"/>
                      <a:pt x="39650" y="27345"/>
                      <a:pt x="54689" y="2734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00" name="Google Shape;2900;p57"/>
              <p:cNvSpPr/>
              <p:nvPr/>
            </p:nvSpPr>
            <p:spPr>
              <a:xfrm>
                <a:off x="8337272" y="-572448"/>
                <a:ext cx="312728" cy="326634"/>
              </a:xfrm>
              <a:custGeom>
                <a:rect b="b" l="l" r="r" t="t"/>
                <a:pathLst>
                  <a:path extrusionOk="0" h="326634" w="312728">
                    <a:moveTo>
                      <a:pt x="0" y="136587"/>
                    </a:moveTo>
                    <a:cubicBezTo>
                      <a:pt x="0" y="211921"/>
                      <a:pt x="61389" y="273310"/>
                      <a:pt x="136723" y="273310"/>
                    </a:cubicBezTo>
                    <a:cubicBezTo>
                      <a:pt x="165982" y="273310"/>
                      <a:pt x="193053" y="264013"/>
                      <a:pt x="215339" y="248290"/>
                    </a:cubicBezTo>
                    <a:lnTo>
                      <a:pt x="239813" y="272763"/>
                    </a:lnTo>
                    <a:cubicBezTo>
                      <a:pt x="222586" y="286026"/>
                      <a:pt x="203581" y="296280"/>
                      <a:pt x="187858" y="299561"/>
                    </a:cubicBezTo>
                    <a:cubicBezTo>
                      <a:pt x="181979" y="300792"/>
                      <a:pt x="177740" y="305850"/>
                      <a:pt x="177740" y="311866"/>
                    </a:cubicBezTo>
                    <a:lnTo>
                      <a:pt x="177740" y="314054"/>
                    </a:lnTo>
                    <a:cubicBezTo>
                      <a:pt x="177740" y="322121"/>
                      <a:pt x="185260" y="328000"/>
                      <a:pt x="193190" y="326359"/>
                    </a:cubicBezTo>
                    <a:cubicBezTo>
                      <a:pt x="239403" y="316515"/>
                      <a:pt x="299835" y="266748"/>
                      <a:pt x="312276" y="221082"/>
                    </a:cubicBezTo>
                    <a:cubicBezTo>
                      <a:pt x="314464" y="213015"/>
                      <a:pt x="308448" y="205085"/>
                      <a:pt x="300108" y="205085"/>
                    </a:cubicBezTo>
                    <a:lnTo>
                      <a:pt x="298057" y="205085"/>
                    </a:lnTo>
                    <a:cubicBezTo>
                      <a:pt x="292178" y="205085"/>
                      <a:pt x="287393" y="209324"/>
                      <a:pt x="285752" y="215066"/>
                    </a:cubicBezTo>
                    <a:cubicBezTo>
                      <a:pt x="282334" y="227781"/>
                      <a:pt x="272763" y="241727"/>
                      <a:pt x="260321" y="254579"/>
                    </a:cubicBezTo>
                    <a:lnTo>
                      <a:pt x="236121" y="230379"/>
                    </a:lnTo>
                    <a:cubicBezTo>
                      <a:pt x="259228" y="205906"/>
                      <a:pt x="273584" y="172955"/>
                      <a:pt x="273584" y="136724"/>
                    </a:cubicBezTo>
                    <a:cubicBezTo>
                      <a:pt x="273584" y="61389"/>
                      <a:pt x="212195" y="0"/>
                      <a:pt x="136860" y="0"/>
                    </a:cubicBezTo>
                    <a:cubicBezTo>
                      <a:pt x="61526" y="0"/>
                      <a:pt x="137" y="61389"/>
                      <a:pt x="137" y="136724"/>
                    </a:cubicBezTo>
                    <a:close/>
                    <a:moveTo>
                      <a:pt x="246102" y="136587"/>
                    </a:moveTo>
                    <a:cubicBezTo>
                      <a:pt x="246102" y="196882"/>
                      <a:pt x="197018" y="245966"/>
                      <a:pt x="136723" y="245966"/>
                    </a:cubicBezTo>
                    <a:cubicBezTo>
                      <a:pt x="76428" y="245966"/>
                      <a:pt x="27345" y="196882"/>
                      <a:pt x="27345" y="136587"/>
                    </a:cubicBezTo>
                    <a:cubicBezTo>
                      <a:pt x="27345" y="76292"/>
                      <a:pt x="76428" y="27208"/>
                      <a:pt x="136723" y="27208"/>
                    </a:cubicBezTo>
                    <a:cubicBezTo>
                      <a:pt x="197018" y="27208"/>
                      <a:pt x="246102" y="76292"/>
                      <a:pt x="246102" y="13658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01" name="Google Shape;2901;p57"/>
              <p:cNvSpPr/>
              <p:nvPr/>
            </p:nvSpPr>
            <p:spPr>
              <a:xfrm>
                <a:off x="8283332" y="-612989"/>
                <a:ext cx="149646" cy="149646"/>
              </a:xfrm>
              <a:custGeom>
                <a:rect b="b" l="l" r="r" t="t"/>
                <a:pathLst>
                  <a:path extrusionOk="0" h="149646" w="149646">
                    <a:moveTo>
                      <a:pt x="137614" y="27279"/>
                    </a:moveTo>
                    <a:cubicBezTo>
                      <a:pt x="144451" y="26595"/>
                      <a:pt x="149646" y="20716"/>
                      <a:pt x="149646" y="13743"/>
                    </a:cubicBezTo>
                    <a:cubicBezTo>
                      <a:pt x="149646" y="5676"/>
                      <a:pt x="142673" y="-750"/>
                      <a:pt x="134607" y="71"/>
                    </a:cubicBezTo>
                    <a:cubicBezTo>
                      <a:pt x="63647" y="7180"/>
                      <a:pt x="7180" y="63784"/>
                      <a:pt x="71" y="134607"/>
                    </a:cubicBezTo>
                    <a:cubicBezTo>
                      <a:pt x="-750" y="142673"/>
                      <a:pt x="5676" y="149646"/>
                      <a:pt x="13743" y="149646"/>
                    </a:cubicBezTo>
                    <a:cubicBezTo>
                      <a:pt x="20579" y="149646"/>
                      <a:pt x="26595" y="144587"/>
                      <a:pt x="27279" y="137751"/>
                    </a:cubicBezTo>
                    <a:cubicBezTo>
                      <a:pt x="30287" y="106168"/>
                      <a:pt x="45326" y="78003"/>
                      <a:pt x="67749" y="58041"/>
                    </a:cubicBezTo>
                    <a:cubicBezTo>
                      <a:pt x="86753" y="41088"/>
                      <a:pt x="111090" y="29740"/>
                      <a:pt x="137888" y="2714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pic>
        <p:nvPicPr>
          <p:cNvPr descr="Uma imagem contendo no interior, mesa, escova de dentes, brinquedo&#10;&#10;Descrição gerada automaticamente" id="2902" name="Google Shape;2902;p57"/>
          <p:cNvPicPr preferRelativeResize="0"/>
          <p:nvPr/>
        </p:nvPicPr>
        <p:blipFill rotWithShape="1">
          <a:blip r:embed="rId3">
            <a:alphaModFix/>
          </a:blip>
          <a:srcRect b="0" l="0" r="0" t="0"/>
          <a:stretch/>
        </p:blipFill>
        <p:spPr>
          <a:xfrm>
            <a:off x="1262379" y="1639108"/>
            <a:ext cx="4197501" cy="408405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848"/>
                                        </p:tgtEl>
                                        <p:attrNameLst>
                                          <p:attrName>style.visibility</p:attrName>
                                        </p:attrNameLst>
                                      </p:cBhvr>
                                      <p:to>
                                        <p:strVal val="visible"/>
                                      </p:to>
                                    </p:set>
                                    <p:animEffect filter="fade" transition="in">
                                      <p:cBhvr>
                                        <p:cTn dur="500"/>
                                        <p:tgtEl>
                                          <p:spTgt spid="2848"/>
                                        </p:tgtEl>
                                      </p:cBhvr>
                                    </p:animEffect>
                                  </p:childTnLst>
                                </p:cTn>
                              </p:par>
                              <p:par>
                                <p:cTn fill="hold" nodeType="withEffect" presetClass="entr" presetID="10" presetSubtype="0">
                                  <p:stCondLst>
                                    <p:cond delay="0"/>
                                  </p:stCondLst>
                                  <p:childTnLst>
                                    <p:set>
                                      <p:cBhvr>
                                        <p:cTn dur="1" fill="hold">
                                          <p:stCondLst>
                                            <p:cond delay="0"/>
                                          </p:stCondLst>
                                        </p:cTn>
                                        <p:tgtEl>
                                          <p:spTgt spid="2902"/>
                                        </p:tgtEl>
                                        <p:attrNameLst>
                                          <p:attrName>style.visibility</p:attrName>
                                        </p:attrNameLst>
                                      </p:cBhvr>
                                      <p:to>
                                        <p:strVal val="visible"/>
                                      </p:to>
                                    </p:set>
                                    <p:animEffect filter="fade" transition="in">
                                      <p:cBhvr>
                                        <p:cTn dur="500"/>
                                        <p:tgtEl>
                                          <p:spTgt spid="2902"/>
                                        </p:tgtEl>
                                      </p:cBhvr>
                                    </p:animEffect>
                                  </p:childTnLst>
                                </p:cTn>
                              </p:par>
                              <p:par>
                                <p:cTn fill="hold" nodeType="withEffect" presetClass="entr" presetID="10" presetSubtype="0">
                                  <p:stCondLst>
                                    <p:cond delay="250"/>
                                  </p:stCondLst>
                                  <p:childTnLst>
                                    <p:set>
                                      <p:cBhvr>
                                        <p:cTn dur="1" fill="hold">
                                          <p:stCondLst>
                                            <p:cond delay="0"/>
                                          </p:stCondLst>
                                        </p:cTn>
                                        <p:tgtEl>
                                          <p:spTgt spid="2884"/>
                                        </p:tgtEl>
                                        <p:attrNameLst>
                                          <p:attrName>style.visibility</p:attrName>
                                        </p:attrNameLst>
                                      </p:cBhvr>
                                      <p:to>
                                        <p:strVal val="visible"/>
                                      </p:to>
                                    </p:set>
                                    <p:animEffect filter="fade" transition="in">
                                      <p:cBhvr>
                                        <p:cTn dur="500"/>
                                        <p:tgtEl>
                                          <p:spTgt spid="2884"/>
                                        </p:tgtEl>
                                      </p:cBhvr>
                                    </p:animEffect>
                                  </p:childTnLst>
                                </p:cTn>
                              </p:par>
                              <p:par>
                                <p:cTn fill="hold" nodeType="withEffect" presetClass="entr" presetID="10" presetSubtype="0">
                                  <p:stCondLst>
                                    <p:cond delay="500"/>
                                  </p:stCondLst>
                                  <p:childTnLst>
                                    <p:set>
                                      <p:cBhvr>
                                        <p:cTn dur="1" fill="hold">
                                          <p:stCondLst>
                                            <p:cond delay="0"/>
                                          </p:stCondLst>
                                        </p:cTn>
                                        <p:tgtEl>
                                          <p:spTgt spid="2861"/>
                                        </p:tgtEl>
                                        <p:attrNameLst>
                                          <p:attrName>style.visibility</p:attrName>
                                        </p:attrNameLst>
                                      </p:cBhvr>
                                      <p:to>
                                        <p:strVal val="visible"/>
                                      </p:to>
                                    </p:set>
                                    <p:animEffect filter="fade" transition="in">
                                      <p:cBhvr>
                                        <p:cTn dur="500"/>
                                        <p:tgtEl>
                                          <p:spTgt spid="2861"/>
                                        </p:tgtEl>
                                      </p:cBhvr>
                                    </p:animEffect>
                                  </p:childTnLst>
                                </p:cTn>
                              </p:par>
                              <p:par>
                                <p:cTn fill="hold" nodeType="withEffect" presetClass="entr" presetID="10" presetSubtype="0">
                                  <p:stCondLst>
                                    <p:cond delay="750"/>
                                  </p:stCondLst>
                                  <p:childTnLst>
                                    <p:set>
                                      <p:cBhvr>
                                        <p:cTn dur="1" fill="hold">
                                          <p:stCondLst>
                                            <p:cond delay="0"/>
                                          </p:stCondLst>
                                        </p:cTn>
                                        <p:tgtEl>
                                          <p:spTgt spid="2851"/>
                                        </p:tgtEl>
                                        <p:attrNameLst>
                                          <p:attrName>style.visibility</p:attrName>
                                        </p:attrNameLst>
                                      </p:cBhvr>
                                      <p:to>
                                        <p:strVal val="visible"/>
                                      </p:to>
                                    </p:set>
                                    <p:animEffect filter="fade" transition="in">
                                      <p:cBhvr>
                                        <p:cTn dur="500"/>
                                        <p:tgtEl>
                                          <p:spTgt spid="285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07" name="Shape 2907"/>
        <p:cNvGrpSpPr/>
        <p:nvPr/>
      </p:nvGrpSpPr>
      <p:grpSpPr>
        <a:xfrm>
          <a:off x="0" y="0"/>
          <a:ext cx="0" cy="0"/>
          <a:chOff x="0" y="0"/>
          <a:chExt cx="0" cy="0"/>
        </a:xfrm>
      </p:grpSpPr>
      <p:sp>
        <p:nvSpPr>
          <p:cNvPr id="2908" name="Google Shape;2908;p58"/>
          <p:cNvSpPr txBox="1"/>
          <p:nvPr/>
        </p:nvSpPr>
        <p:spPr>
          <a:xfrm>
            <a:off x="296269" y="385036"/>
            <a:ext cx="1853392"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Laudo</a:t>
            </a:r>
            <a:r>
              <a:rPr b="1" baseline="30000" lang="pt-BR" sz="3500">
                <a:solidFill>
                  <a:schemeClr val="accent1"/>
                </a:solidFill>
                <a:latin typeface="Lustria"/>
                <a:ea typeface="Lustria"/>
                <a:cs typeface="Lustria"/>
                <a:sym typeface="Lustria"/>
              </a:rPr>
              <a:t>1,2</a:t>
            </a:r>
            <a:endParaRPr/>
          </a:p>
        </p:txBody>
      </p:sp>
      <p:sp>
        <p:nvSpPr>
          <p:cNvPr id="2909" name="Google Shape;2909;p5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Lee JW, et al. Int J Hematol. 2013;97(6):749-757. 2. Jang JH, et al. J Korean Med Sci. 2016;31(2):214-221</a:t>
            </a:r>
            <a:endParaRPr/>
          </a:p>
        </p:txBody>
      </p:sp>
      <p:grpSp>
        <p:nvGrpSpPr>
          <p:cNvPr id="2910" name="Google Shape;2910;p58"/>
          <p:cNvGrpSpPr/>
          <p:nvPr/>
        </p:nvGrpSpPr>
        <p:grpSpPr>
          <a:xfrm>
            <a:off x="407988" y="1288455"/>
            <a:ext cx="8101012" cy="4532119"/>
            <a:chOff x="407988" y="1288455"/>
            <a:chExt cx="8101012" cy="4532119"/>
          </a:xfrm>
        </p:grpSpPr>
        <p:sp>
          <p:nvSpPr>
            <p:cNvPr id="2911" name="Google Shape;2911;p58"/>
            <p:cNvSpPr/>
            <p:nvPr/>
          </p:nvSpPr>
          <p:spPr>
            <a:xfrm flipH="1">
              <a:off x="407988" y="1288455"/>
              <a:ext cx="7722358"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912" name="Google Shape;2912;p58"/>
            <p:cNvSpPr txBox="1"/>
            <p:nvPr/>
          </p:nvSpPr>
          <p:spPr>
            <a:xfrm>
              <a:off x="1362540" y="1716298"/>
              <a:ext cx="3102040" cy="374821"/>
            </a:xfrm>
            <a:prstGeom prst="rect">
              <a:avLst/>
            </a:prstGeom>
            <a:noFill/>
            <a:ln>
              <a:noFill/>
            </a:ln>
          </p:spPr>
          <p:txBody>
            <a:bodyPr anchorCtr="1" anchor="ctr" bIns="0" lIns="0" spcFirstLastPara="1" rIns="0" wrap="square" tIns="0">
              <a:noAutofit/>
            </a:bodyPr>
            <a:lstStyle/>
            <a:p>
              <a:pPr indent="0" lvl="0" marL="0" marR="0" rtl="0" algn="l">
                <a:lnSpc>
                  <a:spcPct val="85000"/>
                </a:lnSpc>
                <a:spcBef>
                  <a:spcPts val="0"/>
                </a:spcBef>
                <a:spcAft>
                  <a:spcPts val="0"/>
                </a:spcAft>
                <a:buClr>
                  <a:schemeClr val="dk2"/>
                </a:buClr>
                <a:buSzPts val="2200"/>
                <a:buFont typeface="Lustria"/>
                <a:buNone/>
              </a:pPr>
              <a:r>
                <a:rPr b="1" i="0" lang="pt-BR" sz="2200" u="none" cap="none" strike="noStrike">
                  <a:solidFill>
                    <a:schemeClr val="dk2"/>
                  </a:solidFill>
                  <a:latin typeface="Lustria"/>
                  <a:ea typeface="Lustria"/>
                  <a:cs typeface="Lustria"/>
                  <a:sym typeface="Lustria"/>
                </a:rPr>
                <a:t>Principais informações</a:t>
              </a:r>
              <a:endParaRPr/>
            </a:p>
          </p:txBody>
        </p:sp>
        <p:sp>
          <p:nvSpPr>
            <p:cNvPr id="2913" name="Google Shape;2913;p58"/>
            <p:cNvSpPr/>
            <p:nvPr/>
          </p:nvSpPr>
          <p:spPr>
            <a:xfrm>
              <a:off x="541445" y="1469707"/>
              <a:ext cx="867998" cy="86800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2914" name="Google Shape;2914;p58"/>
            <p:cNvGrpSpPr/>
            <p:nvPr/>
          </p:nvGrpSpPr>
          <p:grpSpPr>
            <a:xfrm>
              <a:off x="721346" y="1663969"/>
              <a:ext cx="506149" cy="506149"/>
              <a:chOff x="4778375" y="-303849"/>
              <a:chExt cx="628650" cy="628650"/>
            </a:xfrm>
          </p:grpSpPr>
          <p:sp>
            <p:nvSpPr>
              <p:cNvPr id="2915" name="Google Shape;2915;p58"/>
              <p:cNvSpPr/>
              <p:nvPr/>
            </p:nvSpPr>
            <p:spPr>
              <a:xfrm>
                <a:off x="4778375" y="-303849"/>
                <a:ext cx="628650" cy="628650"/>
              </a:xfrm>
              <a:custGeom>
                <a:rect b="b" l="l" r="r" t="t"/>
                <a:pathLst>
                  <a:path extrusionOk="0" h="628650" w="628650">
                    <a:moveTo>
                      <a:pt x="597218" y="0"/>
                    </a:moveTo>
                    <a:lnTo>
                      <a:pt x="31433" y="0"/>
                    </a:lnTo>
                    <a:cubicBezTo>
                      <a:pt x="14288" y="0"/>
                      <a:pt x="0" y="14288"/>
                      <a:pt x="0" y="31433"/>
                    </a:cubicBezTo>
                    <a:lnTo>
                      <a:pt x="0" y="466725"/>
                    </a:lnTo>
                    <a:cubicBezTo>
                      <a:pt x="0" y="483870"/>
                      <a:pt x="14288" y="498158"/>
                      <a:pt x="31433" y="498158"/>
                    </a:cubicBezTo>
                    <a:lnTo>
                      <a:pt x="241935" y="498158"/>
                    </a:lnTo>
                    <a:lnTo>
                      <a:pt x="215265" y="553403"/>
                    </a:lnTo>
                    <a:lnTo>
                      <a:pt x="203835" y="553403"/>
                    </a:lnTo>
                    <a:cubicBezTo>
                      <a:pt x="167640" y="553403"/>
                      <a:pt x="138113" y="582930"/>
                      <a:pt x="138113" y="619125"/>
                    </a:cubicBezTo>
                    <a:cubicBezTo>
                      <a:pt x="138113" y="624840"/>
                      <a:pt x="141923" y="628650"/>
                      <a:pt x="147638" y="628650"/>
                    </a:cubicBezTo>
                    <a:lnTo>
                      <a:pt x="481013" y="628650"/>
                    </a:lnTo>
                    <a:cubicBezTo>
                      <a:pt x="481013" y="628650"/>
                      <a:pt x="481013" y="628650"/>
                      <a:pt x="481013" y="628650"/>
                    </a:cubicBezTo>
                    <a:cubicBezTo>
                      <a:pt x="486728" y="628650"/>
                      <a:pt x="490538" y="624840"/>
                      <a:pt x="490538" y="619125"/>
                    </a:cubicBezTo>
                    <a:cubicBezTo>
                      <a:pt x="490538" y="618173"/>
                      <a:pt x="490538" y="618173"/>
                      <a:pt x="490538" y="617220"/>
                    </a:cubicBezTo>
                    <a:cubicBezTo>
                      <a:pt x="489585" y="581978"/>
                      <a:pt x="460058" y="553403"/>
                      <a:pt x="424815" y="553403"/>
                    </a:cubicBezTo>
                    <a:lnTo>
                      <a:pt x="413385" y="553403"/>
                    </a:lnTo>
                    <a:lnTo>
                      <a:pt x="386715" y="498158"/>
                    </a:lnTo>
                    <a:lnTo>
                      <a:pt x="597218" y="498158"/>
                    </a:lnTo>
                    <a:cubicBezTo>
                      <a:pt x="614363" y="498158"/>
                      <a:pt x="628650" y="483870"/>
                      <a:pt x="628650" y="466725"/>
                    </a:cubicBezTo>
                    <a:lnTo>
                      <a:pt x="628650" y="31433"/>
                    </a:lnTo>
                    <a:cubicBezTo>
                      <a:pt x="628650" y="14288"/>
                      <a:pt x="614363" y="0"/>
                      <a:pt x="597218" y="0"/>
                    </a:cubicBezTo>
                    <a:close/>
                    <a:moveTo>
                      <a:pt x="31433" y="19050"/>
                    </a:moveTo>
                    <a:lnTo>
                      <a:pt x="597218" y="19050"/>
                    </a:lnTo>
                    <a:cubicBezTo>
                      <a:pt x="603885" y="19050"/>
                      <a:pt x="609600" y="24765"/>
                      <a:pt x="609600" y="31433"/>
                    </a:cubicBezTo>
                    <a:lnTo>
                      <a:pt x="609600" y="379095"/>
                    </a:lnTo>
                    <a:lnTo>
                      <a:pt x="19050" y="379095"/>
                    </a:lnTo>
                    <a:lnTo>
                      <a:pt x="19050" y="31433"/>
                    </a:lnTo>
                    <a:cubicBezTo>
                      <a:pt x="19050" y="24765"/>
                      <a:pt x="24765" y="19050"/>
                      <a:pt x="31433" y="19050"/>
                    </a:cubicBezTo>
                    <a:close/>
                    <a:moveTo>
                      <a:pt x="470535" y="609600"/>
                    </a:moveTo>
                    <a:lnTo>
                      <a:pt x="158115" y="609600"/>
                    </a:lnTo>
                    <a:cubicBezTo>
                      <a:pt x="162878" y="588645"/>
                      <a:pt x="180975" y="572453"/>
                      <a:pt x="203835" y="572453"/>
                    </a:cubicBezTo>
                    <a:cubicBezTo>
                      <a:pt x="273368" y="572453"/>
                      <a:pt x="339090" y="572453"/>
                      <a:pt x="425768" y="572453"/>
                    </a:cubicBezTo>
                    <a:cubicBezTo>
                      <a:pt x="447675" y="572453"/>
                      <a:pt x="466725" y="588645"/>
                      <a:pt x="470535" y="609600"/>
                    </a:cubicBezTo>
                    <a:close/>
                    <a:moveTo>
                      <a:pt x="392430" y="553403"/>
                    </a:moveTo>
                    <a:lnTo>
                      <a:pt x="236220" y="553403"/>
                    </a:lnTo>
                    <a:lnTo>
                      <a:pt x="262890" y="498158"/>
                    </a:lnTo>
                    <a:lnTo>
                      <a:pt x="364808" y="498158"/>
                    </a:lnTo>
                    <a:lnTo>
                      <a:pt x="392430" y="553403"/>
                    </a:lnTo>
                    <a:close/>
                    <a:moveTo>
                      <a:pt x="597218" y="479108"/>
                    </a:moveTo>
                    <a:cubicBezTo>
                      <a:pt x="549593" y="479108"/>
                      <a:pt x="110490" y="479108"/>
                      <a:pt x="31433" y="479108"/>
                    </a:cubicBezTo>
                    <a:cubicBezTo>
                      <a:pt x="24765" y="479108"/>
                      <a:pt x="19050" y="474345"/>
                      <a:pt x="19050" y="466725"/>
                    </a:cubicBezTo>
                    <a:lnTo>
                      <a:pt x="19050" y="397193"/>
                    </a:lnTo>
                    <a:lnTo>
                      <a:pt x="609600" y="397193"/>
                    </a:lnTo>
                    <a:lnTo>
                      <a:pt x="609600" y="466725"/>
                    </a:lnTo>
                    <a:cubicBezTo>
                      <a:pt x="609600" y="474345"/>
                      <a:pt x="603885" y="479108"/>
                      <a:pt x="597218" y="47910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16" name="Google Shape;2916;p58"/>
              <p:cNvSpPr/>
              <p:nvPr/>
            </p:nvSpPr>
            <p:spPr>
              <a:xfrm>
                <a:off x="5061267" y="101915"/>
                <a:ext cx="62864" cy="62865"/>
              </a:xfrm>
              <a:custGeom>
                <a:rect b="b" l="l" r="r" t="t"/>
                <a:pathLst>
                  <a:path extrusionOk="0" h="62865" w="62864">
                    <a:moveTo>
                      <a:pt x="31432" y="0"/>
                    </a:moveTo>
                    <a:cubicBezTo>
                      <a:pt x="14288" y="0"/>
                      <a:pt x="0" y="14288"/>
                      <a:pt x="0" y="31433"/>
                    </a:cubicBezTo>
                    <a:cubicBezTo>
                      <a:pt x="0" y="48578"/>
                      <a:pt x="14288" y="62865"/>
                      <a:pt x="31432" y="62865"/>
                    </a:cubicBezTo>
                    <a:cubicBezTo>
                      <a:pt x="48577" y="62865"/>
                      <a:pt x="62865" y="48578"/>
                      <a:pt x="62865" y="31433"/>
                    </a:cubicBezTo>
                    <a:cubicBezTo>
                      <a:pt x="62865" y="14288"/>
                      <a:pt x="48577" y="0"/>
                      <a:pt x="31432" y="0"/>
                    </a:cubicBezTo>
                    <a:close/>
                    <a:moveTo>
                      <a:pt x="31432" y="43815"/>
                    </a:moveTo>
                    <a:cubicBezTo>
                      <a:pt x="24765" y="43815"/>
                      <a:pt x="19050" y="38100"/>
                      <a:pt x="19050" y="31433"/>
                    </a:cubicBezTo>
                    <a:cubicBezTo>
                      <a:pt x="19050" y="24765"/>
                      <a:pt x="24765" y="19050"/>
                      <a:pt x="31432" y="19050"/>
                    </a:cubicBezTo>
                    <a:cubicBezTo>
                      <a:pt x="38100" y="19050"/>
                      <a:pt x="43815" y="24765"/>
                      <a:pt x="43815" y="31433"/>
                    </a:cubicBezTo>
                    <a:cubicBezTo>
                      <a:pt x="43815" y="39053"/>
                      <a:pt x="38100" y="43815"/>
                      <a:pt x="31432" y="4381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17" name="Google Shape;2917;p58"/>
              <p:cNvSpPr/>
              <p:nvPr/>
            </p:nvSpPr>
            <p:spPr>
              <a:xfrm>
                <a:off x="5199975" y="-105133"/>
                <a:ext cx="164187" cy="163234"/>
              </a:xfrm>
              <a:custGeom>
                <a:rect b="b" l="l" r="r" t="t"/>
                <a:pathLst>
                  <a:path extrusionOk="0" h="163234" w="164187">
                    <a:moveTo>
                      <a:pt x="40362" y="147042"/>
                    </a:moveTo>
                    <a:cubicBezTo>
                      <a:pt x="41315" y="150852"/>
                      <a:pt x="44172" y="153710"/>
                      <a:pt x="47982" y="153710"/>
                    </a:cubicBezTo>
                    <a:cubicBezTo>
                      <a:pt x="51792" y="154662"/>
                      <a:pt x="55602" y="152757"/>
                      <a:pt x="57507" y="149900"/>
                    </a:cubicBezTo>
                    <a:lnTo>
                      <a:pt x="76557" y="121325"/>
                    </a:lnTo>
                    <a:lnTo>
                      <a:pt x="115610" y="160377"/>
                    </a:lnTo>
                    <a:cubicBezTo>
                      <a:pt x="117515" y="162282"/>
                      <a:pt x="120372" y="163235"/>
                      <a:pt x="122277" y="163235"/>
                    </a:cubicBezTo>
                    <a:cubicBezTo>
                      <a:pt x="125135" y="163235"/>
                      <a:pt x="127040" y="162282"/>
                      <a:pt x="128945" y="160377"/>
                    </a:cubicBezTo>
                    <a:lnTo>
                      <a:pt x="161330" y="127992"/>
                    </a:lnTo>
                    <a:cubicBezTo>
                      <a:pt x="163235" y="126087"/>
                      <a:pt x="164187" y="124182"/>
                      <a:pt x="164187" y="121325"/>
                    </a:cubicBezTo>
                    <a:cubicBezTo>
                      <a:pt x="164187" y="118467"/>
                      <a:pt x="163235" y="116562"/>
                      <a:pt x="161330" y="114657"/>
                    </a:cubicBezTo>
                    <a:lnTo>
                      <a:pt x="121325" y="74652"/>
                    </a:lnTo>
                    <a:lnTo>
                      <a:pt x="149900" y="55602"/>
                    </a:lnTo>
                    <a:cubicBezTo>
                      <a:pt x="152757" y="53697"/>
                      <a:pt x="154662" y="49887"/>
                      <a:pt x="153710" y="46077"/>
                    </a:cubicBezTo>
                    <a:cubicBezTo>
                      <a:pt x="152757" y="42267"/>
                      <a:pt x="150852" y="39410"/>
                      <a:pt x="147042" y="38457"/>
                    </a:cubicBezTo>
                    <a:lnTo>
                      <a:pt x="12740" y="357"/>
                    </a:lnTo>
                    <a:cubicBezTo>
                      <a:pt x="8930" y="-595"/>
                      <a:pt x="6072" y="357"/>
                      <a:pt x="3215" y="3215"/>
                    </a:cubicBezTo>
                    <a:cubicBezTo>
                      <a:pt x="357" y="6072"/>
                      <a:pt x="-595" y="8930"/>
                      <a:pt x="357" y="12740"/>
                    </a:cubicBezTo>
                    <a:lnTo>
                      <a:pt x="40362" y="147042"/>
                    </a:lnTo>
                    <a:close/>
                    <a:moveTo>
                      <a:pt x="123230" y="51792"/>
                    </a:moveTo>
                    <a:lnTo>
                      <a:pt x="102275" y="66080"/>
                    </a:lnTo>
                    <a:cubicBezTo>
                      <a:pt x="99417" y="67985"/>
                      <a:pt x="98465" y="69890"/>
                      <a:pt x="98465" y="72747"/>
                    </a:cubicBezTo>
                    <a:cubicBezTo>
                      <a:pt x="98465" y="75605"/>
                      <a:pt x="99417" y="78462"/>
                      <a:pt x="101322" y="80367"/>
                    </a:cubicBezTo>
                    <a:lnTo>
                      <a:pt x="142280" y="121325"/>
                    </a:lnTo>
                    <a:lnTo>
                      <a:pt x="124182" y="139422"/>
                    </a:lnTo>
                    <a:lnTo>
                      <a:pt x="83225" y="98465"/>
                    </a:lnTo>
                    <a:cubicBezTo>
                      <a:pt x="81320" y="96560"/>
                      <a:pt x="79415" y="95607"/>
                      <a:pt x="76557" y="95607"/>
                    </a:cubicBezTo>
                    <a:cubicBezTo>
                      <a:pt x="76557" y="95607"/>
                      <a:pt x="75605" y="95607"/>
                      <a:pt x="75605" y="95607"/>
                    </a:cubicBezTo>
                    <a:cubicBezTo>
                      <a:pt x="72747" y="95607"/>
                      <a:pt x="69890" y="97512"/>
                      <a:pt x="68937" y="99417"/>
                    </a:cubicBezTo>
                    <a:lnTo>
                      <a:pt x="54650" y="120372"/>
                    </a:lnTo>
                    <a:lnTo>
                      <a:pt x="27027" y="22265"/>
                    </a:lnTo>
                    <a:lnTo>
                      <a:pt x="123230" y="5179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18" name="Google Shape;2918;p58"/>
              <p:cNvSpPr/>
              <p:nvPr/>
            </p:nvSpPr>
            <p:spPr>
              <a:xfrm>
                <a:off x="4980305" y="-270511"/>
                <a:ext cx="215264" cy="215265"/>
              </a:xfrm>
              <a:custGeom>
                <a:rect b="b" l="l" r="r" t="t"/>
                <a:pathLst>
                  <a:path extrusionOk="0" h="215265" w="215264">
                    <a:moveTo>
                      <a:pt x="107632" y="215265"/>
                    </a:moveTo>
                    <a:cubicBezTo>
                      <a:pt x="166688" y="215265"/>
                      <a:pt x="215265" y="167640"/>
                      <a:pt x="215265" y="107633"/>
                    </a:cubicBezTo>
                    <a:cubicBezTo>
                      <a:pt x="215265" y="47625"/>
                      <a:pt x="167640" y="0"/>
                      <a:pt x="107632" y="0"/>
                    </a:cubicBezTo>
                    <a:cubicBezTo>
                      <a:pt x="48577" y="0"/>
                      <a:pt x="0" y="47625"/>
                      <a:pt x="0" y="107633"/>
                    </a:cubicBezTo>
                    <a:cubicBezTo>
                      <a:pt x="0" y="167640"/>
                      <a:pt x="48577" y="215265"/>
                      <a:pt x="107632" y="215265"/>
                    </a:cubicBezTo>
                    <a:close/>
                    <a:moveTo>
                      <a:pt x="107632" y="20003"/>
                    </a:moveTo>
                    <a:cubicBezTo>
                      <a:pt x="156210" y="20003"/>
                      <a:pt x="196215" y="60008"/>
                      <a:pt x="196215" y="108585"/>
                    </a:cubicBezTo>
                    <a:cubicBezTo>
                      <a:pt x="196215" y="157163"/>
                      <a:pt x="156210" y="197168"/>
                      <a:pt x="107632" y="197168"/>
                    </a:cubicBezTo>
                    <a:cubicBezTo>
                      <a:pt x="59055" y="197168"/>
                      <a:pt x="19050" y="157163"/>
                      <a:pt x="19050" y="108585"/>
                    </a:cubicBezTo>
                    <a:cubicBezTo>
                      <a:pt x="19050" y="60008"/>
                      <a:pt x="59055" y="20003"/>
                      <a:pt x="107632" y="200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19" name="Google Shape;2919;p58"/>
              <p:cNvSpPr/>
              <p:nvPr/>
            </p:nvSpPr>
            <p:spPr>
              <a:xfrm>
                <a:off x="4812664" y="-166689"/>
                <a:ext cx="141922" cy="19050"/>
              </a:xfrm>
              <a:custGeom>
                <a:rect b="b" l="l" r="r" t="t"/>
                <a:pathLst>
                  <a:path extrusionOk="0" h="19050" w="141922">
                    <a:moveTo>
                      <a:pt x="9525" y="19050"/>
                    </a:moveTo>
                    <a:lnTo>
                      <a:pt x="132398" y="19050"/>
                    </a:lnTo>
                    <a:cubicBezTo>
                      <a:pt x="138113" y="19050"/>
                      <a:pt x="141923" y="15240"/>
                      <a:pt x="141923" y="9525"/>
                    </a:cubicBezTo>
                    <a:cubicBezTo>
                      <a:pt x="141923" y="3810"/>
                      <a:pt x="138113" y="0"/>
                      <a:pt x="132398" y="0"/>
                    </a:cubicBezTo>
                    <a:lnTo>
                      <a:pt x="9525" y="0"/>
                    </a:lnTo>
                    <a:cubicBezTo>
                      <a:pt x="3810" y="0"/>
                      <a:pt x="0" y="3810"/>
                      <a:pt x="0" y="9525"/>
                    </a:cubicBezTo>
                    <a:cubicBezTo>
                      <a:pt x="0" y="15240"/>
                      <a:pt x="3810" y="19050"/>
                      <a:pt x="952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20" name="Google Shape;2920;p58"/>
              <p:cNvSpPr/>
              <p:nvPr/>
            </p:nvSpPr>
            <p:spPr>
              <a:xfrm>
                <a:off x="4812664" y="-104776"/>
                <a:ext cx="141922" cy="19050"/>
              </a:xfrm>
              <a:custGeom>
                <a:rect b="b" l="l" r="r" t="t"/>
                <a:pathLst>
                  <a:path extrusionOk="0" h="19050" w="141922">
                    <a:moveTo>
                      <a:pt x="9525" y="19050"/>
                    </a:moveTo>
                    <a:lnTo>
                      <a:pt x="132398" y="19050"/>
                    </a:lnTo>
                    <a:cubicBezTo>
                      <a:pt x="138113" y="19050"/>
                      <a:pt x="141923" y="15240"/>
                      <a:pt x="141923" y="9525"/>
                    </a:cubicBezTo>
                    <a:cubicBezTo>
                      <a:pt x="141923" y="3810"/>
                      <a:pt x="138113" y="0"/>
                      <a:pt x="132398" y="0"/>
                    </a:cubicBezTo>
                    <a:lnTo>
                      <a:pt x="9525" y="0"/>
                    </a:lnTo>
                    <a:cubicBezTo>
                      <a:pt x="3810" y="0"/>
                      <a:pt x="0" y="3810"/>
                      <a:pt x="0" y="9525"/>
                    </a:cubicBezTo>
                    <a:cubicBezTo>
                      <a:pt x="0" y="15240"/>
                      <a:pt x="3810" y="19050"/>
                      <a:pt x="952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21" name="Google Shape;2921;p58"/>
              <p:cNvSpPr/>
              <p:nvPr/>
            </p:nvSpPr>
            <p:spPr>
              <a:xfrm>
                <a:off x="4812664" y="-42864"/>
                <a:ext cx="378142" cy="19050"/>
              </a:xfrm>
              <a:custGeom>
                <a:rect b="b" l="l" r="r" t="t"/>
                <a:pathLst>
                  <a:path extrusionOk="0" h="19050" w="378142">
                    <a:moveTo>
                      <a:pt x="9525" y="19050"/>
                    </a:moveTo>
                    <a:lnTo>
                      <a:pt x="368618" y="19050"/>
                    </a:lnTo>
                    <a:cubicBezTo>
                      <a:pt x="374333" y="19050"/>
                      <a:pt x="378143" y="15240"/>
                      <a:pt x="378143" y="9525"/>
                    </a:cubicBezTo>
                    <a:cubicBezTo>
                      <a:pt x="378143" y="3810"/>
                      <a:pt x="374333" y="0"/>
                      <a:pt x="368618" y="0"/>
                    </a:cubicBezTo>
                    <a:lnTo>
                      <a:pt x="9525" y="0"/>
                    </a:lnTo>
                    <a:cubicBezTo>
                      <a:pt x="3810" y="0"/>
                      <a:pt x="0" y="3810"/>
                      <a:pt x="0" y="9525"/>
                    </a:cubicBezTo>
                    <a:cubicBezTo>
                      <a:pt x="0" y="15240"/>
                      <a:pt x="3810" y="19050"/>
                      <a:pt x="952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22" name="Google Shape;2922;p58"/>
              <p:cNvSpPr/>
              <p:nvPr/>
            </p:nvSpPr>
            <p:spPr>
              <a:xfrm>
                <a:off x="4812664" y="19048"/>
                <a:ext cx="378142" cy="19050"/>
              </a:xfrm>
              <a:custGeom>
                <a:rect b="b" l="l" r="r" t="t"/>
                <a:pathLst>
                  <a:path extrusionOk="0" h="19050" w="378142">
                    <a:moveTo>
                      <a:pt x="9525" y="19050"/>
                    </a:moveTo>
                    <a:lnTo>
                      <a:pt x="368618" y="19050"/>
                    </a:lnTo>
                    <a:cubicBezTo>
                      <a:pt x="374333" y="19050"/>
                      <a:pt x="378143" y="15240"/>
                      <a:pt x="378143" y="9525"/>
                    </a:cubicBezTo>
                    <a:cubicBezTo>
                      <a:pt x="378143" y="3810"/>
                      <a:pt x="374333" y="0"/>
                      <a:pt x="368618" y="0"/>
                    </a:cubicBezTo>
                    <a:lnTo>
                      <a:pt x="9525" y="0"/>
                    </a:lnTo>
                    <a:cubicBezTo>
                      <a:pt x="3810" y="0"/>
                      <a:pt x="0" y="3810"/>
                      <a:pt x="0" y="9525"/>
                    </a:cubicBezTo>
                    <a:cubicBezTo>
                      <a:pt x="0" y="15240"/>
                      <a:pt x="3810" y="19050"/>
                      <a:pt x="9525" y="19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23" name="Google Shape;2923;p58"/>
              <p:cNvSpPr/>
              <p:nvPr/>
            </p:nvSpPr>
            <p:spPr>
              <a:xfrm>
                <a:off x="5075555" y="-229553"/>
                <a:ext cx="24764" cy="24764"/>
              </a:xfrm>
              <a:custGeom>
                <a:rect b="b" l="l" r="r" t="t"/>
                <a:pathLst>
                  <a:path extrusionOk="0" h="24764" w="24764">
                    <a:moveTo>
                      <a:pt x="12382" y="24765"/>
                    </a:moveTo>
                    <a:cubicBezTo>
                      <a:pt x="16193" y="24765"/>
                      <a:pt x="19050" y="23813"/>
                      <a:pt x="20955" y="20955"/>
                    </a:cubicBezTo>
                    <a:cubicBezTo>
                      <a:pt x="23813" y="18097"/>
                      <a:pt x="24765" y="15240"/>
                      <a:pt x="24765" y="12383"/>
                    </a:cubicBezTo>
                    <a:cubicBezTo>
                      <a:pt x="24765" y="8572"/>
                      <a:pt x="23813" y="5715"/>
                      <a:pt x="20955" y="3810"/>
                    </a:cubicBezTo>
                    <a:cubicBezTo>
                      <a:pt x="18097" y="952"/>
                      <a:pt x="15240" y="0"/>
                      <a:pt x="12382" y="0"/>
                    </a:cubicBezTo>
                    <a:cubicBezTo>
                      <a:pt x="8572" y="0"/>
                      <a:pt x="5715" y="952"/>
                      <a:pt x="3810" y="3810"/>
                    </a:cubicBezTo>
                    <a:cubicBezTo>
                      <a:pt x="952" y="6667"/>
                      <a:pt x="0" y="9525"/>
                      <a:pt x="0" y="12383"/>
                    </a:cubicBezTo>
                    <a:cubicBezTo>
                      <a:pt x="0" y="16192"/>
                      <a:pt x="952" y="19050"/>
                      <a:pt x="3810" y="20955"/>
                    </a:cubicBezTo>
                    <a:cubicBezTo>
                      <a:pt x="5715" y="23813"/>
                      <a:pt x="8572" y="24765"/>
                      <a:pt x="12382" y="2476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24" name="Google Shape;2924;p58"/>
              <p:cNvSpPr/>
              <p:nvPr/>
            </p:nvSpPr>
            <p:spPr>
              <a:xfrm>
                <a:off x="5077460" y="-189549"/>
                <a:ext cx="20002" cy="94297"/>
              </a:xfrm>
              <a:custGeom>
                <a:rect b="b" l="l" r="r" t="t"/>
                <a:pathLst>
                  <a:path extrusionOk="0" h="94297" w="20002">
                    <a:moveTo>
                      <a:pt x="0" y="0"/>
                    </a:moveTo>
                    <a:lnTo>
                      <a:pt x="20003" y="0"/>
                    </a:lnTo>
                    <a:lnTo>
                      <a:pt x="20003" y="94298"/>
                    </a:lnTo>
                    <a:lnTo>
                      <a:pt x="0" y="9429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925" name="Google Shape;2925;p58"/>
            <p:cNvSpPr txBox="1"/>
            <p:nvPr/>
          </p:nvSpPr>
          <p:spPr>
            <a:xfrm>
              <a:off x="1431586" y="2471318"/>
              <a:ext cx="6153150" cy="356251"/>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lt2"/>
                </a:buClr>
                <a:buSzPts val="2000"/>
                <a:buFont typeface="Calibri"/>
                <a:buNone/>
              </a:pPr>
              <a:r>
                <a:rPr b="1" i="0" lang="pt-BR" sz="2000" u="none" cap="none" strike="noStrike">
                  <a:solidFill>
                    <a:schemeClr val="lt2"/>
                  </a:solidFill>
                  <a:latin typeface="Calibri"/>
                  <a:ea typeface="Calibri"/>
                  <a:cs typeface="Calibri"/>
                  <a:sym typeface="Calibri"/>
                </a:rPr>
                <a:t>Clone HPN detectado</a:t>
              </a:r>
              <a:endParaRPr b="0" i="0" sz="2000" u="none" cap="none" strike="noStrike">
                <a:solidFill>
                  <a:schemeClr val="lt2"/>
                </a:solidFill>
                <a:latin typeface="Calibri"/>
                <a:ea typeface="Calibri"/>
                <a:cs typeface="Calibri"/>
                <a:sym typeface="Calibri"/>
              </a:endParaRPr>
            </a:p>
          </p:txBody>
        </p:sp>
        <p:sp>
          <p:nvSpPr>
            <p:cNvPr id="2926" name="Google Shape;2926;p58"/>
            <p:cNvSpPr txBox="1"/>
            <p:nvPr/>
          </p:nvSpPr>
          <p:spPr>
            <a:xfrm>
              <a:off x="4464580" y="2455642"/>
              <a:ext cx="2048214" cy="327782"/>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Sim ou Não</a:t>
              </a:r>
              <a:endParaRPr/>
            </a:p>
          </p:txBody>
        </p:sp>
        <p:grpSp>
          <p:nvGrpSpPr>
            <p:cNvPr id="2927" name="Google Shape;2927;p58"/>
            <p:cNvGrpSpPr/>
            <p:nvPr/>
          </p:nvGrpSpPr>
          <p:grpSpPr>
            <a:xfrm>
              <a:off x="4037229" y="2471318"/>
              <a:ext cx="296429" cy="296430"/>
              <a:chOff x="4037229" y="2471318"/>
              <a:chExt cx="296429" cy="296430"/>
            </a:xfrm>
          </p:grpSpPr>
          <p:sp>
            <p:nvSpPr>
              <p:cNvPr id="2928" name="Google Shape;2928;p58"/>
              <p:cNvSpPr/>
              <p:nvPr/>
            </p:nvSpPr>
            <p:spPr>
              <a:xfrm>
                <a:off x="4037229" y="2471318"/>
                <a:ext cx="296429" cy="296430"/>
              </a:xfrm>
              <a:prstGeom prst="ellipse">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855">
                  <a:solidFill>
                    <a:srgbClr val="FFFFFF"/>
                  </a:solidFill>
                  <a:latin typeface="Calibri"/>
                  <a:ea typeface="Calibri"/>
                  <a:cs typeface="Calibri"/>
                  <a:sym typeface="Calibri"/>
                </a:endParaRPr>
              </a:p>
            </p:txBody>
          </p:sp>
          <p:sp>
            <p:nvSpPr>
              <p:cNvPr id="2929" name="Google Shape;2929;p58"/>
              <p:cNvSpPr/>
              <p:nvPr/>
            </p:nvSpPr>
            <p:spPr>
              <a:xfrm>
                <a:off x="4121943" y="2518962"/>
                <a:ext cx="127000" cy="170447"/>
              </a:xfrm>
              <a:custGeom>
                <a:rect b="b" l="l" r="r" t="t"/>
                <a:pathLst>
                  <a:path extrusionOk="0" h="647700" w="482600">
                    <a:moveTo>
                      <a:pt x="0" y="0"/>
                    </a:moveTo>
                    <a:lnTo>
                      <a:pt x="482600" y="381000"/>
                    </a:lnTo>
                    <a:lnTo>
                      <a:pt x="12700" y="647700"/>
                    </a:lnTo>
                  </a:path>
                </a:pathLst>
              </a:custGeom>
              <a:no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930" name="Google Shape;2930;p58"/>
            <p:cNvSpPr txBox="1"/>
            <p:nvPr/>
          </p:nvSpPr>
          <p:spPr>
            <a:xfrm>
              <a:off x="1431586" y="3163623"/>
              <a:ext cx="2474721" cy="617861"/>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lt2"/>
                </a:buClr>
                <a:buSzPts val="2000"/>
                <a:buFont typeface="Calibri"/>
                <a:buNone/>
              </a:pPr>
              <a:r>
                <a:rPr b="1" i="0" lang="pt-BR" sz="2000" u="none" cap="none" strike="noStrike">
                  <a:solidFill>
                    <a:schemeClr val="lt2"/>
                  </a:solidFill>
                  <a:latin typeface="Calibri"/>
                  <a:ea typeface="Calibri"/>
                  <a:cs typeface="Calibri"/>
                  <a:sym typeface="Calibri"/>
                </a:rPr>
                <a:t>Tamanho de clone HPN em leucócitos</a:t>
              </a:r>
              <a:endParaRPr/>
            </a:p>
          </p:txBody>
        </p:sp>
        <p:sp>
          <p:nvSpPr>
            <p:cNvPr id="2931" name="Google Shape;2931;p58"/>
            <p:cNvSpPr txBox="1"/>
            <p:nvPr/>
          </p:nvSpPr>
          <p:spPr>
            <a:xfrm>
              <a:off x="4464580" y="3298346"/>
              <a:ext cx="4044420" cy="329834"/>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Em granulócitos    |    Em monócitos</a:t>
              </a:r>
              <a:endParaRPr/>
            </a:p>
          </p:txBody>
        </p:sp>
        <p:grpSp>
          <p:nvGrpSpPr>
            <p:cNvPr id="2932" name="Google Shape;2932;p58"/>
            <p:cNvGrpSpPr/>
            <p:nvPr/>
          </p:nvGrpSpPr>
          <p:grpSpPr>
            <a:xfrm>
              <a:off x="4037229" y="3297023"/>
              <a:ext cx="296429" cy="296430"/>
              <a:chOff x="4037229" y="2471318"/>
              <a:chExt cx="296429" cy="296430"/>
            </a:xfrm>
          </p:grpSpPr>
          <p:sp>
            <p:nvSpPr>
              <p:cNvPr id="2933" name="Google Shape;2933;p58"/>
              <p:cNvSpPr/>
              <p:nvPr/>
            </p:nvSpPr>
            <p:spPr>
              <a:xfrm>
                <a:off x="4037229" y="2471318"/>
                <a:ext cx="296429" cy="296430"/>
              </a:xfrm>
              <a:prstGeom prst="ellipse">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855">
                  <a:solidFill>
                    <a:srgbClr val="FFFFFF"/>
                  </a:solidFill>
                  <a:latin typeface="Calibri"/>
                  <a:ea typeface="Calibri"/>
                  <a:cs typeface="Calibri"/>
                  <a:sym typeface="Calibri"/>
                </a:endParaRPr>
              </a:p>
            </p:txBody>
          </p:sp>
          <p:sp>
            <p:nvSpPr>
              <p:cNvPr id="2934" name="Google Shape;2934;p58"/>
              <p:cNvSpPr/>
              <p:nvPr/>
            </p:nvSpPr>
            <p:spPr>
              <a:xfrm>
                <a:off x="4121943" y="2518962"/>
                <a:ext cx="127000" cy="170447"/>
              </a:xfrm>
              <a:custGeom>
                <a:rect b="b" l="l" r="r" t="t"/>
                <a:pathLst>
                  <a:path extrusionOk="0" h="647700" w="482600">
                    <a:moveTo>
                      <a:pt x="0" y="0"/>
                    </a:moveTo>
                    <a:lnTo>
                      <a:pt x="482600" y="381000"/>
                    </a:lnTo>
                    <a:lnTo>
                      <a:pt x="12700" y="647700"/>
                    </a:lnTo>
                  </a:path>
                </a:pathLst>
              </a:custGeom>
              <a:no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935" name="Google Shape;2935;p58"/>
            <p:cNvSpPr txBox="1"/>
            <p:nvPr/>
          </p:nvSpPr>
          <p:spPr>
            <a:xfrm>
              <a:off x="1431586" y="4016304"/>
              <a:ext cx="2474721" cy="879472"/>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lt2"/>
                </a:buClr>
                <a:buSzPts val="2000"/>
                <a:buFont typeface="Calibri"/>
                <a:buNone/>
              </a:pPr>
              <a:r>
                <a:rPr b="1" i="0" lang="pt-BR" sz="2000" u="none" cap="none" strike="noStrike">
                  <a:solidFill>
                    <a:schemeClr val="lt2"/>
                  </a:solidFill>
                  <a:latin typeface="Calibri"/>
                  <a:ea typeface="Calibri"/>
                  <a:cs typeface="Calibri"/>
                  <a:sym typeface="Calibri"/>
                </a:rPr>
                <a:t>Tamanho de clone HPN em eritrócitos com distribuição de</a:t>
              </a:r>
              <a:endParaRPr/>
            </a:p>
          </p:txBody>
        </p:sp>
        <p:sp>
          <p:nvSpPr>
            <p:cNvPr id="2936" name="Google Shape;2936;p58"/>
            <p:cNvSpPr txBox="1"/>
            <p:nvPr/>
          </p:nvSpPr>
          <p:spPr>
            <a:xfrm>
              <a:off x="4464580" y="4113635"/>
              <a:ext cx="4044420" cy="667875"/>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None/>
              </a:pPr>
              <a:r>
                <a:rPr b="0" i="0" lang="pt-BR" sz="1800" u="none" cap="none" strike="noStrike">
                  <a:solidFill>
                    <a:srgbClr val="000000"/>
                  </a:solidFill>
                  <a:latin typeface="Calibri"/>
                  <a:ea typeface="Calibri"/>
                  <a:cs typeface="Calibri"/>
                  <a:sym typeface="Calibri"/>
                </a:rPr>
                <a:t>Células tipo II    |    Células tipo III</a:t>
              </a:r>
              <a:endParaRPr/>
            </a:p>
            <a:p>
              <a:pPr indent="0" lvl="0" marL="0" marR="0" rtl="0" algn="l">
                <a:lnSpc>
                  <a:spcPct val="85000"/>
                </a:lnSpc>
                <a:spcBef>
                  <a:spcPts val="80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Tamanho de clone HPN total </a:t>
              </a:r>
              <a:endParaRPr/>
            </a:p>
          </p:txBody>
        </p:sp>
        <p:grpSp>
          <p:nvGrpSpPr>
            <p:cNvPr id="2937" name="Google Shape;2937;p58"/>
            <p:cNvGrpSpPr/>
            <p:nvPr/>
          </p:nvGrpSpPr>
          <p:grpSpPr>
            <a:xfrm>
              <a:off x="4037229" y="4267429"/>
              <a:ext cx="296429" cy="296430"/>
              <a:chOff x="4037229" y="2471318"/>
              <a:chExt cx="296429" cy="296430"/>
            </a:xfrm>
          </p:grpSpPr>
          <p:sp>
            <p:nvSpPr>
              <p:cNvPr id="2938" name="Google Shape;2938;p58"/>
              <p:cNvSpPr/>
              <p:nvPr/>
            </p:nvSpPr>
            <p:spPr>
              <a:xfrm>
                <a:off x="4037229" y="2471318"/>
                <a:ext cx="296429" cy="296430"/>
              </a:xfrm>
              <a:prstGeom prst="ellipse">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855">
                  <a:solidFill>
                    <a:srgbClr val="FFFFFF"/>
                  </a:solidFill>
                  <a:latin typeface="Calibri"/>
                  <a:ea typeface="Calibri"/>
                  <a:cs typeface="Calibri"/>
                  <a:sym typeface="Calibri"/>
                </a:endParaRPr>
              </a:p>
            </p:txBody>
          </p:sp>
          <p:sp>
            <p:nvSpPr>
              <p:cNvPr id="2939" name="Google Shape;2939;p58"/>
              <p:cNvSpPr/>
              <p:nvPr/>
            </p:nvSpPr>
            <p:spPr>
              <a:xfrm>
                <a:off x="4121943" y="2518962"/>
                <a:ext cx="127000" cy="170447"/>
              </a:xfrm>
              <a:custGeom>
                <a:rect b="b" l="l" r="r" t="t"/>
                <a:pathLst>
                  <a:path extrusionOk="0" h="647700" w="482600">
                    <a:moveTo>
                      <a:pt x="0" y="0"/>
                    </a:moveTo>
                    <a:lnTo>
                      <a:pt x="482600" y="381000"/>
                    </a:lnTo>
                    <a:lnTo>
                      <a:pt x="12700" y="647700"/>
                    </a:lnTo>
                  </a:path>
                </a:pathLst>
              </a:custGeom>
              <a:no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940" name="Google Shape;2940;p58"/>
            <p:cNvSpPr txBox="1"/>
            <p:nvPr/>
          </p:nvSpPr>
          <p:spPr>
            <a:xfrm>
              <a:off x="1431586" y="5036163"/>
              <a:ext cx="2474721" cy="617861"/>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lt2"/>
                </a:buClr>
                <a:buSzPts val="2000"/>
                <a:buFont typeface="Calibri"/>
                <a:buNone/>
              </a:pPr>
              <a:r>
                <a:rPr b="1" i="0" lang="pt-BR" sz="2000" u="none" cap="none" strike="noStrike">
                  <a:solidFill>
                    <a:schemeClr val="lt2"/>
                  </a:solidFill>
                  <a:latin typeface="Calibri"/>
                  <a:ea typeface="Calibri"/>
                  <a:cs typeface="Calibri"/>
                  <a:sym typeface="Calibri"/>
                </a:rPr>
                <a:t>Dados técnicos </a:t>
              </a:r>
              <a:br>
                <a:rPr b="1" i="0" lang="pt-BR" sz="2000" u="none" cap="none" strike="noStrike">
                  <a:solidFill>
                    <a:schemeClr val="lt2"/>
                  </a:solidFill>
                  <a:latin typeface="Calibri"/>
                  <a:ea typeface="Calibri"/>
                  <a:cs typeface="Calibri"/>
                  <a:sym typeface="Calibri"/>
                </a:rPr>
              </a:br>
              <a:r>
                <a:rPr b="1" i="0" lang="pt-BR" sz="2000" u="none" cap="none" strike="noStrike">
                  <a:solidFill>
                    <a:schemeClr val="lt2"/>
                  </a:solidFill>
                  <a:latin typeface="Calibri"/>
                  <a:ea typeface="Calibri"/>
                  <a:cs typeface="Calibri"/>
                  <a:sym typeface="Calibri"/>
                </a:rPr>
                <a:t>do exame</a:t>
              </a:r>
              <a:endParaRPr/>
            </a:p>
          </p:txBody>
        </p:sp>
        <p:cxnSp>
          <p:nvCxnSpPr>
            <p:cNvPr id="2941" name="Google Shape;2941;p58"/>
            <p:cNvCxnSpPr/>
            <p:nvPr/>
          </p:nvCxnSpPr>
          <p:spPr>
            <a:xfrm>
              <a:off x="1524000" y="2959100"/>
              <a:ext cx="6273800" cy="0"/>
            </a:xfrm>
            <a:prstGeom prst="straightConnector1">
              <a:avLst/>
            </a:prstGeom>
            <a:noFill/>
            <a:ln cap="flat" cmpd="sng" w="12700">
              <a:solidFill>
                <a:srgbClr val="D8D8D8"/>
              </a:solidFill>
              <a:prstDash val="solid"/>
              <a:miter lim="800000"/>
              <a:headEnd len="sm" w="sm" type="none"/>
              <a:tailEnd len="sm" w="sm" type="none"/>
            </a:ln>
          </p:spPr>
        </p:cxnSp>
        <p:cxnSp>
          <p:nvCxnSpPr>
            <p:cNvPr id="2942" name="Google Shape;2942;p58"/>
            <p:cNvCxnSpPr/>
            <p:nvPr/>
          </p:nvCxnSpPr>
          <p:spPr>
            <a:xfrm>
              <a:off x="1524000" y="3860800"/>
              <a:ext cx="6273800" cy="0"/>
            </a:xfrm>
            <a:prstGeom prst="straightConnector1">
              <a:avLst/>
            </a:prstGeom>
            <a:noFill/>
            <a:ln cap="flat" cmpd="sng" w="12700">
              <a:solidFill>
                <a:srgbClr val="D8D8D8"/>
              </a:solidFill>
              <a:prstDash val="solid"/>
              <a:miter lim="800000"/>
              <a:headEnd len="sm" w="sm" type="none"/>
              <a:tailEnd len="sm" w="sm" type="none"/>
            </a:ln>
          </p:spPr>
        </p:cxnSp>
        <p:cxnSp>
          <p:nvCxnSpPr>
            <p:cNvPr id="2943" name="Google Shape;2943;p58"/>
            <p:cNvCxnSpPr/>
            <p:nvPr/>
          </p:nvCxnSpPr>
          <p:spPr>
            <a:xfrm>
              <a:off x="1524000" y="4916584"/>
              <a:ext cx="6273800" cy="0"/>
            </a:xfrm>
            <a:prstGeom prst="straightConnector1">
              <a:avLst/>
            </a:prstGeom>
            <a:noFill/>
            <a:ln cap="flat" cmpd="sng" w="12700">
              <a:solidFill>
                <a:srgbClr val="D8D8D8"/>
              </a:solidFill>
              <a:prstDash val="solid"/>
              <a:miter lim="800000"/>
              <a:headEnd len="sm" w="sm" type="none"/>
              <a:tailEnd len="sm" w="sm" type="none"/>
            </a:ln>
          </p:spPr>
        </p:cxnSp>
      </p:grpSp>
      <p:grpSp>
        <p:nvGrpSpPr>
          <p:cNvPr id="2944" name="Google Shape;2944;p58"/>
          <p:cNvGrpSpPr/>
          <p:nvPr/>
        </p:nvGrpSpPr>
        <p:grpSpPr>
          <a:xfrm>
            <a:off x="8229600" y="1288456"/>
            <a:ext cx="3724785" cy="4532119"/>
            <a:chOff x="8229600" y="1288456"/>
            <a:chExt cx="3724785" cy="4532119"/>
          </a:xfrm>
        </p:grpSpPr>
        <p:sp>
          <p:nvSpPr>
            <p:cNvPr id="2945" name="Google Shape;2945;p58"/>
            <p:cNvSpPr/>
            <p:nvPr/>
          </p:nvSpPr>
          <p:spPr>
            <a:xfrm flipH="1">
              <a:off x="8229600" y="1288456"/>
              <a:ext cx="3714432"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946" name="Google Shape;2946;p58"/>
            <p:cNvSpPr txBox="1"/>
            <p:nvPr/>
          </p:nvSpPr>
          <p:spPr>
            <a:xfrm>
              <a:off x="9232643" y="1690811"/>
              <a:ext cx="1808396" cy="374821"/>
            </a:xfrm>
            <a:prstGeom prst="rect">
              <a:avLst/>
            </a:prstGeom>
            <a:noFill/>
            <a:ln>
              <a:noFill/>
            </a:ln>
          </p:spPr>
          <p:txBody>
            <a:bodyPr anchorCtr="1" anchor="ctr" bIns="0" lIns="0" spcFirstLastPara="1" rIns="0" wrap="square" tIns="0">
              <a:noAutofit/>
            </a:bodyPr>
            <a:lstStyle/>
            <a:p>
              <a:pPr indent="0" lvl="0" marL="0" marR="0" rtl="0" algn="l">
                <a:lnSpc>
                  <a:spcPct val="85000"/>
                </a:lnSpc>
                <a:spcBef>
                  <a:spcPts val="0"/>
                </a:spcBef>
                <a:spcAft>
                  <a:spcPts val="0"/>
                </a:spcAft>
                <a:buClr>
                  <a:schemeClr val="dk2"/>
                </a:buClr>
                <a:buSzPts val="2200"/>
                <a:buFont typeface="Lustria"/>
                <a:buNone/>
              </a:pPr>
              <a:r>
                <a:rPr b="1" i="0" lang="pt-BR" sz="2200" u="none" cap="none" strike="noStrike">
                  <a:solidFill>
                    <a:schemeClr val="dk2"/>
                  </a:solidFill>
                  <a:latin typeface="Lustria"/>
                  <a:ea typeface="Lustria"/>
                  <a:cs typeface="Lustria"/>
                  <a:sym typeface="Lustria"/>
                </a:rPr>
                <a:t>Terminologia</a:t>
              </a:r>
              <a:endParaRPr/>
            </a:p>
          </p:txBody>
        </p:sp>
        <p:sp>
          <p:nvSpPr>
            <p:cNvPr id="2947" name="Google Shape;2947;p58"/>
            <p:cNvSpPr/>
            <p:nvPr/>
          </p:nvSpPr>
          <p:spPr>
            <a:xfrm>
              <a:off x="8364645" y="1469707"/>
              <a:ext cx="867998" cy="86800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2948" name="Google Shape;2948;p58"/>
            <p:cNvGrpSpPr/>
            <p:nvPr/>
          </p:nvGrpSpPr>
          <p:grpSpPr>
            <a:xfrm>
              <a:off x="8605789" y="1613169"/>
              <a:ext cx="427721" cy="555678"/>
              <a:chOff x="5936564" y="-359314"/>
              <a:chExt cx="704295" cy="914992"/>
            </a:xfrm>
          </p:grpSpPr>
          <p:sp>
            <p:nvSpPr>
              <p:cNvPr id="2949" name="Google Shape;2949;p58"/>
              <p:cNvSpPr/>
              <p:nvPr/>
            </p:nvSpPr>
            <p:spPr>
              <a:xfrm>
                <a:off x="6226111" y="-306441"/>
                <a:ext cx="28946" cy="26975"/>
              </a:xfrm>
              <a:custGeom>
                <a:rect b="b" l="l" r="r" t="t"/>
                <a:pathLst>
                  <a:path extrusionOk="0" h="26975" w="28946">
                    <a:moveTo>
                      <a:pt x="1972" y="19273"/>
                    </a:moveTo>
                    <a:cubicBezTo>
                      <a:pt x="1972" y="20241"/>
                      <a:pt x="2939" y="21208"/>
                      <a:pt x="2939" y="22175"/>
                    </a:cubicBezTo>
                    <a:cubicBezTo>
                      <a:pt x="3907" y="23143"/>
                      <a:pt x="3907" y="24110"/>
                      <a:pt x="4874" y="24110"/>
                    </a:cubicBezTo>
                    <a:cubicBezTo>
                      <a:pt x="5841" y="24073"/>
                      <a:pt x="6809" y="25040"/>
                      <a:pt x="7776" y="25040"/>
                    </a:cubicBezTo>
                    <a:cubicBezTo>
                      <a:pt x="8743" y="26008"/>
                      <a:pt x="9711" y="26008"/>
                      <a:pt x="10678" y="26008"/>
                    </a:cubicBezTo>
                    <a:cubicBezTo>
                      <a:pt x="11646" y="26008"/>
                      <a:pt x="12613" y="26975"/>
                      <a:pt x="13580" y="26975"/>
                    </a:cubicBezTo>
                    <a:lnTo>
                      <a:pt x="16483" y="26975"/>
                    </a:lnTo>
                    <a:lnTo>
                      <a:pt x="19385" y="26975"/>
                    </a:lnTo>
                    <a:cubicBezTo>
                      <a:pt x="20352" y="26975"/>
                      <a:pt x="21320" y="26008"/>
                      <a:pt x="22287" y="26008"/>
                    </a:cubicBezTo>
                    <a:cubicBezTo>
                      <a:pt x="23254" y="26008"/>
                      <a:pt x="24222" y="25040"/>
                      <a:pt x="25189" y="25040"/>
                    </a:cubicBezTo>
                    <a:cubicBezTo>
                      <a:pt x="26157" y="24073"/>
                      <a:pt x="27124" y="24073"/>
                      <a:pt x="27124" y="23106"/>
                    </a:cubicBezTo>
                    <a:cubicBezTo>
                      <a:pt x="26045" y="23106"/>
                      <a:pt x="27012" y="22138"/>
                      <a:pt x="27012" y="21171"/>
                    </a:cubicBezTo>
                    <a:cubicBezTo>
                      <a:pt x="27012" y="20203"/>
                      <a:pt x="27980" y="19236"/>
                      <a:pt x="27980" y="18269"/>
                    </a:cubicBezTo>
                    <a:cubicBezTo>
                      <a:pt x="27980" y="17301"/>
                      <a:pt x="28947" y="16334"/>
                      <a:pt x="28947" y="15366"/>
                    </a:cubicBezTo>
                    <a:lnTo>
                      <a:pt x="28947" y="12464"/>
                    </a:lnTo>
                    <a:lnTo>
                      <a:pt x="28947" y="9562"/>
                    </a:lnTo>
                    <a:cubicBezTo>
                      <a:pt x="28947" y="8595"/>
                      <a:pt x="27980" y="7627"/>
                      <a:pt x="27980" y="6660"/>
                    </a:cubicBezTo>
                    <a:cubicBezTo>
                      <a:pt x="27980" y="6772"/>
                      <a:pt x="27980" y="5804"/>
                      <a:pt x="27012" y="5804"/>
                    </a:cubicBezTo>
                    <a:cubicBezTo>
                      <a:pt x="26045" y="4837"/>
                      <a:pt x="26045" y="3869"/>
                      <a:pt x="25078" y="3869"/>
                    </a:cubicBezTo>
                    <a:cubicBezTo>
                      <a:pt x="24110" y="2902"/>
                      <a:pt x="24110" y="2902"/>
                      <a:pt x="23143" y="1935"/>
                    </a:cubicBezTo>
                    <a:cubicBezTo>
                      <a:pt x="22175" y="1935"/>
                      <a:pt x="21208" y="967"/>
                      <a:pt x="20241" y="967"/>
                    </a:cubicBezTo>
                    <a:cubicBezTo>
                      <a:pt x="19273" y="967"/>
                      <a:pt x="18306" y="0"/>
                      <a:pt x="17338" y="0"/>
                    </a:cubicBezTo>
                    <a:lnTo>
                      <a:pt x="11571" y="0"/>
                    </a:lnTo>
                    <a:cubicBezTo>
                      <a:pt x="10604" y="0"/>
                      <a:pt x="9637" y="0"/>
                      <a:pt x="8669" y="967"/>
                    </a:cubicBezTo>
                    <a:cubicBezTo>
                      <a:pt x="7702" y="967"/>
                      <a:pt x="6734" y="1935"/>
                      <a:pt x="5767" y="1935"/>
                    </a:cubicBezTo>
                    <a:cubicBezTo>
                      <a:pt x="4800" y="2902"/>
                      <a:pt x="3832" y="2902"/>
                      <a:pt x="3832" y="3869"/>
                    </a:cubicBezTo>
                    <a:cubicBezTo>
                      <a:pt x="930" y="6772"/>
                      <a:pt x="0" y="10604"/>
                      <a:pt x="0" y="14436"/>
                    </a:cubicBezTo>
                    <a:lnTo>
                      <a:pt x="0" y="17339"/>
                    </a:lnTo>
                    <a:cubicBezTo>
                      <a:pt x="1042" y="17339"/>
                      <a:pt x="1972" y="18306"/>
                      <a:pt x="1972" y="1927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50" name="Google Shape;2950;p58"/>
              <p:cNvSpPr/>
              <p:nvPr/>
            </p:nvSpPr>
            <p:spPr>
              <a:xfrm>
                <a:off x="6122273" y="-91869"/>
                <a:ext cx="304982" cy="28872"/>
              </a:xfrm>
              <a:custGeom>
                <a:rect b="b" l="l" r="r" t="t"/>
                <a:pathLst>
                  <a:path extrusionOk="0" h="28872" w="304982">
                    <a:moveTo>
                      <a:pt x="290547" y="0"/>
                    </a:moveTo>
                    <a:lnTo>
                      <a:pt x="14436" y="0"/>
                    </a:lnTo>
                    <a:cubicBezTo>
                      <a:pt x="6734" y="0"/>
                      <a:pt x="0" y="6734"/>
                      <a:pt x="0" y="14436"/>
                    </a:cubicBezTo>
                    <a:cubicBezTo>
                      <a:pt x="0" y="22138"/>
                      <a:pt x="6734" y="28872"/>
                      <a:pt x="14436" y="28872"/>
                    </a:cubicBezTo>
                    <a:lnTo>
                      <a:pt x="290547" y="28872"/>
                    </a:lnTo>
                    <a:cubicBezTo>
                      <a:pt x="298249" y="28872"/>
                      <a:pt x="304983" y="22138"/>
                      <a:pt x="304983" y="14436"/>
                    </a:cubicBezTo>
                    <a:cubicBezTo>
                      <a:pt x="304983" y="6734"/>
                      <a:pt x="298248" y="0"/>
                      <a:pt x="290547"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51" name="Google Shape;2951;p58"/>
              <p:cNvSpPr/>
              <p:nvPr/>
            </p:nvSpPr>
            <p:spPr>
              <a:xfrm>
                <a:off x="6122273" y="62054"/>
                <a:ext cx="304982" cy="28872"/>
              </a:xfrm>
              <a:custGeom>
                <a:rect b="b" l="l" r="r" t="t"/>
                <a:pathLst>
                  <a:path extrusionOk="0" h="28872" w="304982">
                    <a:moveTo>
                      <a:pt x="290547" y="0"/>
                    </a:moveTo>
                    <a:lnTo>
                      <a:pt x="14436" y="0"/>
                    </a:lnTo>
                    <a:cubicBezTo>
                      <a:pt x="6734" y="0"/>
                      <a:pt x="0" y="6734"/>
                      <a:pt x="0" y="14436"/>
                    </a:cubicBezTo>
                    <a:cubicBezTo>
                      <a:pt x="0" y="22138"/>
                      <a:pt x="6734" y="28872"/>
                      <a:pt x="14436" y="28872"/>
                    </a:cubicBezTo>
                    <a:lnTo>
                      <a:pt x="290547" y="28872"/>
                    </a:lnTo>
                    <a:cubicBezTo>
                      <a:pt x="298249" y="28872"/>
                      <a:pt x="304983" y="22138"/>
                      <a:pt x="304983" y="14436"/>
                    </a:cubicBezTo>
                    <a:cubicBezTo>
                      <a:pt x="304983" y="6734"/>
                      <a:pt x="298248" y="0"/>
                      <a:pt x="290547"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52" name="Google Shape;2952;p58"/>
              <p:cNvSpPr/>
              <p:nvPr/>
            </p:nvSpPr>
            <p:spPr>
              <a:xfrm>
                <a:off x="6122273" y="216017"/>
                <a:ext cx="304982" cy="28872"/>
              </a:xfrm>
              <a:custGeom>
                <a:rect b="b" l="l" r="r" t="t"/>
                <a:pathLst>
                  <a:path extrusionOk="0" h="28872" w="304982">
                    <a:moveTo>
                      <a:pt x="290547" y="0"/>
                    </a:moveTo>
                    <a:lnTo>
                      <a:pt x="14436" y="0"/>
                    </a:lnTo>
                    <a:cubicBezTo>
                      <a:pt x="6734" y="0"/>
                      <a:pt x="0" y="6734"/>
                      <a:pt x="0" y="14436"/>
                    </a:cubicBezTo>
                    <a:cubicBezTo>
                      <a:pt x="0" y="22138"/>
                      <a:pt x="6734" y="28872"/>
                      <a:pt x="14436" y="28872"/>
                    </a:cubicBezTo>
                    <a:lnTo>
                      <a:pt x="290547" y="28872"/>
                    </a:lnTo>
                    <a:cubicBezTo>
                      <a:pt x="298249" y="28872"/>
                      <a:pt x="304983" y="22138"/>
                      <a:pt x="304983" y="14436"/>
                    </a:cubicBezTo>
                    <a:cubicBezTo>
                      <a:pt x="304983" y="6734"/>
                      <a:pt x="298248" y="0"/>
                      <a:pt x="290547"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53" name="Google Shape;2953;p58"/>
              <p:cNvSpPr/>
              <p:nvPr/>
            </p:nvSpPr>
            <p:spPr>
              <a:xfrm>
                <a:off x="6049159" y="-91869"/>
                <a:ext cx="35606" cy="28872"/>
              </a:xfrm>
              <a:custGeom>
                <a:rect b="b" l="l" r="r" t="t"/>
                <a:pathLst>
                  <a:path extrusionOk="0" h="28872" w="35606">
                    <a:moveTo>
                      <a:pt x="21171" y="0"/>
                    </a:moveTo>
                    <a:lnTo>
                      <a:pt x="14436" y="0"/>
                    </a:lnTo>
                    <a:cubicBezTo>
                      <a:pt x="6734" y="0"/>
                      <a:pt x="0" y="6734"/>
                      <a:pt x="0" y="14436"/>
                    </a:cubicBezTo>
                    <a:cubicBezTo>
                      <a:pt x="0" y="22138"/>
                      <a:pt x="6734" y="28872"/>
                      <a:pt x="14436" y="28872"/>
                    </a:cubicBezTo>
                    <a:lnTo>
                      <a:pt x="21171" y="28872"/>
                    </a:lnTo>
                    <a:cubicBezTo>
                      <a:pt x="28872" y="28872"/>
                      <a:pt x="35607" y="22138"/>
                      <a:pt x="35607" y="14436"/>
                    </a:cubicBezTo>
                    <a:cubicBezTo>
                      <a:pt x="35569" y="6734"/>
                      <a:pt x="28835" y="0"/>
                      <a:pt x="21171"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54" name="Google Shape;2954;p58"/>
              <p:cNvSpPr/>
              <p:nvPr/>
            </p:nvSpPr>
            <p:spPr>
              <a:xfrm>
                <a:off x="6049159" y="62054"/>
                <a:ext cx="35606" cy="28872"/>
              </a:xfrm>
              <a:custGeom>
                <a:rect b="b" l="l" r="r" t="t"/>
                <a:pathLst>
                  <a:path extrusionOk="0" h="28872" w="35606">
                    <a:moveTo>
                      <a:pt x="21171" y="0"/>
                    </a:moveTo>
                    <a:lnTo>
                      <a:pt x="14436" y="0"/>
                    </a:lnTo>
                    <a:cubicBezTo>
                      <a:pt x="6734" y="0"/>
                      <a:pt x="0" y="6734"/>
                      <a:pt x="0" y="14436"/>
                    </a:cubicBezTo>
                    <a:cubicBezTo>
                      <a:pt x="0" y="22138"/>
                      <a:pt x="6734" y="28872"/>
                      <a:pt x="14436" y="28872"/>
                    </a:cubicBezTo>
                    <a:lnTo>
                      <a:pt x="21171" y="28872"/>
                    </a:lnTo>
                    <a:cubicBezTo>
                      <a:pt x="28872" y="28872"/>
                      <a:pt x="35607" y="22138"/>
                      <a:pt x="35607" y="14436"/>
                    </a:cubicBezTo>
                    <a:cubicBezTo>
                      <a:pt x="35569" y="6734"/>
                      <a:pt x="28835" y="0"/>
                      <a:pt x="21171"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55" name="Google Shape;2955;p58"/>
              <p:cNvSpPr/>
              <p:nvPr/>
            </p:nvSpPr>
            <p:spPr>
              <a:xfrm>
                <a:off x="6049159" y="216017"/>
                <a:ext cx="35606" cy="28872"/>
              </a:xfrm>
              <a:custGeom>
                <a:rect b="b" l="l" r="r" t="t"/>
                <a:pathLst>
                  <a:path extrusionOk="0" h="28872" w="35606">
                    <a:moveTo>
                      <a:pt x="21171" y="0"/>
                    </a:moveTo>
                    <a:lnTo>
                      <a:pt x="14436" y="0"/>
                    </a:lnTo>
                    <a:cubicBezTo>
                      <a:pt x="6734" y="0"/>
                      <a:pt x="0" y="6734"/>
                      <a:pt x="0" y="14436"/>
                    </a:cubicBezTo>
                    <a:cubicBezTo>
                      <a:pt x="0" y="22138"/>
                      <a:pt x="6734" y="28872"/>
                      <a:pt x="14436" y="28872"/>
                    </a:cubicBezTo>
                    <a:lnTo>
                      <a:pt x="21171" y="28872"/>
                    </a:lnTo>
                    <a:cubicBezTo>
                      <a:pt x="28872" y="28872"/>
                      <a:pt x="35607" y="22138"/>
                      <a:pt x="35607" y="14436"/>
                    </a:cubicBezTo>
                    <a:cubicBezTo>
                      <a:pt x="35569" y="6734"/>
                      <a:pt x="28835" y="0"/>
                      <a:pt x="21171"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56" name="Google Shape;2956;p58"/>
              <p:cNvSpPr/>
              <p:nvPr/>
            </p:nvSpPr>
            <p:spPr>
              <a:xfrm>
                <a:off x="6122273" y="368979"/>
                <a:ext cx="304982" cy="28872"/>
              </a:xfrm>
              <a:custGeom>
                <a:rect b="b" l="l" r="r" t="t"/>
                <a:pathLst>
                  <a:path extrusionOk="0" h="28872" w="304982">
                    <a:moveTo>
                      <a:pt x="290547" y="0"/>
                    </a:moveTo>
                    <a:lnTo>
                      <a:pt x="14436" y="0"/>
                    </a:lnTo>
                    <a:cubicBezTo>
                      <a:pt x="6734" y="0"/>
                      <a:pt x="0" y="6734"/>
                      <a:pt x="0" y="14436"/>
                    </a:cubicBezTo>
                    <a:cubicBezTo>
                      <a:pt x="0" y="22138"/>
                      <a:pt x="6734" y="28872"/>
                      <a:pt x="14436" y="28872"/>
                    </a:cubicBezTo>
                    <a:lnTo>
                      <a:pt x="290547" y="28872"/>
                    </a:lnTo>
                    <a:cubicBezTo>
                      <a:pt x="298249" y="28872"/>
                      <a:pt x="304983" y="22138"/>
                      <a:pt x="304983" y="14436"/>
                    </a:cubicBezTo>
                    <a:cubicBezTo>
                      <a:pt x="304983" y="6734"/>
                      <a:pt x="298248" y="0"/>
                      <a:pt x="290547"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57" name="Google Shape;2957;p58"/>
              <p:cNvSpPr/>
              <p:nvPr/>
            </p:nvSpPr>
            <p:spPr>
              <a:xfrm>
                <a:off x="6049159" y="368979"/>
                <a:ext cx="35606" cy="28872"/>
              </a:xfrm>
              <a:custGeom>
                <a:rect b="b" l="l" r="r" t="t"/>
                <a:pathLst>
                  <a:path extrusionOk="0" h="28872" w="35606">
                    <a:moveTo>
                      <a:pt x="21171" y="0"/>
                    </a:moveTo>
                    <a:lnTo>
                      <a:pt x="14436" y="0"/>
                    </a:lnTo>
                    <a:cubicBezTo>
                      <a:pt x="6734" y="0"/>
                      <a:pt x="0" y="6734"/>
                      <a:pt x="0" y="14436"/>
                    </a:cubicBezTo>
                    <a:cubicBezTo>
                      <a:pt x="0" y="22138"/>
                      <a:pt x="6734" y="28872"/>
                      <a:pt x="14436" y="28872"/>
                    </a:cubicBezTo>
                    <a:lnTo>
                      <a:pt x="21171" y="28872"/>
                    </a:lnTo>
                    <a:cubicBezTo>
                      <a:pt x="28872" y="28872"/>
                      <a:pt x="35607" y="22138"/>
                      <a:pt x="35607" y="14436"/>
                    </a:cubicBezTo>
                    <a:cubicBezTo>
                      <a:pt x="35569" y="6734"/>
                      <a:pt x="28835" y="0"/>
                      <a:pt x="21171"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58" name="Google Shape;2958;p58"/>
              <p:cNvSpPr/>
              <p:nvPr/>
            </p:nvSpPr>
            <p:spPr>
              <a:xfrm>
                <a:off x="5936564" y="-359314"/>
                <a:ext cx="704295" cy="914992"/>
              </a:xfrm>
              <a:custGeom>
                <a:rect b="b" l="l" r="r" t="t"/>
                <a:pathLst>
                  <a:path extrusionOk="0" h="914992" w="704295">
                    <a:moveTo>
                      <a:pt x="704294" y="724455"/>
                    </a:moveTo>
                    <a:cubicBezTo>
                      <a:pt x="704294" y="673444"/>
                      <a:pt x="666789" y="632108"/>
                      <a:pt x="617713" y="624405"/>
                    </a:cubicBezTo>
                    <a:lnTo>
                      <a:pt x="617676" y="149088"/>
                    </a:lnTo>
                    <a:cubicBezTo>
                      <a:pt x="617676" y="121183"/>
                      <a:pt x="594571" y="98077"/>
                      <a:pt x="566665" y="98077"/>
                    </a:cubicBezTo>
                    <a:lnTo>
                      <a:pt x="455080" y="98114"/>
                    </a:lnTo>
                    <a:cubicBezTo>
                      <a:pt x="453145" y="73111"/>
                      <a:pt x="432942" y="53875"/>
                      <a:pt x="406971" y="53875"/>
                    </a:cubicBezTo>
                    <a:lnTo>
                      <a:pt x="390599" y="53875"/>
                    </a:lnTo>
                    <a:cubicBezTo>
                      <a:pt x="383865" y="53875"/>
                      <a:pt x="376163" y="49076"/>
                      <a:pt x="373298" y="42341"/>
                    </a:cubicBezTo>
                    <a:cubicBezTo>
                      <a:pt x="360797" y="16371"/>
                      <a:pt x="335793" y="0"/>
                      <a:pt x="305954" y="0"/>
                    </a:cubicBezTo>
                    <a:cubicBezTo>
                      <a:pt x="278048" y="0"/>
                      <a:pt x="252078" y="16372"/>
                      <a:pt x="238609" y="42341"/>
                    </a:cubicBezTo>
                    <a:cubicBezTo>
                      <a:pt x="234777" y="50043"/>
                      <a:pt x="228972" y="53875"/>
                      <a:pt x="221308" y="53875"/>
                    </a:cubicBezTo>
                    <a:lnTo>
                      <a:pt x="211671" y="53875"/>
                    </a:lnTo>
                    <a:cubicBezTo>
                      <a:pt x="186668" y="53875"/>
                      <a:pt x="166465" y="73111"/>
                      <a:pt x="164530" y="97185"/>
                    </a:cubicBezTo>
                    <a:lnTo>
                      <a:pt x="51011" y="97147"/>
                    </a:lnTo>
                    <a:cubicBezTo>
                      <a:pt x="23106" y="97147"/>
                      <a:pt x="0" y="120253"/>
                      <a:pt x="0" y="148158"/>
                    </a:cubicBezTo>
                    <a:lnTo>
                      <a:pt x="0" y="863981"/>
                    </a:lnTo>
                    <a:cubicBezTo>
                      <a:pt x="0" y="891887"/>
                      <a:pt x="23106" y="914992"/>
                      <a:pt x="51011" y="914992"/>
                    </a:cubicBezTo>
                    <a:lnTo>
                      <a:pt x="566704" y="914955"/>
                    </a:lnTo>
                    <a:cubicBezTo>
                      <a:pt x="594610" y="914955"/>
                      <a:pt x="617715" y="891849"/>
                      <a:pt x="617715" y="863944"/>
                    </a:cubicBezTo>
                    <a:lnTo>
                      <a:pt x="617715" y="824505"/>
                    </a:lnTo>
                    <a:cubicBezTo>
                      <a:pt x="666754" y="816803"/>
                      <a:pt x="704296" y="775429"/>
                      <a:pt x="704296" y="724454"/>
                    </a:cubicBezTo>
                    <a:close/>
                    <a:moveTo>
                      <a:pt x="192439" y="101949"/>
                    </a:moveTo>
                    <a:cubicBezTo>
                      <a:pt x="192439" y="91382"/>
                      <a:pt x="201109" y="82713"/>
                      <a:pt x="211675" y="82713"/>
                    </a:cubicBezTo>
                    <a:lnTo>
                      <a:pt x="221312" y="82713"/>
                    </a:lnTo>
                    <a:cubicBezTo>
                      <a:pt x="240547" y="82713"/>
                      <a:pt x="256919" y="72146"/>
                      <a:pt x="264621" y="54808"/>
                    </a:cubicBezTo>
                    <a:cubicBezTo>
                      <a:pt x="272323" y="39404"/>
                      <a:pt x="288656" y="28837"/>
                      <a:pt x="305995" y="28837"/>
                    </a:cubicBezTo>
                    <a:cubicBezTo>
                      <a:pt x="323297" y="28837"/>
                      <a:pt x="339668" y="38473"/>
                      <a:pt x="347370" y="54808"/>
                    </a:cubicBezTo>
                    <a:cubicBezTo>
                      <a:pt x="356039" y="72109"/>
                      <a:pt x="372373" y="82713"/>
                      <a:pt x="390679" y="82713"/>
                    </a:cubicBezTo>
                    <a:lnTo>
                      <a:pt x="407051" y="82713"/>
                    </a:lnTo>
                    <a:cubicBezTo>
                      <a:pt x="417618" y="82713"/>
                      <a:pt x="426287" y="91382"/>
                      <a:pt x="426287" y="101949"/>
                    </a:cubicBezTo>
                    <a:lnTo>
                      <a:pt x="426249" y="116385"/>
                    </a:lnTo>
                    <a:cubicBezTo>
                      <a:pt x="426249" y="126952"/>
                      <a:pt x="417580" y="135621"/>
                      <a:pt x="407014" y="135621"/>
                    </a:cubicBezTo>
                    <a:lnTo>
                      <a:pt x="211675" y="135621"/>
                    </a:lnTo>
                    <a:cubicBezTo>
                      <a:pt x="201108" y="135621"/>
                      <a:pt x="192439" y="126951"/>
                      <a:pt x="192439" y="116385"/>
                    </a:cubicBezTo>
                    <a:close/>
                    <a:moveTo>
                      <a:pt x="566705" y="886085"/>
                    </a:moveTo>
                    <a:lnTo>
                      <a:pt x="51012" y="886085"/>
                    </a:lnTo>
                    <a:cubicBezTo>
                      <a:pt x="38511" y="886085"/>
                      <a:pt x="28874" y="876449"/>
                      <a:pt x="28874" y="863947"/>
                    </a:cubicBezTo>
                    <a:lnTo>
                      <a:pt x="28874" y="148162"/>
                    </a:lnTo>
                    <a:cubicBezTo>
                      <a:pt x="28874" y="135661"/>
                      <a:pt x="38511" y="126024"/>
                      <a:pt x="51012" y="126024"/>
                    </a:cubicBezTo>
                    <a:lnTo>
                      <a:pt x="164531" y="126024"/>
                    </a:lnTo>
                    <a:cubicBezTo>
                      <a:pt x="169331" y="148162"/>
                      <a:pt x="188566" y="164497"/>
                      <a:pt x="211672" y="164497"/>
                    </a:cubicBezTo>
                    <a:lnTo>
                      <a:pt x="406973" y="164497"/>
                    </a:lnTo>
                    <a:cubicBezTo>
                      <a:pt x="430079" y="164497"/>
                      <a:pt x="449314" y="148125"/>
                      <a:pt x="454114" y="126992"/>
                    </a:cubicBezTo>
                    <a:lnTo>
                      <a:pt x="566699" y="126992"/>
                    </a:lnTo>
                    <a:cubicBezTo>
                      <a:pt x="579201" y="126992"/>
                      <a:pt x="588837" y="136628"/>
                      <a:pt x="588837" y="149130"/>
                    </a:cubicBezTo>
                    <a:lnTo>
                      <a:pt x="588837" y="624409"/>
                    </a:lnTo>
                    <a:cubicBezTo>
                      <a:pt x="539762" y="631143"/>
                      <a:pt x="502257" y="673484"/>
                      <a:pt x="502257" y="724459"/>
                    </a:cubicBezTo>
                    <a:cubicBezTo>
                      <a:pt x="502257" y="775470"/>
                      <a:pt x="539762" y="816807"/>
                      <a:pt x="588837" y="824510"/>
                    </a:cubicBezTo>
                    <a:lnTo>
                      <a:pt x="588837" y="863949"/>
                    </a:lnTo>
                    <a:cubicBezTo>
                      <a:pt x="588837" y="876450"/>
                      <a:pt x="579201" y="886087"/>
                      <a:pt x="566699" y="886087"/>
                    </a:cubicBezTo>
                    <a:close/>
                    <a:moveTo>
                      <a:pt x="603279" y="796602"/>
                    </a:moveTo>
                    <a:cubicBezTo>
                      <a:pt x="563840" y="796602"/>
                      <a:pt x="531135" y="763897"/>
                      <a:pt x="531135" y="724458"/>
                    </a:cubicBezTo>
                    <a:cubicBezTo>
                      <a:pt x="531135" y="685019"/>
                      <a:pt x="563840" y="652314"/>
                      <a:pt x="603279" y="652314"/>
                    </a:cubicBezTo>
                    <a:cubicBezTo>
                      <a:pt x="642719" y="652314"/>
                      <a:pt x="675424" y="685019"/>
                      <a:pt x="675424" y="724458"/>
                    </a:cubicBezTo>
                    <a:cubicBezTo>
                      <a:pt x="675424" y="763897"/>
                      <a:pt x="642719" y="796602"/>
                      <a:pt x="603279" y="79660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959" name="Google Shape;2959;p58"/>
              <p:cNvSpPr/>
              <p:nvPr/>
            </p:nvSpPr>
            <p:spPr>
              <a:xfrm>
                <a:off x="6484504" y="326182"/>
                <a:ext cx="108373" cy="78404"/>
              </a:xfrm>
              <a:custGeom>
                <a:rect b="b" l="l" r="r" t="t"/>
                <a:pathLst>
                  <a:path extrusionOk="0" h="78404" w="108373">
                    <a:moveTo>
                      <a:pt x="104376" y="4325"/>
                    </a:moveTo>
                    <a:cubicBezTo>
                      <a:pt x="98609" y="-1442"/>
                      <a:pt x="89940" y="-1442"/>
                      <a:pt x="84172" y="4325"/>
                    </a:cubicBezTo>
                    <a:lnTo>
                      <a:pt x="42798" y="44732"/>
                    </a:lnTo>
                    <a:lnTo>
                      <a:pt x="24529" y="26463"/>
                    </a:lnTo>
                    <a:cubicBezTo>
                      <a:pt x="18762" y="20696"/>
                      <a:pt x="10093" y="20696"/>
                      <a:pt x="4325" y="26463"/>
                    </a:cubicBezTo>
                    <a:cubicBezTo>
                      <a:pt x="-1442" y="32230"/>
                      <a:pt x="-1442" y="40899"/>
                      <a:pt x="4325" y="46667"/>
                    </a:cubicBezTo>
                    <a:lnTo>
                      <a:pt x="32231" y="74572"/>
                    </a:lnTo>
                    <a:cubicBezTo>
                      <a:pt x="35133" y="77474"/>
                      <a:pt x="38965" y="78404"/>
                      <a:pt x="42798" y="78404"/>
                    </a:cubicBezTo>
                    <a:cubicBezTo>
                      <a:pt x="46630" y="78404"/>
                      <a:pt x="50500" y="77437"/>
                      <a:pt x="52434" y="74572"/>
                    </a:cubicBezTo>
                    <a:lnTo>
                      <a:pt x="104375" y="24529"/>
                    </a:lnTo>
                    <a:cubicBezTo>
                      <a:pt x="109212" y="18762"/>
                      <a:pt x="110179" y="10093"/>
                      <a:pt x="104375" y="43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960" name="Google Shape;2960;p58"/>
            <p:cNvSpPr txBox="1"/>
            <p:nvPr/>
          </p:nvSpPr>
          <p:spPr>
            <a:xfrm>
              <a:off x="8366579" y="4732809"/>
              <a:ext cx="3435032" cy="77970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Clr>
                  <a:srgbClr val="283C8C"/>
                </a:buClr>
                <a:buSzPts val="2000"/>
                <a:buFont typeface="Calibri"/>
                <a:buNone/>
              </a:pPr>
              <a:r>
                <a:rPr b="1" i="0" lang="pt-BR" sz="2000" u="none" cap="none" strike="noStrike">
                  <a:solidFill>
                    <a:srgbClr val="283C8C"/>
                  </a:solidFill>
                  <a:latin typeface="Calibri"/>
                  <a:ea typeface="Calibri"/>
                  <a:cs typeface="Calibri"/>
                  <a:sym typeface="Calibri"/>
                </a:rPr>
                <a:t>População HPN </a:t>
              </a:r>
              <a:r>
                <a:rPr b="1" lang="pt-BR" sz="2000">
                  <a:solidFill>
                    <a:srgbClr val="283C8C"/>
                  </a:solidFill>
                  <a:latin typeface="Calibri"/>
                  <a:ea typeface="Calibri"/>
                  <a:cs typeface="Calibri"/>
                  <a:sym typeface="Calibri"/>
                </a:rPr>
                <a:t>&lt; 0,1%: </a:t>
              </a:r>
              <a:endParaRPr/>
            </a:p>
            <a:p>
              <a:pPr indent="0" lvl="0" marL="0" marR="0" rtl="0" algn="l">
                <a:spcBef>
                  <a:spcPts val="80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raras células com fenótipo HPN</a:t>
              </a:r>
              <a:endParaRPr/>
            </a:p>
          </p:txBody>
        </p:sp>
        <p:sp>
          <p:nvSpPr>
            <p:cNvPr id="2961" name="Google Shape;2961;p58"/>
            <p:cNvSpPr txBox="1"/>
            <p:nvPr/>
          </p:nvSpPr>
          <p:spPr>
            <a:xfrm>
              <a:off x="8310378" y="3657384"/>
              <a:ext cx="3644007" cy="77970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Clr>
                  <a:srgbClr val="283C8C"/>
                </a:buClr>
                <a:buSzPts val="2000"/>
                <a:buFont typeface="Calibri"/>
                <a:buNone/>
              </a:pPr>
              <a:r>
                <a:rPr b="1" i="0" lang="pt-BR" sz="2000" u="none" cap="none" strike="noStrike">
                  <a:solidFill>
                    <a:srgbClr val="283C8C"/>
                  </a:solidFill>
                  <a:latin typeface="Calibri"/>
                  <a:ea typeface="Calibri"/>
                  <a:cs typeface="Calibri"/>
                  <a:sym typeface="Calibri"/>
                </a:rPr>
                <a:t>População HPN </a:t>
              </a:r>
              <a:r>
                <a:rPr b="1" lang="pt-BR" sz="2000">
                  <a:solidFill>
                    <a:srgbClr val="283C8C"/>
                  </a:solidFill>
                  <a:latin typeface="Calibri"/>
                  <a:ea typeface="Calibri"/>
                  <a:cs typeface="Calibri"/>
                  <a:sym typeface="Calibri"/>
                </a:rPr>
                <a:t>&gt; de 0,1% a 1%:</a:t>
              </a:r>
              <a:endParaRPr/>
            </a:p>
            <a:p>
              <a:pPr indent="0" lvl="0" marL="0" marR="0" rtl="0" algn="l">
                <a:spcBef>
                  <a:spcPts val="80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pequeno clone HPN</a:t>
              </a:r>
              <a:endParaRPr/>
            </a:p>
          </p:txBody>
        </p:sp>
        <p:sp>
          <p:nvSpPr>
            <p:cNvPr id="2962" name="Google Shape;2962;p58"/>
            <p:cNvSpPr txBox="1"/>
            <p:nvPr/>
          </p:nvSpPr>
          <p:spPr>
            <a:xfrm>
              <a:off x="8310379" y="2728060"/>
              <a:ext cx="2371725" cy="694036"/>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rgbClr val="283C8C"/>
                </a:buClr>
                <a:buSzPts val="2000"/>
                <a:buFont typeface="Calibri"/>
                <a:buNone/>
              </a:pPr>
              <a:r>
                <a:rPr b="1" i="0" lang="pt-BR" sz="2000" u="none" cap="none" strike="noStrike">
                  <a:solidFill>
                    <a:srgbClr val="283C8C"/>
                  </a:solidFill>
                  <a:latin typeface="Calibri"/>
                  <a:ea typeface="Calibri"/>
                  <a:cs typeface="Calibri"/>
                  <a:sym typeface="Calibri"/>
                </a:rPr>
                <a:t>População HPN </a:t>
              </a:r>
              <a:r>
                <a:rPr b="1" lang="pt-BR" sz="2000">
                  <a:solidFill>
                    <a:srgbClr val="283C8C"/>
                  </a:solidFill>
                  <a:latin typeface="Calibri"/>
                  <a:ea typeface="Calibri"/>
                  <a:cs typeface="Calibri"/>
                  <a:sym typeface="Calibri"/>
                </a:rPr>
                <a:t>&gt;1%: </a:t>
              </a:r>
              <a:endParaRPr/>
            </a:p>
            <a:p>
              <a:pPr indent="0" lvl="0" marL="0" marR="0" rtl="0" algn="l">
                <a:lnSpc>
                  <a:spcPct val="85000"/>
                </a:lnSpc>
                <a:spcBef>
                  <a:spcPts val="80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clone HPN </a:t>
              </a:r>
              <a:endParaRPr/>
            </a:p>
          </p:txBody>
        </p:sp>
        <p:cxnSp>
          <p:nvCxnSpPr>
            <p:cNvPr id="2963" name="Google Shape;2963;p58"/>
            <p:cNvCxnSpPr/>
            <p:nvPr/>
          </p:nvCxnSpPr>
          <p:spPr>
            <a:xfrm>
              <a:off x="8420100" y="3526763"/>
              <a:ext cx="3275013" cy="0"/>
            </a:xfrm>
            <a:prstGeom prst="straightConnector1">
              <a:avLst/>
            </a:prstGeom>
            <a:noFill/>
            <a:ln cap="flat" cmpd="sng" w="12700">
              <a:solidFill>
                <a:srgbClr val="D8D8D8"/>
              </a:solidFill>
              <a:prstDash val="solid"/>
              <a:miter lim="800000"/>
              <a:headEnd len="sm" w="sm" type="none"/>
              <a:tailEnd len="sm" w="sm" type="none"/>
            </a:ln>
          </p:spPr>
        </p:cxnSp>
        <p:cxnSp>
          <p:nvCxnSpPr>
            <p:cNvPr id="2964" name="Google Shape;2964;p58"/>
            <p:cNvCxnSpPr/>
            <p:nvPr/>
          </p:nvCxnSpPr>
          <p:spPr>
            <a:xfrm>
              <a:off x="8420100" y="4598122"/>
              <a:ext cx="3275013" cy="0"/>
            </a:xfrm>
            <a:prstGeom prst="straightConnector1">
              <a:avLst/>
            </a:prstGeom>
            <a:noFill/>
            <a:ln cap="flat" cmpd="sng" w="12700">
              <a:solidFill>
                <a:srgbClr val="D8D8D8"/>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910"/>
                                        </p:tgtEl>
                                        <p:attrNameLst>
                                          <p:attrName>style.visibility</p:attrName>
                                        </p:attrNameLst>
                                      </p:cBhvr>
                                      <p:to>
                                        <p:strVal val="visible"/>
                                      </p:to>
                                    </p:set>
                                    <p:animEffect filter="fade" transition="in">
                                      <p:cBhvr>
                                        <p:cTn dur="500"/>
                                        <p:tgtEl>
                                          <p:spTgt spid="291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944"/>
                                        </p:tgtEl>
                                        <p:attrNameLst>
                                          <p:attrName>style.visibility</p:attrName>
                                        </p:attrNameLst>
                                      </p:cBhvr>
                                      <p:to>
                                        <p:strVal val="visible"/>
                                      </p:to>
                                    </p:set>
                                    <p:animEffect filter="fade" transition="in">
                                      <p:cBhvr>
                                        <p:cTn dur="500"/>
                                        <p:tgtEl>
                                          <p:spTgt spid="294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8" name="Shape 2968"/>
        <p:cNvGrpSpPr/>
        <p:nvPr/>
      </p:nvGrpSpPr>
      <p:grpSpPr>
        <a:xfrm>
          <a:off x="0" y="0"/>
          <a:ext cx="0" cy="0"/>
          <a:chOff x="0" y="0"/>
          <a:chExt cx="0" cy="0"/>
        </a:xfrm>
      </p:grpSpPr>
      <p:pic>
        <p:nvPicPr>
          <p:cNvPr id="2969" name="Google Shape;2969;p59"/>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2970" name="Google Shape;2970;p59"/>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971" name="Google Shape;2971;p59"/>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2972" name="Google Shape;2972;p59"/>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2973" name="Google Shape;2973;p59"/>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2974" name="Google Shape;2974;p59"/>
          <p:cNvSpPr/>
          <p:nvPr/>
        </p:nvSpPr>
        <p:spPr>
          <a:xfrm>
            <a:off x="5130143" y="3273586"/>
            <a:ext cx="7061855" cy="92333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5400"/>
              <a:buFont typeface="Lustria"/>
              <a:buNone/>
            </a:pPr>
            <a:r>
              <a:rPr b="1" i="0" lang="pt-BR" sz="5400" u="none" cap="none" strike="noStrike">
                <a:solidFill>
                  <a:srgbClr val="FFFFFF"/>
                </a:solidFill>
                <a:latin typeface="Lustria"/>
                <a:ea typeface="Lustria"/>
                <a:cs typeface="Lustria"/>
                <a:sym typeface="Lustria"/>
              </a:rPr>
              <a:t>HPN + AA</a:t>
            </a:r>
            <a:endParaRPr/>
          </a:p>
        </p:txBody>
      </p:sp>
      <p:grpSp>
        <p:nvGrpSpPr>
          <p:cNvPr id="2975" name="Google Shape;2975;p59"/>
          <p:cNvGrpSpPr/>
          <p:nvPr/>
        </p:nvGrpSpPr>
        <p:grpSpPr>
          <a:xfrm>
            <a:off x="5257989" y="2134054"/>
            <a:ext cx="983316" cy="983316"/>
            <a:chOff x="-951397" y="1963883"/>
            <a:chExt cx="571500" cy="571500"/>
          </a:xfrm>
        </p:grpSpPr>
        <p:sp>
          <p:nvSpPr>
            <p:cNvPr id="2976" name="Google Shape;2976;p59"/>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2977" name="Google Shape;2977;p59"/>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2978" name="Google Shape;2978;p59"/>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2979" name="Google Shape;2979;p59"/>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2980" name="Google Shape;2980;p59"/>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970"/>
                                        </p:tgtEl>
                                        <p:attrNameLst>
                                          <p:attrName>style.visibility</p:attrName>
                                        </p:attrNameLst>
                                      </p:cBhvr>
                                      <p:to>
                                        <p:strVal val="visible"/>
                                      </p:to>
                                    </p:set>
                                    <p:animEffect filter="fade" transition="in">
                                      <p:cBhvr>
                                        <p:cTn dur="500"/>
                                        <p:tgtEl>
                                          <p:spTgt spid="2970"/>
                                        </p:tgtEl>
                                      </p:cBhvr>
                                    </p:animEffect>
                                  </p:childTnLst>
                                </p:cTn>
                              </p:par>
                              <p:par>
                                <p:cTn fill="hold" nodeType="withEffect" presetClass="entr" presetID="10" presetSubtype="0">
                                  <p:stCondLst>
                                    <p:cond delay="0"/>
                                  </p:stCondLst>
                                  <p:childTnLst>
                                    <p:set>
                                      <p:cBhvr>
                                        <p:cTn dur="1" fill="hold">
                                          <p:stCondLst>
                                            <p:cond delay="0"/>
                                          </p:stCondLst>
                                        </p:cTn>
                                        <p:tgtEl>
                                          <p:spTgt spid="2971"/>
                                        </p:tgtEl>
                                        <p:attrNameLst>
                                          <p:attrName>style.visibility</p:attrName>
                                        </p:attrNameLst>
                                      </p:cBhvr>
                                      <p:to>
                                        <p:strVal val="visible"/>
                                      </p:to>
                                    </p:set>
                                    <p:animEffect filter="fade" transition="in">
                                      <p:cBhvr>
                                        <p:cTn dur="500"/>
                                        <p:tgtEl>
                                          <p:spTgt spid="2971"/>
                                        </p:tgtEl>
                                      </p:cBhvr>
                                    </p:animEffect>
                                  </p:childTnLst>
                                </p:cTn>
                              </p:par>
                              <p:par>
                                <p:cTn fill="hold" nodeType="withEffect" presetClass="entr" presetID="10" presetSubtype="0">
                                  <p:stCondLst>
                                    <p:cond delay="500"/>
                                  </p:stCondLst>
                                  <p:childTnLst>
                                    <p:set>
                                      <p:cBhvr>
                                        <p:cTn dur="1" fill="hold">
                                          <p:stCondLst>
                                            <p:cond delay="0"/>
                                          </p:stCondLst>
                                        </p:cTn>
                                        <p:tgtEl>
                                          <p:spTgt spid="2974"/>
                                        </p:tgtEl>
                                        <p:attrNameLst>
                                          <p:attrName>style.visibility</p:attrName>
                                        </p:attrNameLst>
                                      </p:cBhvr>
                                      <p:to>
                                        <p:strVal val="visible"/>
                                      </p:to>
                                    </p:set>
                                    <p:animEffect filter="fade" transition="in">
                                      <p:cBhvr>
                                        <p:cTn dur="500"/>
                                        <p:tgtEl>
                                          <p:spTgt spid="2974"/>
                                        </p:tgtEl>
                                      </p:cBhvr>
                                    </p:animEffect>
                                  </p:childTnLst>
                                </p:cTn>
                              </p:par>
                              <p:par>
                                <p:cTn fill="hold" nodeType="withEffect" presetClass="entr" presetID="10" presetSubtype="0">
                                  <p:stCondLst>
                                    <p:cond delay="500"/>
                                  </p:stCondLst>
                                  <p:childTnLst>
                                    <p:set>
                                      <p:cBhvr>
                                        <p:cTn dur="1" fill="hold">
                                          <p:stCondLst>
                                            <p:cond delay="0"/>
                                          </p:stCondLst>
                                        </p:cTn>
                                        <p:tgtEl>
                                          <p:spTgt spid="2975"/>
                                        </p:tgtEl>
                                        <p:attrNameLst>
                                          <p:attrName>style.visibility</p:attrName>
                                        </p:attrNameLst>
                                      </p:cBhvr>
                                      <p:to>
                                        <p:strVal val="visible"/>
                                      </p:to>
                                    </p:set>
                                    <p:animEffect filter="fade" transition="in">
                                      <p:cBhvr>
                                        <p:cTn dur="500"/>
                                        <p:tgtEl>
                                          <p:spTgt spid="297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 name="Shape 253"/>
        <p:cNvGrpSpPr/>
        <p:nvPr/>
      </p:nvGrpSpPr>
      <p:grpSpPr>
        <a:xfrm>
          <a:off x="0" y="0"/>
          <a:ext cx="0" cy="0"/>
          <a:chOff x="0" y="0"/>
          <a:chExt cx="0" cy="0"/>
        </a:xfrm>
      </p:grpSpPr>
      <p:sp>
        <p:nvSpPr>
          <p:cNvPr id="254" name="Google Shape;254;p6"/>
          <p:cNvSpPr/>
          <p:nvPr/>
        </p:nvSpPr>
        <p:spPr>
          <a:xfrm>
            <a:off x="407988" y="1675085"/>
            <a:ext cx="11376025" cy="3658915"/>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55" name="Google Shape;255;p6"/>
          <p:cNvSpPr/>
          <p:nvPr/>
        </p:nvSpPr>
        <p:spPr>
          <a:xfrm>
            <a:off x="771032" y="1524000"/>
            <a:ext cx="8078328" cy="406604"/>
          </a:xfrm>
          <a:prstGeom prst="round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56" name="Google Shape;256;p6"/>
          <p:cNvSpPr txBox="1"/>
          <p:nvPr/>
        </p:nvSpPr>
        <p:spPr>
          <a:xfrm>
            <a:off x="995466" y="1573412"/>
            <a:ext cx="7629461" cy="307777"/>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rgbClr val="FFFFFF"/>
              </a:buClr>
              <a:buSzPts val="2000"/>
              <a:buFont typeface="Lustria"/>
              <a:buNone/>
            </a:pPr>
            <a:r>
              <a:rPr b="0" i="0" lang="pt-BR" sz="2000" u="none" cap="none" strike="noStrike">
                <a:solidFill>
                  <a:srgbClr val="FFFFFF"/>
                </a:solidFill>
                <a:latin typeface="Lustria"/>
                <a:ea typeface="Lustria"/>
                <a:cs typeface="Lustria"/>
                <a:sym typeface="Lustria"/>
              </a:rPr>
              <a:t>Classificação da HPN do grupo internacional de interesse em HPN</a:t>
            </a:r>
            <a:r>
              <a:rPr b="0" baseline="30000" i="0" lang="pt-BR" sz="2000" u="none" cap="none" strike="noStrike">
                <a:solidFill>
                  <a:srgbClr val="FFFFFF"/>
                </a:solidFill>
                <a:latin typeface="Lustria"/>
                <a:ea typeface="Lustria"/>
                <a:cs typeface="Lustria"/>
                <a:sym typeface="Lustria"/>
              </a:rPr>
              <a:t>1,2</a:t>
            </a:r>
            <a:endParaRPr/>
          </a:p>
        </p:txBody>
      </p:sp>
      <p:sp>
        <p:nvSpPr>
          <p:cNvPr id="257" name="Google Shape;257;p6"/>
          <p:cNvSpPr txBox="1"/>
          <p:nvPr/>
        </p:nvSpPr>
        <p:spPr>
          <a:xfrm>
            <a:off x="296269" y="385036"/>
            <a:ext cx="8734842"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Classificação da HPN</a:t>
            </a:r>
            <a:endParaRPr b="1" baseline="30000" sz="3500">
              <a:solidFill>
                <a:schemeClr val="accent1"/>
              </a:solidFill>
              <a:latin typeface="Lustria"/>
              <a:ea typeface="Lustria"/>
              <a:cs typeface="Lustria"/>
              <a:sym typeface="Lustria"/>
            </a:endParaRPr>
          </a:p>
        </p:txBody>
      </p:sp>
      <p:sp>
        <p:nvSpPr>
          <p:cNvPr id="258" name="Google Shape;258;p6"/>
          <p:cNvSpPr txBox="1"/>
          <p:nvPr/>
        </p:nvSpPr>
        <p:spPr>
          <a:xfrm>
            <a:off x="296269" y="791320"/>
            <a:ext cx="1883272"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Diagnóstico</a:t>
            </a:r>
            <a:endParaRPr sz="2800">
              <a:solidFill>
                <a:srgbClr val="003865"/>
              </a:solidFill>
              <a:latin typeface="Calibri"/>
              <a:ea typeface="Calibri"/>
              <a:cs typeface="Calibri"/>
              <a:sym typeface="Calibri"/>
            </a:endParaRPr>
          </a:p>
        </p:txBody>
      </p:sp>
      <p:graphicFrame>
        <p:nvGraphicFramePr>
          <p:cNvPr id="259" name="Google Shape;259;p6"/>
          <p:cNvGraphicFramePr/>
          <p:nvPr/>
        </p:nvGraphicFramePr>
        <p:xfrm>
          <a:off x="746197" y="2051208"/>
          <a:ext cx="3000000" cy="3000000"/>
        </p:xfrm>
        <a:graphic>
          <a:graphicData uri="http://schemas.openxmlformats.org/drawingml/2006/table">
            <a:tbl>
              <a:tblPr bandRow="1">
                <a:noFill/>
                <a:tableStyleId>{22974F62-E6E8-4F24-A12B-32CE1C81E89C}</a:tableStyleId>
              </a:tblPr>
              <a:tblGrid>
                <a:gridCol w="1235000"/>
                <a:gridCol w="2260550"/>
                <a:gridCol w="2809275"/>
                <a:gridCol w="2143750"/>
                <a:gridCol w="2251000"/>
              </a:tblGrid>
              <a:tr h="377625">
                <a:tc>
                  <a:txBody>
                    <a:bodyPr/>
                    <a:lstStyle/>
                    <a:p>
                      <a:pPr indent="0" lvl="0" marL="0" marR="0" rtl="0" algn="ctr">
                        <a:lnSpc>
                          <a:spcPct val="100000"/>
                        </a:lnSpc>
                        <a:spcBef>
                          <a:spcPts val="0"/>
                        </a:spcBef>
                        <a:spcAft>
                          <a:spcPts val="0"/>
                        </a:spcAft>
                        <a:buClr>
                          <a:schemeClr val="dk1"/>
                        </a:buClr>
                        <a:buSzPts val="1400"/>
                        <a:buFont typeface="Calibri"/>
                        <a:buNone/>
                      </a:pPr>
                      <a:r>
                        <a:t/>
                      </a:r>
                      <a:endParaRPr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i="1" sz="1200">
                        <a:solidFill>
                          <a:srgbClr val="600000"/>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lang="pt-BR" sz="1000">
                          <a:solidFill>
                            <a:schemeClr val="lt1"/>
                          </a:solidFill>
                          <a:latin typeface="Lustria"/>
                          <a:ea typeface="Lustria"/>
                          <a:cs typeface="Lustria"/>
                          <a:sym typeface="Lustria"/>
                        </a:rPr>
                        <a:t>TAXA DE HEMÓLISE INTRAVASCULAR</a:t>
                      </a:r>
                      <a:r>
                        <a:rPr b="0" baseline="30000" lang="pt-BR" sz="1000">
                          <a:solidFill>
                            <a:schemeClr val="lt1"/>
                          </a:solidFill>
                          <a:latin typeface="Lustria"/>
                          <a:ea typeface="Lustria"/>
                          <a:cs typeface="Lustria"/>
                          <a:sym typeface="Lustria"/>
                        </a:rPr>
                        <a:t>†</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0"/>
                        </a:spcAft>
                        <a:buClr>
                          <a:schemeClr val="lt1"/>
                        </a:buClr>
                        <a:buSzPts val="1000"/>
                        <a:buFont typeface="Lustria"/>
                        <a:buNone/>
                      </a:pPr>
                      <a:r>
                        <a:rPr b="0" lang="pt-BR" sz="1000">
                          <a:solidFill>
                            <a:schemeClr val="lt1"/>
                          </a:solidFill>
                          <a:latin typeface="Lustria"/>
                          <a:ea typeface="Lustria"/>
                          <a:cs typeface="Lustria"/>
                          <a:sym typeface="Lustria"/>
                        </a:rPr>
                        <a:t>MEDULA ÓSSEA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0"/>
                        </a:spcAft>
                        <a:buClr>
                          <a:schemeClr val="lt1"/>
                        </a:buClr>
                        <a:buSzPts val="1000"/>
                        <a:buFont typeface="Lustria"/>
                        <a:buNone/>
                      </a:pPr>
                      <a:r>
                        <a:rPr b="0" lang="pt-BR" sz="1000">
                          <a:solidFill>
                            <a:schemeClr val="lt1"/>
                          </a:solidFill>
                          <a:latin typeface="Lustria"/>
                          <a:ea typeface="Lustria"/>
                          <a:cs typeface="Lustria"/>
                          <a:sym typeface="Lustria"/>
                        </a:rPr>
                        <a:t>CFAS</a:t>
                      </a:r>
                      <a:r>
                        <a:rPr b="0" lang="pt-BR" sz="1000">
                          <a:solidFill>
                            <a:srgbClr val="300000"/>
                          </a:solidFill>
                          <a:latin typeface="Lustria"/>
                          <a:ea typeface="Lustria"/>
                          <a:cs typeface="Lustria"/>
                          <a:sym typeface="Lustria"/>
                        </a:rPr>
                        <a:t>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895575">
                <a:tc rowSpan="3">
                  <a:txBody>
                    <a:bodyPr/>
                    <a:lstStyle/>
                    <a:p>
                      <a:pPr indent="0" lvl="0" marL="0" marR="0" rtl="0" algn="l">
                        <a:lnSpc>
                          <a:spcPct val="100000"/>
                        </a:lnSpc>
                        <a:spcBef>
                          <a:spcPts val="0"/>
                        </a:spcBef>
                        <a:spcAft>
                          <a:spcPts val="0"/>
                        </a:spcAft>
                        <a:buClr>
                          <a:schemeClr val="lt1"/>
                        </a:buClr>
                        <a:buSzPts val="1600"/>
                        <a:buFont typeface="Lustria"/>
                        <a:buNone/>
                      </a:pPr>
                      <a:r>
                        <a:rPr lang="pt-BR" sz="1600">
                          <a:solidFill>
                            <a:schemeClr val="lt1"/>
                          </a:solidFill>
                          <a:latin typeface="Lustria"/>
                          <a:ea typeface="Lustria"/>
                          <a:cs typeface="Lustria"/>
                          <a:sym typeface="Lustria"/>
                        </a:rPr>
                        <a:t>Categoria</a:t>
                      </a:r>
                      <a:endParaRPr/>
                    </a:p>
                    <a:p>
                      <a:pPr indent="0" lvl="0" marL="0" marR="0" rtl="0" algn="l">
                        <a:lnSpc>
                          <a:spcPct val="100000"/>
                        </a:lnSpc>
                        <a:spcBef>
                          <a:spcPts val="0"/>
                        </a:spcBef>
                        <a:spcAft>
                          <a:spcPts val="0"/>
                        </a:spcAft>
                        <a:buClr>
                          <a:schemeClr val="lt1"/>
                        </a:buClr>
                        <a:buSzPts val="1600"/>
                        <a:buFont typeface="Lustria"/>
                        <a:buNone/>
                      </a:pPr>
                      <a:r>
                        <a:rPr lang="pt-BR" sz="1600">
                          <a:solidFill>
                            <a:schemeClr val="lt1"/>
                          </a:solidFill>
                          <a:latin typeface="Lustria"/>
                          <a:ea typeface="Lustria"/>
                          <a:cs typeface="Lustria"/>
                          <a:sym typeface="Lustria"/>
                        </a:rPr>
                        <a:t>da </a:t>
                      </a:r>
                      <a:r>
                        <a:rPr b="1" lang="pt-BR" sz="1600">
                          <a:solidFill>
                            <a:schemeClr val="lt1"/>
                          </a:solidFill>
                          <a:latin typeface="Lustria"/>
                          <a:ea typeface="Lustria"/>
                          <a:cs typeface="Lustria"/>
                          <a:sym typeface="Lustria"/>
                        </a:rPr>
                        <a:t>HPN</a:t>
                      </a:r>
                      <a:endParaRPr/>
                    </a:p>
                  </a:txBody>
                  <a:tcPr marT="45725" marB="45725" marR="72000" marL="21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gradFill>
                      <a:gsLst>
                        <a:gs pos="0">
                          <a:schemeClr val="accent1"/>
                        </a:gs>
                        <a:gs pos="100000">
                          <a:schemeClr val="lt2"/>
                        </a:gs>
                      </a:gsLst>
                      <a:lin ang="2700000" scaled="0"/>
                    </a:gradFill>
                  </a:tcPr>
                </a:tc>
                <a:tc>
                  <a:txBody>
                    <a:bodyPr/>
                    <a:lstStyle/>
                    <a:p>
                      <a:pPr indent="0" lvl="0" marL="0" marR="0" rtl="0" algn="l">
                        <a:spcBef>
                          <a:spcPts val="0"/>
                        </a:spcBef>
                        <a:spcAft>
                          <a:spcPts val="0"/>
                        </a:spcAft>
                        <a:buNone/>
                      </a:pPr>
                      <a:r>
                        <a:rPr b="1" lang="pt-BR" sz="1400">
                          <a:solidFill>
                            <a:schemeClr val="lt2"/>
                          </a:solidFill>
                          <a:latin typeface="Calibri"/>
                          <a:ea typeface="Calibri"/>
                          <a:cs typeface="Calibri"/>
                          <a:sym typeface="Calibri"/>
                        </a:rPr>
                        <a:t>Clássica</a:t>
                      </a:r>
                      <a:endParaRPr/>
                    </a:p>
                    <a:p>
                      <a:pPr indent="0" lvl="0" marL="0" marR="0" rtl="0" algn="l">
                        <a:spcBef>
                          <a:spcPts val="0"/>
                        </a:spcBef>
                        <a:spcAft>
                          <a:spcPts val="0"/>
                        </a:spcAft>
                        <a:buNone/>
                      </a:pPr>
                      <a:r>
                        <a:rPr i="1" lang="pt-BR" sz="1050">
                          <a:solidFill>
                            <a:schemeClr val="dk2"/>
                          </a:solidFill>
                          <a:latin typeface="Calibri"/>
                          <a:ea typeface="Calibri"/>
                          <a:cs typeface="Calibri"/>
                          <a:sym typeface="Calibri"/>
                        </a:rPr>
                        <a:t>(HPN HEMOLÍTICA)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Florida</a:t>
                      </a:r>
                      <a:r>
                        <a:rPr lang="pt-BR" sz="1200">
                          <a:solidFill>
                            <a:schemeClr val="dk1"/>
                          </a:solidFill>
                          <a:latin typeface="Calibri"/>
                          <a:ea typeface="Calibri"/>
                          <a:cs typeface="Calibri"/>
                          <a:sym typeface="Calibri"/>
                        </a:rPr>
                        <a:t> (DHL marcadamente anormal, frequentemente com hemoglobinúria macroscópica</a:t>
                      </a:r>
                      <a:r>
                        <a:rPr lang="pt-BR" sz="1200">
                          <a:solidFill>
                            <a:schemeClr val="dk1"/>
                          </a:solidFill>
                          <a:latin typeface="Calibri"/>
                          <a:ea typeface="Calibri"/>
                          <a:cs typeface="Calibri"/>
                          <a:sym typeface="Calibri"/>
                        </a:rPr>
                        <a:t> episódica</a:t>
                      </a:r>
                      <a:r>
                        <a:rPr lang="pt-BR" sz="1200">
                          <a:solidFill>
                            <a:schemeClr val="dk1"/>
                          </a:solidFill>
                          <a:latin typeface="Calibri"/>
                          <a:ea typeface="Calibri"/>
                          <a:cs typeface="Calibri"/>
                          <a:sym typeface="Calibri"/>
                        </a:rPr>
                        <a:t>)</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200"/>
                        <a:buFont typeface="Calibri"/>
                        <a:buNone/>
                      </a:pPr>
                      <a:r>
                        <a:rPr lang="pt-BR" sz="1200">
                          <a:solidFill>
                            <a:schemeClr val="dk1"/>
                          </a:solidFill>
                          <a:latin typeface="Calibri"/>
                          <a:ea typeface="Calibri"/>
                          <a:cs typeface="Calibri"/>
                          <a:sym typeface="Calibri"/>
                        </a:rPr>
                        <a:t>Medula celular com hiperplasia eritroide e </a:t>
                      </a:r>
                      <a:r>
                        <a:rPr b="1" lang="pt-BR" sz="1200">
                          <a:solidFill>
                            <a:schemeClr val="dk1"/>
                          </a:solidFill>
                          <a:latin typeface="Calibri"/>
                          <a:ea typeface="Calibri"/>
                          <a:cs typeface="Calibri"/>
                          <a:sym typeface="Calibri"/>
                        </a:rPr>
                        <a:t>morfologia normal </a:t>
                      </a:r>
                      <a:r>
                        <a:rPr lang="pt-BR" sz="1200">
                          <a:solidFill>
                            <a:schemeClr val="dk1"/>
                          </a:solidFill>
                          <a:latin typeface="Calibri"/>
                          <a:ea typeface="Calibri"/>
                          <a:cs typeface="Calibri"/>
                          <a:sym typeface="Calibri"/>
                        </a:rPr>
                        <a:t>ou </a:t>
                      </a:r>
                      <a:r>
                        <a:rPr b="1" lang="pt-BR" sz="1200">
                          <a:solidFill>
                            <a:schemeClr val="dk1"/>
                          </a:solidFill>
                          <a:latin typeface="Calibri"/>
                          <a:ea typeface="Calibri"/>
                          <a:cs typeface="Calibri"/>
                          <a:sym typeface="Calibri"/>
                        </a:rPr>
                        <a:t>quase normal</a:t>
                      </a:r>
                      <a:r>
                        <a:rPr baseline="30000" lang="pt-BR" sz="1200">
                          <a:solidFill>
                            <a:schemeClr val="dk1"/>
                          </a:solidFill>
                          <a:latin typeface="Calibri"/>
                          <a:ea typeface="Calibri"/>
                          <a:cs typeface="Calibri"/>
                          <a:sym typeface="Calibri"/>
                        </a:rPr>
                        <a:t>‡</a:t>
                      </a:r>
                      <a:endParaRPr baseline="30000" sz="12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Grande população </a:t>
                      </a:r>
                      <a:endParaRPr/>
                    </a:p>
                    <a:p>
                      <a:pPr indent="0" lvl="0" marL="0" marR="0" rtl="0" algn="l">
                        <a:spcBef>
                          <a:spcPts val="0"/>
                        </a:spcBef>
                        <a:spcAft>
                          <a:spcPts val="0"/>
                        </a:spcAft>
                        <a:buNone/>
                      </a:pPr>
                      <a:r>
                        <a:rPr b="1" lang="pt-BR" sz="1200">
                          <a:solidFill>
                            <a:schemeClr val="dk1"/>
                          </a:solidFill>
                          <a:latin typeface="Calibri"/>
                          <a:ea typeface="Calibri"/>
                          <a:cs typeface="Calibri"/>
                          <a:sym typeface="Calibri"/>
                        </a:rPr>
                        <a:t>(&gt;50%) </a:t>
                      </a:r>
                      <a:r>
                        <a:rPr b="0" lang="pt-BR" sz="1200">
                          <a:solidFill>
                            <a:schemeClr val="dk1"/>
                          </a:solidFill>
                          <a:latin typeface="Calibri"/>
                          <a:ea typeface="Calibri"/>
                          <a:cs typeface="Calibri"/>
                          <a:sym typeface="Calibri"/>
                        </a:rPr>
                        <a:t>de PMNs com</a:t>
                      </a:r>
                      <a:r>
                        <a:rPr b="0" lang="pt-BR" sz="1200">
                          <a:solidFill>
                            <a:schemeClr val="dk1"/>
                          </a:solidFill>
                          <a:latin typeface="Calibri"/>
                          <a:ea typeface="Calibri"/>
                          <a:cs typeface="Calibri"/>
                          <a:sym typeface="Calibri"/>
                        </a:rPr>
                        <a:t> </a:t>
                      </a:r>
                      <a:r>
                        <a:rPr lang="pt-BR" sz="1200">
                          <a:solidFill>
                            <a:schemeClr val="dk1"/>
                          </a:solidFill>
                          <a:latin typeface="Calibri"/>
                          <a:ea typeface="Calibri"/>
                          <a:cs typeface="Calibri"/>
                          <a:sym typeface="Calibri"/>
                        </a:rPr>
                        <a:t>deficiência de</a:t>
                      </a:r>
                      <a:r>
                        <a:rPr lang="pt-BR" sz="1200">
                          <a:solidFill>
                            <a:schemeClr val="dk1"/>
                          </a:solidFill>
                          <a:latin typeface="Calibri"/>
                          <a:ea typeface="Calibri"/>
                          <a:cs typeface="Calibri"/>
                          <a:sym typeface="Calibri"/>
                        </a:rPr>
                        <a:t> GPI-AP</a:t>
                      </a:r>
                      <a:r>
                        <a:rPr baseline="30000" lang="pt-BR" sz="1200">
                          <a:solidFill>
                            <a:schemeClr val="dk1"/>
                          </a:solidFill>
                          <a:latin typeface="Calibri"/>
                          <a:ea typeface="Calibri"/>
                          <a:cs typeface="Calibri"/>
                          <a:sym typeface="Calibri"/>
                        </a:rPr>
                        <a:t>§</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chemeClr val="accent1"/>
                      </a:solidFill>
                      <a:prstDash val="solid"/>
                      <a:round/>
                      <a:headEnd len="sm" w="sm" type="none"/>
                      <a:tailEnd len="sm" w="sm" type="none"/>
                    </a:lnB>
                  </a:tcPr>
                </a:tc>
              </a:tr>
              <a:tr h="895575">
                <a:tc vMerge="1"/>
                <a:tc>
                  <a:txBody>
                    <a:bodyPr/>
                    <a:lstStyle/>
                    <a:p>
                      <a:pPr indent="0" lvl="0" marL="0" marR="0" rtl="0" algn="l">
                        <a:spcBef>
                          <a:spcPts val="0"/>
                        </a:spcBef>
                        <a:spcAft>
                          <a:spcPts val="0"/>
                        </a:spcAft>
                        <a:buNone/>
                      </a:pPr>
                      <a:r>
                        <a:rPr b="1" lang="pt-BR" sz="1400">
                          <a:solidFill>
                            <a:schemeClr val="lt2"/>
                          </a:solidFill>
                          <a:latin typeface="Calibri"/>
                          <a:ea typeface="Calibri"/>
                          <a:cs typeface="Calibri"/>
                          <a:sym typeface="Calibri"/>
                        </a:rPr>
                        <a:t>HPN no contexto de outra Síndrome de Falência da Medula Óssea</a:t>
                      </a:r>
                      <a:r>
                        <a:rPr b="1" baseline="30000" lang="pt-BR" sz="1400">
                          <a:solidFill>
                            <a:schemeClr val="lt2"/>
                          </a:solidFill>
                          <a:latin typeface="Calibri"/>
                          <a:ea typeface="Calibri"/>
                          <a:cs typeface="Calibri"/>
                          <a:sym typeface="Calibri"/>
                        </a:rPr>
                        <a:t>¶</a:t>
                      </a:r>
                      <a:br>
                        <a:rPr b="1" baseline="30000" lang="pt-BR" sz="1050">
                          <a:solidFill>
                            <a:schemeClr val="lt2"/>
                          </a:solidFill>
                          <a:latin typeface="Calibri"/>
                          <a:ea typeface="Calibri"/>
                          <a:cs typeface="Calibri"/>
                          <a:sym typeface="Calibri"/>
                        </a:rPr>
                      </a:br>
                      <a:r>
                        <a:rPr i="1" lang="pt-BR" sz="1050">
                          <a:solidFill>
                            <a:schemeClr val="dk2"/>
                          </a:solidFill>
                          <a:latin typeface="Calibri"/>
                          <a:ea typeface="Calibri"/>
                          <a:cs typeface="Calibri"/>
                          <a:sym typeface="Calibri"/>
                        </a:rPr>
                        <a:t>(HPN-AA/SMD)</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Leve</a:t>
                      </a:r>
                      <a:r>
                        <a:rPr lang="pt-BR" sz="1200">
                          <a:solidFill>
                            <a:schemeClr val="dk1"/>
                          </a:solidFill>
                          <a:latin typeface="Calibri"/>
                          <a:ea typeface="Calibri"/>
                          <a:cs typeface="Calibri"/>
                          <a:sym typeface="Calibri"/>
                        </a:rPr>
                        <a:t> (frequentemente com anormalidades mínimas de biomarcadores da hemólise)</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Evidência de síndrome </a:t>
                      </a:r>
                      <a:r>
                        <a:rPr lang="pt-BR" sz="1200">
                          <a:solidFill>
                            <a:schemeClr val="dk1"/>
                          </a:solidFill>
                          <a:latin typeface="Calibri"/>
                          <a:ea typeface="Calibri"/>
                          <a:cs typeface="Calibri"/>
                          <a:sym typeface="Calibri"/>
                        </a:rPr>
                        <a:t>de insuficiência da medula óssea concomitante</a:t>
                      </a:r>
                      <a:r>
                        <a:rPr b="1" baseline="30000" lang="pt-BR" sz="1200">
                          <a:solidFill>
                            <a:schemeClr val="dk1"/>
                          </a:solidFill>
                          <a:latin typeface="Calibri"/>
                          <a:ea typeface="Calibri"/>
                          <a:cs typeface="Calibri"/>
                          <a:sym typeface="Calibri"/>
                        </a:rPr>
                        <a:t>¶</a:t>
                      </a:r>
                      <a:endParaRPr baseline="30000" sz="12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marR="0" rtl="0" algn="l">
                        <a:spcBef>
                          <a:spcPts val="0"/>
                        </a:spcBef>
                        <a:spcAft>
                          <a:spcPts val="0"/>
                        </a:spcAft>
                        <a:buNone/>
                      </a:pPr>
                      <a:r>
                        <a:rPr lang="pt-BR" sz="1200">
                          <a:solidFill>
                            <a:schemeClr val="dk1"/>
                          </a:solidFill>
                          <a:latin typeface="Calibri"/>
                          <a:ea typeface="Calibri"/>
                          <a:cs typeface="Calibri"/>
                          <a:sym typeface="Calibri"/>
                        </a:rPr>
                        <a:t>Embora variável, a porcentagem de PMNs com deficiência de GPI-AP em</a:t>
                      </a:r>
                      <a:r>
                        <a:rPr lang="pt-BR" sz="1200">
                          <a:solidFill>
                            <a:schemeClr val="dk1"/>
                          </a:solidFill>
                          <a:latin typeface="Calibri"/>
                          <a:ea typeface="Calibri"/>
                          <a:cs typeface="Calibri"/>
                          <a:sym typeface="Calibri"/>
                        </a:rPr>
                        <a:t> geral é </a:t>
                      </a:r>
                      <a:r>
                        <a:rPr b="1" lang="pt-BR" sz="1200">
                          <a:solidFill>
                            <a:schemeClr val="dk1"/>
                          </a:solidFill>
                          <a:latin typeface="Calibri"/>
                          <a:ea typeface="Calibri"/>
                          <a:cs typeface="Calibri"/>
                          <a:sym typeface="Calibri"/>
                        </a:rPr>
                        <a:t>relativamente pequena (&lt;10%)</a:t>
                      </a:r>
                      <a:endParaRPr b="1" sz="12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r>
              <a:tr h="895575">
                <a:tc vMerge="1"/>
                <a:tc>
                  <a:txBody>
                    <a:bodyPr/>
                    <a:lstStyle/>
                    <a:p>
                      <a:pPr indent="0" lvl="0" marL="0" marR="0" rtl="0" algn="l">
                        <a:spcBef>
                          <a:spcPts val="0"/>
                        </a:spcBef>
                        <a:spcAft>
                          <a:spcPts val="0"/>
                        </a:spcAft>
                        <a:buNone/>
                      </a:pPr>
                      <a:r>
                        <a:rPr b="1" lang="pt-BR" sz="1400">
                          <a:solidFill>
                            <a:schemeClr val="lt2"/>
                          </a:solidFill>
                          <a:latin typeface="Calibri"/>
                          <a:ea typeface="Calibri"/>
                          <a:cs typeface="Calibri"/>
                          <a:sym typeface="Calibri"/>
                        </a:rPr>
                        <a:t>Subclínica</a:t>
                      </a:r>
                      <a:endParaRPr/>
                    </a:p>
                    <a:p>
                      <a:pPr indent="0" lvl="0" marL="0" marR="0" rtl="0" algn="l">
                        <a:spcBef>
                          <a:spcPts val="0"/>
                        </a:spcBef>
                        <a:spcAft>
                          <a:spcPts val="0"/>
                        </a:spcAft>
                        <a:buNone/>
                      </a:pPr>
                      <a:r>
                        <a:rPr i="1" lang="pt-BR" sz="1050">
                          <a:solidFill>
                            <a:schemeClr val="dk2"/>
                          </a:solidFill>
                          <a:latin typeface="Calibri"/>
                          <a:ea typeface="Calibri"/>
                          <a:cs typeface="Calibri"/>
                          <a:sym typeface="Calibri"/>
                        </a:rPr>
                        <a:t>(HPN NÃO HEMOLÍTICA)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Sem evidências clínicas </a:t>
                      </a:r>
                      <a:r>
                        <a:rPr lang="pt-BR" sz="1200">
                          <a:solidFill>
                            <a:schemeClr val="dk1"/>
                          </a:solidFill>
                          <a:latin typeface="Calibri"/>
                          <a:ea typeface="Calibri"/>
                          <a:cs typeface="Calibri"/>
                          <a:sym typeface="Calibri"/>
                        </a:rPr>
                        <a:t>ou bioquímicas de hemólise intravascular</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200"/>
                        <a:buFont typeface="Calibri"/>
                        <a:buNone/>
                      </a:pPr>
                      <a:r>
                        <a:rPr b="1" lang="pt-BR" sz="1200">
                          <a:solidFill>
                            <a:schemeClr val="dk1"/>
                          </a:solidFill>
                          <a:latin typeface="Calibri"/>
                          <a:ea typeface="Calibri"/>
                          <a:cs typeface="Calibri"/>
                          <a:sym typeface="Calibri"/>
                        </a:rPr>
                        <a:t>Evidência de síndrome </a:t>
                      </a:r>
                      <a:r>
                        <a:rPr lang="pt-BR" sz="1200">
                          <a:solidFill>
                            <a:schemeClr val="dk1"/>
                          </a:solidFill>
                          <a:latin typeface="Calibri"/>
                          <a:ea typeface="Calibri"/>
                          <a:cs typeface="Calibri"/>
                          <a:sym typeface="Calibri"/>
                        </a:rPr>
                        <a:t>de insuficiência da medula óssea concomitante</a:t>
                      </a:r>
                      <a:r>
                        <a:rPr b="1" baseline="30000" lang="pt-BR" sz="1200">
                          <a:solidFill>
                            <a:schemeClr val="dk1"/>
                          </a:solidFill>
                          <a:latin typeface="Calibri"/>
                          <a:ea typeface="Calibri"/>
                          <a:cs typeface="Calibri"/>
                          <a:sym typeface="Calibri"/>
                        </a:rPr>
                        <a:t>¶</a:t>
                      </a:r>
                      <a:endParaRPr baseline="30000" sz="12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1" lang="pt-BR" sz="1200">
                          <a:solidFill>
                            <a:schemeClr val="dk1"/>
                          </a:solidFill>
                          <a:latin typeface="Calibri"/>
                          <a:ea typeface="Calibri"/>
                          <a:cs typeface="Calibri"/>
                          <a:sym typeface="Calibri"/>
                        </a:rPr>
                        <a:t>Pequena (&lt;1%) </a:t>
                      </a:r>
                      <a:r>
                        <a:rPr lang="pt-BR" sz="1200">
                          <a:solidFill>
                            <a:schemeClr val="dk1"/>
                          </a:solidFill>
                          <a:latin typeface="Calibri"/>
                          <a:ea typeface="Calibri"/>
                          <a:cs typeface="Calibri"/>
                          <a:sym typeface="Calibri"/>
                        </a:rPr>
                        <a:t>população de PMNs com deficiência de GPI-AP detectada à citometria de fluxo</a:t>
                      </a:r>
                      <a:r>
                        <a:rPr lang="pt-BR" sz="1200">
                          <a:solidFill>
                            <a:schemeClr val="dk1"/>
                          </a:solidFill>
                          <a:latin typeface="Calibri"/>
                          <a:ea typeface="Calibri"/>
                          <a:cs typeface="Calibri"/>
                          <a:sym typeface="Calibri"/>
                        </a:rPr>
                        <a:t> de alta sensibilidade</a:t>
                      </a:r>
                      <a:endParaRPr sz="1200">
                        <a:solidFill>
                          <a:schemeClr val="dk1"/>
                        </a:solidFill>
                        <a:latin typeface="Calibri"/>
                        <a:ea typeface="Calibri"/>
                        <a:cs typeface="Calibri"/>
                        <a:sym typeface="Calibri"/>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260" name="Google Shape;260;p6"/>
          <p:cNvSpPr txBox="1"/>
          <p:nvPr>
            <p:ph idx="1" type="body"/>
          </p:nvPr>
        </p:nvSpPr>
        <p:spPr>
          <a:xfrm>
            <a:off x="407988" y="6200775"/>
            <a:ext cx="1033113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†Baseada na hemoglobinúria macroscópica, concentração sérica de DHL e contagem de reticulócitos. ‡Anormalidades cariotípicas são incomuns.</a:t>
            </a:r>
            <a:br>
              <a:rPr lang="pt-BR"/>
            </a:br>
            <a:r>
              <a:rPr lang="pt-BR"/>
              <a:t>§A análise de PMNs é mais informativa que a análise de hemácias, por causa da destruição seletiva de hemácias com deficiência de GPI-AP. </a:t>
            </a:r>
            <a:endParaRPr/>
          </a:p>
          <a:p>
            <a:pPr indent="0" lvl="0" marL="0" rtl="0" algn="l">
              <a:lnSpc>
                <a:spcPct val="90000"/>
              </a:lnSpc>
              <a:spcBef>
                <a:spcPts val="300"/>
              </a:spcBef>
              <a:spcAft>
                <a:spcPts val="0"/>
              </a:spcAft>
              <a:buClr>
                <a:schemeClr val="dk1"/>
              </a:buClr>
              <a:buSzPts val="800"/>
              <a:buNone/>
            </a:pPr>
            <a:r>
              <a:rPr lang="pt-BR"/>
              <a:t>¶AA ou SMD de baixo risco.</a:t>
            </a:r>
            <a:endParaRPr/>
          </a:p>
          <a:p>
            <a:pPr indent="0" lvl="0" marL="0" rtl="0" algn="l">
              <a:lnSpc>
                <a:spcPct val="90000"/>
              </a:lnSpc>
              <a:spcBef>
                <a:spcPts val="300"/>
              </a:spcBef>
              <a:spcAft>
                <a:spcPts val="0"/>
              </a:spcAft>
              <a:buClr>
                <a:schemeClr val="dk1"/>
              </a:buClr>
              <a:buSzPts val="800"/>
              <a:buNone/>
            </a:pPr>
            <a:r>
              <a:rPr lang="pt-BR"/>
              <a:t>Abreviações: AA = anemia aplásica; GPI-AP = proteínas ancoradas no glicosilfosfatidil-inositol; CFAS = citometria de fluxo de alta sensibilidade; DHL = desidrogenase láctica; SMD = síndrome mielodisplásica; PMN = células polimorfonucleares.</a:t>
            </a:r>
            <a:endParaRPr/>
          </a:p>
          <a:p>
            <a:pPr indent="0" lvl="0" marL="0" rtl="0" algn="l">
              <a:lnSpc>
                <a:spcPct val="90000"/>
              </a:lnSpc>
              <a:spcBef>
                <a:spcPts val="300"/>
              </a:spcBef>
              <a:spcAft>
                <a:spcPts val="0"/>
              </a:spcAft>
              <a:buClr>
                <a:schemeClr val="dk1"/>
              </a:buClr>
              <a:buSzPts val="800"/>
              <a:buNone/>
            </a:pPr>
            <a:r>
              <a:rPr lang="pt-BR"/>
              <a:t>Referências: 1. Parker CJ et al. Hematology Am Soc Hematol Educ Program. 2011;2011:21-9; 2. Sahin F et al. Am J Blood Res. 2016;6(2):19-27.</a:t>
            </a:r>
            <a:endParaRPr/>
          </a:p>
        </p:txBody>
      </p:sp>
      <p:cxnSp>
        <p:nvCxnSpPr>
          <p:cNvPr id="261" name="Google Shape;261;p6"/>
          <p:cNvCxnSpPr/>
          <p:nvPr/>
        </p:nvCxnSpPr>
        <p:spPr>
          <a:xfrm>
            <a:off x="6972300" y="2051208"/>
            <a:ext cx="0" cy="3149442"/>
          </a:xfrm>
          <a:prstGeom prst="straightConnector1">
            <a:avLst/>
          </a:prstGeom>
          <a:noFill/>
          <a:ln cap="flat" cmpd="sng" w="12700">
            <a:solidFill>
              <a:srgbClr val="F2F2F2"/>
            </a:solidFill>
            <a:prstDash val="solid"/>
            <a:miter lim="800000"/>
            <a:headEnd len="sm" w="sm" type="none"/>
            <a:tailEnd len="sm" w="sm" type="none"/>
          </a:ln>
        </p:spPr>
      </p:cxnSp>
      <p:cxnSp>
        <p:nvCxnSpPr>
          <p:cNvPr id="262" name="Google Shape;262;p6"/>
          <p:cNvCxnSpPr/>
          <p:nvPr/>
        </p:nvCxnSpPr>
        <p:spPr>
          <a:xfrm>
            <a:off x="9144000" y="2051208"/>
            <a:ext cx="0" cy="3149442"/>
          </a:xfrm>
          <a:prstGeom prst="straightConnector1">
            <a:avLst/>
          </a:prstGeom>
          <a:noFill/>
          <a:ln cap="flat" cmpd="sng" w="12700">
            <a:solidFill>
              <a:srgbClr val="F2F2F2"/>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54"/>
                                        </p:tgtEl>
                                        <p:attrNameLst>
                                          <p:attrName>style.visibility</p:attrName>
                                        </p:attrNameLst>
                                      </p:cBhvr>
                                      <p:to>
                                        <p:strVal val="visible"/>
                                      </p:to>
                                    </p:set>
                                    <p:animEffect filter="fade" transition="in">
                                      <p:cBhvr>
                                        <p:cTn dur="500"/>
                                        <p:tgtEl>
                                          <p:spTgt spid="254"/>
                                        </p:tgtEl>
                                      </p:cBhvr>
                                    </p:animEffect>
                                  </p:childTnLst>
                                </p:cTn>
                              </p:par>
                              <p:par>
                                <p:cTn fill="hold" nodeType="withEffect" presetClass="entr" presetID="10" presetSubtype="0">
                                  <p:stCondLst>
                                    <p:cond delay="250"/>
                                  </p:stCondLst>
                                  <p:childTnLst>
                                    <p:set>
                                      <p:cBhvr>
                                        <p:cTn dur="1" fill="hold">
                                          <p:stCondLst>
                                            <p:cond delay="0"/>
                                          </p:stCondLst>
                                        </p:cTn>
                                        <p:tgtEl>
                                          <p:spTgt spid="255"/>
                                        </p:tgtEl>
                                        <p:attrNameLst>
                                          <p:attrName>style.visibility</p:attrName>
                                        </p:attrNameLst>
                                      </p:cBhvr>
                                      <p:to>
                                        <p:strVal val="visible"/>
                                      </p:to>
                                    </p:set>
                                    <p:animEffect filter="fade" transition="in">
                                      <p:cBhvr>
                                        <p:cTn dur="500"/>
                                        <p:tgtEl>
                                          <p:spTgt spid="255"/>
                                        </p:tgtEl>
                                      </p:cBhvr>
                                    </p:animEffect>
                                  </p:childTnLst>
                                </p:cTn>
                              </p:par>
                              <p:par>
                                <p:cTn fill="hold" nodeType="withEffect" presetClass="entr" presetID="10" presetSubtype="0">
                                  <p:stCondLst>
                                    <p:cond delay="500"/>
                                  </p:stCondLst>
                                  <p:childTnLst>
                                    <p:set>
                                      <p:cBhvr>
                                        <p:cTn dur="1" fill="hold">
                                          <p:stCondLst>
                                            <p:cond delay="0"/>
                                          </p:stCondLst>
                                        </p:cTn>
                                        <p:tgtEl>
                                          <p:spTgt spid="256"/>
                                        </p:tgtEl>
                                        <p:attrNameLst>
                                          <p:attrName>style.visibility</p:attrName>
                                        </p:attrNameLst>
                                      </p:cBhvr>
                                      <p:to>
                                        <p:strVal val="visible"/>
                                      </p:to>
                                    </p:set>
                                    <p:animEffect filter="fade" transition="in">
                                      <p:cBhvr>
                                        <p:cTn dur="500"/>
                                        <p:tgtEl>
                                          <p:spTgt spid="256"/>
                                        </p:tgtEl>
                                      </p:cBhvr>
                                    </p:animEffect>
                                  </p:childTnLst>
                                </p:cTn>
                              </p:par>
                              <p:par>
                                <p:cTn fill="hold" nodeType="withEffect" presetClass="entr" presetID="10" presetSubtype="0">
                                  <p:stCondLst>
                                    <p:cond delay="500"/>
                                  </p:stCondLst>
                                  <p:childTnLst>
                                    <p:set>
                                      <p:cBhvr>
                                        <p:cTn dur="1" fill="hold">
                                          <p:stCondLst>
                                            <p:cond delay="0"/>
                                          </p:stCondLst>
                                        </p:cTn>
                                        <p:tgtEl>
                                          <p:spTgt spid="259"/>
                                        </p:tgtEl>
                                        <p:attrNameLst>
                                          <p:attrName>style.visibility</p:attrName>
                                        </p:attrNameLst>
                                      </p:cBhvr>
                                      <p:to>
                                        <p:strVal val="visible"/>
                                      </p:to>
                                    </p:set>
                                    <p:animEffect filter="fade" transition="in">
                                      <p:cBhvr>
                                        <p:cTn dur="500"/>
                                        <p:tgtEl>
                                          <p:spTgt spid="259"/>
                                        </p:tgtEl>
                                      </p:cBhvr>
                                    </p:animEffect>
                                  </p:childTnLst>
                                </p:cTn>
                              </p:par>
                              <p:par>
                                <p:cTn fill="hold" nodeType="withEffect" presetClass="entr" presetID="10" presetSubtype="0">
                                  <p:stCondLst>
                                    <p:cond delay="500"/>
                                  </p:stCondLst>
                                  <p:childTnLst>
                                    <p:set>
                                      <p:cBhvr>
                                        <p:cTn dur="1" fill="hold">
                                          <p:stCondLst>
                                            <p:cond delay="0"/>
                                          </p:stCondLst>
                                        </p:cTn>
                                        <p:tgtEl>
                                          <p:spTgt spid="261"/>
                                        </p:tgtEl>
                                        <p:attrNameLst>
                                          <p:attrName>style.visibility</p:attrName>
                                        </p:attrNameLst>
                                      </p:cBhvr>
                                      <p:to>
                                        <p:strVal val="visible"/>
                                      </p:to>
                                    </p:set>
                                    <p:animEffect filter="fade" transition="in">
                                      <p:cBhvr>
                                        <p:cTn dur="500"/>
                                        <p:tgtEl>
                                          <p:spTgt spid="261"/>
                                        </p:tgtEl>
                                      </p:cBhvr>
                                    </p:animEffect>
                                  </p:childTnLst>
                                </p:cTn>
                              </p:par>
                              <p:par>
                                <p:cTn fill="hold" nodeType="withEffect" presetClass="entr" presetID="10" presetSubtype="0">
                                  <p:stCondLst>
                                    <p:cond delay="500"/>
                                  </p:stCondLst>
                                  <p:childTnLst>
                                    <p:set>
                                      <p:cBhvr>
                                        <p:cTn dur="1" fill="hold">
                                          <p:stCondLst>
                                            <p:cond delay="0"/>
                                          </p:stCondLst>
                                        </p:cTn>
                                        <p:tgtEl>
                                          <p:spTgt spid="262"/>
                                        </p:tgtEl>
                                        <p:attrNameLst>
                                          <p:attrName>style.visibility</p:attrName>
                                        </p:attrNameLst>
                                      </p:cBhvr>
                                      <p:to>
                                        <p:strVal val="visible"/>
                                      </p:to>
                                    </p:set>
                                    <p:animEffect filter="fade" transition="in">
                                      <p:cBhvr>
                                        <p:cTn dur="500"/>
                                        <p:tgtEl>
                                          <p:spTgt spid="26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5" name="Shape 2985"/>
        <p:cNvGrpSpPr/>
        <p:nvPr/>
      </p:nvGrpSpPr>
      <p:grpSpPr>
        <a:xfrm>
          <a:off x="0" y="0"/>
          <a:ext cx="0" cy="0"/>
          <a:chOff x="0" y="0"/>
          <a:chExt cx="0" cy="0"/>
        </a:xfrm>
      </p:grpSpPr>
      <p:sp>
        <p:nvSpPr>
          <p:cNvPr id="2986" name="Google Shape;2986;p60"/>
          <p:cNvSpPr/>
          <p:nvPr/>
        </p:nvSpPr>
        <p:spPr>
          <a:xfrm flipH="1">
            <a:off x="1093299" y="1539433"/>
            <a:ext cx="10435680"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987" name="Google Shape;2987;p60"/>
          <p:cNvSpPr txBox="1"/>
          <p:nvPr/>
        </p:nvSpPr>
        <p:spPr>
          <a:xfrm>
            <a:off x="296269" y="385036"/>
            <a:ext cx="10124988"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HPN e outras síndromes de Insuficiência de Medula Óssea (IMO)</a:t>
            </a:r>
            <a:endParaRPr/>
          </a:p>
        </p:txBody>
      </p:sp>
      <p:sp>
        <p:nvSpPr>
          <p:cNvPr id="2988" name="Google Shape;2988;p6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LMA, Leucemia mielogênica aguda; AA, Anemia aplástica; DC, Disceratose congênita; SMD, Síndrome mielodisplásica; SDS, síndrome de Shwachman-Diamond. –</a:t>
            </a:r>
            <a:endParaRPr/>
          </a:p>
          <a:p>
            <a:pPr indent="0" lvl="0" marL="0" rtl="0" algn="l">
              <a:lnSpc>
                <a:spcPct val="90000"/>
              </a:lnSpc>
              <a:spcBef>
                <a:spcPts val="300"/>
              </a:spcBef>
              <a:spcAft>
                <a:spcPts val="0"/>
              </a:spcAft>
              <a:buClr>
                <a:schemeClr val="dk1"/>
              </a:buClr>
              <a:buSzPts val="800"/>
              <a:buNone/>
            </a:pPr>
            <a:r>
              <a:rPr lang="pt-BR"/>
              <a:t> 1. Young NS, et al. Blood. 2006;108(8):2509-2519. 2. Weinzierl EP, et al. Am J Clin Pathol. 2013;139(1):9-29.</a:t>
            </a:r>
            <a:endParaRPr/>
          </a:p>
        </p:txBody>
      </p:sp>
      <p:grpSp>
        <p:nvGrpSpPr>
          <p:cNvPr id="2989" name="Google Shape;2989;p60"/>
          <p:cNvGrpSpPr/>
          <p:nvPr/>
        </p:nvGrpSpPr>
        <p:grpSpPr>
          <a:xfrm>
            <a:off x="296269" y="2261085"/>
            <a:ext cx="2693674" cy="3042369"/>
            <a:chOff x="296269" y="2261085"/>
            <a:chExt cx="2693674" cy="3042369"/>
          </a:xfrm>
        </p:grpSpPr>
        <p:sp>
          <p:nvSpPr>
            <p:cNvPr id="2990" name="Google Shape;2990;p60"/>
            <p:cNvSpPr/>
            <p:nvPr/>
          </p:nvSpPr>
          <p:spPr>
            <a:xfrm>
              <a:off x="296269" y="2261085"/>
              <a:ext cx="2693674" cy="3042369"/>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991" name="Google Shape;2991;p60"/>
            <p:cNvSpPr txBox="1"/>
            <p:nvPr/>
          </p:nvSpPr>
          <p:spPr>
            <a:xfrm>
              <a:off x="407988" y="3619223"/>
              <a:ext cx="2422298" cy="1421928"/>
            </a:xfrm>
            <a:prstGeom prst="rect">
              <a:avLst/>
            </a:prstGeom>
            <a:noFill/>
            <a:ln>
              <a:noFill/>
            </a:ln>
          </p:spPr>
          <p:txBody>
            <a:bodyPr anchorCtr="0" anchor="ctr" bIns="45700" lIns="91425" spcFirstLastPara="1" rIns="91425" wrap="square" tIns="45700">
              <a:spAutoFit/>
            </a:bodyPr>
            <a:lstStyle/>
            <a:p>
              <a:pPr indent="0" lvl="0" marL="0" marR="0" rtl="0" algn="l">
                <a:lnSpc>
                  <a:spcPct val="80000"/>
                </a:lnSpc>
                <a:spcBef>
                  <a:spcPts val="0"/>
                </a:spcBef>
                <a:spcAft>
                  <a:spcPts val="0"/>
                </a:spcAft>
                <a:buClr>
                  <a:srgbClr val="FFFFFF"/>
                </a:buClr>
                <a:buSzPts val="1800"/>
                <a:buFont typeface="Lustria"/>
                <a:buNone/>
              </a:pPr>
              <a:r>
                <a:rPr b="0" i="0" lang="pt-BR" sz="1800" u="none" cap="none" strike="noStrike">
                  <a:solidFill>
                    <a:srgbClr val="FFFFFF"/>
                  </a:solidFill>
                  <a:latin typeface="Lustria"/>
                  <a:ea typeface="Lustria"/>
                  <a:cs typeface="Lustria"/>
                  <a:sym typeface="Lustria"/>
                </a:rPr>
                <a:t>A HPN </a:t>
              </a:r>
              <a:r>
                <a:rPr b="1" i="0" lang="pt-BR" sz="1800" u="none" cap="none" strike="noStrike">
                  <a:solidFill>
                    <a:srgbClr val="FFFFFF"/>
                  </a:solidFill>
                  <a:latin typeface="Lustria"/>
                  <a:ea typeface="Lustria"/>
                  <a:cs typeface="Lustria"/>
                  <a:sym typeface="Lustria"/>
                </a:rPr>
                <a:t>sobrepõe-se às síndromes de IMO </a:t>
              </a:r>
              <a:r>
                <a:rPr b="0" i="0" lang="pt-BR" sz="1800" u="none" cap="none" strike="noStrike">
                  <a:solidFill>
                    <a:srgbClr val="FFFFFF"/>
                  </a:solidFill>
                  <a:latin typeface="Lustria"/>
                  <a:ea typeface="Lustria"/>
                  <a:cs typeface="Lustria"/>
                  <a:sym typeface="Lustria"/>
                </a:rPr>
                <a:t>e características clínicas predominantes podem desenvolver-se ao longo do tempo</a:t>
              </a:r>
              <a:r>
                <a:rPr b="0" baseline="30000" i="0" lang="pt-BR" sz="1800" u="none" cap="none" strike="noStrike">
                  <a:solidFill>
                    <a:srgbClr val="FFFFFF"/>
                  </a:solidFill>
                  <a:latin typeface="Lustria"/>
                  <a:ea typeface="Lustria"/>
                  <a:cs typeface="Lustria"/>
                  <a:sym typeface="Lustria"/>
                </a:rPr>
                <a:t>1,2</a:t>
              </a:r>
              <a:endParaRPr/>
            </a:p>
          </p:txBody>
        </p:sp>
        <p:grpSp>
          <p:nvGrpSpPr>
            <p:cNvPr id="2992" name="Google Shape;2992;p60"/>
            <p:cNvGrpSpPr/>
            <p:nvPr/>
          </p:nvGrpSpPr>
          <p:grpSpPr>
            <a:xfrm>
              <a:off x="485287" y="2589326"/>
              <a:ext cx="724620" cy="724620"/>
              <a:chOff x="-2699347" y="1589025"/>
              <a:chExt cx="880159" cy="880159"/>
            </a:xfrm>
          </p:grpSpPr>
          <p:sp>
            <p:nvSpPr>
              <p:cNvPr id="2993" name="Google Shape;2993;p60"/>
              <p:cNvSpPr/>
              <p:nvPr/>
            </p:nvSpPr>
            <p:spPr>
              <a:xfrm>
                <a:off x="-1892534" y="1970428"/>
                <a:ext cx="29338" cy="264047"/>
              </a:xfrm>
              <a:custGeom>
                <a:rect b="b" l="l" r="r" t="t"/>
                <a:pathLst>
                  <a:path extrusionOk="0" h="264047" w="29338">
                    <a:moveTo>
                      <a:pt x="0" y="0"/>
                    </a:moveTo>
                    <a:lnTo>
                      <a:pt x="29339" y="0"/>
                    </a:lnTo>
                    <a:lnTo>
                      <a:pt x="29339" y="264048"/>
                    </a:lnTo>
                    <a:lnTo>
                      <a:pt x="0" y="26404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2994" name="Google Shape;2994;p60"/>
              <p:cNvSpPr/>
              <p:nvPr/>
            </p:nvSpPr>
            <p:spPr>
              <a:xfrm>
                <a:off x="-2508646" y="1926420"/>
                <a:ext cx="205370" cy="205370"/>
              </a:xfrm>
              <a:custGeom>
                <a:rect b="b" l="l" r="r" t="t"/>
                <a:pathLst>
                  <a:path extrusionOk="0" h="205370" w="205370">
                    <a:moveTo>
                      <a:pt x="146693" y="58677"/>
                    </a:moveTo>
                    <a:lnTo>
                      <a:pt x="146693" y="14669"/>
                    </a:lnTo>
                    <a:cubicBezTo>
                      <a:pt x="146693" y="6568"/>
                      <a:pt x="140126" y="0"/>
                      <a:pt x="132024" y="0"/>
                    </a:cubicBezTo>
                    <a:lnTo>
                      <a:pt x="73347" y="0"/>
                    </a:lnTo>
                    <a:cubicBezTo>
                      <a:pt x="65245" y="0"/>
                      <a:pt x="58677" y="6568"/>
                      <a:pt x="58677" y="14669"/>
                    </a:cubicBezTo>
                    <a:lnTo>
                      <a:pt x="58677" y="58677"/>
                    </a:lnTo>
                    <a:lnTo>
                      <a:pt x="14669" y="58677"/>
                    </a:lnTo>
                    <a:cubicBezTo>
                      <a:pt x="6568" y="58677"/>
                      <a:pt x="0" y="65245"/>
                      <a:pt x="0" y="73347"/>
                    </a:cubicBezTo>
                    <a:lnTo>
                      <a:pt x="0" y="132024"/>
                    </a:lnTo>
                    <a:cubicBezTo>
                      <a:pt x="0" y="140126"/>
                      <a:pt x="6568" y="146693"/>
                      <a:pt x="14669" y="146693"/>
                    </a:cubicBezTo>
                    <a:lnTo>
                      <a:pt x="58677" y="146693"/>
                    </a:lnTo>
                    <a:lnTo>
                      <a:pt x="58677" y="190701"/>
                    </a:lnTo>
                    <a:cubicBezTo>
                      <a:pt x="58677" y="198803"/>
                      <a:pt x="65245" y="205371"/>
                      <a:pt x="73347" y="205371"/>
                    </a:cubicBezTo>
                    <a:lnTo>
                      <a:pt x="132024" y="205371"/>
                    </a:lnTo>
                    <a:cubicBezTo>
                      <a:pt x="140126" y="205371"/>
                      <a:pt x="146693" y="198803"/>
                      <a:pt x="146693" y="190701"/>
                    </a:cubicBezTo>
                    <a:lnTo>
                      <a:pt x="146693" y="146693"/>
                    </a:lnTo>
                    <a:lnTo>
                      <a:pt x="190701" y="146693"/>
                    </a:lnTo>
                    <a:cubicBezTo>
                      <a:pt x="198803" y="146693"/>
                      <a:pt x="205371" y="140126"/>
                      <a:pt x="205371" y="132024"/>
                    </a:cubicBezTo>
                    <a:lnTo>
                      <a:pt x="205371" y="73347"/>
                    </a:lnTo>
                    <a:cubicBezTo>
                      <a:pt x="205371" y="65245"/>
                      <a:pt x="198803" y="58677"/>
                      <a:pt x="190701" y="58677"/>
                    </a:cubicBezTo>
                    <a:close/>
                    <a:moveTo>
                      <a:pt x="176032" y="117355"/>
                    </a:moveTo>
                    <a:lnTo>
                      <a:pt x="132024" y="117355"/>
                    </a:lnTo>
                    <a:cubicBezTo>
                      <a:pt x="123922" y="117355"/>
                      <a:pt x="117355" y="123922"/>
                      <a:pt x="117355" y="132024"/>
                    </a:cubicBezTo>
                    <a:lnTo>
                      <a:pt x="117355" y="176032"/>
                    </a:lnTo>
                    <a:lnTo>
                      <a:pt x="88016" y="176032"/>
                    </a:lnTo>
                    <a:lnTo>
                      <a:pt x="88016" y="132024"/>
                    </a:lnTo>
                    <a:cubicBezTo>
                      <a:pt x="88016" y="123922"/>
                      <a:pt x="81448" y="117355"/>
                      <a:pt x="73347" y="117355"/>
                    </a:cubicBezTo>
                    <a:lnTo>
                      <a:pt x="29339" y="117355"/>
                    </a:lnTo>
                    <a:lnTo>
                      <a:pt x="29339" y="88016"/>
                    </a:lnTo>
                    <a:lnTo>
                      <a:pt x="73347" y="88016"/>
                    </a:lnTo>
                    <a:cubicBezTo>
                      <a:pt x="81448" y="88016"/>
                      <a:pt x="88016" y="81448"/>
                      <a:pt x="88016" y="73347"/>
                    </a:cubicBezTo>
                    <a:lnTo>
                      <a:pt x="88016" y="29339"/>
                    </a:lnTo>
                    <a:lnTo>
                      <a:pt x="117355" y="29339"/>
                    </a:lnTo>
                    <a:lnTo>
                      <a:pt x="117355" y="73347"/>
                    </a:lnTo>
                    <a:cubicBezTo>
                      <a:pt x="117355" y="81448"/>
                      <a:pt x="123922" y="88016"/>
                      <a:pt x="132024" y="88016"/>
                    </a:cubicBezTo>
                    <a:lnTo>
                      <a:pt x="176032" y="8801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2995" name="Google Shape;2995;p60"/>
              <p:cNvSpPr/>
              <p:nvPr/>
            </p:nvSpPr>
            <p:spPr>
              <a:xfrm>
                <a:off x="-2273936" y="1955758"/>
                <a:ext cx="29338" cy="410741"/>
              </a:xfrm>
              <a:custGeom>
                <a:rect b="b" l="l" r="r" t="t"/>
                <a:pathLst>
                  <a:path extrusionOk="0" h="410741" w="29338">
                    <a:moveTo>
                      <a:pt x="0" y="0"/>
                    </a:moveTo>
                    <a:lnTo>
                      <a:pt x="29339" y="0"/>
                    </a:lnTo>
                    <a:lnTo>
                      <a:pt x="29339" y="410741"/>
                    </a:lnTo>
                    <a:lnTo>
                      <a:pt x="0" y="41074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2996" name="Google Shape;2996;p60"/>
              <p:cNvSpPr/>
              <p:nvPr/>
            </p:nvSpPr>
            <p:spPr>
              <a:xfrm>
                <a:off x="-2508646" y="2161129"/>
                <a:ext cx="29338" cy="29338"/>
              </a:xfrm>
              <a:custGeom>
                <a:rect b="b" l="l" r="r" t="t"/>
                <a:pathLst>
                  <a:path extrusionOk="0" h="29338" w="29338">
                    <a:moveTo>
                      <a:pt x="0" y="0"/>
                    </a:moveTo>
                    <a:lnTo>
                      <a:pt x="29339" y="0"/>
                    </a:lnTo>
                    <a:lnTo>
                      <a:pt x="29339"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2997" name="Google Shape;2997;p60"/>
              <p:cNvSpPr/>
              <p:nvPr/>
            </p:nvSpPr>
            <p:spPr>
              <a:xfrm>
                <a:off x="-2449968" y="2161129"/>
                <a:ext cx="146693" cy="29338"/>
              </a:xfrm>
              <a:custGeom>
                <a:rect b="b" l="l" r="r" t="t"/>
                <a:pathLst>
                  <a:path extrusionOk="0" h="29338" w="146693">
                    <a:moveTo>
                      <a:pt x="0" y="0"/>
                    </a:moveTo>
                    <a:lnTo>
                      <a:pt x="146693" y="0"/>
                    </a:lnTo>
                    <a:lnTo>
                      <a:pt x="146693"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2998" name="Google Shape;2998;p60"/>
              <p:cNvSpPr/>
              <p:nvPr/>
            </p:nvSpPr>
            <p:spPr>
              <a:xfrm>
                <a:off x="-2449968" y="2219806"/>
                <a:ext cx="146693" cy="29338"/>
              </a:xfrm>
              <a:custGeom>
                <a:rect b="b" l="l" r="r" t="t"/>
                <a:pathLst>
                  <a:path extrusionOk="0" h="29338" w="146693">
                    <a:moveTo>
                      <a:pt x="0" y="0"/>
                    </a:moveTo>
                    <a:lnTo>
                      <a:pt x="146693" y="0"/>
                    </a:lnTo>
                    <a:lnTo>
                      <a:pt x="146693"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2999" name="Google Shape;2999;p60"/>
              <p:cNvSpPr/>
              <p:nvPr/>
            </p:nvSpPr>
            <p:spPr>
              <a:xfrm>
                <a:off x="-2449968" y="2278483"/>
                <a:ext cx="146693" cy="29338"/>
              </a:xfrm>
              <a:custGeom>
                <a:rect b="b" l="l" r="r" t="t"/>
                <a:pathLst>
                  <a:path extrusionOk="0" h="29338" w="146693">
                    <a:moveTo>
                      <a:pt x="0" y="0"/>
                    </a:moveTo>
                    <a:lnTo>
                      <a:pt x="146693" y="0"/>
                    </a:lnTo>
                    <a:lnTo>
                      <a:pt x="146693"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00" name="Google Shape;3000;p60"/>
              <p:cNvSpPr/>
              <p:nvPr/>
            </p:nvSpPr>
            <p:spPr>
              <a:xfrm>
                <a:off x="-2449968" y="2337161"/>
                <a:ext cx="146693" cy="29338"/>
              </a:xfrm>
              <a:custGeom>
                <a:rect b="b" l="l" r="r" t="t"/>
                <a:pathLst>
                  <a:path extrusionOk="0" h="29338" w="146693">
                    <a:moveTo>
                      <a:pt x="0" y="0"/>
                    </a:moveTo>
                    <a:lnTo>
                      <a:pt x="146693" y="0"/>
                    </a:lnTo>
                    <a:lnTo>
                      <a:pt x="146693"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01" name="Google Shape;3001;p60"/>
              <p:cNvSpPr/>
              <p:nvPr/>
            </p:nvSpPr>
            <p:spPr>
              <a:xfrm>
                <a:off x="-2215259" y="1985097"/>
                <a:ext cx="29338" cy="29338"/>
              </a:xfrm>
              <a:custGeom>
                <a:rect b="b" l="l" r="r" t="t"/>
                <a:pathLst>
                  <a:path extrusionOk="0" h="29338" w="29338">
                    <a:moveTo>
                      <a:pt x="0" y="0"/>
                    </a:moveTo>
                    <a:lnTo>
                      <a:pt x="29339" y="0"/>
                    </a:lnTo>
                    <a:lnTo>
                      <a:pt x="29339"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02" name="Google Shape;3002;p60"/>
              <p:cNvSpPr/>
              <p:nvPr/>
            </p:nvSpPr>
            <p:spPr>
              <a:xfrm>
                <a:off x="-2156582" y="1985097"/>
                <a:ext cx="29338" cy="29338"/>
              </a:xfrm>
              <a:custGeom>
                <a:rect b="b" l="l" r="r" t="t"/>
                <a:pathLst>
                  <a:path extrusionOk="0" h="29338" w="29338">
                    <a:moveTo>
                      <a:pt x="0" y="0"/>
                    </a:moveTo>
                    <a:lnTo>
                      <a:pt x="29339" y="0"/>
                    </a:lnTo>
                    <a:lnTo>
                      <a:pt x="29339"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03" name="Google Shape;3003;p60"/>
              <p:cNvSpPr/>
              <p:nvPr/>
            </p:nvSpPr>
            <p:spPr>
              <a:xfrm>
                <a:off x="-2024558" y="1985097"/>
                <a:ext cx="29338" cy="29338"/>
              </a:xfrm>
              <a:custGeom>
                <a:rect b="b" l="l" r="r" t="t"/>
                <a:pathLst>
                  <a:path extrusionOk="0" h="29338" w="29338">
                    <a:moveTo>
                      <a:pt x="0" y="0"/>
                    </a:moveTo>
                    <a:lnTo>
                      <a:pt x="29339" y="0"/>
                    </a:lnTo>
                    <a:lnTo>
                      <a:pt x="29339"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04" name="Google Shape;3004;p60"/>
              <p:cNvSpPr/>
              <p:nvPr/>
            </p:nvSpPr>
            <p:spPr>
              <a:xfrm>
                <a:off x="-2156582" y="2043774"/>
                <a:ext cx="161362" cy="29338"/>
              </a:xfrm>
              <a:custGeom>
                <a:rect b="b" l="l" r="r" t="t"/>
                <a:pathLst>
                  <a:path extrusionOk="0" h="29338" w="161362">
                    <a:moveTo>
                      <a:pt x="0" y="0"/>
                    </a:moveTo>
                    <a:lnTo>
                      <a:pt x="161363" y="0"/>
                    </a:lnTo>
                    <a:lnTo>
                      <a:pt x="161363"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05" name="Google Shape;3005;p60"/>
              <p:cNvSpPr/>
              <p:nvPr/>
            </p:nvSpPr>
            <p:spPr>
              <a:xfrm>
                <a:off x="-2215259" y="2102452"/>
                <a:ext cx="29338" cy="29338"/>
              </a:xfrm>
              <a:custGeom>
                <a:rect b="b" l="l" r="r" t="t"/>
                <a:pathLst>
                  <a:path extrusionOk="0" h="29338" w="29338">
                    <a:moveTo>
                      <a:pt x="0" y="0"/>
                    </a:moveTo>
                    <a:lnTo>
                      <a:pt x="29339" y="0"/>
                    </a:lnTo>
                    <a:lnTo>
                      <a:pt x="29339"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06" name="Google Shape;3006;p60"/>
              <p:cNvSpPr/>
              <p:nvPr/>
            </p:nvSpPr>
            <p:spPr>
              <a:xfrm>
                <a:off x="-2156582" y="2102452"/>
                <a:ext cx="58677" cy="29338"/>
              </a:xfrm>
              <a:custGeom>
                <a:rect b="b" l="l" r="r" t="t"/>
                <a:pathLst>
                  <a:path extrusionOk="0" h="29338" w="58677">
                    <a:moveTo>
                      <a:pt x="0" y="0"/>
                    </a:moveTo>
                    <a:lnTo>
                      <a:pt x="58677" y="0"/>
                    </a:lnTo>
                    <a:lnTo>
                      <a:pt x="58677"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07" name="Google Shape;3007;p60"/>
              <p:cNvSpPr/>
              <p:nvPr/>
            </p:nvSpPr>
            <p:spPr>
              <a:xfrm>
                <a:off x="-2156582" y="2161129"/>
                <a:ext cx="44007" cy="29338"/>
              </a:xfrm>
              <a:custGeom>
                <a:rect b="b" l="l" r="r" t="t"/>
                <a:pathLst>
                  <a:path extrusionOk="0" h="29338" w="44007">
                    <a:moveTo>
                      <a:pt x="0" y="0"/>
                    </a:moveTo>
                    <a:lnTo>
                      <a:pt x="44008" y="0"/>
                    </a:lnTo>
                    <a:lnTo>
                      <a:pt x="44008"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08" name="Google Shape;3008;p60"/>
              <p:cNvSpPr/>
              <p:nvPr/>
            </p:nvSpPr>
            <p:spPr>
              <a:xfrm>
                <a:off x="-2215259" y="2219806"/>
                <a:ext cx="29338" cy="29338"/>
              </a:xfrm>
              <a:custGeom>
                <a:rect b="b" l="l" r="r" t="t"/>
                <a:pathLst>
                  <a:path extrusionOk="0" h="29338" w="29338">
                    <a:moveTo>
                      <a:pt x="0" y="0"/>
                    </a:moveTo>
                    <a:lnTo>
                      <a:pt x="29339" y="0"/>
                    </a:lnTo>
                    <a:lnTo>
                      <a:pt x="29339"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09" name="Google Shape;3009;p60"/>
              <p:cNvSpPr/>
              <p:nvPr/>
            </p:nvSpPr>
            <p:spPr>
              <a:xfrm>
                <a:off x="-2156582" y="2219806"/>
                <a:ext cx="44007" cy="29338"/>
              </a:xfrm>
              <a:custGeom>
                <a:rect b="b" l="l" r="r" t="t"/>
                <a:pathLst>
                  <a:path extrusionOk="0" h="29338" w="44007">
                    <a:moveTo>
                      <a:pt x="0" y="0"/>
                    </a:moveTo>
                    <a:lnTo>
                      <a:pt x="44008" y="0"/>
                    </a:lnTo>
                    <a:lnTo>
                      <a:pt x="44008" y="29339"/>
                    </a:lnTo>
                    <a:lnTo>
                      <a:pt x="0" y="293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10" name="Google Shape;3010;p60"/>
              <p:cNvSpPr/>
              <p:nvPr/>
            </p:nvSpPr>
            <p:spPr>
              <a:xfrm>
                <a:off x="-2699347" y="1853073"/>
                <a:ext cx="880159" cy="616111"/>
              </a:xfrm>
              <a:custGeom>
                <a:rect b="b" l="l" r="r" t="t"/>
                <a:pathLst>
                  <a:path extrusionOk="0" h="616111" w="880159">
                    <a:moveTo>
                      <a:pt x="836152" y="410741"/>
                    </a:moveTo>
                    <a:cubicBezTo>
                      <a:pt x="825320" y="410731"/>
                      <a:pt x="814869" y="414733"/>
                      <a:pt x="806813" y="421974"/>
                    </a:cubicBezTo>
                    <a:cubicBezTo>
                      <a:pt x="794856" y="411210"/>
                      <a:pt x="777954" y="407878"/>
                      <a:pt x="762805" y="413299"/>
                    </a:cubicBezTo>
                    <a:lnTo>
                      <a:pt x="762805" y="117355"/>
                    </a:lnTo>
                    <a:lnTo>
                      <a:pt x="733467" y="117355"/>
                    </a:lnTo>
                    <a:lnTo>
                      <a:pt x="733467" y="413308"/>
                    </a:lnTo>
                    <a:cubicBezTo>
                      <a:pt x="723985" y="409913"/>
                      <a:pt x="713620" y="409897"/>
                      <a:pt x="704128" y="413264"/>
                    </a:cubicBezTo>
                    <a:lnTo>
                      <a:pt x="704128" y="337394"/>
                    </a:lnTo>
                    <a:cubicBezTo>
                      <a:pt x="704128" y="313090"/>
                      <a:pt x="684425" y="293387"/>
                      <a:pt x="660120" y="293387"/>
                    </a:cubicBezTo>
                    <a:cubicBezTo>
                      <a:pt x="635815" y="293387"/>
                      <a:pt x="616112" y="313090"/>
                      <a:pt x="616112" y="337394"/>
                    </a:cubicBezTo>
                    <a:lnTo>
                      <a:pt x="616112" y="463344"/>
                    </a:lnTo>
                    <a:lnTo>
                      <a:pt x="606260" y="453491"/>
                    </a:lnTo>
                    <a:cubicBezTo>
                      <a:pt x="588380" y="435610"/>
                      <a:pt x="559389" y="435609"/>
                      <a:pt x="541508" y="453489"/>
                    </a:cubicBezTo>
                    <a:cubicBezTo>
                      <a:pt x="532920" y="462076"/>
                      <a:pt x="528096" y="473724"/>
                      <a:pt x="528096" y="485868"/>
                    </a:cubicBezTo>
                    <a:lnTo>
                      <a:pt x="528096" y="487245"/>
                    </a:lnTo>
                    <a:cubicBezTo>
                      <a:pt x="528099" y="498175"/>
                      <a:pt x="532008" y="508744"/>
                      <a:pt x="539118" y="517044"/>
                    </a:cubicBezTo>
                    <a:lnTo>
                      <a:pt x="573738" y="557434"/>
                    </a:lnTo>
                    <a:lnTo>
                      <a:pt x="161363" y="557434"/>
                    </a:lnTo>
                    <a:lnTo>
                      <a:pt x="161363" y="504834"/>
                    </a:lnTo>
                    <a:lnTo>
                      <a:pt x="191959" y="474235"/>
                    </a:lnTo>
                    <a:cubicBezTo>
                      <a:pt x="197399" y="468820"/>
                      <a:pt x="201382" y="462117"/>
                      <a:pt x="203537" y="454749"/>
                    </a:cubicBezTo>
                    <a:lnTo>
                      <a:pt x="220040" y="454749"/>
                    </a:lnTo>
                    <a:lnTo>
                      <a:pt x="220040" y="425410"/>
                    </a:lnTo>
                    <a:lnTo>
                      <a:pt x="202303" y="425410"/>
                    </a:lnTo>
                    <a:cubicBezTo>
                      <a:pt x="195714" y="408360"/>
                      <a:pt x="179628" y="396850"/>
                      <a:pt x="161363" y="396118"/>
                    </a:cubicBezTo>
                    <a:lnTo>
                      <a:pt x="161363" y="29339"/>
                    </a:lnTo>
                    <a:lnTo>
                      <a:pt x="381403" y="29339"/>
                    </a:lnTo>
                    <a:lnTo>
                      <a:pt x="381403" y="0"/>
                    </a:lnTo>
                    <a:lnTo>
                      <a:pt x="117355" y="0"/>
                    </a:lnTo>
                    <a:cubicBezTo>
                      <a:pt x="84963" y="36"/>
                      <a:pt x="58714" y="26286"/>
                      <a:pt x="58678" y="58677"/>
                    </a:cubicBezTo>
                    <a:lnTo>
                      <a:pt x="58678" y="102685"/>
                    </a:lnTo>
                    <a:lnTo>
                      <a:pt x="88016" y="102685"/>
                    </a:lnTo>
                    <a:lnTo>
                      <a:pt x="88016" y="58677"/>
                    </a:lnTo>
                    <a:cubicBezTo>
                      <a:pt x="88035" y="42482"/>
                      <a:pt x="101160" y="29358"/>
                      <a:pt x="117355" y="29339"/>
                    </a:cubicBezTo>
                    <a:lnTo>
                      <a:pt x="132024" y="29339"/>
                    </a:lnTo>
                    <a:lnTo>
                      <a:pt x="132024" y="405295"/>
                    </a:lnTo>
                    <a:cubicBezTo>
                      <a:pt x="130324" y="406579"/>
                      <a:pt x="128715" y="407978"/>
                      <a:pt x="127207" y="409483"/>
                    </a:cubicBezTo>
                    <a:lnTo>
                      <a:pt x="88016" y="448674"/>
                    </a:lnTo>
                    <a:lnTo>
                      <a:pt x="88016" y="132024"/>
                    </a:lnTo>
                    <a:lnTo>
                      <a:pt x="58678" y="132024"/>
                    </a:lnTo>
                    <a:lnTo>
                      <a:pt x="58678" y="331320"/>
                    </a:lnTo>
                    <a:lnTo>
                      <a:pt x="21484" y="368514"/>
                    </a:lnTo>
                    <a:cubicBezTo>
                      <a:pt x="7683" y="382238"/>
                      <a:pt x="-53" y="400914"/>
                      <a:pt x="0" y="420377"/>
                    </a:cubicBezTo>
                    <a:lnTo>
                      <a:pt x="0" y="616112"/>
                    </a:lnTo>
                    <a:lnTo>
                      <a:pt x="29339" y="616112"/>
                    </a:lnTo>
                    <a:lnTo>
                      <a:pt x="29339" y="420377"/>
                    </a:lnTo>
                    <a:cubicBezTo>
                      <a:pt x="29307" y="408699"/>
                      <a:pt x="33948" y="397494"/>
                      <a:pt x="42228" y="389258"/>
                    </a:cubicBezTo>
                    <a:lnTo>
                      <a:pt x="58678" y="372808"/>
                    </a:lnTo>
                    <a:lnTo>
                      <a:pt x="58678" y="484088"/>
                    </a:lnTo>
                    <a:cubicBezTo>
                      <a:pt x="58677" y="492189"/>
                      <a:pt x="65245" y="498757"/>
                      <a:pt x="73346" y="498758"/>
                    </a:cubicBezTo>
                    <a:cubicBezTo>
                      <a:pt x="77237" y="498758"/>
                      <a:pt x="80969" y="497212"/>
                      <a:pt x="83720" y="494461"/>
                    </a:cubicBezTo>
                    <a:lnTo>
                      <a:pt x="147951" y="430228"/>
                    </a:lnTo>
                    <a:cubicBezTo>
                      <a:pt x="154376" y="423803"/>
                      <a:pt x="164791" y="423803"/>
                      <a:pt x="171215" y="430228"/>
                    </a:cubicBezTo>
                    <a:cubicBezTo>
                      <a:pt x="177639" y="436652"/>
                      <a:pt x="177639" y="447067"/>
                      <a:pt x="171215" y="453491"/>
                    </a:cubicBezTo>
                    <a:lnTo>
                      <a:pt x="121651" y="503053"/>
                    </a:lnTo>
                    <a:cubicBezTo>
                      <a:pt x="116706" y="507998"/>
                      <a:pt x="115938" y="515746"/>
                      <a:pt x="119818" y="521564"/>
                    </a:cubicBezTo>
                    <a:cubicBezTo>
                      <a:pt x="134344" y="543272"/>
                      <a:pt x="134344" y="571597"/>
                      <a:pt x="119818" y="593305"/>
                    </a:cubicBezTo>
                    <a:cubicBezTo>
                      <a:pt x="118211" y="595714"/>
                      <a:pt x="117354" y="598546"/>
                      <a:pt x="117355" y="601442"/>
                    </a:cubicBezTo>
                    <a:lnTo>
                      <a:pt x="117355" y="616112"/>
                    </a:lnTo>
                    <a:lnTo>
                      <a:pt x="146694" y="616112"/>
                    </a:lnTo>
                    <a:lnTo>
                      <a:pt x="146694" y="605684"/>
                    </a:lnTo>
                    <a:cubicBezTo>
                      <a:pt x="150255" y="599717"/>
                      <a:pt x="153145" y="593375"/>
                      <a:pt x="155312" y="586773"/>
                    </a:cubicBezTo>
                    <a:lnTo>
                      <a:pt x="598894" y="586773"/>
                    </a:lnTo>
                    <a:lnTo>
                      <a:pt x="619651" y="610990"/>
                    </a:lnTo>
                    <a:cubicBezTo>
                      <a:pt x="622437" y="614239"/>
                      <a:pt x="626502" y="616110"/>
                      <a:pt x="630781" y="616112"/>
                    </a:cubicBezTo>
                    <a:lnTo>
                      <a:pt x="865491" y="616112"/>
                    </a:lnTo>
                    <a:cubicBezTo>
                      <a:pt x="873592" y="616112"/>
                      <a:pt x="880160" y="609544"/>
                      <a:pt x="880160" y="601442"/>
                    </a:cubicBezTo>
                    <a:lnTo>
                      <a:pt x="880160" y="454749"/>
                    </a:lnTo>
                    <a:cubicBezTo>
                      <a:pt x="880132" y="430456"/>
                      <a:pt x="860445" y="410769"/>
                      <a:pt x="836152" y="410741"/>
                    </a:cubicBezTo>
                    <a:close/>
                    <a:moveTo>
                      <a:pt x="850821" y="586773"/>
                    </a:moveTo>
                    <a:lnTo>
                      <a:pt x="637529" y="586773"/>
                    </a:lnTo>
                    <a:lnTo>
                      <a:pt x="561396" y="497952"/>
                    </a:lnTo>
                    <a:cubicBezTo>
                      <a:pt x="558840" y="494970"/>
                      <a:pt x="557436" y="491172"/>
                      <a:pt x="557435" y="487245"/>
                    </a:cubicBezTo>
                    <a:lnTo>
                      <a:pt x="557435" y="485868"/>
                    </a:lnTo>
                    <a:cubicBezTo>
                      <a:pt x="557435" y="476783"/>
                      <a:pt x="564799" y="469418"/>
                      <a:pt x="573884" y="469418"/>
                    </a:cubicBezTo>
                    <a:cubicBezTo>
                      <a:pt x="578247" y="469418"/>
                      <a:pt x="582431" y="471151"/>
                      <a:pt x="585516" y="474235"/>
                    </a:cubicBezTo>
                    <a:lnTo>
                      <a:pt x="620408" y="509130"/>
                    </a:lnTo>
                    <a:cubicBezTo>
                      <a:pt x="626137" y="514859"/>
                      <a:pt x="635425" y="514859"/>
                      <a:pt x="641154" y="509131"/>
                    </a:cubicBezTo>
                    <a:cubicBezTo>
                      <a:pt x="643905" y="506380"/>
                      <a:pt x="645451" y="502648"/>
                      <a:pt x="645451" y="498757"/>
                    </a:cubicBezTo>
                    <a:lnTo>
                      <a:pt x="645451" y="337394"/>
                    </a:lnTo>
                    <a:cubicBezTo>
                      <a:pt x="645451" y="329293"/>
                      <a:pt x="652018" y="322725"/>
                      <a:pt x="660120" y="322725"/>
                    </a:cubicBezTo>
                    <a:cubicBezTo>
                      <a:pt x="668222" y="322725"/>
                      <a:pt x="674789" y="329293"/>
                      <a:pt x="674789" y="337394"/>
                    </a:cubicBezTo>
                    <a:lnTo>
                      <a:pt x="674789" y="454749"/>
                    </a:lnTo>
                    <a:cubicBezTo>
                      <a:pt x="674789" y="462851"/>
                      <a:pt x="681357" y="469418"/>
                      <a:pt x="689459" y="469418"/>
                    </a:cubicBezTo>
                    <a:cubicBezTo>
                      <a:pt x="697560" y="469418"/>
                      <a:pt x="704128" y="462851"/>
                      <a:pt x="704128" y="454749"/>
                    </a:cubicBezTo>
                    <a:cubicBezTo>
                      <a:pt x="704128" y="446647"/>
                      <a:pt x="710696" y="440080"/>
                      <a:pt x="718797" y="440080"/>
                    </a:cubicBezTo>
                    <a:cubicBezTo>
                      <a:pt x="726899" y="440080"/>
                      <a:pt x="733467" y="446647"/>
                      <a:pt x="733467" y="454749"/>
                    </a:cubicBezTo>
                    <a:cubicBezTo>
                      <a:pt x="733467" y="462851"/>
                      <a:pt x="740034" y="469418"/>
                      <a:pt x="748136" y="469418"/>
                    </a:cubicBezTo>
                    <a:cubicBezTo>
                      <a:pt x="756238" y="469418"/>
                      <a:pt x="762805" y="462851"/>
                      <a:pt x="762805" y="454749"/>
                    </a:cubicBezTo>
                    <a:cubicBezTo>
                      <a:pt x="762805" y="446647"/>
                      <a:pt x="769373" y="440080"/>
                      <a:pt x="777475" y="440080"/>
                    </a:cubicBezTo>
                    <a:cubicBezTo>
                      <a:pt x="785576" y="440080"/>
                      <a:pt x="792144" y="446647"/>
                      <a:pt x="792144" y="454749"/>
                    </a:cubicBezTo>
                    <a:cubicBezTo>
                      <a:pt x="792144" y="462851"/>
                      <a:pt x="798712" y="469418"/>
                      <a:pt x="806813" y="469418"/>
                    </a:cubicBezTo>
                    <a:cubicBezTo>
                      <a:pt x="814915" y="469418"/>
                      <a:pt x="821483" y="462851"/>
                      <a:pt x="821483" y="454749"/>
                    </a:cubicBezTo>
                    <a:cubicBezTo>
                      <a:pt x="821483" y="446647"/>
                      <a:pt x="828050" y="440080"/>
                      <a:pt x="836152" y="440080"/>
                    </a:cubicBezTo>
                    <a:cubicBezTo>
                      <a:pt x="844254" y="440080"/>
                      <a:pt x="850821" y="446647"/>
                      <a:pt x="850821" y="45474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11" name="Google Shape;3011;p60"/>
              <p:cNvSpPr/>
              <p:nvPr/>
            </p:nvSpPr>
            <p:spPr>
              <a:xfrm>
                <a:off x="-2288606" y="1589025"/>
                <a:ext cx="469418" cy="425411"/>
              </a:xfrm>
              <a:custGeom>
                <a:rect b="b" l="l" r="r" t="t"/>
                <a:pathLst>
                  <a:path extrusionOk="0" h="425411" w="469418">
                    <a:moveTo>
                      <a:pt x="396072" y="0"/>
                    </a:moveTo>
                    <a:lnTo>
                      <a:pt x="73347" y="0"/>
                    </a:lnTo>
                    <a:cubicBezTo>
                      <a:pt x="47157" y="51"/>
                      <a:pt x="22967" y="14012"/>
                      <a:pt x="9821" y="36662"/>
                    </a:cubicBezTo>
                    <a:lnTo>
                      <a:pt x="35217" y="51354"/>
                    </a:lnTo>
                    <a:cubicBezTo>
                      <a:pt x="43106" y="37756"/>
                      <a:pt x="57626" y="29372"/>
                      <a:pt x="73347" y="29339"/>
                    </a:cubicBezTo>
                    <a:lnTo>
                      <a:pt x="396072" y="29339"/>
                    </a:lnTo>
                    <a:cubicBezTo>
                      <a:pt x="420365" y="29366"/>
                      <a:pt x="440053" y="49053"/>
                      <a:pt x="440080" y="73347"/>
                    </a:cubicBezTo>
                    <a:lnTo>
                      <a:pt x="440080" y="278717"/>
                    </a:lnTo>
                    <a:cubicBezTo>
                      <a:pt x="440053" y="303011"/>
                      <a:pt x="420365" y="322698"/>
                      <a:pt x="396072" y="322725"/>
                    </a:cubicBezTo>
                    <a:lnTo>
                      <a:pt x="293387" y="322725"/>
                    </a:lnTo>
                    <a:cubicBezTo>
                      <a:pt x="289955" y="322725"/>
                      <a:pt x="286631" y="323928"/>
                      <a:pt x="283995" y="326125"/>
                    </a:cubicBezTo>
                    <a:lnTo>
                      <a:pt x="220040" y="379420"/>
                    </a:lnTo>
                    <a:lnTo>
                      <a:pt x="220040" y="337394"/>
                    </a:lnTo>
                    <a:cubicBezTo>
                      <a:pt x="220040" y="329293"/>
                      <a:pt x="213472" y="322725"/>
                      <a:pt x="205371" y="322725"/>
                    </a:cubicBezTo>
                    <a:lnTo>
                      <a:pt x="73347" y="322725"/>
                    </a:lnTo>
                    <a:cubicBezTo>
                      <a:pt x="49053" y="322698"/>
                      <a:pt x="29366" y="303011"/>
                      <a:pt x="29339" y="278717"/>
                    </a:cubicBezTo>
                    <a:lnTo>
                      <a:pt x="29339" y="73347"/>
                    </a:lnTo>
                    <a:lnTo>
                      <a:pt x="0" y="73347"/>
                    </a:lnTo>
                    <a:lnTo>
                      <a:pt x="0" y="278717"/>
                    </a:lnTo>
                    <a:cubicBezTo>
                      <a:pt x="45" y="319207"/>
                      <a:pt x="32857" y="352018"/>
                      <a:pt x="73347" y="352064"/>
                    </a:cubicBezTo>
                    <a:lnTo>
                      <a:pt x="190701" y="352064"/>
                    </a:lnTo>
                    <a:lnTo>
                      <a:pt x="190701" y="410741"/>
                    </a:lnTo>
                    <a:cubicBezTo>
                      <a:pt x="190701" y="418843"/>
                      <a:pt x="197268" y="425411"/>
                      <a:pt x="205369" y="425412"/>
                    </a:cubicBezTo>
                    <a:cubicBezTo>
                      <a:pt x="208802" y="425412"/>
                      <a:pt x="212126" y="424209"/>
                      <a:pt x="214763" y="422011"/>
                    </a:cubicBezTo>
                    <a:lnTo>
                      <a:pt x="298704" y="352064"/>
                    </a:lnTo>
                    <a:lnTo>
                      <a:pt x="396072" y="352064"/>
                    </a:lnTo>
                    <a:cubicBezTo>
                      <a:pt x="436561" y="352018"/>
                      <a:pt x="469373" y="319207"/>
                      <a:pt x="469419" y="278717"/>
                    </a:cubicBezTo>
                    <a:lnTo>
                      <a:pt x="469419" y="73347"/>
                    </a:lnTo>
                    <a:cubicBezTo>
                      <a:pt x="469373" y="32857"/>
                      <a:pt x="436561" y="45"/>
                      <a:pt x="39607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12" name="Google Shape;3012;p60"/>
              <p:cNvSpPr/>
              <p:nvPr/>
            </p:nvSpPr>
            <p:spPr>
              <a:xfrm>
                <a:off x="-2229928" y="1691710"/>
                <a:ext cx="352063" cy="176031"/>
              </a:xfrm>
              <a:custGeom>
                <a:rect b="b" l="l" r="r" t="t"/>
                <a:pathLst>
                  <a:path extrusionOk="0" h="176031" w="352063">
                    <a:moveTo>
                      <a:pt x="0" y="0"/>
                    </a:moveTo>
                    <a:lnTo>
                      <a:pt x="0" y="161363"/>
                    </a:lnTo>
                    <a:cubicBezTo>
                      <a:pt x="0" y="169464"/>
                      <a:pt x="6568" y="176032"/>
                      <a:pt x="14669" y="176032"/>
                    </a:cubicBezTo>
                    <a:lnTo>
                      <a:pt x="352064" y="176032"/>
                    </a:lnTo>
                    <a:lnTo>
                      <a:pt x="352064" y="146693"/>
                    </a:lnTo>
                    <a:lnTo>
                      <a:pt x="322725" y="146693"/>
                    </a:lnTo>
                    <a:lnTo>
                      <a:pt x="322725" y="29339"/>
                    </a:lnTo>
                    <a:lnTo>
                      <a:pt x="293387" y="29339"/>
                    </a:lnTo>
                    <a:lnTo>
                      <a:pt x="293387" y="146693"/>
                    </a:lnTo>
                    <a:lnTo>
                      <a:pt x="264048" y="146693"/>
                    </a:lnTo>
                    <a:lnTo>
                      <a:pt x="264048" y="0"/>
                    </a:lnTo>
                    <a:lnTo>
                      <a:pt x="234709" y="0"/>
                    </a:lnTo>
                    <a:lnTo>
                      <a:pt x="234709" y="146693"/>
                    </a:lnTo>
                    <a:lnTo>
                      <a:pt x="205371" y="146693"/>
                    </a:lnTo>
                    <a:lnTo>
                      <a:pt x="205371" y="58677"/>
                    </a:lnTo>
                    <a:lnTo>
                      <a:pt x="176032" y="58677"/>
                    </a:lnTo>
                    <a:lnTo>
                      <a:pt x="176032" y="146693"/>
                    </a:lnTo>
                    <a:lnTo>
                      <a:pt x="146693" y="146693"/>
                    </a:lnTo>
                    <a:lnTo>
                      <a:pt x="146693" y="44008"/>
                    </a:lnTo>
                    <a:lnTo>
                      <a:pt x="117355" y="44008"/>
                    </a:lnTo>
                    <a:lnTo>
                      <a:pt x="117355" y="146693"/>
                    </a:lnTo>
                    <a:lnTo>
                      <a:pt x="88016" y="146693"/>
                    </a:lnTo>
                    <a:lnTo>
                      <a:pt x="88016" y="88016"/>
                    </a:lnTo>
                    <a:lnTo>
                      <a:pt x="58677" y="88016"/>
                    </a:lnTo>
                    <a:lnTo>
                      <a:pt x="58677" y="146693"/>
                    </a:lnTo>
                    <a:lnTo>
                      <a:pt x="29339" y="146693"/>
                    </a:lnTo>
                    <a:lnTo>
                      <a:pt x="29339"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grpSp>
        <p:nvGrpSpPr>
          <p:cNvPr id="3013" name="Google Shape;3013;p60"/>
          <p:cNvGrpSpPr/>
          <p:nvPr/>
        </p:nvGrpSpPr>
        <p:grpSpPr>
          <a:xfrm>
            <a:off x="3472855" y="2386599"/>
            <a:ext cx="866523" cy="864378"/>
            <a:chOff x="3724537" y="2174974"/>
            <a:chExt cx="866523" cy="864378"/>
          </a:xfrm>
        </p:grpSpPr>
        <p:sp>
          <p:nvSpPr>
            <p:cNvPr id="3014" name="Google Shape;3014;p60"/>
            <p:cNvSpPr/>
            <p:nvPr/>
          </p:nvSpPr>
          <p:spPr>
            <a:xfrm>
              <a:off x="3724537" y="2174974"/>
              <a:ext cx="866523" cy="864378"/>
            </a:xfrm>
            <a:prstGeom prst="ellipse">
              <a:avLst/>
            </a:prstGeom>
            <a:solidFill>
              <a:schemeClr val="dk2">
                <a:alpha val="8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2400"/>
                <a:buFont typeface="Calibri"/>
                <a:buNone/>
              </a:pPr>
              <a:r>
                <a:t/>
              </a:r>
              <a:endParaRPr b="0" i="0" sz="2400" u="none" cap="none" strike="noStrike">
                <a:solidFill>
                  <a:srgbClr val="FFFFFF"/>
                </a:solidFill>
                <a:latin typeface="Calibri"/>
                <a:ea typeface="Calibri"/>
                <a:cs typeface="Calibri"/>
                <a:sym typeface="Calibri"/>
              </a:endParaRPr>
            </a:p>
          </p:txBody>
        </p:sp>
        <p:sp>
          <p:nvSpPr>
            <p:cNvPr id="3015" name="Google Shape;3015;p60"/>
            <p:cNvSpPr txBox="1"/>
            <p:nvPr/>
          </p:nvSpPr>
          <p:spPr>
            <a:xfrm>
              <a:off x="3831561" y="2481183"/>
              <a:ext cx="670376" cy="39517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2400"/>
                <a:buFont typeface="Calibri"/>
                <a:buNone/>
              </a:pPr>
              <a:r>
                <a:rPr b="1" i="0" lang="pt-BR" sz="2400" u="none" cap="none" strike="noStrike">
                  <a:solidFill>
                    <a:srgbClr val="FFFFFF"/>
                  </a:solidFill>
                  <a:latin typeface="Calibri"/>
                  <a:ea typeface="Calibri"/>
                  <a:cs typeface="Calibri"/>
                  <a:sym typeface="Calibri"/>
                </a:rPr>
                <a:t>SSD</a:t>
              </a:r>
              <a:endParaRPr/>
            </a:p>
          </p:txBody>
        </p:sp>
      </p:grpSp>
      <p:grpSp>
        <p:nvGrpSpPr>
          <p:cNvPr id="3016" name="Google Shape;3016;p60"/>
          <p:cNvGrpSpPr/>
          <p:nvPr/>
        </p:nvGrpSpPr>
        <p:grpSpPr>
          <a:xfrm>
            <a:off x="3243357" y="3345352"/>
            <a:ext cx="860088" cy="864379"/>
            <a:chOff x="3495039" y="3133727"/>
            <a:chExt cx="860088" cy="864379"/>
          </a:xfrm>
        </p:grpSpPr>
        <p:sp>
          <p:nvSpPr>
            <p:cNvPr id="3017" name="Google Shape;3017;p60"/>
            <p:cNvSpPr/>
            <p:nvPr/>
          </p:nvSpPr>
          <p:spPr>
            <a:xfrm>
              <a:off x="3495039" y="3133727"/>
              <a:ext cx="860088" cy="864379"/>
            </a:xfrm>
            <a:prstGeom prst="ellipse">
              <a:avLst/>
            </a:prstGeom>
            <a:solidFill>
              <a:schemeClr val="dk2">
                <a:alpha val="8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2400"/>
                <a:buFont typeface="Calibri"/>
                <a:buNone/>
              </a:pPr>
              <a:r>
                <a:t/>
              </a:r>
              <a:endParaRPr b="0" i="0" sz="2400" u="none" cap="none" strike="noStrike">
                <a:solidFill>
                  <a:srgbClr val="FFFFFF"/>
                </a:solidFill>
                <a:latin typeface="Calibri"/>
                <a:ea typeface="Calibri"/>
                <a:cs typeface="Calibri"/>
                <a:sym typeface="Calibri"/>
              </a:endParaRPr>
            </a:p>
          </p:txBody>
        </p:sp>
        <p:sp>
          <p:nvSpPr>
            <p:cNvPr id="3018" name="Google Shape;3018;p60"/>
            <p:cNvSpPr txBox="1"/>
            <p:nvPr/>
          </p:nvSpPr>
          <p:spPr>
            <a:xfrm>
              <a:off x="3663921" y="3441303"/>
              <a:ext cx="537327" cy="39517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2400"/>
                <a:buFont typeface="Calibri"/>
                <a:buNone/>
              </a:pPr>
              <a:r>
                <a:rPr b="1" i="0" lang="pt-BR" sz="2400" u="none" cap="none" strike="noStrike">
                  <a:solidFill>
                    <a:srgbClr val="FFFFFF"/>
                  </a:solidFill>
                  <a:latin typeface="Calibri"/>
                  <a:ea typeface="Calibri"/>
                  <a:cs typeface="Calibri"/>
                  <a:sym typeface="Calibri"/>
                </a:rPr>
                <a:t>DC</a:t>
              </a:r>
              <a:endParaRPr/>
            </a:p>
          </p:txBody>
        </p:sp>
      </p:grpSp>
      <p:grpSp>
        <p:nvGrpSpPr>
          <p:cNvPr id="3019" name="Google Shape;3019;p60"/>
          <p:cNvGrpSpPr/>
          <p:nvPr/>
        </p:nvGrpSpPr>
        <p:grpSpPr>
          <a:xfrm>
            <a:off x="3916842" y="2393034"/>
            <a:ext cx="2340042" cy="2340042"/>
            <a:chOff x="4168524" y="2181409"/>
            <a:chExt cx="2340042" cy="2340042"/>
          </a:xfrm>
        </p:grpSpPr>
        <p:sp>
          <p:nvSpPr>
            <p:cNvPr id="3020" name="Google Shape;3020;p60"/>
            <p:cNvSpPr/>
            <p:nvPr/>
          </p:nvSpPr>
          <p:spPr>
            <a:xfrm>
              <a:off x="4168524" y="2181409"/>
              <a:ext cx="2340042" cy="2340042"/>
            </a:xfrm>
            <a:prstGeom prst="ellipse">
              <a:avLst/>
            </a:prstGeom>
            <a:solidFill>
              <a:srgbClr val="6C7575">
                <a:alpha val="49803"/>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2400"/>
                <a:buFont typeface="Calibri"/>
                <a:buNone/>
              </a:pPr>
              <a:r>
                <a:t/>
              </a:r>
              <a:endParaRPr b="0" i="0" sz="2400" u="none" cap="none" strike="noStrike">
                <a:solidFill>
                  <a:srgbClr val="FFFFFF"/>
                </a:solidFill>
                <a:latin typeface="Calibri"/>
                <a:ea typeface="Calibri"/>
                <a:cs typeface="Calibri"/>
                <a:sym typeface="Calibri"/>
              </a:endParaRPr>
            </a:p>
          </p:txBody>
        </p:sp>
        <p:sp>
          <p:nvSpPr>
            <p:cNvPr id="3021" name="Google Shape;3021;p60"/>
            <p:cNvSpPr txBox="1"/>
            <p:nvPr/>
          </p:nvSpPr>
          <p:spPr>
            <a:xfrm>
              <a:off x="4757615" y="3413513"/>
              <a:ext cx="556563" cy="39517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2400"/>
                <a:buFont typeface="Calibri"/>
                <a:buNone/>
              </a:pPr>
              <a:r>
                <a:rPr b="1" i="0" lang="pt-BR" sz="2400" u="none" cap="none" strike="noStrike">
                  <a:solidFill>
                    <a:srgbClr val="FFFFFF"/>
                  </a:solidFill>
                  <a:latin typeface="Calibri"/>
                  <a:ea typeface="Calibri"/>
                  <a:cs typeface="Calibri"/>
                  <a:sym typeface="Calibri"/>
                </a:rPr>
                <a:t>AA</a:t>
              </a:r>
              <a:endParaRPr/>
            </a:p>
          </p:txBody>
        </p:sp>
      </p:grpSp>
      <p:grpSp>
        <p:nvGrpSpPr>
          <p:cNvPr id="3022" name="Google Shape;3022;p60"/>
          <p:cNvGrpSpPr/>
          <p:nvPr/>
        </p:nvGrpSpPr>
        <p:grpSpPr>
          <a:xfrm>
            <a:off x="5480445" y="2757660"/>
            <a:ext cx="2655337" cy="2657481"/>
            <a:chOff x="5732127" y="2546035"/>
            <a:chExt cx="2655337" cy="2657481"/>
          </a:xfrm>
        </p:grpSpPr>
        <p:sp>
          <p:nvSpPr>
            <p:cNvPr id="3023" name="Google Shape;3023;p60"/>
            <p:cNvSpPr/>
            <p:nvPr/>
          </p:nvSpPr>
          <p:spPr>
            <a:xfrm>
              <a:off x="5732127" y="2546035"/>
              <a:ext cx="2655337" cy="2657481"/>
            </a:xfrm>
            <a:prstGeom prst="ellipse">
              <a:avLst/>
            </a:prstGeom>
            <a:solidFill>
              <a:schemeClr val="accent1">
                <a:alpha val="8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2400"/>
                <a:buFont typeface="Calibri"/>
                <a:buNone/>
              </a:pPr>
              <a:r>
                <a:t/>
              </a:r>
              <a:endParaRPr b="0" i="0" sz="2400" u="none" cap="none" strike="noStrike">
                <a:solidFill>
                  <a:srgbClr val="FFFFFF"/>
                </a:solidFill>
                <a:latin typeface="Calibri"/>
                <a:ea typeface="Calibri"/>
                <a:cs typeface="Calibri"/>
                <a:sym typeface="Calibri"/>
              </a:endParaRPr>
            </a:p>
          </p:txBody>
        </p:sp>
        <p:sp>
          <p:nvSpPr>
            <p:cNvPr id="3024" name="Google Shape;3024;p60"/>
            <p:cNvSpPr txBox="1"/>
            <p:nvPr/>
          </p:nvSpPr>
          <p:spPr>
            <a:xfrm>
              <a:off x="6705324" y="3760648"/>
              <a:ext cx="793807" cy="39517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2400"/>
                <a:buFont typeface="Calibri"/>
                <a:buNone/>
              </a:pPr>
              <a:r>
                <a:rPr b="1" i="0" lang="pt-BR" sz="2400" u="none" cap="none" strike="noStrike">
                  <a:solidFill>
                    <a:srgbClr val="FFFFFF"/>
                  </a:solidFill>
                  <a:latin typeface="Calibri"/>
                  <a:ea typeface="Calibri"/>
                  <a:cs typeface="Calibri"/>
                  <a:sym typeface="Calibri"/>
                </a:rPr>
                <a:t>SMD</a:t>
              </a:r>
              <a:endParaRPr/>
            </a:p>
          </p:txBody>
        </p:sp>
      </p:grpSp>
      <p:grpSp>
        <p:nvGrpSpPr>
          <p:cNvPr id="3025" name="Google Shape;3025;p60"/>
          <p:cNvGrpSpPr/>
          <p:nvPr/>
        </p:nvGrpSpPr>
        <p:grpSpPr>
          <a:xfrm>
            <a:off x="7558814" y="1867543"/>
            <a:ext cx="3832864" cy="3835008"/>
            <a:chOff x="7810496" y="1655918"/>
            <a:chExt cx="3832864" cy="3835008"/>
          </a:xfrm>
        </p:grpSpPr>
        <p:sp>
          <p:nvSpPr>
            <p:cNvPr id="3026" name="Google Shape;3026;p60"/>
            <p:cNvSpPr/>
            <p:nvPr/>
          </p:nvSpPr>
          <p:spPr>
            <a:xfrm>
              <a:off x="7810496" y="1655918"/>
              <a:ext cx="3832864" cy="3835008"/>
            </a:xfrm>
            <a:prstGeom prst="ellipse">
              <a:avLst/>
            </a:prstGeom>
            <a:solidFill>
              <a:schemeClr val="dk2">
                <a:alpha val="8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2400"/>
                <a:buFont typeface="Calibri"/>
                <a:buNone/>
              </a:pPr>
              <a:r>
                <a:t/>
              </a:r>
              <a:endParaRPr b="0" i="0" sz="2400" u="none" cap="none" strike="noStrike">
                <a:solidFill>
                  <a:srgbClr val="FFFFFF"/>
                </a:solidFill>
                <a:latin typeface="Calibri"/>
                <a:ea typeface="Calibri"/>
                <a:cs typeface="Calibri"/>
                <a:sym typeface="Calibri"/>
              </a:endParaRPr>
            </a:p>
          </p:txBody>
        </p:sp>
        <p:sp>
          <p:nvSpPr>
            <p:cNvPr id="3027" name="Google Shape;3027;p60"/>
            <p:cNvSpPr txBox="1"/>
            <p:nvPr/>
          </p:nvSpPr>
          <p:spPr>
            <a:xfrm>
              <a:off x="9455121" y="3746103"/>
              <a:ext cx="769763" cy="39517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2400"/>
                <a:buFont typeface="Calibri"/>
                <a:buNone/>
              </a:pPr>
              <a:r>
                <a:rPr b="1" i="0" lang="pt-BR" sz="2400" u="none" cap="none" strike="noStrike">
                  <a:solidFill>
                    <a:srgbClr val="FFFFFF"/>
                  </a:solidFill>
                  <a:latin typeface="Calibri"/>
                  <a:ea typeface="Calibri"/>
                  <a:cs typeface="Calibri"/>
                  <a:sym typeface="Calibri"/>
                </a:rPr>
                <a:t>LMA</a:t>
              </a:r>
              <a:endParaRPr/>
            </a:p>
          </p:txBody>
        </p:sp>
      </p:grpSp>
      <p:sp>
        <p:nvSpPr>
          <p:cNvPr id="3028" name="Google Shape;3028;p60"/>
          <p:cNvSpPr txBox="1"/>
          <p:nvPr/>
        </p:nvSpPr>
        <p:spPr>
          <a:xfrm>
            <a:off x="3892673" y="5367592"/>
            <a:ext cx="2294218" cy="39517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C00000"/>
              </a:buClr>
              <a:buSzPts val="2400"/>
              <a:buFont typeface="Calibri"/>
              <a:buNone/>
            </a:pPr>
            <a:r>
              <a:rPr b="1" i="0" lang="pt-BR" sz="2400" u="none" cap="none" strike="noStrike">
                <a:solidFill>
                  <a:srgbClr val="C00000"/>
                </a:solidFill>
                <a:latin typeface="Calibri"/>
                <a:ea typeface="Calibri"/>
                <a:cs typeface="Calibri"/>
                <a:sym typeface="Calibri"/>
              </a:rPr>
              <a:t>SMD hipocelular</a:t>
            </a:r>
            <a:endParaRPr b="1" i="0" sz="2400" u="none" cap="none" strike="noStrike">
              <a:solidFill>
                <a:srgbClr val="C00000"/>
              </a:solidFill>
              <a:latin typeface="Calibri"/>
              <a:ea typeface="Calibri"/>
              <a:cs typeface="Calibri"/>
              <a:sym typeface="Calibri"/>
            </a:endParaRPr>
          </a:p>
        </p:txBody>
      </p:sp>
      <p:grpSp>
        <p:nvGrpSpPr>
          <p:cNvPr id="3029" name="Google Shape;3029;p60"/>
          <p:cNvGrpSpPr/>
          <p:nvPr/>
        </p:nvGrpSpPr>
        <p:grpSpPr>
          <a:xfrm>
            <a:off x="4809105" y="1996235"/>
            <a:ext cx="1752350" cy="1758784"/>
            <a:chOff x="5060787" y="1784610"/>
            <a:chExt cx="1752350" cy="1758784"/>
          </a:xfrm>
        </p:grpSpPr>
        <p:sp>
          <p:nvSpPr>
            <p:cNvPr id="3030" name="Google Shape;3030;p60"/>
            <p:cNvSpPr/>
            <p:nvPr/>
          </p:nvSpPr>
          <p:spPr>
            <a:xfrm>
              <a:off x="5060787" y="1784610"/>
              <a:ext cx="1752350" cy="1758784"/>
            </a:xfrm>
            <a:prstGeom prst="ellipse">
              <a:avLst/>
            </a:prstGeom>
            <a:solidFill>
              <a:schemeClr val="lt2">
                <a:alpha val="8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2400"/>
                <a:buFont typeface="Calibri"/>
                <a:buNone/>
              </a:pPr>
              <a:r>
                <a:t/>
              </a:r>
              <a:endParaRPr b="0" i="0" sz="2400" u="none" cap="none" strike="noStrike">
                <a:solidFill>
                  <a:srgbClr val="FFFFFF"/>
                </a:solidFill>
                <a:latin typeface="Calibri"/>
                <a:ea typeface="Calibri"/>
                <a:cs typeface="Calibri"/>
                <a:sym typeface="Calibri"/>
              </a:endParaRPr>
            </a:p>
          </p:txBody>
        </p:sp>
        <p:sp>
          <p:nvSpPr>
            <p:cNvPr id="3031" name="Google Shape;3031;p60"/>
            <p:cNvSpPr txBox="1"/>
            <p:nvPr/>
          </p:nvSpPr>
          <p:spPr>
            <a:xfrm>
              <a:off x="5654982" y="2528696"/>
              <a:ext cx="744114" cy="39517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2400"/>
                <a:buFont typeface="Calibri"/>
                <a:buNone/>
              </a:pPr>
              <a:r>
                <a:rPr b="1" i="0" lang="pt-BR" sz="2400" u="none" cap="none" strike="noStrike">
                  <a:solidFill>
                    <a:srgbClr val="FFFFFF"/>
                  </a:solidFill>
                  <a:latin typeface="Calibri"/>
                  <a:ea typeface="Calibri"/>
                  <a:cs typeface="Calibri"/>
                  <a:sym typeface="Calibri"/>
                </a:rPr>
                <a:t>HPN</a:t>
              </a:r>
              <a:endParaRPr/>
            </a:p>
          </p:txBody>
        </p:sp>
      </p:grpSp>
      <p:grpSp>
        <p:nvGrpSpPr>
          <p:cNvPr id="3032" name="Google Shape;3032;p60"/>
          <p:cNvGrpSpPr/>
          <p:nvPr/>
        </p:nvGrpSpPr>
        <p:grpSpPr>
          <a:xfrm>
            <a:off x="5743070" y="4019438"/>
            <a:ext cx="0" cy="1349403"/>
            <a:chOff x="5994752" y="3807813"/>
            <a:chExt cx="0" cy="1349403"/>
          </a:xfrm>
        </p:grpSpPr>
        <p:cxnSp>
          <p:nvCxnSpPr>
            <p:cNvPr id="3033" name="Google Shape;3033;p60"/>
            <p:cNvCxnSpPr/>
            <p:nvPr/>
          </p:nvCxnSpPr>
          <p:spPr>
            <a:xfrm>
              <a:off x="5994752" y="3807813"/>
              <a:ext cx="0" cy="1349403"/>
            </a:xfrm>
            <a:prstGeom prst="straightConnector1">
              <a:avLst/>
            </a:prstGeom>
            <a:noFill/>
            <a:ln cap="rnd" cmpd="sng" w="31750">
              <a:solidFill>
                <a:srgbClr val="D21E2D"/>
              </a:solidFill>
              <a:prstDash val="dot"/>
              <a:round/>
              <a:headEnd len="sm" w="sm" type="none"/>
              <a:tailEnd len="sm" w="sm" type="none"/>
            </a:ln>
          </p:spPr>
        </p:cxnSp>
        <p:cxnSp>
          <p:nvCxnSpPr>
            <p:cNvPr id="3034" name="Google Shape;3034;p60"/>
            <p:cNvCxnSpPr/>
            <p:nvPr/>
          </p:nvCxnSpPr>
          <p:spPr>
            <a:xfrm>
              <a:off x="5994752" y="3807813"/>
              <a:ext cx="0" cy="819051"/>
            </a:xfrm>
            <a:prstGeom prst="straightConnector1">
              <a:avLst/>
            </a:prstGeom>
            <a:noFill/>
            <a:ln cap="rnd" cmpd="sng" w="31750">
              <a:solidFill>
                <a:schemeClr val="lt1"/>
              </a:solidFill>
              <a:prstDash val="dot"/>
              <a:round/>
              <a:headEnd len="sm" w="sm" type="none"/>
              <a:tailEnd len="sm" w="sm" type="none"/>
            </a:ln>
          </p:spPr>
        </p:cxnSp>
      </p:grpSp>
      <p:cxnSp>
        <p:nvCxnSpPr>
          <p:cNvPr id="3035" name="Google Shape;3035;p60"/>
          <p:cNvCxnSpPr/>
          <p:nvPr/>
        </p:nvCxnSpPr>
        <p:spPr>
          <a:xfrm>
            <a:off x="7136670" y="4090209"/>
            <a:ext cx="2073119" cy="0"/>
          </a:xfrm>
          <a:prstGeom prst="straightConnector1">
            <a:avLst/>
          </a:prstGeom>
          <a:noFill/>
          <a:ln cap="rnd" cmpd="sng" w="31750">
            <a:solidFill>
              <a:schemeClr val="lt1"/>
            </a:solidFill>
            <a:prstDash val="dot"/>
            <a:round/>
            <a:headEnd len="sm" w="sm" type="none"/>
            <a:tailEnd len="med" w="med" type="triangl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989"/>
                                        </p:tgtEl>
                                        <p:attrNameLst>
                                          <p:attrName>style.visibility</p:attrName>
                                        </p:attrNameLst>
                                      </p:cBhvr>
                                      <p:to>
                                        <p:strVal val="visible"/>
                                      </p:to>
                                    </p:set>
                                    <p:animEffect filter="fade" transition="in">
                                      <p:cBhvr>
                                        <p:cTn dur="500"/>
                                        <p:tgtEl>
                                          <p:spTgt spid="2989"/>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986"/>
                                        </p:tgtEl>
                                        <p:attrNameLst>
                                          <p:attrName>style.visibility</p:attrName>
                                        </p:attrNameLst>
                                      </p:cBhvr>
                                      <p:to>
                                        <p:strVal val="visible"/>
                                      </p:to>
                                    </p:set>
                                    <p:animEffect filter="fade" transition="in">
                                      <p:cBhvr>
                                        <p:cTn dur="500"/>
                                        <p:tgtEl>
                                          <p:spTgt spid="298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019"/>
                                        </p:tgtEl>
                                        <p:attrNameLst>
                                          <p:attrName>style.visibility</p:attrName>
                                        </p:attrNameLst>
                                      </p:cBhvr>
                                      <p:to>
                                        <p:strVal val="visible"/>
                                      </p:to>
                                    </p:set>
                                    <p:animEffect filter="fade" transition="in">
                                      <p:cBhvr>
                                        <p:cTn dur="500"/>
                                        <p:tgtEl>
                                          <p:spTgt spid="3019"/>
                                        </p:tgtEl>
                                      </p:cBhvr>
                                    </p:animEffect>
                                  </p:childTnLst>
                                </p:cTn>
                              </p:par>
                              <p:par>
                                <p:cTn fill="hold" nodeType="withEffect" presetClass="entr" presetID="10" presetSubtype="0">
                                  <p:stCondLst>
                                    <p:cond delay="250"/>
                                  </p:stCondLst>
                                  <p:childTnLst>
                                    <p:set>
                                      <p:cBhvr>
                                        <p:cTn dur="1" fill="hold">
                                          <p:stCondLst>
                                            <p:cond delay="0"/>
                                          </p:stCondLst>
                                        </p:cTn>
                                        <p:tgtEl>
                                          <p:spTgt spid="3029"/>
                                        </p:tgtEl>
                                        <p:attrNameLst>
                                          <p:attrName>style.visibility</p:attrName>
                                        </p:attrNameLst>
                                      </p:cBhvr>
                                      <p:to>
                                        <p:strVal val="visible"/>
                                      </p:to>
                                    </p:set>
                                    <p:animEffect filter="fade" transition="in">
                                      <p:cBhvr>
                                        <p:cTn dur="500"/>
                                        <p:tgtEl>
                                          <p:spTgt spid="3029"/>
                                        </p:tgtEl>
                                      </p:cBhvr>
                                    </p:animEffect>
                                  </p:childTnLst>
                                </p:cTn>
                              </p:par>
                              <p:par>
                                <p:cTn fill="hold" nodeType="withEffect" presetClass="entr" presetID="10" presetSubtype="0">
                                  <p:stCondLst>
                                    <p:cond delay="500"/>
                                  </p:stCondLst>
                                  <p:childTnLst>
                                    <p:set>
                                      <p:cBhvr>
                                        <p:cTn dur="1" fill="hold">
                                          <p:stCondLst>
                                            <p:cond delay="0"/>
                                          </p:stCondLst>
                                        </p:cTn>
                                        <p:tgtEl>
                                          <p:spTgt spid="3013"/>
                                        </p:tgtEl>
                                        <p:attrNameLst>
                                          <p:attrName>style.visibility</p:attrName>
                                        </p:attrNameLst>
                                      </p:cBhvr>
                                      <p:to>
                                        <p:strVal val="visible"/>
                                      </p:to>
                                    </p:set>
                                    <p:animEffect filter="fade" transition="in">
                                      <p:cBhvr>
                                        <p:cTn dur="500"/>
                                        <p:tgtEl>
                                          <p:spTgt spid="3013"/>
                                        </p:tgtEl>
                                      </p:cBhvr>
                                    </p:animEffect>
                                  </p:childTnLst>
                                </p:cTn>
                              </p:par>
                              <p:par>
                                <p:cTn fill="hold" nodeType="withEffect" presetClass="entr" presetID="10" presetSubtype="0">
                                  <p:stCondLst>
                                    <p:cond delay="750"/>
                                  </p:stCondLst>
                                  <p:childTnLst>
                                    <p:set>
                                      <p:cBhvr>
                                        <p:cTn dur="1" fill="hold">
                                          <p:stCondLst>
                                            <p:cond delay="0"/>
                                          </p:stCondLst>
                                        </p:cTn>
                                        <p:tgtEl>
                                          <p:spTgt spid="3016"/>
                                        </p:tgtEl>
                                        <p:attrNameLst>
                                          <p:attrName>style.visibility</p:attrName>
                                        </p:attrNameLst>
                                      </p:cBhvr>
                                      <p:to>
                                        <p:strVal val="visible"/>
                                      </p:to>
                                    </p:set>
                                    <p:animEffect filter="fade" transition="in">
                                      <p:cBhvr>
                                        <p:cTn dur="500"/>
                                        <p:tgtEl>
                                          <p:spTgt spid="3016"/>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3022"/>
                                        </p:tgtEl>
                                        <p:attrNameLst>
                                          <p:attrName>style.visibility</p:attrName>
                                        </p:attrNameLst>
                                      </p:cBhvr>
                                      <p:to>
                                        <p:strVal val="visible"/>
                                      </p:to>
                                    </p:set>
                                    <p:animEffect filter="fade" transition="in">
                                      <p:cBhvr>
                                        <p:cTn dur="500"/>
                                        <p:tgtEl>
                                          <p:spTgt spid="3022"/>
                                        </p:tgtEl>
                                      </p:cBhvr>
                                    </p:animEffect>
                                  </p:childTnLst>
                                </p:cTn>
                              </p:par>
                              <p:par>
                                <p:cTn fill="hold" nodeType="withEffect" presetClass="entr" presetID="10" presetSubtype="0">
                                  <p:stCondLst>
                                    <p:cond delay="0"/>
                                  </p:stCondLst>
                                  <p:childTnLst>
                                    <p:set>
                                      <p:cBhvr>
                                        <p:cTn dur="1" fill="hold">
                                          <p:stCondLst>
                                            <p:cond delay="0"/>
                                          </p:stCondLst>
                                        </p:cTn>
                                        <p:tgtEl>
                                          <p:spTgt spid="3032"/>
                                        </p:tgtEl>
                                        <p:attrNameLst>
                                          <p:attrName>style.visibility</p:attrName>
                                        </p:attrNameLst>
                                      </p:cBhvr>
                                      <p:to>
                                        <p:strVal val="visible"/>
                                      </p:to>
                                    </p:set>
                                    <p:animEffect filter="fade" transition="in">
                                      <p:cBhvr>
                                        <p:cTn dur="500"/>
                                        <p:tgtEl>
                                          <p:spTgt spid="3032"/>
                                        </p:tgtEl>
                                      </p:cBhvr>
                                    </p:animEffect>
                                  </p:childTnLst>
                                </p:cTn>
                              </p:par>
                              <p:par>
                                <p:cTn fill="hold" nodeType="withEffect" presetClass="entr" presetID="10" presetSubtype="0">
                                  <p:stCondLst>
                                    <p:cond delay="250"/>
                                  </p:stCondLst>
                                  <p:childTnLst>
                                    <p:set>
                                      <p:cBhvr>
                                        <p:cTn dur="1" fill="hold">
                                          <p:stCondLst>
                                            <p:cond delay="0"/>
                                          </p:stCondLst>
                                        </p:cTn>
                                        <p:tgtEl>
                                          <p:spTgt spid="3028"/>
                                        </p:tgtEl>
                                        <p:attrNameLst>
                                          <p:attrName>style.visibility</p:attrName>
                                        </p:attrNameLst>
                                      </p:cBhvr>
                                      <p:to>
                                        <p:strVal val="visible"/>
                                      </p:to>
                                    </p:set>
                                    <p:animEffect filter="fade" transition="in">
                                      <p:cBhvr>
                                        <p:cTn dur="500"/>
                                        <p:tgtEl>
                                          <p:spTgt spid="3028"/>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3025"/>
                                        </p:tgtEl>
                                        <p:attrNameLst>
                                          <p:attrName>style.visibility</p:attrName>
                                        </p:attrNameLst>
                                      </p:cBhvr>
                                      <p:to>
                                        <p:strVal val="visible"/>
                                      </p:to>
                                    </p:set>
                                    <p:animEffect filter="fade" transition="in">
                                      <p:cBhvr>
                                        <p:cTn dur="500"/>
                                        <p:tgtEl>
                                          <p:spTgt spid="3025"/>
                                        </p:tgtEl>
                                      </p:cBhvr>
                                    </p:animEffect>
                                  </p:childTnLst>
                                </p:cTn>
                              </p:par>
                              <p:par>
                                <p:cTn fill="hold" nodeType="withEffect" presetClass="entr" presetID="10" presetSubtype="0">
                                  <p:stCondLst>
                                    <p:cond delay="0"/>
                                  </p:stCondLst>
                                  <p:childTnLst>
                                    <p:set>
                                      <p:cBhvr>
                                        <p:cTn dur="1" fill="hold">
                                          <p:stCondLst>
                                            <p:cond delay="0"/>
                                          </p:stCondLst>
                                        </p:cTn>
                                        <p:tgtEl>
                                          <p:spTgt spid="3035"/>
                                        </p:tgtEl>
                                        <p:attrNameLst>
                                          <p:attrName>style.visibility</p:attrName>
                                        </p:attrNameLst>
                                      </p:cBhvr>
                                      <p:to>
                                        <p:strVal val="visible"/>
                                      </p:to>
                                    </p:set>
                                    <p:animEffect filter="fade" transition="in">
                                      <p:cBhvr>
                                        <p:cTn dur="750"/>
                                        <p:tgtEl>
                                          <p:spTgt spid="303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0" name="Shape 3040"/>
        <p:cNvGrpSpPr/>
        <p:nvPr/>
      </p:nvGrpSpPr>
      <p:grpSpPr>
        <a:xfrm>
          <a:off x="0" y="0"/>
          <a:ext cx="0" cy="0"/>
          <a:chOff x="0" y="0"/>
          <a:chExt cx="0" cy="0"/>
        </a:xfrm>
      </p:grpSpPr>
      <p:grpSp>
        <p:nvGrpSpPr>
          <p:cNvPr id="3041" name="Google Shape;3041;p61"/>
          <p:cNvGrpSpPr/>
          <p:nvPr/>
        </p:nvGrpSpPr>
        <p:grpSpPr>
          <a:xfrm>
            <a:off x="1138097" y="1693251"/>
            <a:ext cx="5799730" cy="4016701"/>
            <a:chOff x="1138097" y="1693251"/>
            <a:chExt cx="5799730" cy="4016701"/>
          </a:xfrm>
        </p:grpSpPr>
        <p:sp>
          <p:nvSpPr>
            <p:cNvPr id="3042" name="Google Shape;3042;p61"/>
            <p:cNvSpPr/>
            <p:nvPr/>
          </p:nvSpPr>
          <p:spPr>
            <a:xfrm>
              <a:off x="1138097" y="1693251"/>
              <a:ext cx="5799730" cy="4016701"/>
            </a:xfrm>
            <a:prstGeom prst="roundRect">
              <a:avLst>
                <a:gd fmla="val 0" name="adj"/>
              </a:avLst>
            </a:prstGeom>
            <a:gradFill>
              <a:gsLst>
                <a:gs pos="0">
                  <a:schemeClr val="accent1"/>
                </a:gs>
                <a:gs pos="100000">
                  <a:schemeClr val="lt2"/>
                </a:gs>
              </a:gsLst>
              <a:lin ang="2700000" scaled="0"/>
            </a:gradFill>
            <a:ln cap="flat" cmpd="sng" w="12700">
              <a:solidFill>
                <a:srgbClr val="FF3F40"/>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043" name="Google Shape;3043;p61"/>
            <p:cNvSpPr txBox="1"/>
            <p:nvPr/>
          </p:nvSpPr>
          <p:spPr>
            <a:xfrm>
              <a:off x="4187782" y="3429000"/>
              <a:ext cx="1212086" cy="597087"/>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0AB00"/>
                </a:buClr>
                <a:buSzPts val="4000"/>
                <a:buFont typeface="Calibri"/>
                <a:buNone/>
              </a:pPr>
              <a:r>
                <a:rPr b="1" i="0" lang="pt-BR" sz="4000" u="none" cap="none" strike="noStrike">
                  <a:solidFill>
                    <a:srgbClr val="F0AB00"/>
                  </a:solidFill>
                  <a:latin typeface="Calibri"/>
                  <a:ea typeface="Calibri"/>
                  <a:cs typeface="Calibri"/>
                  <a:sym typeface="Calibri"/>
                </a:rPr>
                <a:t>HPN</a:t>
              </a:r>
              <a:endParaRPr/>
            </a:p>
          </p:txBody>
        </p:sp>
        <p:sp>
          <p:nvSpPr>
            <p:cNvPr id="3044" name="Google Shape;3044;p61"/>
            <p:cNvSpPr txBox="1"/>
            <p:nvPr/>
          </p:nvSpPr>
          <p:spPr>
            <a:xfrm>
              <a:off x="1873553" y="1885598"/>
              <a:ext cx="1957780" cy="319446"/>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Insuficiência renal</a:t>
              </a:r>
              <a:r>
                <a:rPr b="0" baseline="30000" i="0" lang="pt-BR" sz="1800" u="none" cap="none" strike="noStrike">
                  <a:solidFill>
                    <a:srgbClr val="FFFFFF"/>
                  </a:solidFill>
                  <a:latin typeface="Calibri"/>
                  <a:ea typeface="Calibri"/>
                  <a:cs typeface="Calibri"/>
                  <a:sym typeface="Calibri"/>
                </a:rPr>
                <a:t>4</a:t>
              </a:r>
              <a:endParaRPr/>
            </a:p>
          </p:txBody>
        </p:sp>
        <p:sp>
          <p:nvSpPr>
            <p:cNvPr id="3045" name="Google Shape;3045;p61"/>
            <p:cNvSpPr txBox="1"/>
            <p:nvPr/>
          </p:nvSpPr>
          <p:spPr>
            <a:xfrm>
              <a:off x="1334431" y="2554907"/>
              <a:ext cx="2496902" cy="319446"/>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Hipertensão pulmonar</a:t>
              </a:r>
              <a:r>
                <a:rPr b="0" baseline="30000" i="0" lang="pt-BR" sz="1800" u="none" cap="none" strike="noStrike">
                  <a:solidFill>
                    <a:srgbClr val="FFFFFF"/>
                  </a:solidFill>
                  <a:latin typeface="Calibri"/>
                  <a:ea typeface="Calibri"/>
                  <a:cs typeface="Calibri"/>
                  <a:sym typeface="Calibri"/>
                </a:rPr>
                <a:t>2,4</a:t>
              </a:r>
              <a:endParaRPr/>
            </a:p>
          </p:txBody>
        </p:sp>
        <p:sp>
          <p:nvSpPr>
            <p:cNvPr id="3046" name="Google Shape;3046;p61"/>
            <p:cNvSpPr txBox="1"/>
            <p:nvPr/>
          </p:nvSpPr>
          <p:spPr>
            <a:xfrm>
              <a:off x="2056488" y="3224216"/>
              <a:ext cx="1774845" cy="319446"/>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Hemoglobinúria</a:t>
              </a:r>
              <a:r>
                <a:rPr b="0" baseline="30000" i="0" lang="pt-BR" sz="1800" u="none" cap="none" strike="noStrike">
                  <a:solidFill>
                    <a:srgbClr val="FFFFFF"/>
                  </a:solidFill>
                  <a:latin typeface="Calibri"/>
                  <a:ea typeface="Calibri"/>
                  <a:cs typeface="Calibri"/>
                  <a:sym typeface="Calibri"/>
                </a:rPr>
                <a:t>3</a:t>
              </a:r>
              <a:endParaRPr/>
            </a:p>
          </p:txBody>
        </p:sp>
        <p:sp>
          <p:nvSpPr>
            <p:cNvPr id="3047" name="Google Shape;3047;p61"/>
            <p:cNvSpPr txBox="1"/>
            <p:nvPr/>
          </p:nvSpPr>
          <p:spPr>
            <a:xfrm>
              <a:off x="1989097" y="3893525"/>
              <a:ext cx="1842236" cy="319446"/>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Disfunção erétil</a:t>
              </a:r>
              <a:r>
                <a:rPr b="0" baseline="30000" i="0" lang="pt-BR" sz="1800" u="none" cap="none" strike="noStrike">
                  <a:solidFill>
                    <a:srgbClr val="FFFFFF"/>
                  </a:solidFill>
                  <a:latin typeface="Calibri"/>
                  <a:ea typeface="Calibri"/>
                  <a:cs typeface="Calibri"/>
                  <a:sym typeface="Calibri"/>
                </a:rPr>
                <a:t>3,4</a:t>
              </a:r>
              <a:endParaRPr/>
            </a:p>
          </p:txBody>
        </p:sp>
        <p:sp>
          <p:nvSpPr>
            <p:cNvPr id="3048" name="Google Shape;3048;p61"/>
            <p:cNvSpPr txBox="1"/>
            <p:nvPr/>
          </p:nvSpPr>
          <p:spPr>
            <a:xfrm>
              <a:off x="2718721" y="4562834"/>
              <a:ext cx="1112612" cy="319446"/>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Disfagia</a:t>
              </a:r>
              <a:r>
                <a:rPr b="0" baseline="30000" i="0" lang="pt-BR" sz="1800" u="none" cap="none" strike="noStrike">
                  <a:solidFill>
                    <a:srgbClr val="FFFFFF"/>
                  </a:solidFill>
                  <a:latin typeface="Calibri"/>
                  <a:ea typeface="Calibri"/>
                  <a:cs typeface="Calibri"/>
                  <a:sym typeface="Calibri"/>
                </a:rPr>
                <a:t>3,4</a:t>
              </a:r>
              <a:endParaRPr/>
            </a:p>
          </p:txBody>
        </p:sp>
        <p:sp>
          <p:nvSpPr>
            <p:cNvPr id="3049" name="Google Shape;3049;p61"/>
            <p:cNvSpPr txBox="1"/>
            <p:nvPr/>
          </p:nvSpPr>
          <p:spPr>
            <a:xfrm>
              <a:off x="2404724" y="5232145"/>
              <a:ext cx="1426609" cy="319446"/>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Trombose</a:t>
              </a:r>
              <a:r>
                <a:rPr b="0" baseline="30000" i="0" lang="pt-BR" sz="1800" u="none" cap="none" strike="noStrike">
                  <a:solidFill>
                    <a:srgbClr val="FFFFFF"/>
                  </a:solidFill>
                  <a:latin typeface="Calibri"/>
                  <a:ea typeface="Calibri"/>
                  <a:cs typeface="Calibri"/>
                  <a:sym typeface="Calibri"/>
                </a:rPr>
                <a:t>1,3,4</a:t>
              </a:r>
              <a:endParaRPr/>
            </a:p>
          </p:txBody>
        </p:sp>
      </p:grpSp>
      <p:grpSp>
        <p:nvGrpSpPr>
          <p:cNvPr id="3050" name="Google Shape;3050;p61"/>
          <p:cNvGrpSpPr/>
          <p:nvPr/>
        </p:nvGrpSpPr>
        <p:grpSpPr>
          <a:xfrm>
            <a:off x="5607141" y="1469108"/>
            <a:ext cx="5254191" cy="4577848"/>
            <a:chOff x="5607141" y="1469108"/>
            <a:chExt cx="5254191" cy="4577848"/>
          </a:xfrm>
        </p:grpSpPr>
        <p:sp>
          <p:nvSpPr>
            <p:cNvPr id="3051" name="Google Shape;3051;p61"/>
            <p:cNvSpPr/>
            <p:nvPr/>
          </p:nvSpPr>
          <p:spPr>
            <a:xfrm>
              <a:off x="5607141" y="1469108"/>
              <a:ext cx="5254191" cy="4577848"/>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052" name="Google Shape;3052;p61"/>
            <p:cNvSpPr txBox="1"/>
            <p:nvPr/>
          </p:nvSpPr>
          <p:spPr>
            <a:xfrm>
              <a:off x="6874706" y="3429000"/>
              <a:ext cx="1212086" cy="597087"/>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0AB00"/>
                </a:buClr>
                <a:buSzPts val="4000"/>
                <a:buFont typeface="Calibri"/>
                <a:buNone/>
              </a:pPr>
              <a:r>
                <a:rPr b="1" i="0" lang="pt-BR" sz="4000" u="none" cap="none" strike="noStrike">
                  <a:solidFill>
                    <a:srgbClr val="F0AB00"/>
                  </a:solidFill>
                  <a:latin typeface="Calibri"/>
                  <a:ea typeface="Calibri"/>
                  <a:cs typeface="Calibri"/>
                  <a:sym typeface="Calibri"/>
                </a:rPr>
                <a:t>AA</a:t>
              </a:r>
              <a:endParaRPr/>
            </a:p>
          </p:txBody>
        </p:sp>
        <p:sp>
          <p:nvSpPr>
            <p:cNvPr id="3053" name="Google Shape;3053;p61"/>
            <p:cNvSpPr txBox="1"/>
            <p:nvPr/>
          </p:nvSpPr>
          <p:spPr>
            <a:xfrm>
              <a:off x="8641256" y="1722010"/>
              <a:ext cx="1601079" cy="319446"/>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Dor de cabeça</a:t>
              </a:r>
              <a:r>
                <a:rPr b="0" baseline="30000" i="0" lang="pt-BR" sz="1800" u="none" cap="none" strike="noStrike">
                  <a:solidFill>
                    <a:srgbClr val="FFFFFF"/>
                  </a:solidFill>
                  <a:latin typeface="Calibri"/>
                  <a:ea typeface="Calibri"/>
                  <a:cs typeface="Calibri"/>
                  <a:sym typeface="Calibri"/>
                </a:rPr>
                <a:t>5</a:t>
              </a:r>
              <a:endParaRPr/>
            </a:p>
          </p:txBody>
        </p:sp>
        <p:sp>
          <p:nvSpPr>
            <p:cNvPr id="3054" name="Google Shape;3054;p61"/>
            <p:cNvSpPr txBox="1"/>
            <p:nvPr/>
          </p:nvSpPr>
          <p:spPr>
            <a:xfrm>
              <a:off x="8641256" y="2665545"/>
              <a:ext cx="1142236" cy="319446"/>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Infecções</a:t>
              </a:r>
              <a:r>
                <a:rPr b="0" baseline="30000" i="0" lang="pt-BR" sz="1800" u="none" cap="none" strike="noStrike">
                  <a:solidFill>
                    <a:srgbClr val="FFFFFF"/>
                  </a:solidFill>
                  <a:latin typeface="Calibri"/>
                  <a:ea typeface="Calibri"/>
                  <a:cs typeface="Calibri"/>
                  <a:sym typeface="Calibri"/>
                </a:rPr>
                <a:t>5</a:t>
              </a:r>
              <a:endParaRPr/>
            </a:p>
          </p:txBody>
        </p:sp>
        <p:sp>
          <p:nvSpPr>
            <p:cNvPr id="3055" name="Google Shape;3055;p61"/>
            <p:cNvSpPr txBox="1"/>
            <p:nvPr/>
          </p:nvSpPr>
          <p:spPr>
            <a:xfrm>
              <a:off x="8641256" y="3609081"/>
              <a:ext cx="1396985" cy="319446"/>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Hematomas</a:t>
              </a:r>
              <a:r>
                <a:rPr b="0" baseline="30000" i="0" lang="pt-BR" sz="1800" u="none" cap="none" strike="noStrike">
                  <a:solidFill>
                    <a:srgbClr val="FFFFFF"/>
                  </a:solidFill>
                  <a:latin typeface="Calibri"/>
                  <a:ea typeface="Calibri"/>
                  <a:cs typeface="Calibri"/>
                  <a:sym typeface="Calibri"/>
                </a:rPr>
                <a:t>5</a:t>
              </a:r>
              <a:endParaRPr/>
            </a:p>
          </p:txBody>
        </p:sp>
        <p:sp>
          <p:nvSpPr>
            <p:cNvPr id="3056" name="Google Shape;3056;p61"/>
            <p:cNvSpPr txBox="1"/>
            <p:nvPr/>
          </p:nvSpPr>
          <p:spPr>
            <a:xfrm>
              <a:off x="8641256" y="4552617"/>
              <a:ext cx="1512465" cy="319446"/>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Sangramento</a:t>
              </a:r>
              <a:r>
                <a:rPr b="0" baseline="30000" i="0" lang="pt-BR" sz="1800" u="none" cap="none" strike="noStrike">
                  <a:solidFill>
                    <a:srgbClr val="FFFFFF"/>
                  </a:solidFill>
                  <a:latin typeface="Calibri"/>
                  <a:ea typeface="Calibri"/>
                  <a:cs typeface="Calibri"/>
                  <a:sym typeface="Calibri"/>
                </a:rPr>
                <a:t>5</a:t>
              </a:r>
              <a:endParaRPr/>
            </a:p>
          </p:txBody>
        </p:sp>
        <p:sp>
          <p:nvSpPr>
            <p:cNvPr id="3057" name="Google Shape;3057;p61"/>
            <p:cNvSpPr txBox="1"/>
            <p:nvPr/>
          </p:nvSpPr>
          <p:spPr>
            <a:xfrm>
              <a:off x="8641256" y="5496152"/>
              <a:ext cx="1479123" cy="319446"/>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Pancitopenia</a:t>
              </a:r>
              <a:r>
                <a:rPr b="0" baseline="30000" i="0" lang="pt-BR" sz="1800" u="none" cap="none" strike="noStrike">
                  <a:solidFill>
                    <a:srgbClr val="FFFFFF"/>
                  </a:solidFill>
                  <a:latin typeface="Calibri"/>
                  <a:ea typeface="Calibri"/>
                  <a:cs typeface="Calibri"/>
                  <a:sym typeface="Calibri"/>
                </a:rPr>
                <a:t>5</a:t>
              </a:r>
              <a:endParaRPr/>
            </a:p>
          </p:txBody>
        </p:sp>
      </p:grpSp>
      <p:sp>
        <p:nvSpPr>
          <p:cNvPr id="3058" name="Google Shape;3058;p61"/>
          <p:cNvSpPr txBox="1"/>
          <p:nvPr/>
        </p:nvSpPr>
        <p:spPr>
          <a:xfrm>
            <a:off x="296269" y="385036"/>
            <a:ext cx="8938088" cy="83099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Como as causas subjacentes são diferentes, </a:t>
            </a:r>
            <a:br>
              <a:rPr b="1" i="0" lang="pt-BR" sz="3600" u="none" cap="none" strike="noStrike">
                <a:solidFill>
                  <a:srgbClr val="830051"/>
                </a:solidFill>
                <a:latin typeface="Lustria"/>
                <a:ea typeface="Lustria"/>
                <a:cs typeface="Lustria"/>
                <a:sym typeface="Lustria"/>
              </a:rPr>
            </a:br>
            <a:endParaRPr b="1" baseline="30000" i="0" sz="3600" u="none" cap="none" strike="noStrike">
              <a:solidFill>
                <a:srgbClr val="830051"/>
              </a:solidFill>
              <a:latin typeface="Lustria"/>
              <a:ea typeface="Lustria"/>
              <a:cs typeface="Lustria"/>
              <a:sym typeface="Lustria"/>
            </a:endParaRPr>
          </a:p>
        </p:txBody>
      </p:sp>
      <p:sp>
        <p:nvSpPr>
          <p:cNvPr id="3059" name="Google Shape;3059;p61"/>
          <p:cNvSpPr txBox="1"/>
          <p:nvPr/>
        </p:nvSpPr>
        <p:spPr>
          <a:xfrm>
            <a:off x="296269" y="792070"/>
            <a:ext cx="9649373"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as consequências da HPN e de AA são essencialmente distintas</a:t>
            </a:r>
            <a:r>
              <a:rPr b="0" baseline="30000" i="0" lang="pt-BR" sz="2800" u="none" cap="none" strike="noStrike">
                <a:solidFill>
                  <a:srgbClr val="003865"/>
                </a:solidFill>
                <a:latin typeface="Calibri"/>
                <a:ea typeface="Calibri"/>
                <a:cs typeface="Calibri"/>
                <a:sym typeface="Calibri"/>
              </a:rPr>
              <a:t>1-5</a:t>
            </a:r>
            <a:endParaRPr b="0" baseline="30000" i="0" sz="2800" u="none" cap="none" strike="noStrike">
              <a:solidFill>
                <a:srgbClr val="003865"/>
              </a:solidFill>
              <a:latin typeface="Calibri"/>
              <a:ea typeface="Calibri"/>
              <a:cs typeface="Calibri"/>
              <a:sym typeface="Calibri"/>
            </a:endParaRPr>
          </a:p>
        </p:txBody>
      </p:sp>
      <p:sp>
        <p:nvSpPr>
          <p:cNvPr id="3060" name="Google Shape;3060;p6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Hill A, et al. Blood. 2013;121:4985-4996. 2. Hill A, et al. Br J Haematol. 2012;158:409-414. 3. Rother RP, et al. JAMA. 2005;293:1653-1662. 4. Rachidi S, et al. Eur J Intern Med. 2010;21:260-267. 5. Brodsky RA, et al. Lancet. 2005;365:1647-1656.</a:t>
            </a:r>
            <a:endParaRPr/>
          </a:p>
        </p:txBody>
      </p:sp>
      <p:sp>
        <p:nvSpPr>
          <p:cNvPr id="3061" name="Google Shape;3061;p61"/>
          <p:cNvSpPr/>
          <p:nvPr/>
        </p:nvSpPr>
        <p:spPr>
          <a:xfrm>
            <a:off x="1138097" y="1693251"/>
            <a:ext cx="5799730" cy="4016701"/>
          </a:xfrm>
          <a:prstGeom prst="roundRect">
            <a:avLst>
              <a:gd fmla="val 0" name="adj"/>
            </a:avLst>
          </a:prstGeom>
          <a:noFill/>
          <a:ln cap="flat" cmpd="sng" w="28575">
            <a:solidFill>
              <a:srgbClr val="FF3F40"/>
            </a:solidFill>
            <a:prstDash val="dot"/>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3062" name="Google Shape;3062;p61"/>
          <p:cNvGrpSpPr/>
          <p:nvPr/>
        </p:nvGrpSpPr>
        <p:grpSpPr>
          <a:xfrm>
            <a:off x="5685616" y="2665666"/>
            <a:ext cx="1173719" cy="1975066"/>
            <a:chOff x="5685616" y="2665666"/>
            <a:chExt cx="1173719" cy="1975066"/>
          </a:xfrm>
        </p:grpSpPr>
        <p:sp>
          <p:nvSpPr>
            <p:cNvPr id="3063" name="Google Shape;3063;p61"/>
            <p:cNvSpPr txBox="1"/>
            <p:nvPr/>
          </p:nvSpPr>
          <p:spPr>
            <a:xfrm>
              <a:off x="5685616" y="2665666"/>
              <a:ext cx="1173719" cy="294183"/>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600"/>
                <a:buFont typeface="Calibri"/>
                <a:buNone/>
              </a:pPr>
              <a:r>
                <a:rPr b="0" i="0" lang="pt-BR" sz="1600" u="none" cap="none" strike="noStrike">
                  <a:solidFill>
                    <a:srgbClr val="FFFFFF"/>
                  </a:solidFill>
                  <a:latin typeface="Calibri"/>
                  <a:ea typeface="Calibri"/>
                  <a:cs typeface="Calibri"/>
                  <a:sym typeface="Calibri"/>
                </a:rPr>
                <a:t>Dispneia</a:t>
              </a:r>
              <a:r>
                <a:rPr b="0" baseline="30000" i="0" lang="pt-BR" sz="1600" u="none" cap="none" strike="noStrike">
                  <a:solidFill>
                    <a:srgbClr val="FFFFFF"/>
                  </a:solidFill>
                  <a:latin typeface="Calibri"/>
                  <a:ea typeface="Calibri"/>
                  <a:cs typeface="Calibri"/>
                  <a:sym typeface="Calibri"/>
                </a:rPr>
                <a:t>2,4,5</a:t>
              </a:r>
              <a:endParaRPr/>
            </a:p>
          </p:txBody>
        </p:sp>
        <p:sp>
          <p:nvSpPr>
            <p:cNvPr id="3064" name="Google Shape;3064;p61"/>
            <p:cNvSpPr txBox="1"/>
            <p:nvPr/>
          </p:nvSpPr>
          <p:spPr>
            <a:xfrm>
              <a:off x="5776186" y="3506108"/>
              <a:ext cx="992579" cy="294183"/>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600"/>
                <a:buFont typeface="Calibri"/>
                <a:buNone/>
              </a:pPr>
              <a:r>
                <a:rPr b="0" i="0" lang="pt-BR" sz="1600" u="none" cap="none" strike="noStrike">
                  <a:solidFill>
                    <a:srgbClr val="FFFFFF"/>
                  </a:solidFill>
                  <a:latin typeface="Calibri"/>
                  <a:ea typeface="Calibri"/>
                  <a:cs typeface="Calibri"/>
                  <a:sym typeface="Calibri"/>
                </a:rPr>
                <a:t>Anemia</a:t>
              </a:r>
              <a:r>
                <a:rPr b="0" baseline="30000" i="0" lang="pt-BR" sz="1600" u="none" cap="none" strike="noStrike">
                  <a:solidFill>
                    <a:srgbClr val="FFFFFF"/>
                  </a:solidFill>
                  <a:latin typeface="Calibri"/>
                  <a:ea typeface="Calibri"/>
                  <a:cs typeface="Calibri"/>
                  <a:sym typeface="Calibri"/>
                </a:rPr>
                <a:t>4,5</a:t>
              </a:r>
              <a:endParaRPr/>
            </a:p>
          </p:txBody>
        </p:sp>
        <p:sp>
          <p:nvSpPr>
            <p:cNvPr id="3065" name="Google Shape;3065;p61"/>
            <p:cNvSpPr txBox="1"/>
            <p:nvPr/>
          </p:nvSpPr>
          <p:spPr>
            <a:xfrm>
              <a:off x="5828926" y="4346549"/>
              <a:ext cx="887101" cy="294183"/>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600"/>
                <a:buFont typeface="Calibri"/>
                <a:buNone/>
              </a:pPr>
              <a:r>
                <a:rPr b="0" i="0" lang="pt-BR" sz="1600" u="none" cap="none" strike="noStrike">
                  <a:solidFill>
                    <a:srgbClr val="FFFFFF"/>
                  </a:solidFill>
                  <a:latin typeface="Calibri"/>
                  <a:ea typeface="Calibri"/>
                  <a:cs typeface="Calibri"/>
                  <a:sym typeface="Calibri"/>
                </a:rPr>
                <a:t>Fadiga</a:t>
              </a:r>
              <a:r>
                <a:rPr b="0" baseline="30000" i="0" lang="pt-BR" sz="1600" u="none" cap="none" strike="noStrike">
                  <a:solidFill>
                    <a:srgbClr val="FFFFFF"/>
                  </a:solidFill>
                  <a:latin typeface="Calibri"/>
                  <a:ea typeface="Calibri"/>
                  <a:cs typeface="Calibri"/>
                  <a:sym typeface="Calibri"/>
                </a:rPr>
                <a:t>4,5</a:t>
              </a:r>
              <a:endParaRPr/>
            </a:p>
          </p:txBody>
        </p:sp>
      </p:grpSp>
      <p:sp>
        <p:nvSpPr>
          <p:cNvPr id="3066" name="Google Shape;3066;p61"/>
          <p:cNvSpPr txBox="1"/>
          <p:nvPr/>
        </p:nvSpPr>
        <p:spPr>
          <a:xfrm>
            <a:off x="6617408" y="5164749"/>
            <a:ext cx="727187" cy="29418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1600"/>
              <a:buFont typeface="Calibri"/>
              <a:buNone/>
            </a:pPr>
            <a:r>
              <a:rPr b="0" i="0" lang="pt-BR" sz="1600" u="none" cap="none" strike="noStrike">
                <a:solidFill>
                  <a:srgbClr val="FFFFFF"/>
                </a:solidFill>
                <a:latin typeface="Calibri"/>
                <a:ea typeface="Calibri"/>
                <a:cs typeface="Calibri"/>
                <a:sym typeface="Calibri"/>
              </a:rPr>
              <a:t>Febre</a:t>
            </a:r>
            <a:r>
              <a:rPr b="0" baseline="30000" i="0" lang="pt-BR" sz="1600" u="none" cap="none" strike="noStrike">
                <a:solidFill>
                  <a:srgbClr val="FFFFFF"/>
                </a:solidFill>
                <a:latin typeface="Calibri"/>
                <a:ea typeface="Calibri"/>
                <a:cs typeface="Calibri"/>
                <a:sym typeface="Calibri"/>
              </a:rPr>
              <a:t>5</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041"/>
                                        </p:tgtEl>
                                        <p:attrNameLst>
                                          <p:attrName>style.visibility</p:attrName>
                                        </p:attrNameLst>
                                      </p:cBhvr>
                                      <p:to>
                                        <p:strVal val="visible"/>
                                      </p:to>
                                    </p:set>
                                    <p:animEffect filter="fade" transition="in">
                                      <p:cBhvr>
                                        <p:cTn dur="500"/>
                                        <p:tgtEl>
                                          <p:spTgt spid="3041"/>
                                        </p:tgtEl>
                                      </p:cBhvr>
                                    </p:animEffect>
                                  </p:childTnLst>
                                </p:cTn>
                              </p:par>
                              <p:par>
                                <p:cTn fill="hold" nodeType="withEffect" presetClass="entr" presetID="10" presetSubtype="0">
                                  <p:stCondLst>
                                    <p:cond delay="250"/>
                                  </p:stCondLst>
                                  <p:childTnLst>
                                    <p:set>
                                      <p:cBhvr>
                                        <p:cTn dur="1" fill="hold">
                                          <p:stCondLst>
                                            <p:cond delay="0"/>
                                          </p:stCondLst>
                                        </p:cTn>
                                        <p:tgtEl>
                                          <p:spTgt spid="3061"/>
                                        </p:tgtEl>
                                        <p:attrNameLst>
                                          <p:attrName>style.visibility</p:attrName>
                                        </p:attrNameLst>
                                      </p:cBhvr>
                                      <p:to>
                                        <p:strVal val="visible"/>
                                      </p:to>
                                    </p:set>
                                    <p:animEffect filter="fade" transition="in">
                                      <p:cBhvr>
                                        <p:cTn dur="500"/>
                                        <p:tgtEl>
                                          <p:spTgt spid="306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3050"/>
                                        </p:tgtEl>
                                        <p:attrNameLst>
                                          <p:attrName>style.visibility</p:attrName>
                                        </p:attrNameLst>
                                      </p:cBhvr>
                                      <p:to>
                                        <p:strVal val="visible"/>
                                      </p:to>
                                    </p:set>
                                    <p:animEffect filter="fade" transition="in">
                                      <p:cBhvr>
                                        <p:cTn dur="500"/>
                                        <p:tgtEl>
                                          <p:spTgt spid="3050"/>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3062"/>
                                        </p:tgtEl>
                                        <p:attrNameLst>
                                          <p:attrName>style.visibility</p:attrName>
                                        </p:attrNameLst>
                                      </p:cBhvr>
                                      <p:to>
                                        <p:strVal val="visible"/>
                                      </p:to>
                                    </p:set>
                                    <p:animEffect filter="fade" transition="in">
                                      <p:cBhvr>
                                        <p:cTn dur="500"/>
                                        <p:tgtEl>
                                          <p:spTgt spid="3062"/>
                                        </p:tgtEl>
                                      </p:cBhvr>
                                    </p:animEffect>
                                  </p:childTnLst>
                                </p:cTn>
                              </p:par>
                              <p:par>
                                <p:cTn fill="hold" nodeType="withEffect" presetClass="entr" presetID="10" presetSubtype="0">
                                  <p:stCondLst>
                                    <p:cond delay="0"/>
                                  </p:stCondLst>
                                  <p:childTnLst>
                                    <p:set>
                                      <p:cBhvr>
                                        <p:cTn dur="1" fill="hold">
                                          <p:stCondLst>
                                            <p:cond delay="0"/>
                                          </p:stCondLst>
                                        </p:cTn>
                                        <p:tgtEl>
                                          <p:spTgt spid="3066"/>
                                        </p:tgtEl>
                                        <p:attrNameLst>
                                          <p:attrName>style.visibility</p:attrName>
                                        </p:attrNameLst>
                                      </p:cBhvr>
                                      <p:to>
                                        <p:strVal val="visible"/>
                                      </p:to>
                                    </p:set>
                                    <p:animEffect filter="fade" transition="in">
                                      <p:cBhvr>
                                        <p:cTn dur="500"/>
                                        <p:tgtEl>
                                          <p:spTgt spid="306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71" name="Shape 3071"/>
        <p:cNvGrpSpPr/>
        <p:nvPr/>
      </p:nvGrpSpPr>
      <p:grpSpPr>
        <a:xfrm>
          <a:off x="0" y="0"/>
          <a:ext cx="0" cy="0"/>
          <a:chOff x="0" y="0"/>
          <a:chExt cx="0" cy="0"/>
        </a:xfrm>
      </p:grpSpPr>
      <p:sp>
        <p:nvSpPr>
          <p:cNvPr id="3072" name="Google Shape;3072;p62"/>
          <p:cNvSpPr/>
          <p:nvPr/>
        </p:nvSpPr>
        <p:spPr>
          <a:xfrm flipH="1">
            <a:off x="1611085" y="1451429"/>
            <a:ext cx="9917894" cy="474934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073" name="Google Shape;3073;p62"/>
          <p:cNvSpPr txBox="1"/>
          <p:nvPr/>
        </p:nvSpPr>
        <p:spPr>
          <a:xfrm>
            <a:off x="296269" y="385036"/>
            <a:ext cx="10562635" cy="83099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As diretrizes do BCHS* reforçam a importância do </a:t>
            </a:r>
            <a:br>
              <a:rPr b="1" i="0" lang="pt-BR" sz="3600" u="none" cap="none" strike="noStrike">
                <a:solidFill>
                  <a:srgbClr val="830051"/>
                </a:solidFill>
                <a:latin typeface="Lustria"/>
                <a:ea typeface="Lustria"/>
                <a:cs typeface="Lustria"/>
                <a:sym typeface="Lustria"/>
              </a:rPr>
            </a:br>
            <a:endParaRPr b="1" baseline="30000" i="0" sz="3600" u="none" cap="none" strike="noStrike">
              <a:solidFill>
                <a:srgbClr val="830051"/>
              </a:solidFill>
              <a:latin typeface="Lustria"/>
              <a:ea typeface="Lustria"/>
              <a:cs typeface="Lustria"/>
              <a:sym typeface="Lustria"/>
            </a:endParaRPr>
          </a:p>
        </p:txBody>
      </p:sp>
      <p:sp>
        <p:nvSpPr>
          <p:cNvPr id="3074" name="Google Shape;3074;p62"/>
          <p:cNvSpPr txBox="1"/>
          <p:nvPr/>
        </p:nvSpPr>
        <p:spPr>
          <a:xfrm>
            <a:off x="296269" y="792070"/>
            <a:ext cx="10030951"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monitoramento de rotina para clones de HPN em pacientes com AA</a:t>
            </a:r>
            <a:endParaRPr b="0" baseline="30000" i="0" sz="2800" u="none" cap="none" strike="noStrike">
              <a:solidFill>
                <a:srgbClr val="003865"/>
              </a:solidFill>
              <a:latin typeface="Calibri"/>
              <a:ea typeface="Calibri"/>
              <a:cs typeface="Calibri"/>
              <a:sym typeface="Calibri"/>
            </a:endParaRPr>
          </a:p>
        </p:txBody>
      </p:sp>
      <p:sp>
        <p:nvSpPr>
          <p:cNvPr id="3075" name="Google Shape;3075;p6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*BCHS - British Committee for Standards in Haematology</a:t>
            </a:r>
            <a:endParaRPr/>
          </a:p>
          <a:p>
            <a:pPr indent="0" lvl="0" marL="0" rtl="0" algn="l">
              <a:lnSpc>
                <a:spcPct val="90000"/>
              </a:lnSpc>
              <a:spcBef>
                <a:spcPts val="300"/>
              </a:spcBef>
              <a:spcAft>
                <a:spcPts val="0"/>
              </a:spcAft>
              <a:buClr>
                <a:schemeClr val="dk1"/>
              </a:buClr>
              <a:buSzPts val="800"/>
              <a:buNone/>
            </a:pPr>
            <a:r>
              <a:rPr lang="pt-BR"/>
              <a:t>1- Killick SB, et al. Br J Haematol. 2016;172:187-207.</a:t>
            </a:r>
            <a:endParaRPr/>
          </a:p>
        </p:txBody>
      </p:sp>
      <p:grpSp>
        <p:nvGrpSpPr>
          <p:cNvPr id="3076" name="Google Shape;3076;p62"/>
          <p:cNvGrpSpPr/>
          <p:nvPr/>
        </p:nvGrpSpPr>
        <p:grpSpPr>
          <a:xfrm>
            <a:off x="407988" y="2580105"/>
            <a:ext cx="2347305" cy="2554013"/>
            <a:chOff x="407988" y="2580105"/>
            <a:chExt cx="2347305" cy="2554013"/>
          </a:xfrm>
        </p:grpSpPr>
        <p:sp>
          <p:nvSpPr>
            <p:cNvPr id="3077" name="Google Shape;3077;p62"/>
            <p:cNvSpPr/>
            <p:nvPr/>
          </p:nvSpPr>
          <p:spPr>
            <a:xfrm>
              <a:off x="407988" y="2580105"/>
              <a:ext cx="2347305" cy="255401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078" name="Google Shape;3078;p62"/>
            <p:cNvSpPr txBox="1"/>
            <p:nvPr/>
          </p:nvSpPr>
          <p:spPr>
            <a:xfrm>
              <a:off x="536195" y="3631737"/>
              <a:ext cx="2037011" cy="142744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Testar todos os pacientes com AA para HPN usando </a:t>
              </a:r>
              <a:r>
                <a:rPr b="1" i="0" lang="pt-BR" sz="1800" u="none" cap="none" strike="noStrike">
                  <a:solidFill>
                    <a:srgbClr val="FFFFFF"/>
                  </a:solidFill>
                  <a:latin typeface="Lustria"/>
                  <a:ea typeface="Lustria"/>
                  <a:cs typeface="Lustria"/>
                  <a:sym typeface="Lustria"/>
                </a:rPr>
                <a:t>citometria de fluxo de sangue periférica¹</a:t>
              </a:r>
              <a:endParaRPr/>
            </a:p>
          </p:txBody>
        </p:sp>
        <p:sp>
          <p:nvSpPr>
            <p:cNvPr id="3079" name="Google Shape;3079;p62"/>
            <p:cNvSpPr/>
            <p:nvPr/>
          </p:nvSpPr>
          <p:spPr>
            <a:xfrm>
              <a:off x="668579" y="2848237"/>
              <a:ext cx="621632" cy="624305"/>
            </a:xfrm>
            <a:custGeom>
              <a:rect b="b" l="l" r="r" t="t"/>
              <a:pathLst>
                <a:path extrusionOk="0" h="833437" w="829868">
                  <a:moveTo>
                    <a:pt x="595313" y="406523"/>
                  </a:moveTo>
                  <a:lnTo>
                    <a:pt x="595313" y="818555"/>
                  </a:lnTo>
                  <a:cubicBezTo>
                    <a:pt x="595313" y="826778"/>
                    <a:pt x="588652" y="833438"/>
                    <a:pt x="580430" y="833438"/>
                  </a:cubicBezTo>
                  <a:lnTo>
                    <a:pt x="14883" y="833438"/>
                  </a:lnTo>
                  <a:cubicBezTo>
                    <a:pt x="6660" y="833438"/>
                    <a:pt x="0" y="826778"/>
                    <a:pt x="0" y="818555"/>
                  </a:cubicBezTo>
                  <a:lnTo>
                    <a:pt x="0" y="163711"/>
                  </a:lnTo>
                  <a:cubicBezTo>
                    <a:pt x="0" y="159767"/>
                    <a:pt x="1563" y="155972"/>
                    <a:pt x="4353" y="153181"/>
                  </a:cubicBezTo>
                  <a:lnTo>
                    <a:pt x="153181" y="4353"/>
                  </a:lnTo>
                  <a:cubicBezTo>
                    <a:pt x="155972" y="1563"/>
                    <a:pt x="159767" y="0"/>
                    <a:pt x="163711" y="0"/>
                  </a:cubicBezTo>
                  <a:lnTo>
                    <a:pt x="580430" y="0"/>
                  </a:lnTo>
                  <a:cubicBezTo>
                    <a:pt x="588653" y="0"/>
                    <a:pt x="595313" y="6660"/>
                    <a:pt x="595313" y="14883"/>
                  </a:cubicBezTo>
                  <a:lnTo>
                    <a:pt x="595313" y="219451"/>
                  </a:lnTo>
                  <a:lnTo>
                    <a:pt x="678321" y="302423"/>
                  </a:lnTo>
                  <a:cubicBezTo>
                    <a:pt x="686693" y="310794"/>
                    <a:pt x="691381" y="322142"/>
                    <a:pt x="691381" y="334011"/>
                  </a:cubicBezTo>
                  <a:cubicBezTo>
                    <a:pt x="691381" y="345843"/>
                    <a:pt x="686693" y="357191"/>
                    <a:pt x="678321" y="365563"/>
                  </a:cubicBezTo>
                  <a:cubicBezTo>
                    <a:pt x="669913" y="373972"/>
                    <a:pt x="658602" y="378660"/>
                    <a:pt x="646733" y="378660"/>
                  </a:cubicBezTo>
                  <a:cubicBezTo>
                    <a:pt x="639998" y="378660"/>
                    <a:pt x="633413" y="377134"/>
                    <a:pt x="627460" y="374269"/>
                  </a:cubicBezTo>
                  <a:lnTo>
                    <a:pt x="595276" y="406490"/>
                  </a:lnTo>
                  <a:close/>
                  <a:moveTo>
                    <a:pt x="50825" y="148824"/>
                  </a:moveTo>
                  <a:lnTo>
                    <a:pt x="148828" y="148824"/>
                  </a:lnTo>
                  <a:lnTo>
                    <a:pt x="148828" y="50821"/>
                  </a:lnTo>
                  <a:close/>
                  <a:moveTo>
                    <a:pt x="565547" y="189677"/>
                  </a:moveTo>
                  <a:lnTo>
                    <a:pt x="565547" y="29762"/>
                  </a:lnTo>
                  <a:lnTo>
                    <a:pt x="178594" y="29762"/>
                  </a:lnTo>
                  <a:lnTo>
                    <a:pt x="178594" y="163703"/>
                  </a:lnTo>
                  <a:cubicBezTo>
                    <a:pt x="178594" y="171925"/>
                    <a:pt x="171934" y="178585"/>
                    <a:pt x="163711" y="178585"/>
                  </a:cubicBezTo>
                  <a:lnTo>
                    <a:pt x="29770" y="178585"/>
                  </a:lnTo>
                  <a:lnTo>
                    <a:pt x="29770" y="803664"/>
                  </a:lnTo>
                  <a:lnTo>
                    <a:pt x="565552" y="803664"/>
                  </a:lnTo>
                  <a:lnTo>
                    <a:pt x="565552" y="436284"/>
                  </a:lnTo>
                  <a:lnTo>
                    <a:pt x="352058" y="649740"/>
                  </a:lnTo>
                  <a:cubicBezTo>
                    <a:pt x="329734" y="672101"/>
                    <a:pt x="299448" y="684640"/>
                    <a:pt x="267896" y="684640"/>
                  </a:cubicBezTo>
                  <a:cubicBezTo>
                    <a:pt x="236308" y="684640"/>
                    <a:pt x="206058" y="672101"/>
                    <a:pt x="183734" y="649740"/>
                  </a:cubicBezTo>
                  <a:cubicBezTo>
                    <a:pt x="161373" y="627415"/>
                    <a:pt x="148834" y="597129"/>
                    <a:pt x="148834" y="565578"/>
                  </a:cubicBezTo>
                  <a:cubicBezTo>
                    <a:pt x="148834" y="533989"/>
                    <a:pt x="161373" y="503739"/>
                    <a:pt x="183734" y="481416"/>
                  </a:cubicBezTo>
                  <a:lnTo>
                    <a:pt x="459140" y="206010"/>
                  </a:lnTo>
                  <a:cubicBezTo>
                    <a:pt x="456275" y="200057"/>
                    <a:pt x="454750" y="193471"/>
                    <a:pt x="454750" y="186737"/>
                  </a:cubicBezTo>
                  <a:cubicBezTo>
                    <a:pt x="454750" y="174905"/>
                    <a:pt x="459438" y="163557"/>
                    <a:pt x="467847" y="155148"/>
                  </a:cubicBezTo>
                  <a:cubicBezTo>
                    <a:pt x="476218" y="146777"/>
                    <a:pt x="487566" y="142089"/>
                    <a:pt x="499398" y="142089"/>
                  </a:cubicBezTo>
                  <a:cubicBezTo>
                    <a:pt x="511230" y="142089"/>
                    <a:pt x="522615" y="146777"/>
                    <a:pt x="530987" y="155148"/>
                  </a:cubicBezTo>
                  <a:lnTo>
                    <a:pt x="565552" y="189751"/>
                  </a:lnTo>
                  <a:close/>
                  <a:moveTo>
                    <a:pt x="583629" y="376082"/>
                  </a:moveTo>
                  <a:lnTo>
                    <a:pt x="615181" y="344493"/>
                  </a:lnTo>
                  <a:cubicBezTo>
                    <a:pt x="617971" y="341740"/>
                    <a:pt x="621766" y="340140"/>
                    <a:pt x="625711" y="340140"/>
                  </a:cubicBezTo>
                  <a:cubicBezTo>
                    <a:pt x="629655" y="340140"/>
                    <a:pt x="633450" y="341702"/>
                    <a:pt x="636203" y="344493"/>
                  </a:cubicBezTo>
                  <a:cubicBezTo>
                    <a:pt x="638994" y="347283"/>
                    <a:pt x="642789" y="348883"/>
                    <a:pt x="646733" y="348883"/>
                  </a:cubicBezTo>
                  <a:cubicBezTo>
                    <a:pt x="650677" y="348883"/>
                    <a:pt x="654472" y="347321"/>
                    <a:pt x="657226" y="344493"/>
                  </a:cubicBezTo>
                  <a:cubicBezTo>
                    <a:pt x="660017" y="341740"/>
                    <a:pt x="661616" y="337907"/>
                    <a:pt x="661616" y="334000"/>
                  </a:cubicBezTo>
                  <a:cubicBezTo>
                    <a:pt x="661616" y="330056"/>
                    <a:pt x="660054" y="326261"/>
                    <a:pt x="657226" y="323470"/>
                  </a:cubicBezTo>
                  <a:lnTo>
                    <a:pt x="509922" y="176166"/>
                  </a:lnTo>
                  <a:cubicBezTo>
                    <a:pt x="507131" y="173376"/>
                    <a:pt x="503336" y="171776"/>
                    <a:pt x="499392" y="171776"/>
                  </a:cubicBezTo>
                  <a:cubicBezTo>
                    <a:pt x="495448" y="171776"/>
                    <a:pt x="491653" y="173338"/>
                    <a:pt x="488899" y="176166"/>
                  </a:cubicBezTo>
                  <a:cubicBezTo>
                    <a:pt x="486109" y="178919"/>
                    <a:pt x="484509" y="182715"/>
                    <a:pt x="484509" y="186659"/>
                  </a:cubicBezTo>
                  <a:cubicBezTo>
                    <a:pt x="484509" y="190603"/>
                    <a:pt x="486071" y="194398"/>
                    <a:pt x="488899" y="197189"/>
                  </a:cubicBezTo>
                  <a:cubicBezTo>
                    <a:pt x="491653" y="199942"/>
                    <a:pt x="493252" y="203774"/>
                    <a:pt x="493252" y="207681"/>
                  </a:cubicBezTo>
                  <a:cubicBezTo>
                    <a:pt x="493252" y="211625"/>
                    <a:pt x="491690" y="215421"/>
                    <a:pt x="488899" y="218211"/>
                  </a:cubicBezTo>
                  <a:lnTo>
                    <a:pt x="204749" y="502361"/>
                  </a:lnTo>
                  <a:cubicBezTo>
                    <a:pt x="188006" y="519104"/>
                    <a:pt x="178593" y="541800"/>
                    <a:pt x="178593" y="565501"/>
                  </a:cubicBezTo>
                  <a:cubicBezTo>
                    <a:pt x="178593" y="589203"/>
                    <a:pt x="188006" y="611899"/>
                    <a:pt x="204749" y="628642"/>
                  </a:cubicBezTo>
                  <a:cubicBezTo>
                    <a:pt x="221492" y="645385"/>
                    <a:pt x="244189" y="654798"/>
                    <a:pt x="267890" y="654798"/>
                  </a:cubicBezTo>
                  <a:cubicBezTo>
                    <a:pt x="291591" y="654798"/>
                    <a:pt x="314287" y="645385"/>
                    <a:pt x="331030" y="628642"/>
                  </a:cubicBezTo>
                  <a:lnTo>
                    <a:pt x="352089" y="607583"/>
                  </a:lnTo>
                  <a:lnTo>
                    <a:pt x="320537" y="576031"/>
                  </a:lnTo>
                  <a:cubicBezTo>
                    <a:pt x="314733" y="570190"/>
                    <a:pt x="314733" y="560776"/>
                    <a:pt x="320537" y="554973"/>
                  </a:cubicBezTo>
                  <a:cubicBezTo>
                    <a:pt x="326342" y="549169"/>
                    <a:pt x="335792" y="549168"/>
                    <a:pt x="341596" y="554973"/>
                  </a:cubicBezTo>
                  <a:lnTo>
                    <a:pt x="373185" y="586561"/>
                  </a:lnTo>
                  <a:lnTo>
                    <a:pt x="394244" y="565502"/>
                  </a:lnTo>
                  <a:lnTo>
                    <a:pt x="341633" y="512892"/>
                  </a:lnTo>
                  <a:cubicBezTo>
                    <a:pt x="335829" y="507088"/>
                    <a:pt x="335829" y="497637"/>
                    <a:pt x="341633" y="491833"/>
                  </a:cubicBezTo>
                  <a:cubicBezTo>
                    <a:pt x="347437" y="486029"/>
                    <a:pt x="356888" y="486029"/>
                    <a:pt x="362692" y="491833"/>
                  </a:cubicBezTo>
                  <a:lnTo>
                    <a:pt x="415302" y="544444"/>
                  </a:lnTo>
                  <a:lnTo>
                    <a:pt x="436361" y="523385"/>
                  </a:lnTo>
                  <a:lnTo>
                    <a:pt x="404773" y="491796"/>
                  </a:lnTo>
                  <a:cubicBezTo>
                    <a:pt x="398968" y="485992"/>
                    <a:pt x="398968" y="476541"/>
                    <a:pt x="404773" y="470737"/>
                  </a:cubicBezTo>
                  <a:cubicBezTo>
                    <a:pt x="410577" y="464934"/>
                    <a:pt x="420028" y="464933"/>
                    <a:pt x="425831" y="470737"/>
                  </a:cubicBezTo>
                  <a:lnTo>
                    <a:pt x="457420" y="502326"/>
                  </a:lnTo>
                  <a:lnTo>
                    <a:pt x="478479" y="481267"/>
                  </a:lnTo>
                  <a:lnTo>
                    <a:pt x="425868" y="428657"/>
                  </a:lnTo>
                  <a:cubicBezTo>
                    <a:pt x="420064" y="422852"/>
                    <a:pt x="420064" y="413401"/>
                    <a:pt x="425868" y="407598"/>
                  </a:cubicBezTo>
                  <a:cubicBezTo>
                    <a:pt x="431673" y="401794"/>
                    <a:pt x="441124" y="401794"/>
                    <a:pt x="446927" y="407598"/>
                  </a:cubicBezTo>
                  <a:lnTo>
                    <a:pt x="499538" y="460208"/>
                  </a:lnTo>
                  <a:lnTo>
                    <a:pt x="520597" y="439149"/>
                  </a:lnTo>
                  <a:lnTo>
                    <a:pt x="489045" y="407598"/>
                  </a:lnTo>
                  <a:cubicBezTo>
                    <a:pt x="483203" y="401794"/>
                    <a:pt x="483203" y="392343"/>
                    <a:pt x="489045" y="386539"/>
                  </a:cubicBezTo>
                  <a:cubicBezTo>
                    <a:pt x="494849" y="380698"/>
                    <a:pt x="504300" y="380698"/>
                    <a:pt x="510104" y="386539"/>
                  </a:cubicBezTo>
                  <a:lnTo>
                    <a:pt x="541655" y="418091"/>
                  </a:lnTo>
                  <a:lnTo>
                    <a:pt x="562714" y="397032"/>
                  </a:lnTo>
                  <a:lnTo>
                    <a:pt x="510104" y="344421"/>
                  </a:lnTo>
                  <a:cubicBezTo>
                    <a:pt x="504299" y="338617"/>
                    <a:pt x="504299" y="329166"/>
                    <a:pt x="510104" y="323363"/>
                  </a:cubicBezTo>
                  <a:cubicBezTo>
                    <a:pt x="515908" y="317558"/>
                    <a:pt x="525359" y="317558"/>
                    <a:pt x="531163" y="323363"/>
                  </a:cubicBezTo>
                  <a:lnTo>
                    <a:pt x="583773" y="375973"/>
                  </a:lnTo>
                  <a:close/>
                  <a:moveTo>
                    <a:pt x="348038" y="132823"/>
                  </a:moveTo>
                  <a:cubicBezTo>
                    <a:pt x="353879" y="127018"/>
                    <a:pt x="363293" y="127018"/>
                    <a:pt x="369097" y="132823"/>
                  </a:cubicBezTo>
                  <a:cubicBezTo>
                    <a:pt x="374938" y="138664"/>
                    <a:pt x="374938" y="148078"/>
                    <a:pt x="369097" y="153881"/>
                  </a:cubicBezTo>
                  <a:lnTo>
                    <a:pt x="179711" y="343305"/>
                  </a:lnTo>
                  <a:cubicBezTo>
                    <a:pt x="173870" y="349109"/>
                    <a:pt x="164456" y="349109"/>
                    <a:pt x="158652" y="343305"/>
                  </a:cubicBezTo>
                  <a:lnTo>
                    <a:pt x="63923" y="248576"/>
                  </a:lnTo>
                  <a:cubicBezTo>
                    <a:pt x="58119" y="242735"/>
                    <a:pt x="58119" y="233321"/>
                    <a:pt x="63923" y="227517"/>
                  </a:cubicBezTo>
                  <a:cubicBezTo>
                    <a:pt x="69765" y="221713"/>
                    <a:pt x="79178" y="221713"/>
                    <a:pt x="84982" y="227517"/>
                  </a:cubicBezTo>
                  <a:lnTo>
                    <a:pt x="169144" y="311716"/>
                  </a:lnTo>
                  <a:lnTo>
                    <a:pt x="348033" y="132789"/>
                  </a:lnTo>
                  <a:close/>
                  <a:moveTo>
                    <a:pt x="739344" y="425678"/>
                  </a:moveTo>
                  <a:cubicBezTo>
                    <a:pt x="739344" y="425678"/>
                    <a:pt x="829868" y="638171"/>
                    <a:pt x="829868" y="729211"/>
                  </a:cubicBezTo>
                  <a:cubicBezTo>
                    <a:pt x="829868" y="786734"/>
                    <a:pt x="783174" y="833396"/>
                    <a:pt x="725684" y="833396"/>
                  </a:cubicBezTo>
                  <a:cubicBezTo>
                    <a:pt x="668162" y="833396"/>
                    <a:pt x="621500" y="786739"/>
                    <a:pt x="621500" y="729211"/>
                  </a:cubicBezTo>
                  <a:cubicBezTo>
                    <a:pt x="621500" y="638203"/>
                    <a:pt x="711987" y="425678"/>
                    <a:pt x="711987" y="425678"/>
                  </a:cubicBezTo>
                  <a:cubicBezTo>
                    <a:pt x="714331" y="420209"/>
                    <a:pt x="719726" y="416674"/>
                    <a:pt x="725679" y="416674"/>
                  </a:cubicBezTo>
                  <a:cubicBezTo>
                    <a:pt x="731632" y="416674"/>
                    <a:pt x="736990" y="420209"/>
                    <a:pt x="739334" y="425678"/>
                  </a:cubicBezTo>
                  <a:close/>
                  <a:moveTo>
                    <a:pt x="725689" y="470438"/>
                  </a:moveTo>
                  <a:cubicBezTo>
                    <a:pt x="700909" y="531904"/>
                    <a:pt x="651275" y="663434"/>
                    <a:pt x="651275" y="729175"/>
                  </a:cubicBezTo>
                  <a:cubicBezTo>
                    <a:pt x="651275" y="770252"/>
                    <a:pt x="684612" y="803589"/>
                    <a:pt x="725689" y="803589"/>
                  </a:cubicBezTo>
                  <a:cubicBezTo>
                    <a:pt x="766728" y="803589"/>
                    <a:pt x="800103" y="770252"/>
                    <a:pt x="800103" y="729175"/>
                  </a:cubicBezTo>
                  <a:cubicBezTo>
                    <a:pt x="800103" y="663394"/>
                    <a:pt x="750432" y="531865"/>
                    <a:pt x="725689" y="470438"/>
                  </a:cubicBezTo>
                  <a:close/>
                  <a:moveTo>
                    <a:pt x="744925" y="644488"/>
                  </a:moveTo>
                  <a:cubicBezTo>
                    <a:pt x="742357" y="636675"/>
                    <a:pt x="746636" y="628266"/>
                    <a:pt x="754450" y="625736"/>
                  </a:cubicBezTo>
                  <a:cubicBezTo>
                    <a:pt x="762263" y="623168"/>
                    <a:pt x="770672" y="627447"/>
                    <a:pt x="773202" y="635261"/>
                  </a:cubicBezTo>
                  <a:cubicBezTo>
                    <a:pt x="785964" y="674366"/>
                    <a:pt x="793480" y="705991"/>
                    <a:pt x="792252" y="729730"/>
                  </a:cubicBezTo>
                  <a:cubicBezTo>
                    <a:pt x="790764" y="758826"/>
                    <a:pt x="777928" y="778248"/>
                    <a:pt x="748869" y="787922"/>
                  </a:cubicBezTo>
                  <a:cubicBezTo>
                    <a:pt x="741055" y="790526"/>
                    <a:pt x="732647" y="786322"/>
                    <a:pt x="730042" y="778508"/>
                  </a:cubicBezTo>
                  <a:cubicBezTo>
                    <a:pt x="727437" y="770695"/>
                    <a:pt x="731642" y="762286"/>
                    <a:pt x="739455" y="759681"/>
                  </a:cubicBezTo>
                  <a:cubicBezTo>
                    <a:pt x="755045" y="754472"/>
                    <a:pt x="761705" y="743831"/>
                    <a:pt x="762524" y="728167"/>
                  </a:cubicBezTo>
                  <a:cubicBezTo>
                    <a:pt x="763603" y="707108"/>
                    <a:pt x="756199" y="679203"/>
                    <a:pt x="744887" y="64445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3080" name="Google Shape;3080;p62"/>
          <p:cNvGrpSpPr/>
          <p:nvPr/>
        </p:nvGrpSpPr>
        <p:grpSpPr>
          <a:xfrm>
            <a:off x="3233048" y="1490939"/>
            <a:ext cx="7563597" cy="764020"/>
            <a:chOff x="3233048" y="1490939"/>
            <a:chExt cx="7563597" cy="764020"/>
          </a:xfrm>
        </p:grpSpPr>
        <p:sp>
          <p:nvSpPr>
            <p:cNvPr id="3081" name="Google Shape;3081;p62"/>
            <p:cNvSpPr txBox="1"/>
            <p:nvPr/>
          </p:nvSpPr>
          <p:spPr>
            <a:xfrm>
              <a:off x="3233048" y="1912871"/>
              <a:ext cx="7563597" cy="342088"/>
            </a:xfrm>
            <a:prstGeom prst="rect">
              <a:avLst/>
            </a:prstGeom>
            <a:solidFill>
              <a:srgbClr val="7F7F7F"/>
            </a:solid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2000"/>
                <a:buFont typeface="Calibri"/>
                <a:buNone/>
              </a:pPr>
              <a:r>
                <a:rPr b="0" i="0" lang="pt-BR" sz="2000" u="none" cap="none" strike="noStrike">
                  <a:solidFill>
                    <a:srgbClr val="FFFFFF"/>
                  </a:solidFill>
                  <a:latin typeface="Calibri"/>
                  <a:ea typeface="Calibri"/>
                  <a:cs typeface="Calibri"/>
                  <a:sym typeface="Calibri"/>
                </a:rPr>
                <a:t>Testar </a:t>
              </a:r>
              <a:r>
                <a:rPr b="1" i="0" lang="pt-BR" sz="2000" u="none" cap="none" strike="noStrike">
                  <a:solidFill>
                    <a:srgbClr val="FFFFFF"/>
                  </a:solidFill>
                  <a:latin typeface="Lustria"/>
                  <a:ea typeface="Lustria"/>
                  <a:cs typeface="Lustria"/>
                  <a:sym typeface="Lustria"/>
                </a:rPr>
                <a:t>todos os pacientes </a:t>
              </a:r>
              <a:r>
                <a:rPr b="0" i="0" lang="pt-BR" sz="2000" u="none" cap="none" strike="noStrike">
                  <a:solidFill>
                    <a:srgbClr val="FFFFFF"/>
                  </a:solidFill>
                  <a:latin typeface="Calibri"/>
                  <a:ea typeface="Calibri"/>
                  <a:cs typeface="Calibri"/>
                  <a:sym typeface="Calibri"/>
                </a:rPr>
                <a:t>com </a:t>
              </a:r>
              <a:r>
                <a:rPr b="1" i="0" lang="pt-BR" sz="2000" u="none" cap="none" strike="noStrike">
                  <a:solidFill>
                    <a:srgbClr val="FFFFFF"/>
                  </a:solidFill>
                  <a:latin typeface="Lustria"/>
                  <a:ea typeface="Lustria"/>
                  <a:cs typeface="Lustria"/>
                  <a:sym typeface="Lustria"/>
                </a:rPr>
                <a:t>AA</a:t>
              </a:r>
              <a:r>
                <a:rPr b="0" i="0" lang="pt-BR" sz="2000" u="none" cap="none" strike="noStrike">
                  <a:solidFill>
                    <a:srgbClr val="FFFFFF"/>
                  </a:solidFill>
                  <a:latin typeface="Calibri"/>
                  <a:ea typeface="Calibri"/>
                  <a:cs typeface="Calibri"/>
                  <a:sym typeface="Calibri"/>
                </a:rPr>
                <a:t> no diagnóstico</a:t>
              </a:r>
              <a:endParaRPr/>
            </a:p>
          </p:txBody>
        </p:sp>
        <p:grpSp>
          <p:nvGrpSpPr>
            <p:cNvPr id="3082" name="Google Shape;3082;p62"/>
            <p:cNvGrpSpPr/>
            <p:nvPr/>
          </p:nvGrpSpPr>
          <p:grpSpPr>
            <a:xfrm>
              <a:off x="5657471" y="1490939"/>
              <a:ext cx="681895" cy="397260"/>
              <a:chOff x="6377127" y="-1448260"/>
              <a:chExt cx="1199644" cy="698891"/>
            </a:xfrm>
          </p:grpSpPr>
          <p:sp>
            <p:nvSpPr>
              <p:cNvPr id="3083" name="Google Shape;3083;p62"/>
              <p:cNvSpPr/>
              <p:nvPr/>
            </p:nvSpPr>
            <p:spPr>
              <a:xfrm>
                <a:off x="6783921" y="-1448260"/>
                <a:ext cx="386054" cy="386055"/>
              </a:xfrm>
              <a:custGeom>
                <a:rect b="b" l="l" r="r" t="t"/>
                <a:pathLst>
                  <a:path extrusionOk="0" h="386055" w="386054">
                    <a:moveTo>
                      <a:pt x="194049" y="0"/>
                    </a:moveTo>
                    <a:cubicBezTo>
                      <a:pt x="300265" y="0"/>
                      <a:pt x="386055" y="85790"/>
                      <a:pt x="386055" y="194049"/>
                    </a:cubicBezTo>
                    <a:cubicBezTo>
                      <a:pt x="386055" y="300265"/>
                      <a:pt x="300265" y="386055"/>
                      <a:pt x="194049" y="386055"/>
                    </a:cubicBezTo>
                    <a:cubicBezTo>
                      <a:pt x="85790" y="386055"/>
                      <a:pt x="0" y="300265"/>
                      <a:pt x="0" y="194049"/>
                    </a:cubicBezTo>
                    <a:cubicBezTo>
                      <a:pt x="0" y="85790"/>
                      <a:pt x="85790" y="0"/>
                      <a:pt x="194049" y="0"/>
                    </a:cubicBezTo>
                    <a:close/>
                    <a:moveTo>
                      <a:pt x="194049" y="40852"/>
                    </a:moveTo>
                    <a:cubicBezTo>
                      <a:pt x="108259" y="40852"/>
                      <a:pt x="40852" y="108259"/>
                      <a:pt x="40852" y="194049"/>
                    </a:cubicBezTo>
                    <a:cubicBezTo>
                      <a:pt x="40852" y="277796"/>
                      <a:pt x="108259" y="345203"/>
                      <a:pt x="194049" y="345203"/>
                    </a:cubicBezTo>
                    <a:cubicBezTo>
                      <a:pt x="277796" y="345203"/>
                      <a:pt x="345203" y="277796"/>
                      <a:pt x="345203" y="194049"/>
                    </a:cubicBezTo>
                    <a:cubicBezTo>
                      <a:pt x="345203" y="108259"/>
                      <a:pt x="277796" y="40852"/>
                      <a:pt x="194049"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84" name="Google Shape;3084;p62"/>
              <p:cNvSpPr/>
              <p:nvPr/>
            </p:nvSpPr>
            <p:spPr>
              <a:xfrm>
                <a:off x="6689645" y="-1029523"/>
                <a:ext cx="576333" cy="280153"/>
              </a:xfrm>
              <a:custGeom>
                <a:rect b="b" l="l" r="r" t="t"/>
                <a:pathLst>
                  <a:path extrusionOk="0" h="280153" w="576333">
                    <a:moveTo>
                      <a:pt x="39125" y="263498"/>
                    </a:moveTo>
                    <a:cubicBezTo>
                      <a:pt x="39125" y="273711"/>
                      <a:pt x="28912" y="281881"/>
                      <a:pt x="16656" y="279839"/>
                    </a:cubicBezTo>
                    <a:cubicBezTo>
                      <a:pt x="6443" y="279839"/>
                      <a:pt x="-1728" y="269626"/>
                      <a:pt x="315" y="257370"/>
                    </a:cubicBezTo>
                    <a:cubicBezTo>
                      <a:pt x="16656" y="112344"/>
                      <a:pt x="139213" y="0"/>
                      <a:pt x="288324" y="0"/>
                    </a:cubicBezTo>
                    <a:cubicBezTo>
                      <a:pt x="435393" y="0"/>
                      <a:pt x="559993" y="112344"/>
                      <a:pt x="576334" y="257370"/>
                    </a:cubicBezTo>
                    <a:cubicBezTo>
                      <a:pt x="576334" y="269626"/>
                      <a:pt x="568163" y="279839"/>
                      <a:pt x="557950" y="279839"/>
                    </a:cubicBezTo>
                    <a:cubicBezTo>
                      <a:pt x="545694" y="281881"/>
                      <a:pt x="535481" y="273711"/>
                      <a:pt x="535481" y="263498"/>
                    </a:cubicBezTo>
                    <a:cubicBezTo>
                      <a:pt x="521183" y="136855"/>
                      <a:pt x="414967" y="40852"/>
                      <a:pt x="288324" y="40852"/>
                    </a:cubicBezTo>
                    <a:cubicBezTo>
                      <a:pt x="161682" y="40852"/>
                      <a:pt x="53423" y="136855"/>
                      <a:pt x="39125" y="263498"/>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85" name="Google Shape;3085;p62"/>
              <p:cNvSpPr/>
              <p:nvPr/>
            </p:nvSpPr>
            <p:spPr>
              <a:xfrm>
                <a:off x="7206743" y="-1282807"/>
                <a:ext cx="300264" cy="300265"/>
              </a:xfrm>
              <a:custGeom>
                <a:rect b="b" l="l" r="r" t="t"/>
                <a:pathLst>
                  <a:path extrusionOk="0" h="300265" w="300264">
                    <a:moveTo>
                      <a:pt x="149111" y="0"/>
                    </a:moveTo>
                    <a:cubicBezTo>
                      <a:pt x="232859" y="0"/>
                      <a:pt x="300265" y="67406"/>
                      <a:pt x="300265" y="149111"/>
                    </a:cubicBezTo>
                    <a:cubicBezTo>
                      <a:pt x="300265" y="232859"/>
                      <a:pt x="232859" y="300265"/>
                      <a:pt x="149111" y="300265"/>
                    </a:cubicBezTo>
                    <a:cubicBezTo>
                      <a:pt x="67406" y="300265"/>
                      <a:pt x="0" y="232859"/>
                      <a:pt x="0" y="149111"/>
                    </a:cubicBezTo>
                    <a:cubicBezTo>
                      <a:pt x="0" y="67406"/>
                      <a:pt x="67406" y="0"/>
                      <a:pt x="149111" y="0"/>
                    </a:cubicBezTo>
                    <a:close/>
                    <a:moveTo>
                      <a:pt x="149111" y="40852"/>
                    </a:moveTo>
                    <a:cubicBezTo>
                      <a:pt x="89875" y="40852"/>
                      <a:pt x="40852" y="89875"/>
                      <a:pt x="40852" y="149111"/>
                    </a:cubicBezTo>
                    <a:cubicBezTo>
                      <a:pt x="40852" y="210390"/>
                      <a:pt x="89875" y="259413"/>
                      <a:pt x="149111" y="259413"/>
                    </a:cubicBezTo>
                    <a:cubicBezTo>
                      <a:pt x="210390" y="259413"/>
                      <a:pt x="259413" y="210390"/>
                      <a:pt x="259413" y="149111"/>
                    </a:cubicBezTo>
                    <a:cubicBezTo>
                      <a:pt x="259413" y="89875"/>
                      <a:pt x="210390" y="40852"/>
                      <a:pt x="149111"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86" name="Google Shape;3086;p62"/>
              <p:cNvSpPr/>
              <p:nvPr/>
            </p:nvSpPr>
            <p:spPr>
              <a:xfrm>
                <a:off x="7243987" y="-962116"/>
                <a:ext cx="332784" cy="212747"/>
              </a:xfrm>
              <a:custGeom>
                <a:rect b="b" l="l" r="r" t="t"/>
                <a:pathLst>
                  <a:path extrusionOk="0" h="212747" w="332784">
                    <a:moveTo>
                      <a:pt x="30162" y="61279"/>
                    </a:moveTo>
                    <a:cubicBezTo>
                      <a:pt x="19949" y="67406"/>
                      <a:pt x="7693" y="63321"/>
                      <a:pt x="1565" y="53108"/>
                    </a:cubicBezTo>
                    <a:cubicBezTo>
                      <a:pt x="-2520" y="42895"/>
                      <a:pt x="1565" y="30639"/>
                      <a:pt x="11779" y="24511"/>
                    </a:cubicBezTo>
                    <a:cubicBezTo>
                      <a:pt x="42418" y="10213"/>
                      <a:pt x="77142" y="0"/>
                      <a:pt x="111867" y="0"/>
                    </a:cubicBezTo>
                    <a:cubicBezTo>
                      <a:pt x="222168" y="0"/>
                      <a:pt x="316129" y="81705"/>
                      <a:pt x="332470" y="189964"/>
                    </a:cubicBezTo>
                    <a:cubicBezTo>
                      <a:pt x="334512" y="200177"/>
                      <a:pt x="326342" y="212432"/>
                      <a:pt x="316129" y="212432"/>
                    </a:cubicBezTo>
                    <a:cubicBezTo>
                      <a:pt x="303873" y="214475"/>
                      <a:pt x="293660" y="206305"/>
                      <a:pt x="291617" y="196091"/>
                    </a:cubicBezTo>
                    <a:cubicBezTo>
                      <a:pt x="279362" y="106216"/>
                      <a:pt x="201742" y="40852"/>
                      <a:pt x="111867" y="40852"/>
                    </a:cubicBezTo>
                    <a:cubicBezTo>
                      <a:pt x="83270" y="40852"/>
                      <a:pt x="54674" y="49023"/>
                      <a:pt x="30162" y="61279"/>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87" name="Google Shape;3087;p62"/>
              <p:cNvSpPr/>
              <p:nvPr/>
            </p:nvSpPr>
            <p:spPr>
              <a:xfrm>
                <a:off x="6446889" y="-1282807"/>
                <a:ext cx="300264" cy="300265"/>
              </a:xfrm>
              <a:custGeom>
                <a:rect b="b" l="l" r="r" t="t"/>
                <a:pathLst>
                  <a:path extrusionOk="0" h="300265" w="300264">
                    <a:moveTo>
                      <a:pt x="151154" y="0"/>
                    </a:moveTo>
                    <a:cubicBezTo>
                      <a:pt x="232859" y="0"/>
                      <a:pt x="300265" y="67406"/>
                      <a:pt x="300265" y="149111"/>
                    </a:cubicBezTo>
                    <a:cubicBezTo>
                      <a:pt x="300265" y="232859"/>
                      <a:pt x="232859" y="300265"/>
                      <a:pt x="151154" y="300265"/>
                    </a:cubicBezTo>
                    <a:cubicBezTo>
                      <a:pt x="67406" y="300265"/>
                      <a:pt x="0" y="232859"/>
                      <a:pt x="0" y="149111"/>
                    </a:cubicBezTo>
                    <a:cubicBezTo>
                      <a:pt x="0" y="67406"/>
                      <a:pt x="67406" y="0"/>
                      <a:pt x="151154" y="0"/>
                    </a:cubicBezTo>
                    <a:close/>
                    <a:moveTo>
                      <a:pt x="151154" y="40852"/>
                    </a:moveTo>
                    <a:cubicBezTo>
                      <a:pt x="89875" y="40852"/>
                      <a:pt x="40852" y="89875"/>
                      <a:pt x="40852" y="149111"/>
                    </a:cubicBezTo>
                    <a:cubicBezTo>
                      <a:pt x="40852" y="210390"/>
                      <a:pt x="89875" y="259413"/>
                      <a:pt x="151154" y="259413"/>
                    </a:cubicBezTo>
                    <a:cubicBezTo>
                      <a:pt x="210390" y="259413"/>
                      <a:pt x="259413" y="210390"/>
                      <a:pt x="259413" y="149111"/>
                    </a:cubicBezTo>
                    <a:cubicBezTo>
                      <a:pt x="259413" y="89875"/>
                      <a:pt x="210390" y="40852"/>
                      <a:pt x="151154"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88" name="Google Shape;3088;p62"/>
              <p:cNvSpPr/>
              <p:nvPr/>
            </p:nvSpPr>
            <p:spPr>
              <a:xfrm>
                <a:off x="6377127" y="-962116"/>
                <a:ext cx="332819" cy="212747"/>
              </a:xfrm>
              <a:custGeom>
                <a:rect b="b" l="l" r="r" t="t"/>
                <a:pathLst>
                  <a:path extrusionOk="0" h="212747" w="332819">
                    <a:moveTo>
                      <a:pt x="41165" y="196091"/>
                    </a:moveTo>
                    <a:cubicBezTo>
                      <a:pt x="39123" y="206305"/>
                      <a:pt x="28909" y="214475"/>
                      <a:pt x="18696" y="212432"/>
                    </a:cubicBezTo>
                    <a:cubicBezTo>
                      <a:pt x="6441" y="212432"/>
                      <a:pt x="-1730" y="200177"/>
                      <a:pt x="313" y="189964"/>
                    </a:cubicBezTo>
                    <a:cubicBezTo>
                      <a:pt x="16654" y="81705"/>
                      <a:pt x="110614" y="0"/>
                      <a:pt x="220916" y="0"/>
                    </a:cubicBezTo>
                    <a:cubicBezTo>
                      <a:pt x="255640" y="0"/>
                      <a:pt x="290365" y="10213"/>
                      <a:pt x="323047" y="24511"/>
                    </a:cubicBezTo>
                    <a:cubicBezTo>
                      <a:pt x="331217" y="30639"/>
                      <a:pt x="335302" y="42895"/>
                      <a:pt x="331217" y="53108"/>
                    </a:cubicBezTo>
                    <a:cubicBezTo>
                      <a:pt x="325089" y="63321"/>
                      <a:pt x="312833" y="67406"/>
                      <a:pt x="302620" y="61279"/>
                    </a:cubicBezTo>
                    <a:cubicBezTo>
                      <a:pt x="278109" y="49023"/>
                      <a:pt x="249512" y="40852"/>
                      <a:pt x="220916" y="40852"/>
                    </a:cubicBezTo>
                    <a:cubicBezTo>
                      <a:pt x="131040" y="40852"/>
                      <a:pt x="53421" y="106216"/>
                      <a:pt x="41165" y="196091"/>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3089" name="Google Shape;3089;p62"/>
            <p:cNvGrpSpPr/>
            <p:nvPr/>
          </p:nvGrpSpPr>
          <p:grpSpPr>
            <a:xfrm>
              <a:off x="6419251" y="1490939"/>
              <a:ext cx="681895" cy="397260"/>
              <a:chOff x="6377127" y="-1448260"/>
              <a:chExt cx="1199644" cy="698891"/>
            </a:xfrm>
          </p:grpSpPr>
          <p:sp>
            <p:nvSpPr>
              <p:cNvPr id="3090" name="Google Shape;3090;p62"/>
              <p:cNvSpPr/>
              <p:nvPr/>
            </p:nvSpPr>
            <p:spPr>
              <a:xfrm>
                <a:off x="6783921" y="-1448260"/>
                <a:ext cx="386054" cy="386055"/>
              </a:xfrm>
              <a:custGeom>
                <a:rect b="b" l="l" r="r" t="t"/>
                <a:pathLst>
                  <a:path extrusionOk="0" h="386055" w="386054">
                    <a:moveTo>
                      <a:pt x="194049" y="0"/>
                    </a:moveTo>
                    <a:cubicBezTo>
                      <a:pt x="300265" y="0"/>
                      <a:pt x="386055" y="85790"/>
                      <a:pt x="386055" y="194049"/>
                    </a:cubicBezTo>
                    <a:cubicBezTo>
                      <a:pt x="386055" y="300265"/>
                      <a:pt x="300265" y="386055"/>
                      <a:pt x="194049" y="386055"/>
                    </a:cubicBezTo>
                    <a:cubicBezTo>
                      <a:pt x="85790" y="386055"/>
                      <a:pt x="0" y="300265"/>
                      <a:pt x="0" y="194049"/>
                    </a:cubicBezTo>
                    <a:cubicBezTo>
                      <a:pt x="0" y="85790"/>
                      <a:pt x="85790" y="0"/>
                      <a:pt x="194049" y="0"/>
                    </a:cubicBezTo>
                    <a:close/>
                    <a:moveTo>
                      <a:pt x="194049" y="40852"/>
                    </a:moveTo>
                    <a:cubicBezTo>
                      <a:pt x="108259" y="40852"/>
                      <a:pt x="40852" y="108259"/>
                      <a:pt x="40852" y="194049"/>
                    </a:cubicBezTo>
                    <a:cubicBezTo>
                      <a:pt x="40852" y="277796"/>
                      <a:pt x="108259" y="345203"/>
                      <a:pt x="194049" y="345203"/>
                    </a:cubicBezTo>
                    <a:cubicBezTo>
                      <a:pt x="277796" y="345203"/>
                      <a:pt x="345203" y="277796"/>
                      <a:pt x="345203" y="194049"/>
                    </a:cubicBezTo>
                    <a:cubicBezTo>
                      <a:pt x="345203" y="108259"/>
                      <a:pt x="277796" y="40852"/>
                      <a:pt x="194049"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91" name="Google Shape;3091;p62"/>
              <p:cNvSpPr/>
              <p:nvPr/>
            </p:nvSpPr>
            <p:spPr>
              <a:xfrm>
                <a:off x="6689645" y="-1029523"/>
                <a:ext cx="576333" cy="280153"/>
              </a:xfrm>
              <a:custGeom>
                <a:rect b="b" l="l" r="r" t="t"/>
                <a:pathLst>
                  <a:path extrusionOk="0" h="280153" w="576333">
                    <a:moveTo>
                      <a:pt x="39125" y="263498"/>
                    </a:moveTo>
                    <a:cubicBezTo>
                      <a:pt x="39125" y="273711"/>
                      <a:pt x="28912" y="281881"/>
                      <a:pt x="16656" y="279839"/>
                    </a:cubicBezTo>
                    <a:cubicBezTo>
                      <a:pt x="6443" y="279839"/>
                      <a:pt x="-1728" y="269626"/>
                      <a:pt x="315" y="257370"/>
                    </a:cubicBezTo>
                    <a:cubicBezTo>
                      <a:pt x="16656" y="112344"/>
                      <a:pt x="139213" y="0"/>
                      <a:pt x="288324" y="0"/>
                    </a:cubicBezTo>
                    <a:cubicBezTo>
                      <a:pt x="435393" y="0"/>
                      <a:pt x="559993" y="112344"/>
                      <a:pt x="576334" y="257370"/>
                    </a:cubicBezTo>
                    <a:cubicBezTo>
                      <a:pt x="576334" y="269626"/>
                      <a:pt x="568163" y="279839"/>
                      <a:pt x="557950" y="279839"/>
                    </a:cubicBezTo>
                    <a:cubicBezTo>
                      <a:pt x="545694" y="281881"/>
                      <a:pt x="535481" y="273711"/>
                      <a:pt x="535481" y="263498"/>
                    </a:cubicBezTo>
                    <a:cubicBezTo>
                      <a:pt x="521183" y="136855"/>
                      <a:pt x="414967" y="40852"/>
                      <a:pt x="288324" y="40852"/>
                    </a:cubicBezTo>
                    <a:cubicBezTo>
                      <a:pt x="161682" y="40852"/>
                      <a:pt x="53423" y="136855"/>
                      <a:pt x="39125" y="263498"/>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92" name="Google Shape;3092;p62"/>
              <p:cNvSpPr/>
              <p:nvPr/>
            </p:nvSpPr>
            <p:spPr>
              <a:xfrm>
                <a:off x="7206743" y="-1282807"/>
                <a:ext cx="300264" cy="300265"/>
              </a:xfrm>
              <a:custGeom>
                <a:rect b="b" l="l" r="r" t="t"/>
                <a:pathLst>
                  <a:path extrusionOk="0" h="300265" w="300264">
                    <a:moveTo>
                      <a:pt x="149111" y="0"/>
                    </a:moveTo>
                    <a:cubicBezTo>
                      <a:pt x="232859" y="0"/>
                      <a:pt x="300265" y="67406"/>
                      <a:pt x="300265" y="149111"/>
                    </a:cubicBezTo>
                    <a:cubicBezTo>
                      <a:pt x="300265" y="232859"/>
                      <a:pt x="232859" y="300265"/>
                      <a:pt x="149111" y="300265"/>
                    </a:cubicBezTo>
                    <a:cubicBezTo>
                      <a:pt x="67406" y="300265"/>
                      <a:pt x="0" y="232859"/>
                      <a:pt x="0" y="149111"/>
                    </a:cubicBezTo>
                    <a:cubicBezTo>
                      <a:pt x="0" y="67406"/>
                      <a:pt x="67406" y="0"/>
                      <a:pt x="149111" y="0"/>
                    </a:cubicBezTo>
                    <a:close/>
                    <a:moveTo>
                      <a:pt x="149111" y="40852"/>
                    </a:moveTo>
                    <a:cubicBezTo>
                      <a:pt x="89875" y="40852"/>
                      <a:pt x="40852" y="89875"/>
                      <a:pt x="40852" y="149111"/>
                    </a:cubicBezTo>
                    <a:cubicBezTo>
                      <a:pt x="40852" y="210390"/>
                      <a:pt x="89875" y="259413"/>
                      <a:pt x="149111" y="259413"/>
                    </a:cubicBezTo>
                    <a:cubicBezTo>
                      <a:pt x="210390" y="259413"/>
                      <a:pt x="259413" y="210390"/>
                      <a:pt x="259413" y="149111"/>
                    </a:cubicBezTo>
                    <a:cubicBezTo>
                      <a:pt x="259413" y="89875"/>
                      <a:pt x="210390" y="40852"/>
                      <a:pt x="149111"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93" name="Google Shape;3093;p62"/>
              <p:cNvSpPr/>
              <p:nvPr/>
            </p:nvSpPr>
            <p:spPr>
              <a:xfrm>
                <a:off x="7243987" y="-962116"/>
                <a:ext cx="332784" cy="212747"/>
              </a:xfrm>
              <a:custGeom>
                <a:rect b="b" l="l" r="r" t="t"/>
                <a:pathLst>
                  <a:path extrusionOk="0" h="212747" w="332784">
                    <a:moveTo>
                      <a:pt x="30162" y="61279"/>
                    </a:moveTo>
                    <a:cubicBezTo>
                      <a:pt x="19949" y="67406"/>
                      <a:pt x="7693" y="63321"/>
                      <a:pt x="1565" y="53108"/>
                    </a:cubicBezTo>
                    <a:cubicBezTo>
                      <a:pt x="-2520" y="42895"/>
                      <a:pt x="1565" y="30639"/>
                      <a:pt x="11779" y="24511"/>
                    </a:cubicBezTo>
                    <a:cubicBezTo>
                      <a:pt x="42418" y="10213"/>
                      <a:pt x="77142" y="0"/>
                      <a:pt x="111867" y="0"/>
                    </a:cubicBezTo>
                    <a:cubicBezTo>
                      <a:pt x="222168" y="0"/>
                      <a:pt x="316129" y="81705"/>
                      <a:pt x="332470" y="189964"/>
                    </a:cubicBezTo>
                    <a:cubicBezTo>
                      <a:pt x="334512" y="200177"/>
                      <a:pt x="326342" y="212432"/>
                      <a:pt x="316129" y="212432"/>
                    </a:cubicBezTo>
                    <a:cubicBezTo>
                      <a:pt x="303873" y="214475"/>
                      <a:pt x="293660" y="206305"/>
                      <a:pt x="291617" y="196091"/>
                    </a:cubicBezTo>
                    <a:cubicBezTo>
                      <a:pt x="279362" y="106216"/>
                      <a:pt x="201742" y="40852"/>
                      <a:pt x="111867" y="40852"/>
                    </a:cubicBezTo>
                    <a:cubicBezTo>
                      <a:pt x="83270" y="40852"/>
                      <a:pt x="54674" y="49023"/>
                      <a:pt x="30162" y="61279"/>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94" name="Google Shape;3094;p62"/>
              <p:cNvSpPr/>
              <p:nvPr/>
            </p:nvSpPr>
            <p:spPr>
              <a:xfrm>
                <a:off x="6446889" y="-1282807"/>
                <a:ext cx="300264" cy="300265"/>
              </a:xfrm>
              <a:custGeom>
                <a:rect b="b" l="l" r="r" t="t"/>
                <a:pathLst>
                  <a:path extrusionOk="0" h="300265" w="300264">
                    <a:moveTo>
                      <a:pt x="151154" y="0"/>
                    </a:moveTo>
                    <a:cubicBezTo>
                      <a:pt x="232859" y="0"/>
                      <a:pt x="300265" y="67406"/>
                      <a:pt x="300265" y="149111"/>
                    </a:cubicBezTo>
                    <a:cubicBezTo>
                      <a:pt x="300265" y="232859"/>
                      <a:pt x="232859" y="300265"/>
                      <a:pt x="151154" y="300265"/>
                    </a:cubicBezTo>
                    <a:cubicBezTo>
                      <a:pt x="67406" y="300265"/>
                      <a:pt x="0" y="232859"/>
                      <a:pt x="0" y="149111"/>
                    </a:cubicBezTo>
                    <a:cubicBezTo>
                      <a:pt x="0" y="67406"/>
                      <a:pt x="67406" y="0"/>
                      <a:pt x="151154" y="0"/>
                    </a:cubicBezTo>
                    <a:close/>
                    <a:moveTo>
                      <a:pt x="151154" y="40852"/>
                    </a:moveTo>
                    <a:cubicBezTo>
                      <a:pt x="89875" y="40852"/>
                      <a:pt x="40852" y="89875"/>
                      <a:pt x="40852" y="149111"/>
                    </a:cubicBezTo>
                    <a:cubicBezTo>
                      <a:pt x="40852" y="210390"/>
                      <a:pt x="89875" y="259413"/>
                      <a:pt x="151154" y="259413"/>
                    </a:cubicBezTo>
                    <a:cubicBezTo>
                      <a:pt x="210390" y="259413"/>
                      <a:pt x="259413" y="210390"/>
                      <a:pt x="259413" y="149111"/>
                    </a:cubicBezTo>
                    <a:cubicBezTo>
                      <a:pt x="259413" y="89875"/>
                      <a:pt x="210390" y="40852"/>
                      <a:pt x="151154"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95" name="Google Shape;3095;p62"/>
              <p:cNvSpPr/>
              <p:nvPr/>
            </p:nvSpPr>
            <p:spPr>
              <a:xfrm>
                <a:off x="6377127" y="-962116"/>
                <a:ext cx="332819" cy="212747"/>
              </a:xfrm>
              <a:custGeom>
                <a:rect b="b" l="l" r="r" t="t"/>
                <a:pathLst>
                  <a:path extrusionOk="0" h="212747" w="332819">
                    <a:moveTo>
                      <a:pt x="41165" y="196091"/>
                    </a:moveTo>
                    <a:cubicBezTo>
                      <a:pt x="39123" y="206305"/>
                      <a:pt x="28909" y="214475"/>
                      <a:pt x="18696" y="212432"/>
                    </a:cubicBezTo>
                    <a:cubicBezTo>
                      <a:pt x="6441" y="212432"/>
                      <a:pt x="-1730" y="200177"/>
                      <a:pt x="313" y="189964"/>
                    </a:cubicBezTo>
                    <a:cubicBezTo>
                      <a:pt x="16654" y="81705"/>
                      <a:pt x="110614" y="0"/>
                      <a:pt x="220916" y="0"/>
                    </a:cubicBezTo>
                    <a:cubicBezTo>
                      <a:pt x="255640" y="0"/>
                      <a:pt x="290365" y="10213"/>
                      <a:pt x="323047" y="24511"/>
                    </a:cubicBezTo>
                    <a:cubicBezTo>
                      <a:pt x="331217" y="30639"/>
                      <a:pt x="335302" y="42895"/>
                      <a:pt x="331217" y="53108"/>
                    </a:cubicBezTo>
                    <a:cubicBezTo>
                      <a:pt x="325089" y="63321"/>
                      <a:pt x="312833" y="67406"/>
                      <a:pt x="302620" y="61279"/>
                    </a:cubicBezTo>
                    <a:cubicBezTo>
                      <a:pt x="278109" y="49023"/>
                      <a:pt x="249512" y="40852"/>
                      <a:pt x="220916" y="40852"/>
                    </a:cubicBezTo>
                    <a:cubicBezTo>
                      <a:pt x="131040" y="40852"/>
                      <a:pt x="53421" y="106216"/>
                      <a:pt x="41165" y="196091"/>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3096" name="Google Shape;3096;p62"/>
            <p:cNvGrpSpPr/>
            <p:nvPr/>
          </p:nvGrpSpPr>
          <p:grpSpPr>
            <a:xfrm>
              <a:off x="7161860" y="1490939"/>
              <a:ext cx="681895" cy="397260"/>
              <a:chOff x="6377127" y="-1448260"/>
              <a:chExt cx="1199644" cy="698891"/>
            </a:xfrm>
          </p:grpSpPr>
          <p:sp>
            <p:nvSpPr>
              <p:cNvPr id="3097" name="Google Shape;3097;p62"/>
              <p:cNvSpPr/>
              <p:nvPr/>
            </p:nvSpPr>
            <p:spPr>
              <a:xfrm>
                <a:off x="6783921" y="-1448260"/>
                <a:ext cx="386054" cy="386055"/>
              </a:xfrm>
              <a:custGeom>
                <a:rect b="b" l="l" r="r" t="t"/>
                <a:pathLst>
                  <a:path extrusionOk="0" h="386055" w="386054">
                    <a:moveTo>
                      <a:pt x="194049" y="0"/>
                    </a:moveTo>
                    <a:cubicBezTo>
                      <a:pt x="300265" y="0"/>
                      <a:pt x="386055" y="85790"/>
                      <a:pt x="386055" y="194049"/>
                    </a:cubicBezTo>
                    <a:cubicBezTo>
                      <a:pt x="386055" y="300265"/>
                      <a:pt x="300265" y="386055"/>
                      <a:pt x="194049" y="386055"/>
                    </a:cubicBezTo>
                    <a:cubicBezTo>
                      <a:pt x="85790" y="386055"/>
                      <a:pt x="0" y="300265"/>
                      <a:pt x="0" y="194049"/>
                    </a:cubicBezTo>
                    <a:cubicBezTo>
                      <a:pt x="0" y="85790"/>
                      <a:pt x="85790" y="0"/>
                      <a:pt x="194049" y="0"/>
                    </a:cubicBezTo>
                    <a:close/>
                    <a:moveTo>
                      <a:pt x="194049" y="40852"/>
                    </a:moveTo>
                    <a:cubicBezTo>
                      <a:pt x="108259" y="40852"/>
                      <a:pt x="40852" y="108259"/>
                      <a:pt x="40852" y="194049"/>
                    </a:cubicBezTo>
                    <a:cubicBezTo>
                      <a:pt x="40852" y="277796"/>
                      <a:pt x="108259" y="345203"/>
                      <a:pt x="194049" y="345203"/>
                    </a:cubicBezTo>
                    <a:cubicBezTo>
                      <a:pt x="277796" y="345203"/>
                      <a:pt x="345203" y="277796"/>
                      <a:pt x="345203" y="194049"/>
                    </a:cubicBezTo>
                    <a:cubicBezTo>
                      <a:pt x="345203" y="108259"/>
                      <a:pt x="277796" y="40852"/>
                      <a:pt x="194049"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98" name="Google Shape;3098;p62"/>
              <p:cNvSpPr/>
              <p:nvPr/>
            </p:nvSpPr>
            <p:spPr>
              <a:xfrm>
                <a:off x="6689645" y="-1029523"/>
                <a:ext cx="576333" cy="280153"/>
              </a:xfrm>
              <a:custGeom>
                <a:rect b="b" l="l" r="r" t="t"/>
                <a:pathLst>
                  <a:path extrusionOk="0" h="280153" w="576333">
                    <a:moveTo>
                      <a:pt x="39125" y="263498"/>
                    </a:moveTo>
                    <a:cubicBezTo>
                      <a:pt x="39125" y="273711"/>
                      <a:pt x="28912" y="281881"/>
                      <a:pt x="16656" y="279839"/>
                    </a:cubicBezTo>
                    <a:cubicBezTo>
                      <a:pt x="6443" y="279839"/>
                      <a:pt x="-1728" y="269626"/>
                      <a:pt x="315" y="257370"/>
                    </a:cubicBezTo>
                    <a:cubicBezTo>
                      <a:pt x="16656" y="112344"/>
                      <a:pt x="139213" y="0"/>
                      <a:pt x="288324" y="0"/>
                    </a:cubicBezTo>
                    <a:cubicBezTo>
                      <a:pt x="435393" y="0"/>
                      <a:pt x="559993" y="112344"/>
                      <a:pt x="576334" y="257370"/>
                    </a:cubicBezTo>
                    <a:cubicBezTo>
                      <a:pt x="576334" y="269626"/>
                      <a:pt x="568163" y="279839"/>
                      <a:pt x="557950" y="279839"/>
                    </a:cubicBezTo>
                    <a:cubicBezTo>
                      <a:pt x="545694" y="281881"/>
                      <a:pt x="535481" y="273711"/>
                      <a:pt x="535481" y="263498"/>
                    </a:cubicBezTo>
                    <a:cubicBezTo>
                      <a:pt x="521183" y="136855"/>
                      <a:pt x="414967" y="40852"/>
                      <a:pt x="288324" y="40852"/>
                    </a:cubicBezTo>
                    <a:cubicBezTo>
                      <a:pt x="161682" y="40852"/>
                      <a:pt x="53423" y="136855"/>
                      <a:pt x="39125" y="263498"/>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099" name="Google Shape;3099;p62"/>
              <p:cNvSpPr/>
              <p:nvPr/>
            </p:nvSpPr>
            <p:spPr>
              <a:xfrm>
                <a:off x="7206743" y="-1282807"/>
                <a:ext cx="300264" cy="300265"/>
              </a:xfrm>
              <a:custGeom>
                <a:rect b="b" l="l" r="r" t="t"/>
                <a:pathLst>
                  <a:path extrusionOk="0" h="300265" w="300264">
                    <a:moveTo>
                      <a:pt x="149111" y="0"/>
                    </a:moveTo>
                    <a:cubicBezTo>
                      <a:pt x="232859" y="0"/>
                      <a:pt x="300265" y="67406"/>
                      <a:pt x="300265" y="149111"/>
                    </a:cubicBezTo>
                    <a:cubicBezTo>
                      <a:pt x="300265" y="232859"/>
                      <a:pt x="232859" y="300265"/>
                      <a:pt x="149111" y="300265"/>
                    </a:cubicBezTo>
                    <a:cubicBezTo>
                      <a:pt x="67406" y="300265"/>
                      <a:pt x="0" y="232859"/>
                      <a:pt x="0" y="149111"/>
                    </a:cubicBezTo>
                    <a:cubicBezTo>
                      <a:pt x="0" y="67406"/>
                      <a:pt x="67406" y="0"/>
                      <a:pt x="149111" y="0"/>
                    </a:cubicBezTo>
                    <a:close/>
                    <a:moveTo>
                      <a:pt x="149111" y="40852"/>
                    </a:moveTo>
                    <a:cubicBezTo>
                      <a:pt x="89875" y="40852"/>
                      <a:pt x="40852" y="89875"/>
                      <a:pt x="40852" y="149111"/>
                    </a:cubicBezTo>
                    <a:cubicBezTo>
                      <a:pt x="40852" y="210390"/>
                      <a:pt x="89875" y="259413"/>
                      <a:pt x="149111" y="259413"/>
                    </a:cubicBezTo>
                    <a:cubicBezTo>
                      <a:pt x="210390" y="259413"/>
                      <a:pt x="259413" y="210390"/>
                      <a:pt x="259413" y="149111"/>
                    </a:cubicBezTo>
                    <a:cubicBezTo>
                      <a:pt x="259413" y="89875"/>
                      <a:pt x="210390" y="40852"/>
                      <a:pt x="149111"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00" name="Google Shape;3100;p62"/>
              <p:cNvSpPr/>
              <p:nvPr/>
            </p:nvSpPr>
            <p:spPr>
              <a:xfrm>
                <a:off x="7243987" y="-962116"/>
                <a:ext cx="332784" cy="212747"/>
              </a:xfrm>
              <a:custGeom>
                <a:rect b="b" l="l" r="r" t="t"/>
                <a:pathLst>
                  <a:path extrusionOk="0" h="212747" w="332784">
                    <a:moveTo>
                      <a:pt x="30162" y="61279"/>
                    </a:moveTo>
                    <a:cubicBezTo>
                      <a:pt x="19949" y="67406"/>
                      <a:pt x="7693" y="63321"/>
                      <a:pt x="1565" y="53108"/>
                    </a:cubicBezTo>
                    <a:cubicBezTo>
                      <a:pt x="-2520" y="42895"/>
                      <a:pt x="1565" y="30639"/>
                      <a:pt x="11779" y="24511"/>
                    </a:cubicBezTo>
                    <a:cubicBezTo>
                      <a:pt x="42418" y="10213"/>
                      <a:pt x="77142" y="0"/>
                      <a:pt x="111867" y="0"/>
                    </a:cubicBezTo>
                    <a:cubicBezTo>
                      <a:pt x="222168" y="0"/>
                      <a:pt x="316129" y="81705"/>
                      <a:pt x="332470" y="189964"/>
                    </a:cubicBezTo>
                    <a:cubicBezTo>
                      <a:pt x="334512" y="200177"/>
                      <a:pt x="326342" y="212432"/>
                      <a:pt x="316129" y="212432"/>
                    </a:cubicBezTo>
                    <a:cubicBezTo>
                      <a:pt x="303873" y="214475"/>
                      <a:pt x="293660" y="206305"/>
                      <a:pt x="291617" y="196091"/>
                    </a:cubicBezTo>
                    <a:cubicBezTo>
                      <a:pt x="279362" y="106216"/>
                      <a:pt x="201742" y="40852"/>
                      <a:pt x="111867" y="40852"/>
                    </a:cubicBezTo>
                    <a:cubicBezTo>
                      <a:pt x="83270" y="40852"/>
                      <a:pt x="54674" y="49023"/>
                      <a:pt x="30162" y="61279"/>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01" name="Google Shape;3101;p62"/>
              <p:cNvSpPr/>
              <p:nvPr/>
            </p:nvSpPr>
            <p:spPr>
              <a:xfrm>
                <a:off x="6446889" y="-1282807"/>
                <a:ext cx="300264" cy="300265"/>
              </a:xfrm>
              <a:custGeom>
                <a:rect b="b" l="l" r="r" t="t"/>
                <a:pathLst>
                  <a:path extrusionOk="0" h="300265" w="300264">
                    <a:moveTo>
                      <a:pt x="151154" y="0"/>
                    </a:moveTo>
                    <a:cubicBezTo>
                      <a:pt x="232859" y="0"/>
                      <a:pt x="300265" y="67406"/>
                      <a:pt x="300265" y="149111"/>
                    </a:cubicBezTo>
                    <a:cubicBezTo>
                      <a:pt x="300265" y="232859"/>
                      <a:pt x="232859" y="300265"/>
                      <a:pt x="151154" y="300265"/>
                    </a:cubicBezTo>
                    <a:cubicBezTo>
                      <a:pt x="67406" y="300265"/>
                      <a:pt x="0" y="232859"/>
                      <a:pt x="0" y="149111"/>
                    </a:cubicBezTo>
                    <a:cubicBezTo>
                      <a:pt x="0" y="67406"/>
                      <a:pt x="67406" y="0"/>
                      <a:pt x="151154" y="0"/>
                    </a:cubicBezTo>
                    <a:close/>
                    <a:moveTo>
                      <a:pt x="151154" y="40852"/>
                    </a:moveTo>
                    <a:cubicBezTo>
                      <a:pt x="89875" y="40852"/>
                      <a:pt x="40852" y="89875"/>
                      <a:pt x="40852" y="149111"/>
                    </a:cubicBezTo>
                    <a:cubicBezTo>
                      <a:pt x="40852" y="210390"/>
                      <a:pt x="89875" y="259413"/>
                      <a:pt x="151154" y="259413"/>
                    </a:cubicBezTo>
                    <a:cubicBezTo>
                      <a:pt x="210390" y="259413"/>
                      <a:pt x="259413" y="210390"/>
                      <a:pt x="259413" y="149111"/>
                    </a:cubicBezTo>
                    <a:cubicBezTo>
                      <a:pt x="259413" y="89875"/>
                      <a:pt x="210390" y="40852"/>
                      <a:pt x="151154"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02" name="Google Shape;3102;p62"/>
              <p:cNvSpPr/>
              <p:nvPr/>
            </p:nvSpPr>
            <p:spPr>
              <a:xfrm>
                <a:off x="6377127" y="-962116"/>
                <a:ext cx="332819" cy="212747"/>
              </a:xfrm>
              <a:custGeom>
                <a:rect b="b" l="l" r="r" t="t"/>
                <a:pathLst>
                  <a:path extrusionOk="0" h="212747" w="332819">
                    <a:moveTo>
                      <a:pt x="41165" y="196091"/>
                    </a:moveTo>
                    <a:cubicBezTo>
                      <a:pt x="39123" y="206305"/>
                      <a:pt x="28909" y="214475"/>
                      <a:pt x="18696" y="212432"/>
                    </a:cubicBezTo>
                    <a:cubicBezTo>
                      <a:pt x="6441" y="212432"/>
                      <a:pt x="-1730" y="200177"/>
                      <a:pt x="313" y="189964"/>
                    </a:cubicBezTo>
                    <a:cubicBezTo>
                      <a:pt x="16654" y="81705"/>
                      <a:pt x="110614" y="0"/>
                      <a:pt x="220916" y="0"/>
                    </a:cubicBezTo>
                    <a:cubicBezTo>
                      <a:pt x="255640" y="0"/>
                      <a:pt x="290365" y="10213"/>
                      <a:pt x="323047" y="24511"/>
                    </a:cubicBezTo>
                    <a:cubicBezTo>
                      <a:pt x="331217" y="30639"/>
                      <a:pt x="335302" y="42895"/>
                      <a:pt x="331217" y="53108"/>
                    </a:cubicBezTo>
                    <a:cubicBezTo>
                      <a:pt x="325089" y="63321"/>
                      <a:pt x="312833" y="67406"/>
                      <a:pt x="302620" y="61279"/>
                    </a:cubicBezTo>
                    <a:cubicBezTo>
                      <a:pt x="278109" y="49023"/>
                      <a:pt x="249512" y="40852"/>
                      <a:pt x="220916" y="40852"/>
                    </a:cubicBezTo>
                    <a:cubicBezTo>
                      <a:pt x="131040" y="40852"/>
                      <a:pt x="53421" y="106216"/>
                      <a:pt x="41165" y="196091"/>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3103" name="Google Shape;3103;p62"/>
            <p:cNvGrpSpPr/>
            <p:nvPr/>
          </p:nvGrpSpPr>
          <p:grpSpPr>
            <a:xfrm>
              <a:off x="7852724" y="1490939"/>
              <a:ext cx="681895" cy="397260"/>
              <a:chOff x="6377127" y="-1448260"/>
              <a:chExt cx="1199644" cy="698891"/>
            </a:xfrm>
          </p:grpSpPr>
          <p:sp>
            <p:nvSpPr>
              <p:cNvPr id="3104" name="Google Shape;3104;p62"/>
              <p:cNvSpPr/>
              <p:nvPr/>
            </p:nvSpPr>
            <p:spPr>
              <a:xfrm>
                <a:off x="6783921" y="-1448260"/>
                <a:ext cx="386054" cy="386055"/>
              </a:xfrm>
              <a:custGeom>
                <a:rect b="b" l="l" r="r" t="t"/>
                <a:pathLst>
                  <a:path extrusionOk="0" h="386055" w="386054">
                    <a:moveTo>
                      <a:pt x="194049" y="0"/>
                    </a:moveTo>
                    <a:cubicBezTo>
                      <a:pt x="300265" y="0"/>
                      <a:pt x="386055" y="85790"/>
                      <a:pt x="386055" y="194049"/>
                    </a:cubicBezTo>
                    <a:cubicBezTo>
                      <a:pt x="386055" y="300265"/>
                      <a:pt x="300265" y="386055"/>
                      <a:pt x="194049" y="386055"/>
                    </a:cubicBezTo>
                    <a:cubicBezTo>
                      <a:pt x="85790" y="386055"/>
                      <a:pt x="0" y="300265"/>
                      <a:pt x="0" y="194049"/>
                    </a:cubicBezTo>
                    <a:cubicBezTo>
                      <a:pt x="0" y="85790"/>
                      <a:pt x="85790" y="0"/>
                      <a:pt x="194049" y="0"/>
                    </a:cubicBezTo>
                    <a:close/>
                    <a:moveTo>
                      <a:pt x="194049" y="40852"/>
                    </a:moveTo>
                    <a:cubicBezTo>
                      <a:pt x="108259" y="40852"/>
                      <a:pt x="40852" y="108259"/>
                      <a:pt x="40852" y="194049"/>
                    </a:cubicBezTo>
                    <a:cubicBezTo>
                      <a:pt x="40852" y="277796"/>
                      <a:pt x="108259" y="345203"/>
                      <a:pt x="194049" y="345203"/>
                    </a:cubicBezTo>
                    <a:cubicBezTo>
                      <a:pt x="277796" y="345203"/>
                      <a:pt x="345203" y="277796"/>
                      <a:pt x="345203" y="194049"/>
                    </a:cubicBezTo>
                    <a:cubicBezTo>
                      <a:pt x="345203" y="108259"/>
                      <a:pt x="277796" y="40852"/>
                      <a:pt x="194049"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05" name="Google Shape;3105;p62"/>
              <p:cNvSpPr/>
              <p:nvPr/>
            </p:nvSpPr>
            <p:spPr>
              <a:xfrm>
                <a:off x="6689645" y="-1029523"/>
                <a:ext cx="576333" cy="280153"/>
              </a:xfrm>
              <a:custGeom>
                <a:rect b="b" l="l" r="r" t="t"/>
                <a:pathLst>
                  <a:path extrusionOk="0" h="280153" w="576333">
                    <a:moveTo>
                      <a:pt x="39125" y="263498"/>
                    </a:moveTo>
                    <a:cubicBezTo>
                      <a:pt x="39125" y="273711"/>
                      <a:pt x="28912" y="281881"/>
                      <a:pt x="16656" y="279839"/>
                    </a:cubicBezTo>
                    <a:cubicBezTo>
                      <a:pt x="6443" y="279839"/>
                      <a:pt x="-1728" y="269626"/>
                      <a:pt x="315" y="257370"/>
                    </a:cubicBezTo>
                    <a:cubicBezTo>
                      <a:pt x="16656" y="112344"/>
                      <a:pt x="139213" y="0"/>
                      <a:pt x="288324" y="0"/>
                    </a:cubicBezTo>
                    <a:cubicBezTo>
                      <a:pt x="435393" y="0"/>
                      <a:pt x="559993" y="112344"/>
                      <a:pt x="576334" y="257370"/>
                    </a:cubicBezTo>
                    <a:cubicBezTo>
                      <a:pt x="576334" y="269626"/>
                      <a:pt x="568163" y="279839"/>
                      <a:pt x="557950" y="279839"/>
                    </a:cubicBezTo>
                    <a:cubicBezTo>
                      <a:pt x="545694" y="281881"/>
                      <a:pt x="535481" y="273711"/>
                      <a:pt x="535481" y="263498"/>
                    </a:cubicBezTo>
                    <a:cubicBezTo>
                      <a:pt x="521183" y="136855"/>
                      <a:pt x="414967" y="40852"/>
                      <a:pt x="288324" y="40852"/>
                    </a:cubicBezTo>
                    <a:cubicBezTo>
                      <a:pt x="161682" y="40852"/>
                      <a:pt x="53423" y="136855"/>
                      <a:pt x="39125" y="263498"/>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06" name="Google Shape;3106;p62"/>
              <p:cNvSpPr/>
              <p:nvPr/>
            </p:nvSpPr>
            <p:spPr>
              <a:xfrm>
                <a:off x="7206743" y="-1282807"/>
                <a:ext cx="300264" cy="300265"/>
              </a:xfrm>
              <a:custGeom>
                <a:rect b="b" l="l" r="r" t="t"/>
                <a:pathLst>
                  <a:path extrusionOk="0" h="300265" w="300264">
                    <a:moveTo>
                      <a:pt x="149111" y="0"/>
                    </a:moveTo>
                    <a:cubicBezTo>
                      <a:pt x="232859" y="0"/>
                      <a:pt x="300265" y="67406"/>
                      <a:pt x="300265" y="149111"/>
                    </a:cubicBezTo>
                    <a:cubicBezTo>
                      <a:pt x="300265" y="232859"/>
                      <a:pt x="232859" y="300265"/>
                      <a:pt x="149111" y="300265"/>
                    </a:cubicBezTo>
                    <a:cubicBezTo>
                      <a:pt x="67406" y="300265"/>
                      <a:pt x="0" y="232859"/>
                      <a:pt x="0" y="149111"/>
                    </a:cubicBezTo>
                    <a:cubicBezTo>
                      <a:pt x="0" y="67406"/>
                      <a:pt x="67406" y="0"/>
                      <a:pt x="149111" y="0"/>
                    </a:cubicBezTo>
                    <a:close/>
                    <a:moveTo>
                      <a:pt x="149111" y="40852"/>
                    </a:moveTo>
                    <a:cubicBezTo>
                      <a:pt x="89875" y="40852"/>
                      <a:pt x="40852" y="89875"/>
                      <a:pt x="40852" y="149111"/>
                    </a:cubicBezTo>
                    <a:cubicBezTo>
                      <a:pt x="40852" y="210390"/>
                      <a:pt x="89875" y="259413"/>
                      <a:pt x="149111" y="259413"/>
                    </a:cubicBezTo>
                    <a:cubicBezTo>
                      <a:pt x="210390" y="259413"/>
                      <a:pt x="259413" y="210390"/>
                      <a:pt x="259413" y="149111"/>
                    </a:cubicBezTo>
                    <a:cubicBezTo>
                      <a:pt x="259413" y="89875"/>
                      <a:pt x="210390" y="40852"/>
                      <a:pt x="149111"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07" name="Google Shape;3107;p62"/>
              <p:cNvSpPr/>
              <p:nvPr/>
            </p:nvSpPr>
            <p:spPr>
              <a:xfrm>
                <a:off x="7243987" y="-962116"/>
                <a:ext cx="332784" cy="212747"/>
              </a:xfrm>
              <a:custGeom>
                <a:rect b="b" l="l" r="r" t="t"/>
                <a:pathLst>
                  <a:path extrusionOk="0" h="212747" w="332784">
                    <a:moveTo>
                      <a:pt x="30162" y="61279"/>
                    </a:moveTo>
                    <a:cubicBezTo>
                      <a:pt x="19949" y="67406"/>
                      <a:pt x="7693" y="63321"/>
                      <a:pt x="1565" y="53108"/>
                    </a:cubicBezTo>
                    <a:cubicBezTo>
                      <a:pt x="-2520" y="42895"/>
                      <a:pt x="1565" y="30639"/>
                      <a:pt x="11779" y="24511"/>
                    </a:cubicBezTo>
                    <a:cubicBezTo>
                      <a:pt x="42418" y="10213"/>
                      <a:pt x="77142" y="0"/>
                      <a:pt x="111867" y="0"/>
                    </a:cubicBezTo>
                    <a:cubicBezTo>
                      <a:pt x="222168" y="0"/>
                      <a:pt x="316129" y="81705"/>
                      <a:pt x="332470" y="189964"/>
                    </a:cubicBezTo>
                    <a:cubicBezTo>
                      <a:pt x="334512" y="200177"/>
                      <a:pt x="326342" y="212432"/>
                      <a:pt x="316129" y="212432"/>
                    </a:cubicBezTo>
                    <a:cubicBezTo>
                      <a:pt x="303873" y="214475"/>
                      <a:pt x="293660" y="206305"/>
                      <a:pt x="291617" y="196091"/>
                    </a:cubicBezTo>
                    <a:cubicBezTo>
                      <a:pt x="279362" y="106216"/>
                      <a:pt x="201742" y="40852"/>
                      <a:pt x="111867" y="40852"/>
                    </a:cubicBezTo>
                    <a:cubicBezTo>
                      <a:pt x="83270" y="40852"/>
                      <a:pt x="54674" y="49023"/>
                      <a:pt x="30162" y="61279"/>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08" name="Google Shape;3108;p62"/>
              <p:cNvSpPr/>
              <p:nvPr/>
            </p:nvSpPr>
            <p:spPr>
              <a:xfrm>
                <a:off x="6446889" y="-1282807"/>
                <a:ext cx="300264" cy="300265"/>
              </a:xfrm>
              <a:custGeom>
                <a:rect b="b" l="l" r="r" t="t"/>
                <a:pathLst>
                  <a:path extrusionOk="0" h="300265" w="300264">
                    <a:moveTo>
                      <a:pt x="151154" y="0"/>
                    </a:moveTo>
                    <a:cubicBezTo>
                      <a:pt x="232859" y="0"/>
                      <a:pt x="300265" y="67406"/>
                      <a:pt x="300265" y="149111"/>
                    </a:cubicBezTo>
                    <a:cubicBezTo>
                      <a:pt x="300265" y="232859"/>
                      <a:pt x="232859" y="300265"/>
                      <a:pt x="151154" y="300265"/>
                    </a:cubicBezTo>
                    <a:cubicBezTo>
                      <a:pt x="67406" y="300265"/>
                      <a:pt x="0" y="232859"/>
                      <a:pt x="0" y="149111"/>
                    </a:cubicBezTo>
                    <a:cubicBezTo>
                      <a:pt x="0" y="67406"/>
                      <a:pt x="67406" y="0"/>
                      <a:pt x="151154" y="0"/>
                    </a:cubicBezTo>
                    <a:close/>
                    <a:moveTo>
                      <a:pt x="151154" y="40852"/>
                    </a:moveTo>
                    <a:cubicBezTo>
                      <a:pt x="89875" y="40852"/>
                      <a:pt x="40852" y="89875"/>
                      <a:pt x="40852" y="149111"/>
                    </a:cubicBezTo>
                    <a:cubicBezTo>
                      <a:pt x="40852" y="210390"/>
                      <a:pt x="89875" y="259413"/>
                      <a:pt x="151154" y="259413"/>
                    </a:cubicBezTo>
                    <a:cubicBezTo>
                      <a:pt x="210390" y="259413"/>
                      <a:pt x="259413" y="210390"/>
                      <a:pt x="259413" y="149111"/>
                    </a:cubicBezTo>
                    <a:cubicBezTo>
                      <a:pt x="259413" y="89875"/>
                      <a:pt x="210390" y="40852"/>
                      <a:pt x="151154" y="40852"/>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09" name="Google Shape;3109;p62"/>
              <p:cNvSpPr/>
              <p:nvPr/>
            </p:nvSpPr>
            <p:spPr>
              <a:xfrm>
                <a:off x="6377127" y="-962116"/>
                <a:ext cx="332819" cy="212747"/>
              </a:xfrm>
              <a:custGeom>
                <a:rect b="b" l="l" r="r" t="t"/>
                <a:pathLst>
                  <a:path extrusionOk="0" h="212747" w="332819">
                    <a:moveTo>
                      <a:pt x="41165" y="196091"/>
                    </a:moveTo>
                    <a:cubicBezTo>
                      <a:pt x="39123" y="206305"/>
                      <a:pt x="28909" y="214475"/>
                      <a:pt x="18696" y="212432"/>
                    </a:cubicBezTo>
                    <a:cubicBezTo>
                      <a:pt x="6441" y="212432"/>
                      <a:pt x="-1730" y="200177"/>
                      <a:pt x="313" y="189964"/>
                    </a:cubicBezTo>
                    <a:cubicBezTo>
                      <a:pt x="16654" y="81705"/>
                      <a:pt x="110614" y="0"/>
                      <a:pt x="220916" y="0"/>
                    </a:cubicBezTo>
                    <a:cubicBezTo>
                      <a:pt x="255640" y="0"/>
                      <a:pt x="290365" y="10213"/>
                      <a:pt x="323047" y="24511"/>
                    </a:cubicBezTo>
                    <a:cubicBezTo>
                      <a:pt x="331217" y="30639"/>
                      <a:pt x="335302" y="42895"/>
                      <a:pt x="331217" y="53108"/>
                    </a:cubicBezTo>
                    <a:cubicBezTo>
                      <a:pt x="325089" y="63321"/>
                      <a:pt x="312833" y="67406"/>
                      <a:pt x="302620" y="61279"/>
                    </a:cubicBezTo>
                    <a:cubicBezTo>
                      <a:pt x="278109" y="49023"/>
                      <a:pt x="249512" y="40852"/>
                      <a:pt x="220916" y="40852"/>
                    </a:cubicBezTo>
                    <a:cubicBezTo>
                      <a:pt x="131040" y="40852"/>
                      <a:pt x="53421" y="106216"/>
                      <a:pt x="41165" y="196091"/>
                    </a:cubicBezTo>
                    <a:close/>
                  </a:path>
                </a:pathLst>
              </a:custGeom>
              <a:solidFill>
                <a:srgbClr val="7F7F7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grpSp>
        <p:nvGrpSpPr>
          <p:cNvPr id="3110" name="Google Shape;3110;p62"/>
          <p:cNvGrpSpPr/>
          <p:nvPr/>
        </p:nvGrpSpPr>
        <p:grpSpPr>
          <a:xfrm>
            <a:off x="7762517" y="2254959"/>
            <a:ext cx="3096387" cy="3859383"/>
            <a:chOff x="7762517" y="2254959"/>
            <a:chExt cx="3096387" cy="3859383"/>
          </a:xfrm>
        </p:grpSpPr>
        <p:sp>
          <p:nvSpPr>
            <p:cNvPr id="3111" name="Google Shape;3111;p62"/>
            <p:cNvSpPr/>
            <p:nvPr/>
          </p:nvSpPr>
          <p:spPr>
            <a:xfrm>
              <a:off x="7830556" y="3705085"/>
              <a:ext cx="2966089" cy="503277"/>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400"/>
                <a:buFont typeface="Calibri"/>
                <a:buNone/>
              </a:pPr>
              <a:r>
                <a:t/>
              </a:r>
              <a:endParaRPr b="0" baseline="30000" i="0" sz="1400" u="none" cap="none" strike="noStrike">
                <a:solidFill>
                  <a:srgbClr val="3F4444"/>
                </a:solidFill>
                <a:latin typeface="Calibri"/>
                <a:ea typeface="Calibri"/>
                <a:cs typeface="Calibri"/>
                <a:sym typeface="Calibri"/>
              </a:endParaRPr>
            </a:p>
          </p:txBody>
        </p:sp>
        <p:sp>
          <p:nvSpPr>
            <p:cNvPr id="3112" name="Google Shape;3112;p62"/>
            <p:cNvSpPr/>
            <p:nvPr/>
          </p:nvSpPr>
          <p:spPr>
            <a:xfrm>
              <a:off x="7830556" y="4573672"/>
              <a:ext cx="2966089" cy="503277"/>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400"/>
                <a:buFont typeface="Calibri"/>
                <a:buNone/>
              </a:pPr>
              <a:r>
                <a:t/>
              </a:r>
              <a:endParaRPr b="0" baseline="30000" i="0" sz="1400" u="none" cap="none" strike="noStrike">
                <a:solidFill>
                  <a:srgbClr val="3F4444"/>
                </a:solidFill>
                <a:latin typeface="Calibri"/>
                <a:ea typeface="Calibri"/>
                <a:cs typeface="Calibri"/>
                <a:sym typeface="Calibri"/>
              </a:endParaRPr>
            </a:p>
          </p:txBody>
        </p:sp>
        <p:sp>
          <p:nvSpPr>
            <p:cNvPr id="3113" name="Google Shape;3113;p62"/>
            <p:cNvSpPr/>
            <p:nvPr/>
          </p:nvSpPr>
          <p:spPr>
            <a:xfrm>
              <a:off x="7830556" y="5581106"/>
              <a:ext cx="2966089" cy="503277"/>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400"/>
                <a:buFont typeface="Calibri"/>
                <a:buNone/>
              </a:pPr>
              <a:r>
                <a:t/>
              </a:r>
              <a:endParaRPr b="0" baseline="30000" i="0" sz="1400" u="none" cap="none" strike="noStrike">
                <a:solidFill>
                  <a:srgbClr val="3F4444"/>
                </a:solidFill>
                <a:latin typeface="Calibri"/>
                <a:ea typeface="Calibri"/>
                <a:cs typeface="Calibri"/>
                <a:sym typeface="Calibri"/>
              </a:endParaRPr>
            </a:p>
          </p:txBody>
        </p:sp>
        <p:sp>
          <p:nvSpPr>
            <p:cNvPr id="3114" name="Google Shape;3114;p62"/>
            <p:cNvSpPr/>
            <p:nvPr/>
          </p:nvSpPr>
          <p:spPr>
            <a:xfrm>
              <a:off x="7822998" y="2676891"/>
              <a:ext cx="2975429" cy="599874"/>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115" name="Google Shape;3115;p62"/>
            <p:cNvSpPr txBox="1"/>
            <p:nvPr/>
          </p:nvSpPr>
          <p:spPr>
            <a:xfrm>
              <a:off x="8886095" y="2831876"/>
              <a:ext cx="1593744" cy="34471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2000"/>
                <a:buFont typeface="Calibri"/>
                <a:buNone/>
              </a:pPr>
              <a:r>
                <a:rPr b="1" i="0" lang="pt-BR" sz="2000" u="none" cap="none" strike="noStrike">
                  <a:solidFill>
                    <a:srgbClr val="FFFFFF"/>
                  </a:solidFill>
                  <a:latin typeface="Calibri"/>
                  <a:ea typeface="Calibri"/>
                  <a:cs typeface="Calibri"/>
                  <a:sym typeface="Calibri"/>
                </a:rPr>
                <a:t>POSITIVO</a:t>
              </a:r>
              <a:endParaRPr/>
            </a:p>
          </p:txBody>
        </p:sp>
        <p:sp>
          <p:nvSpPr>
            <p:cNvPr id="3116" name="Google Shape;3116;p62"/>
            <p:cNvSpPr/>
            <p:nvPr/>
          </p:nvSpPr>
          <p:spPr>
            <a:xfrm>
              <a:off x="8363649" y="2735076"/>
              <a:ext cx="478971" cy="478971"/>
            </a:xfrm>
            <a:prstGeom prst="plus">
              <a:avLst>
                <a:gd fmla="val 40151" name="adj"/>
              </a:avLst>
            </a:prstGeom>
            <a:solidFill>
              <a:schemeClr val="lt1"/>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117" name="Google Shape;3117;p62"/>
            <p:cNvSpPr txBox="1"/>
            <p:nvPr/>
          </p:nvSpPr>
          <p:spPr>
            <a:xfrm>
              <a:off x="8151698" y="4605172"/>
              <a:ext cx="2526157" cy="49116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Monitorar a cada </a:t>
              </a:r>
              <a:br>
                <a:rPr b="0" i="0" lang="pt-BR" sz="1600" u="none" cap="none" strike="noStrike">
                  <a:solidFill>
                    <a:srgbClr val="3F4444"/>
                  </a:solidFill>
                  <a:latin typeface="Calibri"/>
                  <a:ea typeface="Calibri"/>
                  <a:cs typeface="Calibri"/>
                  <a:sym typeface="Calibri"/>
                </a:rPr>
              </a:br>
              <a:r>
                <a:rPr b="1" i="0" lang="pt-BR" sz="1600" u="none" cap="none" strike="noStrike">
                  <a:solidFill>
                    <a:srgbClr val="3F4444"/>
                  </a:solidFill>
                  <a:latin typeface="Calibri"/>
                  <a:ea typeface="Calibri"/>
                  <a:cs typeface="Calibri"/>
                  <a:sym typeface="Calibri"/>
                </a:rPr>
                <a:t>3 meses durante 2 anos</a:t>
              </a:r>
              <a:endParaRPr/>
            </a:p>
          </p:txBody>
        </p:sp>
        <p:sp>
          <p:nvSpPr>
            <p:cNvPr id="3118" name="Google Shape;3118;p62"/>
            <p:cNvSpPr txBox="1"/>
            <p:nvPr/>
          </p:nvSpPr>
          <p:spPr>
            <a:xfrm>
              <a:off x="7873771" y="3820421"/>
              <a:ext cx="2953309" cy="294183"/>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Avaliar </a:t>
              </a:r>
              <a:r>
                <a:rPr b="1" i="0" lang="pt-BR" sz="1600" u="none" cap="none" strike="noStrike">
                  <a:solidFill>
                    <a:srgbClr val="3F4444"/>
                  </a:solidFill>
                  <a:latin typeface="Calibri"/>
                  <a:ea typeface="Calibri"/>
                  <a:cs typeface="Calibri"/>
                  <a:sym typeface="Calibri"/>
                </a:rPr>
                <a:t>tratamento</a:t>
              </a:r>
              <a:endParaRPr/>
            </a:p>
          </p:txBody>
        </p:sp>
        <p:sp>
          <p:nvSpPr>
            <p:cNvPr id="3119" name="Google Shape;3119;p62"/>
            <p:cNvSpPr txBox="1"/>
            <p:nvPr/>
          </p:nvSpPr>
          <p:spPr>
            <a:xfrm>
              <a:off x="7762517" y="5623182"/>
              <a:ext cx="3096387" cy="49116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Reduzir a frequência apenas se tamanho do clone HPN estável</a:t>
              </a:r>
              <a:endParaRPr/>
            </a:p>
          </p:txBody>
        </p:sp>
        <p:sp>
          <p:nvSpPr>
            <p:cNvPr id="3120" name="Google Shape;3120;p62"/>
            <p:cNvSpPr/>
            <p:nvPr/>
          </p:nvSpPr>
          <p:spPr>
            <a:xfrm>
              <a:off x="7822997" y="3692180"/>
              <a:ext cx="2975429" cy="491160"/>
            </a:xfrm>
            <a:prstGeom prst="rect">
              <a:avLst/>
            </a:prstGeom>
            <a:no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121" name="Google Shape;3121;p62"/>
            <p:cNvSpPr/>
            <p:nvPr/>
          </p:nvSpPr>
          <p:spPr>
            <a:xfrm>
              <a:off x="7822997" y="4579832"/>
              <a:ext cx="2975429" cy="491160"/>
            </a:xfrm>
            <a:prstGeom prst="rect">
              <a:avLst/>
            </a:prstGeom>
            <a:no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3122" name="Google Shape;3122;p62"/>
            <p:cNvCxnSpPr/>
            <p:nvPr/>
          </p:nvCxnSpPr>
          <p:spPr>
            <a:xfrm>
              <a:off x="9350425" y="2254959"/>
              <a:ext cx="0" cy="421932"/>
            </a:xfrm>
            <a:prstGeom prst="straightConnector1">
              <a:avLst/>
            </a:prstGeom>
            <a:noFill/>
            <a:ln cap="flat" cmpd="sng" w="12700">
              <a:solidFill>
                <a:schemeClr val="dk2"/>
              </a:solidFill>
              <a:prstDash val="solid"/>
              <a:miter lim="800000"/>
              <a:headEnd len="sm" w="sm" type="none"/>
              <a:tailEnd len="sm" w="sm" type="none"/>
            </a:ln>
          </p:spPr>
        </p:cxnSp>
        <p:cxnSp>
          <p:nvCxnSpPr>
            <p:cNvPr id="3123" name="Google Shape;3123;p62"/>
            <p:cNvCxnSpPr/>
            <p:nvPr/>
          </p:nvCxnSpPr>
          <p:spPr>
            <a:xfrm>
              <a:off x="9350425" y="3260073"/>
              <a:ext cx="0" cy="421932"/>
            </a:xfrm>
            <a:prstGeom prst="straightConnector1">
              <a:avLst/>
            </a:prstGeom>
            <a:noFill/>
            <a:ln cap="flat" cmpd="sng" w="12700">
              <a:solidFill>
                <a:schemeClr val="dk2"/>
              </a:solidFill>
              <a:prstDash val="solid"/>
              <a:miter lim="800000"/>
              <a:headEnd len="sm" w="sm" type="none"/>
              <a:tailEnd len="sm" w="sm" type="none"/>
            </a:ln>
          </p:spPr>
        </p:cxnSp>
        <p:cxnSp>
          <p:nvCxnSpPr>
            <p:cNvPr id="3124" name="Google Shape;3124;p62"/>
            <p:cNvCxnSpPr/>
            <p:nvPr/>
          </p:nvCxnSpPr>
          <p:spPr>
            <a:xfrm>
              <a:off x="9350425" y="4183340"/>
              <a:ext cx="0" cy="396492"/>
            </a:xfrm>
            <a:prstGeom prst="straightConnector1">
              <a:avLst/>
            </a:prstGeom>
            <a:noFill/>
            <a:ln cap="flat" cmpd="sng" w="12700">
              <a:solidFill>
                <a:schemeClr val="dk2"/>
              </a:solidFill>
              <a:prstDash val="solid"/>
              <a:miter lim="800000"/>
              <a:headEnd len="sm" w="sm" type="none"/>
              <a:tailEnd len="sm" w="sm" type="none"/>
            </a:ln>
          </p:spPr>
        </p:cxnSp>
        <p:cxnSp>
          <p:nvCxnSpPr>
            <p:cNvPr id="3125" name="Google Shape;3125;p62"/>
            <p:cNvCxnSpPr/>
            <p:nvPr/>
          </p:nvCxnSpPr>
          <p:spPr>
            <a:xfrm>
              <a:off x="9350425" y="5059179"/>
              <a:ext cx="0" cy="538170"/>
            </a:xfrm>
            <a:prstGeom prst="straightConnector1">
              <a:avLst/>
            </a:prstGeom>
            <a:noFill/>
            <a:ln cap="flat" cmpd="sng" w="12700">
              <a:solidFill>
                <a:schemeClr val="dk2"/>
              </a:solidFill>
              <a:prstDash val="solid"/>
              <a:miter lim="800000"/>
              <a:headEnd len="sm" w="sm" type="none"/>
              <a:tailEnd len="sm" w="sm" type="none"/>
            </a:ln>
          </p:spPr>
        </p:cxnSp>
      </p:grpSp>
      <p:sp>
        <p:nvSpPr>
          <p:cNvPr id="3126" name="Google Shape;3126;p62"/>
          <p:cNvSpPr/>
          <p:nvPr/>
        </p:nvSpPr>
        <p:spPr>
          <a:xfrm>
            <a:off x="6217920" y="4815840"/>
            <a:ext cx="1584960" cy="769620"/>
          </a:xfrm>
          <a:custGeom>
            <a:rect b="b" l="l" r="r" t="t"/>
            <a:pathLst>
              <a:path extrusionOk="0" h="769620" w="1584960">
                <a:moveTo>
                  <a:pt x="0" y="769620"/>
                </a:moveTo>
                <a:lnTo>
                  <a:pt x="0" y="0"/>
                </a:lnTo>
                <a:lnTo>
                  <a:pt x="1584960" y="0"/>
                </a:lnTo>
              </a:path>
            </a:pathLst>
          </a:custGeom>
          <a:noFill/>
          <a:ln cap="flat" cmpd="sng" w="38100">
            <a:solidFill>
              <a:schemeClr val="lt2"/>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3127" name="Google Shape;3127;p62"/>
          <p:cNvGrpSpPr/>
          <p:nvPr/>
        </p:nvGrpSpPr>
        <p:grpSpPr>
          <a:xfrm>
            <a:off x="2856321" y="2254959"/>
            <a:ext cx="4289562" cy="3870863"/>
            <a:chOff x="2856321" y="2254959"/>
            <a:chExt cx="4289562" cy="3870863"/>
          </a:xfrm>
        </p:grpSpPr>
        <p:sp>
          <p:nvSpPr>
            <p:cNvPr id="3128" name="Google Shape;3128;p62"/>
            <p:cNvSpPr txBox="1"/>
            <p:nvPr/>
          </p:nvSpPr>
          <p:spPr>
            <a:xfrm>
              <a:off x="2856321" y="4713986"/>
              <a:ext cx="1400189" cy="391517"/>
            </a:xfrm>
            <a:prstGeom prst="rect">
              <a:avLst/>
            </a:prstGeom>
            <a:noFill/>
            <a:ln>
              <a:noFill/>
            </a:ln>
          </p:spPr>
          <p:txBody>
            <a:bodyPr anchorCtr="0" anchor="t" bIns="45700" lIns="91425" spcFirstLastPara="1" rIns="91425" wrap="square" tIns="45700">
              <a:spAutoFit/>
            </a:bodyPr>
            <a:lstStyle/>
            <a:p>
              <a:pPr indent="0" lvl="0" marL="0" marR="0" rtl="0" algn="r">
                <a:lnSpc>
                  <a:spcPct val="80000"/>
                </a:lnSpc>
                <a:spcBef>
                  <a:spcPts val="0"/>
                </a:spcBef>
                <a:spcAft>
                  <a:spcPts val="0"/>
                </a:spcAft>
                <a:buClr>
                  <a:srgbClr val="C00000"/>
                </a:buClr>
                <a:buSzPts val="1200"/>
                <a:buFont typeface="Calibri"/>
                <a:buNone/>
              </a:pPr>
              <a:r>
                <a:rPr b="0" i="0" lang="pt-BR" sz="1200" u="none" cap="none" strike="noStrike">
                  <a:solidFill>
                    <a:srgbClr val="C00000"/>
                  </a:solidFill>
                  <a:latin typeface="Calibri"/>
                  <a:ea typeface="Calibri"/>
                  <a:cs typeface="Calibri"/>
                  <a:sym typeface="Calibri"/>
                </a:rPr>
                <a:t>Persistentemente negativo</a:t>
              </a:r>
              <a:endParaRPr/>
            </a:p>
          </p:txBody>
        </p:sp>
        <p:grpSp>
          <p:nvGrpSpPr>
            <p:cNvPr id="3129" name="Google Shape;3129;p62"/>
            <p:cNvGrpSpPr/>
            <p:nvPr/>
          </p:nvGrpSpPr>
          <p:grpSpPr>
            <a:xfrm>
              <a:off x="3270282" y="2254959"/>
              <a:ext cx="3875601" cy="3870863"/>
              <a:chOff x="3270282" y="2254959"/>
              <a:chExt cx="3875601" cy="3870863"/>
            </a:xfrm>
          </p:grpSpPr>
          <p:sp>
            <p:nvSpPr>
              <p:cNvPr id="3130" name="Google Shape;3130;p62"/>
              <p:cNvSpPr/>
              <p:nvPr/>
            </p:nvSpPr>
            <p:spPr>
              <a:xfrm>
                <a:off x="4779573" y="5604320"/>
                <a:ext cx="2250213" cy="49808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31" name="Google Shape;3131;p62"/>
              <p:cNvSpPr/>
              <p:nvPr/>
            </p:nvSpPr>
            <p:spPr>
              <a:xfrm>
                <a:off x="3270282" y="5597349"/>
                <a:ext cx="1431821" cy="49808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32" name="Google Shape;3132;p62"/>
              <p:cNvSpPr/>
              <p:nvPr/>
            </p:nvSpPr>
            <p:spPr>
              <a:xfrm>
                <a:off x="3706049" y="2676891"/>
                <a:ext cx="2975429" cy="599874"/>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133" name="Google Shape;3133;p62"/>
              <p:cNvSpPr txBox="1"/>
              <p:nvPr/>
            </p:nvSpPr>
            <p:spPr>
              <a:xfrm>
                <a:off x="4532298" y="2831876"/>
                <a:ext cx="1593744" cy="34471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FFFFFF"/>
                  </a:buClr>
                  <a:buSzPts val="2000"/>
                  <a:buFont typeface="Calibri"/>
                  <a:buNone/>
                </a:pPr>
                <a:r>
                  <a:rPr b="1" i="0" lang="pt-BR" sz="2000" u="none" cap="none" strike="noStrike">
                    <a:solidFill>
                      <a:srgbClr val="FFFFFF"/>
                    </a:solidFill>
                    <a:latin typeface="Calibri"/>
                    <a:ea typeface="Calibri"/>
                    <a:cs typeface="Calibri"/>
                    <a:sym typeface="Calibri"/>
                  </a:rPr>
                  <a:t>NEGATIVO</a:t>
                </a:r>
                <a:endParaRPr/>
              </a:p>
            </p:txBody>
          </p:sp>
          <p:sp>
            <p:nvSpPr>
              <p:cNvPr id="3134" name="Google Shape;3134;p62"/>
              <p:cNvSpPr/>
              <p:nvPr/>
            </p:nvSpPr>
            <p:spPr>
              <a:xfrm>
                <a:off x="4110979" y="2938916"/>
                <a:ext cx="362857" cy="130629"/>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450"/>
                  <a:buFont typeface="Calibri"/>
                  <a:buNone/>
                </a:pPr>
                <a:r>
                  <a:t/>
                </a:r>
                <a:endParaRPr b="0" i="0" sz="450" u="none" cap="none" strike="noStrike">
                  <a:solidFill>
                    <a:srgbClr val="FFFFFF"/>
                  </a:solidFill>
                  <a:latin typeface="Calibri"/>
                  <a:ea typeface="Calibri"/>
                  <a:cs typeface="Calibri"/>
                  <a:sym typeface="Calibri"/>
                </a:endParaRPr>
              </a:p>
            </p:txBody>
          </p:sp>
          <p:sp>
            <p:nvSpPr>
              <p:cNvPr id="3135" name="Google Shape;3135;p62"/>
              <p:cNvSpPr txBox="1"/>
              <p:nvPr/>
            </p:nvSpPr>
            <p:spPr>
              <a:xfrm>
                <a:off x="3315074" y="5634662"/>
                <a:ext cx="1371727" cy="49116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Testar 1 vez ao ano</a:t>
                </a:r>
                <a:endParaRPr/>
              </a:p>
            </p:txBody>
          </p:sp>
          <p:sp>
            <p:nvSpPr>
              <p:cNvPr id="3136" name="Google Shape;3136;p62"/>
              <p:cNvSpPr txBox="1"/>
              <p:nvPr/>
            </p:nvSpPr>
            <p:spPr>
              <a:xfrm>
                <a:off x="4709896" y="5623378"/>
                <a:ext cx="2435987" cy="49116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Desenvolvimento de sinais/ sintomas da HPN</a:t>
                </a:r>
                <a:endParaRPr/>
              </a:p>
            </p:txBody>
          </p:sp>
          <p:cxnSp>
            <p:nvCxnSpPr>
              <p:cNvPr id="3137" name="Google Shape;3137;p62"/>
              <p:cNvCxnSpPr/>
              <p:nvPr/>
            </p:nvCxnSpPr>
            <p:spPr>
              <a:xfrm>
                <a:off x="5199301" y="2254959"/>
                <a:ext cx="0" cy="421932"/>
              </a:xfrm>
              <a:prstGeom prst="straightConnector1">
                <a:avLst/>
              </a:prstGeom>
              <a:noFill/>
              <a:ln cap="flat" cmpd="sng" w="12700">
                <a:solidFill>
                  <a:schemeClr val="lt2"/>
                </a:solidFill>
                <a:prstDash val="solid"/>
                <a:miter lim="800000"/>
                <a:headEnd len="sm" w="sm" type="none"/>
                <a:tailEnd len="sm" w="sm" type="none"/>
              </a:ln>
            </p:spPr>
          </p:cxnSp>
          <p:cxnSp>
            <p:nvCxnSpPr>
              <p:cNvPr id="3138" name="Google Shape;3138;p62"/>
              <p:cNvCxnSpPr/>
              <p:nvPr/>
            </p:nvCxnSpPr>
            <p:spPr>
              <a:xfrm>
                <a:off x="5199301" y="3260073"/>
                <a:ext cx="0" cy="421932"/>
              </a:xfrm>
              <a:prstGeom prst="straightConnector1">
                <a:avLst/>
              </a:prstGeom>
              <a:noFill/>
              <a:ln cap="flat" cmpd="sng" w="12700">
                <a:solidFill>
                  <a:schemeClr val="lt2"/>
                </a:solidFill>
                <a:prstDash val="solid"/>
                <a:miter lim="800000"/>
                <a:headEnd len="sm" w="sm" type="none"/>
                <a:tailEnd len="sm" w="sm" type="none"/>
              </a:ln>
            </p:spPr>
          </p:cxnSp>
          <p:cxnSp>
            <p:nvCxnSpPr>
              <p:cNvPr id="3139" name="Google Shape;3139;p62"/>
              <p:cNvCxnSpPr/>
              <p:nvPr/>
            </p:nvCxnSpPr>
            <p:spPr>
              <a:xfrm>
                <a:off x="4281329" y="4183340"/>
                <a:ext cx="0" cy="1414009"/>
              </a:xfrm>
              <a:prstGeom prst="straightConnector1">
                <a:avLst/>
              </a:prstGeom>
              <a:noFill/>
              <a:ln cap="flat" cmpd="sng" w="12700">
                <a:solidFill>
                  <a:schemeClr val="lt2"/>
                </a:solidFill>
                <a:prstDash val="solid"/>
                <a:miter lim="800000"/>
                <a:headEnd len="sm" w="sm" type="none"/>
                <a:tailEnd len="sm" w="sm" type="none"/>
              </a:ln>
            </p:spPr>
          </p:cxnSp>
          <p:cxnSp>
            <p:nvCxnSpPr>
              <p:cNvPr id="3140" name="Google Shape;3140;p62"/>
              <p:cNvCxnSpPr/>
              <p:nvPr/>
            </p:nvCxnSpPr>
            <p:spPr>
              <a:xfrm>
                <a:off x="5913503" y="4183340"/>
                <a:ext cx="0" cy="1414009"/>
              </a:xfrm>
              <a:prstGeom prst="straightConnector1">
                <a:avLst/>
              </a:prstGeom>
              <a:noFill/>
              <a:ln cap="flat" cmpd="sng" w="12700">
                <a:solidFill>
                  <a:schemeClr val="lt2"/>
                </a:solidFill>
                <a:prstDash val="solid"/>
                <a:miter lim="800000"/>
                <a:headEnd len="sm" w="sm" type="none"/>
                <a:tailEnd len="sm" w="sm" type="none"/>
              </a:ln>
            </p:spPr>
          </p:cxnSp>
          <p:sp>
            <p:nvSpPr>
              <p:cNvPr id="3141" name="Google Shape;3141;p62"/>
              <p:cNvSpPr/>
              <p:nvPr/>
            </p:nvSpPr>
            <p:spPr>
              <a:xfrm>
                <a:off x="3715054" y="3692624"/>
                <a:ext cx="2966091" cy="49808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42" name="Google Shape;3142;p62"/>
              <p:cNvSpPr txBox="1"/>
              <p:nvPr/>
            </p:nvSpPr>
            <p:spPr>
              <a:xfrm>
                <a:off x="3888341" y="3692180"/>
                <a:ext cx="2655901" cy="49116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Monitorar a cada </a:t>
                </a:r>
                <a:br>
                  <a:rPr b="0" i="0" lang="pt-BR" sz="1600" u="none" cap="none" strike="noStrike">
                    <a:solidFill>
                      <a:srgbClr val="3F4444"/>
                    </a:solidFill>
                    <a:latin typeface="Calibri"/>
                    <a:ea typeface="Calibri"/>
                    <a:cs typeface="Calibri"/>
                    <a:sym typeface="Calibri"/>
                  </a:rPr>
                </a:br>
                <a:r>
                  <a:rPr b="1" i="0" lang="pt-BR" sz="1600" u="none" cap="none" strike="noStrike">
                    <a:solidFill>
                      <a:srgbClr val="3F4444"/>
                    </a:solidFill>
                    <a:latin typeface="Calibri"/>
                    <a:ea typeface="Calibri"/>
                    <a:cs typeface="Calibri"/>
                    <a:sym typeface="Calibri"/>
                  </a:rPr>
                  <a:t>6 meses durante 2 anos</a:t>
                </a:r>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072"/>
                                        </p:tgtEl>
                                        <p:attrNameLst>
                                          <p:attrName>style.visibility</p:attrName>
                                        </p:attrNameLst>
                                      </p:cBhvr>
                                      <p:to>
                                        <p:strVal val="visible"/>
                                      </p:to>
                                    </p:set>
                                    <p:animEffect filter="fade" transition="in">
                                      <p:cBhvr>
                                        <p:cTn dur="500"/>
                                        <p:tgtEl>
                                          <p:spTgt spid="3072"/>
                                        </p:tgtEl>
                                      </p:cBhvr>
                                    </p:animEffect>
                                  </p:childTnLst>
                                </p:cTn>
                              </p:par>
                              <p:par>
                                <p:cTn fill="hold" nodeType="withEffect" presetClass="entr" presetID="10" presetSubtype="0">
                                  <p:stCondLst>
                                    <p:cond delay="0"/>
                                  </p:stCondLst>
                                  <p:childTnLst>
                                    <p:set>
                                      <p:cBhvr>
                                        <p:cTn dur="1" fill="hold">
                                          <p:stCondLst>
                                            <p:cond delay="0"/>
                                          </p:stCondLst>
                                        </p:cTn>
                                        <p:tgtEl>
                                          <p:spTgt spid="3076"/>
                                        </p:tgtEl>
                                        <p:attrNameLst>
                                          <p:attrName>style.visibility</p:attrName>
                                        </p:attrNameLst>
                                      </p:cBhvr>
                                      <p:to>
                                        <p:strVal val="visible"/>
                                      </p:to>
                                    </p:set>
                                    <p:animEffect filter="fade" transition="in">
                                      <p:cBhvr>
                                        <p:cTn dur="500"/>
                                        <p:tgtEl>
                                          <p:spTgt spid="3076"/>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3080"/>
                                        </p:tgtEl>
                                        <p:attrNameLst>
                                          <p:attrName>style.visibility</p:attrName>
                                        </p:attrNameLst>
                                      </p:cBhvr>
                                      <p:to>
                                        <p:strVal val="visible"/>
                                      </p:to>
                                    </p:set>
                                    <p:animEffect filter="fade" transition="in">
                                      <p:cBhvr>
                                        <p:cTn dur="500"/>
                                        <p:tgtEl>
                                          <p:spTgt spid="308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127"/>
                                        </p:tgtEl>
                                        <p:attrNameLst>
                                          <p:attrName>style.visibility</p:attrName>
                                        </p:attrNameLst>
                                      </p:cBhvr>
                                      <p:to>
                                        <p:strVal val="visible"/>
                                      </p:to>
                                    </p:set>
                                    <p:animEffect filter="fade" transition="in">
                                      <p:cBhvr>
                                        <p:cTn dur="500"/>
                                        <p:tgtEl>
                                          <p:spTgt spid="3127"/>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3110"/>
                                        </p:tgtEl>
                                        <p:attrNameLst>
                                          <p:attrName>style.visibility</p:attrName>
                                        </p:attrNameLst>
                                      </p:cBhvr>
                                      <p:to>
                                        <p:strVal val="visible"/>
                                      </p:to>
                                    </p:set>
                                    <p:animEffect filter="fade" transition="in">
                                      <p:cBhvr>
                                        <p:cTn dur="500"/>
                                        <p:tgtEl>
                                          <p:spTgt spid="3110"/>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3126"/>
                                        </p:tgtEl>
                                        <p:attrNameLst>
                                          <p:attrName>style.visibility</p:attrName>
                                        </p:attrNameLst>
                                      </p:cBhvr>
                                      <p:to>
                                        <p:strVal val="visible"/>
                                      </p:to>
                                    </p:set>
                                    <p:animEffect filter="fade" transition="in">
                                      <p:cBhvr>
                                        <p:cTn dur="500"/>
                                        <p:tgtEl>
                                          <p:spTgt spid="312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7" name="Shape 3147"/>
        <p:cNvGrpSpPr/>
        <p:nvPr/>
      </p:nvGrpSpPr>
      <p:grpSpPr>
        <a:xfrm>
          <a:off x="0" y="0"/>
          <a:ext cx="0" cy="0"/>
          <a:chOff x="0" y="0"/>
          <a:chExt cx="0" cy="0"/>
        </a:xfrm>
      </p:grpSpPr>
      <p:sp>
        <p:nvSpPr>
          <p:cNvPr id="3148" name="Google Shape;3148;p63"/>
          <p:cNvSpPr/>
          <p:nvPr/>
        </p:nvSpPr>
        <p:spPr>
          <a:xfrm flipH="1">
            <a:off x="407988" y="1004492"/>
            <a:ext cx="11120990" cy="521854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149" name="Google Shape;3149;p63"/>
          <p:cNvSpPr txBox="1"/>
          <p:nvPr/>
        </p:nvSpPr>
        <p:spPr>
          <a:xfrm>
            <a:off x="296269" y="385036"/>
            <a:ext cx="6631303"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Tratamento da anemia aplástica</a:t>
            </a:r>
            <a:endParaRPr/>
          </a:p>
        </p:txBody>
      </p:sp>
      <p:sp>
        <p:nvSpPr>
          <p:cNvPr id="3150" name="Google Shape;3150;p6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HLA – antígeno de histocompatibilidade; ATG - anti timoglobulina; CSA – ciclosporina;TMO – transplante de medula óssea; TCTH – transplante de células tronco hematopoiéticas; EBMT – European Bone Marrow Transplant</a:t>
            </a:r>
            <a:endParaRPr/>
          </a:p>
        </p:txBody>
      </p:sp>
      <p:sp>
        <p:nvSpPr>
          <p:cNvPr id="3151" name="Google Shape;3151;p63"/>
          <p:cNvSpPr txBox="1"/>
          <p:nvPr/>
        </p:nvSpPr>
        <p:spPr>
          <a:xfrm>
            <a:off x="493550" y="5966424"/>
            <a:ext cx="3380245" cy="183896"/>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rgbClr val="3F4444"/>
              </a:buClr>
              <a:buSzPts val="700"/>
              <a:buFont typeface="Calibri"/>
              <a:buNone/>
            </a:pPr>
            <a:r>
              <a:rPr b="1" i="0" lang="pt-BR" sz="700" u="none" cap="none" strike="noStrike">
                <a:solidFill>
                  <a:srgbClr val="3F4444"/>
                </a:solidFill>
                <a:latin typeface="Calibri"/>
                <a:ea typeface="Calibri"/>
                <a:cs typeface="Calibri"/>
                <a:sym typeface="Calibri"/>
              </a:rPr>
              <a:t>Figura adaptada de: </a:t>
            </a:r>
            <a:r>
              <a:rPr b="0" i="0" lang="pt-BR" sz="700" u="none" cap="none" strike="noStrike">
                <a:solidFill>
                  <a:srgbClr val="3F4444"/>
                </a:solidFill>
                <a:latin typeface="Calibri"/>
                <a:ea typeface="Calibri"/>
                <a:cs typeface="Calibri"/>
                <a:sym typeface="Calibri"/>
              </a:rPr>
              <a:t>Killick SB, et al. Br J Haematol. 2016 Jan;172(2):187-207.</a:t>
            </a:r>
            <a:endParaRPr/>
          </a:p>
        </p:txBody>
      </p:sp>
      <p:grpSp>
        <p:nvGrpSpPr>
          <p:cNvPr id="3152" name="Google Shape;3152;p63"/>
          <p:cNvGrpSpPr/>
          <p:nvPr/>
        </p:nvGrpSpPr>
        <p:grpSpPr>
          <a:xfrm>
            <a:off x="6016828" y="1293621"/>
            <a:ext cx="5889921" cy="4839192"/>
            <a:chOff x="6016828" y="1204721"/>
            <a:chExt cx="5889921" cy="4839192"/>
          </a:xfrm>
        </p:grpSpPr>
        <p:sp>
          <p:nvSpPr>
            <p:cNvPr id="3153" name="Google Shape;3153;p63"/>
            <p:cNvSpPr/>
            <p:nvPr/>
          </p:nvSpPr>
          <p:spPr>
            <a:xfrm>
              <a:off x="6070769" y="1204721"/>
              <a:ext cx="5835980" cy="4648784"/>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154" name="Google Shape;3154;p63"/>
            <p:cNvSpPr/>
            <p:nvPr/>
          </p:nvSpPr>
          <p:spPr>
            <a:xfrm>
              <a:off x="6231330" y="1295547"/>
              <a:ext cx="5552682" cy="540147"/>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155" name="Google Shape;3155;p63"/>
            <p:cNvSpPr/>
            <p:nvPr/>
          </p:nvSpPr>
          <p:spPr>
            <a:xfrm>
              <a:off x="6848247" y="1305800"/>
              <a:ext cx="4427354"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TMO de primeira linha de irmão HLA idêntico para AAG </a:t>
              </a:r>
              <a:r>
                <a:rPr b="0" i="0" lang="pt-BR" sz="1400" u="none" cap="none" strike="noStrike">
                  <a:solidFill>
                    <a:srgbClr val="FFFFFF"/>
                  </a:solidFill>
                  <a:latin typeface="Calibri"/>
                  <a:ea typeface="Calibri"/>
                  <a:cs typeface="Calibri"/>
                  <a:sym typeface="Calibri"/>
                </a:rPr>
                <a:t>(EBMT 2001 – 2010)</a:t>
              </a:r>
              <a:endParaRPr/>
            </a:p>
          </p:txBody>
        </p:sp>
        <p:pic>
          <p:nvPicPr>
            <p:cNvPr id="3156" name="Google Shape;3156;p63"/>
            <p:cNvPicPr preferRelativeResize="0"/>
            <p:nvPr/>
          </p:nvPicPr>
          <p:blipFill rotWithShape="1">
            <a:blip r:embed="rId3">
              <a:alphaModFix/>
            </a:blip>
            <a:srcRect b="0" l="0" r="0" t="0"/>
            <a:stretch/>
          </p:blipFill>
          <p:spPr>
            <a:xfrm>
              <a:off x="6170379" y="2213103"/>
              <a:ext cx="5500284" cy="3269362"/>
            </a:xfrm>
            <a:prstGeom prst="rect">
              <a:avLst/>
            </a:prstGeom>
            <a:noFill/>
            <a:ln>
              <a:noFill/>
            </a:ln>
          </p:spPr>
        </p:pic>
        <p:sp>
          <p:nvSpPr>
            <p:cNvPr id="3157" name="Google Shape;3157;p63"/>
            <p:cNvSpPr txBox="1"/>
            <p:nvPr/>
          </p:nvSpPr>
          <p:spPr>
            <a:xfrm rot="-5400000">
              <a:off x="5892492" y="3726313"/>
              <a:ext cx="744114" cy="261610"/>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1100"/>
                <a:buFont typeface="Calibri"/>
                <a:buNone/>
              </a:pPr>
              <a:r>
                <a:rPr b="0" i="0" lang="pt-BR" sz="1100" u="none" cap="none" strike="noStrike">
                  <a:solidFill>
                    <a:srgbClr val="3F4444"/>
                  </a:solidFill>
                  <a:latin typeface="Calibri"/>
                  <a:ea typeface="Calibri"/>
                  <a:cs typeface="Calibri"/>
                  <a:sym typeface="Calibri"/>
                </a:rPr>
                <a:t>sobrevida</a:t>
              </a:r>
              <a:endParaRPr b="0" i="0" sz="1100" u="none" cap="none" strike="noStrike">
                <a:solidFill>
                  <a:srgbClr val="3F4444"/>
                </a:solidFill>
                <a:latin typeface="Calibri"/>
                <a:ea typeface="Calibri"/>
                <a:cs typeface="Calibri"/>
                <a:sym typeface="Calibri"/>
              </a:endParaRPr>
            </a:p>
          </p:txBody>
        </p:sp>
        <p:sp>
          <p:nvSpPr>
            <p:cNvPr id="3158" name="Google Shape;3158;p63"/>
            <p:cNvSpPr txBox="1"/>
            <p:nvPr/>
          </p:nvSpPr>
          <p:spPr>
            <a:xfrm>
              <a:off x="8305335" y="5454882"/>
              <a:ext cx="1346844" cy="261610"/>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1100"/>
                <a:buFont typeface="Calibri"/>
                <a:buNone/>
              </a:pPr>
              <a:r>
                <a:rPr b="0" i="0" lang="pt-BR" sz="1100" u="none" cap="none" strike="noStrike">
                  <a:solidFill>
                    <a:srgbClr val="3F4444"/>
                  </a:solidFill>
                  <a:latin typeface="Calibri"/>
                  <a:ea typeface="Calibri"/>
                  <a:cs typeface="Calibri"/>
                  <a:sym typeface="Calibri"/>
                </a:rPr>
                <a:t>Dias pós transplante</a:t>
              </a:r>
              <a:endParaRPr b="0" i="0" sz="1100" u="none" cap="none" strike="noStrike">
                <a:solidFill>
                  <a:srgbClr val="3F4444"/>
                </a:solidFill>
                <a:latin typeface="Calibri"/>
                <a:ea typeface="Calibri"/>
                <a:cs typeface="Calibri"/>
                <a:sym typeface="Calibri"/>
              </a:endParaRPr>
            </a:p>
          </p:txBody>
        </p:sp>
        <p:sp>
          <p:nvSpPr>
            <p:cNvPr id="3159" name="Google Shape;3159;p63"/>
            <p:cNvSpPr txBox="1"/>
            <p:nvPr/>
          </p:nvSpPr>
          <p:spPr>
            <a:xfrm>
              <a:off x="8043176" y="3057722"/>
              <a:ext cx="505267" cy="261610"/>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1100"/>
                <a:buFont typeface="Calibri"/>
                <a:buNone/>
              </a:pPr>
              <a:r>
                <a:rPr b="0" i="0" lang="pt-BR" sz="1100" u="none" cap="none" strike="noStrike">
                  <a:solidFill>
                    <a:srgbClr val="3F4444"/>
                  </a:solidFill>
                  <a:latin typeface="Calibri"/>
                  <a:ea typeface="Calibri"/>
                  <a:cs typeface="Calibri"/>
                  <a:sym typeface="Calibri"/>
                </a:rPr>
                <a:t>Idade</a:t>
              </a:r>
              <a:endParaRPr b="0" i="0" sz="1100" u="none" cap="none" strike="noStrike">
                <a:solidFill>
                  <a:srgbClr val="3F4444"/>
                </a:solidFill>
                <a:latin typeface="Calibri"/>
                <a:ea typeface="Calibri"/>
                <a:cs typeface="Calibri"/>
                <a:sym typeface="Calibri"/>
              </a:endParaRPr>
            </a:p>
          </p:txBody>
        </p:sp>
        <p:sp>
          <p:nvSpPr>
            <p:cNvPr id="3160" name="Google Shape;3160;p63"/>
            <p:cNvSpPr txBox="1"/>
            <p:nvPr/>
          </p:nvSpPr>
          <p:spPr>
            <a:xfrm>
              <a:off x="8400042" y="3683319"/>
              <a:ext cx="505267" cy="261610"/>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1100"/>
                <a:buFont typeface="Calibri"/>
                <a:buNone/>
              </a:pPr>
              <a:r>
                <a:rPr b="0" i="0" lang="pt-BR" sz="1100" u="none" cap="none" strike="noStrike">
                  <a:solidFill>
                    <a:srgbClr val="3F4444"/>
                  </a:solidFill>
                  <a:latin typeface="Calibri"/>
                  <a:ea typeface="Calibri"/>
                  <a:cs typeface="Calibri"/>
                  <a:sym typeface="Calibri"/>
                </a:rPr>
                <a:t>Idade</a:t>
              </a:r>
              <a:endParaRPr b="0" i="0" sz="1100" u="none" cap="none" strike="noStrike">
                <a:solidFill>
                  <a:srgbClr val="3F4444"/>
                </a:solidFill>
                <a:latin typeface="Calibri"/>
                <a:ea typeface="Calibri"/>
                <a:cs typeface="Calibri"/>
                <a:sym typeface="Calibri"/>
              </a:endParaRPr>
            </a:p>
          </p:txBody>
        </p:sp>
        <p:sp>
          <p:nvSpPr>
            <p:cNvPr id="3161" name="Google Shape;3161;p63"/>
            <p:cNvSpPr txBox="1"/>
            <p:nvPr/>
          </p:nvSpPr>
          <p:spPr>
            <a:xfrm>
              <a:off x="6016828" y="5860017"/>
              <a:ext cx="3284741" cy="183896"/>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rgbClr val="3F4444"/>
                </a:buClr>
                <a:buSzPts val="700"/>
                <a:buFont typeface="Calibri"/>
                <a:buNone/>
              </a:pPr>
              <a:r>
                <a:rPr b="1" i="0" lang="pt-BR" sz="700" u="none" cap="none" strike="noStrike">
                  <a:solidFill>
                    <a:srgbClr val="3F4444"/>
                  </a:solidFill>
                  <a:latin typeface="Calibri"/>
                  <a:ea typeface="Calibri"/>
                  <a:cs typeface="Calibri"/>
                  <a:sym typeface="Calibri"/>
                </a:rPr>
                <a:t>Figura adaptada de: </a:t>
              </a:r>
              <a:r>
                <a:rPr b="0" i="0" lang="pt-BR" sz="700" u="none" cap="none" strike="noStrike">
                  <a:solidFill>
                    <a:srgbClr val="3F4444"/>
                  </a:solidFill>
                  <a:latin typeface="Calibri"/>
                  <a:ea typeface="Calibri"/>
                  <a:cs typeface="Calibri"/>
                  <a:sym typeface="Calibri"/>
                </a:rPr>
                <a:t>Bacigalupo A. Blood. 2017 Mar 16;129(11):1428-1436.</a:t>
              </a:r>
              <a:endParaRPr/>
            </a:p>
          </p:txBody>
        </p:sp>
        <p:sp>
          <p:nvSpPr>
            <p:cNvPr id="3162" name="Google Shape;3162;p63"/>
            <p:cNvSpPr/>
            <p:nvPr/>
          </p:nvSpPr>
          <p:spPr>
            <a:xfrm>
              <a:off x="7757120" y="2385121"/>
              <a:ext cx="1250551" cy="246637"/>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125"/>
                <a:buFont typeface="Calibri"/>
                <a:buNone/>
              </a:pPr>
              <a:r>
                <a:t/>
              </a:r>
              <a:endParaRPr b="0" i="0" sz="1125" u="none" cap="none" strike="noStrike">
                <a:solidFill>
                  <a:srgbClr val="FFFFFF"/>
                </a:solidFill>
                <a:latin typeface="Calibri"/>
                <a:ea typeface="Calibri"/>
                <a:cs typeface="Calibri"/>
                <a:sym typeface="Calibri"/>
              </a:endParaRPr>
            </a:p>
          </p:txBody>
        </p:sp>
        <p:sp>
          <p:nvSpPr>
            <p:cNvPr id="3163" name="Google Shape;3163;p63"/>
            <p:cNvSpPr txBox="1"/>
            <p:nvPr/>
          </p:nvSpPr>
          <p:spPr>
            <a:xfrm>
              <a:off x="7816085" y="2401137"/>
              <a:ext cx="1228221"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100"/>
                <a:buFont typeface="Calibri"/>
                <a:buNone/>
              </a:pPr>
              <a:r>
                <a:rPr b="1" i="0" lang="pt-BR" sz="1100" u="none" cap="none" strike="noStrike">
                  <a:solidFill>
                    <a:srgbClr val="003865"/>
                  </a:solidFill>
                  <a:latin typeface="Calibri"/>
                  <a:ea typeface="Calibri"/>
                  <a:cs typeface="Calibri"/>
                  <a:sym typeface="Calibri"/>
                </a:rPr>
                <a:t>Idade 1-20; n=870</a:t>
              </a:r>
              <a:endParaRPr b="1" i="0" sz="1100" u="none" cap="none" strike="noStrike">
                <a:solidFill>
                  <a:srgbClr val="003865"/>
                </a:solidFill>
                <a:latin typeface="Calibri"/>
                <a:ea typeface="Calibri"/>
                <a:cs typeface="Calibri"/>
                <a:sym typeface="Calibri"/>
              </a:endParaRPr>
            </a:p>
          </p:txBody>
        </p:sp>
        <p:sp>
          <p:nvSpPr>
            <p:cNvPr id="3164" name="Google Shape;3164;p63"/>
            <p:cNvSpPr/>
            <p:nvPr/>
          </p:nvSpPr>
          <p:spPr>
            <a:xfrm>
              <a:off x="8106619" y="3063376"/>
              <a:ext cx="1338587" cy="246637"/>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125"/>
                <a:buFont typeface="Calibri"/>
                <a:buNone/>
              </a:pPr>
              <a:r>
                <a:t/>
              </a:r>
              <a:endParaRPr b="0" i="0" sz="1125" u="none" cap="none" strike="noStrike">
                <a:solidFill>
                  <a:srgbClr val="FFFFFF"/>
                </a:solidFill>
                <a:latin typeface="Calibri"/>
                <a:ea typeface="Calibri"/>
                <a:cs typeface="Calibri"/>
                <a:sym typeface="Calibri"/>
              </a:endParaRPr>
            </a:p>
          </p:txBody>
        </p:sp>
        <p:sp>
          <p:nvSpPr>
            <p:cNvPr id="3165" name="Google Shape;3165;p63"/>
            <p:cNvSpPr txBox="1"/>
            <p:nvPr/>
          </p:nvSpPr>
          <p:spPr>
            <a:xfrm>
              <a:off x="8121726" y="3041138"/>
              <a:ext cx="1308371"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C00000"/>
                </a:buClr>
                <a:buSzPts val="1100"/>
                <a:buFont typeface="Calibri"/>
                <a:buNone/>
              </a:pPr>
              <a:r>
                <a:rPr b="1" i="0" lang="pt-BR" sz="1100" u="none" cap="none" strike="noStrike">
                  <a:solidFill>
                    <a:srgbClr val="C00000"/>
                  </a:solidFill>
                  <a:latin typeface="Calibri"/>
                  <a:ea typeface="Calibri"/>
                  <a:cs typeface="Calibri"/>
                  <a:sym typeface="Calibri"/>
                </a:rPr>
                <a:t>Idade 21-40; n=636</a:t>
              </a:r>
              <a:endParaRPr b="1" i="0" sz="1100" u="none" cap="none" strike="noStrike">
                <a:solidFill>
                  <a:srgbClr val="C00000"/>
                </a:solidFill>
                <a:latin typeface="Calibri"/>
                <a:ea typeface="Calibri"/>
                <a:cs typeface="Calibri"/>
                <a:sym typeface="Calibri"/>
              </a:endParaRPr>
            </a:p>
          </p:txBody>
        </p:sp>
        <p:sp>
          <p:nvSpPr>
            <p:cNvPr id="3166" name="Google Shape;3166;p63"/>
            <p:cNvSpPr/>
            <p:nvPr/>
          </p:nvSpPr>
          <p:spPr>
            <a:xfrm>
              <a:off x="8447297" y="3721133"/>
              <a:ext cx="1250551" cy="246637"/>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1125"/>
                <a:buFont typeface="Calibri"/>
                <a:buNone/>
              </a:pPr>
              <a:r>
                <a:t/>
              </a:r>
              <a:endParaRPr b="0" i="0" sz="1125" u="none" cap="none" strike="noStrike">
                <a:solidFill>
                  <a:srgbClr val="FFFFFF"/>
                </a:solidFill>
                <a:latin typeface="Calibri"/>
                <a:ea typeface="Calibri"/>
                <a:cs typeface="Calibri"/>
                <a:sym typeface="Calibri"/>
              </a:endParaRPr>
            </a:p>
          </p:txBody>
        </p:sp>
        <p:sp>
          <p:nvSpPr>
            <p:cNvPr id="3167" name="Google Shape;3167;p63"/>
            <p:cNvSpPr txBox="1"/>
            <p:nvPr/>
          </p:nvSpPr>
          <p:spPr>
            <a:xfrm>
              <a:off x="8515330" y="3680191"/>
              <a:ext cx="1191352" cy="2616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830051"/>
                </a:buClr>
                <a:buSzPts val="1100"/>
                <a:buFont typeface="Calibri"/>
                <a:buNone/>
              </a:pPr>
              <a:r>
                <a:rPr b="1" i="0" lang="pt-BR" sz="1100" u="none" cap="none" strike="noStrike">
                  <a:solidFill>
                    <a:srgbClr val="830051"/>
                  </a:solidFill>
                  <a:latin typeface="Calibri"/>
                  <a:ea typeface="Calibri"/>
                  <a:cs typeface="Calibri"/>
                  <a:sym typeface="Calibri"/>
                </a:rPr>
                <a:t>Idade &gt;40; n=226</a:t>
              </a:r>
              <a:endParaRPr b="1" i="0" sz="1100" u="none" cap="none" strike="noStrike">
                <a:solidFill>
                  <a:srgbClr val="830051"/>
                </a:solidFill>
                <a:latin typeface="Calibri"/>
                <a:ea typeface="Calibri"/>
                <a:cs typeface="Calibri"/>
                <a:sym typeface="Calibri"/>
              </a:endParaRPr>
            </a:p>
          </p:txBody>
        </p:sp>
        <p:sp>
          <p:nvSpPr>
            <p:cNvPr id="3168" name="Google Shape;3168;p63"/>
            <p:cNvSpPr/>
            <p:nvPr/>
          </p:nvSpPr>
          <p:spPr>
            <a:xfrm>
              <a:off x="11209021" y="2472496"/>
              <a:ext cx="412031" cy="194977"/>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169" name="Google Shape;3169;p63"/>
            <p:cNvSpPr txBox="1"/>
            <p:nvPr/>
          </p:nvSpPr>
          <p:spPr>
            <a:xfrm>
              <a:off x="11193400" y="2422116"/>
              <a:ext cx="45397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86%</a:t>
              </a:r>
              <a:endParaRPr b="1" i="0" sz="1200" u="none" cap="none" strike="noStrike">
                <a:solidFill>
                  <a:srgbClr val="FFFFFF"/>
                </a:solidFill>
                <a:latin typeface="Calibri"/>
                <a:ea typeface="Calibri"/>
                <a:cs typeface="Calibri"/>
                <a:sym typeface="Calibri"/>
              </a:endParaRPr>
            </a:p>
          </p:txBody>
        </p:sp>
        <p:sp>
          <p:nvSpPr>
            <p:cNvPr id="3170" name="Google Shape;3170;p63"/>
            <p:cNvSpPr/>
            <p:nvPr/>
          </p:nvSpPr>
          <p:spPr>
            <a:xfrm>
              <a:off x="11209021" y="2981845"/>
              <a:ext cx="412031" cy="194977"/>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Clr>
                  <a:schemeClr val="lt1"/>
                </a:buClr>
                <a:buSzPts val="720"/>
                <a:buFont typeface="Calibri"/>
                <a:buNone/>
              </a:pPr>
              <a:r>
                <a:t/>
              </a:r>
              <a:endParaRPr b="0" i="0" sz="720" u="none" cap="none" strike="noStrike">
                <a:solidFill>
                  <a:srgbClr val="FFFFFF"/>
                </a:solidFill>
                <a:latin typeface="Calibri"/>
                <a:ea typeface="Calibri"/>
                <a:cs typeface="Calibri"/>
                <a:sym typeface="Calibri"/>
              </a:endParaRPr>
            </a:p>
          </p:txBody>
        </p:sp>
        <p:sp>
          <p:nvSpPr>
            <p:cNvPr id="3171" name="Google Shape;3171;p63"/>
            <p:cNvSpPr txBox="1"/>
            <p:nvPr/>
          </p:nvSpPr>
          <p:spPr>
            <a:xfrm>
              <a:off x="11209021" y="2938024"/>
              <a:ext cx="45397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76%</a:t>
              </a:r>
              <a:endParaRPr b="1" i="0" sz="1200" u="none" cap="none" strike="noStrike">
                <a:solidFill>
                  <a:srgbClr val="FFFFFF"/>
                </a:solidFill>
                <a:latin typeface="Calibri"/>
                <a:ea typeface="Calibri"/>
                <a:cs typeface="Calibri"/>
                <a:sym typeface="Calibri"/>
              </a:endParaRPr>
            </a:p>
          </p:txBody>
        </p:sp>
        <p:sp>
          <p:nvSpPr>
            <p:cNvPr id="3172" name="Google Shape;3172;p63"/>
            <p:cNvSpPr/>
            <p:nvPr/>
          </p:nvSpPr>
          <p:spPr>
            <a:xfrm>
              <a:off x="10858107" y="3526156"/>
              <a:ext cx="412031" cy="194977"/>
            </a:xfrm>
            <a:prstGeom prst="roundRect">
              <a:avLst>
                <a:gd fmla="val 0" name="adj"/>
              </a:avLst>
            </a:prstGeom>
            <a:gradFill>
              <a:gsLst>
                <a:gs pos="0">
                  <a:srgbClr val="62003C"/>
                </a:gs>
                <a:gs pos="100000">
                  <a:schemeClr val="accent1"/>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173" name="Google Shape;3173;p63"/>
            <p:cNvSpPr txBox="1"/>
            <p:nvPr/>
          </p:nvSpPr>
          <p:spPr>
            <a:xfrm>
              <a:off x="10851526" y="3475265"/>
              <a:ext cx="45397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200"/>
                <a:buFont typeface="Calibri"/>
                <a:buNone/>
              </a:pPr>
              <a:r>
                <a:rPr b="1" i="0" lang="pt-BR" sz="1200" u="none" cap="none" strike="noStrike">
                  <a:solidFill>
                    <a:srgbClr val="FFFFFF"/>
                  </a:solidFill>
                  <a:latin typeface="Calibri"/>
                  <a:ea typeface="Calibri"/>
                  <a:cs typeface="Calibri"/>
                  <a:sym typeface="Calibri"/>
                </a:rPr>
                <a:t>55%</a:t>
              </a:r>
              <a:endParaRPr b="1" i="0" sz="1200" u="none" cap="none" strike="noStrike">
                <a:solidFill>
                  <a:srgbClr val="FFFFFF"/>
                </a:solidFill>
                <a:latin typeface="Calibri"/>
                <a:ea typeface="Calibri"/>
                <a:cs typeface="Calibri"/>
                <a:sym typeface="Calibri"/>
              </a:endParaRPr>
            </a:p>
          </p:txBody>
        </p:sp>
      </p:grpSp>
      <p:grpSp>
        <p:nvGrpSpPr>
          <p:cNvPr id="3174" name="Google Shape;3174;p63"/>
          <p:cNvGrpSpPr/>
          <p:nvPr/>
        </p:nvGrpSpPr>
        <p:grpSpPr>
          <a:xfrm>
            <a:off x="543989" y="1295547"/>
            <a:ext cx="5362449" cy="4392546"/>
            <a:chOff x="543989" y="1295547"/>
            <a:chExt cx="5362449" cy="4392546"/>
          </a:xfrm>
        </p:grpSpPr>
        <p:sp>
          <p:nvSpPr>
            <p:cNvPr id="3175" name="Google Shape;3175;p63"/>
            <p:cNvSpPr/>
            <p:nvPr/>
          </p:nvSpPr>
          <p:spPr>
            <a:xfrm>
              <a:off x="543989" y="5063199"/>
              <a:ext cx="1383553" cy="62489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76" name="Google Shape;3176;p63"/>
            <p:cNvSpPr/>
            <p:nvPr/>
          </p:nvSpPr>
          <p:spPr>
            <a:xfrm>
              <a:off x="2102623" y="5063199"/>
              <a:ext cx="861044" cy="29456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77" name="Google Shape;3177;p63"/>
            <p:cNvSpPr/>
            <p:nvPr/>
          </p:nvSpPr>
          <p:spPr>
            <a:xfrm>
              <a:off x="4070263" y="5063199"/>
              <a:ext cx="1754793" cy="62489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78" name="Google Shape;3178;p63"/>
            <p:cNvSpPr/>
            <p:nvPr/>
          </p:nvSpPr>
          <p:spPr>
            <a:xfrm>
              <a:off x="4070263" y="4176042"/>
              <a:ext cx="1754793" cy="43704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179" name="Google Shape;3179;p63"/>
            <p:cNvSpPr txBox="1"/>
            <p:nvPr/>
          </p:nvSpPr>
          <p:spPr>
            <a:xfrm>
              <a:off x="1232810" y="3042818"/>
              <a:ext cx="1243044" cy="517084"/>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lnSpcReduction="10000"/>
            </a:bodyPr>
            <a:lstStyle/>
            <a:p>
              <a:pPr indent="0" lvl="0" marL="0" marR="0" rtl="0" algn="ctr">
                <a:lnSpc>
                  <a:spcPct val="100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Doador irmão HLA idêntico</a:t>
              </a:r>
              <a:endParaRPr/>
            </a:p>
          </p:txBody>
        </p:sp>
        <p:sp>
          <p:nvSpPr>
            <p:cNvPr id="3180" name="Google Shape;3180;p63"/>
            <p:cNvSpPr txBox="1"/>
            <p:nvPr/>
          </p:nvSpPr>
          <p:spPr>
            <a:xfrm>
              <a:off x="1044691" y="4284379"/>
              <a:ext cx="465191" cy="268984"/>
            </a:xfrm>
            <a:prstGeom prst="rect">
              <a:avLst/>
            </a:prstGeom>
            <a:solidFill>
              <a:schemeClr val="dk2"/>
            </a:solid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SIM</a:t>
              </a:r>
              <a:endParaRPr/>
            </a:p>
          </p:txBody>
        </p:sp>
        <p:sp>
          <p:nvSpPr>
            <p:cNvPr id="3181" name="Google Shape;3181;p63"/>
            <p:cNvSpPr txBox="1"/>
            <p:nvPr/>
          </p:nvSpPr>
          <p:spPr>
            <a:xfrm>
              <a:off x="2241112" y="4284379"/>
              <a:ext cx="520912" cy="268984"/>
            </a:xfrm>
            <a:prstGeom prst="rect">
              <a:avLst/>
            </a:prstGeom>
            <a:solidFill>
              <a:schemeClr val="accent1"/>
            </a:solid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400"/>
                <a:buFont typeface="Calibri"/>
                <a:buNone/>
              </a:pPr>
              <a:r>
                <a:rPr b="0" i="0" lang="pt-BR" sz="1400" u="none" cap="none" strike="noStrike">
                  <a:solidFill>
                    <a:srgbClr val="FFFFFF"/>
                  </a:solidFill>
                  <a:latin typeface="Calibri"/>
                  <a:ea typeface="Calibri"/>
                  <a:cs typeface="Calibri"/>
                  <a:sym typeface="Calibri"/>
                </a:rPr>
                <a:t>NÃO</a:t>
              </a:r>
              <a:endParaRPr/>
            </a:p>
          </p:txBody>
        </p:sp>
        <p:sp>
          <p:nvSpPr>
            <p:cNvPr id="3182" name="Google Shape;3182;p63"/>
            <p:cNvSpPr txBox="1"/>
            <p:nvPr/>
          </p:nvSpPr>
          <p:spPr>
            <a:xfrm>
              <a:off x="544964" y="5074399"/>
              <a:ext cx="1369772" cy="61369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400"/>
                <a:buFont typeface="Calibri"/>
                <a:buNone/>
              </a:pPr>
              <a:r>
                <a:rPr b="0" i="0" lang="pt-BR" sz="1400" u="none" cap="none" strike="noStrike">
                  <a:solidFill>
                    <a:srgbClr val="3F4444"/>
                  </a:solidFill>
                  <a:latin typeface="Calibri"/>
                  <a:ea typeface="Calibri"/>
                  <a:cs typeface="Calibri"/>
                  <a:sym typeface="Calibri"/>
                </a:rPr>
                <a:t>TCTH de irmão com HLA compatível </a:t>
              </a:r>
              <a:endParaRPr/>
            </a:p>
          </p:txBody>
        </p:sp>
        <p:sp>
          <p:nvSpPr>
            <p:cNvPr id="3183" name="Google Shape;3183;p63"/>
            <p:cNvSpPr txBox="1"/>
            <p:nvPr/>
          </p:nvSpPr>
          <p:spPr>
            <a:xfrm>
              <a:off x="2107289" y="5074399"/>
              <a:ext cx="861044" cy="26898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400"/>
                <a:buFont typeface="Calibri"/>
                <a:buNone/>
              </a:pPr>
              <a:r>
                <a:rPr b="0" i="0" lang="pt-BR" sz="1400" u="none" cap="none" strike="noStrike">
                  <a:solidFill>
                    <a:srgbClr val="3F4444"/>
                  </a:solidFill>
                  <a:latin typeface="Calibri"/>
                  <a:ea typeface="Calibri"/>
                  <a:cs typeface="Calibri"/>
                  <a:sym typeface="Calibri"/>
                </a:rPr>
                <a:t>Criança</a:t>
              </a:r>
              <a:endParaRPr/>
            </a:p>
          </p:txBody>
        </p:sp>
        <p:sp>
          <p:nvSpPr>
            <p:cNvPr id="3184" name="Google Shape;3184;p63"/>
            <p:cNvSpPr txBox="1"/>
            <p:nvPr/>
          </p:nvSpPr>
          <p:spPr>
            <a:xfrm>
              <a:off x="4055043" y="4190793"/>
              <a:ext cx="1744399" cy="441339"/>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400"/>
                <a:buFont typeface="Calibri"/>
                <a:buNone/>
              </a:pPr>
              <a:r>
                <a:rPr b="0" i="0" lang="pt-BR" sz="1400" u="none" cap="none" strike="noStrike">
                  <a:solidFill>
                    <a:srgbClr val="3F4444"/>
                  </a:solidFill>
                  <a:latin typeface="Calibri"/>
                  <a:ea typeface="Calibri"/>
                  <a:cs typeface="Calibri"/>
                  <a:sym typeface="Calibri"/>
                </a:rPr>
                <a:t>ATG Cavalo (ATGAM) com CSA</a:t>
              </a:r>
              <a:endParaRPr b="0" i="0" sz="1400" u="none" cap="none" strike="noStrike">
                <a:solidFill>
                  <a:srgbClr val="3F4444"/>
                </a:solidFill>
                <a:latin typeface="Calibri"/>
                <a:ea typeface="Calibri"/>
                <a:cs typeface="Calibri"/>
                <a:sym typeface="Calibri"/>
              </a:endParaRPr>
            </a:p>
          </p:txBody>
        </p:sp>
        <p:sp>
          <p:nvSpPr>
            <p:cNvPr id="3185" name="Google Shape;3185;p63"/>
            <p:cNvSpPr txBox="1"/>
            <p:nvPr/>
          </p:nvSpPr>
          <p:spPr>
            <a:xfrm>
              <a:off x="4067850" y="5141774"/>
              <a:ext cx="1744399" cy="48834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400"/>
                <a:buFont typeface="Calibri"/>
                <a:buNone/>
              </a:pPr>
              <a:r>
                <a:rPr b="0" i="0" lang="pt-BR" sz="1400" u="none" cap="none" strike="noStrike">
                  <a:solidFill>
                    <a:srgbClr val="3F4444"/>
                  </a:solidFill>
                  <a:latin typeface="Calibri"/>
                  <a:ea typeface="Calibri"/>
                  <a:cs typeface="Calibri"/>
                  <a:sym typeface="Calibri"/>
                </a:rPr>
                <a:t>TCTH de doador </a:t>
              </a:r>
              <a:endParaRPr/>
            </a:p>
            <a:p>
              <a:pPr indent="0" lvl="0" marL="0" marR="0" rtl="0" algn="ctr">
                <a:lnSpc>
                  <a:spcPct val="80000"/>
                </a:lnSpc>
                <a:spcBef>
                  <a:spcPts val="400"/>
                </a:spcBef>
                <a:spcAft>
                  <a:spcPts val="0"/>
                </a:spcAft>
                <a:buClr>
                  <a:srgbClr val="3F4444"/>
                </a:buClr>
                <a:buSzPts val="1400"/>
                <a:buFont typeface="Calibri"/>
                <a:buNone/>
              </a:pPr>
              <a:r>
                <a:rPr b="0" i="0" lang="pt-BR" sz="1400" u="none" cap="none" strike="noStrike">
                  <a:solidFill>
                    <a:srgbClr val="3F4444"/>
                  </a:solidFill>
                  <a:latin typeface="Calibri"/>
                  <a:ea typeface="Calibri"/>
                  <a:cs typeface="Calibri"/>
                  <a:sym typeface="Calibri"/>
                </a:rPr>
                <a:t>não aparentado</a:t>
              </a:r>
              <a:endParaRPr b="0" i="0" sz="1400" u="none" cap="none" strike="noStrike">
                <a:solidFill>
                  <a:srgbClr val="3F4444"/>
                </a:solidFill>
                <a:latin typeface="Calibri"/>
                <a:ea typeface="Calibri"/>
                <a:cs typeface="Calibri"/>
                <a:sym typeface="Calibri"/>
              </a:endParaRPr>
            </a:p>
          </p:txBody>
        </p:sp>
        <p:grpSp>
          <p:nvGrpSpPr>
            <p:cNvPr id="3186" name="Google Shape;3186;p63"/>
            <p:cNvGrpSpPr/>
            <p:nvPr/>
          </p:nvGrpSpPr>
          <p:grpSpPr>
            <a:xfrm>
              <a:off x="1862168" y="1868120"/>
              <a:ext cx="3060694" cy="344757"/>
              <a:chOff x="6116255" y="2060795"/>
              <a:chExt cx="3864847" cy="344757"/>
            </a:xfrm>
          </p:grpSpPr>
          <p:cxnSp>
            <p:nvCxnSpPr>
              <p:cNvPr id="3187" name="Google Shape;3187;p63"/>
              <p:cNvCxnSpPr/>
              <p:nvPr/>
            </p:nvCxnSpPr>
            <p:spPr>
              <a:xfrm>
                <a:off x="6116255" y="2060795"/>
                <a:ext cx="3858476" cy="0"/>
              </a:xfrm>
              <a:prstGeom prst="straightConnector1">
                <a:avLst/>
              </a:prstGeom>
              <a:noFill/>
              <a:ln cap="rnd" cmpd="sng" w="19050">
                <a:solidFill>
                  <a:srgbClr val="CAC4C7"/>
                </a:solidFill>
                <a:prstDash val="solid"/>
                <a:round/>
                <a:headEnd len="sm" w="sm" type="none"/>
                <a:tailEnd len="sm" w="sm" type="none"/>
              </a:ln>
            </p:spPr>
          </p:cxnSp>
          <p:cxnSp>
            <p:nvCxnSpPr>
              <p:cNvPr id="3188" name="Google Shape;3188;p63"/>
              <p:cNvCxnSpPr/>
              <p:nvPr/>
            </p:nvCxnSpPr>
            <p:spPr>
              <a:xfrm flipH="1">
                <a:off x="6117855" y="2064576"/>
                <a:ext cx="102" cy="340976"/>
              </a:xfrm>
              <a:prstGeom prst="straightConnector1">
                <a:avLst/>
              </a:prstGeom>
              <a:noFill/>
              <a:ln cap="rnd" cmpd="sng" w="19050">
                <a:solidFill>
                  <a:srgbClr val="CAC4C7"/>
                </a:solidFill>
                <a:prstDash val="solid"/>
                <a:round/>
                <a:headEnd len="sm" w="sm" type="none"/>
                <a:tailEnd len="med" w="med" type="triangle"/>
              </a:ln>
            </p:spPr>
          </p:cxnSp>
          <p:cxnSp>
            <p:nvCxnSpPr>
              <p:cNvPr id="3189" name="Google Shape;3189;p63"/>
              <p:cNvCxnSpPr/>
              <p:nvPr/>
            </p:nvCxnSpPr>
            <p:spPr>
              <a:xfrm flipH="1">
                <a:off x="9981000" y="2064576"/>
                <a:ext cx="102" cy="340976"/>
              </a:xfrm>
              <a:prstGeom prst="straightConnector1">
                <a:avLst/>
              </a:prstGeom>
              <a:noFill/>
              <a:ln cap="rnd" cmpd="sng" w="19050">
                <a:solidFill>
                  <a:srgbClr val="CAC4C7"/>
                </a:solidFill>
                <a:prstDash val="solid"/>
                <a:round/>
                <a:headEnd len="sm" w="sm" type="none"/>
                <a:tailEnd len="med" w="med" type="triangle"/>
              </a:ln>
            </p:spPr>
          </p:cxnSp>
        </p:grpSp>
        <p:cxnSp>
          <p:nvCxnSpPr>
            <p:cNvPr id="3190" name="Google Shape;3190;p63"/>
            <p:cNvCxnSpPr/>
            <p:nvPr/>
          </p:nvCxnSpPr>
          <p:spPr>
            <a:xfrm>
              <a:off x="3399142" y="1600200"/>
              <a:ext cx="0" cy="601710"/>
            </a:xfrm>
            <a:prstGeom prst="straightConnector1">
              <a:avLst/>
            </a:prstGeom>
            <a:noFill/>
            <a:ln cap="rnd" cmpd="sng" w="19050">
              <a:solidFill>
                <a:srgbClr val="CAC4C7"/>
              </a:solidFill>
              <a:prstDash val="solid"/>
              <a:round/>
              <a:headEnd len="sm" w="sm" type="none"/>
              <a:tailEnd len="med" w="med" type="triangle"/>
            </a:ln>
          </p:spPr>
        </p:cxnSp>
        <p:cxnSp>
          <p:nvCxnSpPr>
            <p:cNvPr id="3191" name="Google Shape;3191;p63"/>
            <p:cNvCxnSpPr/>
            <p:nvPr/>
          </p:nvCxnSpPr>
          <p:spPr>
            <a:xfrm>
              <a:off x="1866856" y="2631758"/>
              <a:ext cx="0" cy="400269"/>
            </a:xfrm>
            <a:prstGeom prst="straightConnector1">
              <a:avLst/>
            </a:prstGeom>
            <a:noFill/>
            <a:ln cap="rnd" cmpd="sng" w="19050">
              <a:solidFill>
                <a:srgbClr val="CAC4C7"/>
              </a:solidFill>
              <a:prstDash val="solid"/>
              <a:round/>
              <a:headEnd len="sm" w="sm" type="none"/>
              <a:tailEnd len="med" w="med" type="triangle"/>
            </a:ln>
          </p:spPr>
        </p:cxnSp>
        <p:cxnSp>
          <p:nvCxnSpPr>
            <p:cNvPr id="3192" name="Google Shape;3192;p63"/>
            <p:cNvCxnSpPr/>
            <p:nvPr/>
          </p:nvCxnSpPr>
          <p:spPr>
            <a:xfrm>
              <a:off x="1249522" y="3807416"/>
              <a:ext cx="1229870" cy="0"/>
            </a:xfrm>
            <a:prstGeom prst="straightConnector1">
              <a:avLst/>
            </a:prstGeom>
            <a:noFill/>
            <a:ln cap="rnd" cmpd="sng" w="19050">
              <a:solidFill>
                <a:srgbClr val="CAC4C7"/>
              </a:solidFill>
              <a:prstDash val="solid"/>
              <a:round/>
              <a:headEnd len="sm" w="sm" type="none"/>
              <a:tailEnd len="sm" w="sm" type="none"/>
            </a:ln>
          </p:spPr>
        </p:cxnSp>
        <p:cxnSp>
          <p:nvCxnSpPr>
            <p:cNvPr id="3193" name="Google Shape;3193;p63"/>
            <p:cNvCxnSpPr/>
            <p:nvPr/>
          </p:nvCxnSpPr>
          <p:spPr>
            <a:xfrm flipH="1">
              <a:off x="1250789" y="3812247"/>
              <a:ext cx="81" cy="435660"/>
            </a:xfrm>
            <a:prstGeom prst="straightConnector1">
              <a:avLst/>
            </a:prstGeom>
            <a:noFill/>
            <a:ln cap="rnd" cmpd="sng" w="19050">
              <a:solidFill>
                <a:srgbClr val="CAC4C7"/>
              </a:solidFill>
              <a:prstDash val="solid"/>
              <a:round/>
              <a:headEnd len="sm" w="sm" type="none"/>
              <a:tailEnd len="med" w="med" type="triangle"/>
            </a:ln>
          </p:spPr>
        </p:cxnSp>
        <p:cxnSp>
          <p:nvCxnSpPr>
            <p:cNvPr id="3194" name="Google Shape;3194;p63"/>
            <p:cNvCxnSpPr/>
            <p:nvPr/>
          </p:nvCxnSpPr>
          <p:spPr>
            <a:xfrm flipH="1">
              <a:off x="2478796" y="3812247"/>
              <a:ext cx="81" cy="435660"/>
            </a:xfrm>
            <a:prstGeom prst="straightConnector1">
              <a:avLst/>
            </a:prstGeom>
            <a:noFill/>
            <a:ln cap="rnd" cmpd="sng" w="19050">
              <a:solidFill>
                <a:srgbClr val="CAC4C7"/>
              </a:solidFill>
              <a:prstDash val="solid"/>
              <a:round/>
              <a:headEnd len="sm" w="sm" type="none"/>
              <a:tailEnd len="med" w="med" type="triangle"/>
            </a:ln>
          </p:spPr>
        </p:cxnSp>
        <p:cxnSp>
          <p:nvCxnSpPr>
            <p:cNvPr id="3195" name="Google Shape;3195;p63"/>
            <p:cNvCxnSpPr/>
            <p:nvPr/>
          </p:nvCxnSpPr>
          <p:spPr>
            <a:xfrm flipH="1">
              <a:off x="1249522" y="4641771"/>
              <a:ext cx="81" cy="340976"/>
            </a:xfrm>
            <a:prstGeom prst="straightConnector1">
              <a:avLst/>
            </a:prstGeom>
            <a:noFill/>
            <a:ln cap="rnd" cmpd="sng" w="19050">
              <a:solidFill>
                <a:srgbClr val="CAC4C7"/>
              </a:solidFill>
              <a:prstDash val="solid"/>
              <a:round/>
              <a:headEnd len="sm" w="sm" type="none"/>
              <a:tailEnd len="med" w="med" type="triangle"/>
            </a:ln>
          </p:spPr>
        </p:cxnSp>
        <p:cxnSp>
          <p:nvCxnSpPr>
            <p:cNvPr id="3196" name="Google Shape;3196;p63"/>
            <p:cNvCxnSpPr/>
            <p:nvPr/>
          </p:nvCxnSpPr>
          <p:spPr>
            <a:xfrm>
              <a:off x="2479393" y="4597437"/>
              <a:ext cx="0" cy="426507"/>
            </a:xfrm>
            <a:prstGeom prst="straightConnector1">
              <a:avLst/>
            </a:prstGeom>
            <a:noFill/>
            <a:ln cap="rnd" cmpd="sng" w="19050">
              <a:solidFill>
                <a:srgbClr val="CAC4C7"/>
              </a:solidFill>
              <a:prstDash val="solid"/>
              <a:round/>
              <a:headEnd len="sm" w="sm" type="none"/>
              <a:tailEnd len="sm" w="sm" type="none"/>
            </a:ln>
          </p:spPr>
        </p:cxnSp>
        <p:cxnSp>
          <p:nvCxnSpPr>
            <p:cNvPr id="3197" name="Google Shape;3197;p63"/>
            <p:cNvCxnSpPr/>
            <p:nvPr/>
          </p:nvCxnSpPr>
          <p:spPr>
            <a:xfrm>
              <a:off x="3002364" y="5214019"/>
              <a:ext cx="1052679" cy="0"/>
            </a:xfrm>
            <a:prstGeom prst="straightConnector1">
              <a:avLst/>
            </a:prstGeom>
            <a:noFill/>
            <a:ln cap="rnd" cmpd="sng" w="19050">
              <a:solidFill>
                <a:srgbClr val="CAC4C7"/>
              </a:solidFill>
              <a:prstDash val="solid"/>
              <a:round/>
              <a:headEnd len="sm" w="sm" type="none"/>
              <a:tailEnd len="med" w="med" type="triangle"/>
            </a:ln>
          </p:spPr>
        </p:cxnSp>
        <p:cxnSp>
          <p:nvCxnSpPr>
            <p:cNvPr id="3198" name="Google Shape;3198;p63"/>
            <p:cNvCxnSpPr/>
            <p:nvPr/>
          </p:nvCxnSpPr>
          <p:spPr>
            <a:xfrm>
              <a:off x="2796891" y="4400105"/>
              <a:ext cx="1192533" cy="0"/>
            </a:xfrm>
            <a:prstGeom prst="straightConnector1">
              <a:avLst/>
            </a:prstGeom>
            <a:noFill/>
            <a:ln cap="rnd" cmpd="sng" w="19050">
              <a:solidFill>
                <a:srgbClr val="CAC4C7"/>
              </a:solidFill>
              <a:prstDash val="solid"/>
              <a:round/>
              <a:headEnd len="sm" w="sm" type="none"/>
              <a:tailEnd len="med" w="med" type="triangle"/>
            </a:ln>
          </p:spPr>
        </p:cxnSp>
        <p:cxnSp>
          <p:nvCxnSpPr>
            <p:cNvPr id="3199" name="Google Shape;3199;p63"/>
            <p:cNvCxnSpPr/>
            <p:nvPr/>
          </p:nvCxnSpPr>
          <p:spPr>
            <a:xfrm rot="10800000">
              <a:off x="2537490" y="3316618"/>
              <a:ext cx="1459260" cy="967761"/>
            </a:xfrm>
            <a:prstGeom prst="straightConnector1">
              <a:avLst/>
            </a:prstGeom>
            <a:noFill/>
            <a:ln cap="rnd" cmpd="sng" w="19050">
              <a:solidFill>
                <a:srgbClr val="CAC4C7"/>
              </a:solidFill>
              <a:prstDash val="solid"/>
              <a:round/>
              <a:headEnd len="sm" w="sm" type="none"/>
              <a:tailEnd len="med" w="med" type="triangle"/>
            </a:ln>
          </p:spPr>
        </p:cxnSp>
        <p:cxnSp>
          <p:nvCxnSpPr>
            <p:cNvPr id="3200" name="Google Shape;3200;p63"/>
            <p:cNvCxnSpPr/>
            <p:nvPr/>
          </p:nvCxnSpPr>
          <p:spPr>
            <a:xfrm flipH="1">
              <a:off x="2529795" y="2638084"/>
              <a:ext cx="817613" cy="628079"/>
            </a:xfrm>
            <a:prstGeom prst="straightConnector1">
              <a:avLst/>
            </a:prstGeom>
            <a:noFill/>
            <a:ln cap="rnd" cmpd="sng" w="19050">
              <a:solidFill>
                <a:srgbClr val="CAC4C7"/>
              </a:solidFill>
              <a:prstDash val="solid"/>
              <a:round/>
              <a:headEnd len="sm" w="sm" type="none"/>
              <a:tailEnd len="med" w="med" type="triangle"/>
            </a:ln>
          </p:spPr>
        </p:cxnSp>
        <p:cxnSp>
          <p:nvCxnSpPr>
            <p:cNvPr id="3201" name="Google Shape;3201;p63"/>
            <p:cNvCxnSpPr/>
            <p:nvPr/>
          </p:nvCxnSpPr>
          <p:spPr>
            <a:xfrm>
              <a:off x="4922864" y="2631758"/>
              <a:ext cx="0" cy="1470276"/>
            </a:xfrm>
            <a:prstGeom prst="straightConnector1">
              <a:avLst/>
            </a:prstGeom>
            <a:noFill/>
            <a:ln cap="rnd" cmpd="sng" w="19050">
              <a:solidFill>
                <a:srgbClr val="CAC4C7"/>
              </a:solidFill>
              <a:prstDash val="solid"/>
              <a:round/>
              <a:headEnd len="sm" w="sm" type="none"/>
              <a:tailEnd len="med" w="med" type="triangle"/>
            </a:ln>
          </p:spPr>
        </p:cxnSp>
        <p:cxnSp>
          <p:nvCxnSpPr>
            <p:cNvPr id="3202" name="Google Shape;3202;p63"/>
            <p:cNvCxnSpPr/>
            <p:nvPr/>
          </p:nvCxnSpPr>
          <p:spPr>
            <a:xfrm>
              <a:off x="4922782" y="4653654"/>
              <a:ext cx="0" cy="420745"/>
            </a:xfrm>
            <a:prstGeom prst="straightConnector1">
              <a:avLst/>
            </a:prstGeom>
            <a:noFill/>
            <a:ln cap="rnd" cmpd="sng" w="19050">
              <a:solidFill>
                <a:srgbClr val="CAC4C7"/>
              </a:solidFill>
              <a:prstDash val="solid"/>
              <a:round/>
              <a:headEnd len="sm" w="sm" type="none"/>
              <a:tailEnd len="med" w="med" type="triangle"/>
            </a:ln>
          </p:spPr>
        </p:cxnSp>
        <p:cxnSp>
          <p:nvCxnSpPr>
            <p:cNvPr id="3203" name="Google Shape;3203;p63"/>
            <p:cNvCxnSpPr/>
            <p:nvPr/>
          </p:nvCxnSpPr>
          <p:spPr>
            <a:xfrm>
              <a:off x="3399142" y="2638084"/>
              <a:ext cx="1472601" cy="1459073"/>
            </a:xfrm>
            <a:prstGeom prst="straightConnector1">
              <a:avLst/>
            </a:prstGeom>
            <a:noFill/>
            <a:ln cap="rnd" cmpd="sng" w="19050">
              <a:solidFill>
                <a:srgbClr val="CAC4C7"/>
              </a:solidFill>
              <a:prstDash val="dot"/>
              <a:round/>
              <a:headEnd len="sm" w="sm" type="none"/>
              <a:tailEnd len="med" w="med" type="triangle"/>
            </a:ln>
          </p:spPr>
        </p:cxnSp>
        <p:cxnSp>
          <p:nvCxnSpPr>
            <p:cNvPr id="3204" name="Google Shape;3204;p63"/>
            <p:cNvCxnSpPr/>
            <p:nvPr/>
          </p:nvCxnSpPr>
          <p:spPr>
            <a:xfrm flipH="1" rot="10800000">
              <a:off x="2986983" y="4439795"/>
              <a:ext cx="1008711" cy="722223"/>
            </a:xfrm>
            <a:prstGeom prst="straightConnector1">
              <a:avLst/>
            </a:prstGeom>
            <a:noFill/>
            <a:ln cap="rnd" cmpd="sng" w="19050">
              <a:solidFill>
                <a:srgbClr val="CAC4C7"/>
              </a:solidFill>
              <a:prstDash val="dot"/>
              <a:round/>
              <a:headEnd len="sm" w="sm" type="none"/>
              <a:tailEnd len="med" w="med" type="triangle"/>
            </a:ln>
          </p:spPr>
        </p:cxnSp>
        <p:sp>
          <p:nvSpPr>
            <p:cNvPr id="3205" name="Google Shape;3205;p63"/>
            <p:cNvSpPr txBox="1"/>
            <p:nvPr/>
          </p:nvSpPr>
          <p:spPr>
            <a:xfrm>
              <a:off x="3205704" y="2815655"/>
              <a:ext cx="336952" cy="21852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F4444"/>
                </a:buClr>
                <a:buSzPts val="1000"/>
                <a:buFont typeface="Calibri"/>
                <a:buNone/>
              </a:pPr>
              <a:r>
                <a:rPr b="0" i="0" lang="pt-BR" sz="1000" u="none" cap="none" strike="noStrike">
                  <a:solidFill>
                    <a:srgbClr val="3F4444"/>
                  </a:solidFill>
                  <a:latin typeface="Calibri"/>
                  <a:ea typeface="Calibri"/>
                  <a:cs typeface="Calibri"/>
                  <a:sym typeface="Calibri"/>
                </a:rPr>
                <a:t>Ou</a:t>
              </a:r>
              <a:endParaRPr b="1" i="0" sz="1000" u="none" cap="none" strike="noStrike">
                <a:solidFill>
                  <a:srgbClr val="3F4444"/>
                </a:solidFill>
                <a:latin typeface="Calibri"/>
                <a:ea typeface="Calibri"/>
                <a:cs typeface="Calibri"/>
                <a:sym typeface="Calibri"/>
              </a:endParaRPr>
            </a:p>
          </p:txBody>
        </p:sp>
        <p:sp>
          <p:nvSpPr>
            <p:cNvPr id="3206" name="Google Shape;3206;p63"/>
            <p:cNvSpPr txBox="1"/>
            <p:nvPr/>
          </p:nvSpPr>
          <p:spPr>
            <a:xfrm>
              <a:off x="3153261" y="3526156"/>
              <a:ext cx="956960" cy="46166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000"/>
                <a:buFont typeface="Calibri"/>
                <a:buNone/>
              </a:pPr>
              <a:r>
                <a:rPr b="0" i="0" lang="pt-BR" sz="1000" u="none" cap="none" strike="noStrike">
                  <a:solidFill>
                    <a:srgbClr val="3F4444"/>
                  </a:solidFill>
                  <a:latin typeface="Calibri"/>
                  <a:ea typeface="Calibri"/>
                  <a:cs typeface="Calibri"/>
                  <a:sym typeface="Calibri"/>
                </a:rPr>
                <a:t>Sem resposta em 3 – 6 meses</a:t>
              </a:r>
              <a:endParaRPr/>
            </a:p>
          </p:txBody>
        </p:sp>
        <p:sp>
          <p:nvSpPr>
            <p:cNvPr id="3207" name="Google Shape;3207;p63"/>
            <p:cNvSpPr txBox="1"/>
            <p:nvPr/>
          </p:nvSpPr>
          <p:spPr>
            <a:xfrm>
              <a:off x="3121325" y="5020168"/>
              <a:ext cx="336952" cy="21852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F4444"/>
                </a:buClr>
                <a:buSzPts val="1000"/>
                <a:buFont typeface="Calibri"/>
                <a:buNone/>
              </a:pPr>
              <a:r>
                <a:rPr b="0" i="0" lang="pt-BR" sz="1000" u="none" cap="none" strike="noStrike">
                  <a:solidFill>
                    <a:srgbClr val="3F4444"/>
                  </a:solidFill>
                  <a:latin typeface="Calibri"/>
                  <a:ea typeface="Calibri"/>
                  <a:cs typeface="Calibri"/>
                  <a:sym typeface="Calibri"/>
                </a:rPr>
                <a:t>Ou</a:t>
              </a:r>
              <a:endParaRPr b="1" i="0" sz="1000" u="none" cap="none" strike="noStrike">
                <a:solidFill>
                  <a:srgbClr val="3F4444"/>
                </a:solidFill>
                <a:latin typeface="Calibri"/>
                <a:ea typeface="Calibri"/>
                <a:cs typeface="Calibri"/>
                <a:sym typeface="Calibri"/>
              </a:endParaRPr>
            </a:p>
          </p:txBody>
        </p:sp>
        <p:sp>
          <p:nvSpPr>
            <p:cNvPr id="3208" name="Google Shape;3208;p63"/>
            <p:cNvSpPr txBox="1"/>
            <p:nvPr/>
          </p:nvSpPr>
          <p:spPr>
            <a:xfrm>
              <a:off x="4897728" y="4660148"/>
              <a:ext cx="1008710" cy="34163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F4444"/>
                </a:buClr>
                <a:buSzPts val="1000"/>
                <a:buFont typeface="Calibri"/>
                <a:buNone/>
              </a:pPr>
              <a:r>
                <a:rPr b="0" i="0" lang="pt-BR" sz="1000" u="none" cap="none" strike="noStrike">
                  <a:solidFill>
                    <a:srgbClr val="3F4444"/>
                  </a:solidFill>
                  <a:latin typeface="Calibri"/>
                  <a:ea typeface="Calibri"/>
                  <a:cs typeface="Calibri"/>
                  <a:sym typeface="Calibri"/>
                </a:rPr>
                <a:t>Sem resposta em 3 – 6 meses</a:t>
              </a:r>
              <a:endParaRPr/>
            </a:p>
          </p:txBody>
        </p:sp>
        <p:sp>
          <p:nvSpPr>
            <p:cNvPr id="3209" name="Google Shape;3209;p63"/>
            <p:cNvSpPr/>
            <p:nvPr/>
          </p:nvSpPr>
          <p:spPr>
            <a:xfrm>
              <a:off x="2052654" y="1295547"/>
              <a:ext cx="2643050" cy="50097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10" name="Google Shape;3210;p63"/>
            <p:cNvSpPr txBox="1"/>
            <p:nvPr/>
          </p:nvSpPr>
          <p:spPr>
            <a:xfrm>
              <a:off x="2425135" y="1403374"/>
              <a:ext cx="2358693"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Idade do paciente?</a:t>
              </a:r>
              <a:endParaRPr/>
            </a:p>
          </p:txBody>
        </p:sp>
        <p:sp>
          <p:nvSpPr>
            <p:cNvPr id="3211" name="Google Shape;3211;p63"/>
            <p:cNvSpPr/>
            <p:nvPr/>
          </p:nvSpPr>
          <p:spPr>
            <a:xfrm>
              <a:off x="2181683" y="1347195"/>
              <a:ext cx="392140" cy="392158"/>
            </a:xfrm>
            <a:custGeom>
              <a:rect b="b" l="l" r="r" t="t"/>
              <a:pathLst>
                <a:path extrusionOk="0" h="1006833" w="1006787">
                  <a:moveTo>
                    <a:pt x="503417" y="0"/>
                  </a:moveTo>
                  <a:cubicBezTo>
                    <a:pt x="225842" y="0"/>
                    <a:pt x="0" y="225842"/>
                    <a:pt x="0" y="503417"/>
                  </a:cubicBezTo>
                  <a:cubicBezTo>
                    <a:pt x="0" y="660402"/>
                    <a:pt x="72289" y="800770"/>
                    <a:pt x="185279" y="893157"/>
                  </a:cubicBezTo>
                  <a:cubicBezTo>
                    <a:pt x="186103" y="893935"/>
                    <a:pt x="187019" y="894531"/>
                    <a:pt x="187934" y="895172"/>
                  </a:cubicBezTo>
                  <a:cubicBezTo>
                    <a:pt x="274325" y="964851"/>
                    <a:pt x="383972" y="1006833"/>
                    <a:pt x="503371" y="1006833"/>
                  </a:cubicBezTo>
                  <a:cubicBezTo>
                    <a:pt x="622770" y="1006833"/>
                    <a:pt x="732463" y="964851"/>
                    <a:pt x="818853" y="895126"/>
                  </a:cubicBezTo>
                  <a:cubicBezTo>
                    <a:pt x="819769" y="894485"/>
                    <a:pt x="820639" y="893935"/>
                    <a:pt x="821463" y="893203"/>
                  </a:cubicBezTo>
                  <a:cubicBezTo>
                    <a:pt x="934452" y="800815"/>
                    <a:pt x="1006787" y="660448"/>
                    <a:pt x="1006787" y="503462"/>
                  </a:cubicBezTo>
                  <a:cubicBezTo>
                    <a:pt x="1006787" y="225887"/>
                    <a:pt x="780946" y="46"/>
                    <a:pt x="503371" y="46"/>
                  </a:cubicBezTo>
                  <a:close/>
                  <a:moveTo>
                    <a:pt x="784013" y="864131"/>
                  </a:moveTo>
                  <a:cubicBezTo>
                    <a:pt x="706413" y="924609"/>
                    <a:pt x="609218" y="961006"/>
                    <a:pt x="503417" y="961006"/>
                  </a:cubicBezTo>
                  <a:cubicBezTo>
                    <a:pt x="397615" y="961006"/>
                    <a:pt x="300420" y="924609"/>
                    <a:pt x="222820" y="864131"/>
                  </a:cubicBezTo>
                  <a:cubicBezTo>
                    <a:pt x="222087" y="856761"/>
                    <a:pt x="221355" y="849390"/>
                    <a:pt x="221355" y="841744"/>
                  </a:cubicBezTo>
                  <a:cubicBezTo>
                    <a:pt x="221355" y="722940"/>
                    <a:pt x="295476" y="618100"/>
                    <a:pt x="406268" y="577675"/>
                  </a:cubicBezTo>
                  <a:cubicBezTo>
                    <a:pt x="435568" y="592737"/>
                    <a:pt x="468256" y="602076"/>
                    <a:pt x="503371" y="602076"/>
                  </a:cubicBezTo>
                  <a:cubicBezTo>
                    <a:pt x="538485" y="602076"/>
                    <a:pt x="571219" y="592737"/>
                    <a:pt x="600474" y="577675"/>
                  </a:cubicBezTo>
                  <a:cubicBezTo>
                    <a:pt x="711266" y="618100"/>
                    <a:pt x="785387" y="722986"/>
                    <a:pt x="785387" y="841744"/>
                  </a:cubicBezTo>
                  <a:cubicBezTo>
                    <a:pt x="785387" y="849390"/>
                    <a:pt x="784654" y="856761"/>
                    <a:pt x="783922" y="864131"/>
                  </a:cubicBezTo>
                  <a:close/>
                  <a:moveTo>
                    <a:pt x="335306" y="388138"/>
                  </a:moveTo>
                  <a:cubicBezTo>
                    <a:pt x="335306" y="295430"/>
                    <a:pt x="410708" y="220027"/>
                    <a:pt x="503417" y="220027"/>
                  </a:cubicBezTo>
                  <a:cubicBezTo>
                    <a:pt x="596125" y="220027"/>
                    <a:pt x="671527" y="295430"/>
                    <a:pt x="671527" y="388138"/>
                  </a:cubicBezTo>
                  <a:cubicBezTo>
                    <a:pt x="671527" y="480846"/>
                    <a:pt x="596125" y="556249"/>
                    <a:pt x="503417" y="556249"/>
                  </a:cubicBezTo>
                  <a:cubicBezTo>
                    <a:pt x="410708" y="556249"/>
                    <a:pt x="335306" y="480846"/>
                    <a:pt x="335306" y="388138"/>
                  </a:cubicBezTo>
                  <a:close/>
                  <a:moveTo>
                    <a:pt x="829795" y="823615"/>
                  </a:moveTo>
                  <a:cubicBezTo>
                    <a:pt x="823157" y="703666"/>
                    <a:pt x="752286" y="598277"/>
                    <a:pt x="645249" y="547047"/>
                  </a:cubicBezTo>
                  <a:cubicBezTo>
                    <a:pt x="689108" y="507858"/>
                    <a:pt x="717355" y="451454"/>
                    <a:pt x="717355" y="388138"/>
                  </a:cubicBezTo>
                  <a:cubicBezTo>
                    <a:pt x="717355" y="270204"/>
                    <a:pt x="621396" y="174246"/>
                    <a:pt x="503462" y="174246"/>
                  </a:cubicBezTo>
                  <a:cubicBezTo>
                    <a:pt x="385528" y="174246"/>
                    <a:pt x="289570" y="270204"/>
                    <a:pt x="289570" y="388138"/>
                  </a:cubicBezTo>
                  <a:cubicBezTo>
                    <a:pt x="289570" y="451454"/>
                    <a:pt x="317771" y="507858"/>
                    <a:pt x="361676" y="547047"/>
                  </a:cubicBezTo>
                  <a:cubicBezTo>
                    <a:pt x="254638" y="598277"/>
                    <a:pt x="183768" y="703666"/>
                    <a:pt x="177130" y="823615"/>
                  </a:cubicBezTo>
                  <a:cubicBezTo>
                    <a:pt x="96050" y="741024"/>
                    <a:pt x="45873" y="628035"/>
                    <a:pt x="45873" y="503417"/>
                  </a:cubicBezTo>
                  <a:cubicBezTo>
                    <a:pt x="45782" y="251067"/>
                    <a:pt x="251067" y="45782"/>
                    <a:pt x="503417" y="45782"/>
                  </a:cubicBezTo>
                  <a:cubicBezTo>
                    <a:pt x="755766" y="45782"/>
                    <a:pt x="961051" y="251067"/>
                    <a:pt x="961051" y="503417"/>
                  </a:cubicBezTo>
                  <a:cubicBezTo>
                    <a:pt x="961051" y="628035"/>
                    <a:pt x="910875" y="741024"/>
                    <a:pt x="829795" y="82361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cxnSp>
          <p:nvCxnSpPr>
            <p:cNvPr id="3212" name="Google Shape;3212;p63"/>
            <p:cNvCxnSpPr/>
            <p:nvPr/>
          </p:nvCxnSpPr>
          <p:spPr>
            <a:xfrm>
              <a:off x="1854333" y="3581827"/>
              <a:ext cx="0" cy="229422"/>
            </a:xfrm>
            <a:prstGeom prst="straightConnector1">
              <a:avLst/>
            </a:prstGeom>
            <a:noFill/>
            <a:ln cap="rnd" cmpd="sng" w="19050">
              <a:solidFill>
                <a:srgbClr val="CAC4C7"/>
              </a:solidFill>
              <a:prstDash val="solid"/>
              <a:round/>
              <a:headEnd len="sm" w="sm" type="none"/>
              <a:tailEnd len="sm" w="sm" type="none"/>
            </a:ln>
          </p:spPr>
        </p:cxnSp>
        <p:sp>
          <p:nvSpPr>
            <p:cNvPr id="3213" name="Google Shape;3213;p63"/>
            <p:cNvSpPr/>
            <p:nvPr/>
          </p:nvSpPr>
          <p:spPr>
            <a:xfrm>
              <a:off x="1243284" y="2222076"/>
              <a:ext cx="1228096" cy="34292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14" name="Google Shape;3214;p63"/>
            <p:cNvSpPr/>
            <p:nvPr/>
          </p:nvSpPr>
          <p:spPr>
            <a:xfrm>
              <a:off x="2771022" y="2222076"/>
              <a:ext cx="1228096" cy="34292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15" name="Google Shape;3215;p63"/>
            <p:cNvSpPr/>
            <p:nvPr/>
          </p:nvSpPr>
          <p:spPr>
            <a:xfrm>
              <a:off x="4299131" y="2222076"/>
              <a:ext cx="1228096" cy="34292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16" name="Google Shape;3216;p63"/>
            <p:cNvSpPr txBox="1"/>
            <p:nvPr/>
          </p:nvSpPr>
          <p:spPr>
            <a:xfrm>
              <a:off x="1320913" y="2253570"/>
              <a:ext cx="1091966"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C00000"/>
                </a:buClr>
                <a:buSzPts val="1800"/>
                <a:buFont typeface="Calibri"/>
                <a:buNone/>
              </a:pPr>
              <a:r>
                <a:rPr b="1" i="0" lang="pt-BR" sz="1800" u="none" cap="none" strike="noStrike">
                  <a:solidFill>
                    <a:srgbClr val="C00000"/>
                  </a:solidFill>
                  <a:latin typeface="Calibri"/>
                  <a:ea typeface="Calibri"/>
                  <a:cs typeface="Calibri"/>
                  <a:sym typeface="Calibri"/>
                </a:rPr>
                <a:t>≤ 35 anos</a:t>
              </a:r>
              <a:endParaRPr/>
            </a:p>
          </p:txBody>
        </p:sp>
        <p:sp>
          <p:nvSpPr>
            <p:cNvPr id="3217" name="Google Shape;3217;p63"/>
            <p:cNvSpPr txBox="1"/>
            <p:nvPr/>
          </p:nvSpPr>
          <p:spPr>
            <a:xfrm>
              <a:off x="2768529" y="2253570"/>
              <a:ext cx="1228221"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C00000"/>
                </a:buClr>
                <a:buSzPts val="1800"/>
                <a:buFont typeface="Calibri"/>
                <a:buNone/>
              </a:pPr>
              <a:r>
                <a:rPr b="1" i="0" lang="pt-BR" sz="1800" u="none" cap="none" strike="noStrike">
                  <a:solidFill>
                    <a:srgbClr val="C00000"/>
                  </a:solidFill>
                  <a:latin typeface="Calibri"/>
                  <a:ea typeface="Calibri"/>
                  <a:cs typeface="Calibri"/>
                  <a:sym typeface="Calibri"/>
                </a:rPr>
                <a:t>35-50 anos</a:t>
              </a:r>
              <a:endParaRPr/>
            </a:p>
          </p:txBody>
        </p:sp>
        <p:sp>
          <p:nvSpPr>
            <p:cNvPr id="3218" name="Google Shape;3218;p63"/>
            <p:cNvSpPr txBox="1"/>
            <p:nvPr/>
          </p:nvSpPr>
          <p:spPr>
            <a:xfrm>
              <a:off x="4375260" y="2253570"/>
              <a:ext cx="1091966"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C00000"/>
                </a:buClr>
                <a:buSzPts val="1800"/>
                <a:buFont typeface="Calibri"/>
                <a:buNone/>
              </a:pPr>
              <a:r>
                <a:rPr b="1" i="0" lang="pt-BR" sz="1800" u="none" cap="none" strike="noStrike">
                  <a:solidFill>
                    <a:srgbClr val="C00000"/>
                  </a:solidFill>
                  <a:latin typeface="Calibri"/>
                  <a:ea typeface="Calibri"/>
                  <a:cs typeface="Calibri"/>
                  <a:sym typeface="Calibri"/>
                </a:rPr>
                <a:t>&gt; 50 anos</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148"/>
                                        </p:tgtEl>
                                        <p:attrNameLst>
                                          <p:attrName>style.visibility</p:attrName>
                                        </p:attrNameLst>
                                      </p:cBhvr>
                                      <p:to>
                                        <p:strVal val="visible"/>
                                      </p:to>
                                    </p:set>
                                    <p:animEffect filter="fade" transition="in">
                                      <p:cBhvr>
                                        <p:cTn dur="500"/>
                                        <p:tgtEl>
                                          <p:spTgt spid="3148"/>
                                        </p:tgtEl>
                                      </p:cBhvr>
                                    </p:animEffect>
                                  </p:childTnLst>
                                </p:cTn>
                              </p:par>
                              <p:par>
                                <p:cTn fill="hold" nodeType="withEffect" presetClass="entr" presetID="10" presetSubtype="0">
                                  <p:stCondLst>
                                    <p:cond delay="0"/>
                                  </p:stCondLst>
                                  <p:childTnLst>
                                    <p:set>
                                      <p:cBhvr>
                                        <p:cTn dur="1" fill="hold">
                                          <p:stCondLst>
                                            <p:cond delay="0"/>
                                          </p:stCondLst>
                                        </p:cTn>
                                        <p:tgtEl>
                                          <p:spTgt spid="3174"/>
                                        </p:tgtEl>
                                        <p:attrNameLst>
                                          <p:attrName>style.visibility</p:attrName>
                                        </p:attrNameLst>
                                      </p:cBhvr>
                                      <p:to>
                                        <p:strVal val="visible"/>
                                      </p:to>
                                    </p:set>
                                    <p:animEffect filter="fade" transition="in">
                                      <p:cBhvr>
                                        <p:cTn dur="500"/>
                                        <p:tgtEl>
                                          <p:spTgt spid="3174"/>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3152"/>
                                        </p:tgtEl>
                                        <p:attrNameLst>
                                          <p:attrName>style.visibility</p:attrName>
                                        </p:attrNameLst>
                                      </p:cBhvr>
                                      <p:to>
                                        <p:strVal val="visible"/>
                                      </p:to>
                                    </p:set>
                                    <p:animEffect filter="fade" transition="in">
                                      <p:cBhvr>
                                        <p:cTn dur="500"/>
                                        <p:tgtEl>
                                          <p:spTgt spid="31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3" name="Shape 3223"/>
        <p:cNvGrpSpPr/>
        <p:nvPr/>
      </p:nvGrpSpPr>
      <p:grpSpPr>
        <a:xfrm>
          <a:off x="0" y="0"/>
          <a:ext cx="0" cy="0"/>
          <a:chOff x="0" y="0"/>
          <a:chExt cx="0" cy="0"/>
        </a:xfrm>
      </p:grpSpPr>
      <p:sp>
        <p:nvSpPr>
          <p:cNvPr id="3224" name="Google Shape;3224;p64"/>
          <p:cNvSpPr/>
          <p:nvPr/>
        </p:nvSpPr>
        <p:spPr>
          <a:xfrm flipH="1">
            <a:off x="590867" y="1539433"/>
            <a:ext cx="6143762"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225" name="Google Shape;3225;p64"/>
          <p:cNvSpPr/>
          <p:nvPr/>
        </p:nvSpPr>
        <p:spPr>
          <a:xfrm>
            <a:off x="4773110" y="1722324"/>
            <a:ext cx="6828023" cy="4140472"/>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226" name="Google Shape;3226;p64"/>
          <p:cNvSpPr txBox="1"/>
          <p:nvPr/>
        </p:nvSpPr>
        <p:spPr>
          <a:xfrm>
            <a:off x="296269" y="385036"/>
            <a:ext cx="11164775"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Pacientes com HPN e FM concomitantes </a:t>
            </a:r>
            <a:endParaRPr/>
          </a:p>
        </p:txBody>
      </p:sp>
      <p:sp>
        <p:nvSpPr>
          <p:cNvPr id="3227" name="Google Shape;3227;p6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FM: falência medular; TCHT, transplante de células-tronco hematopoiéticas; TIS, terapia imunossupressora. </a:t>
            </a:r>
            <a:endParaRPr/>
          </a:p>
          <a:p>
            <a:pPr indent="0" lvl="0" marL="0" rtl="0" algn="l">
              <a:lnSpc>
                <a:spcPct val="90000"/>
              </a:lnSpc>
              <a:spcBef>
                <a:spcPts val="300"/>
              </a:spcBef>
              <a:spcAft>
                <a:spcPts val="0"/>
              </a:spcAft>
              <a:buClr>
                <a:schemeClr val="dk1"/>
              </a:buClr>
              <a:buSzPts val="800"/>
              <a:buNone/>
            </a:pPr>
            <a:r>
              <a:rPr lang="pt-BR"/>
              <a:t>1.Gerds AT, et al. Curr Hematol Malig Rep 2012;7(4):292–299; 2. Rachidi S, et al. Eur J Intern Med 2010;21(4):260–267; 3. Parker CJ. Hematology Am Soc Hematol Educ Program 2011;2011:21–29; 4. Luzzatto L, et al. Br J Haematol 2011;153(6):709–720; 5. Peffault de Latour R, et al. Rev Med Interne 2010;31(3):200–207.</a:t>
            </a:r>
            <a:endParaRPr/>
          </a:p>
        </p:txBody>
      </p:sp>
      <p:sp>
        <p:nvSpPr>
          <p:cNvPr id="3228" name="Google Shape;3228;p64"/>
          <p:cNvSpPr txBox="1"/>
          <p:nvPr/>
        </p:nvSpPr>
        <p:spPr>
          <a:xfrm>
            <a:off x="296269" y="792070"/>
            <a:ext cx="6828023"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doenças distintas com tratamentos diferentes</a:t>
            </a:r>
            <a:endParaRPr b="0" baseline="30000" i="0" sz="2800" u="none" cap="none" strike="noStrike">
              <a:solidFill>
                <a:srgbClr val="003865"/>
              </a:solidFill>
              <a:latin typeface="Calibri"/>
              <a:ea typeface="Calibri"/>
              <a:cs typeface="Calibri"/>
              <a:sym typeface="Calibri"/>
            </a:endParaRPr>
          </a:p>
        </p:txBody>
      </p:sp>
      <p:grpSp>
        <p:nvGrpSpPr>
          <p:cNvPr id="3229" name="Google Shape;3229;p64"/>
          <p:cNvGrpSpPr/>
          <p:nvPr/>
        </p:nvGrpSpPr>
        <p:grpSpPr>
          <a:xfrm>
            <a:off x="942759" y="2396330"/>
            <a:ext cx="3245896" cy="984244"/>
            <a:chOff x="942759" y="2396330"/>
            <a:chExt cx="3245896" cy="984244"/>
          </a:xfrm>
        </p:grpSpPr>
        <p:sp>
          <p:nvSpPr>
            <p:cNvPr id="3230" name="Google Shape;3230;p64"/>
            <p:cNvSpPr/>
            <p:nvPr/>
          </p:nvSpPr>
          <p:spPr>
            <a:xfrm>
              <a:off x="942759" y="2421061"/>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3231" name="Google Shape;3231;p64"/>
            <p:cNvGrpSpPr/>
            <p:nvPr/>
          </p:nvGrpSpPr>
          <p:grpSpPr>
            <a:xfrm>
              <a:off x="1051283" y="2562448"/>
              <a:ext cx="578641" cy="578638"/>
              <a:chOff x="-1289096" y="-3"/>
              <a:chExt cx="952502" cy="952497"/>
            </a:xfrm>
          </p:grpSpPr>
          <p:sp>
            <p:nvSpPr>
              <p:cNvPr id="3232" name="Google Shape;3232;p64"/>
              <p:cNvSpPr/>
              <p:nvPr/>
            </p:nvSpPr>
            <p:spPr>
              <a:xfrm>
                <a:off x="-634252" y="450208"/>
                <a:ext cx="232543" cy="269747"/>
              </a:xfrm>
              <a:custGeom>
                <a:rect b="b" l="l" r="r" t="t"/>
                <a:pathLst>
                  <a:path extrusionOk="0" h="269747" w="232543">
                    <a:moveTo>
                      <a:pt x="190686" y="0"/>
                    </a:moveTo>
                    <a:lnTo>
                      <a:pt x="41858" y="0"/>
                    </a:lnTo>
                    <a:cubicBezTo>
                      <a:pt x="18789" y="0"/>
                      <a:pt x="0" y="18753"/>
                      <a:pt x="0" y="41858"/>
                    </a:cubicBezTo>
                    <a:lnTo>
                      <a:pt x="0" y="227890"/>
                    </a:lnTo>
                    <a:cubicBezTo>
                      <a:pt x="0" y="250959"/>
                      <a:pt x="18753" y="269748"/>
                      <a:pt x="41858" y="269748"/>
                    </a:cubicBezTo>
                    <a:lnTo>
                      <a:pt x="190686" y="269748"/>
                    </a:lnTo>
                    <a:cubicBezTo>
                      <a:pt x="213754" y="269748"/>
                      <a:pt x="232543" y="250995"/>
                      <a:pt x="232543" y="227890"/>
                    </a:cubicBezTo>
                    <a:lnTo>
                      <a:pt x="232543" y="41858"/>
                    </a:lnTo>
                    <a:cubicBezTo>
                      <a:pt x="232543" y="18789"/>
                      <a:pt x="213791" y="0"/>
                      <a:pt x="190686" y="0"/>
                    </a:cubicBezTo>
                    <a:close/>
                    <a:moveTo>
                      <a:pt x="204638" y="227895"/>
                    </a:moveTo>
                    <a:cubicBezTo>
                      <a:pt x="204638" y="235597"/>
                      <a:pt x="198387" y="241847"/>
                      <a:pt x="190686" y="241847"/>
                    </a:cubicBezTo>
                    <a:lnTo>
                      <a:pt x="41858" y="241847"/>
                    </a:lnTo>
                    <a:cubicBezTo>
                      <a:pt x="34156" y="241847"/>
                      <a:pt x="27905" y="235597"/>
                      <a:pt x="27905" y="227895"/>
                    </a:cubicBezTo>
                    <a:lnTo>
                      <a:pt x="27905" y="41862"/>
                    </a:lnTo>
                    <a:cubicBezTo>
                      <a:pt x="27905" y="34161"/>
                      <a:pt x="34156" y="27910"/>
                      <a:pt x="41858" y="27910"/>
                    </a:cubicBezTo>
                    <a:lnTo>
                      <a:pt x="190686" y="27910"/>
                    </a:lnTo>
                    <a:cubicBezTo>
                      <a:pt x="198388" y="27910"/>
                      <a:pt x="204638" y="34161"/>
                      <a:pt x="204638" y="4186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33" name="Google Shape;3233;p64"/>
              <p:cNvSpPr/>
              <p:nvPr/>
            </p:nvSpPr>
            <p:spPr>
              <a:xfrm>
                <a:off x="-578444" y="626935"/>
                <a:ext cx="120921" cy="27904"/>
              </a:xfrm>
              <a:custGeom>
                <a:rect b="b" l="l" r="r" t="t"/>
                <a:pathLst>
                  <a:path extrusionOk="0" h="27904" w="120921">
                    <a:moveTo>
                      <a:pt x="106970" y="0"/>
                    </a:moveTo>
                    <a:lnTo>
                      <a:pt x="13952" y="0"/>
                    </a:lnTo>
                    <a:cubicBezTo>
                      <a:pt x="6250" y="0"/>
                      <a:pt x="0" y="6251"/>
                      <a:pt x="0" y="13952"/>
                    </a:cubicBezTo>
                    <a:cubicBezTo>
                      <a:pt x="0" y="21654"/>
                      <a:pt x="6251" y="27904"/>
                      <a:pt x="13952" y="27904"/>
                    </a:cubicBezTo>
                    <a:lnTo>
                      <a:pt x="106970" y="27904"/>
                    </a:lnTo>
                    <a:cubicBezTo>
                      <a:pt x="114671" y="27904"/>
                      <a:pt x="120922" y="21654"/>
                      <a:pt x="120922" y="13952"/>
                    </a:cubicBezTo>
                    <a:cubicBezTo>
                      <a:pt x="120922" y="6251"/>
                      <a:pt x="114671" y="0"/>
                      <a:pt x="10697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34" name="Google Shape;3234;p64"/>
              <p:cNvSpPr/>
              <p:nvPr/>
            </p:nvSpPr>
            <p:spPr>
              <a:xfrm>
                <a:off x="-578444" y="571128"/>
                <a:ext cx="120921" cy="27904"/>
              </a:xfrm>
              <a:custGeom>
                <a:rect b="b" l="l" r="r" t="t"/>
                <a:pathLst>
                  <a:path extrusionOk="0" h="27904" w="120921">
                    <a:moveTo>
                      <a:pt x="106970" y="0"/>
                    </a:moveTo>
                    <a:lnTo>
                      <a:pt x="13952" y="0"/>
                    </a:lnTo>
                    <a:cubicBezTo>
                      <a:pt x="6250" y="0"/>
                      <a:pt x="0" y="6251"/>
                      <a:pt x="0" y="13952"/>
                    </a:cubicBezTo>
                    <a:cubicBezTo>
                      <a:pt x="0" y="21654"/>
                      <a:pt x="6251" y="27904"/>
                      <a:pt x="13952" y="27904"/>
                    </a:cubicBezTo>
                    <a:lnTo>
                      <a:pt x="106970" y="27904"/>
                    </a:lnTo>
                    <a:cubicBezTo>
                      <a:pt x="114671" y="27904"/>
                      <a:pt x="120922" y="21654"/>
                      <a:pt x="120922" y="13952"/>
                    </a:cubicBezTo>
                    <a:cubicBezTo>
                      <a:pt x="120922" y="6250"/>
                      <a:pt x="114671" y="0"/>
                      <a:pt x="10697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35" name="Google Shape;3235;p64"/>
              <p:cNvSpPr/>
              <p:nvPr/>
            </p:nvSpPr>
            <p:spPr>
              <a:xfrm>
                <a:off x="-578444" y="515321"/>
                <a:ext cx="120921" cy="27904"/>
              </a:xfrm>
              <a:custGeom>
                <a:rect b="b" l="l" r="r" t="t"/>
                <a:pathLst>
                  <a:path extrusionOk="0" h="27904" w="120921">
                    <a:moveTo>
                      <a:pt x="106970" y="0"/>
                    </a:moveTo>
                    <a:lnTo>
                      <a:pt x="13952" y="0"/>
                    </a:lnTo>
                    <a:cubicBezTo>
                      <a:pt x="6250" y="0"/>
                      <a:pt x="0" y="6251"/>
                      <a:pt x="0" y="13952"/>
                    </a:cubicBezTo>
                    <a:cubicBezTo>
                      <a:pt x="0" y="21654"/>
                      <a:pt x="6251" y="27904"/>
                      <a:pt x="13952" y="27904"/>
                    </a:cubicBezTo>
                    <a:lnTo>
                      <a:pt x="106970" y="27904"/>
                    </a:lnTo>
                    <a:cubicBezTo>
                      <a:pt x="114671" y="27904"/>
                      <a:pt x="120922" y="21654"/>
                      <a:pt x="120922" y="13952"/>
                    </a:cubicBezTo>
                    <a:cubicBezTo>
                      <a:pt x="120922" y="6251"/>
                      <a:pt x="114671" y="0"/>
                      <a:pt x="10697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36" name="Google Shape;3236;p64"/>
              <p:cNvSpPr/>
              <p:nvPr/>
            </p:nvSpPr>
            <p:spPr>
              <a:xfrm>
                <a:off x="-634252" y="766467"/>
                <a:ext cx="232543" cy="120921"/>
              </a:xfrm>
              <a:custGeom>
                <a:rect b="b" l="l" r="r" t="t"/>
                <a:pathLst>
                  <a:path extrusionOk="0" h="120921" w="232543">
                    <a:moveTo>
                      <a:pt x="190686" y="0"/>
                    </a:moveTo>
                    <a:lnTo>
                      <a:pt x="41858" y="0"/>
                    </a:lnTo>
                    <a:cubicBezTo>
                      <a:pt x="18789" y="0"/>
                      <a:pt x="0" y="18753"/>
                      <a:pt x="0" y="41858"/>
                    </a:cubicBezTo>
                    <a:lnTo>
                      <a:pt x="0" y="79064"/>
                    </a:lnTo>
                    <a:cubicBezTo>
                      <a:pt x="0" y="102133"/>
                      <a:pt x="18753" y="120922"/>
                      <a:pt x="41858" y="120922"/>
                    </a:cubicBezTo>
                    <a:lnTo>
                      <a:pt x="190686" y="120922"/>
                    </a:lnTo>
                    <a:cubicBezTo>
                      <a:pt x="213754" y="120922"/>
                      <a:pt x="232543" y="102169"/>
                      <a:pt x="232543" y="79064"/>
                    </a:cubicBezTo>
                    <a:lnTo>
                      <a:pt x="232543" y="41858"/>
                    </a:lnTo>
                    <a:cubicBezTo>
                      <a:pt x="232543" y="18789"/>
                      <a:pt x="213791" y="0"/>
                      <a:pt x="190686" y="0"/>
                    </a:cubicBezTo>
                    <a:close/>
                    <a:moveTo>
                      <a:pt x="204638" y="79065"/>
                    </a:moveTo>
                    <a:cubicBezTo>
                      <a:pt x="204638" y="86767"/>
                      <a:pt x="198387" y="93017"/>
                      <a:pt x="190686" y="93017"/>
                    </a:cubicBezTo>
                    <a:lnTo>
                      <a:pt x="41858" y="93017"/>
                    </a:lnTo>
                    <a:cubicBezTo>
                      <a:pt x="34156" y="93017"/>
                      <a:pt x="27905" y="86767"/>
                      <a:pt x="27905" y="79065"/>
                    </a:cubicBezTo>
                    <a:lnTo>
                      <a:pt x="27905" y="41859"/>
                    </a:lnTo>
                    <a:cubicBezTo>
                      <a:pt x="27905" y="34157"/>
                      <a:pt x="34156" y="27906"/>
                      <a:pt x="41858" y="27906"/>
                    </a:cubicBezTo>
                    <a:lnTo>
                      <a:pt x="190686" y="27906"/>
                    </a:lnTo>
                    <a:cubicBezTo>
                      <a:pt x="198388" y="27906"/>
                      <a:pt x="204638" y="34157"/>
                      <a:pt x="204638" y="4185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37" name="Google Shape;3237;p64"/>
              <p:cNvSpPr/>
              <p:nvPr/>
            </p:nvSpPr>
            <p:spPr>
              <a:xfrm>
                <a:off x="-438916" y="329283"/>
                <a:ext cx="46507" cy="27904"/>
              </a:xfrm>
              <a:custGeom>
                <a:rect b="b" l="l" r="r" t="t"/>
                <a:pathLst>
                  <a:path extrusionOk="0" h="27904" w="46507">
                    <a:moveTo>
                      <a:pt x="13952" y="27904"/>
                    </a:moveTo>
                    <a:lnTo>
                      <a:pt x="32555" y="27904"/>
                    </a:lnTo>
                    <a:cubicBezTo>
                      <a:pt x="40257" y="27904"/>
                      <a:pt x="46508" y="21654"/>
                      <a:pt x="46508" y="13952"/>
                    </a:cubicBezTo>
                    <a:cubicBezTo>
                      <a:pt x="46508" y="6251"/>
                      <a:pt x="40257" y="0"/>
                      <a:pt x="32555" y="0"/>
                    </a:cubicBezTo>
                    <a:lnTo>
                      <a:pt x="13952" y="0"/>
                    </a:lnTo>
                    <a:cubicBezTo>
                      <a:pt x="6250" y="0"/>
                      <a:pt x="0" y="6251"/>
                      <a:pt x="0" y="13952"/>
                    </a:cubicBezTo>
                    <a:cubicBezTo>
                      <a:pt x="0" y="21654"/>
                      <a:pt x="6251" y="27904"/>
                      <a:pt x="13952" y="2790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38" name="Google Shape;3238;p64"/>
              <p:cNvSpPr/>
              <p:nvPr/>
            </p:nvSpPr>
            <p:spPr>
              <a:xfrm>
                <a:off x="-513335" y="329283"/>
                <a:ext cx="46507" cy="27904"/>
              </a:xfrm>
              <a:custGeom>
                <a:rect b="b" l="l" r="r" t="t"/>
                <a:pathLst>
                  <a:path extrusionOk="0" h="27904" w="46507">
                    <a:moveTo>
                      <a:pt x="13952" y="27904"/>
                    </a:moveTo>
                    <a:lnTo>
                      <a:pt x="32555" y="27904"/>
                    </a:lnTo>
                    <a:cubicBezTo>
                      <a:pt x="40257" y="27904"/>
                      <a:pt x="46508" y="21654"/>
                      <a:pt x="46508" y="13952"/>
                    </a:cubicBezTo>
                    <a:cubicBezTo>
                      <a:pt x="46508" y="6251"/>
                      <a:pt x="40257" y="0"/>
                      <a:pt x="32555" y="0"/>
                    </a:cubicBezTo>
                    <a:lnTo>
                      <a:pt x="13952" y="0"/>
                    </a:lnTo>
                    <a:cubicBezTo>
                      <a:pt x="6250" y="0"/>
                      <a:pt x="0" y="6251"/>
                      <a:pt x="0" y="13952"/>
                    </a:cubicBezTo>
                    <a:cubicBezTo>
                      <a:pt x="0" y="21654"/>
                      <a:pt x="6251" y="27904"/>
                      <a:pt x="13952" y="2790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39" name="Google Shape;3239;p64"/>
              <p:cNvSpPr/>
              <p:nvPr/>
            </p:nvSpPr>
            <p:spPr>
              <a:xfrm>
                <a:off x="-1289096" y="-3"/>
                <a:ext cx="952502" cy="952497"/>
              </a:xfrm>
              <a:custGeom>
                <a:rect b="b" l="l" r="r" t="t"/>
                <a:pathLst>
                  <a:path extrusionOk="0" h="952497" w="952502">
                    <a:moveTo>
                      <a:pt x="901337" y="273476"/>
                    </a:moveTo>
                    <a:lnTo>
                      <a:pt x="453814" y="273476"/>
                    </a:lnTo>
                    <a:lnTo>
                      <a:pt x="344391" y="42714"/>
                    </a:lnTo>
                    <a:cubicBezTo>
                      <a:pt x="332112" y="16743"/>
                      <a:pt x="305621" y="0"/>
                      <a:pt x="276898" y="0"/>
                    </a:cubicBezTo>
                    <a:lnTo>
                      <a:pt x="257029" y="0"/>
                    </a:lnTo>
                    <a:cubicBezTo>
                      <a:pt x="228306" y="0"/>
                      <a:pt x="201814" y="16743"/>
                      <a:pt x="189536" y="42714"/>
                    </a:cubicBezTo>
                    <a:lnTo>
                      <a:pt x="7218" y="427210"/>
                    </a:lnTo>
                    <a:cubicBezTo>
                      <a:pt x="2530" y="437144"/>
                      <a:pt x="0" y="448194"/>
                      <a:pt x="0" y="459208"/>
                    </a:cubicBezTo>
                    <a:cubicBezTo>
                      <a:pt x="0" y="500396"/>
                      <a:pt x="33523" y="533920"/>
                      <a:pt x="74712" y="533920"/>
                    </a:cubicBezTo>
                    <a:lnTo>
                      <a:pt x="143247" y="533920"/>
                    </a:lnTo>
                    <a:lnTo>
                      <a:pt x="143247" y="901337"/>
                    </a:lnTo>
                    <a:cubicBezTo>
                      <a:pt x="143247" y="929540"/>
                      <a:pt x="166205" y="952497"/>
                      <a:pt x="194407" y="952497"/>
                    </a:cubicBezTo>
                    <a:lnTo>
                      <a:pt x="901343" y="952497"/>
                    </a:lnTo>
                    <a:cubicBezTo>
                      <a:pt x="929546" y="952497"/>
                      <a:pt x="952503" y="929540"/>
                      <a:pt x="952503" y="901337"/>
                    </a:cubicBezTo>
                    <a:lnTo>
                      <a:pt x="952503" y="324627"/>
                    </a:lnTo>
                    <a:cubicBezTo>
                      <a:pt x="952503" y="296425"/>
                      <a:pt x="929546" y="273468"/>
                      <a:pt x="901343" y="273468"/>
                    </a:cubicBezTo>
                    <a:close/>
                    <a:moveTo>
                      <a:pt x="901337" y="301381"/>
                    </a:moveTo>
                    <a:cubicBezTo>
                      <a:pt x="914136" y="301381"/>
                      <a:pt x="924591" y="311800"/>
                      <a:pt x="924591" y="324636"/>
                    </a:cubicBezTo>
                    <a:lnTo>
                      <a:pt x="924591" y="385098"/>
                    </a:lnTo>
                    <a:lnTo>
                      <a:pt x="506758" y="385098"/>
                    </a:lnTo>
                    <a:lnTo>
                      <a:pt x="467058" y="301381"/>
                    </a:lnTo>
                    <a:close/>
                    <a:moveTo>
                      <a:pt x="566476" y="478118"/>
                    </a:moveTo>
                    <a:cubicBezTo>
                      <a:pt x="574178" y="478118"/>
                      <a:pt x="580428" y="484369"/>
                      <a:pt x="580428" y="492070"/>
                    </a:cubicBezTo>
                    <a:lnTo>
                      <a:pt x="580428" y="702554"/>
                    </a:lnTo>
                    <a:lnTo>
                      <a:pt x="475167" y="567194"/>
                    </a:lnTo>
                    <a:cubicBezTo>
                      <a:pt x="472525" y="563771"/>
                      <a:pt x="468470" y="561799"/>
                      <a:pt x="464154" y="561799"/>
                    </a:cubicBezTo>
                    <a:cubicBezTo>
                      <a:pt x="459875" y="561799"/>
                      <a:pt x="455783" y="563808"/>
                      <a:pt x="453142" y="567194"/>
                    </a:cubicBezTo>
                    <a:lnTo>
                      <a:pt x="373221" y="669959"/>
                    </a:lnTo>
                    <a:lnTo>
                      <a:pt x="326712" y="604847"/>
                    </a:lnTo>
                    <a:cubicBezTo>
                      <a:pt x="324108" y="601201"/>
                      <a:pt x="319866" y="599006"/>
                      <a:pt x="315364" y="599006"/>
                    </a:cubicBezTo>
                    <a:cubicBezTo>
                      <a:pt x="310862" y="599006"/>
                      <a:pt x="306621" y="601164"/>
                      <a:pt x="304016" y="604847"/>
                    </a:cubicBezTo>
                    <a:lnTo>
                      <a:pt x="236299" y="699650"/>
                    </a:lnTo>
                    <a:lnTo>
                      <a:pt x="236299" y="533896"/>
                    </a:lnTo>
                    <a:lnTo>
                      <a:pt x="459241" y="533896"/>
                    </a:lnTo>
                    <a:cubicBezTo>
                      <a:pt x="493918" y="533896"/>
                      <a:pt x="523125" y="510158"/>
                      <a:pt x="531497" y="478085"/>
                    </a:cubicBezTo>
                    <a:lnTo>
                      <a:pt x="566472" y="478085"/>
                    </a:lnTo>
                    <a:close/>
                    <a:moveTo>
                      <a:pt x="415523" y="729264"/>
                    </a:moveTo>
                    <a:lnTo>
                      <a:pt x="390111" y="693693"/>
                    </a:lnTo>
                    <a:lnTo>
                      <a:pt x="464152" y="598518"/>
                    </a:lnTo>
                    <a:lnTo>
                      <a:pt x="565879" y="729267"/>
                    </a:lnTo>
                    <a:close/>
                    <a:moveTo>
                      <a:pt x="381218" y="729264"/>
                    </a:moveTo>
                    <a:lnTo>
                      <a:pt x="249430" y="729264"/>
                    </a:lnTo>
                    <a:lnTo>
                      <a:pt x="315361" y="636990"/>
                    </a:lnTo>
                    <a:lnTo>
                      <a:pt x="381293" y="729264"/>
                    </a:lnTo>
                    <a:close/>
                    <a:moveTo>
                      <a:pt x="236219" y="757169"/>
                    </a:moveTo>
                    <a:lnTo>
                      <a:pt x="580386" y="757169"/>
                    </a:lnTo>
                    <a:lnTo>
                      <a:pt x="580386" y="789725"/>
                    </a:lnTo>
                    <a:cubicBezTo>
                      <a:pt x="580386" y="797427"/>
                      <a:pt x="574135" y="803678"/>
                      <a:pt x="566434" y="803678"/>
                    </a:cubicBezTo>
                    <a:lnTo>
                      <a:pt x="250213" y="803678"/>
                    </a:lnTo>
                    <a:cubicBezTo>
                      <a:pt x="242511" y="803678"/>
                      <a:pt x="236261" y="797427"/>
                      <a:pt x="236261" y="789725"/>
                    </a:cubicBezTo>
                    <a:lnTo>
                      <a:pt x="236261" y="757169"/>
                    </a:lnTo>
                    <a:close/>
                    <a:moveTo>
                      <a:pt x="27898" y="459217"/>
                    </a:moveTo>
                    <a:cubicBezTo>
                      <a:pt x="27898" y="452334"/>
                      <a:pt x="29461" y="445377"/>
                      <a:pt x="32400" y="439163"/>
                    </a:cubicBezTo>
                    <a:lnTo>
                      <a:pt x="214756" y="54667"/>
                    </a:lnTo>
                    <a:cubicBezTo>
                      <a:pt x="222458" y="38445"/>
                      <a:pt x="239052" y="27915"/>
                      <a:pt x="257023" y="27915"/>
                    </a:cubicBezTo>
                    <a:lnTo>
                      <a:pt x="276891" y="27915"/>
                    </a:lnTo>
                    <a:cubicBezTo>
                      <a:pt x="294899" y="27915"/>
                      <a:pt x="311457" y="38408"/>
                      <a:pt x="319159" y="54667"/>
                    </a:cubicBezTo>
                    <a:lnTo>
                      <a:pt x="501477" y="439201"/>
                    </a:lnTo>
                    <a:cubicBezTo>
                      <a:pt x="504453" y="445451"/>
                      <a:pt x="505979" y="452372"/>
                      <a:pt x="505979" y="459256"/>
                    </a:cubicBezTo>
                    <a:cubicBezTo>
                      <a:pt x="505979" y="485077"/>
                      <a:pt x="484994" y="506062"/>
                      <a:pt x="459172" y="506062"/>
                    </a:cubicBezTo>
                    <a:lnTo>
                      <a:pt x="74714" y="506025"/>
                    </a:lnTo>
                    <a:cubicBezTo>
                      <a:pt x="48893" y="506025"/>
                      <a:pt x="27908" y="485041"/>
                      <a:pt x="27908" y="459218"/>
                    </a:cubicBezTo>
                    <a:close/>
                    <a:moveTo>
                      <a:pt x="901331" y="924599"/>
                    </a:moveTo>
                    <a:lnTo>
                      <a:pt x="194395" y="924599"/>
                    </a:lnTo>
                    <a:cubicBezTo>
                      <a:pt x="181595" y="924599"/>
                      <a:pt x="171141" y="914181"/>
                      <a:pt x="171141" y="901345"/>
                    </a:cubicBezTo>
                    <a:lnTo>
                      <a:pt x="171141" y="533928"/>
                    </a:lnTo>
                    <a:lnTo>
                      <a:pt x="208347" y="533928"/>
                    </a:lnTo>
                    <a:lnTo>
                      <a:pt x="208347" y="789722"/>
                    </a:lnTo>
                    <a:cubicBezTo>
                      <a:pt x="208347" y="812790"/>
                      <a:pt x="227100" y="831579"/>
                      <a:pt x="250205" y="831579"/>
                    </a:cubicBezTo>
                    <a:lnTo>
                      <a:pt x="566463" y="831579"/>
                    </a:lnTo>
                    <a:cubicBezTo>
                      <a:pt x="589532" y="831579"/>
                      <a:pt x="608321" y="812826"/>
                      <a:pt x="608321" y="789722"/>
                    </a:cubicBezTo>
                    <a:lnTo>
                      <a:pt x="608321" y="492065"/>
                    </a:lnTo>
                    <a:cubicBezTo>
                      <a:pt x="608321" y="468997"/>
                      <a:pt x="589568" y="450208"/>
                      <a:pt x="566463" y="450208"/>
                    </a:cubicBezTo>
                    <a:lnTo>
                      <a:pt x="533349" y="450208"/>
                    </a:lnTo>
                    <a:cubicBezTo>
                      <a:pt x="532381" y="442283"/>
                      <a:pt x="530149" y="434432"/>
                      <a:pt x="526726" y="427213"/>
                    </a:cubicBezTo>
                    <a:lnTo>
                      <a:pt x="519954" y="413000"/>
                    </a:lnTo>
                    <a:lnTo>
                      <a:pt x="924576" y="413000"/>
                    </a:lnTo>
                    <a:lnTo>
                      <a:pt x="924576" y="901347"/>
                    </a:lnTo>
                    <a:cubicBezTo>
                      <a:pt x="924576" y="914147"/>
                      <a:pt x="914158" y="924601"/>
                      <a:pt x="901322" y="92460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40" name="Google Shape;3240;p64"/>
              <p:cNvSpPr/>
              <p:nvPr/>
            </p:nvSpPr>
            <p:spPr>
              <a:xfrm>
                <a:off x="-1087474" y="96735"/>
                <a:ext cx="130586" cy="251107"/>
              </a:xfrm>
              <a:custGeom>
                <a:rect b="b" l="l" r="r" t="t"/>
                <a:pathLst>
                  <a:path extrusionOk="0" h="251107" w="130586">
                    <a:moveTo>
                      <a:pt x="65331" y="0"/>
                    </a:moveTo>
                    <a:cubicBezTo>
                      <a:pt x="47136" y="0"/>
                      <a:pt x="29612" y="7665"/>
                      <a:pt x="17259" y="21059"/>
                    </a:cubicBezTo>
                    <a:cubicBezTo>
                      <a:pt x="4906" y="34453"/>
                      <a:pt x="-1270" y="52536"/>
                      <a:pt x="218" y="70693"/>
                    </a:cubicBezTo>
                    <a:lnTo>
                      <a:pt x="12050" y="212710"/>
                    </a:lnTo>
                    <a:cubicBezTo>
                      <a:pt x="13836" y="234216"/>
                      <a:pt x="32142" y="251108"/>
                      <a:pt x="53759" y="251108"/>
                    </a:cubicBezTo>
                    <a:lnTo>
                      <a:pt x="76828" y="251108"/>
                    </a:lnTo>
                    <a:cubicBezTo>
                      <a:pt x="98407" y="251108"/>
                      <a:pt x="116751" y="234253"/>
                      <a:pt x="118537" y="212710"/>
                    </a:cubicBezTo>
                    <a:lnTo>
                      <a:pt x="130369" y="70693"/>
                    </a:lnTo>
                    <a:cubicBezTo>
                      <a:pt x="131857" y="52536"/>
                      <a:pt x="125680" y="34453"/>
                      <a:pt x="113327" y="21059"/>
                    </a:cubicBezTo>
                    <a:cubicBezTo>
                      <a:pt x="100974" y="7665"/>
                      <a:pt x="83487" y="0"/>
                      <a:pt x="65256" y="0"/>
                    </a:cubicBezTo>
                    <a:close/>
                    <a:moveTo>
                      <a:pt x="102613" y="68424"/>
                    </a:moveTo>
                    <a:lnTo>
                      <a:pt x="90781" y="210442"/>
                    </a:lnTo>
                    <a:cubicBezTo>
                      <a:pt x="90185" y="217623"/>
                      <a:pt x="84084" y="223241"/>
                      <a:pt x="76866" y="223241"/>
                    </a:cubicBezTo>
                    <a:lnTo>
                      <a:pt x="53797" y="223241"/>
                    </a:lnTo>
                    <a:cubicBezTo>
                      <a:pt x="46579" y="223241"/>
                      <a:pt x="40477" y="217623"/>
                      <a:pt x="39882" y="210442"/>
                    </a:cubicBezTo>
                    <a:lnTo>
                      <a:pt x="28050" y="68424"/>
                    </a:lnTo>
                    <a:cubicBezTo>
                      <a:pt x="27157" y="57857"/>
                      <a:pt x="30655" y="47774"/>
                      <a:pt x="37798" y="39997"/>
                    </a:cubicBezTo>
                    <a:cubicBezTo>
                      <a:pt x="44942" y="32221"/>
                      <a:pt x="54764" y="27943"/>
                      <a:pt x="65331" y="27943"/>
                    </a:cubicBezTo>
                    <a:cubicBezTo>
                      <a:pt x="75898" y="27943"/>
                      <a:pt x="85683" y="32259"/>
                      <a:pt x="92864" y="39997"/>
                    </a:cubicBezTo>
                    <a:cubicBezTo>
                      <a:pt x="100008" y="47774"/>
                      <a:pt x="103505" y="57857"/>
                      <a:pt x="102612" y="6842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41" name="Google Shape;3241;p64"/>
              <p:cNvSpPr/>
              <p:nvPr/>
            </p:nvSpPr>
            <p:spPr>
              <a:xfrm>
                <a:off x="-1073298" y="375789"/>
                <a:ext cx="102318" cy="102318"/>
              </a:xfrm>
              <a:custGeom>
                <a:rect b="b" l="l" r="r" t="t"/>
                <a:pathLst>
                  <a:path extrusionOk="0" h="102318" w="102318">
                    <a:moveTo>
                      <a:pt x="60461" y="0"/>
                    </a:moveTo>
                    <a:lnTo>
                      <a:pt x="41858" y="0"/>
                    </a:lnTo>
                    <a:cubicBezTo>
                      <a:pt x="18789" y="0"/>
                      <a:pt x="0" y="18753"/>
                      <a:pt x="0" y="41858"/>
                    </a:cubicBezTo>
                    <a:lnTo>
                      <a:pt x="0" y="60461"/>
                    </a:lnTo>
                    <a:cubicBezTo>
                      <a:pt x="0" y="83529"/>
                      <a:pt x="18753" y="102319"/>
                      <a:pt x="41858" y="102319"/>
                    </a:cubicBezTo>
                    <a:lnTo>
                      <a:pt x="60461" y="102319"/>
                    </a:lnTo>
                    <a:cubicBezTo>
                      <a:pt x="83529" y="102319"/>
                      <a:pt x="102318" y="83566"/>
                      <a:pt x="102318" y="60461"/>
                    </a:cubicBezTo>
                    <a:lnTo>
                      <a:pt x="102318" y="41858"/>
                    </a:lnTo>
                    <a:cubicBezTo>
                      <a:pt x="102318" y="18789"/>
                      <a:pt x="83566" y="0"/>
                      <a:pt x="60461" y="0"/>
                    </a:cubicBezTo>
                    <a:close/>
                    <a:moveTo>
                      <a:pt x="74413" y="60462"/>
                    </a:moveTo>
                    <a:cubicBezTo>
                      <a:pt x="74413" y="68164"/>
                      <a:pt x="68162" y="74414"/>
                      <a:pt x="60461" y="74414"/>
                    </a:cubicBezTo>
                    <a:lnTo>
                      <a:pt x="41858" y="74414"/>
                    </a:lnTo>
                    <a:cubicBezTo>
                      <a:pt x="34156" y="74414"/>
                      <a:pt x="27905" y="68163"/>
                      <a:pt x="27905" y="60462"/>
                    </a:cubicBezTo>
                    <a:lnTo>
                      <a:pt x="27905" y="41859"/>
                    </a:lnTo>
                    <a:cubicBezTo>
                      <a:pt x="27905" y="34157"/>
                      <a:pt x="34156" y="27906"/>
                      <a:pt x="41858" y="27906"/>
                    </a:cubicBezTo>
                    <a:lnTo>
                      <a:pt x="60461" y="27906"/>
                    </a:lnTo>
                    <a:cubicBezTo>
                      <a:pt x="68163" y="27906"/>
                      <a:pt x="74413" y="34157"/>
                      <a:pt x="74413" y="4185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
          <p:nvSpPr>
            <p:cNvPr id="3242" name="Google Shape;3242;p64"/>
            <p:cNvSpPr txBox="1"/>
            <p:nvPr/>
          </p:nvSpPr>
          <p:spPr>
            <a:xfrm>
              <a:off x="1810757" y="2396330"/>
              <a:ext cx="2377898" cy="984244"/>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HPN e FM são </a:t>
              </a:r>
              <a:r>
                <a:rPr b="1" i="0" lang="pt-BR" sz="1800" u="none" cap="none" strike="noStrike">
                  <a:solidFill>
                    <a:srgbClr val="283C8C"/>
                  </a:solidFill>
                  <a:latin typeface="Lustria"/>
                  <a:ea typeface="Lustria"/>
                  <a:cs typeface="Lustria"/>
                  <a:sym typeface="Lustria"/>
                </a:rPr>
                <a:t>doenças distintas</a:t>
              </a:r>
              <a:r>
                <a:rPr b="1" i="0" lang="pt-BR" sz="1800" u="none" cap="none" strike="noStrike">
                  <a:solidFill>
                    <a:srgbClr val="283C8C"/>
                  </a:solidFill>
                  <a:latin typeface="Calibri"/>
                  <a:ea typeface="Calibri"/>
                  <a:cs typeface="Calibri"/>
                  <a:sym typeface="Calibri"/>
                </a:rPr>
                <a:t> </a:t>
              </a:r>
              <a:r>
                <a:rPr b="0" i="0" lang="pt-BR" sz="1800" u="none" cap="none" strike="noStrike">
                  <a:solidFill>
                    <a:srgbClr val="3F4444"/>
                  </a:solidFill>
                  <a:latin typeface="Calibri"/>
                  <a:ea typeface="Calibri"/>
                  <a:cs typeface="Calibri"/>
                  <a:sym typeface="Calibri"/>
                </a:rPr>
                <a:t>com significativa morbidade e mortalidade</a:t>
              </a:r>
              <a:r>
                <a:rPr b="0" baseline="30000" i="0" lang="pt-BR" sz="1800" u="none" cap="none" strike="noStrike">
                  <a:solidFill>
                    <a:srgbClr val="3F4444"/>
                  </a:solidFill>
                  <a:latin typeface="Calibri"/>
                  <a:ea typeface="Calibri"/>
                  <a:cs typeface="Calibri"/>
                  <a:sym typeface="Calibri"/>
                </a:rPr>
                <a:t>1,2</a:t>
              </a:r>
              <a:endParaRPr/>
            </a:p>
          </p:txBody>
        </p:sp>
      </p:grpSp>
      <p:grpSp>
        <p:nvGrpSpPr>
          <p:cNvPr id="3243" name="Google Shape;3243;p64"/>
          <p:cNvGrpSpPr/>
          <p:nvPr/>
        </p:nvGrpSpPr>
        <p:grpSpPr>
          <a:xfrm>
            <a:off x="942759" y="4160774"/>
            <a:ext cx="3755434" cy="1205843"/>
            <a:chOff x="942759" y="4160774"/>
            <a:chExt cx="3755434" cy="1205843"/>
          </a:xfrm>
        </p:grpSpPr>
        <p:sp>
          <p:nvSpPr>
            <p:cNvPr id="3244" name="Google Shape;3244;p64"/>
            <p:cNvSpPr/>
            <p:nvPr/>
          </p:nvSpPr>
          <p:spPr>
            <a:xfrm>
              <a:off x="942759" y="4303295"/>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45" name="Google Shape;3245;p64"/>
            <p:cNvSpPr/>
            <p:nvPr/>
          </p:nvSpPr>
          <p:spPr>
            <a:xfrm>
              <a:off x="1141420" y="4476630"/>
              <a:ext cx="488504" cy="488503"/>
            </a:xfrm>
            <a:custGeom>
              <a:rect b="b" l="l" r="r" t="t"/>
              <a:pathLst>
                <a:path extrusionOk="0" h="857251" w="857253">
                  <a:moveTo>
                    <a:pt x="591312" y="702821"/>
                  </a:moveTo>
                  <a:cubicBezTo>
                    <a:pt x="598713" y="702821"/>
                    <a:pt x="604714" y="708812"/>
                    <a:pt x="604714" y="716213"/>
                  </a:cubicBezTo>
                  <a:cubicBezTo>
                    <a:pt x="604714" y="723614"/>
                    <a:pt x="598722" y="729605"/>
                    <a:pt x="591312" y="729605"/>
                  </a:cubicBezTo>
                  <a:lnTo>
                    <a:pt x="315716" y="729605"/>
                  </a:lnTo>
                  <a:cubicBezTo>
                    <a:pt x="308324" y="729605"/>
                    <a:pt x="302324" y="723614"/>
                    <a:pt x="302324" y="716213"/>
                  </a:cubicBezTo>
                  <a:cubicBezTo>
                    <a:pt x="302324" y="708812"/>
                    <a:pt x="308324" y="702821"/>
                    <a:pt x="315716" y="702821"/>
                  </a:cubicBezTo>
                  <a:lnTo>
                    <a:pt x="591312" y="702821"/>
                  </a:lnTo>
                  <a:close/>
                  <a:moveTo>
                    <a:pt x="278349" y="410166"/>
                  </a:moveTo>
                  <a:cubicBezTo>
                    <a:pt x="285740" y="410166"/>
                    <a:pt x="291741" y="416166"/>
                    <a:pt x="291741" y="423558"/>
                  </a:cubicBezTo>
                  <a:cubicBezTo>
                    <a:pt x="291741" y="430949"/>
                    <a:pt x="285740" y="436950"/>
                    <a:pt x="278349" y="436950"/>
                  </a:cubicBezTo>
                  <a:lnTo>
                    <a:pt x="132893" y="436950"/>
                  </a:lnTo>
                  <a:cubicBezTo>
                    <a:pt x="125492" y="436950"/>
                    <a:pt x="119501" y="430959"/>
                    <a:pt x="119501" y="423558"/>
                  </a:cubicBezTo>
                  <a:cubicBezTo>
                    <a:pt x="119501" y="416157"/>
                    <a:pt x="125492" y="410166"/>
                    <a:pt x="132893" y="410166"/>
                  </a:cubicBezTo>
                  <a:lnTo>
                    <a:pt x="278349" y="410166"/>
                  </a:lnTo>
                  <a:close/>
                  <a:moveTo>
                    <a:pt x="132893" y="632050"/>
                  </a:moveTo>
                  <a:cubicBezTo>
                    <a:pt x="125492" y="632050"/>
                    <a:pt x="119501" y="626059"/>
                    <a:pt x="119501" y="618658"/>
                  </a:cubicBezTo>
                  <a:cubicBezTo>
                    <a:pt x="119501" y="611257"/>
                    <a:pt x="125492" y="605276"/>
                    <a:pt x="132893" y="605276"/>
                  </a:cubicBezTo>
                  <a:lnTo>
                    <a:pt x="404689" y="605276"/>
                  </a:lnTo>
                  <a:cubicBezTo>
                    <a:pt x="412090" y="605276"/>
                    <a:pt x="418090" y="611276"/>
                    <a:pt x="418090" y="618658"/>
                  </a:cubicBezTo>
                  <a:cubicBezTo>
                    <a:pt x="418090" y="626040"/>
                    <a:pt x="412090" y="632050"/>
                    <a:pt x="404689" y="632050"/>
                  </a:cubicBezTo>
                  <a:lnTo>
                    <a:pt x="132893" y="632050"/>
                  </a:lnTo>
                  <a:close/>
                  <a:moveTo>
                    <a:pt x="236458" y="247764"/>
                  </a:moveTo>
                  <a:lnTo>
                    <a:pt x="198072" y="247764"/>
                  </a:lnTo>
                  <a:lnTo>
                    <a:pt x="198072" y="286150"/>
                  </a:lnTo>
                  <a:lnTo>
                    <a:pt x="171279" y="286150"/>
                  </a:lnTo>
                  <a:lnTo>
                    <a:pt x="171279" y="247764"/>
                  </a:lnTo>
                  <a:lnTo>
                    <a:pt x="132893" y="247764"/>
                  </a:lnTo>
                  <a:lnTo>
                    <a:pt x="132893" y="220980"/>
                  </a:lnTo>
                  <a:lnTo>
                    <a:pt x="171279" y="220980"/>
                  </a:lnTo>
                  <a:lnTo>
                    <a:pt x="171279" y="182594"/>
                  </a:lnTo>
                  <a:lnTo>
                    <a:pt x="198072" y="182594"/>
                  </a:lnTo>
                  <a:lnTo>
                    <a:pt x="198072" y="220980"/>
                  </a:lnTo>
                  <a:lnTo>
                    <a:pt x="236458" y="220980"/>
                  </a:lnTo>
                  <a:lnTo>
                    <a:pt x="236458" y="247764"/>
                  </a:lnTo>
                  <a:lnTo>
                    <a:pt x="236458" y="247764"/>
                  </a:lnTo>
                  <a:close/>
                  <a:moveTo>
                    <a:pt x="267710" y="702821"/>
                  </a:moveTo>
                  <a:cubicBezTo>
                    <a:pt x="275111" y="702821"/>
                    <a:pt x="281102" y="708812"/>
                    <a:pt x="281102" y="716213"/>
                  </a:cubicBezTo>
                  <a:cubicBezTo>
                    <a:pt x="281102" y="723614"/>
                    <a:pt x="275111" y="729605"/>
                    <a:pt x="267710" y="729605"/>
                  </a:cubicBezTo>
                  <a:lnTo>
                    <a:pt x="132893" y="729605"/>
                  </a:lnTo>
                  <a:cubicBezTo>
                    <a:pt x="125492" y="729605"/>
                    <a:pt x="119501" y="723614"/>
                    <a:pt x="119501" y="716213"/>
                  </a:cubicBezTo>
                  <a:cubicBezTo>
                    <a:pt x="119501" y="708812"/>
                    <a:pt x="125492" y="702821"/>
                    <a:pt x="132893" y="702821"/>
                  </a:cubicBezTo>
                  <a:lnTo>
                    <a:pt x="267710" y="702821"/>
                  </a:lnTo>
                  <a:close/>
                  <a:moveTo>
                    <a:pt x="132893" y="534505"/>
                  </a:moveTo>
                  <a:cubicBezTo>
                    <a:pt x="125492" y="534505"/>
                    <a:pt x="119501" y="528514"/>
                    <a:pt x="119501" y="521113"/>
                  </a:cubicBezTo>
                  <a:cubicBezTo>
                    <a:pt x="119501" y="513712"/>
                    <a:pt x="125492" y="507721"/>
                    <a:pt x="132893" y="507721"/>
                  </a:cubicBezTo>
                  <a:lnTo>
                    <a:pt x="359159" y="507721"/>
                  </a:lnTo>
                  <a:cubicBezTo>
                    <a:pt x="366560" y="507721"/>
                    <a:pt x="372551" y="513721"/>
                    <a:pt x="372551" y="521113"/>
                  </a:cubicBezTo>
                  <a:cubicBezTo>
                    <a:pt x="372551" y="528504"/>
                    <a:pt x="366551" y="534505"/>
                    <a:pt x="359159" y="534505"/>
                  </a:cubicBezTo>
                  <a:lnTo>
                    <a:pt x="132893" y="534505"/>
                  </a:lnTo>
                  <a:close/>
                  <a:moveTo>
                    <a:pt x="143427" y="339404"/>
                  </a:moveTo>
                  <a:cubicBezTo>
                    <a:pt x="136036" y="339404"/>
                    <a:pt x="130026" y="333413"/>
                    <a:pt x="130026" y="326003"/>
                  </a:cubicBezTo>
                  <a:cubicBezTo>
                    <a:pt x="130026" y="318592"/>
                    <a:pt x="136027" y="312620"/>
                    <a:pt x="143427" y="312620"/>
                  </a:cubicBezTo>
                  <a:lnTo>
                    <a:pt x="395278" y="312620"/>
                  </a:lnTo>
                  <a:cubicBezTo>
                    <a:pt x="402679" y="312620"/>
                    <a:pt x="408680" y="318621"/>
                    <a:pt x="408680" y="326003"/>
                  </a:cubicBezTo>
                  <a:cubicBezTo>
                    <a:pt x="408680" y="333385"/>
                    <a:pt x="402679" y="339404"/>
                    <a:pt x="395278" y="339404"/>
                  </a:cubicBezTo>
                  <a:lnTo>
                    <a:pt x="143427" y="339404"/>
                  </a:lnTo>
                  <a:close/>
                  <a:moveTo>
                    <a:pt x="279968" y="232153"/>
                  </a:moveTo>
                  <a:cubicBezTo>
                    <a:pt x="272567" y="232153"/>
                    <a:pt x="266576" y="226152"/>
                    <a:pt x="266576" y="218761"/>
                  </a:cubicBezTo>
                  <a:cubicBezTo>
                    <a:pt x="266576" y="211369"/>
                    <a:pt x="272567" y="205359"/>
                    <a:pt x="279968" y="205359"/>
                  </a:cubicBezTo>
                  <a:lnTo>
                    <a:pt x="591312" y="205359"/>
                  </a:lnTo>
                  <a:cubicBezTo>
                    <a:pt x="598713" y="205359"/>
                    <a:pt x="604714" y="211360"/>
                    <a:pt x="604714" y="218761"/>
                  </a:cubicBezTo>
                  <a:cubicBezTo>
                    <a:pt x="604714" y="226162"/>
                    <a:pt x="598722" y="232153"/>
                    <a:pt x="591312" y="232153"/>
                  </a:cubicBezTo>
                  <a:lnTo>
                    <a:pt x="279968" y="232153"/>
                  </a:lnTo>
                  <a:close/>
                  <a:moveTo>
                    <a:pt x="562670" y="62436"/>
                  </a:moveTo>
                  <a:lnTo>
                    <a:pt x="562670" y="88859"/>
                  </a:lnTo>
                  <a:lnTo>
                    <a:pt x="652586" y="88859"/>
                  </a:lnTo>
                  <a:cubicBezTo>
                    <a:pt x="659987" y="88859"/>
                    <a:pt x="665988" y="94859"/>
                    <a:pt x="665988" y="102251"/>
                  </a:cubicBezTo>
                  <a:lnTo>
                    <a:pt x="665988" y="263947"/>
                  </a:lnTo>
                  <a:cubicBezTo>
                    <a:pt x="676942" y="267414"/>
                    <a:pt x="687429" y="271691"/>
                    <a:pt x="697421" y="276701"/>
                  </a:cubicBezTo>
                  <a:lnTo>
                    <a:pt x="697421" y="83877"/>
                  </a:lnTo>
                  <a:cubicBezTo>
                    <a:pt x="697421" y="77981"/>
                    <a:pt x="695011" y="72619"/>
                    <a:pt x="691124" y="68732"/>
                  </a:cubicBezTo>
                  <a:cubicBezTo>
                    <a:pt x="687229" y="64846"/>
                    <a:pt x="681876" y="62427"/>
                    <a:pt x="675980" y="62427"/>
                  </a:cubicBezTo>
                  <a:lnTo>
                    <a:pt x="562680" y="62427"/>
                  </a:lnTo>
                  <a:close/>
                  <a:moveTo>
                    <a:pt x="559746" y="115643"/>
                  </a:moveTo>
                  <a:cubicBezTo>
                    <a:pt x="557308" y="122301"/>
                    <a:pt x="553441" y="128283"/>
                    <a:pt x="548526" y="133198"/>
                  </a:cubicBezTo>
                  <a:cubicBezTo>
                    <a:pt x="539791" y="141932"/>
                    <a:pt x="527733" y="147342"/>
                    <a:pt x="514436" y="147342"/>
                  </a:cubicBezTo>
                  <a:lnTo>
                    <a:pt x="209779" y="147342"/>
                  </a:lnTo>
                  <a:cubicBezTo>
                    <a:pt x="196482" y="147342"/>
                    <a:pt x="184423" y="141932"/>
                    <a:pt x="175689" y="133198"/>
                  </a:cubicBezTo>
                  <a:cubicBezTo>
                    <a:pt x="170774" y="128283"/>
                    <a:pt x="166907" y="122301"/>
                    <a:pt x="164459" y="115643"/>
                  </a:cubicBezTo>
                  <a:lnTo>
                    <a:pt x="85020" y="115643"/>
                  </a:lnTo>
                  <a:lnTo>
                    <a:pt x="85020" y="777259"/>
                  </a:lnTo>
                  <a:lnTo>
                    <a:pt x="639194" y="777259"/>
                  </a:lnTo>
                  <a:lnTo>
                    <a:pt x="639194" y="681199"/>
                  </a:lnTo>
                  <a:cubicBezTo>
                    <a:pt x="605695" y="687314"/>
                    <a:pt x="571995" y="685248"/>
                    <a:pt x="540572" y="676075"/>
                  </a:cubicBezTo>
                  <a:cubicBezTo>
                    <a:pt x="488537" y="660892"/>
                    <a:pt x="442722" y="626212"/>
                    <a:pt x="414261" y="576910"/>
                  </a:cubicBezTo>
                  <a:cubicBezTo>
                    <a:pt x="386705" y="529161"/>
                    <a:pt x="377352" y="470935"/>
                    <a:pt x="392735" y="413518"/>
                  </a:cubicBezTo>
                  <a:cubicBezTo>
                    <a:pt x="408127" y="356073"/>
                    <a:pt x="445351" y="310296"/>
                    <a:pt x="493081" y="282721"/>
                  </a:cubicBezTo>
                  <a:cubicBezTo>
                    <a:pt x="536038" y="257908"/>
                    <a:pt x="587483" y="247850"/>
                    <a:pt x="639194" y="257280"/>
                  </a:cubicBezTo>
                  <a:lnTo>
                    <a:pt x="639194" y="115633"/>
                  </a:lnTo>
                  <a:lnTo>
                    <a:pt x="559746" y="115633"/>
                  </a:lnTo>
                  <a:close/>
                  <a:moveTo>
                    <a:pt x="161534" y="88849"/>
                  </a:moveTo>
                  <a:lnTo>
                    <a:pt x="161534" y="62427"/>
                  </a:lnTo>
                  <a:lnTo>
                    <a:pt x="48235" y="62427"/>
                  </a:lnTo>
                  <a:cubicBezTo>
                    <a:pt x="42339" y="62427"/>
                    <a:pt x="36976" y="64846"/>
                    <a:pt x="33090" y="68732"/>
                  </a:cubicBezTo>
                  <a:cubicBezTo>
                    <a:pt x="29204" y="72619"/>
                    <a:pt x="26794" y="77981"/>
                    <a:pt x="26794" y="83877"/>
                  </a:cubicBezTo>
                  <a:lnTo>
                    <a:pt x="26794" y="809025"/>
                  </a:lnTo>
                  <a:cubicBezTo>
                    <a:pt x="26794" y="814921"/>
                    <a:pt x="29204" y="820284"/>
                    <a:pt x="33090" y="824170"/>
                  </a:cubicBezTo>
                  <a:cubicBezTo>
                    <a:pt x="36976" y="828056"/>
                    <a:pt x="42339" y="830475"/>
                    <a:pt x="48235" y="830475"/>
                  </a:cubicBezTo>
                  <a:lnTo>
                    <a:pt x="675970" y="830475"/>
                  </a:lnTo>
                  <a:cubicBezTo>
                    <a:pt x="681866" y="830475"/>
                    <a:pt x="687229" y="828056"/>
                    <a:pt x="691115" y="824170"/>
                  </a:cubicBezTo>
                  <a:cubicBezTo>
                    <a:pt x="695001" y="820284"/>
                    <a:pt x="697411" y="814921"/>
                    <a:pt x="697411" y="809025"/>
                  </a:cubicBezTo>
                  <a:lnTo>
                    <a:pt x="697411" y="758428"/>
                  </a:lnTo>
                  <a:lnTo>
                    <a:pt x="681047" y="730091"/>
                  </a:lnTo>
                  <a:cubicBezTo>
                    <a:pt x="677380" y="723719"/>
                    <a:pt x="679571" y="715585"/>
                    <a:pt x="685924" y="711908"/>
                  </a:cubicBezTo>
                  <a:lnTo>
                    <a:pt x="694258" y="707069"/>
                  </a:lnTo>
                  <a:lnTo>
                    <a:pt x="673903" y="671808"/>
                  </a:lnTo>
                  <a:cubicBezTo>
                    <a:pt x="671284" y="672760"/>
                    <a:pt x="668636" y="673656"/>
                    <a:pt x="665978" y="674513"/>
                  </a:cubicBezTo>
                  <a:lnTo>
                    <a:pt x="665978" y="790670"/>
                  </a:lnTo>
                  <a:cubicBezTo>
                    <a:pt x="665978" y="798071"/>
                    <a:pt x="659978" y="804072"/>
                    <a:pt x="652577" y="804072"/>
                  </a:cubicBezTo>
                  <a:lnTo>
                    <a:pt x="71618" y="804072"/>
                  </a:lnTo>
                  <a:cubicBezTo>
                    <a:pt x="64227" y="804072"/>
                    <a:pt x="58217" y="798071"/>
                    <a:pt x="58217" y="790670"/>
                  </a:cubicBezTo>
                  <a:lnTo>
                    <a:pt x="58217" y="102241"/>
                  </a:lnTo>
                  <a:cubicBezTo>
                    <a:pt x="58217" y="94850"/>
                    <a:pt x="64218" y="88849"/>
                    <a:pt x="71618" y="88849"/>
                  </a:cubicBezTo>
                  <a:lnTo>
                    <a:pt x="161544" y="88849"/>
                  </a:lnTo>
                  <a:close/>
                  <a:moveTo>
                    <a:pt x="163201" y="35643"/>
                  </a:moveTo>
                  <a:lnTo>
                    <a:pt x="48235" y="35643"/>
                  </a:lnTo>
                  <a:cubicBezTo>
                    <a:pt x="34938" y="35643"/>
                    <a:pt x="22879" y="41053"/>
                    <a:pt x="14145" y="49787"/>
                  </a:cubicBezTo>
                  <a:cubicBezTo>
                    <a:pt x="5410" y="58522"/>
                    <a:pt x="0" y="70590"/>
                    <a:pt x="0" y="83877"/>
                  </a:cubicBezTo>
                  <a:lnTo>
                    <a:pt x="0" y="809025"/>
                  </a:lnTo>
                  <a:cubicBezTo>
                    <a:pt x="0" y="822312"/>
                    <a:pt x="5410" y="834380"/>
                    <a:pt x="14145" y="843115"/>
                  </a:cubicBezTo>
                  <a:cubicBezTo>
                    <a:pt x="22879" y="851840"/>
                    <a:pt x="34947" y="857250"/>
                    <a:pt x="48235" y="857250"/>
                  </a:cubicBezTo>
                  <a:lnTo>
                    <a:pt x="675970" y="857250"/>
                  </a:lnTo>
                  <a:cubicBezTo>
                    <a:pt x="689267" y="857250"/>
                    <a:pt x="701326" y="851840"/>
                    <a:pt x="710060" y="843115"/>
                  </a:cubicBezTo>
                  <a:cubicBezTo>
                    <a:pt x="721252" y="831913"/>
                    <a:pt x="724214" y="820074"/>
                    <a:pt x="724214" y="804824"/>
                  </a:cubicBezTo>
                  <a:cubicBezTo>
                    <a:pt x="728024" y="811425"/>
                    <a:pt x="731815" y="818055"/>
                    <a:pt x="735635" y="824656"/>
                  </a:cubicBezTo>
                  <a:cubicBezTo>
                    <a:pt x="744617" y="840210"/>
                    <a:pt x="759123" y="850678"/>
                    <a:pt x="775268" y="855002"/>
                  </a:cubicBezTo>
                  <a:cubicBezTo>
                    <a:pt x="793614" y="859917"/>
                    <a:pt x="812168" y="856545"/>
                    <a:pt x="826999" y="847173"/>
                  </a:cubicBezTo>
                  <a:cubicBezTo>
                    <a:pt x="840362" y="838724"/>
                    <a:pt x="850697" y="825408"/>
                    <a:pt x="855126" y="808882"/>
                  </a:cubicBezTo>
                  <a:cubicBezTo>
                    <a:pt x="859346" y="793128"/>
                    <a:pt x="857412" y="772420"/>
                    <a:pt x="848230" y="758647"/>
                  </a:cubicBezTo>
                  <a:cubicBezTo>
                    <a:pt x="830170" y="727386"/>
                    <a:pt x="812168" y="696097"/>
                    <a:pt x="794071" y="664864"/>
                  </a:cubicBezTo>
                  <a:cubicBezTo>
                    <a:pt x="790365" y="658473"/>
                    <a:pt x="782193" y="656301"/>
                    <a:pt x="775802" y="659997"/>
                  </a:cubicBezTo>
                  <a:lnTo>
                    <a:pt x="767496" y="664788"/>
                  </a:lnTo>
                  <a:lnTo>
                    <a:pt x="746265" y="627993"/>
                  </a:lnTo>
                  <a:cubicBezTo>
                    <a:pt x="778231" y="598742"/>
                    <a:pt x="799662" y="561499"/>
                    <a:pt x="809644" y="521579"/>
                  </a:cubicBezTo>
                  <a:cubicBezTo>
                    <a:pt x="822817" y="468868"/>
                    <a:pt x="816045" y="411461"/>
                    <a:pt x="787241" y="361550"/>
                  </a:cubicBezTo>
                  <a:cubicBezTo>
                    <a:pt x="771649" y="334547"/>
                    <a:pt x="750246" y="310906"/>
                    <a:pt x="724214" y="292675"/>
                  </a:cubicBezTo>
                  <a:lnTo>
                    <a:pt x="724214" y="83877"/>
                  </a:lnTo>
                  <a:cubicBezTo>
                    <a:pt x="724214" y="70590"/>
                    <a:pt x="718804" y="58522"/>
                    <a:pt x="710060" y="49787"/>
                  </a:cubicBezTo>
                  <a:cubicBezTo>
                    <a:pt x="701326" y="41062"/>
                    <a:pt x="689267" y="35643"/>
                    <a:pt x="675970" y="35643"/>
                  </a:cubicBezTo>
                  <a:lnTo>
                    <a:pt x="561003" y="35643"/>
                  </a:lnTo>
                  <a:cubicBezTo>
                    <a:pt x="558765" y="27384"/>
                    <a:pt x="554393" y="20022"/>
                    <a:pt x="548526" y="14145"/>
                  </a:cubicBezTo>
                  <a:cubicBezTo>
                    <a:pt x="539791" y="5410"/>
                    <a:pt x="527733" y="0"/>
                    <a:pt x="514436" y="0"/>
                  </a:cubicBezTo>
                  <a:lnTo>
                    <a:pt x="209779" y="0"/>
                  </a:lnTo>
                  <a:cubicBezTo>
                    <a:pt x="196482" y="0"/>
                    <a:pt x="184423" y="5410"/>
                    <a:pt x="175689" y="14145"/>
                  </a:cubicBezTo>
                  <a:cubicBezTo>
                    <a:pt x="169821" y="20022"/>
                    <a:pt x="165440" y="27394"/>
                    <a:pt x="163211" y="35643"/>
                  </a:cubicBezTo>
                  <a:lnTo>
                    <a:pt x="163211" y="35643"/>
                  </a:lnTo>
                  <a:close/>
                  <a:moveTo>
                    <a:pt x="535877" y="99108"/>
                  </a:moveTo>
                  <a:cubicBezTo>
                    <a:pt x="535877" y="105004"/>
                    <a:pt x="533457" y="110366"/>
                    <a:pt x="529571" y="114252"/>
                  </a:cubicBezTo>
                  <a:cubicBezTo>
                    <a:pt x="525685" y="118139"/>
                    <a:pt x="520322" y="120558"/>
                    <a:pt x="514426" y="120558"/>
                  </a:cubicBezTo>
                  <a:lnTo>
                    <a:pt x="209769" y="120558"/>
                  </a:lnTo>
                  <a:cubicBezTo>
                    <a:pt x="203864" y="120558"/>
                    <a:pt x="198511" y="118139"/>
                    <a:pt x="194624" y="114252"/>
                  </a:cubicBezTo>
                  <a:cubicBezTo>
                    <a:pt x="190738" y="110366"/>
                    <a:pt x="188328" y="105004"/>
                    <a:pt x="188328" y="99108"/>
                  </a:cubicBezTo>
                  <a:lnTo>
                    <a:pt x="188328" y="48225"/>
                  </a:lnTo>
                  <a:cubicBezTo>
                    <a:pt x="188328" y="42329"/>
                    <a:pt x="190738" y="36976"/>
                    <a:pt x="194624" y="33080"/>
                  </a:cubicBezTo>
                  <a:cubicBezTo>
                    <a:pt x="198511" y="29194"/>
                    <a:pt x="203873" y="26784"/>
                    <a:pt x="209769" y="26784"/>
                  </a:cubicBezTo>
                  <a:lnTo>
                    <a:pt x="514426" y="26784"/>
                  </a:lnTo>
                  <a:cubicBezTo>
                    <a:pt x="520322" y="26784"/>
                    <a:pt x="525685" y="29204"/>
                    <a:pt x="529571" y="33080"/>
                  </a:cubicBezTo>
                  <a:cubicBezTo>
                    <a:pt x="534019" y="37528"/>
                    <a:pt x="535877" y="42824"/>
                    <a:pt x="535877" y="49035"/>
                  </a:cubicBezTo>
                  <a:lnTo>
                    <a:pt x="535877" y="99108"/>
                  </a:lnTo>
                  <a:lnTo>
                    <a:pt x="535877" y="99108"/>
                  </a:lnTo>
                  <a:close/>
                  <a:moveTo>
                    <a:pt x="506482" y="305857"/>
                  </a:moveTo>
                  <a:cubicBezTo>
                    <a:pt x="464687" y="329994"/>
                    <a:pt x="432083" y="370094"/>
                    <a:pt x="418595" y="420424"/>
                  </a:cubicBezTo>
                  <a:cubicBezTo>
                    <a:pt x="405098" y="470783"/>
                    <a:pt x="413271" y="521827"/>
                    <a:pt x="437388" y="563623"/>
                  </a:cubicBezTo>
                  <a:cubicBezTo>
                    <a:pt x="463106" y="608181"/>
                    <a:pt x="504349" y="638270"/>
                    <a:pt x="550383" y="651015"/>
                  </a:cubicBezTo>
                  <a:cubicBezTo>
                    <a:pt x="597427" y="664035"/>
                    <a:pt x="649472" y="658930"/>
                    <a:pt x="695011" y="632622"/>
                  </a:cubicBezTo>
                  <a:cubicBezTo>
                    <a:pt x="741159" y="605961"/>
                    <a:pt x="771811" y="562708"/>
                    <a:pt x="783755" y="514731"/>
                  </a:cubicBezTo>
                  <a:cubicBezTo>
                    <a:pt x="795147" y="468963"/>
                    <a:pt x="789518" y="418900"/>
                    <a:pt x="764105" y="374847"/>
                  </a:cubicBezTo>
                  <a:cubicBezTo>
                    <a:pt x="739226" y="331737"/>
                    <a:pt x="698459" y="300342"/>
                    <a:pt x="650596" y="287284"/>
                  </a:cubicBezTo>
                  <a:cubicBezTo>
                    <a:pt x="602942" y="274282"/>
                    <a:pt x="550955" y="280168"/>
                    <a:pt x="506482" y="305857"/>
                  </a:cubicBezTo>
                  <a:lnTo>
                    <a:pt x="506482" y="305857"/>
                  </a:lnTo>
                  <a:close/>
                  <a:moveTo>
                    <a:pt x="755542" y="510692"/>
                  </a:moveTo>
                  <a:cubicBezTo>
                    <a:pt x="744941" y="550278"/>
                    <a:pt x="719195" y="585826"/>
                    <a:pt x="680828" y="607981"/>
                  </a:cubicBezTo>
                  <a:cubicBezTo>
                    <a:pt x="642499" y="630107"/>
                    <a:pt x="598856" y="634613"/>
                    <a:pt x="559279" y="624002"/>
                  </a:cubicBezTo>
                  <a:cubicBezTo>
                    <a:pt x="517046" y="612686"/>
                    <a:pt x="482689" y="585149"/>
                    <a:pt x="461982" y="549345"/>
                  </a:cubicBezTo>
                  <a:cubicBezTo>
                    <a:pt x="440579" y="512350"/>
                    <a:pt x="434978" y="468735"/>
                    <a:pt x="445951" y="427768"/>
                  </a:cubicBezTo>
                  <a:cubicBezTo>
                    <a:pt x="457152" y="385963"/>
                    <a:pt x="483956" y="352444"/>
                    <a:pt x="518417" y="331803"/>
                  </a:cubicBezTo>
                  <a:cubicBezTo>
                    <a:pt x="554346" y="310296"/>
                    <a:pt x="598608" y="302771"/>
                    <a:pt x="642204" y="314458"/>
                  </a:cubicBezTo>
                  <a:cubicBezTo>
                    <a:pt x="685400" y="326031"/>
                    <a:pt x="719623" y="353968"/>
                    <a:pt x="740054" y="389782"/>
                  </a:cubicBezTo>
                  <a:cubicBezTo>
                    <a:pt x="760219" y="425139"/>
                    <a:pt x="766934" y="468163"/>
                    <a:pt x="755533" y="510692"/>
                  </a:cubicBezTo>
                  <a:lnTo>
                    <a:pt x="755533" y="510692"/>
                  </a:lnTo>
                  <a:close/>
                  <a:moveTo>
                    <a:pt x="733768" y="480689"/>
                  </a:moveTo>
                  <a:cubicBezTo>
                    <a:pt x="733082" y="488490"/>
                    <a:pt x="731720" y="496233"/>
                    <a:pt x="729701" y="503787"/>
                  </a:cubicBezTo>
                  <a:cubicBezTo>
                    <a:pt x="720852" y="536810"/>
                    <a:pt x="699440" y="566442"/>
                    <a:pt x="667550" y="584845"/>
                  </a:cubicBezTo>
                  <a:cubicBezTo>
                    <a:pt x="635632" y="603266"/>
                    <a:pt x="599237" y="607000"/>
                    <a:pt x="566195" y="598151"/>
                  </a:cubicBezTo>
                  <a:cubicBezTo>
                    <a:pt x="530809" y="588674"/>
                    <a:pt x="501844" y="565433"/>
                    <a:pt x="484594" y="535067"/>
                  </a:cubicBezTo>
                  <a:cubicBezTo>
                    <a:pt x="475278" y="518665"/>
                    <a:pt x="469373" y="500196"/>
                    <a:pt x="467706" y="480679"/>
                  </a:cubicBezTo>
                  <a:lnTo>
                    <a:pt x="536067" y="480660"/>
                  </a:lnTo>
                  <a:cubicBezTo>
                    <a:pt x="540791" y="480660"/>
                    <a:pt x="545354" y="478155"/>
                    <a:pt x="547792" y="473716"/>
                  </a:cubicBezTo>
                  <a:lnTo>
                    <a:pt x="554136" y="462191"/>
                  </a:lnTo>
                  <a:lnTo>
                    <a:pt x="583102" y="543030"/>
                  </a:lnTo>
                  <a:cubicBezTo>
                    <a:pt x="587550" y="555441"/>
                    <a:pt x="605695" y="554584"/>
                    <a:pt x="608733" y="541563"/>
                  </a:cubicBezTo>
                  <a:lnTo>
                    <a:pt x="630574" y="449094"/>
                  </a:lnTo>
                  <a:lnTo>
                    <a:pt x="637785" y="470935"/>
                  </a:lnTo>
                  <a:cubicBezTo>
                    <a:pt x="639375" y="476555"/>
                    <a:pt x="644547" y="480679"/>
                    <a:pt x="650681" y="480679"/>
                  </a:cubicBezTo>
                  <a:lnTo>
                    <a:pt x="733777" y="480679"/>
                  </a:lnTo>
                  <a:close/>
                  <a:moveTo>
                    <a:pt x="468135" y="453895"/>
                  </a:moveTo>
                  <a:cubicBezTo>
                    <a:pt x="468897" y="447399"/>
                    <a:pt x="470116" y="440969"/>
                    <a:pt x="471811" y="434673"/>
                  </a:cubicBezTo>
                  <a:cubicBezTo>
                    <a:pt x="481060" y="400145"/>
                    <a:pt x="503053" y="372418"/>
                    <a:pt x="531371" y="355206"/>
                  </a:cubicBezTo>
                  <a:cubicBezTo>
                    <a:pt x="561442" y="336918"/>
                    <a:pt x="598637" y="330479"/>
                    <a:pt x="635318" y="340309"/>
                  </a:cubicBezTo>
                  <a:cubicBezTo>
                    <a:pt x="670912" y="349844"/>
                    <a:pt x="700078" y="373342"/>
                    <a:pt x="717299" y="404070"/>
                  </a:cubicBezTo>
                  <a:cubicBezTo>
                    <a:pt x="725776" y="419195"/>
                    <a:pt x="731368" y="436074"/>
                    <a:pt x="733416" y="453904"/>
                  </a:cubicBezTo>
                  <a:lnTo>
                    <a:pt x="660349" y="453904"/>
                  </a:lnTo>
                  <a:lnTo>
                    <a:pt x="641156" y="395745"/>
                  </a:lnTo>
                  <a:cubicBezTo>
                    <a:pt x="638851" y="388715"/>
                    <a:pt x="631279" y="384905"/>
                    <a:pt x="624259" y="387220"/>
                  </a:cubicBezTo>
                  <a:cubicBezTo>
                    <a:pt x="619497" y="388782"/>
                    <a:pt x="616210" y="392773"/>
                    <a:pt x="615305" y="397364"/>
                  </a:cubicBezTo>
                  <a:lnTo>
                    <a:pt x="593074" y="491490"/>
                  </a:lnTo>
                  <a:lnTo>
                    <a:pt x="569338" y="425244"/>
                  </a:lnTo>
                  <a:cubicBezTo>
                    <a:pt x="566852" y="418281"/>
                    <a:pt x="559194" y="414642"/>
                    <a:pt x="552231" y="417128"/>
                  </a:cubicBezTo>
                  <a:cubicBezTo>
                    <a:pt x="548792" y="418348"/>
                    <a:pt x="546173" y="420843"/>
                    <a:pt x="544687" y="423882"/>
                  </a:cubicBezTo>
                  <a:lnTo>
                    <a:pt x="528171" y="453904"/>
                  </a:lnTo>
                  <a:lnTo>
                    <a:pt x="468135" y="453904"/>
                  </a:lnTo>
                  <a:close/>
                  <a:moveTo>
                    <a:pt x="359169" y="410166"/>
                  </a:moveTo>
                  <a:cubicBezTo>
                    <a:pt x="366570" y="410166"/>
                    <a:pt x="372561" y="416166"/>
                    <a:pt x="372561" y="423558"/>
                  </a:cubicBezTo>
                  <a:cubicBezTo>
                    <a:pt x="372561" y="430949"/>
                    <a:pt x="366560" y="436950"/>
                    <a:pt x="359169" y="436950"/>
                  </a:cubicBezTo>
                  <a:lnTo>
                    <a:pt x="322640" y="436950"/>
                  </a:lnTo>
                  <a:cubicBezTo>
                    <a:pt x="315239" y="436950"/>
                    <a:pt x="309239" y="430959"/>
                    <a:pt x="309239" y="423558"/>
                  </a:cubicBezTo>
                  <a:cubicBezTo>
                    <a:pt x="309239" y="416157"/>
                    <a:pt x="315239" y="410166"/>
                    <a:pt x="322640" y="410166"/>
                  </a:cubicBezTo>
                  <a:lnTo>
                    <a:pt x="359169" y="410166"/>
                  </a:lnTo>
                  <a:close/>
                  <a:moveTo>
                    <a:pt x="698678" y="661330"/>
                  </a:moveTo>
                  <a:lnTo>
                    <a:pt x="725700" y="645728"/>
                  </a:lnTo>
                  <a:lnTo>
                    <a:pt x="744398" y="678132"/>
                  </a:lnTo>
                  <a:lnTo>
                    <a:pt x="717385" y="693725"/>
                  </a:lnTo>
                  <a:lnTo>
                    <a:pt x="698687" y="661330"/>
                  </a:lnTo>
                  <a:lnTo>
                    <a:pt x="698687" y="661330"/>
                  </a:lnTo>
                  <a:close/>
                  <a:moveTo>
                    <a:pt x="758342" y="810578"/>
                  </a:moveTo>
                  <a:lnTo>
                    <a:pt x="710860" y="728358"/>
                  </a:lnTo>
                  <a:lnTo>
                    <a:pt x="777640" y="689801"/>
                  </a:lnTo>
                  <a:lnTo>
                    <a:pt x="826046" y="773659"/>
                  </a:lnTo>
                  <a:cubicBezTo>
                    <a:pt x="830866" y="782584"/>
                    <a:pt x="831761" y="792718"/>
                    <a:pt x="829285" y="801976"/>
                  </a:cubicBezTo>
                  <a:cubicBezTo>
                    <a:pt x="826656" y="811759"/>
                    <a:pt x="820617" y="819588"/>
                    <a:pt x="812787" y="824551"/>
                  </a:cubicBezTo>
                  <a:cubicBezTo>
                    <a:pt x="804043" y="830104"/>
                    <a:pt x="793071" y="832066"/>
                    <a:pt x="782184" y="829151"/>
                  </a:cubicBezTo>
                  <a:cubicBezTo>
                    <a:pt x="770715" y="826084"/>
                    <a:pt x="764677" y="820160"/>
                    <a:pt x="758342" y="810578"/>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46" name="Google Shape;3246;p64"/>
            <p:cNvSpPr txBox="1"/>
            <p:nvPr/>
          </p:nvSpPr>
          <p:spPr>
            <a:xfrm>
              <a:off x="1810757" y="4160774"/>
              <a:ext cx="2887436" cy="120584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Cada uma dessas doenças pode </a:t>
              </a:r>
              <a:r>
                <a:rPr b="1" i="0" lang="pt-BR" sz="1800" u="none" cap="none" strike="noStrike">
                  <a:solidFill>
                    <a:srgbClr val="283C8C"/>
                  </a:solidFill>
                  <a:latin typeface="Lustria"/>
                  <a:ea typeface="Lustria"/>
                  <a:cs typeface="Lustria"/>
                  <a:sym typeface="Lustria"/>
                </a:rPr>
                <a:t>progredir de forma independente </a:t>
              </a:r>
              <a:r>
                <a:rPr b="0" i="0" lang="pt-BR" sz="1800" u="none" cap="none" strike="noStrike">
                  <a:solidFill>
                    <a:srgbClr val="3F4444"/>
                  </a:solidFill>
                  <a:latin typeface="Calibri"/>
                  <a:ea typeface="Calibri"/>
                  <a:cs typeface="Calibri"/>
                  <a:sym typeface="Calibri"/>
                </a:rPr>
                <a:t>e exigir uma </a:t>
              </a:r>
              <a:r>
                <a:rPr b="1" i="0" lang="pt-BR" sz="1800" u="none" cap="none" strike="noStrike">
                  <a:solidFill>
                    <a:srgbClr val="283C8C"/>
                  </a:solidFill>
                  <a:latin typeface="Lustria"/>
                  <a:ea typeface="Lustria"/>
                  <a:cs typeface="Lustria"/>
                  <a:sym typeface="Lustria"/>
                </a:rPr>
                <a:t>abordagem clínica distinta </a:t>
              </a:r>
              <a:r>
                <a:rPr b="0" i="0" lang="pt-BR" sz="1800" u="none" cap="none" strike="noStrike">
                  <a:solidFill>
                    <a:srgbClr val="3F4444"/>
                  </a:solidFill>
                  <a:latin typeface="Calibri"/>
                  <a:ea typeface="Calibri"/>
                  <a:cs typeface="Calibri"/>
                  <a:sym typeface="Calibri"/>
                </a:rPr>
                <a:t>de manejo e tratamento</a:t>
              </a:r>
              <a:r>
                <a:rPr b="0" baseline="30000" i="0" lang="pt-BR" sz="1800" u="none" cap="none" strike="noStrike">
                  <a:solidFill>
                    <a:srgbClr val="3F4444"/>
                  </a:solidFill>
                  <a:latin typeface="Calibri"/>
                  <a:ea typeface="Calibri"/>
                  <a:cs typeface="Calibri"/>
                  <a:sym typeface="Calibri"/>
                </a:rPr>
                <a:t>3,4</a:t>
              </a:r>
              <a:endParaRPr/>
            </a:p>
          </p:txBody>
        </p:sp>
      </p:grpSp>
      <p:grpSp>
        <p:nvGrpSpPr>
          <p:cNvPr id="3247" name="Google Shape;3247;p64"/>
          <p:cNvGrpSpPr/>
          <p:nvPr/>
        </p:nvGrpSpPr>
        <p:grpSpPr>
          <a:xfrm>
            <a:off x="5020216" y="1891788"/>
            <a:ext cx="6381848" cy="3649310"/>
            <a:chOff x="5020216" y="1891788"/>
            <a:chExt cx="6381848" cy="3649310"/>
          </a:xfrm>
        </p:grpSpPr>
        <p:sp>
          <p:nvSpPr>
            <p:cNvPr id="3248" name="Google Shape;3248;p64"/>
            <p:cNvSpPr/>
            <p:nvPr/>
          </p:nvSpPr>
          <p:spPr>
            <a:xfrm>
              <a:off x="5020216" y="2290491"/>
              <a:ext cx="2041562" cy="1701190"/>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249" name="Google Shape;3249;p64"/>
            <p:cNvSpPr/>
            <p:nvPr/>
          </p:nvSpPr>
          <p:spPr>
            <a:xfrm>
              <a:off x="9265614" y="2290491"/>
              <a:ext cx="2041562" cy="170119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50" name="Google Shape;3250;p64"/>
            <p:cNvSpPr/>
            <p:nvPr/>
          </p:nvSpPr>
          <p:spPr>
            <a:xfrm>
              <a:off x="7142680" y="2290491"/>
              <a:ext cx="2041562" cy="1701190"/>
            </a:xfrm>
            <a:prstGeom prst="roundRect">
              <a:avLst>
                <a:gd fmla="val 0" name="adj"/>
              </a:avLst>
            </a:prstGeom>
            <a:gradFill>
              <a:gsLst>
                <a:gs pos="0">
                  <a:schemeClr val="dk2"/>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51" name="Google Shape;3251;p64"/>
            <p:cNvSpPr txBox="1"/>
            <p:nvPr/>
          </p:nvSpPr>
          <p:spPr>
            <a:xfrm>
              <a:off x="5605621" y="2915893"/>
              <a:ext cx="870751"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HPN</a:t>
              </a:r>
              <a:endParaRPr/>
            </a:p>
          </p:txBody>
        </p:sp>
        <p:sp>
          <p:nvSpPr>
            <p:cNvPr id="3252" name="Google Shape;3252;p64"/>
            <p:cNvSpPr txBox="1"/>
            <p:nvPr/>
          </p:nvSpPr>
          <p:spPr>
            <a:xfrm>
              <a:off x="7954519" y="2915893"/>
              <a:ext cx="389850"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a:t>
              </a:r>
              <a:endParaRPr/>
            </a:p>
          </p:txBody>
        </p:sp>
        <p:sp>
          <p:nvSpPr>
            <p:cNvPr id="3253" name="Google Shape;3253;p64"/>
            <p:cNvSpPr txBox="1"/>
            <p:nvPr/>
          </p:nvSpPr>
          <p:spPr>
            <a:xfrm>
              <a:off x="9956891" y="2915893"/>
              <a:ext cx="678391"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FM</a:t>
              </a:r>
              <a:endParaRPr/>
            </a:p>
          </p:txBody>
        </p:sp>
        <p:sp>
          <p:nvSpPr>
            <p:cNvPr id="3254" name="Google Shape;3254;p64"/>
            <p:cNvSpPr txBox="1"/>
            <p:nvPr/>
          </p:nvSpPr>
          <p:spPr>
            <a:xfrm>
              <a:off x="6542888" y="1891788"/>
              <a:ext cx="3241145" cy="3385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2000"/>
                <a:buFont typeface="Lustria"/>
                <a:buNone/>
              </a:pPr>
              <a:r>
                <a:rPr b="1" i="0" lang="pt-BR" sz="2000" u="none" cap="none" strike="noStrike">
                  <a:solidFill>
                    <a:srgbClr val="3F4444"/>
                  </a:solidFill>
                  <a:latin typeface="Lustria"/>
                  <a:ea typeface="Lustria"/>
                  <a:cs typeface="Lustria"/>
                  <a:sym typeface="Lustria"/>
                </a:rPr>
                <a:t>Algoritmo de tratamento</a:t>
              </a:r>
              <a:r>
                <a:rPr b="0" baseline="30000" i="0" lang="pt-BR" sz="2000" u="none" cap="none" strike="noStrike">
                  <a:solidFill>
                    <a:srgbClr val="3F4444"/>
                  </a:solidFill>
                  <a:latin typeface="Lustria"/>
                  <a:ea typeface="Lustria"/>
                  <a:cs typeface="Lustria"/>
                  <a:sym typeface="Lustria"/>
                </a:rPr>
                <a:t>3–5</a:t>
              </a:r>
              <a:endParaRPr/>
            </a:p>
          </p:txBody>
        </p:sp>
        <p:sp>
          <p:nvSpPr>
            <p:cNvPr id="3255" name="Google Shape;3255;p64"/>
            <p:cNvSpPr/>
            <p:nvPr/>
          </p:nvSpPr>
          <p:spPr>
            <a:xfrm>
              <a:off x="9298497" y="5001453"/>
              <a:ext cx="2066304" cy="500827"/>
            </a:xfrm>
            <a:prstGeom prst="rect">
              <a:avLst/>
            </a:prstGeom>
            <a:noFill/>
            <a:ln cap="flat" cmpd="sng" w="9525">
              <a:solidFill>
                <a:srgbClr val="F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3256" name="Google Shape;3256;p64"/>
            <p:cNvSpPr/>
            <p:nvPr/>
          </p:nvSpPr>
          <p:spPr>
            <a:xfrm>
              <a:off x="10195517" y="4841881"/>
              <a:ext cx="200025" cy="15049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cxnSp>
          <p:nvCxnSpPr>
            <p:cNvPr id="3257" name="Google Shape;3257;p64"/>
            <p:cNvCxnSpPr/>
            <p:nvPr/>
          </p:nvCxnSpPr>
          <p:spPr>
            <a:xfrm>
              <a:off x="6083117" y="4043245"/>
              <a:ext cx="0" cy="335762"/>
            </a:xfrm>
            <a:prstGeom prst="straightConnector1">
              <a:avLst/>
            </a:prstGeom>
            <a:noFill/>
            <a:ln cap="rnd" cmpd="sng" w="31750">
              <a:solidFill>
                <a:srgbClr val="283C8C"/>
              </a:solidFill>
              <a:prstDash val="dot"/>
              <a:round/>
              <a:headEnd len="sm" w="sm" type="none"/>
              <a:tailEnd len="med" w="med" type="triangle"/>
            </a:ln>
          </p:spPr>
        </p:cxnSp>
        <p:cxnSp>
          <p:nvCxnSpPr>
            <p:cNvPr id="3258" name="Google Shape;3258;p64"/>
            <p:cNvCxnSpPr/>
            <p:nvPr/>
          </p:nvCxnSpPr>
          <p:spPr>
            <a:xfrm>
              <a:off x="10295972" y="4043245"/>
              <a:ext cx="0" cy="335762"/>
            </a:xfrm>
            <a:prstGeom prst="straightConnector1">
              <a:avLst/>
            </a:prstGeom>
            <a:noFill/>
            <a:ln cap="rnd" cmpd="sng" w="31750">
              <a:solidFill>
                <a:srgbClr val="D21E2D"/>
              </a:solidFill>
              <a:prstDash val="dot"/>
              <a:round/>
              <a:headEnd len="sm" w="sm" type="none"/>
              <a:tailEnd len="med" w="med" type="triangle"/>
            </a:ln>
          </p:spPr>
        </p:cxnSp>
        <p:sp>
          <p:nvSpPr>
            <p:cNvPr id="3259" name="Google Shape;3259;p64"/>
            <p:cNvSpPr txBox="1"/>
            <p:nvPr/>
          </p:nvSpPr>
          <p:spPr>
            <a:xfrm>
              <a:off x="9247630" y="5049938"/>
              <a:ext cx="2154434" cy="49116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Vigilância contínua </a:t>
              </a:r>
              <a:br>
                <a:rPr b="0" i="0" lang="pt-BR" sz="1600" u="none" cap="none" strike="noStrike">
                  <a:solidFill>
                    <a:srgbClr val="3F4444"/>
                  </a:solidFill>
                  <a:latin typeface="Calibri"/>
                  <a:ea typeface="Calibri"/>
                  <a:cs typeface="Calibri"/>
                  <a:sym typeface="Calibri"/>
                </a:rPr>
              </a:br>
              <a:r>
                <a:rPr b="0" i="0" lang="pt-BR" sz="1600" u="none" cap="none" strike="noStrike">
                  <a:solidFill>
                    <a:srgbClr val="3F4444"/>
                  </a:solidFill>
                  <a:latin typeface="Calibri"/>
                  <a:ea typeface="Calibri"/>
                  <a:cs typeface="Calibri"/>
                  <a:sym typeface="Calibri"/>
                </a:rPr>
                <a:t>dos sintomas de HPN</a:t>
              </a:r>
              <a:endParaRPr/>
            </a:p>
          </p:txBody>
        </p:sp>
        <p:sp>
          <p:nvSpPr>
            <p:cNvPr id="3260" name="Google Shape;3260;p64"/>
            <p:cNvSpPr txBox="1"/>
            <p:nvPr/>
          </p:nvSpPr>
          <p:spPr>
            <a:xfrm>
              <a:off x="10202082" y="4895563"/>
              <a:ext cx="261610" cy="243785"/>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200"/>
                <a:buFont typeface="Calibri"/>
                <a:buNone/>
              </a:pPr>
              <a:r>
                <a:rPr b="0" i="0" lang="pt-BR" sz="1200" u="none" cap="none" strike="noStrike">
                  <a:solidFill>
                    <a:srgbClr val="3F4444"/>
                  </a:solidFill>
                  <a:latin typeface="Calibri"/>
                  <a:ea typeface="Calibri"/>
                  <a:cs typeface="Calibri"/>
                  <a:sym typeface="Calibri"/>
                </a:rPr>
                <a:t>e</a:t>
              </a:r>
              <a:endParaRPr/>
            </a:p>
          </p:txBody>
        </p:sp>
        <p:sp>
          <p:nvSpPr>
            <p:cNvPr id="3261" name="Google Shape;3261;p64"/>
            <p:cNvSpPr/>
            <p:nvPr/>
          </p:nvSpPr>
          <p:spPr>
            <a:xfrm>
              <a:off x="5032353" y="4392715"/>
              <a:ext cx="2041559" cy="433385"/>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400"/>
                <a:buFont typeface="Calibri"/>
                <a:buNone/>
              </a:pPr>
              <a:r>
                <a:t/>
              </a:r>
              <a:endParaRPr b="0" baseline="30000" i="0" sz="1400" u="none" cap="none" strike="noStrike">
                <a:solidFill>
                  <a:srgbClr val="3F4444"/>
                </a:solidFill>
                <a:latin typeface="Calibri"/>
                <a:ea typeface="Calibri"/>
                <a:cs typeface="Calibri"/>
                <a:sym typeface="Calibri"/>
              </a:endParaRPr>
            </a:p>
          </p:txBody>
        </p:sp>
        <p:sp>
          <p:nvSpPr>
            <p:cNvPr id="3262" name="Google Shape;3262;p64"/>
            <p:cNvSpPr/>
            <p:nvPr/>
          </p:nvSpPr>
          <p:spPr>
            <a:xfrm>
              <a:off x="9296394" y="4388992"/>
              <a:ext cx="2066293" cy="43710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63" name="Google Shape;3263;p64"/>
            <p:cNvSpPr txBox="1"/>
            <p:nvPr/>
          </p:nvSpPr>
          <p:spPr>
            <a:xfrm>
              <a:off x="5414307" y="4489165"/>
              <a:ext cx="1363386"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eculizumabe</a:t>
              </a:r>
              <a:endParaRPr b="0" i="0" sz="1800" u="none" cap="none" strike="noStrike">
                <a:solidFill>
                  <a:srgbClr val="3F4444"/>
                </a:solidFill>
                <a:latin typeface="Calibri"/>
                <a:ea typeface="Calibri"/>
                <a:cs typeface="Calibri"/>
                <a:sym typeface="Calibri"/>
              </a:endParaRPr>
            </a:p>
          </p:txBody>
        </p:sp>
        <p:sp>
          <p:nvSpPr>
            <p:cNvPr id="3264" name="Google Shape;3264;p64"/>
            <p:cNvSpPr txBox="1"/>
            <p:nvPr/>
          </p:nvSpPr>
          <p:spPr>
            <a:xfrm>
              <a:off x="9579559" y="4499117"/>
              <a:ext cx="460382"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TIS</a:t>
              </a:r>
              <a:endParaRPr/>
            </a:p>
          </p:txBody>
        </p:sp>
        <p:sp>
          <p:nvSpPr>
            <p:cNvPr id="3265" name="Google Shape;3265;p64"/>
            <p:cNvSpPr txBox="1"/>
            <p:nvPr/>
          </p:nvSpPr>
          <p:spPr>
            <a:xfrm>
              <a:off x="10561961" y="4499117"/>
              <a:ext cx="673198"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TCTH</a:t>
              </a:r>
              <a:endParaRPr/>
            </a:p>
          </p:txBody>
        </p:sp>
        <p:sp>
          <p:nvSpPr>
            <p:cNvPr id="3266" name="Google Shape;3266;p64"/>
            <p:cNvSpPr txBox="1"/>
            <p:nvPr/>
          </p:nvSpPr>
          <p:spPr>
            <a:xfrm>
              <a:off x="10158364" y="4531502"/>
              <a:ext cx="346569" cy="24378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200"/>
                <a:buFont typeface="Calibri"/>
                <a:buNone/>
              </a:pPr>
              <a:r>
                <a:rPr b="0" i="0" lang="pt-BR" sz="1200" u="none" cap="none" strike="noStrike">
                  <a:solidFill>
                    <a:srgbClr val="3F4444"/>
                  </a:solidFill>
                  <a:latin typeface="Calibri"/>
                  <a:ea typeface="Calibri"/>
                  <a:cs typeface="Calibri"/>
                  <a:sym typeface="Calibri"/>
                </a:rPr>
                <a:t>ou</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224"/>
                                        </p:tgtEl>
                                        <p:attrNameLst>
                                          <p:attrName>style.visibility</p:attrName>
                                        </p:attrNameLst>
                                      </p:cBhvr>
                                      <p:to>
                                        <p:strVal val="visible"/>
                                      </p:to>
                                    </p:set>
                                    <p:animEffect filter="fade" transition="in">
                                      <p:cBhvr>
                                        <p:cTn dur="500"/>
                                        <p:tgtEl>
                                          <p:spTgt spid="3224"/>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3229"/>
                                        </p:tgtEl>
                                        <p:attrNameLst>
                                          <p:attrName>style.visibility</p:attrName>
                                        </p:attrNameLst>
                                      </p:cBhvr>
                                      <p:to>
                                        <p:strVal val="visible"/>
                                      </p:to>
                                    </p:set>
                                    <p:animEffect filter="fade" transition="in">
                                      <p:cBhvr>
                                        <p:cTn dur="500"/>
                                        <p:tgtEl>
                                          <p:spTgt spid="3229"/>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3243"/>
                                        </p:tgtEl>
                                        <p:attrNameLst>
                                          <p:attrName>style.visibility</p:attrName>
                                        </p:attrNameLst>
                                      </p:cBhvr>
                                      <p:to>
                                        <p:strVal val="visible"/>
                                      </p:to>
                                    </p:set>
                                    <p:animEffect filter="fade" transition="in">
                                      <p:cBhvr>
                                        <p:cTn dur="500"/>
                                        <p:tgtEl>
                                          <p:spTgt spid="3243"/>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3225"/>
                                        </p:tgtEl>
                                        <p:attrNameLst>
                                          <p:attrName>style.visibility</p:attrName>
                                        </p:attrNameLst>
                                      </p:cBhvr>
                                      <p:to>
                                        <p:strVal val="visible"/>
                                      </p:to>
                                    </p:set>
                                    <p:animEffect filter="fade" transition="in">
                                      <p:cBhvr>
                                        <p:cTn dur="500"/>
                                        <p:tgtEl>
                                          <p:spTgt spid="3225"/>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3247"/>
                                        </p:tgtEl>
                                        <p:attrNameLst>
                                          <p:attrName>style.visibility</p:attrName>
                                        </p:attrNameLst>
                                      </p:cBhvr>
                                      <p:to>
                                        <p:strVal val="visible"/>
                                      </p:to>
                                    </p:set>
                                    <p:animEffect filter="fade" transition="in">
                                      <p:cBhvr>
                                        <p:cTn dur="500"/>
                                        <p:tgtEl>
                                          <p:spTgt spid="324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1" name="Shape 3271"/>
        <p:cNvGrpSpPr/>
        <p:nvPr/>
      </p:nvGrpSpPr>
      <p:grpSpPr>
        <a:xfrm>
          <a:off x="0" y="0"/>
          <a:ext cx="0" cy="0"/>
          <a:chOff x="0" y="0"/>
          <a:chExt cx="0" cy="0"/>
        </a:xfrm>
      </p:grpSpPr>
      <p:sp>
        <p:nvSpPr>
          <p:cNvPr id="3272" name="Google Shape;3272;p65"/>
          <p:cNvSpPr/>
          <p:nvPr/>
        </p:nvSpPr>
        <p:spPr>
          <a:xfrm flipH="1">
            <a:off x="590867" y="1539433"/>
            <a:ext cx="6143762"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273" name="Google Shape;3273;p65"/>
          <p:cNvSpPr/>
          <p:nvPr/>
        </p:nvSpPr>
        <p:spPr>
          <a:xfrm>
            <a:off x="4773110" y="1722324"/>
            <a:ext cx="6828023" cy="4140472"/>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274" name="Google Shape;3274;p65"/>
          <p:cNvSpPr txBox="1"/>
          <p:nvPr/>
        </p:nvSpPr>
        <p:spPr>
          <a:xfrm>
            <a:off x="296269" y="385036"/>
            <a:ext cx="11164775"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Tratamento de pacientes com HPN</a:t>
            </a:r>
            <a:endParaRPr/>
          </a:p>
        </p:txBody>
      </p:sp>
      <p:sp>
        <p:nvSpPr>
          <p:cNvPr id="3275" name="Google Shape;3275;p6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Brodsky RA. Blood 2009;113(26):6522–6527; 2. Parker CJ. Hematology Am Soc Hematol Educ Program 2011;2011:21–29; 3. Peffault de Latour R, et al. Rev Med Interne 2010;31(3):200–207; 4. Luzzatto L, et al. Br J Haematol 2011;153(6):709–720.</a:t>
            </a:r>
            <a:endParaRPr/>
          </a:p>
        </p:txBody>
      </p:sp>
      <p:sp>
        <p:nvSpPr>
          <p:cNvPr id="3276" name="Google Shape;3276;p65"/>
          <p:cNvSpPr txBox="1"/>
          <p:nvPr/>
        </p:nvSpPr>
        <p:spPr>
          <a:xfrm>
            <a:off x="6542888" y="1891788"/>
            <a:ext cx="3241145" cy="3385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2000"/>
              <a:buFont typeface="Lustria"/>
              <a:buNone/>
            </a:pPr>
            <a:r>
              <a:rPr b="1" i="0" lang="pt-BR" sz="2000" u="none" cap="none" strike="noStrike">
                <a:solidFill>
                  <a:srgbClr val="3F4444"/>
                </a:solidFill>
                <a:latin typeface="Lustria"/>
                <a:ea typeface="Lustria"/>
                <a:cs typeface="Lustria"/>
                <a:sym typeface="Lustria"/>
              </a:rPr>
              <a:t>Algoritmo de tratamento</a:t>
            </a:r>
            <a:r>
              <a:rPr b="0" baseline="30000" i="0" lang="pt-BR" sz="2000" u="none" cap="none" strike="noStrike">
                <a:solidFill>
                  <a:srgbClr val="3F4444"/>
                </a:solidFill>
                <a:latin typeface="Lustria"/>
                <a:ea typeface="Lustria"/>
                <a:cs typeface="Lustria"/>
                <a:sym typeface="Lustria"/>
              </a:rPr>
              <a:t>3–5</a:t>
            </a:r>
            <a:endParaRPr/>
          </a:p>
        </p:txBody>
      </p:sp>
      <p:grpSp>
        <p:nvGrpSpPr>
          <p:cNvPr id="3277" name="Google Shape;3277;p65"/>
          <p:cNvGrpSpPr/>
          <p:nvPr/>
        </p:nvGrpSpPr>
        <p:grpSpPr>
          <a:xfrm>
            <a:off x="819966" y="3091771"/>
            <a:ext cx="3431124" cy="1427442"/>
            <a:chOff x="819966" y="3091771"/>
            <a:chExt cx="3431124" cy="1427442"/>
          </a:xfrm>
        </p:grpSpPr>
        <p:sp>
          <p:nvSpPr>
            <p:cNvPr id="3278" name="Google Shape;3278;p65"/>
            <p:cNvSpPr/>
            <p:nvPr/>
          </p:nvSpPr>
          <p:spPr>
            <a:xfrm>
              <a:off x="819966" y="3316842"/>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79" name="Google Shape;3279;p65"/>
            <p:cNvSpPr txBox="1"/>
            <p:nvPr/>
          </p:nvSpPr>
          <p:spPr>
            <a:xfrm>
              <a:off x="1772110" y="3091771"/>
              <a:ext cx="2478980" cy="142744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Em pacientes com HPN e sintomas associados (ex.: fadiga, trombose), o tratamento deve se concentrar no </a:t>
              </a:r>
              <a:r>
                <a:rPr b="1" i="0" lang="pt-BR" sz="1800" u="none" cap="none" strike="noStrike">
                  <a:solidFill>
                    <a:srgbClr val="283C8C"/>
                  </a:solidFill>
                  <a:latin typeface="Lustria"/>
                  <a:ea typeface="Lustria"/>
                  <a:cs typeface="Lustria"/>
                  <a:sym typeface="Lustria"/>
                </a:rPr>
                <a:t>controle da hemólise</a:t>
              </a:r>
              <a:r>
                <a:rPr b="0" baseline="30000" i="0" lang="pt-BR" sz="1800" u="none" cap="none" strike="noStrike">
                  <a:solidFill>
                    <a:srgbClr val="312417"/>
                  </a:solidFill>
                  <a:latin typeface="Lustria"/>
                  <a:ea typeface="Lustria"/>
                  <a:cs typeface="Lustria"/>
                  <a:sym typeface="Lustria"/>
                </a:rPr>
                <a:t>1,2</a:t>
              </a:r>
              <a:endParaRPr/>
            </a:p>
          </p:txBody>
        </p:sp>
        <p:grpSp>
          <p:nvGrpSpPr>
            <p:cNvPr id="3280" name="Google Shape;3280;p65"/>
            <p:cNvGrpSpPr/>
            <p:nvPr/>
          </p:nvGrpSpPr>
          <p:grpSpPr>
            <a:xfrm>
              <a:off x="966713" y="3518742"/>
              <a:ext cx="524503" cy="524503"/>
              <a:chOff x="8385770" y="497404"/>
              <a:chExt cx="590550" cy="590550"/>
            </a:xfrm>
          </p:grpSpPr>
          <p:sp>
            <p:nvSpPr>
              <p:cNvPr id="3281" name="Google Shape;3281;p65"/>
              <p:cNvSpPr/>
              <p:nvPr/>
            </p:nvSpPr>
            <p:spPr>
              <a:xfrm rot="-4538397">
                <a:off x="8905837" y="563805"/>
                <a:ext cx="19048" cy="19048"/>
              </a:xfrm>
              <a:custGeom>
                <a:rect b="b" l="l" r="r" t="t"/>
                <a:pathLst>
                  <a:path extrusionOk="0" h="19048" w="19048">
                    <a:moveTo>
                      <a:pt x="0" y="0"/>
                    </a:moveTo>
                    <a:lnTo>
                      <a:pt x="19049" y="0"/>
                    </a:lnTo>
                    <a:lnTo>
                      <a:pt x="19049" y="19049"/>
                    </a:lnTo>
                    <a:lnTo>
                      <a:pt x="0" y="1904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82" name="Google Shape;3282;p65"/>
              <p:cNvSpPr/>
              <p:nvPr/>
            </p:nvSpPr>
            <p:spPr>
              <a:xfrm rot="-4538397">
                <a:off x="8896414" y="600719"/>
                <a:ext cx="19048" cy="19048"/>
              </a:xfrm>
              <a:custGeom>
                <a:rect b="b" l="l" r="r" t="t"/>
                <a:pathLst>
                  <a:path extrusionOk="0" h="19048" w="19048">
                    <a:moveTo>
                      <a:pt x="0" y="0"/>
                    </a:moveTo>
                    <a:lnTo>
                      <a:pt x="19049" y="0"/>
                    </a:lnTo>
                    <a:lnTo>
                      <a:pt x="19049" y="19049"/>
                    </a:lnTo>
                    <a:lnTo>
                      <a:pt x="0" y="1904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83" name="Google Shape;3283;p65"/>
              <p:cNvSpPr/>
              <p:nvPr/>
            </p:nvSpPr>
            <p:spPr>
              <a:xfrm rot="-4541650">
                <a:off x="8886989" y="637599"/>
                <a:ext cx="19059" cy="19050"/>
              </a:xfrm>
              <a:custGeom>
                <a:rect b="b" l="l" r="r" t="t"/>
                <a:pathLst>
                  <a:path extrusionOk="0" h="19050" w="19059">
                    <a:moveTo>
                      <a:pt x="0" y="0"/>
                    </a:moveTo>
                    <a:lnTo>
                      <a:pt x="19060" y="0"/>
                    </a:lnTo>
                    <a:lnTo>
                      <a:pt x="19060" y="19050"/>
                    </a:lnTo>
                    <a:lnTo>
                      <a:pt x="0" y="1905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84" name="Google Shape;3284;p65"/>
              <p:cNvSpPr/>
              <p:nvPr/>
            </p:nvSpPr>
            <p:spPr>
              <a:xfrm>
                <a:off x="8491926" y="612418"/>
                <a:ext cx="162896" cy="73323"/>
              </a:xfrm>
              <a:custGeom>
                <a:rect b="b" l="l" r="r" t="t"/>
                <a:pathLst>
                  <a:path extrusionOk="0" h="73323" w="162896">
                    <a:moveTo>
                      <a:pt x="77124" y="40357"/>
                    </a:moveTo>
                    <a:lnTo>
                      <a:pt x="162897" y="18459"/>
                    </a:lnTo>
                    <a:lnTo>
                      <a:pt x="158191" y="0"/>
                    </a:lnTo>
                    <a:lnTo>
                      <a:pt x="72419" y="21898"/>
                    </a:lnTo>
                    <a:cubicBezTo>
                      <a:pt x="46072" y="28613"/>
                      <a:pt x="21022" y="41310"/>
                      <a:pt x="0" y="58607"/>
                    </a:cubicBezTo>
                    <a:lnTo>
                      <a:pt x="12097" y="73323"/>
                    </a:lnTo>
                    <a:cubicBezTo>
                      <a:pt x="30985" y="57788"/>
                      <a:pt x="53473" y="46387"/>
                      <a:pt x="77124" y="4035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85" name="Google Shape;3285;p65"/>
              <p:cNvSpPr/>
              <p:nvPr/>
            </p:nvSpPr>
            <p:spPr>
              <a:xfrm>
                <a:off x="8462703" y="681036"/>
                <a:ext cx="31194" cy="31756"/>
              </a:xfrm>
              <a:custGeom>
                <a:rect b="b" l="l" r="r" t="t"/>
                <a:pathLst>
                  <a:path extrusionOk="0" h="31756" w="31194">
                    <a:moveTo>
                      <a:pt x="29299" y="15602"/>
                    </a:moveTo>
                    <a:lnTo>
                      <a:pt x="31194" y="13745"/>
                    </a:lnTo>
                    <a:lnTo>
                      <a:pt x="18002" y="0"/>
                    </a:lnTo>
                    <a:lnTo>
                      <a:pt x="15821" y="2143"/>
                    </a:lnTo>
                    <a:cubicBezTo>
                      <a:pt x="10163" y="7801"/>
                      <a:pt x="4839" y="13849"/>
                      <a:pt x="0" y="20107"/>
                    </a:cubicBezTo>
                    <a:lnTo>
                      <a:pt x="15069" y="31756"/>
                    </a:lnTo>
                    <a:cubicBezTo>
                      <a:pt x="19421" y="26118"/>
                      <a:pt x="24213" y="20688"/>
                      <a:pt x="29299" y="1560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86" name="Google Shape;3286;p65"/>
              <p:cNvSpPr/>
              <p:nvPr/>
            </p:nvSpPr>
            <p:spPr>
              <a:xfrm>
                <a:off x="8444291" y="903083"/>
                <a:ext cx="135464" cy="130540"/>
              </a:xfrm>
              <a:custGeom>
                <a:rect b="b" l="l" r="r" t="t"/>
                <a:pathLst>
                  <a:path extrusionOk="0" h="130540" w="135464">
                    <a:moveTo>
                      <a:pt x="17374" y="0"/>
                    </a:moveTo>
                    <a:lnTo>
                      <a:pt x="0" y="7791"/>
                    </a:lnTo>
                    <a:cubicBezTo>
                      <a:pt x="24955" y="63456"/>
                      <a:pt x="71790" y="108194"/>
                      <a:pt x="128492" y="130540"/>
                    </a:cubicBezTo>
                    <a:lnTo>
                      <a:pt x="135465" y="112814"/>
                    </a:lnTo>
                    <a:cubicBezTo>
                      <a:pt x="83363" y="92278"/>
                      <a:pt x="40319" y="51159"/>
                      <a:pt x="17374"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87" name="Google Shape;3287;p65"/>
              <p:cNvSpPr/>
              <p:nvPr/>
            </p:nvSpPr>
            <p:spPr>
              <a:xfrm>
                <a:off x="8592652" y="1022145"/>
                <a:ext cx="23593" cy="23174"/>
              </a:xfrm>
              <a:custGeom>
                <a:rect b="b" l="l" r="r" t="t"/>
                <a:pathLst>
                  <a:path extrusionOk="0" h="23174" w="23593">
                    <a:moveTo>
                      <a:pt x="0" y="18288"/>
                    </a:moveTo>
                    <a:cubicBezTo>
                      <a:pt x="6563" y="20203"/>
                      <a:pt x="13249" y="21850"/>
                      <a:pt x="19850" y="23174"/>
                    </a:cubicBezTo>
                    <a:lnTo>
                      <a:pt x="23593" y="4496"/>
                    </a:lnTo>
                    <a:cubicBezTo>
                      <a:pt x="17526" y="3277"/>
                      <a:pt x="11392" y="1772"/>
                      <a:pt x="5344" y="0"/>
                    </a:cubicBezTo>
                    <a:lnTo>
                      <a:pt x="0" y="1828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88" name="Google Shape;3288;p65"/>
              <p:cNvSpPr/>
              <p:nvPr/>
            </p:nvSpPr>
            <p:spPr>
              <a:xfrm>
                <a:off x="8632372" y="1029470"/>
                <a:ext cx="20354" cy="20307"/>
              </a:xfrm>
              <a:custGeom>
                <a:rect b="b" l="l" r="r" t="t"/>
                <a:pathLst>
                  <a:path extrusionOk="0" h="20307" w="20354">
                    <a:moveTo>
                      <a:pt x="0" y="18936"/>
                    </a:moveTo>
                    <a:cubicBezTo>
                      <a:pt x="6620" y="19669"/>
                      <a:pt x="13297" y="20126"/>
                      <a:pt x="19850" y="20307"/>
                    </a:cubicBezTo>
                    <a:lnTo>
                      <a:pt x="20355" y="1257"/>
                    </a:lnTo>
                    <a:cubicBezTo>
                      <a:pt x="14335" y="1095"/>
                      <a:pt x="8201" y="676"/>
                      <a:pt x="2105" y="0"/>
                    </a:cubicBezTo>
                    <a:lnTo>
                      <a:pt x="0" y="1893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89" name="Google Shape;3289;p65"/>
              <p:cNvSpPr/>
              <p:nvPr/>
            </p:nvSpPr>
            <p:spPr>
              <a:xfrm>
                <a:off x="8385770" y="497404"/>
                <a:ext cx="590550" cy="590550"/>
              </a:xfrm>
              <a:custGeom>
                <a:rect b="b" l="l" r="r" t="t"/>
                <a:pathLst>
                  <a:path extrusionOk="0" h="590550" w="590550">
                    <a:moveTo>
                      <a:pt x="561975" y="0"/>
                    </a:moveTo>
                    <a:lnTo>
                      <a:pt x="560775" y="0"/>
                    </a:lnTo>
                    <a:lnTo>
                      <a:pt x="169145" y="99993"/>
                    </a:lnTo>
                    <a:cubicBezTo>
                      <a:pt x="130054" y="109976"/>
                      <a:pt x="94336" y="130321"/>
                      <a:pt x="65827" y="158829"/>
                    </a:cubicBezTo>
                    <a:cubicBezTo>
                      <a:pt x="23374" y="201282"/>
                      <a:pt x="0" y="257718"/>
                      <a:pt x="0" y="317745"/>
                    </a:cubicBezTo>
                    <a:cubicBezTo>
                      <a:pt x="0" y="468173"/>
                      <a:pt x="122387" y="590550"/>
                      <a:pt x="272815" y="590550"/>
                    </a:cubicBezTo>
                    <a:cubicBezTo>
                      <a:pt x="332842" y="590550"/>
                      <a:pt x="389277" y="567176"/>
                      <a:pt x="431730" y="524723"/>
                    </a:cubicBezTo>
                    <a:cubicBezTo>
                      <a:pt x="460238" y="496214"/>
                      <a:pt x="480584" y="460496"/>
                      <a:pt x="490566" y="421405"/>
                    </a:cubicBezTo>
                    <a:lnTo>
                      <a:pt x="590255" y="30928"/>
                    </a:lnTo>
                    <a:lnTo>
                      <a:pt x="590550" y="28575"/>
                    </a:lnTo>
                    <a:cubicBezTo>
                      <a:pt x="590550" y="12821"/>
                      <a:pt x="577729" y="0"/>
                      <a:pt x="561975" y="0"/>
                    </a:cubicBezTo>
                    <a:close/>
                    <a:moveTo>
                      <a:pt x="472097" y="416700"/>
                    </a:moveTo>
                    <a:cubicBezTo>
                      <a:pt x="462963" y="452466"/>
                      <a:pt x="444341" y="485165"/>
                      <a:pt x="418252" y="511254"/>
                    </a:cubicBezTo>
                    <a:cubicBezTo>
                      <a:pt x="379400" y="550107"/>
                      <a:pt x="327746" y="571500"/>
                      <a:pt x="272806" y="571500"/>
                    </a:cubicBezTo>
                    <a:cubicBezTo>
                      <a:pt x="132883" y="571500"/>
                      <a:pt x="19050" y="457667"/>
                      <a:pt x="19050" y="317735"/>
                    </a:cubicBezTo>
                    <a:cubicBezTo>
                      <a:pt x="19050" y="262795"/>
                      <a:pt x="40443" y="211150"/>
                      <a:pt x="79296" y="172288"/>
                    </a:cubicBezTo>
                    <a:cubicBezTo>
                      <a:pt x="105385" y="146199"/>
                      <a:pt x="138084" y="127578"/>
                      <a:pt x="173850" y="118443"/>
                    </a:cubicBezTo>
                    <a:lnTo>
                      <a:pt x="562975" y="19098"/>
                    </a:lnTo>
                    <a:cubicBezTo>
                      <a:pt x="567433" y="19564"/>
                      <a:pt x="570986" y="23117"/>
                      <a:pt x="571452" y="27575"/>
                    </a:cubicBezTo>
                    <a:lnTo>
                      <a:pt x="472097" y="41670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90" name="Google Shape;3290;p65"/>
              <p:cNvSpPr/>
              <p:nvPr/>
            </p:nvSpPr>
            <p:spPr>
              <a:xfrm>
                <a:off x="8633430" y="687904"/>
                <a:ext cx="133329" cy="133350"/>
              </a:xfrm>
              <a:custGeom>
                <a:rect b="b" l="l" r="r" t="t"/>
                <a:pathLst>
                  <a:path extrusionOk="0" h="133350" w="133329">
                    <a:moveTo>
                      <a:pt x="96087" y="0"/>
                    </a:moveTo>
                    <a:cubicBezTo>
                      <a:pt x="74875" y="0"/>
                      <a:pt x="49882" y="11830"/>
                      <a:pt x="30851" y="30871"/>
                    </a:cubicBezTo>
                    <a:cubicBezTo>
                      <a:pt x="14744" y="46968"/>
                      <a:pt x="3790" y="67066"/>
                      <a:pt x="818" y="85982"/>
                    </a:cubicBezTo>
                    <a:cubicBezTo>
                      <a:pt x="-639" y="95164"/>
                      <a:pt x="-1401" y="112252"/>
                      <a:pt x="9848" y="123501"/>
                    </a:cubicBezTo>
                    <a:cubicBezTo>
                      <a:pt x="16297" y="129950"/>
                      <a:pt x="25774" y="133350"/>
                      <a:pt x="37242" y="133350"/>
                    </a:cubicBezTo>
                    <a:lnTo>
                      <a:pt x="37242" y="114300"/>
                    </a:lnTo>
                    <a:cubicBezTo>
                      <a:pt x="33632" y="114300"/>
                      <a:pt x="27031" y="113738"/>
                      <a:pt x="23307" y="110033"/>
                    </a:cubicBezTo>
                    <a:cubicBezTo>
                      <a:pt x="17840" y="104565"/>
                      <a:pt x="18916" y="93478"/>
                      <a:pt x="19621" y="88964"/>
                    </a:cubicBezTo>
                    <a:cubicBezTo>
                      <a:pt x="21992" y="73924"/>
                      <a:pt x="30994" y="57664"/>
                      <a:pt x="44319" y="44339"/>
                    </a:cubicBezTo>
                    <a:cubicBezTo>
                      <a:pt x="59683" y="28975"/>
                      <a:pt x="79990" y="19050"/>
                      <a:pt x="96087" y="19050"/>
                    </a:cubicBezTo>
                    <a:cubicBezTo>
                      <a:pt x="99697" y="19050"/>
                      <a:pt x="106298" y="19612"/>
                      <a:pt x="110023" y="23317"/>
                    </a:cubicBezTo>
                    <a:cubicBezTo>
                      <a:pt x="115490" y="28785"/>
                      <a:pt x="114414" y="39872"/>
                      <a:pt x="113709" y="44387"/>
                    </a:cubicBezTo>
                    <a:cubicBezTo>
                      <a:pt x="111337" y="59426"/>
                      <a:pt x="102336" y="75686"/>
                      <a:pt x="89010" y="89011"/>
                    </a:cubicBezTo>
                    <a:lnTo>
                      <a:pt x="102479" y="102479"/>
                    </a:lnTo>
                    <a:cubicBezTo>
                      <a:pt x="118586" y="86382"/>
                      <a:pt x="129539" y="66284"/>
                      <a:pt x="132511" y="47368"/>
                    </a:cubicBezTo>
                    <a:cubicBezTo>
                      <a:pt x="133968" y="38186"/>
                      <a:pt x="134730" y="21098"/>
                      <a:pt x="123481" y="9849"/>
                    </a:cubicBezTo>
                    <a:cubicBezTo>
                      <a:pt x="117033" y="3400"/>
                      <a:pt x="107556" y="0"/>
                      <a:pt x="96087"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291" name="Google Shape;3291;p65"/>
              <p:cNvSpPr/>
              <p:nvPr/>
            </p:nvSpPr>
            <p:spPr>
              <a:xfrm>
                <a:off x="8461970" y="649770"/>
                <a:ext cx="342918" cy="361983"/>
              </a:xfrm>
              <a:custGeom>
                <a:rect b="b" l="l" r="r" t="t"/>
                <a:pathLst>
                  <a:path extrusionOk="0" h="361983" w="342918">
                    <a:moveTo>
                      <a:pt x="251489" y="1329"/>
                    </a:moveTo>
                    <a:cubicBezTo>
                      <a:pt x="224390" y="5606"/>
                      <a:pt x="197348" y="20074"/>
                      <a:pt x="175374" y="42058"/>
                    </a:cubicBezTo>
                    <a:cubicBezTo>
                      <a:pt x="156486" y="60937"/>
                      <a:pt x="143208" y="83549"/>
                      <a:pt x="137103" y="106723"/>
                    </a:cubicBezTo>
                    <a:cubicBezTo>
                      <a:pt x="129616" y="105590"/>
                      <a:pt x="122015" y="104809"/>
                      <a:pt x="114300" y="104809"/>
                    </a:cubicBezTo>
                    <a:cubicBezTo>
                      <a:pt x="51273" y="104809"/>
                      <a:pt x="0" y="143261"/>
                      <a:pt x="0" y="190534"/>
                    </a:cubicBezTo>
                    <a:cubicBezTo>
                      <a:pt x="0" y="235406"/>
                      <a:pt x="46215" y="272258"/>
                      <a:pt x="104804" y="275897"/>
                    </a:cubicBezTo>
                    <a:cubicBezTo>
                      <a:pt x="104804" y="276021"/>
                      <a:pt x="104775" y="276135"/>
                      <a:pt x="104775" y="276259"/>
                    </a:cubicBezTo>
                    <a:cubicBezTo>
                      <a:pt x="104775" y="323531"/>
                      <a:pt x="156048" y="361984"/>
                      <a:pt x="219075" y="361984"/>
                    </a:cubicBezTo>
                    <a:cubicBezTo>
                      <a:pt x="282102" y="361984"/>
                      <a:pt x="333375" y="323531"/>
                      <a:pt x="333375" y="276259"/>
                    </a:cubicBezTo>
                    <a:cubicBezTo>
                      <a:pt x="333375" y="240016"/>
                      <a:pt x="303190" y="209031"/>
                      <a:pt x="260728" y="196516"/>
                    </a:cubicBezTo>
                    <a:cubicBezTo>
                      <a:pt x="275082" y="189410"/>
                      <a:pt x="288760" y="179685"/>
                      <a:pt x="300876" y="167560"/>
                    </a:cubicBezTo>
                    <a:cubicBezTo>
                      <a:pt x="322869" y="145576"/>
                      <a:pt x="337328" y="118544"/>
                      <a:pt x="341605" y="91445"/>
                    </a:cubicBezTo>
                    <a:cubicBezTo>
                      <a:pt x="346072" y="63223"/>
                      <a:pt x="339061" y="38220"/>
                      <a:pt x="321888" y="21046"/>
                    </a:cubicBezTo>
                    <a:cubicBezTo>
                      <a:pt x="304714" y="3863"/>
                      <a:pt x="279721" y="-3176"/>
                      <a:pt x="251489" y="1329"/>
                    </a:cubicBezTo>
                    <a:close/>
                    <a:moveTo>
                      <a:pt x="19050" y="190534"/>
                    </a:moveTo>
                    <a:cubicBezTo>
                      <a:pt x="19050" y="153777"/>
                      <a:pt x="61779" y="123859"/>
                      <a:pt x="114300" y="123859"/>
                    </a:cubicBezTo>
                    <a:cubicBezTo>
                      <a:pt x="120929" y="123859"/>
                      <a:pt x="127435" y="124516"/>
                      <a:pt x="133845" y="125459"/>
                    </a:cubicBezTo>
                    <a:cubicBezTo>
                      <a:pt x="133255" y="132089"/>
                      <a:pt x="133321" y="138499"/>
                      <a:pt x="134026" y="144652"/>
                    </a:cubicBezTo>
                    <a:cubicBezTo>
                      <a:pt x="127635" y="143528"/>
                      <a:pt x="121053" y="142909"/>
                      <a:pt x="114300" y="142909"/>
                    </a:cubicBezTo>
                    <a:lnTo>
                      <a:pt x="114300" y="161959"/>
                    </a:lnTo>
                    <a:cubicBezTo>
                      <a:pt x="122853" y="161959"/>
                      <a:pt x="131312" y="163169"/>
                      <a:pt x="139103" y="165340"/>
                    </a:cubicBezTo>
                    <a:cubicBezTo>
                      <a:pt x="142627" y="174075"/>
                      <a:pt x="147714" y="181923"/>
                      <a:pt x="154362" y="188572"/>
                    </a:cubicBezTo>
                    <a:cubicBezTo>
                      <a:pt x="158382" y="192601"/>
                      <a:pt x="162887" y="195992"/>
                      <a:pt x="167707" y="198887"/>
                    </a:cubicBezTo>
                    <a:cubicBezTo>
                      <a:pt x="160115" y="208641"/>
                      <a:pt x="140941" y="219109"/>
                      <a:pt x="114300" y="219109"/>
                    </a:cubicBezTo>
                    <a:cubicBezTo>
                      <a:pt x="81153" y="219109"/>
                      <a:pt x="57150" y="202040"/>
                      <a:pt x="57150" y="190534"/>
                    </a:cubicBezTo>
                    <a:lnTo>
                      <a:pt x="38100" y="190534"/>
                    </a:lnTo>
                    <a:cubicBezTo>
                      <a:pt x="38100" y="215899"/>
                      <a:pt x="73704" y="238159"/>
                      <a:pt x="114300" y="238159"/>
                    </a:cubicBezTo>
                    <a:cubicBezTo>
                      <a:pt x="145818" y="238159"/>
                      <a:pt x="174546" y="224900"/>
                      <a:pt x="185633" y="206603"/>
                    </a:cubicBezTo>
                    <a:cubicBezTo>
                      <a:pt x="191919" y="208346"/>
                      <a:pt x="198615" y="209260"/>
                      <a:pt x="205578" y="209479"/>
                    </a:cubicBezTo>
                    <a:cubicBezTo>
                      <a:pt x="193815" y="237349"/>
                      <a:pt x="157124" y="257209"/>
                      <a:pt x="114300" y="257209"/>
                    </a:cubicBezTo>
                    <a:cubicBezTo>
                      <a:pt x="61779" y="257209"/>
                      <a:pt x="19050" y="227291"/>
                      <a:pt x="19050" y="190534"/>
                    </a:cubicBezTo>
                    <a:close/>
                    <a:moveTo>
                      <a:pt x="314325" y="276259"/>
                    </a:moveTo>
                    <a:cubicBezTo>
                      <a:pt x="314325" y="313016"/>
                      <a:pt x="271596" y="342934"/>
                      <a:pt x="219075" y="342934"/>
                    </a:cubicBezTo>
                    <a:cubicBezTo>
                      <a:pt x="166554" y="342934"/>
                      <a:pt x="123825" y="313016"/>
                      <a:pt x="123825" y="276259"/>
                    </a:cubicBezTo>
                    <a:cubicBezTo>
                      <a:pt x="123825" y="276145"/>
                      <a:pt x="123854" y="276040"/>
                      <a:pt x="123854" y="275926"/>
                    </a:cubicBezTo>
                    <a:cubicBezTo>
                      <a:pt x="130473" y="275516"/>
                      <a:pt x="136931" y="274649"/>
                      <a:pt x="143199" y="273420"/>
                    </a:cubicBezTo>
                    <a:cubicBezTo>
                      <a:pt x="143104" y="274363"/>
                      <a:pt x="142875" y="275316"/>
                      <a:pt x="142875" y="276259"/>
                    </a:cubicBezTo>
                    <a:cubicBezTo>
                      <a:pt x="142875" y="301624"/>
                      <a:pt x="178479" y="323884"/>
                      <a:pt x="219075" y="323884"/>
                    </a:cubicBezTo>
                    <a:lnTo>
                      <a:pt x="219075" y="304834"/>
                    </a:lnTo>
                    <a:cubicBezTo>
                      <a:pt x="185928" y="304834"/>
                      <a:pt x="161925" y="287765"/>
                      <a:pt x="161925" y="276259"/>
                    </a:cubicBezTo>
                    <a:cubicBezTo>
                      <a:pt x="161925" y="273439"/>
                      <a:pt x="163582" y="270106"/>
                      <a:pt x="166497" y="266753"/>
                    </a:cubicBezTo>
                    <a:cubicBezTo>
                      <a:pt x="177317" y="262581"/>
                      <a:pt x="187147" y="257152"/>
                      <a:pt x="195644" y="250703"/>
                    </a:cubicBezTo>
                    <a:cubicBezTo>
                      <a:pt x="203083" y="248751"/>
                      <a:pt x="210941" y="247684"/>
                      <a:pt x="219075" y="247684"/>
                    </a:cubicBezTo>
                    <a:cubicBezTo>
                      <a:pt x="252222" y="247684"/>
                      <a:pt x="276225" y="264753"/>
                      <a:pt x="276225" y="276259"/>
                    </a:cubicBezTo>
                    <a:lnTo>
                      <a:pt x="295275" y="276259"/>
                    </a:lnTo>
                    <a:cubicBezTo>
                      <a:pt x="295275" y="250894"/>
                      <a:pt x="259671" y="228634"/>
                      <a:pt x="219075" y="228634"/>
                    </a:cubicBezTo>
                    <a:cubicBezTo>
                      <a:pt x="218218" y="228634"/>
                      <a:pt x="217399" y="228777"/>
                      <a:pt x="216551" y="228796"/>
                    </a:cubicBezTo>
                    <a:cubicBezTo>
                      <a:pt x="220523" y="222833"/>
                      <a:pt x="223628" y="216499"/>
                      <a:pt x="225666" y="209812"/>
                    </a:cubicBezTo>
                    <a:cubicBezTo>
                      <a:pt x="275111" y="212203"/>
                      <a:pt x="314325" y="241055"/>
                      <a:pt x="314325" y="276259"/>
                    </a:cubicBezTo>
                    <a:close/>
                    <a:moveTo>
                      <a:pt x="322802" y="88464"/>
                    </a:moveTo>
                    <a:cubicBezTo>
                      <a:pt x="319135" y="111629"/>
                      <a:pt x="306572" y="134927"/>
                      <a:pt x="287407" y="154091"/>
                    </a:cubicBezTo>
                    <a:cubicBezTo>
                      <a:pt x="268243" y="173256"/>
                      <a:pt x="244945" y="185819"/>
                      <a:pt x="221780" y="189486"/>
                    </a:cubicBezTo>
                    <a:cubicBezTo>
                      <a:pt x="199749" y="192925"/>
                      <a:pt x="180584" y="187857"/>
                      <a:pt x="167831" y="175103"/>
                    </a:cubicBezTo>
                    <a:cubicBezTo>
                      <a:pt x="155077" y="162349"/>
                      <a:pt x="149971" y="143185"/>
                      <a:pt x="153448" y="121154"/>
                    </a:cubicBezTo>
                    <a:cubicBezTo>
                      <a:pt x="157115" y="97989"/>
                      <a:pt x="169678" y="74691"/>
                      <a:pt x="188843" y="55527"/>
                    </a:cubicBezTo>
                    <a:cubicBezTo>
                      <a:pt x="208007" y="36362"/>
                      <a:pt x="231305" y="23799"/>
                      <a:pt x="254470" y="20132"/>
                    </a:cubicBezTo>
                    <a:cubicBezTo>
                      <a:pt x="258994" y="19427"/>
                      <a:pt x="263385" y="19074"/>
                      <a:pt x="267633" y="19074"/>
                    </a:cubicBezTo>
                    <a:cubicBezTo>
                      <a:pt x="284102" y="19074"/>
                      <a:pt x="298285" y="24380"/>
                      <a:pt x="308420" y="34514"/>
                    </a:cubicBezTo>
                    <a:cubicBezTo>
                      <a:pt x="321174" y="47268"/>
                      <a:pt x="326279" y="66433"/>
                      <a:pt x="322802" y="8846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sp>
        <p:nvSpPr>
          <p:cNvPr id="3292" name="Google Shape;3292;p65"/>
          <p:cNvSpPr/>
          <p:nvPr/>
        </p:nvSpPr>
        <p:spPr>
          <a:xfrm>
            <a:off x="5020216" y="2290491"/>
            <a:ext cx="2041562" cy="1701190"/>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293" name="Google Shape;3293;p65"/>
          <p:cNvSpPr/>
          <p:nvPr/>
        </p:nvSpPr>
        <p:spPr>
          <a:xfrm>
            <a:off x="9265614" y="2290491"/>
            <a:ext cx="2041562" cy="1701190"/>
          </a:xfrm>
          <a:prstGeom prst="roundRect">
            <a:avLst>
              <a:gd fmla="val 0" name="adj"/>
            </a:avLst>
          </a:prstGeom>
          <a:solidFill>
            <a:srgbClr val="F2F2F2"/>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94" name="Google Shape;3294;p65"/>
          <p:cNvSpPr/>
          <p:nvPr/>
        </p:nvSpPr>
        <p:spPr>
          <a:xfrm>
            <a:off x="7142680" y="2290491"/>
            <a:ext cx="2041562" cy="1701190"/>
          </a:xfrm>
          <a:prstGeom prst="roundRect">
            <a:avLst>
              <a:gd fmla="val 0" name="adj"/>
            </a:avLst>
          </a:prstGeom>
          <a:solidFill>
            <a:srgbClr val="F2F2F2"/>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95" name="Google Shape;3295;p65"/>
          <p:cNvSpPr txBox="1"/>
          <p:nvPr/>
        </p:nvSpPr>
        <p:spPr>
          <a:xfrm>
            <a:off x="5605621" y="2915893"/>
            <a:ext cx="870751"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HPN</a:t>
            </a:r>
            <a:endParaRPr/>
          </a:p>
        </p:txBody>
      </p:sp>
      <p:sp>
        <p:nvSpPr>
          <p:cNvPr id="3296" name="Google Shape;3296;p65"/>
          <p:cNvSpPr txBox="1"/>
          <p:nvPr/>
        </p:nvSpPr>
        <p:spPr>
          <a:xfrm>
            <a:off x="7954519" y="2915893"/>
            <a:ext cx="389850"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a:t>
            </a:r>
            <a:endParaRPr/>
          </a:p>
        </p:txBody>
      </p:sp>
      <p:sp>
        <p:nvSpPr>
          <p:cNvPr id="3297" name="Google Shape;3297;p65"/>
          <p:cNvSpPr txBox="1"/>
          <p:nvPr/>
        </p:nvSpPr>
        <p:spPr>
          <a:xfrm>
            <a:off x="9956891" y="2915893"/>
            <a:ext cx="678391"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FM</a:t>
            </a:r>
            <a:endParaRPr/>
          </a:p>
        </p:txBody>
      </p:sp>
      <p:sp>
        <p:nvSpPr>
          <p:cNvPr id="3298" name="Google Shape;3298;p65"/>
          <p:cNvSpPr txBox="1"/>
          <p:nvPr/>
        </p:nvSpPr>
        <p:spPr>
          <a:xfrm>
            <a:off x="6542888" y="1891788"/>
            <a:ext cx="3241145" cy="3385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2000"/>
              <a:buFont typeface="Lustria"/>
              <a:buNone/>
            </a:pPr>
            <a:r>
              <a:rPr b="1" i="0" lang="pt-BR" sz="2000" u="none" cap="none" strike="noStrike">
                <a:solidFill>
                  <a:srgbClr val="3F4444"/>
                </a:solidFill>
                <a:latin typeface="Lustria"/>
                <a:ea typeface="Lustria"/>
                <a:cs typeface="Lustria"/>
                <a:sym typeface="Lustria"/>
              </a:rPr>
              <a:t>Algoritmo de tratamento</a:t>
            </a:r>
            <a:r>
              <a:rPr b="0" baseline="30000" i="0" lang="pt-BR" sz="2000" u="none" cap="none" strike="noStrike">
                <a:solidFill>
                  <a:srgbClr val="3F4444"/>
                </a:solidFill>
                <a:latin typeface="Lustria"/>
                <a:ea typeface="Lustria"/>
                <a:cs typeface="Lustria"/>
                <a:sym typeface="Lustria"/>
              </a:rPr>
              <a:t>3–5</a:t>
            </a:r>
            <a:endParaRPr/>
          </a:p>
        </p:txBody>
      </p:sp>
      <p:sp>
        <p:nvSpPr>
          <p:cNvPr id="3299" name="Google Shape;3299;p65"/>
          <p:cNvSpPr/>
          <p:nvPr/>
        </p:nvSpPr>
        <p:spPr>
          <a:xfrm>
            <a:off x="9298497" y="5001453"/>
            <a:ext cx="2066304" cy="500827"/>
          </a:xfrm>
          <a:prstGeom prst="rect">
            <a:avLst/>
          </a:prstGeom>
          <a:noFill/>
          <a:ln cap="flat" cmpd="sng" w="9525">
            <a:solidFill>
              <a:srgbClr val="F2F2F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2F2F2"/>
              </a:solidFill>
              <a:latin typeface="Arial"/>
              <a:ea typeface="Arial"/>
              <a:cs typeface="Arial"/>
              <a:sym typeface="Arial"/>
            </a:endParaRPr>
          </a:p>
        </p:txBody>
      </p:sp>
      <p:sp>
        <p:nvSpPr>
          <p:cNvPr id="3300" name="Google Shape;3300;p65"/>
          <p:cNvSpPr/>
          <p:nvPr/>
        </p:nvSpPr>
        <p:spPr>
          <a:xfrm>
            <a:off x="10195517" y="4841881"/>
            <a:ext cx="200025" cy="15049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2F2F2"/>
              </a:solidFill>
              <a:latin typeface="Arial"/>
              <a:ea typeface="Arial"/>
              <a:cs typeface="Arial"/>
              <a:sym typeface="Arial"/>
            </a:endParaRPr>
          </a:p>
        </p:txBody>
      </p:sp>
      <p:cxnSp>
        <p:nvCxnSpPr>
          <p:cNvPr id="3301" name="Google Shape;3301;p65"/>
          <p:cNvCxnSpPr/>
          <p:nvPr/>
        </p:nvCxnSpPr>
        <p:spPr>
          <a:xfrm>
            <a:off x="6083117" y="4043245"/>
            <a:ext cx="0" cy="335762"/>
          </a:xfrm>
          <a:prstGeom prst="straightConnector1">
            <a:avLst/>
          </a:prstGeom>
          <a:noFill/>
          <a:ln cap="rnd" cmpd="sng" w="31750">
            <a:solidFill>
              <a:srgbClr val="283C8C"/>
            </a:solidFill>
            <a:prstDash val="dot"/>
            <a:round/>
            <a:headEnd len="sm" w="sm" type="none"/>
            <a:tailEnd len="med" w="med" type="triangle"/>
          </a:ln>
        </p:spPr>
      </p:cxnSp>
      <p:cxnSp>
        <p:nvCxnSpPr>
          <p:cNvPr id="3302" name="Google Shape;3302;p65"/>
          <p:cNvCxnSpPr/>
          <p:nvPr/>
        </p:nvCxnSpPr>
        <p:spPr>
          <a:xfrm>
            <a:off x="10295972" y="4043245"/>
            <a:ext cx="0" cy="335762"/>
          </a:xfrm>
          <a:prstGeom prst="straightConnector1">
            <a:avLst/>
          </a:prstGeom>
          <a:noFill/>
          <a:ln cap="rnd" cmpd="sng" w="31750">
            <a:solidFill>
              <a:srgbClr val="F2F2F2"/>
            </a:solidFill>
            <a:prstDash val="dot"/>
            <a:round/>
            <a:headEnd len="sm" w="sm" type="none"/>
            <a:tailEnd len="med" w="med" type="triangle"/>
          </a:ln>
        </p:spPr>
      </p:cxnSp>
      <p:sp>
        <p:nvSpPr>
          <p:cNvPr id="3303" name="Google Shape;3303;p65"/>
          <p:cNvSpPr txBox="1"/>
          <p:nvPr/>
        </p:nvSpPr>
        <p:spPr>
          <a:xfrm>
            <a:off x="9247630" y="5049938"/>
            <a:ext cx="2154434" cy="49116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2F2F2"/>
              </a:buClr>
              <a:buSzPts val="1600"/>
              <a:buFont typeface="Calibri"/>
              <a:buNone/>
            </a:pPr>
            <a:r>
              <a:rPr b="0" i="0" lang="pt-BR" sz="1600" u="none" cap="none" strike="noStrike">
                <a:solidFill>
                  <a:srgbClr val="F2F2F2"/>
                </a:solidFill>
                <a:latin typeface="Calibri"/>
                <a:ea typeface="Calibri"/>
                <a:cs typeface="Calibri"/>
                <a:sym typeface="Calibri"/>
              </a:rPr>
              <a:t>Vigilância contínua </a:t>
            </a:r>
            <a:br>
              <a:rPr b="0" i="0" lang="pt-BR" sz="1600" u="none" cap="none" strike="noStrike">
                <a:solidFill>
                  <a:srgbClr val="F2F2F2"/>
                </a:solidFill>
                <a:latin typeface="Calibri"/>
                <a:ea typeface="Calibri"/>
                <a:cs typeface="Calibri"/>
                <a:sym typeface="Calibri"/>
              </a:rPr>
            </a:br>
            <a:r>
              <a:rPr b="0" i="0" lang="pt-BR" sz="1600" u="none" cap="none" strike="noStrike">
                <a:solidFill>
                  <a:srgbClr val="F2F2F2"/>
                </a:solidFill>
                <a:latin typeface="Calibri"/>
                <a:ea typeface="Calibri"/>
                <a:cs typeface="Calibri"/>
                <a:sym typeface="Calibri"/>
              </a:rPr>
              <a:t>dos sintomas de HPN</a:t>
            </a:r>
            <a:endParaRPr/>
          </a:p>
        </p:txBody>
      </p:sp>
      <p:sp>
        <p:nvSpPr>
          <p:cNvPr id="3304" name="Google Shape;3304;p65"/>
          <p:cNvSpPr txBox="1"/>
          <p:nvPr/>
        </p:nvSpPr>
        <p:spPr>
          <a:xfrm>
            <a:off x="10202082" y="4895563"/>
            <a:ext cx="261610" cy="243785"/>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2F2F2"/>
              </a:buClr>
              <a:buSzPts val="1200"/>
              <a:buFont typeface="Calibri"/>
              <a:buNone/>
            </a:pPr>
            <a:r>
              <a:rPr b="0" i="0" lang="pt-BR" sz="1200" u="none" cap="none" strike="noStrike">
                <a:solidFill>
                  <a:srgbClr val="F2F2F2"/>
                </a:solidFill>
                <a:latin typeface="Calibri"/>
                <a:ea typeface="Calibri"/>
                <a:cs typeface="Calibri"/>
                <a:sym typeface="Calibri"/>
              </a:rPr>
              <a:t>e</a:t>
            </a:r>
            <a:endParaRPr/>
          </a:p>
        </p:txBody>
      </p:sp>
      <p:sp>
        <p:nvSpPr>
          <p:cNvPr id="3305" name="Google Shape;3305;p65"/>
          <p:cNvSpPr/>
          <p:nvPr/>
        </p:nvSpPr>
        <p:spPr>
          <a:xfrm>
            <a:off x="5032353" y="4392715"/>
            <a:ext cx="2041559" cy="433385"/>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400"/>
              <a:buFont typeface="Calibri"/>
              <a:buNone/>
            </a:pPr>
            <a:r>
              <a:t/>
            </a:r>
            <a:endParaRPr b="0" baseline="30000" i="0" sz="1400" u="none" cap="none" strike="noStrike">
              <a:solidFill>
                <a:srgbClr val="3F4444"/>
              </a:solidFill>
              <a:latin typeface="Calibri"/>
              <a:ea typeface="Calibri"/>
              <a:cs typeface="Calibri"/>
              <a:sym typeface="Calibri"/>
            </a:endParaRPr>
          </a:p>
        </p:txBody>
      </p:sp>
      <p:sp>
        <p:nvSpPr>
          <p:cNvPr id="3306" name="Google Shape;3306;p65"/>
          <p:cNvSpPr/>
          <p:nvPr/>
        </p:nvSpPr>
        <p:spPr>
          <a:xfrm>
            <a:off x="9296394" y="4388992"/>
            <a:ext cx="2066293" cy="437108"/>
          </a:xfrm>
          <a:prstGeom prst="roundRect">
            <a:avLst>
              <a:gd fmla="val 0" name="adj"/>
            </a:avLst>
          </a:prstGeom>
          <a:solidFill>
            <a:srgbClr val="F2F2F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F2F2F2"/>
              </a:solidFill>
              <a:latin typeface="Calibri"/>
              <a:ea typeface="Calibri"/>
              <a:cs typeface="Calibri"/>
              <a:sym typeface="Calibri"/>
            </a:endParaRPr>
          </a:p>
        </p:txBody>
      </p:sp>
      <p:sp>
        <p:nvSpPr>
          <p:cNvPr id="3307" name="Google Shape;3307;p65"/>
          <p:cNvSpPr txBox="1"/>
          <p:nvPr/>
        </p:nvSpPr>
        <p:spPr>
          <a:xfrm>
            <a:off x="5414307" y="4489165"/>
            <a:ext cx="1363386"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eculizumabe</a:t>
            </a:r>
            <a:endParaRPr b="0" i="0" sz="1800" u="none" cap="none" strike="noStrike">
              <a:solidFill>
                <a:srgbClr val="3F4444"/>
              </a:solidFill>
              <a:latin typeface="Calibri"/>
              <a:ea typeface="Calibri"/>
              <a:cs typeface="Calibri"/>
              <a:sym typeface="Calibri"/>
            </a:endParaRPr>
          </a:p>
        </p:txBody>
      </p:sp>
      <p:sp>
        <p:nvSpPr>
          <p:cNvPr id="3308" name="Google Shape;3308;p65"/>
          <p:cNvSpPr txBox="1"/>
          <p:nvPr/>
        </p:nvSpPr>
        <p:spPr>
          <a:xfrm>
            <a:off x="9579559" y="4499117"/>
            <a:ext cx="460382"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2F2F2"/>
              </a:buClr>
              <a:buSzPts val="1800"/>
              <a:buFont typeface="Calibri"/>
              <a:buNone/>
            </a:pPr>
            <a:r>
              <a:rPr b="0" i="0" lang="pt-BR" sz="1800" u="none" cap="none" strike="noStrike">
                <a:solidFill>
                  <a:srgbClr val="F2F2F2"/>
                </a:solidFill>
                <a:latin typeface="Calibri"/>
                <a:ea typeface="Calibri"/>
                <a:cs typeface="Calibri"/>
                <a:sym typeface="Calibri"/>
              </a:rPr>
              <a:t>TIS</a:t>
            </a:r>
            <a:endParaRPr/>
          </a:p>
        </p:txBody>
      </p:sp>
      <p:sp>
        <p:nvSpPr>
          <p:cNvPr id="3309" name="Google Shape;3309;p65"/>
          <p:cNvSpPr txBox="1"/>
          <p:nvPr/>
        </p:nvSpPr>
        <p:spPr>
          <a:xfrm>
            <a:off x="10561961" y="4499117"/>
            <a:ext cx="673198"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2F2F2"/>
              </a:buClr>
              <a:buSzPts val="1800"/>
              <a:buFont typeface="Calibri"/>
              <a:buNone/>
            </a:pPr>
            <a:r>
              <a:rPr b="0" i="0" lang="pt-BR" sz="1800" u="none" cap="none" strike="noStrike">
                <a:solidFill>
                  <a:srgbClr val="F2F2F2"/>
                </a:solidFill>
                <a:latin typeface="Calibri"/>
                <a:ea typeface="Calibri"/>
                <a:cs typeface="Calibri"/>
                <a:sym typeface="Calibri"/>
              </a:rPr>
              <a:t>TCTH</a:t>
            </a:r>
            <a:endParaRPr/>
          </a:p>
        </p:txBody>
      </p:sp>
      <p:sp>
        <p:nvSpPr>
          <p:cNvPr id="3310" name="Google Shape;3310;p65"/>
          <p:cNvSpPr txBox="1"/>
          <p:nvPr/>
        </p:nvSpPr>
        <p:spPr>
          <a:xfrm>
            <a:off x="10158364" y="4531502"/>
            <a:ext cx="346569" cy="24378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2F2F2"/>
              </a:buClr>
              <a:buSzPts val="1200"/>
              <a:buFont typeface="Calibri"/>
              <a:buNone/>
            </a:pPr>
            <a:r>
              <a:rPr b="0" i="0" lang="pt-BR" sz="1200" u="none" cap="none" strike="noStrike">
                <a:solidFill>
                  <a:srgbClr val="F2F2F2"/>
                </a:solidFill>
                <a:latin typeface="Calibri"/>
                <a:ea typeface="Calibri"/>
                <a:cs typeface="Calibri"/>
                <a:sym typeface="Calibri"/>
              </a:rPr>
              <a:t>ou</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277"/>
                                        </p:tgtEl>
                                        <p:attrNameLst>
                                          <p:attrName>style.visibility</p:attrName>
                                        </p:attrNameLst>
                                      </p:cBhvr>
                                      <p:to>
                                        <p:strVal val="visible"/>
                                      </p:to>
                                    </p:set>
                                    <p:animEffect filter="fade" transition="in">
                                      <p:cBhvr>
                                        <p:cTn dur="500"/>
                                        <p:tgtEl>
                                          <p:spTgt spid="327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15" name="Shape 3315"/>
        <p:cNvGrpSpPr/>
        <p:nvPr/>
      </p:nvGrpSpPr>
      <p:grpSpPr>
        <a:xfrm>
          <a:off x="0" y="0"/>
          <a:ext cx="0" cy="0"/>
          <a:chOff x="0" y="0"/>
          <a:chExt cx="0" cy="0"/>
        </a:xfrm>
      </p:grpSpPr>
      <p:sp>
        <p:nvSpPr>
          <p:cNvPr id="3316" name="Google Shape;3316;p66"/>
          <p:cNvSpPr/>
          <p:nvPr/>
        </p:nvSpPr>
        <p:spPr>
          <a:xfrm flipH="1">
            <a:off x="590867" y="1539433"/>
            <a:ext cx="6143762"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317" name="Google Shape;3317;p66"/>
          <p:cNvSpPr/>
          <p:nvPr/>
        </p:nvSpPr>
        <p:spPr>
          <a:xfrm>
            <a:off x="4773110" y="1722324"/>
            <a:ext cx="6828023" cy="4140472"/>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318" name="Google Shape;3318;p66"/>
          <p:cNvSpPr txBox="1"/>
          <p:nvPr/>
        </p:nvSpPr>
        <p:spPr>
          <a:xfrm>
            <a:off x="296269" y="385036"/>
            <a:ext cx="11164775"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Tratamento de pacientes com HPN e falência medular </a:t>
            </a:r>
            <a:br>
              <a:rPr b="1" i="0" lang="pt-BR" sz="3600" u="none" cap="none" strike="noStrike">
                <a:solidFill>
                  <a:srgbClr val="830051"/>
                </a:solidFill>
                <a:latin typeface="Lustria"/>
                <a:ea typeface="Lustria"/>
                <a:cs typeface="Lustria"/>
                <a:sym typeface="Lustria"/>
              </a:rPr>
            </a:br>
            <a:endParaRPr b="1" i="0" sz="3600" u="none" cap="none" strike="noStrike">
              <a:solidFill>
                <a:srgbClr val="830051"/>
              </a:solidFill>
              <a:latin typeface="Lustria"/>
              <a:ea typeface="Lustria"/>
              <a:cs typeface="Lustria"/>
              <a:sym typeface="Lustria"/>
            </a:endParaRPr>
          </a:p>
        </p:txBody>
      </p:sp>
      <p:sp>
        <p:nvSpPr>
          <p:cNvPr id="3319" name="Google Shape;3319;p6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FM: falência medular; TCHT, transplante de células-tronco hematopoiéticas; TIS, terapia imunossupressora. </a:t>
            </a:r>
            <a:endParaRPr/>
          </a:p>
          <a:p>
            <a:pPr indent="0" lvl="0" marL="0" rtl="0" algn="l">
              <a:lnSpc>
                <a:spcPct val="90000"/>
              </a:lnSpc>
              <a:spcBef>
                <a:spcPts val="300"/>
              </a:spcBef>
              <a:spcAft>
                <a:spcPts val="0"/>
              </a:spcAft>
              <a:buClr>
                <a:schemeClr val="dk1"/>
              </a:buClr>
              <a:buSzPts val="800"/>
              <a:buNone/>
            </a:pPr>
            <a:r>
              <a:rPr lang="pt-BR"/>
              <a:t>1. Brodsky RA. Blood 2009;113(26):6522–6527; 2. Parker CJ. Hematology Am Soc Hematol Educ Program 2016;2016(1):208–216; 3. Parker CJ. Hematology Am Soc Hematol Educ Program 2011;2011:21–29; 4. Peffault de Latour R, et al. Rev Med Interne 2010;31(3):200–207; 5. Luzzatto L, et al. Br J Haematol 2011;153(6):709–720.</a:t>
            </a:r>
            <a:endParaRPr/>
          </a:p>
        </p:txBody>
      </p:sp>
      <p:sp>
        <p:nvSpPr>
          <p:cNvPr id="3320" name="Google Shape;3320;p66"/>
          <p:cNvSpPr txBox="1"/>
          <p:nvPr/>
        </p:nvSpPr>
        <p:spPr>
          <a:xfrm>
            <a:off x="296269" y="792070"/>
            <a:ext cx="2198038"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sem hemólise</a:t>
            </a:r>
            <a:endParaRPr b="0" baseline="30000" i="0" sz="2800" u="none" cap="none" strike="noStrike">
              <a:solidFill>
                <a:srgbClr val="003865"/>
              </a:solidFill>
              <a:latin typeface="Calibri"/>
              <a:ea typeface="Calibri"/>
              <a:cs typeface="Calibri"/>
              <a:sym typeface="Calibri"/>
            </a:endParaRPr>
          </a:p>
        </p:txBody>
      </p:sp>
      <p:sp>
        <p:nvSpPr>
          <p:cNvPr id="3321" name="Google Shape;3321;p66"/>
          <p:cNvSpPr txBox="1"/>
          <p:nvPr/>
        </p:nvSpPr>
        <p:spPr>
          <a:xfrm>
            <a:off x="1744992" y="3141086"/>
            <a:ext cx="2567722" cy="1427442"/>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Em pacientes assintomáticos para HPN, as intervenções devem se concentrar na </a:t>
            </a:r>
            <a:r>
              <a:rPr b="1" i="0" lang="pt-BR" sz="1800" u="none" cap="none" strike="noStrike">
                <a:solidFill>
                  <a:srgbClr val="C00000"/>
                </a:solidFill>
                <a:latin typeface="Lustria"/>
                <a:ea typeface="Lustria"/>
                <a:cs typeface="Lustria"/>
                <a:sym typeface="Lustria"/>
              </a:rPr>
              <a:t>disfunção de base na medula óssea</a:t>
            </a:r>
            <a:r>
              <a:rPr b="0" baseline="30000" i="0" lang="pt-BR" sz="1800" u="none" cap="none" strike="noStrike">
                <a:solidFill>
                  <a:srgbClr val="C00000"/>
                </a:solidFill>
                <a:latin typeface="Lustria"/>
                <a:ea typeface="Lustria"/>
                <a:cs typeface="Lustria"/>
                <a:sym typeface="Lustria"/>
              </a:rPr>
              <a:t>1,2</a:t>
            </a:r>
            <a:endParaRPr/>
          </a:p>
        </p:txBody>
      </p:sp>
      <p:sp>
        <p:nvSpPr>
          <p:cNvPr id="3322" name="Google Shape;3322;p66"/>
          <p:cNvSpPr/>
          <p:nvPr/>
        </p:nvSpPr>
        <p:spPr>
          <a:xfrm>
            <a:off x="819966" y="3316842"/>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3323" name="Google Shape;3323;p66"/>
          <p:cNvGrpSpPr/>
          <p:nvPr/>
        </p:nvGrpSpPr>
        <p:grpSpPr>
          <a:xfrm>
            <a:off x="962344" y="3503844"/>
            <a:ext cx="552450" cy="457200"/>
            <a:chOff x="7934275" y="945079"/>
            <a:chExt cx="552450" cy="457200"/>
          </a:xfrm>
        </p:grpSpPr>
        <p:sp>
          <p:nvSpPr>
            <p:cNvPr id="3324" name="Google Shape;3324;p66"/>
            <p:cNvSpPr/>
            <p:nvPr/>
          </p:nvSpPr>
          <p:spPr>
            <a:xfrm>
              <a:off x="7934275" y="945079"/>
              <a:ext cx="552450" cy="457200"/>
            </a:xfrm>
            <a:custGeom>
              <a:rect b="b" l="l" r="r" t="t"/>
              <a:pathLst>
                <a:path extrusionOk="0" h="457200" w="552450">
                  <a:moveTo>
                    <a:pt x="533400" y="0"/>
                  </a:moveTo>
                  <a:lnTo>
                    <a:pt x="19050" y="0"/>
                  </a:lnTo>
                  <a:cubicBezTo>
                    <a:pt x="8529" y="0"/>
                    <a:pt x="0" y="8529"/>
                    <a:pt x="0" y="19050"/>
                  </a:cubicBezTo>
                  <a:lnTo>
                    <a:pt x="0" y="371475"/>
                  </a:lnTo>
                  <a:cubicBezTo>
                    <a:pt x="0" y="371675"/>
                    <a:pt x="105" y="371856"/>
                    <a:pt x="114" y="372066"/>
                  </a:cubicBezTo>
                  <a:cubicBezTo>
                    <a:pt x="170" y="372906"/>
                    <a:pt x="336" y="373736"/>
                    <a:pt x="610" y="374533"/>
                  </a:cubicBezTo>
                  <a:cubicBezTo>
                    <a:pt x="714" y="374837"/>
                    <a:pt x="791" y="375123"/>
                    <a:pt x="924" y="375418"/>
                  </a:cubicBezTo>
                  <a:cubicBezTo>
                    <a:pt x="1388" y="376455"/>
                    <a:pt x="2033" y="377400"/>
                    <a:pt x="2829" y="378209"/>
                  </a:cubicBezTo>
                  <a:lnTo>
                    <a:pt x="79029" y="454409"/>
                  </a:lnTo>
                  <a:cubicBezTo>
                    <a:pt x="80808" y="456182"/>
                    <a:pt x="83213" y="457184"/>
                    <a:pt x="85725" y="457200"/>
                  </a:cubicBezTo>
                  <a:lnTo>
                    <a:pt x="533400" y="457200"/>
                  </a:lnTo>
                  <a:cubicBezTo>
                    <a:pt x="543921" y="457200"/>
                    <a:pt x="552450" y="448671"/>
                    <a:pt x="552450" y="438150"/>
                  </a:cubicBezTo>
                  <a:lnTo>
                    <a:pt x="552450" y="19050"/>
                  </a:lnTo>
                  <a:cubicBezTo>
                    <a:pt x="552450" y="8529"/>
                    <a:pt x="543921" y="0"/>
                    <a:pt x="533400" y="0"/>
                  </a:cubicBezTo>
                  <a:close/>
                  <a:moveTo>
                    <a:pt x="32518" y="381000"/>
                  </a:moveTo>
                  <a:lnTo>
                    <a:pt x="76200" y="381000"/>
                  </a:lnTo>
                  <a:lnTo>
                    <a:pt x="76200" y="424682"/>
                  </a:lnTo>
                  <a:close/>
                  <a:moveTo>
                    <a:pt x="533400" y="438150"/>
                  </a:moveTo>
                  <a:lnTo>
                    <a:pt x="95250" y="438150"/>
                  </a:lnTo>
                  <a:lnTo>
                    <a:pt x="95250" y="381000"/>
                  </a:lnTo>
                  <a:cubicBezTo>
                    <a:pt x="95250" y="370479"/>
                    <a:pt x="86721" y="361950"/>
                    <a:pt x="76200" y="361950"/>
                  </a:cubicBezTo>
                  <a:lnTo>
                    <a:pt x="19050" y="361950"/>
                  </a:lnTo>
                  <a:lnTo>
                    <a:pt x="19050" y="19050"/>
                  </a:lnTo>
                  <a:lnTo>
                    <a:pt x="533400" y="1905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25" name="Google Shape;3325;p66"/>
            <p:cNvSpPr/>
            <p:nvPr/>
          </p:nvSpPr>
          <p:spPr>
            <a:xfrm>
              <a:off x="7972375" y="1078429"/>
              <a:ext cx="400055" cy="228600"/>
            </a:xfrm>
            <a:custGeom>
              <a:rect b="b" l="l" r="r" t="t"/>
              <a:pathLst>
                <a:path extrusionOk="0" h="228600" w="400055">
                  <a:moveTo>
                    <a:pt x="9525" y="19050"/>
                  </a:moveTo>
                  <a:lnTo>
                    <a:pt x="157982" y="19050"/>
                  </a:lnTo>
                  <a:lnTo>
                    <a:pt x="190500" y="51568"/>
                  </a:lnTo>
                  <a:lnTo>
                    <a:pt x="190500" y="76200"/>
                  </a:lnTo>
                  <a:lnTo>
                    <a:pt x="179013" y="76200"/>
                  </a:lnTo>
                  <a:cubicBezTo>
                    <a:pt x="174564" y="76370"/>
                    <a:pt x="170465" y="73795"/>
                    <a:pt x="168688" y="69713"/>
                  </a:cubicBezTo>
                  <a:cubicBezTo>
                    <a:pt x="160402" y="46894"/>
                    <a:pt x="136375" y="33860"/>
                    <a:pt x="112728" y="39357"/>
                  </a:cubicBezTo>
                  <a:cubicBezTo>
                    <a:pt x="87207" y="45409"/>
                    <a:pt x="71425" y="71005"/>
                    <a:pt x="77477" y="96526"/>
                  </a:cubicBezTo>
                  <a:cubicBezTo>
                    <a:pt x="80059" y="107415"/>
                    <a:pt x="86404" y="117043"/>
                    <a:pt x="95393" y="123711"/>
                  </a:cubicBezTo>
                  <a:cubicBezTo>
                    <a:pt x="74270" y="139384"/>
                    <a:pt x="69853" y="169214"/>
                    <a:pt x="85527" y="190336"/>
                  </a:cubicBezTo>
                  <a:cubicBezTo>
                    <a:pt x="92201" y="199331"/>
                    <a:pt x="101833" y="205686"/>
                    <a:pt x="112728" y="208283"/>
                  </a:cubicBezTo>
                  <a:cubicBezTo>
                    <a:pt x="136375" y="213777"/>
                    <a:pt x="160400" y="200751"/>
                    <a:pt x="168697" y="177937"/>
                  </a:cubicBezTo>
                  <a:cubicBezTo>
                    <a:pt x="170467" y="173852"/>
                    <a:pt x="174565" y="171276"/>
                    <a:pt x="179013" y="171450"/>
                  </a:cubicBezTo>
                  <a:lnTo>
                    <a:pt x="228600" y="171450"/>
                  </a:lnTo>
                  <a:lnTo>
                    <a:pt x="228600" y="209550"/>
                  </a:lnTo>
                  <a:lnTo>
                    <a:pt x="180975" y="209550"/>
                  </a:lnTo>
                  <a:cubicBezTo>
                    <a:pt x="175715" y="209550"/>
                    <a:pt x="171450" y="213815"/>
                    <a:pt x="171450" y="219075"/>
                  </a:cubicBezTo>
                  <a:cubicBezTo>
                    <a:pt x="171450" y="224336"/>
                    <a:pt x="175715" y="228600"/>
                    <a:pt x="180975" y="228600"/>
                  </a:cubicBezTo>
                  <a:lnTo>
                    <a:pt x="295275" y="228600"/>
                  </a:lnTo>
                  <a:cubicBezTo>
                    <a:pt x="300536" y="228600"/>
                    <a:pt x="304800" y="224336"/>
                    <a:pt x="304800" y="219075"/>
                  </a:cubicBezTo>
                  <a:cubicBezTo>
                    <a:pt x="304800" y="213815"/>
                    <a:pt x="300536" y="209550"/>
                    <a:pt x="295275" y="209550"/>
                  </a:cubicBezTo>
                  <a:lnTo>
                    <a:pt x="247650" y="209550"/>
                  </a:lnTo>
                  <a:lnTo>
                    <a:pt x="247650" y="171450"/>
                  </a:lnTo>
                  <a:lnTo>
                    <a:pt x="297237" y="171450"/>
                  </a:lnTo>
                  <a:cubicBezTo>
                    <a:pt x="301686" y="171280"/>
                    <a:pt x="305785" y="173855"/>
                    <a:pt x="307562" y="177937"/>
                  </a:cubicBezTo>
                  <a:cubicBezTo>
                    <a:pt x="314411" y="196946"/>
                    <a:pt x="332468" y="209599"/>
                    <a:pt x="352673" y="209550"/>
                  </a:cubicBezTo>
                  <a:cubicBezTo>
                    <a:pt x="356324" y="209548"/>
                    <a:pt x="359963" y="209136"/>
                    <a:pt x="363522" y="208321"/>
                  </a:cubicBezTo>
                  <a:cubicBezTo>
                    <a:pt x="389008" y="202305"/>
                    <a:pt x="404792" y="176768"/>
                    <a:pt x="398776" y="151281"/>
                  </a:cubicBezTo>
                  <a:cubicBezTo>
                    <a:pt x="396198" y="140358"/>
                    <a:pt x="389828" y="130703"/>
                    <a:pt x="380800" y="124035"/>
                  </a:cubicBezTo>
                  <a:lnTo>
                    <a:pt x="380848" y="123987"/>
                  </a:lnTo>
                  <a:lnTo>
                    <a:pt x="380848" y="123987"/>
                  </a:lnTo>
                  <a:cubicBezTo>
                    <a:pt x="401915" y="108239"/>
                    <a:pt x="406227" y="78394"/>
                    <a:pt x="390479" y="57327"/>
                  </a:cubicBezTo>
                  <a:cubicBezTo>
                    <a:pt x="374731" y="36260"/>
                    <a:pt x="344886" y="31948"/>
                    <a:pt x="323819" y="47696"/>
                  </a:cubicBezTo>
                  <a:cubicBezTo>
                    <a:pt x="316334" y="53291"/>
                    <a:pt x="310660" y="60965"/>
                    <a:pt x="307505" y="69761"/>
                  </a:cubicBezTo>
                  <a:cubicBezTo>
                    <a:pt x="305727" y="73810"/>
                    <a:pt x="301656" y="76362"/>
                    <a:pt x="297237" y="76200"/>
                  </a:cubicBezTo>
                  <a:lnTo>
                    <a:pt x="209550" y="76200"/>
                  </a:lnTo>
                  <a:lnTo>
                    <a:pt x="209550" y="47625"/>
                  </a:lnTo>
                  <a:cubicBezTo>
                    <a:pt x="209549" y="45099"/>
                    <a:pt x="208546" y="42677"/>
                    <a:pt x="206759" y="40891"/>
                  </a:cubicBezTo>
                  <a:lnTo>
                    <a:pt x="168659" y="2791"/>
                  </a:lnTo>
                  <a:cubicBezTo>
                    <a:pt x="166873" y="1004"/>
                    <a:pt x="164451" y="1"/>
                    <a:pt x="161925" y="0"/>
                  </a:cubicBezTo>
                  <a:lnTo>
                    <a:pt x="9525" y="0"/>
                  </a:lnTo>
                  <a:cubicBezTo>
                    <a:pt x="4264" y="0"/>
                    <a:pt x="0" y="4264"/>
                    <a:pt x="0" y="9525"/>
                  </a:cubicBezTo>
                  <a:cubicBezTo>
                    <a:pt x="0" y="14786"/>
                    <a:pt x="4264" y="19050"/>
                    <a:pt x="9525" y="19050"/>
                  </a:cubicBezTo>
                  <a:close/>
                  <a:moveTo>
                    <a:pt x="325498" y="76124"/>
                  </a:moveTo>
                  <a:cubicBezTo>
                    <a:pt x="330812" y="61264"/>
                    <a:pt x="347166" y="53525"/>
                    <a:pt x="362026" y="58839"/>
                  </a:cubicBezTo>
                  <a:cubicBezTo>
                    <a:pt x="376886" y="64153"/>
                    <a:pt x="384625" y="80507"/>
                    <a:pt x="379311" y="95367"/>
                  </a:cubicBezTo>
                  <a:cubicBezTo>
                    <a:pt x="377414" y="100671"/>
                    <a:pt x="373992" y="105296"/>
                    <a:pt x="369475" y="108661"/>
                  </a:cubicBezTo>
                  <a:cubicBezTo>
                    <a:pt x="361100" y="114810"/>
                    <a:pt x="359295" y="126583"/>
                    <a:pt x="365444" y="134958"/>
                  </a:cubicBezTo>
                  <a:cubicBezTo>
                    <a:pt x="366575" y="136499"/>
                    <a:pt x="367934" y="137858"/>
                    <a:pt x="369475" y="138989"/>
                  </a:cubicBezTo>
                  <a:cubicBezTo>
                    <a:pt x="378712" y="145863"/>
                    <a:pt x="382943" y="157595"/>
                    <a:pt x="380219" y="168783"/>
                  </a:cubicBezTo>
                  <a:cubicBezTo>
                    <a:pt x="376488" y="184117"/>
                    <a:pt x="361033" y="193523"/>
                    <a:pt x="345698" y="189792"/>
                  </a:cubicBezTo>
                  <a:cubicBezTo>
                    <a:pt x="336316" y="187509"/>
                    <a:pt x="328721" y="180642"/>
                    <a:pt x="325507" y="171536"/>
                  </a:cubicBezTo>
                  <a:cubicBezTo>
                    <a:pt x="321058" y="159837"/>
                    <a:pt x="309751" y="152184"/>
                    <a:pt x="297237" y="152400"/>
                  </a:cubicBezTo>
                  <a:lnTo>
                    <a:pt x="179013" y="152400"/>
                  </a:lnTo>
                  <a:cubicBezTo>
                    <a:pt x="166503" y="152181"/>
                    <a:pt x="155199" y="159831"/>
                    <a:pt x="150752" y="171526"/>
                  </a:cubicBezTo>
                  <a:cubicBezTo>
                    <a:pt x="145440" y="186387"/>
                    <a:pt x="129087" y="194127"/>
                    <a:pt x="114226" y="188815"/>
                  </a:cubicBezTo>
                  <a:cubicBezTo>
                    <a:pt x="99366" y="183503"/>
                    <a:pt x="91625" y="167150"/>
                    <a:pt x="96937" y="152289"/>
                  </a:cubicBezTo>
                  <a:cubicBezTo>
                    <a:pt x="98832" y="146987"/>
                    <a:pt x="102252" y="142364"/>
                    <a:pt x="106766" y="138998"/>
                  </a:cubicBezTo>
                  <a:cubicBezTo>
                    <a:pt x="115143" y="132844"/>
                    <a:pt x="116946" y="121064"/>
                    <a:pt x="110792" y="112687"/>
                  </a:cubicBezTo>
                  <a:cubicBezTo>
                    <a:pt x="109662" y="111149"/>
                    <a:pt x="108304" y="109791"/>
                    <a:pt x="106766" y="108661"/>
                  </a:cubicBezTo>
                  <a:cubicBezTo>
                    <a:pt x="97528" y="101787"/>
                    <a:pt x="93297" y="90055"/>
                    <a:pt x="96022" y="78867"/>
                  </a:cubicBezTo>
                  <a:cubicBezTo>
                    <a:pt x="99753" y="63533"/>
                    <a:pt x="115208" y="54127"/>
                    <a:pt x="130542" y="57858"/>
                  </a:cubicBezTo>
                  <a:cubicBezTo>
                    <a:pt x="139925" y="60141"/>
                    <a:pt x="147520" y="67008"/>
                    <a:pt x="150733" y="76114"/>
                  </a:cubicBezTo>
                  <a:cubicBezTo>
                    <a:pt x="155184" y="87816"/>
                    <a:pt x="166495" y="95470"/>
                    <a:pt x="179013" y="95250"/>
                  </a:cubicBezTo>
                  <a:lnTo>
                    <a:pt x="297237" y="95250"/>
                  </a:lnTo>
                  <a:cubicBezTo>
                    <a:pt x="309747" y="95469"/>
                    <a:pt x="321051" y="87819"/>
                    <a:pt x="325498" y="7612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26" name="Google Shape;3326;p66"/>
            <p:cNvSpPr/>
            <p:nvPr/>
          </p:nvSpPr>
          <p:spPr>
            <a:xfrm>
              <a:off x="8029525" y="1002229"/>
              <a:ext cx="76200" cy="19050"/>
            </a:xfrm>
            <a:custGeom>
              <a:rect b="b" l="l" r="r" t="t"/>
              <a:pathLst>
                <a:path extrusionOk="0" h="19050" w="76200">
                  <a:moveTo>
                    <a:pt x="9525" y="19050"/>
                  </a:moveTo>
                  <a:lnTo>
                    <a:pt x="66675" y="19050"/>
                  </a:lnTo>
                  <a:cubicBezTo>
                    <a:pt x="71936" y="19050"/>
                    <a:pt x="76200" y="14786"/>
                    <a:pt x="76200" y="9525"/>
                  </a:cubicBezTo>
                  <a:cubicBezTo>
                    <a:pt x="76200" y="4264"/>
                    <a:pt x="71936" y="0"/>
                    <a:pt x="66675" y="0"/>
                  </a:cubicBezTo>
                  <a:lnTo>
                    <a:pt x="9525" y="0"/>
                  </a:lnTo>
                  <a:cubicBezTo>
                    <a:pt x="4264" y="0"/>
                    <a:pt x="0" y="4264"/>
                    <a:pt x="0" y="9525"/>
                  </a:cubicBezTo>
                  <a:cubicBezTo>
                    <a:pt x="0" y="14786"/>
                    <a:pt x="4264" y="19050"/>
                    <a:pt x="9525" y="1905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27" name="Google Shape;3327;p66"/>
            <p:cNvSpPr/>
            <p:nvPr/>
          </p:nvSpPr>
          <p:spPr>
            <a:xfrm>
              <a:off x="7972375" y="1002229"/>
              <a:ext cx="38100" cy="19050"/>
            </a:xfrm>
            <a:custGeom>
              <a:rect b="b" l="l" r="r" t="t"/>
              <a:pathLst>
                <a:path extrusionOk="0" h="19050" w="38100">
                  <a:moveTo>
                    <a:pt x="9525" y="19050"/>
                  </a:moveTo>
                  <a:lnTo>
                    <a:pt x="28575" y="19050"/>
                  </a:lnTo>
                  <a:cubicBezTo>
                    <a:pt x="33836" y="19050"/>
                    <a:pt x="38100" y="14786"/>
                    <a:pt x="38100" y="9525"/>
                  </a:cubicBezTo>
                  <a:cubicBezTo>
                    <a:pt x="38100" y="4264"/>
                    <a:pt x="33836" y="0"/>
                    <a:pt x="28575" y="0"/>
                  </a:cubicBezTo>
                  <a:lnTo>
                    <a:pt x="9525" y="0"/>
                  </a:lnTo>
                  <a:cubicBezTo>
                    <a:pt x="4264" y="0"/>
                    <a:pt x="0" y="4264"/>
                    <a:pt x="0" y="9525"/>
                  </a:cubicBezTo>
                  <a:cubicBezTo>
                    <a:pt x="0" y="14786"/>
                    <a:pt x="4264" y="19050"/>
                    <a:pt x="9525" y="1905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28" name="Google Shape;3328;p66"/>
            <p:cNvSpPr/>
            <p:nvPr/>
          </p:nvSpPr>
          <p:spPr>
            <a:xfrm>
              <a:off x="7972375" y="1040329"/>
              <a:ext cx="76200" cy="19050"/>
            </a:xfrm>
            <a:custGeom>
              <a:rect b="b" l="l" r="r" t="t"/>
              <a:pathLst>
                <a:path extrusionOk="0" h="19050" w="76200">
                  <a:moveTo>
                    <a:pt x="9525" y="19050"/>
                  </a:moveTo>
                  <a:lnTo>
                    <a:pt x="66675" y="19050"/>
                  </a:lnTo>
                  <a:cubicBezTo>
                    <a:pt x="71936" y="19050"/>
                    <a:pt x="76200" y="14786"/>
                    <a:pt x="76200" y="9525"/>
                  </a:cubicBezTo>
                  <a:cubicBezTo>
                    <a:pt x="76200" y="4264"/>
                    <a:pt x="71936" y="0"/>
                    <a:pt x="66675" y="0"/>
                  </a:cubicBezTo>
                  <a:lnTo>
                    <a:pt x="9525" y="0"/>
                  </a:lnTo>
                  <a:cubicBezTo>
                    <a:pt x="4264" y="0"/>
                    <a:pt x="0" y="4264"/>
                    <a:pt x="0" y="9525"/>
                  </a:cubicBezTo>
                  <a:cubicBezTo>
                    <a:pt x="0" y="14786"/>
                    <a:pt x="4264" y="19050"/>
                    <a:pt x="9525" y="1905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29" name="Google Shape;3329;p66"/>
            <p:cNvSpPr/>
            <p:nvPr/>
          </p:nvSpPr>
          <p:spPr>
            <a:xfrm>
              <a:off x="8067625" y="1040329"/>
              <a:ext cx="38100" cy="19050"/>
            </a:xfrm>
            <a:custGeom>
              <a:rect b="b" l="l" r="r" t="t"/>
              <a:pathLst>
                <a:path extrusionOk="0" h="19050" w="38100">
                  <a:moveTo>
                    <a:pt x="28575" y="0"/>
                  </a:moveTo>
                  <a:lnTo>
                    <a:pt x="9525" y="0"/>
                  </a:lnTo>
                  <a:cubicBezTo>
                    <a:pt x="4264" y="0"/>
                    <a:pt x="0" y="4264"/>
                    <a:pt x="0" y="9525"/>
                  </a:cubicBezTo>
                  <a:cubicBezTo>
                    <a:pt x="0" y="14786"/>
                    <a:pt x="4264" y="19050"/>
                    <a:pt x="9525" y="19050"/>
                  </a:cubicBezTo>
                  <a:lnTo>
                    <a:pt x="28575" y="19050"/>
                  </a:lnTo>
                  <a:cubicBezTo>
                    <a:pt x="33836" y="19050"/>
                    <a:pt x="38100" y="14786"/>
                    <a:pt x="38100" y="9525"/>
                  </a:cubicBezTo>
                  <a:cubicBezTo>
                    <a:pt x="38100" y="4264"/>
                    <a:pt x="33836" y="0"/>
                    <a:pt x="28575"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30" name="Google Shape;3330;p66"/>
            <p:cNvSpPr/>
            <p:nvPr/>
          </p:nvSpPr>
          <p:spPr>
            <a:xfrm>
              <a:off x="8200975" y="1326079"/>
              <a:ext cx="76200" cy="19050"/>
            </a:xfrm>
            <a:custGeom>
              <a:rect b="b" l="l" r="r" t="t"/>
              <a:pathLst>
                <a:path extrusionOk="0" h="19050" w="76200">
                  <a:moveTo>
                    <a:pt x="66675" y="0"/>
                  </a:moveTo>
                  <a:lnTo>
                    <a:pt x="9525" y="0"/>
                  </a:lnTo>
                  <a:cubicBezTo>
                    <a:pt x="4264" y="0"/>
                    <a:pt x="0" y="4264"/>
                    <a:pt x="0" y="9525"/>
                  </a:cubicBezTo>
                  <a:cubicBezTo>
                    <a:pt x="0" y="14786"/>
                    <a:pt x="4264" y="19050"/>
                    <a:pt x="9525" y="19050"/>
                  </a:cubicBezTo>
                  <a:lnTo>
                    <a:pt x="66675" y="19050"/>
                  </a:lnTo>
                  <a:cubicBezTo>
                    <a:pt x="71936" y="19050"/>
                    <a:pt x="76200" y="14786"/>
                    <a:pt x="76200" y="9525"/>
                  </a:cubicBezTo>
                  <a:cubicBezTo>
                    <a:pt x="76200" y="4264"/>
                    <a:pt x="71936" y="0"/>
                    <a:pt x="66675"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31" name="Google Shape;3331;p66"/>
            <p:cNvSpPr/>
            <p:nvPr/>
          </p:nvSpPr>
          <p:spPr>
            <a:xfrm>
              <a:off x="8143825" y="1326079"/>
              <a:ext cx="38100" cy="19050"/>
            </a:xfrm>
            <a:custGeom>
              <a:rect b="b" l="l" r="r" t="t"/>
              <a:pathLst>
                <a:path extrusionOk="0" h="19050" w="38100">
                  <a:moveTo>
                    <a:pt x="28575" y="0"/>
                  </a:moveTo>
                  <a:lnTo>
                    <a:pt x="9525" y="0"/>
                  </a:lnTo>
                  <a:cubicBezTo>
                    <a:pt x="4264" y="0"/>
                    <a:pt x="0" y="4264"/>
                    <a:pt x="0" y="9525"/>
                  </a:cubicBezTo>
                  <a:cubicBezTo>
                    <a:pt x="0" y="14786"/>
                    <a:pt x="4264" y="19050"/>
                    <a:pt x="9525" y="19050"/>
                  </a:cubicBezTo>
                  <a:lnTo>
                    <a:pt x="28575" y="19050"/>
                  </a:lnTo>
                  <a:cubicBezTo>
                    <a:pt x="33836" y="19050"/>
                    <a:pt x="38100" y="14786"/>
                    <a:pt x="38100" y="9525"/>
                  </a:cubicBezTo>
                  <a:cubicBezTo>
                    <a:pt x="38100" y="4264"/>
                    <a:pt x="33836" y="0"/>
                    <a:pt x="28575"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32" name="Google Shape;3332;p66"/>
            <p:cNvSpPr/>
            <p:nvPr/>
          </p:nvSpPr>
          <p:spPr>
            <a:xfrm>
              <a:off x="8172400" y="1164148"/>
              <a:ext cx="152405" cy="47630"/>
            </a:xfrm>
            <a:custGeom>
              <a:rect b="b" l="l" r="r" t="t"/>
              <a:pathLst>
                <a:path extrusionOk="0" h="47630" w="152405">
                  <a:moveTo>
                    <a:pt x="9525" y="47630"/>
                  </a:moveTo>
                  <a:lnTo>
                    <a:pt x="101136" y="47630"/>
                  </a:lnTo>
                  <a:cubicBezTo>
                    <a:pt x="117638" y="47543"/>
                    <a:pt x="133025" y="39284"/>
                    <a:pt x="142218" y="25580"/>
                  </a:cubicBezTo>
                  <a:cubicBezTo>
                    <a:pt x="144398" y="22263"/>
                    <a:pt x="146871" y="19148"/>
                    <a:pt x="149609" y="16274"/>
                  </a:cubicBezTo>
                  <a:cubicBezTo>
                    <a:pt x="153334" y="12555"/>
                    <a:pt x="153338" y="6521"/>
                    <a:pt x="149619" y="2796"/>
                  </a:cubicBezTo>
                  <a:cubicBezTo>
                    <a:pt x="145900" y="-928"/>
                    <a:pt x="139865" y="-933"/>
                    <a:pt x="136141" y="2787"/>
                  </a:cubicBezTo>
                  <a:cubicBezTo>
                    <a:pt x="132551" y="6507"/>
                    <a:pt x="129311" y="10550"/>
                    <a:pt x="126463" y="14864"/>
                  </a:cubicBezTo>
                  <a:cubicBezTo>
                    <a:pt x="120819" y="23355"/>
                    <a:pt x="111331" y="28493"/>
                    <a:pt x="101136" y="28580"/>
                  </a:cubicBezTo>
                  <a:lnTo>
                    <a:pt x="9525" y="28580"/>
                  </a:lnTo>
                  <a:cubicBezTo>
                    <a:pt x="4264" y="28580"/>
                    <a:pt x="0" y="32845"/>
                    <a:pt x="0" y="38105"/>
                  </a:cubicBezTo>
                  <a:cubicBezTo>
                    <a:pt x="0" y="43366"/>
                    <a:pt x="4264" y="47630"/>
                    <a:pt x="9525" y="4763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33" name="Google Shape;3333;p66"/>
            <p:cNvSpPr/>
            <p:nvPr/>
          </p:nvSpPr>
          <p:spPr>
            <a:xfrm>
              <a:off x="8086557" y="1164156"/>
              <a:ext cx="38217" cy="76315"/>
            </a:xfrm>
            <a:custGeom>
              <a:rect b="b" l="l" r="r" t="t"/>
              <a:pathLst>
                <a:path extrusionOk="0" h="76315" w="38217">
                  <a:moveTo>
                    <a:pt x="2908" y="2789"/>
                  </a:moveTo>
                  <a:cubicBezTo>
                    <a:pt x="-811" y="6508"/>
                    <a:pt x="-811" y="12538"/>
                    <a:pt x="2908" y="16257"/>
                  </a:cubicBezTo>
                  <a:cubicBezTo>
                    <a:pt x="10156" y="23506"/>
                    <a:pt x="19167" y="32516"/>
                    <a:pt x="19167" y="38098"/>
                  </a:cubicBezTo>
                  <a:cubicBezTo>
                    <a:pt x="19167" y="43680"/>
                    <a:pt x="10156" y="52690"/>
                    <a:pt x="2908" y="59939"/>
                  </a:cubicBezTo>
                  <a:cubicBezTo>
                    <a:pt x="-876" y="63593"/>
                    <a:pt x="-981" y="69623"/>
                    <a:pt x="2674" y="73407"/>
                  </a:cubicBezTo>
                  <a:cubicBezTo>
                    <a:pt x="6328" y="77191"/>
                    <a:pt x="12358" y="77296"/>
                    <a:pt x="16142" y="73641"/>
                  </a:cubicBezTo>
                  <a:cubicBezTo>
                    <a:pt x="16222" y="73565"/>
                    <a:pt x="16300" y="73487"/>
                    <a:pt x="16376" y="73407"/>
                  </a:cubicBezTo>
                  <a:cubicBezTo>
                    <a:pt x="27111" y="62672"/>
                    <a:pt x="38217" y="51566"/>
                    <a:pt x="38217" y="38098"/>
                  </a:cubicBezTo>
                  <a:cubicBezTo>
                    <a:pt x="38217" y="24630"/>
                    <a:pt x="27111" y="13523"/>
                    <a:pt x="16376" y="2789"/>
                  </a:cubicBezTo>
                  <a:cubicBezTo>
                    <a:pt x="12657" y="-930"/>
                    <a:pt x="6627" y="-930"/>
                    <a:pt x="2908" y="2789"/>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
        <p:nvSpPr>
          <p:cNvPr id="3334" name="Google Shape;3334;p66"/>
          <p:cNvSpPr/>
          <p:nvPr/>
        </p:nvSpPr>
        <p:spPr>
          <a:xfrm>
            <a:off x="5020216" y="2290491"/>
            <a:ext cx="2041562" cy="1701190"/>
          </a:xfrm>
          <a:prstGeom prst="roundRect">
            <a:avLst>
              <a:gd fmla="val 0" name="adj"/>
            </a:avLst>
          </a:prstGeom>
          <a:solidFill>
            <a:srgbClr val="F2F2F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335" name="Google Shape;3335;p66"/>
          <p:cNvSpPr/>
          <p:nvPr/>
        </p:nvSpPr>
        <p:spPr>
          <a:xfrm>
            <a:off x="9265614" y="2290491"/>
            <a:ext cx="2041562" cy="170119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36" name="Google Shape;3336;p66"/>
          <p:cNvSpPr/>
          <p:nvPr/>
        </p:nvSpPr>
        <p:spPr>
          <a:xfrm>
            <a:off x="7142680" y="2290491"/>
            <a:ext cx="2041562" cy="1701190"/>
          </a:xfrm>
          <a:prstGeom prst="roundRect">
            <a:avLst>
              <a:gd fmla="val 0" name="adj"/>
            </a:avLst>
          </a:prstGeom>
          <a:solidFill>
            <a:srgbClr val="F2F2F2"/>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37" name="Google Shape;3337;p66"/>
          <p:cNvSpPr txBox="1"/>
          <p:nvPr/>
        </p:nvSpPr>
        <p:spPr>
          <a:xfrm>
            <a:off x="5605621" y="2915893"/>
            <a:ext cx="870751"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HPN</a:t>
            </a:r>
            <a:endParaRPr/>
          </a:p>
        </p:txBody>
      </p:sp>
      <p:sp>
        <p:nvSpPr>
          <p:cNvPr id="3338" name="Google Shape;3338;p66"/>
          <p:cNvSpPr txBox="1"/>
          <p:nvPr/>
        </p:nvSpPr>
        <p:spPr>
          <a:xfrm>
            <a:off x="7954519" y="2915893"/>
            <a:ext cx="389850"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a:t>
            </a:r>
            <a:endParaRPr/>
          </a:p>
        </p:txBody>
      </p:sp>
      <p:sp>
        <p:nvSpPr>
          <p:cNvPr id="3339" name="Google Shape;3339;p66"/>
          <p:cNvSpPr txBox="1"/>
          <p:nvPr/>
        </p:nvSpPr>
        <p:spPr>
          <a:xfrm>
            <a:off x="9956891" y="2915893"/>
            <a:ext cx="678391"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FM</a:t>
            </a:r>
            <a:endParaRPr/>
          </a:p>
        </p:txBody>
      </p:sp>
      <p:sp>
        <p:nvSpPr>
          <p:cNvPr id="3340" name="Google Shape;3340;p66"/>
          <p:cNvSpPr txBox="1"/>
          <p:nvPr/>
        </p:nvSpPr>
        <p:spPr>
          <a:xfrm>
            <a:off x="6542888" y="1891788"/>
            <a:ext cx="3241145" cy="3385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2000"/>
              <a:buFont typeface="Lustria"/>
              <a:buNone/>
            </a:pPr>
            <a:r>
              <a:rPr b="1" i="0" lang="pt-BR" sz="2000" u="none" cap="none" strike="noStrike">
                <a:solidFill>
                  <a:srgbClr val="3F4444"/>
                </a:solidFill>
                <a:latin typeface="Lustria"/>
                <a:ea typeface="Lustria"/>
                <a:cs typeface="Lustria"/>
                <a:sym typeface="Lustria"/>
              </a:rPr>
              <a:t>Algoritmo de tratamento</a:t>
            </a:r>
            <a:r>
              <a:rPr b="0" baseline="30000" i="0" lang="pt-BR" sz="2000" u="none" cap="none" strike="noStrike">
                <a:solidFill>
                  <a:srgbClr val="3F4444"/>
                </a:solidFill>
                <a:latin typeface="Lustria"/>
                <a:ea typeface="Lustria"/>
                <a:cs typeface="Lustria"/>
                <a:sym typeface="Lustria"/>
              </a:rPr>
              <a:t>3–5</a:t>
            </a:r>
            <a:endParaRPr/>
          </a:p>
        </p:txBody>
      </p:sp>
      <p:sp>
        <p:nvSpPr>
          <p:cNvPr id="3341" name="Google Shape;3341;p66"/>
          <p:cNvSpPr/>
          <p:nvPr/>
        </p:nvSpPr>
        <p:spPr>
          <a:xfrm>
            <a:off x="9298497" y="5001453"/>
            <a:ext cx="2066304" cy="500827"/>
          </a:xfrm>
          <a:prstGeom prst="rect">
            <a:avLst/>
          </a:prstGeom>
          <a:noFill/>
          <a:ln cap="flat" cmpd="sng" w="9525">
            <a:solidFill>
              <a:srgbClr val="F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3342" name="Google Shape;3342;p66"/>
          <p:cNvSpPr/>
          <p:nvPr/>
        </p:nvSpPr>
        <p:spPr>
          <a:xfrm>
            <a:off x="10195517" y="4841881"/>
            <a:ext cx="200025" cy="15049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cxnSp>
        <p:nvCxnSpPr>
          <p:cNvPr id="3343" name="Google Shape;3343;p66"/>
          <p:cNvCxnSpPr/>
          <p:nvPr/>
        </p:nvCxnSpPr>
        <p:spPr>
          <a:xfrm>
            <a:off x="6083117" y="4043245"/>
            <a:ext cx="0" cy="335762"/>
          </a:xfrm>
          <a:prstGeom prst="straightConnector1">
            <a:avLst/>
          </a:prstGeom>
          <a:noFill/>
          <a:ln cap="rnd" cmpd="sng" w="31750">
            <a:solidFill>
              <a:srgbClr val="F2F2F2"/>
            </a:solidFill>
            <a:prstDash val="dot"/>
            <a:round/>
            <a:headEnd len="sm" w="sm" type="none"/>
            <a:tailEnd len="med" w="med" type="triangle"/>
          </a:ln>
        </p:spPr>
      </p:cxnSp>
      <p:cxnSp>
        <p:nvCxnSpPr>
          <p:cNvPr id="3344" name="Google Shape;3344;p66"/>
          <p:cNvCxnSpPr/>
          <p:nvPr/>
        </p:nvCxnSpPr>
        <p:spPr>
          <a:xfrm>
            <a:off x="10295972" y="4043245"/>
            <a:ext cx="0" cy="335762"/>
          </a:xfrm>
          <a:prstGeom prst="straightConnector1">
            <a:avLst/>
          </a:prstGeom>
          <a:noFill/>
          <a:ln cap="rnd" cmpd="sng" w="31750">
            <a:solidFill>
              <a:srgbClr val="D21E2D"/>
            </a:solidFill>
            <a:prstDash val="dot"/>
            <a:round/>
            <a:headEnd len="sm" w="sm" type="none"/>
            <a:tailEnd len="med" w="med" type="triangle"/>
          </a:ln>
        </p:spPr>
      </p:cxnSp>
      <p:sp>
        <p:nvSpPr>
          <p:cNvPr id="3345" name="Google Shape;3345;p66"/>
          <p:cNvSpPr txBox="1"/>
          <p:nvPr/>
        </p:nvSpPr>
        <p:spPr>
          <a:xfrm>
            <a:off x="9247630" y="5049938"/>
            <a:ext cx="2154434" cy="49116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Vigilância contínua </a:t>
            </a:r>
            <a:br>
              <a:rPr b="0" i="0" lang="pt-BR" sz="1600" u="none" cap="none" strike="noStrike">
                <a:solidFill>
                  <a:srgbClr val="3F4444"/>
                </a:solidFill>
                <a:latin typeface="Calibri"/>
                <a:ea typeface="Calibri"/>
                <a:cs typeface="Calibri"/>
                <a:sym typeface="Calibri"/>
              </a:rPr>
            </a:br>
            <a:r>
              <a:rPr b="0" i="0" lang="pt-BR" sz="1600" u="none" cap="none" strike="noStrike">
                <a:solidFill>
                  <a:srgbClr val="3F4444"/>
                </a:solidFill>
                <a:latin typeface="Calibri"/>
                <a:ea typeface="Calibri"/>
                <a:cs typeface="Calibri"/>
                <a:sym typeface="Calibri"/>
              </a:rPr>
              <a:t>dos sintomas de HPN</a:t>
            </a:r>
            <a:endParaRPr/>
          </a:p>
        </p:txBody>
      </p:sp>
      <p:sp>
        <p:nvSpPr>
          <p:cNvPr id="3346" name="Google Shape;3346;p66"/>
          <p:cNvSpPr txBox="1"/>
          <p:nvPr/>
        </p:nvSpPr>
        <p:spPr>
          <a:xfrm>
            <a:off x="10202082" y="4895563"/>
            <a:ext cx="261610" cy="243785"/>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200"/>
              <a:buFont typeface="Calibri"/>
              <a:buNone/>
            </a:pPr>
            <a:r>
              <a:rPr b="0" i="0" lang="pt-BR" sz="1200" u="none" cap="none" strike="noStrike">
                <a:solidFill>
                  <a:srgbClr val="3F4444"/>
                </a:solidFill>
                <a:latin typeface="Calibri"/>
                <a:ea typeface="Calibri"/>
                <a:cs typeface="Calibri"/>
                <a:sym typeface="Calibri"/>
              </a:rPr>
              <a:t>e</a:t>
            </a:r>
            <a:endParaRPr/>
          </a:p>
        </p:txBody>
      </p:sp>
      <p:sp>
        <p:nvSpPr>
          <p:cNvPr id="3347" name="Google Shape;3347;p66"/>
          <p:cNvSpPr/>
          <p:nvPr/>
        </p:nvSpPr>
        <p:spPr>
          <a:xfrm>
            <a:off x="5032353" y="4392715"/>
            <a:ext cx="2041559" cy="433385"/>
          </a:xfrm>
          <a:prstGeom prst="roundRect">
            <a:avLst>
              <a:gd fmla="val 0" name="adj"/>
            </a:avLst>
          </a:prstGeom>
          <a:solidFill>
            <a:srgbClr val="F2F2F2"/>
          </a:solidFill>
          <a:ln cap="flat" cmpd="sng" w="12700">
            <a:solidFill>
              <a:srgbClr val="F2F2F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400"/>
              <a:buFont typeface="Calibri"/>
              <a:buNone/>
            </a:pPr>
            <a:r>
              <a:t/>
            </a:r>
            <a:endParaRPr b="0" baseline="30000" i="0" sz="1400" u="none" cap="none" strike="noStrike">
              <a:solidFill>
                <a:srgbClr val="3F4444"/>
              </a:solidFill>
              <a:latin typeface="Calibri"/>
              <a:ea typeface="Calibri"/>
              <a:cs typeface="Calibri"/>
              <a:sym typeface="Calibri"/>
            </a:endParaRPr>
          </a:p>
        </p:txBody>
      </p:sp>
      <p:sp>
        <p:nvSpPr>
          <p:cNvPr id="3348" name="Google Shape;3348;p66"/>
          <p:cNvSpPr/>
          <p:nvPr/>
        </p:nvSpPr>
        <p:spPr>
          <a:xfrm>
            <a:off x="9296394" y="4388992"/>
            <a:ext cx="2066293" cy="43710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49" name="Google Shape;3349;p66"/>
          <p:cNvSpPr txBox="1"/>
          <p:nvPr/>
        </p:nvSpPr>
        <p:spPr>
          <a:xfrm>
            <a:off x="5414307" y="4489165"/>
            <a:ext cx="1363386"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800"/>
              <a:buFont typeface="Calibri"/>
              <a:buNone/>
            </a:pPr>
            <a:r>
              <a:rPr b="0" i="0" lang="pt-BR" sz="1800" u="none" cap="none" strike="noStrike">
                <a:solidFill>
                  <a:srgbClr val="FFFFFF"/>
                </a:solidFill>
                <a:latin typeface="Calibri"/>
                <a:ea typeface="Calibri"/>
                <a:cs typeface="Calibri"/>
                <a:sym typeface="Calibri"/>
              </a:rPr>
              <a:t>eculizumabe</a:t>
            </a:r>
            <a:endParaRPr b="0" i="0" sz="1800" u="none" cap="none" strike="noStrike">
              <a:solidFill>
                <a:srgbClr val="FFFFFF"/>
              </a:solidFill>
              <a:latin typeface="Calibri"/>
              <a:ea typeface="Calibri"/>
              <a:cs typeface="Calibri"/>
              <a:sym typeface="Calibri"/>
            </a:endParaRPr>
          </a:p>
        </p:txBody>
      </p:sp>
      <p:sp>
        <p:nvSpPr>
          <p:cNvPr id="3350" name="Google Shape;3350;p66"/>
          <p:cNvSpPr txBox="1"/>
          <p:nvPr/>
        </p:nvSpPr>
        <p:spPr>
          <a:xfrm>
            <a:off x="9579559" y="4499117"/>
            <a:ext cx="460382"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TIS</a:t>
            </a:r>
            <a:endParaRPr/>
          </a:p>
        </p:txBody>
      </p:sp>
      <p:sp>
        <p:nvSpPr>
          <p:cNvPr id="3351" name="Google Shape;3351;p66"/>
          <p:cNvSpPr txBox="1"/>
          <p:nvPr/>
        </p:nvSpPr>
        <p:spPr>
          <a:xfrm>
            <a:off x="10561961" y="4499117"/>
            <a:ext cx="673198"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TCTH</a:t>
            </a:r>
            <a:endParaRPr/>
          </a:p>
        </p:txBody>
      </p:sp>
      <p:sp>
        <p:nvSpPr>
          <p:cNvPr id="3352" name="Google Shape;3352;p66"/>
          <p:cNvSpPr txBox="1"/>
          <p:nvPr/>
        </p:nvSpPr>
        <p:spPr>
          <a:xfrm>
            <a:off x="10158364" y="4531502"/>
            <a:ext cx="346569" cy="24378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200"/>
              <a:buFont typeface="Calibri"/>
              <a:buNone/>
            </a:pPr>
            <a:r>
              <a:rPr b="0" i="0" lang="pt-BR" sz="1200" u="none" cap="none" strike="noStrike">
                <a:solidFill>
                  <a:srgbClr val="3F4444"/>
                </a:solidFill>
                <a:latin typeface="Calibri"/>
                <a:ea typeface="Calibri"/>
                <a:cs typeface="Calibri"/>
                <a:sym typeface="Calibri"/>
              </a:rPr>
              <a:t>ou</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3321"/>
                                        </p:tgtEl>
                                        <p:attrNameLst>
                                          <p:attrName>style.visibility</p:attrName>
                                        </p:attrNameLst>
                                      </p:cBhvr>
                                      <p:to>
                                        <p:strVal val="visible"/>
                                      </p:to>
                                    </p:set>
                                    <p:animEffect filter="fade" transition="in">
                                      <p:cBhvr>
                                        <p:cTn dur="500"/>
                                        <p:tgtEl>
                                          <p:spTgt spid="332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7" name="Shape 3357"/>
        <p:cNvGrpSpPr/>
        <p:nvPr/>
      </p:nvGrpSpPr>
      <p:grpSpPr>
        <a:xfrm>
          <a:off x="0" y="0"/>
          <a:ext cx="0" cy="0"/>
          <a:chOff x="0" y="0"/>
          <a:chExt cx="0" cy="0"/>
        </a:xfrm>
      </p:grpSpPr>
      <p:sp>
        <p:nvSpPr>
          <p:cNvPr id="3358" name="Google Shape;3358;p67"/>
          <p:cNvSpPr/>
          <p:nvPr/>
        </p:nvSpPr>
        <p:spPr>
          <a:xfrm flipH="1">
            <a:off x="590867" y="1539433"/>
            <a:ext cx="6143762"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359" name="Google Shape;3359;p67"/>
          <p:cNvSpPr/>
          <p:nvPr/>
        </p:nvSpPr>
        <p:spPr>
          <a:xfrm>
            <a:off x="4773110" y="1722324"/>
            <a:ext cx="6828023" cy="4140472"/>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360" name="Google Shape;3360;p67"/>
          <p:cNvSpPr txBox="1"/>
          <p:nvPr/>
        </p:nvSpPr>
        <p:spPr>
          <a:xfrm>
            <a:off x="296269" y="385036"/>
            <a:ext cx="11164775"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Tratamento de pacientes com HPN ativa e FM concomitantes </a:t>
            </a:r>
            <a:endParaRPr/>
          </a:p>
        </p:txBody>
      </p:sp>
      <p:sp>
        <p:nvSpPr>
          <p:cNvPr id="3361" name="Google Shape;3361;p6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FM: falência medular; TCHT, transplante de células-tronco hematopoiéticas; TIS, terapia imunossupressora.</a:t>
            </a:r>
            <a:endParaRPr/>
          </a:p>
          <a:p>
            <a:pPr indent="0" lvl="0" marL="0" rtl="0" algn="l">
              <a:lnSpc>
                <a:spcPct val="90000"/>
              </a:lnSpc>
              <a:spcBef>
                <a:spcPts val="300"/>
              </a:spcBef>
              <a:spcAft>
                <a:spcPts val="0"/>
              </a:spcAft>
              <a:buClr>
                <a:schemeClr val="dk1"/>
              </a:buClr>
              <a:buSzPts val="800"/>
              <a:buNone/>
            </a:pPr>
            <a:r>
              <a:rPr lang="pt-BR"/>
              <a:t>1. Luzzatto L, et al. Br J Haematol 2011; 153(6):709–720; 2. Parker CJ. Hematology Am Soc Hematol Educ Program 2011;2011:21–29; 3. Peffault de Latour R, et al. Rev Med Interne 2010;31(3):200–207.</a:t>
            </a:r>
            <a:endParaRPr/>
          </a:p>
        </p:txBody>
      </p:sp>
      <p:sp>
        <p:nvSpPr>
          <p:cNvPr id="3362" name="Google Shape;3362;p67"/>
          <p:cNvSpPr txBox="1"/>
          <p:nvPr/>
        </p:nvSpPr>
        <p:spPr>
          <a:xfrm>
            <a:off x="6542888" y="1891788"/>
            <a:ext cx="3241145" cy="3385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2000"/>
              <a:buFont typeface="Lustria"/>
              <a:buNone/>
            </a:pPr>
            <a:r>
              <a:rPr b="1" i="0" lang="pt-BR" sz="2000" u="none" cap="none" strike="noStrike">
                <a:solidFill>
                  <a:srgbClr val="3F4444"/>
                </a:solidFill>
                <a:latin typeface="Lustria"/>
                <a:ea typeface="Lustria"/>
                <a:cs typeface="Lustria"/>
                <a:sym typeface="Lustria"/>
              </a:rPr>
              <a:t>Algoritmo de tratamento</a:t>
            </a:r>
            <a:r>
              <a:rPr b="0" baseline="30000" i="0" lang="pt-BR" sz="2000" u="none" cap="none" strike="noStrike">
                <a:solidFill>
                  <a:srgbClr val="3F4444"/>
                </a:solidFill>
                <a:latin typeface="Lustria"/>
                <a:ea typeface="Lustria"/>
                <a:cs typeface="Lustria"/>
                <a:sym typeface="Lustria"/>
              </a:rPr>
              <a:t>3–5</a:t>
            </a:r>
            <a:endParaRPr/>
          </a:p>
        </p:txBody>
      </p:sp>
      <p:grpSp>
        <p:nvGrpSpPr>
          <p:cNvPr id="3363" name="Google Shape;3363;p67"/>
          <p:cNvGrpSpPr/>
          <p:nvPr/>
        </p:nvGrpSpPr>
        <p:grpSpPr>
          <a:xfrm>
            <a:off x="942759" y="4303295"/>
            <a:ext cx="3613532" cy="868002"/>
            <a:chOff x="942759" y="4303295"/>
            <a:chExt cx="3613532" cy="868002"/>
          </a:xfrm>
        </p:grpSpPr>
        <p:sp>
          <p:nvSpPr>
            <p:cNvPr id="3364" name="Google Shape;3364;p67"/>
            <p:cNvSpPr/>
            <p:nvPr/>
          </p:nvSpPr>
          <p:spPr>
            <a:xfrm>
              <a:off x="942759" y="4303295"/>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65" name="Google Shape;3365;p67"/>
            <p:cNvSpPr txBox="1"/>
            <p:nvPr/>
          </p:nvSpPr>
          <p:spPr>
            <a:xfrm>
              <a:off x="1836508" y="4355973"/>
              <a:ext cx="2719783" cy="762645"/>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Os tratamentos-alvo devem abordar </a:t>
              </a:r>
              <a:r>
                <a:rPr b="1" i="0" lang="pt-BR" sz="1800" u="none" cap="none" strike="noStrike">
                  <a:solidFill>
                    <a:srgbClr val="C00000"/>
                  </a:solidFill>
                  <a:latin typeface="Lustria"/>
                  <a:ea typeface="Lustria"/>
                  <a:cs typeface="Lustria"/>
                  <a:sym typeface="Lustria"/>
                </a:rPr>
                <a:t>tanto a hemólise como a FM</a:t>
              </a:r>
              <a:r>
                <a:rPr b="0" baseline="30000" i="0" lang="pt-BR" sz="1800" u="none" cap="none" strike="noStrike">
                  <a:solidFill>
                    <a:srgbClr val="C00000"/>
                  </a:solidFill>
                  <a:latin typeface="Lustria"/>
                  <a:ea typeface="Lustria"/>
                  <a:cs typeface="Lustria"/>
                  <a:sym typeface="Lustria"/>
                </a:rPr>
                <a:t>1,2</a:t>
              </a:r>
              <a:endParaRPr/>
            </a:p>
          </p:txBody>
        </p:sp>
        <p:grpSp>
          <p:nvGrpSpPr>
            <p:cNvPr id="3366" name="Google Shape;3366;p67"/>
            <p:cNvGrpSpPr/>
            <p:nvPr/>
          </p:nvGrpSpPr>
          <p:grpSpPr>
            <a:xfrm>
              <a:off x="1076920" y="4458889"/>
              <a:ext cx="564956" cy="564898"/>
              <a:chOff x="-434795" y="1538975"/>
              <a:chExt cx="917806" cy="917711"/>
            </a:xfrm>
          </p:grpSpPr>
          <p:sp>
            <p:nvSpPr>
              <p:cNvPr id="3367" name="Google Shape;3367;p67"/>
              <p:cNvSpPr/>
              <p:nvPr/>
            </p:nvSpPr>
            <p:spPr>
              <a:xfrm>
                <a:off x="-434795" y="1538975"/>
                <a:ext cx="917806" cy="917711"/>
              </a:xfrm>
              <a:custGeom>
                <a:rect b="b" l="l" r="r" t="t"/>
                <a:pathLst>
                  <a:path extrusionOk="0" h="917711" w="917806">
                    <a:moveTo>
                      <a:pt x="818670" y="275349"/>
                    </a:moveTo>
                    <a:lnTo>
                      <a:pt x="825528" y="282207"/>
                    </a:lnTo>
                    <a:cubicBezTo>
                      <a:pt x="833895" y="290564"/>
                      <a:pt x="847450" y="290564"/>
                      <a:pt x="855818" y="282207"/>
                    </a:cubicBezTo>
                    <a:lnTo>
                      <a:pt x="911539" y="226581"/>
                    </a:lnTo>
                    <a:cubicBezTo>
                      <a:pt x="919896" y="218214"/>
                      <a:pt x="919896" y="204659"/>
                      <a:pt x="911539" y="196291"/>
                    </a:cubicBezTo>
                    <a:cubicBezTo>
                      <a:pt x="606263" y="-108509"/>
                      <a:pt x="821147" y="105899"/>
                      <a:pt x="721039" y="6268"/>
                    </a:cubicBezTo>
                    <a:cubicBezTo>
                      <a:pt x="712672" y="-2089"/>
                      <a:pt x="699117" y="-2089"/>
                      <a:pt x="690749" y="6268"/>
                    </a:cubicBezTo>
                    <a:lnTo>
                      <a:pt x="635504" y="61894"/>
                    </a:lnTo>
                    <a:cubicBezTo>
                      <a:pt x="627147" y="70261"/>
                      <a:pt x="627147" y="83816"/>
                      <a:pt x="635504" y="92183"/>
                    </a:cubicBezTo>
                    <a:lnTo>
                      <a:pt x="642362" y="99041"/>
                    </a:lnTo>
                    <a:lnTo>
                      <a:pt x="295843" y="445561"/>
                    </a:lnTo>
                    <a:lnTo>
                      <a:pt x="293176" y="442894"/>
                    </a:lnTo>
                    <a:cubicBezTo>
                      <a:pt x="282374" y="432515"/>
                      <a:pt x="265306" y="432515"/>
                      <a:pt x="254504" y="442894"/>
                    </a:cubicBezTo>
                    <a:lnTo>
                      <a:pt x="106200" y="591007"/>
                    </a:lnTo>
                    <a:cubicBezTo>
                      <a:pt x="95842" y="601595"/>
                      <a:pt x="95842" y="618519"/>
                      <a:pt x="106200" y="629107"/>
                    </a:cubicBezTo>
                    <a:lnTo>
                      <a:pt x="108867" y="631870"/>
                    </a:lnTo>
                    <a:lnTo>
                      <a:pt x="38858" y="702450"/>
                    </a:lnTo>
                    <a:cubicBezTo>
                      <a:pt x="-11114" y="749902"/>
                      <a:pt x="-13158" y="828880"/>
                      <a:pt x="34294" y="878853"/>
                    </a:cubicBezTo>
                    <a:cubicBezTo>
                      <a:pt x="81746" y="928826"/>
                      <a:pt x="160725" y="930869"/>
                      <a:pt x="210697" y="883417"/>
                    </a:cubicBezTo>
                    <a:cubicBezTo>
                      <a:pt x="212258" y="881935"/>
                      <a:pt x="213780" y="880413"/>
                      <a:pt x="215261" y="878853"/>
                    </a:cubicBezTo>
                    <a:lnTo>
                      <a:pt x="474627" y="619582"/>
                    </a:lnTo>
                    <a:cubicBezTo>
                      <a:pt x="465976" y="726231"/>
                      <a:pt x="545420" y="819699"/>
                      <a:pt x="652068" y="828350"/>
                    </a:cubicBezTo>
                    <a:cubicBezTo>
                      <a:pt x="758717" y="837001"/>
                      <a:pt x="852185" y="757558"/>
                      <a:pt x="860836" y="650909"/>
                    </a:cubicBezTo>
                    <a:cubicBezTo>
                      <a:pt x="869302" y="546533"/>
                      <a:pt x="793297" y="454321"/>
                      <a:pt x="689225" y="442703"/>
                    </a:cubicBezTo>
                    <a:cubicBezTo>
                      <a:pt x="683891" y="442132"/>
                      <a:pt x="683796" y="441084"/>
                      <a:pt x="668366" y="425653"/>
                    </a:cubicBezTo>
                    <a:close/>
                    <a:moveTo>
                      <a:pt x="707704" y="137332"/>
                    </a:moveTo>
                    <a:lnTo>
                      <a:pt x="766759" y="78277"/>
                    </a:lnTo>
                    <a:cubicBezTo>
                      <a:pt x="795334" y="106852"/>
                      <a:pt x="775712" y="87230"/>
                      <a:pt x="839625" y="151143"/>
                    </a:cubicBezTo>
                    <a:lnTo>
                      <a:pt x="780380" y="210007"/>
                    </a:lnTo>
                    <a:close/>
                    <a:moveTo>
                      <a:pt x="898871" y="211436"/>
                    </a:moveTo>
                    <a:cubicBezTo>
                      <a:pt x="898871" y="212960"/>
                      <a:pt x="901823" y="209531"/>
                      <a:pt x="842578" y="268586"/>
                    </a:cubicBezTo>
                    <a:cubicBezTo>
                      <a:pt x="841665" y="269533"/>
                      <a:pt x="840158" y="269561"/>
                      <a:pt x="839211" y="268648"/>
                    </a:cubicBezTo>
                    <a:cubicBezTo>
                      <a:pt x="839190" y="268628"/>
                      <a:pt x="839169" y="268607"/>
                      <a:pt x="839149" y="268586"/>
                    </a:cubicBezTo>
                    <a:lnTo>
                      <a:pt x="794096" y="223438"/>
                    </a:lnTo>
                    <a:lnTo>
                      <a:pt x="853055" y="164478"/>
                    </a:lnTo>
                    <a:cubicBezTo>
                      <a:pt x="901061" y="212865"/>
                      <a:pt x="898680" y="210007"/>
                      <a:pt x="898680" y="211436"/>
                    </a:cubicBezTo>
                    <a:close/>
                    <a:moveTo>
                      <a:pt x="648935" y="75324"/>
                    </a:moveTo>
                    <a:cubicBezTo>
                      <a:pt x="708656" y="15697"/>
                      <a:pt x="704751" y="19507"/>
                      <a:pt x="706275" y="19507"/>
                    </a:cubicBezTo>
                    <a:cubicBezTo>
                      <a:pt x="707799" y="19507"/>
                      <a:pt x="704465" y="16745"/>
                      <a:pt x="753043" y="65323"/>
                    </a:cubicBezTo>
                    <a:lnTo>
                      <a:pt x="694083" y="124282"/>
                    </a:lnTo>
                    <a:lnTo>
                      <a:pt x="648935" y="78753"/>
                    </a:lnTo>
                    <a:cubicBezTo>
                      <a:pt x="647988" y="77840"/>
                      <a:pt x="647960" y="76333"/>
                      <a:pt x="648873" y="75386"/>
                    </a:cubicBezTo>
                    <a:cubicBezTo>
                      <a:pt x="648893" y="75365"/>
                      <a:pt x="648914" y="75344"/>
                      <a:pt x="648935" y="75324"/>
                    </a:cubicBezTo>
                    <a:close/>
                    <a:moveTo>
                      <a:pt x="655793" y="112567"/>
                    </a:moveTo>
                    <a:lnTo>
                      <a:pt x="805240" y="261919"/>
                    </a:lnTo>
                    <a:lnTo>
                      <a:pt x="763806" y="303257"/>
                    </a:lnTo>
                    <a:lnTo>
                      <a:pt x="614454" y="153905"/>
                    </a:lnTo>
                    <a:close/>
                    <a:moveTo>
                      <a:pt x="119630" y="604628"/>
                    </a:moveTo>
                    <a:lnTo>
                      <a:pt x="229263" y="494995"/>
                    </a:lnTo>
                    <a:lnTo>
                      <a:pt x="274221" y="540049"/>
                    </a:lnTo>
                    <a:cubicBezTo>
                      <a:pt x="277956" y="543784"/>
                      <a:pt x="284012" y="543784"/>
                      <a:pt x="287747" y="540049"/>
                    </a:cubicBezTo>
                    <a:cubicBezTo>
                      <a:pt x="291482" y="536314"/>
                      <a:pt x="291482" y="530258"/>
                      <a:pt x="287747" y="526523"/>
                    </a:cubicBezTo>
                    <a:lnTo>
                      <a:pt x="242693" y="481565"/>
                    </a:lnTo>
                    <a:lnTo>
                      <a:pt x="267935" y="456324"/>
                    </a:lnTo>
                    <a:cubicBezTo>
                      <a:pt x="271170" y="453090"/>
                      <a:pt x="276415" y="453090"/>
                      <a:pt x="279650" y="456324"/>
                    </a:cubicBezTo>
                    <a:lnTo>
                      <a:pt x="357946" y="534619"/>
                    </a:lnTo>
                    <a:cubicBezTo>
                      <a:pt x="361180" y="537855"/>
                      <a:pt x="361180" y="543099"/>
                      <a:pt x="357946" y="546335"/>
                    </a:cubicBezTo>
                    <a:lnTo>
                      <a:pt x="209642" y="694639"/>
                    </a:lnTo>
                    <a:cubicBezTo>
                      <a:pt x="206365" y="697772"/>
                      <a:pt x="201203" y="697772"/>
                      <a:pt x="197926" y="694639"/>
                    </a:cubicBezTo>
                    <a:lnTo>
                      <a:pt x="119630" y="616344"/>
                    </a:lnTo>
                    <a:cubicBezTo>
                      <a:pt x="116396" y="613108"/>
                      <a:pt x="116396" y="607864"/>
                      <a:pt x="119630" y="604628"/>
                    </a:cubicBezTo>
                    <a:close/>
                    <a:moveTo>
                      <a:pt x="184496" y="708070"/>
                    </a:moveTo>
                    <a:cubicBezTo>
                      <a:pt x="195120" y="718722"/>
                      <a:pt x="212368" y="718745"/>
                      <a:pt x="223021" y="708121"/>
                    </a:cubicBezTo>
                    <a:cubicBezTo>
                      <a:pt x="223038" y="708104"/>
                      <a:pt x="223055" y="708087"/>
                      <a:pt x="223072" y="708070"/>
                    </a:cubicBezTo>
                    <a:lnTo>
                      <a:pt x="371376" y="559765"/>
                    </a:lnTo>
                    <a:cubicBezTo>
                      <a:pt x="382055" y="549093"/>
                      <a:pt x="382060" y="531784"/>
                      <a:pt x="371388" y="521105"/>
                    </a:cubicBezTo>
                    <a:cubicBezTo>
                      <a:pt x="371384" y="521102"/>
                      <a:pt x="371380" y="521098"/>
                      <a:pt x="371376" y="521094"/>
                    </a:cubicBezTo>
                    <a:lnTo>
                      <a:pt x="359184" y="508902"/>
                    </a:lnTo>
                    <a:lnTo>
                      <a:pt x="503774" y="364312"/>
                    </a:lnTo>
                    <a:cubicBezTo>
                      <a:pt x="512487" y="355441"/>
                      <a:pt x="524730" y="350964"/>
                      <a:pt x="537111" y="352120"/>
                    </a:cubicBezTo>
                    <a:lnTo>
                      <a:pt x="583879" y="356121"/>
                    </a:lnTo>
                    <a:cubicBezTo>
                      <a:pt x="590330" y="356623"/>
                      <a:pt x="595152" y="362260"/>
                      <a:pt x="594649" y="368711"/>
                    </a:cubicBezTo>
                    <a:cubicBezTo>
                      <a:pt x="594427" y="371561"/>
                      <a:pt x="593171" y="374231"/>
                      <a:pt x="591118" y="376219"/>
                    </a:cubicBezTo>
                    <a:lnTo>
                      <a:pt x="152968" y="814369"/>
                    </a:lnTo>
                    <a:cubicBezTo>
                      <a:pt x="141180" y="826881"/>
                      <a:pt x="122191" y="829314"/>
                      <a:pt x="107629" y="820179"/>
                    </a:cubicBezTo>
                    <a:cubicBezTo>
                      <a:pt x="91419" y="809500"/>
                      <a:pt x="86934" y="787703"/>
                      <a:pt x="97613" y="771493"/>
                    </a:cubicBezTo>
                    <a:cubicBezTo>
                      <a:pt x="98920" y="769509"/>
                      <a:pt x="100425" y="767662"/>
                      <a:pt x="102104" y="765982"/>
                    </a:cubicBezTo>
                    <a:lnTo>
                      <a:pt x="172208" y="695782"/>
                    </a:lnTo>
                    <a:close/>
                    <a:moveTo>
                      <a:pt x="687130" y="461658"/>
                    </a:moveTo>
                    <a:cubicBezTo>
                      <a:pt x="782764" y="472683"/>
                      <a:pt x="851352" y="559148"/>
                      <a:pt x="840327" y="654782"/>
                    </a:cubicBezTo>
                    <a:cubicBezTo>
                      <a:pt x="829302" y="750416"/>
                      <a:pt x="742837" y="819004"/>
                      <a:pt x="647203" y="807979"/>
                    </a:cubicBezTo>
                    <a:cubicBezTo>
                      <a:pt x="551569" y="796954"/>
                      <a:pt x="482981" y="710489"/>
                      <a:pt x="494006" y="614855"/>
                    </a:cubicBezTo>
                    <a:cubicBezTo>
                      <a:pt x="502054" y="545046"/>
                      <a:pt x="551235" y="486896"/>
                      <a:pt x="618740" y="467373"/>
                    </a:cubicBezTo>
                    <a:cubicBezTo>
                      <a:pt x="631762" y="463841"/>
                      <a:pt x="640861" y="452099"/>
                      <a:pt x="641029" y="438607"/>
                    </a:cubicBezTo>
                    <a:lnTo>
                      <a:pt x="641029" y="425082"/>
                    </a:lnTo>
                    <a:lnTo>
                      <a:pt x="668937" y="452990"/>
                    </a:lnTo>
                    <a:cubicBezTo>
                      <a:pt x="673869" y="457822"/>
                      <a:pt x="680271" y="460872"/>
                      <a:pt x="687130" y="461658"/>
                    </a:cubicBezTo>
                    <a:close/>
                    <a:moveTo>
                      <a:pt x="654935" y="412223"/>
                    </a:moveTo>
                    <a:lnTo>
                      <a:pt x="638076" y="395364"/>
                    </a:lnTo>
                    <a:cubicBezTo>
                      <a:pt x="634372" y="391629"/>
                      <a:pt x="628341" y="391604"/>
                      <a:pt x="624606" y="395308"/>
                    </a:cubicBezTo>
                    <a:cubicBezTo>
                      <a:pt x="622789" y="397110"/>
                      <a:pt x="621773" y="399568"/>
                      <a:pt x="621788" y="402127"/>
                    </a:cubicBezTo>
                    <a:lnTo>
                      <a:pt x="621788" y="438607"/>
                    </a:lnTo>
                    <a:cubicBezTo>
                      <a:pt x="621783" y="443710"/>
                      <a:pt x="618341" y="448169"/>
                      <a:pt x="613406" y="449466"/>
                    </a:cubicBezTo>
                    <a:cubicBezTo>
                      <a:pt x="547678" y="468712"/>
                      <a:pt x="496985" y="521215"/>
                      <a:pt x="480056" y="587578"/>
                    </a:cubicBezTo>
                    <a:lnTo>
                      <a:pt x="201736" y="865327"/>
                    </a:lnTo>
                    <a:cubicBezTo>
                      <a:pt x="161381" y="907457"/>
                      <a:pt x="94513" y="908896"/>
                      <a:pt x="52384" y="868541"/>
                    </a:cubicBezTo>
                    <a:cubicBezTo>
                      <a:pt x="10254" y="828186"/>
                      <a:pt x="8815" y="761318"/>
                      <a:pt x="49171" y="719189"/>
                    </a:cubicBezTo>
                    <a:cubicBezTo>
                      <a:pt x="50218" y="718095"/>
                      <a:pt x="51290" y="717023"/>
                      <a:pt x="52384" y="715975"/>
                    </a:cubicBezTo>
                    <a:lnTo>
                      <a:pt x="122393" y="645967"/>
                    </a:lnTo>
                    <a:lnTo>
                      <a:pt x="158778" y="682352"/>
                    </a:lnTo>
                    <a:lnTo>
                      <a:pt x="88579" y="752361"/>
                    </a:lnTo>
                    <a:cubicBezTo>
                      <a:pt x="67418" y="773680"/>
                      <a:pt x="67547" y="808116"/>
                      <a:pt x="88865" y="829276"/>
                    </a:cubicBezTo>
                    <a:cubicBezTo>
                      <a:pt x="91345" y="831737"/>
                      <a:pt x="94056" y="833954"/>
                      <a:pt x="96961" y="835895"/>
                    </a:cubicBezTo>
                    <a:cubicBezTo>
                      <a:pt x="119118" y="850060"/>
                      <a:pt x="148184" y="846676"/>
                      <a:pt x="166493" y="827799"/>
                    </a:cubicBezTo>
                    <a:lnTo>
                      <a:pt x="604643" y="389649"/>
                    </a:lnTo>
                    <a:cubicBezTo>
                      <a:pt x="616711" y="377539"/>
                      <a:pt x="616677" y="357938"/>
                      <a:pt x="604567" y="345870"/>
                    </a:cubicBezTo>
                    <a:cubicBezTo>
                      <a:pt x="599469" y="340790"/>
                      <a:pt x="592759" y="337645"/>
                      <a:pt x="585593" y="336976"/>
                    </a:cubicBezTo>
                    <a:lnTo>
                      <a:pt x="538921" y="332975"/>
                    </a:lnTo>
                    <a:cubicBezTo>
                      <a:pt x="520907" y="331421"/>
                      <a:pt x="503127" y="337905"/>
                      <a:pt x="490343" y="350692"/>
                    </a:cubicBezTo>
                    <a:lnTo>
                      <a:pt x="345754" y="495757"/>
                    </a:lnTo>
                    <a:lnTo>
                      <a:pt x="309273" y="459277"/>
                    </a:lnTo>
                    <a:lnTo>
                      <a:pt x="600929" y="167335"/>
                    </a:lnTo>
                    <a:lnTo>
                      <a:pt x="750376" y="316783"/>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68" name="Google Shape;3368;p67"/>
              <p:cNvSpPr/>
              <p:nvPr/>
            </p:nvSpPr>
            <p:spPr>
              <a:xfrm>
                <a:off x="-219062" y="2091021"/>
                <a:ext cx="44334" cy="44715"/>
              </a:xfrm>
              <a:custGeom>
                <a:rect b="b" l="l" r="r" t="t"/>
                <a:pathLst>
                  <a:path extrusionOk="0" h="44715" w="44334">
                    <a:moveTo>
                      <a:pt x="28008" y="41915"/>
                    </a:moveTo>
                    <a:cubicBezTo>
                      <a:pt x="31743" y="45649"/>
                      <a:pt x="37798" y="45649"/>
                      <a:pt x="41533" y="41915"/>
                    </a:cubicBezTo>
                    <a:cubicBezTo>
                      <a:pt x="45268" y="38180"/>
                      <a:pt x="45268" y="32124"/>
                      <a:pt x="41533" y="28389"/>
                    </a:cubicBezTo>
                    <a:lnTo>
                      <a:pt x="15721" y="2291"/>
                    </a:lnTo>
                    <a:cubicBezTo>
                      <a:pt x="11725" y="-1131"/>
                      <a:pt x="5712" y="-666"/>
                      <a:pt x="2290" y="3330"/>
                    </a:cubicBezTo>
                    <a:cubicBezTo>
                      <a:pt x="-763" y="6896"/>
                      <a:pt x="-763" y="12155"/>
                      <a:pt x="2290" y="1572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69" name="Google Shape;3369;p67"/>
              <p:cNvSpPr/>
              <p:nvPr/>
            </p:nvSpPr>
            <p:spPr>
              <a:xfrm>
                <a:off x="-256435" y="2127181"/>
                <a:ext cx="44715" cy="44429"/>
              </a:xfrm>
              <a:custGeom>
                <a:rect b="b" l="l" r="r" t="t"/>
                <a:pathLst>
                  <a:path extrusionOk="0" h="44429" w="44715">
                    <a:moveTo>
                      <a:pt x="28995" y="42139"/>
                    </a:moveTo>
                    <a:cubicBezTo>
                      <a:pt x="32991" y="45561"/>
                      <a:pt x="39003" y="45096"/>
                      <a:pt x="42425" y="41100"/>
                    </a:cubicBezTo>
                    <a:cubicBezTo>
                      <a:pt x="45479" y="37534"/>
                      <a:pt x="45479" y="32275"/>
                      <a:pt x="42425" y="28709"/>
                    </a:cubicBezTo>
                    <a:lnTo>
                      <a:pt x="16327" y="2801"/>
                    </a:lnTo>
                    <a:cubicBezTo>
                      <a:pt x="12592" y="-934"/>
                      <a:pt x="6536" y="-934"/>
                      <a:pt x="2801" y="2801"/>
                    </a:cubicBezTo>
                    <a:cubicBezTo>
                      <a:pt x="-934" y="6536"/>
                      <a:pt x="-934" y="12592"/>
                      <a:pt x="2801" y="16327"/>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70" name="Google Shape;3370;p67"/>
              <p:cNvSpPr/>
              <p:nvPr/>
            </p:nvSpPr>
            <p:spPr>
              <a:xfrm>
                <a:off x="91588" y="2032478"/>
                <a:ext cx="283523" cy="283782"/>
              </a:xfrm>
              <a:custGeom>
                <a:rect b="b" l="l" r="r" t="t"/>
                <a:pathLst>
                  <a:path extrusionOk="0" h="283782" w="283523">
                    <a:moveTo>
                      <a:pt x="132076" y="61405"/>
                    </a:moveTo>
                    <a:cubicBezTo>
                      <a:pt x="132076" y="86075"/>
                      <a:pt x="132076" y="85122"/>
                      <a:pt x="132933" y="87599"/>
                    </a:cubicBezTo>
                    <a:cubicBezTo>
                      <a:pt x="124446" y="88863"/>
                      <a:pt x="116382" y="92128"/>
                      <a:pt x="109406" y="97124"/>
                    </a:cubicBezTo>
                    <a:cubicBezTo>
                      <a:pt x="108358" y="94361"/>
                      <a:pt x="107882" y="94361"/>
                      <a:pt x="91499" y="78074"/>
                    </a:cubicBezTo>
                    <a:cubicBezTo>
                      <a:pt x="97921" y="65981"/>
                      <a:pt x="95720" y="51116"/>
                      <a:pt x="86070" y="41402"/>
                    </a:cubicBezTo>
                    <a:lnTo>
                      <a:pt x="86070" y="41402"/>
                    </a:lnTo>
                    <a:cubicBezTo>
                      <a:pt x="73562" y="29489"/>
                      <a:pt x="53906" y="29489"/>
                      <a:pt x="41398" y="41402"/>
                    </a:cubicBezTo>
                    <a:cubicBezTo>
                      <a:pt x="29133" y="53768"/>
                      <a:pt x="29133" y="73709"/>
                      <a:pt x="41398" y="86075"/>
                    </a:cubicBezTo>
                    <a:cubicBezTo>
                      <a:pt x="51113" y="95850"/>
                      <a:pt x="66073" y="98130"/>
                      <a:pt x="78260" y="91694"/>
                    </a:cubicBezTo>
                    <a:cubicBezTo>
                      <a:pt x="95690" y="109125"/>
                      <a:pt x="94738" y="108649"/>
                      <a:pt x="97310" y="109601"/>
                    </a:cubicBezTo>
                    <a:cubicBezTo>
                      <a:pt x="92336" y="116590"/>
                      <a:pt x="89073" y="124648"/>
                      <a:pt x="87785" y="133128"/>
                    </a:cubicBezTo>
                    <a:cubicBezTo>
                      <a:pt x="85022" y="131890"/>
                      <a:pt x="85498" y="132271"/>
                      <a:pt x="61591" y="132271"/>
                    </a:cubicBezTo>
                    <a:cubicBezTo>
                      <a:pt x="56330" y="115672"/>
                      <a:pt x="38610" y="106481"/>
                      <a:pt x="22011" y="111741"/>
                    </a:cubicBezTo>
                    <a:cubicBezTo>
                      <a:pt x="5413" y="117002"/>
                      <a:pt x="-3779" y="134722"/>
                      <a:pt x="1482" y="151321"/>
                    </a:cubicBezTo>
                    <a:cubicBezTo>
                      <a:pt x="6742" y="167920"/>
                      <a:pt x="24463" y="177111"/>
                      <a:pt x="41061" y="171850"/>
                    </a:cubicBezTo>
                    <a:cubicBezTo>
                      <a:pt x="50836" y="168753"/>
                      <a:pt x="58493" y="161095"/>
                      <a:pt x="61591" y="151321"/>
                    </a:cubicBezTo>
                    <a:cubicBezTo>
                      <a:pt x="86356" y="151321"/>
                      <a:pt x="85308" y="151321"/>
                      <a:pt x="87785" y="150464"/>
                    </a:cubicBezTo>
                    <a:cubicBezTo>
                      <a:pt x="89073" y="158944"/>
                      <a:pt x="92336" y="167002"/>
                      <a:pt x="97310" y="173990"/>
                    </a:cubicBezTo>
                    <a:cubicBezTo>
                      <a:pt x="94643" y="174943"/>
                      <a:pt x="95405" y="174657"/>
                      <a:pt x="78260" y="191897"/>
                    </a:cubicBezTo>
                    <a:cubicBezTo>
                      <a:pt x="62812" y="183862"/>
                      <a:pt x="43776" y="189871"/>
                      <a:pt x="35740" y="205318"/>
                    </a:cubicBezTo>
                    <a:cubicBezTo>
                      <a:pt x="27705" y="220765"/>
                      <a:pt x="33713" y="239802"/>
                      <a:pt x="49161" y="247837"/>
                    </a:cubicBezTo>
                    <a:cubicBezTo>
                      <a:pt x="61396" y="254202"/>
                      <a:pt x="76347" y="251875"/>
                      <a:pt x="86070" y="242094"/>
                    </a:cubicBezTo>
                    <a:cubicBezTo>
                      <a:pt x="95888" y="232440"/>
                      <a:pt x="98175" y="217474"/>
                      <a:pt x="91690" y="205328"/>
                    </a:cubicBezTo>
                    <a:cubicBezTo>
                      <a:pt x="109120" y="187897"/>
                      <a:pt x="108644" y="188849"/>
                      <a:pt x="109597" y="186278"/>
                    </a:cubicBezTo>
                    <a:cubicBezTo>
                      <a:pt x="116588" y="191245"/>
                      <a:pt x="124645" y="194507"/>
                      <a:pt x="133124" y="195803"/>
                    </a:cubicBezTo>
                    <a:cubicBezTo>
                      <a:pt x="131885" y="198565"/>
                      <a:pt x="132266" y="198089"/>
                      <a:pt x="132266" y="221996"/>
                    </a:cubicBezTo>
                    <a:cubicBezTo>
                      <a:pt x="115612" y="227257"/>
                      <a:pt x="106376" y="245022"/>
                      <a:pt x="111637" y="261676"/>
                    </a:cubicBezTo>
                    <a:cubicBezTo>
                      <a:pt x="116897" y="278330"/>
                      <a:pt x="134662" y="287566"/>
                      <a:pt x="151316" y="282305"/>
                    </a:cubicBezTo>
                    <a:cubicBezTo>
                      <a:pt x="167970" y="277045"/>
                      <a:pt x="177206" y="259280"/>
                      <a:pt x="171946" y="242626"/>
                    </a:cubicBezTo>
                    <a:cubicBezTo>
                      <a:pt x="168841" y="232799"/>
                      <a:pt x="161143" y="225101"/>
                      <a:pt x="151316" y="221996"/>
                    </a:cubicBezTo>
                    <a:cubicBezTo>
                      <a:pt x="151316" y="197231"/>
                      <a:pt x="151316" y="198279"/>
                      <a:pt x="150459" y="195803"/>
                    </a:cubicBezTo>
                    <a:cubicBezTo>
                      <a:pt x="158937" y="194507"/>
                      <a:pt x="166994" y="191245"/>
                      <a:pt x="173986" y="186278"/>
                    </a:cubicBezTo>
                    <a:cubicBezTo>
                      <a:pt x="174938" y="189040"/>
                      <a:pt x="174653" y="188278"/>
                      <a:pt x="191893" y="205328"/>
                    </a:cubicBezTo>
                    <a:cubicBezTo>
                      <a:pt x="183822" y="220816"/>
                      <a:pt x="189835" y="239914"/>
                      <a:pt x="205323" y="247985"/>
                    </a:cubicBezTo>
                    <a:cubicBezTo>
                      <a:pt x="220811" y="256056"/>
                      <a:pt x="239910" y="250043"/>
                      <a:pt x="247980" y="234555"/>
                    </a:cubicBezTo>
                    <a:cubicBezTo>
                      <a:pt x="256051" y="219067"/>
                      <a:pt x="250038" y="199968"/>
                      <a:pt x="234550" y="191897"/>
                    </a:cubicBezTo>
                    <a:cubicBezTo>
                      <a:pt x="225392" y="187125"/>
                      <a:pt x="214481" y="187125"/>
                      <a:pt x="205323" y="191897"/>
                    </a:cubicBezTo>
                    <a:cubicBezTo>
                      <a:pt x="187892" y="174371"/>
                      <a:pt x="188845" y="174943"/>
                      <a:pt x="186273" y="173990"/>
                    </a:cubicBezTo>
                    <a:cubicBezTo>
                      <a:pt x="191278" y="167020"/>
                      <a:pt x="194544" y="158953"/>
                      <a:pt x="195798" y="150464"/>
                    </a:cubicBezTo>
                    <a:cubicBezTo>
                      <a:pt x="198560" y="151702"/>
                      <a:pt x="198084" y="151321"/>
                      <a:pt x="221992" y="151321"/>
                    </a:cubicBezTo>
                    <a:cubicBezTo>
                      <a:pt x="227339" y="167892"/>
                      <a:pt x="245108" y="176990"/>
                      <a:pt x="261678" y="171643"/>
                    </a:cubicBezTo>
                    <a:cubicBezTo>
                      <a:pt x="274644" y="167459"/>
                      <a:pt x="283455" y="155420"/>
                      <a:pt x="283523" y="141796"/>
                    </a:cubicBezTo>
                    <a:cubicBezTo>
                      <a:pt x="283436" y="124384"/>
                      <a:pt x="269250" y="110339"/>
                      <a:pt x="251838" y="110426"/>
                    </a:cubicBezTo>
                    <a:cubicBezTo>
                      <a:pt x="238215" y="110494"/>
                      <a:pt x="226176" y="119305"/>
                      <a:pt x="221992" y="132271"/>
                    </a:cubicBezTo>
                    <a:cubicBezTo>
                      <a:pt x="197227" y="132271"/>
                      <a:pt x="198274" y="132271"/>
                      <a:pt x="195798" y="133128"/>
                    </a:cubicBezTo>
                    <a:cubicBezTo>
                      <a:pt x="194544" y="124639"/>
                      <a:pt x="191278" y="116572"/>
                      <a:pt x="186273" y="109601"/>
                    </a:cubicBezTo>
                    <a:cubicBezTo>
                      <a:pt x="189035" y="108554"/>
                      <a:pt x="188273" y="108839"/>
                      <a:pt x="205323" y="91694"/>
                    </a:cubicBezTo>
                    <a:cubicBezTo>
                      <a:pt x="217474" y="98147"/>
                      <a:pt x="232420" y="95863"/>
                      <a:pt x="242089" y="86075"/>
                    </a:cubicBezTo>
                    <a:cubicBezTo>
                      <a:pt x="253845" y="73158"/>
                      <a:pt x="252904" y="53158"/>
                      <a:pt x="239987" y="41402"/>
                    </a:cubicBezTo>
                    <a:cubicBezTo>
                      <a:pt x="227922" y="30421"/>
                      <a:pt x="209483" y="30421"/>
                      <a:pt x="197417" y="41402"/>
                    </a:cubicBezTo>
                    <a:lnTo>
                      <a:pt x="197417" y="41402"/>
                    </a:lnTo>
                    <a:cubicBezTo>
                      <a:pt x="187607" y="51171"/>
                      <a:pt x="185291" y="66184"/>
                      <a:pt x="191702" y="78455"/>
                    </a:cubicBezTo>
                    <a:cubicBezTo>
                      <a:pt x="174176" y="95885"/>
                      <a:pt x="174748" y="94933"/>
                      <a:pt x="173795" y="97505"/>
                    </a:cubicBezTo>
                    <a:cubicBezTo>
                      <a:pt x="166810" y="92525"/>
                      <a:pt x="158750" y="89262"/>
                      <a:pt x="150268" y="87980"/>
                    </a:cubicBezTo>
                    <a:cubicBezTo>
                      <a:pt x="151507" y="85217"/>
                      <a:pt x="151126" y="84932"/>
                      <a:pt x="151126" y="61786"/>
                    </a:cubicBezTo>
                    <a:cubicBezTo>
                      <a:pt x="167780" y="56525"/>
                      <a:pt x="177016" y="38760"/>
                      <a:pt x="171755" y="22106"/>
                    </a:cubicBezTo>
                    <a:cubicBezTo>
                      <a:pt x="166495" y="5453"/>
                      <a:pt x="148730" y="-3783"/>
                      <a:pt x="132076" y="1477"/>
                    </a:cubicBezTo>
                    <a:cubicBezTo>
                      <a:pt x="115422" y="6738"/>
                      <a:pt x="106186" y="24503"/>
                      <a:pt x="111446" y="41156"/>
                    </a:cubicBezTo>
                    <a:cubicBezTo>
                      <a:pt x="114551" y="50984"/>
                      <a:pt x="122249" y="58682"/>
                      <a:pt x="132076" y="61786"/>
                    </a:cubicBezTo>
                    <a:close/>
                    <a:moveTo>
                      <a:pt x="54733" y="72644"/>
                    </a:moveTo>
                    <a:cubicBezTo>
                      <a:pt x="49423" y="68170"/>
                      <a:pt x="48746" y="60238"/>
                      <a:pt x="53221" y="54928"/>
                    </a:cubicBezTo>
                    <a:cubicBezTo>
                      <a:pt x="57695" y="49618"/>
                      <a:pt x="65627" y="48941"/>
                      <a:pt x="70937" y="53416"/>
                    </a:cubicBezTo>
                    <a:cubicBezTo>
                      <a:pt x="71483" y="53876"/>
                      <a:pt x="71989" y="54382"/>
                      <a:pt x="72449" y="54928"/>
                    </a:cubicBezTo>
                    <a:lnTo>
                      <a:pt x="72449" y="54928"/>
                    </a:lnTo>
                    <a:cubicBezTo>
                      <a:pt x="76924" y="60238"/>
                      <a:pt x="76247" y="68170"/>
                      <a:pt x="70937" y="72644"/>
                    </a:cubicBezTo>
                    <a:cubicBezTo>
                      <a:pt x="66256" y="76589"/>
                      <a:pt x="59414" y="76589"/>
                      <a:pt x="54733" y="72644"/>
                    </a:cubicBezTo>
                    <a:close/>
                    <a:moveTo>
                      <a:pt x="31301" y="154655"/>
                    </a:moveTo>
                    <a:cubicBezTo>
                      <a:pt x="24358" y="154707"/>
                      <a:pt x="18686" y="149121"/>
                      <a:pt x="18634" y="142177"/>
                    </a:cubicBezTo>
                    <a:cubicBezTo>
                      <a:pt x="18581" y="135233"/>
                      <a:pt x="24168" y="129562"/>
                      <a:pt x="31111" y="129509"/>
                    </a:cubicBezTo>
                    <a:cubicBezTo>
                      <a:pt x="38055" y="129457"/>
                      <a:pt x="43727" y="135043"/>
                      <a:pt x="43779" y="141987"/>
                    </a:cubicBezTo>
                    <a:cubicBezTo>
                      <a:pt x="43779" y="142050"/>
                      <a:pt x="43779" y="142114"/>
                      <a:pt x="43779" y="142177"/>
                    </a:cubicBezTo>
                    <a:cubicBezTo>
                      <a:pt x="43727" y="149047"/>
                      <a:pt x="38171" y="154603"/>
                      <a:pt x="31301" y="154655"/>
                    </a:cubicBezTo>
                    <a:close/>
                    <a:moveTo>
                      <a:pt x="54733" y="229045"/>
                    </a:moveTo>
                    <a:cubicBezTo>
                      <a:pt x="50036" y="223930"/>
                      <a:pt x="50375" y="215977"/>
                      <a:pt x="55489" y="211280"/>
                    </a:cubicBezTo>
                    <a:cubicBezTo>
                      <a:pt x="60604" y="206583"/>
                      <a:pt x="68558" y="206922"/>
                      <a:pt x="73254" y="212037"/>
                    </a:cubicBezTo>
                    <a:cubicBezTo>
                      <a:pt x="75213" y="214170"/>
                      <a:pt x="76376" y="216914"/>
                      <a:pt x="76545" y="219806"/>
                    </a:cubicBezTo>
                    <a:cubicBezTo>
                      <a:pt x="76730" y="226747"/>
                      <a:pt x="71254" y="232524"/>
                      <a:pt x="64312" y="232710"/>
                    </a:cubicBezTo>
                    <a:cubicBezTo>
                      <a:pt x="60685" y="232807"/>
                      <a:pt x="57192" y="231332"/>
                      <a:pt x="54733" y="228664"/>
                    </a:cubicBezTo>
                    <a:close/>
                    <a:moveTo>
                      <a:pt x="219420" y="207233"/>
                    </a:moveTo>
                    <a:cubicBezTo>
                      <a:pt x="226364" y="207197"/>
                      <a:pt x="232022" y="212798"/>
                      <a:pt x="232057" y="219741"/>
                    </a:cubicBezTo>
                    <a:cubicBezTo>
                      <a:pt x="232092" y="226685"/>
                      <a:pt x="226492" y="232343"/>
                      <a:pt x="219548" y="232378"/>
                    </a:cubicBezTo>
                    <a:cubicBezTo>
                      <a:pt x="216176" y="232395"/>
                      <a:pt x="212938" y="231057"/>
                      <a:pt x="210562" y="228664"/>
                    </a:cubicBezTo>
                    <a:cubicBezTo>
                      <a:pt x="205669" y="223736"/>
                      <a:pt x="205698" y="215775"/>
                      <a:pt x="210626" y="210883"/>
                    </a:cubicBezTo>
                    <a:cubicBezTo>
                      <a:pt x="212965" y="208560"/>
                      <a:pt x="216123" y="207249"/>
                      <a:pt x="219420" y="207233"/>
                    </a:cubicBezTo>
                    <a:close/>
                    <a:moveTo>
                      <a:pt x="251710" y="129223"/>
                    </a:moveTo>
                    <a:cubicBezTo>
                      <a:pt x="258654" y="129223"/>
                      <a:pt x="264283" y="134852"/>
                      <a:pt x="264283" y="141796"/>
                    </a:cubicBezTo>
                    <a:cubicBezTo>
                      <a:pt x="264283" y="148740"/>
                      <a:pt x="258654" y="154369"/>
                      <a:pt x="251710" y="154369"/>
                    </a:cubicBezTo>
                    <a:cubicBezTo>
                      <a:pt x="244766" y="154369"/>
                      <a:pt x="239137" y="148740"/>
                      <a:pt x="239137" y="141796"/>
                    </a:cubicBezTo>
                    <a:cubicBezTo>
                      <a:pt x="239136" y="134852"/>
                      <a:pt x="244764" y="129222"/>
                      <a:pt x="251708" y="129221"/>
                    </a:cubicBezTo>
                    <a:cubicBezTo>
                      <a:pt x="251772" y="129221"/>
                      <a:pt x="251836" y="129222"/>
                      <a:pt x="251900" y="129223"/>
                    </a:cubicBezTo>
                    <a:close/>
                    <a:moveTo>
                      <a:pt x="210562" y="54928"/>
                    </a:moveTo>
                    <a:cubicBezTo>
                      <a:pt x="215454" y="50000"/>
                      <a:pt x="223415" y="49971"/>
                      <a:pt x="228343" y="54864"/>
                    </a:cubicBezTo>
                    <a:cubicBezTo>
                      <a:pt x="233270" y="59756"/>
                      <a:pt x="233299" y="67717"/>
                      <a:pt x="228407" y="72644"/>
                    </a:cubicBezTo>
                    <a:cubicBezTo>
                      <a:pt x="223515" y="77572"/>
                      <a:pt x="215554" y="77601"/>
                      <a:pt x="210626" y="72709"/>
                    </a:cubicBezTo>
                    <a:cubicBezTo>
                      <a:pt x="210605" y="72687"/>
                      <a:pt x="210583" y="72666"/>
                      <a:pt x="210562" y="72644"/>
                    </a:cubicBezTo>
                    <a:cubicBezTo>
                      <a:pt x="205722" y="67739"/>
                      <a:pt x="205775" y="59839"/>
                      <a:pt x="210680" y="54999"/>
                    </a:cubicBezTo>
                    <a:cubicBezTo>
                      <a:pt x="210704" y="54975"/>
                      <a:pt x="210728" y="54951"/>
                      <a:pt x="210752" y="54928"/>
                    </a:cubicBezTo>
                    <a:close/>
                    <a:moveTo>
                      <a:pt x="141410" y="264478"/>
                    </a:moveTo>
                    <a:cubicBezTo>
                      <a:pt x="134466" y="264478"/>
                      <a:pt x="128837" y="258849"/>
                      <a:pt x="128837" y="251905"/>
                    </a:cubicBezTo>
                    <a:cubicBezTo>
                      <a:pt x="128837" y="244961"/>
                      <a:pt x="134466" y="239332"/>
                      <a:pt x="141410" y="239332"/>
                    </a:cubicBezTo>
                    <a:cubicBezTo>
                      <a:pt x="148354" y="239332"/>
                      <a:pt x="153983" y="244961"/>
                      <a:pt x="153983" y="251905"/>
                    </a:cubicBezTo>
                    <a:cubicBezTo>
                      <a:pt x="154089" y="258848"/>
                      <a:pt x="148547" y="264562"/>
                      <a:pt x="141604" y="264668"/>
                    </a:cubicBezTo>
                    <a:cubicBezTo>
                      <a:pt x="141603" y="264668"/>
                      <a:pt x="141602" y="264668"/>
                      <a:pt x="141601" y="264668"/>
                    </a:cubicBezTo>
                    <a:close/>
                    <a:moveTo>
                      <a:pt x="167033" y="167228"/>
                    </a:moveTo>
                    <a:cubicBezTo>
                      <a:pt x="152987" y="181303"/>
                      <a:pt x="130190" y="181328"/>
                      <a:pt x="116114" y="167282"/>
                    </a:cubicBezTo>
                    <a:cubicBezTo>
                      <a:pt x="102039" y="153237"/>
                      <a:pt x="102014" y="130440"/>
                      <a:pt x="116060" y="116364"/>
                    </a:cubicBezTo>
                    <a:cubicBezTo>
                      <a:pt x="130106" y="102288"/>
                      <a:pt x="152902" y="102264"/>
                      <a:pt x="166978" y="116310"/>
                    </a:cubicBezTo>
                    <a:cubicBezTo>
                      <a:pt x="166996" y="116328"/>
                      <a:pt x="167014" y="116346"/>
                      <a:pt x="167033" y="116364"/>
                    </a:cubicBezTo>
                    <a:cubicBezTo>
                      <a:pt x="181057" y="130418"/>
                      <a:pt x="181057" y="153173"/>
                      <a:pt x="167033" y="167228"/>
                    </a:cubicBezTo>
                    <a:close/>
                    <a:moveTo>
                      <a:pt x="141601" y="18923"/>
                    </a:moveTo>
                    <a:cubicBezTo>
                      <a:pt x="148545" y="18923"/>
                      <a:pt x="154174" y="24553"/>
                      <a:pt x="154174" y="31496"/>
                    </a:cubicBezTo>
                    <a:cubicBezTo>
                      <a:pt x="154174" y="38440"/>
                      <a:pt x="148545" y="44069"/>
                      <a:pt x="141601" y="44069"/>
                    </a:cubicBezTo>
                    <a:cubicBezTo>
                      <a:pt x="134657" y="44069"/>
                      <a:pt x="129028" y="38440"/>
                      <a:pt x="129028" y="31496"/>
                    </a:cubicBezTo>
                    <a:cubicBezTo>
                      <a:pt x="129080" y="24574"/>
                      <a:pt x="134679" y="18975"/>
                      <a:pt x="141601" y="18923"/>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grpSp>
        <p:nvGrpSpPr>
          <p:cNvPr id="3371" name="Google Shape;3371;p67"/>
          <p:cNvGrpSpPr/>
          <p:nvPr/>
        </p:nvGrpSpPr>
        <p:grpSpPr>
          <a:xfrm>
            <a:off x="942759" y="2459375"/>
            <a:ext cx="3692393" cy="1205843"/>
            <a:chOff x="942759" y="2459375"/>
            <a:chExt cx="3692393" cy="1205843"/>
          </a:xfrm>
        </p:grpSpPr>
        <p:sp>
          <p:nvSpPr>
            <p:cNvPr id="3372" name="Google Shape;3372;p67"/>
            <p:cNvSpPr/>
            <p:nvPr/>
          </p:nvSpPr>
          <p:spPr>
            <a:xfrm>
              <a:off x="942759" y="2625624"/>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73" name="Google Shape;3373;p67"/>
            <p:cNvSpPr txBox="1"/>
            <p:nvPr/>
          </p:nvSpPr>
          <p:spPr>
            <a:xfrm>
              <a:off x="1810757" y="2459375"/>
              <a:ext cx="2824395" cy="120584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Alguns pacientes podem apresentar elementos </a:t>
              </a:r>
              <a:r>
                <a:rPr b="1" i="0" lang="pt-BR" sz="1800" u="none" cap="none" strike="noStrike">
                  <a:solidFill>
                    <a:srgbClr val="003865"/>
                  </a:solidFill>
                  <a:latin typeface="Lustria"/>
                  <a:ea typeface="Lustria"/>
                  <a:cs typeface="Lustria"/>
                  <a:sym typeface="Lustria"/>
                </a:rPr>
                <a:t>tanto de HPN como de FM</a:t>
              </a:r>
              <a:r>
                <a:rPr b="0" i="0" lang="pt-BR" sz="1800" u="none" cap="none" strike="noStrike">
                  <a:solidFill>
                    <a:srgbClr val="312417"/>
                  </a:solidFill>
                  <a:latin typeface="Calibri"/>
                  <a:ea typeface="Calibri"/>
                  <a:cs typeface="Calibri"/>
                  <a:sym typeface="Calibri"/>
                </a:rPr>
                <a:t>, </a:t>
              </a:r>
              <a:r>
                <a:rPr b="0" i="0" lang="pt-BR" sz="1800" u="none" cap="none" strike="noStrike">
                  <a:solidFill>
                    <a:srgbClr val="3F4444"/>
                  </a:solidFill>
                  <a:latin typeface="Calibri"/>
                  <a:ea typeface="Calibri"/>
                  <a:cs typeface="Calibri"/>
                  <a:sym typeface="Calibri"/>
                </a:rPr>
                <a:t>com quadro clínico que evolui ao longo do tempo</a:t>
              </a:r>
              <a:r>
                <a:rPr b="0" baseline="30000" i="0" lang="pt-BR" sz="1800" u="none" cap="none" strike="noStrike">
                  <a:solidFill>
                    <a:srgbClr val="3F4444"/>
                  </a:solidFill>
                  <a:latin typeface="Calibri"/>
                  <a:ea typeface="Calibri"/>
                  <a:cs typeface="Calibri"/>
                  <a:sym typeface="Calibri"/>
                </a:rPr>
                <a:t>1</a:t>
              </a:r>
              <a:endParaRPr/>
            </a:p>
          </p:txBody>
        </p:sp>
        <p:grpSp>
          <p:nvGrpSpPr>
            <p:cNvPr id="3374" name="Google Shape;3374;p67"/>
            <p:cNvGrpSpPr/>
            <p:nvPr/>
          </p:nvGrpSpPr>
          <p:grpSpPr>
            <a:xfrm>
              <a:off x="1122953" y="2781175"/>
              <a:ext cx="472891" cy="556899"/>
              <a:chOff x="-1429353" y="302882"/>
              <a:chExt cx="776478" cy="914417"/>
            </a:xfrm>
          </p:grpSpPr>
          <p:sp>
            <p:nvSpPr>
              <p:cNvPr id="3375" name="Google Shape;3375;p67"/>
              <p:cNvSpPr/>
              <p:nvPr/>
            </p:nvSpPr>
            <p:spPr>
              <a:xfrm>
                <a:off x="-1429353" y="302882"/>
                <a:ext cx="776478" cy="914417"/>
              </a:xfrm>
              <a:custGeom>
                <a:rect b="b" l="l" r="r" t="t"/>
                <a:pathLst>
                  <a:path extrusionOk="0" h="914417" w="776478">
                    <a:moveTo>
                      <a:pt x="766382" y="17"/>
                    </a:moveTo>
                    <a:lnTo>
                      <a:pt x="116681" y="17"/>
                    </a:lnTo>
                    <a:cubicBezTo>
                      <a:pt x="111421" y="17"/>
                      <a:pt x="107156" y="4282"/>
                      <a:pt x="107156" y="9542"/>
                    </a:cubicBezTo>
                    <a:lnTo>
                      <a:pt x="107156" y="102220"/>
                    </a:lnTo>
                    <a:lnTo>
                      <a:pt x="9525" y="102220"/>
                    </a:lnTo>
                    <a:cubicBezTo>
                      <a:pt x="4264" y="102220"/>
                      <a:pt x="0" y="106485"/>
                      <a:pt x="0" y="111745"/>
                    </a:cubicBezTo>
                    <a:lnTo>
                      <a:pt x="0" y="904892"/>
                    </a:lnTo>
                    <a:cubicBezTo>
                      <a:pt x="0" y="910153"/>
                      <a:pt x="4264" y="914417"/>
                      <a:pt x="9525" y="914417"/>
                    </a:cubicBezTo>
                    <a:lnTo>
                      <a:pt x="659225" y="914417"/>
                    </a:lnTo>
                    <a:cubicBezTo>
                      <a:pt x="664486" y="914417"/>
                      <a:pt x="668750" y="910153"/>
                      <a:pt x="668750" y="904892"/>
                    </a:cubicBezTo>
                    <a:lnTo>
                      <a:pt x="668750" y="890795"/>
                    </a:lnTo>
                    <a:lnTo>
                      <a:pt x="711803" y="890795"/>
                    </a:lnTo>
                    <a:cubicBezTo>
                      <a:pt x="726480" y="890795"/>
                      <a:pt x="738378" y="878897"/>
                      <a:pt x="738378" y="864220"/>
                    </a:cubicBezTo>
                    <a:lnTo>
                      <a:pt x="738378" y="812214"/>
                    </a:lnTo>
                    <a:lnTo>
                      <a:pt x="766953" y="812214"/>
                    </a:lnTo>
                    <a:cubicBezTo>
                      <a:pt x="772214" y="812214"/>
                      <a:pt x="776478" y="807949"/>
                      <a:pt x="776478" y="802689"/>
                    </a:cubicBezTo>
                    <a:lnTo>
                      <a:pt x="776478" y="9542"/>
                    </a:lnTo>
                    <a:cubicBezTo>
                      <a:pt x="776487" y="4282"/>
                      <a:pt x="772231" y="9"/>
                      <a:pt x="766970" y="0"/>
                    </a:cubicBezTo>
                    <a:cubicBezTo>
                      <a:pt x="766774" y="0"/>
                      <a:pt x="766577" y="5"/>
                      <a:pt x="766381" y="17"/>
                    </a:cubicBezTo>
                    <a:close/>
                    <a:moveTo>
                      <a:pt x="19050" y="265479"/>
                    </a:moveTo>
                    <a:lnTo>
                      <a:pt x="93916" y="265479"/>
                    </a:lnTo>
                    <a:lnTo>
                      <a:pt x="93916" y="751254"/>
                    </a:lnTo>
                    <a:lnTo>
                      <a:pt x="19050" y="751254"/>
                    </a:lnTo>
                    <a:close/>
                    <a:moveTo>
                      <a:pt x="93916" y="121270"/>
                    </a:moveTo>
                    <a:lnTo>
                      <a:pt x="93916" y="246429"/>
                    </a:lnTo>
                    <a:lnTo>
                      <a:pt x="19050" y="246429"/>
                    </a:lnTo>
                    <a:lnTo>
                      <a:pt x="19050" y="121270"/>
                    </a:lnTo>
                    <a:close/>
                    <a:moveTo>
                      <a:pt x="19050" y="895367"/>
                    </a:moveTo>
                    <a:lnTo>
                      <a:pt x="19050" y="770209"/>
                    </a:lnTo>
                    <a:lnTo>
                      <a:pt x="93916" y="770209"/>
                    </a:lnTo>
                    <a:lnTo>
                      <a:pt x="93916" y="895367"/>
                    </a:lnTo>
                    <a:close/>
                    <a:moveTo>
                      <a:pt x="649700" y="895367"/>
                    </a:moveTo>
                    <a:lnTo>
                      <a:pt x="112966" y="895367"/>
                    </a:lnTo>
                    <a:lnTo>
                      <a:pt x="112966" y="121270"/>
                    </a:lnTo>
                    <a:lnTo>
                      <a:pt x="649700" y="121270"/>
                    </a:lnTo>
                    <a:close/>
                    <a:moveTo>
                      <a:pt x="697325" y="716488"/>
                    </a:moveTo>
                    <a:lnTo>
                      <a:pt x="668750" y="704391"/>
                    </a:lnTo>
                    <a:lnTo>
                      <a:pt x="668750" y="111745"/>
                    </a:lnTo>
                    <a:cubicBezTo>
                      <a:pt x="668750" y="106485"/>
                      <a:pt x="664486" y="102220"/>
                      <a:pt x="659225" y="102220"/>
                    </a:cubicBezTo>
                    <a:lnTo>
                      <a:pt x="185166" y="102220"/>
                    </a:lnTo>
                    <a:lnTo>
                      <a:pt x="185166" y="78027"/>
                    </a:lnTo>
                    <a:lnTo>
                      <a:pt x="697802" y="78027"/>
                    </a:lnTo>
                    <a:close/>
                    <a:moveTo>
                      <a:pt x="711803" y="871745"/>
                    </a:moveTo>
                    <a:lnTo>
                      <a:pt x="668750" y="871745"/>
                    </a:lnTo>
                    <a:lnTo>
                      <a:pt x="668750" y="725060"/>
                    </a:lnTo>
                    <a:lnTo>
                      <a:pt x="714280" y="744110"/>
                    </a:lnTo>
                    <a:cubicBezTo>
                      <a:pt x="717099" y="745322"/>
                      <a:pt x="718931" y="748090"/>
                      <a:pt x="718947" y="751159"/>
                    </a:cubicBezTo>
                    <a:lnTo>
                      <a:pt x="718947" y="864220"/>
                    </a:lnTo>
                    <a:cubicBezTo>
                      <a:pt x="718952" y="868232"/>
                      <a:pt x="715810" y="871542"/>
                      <a:pt x="711803" y="871745"/>
                    </a:cubicBezTo>
                    <a:close/>
                    <a:moveTo>
                      <a:pt x="757237" y="793164"/>
                    </a:moveTo>
                    <a:lnTo>
                      <a:pt x="738187" y="793164"/>
                    </a:lnTo>
                    <a:lnTo>
                      <a:pt x="738187" y="750968"/>
                    </a:lnTo>
                    <a:cubicBezTo>
                      <a:pt x="738148" y="740092"/>
                      <a:pt x="731462" y="730345"/>
                      <a:pt x="721328" y="726394"/>
                    </a:cubicBezTo>
                    <a:lnTo>
                      <a:pt x="716566" y="724393"/>
                    </a:lnTo>
                    <a:lnTo>
                      <a:pt x="716566" y="68502"/>
                    </a:lnTo>
                    <a:cubicBezTo>
                      <a:pt x="716566" y="63241"/>
                      <a:pt x="712301" y="58977"/>
                      <a:pt x="707041" y="58977"/>
                    </a:cubicBezTo>
                    <a:lnTo>
                      <a:pt x="175641" y="58977"/>
                    </a:lnTo>
                    <a:cubicBezTo>
                      <a:pt x="170380" y="58977"/>
                      <a:pt x="166116" y="63241"/>
                      <a:pt x="166116" y="68502"/>
                    </a:cubicBezTo>
                    <a:lnTo>
                      <a:pt x="166116" y="102220"/>
                    </a:lnTo>
                    <a:lnTo>
                      <a:pt x="126206" y="102220"/>
                    </a:lnTo>
                    <a:lnTo>
                      <a:pt x="126206" y="19067"/>
                    </a:lnTo>
                    <a:lnTo>
                      <a:pt x="756857" y="1906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76" name="Google Shape;3376;p67"/>
              <p:cNvSpPr/>
              <p:nvPr/>
            </p:nvSpPr>
            <p:spPr>
              <a:xfrm>
                <a:off x="-1272571" y="462157"/>
                <a:ext cx="219075" cy="245078"/>
              </a:xfrm>
              <a:custGeom>
                <a:rect b="b" l="l" r="r" t="t"/>
                <a:pathLst>
                  <a:path extrusionOk="0" h="245078" w="219075">
                    <a:moveTo>
                      <a:pt x="209550" y="0"/>
                    </a:moveTo>
                    <a:lnTo>
                      <a:pt x="9525" y="0"/>
                    </a:lnTo>
                    <a:cubicBezTo>
                      <a:pt x="4264" y="0"/>
                      <a:pt x="0" y="4264"/>
                      <a:pt x="0" y="9525"/>
                    </a:cubicBezTo>
                    <a:lnTo>
                      <a:pt x="0" y="235553"/>
                    </a:lnTo>
                    <a:cubicBezTo>
                      <a:pt x="0" y="240814"/>
                      <a:pt x="4264" y="245078"/>
                      <a:pt x="9525" y="245078"/>
                    </a:cubicBezTo>
                    <a:lnTo>
                      <a:pt x="209550" y="245078"/>
                    </a:lnTo>
                    <a:cubicBezTo>
                      <a:pt x="214811" y="245078"/>
                      <a:pt x="219075" y="240814"/>
                      <a:pt x="219075" y="235553"/>
                    </a:cubicBezTo>
                    <a:lnTo>
                      <a:pt x="219075" y="9525"/>
                    </a:lnTo>
                    <a:cubicBezTo>
                      <a:pt x="219075" y="4264"/>
                      <a:pt x="214811" y="0"/>
                      <a:pt x="209550" y="0"/>
                    </a:cubicBezTo>
                    <a:close/>
                    <a:moveTo>
                      <a:pt x="200025" y="226028"/>
                    </a:moveTo>
                    <a:lnTo>
                      <a:pt x="19050" y="226028"/>
                    </a:lnTo>
                    <a:lnTo>
                      <a:pt x="19050" y="217646"/>
                    </a:lnTo>
                    <a:cubicBezTo>
                      <a:pt x="19102" y="181423"/>
                      <a:pt x="48454" y="152071"/>
                      <a:pt x="84677" y="152019"/>
                    </a:cubicBezTo>
                    <a:lnTo>
                      <a:pt x="134874" y="152019"/>
                    </a:lnTo>
                    <a:cubicBezTo>
                      <a:pt x="171097" y="152071"/>
                      <a:pt x="200449" y="181423"/>
                      <a:pt x="200501" y="217646"/>
                    </a:cubicBezTo>
                    <a:close/>
                    <a:moveTo>
                      <a:pt x="109347" y="132969"/>
                    </a:moveTo>
                    <a:cubicBezTo>
                      <a:pt x="89252" y="133127"/>
                      <a:pt x="72835" y="116965"/>
                      <a:pt x="72677" y="96870"/>
                    </a:cubicBezTo>
                    <a:cubicBezTo>
                      <a:pt x="72519" y="76776"/>
                      <a:pt x="88681" y="60358"/>
                      <a:pt x="108776" y="60200"/>
                    </a:cubicBezTo>
                    <a:cubicBezTo>
                      <a:pt x="128870" y="60043"/>
                      <a:pt x="145288" y="76204"/>
                      <a:pt x="145446" y="96299"/>
                    </a:cubicBezTo>
                    <a:cubicBezTo>
                      <a:pt x="145447" y="96426"/>
                      <a:pt x="145447" y="96552"/>
                      <a:pt x="145447" y="96679"/>
                    </a:cubicBezTo>
                    <a:cubicBezTo>
                      <a:pt x="145395" y="116626"/>
                      <a:pt x="129293" y="132812"/>
                      <a:pt x="109347" y="132969"/>
                    </a:cubicBezTo>
                    <a:close/>
                    <a:moveTo>
                      <a:pt x="149733" y="134493"/>
                    </a:moveTo>
                    <a:cubicBezTo>
                      <a:pt x="170678" y="112162"/>
                      <a:pt x="169554" y="77080"/>
                      <a:pt x="147223" y="56136"/>
                    </a:cubicBezTo>
                    <a:cubicBezTo>
                      <a:pt x="124892" y="35191"/>
                      <a:pt x="89811" y="36314"/>
                      <a:pt x="68866" y="58645"/>
                    </a:cubicBezTo>
                    <a:cubicBezTo>
                      <a:pt x="48863" y="79972"/>
                      <a:pt x="48863" y="113167"/>
                      <a:pt x="68866" y="134493"/>
                    </a:cubicBezTo>
                    <a:cubicBezTo>
                      <a:pt x="49050" y="138211"/>
                      <a:pt x="31215" y="148886"/>
                      <a:pt x="18574" y="164592"/>
                    </a:cubicBezTo>
                    <a:lnTo>
                      <a:pt x="18574" y="19050"/>
                    </a:lnTo>
                    <a:lnTo>
                      <a:pt x="199549" y="19050"/>
                    </a:lnTo>
                    <a:lnTo>
                      <a:pt x="199549" y="164592"/>
                    </a:lnTo>
                    <a:cubicBezTo>
                      <a:pt x="187027" y="148982"/>
                      <a:pt x="169376" y="138317"/>
                      <a:pt x="149733" y="1344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77" name="Google Shape;3377;p67"/>
              <p:cNvSpPr/>
              <p:nvPr/>
            </p:nvSpPr>
            <p:spPr>
              <a:xfrm>
                <a:off x="-977963" y="1003844"/>
                <a:ext cx="133350" cy="133350"/>
              </a:xfrm>
              <a:custGeom>
                <a:rect b="b" l="l" r="r" t="t"/>
                <a:pathLst>
                  <a:path extrusionOk="0" h="133350" w="133350">
                    <a:moveTo>
                      <a:pt x="123825" y="38100"/>
                    </a:moveTo>
                    <a:lnTo>
                      <a:pt x="95250" y="38100"/>
                    </a:lnTo>
                    <a:lnTo>
                      <a:pt x="95250" y="9525"/>
                    </a:lnTo>
                    <a:cubicBezTo>
                      <a:pt x="95250" y="4264"/>
                      <a:pt x="90986" y="0"/>
                      <a:pt x="85725" y="0"/>
                    </a:cubicBezTo>
                    <a:lnTo>
                      <a:pt x="47625" y="0"/>
                    </a:lnTo>
                    <a:cubicBezTo>
                      <a:pt x="42364" y="0"/>
                      <a:pt x="38100" y="4264"/>
                      <a:pt x="38100" y="9525"/>
                    </a:cubicBezTo>
                    <a:lnTo>
                      <a:pt x="38100" y="38100"/>
                    </a:lnTo>
                    <a:lnTo>
                      <a:pt x="9525" y="38100"/>
                    </a:lnTo>
                    <a:cubicBezTo>
                      <a:pt x="4264" y="38100"/>
                      <a:pt x="0" y="42364"/>
                      <a:pt x="0" y="47625"/>
                    </a:cubicBezTo>
                    <a:lnTo>
                      <a:pt x="0" y="85725"/>
                    </a:lnTo>
                    <a:cubicBezTo>
                      <a:pt x="0" y="90986"/>
                      <a:pt x="4264" y="95250"/>
                      <a:pt x="9525" y="95250"/>
                    </a:cubicBezTo>
                    <a:lnTo>
                      <a:pt x="38100" y="95250"/>
                    </a:lnTo>
                    <a:lnTo>
                      <a:pt x="38100" y="123825"/>
                    </a:lnTo>
                    <a:cubicBezTo>
                      <a:pt x="38100" y="129086"/>
                      <a:pt x="42364" y="133350"/>
                      <a:pt x="47625" y="133350"/>
                    </a:cubicBezTo>
                    <a:lnTo>
                      <a:pt x="85725" y="133350"/>
                    </a:lnTo>
                    <a:cubicBezTo>
                      <a:pt x="90986" y="133350"/>
                      <a:pt x="95250" y="129086"/>
                      <a:pt x="95250" y="123825"/>
                    </a:cubicBezTo>
                    <a:lnTo>
                      <a:pt x="95250" y="95250"/>
                    </a:lnTo>
                    <a:lnTo>
                      <a:pt x="123825" y="95250"/>
                    </a:lnTo>
                    <a:cubicBezTo>
                      <a:pt x="129086" y="95250"/>
                      <a:pt x="133350" y="90986"/>
                      <a:pt x="133350" y="85725"/>
                    </a:cubicBezTo>
                    <a:lnTo>
                      <a:pt x="133350" y="47625"/>
                    </a:lnTo>
                    <a:cubicBezTo>
                      <a:pt x="133350" y="42364"/>
                      <a:pt x="129086" y="38100"/>
                      <a:pt x="123825" y="38100"/>
                    </a:cubicBezTo>
                    <a:close/>
                    <a:moveTo>
                      <a:pt x="114300" y="76200"/>
                    </a:moveTo>
                    <a:lnTo>
                      <a:pt x="85725" y="76200"/>
                    </a:lnTo>
                    <a:cubicBezTo>
                      <a:pt x="80464" y="76200"/>
                      <a:pt x="76200" y="80464"/>
                      <a:pt x="76200" y="85725"/>
                    </a:cubicBezTo>
                    <a:lnTo>
                      <a:pt x="76200" y="114300"/>
                    </a:lnTo>
                    <a:lnTo>
                      <a:pt x="57150" y="114300"/>
                    </a:lnTo>
                    <a:lnTo>
                      <a:pt x="57150" y="85725"/>
                    </a:lnTo>
                    <a:cubicBezTo>
                      <a:pt x="57150" y="80464"/>
                      <a:pt x="52886" y="76200"/>
                      <a:pt x="47625" y="76200"/>
                    </a:cubicBezTo>
                    <a:lnTo>
                      <a:pt x="19050" y="76200"/>
                    </a:lnTo>
                    <a:lnTo>
                      <a:pt x="19050" y="57150"/>
                    </a:lnTo>
                    <a:lnTo>
                      <a:pt x="47625" y="57150"/>
                    </a:lnTo>
                    <a:cubicBezTo>
                      <a:pt x="52886" y="57150"/>
                      <a:pt x="57150" y="52886"/>
                      <a:pt x="57150" y="47625"/>
                    </a:cubicBezTo>
                    <a:lnTo>
                      <a:pt x="57150" y="19050"/>
                    </a:lnTo>
                    <a:lnTo>
                      <a:pt x="76200" y="19050"/>
                    </a:lnTo>
                    <a:lnTo>
                      <a:pt x="76200" y="47625"/>
                    </a:lnTo>
                    <a:cubicBezTo>
                      <a:pt x="76200" y="52886"/>
                      <a:pt x="80464" y="57150"/>
                      <a:pt x="85725" y="57150"/>
                    </a:cubicBezTo>
                    <a:lnTo>
                      <a:pt x="114300" y="5715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78" name="Google Shape;3378;p67"/>
              <p:cNvSpPr/>
              <p:nvPr/>
            </p:nvSpPr>
            <p:spPr>
              <a:xfrm>
                <a:off x="-1272571" y="760100"/>
                <a:ext cx="219075" cy="19050"/>
              </a:xfrm>
              <a:custGeom>
                <a:rect b="b" l="l" r="r" t="t"/>
                <a:pathLst>
                  <a:path extrusionOk="0" h="19050" w="219075">
                    <a:moveTo>
                      <a:pt x="209550" y="0"/>
                    </a:moveTo>
                    <a:lnTo>
                      <a:pt x="9525" y="0"/>
                    </a:lnTo>
                    <a:cubicBezTo>
                      <a:pt x="4264" y="0"/>
                      <a:pt x="0" y="4264"/>
                      <a:pt x="0" y="9525"/>
                    </a:cubicBezTo>
                    <a:cubicBezTo>
                      <a:pt x="0" y="14786"/>
                      <a:pt x="4264" y="19050"/>
                      <a:pt x="9525" y="19050"/>
                    </a:cubicBezTo>
                    <a:lnTo>
                      <a:pt x="209550" y="19050"/>
                    </a:lnTo>
                    <a:cubicBezTo>
                      <a:pt x="214811" y="19050"/>
                      <a:pt x="219075" y="14786"/>
                      <a:pt x="219075" y="9525"/>
                    </a:cubicBezTo>
                    <a:cubicBezTo>
                      <a:pt x="219075" y="4264"/>
                      <a:pt x="214811" y="0"/>
                      <a:pt x="20955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79" name="Google Shape;3379;p67"/>
              <p:cNvSpPr/>
              <p:nvPr/>
            </p:nvSpPr>
            <p:spPr>
              <a:xfrm>
                <a:off x="-1273047" y="824012"/>
                <a:ext cx="123825" cy="19050"/>
              </a:xfrm>
              <a:custGeom>
                <a:rect b="b" l="l" r="r" t="t"/>
                <a:pathLst>
                  <a:path extrusionOk="0" h="19050" w="123825">
                    <a:moveTo>
                      <a:pt x="9525" y="19050"/>
                    </a:moveTo>
                    <a:lnTo>
                      <a:pt x="114300" y="19050"/>
                    </a:lnTo>
                    <a:cubicBezTo>
                      <a:pt x="119561" y="19050"/>
                      <a:pt x="123825" y="14786"/>
                      <a:pt x="123825" y="9525"/>
                    </a:cubicBezTo>
                    <a:cubicBezTo>
                      <a:pt x="123825" y="4264"/>
                      <a:pt x="119561" y="0"/>
                      <a:pt x="114300" y="0"/>
                    </a:cubicBezTo>
                    <a:lnTo>
                      <a:pt x="9525" y="0"/>
                    </a:lnTo>
                    <a:cubicBezTo>
                      <a:pt x="4264" y="0"/>
                      <a:pt x="0" y="4264"/>
                      <a:pt x="0" y="9525"/>
                    </a:cubicBezTo>
                    <a:cubicBezTo>
                      <a:pt x="0" y="14786"/>
                      <a:pt x="4264" y="19050"/>
                      <a:pt x="9525" y="1905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80" name="Google Shape;3380;p67"/>
              <p:cNvSpPr/>
              <p:nvPr/>
            </p:nvSpPr>
            <p:spPr>
              <a:xfrm>
                <a:off x="-1273047" y="888211"/>
                <a:ext cx="187642" cy="19050"/>
              </a:xfrm>
              <a:custGeom>
                <a:rect b="b" l="l" r="r" t="t"/>
                <a:pathLst>
                  <a:path extrusionOk="0" h="19050" w="187642">
                    <a:moveTo>
                      <a:pt x="178118" y="0"/>
                    </a:moveTo>
                    <a:lnTo>
                      <a:pt x="9525" y="0"/>
                    </a:lnTo>
                    <a:cubicBezTo>
                      <a:pt x="4264" y="0"/>
                      <a:pt x="0" y="4264"/>
                      <a:pt x="0" y="9525"/>
                    </a:cubicBezTo>
                    <a:cubicBezTo>
                      <a:pt x="0" y="14786"/>
                      <a:pt x="4264" y="19050"/>
                      <a:pt x="9525" y="19050"/>
                    </a:cubicBezTo>
                    <a:lnTo>
                      <a:pt x="178118" y="19050"/>
                    </a:lnTo>
                    <a:cubicBezTo>
                      <a:pt x="183378" y="19050"/>
                      <a:pt x="187643" y="14786"/>
                      <a:pt x="187643" y="9525"/>
                    </a:cubicBezTo>
                    <a:cubicBezTo>
                      <a:pt x="187643" y="4264"/>
                      <a:pt x="183378" y="0"/>
                      <a:pt x="178118"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81" name="Google Shape;3381;p67"/>
              <p:cNvSpPr/>
              <p:nvPr/>
            </p:nvSpPr>
            <p:spPr>
              <a:xfrm>
                <a:off x="-1272857" y="952314"/>
                <a:ext cx="123825" cy="19050"/>
              </a:xfrm>
              <a:custGeom>
                <a:rect b="b" l="l" r="r" t="t"/>
                <a:pathLst>
                  <a:path extrusionOk="0" h="19050" w="123825">
                    <a:moveTo>
                      <a:pt x="114300" y="0"/>
                    </a:moveTo>
                    <a:lnTo>
                      <a:pt x="9525" y="0"/>
                    </a:lnTo>
                    <a:cubicBezTo>
                      <a:pt x="4264" y="0"/>
                      <a:pt x="0" y="4264"/>
                      <a:pt x="0" y="9525"/>
                    </a:cubicBezTo>
                    <a:cubicBezTo>
                      <a:pt x="0" y="14786"/>
                      <a:pt x="4264" y="19050"/>
                      <a:pt x="9525" y="19050"/>
                    </a:cubicBezTo>
                    <a:lnTo>
                      <a:pt x="114300" y="19050"/>
                    </a:lnTo>
                    <a:cubicBezTo>
                      <a:pt x="119561" y="19050"/>
                      <a:pt x="123825" y="14786"/>
                      <a:pt x="123825" y="9525"/>
                    </a:cubicBezTo>
                    <a:cubicBezTo>
                      <a:pt x="123825" y="4264"/>
                      <a:pt x="119561" y="0"/>
                      <a:pt x="1143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82" name="Google Shape;3382;p67"/>
              <p:cNvSpPr/>
              <p:nvPr/>
            </p:nvSpPr>
            <p:spPr>
              <a:xfrm>
                <a:off x="-1104455" y="824012"/>
                <a:ext cx="50958" cy="19050"/>
              </a:xfrm>
              <a:custGeom>
                <a:rect b="b" l="l" r="r" t="t"/>
                <a:pathLst>
                  <a:path extrusionOk="0" h="19050" w="50958">
                    <a:moveTo>
                      <a:pt x="41434" y="0"/>
                    </a:moveTo>
                    <a:lnTo>
                      <a:pt x="9525" y="0"/>
                    </a:lnTo>
                    <a:cubicBezTo>
                      <a:pt x="4264" y="0"/>
                      <a:pt x="0" y="4264"/>
                      <a:pt x="0" y="9525"/>
                    </a:cubicBezTo>
                    <a:cubicBezTo>
                      <a:pt x="0" y="14786"/>
                      <a:pt x="4264" y="19050"/>
                      <a:pt x="9525" y="19050"/>
                    </a:cubicBezTo>
                    <a:lnTo>
                      <a:pt x="41434" y="19050"/>
                    </a:lnTo>
                    <a:cubicBezTo>
                      <a:pt x="46694" y="19050"/>
                      <a:pt x="50959" y="14786"/>
                      <a:pt x="50959" y="9525"/>
                    </a:cubicBezTo>
                    <a:cubicBezTo>
                      <a:pt x="50959" y="4264"/>
                      <a:pt x="46694" y="0"/>
                      <a:pt x="41434"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83" name="Google Shape;3383;p67"/>
              <p:cNvSpPr/>
              <p:nvPr/>
            </p:nvSpPr>
            <p:spPr>
              <a:xfrm>
                <a:off x="-943387" y="462157"/>
                <a:ext cx="123825" cy="56292"/>
              </a:xfrm>
              <a:custGeom>
                <a:rect b="b" l="l" r="r" t="t"/>
                <a:pathLst>
                  <a:path extrusionOk="0" h="56292" w="123825">
                    <a:moveTo>
                      <a:pt x="114300" y="0"/>
                    </a:moveTo>
                    <a:lnTo>
                      <a:pt x="9525" y="0"/>
                    </a:lnTo>
                    <a:cubicBezTo>
                      <a:pt x="4264" y="0"/>
                      <a:pt x="0" y="4264"/>
                      <a:pt x="0" y="9525"/>
                    </a:cubicBezTo>
                    <a:lnTo>
                      <a:pt x="0" y="46768"/>
                    </a:lnTo>
                    <a:cubicBezTo>
                      <a:pt x="0" y="52028"/>
                      <a:pt x="4264" y="56293"/>
                      <a:pt x="9525" y="56293"/>
                    </a:cubicBezTo>
                    <a:lnTo>
                      <a:pt x="114300" y="56293"/>
                    </a:lnTo>
                    <a:cubicBezTo>
                      <a:pt x="119561" y="56293"/>
                      <a:pt x="123825" y="52028"/>
                      <a:pt x="123825" y="46768"/>
                    </a:cubicBezTo>
                    <a:lnTo>
                      <a:pt x="123825" y="9525"/>
                    </a:lnTo>
                    <a:cubicBezTo>
                      <a:pt x="123825" y="4264"/>
                      <a:pt x="119561" y="0"/>
                      <a:pt x="114300" y="0"/>
                    </a:cubicBezTo>
                    <a:close/>
                    <a:moveTo>
                      <a:pt x="104775" y="37243"/>
                    </a:moveTo>
                    <a:lnTo>
                      <a:pt x="19050" y="37243"/>
                    </a:lnTo>
                    <a:lnTo>
                      <a:pt x="19050" y="19050"/>
                    </a:lnTo>
                    <a:lnTo>
                      <a:pt x="104775" y="1905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sp>
        <p:nvSpPr>
          <p:cNvPr id="3384" name="Google Shape;3384;p67"/>
          <p:cNvSpPr/>
          <p:nvPr/>
        </p:nvSpPr>
        <p:spPr>
          <a:xfrm>
            <a:off x="5020216" y="2290491"/>
            <a:ext cx="2041562" cy="1701190"/>
          </a:xfrm>
          <a:prstGeom prst="roundRect">
            <a:avLst>
              <a:gd fmla="val 0" name="adj"/>
            </a:avLst>
          </a:prstGeom>
          <a:solidFill>
            <a:srgbClr val="F2F2F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385" name="Google Shape;3385;p67"/>
          <p:cNvSpPr/>
          <p:nvPr/>
        </p:nvSpPr>
        <p:spPr>
          <a:xfrm>
            <a:off x="9265614" y="2290491"/>
            <a:ext cx="2041562" cy="1701190"/>
          </a:xfrm>
          <a:prstGeom prst="roundRect">
            <a:avLst>
              <a:gd fmla="val 0" name="adj"/>
            </a:avLst>
          </a:prstGeom>
          <a:solidFill>
            <a:srgbClr val="F2F2F2"/>
          </a:solid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86" name="Google Shape;3386;p67"/>
          <p:cNvSpPr/>
          <p:nvPr/>
        </p:nvSpPr>
        <p:spPr>
          <a:xfrm>
            <a:off x="7142680" y="2290491"/>
            <a:ext cx="2041562" cy="1701190"/>
          </a:xfrm>
          <a:prstGeom prst="roundRect">
            <a:avLst>
              <a:gd fmla="val 0" name="adj"/>
            </a:avLst>
          </a:prstGeom>
          <a:gradFill>
            <a:gsLst>
              <a:gs pos="0">
                <a:schemeClr val="dk2"/>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87" name="Google Shape;3387;p67"/>
          <p:cNvSpPr txBox="1"/>
          <p:nvPr/>
        </p:nvSpPr>
        <p:spPr>
          <a:xfrm>
            <a:off x="5605621" y="2915893"/>
            <a:ext cx="870751"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HPN</a:t>
            </a:r>
            <a:endParaRPr/>
          </a:p>
        </p:txBody>
      </p:sp>
      <p:sp>
        <p:nvSpPr>
          <p:cNvPr id="3388" name="Google Shape;3388;p67"/>
          <p:cNvSpPr txBox="1"/>
          <p:nvPr/>
        </p:nvSpPr>
        <p:spPr>
          <a:xfrm>
            <a:off x="7954519" y="2915893"/>
            <a:ext cx="389850"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a:t>
            </a:r>
            <a:endParaRPr/>
          </a:p>
        </p:txBody>
      </p:sp>
      <p:sp>
        <p:nvSpPr>
          <p:cNvPr id="3389" name="Google Shape;3389;p67"/>
          <p:cNvSpPr txBox="1"/>
          <p:nvPr/>
        </p:nvSpPr>
        <p:spPr>
          <a:xfrm>
            <a:off x="9956891" y="2915893"/>
            <a:ext cx="678391"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Lustria"/>
              <a:buNone/>
            </a:pPr>
            <a:r>
              <a:rPr b="1" i="0" lang="pt-BR" sz="2400" u="none" cap="none" strike="noStrike">
                <a:solidFill>
                  <a:srgbClr val="FFFFFF"/>
                </a:solidFill>
                <a:latin typeface="Lustria"/>
                <a:ea typeface="Lustria"/>
                <a:cs typeface="Lustria"/>
                <a:sym typeface="Lustria"/>
              </a:rPr>
              <a:t>FM</a:t>
            </a:r>
            <a:endParaRPr/>
          </a:p>
        </p:txBody>
      </p:sp>
      <p:sp>
        <p:nvSpPr>
          <p:cNvPr id="3390" name="Google Shape;3390;p67"/>
          <p:cNvSpPr txBox="1"/>
          <p:nvPr/>
        </p:nvSpPr>
        <p:spPr>
          <a:xfrm>
            <a:off x="6542888" y="1891788"/>
            <a:ext cx="3241145" cy="338554"/>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2000"/>
              <a:buFont typeface="Lustria"/>
              <a:buNone/>
            </a:pPr>
            <a:r>
              <a:rPr b="1" i="0" lang="pt-BR" sz="2000" u="none" cap="none" strike="noStrike">
                <a:solidFill>
                  <a:srgbClr val="3F4444"/>
                </a:solidFill>
                <a:latin typeface="Lustria"/>
                <a:ea typeface="Lustria"/>
                <a:cs typeface="Lustria"/>
                <a:sym typeface="Lustria"/>
              </a:rPr>
              <a:t>Algoritmo de tratamento</a:t>
            </a:r>
            <a:r>
              <a:rPr b="0" baseline="30000" i="0" lang="pt-BR" sz="2000" u="none" cap="none" strike="noStrike">
                <a:solidFill>
                  <a:srgbClr val="3F4444"/>
                </a:solidFill>
                <a:latin typeface="Lustria"/>
                <a:ea typeface="Lustria"/>
                <a:cs typeface="Lustria"/>
                <a:sym typeface="Lustria"/>
              </a:rPr>
              <a:t>3–5</a:t>
            </a:r>
            <a:endParaRPr/>
          </a:p>
        </p:txBody>
      </p:sp>
      <p:sp>
        <p:nvSpPr>
          <p:cNvPr id="3391" name="Google Shape;3391;p67"/>
          <p:cNvSpPr/>
          <p:nvPr/>
        </p:nvSpPr>
        <p:spPr>
          <a:xfrm>
            <a:off x="9298497" y="5001453"/>
            <a:ext cx="2066304" cy="500827"/>
          </a:xfrm>
          <a:prstGeom prst="rect">
            <a:avLst/>
          </a:prstGeom>
          <a:noFill/>
          <a:ln cap="flat" cmpd="sng" w="9525">
            <a:solidFill>
              <a:srgbClr val="F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Arial"/>
              <a:ea typeface="Arial"/>
              <a:cs typeface="Arial"/>
              <a:sym typeface="Arial"/>
            </a:endParaRPr>
          </a:p>
        </p:txBody>
      </p:sp>
      <p:sp>
        <p:nvSpPr>
          <p:cNvPr id="3392" name="Google Shape;3392;p67"/>
          <p:cNvSpPr/>
          <p:nvPr/>
        </p:nvSpPr>
        <p:spPr>
          <a:xfrm>
            <a:off x="10195517" y="4841881"/>
            <a:ext cx="200025" cy="15049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cxnSp>
        <p:nvCxnSpPr>
          <p:cNvPr id="3393" name="Google Shape;3393;p67"/>
          <p:cNvCxnSpPr/>
          <p:nvPr/>
        </p:nvCxnSpPr>
        <p:spPr>
          <a:xfrm>
            <a:off x="6083117" y="4043245"/>
            <a:ext cx="0" cy="335762"/>
          </a:xfrm>
          <a:prstGeom prst="straightConnector1">
            <a:avLst/>
          </a:prstGeom>
          <a:noFill/>
          <a:ln cap="rnd" cmpd="sng" w="31750">
            <a:solidFill>
              <a:srgbClr val="283C8C"/>
            </a:solidFill>
            <a:prstDash val="dot"/>
            <a:round/>
            <a:headEnd len="sm" w="sm" type="none"/>
            <a:tailEnd len="med" w="med" type="triangle"/>
          </a:ln>
        </p:spPr>
      </p:cxnSp>
      <p:cxnSp>
        <p:nvCxnSpPr>
          <p:cNvPr id="3394" name="Google Shape;3394;p67"/>
          <p:cNvCxnSpPr/>
          <p:nvPr/>
        </p:nvCxnSpPr>
        <p:spPr>
          <a:xfrm>
            <a:off x="10295972" y="4043245"/>
            <a:ext cx="0" cy="335762"/>
          </a:xfrm>
          <a:prstGeom prst="straightConnector1">
            <a:avLst/>
          </a:prstGeom>
          <a:noFill/>
          <a:ln cap="rnd" cmpd="sng" w="31750">
            <a:solidFill>
              <a:srgbClr val="D21E2D"/>
            </a:solidFill>
            <a:prstDash val="dot"/>
            <a:round/>
            <a:headEnd len="sm" w="sm" type="none"/>
            <a:tailEnd len="med" w="med" type="triangle"/>
          </a:ln>
        </p:spPr>
      </p:cxnSp>
      <p:sp>
        <p:nvSpPr>
          <p:cNvPr id="3395" name="Google Shape;3395;p67"/>
          <p:cNvSpPr txBox="1"/>
          <p:nvPr/>
        </p:nvSpPr>
        <p:spPr>
          <a:xfrm>
            <a:off x="9247630" y="5049938"/>
            <a:ext cx="2154434" cy="491160"/>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600"/>
              <a:buFont typeface="Calibri"/>
              <a:buNone/>
            </a:pPr>
            <a:r>
              <a:rPr b="0" i="0" lang="pt-BR" sz="1600" u="none" cap="none" strike="noStrike">
                <a:solidFill>
                  <a:srgbClr val="3F4444"/>
                </a:solidFill>
                <a:latin typeface="Calibri"/>
                <a:ea typeface="Calibri"/>
                <a:cs typeface="Calibri"/>
                <a:sym typeface="Calibri"/>
              </a:rPr>
              <a:t>Vigilância contínua </a:t>
            </a:r>
            <a:br>
              <a:rPr b="0" i="0" lang="pt-BR" sz="1600" u="none" cap="none" strike="noStrike">
                <a:solidFill>
                  <a:srgbClr val="3F4444"/>
                </a:solidFill>
                <a:latin typeface="Calibri"/>
                <a:ea typeface="Calibri"/>
                <a:cs typeface="Calibri"/>
                <a:sym typeface="Calibri"/>
              </a:rPr>
            </a:br>
            <a:r>
              <a:rPr b="0" i="0" lang="pt-BR" sz="1600" u="none" cap="none" strike="noStrike">
                <a:solidFill>
                  <a:srgbClr val="3F4444"/>
                </a:solidFill>
                <a:latin typeface="Calibri"/>
                <a:ea typeface="Calibri"/>
                <a:cs typeface="Calibri"/>
                <a:sym typeface="Calibri"/>
              </a:rPr>
              <a:t>dos sintomas de HPN</a:t>
            </a:r>
            <a:endParaRPr/>
          </a:p>
        </p:txBody>
      </p:sp>
      <p:sp>
        <p:nvSpPr>
          <p:cNvPr id="3396" name="Google Shape;3396;p67"/>
          <p:cNvSpPr txBox="1"/>
          <p:nvPr/>
        </p:nvSpPr>
        <p:spPr>
          <a:xfrm>
            <a:off x="10202082" y="4895563"/>
            <a:ext cx="261610" cy="243785"/>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200"/>
              <a:buFont typeface="Calibri"/>
              <a:buNone/>
            </a:pPr>
            <a:r>
              <a:rPr b="0" i="0" lang="pt-BR" sz="1200" u="none" cap="none" strike="noStrike">
                <a:solidFill>
                  <a:srgbClr val="3F4444"/>
                </a:solidFill>
                <a:latin typeface="Calibri"/>
                <a:ea typeface="Calibri"/>
                <a:cs typeface="Calibri"/>
                <a:sym typeface="Calibri"/>
              </a:rPr>
              <a:t>e</a:t>
            </a:r>
            <a:endParaRPr/>
          </a:p>
        </p:txBody>
      </p:sp>
      <p:sp>
        <p:nvSpPr>
          <p:cNvPr id="3397" name="Google Shape;3397;p67"/>
          <p:cNvSpPr/>
          <p:nvPr/>
        </p:nvSpPr>
        <p:spPr>
          <a:xfrm>
            <a:off x="5032353" y="4392715"/>
            <a:ext cx="2041559" cy="433385"/>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400"/>
              <a:buFont typeface="Calibri"/>
              <a:buNone/>
            </a:pPr>
            <a:r>
              <a:t/>
            </a:r>
            <a:endParaRPr b="0" baseline="30000" i="0" sz="1400" u="none" cap="none" strike="noStrike">
              <a:solidFill>
                <a:srgbClr val="3F4444"/>
              </a:solidFill>
              <a:latin typeface="Calibri"/>
              <a:ea typeface="Calibri"/>
              <a:cs typeface="Calibri"/>
              <a:sym typeface="Calibri"/>
            </a:endParaRPr>
          </a:p>
        </p:txBody>
      </p:sp>
      <p:sp>
        <p:nvSpPr>
          <p:cNvPr id="3398" name="Google Shape;3398;p67"/>
          <p:cNvSpPr/>
          <p:nvPr/>
        </p:nvSpPr>
        <p:spPr>
          <a:xfrm>
            <a:off x="9296394" y="4388992"/>
            <a:ext cx="2066293" cy="43710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399" name="Google Shape;3399;p67"/>
          <p:cNvSpPr txBox="1"/>
          <p:nvPr/>
        </p:nvSpPr>
        <p:spPr>
          <a:xfrm>
            <a:off x="5414307" y="4489165"/>
            <a:ext cx="1363386"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eculizumabe</a:t>
            </a:r>
            <a:endParaRPr b="0" i="0" sz="1800" u="none" cap="none" strike="noStrike">
              <a:solidFill>
                <a:srgbClr val="3F4444"/>
              </a:solidFill>
              <a:latin typeface="Calibri"/>
              <a:ea typeface="Calibri"/>
              <a:cs typeface="Calibri"/>
              <a:sym typeface="Calibri"/>
            </a:endParaRPr>
          </a:p>
        </p:txBody>
      </p:sp>
      <p:sp>
        <p:nvSpPr>
          <p:cNvPr id="3400" name="Google Shape;3400;p67"/>
          <p:cNvSpPr txBox="1"/>
          <p:nvPr/>
        </p:nvSpPr>
        <p:spPr>
          <a:xfrm>
            <a:off x="9579559" y="4499117"/>
            <a:ext cx="460382"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TIS</a:t>
            </a:r>
            <a:endParaRPr/>
          </a:p>
        </p:txBody>
      </p:sp>
      <p:sp>
        <p:nvSpPr>
          <p:cNvPr id="3401" name="Google Shape;3401;p67"/>
          <p:cNvSpPr txBox="1"/>
          <p:nvPr/>
        </p:nvSpPr>
        <p:spPr>
          <a:xfrm>
            <a:off x="10561961" y="4499117"/>
            <a:ext cx="673198" cy="319446"/>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800"/>
              <a:buFont typeface="Calibri"/>
              <a:buNone/>
            </a:pPr>
            <a:r>
              <a:rPr b="0" i="0" lang="pt-BR" sz="1800" u="none" cap="none" strike="noStrike">
                <a:solidFill>
                  <a:srgbClr val="3F4444"/>
                </a:solidFill>
                <a:latin typeface="Calibri"/>
                <a:ea typeface="Calibri"/>
                <a:cs typeface="Calibri"/>
                <a:sym typeface="Calibri"/>
              </a:rPr>
              <a:t>TCTH</a:t>
            </a:r>
            <a:endParaRPr/>
          </a:p>
        </p:txBody>
      </p:sp>
      <p:sp>
        <p:nvSpPr>
          <p:cNvPr id="3402" name="Google Shape;3402;p67"/>
          <p:cNvSpPr txBox="1"/>
          <p:nvPr/>
        </p:nvSpPr>
        <p:spPr>
          <a:xfrm>
            <a:off x="10158364" y="4531502"/>
            <a:ext cx="346569" cy="243785"/>
          </a:xfrm>
          <a:prstGeom prst="rect">
            <a:avLst/>
          </a:prstGeom>
          <a:noFill/>
          <a:ln>
            <a:noFill/>
          </a:ln>
        </p:spPr>
        <p:txBody>
          <a:bodyPr anchorCtr="0" anchor="t" bIns="45700" lIns="91425" spcFirstLastPara="1" rIns="91425" wrap="square" tIns="45700">
            <a:spAutoFit/>
          </a:bodyPr>
          <a:lstStyle/>
          <a:p>
            <a:pPr indent="0" lvl="0" marL="0" marR="0" rtl="0" algn="ctr">
              <a:lnSpc>
                <a:spcPct val="80000"/>
              </a:lnSpc>
              <a:spcBef>
                <a:spcPts val="0"/>
              </a:spcBef>
              <a:spcAft>
                <a:spcPts val="0"/>
              </a:spcAft>
              <a:buClr>
                <a:srgbClr val="3F4444"/>
              </a:buClr>
              <a:buSzPts val="1200"/>
              <a:buFont typeface="Calibri"/>
              <a:buNone/>
            </a:pPr>
            <a:r>
              <a:rPr b="0" i="0" lang="pt-BR" sz="1200" u="none" cap="none" strike="noStrike">
                <a:solidFill>
                  <a:srgbClr val="3F4444"/>
                </a:solidFill>
                <a:latin typeface="Calibri"/>
                <a:ea typeface="Calibri"/>
                <a:cs typeface="Calibri"/>
                <a:sym typeface="Calibri"/>
              </a:rPr>
              <a:t>ou</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371"/>
                                        </p:tgtEl>
                                        <p:attrNameLst>
                                          <p:attrName>style.visibility</p:attrName>
                                        </p:attrNameLst>
                                      </p:cBhvr>
                                      <p:to>
                                        <p:strVal val="visible"/>
                                      </p:to>
                                    </p:set>
                                    <p:animEffect filter="fade" transition="in">
                                      <p:cBhvr>
                                        <p:cTn dur="500"/>
                                        <p:tgtEl>
                                          <p:spTgt spid="337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3363"/>
                                        </p:tgtEl>
                                        <p:attrNameLst>
                                          <p:attrName>style.visibility</p:attrName>
                                        </p:attrNameLst>
                                      </p:cBhvr>
                                      <p:to>
                                        <p:strVal val="visible"/>
                                      </p:to>
                                    </p:set>
                                    <p:animEffect filter="fade" transition="in">
                                      <p:cBhvr>
                                        <p:cTn dur="500"/>
                                        <p:tgtEl>
                                          <p:spTgt spid="336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07" name="Shape 3407"/>
        <p:cNvGrpSpPr/>
        <p:nvPr/>
      </p:nvGrpSpPr>
      <p:grpSpPr>
        <a:xfrm>
          <a:off x="0" y="0"/>
          <a:ext cx="0" cy="0"/>
          <a:chOff x="0" y="0"/>
          <a:chExt cx="0" cy="0"/>
        </a:xfrm>
      </p:grpSpPr>
      <p:sp>
        <p:nvSpPr>
          <p:cNvPr id="3408" name="Google Shape;3408;p68"/>
          <p:cNvSpPr txBox="1"/>
          <p:nvPr/>
        </p:nvSpPr>
        <p:spPr>
          <a:xfrm>
            <a:off x="296269" y="385036"/>
            <a:ext cx="3900427"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600"/>
              <a:buFont typeface="Lustria"/>
              <a:buNone/>
            </a:pPr>
            <a:r>
              <a:rPr b="1" i="0" lang="pt-BR" sz="3600" u="none" cap="none" strike="noStrike">
                <a:solidFill>
                  <a:srgbClr val="830051"/>
                </a:solidFill>
                <a:latin typeface="Lustria"/>
                <a:ea typeface="Lustria"/>
                <a:cs typeface="Lustria"/>
                <a:sym typeface="Lustria"/>
              </a:rPr>
              <a:t>Manejo da HPN</a:t>
            </a:r>
            <a:r>
              <a:rPr b="1" baseline="30000" i="0" lang="pt-BR" sz="3600" u="none" cap="none" strike="noStrike">
                <a:solidFill>
                  <a:srgbClr val="830051"/>
                </a:solidFill>
                <a:latin typeface="Lustria"/>
                <a:ea typeface="Lustria"/>
                <a:cs typeface="Lustria"/>
                <a:sym typeface="Lustria"/>
              </a:rPr>
              <a:t>1-4</a:t>
            </a:r>
            <a:endParaRPr/>
          </a:p>
        </p:txBody>
      </p:sp>
      <p:sp>
        <p:nvSpPr>
          <p:cNvPr id="3409" name="Google Shape;3409;p6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1.Brodsky RA. Blood 2009;113(26):6522–6527; 2. Parker CJ. Hematology Am Soc Hematol Educ Program 2011;2011:21–29; 3. Peffault de Latour R, et al. Rev Med Interne 2010;31(3):200–207; 4. Luzzatto L, et al. Br J Haematol 2011;153(6):709–720.5. Luzzatto L, et al. Br J Haematol 2011;153(6):709–720.</a:t>
            </a:r>
            <a:endParaRPr/>
          </a:p>
        </p:txBody>
      </p:sp>
      <p:sp>
        <p:nvSpPr>
          <p:cNvPr id="3410" name="Google Shape;3410;p68"/>
          <p:cNvSpPr/>
          <p:nvPr/>
        </p:nvSpPr>
        <p:spPr>
          <a:xfrm>
            <a:off x="2616199" y="1854997"/>
            <a:ext cx="5194301" cy="723900"/>
          </a:xfrm>
          <a:custGeom>
            <a:rect b="b" l="l" r="r" t="t"/>
            <a:pathLst>
              <a:path extrusionOk="0" h="723900" w="6591300">
                <a:moveTo>
                  <a:pt x="0" y="711200"/>
                </a:moveTo>
                <a:lnTo>
                  <a:pt x="0" y="0"/>
                </a:lnTo>
                <a:lnTo>
                  <a:pt x="6591300" y="0"/>
                </a:lnTo>
                <a:lnTo>
                  <a:pt x="6591300" y="723900"/>
                </a:lnTo>
              </a:path>
            </a:pathLst>
          </a:cu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3411" name="Google Shape;3411;p68"/>
          <p:cNvGrpSpPr/>
          <p:nvPr/>
        </p:nvGrpSpPr>
        <p:grpSpPr>
          <a:xfrm>
            <a:off x="3939719" y="1079500"/>
            <a:ext cx="2684216" cy="1110473"/>
            <a:chOff x="3939719" y="1079500"/>
            <a:chExt cx="2684216" cy="1110473"/>
          </a:xfrm>
        </p:grpSpPr>
        <p:sp>
          <p:nvSpPr>
            <p:cNvPr id="3412" name="Google Shape;3412;p68"/>
            <p:cNvSpPr/>
            <p:nvPr/>
          </p:nvSpPr>
          <p:spPr>
            <a:xfrm>
              <a:off x="3939719" y="1079500"/>
              <a:ext cx="2684216" cy="111047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3413" name="Google Shape;3413;p68"/>
            <p:cNvGrpSpPr/>
            <p:nvPr/>
          </p:nvGrpSpPr>
          <p:grpSpPr>
            <a:xfrm>
              <a:off x="4120256" y="1294216"/>
              <a:ext cx="717071" cy="717071"/>
              <a:chOff x="8385770" y="497404"/>
              <a:chExt cx="590550" cy="590550"/>
            </a:xfrm>
          </p:grpSpPr>
          <p:sp>
            <p:nvSpPr>
              <p:cNvPr id="3414" name="Google Shape;3414;p68"/>
              <p:cNvSpPr/>
              <p:nvPr/>
            </p:nvSpPr>
            <p:spPr>
              <a:xfrm rot="-4538397">
                <a:off x="8905837" y="563805"/>
                <a:ext cx="19048" cy="19048"/>
              </a:xfrm>
              <a:custGeom>
                <a:rect b="b" l="l" r="r" t="t"/>
                <a:pathLst>
                  <a:path extrusionOk="0" h="19048" w="19048">
                    <a:moveTo>
                      <a:pt x="0" y="0"/>
                    </a:moveTo>
                    <a:lnTo>
                      <a:pt x="19049" y="0"/>
                    </a:lnTo>
                    <a:lnTo>
                      <a:pt x="19049" y="19049"/>
                    </a:lnTo>
                    <a:lnTo>
                      <a:pt x="0" y="1904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15" name="Google Shape;3415;p68"/>
              <p:cNvSpPr/>
              <p:nvPr/>
            </p:nvSpPr>
            <p:spPr>
              <a:xfrm rot="-4538397">
                <a:off x="8896414" y="600719"/>
                <a:ext cx="19048" cy="19048"/>
              </a:xfrm>
              <a:custGeom>
                <a:rect b="b" l="l" r="r" t="t"/>
                <a:pathLst>
                  <a:path extrusionOk="0" h="19048" w="19048">
                    <a:moveTo>
                      <a:pt x="0" y="0"/>
                    </a:moveTo>
                    <a:lnTo>
                      <a:pt x="19049" y="0"/>
                    </a:lnTo>
                    <a:lnTo>
                      <a:pt x="19049" y="19049"/>
                    </a:lnTo>
                    <a:lnTo>
                      <a:pt x="0" y="1904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16" name="Google Shape;3416;p68"/>
              <p:cNvSpPr/>
              <p:nvPr/>
            </p:nvSpPr>
            <p:spPr>
              <a:xfrm rot="-4541650">
                <a:off x="8886989" y="637599"/>
                <a:ext cx="19059" cy="19050"/>
              </a:xfrm>
              <a:custGeom>
                <a:rect b="b" l="l" r="r" t="t"/>
                <a:pathLst>
                  <a:path extrusionOk="0" h="19050" w="19059">
                    <a:moveTo>
                      <a:pt x="0" y="0"/>
                    </a:moveTo>
                    <a:lnTo>
                      <a:pt x="19060" y="0"/>
                    </a:lnTo>
                    <a:lnTo>
                      <a:pt x="19060" y="19050"/>
                    </a:lnTo>
                    <a:lnTo>
                      <a:pt x="0" y="1905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17" name="Google Shape;3417;p68"/>
              <p:cNvSpPr/>
              <p:nvPr/>
            </p:nvSpPr>
            <p:spPr>
              <a:xfrm>
                <a:off x="8491926" y="612418"/>
                <a:ext cx="162896" cy="73323"/>
              </a:xfrm>
              <a:custGeom>
                <a:rect b="b" l="l" r="r" t="t"/>
                <a:pathLst>
                  <a:path extrusionOk="0" h="73323" w="162896">
                    <a:moveTo>
                      <a:pt x="77124" y="40357"/>
                    </a:moveTo>
                    <a:lnTo>
                      <a:pt x="162897" y="18459"/>
                    </a:lnTo>
                    <a:lnTo>
                      <a:pt x="158191" y="0"/>
                    </a:lnTo>
                    <a:lnTo>
                      <a:pt x="72419" y="21898"/>
                    </a:lnTo>
                    <a:cubicBezTo>
                      <a:pt x="46072" y="28613"/>
                      <a:pt x="21022" y="41310"/>
                      <a:pt x="0" y="58607"/>
                    </a:cubicBezTo>
                    <a:lnTo>
                      <a:pt x="12097" y="73323"/>
                    </a:lnTo>
                    <a:cubicBezTo>
                      <a:pt x="30985" y="57788"/>
                      <a:pt x="53473" y="46387"/>
                      <a:pt x="77124" y="4035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18" name="Google Shape;3418;p68"/>
              <p:cNvSpPr/>
              <p:nvPr/>
            </p:nvSpPr>
            <p:spPr>
              <a:xfrm>
                <a:off x="8462703" y="681036"/>
                <a:ext cx="31194" cy="31756"/>
              </a:xfrm>
              <a:custGeom>
                <a:rect b="b" l="l" r="r" t="t"/>
                <a:pathLst>
                  <a:path extrusionOk="0" h="31756" w="31194">
                    <a:moveTo>
                      <a:pt x="29299" y="15602"/>
                    </a:moveTo>
                    <a:lnTo>
                      <a:pt x="31194" y="13745"/>
                    </a:lnTo>
                    <a:lnTo>
                      <a:pt x="18002" y="0"/>
                    </a:lnTo>
                    <a:lnTo>
                      <a:pt x="15821" y="2143"/>
                    </a:lnTo>
                    <a:cubicBezTo>
                      <a:pt x="10163" y="7801"/>
                      <a:pt x="4839" y="13849"/>
                      <a:pt x="0" y="20107"/>
                    </a:cubicBezTo>
                    <a:lnTo>
                      <a:pt x="15069" y="31756"/>
                    </a:lnTo>
                    <a:cubicBezTo>
                      <a:pt x="19421" y="26118"/>
                      <a:pt x="24213" y="20688"/>
                      <a:pt x="29299" y="1560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19" name="Google Shape;3419;p68"/>
              <p:cNvSpPr/>
              <p:nvPr/>
            </p:nvSpPr>
            <p:spPr>
              <a:xfrm>
                <a:off x="8444291" y="903083"/>
                <a:ext cx="135464" cy="130540"/>
              </a:xfrm>
              <a:custGeom>
                <a:rect b="b" l="l" r="r" t="t"/>
                <a:pathLst>
                  <a:path extrusionOk="0" h="130540" w="135464">
                    <a:moveTo>
                      <a:pt x="17374" y="0"/>
                    </a:moveTo>
                    <a:lnTo>
                      <a:pt x="0" y="7791"/>
                    </a:lnTo>
                    <a:cubicBezTo>
                      <a:pt x="24955" y="63456"/>
                      <a:pt x="71790" y="108194"/>
                      <a:pt x="128492" y="130540"/>
                    </a:cubicBezTo>
                    <a:lnTo>
                      <a:pt x="135465" y="112814"/>
                    </a:lnTo>
                    <a:cubicBezTo>
                      <a:pt x="83363" y="92278"/>
                      <a:pt x="40319" y="51159"/>
                      <a:pt x="17374"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20" name="Google Shape;3420;p68"/>
              <p:cNvSpPr/>
              <p:nvPr/>
            </p:nvSpPr>
            <p:spPr>
              <a:xfrm>
                <a:off x="8592652" y="1022145"/>
                <a:ext cx="23593" cy="23174"/>
              </a:xfrm>
              <a:custGeom>
                <a:rect b="b" l="l" r="r" t="t"/>
                <a:pathLst>
                  <a:path extrusionOk="0" h="23174" w="23593">
                    <a:moveTo>
                      <a:pt x="0" y="18288"/>
                    </a:moveTo>
                    <a:cubicBezTo>
                      <a:pt x="6563" y="20203"/>
                      <a:pt x="13249" y="21850"/>
                      <a:pt x="19850" y="23174"/>
                    </a:cubicBezTo>
                    <a:lnTo>
                      <a:pt x="23593" y="4496"/>
                    </a:lnTo>
                    <a:cubicBezTo>
                      <a:pt x="17526" y="3277"/>
                      <a:pt x="11392" y="1772"/>
                      <a:pt x="5344" y="0"/>
                    </a:cubicBezTo>
                    <a:lnTo>
                      <a:pt x="0" y="1828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21" name="Google Shape;3421;p68"/>
              <p:cNvSpPr/>
              <p:nvPr/>
            </p:nvSpPr>
            <p:spPr>
              <a:xfrm>
                <a:off x="8632372" y="1029470"/>
                <a:ext cx="20354" cy="20307"/>
              </a:xfrm>
              <a:custGeom>
                <a:rect b="b" l="l" r="r" t="t"/>
                <a:pathLst>
                  <a:path extrusionOk="0" h="20307" w="20354">
                    <a:moveTo>
                      <a:pt x="0" y="18936"/>
                    </a:moveTo>
                    <a:cubicBezTo>
                      <a:pt x="6620" y="19669"/>
                      <a:pt x="13297" y="20126"/>
                      <a:pt x="19850" y="20307"/>
                    </a:cubicBezTo>
                    <a:lnTo>
                      <a:pt x="20355" y="1257"/>
                    </a:lnTo>
                    <a:cubicBezTo>
                      <a:pt x="14335" y="1095"/>
                      <a:pt x="8201" y="676"/>
                      <a:pt x="2105" y="0"/>
                    </a:cubicBezTo>
                    <a:lnTo>
                      <a:pt x="0" y="1893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22" name="Google Shape;3422;p68"/>
              <p:cNvSpPr/>
              <p:nvPr/>
            </p:nvSpPr>
            <p:spPr>
              <a:xfrm>
                <a:off x="8385770" y="497404"/>
                <a:ext cx="590550" cy="590550"/>
              </a:xfrm>
              <a:custGeom>
                <a:rect b="b" l="l" r="r" t="t"/>
                <a:pathLst>
                  <a:path extrusionOk="0" h="590550" w="590550">
                    <a:moveTo>
                      <a:pt x="561975" y="0"/>
                    </a:moveTo>
                    <a:lnTo>
                      <a:pt x="560775" y="0"/>
                    </a:lnTo>
                    <a:lnTo>
                      <a:pt x="169145" y="99993"/>
                    </a:lnTo>
                    <a:cubicBezTo>
                      <a:pt x="130054" y="109976"/>
                      <a:pt x="94336" y="130321"/>
                      <a:pt x="65827" y="158829"/>
                    </a:cubicBezTo>
                    <a:cubicBezTo>
                      <a:pt x="23374" y="201282"/>
                      <a:pt x="0" y="257718"/>
                      <a:pt x="0" y="317745"/>
                    </a:cubicBezTo>
                    <a:cubicBezTo>
                      <a:pt x="0" y="468173"/>
                      <a:pt x="122387" y="590550"/>
                      <a:pt x="272815" y="590550"/>
                    </a:cubicBezTo>
                    <a:cubicBezTo>
                      <a:pt x="332842" y="590550"/>
                      <a:pt x="389277" y="567176"/>
                      <a:pt x="431730" y="524723"/>
                    </a:cubicBezTo>
                    <a:cubicBezTo>
                      <a:pt x="460238" y="496214"/>
                      <a:pt x="480584" y="460496"/>
                      <a:pt x="490566" y="421405"/>
                    </a:cubicBezTo>
                    <a:lnTo>
                      <a:pt x="590255" y="30928"/>
                    </a:lnTo>
                    <a:lnTo>
                      <a:pt x="590550" y="28575"/>
                    </a:lnTo>
                    <a:cubicBezTo>
                      <a:pt x="590550" y="12821"/>
                      <a:pt x="577729" y="0"/>
                      <a:pt x="561975" y="0"/>
                    </a:cubicBezTo>
                    <a:close/>
                    <a:moveTo>
                      <a:pt x="472097" y="416700"/>
                    </a:moveTo>
                    <a:cubicBezTo>
                      <a:pt x="462963" y="452466"/>
                      <a:pt x="444341" y="485165"/>
                      <a:pt x="418252" y="511254"/>
                    </a:cubicBezTo>
                    <a:cubicBezTo>
                      <a:pt x="379400" y="550107"/>
                      <a:pt x="327746" y="571500"/>
                      <a:pt x="272806" y="571500"/>
                    </a:cubicBezTo>
                    <a:cubicBezTo>
                      <a:pt x="132883" y="571500"/>
                      <a:pt x="19050" y="457667"/>
                      <a:pt x="19050" y="317735"/>
                    </a:cubicBezTo>
                    <a:cubicBezTo>
                      <a:pt x="19050" y="262795"/>
                      <a:pt x="40443" y="211150"/>
                      <a:pt x="79296" y="172288"/>
                    </a:cubicBezTo>
                    <a:cubicBezTo>
                      <a:pt x="105385" y="146199"/>
                      <a:pt x="138084" y="127578"/>
                      <a:pt x="173850" y="118443"/>
                    </a:cubicBezTo>
                    <a:lnTo>
                      <a:pt x="562975" y="19098"/>
                    </a:lnTo>
                    <a:cubicBezTo>
                      <a:pt x="567433" y="19564"/>
                      <a:pt x="570986" y="23117"/>
                      <a:pt x="571452" y="27575"/>
                    </a:cubicBezTo>
                    <a:lnTo>
                      <a:pt x="472097" y="4167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23" name="Google Shape;3423;p68"/>
              <p:cNvSpPr/>
              <p:nvPr/>
            </p:nvSpPr>
            <p:spPr>
              <a:xfrm>
                <a:off x="8633430" y="687904"/>
                <a:ext cx="133329" cy="133350"/>
              </a:xfrm>
              <a:custGeom>
                <a:rect b="b" l="l" r="r" t="t"/>
                <a:pathLst>
                  <a:path extrusionOk="0" h="133350" w="133329">
                    <a:moveTo>
                      <a:pt x="96087" y="0"/>
                    </a:moveTo>
                    <a:cubicBezTo>
                      <a:pt x="74875" y="0"/>
                      <a:pt x="49882" y="11830"/>
                      <a:pt x="30851" y="30871"/>
                    </a:cubicBezTo>
                    <a:cubicBezTo>
                      <a:pt x="14744" y="46968"/>
                      <a:pt x="3790" y="67066"/>
                      <a:pt x="818" y="85982"/>
                    </a:cubicBezTo>
                    <a:cubicBezTo>
                      <a:pt x="-639" y="95164"/>
                      <a:pt x="-1401" y="112252"/>
                      <a:pt x="9848" y="123501"/>
                    </a:cubicBezTo>
                    <a:cubicBezTo>
                      <a:pt x="16297" y="129950"/>
                      <a:pt x="25774" y="133350"/>
                      <a:pt x="37242" y="133350"/>
                    </a:cubicBezTo>
                    <a:lnTo>
                      <a:pt x="37242" y="114300"/>
                    </a:lnTo>
                    <a:cubicBezTo>
                      <a:pt x="33632" y="114300"/>
                      <a:pt x="27031" y="113738"/>
                      <a:pt x="23307" y="110033"/>
                    </a:cubicBezTo>
                    <a:cubicBezTo>
                      <a:pt x="17840" y="104565"/>
                      <a:pt x="18916" y="93478"/>
                      <a:pt x="19621" y="88964"/>
                    </a:cubicBezTo>
                    <a:cubicBezTo>
                      <a:pt x="21992" y="73924"/>
                      <a:pt x="30994" y="57664"/>
                      <a:pt x="44319" y="44339"/>
                    </a:cubicBezTo>
                    <a:cubicBezTo>
                      <a:pt x="59683" y="28975"/>
                      <a:pt x="79990" y="19050"/>
                      <a:pt x="96087" y="19050"/>
                    </a:cubicBezTo>
                    <a:cubicBezTo>
                      <a:pt x="99697" y="19050"/>
                      <a:pt x="106298" y="19612"/>
                      <a:pt x="110023" y="23317"/>
                    </a:cubicBezTo>
                    <a:cubicBezTo>
                      <a:pt x="115490" y="28785"/>
                      <a:pt x="114414" y="39872"/>
                      <a:pt x="113709" y="44387"/>
                    </a:cubicBezTo>
                    <a:cubicBezTo>
                      <a:pt x="111337" y="59426"/>
                      <a:pt x="102336" y="75686"/>
                      <a:pt x="89010" y="89011"/>
                    </a:cubicBezTo>
                    <a:lnTo>
                      <a:pt x="102479" y="102479"/>
                    </a:lnTo>
                    <a:cubicBezTo>
                      <a:pt x="118586" y="86382"/>
                      <a:pt x="129539" y="66284"/>
                      <a:pt x="132511" y="47368"/>
                    </a:cubicBezTo>
                    <a:cubicBezTo>
                      <a:pt x="133968" y="38186"/>
                      <a:pt x="134730" y="21098"/>
                      <a:pt x="123481" y="9849"/>
                    </a:cubicBezTo>
                    <a:cubicBezTo>
                      <a:pt x="117033" y="3400"/>
                      <a:pt x="107556" y="0"/>
                      <a:pt x="96087"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24" name="Google Shape;3424;p68"/>
              <p:cNvSpPr/>
              <p:nvPr/>
            </p:nvSpPr>
            <p:spPr>
              <a:xfrm>
                <a:off x="8461970" y="649770"/>
                <a:ext cx="342918" cy="361983"/>
              </a:xfrm>
              <a:custGeom>
                <a:rect b="b" l="l" r="r" t="t"/>
                <a:pathLst>
                  <a:path extrusionOk="0" h="361983" w="342918">
                    <a:moveTo>
                      <a:pt x="251489" y="1329"/>
                    </a:moveTo>
                    <a:cubicBezTo>
                      <a:pt x="224390" y="5606"/>
                      <a:pt x="197348" y="20074"/>
                      <a:pt x="175374" y="42058"/>
                    </a:cubicBezTo>
                    <a:cubicBezTo>
                      <a:pt x="156486" y="60937"/>
                      <a:pt x="143208" y="83549"/>
                      <a:pt x="137103" y="106723"/>
                    </a:cubicBezTo>
                    <a:cubicBezTo>
                      <a:pt x="129616" y="105590"/>
                      <a:pt x="122015" y="104809"/>
                      <a:pt x="114300" y="104809"/>
                    </a:cubicBezTo>
                    <a:cubicBezTo>
                      <a:pt x="51273" y="104809"/>
                      <a:pt x="0" y="143261"/>
                      <a:pt x="0" y="190534"/>
                    </a:cubicBezTo>
                    <a:cubicBezTo>
                      <a:pt x="0" y="235406"/>
                      <a:pt x="46215" y="272258"/>
                      <a:pt x="104804" y="275897"/>
                    </a:cubicBezTo>
                    <a:cubicBezTo>
                      <a:pt x="104804" y="276021"/>
                      <a:pt x="104775" y="276135"/>
                      <a:pt x="104775" y="276259"/>
                    </a:cubicBezTo>
                    <a:cubicBezTo>
                      <a:pt x="104775" y="323531"/>
                      <a:pt x="156048" y="361984"/>
                      <a:pt x="219075" y="361984"/>
                    </a:cubicBezTo>
                    <a:cubicBezTo>
                      <a:pt x="282102" y="361984"/>
                      <a:pt x="333375" y="323531"/>
                      <a:pt x="333375" y="276259"/>
                    </a:cubicBezTo>
                    <a:cubicBezTo>
                      <a:pt x="333375" y="240016"/>
                      <a:pt x="303190" y="209031"/>
                      <a:pt x="260728" y="196516"/>
                    </a:cubicBezTo>
                    <a:cubicBezTo>
                      <a:pt x="275082" y="189410"/>
                      <a:pt x="288760" y="179685"/>
                      <a:pt x="300876" y="167560"/>
                    </a:cubicBezTo>
                    <a:cubicBezTo>
                      <a:pt x="322869" y="145576"/>
                      <a:pt x="337328" y="118544"/>
                      <a:pt x="341605" y="91445"/>
                    </a:cubicBezTo>
                    <a:cubicBezTo>
                      <a:pt x="346072" y="63223"/>
                      <a:pt x="339061" y="38220"/>
                      <a:pt x="321888" y="21046"/>
                    </a:cubicBezTo>
                    <a:cubicBezTo>
                      <a:pt x="304714" y="3863"/>
                      <a:pt x="279721" y="-3176"/>
                      <a:pt x="251489" y="1329"/>
                    </a:cubicBezTo>
                    <a:close/>
                    <a:moveTo>
                      <a:pt x="19050" y="190534"/>
                    </a:moveTo>
                    <a:cubicBezTo>
                      <a:pt x="19050" y="153777"/>
                      <a:pt x="61779" y="123859"/>
                      <a:pt x="114300" y="123859"/>
                    </a:cubicBezTo>
                    <a:cubicBezTo>
                      <a:pt x="120929" y="123859"/>
                      <a:pt x="127435" y="124516"/>
                      <a:pt x="133845" y="125459"/>
                    </a:cubicBezTo>
                    <a:cubicBezTo>
                      <a:pt x="133255" y="132089"/>
                      <a:pt x="133321" y="138499"/>
                      <a:pt x="134026" y="144652"/>
                    </a:cubicBezTo>
                    <a:cubicBezTo>
                      <a:pt x="127635" y="143528"/>
                      <a:pt x="121053" y="142909"/>
                      <a:pt x="114300" y="142909"/>
                    </a:cubicBezTo>
                    <a:lnTo>
                      <a:pt x="114300" y="161959"/>
                    </a:lnTo>
                    <a:cubicBezTo>
                      <a:pt x="122853" y="161959"/>
                      <a:pt x="131312" y="163169"/>
                      <a:pt x="139103" y="165340"/>
                    </a:cubicBezTo>
                    <a:cubicBezTo>
                      <a:pt x="142627" y="174075"/>
                      <a:pt x="147714" y="181923"/>
                      <a:pt x="154362" y="188572"/>
                    </a:cubicBezTo>
                    <a:cubicBezTo>
                      <a:pt x="158382" y="192601"/>
                      <a:pt x="162887" y="195992"/>
                      <a:pt x="167707" y="198887"/>
                    </a:cubicBezTo>
                    <a:cubicBezTo>
                      <a:pt x="160115" y="208641"/>
                      <a:pt x="140941" y="219109"/>
                      <a:pt x="114300" y="219109"/>
                    </a:cubicBezTo>
                    <a:cubicBezTo>
                      <a:pt x="81153" y="219109"/>
                      <a:pt x="57150" y="202040"/>
                      <a:pt x="57150" y="190534"/>
                    </a:cubicBezTo>
                    <a:lnTo>
                      <a:pt x="38100" y="190534"/>
                    </a:lnTo>
                    <a:cubicBezTo>
                      <a:pt x="38100" y="215899"/>
                      <a:pt x="73704" y="238159"/>
                      <a:pt x="114300" y="238159"/>
                    </a:cubicBezTo>
                    <a:cubicBezTo>
                      <a:pt x="145818" y="238159"/>
                      <a:pt x="174546" y="224900"/>
                      <a:pt x="185633" y="206603"/>
                    </a:cubicBezTo>
                    <a:cubicBezTo>
                      <a:pt x="191919" y="208346"/>
                      <a:pt x="198615" y="209260"/>
                      <a:pt x="205578" y="209479"/>
                    </a:cubicBezTo>
                    <a:cubicBezTo>
                      <a:pt x="193815" y="237349"/>
                      <a:pt x="157124" y="257209"/>
                      <a:pt x="114300" y="257209"/>
                    </a:cubicBezTo>
                    <a:cubicBezTo>
                      <a:pt x="61779" y="257209"/>
                      <a:pt x="19050" y="227291"/>
                      <a:pt x="19050" y="190534"/>
                    </a:cubicBezTo>
                    <a:close/>
                    <a:moveTo>
                      <a:pt x="314325" y="276259"/>
                    </a:moveTo>
                    <a:cubicBezTo>
                      <a:pt x="314325" y="313016"/>
                      <a:pt x="271596" y="342934"/>
                      <a:pt x="219075" y="342934"/>
                    </a:cubicBezTo>
                    <a:cubicBezTo>
                      <a:pt x="166554" y="342934"/>
                      <a:pt x="123825" y="313016"/>
                      <a:pt x="123825" y="276259"/>
                    </a:cubicBezTo>
                    <a:cubicBezTo>
                      <a:pt x="123825" y="276145"/>
                      <a:pt x="123854" y="276040"/>
                      <a:pt x="123854" y="275926"/>
                    </a:cubicBezTo>
                    <a:cubicBezTo>
                      <a:pt x="130473" y="275516"/>
                      <a:pt x="136931" y="274649"/>
                      <a:pt x="143199" y="273420"/>
                    </a:cubicBezTo>
                    <a:cubicBezTo>
                      <a:pt x="143104" y="274363"/>
                      <a:pt x="142875" y="275316"/>
                      <a:pt x="142875" y="276259"/>
                    </a:cubicBezTo>
                    <a:cubicBezTo>
                      <a:pt x="142875" y="301624"/>
                      <a:pt x="178479" y="323884"/>
                      <a:pt x="219075" y="323884"/>
                    </a:cubicBezTo>
                    <a:lnTo>
                      <a:pt x="219075" y="304834"/>
                    </a:lnTo>
                    <a:cubicBezTo>
                      <a:pt x="185928" y="304834"/>
                      <a:pt x="161925" y="287765"/>
                      <a:pt x="161925" y="276259"/>
                    </a:cubicBezTo>
                    <a:cubicBezTo>
                      <a:pt x="161925" y="273439"/>
                      <a:pt x="163582" y="270106"/>
                      <a:pt x="166497" y="266753"/>
                    </a:cubicBezTo>
                    <a:cubicBezTo>
                      <a:pt x="177317" y="262581"/>
                      <a:pt x="187147" y="257152"/>
                      <a:pt x="195644" y="250703"/>
                    </a:cubicBezTo>
                    <a:cubicBezTo>
                      <a:pt x="203083" y="248751"/>
                      <a:pt x="210941" y="247684"/>
                      <a:pt x="219075" y="247684"/>
                    </a:cubicBezTo>
                    <a:cubicBezTo>
                      <a:pt x="252222" y="247684"/>
                      <a:pt x="276225" y="264753"/>
                      <a:pt x="276225" y="276259"/>
                    </a:cubicBezTo>
                    <a:lnTo>
                      <a:pt x="295275" y="276259"/>
                    </a:lnTo>
                    <a:cubicBezTo>
                      <a:pt x="295275" y="250894"/>
                      <a:pt x="259671" y="228634"/>
                      <a:pt x="219075" y="228634"/>
                    </a:cubicBezTo>
                    <a:cubicBezTo>
                      <a:pt x="218218" y="228634"/>
                      <a:pt x="217399" y="228777"/>
                      <a:pt x="216551" y="228796"/>
                    </a:cubicBezTo>
                    <a:cubicBezTo>
                      <a:pt x="220523" y="222833"/>
                      <a:pt x="223628" y="216499"/>
                      <a:pt x="225666" y="209812"/>
                    </a:cubicBezTo>
                    <a:cubicBezTo>
                      <a:pt x="275111" y="212203"/>
                      <a:pt x="314325" y="241055"/>
                      <a:pt x="314325" y="276259"/>
                    </a:cubicBezTo>
                    <a:close/>
                    <a:moveTo>
                      <a:pt x="322802" y="88464"/>
                    </a:moveTo>
                    <a:cubicBezTo>
                      <a:pt x="319135" y="111629"/>
                      <a:pt x="306572" y="134927"/>
                      <a:pt x="287407" y="154091"/>
                    </a:cubicBezTo>
                    <a:cubicBezTo>
                      <a:pt x="268243" y="173256"/>
                      <a:pt x="244945" y="185819"/>
                      <a:pt x="221780" y="189486"/>
                    </a:cubicBezTo>
                    <a:cubicBezTo>
                      <a:pt x="199749" y="192925"/>
                      <a:pt x="180584" y="187857"/>
                      <a:pt x="167831" y="175103"/>
                    </a:cubicBezTo>
                    <a:cubicBezTo>
                      <a:pt x="155077" y="162349"/>
                      <a:pt x="149971" y="143185"/>
                      <a:pt x="153448" y="121154"/>
                    </a:cubicBezTo>
                    <a:cubicBezTo>
                      <a:pt x="157115" y="97989"/>
                      <a:pt x="169678" y="74691"/>
                      <a:pt x="188843" y="55527"/>
                    </a:cubicBezTo>
                    <a:cubicBezTo>
                      <a:pt x="208007" y="36362"/>
                      <a:pt x="231305" y="23799"/>
                      <a:pt x="254470" y="20132"/>
                    </a:cubicBezTo>
                    <a:cubicBezTo>
                      <a:pt x="258994" y="19427"/>
                      <a:pt x="263385" y="19074"/>
                      <a:pt x="267633" y="19074"/>
                    </a:cubicBezTo>
                    <a:cubicBezTo>
                      <a:pt x="284102" y="19074"/>
                      <a:pt x="298285" y="24380"/>
                      <a:pt x="308420" y="34514"/>
                    </a:cubicBezTo>
                    <a:cubicBezTo>
                      <a:pt x="321174" y="47268"/>
                      <a:pt x="326279" y="66433"/>
                      <a:pt x="322802" y="8846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sp>
          <p:nvSpPr>
            <p:cNvPr id="3425" name="Google Shape;3425;p68"/>
            <p:cNvSpPr txBox="1"/>
            <p:nvPr/>
          </p:nvSpPr>
          <p:spPr>
            <a:xfrm>
              <a:off x="5078044" y="1329819"/>
              <a:ext cx="1099981" cy="58477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3200"/>
                <a:buFont typeface="Lustria"/>
                <a:buNone/>
              </a:pPr>
              <a:r>
                <a:rPr b="1" i="0" lang="pt-BR" sz="3200" u="none" cap="none" strike="noStrike">
                  <a:solidFill>
                    <a:srgbClr val="FFFFFF"/>
                  </a:solidFill>
                  <a:latin typeface="Lustria"/>
                  <a:ea typeface="Lustria"/>
                  <a:cs typeface="Lustria"/>
                  <a:sym typeface="Lustria"/>
                </a:rPr>
                <a:t>HPN</a:t>
              </a:r>
              <a:endParaRPr/>
            </a:p>
          </p:txBody>
        </p:sp>
      </p:grpSp>
      <p:grpSp>
        <p:nvGrpSpPr>
          <p:cNvPr id="3426" name="Google Shape;3426;p68"/>
          <p:cNvGrpSpPr/>
          <p:nvPr/>
        </p:nvGrpSpPr>
        <p:grpSpPr>
          <a:xfrm>
            <a:off x="1621555" y="4970216"/>
            <a:ext cx="1993900" cy="836719"/>
            <a:chOff x="1621555" y="4970216"/>
            <a:chExt cx="1993900" cy="836719"/>
          </a:xfrm>
        </p:grpSpPr>
        <p:cxnSp>
          <p:nvCxnSpPr>
            <p:cNvPr id="3427" name="Google Shape;3427;p68"/>
            <p:cNvCxnSpPr/>
            <p:nvPr/>
          </p:nvCxnSpPr>
          <p:spPr>
            <a:xfrm rot="10800000">
              <a:off x="2616199" y="4970216"/>
              <a:ext cx="0" cy="471352"/>
            </a:xfrm>
            <a:prstGeom prst="straightConnector1">
              <a:avLst/>
            </a:prstGeom>
            <a:noFill/>
            <a:ln cap="flat" cmpd="sng" w="12700">
              <a:solidFill>
                <a:srgbClr val="BFBFBF"/>
              </a:solidFill>
              <a:prstDash val="solid"/>
              <a:miter lim="800000"/>
              <a:headEnd len="sm" w="sm" type="none"/>
              <a:tailEnd len="med" w="med" type="triangle"/>
            </a:ln>
          </p:spPr>
        </p:cxnSp>
        <p:grpSp>
          <p:nvGrpSpPr>
            <p:cNvPr id="3428" name="Google Shape;3428;p68"/>
            <p:cNvGrpSpPr/>
            <p:nvPr/>
          </p:nvGrpSpPr>
          <p:grpSpPr>
            <a:xfrm>
              <a:off x="1621555" y="5362033"/>
              <a:ext cx="1993900" cy="444902"/>
              <a:chOff x="1621555" y="5362033"/>
              <a:chExt cx="1993900" cy="444902"/>
            </a:xfrm>
          </p:grpSpPr>
          <p:sp>
            <p:nvSpPr>
              <p:cNvPr id="3429" name="Google Shape;3429;p68"/>
              <p:cNvSpPr/>
              <p:nvPr/>
            </p:nvSpPr>
            <p:spPr>
              <a:xfrm>
                <a:off x="1621555" y="5362033"/>
                <a:ext cx="1993900" cy="444902"/>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600"/>
                  <a:buFont typeface="Calibri"/>
                  <a:buNone/>
                </a:pPr>
                <a:r>
                  <a:t/>
                </a:r>
                <a:endParaRPr b="1" i="0" sz="1600" u="none" cap="none" strike="noStrike">
                  <a:solidFill>
                    <a:srgbClr val="FFFFFF"/>
                  </a:solidFill>
                  <a:latin typeface="Lustria"/>
                  <a:ea typeface="Lustria"/>
                  <a:cs typeface="Lustria"/>
                  <a:sym typeface="Lustria"/>
                </a:endParaRPr>
              </a:p>
            </p:txBody>
          </p:sp>
          <p:sp>
            <p:nvSpPr>
              <p:cNvPr id="3430" name="Google Shape;3430;p68"/>
              <p:cNvSpPr txBox="1"/>
              <p:nvPr/>
            </p:nvSpPr>
            <p:spPr>
              <a:xfrm>
                <a:off x="2093326" y="5403468"/>
                <a:ext cx="1130181"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800"/>
                  <a:buFont typeface="Calibri"/>
                  <a:buNone/>
                </a:pPr>
                <a:r>
                  <a:rPr b="1" i="0" lang="pt-BR" sz="1800" u="none" cap="none" strike="noStrike">
                    <a:solidFill>
                      <a:srgbClr val="FFFFFF"/>
                    </a:solidFill>
                    <a:latin typeface="Calibri"/>
                    <a:ea typeface="Calibri"/>
                    <a:cs typeface="Calibri"/>
                    <a:sym typeface="Calibri"/>
                  </a:rPr>
                  <a:t>Trombose</a:t>
                </a:r>
                <a:endParaRPr/>
              </a:p>
            </p:txBody>
          </p:sp>
        </p:grpSp>
      </p:grpSp>
      <p:grpSp>
        <p:nvGrpSpPr>
          <p:cNvPr id="3431" name="Google Shape;3431;p68"/>
          <p:cNvGrpSpPr/>
          <p:nvPr/>
        </p:nvGrpSpPr>
        <p:grpSpPr>
          <a:xfrm>
            <a:off x="5009570" y="2601140"/>
            <a:ext cx="5503332" cy="1630015"/>
            <a:chOff x="5009570" y="2601140"/>
            <a:chExt cx="5503332" cy="1630015"/>
          </a:xfrm>
        </p:grpSpPr>
        <p:sp>
          <p:nvSpPr>
            <p:cNvPr id="3432" name="Google Shape;3432;p68"/>
            <p:cNvSpPr/>
            <p:nvPr/>
          </p:nvSpPr>
          <p:spPr>
            <a:xfrm>
              <a:off x="5905500" y="2806700"/>
              <a:ext cx="838200" cy="762000"/>
            </a:xfrm>
            <a:custGeom>
              <a:rect b="b" l="l" r="r" t="t"/>
              <a:pathLst>
                <a:path extrusionOk="0" h="762000" w="838200">
                  <a:moveTo>
                    <a:pt x="0" y="762000"/>
                  </a:moveTo>
                  <a:lnTo>
                    <a:pt x="0" y="0"/>
                  </a:lnTo>
                  <a:lnTo>
                    <a:pt x="838200" y="0"/>
                  </a:lnTo>
                </a:path>
              </a:pathLst>
            </a:cu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33" name="Google Shape;3433;p68"/>
            <p:cNvSpPr/>
            <p:nvPr/>
          </p:nvSpPr>
          <p:spPr>
            <a:xfrm flipH="1">
              <a:off x="8792445" y="2806700"/>
              <a:ext cx="838200" cy="762000"/>
            </a:xfrm>
            <a:custGeom>
              <a:rect b="b" l="l" r="r" t="t"/>
              <a:pathLst>
                <a:path extrusionOk="0" h="762000" w="838200">
                  <a:moveTo>
                    <a:pt x="0" y="762000"/>
                  </a:moveTo>
                  <a:lnTo>
                    <a:pt x="0" y="0"/>
                  </a:lnTo>
                  <a:lnTo>
                    <a:pt x="838200" y="0"/>
                  </a:lnTo>
                </a:path>
              </a:pathLst>
            </a:custGeom>
            <a:noFill/>
            <a:ln cap="flat" cmpd="sng" w="1270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3434" name="Google Shape;3434;p68"/>
            <p:cNvCxnSpPr/>
            <p:nvPr/>
          </p:nvCxnSpPr>
          <p:spPr>
            <a:xfrm>
              <a:off x="7810500" y="3022196"/>
              <a:ext cx="0" cy="546504"/>
            </a:xfrm>
            <a:prstGeom prst="straightConnector1">
              <a:avLst/>
            </a:prstGeom>
            <a:noFill/>
            <a:ln cap="flat" cmpd="sng" w="12700">
              <a:solidFill>
                <a:srgbClr val="BFBFBF"/>
              </a:solidFill>
              <a:prstDash val="solid"/>
              <a:miter lim="800000"/>
              <a:headEnd len="sm" w="sm" type="none"/>
              <a:tailEnd len="sm" w="sm" type="none"/>
            </a:ln>
          </p:spPr>
        </p:cxnSp>
        <p:sp>
          <p:nvSpPr>
            <p:cNvPr id="3435" name="Google Shape;3435;p68"/>
            <p:cNvSpPr/>
            <p:nvPr/>
          </p:nvSpPr>
          <p:spPr>
            <a:xfrm>
              <a:off x="6770601" y="2601140"/>
              <a:ext cx="1993900" cy="43710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36" name="Google Shape;3436;p68"/>
            <p:cNvSpPr txBox="1"/>
            <p:nvPr/>
          </p:nvSpPr>
          <p:spPr>
            <a:xfrm>
              <a:off x="7222891" y="2627464"/>
              <a:ext cx="1090363"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C00000"/>
                </a:buClr>
                <a:buSzPts val="1800"/>
                <a:buFont typeface="Calibri"/>
                <a:buNone/>
              </a:pPr>
              <a:r>
                <a:rPr b="1" i="0" lang="pt-BR" sz="1800" u="none" cap="none" strike="noStrike">
                  <a:solidFill>
                    <a:srgbClr val="C00000"/>
                  </a:solidFill>
                  <a:latin typeface="Calibri"/>
                  <a:ea typeface="Calibri"/>
                  <a:cs typeface="Calibri"/>
                  <a:sym typeface="Calibri"/>
                </a:rPr>
                <a:t>AA / HPN</a:t>
              </a:r>
              <a:endParaRPr/>
            </a:p>
          </p:txBody>
        </p:sp>
        <p:sp>
          <p:nvSpPr>
            <p:cNvPr id="3437" name="Google Shape;3437;p68"/>
            <p:cNvSpPr/>
            <p:nvPr/>
          </p:nvSpPr>
          <p:spPr>
            <a:xfrm>
              <a:off x="5009570" y="3635285"/>
              <a:ext cx="1754967" cy="59587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38" name="Google Shape;3438;p68"/>
            <p:cNvSpPr/>
            <p:nvPr/>
          </p:nvSpPr>
          <p:spPr>
            <a:xfrm>
              <a:off x="6890588" y="3635285"/>
              <a:ext cx="1754967" cy="59587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39" name="Google Shape;3439;p68"/>
            <p:cNvSpPr/>
            <p:nvPr/>
          </p:nvSpPr>
          <p:spPr>
            <a:xfrm>
              <a:off x="8757935" y="3635285"/>
              <a:ext cx="1754967" cy="59587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40" name="Google Shape;3440;p68"/>
            <p:cNvSpPr txBox="1"/>
            <p:nvPr/>
          </p:nvSpPr>
          <p:spPr>
            <a:xfrm>
              <a:off x="5172769" y="3663363"/>
              <a:ext cx="1451166" cy="542456"/>
            </a:xfrm>
            <a:prstGeom prst="rect">
              <a:avLst/>
            </a:prstGeom>
            <a:noFill/>
            <a:ln>
              <a:noFill/>
            </a:ln>
          </p:spPr>
          <p:txBody>
            <a:bodyPr anchorCtr="0" anchor="ctr"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600"/>
                <a:buFont typeface="Calibri"/>
                <a:buNone/>
              </a:pPr>
              <a:r>
                <a:rPr b="1" i="0" lang="pt-BR" sz="1600" u="none" cap="none" strike="noStrike">
                  <a:solidFill>
                    <a:srgbClr val="312417"/>
                  </a:solidFill>
                  <a:latin typeface="Calibri"/>
                  <a:ea typeface="Calibri"/>
                  <a:cs typeface="Calibri"/>
                  <a:sym typeface="Calibri"/>
                </a:rPr>
                <a:t>AA moderada</a:t>
              </a:r>
              <a:endParaRPr/>
            </a:p>
            <a:p>
              <a:pPr indent="0" lvl="0" marL="0" marR="0" rtl="0" algn="ctr">
                <a:lnSpc>
                  <a:spcPct val="80000"/>
                </a:lnSpc>
                <a:spcBef>
                  <a:spcPts val="400"/>
                </a:spcBef>
                <a:spcAft>
                  <a:spcPts val="0"/>
                </a:spcAft>
                <a:buClr>
                  <a:srgbClr val="312417"/>
                </a:buClr>
                <a:buSzPts val="1600"/>
                <a:buFont typeface="Calibri"/>
                <a:buNone/>
              </a:pPr>
              <a:r>
                <a:rPr b="1" i="0" lang="pt-BR" sz="1600" u="none" cap="none" strike="noStrike">
                  <a:solidFill>
                    <a:srgbClr val="312417"/>
                  </a:solidFill>
                  <a:latin typeface="Calibri"/>
                  <a:ea typeface="Calibri"/>
                  <a:cs typeface="Calibri"/>
                  <a:sym typeface="Calibri"/>
                </a:rPr>
                <a:t>COM Hemólise</a:t>
              </a:r>
              <a:endParaRPr/>
            </a:p>
          </p:txBody>
        </p:sp>
        <p:sp>
          <p:nvSpPr>
            <p:cNvPr id="3441" name="Google Shape;3441;p68"/>
            <p:cNvSpPr txBox="1"/>
            <p:nvPr/>
          </p:nvSpPr>
          <p:spPr>
            <a:xfrm>
              <a:off x="7067398" y="3671464"/>
              <a:ext cx="1401345" cy="542456"/>
            </a:xfrm>
            <a:prstGeom prst="rect">
              <a:avLst/>
            </a:prstGeom>
            <a:noFill/>
            <a:ln>
              <a:noFill/>
            </a:ln>
          </p:spPr>
          <p:txBody>
            <a:bodyPr anchorCtr="0" anchor="ctr"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600"/>
                <a:buFont typeface="Calibri"/>
                <a:buNone/>
              </a:pPr>
              <a:r>
                <a:rPr b="1" i="0" lang="pt-BR" sz="1600" u="none" cap="none" strike="noStrike">
                  <a:solidFill>
                    <a:srgbClr val="312417"/>
                  </a:solidFill>
                  <a:latin typeface="Calibri"/>
                  <a:ea typeface="Calibri"/>
                  <a:cs typeface="Calibri"/>
                  <a:sym typeface="Calibri"/>
                </a:rPr>
                <a:t>AA moderada</a:t>
              </a:r>
              <a:endParaRPr/>
            </a:p>
            <a:p>
              <a:pPr indent="0" lvl="0" marL="0" marR="0" rtl="0" algn="ctr">
                <a:lnSpc>
                  <a:spcPct val="80000"/>
                </a:lnSpc>
                <a:spcBef>
                  <a:spcPts val="400"/>
                </a:spcBef>
                <a:spcAft>
                  <a:spcPts val="0"/>
                </a:spcAft>
                <a:buClr>
                  <a:srgbClr val="312417"/>
                </a:buClr>
                <a:buSzPts val="1600"/>
                <a:buFont typeface="Calibri"/>
                <a:buNone/>
              </a:pPr>
              <a:r>
                <a:rPr b="1" i="0" lang="pt-BR" sz="1600" u="none" cap="none" strike="noStrike">
                  <a:solidFill>
                    <a:srgbClr val="312417"/>
                  </a:solidFill>
                  <a:latin typeface="Calibri"/>
                  <a:ea typeface="Calibri"/>
                  <a:cs typeface="Calibri"/>
                  <a:sym typeface="Calibri"/>
                </a:rPr>
                <a:t>SEM Hemólise</a:t>
              </a:r>
              <a:endParaRPr/>
            </a:p>
          </p:txBody>
        </p:sp>
        <p:sp>
          <p:nvSpPr>
            <p:cNvPr id="3442" name="Google Shape;3442;p68"/>
            <p:cNvSpPr txBox="1"/>
            <p:nvPr/>
          </p:nvSpPr>
          <p:spPr>
            <a:xfrm>
              <a:off x="9189352" y="3798137"/>
              <a:ext cx="944810" cy="294183"/>
            </a:xfrm>
            <a:prstGeom prst="rect">
              <a:avLst/>
            </a:prstGeom>
            <a:noFill/>
            <a:ln>
              <a:noFill/>
            </a:ln>
          </p:spPr>
          <p:txBody>
            <a:bodyPr anchorCtr="0" anchor="ctr"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600"/>
                <a:buFont typeface="Calibri"/>
                <a:buNone/>
              </a:pPr>
              <a:r>
                <a:rPr b="1" i="0" lang="pt-BR" sz="1600" u="none" cap="none" strike="noStrike">
                  <a:solidFill>
                    <a:srgbClr val="312417"/>
                  </a:solidFill>
                  <a:latin typeface="Calibri"/>
                  <a:ea typeface="Calibri"/>
                  <a:cs typeface="Calibri"/>
                  <a:sym typeface="Calibri"/>
                </a:rPr>
                <a:t>AA grave</a:t>
              </a:r>
              <a:endParaRPr/>
            </a:p>
          </p:txBody>
        </p:sp>
      </p:grpSp>
      <p:grpSp>
        <p:nvGrpSpPr>
          <p:cNvPr id="3443" name="Google Shape;3443;p68"/>
          <p:cNvGrpSpPr/>
          <p:nvPr/>
        </p:nvGrpSpPr>
        <p:grpSpPr>
          <a:xfrm>
            <a:off x="3705087" y="4267200"/>
            <a:ext cx="6558600" cy="645698"/>
            <a:chOff x="3705087" y="4267200"/>
            <a:chExt cx="6558600" cy="645698"/>
          </a:xfrm>
        </p:grpSpPr>
        <p:sp>
          <p:nvSpPr>
            <p:cNvPr id="3444" name="Google Shape;3444;p68"/>
            <p:cNvSpPr/>
            <p:nvPr/>
          </p:nvSpPr>
          <p:spPr>
            <a:xfrm>
              <a:off x="9086792" y="4515252"/>
              <a:ext cx="910354" cy="38489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45" name="Google Shape;3445;p68"/>
            <p:cNvSpPr txBox="1"/>
            <p:nvPr/>
          </p:nvSpPr>
          <p:spPr>
            <a:xfrm>
              <a:off x="9256870" y="4581837"/>
              <a:ext cx="604653" cy="294183"/>
            </a:xfrm>
            <a:prstGeom prst="rect">
              <a:avLst/>
            </a:prstGeom>
            <a:noFill/>
            <a:ln>
              <a:noFill/>
            </a:ln>
          </p:spPr>
          <p:txBody>
            <a:bodyPr anchorCtr="0" anchor="ctr" bIns="45700" lIns="91425" spcFirstLastPara="1" rIns="91425" wrap="square" tIns="45700">
              <a:spAutoFit/>
            </a:bodyPr>
            <a:lstStyle/>
            <a:p>
              <a:pPr indent="0" lvl="0" marL="0" marR="0" rtl="0" algn="ctr">
                <a:lnSpc>
                  <a:spcPct val="80000"/>
                </a:lnSpc>
                <a:spcBef>
                  <a:spcPts val="0"/>
                </a:spcBef>
                <a:spcAft>
                  <a:spcPts val="0"/>
                </a:spcAft>
                <a:buClr>
                  <a:srgbClr val="FFFFFF"/>
                </a:buClr>
                <a:buSzPts val="1600"/>
                <a:buFont typeface="Calibri"/>
                <a:buNone/>
              </a:pPr>
              <a:r>
                <a:rPr b="1" i="0" lang="pt-BR" sz="1600" u="none" cap="none" strike="noStrike">
                  <a:solidFill>
                    <a:srgbClr val="FFFFFF"/>
                  </a:solidFill>
                  <a:latin typeface="Calibri"/>
                  <a:ea typeface="Calibri"/>
                  <a:cs typeface="Calibri"/>
                  <a:sym typeface="Calibri"/>
                </a:rPr>
                <a:t>TMO</a:t>
              </a:r>
              <a:endParaRPr/>
            </a:p>
          </p:txBody>
        </p:sp>
        <p:cxnSp>
          <p:nvCxnSpPr>
            <p:cNvPr id="3446" name="Google Shape;3446;p68"/>
            <p:cNvCxnSpPr/>
            <p:nvPr/>
          </p:nvCxnSpPr>
          <p:spPr>
            <a:xfrm>
              <a:off x="3705087" y="4703185"/>
              <a:ext cx="2608966" cy="0"/>
            </a:xfrm>
            <a:prstGeom prst="straightConnector1">
              <a:avLst/>
            </a:prstGeom>
            <a:noFill/>
            <a:ln cap="flat" cmpd="sng" w="12700">
              <a:solidFill>
                <a:srgbClr val="BFBFBF"/>
              </a:solidFill>
              <a:prstDash val="solid"/>
              <a:miter lim="800000"/>
              <a:headEnd len="med" w="med" type="triangle"/>
              <a:tailEnd len="med" w="med" type="triangle"/>
            </a:ln>
          </p:spPr>
        </p:cxnSp>
        <p:cxnSp>
          <p:nvCxnSpPr>
            <p:cNvPr id="3447" name="Google Shape;3447;p68"/>
            <p:cNvCxnSpPr/>
            <p:nvPr/>
          </p:nvCxnSpPr>
          <p:spPr>
            <a:xfrm>
              <a:off x="5905500" y="4276633"/>
              <a:ext cx="0" cy="426552"/>
            </a:xfrm>
            <a:prstGeom prst="straightConnector1">
              <a:avLst/>
            </a:prstGeom>
            <a:noFill/>
            <a:ln cap="flat" cmpd="sng" w="12700">
              <a:solidFill>
                <a:srgbClr val="BFBFBF"/>
              </a:solidFill>
              <a:prstDash val="solid"/>
              <a:miter lim="800000"/>
              <a:headEnd len="sm" w="sm" type="none"/>
              <a:tailEnd len="sm" w="sm" type="none"/>
            </a:ln>
          </p:spPr>
        </p:cxnSp>
        <p:sp>
          <p:nvSpPr>
            <p:cNvPr id="3448" name="Google Shape;3448;p68"/>
            <p:cNvSpPr/>
            <p:nvPr/>
          </p:nvSpPr>
          <p:spPr>
            <a:xfrm>
              <a:off x="7315200" y="4267200"/>
              <a:ext cx="508000" cy="381000"/>
            </a:xfrm>
            <a:custGeom>
              <a:rect b="b" l="l" r="r" t="t"/>
              <a:pathLst>
                <a:path extrusionOk="0" h="381000" w="508000">
                  <a:moveTo>
                    <a:pt x="508000" y="0"/>
                  </a:moveTo>
                  <a:lnTo>
                    <a:pt x="508000" y="381000"/>
                  </a:lnTo>
                  <a:lnTo>
                    <a:pt x="0" y="381000"/>
                  </a:lnTo>
                </a:path>
              </a:pathLst>
            </a:custGeom>
            <a:noFill/>
            <a:ln cap="flat" cmpd="sng" w="12700">
              <a:solidFill>
                <a:srgbClr val="BFBFBF"/>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49" name="Google Shape;3449;p68"/>
            <p:cNvSpPr/>
            <p:nvPr/>
          </p:nvSpPr>
          <p:spPr>
            <a:xfrm>
              <a:off x="10057001" y="4267200"/>
              <a:ext cx="206686" cy="443986"/>
            </a:xfrm>
            <a:custGeom>
              <a:rect b="b" l="l" r="r" t="t"/>
              <a:pathLst>
                <a:path extrusionOk="0" h="381000" w="508000">
                  <a:moveTo>
                    <a:pt x="508000" y="0"/>
                  </a:moveTo>
                  <a:lnTo>
                    <a:pt x="508000" y="381000"/>
                  </a:lnTo>
                  <a:lnTo>
                    <a:pt x="0" y="381000"/>
                  </a:lnTo>
                </a:path>
              </a:pathLst>
            </a:custGeom>
            <a:noFill/>
            <a:ln cap="flat" cmpd="sng" w="12700">
              <a:solidFill>
                <a:srgbClr val="BFBFBF"/>
              </a:solidFill>
              <a:prstDash val="solid"/>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50" name="Google Shape;3450;p68"/>
            <p:cNvSpPr/>
            <p:nvPr/>
          </p:nvSpPr>
          <p:spPr>
            <a:xfrm>
              <a:off x="7315200" y="4267200"/>
              <a:ext cx="1600200" cy="533400"/>
            </a:xfrm>
            <a:custGeom>
              <a:rect b="b" l="l" r="r" t="t"/>
              <a:pathLst>
                <a:path extrusionOk="0" h="533400" w="1600200">
                  <a:moveTo>
                    <a:pt x="1600200" y="0"/>
                  </a:moveTo>
                  <a:lnTo>
                    <a:pt x="1600200" y="533400"/>
                  </a:lnTo>
                  <a:lnTo>
                    <a:pt x="0" y="533400"/>
                  </a:lnTo>
                </a:path>
              </a:pathLst>
            </a:custGeom>
            <a:noFill/>
            <a:ln cap="flat" cmpd="sng" w="12700">
              <a:solidFill>
                <a:srgbClr val="BFBFBF"/>
              </a:solidFill>
              <a:prstDash val="dash"/>
              <a:miter lim="800000"/>
              <a:headEnd len="sm" w="sm" type="none"/>
              <a:tailEnd len="med" w="med" type="triangl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51" name="Google Shape;3451;p68"/>
            <p:cNvSpPr/>
            <p:nvPr/>
          </p:nvSpPr>
          <p:spPr>
            <a:xfrm>
              <a:off x="6373928" y="4528002"/>
              <a:ext cx="881416" cy="38489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452" name="Google Shape;3452;p68"/>
            <p:cNvSpPr txBox="1"/>
            <p:nvPr/>
          </p:nvSpPr>
          <p:spPr>
            <a:xfrm>
              <a:off x="6597064" y="4581837"/>
              <a:ext cx="435953" cy="294183"/>
            </a:xfrm>
            <a:prstGeom prst="rect">
              <a:avLst/>
            </a:prstGeom>
            <a:noFill/>
            <a:ln>
              <a:noFill/>
            </a:ln>
          </p:spPr>
          <p:txBody>
            <a:bodyPr anchorCtr="0" anchor="ctr" bIns="45700" lIns="91425" spcFirstLastPara="1" rIns="91425" wrap="square" tIns="45700">
              <a:spAutoFit/>
            </a:bodyPr>
            <a:lstStyle/>
            <a:p>
              <a:pPr indent="0" lvl="0" marL="0" marR="0" rtl="0" algn="ctr">
                <a:lnSpc>
                  <a:spcPct val="80000"/>
                </a:lnSpc>
                <a:spcBef>
                  <a:spcPts val="0"/>
                </a:spcBef>
                <a:spcAft>
                  <a:spcPts val="0"/>
                </a:spcAft>
                <a:buClr>
                  <a:srgbClr val="312417"/>
                </a:buClr>
                <a:buSzPts val="1600"/>
                <a:buFont typeface="Calibri"/>
                <a:buNone/>
              </a:pPr>
              <a:r>
                <a:rPr b="1" i="0" lang="pt-BR" sz="1600" u="none" cap="none" strike="noStrike">
                  <a:solidFill>
                    <a:srgbClr val="312417"/>
                  </a:solidFill>
                  <a:latin typeface="Calibri"/>
                  <a:ea typeface="Calibri"/>
                  <a:cs typeface="Calibri"/>
                  <a:sym typeface="Calibri"/>
                </a:rPr>
                <a:t>IST</a:t>
              </a:r>
              <a:endParaRPr/>
            </a:p>
          </p:txBody>
        </p:sp>
      </p:grpSp>
      <p:grpSp>
        <p:nvGrpSpPr>
          <p:cNvPr id="3453" name="Google Shape;3453;p68"/>
          <p:cNvGrpSpPr/>
          <p:nvPr/>
        </p:nvGrpSpPr>
        <p:grpSpPr>
          <a:xfrm>
            <a:off x="1621555" y="3022196"/>
            <a:ext cx="1993900" cy="1877951"/>
            <a:chOff x="1621555" y="3022196"/>
            <a:chExt cx="1993900" cy="1877951"/>
          </a:xfrm>
        </p:grpSpPr>
        <p:sp>
          <p:nvSpPr>
            <p:cNvPr id="3454" name="Google Shape;3454;p68"/>
            <p:cNvSpPr/>
            <p:nvPr/>
          </p:nvSpPr>
          <p:spPr>
            <a:xfrm>
              <a:off x="1621555" y="4515252"/>
              <a:ext cx="1993900" cy="384895"/>
            </a:xfrm>
            <a:prstGeom prst="rect">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400"/>
                <a:buFont typeface="Calibri"/>
                <a:buNone/>
              </a:pPr>
              <a:r>
                <a:t/>
              </a:r>
              <a:endParaRPr b="0" baseline="30000" i="0" sz="1400" u="none" cap="none" strike="noStrike">
                <a:solidFill>
                  <a:srgbClr val="3F4444"/>
                </a:solidFill>
                <a:latin typeface="Calibri"/>
                <a:ea typeface="Calibri"/>
                <a:cs typeface="Calibri"/>
                <a:sym typeface="Calibri"/>
              </a:endParaRPr>
            </a:p>
          </p:txBody>
        </p:sp>
        <p:sp>
          <p:nvSpPr>
            <p:cNvPr id="3455" name="Google Shape;3455;p68"/>
            <p:cNvSpPr txBox="1"/>
            <p:nvPr/>
          </p:nvSpPr>
          <p:spPr>
            <a:xfrm>
              <a:off x="1970439" y="4506688"/>
              <a:ext cx="1385764"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3F4444"/>
                </a:buClr>
                <a:buSzPts val="1800"/>
                <a:buFont typeface="Calibri"/>
                <a:buNone/>
              </a:pPr>
              <a:r>
                <a:rPr b="1" i="0" lang="pt-BR" sz="1800" u="none" cap="none" strike="noStrike">
                  <a:solidFill>
                    <a:srgbClr val="3F4444"/>
                  </a:solidFill>
                  <a:latin typeface="Calibri"/>
                  <a:ea typeface="Calibri"/>
                  <a:cs typeface="Calibri"/>
                  <a:sym typeface="Calibri"/>
                </a:rPr>
                <a:t>eculizumabe</a:t>
              </a:r>
              <a:endParaRPr b="1" i="0" sz="1800" u="none" cap="none" strike="noStrike">
                <a:solidFill>
                  <a:srgbClr val="3F4444"/>
                </a:solidFill>
                <a:latin typeface="Calibri"/>
                <a:ea typeface="Calibri"/>
                <a:cs typeface="Calibri"/>
                <a:sym typeface="Calibri"/>
              </a:endParaRPr>
            </a:p>
          </p:txBody>
        </p:sp>
        <p:cxnSp>
          <p:nvCxnSpPr>
            <p:cNvPr id="3456" name="Google Shape;3456;p68"/>
            <p:cNvCxnSpPr/>
            <p:nvPr/>
          </p:nvCxnSpPr>
          <p:spPr>
            <a:xfrm>
              <a:off x="2616199" y="3022196"/>
              <a:ext cx="0" cy="1410104"/>
            </a:xfrm>
            <a:prstGeom prst="straightConnector1">
              <a:avLst/>
            </a:prstGeom>
            <a:noFill/>
            <a:ln cap="flat" cmpd="sng" w="12700">
              <a:solidFill>
                <a:srgbClr val="BFBFBF"/>
              </a:solidFill>
              <a:prstDash val="solid"/>
              <a:miter lim="800000"/>
              <a:headEnd len="sm" w="sm" type="none"/>
              <a:tailEnd len="med" w="med" type="triangle"/>
            </a:ln>
          </p:spPr>
        </p:cxnSp>
      </p:grpSp>
      <p:grpSp>
        <p:nvGrpSpPr>
          <p:cNvPr id="3457" name="Google Shape;3457;p68"/>
          <p:cNvGrpSpPr/>
          <p:nvPr/>
        </p:nvGrpSpPr>
        <p:grpSpPr>
          <a:xfrm>
            <a:off x="1540575" y="2609577"/>
            <a:ext cx="2041559" cy="433385"/>
            <a:chOff x="1540575" y="2609577"/>
            <a:chExt cx="2041559" cy="433385"/>
          </a:xfrm>
        </p:grpSpPr>
        <p:sp>
          <p:nvSpPr>
            <p:cNvPr id="3458" name="Google Shape;3458;p68"/>
            <p:cNvSpPr/>
            <p:nvPr/>
          </p:nvSpPr>
          <p:spPr>
            <a:xfrm>
              <a:off x="1540575" y="2609577"/>
              <a:ext cx="2041559" cy="433385"/>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400"/>
                <a:buFont typeface="Calibri"/>
                <a:buNone/>
              </a:pPr>
              <a:r>
                <a:t/>
              </a:r>
              <a:endParaRPr b="0" baseline="30000" i="0" sz="1400" u="none" cap="none" strike="noStrike">
                <a:solidFill>
                  <a:srgbClr val="3F4444"/>
                </a:solidFill>
                <a:latin typeface="Calibri"/>
                <a:ea typeface="Calibri"/>
                <a:cs typeface="Calibri"/>
                <a:sym typeface="Calibri"/>
              </a:endParaRPr>
            </a:p>
          </p:txBody>
        </p:sp>
        <p:sp>
          <p:nvSpPr>
            <p:cNvPr id="3459" name="Google Shape;3459;p68"/>
            <p:cNvSpPr txBox="1"/>
            <p:nvPr/>
          </p:nvSpPr>
          <p:spPr>
            <a:xfrm>
              <a:off x="2009457" y="2627464"/>
              <a:ext cx="1214050"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1800"/>
                <a:buFont typeface="Calibri"/>
                <a:buNone/>
              </a:pPr>
              <a:r>
                <a:rPr b="1" i="0" lang="pt-BR" sz="1800" u="none" cap="none" strike="noStrike">
                  <a:solidFill>
                    <a:srgbClr val="003865"/>
                  </a:solidFill>
                  <a:latin typeface="Calibri"/>
                  <a:ea typeface="Calibri"/>
                  <a:cs typeface="Calibri"/>
                  <a:sym typeface="Calibri"/>
                </a:rPr>
                <a:t>Hemolítica</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411"/>
                                        </p:tgtEl>
                                        <p:attrNameLst>
                                          <p:attrName>style.visibility</p:attrName>
                                        </p:attrNameLst>
                                      </p:cBhvr>
                                      <p:to>
                                        <p:strVal val="visible"/>
                                      </p:to>
                                    </p:set>
                                    <p:animEffect filter="fade" transition="in">
                                      <p:cBhvr>
                                        <p:cTn dur="500"/>
                                        <p:tgtEl>
                                          <p:spTgt spid="341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3410"/>
                                        </p:tgtEl>
                                        <p:attrNameLst>
                                          <p:attrName>style.visibility</p:attrName>
                                        </p:attrNameLst>
                                      </p:cBhvr>
                                      <p:to>
                                        <p:strVal val="visible"/>
                                      </p:to>
                                    </p:set>
                                    <p:animEffect filter="fade" transition="in">
                                      <p:cBhvr>
                                        <p:cTn dur="500"/>
                                        <p:tgtEl>
                                          <p:spTgt spid="341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457"/>
                                        </p:tgtEl>
                                        <p:attrNameLst>
                                          <p:attrName>style.visibility</p:attrName>
                                        </p:attrNameLst>
                                      </p:cBhvr>
                                      <p:to>
                                        <p:strVal val="visible"/>
                                      </p:to>
                                    </p:set>
                                    <p:animEffect filter="fade" transition="in">
                                      <p:cBhvr>
                                        <p:cTn dur="500"/>
                                        <p:tgtEl>
                                          <p:spTgt spid="3457"/>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3453"/>
                                        </p:tgtEl>
                                        <p:attrNameLst>
                                          <p:attrName>style.visibility</p:attrName>
                                        </p:attrNameLst>
                                      </p:cBhvr>
                                      <p:to>
                                        <p:strVal val="visible"/>
                                      </p:to>
                                    </p:set>
                                    <p:animEffect filter="fade" transition="in">
                                      <p:cBhvr>
                                        <p:cTn dur="500"/>
                                        <p:tgtEl>
                                          <p:spTgt spid="3453"/>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3426"/>
                                        </p:tgtEl>
                                        <p:attrNameLst>
                                          <p:attrName>style.visibility</p:attrName>
                                        </p:attrNameLst>
                                      </p:cBhvr>
                                      <p:to>
                                        <p:strVal val="visible"/>
                                      </p:to>
                                    </p:set>
                                    <p:animEffect filter="fade" transition="in">
                                      <p:cBhvr>
                                        <p:cTn dur="500"/>
                                        <p:tgtEl>
                                          <p:spTgt spid="3426"/>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3431"/>
                                        </p:tgtEl>
                                        <p:attrNameLst>
                                          <p:attrName>style.visibility</p:attrName>
                                        </p:attrNameLst>
                                      </p:cBhvr>
                                      <p:to>
                                        <p:strVal val="visible"/>
                                      </p:to>
                                    </p:set>
                                    <p:animEffect filter="fade" transition="in">
                                      <p:cBhvr>
                                        <p:cTn dur="500"/>
                                        <p:tgtEl>
                                          <p:spTgt spid="3431"/>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3443"/>
                                        </p:tgtEl>
                                        <p:attrNameLst>
                                          <p:attrName>style.visibility</p:attrName>
                                        </p:attrNameLst>
                                      </p:cBhvr>
                                      <p:to>
                                        <p:strVal val="visible"/>
                                      </p:to>
                                    </p:set>
                                    <p:animEffect filter="fade" transition="in">
                                      <p:cBhvr>
                                        <p:cTn dur="500"/>
                                        <p:tgtEl>
                                          <p:spTgt spid="344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3" name="Shape 3463"/>
        <p:cNvGrpSpPr/>
        <p:nvPr/>
      </p:nvGrpSpPr>
      <p:grpSpPr>
        <a:xfrm>
          <a:off x="0" y="0"/>
          <a:ext cx="0" cy="0"/>
          <a:chOff x="0" y="0"/>
          <a:chExt cx="0" cy="0"/>
        </a:xfrm>
      </p:grpSpPr>
      <p:pic>
        <p:nvPicPr>
          <p:cNvPr id="3464" name="Google Shape;3464;p69"/>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3465" name="Google Shape;3465;p69"/>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66" name="Google Shape;3466;p69"/>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3467" name="Google Shape;3467;p69"/>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3468" name="Google Shape;3468;p69"/>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3469" name="Google Shape;3469;p69"/>
          <p:cNvSpPr/>
          <p:nvPr/>
        </p:nvSpPr>
        <p:spPr>
          <a:xfrm>
            <a:off x="5130144" y="2381805"/>
            <a:ext cx="6391296" cy="289310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4400">
                <a:solidFill>
                  <a:srgbClr val="FFFFFF"/>
                </a:solidFill>
                <a:latin typeface="Lustria"/>
                <a:ea typeface="Lustria"/>
                <a:cs typeface="Lustria"/>
                <a:sym typeface="Lustria"/>
              </a:rPr>
              <a:t>HPN</a:t>
            </a:r>
            <a:endParaRPr/>
          </a:p>
          <a:p>
            <a:pPr indent="0" lvl="0" marL="0" marR="0" rtl="0" algn="l">
              <a:spcBef>
                <a:spcPts val="0"/>
              </a:spcBef>
              <a:spcAft>
                <a:spcPts val="0"/>
              </a:spcAft>
              <a:buNone/>
            </a:pPr>
            <a:r>
              <a:rPr b="1" lang="pt-BR" sz="4400">
                <a:solidFill>
                  <a:srgbClr val="FFFFFF"/>
                </a:solidFill>
                <a:latin typeface="Lustria"/>
                <a:ea typeface="Lustria"/>
                <a:cs typeface="Lustria"/>
                <a:sym typeface="Lustria"/>
              </a:rPr>
              <a:t>TRATAMENTO</a:t>
            </a:r>
            <a:endParaRPr/>
          </a:p>
          <a:p>
            <a:pPr indent="0" lvl="0" marL="0" marR="0" rtl="0" algn="l">
              <a:spcBef>
                <a:spcPts val="1200"/>
              </a:spcBef>
              <a:spcAft>
                <a:spcPts val="0"/>
              </a:spcAft>
              <a:buNone/>
            </a:pPr>
            <a:r>
              <a:rPr b="1" lang="pt-BR" sz="2800">
                <a:solidFill>
                  <a:srgbClr val="FFFFFF"/>
                </a:solidFill>
                <a:latin typeface="Lustria"/>
                <a:ea typeface="Lustria"/>
                <a:cs typeface="Lustria"/>
                <a:sym typeface="Lustria"/>
              </a:rPr>
              <a:t>TERAPIAS DE SUPORTE E POTENCIALMENTE CURATIVAS NO MANEJO DA HPN</a:t>
            </a:r>
            <a:endParaRPr/>
          </a:p>
        </p:txBody>
      </p:sp>
      <p:grpSp>
        <p:nvGrpSpPr>
          <p:cNvPr id="3470" name="Google Shape;3470;p69"/>
          <p:cNvGrpSpPr/>
          <p:nvPr/>
        </p:nvGrpSpPr>
        <p:grpSpPr>
          <a:xfrm>
            <a:off x="5257989" y="1299286"/>
            <a:ext cx="983316" cy="983316"/>
            <a:chOff x="-951397" y="1963883"/>
            <a:chExt cx="571500" cy="571500"/>
          </a:xfrm>
        </p:grpSpPr>
        <p:sp>
          <p:nvSpPr>
            <p:cNvPr id="3471" name="Google Shape;3471;p69"/>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472" name="Google Shape;3472;p69"/>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473" name="Google Shape;3473;p69"/>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474" name="Google Shape;3474;p69"/>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475" name="Google Shape;3475;p69"/>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465"/>
                                        </p:tgtEl>
                                        <p:attrNameLst>
                                          <p:attrName>style.visibility</p:attrName>
                                        </p:attrNameLst>
                                      </p:cBhvr>
                                      <p:to>
                                        <p:strVal val="visible"/>
                                      </p:to>
                                    </p:set>
                                    <p:animEffect filter="fade" transition="in">
                                      <p:cBhvr>
                                        <p:cTn dur="500"/>
                                        <p:tgtEl>
                                          <p:spTgt spid="3465"/>
                                        </p:tgtEl>
                                      </p:cBhvr>
                                    </p:animEffect>
                                  </p:childTnLst>
                                </p:cTn>
                              </p:par>
                              <p:par>
                                <p:cTn fill="hold" nodeType="withEffect" presetClass="entr" presetID="10" presetSubtype="0">
                                  <p:stCondLst>
                                    <p:cond delay="0"/>
                                  </p:stCondLst>
                                  <p:childTnLst>
                                    <p:set>
                                      <p:cBhvr>
                                        <p:cTn dur="1" fill="hold">
                                          <p:stCondLst>
                                            <p:cond delay="0"/>
                                          </p:stCondLst>
                                        </p:cTn>
                                        <p:tgtEl>
                                          <p:spTgt spid="3466"/>
                                        </p:tgtEl>
                                        <p:attrNameLst>
                                          <p:attrName>style.visibility</p:attrName>
                                        </p:attrNameLst>
                                      </p:cBhvr>
                                      <p:to>
                                        <p:strVal val="visible"/>
                                      </p:to>
                                    </p:set>
                                    <p:animEffect filter="fade" transition="in">
                                      <p:cBhvr>
                                        <p:cTn dur="500"/>
                                        <p:tgtEl>
                                          <p:spTgt spid="3466"/>
                                        </p:tgtEl>
                                      </p:cBhvr>
                                    </p:animEffect>
                                  </p:childTnLst>
                                </p:cTn>
                              </p:par>
                              <p:par>
                                <p:cTn fill="hold" nodeType="withEffect" presetClass="entr" presetID="10" presetSubtype="0">
                                  <p:stCondLst>
                                    <p:cond delay="500"/>
                                  </p:stCondLst>
                                  <p:childTnLst>
                                    <p:set>
                                      <p:cBhvr>
                                        <p:cTn dur="1" fill="hold">
                                          <p:stCondLst>
                                            <p:cond delay="0"/>
                                          </p:stCondLst>
                                        </p:cTn>
                                        <p:tgtEl>
                                          <p:spTgt spid="3469"/>
                                        </p:tgtEl>
                                        <p:attrNameLst>
                                          <p:attrName>style.visibility</p:attrName>
                                        </p:attrNameLst>
                                      </p:cBhvr>
                                      <p:to>
                                        <p:strVal val="visible"/>
                                      </p:to>
                                    </p:set>
                                    <p:animEffect filter="fade" transition="in">
                                      <p:cBhvr>
                                        <p:cTn dur="500"/>
                                        <p:tgtEl>
                                          <p:spTgt spid="3469"/>
                                        </p:tgtEl>
                                      </p:cBhvr>
                                    </p:animEffect>
                                  </p:childTnLst>
                                </p:cTn>
                              </p:par>
                              <p:par>
                                <p:cTn fill="hold" nodeType="withEffect" presetClass="entr" presetID="10" presetSubtype="0">
                                  <p:stCondLst>
                                    <p:cond delay="500"/>
                                  </p:stCondLst>
                                  <p:childTnLst>
                                    <p:set>
                                      <p:cBhvr>
                                        <p:cTn dur="1" fill="hold">
                                          <p:stCondLst>
                                            <p:cond delay="0"/>
                                          </p:stCondLst>
                                        </p:cTn>
                                        <p:tgtEl>
                                          <p:spTgt spid="3470"/>
                                        </p:tgtEl>
                                        <p:attrNameLst>
                                          <p:attrName>style.visibility</p:attrName>
                                        </p:attrNameLst>
                                      </p:cBhvr>
                                      <p:to>
                                        <p:strVal val="visible"/>
                                      </p:to>
                                    </p:set>
                                    <p:animEffect filter="fade" transition="in">
                                      <p:cBhvr>
                                        <p:cTn dur="500"/>
                                        <p:tgtEl>
                                          <p:spTgt spid="34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 name="Shape 267"/>
        <p:cNvGrpSpPr/>
        <p:nvPr/>
      </p:nvGrpSpPr>
      <p:grpSpPr>
        <a:xfrm>
          <a:off x="0" y="0"/>
          <a:ext cx="0" cy="0"/>
          <a:chOff x="0" y="0"/>
          <a:chExt cx="0" cy="0"/>
        </a:xfrm>
      </p:grpSpPr>
      <p:sp>
        <p:nvSpPr>
          <p:cNvPr id="268" name="Google Shape;268;p7"/>
          <p:cNvSpPr/>
          <p:nvPr/>
        </p:nvSpPr>
        <p:spPr>
          <a:xfrm>
            <a:off x="407989" y="1314541"/>
            <a:ext cx="11396510" cy="4958596"/>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269" name="Google Shape;269;p7"/>
          <p:cNvSpPr txBox="1"/>
          <p:nvPr/>
        </p:nvSpPr>
        <p:spPr>
          <a:xfrm>
            <a:off x="296269" y="385036"/>
            <a:ext cx="8734842"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Defeito na HPN</a:t>
            </a:r>
            <a:endParaRPr b="1" baseline="30000" sz="3500">
              <a:solidFill>
                <a:schemeClr val="accent1"/>
              </a:solidFill>
              <a:latin typeface="Lustria"/>
              <a:ea typeface="Lustria"/>
              <a:cs typeface="Lustria"/>
              <a:sym typeface="Lustria"/>
            </a:endParaRPr>
          </a:p>
        </p:txBody>
      </p:sp>
      <p:sp>
        <p:nvSpPr>
          <p:cNvPr id="270" name="Google Shape;270;p7"/>
          <p:cNvSpPr txBox="1"/>
          <p:nvPr/>
        </p:nvSpPr>
        <p:spPr>
          <a:xfrm>
            <a:off x="296269" y="791320"/>
            <a:ext cx="817210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Mutação no gene PIG-A, impedindo a produção do GPI</a:t>
            </a:r>
            <a:r>
              <a:rPr baseline="30000" lang="pt-BR" sz="2800">
                <a:solidFill>
                  <a:srgbClr val="003865"/>
                </a:solidFill>
                <a:latin typeface="Calibri"/>
                <a:ea typeface="Calibri"/>
                <a:cs typeface="Calibri"/>
                <a:sym typeface="Calibri"/>
              </a:rPr>
              <a:t>¹</a:t>
            </a:r>
            <a:endParaRPr baseline="30000" sz="2800">
              <a:solidFill>
                <a:srgbClr val="003865"/>
              </a:solidFill>
              <a:latin typeface="Calibri"/>
              <a:ea typeface="Calibri"/>
              <a:cs typeface="Calibri"/>
              <a:sym typeface="Calibri"/>
            </a:endParaRPr>
          </a:p>
        </p:txBody>
      </p:sp>
      <p:sp>
        <p:nvSpPr>
          <p:cNvPr id="271" name="Google Shape;271;p7"/>
          <p:cNvSpPr txBox="1"/>
          <p:nvPr>
            <p:ph idx="1" type="body"/>
          </p:nvPr>
        </p:nvSpPr>
        <p:spPr>
          <a:xfrm>
            <a:off x="407988" y="6200775"/>
            <a:ext cx="1033113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Brodsky RA. haematology: Basic Principles and Practice. 4th ed. Philadelphia, PA: Elsevier Churchill Livingstone; 2005:419-427.  2. Bessler M, Hiken J. haematology Am Soc Hematol Educ Program. 2008:104-110. 3. Inoue N, et al. Int J Hematol. 2003;77(2):107-112.</a:t>
            </a:r>
            <a:endParaRPr/>
          </a:p>
        </p:txBody>
      </p:sp>
      <p:grpSp>
        <p:nvGrpSpPr>
          <p:cNvPr id="272" name="Google Shape;272;p7"/>
          <p:cNvGrpSpPr/>
          <p:nvPr/>
        </p:nvGrpSpPr>
        <p:grpSpPr>
          <a:xfrm>
            <a:off x="5908176" y="4055744"/>
            <a:ext cx="309037" cy="309037"/>
            <a:chOff x="6068989" y="3752932"/>
            <a:chExt cx="309037" cy="309037"/>
          </a:xfrm>
        </p:grpSpPr>
        <p:sp>
          <p:nvSpPr>
            <p:cNvPr id="273" name="Google Shape;273;p7"/>
            <p:cNvSpPr/>
            <p:nvPr/>
          </p:nvSpPr>
          <p:spPr>
            <a:xfrm rot="-5400000">
              <a:off x="6068989" y="3752932"/>
              <a:ext cx="309037" cy="309037"/>
            </a:xfrm>
            <a:prstGeom prst="ellipse">
              <a:avLst/>
            </a:prstGeom>
            <a:gradFill>
              <a:gsLst>
                <a:gs pos="0">
                  <a:schemeClr val="accent1"/>
                </a:gs>
                <a:gs pos="100000">
                  <a:srgbClr val="C00000"/>
                </a:gs>
              </a:gsLst>
              <a:lin ang="27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274" name="Google Shape;274;p7"/>
            <p:cNvPicPr preferRelativeResize="0"/>
            <p:nvPr/>
          </p:nvPicPr>
          <p:blipFill rotWithShape="1">
            <a:blip r:embed="rId3">
              <a:alphaModFix/>
            </a:blip>
            <a:srcRect b="0" l="0" r="0" t="0"/>
            <a:stretch/>
          </p:blipFill>
          <p:spPr>
            <a:xfrm rot="-5400000">
              <a:off x="6140977" y="3816314"/>
              <a:ext cx="181548" cy="181548"/>
            </a:xfrm>
            <a:prstGeom prst="rect">
              <a:avLst/>
            </a:prstGeom>
            <a:noFill/>
            <a:ln>
              <a:noFill/>
            </a:ln>
          </p:spPr>
        </p:pic>
      </p:grpSp>
      <p:grpSp>
        <p:nvGrpSpPr>
          <p:cNvPr id="275" name="Google Shape;275;p7"/>
          <p:cNvGrpSpPr/>
          <p:nvPr/>
        </p:nvGrpSpPr>
        <p:grpSpPr>
          <a:xfrm rot="-793090">
            <a:off x="5124310" y="2283068"/>
            <a:ext cx="2208468" cy="1580845"/>
            <a:chOff x="4888367" y="2184633"/>
            <a:chExt cx="2369102" cy="1695828"/>
          </a:xfrm>
        </p:grpSpPr>
        <p:pic>
          <p:nvPicPr>
            <p:cNvPr id="276" name="Google Shape;276;p7"/>
            <p:cNvPicPr preferRelativeResize="0"/>
            <p:nvPr/>
          </p:nvPicPr>
          <p:blipFill rotWithShape="1">
            <a:blip r:embed="rId4">
              <a:alphaModFix/>
            </a:blip>
            <a:srcRect b="0" l="0" r="0" t="0"/>
            <a:stretch/>
          </p:blipFill>
          <p:spPr>
            <a:xfrm>
              <a:off x="5485703" y="3138277"/>
              <a:ext cx="771200" cy="742184"/>
            </a:xfrm>
            <a:prstGeom prst="rect">
              <a:avLst/>
            </a:prstGeom>
            <a:noFill/>
            <a:ln>
              <a:noFill/>
            </a:ln>
          </p:spPr>
        </p:pic>
        <p:grpSp>
          <p:nvGrpSpPr>
            <p:cNvPr id="277" name="Google Shape;277;p7"/>
            <p:cNvGrpSpPr/>
            <p:nvPr/>
          </p:nvGrpSpPr>
          <p:grpSpPr>
            <a:xfrm>
              <a:off x="4888367" y="2184633"/>
              <a:ext cx="2369102" cy="1615630"/>
              <a:chOff x="4830334" y="2184633"/>
              <a:chExt cx="2369102" cy="1615630"/>
            </a:xfrm>
          </p:grpSpPr>
          <p:pic>
            <p:nvPicPr>
              <p:cNvPr id="278" name="Google Shape;278;p7"/>
              <p:cNvPicPr preferRelativeResize="0"/>
              <p:nvPr/>
            </p:nvPicPr>
            <p:blipFill rotWithShape="1">
              <a:blip r:embed="rId5">
                <a:alphaModFix/>
              </a:blip>
              <a:srcRect b="0" l="0" r="0" t="0"/>
              <a:stretch/>
            </p:blipFill>
            <p:spPr>
              <a:xfrm>
                <a:off x="5815558" y="2941972"/>
                <a:ext cx="930941" cy="858291"/>
              </a:xfrm>
              <a:prstGeom prst="rect">
                <a:avLst/>
              </a:prstGeom>
              <a:noFill/>
              <a:ln>
                <a:noFill/>
              </a:ln>
            </p:spPr>
          </p:pic>
          <p:grpSp>
            <p:nvGrpSpPr>
              <p:cNvPr id="279" name="Google Shape;279;p7"/>
              <p:cNvGrpSpPr/>
              <p:nvPr/>
            </p:nvGrpSpPr>
            <p:grpSpPr>
              <a:xfrm>
                <a:off x="4830334" y="2184633"/>
                <a:ext cx="2369102" cy="1408945"/>
                <a:chOff x="4830334" y="2184633"/>
                <a:chExt cx="2369102" cy="1408945"/>
              </a:xfrm>
            </p:grpSpPr>
            <p:pic>
              <p:nvPicPr>
                <p:cNvPr id="280" name="Google Shape;280;p7"/>
                <p:cNvPicPr preferRelativeResize="0"/>
                <p:nvPr/>
              </p:nvPicPr>
              <p:blipFill rotWithShape="1">
                <a:blip r:embed="rId5">
                  <a:alphaModFix/>
                </a:blip>
                <a:srcRect b="0" l="0" r="0" t="0"/>
                <a:stretch/>
              </p:blipFill>
              <p:spPr>
                <a:xfrm>
                  <a:off x="4830334" y="2634528"/>
                  <a:ext cx="930941" cy="858291"/>
                </a:xfrm>
                <a:prstGeom prst="rect">
                  <a:avLst/>
                </a:prstGeom>
                <a:noFill/>
                <a:ln>
                  <a:noFill/>
                </a:ln>
              </p:spPr>
            </p:pic>
            <p:pic>
              <p:nvPicPr>
                <p:cNvPr id="281" name="Google Shape;281;p7"/>
                <p:cNvPicPr preferRelativeResize="0"/>
                <p:nvPr/>
              </p:nvPicPr>
              <p:blipFill rotWithShape="1">
                <a:blip r:embed="rId5">
                  <a:alphaModFix/>
                </a:blip>
                <a:srcRect b="0" l="0" r="0" t="0"/>
                <a:stretch/>
              </p:blipFill>
              <p:spPr>
                <a:xfrm>
                  <a:off x="5237190" y="2247680"/>
                  <a:ext cx="930941" cy="858291"/>
                </a:xfrm>
                <a:prstGeom prst="rect">
                  <a:avLst/>
                </a:prstGeom>
                <a:noFill/>
                <a:ln>
                  <a:noFill/>
                </a:ln>
              </p:spPr>
            </p:pic>
            <p:pic>
              <p:nvPicPr>
                <p:cNvPr id="282" name="Google Shape;282;p7"/>
                <p:cNvPicPr preferRelativeResize="0"/>
                <p:nvPr/>
              </p:nvPicPr>
              <p:blipFill rotWithShape="1">
                <a:blip r:embed="rId5">
                  <a:alphaModFix/>
                </a:blip>
                <a:srcRect b="0" l="0" r="0" t="0"/>
                <a:stretch/>
              </p:blipFill>
              <p:spPr>
                <a:xfrm>
                  <a:off x="5585876" y="2361170"/>
                  <a:ext cx="930941" cy="858291"/>
                </a:xfrm>
                <a:prstGeom prst="rect">
                  <a:avLst/>
                </a:prstGeom>
                <a:noFill/>
                <a:ln>
                  <a:noFill/>
                </a:ln>
              </p:spPr>
            </p:pic>
            <p:pic>
              <p:nvPicPr>
                <p:cNvPr id="283" name="Google Shape;283;p7"/>
                <p:cNvPicPr preferRelativeResize="0"/>
                <p:nvPr/>
              </p:nvPicPr>
              <p:blipFill rotWithShape="1">
                <a:blip r:embed="rId5">
                  <a:alphaModFix/>
                </a:blip>
                <a:srcRect b="0" l="0" r="0" t="0"/>
                <a:stretch/>
              </p:blipFill>
              <p:spPr>
                <a:xfrm>
                  <a:off x="6268495" y="2184633"/>
                  <a:ext cx="930941" cy="858291"/>
                </a:xfrm>
                <a:prstGeom prst="rect">
                  <a:avLst/>
                </a:prstGeom>
                <a:noFill/>
                <a:ln>
                  <a:noFill/>
                </a:ln>
              </p:spPr>
            </p:pic>
            <p:pic>
              <p:nvPicPr>
                <p:cNvPr id="284" name="Google Shape;284;p7"/>
                <p:cNvPicPr preferRelativeResize="0"/>
                <p:nvPr/>
              </p:nvPicPr>
              <p:blipFill rotWithShape="1">
                <a:blip r:embed="rId5">
                  <a:alphaModFix/>
                </a:blip>
                <a:srcRect b="0" l="0" r="0" t="0"/>
                <a:stretch/>
              </p:blipFill>
              <p:spPr>
                <a:xfrm>
                  <a:off x="5559302" y="2735287"/>
                  <a:ext cx="930941" cy="858291"/>
                </a:xfrm>
                <a:prstGeom prst="rect">
                  <a:avLst/>
                </a:prstGeom>
                <a:noFill/>
                <a:ln>
                  <a:noFill/>
                </a:ln>
              </p:spPr>
            </p:pic>
            <p:pic>
              <p:nvPicPr>
                <p:cNvPr id="285" name="Google Shape;285;p7"/>
                <p:cNvPicPr preferRelativeResize="0"/>
                <p:nvPr/>
              </p:nvPicPr>
              <p:blipFill rotWithShape="1">
                <a:blip r:embed="rId6">
                  <a:alphaModFix/>
                </a:blip>
                <a:srcRect b="0" l="0" r="0" t="0"/>
                <a:stretch/>
              </p:blipFill>
              <p:spPr>
                <a:xfrm>
                  <a:off x="5191576" y="2709481"/>
                  <a:ext cx="930941" cy="858291"/>
                </a:xfrm>
                <a:prstGeom prst="rect">
                  <a:avLst/>
                </a:prstGeom>
                <a:noFill/>
                <a:ln>
                  <a:noFill/>
                </a:ln>
              </p:spPr>
            </p:pic>
          </p:grpSp>
        </p:grpSp>
        <p:pic>
          <p:nvPicPr>
            <p:cNvPr id="286" name="Google Shape;286;p7"/>
            <p:cNvPicPr preferRelativeResize="0"/>
            <p:nvPr/>
          </p:nvPicPr>
          <p:blipFill rotWithShape="1">
            <a:blip r:embed="rId4">
              <a:alphaModFix/>
            </a:blip>
            <a:srcRect b="0" l="0" r="0" t="0"/>
            <a:stretch/>
          </p:blipFill>
          <p:spPr>
            <a:xfrm>
              <a:off x="6103523" y="2561122"/>
              <a:ext cx="771200" cy="742184"/>
            </a:xfrm>
            <a:prstGeom prst="rect">
              <a:avLst/>
            </a:prstGeom>
            <a:noFill/>
            <a:ln>
              <a:noFill/>
            </a:ln>
          </p:spPr>
        </p:pic>
      </p:grpSp>
      <p:grpSp>
        <p:nvGrpSpPr>
          <p:cNvPr id="287" name="Google Shape;287;p7"/>
          <p:cNvGrpSpPr/>
          <p:nvPr/>
        </p:nvGrpSpPr>
        <p:grpSpPr>
          <a:xfrm>
            <a:off x="439515" y="1387799"/>
            <a:ext cx="4659394" cy="2900665"/>
            <a:chOff x="439515" y="1387799"/>
            <a:chExt cx="4659394" cy="2900665"/>
          </a:xfrm>
        </p:grpSpPr>
        <p:pic>
          <p:nvPicPr>
            <p:cNvPr descr="Uma imagem contendo escuro, preto&#10;&#10;Descrição gerada automaticamente" id="288" name="Google Shape;288;p7"/>
            <p:cNvPicPr preferRelativeResize="0"/>
            <p:nvPr/>
          </p:nvPicPr>
          <p:blipFill rotWithShape="1">
            <a:blip r:embed="rId7">
              <a:alphaModFix/>
            </a:blip>
            <a:srcRect b="0" l="0" r="0" t="0"/>
            <a:stretch/>
          </p:blipFill>
          <p:spPr>
            <a:xfrm rot="4393690">
              <a:off x="2674700" y="2167502"/>
              <a:ext cx="1413849" cy="1413849"/>
            </a:xfrm>
            <a:prstGeom prst="rect">
              <a:avLst/>
            </a:prstGeom>
            <a:noFill/>
            <a:ln>
              <a:noFill/>
            </a:ln>
          </p:spPr>
        </p:pic>
        <p:grpSp>
          <p:nvGrpSpPr>
            <p:cNvPr id="289" name="Google Shape;289;p7"/>
            <p:cNvGrpSpPr/>
            <p:nvPr/>
          </p:nvGrpSpPr>
          <p:grpSpPr>
            <a:xfrm>
              <a:off x="569999" y="3431997"/>
              <a:ext cx="4411314" cy="856467"/>
              <a:chOff x="479705" y="3372045"/>
              <a:chExt cx="4411314" cy="856467"/>
            </a:xfrm>
          </p:grpSpPr>
          <p:sp>
            <p:nvSpPr>
              <p:cNvPr id="290" name="Google Shape;290;p7"/>
              <p:cNvSpPr txBox="1"/>
              <p:nvPr/>
            </p:nvSpPr>
            <p:spPr>
              <a:xfrm>
                <a:off x="556285" y="3608426"/>
                <a:ext cx="4334734"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2000"/>
                  <a:buFont typeface="Calibri"/>
                  <a:buNone/>
                </a:pPr>
                <a:r>
                  <a:rPr b="1" i="0" lang="pt-BR" sz="2000" u="none" cap="none" strike="noStrike">
                    <a:solidFill>
                      <a:srgbClr val="7F7F7F"/>
                    </a:solidFill>
                    <a:latin typeface="Calibri"/>
                    <a:ea typeface="Calibri"/>
                    <a:cs typeface="Calibri"/>
                    <a:sym typeface="Calibri"/>
                  </a:rPr>
                  <a:t>///////////////////////////</a:t>
                </a:r>
                <a:endParaRPr/>
              </a:p>
            </p:txBody>
          </p:sp>
          <p:grpSp>
            <p:nvGrpSpPr>
              <p:cNvPr id="291" name="Google Shape;291;p7"/>
              <p:cNvGrpSpPr/>
              <p:nvPr/>
            </p:nvGrpSpPr>
            <p:grpSpPr>
              <a:xfrm>
                <a:off x="479705" y="3372045"/>
                <a:ext cx="4393742" cy="856467"/>
                <a:chOff x="322635" y="4171342"/>
                <a:chExt cx="5316428" cy="1036325"/>
              </a:xfrm>
            </p:grpSpPr>
            <p:pic>
              <p:nvPicPr>
                <p:cNvPr descr="Uma imagem contendo objeto, luz, abajur&#10;&#10;Descrição gerada automaticamente" id="292" name="Google Shape;292;p7"/>
                <p:cNvPicPr preferRelativeResize="0"/>
                <p:nvPr/>
              </p:nvPicPr>
              <p:blipFill rotWithShape="1">
                <a:blip r:embed="rId8">
                  <a:alphaModFix/>
                </a:blip>
                <a:srcRect b="0" l="0" r="0" t="0"/>
                <a:stretch/>
              </p:blipFill>
              <p:spPr>
                <a:xfrm flipH="1">
                  <a:off x="322635" y="4171342"/>
                  <a:ext cx="1036325" cy="1036325"/>
                </a:xfrm>
                <a:prstGeom prst="rect">
                  <a:avLst/>
                </a:prstGeom>
                <a:noFill/>
                <a:ln>
                  <a:noFill/>
                </a:ln>
              </p:spPr>
            </p:pic>
            <p:pic>
              <p:nvPicPr>
                <p:cNvPr descr="Uma imagem contendo objeto, luz, abajur&#10;&#10;Descrição gerada automaticamente" id="293" name="Google Shape;293;p7"/>
                <p:cNvPicPr preferRelativeResize="0"/>
                <p:nvPr/>
              </p:nvPicPr>
              <p:blipFill rotWithShape="1">
                <a:blip r:embed="rId8">
                  <a:alphaModFix/>
                </a:blip>
                <a:srcRect b="0" l="0" r="0" t="0"/>
                <a:stretch/>
              </p:blipFill>
              <p:spPr>
                <a:xfrm flipH="1">
                  <a:off x="628357" y="4171342"/>
                  <a:ext cx="1036325" cy="1036325"/>
                </a:xfrm>
                <a:prstGeom prst="rect">
                  <a:avLst/>
                </a:prstGeom>
                <a:noFill/>
                <a:ln>
                  <a:noFill/>
                </a:ln>
              </p:spPr>
            </p:pic>
            <p:pic>
              <p:nvPicPr>
                <p:cNvPr descr="Uma imagem contendo objeto, luz, abajur&#10;&#10;Descrição gerada automaticamente" id="294" name="Google Shape;294;p7"/>
                <p:cNvPicPr preferRelativeResize="0"/>
                <p:nvPr/>
              </p:nvPicPr>
              <p:blipFill rotWithShape="1">
                <a:blip r:embed="rId8">
                  <a:alphaModFix/>
                </a:blip>
                <a:srcRect b="0" l="0" r="0" t="0"/>
                <a:stretch/>
              </p:blipFill>
              <p:spPr>
                <a:xfrm flipH="1">
                  <a:off x="934079" y="4171342"/>
                  <a:ext cx="1036325" cy="1036325"/>
                </a:xfrm>
                <a:prstGeom prst="rect">
                  <a:avLst/>
                </a:prstGeom>
                <a:noFill/>
                <a:ln>
                  <a:noFill/>
                </a:ln>
              </p:spPr>
            </p:pic>
            <p:pic>
              <p:nvPicPr>
                <p:cNvPr descr="Uma imagem contendo objeto, luz, abajur&#10;&#10;Descrição gerada automaticamente" id="295" name="Google Shape;295;p7"/>
                <p:cNvPicPr preferRelativeResize="0"/>
                <p:nvPr/>
              </p:nvPicPr>
              <p:blipFill rotWithShape="1">
                <a:blip r:embed="rId8">
                  <a:alphaModFix/>
                </a:blip>
                <a:srcRect b="0" l="0" r="0" t="0"/>
                <a:stretch/>
              </p:blipFill>
              <p:spPr>
                <a:xfrm flipH="1">
                  <a:off x="1239801" y="4171342"/>
                  <a:ext cx="1036325" cy="1036325"/>
                </a:xfrm>
                <a:prstGeom prst="rect">
                  <a:avLst/>
                </a:prstGeom>
                <a:noFill/>
                <a:ln>
                  <a:noFill/>
                </a:ln>
              </p:spPr>
            </p:pic>
            <p:pic>
              <p:nvPicPr>
                <p:cNvPr descr="Uma imagem contendo objeto, luz, abajur&#10;&#10;Descrição gerada automaticamente" id="296" name="Google Shape;296;p7"/>
                <p:cNvPicPr preferRelativeResize="0"/>
                <p:nvPr/>
              </p:nvPicPr>
              <p:blipFill rotWithShape="1">
                <a:blip r:embed="rId8">
                  <a:alphaModFix/>
                </a:blip>
                <a:srcRect b="0" l="0" r="0" t="0"/>
                <a:stretch/>
              </p:blipFill>
              <p:spPr>
                <a:xfrm flipH="1">
                  <a:off x="1545523" y="4171342"/>
                  <a:ext cx="1036325" cy="1036325"/>
                </a:xfrm>
                <a:prstGeom prst="rect">
                  <a:avLst/>
                </a:prstGeom>
                <a:noFill/>
                <a:ln>
                  <a:noFill/>
                </a:ln>
              </p:spPr>
            </p:pic>
            <p:pic>
              <p:nvPicPr>
                <p:cNvPr descr="Uma imagem contendo objeto, luz, abajur&#10;&#10;Descrição gerada automaticamente" id="297" name="Google Shape;297;p7"/>
                <p:cNvPicPr preferRelativeResize="0"/>
                <p:nvPr/>
              </p:nvPicPr>
              <p:blipFill rotWithShape="1">
                <a:blip r:embed="rId8">
                  <a:alphaModFix/>
                </a:blip>
                <a:srcRect b="0" l="0" r="0" t="0"/>
                <a:stretch/>
              </p:blipFill>
              <p:spPr>
                <a:xfrm flipH="1">
                  <a:off x="1851245" y="4171342"/>
                  <a:ext cx="1036325" cy="1036325"/>
                </a:xfrm>
                <a:prstGeom prst="rect">
                  <a:avLst/>
                </a:prstGeom>
                <a:noFill/>
                <a:ln>
                  <a:noFill/>
                </a:ln>
              </p:spPr>
            </p:pic>
            <p:pic>
              <p:nvPicPr>
                <p:cNvPr descr="Uma imagem contendo objeto, luz, abajur&#10;&#10;Descrição gerada automaticamente" id="298" name="Google Shape;298;p7"/>
                <p:cNvPicPr preferRelativeResize="0"/>
                <p:nvPr/>
              </p:nvPicPr>
              <p:blipFill rotWithShape="1">
                <a:blip r:embed="rId8">
                  <a:alphaModFix/>
                </a:blip>
                <a:srcRect b="0" l="0" r="0" t="0"/>
                <a:stretch/>
              </p:blipFill>
              <p:spPr>
                <a:xfrm flipH="1">
                  <a:off x="2156967" y="4171342"/>
                  <a:ext cx="1036325" cy="1036325"/>
                </a:xfrm>
                <a:prstGeom prst="rect">
                  <a:avLst/>
                </a:prstGeom>
                <a:noFill/>
                <a:ln>
                  <a:noFill/>
                </a:ln>
              </p:spPr>
            </p:pic>
            <p:pic>
              <p:nvPicPr>
                <p:cNvPr descr="Uma imagem contendo objeto, luz, abajur&#10;&#10;Descrição gerada automaticamente" id="299" name="Google Shape;299;p7"/>
                <p:cNvPicPr preferRelativeResize="0"/>
                <p:nvPr/>
              </p:nvPicPr>
              <p:blipFill rotWithShape="1">
                <a:blip r:embed="rId8">
                  <a:alphaModFix/>
                </a:blip>
                <a:srcRect b="0" l="0" r="0" t="0"/>
                <a:stretch/>
              </p:blipFill>
              <p:spPr>
                <a:xfrm flipH="1">
                  <a:off x="2462689" y="4171342"/>
                  <a:ext cx="1036325" cy="1036325"/>
                </a:xfrm>
                <a:prstGeom prst="rect">
                  <a:avLst/>
                </a:prstGeom>
                <a:noFill/>
                <a:ln>
                  <a:noFill/>
                </a:ln>
              </p:spPr>
            </p:pic>
            <p:pic>
              <p:nvPicPr>
                <p:cNvPr descr="Uma imagem contendo objeto, luz, abajur&#10;&#10;Descrição gerada automaticamente" id="300" name="Google Shape;300;p7"/>
                <p:cNvPicPr preferRelativeResize="0"/>
                <p:nvPr/>
              </p:nvPicPr>
              <p:blipFill rotWithShape="1">
                <a:blip r:embed="rId8">
                  <a:alphaModFix/>
                </a:blip>
                <a:srcRect b="0" l="0" r="0" t="0"/>
                <a:stretch/>
              </p:blipFill>
              <p:spPr>
                <a:xfrm flipH="1">
                  <a:off x="2768411" y="4171342"/>
                  <a:ext cx="1036325" cy="1036325"/>
                </a:xfrm>
                <a:prstGeom prst="rect">
                  <a:avLst/>
                </a:prstGeom>
                <a:noFill/>
                <a:ln>
                  <a:noFill/>
                </a:ln>
              </p:spPr>
            </p:pic>
            <p:pic>
              <p:nvPicPr>
                <p:cNvPr descr="Uma imagem contendo objeto, luz, abajur&#10;&#10;Descrição gerada automaticamente" id="301" name="Google Shape;301;p7"/>
                <p:cNvPicPr preferRelativeResize="0"/>
                <p:nvPr/>
              </p:nvPicPr>
              <p:blipFill rotWithShape="1">
                <a:blip r:embed="rId8">
                  <a:alphaModFix/>
                </a:blip>
                <a:srcRect b="0" l="0" r="0" t="0"/>
                <a:stretch/>
              </p:blipFill>
              <p:spPr>
                <a:xfrm flipH="1">
                  <a:off x="3074133" y="4171342"/>
                  <a:ext cx="1036325" cy="1036325"/>
                </a:xfrm>
                <a:prstGeom prst="rect">
                  <a:avLst/>
                </a:prstGeom>
                <a:noFill/>
                <a:ln>
                  <a:noFill/>
                </a:ln>
              </p:spPr>
            </p:pic>
            <p:pic>
              <p:nvPicPr>
                <p:cNvPr descr="Uma imagem contendo objeto, luz, abajur&#10;&#10;Descrição gerada automaticamente" id="302" name="Google Shape;302;p7"/>
                <p:cNvPicPr preferRelativeResize="0"/>
                <p:nvPr/>
              </p:nvPicPr>
              <p:blipFill rotWithShape="1">
                <a:blip r:embed="rId8">
                  <a:alphaModFix/>
                </a:blip>
                <a:srcRect b="0" l="0" r="0" t="0"/>
                <a:stretch/>
              </p:blipFill>
              <p:spPr>
                <a:xfrm flipH="1">
                  <a:off x="3379855" y="4171342"/>
                  <a:ext cx="1036325" cy="1036325"/>
                </a:xfrm>
                <a:prstGeom prst="rect">
                  <a:avLst/>
                </a:prstGeom>
                <a:noFill/>
                <a:ln>
                  <a:noFill/>
                </a:ln>
              </p:spPr>
            </p:pic>
            <p:pic>
              <p:nvPicPr>
                <p:cNvPr descr="Uma imagem contendo objeto, luz, abajur&#10;&#10;Descrição gerada automaticamente" id="303" name="Google Shape;303;p7"/>
                <p:cNvPicPr preferRelativeResize="0"/>
                <p:nvPr/>
              </p:nvPicPr>
              <p:blipFill rotWithShape="1">
                <a:blip r:embed="rId8">
                  <a:alphaModFix/>
                </a:blip>
                <a:srcRect b="0" l="0" r="0" t="0"/>
                <a:stretch/>
              </p:blipFill>
              <p:spPr>
                <a:xfrm flipH="1">
                  <a:off x="3685577" y="4171342"/>
                  <a:ext cx="1036325" cy="1036325"/>
                </a:xfrm>
                <a:prstGeom prst="rect">
                  <a:avLst/>
                </a:prstGeom>
                <a:noFill/>
                <a:ln>
                  <a:noFill/>
                </a:ln>
              </p:spPr>
            </p:pic>
            <p:pic>
              <p:nvPicPr>
                <p:cNvPr descr="Uma imagem contendo objeto, luz, abajur&#10;&#10;Descrição gerada automaticamente" id="304" name="Google Shape;304;p7"/>
                <p:cNvPicPr preferRelativeResize="0"/>
                <p:nvPr/>
              </p:nvPicPr>
              <p:blipFill rotWithShape="1">
                <a:blip r:embed="rId8">
                  <a:alphaModFix/>
                </a:blip>
                <a:srcRect b="0" l="0" r="0" t="0"/>
                <a:stretch/>
              </p:blipFill>
              <p:spPr>
                <a:xfrm flipH="1">
                  <a:off x="3991299" y="4171342"/>
                  <a:ext cx="1036325" cy="1036325"/>
                </a:xfrm>
                <a:prstGeom prst="rect">
                  <a:avLst/>
                </a:prstGeom>
                <a:noFill/>
                <a:ln>
                  <a:noFill/>
                </a:ln>
              </p:spPr>
            </p:pic>
            <p:pic>
              <p:nvPicPr>
                <p:cNvPr descr="Uma imagem contendo objeto, luz, abajur&#10;&#10;Descrição gerada automaticamente" id="305" name="Google Shape;305;p7"/>
                <p:cNvPicPr preferRelativeResize="0"/>
                <p:nvPr/>
              </p:nvPicPr>
              <p:blipFill rotWithShape="1">
                <a:blip r:embed="rId8">
                  <a:alphaModFix/>
                </a:blip>
                <a:srcRect b="0" l="0" r="0" t="0"/>
                <a:stretch/>
              </p:blipFill>
              <p:spPr>
                <a:xfrm flipH="1">
                  <a:off x="4297020" y="4171342"/>
                  <a:ext cx="1036325" cy="1036325"/>
                </a:xfrm>
                <a:prstGeom prst="rect">
                  <a:avLst/>
                </a:prstGeom>
                <a:noFill/>
                <a:ln>
                  <a:noFill/>
                </a:ln>
              </p:spPr>
            </p:pic>
            <p:pic>
              <p:nvPicPr>
                <p:cNvPr descr="Uma imagem contendo objeto, luz, abajur&#10;&#10;Descrição gerada automaticamente" id="306" name="Google Shape;306;p7"/>
                <p:cNvPicPr preferRelativeResize="0"/>
                <p:nvPr/>
              </p:nvPicPr>
              <p:blipFill rotWithShape="1">
                <a:blip r:embed="rId8">
                  <a:alphaModFix/>
                </a:blip>
                <a:srcRect b="0" l="0" r="0" t="0"/>
                <a:stretch/>
              </p:blipFill>
              <p:spPr>
                <a:xfrm flipH="1">
                  <a:off x="4602738" y="4171342"/>
                  <a:ext cx="1036325" cy="1036325"/>
                </a:xfrm>
                <a:prstGeom prst="rect">
                  <a:avLst/>
                </a:prstGeom>
                <a:noFill/>
                <a:ln>
                  <a:noFill/>
                </a:ln>
              </p:spPr>
            </p:pic>
          </p:grpSp>
        </p:grpSp>
        <p:grpSp>
          <p:nvGrpSpPr>
            <p:cNvPr id="307" name="Google Shape;307;p7"/>
            <p:cNvGrpSpPr/>
            <p:nvPr/>
          </p:nvGrpSpPr>
          <p:grpSpPr>
            <a:xfrm>
              <a:off x="1704128" y="2067719"/>
              <a:ext cx="2396676" cy="194307"/>
              <a:chOff x="4881147" y="5017769"/>
              <a:chExt cx="1692858" cy="182908"/>
            </a:xfrm>
          </p:grpSpPr>
          <p:sp>
            <p:nvSpPr>
              <p:cNvPr id="308" name="Google Shape;308;p7"/>
              <p:cNvSpPr/>
              <p:nvPr/>
            </p:nvSpPr>
            <p:spPr>
              <a:xfrm flipH="1">
                <a:off x="4881147" y="5017786"/>
                <a:ext cx="80702" cy="182881"/>
              </a:xfrm>
              <a:prstGeom prst="roundRect">
                <a:avLst>
                  <a:gd fmla="val 0" name="adj"/>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09" name="Google Shape;309;p7"/>
              <p:cNvSpPr/>
              <p:nvPr/>
            </p:nvSpPr>
            <p:spPr>
              <a:xfrm flipH="1">
                <a:off x="5026309" y="5017777"/>
                <a:ext cx="423768" cy="182880"/>
              </a:xfrm>
              <a:prstGeom prst="roundRect">
                <a:avLst>
                  <a:gd fmla="val 0" name="adj"/>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10" name="Google Shape;310;p7"/>
              <p:cNvSpPr/>
              <p:nvPr/>
            </p:nvSpPr>
            <p:spPr>
              <a:xfrm flipH="1">
                <a:off x="5505053" y="5017773"/>
                <a:ext cx="148221" cy="182880"/>
              </a:xfrm>
              <a:prstGeom prst="roundRect">
                <a:avLst>
                  <a:gd fmla="val 0" name="adj"/>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11" name="Google Shape;311;p7"/>
              <p:cNvSpPr/>
              <p:nvPr/>
            </p:nvSpPr>
            <p:spPr>
              <a:xfrm flipH="1">
                <a:off x="5708250" y="5017770"/>
                <a:ext cx="148221" cy="182880"/>
              </a:xfrm>
              <a:prstGeom prst="roundRect">
                <a:avLst>
                  <a:gd fmla="val 0" name="adj"/>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12" name="Google Shape;312;p7"/>
              <p:cNvSpPr/>
              <p:nvPr/>
            </p:nvSpPr>
            <p:spPr>
              <a:xfrm flipH="1">
                <a:off x="5937317" y="5017769"/>
                <a:ext cx="298076" cy="182880"/>
              </a:xfrm>
              <a:prstGeom prst="roundRect">
                <a:avLst>
                  <a:gd fmla="val 0" name="adj"/>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13" name="Google Shape;313;p7"/>
              <p:cNvSpPr/>
              <p:nvPr/>
            </p:nvSpPr>
            <p:spPr>
              <a:xfrm flipH="1">
                <a:off x="6303250" y="5017798"/>
                <a:ext cx="270755" cy="182879"/>
              </a:xfrm>
              <a:prstGeom prst="roundRect">
                <a:avLst>
                  <a:gd fmla="val 0" name="adj"/>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sp>
          <p:nvSpPr>
            <p:cNvPr id="314" name="Google Shape;314;p7"/>
            <p:cNvSpPr txBox="1"/>
            <p:nvPr/>
          </p:nvSpPr>
          <p:spPr>
            <a:xfrm>
              <a:off x="802048" y="3338921"/>
              <a:ext cx="1277947" cy="156966"/>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chemeClr val="dk2"/>
                </a:buClr>
                <a:buSzPts val="1200"/>
                <a:buFont typeface="Calibri"/>
                <a:buNone/>
              </a:pPr>
              <a:r>
                <a:rPr b="0" i="0" lang="pt-BR" sz="1200" u="none" cap="none" strike="noStrike">
                  <a:solidFill>
                    <a:schemeClr val="dk2"/>
                  </a:solidFill>
                  <a:latin typeface="Calibri"/>
                  <a:ea typeface="Calibri"/>
                  <a:cs typeface="Calibri"/>
                  <a:sym typeface="Calibri"/>
                </a:rPr>
                <a:t>Superfície celular</a:t>
              </a:r>
              <a:endParaRPr b="0" i="0" sz="1200" u="none" cap="none" strike="noStrike">
                <a:solidFill>
                  <a:schemeClr val="dk2"/>
                </a:solidFill>
                <a:latin typeface="Calibri"/>
                <a:ea typeface="Calibri"/>
                <a:cs typeface="Calibri"/>
                <a:sym typeface="Calibri"/>
              </a:endParaRPr>
            </a:p>
          </p:txBody>
        </p:sp>
        <p:grpSp>
          <p:nvGrpSpPr>
            <p:cNvPr id="315" name="Google Shape;315;p7"/>
            <p:cNvGrpSpPr/>
            <p:nvPr/>
          </p:nvGrpSpPr>
          <p:grpSpPr>
            <a:xfrm>
              <a:off x="2820781" y="2359985"/>
              <a:ext cx="189185" cy="189185"/>
              <a:chOff x="2681190" y="2453737"/>
              <a:chExt cx="189185" cy="189185"/>
            </a:xfrm>
          </p:grpSpPr>
          <p:sp>
            <p:nvSpPr>
              <p:cNvPr id="316" name="Google Shape;316;p7"/>
              <p:cNvSpPr/>
              <p:nvPr/>
            </p:nvSpPr>
            <p:spPr>
              <a:xfrm rot="-5400000">
                <a:off x="2681190" y="2453737"/>
                <a:ext cx="189185" cy="189185"/>
              </a:xfrm>
              <a:prstGeom prst="ellipse">
                <a:avLst/>
              </a:prstGeom>
              <a:gradFill>
                <a:gsLst>
                  <a:gs pos="0">
                    <a:srgbClr val="9C9FA2"/>
                  </a:gs>
                  <a:gs pos="13000">
                    <a:srgbClr val="9C9FA2"/>
                  </a:gs>
                  <a:gs pos="100000">
                    <a:srgbClr val="CAC4C7"/>
                  </a:gs>
                </a:gsLst>
                <a:lin ang="168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317" name="Google Shape;317;p7"/>
              <p:cNvPicPr preferRelativeResize="0"/>
              <p:nvPr/>
            </p:nvPicPr>
            <p:blipFill rotWithShape="1">
              <a:blip r:embed="rId3">
                <a:alphaModFix/>
              </a:blip>
              <a:srcRect b="0" l="0" r="0" t="0"/>
              <a:stretch/>
            </p:blipFill>
            <p:spPr>
              <a:xfrm rot="-5400000">
                <a:off x="2720213" y="2500544"/>
                <a:ext cx="111139" cy="111139"/>
              </a:xfrm>
              <a:prstGeom prst="rect">
                <a:avLst/>
              </a:prstGeom>
              <a:noFill/>
              <a:ln>
                <a:noFill/>
              </a:ln>
            </p:spPr>
          </p:pic>
        </p:grpSp>
        <p:sp>
          <p:nvSpPr>
            <p:cNvPr id="318" name="Google Shape;318;p7"/>
            <p:cNvSpPr txBox="1"/>
            <p:nvPr/>
          </p:nvSpPr>
          <p:spPr>
            <a:xfrm>
              <a:off x="439515" y="2569114"/>
              <a:ext cx="2452164" cy="521851"/>
            </a:xfrm>
            <a:prstGeom prst="rect">
              <a:avLst/>
            </a:prstGeom>
            <a:noFill/>
            <a:ln>
              <a:noFill/>
            </a:ln>
          </p:spPr>
          <p:txBody>
            <a:bodyPr anchorCtr="0" anchor="t" bIns="90000" lIns="90000" spcFirstLastPara="1" rIns="90000" wrap="square" tIns="90000">
              <a:spAutoFit/>
            </a:bodyPr>
            <a:lstStyle/>
            <a:p>
              <a:pPr indent="0" lvl="0" marL="0" marR="0" rtl="0" algn="r">
                <a:lnSpc>
                  <a:spcPct val="85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Proteína ancorada ao GPI</a:t>
              </a:r>
              <a:br>
                <a:rPr b="0" i="0" lang="pt-BR" sz="1400" u="none" cap="none" strike="noStrike">
                  <a:solidFill>
                    <a:srgbClr val="000000"/>
                  </a:solidFill>
                  <a:latin typeface="Calibri"/>
                  <a:ea typeface="Calibri"/>
                  <a:cs typeface="Calibri"/>
                  <a:sym typeface="Calibri"/>
                </a:rPr>
              </a:br>
              <a:r>
                <a:rPr b="0" i="0" lang="pt-BR" sz="1200" u="none" cap="none" strike="noStrike">
                  <a:solidFill>
                    <a:srgbClr val="000000"/>
                  </a:solidFill>
                  <a:latin typeface="Calibri"/>
                  <a:ea typeface="Calibri"/>
                  <a:cs typeface="Calibri"/>
                  <a:sym typeface="Calibri"/>
                </a:rPr>
                <a:t>(GPI-AP)</a:t>
              </a:r>
              <a:endParaRPr/>
            </a:p>
          </p:txBody>
        </p:sp>
        <p:sp>
          <p:nvSpPr>
            <p:cNvPr id="319" name="Google Shape;319;p7"/>
            <p:cNvSpPr txBox="1"/>
            <p:nvPr/>
          </p:nvSpPr>
          <p:spPr>
            <a:xfrm>
              <a:off x="3552075" y="3091484"/>
              <a:ext cx="1546834" cy="364885"/>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Âncora GPI </a:t>
              </a:r>
              <a:endParaRPr/>
            </a:p>
          </p:txBody>
        </p:sp>
        <p:grpSp>
          <p:nvGrpSpPr>
            <p:cNvPr id="320" name="Google Shape;320;p7"/>
            <p:cNvGrpSpPr/>
            <p:nvPr/>
          </p:nvGrpSpPr>
          <p:grpSpPr>
            <a:xfrm>
              <a:off x="2914309" y="2853384"/>
              <a:ext cx="549489" cy="792028"/>
              <a:chOff x="2790611" y="2940832"/>
              <a:chExt cx="485711" cy="700099"/>
            </a:xfrm>
          </p:grpSpPr>
          <p:sp>
            <p:nvSpPr>
              <p:cNvPr id="321" name="Google Shape;321;p7"/>
              <p:cNvSpPr/>
              <p:nvPr/>
            </p:nvSpPr>
            <p:spPr>
              <a:xfrm>
                <a:off x="3009900" y="357425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2" name="Google Shape;322;p7"/>
              <p:cNvSpPr/>
              <p:nvPr/>
            </p:nvSpPr>
            <p:spPr>
              <a:xfrm>
                <a:off x="3052168" y="3540085"/>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3" name="Google Shape;323;p7"/>
              <p:cNvSpPr/>
              <p:nvPr/>
            </p:nvSpPr>
            <p:spPr>
              <a:xfrm>
                <a:off x="3029459" y="3489618"/>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4" name="Google Shape;324;p7"/>
              <p:cNvSpPr/>
              <p:nvPr/>
            </p:nvSpPr>
            <p:spPr>
              <a:xfrm>
                <a:off x="3113300" y="350693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5" name="Google Shape;325;p7"/>
              <p:cNvSpPr/>
              <p:nvPr/>
            </p:nvSpPr>
            <p:spPr>
              <a:xfrm>
                <a:off x="3106724" y="356418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6" name="Google Shape;326;p7"/>
              <p:cNvSpPr/>
              <p:nvPr/>
            </p:nvSpPr>
            <p:spPr>
              <a:xfrm>
                <a:off x="3106724" y="3435595"/>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7" name="Google Shape;327;p7"/>
              <p:cNvSpPr/>
              <p:nvPr/>
            </p:nvSpPr>
            <p:spPr>
              <a:xfrm>
                <a:off x="3078264" y="346893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8" name="Google Shape;328;p7"/>
              <p:cNvSpPr/>
              <p:nvPr/>
            </p:nvSpPr>
            <p:spPr>
              <a:xfrm>
                <a:off x="3028301" y="3415804"/>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29" name="Google Shape;329;p7"/>
              <p:cNvSpPr/>
              <p:nvPr/>
            </p:nvSpPr>
            <p:spPr>
              <a:xfrm>
                <a:off x="3059157" y="337383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0" name="Google Shape;330;p7"/>
              <p:cNvSpPr/>
              <p:nvPr/>
            </p:nvSpPr>
            <p:spPr>
              <a:xfrm>
                <a:off x="3046557" y="333201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1" name="Google Shape;331;p7"/>
              <p:cNvSpPr/>
              <p:nvPr/>
            </p:nvSpPr>
            <p:spPr>
              <a:xfrm>
                <a:off x="3092494" y="3294199"/>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2" name="Google Shape;332;p7"/>
              <p:cNvSpPr/>
              <p:nvPr/>
            </p:nvSpPr>
            <p:spPr>
              <a:xfrm>
                <a:off x="3052168" y="325570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3" name="Google Shape;333;p7"/>
              <p:cNvSpPr/>
              <p:nvPr/>
            </p:nvSpPr>
            <p:spPr>
              <a:xfrm>
                <a:off x="3078361" y="325570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4" name="Google Shape;334;p7"/>
              <p:cNvSpPr/>
              <p:nvPr/>
            </p:nvSpPr>
            <p:spPr>
              <a:xfrm>
                <a:off x="3086977" y="324297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5" name="Google Shape;335;p7"/>
              <p:cNvSpPr/>
              <p:nvPr/>
            </p:nvSpPr>
            <p:spPr>
              <a:xfrm>
                <a:off x="3086977" y="320249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6" name="Google Shape;336;p7"/>
              <p:cNvSpPr/>
              <p:nvPr/>
            </p:nvSpPr>
            <p:spPr>
              <a:xfrm>
                <a:off x="3068127" y="315181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7" name="Google Shape;337;p7"/>
              <p:cNvSpPr/>
              <p:nvPr/>
            </p:nvSpPr>
            <p:spPr>
              <a:xfrm>
                <a:off x="3122896" y="315181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8" name="Google Shape;338;p7"/>
              <p:cNvSpPr/>
              <p:nvPr/>
            </p:nvSpPr>
            <p:spPr>
              <a:xfrm>
                <a:off x="3133383" y="310188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39" name="Google Shape;339;p7"/>
              <p:cNvSpPr/>
              <p:nvPr/>
            </p:nvSpPr>
            <p:spPr>
              <a:xfrm>
                <a:off x="3164173" y="308671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0" name="Google Shape;340;p7"/>
              <p:cNvSpPr/>
              <p:nvPr/>
            </p:nvSpPr>
            <p:spPr>
              <a:xfrm>
                <a:off x="3183370" y="312368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1" name="Google Shape;341;p7"/>
              <p:cNvSpPr/>
              <p:nvPr/>
            </p:nvSpPr>
            <p:spPr>
              <a:xfrm>
                <a:off x="3184894" y="3168584"/>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2" name="Google Shape;342;p7"/>
              <p:cNvSpPr/>
              <p:nvPr/>
            </p:nvSpPr>
            <p:spPr>
              <a:xfrm>
                <a:off x="3196865" y="322104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3" name="Google Shape;343;p7"/>
              <p:cNvSpPr/>
              <p:nvPr/>
            </p:nvSpPr>
            <p:spPr>
              <a:xfrm>
                <a:off x="3196865" y="326867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4" name="Google Shape;344;p7"/>
              <p:cNvSpPr/>
              <p:nvPr/>
            </p:nvSpPr>
            <p:spPr>
              <a:xfrm>
                <a:off x="3196865" y="3321059"/>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5" name="Google Shape;345;p7"/>
              <p:cNvSpPr/>
              <p:nvPr/>
            </p:nvSpPr>
            <p:spPr>
              <a:xfrm>
                <a:off x="3208067" y="336627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6" name="Google Shape;346;p7"/>
              <p:cNvSpPr/>
              <p:nvPr/>
            </p:nvSpPr>
            <p:spPr>
              <a:xfrm>
                <a:off x="3208067" y="342104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7" name="Google Shape;347;p7"/>
              <p:cNvSpPr/>
              <p:nvPr/>
            </p:nvSpPr>
            <p:spPr>
              <a:xfrm>
                <a:off x="3208067" y="346866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8" name="Google Shape;348;p7"/>
              <p:cNvSpPr/>
              <p:nvPr/>
            </p:nvSpPr>
            <p:spPr>
              <a:xfrm>
                <a:off x="3209647" y="352029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9" name="Google Shape;349;p7"/>
              <p:cNvSpPr/>
              <p:nvPr/>
            </p:nvSpPr>
            <p:spPr>
              <a:xfrm>
                <a:off x="3006044" y="3130085"/>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50" name="Google Shape;350;p7"/>
              <p:cNvSpPr/>
              <p:nvPr/>
            </p:nvSpPr>
            <p:spPr>
              <a:xfrm>
                <a:off x="3053100" y="312011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51" name="Google Shape;351;p7"/>
              <p:cNvSpPr/>
              <p:nvPr/>
            </p:nvSpPr>
            <p:spPr>
              <a:xfrm>
                <a:off x="3053100" y="306772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52" name="Google Shape;352;p7"/>
              <p:cNvSpPr/>
              <p:nvPr/>
            </p:nvSpPr>
            <p:spPr>
              <a:xfrm>
                <a:off x="3093581" y="306772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53" name="Google Shape;353;p7"/>
              <p:cNvSpPr/>
              <p:nvPr/>
            </p:nvSpPr>
            <p:spPr>
              <a:xfrm>
                <a:off x="3064972" y="3019364"/>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54" name="Google Shape;354;p7"/>
              <p:cNvSpPr/>
              <p:nvPr/>
            </p:nvSpPr>
            <p:spPr>
              <a:xfrm>
                <a:off x="3058057" y="296511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55" name="Google Shape;355;p7"/>
              <p:cNvSpPr/>
              <p:nvPr/>
            </p:nvSpPr>
            <p:spPr>
              <a:xfrm>
                <a:off x="2986580" y="296153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56" name="Google Shape;356;p7"/>
              <p:cNvSpPr/>
              <p:nvPr/>
            </p:nvSpPr>
            <p:spPr>
              <a:xfrm>
                <a:off x="3019911" y="299325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57" name="Google Shape;357;p7"/>
              <p:cNvSpPr/>
              <p:nvPr/>
            </p:nvSpPr>
            <p:spPr>
              <a:xfrm>
                <a:off x="3019911" y="303849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58" name="Google Shape;358;p7"/>
              <p:cNvSpPr/>
              <p:nvPr/>
            </p:nvSpPr>
            <p:spPr>
              <a:xfrm>
                <a:off x="2967523" y="303849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59" name="Google Shape;359;p7"/>
              <p:cNvSpPr/>
              <p:nvPr/>
            </p:nvSpPr>
            <p:spPr>
              <a:xfrm>
                <a:off x="2967523" y="300992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0" name="Google Shape;360;p7"/>
              <p:cNvSpPr/>
              <p:nvPr/>
            </p:nvSpPr>
            <p:spPr>
              <a:xfrm>
                <a:off x="2911494" y="303660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1" name="Google Shape;361;p7"/>
              <p:cNvSpPr/>
              <p:nvPr/>
            </p:nvSpPr>
            <p:spPr>
              <a:xfrm>
                <a:off x="2851352" y="3009258"/>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2" name="Google Shape;362;p7"/>
              <p:cNvSpPr/>
              <p:nvPr/>
            </p:nvSpPr>
            <p:spPr>
              <a:xfrm>
                <a:off x="2875165" y="305739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3" name="Google Shape;363;p7"/>
              <p:cNvSpPr/>
              <p:nvPr/>
            </p:nvSpPr>
            <p:spPr>
              <a:xfrm>
                <a:off x="2827466" y="304596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4" name="Google Shape;364;p7"/>
              <p:cNvSpPr/>
              <p:nvPr/>
            </p:nvSpPr>
            <p:spPr>
              <a:xfrm>
                <a:off x="2827466" y="298167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5" name="Google Shape;365;p7"/>
              <p:cNvSpPr/>
              <p:nvPr/>
            </p:nvSpPr>
            <p:spPr>
              <a:xfrm>
                <a:off x="2796510" y="298167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6" name="Google Shape;366;p7"/>
              <p:cNvSpPr/>
              <p:nvPr/>
            </p:nvSpPr>
            <p:spPr>
              <a:xfrm>
                <a:off x="2791080" y="294083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7" name="Google Shape;367;p7"/>
              <p:cNvSpPr/>
              <p:nvPr/>
            </p:nvSpPr>
            <p:spPr>
              <a:xfrm>
                <a:off x="2790611" y="302316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cxnSp>
          <p:nvCxnSpPr>
            <p:cNvPr id="368" name="Google Shape;368;p7"/>
            <p:cNvCxnSpPr/>
            <p:nvPr/>
          </p:nvCxnSpPr>
          <p:spPr>
            <a:xfrm>
              <a:off x="3585445" y="3427441"/>
              <a:ext cx="908050" cy="0"/>
            </a:xfrm>
            <a:prstGeom prst="straightConnector1">
              <a:avLst/>
            </a:prstGeom>
            <a:noFill/>
            <a:ln cap="flat" cmpd="sng" w="9525">
              <a:solidFill>
                <a:srgbClr val="BFBFBF"/>
              </a:solidFill>
              <a:prstDash val="solid"/>
              <a:miter lim="800000"/>
              <a:headEnd len="med" w="med" type="oval"/>
              <a:tailEnd len="sm" w="sm" type="none"/>
            </a:ln>
          </p:spPr>
        </p:cxnSp>
        <p:cxnSp>
          <p:nvCxnSpPr>
            <p:cNvPr id="369" name="Google Shape;369;p7"/>
            <p:cNvCxnSpPr/>
            <p:nvPr/>
          </p:nvCxnSpPr>
          <p:spPr>
            <a:xfrm rot="10800000">
              <a:off x="781921" y="3080866"/>
              <a:ext cx="2031999" cy="0"/>
            </a:xfrm>
            <a:prstGeom prst="straightConnector1">
              <a:avLst/>
            </a:prstGeom>
            <a:noFill/>
            <a:ln cap="flat" cmpd="sng" w="9525">
              <a:solidFill>
                <a:srgbClr val="BFBFBF"/>
              </a:solidFill>
              <a:prstDash val="solid"/>
              <a:miter lim="800000"/>
              <a:headEnd len="med" w="med" type="oval"/>
              <a:tailEnd len="sm" w="sm" type="none"/>
            </a:ln>
          </p:spPr>
        </p:cxnSp>
        <p:sp>
          <p:nvSpPr>
            <p:cNvPr id="370" name="Google Shape;370;p7"/>
            <p:cNvSpPr/>
            <p:nvPr/>
          </p:nvSpPr>
          <p:spPr>
            <a:xfrm>
              <a:off x="554217" y="1593408"/>
              <a:ext cx="4531799" cy="2695054"/>
            </a:xfrm>
            <a:prstGeom prst="rect">
              <a:avLst/>
            </a:prstGeom>
            <a:noFill/>
            <a:ln cap="flat" cmpd="sng" w="9525">
              <a:solidFill>
                <a:srgbClr val="003865"/>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371" name="Google Shape;371;p7"/>
            <p:cNvSpPr txBox="1"/>
            <p:nvPr/>
          </p:nvSpPr>
          <p:spPr>
            <a:xfrm>
              <a:off x="642241" y="1387799"/>
              <a:ext cx="1267402" cy="600334"/>
            </a:xfrm>
            <a:prstGeom prst="rect">
              <a:avLst/>
            </a:prstGeom>
            <a:solidFill>
              <a:schemeClr val="lt1"/>
            </a:solid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chemeClr val="dk2"/>
                </a:buClr>
                <a:buSzPts val="1800"/>
                <a:buFont typeface="Lustria"/>
                <a:buNone/>
              </a:pPr>
              <a:r>
                <a:rPr b="0" i="0" lang="pt-BR" sz="1800" u="none" cap="none" strike="noStrike">
                  <a:solidFill>
                    <a:schemeClr val="dk2"/>
                  </a:solidFill>
                  <a:latin typeface="Lustria"/>
                  <a:ea typeface="Lustria"/>
                  <a:cs typeface="Lustria"/>
                  <a:sym typeface="Lustria"/>
                </a:rPr>
                <a:t>Saudável</a:t>
              </a:r>
              <a:r>
                <a:rPr b="0" baseline="30000" i="0" lang="pt-BR" sz="1800" u="none" cap="none" strike="noStrike">
                  <a:solidFill>
                    <a:schemeClr val="dk2"/>
                  </a:solidFill>
                  <a:latin typeface="Lustria"/>
                  <a:ea typeface="Lustria"/>
                  <a:cs typeface="Lustria"/>
                  <a:sym typeface="Lustria"/>
                </a:rPr>
                <a:t>1,2</a:t>
              </a:r>
              <a:endParaRPr/>
            </a:p>
            <a:p>
              <a:pPr indent="0" lvl="0" marL="0" marR="0" rtl="0" algn="l">
                <a:lnSpc>
                  <a:spcPct val="85000"/>
                </a:lnSpc>
                <a:spcBef>
                  <a:spcPts val="0"/>
                </a:spcBef>
                <a:spcAft>
                  <a:spcPts val="0"/>
                </a:spcAft>
                <a:buClr>
                  <a:srgbClr val="000000"/>
                </a:buClr>
                <a:buSzPts val="1400"/>
                <a:buFont typeface="Lustria"/>
                <a:buNone/>
              </a:pPr>
              <a:r>
                <a:rPr b="0" i="0" lang="pt-BR" sz="1400" u="none" cap="none" strike="noStrike">
                  <a:solidFill>
                    <a:srgbClr val="000000"/>
                  </a:solidFill>
                  <a:latin typeface="Lustria"/>
                  <a:ea typeface="Lustria"/>
                  <a:cs typeface="Lustria"/>
                  <a:sym typeface="Lustria"/>
                </a:rPr>
                <a:t>PIG-A gene</a:t>
              </a:r>
              <a:endParaRPr/>
            </a:p>
          </p:txBody>
        </p:sp>
      </p:grpSp>
      <p:grpSp>
        <p:nvGrpSpPr>
          <p:cNvPr id="372" name="Google Shape;372;p7"/>
          <p:cNvGrpSpPr/>
          <p:nvPr/>
        </p:nvGrpSpPr>
        <p:grpSpPr>
          <a:xfrm>
            <a:off x="7078042" y="1387800"/>
            <a:ext cx="4655912" cy="2900664"/>
            <a:chOff x="7078042" y="1387800"/>
            <a:chExt cx="4655912" cy="2900664"/>
          </a:xfrm>
        </p:grpSpPr>
        <p:grpSp>
          <p:nvGrpSpPr>
            <p:cNvPr id="373" name="Google Shape;373;p7"/>
            <p:cNvGrpSpPr/>
            <p:nvPr/>
          </p:nvGrpSpPr>
          <p:grpSpPr>
            <a:xfrm>
              <a:off x="9197557" y="2661990"/>
              <a:ext cx="489728" cy="489738"/>
              <a:chOff x="7630144" y="4156681"/>
              <a:chExt cx="2857442" cy="2857500"/>
            </a:xfrm>
          </p:grpSpPr>
          <p:sp>
            <p:nvSpPr>
              <p:cNvPr id="374" name="Google Shape;374;p7"/>
              <p:cNvSpPr/>
              <p:nvPr/>
            </p:nvSpPr>
            <p:spPr>
              <a:xfrm>
                <a:off x="8704364" y="5234272"/>
                <a:ext cx="990847" cy="990847"/>
              </a:xfrm>
              <a:custGeom>
                <a:rect b="b" l="l" r="r" t="t"/>
                <a:pathLst>
                  <a:path extrusionOk="0" h="990847" w="990847">
                    <a:moveTo>
                      <a:pt x="0" y="882691"/>
                    </a:moveTo>
                    <a:cubicBezTo>
                      <a:pt x="101384" y="950947"/>
                      <a:pt x="223352" y="990848"/>
                      <a:pt x="354501" y="990848"/>
                    </a:cubicBezTo>
                    <a:cubicBezTo>
                      <a:pt x="705374" y="990848"/>
                      <a:pt x="990848" y="705374"/>
                      <a:pt x="990848" y="354501"/>
                    </a:cubicBezTo>
                    <a:cubicBezTo>
                      <a:pt x="990848" y="223352"/>
                      <a:pt x="950948" y="101384"/>
                      <a:pt x="882691" y="0"/>
                    </a:cubicBezTo>
                    <a:lnTo>
                      <a:pt x="0" y="882691"/>
                    </a:lnTo>
                    <a:close/>
                  </a:path>
                </a:pathLst>
              </a:custGeom>
              <a:solidFill>
                <a:srgbClr val="D21E2D"/>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75" name="Google Shape;375;p7"/>
              <p:cNvSpPr/>
              <p:nvPr/>
            </p:nvSpPr>
            <p:spPr>
              <a:xfrm>
                <a:off x="8422521" y="4952419"/>
                <a:ext cx="1029956" cy="1029974"/>
              </a:xfrm>
              <a:custGeom>
                <a:rect b="b" l="l" r="r" t="t"/>
                <a:pathLst>
                  <a:path extrusionOk="0" h="1029976" w="1029957">
                    <a:moveTo>
                      <a:pt x="636346" y="0"/>
                    </a:moveTo>
                    <a:cubicBezTo>
                      <a:pt x="285455" y="0"/>
                      <a:pt x="0" y="285455"/>
                      <a:pt x="0" y="636346"/>
                    </a:cubicBezTo>
                    <a:cubicBezTo>
                      <a:pt x="0" y="784889"/>
                      <a:pt x="51283" y="921582"/>
                      <a:pt x="136912" y="1029976"/>
                    </a:cubicBezTo>
                    <a:lnTo>
                      <a:pt x="1029957" y="136931"/>
                    </a:lnTo>
                    <a:cubicBezTo>
                      <a:pt x="921582" y="51283"/>
                      <a:pt x="784889" y="0"/>
                      <a:pt x="636346" y="0"/>
                    </a:cubicBezTo>
                    <a:close/>
                  </a:path>
                </a:pathLst>
              </a:custGeom>
              <a:solidFill>
                <a:srgbClr val="D21E2D"/>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76" name="Google Shape;376;p7"/>
              <p:cNvSpPr/>
              <p:nvPr/>
            </p:nvSpPr>
            <p:spPr>
              <a:xfrm>
                <a:off x="7630144" y="4156681"/>
                <a:ext cx="2857442" cy="2857500"/>
              </a:xfrm>
              <a:custGeom>
                <a:rect b="b" l="l" r="r" t="t"/>
                <a:pathLst>
                  <a:path extrusionOk="0" h="2857500" w="2857442">
                    <a:moveTo>
                      <a:pt x="1428693" y="0"/>
                    </a:moveTo>
                    <a:cubicBezTo>
                      <a:pt x="639651" y="0"/>
                      <a:pt x="0" y="639709"/>
                      <a:pt x="0" y="1428721"/>
                    </a:cubicBezTo>
                    <a:cubicBezTo>
                      <a:pt x="0" y="2217734"/>
                      <a:pt x="639651" y="2857500"/>
                      <a:pt x="1428693" y="2857500"/>
                    </a:cubicBezTo>
                    <a:cubicBezTo>
                      <a:pt x="2217734" y="2857500"/>
                      <a:pt x="2857443" y="2217773"/>
                      <a:pt x="2857443" y="1428721"/>
                    </a:cubicBezTo>
                    <a:cubicBezTo>
                      <a:pt x="2857443" y="639670"/>
                      <a:pt x="2217744" y="0"/>
                      <a:pt x="1428693" y="0"/>
                    </a:cubicBezTo>
                    <a:close/>
                    <a:moveTo>
                      <a:pt x="1428721" y="2266064"/>
                    </a:moveTo>
                    <a:cubicBezTo>
                      <a:pt x="968854" y="2266064"/>
                      <a:pt x="594741" y="1891922"/>
                      <a:pt x="594741" y="1432084"/>
                    </a:cubicBezTo>
                    <a:cubicBezTo>
                      <a:pt x="594741" y="972217"/>
                      <a:pt x="968854" y="598103"/>
                      <a:pt x="1428721" y="598103"/>
                    </a:cubicBezTo>
                    <a:cubicBezTo>
                      <a:pt x="1888560" y="598103"/>
                      <a:pt x="2262702" y="972217"/>
                      <a:pt x="2262702" y="1432084"/>
                    </a:cubicBezTo>
                    <a:cubicBezTo>
                      <a:pt x="2262702" y="1891922"/>
                      <a:pt x="1888560" y="2266064"/>
                      <a:pt x="1428721" y="2266064"/>
                    </a:cubicBezTo>
                    <a:close/>
                  </a:path>
                </a:pathLst>
              </a:custGeom>
              <a:solidFill>
                <a:srgbClr val="D21E2D"/>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nvGrpSpPr>
            <p:cNvPr id="377" name="Google Shape;377;p7"/>
            <p:cNvGrpSpPr/>
            <p:nvPr/>
          </p:nvGrpSpPr>
          <p:grpSpPr>
            <a:xfrm>
              <a:off x="9680854" y="2423865"/>
              <a:ext cx="189185" cy="189185"/>
              <a:chOff x="2681190" y="2453737"/>
              <a:chExt cx="189185" cy="189185"/>
            </a:xfrm>
          </p:grpSpPr>
          <p:sp>
            <p:nvSpPr>
              <p:cNvPr id="378" name="Google Shape;378;p7"/>
              <p:cNvSpPr/>
              <p:nvPr/>
            </p:nvSpPr>
            <p:spPr>
              <a:xfrm rot="-5400000">
                <a:off x="2681190" y="2453737"/>
                <a:ext cx="189185" cy="189185"/>
              </a:xfrm>
              <a:prstGeom prst="ellipse">
                <a:avLst/>
              </a:prstGeom>
              <a:gradFill>
                <a:gsLst>
                  <a:gs pos="0">
                    <a:srgbClr val="9C9FA2"/>
                  </a:gs>
                  <a:gs pos="13000">
                    <a:srgbClr val="9C9FA2"/>
                  </a:gs>
                  <a:gs pos="100000">
                    <a:srgbClr val="CAC4C7"/>
                  </a:gs>
                </a:gsLst>
                <a:lin ang="168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379" name="Google Shape;379;p7"/>
              <p:cNvPicPr preferRelativeResize="0"/>
              <p:nvPr/>
            </p:nvPicPr>
            <p:blipFill rotWithShape="1">
              <a:blip r:embed="rId3">
                <a:alphaModFix/>
              </a:blip>
              <a:srcRect b="0" l="0" r="0" t="0"/>
              <a:stretch/>
            </p:blipFill>
            <p:spPr>
              <a:xfrm rot="-5400000">
                <a:off x="2720213" y="2500544"/>
                <a:ext cx="111139" cy="111139"/>
              </a:xfrm>
              <a:prstGeom prst="rect">
                <a:avLst/>
              </a:prstGeom>
              <a:noFill/>
              <a:ln>
                <a:noFill/>
              </a:ln>
            </p:spPr>
          </p:pic>
        </p:grpSp>
        <p:sp>
          <p:nvSpPr>
            <p:cNvPr id="380" name="Google Shape;380;p7"/>
            <p:cNvSpPr txBox="1"/>
            <p:nvPr/>
          </p:nvSpPr>
          <p:spPr>
            <a:xfrm>
              <a:off x="7437317" y="2356000"/>
              <a:ext cx="1609970" cy="277064"/>
            </a:xfrm>
            <a:prstGeom prst="rect">
              <a:avLst/>
            </a:prstGeom>
            <a:noFill/>
            <a:ln>
              <a:noFill/>
            </a:ln>
          </p:spPr>
          <p:txBody>
            <a:bodyPr anchorCtr="0" anchor="t" bIns="45700" lIns="91425" spcFirstLastPara="1" rIns="91425" wrap="square" tIns="45700">
              <a:spAutoFit/>
            </a:bodyPr>
            <a:lstStyle/>
            <a:p>
              <a:pPr indent="0" lvl="0" marL="0" marR="0" rtl="0" algn="r">
                <a:lnSpc>
                  <a:spcPct val="85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Mutação somática</a:t>
              </a:r>
              <a:endParaRPr b="0" i="0" sz="1400" u="none" cap="none" strike="noStrike">
                <a:solidFill>
                  <a:srgbClr val="000000"/>
                </a:solidFill>
                <a:latin typeface="Calibri"/>
                <a:ea typeface="Calibri"/>
                <a:cs typeface="Calibri"/>
                <a:sym typeface="Calibri"/>
              </a:endParaRPr>
            </a:p>
          </p:txBody>
        </p:sp>
        <p:grpSp>
          <p:nvGrpSpPr>
            <p:cNvPr id="381" name="Google Shape;381;p7"/>
            <p:cNvGrpSpPr/>
            <p:nvPr/>
          </p:nvGrpSpPr>
          <p:grpSpPr>
            <a:xfrm>
              <a:off x="7322640" y="3431997"/>
              <a:ext cx="4411314" cy="856467"/>
              <a:chOff x="479705" y="3372045"/>
              <a:chExt cx="4411314" cy="856467"/>
            </a:xfrm>
          </p:grpSpPr>
          <p:sp>
            <p:nvSpPr>
              <p:cNvPr id="382" name="Google Shape;382;p7"/>
              <p:cNvSpPr txBox="1"/>
              <p:nvPr/>
            </p:nvSpPr>
            <p:spPr>
              <a:xfrm>
                <a:off x="556285" y="3608426"/>
                <a:ext cx="4334734"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2000"/>
                  <a:buFont typeface="Calibri"/>
                  <a:buNone/>
                </a:pPr>
                <a:r>
                  <a:rPr b="1" i="0" lang="pt-BR" sz="2000" u="none" cap="none" strike="noStrike">
                    <a:solidFill>
                      <a:srgbClr val="7F7F7F"/>
                    </a:solidFill>
                    <a:latin typeface="Calibri"/>
                    <a:ea typeface="Calibri"/>
                    <a:cs typeface="Calibri"/>
                    <a:sym typeface="Calibri"/>
                  </a:rPr>
                  <a:t>///////////////////////////</a:t>
                </a:r>
                <a:endParaRPr/>
              </a:p>
            </p:txBody>
          </p:sp>
          <p:grpSp>
            <p:nvGrpSpPr>
              <p:cNvPr id="383" name="Google Shape;383;p7"/>
              <p:cNvGrpSpPr/>
              <p:nvPr/>
            </p:nvGrpSpPr>
            <p:grpSpPr>
              <a:xfrm>
                <a:off x="479705" y="3372045"/>
                <a:ext cx="4393742" cy="856467"/>
                <a:chOff x="322635" y="4171342"/>
                <a:chExt cx="5316428" cy="1036325"/>
              </a:xfrm>
            </p:grpSpPr>
            <p:pic>
              <p:nvPicPr>
                <p:cNvPr descr="Uma imagem contendo objeto, luz, abajur&#10;&#10;Descrição gerada automaticamente" id="384" name="Google Shape;384;p7"/>
                <p:cNvPicPr preferRelativeResize="0"/>
                <p:nvPr/>
              </p:nvPicPr>
              <p:blipFill rotWithShape="1">
                <a:blip r:embed="rId8">
                  <a:alphaModFix/>
                </a:blip>
                <a:srcRect b="0" l="0" r="0" t="0"/>
                <a:stretch/>
              </p:blipFill>
              <p:spPr>
                <a:xfrm flipH="1">
                  <a:off x="322635" y="4171342"/>
                  <a:ext cx="1036325" cy="1036325"/>
                </a:xfrm>
                <a:prstGeom prst="rect">
                  <a:avLst/>
                </a:prstGeom>
                <a:noFill/>
                <a:ln>
                  <a:noFill/>
                </a:ln>
              </p:spPr>
            </p:pic>
            <p:pic>
              <p:nvPicPr>
                <p:cNvPr descr="Uma imagem contendo objeto, luz, abajur&#10;&#10;Descrição gerada automaticamente" id="385" name="Google Shape;385;p7"/>
                <p:cNvPicPr preferRelativeResize="0"/>
                <p:nvPr/>
              </p:nvPicPr>
              <p:blipFill rotWithShape="1">
                <a:blip r:embed="rId8">
                  <a:alphaModFix/>
                </a:blip>
                <a:srcRect b="0" l="0" r="0" t="0"/>
                <a:stretch/>
              </p:blipFill>
              <p:spPr>
                <a:xfrm flipH="1">
                  <a:off x="628357" y="4171342"/>
                  <a:ext cx="1036325" cy="1036325"/>
                </a:xfrm>
                <a:prstGeom prst="rect">
                  <a:avLst/>
                </a:prstGeom>
                <a:noFill/>
                <a:ln>
                  <a:noFill/>
                </a:ln>
              </p:spPr>
            </p:pic>
            <p:pic>
              <p:nvPicPr>
                <p:cNvPr descr="Uma imagem contendo objeto, luz, abajur&#10;&#10;Descrição gerada automaticamente" id="386" name="Google Shape;386;p7"/>
                <p:cNvPicPr preferRelativeResize="0"/>
                <p:nvPr/>
              </p:nvPicPr>
              <p:blipFill rotWithShape="1">
                <a:blip r:embed="rId8">
                  <a:alphaModFix/>
                </a:blip>
                <a:srcRect b="0" l="0" r="0" t="0"/>
                <a:stretch/>
              </p:blipFill>
              <p:spPr>
                <a:xfrm flipH="1">
                  <a:off x="934079" y="4171342"/>
                  <a:ext cx="1036325" cy="1036325"/>
                </a:xfrm>
                <a:prstGeom prst="rect">
                  <a:avLst/>
                </a:prstGeom>
                <a:noFill/>
                <a:ln>
                  <a:noFill/>
                </a:ln>
              </p:spPr>
            </p:pic>
            <p:pic>
              <p:nvPicPr>
                <p:cNvPr descr="Uma imagem contendo objeto, luz, abajur&#10;&#10;Descrição gerada automaticamente" id="387" name="Google Shape;387;p7"/>
                <p:cNvPicPr preferRelativeResize="0"/>
                <p:nvPr/>
              </p:nvPicPr>
              <p:blipFill rotWithShape="1">
                <a:blip r:embed="rId8">
                  <a:alphaModFix/>
                </a:blip>
                <a:srcRect b="0" l="0" r="0" t="0"/>
                <a:stretch/>
              </p:blipFill>
              <p:spPr>
                <a:xfrm flipH="1">
                  <a:off x="1239801" y="4171342"/>
                  <a:ext cx="1036325" cy="1036325"/>
                </a:xfrm>
                <a:prstGeom prst="rect">
                  <a:avLst/>
                </a:prstGeom>
                <a:noFill/>
                <a:ln>
                  <a:noFill/>
                </a:ln>
              </p:spPr>
            </p:pic>
            <p:pic>
              <p:nvPicPr>
                <p:cNvPr descr="Uma imagem contendo objeto, luz, abajur&#10;&#10;Descrição gerada automaticamente" id="388" name="Google Shape;388;p7"/>
                <p:cNvPicPr preferRelativeResize="0"/>
                <p:nvPr/>
              </p:nvPicPr>
              <p:blipFill rotWithShape="1">
                <a:blip r:embed="rId8">
                  <a:alphaModFix/>
                </a:blip>
                <a:srcRect b="0" l="0" r="0" t="0"/>
                <a:stretch/>
              </p:blipFill>
              <p:spPr>
                <a:xfrm flipH="1">
                  <a:off x="1545523" y="4171342"/>
                  <a:ext cx="1036325" cy="1036325"/>
                </a:xfrm>
                <a:prstGeom prst="rect">
                  <a:avLst/>
                </a:prstGeom>
                <a:noFill/>
                <a:ln>
                  <a:noFill/>
                </a:ln>
              </p:spPr>
            </p:pic>
            <p:pic>
              <p:nvPicPr>
                <p:cNvPr descr="Uma imagem contendo objeto, luz, abajur&#10;&#10;Descrição gerada automaticamente" id="389" name="Google Shape;389;p7"/>
                <p:cNvPicPr preferRelativeResize="0"/>
                <p:nvPr/>
              </p:nvPicPr>
              <p:blipFill rotWithShape="1">
                <a:blip r:embed="rId8">
                  <a:alphaModFix/>
                </a:blip>
                <a:srcRect b="0" l="0" r="0" t="0"/>
                <a:stretch/>
              </p:blipFill>
              <p:spPr>
                <a:xfrm flipH="1">
                  <a:off x="1851245" y="4171342"/>
                  <a:ext cx="1036325" cy="1036325"/>
                </a:xfrm>
                <a:prstGeom prst="rect">
                  <a:avLst/>
                </a:prstGeom>
                <a:noFill/>
                <a:ln>
                  <a:noFill/>
                </a:ln>
              </p:spPr>
            </p:pic>
            <p:pic>
              <p:nvPicPr>
                <p:cNvPr descr="Uma imagem contendo objeto, luz, abajur&#10;&#10;Descrição gerada automaticamente" id="390" name="Google Shape;390;p7"/>
                <p:cNvPicPr preferRelativeResize="0"/>
                <p:nvPr/>
              </p:nvPicPr>
              <p:blipFill rotWithShape="1">
                <a:blip r:embed="rId8">
                  <a:alphaModFix/>
                </a:blip>
                <a:srcRect b="0" l="0" r="0" t="0"/>
                <a:stretch/>
              </p:blipFill>
              <p:spPr>
                <a:xfrm flipH="1">
                  <a:off x="2156967" y="4171342"/>
                  <a:ext cx="1036325" cy="1036325"/>
                </a:xfrm>
                <a:prstGeom prst="rect">
                  <a:avLst/>
                </a:prstGeom>
                <a:noFill/>
                <a:ln>
                  <a:noFill/>
                </a:ln>
              </p:spPr>
            </p:pic>
            <p:pic>
              <p:nvPicPr>
                <p:cNvPr descr="Uma imagem contendo objeto, luz, abajur&#10;&#10;Descrição gerada automaticamente" id="391" name="Google Shape;391;p7"/>
                <p:cNvPicPr preferRelativeResize="0"/>
                <p:nvPr/>
              </p:nvPicPr>
              <p:blipFill rotWithShape="1">
                <a:blip r:embed="rId8">
                  <a:alphaModFix/>
                </a:blip>
                <a:srcRect b="0" l="0" r="0" t="0"/>
                <a:stretch/>
              </p:blipFill>
              <p:spPr>
                <a:xfrm flipH="1">
                  <a:off x="2462689" y="4171342"/>
                  <a:ext cx="1036325" cy="1036325"/>
                </a:xfrm>
                <a:prstGeom prst="rect">
                  <a:avLst/>
                </a:prstGeom>
                <a:noFill/>
                <a:ln>
                  <a:noFill/>
                </a:ln>
              </p:spPr>
            </p:pic>
            <p:pic>
              <p:nvPicPr>
                <p:cNvPr descr="Uma imagem contendo objeto, luz, abajur&#10;&#10;Descrição gerada automaticamente" id="392" name="Google Shape;392;p7"/>
                <p:cNvPicPr preferRelativeResize="0"/>
                <p:nvPr/>
              </p:nvPicPr>
              <p:blipFill rotWithShape="1">
                <a:blip r:embed="rId8">
                  <a:alphaModFix/>
                </a:blip>
                <a:srcRect b="0" l="0" r="0" t="0"/>
                <a:stretch/>
              </p:blipFill>
              <p:spPr>
                <a:xfrm flipH="1">
                  <a:off x="2768411" y="4171342"/>
                  <a:ext cx="1036325" cy="1036325"/>
                </a:xfrm>
                <a:prstGeom prst="rect">
                  <a:avLst/>
                </a:prstGeom>
                <a:noFill/>
                <a:ln>
                  <a:noFill/>
                </a:ln>
              </p:spPr>
            </p:pic>
            <p:pic>
              <p:nvPicPr>
                <p:cNvPr descr="Uma imagem contendo objeto, luz, abajur&#10;&#10;Descrição gerada automaticamente" id="393" name="Google Shape;393;p7"/>
                <p:cNvPicPr preferRelativeResize="0"/>
                <p:nvPr/>
              </p:nvPicPr>
              <p:blipFill rotWithShape="1">
                <a:blip r:embed="rId8">
                  <a:alphaModFix/>
                </a:blip>
                <a:srcRect b="0" l="0" r="0" t="0"/>
                <a:stretch/>
              </p:blipFill>
              <p:spPr>
                <a:xfrm flipH="1">
                  <a:off x="3074133" y="4171342"/>
                  <a:ext cx="1036325" cy="1036325"/>
                </a:xfrm>
                <a:prstGeom prst="rect">
                  <a:avLst/>
                </a:prstGeom>
                <a:noFill/>
                <a:ln>
                  <a:noFill/>
                </a:ln>
              </p:spPr>
            </p:pic>
            <p:pic>
              <p:nvPicPr>
                <p:cNvPr descr="Uma imagem contendo objeto, luz, abajur&#10;&#10;Descrição gerada automaticamente" id="394" name="Google Shape;394;p7"/>
                <p:cNvPicPr preferRelativeResize="0"/>
                <p:nvPr/>
              </p:nvPicPr>
              <p:blipFill rotWithShape="1">
                <a:blip r:embed="rId8">
                  <a:alphaModFix/>
                </a:blip>
                <a:srcRect b="0" l="0" r="0" t="0"/>
                <a:stretch/>
              </p:blipFill>
              <p:spPr>
                <a:xfrm flipH="1">
                  <a:off x="3379855" y="4171342"/>
                  <a:ext cx="1036325" cy="1036325"/>
                </a:xfrm>
                <a:prstGeom prst="rect">
                  <a:avLst/>
                </a:prstGeom>
                <a:noFill/>
                <a:ln>
                  <a:noFill/>
                </a:ln>
              </p:spPr>
            </p:pic>
            <p:pic>
              <p:nvPicPr>
                <p:cNvPr descr="Uma imagem contendo objeto, luz, abajur&#10;&#10;Descrição gerada automaticamente" id="395" name="Google Shape;395;p7"/>
                <p:cNvPicPr preferRelativeResize="0"/>
                <p:nvPr/>
              </p:nvPicPr>
              <p:blipFill rotWithShape="1">
                <a:blip r:embed="rId8">
                  <a:alphaModFix/>
                </a:blip>
                <a:srcRect b="0" l="0" r="0" t="0"/>
                <a:stretch/>
              </p:blipFill>
              <p:spPr>
                <a:xfrm flipH="1">
                  <a:off x="3685577" y="4171342"/>
                  <a:ext cx="1036325" cy="1036325"/>
                </a:xfrm>
                <a:prstGeom prst="rect">
                  <a:avLst/>
                </a:prstGeom>
                <a:noFill/>
                <a:ln>
                  <a:noFill/>
                </a:ln>
              </p:spPr>
            </p:pic>
            <p:pic>
              <p:nvPicPr>
                <p:cNvPr descr="Uma imagem contendo objeto, luz, abajur&#10;&#10;Descrição gerada automaticamente" id="396" name="Google Shape;396;p7"/>
                <p:cNvPicPr preferRelativeResize="0"/>
                <p:nvPr/>
              </p:nvPicPr>
              <p:blipFill rotWithShape="1">
                <a:blip r:embed="rId8">
                  <a:alphaModFix/>
                </a:blip>
                <a:srcRect b="0" l="0" r="0" t="0"/>
                <a:stretch/>
              </p:blipFill>
              <p:spPr>
                <a:xfrm flipH="1">
                  <a:off x="3991299" y="4171342"/>
                  <a:ext cx="1036325" cy="1036325"/>
                </a:xfrm>
                <a:prstGeom prst="rect">
                  <a:avLst/>
                </a:prstGeom>
                <a:noFill/>
                <a:ln>
                  <a:noFill/>
                </a:ln>
              </p:spPr>
            </p:pic>
            <p:pic>
              <p:nvPicPr>
                <p:cNvPr descr="Uma imagem contendo objeto, luz, abajur&#10;&#10;Descrição gerada automaticamente" id="397" name="Google Shape;397;p7"/>
                <p:cNvPicPr preferRelativeResize="0"/>
                <p:nvPr/>
              </p:nvPicPr>
              <p:blipFill rotWithShape="1">
                <a:blip r:embed="rId8">
                  <a:alphaModFix/>
                </a:blip>
                <a:srcRect b="0" l="0" r="0" t="0"/>
                <a:stretch/>
              </p:blipFill>
              <p:spPr>
                <a:xfrm flipH="1">
                  <a:off x="4297020" y="4171342"/>
                  <a:ext cx="1036325" cy="1036325"/>
                </a:xfrm>
                <a:prstGeom prst="rect">
                  <a:avLst/>
                </a:prstGeom>
                <a:noFill/>
                <a:ln>
                  <a:noFill/>
                </a:ln>
              </p:spPr>
            </p:pic>
            <p:pic>
              <p:nvPicPr>
                <p:cNvPr descr="Uma imagem contendo objeto, luz, abajur&#10;&#10;Descrição gerada automaticamente" id="398" name="Google Shape;398;p7"/>
                <p:cNvPicPr preferRelativeResize="0"/>
                <p:nvPr/>
              </p:nvPicPr>
              <p:blipFill rotWithShape="1">
                <a:blip r:embed="rId8">
                  <a:alphaModFix/>
                </a:blip>
                <a:srcRect b="0" l="0" r="0" t="0"/>
                <a:stretch/>
              </p:blipFill>
              <p:spPr>
                <a:xfrm flipH="1">
                  <a:off x="4602738" y="4171342"/>
                  <a:ext cx="1036325" cy="1036325"/>
                </a:xfrm>
                <a:prstGeom prst="rect">
                  <a:avLst/>
                </a:prstGeom>
                <a:noFill/>
                <a:ln>
                  <a:noFill/>
                </a:ln>
              </p:spPr>
            </p:pic>
          </p:grpSp>
        </p:grpSp>
        <p:cxnSp>
          <p:nvCxnSpPr>
            <p:cNvPr id="399" name="Google Shape;399;p7"/>
            <p:cNvCxnSpPr/>
            <p:nvPr/>
          </p:nvCxnSpPr>
          <p:spPr>
            <a:xfrm>
              <a:off x="9116554" y="2354397"/>
              <a:ext cx="0" cy="269769"/>
            </a:xfrm>
            <a:prstGeom prst="straightConnector1">
              <a:avLst/>
            </a:prstGeom>
            <a:noFill/>
            <a:ln cap="flat" cmpd="sng" w="9525">
              <a:solidFill>
                <a:srgbClr val="A5A5A5"/>
              </a:solidFill>
              <a:prstDash val="solid"/>
              <a:miter lim="800000"/>
              <a:headEnd len="med" w="med" type="oval"/>
              <a:tailEnd len="sm" w="sm" type="none"/>
            </a:ln>
          </p:spPr>
        </p:cxnSp>
        <p:sp>
          <p:nvSpPr>
            <p:cNvPr id="400" name="Google Shape;400;p7"/>
            <p:cNvSpPr txBox="1"/>
            <p:nvPr/>
          </p:nvSpPr>
          <p:spPr>
            <a:xfrm>
              <a:off x="7554689" y="3338921"/>
              <a:ext cx="1277947" cy="156966"/>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chemeClr val="lt2"/>
                </a:buClr>
                <a:buSzPts val="1200"/>
                <a:buFont typeface="Calibri"/>
                <a:buNone/>
              </a:pPr>
              <a:r>
                <a:rPr b="0" i="0" lang="pt-BR" sz="1200" u="none" cap="none" strike="noStrike">
                  <a:solidFill>
                    <a:schemeClr val="lt2"/>
                  </a:solidFill>
                  <a:latin typeface="Calibri"/>
                  <a:ea typeface="Calibri"/>
                  <a:cs typeface="Calibri"/>
                  <a:sym typeface="Calibri"/>
                </a:rPr>
                <a:t>Superfície celular</a:t>
              </a:r>
              <a:endParaRPr b="0" i="0" sz="1200" u="none" cap="none" strike="noStrike">
                <a:solidFill>
                  <a:schemeClr val="lt2"/>
                </a:solidFill>
                <a:latin typeface="Calibri"/>
                <a:ea typeface="Calibri"/>
                <a:cs typeface="Calibri"/>
                <a:sym typeface="Calibri"/>
              </a:endParaRPr>
            </a:p>
          </p:txBody>
        </p:sp>
        <p:sp>
          <p:nvSpPr>
            <p:cNvPr id="401" name="Google Shape;401;p7"/>
            <p:cNvSpPr txBox="1"/>
            <p:nvPr/>
          </p:nvSpPr>
          <p:spPr>
            <a:xfrm>
              <a:off x="9702009" y="2780758"/>
              <a:ext cx="1995433" cy="757130"/>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Sem âncora GPI</a:t>
              </a:r>
              <a:endParaRPr/>
            </a:p>
            <a:p>
              <a:pPr indent="0" lvl="0" marL="0" marR="0" rtl="0" algn="l">
                <a:lnSpc>
                  <a:spcPct val="85000"/>
                </a:lnSpc>
                <a:spcBef>
                  <a:spcPts val="90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Sem expressão de proteína na superfície</a:t>
              </a:r>
              <a:endParaRPr/>
            </a:p>
          </p:txBody>
        </p:sp>
        <p:cxnSp>
          <p:nvCxnSpPr>
            <p:cNvPr id="402" name="Google Shape;402;p7"/>
            <p:cNvCxnSpPr/>
            <p:nvPr/>
          </p:nvCxnSpPr>
          <p:spPr>
            <a:xfrm>
              <a:off x="9783731" y="3062316"/>
              <a:ext cx="1708150" cy="0"/>
            </a:xfrm>
            <a:prstGeom prst="straightConnector1">
              <a:avLst/>
            </a:prstGeom>
            <a:noFill/>
            <a:ln cap="flat" cmpd="sng" w="9525">
              <a:solidFill>
                <a:srgbClr val="A5A5A5"/>
              </a:solidFill>
              <a:prstDash val="solid"/>
              <a:miter lim="800000"/>
              <a:headEnd len="sm" w="sm" type="none"/>
              <a:tailEnd len="sm" w="sm" type="none"/>
            </a:ln>
          </p:spPr>
        </p:cxnSp>
        <p:pic>
          <p:nvPicPr>
            <p:cNvPr descr="Uma imagem contendo escuro, preto&#10;&#10;Descrição gerada automaticamente" id="403" name="Google Shape;403;p7"/>
            <p:cNvPicPr preferRelativeResize="0"/>
            <p:nvPr/>
          </p:nvPicPr>
          <p:blipFill rotWithShape="1">
            <a:blip r:embed="rId9">
              <a:alphaModFix/>
            </a:blip>
            <a:srcRect b="0" l="0" r="0" t="0"/>
            <a:stretch/>
          </p:blipFill>
          <p:spPr>
            <a:xfrm rot="4393690">
              <a:off x="8580254" y="2564297"/>
              <a:ext cx="1413849" cy="1413849"/>
            </a:xfrm>
            <a:prstGeom prst="rect">
              <a:avLst/>
            </a:prstGeom>
            <a:noFill/>
            <a:ln>
              <a:noFill/>
            </a:ln>
          </p:spPr>
        </p:pic>
        <p:grpSp>
          <p:nvGrpSpPr>
            <p:cNvPr id="404" name="Google Shape;404;p7"/>
            <p:cNvGrpSpPr/>
            <p:nvPr/>
          </p:nvGrpSpPr>
          <p:grpSpPr>
            <a:xfrm>
              <a:off x="8617716" y="2067719"/>
              <a:ext cx="2396676" cy="194307"/>
              <a:chOff x="8717561" y="1088203"/>
              <a:chExt cx="2396676" cy="194307"/>
            </a:xfrm>
          </p:grpSpPr>
          <p:sp>
            <p:nvSpPr>
              <p:cNvPr id="405" name="Google Shape;405;p7"/>
              <p:cNvSpPr/>
              <p:nvPr/>
            </p:nvSpPr>
            <p:spPr>
              <a:xfrm flipH="1">
                <a:off x="8717561" y="1088225"/>
                <a:ext cx="114254" cy="194278"/>
              </a:xfrm>
              <a:prstGeom prst="roundRect">
                <a:avLst>
                  <a:gd fmla="val 0" name="adj"/>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06" name="Google Shape;406;p7"/>
              <p:cNvSpPr/>
              <p:nvPr/>
            </p:nvSpPr>
            <p:spPr>
              <a:xfrm flipH="1">
                <a:off x="8923075" y="1088211"/>
                <a:ext cx="599953" cy="194277"/>
              </a:xfrm>
              <a:prstGeom prst="roundRect">
                <a:avLst>
                  <a:gd fmla="val 0" name="adj"/>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07" name="Google Shape;407;p7"/>
              <p:cNvSpPr/>
              <p:nvPr/>
            </p:nvSpPr>
            <p:spPr>
              <a:xfrm flipH="1">
                <a:off x="9600860" y="1088207"/>
                <a:ext cx="209845" cy="194277"/>
              </a:xfrm>
              <a:prstGeom prst="roundRect">
                <a:avLst>
                  <a:gd fmla="val 0" name="adj"/>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08" name="Google Shape;408;p7"/>
              <p:cNvSpPr/>
              <p:nvPr/>
            </p:nvSpPr>
            <p:spPr>
              <a:xfrm flipH="1">
                <a:off x="9888538" y="1088204"/>
                <a:ext cx="209845" cy="194277"/>
              </a:xfrm>
              <a:prstGeom prst="roundRect">
                <a:avLst>
                  <a:gd fmla="val 0" name="adj"/>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09" name="Google Shape;409;p7"/>
              <p:cNvSpPr/>
              <p:nvPr/>
            </p:nvSpPr>
            <p:spPr>
              <a:xfrm flipH="1">
                <a:off x="10212841" y="1088203"/>
                <a:ext cx="422003" cy="194277"/>
              </a:xfrm>
              <a:prstGeom prst="roundRect">
                <a:avLst>
                  <a:gd fmla="val 0" name="adj"/>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10" name="Google Shape;410;p7"/>
              <p:cNvSpPr/>
              <p:nvPr/>
            </p:nvSpPr>
            <p:spPr>
              <a:xfrm flipH="1">
                <a:off x="10730914" y="1088234"/>
                <a:ext cx="383323" cy="194276"/>
              </a:xfrm>
              <a:prstGeom prst="roundRect">
                <a:avLst>
                  <a:gd fmla="val 0" name="adj"/>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sp>
          <p:nvSpPr>
            <p:cNvPr id="411" name="Google Shape;411;p7"/>
            <p:cNvSpPr/>
            <p:nvPr/>
          </p:nvSpPr>
          <p:spPr>
            <a:xfrm>
              <a:off x="9064408" y="2102511"/>
              <a:ext cx="124691" cy="124691"/>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12" name="Google Shape;412;p7"/>
            <p:cNvSpPr/>
            <p:nvPr/>
          </p:nvSpPr>
          <p:spPr>
            <a:xfrm>
              <a:off x="7078042" y="1593408"/>
              <a:ext cx="4531799" cy="2695054"/>
            </a:xfrm>
            <a:prstGeom prst="rect">
              <a:avLst/>
            </a:prstGeom>
            <a:noFill/>
            <a:ln cap="flat" cmpd="sng" w="9525">
              <a:solidFill>
                <a:srgbClr val="B90029"/>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13" name="Google Shape;413;p7"/>
            <p:cNvSpPr txBox="1"/>
            <p:nvPr/>
          </p:nvSpPr>
          <p:spPr>
            <a:xfrm>
              <a:off x="7300902" y="1387800"/>
              <a:ext cx="1730209" cy="600334"/>
            </a:xfrm>
            <a:prstGeom prst="rect">
              <a:avLst/>
            </a:prstGeom>
            <a:solidFill>
              <a:schemeClr val="lt1"/>
            </a:solid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chemeClr val="lt2"/>
                </a:buClr>
                <a:buSzPts val="1800"/>
                <a:buFont typeface="Lustria"/>
                <a:buNone/>
              </a:pPr>
              <a:r>
                <a:rPr b="0" i="0" lang="pt-BR" sz="1800" u="none" cap="none" strike="noStrike">
                  <a:solidFill>
                    <a:schemeClr val="lt2"/>
                  </a:solidFill>
                  <a:latin typeface="Lustria"/>
                  <a:ea typeface="Lustria"/>
                  <a:cs typeface="Lustria"/>
                  <a:sym typeface="Lustria"/>
                </a:rPr>
                <a:t>HPN</a:t>
              </a:r>
              <a:r>
                <a:rPr b="0" baseline="30000" i="0" lang="pt-BR" sz="1800" u="none" cap="none" strike="noStrike">
                  <a:solidFill>
                    <a:schemeClr val="lt2"/>
                  </a:solidFill>
                  <a:latin typeface="Lustria"/>
                  <a:ea typeface="Lustria"/>
                  <a:cs typeface="Lustria"/>
                  <a:sym typeface="Lustria"/>
                </a:rPr>
                <a:t>1,2</a:t>
              </a:r>
              <a:endParaRPr/>
            </a:p>
            <a:p>
              <a:pPr indent="0" lvl="0" marL="0" marR="0" rtl="0" algn="l">
                <a:lnSpc>
                  <a:spcPct val="85000"/>
                </a:lnSpc>
                <a:spcBef>
                  <a:spcPts val="0"/>
                </a:spcBef>
                <a:spcAft>
                  <a:spcPts val="0"/>
                </a:spcAft>
                <a:buClr>
                  <a:srgbClr val="000000"/>
                </a:buClr>
                <a:buSzPts val="1400"/>
                <a:buFont typeface="Lustria"/>
                <a:buNone/>
              </a:pPr>
              <a:r>
                <a:rPr b="0" i="0" lang="pt-BR" sz="1400" u="none" cap="none" strike="noStrike">
                  <a:solidFill>
                    <a:srgbClr val="000000"/>
                  </a:solidFill>
                  <a:latin typeface="Lustria"/>
                  <a:ea typeface="Lustria"/>
                  <a:cs typeface="Lustria"/>
                  <a:sym typeface="Lustria"/>
                </a:rPr>
                <a:t>PIG-A gene mutado</a:t>
              </a:r>
              <a:endParaRPr/>
            </a:p>
          </p:txBody>
        </p:sp>
      </p:grpSp>
      <p:grpSp>
        <p:nvGrpSpPr>
          <p:cNvPr id="414" name="Google Shape;414;p7"/>
          <p:cNvGrpSpPr/>
          <p:nvPr/>
        </p:nvGrpSpPr>
        <p:grpSpPr>
          <a:xfrm>
            <a:off x="554217" y="4559794"/>
            <a:ext cx="11055624" cy="1580832"/>
            <a:chOff x="554217" y="4607419"/>
            <a:chExt cx="11055624" cy="1580832"/>
          </a:xfrm>
        </p:grpSpPr>
        <p:sp>
          <p:nvSpPr>
            <p:cNvPr id="415" name="Google Shape;415;p7"/>
            <p:cNvSpPr/>
            <p:nvPr/>
          </p:nvSpPr>
          <p:spPr>
            <a:xfrm>
              <a:off x="554217" y="4607419"/>
              <a:ext cx="11055624" cy="1580832"/>
            </a:xfrm>
            <a:prstGeom prst="roundRect">
              <a:avLst>
                <a:gd fmla="val 0" name="adj"/>
              </a:avLst>
            </a:prstGeom>
            <a:gradFill>
              <a:gsLst>
                <a:gs pos="0">
                  <a:schemeClr val="accent1"/>
                </a:gs>
                <a:gs pos="100000">
                  <a:srgbClr val="C00000"/>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16" name="Google Shape;416;p7"/>
            <p:cNvSpPr txBox="1"/>
            <p:nvPr/>
          </p:nvSpPr>
          <p:spPr>
            <a:xfrm>
              <a:off x="1031455" y="4677765"/>
              <a:ext cx="10187781"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Todas as células hematopoiéticas carregam a mesma mutação e não expressam as proteínas ancoradas ao GPI</a:t>
              </a:r>
              <a:r>
                <a:rPr b="1" baseline="30000" i="0" lang="pt-BR" sz="1600" u="none" cap="none" strike="noStrike">
                  <a:solidFill>
                    <a:schemeClr val="lt1"/>
                  </a:solidFill>
                  <a:latin typeface="Lustria"/>
                  <a:ea typeface="Lustria"/>
                  <a:cs typeface="Lustria"/>
                  <a:sym typeface="Lustria"/>
                </a:rPr>
                <a:t>3</a:t>
              </a:r>
              <a:endParaRPr/>
            </a:p>
          </p:txBody>
        </p:sp>
      </p:grpSp>
      <p:sp>
        <p:nvSpPr>
          <p:cNvPr id="417" name="Google Shape;417;p7"/>
          <p:cNvSpPr/>
          <p:nvPr/>
        </p:nvSpPr>
        <p:spPr>
          <a:xfrm>
            <a:off x="913455" y="5095343"/>
            <a:ext cx="904927" cy="90493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18" name="Google Shape;418;p7"/>
          <p:cNvSpPr/>
          <p:nvPr/>
        </p:nvSpPr>
        <p:spPr>
          <a:xfrm>
            <a:off x="3114352" y="5095343"/>
            <a:ext cx="904927" cy="90493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19" name="Google Shape;419;p7"/>
          <p:cNvSpPr/>
          <p:nvPr/>
        </p:nvSpPr>
        <p:spPr>
          <a:xfrm>
            <a:off x="5384607" y="5095343"/>
            <a:ext cx="904927" cy="90493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20" name="Google Shape;420;p7"/>
          <p:cNvSpPr/>
          <p:nvPr/>
        </p:nvSpPr>
        <p:spPr>
          <a:xfrm>
            <a:off x="7567039" y="5095343"/>
            <a:ext cx="904927" cy="90493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21" name="Google Shape;421;p7"/>
          <p:cNvSpPr/>
          <p:nvPr/>
        </p:nvSpPr>
        <p:spPr>
          <a:xfrm>
            <a:off x="9807236" y="5095343"/>
            <a:ext cx="904927" cy="90493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22" name="Google Shape;422;p7"/>
          <p:cNvSpPr txBox="1"/>
          <p:nvPr/>
        </p:nvSpPr>
        <p:spPr>
          <a:xfrm>
            <a:off x="1455247" y="5381657"/>
            <a:ext cx="1420502" cy="340135"/>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1"/>
              </a:buClr>
              <a:buSzPts val="1200"/>
              <a:buFont typeface="Calibri"/>
              <a:buNone/>
            </a:pPr>
            <a:r>
              <a:rPr b="0" i="0" lang="pt-BR" sz="1200" u="none" cap="none" strike="noStrike">
                <a:solidFill>
                  <a:schemeClr val="lt1"/>
                </a:solidFill>
                <a:latin typeface="Calibri"/>
                <a:ea typeface="Calibri"/>
                <a:cs typeface="Calibri"/>
                <a:sym typeface="Calibri"/>
              </a:rPr>
              <a:t>Hemácias</a:t>
            </a:r>
            <a:endParaRPr/>
          </a:p>
        </p:txBody>
      </p:sp>
      <p:pic>
        <p:nvPicPr>
          <p:cNvPr descr="Uma imagem contendo flor, desenho&#10;&#10;Descrição gerada automaticamente" id="423" name="Google Shape;423;p7"/>
          <p:cNvPicPr preferRelativeResize="0"/>
          <p:nvPr/>
        </p:nvPicPr>
        <p:blipFill rotWithShape="1">
          <a:blip r:embed="rId10">
            <a:alphaModFix/>
          </a:blip>
          <a:srcRect b="0" l="0" r="0" t="0"/>
          <a:stretch/>
        </p:blipFill>
        <p:spPr>
          <a:xfrm>
            <a:off x="550386" y="4926138"/>
            <a:ext cx="1384408" cy="1123251"/>
          </a:xfrm>
          <a:prstGeom prst="rect">
            <a:avLst/>
          </a:prstGeom>
          <a:noFill/>
          <a:ln>
            <a:noFill/>
          </a:ln>
        </p:spPr>
      </p:pic>
      <p:sp>
        <p:nvSpPr>
          <p:cNvPr id="424" name="Google Shape;424;p7"/>
          <p:cNvSpPr txBox="1"/>
          <p:nvPr/>
        </p:nvSpPr>
        <p:spPr>
          <a:xfrm>
            <a:off x="3722953" y="5439062"/>
            <a:ext cx="1420502" cy="340135"/>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1"/>
              </a:buClr>
              <a:buSzPts val="1200"/>
              <a:buFont typeface="Calibri"/>
              <a:buNone/>
            </a:pPr>
            <a:r>
              <a:rPr b="0" i="0" lang="pt-BR" sz="1200" u="none" cap="none" strike="noStrike">
                <a:solidFill>
                  <a:schemeClr val="lt1"/>
                </a:solidFill>
                <a:latin typeface="Calibri"/>
                <a:ea typeface="Calibri"/>
                <a:cs typeface="Calibri"/>
                <a:sym typeface="Calibri"/>
              </a:rPr>
              <a:t>Granulócitos</a:t>
            </a:r>
            <a:endParaRPr/>
          </a:p>
        </p:txBody>
      </p:sp>
      <p:pic>
        <p:nvPicPr>
          <p:cNvPr descr="Uma imagem contendo flor&#10;&#10;Descrição gerada automaticamente" id="425" name="Google Shape;425;p7"/>
          <p:cNvPicPr preferRelativeResize="0"/>
          <p:nvPr/>
        </p:nvPicPr>
        <p:blipFill rotWithShape="1">
          <a:blip r:embed="rId11">
            <a:alphaModFix/>
          </a:blip>
          <a:srcRect b="0" l="0" r="0" t="0"/>
          <a:stretch/>
        </p:blipFill>
        <p:spPr>
          <a:xfrm>
            <a:off x="2261305" y="4866653"/>
            <a:ext cx="2174316" cy="1394469"/>
          </a:xfrm>
          <a:prstGeom prst="rect">
            <a:avLst/>
          </a:prstGeom>
          <a:noFill/>
          <a:ln>
            <a:noFill/>
          </a:ln>
        </p:spPr>
      </p:pic>
      <p:sp>
        <p:nvSpPr>
          <p:cNvPr id="426" name="Google Shape;426;p7"/>
          <p:cNvSpPr txBox="1"/>
          <p:nvPr/>
        </p:nvSpPr>
        <p:spPr>
          <a:xfrm>
            <a:off x="5913422" y="5393519"/>
            <a:ext cx="1420502" cy="340135"/>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1"/>
              </a:buClr>
              <a:buSzPts val="1200"/>
              <a:buFont typeface="Calibri"/>
              <a:buNone/>
            </a:pPr>
            <a:r>
              <a:rPr b="0" i="0" lang="pt-BR" sz="1200" u="none" cap="none" strike="noStrike">
                <a:solidFill>
                  <a:schemeClr val="lt1"/>
                </a:solidFill>
                <a:latin typeface="Calibri"/>
                <a:ea typeface="Calibri"/>
                <a:cs typeface="Calibri"/>
                <a:sym typeface="Calibri"/>
              </a:rPr>
              <a:t>Plaquetas</a:t>
            </a:r>
            <a:endParaRPr/>
          </a:p>
        </p:txBody>
      </p:sp>
      <p:pic>
        <p:nvPicPr>
          <p:cNvPr descr="Imagem em preto e branco&#10;&#10;Descrição gerada automaticamente" id="427" name="Google Shape;427;p7"/>
          <p:cNvPicPr preferRelativeResize="0"/>
          <p:nvPr/>
        </p:nvPicPr>
        <p:blipFill rotWithShape="1">
          <a:blip r:embed="rId12">
            <a:alphaModFix/>
          </a:blip>
          <a:srcRect b="0" l="0" r="0" t="0"/>
          <a:stretch/>
        </p:blipFill>
        <p:spPr>
          <a:xfrm>
            <a:off x="5034147" y="4916064"/>
            <a:ext cx="1463505" cy="1323331"/>
          </a:xfrm>
          <a:prstGeom prst="rect">
            <a:avLst/>
          </a:prstGeom>
          <a:noFill/>
          <a:ln>
            <a:noFill/>
          </a:ln>
        </p:spPr>
      </p:pic>
      <p:sp>
        <p:nvSpPr>
          <p:cNvPr id="428" name="Google Shape;428;p7"/>
          <p:cNvSpPr txBox="1"/>
          <p:nvPr/>
        </p:nvSpPr>
        <p:spPr>
          <a:xfrm>
            <a:off x="8068905" y="5364124"/>
            <a:ext cx="1420502" cy="340135"/>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1"/>
              </a:buClr>
              <a:buSzPts val="1200"/>
              <a:buFont typeface="Calibri"/>
              <a:buNone/>
            </a:pPr>
            <a:r>
              <a:rPr b="0" i="0" lang="pt-BR" sz="1200" u="none" cap="none" strike="noStrike">
                <a:solidFill>
                  <a:schemeClr val="lt1"/>
                </a:solidFill>
                <a:latin typeface="Calibri"/>
                <a:ea typeface="Calibri"/>
                <a:cs typeface="Calibri"/>
                <a:sym typeface="Calibri"/>
              </a:rPr>
              <a:t>Linfócitos</a:t>
            </a:r>
            <a:endParaRPr/>
          </a:p>
        </p:txBody>
      </p:sp>
      <p:pic>
        <p:nvPicPr>
          <p:cNvPr descr="Uma imagem contendo flor, desenho&#10;&#10;Descrição gerada automaticamente" id="429" name="Google Shape;429;p7"/>
          <p:cNvPicPr preferRelativeResize="0"/>
          <p:nvPr/>
        </p:nvPicPr>
        <p:blipFill rotWithShape="1">
          <a:blip r:embed="rId13">
            <a:alphaModFix/>
          </a:blip>
          <a:srcRect b="0" l="0" r="0" t="0"/>
          <a:stretch/>
        </p:blipFill>
        <p:spPr>
          <a:xfrm>
            <a:off x="6761590" y="5009505"/>
            <a:ext cx="1947090" cy="1229890"/>
          </a:xfrm>
          <a:prstGeom prst="rect">
            <a:avLst/>
          </a:prstGeom>
          <a:noFill/>
          <a:ln>
            <a:noFill/>
          </a:ln>
        </p:spPr>
      </p:pic>
      <p:sp>
        <p:nvSpPr>
          <p:cNvPr id="430" name="Google Shape;430;p7"/>
          <p:cNvSpPr txBox="1"/>
          <p:nvPr/>
        </p:nvSpPr>
        <p:spPr>
          <a:xfrm>
            <a:off x="10365474" y="5381657"/>
            <a:ext cx="1420502" cy="340135"/>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1"/>
              </a:buClr>
              <a:buSzPts val="1200"/>
              <a:buFont typeface="Calibri"/>
              <a:buNone/>
            </a:pPr>
            <a:r>
              <a:rPr b="0" i="0" lang="pt-BR" sz="1200" u="none" cap="none" strike="noStrike">
                <a:solidFill>
                  <a:schemeClr val="lt1"/>
                </a:solidFill>
                <a:latin typeface="Calibri"/>
                <a:ea typeface="Calibri"/>
                <a:cs typeface="Calibri"/>
                <a:sym typeface="Calibri"/>
              </a:rPr>
              <a:t>Monócitos</a:t>
            </a:r>
            <a:endParaRPr/>
          </a:p>
        </p:txBody>
      </p:sp>
      <p:pic>
        <p:nvPicPr>
          <p:cNvPr descr="Uma imagem contendo flor&#10;&#10;Descrição gerada automaticamente" id="431" name="Google Shape;431;p7"/>
          <p:cNvPicPr preferRelativeResize="0"/>
          <p:nvPr/>
        </p:nvPicPr>
        <p:blipFill rotWithShape="1">
          <a:blip r:embed="rId14">
            <a:alphaModFix/>
          </a:blip>
          <a:srcRect b="0" l="0" r="0" t="0"/>
          <a:stretch/>
        </p:blipFill>
        <p:spPr>
          <a:xfrm>
            <a:off x="9050934" y="4936514"/>
            <a:ext cx="2448487" cy="1288998"/>
          </a:xfrm>
          <a:prstGeom prst="rect">
            <a:avLst/>
          </a:prstGeom>
          <a:noFill/>
          <a:ln>
            <a:noFill/>
          </a:ln>
        </p:spPr>
      </p:pic>
      <p:grpSp>
        <p:nvGrpSpPr>
          <p:cNvPr id="432" name="Google Shape;432;p7"/>
          <p:cNvGrpSpPr/>
          <p:nvPr/>
        </p:nvGrpSpPr>
        <p:grpSpPr>
          <a:xfrm rot="5400000">
            <a:off x="4935857" y="2771436"/>
            <a:ext cx="309037" cy="309037"/>
            <a:chOff x="6068989" y="3752932"/>
            <a:chExt cx="309037" cy="309037"/>
          </a:xfrm>
        </p:grpSpPr>
        <p:sp>
          <p:nvSpPr>
            <p:cNvPr id="433" name="Google Shape;433;p7"/>
            <p:cNvSpPr/>
            <p:nvPr/>
          </p:nvSpPr>
          <p:spPr>
            <a:xfrm rot="-5400000">
              <a:off x="6068989" y="3752932"/>
              <a:ext cx="309037" cy="309037"/>
            </a:xfrm>
            <a:prstGeom prst="ellipse">
              <a:avLst/>
            </a:prstGeom>
            <a:gradFill>
              <a:gsLst>
                <a:gs pos="0">
                  <a:schemeClr val="accent1"/>
                </a:gs>
                <a:gs pos="100000">
                  <a:srgbClr val="C00000"/>
                </a:gs>
              </a:gsLst>
              <a:lin ang="27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34" name="Google Shape;434;p7"/>
            <p:cNvPicPr preferRelativeResize="0"/>
            <p:nvPr/>
          </p:nvPicPr>
          <p:blipFill rotWithShape="1">
            <a:blip r:embed="rId3">
              <a:alphaModFix/>
            </a:blip>
            <a:srcRect b="0" l="0" r="0" t="0"/>
            <a:stretch/>
          </p:blipFill>
          <p:spPr>
            <a:xfrm rot="-5400000">
              <a:off x="6140977" y="3816314"/>
              <a:ext cx="181548" cy="181548"/>
            </a:xfrm>
            <a:prstGeom prst="rect">
              <a:avLst/>
            </a:prstGeom>
            <a:noFill/>
            <a:ln>
              <a:noFill/>
            </a:ln>
          </p:spPr>
        </p:pic>
      </p:grpSp>
      <p:grpSp>
        <p:nvGrpSpPr>
          <p:cNvPr id="435" name="Google Shape;435;p7"/>
          <p:cNvGrpSpPr/>
          <p:nvPr/>
        </p:nvGrpSpPr>
        <p:grpSpPr>
          <a:xfrm rot="-5400000">
            <a:off x="6925613" y="2771436"/>
            <a:ext cx="309037" cy="309037"/>
            <a:chOff x="6068989" y="3752932"/>
            <a:chExt cx="309037" cy="309037"/>
          </a:xfrm>
        </p:grpSpPr>
        <p:sp>
          <p:nvSpPr>
            <p:cNvPr id="436" name="Google Shape;436;p7"/>
            <p:cNvSpPr/>
            <p:nvPr/>
          </p:nvSpPr>
          <p:spPr>
            <a:xfrm rot="-5400000">
              <a:off x="6068989" y="3752932"/>
              <a:ext cx="309037" cy="309037"/>
            </a:xfrm>
            <a:prstGeom prst="ellipse">
              <a:avLst/>
            </a:prstGeom>
            <a:gradFill>
              <a:gsLst>
                <a:gs pos="0">
                  <a:schemeClr val="accent1"/>
                </a:gs>
                <a:gs pos="100000">
                  <a:srgbClr val="C00000"/>
                </a:gs>
              </a:gsLst>
              <a:lin ang="27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437" name="Google Shape;437;p7"/>
            <p:cNvPicPr preferRelativeResize="0"/>
            <p:nvPr/>
          </p:nvPicPr>
          <p:blipFill rotWithShape="1">
            <a:blip r:embed="rId3">
              <a:alphaModFix/>
            </a:blip>
            <a:srcRect b="0" l="0" r="0" t="0"/>
            <a:stretch/>
          </p:blipFill>
          <p:spPr>
            <a:xfrm rot="-5400000">
              <a:off x="6140977" y="3816314"/>
              <a:ext cx="181548" cy="181548"/>
            </a:xfrm>
            <a:prstGeom prst="rect">
              <a:avLst/>
            </a:prstGeom>
            <a:noFill/>
            <a:ln>
              <a:noFill/>
            </a:ln>
          </p:spPr>
        </p:pic>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68"/>
                                        </p:tgtEl>
                                        <p:attrNameLst>
                                          <p:attrName>style.visibility</p:attrName>
                                        </p:attrNameLst>
                                      </p:cBhvr>
                                      <p:to>
                                        <p:strVal val="visible"/>
                                      </p:to>
                                    </p:set>
                                    <p:animEffect filter="fade" transition="in">
                                      <p:cBhvr>
                                        <p:cTn dur="500"/>
                                        <p:tgtEl>
                                          <p:spTgt spid="268"/>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87"/>
                                        </p:tgtEl>
                                        <p:attrNameLst>
                                          <p:attrName>style.visibility</p:attrName>
                                        </p:attrNameLst>
                                      </p:cBhvr>
                                      <p:to>
                                        <p:strVal val="visible"/>
                                      </p:to>
                                    </p:set>
                                    <p:animEffect filter="fade" transition="in">
                                      <p:cBhvr>
                                        <p:cTn dur="500"/>
                                        <p:tgtEl>
                                          <p:spTgt spid="287"/>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72"/>
                                        </p:tgtEl>
                                        <p:attrNameLst>
                                          <p:attrName>style.visibility</p:attrName>
                                        </p:attrNameLst>
                                      </p:cBhvr>
                                      <p:to>
                                        <p:strVal val="visible"/>
                                      </p:to>
                                    </p:set>
                                    <p:animEffect filter="fade" transition="in">
                                      <p:cBhvr>
                                        <p:cTn dur="500"/>
                                        <p:tgtEl>
                                          <p:spTgt spid="372"/>
                                        </p:tgtEl>
                                      </p:cBhvr>
                                    </p:animEffect>
                                  </p:childTnLst>
                                </p:cTn>
                              </p:par>
                              <p:par>
                                <p:cTn fill="hold" nodeType="withEffect" presetClass="entr" presetID="10" presetSubtype="0">
                                  <p:stCondLst>
                                    <p:cond delay="250"/>
                                  </p:stCondLst>
                                  <p:childTnLst>
                                    <p:set>
                                      <p:cBhvr>
                                        <p:cTn dur="1" fill="hold">
                                          <p:stCondLst>
                                            <p:cond delay="0"/>
                                          </p:stCondLst>
                                        </p:cTn>
                                        <p:tgtEl>
                                          <p:spTgt spid="275"/>
                                        </p:tgtEl>
                                        <p:attrNameLst>
                                          <p:attrName>style.visibility</p:attrName>
                                        </p:attrNameLst>
                                      </p:cBhvr>
                                      <p:to>
                                        <p:strVal val="visible"/>
                                      </p:to>
                                    </p:set>
                                    <p:animEffect filter="fade" transition="in">
                                      <p:cBhvr>
                                        <p:cTn dur="750"/>
                                        <p:tgtEl>
                                          <p:spTgt spid="275"/>
                                        </p:tgtEl>
                                      </p:cBhvr>
                                    </p:animEffect>
                                  </p:childTnLst>
                                </p:cTn>
                              </p:par>
                            </p:childTnLst>
                          </p:cTn>
                        </p:par>
                        <p:par>
                          <p:cTn fill="hold">
                            <p:stCondLst>
                              <p:cond delay="1750"/>
                            </p:stCondLst>
                            <p:childTnLst>
                              <p:par>
                                <p:cTn fill="hold" nodeType="afterEffect" presetClass="entr" presetID="10" presetSubtype="0">
                                  <p:stCondLst>
                                    <p:cond delay="500"/>
                                  </p:stCondLst>
                                  <p:childTnLst>
                                    <p:set>
                                      <p:cBhvr>
                                        <p:cTn dur="1" fill="hold">
                                          <p:stCondLst>
                                            <p:cond delay="0"/>
                                          </p:stCondLst>
                                        </p:cTn>
                                        <p:tgtEl>
                                          <p:spTgt spid="432"/>
                                        </p:tgtEl>
                                        <p:attrNameLst>
                                          <p:attrName>style.visibility</p:attrName>
                                        </p:attrNameLst>
                                      </p:cBhvr>
                                      <p:to>
                                        <p:strVal val="visible"/>
                                      </p:to>
                                    </p:set>
                                    <p:animEffect filter="fade" transition="in">
                                      <p:cBhvr>
                                        <p:cTn dur="500"/>
                                        <p:tgtEl>
                                          <p:spTgt spid="432"/>
                                        </p:tgtEl>
                                      </p:cBhvr>
                                    </p:animEffect>
                                  </p:childTnLst>
                                </p:cTn>
                              </p:par>
                              <p:par>
                                <p:cTn fill="hold" nodeType="withEffect" presetClass="entr" presetID="10" presetSubtype="0">
                                  <p:stCondLst>
                                    <p:cond delay="500"/>
                                  </p:stCondLst>
                                  <p:childTnLst>
                                    <p:set>
                                      <p:cBhvr>
                                        <p:cTn dur="1" fill="hold">
                                          <p:stCondLst>
                                            <p:cond delay="0"/>
                                          </p:stCondLst>
                                        </p:cTn>
                                        <p:tgtEl>
                                          <p:spTgt spid="435"/>
                                        </p:tgtEl>
                                        <p:attrNameLst>
                                          <p:attrName>style.visibility</p:attrName>
                                        </p:attrNameLst>
                                      </p:cBhvr>
                                      <p:to>
                                        <p:strVal val="visible"/>
                                      </p:to>
                                    </p:set>
                                    <p:animEffect filter="fade" transition="in">
                                      <p:cBhvr>
                                        <p:cTn dur="500"/>
                                        <p:tgtEl>
                                          <p:spTgt spid="435"/>
                                        </p:tgtEl>
                                      </p:cBhvr>
                                    </p:animEffect>
                                  </p:childTnLst>
                                </p:cTn>
                              </p:par>
                            </p:childTnLst>
                          </p:cTn>
                        </p:par>
                        <p:par>
                          <p:cTn fill="hold">
                            <p:stCondLst>
                              <p:cond delay="2250"/>
                            </p:stCondLst>
                            <p:childTnLst>
                              <p:par>
                                <p:cTn fill="hold" nodeType="afterEffect" presetClass="entr" presetID="10" presetSubtype="0">
                                  <p:stCondLst>
                                    <p:cond delay="500"/>
                                  </p:stCondLst>
                                  <p:childTnLst>
                                    <p:set>
                                      <p:cBhvr>
                                        <p:cTn dur="1" fill="hold">
                                          <p:stCondLst>
                                            <p:cond delay="0"/>
                                          </p:stCondLst>
                                        </p:cTn>
                                        <p:tgtEl>
                                          <p:spTgt spid="272"/>
                                        </p:tgtEl>
                                        <p:attrNameLst>
                                          <p:attrName>style.visibility</p:attrName>
                                        </p:attrNameLst>
                                      </p:cBhvr>
                                      <p:to>
                                        <p:strVal val="visible"/>
                                      </p:to>
                                    </p:set>
                                    <p:animEffect filter="fade" transition="in">
                                      <p:cBhvr>
                                        <p:cTn dur="500"/>
                                        <p:tgtEl>
                                          <p:spTgt spid="272"/>
                                        </p:tgtEl>
                                      </p:cBhvr>
                                    </p:animEffect>
                                  </p:childTnLst>
                                </p:cTn>
                              </p:par>
                              <p:par>
                                <p:cTn fill="hold" nodeType="withEffect" presetClass="entr" presetID="10" presetSubtype="0">
                                  <p:stCondLst>
                                    <p:cond delay="500"/>
                                  </p:stCondLst>
                                  <p:childTnLst>
                                    <p:set>
                                      <p:cBhvr>
                                        <p:cTn dur="1" fill="hold">
                                          <p:stCondLst>
                                            <p:cond delay="0"/>
                                          </p:stCondLst>
                                        </p:cTn>
                                        <p:tgtEl>
                                          <p:spTgt spid="414"/>
                                        </p:tgtEl>
                                        <p:attrNameLst>
                                          <p:attrName>style.visibility</p:attrName>
                                        </p:attrNameLst>
                                      </p:cBhvr>
                                      <p:to>
                                        <p:strVal val="visible"/>
                                      </p:to>
                                    </p:set>
                                    <p:animEffect filter="fade" transition="in">
                                      <p:cBhvr>
                                        <p:cTn dur="500"/>
                                        <p:tgtEl>
                                          <p:spTgt spid="414"/>
                                        </p:tgtEl>
                                      </p:cBhvr>
                                    </p:animEffect>
                                  </p:childTnLst>
                                </p:cTn>
                              </p:par>
                            </p:childTnLst>
                          </p:cTn>
                        </p:par>
                        <p:par>
                          <p:cTn fill="hold">
                            <p:stCondLst>
                              <p:cond delay="2750"/>
                            </p:stCondLst>
                            <p:childTnLst>
                              <p:par>
                                <p:cTn fill="hold" nodeType="afterEffect" presetClass="entr" presetID="10" presetSubtype="0">
                                  <p:stCondLst>
                                    <p:cond delay="0"/>
                                  </p:stCondLst>
                                  <p:childTnLst>
                                    <p:set>
                                      <p:cBhvr>
                                        <p:cTn dur="1" fill="hold">
                                          <p:stCondLst>
                                            <p:cond delay="0"/>
                                          </p:stCondLst>
                                        </p:cTn>
                                        <p:tgtEl>
                                          <p:spTgt spid="417"/>
                                        </p:tgtEl>
                                        <p:attrNameLst>
                                          <p:attrName>style.visibility</p:attrName>
                                        </p:attrNameLst>
                                      </p:cBhvr>
                                      <p:to>
                                        <p:strVal val="visible"/>
                                      </p:to>
                                    </p:set>
                                    <p:animEffect filter="fade" transition="in">
                                      <p:cBhvr>
                                        <p:cTn dur="500"/>
                                        <p:tgtEl>
                                          <p:spTgt spid="417"/>
                                        </p:tgtEl>
                                      </p:cBhvr>
                                    </p:animEffect>
                                  </p:childTnLst>
                                </p:cTn>
                              </p:par>
                              <p:par>
                                <p:cTn fill="hold" nodeType="withEffect" presetClass="entr" presetID="10" presetSubtype="0">
                                  <p:stCondLst>
                                    <p:cond delay="250"/>
                                  </p:stCondLst>
                                  <p:childTnLst>
                                    <p:set>
                                      <p:cBhvr>
                                        <p:cTn dur="1" fill="hold">
                                          <p:stCondLst>
                                            <p:cond delay="0"/>
                                          </p:stCondLst>
                                        </p:cTn>
                                        <p:tgtEl>
                                          <p:spTgt spid="418"/>
                                        </p:tgtEl>
                                        <p:attrNameLst>
                                          <p:attrName>style.visibility</p:attrName>
                                        </p:attrNameLst>
                                      </p:cBhvr>
                                      <p:to>
                                        <p:strVal val="visible"/>
                                      </p:to>
                                    </p:set>
                                    <p:animEffect filter="fade" transition="in">
                                      <p:cBhvr>
                                        <p:cTn dur="500"/>
                                        <p:tgtEl>
                                          <p:spTgt spid="418"/>
                                        </p:tgtEl>
                                      </p:cBhvr>
                                    </p:animEffect>
                                  </p:childTnLst>
                                </p:cTn>
                              </p:par>
                              <p:par>
                                <p:cTn fill="hold" nodeType="withEffect" presetClass="entr" presetID="10" presetSubtype="0">
                                  <p:stCondLst>
                                    <p:cond delay="500"/>
                                  </p:stCondLst>
                                  <p:childTnLst>
                                    <p:set>
                                      <p:cBhvr>
                                        <p:cTn dur="1" fill="hold">
                                          <p:stCondLst>
                                            <p:cond delay="0"/>
                                          </p:stCondLst>
                                        </p:cTn>
                                        <p:tgtEl>
                                          <p:spTgt spid="419"/>
                                        </p:tgtEl>
                                        <p:attrNameLst>
                                          <p:attrName>style.visibility</p:attrName>
                                        </p:attrNameLst>
                                      </p:cBhvr>
                                      <p:to>
                                        <p:strVal val="visible"/>
                                      </p:to>
                                    </p:set>
                                    <p:animEffect filter="fade" transition="in">
                                      <p:cBhvr>
                                        <p:cTn dur="500"/>
                                        <p:tgtEl>
                                          <p:spTgt spid="419"/>
                                        </p:tgtEl>
                                      </p:cBhvr>
                                    </p:animEffect>
                                  </p:childTnLst>
                                </p:cTn>
                              </p:par>
                              <p:par>
                                <p:cTn fill="hold" nodeType="withEffect" presetClass="entr" presetID="10" presetSubtype="0">
                                  <p:stCondLst>
                                    <p:cond delay="750"/>
                                  </p:stCondLst>
                                  <p:childTnLst>
                                    <p:set>
                                      <p:cBhvr>
                                        <p:cTn dur="1" fill="hold">
                                          <p:stCondLst>
                                            <p:cond delay="0"/>
                                          </p:stCondLst>
                                        </p:cTn>
                                        <p:tgtEl>
                                          <p:spTgt spid="420"/>
                                        </p:tgtEl>
                                        <p:attrNameLst>
                                          <p:attrName>style.visibility</p:attrName>
                                        </p:attrNameLst>
                                      </p:cBhvr>
                                      <p:to>
                                        <p:strVal val="visible"/>
                                      </p:to>
                                    </p:set>
                                    <p:animEffect filter="fade" transition="in">
                                      <p:cBhvr>
                                        <p:cTn dur="500"/>
                                        <p:tgtEl>
                                          <p:spTgt spid="420"/>
                                        </p:tgtEl>
                                      </p:cBhvr>
                                    </p:animEffect>
                                  </p:childTnLst>
                                </p:cTn>
                              </p:par>
                              <p:par>
                                <p:cTn fill="hold" nodeType="withEffect" presetClass="entr" presetID="10" presetSubtype="0">
                                  <p:stCondLst>
                                    <p:cond delay="1000"/>
                                  </p:stCondLst>
                                  <p:childTnLst>
                                    <p:set>
                                      <p:cBhvr>
                                        <p:cTn dur="1" fill="hold">
                                          <p:stCondLst>
                                            <p:cond delay="0"/>
                                          </p:stCondLst>
                                        </p:cTn>
                                        <p:tgtEl>
                                          <p:spTgt spid="421"/>
                                        </p:tgtEl>
                                        <p:attrNameLst>
                                          <p:attrName>style.visibility</p:attrName>
                                        </p:attrNameLst>
                                      </p:cBhvr>
                                      <p:to>
                                        <p:strVal val="visible"/>
                                      </p:to>
                                    </p:set>
                                    <p:animEffect filter="fade" transition="in">
                                      <p:cBhvr>
                                        <p:cTn dur="500"/>
                                        <p:tgtEl>
                                          <p:spTgt spid="421"/>
                                        </p:tgtEl>
                                      </p:cBhvr>
                                    </p:animEffect>
                                  </p:childTnLst>
                                </p:cTn>
                              </p:par>
                              <p:par>
                                <p:cTn fill="hold" nodeType="withEffect" presetClass="entr" presetID="10" presetSubtype="0">
                                  <p:stCondLst>
                                    <p:cond delay="0"/>
                                  </p:stCondLst>
                                  <p:childTnLst>
                                    <p:set>
                                      <p:cBhvr>
                                        <p:cTn dur="1" fill="hold">
                                          <p:stCondLst>
                                            <p:cond delay="0"/>
                                          </p:stCondLst>
                                        </p:cTn>
                                        <p:tgtEl>
                                          <p:spTgt spid="422"/>
                                        </p:tgtEl>
                                        <p:attrNameLst>
                                          <p:attrName>style.visibility</p:attrName>
                                        </p:attrNameLst>
                                      </p:cBhvr>
                                      <p:to>
                                        <p:strVal val="visible"/>
                                      </p:to>
                                    </p:set>
                                    <p:animEffect filter="fade" transition="in">
                                      <p:cBhvr>
                                        <p:cTn dur="500"/>
                                        <p:tgtEl>
                                          <p:spTgt spid="422"/>
                                        </p:tgtEl>
                                      </p:cBhvr>
                                    </p:animEffect>
                                  </p:childTnLst>
                                </p:cTn>
                              </p:par>
                              <p:par>
                                <p:cTn fill="hold" nodeType="withEffect" presetClass="entr" presetID="10" presetSubtype="0">
                                  <p:stCondLst>
                                    <p:cond delay="0"/>
                                  </p:stCondLst>
                                  <p:childTnLst>
                                    <p:set>
                                      <p:cBhvr>
                                        <p:cTn dur="1" fill="hold">
                                          <p:stCondLst>
                                            <p:cond delay="0"/>
                                          </p:stCondLst>
                                        </p:cTn>
                                        <p:tgtEl>
                                          <p:spTgt spid="423"/>
                                        </p:tgtEl>
                                        <p:attrNameLst>
                                          <p:attrName>style.visibility</p:attrName>
                                        </p:attrNameLst>
                                      </p:cBhvr>
                                      <p:to>
                                        <p:strVal val="visible"/>
                                      </p:to>
                                    </p:set>
                                    <p:animEffect filter="fade" transition="in">
                                      <p:cBhvr>
                                        <p:cTn dur="500"/>
                                        <p:tgtEl>
                                          <p:spTgt spid="423"/>
                                        </p:tgtEl>
                                      </p:cBhvr>
                                    </p:animEffect>
                                  </p:childTnLst>
                                </p:cTn>
                              </p:par>
                              <p:par>
                                <p:cTn fill="hold" nodeType="withEffect" presetClass="entr" presetID="10" presetSubtype="0">
                                  <p:stCondLst>
                                    <p:cond delay="250"/>
                                  </p:stCondLst>
                                  <p:childTnLst>
                                    <p:set>
                                      <p:cBhvr>
                                        <p:cTn dur="1" fill="hold">
                                          <p:stCondLst>
                                            <p:cond delay="0"/>
                                          </p:stCondLst>
                                        </p:cTn>
                                        <p:tgtEl>
                                          <p:spTgt spid="424"/>
                                        </p:tgtEl>
                                        <p:attrNameLst>
                                          <p:attrName>style.visibility</p:attrName>
                                        </p:attrNameLst>
                                      </p:cBhvr>
                                      <p:to>
                                        <p:strVal val="visible"/>
                                      </p:to>
                                    </p:set>
                                    <p:animEffect filter="fade" transition="in">
                                      <p:cBhvr>
                                        <p:cTn dur="500"/>
                                        <p:tgtEl>
                                          <p:spTgt spid="424"/>
                                        </p:tgtEl>
                                      </p:cBhvr>
                                    </p:animEffect>
                                  </p:childTnLst>
                                </p:cTn>
                              </p:par>
                              <p:par>
                                <p:cTn fill="hold" nodeType="withEffect" presetClass="entr" presetID="10" presetSubtype="0">
                                  <p:stCondLst>
                                    <p:cond delay="250"/>
                                  </p:stCondLst>
                                  <p:childTnLst>
                                    <p:set>
                                      <p:cBhvr>
                                        <p:cTn dur="1" fill="hold">
                                          <p:stCondLst>
                                            <p:cond delay="0"/>
                                          </p:stCondLst>
                                        </p:cTn>
                                        <p:tgtEl>
                                          <p:spTgt spid="425"/>
                                        </p:tgtEl>
                                        <p:attrNameLst>
                                          <p:attrName>style.visibility</p:attrName>
                                        </p:attrNameLst>
                                      </p:cBhvr>
                                      <p:to>
                                        <p:strVal val="visible"/>
                                      </p:to>
                                    </p:set>
                                    <p:animEffect filter="fade" transition="in">
                                      <p:cBhvr>
                                        <p:cTn dur="500"/>
                                        <p:tgtEl>
                                          <p:spTgt spid="425"/>
                                        </p:tgtEl>
                                      </p:cBhvr>
                                    </p:animEffect>
                                  </p:childTnLst>
                                </p:cTn>
                              </p:par>
                              <p:par>
                                <p:cTn fill="hold" nodeType="withEffect" presetClass="entr" presetID="10" presetSubtype="0">
                                  <p:stCondLst>
                                    <p:cond delay="500"/>
                                  </p:stCondLst>
                                  <p:childTnLst>
                                    <p:set>
                                      <p:cBhvr>
                                        <p:cTn dur="1" fill="hold">
                                          <p:stCondLst>
                                            <p:cond delay="0"/>
                                          </p:stCondLst>
                                        </p:cTn>
                                        <p:tgtEl>
                                          <p:spTgt spid="426"/>
                                        </p:tgtEl>
                                        <p:attrNameLst>
                                          <p:attrName>style.visibility</p:attrName>
                                        </p:attrNameLst>
                                      </p:cBhvr>
                                      <p:to>
                                        <p:strVal val="visible"/>
                                      </p:to>
                                    </p:set>
                                    <p:animEffect filter="fade" transition="in">
                                      <p:cBhvr>
                                        <p:cTn dur="500"/>
                                        <p:tgtEl>
                                          <p:spTgt spid="426"/>
                                        </p:tgtEl>
                                      </p:cBhvr>
                                    </p:animEffect>
                                  </p:childTnLst>
                                </p:cTn>
                              </p:par>
                              <p:par>
                                <p:cTn fill="hold" nodeType="withEffect" presetClass="entr" presetID="10" presetSubtype="0">
                                  <p:stCondLst>
                                    <p:cond delay="500"/>
                                  </p:stCondLst>
                                  <p:childTnLst>
                                    <p:set>
                                      <p:cBhvr>
                                        <p:cTn dur="1" fill="hold">
                                          <p:stCondLst>
                                            <p:cond delay="0"/>
                                          </p:stCondLst>
                                        </p:cTn>
                                        <p:tgtEl>
                                          <p:spTgt spid="427"/>
                                        </p:tgtEl>
                                        <p:attrNameLst>
                                          <p:attrName>style.visibility</p:attrName>
                                        </p:attrNameLst>
                                      </p:cBhvr>
                                      <p:to>
                                        <p:strVal val="visible"/>
                                      </p:to>
                                    </p:set>
                                    <p:animEffect filter="fade" transition="in">
                                      <p:cBhvr>
                                        <p:cTn dur="500"/>
                                        <p:tgtEl>
                                          <p:spTgt spid="427"/>
                                        </p:tgtEl>
                                      </p:cBhvr>
                                    </p:animEffect>
                                  </p:childTnLst>
                                </p:cTn>
                              </p:par>
                              <p:par>
                                <p:cTn fill="hold" nodeType="withEffect" presetClass="entr" presetID="10" presetSubtype="0">
                                  <p:stCondLst>
                                    <p:cond delay="750"/>
                                  </p:stCondLst>
                                  <p:childTnLst>
                                    <p:set>
                                      <p:cBhvr>
                                        <p:cTn dur="1" fill="hold">
                                          <p:stCondLst>
                                            <p:cond delay="0"/>
                                          </p:stCondLst>
                                        </p:cTn>
                                        <p:tgtEl>
                                          <p:spTgt spid="428"/>
                                        </p:tgtEl>
                                        <p:attrNameLst>
                                          <p:attrName>style.visibility</p:attrName>
                                        </p:attrNameLst>
                                      </p:cBhvr>
                                      <p:to>
                                        <p:strVal val="visible"/>
                                      </p:to>
                                    </p:set>
                                    <p:animEffect filter="fade" transition="in">
                                      <p:cBhvr>
                                        <p:cTn dur="500"/>
                                        <p:tgtEl>
                                          <p:spTgt spid="428"/>
                                        </p:tgtEl>
                                      </p:cBhvr>
                                    </p:animEffect>
                                  </p:childTnLst>
                                </p:cTn>
                              </p:par>
                              <p:par>
                                <p:cTn fill="hold" nodeType="withEffect" presetClass="entr" presetID="10" presetSubtype="0">
                                  <p:stCondLst>
                                    <p:cond delay="750"/>
                                  </p:stCondLst>
                                  <p:childTnLst>
                                    <p:set>
                                      <p:cBhvr>
                                        <p:cTn dur="1" fill="hold">
                                          <p:stCondLst>
                                            <p:cond delay="0"/>
                                          </p:stCondLst>
                                        </p:cTn>
                                        <p:tgtEl>
                                          <p:spTgt spid="429"/>
                                        </p:tgtEl>
                                        <p:attrNameLst>
                                          <p:attrName>style.visibility</p:attrName>
                                        </p:attrNameLst>
                                      </p:cBhvr>
                                      <p:to>
                                        <p:strVal val="visible"/>
                                      </p:to>
                                    </p:set>
                                    <p:animEffect filter="fade" transition="in">
                                      <p:cBhvr>
                                        <p:cTn dur="500"/>
                                        <p:tgtEl>
                                          <p:spTgt spid="429"/>
                                        </p:tgtEl>
                                      </p:cBhvr>
                                    </p:animEffect>
                                  </p:childTnLst>
                                </p:cTn>
                              </p:par>
                              <p:par>
                                <p:cTn fill="hold" nodeType="withEffect" presetClass="entr" presetID="10" presetSubtype="0">
                                  <p:stCondLst>
                                    <p:cond delay="1000"/>
                                  </p:stCondLst>
                                  <p:childTnLst>
                                    <p:set>
                                      <p:cBhvr>
                                        <p:cTn dur="1" fill="hold">
                                          <p:stCondLst>
                                            <p:cond delay="0"/>
                                          </p:stCondLst>
                                        </p:cTn>
                                        <p:tgtEl>
                                          <p:spTgt spid="430"/>
                                        </p:tgtEl>
                                        <p:attrNameLst>
                                          <p:attrName>style.visibility</p:attrName>
                                        </p:attrNameLst>
                                      </p:cBhvr>
                                      <p:to>
                                        <p:strVal val="visible"/>
                                      </p:to>
                                    </p:set>
                                    <p:animEffect filter="fade" transition="in">
                                      <p:cBhvr>
                                        <p:cTn dur="500"/>
                                        <p:tgtEl>
                                          <p:spTgt spid="430"/>
                                        </p:tgtEl>
                                      </p:cBhvr>
                                    </p:animEffect>
                                  </p:childTnLst>
                                </p:cTn>
                              </p:par>
                              <p:par>
                                <p:cTn fill="hold" nodeType="withEffect" presetClass="entr" presetID="10" presetSubtype="0">
                                  <p:stCondLst>
                                    <p:cond delay="1000"/>
                                  </p:stCondLst>
                                  <p:childTnLst>
                                    <p:set>
                                      <p:cBhvr>
                                        <p:cTn dur="1" fill="hold">
                                          <p:stCondLst>
                                            <p:cond delay="0"/>
                                          </p:stCondLst>
                                        </p:cTn>
                                        <p:tgtEl>
                                          <p:spTgt spid="431"/>
                                        </p:tgtEl>
                                        <p:attrNameLst>
                                          <p:attrName>style.visibility</p:attrName>
                                        </p:attrNameLst>
                                      </p:cBhvr>
                                      <p:to>
                                        <p:strVal val="visible"/>
                                      </p:to>
                                    </p:set>
                                    <p:animEffect filter="fade" transition="in">
                                      <p:cBhvr>
                                        <p:cTn dur="500"/>
                                        <p:tgtEl>
                                          <p:spTgt spid="43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0" name="Shape 3480"/>
        <p:cNvGrpSpPr/>
        <p:nvPr/>
      </p:nvGrpSpPr>
      <p:grpSpPr>
        <a:xfrm>
          <a:off x="0" y="0"/>
          <a:ext cx="0" cy="0"/>
          <a:chOff x="0" y="0"/>
          <a:chExt cx="0" cy="0"/>
        </a:xfrm>
      </p:grpSpPr>
      <p:sp>
        <p:nvSpPr>
          <p:cNvPr id="3481" name="Google Shape;3481;p70"/>
          <p:cNvSpPr/>
          <p:nvPr/>
        </p:nvSpPr>
        <p:spPr>
          <a:xfrm flipH="1">
            <a:off x="2342773" y="1259707"/>
            <a:ext cx="9429761" cy="476944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482" name="Google Shape;3482;p70"/>
          <p:cNvSpPr txBox="1"/>
          <p:nvPr/>
        </p:nvSpPr>
        <p:spPr>
          <a:xfrm>
            <a:off x="296269" y="385036"/>
            <a:ext cx="522130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Manejo histórico de HPN</a:t>
            </a:r>
            <a:endParaRPr/>
          </a:p>
        </p:txBody>
      </p:sp>
      <p:sp>
        <p:nvSpPr>
          <p:cNvPr id="3483" name="Google Shape;3483;p7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Parker C, et al. Blood 2005;106(12):3699–3709;  2. Schubert J, Roth A. Eur J Haematol 2015;94:464</a:t>
            </a:r>
            <a:endParaRPr/>
          </a:p>
        </p:txBody>
      </p:sp>
      <p:sp>
        <p:nvSpPr>
          <p:cNvPr id="3484" name="Google Shape;3484;p70"/>
          <p:cNvSpPr txBox="1"/>
          <p:nvPr/>
        </p:nvSpPr>
        <p:spPr>
          <a:xfrm>
            <a:off x="3749183" y="1380437"/>
            <a:ext cx="4857758"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dk2"/>
              </a:buClr>
              <a:buSzPts val="1800"/>
              <a:buFont typeface="Lustria"/>
              <a:buNone/>
            </a:pPr>
            <a:r>
              <a:rPr b="1" i="0" lang="pt-BR" sz="1800" u="none" cap="none" strike="noStrike">
                <a:solidFill>
                  <a:schemeClr val="dk2"/>
                </a:solidFill>
                <a:latin typeface="Lustria"/>
                <a:ea typeface="Lustria"/>
                <a:cs typeface="Lustria"/>
                <a:sym typeface="Lustria"/>
              </a:rPr>
              <a:t>Anticoagulantes: </a:t>
            </a:r>
            <a:br>
              <a:rPr b="1" i="0" lang="pt-BR" sz="2000" u="none" cap="none" strike="noStrike">
                <a:solidFill>
                  <a:srgbClr val="000000"/>
                </a:solidFill>
                <a:latin typeface="Calibri"/>
                <a:ea typeface="Calibri"/>
                <a:cs typeface="Calibri"/>
                <a:sym typeface="Calibri"/>
              </a:rPr>
            </a:br>
            <a:r>
              <a:rPr b="0" i="0" lang="pt-BR" sz="1600" u="none" cap="none" strike="noStrike">
                <a:solidFill>
                  <a:srgbClr val="000000"/>
                </a:solidFill>
                <a:latin typeface="Calibri"/>
                <a:ea typeface="Calibri"/>
                <a:cs typeface="Calibri"/>
                <a:sym typeface="Calibri"/>
              </a:rPr>
              <a:t>Não são eficazes em muitos pacientes</a:t>
            </a:r>
            <a:endParaRPr b="0" i="0" sz="2000" u="none" cap="none" strike="noStrike">
              <a:solidFill>
                <a:srgbClr val="000000"/>
              </a:solidFill>
              <a:latin typeface="Calibri"/>
              <a:ea typeface="Calibri"/>
              <a:cs typeface="Calibri"/>
              <a:sym typeface="Calibri"/>
            </a:endParaRPr>
          </a:p>
        </p:txBody>
      </p:sp>
      <p:sp>
        <p:nvSpPr>
          <p:cNvPr id="3485" name="Google Shape;3485;p70"/>
          <p:cNvSpPr txBox="1"/>
          <p:nvPr/>
        </p:nvSpPr>
        <p:spPr>
          <a:xfrm>
            <a:off x="3749183" y="2171184"/>
            <a:ext cx="4857758"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dk2"/>
              </a:buClr>
              <a:buSzPts val="1800"/>
              <a:buFont typeface="Lustria"/>
              <a:buNone/>
            </a:pPr>
            <a:r>
              <a:rPr b="1" i="0" lang="pt-BR" sz="1800" u="none" cap="none" strike="noStrike">
                <a:solidFill>
                  <a:schemeClr val="dk2"/>
                </a:solidFill>
                <a:latin typeface="Lustria"/>
                <a:ea typeface="Lustria"/>
                <a:cs typeface="Lustria"/>
                <a:sym typeface="Lustria"/>
              </a:rPr>
              <a:t>Eritropoetina: </a:t>
            </a:r>
            <a:br>
              <a:rPr b="1" i="0" lang="pt-BR" sz="2000" u="none" cap="none" strike="noStrike">
                <a:solidFill>
                  <a:srgbClr val="000000"/>
                </a:solidFill>
                <a:latin typeface="Calibri"/>
                <a:ea typeface="Calibri"/>
                <a:cs typeface="Calibri"/>
                <a:sym typeface="Calibri"/>
              </a:rPr>
            </a:br>
            <a:r>
              <a:rPr b="0" i="0" lang="pt-BR" sz="1600" u="none" cap="none" strike="noStrike">
                <a:solidFill>
                  <a:srgbClr val="000000"/>
                </a:solidFill>
                <a:latin typeface="Calibri"/>
                <a:ea typeface="Calibri"/>
                <a:cs typeface="Calibri"/>
                <a:sym typeface="Calibri"/>
              </a:rPr>
              <a:t>Podem expandir o clone HPN e aumentar a hemólise</a:t>
            </a:r>
            <a:endParaRPr b="0" i="0" sz="2000" u="none" cap="none" strike="noStrike">
              <a:solidFill>
                <a:srgbClr val="000000"/>
              </a:solidFill>
              <a:latin typeface="Calibri"/>
              <a:ea typeface="Calibri"/>
              <a:cs typeface="Calibri"/>
              <a:sym typeface="Calibri"/>
            </a:endParaRPr>
          </a:p>
        </p:txBody>
      </p:sp>
      <p:sp>
        <p:nvSpPr>
          <p:cNvPr id="3486" name="Google Shape;3486;p70"/>
          <p:cNvSpPr txBox="1"/>
          <p:nvPr/>
        </p:nvSpPr>
        <p:spPr>
          <a:xfrm>
            <a:off x="3749183" y="2961931"/>
            <a:ext cx="7553817"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dk2"/>
              </a:buClr>
              <a:buSzPts val="1800"/>
              <a:buFont typeface="Lustria"/>
              <a:buNone/>
            </a:pPr>
            <a:r>
              <a:rPr b="1" i="0" lang="pt-BR" sz="1800" u="none" cap="none" strike="noStrike">
                <a:solidFill>
                  <a:schemeClr val="dk2"/>
                </a:solidFill>
                <a:latin typeface="Lustria"/>
                <a:ea typeface="Lustria"/>
                <a:cs typeface="Lustria"/>
                <a:sym typeface="Lustria"/>
              </a:rPr>
              <a:t>Esteroides/hormônios androgênicos: </a:t>
            </a:r>
            <a:br>
              <a:rPr b="1" i="0" lang="pt-BR" sz="2000" u="none" cap="none" strike="noStrike">
                <a:solidFill>
                  <a:srgbClr val="000000"/>
                </a:solidFill>
                <a:latin typeface="Calibri"/>
                <a:ea typeface="Calibri"/>
                <a:cs typeface="Calibri"/>
                <a:sym typeface="Calibri"/>
              </a:rPr>
            </a:br>
            <a:r>
              <a:rPr b="0" i="0" lang="pt-BR" sz="1600" u="none" cap="none" strike="noStrike">
                <a:solidFill>
                  <a:srgbClr val="000000"/>
                </a:solidFill>
                <a:latin typeface="Calibri"/>
                <a:ea typeface="Calibri"/>
                <a:cs typeface="Calibri"/>
                <a:sym typeface="Calibri"/>
              </a:rPr>
              <a:t>Utilidade limitada (curta ação) em exacerbações; associados a múltiplos efeitos adversos</a:t>
            </a:r>
            <a:endParaRPr/>
          </a:p>
        </p:txBody>
      </p:sp>
      <p:sp>
        <p:nvSpPr>
          <p:cNvPr id="3487" name="Google Shape;3487;p70"/>
          <p:cNvSpPr txBox="1"/>
          <p:nvPr/>
        </p:nvSpPr>
        <p:spPr>
          <a:xfrm>
            <a:off x="3749183" y="3752678"/>
            <a:ext cx="6616942"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dk2"/>
              </a:buClr>
              <a:buSzPts val="1800"/>
              <a:buFont typeface="Lustria"/>
              <a:buNone/>
            </a:pPr>
            <a:r>
              <a:rPr b="1" i="0" lang="pt-BR" sz="1800" u="none" cap="none" strike="noStrike">
                <a:solidFill>
                  <a:schemeClr val="dk2"/>
                </a:solidFill>
                <a:latin typeface="Lustria"/>
                <a:ea typeface="Lustria"/>
                <a:cs typeface="Lustria"/>
                <a:sym typeface="Lustria"/>
              </a:rPr>
              <a:t>Transfusão de hemácias: </a:t>
            </a:r>
            <a:br>
              <a:rPr b="1" i="0" lang="pt-BR" sz="2000" u="none" cap="none" strike="noStrike">
                <a:solidFill>
                  <a:srgbClr val="000000"/>
                </a:solidFill>
                <a:latin typeface="Calibri"/>
                <a:ea typeface="Calibri"/>
                <a:cs typeface="Calibri"/>
                <a:sym typeface="Calibri"/>
              </a:rPr>
            </a:br>
            <a:r>
              <a:rPr b="0" i="0" lang="pt-BR" sz="1600" u="none" cap="none" strike="noStrike">
                <a:solidFill>
                  <a:srgbClr val="000000"/>
                </a:solidFill>
                <a:latin typeface="Calibri"/>
                <a:ea typeface="Calibri"/>
                <a:cs typeface="Calibri"/>
                <a:sym typeface="Calibri"/>
              </a:rPr>
              <a:t>Alívio transitório e fugaz</a:t>
            </a:r>
            <a:endParaRPr/>
          </a:p>
        </p:txBody>
      </p:sp>
      <p:sp>
        <p:nvSpPr>
          <p:cNvPr id="3488" name="Google Shape;3488;p70"/>
          <p:cNvSpPr txBox="1"/>
          <p:nvPr/>
        </p:nvSpPr>
        <p:spPr>
          <a:xfrm>
            <a:off x="3749183" y="4543424"/>
            <a:ext cx="7693516" cy="1387941"/>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dk2"/>
              </a:buClr>
              <a:buSzPts val="1800"/>
              <a:buFont typeface="Lustria"/>
              <a:buNone/>
            </a:pPr>
            <a:r>
              <a:rPr b="1" i="0" lang="pt-BR" sz="1800" u="none" cap="none" strike="noStrike">
                <a:solidFill>
                  <a:schemeClr val="dk2"/>
                </a:solidFill>
                <a:latin typeface="Lustria"/>
                <a:ea typeface="Lustria"/>
                <a:cs typeface="Lustria"/>
                <a:sym typeface="Lustria"/>
              </a:rPr>
              <a:t>Suplementação de ferro: </a:t>
            </a:r>
            <a:br>
              <a:rPr b="1" i="0" lang="pt-BR" sz="2000" u="none" cap="none" strike="noStrike">
                <a:solidFill>
                  <a:srgbClr val="000000"/>
                </a:solidFill>
                <a:latin typeface="Calibri"/>
                <a:ea typeface="Calibri"/>
                <a:cs typeface="Calibri"/>
                <a:sym typeface="Calibri"/>
              </a:rPr>
            </a:br>
            <a:r>
              <a:rPr b="0" i="0" lang="pt-BR" sz="1600" u="none" cap="none" strike="noStrike">
                <a:solidFill>
                  <a:srgbClr val="000000"/>
                </a:solidFill>
                <a:latin typeface="Calibri"/>
                <a:ea typeface="Calibri"/>
                <a:cs typeface="Calibri"/>
                <a:sym typeface="Calibri"/>
              </a:rPr>
              <a:t>A suplementação oral de ferro pode ser necessária, em razão da perda crônica de ferro causada pela hemoglobinúria e hemosiderinúria, porém, a perda de ferro pela urina pode ser tão alta que a reposição através desse mecanismo se torna impossível. </a:t>
            </a:r>
            <a:br>
              <a:rPr b="0" i="0" lang="pt-BR" sz="1600" u="none" cap="none" strike="noStrike">
                <a:solidFill>
                  <a:srgbClr val="000000"/>
                </a:solidFill>
                <a:latin typeface="Calibri"/>
                <a:ea typeface="Calibri"/>
                <a:cs typeface="Calibri"/>
                <a:sym typeface="Calibri"/>
              </a:rPr>
            </a:br>
            <a:r>
              <a:rPr b="0" i="0" lang="pt-BR" sz="1600" u="none" cap="none" strike="noStrike">
                <a:solidFill>
                  <a:srgbClr val="000000"/>
                </a:solidFill>
                <a:latin typeface="Calibri"/>
                <a:ea typeface="Calibri"/>
                <a:cs typeface="Calibri"/>
                <a:sym typeface="Calibri"/>
              </a:rPr>
              <a:t>A administração endovenosa de ferro pode disparar aumento súbito na eritropoiese </a:t>
            </a:r>
            <a:br>
              <a:rPr b="0" i="0" lang="pt-BR" sz="1600" u="none" cap="none" strike="noStrike">
                <a:solidFill>
                  <a:srgbClr val="000000"/>
                </a:solidFill>
                <a:latin typeface="Calibri"/>
                <a:ea typeface="Calibri"/>
                <a:cs typeface="Calibri"/>
                <a:sym typeface="Calibri"/>
              </a:rPr>
            </a:br>
            <a:r>
              <a:rPr b="0" i="0" lang="pt-BR" sz="1600" u="none" cap="none" strike="noStrike">
                <a:solidFill>
                  <a:srgbClr val="000000"/>
                </a:solidFill>
                <a:latin typeface="Calibri"/>
                <a:ea typeface="Calibri"/>
                <a:cs typeface="Calibri"/>
                <a:sym typeface="Calibri"/>
              </a:rPr>
              <a:t>em HPN, com aumento da atividade hemolítica</a:t>
            </a:r>
            <a:endParaRPr/>
          </a:p>
        </p:txBody>
      </p:sp>
      <p:grpSp>
        <p:nvGrpSpPr>
          <p:cNvPr id="3489" name="Google Shape;3489;p70"/>
          <p:cNvGrpSpPr/>
          <p:nvPr/>
        </p:nvGrpSpPr>
        <p:grpSpPr>
          <a:xfrm>
            <a:off x="289026" y="1433981"/>
            <a:ext cx="3141524" cy="4766792"/>
            <a:chOff x="289026" y="1433981"/>
            <a:chExt cx="3141524" cy="4766792"/>
          </a:xfrm>
        </p:grpSpPr>
        <p:sp>
          <p:nvSpPr>
            <p:cNvPr id="3490" name="Google Shape;3490;p70"/>
            <p:cNvSpPr/>
            <p:nvPr/>
          </p:nvSpPr>
          <p:spPr>
            <a:xfrm>
              <a:off x="415660" y="1520391"/>
              <a:ext cx="3014890" cy="4680382"/>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491" name="Google Shape;3491;p70"/>
            <p:cNvSpPr txBox="1"/>
            <p:nvPr/>
          </p:nvSpPr>
          <p:spPr>
            <a:xfrm>
              <a:off x="620569" y="4203169"/>
              <a:ext cx="2605072" cy="1997604"/>
            </a:xfrm>
            <a:prstGeom prst="rect">
              <a:avLst/>
            </a:prstGeom>
            <a:noFill/>
            <a:ln>
              <a:noFill/>
            </a:ln>
          </p:spPr>
          <p:txBody>
            <a:bodyPr anchorCtr="1" anchor="t" bIns="0" lIns="0" spcFirstLastPara="1" rIns="0" wrap="square" tIns="0">
              <a:noAutofit/>
            </a:bodyPr>
            <a:lstStyle/>
            <a:p>
              <a:pPr indent="0" lvl="0" marL="0" marR="0" rtl="0" algn="l">
                <a:lnSpc>
                  <a:spcPct val="85000"/>
                </a:lnSpc>
                <a:spcBef>
                  <a:spcPts val="0"/>
                </a:spcBef>
                <a:spcAft>
                  <a:spcPts val="0"/>
                </a:spcAft>
                <a:buClr>
                  <a:schemeClr val="lt1"/>
                </a:buClr>
                <a:buSzPts val="2000"/>
                <a:buFont typeface="Lustria"/>
                <a:buNone/>
              </a:pPr>
              <a:r>
                <a:rPr i="0" lang="pt-BR" sz="2000" u="none" cap="none" strike="noStrike">
                  <a:solidFill>
                    <a:schemeClr val="lt1"/>
                  </a:solidFill>
                  <a:latin typeface="Lustria"/>
                  <a:ea typeface="Lustria"/>
                  <a:cs typeface="Lustria"/>
                  <a:sym typeface="Lustria"/>
                </a:rPr>
                <a:t>As opções de </a:t>
              </a:r>
              <a:r>
                <a:rPr b="1" i="0" lang="pt-BR" sz="2000" u="none" cap="none" strike="noStrike">
                  <a:solidFill>
                    <a:schemeClr val="lt1"/>
                  </a:solidFill>
                  <a:latin typeface="Lustria"/>
                  <a:ea typeface="Lustria"/>
                  <a:cs typeface="Lustria"/>
                  <a:sym typeface="Lustria"/>
                </a:rPr>
                <a:t>tratamento de suporte não impedem, nem revertem a progressão da doença</a:t>
              </a:r>
              <a:r>
                <a:rPr i="0" lang="pt-BR" sz="2000" u="none" cap="none" strike="noStrike">
                  <a:solidFill>
                    <a:schemeClr val="lt1"/>
                  </a:solidFill>
                  <a:latin typeface="Lustria"/>
                  <a:ea typeface="Lustria"/>
                  <a:cs typeface="Lustria"/>
                  <a:sym typeface="Lustria"/>
                </a:rPr>
                <a:t>, além de poderem acarretar em riscos adicionais</a:t>
              </a:r>
              <a:r>
                <a:rPr baseline="30000" i="0" lang="pt-BR" sz="2000" u="none" cap="none" strike="noStrike">
                  <a:solidFill>
                    <a:schemeClr val="lt1"/>
                  </a:solidFill>
                  <a:latin typeface="Lustria"/>
                  <a:ea typeface="Lustria"/>
                  <a:cs typeface="Lustria"/>
                  <a:sym typeface="Lustria"/>
                </a:rPr>
                <a:t>1,2</a:t>
              </a:r>
              <a:endParaRPr/>
            </a:p>
          </p:txBody>
        </p:sp>
        <p:pic>
          <p:nvPicPr>
            <p:cNvPr descr="Homem com camiseta azul&#10;&#10;Descrição gerada automaticamente com confiança média" id="3492" name="Google Shape;3492;p70"/>
            <p:cNvPicPr preferRelativeResize="0"/>
            <p:nvPr/>
          </p:nvPicPr>
          <p:blipFill rotWithShape="1">
            <a:blip r:embed="rId3">
              <a:alphaModFix/>
            </a:blip>
            <a:srcRect b="0" l="0" r="0" t="0"/>
            <a:stretch/>
          </p:blipFill>
          <p:spPr>
            <a:xfrm>
              <a:off x="289026" y="1433981"/>
              <a:ext cx="3016023" cy="259756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grpSp>
      <p:grpSp>
        <p:nvGrpSpPr>
          <p:cNvPr id="3493" name="Google Shape;3493;p70"/>
          <p:cNvGrpSpPr/>
          <p:nvPr/>
        </p:nvGrpSpPr>
        <p:grpSpPr>
          <a:xfrm>
            <a:off x="3863975" y="2108147"/>
            <a:ext cx="7781925" cy="2340319"/>
            <a:chOff x="3863975" y="2108147"/>
            <a:chExt cx="7781925" cy="2340319"/>
          </a:xfrm>
        </p:grpSpPr>
        <p:cxnSp>
          <p:nvCxnSpPr>
            <p:cNvPr id="3494" name="Google Shape;3494;p70"/>
            <p:cNvCxnSpPr/>
            <p:nvPr/>
          </p:nvCxnSpPr>
          <p:spPr>
            <a:xfrm>
              <a:off x="3863975" y="2108147"/>
              <a:ext cx="7781925" cy="0"/>
            </a:xfrm>
            <a:prstGeom prst="straightConnector1">
              <a:avLst/>
            </a:prstGeom>
            <a:noFill/>
            <a:ln cap="flat" cmpd="sng" w="12700">
              <a:solidFill>
                <a:srgbClr val="D8D8D8"/>
              </a:solidFill>
              <a:prstDash val="solid"/>
              <a:miter lim="800000"/>
              <a:headEnd len="sm" w="sm" type="none"/>
              <a:tailEnd len="sm" w="sm" type="none"/>
            </a:ln>
          </p:spPr>
        </p:cxnSp>
        <p:cxnSp>
          <p:nvCxnSpPr>
            <p:cNvPr id="3495" name="Google Shape;3495;p70"/>
            <p:cNvCxnSpPr/>
            <p:nvPr/>
          </p:nvCxnSpPr>
          <p:spPr>
            <a:xfrm>
              <a:off x="3863975" y="2898431"/>
              <a:ext cx="7781925" cy="0"/>
            </a:xfrm>
            <a:prstGeom prst="straightConnector1">
              <a:avLst/>
            </a:prstGeom>
            <a:noFill/>
            <a:ln cap="flat" cmpd="sng" w="12700">
              <a:solidFill>
                <a:srgbClr val="D8D8D8"/>
              </a:solidFill>
              <a:prstDash val="solid"/>
              <a:miter lim="800000"/>
              <a:headEnd len="sm" w="sm" type="none"/>
              <a:tailEnd len="sm" w="sm" type="none"/>
            </a:ln>
          </p:spPr>
        </p:cxnSp>
        <p:cxnSp>
          <p:nvCxnSpPr>
            <p:cNvPr id="3496" name="Google Shape;3496;p70"/>
            <p:cNvCxnSpPr/>
            <p:nvPr/>
          </p:nvCxnSpPr>
          <p:spPr>
            <a:xfrm>
              <a:off x="3863975" y="3701878"/>
              <a:ext cx="7781925" cy="0"/>
            </a:xfrm>
            <a:prstGeom prst="straightConnector1">
              <a:avLst/>
            </a:prstGeom>
            <a:noFill/>
            <a:ln cap="flat" cmpd="sng" w="12700">
              <a:solidFill>
                <a:srgbClr val="D8D8D8"/>
              </a:solidFill>
              <a:prstDash val="solid"/>
              <a:miter lim="800000"/>
              <a:headEnd len="sm" w="sm" type="none"/>
              <a:tailEnd len="sm" w="sm" type="none"/>
            </a:ln>
          </p:spPr>
        </p:cxnSp>
        <p:cxnSp>
          <p:nvCxnSpPr>
            <p:cNvPr id="3497" name="Google Shape;3497;p70"/>
            <p:cNvCxnSpPr/>
            <p:nvPr/>
          </p:nvCxnSpPr>
          <p:spPr>
            <a:xfrm>
              <a:off x="3863975" y="4448466"/>
              <a:ext cx="7781925" cy="0"/>
            </a:xfrm>
            <a:prstGeom prst="straightConnector1">
              <a:avLst/>
            </a:prstGeom>
            <a:noFill/>
            <a:ln cap="flat" cmpd="sng" w="12700">
              <a:solidFill>
                <a:srgbClr val="D8D8D8"/>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489"/>
                                        </p:tgtEl>
                                        <p:attrNameLst>
                                          <p:attrName>style.visibility</p:attrName>
                                        </p:attrNameLst>
                                      </p:cBhvr>
                                      <p:to>
                                        <p:strVal val="visible"/>
                                      </p:to>
                                    </p:set>
                                    <p:animEffect filter="fade" transition="in">
                                      <p:cBhvr>
                                        <p:cTn dur="500"/>
                                        <p:tgtEl>
                                          <p:spTgt spid="3489"/>
                                        </p:tgtEl>
                                      </p:cBhvr>
                                    </p:animEffect>
                                  </p:childTnLst>
                                </p:cTn>
                              </p:par>
                              <p:par>
                                <p:cTn fill="hold" nodeType="withEffect" presetClass="entr" presetID="10" presetSubtype="0">
                                  <p:stCondLst>
                                    <p:cond delay="750"/>
                                  </p:stCondLst>
                                  <p:childTnLst>
                                    <p:set>
                                      <p:cBhvr>
                                        <p:cTn dur="1" fill="hold">
                                          <p:stCondLst>
                                            <p:cond delay="0"/>
                                          </p:stCondLst>
                                        </p:cTn>
                                        <p:tgtEl>
                                          <p:spTgt spid="3484"/>
                                        </p:tgtEl>
                                        <p:attrNameLst>
                                          <p:attrName>style.visibility</p:attrName>
                                        </p:attrNameLst>
                                      </p:cBhvr>
                                      <p:to>
                                        <p:strVal val="visible"/>
                                      </p:to>
                                    </p:set>
                                    <p:animEffect filter="fade" transition="in">
                                      <p:cBhvr>
                                        <p:cTn dur="500"/>
                                        <p:tgtEl>
                                          <p:spTgt spid="3484"/>
                                        </p:tgtEl>
                                      </p:cBhvr>
                                    </p:animEffect>
                                  </p:childTnLst>
                                </p:cTn>
                              </p:par>
                              <p:par>
                                <p:cTn fill="hold" nodeType="withEffect" presetClass="entr" presetID="10" presetSubtype="0">
                                  <p:stCondLst>
                                    <p:cond delay="750"/>
                                  </p:stCondLst>
                                  <p:childTnLst>
                                    <p:set>
                                      <p:cBhvr>
                                        <p:cTn dur="1" fill="hold">
                                          <p:stCondLst>
                                            <p:cond delay="0"/>
                                          </p:stCondLst>
                                        </p:cTn>
                                        <p:tgtEl>
                                          <p:spTgt spid="3481"/>
                                        </p:tgtEl>
                                        <p:attrNameLst>
                                          <p:attrName>style.visibility</p:attrName>
                                        </p:attrNameLst>
                                      </p:cBhvr>
                                      <p:to>
                                        <p:strVal val="visible"/>
                                      </p:to>
                                    </p:set>
                                    <p:animEffect filter="fade" transition="in">
                                      <p:cBhvr>
                                        <p:cTn dur="500"/>
                                        <p:tgtEl>
                                          <p:spTgt spid="3481"/>
                                        </p:tgtEl>
                                      </p:cBhvr>
                                    </p:animEffect>
                                  </p:childTnLst>
                                </p:cTn>
                              </p:par>
                              <p:par>
                                <p:cTn fill="hold" nodeType="withEffect" presetClass="entr" presetID="10" presetSubtype="0">
                                  <p:stCondLst>
                                    <p:cond delay="1000"/>
                                  </p:stCondLst>
                                  <p:childTnLst>
                                    <p:set>
                                      <p:cBhvr>
                                        <p:cTn dur="1" fill="hold">
                                          <p:stCondLst>
                                            <p:cond delay="0"/>
                                          </p:stCondLst>
                                        </p:cTn>
                                        <p:tgtEl>
                                          <p:spTgt spid="3485"/>
                                        </p:tgtEl>
                                        <p:attrNameLst>
                                          <p:attrName>style.visibility</p:attrName>
                                        </p:attrNameLst>
                                      </p:cBhvr>
                                      <p:to>
                                        <p:strVal val="visible"/>
                                      </p:to>
                                    </p:set>
                                    <p:animEffect filter="fade" transition="in">
                                      <p:cBhvr>
                                        <p:cTn dur="500"/>
                                        <p:tgtEl>
                                          <p:spTgt spid="3485"/>
                                        </p:tgtEl>
                                      </p:cBhvr>
                                    </p:animEffect>
                                  </p:childTnLst>
                                </p:cTn>
                              </p:par>
                              <p:par>
                                <p:cTn fill="hold" nodeType="withEffect" presetClass="entr" presetID="10" presetSubtype="0">
                                  <p:stCondLst>
                                    <p:cond delay="1000"/>
                                  </p:stCondLst>
                                  <p:childTnLst>
                                    <p:set>
                                      <p:cBhvr>
                                        <p:cTn dur="1" fill="hold">
                                          <p:stCondLst>
                                            <p:cond delay="0"/>
                                          </p:stCondLst>
                                        </p:cTn>
                                        <p:tgtEl>
                                          <p:spTgt spid="3486"/>
                                        </p:tgtEl>
                                        <p:attrNameLst>
                                          <p:attrName>style.visibility</p:attrName>
                                        </p:attrNameLst>
                                      </p:cBhvr>
                                      <p:to>
                                        <p:strVal val="visible"/>
                                      </p:to>
                                    </p:set>
                                    <p:animEffect filter="fade" transition="in">
                                      <p:cBhvr>
                                        <p:cTn dur="500"/>
                                        <p:tgtEl>
                                          <p:spTgt spid="3486"/>
                                        </p:tgtEl>
                                      </p:cBhvr>
                                    </p:animEffect>
                                  </p:childTnLst>
                                </p:cTn>
                              </p:par>
                              <p:par>
                                <p:cTn fill="hold" nodeType="withEffect" presetClass="entr" presetID="10" presetSubtype="0">
                                  <p:stCondLst>
                                    <p:cond delay="1000"/>
                                  </p:stCondLst>
                                  <p:childTnLst>
                                    <p:set>
                                      <p:cBhvr>
                                        <p:cTn dur="1" fill="hold">
                                          <p:stCondLst>
                                            <p:cond delay="0"/>
                                          </p:stCondLst>
                                        </p:cTn>
                                        <p:tgtEl>
                                          <p:spTgt spid="3487"/>
                                        </p:tgtEl>
                                        <p:attrNameLst>
                                          <p:attrName>style.visibility</p:attrName>
                                        </p:attrNameLst>
                                      </p:cBhvr>
                                      <p:to>
                                        <p:strVal val="visible"/>
                                      </p:to>
                                    </p:set>
                                    <p:animEffect filter="fade" transition="in">
                                      <p:cBhvr>
                                        <p:cTn dur="500"/>
                                        <p:tgtEl>
                                          <p:spTgt spid="3487"/>
                                        </p:tgtEl>
                                      </p:cBhvr>
                                    </p:animEffect>
                                  </p:childTnLst>
                                </p:cTn>
                              </p:par>
                              <p:par>
                                <p:cTn fill="hold" nodeType="withEffect" presetClass="entr" presetID="10" presetSubtype="0">
                                  <p:stCondLst>
                                    <p:cond delay="1000"/>
                                  </p:stCondLst>
                                  <p:childTnLst>
                                    <p:set>
                                      <p:cBhvr>
                                        <p:cTn dur="1" fill="hold">
                                          <p:stCondLst>
                                            <p:cond delay="0"/>
                                          </p:stCondLst>
                                        </p:cTn>
                                        <p:tgtEl>
                                          <p:spTgt spid="3488"/>
                                        </p:tgtEl>
                                        <p:attrNameLst>
                                          <p:attrName>style.visibility</p:attrName>
                                        </p:attrNameLst>
                                      </p:cBhvr>
                                      <p:to>
                                        <p:strVal val="visible"/>
                                      </p:to>
                                    </p:set>
                                    <p:animEffect filter="fade" transition="in">
                                      <p:cBhvr>
                                        <p:cTn dur="500"/>
                                        <p:tgtEl>
                                          <p:spTgt spid="3488"/>
                                        </p:tgtEl>
                                      </p:cBhvr>
                                    </p:animEffect>
                                  </p:childTnLst>
                                </p:cTn>
                              </p:par>
                              <p:par>
                                <p:cTn fill="hold" nodeType="withEffect" presetClass="entr" presetID="10" presetSubtype="0">
                                  <p:stCondLst>
                                    <p:cond delay="1000"/>
                                  </p:stCondLst>
                                  <p:childTnLst>
                                    <p:set>
                                      <p:cBhvr>
                                        <p:cTn dur="1" fill="hold">
                                          <p:stCondLst>
                                            <p:cond delay="0"/>
                                          </p:stCondLst>
                                        </p:cTn>
                                        <p:tgtEl>
                                          <p:spTgt spid="3493"/>
                                        </p:tgtEl>
                                        <p:attrNameLst>
                                          <p:attrName>style.visibility</p:attrName>
                                        </p:attrNameLst>
                                      </p:cBhvr>
                                      <p:to>
                                        <p:strVal val="visible"/>
                                      </p:to>
                                    </p:set>
                                    <p:animEffect filter="fade" transition="in">
                                      <p:cBhvr>
                                        <p:cTn dur="500"/>
                                        <p:tgtEl>
                                          <p:spTgt spid="349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02" name="Shape 3502"/>
        <p:cNvGrpSpPr/>
        <p:nvPr/>
      </p:nvGrpSpPr>
      <p:grpSpPr>
        <a:xfrm>
          <a:off x="0" y="0"/>
          <a:ext cx="0" cy="0"/>
          <a:chOff x="0" y="0"/>
          <a:chExt cx="0" cy="0"/>
        </a:xfrm>
      </p:grpSpPr>
      <p:sp>
        <p:nvSpPr>
          <p:cNvPr id="3503" name="Google Shape;3503;p71"/>
          <p:cNvSpPr/>
          <p:nvPr/>
        </p:nvSpPr>
        <p:spPr>
          <a:xfrm flipH="1">
            <a:off x="2064768" y="1150773"/>
            <a:ext cx="9429761" cy="476944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504" name="Google Shape;3504;p71"/>
          <p:cNvSpPr txBox="1"/>
          <p:nvPr/>
        </p:nvSpPr>
        <p:spPr>
          <a:xfrm>
            <a:off x="296269" y="385036"/>
            <a:ext cx="10993522"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Transplante de células-tronco hematopoiéticas na HPN</a:t>
            </a:r>
            <a:endParaRPr/>
          </a:p>
        </p:txBody>
      </p:sp>
      <p:grpSp>
        <p:nvGrpSpPr>
          <p:cNvPr id="3505" name="Google Shape;3505;p71"/>
          <p:cNvGrpSpPr/>
          <p:nvPr/>
        </p:nvGrpSpPr>
        <p:grpSpPr>
          <a:xfrm>
            <a:off x="4128337" y="1441486"/>
            <a:ext cx="7068004" cy="4291463"/>
            <a:chOff x="4145587" y="1315638"/>
            <a:chExt cx="7068004" cy="4291463"/>
          </a:xfrm>
        </p:grpSpPr>
        <p:grpSp>
          <p:nvGrpSpPr>
            <p:cNvPr id="3506" name="Google Shape;3506;p71"/>
            <p:cNvGrpSpPr/>
            <p:nvPr/>
          </p:nvGrpSpPr>
          <p:grpSpPr>
            <a:xfrm>
              <a:off x="4145587" y="2248400"/>
              <a:ext cx="7068004" cy="2480019"/>
              <a:chOff x="3863975" y="2501847"/>
              <a:chExt cx="7781925" cy="2480019"/>
            </a:xfrm>
          </p:grpSpPr>
          <p:cxnSp>
            <p:nvCxnSpPr>
              <p:cNvPr id="3507" name="Google Shape;3507;p71"/>
              <p:cNvCxnSpPr/>
              <p:nvPr/>
            </p:nvCxnSpPr>
            <p:spPr>
              <a:xfrm>
                <a:off x="3863975" y="2501847"/>
                <a:ext cx="7781925" cy="0"/>
              </a:xfrm>
              <a:prstGeom prst="straightConnector1">
                <a:avLst/>
              </a:prstGeom>
              <a:noFill/>
              <a:ln cap="flat" cmpd="sng" w="12700">
                <a:solidFill>
                  <a:srgbClr val="D8D8D8"/>
                </a:solidFill>
                <a:prstDash val="solid"/>
                <a:miter lim="800000"/>
                <a:headEnd len="sm" w="sm" type="none"/>
                <a:tailEnd len="sm" w="sm" type="none"/>
              </a:ln>
            </p:spPr>
          </p:cxnSp>
          <p:cxnSp>
            <p:nvCxnSpPr>
              <p:cNvPr id="3508" name="Google Shape;3508;p71"/>
              <p:cNvCxnSpPr/>
              <p:nvPr/>
            </p:nvCxnSpPr>
            <p:spPr>
              <a:xfrm>
                <a:off x="3863975" y="3739978"/>
                <a:ext cx="7781925" cy="0"/>
              </a:xfrm>
              <a:prstGeom prst="straightConnector1">
                <a:avLst/>
              </a:prstGeom>
              <a:noFill/>
              <a:ln cap="flat" cmpd="sng" w="12700">
                <a:solidFill>
                  <a:srgbClr val="D8D8D8"/>
                </a:solidFill>
                <a:prstDash val="solid"/>
                <a:miter lim="800000"/>
                <a:headEnd len="sm" w="sm" type="none"/>
                <a:tailEnd len="sm" w="sm" type="none"/>
              </a:ln>
            </p:spPr>
          </p:cxnSp>
          <p:cxnSp>
            <p:nvCxnSpPr>
              <p:cNvPr id="3509" name="Google Shape;3509;p71"/>
              <p:cNvCxnSpPr/>
              <p:nvPr/>
            </p:nvCxnSpPr>
            <p:spPr>
              <a:xfrm>
                <a:off x="3863975" y="4981866"/>
                <a:ext cx="7781925" cy="0"/>
              </a:xfrm>
              <a:prstGeom prst="straightConnector1">
                <a:avLst/>
              </a:prstGeom>
              <a:noFill/>
              <a:ln cap="flat" cmpd="sng" w="12700">
                <a:solidFill>
                  <a:srgbClr val="D8D8D8"/>
                </a:solidFill>
                <a:prstDash val="solid"/>
                <a:miter lim="800000"/>
                <a:headEnd len="sm" w="sm" type="none"/>
                <a:tailEnd len="sm" w="sm" type="none"/>
              </a:ln>
            </p:spPr>
          </p:cxnSp>
        </p:grpSp>
        <p:sp>
          <p:nvSpPr>
            <p:cNvPr id="3510" name="Google Shape;3510;p71"/>
            <p:cNvSpPr txBox="1"/>
            <p:nvPr/>
          </p:nvSpPr>
          <p:spPr>
            <a:xfrm>
              <a:off x="4145587" y="1315638"/>
              <a:ext cx="6649412"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O TCTH é o </a:t>
              </a:r>
              <a:r>
                <a:rPr b="1" i="0" lang="pt-BR" sz="1800" u="none" cap="none" strike="noStrike">
                  <a:solidFill>
                    <a:srgbClr val="D21E2D"/>
                  </a:solidFill>
                  <a:latin typeface="Lustria"/>
                  <a:ea typeface="Lustria"/>
                  <a:cs typeface="Lustria"/>
                  <a:sym typeface="Lustria"/>
                </a:rPr>
                <a:t>único tratamento potencialmente curativo</a:t>
              </a:r>
              <a:r>
                <a:rPr b="0" i="0" lang="pt-BR" sz="1800" u="none" cap="none" strike="noStrike">
                  <a:solidFill>
                    <a:srgbClr val="000000"/>
                  </a:solidFill>
                  <a:latin typeface="Lustria"/>
                  <a:ea typeface="Lustria"/>
                  <a:cs typeface="Lustria"/>
                  <a:sym typeface="Lustria"/>
                </a:rPr>
                <a:t> </a:t>
              </a:r>
              <a:r>
                <a:rPr b="0" i="0" lang="pt-BR" sz="1800" u="none" cap="none" strike="noStrike">
                  <a:solidFill>
                    <a:srgbClr val="000000"/>
                  </a:solidFill>
                  <a:latin typeface="Calibri"/>
                  <a:ea typeface="Calibri"/>
                  <a:cs typeface="Calibri"/>
                  <a:sym typeface="Calibri"/>
                </a:rPr>
                <a:t>para HPN¹, apesar da</a:t>
              </a:r>
              <a:r>
                <a:rPr b="0" i="0" lang="pt-BR" sz="1800" u="none" cap="none" strike="noStrike">
                  <a:solidFill>
                    <a:srgbClr val="000000"/>
                  </a:solidFill>
                  <a:latin typeface="Calibri"/>
                  <a:ea typeface="Calibri"/>
                  <a:cs typeface="Calibri"/>
                  <a:sym typeface="Calibri"/>
                </a:rPr>
                <a:t> </a:t>
              </a:r>
              <a:r>
                <a:rPr b="0" i="0" lang="pt-BR" sz="1800" u="none" cap="none" strike="noStrike">
                  <a:solidFill>
                    <a:srgbClr val="000000"/>
                  </a:solidFill>
                  <a:latin typeface="Calibri"/>
                  <a:ea typeface="Calibri"/>
                  <a:cs typeface="Calibri"/>
                  <a:sym typeface="Calibri"/>
                </a:rPr>
                <a:t>morbidade e mortalidade de TCTH serem os principais limitantes para seu amplo uso em pacientes com HPN²</a:t>
              </a:r>
              <a:endParaRPr/>
            </a:p>
          </p:txBody>
        </p:sp>
        <p:sp>
          <p:nvSpPr>
            <p:cNvPr id="3511" name="Google Shape;3511;p71"/>
            <p:cNvSpPr txBox="1"/>
            <p:nvPr/>
          </p:nvSpPr>
          <p:spPr>
            <a:xfrm>
              <a:off x="4145587" y="2528956"/>
              <a:ext cx="6649412"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Uma grande proporção de pacientes com HPN </a:t>
              </a:r>
              <a:r>
                <a:rPr b="1" i="0" lang="pt-BR" sz="1800" u="none" cap="none" strike="noStrike">
                  <a:solidFill>
                    <a:srgbClr val="D21E2D"/>
                  </a:solidFill>
                  <a:latin typeface="Lustria"/>
                  <a:ea typeface="Lustria"/>
                  <a:cs typeface="Lustria"/>
                  <a:sym typeface="Lustria"/>
                </a:rPr>
                <a:t>desenvolve eventos trombóticos</a:t>
              </a:r>
              <a:r>
                <a:rPr b="0" i="0" lang="pt-BR" sz="1800" u="none" cap="none" strike="noStrike">
                  <a:solidFill>
                    <a:srgbClr val="000000"/>
                  </a:solidFill>
                  <a:latin typeface="Calibri"/>
                  <a:ea typeface="Calibri"/>
                  <a:cs typeface="Calibri"/>
                  <a:sym typeface="Calibri"/>
                </a:rPr>
                <a:t> e o TCTH pode ser contraindicado</a:t>
              </a:r>
              <a:r>
                <a:rPr lang="pt-BR" sz="1800">
                  <a:solidFill>
                    <a:srgbClr val="000000"/>
                  </a:solidFill>
                  <a:latin typeface="Calibri"/>
                  <a:ea typeface="Calibri"/>
                  <a:cs typeface="Calibri"/>
                  <a:sym typeface="Calibri"/>
                </a:rPr>
                <a:t> </a:t>
              </a:r>
              <a:r>
                <a:rPr b="0" i="0" lang="pt-BR" sz="1800" u="none" cap="none" strike="noStrike">
                  <a:solidFill>
                    <a:srgbClr val="000000"/>
                  </a:solidFill>
                  <a:latin typeface="Calibri"/>
                  <a:ea typeface="Calibri"/>
                  <a:cs typeface="Calibri"/>
                  <a:sym typeface="Calibri"/>
                </a:rPr>
                <a:t>pela alta taxa de mortalidade relacionada ao transplante nesses pacientes</a:t>
              </a:r>
              <a:r>
                <a:rPr b="0" baseline="30000" i="0" lang="pt-BR" sz="1800" u="none" cap="none" strike="noStrike">
                  <a:solidFill>
                    <a:srgbClr val="000000"/>
                  </a:solidFill>
                  <a:latin typeface="Calibri"/>
                  <a:ea typeface="Calibri"/>
                  <a:cs typeface="Calibri"/>
                  <a:sym typeface="Calibri"/>
                </a:rPr>
                <a:t>2,3</a:t>
              </a:r>
              <a:endParaRPr/>
            </a:p>
          </p:txBody>
        </p:sp>
        <p:sp>
          <p:nvSpPr>
            <p:cNvPr id="3512" name="Google Shape;3512;p71"/>
            <p:cNvSpPr txBox="1"/>
            <p:nvPr/>
          </p:nvSpPr>
          <p:spPr>
            <a:xfrm>
              <a:off x="4145587" y="3742274"/>
              <a:ext cx="6852611"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O TCTH pode </a:t>
              </a:r>
              <a:r>
                <a:rPr b="1" i="0" lang="pt-BR" sz="1800" u="none" cap="none" strike="noStrike">
                  <a:solidFill>
                    <a:srgbClr val="D21E2D"/>
                  </a:solidFill>
                  <a:latin typeface="Lustria"/>
                  <a:ea typeface="Lustria"/>
                  <a:cs typeface="Lustria"/>
                  <a:sym typeface="Lustria"/>
                </a:rPr>
                <a:t>não ser curativo em todos os pacientes </a:t>
              </a:r>
              <a:r>
                <a:rPr b="0" i="0" lang="pt-BR" sz="1800" u="none" cap="none" strike="noStrike">
                  <a:solidFill>
                    <a:srgbClr val="000000"/>
                  </a:solidFill>
                  <a:latin typeface="Calibri"/>
                  <a:ea typeface="Calibri"/>
                  <a:cs typeface="Calibri"/>
                  <a:sym typeface="Calibri"/>
                </a:rPr>
                <a:t>com HPN: foi relatado o reaparecimento e a expansão dos clones HPN após o transplante medular</a:t>
              </a:r>
              <a:r>
                <a:rPr b="0" baseline="30000" i="0" lang="pt-BR" sz="1800" u="none" cap="none" strike="noStrike">
                  <a:solidFill>
                    <a:srgbClr val="000000"/>
                  </a:solidFill>
                  <a:latin typeface="Calibri"/>
                  <a:ea typeface="Calibri"/>
                  <a:cs typeface="Calibri"/>
                  <a:sym typeface="Calibri"/>
                </a:rPr>
                <a:t>4</a:t>
              </a:r>
              <a:endParaRPr/>
            </a:p>
          </p:txBody>
        </p:sp>
        <p:sp>
          <p:nvSpPr>
            <p:cNvPr id="3513" name="Google Shape;3513;p71"/>
            <p:cNvSpPr txBox="1"/>
            <p:nvPr/>
          </p:nvSpPr>
          <p:spPr>
            <a:xfrm>
              <a:off x="4145587" y="4955591"/>
              <a:ext cx="6649411" cy="65151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“O TCTH </a:t>
              </a:r>
              <a:r>
                <a:rPr b="1" i="0" lang="pt-BR" sz="1800" u="none" cap="none" strike="noStrike">
                  <a:solidFill>
                    <a:srgbClr val="D21E2D"/>
                  </a:solidFill>
                  <a:latin typeface="Lustria"/>
                  <a:ea typeface="Lustria"/>
                  <a:cs typeface="Lustria"/>
                  <a:sym typeface="Lustria"/>
                </a:rPr>
                <a:t>não pode mais ser considerado um padrão de tratamento </a:t>
              </a:r>
              <a:r>
                <a:rPr b="0" i="0" lang="pt-BR" sz="1800" u="none" cap="none" strike="noStrike">
                  <a:solidFill>
                    <a:srgbClr val="000000"/>
                  </a:solidFill>
                  <a:latin typeface="Calibri"/>
                  <a:ea typeface="Calibri"/>
                  <a:cs typeface="Calibri"/>
                  <a:sym typeface="Calibri"/>
                </a:rPr>
                <a:t>de pacientes com HPN quando eculizumabe estiver disponível”</a:t>
              </a:r>
              <a:r>
                <a:rPr b="0" baseline="30000" i="0" lang="pt-BR" sz="1800" u="none" cap="none" strike="noStrike">
                  <a:solidFill>
                    <a:srgbClr val="000000"/>
                  </a:solidFill>
                  <a:latin typeface="Calibri"/>
                  <a:ea typeface="Calibri"/>
                  <a:cs typeface="Calibri"/>
                  <a:sym typeface="Calibri"/>
                </a:rPr>
                <a:t>3</a:t>
              </a:r>
              <a:endParaRPr/>
            </a:p>
          </p:txBody>
        </p:sp>
      </p:grpSp>
      <p:grpSp>
        <p:nvGrpSpPr>
          <p:cNvPr id="3514" name="Google Shape;3514;p71"/>
          <p:cNvGrpSpPr/>
          <p:nvPr/>
        </p:nvGrpSpPr>
        <p:grpSpPr>
          <a:xfrm>
            <a:off x="407987" y="1378451"/>
            <a:ext cx="3345002" cy="4775998"/>
            <a:chOff x="407987" y="1378451"/>
            <a:chExt cx="3345002" cy="4775998"/>
          </a:xfrm>
        </p:grpSpPr>
        <p:grpSp>
          <p:nvGrpSpPr>
            <p:cNvPr id="3515" name="Google Shape;3515;p71"/>
            <p:cNvGrpSpPr/>
            <p:nvPr/>
          </p:nvGrpSpPr>
          <p:grpSpPr>
            <a:xfrm>
              <a:off x="546100" y="1474066"/>
              <a:ext cx="3206889" cy="4680383"/>
              <a:chOff x="415659" y="1520391"/>
              <a:chExt cx="3218849" cy="4680383"/>
            </a:xfrm>
          </p:grpSpPr>
          <p:sp>
            <p:nvSpPr>
              <p:cNvPr id="3516" name="Google Shape;3516;p71"/>
              <p:cNvSpPr/>
              <p:nvPr/>
            </p:nvSpPr>
            <p:spPr>
              <a:xfrm>
                <a:off x="415659" y="1520391"/>
                <a:ext cx="3218849" cy="4680382"/>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517" name="Google Shape;3517;p71"/>
              <p:cNvSpPr txBox="1"/>
              <p:nvPr/>
            </p:nvSpPr>
            <p:spPr>
              <a:xfrm>
                <a:off x="582053" y="4203170"/>
                <a:ext cx="2886059" cy="1997604"/>
              </a:xfrm>
              <a:prstGeom prst="rect">
                <a:avLst/>
              </a:prstGeom>
              <a:noFill/>
              <a:ln>
                <a:noFill/>
              </a:ln>
            </p:spPr>
            <p:txBody>
              <a:bodyPr anchorCtr="1" anchor="t" bIns="0" lIns="0" spcFirstLastPara="1" rIns="0" wrap="square" tIns="0">
                <a:noAutofit/>
              </a:bodyPr>
              <a:lstStyle/>
              <a:p>
                <a:pPr indent="0" lvl="0" marL="0" marR="0" rtl="0" algn="l">
                  <a:lnSpc>
                    <a:spcPct val="85000"/>
                  </a:lnSpc>
                  <a:spcBef>
                    <a:spcPts val="0"/>
                  </a:spcBef>
                  <a:spcAft>
                    <a:spcPts val="0"/>
                  </a:spcAft>
                  <a:buNone/>
                </a:pPr>
                <a:r>
                  <a:rPr lang="pt-BR" sz="1800">
                    <a:solidFill>
                      <a:schemeClr val="lt1"/>
                    </a:solidFill>
                    <a:latin typeface="Lustria"/>
                    <a:ea typeface="Lustria"/>
                    <a:cs typeface="Lustria"/>
                    <a:sym typeface="Lustria"/>
                  </a:rPr>
                  <a:t>O </a:t>
                </a:r>
                <a:r>
                  <a:rPr b="1" lang="pt-BR" sz="1800">
                    <a:solidFill>
                      <a:schemeClr val="lt1"/>
                    </a:solidFill>
                    <a:latin typeface="Lustria"/>
                    <a:ea typeface="Lustria"/>
                    <a:cs typeface="Lustria"/>
                    <a:sym typeface="Lustria"/>
                  </a:rPr>
                  <a:t>TCTH</a:t>
                </a:r>
                <a:r>
                  <a:rPr lang="pt-BR" sz="1800">
                    <a:solidFill>
                      <a:schemeClr val="lt1"/>
                    </a:solidFill>
                    <a:latin typeface="Lustria"/>
                    <a:ea typeface="Lustria"/>
                    <a:cs typeface="Lustria"/>
                    <a:sym typeface="Lustria"/>
                  </a:rPr>
                  <a:t> é recomendado </a:t>
                </a:r>
                <a:r>
                  <a:rPr b="1" lang="pt-BR" sz="1800">
                    <a:solidFill>
                      <a:schemeClr val="lt1"/>
                    </a:solidFill>
                    <a:latin typeface="Lustria"/>
                    <a:ea typeface="Lustria"/>
                    <a:cs typeface="Lustria"/>
                    <a:sym typeface="Lustria"/>
                  </a:rPr>
                  <a:t>somente para pacientes com AA/SMD com citopenias graves e potencialmente fatais</a:t>
                </a:r>
                <a:r>
                  <a:rPr lang="pt-BR" sz="1800">
                    <a:solidFill>
                      <a:schemeClr val="lt1"/>
                    </a:solidFill>
                    <a:latin typeface="Lustria"/>
                    <a:ea typeface="Lustria"/>
                    <a:cs typeface="Lustria"/>
                    <a:sym typeface="Lustria"/>
                  </a:rPr>
                  <a:t>, dadas as altas taxas de morbidade e mortalidade observadas nos pacientes com HPN</a:t>
                </a:r>
                <a:r>
                  <a:rPr baseline="30000" lang="pt-BR" sz="1800">
                    <a:solidFill>
                      <a:schemeClr val="lt1"/>
                    </a:solidFill>
                    <a:latin typeface="Lustria"/>
                    <a:ea typeface="Lustria"/>
                    <a:cs typeface="Lustria"/>
                    <a:sym typeface="Lustria"/>
                  </a:rPr>
                  <a:t>2</a:t>
                </a:r>
                <a:endParaRPr/>
              </a:p>
            </p:txBody>
          </p:sp>
        </p:grpSp>
        <p:pic>
          <p:nvPicPr>
            <p:cNvPr descr="Pessoa com a mão&#10;&#10;Descrição gerada automaticamente com confiança baixa" id="3518" name="Google Shape;3518;p71"/>
            <p:cNvPicPr preferRelativeResize="0"/>
            <p:nvPr/>
          </p:nvPicPr>
          <p:blipFill rotWithShape="1">
            <a:blip r:embed="rId3">
              <a:alphaModFix/>
            </a:blip>
            <a:srcRect b="0" l="0" r="0" t="0"/>
            <a:stretch/>
          </p:blipFill>
          <p:spPr>
            <a:xfrm>
              <a:off x="407987" y="1378451"/>
              <a:ext cx="3193629" cy="2535878"/>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grpSp>
      <p:sp>
        <p:nvSpPr>
          <p:cNvPr id="3519" name="Google Shape;3519;p71"/>
          <p:cNvSpPr txBox="1"/>
          <p:nvPr/>
        </p:nvSpPr>
        <p:spPr>
          <a:xfrm>
            <a:off x="407987" y="6222703"/>
            <a:ext cx="9729787" cy="565786"/>
          </a:xfrm>
          <a:prstGeom prst="rect">
            <a:avLst/>
          </a:prstGeom>
          <a:noFill/>
          <a:ln>
            <a:noFill/>
          </a:ln>
        </p:spPr>
        <p:txBody>
          <a:bodyPr anchorCtr="0" anchor="b" bIns="45700" lIns="91425" spcFirstLastPara="1" rIns="91425" wrap="square" tIns="45700">
            <a:noAutofit/>
          </a:bodyPr>
          <a:lstStyle/>
          <a:p>
            <a:pPr indent="0" lvl="0" marL="0" marR="0" rtl="0" algn="l">
              <a:lnSpc>
                <a:spcPct val="90000"/>
              </a:lnSpc>
              <a:spcBef>
                <a:spcPts val="0"/>
              </a:spcBef>
              <a:spcAft>
                <a:spcPts val="0"/>
              </a:spcAft>
              <a:buClr>
                <a:schemeClr val="dk1"/>
              </a:buClr>
              <a:buSzPts val="800"/>
              <a:buFont typeface="Arial"/>
              <a:buNone/>
            </a:pPr>
            <a:r>
              <a:t/>
            </a:r>
            <a:endParaRPr sz="800">
              <a:solidFill>
                <a:schemeClr val="dk1"/>
              </a:solidFill>
              <a:latin typeface="Calibri"/>
              <a:ea typeface="Calibri"/>
              <a:cs typeface="Calibri"/>
              <a:sym typeface="Calibri"/>
            </a:endParaRPr>
          </a:p>
          <a:p>
            <a:pPr indent="0" lvl="0" marL="0" marR="0" rtl="0" algn="l">
              <a:lnSpc>
                <a:spcPct val="90000"/>
              </a:lnSpc>
              <a:spcBef>
                <a:spcPts val="300"/>
              </a:spcBef>
              <a:spcAft>
                <a:spcPts val="0"/>
              </a:spcAft>
              <a:buClr>
                <a:schemeClr val="dk1"/>
              </a:buClr>
              <a:buSzPts val="800"/>
              <a:buFont typeface="Arial"/>
              <a:buNone/>
            </a:pPr>
            <a:r>
              <a:rPr lang="pt-BR" sz="800">
                <a:solidFill>
                  <a:schemeClr val="dk1"/>
                </a:solidFill>
                <a:latin typeface="Calibri"/>
                <a:ea typeface="Calibri"/>
                <a:cs typeface="Calibri"/>
                <a:sym typeface="Calibri"/>
              </a:rPr>
              <a:t>TCTH = Transplante de células-tronco hematopoiéticas; AA = anemia aplásica; SMD = Síndrome mielodisplásica</a:t>
            </a:r>
            <a:endParaRPr/>
          </a:p>
          <a:p>
            <a:pPr indent="0" lvl="0" marL="0" marR="0" rtl="0" algn="l">
              <a:lnSpc>
                <a:spcPct val="90000"/>
              </a:lnSpc>
              <a:spcBef>
                <a:spcPts val="300"/>
              </a:spcBef>
              <a:spcAft>
                <a:spcPts val="0"/>
              </a:spcAft>
              <a:buClr>
                <a:schemeClr val="dk1"/>
              </a:buClr>
              <a:buSzPts val="800"/>
              <a:buFont typeface="Arial"/>
              <a:buNone/>
            </a:pPr>
            <a:r>
              <a:t/>
            </a:r>
            <a:endParaRPr sz="800">
              <a:solidFill>
                <a:schemeClr val="dk1"/>
              </a:solidFill>
              <a:latin typeface="Calibri"/>
              <a:ea typeface="Calibri"/>
              <a:cs typeface="Calibri"/>
              <a:sym typeface="Calibri"/>
            </a:endParaRPr>
          </a:p>
          <a:p>
            <a:pPr indent="0" lvl="0" marL="0" marR="0" rtl="0" algn="l">
              <a:lnSpc>
                <a:spcPct val="90000"/>
              </a:lnSpc>
              <a:spcBef>
                <a:spcPts val="300"/>
              </a:spcBef>
              <a:spcAft>
                <a:spcPts val="0"/>
              </a:spcAft>
              <a:buClr>
                <a:schemeClr val="dk1"/>
              </a:buClr>
              <a:buSzPts val="800"/>
              <a:buFont typeface="Arial"/>
              <a:buNone/>
            </a:pPr>
            <a:r>
              <a:rPr lang="pt-BR" sz="800">
                <a:solidFill>
                  <a:schemeClr val="dk1"/>
                </a:solidFill>
                <a:latin typeface="Calibri"/>
                <a:ea typeface="Calibri"/>
                <a:cs typeface="Calibri"/>
                <a:sym typeface="Calibri"/>
              </a:rPr>
              <a:t>1.  Schubert J, Roth A. Eur J Haematol 2015;94:464–473; 2. Marotta S, et al. Expert Rev Hematol 2014:1–15; 3. Peffault de Latour R, et al. Haematologica 2012;97(11):1666–1673; 4. Brodsky AL. Blood 2011;118: Abstract 5274. </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750"/>
                                  </p:stCondLst>
                                  <p:childTnLst>
                                    <p:set>
                                      <p:cBhvr>
                                        <p:cTn dur="1" fill="hold">
                                          <p:stCondLst>
                                            <p:cond delay="0"/>
                                          </p:stCondLst>
                                        </p:cTn>
                                        <p:tgtEl>
                                          <p:spTgt spid="3503"/>
                                        </p:tgtEl>
                                        <p:attrNameLst>
                                          <p:attrName>style.visibility</p:attrName>
                                        </p:attrNameLst>
                                      </p:cBhvr>
                                      <p:to>
                                        <p:strVal val="visible"/>
                                      </p:to>
                                    </p:set>
                                    <p:animEffect filter="fade" transition="in">
                                      <p:cBhvr>
                                        <p:cTn dur="500"/>
                                        <p:tgtEl>
                                          <p:spTgt spid="3503"/>
                                        </p:tgtEl>
                                      </p:cBhvr>
                                    </p:animEffect>
                                  </p:childTnLst>
                                </p:cTn>
                              </p:par>
                              <p:par>
                                <p:cTn fill="hold" nodeType="withEffect" presetClass="entr" presetID="10" presetSubtype="0">
                                  <p:stCondLst>
                                    <p:cond delay="750"/>
                                  </p:stCondLst>
                                  <p:childTnLst>
                                    <p:set>
                                      <p:cBhvr>
                                        <p:cTn dur="1" fill="hold">
                                          <p:stCondLst>
                                            <p:cond delay="0"/>
                                          </p:stCondLst>
                                        </p:cTn>
                                        <p:tgtEl>
                                          <p:spTgt spid="3514"/>
                                        </p:tgtEl>
                                        <p:attrNameLst>
                                          <p:attrName>style.visibility</p:attrName>
                                        </p:attrNameLst>
                                      </p:cBhvr>
                                      <p:to>
                                        <p:strVal val="visible"/>
                                      </p:to>
                                    </p:set>
                                    <p:animEffect filter="fade" transition="in">
                                      <p:cBhvr>
                                        <p:cTn dur="500"/>
                                        <p:tgtEl>
                                          <p:spTgt spid="3514"/>
                                        </p:tgtEl>
                                      </p:cBhvr>
                                    </p:animEffect>
                                  </p:childTnLst>
                                </p:cTn>
                              </p:par>
                              <p:par>
                                <p:cTn fill="hold" nodeType="withEffect" presetClass="entr" presetID="10" presetSubtype="0">
                                  <p:stCondLst>
                                    <p:cond delay="750"/>
                                  </p:stCondLst>
                                  <p:childTnLst>
                                    <p:set>
                                      <p:cBhvr>
                                        <p:cTn dur="1" fill="hold">
                                          <p:stCondLst>
                                            <p:cond delay="0"/>
                                          </p:stCondLst>
                                        </p:cTn>
                                        <p:tgtEl>
                                          <p:spTgt spid="3505"/>
                                        </p:tgtEl>
                                        <p:attrNameLst>
                                          <p:attrName>style.visibility</p:attrName>
                                        </p:attrNameLst>
                                      </p:cBhvr>
                                      <p:to>
                                        <p:strVal val="visible"/>
                                      </p:to>
                                    </p:set>
                                    <p:animEffect filter="fade" transition="in">
                                      <p:cBhvr>
                                        <p:cTn dur="500"/>
                                        <p:tgtEl>
                                          <p:spTgt spid="350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24" name="Shape 3524"/>
        <p:cNvGrpSpPr/>
        <p:nvPr/>
      </p:nvGrpSpPr>
      <p:grpSpPr>
        <a:xfrm>
          <a:off x="0" y="0"/>
          <a:ext cx="0" cy="0"/>
          <a:chOff x="0" y="0"/>
          <a:chExt cx="0" cy="0"/>
        </a:xfrm>
      </p:grpSpPr>
      <p:sp>
        <p:nvSpPr>
          <p:cNvPr id="3525" name="Google Shape;3525;p72"/>
          <p:cNvSpPr/>
          <p:nvPr/>
        </p:nvSpPr>
        <p:spPr>
          <a:xfrm flipH="1">
            <a:off x="407986" y="1779743"/>
            <a:ext cx="9429761" cy="403726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526" name="Google Shape;3526;p72"/>
          <p:cNvSpPr txBox="1"/>
          <p:nvPr/>
        </p:nvSpPr>
        <p:spPr>
          <a:xfrm>
            <a:off x="296269" y="385036"/>
            <a:ext cx="8254183"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Sobrevida global em pacientes com HPN </a:t>
            </a:r>
            <a:endParaRPr/>
          </a:p>
        </p:txBody>
      </p:sp>
      <p:sp>
        <p:nvSpPr>
          <p:cNvPr id="3527" name="Google Shape;3527;p72"/>
          <p:cNvSpPr txBox="1"/>
          <p:nvPr/>
        </p:nvSpPr>
        <p:spPr>
          <a:xfrm>
            <a:off x="407987" y="6222703"/>
            <a:ext cx="9729787" cy="565786"/>
          </a:xfrm>
          <a:prstGeom prst="rect">
            <a:avLst/>
          </a:prstGeom>
          <a:noFill/>
          <a:ln>
            <a:noFill/>
          </a:ln>
        </p:spPr>
        <p:txBody>
          <a:bodyPr anchorCtr="0" anchor="b" bIns="45700" lIns="91425" spcFirstLastPara="1" rIns="91425" wrap="square" tIns="45700">
            <a:noAutofit/>
          </a:bodyPr>
          <a:lstStyle/>
          <a:p>
            <a:pPr indent="0" lvl="0" marL="0" marR="0" rtl="0" algn="l">
              <a:lnSpc>
                <a:spcPct val="90000"/>
              </a:lnSpc>
              <a:spcBef>
                <a:spcPts val="0"/>
              </a:spcBef>
              <a:spcAft>
                <a:spcPts val="0"/>
              </a:spcAft>
              <a:buClr>
                <a:schemeClr val="dk1"/>
              </a:buClr>
              <a:buSzPts val="800"/>
              <a:buFont typeface="Arial"/>
              <a:buNone/>
            </a:pPr>
            <a:r>
              <a:rPr lang="pt-BR" sz="800">
                <a:solidFill>
                  <a:schemeClr val="dk1"/>
                </a:solidFill>
                <a:latin typeface="Calibri"/>
                <a:ea typeface="Calibri"/>
                <a:cs typeface="Calibri"/>
                <a:sym typeface="Calibri"/>
              </a:rPr>
              <a:t>TCTH = Transplante de células-tronco hematopoiéticas </a:t>
            </a:r>
            <a:endParaRPr/>
          </a:p>
          <a:p>
            <a:pPr indent="0" lvl="0" marL="0" marR="0" rtl="0" algn="l">
              <a:lnSpc>
                <a:spcPct val="90000"/>
              </a:lnSpc>
              <a:spcBef>
                <a:spcPts val="300"/>
              </a:spcBef>
              <a:spcAft>
                <a:spcPts val="0"/>
              </a:spcAft>
              <a:buClr>
                <a:schemeClr val="dk1"/>
              </a:buClr>
              <a:buSzPts val="800"/>
              <a:buFont typeface="Arial"/>
              <a:buNone/>
            </a:pPr>
            <a:r>
              <a:t/>
            </a:r>
            <a:endParaRPr sz="800">
              <a:solidFill>
                <a:schemeClr val="dk1"/>
              </a:solidFill>
              <a:latin typeface="Calibri"/>
              <a:ea typeface="Calibri"/>
              <a:cs typeface="Calibri"/>
              <a:sym typeface="Calibri"/>
            </a:endParaRPr>
          </a:p>
          <a:p>
            <a:pPr indent="0" lvl="0" marL="0" marR="0" rtl="0" algn="l">
              <a:lnSpc>
                <a:spcPct val="90000"/>
              </a:lnSpc>
              <a:spcBef>
                <a:spcPts val="300"/>
              </a:spcBef>
              <a:spcAft>
                <a:spcPts val="0"/>
              </a:spcAft>
              <a:buClr>
                <a:schemeClr val="dk1"/>
              </a:buClr>
              <a:buSzPts val="800"/>
              <a:buFont typeface="Arial"/>
              <a:buNone/>
            </a:pPr>
            <a:r>
              <a:rPr lang="pt-BR" sz="800">
                <a:solidFill>
                  <a:schemeClr val="dk1"/>
                </a:solidFill>
                <a:latin typeface="Calibri"/>
                <a:ea typeface="Calibri"/>
                <a:cs typeface="Calibri"/>
                <a:sym typeface="Calibri"/>
              </a:rPr>
              <a:t>Adaptado de Peffault de Latour R, et al. Haematologica 2012;97(11):1666–1673</a:t>
            </a:r>
            <a:endParaRPr/>
          </a:p>
          <a:p>
            <a:pPr indent="0" lvl="0" marL="0" marR="0" rtl="0" algn="l">
              <a:lnSpc>
                <a:spcPct val="90000"/>
              </a:lnSpc>
              <a:spcBef>
                <a:spcPts val="300"/>
              </a:spcBef>
              <a:spcAft>
                <a:spcPts val="0"/>
              </a:spcAft>
              <a:buClr>
                <a:schemeClr val="dk1"/>
              </a:buClr>
              <a:buSzPts val="800"/>
              <a:buFont typeface="Arial"/>
              <a:buNone/>
            </a:pPr>
            <a:r>
              <a:rPr lang="pt-BR" sz="800">
                <a:solidFill>
                  <a:schemeClr val="dk1"/>
                </a:solidFill>
                <a:latin typeface="Calibri"/>
                <a:ea typeface="Calibri"/>
                <a:cs typeface="Calibri"/>
                <a:sym typeface="Calibri"/>
              </a:rPr>
              <a:t>1.  Schubert J, Roth A. Eur J Haematol 2015;94:464–473; 2. Marotta S, et al. Expert Rev Hematol 2014:1–15; 3. Peffault de Latour R, et al. Haematologica 2012;97(11):1666–1673; 4. Brodsky AL. Blood 2011;118: Abstract 5274. </a:t>
            </a:r>
            <a:endParaRPr/>
          </a:p>
        </p:txBody>
      </p:sp>
      <p:sp>
        <p:nvSpPr>
          <p:cNvPr id="3528" name="Google Shape;3528;p72"/>
          <p:cNvSpPr txBox="1"/>
          <p:nvPr/>
        </p:nvSpPr>
        <p:spPr>
          <a:xfrm>
            <a:off x="296269" y="790729"/>
            <a:ext cx="11487743"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submetidos ou não ao TCTH</a:t>
            </a:r>
            <a:r>
              <a:rPr baseline="30000" lang="pt-BR" sz="2800">
                <a:solidFill>
                  <a:srgbClr val="003865"/>
                </a:solidFill>
                <a:latin typeface="Calibri"/>
                <a:ea typeface="Calibri"/>
                <a:cs typeface="Calibri"/>
                <a:sym typeface="Calibri"/>
              </a:rPr>
              <a:t>1</a:t>
            </a:r>
            <a:endParaRPr/>
          </a:p>
        </p:txBody>
      </p:sp>
      <p:sp>
        <p:nvSpPr>
          <p:cNvPr id="3529" name="Google Shape;3529;p72"/>
          <p:cNvSpPr txBox="1"/>
          <p:nvPr/>
        </p:nvSpPr>
        <p:spPr>
          <a:xfrm>
            <a:off x="619018" y="1886104"/>
            <a:ext cx="6789030" cy="70788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2000"/>
              <a:buFont typeface="Lustria"/>
              <a:buNone/>
            </a:pPr>
            <a:r>
              <a:rPr b="1" i="0" lang="pt-BR" sz="2000" u="none" cap="none" strike="noStrike">
                <a:solidFill>
                  <a:schemeClr val="dk2"/>
                </a:solidFill>
                <a:latin typeface="Lustria"/>
                <a:ea typeface="Lustria"/>
                <a:cs typeface="Lustria"/>
                <a:sym typeface="Lustria"/>
              </a:rPr>
              <a:t>Sobrevida em pacientes com HPN que passam por TCTH para </a:t>
            </a:r>
            <a:r>
              <a:rPr b="1" lang="pt-BR" sz="2000">
                <a:solidFill>
                  <a:schemeClr val="dk2"/>
                </a:solidFill>
                <a:latin typeface="Lustria"/>
                <a:ea typeface="Lustria"/>
                <a:cs typeface="Lustria"/>
                <a:sym typeface="Lustria"/>
              </a:rPr>
              <a:t>eventos trombóticos</a:t>
            </a:r>
            <a:r>
              <a:rPr b="1" i="0" lang="pt-BR" sz="2000" u="none" cap="none" strike="noStrike">
                <a:solidFill>
                  <a:schemeClr val="dk2"/>
                </a:solidFill>
                <a:latin typeface="Lustria"/>
                <a:ea typeface="Lustria"/>
                <a:cs typeface="Lustria"/>
                <a:sym typeface="Lustria"/>
              </a:rPr>
              <a:t> (N=48)</a:t>
            </a:r>
            <a:endParaRPr sz="2000" u="none" cap="none" strike="noStrike">
              <a:solidFill>
                <a:schemeClr val="dk2"/>
              </a:solidFill>
              <a:latin typeface="Lustria"/>
              <a:ea typeface="Lustria"/>
              <a:cs typeface="Lustria"/>
              <a:sym typeface="Lustria"/>
            </a:endParaRPr>
          </a:p>
        </p:txBody>
      </p:sp>
      <p:grpSp>
        <p:nvGrpSpPr>
          <p:cNvPr id="3530" name="Google Shape;3530;p72"/>
          <p:cNvGrpSpPr/>
          <p:nvPr/>
        </p:nvGrpSpPr>
        <p:grpSpPr>
          <a:xfrm>
            <a:off x="1429066" y="2756282"/>
            <a:ext cx="6269327" cy="2898435"/>
            <a:chOff x="1429067" y="2756282"/>
            <a:chExt cx="6269327" cy="2898435"/>
          </a:xfrm>
        </p:grpSpPr>
        <p:grpSp>
          <p:nvGrpSpPr>
            <p:cNvPr id="3531" name="Google Shape;3531;p72"/>
            <p:cNvGrpSpPr/>
            <p:nvPr/>
          </p:nvGrpSpPr>
          <p:grpSpPr>
            <a:xfrm>
              <a:off x="2182366" y="2848667"/>
              <a:ext cx="4968403" cy="608024"/>
              <a:chOff x="1864725" y="2053687"/>
              <a:chExt cx="4722838" cy="838311"/>
            </a:xfrm>
          </p:grpSpPr>
          <p:grpSp>
            <p:nvGrpSpPr>
              <p:cNvPr id="3532" name="Google Shape;3532;p72"/>
              <p:cNvGrpSpPr/>
              <p:nvPr/>
            </p:nvGrpSpPr>
            <p:grpSpPr>
              <a:xfrm>
                <a:off x="2225111" y="2215813"/>
                <a:ext cx="4362452" cy="676185"/>
                <a:chOff x="2225111" y="2215813"/>
                <a:chExt cx="4362452" cy="676185"/>
              </a:xfrm>
            </p:grpSpPr>
            <p:sp>
              <p:nvSpPr>
                <p:cNvPr id="3533" name="Google Shape;3533;p72"/>
                <p:cNvSpPr/>
                <p:nvPr/>
              </p:nvSpPr>
              <p:spPr>
                <a:xfrm>
                  <a:off x="3795683" y="2474820"/>
                  <a:ext cx="22246" cy="377635"/>
                </a:xfrm>
                <a:prstGeom prst="rect">
                  <a:avLst/>
                </a:prstGeom>
                <a:solidFill>
                  <a:srgbClr val="7D8989"/>
                </a:solidFill>
                <a:ln cap="flat" cmpd="sng" w="19050">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34" name="Google Shape;3534;p72"/>
                <p:cNvSpPr/>
                <p:nvPr/>
              </p:nvSpPr>
              <p:spPr>
                <a:xfrm>
                  <a:off x="2380833" y="2462957"/>
                  <a:ext cx="1423748" cy="19771"/>
                </a:xfrm>
                <a:prstGeom prst="rect">
                  <a:avLst/>
                </a:prstGeom>
                <a:solidFill>
                  <a:srgbClr val="7D8989"/>
                </a:solidFill>
                <a:ln cap="flat" cmpd="sng" w="19050">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35" name="Google Shape;3535;p72"/>
                <p:cNvSpPr/>
                <p:nvPr/>
              </p:nvSpPr>
              <p:spPr>
                <a:xfrm>
                  <a:off x="2369710" y="2255356"/>
                  <a:ext cx="24471" cy="219463"/>
                </a:xfrm>
                <a:prstGeom prst="rect">
                  <a:avLst/>
                </a:prstGeom>
                <a:solidFill>
                  <a:srgbClr val="7D8989"/>
                </a:solidFill>
                <a:ln cap="flat" cmpd="sng" w="19050">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grpSp>
              <p:nvGrpSpPr>
                <p:cNvPr id="3536" name="Google Shape;3536;p72"/>
                <p:cNvGrpSpPr/>
                <p:nvPr/>
              </p:nvGrpSpPr>
              <p:grpSpPr>
                <a:xfrm>
                  <a:off x="3804581" y="2810935"/>
                  <a:ext cx="2782982" cy="81063"/>
                  <a:chOff x="3804581" y="2810935"/>
                  <a:chExt cx="2782982" cy="81063"/>
                </a:xfrm>
              </p:grpSpPr>
              <p:sp>
                <p:nvSpPr>
                  <p:cNvPr id="3537" name="Google Shape;3537;p72"/>
                  <p:cNvSpPr/>
                  <p:nvPr/>
                </p:nvSpPr>
                <p:spPr>
                  <a:xfrm>
                    <a:off x="3804581" y="2840592"/>
                    <a:ext cx="2734041" cy="19771"/>
                  </a:xfrm>
                  <a:prstGeom prst="rect">
                    <a:avLst/>
                  </a:prstGeom>
                  <a:solidFill>
                    <a:srgbClr val="7D8989"/>
                  </a:solidFill>
                  <a:ln cap="flat" cmpd="sng" w="19050">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38" name="Google Shape;3538;p72"/>
                  <p:cNvSpPr/>
                  <p:nvPr/>
                </p:nvSpPr>
                <p:spPr>
                  <a:xfrm>
                    <a:off x="6494130" y="2852455"/>
                    <a:ext cx="93433" cy="0"/>
                  </a:xfrm>
                  <a:custGeom>
                    <a:rect b="b" l="l" r="r" t="t"/>
                    <a:pathLst>
                      <a:path extrusionOk="0" h="120000" w="54">
                        <a:moveTo>
                          <a:pt x="0" y="0"/>
                        </a:moveTo>
                        <a:lnTo>
                          <a:pt x="52" y="0"/>
                        </a:lnTo>
                        <a:lnTo>
                          <a:pt x="54"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39" name="Google Shape;3539;p72"/>
                  <p:cNvSpPr/>
                  <p:nvPr/>
                </p:nvSpPr>
                <p:spPr>
                  <a:xfrm>
                    <a:off x="6538622" y="2810935"/>
                    <a:ext cx="4449" cy="81063"/>
                  </a:xfrm>
                  <a:custGeom>
                    <a:rect b="b" l="l" r="r" t="t"/>
                    <a:pathLst>
                      <a:path extrusionOk="0" h="52" w="2">
                        <a:moveTo>
                          <a:pt x="0" y="52"/>
                        </a:moveTo>
                        <a:lnTo>
                          <a:pt x="0" y="0"/>
                        </a:lnTo>
                        <a:lnTo>
                          <a:pt x="2"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40" name="Google Shape;3540;p72"/>
                  <p:cNvSpPr/>
                  <p:nvPr/>
                </p:nvSpPr>
                <p:spPr>
                  <a:xfrm>
                    <a:off x="4540926" y="2852455"/>
                    <a:ext cx="93433" cy="0"/>
                  </a:xfrm>
                  <a:custGeom>
                    <a:rect b="b" l="l" r="r" t="t"/>
                    <a:pathLst>
                      <a:path extrusionOk="0" h="120000" w="54">
                        <a:moveTo>
                          <a:pt x="0" y="0"/>
                        </a:moveTo>
                        <a:lnTo>
                          <a:pt x="52" y="0"/>
                        </a:lnTo>
                        <a:lnTo>
                          <a:pt x="54"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41" name="Google Shape;3541;p72"/>
                  <p:cNvSpPr/>
                  <p:nvPr/>
                </p:nvSpPr>
                <p:spPr>
                  <a:xfrm>
                    <a:off x="4585418" y="2810935"/>
                    <a:ext cx="4449" cy="81063"/>
                  </a:xfrm>
                  <a:custGeom>
                    <a:rect b="b" l="l" r="r" t="t"/>
                    <a:pathLst>
                      <a:path extrusionOk="0" h="52" w="2">
                        <a:moveTo>
                          <a:pt x="0" y="52"/>
                        </a:moveTo>
                        <a:lnTo>
                          <a:pt x="0" y="0"/>
                        </a:lnTo>
                        <a:lnTo>
                          <a:pt x="2"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42" name="Google Shape;3542;p72"/>
                  <p:cNvSpPr/>
                  <p:nvPr/>
                </p:nvSpPr>
                <p:spPr>
                  <a:xfrm>
                    <a:off x="4247278" y="2852455"/>
                    <a:ext cx="95658" cy="0"/>
                  </a:xfrm>
                  <a:custGeom>
                    <a:rect b="b" l="l" r="r" t="t"/>
                    <a:pathLst>
                      <a:path extrusionOk="0" h="120000" w="55">
                        <a:moveTo>
                          <a:pt x="0" y="0"/>
                        </a:moveTo>
                        <a:lnTo>
                          <a:pt x="52" y="0"/>
                        </a:lnTo>
                        <a:lnTo>
                          <a:pt x="55"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43" name="Google Shape;3543;p72"/>
                  <p:cNvSpPr/>
                  <p:nvPr/>
                </p:nvSpPr>
                <p:spPr>
                  <a:xfrm>
                    <a:off x="4293995" y="2810935"/>
                    <a:ext cx="4449" cy="81063"/>
                  </a:xfrm>
                  <a:custGeom>
                    <a:rect b="b" l="l" r="r" t="t"/>
                    <a:pathLst>
                      <a:path extrusionOk="0" h="52" w="3">
                        <a:moveTo>
                          <a:pt x="0" y="52"/>
                        </a:moveTo>
                        <a:lnTo>
                          <a:pt x="0" y="0"/>
                        </a:lnTo>
                        <a:lnTo>
                          <a:pt x="3"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44" name="Google Shape;3544;p72"/>
                  <p:cNvSpPr/>
                  <p:nvPr/>
                </p:nvSpPr>
                <p:spPr>
                  <a:xfrm>
                    <a:off x="4031491" y="2852455"/>
                    <a:ext cx="97883" cy="0"/>
                  </a:xfrm>
                  <a:custGeom>
                    <a:rect b="b" l="l" r="r" t="t"/>
                    <a:pathLst>
                      <a:path extrusionOk="0" h="120000" w="55">
                        <a:moveTo>
                          <a:pt x="0" y="0"/>
                        </a:moveTo>
                        <a:lnTo>
                          <a:pt x="53" y="0"/>
                        </a:lnTo>
                        <a:lnTo>
                          <a:pt x="55"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45" name="Google Shape;3545;p72"/>
                  <p:cNvSpPr/>
                  <p:nvPr/>
                </p:nvSpPr>
                <p:spPr>
                  <a:xfrm>
                    <a:off x="4078208" y="2810935"/>
                    <a:ext cx="4449" cy="81063"/>
                  </a:xfrm>
                  <a:custGeom>
                    <a:rect b="b" l="l" r="r" t="t"/>
                    <a:pathLst>
                      <a:path extrusionOk="0" h="52" w="3">
                        <a:moveTo>
                          <a:pt x="0" y="52"/>
                        </a:moveTo>
                        <a:lnTo>
                          <a:pt x="0" y="0"/>
                        </a:lnTo>
                        <a:lnTo>
                          <a:pt x="3"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46" name="Google Shape;3546;p72"/>
                  <p:cNvSpPr/>
                  <p:nvPr/>
                </p:nvSpPr>
                <p:spPr>
                  <a:xfrm>
                    <a:off x="4007020" y="2852455"/>
                    <a:ext cx="93433" cy="0"/>
                  </a:xfrm>
                  <a:custGeom>
                    <a:rect b="b" l="l" r="r" t="t"/>
                    <a:pathLst>
                      <a:path extrusionOk="0" h="120000" w="54">
                        <a:moveTo>
                          <a:pt x="0" y="0"/>
                        </a:moveTo>
                        <a:lnTo>
                          <a:pt x="52" y="0"/>
                        </a:lnTo>
                        <a:lnTo>
                          <a:pt x="54"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47" name="Google Shape;3547;p72"/>
                  <p:cNvSpPr/>
                  <p:nvPr/>
                </p:nvSpPr>
                <p:spPr>
                  <a:xfrm>
                    <a:off x="4051512" y="2810935"/>
                    <a:ext cx="4449" cy="81063"/>
                  </a:xfrm>
                  <a:custGeom>
                    <a:rect b="b" l="l" r="r" t="t"/>
                    <a:pathLst>
                      <a:path extrusionOk="0" h="52" w="2">
                        <a:moveTo>
                          <a:pt x="0" y="52"/>
                        </a:moveTo>
                        <a:lnTo>
                          <a:pt x="0" y="0"/>
                        </a:lnTo>
                        <a:lnTo>
                          <a:pt x="2"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48" name="Google Shape;3548;p72"/>
                  <p:cNvSpPr/>
                  <p:nvPr/>
                </p:nvSpPr>
                <p:spPr>
                  <a:xfrm>
                    <a:off x="4000347" y="2852455"/>
                    <a:ext cx="95658" cy="0"/>
                  </a:xfrm>
                  <a:custGeom>
                    <a:rect b="b" l="l" r="r" t="t"/>
                    <a:pathLst>
                      <a:path extrusionOk="0" h="120000" w="55">
                        <a:moveTo>
                          <a:pt x="0" y="0"/>
                        </a:moveTo>
                        <a:lnTo>
                          <a:pt x="52" y="0"/>
                        </a:lnTo>
                        <a:lnTo>
                          <a:pt x="55"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49" name="Google Shape;3549;p72"/>
                  <p:cNvSpPr/>
                  <p:nvPr/>
                </p:nvSpPr>
                <p:spPr>
                  <a:xfrm>
                    <a:off x="4047063" y="2810935"/>
                    <a:ext cx="4449" cy="81063"/>
                  </a:xfrm>
                  <a:custGeom>
                    <a:rect b="b" l="l" r="r" t="t"/>
                    <a:pathLst>
                      <a:path extrusionOk="0" h="52" w="3">
                        <a:moveTo>
                          <a:pt x="0" y="52"/>
                        </a:moveTo>
                        <a:lnTo>
                          <a:pt x="0" y="0"/>
                        </a:lnTo>
                        <a:lnTo>
                          <a:pt x="3"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grpSp>
            <p:sp>
              <p:nvSpPr>
                <p:cNvPr id="3550" name="Google Shape;3550;p72"/>
                <p:cNvSpPr/>
                <p:nvPr/>
              </p:nvSpPr>
              <p:spPr>
                <a:xfrm>
                  <a:off x="3744517" y="2474820"/>
                  <a:ext cx="97883" cy="0"/>
                </a:xfrm>
                <a:custGeom>
                  <a:rect b="b" l="l" r="r" t="t"/>
                  <a:pathLst>
                    <a:path extrusionOk="0" h="120000" w="55">
                      <a:moveTo>
                        <a:pt x="0" y="0"/>
                      </a:moveTo>
                      <a:lnTo>
                        <a:pt x="52" y="0"/>
                      </a:lnTo>
                      <a:lnTo>
                        <a:pt x="55"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51" name="Google Shape;3551;p72"/>
                <p:cNvSpPr/>
                <p:nvPr/>
              </p:nvSpPr>
              <p:spPr>
                <a:xfrm>
                  <a:off x="3791234" y="2435277"/>
                  <a:ext cx="4449" cy="81063"/>
                </a:xfrm>
                <a:custGeom>
                  <a:rect b="b" l="l" r="r" t="t"/>
                  <a:pathLst>
                    <a:path extrusionOk="0" h="52" w="3">
                      <a:moveTo>
                        <a:pt x="0" y="52"/>
                      </a:moveTo>
                      <a:lnTo>
                        <a:pt x="0" y="0"/>
                      </a:lnTo>
                      <a:lnTo>
                        <a:pt x="3"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52" name="Google Shape;3552;p72"/>
                <p:cNvSpPr/>
                <p:nvPr/>
              </p:nvSpPr>
              <p:spPr>
                <a:xfrm>
                  <a:off x="3404152" y="2474820"/>
                  <a:ext cx="93433" cy="0"/>
                </a:xfrm>
                <a:custGeom>
                  <a:rect b="b" l="l" r="r" t="t"/>
                  <a:pathLst>
                    <a:path extrusionOk="0" h="120000" w="54">
                      <a:moveTo>
                        <a:pt x="0" y="0"/>
                      </a:moveTo>
                      <a:lnTo>
                        <a:pt x="52" y="0"/>
                      </a:lnTo>
                      <a:lnTo>
                        <a:pt x="54"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53" name="Google Shape;3553;p72"/>
                <p:cNvSpPr/>
                <p:nvPr/>
              </p:nvSpPr>
              <p:spPr>
                <a:xfrm>
                  <a:off x="3448644" y="2435277"/>
                  <a:ext cx="4449" cy="81063"/>
                </a:xfrm>
                <a:custGeom>
                  <a:rect b="b" l="l" r="r" t="t"/>
                  <a:pathLst>
                    <a:path extrusionOk="0" h="52" w="2">
                      <a:moveTo>
                        <a:pt x="0" y="52"/>
                      </a:moveTo>
                      <a:lnTo>
                        <a:pt x="0" y="0"/>
                      </a:lnTo>
                      <a:lnTo>
                        <a:pt x="2"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54" name="Google Shape;3554;p72"/>
                <p:cNvSpPr/>
                <p:nvPr/>
              </p:nvSpPr>
              <p:spPr>
                <a:xfrm>
                  <a:off x="2952557" y="2474820"/>
                  <a:ext cx="93433" cy="0"/>
                </a:xfrm>
                <a:custGeom>
                  <a:rect b="b" l="l" r="r" t="t"/>
                  <a:pathLst>
                    <a:path extrusionOk="0" h="120000" w="54">
                      <a:moveTo>
                        <a:pt x="0" y="0"/>
                      </a:moveTo>
                      <a:lnTo>
                        <a:pt x="52" y="0"/>
                      </a:lnTo>
                      <a:lnTo>
                        <a:pt x="54"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55" name="Google Shape;3555;p72"/>
                <p:cNvSpPr/>
                <p:nvPr/>
              </p:nvSpPr>
              <p:spPr>
                <a:xfrm>
                  <a:off x="2997049" y="2435277"/>
                  <a:ext cx="4449" cy="81063"/>
                </a:xfrm>
                <a:custGeom>
                  <a:rect b="b" l="l" r="r" t="t"/>
                  <a:pathLst>
                    <a:path extrusionOk="0" h="52" w="2">
                      <a:moveTo>
                        <a:pt x="0" y="52"/>
                      </a:moveTo>
                      <a:lnTo>
                        <a:pt x="0" y="0"/>
                      </a:lnTo>
                      <a:lnTo>
                        <a:pt x="2"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56" name="Google Shape;3556;p72"/>
                <p:cNvSpPr/>
                <p:nvPr/>
              </p:nvSpPr>
              <p:spPr>
                <a:xfrm>
                  <a:off x="2707850" y="2474820"/>
                  <a:ext cx="97883" cy="0"/>
                </a:xfrm>
                <a:custGeom>
                  <a:rect b="b" l="l" r="r" t="t"/>
                  <a:pathLst>
                    <a:path extrusionOk="0" h="120000" w="55">
                      <a:moveTo>
                        <a:pt x="0" y="0"/>
                      </a:moveTo>
                      <a:lnTo>
                        <a:pt x="53" y="0"/>
                      </a:lnTo>
                      <a:lnTo>
                        <a:pt x="55"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57" name="Google Shape;3557;p72"/>
                <p:cNvSpPr/>
                <p:nvPr/>
              </p:nvSpPr>
              <p:spPr>
                <a:xfrm>
                  <a:off x="2754567" y="2435277"/>
                  <a:ext cx="4449" cy="81063"/>
                </a:xfrm>
                <a:custGeom>
                  <a:rect b="b" l="l" r="r" t="t"/>
                  <a:pathLst>
                    <a:path extrusionOk="0" h="52" w="3">
                      <a:moveTo>
                        <a:pt x="0" y="52"/>
                      </a:moveTo>
                      <a:lnTo>
                        <a:pt x="0" y="0"/>
                      </a:lnTo>
                      <a:lnTo>
                        <a:pt x="3"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58" name="Google Shape;3558;p72"/>
                <p:cNvSpPr/>
                <p:nvPr/>
              </p:nvSpPr>
              <p:spPr>
                <a:xfrm>
                  <a:off x="2645562" y="2474820"/>
                  <a:ext cx="95658" cy="0"/>
                </a:xfrm>
                <a:custGeom>
                  <a:rect b="b" l="l" r="r" t="t"/>
                  <a:pathLst>
                    <a:path extrusionOk="0" h="120000" w="55">
                      <a:moveTo>
                        <a:pt x="0" y="0"/>
                      </a:moveTo>
                      <a:lnTo>
                        <a:pt x="52" y="0"/>
                      </a:lnTo>
                      <a:lnTo>
                        <a:pt x="55"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59" name="Google Shape;3559;p72"/>
                <p:cNvSpPr/>
                <p:nvPr/>
              </p:nvSpPr>
              <p:spPr>
                <a:xfrm>
                  <a:off x="2690054" y="2435277"/>
                  <a:ext cx="6674" cy="81063"/>
                </a:xfrm>
                <a:custGeom>
                  <a:rect b="b" l="l" r="r" t="t"/>
                  <a:pathLst>
                    <a:path extrusionOk="0" h="52" w="3">
                      <a:moveTo>
                        <a:pt x="0" y="52"/>
                      </a:moveTo>
                      <a:lnTo>
                        <a:pt x="0" y="0"/>
                      </a:lnTo>
                      <a:lnTo>
                        <a:pt x="3"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60" name="Google Shape;3560;p72"/>
                <p:cNvSpPr/>
                <p:nvPr/>
              </p:nvSpPr>
              <p:spPr>
                <a:xfrm>
                  <a:off x="2225111" y="2255356"/>
                  <a:ext cx="95658" cy="0"/>
                </a:xfrm>
                <a:custGeom>
                  <a:rect b="b" l="l" r="r" t="t"/>
                  <a:pathLst>
                    <a:path extrusionOk="0" h="120000" w="55">
                      <a:moveTo>
                        <a:pt x="0" y="0"/>
                      </a:moveTo>
                      <a:lnTo>
                        <a:pt x="52" y="0"/>
                      </a:lnTo>
                      <a:lnTo>
                        <a:pt x="55"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61" name="Google Shape;3561;p72"/>
                <p:cNvSpPr/>
                <p:nvPr/>
              </p:nvSpPr>
              <p:spPr>
                <a:xfrm>
                  <a:off x="2271828" y="2215813"/>
                  <a:ext cx="4449" cy="81063"/>
                </a:xfrm>
                <a:custGeom>
                  <a:rect b="b" l="l" r="r" t="t"/>
                  <a:pathLst>
                    <a:path extrusionOk="0" h="52" w="3">
                      <a:moveTo>
                        <a:pt x="0" y="52"/>
                      </a:moveTo>
                      <a:lnTo>
                        <a:pt x="0" y="0"/>
                      </a:lnTo>
                      <a:lnTo>
                        <a:pt x="3"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62" name="Google Shape;3562;p72"/>
                <p:cNvSpPr/>
                <p:nvPr/>
              </p:nvSpPr>
              <p:spPr>
                <a:xfrm>
                  <a:off x="2225111" y="2255356"/>
                  <a:ext cx="95658" cy="0"/>
                </a:xfrm>
                <a:custGeom>
                  <a:rect b="b" l="l" r="r" t="t"/>
                  <a:pathLst>
                    <a:path extrusionOk="0" h="120000" w="55">
                      <a:moveTo>
                        <a:pt x="0" y="0"/>
                      </a:moveTo>
                      <a:lnTo>
                        <a:pt x="52" y="0"/>
                      </a:lnTo>
                      <a:lnTo>
                        <a:pt x="55"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63" name="Google Shape;3563;p72"/>
                <p:cNvSpPr/>
                <p:nvPr/>
              </p:nvSpPr>
              <p:spPr>
                <a:xfrm>
                  <a:off x="2271828" y="2215813"/>
                  <a:ext cx="4449" cy="81063"/>
                </a:xfrm>
                <a:custGeom>
                  <a:rect b="b" l="l" r="r" t="t"/>
                  <a:pathLst>
                    <a:path extrusionOk="0" h="52" w="3">
                      <a:moveTo>
                        <a:pt x="0" y="52"/>
                      </a:moveTo>
                      <a:lnTo>
                        <a:pt x="0" y="0"/>
                      </a:lnTo>
                      <a:lnTo>
                        <a:pt x="3"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grpSp>
          <p:grpSp>
            <p:nvGrpSpPr>
              <p:cNvPr id="3564" name="Google Shape;3564;p72"/>
              <p:cNvGrpSpPr/>
              <p:nvPr/>
            </p:nvGrpSpPr>
            <p:grpSpPr>
              <a:xfrm>
                <a:off x="1864725" y="2053687"/>
                <a:ext cx="516108" cy="243189"/>
                <a:chOff x="1864725" y="2053687"/>
                <a:chExt cx="516108" cy="243189"/>
              </a:xfrm>
            </p:grpSpPr>
            <p:sp>
              <p:nvSpPr>
                <p:cNvPr id="3565" name="Google Shape;3565;p72"/>
                <p:cNvSpPr/>
                <p:nvPr/>
              </p:nvSpPr>
              <p:spPr>
                <a:xfrm>
                  <a:off x="2140576" y="2243493"/>
                  <a:ext cx="240257" cy="19771"/>
                </a:xfrm>
                <a:prstGeom prst="rect">
                  <a:avLst/>
                </a:prstGeom>
                <a:solidFill>
                  <a:srgbClr val="7D8989"/>
                </a:solidFill>
                <a:ln cap="flat" cmpd="sng" w="19050">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66" name="Google Shape;3566;p72"/>
                <p:cNvSpPr/>
                <p:nvPr/>
              </p:nvSpPr>
              <p:spPr>
                <a:xfrm>
                  <a:off x="2129453" y="2095207"/>
                  <a:ext cx="22246" cy="160149"/>
                </a:xfrm>
                <a:prstGeom prst="rect">
                  <a:avLst/>
                </a:prstGeom>
                <a:solidFill>
                  <a:srgbClr val="7D8989"/>
                </a:solidFill>
                <a:ln cap="flat" cmpd="sng" w="19050">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67" name="Google Shape;3567;p72"/>
                <p:cNvSpPr/>
                <p:nvPr/>
              </p:nvSpPr>
              <p:spPr>
                <a:xfrm>
                  <a:off x="2162822" y="2255356"/>
                  <a:ext cx="93433" cy="0"/>
                </a:xfrm>
                <a:custGeom>
                  <a:rect b="b" l="l" r="r" t="t"/>
                  <a:pathLst>
                    <a:path extrusionOk="0" h="120000" w="54">
                      <a:moveTo>
                        <a:pt x="0" y="0"/>
                      </a:moveTo>
                      <a:lnTo>
                        <a:pt x="52" y="0"/>
                      </a:lnTo>
                      <a:lnTo>
                        <a:pt x="54"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68" name="Google Shape;3568;p72"/>
                <p:cNvSpPr/>
                <p:nvPr/>
              </p:nvSpPr>
              <p:spPr>
                <a:xfrm>
                  <a:off x="2207314" y="2215813"/>
                  <a:ext cx="4449" cy="81063"/>
                </a:xfrm>
                <a:custGeom>
                  <a:rect b="b" l="l" r="r" t="t"/>
                  <a:pathLst>
                    <a:path extrusionOk="0" h="52" w="2">
                      <a:moveTo>
                        <a:pt x="0" y="52"/>
                      </a:moveTo>
                      <a:lnTo>
                        <a:pt x="0" y="0"/>
                      </a:lnTo>
                      <a:lnTo>
                        <a:pt x="2"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69" name="Google Shape;3569;p72"/>
                <p:cNvSpPr/>
                <p:nvPr/>
              </p:nvSpPr>
              <p:spPr>
                <a:xfrm>
                  <a:off x="2162822" y="2255356"/>
                  <a:ext cx="93433" cy="0"/>
                </a:xfrm>
                <a:custGeom>
                  <a:rect b="b" l="l" r="r" t="t"/>
                  <a:pathLst>
                    <a:path extrusionOk="0" h="120000" w="54">
                      <a:moveTo>
                        <a:pt x="0" y="0"/>
                      </a:moveTo>
                      <a:lnTo>
                        <a:pt x="52" y="0"/>
                      </a:lnTo>
                      <a:lnTo>
                        <a:pt x="54"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70" name="Google Shape;3570;p72"/>
                <p:cNvSpPr/>
                <p:nvPr/>
              </p:nvSpPr>
              <p:spPr>
                <a:xfrm>
                  <a:off x="2207314" y="2215813"/>
                  <a:ext cx="4449" cy="81063"/>
                </a:xfrm>
                <a:custGeom>
                  <a:rect b="b" l="l" r="r" t="t"/>
                  <a:pathLst>
                    <a:path extrusionOk="0" h="52" w="2">
                      <a:moveTo>
                        <a:pt x="0" y="52"/>
                      </a:moveTo>
                      <a:lnTo>
                        <a:pt x="0" y="0"/>
                      </a:lnTo>
                      <a:lnTo>
                        <a:pt x="2"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71" name="Google Shape;3571;p72"/>
                <p:cNvSpPr/>
                <p:nvPr/>
              </p:nvSpPr>
              <p:spPr>
                <a:xfrm>
                  <a:off x="2142801" y="2255356"/>
                  <a:ext cx="95658" cy="0"/>
                </a:xfrm>
                <a:custGeom>
                  <a:rect b="b" l="l" r="r" t="t"/>
                  <a:pathLst>
                    <a:path extrusionOk="0" h="120000" w="55">
                      <a:moveTo>
                        <a:pt x="0" y="0"/>
                      </a:moveTo>
                      <a:lnTo>
                        <a:pt x="52" y="0"/>
                      </a:lnTo>
                      <a:lnTo>
                        <a:pt x="55"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72" name="Google Shape;3572;p72"/>
                <p:cNvSpPr/>
                <p:nvPr/>
              </p:nvSpPr>
              <p:spPr>
                <a:xfrm>
                  <a:off x="2189517" y="2215813"/>
                  <a:ext cx="4449" cy="81063"/>
                </a:xfrm>
                <a:custGeom>
                  <a:rect b="b" l="l" r="r" t="t"/>
                  <a:pathLst>
                    <a:path extrusionOk="0" h="52" w="3">
                      <a:moveTo>
                        <a:pt x="0" y="52"/>
                      </a:moveTo>
                      <a:lnTo>
                        <a:pt x="0" y="0"/>
                      </a:lnTo>
                      <a:lnTo>
                        <a:pt x="3"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grpSp>
              <p:nvGrpSpPr>
                <p:cNvPr id="3573" name="Google Shape;3573;p72"/>
                <p:cNvGrpSpPr/>
                <p:nvPr/>
              </p:nvGrpSpPr>
              <p:grpSpPr>
                <a:xfrm>
                  <a:off x="1864725" y="2053687"/>
                  <a:ext cx="278076" cy="81063"/>
                  <a:chOff x="1864725" y="2053687"/>
                  <a:chExt cx="278076" cy="81063"/>
                </a:xfrm>
              </p:grpSpPr>
              <p:sp>
                <p:nvSpPr>
                  <p:cNvPr id="3574" name="Google Shape;3574;p72"/>
                  <p:cNvSpPr/>
                  <p:nvPr/>
                </p:nvSpPr>
                <p:spPr>
                  <a:xfrm>
                    <a:off x="1864725" y="2087299"/>
                    <a:ext cx="151273" cy="19771"/>
                  </a:xfrm>
                  <a:prstGeom prst="rect">
                    <a:avLst/>
                  </a:prstGeom>
                  <a:solidFill>
                    <a:srgbClr val="7D8989"/>
                  </a:solidFill>
                  <a:ln cap="flat" cmpd="sng" w="19050">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75" name="Google Shape;3575;p72"/>
                  <p:cNvSpPr/>
                  <p:nvPr/>
                </p:nvSpPr>
                <p:spPr>
                  <a:xfrm>
                    <a:off x="1864725" y="2087299"/>
                    <a:ext cx="275851" cy="19771"/>
                  </a:xfrm>
                  <a:prstGeom prst="rect">
                    <a:avLst/>
                  </a:prstGeom>
                  <a:solidFill>
                    <a:srgbClr val="7D8989"/>
                  </a:solidFill>
                  <a:ln cap="flat" cmpd="sng" w="19050">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76" name="Google Shape;3576;p72"/>
                  <p:cNvSpPr/>
                  <p:nvPr/>
                </p:nvSpPr>
                <p:spPr>
                  <a:xfrm>
                    <a:off x="2047143" y="2095207"/>
                    <a:ext cx="95658" cy="0"/>
                  </a:xfrm>
                  <a:custGeom>
                    <a:rect b="b" l="l" r="r" t="t"/>
                    <a:pathLst>
                      <a:path extrusionOk="0" h="120000" w="55">
                        <a:moveTo>
                          <a:pt x="0" y="0"/>
                        </a:moveTo>
                        <a:lnTo>
                          <a:pt x="53" y="0"/>
                        </a:lnTo>
                        <a:lnTo>
                          <a:pt x="55"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77" name="Google Shape;3577;p72"/>
                  <p:cNvSpPr/>
                  <p:nvPr/>
                </p:nvSpPr>
                <p:spPr>
                  <a:xfrm>
                    <a:off x="2091635" y="2053687"/>
                    <a:ext cx="6674" cy="81063"/>
                  </a:xfrm>
                  <a:custGeom>
                    <a:rect b="b" l="l" r="r" t="t"/>
                    <a:pathLst>
                      <a:path extrusionOk="0" h="52" w="3">
                        <a:moveTo>
                          <a:pt x="0" y="52"/>
                        </a:moveTo>
                        <a:lnTo>
                          <a:pt x="0" y="0"/>
                        </a:lnTo>
                        <a:lnTo>
                          <a:pt x="3"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78" name="Google Shape;3578;p72"/>
                  <p:cNvSpPr/>
                  <p:nvPr/>
                </p:nvSpPr>
                <p:spPr>
                  <a:xfrm>
                    <a:off x="2011549" y="2095207"/>
                    <a:ext cx="95658" cy="0"/>
                  </a:xfrm>
                  <a:custGeom>
                    <a:rect b="b" l="l" r="r" t="t"/>
                    <a:pathLst>
                      <a:path extrusionOk="0" h="120000" w="54">
                        <a:moveTo>
                          <a:pt x="0" y="0"/>
                        </a:moveTo>
                        <a:lnTo>
                          <a:pt x="52" y="0"/>
                        </a:lnTo>
                        <a:lnTo>
                          <a:pt x="54"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79" name="Google Shape;3579;p72"/>
                  <p:cNvSpPr/>
                  <p:nvPr/>
                </p:nvSpPr>
                <p:spPr>
                  <a:xfrm>
                    <a:off x="2058266" y="2053687"/>
                    <a:ext cx="2225" cy="81063"/>
                  </a:xfrm>
                  <a:custGeom>
                    <a:rect b="b" l="l" r="r" t="t"/>
                    <a:pathLst>
                      <a:path extrusionOk="0" h="52" w="2">
                        <a:moveTo>
                          <a:pt x="0" y="52"/>
                        </a:moveTo>
                        <a:lnTo>
                          <a:pt x="0" y="0"/>
                        </a:lnTo>
                        <a:lnTo>
                          <a:pt x="2"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80" name="Google Shape;3580;p72"/>
                  <p:cNvSpPr/>
                  <p:nvPr/>
                </p:nvSpPr>
                <p:spPr>
                  <a:xfrm>
                    <a:off x="1998201" y="2095207"/>
                    <a:ext cx="93433" cy="0"/>
                  </a:xfrm>
                  <a:custGeom>
                    <a:rect b="b" l="l" r="r" t="t"/>
                    <a:pathLst>
                      <a:path extrusionOk="0" h="120000" w="54">
                        <a:moveTo>
                          <a:pt x="0" y="0"/>
                        </a:moveTo>
                        <a:lnTo>
                          <a:pt x="52" y="0"/>
                        </a:lnTo>
                        <a:lnTo>
                          <a:pt x="54"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81" name="Google Shape;3581;p72"/>
                  <p:cNvSpPr/>
                  <p:nvPr/>
                </p:nvSpPr>
                <p:spPr>
                  <a:xfrm>
                    <a:off x="2042693" y="2053687"/>
                    <a:ext cx="4449" cy="81063"/>
                  </a:xfrm>
                  <a:custGeom>
                    <a:rect b="b" l="l" r="r" t="t"/>
                    <a:pathLst>
                      <a:path extrusionOk="0" h="52" w="2">
                        <a:moveTo>
                          <a:pt x="0" y="52"/>
                        </a:moveTo>
                        <a:lnTo>
                          <a:pt x="0" y="0"/>
                        </a:lnTo>
                        <a:lnTo>
                          <a:pt x="2"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82" name="Google Shape;3582;p72"/>
                  <p:cNvSpPr/>
                  <p:nvPr/>
                </p:nvSpPr>
                <p:spPr>
                  <a:xfrm>
                    <a:off x="1951484" y="2095207"/>
                    <a:ext cx="95658" cy="0"/>
                  </a:xfrm>
                  <a:custGeom>
                    <a:rect b="b" l="l" r="r" t="t"/>
                    <a:pathLst>
                      <a:path extrusionOk="0" h="120000" w="54">
                        <a:moveTo>
                          <a:pt x="0" y="0"/>
                        </a:moveTo>
                        <a:lnTo>
                          <a:pt x="52" y="0"/>
                        </a:lnTo>
                        <a:lnTo>
                          <a:pt x="54"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83" name="Google Shape;3583;p72"/>
                  <p:cNvSpPr/>
                  <p:nvPr/>
                </p:nvSpPr>
                <p:spPr>
                  <a:xfrm>
                    <a:off x="1998201" y="2053687"/>
                    <a:ext cx="2225" cy="81063"/>
                  </a:xfrm>
                  <a:custGeom>
                    <a:rect b="b" l="l" r="r" t="t"/>
                    <a:pathLst>
                      <a:path extrusionOk="0" h="52" w="2">
                        <a:moveTo>
                          <a:pt x="0" y="52"/>
                        </a:moveTo>
                        <a:lnTo>
                          <a:pt x="0" y="0"/>
                        </a:lnTo>
                        <a:lnTo>
                          <a:pt x="2"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84" name="Google Shape;3584;p72"/>
                  <p:cNvSpPr/>
                  <p:nvPr/>
                </p:nvSpPr>
                <p:spPr>
                  <a:xfrm>
                    <a:off x="1864725" y="2053687"/>
                    <a:ext cx="4449" cy="81063"/>
                  </a:xfrm>
                  <a:custGeom>
                    <a:rect b="b" l="l" r="r" t="t"/>
                    <a:pathLst>
                      <a:path extrusionOk="0" h="52" w="3">
                        <a:moveTo>
                          <a:pt x="0" y="52"/>
                        </a:moveTo>
                        <a:lnTo>
                          <a:pt x="0" y="0"/>
                        </a:lnTo>
                        <a:lnTo>
                          <a:pt x="3" y="0"/>
                        </a:lnTo>
                      </a:path>
                    </a:pathLst>
                  </a:custGeom>
                  <a:solidFill>
                    <a:srgbClr val="7D8989"/>
                  </a:solidFill>
                  <a:ln cap="flat" cmpd="sng" w="19050">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grpSp>
          </p:grpSp>
        </p:grpSp>
        <p:sp>
          <p:nvSpPr>
            <p:cNvPr id="3585" name="Google Shape;3585;p72"/>
            <p:cNvSpPr txBox="1"/>
            <p:nvPr/>
          </p:nvSpPr>
          <p:spPr>
            <a:xfrm>
              <a:off x="1744233" y="2756282"/>
              <a:ext cx="235641" cy="184666"/>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100</a:t>
              </a:r>
              <a:endParaRPr/>
            </a:p>
          </p:txBody>
        </p:sp>
        <p:sp>
          <p:nvSpPr>
            <p:cNvPr id="3586" name="Google Shape;3586;p72"/>
            <p:cNvSpPr/>
            <p:nvPr/>
          </p:nvSpPr>
          <p:spPr>
            <a:xfrm>
              <a:off x="7219132" y="5158290"/>
              <a:ext cx="157094" cy="18466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25</a:t>
              </a:r>
              <a:endParaRPr/>
            </a:p>
          </p:txBody>
        </p:sp>
        <p:sp>
          <p:nvSpPr>
            <p:cNvPr id="3587" name="Google Shape;3587;p72"/>
            <p:cNvSpPr/>
            <p:nvPr/>
          </p:nvSpPr>
          <p:spPr>
            <a:xfrm>
              <a:off x="6191752" y="5158290"/>
              <a:ext cx="157094" cy="18466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20</a:t>
              </a:r>
              <a:endParaRPr/>
            </a:p>
          </p:txBody>
        </p:sp>
        <p:sp>
          <p:nvSpPr>
            <p:cNvPr id="3588" name="Google Shape;3588;p72"/>
            <p:cNvSpPr/>
            <p:nvPr/>
          </p:nvSpPr>
          <p:spPr>
            <a:xfrm>
              <a:off x="5155008" y="5158290"/>
              <a:ext cx="157094" cy="18466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15</a:t>
              </a:r>
              <a:endParaRPr/>
            </a:p>
          </p:txBody>
        </p:sp>
        <p:sp>
          <p:nvSpPr>
            <p:cNvPr id="3589" name="Google Shape;3589;p72"/>
            <p:cNvSpPr/>
            <p:nvPr/>
          </p:nvSpPr>
          <p:spPr>
            <a:xfrm>
              <a:off x="4118265" y="5158290"/>
              <a:ext cx="157094" cy="18466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10</a:t>
              </a:r>
              <a:endParaRPr/>
            </a:p>
          </p:txBody>
        </p:sp>
        <p:sp>
          <p:nvSpPr>
            <p:cNvPr id="3590" name="Google Shape;3590;p72"/>
            <p:cNvSpPr/>
            <p:nvPr/>
          </p:nvSpPr>
          <p:spPr>
            <a:xfrm>
              <a:off x="3144108" y="5158290"/>
              <a:ext cx="78547" cy="18466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5</a:t>
              </a:r>
              <a:endParaRPr/>
            </a:p>
          </p:txBody>
        </p:sp>
        <p:sp>
          <p:nvSpPr>
            <p:cNvPr id="3591" name="Google Shape;3591;p72"/>
            <p:cNvSpPr/>
            <p:nvPr/>
          </p:nvSpPr>
          <p:spPr>
            <a:xfrm>
              <a:off x="2106670" y="5158290"/>
              <a:ext cx="78547" cy="18466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0</a:t>
              </a:r>
              <a:endParaRPr/>
            </a:p>
          </p:txBody>
        </p:sp>
        <p:sp>
          <p:nvSpPr>
            <p:cNvPr id="3592" name="Google Shape;3592;p72"/>
            <p:cNvSpPr/>
            <p:nvPr/>
          </p:nvSpPr>
          <p:spPr>
            <a:xfrm>
              <a:off x="1822783" y="3190356"/>
              <a:ext cx="157094" cy="184666"/>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80</a:t>
              </a:r>
              <a:endParaRPr/>
            </a:p>
          </p:txBody>
        </p:sp>
        <p:sp>
          <p:nvSpPr>
            <p:cNvPr id="3593" name="Google Shape;3593;p72"/>
            <p:cNvSpPr/>
            <p:nvPr/>
          </p:nvSpPr>
          <p:spPr>
            <a:xfrm>
              <a:off x="1822783" y="3624433"/>
              <a:ext cx="157094" cy="184666"/>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60</a:t>
              </a:r>
              <a:endParaRPr/>
            </a:p>
          </p:txBody>
        </p:sp>
        <p:sp>
          <p:nvSpPr>
            <p:cNvPr id="3594" name="Google Shape;3594;p72"/>
            <p:cNvSpPr/>
            <p:nvPr/>
          </p:nvSpPr>
          <p:spPr>
            <a:xfrm>
              <a:off x="1822783" y="4492579"/>
              <a:ext cx="157094" cy="184666"/>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20</a:t>
              </a:r>
              <a:endParaRPr/>
            </a:p>
          </p:txBody>
        </p:sp>
        <p:grpSp>
          <p:nvGrpSpPr>
            <p:cNvPr id="3595" name="Google Shape;3595;p72"/>
            <p:cNvGrpSpPr/>
            <p:nvPr/>
          </p:nvGrpSpPr>
          <p:grpSpPr>
            <a:xfrm>
              <a:off x="2140242" y="2874480"/>
              <a:ext cx="5558151" cy="1230385"/>
              <a:chOff x="2017140" y="1794636"/>
              <a:chExt cx="5283439" cy="1696392"/>
            </a:xfrm>
          </p:grpSpPr>
          <p:sp>
            <p:nvSpPr>
              <p:cNvPr id="3596" name="Google Shape;3596;p72"/>
              <p:cNvSpPr/>
              <p:nvPr/>
            </p:nvSpPr>
            <p:spPr>
              <a:xfrm>
                <a:off x="2017140" y="1794636"/>
                <a:ext cx="22246" cy="11863"/>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97" name="Google Shape;3597;p72"/>
              <p:cNvSpPr/>
              <p:nvPr/>
            </p:nvSpPr>
            <p:spPr>
              <a:xfrm>
                <a:off x="3162812" y="3443576"/>
                <a:ext cx="4088825" cy="19772"/>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98" name="Google Shape;3598;p72"/>
              <p:cNvSpPr/>
              <p:nvPr/>
            </p:nvSpPr>
            <p:spPr>
              <a:xfrm>
                <a:off x="3147240" y="3279473"/>
                <a:ext cx="24471" cy="170035"/>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599" name="Google Shape;3599;p72"/>
              <p:cNvSpPr/>
              <p:nvPr/>
            </p:nvSpPr>
            <p:spPr>
              <a:xfrm>
                <a:off x="2704543" y="3271565"/>
                <a:ext cx="458269" cy="19771"/>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00" name="Google Shape;3600;p72"/>
              <p:cNvSpPr/>
              <p:nvPr/>
            </p:nvSpPr>
            <p:spPr>
              <a:xfrm>
                <a:off x="2691196" y="3125256"/>
                <a:ext cx="22246" cy="154217"/>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01" name="Google Shape;3601;p72"/>
              <p:cNvSpPr/>
              <p:nvPr/>
            </p:nvSpPr>
            <p:spPr>
              <a:xfrm>
                <a:off x="2633356" y="3117347"/>
                <a:ext cx="71187" cy="19771"/>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02" name="Google Shape;3602;p72"/>
              <p:cNvSpPr/>
              <p:nvPr/>
            </p:nvSpPr>
            <p:spPr>
              <a:xfrm>
                <a:off x="2620008" y="2974993"/>
                <a:ext cx="22246" cy="150263"/>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03" name="Google Shape;3603;p72"/>
              <p:cNvSpPr/>
              <p:nvPr/>
            </p:nvSpPr>
            <p:spPr>
              <a:xfrm>
                <a:off x="2559944" y="2963130"/>
                <a:ext cx="73412" cy="19771"/>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04" name="Google Shape;3604;p72"/>
              <p:cNvSpPr/>
              <p:nvPr/>
            </p:nvSpPr>
            <p:spPr>
              <a:xfrm>
                <a:off x="2551045" y="2822752"/>
                <a:ext cx="22246" cy="152240"/>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05" name="Google Shape;3605;p72"/>
              <p:cNvSpPr/>
              <p:nvPr/>
            </p:nvSpPr>
            <p:spPr>
              <a:xfrm>
                <a:off x="2344157" y="2808912"/>
                <a:ext cx="215787" cy="19771"/>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06" name="Google Shape;3606;p72"/>
              <p:cNvSpPr/>
              <p:nvPr/>
            </p:nvSpPr>
            <p:spPr>
              <a:xfrm>
                <a:off x="2333034" y="2688306"/>
                <a:ext cx="22246" cy="134446"/>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07" name="Google Shape;3607;p72"/>
              <p:cNvSpPr/>
              <p:nvPr/>
            </p:nvSpPr>
            <p:spPr>
              <a:xfrm>
                <a:off x="2281868" y="2680398"/>
                <a:ext cx="62289" cy="19771"/>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08" name="Google Shape;3608;p72"/>
              <p:cNvSpPr/>
              <p:nvPr/>
            </p:nvSpPr>
            <p:spPr>
              <a:xfrm>
                <a:off x="2272970" y="2553860"/>
                <a:ext cx="22246" cy="134446"/>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09" name="Google Shape;3609;p72"/>
              <p:cNvSpPr/>
              <p:nvPr/>
            </p:nvSpPr>
            <p:spPr>
              <a:xfrm>
                <a:off x="2272970" y="2545952"/>
                <a:ext cx="8898" cy="19771"/>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10" name="Google Shape;3610;p72"/>
              <p:cNvSpPr/>
              <p:nvPr/>
            </p:nvSpPr>
            <p:spPr>
              <a:xfrm>
                <a:off x="2261847" y="2427323"/>
                <a:ext cx="22246" cy="126537"/>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11" name="Google Shape;3611;p72"/>
              <p:cNvSpPr/>
              <p:nvPr/>
            </p:nvSpPr>
            <p:spPr>
              <a:xfrm>
                <a:off x="2261847" y="2421392"/>
                <a:ext cx="11123" cy="19771"/>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12" name="Google Shape;3612;p72"/>
              <p:cNvSpPr/>
              <p:nvPr/>
            </p:nvSpPr>
            <p:spPr>
              <a:xfrm>
                <a:off x="2252948" y="2176225"/>
                <a:ext cx="22246" cy="251098"/>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13" name="Google Shape;3613;p72"/>
              <p:cNvSpPr/>
              <p:nvPr/>
            </p:nvSpPr>
            <p:spPr>
              <a:xfrm>
                <a:off x="2235151" y="2168317"/>
                <a:ext cx="26695" cy="19771"/>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14" name="Google Shape;3614;p72"/>
              <p:cNvSpPr/>
              <p:nvPr/>
            </p:nvSpPr>
            <p:spPr>
              <a:xfrm>
                <a:off x="2226253" y="2049688"/>
                <a:ext cx="24471" cy="126537"/>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15" name="Google Shape;3615;p72"/>
              <p:cNvSpPr/>
              <p:nvPr/>
            </p:nvSpPr>
            <p:spPr>
              <a:xfrm>
                <a:off x="2217354" y="2041779"/>
                <a:ext cx="17797" cy="21749"/>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16" name="Google Shape;3616;p72"/>
              <p:cNvSpPr/>
              <p:nvPr/>
            </p:nvSpPr>
            <p:spPr>
              <a:xfrm>
                <a:off x="2204007" y="1925128"/>
                <a:ext cx="22246" cy="124560"/>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17" name="Google Shape;3617;p72"/>
              <p:cNvSpPr/>
              <p:nvPr/>
            </p:nvSpPr>
            <p:spPr>
              <a:xfrm>
                <a:off x="2208456" y="1917219"/>
                <a:ext cx="8898" cy="19771"/>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18" name="Google Shape;3618;p72"/>
              <p:cNvSpPr/>
              <p:nvPr/>
            </p:nvSpPr>
            <p:spPr>
              <a:xfrm>
                <a:off x="2192884" y="1800567"/>
                <a:ext cx="24471" cy="124560"/>
              </a:xfrm>
              <a:prstGeom prst="rect">
                <a:avLst/>
              </a:prstGeom>
              <a:solidFill>
                <a:srgbClr val="D21E2D"/>
              </a:solidFill>
              <a:ln cap="flat" cmpd="sng" w="19050">
                <a:solidFill>
                  <a:srgbClr val="D21E2D"/>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19" name="Google Shape;3619;p72"/>
              <p:cNvSpPr/>
              <p:nvPr/>
            </p:nvSpPr>
            <p:spPr>
              <a:xfrm>
                <a:off x="7207146" y="3449508"/>
                <a:ext cx="93433" cy="0"/>
              </a:xfrm>
              <a:custGeom>
                <a:rect b="b" l="l" r="r" t="t"/>
                <a:pathLst>
                  <a:path extrusionOk="0" h="120000" w="54">
                    <a:moveTo>
                      <a:pt x="0" y="0"/>
                    </a:moveTo>
                    <a:lnTo>
                      <a:pt x="52" y="0"/>
                    </a:lnTo>
                    <a:lnTo>
                      <a:pt x="54"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20" name="Google Shape;3620;p72"/>
              <p:cNvSpPr/>
              <p:nvPr/>
            </p:nvSpPr>
            <p:spPr>
              <a:xfrm>
                <a:off x="7251638" y="3409965"/>
                <a:ext cx="4449" cy="81063"/>
              </a:xfrm>
              <a:custGeom>
                <a:rect b="b" l="l" r="r" t="t"/>
                <a:pathLst>
                  <a:path extrusionOk="0" h="52" w="2">
                    <a:moveTo>
                      <a:pt x="0" y="52"/>
                    </a:moveTo>
                    <a:lnTo>
                      <a:pt x="0" y="0"/>
                    </a:lnTo>
                    <a:lnTo>
                      <a:pt x="2"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21" name="Google Shape;3621;p72"/>
              <p:cNvSpPr/>
              <p:nvPr/>
            </p:nvSpPr>
            <p:spPr>
              <a:xfrm>
                <a:off x="5420787" y="3449508"/>
                <a:ext cx="95658" cy="0"/>
              </a:xfrm>
              <a:custGeom>
                <a:rect b="b" l="l" r="r" t="t"/>
                <a:pathLst>
                  <a:path extrusionOk="0" h="120000" w="55">
                    <a:moveTo>
                      <a:pt x="0" y="0"/>
                    </a:moveTo>
                    <a:lnTo>
                      <a:pt x="53" y="0"/>
                    </a:lnTo>
                    <a:lnTo>
                      <a:pt x="55"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22" name="Google Shape;3622;p72"/>
              <p:cNvSpPr/>
              <p:nvPr/>
            </p:nvSpPr>
            <p:spPr>
              <a:xfrm>
                <a:off x="5465279" y="3409965"/>
                <a:ext cx="6674" cy="81063"/>
              </a:xfrm>
              <a:custGeom>
                <a:rect b="b" l="l" r="r" t="t"/>
                <a:pathLst>
                  <a:path extrusionOk="0" h="52" w="3">
                    <a:moveTo>
                      <a:pt x="0" y="52"/>
                    </a:moveTo>
                    <a:lnTo>
                      <a:pt x="0" y="0"/>
                    </a:lnTo>
                    <a:lnTo>
                      <a:pt x="3"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23" name="Google Shape;3623;p72"/>
              <p:cNvSpPr/>
              <p:nvPr/>
            </p:nvSpPr>
            <p:spPr>
              <a:xfrm>
                <a:off x="5147160" y="3449508"/>
                <a:ext cx="95658" cy="0"/>
              </a:xfrm>
              <a:custGeom>
                <a:rect b="b" l="l" r="r" t="t"/>
                <a:pathLst>
                  <a:path extrusionOk="0" h="120000" w="55">
                    <a:moveTo>
                      <a:pt x="0" y="0"/>
                    </a:moveTo>
                    <a:lnTo>
                      <a:pt x="52" y="0"/>
                    </a:lnTo>
                    <a:lnTo>
                      <a:pt x="55"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24" name="Google Shape;3624;p72"/>
              <p:cNvSpPr/>
              <p:nvPr/>
            </p:nvSpPr>
            <p:spPr>
              <a:xfrm>
                <a:off x="5193877" y="3409965"/>
                <a:ext cx="4449" cy="81063"/>
              </a:xfrm>
              <a:custGeom>
                <a:rect b="b" l="l" r="r" t="t"/>
                <a:pathLst>
                  <a:path extrusionOk="0" h="52" w="3">
                    <a:moveTo>
                      <a:pt x="0" y="52"/>
                    </a:moveTo>
                    <a:lnTo>
                      <a:pt x="0" y="0"/>
                    </a:lnTo>
                    <a:lnTo>
                      <a:pt x="3"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25" name="Google Shape;3625;p72"/>
              <p:cNvSpPr/>
              <p:nvPr/>
            </p:nvSpPr>
            <p:spPr>
              <a:xfrm>
                <a:off x="4261767" y="3449508"/>
                <a:ext cx="95658" cy="0"/>
              </a:xfrm>
              <a:custGeom>
                <a:rect b="b" l="l" r="r" t="t"/>
                <a:pathLst>
                  <a:path extrusionOk="0" h="120000" w="55">
                    <a:moveTo>
                      <a:pt x="0" y="0"/>
                    </a:moveTo>
                    <a:lnTo>
                      <a:pt x="52" y="0"/>
                    </a:lnTo>
                    <a:lnTo>
                      <a:pt x="55"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26" name="Google Shape;3626;p72"/>
              <p:cNvSpPr/>
              <p:nvPr/>
            </p:nvSpPr>
            <p:spPr>
              <a:xfrm>
                <a:off x="4306259" y="3409965"/>
                <a:ext cx="6674" cy="81063"/>
              </a:xfrm>
              <a:custGeom>
                <a:rect b="b" l="l" r="r" t="t"/>
                <a:pathLst>
                  <a:path extrusionOk="0" h="52" w="3">
                    <a:moveTo>
                      <a:pt x="0" y="52"/>
                    </a:moveTo>
                    <a:lnTo>
                      <a:pt x="0" y="0"/>
                    </a:lnTo>
                    <a:lnTo>
                      <a:pt x="3"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27" name="Google Shape;3627;p72"/>
              <p:cNvSpPr/>
              <p:nvPr/>
            </p:nvSpPr>
            <p:spPr>
              <a:xfrm>
                <a:off x="3759006" y="3449508"/>
                <a:ext cx="95658" cy="0"/>
              </a:xfrm>
              <a:custGeom>
                <a:rect b="b" l="l" r="r" t="t"/>
                <a:pathLst>
                  <a:path extrusionOk="0" h="120000" w="55">
                    <a:moveTo>
                      <a:pt x="0" y="0"/>
                    </a:moveTo>
                    <a:lnTo>
                      <a:pt x="53" y="0"/>
                    </a:lnTo>
                    <a:lnTo>
                      <a:pt x="55"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28" name="Google Shape;3628;p72"/>
              <p:cNvSpPr/>
              <p:nvPr/>
            </p:nvSpPr>
            <p:spPr>
              <a:xfrm>
                <a:off x="3805723" y="3409965"/>
                <a:ext cx="4449" cy="81063"/>
              </a:xfrm>
              <a:custGeom>
                <a:rect b="b" l="l" r="r" t="t"/>
                <a:pathLst>
                  <a:path extrusionOk="0" h="52" w="2">
                    <a:moveTo>
                      <a:pt x="0" y="52"/>
                    </a:moveTo>
                    <a:lnTo>
                      <a:pt x="0" y="0"/>
                    </a:lnTo>
                    <a:lnTo>
                      <a:pt x="2"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29" name="Google Shape;3629;p72"/>
              <p:cNvSpPr/>
              <p:nvPr/>
            </p:nvSpPr>
            <p:spPr>
              <a:xfrm>
                <a:off x="3736760" y="3449508"/>
                <a:ext cx="95658" cy="0"/>
              </a:xfrm>
              <a:custGeom>
                <a:rect b="b" l="l" r="r" t="t"/>
                <a:pathLst>
                  <a:path extrusionOk="0" h="120000" w="55">
                    <a:moveTo>
                      <a:pt x="0" y="0"/>
                    </a:moveTo>
                    <a:lnTo>
                      <a:pt x="53" y="0"/>
                    </a:lnTo>
                    <a:lnTo>
                      <a:pt x="55"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30" name="Google Shape;3630;p72"/>
              <p:cNvSpPr/>
              <p:nvPr/>
            </p:nvSpPr>
            <p:spPr>
              <a:xfrm>
                <a:off x="3783477" y="3409965"/>
                <a:ext cx="4449" cy="81063"/>
              </a:xfrm>
              <a:custGeom>
                <a:rect b="b" l="l" r="r" t="t"/>
                <a:pathLst>
                  <a:path extrusionOk="0" h="52" w="2">
                    <a:moveTo>
                      <a:pt x="0" y="52"/>
                    </a:moveTo>
                    <a:lnTo>
                      <a:pt x="0" y="0"/>
                    </a:lnTo>
                    <a:lnTo>
                      <a:pt x="2"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31" name="Google Shape;3631;p72"/>
              <p:cNvSpPr/>
              <p:nvPr/>
            </p:nvSpPr>
            <p:spPr>
              <a:xfrm>
                <a:off x="3147240" y="3449508"/>
                <a:ext cx="97883" cy="0"/>
              </a:xfrm>
              <a:custGeom>
                <a:rect b="b" l="l" r="r" t="t"/>
                <a:pathLst>
                  <a:path extrusionOk="0" h="120000" w="55">
                    <a:moveTo>
                      <a:pt x="0" y="0"/>
                    </a:moveTo>
                    <a:lnTo>
                      <a:pt x="52" y="0"/>
                    </a:lnTo>
                    <a:lnTo>
                      <a:pt x="55"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32" name="Google Shape;3632;p72"/>
              <p:cNvSpPr/>
              <p:nvPr/>
            </p:nvSpPr>
            <p:spPr>
              <a:xfrm>
                <a:off x="3193956" y="3409965"/>
                <a:ext cx="4449" cy="81063"/>
              </a:xfrm>
              <a:custGeom>
                <a:rect b="b" l="l" r="r" t="t"/>
                <a:pathLst>
                  <a:path extrusionOk="0" h="52" w="3">
                    <a:moveTo>
                      <a:pt x="0" y="52"/>
                    </a:moveTo>
                    <a:lnTo>
                      <a:pt x="0" y="0"/>
                    </a:lnTo>
                    <a:lnTo>
                      <a:pt x="3"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33" name="Google Shape;3633;p72"/>
              <p:cNvSpPr/>
              <p:nvPr/>
            </p:nvSpPr>
            <p:spPr>
              <a:xfrm>
                <a:off x="3145015" y="3449508"/>
                <a:ext cx="93433" cy="0"/>
              </a:xfrm>
              <a:custGeom>
                <a:rect b="b" l="l" r="r" t="t"/>
                <a:pathLst>
                  <a:path extrusionOk="0" h="120000" w="54">
                    <a:moveTo>
                      <a:pt x="0" y="0"/>
                    </a:moveTo>
                    <a:lnTo>
                      <a:pt x="52" y="0"/>
                    </a:lnTo>
                    <a:lnTo>
                      <a:pt x="54"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34" name="Google Shape;3634;p72"/>
              <p:cNvSpPr/>
              <p:nvPr/>
            </p:nvSpPr>
            <p:spPr>
              <a:xfrm>
                <a:off x="3189507" y="3409965"/>
                <a:ext cx="4449" cy="81063"/>
              </a:xfrm>
              <a:custGeom>
                <a:rect b="b" l="l" r="r" t="t"/>
                <a:pathLst>
                  <a:path extrusionOk="0" h="52" w="2">
                    <a:moveTo>
                      <a:pt x="0" y="52"/>
                    </a:moveTo>
                    <a:lnTo>
                      <a:pt x="0" y="0"/>
                    </a:lnTo>
                    <a:lnTo>
                      <a:pt x="2"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35" name="Google Shape;3635;p72"/>
              <p:cNvSpPr/>
              <p:nvPr/>
            </p:nvSpPr>
            <p:spPr>
              <a:xfrm>
                <a:off x="2866939" y="3279473"/>
                <a:ext cx="93433" cy="0"/>
              </a:xfrm>
              <a:custGeom>
                <a:rect b="b" l="l" r="r" t="t"/>
                <a:pathLst>
                  <a:path extrusionOk="0" h="120000" w="54">
                    <a:moveTo>
                      <a:pt x="0" y="0"/>
                    </a:moveTo>
                    <a:lnTo>
                      <a:pt x="52" y="0"/>
                    </a:lnTo>
                    <a:lnTo>
                      <a:pt x="54"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36" name="Google Shape;3636;p72"/>
              <p:cNvSpPr/>
              <p:nvPr/>
            </p:nvSpPr>
            <p:spPr>
              <a:xfrm>
                <a:off x="2911432" y="3237953"/>
                <a:ext cx="4449" cy="83040"/>
              </a:xfrm>
              <a:custGeom>
                <a:rect b="b" l="l" r="r" t="t"/>
                <a:pathLst>
                  <a:path extrusionOk="0" h="52" w="2">
                    <a:moveTo>
                      <a:pt x="0" y="53"/>
                    </a:moveTo>
                    <a:lnTo>
                      <a:pt x="0" y="0"/>
                    </a:lnTo>
                    <a:lnTo>
                      <a:pt x="2"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37" name="Google Shape;3637;p72"/>
              <p:cNvSpPr/>
              <p:nvPr/>
            </p:nvSpPr>
            <p:spPr>
              <a:xfrm>
                <a:off x="2490981" y="2822752"/>
                <a:ext cx="95658" cy="0"/>
              </a:xfrm>
              <a:custGeom>
                <a:rect b="b" l="l" r="r" t="t"/>
                <a:pathLst>
                  <a:path extrusionOk="0" h="120000" w="54">
                    <a:moveTo>
                      <a:pt x="0" y="0"/>
                    </a:moveTo>
                    <a:lnTo>
                      <a:pt x="52" y="0"/>
                    </a:lnTo>
                    <a:lnTo>
                      <a:pt x="54"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38" name="Google Shape;3638;p72"/>
              <p:cNvSpPr/>
              <p:nvPr/>
            </p:nvSpPr>
            <p:spPr>
              <a:xfrm>
                <a:off x="2537698" y="2781232"/>
                <a:ext cx="2225" cy="81063"/>
              </a:xfrm>
              <a:custGeom>
                <a:rect b="b" l="l" r="r" t="t"/>
                <a:pathLst>
                  <a:path extrusionOk="0" h="52" w="2">
                    <a:moveTo>
                      <a:pt x="0" y="52"/>
                    </a:moveTo>
                    <a:lnTo>
                      <a:pt x="0" y="0"/>
                    </a:lnTo>
                    <a:lnTo>
                      <a:pt x="2"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39" name="Google Shape;3639;p72"/>
              <p:cNvSpPr/>
              <p:nvPr/>
            </p:nvSpPr>
            <p:spPr>
              <a:xfrm>
                <a:off x="2446489" y="2822752"/>
                <a:ext cx="93433" cy="0"/>
              </a:xfrm>
              <a:custGeom>
                <a:rect b="b" l="l" r="r" t="t"/>
                <a:pathLst>
                  <a:path extrusionOk="0" h="120000" w="54">
                    <a:moveTo>
                      <a:pt x="0" y="0"/>
                    </a:moveTo>
                    <a:lnTo>
                      <a:pt x="52" y="0"/>
                    </a:lnTo>
                    <a:lnTo>
                      <a:pt x="54"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40" name="Google Shape;3640;p72"/>
              <p:cNvSpPr/>
              <p:nvPr/>
            </p:nvSpPr>
            <p:spPr>
              <a:xfrm>
                <a:off x="2490981" y="2781232"/>
                <a:ext cx="4449" cy="81063"/>
              </a:xfrm>
              <a:custGeom>
                <a:rect b="b" l="l" r="r" t="t"/>
                <a:pathLst>
                  <a:path extrusionOk="0" h="52" w="2">
                    <a:moveTo>
                      <a:pt x="0" y="52"/>
                    </a:moveTo>
                    <a:lnTo>
                      <a:pt x="0" y="0"/>
                    </a:lnTo>
                    <a:lnTo>
                      <a:pt x="2"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41" name="Google Shape;3641;p72"/>
              <p:cNvSpPr/>
              <p:nvPr/>
            </p:nvSpPr>
            <p:spPr>
              <a:xfrm>
                <a:off x="2235151" y="2553860"/>
                <a:ext cx="97883" cy="0"/>
              </a:xfrm>
              <a:custGeom>
                <a:rect b="b" l="l" r="r" t="t"/>
                <a:pathLst>
                  <a:path extrusionOk="0" h="120000" w="55">
                    <a:moveTo>
                      <a:pt x="0" y="0"/>
                    </a:moveTo>
                    <a:lnTo>
                      <a:pt x="52" y="0"/>
                    </a:lnTo>
                    <a:lnTo>
                      <a:pt x="55"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sp>
            <p:nvSpPr>
              <p:cNvPr id="3642" name="Google Shape;3642;p72"/>
              <p:cNvSpPr/>
              <p:nvPr/>
            </p:nvSpPr>
            <p:spPr>
              <a:xfrm>
                <a:off x="2281868" y="2514317"/>
                <a:ext cx="2225" cy="81063"/>
              </a:xfrm>
              <a:custGeom>
                <a:rect b="b" l="l" r="r" t="t"/>
                <a:pathLst>
                  <a:path extrusionOk="0" h="52" w="2">
                    <a:moveTo>
                      <a:pt x="0" y="52"/>
                    </a:moveTo>
                    <a:lnTo>
                      <a:pt x="0" y="0"/>
                    </a:lnTo>
                    <a:lnTo>
                      <a:pt x="2" y="0"/>
                    </a:lnTo>
                  </a:path>
                </a:pathLst>
              </a:custGeom>
              <a:solidFill>
                <a:srgbClr val="D21E2D"/>
              </a:solidFill>
              <a:ln cap="flat" cmpd="sng" w="19050">
                <a:solidFill>
                  <a:srgbClr val="D21E2D"/>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Calibri"/>
                  <a:buNone/>
                </a:pPr>
                <a:r>
                  <a:t/>
                </a:r>
                <a:endParaRPr b="0" i="0" sz="1600" u="none" cap="none" strike="noStrike">
                  <a:solidFill>
                    <a:srgbClr val="000000"/>
                  </a:solidFill>
                  <a:latin typeface="Calibri"/>
                  <a:ea typeface="Calibri"/>
                  <a:cs typeface="Calibri"/>
                  <a:sym typeface="Calibri"/>
                </a:endParaRPr>
              </a:p>
            </p:txBody>
          </p:sp>
        </p:grpSp>
        <p:cxnSp>
          <p:nvCxnSpPr>
            <p:cNvPr id="3643" name="Google Shape;3643;p72"/>
            <p:cNvCxnSpPr/>
            <p:nvPr/>
          </p:nvCxnSpPr>
          <p:spPr>
            <a:xfrm>
              <a:off x="2154580" y="5064222"/>
              <a:ext cx="5489664" cy="0"/>
            </a:xfrm>
            <a:prstGeom prst="straightConnector1">
              <a:avLst/>
            </a:prstGeom>
            <a:noFill/>
            <a:ln cap="flat" cmpd="sng" w="9525">
              <a:solidFill>
                <a:srgbClr val="BFBFBF"/>
              </a:solidFill>
              <a:prstDash val="solid"/>
              <a:round/>
              <a:headEnd len="sm" w="sm" type="none"/>
              <a:tailEnd len="sm" w="sm" type="none"/>
            </a:ln>
          </p:spPr>
        </p:cxnSp>
        <p:cxnSp>
          <p:nvCxnSpPr>
            <p:cNvPr id="3644" name="Google Shape;3644;p72"/>
            <p:cNvCxnSpPr/>
            <p:nvPr/>
          </p:nvCxnSpPr>
          <p:spPr>
            <a:xfrm rot="10800000">
              <a:off x="2156625" y="2883085"/>
              <a:ext cx="0" cy="2185251"/>
            </a:xfrm>
            <a:prstGeom prst="straightConnector1">
              <a:avLst/>
            </a:prstGeom>
            <a:noFill/>
            <a:ln cap="flat" cmpd="sng" w="9525">
              <a:solidFill>
                <a:srgbClr val="BFBFBF"/>
              </a:solidFill>
              <a:prstDash val="solid"/>
              <a:round/>
              <a:headEnd len="sm" w="sm" type="none"/>
              <a:tailEnd len="sm" w="sm" type="none"/>
            </a:ln>
          </p:spPr>
        </p:cxnSp>
        <p:sp>
          <p:nvSpPr>
            <p:cNvPr id="3645" name="Google Shape;3645;p72"/>
            <p:cNvSpPr txBox="1"/>
            <p:nvPr/>
          </p:nvSpPr>
          <p:spPr>
            <a:xfrm>
              <a:off x="4661335" y="5377718"/>
              <a:ext cx="184731" cy="276999"/>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1200"/>
                <a:buFont typeface="Calibri"/>
                <a:buNone/>
              </a:pPr>
              <a:r>
                <a:t/>
              </a:r>
              <a:endParaRPr b="0" i="0" sz="1200" u="none" cap="none" strike="noStrike">
                <a:solidFill>
                  <a:schemeClr val="dk1"/>
                </a:solidFill>
                <a:latin typeface="Calibri"/>
                <a:ea typeface="Calibri"/>
                <a:cs typeface="Calibri"/>
                <a:sym typeface="Calibri"/>
              </a:endParaRPr>
            </a:p>
          </p:txBody>
        </p:sp>
        <p:sp>
          <p:nvSpPr>
            <p:cNvPr id="3646" name="Google Shape;3646;p72"/>
            <p:cNvSpPr/>
            <p:nvPr/>
          </p:nvSpPr>
          <p:spPr>
            <a:xfrm>
              <a:off x="1822783" y="4058503"/>
              <a:ext cx="157094" cy="184666"/>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40</a:t>
              </a:r>
              <a:endParaRPr/>
            </a:p>
          </p:txBody>
        </p:sp>
        <p:sp>
          <p:nvSpPr>
            <p:cNvPr id="3647" name="Google Shape;3647;p72"/>
            <p:cNvSpPr txBox="1"/>
            <p:nvPr/>
          </p:nvSpPr>
          <p:spPr>
            <a:xfrm>
              <a:off x="7066318" y="3713954"/>
              <a:ext cx="622030"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2"/>
                </a:buClr>
                <a:buSzPts val="1600"/>
                <a:buFont typeface="Calibri"/>
                <a:buNone/>
              </a:pPr>
              <a:r>
                <a:rPr b="1" i="0" lang="pt-BR" sz="1600" u="none" cap="none" strike="noStrike">
                  <a:solidFill>
                    <a:schemeClr val="lt2"/>
                  </a:solidFill>
                  <a:latin typeface="Calibri"/>
                  <a:ea typeface="Calibri"/>
                  <a:cs typeface="Calibri"/>
                  <a:sym typeface="Calibri"/>
                </a:rPr>
                <a:t>TCTH</a:t>
              </a:r>
              <a:endParaRPr/>
            </a:p>
          </p:txBody>
        </p:sp>
        <p:sp>
          <p:nvSpPr>
            <p:cNvPr id="3648" name="Google Shape;3648;p72"/>
            <p:cNvSpPr txBox="1"/>
            <p:nvPr/>
          </p:nvSpPr>
          <p:spPr>
            <a:xfrm>
              <a:off x="5363398" y="3007734"/>
              <a:ext cx="1853008"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Não transplantados</a:t>
              </a:r>
              <a:endParaRPr/>
            </a:p>
          </p:txBody>
        </p:sp>
        <p:sp>
          <p:nvSpPr>
            <p:cNvPr id="3649" name="Google Shape;3649;p72"/>
            <p:cNvSpPr/>
            <p:nvPr/>
          </p:nvSpPr>
          <p:spPr>
            <a:xfrm>
              <a:off x="1901325" y="4926655"/>
              <a:ext cx="78548" cy="184666"/>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0</a:t>
              </a:r>
              <a:endParaRPr/>
            </a:p>
          </p:txBody>
        </p:sp>
        <p:sp>
          <p:nvSpPr>
            <p:cNvPr id="3650" name="Google Shape;3650;p72"/>
            <p:cNvSpPr txBox="1"/>
            <p:nvPr/>
          </p:nvSpPr>
          <p:spPr>
            <a:xfrm rot="-5400000">
              <a:off x="754384" y="3744732"/>
              <a:ext cx="1626364" cy="276999"/>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1200"/>
                <a:buFont typeface="Calibri"/>
                <a:buNone/>
              </a:pPr>
              <a:r>
                <a:rPr b="0" i="0" lang="pt-BR" sz="1200" u="none" cap="none" strike="noStrike">
                  <a:solidFill>
                    <a:schemeClr val="dk1"/>
                  </a:solidFill>
                  <a:latin typeface="Calibri"/>
                  <a:ea typeface="Calibri"/>
                  <a:cs typeface="Calibri"/>
                  <a:sym typeface="Calibri"/>
                </a:rPr>
                <a:t>Sobrevida %</a:t>
              </a:r>
              <a:endParaRPr/>
            </a:p>
          </p:txBody>
        </p:sp>
        <p:sp>
          <p:nvSpPr>
            <p:cNvPr id="3651" name="Google Shape;3651;p72"/>
            <p:cNvSpPr/>
            <p:nvPr/>
          </p:nvSpPr>
          <p:spPr>
            <a:xfrm>
              <a:off x="3775222" y="5402158"/>
              <a:ext cx="2226806" cy="246189"/>
            </a:xfrm>
            <a:prstGeom prst="rect">
              <a:avLst/>
            </a:prstGeom>
            <a:noFill/>
            <a:ln>
              <a:noFill/>
            </a:ln>
          </p:spPr>
          <p:txBody>
            <a:bodyPr anchorCtr="0" anchor="t" bIns="45700" lIns="91400" spcFirstLastPara="1" rIns="91400" wrap="square" tIns="45700">
              <a:spAutoFit/>
            </a:bodyPr>
            <a:lstStyle/>
            <a:p>
              <a:pPr indent="0" lvl="0" marL="0" marR="0" rtl="0" algn="l">
                <a:lnSpc>
                  <a:spcPct val="100000"/>
                </a:lnSpc>
                <a:spcBef>
                  <a:spcPts val="0"/>
                </a:spcBef>
                <a:spcAft>
                  <a:spcPts val="0"/>
                </a:spcAft>
                <a:buClr>
                  <a:schemeClr val="dk1"/>
                </a:buClr>
                <a:buSzPts val="1000"/>
                <a:buFont typeface="Calibri"/>
                <a:buNone/>
              </a:pPr>
              <a:r>
                <a:rPr b="0" i="0" lang="pt-BR" sz="1000" u="none" cap="none" strike="noStrike">
                  <a:solidFill>
                    <a:schemeClr val="dk1"/>
                  </a:solidFill>
                  <a:latin typeface="Calibri"/>
                  <a:ea typeface="Calibri"/>
                  <a:cs typeface="Calibri"/>
                  <a:sym typeface="Calibri"/>
                </a:rPr>
                <a:t>Anos desde o </a:t>
              </a:r>
              <a:r>
                <a:rPr lang="pt-BR" sz="1000">
                  <a:solidFill>
                    <a:schemeClr val="dk1"/>
                  </a:solidFill>
                  <a:latin typeface="Calibri"/>
                  <a:ea typeface="Calibri"/>
                  <a:cs typeface="Calibri"/>
                  <a:sym typeface="Calibri"/>
                </a:rPr>
                <a:t>evento trombótico</a:t>
              </a:r>
              <a:endParaRPr b="0" i="0" sz="1000" u="none" cap="none" strike="noStrike">
                <a:solidFill>
                  <a:schemeClr val="dk1"/>
                </a:solidFill>
                <a:latin typeface="Calibri"/>
                <a:ea typeface="Calibri"/>
                <a:cs typeface="Calibri"/>
                <a:sym typeface="Calibri"/>
              </a:endParaRPr>
            </a:p>
          </p:txBody>
        </p:sp>
      </p:grpSp>
      <p:grpSp>
        <p:nvGrpSpPr>
          <p:cNvPr id="3652" name="Google Shape;3652;p72"/>
          <p:cNvGrpSpPr/>
          <p:nvPr/>
        </p:nvGrpSpPr>
        <p:grpSpPr>
          <a:xfrm>
            <a:off x="8385249" y="1285986"/>
            <a:ext cx="3381546" cy="4768159"/>
            <a:chOff x="8221700" y="1285986"/>
            <a:chExt cx="3381546" cy="4768159"/>
          </a:xfrm>
        </p:grpSpPr>
        <p:sp>
          <p:nvSpPr>
            <p:cNvPr id="3653" name="Google Shape;3653;p72"/>
            <p:cNvSpPr/>
            <p:nvPr/>
          </p:nvSpPr>
          <p:spPr>
            <a:xfrm>
              <a:off x="8221700" y="1373763"/>
              <a:ext cx="3206889" cy="4680382"/>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54" name="Google Shape;3654;p72"/>
            <p:cNvSpPr txBox="1"/>
            <p:nvPr/>
          </p:nvSpPr>
          <p:spPr>
            <a:xfrm>
              <a:off x="8462535" y="3765441"/>
              <a:ext cx="2712376" cy="2113316"/>
            </a:xfrm>
            <a:prstGeom prst="rect">
              <a:avLst/>
            </a:prstGeom>
            <a:noFill/>
            <a:ln>
              <a:noFill/>
            </a:ln>
          </p:spPr>
          <p:txBody>
            <a:bodyPr anchorCtr="1" anchor="t" bIns="0" lIns="0" spcFirstLastPara="1" rIns="0" wrap="square" tIns="0">
              <a:noAutofit/>
            </a:bodyPr>
            <a:lstStyle/>
            <a:p>
              <a:pPr indent="0" lvl="0" marL="0" marR="0" rtl="0" algn="l">
                <a:lnSpc>
                  <a:spcPct val="85000"/>
                </a:lnSpc>
                <a:spcBef>
                  <a:spcPts val="0"/>
                </a:spcBef>
                <a:spcAft>
                  <a:spcPts val="0"/>
                </a:spcAft>
                <a:buClr>
                  <a:schemeClr val="lt1"/>
                </a:buClr>
                <a:buSzPts val="1800"/>
                <a:buFont typeface="Calibri"/>
                <a:buNone/>
              </a:pPr>
              <a:r>
                <a:rPr i="0" lang="pt-BR" sz="1800" u="none" cap="none" strike="noStrike">
                  <a:solidFill>
                    <a:schemeClr val="lt1"/>
                  </a:solidFill>
                  <a:latin typeface="Calibri"/>
                  <a:ea typeface="Calibri"/>
                  <a:cs typeface="Calibri"/>
                  <a:sym typeface="Calibri"/>
                </a:rPr>
                <a:t>Em um </a:t>
              </a:r>
              <a:r>
                <a:rPr b="1" i="0" lang="pt-BR" sz="1800" u="none" cap="none" strike="noStrike">
                  <a:solidFill>
                    <a:schemeClr val="lt1"/>
                  </a:solidFill>
                  <a:latin typeface="Lustria"/>
                  <a:ea typeface="Lustria"/>
                  <a:cs typeface="Lustria"/>
                  <a:sym typeface="Lustria"/>
                </a:rPr>
                <a:t>estudo comparativo com populações equivalentes</a:t>
              </a:r>
              <a:r>
                <a:rPr i="0" lang="pt-BR" sz="1800" u="none" cap="none" strike="noStrike">
                  <a:solidFill>
                    <a:schemeClr val="lt1"/>
                  </a:solidFill>
                  <a:latin typeface="Calibri"/>
                  <a:ea typeface="Calibri"/>
                  <a:cs typeface="Calibri"/>
                  <a:sym typeface="Calibri"/>
                </a:rPr>
                <a:t>, pacientes com HPN e evento trombótico que passaram por TCTH apresentaram sobrevida global pior do que pacientes que não tinham recebido transplante</a:t>
              </a:r>
              <a:endParaRPr/>
            </a:p>
          </p:txBody>
        </p:sp>
        <p:pic>
          <p:nvPicPr>
            <p:cNvPr descr="Homem em pé com camisa branca&#10;&#10;Descrição gerada automaticamente com confiança média" id="3655" name="Google Shape;3655;p72"/>
            <p:cNvPicPr preferRelativeResize="0"/>
            <p:nvPr/>
          </p:nvPicPr>
          <p:blipFill rotWithShape="1">
            <a:blip r:embed="rId3">
              <a:alphaModFix/>
            </a:blip>
            <a:srcRect b="0" l="0" r="0" t="0"/>
            <a:stretch/>
          </p:blipFill>
          <p:spPr>
            <a:xfrm>
              <a:off x="8312900" y="1285986"/>
              <a:ext cx="3290346" cy="230406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525"/>
                                        </p:tgtEl>
                                        <p:attrNameLst>
                                          <p:attrName>style.visibility</p:attrName>
                                        </p:attrNameLst>
                                      </p:cBhvr>
                                      <p:to>
                                        <p:strVal val="visible"/>
                                      </p:to>
                                    </p:set>
                                    <p:animEffect filter="fade" transition="in">
                                      <p:cBhvr>
                                        <p:cTn dur="500"/>
                                        <p:tgtEl>
                                          <p:spTgt spid="3525"/>
                                        </p:tgtEl>
                                      </p:cBhvr>
                                    </p:animEffect>
                                  </p:childTnLst>
                                </p:cTn>
                              </p:par>
                              <p:par>
                                <p:cTn fill="hold" nodeType="withEffect" presetClass="entr" presetID="10" presetSubtype="0">
                                  <p:stCondLst>
                                    <p:cond delay="0"/>
                                  </p:stCondLst>
                                  <p:childTnLst>
                                    <p:set>
                                      <p:cBhvr>
                                        <p:cTn dur="1" fill="hold">
                                          <p:stCondLst>
                                            <p:cond delay="0"/>
                                          </p:stCondLst>
                                        </p:cTn>
                                        <p:tgtEl>
                                          <p:spTgt spid="3529"/>
                                        </p:tgtEl>
                                        <p:attrNameLst>
                                          <p:attrName>style.visibility</p:attrName>
                                        </p:attrNameLst>
                                      </p:cBhvr>
                                      <p:to>
                                        <p:strVal val="visible"/>
                                      </p:to>
                                    </p:set>
                                    <p:animEffect filter="fade" transition="in">
                                      <p:cBhvr>
                                        <p:cTn dur="500"/>
                                        <p:tgtEl>
                                          <p:spTgt spid="3529"/>
                                        </p:tgtEl>
                                      </p:cBhvr>
                                    </p:animEffect>
                                  </p:childTnLst>
                                </p:cTn>
                              </p:par>
                              <p:par>
                                <p:cTn fill="hold" nodeType="withEffect" presetClass="entr" presetID="10" presetSubtype="0">
                                  <p:stCondLst>
                                    <p:cond delay="250"/>
                                  </p:stCondLst>
                                  <p:childTnLst>
                                    <p:set>
                                      <p:cBhvr>
                                        <p:cTn dur="1" fill="hold">
                                          <p:stCondLst>
                                            <p:cond delay="0"/>
                                          </p:stCondLst>
                                        </p:cTn>
                                        <p:tgtEl>
                                          <p:spTgt spid="3530"/>
                                        </p:tgtEl>
                                        <p:attrNameLst>
                                          <p:attrName>style.visibility</p:attrName>
                                        </p:attrNameLst>
                                      </p:cBhvr>
                                      <p:to>
                                        <p:strVal val="visible"/>
                                      </p:to>
                                    </p:set>
                                    <p:animEffect filter="fade" transition="in">
                                      <p:cBhvr>
                                        <p:cTn dur="500"/>
                                        <p:tgtEl>
                                          <p:spTgt spid="353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3652"/>
                                        </p:tgtEl>
                                        <p:attrNameLst>
                                          <p:attrName>style.visibility</p:attrName>
                                        </p:attrNameLst>
                                      </p:cBhvr>
                                      <p:to>
                                        <p:strVal val="visible"/>
                                      </p:to>
                                    </p:set>
                                    <p:animEffect filter="fade" transition="in">
                                      <p:cBhvr>
                                        <p:cTn dur="500"/>
                                        <p:tgtEl>
                                          <p:spTgt spid="36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59" name="Shape 3659"/>
        <p:cNvGrpSpPr/>
        <p:nvPr/>
      </p:nvGrpSpPr>
      <p:grpSpPr>
        <a:xfrm>
          <a:off x="0" y="0"/>
          <a:ext cx="0" cy="0"/>
          <a:chOff x="0" y="0"/>
          <a:chExt cx="0" cy="0"/>
        </a:xfrm>
      </p:grpSpPr>
      <p:pic>
        <p:nvPicPr>
          <p:cNvPr id="3660" name="Google Shape;3660;p73"/>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3661" name="Google Shape;3661;p73"/>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62" name="Google Shape;3662;p73"/>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3663" name="Google Shape;3663;p73"/>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3664" name="Google Shape;3664;p73"/>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3665" name="Google Shape;3665;p73"/>
          <p:cNvSpPr/>
          <p:nvPr/>
        </p:nvSpPr>
        <p:spPr>
          <a:xfrm>
            <a:off x="5130144" y="2693777"/>
            <a:ext cx="6391296" cy="286232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5400">
                <a:solidFill>
                  <a:srgbClr val="FFFFFF"/>
                </a:solidFill>
                <a:latin typeface="Lustria"/>
                <a:ea typeface="Lustria"/>
                <a:cs typeface="Lustria"/>
                <a:sym typeface="Lustria"/>
              </a:rPr>
              <a:t>HPN</a:t>
            </a:r>
            <a:endParaRPr b="1" sz="4400">
              <a:solidFill>
                <a:srgbClr val="FFFFFF"/>
              </a:solidFill>
              <a:latin typeface="Lustria"/>
              <a:ea typeface="Lustria"/>
              <a:cs typeface="Lustria"/>
              <a:sym typeface="Lustria"/>
            </a:endParaRPr>
          </a:p>
          <a:p>
            <a:pPr indent="0" lvl="0" marL="0" marR="0" rtl="0" algn="l">
              <a:spcBef>
                <a:spcPts val="1200"/>
              </a:spcBef>
              <a:spcAft>
                <a:spcPts val="0"/>
              </a:spcAft>
              <a:buNone/>
            </a:pPr>
            <a:r>
              <a:rPr b="1" lang="pt-BR" sz="3600">
                <a:solidFill>
                  <a:srgbClr val="FFFFFF"/>
                </a:solidFill>
                <a:latin typeface="Lustria"/>
                <a:ea typeface="Lustria"/>
                <a:cs typeface="Lustria"/>
                <a:sym typeface="Lustria"/>
              </a:rPr>
              <a:t>TRATAMENTO COM eculizumabe</a:t>
            </a:r>
            <a:endParaRPr b="1" sz="3600">
              <a:solidFill>
                <a:srgbClr val="FFFFFF"/>
              </a:solidFill>
              <a:latin typeface="Lustria"/>
              <a:ea typeface="Lustria"/>
              <a:cs typeface="Lustria"/>
              <a:sym typeface="Lustria"/>
            </a:endParaRPr>
          </a:p>
          <a:p>
            <a:pPr indent="0" lvl="0" marL="0" marR="0" rtl="0" algn="l">
              <a:spcBef>
                <a:spcPts val="0"/>
              </a:spcBef>
              <a:spcAft>
                <a:spcPts val="0"/>
              </a:spcAft>
              <a:buNone/>
            </a:pPr>
            <a:r>
              <a:t/>
            </a:r>
            <a:endParaRPr b="1" sz="4400">
              <a:solidFill>
                <a:srgbClr val="FFFFFF"/>
              </a:solidFill>
              <a:latin typeface="Lustria"/>
              <a:ea typeface="Lustria"/>
              <a:cs typeface="Lustria"/>
              <a:sym typeface="Lustria"/>
            </a:endParaRPr>
          </a:p>
        </p:txBody>
      </p:sp>
      <p:grpSp>
        <p:nvGrpSpPr>
          <p:cNvPr id="3666" name="Google Shape;3666;p73"/>
          <p:cNvGrpSpPr/>
          <p:nvPr/>
        </p:nvGrpSpPr>
        <p:grpSpPr>
          <a:xfrm>
            <a:off x="5257989" y="1519920"/>
            <a:ext cx="983316" cy="983316"/>
            <a:chOff x="-951397" y="1963883"/>
            <a:chExt cx="571500" cy="571500"/>
          </a:xfrm>
        </p:grpSpPr>
        <p:sp>
          <p:nvSpPr>
            <p:cNvPr id="3667" name="Google Shape;3667;p73"/>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68" name="Google Shape;3668;p73"/>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69" name="Google Shape;3669;p73"/>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70" name="Google Shape;3670;p73"/>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71" name="Google Shape;3671;p73"/>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661"/>
                                        </p:tgtEl>
                                        <p:attrNameLst>
                                          <p:attrName>style.visibility</p:attrName>
                                        </p:attrNameLst>
                                      </p:cBhvr>
                                      <p:to>
                                        <p:strVal val="visible"/>
                                      </p:to>
                                    </p:set>
                                    <p:animEffect filter="fade" transition="in">
                                      <p:cBhvr>
                                        <p:cTn dur="500"/>
                                        <p:tgtEl>
                                          <p:spTgt spid="3661"/>
                                        </p:tgtEl>
                                      </p:cBhvr>
                                    </p:animEffect>
                                  </p:childTnLst>
                                </p:cTn>
                              </p:par>
                              <p:par>
                                <p:cTn fill="hold" nodeType="withEffect" presetClass="entr" presetID="10" presetSubtype="0">
                                  <p:stCondLst>
                                    <p:cond delay="0"/>
                                  </p:stCondLst>
                                  <p:childTnLst>
                                    <p:set>
                                      <p:cBhvr>
                                        <p:cTn dur="1" fill="hold">
                                          <p:stCondLst>
                                            <p:cond delay="0"/>
                                          </p:stCondLst>
                                        </p:cTn>
                                        <p:tgtEl>
                                          <p:spTgt spid="3662"/>
                                        </p:tgtEl>
                                        <p:attrNameLst>
                                          <p:attrName>style.visibility</p:attrName>
                                        </p:attrNameLst>
                                      </p:cBhvr>
                                      <p:to>
                                        <p:strVal val="visible"/>
                                      </p:to>
                                    </p:set>
                                    <p:animEffect filter="fade" transition="in">
                                      <p:cBhvr>
                                        <p:cTn dur="500"/>
                                        <p:tgtEl>
                                          <p:spTgt spid="3662"/>
                                        </p:tgtEl>
                                      </p:cBhvr>
                                    </p:animEffect>
                                  </p:childTnLst>
                                </p:cTn>
                              </p:par>
                              <p:par>
                                <p:cTn fill="hold" nodeType="withEffect" presetClass="entr" presetID="10" presetSubtype="0">
                                  <p:stCondLst>
                                    <p:cond delay="500"/>
                                  </p:stCondLst>
                                  <p:childTnLst>
                                    <p:set>
                                      <p:cBhvr>
                                        <p:cTn dur="1" fill="hold">
                                          <p:stCondLst>
                                            <p:cond delay="0"/>
                                          </p:stCondLst>
                                        </p:cTn>
                                        <p:tgtEl>
                                          <p:spTgt spid="3665"/>
                                        </p:tgtEl>
                                        <p:attrNameLst>
                                          <p:attrName>style.visibility</p:attrName>
                                        </p:attrNameLst>
                                      </p:cBhvr>
                                      <p:to>
                                        <p:strVal val="visible"/>
                                      </p:to>
                                    </p:set>
                                    <p:animEffect filter="fade" transition="in">
                                      <p:cBhvr>
                                        <p:cTn dur="500"/>
                                        <p:tgtEl>
                                          <p:spTgt spid="3665"/>
                                        </p:tgtEl>
                                      </p:cBhvr>
                                    </p:animEffect>
                                  </p:childTnLst>
                                </p:cTn>
                              </p:par>
                              <p:par>
                                <p:cTn fill="hold" nodeType="withEffect" presetClass="entr" presetID="10" presetSubtype="0">
                                  <p:stCondLst>
                                    <p:cond delay="500"/>
                                  </p:stCondLst>
                                  <p:childTnLst>
                                    <p:set>
                                      <p:cBhvr>
                                        <p:cTn dur="1" fill="hold">
                                          <p:stCondLst>
                                            <p:cond delay="0"/>
                                          </p:stCondLst>
                                        </p:cTn>
                                        <p:tgtEl>
                                          <p:spTgt spid="3666"/>
                                        </p:tgtEl>
                                        <p:attrNameLst>
                                          <p:attrName>style.visibility</p:attrName>
                                        </p:attrNameLst>
                                      </p:cBhvr>
                                      <p:to>
                                        <p:strVal val="visible"/>
                                      </p:to>
                                    </p:set>
                                    <p:animEffect filter="fade" transition="in">
                                      <p:cBhvr>
                                        <p:cTn dur="500"/>
                                        <p:tgtEl>
                                          <p:spTgt spid="366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76" name="Shape 3676"/>
        <p:cNvGrpSpPr/>
        <p:nvPr/>
      </p:nvGrpSpPr>
      <p:grpSpPr>
        <a:xfrm>
          <a:off x="0" y="0"/>
          <a:ext cx="0" cy="0"/>
          <a:chOff x="0" y="0"/>
          <a:chExt cx="0" cy="0"/>
        </a:xfrm>
      </p:grpSpPr>
      <p:pic>
        <p:nvPicPr>
          <p:cNvPr descr="Uma imagem contendo Padrão do plano de fundo&#10;&#10;Descrição gerada automaticamente" id="3677" name="Google Shape;3677;p74"/>
          <p:cNvPicPr preferRelativeResize="0"/>
          <p:nvPr/>
        </p:nvPicPr>
        <p:blipFill rotWithShape="1">
          <a:blip r:embed="rId3">
            <a:alphaModFix/>
          </a:blip>
          <a:srcRect b="0" l="0" r="61115" t="0"/>
          <a:stretch/>
        </p:blipFill>
        <p:spPr>
          <a:xfrm>
            <a:off x="407988" y="1340877"/>
            <a:ext cx="2449512" cy="4724399"/>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3678" name="Google Shape;3678;p74"/>
          <p:cNvSpPr/>
          <p:nvPr/>
        </p:nvSpPr>
        <p:spPr>
          <a:xfrm flipH="1">
            <a:off x="2342772" y="1485572"/>
            <a:ext cx="9429761" cy="430951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679" name="Google Shape;3679;p74"/>
          <p:cNvSpPr txBox="1"/>
          <p:nvPr/>
        </p:nvSpPr>
        <p:spPr>
          <a:xfrm>
            <a:off x="296269" y="385036"/>
            <a:ext cx="10919849"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eculizumabe, o primeiro inibidor do complemento C5,</a:t>
            </a:r>
            <a:endParaRPr/>
          </a:p>
        </p:txBody>
      </p:sp>
      <p:sp>
        <p:nvSpPr>
          <p:cNvPr id="3680" name="Google Shape;3680;p74"/>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ACIP Comitê Consultivo em Práticas de Imunização - EUA; EMA = Agência Europeia de Medicamentos; FDA = Food and Drug Administration (agência federal americana de controle de alimentos e medicamentos); h = humanizado; </a:t>
            </a:r>
            <a:br>
              <a:rPr lang="pt-BR"/>
            </a:br>
            <a:r>
              <a:rPr lang="pt-BR"/>
              <a:t>IV = intravenoso; mAb = anticorpo monoclonal. </a:t>
            </a:r>
            <a:endParaRPr/>
          </a:p>
          <a:p>
            <a:pPr indent="0" lvl="0" marL="0" rtl="0" algn="l">
              <a:lnSpc>
                <a:spcPct val="90000"/>
              </a:lnSpc>
              <a:spcBef>
                <a:spcPts val="300"/>
              </a:spcBef>
              <a:spcAft>
                <a:spcPts val="0"/>
              </a:spcAft>
              <a:buClr>
                <a:schemeClr val="dk1"/>
              </a:buClr>
              <a:buSzPts val="800"/>
              <a:buNone/>
            </a:pPr>
            <a:r>
              <a:rPr lang="pt-BR"/>
              <a:t>1. Rother RP et al. Nature Biotechnology. 2007 11/07/online;25:1256; 2. Risitano AM et al. Biologics. 2008 Jun;2(2):205-22; 3. FDA. https://www.accessdata.fda.gov/drugsatfda_docs/label/2019/125166s431lbl.pdf; </a:t>
            </a:r>
            <a:br>
              <a:rPr lang="pt-BR"/>
            </a:br>
            <a:r>
              <a:rPr lang="pt-BR"/>
              <a:t>4. EMA. https://www.ema.europa.eu/en/documents/product-information/soliris-epar-product-information_en.pdf; 5. Sahin F et al. Am J Blood Res. 2015;5(1):1-9; 6. Parker CJ. Hematology Am Soc Hematol Educ Program. 2011;2011:21-9; 7. Hill A et al. Nat Rev Dis Primers. 2017 May 18;3:17028.</a:t>
            </a:r>
            <a:endParaRPr/>
          </a:p>
        </p:txBody>
      </p:sp>
      <p:grpSp>
        <p:nvGrpSpPr>
          <p:cNvPr id="3681" name="Google Shape;3681;p74"/>
          <p:cNvGrpSpPr/>
          <p:nvPr/>
        </p:nvGrpSpPr>
        <p:grpSpPr>
          <a:xfrm>
            <a:off x="3385265" y="2555822"/>
            <a:ext cx="8260636" cy="2006944"/>
            <a:chOff x="3863975" y="2555822"/>
            <a:chExt cx="7781925" cy="2006944"/>
          </a:xfrm>
        </p:grpSpPr>
        <p:cxnSp>
          <p:nvCxnSpPr>
            <p:cNvPr id="3682" name="Google Shape;3682;p74"/>
            <p:cNvCxnSpPr/>
            <p:nvPr/>
          </p:nvCxnSpPr>
          <p:spPr>
            <a:xfrm>
              <a:off x="3863975" y="2555822"/>
              <a:ext cx="7781925" cy="0"/>
            </a:xfrm>
            <a:prstGeom prst="straightConnector1">
              <a:avLst/>
            </a:prstGeom>
            <a:noFill/>
            <a:ln cap="flat" cmpd="sng" w="12700">
              <a:solidFill>
                <a:srgbClr val="D8D8D8"/>
              </a:solidFill>
              <a:prstDash val="solid"/>
              <a:miter lim="800000"/>
              <a:headEnd len="sm" w="sm" type="none"/>
              <a:tailEnd len="sm" w="sm" type="none"/>
            </a:ln>
          </p:spPr>
        </p:cxnSp>
        <p:cxnSp>
          <p:nvCxnSpPr>
            <p:cNvPr id="3683" name="Google Shape;3683;p74"/>
            <p:cNvCxnSpPr/>
            <p:nvPr/>
          </p:nvCxnSpPr>
          <p:spPr>
            <a:xfrm>
              <a:off x="3863975" y="3460406"/>
              <a:ext cx="7781925" cy="0"/>
            </a:xfrm>
            <a:prstGeom prst="straightConnector1">
              <a:avLst/>
            </a:prstGeom>
            <a:noFill/>
            <a:ln cap="flat" cmpd="sng" w="12700">
              <a:solidFill>
                <a:srgbClr val="D8D8D8"/>
              </a:solidFill>
              <a:prstDash val="solid"/>
              <a:miter lim="800000"/>
              <a:headEnd len="sm" w="sm" type="none"/>
              <a:tailEnd len="sm" w="sm" type="none"/>
            </a:ln>
          </p:spPr>
        </p:cxnSp>
        <p:cxnSp>
          <p:nvCxnSpPr>
            <p:cNvPr id="3684" name="Google Shape;3684;p74"/>
            <p:cNvCxnSpPr/>
            <p:nvPr/>
          </p:nvCxnSpPr>
          <p:spPr>
            <a:xfrm>
              <a:off x="3863975" y="4562766"/>
              <a:ext cx="7781925" cy="0"/>
            </a:xfrm>
            <a:prstGeom prst="straightConnector1">
              <a:avLst/>
            </a:prstGeom>
            <a:noFill/>
            <a:ln cap="flat" cmpd="sng" w="12700">
              <a:solidFill>
                <a:srgbClr val="D8D8D8"/>
              </a:solidFill>
              <a:prstDash val="solid"/>
              <a:miter lim="800000"/>
              <a:headEnd len="sm" w="sm" type="none"/>
              <a:tailEnd len="sm" w="sm" type="none"/>
            </a:ln>
          </p:spPr>
        </p:cxnSp>
      </p:grpSp>
      <p:sp>
        <p:nvSpPr>
          <p:cNvPr id="3685" name="Google Shape;3685;p74"/>
          <p:cNvSpPr txBox="1"/>
          <p:nvPr/>
        </p:nvSpPr>
        <p:spPr>
          <a:xfrm>
            <a:off x="296269" y="790729"/>
            <a:ext cx="11487743"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modificou o cenário do manejo da HPN</a:t>
            </a:r>
            <a:endParaRPr baseline="30000" sz="2800">
              <a:solidFill>
                <a:srgbClr val="003865"/>
              </a:solidFill>
              <a:latin typeface="Calibri"/>
              <a:ea typeface="Calibri"/>
              <a:cs typeface="Calibri"/>
              <a:sym typeface="Calibri"/>
            </a:endParaRPr>
          </a:p>
        </p:txBody>
      </p:sp>
      <p:sp>
        <p:nvSpPr>
          <p:cNvPr id="3686" name="Google Shape;3686;p74"/>
          <p:cNvSpPr/>
          <p:nvPr/>
        </p:nvSpPr>
        <p:spPr>
          <a:xfrm>
            <a:off x="3385265" y="3568422"/>
            <a:ext cx="8063784" cy="940980"/>
          </a:xfrm>
          <a:prstGeom prst="rect">
            <a:avLst/>
          </a:prstGeom>
          <a:noFill/>
          <a:ln>
            <a:noFill/>
          </a:ln>
        </p:spPr>
        <p:txBody>
          <a:bodyPr anchorCtr="0" anchor="t" bIns="45700" lIns="0" spcFirstLastPara="1" rIns="91425" wrap="square" tIns="0">
            <a:noAutofit/>
          </a:bodyPr>
          <a:lstStyle/>
          <a:p>
            <a:pPr indent="0" lvl="0" marL="0" marR="0" rtl="0" algn="l">
              <a:lnSpc>
                <a:spcPct val="100000"/>
              </a:lnSpc>
              <a:spcBef>
                <a:spcPts val="0"/>
              </a:spcBef>
              <a:spcAft>
                <a:spcPts val="0"/>
              </a:spcAft>
              <a:buClr>
                <a:schemeClr val="dk1"/>
              </a:buClr>
              <a:buSzPts val="1400"/>
              <a:buFont typeface="Calibri"/>
              <a:buNone/>
            </a:pPr>
            <a:r>
              <a:rPr b="0" i="0" lang="pt-BR" sz="1400" u="none" cap="none" strike="noStrike">
                <a:solidFill>
                  <a:schemeClr val="dk1"/>
                </a:solidFill>
                <a:latin typeface="Calibri"/>
                <a:ea typeface="Calibri"/>
                <a:cs typeface="Calibri"/>
                <a:sym typeface="Calibri"/>
              </a:rPr>
              <a:t>eculizumabe </a:t>
            </a:r>
            <a:r>
              <a:rPr b="1" i="0" lang="pt-BR" sz="1400" u="none" cap="none" strike="noStrike">
                <a:solidFill>
                  <a:schemeClr val="dk2"/>
                </a:solidFill>
                <a:latin typeface="Calibri"/>
                <a:ea typeface="Calibri"/>
                <a:cs typeface="Calibri"/>
                <a:sym typeface="Calibri"/>
              </a:rPr>
              <a:t>liga-se especificamente ao fator C5 do complemento</a:t>
            </a:r>
            <a:r>
              <a:rPr b="0" i="0" lang="pt-BR" sz="1400" u="none" cap="none" strike="noStrike">
                <a:solidFill>
                  <a:schemeClr val="dk1"/>
                </a:solidFill>
                <a:latin typeface="Calibri"/>
                <a:ea typeface="Calibri"/>
                <a:cs typeface="Calibri"/>
                <a:sym typeface="Calibri"/>
              </a:rPr>
              <a:t>, impedindo a sua clivagem em C5a e C5b, bloqueando assim a formação subsequente de MAC (C5b-9) O bloqueio de C5 impede a liberação do potente agente pró-inflamatório C5a e a hemólise intravascular (enquanto preserva críticas funções precedentes imunoprotetoras/imunorreguladoras)</a:t>
            </a:r>
            <a:r>
              <a:rPr b="0" baseline="30000" i="0" lang="pt-BR" sz="1400" u="none" cap="none" strike="noStrike">
                <a:solidFill>
                  <a:schemeClr val="dk1"/>
                </a:solidFill>
                <a:latin typeface="Calibri"/>
                <a:ea typeface="Calibri"/>
                <a:cs typeface="Calibri"/>
                <a:sym typeface="Calibri"/>
              </a:rPr>
              <a:t>2,6,7</a:t>
            </a:r>
            <a:endParaRPr/>
          </a:p>
        </p:txBody>
      </p:sp>
      <p:sp>
        <p:nvSpPr>
          <p:cNvPr id="3687" name="Google Shape;3687;p74"/>
          <p:cNvSpPr/>
          <p:nvPr/>
        </p:nvSpPr>
        <p:spPr>
          <a:xfrm>
            <a:off x="3385264" y="2686944"/>
            <a:ext cx="8063785" cy="709074"/>
          </a:xfrm>
          <a:prstGeom prst="rect">
            <a:avLst/>
          </a:prstGeom>
          <a:noFill/>
          <a:ln>
            <a:noFill/>
          </a:ln>
        </p:spPr>
        <p:txBody>
          <a:bodyPr anchorCtr="0" anchor="t" bIns="45700" lIns="0" spcFirstLastPara="1" rIns="91425" wrap="square" tIns="0">
            <a:noAutofit/>
          </a:bodyPr>
          <a:lstStyle/>
          <a:p>
            <a:pPr indent="0" lvl="0" marL="0" marR="0" rtl="0" algn="l">
              <a:lnSpc>
                <a:spcPct val="100000"/>
              </a:lnSpc>
              <a:spcBef>
                <a:spcPts val="0"/>
              </a:spcBef>
              <a:spcAft>
                <a:spcPts val="0"/>
              </a:spcAft>
              <a:buClr>
                <a:schemeClr val="dk1"/>
              </a:buClr>
              <a:buSzPts val="1400"/>
              <a:buFont typeface="Calibri"/>
              <a:buNone/>
            </a:pPr>
            <a:r>
              <a:rPr b="0" i="0" lang="pt-BR" sz="1400" u="none" cap="none" strike="noStrike">
                <a:solidFill>
                  <a:schemeClr val="dk1"/>
                </a:solidFill>
                <a:latin typeface="Calibri"/>
                <a:ea typeface="Calibri"/>
                <a:cs typeface="Calibri"/>
                <a:sym typeface="Calibri"/>
              </a:rPr>
              <a:t>O </a:t>
            </a:r>
            <a:r>
              <a:rPr b="1" i="0" lang="pt-BR" sz="1400" u="none" cap="none" strike="noStrike">
                <a:solidFill>
                  <a:schemeClr val="dk2"/>
                </a:solidFill>
                <a:latin typeface="Calibri"/>
                <a:ea typeface="Calibri"/>
                <a:cs typeface="Calibri"/>
                <a:sym typeface="Calibri"/>
              </a:rPr>
              <a:t>tratamento com eculizumabe </a:t>
            </a:r>
            <a:r>
              <a:rPr b="0" i="0" lang="pt-BR" sz="1400" u="none" cap="none" strike="noStrike">
                <a:solidFill>
                  <a:schemeClr val="dk1"/>
                </a:solidFill>
                <a:latin typeface="Calibri"/>
                <a:ea typeface="Calibri"/>
                <a:cs typeface="Calibri"/>
                <a:sym typeface="Calibri"/>
              </a:rPr>
              <a:t>em pacientes adultos com HPN consiste </a:t>
            </a:r>
            <a:r>
              <a:rPr b="1" i="0" lang="pt-BR" sz="1400" u="none" cap="none" strike="noStrike">
                <a:solidFill>
                  <a:schemeClr val="dk2"/>
                </a:solidFill>
                <a:latin typeface="Calibri"/>
                <a:ea typeface="Calibri"/>
                <a:cs typeface="Calibri"/>
                <a:sym typeface="Calibri"/>
              </a:rPr>
              <a:t>em injeções IV quinzenais crônicas</a:t>
            </a:r>
            <a:r>
              <a:rPr b="0" i="0" lang="pt-BR" sz="1400" u="none" cap="none" strike="noStrike">
                <a:solidFill>
                  <a:schemeClr val="dk1"/>
                </a:solidFill>
                <a:latin typeface="Calibri"/>
                <a:ea typeface="Calibri"/>
                <a:cs typeface="Calibri"/>
                <a:sym typeface="Calibri"/>
              </a:rPr>
              <a:t>; o fármaco é administrado em infusão por ~35 minutos, com injeções semanais de 600 mg na fase de indução (primeiras 4 semanas) seguidas de 900 mg na quinta semana e 900 mg a cada 2 semanas daí por diante</a:t>
            </a:r>
            <a:r>
              <a:rPr b="0" baseline="30000" i="0" lang="pt-BR" sz="1400" u="none" cap="none" strike="noStrike">
                <a:solidFill>
                  <a:schemeClr val="dk1"/>
                </a:solidFill>
                <a:latin typeface="Calibri"/>
                <a:ea typeface="Calibri"/>
                <a:cs typeface="Calibri"/>
                <a:sym typeface="Calibri"/>
              </a:rPr>
              <a:t>3,5</a:t>
            </a:r>
            <a:endParaRPr/>
          </a:p>
        </p:txBody>
      </p:sp>
      <p:sp>
        <p:nvSpPr>
          <p:cNvPr id="3688" name="Google Shape;3688;p74"/>
          <p:cNvSpPr/>
          <p:nvPr/>
        </p:nvSpPr>
        <p:spPr>
          <a:xfrm>
            <a:off x="3385265" y="1761139"/>
            <a:ext cx="8063785" cy="709074"/>
          </a:xfrm>
          <a:prstGeom prst="rect">
            <a:avLst/>
          </a:prstGeom>
          <a:noFill/>
          <a:ln>
            <a:noFill/>
          </a:ln>
        </p:spPr>
        <p:txBody>
          <a:bodyPr anchorCtr="0" anchor="t" bIns="45700" lIns="0" spcFirstLastPara="1" rIns="91425" wrap="square" tIns="0">
            <a:noAutofit/>
          </a:bodyPr>
          <a:lstStyle/>
          <a:p>
            <a:pPr indent="0" lvl="0" marL="0" marR="0" rtl="0" algn="l">
              <a:lnSpc>
                <a:spcPct val="100000"/>
              </a:lnSpc>
              <a:spcBef>
                <a:spcPts val="0"/>
              </a:spcBef>
              <a:spcAft>
                <a:spcPts val="0"/>
              </a:spcAft>
              <a:buClr>
                <a:schemeClr val="dk2"/>
              </a:buClr>
              <a:buSzPts val="1400"/>
              <a:buFont typeface="Calibri"/>
              <a:buNone/>
            </a:pPr>
            <a:r>
              <a:rPr b="1" i="0" lang="pt-BR" sz="1400" u="none" cap="none" strike="noStrike">
                <a:solidFill>
                  <a:schemeClr val="dk2"/>
                </a:solidFill>
                <a:latin typeface="Calibri"/>
                <a:ea typeface="Calibri"/>
                <a:cs typeface="Calibri"/>
                <a:sym typeface="Calibri"/>
              </a:rPr>
              <a:t>eculizumabe</a:t>
            </a:r>
            <a:r>
              <a:rPr b="0" i="0" lang="pt-BR" sz="1400" u="none" cap="none" strike="noStrike">
                <a:solidFill>
                  <a:schemeClr val="dk1"/>
                </a:solidFill>
                <a:latin typeface="Calibri"/>
                <a:ea typeface="Calibri"/>
                <a:cs typeface="Calibri"/>
                <a:sym typeface="Calibri"/>
              </a:rPr>
              <a:t>, um anticorpo monoclonal (h5G1.1 mAb) foi o </a:t>
            </a:r>
            <a:r>
              <a:rPr b="1" i="0" lang="pt-BR" sz="1400" u="none" cap="none" strike="noStrike">
                <a:solidFill>
                  <a:schemeClr val="dk2"/>
                </a:solidFill>
                <a:latin typeface="Calibri"/>
                <a:ea typeface="Calibri"/>
                <a:cs typeface="Calibri"/>
                <a:sym typeface="Calibri"/>
              </a:rPr>
              <a:t>primeiro inibidor do complemento aprovado pelo FDA e pela EMA</a:t>
            </a:r>
            <a:r>
              <a:rPr b="0" i="0" lang="pt-BR" sz="1400" u="none" cap="none" strike="noStrike">
                <a:solidFill>
                  <a:schemeClr val="dk1"/>
                </a:solidFill>
                <a:latin typeface="Calibri"/>
                <a:ea typeface="Calibri"/>
                <a:cs typeface="Calibri"/>
                <a:sym typeface="Calibri"/>
              </a:rPr>
              <a:t>, em 2007, para tratamento da HPN (clique no botão ao lado para ver a estrutura do anticorpo monoclonal anti-C5 ecolizumabe)</a:t>
            </a:r>
            <a:r>
              <a:rPr b="0" baseline="30000" i="0" lang="pt-BR" sz="1400" u="none" cap="none" strike="noStrike">
                <a:solidFill>
                  <a:schemeClr val="dk1"/>
                </a:solidFill>
                <a:latin typeface="Calibri"/>
                <a:ea typeface="Calibri"/>
                <a:cs typeface="Calibri"/>
                <a:sym typeface="Calibri"/>
              </a:rPr>
              <a:t>1-4</a:t>
            </a:r>
            <a:endParaRPr/>
          </a:p>
        </p:txBody>
      </p:sp>
      <p:sp>
        <p:nvSpPr>
          <p:cNvPr id="3689" name="Google Shape;3689;p74"/>
          <p:cNvSpPr/>
          <p:nvPr/>
        </p:nvSpPr>
        <p:spPr>
          <a:xfrm>
            <a:off x="3347116" y="4649187"/>
            <a:ext cx="8063784" cy="562625"/>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lt2"/>
              </a:buClr>
              <a:buSzPts val="1400"/>
              <a:buFont typeface="Calibri"/>
              <a:buNone/>
            </a:pPr>
            <a:r>
              <a:rPr b="1" i="0" lang="pt-BR" sz="1400" u="none" cap="none" strike="noStrike">
                <a:solidFill>
                  <a:schemeClr val="lt2"/>
                </a:solidFill>
                <a:latin typeface="Calibri"/>
                <a:ea typeface="Calibri"/>
                <a:cs typeface="Calibri"/>
                <a:sym typeface="Calibri"/>
              </a:rPr>
              <a:t>Risco grave de infecções meningocócicas: </a:t>
            </a:r>
            <a:r>
              <a:rPr b="0" i="0" lang="pt-BR" sz="1400" u="none" cap="none" strike="noStrike">
                <a:solidFill>
                  <a:schemeClr val="dk1"/>
                </a:solidFill>
                <a:latin typeface="Calibri"/>
                <a:ea typeface="Calibri"/>
                <a:cs typeface="Calibri"/>
                <a:sym typeface="Calibri"/>
              </a:rPr>
              <a:t>De acordo com recomendações do ACIP, os pacientes devem ser imunizados com vacinas meningocócicas pelo menos 2 semanas antes da primeira dose de eculizumabe, a menos que os riscos de retardar a terapia com eculizumabe superem os riscos de desenvolver uma infecção meningocócica</a:t>
            </a:r>
            <a:r>
              <a:rPr b="0" baseline="30000" i="0" lang="pt-BR" sz="1400" u="none" cap="none" strike="noStrike">
                <a:solidFill>
                  <a:schemeClr val="dk1"/>
                </a:solidFill>
                <a:latin typeface="Calibri"/>
                <a:ea typeface="Calibri"/>
                <a:cs typeface="Calibri"/>
                <a:sym typeface="Calibri"/>
              </a:rPr>
              <a:t>3</a:t>
            </a:r>
            <a:r>
              <a:rPr b="0" i="0" lang="pt-BR" sz="1400" u="none" cap="none" strike="noStrike">
                <a:solidFill>
                  <a:schemeClr val="dk1"/>
                </a:solidFill>
                <a:latin typeface="Calibri"/>
                <a:ea typeface="Calibri"/>
                <a:cs typeface="Calibri"/>
                <a:sym typeface="Calibri"/>
              </a:rPr>
              <a:t> </a:t>
            </a:r>
            <a:endParaRPr/>
          </a:p>
        </p:txBody>
      </p:sp>
      <p:grpSp>
        <p:nvGrpSpPr>
          <p:cNvPr id="3690" name="Google Shape;3690;p74"/>
          <p:cNvGrpSpPr/>
          <p:nvPr/>
        </p:nvGrpSpPr>
        <p:grpSpPr>
          <a:xfrm>
            <a:off x="2509483" y="1761139"/>
            <a:ext cx="709071" cy="3693085"/>
            <a:chOff x="2509483" y="1761139"/>
            <a:chExt cx="709071" cy="3693085"/>
          </a:xfrm>
        </p:grpSpPr>
        <p:sp>
          <p:nvSpPr>
            <p:cNvPr id="3691" name="Google Shape;3691;p74"/>
            <p:cNvSpPr/>
            <p:nvPr/>
          </p:nvSpPr>
          <p:spPr>
            <a:xfrm>
              <a:off x="2509483" y="1761139"/>
              <a:ext cx="709071" cy="70907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92" name="Google Shape;3692;p74"/>
            <p:cNvSpPr/>
            <p:nvPr/>
          </p:nvSpPr>
          <p:spPr>
            <a:xfrm>
              <a:off x="2509483" y="2681062"/>
              <a:ext cx="709071" cy="70907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93" name="Google Shape;3693;p74"/>
            <p:cNvSpPr/>
            <p:nvPr/>
          </p:nvSpPr>
          <p:spPr>
            <a:xfrm>
              <a:off x="2509483" y="3684375"/>
              <a:ext cx="709071" cy="709074"/>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694" name="Google Shape;3694;p74"/>
            <p:cNvSpPr/>
            <p:nvPr/>
          </p:nvSpPr>
          <p:spPr>
            <a:xfrm>
              <a:off x="2509483" y="4745150"/>
              <a:ext cx="709071" cy="709074"/>
            </a:xfrm>
            <a:prstGeom prst="ellipse">
              <a:avLst/>
            </a:prstGeom>
            <a:solidFill>
              <a:schemeClr val="lt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3695" name="Google Shape;3695;p74"/>
            <p:cNvGrpSpPr/>
            <p:nvPr/>
          </p:nvGrpSpPr>
          <p:grpSpPr>
            <a:xfrm>
              <a:off x="2681079" y="4862770"/>
              <a:ext cx="361950" cy="455026"/>
              <a:chOff x="6772275" y="-770010"/>
              <a:chExt cx="666748" cy="838203"/>
            </a:xfrm>
          </p:grpSpPr>
          <p:sp>
            <p:nvSpPr>
              <p:cNvPr id="3696" name="Google Shape;3696;p74"/>
              <p:cNvSpPr/>
              <p:nvPr/>
            </p:nvSpPr>
            <p:spPr>
              <a:xfrm>
                <a:off x="6772275" y="-770010"/>
                <a:ext cx="666748" cy="838203"/>
              </a:xfrm>
              <a:custGeom>
                <a:rect b="b" l="l" r="r" t="t"/>
                <a:pathLst>
                  <a:path extrusionOk="0" h="838203" w="666748">
                    <a:moveTo>
                      <a:pt x="638917" y="0"/>
                    </a:moveTo>
                    <a:lnTo>
                      <a:pt x="27831" y="0"/>
                    </a:lnTo>
                    <a:cubicBezTo>
                      <a:pt x="12576" y="0"/>
                      <a:pt x="0" y="12576"/>
                      <a:pt x="0" y="27905"/>
                    </a:cubicBezTo>
                    <a:lnTo>
                      <a:pt x="0" y="810298"/>
                    </a:lnTo>
                    <a:cubicBezTo>
                      <a:pt x="0" y="825628"/>
                      <a:pt x="12464" y="838204"/>
                      <a:pt x="27831" y="838204"/>
                    </a:cubicBezTo>
                    <a:lnTo>
                      <a:pt x="638917" y="838204"/>
                    </a:lnTo>
                    <a:cubicBezTo>
                      <a:pt x="654172" y="838204"/>
                      <a:pt x="666748" y="825628"/>
                      <a:pt x="666748" y="810298"/>
                    </a:cubicBezTo>
                    <a:lnTo>
                      <a:pt x="666748" y="27905"/>
                    </a:lnTo>
                    <a:cubicBezTo>
                      <a:pt x="666748" y="12576"/>
                      <a:pt x="654284" y="0"/>
                      <a:pt x="638917" y="0"/>
                    </a:cubicBezTo>
                    <a:close/>
                    <a:moveTo>
                      <a:pt x="648144" y="810292"/>
                    </a:moveTo>
                    <a:cubicBezTo>
                      <a:pt x="648144" y="815426"/>
                      <a:pt x="643940" y="819631"/>
                      <a:pt x="638917" y="819631"/>
                    </a:cubicBezTo>
                    <a:lnTo>
                      <a:pt x="27831" y="819631"/>
                    </a:lnTo>
                    <a:cubicBezTo>
                      <a:pt x="22771" y="819631"/>
                      <a:pt x="18604" y="815426"/>
                      <a:pt x="18604" y="810292"/>
                    </a:cubicBezTo>
                    <a:lnTo>
                      <a:pt x="18567" y="27899"/>
                    </a:lnTo>
                    <a:cubicBezTo>
                      <a:pt x="18567" y="22764"/>
                      <a:pt x="22771" y="18560"/>
                      <a:pt x="27794" y="18560"/>
                    </a:cubicBezTo>
                    <a:lnTo>
                      <a:pt x="638918" y="18560"/>
                    </a:lnTo>
                    <a:cubicBezTo>
                      <a:pt x="643978" y="18560"/>
                      <a:pt x="648145" y="22764"/>
                      <a:pt x="648145" y="27899"/>
                    </a:cubicBezTo>
                    <a:lnTo>
                      <a:pt x="648182" y="81029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97" name="Google Shape;3697;p74"/>
              <p:cNvSpPr/>
              <p:nvPr/>
            </p:nvSpPr>
            <p:spPr>
              <a:xfrm>
                <a:off x="6837166" y="-704663"/>
                <a:ext cx="537078" cy="707995"/>
              </a:xfrm>
              <a:custGeom>
                <a:rect b="b" l="l" r="r" t="t"/>
                <a:pathLst>
                  <a:path extrusionOk="0" h="707995" w="537078">
                    <a:moveTo>
                      <a:pt x="466794" y="325845"/>
                    </a:moveTo>
                    <a:lnTo>
                      <a:pt x="527851" y="325845"/>
                    </a:lnTo>
                    <a:cubicBezTo>
                      <a:pt x="532911" y="325845"/>
                      <a:pt x="537079" y="321641"/>
                      <a:pt x="537079" y="316506"/>
                    </a:cubicBezTo>
                    <a:cubicBezTo>
                      <a:pt x="537079" y="311371"/>
                      <a:pt x="532874" y="307167"/>
                      <a:pt x="527851" y="307167"/>
                    </a:cubicBezTo>
                    <a:lnTo>
                      <a:pt x="475278" y="307167"/>
                    </a:lnTo>
                    <a:cubicBezTo>
                      <a:pt x="485473" y="281346"/>
                      <a:pt x="490793" y="253626"/>
                      <a:pt x="490793" y="224977"/>
                    </a:cubicBezTo>
                    <a:cubicBezTo>
                      <a:pt x="490793" y="165260"/>
                      <a:pt x="467650" y="109038"/>
                      <a:pt x="425756" y="66471"/>
                    </a:cubicBezTo>
                    <a:cubicBezTo>
                      <a:pt x="339175" y="-21263"/>
                      <a:pt x="198127" y="-22305"/>
                      <a:pt x="111431" y="64276"/>
                    </a:cubicBezTo>
                    <a:cubicBezTo>
                      <a:pt x="69536" y="106171"/>
                      <a:pt x="46393" y="162202"/>
                      <a:pt x="46393" y="221810"/>
                    </a:cubicBezTo>
                    <a:cubicBezTo>
                      <a:pt x="46393" y="251538"/>
                      <a:pt x="52123" y="280486"/>
                      <a:pt x="63062" y="307238"/>
                    </a:cubicBezTo>
                    <a:lnTo>
                      <a:pt x="9335" y="307238"/>
                    </a:lnTo>
                    <a:cubicBezTo>
                      <a:pt x="4275" y="307238"/>
                      <a:pt x="108" y="311442"/>
                      <a:pt x="108" y="316577"/>
                    </a:cubicBezTo>
                    <a:cubicBezTo>
                      <a:pt x="108" y="321711"/>
                      <a:pt x="4312" y="325916"/>
                      <a:pt x="9335" y="325916"/>
                    </a:cubicBezTo>
                    <a:lnTo>
                      <a:pt x="71731" y="325916"/>
                    </a:lnTo>
                    <a:cubicBezTo>
                      <a:pt x="82000" y="345635"/>
                      <a:pt x="95358" y="364127"/>
                      <a:pt x="111469" y="380387"/>
                    </a:cubicBezTo>
                    <a:cubicBezTo>
                      <a:pt x="118724" y="387717"/>
                      <a:pt x="126500" y="394302"/>
                      <a:pt x="134426" y="400405"/>
                    </a:cubicBezTo>
                    <a:lnTo>
                      <a:pt x="9372" y="400405"/>
                    </a:lnTo>
                    <a:cubicBezTo>
                      <a:pt x="4312" y="400405"/>
                      <a:pt x="145" y="404609"/>
                      <a:pt x="145" y="409744"/>
                    </a:cubicBezTo>
                    <a:cubicBezTo>
                      <a:pt x="145" y="414879"/>
                      <a:pt x="4349" y="419083"/>
                      <a:pt x="9372" y="419083"/>
                    </a:cubicBezTo>
                    <a:lnTo>
                      <a:pt x="162744" y="419083"/>
                    </a:lnTo>
                    <a:cubicBezTo>
                      <a:pt x="185887" y="431845"/>
                      <a:pt x="210853" y="440142"/>
                      <a:pt x="236265" y="444049"/>
                    </a:cubicBezTo>
                    <a:lnTo>
                      <a:pt x="236265" y="493571"/>
                    </a:lnTo>
                    <a:lnTo>
                      <a:pt x="9227" y="493571"/>
                    </a:lnTo>
                    <a:cubicBezTo>
                      <a:pt x="4167" y="493571"/>
                      <a:pt x="0" y="497776"/>
                      <a:pt x="0" y="502910"/>
                    </a:cubicBezTo>
                    <a:cubicBezTo>
                      <a:pt x="0" y="508045"/>
                      <a:pt x="4204" y="512249"/>
                      <a:pt x="9227" y="512249"/>
                    </a:cubicBezTo>
                    <a:lnTo>
                      <a:pt x="213043" y="512249"/>
                    </a:lnTo>
                    <a:lnTo>
                      <a:pt x="213043" y="512919"/>
                    </a:lnTo>
                    <a:lnTo>
                      <a:pt x="213043" y="586738"/>
                    </a:lnTo>
                    <a:lnTo>
                      <a:pt x="9227" y="586738"/>
                    </a:lnTo>
                    <a:cubicBezTo>
                      <a:pt x="4167" y="586738"/>
                      <a:pt x="0" y="590942"/>
                      <a:pt x="0" y="596077"/>
                    </a:cubicBezTo>
                    <a:cubicBezTo>
                      <a:pt x="0" y="601211"/>
                      <a:pt x="4204" y="605416"/>
                      <a:pt x="9227" y="605416"/>
                    </a:cubicBezTo>
                    <a:lnTo>
                      <a:pt x="212977" y="605416"/>
                    </a:lnTo>
                    <a:lnTo>
                      <a:pt x="212977" y="665691"/>
                    </a:lnTo>
                    <a:cubicBezTo>
                      <a:pt x="212977" y="670751"/>
                      <a:pt x="214018" y="675513"/>
                      <a:pt x="215544" y="679978"/>
                    </a:cubicBezTo>
                    <a:lnTo>
                      <a:pt x="9232" y="679978"/>
                    </a:lnTo>
                    <a:cubicBezTo>
                      <a:pt x="4172" y="679978"/>
                      <a:pt x="5" y="684183"/>
                      <a:pt x="5" y="689317"/>
                    </a:cubicBezTo>
                    <a:cubicBezTo>
                      <a:pt x="5" y="694452"/>
                      <a:pt x="4209" y="698656"/>
                      <a:pt x="9232" y="698656"/>
                    </a:cubicBezTo>
                    <a:lnTo>
                      <a:pt x="228793" y="698656"/>
                    </a:lnTo>
                    <a:cubicBezTo>
                      <a:pt x="235639" y="704275"/>
                      <a:pt x="244123" y="707698"/>
                      <a:pt x="253648" y="707809"/>
                    </a:cubicBezTo>
                    <a:lnTo>
                      <a:pt x="283376" y="707995"/>
                    </a:lnTo>
                    <a:lnTo>
                      <a:pt x="283674" y="707995"/>
                    </a:lnTo>
                    <a:cubicBezTo>
                      <a:pt x="293013" y="707995"/>
                      <a:pt x="301868" y="704647"/>
                      <a:pt x="308900" y="698656"/>
                    </a:cubicBezTo>
                    <a:lnTo>
                      <a:pt x="527784" y="698656"/>
                    </a:lnTo>
                    <a:cubicBezTo>
                      <a:pt x="532845" y="698656"/>
                      <a:pt x="537012" y="694452"/>
                      <a:pt x="537012" y="689317"/>
                    </a:cubicBezTo>
                    <a:cubicBezTo>
                      <a:pt x="537012" y="684183"/>
                      <a:pt x="532807" y="679978"/>
                      <a:pt x="527784" y="679978"/>
                    </a:cubicBezTo>
                    <a:lnTo>
                      <a:pt x="321654" y="679978"/>
                    </a:lnTo>
                    <a:cubicBezTo>
                      <a:pt x="323179" y="675700"/>
                      <a:pt x="324035" y="671123"/>
                      <a:pt x="324035" y="666435"/>
                    </a:cubicBezTo>
                    <a:lnTo>
                      <a:pt x="324035" y="605490"/>
                    </a:lnTo>
                    <a:lnTo>
                      <a:pt x="527784" y="605490"/>
                    </a:lnTo>
                    <a:cubicBezTo>
                      <a:pt x="532845" y="605490"/>
                      <a:pt x="537012" y="601286"/>
                      <a:pt x="537012" y="596151"/>
                    </a:cubicBezTo>
                    <a:cubicBezTo>
                      <a:pt x="537012" y="591016"/>
                      <a:pt x="532807" y="586812"/>
                      <a:pt x="527784" y="586812"/>
                    </a:cubicBezTo>
                    <a:lnTo>
                      <a:pt x="324035" y="586812"/>
                    </a:lnTo>
                    <a:lnTo>
                      <a:pt x="324035" y="513663"/>
                    </a:lnTo>
                    <a:lnTo>
                      <a:pt x="324035" y="512249"/>
                    </a:lnTo>
                    <a:lnTo>
                      <a:pt x="527851" y="512249"/>
                    </a:lnTo>
                    <a:cubicBezTo>
                      <a:pt x="532911" y="512249"/>
                      <a:pt x="537078" y="508045"/>
                      <a:pt x="537078" y="502910"/>
                    </a:cubicBezTo>
                    <a:cubicBezTo>
                      <a:pt x="537078" y="497776"/>
                      <a:pt x="532874" y="493571"/>
                      <a:pt x="527851" y="493571"/>
                    </a:cubicBezTo>
                    <a:lnTo>
                      <a:pt x="300966" y="493571"/>
                    </a:lnTo>
                    <a:lnTo>
                      <a:pt x="300966" y="444533"/>
                    </a:lnTo>
                    <a:cubicBezTo>
                      <a:pt x="327345" y="440812"/>
                      <a:pt x="353167" y="432441"/>
                      <a:pt x="377166" y="419083"/>
                    </a:cubicBezTo>
                    <a:lnTo>
                      <a:pt x="527851" y="419083"/>
                    </a:lnTo>
                    <a:cubicBezTo>
                      <a:pt x="532911" y="419083"/>
                      <a:pt x="537078" y="414878"/>
                      <a:pt x="537078" y="409744"/>
                    </a:cubicBezTo>
                    <a:cubicBezTo>
                      <a:pt x="537078" y="404609"/>
                      <a:pt x="532874" y="400405"/>
                      <a:pt x="527851" y="400405"/>
                    </a:cubicBezTo>
                    <a:lnTo>
                      <a:pt x="405369" y="400405"/>
                    </a:lnTo>
                    <a:cubicBezTo>
                      <a:pt x="412401" y="394898"/>
                      <a:pt x="419284" y="389168"/>
                      <a:pt x="425758" y="382583"/>
                    </a:cubicBezTo>
                    <a:cubicBezTo>
                      <a:pt x="442613" y="365728"/>
                      <a:pt x="456417" y="346678"/>
                      <a:pt x="466909" y="325916"/>
                    </a:cubicBezTo>
                    <a:close/>
                    <a:moveTo>
                      <a:pt x="305536" y="666249"/>
                    </a:moveTo>
                    <a:cubicBezTo>
                      <a:pt x="305536" y="672537"/>
                      <a:pt x="303155" y="678341"/>
                      <a:pt x="298764" y="682732"/>
                    </a:cubicBezTo>
                    <a:cubicBezTo>
                      <a:pt x="294560" y="686825"/>
                      <a:pt x="288755" y="688909"/>
                      <a:pt x="283435" y="689020"/>
                    </a:cubicBezTo>
                    <a:lnTo>
                      <a:pt x="253706" y="688834"/>
                    </a:lnTo>
                    <a:cubicBezTo>
                      <a:pt x="241503" y="688648"/>
                      <a:pt x="231531" y="678267"/>
                      <a:pt x="231531" y="665506"/>
                    </a:cubicBezTo>
                    <a:lnTo>
                      <a:pt x="231159" y="557311"/>
                    </a:lnTo>
                    <a:lnTo>
                      <a:pt x="305647" y="557869"/>
                    </a:lnTo>
                    <a:lnTo>
                      <a:pt x="305647" y="666254"/>
                    </a:lnTo>
                    <a:close/>
                    <a:moveTo>
                      <a:pt x="305536" y="513478"/>
                    </a:moveTo>
                    <a:lnTo>
                      <a:pt x="305536" y="539188"/>
                    </a:lnTo>
                    <a:lnTo>
                      <a:pt x="230973" y="538630"/>
                    </a:lnTo>
                    <a:lnTo>
                      <a:pt x="230973" y="513106"/>
                    </a:lnTo>
                    <a:lnTo>
                      <a:pt x="305536" y="513478"/>
                    </a:lnTo>
                    <a:close/>
                    <a:moveTo>
                      <a:pt x="254562" y="494614"/>
                    </a:moveTo>
                    <a:lnTo>
                      <a:pt x="254562" y="446021"/>
                    </a:lnTo>
                    <a:cubicBezTo>
                      <a:pt x="259696" y="446393"/>
                      <a:pt x="264831" y="446765"/>
                      <a:pt x="270003" y="446765"/>
                    </a:cubicBezTo>
                    <a:cubicBezTo>
                      <a:pt x="274096" y="446765"/>
                      <a:pt x="278300" y="446393"/>
                      <a:pt x="282281" y="446207"/>
                    </a:cubicBezTo>
                    <a:lnTo>
                      <a:pt x="282281" y="494800"/>
                    </a:lnTo>
                    <a:lnTo>
                      <a:pt x="254450" y="494614"/>
                    </a:lnTo>
                    <a:close/>
                    <a:moveTo>
                      <a:pt x="124450" y="367064"/>
                    </a:moveTo>
                    <a:cubicBezTo>
                      <a:pt x="85978" y="327997"/>
                      <a:pt x="64733" y="276465"/>
                      <a:pt x="64733" y="221694"/>
                    </a:cubicBezTo>
                    <a:cubicBezTo>
                      <a:pt x="64733" y="166922"/>
                      <a:pt x="85979" y="115690"/>
                      <a:pt x="124376" y="77295"/>
                    </a:cubicBezTo>
                    <a:cubicBezTo>
                      <a:pt x="163704" y="37967"/>
                      <a:pt x="215236" y="18433"/>
                      <a:pt x="266880" y="18433"/>
                    </a:cubicBezTo>
                    <a:cubicBezTo>
                      <a:pt x="318523" y="18433"/>
                      <a:pt x="372321" y="38822"/>
                      <a:pt x="412431" y="79378"/>
                    </a:cubicBezTo>
                    <a:cubicBezTo>
                      <a:pt x="450904" y="118446"/>
                      <a:pt x="472148" y="169977"/>
                      <a:pt x="472148" y="224748"/>
                    </a:cubicBezTo>
                    <a:cubicBezTo>
                      <a:pt x="472148" y="279520"/>
                      <a:pt x="450903" y="330752"/>
                      <a:pt x="412505" y="369147"/>
                    </a:cubicBezTo>
                    <a:cubicBezTo>
                      <a:pt x="333069" y="448473"/>
                      <a:pt x="203927" y="447432"/>
                      <a:pt x="124374" y="36706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98" name="Google Shape;3698;p74"/>
              <p:cNvSpPr/>
              <p:nvPr/>
            </p:nvSpPr>
            <p:spPr>
              <a:xfrm>
                <a:off x="6930035" y="-657859"/>
                <a:ext cx="351382" cy="353005"/>
              </a:xfrm>
              <a:custGeom>
                <a:rect b="b" l="l" r="r" t="t"/>
                <a:pathLst>
                  <a:path extrusionOk="0" h="353005" w="351382">
                    <a:moveTo>
                      <a:pt x="299925" y="52527"/>
                    </a:moveTo>
                    <a:cubicBezTo>
                      <a:pt x="231427" y="-16827"/>
                      <a:pt x="119988" y="-17572"/>
                      <a:pt x="51532" y="50704"/>
                    </a:cubicBezTo>
                    <a:cubicBezTo>
                      <a:pt x="18306" y="83855"/>
                      <a:pt x="0" y="128131"/>
                      <a:pt x="0" y="175272"/>
                    </a:cubicBezTo>
                    <a:cubicBezTo>
                      <a:pt x="0" y="222412"/>
                      <a:pt x="18306" y="266913"/>
                      <a:pt x="51420" y="300506"/>
                    </a:cubicBezTo>
                    <a:cubicBezTo>
                      <a:pt x="86096" y="335555"/>
                      <a:pt x="131527" y="353005"/>
                      <a:pt x="176883" y="353005"/>
                    </a:cubicBezTo>
                    <a:cubicBezTo>
                      <a:pt x="222238" y="353005"/>
                      <a:pt x="265957" y="336151"/>
                      <a:pt x="299851" y="302255"/>
                    </a:cubicBezTo>
                    <a:cubicBezTo>
                      <a:pt x="333077" y="269103"/>
                      <a:pt x="351383" y="224827"/>
                      <a:pt x="351383" y="177687"/>
                    </a:cubicBezTo>
                    <a:cubicBezTo>
                      <a:pt x="351383" y="130546"/>
                      <a:pt x="333077" y="86046"/>
                      <a:pt x="299963" y="52452"/>
                    </a:cubicBezTo>
                    <a:close/>
                    <a:moveTo>
                      <a:pt x="286791" y="289242"/>
                    </a:moveTo>
                    <a:cubicBezTo>
                      <a:pt x="225548" y="350411"/>
                      <a:pt x="125838" y="349629"/>
                      <a:pt x="64592" y="287531"/>
                    </a:cubicBezTo>
                    <a:cubicBezTo>
                      <a:pt x="34975" y="257430"/>
                      <a:pt x="18604" y="217619"/>
                      <a:pt x="18604" y="175421"/>
                    </a:cubicBezTo>
                    <a:cubicBezTo>
                      <a:pt x="18604" y="133228"/>
                      <a:pt x="34976" y="93715"/>
                      <a:pt x="64592" y="64065"/>
                    </a:cubicBezTo>
                    <a:cubicBezTo>
                      <a:pt x="94879" y="33778"/>
                      <a:pt x="134616" y="18709"/>
                      <a:pt x="174501" y="18709"/>
                    </a:cubicBezTo>
                    <a:cubicBezTo>
                      <a:pt x="214424" y="18709"/>
                      <a:pt x="255836" y="34410"/>
                      <a:pt x="286791" y="65776"/>
                    </a:cubicBezTo>
                    <a:cubicBezTo>
                      <a:pt x="316408" y="95877"/>
                      <a:pt x="332779" y="135688"/>
                      <a:pt x="332779" y="177885"/>
                    </a:cubicBezTo>
                    <a:cubicBezTo>
                      <a:pt x="332779" y="220078"/>
                      <a:pt x="316407" y="259592"/>
                      <a:pt x="286791" y="28924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699" name="Google Shape;3699;p74"/>
              <p:cNvSpPr/>
              <p:nvPr/>
            </p:nvSpPr>
            <p:spPr>
              <a:xfrm>
                <a:off x="7059413" y="-602350"/>
                <a:ext cx="92496" cy="158320"/>
              </a:xfrm>
              <a:custGeom>
                <a:rect b="b" l="l" r="r" t="t"/>
                <a:pathLst>
                  <a:path extrusionOk="0" h="158320" w="92496">
                    <a:moveTo>
                      <a:pt x="67182" y="0"/>
                    </a:moveTo>
                    <a:lnTo>
                      <a:pt x="25361" y="0"/>
                    </a:lnTo>
                    <a:cubicBezTo>
                      <a:pt x="17473" y="0"/>
                      <a:pt x="10218" y="3125"/>
                      <a:pt x="5343" y="8781"/>
                    </a:cubicBezTo>
                    <a:cubicBezTo>
                      <a:pt x="1139" y="13655"/>
                      <a:pt x="-647" y="19645"/>
                      <a:pt x="209" y="25822"/>
                    </a:cubicBezTo>
                    <a:lnTo>
                      <a:pt x="15910" y="138303"/>
                    </a:lnTo>
                    <a:cubicBezTo>
                      <a:pt x="17547" y="149725"/>
                      <a:pt x="28300" y="158321"/>
                      <a:pt x="41062" y="158321"/>
                    </a:cubicBezTo>
                    <a:lnTo>
                      <a:pt x="51442" y="158321"/>
                    </a:lnTo>
                    <a:cubicBezTo>
                      <a:pt x="64204" y="158321"/>
                      <a:pt x="75069" y="149763"/>
                      <a:pt x="76594" y="138303"/>
                    </a:cubicBezTo>
                    <a:lnTo>
                      <a:pt x="92295" y="25822"/>
                    </a:lnTo>
                    <a:cubicBezTo>
                      <a:pt x="93150" y="19646"/>
                      <a:pt x="91253" y="13619"/>
                      <a:pt x="87160" y="8781"/>
                    </a:cubicBezTo>
                    <a:cubicBezTo>
                      <a:pt x="82286" y="3163"/>
                      <a:pt x="75068" y="0"/>
                      <a:pt x="67142" y="0"/>
                    </a:cubicBezTo>
                    <a:close/>
                    <a:moveTo>
                      <a:pt x="58326" y="135846"/>
                    </a:moveTo>
                    <a:cubicBezTo>
                      <a:pt x="58029" y="137743"/>
                      <a:pt x="55275" y="139752"/>
                      <a:pt x="51480" y="139752"/>
                    </a:cubicBezTo>
                    <a:lnTo>
                      <a:pt x="41100" y="139752"/>
                    </a:lnTo>
                    <a:cubicBezTo>
                      <a:pt x="37305" y="139752"/>
                      <a:pt x="34514" y="137669"/>
                      <a:pt x="34254" y="135734"/>
                    </a:cubicBezTo>
                    <a:lnTo>
                      <a:pt x="18553" y="23253"/>
                    </a:lnTo>
                    <a:cubicBezTo>
                      <a:pt x="18553" y="23253"/>
                      <a:pt x="18553" y="22100"/>
                      <a:pt x="19409" y="21170"/>
                    </a:cubicBezTo>
                    <a:cubicBezTo>
                      <a:pt x="20450" y="19942"/>
                      <a:pt x="22460" y="18788"/>
                      <a:pt x="25399" y="18788"/>
                    </a:cubicBezTo>
                    <a:lnTo>
                      <a:pt x="67219" y="18788"/>
                    </a:lnTo>
                    <a:cubicBezTo>
                      <a:pt x="70159" y="18788"/>
                      <a:pt x="72168" y="20016"/>
                      <a:pt x="73210" y="21170"/>
                    </a:cubicBezTo>
                    <a:cubicBezTo>
                      <a:pt x="74177" y="22211"/>
                      <a:pt x="74066" y="23067"/>
                      <a:pt x="74066" y="23253"/>
                    </a:cubicBezTo>
                    <a:lnTo>
                      <a:pt x="58365" y="13583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00" name="Google Shape;3700;p74"/>
              <p:cNvSpPr/>
              <p:nvPr/>
            </p:nvSpPr>
            <p:spPr>
              <a:xfrm>
                <a:off x="7073280" y="-420709"/>
                <a:ext cx="64739" cy="65187"/>
              </a:xfrm>
              <a:custGeom>
                <a:rect b="b" l="l" r="r" t="t"/>
                <a:pathLst>
                  <a:path extrusionOk="0" h="65187" w="64739">
                    <a:moveTo>
                      <a:pt x="32370" y="0"/>
                    </a:moveTo>
                    <a:cubicBezTo>
                      <a:pt x="14473" y="0"/>
                      <a:pt x="0" y="14660"/>
                      <a:pt x="0" y="32594"/>
                    </a:cubicBezTo>
                    <a:cubicBezTo>
                      <a:pt x="0" y="50490"/>
                      <a:pt x="14585" y="65187"/>
                      <a:pt x="32370" y="65187"/>
                    </a:cubicBezTo>
                    <a:cubicBezTo>
                      <a:pt x="50192" y="65187"/>
                      <a:pt x="64740" y="50527"/>
                      <a:pt x="64740" y="32594"/>
                    </a:cubicBezTo>
                    <a:cubicBezTo>
                      <a:pt x="64740" y="14697"/>
                      <a:pt x="50155" y="0"/>
                      <a:pt x="32370" y="0"/>
                    </a:cubicBezTo>
                    <a:close/>
                    <a:moveTo>
                      <a:pt x="32370" y="46583"/>
                    </a:moveTo>
                    <a:cubicBezTo>
                      <a:pt x="24668" y="46583"/>
                      <a:pt x="18455" y="40295"/>
                      <a:pt x="18455" y="32593"/>
                    </a:cubicBezTo>
                    <a:cubicBezTo>
                      <a:pt x="18455" y="24890"/>
                      <a:pt x="24631" y="18602"/>
                      <a:pt x="32370" y="18602"/>
                    </a:cubicBezTo>
                    <a:cubicBezTo>
                      <a:pt x="40072" y="18602"/>
                      <a:pt x="46285" y="24890"/>
                      <a:pt x="46285" y="32593"/>
                    </a:cubicBezTo>
                    <a:cubicBezTo>
                      <a:pt x="46285" y="40295"/>
                      <a:pt x="40108" y="46583"/>
                      <a:pt x="32370" y="465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3701" name="Google Shape;3701;p74"/>
            <p:cNvGrpSpPr/>
            <p:nvPr/>
          </p:nvGrpSpPr>
          <p:grpSpPr>
            <a:xfrm>
              <a:off x="2617956" y="2783502"/>
              <a:ext cx="453330" cy="453309"/>
              <a:chOff x="5086291" y="-913521"/>
              <a:chExt cx="952581" cy="952536"/>
            </a:xfrm>
          </p:grpSpPr>
          <p:sp>
            <p:nvSpPr>
              <p:cNvPr id="3702" name="Google Shape;3702;p74"/>
              <p:cNvSpPr/>
              <p:nvPr/>
            </p:nvSpPr>
            <p:spPr>
              <a:xfrm>
                <a:off x="5746487" y="-653127"/>
                <a:ext cx="75734" cy="75539"/>
              </a:xfrm>
              <a:custGeom>
                <a:rect b="b" l="l" r="r" t="t"/>
                <a:pathLst>
                  <a:path extrusionOk="0" h="75539" w="75734">
                    <a:moveTo>
                      <a:pt x="4716" y="4697"/>
                    </a:moveTo>
                    <a:cubicBezTo>
                      <a:pt x="-1572" y="10874"/>
                      <a:pt x="-1572" y="21069"/>
                      <a:pt x="4716" y="27282"/>
                    </a:cubicBezTo>
                    <a:lnTo>
                      <a:pt x="48322" y="70888"/>
                    </a:lnTo>
                    <a:cubicBezTo>
                      <a:pt x="51448" y="74014"/>
                      <a:pt x="55578" y="75539"/>
                      <a:pt x="59671" y="75539"/>
                    </a:cubicBezTo>
                    <a:cubicBezTo>
                      <a:pt x="63763" y="75539"/>
                      <a:pt x="67856" y="74014"/>
                      <a:pt x="71019" y="70888"/>
                    </a:cubicBezTo>
                    <a:cubicBezTo>
                      <a:pt x="77307" y="64600"/>
                      <a:pt x="77307" y="54517"/>
                      <a:pt x="71019" y="48229"/>
                    </a:cubicBezTo>
                    <a:lnTo>
                      <a:pt x="27412" y="4623"/>
                    </a:lnTo>
                    <a:cubicBezTo>
                      <a:pt x="21087" y="-1553"/>
                      <a:pt x="10892" y="-1553"/>
                      <a:pt x="4716" y="469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03" name="Google Shape;3703;p74"/>
              <p:cNvSpPr/>
              <p:nvPr/>
            </p:nvSpPr>
            <p:spPr>
              <a:xfrm>
                <a:off x="5086291" y="-913521"/>
                <a:ext cx="952581" cy="952536"/>
              </a:xfrm>
              <a:custGeom>
                <a:rect b="b" l="l" r="r" t="t"/>
                <a:pathLst>
                  <a:path extrusionOk="0" h="952536" w="952581">
                    <a:moveTo>
                      <a:pt x="947910" y="152725"/>
                    </a:moveTo>
                    <a:lnTo>
                      <a:pt x="799901" y="4716"/>
                    </a:lnTo>
                    <a:cubicBezTo>
                      <a:pt x="793613" y="-1572"/>
                      <a:pt x="783529" y="-1572"/>
                      <a:pt x="777316" y="4716"/>
                    </a:cubicBezTo>
                    <a:cubicBezTo>
                      <a:pt x="771028" y="11004"/>
                      <a:pt x="771028" y="21088"/>
                      <a:pt x="777316" y="27301"/>
                    </a:cubicBezTo>
                    <a:lnTo>
                      <a:pt x="802282" y="52267"/>
                    </a:lnTo>
                    <a:lnTo>
                      <a:pt x="700450" y="154070"/>
                    </a:lnTo>
                    <a:lnTo>
                      <a:pt x="680656" y="134165"/>
                    </a:lnTo>
                    <a:lnTo>
                      <a:pt x="639989" y="93498"/>
                    </a:lnTo>
                    <a:cubicBezTo>
                      <a:pt x="633701" y="87210"/>
                      <a:pt x="623618" y="87210"/>
                      <a:pt x="617405" y="93498"/>
                    </a:cubicBezTo>
                    <a:cubicBezTo>
                      <a:pt x="611117" y="99786"/>
                      <a:pt x="611117" y="109869"/>
                      <a:pt x="617405" y="116082"/>
                    </a:cubicBezTo>
                    <a:lnTo>
                      <a:pt x="646835" y="145513"/>
                    </a:lnTo>
                    <a:lnTo>
                      <a:pt x="199417" y="592778"/>
                    </a:lnTo>
                    <a:cubicBezTo>
                      <a:pt x="193129" y="598954"/>
                      <a:pt x="193129" y="609150"/>
                      <a:pt x="199417" y="615363"/>
                    </a:cubicBezTo>
                    <a:lnTo>
                      <a:pt x="212365" y="628311"/>
                    </a:lnTo>
                    <a:cubicBezTo>
                      <a:pt x="209612" y="628981"/>
                      <a:pt x="207045" y="630134"/>
                      <a:pt x="204924" y="632218"/>
                    </a:cubicBezTo>
                    <a:lnTo>
                      <a:pt x="183120" y="654022"/>
                    </a:lnTo>
                    <a:cubicBezTo>
                      <a:pt x="176832" y="660310"/>
                      <a:pt x="176832" y="670393"/>
                      <a:pt x="183120" y="676606"/>
                    </a:cubicBezTo>
                    <a:lnTo>
                      <a:pt x="219136" y="712772"/>
                    </a:lnTo>
                    <a:cubicBezTo>
                      <a:pt x="217127" y="713516"/>
                      <a:pt x="215341" y="714781"/>
                      <a:pt x="213704" y="716306"/>
                    </a:cubicBezTo>
                    <a:lnTo>
                      <a:pt x="4716" y="925190"/>
                    </a:lnTo>
                    <a:cubicBezTo>
                      <a:pt x="-1572" y="931478"/>
                      <a:pt x="-1572" y="941561"/>
                      <a:pt x="4716" y="947849"/>
                    </a:cubicBezTo>
                    <a:cubicBezTo>
                      <a:pt x="7879" y="951011"/>
                      <a:pt x="11971" y="952537"/>
                      <a:pt x="16064" y="952537"/>
                    </a:cubicBezTo>
                    <a:cubicBezTo>
                      <a:pt x="20157" y="952537"/>
                      <a:pt x="24250" y="951011"/>
                      <a:pt x="27412" y="947886"/>
                    </a:cubicBezTo>
                    <a:lnTo>
                      <a:pt x="236295" y="738965"/>
                    </a:lnTo>
                    <a:cubicBezTo>
                      <a:pt x="237933" y="737327"/>
                      <a:pt x="239049" y="735430"/>
                      <a:pt x="239830" y="733532"/>
                    </a:cubicBezTo>
                    <a:lnTo>
                      <a:pt x="275846" y="769548"/>
                    </a:lnTo>
                    <a:cubicBezTo>
                      <a:pt x="278897" y="772599"/>
                      <a:pt x="282878" y="774199"/>
                      <a:pt x="287194" y="774199"/>
                    </a:cubicBezTo>
                    <a:cubicBezTo>
                      <a:pt x="291473" y="774199"/>
                      <a:pt x="295491" y="772488"/>
                      <a:pt x="298542" y="769548"/>
                    </a:cubicBezTo>
                    <a:lnTo>
                      <a:pt x="320346" y="747745"/>
                    </a:lnTo>
                    <a:cubicBezTo>
                      <a:pt x="322429" y="745661"/>
                      <a:pt x="323583" y="742982"/>
                      <a:pt x="324253" y="740303"/>
                    </a:cubicBezTo>
                    <a:lnTo>
                      <a:pt x="337312" y="753363"/>
                    </a:lnTo>
                    <a:cubicBezTo>
                      <a:pt x="340438" y="756488"/>
                      <a:pt x="344568" y="758014"/>
                      <a:pt x="348660" y="758014"/>
                    </a:cubicBezTo>
                    <a:cubicBezTo>
                      <a:pt x="352753" y="758014"/>
                      <a:pt x="356846" y="756488"/>
                      <a:pt x="360009" y="753363"/>
                    </a:cubicBezTo>
                    <a:lnTo>
                      <a:pt x="807312" y="306059"/>
                    </a:lnTo>
                    <a:lnTo>
                      <a:pt x="836742" y="335490"/>
                    </a:lnTo>
                    <a:cubicBezTo>
                      <a:pt x="839868" y="338615"/>
                      <a:pt x="843998" y="340141"/>
                      <a:pt x="848090" y="340141"/>
                    </a:cubicBezTo>
                    <a:cubicBezTo>
                      <a:pt x="852183" y="340141"/>
                      <a:pt x="856276" y="338615"/>
                      <a:pt x="859439" y="335490"/>
                    </a:cubicBezTo>
                    <a:cubicBezTo>
                      <a:pt x="865727" y="329202"/>
                      <a:pt x="865727" y="319118"/>
                      <a:pt x="859439" y="312905"/>
                    </a:cubicBezTo>
                    <a:lnTo>
                      <a:pt x="818660" y="272238"/>
                    </a:lnTo>
                    <a:lnTo>
                      <a:pt x="798755" y="252333"/>
                    </a:lnTo>
                    <a:lnTo>
                      <a:pt x="900482" y="150606"/>
                    </a:lnTo>
                    <a:lnTo>
                      <a:pt x="925448" y="175572"/>
                    </a:lnTo>
                    <a:cubicBezTo>
                      <a:pt x="928573" y="178697"/>
                      <a:pt x="932703" y="180223"/>
                      <a:pt x="936796" y="180223"/>
                    </a:cubicBezTo>
                    <a:cubicBezTo>
                      <a:pt x="940889" y="180223"/>
                      <a:pt x="944981" y="178697"/>
                      <a:pt x="948144" y="175572"/>
                    </a:cubicBezTo>
                    <a:cubicBezTo>
                      <a:pt x="954097" y="169098"/>
                      <a:pt x="954097" y="158903"/>
                      <a:pt x="947921" y="152727"/>
                    </a:cubicBezTo>
                    <a:close/>
                    <a:moveTo>
                      <a:pt x="297609" y="725082"/>
                    </a:moveTo>
                    <a:lnTo>
                      <a:pt x="287117" y="735575"/>
                    </a:lnTo>
                    <a:lnTo>
                      <a:pt x="217018" y="665477"/>
                    </a:lnTo>
                    <a:lnTo>
                      <a:pt x="227511" y="654984"/>
                    </a:lnTo>
                    <a:cubicBezTo>
                      <a:pt x="229595" y="652900"/>
                      <a:pt x="230748" y="650221"/>
                      <a:pt x="231418" y="647543"/>
                    </a:cubicBezTo>
                    <a:lnTo>
                      <a:pt x="305051" y="721176"/>
                    </a:lnTo>
                    <a:cubicBezTo>
                      <a:pt x="302372" y="721734"/>
                      <a:pt x="299730" y="722887"/>
                      <a:pt x="297609" y="725082"/>
                    </a:cubicBezTo>
                    <a:close/>
                    <a:moveTo>
                      <a:pt x="348471" y="719278"/>
                    </a:moveTo>
                    <a:lnTo>
                      <a:pt x="233314" y="604121"/>
                    </a:lnTo>
                    <a:lnTo>
                      <a:pt x="669273" y="168161"/>
                    </a:lnTo>
                    <a:lnTo>
                      <a:pt x="784430" y="283319"/>
                    </a:lnTo>
                    <a:close/>
                    <a:moveTo>
                      <a:pt x="775982" y="229483"/>
                    </a:moveTo>
                    <a:lnTo>
                      <a:pt x="723110" y="176723"/>
                    </a:lnTo>
                    <a:lnTo>
                      <a:pt x="824837" y="74892"/>
                    </a:lnTo>
                    <a:lnTo>
                      <a:pt x="877709" y="1277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04" name="Google Shape;3704;p74"/>
              <p:cNvSpPr/>
              <p:nvPr/>
            </p:nvSpPr>
            <p:spPr>
              <a:xfrm>
                <a:off x="5662847" y="-569507"/>
                <a:ext cx="75734" cy="75557"/>
              </a:xfrm>
              <a:custGeom>
                <a:rect b="b" l="l" r="r" t="t"/>
                <a:pathLst>
                  <a:path extrusionOk="0" h="75557" w="75734">
                    <a:moveTo>
                      <a:pt x="27301" y="4716"/>
                    </a:moveTo>
                    <a:cubicBezTo>
                      <a:pt x="21013" y="-1572"/>
                      <a:pt x="10929" y="-1572"/>
                      <a:pt x="4716" y="4716"/>
                    </a:cubicBezTo>
                    <a:cubicBezTo>
                      <a:pt x="-1572" y="10892"/>
                      <a:pt x="-1572" y="21088"/>
                      <a:pt x="4716" y="27301"/>
                    </a:cubicBezTo>
                    <a:lnTo>
                      <a:pt x="48322" y="70907"/>
                    </a:lnTo>
                    <a:cubicBezTo>
                      <a:pt x="51448" y="74032"/>
                      <a:pt x="55578" y="75558"/>
                      <a:pt x="59670" y="75558"/>
                    </a:cubicBezTo>
                    <a:cubicBezTo>
                      <a:pt x="63763" y="75558"/>
                      <a:pt x="67856" y="74032"/>
                      <a:pt x="71019" y="70907"/>
                    </a:cubicBezTo>
                    <a:cubicBezTo>
                      <a:pt x="77307" y="64619"/>
                      <a:pt x="77307" y="54536"/>
                      <a:pt x="71019" y="4832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05" name="Google Shape;3705;p74"/>
              <p:cNvSpPr/>
              <p:nvPr/>
            </p:nvSpPr>
            <p:spPr>
              <a:xfrm>
                <a:off x="5579198" y="-485858"/>
                <a:ext cx="75734" cy="75558"/>
              </a:xfrm>
              <a:custGeom>
                <a:rect b="b" l="l" r="r" t="t"/>
                <a:pathLst>
                  <a:path extrusionOk="0" h="75558" w="75734">
                    <a:moveTo>
                      <a:pt x="27301" y="4716"/>
                    </a:moveTo>
                    <a:cubicBezTo>
                      <a:pt x="21013" y="-1572"/>
                      <a:pt x="10929" y="-1572"/>
                      <a:pt x="4716" y="4716"/>
                    </a:cubicBezTo>
                    <a:cubicBezTo>
                      <a:pt x="-1572" y="11004"/>
                      <a:pt x="-1572" y="21088"/>
                      <a:pt x="4716" y="27301"/>
                    </a:cubicBezTo>
                    <a:lnTo>
                      <a:pt x="48322" y="70907"/>
                    </a:lnTo>
                    <a:cubicBezTo>
                      <a:pt x="51448" y="74033"/>
                      <a:pt x="55578" y="75558"/>
                      <a:pt x="59671" y="75558"/>
                    </a:cubicBezTo>
                    <a:cubicBezTo>
                      <a:pt x="63763" y="75558"/>
                      <a:pt x="67856" y="74033"/>
                      <a:pt x="71019" y="70907"/>
                    </a:cubicBezTo>
                    <a:cubicBezTo>
                      <a:pt x="77307" y="64619"/>
                      <a:pt x="77307" y="54536"/>
                      <a:pt x="71019" y="4832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06" name="Google Shape;3706;p74"/>
              <p:cNvSpPr/>
              <p:nvPr/>
            </p:nvSpPr>
            <p:spPr>
              <a:xfrm>
                <a:off x="5495559" y="-402219"/>
                <a:ext cx="75650" cy="75558"/>
              </a:xfrm>
              <a:custGeom>
                <a:rect b="b" l="l" r="r" t="t"/>
                <a:pathLst>
                  <a:path extrusionOk="0" h="75558" w="75650">
                    <a:moveTo>
                      <a:pt x="27301" y="4716"/>
                    </a:moveTo>
                    <a:cubicBezTo>
                      <a:pt x="21013" y="-1572"/>
                      <a:pt x="10929" y="-1572"/>
                      <a:pt x="4716" y="4716"/>
                    </a:cubicBezTo>
                    <a:cubicBezTo>
                      <a:pt x="-1572" y="11004"/>
                      <a:pt x="-1572" y="21088"/>
                      <a:pt x="4716" y="27301"/>
                    </a:cubicBezTo>
                    <a:lnTo>
                      <a:pt x="48322" y="70907"/>
                    </a:lnTo>
                    <a:cubicBezTo>
                      <a:pt x="51448" y="74033"/>
                      <a:pt x="55578" y="75558"/>
                      <a:pt x="59670" y="75558"/>
                    </a:cubicBezTo>
                    <a:cubicBezTo>
                      <a:pt x="63763" y="75558"/>
                      <a:pt x="67856" y="74033"/>
                      <a:pt x="71019" y="70907"/>
                    </a:cubicBezTo>
                    <a:cubicBezTo>
                      <a:pt x="77195" y="64619"/>
                      <a:pt x="77195" y="54536"/>
                      <a:pt x="71019" y="4832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07" name="Google Shape;3707;p74"/>
              <p:cNvSpPr/>
              <p:nvPr/>
            </p:nvSpPr>
            <p:spPr>
              <a:xfrm>
                <a:off x="5411959" y="-318535"/>
                <a:ext cx="75734" cy="75548"/>
              </a:xfrm>
              <a:custGeom>
                <a:rect b="b" l="l" r="r" t="t"/>
                <a:pathLst>
                  <a:path extrusionOk="0" h="75548" w="75734">
                    <a:moveTo>
                      <a:pt x="27301" y="4632"/>
                    </a:moveTo>
                    <a:cubicBezTo>
                      <a:pt x="21013" y="-1544"/>
                      <a:pt x="10929" y="-1544"/>
                      <a:pt x="4716" y="4632"/>
                    </a:cubicBezTo>
                    <a:cubicBezTo>
                      <a:pt x="-1572" y="10920"/>
                      <a:pt x="-1572" y="21004"/>
                      <a:pt x="4716" y="27291"/>
                    </a:cubicBezTo>
                    <a:lnTo>
                      <a:pt x="48322" y="70898"/>
                    </a:lnTo>
                    <a:cubicBezTo>
                      <a:pt x="51448" y="74023"/>
                      <a:pt x="55578" y="75549"/>
                      <a:pt x="59671" y="75549"/>
                    </a:cubicBezTo>
                    <a:cubicBezTo>
                      <a:pt x="63763" y="75549"/>
                      <a:pt x="67856" y="74023"/>
                      <a:pt x="71019" y="70898"/>
                    </a:cubicBezTo>
                    <a:cubicBezTo>
                      <a:pt x="77307" y="64610"/>
                      <a:pt x="77307" y="54526"/>
                      <a:pt x="71019" y="483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3708" name="Google Shape;3708;p74"/>
            <p:cNvSpPr/>
            <p:nvPr/>
          </p:nvSpPr>
          <p:spPr>
            <a:xfrm>
              <a:off x="2599811" y="3782914"/>
              <a:ext cx="521530" cy="510194"/>
            </a:xfrm>
            <a:custGeom>
              <a:rect b="b" l="l" r="r" t="t"/>
              <a:pathLst>
                <a:path extrusionOk="0" h="748488" w="765118">
                  <a:moveTo>
                    <a:pt x="378611" y="936"/>
                  </a:moveTo>
                  <a:lnTo>
                    <a:pt x="179015" y="108349"/>
                  </a:lnTo>
                  <a:cubicBezTo>
                    <a:pt x="176334" y="109805"/>
                    <a:pt x="174663" y="112612"/>
                    <a:pt x="174662" y="115665"/>
                  </a:cubicBezTo>
                  <a:lnTo>
                    <a:pt x="174662" y="140295"/>
                  </a:lnTo>
                  <a:cubicBezTo>
                    <a:pt x="174680" y="144867"/>
                    <a:pt x="178379" y="148569"/>
                    <a:pt x="182946" y="148587"/>
                  </a:cubicBezTo>
                  <a:cubicBezTo>
                    <a:pt x="187540" y="148605"/>
                    <a:pt x="191277" y="144893"/>
                    <a:pt x="191295" y="140295"/>
                  </a:cubicBezTo>
                  <a:lnTo>
                    <a:pt x="191295" y="120640"/>
                  </a:lnTo>
                  <a:lnTo>
                    <a:pt x="374241" y="22169"/>
                  </a:lnTo>
                  <a:lnTo>
                    <a:pt x="374241" y="75412"/>
                  </a:lnTo>
                  <a:cubicBezTo>
                    <a:pt x="374259" y="79983"/>
                    <a:pt x="377958" y="83685"/>
                    <a:pt x="382526" y="83703"/>
                  </a:cubicBezTo>
                  <a:cubicBezTo>
                    <a:pt x="387118" y="83721"/>
                    <a:pt x="390856" y="80009"/>
                    <a:pt x="390874" y="75412"/>
                  </a:cubicBezTo>
                  <a:lnTo>
                    <a:pt x="390874" y="22201"/>
                  </a:lnTo>
                  <a:lnTo>
                    <a:pt x="573821" y="120640"/>
                  </a:lnTo>
                  <a:lnTo>
                    <a:pt x="573821" y="140295"/>
                  </a:lnTo>
                  <a:cubicBezTo>
                    <a:pt x="573839" y="144893"/>
                    <a:pt x="577576" y="148604"/>
                    <a:pt x="582169" y="148587"/>
                  </a:cubicBezTo>
                  <a:cubicBezTo>
                    <a:pt x="586743" y="148578"/>
                    <a:pt x="590452" y="144873"/>
                    <a:pt x="590470" y="140295"/>
                  </a:cubicBezTo>
                  <a:lnTo>
                    <a:pt x="590470" y="115665"/>
                  </a:lnTo>
                  <a:cubicBezTo>
                    <a:pt x="590465" y="112610"/>
                    <a:pt x="588791" y="109800"/>
                    <a:pt x="586100" y="108349"/>
                  </a:cubicBezTo>
                  <a:lnTo>
                    <a:pt x="386521" y="936"/>
                  </a:lnTo>
                  <a:cubicBezTo>
                    <a:pt x="383755" y="-664"/>
                    <a:pt x="380277" y="-25"/>
                    <a:pt x="378611" y="936"/>
                  </a:cubicBezTo>
                  <a:close/>
                  <a:moveTo>
                    <a:pt x="690284" y="515"/>
                  </a:moveTo>
                  <a:cubicBezTo>
                    <a:pt x="662824" y="515"/>
                    <a:pt x="640369" y="22925"/>
                    <a:pt x="640369" y="50409"/>
                  </a:cubicBezTo>
                  <a:cubicBezTo>
                    <a:pt x="640368" y="75046"/>
                    <a:pt x="658418" y="95647"/>
                    <a:pt x="681935" y="99653"/>
                  </a:cubicBezTo>
                  <a:lnTo>
                    <a:pt x="681935" y="142427"/>
                  </a:lnTo>
                  <a:cubicBezTo>
                    <a:pt x="644598" y="146608"/>
                    <a:pt x="615387" y="178468"/>
                    <a:pt x="615387" y="216918"/>
                  </a:cubicBezTo>
                  <a:cubicBezTo>
                    <a:pt x="615386" y="245579"/>
                    <a:pt x="631618" y="270548"/>
                    <a:pt x="655345" y="283135"/>
                  </a:cubicBezTo>
                  <a:lnTo>
                    <a:pt x="628706" y="329306"/>
                  </a:lnTo>
                  <a:cubicBezTo>
                    <a:pt x="622018" y="326613"/>
                    <a:pt x="614733" y="325128"/>
                    <a:pt x="607103" y="325128"/>
                  </a:cubicBezTo>
                  <a:cubicBezTo>
                    <a:pt x="584509" y="325128"/>
                    <a:pt x="564858" y="338131"/>
                    <a:pt x="555222" y="357041"/>
                  </a:cubicBezTo>
                  <a:lnTo>
                    <a:pt x="439977" y="290402"/>
                  </a:lnTo>
                  <a:cubicBezTo>
                    <a:pt x="435780" y="265624"/>
                    <a:pt x="415827" y="246085"/>
                    <a:pt x="390874" y="242475"/>
                  </a:cubicBezTo>
                  <a:lnTo>
                    <a:pt x="390874" y="199572"/>
                  </a:lnTo>
                  <a:cubicBezTo>
                    <a:pt x="414399" y="195573"/>
                    <a:pt x="432441" y="174954"/>
                    <a:pt x="432440" y="150312"/>
                  </a:cubicBezTo>
                  <a:cubicBezTo>
                    <a:pt x="432440" y="122828"/>
                    <a:pt x="409985" y="100368"/>
                    <a:pt x="382526" y="100368"/>
                  </a:cubicBezTo>
                  <a:cubicBezTo>
                    <a:pt x="355066" y="100368"/>
                    <a:pt x="332676" y="122828"/>
                    <a:pt x="332675" y="150312"/>
                  </a:cubicBezTo>
                  <a:cubicBezTo>
                    <a:pt x="332675" y="174970"/>
                    <a:pt x="350704" y="195592"/>
                    <a:pt x="374241" y="199572"/>
                  </a:cubicBezTo>
                  <a:lnTo>
                    <a:pt x="374241" y="242459"/>
                  </a:lnTo>
                  <a:cubicBezTo>
                    <a:pt x="349268" y="246050"/>
                    <a:pt x="329339" y="265616"/>
                    <a:pt x="325155" y="290418"/>
                  </a:cubicBezTo>
                  <a:lnTo>
                    <a:pt x="211144" y="356294"/>
                  </a:lnTo>
                  <a:cubicBezTo>
                    <a:pt x="200266" y="328351"/>
                    <a:pt x="173082" y="308480"/>
                    <a:pt x="141380" y="308480"/>
                  </a:cubicBezTo>
                  <a:cubicBezTo>
                    <a:pt x="130721" y="308480"/>
                    <a:pt x="120585" y="310728"/>
                    <a:pt x="111395" y="314772"/>
                  </a:cubicBezTo>
                  <a:lnTo>
                    <a:pt x="78519" y="257757"/>
                  </a:lnTo>
                  <a:cubicBezTo>
                    <a:pt x="91381" y="248717"/>
                    <a:pt x="99830" y="233771"/>
                    <a:pt x="99830" y="216918"/>
                  </a:cubicBezTo>
                  <a:cubicBezTo>
                    <a:pt x="99830" y="189434"/>
                    <a:pt x="77375" y="166976"/>
                    <a:pt x="49915" y="166975"/>
                  </a:cubicBezTo>
                  <a:cubicBezTo>
                    <a:pt x="22455" y="166975"/>
                    <a:pt x="0" y="189434"/>
                    <a:pt x="0" y="216918"/>
                  </a:cubicBezTo>
                  <a:cubicBezTo>
                    <a:pt x="0" y="244403"/>
                    <a:pt x="22455" y="266812"/>
                    <a:pt x="49915" y="266812"/>
                  </a:cubicBezTo>
                  <a:cubicBezTo>
                    <a:pt x="54594" y="266812"/>
                    <a:pt x="59128" y="266174"/>
                    <a:pt x="63430" y="264958"/>
                  </a:cubicBezTo>
                  <a:lnTo>
                    <a:pt x="97004" y="323127"/>
                  </a:lnTo>
                  <a:cubicBezTo>
                    <a:pt x="78549" y="336786"/>
                    <a:pt x="66549" y="358713"/>
                    <a:pt x="66548" y="383377"/>
                  </a:cubicBezTo>
                  <a:cubicBezTo>
                    <a:pt x="66548" y="408050"/>
                    <a:pt x="78555" y="429986"/>
                    <a:pt x="97020" y="443644"/>
                  </a:cubicBezTo>
                  <a:lnTo>
                    <a:pt x="63478" y="501829"/>
                  </a:lnTo>
                  <a:cubicBezTo>
                    <a:pt x="59162" y="500607"/>
                    <a:pt x="54612" y="499943"/>
                    <a:pt x="49915" y="499943"/>
                  </a:cubicBezTo>
                  <a:cubicBezTo>
                    <a:pt x="22455" y="499943"/>
                    <a:pt x="0" y="522354"/>
                    <a:pt x="0" y="549838"/>
                  </a:cubicBezTo>
                  <a:cubicBezTo>
                    <a:pt x="0" y="577322"/>
                    <a:pt x="22455" y="599797"/>
                    <a:pt x="49915" y="599797"/>
                  </a:cubicBezTo>
                  <a:cubicBezTo>
                    <a:pt x="77375" y="599797"/>
                    <a:pt x="99831" y="577322"/>
                    <a:pt x="99830" y="549838"/>
                  </a:cubicBezTo>
                  <a:cubicBezTo>
                    <a:pt x="99830" y="532977"/>
                    <a:pt x="91375" y="518022"/>
                    <a:pt x="78503" y="508983"/>
                  </a:cubicBezTo>
                  <a:lnTo>
                    <a:pt x="111412" y="451984"/>
                  </a:lnTo>
                  <a:cubicBezTo>
                    <a:pt x="120596" y="456023"/>
                    <a:pt x="130729" y="458276"/>
                    <a:pt x="141380" y="458276"/>
                  </a:cubicBezTo>
                  <a:cubicBezTo>
                    <a:pt x="182620" y="458276"/>
                    <a:pt x="216229" y="424653"/>
                    <a:pt x="216228" y="383377"/>
                  </a:cubicBezTo>
                  <a:cubicBezTo>
                    <a:pt x="216228" y="379847"/>
                    <a:pt x="215977" y="376374"/>
                    <a:pt x="215499" y="372973"/>
                  </a:cubicBezTo>
                  <a:lnTo>
                    <a:pt x="325124" y="309617"/>
                  </a:lnTo>
                  <a:cubicBezTo>
                    <a:pt x="329233" y="334524"/>
                    <a:pt x="349202" y="354228"/>
                    <a:pt x="374243" y="357837"/>
                  </a:cubicBezTo>
                  <a:lnTo>
                    <a:pt x="374243" y="417144"/>
                  </a:lnTo>
                  <a:cubicBezTo>
                    <a:pt x="336885" y="421291"/>
                    <a:pt x="307696" y="453116"/>
                    <a:pt x="307695" y="491587"/>
                  </a:cubicBezTo>
                  <a:cubicBezTo>
                    <a:pt x="307695" y="532863"/>
                    <a:pt x="341287" y="566485"/>
                    <a:pt x="382527" y="566485"/>
                  </a:cubicBezTo>
                  <a:cubicBezTo>
                    <a:pt x="423766" y="566485"/>
                    <a:pt x="457424" y="532863"/>
                    <a:pt x="457424" y="491587"/>
                  </a:cubicBezTo>
                  <a:cubicBezTo>
                    <a:pt x="457424" y="453133"/>
                    <a:pt x="428217" y="421313"/>
                    <a:pt x="390876" y="417144"/>
                  </a:cubicBezTo>
                  <a:lnTo>
                    <a:pt x="390876" y="357837"/>
                  </a:lnTo>
                  <a:cubicBezTo>
                    <a:pt x="415887" y="354212"/>
                    <a:pt x="435878" y="334535"/>
                    <a:pt x="440011" y="309666"/>
                  </a:cubicBezTo>
                  <a:lnTo>
                    <a:pt x="549815" y="373086"/>
                  </a:lnTo>
                  <a:cubicBezTo>
                    <a:pt x="549214" y="376427"/>
                    <a:pt x="548906" y="379868"/>
                    <a:pt x="548906" y="383377"/>
                  </a:cubicBezTo>
                  <a:cubicBezTo>
                    <a:pt x="548906" y="415459"/>
                    <a:pt x="575052" y="441628"/>
                    <a:pt x="607106" y="441628"/>
                  </a:cubicBezTo>
                  <a:cubicBezTo>
                    <a:pt x="614729" y="441628"/>
                    <a:pt x="622025" y="440154"/>
                    <a:pt x="628709" y="437466"/>
                  </a:cubicBezTo>
                  <a:lnTo>
                    <a:pt x="655331" y="483637"/>
                  </a:lnTo>
                  <a:cubicBezTo>
                    <a:pt x="631616" y="496228"/>
                    <a:pt x="615390" y="521185"/>
                    <a:pt x="615390" y="549838"/>
                  </a:cubicBezTo>
                  <a:cubicBezTo>
                    <a:pt x="615389" y="591114"/>
                    <a:pt x="649047" y="624801"/>
                    <a:pt x="690286" y="624801"/>
                  </a:cubicBezTo>
                  <a:cubicBezTo>
                    <a:pt x="731526" y="624801"/>
                    <a:pt x="765119" y="591114"/>
                    <a:pt x="765118" y="549838"/>
                  </a:cubicBezTo>
                  <a:cubicBezTo>
                    <a:pt x="765118" y="508562"/>
                    <a:pt x="731525" y="474939"/>
                    <a:pt x="690286" y="474940"/>
                  </a:cubicBezTo>
                  <a:cubicBezTo>
                    <a:pt x="683612" y="474940"/>
                    <a:pt x="677140" y="475823"/>
                    <a:pt x="670973" y="477476"/>
                  </a:cubicBezTo>
                  <a:lnTo>
                    <a:pt x="643084" y="429110"/>
                  </a:lnTo>
                  <a:cubicBezTo>
                    <a:pt x="656604" y="418427"/>
                    <a:pt x="665304" y="401888"/>
                    <a:pt x="665304" y="383378"/>
                  </a:cubicBezTo>
                  <a:cubicBezTo>
                    <a:pt x="665304" y="364864"/>
                    <a:pt x="656593" y="348328"/>
                    <a:pt x="643067" y="337645"/>
                  </a:cubicBezTo>
                  <a:lnTo>
                    <a:pt x="670989" y="289296"/>
                  </a:lnTo>
                  <a:cubicBezTo>
                    <a:pt x="677151" y="290943"/>
                    <a:pt x="683619" y="291832"/>
                    <a:pt x="690286" y="291832"/>
                  </a:cubicBezTo>
                  <a:cubicBezTo>
                    <a:pt x="731526" y="291832"/>
                    <a:pt x="765119" y="258194"/>
                    <a:pt x="765118" y="216918"/>
                  </a:cubicBezTo>
                  <a:cubicBezTo>
                    <a:pt x="765118" y="178445"/>
                    <a:pt x="735931" y="146561"/>
                    <a:pt x="698570" y="142410"/>
                  </a:cubicBezTo>
                  <a:lnTo>
                    <a:pt x="698570" y="99669"/>
                  </a:lnTo>
                  <a:cubicBezTo>
                    <a:pt x="722112" y="95693"/>
                    <a:pt x="740137" y="75071"/>
                    <a:pt x="740137" y="50409"/>
                  </a:cubicBezTo>
                  <a:cubicBezTo>
                    <a:pt x="740136" y="22925"/>
                    <a:pt x="717746" y="514"/>
                    <a:pt x="690286" y="515"/>
                  </a:cubicBezTo>
                  <a:close/>
                  <a:moveTo>
                    <a:pt x="690284" y="17098"/>
                  </a:moveTo>
                  <a:cubicBezTo>
                    <a:pt x="708754" y="17098"/>
                    <a:pt x="723566" y="31923"/>
                    <a:pt x="723566" y="50409"/>
                  </a:cubicBezTo>
                  <a:cubicBezTo>
                    <a:pt x="723566" y="68897"/>
                    <a:pt x="708755" y="83705"/>
                    <a:pt x="690284" y="83705"/>
                  </a:cubicBezTo>
                  <a:cubicBezTo>
                    <a:pt x="671813" y="83705"/>
                    <a:pt x="657017" y="68897"/>
                    <a:pt x="657018" y="50409"/>
                  </a:cubicBezTo>
                  <a:cubicBezTo>
                    <a:pt x="657018" y="31923"/>
                    <a:pt x="671813" y="17098"/>
                    <a:pt x="690284" y="17098"/>
                  </a:cubicBezTo>
                  <a:close/>
                  <a:moveTo>
                    <a:pt x="382526" y="117016"/>
                  </a:moveTo>
                  <a:cubicBezTo>
                    <a:pt x="400730" y="117016"/>
                    <a:pt x="415808" y="131825"/>
                    <a:pt x="415808" y="150312"/>
                  </a:cubicBezTo>
                  <a:cubicBezTo>
                    <a:pt x="415808" y="168799"/>
                    <a:pt x="400996" y="183623"/>
                    <a:pt x="382526" y="183623"/>
                  </a:cubicBezTo>
                  <a:cubicBezTo>
                    <a:pt x="364054" y="183623"/>
                    <a:pt x="349324" y="168799"/>
                    <a:pt x="349325" y="150312"/>
                  </a:cubicBezTo>
                  <a:cubicBezTo>
                    <a:pt x="349325" y="132027"/>
                    <a:pt x="364320" y="117016"/>
                    <a:pt x="382526" y="117016"/>
                  </a:cubicBezTo>
                  <a:close/>
                  <a:moveTo>
                    <a:pt x="285473" y="153270"/>
                  </a:moveTo>
                  <a:cubicBezTo>
                    <a:pt x="226099" y="178209"/>
                    <a:pt x="177600" y="226751"/>
                    <a:pt x="152686" y="286175"/>
                  </a:cubicBezTo>
                  <a:cubicBezTo>
                    <a:pt x="150872" y="290418"/>
                    <a:pt x="152843" y="295325"/>
                    <a:pt x="157104" y="297117"/>
                  </a:cubicBezTo>
                  <a:cubicBezTo>
                    <a:pt x="161360" y="298921"/>
                    <a:pt x="166271" y="296897"/>
                    <a:pt x="168035" y="292629"/>
                  </a:cubicBezTo>
                  <a:cubicBezTo>
                    <a:pt x="191214" y="237347"/>
                    <a:pt x="236685" y="191834"/>
                    <a:pt x="291921" y="168634"/>
                  </a:cubicBezTo>
                  <a:cubicBezTo>
                    <a:pt x="296133" y="166842"/>
                    <a:pt x="298107" y="161982"/>
                    <a:pt x="296340" y="157757"/>
                  </a:cubicBezTo>
                  <a:cubicBezTo>
                    <a:pt x="293922" y="151986"/>
                    <a:pt x="287591" y="152046"/>
                    <a:pt x="285473" y="153270"/>
                  </a:cubicBezTo>
                  <a:close/>
                  <a:moveTo>
                    <a:pt x="468793" y="157757"/>
                  </a:moveTo>
                  <a:cubicBezTo>
                    <a:pt x="467026" y="161982"/>
                    <a:pt x="469013" y="166842"/>
                    <a:pt x="473211" y="168634"/>
                  </a:cubicBezTo>
                  <a:cubicBezTo>
                    <a:pt x="528444" y="191832"/>
                    <a:pt x="573917" y="237344"/>
                    <a:pt x="597097" y="292630"/>
                  </a:cubicBezTo>
                  <a:cubicBezTo>
                    <a:pt x="598863" y="296906"/>
                    <a:pt x="603772" y="298922"/>
                    <a:pt x="608028" y="297117"/>
                  </a:cubicBezTo>
                  <a:cubicBezTo>
                    <a:pt x="612276" y="295325"/>
                    <a:pt x="614258" y="290418"/>
                    <a:pt x="612447" y="286175"/>
                  </a:cubicBezTo>
                  <a:cubicBezTo>
                    <a:pt x="587530" y="226748"/>
                    <a:pt x="539030" y="178207"/>
                    <a:pt x="479659" y="153270"/>
                  </a:cubicBezTo>
                  <a:cubicBezTo>
                    <a:pt x="474906" y="151441"/>
                    <a:pt x="470521" y="153682"/>
                    <a:pt x="468793" y="157757"/>
                  </a:cubicBezTo>
                  <a:close/>
                  <a:moveTo>
                    <a:pt x="690284" y="158618"/>
                  </a:moveTo>
                  <a:cubicBezTo>
                    <a:pt x="722533" y="158618"/>
                    <a:pt x="748482" y="184640"/>
                    <a:pt x="748483" y="216918"/>
                  </a:cubicBezTo>
                  <a:cubicBezTo>
                    <a:pt x="748483" y="249197"/>
                    <a:pt x="722534" y="275169"/>
                    <a:pt x="690284" y="275169"/>
                  </a:cubicBezTo>
                  <a:cubicBezTo>
                    <a:pt x="658034" y="275169"/>
                    <a:pt x="632019" y="249197"/>
                    <a:pt x="632019" y="216918"/>
                  </a:cubicBezTo>
                  <a:cubicBezTo>
                    <a:pt x="632020" y="184640"/>
                    <a:pt x="658034" y="158618"/>
                    <a:pt x="690284" y="158618"/>
                  </a:cubicBezTo>
                  <a:close/>
                  <a:moveTo>
                    <a:pt x="49915" y="183623"/>
                  </a:moveTo>
                  <a:cubicBezTo>
                    <a:pt x="68198" y="183623"/>
                    <a:pt x="83181" y="198431"/>
                    <a:pt x="83181" y="216918"/>
                  </a:cubicBezTo>
                  <a:cubicBezTo>
                    <a:pt x="83181" y="235405"/>
                    <a:pt x="68386" y="250230"/>
                    <a:pt x="49915" y="250230"/>
                  </a:cubicBezTo>
                  <a:cubicBezTo>
                    <a:pt x="31444" y="250230"/>
                    <a:pt x="16633" y="235405"/>
                    <a:pt x="16633" y="216918"/>
                  </a:cubicBezTo>
                  <a:cubicBezTo>
                    <a:pt x="16633" y="198557"/>
                    <a:pt x="31632" y="183623"/>
                    <a:pt x="49915" y="183623"/>
                  </a:cubicBezTo>
                  <a:close/>
                  <a:moveTo>
                    <a:pt x="382526" y="258521"/>
                  </a:moveTo>
                  <a:cubicBezTo>
                    <a:pt x="405589" y="258521"/>
                    <a:pt x="424156" y="277040"/>
                    <a:pt x="424156" y="300124"/>
                  </a:cubicBezTo>
                  <a:cubicBezTo>
                    <a:pt x="424157" y="323208"/>
                    <a:pt x="405589" y="341775"/>
                    <a:pt x="382526" y="341775"/>
                  </a:cubicBezTo>
                  <a:cubicBezTo>
                    <a:pt x="359461" y="341775"/>
                    <a:pt x="340975" y="323208"/>
                    <a:pt x="340976" y="300124"/>
                  </a:cubicBezTo>
                  <a:cubicBezTo>
                    <a:pt x="340976" y="277040"/>
                    <a:pt x="359462" y="258521"/>
                    <a:pt x="382526" y="258521"/>
                  </a:cubicBezTo>
                  <a:close/>
                  <a:moveTo>
                    <a:pt x="141380" y="325128"/>
                  </a:moveTo>
                  <a:cubicBezTo>
                    <a:pt x="173630" y="325128"/>
                    <a:pt x="199579" y="351100"/>
                    <a:pt x="199580" y="383378"/>
                  </a:cubicBezTo>
                  <a:cubicBezTo>
                    <a:pt x="199580" y="415657"/>
                    <a:pt x="173630" y="441629"/>
                    <a:pt x="141380" y="441629"/>
                  </a:cubicBezTo>
                  <a:cubicBezTo>
                    <a:pt x="109130" y="441629"/>
                    <a:pt x="83181" y="415657"/>
                    <a:pt x="83181" y="383378"/>
                  </a:cubicBezTo>
                  <a:cubicBezTo>
                    <a:pt x="83181" y="351100"/>
                    <a:pt x="109131" y="325128"/>
                    <a:pt x="141380" y="325128"/>
                  </a:cubicBezTo>
                  <a:close/>
                  <a:moveTo>
                    <a:pt x="607103" y="341775"/>
                  </a:moveTo>
                  <a:cubicBezTo>
                    <a:pt x="630166" y="341775"/>
                    <a:pt x="648668" y="360294"/>
                    <a:pt x="648669" y="383378"/>
                  </a:cubicBezTo>
                  <a:cubicBezTo>
                    <a:pt x="648669" y="406463"/>
                    <a:pt x="630167" y="424981"/>
                    <a:pt x="607103" y="424981"/>
                  </a:cubicBezTo>
                  <a:cubicBezTo>
                    <a:pt x="584038" y="424981"/>
                    <a:pt x="565536" y="406463"/>
                    <a:pt x="565537" y="383378"/>
                  </a:cubicBezTo>
                  <a:cubicBezTo>
                    <a:pt x="565537" y="360294"/>
                    <a:pt x="584039" y="341775"/>
                    <a:pt x="607103" y="341775"/>
                  </a:cubicBezTo>
                  <a:close/>
                  <a:moveTo>
                    <a:pt x="382526" y="433337"/>
                  </a:moveTo>
                  <a:cubicBezTo>
                    <a:pt x="414775" y="433338"/>
                    <a:pt x="440789" y="459310"/>
                    <a:pt x="440789" y="491588"/>
                  </a:cubicBezTo>
                  <a:cubicBezTo>
                    <a:pt x="440790" y="523866"/>
                    <a:pt x="414775" y="549839"/>
                    <a:pt x="382526" y="549839"/>
                  </a:cubicBezTo>
                  <a:cubicBezTo>
                    <a:pt x="350275" y="549839"/>
                    <a:pt x="324326" y="523866"/>
                    <a:pt x="324326" y="491588"/>
                  </a:cubicBezTo>
                  <a:cubicBezTo>
                    <a:pt x="324327" y="459310"/>
                    <a:pt x="350276" y="433337"/>
                    <a:pt x="382526" y="433337"/>
                  </a:cubicBezTo>
                  <a:close/>
                  <a:moveTo>
                    <a:pt x="597162" y="473948"/>
                  </a:moveTo>
                  <a:cubicBezTo>
                    <a:pt x="558224" y="562375"/>
                    <a:pt x="475509" y="616250"/>
                    <a:pt x="382526" y="616250"/>
                  </a:cubicBezTo>
                  <a:cubicBezTo>
                    <a:pt x="289689" y="616250"/>
                    <a:pt x="203936" y="559698"/>
                    <a:pt x="167970" y="474127"/>
                  </a:cubicBezTo>
                  <a:cubicBezTo>
                    <a:pt x="166204" y="469887"/>
                    <a:pt x="161342" y="467879"/>
                    <a:pt x="157104" y="469640"/>
                  </a:cubicBezTo>
                  <a:cubicBezTo>
                    <a:pt x="152856" y="471432"/>
                    <a:pt x="150875" y="476339"/>
                    <a:pt x="152686" y="480582"/>
                  </a:cubicBezTo>
                  <a:cubicBezTo>
                    <a:pt x="191295" y="572442"/>
                    <a:pt x="282951" y="632914"/>
                    <a:pt x="382526" y="632914"/>
                  </a:cubicBezTo>
                  <a:cubicBezTo>
                    <a:pt x="481952" y="632914"/>
                    <a:pt x="570931" y="574844"/>
                    <a:pt x="612382" y="480712"/>
                  </a:cubicBezTo>
                  <a:cubicBezTo>
                    <a:pt x="614261" y="476501"/>
                    <a:pt x="612357" y="471566"/>
                    <a:pt x="608142" y="469705"/>
                  </a:cubicBezTo>
                  <a:cubicBezTo>
                    <a:pt x="603271" y="467697"/>
                    <a:pt x="598880" y="470290"/>
                    <a:pt x="597162" y="473948"/>
                  </a:cubicBezTo>
                  <a:close/>
                  <a:moveTo>
                    <a:pt x="690284" y="491588"/>
                  </a:moveTo>
                  <a:cubicBezTo>
                    <a:pt x="722533" y="491588"/>
                    <a:pt x="748482" y="517560"/>
                    <a:pt x="748483" y="549839"/>
                  </a:cubicBezTo>
                  <a:cubicBezTo>
                    <a:pt x="748483" y="582117"/>
                    <a:pt x="722534" y="608154"/>
                    <a:pt x="690284" y="608154"/>
                  </a:cubicBezTo>
                  <a:cubicBezTo>
                    <a:pt x="658034" y="608154"/>
                    <a:pt x="632019" y="582117"/>
                    <a:pt x="632019" y="549839"/>
                  </a:cubicBezTo>
                  <a:cubicBezTo>
                    <a:pt x="632020" y="517560"/>
                    <a:pt x="658034" y="491588"/>
                    <a:pt x="690284" y="491588"/>
                  </a:cubicBezTo>
                  <a:close/>
                  <a:moveTo>
                    <a:pt x="49915" y="516527"/>
                  </a:moveTo>
                  <a:cubicBezTo>
                    <a:pt x="68386" y="516527"/>
                    <a:pt x="83181" y="531352"/>
                    <a:pt x="83181" y="549839"/>
                  </a:cubicBezTo>
                  <a:cubicBezTo>
                    <a:pt x="83181" y="568326"/>
                    <a:pt x="68386" y="583134"/>
                    <a:pt x="49915" y="583134"/>
                  </a:cubicBezTo>
                  <a:cubicBezTo>
                    <a:pt x="31444" y="583134"/>
                    <a:pt x="16633" y="568326"/>
                    <a:pt x="16633" y="549839"/>
                  </a:cubicBezTo>
                  <a:cubicBezTo>
                    <a:pt x="16633" y="531352"/>
                    <a:pt x="31445" y="516527"/>
                    <a:pt x="49915" y="516527"/>
                  </a:cubicBezTo>
                  <a:close/>
                  <a:moveTo>
                    <a:pt x="182946" y="599798"/>
                  </a:moveTo>
                  <a:cubicBezTo>
                    <a:pt x="178353" y="599816"/>
                    <a:pt x="174644" y="603557"/>
                    <a:pt x="174662" y="608154"/>
                  </a:cubicBezTo>
                  <a:lnTo>
                    <a:pt x="174662" y="632719"/>
                  </a:lnTo>
                  <a:cubicBezTo>
                    <a:pt x="174663" y="635771"/>
                    <a:pt x="176335" y="638580"/>
                    <a:pt x="179015" y="640035"/>
                  </a:cubicBezTo>
                  <a:lnTo>
                    <a:pt x="378611" y="747448"/>
                  </a:lnTo>
                  <a:cubicBezTo>
                    <a:pt x="381078" y="748784"/>
                    <a:pt x="384053" y="748784"/>
                    <a:pt x="386521" y="747448"/>
                  </a:cubicBezTo>
                  <a:lnTo>
                    <a:pt x="586100" y="640035"/>
                  </a:lnTo>
                  <a:cubicBezTo>
                    <a:pt x="588788" y="638583"/>
                    <a:pt x="590465" y="635776"/>
                    <a:pt x="590470" y="632719"/>
                  </a:cubicBezTo>
                  <a:lnTo>
                    <a:pt x="590470" y="608154"/>
                  </a:lnTo>
                  <a:cubicBezTo>
                    <a:pt x="590487" y="603551"/>
                    <a:pt x="586769" y="599807"/>
                    <a:pt x="582169" y="599798"/>
                  </a:cubicBezTo>
                  <a:cubicBezTo>
                    <a:pt x="577551" y="599780"/>
                    <a:pt x="573802" y="603532"/>
                    <a:pt x="573821" y="608154"/>
                  </a:cubicBezTo>
                  <a:lnTo>
                    <a:pt x="573821" y="627744"/>
                  </a:lnTo>
                  <a:lnTo>
                    <a:pt x="390874" y="726183"/>
                  </a:lnTo>
                  <a:lnTo>
                    <a:pt x="390874" y="658048"/>
                  </a:lnTo>
                  <a:cubicBezTo>
                    <a:pt x="390866" y="653445"/>
                    <a:pt x="387125" y="649723"/>
                    <a:pt x="382526" y="649741"/>
                  </a:cubicBezTo>
                  <a:cubicBezTo>
                    <a:pt x="377951" y="649759"/>
                    <a:pt x="374250" y="653470"/>
                    <a:pt x="374241" y="658048"/>
                  </a:cubicBezTo>
                  <a:lnTo>
                    <a:pt x="374241" y="726216"/>
                  </a:lnTo>
                  <a:lnTo>
                    <a:pt x="191295" y="627744"/>
                  </a:lnTo>
                  <a:lnTo>
                    <a:pt x="191295" y="608154"/>
                  </a:lnTo>
                  <a:cubicBezTo>
                    <a:pt x="191313" y="603532"/>
                    <a:pt x="187565" y="599780"/>
                    <a:pt x="182946" y="59979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709" name="Google Shape;3709;p74"/>
            <p:cNvSpPr/>
            <p:nvPr/>
          </p:nvSpPr>
          <p:spPr>
            <a:xfrm>
              <a:off x="2633389" y="1887012"/>
              <a:ext cx="472242" cy="472242"/>
            </a:xfrm>
            <a:custGeom>
              <a:rect b="b" l="l" r="r" t="t"/>
              <a:pathLst>
                <a:path extrusionOk="0" h="728023" w="728023">
                  <a:moveTo>
                    <a:pt x="136165" y="-77"/>
                  </a:moveTo>
                  <a:cubicBezTo>
                    <a:pt x="124004" y="-77"/>
                    <a:pt x="111831" y="4581"/>
                    <a:pt x="102579" y="13833"/>
                  </a:cubicBezTo>
                  <a:cubicBezTo>
                    <a:pt x="84077" y="32335"/>
                    <a:pt x="84077" y="62437"/>
                    <a:pt x="102579" y="80940"/>
                  </a:cubicBezTo>
                  <a:lnTo>
                    <a:pt x="202917" y="182064"/>
                  </a:lnTo>
                  <a:lnTo>
                    <a:pt x="180924" y="204041"/>
                  </a:lnTo>
                  <a:lnTo>
                    <a:pt x="74604" y="97770"/>
                  </a:lnTo>
                  <a:cubicBezTo>
                    <a:pt x="66903" y="90069"/>
                    <a:pt x="56752" y="86210"/>
                    <a:pt x="46614" y="86210"/>
                  </a:cubicBezTo>
                  <a:cubicBezTo>
                    <a:pt x="36476" y="86210"/>
                    <a:pt x="26341" y="90069"/>
                    <a:pt x="18640" y="97770"/>
                  </a:cubicBezTo>
                  <a:cubicBezTo>
                    <a:pt x="3237" y="113173"/>
                    <a:pt x="3237" y="138270"/>
                    <a:pt x="18640" y="153672"/>
                  </a:cubicBezTo>
                  <a:lnTo>
                    <a:pt x="130554" y="265600"/>
                  </a:lnTo>
                  <a:cubicBezTo>
                    <a:pt x="145957" y="281002"/>
                    <a:pt x="171116" y="281002"/>
                    <a:pt x="186519" y="265600"/>
                  </a:cubicBezTo>
                  <a:cubicBezTo>
                    <a:pt x="200005" y="252114"/>
                    <a:pt x="201687" y="231149"/>
                    <a:pt x="191558" y="215803"/>
                  </a:cubicBezTo>
                  <a:lnTo>
                    <a:pt x="214045" y="193284"/>
                  </a:lnTo>
                  <a:lnTo>
                    <a:pt x="245281" y="224767"/>
                  </a:lnTo>
                  <a:lnTo>
                    <a:pt x="245281" y="680452"/>
                  </a:lnTo>
                  <a:cubicBezTo>
                    <a:pt x="245281" y="706618"/>
                    <a:pt x="266610" y="727946"/>
                    <a:pt x="292777" y="727946"/>
                  </a:cubicBezTo>
                  <a:cubicBezTo>
                    <a:pt x="318943" y="727946"/>
                    <a:pt x="340272" y="706618"/>
                    <a:pt x="340272" y="680452"/>
                  </a:cubicBezTo>
                  <a:lnTo>
                    <a:pt x="340332" y="324361"/>
                  </a:lnTo>
                  <a:lnTo>
                    <a:pt x="387734" y="324361"/>
                  </a:lnTo>
                  <a:lnTo>
                    <a:pt x="387794" y="680452"/>
                  </a:lnTo>
                  <a:cubicBezTo>
                    <a:pt x="387794" y="706618"/>
                    <a:pt x="409122" y="727946"/>
                    <a:pt x="435289" y="727946"/>
                  </a:cubicBezTo>
                  <a:cubicBezTo>
                    <a:pt x="461456" y="727946"/>
                    <a:pt x="482723" y="706618"/>
                    <a:pt x="482723" y="680452"/>
                  </a:cubicBezTo>
                  <a:lnTo>
                    <a:pt x="482723" y="224767"/>
                  </a:lnTo>
                  <a:lnTo>
                    <a:pt x="513974" y="193284"/>
                  </a:lnTo>
                  <a:lnTo>
                    <a:pt x="536493" y="215803"/>
                  </a:lnTo>
                  <a:cubicBezTo>
                    <a:pt x="526364" y="231149"/>
                    <a:pt x="528045" y="252114"/>
                    <a:pt x="541531" y="265600"/>
                  </a:cubicBezTo>
                  <a:cubicBezTo>
                    <a:pt x="556934" y="281002"/>
                    <a:pt x="582093" y="281002"/>
                    <a:pt x="597496" y="265600"/>
                  </a:cubicBezTo>
                  <a:lnTo>
                    <a:pt x="709426" y="153672"/>
                  </a:lnTo>
                  <a:cubicBezTo>
                    <a:pt x="724829" y="138270"/>
                    <a:pt x="724829" y="113173"/>
                    <a:pt x="709426" y="97770"/>
                  </a:cubicBezTo>
                  <a:cubicBezTo>
                    <a:pt x="701725" y="90069"/>
                    <a:pt x="691574" y="86210"/>
                    <a:pt x="681436" y="86210"/>
                  </a:cubicBezTo>
                  <a:cubicBezTo>
                    <a:pt x="671298" y="86210"/>
                    <a:pt x="661163" y="90069"/>
                    <a:pt x="653461" y="97770"/>
                  </a:cubicBezTo>
                  <a:lnTo>
                    <a:pt x="547142" y="204026"/>
                  </a:lnTo>
                  <a:lnTo>
                    <a:pt x="525133" y="182048"/>
                  </a:lnTo>
                  <a:lnTo>
                    <a:pt x="625486" y="80940"/>
                  </a:lnTo>
                  <a:cubicBezTo>
                    <a:pt x="643989" y="62437"/>
                    <a:pt x="643989" y="32335"/>
                    <a:pt x="625486" y="13833"/>
                  </a:cubicBezTo>
                  <a:cubicBezTo>
                    <a:pt x="616235" y="4581"/>
                    <a:pt x="604047" y="-77"/>
                    <a:pt x="591886" y="-77"/>
                  </a:cubicBezTo>
                  <a:cubicBezTo>
                    <a:pt x="579725" y="-77"/>
                    <a:pt x="567552" y="4581"/>
                    <a:pt x="558301" y="13833"/>
                  </a:cubicBezTo>
                  <a:lnTo>
                    <a:pt x="401627" y="170488"/>
                  </a:lnTo>
                  <a:cubicBezTo>
                    <a:pt x="392375" y="179740"/>
                    <a:pt x="387696" y="191939"/>
                    <a:pt x="387732" y="204088"/>
                  </a:cubicBezTo>
                  <a:lnTo>
                    <a:pt x="387732" y="245261"/>
                  </a:lnTo>
                  <a:lnTo>
                    <a:pt x="340360" y="245261"/>
                  </a:lnTo>
                  <a:lnTo>
                    <a:pt x="340360" y="204088"/>
                  </a:lnTo>
                  <a:cubicBezTo>
                    <a:pt x="340360" y="191888"/>
                    <a:pt x="335774" y="179858"/>
                    <a:pt x="326404" y="170488"/>
                  </a:cubicBezTo>
                  <a:lnTo>
                    <a:pt x="169730" y="13833"/>
                  </a:lnTo>
                  <a:cubicBezTo>
                    <a:pt x="160479" y="4581"/>
                    <a:pt x="148353" y="-77"/>
                    <a:pt x="136191" y="-77"/>
                  </a:cubicBezTo>
                  <a:close/>
                  <a:moveTo>
                    <a:pt x="136165" y="15641"/>
                  </a:moveTo>
                  <a:cubicBezTo>
                    <a:pt x="144231" y="15641"/>
                    <a:pt x="152296" y="18743"/>
                    <a:pt x="158544" y="24991"/>
                  </a:cubicBezTo>
                  <a:lnTo>
                    <a:pt x="315218" y="181647"/>
                  </a:lnTo>
                  <a:cubicBezTo>
                    <a:pt x="321466" y="187894"/>
                    <a:pt x="324531" y="195948"/>
                    <a:pt x="324507" y="204026"/>
                  </a:cubicBezTo>
                  <a:cubicBezTo>
                    <a:pt x="324487" y="362829"/>
                    <a:pt x="324477" y="521644"/>
                    <a:pt x="324447" y="680452"/>
                  </a:cubicBezTo>
                  <a:cubicBezTo>
                    <a:pt x="324447" y="698124"/>
                    <a:pt x="310451" y="712105"/>
                    <a:pt x="292779" y="712105"/>
                  </a:cubicBezTo>
                  <a:cubicBezTo>
                    <a:pt x="275106" y="712105"/>
                    <a:pt x="261126" y="698124"/>
                    <a:pt x="261126" y="680452"/>
                  </a:cubicBezTo>
                  <a:lnTo>
                    <a:pt x="261126" y="221490"/>
                  </a:lnTo>
                  <a:cubicBezTo>
                    <a:pt x="261121" y="219412"/>
                    <a:pt x="260300" y="217419"/>
                    <a:pt x="258838" y="215942"/>
                  </a:cubicBezTo>
                  <a:lnTo>
                    <a:pt x="113802" y="69796"/>
                  </a:lnTo>
                  <a:cubicBezTo>
                    <a:pt x="99756" y="55751"/>
                    <a:pt x="103545" y="35186"/>
                    <a:pt x="113742" y="24991"/>
                  </a:cubicBezTo>
                  <a:cubicBezTo>
                    <a:pt x="119990" y="18743"/>
                    <a:pt x="128101" y="15641"/>
                    <a:pt x="136168" y="15641"/>
                  </a:cubicBezTo>
                  <a:close/>
                  <a:moveTo>
                    <a:pt x="614239" y="24991"/>
                  </a:moveTo>
                  <a:cubicBezTo>
                    <a:pt x="626735" y="37487"/>
                    <a:pt x="626735" y="57300"/>
                    <a:pt x="614239" y="69796"/>
                  </a:cubicBezTo>
                  <a:lnTo>
                    <a:pt x="469187" y="215942"/>
                  </a:lnTo>
                  <a:cubicBezTo>
                    <a:pt x="467710" y="217410"/>
                    <a:pt x="466870" y="219406"/>
                    <a:pt x="466855" y="221490"/>
                  </a:cubicBezTo>
                  <a:lnTo>
                    <a:pt x="466855" y="680452"/>
                  </a:lnTo>
                  <a:cubicBezTo>
                    <a:pt x="466855" y="698124"/>
                    <a:pt x="452936" y="712105"/>
                    <a:pt x="435263" y="712105"/>
                  </a:cubicBezTo>
                  <a:cubicBezTo>
                    <a:pt x="417590" y="712105"/>
                    <a:pt x="403595" y="698124"/>
                    <a:pt x="403595" y="680452"/>
                  </a:cubicBezTo>
                  <a:lnTo>
                    <a:pt x="403535" y="204088"/>
                  </a:lnTo>
                  <a:lnTo>
                    <a:pt x="403535" y="204072"/>
                  </a:lnTo>
                  <a:lnTo>
                    <a:pt x="403535" y="204057"/>
                  </a:lnTo>
                  <a:lnTo>
                    <a:pt x="403535" y="204041"/>
                  </a:lnTo>
                  <a:lnTo>
                    <a:pt x="403535" y="204026"/>
                  </a:lnTo>
                  <a:cubicBezTo>
                    <a:pt x="403511" y="195947"/>
                    <a:pt x="406576" y="187894"/>
                    <a:pt x="412824" y="181647"/>
                  </a:cubicBezTo>
                  <a:lnTo>
                    <a:pt x="569498" y="24991"/>
                  </a:lnTo>
                  <a:cubicBezTo>
                    <a:pt x="581741" y="12748"/>
                    <a:pt x="601352" y="12487"/>
                    <a:pt x="614239" y="24991"/>
                  </a:cubicBezTo>
                  <a:close/>
                  <a:moveTo>
                    <a:pt x="363981" y="63243"/>
                  </a:moveTo>
                  <a:cubicBezTo>
                    <a:pt x="333729" y="63243"/>
                    <a:pt x="303537" y="67715"/>
                    <a:pt x="274616" y="76736"/>
                  </a:cubicBezTo>
                  <a:cubicBezTo>
                    <a:pt x="270426" y="78034"/>
                    <a:pt x="268089" y="82490"/>
                    <a:pt x="269408" y="86674"/>
                  </a:cubicBezTo>
                  <a:cubicBezTo>
                    <a:pt x="270712" y="90826"/>
                    <a:pt x="275124" y="93146"/>
                    <a:pt x="279284" y="91867"/>
                  </a:cubicBezTo>
                  <a:cubicBezTo>
                    <a:pt x="333993" y="74803"/>
                    <a:pt x="394046" y="74803"/>
                    <a:pt x="448755" y="91867"/>
                  </a:cubicBezTo>
                  <a:cubicBezTo>
                    <a:pt x="452910" y="93135"/>
                    <a:pt x="457312" y="90817"/>
                    <a:pt x="458616" y="86674"/>
                  </a:cubicBezTo>
                  <a:cubicBezTo>
                    <a:pt x="459935" y="82494"/>
                    <a:pt x="457608" y="78039"/>
                    <a:pt x="453423" y="76736"/>
                  </a:cubicBezTo>
                  <a:cubicBezTo>
                    <a:pt x="424502" y="67715"/>
                    <a:pt x="394232" y="63243"/>
                    <a:pt x="363981" y="63243"/>
                  </a:cubicBezTo>
                  <a:close/>
                  <a:moveTo>
                    <a:pt x="46614" y="101881"/>
                  </a:moveTo>
                  <a:cubicBezTo>
                    <a:pt x="52648" y="101881"/>
                    <a:pt x="58685" y="104232"/>
                    <a:pt x="63384" y="108929"/>
                  </a:cubicBezTo>
                  <a:lnTo>
                    <a:pt x="113738" y="159283"/>
                  </a:lnTo>
                  <a:lnTo>
                    <a:pt x="80199" y="192883"/>
                  </a:lnTo>
                  <a:lnTo>
                    <a:pt x="29860" y="142514"/>
                  </a:lnTo>
                  <a:cubicBezTo>
                    <a:pt x="20464" y="133117"/>
                    <a:pt x="20464" y="118325"/>
                    <a:pt x="29860" y="108929"/>
                  </a:cubicBezTo>
                  <a:cubicBezTo>
                    <a:pt x="34559" y="104231"/>
                    <a:pt x="40581" y="101881"/>
                    <a:pt x="46614" y="101881"/>
                  </a:cubicBezTo>
                  <a:close/>
                  <a:moveTo>
                    <a:pt x="681394" y="101881"/>
                  </a:moveTo>
                  <a:cubicBezTo>
                    <a:pt x="687442" y="101881"/>
                    <a:pt x="693480" y="104232"/>
                    <a:pt x="698179" y="108929"/>
                  </a:cubicBezTo>
                  <a:cubicBezTo>
                    <a:pt x="707575" y="118325"/>
                    <a:pt x="707575" y="133117"/>
                    <a:pt x="698179" y="142514"/>
                  </a:cubicBezTo>
                  <a:lnTo>
                    <a:pt x="647824" y="192867"/>
                  </a:lnTo>
                  <a:lnTo>
                    <a:pt x="614270" y="159267"/>
                  </a:lnTo>
                  <a:lnTo>
                    <a:pt x="664593" y="108929"/>
                  </a:lnTo>
                  <a:cubicBezTo>
                    <a:pt x="669292" y="104231"/>
                    <a:pt x="675345" y="101881"/>
                    <a:pt x="681394" y="101881"/>
                  </a:cubicBezTo>
                  <a:close/>
                  <a:moveTo>
                    <a:pt x="124959" y="170488"/>
                  </a:moveTo>
                  <a:lnTo>
                    <a:pt x="175314" y="220841"/>
                  </a:lnTo>
                  <a:cubicBezTo>
                    <a:pt x="184710" y="230238"/>
                    <a:pt x="184710" y="245045"/>
                    <a:pt x="175314" y="254441"/>
                  </a:cubicBezTo>
                  <a:cubicBezTo>
                    <a:pt x="165917" y="263838"/>
                    <a:pt x="151110" y="263838"/>
                    <a:pt x="141713" y="254441"/>
                  </a:cubicBezTo>
                  <a:lnTo>
                    <a:pt x="91374" y="204072"/>
                  </a:lnTo>
                  <a:close/>
                  <a:moveTo>
                    <a:pt x="603064" y="170488"/>
                  </a:moveTo>
                  <a:lnTo>
                    <a:pt x="636634" y="204057"/>
                  </a:lnTo>
                  <a:lnTo>
                    <a:pt x="586264" y="254441"/>
                  </a:lnTo>
                  <a:cubicBezTo>
                    <a:pt x="576867" y="263838"/>
                    <a:pt x="562122" y="263838"/>
                    <a:pt x="552725" y="254441"/>
                  </a:cubicBezTo>
                  <a:cubicBezTo>
                    <a:pt x="543329" y="245045"/>
                    <a:pt x="543329" y="230238"/>
                    <a:pt x="552725" y="220841"/>
                  </a:cubicBezTo>
                  <a:close/>
                  <a:moveTo>
                    <a:pt x="704253" y="221490"/>
                  </a:moveTo>
                  <a:cubicBezTo>
                    <a:pt x="691235" y="221490"/>
                    <a:pt x="680544" y="232244"/>
                    <a:pt x="680544" y="245261"/>
                  </a:cubicBezTo>
                  <a:cubicBezTo>
                    <a:pt x="680544" y="258278"/>
                    <a:pt x="691235" y="268985"/>
                    <a:pt x="704253" y="268985"/>
                  </a:cubicBezTo>
                  <a:cubicBezTo>
                    <a:pt x="717270" y="268985"/>
                    <a:pt x="728024" y="258278"/>
                    <a:pt x="728023" y="245261"/>
                  </a:cubicBezTo>
                  <a:cubicBezTo>
                    <a:pt x="728023" y="232243"/>
                    <a:pt x="717270" y="221490"/>
                    <a:pt x="704253" y="221490"/>
                  </a:cubicBezTo>
                  <a:close/>
                  <a:moveTo>
                    <a:pt x="704253" y="237317"/>
                  </a:moveTo>
                  <a:cubicBezTo>
                    <a:pt x="708717" y="237317"/>
                    <a:pt x="712197" y="240797"/>
                    <a:pt x="712197" y="245261"/>
                  </a:cubicBezTo>
                  <a:cubicBezTo>
                    <a:pt x="712197" y="249725"/>
                    <a:pt x="708717" y="253159"/>
                    <a:pt x="704253" y="253159"/>
                  </a:cubicBezTo>
                  <a:cubicBezTo>
                    <a:pt x="699788" y="253158"/>
                    <a:pt x="696370" y="249725"/>
                    <a:pt x="696370" y="245261"/>
                  </a:cubicBezTo>
                  <a:cubicBezTo>
                    <a:pt x="696370" y="240797"/>
                    <a:pt x="699789" y="237317"/>
                    <a:pt x="704253" y="237317"/>
                  </a:cubicBezTo>
                  <a:close/>
                  <a:moveTo>
                    <a:pt x="0" y="276867"/>
                  </a:moveTo>
                  <a:cubicBezTo>
                    <a:pt x="0" y="289884"/>
                    <a:pt x="10707" y="300637"/>
                    <a:pt x="23725" y="300637"/>
                  </a:cubicBezTo>
                  <a:cubicBezTo>
                    <a:pt x="36742" y="300637"/>
                    <a:pt x="47495" y="289884"/>
                    <a:pt x="47495" y="276867"/>
                  </a:cubicBezTo>
                  <a:cubicBezTo>
                    <a:pt x="47495" y="263850"/>
                    <a:pt x="36835" y="253159"/>
                    <a:pt x="23725" y="253159"/>
                  </a:cubicBezTo>
                  <a:cubicBezTo>
                    <a:pt x="10614" y="253159"/>
                    <a:pt x="0" y="263811"/>
                    <a:pt x="0" y="276867"/>
                  </a:cubicBezTo>
                  <a:close/>
                  <a:moveTo>
                    <a:pt x="636263" y="255832"/>
                  </a:moveTo>
                  <a:cubicBezTo>
                    <a:pt x="632151" y="257369"/>
                    <a:pt x="630077" y="261962"/>
                    <a:pt x="631642" y="266063"/>
                  </a:cubicBezTo>
                  <a:cubicBezTo>
                    <a:pt x="668102" y="363011"/>
                    <a:pt x="645476" y="479539"/>
                    <a:pt x="574919" y="555449"/>
                  </a:cubicBezTo>
                  <a:cubicBezTo>
                    <a:pt x="551079" y="578925"/>
                    <a:pt x="524777" y="600677"/>
                    <a:pt x="499807" y="614444"/>
                  </a:cubicBezTo>
                  <a:cubicBezTo>
                    <a:pt x="495946" y="616516"/>
                    <a:pt x="494505" y="621332"/>
                    <a:pt x="496592" y="625185"/>
                  </a:cubicBezTo>
                  <a:cubicBezTo>
                    <a:pt x="498683" y="629029"/>
                    <a:pt x="503493" y="630448"/>
                    <a:pt x="507334" y="628354"/>
                  </a:cubicBezTo>
                  <a:cubicBezTo>
                    <a:pt x="536978" y="612260"/>
                    <a:pt x="563863" y="591146"/>
                    <a:pt x="586544" y="566192"/>
                  </a:cubicBezTo>
                  <a:cubicBezTo>
                    <a:pt x="661427" y="485627"/>
                    <a:pt x="685096" y="363358"/>
                    <a:pt x="646419" y="260517"/>
                  </a:cubicBezTo>
                  <a:cubicBezTo>
                    <a:pt x="644765" y="255758"/>
                    <a:pt x="639887" y="254590"/>
                    <a:pt x="636265" y="255834"/>
                  </a:cubicBezTo>
                  <a:close/>
                  <a:moveTo>
                    <a:pt x="81544" y="260577"/>
                  </a:moveTo>
                  <a:cubicBezTo>
                    <a:pt x="69431" y="293597"/>
                    <a:pt x="63312" y="328709"/>
                    <a:pt x="63322" y="363850"/>
                  </a:cubicBezTo>
                  <a:cubicBezTo>
                    <a:pt x="63322" y="490994"/>
                    <a:pt x="141402" y="587140"/>
                    <a:pt x="220753" y="628398"/>
                  </a:cubicBezTo>
                  <a:cubicBezTo>
                    <a:pt x="224608" y="630447"/>
                    <a:pt x="229393" y="628987"/>
                    <a:pt x="231449" y="625137"/>
                  </a:cubicBezTo>
                  <a:cubicBezTo>
                    <a:pt x="233536" y="621264"/>
                    <a:pt x="232065" y="616431"/>
                    <a:pt x="228172" y="614380"/>
                  </a:cubicBezTo>
                  <a:cubicBezTo>
                    <a:pt x="137929" y="566424"/>
                    <a:pt x="77973" y="466283"/>
                    <a:pt x="79148" y="364019"/>
                  </a:cubicBezTo>
                  <a:lnTo>
                    <a:pt x="79148" y="364004"/>
                  </a:lnTo>
                  <a:lnTo>
                    <a:pt x="79148" y="363988"/>
                  </a:lnTo>
                  <a:lnTo>
                    <a:pt x="79148" y="363973"/>
                  </a:lnTo>
                  <a:lnTo>
                    <a:pt x="79148" y="363957"/>
                  </a:lnTo>
                  <a:cubicBezTo>
                    <a:pt x="79126" y="330631"/>
                    <a:pt x="84911" y="297273"/>
                    <a:pt x="96382" y="266001"/>
                  </a:cubicBezTo>
                  <a:cubicBezTo>
                    <a:pt x="97901" y="261904"/>
                    <a:pt x="95810" y="257351"/>
                    <a:pt x="91714" y="255832"/>
                  </a:cubicBezTo>
                  <a:cubicBezTo>
                    <a:pt x="87123" y="254175"/>
                    <a:pt x="82898" y="256831"/>
                    <a:pt x="81544" y="260577"/>
                  </a:cubicBezTo>
                  <a:close/>
                  <a:moveTo>
                    <a:pt x="340334" y="261103"/>
                  </a:moveTo>
                  <a:lnTo>
                    <a:pt x="387705" y="261103"/>
                  </a:lnTo>
                  <a:lnTo>
                    <a:pt x="387721" y="308521"/>
                  </a:lnTo>
                  <a:lnTo>
                    <a:pt x="340318" y="308521"/>
                  </a:lnTo>
                  <a:close/>
                  <a:moveTo>
                    <a:pt x="23726" y="268986"/>
                  </a:moveTo>
                  <a:cubicBezTo>
                    <a:pt x="28012" y="268986"/>
                    <a:pt x="31670" y="272404"/>
                    <a:pt x="31670" y="276868"/>
                  </a:cubicBezTo>
                  <a:cubicBezTo>
                    <a:pt x="31670" y="281332"/>
                    <a:pt x="28190" y="284812"/>
                    <a:pt x="23726" y="284812"/>
                  </a:cubicBezTo>
                  <a:cubicBezTo>
                    <a:pt x="19262" y="284812"/>
                    <a:pt x="15828" y="281332"/>
                    <a:pt x="15828" y="276868"/>
                  </a:cubicBezTo>
                  <a:cubicBezTo>
                    <a:pt x="15828" y="272496"/>
                    <a:pt x="19440" y="268986"/>
                    <a:pt x="23726" y="268986"/>
                  </a:cubicBezTo>
                  <a:close/>
                  <a:moveTo>
                    <a:pt x="31669" y="482656"/>
                  </a:moveTo>
                  <a:cubicBezTo>
                    <a:pt x="14281" y="482656"/>
                    <a:pt x="0" y="496875"/>
                    <a:pt x="0" y="514262"/>
                  </a:cubicBezTo>
                  <a:cubicBezTo>
                    <a:pt x="0" y="531650"/>
                    <a:pt x="14281" y="545914"/>
                    <a:pt x="31669" y="545914"/>
                  </a:cubicBezTo>
                  <a:cubicBezTo>
                    <a:pt x="49057" y="545914"/>
                    <a:pt x="63322" y="531650"/>
                    <a:pt x="63322" y="514262"/>
                  </a:cubicBezTo>
                  <a:cubicBezTo>
                    <a:pt x="63322" y="496875"/>
                    <a:pt x="49056" y="482656"/>
                    <a:pt x="31669" y="482656"/>
                  </a:cubicBezTo>
                  <a:close/>
                  <a:moveTo>
                    <a:pt x="31669" y="498497"/>
                  </a:moveTo>
                  <a:cubicBezTo>
                    <a:pt x="40503" y="498497"/>
                    <a:pt x="47495" y="505428"/>
                    <a:pt x="47495" y="514262"/>
                  </a:cubicBezTo>
                  <a:cubicBezTo>
                    <a:pt x="47495" y="523096"/>
                    <a:pt x="40503" y="530088"/>
                    <a:pt x="31669" y="530088"/>
                  </a:cubicBezTo>
                  <a:cubicBezTo>
                    <a:pt x="22834" y="530088"/>
                    <a:pt x="15827" y="523096"/>
                    <a:pt x="15827" y="514262"/>
                  </a:cubicBezTo>
                  <a:cubicBezTo>
                    <a:pt x="15827" y="505428"/>
                    <a:pt x="22834" y="498497"/>
                    <a:pt x="31669" y="498497"/>
                  </a:cubicBezTo>
                  <a:close/>
                  <a:moveTo>
                    <a:pt x="664702" y="530088"/>
                  </a:moveTo>
                  <a:cubicBezTo>
                    <a:pt x="660331" y="530105"/>
                    <a:pt x="656802" y="533662"/>
                    <a:pt x="656819" y="538032"/>
                  </a:cubicBezTo>
                  <a:lnTo>
                    <a:pt x="656819" y="554662"/>
                  </a:lnTo>
                  <a:cubicBezTo>
                    <a:pt x="651770" y="555694"/>
                    <a:pt x="647068" y="557693"/>
                    <a:pt x="642909" y="560458"/>
                  </a:cubicBezTo>
                  <a:lnTo>
                    <a:pt x="631116" y="548665"/>
                  </a:lnTo>
                  <a:cubicBezTo>
                    <a:pt x="628030" y="545596"/>
                    <a:pt x="623044" y="545596"/>
                    <a:pt x="619957" y="548665"/>
                  </a:cubicBezTo>
                  <a:cubicBezTo>
                    <a:pt x="616888" y="551752"/>
                    <a:pt x="616888" y="556738"/>
                    <a:pt x="619957" y="559824"/>
                  </a:cubicBezTo>
                  <a:lnTo>
                    <a:pt x="631750" y="571616"/>
                  </a:lnTo>
                  <a:cubicBezTo>
                    <a:pt x="628983" y="575776"/>
                    <a:pt x="626985" y="580477"/>
                    <a:pt x="625954" y="585526"/>
                  </a:cubicBezTo>
                  <a:lnTo>
                    <a:pt x="609324" y="585526"/>
                  </a:lnTo>
                  <a:cubicBezTo>
                    <a:pt x="604953" y="585509"/>
                    <a:pt x="601397" y="589038"/>
                    <a:pt x="601380" y="593408"/>
                  </a:cubicBezTo>
                  <a:cubicBezTo>
                    <a:pt x="601362" y="597803"/>
                    <a:pt x="604929" y="601370"/>
                    <a:pt x="609324" y="601352"/>
                  </a:cubicBezTo>
                  <a:lnTo>
                    <a:pt x="625969" y="601352"/>
                  </a:lnTo>
                  <a:cubicBezTo>
                    <a:pt x="627004" y="606378"/>
                    <a:pt x="628996" y="611074"/>
                    <a:pt x="631750" y="615216"/>
                  </a:cubicBezTo>
                  <a:lnTo>
                    <a:pt x="619957" y="626993"/>
                  </a:lnTo>
                  <a:cubicBezTo>
                    <a:pt x="616888" y="630080"/>
                    <a:pt x="616888" y="635065"/>
                    <a:pt x="619957" y="638152"/>
                  </a:cubicBezTo>
                  <a:cubicBezTo>
                    <a:pt x="623044" y="641221"/>
                    <a:pt x="628030" y="641221"/>
                    <a:pt x="631116" y="638152"/>
                  </a:cubicBezTo>
                  <a:lnTo>
                    <a:pt x="642924" y="626390"/>
                  </a:lnTo>
                  <a:cubicBezTo>
                    <a:pt x="647079" y="629148"/>
                    <a:pt x="651777" y="631141"/>
                    <a:pt x="656819" y="632171"/>
                  </a:cubicBezTo>
                  <a:lnTo>
                    <a:pt x="656819" y="648785"/>
                  </a:lnTo>
                  <a:cubicBezTo>
                    <a:pt x="656802" y="653155"/>
                    <a:pt x="660331" y="656712"/>
                    <a:pt x="664702" y="656729"/>
                  </a:cubicBezTo>
                  <a:cubicBezTo>
                    <a:pt x="669096" y="656746"/>
                    <a:pt x="672663" y="653179"/>
                    <a:pt x="672646" y="648785"/>
                  </a:cubicBezTo>
                  <a:lnTo>
                    <a:pt x="672646" y="632155"/>
                  </a:lnTo>
                  <a:cubicBezTo>
                    <a:pt x="677904" y="631126"/>
                    <a:pt x="682651" y="628999"/>
                    <a:pt x="686494" y="626390"/>
                  </a:cubicBezTo>
                  <a:lnTo>
                    <a:pt x="698302" y="638152"/>
                  </a:lnTo>
                  <a:cubicBezTo>
                    <a:pt x="701389" y="641221"/>
                    <a:pt x="706375" y="641221"/>
                    <a:pt x="709461" y="638152"/>
                  </a:cubicBezTo>
                  <a:cubicBezTo>
                    <a:pt x="712530" y="635065"/>
                    <a:pt x="712530" y="630080"/>
                    <a:pt x="709461" y="626993"/>
                  </a:cubicBezTo>
                  <a:lnTo>
                    <a:pt x="697684" y="615185"/>
                  </a:lnTo>
                  <a:cubicBezTo>
                    <a:pt x="700426" y="611050"/>
                    <a:pt x="702417" y="606367"/>
                    <a:pt x="703449" y="601352"/>
                  </a:cubicBezTo>
                  <a:lnTo>
                    <a:pt x="720079" y="601352"/>
                  </a:lnTo>
                  <a:cubicBezTo>
                    <a:pt x="724473" y="601370"/>
                    <a:pt x="728041" y="597803"/>
                    <a:pt x="728023" y="593408"/>
                  </a:cubicBezTo>
                  <a:cubicBezTo>
                    <a:pt x="728006" y="589038"/>
                    <a:pt x="724450" y="585509"/>
                    <a:pt x="720079" y="585526"/>
                  </a:cubicBezTo>
                  <a:lnTo>
                    <a:pt x="703464" y="585526"/>
                  </a:lnTo>
                  <a:cubicBezTo>
                    <a:pt x="702435" y="580490"/>
                    <a:pt x="700438" y="575799"/>
                    <a:pt x="697684" y="571648"/>
                  </a:cubicBezTo>
                  <a:lnTo>
                    <a:pt x="709461" y="559824"/>
                  </a:lnTo>
                  <a:cubicBezTo>
                    <a:pt x="712530" y="556738"/>
                    <a:pt x="712530" y="551752"/>
                    <a:pt x="709461" y="548665"/>
                  </a:cubicBezTo>
                  <a:cubicBezTo>
                    <a:pt x="706375" y="545596"/>
                    <a:pt x="701389" y="545596"/>
                    <a:pt x="698302" y="548665"/>
                  </a:cubicBezTo>
                  <a:lnTo>
                    <a:pt x="686509" y="560458"/>
                  </a:lnTo>
                  <a:cubicBezTo>
                    <a:pt x="682367" y="557703"/>
                    <a:pt x="677671" y="555712"/>
                    <a:pt x="672646" y="554677"/>
                  </a:cubicBezTo>
                  <a:lnTo>
                    <a:pt x="672646" y="538032"/>
                  </a:lnTo>
                  <a:cubicBezTo>
                    <a:pt x="672663" y="533638"/>
                    <a:pt x="669096" y="530071"/>
                    <a:pt x="664702" y="530088"/>
                  </a:cubicBezTo>
                  <a:close/>
                  <a:moveTo>
                    <a:pt x="664702" y="569700"/>
                  </a:moveTo>
                  <a:cubicBezTo>
                    <a:pt x="677700" y="569700"/>
                    <a:pt x="688488" y="580204"/>
                    <a:pt x="688488" y="593408"/>
                  </a:cubicBezTo>
                  <a:cubicBezTo>
                    <a:pt x="688488" y="606613"/>
                    <a:pt x="677906" y="617194"/>
                    <a:pt x="664702" y="617194"/>
                  </a:cubicBezTo>
                  <a:cubicBezTo>
                    <a:pt x="651497" y="617194"/>
                    <a:pt x="640992" y="606613"/>
                    <a:pt x="640992" y="593408"/>
                  </a:cubicBezTo>
                  <a:cubicBezTo>
                    <a:pt x="640992" y="580322"/>
                    <a:pt x="651703" y="569700"/>
                    <a:pt x="664702" y="569700"/>
                  </a:cubicBezTo>
                  <a:close/>
                  <a:moveTo>
                    <a:pt x="93754" y="593408"/>
                  </a:moveTo>
                  <a:cubicBezTo>
                    <a:pt x="89360" y="593391"/>
                    <a:pt x="85793" y="596958"/>
                    <a:pt x="85810" y="601352"/>
                  </a:cubicBezTo>
                  <a:lnTo>
                    <a:pt x="85810" y="617998"/>
                  </a:lnTo>
                  <a:cubicBezTo>
                    <a:pt x="70397" y="621171"/>
                    <a:pt x="58196" y="633373"/>
                    <a:pt x="55022" y="648785"/>
                  </a:cubicBezTo>
                  <a:lnTo>
                    <a:pt x="38377" y="648785"/>
                  </a:lnTo>
                  <a:cubicBezTo>
                    <a:pt x="33982" y="648768"/>
                    <a:pt x="30415" y="652334"/>
                    <a:pt x="30432" y="656729"/>
                  </a:cubicBezTo>
                  <a:cubicBezTo>
                    <a:pt x="30449" y="661099"/>
                    <a:pt x="34006" y="664629"/>
                    <a:pt x="38377" y="664612"/>
                  </a:cubicBezTo>
                  <a:lnTo>
                    <a:pt x="55007" y="664612"/>
                  </a:lnTo>
                  <a:cubicBezTo>
                    <a:pt x="58160" y="680053"/>
                    <a:pt x="70377" y="692298"/>
                    <a:pt x="85810" y="695476"/>
                  </a:cubicBezTo>
                  <a:lnTo>
                    <a:pt x="85810" y="712106"/>
                  </a:lnTo>
                  <a:cubicBezTo>
                    <a:pt x="85793" y="716500"/>
                    <a:pt x="89360" y="720067"/>
                    <a:pt x="93754" y="720050"/>
                  </a:cubicBezTo>
                  <a:cubicBezTo>
                    <a:pt x="98131" y="720041"/>
                    <a:pt x="101669" y="716482"/>
                    <a:pt x="101652" y="712106"/>
                  </a:cubicBezTo>
                  <a:lnTo>
                    <a:pt x="101652" y="695491"/>
                  </a:lnTo>
                  <a:cubicBezTo>
                    <a:pt x="117108" y="692329"/>
                    <a:pt x="129360" y="680069"/>
                    <a:pt x="132517" y="664612"/>
                  </a:cubicBezTo>
                  <a:lnTo>
                    <a:pt x="149132" y="664612"/>
                  </a:lnTo>
                  <a:cubicBezTo>
                    <a:pt x="153502" y="664629"/>
                    <a:pt x="157059" y="661099"/>
                    <a:pt x="157076" y="656729"/>
                  </a:cubicBezTo>
                  <a:cubicBezTo>
                    <a:pt x="157093" y="652334"/>
                    <a:pt x="153526" y="648768"/>
                    <a:pt x="149132" y="648785"/>
                  </a:cubicBezTo>
                  <a:lnTo>
                    <a:pt x="132501" y="648785"/>
                  </a:lnTo>
                  <a:cubicBezTo>
                    <a:pt x="129325" y="633357"/>
                    <a:pt x="117087" y="621141"/>
                    <a:pt x="101652" y="617983"/>
                  </a:cubicBezTo>
                  <a:lnTo>
                    <a:pt x="101652" y="601352"/>
                  </a:lnTo>
                  <a:cubicBezTo>
                    <a:pt x="101669" y="596976"/>
                    <a:pt x="98131" y="593417"/>
                    <a:pt x="93754" y="593408"/>
                  </a:cubicBezTo>
                  <a:close/>
                  <a:moveTo>
                    <a:pt x="93754" y="632959"/>
                  </a:moveTo>
                  <a:cubicBezTo>
                    <a:pt x="106615" y="632959"/>
                    <a:pt x="117479" y="643525"/>
                    <a:pt x="117479" y="656729"/>
                  </a:cubicBezTo>
                  <a:cubicBezTo>
                    <a:pt x="117479" y="669934"/>
                    <a:pt x="106959" y="680453"/>
                    <a:pt x="93754" y="680453"/>
                  </a:cubicBezTo>
                  <a:cubicBezTo>
                    <a:pt x="80549" y="680453"/>
                    <a:pt x="69983" y="669934"/>
                    <a:pt x="69983" y="656729"/>
                  </a:cubicBezTo>
                  <a:cubicBezTo>
                    <a:pt x="69983" y="644227"/>
                    <a:pt x="80894" y="632959"/>
                    <a:pt x="93754" y="632959"/>
                  </a:cubicBezTo>
                  <a:close/>
                  <a:moveTo>
                    <a:pt x="569787" y="656729"/>
                  </a:moveTo>
                  <a:cubicBezTo>
                    <a:pt x="552400" y="656729"/>
                    <a:pt x="538119" y="671010"/>
                    <a:pt x="538119" y="688397"/>
                  </a:cubicBezTo>
                  <a:cubicBezTo>
                    <a:pt x="538119" y="705785"/>
                    <a:pt x="552400" y="720050"/>
                    <a:pt x="569787" y="720050"/>
                  </a:cubicBezTo>
                  <a:cubicBezTo>
                    <a:pt x="587175" y="720049"/>
                    <a:pt x="601379" y="705785"/>
                    <a:pt x="601379" y="688397"/>
                  </a:cubicBezTo>
                  <a:cubicBezTo>
                    <a:pt x="601378" y="671010"/>
                    <a:pt x="587175" y="656729"/>
                    <a:pt x="569787" y="656729"/>
                  </a:cubicBezTo>
                  <a:close/>
                  <a:moveTo>
                    <a:pt x="569787" y="672571"/>
                  </a:moveTo>
                  <a:cubicBezTo>
                    <a:pt x="578622" y="672571"/>
                    <a:pt x="585552" y="679563"/>
                    <a:pt x="585552" y="688397"/>
                  </a:cubicBezTo>
                  <a:cubicBezTo>
                    <a:pt x="585553" y="697232"/>
                    <a:pt x="578622" y="704223"/>
                    <a:pt x="569787" y="704224"/>
                  </a:cubicBezTo>
                  <a:cubicBezTo>
                    <a:pt x="560953" y="704224"/>
                    <a:pt x="553945" y="697232"/>
                    <a:pt x="553945" y="688397"/>
                  </a:cubicBezTo>
                  <a:cubicBezTo>
                    <a:pt x="553945" y="679563"/>
                    <a:pt x="560953" y="672571"/>
                    <a:pt x="569787" y="67257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678"/>
                                        </p:tgtEl>
                                        <p:attrNameLst>
                                          <p:attrName>style.visibility</p:attrName>
                                        </p:attrNameLst>
                                      </p:cBhvr>
                                      <p:to>
                                        <p:strVal val="visible"/>
                                      </p:to>
                                    </p:set>
                                    <p:animEffect filter="fade" transition="in">
                                      <p:cBhvr>
                                        <p:cTn dur="500"/>
                                        <p:tgtEl>
                                          <p:spTgt spid="3678"/>
                                        </p:tgtEl>
                                      </p:cBhvr>
                                    </p:animEffect>
                                  </p:childTnLst>
                                </p:cTn>
                              </p:par>
                              <p:par>
                                <p:cTn fill="hold" nodeType="withEffect" presetClass="entr" presetID="10" presetSubtype="0">
                                  <p:stCondLst>
                                    <p:cond delay="0"/>
                                  </p:stCondLst>
                                  <p:childTnLst>
                                    <p:set>
                                      <p:cBhvr>
                                        <p:cTn dur="1" fill="hold">
                                          <p:stCondLst>
                                            <p:cond delay="0"/>
                                          </p:stCondLst>
                                        </p:cTn>
                                        <p:tgtEl>
                                          <p:spTgt spid="3677"/>
                                        </p:tgtEl>
                                        <p:attrNameLst>
                                          <p:attrName>style.visibility</p:attrName>
                                        </p:attrNameLst>
                                      </p:cBhvr>
                                      <p:to>
                                        <p:strVal val="visible"/>
                                      </p:to>
                                    </p:set>
                                    <p:animEffect filter="fade" transition="in">
                                      <p:cBhvr>
                                        <p:cTn dur="500"/>
                                        <p:tgtEl>
                                          <p:spTgt spid="3677"/>
                                        </p:tgtEl>
                                      </p:cBhvr>
                                    </p:animEffect>
                                  </p:childTnLst>
                                </p:cTn>
                              </p:par>
                              <p:par>
                                <p:cTn fill="hold" nodeType="withEffect" presetClass="entr" presetID="10" presetSubtype="0">
                                  <p:stCondLst>
                                    <p:cond delay="250"/>
                                  </p:stCondLst>
                                  <p:childTnLst>
                                    <p:set>
                                      <p:cBhvr>
                                        <p:cTn dur="1" fill="hold">
                                          <p:stCondLst>
                                            <p:cond delay="0"/>
                                          </p:stCondLst>
                                        </p:cTn>
                                        <p:tgtEl>
                                          <p:spTgt spid="3690"/>
                                        </p:tgtEl>
                                        <p:attrNameLst>
                                          <p:attrName>style.visibility</p:attrName>
                                        </p:attrNameLst>
                                      </p:cBhvr>
                                      <p:to>
                                        <p:strVal val="visible"/>
                                      </p:to>
                                    </p:set>
                                    <p:animEffect filter="fade" transition="in">
                                      <p:cBhvr>
                                        <p:cTn dur="500"/>
                                        <p:tgtEl>
                                          <p:spTgt spid="3690"/>
                                        </p:tgtEl>
                                      </p:cBhvr>
                                    </p:animEffect>
                                  </p:childTnLst>
                                </p:cTn>
                              </p:par>
                              <p:par>
                                <p:cTn fill="hold" nodeType="withEffect" presetClass="entr" presetID="10" presetSubtype="0">
                                  <p:stCondLst>
                                    <p:cond delay="750"/>
                                  </p:stCondLst>
                                  <p:childTnLst>
                                    <p:set>
                                      <p:cBhvr>
                                        <p:cTn dur="1" fill="hold">
                                          <p:stCondLst>
                                            <p:cond delay="0"/>
                                          </p:stCondLst>
                                        </p:cTn>
                                        <p:tgtEl>
                                          <p:spTgt spid="3688"/>
                                        </p:tgtEl>
                                        <p:attrNameLst>
                                          <p:attrName>style.visibility</p:attrName>
                                        </p:attrNameLst>
                                      </p:cBhvr>
                                      <p:to>
                                        <p:strVal val="visible"/>
                                      </p:to>
                                    </p:set>
                                    <p:animEffect filter="fade" transition="in">
                                      <p:cBhvr>
                                        <p:cTn dur="500"/>
                                        <p:tgtEl>
                                          <p:spTgt spid="3688"/>
                                        </p:tgtEl>
                                      </p:cBhvr>
                                    </p:animEffect>
                                  </p:childTnLst>
                                </p:cTn>
                              </p:par>
                              <p:par>
                                <p:cTn fill="hold" nodeType="withEffect" presetClass="entr" presetID="10" presetSubtype="0">
                                  <p:stCondLst>
                                    <p:cond delay="750"/>
                                  </p:stCondLst>
                                  <p:childTnLst>
                                    <p:set>
                                      <p:cBhvr>
                                        <p:cTn dur="1" fill="hold">
                                          <p:stCondLst>
                                            <p:cond delay="0"/>
                                          </p:stCondLst>
                                        </p:cTn>
                                        <p:tgtEl>
                                          <p:spTgt spid="3687"/>
                                        </p:tgtEl>
                                        <p:attrNameLst>
                                          <p:attrName>style.visibility</p:attrName>
                                        </p:attrNameLst>
                                      </p:cBhvr>
                                      <p:to>
                                        <p:strVal val="visible"/>
                                      </p:to>
                                    </p:set>
                                    <p:animEffect filter="fade" transition="in">
                                      <p:cBhvr>
                                        <p:cTn dur="500"/>
                                        <p:tgtEl>
                                          <p:spTgt spid="3687"/>
                                        </p:tgtEl>
                                      </p:cBhvr>
                                    </p:animEffect>
                                  </p:childTnLst>
                                </p:cTn>
                              </p:par>
                              <p:par>
                                <p:cTn fill="hold" nodeType="withEffect" presetClass="entr" presetID="10" presetSubtype="0">
                                  <p:stCondLst>
                                    <p:cond delay="750"/>
                                  </p:stCondLst>
                                  <p:childTnLst>
                                    <p:set>
                                      <p:cBhvr>
                                        <p:cTn dur="1" fill="hold">
                                          <p:stCondLst>
                                            <p:cond delay="0"/>
                                          </p:stCondLst>
                                        </p:cTn>
                                        <p:tgtEl>
                                          <p:spTgt spid="3686"/>
                                        </p:tgtEl>
                                        <p:attrNameLst>
                                          <p:attrName>style.visibility</p:attrName>
                                        </p:attrNameLst>
                                      </p:cBhvr>
                                      <p:to>
                                        <p:strVal val="visible"/>
                                      </p:to>
                                    </p:set>
                                    <p:animEffect filter="fade" transition="in">
                                      <p:cBhvr>
                                        <p:cTn dur="500"/>
                                        <p:tgtEl>
                                          <p:spTgt spid="3686"/>
                                        </p:tgtEl>
                                      </p:cBhvr>
                                    </p:animEffect>
                                  </p:childTnLst>
                                </p:cTn>
                              </p:par>
                              <p:par>
                                <p:cTn fill="hold" nodeType="withEffect" presetClass="entr" presetID="10" presetSubtype="0">
                                  <p:stCondLst>
                                    <p:cond delay="750"/>
                                  </p:stCondLst>
                                  <p:childTnLst>
                                    <p:set>
                                      <p:cBhvr>
                                        <p:cTn dur="1" fill="hold">
                                          <p:stCondLst>
                                            <p:cond delay="0"/>
                                          </p:stCondLst>
                                        </p:cTn>
                                        <p:tgtEl>
                                          <p:spTgt spid="3689"/>
                                        </p:tgtEl>
                                        <p:attrNameLst>
                                          <p:attrName>style.visibility</p:attrName>
                                        </p:attrNameLst>
                                      </p:cBhvr>
                                      <p:to>
                                        <p:strVal val="visible"/>
                                      </p:to>
                                    </p:set>
                                    <p:animEffect filter="fade" transition="in">
                                      <p:cBhvr>
                                        <p:cTn dur="500"/>
                                        <p:tgtEl>
                                          <p:spTgt spid="3689"/>
                                        </p:tgtEl>
                                      </p:cBhvr>
                                    </p:animEffect>
                                  </p:childTnLst>
                                </p:cTn>
                              </p:par>
                              <p:par>
                                <p:cTn fill="hold" nodeType="withEffect" presetClass="entr" presetID="10" presetSubtype="0">
                                  <p:stCondLst>
                                    <p:cond delay="1000"/>
                                  </p:stCondLst>
                                  <p:childTnLst>
                                    <p:set>
                                      <p:cBhvr>
                                        <p:cTn dur="1" fill="hold">
                                          <p:stCondLst>
                                            <p:cond delay="0"/>
                                          </p:stCondLst>
                                        </p:cTn>
                                        <p:tgtEl>
                                          <p:spTgt spid="3681"/>
                                        </p:tgtEl>
                                        <p:attrNameLst>
                                          <p:attrName>style.visibility</p:attrName>
                                        </p:attrNameLst>
                                      </p:cBhvr>
                                      <p:to>
                                        <p:strVal val="visible"/>
                                      </p:to>
                                    </p:set>
                                    <p:animEffect filter="fade" transition="in">
                                      <p:cBhvr>
                                        <p:cTn dur="500"/>
                                        <p:tgtEl>
                                          <p:spTgt spid="368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14" name="Shape 3714"/>
        <p:cNvGrpSpPr/>
        <p:nvPr/>
      </p:nvGrpSpPr>
      <p:grpSpPr>
        <a:xfrm>
          <a:off x="0" y="0"/>
          <a:ext cx="0" cy="0"/>
          <a:chOff x="0" y="0"/>
          <a:chExt cx="0" cy="0"/>
        </a:xfrm>
      </p:grpSpPr>
      <p:sp>
        <p:nvSpPr>
          <p:cNvPr id="3715" name="Google Shape;3715;p75"/>
          <p:cNvSpPr txBox="1"/>
          <p:nvPr>
            <p:ph idx="1" type="body"/>
          </p:nvPr>
        </p:nvSpPr>
        <p:spPr>
          <a:xfrm>
            <a:off x="407988" y="5821680"/>
            <a:ext cx="10920412" cy="944881"/>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AA = anemia aplásica; ATG = globulina antitimocítica; IMO = insuficiência da medula óssea; CsA = ciclosporina A; TCTH = transplante de célula-tronco hematopoiética; TIS = terapia imunossupressora; DHL = desidrogenase láctica; DAC = doador aparentado compatível. </a:t>
            </a:r>
            <a:endParaRPr/>
          </a:p>
          <a:p>
            <a:pPr indent="0" lvl="0" marL="0" rtl="0" algn="l">
              <a:lnSpc>
                <a:spcPct val="90000"/>
              </a:lnSpc>
              <a:spcBef>
                <a:spcPts val="300"/>
              </a:spcBef>
              <a:spcAft>
                <a:spcPts val="0"/>
              </a:spcAft>
              <a:buClr>
                <a:schemeClr val="dk1"/>
              </a:buClr>
              <a:buSzPts val="800"/>
              <a:buNone/>
            </a:pPr>
            <a:r>
              <a:rPr lang="pt-BR"/>
              <a:t>†Indicações de tratamento: AA grave (2 em 3 alterações no hemograma, entre contagem absoluta de neutrófilos &lt;500/L, contagem absoluta de reticulócitos &lt;60.000/mL e contagem de plaquetas &lt;20.000/L) ou casos moderados de AA nos quais os pacientes precisem de transfusão ou tenham complicações infecciosas em decorrência da neutropenia. ‡A presença de clone de HPN nesse cenário destaca o processo autoimune de base em favor de uma AA idiopática e não de um transtorno hereditário; nesse caso, os médicos devem pensar em trombose diante de sinais clínicos sugestivos, pois a HPN sabidamente predispõe a complicações trombóticas. A terapia de inibição do complemento não tem efeito no componente de insuficiência medular da doença e não deve ser usada nessa situação. §A extensão da hemólise é indicada pelos níveis de DHL (considera-se hemólise significativa quando o aumento de DHL é &gt;2 x). ¶Casos excepcionais de síndrome AA-HPN com significativa hemólise intravascular podem requerer tratamento da IMO com TCTH ou TIS e eculizumabe para a hemólise e devem ser discutidos caso a caso. ††Combinação de ATG equina e CsA.</a:t>
            </a:r>
            <a:endParaRPr/>
          </a:p>
          <a:p>
            <a:pPr indent="0" lvl="0" marL="0" rtl="0" algn="l">
              <a:lnSpc>
                <a:spcPct val="90000"/>
              </a:lnSpc>
              <a:spcBef>
                <a:spcPts val="300"/>
              </a:spcBef>
              <a:spcAft>
                <a:spcPts val="0"/>
              </a:spcAft>
              <a:buClr>
                <a:schemeClr val="dk1"/>
              </a:buClr>
              <a:buSzPts val="800"/>
              <a:buNone/>
            </a:pPr>
            <a:r>
              <a:rPr lang="pt-BR"/>
              <a:t>Referências: 1. Peffault de Latour R et al. ASH Education Program Book. 2016 December 2, 2016;2016(1):90-8; 2. Scheinberg P et. Haematologica. 2010;95(7):1075-80.</a:t>
            </a:r>
            <a:endParaRPr/>
          </a:p>
        </p:txBody>
      </p:sp>
      <p:sp>
        <p:nvSpPr>
          <p:cNvPr id="3716" name="Google Shape;3716;p75"/>
          <p:cNvSpPr txBox="1"/>
          <p:nvPr/>
        </p:nvSpPr>
        <p:spPr>
          <a:xfrm>
            <a:off x="296269" y="385036"/>
            <a:ext cx="8234947"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Clr>
                <a:srgbClr val="830051"/>
              </a:buClr>
              <a:buSzPts val="3500"/>
              <a:buFont typeface="Lustria"/>
              <a:buNone/>
            </a:pPr>
            <a:r>
              <a:rPr b="1" i="0" lang="pt-BR" sz="3500" u="none" cap="none" strike="noStrike">
                <a:solidFill>
                  <a:srgbClr val="830051"/>
                </a:solidFill>
                <a:latin typeface="Lustria"/>
                <a:ea typeface="Lustria"/>
                <a:cs typeface="Lustria"/>
                <a:sym typeface="Lustria"/>
              </a:rPr>
              <a:t>A era de eculizumabe no manejo da HPN</a:t>
            </a:r>
            <a:endParaRPr b="1" baseline="30000" i="0" sz="3500" u="none" cap="none" strike="noStrike">
              <a:solidFill>
                <a:srgbClr val="830051"/>
              </a:solidFill>
              <a:latin typeface="Lustria"/>
              <a:ea typeface="Lustria"/>
              <a:cs typeface="Lustria"/>
              <a:sym typeface="Lustria"/>
            </a:endParaRPr>
          </a:p>
        </p:txBody>
      </p:sp>
      <p:sp>
        <p:nvSpPr>
          <p:cNvPr id="3717" name="Google Shape;3717;p75"/>
          <p:cNvSpPr txBox="1"/>
          <p:nvPr/>
        </p:nvSpPr>
        <p:spPr>
          <a:xfrm>
            <a:off x="296269" y="792070"/>
            <a:ext cx="2961645"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3865"/>
              </a:buClr>
              <a:buSzPts val="2800"/>
              <a:buFont typeface="Calibri"/>
              <a:buNone/>
            </a:pPr>
            <a:r>
              <a:rPr b="0" i="0" lang="pt-BR" sz="2800" u="none" cap="none" strike="noStrike">
                <a:solidFill>
                  <a:srgbClr val="003865"/>
                </a:solidFill>
                <a:latin typeface="Calibri"/>
                <a:ea typeface="Calibri"/>
                <a:cs typeface="Calibri"/>
                <a:sym typeface="Calibri"/>
              </a:rPr>
              <a:t>Tratamentos atuais</a:t>
            </a:r>
            <a:endParaRPr b="0" i="0" sz="2800" u="none" cap="none" strike="noStrike">
              <a:solidFill>
                <a:srgbClr val="003865"/>
              </a:solidFill>
              <a:latin typeface="Calibri"/>
              <a:ea typeface="Calibri"/>
              <a:cs typeface="Calibri"/>
              <a:sym typeface="Calibri"/>
            </a:endParaRPr>
          </a:p>
        </p:txBody>
      </p:sp>
      <p:grpSp>
        <p:nvGrpSpPr>
          <p:cNvPr id="3718" name="Google Shape;3718;p75"/>
          <p:cNvGrpSpPr/>
          <p:nvPr/>
        </p:nvGrpSpPr>
        <p:grpSpPr>
          <a:xfrm>
            <a:off x="1006131" y="1162340"/>
            <a:ext cx="10179739" cy="4209230"/>
            <a:chOff x="1504261" y="1346105"/>
            <a:chExt cx="10179739" cy="4209230"/>
          </a:xfrm>
        </p:grpSpPr>
        <p:sp>
          <p:nvSpPr>
            <p:cNvPr id="3719" name="Google Shape;3719;p75"/>
            <p:cNvSpPr/>
            <p:nvPr/>
          </p:nvSpPr>
          <p:spPr>
            <a:xfrm>
              <a:off x="4255361" y="1346105"/>
              <a:ext cx="2386739" cy="468000"/>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rgbClr val="3F4444"/>
                </a:buClr>
                <a:buSzPts val="1800"/>
                <a:buFont typeface="Lustria"/>
                <a:buNone/>
              </a:pPr>
              <a:r>
                <a:rPr b="1" i="0" lang="pt-BR" sz="1800" u="none" cap="none" strike="noStrike">
                  <a:solidFill>
                    <a:srgbClr val="3F4444"/>
                  </a:solidFill>
                  <a:latin typeface="Lustria"/>
                  <a:ea typeface="Lustria"/>
                  <a:cs typeface="Lustria"/>
                  <a:sym typeface="Lustria"/>
                </a:rPr>
                <a:t>HPN</a:t>
              </a:r>
              <a:endParaRPr/>
            </a:p>
          </p:txBody>
        </p:sp>
        <p:sp>
          <p:nvSpPr>
            <p:cNvPr id="3720" name="Google Shape;3720;p75"/>
            <p:cNvSpPr/>
            <p:nvPr/>
          </p:nvSpPr>
          <p:spPr>
            <a:xfrm>
              <a:off x="7006402" y="2254471"/>
              <a:ext cx="2386800" cy="468000"/>
            </a:xfrm>
            <a:prstGeom prst="roundRect">
              <a:avLst>
                <a:gd fmla="val 0" name="adj"/>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AA/HPN</a:t>
              </a:r>
              <a:endParaRPr/>
            </a:p>
          </p:txBody>
        </p:sp>
        <p:sp>
          <p:nvSpPr>
            <p:cNvPr id="3721" name="Google Shape;3721;p75"/>
            <p:cNvSpPr/>
            <p:nvPr/>
          </p:nvSpPr>
          <p:spPr>
            <a:xfrm>
              <a:off x="1544682" y="2254471"/>
              <a:ext cx="2305958" cy="46800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HPN Hemolítica</a:t>
              </a:r>
              <a:endParaRPr/>
            </a:p>
          </p:txBody>
        </p:sp>
        <p:sp>
          <p:nvSpPr>
            <p:cNvPr id="3722" name="Google Shape;3722;p75"/>
            <p:cNvSpPr/>
            <p:nvPr/>
          </p:nvSpPr>
          <p:spPr>
            <a:xfrm>
              <a:off x="5545249" y="3123184"/>
              <a:ext cx="1720756" cy="740156"/>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Lustria"/>
                <a:buNone/>
              </a:pPr>
              <a:r>
                <a:rPr b="1" i="0" lang="pt-BR" sz="1800" u="none" cap="none" strike="noStrike">
                  <a:solidFill>
                    <a:srgbClr val="003865"/>
                  </a:solidFill>
                  <a:latin typeface="Lustria"/>
                  <a:ea typeface="Lustria"/>
                  <a:cs typeface="Lustria"/>
                  <a:sym typeface="Lustria"/>
                </a:rPr>
                <a:t>AA moderada</a:t>
              </a:r>
              <a:r>
                <a:rPr b="1" baseline="30000" i="0" lang="pt-BR" sz="1800" u="none" cap="none" strike="noStrike">
                  <a:solidFill>
                    <a:srgbClr val="003865"/>
                  </a:solidFill>
                  <a:latin typeface="Lustria"/>
                  <a:ea typeface="Lustria"/>
                  <a:cs typeface="Lustria"/>
                  <a:sym typeface="Lustria"/>
                </a:rPr>
                <a:t>†</a:t>
              </a:r>
              <a:endParaRPr/>
            </a:p>
            <a:p>
              <a:pPr indent="0" lvl="0" marL="0" marR="0" rtl="0" algn="ctr">
                <a:lnSpc>
                  <a:spcPct val="90000"/>
                </a:lnSpc>
                <a:spcBef>
                  <a:spcPts val="0"/>
                </a:spcBef>
                <a:spcAft>
                  <a:spcPts val="0"/>
                </a:spcAft>
                <a:buClr>
                  <a:srgbClr val="000000"/>
                </a:buClr>
                <a:buSzPts val="1400"/>
                <a:buFont typeface="Calibri"/>
                <a:buNone/>
              </a:pPr>
              <a:r>
                <a:rPr b="0" i="0" lang="pt-BR" sz="1400" u="none" cap="none" strike="noStrike">
                  <a:solidFill>
                    <a:srgbClr val="3F4444"/>
                  </a:solidFill>
                  <a:latin typeface="Calibri"/>
                  <a:ea typeface="Calibri"/>
                  <a:cs typeface="Calibri"/>
                  <a:sym typeface="Calibri"/>
                </a:rPr>
                <a:t>Com hemólise</a:t>
              </a:r>
              <a:r>
                <a:rPr b="0" baseline="30000" i="0" lang="pt-BR" sz="1400" u="none" cap="none" strike="noStrike">
                  <a:solidFill>
                    <a:srgbClr val="3F4444"/>
                  </a:solidFill>
                  <a:latin typeface="Calibri"/>
                  <a:ea typeface="Calibri"/>
                  <a:cs typeface="Calibri"/>
                  <a:sym typeface="Calibri"/>
                </a:rPr>
                <a:t>§¶</a:t>
              </a:r>
              <a:endParaRPr/>
            </a:p>
          </p:txBody>
        </p:sp>
        <p:sp>
          <p:nvSpPr>
            <p:cNvPr id="3723" name="Google Shape;3723;p75"/>
            <p:cNvSpPr/>
            <p:nvPr/>
          </p:nvSpPr>
          <p:spPr>
            <a:xfrm>
              <a:off x="7388954" y="3123184"/>
              <a:ext cx="1751236" cy="740156"/>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Lustria"/>
                <a:buNone/>
              </a:pPr>
              <a:r>
                <a:rPr b="1" i="0" lang="pt-BR" sz="1800" u="none" cap="none" strike="noStrike">
                  <a:solidFill>
                    <a:srgbClr val="003865"/>
                  </a:solidFill>
                  <a:latin typeface="Lustria"/>
                  <a:ea typeface="Lustria"/>
                  <a:cs typeface="Lustria"/>
                  <a:sym typeface="Lustria"/>
                </a:rPr>
                <a:t>AA moderada</a:t>
              </a:r>
              <a:r>
                <a:rPr b="1" baseline="30000" i="0" lang="pt-BR" sz="1800" u="none" cap="none" strike="noStrike">
                  <a:solidFill>
                    <a:srgbClr val="003865"/>
                  </a:solidFill>
                  <a:latin typeface="Lustria"/>
                  <a:ea typeface="Lustria"/>
                  <a:cs typeface="Lustria"/>
                  <a:sym typeface="Lustria"/>
                </a:rPr>
                <a:t>†‡</a:t>
              </a:r>
              <a:br>
                <a:rPr b="1" i="0" lang="pt-BR" sz="1800" u="none" cap="none" strike="noStrike">
                  <a:solidFill>
                    <a:srgbClr val="830051"/>
                  </a:solidFill>
                  <a:latin typeface="Lustria"/>
                  <a:ea typeface="Lustria"/>
                  <a:cs typeface="Lustria"/>
                  <a:sym typeface="Lustria"/>
                </a:rPr>
              </a:br>
              <a:r>
                <a:rPr b="0" i="0" lang="pt-BR" sz="1400" u="none" cap="none" strike="noStrike">
                  <a:solidFill>
                    <a:srgbClr val="3F4444"/>
                  </a:solidFill>
                  <a:latin typeface="Calibri"/>
                  <a:ea typeface="Calibri"/>
                  <a:cs typeface="Calibri"/>
                  <a:sym typeface="Calibri"/>
                </a:rPr>
                <a:t>Sem hemólise</a:t>
              </a:r>
              <a:r>
                <a:rPr b="0" baseline="30000" i="0" lang="pt-BR" sz="1400" u="none" cap="none" strike="noStrike">
                  <a:solidFill>
                    <a:srgbClr val="3F4444"/>
                  </a:solidFill>
                  <a:latin typeface="Calibri"/>
                  <a:ea typeface="Calibri"/>
                  <a:cs typeface="Calibri"/>
                  <a:sym typeface="Calibri"/>
                </a:rPr>
                <a:t>§</a:t>
              </a:r>
              <a:endParaRPr/>
            </a:p>
          </p:txBody>
        </p:sp>
        <p:sp>
          <p:nvSpPr>
            <p:cNvPr id="3724" name="Google Shape;3724;p75"/>
            <p:cNvSpPr/>
            <p:nvPr/>
          </p:nvSpPr>
          <p:spPr>
            <a:xfrm>
              <a:off x="9263139" y="3123184"/>
              <a:ext cx="1720756" cy="740156"/>
            </a:xfrm>
            <a:prstGeom prst="roundRect">
              <a:avLst>
                <a:gd fmla="val 0" name="adj"/>
              </a:avLst>
            </a:prstGeom>
            <a:gradFill>
              <a:gsLst>
                <a:gs pos="0">
                  <a:srgbClr val="DEEEFF"/>
                </a:gs>
                <a:gs pos="37000">
                  <a:srgbClr val="F7F7F7"/>
                </a:gs>
                <a:gs pos="99000">
                  <a:srgbClr val="EEF6FE">
                    <a:alpha val="77647"/>
                  </a:srgbClr>
                </a:gs>
                <a:gs pos="100000">
                  <a:srgbClr val="EEF6FE">
                    <a:alpha val="77647"/>
                  </a:srgbClr>
                </a:gs>
              </a:gsLst>
              <a:lin ang="17400000" scaled="0"/>
            </a:gradFill>
            <a:ln cap="flat" cmpd="sng" w="12700">
              <a:solidFill>
                <a:schemeClr val="dk2">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Lustria"/>
                <a:buNone/>
              </a:pPr>
              <a:r>
                <a:rPr b="1" i="0" lang="pt-BR" sz="1800" u="none" cap="none" strike="noStrike">
                  <a:solidFill>
                    <a:srgbClr val="003865"/>
                  </a:solidFill>
                  <a:latin typeface="Lustria"/>
                  <a:ea typeface="Lustria"/>
                  <a:cs typeface="Lustria"/>
                  <a:sym typeface="Lustria"/>
                </a:rPr>
                <a:t>AA grave</a:t>
              </a:r>
              <a:r>
                <a:rPr b="1" baseline="30000" i="0" lang="pt-BR" sz="1800" u="none" cap="none" strike="noStrike">
                  <a:solidFill>
                    <a:srgbClr val="003865"/>
                  </a:solidFill>
                  <a:latin typeface="Lustria"/>
                  <a:ea typeface="Lustria"/>
                  <a:cs typeface="Lustria"/>
                  <a:sym typeface="Lustria"/>
                </a:rPr>
                <a:t>†‡</a:t>
              </a:r>
              <a:r>
                <a:rPr b="1" i="0" lang="pt-BR" sz="1800" u="none" cap="none" strike="noStrike">
                  <a:solidFill>
                    <a:srgbClr val="003865"/>
                  </a:solidFill>
                  <a:latin typeface="Lustria"/>
                  <a:ea typeface="Lustria"/>
                  <a:cs typeface="Lustria"/>
                  <a:sym typeface="Lustria"/>
                </a:rPr>
                <a:t> </a:t>
              </a:r>
              <a:br>
                <a:rPr b="1" i="0" lang="pt-BR" sz="1800" u="none" cap="none" strike="noStrike">
                  <a:solidFill>
                    <a:srgbClr val="830051"/>
                  </a:solidFill>
                  <a:latin typeface="Lustria"/>
                  <a:ea typeface="Lustria"/>
                  <a:cs typeface="Lustria"/>
                  <a:sym typeface="Lustria"/>
                </a:rPr>
              </a:br>
              <a:r>
                <a:rPr b="0" i="0" lang="pt-BR" sz="1400" u="none" cap="none" strike="noStrike">
                  <a:solidFill>
                    <a:srgbClr val="3F4444"/>
                  </a:solidFill>
                  <a:latin typeface="Calibri"/>
                  <a:ea typeface="Calibri"/>
                  <a:cs typeface="Calibri"/>
                  <a:sym typeface="Calibri"/>
                </a:rPr>
                <a:t>Sem hemólise</a:t>
              </a:r>
              <a:r>
                <a:rPr b="0" baseline="30000" i="0" lang="pt-BR" sz="1400" u="none" cap="none" strike="noStrike">
                  <a:solidFill>
                    <a:srgbClr val="3F4444"/>
                  </a:solidFill>
                  <a:latin typeface="Calibri"/>
                  <a:ea typeface="Calibri"/>
                  <a:cs typeface="Calibri"/>
                  <a:sym typeface="Calibri"/>
                </a:rPr>
                <a:t>§</a:t>
              </a:r>
              <a:r>
                <a:rPr b="0" i="0" lang="pt-BR" sz="1400" u="none" cap="none" strike="noStrike">
                  <a:solidFill>
                    <a:srgbClr val="3F4444"/>
                  </a:solidFill>
                  <a:latin typeface="Calibri"/>
                  <a:ea typeface="Calibri"/>
                  <a:cs typeface="Calibri"/>
                  <a:sym typeface="Calibri"/>
                </a:rPr>
                <a:t> </a:t>
              </a:r>
              <a:endParaRPr/>
            </a:p>
          </p:txBody>
        </p:sp>
        <p:sp>
          <p:nvSpPr>
            <p:cNvPr id="3725" name="Google Shape;3725;p75"/>
            <p:cNvSpPr/>
            <p:nvPr/>
          </p:nvSpPr>
          <p:spPr>
            <a:xfrm>
              <a:off x="8938306" y="4171205"/>
              <a:ext cx="1080000" cy="468000"/>
            </a:xfrm>
            <a:prstGeom prst="roundRect">
              <a:avLst>
                <a:gd fmla="val 0" name="adj"/>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TIS</a:t>
              </a:r>
              <a:r>
                <a:rPr b="1" baseline="30000" i="0" lang="pt-BR" sz="1800" u="none" cap="none" strike="noStrike">
                  <a:solidFill>
                    <a:srgbClr val="FFFFFF"/>
                  </a:solidFill>
                  <a:latin typeface="Lustria"/>
                  <a:ea typeface="Lustria"/>
                  <a:cs typeface="Lustria"/>
                  <a:sym typeface="Lustria"/>
                </a:rPr>
                <a:t>††</a:t>
              </a:r>
              <a:endParaRPr/>
            </a:p>
          </p:txBody>
        </p:sp>
        <p:sp>
          <p:nvSpPr>
            <p:cNvPr id="3726" name="Google Shape;3726;p75"/>
            <p:cNvSpPr/>
            <p:nvPr/>
          </p:nvSpPr>
          <p:spPr>
            <a:xfrm>
              <a:off x="10126762" y="4171205"/>
              <a:ext cx="1080000" cy="468000"/>
            </a:xfrm>
            <a:prstGeom prst="roundRect">
              <a:avLst>
                <a:gd fmla="val 0" name="adj"/>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TCTH</a:t>
              </a:r>
              <a:endParaRPr/>
            </a:p>
          </p:txBody>
        </p:sp>
        <p:sp>
          <p:nvSpPr>
            <p:cNvPr id="3727" name="Google Shape;3727;p75"/>
            <p:cNvSpPr/>
            <p:nvPr/>
          </p:nvSpPr>
          <p:spPr>
            <a:xfrm>
              <a:off x="3618956" y="4008645"/>
              <a:ext cx="1980000" cy="74015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Lustria"/>
                <a:buNone/>
              </a:pPr>
              <a:r>
                <a:rPr b="1" i="0" lang="pt-BR" sz="1800" u="none" cap="none" strike="noStrike">
                  <a:solidFill>
                    <a:srgbClr val="830051"/>
                  </a:solidFill>
                  <a:latin typeface="Lustria"/>
                  <a:ea typeface="Lustria"/>
                  <a:cs typeface="Lustria"/>
                  <a:sym typeface="Lustria"/>
                </a:rPr>
                <a:t>Tratamento </a:t>
              </a:r>
              <a:br>
                <a:rPr b="1" i="0" lang="pt-BR" sz="1800" u="none" cap="none" strike="noStrike">
                  <a:solidFill>
                    <a:srgbClr val="830051"/>
                  </a:solidFill>
                  <a:latin typeface="Lustria"/>
                  <a:ea typeface="Lustria"/>
                  <a:cs typeface="Lustria"/>
                  <a:sym typeface="Lustria"/>
                </a:rPr>
              </a:br>
              <a:r>
                <a:rPr b="1" i="0" lang="pt-BR" sz="1800" u="none" cap="none" strike="noStrike">
                  <a:solidFill>
                    <a:srgbClr val="830051"/>
                  </a:solidFill>
                  <a:latin typeface="Lustria"/>
                  <a:ea typeface="Lustria"/>
                  <a:cs typeface="Lustria"/>
                  <a:sym typeface="Lustria"/>
                </a:rPr>
                <a:t>com eculizumab</a:t>
              </a:r>
              <a:endParaRPr b="0" i="0" sz="1800" u="none" cap="none" strike="noStrike">
                <a:solidFill>
                  <a:srgbClr val="3F4444"/>
                </a:solidFill>
                <a:latin typeface="Calibri"/>
                <a:ea typeface="Calibri"/>
                <a:cs typeface="Calibri"/>
                <a:sym typeface="Calibri"/>
              </a:endParaRPr>
            </a:p>
          </p:txBody>
        </p:sp>
        <p:sp>
          <p:nvSpPr>
            <p:cNvPr id="3728" name="Google Shape;3728;p75"/>
            <p:cNvSpPr/>
            <p:nvPr/>
          </p:nvSpPr>
          <p:spPr>
            <a:xfrm>
              <a:off x="7272612" y="5019804"/>
              <a:ext cx="4411388" cy="535531"/>
            </a:xfrm>
            <a:prstGeom prst="roundRect">
              <a:avLst>
                <a:gd fmla="val 0" name="adj"/>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spAutoFit/>
            </a:bodyPr>
            <a:lstStyle/>
            <a:p>
              <a:pPr indent="0" lvl="0" marL="0" marR="0" rtl="0" algn="ctr">
                <a:lnSpc>
                  <a:spcPct val="90000"/>
                </a:lnSpc>
                <a:spcBef>
                  <a:spcPts val="0"/>
                </a:spcBef>
                <a:spcAft>
                  <a:spcPts val="0"/>
                </a:spcAft>
                <a:buClr>
                  <a:srgbClr val="FFFFFF"/>
                </a:buClr>
                <a:buSzPts val="1800"/>
                <a:buFont typeface="Lustria"/>
                <a:buNone/>
              </a:pPr>
              <a:r>
                <a:rPr b="1" i="0" lang="pt-BR" sz="1800" u="none" cap="none" strike="noStrike">
                  <a:solidFill>
                    <a:srgbClr val="FFFFFF"/>
                  </a:solidFill>
                  <a:latin typeface="Lustria"/>
                  <a:ea typeface="Lustria"/>
                  <a:cs typeface="Lustria"/>
                  <a:sym typeface="Lustria"/>
                </a:rPr>
                <a:t>Monitoramento contínuo </a:t>
              </a:r>
              <a:br>
                <a:rPr b="1" i="0" lang="pt-BR" sz="1800" u="none" cap="none" strike="noStrike">
                  <a:solidFill>
                    <a:srgbClr val="FFFFFF"/>
                  </a:solidFill>
                  <a:latin typeface="Lustria"/>
                  <a:ea typeface="Lustria"/>
                  <a:cs typeface="Lustria"/>
                  <a:sym typeface="Lustria"/>
                </a:rPr>
              </a:br>
              <a:r>
                <a:rPr b="0" i="0" lang="pt-BR" sz="1400" u="none" cap="none" strike="noStrike">
                  <a:solidFill>
                    <a:srgbClr val="FFFFFF"/>
                  </a:solidFill>
                  <a:latin typeface="Calibri"/>
                  <a:ea typeface="Calibri"/>
                  <a:cs typeface="Calibri"/>
                  <a:sym typeface="Calibri"/>
                </a:rPr>
                <a:t>dos pacientes em TIS para detecção de expansão clonal</a:t>
              </a:r>
              <a:endParaRPr/>
            </a:p>
          </p:txBody>
        </p:sp>
        <p:sp>
          <p:nvSpPr>
            <p:cNvPr id="3729" name="Google Shape;3729;p75"/>
            <p:cNvSpPr/>
            <p:nvPr/>
          </p:nvSpPr>
          <p:spPr>
            <a:xfrm>
              <a:off x="1504261" y="5087335"/>
              <a:ext cx="1980000" cy="46800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000000"/>
                </a:buClr>
                <a:buSzPts val="1800"/>
                <a:buFont typeface="Lustria"/>
                <a:buNone/>
              </a:pPr>
              <a:r>
                <a:rPr b="1" i="0" lang="pt-BR" sz="1800" u="none" cap="none" strike="noStrike">
                  <a:solidFill>
                    <a:srgbClr val="830051"/>
                  </a:solidFill>
                  <a:latin typeface="Lustria"/>
                  <a:ea typeface="Lustria"/>
                  <a:cs typeface="Lustria"/>
                  <a:sym typeface="Lustria"/>
                </a:rPr>
                <a:t>TROMBOSE</a:t>
              </a:r>
              <a:endParaRPr/>
            </a:p>
          </p:txBody>
        </p:sp>
        <p:sp>
          <p:nvSpPr>
            <p:cNvPr id="3730" name="Google Shape;3730;p75"/>
            <p:cNvSpPr txBox="1"/>
            <p:nvPr/>
          </p:nvSpPr>
          <p:spPr>
            <a:xfrm>
              <a:off x="9591589" y="3959147"/>
              <a:ext cx="506549" cy="138499"/>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1E60"/>
                </a:buClr>
                <a:buSzPts val="900"/>
                <a:buFont typeface="Arial"/>
                <a:buNone/>
              </a:pPr>
              <a:r>
                <a:rPr b="0" i="0" lang="pt-BR" sz="900" u="none" cap="none" strike="noStrike">
                  <a:solidFill>
                    <a:srgbClr val="001E60"/>
                  </a:solidFill>
                  <a:latin typeface="Arial"/>
                  <a:ea typeface="Arial"/>
                  <a:cs typeface="Arial"/>
                  <a:sym typeface="Arial"/>
                </a:rPr>
                <a:t>Sem SAC</a:t>
              </a:r>
              <a:endParaRPr/>
            </a:p>
          </p:txBody>
        </p:sp>
        <p:sp>
          <p:nvSpPr>
            <p:cNvPr id="3731" name="Google Shape;3731;p75"/>
            <p:cNvSpPr txBox="1"/>
            <p:nvPr/>
          </p:nvSpPr>
          <p:spPr>
            <a:xfrm>
              <a:off x="10753122" y="3959147"/>
              <a:ext cx="243656" cy="138499"/>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1E60"/>
                </a:buClr>
                <a:buSzPts val="900"/>
                <a:buFont typeface="Arial"/>
                <a:buNone/>
              </a:pPr>
              <a:r>
                <a:rPr b="0" i="0" lang="pt-BR" sz="900" u="none" cap="none" strike="noStrike">
                  <a:solidFill>
                    <a:srgbClr val="001E60"/>
                  </a:solidFill>
                  <a:latin typeface="Arial"/>
                  <a:ea typeface="Arial"/>
                  <a:cs typeface="Arial"/>
                  <a:sym typeface="Arial"/>
                </a:rPr>
                <a:t>DAC</a:t>
              </a:r>
              <a:endParaRPr/>
            </a:p>
          </p:txBody>
        </p:sp>
        <p:sp>
          <p:nvSpPr>
            <p:cNvPr id="3732" name="Google Shape;3732;p75"/>
            <p:cNvSpPr txBox="1"/>
            <p:nvPr/>
          </p:nvSpPr>
          <p:spPr>
            <a:xfrm>
              <a:off x="4211383" y="3403957"/>
              <a:ext cx="939800" cy="436273"/>
            </a:xfrm>
            <a:prstGeom prst="rect">
              <a:avLst/>
            </a:prstGeom>
            <a:noFill/>
            <a:ln>
              <a:noFill/>
            </a:ln>
          </p:spPr>
          <p:txBody>
            <a:bodyPr anchorCtr="0" anchor="t" bIns="0" lIns="91425" spcFirstLastPara="1" rIns="0" wrap="square" tIns="0">
              <a:spAutoFit/>
            </a:bodyPr>
            <a:lstStyle/>
            <a:p>
              <a:pPr indent="0" lvl="0" marL="0" marR="0" rtl="0" algn="r">
                <a:lnSpc>
                  <a:spcPct val="90000"/>
                </a:lnSpc>
                <a:spcBef>
                  <a:spcPts val="0"/>
                </a:spcBef>
                <a:spcAft>
                  <a:spcPts val="0"/>
                </a:spcAft>
                <a:buClr>
                  <a:srgbClr val="001E60"/>
                </a:buClr>
                <a:buSzPts val="1050"/>
                <a:buFont typeface="Calibri"/>
                <a:buNone/>
              </a:pPr>
              <a:r>
                <a:rPr b="1" i="0" lang="pt-BR" sz="1050" u="none" cap="none" strike="noStrike">
                  <a:solidFill>
                    <a:srgbClr val="001E60"/>
                  </a:solidFill>
                  <a:latin typeface="Calibri"/>
                  <a:ea typeface="Calibri"/>
                  <a:cs typeface="Calibri"/>
                  <a:sym typeface="Calibri"/>
                </a:rPr>
                <a:t>Pode beneficiar-se de</a:t>
              </a:r>
              <a:endParaRPr/>
            </a:p>
          </p:txBody>
        </p:sp>
        <p:grpSp>
          <p:nvGrpSpPr>
            <p:cNvPr id="3733" name="Google Shape;3733;p75"/>
            <p:cNvGrpSpPr/>
            <p:nvPr/>
          </p:nvGrpSpPr>
          <p:grpSpPr>
            <a:xfrm>
              <a:off x="2472095" y="1838960"/>
              <a:ext cx="8214373" cy="3180845"/>
              <a:chOff x="2472095" y="1838960"/>
              <a:chExt cx="8214373" cy="3180845"/>
            </a:xfrm>
          </p:grpSpPr>
          <p:sp>
            <p:nvSpPr>
              <p:cNvPr id="3734" name="Google Shape;3734;p75"/>
              <p:cNvSpPr/>
              <p:nvPr/>
            </p:nvSpPr>
            <p:spPr>
              <a:xfrm>
                <a:off x="3901440" y="2544226"/>
                <a:ext cx="306153" cy="1425794"/>
              </a:xfrm>
              <a:custGeom>
                <a:rect b="b" l="l" r="r" t="t"/>
                <a:pathLst>
                  <a:path extrusionOk="0" h="1344168" w="548716">
                    <a:moveTo>
                      <a:pt x="0" y="0"/>
                    </a:moveTo>
                    <a:lnTo>
                      <a:pt x="556307" y="0"/>
                    </a:lnTo>
                    <a:lnTo>
                      <a:pt x="556307" y="1345997"/>
                    </a:lnTo>
                  </a:path>
                </a:pathLst>
              </a:custGeom>
              <a:noFill/>
              <a:ln cap="flat" cmpd="sng" w="12700">
                <a:solidFill>
                  <a:schemeClr val="accent1"/>
                </a:solidFill>
                <a:prstDash val="solid"/>
                <a:miter lim="8000"/>
                <a:headEnd len="sm" w="sm" type="none"/>
                <a:tailEnd len="med" w="med" type="triangl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Arial"/>
                  <a:ea typeface="Arial"/>
                  <a:cs typeface="Arial"/>
                  <a:sym typeface="Arial"/>
                </a:endParaRPr>
              </a:p>
            </p:txBody>
          </p:sp>
          <p:sp>
            <p:nvSpPr>
              <p:cNvPr id="3735" name="Google Shape;3735;p75"/>
              <p:cNvSpPr/>
              <p:nvPr/>
            </p:nvSpPr>
            <p:spPr>
              <a:xfrm>
                <a:off x="5243752" y="3383554"/>
                <a:ext cx="258022" cy="586466"/>
              </a:xfrm>
              <a:custGeom>
                <a:rect b="b" l="l" r="r" t="t"/>
                <a:pathLst>
                  <a:path extrusionOk="0" h="502920" w="548716">
                    <a:moveTo>
                      <a:pt x="556398" y="0"/>
                    </a:moveTo>
                    <a:lnTo>
                      <a:pt x="0" y="0"/>
                    </a:lnTo>
                    <a:lnTo>
                      <a:pt x="0" y="506669"/>
                    </a:lnTo>
                  </a:path>
                </a:pathLst>
              </a:custGeom>
              <a:noFill/>
              <a:ln cap="flat" cmpd="sng" w="12700">
                <a:solidFill>
                  <a:schemeClr val="dk2"/>
                </a:solidFill>
                <a:prstDash val="solid"/>
                <a:miter lim="8000"/>
                <a:headEnd len="sm" w="sm" type="none"/>
                <a:tailEnd len="med" w="med" type="triangl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Arial"/>
                  <a:ea typeface="Arial"/>
                  <a:cs typeface="Arial"/>
                  <a:sym typeface="Arial"/>
                </a:endParaRPr>
              </a:p>
            </p:txBody>
          </p:sp>
          <p:sp>
            <p:nvSpPr>
              <p:cNvPr id="3736" name="Google Shape;3736;p75"/>
              <p:cNvSpPr/>
              <p:nvPr/>
            </p:nvSpPr>
            <p:spPr>
              <a:xfrm>
                <a:off x="2472095" y="4265585"/>
                <a:ext cx="1086445" cy="754220"/>
              </a:xfrm>
              <a:custGeom>
                <a:rect b="b" l="l" r="r" t="t"/>
                <a:pathLst>
                  <a:path extrusionOk="0" h="914400" w="1015124">
                    <a:moveTo>
                      <a:pt x="0" y="918698"/>
                    </a:moveTo>
                    <a:lnTo>
                      <a:pt x="0" y="0"/>
                    </a:lnTo>
                    <a:lnTo>
                      <a:pt x="1023813" y="0"/>
                    </a:lnTo>
                  </a:path>
                </a:pathLst>
              </a:custGeom>
              <a:noFill/>
              <a:ln cap="flat" cmpd="sng" w="12700">
                <a:solidFill>
                  <a:schemeClr val="accent1"/>
                </a:solidFill>
                <a:prstDash val="solid"/>
                <a:miter lim="8000"/>
                <a:headEnd len="sm" w="sm" type="none"/>
                <a:tailEnd len="med" w="med" type="triangl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Arial"/>
                  <a:ea typeface="Arial"/>
                  <a:cs typeface="Arial"/>
                  <a:sym typeface="Arial"/>
                </a:endParaRPr>
              </a:p>
            </p:txBody>
          </p:sp>
          <p:sp>
            <p:nvSpPr>
              <p:cNvPr id="3737" name="Google Shape;3737;p75"/>
              <p:cNvSpPr/>
              <p:nvPr/>
            </p:nvSpPr>
            <p:spPr>
              <a:xfrm>
                <a:off x="6425413" y="2874874"/>
                <a:ext cx="3621527" cy="182522"/>
              </a:xfrm>
              <a:custGeom>
                <a:rect b="b" l="l" r="r" t="t"/>
                <a:pathLst>
                  <a:path extrusionOk="0" h="173736" w="3621526">
                    <a:moveTo>
                      <a:pt x="0" y="180503"/>
                    </a:moveTo>
                    <a:lnTo>
                      <a:pt x="0" y="0"/>
                    </a:lnTo>
                    <a:lnTo>
                      <a:pt x="3629117" y="0"/>
                    </a:lnTo>
                    <a:lnTo>
                      <a:pt x="3629117" y="180503"/>
                    </a:lnTo>
                  </a:path>
                </a:pathLst>
              </a:custGeom>
              <a:noFill/>
              <a:ln cap="flat" cmpd="sng" w="12700">
                <a:solidFill>
                  <a:schemeClr val="dk2"/>
                </a:solidFill>
                <a:prstDash val="solid"/>
                <a:miter lim="8000"/>
                <a:headEnd len="med" w="med" type="triangle"/>
                <a:tailEnd len="med" w="med" type="triangl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Arial"/>
                  <a:ea typeface="Arial"/>
                  <a:cs typeface="Arial"/>
                  <a:sym typeface="Arial"/>
                </a:endParaRPr>
              </a:p>
            </p:txBody>
          </p:sp>
          <p:sp>
            <p:nvSpPr>
              <p:cNvPr id="3738" name="Google Shape;3738;p75"/>
              <p:cNvSpPr/>
              <p:nvPr/>
            </p:nvSpPr>
            <p:spPr>
              <a:xfrm>
                <a:off x="6425413" y="3900193"/>
                <a:ext cx="2414351" cy="538538"/>
              </a:xfrm>
              <a:custGeom>
                <a:rect b="b" l="l" r="r" t="t"/>
                <a:pathLst>
                  <a:path extrusionOk="0" h="758952" w="2414351">
                    <a:moveTo>
                      <a:pt x="0" y="0"/>
                    </a:moveTo>
                    <a:lnTo>
                      <a:pt x="0" y="762793"/>
                    </a:lnTo>
                    <a:lnTo>
                      <a:pt x="2421302" y="762793"/>
                    </a:lnTo>
                  </a:path>
                </a:pathLst>
              </a:custGeom>
              <a:noFill/>
              <a:ln cap="flat" cmpd="sng" w="12700">
                <a:solidFill>
                  <a:schemeClr val="dk2"/>
                </a:solidFill>
                <a:prstDash val="solid"/>
                <a:miter lim="8000"/>
                <a:headEnd len="sm" w="sm" type="none"/>
                <a:tailEnd len="med" w="med" type="triangl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Arial"/>
                  <a:ea typeface="Arial"/>
                  <a:cs typeface="Arial"/>
                  <a:sym typeface="Arial"/>
                </a:endParaRPr>
              </a:p>
            </p:txBody>
          </p:sp>
          <p:sp>
            <p:nvSpPr>
              <p:cNvPr id="3739" name="Google Shape;3739;p75"/>
              <p:cNvSpPr/>
              <p:nvPr/>
            </p:nvSpPr>
            <p:spPr>
              <a:xfrm>
                <a:off x="8264983" y="3918039"/>
                <a:ext cx="576152" cy="402281"/>
              </a:xfrm>
              <a:custGeom>
                <a:rect b="b" l="l" r="r" t="t"/>
                <a:pathLst>
                  <a:path extrusionOk="0" h="566928" w="576151">
                    <a:moveTo>
                      <a:pt x="0" y="0"/>
                    </a:moveTo>
                    <a:lnTo>
                      <a:pt x="0" y="566928"/>
                    </a:lnTo>
                    <a:lnTo>
                      <a:pt x="581731" y="566928"/>
                    </a:lnTo>
                  </a:path>
                </a:pathLst>
              </a:custGeom>
              <a:noFill/>
              <a:ln cap="flat" cmpd="sng" w="12700">
                <a:solidFill>
                  <a:schemeClr val="dk2"/>
                </a:solidFill>
                <a:prstDash val="solid"/>
                <a:miter lim="8000"/>
                <a:headEnd len="sm" w="sm" type="none"/>
                <a:tailEnd len="med" w="med" type="triangl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Arial"/>
                  <a:ea typeface="Arial"/>
                  <a:cs typeface="Arial"/>
                  <a:sym typeface="Arial"/>
                </a:endParaRPr>
              </a:p>
            </p:txBody>
          </p:sp>
          <p:cxnSp>
            <p:nvCxnSpPr>
              <p:cNvPr id="3740" name="Google Shape;3740;p75"/>
              <p:cNvCxnSpPr/>
              <p:nvPr/>
            </p:nvCxnSpPr>
            <p:spPr>
              <a:xfrm>
                <a:off x="8264984" y="2758440"/>
                <a:ext cx="0" cy="298956"/>
              </a:xfrm>
              <a:prstGeom prst="straightConnector1">
                <a:avLst/>
              </a:prstGeom>
              <a:noFill/>
              <a:ln cap="flat" cmpd="sng" w="12700">
                <a:solidFill>
                  <a:schemeClr val="dk2"/>
                </a:solidFill>
                <a:prstDash val="solid"/>
                <a:miter lim="8000"/>
                <a:headEnd len="sm" w="sm" type="none"/>
                <a:tailEnd len="med" w="med" type="triangle"/>
              </a:ln>
            </p:spPr>
          </p:cxnSp>
          <p:cxnSp>
            <p:nvCxnSpPr>
              <p:cNvPr id="3741" name="Google Shape;3741;p75"/>
              <p:cNvCxnSpPr/>
              <p:nvPr/>
            </p:nvCxnSpPr>
            <p:spPr>
              <a:xfrm>
                <a:off x="9497125" y="3900193"/>
                <a:ext cx="0" cy="220498"/>
              </a:xfrm>
              <a:prstGeom prst="straightConnector1">
                <a:avLst/>
              </a:prstGeom>
              <a:noFill/>
              <a:ln cap="flat" cmpd="sng" w="12700">
                <a:solidFill>
                  <a:schemeClr val="dk2"/>
                </a:solidFill>
                <a:prstDash val="solid"/>
                <a:miter lim="8000"/>
                <a:headEnd len="sm" w="sm" type="none"/>
                <a:tailEnd len="med" w="med" type="triangle"/>
              </a:ln>
            </p:spPr>
          </p:cxnSp>
          <p:cxnSp>
            <p:nvCxnSpPr>
              <p:cNvPr id="3742" name="Google Shape;3742;p75"/>
              <p:cNvCxnSpPr/>
              <p:nvPr/>
            </p:nvCxnSpPr>
            <p:spPr>
              <a:xfrm>
                <a:off x="10686468" y="3900193"/>
                <a:ext cx="0" cy="220498"/>
              </a:xfrm>
              <a:prstGeom prst="straightConnector1">
                <a:avLst/>
              </a:prstGeom>
              <a:noFill/>
              <a:ln cap="flat" cmpd="sng" w="12700">
                <a:solidFill>
                  <a:schemeClr val="dk2"/>
                </a:solidFill>
                <a:prstDash val="solid"/>
                <a:miter lim="8000"/>
                <a:headEnd len="sm" w="sm" type="none"/>
                <a:tailEnd len="med" w="med" type="triangle"/>
              </a:ln>
            </p:spPr>
          </p:cxnSp>
          <p:cxnSp>
            <p:nvCxnSpPr>
              <p:cNvPr id="3743" name="Google Shape;3743;p75"/>
              <p:cNvCxnSpPr/>
              <p:nvPr/>
            </p:nvCxnSpPr>
            <p:spPr>
              <a:xfrm>
                <a:off x="9497125" y="4677433"/>
                <a:ext cx="0" cy="306047"/>
              </a:xfrm>
              <a:prstGeom prst="straightConnector1">
                <a:avLst/>
              </a:prstGeom>
              <a:noFill/>
              <a:ln cap="flat" cmpd="sng" w="12700">
                <a:solidFill>
                  <a:schemeClr val="dk2"/>
                </a:solidFill>
                <a:prstDash val="solid"/>
                <a:miter lim="8000"/>
                <a:headEnd len="sm" w="sm" type="none"/>
                <a:tailEnd len="med" w="med" type="triangle"/>
              </a:ln>
            </p:spPr>
          </p:cxnSp>
          <p:grpSp>
            <p:nvGrpSpPr>
              <p:cNvPr id="3744" name="Google Shape;3744;p75"/>
              <p:cNvGrpSpPr/>
              <p:nvPr/>
            </p:nvGrpSpPr>
            <p:grpSpPr>
              <a:xfrm>
                <a:off x="2644392" y="1838960"/>
                <a:ext cx="5624341" cy="361696"/>
                <a:chOff x="2644392" y="1838960"/>
                <a:chExt cx="5624341" cy="361696"/>
              </a:xfrm>
            </p:grpSpPr>
            <p:sp>
              <p:nvSpPr>
                <p:cNvPr id="3745" name="Google Shape;3745;p75"/>
                <p:cNvSpPr/>
                <p:nvPr/>
              </p:nvSpPr>
              <p:spPr>
                <a:xfrm>
                  <a:off x="2644392" y="2012828"/>
                  <a:ext cx="5624341" cy="187828"/>
                </a:xfrm>
                <a:custGeom>
                  <a:rect b="b" l="l" r="r" t="t"/>
                  <a:pathLst>
                    <a:path extrusionOk="0" h="137160" w="5624340">
                      <a:moveTo>
                        <a:pt x="0" y="138349"/>
                      </a:moveTo>
                      <a:lnTo>
                        <a:pt x="0" y="0"/>
                      </a:lnTo>
                      <a:lnTo>
                        <a:pt x="5627450" y="0"/>
                      </a:lnTo>
                      <a:lnTo>
                        <a:pt x="5627450" y="138349"/>
                      </a:lnTo>
                    </a:path>
                  </a:pathLst>
                </a:custGeom>
                <a:noFill/>
                <a:ln cap="flat" cmpd="sng" w="12700">
                  <a:solidFill>
                    <a:schemeClr val="dk1"/>
                  </a:solidFill>
                  <a:prstDash val="solid"/>
                  <a:miter lim="8000"/>
                  <a:headEnd len="med" w="med" type="triangle"/>
                  <a:tailEnd len="med" w="med" type="triangl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Arial"/>
                    <a:ea typeface="Arial"/>
                    <a:cs typeface="Arial"/>
                    <a:sym typeface="Arial"/>
                  </a:endParaRPr>
                </a:p>
              </p:txBody>
            </p:sp>
            <p:cxnSp>
              <p:nvCxnSpPr>
                <p:cNvPr id="3746" name="Google Shape;3746;p75"/>
                <p:cNvCxnSpPr/>
                <p:nvPr/>
              </p:nvCxnSpPr>
              <p:spPr>
                <a:xfrm>
                  <a:off x="5458117" y="1838960"/>
                  <a:ext cx="0" cy="177036"/>
                </a:xfrm>
                <a:prstGeom prst="straightConnector1">
                  <a:avLst/>
                </a:prstGeom>
                <a:noFill/>
                <a:ln cap="flat" cmpd="sng" w="12700">
                  <a:solidFill>
                    <a:schemeClr val="dk1"/>
                  </a:solidFill>
                  <a:prstDash val="solid"/>
                  <a:miter lim="8000"/>
                  <a:headEnd len="sm" w="sm" type="none"/>
                  <a:tailEnd len="sm" w="sm" type="none"/>
                </a:ln>
              </p:spPr>
            </p:cxnSp>
          </p:grpSp>
        </p:grpSp>
      </p:grpSp>
      <p:sp>
        <p:nvSpPr>
          <p:cNvPr id="3747" name="Google Shape;3747;p75"/>
          <p:cNvSpPr txBox="1"/>
          <p:nvPr/>
        </p:nvSpPr>
        <p:spPr>
          <a:xfrm>
            <a:off x="514094" y="5586525"/>
            <a:ext cx="2199320" cy="110800"/>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Clr>
                <a:srgbClr val="3F4444"/>
              </a:buClr>
              <a:buSzPts val="800"/>
              <a:buFont typeface="Calibri"/>
              <a:buNone/>
            </a:pPr>
            <a:r>
              <a:rPr b="0" i="0" lang="pt-BR" sz="800" u="none" cap="none" strike="noStrike">
                <a:solidFill>
                  <a:srgbClr val="3F4444"/>
                </a:solidFill>
                <a:latin typeface="Calibri"/>
                <a:ea typeface="Calibri"/>
                <a:cs typeface="Calibri"/>
                <a:sym typeface="Calibri"/>
              </a:rPr>
              <a:t>Fontes: Peffault de Latour 20161, Scheinberg 20102.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718"/>
                                        </p:tgtEl>
                                        <p:attrNameLst>
                                          <p:attrName>style.visibility</p:attrName>
                                        </p:attrNameLst>
                                      </p:cBhvr>
                                      <p:to>
                                        <p:strVal val="visible"/>
                                      </p:to>
                                    </p:set>
                                    <p:animEffect filter="fade" transition="in">
                                      <p:cBhvr>
                                        <p:cTn dur="500"/>
                                        <p:tgtEl>
                                          <p:spTgt spid="37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52" name="Shape 3752"/>
        <p:cNvGrpSpPr/>
        <p:nvPr/>
      </p:nvGrpSpPr>
      <p:grpSpPr>
        <a:xfrm>
          <a:off x="0" y="0"/>
          <a:ext cx="0" cy="0"/>
          <a:chOff x="0" y="0"/>
          <a:chExt cx="0" cy="0"/>
        </a:xfrm>
      </p:grpSpPr>
      <p:sp>
        <p:nvSpPr>
          <p:cNvPr id="3753" name="Google Shape;3753;p76"/>
          <p:cNvSpPr/>
          <p:nvPr/>
        </p:nvSpPr>
        <p:spPr>
          <a:xfrm flipH="1">
            <a:off x="476427" y="1711122"/>
            <a:ext cx="10058833" cy="448965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Calibri"/>
              <a:ea typeface="Calibri"/>
              <a:cs typeface="Calibri"/>
              <a:sym typeface="Calibri"/>
            </a:endParaRPr>
          </a:p>
        </p:txBody>
      </p:sp>
      <p:sp>
        <p:nvSpPr>
          <p:cNvPr id="3754" name="Google Shape;3754;p76"/>
          <p:cNvSpPr txBox="1"/>
          <p:nvPr/>
        </p:nvSpPr>
        <p:spPr>
          <a:xfrm>
            <a:off x="296269" y="385036"/>
            <a:ext cx="10120078"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eculizumabe modificou a história natural da HPN </a:t>
            </a:r>
            <a:endParaRPr/>
          </a:p>
        </p:txBody>
      </p:sp>
      <p:sp>
        <p:nvSpPr>
          <p:cNvPr id="3755" name="Google Shape;3755;p76"/>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Fonte: Kelly, 20111</a:t>
            </a:r>
            <a:endParaRPr/>
          </a:p>
          <a:p>
            <a:pPr indent="0" lvl="0" marL="0" rtl="0" algn="l">
              <a:lnSpc>
                <a:spcPct val="90000"/>
              </a:lnSpc>
              <a:spcBef>
                <a:spcPts val="300"/>
              </a:spcBef>
              <a:spcAft>
                <a:spcPts val="0"/>
              </a:spcAft>
              <a:buClr>
                <a:schemeClr val="dk1"/>
              </a:buClr>
              <a:buSzPts val="700"/>
              <a:buNone/>
            </a:pPr>
            <a:r>
              <a:rPr lang="pt-BR" sz="700"/>
              <a:t>Referências: 1. Kelly RJ et al. Blood. 2011 Jun 23;117(25):6786-92; 2. Hillmen P et al. N Engl J Med. 1995 Nov 9;333(19):1253-8; 3. Hillmen P et al. Br J Haematol. 2013 Jul;162(1):62-73. </a:t>
            </a:r>
            <a:endParaRPr/>
          </a:p>
        </p:txBody>
      </p:sp>
      <p:sp>
        <p:nvSpPr>
          <p:cNvPr id="3756" name="Google Shape;3756;p76"/>
          <p:cNvSpPr txBox="1"/>
          <p:nvPr/>
        </p:nvSpPr>
        <p:spPr>
          <a:xfrm>
            <a:off x="296269" y="790729"/>
            <a:ext cx="1148774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rgbClr val="003865"/>
                </a:solidFill>
                <a:latin typeface="Calibri"/>
                <a:ea typeface="Calibri"/>
                <a:cs typeface="Calibri"/>
                <a:sym typeface="Calibri"/>
              </a:rPr>
              <a:t>As taxas de sobrevida dos pacientes agora se aproximam daquelas da população geral</a:t>
            </a:r>
            <a:endParaRPr/>
          </a:p>
        </p:txBody>
      </p:sp>
      <p:grpSp>
        <p:nvGrpSpPr>
          <p:cNvPr id="3757" name="Google Shape;3757;p76"/>
          <p:cNvGrpSpPr/>
          <p:nvPr/>
        </p:nvGrpSpPr>
        <p:grpSpPr>
          <a:xfrm>
            <a:off x="617302" y="2061167"/>
            <a:ext cx="8105609" cy="3694430"/>
            <a:chOff x="617302" y="2061167"/>
            <a:chExt cx="8105609" cy="3694430"/>
          </a:xfrm>
        </p:grpSpPr>
        <p:sp>
          <p:nvSpPr>
            <p:cNvPr id="3758" name="Google Shape;3758;p76"/>
            <p:cNvSpPr txBox="1"/>
            <p:nvPr/>
          </p:nvSpPr>
          <p:spPr>
            <a:xfrm>
              <a:off x="617302" y="5540153"/>
              <a:ext cx="1241462" cy="215444"/>
            </a:xfrm>
            <a:prstGeom prst="rect">
              <a:avLst/>
            </a:prstGeom>
            <a:noFill/>
            <a:ln>
              <a:noFill/>
            </a:ln>
          </p:spPr>
          <p:txBody>
            <a:bodyPr anchorCtr="0" anchor="t" bIns="45700" lIns="0" spcFirstLastPara="1" rIns="91425" wrap="square" tIns="45700">
              <a:noAutofit/>
            </a:bodyPr>
            <a:lstStyle/>
            <a:p>
              <a:pPr indent="0" lvl="0" marL="0" marR="0" rtl="0" algn="l">
                <a:lnSpc>
                  <a:spcPct val="100000"/>
                </a:lnSpc>
                <a:spcBef>
                  <a:spcPts val="0"/>
                </a:spcBef>
                <a:spcAft>
                  <a:spcPts val="0"/>
                </a:spcAft>
                <a:buClr>
                  <a:schemeClr val="dk1"/>
                </a:buClr>
                <a:buSzPts val="800"/>
                <a:buFont typeface="Calibri"/>
                <a:buNone/>
              </a:pPr>
              <a:r>
                <a:t/>
              </a:r>
              <a:endParaRPr b="0" baseline="30000" i="0" sz="800" u="none" cap="none" strike="noStrike">
                <a:solidFill>
                  <a:srgbClr val="6E6159"/>
                </a:solidFill>
                <a:latin typeface="Calibri"/>
                <a:ea typeface="Calibri"/>
                <a:cs typeface="Calibri"/>
                <a:sym typeface="Calibri"/>
              </a:endParaRPr>
            </a:p>
          </p:txBody>
        </p:sp>
        <p:cxnSp>
          <p:nvCxnSpPr>
            <p:cNvPr id="3759" name="Google Shape;3759;p76"/>
            <p:cNvCxnSpPr/>
            <p:nvPr/>
          </p:nvCxnSpPr>
          <p:spPr>
            <a:xfrm>
              <a:off x="1213877" y="2190115"/>
              <a:ext cx="7509034" cy="0"/>
            </a:xfrm>
            <a:prstGeom prst="straightConnector1">
              <a:avLst/>
            </a:prstGeom>
            <a:noFill/>
            <a:ln cap="flat" cmpd="sng" w="9525">
              <a:solidFill>
                <a:srgbClr val="D8D8D8"/>
              </a:solidFill>
              <a:prstDash val="solid"/>
              <a:miter lim="800000"/>
              <a:headEnd len="sm" w="sm" type="none"/>
              <a:tailEnd len="sm" w="sm" type="none"/>
            </a:ln>
          </p:spPr>
        </p:cxnSp>
        <p:cxnSp>
          <p:nvCxnSpPr>
            <p:cNvPr id="3760" name="Google Shape;3760;p76"/>
            <p:cNvCxnSpPr/>
            <p:nvPr/>
          </p:nvCxnSpPr>
          <p:spPr>
            <a:xfrm>
              <a:off x="1213877" y="2791470"/>
              <a:ext cx="7509034" cy="0"/>
            </a:xfrm>
            <a:prstGeom prst="straightConnector1">
              <a:avLst/>
            </a:prstGeom>
            <a:noFill/>
            <a:ln cap="flat" cmpd="sng" w="9525">
              <a:solidFill>
                <a:srgbClr val="D8D8D8"/>
              </a:solidFill>
              <a:prstDash val="solid"/>
              <a:miter lim="800000"/>
              <a:headEnd len="sm" w="sm" type="none"/>
              <a:tailEnd len="sm" w="sm" type="none"/>
            </a:ln>
          </p:spPr>
        </p:cxnSp>
        <p:cxnSp>
          <p:nvCxnSpPr>
            <p:cNvPr id="3761" name="Google Shape;3761;p76"/>
            <p:cNvCxnSpPr/>
            <p:nvPr/>
          </p:nvCxnSpPr>
          <p:spPr>
            <a:xfrm>
              <a:off x="1213877" y="3392825"/>
              <a:ext cx="7509034" cy="0"/>
            </a:xfrm>
            <a:prstGeom prst="straightConnector1">
              <a:avLst/>
            </a:prstGeom>
            <a:noFill/>
            <a:ln cap="flat" cmpd="sng" w="9525">
              <a:solidFill>
                <a:srgbClr val="D8D8D8"/>
              </a:solidFill>
              <a:prstDash val="solid"/>
              <a:miter lim="800000"/>
              <a:headEnd len="sm" w="sm" type="none"/>
              <a:tailEnd len="sm" w="sm" type="none"/>
            </a:ln>
          </p:spPr>
        </p:cxnSp>
        <p:cxnSp>
          <p:nvCxnSpPr>
            <p:cNvPr id="3762" name="Google Shape;3762;p76"/>
            <p:cNvCxnSpPr/>
            <p:nvPr/>
          </p:nvCxnSpPr>
          <p:spPr>
            <a:xfrm>
              <a:off x="1213877" y="3994180"/>
              <a:ext cx="7509034" cy="0"/>
            </a:xfrm>
            <a:prstGeom prst="straightConnector1">
              <a:avLst/>
            </a:prstGeom>
            <a:noFill/>
            <a:ln cap="flat" cmpd="sng" w="9525">
              <a:solidFill>
                <a:srgbClr val="D8D8D8"/>
              </a:solidFill>
              <a:prstDash val="solid"/>
              <a:miter lim="800000"/>
              <a:headEnd len="sm" w="sm" type="none"/>
              <a:tailEnd len="sm" w="sm" type="none"/>
            </a:ln>
          </p:spPr>
        </p:cxnSp>
        <p:cxnSp>
          <p:nvCxnSpPr>
            <p:cNvPr id="3763" name="Google Shape;3763;p76"/>
            <p:cNvCxnSpPr/>
            <p:nvPr/>
          </p:nvCxnSpPr>
          <p:spPr>
            <a:xfrm>
              <a:off x="1213877" y="4595535"/>
              <a:ext cx="7509034" cy="0"/>
            </a:xfrm>
            <a:prstGeom prst="straightConnector1">
              <a:avLst/>
            </a:prstGeom>
            <a:noFill/>
            <a:ln cap="flat" cmpd="sng" w="9525">
              <a:solidFill>
                <a:srgbClr val="D8D8D8"/>
              </a:solidFill>
              <a:prstDash val="solid"/>
              <a:miter lim="800000"/>
              <a:headEnd len="sm" w="sm" type="none"/>
              <a:tailEnd len="sm" w="sm" type="none"/>
            </a:ln>
          </p:spPr>
        </p:cxnSp>
        <p:cxnSp>
          <p:nvCxnSpPr>
            <p:cNvPr id="3764" name="Google Shape;3764;p76"/>
            <p:cNvCxnSpPr/>
            <p:nvPr/>
          </p:nvCxnSpPr>
          <p:spPr>
            <a:xfrm>
              <a:off x="1213877" y="5196888"/>
              <a:ext cx="7445875" cy="0"/>
            </a:xfrm>
            <a:prstGeom prst="straightConnector1">
              <a:avLst/>
            </a:prstGeom>
            <a:noFill/>
            <a:ln cap="flat" cmpd="sng" w="9525">
              <a:solidFill>
                <a:srgbClr val="D8D8D8"/>
              </a:solidFill>
              <a:prstDash val="solid"/>
              <a:miter lim="800000"/>
              <a:headEnd len="sm" w="sm" type="none"/>
              <a:tailEnd len="sm" w="sm" type="none"/>
            </a:ln>
          </p:spPr>
        </p:cxnSp>
        <p:sp>
          <p:nvSpPr>
            <p:cNvPr id="3765" name="Google Shape;3765;p76"/>
            <p:cNvSpPr txBox="1"/>
            <p:nvPr/>
          </p:nvSpPr>
          <p:spPr>
            <a:xfrm>
              <a:off x="815556" y="2061167"/>
              <a:ext cx="313642" cy="3112744"/>
            </a:xfrm>
            <a:prstGeom prst="rect">
              <a:avLst/>
            </a:prstGeom>
            <a:noFill/>
            <a:ln>
              <a:noFill/>
            </a:ln>
          </p:spPr>
          <p:txBody>
            <a:bodyPr anchorCtr="0" anchor="t" bIns="0" lIns="0" spcFirstLastPara="1" rIns="0" wrap="square" tIns="0">
              <a:noAutofit/>
            </a:bodyPr>
            <a:lstStyle/>
            <a:p>
              <a:pPr indent="0" lvl="0" marL="0" marR="0" rtl="0" algn="r">
                <a:lnSpc>
                  <a:spcPct val="170000"/>
                </a:lnSpc>
                <a:spcBef>
                  <a:spcPts val="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100</a:t>
              </a:r>
              <a:endParaRPr/>
            </a:p>
            <a:p>
              <a:pPr indent="0" lvl="0" marL="0" marR="0" rtl="0" algn="r">
                <a:lnSpc>
                  <a:spcPct val="170000"/>
                </a:lnSpc>
                <a:spcBef>
                  <a:spcPts val="250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80</a:t>
              </a:r>
              <a:endParaRPr/>
            </a:p>
            <a:p>
              <a:pPr indent="0" lvl="0" marL="0" marR="0" rtl="0" algn="r">
                <a:lnSpc>
                  <a:spcPct val="170000"/>
                </a:lnSpc>
                <a:spcBef>
                  <a:spcPts val="250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60</a:t>
              </a:r>
              <a:endParaRPr/>
            </a:p>
            <a:p>
              <a:pPr indent="0" lvl="0" marL="0" marR="0" rtl="0" algn="r">
                <a:lnSpc>
                  <a:spcPct val="170000"/>
                </a:lnSpc>
                <a:spcBef>
                  <a:spcPts val="250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40</a:t>
              </a:r>
              <a:endParaRPr/>
            </a:p>
            <a:p>
              <a:pPr indent="0" lvl="0" marL="0" marR="0" rtl="0" algn="r">
                <a:lnSpc>
                  <a:spcPct val="170000"/>
                </a:lnSpc>
                <a:spcBef>
                  <a:spcPts val="250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20</a:t>
              </a:r>
              <a:endParaRPr/>
            </a:p>
            <a:p>
              <a:pPr indent="0" lvl="0" marL="0" marR="0" rtl="0" algn="r">
                <a:lnSpc>
                  <a:spcPct val="170000"/>
                </a:lnSpc>
                <a:spcBef>
                  <a:spcPts val="250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0</a:t>
              </a:r>
              <a:endParaRPr/>
            </a:p>
          </p:txBody>
        </p:sp>
        <p:sp>
          <p:nvSpPr>
            <p:cNvPr id="3766" name="Google Shape;3766;p76"/>
            <p:cNvSpPr txBox="1"/>
            <p:nvPr/>
          </p:nvSpPr>
          <p:spPr>
            <a:xfrm>
              <a:off x="2092035" y="5289549"/>
              <a:ext cx="126317" cy="23006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1</a:t>
              </a:r>
              <a:endParaRPr/>
            </a:p>
          </p:txBody>
        </p:sp>
        <p:sp>
          <p:nvSpPr>
            <p:cNvPr id="3767" name="Google Shape;3767;p76"/>
            <p:cNvSpPr txBox="1"/>
            <p:nvPr/>
          </p:nvSpPr>
          <p:spPr>
            <a:xfrm>
              <a:off x="2905105" y="5289549"/>
              <a:ext cx="126317" cy="23006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2</a:t>
              </a:r>
              <a:endParaRPr/>
            </a:p>
          </p:txBody>
        </p:sp>
        <p:sp>
          <p:nvSpPr>
            <p:cNvPr id="3768" name="Google Shape;3768;p76"/>
            <p:cNvSpPr txBox="1"/>
            <p:nvPr/>
          </p:nvSpPr>
          <p:spPr>
            <a:xfrm>
              <a:off x="3718175" y="5289549"/>
              <a:ext cx="126317" cy="23006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3</a:t>
              </a:r>
              <a:endParaRPr/>
            </a:p>
          </p:txBody>
        </p:sp>
        <p:sp>
          <p:nvSpPr>
            <p:cNvPr id="3769" name="Google Shape;3769;p76"/>
            <p:cNvSpPr txBox="1"/>
            <p:nvPr/>
          </p:nvSpPr>
          <p:spPr>
            <a:xfrm>
              <a:off x="4531244" y="5289549"/>
              <a:ext cx="126317" cy="23006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4</a:t>
              </a:r>
              <a:endParaRPr/>
            </a:p>
          </p:txBody>
        </p:sp>
        <p:sp>
          <p:nvSpPr>
            <p:cNvPr id="3770" name="Google Shape;3770;p76"/>
            <p:cNvSpPr txBox="1"/>
            <p:nvPr/>
          </p:nvSpPr>
          <p:spPr>
            <a:xfrm>
              <a:off x="5344314" y="5288645"/>
              <a:ext cx="126317" cy="23006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5</a:t>
              </a:r>
              <a:endParaRPr/>
            </a:p>
          </p:txBody>
        </p:sp>
        <p:sp>
          <p:nvSpPr>
            <p:cNvPr id="3771" name="Google Shape;3771;p76"/>
            <p:cNvSpPr txBox="1"/>
            <p:nvPr/>
          </p:nvSpPr>
          <p:spPr>
            <a:xfrm>
              <a:off x="6157384" y="5288645"/>
              <a:ext cx="126317" cy="23006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6</a:t>
              </a:r>
              <a:endParaRPr/>
            </a:p>
          </p:txBody>
        </p:sp>
        <p:sp>
          <p:nvSpPr>
            <p:cNvPr id="3772" name="Google Shape;3772;p76"/>
            <p:cNvSpPr txBox="1"/>
            <p:nvPr/>
          </p:nvSpPr>
          <p:spPr>
            <a:xfrm>
              <a:off x="1329319" y="5524147"/>
              <a:ext cx="7330433" cy="179783"/>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1" i="0" lang="pt-BR" sz="1050" u="none" cap="none" strike="noStrike">
                  <a:solidFill>
                    <a:srgbClr val="6E6159"/>
                  </a:solidFill>
                  <a:latin typeface="Calibri"/>
                  <a:ea typeface="Calibri"/>
                  <a:cs typeface="Calibri"/>
                  <a:sym typeface="Calibri"/>
                </a:rPr>
                <a:t>Tempo (anos)</a:t>
              </a:r>
              <a:endParaRPr/>
            </a:p>
          </p:txBody>
        </p:sp>
        <p:sp>
          <p:nvSpPr>
            <p:cNvPr id="3773" name="Google Shape;3773;p76"/>
            <p:cNvSpPr txBox="1"/>
            <p:nvPr/>
          </p:nvSpPr>
          <p:spPr>
            <a:xfrm rot="-5400000">
              <a:off x="-563212" y="3678569"/>
              <a:ext cx="2735822" cy="189294"/>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1" i="0" lang="pt-BR" sz="1050" u="none" cap="none" strike="noStrike">
                  <a:solidFill>
                    <a:srgbClr val="6E6159"/>
                  </a:solidFill>
                  <a:latin typeface="Calibri"/>
                  <a:ea typeface="Calibri"/>
                  <a:cs typeface="Calibri"/>
                  <a:sym typeface="Calibri"/>
                </a:rPr>
                <a:t>Sobrevida cumulativa (%)</a:t>
              </a:r>
              <a:endParaRPr/>
            </a:p>
          </p:txBody>
        </p:sp>
        <p:sp>
          <p:nvSpPr>
            <p:cNvPr id="3774" name="Google Shape;3774;p76"/>
            <p:cNvSpPr txBox="1"/>
            <p:nvPr/>
          </p:nvSpPr>
          <p:spPr>
            <a:xfrm>
              <a:off x="6970453" y="5288645"/>
              <a:ext cx="126317" cy="23006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7</a:t>
              </a:r>
              <a:endParaRPr/>
            </a:p>
          </p:txBody>
        </p:sp>
        <p:sp>
          <p:nvSpPr>
            <p:cNvPr id="3775" name="Google Shape;3775;p76"/>
            <p:cNvSpPr txBox="1"/>
            <p:nvPr/>
          </p:nvSpPr>
          <p:spPr>
            <a:xfrm>
              <a:off x="8596594" y="5288645"/>
              <a:ext cx="126317" cy="23006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9</a:t>
              </a:r>
              <a:endParaRPr/>
            </a:p>
          </p:txBody>
        </p:sp>
        <p:sp>
          <p:nvSpPr>
            <p:cNvPr id="3776" name="Google Shape;3776;p76"/>
            <p:cNvSpPr txBox="1"/>
            <p:nvPr/>
          </p:nvSpPr>
          <p:spPr>
            <a:xfrm>
              <a:off x="7783523" y="5288645"/>
              <a:ext cx="126317" cy="23006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8</a:t>
              </a:r>
              <a:endParaRPr/>
            </a:p>
          </p:txBody>
        </p:sp>
        <p:sp>
          <p:nvSpPr>
            <p:cNvPr id="3777" name="Google Shape;3777;p76"/>
            <p:cNvSpPr txBox="1"/>
            <p:nvPr/>
          </p:nvSpPr>
          <p:spPr>
            <a:xfrm>
              <a:off x="1278966" y="5289549"/>
              <a:ext cx="126317" cy="230062"/>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6E6159"/>
                </a:buClr>
                <a:buSzPts val="1050"/>
                <a:buFont typeface="Calibri"/>
                <a:buNone/>
              </a:pPr>
              <a:r>
                <a:rPr b="0" i="0" lang="pt-BR" sz="1050" u="none" cap="none" strike="noStrike">
                  <a:solidFill>
                    <a:srgbClr val="6E6159"/>
                  </a:solidFill>
                  <a:latin typeface="Calibri"/>
                  <a:ea typeface="Calibri"/>
                  <a:cs typeface="Calibri"/>
                  <a:sym typeface="Calibri"/>
                </a:rPr>
                <a:t>0</a:t>
              </a:r>
              <a:endParaRPr/>
            </a:p>
          </p:txBody>
        </p:sp>
      </p:grpSp>
      <p:sp>
        <p:nvSpPr>
          <p:cNvPr id="3778" name="Google Shape;3778;p76"/>
          <p:cNvSpPr/>
          <p:nvPr/>
        </p:nvSpPr>
        <p:spPr>
          <a:xfrm>
            <a:off x="1163302" y="2177478"/>
            <a:ext cx="6842403" cy="274057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Arial"/>
              <a:ea typeface="Arial"/>
              <a:cs typeface="Arial"/>
              <a:sym typeface="Arial"/>
            </a:endParaRPr>
          </a:p>
        </p:txBody>
      </p:sp>
      <p:grpSp>
        <p:nvGrpSpPr>
          <p:cNvPr id="3779" name="Google Shape;3779;p76"/>
          <p:cNvGrpSpPr/>
          <p:nvPr/>
        </p:nvGrpSpPr>
        <p:grpSpPr>
          <a:xfrm>
            <a:off x="1163302" y="2185708"/>
            <a:ext cx="7166319" cy="922494"/>
            <a:chOff x="1163302" y="2185708"/>
            <a:chExt cx="7166319" cy="922494"/>
          </a:xfrm>
        </p:grpSpPr>
        <p:sp>
          <p:nvSpPr>
            <p:cNvPr id="3780" name="Google Shape;3780;p76"/>
            <p:cNvSpPr/>
            <p:nvPr/>
          </p:nvSpPr>
          <p:spPr>
            <a:xfrm>
              <a:off x="1163302" y="2185708"/>
              <a:ext cx="6493077" cy="899807"/>
            </a:xfrm>
            <a:custGeom>
              <a:rect b="b" l="l" r="r" t="t"/>
              <a:pathLst>
                <a:path extrusionOk="0" h="656" w="5632">
                  <a:moveTo>
                    <a:pt x="5632" y="656"/>
                  </a:moveTo>
                  <a:lnTo>
                    <a:pt x="2342" y="656"/>
                  </a:lnTo>
                  <a:lnTo>
                    <a:pt x="2342" y="512"/>
                  </a:lnTo>
                  <a:lnTo>
                    <a:pt x="2132" y="512"/>
                  </a:lnTo>
                  <a:lnTo>
                    <a:pt x="2132" y="367"/>
                  </a:lnTo>
                  <a:lnTo>
                    <a:pt x="2023" y="367"/>
                  </a:lnTo>
                  <a:lnTo>
                    <a:pt x="2027" y="236"/>
                  </a:lnTo>
                  <a:lnTo>
                    <a:pt x="1058" y="236"/>
                  </a:lnTo>
                  <a:lnTo>
                    <a:pt x="1058" y="96"/>
                  </a:lnTo>
                  <a:lnTo>
                    <a:pt x="711" y="96"/>
                  </a:lnTo>
                  <a:lnTo>
                    <a:pt x="711" y="0"/>
                  </a:lnTo>
                  <a:lnTo>
                    <a:pt x="0" y="0"/>
                  </a:lnTo>
                </a:path>
              </a:pathLst>
            </a:custGeom>
            <a:noFill/>
            <a:ln cap="flat" cmpd="sng" w="38100">
              <a:solidFill>
                <a:schemeClr val="dk2"/>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3781" name="Google Shape;3781;p76"/>
            <p:cNvSpPr txBox="1"/>
            <p:nvPr/>
          </p:nvSpPr>
          <p:spPr>
            <a:xfrm>
              <a:off x="6017555" y="2784413"/>
              <a:ext cx="2312066" cy="323789"/>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2"/>
                </a:buClr>
                <a:buSzPts val="1200"/>
                <a:buFont typeface="Lustria"/>
                <a:buNone/>
              </a:pPr>
              <a:r>
                <a:rPr b="1" i="0" lang="pt-BR" sz="1200" u="none" cap="none" strike="noStrike">
                  <a:solidFill>
                    <a:schemeClr val="dk2"/>
                  </a:solidFill>
                  <a:latin typeface="Lustria"/>
                  <a:ea typeface="Lustria"/>
                  <a:cs typeface="Lustria"/>
                  <a:sym typeface="Lustria"/>
                </a:rPr>
                <a:t>pré-eculizumabe</a:t>
              </a:r>
              <a:r>
                <a:rPr b="1" baseline="30000" i="0" lang="pt-BR" sz="1200" u="none" cap="none" strike="noStrike">
                  <a:solidFill>
                    <a:schemeClr val="dk2"/>
                  </a:solidFill>
                  <a:latin typeface="Lustria"/>
                  <a:ea typeface="Lustria"/>
                  <a:cs typeface="Lustria"/>
                  <a:sym typeface="Lustria"/>
                </a:rPr>
                <a:t> </a:t>
              </a:r>
              <a:r>
                <a:rPr b="1" i="0" lang="pt-BR" sz="1600" u="none" cap="none" strike="noStrike">
                  <a:solidFill>
                    <a:schemeClr val="dk2"/>
                  </a:solidFill>
                  <a:latin typeface="Lustria"/>
                  <a:ea typeface="Lustria"/>
                  <a:cs typeface="Lustria"/>
                  <a:sym typeface="Lustria"/>
                </a:rPr>
                <a:t>N=30</a:t>
              </a:r>
              <a:endParaRPr b="1" i="0" sz="1200" u="none" cap="none" strike="noStrike">
                <a:solidFill>
                  <a:schemeClr val="dk2"/>
                </a:solidFill>
                <a:latin typeface="Lustria"/>
                <a:ea typeface="Lustria"/>
                <a:cs typeface="Lustria"/>
                <a:sym typeface="Lustria"/>
              </a:endParaRPr>
            </a:p>
          </p:txBody>
        </p:sp>
      </p:grpSp>
      <p:grpSp>
        <p:nvGrpSpPr>
          <p:cNvPr id="3782" name="Google Shape;3782;p76"/>
          <p:cNvGrpSpPr/>
          <p:nvPr/>
        </p:nvGrpSpPr>
        <p:grpSpPr>
          <a:xfrm>
            <a:off x="1169321" y="1846548"/>
            <a:ext cx="10712423" cy="913414"/>
            <a:chOff x="1169321" y="1846548"/>
            <a:chExt cx="10712423" cy="913414"/>
          </a:xfrm>
        </p:grpSpPr>
        <p:cxnSp>
          <p:nvCxnSpPr>
            <p:cNvPr id="3783" name="Google Shape;3783;p76"/>
            <p:cNvCxnSpPr/>
            <p:nvPr/>
          </p:nvCxnSpPr>
          <p:spPr>
            <a:xfrm>
              <a:off x="1169321" y="2177478"/>
              <a:ext cx="7464708" cy="154997"/>
            </a:xfrm>
            <a:prstGeom prst="straightConnector1">
              <a:avLst/>
            </a:prstGeom>
            <a:noFill/>
            <a:ln cap="rnd" cmpd="sng" w="25400">
              <a:solidFill>
                <a:srgbClr val="2AB8CA"/>
              </a:solidFill>
              <a:prstDash val="dot"/>
              <a:miter lim="800000"/>
              <a:headEnd len="sm" w="sm" type="none"/>
              <a:tailEnd len="sm" w="sm" type="none"/>
            </a:ln>
          </p:spPr>
        </p:cxnSp>
        <p:sp>
          <p:nvSpPr>
            <p:cNvPr id="3784" name="Google Shape;3784;p76"/>
            <p:cNvSpPr/>
            <p:nvPr/>
          </p:nvSpPr>
          <p:spPr>
            <a:xfrm>
              <a:off x="8722911" y="2201788"/>
              <a:ext cx="94564" cy="235208"/>
            </a:xfrm>
            <a:prstGeom prst="rightBracket">
              <a:avLst>
                <a:gd fmla="val 0" name="adj"/>
              </a:avLst>
            </a:prstGeom>
            <a:noFill/>
            <a:ln cap="flat" cmpd="sng" w="25400">
              <a:solidFill>
                <a:srgbClr val="2AB8CA"/>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3785" name="Google Shape;3785;p76"/>
            <p:cNvSpPr/>
            <p:nvPr/>
          </p:nvSpPr>
          <p:spPr>
            <a:xfrm>
              <a:off x="9239864" y="1846548"/>
              <a:ext cx="2641880" cy="913414"/>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3786" name="Google Shape;3786;p76"/>
            <p:cNvSpPr txBox="1"/>
            <p:nvPr/>
          </p:nvSpPr>
          <p:spPr>
            <a:xfrm>
              <a:off x="9351235" y="1929412"/>
              <a:ext cx="2483636" cy="65112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000"/>
                <a:buFont typeface="Calibri"/>
                <a:buNone/>
              </a:pPr>
              <a:r>
                <a:rPr b="0" i="0" lang="pt-BR" sz="1000" u="none" cap="none" strike="noStrike">
                  <a:solidFill>
                    <a:schemeClr val="dk1"/>
                  </a:solidFill>
                  <a:latin typeface="Calibri"/>
                  <a:ea typeface="Calibri"/>
                  <a:cs typeface="Calibri"/>
                  <a:sym typeface="Calibri"/>
                </a:rPr>
                <a:t>A taxa de sobrevida dos pacientes tratados com eculizumabe não é significativamente diferente, em termos estatísticos (</a:t>
              </a:r>
              <a:r>
                <a:rPr b="0" i="1" lang="pt-BR" sz="1000" u="none" cap="none" strike="noStrike">
                  <a:solidFill>
                    <a:schemeClr val="dk1"/>
                  </a:solidFill>
                  <a:latin typeface="Calibri"/>
                  <a:ea typeface="Calibri"/>
                  <a:cs typeface="Calibri"/>
                  <a:sym typeface="Calibri"/>
                </a:rPr>
                <a:t>p</a:t>
              </a:r>
              <a:r>
                <a:rPr b="0" i="0" lang="pt-BR" sz="1000" u="none" cap="none" strike="noStrike">
                  <a:solidFill>
                    <a:schemeClr val="dk1"/>
                  </a:solidFill>
                  <a:latin typeface="Calibri"/>
                  <a:ea typeface="Calibri"/>
                  <a:cs typeface="Calibri"/>
                  <a:sym typeface="Calibri"/>
                </a:rPr>
                <a:t>=0,46) de </a:t>
              </a:r>
              <a:r>
                <a:rPr b="0" i="0" lang="pt-BR" sz="1000" u="none" cap="none" strike="noStrike">
                  <a:solidFill>
                    <a:srgbClr val="2AB8CA"/>
                  </a:solidFill>
                  <a:latin typeface="Calibri"/>
                  <a:ea typeface="Calibri"/>
                  <a:cs typeface="Calibri"/>
                  <a:sym typeface="Calibri"/>
                </a:rPr>
                <a:t>controles normais pareados por idade e sexo (linha pontilhada)</a:t>
              </a:r>
              <a:r>
                <a:rPr b="0" baseline="30000" i="0" lang="pt-BR" sz="1000" u="none" cap="none" strike="noStrike">
                  <a:solidFill>
                    <a:srgbClr val="2AB8CA"/>
                  </a:solidFill>
                  <a:latin typeface="Calibri"/>
                  <a:ea typeface="Calibri"/>
                  <a:cs typeface="Calibri"/>
                  <a:sym typeface="Calibri"/>
                </a:rPr>
                <a:t>1</a:t>
              </a:r>
              <a:endParaRPr b="0" i="0" sz="1800" u="none" cap="none" strike="noStrike">
                <a:solidFill>
                  <a:srgbClr val="2AB8CA"/>
                </a:solidFill>
                <a:latin typeface="Calibri"/>
                <a:ea typeface="Calibri"/>
                <a:cs typeface="Calibri"/>
                <a:sym typeface="Calibri"/>
              </a:endParaRPr>
            </a:p>
          </p:txBody>
        </p:sp>
        <p:cxnSp>
          <p:nvCxnSpPr>
            <p:cNvPr id="3787" name="Google Shape;3787;p76"/>
            <p:cNvCxnSpPr/>
            <p:nvPr/>
          </p:nvCxnSpPr>
          <p:spPr>
            <a:xfrm>
              <a:off x="8817475" y="2309184"/>
              <a:ext cx="422388" cy="0"/>
            </a:xfrm>
            <a:prstGeom prst="straightConnector1">
              <a:avLst/>
            </a:prstGeom>
            <a:noFill/>
            <a:ln cap="flat" cmpd="sng" w="28575">
              <a:solidFill>
                <a:srgbClr val="2AB8CA"/>
              </a:solidFill>
              <a:prstDash val="solid"/>
              <a:miter lim="800000"/>
              <a:headEnd len="sm" w="sm" type="none"/>
              <a:tailEnd len="sm" w="sm" type="none"/>
            </a:ln>
          </p:spPr>
        </p:cxnSp>
      </p:grpSp>
      <p:grpSp>
        <p:nvGrpSpPr>
          <p:cNvPr id="3788" name="Google Shape;3788;p76"/>
          <p:cNvGrpSpPr/>
          <p:nvPr/>
        </p:nvGrpSpPr>
        <p:grpSpPr>
          <a:xfrm>
            <a:off x="1169321" y="3195129"/>
            <a:ext cx="4238923" cy="1978779"/>
            <a:chOff x="1169321" y="3195129"/>
            <a:chExt cx="4238923" cy="1978779"/>
          </a:xfrm>
        </p:grpSpPr>
        <p:sp>
          <p:nvSpPr>
            <p:cNvPr id="3789" name="Google Shape;3789;p76"/>
            <p:cNvSpPr/>
            <p:nvPr/>
          </p:nvSpPr>
          <p:spPr>
            <a:xfrm>
              <a:off x="1169321" y="3195129"/>
              <a:ext cx="4238923" cy="1978779"/>
            </a:xfrm>
            <a:custGeom>
              <a:rect b="b" l="l" r="r" t="t"/>
              <a:pathLst>
                <a:path extrusionOk="0" h="1294" w="3633">
                  <a:moveTo>
                    <a:pt x="3633" y="1294"/>
                  </a:moveTo>
                  <a:lnTo>
                    <a:pt x="3633" y="0"/>
                  </a:lnTo>
                  <a:lnTo>
                    <a:pt x="0" y="0"/>
                  </a:lnTo>
                </a:path>
              </a:pathLst>
            </a:custGeom>
            <a:noFill/>
            <a:ln cap="rnd" cmpd="sng" w="25400">
              <a:solidFill>
                <a:schemeClr val="accent2"/>
              </a:solidFill>
              <a:prstDash val="dash"/>
              <a:miter lim="800000"/>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3790" name="Google Shape;3790;p76"/>
            <p:cNvSpPr txBox="1"/>
            <p:nvPr/>
          </p:nvSpPr>
          <p:spPr>
            <a:xfrm>
              <a:off x="2831623" y="3522287"/>
              <a:ext cx="2507475" cy="1041512"/>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chemeClr val="accent2"/>
                </a:buClr>
                <a:buSzPts val="1600"/>
                <a:buFont typeface="Calibri"/>
                <a:buNone/>
              </a:pPr>
              <a:r>
                <a:rPr b="1" i="0" lang="pt-BR" sz="1600" u="none" cap="none" strike="noStrike">
                  <a:solidFill>
                    <a:schemeClr val="accent2"/>
                  </a:solidFill>
                  <a:latin typeface="Calibri"/>
                  <a:ea typeface="Calibri"/>
                  <a:cs typeface="Calibri"/>
                  <a:sym typeface="Calibri"/>
                </a:rPr>
                <a:t>Taxa de sobrevida histórica em 5 anos de pacientes com </a:t>
              </a:r>
              <a:r>
                <a:rPr b="1" i="0" lang="pt-BR" sz="1800" u="none" cap="none" strike="noStrike">
                  <a:solidFill>
                    <a:schemeClr val="accent2"/>
                  </a:solidFill>
                  <a:latin typeface="Lustria"/>
                  <a:ea typeface="Lustria"/>
                  <a:cs typeface="Lustria"/>
                  <a:sym typeface="Lustria"/>
                </a:rPr>
                <a:t>HPN: (~65%)</a:t>
              </a:r>
              <a:r>
                <a:rPr b="1" baseline="30000" i="0" lang="pt-BR" sz="1800" u="none" cap="none" strike="noStrike">
                  <a:solidFill>
                    <a:schemeClr val="accent2"/>
                  </a:solidFill>
                  <a:latin typeface="Lustria"/>
                  <a:ea typeface="Lustria"/>
                  <a:cs typeface="Lustria"/>
                  <a:sym typeface="Lustria"/>
                </a:rPr>
                <a:t>2,3</a:t>
              </a:r>
              <a:endParaRPr b="1" baseline="30000" i="0" sz="1600" u="none" cap="none" strike="noStrike">
                <a:solidFill>
                  <a:schemeClr val="accent2"/>
                </a:solidFill>
                <a:latin typeface="Lustria"/>
                <a:ea typeface="Lustria"/>
                <a:cs typeface="Lustria"/>
                <a:sym typeface="Lustria"/>
              </a:endParaRPr>
            </a:p>
            <a:p>
              <a:pPr indent="0" lvl="0" marL="0" marR="0" rtl="0" algn="r">
                <a:lnSpc>
                  <a:spcPct val="100000"/>
                </a:lnSpc>
                <a:spcBef>
                  <a:spcPts val="0"/>
                </a:spcBef>
                <a:spcAft>
                  <a:spcPts val="0"/>
                </a:spcAft>
                <a:buClr>
                  <a:schemeClr val="dk1"/>
                </a:buClr>
                <a:buSzPts val="1800"/>
                <a:buFont typeface="Calibri"/>
                <a:buNone/>
              </a:pPr>
              <a:r>
                <a:t/>
              </a:r>
              <a:endParaRPr b="1" i="0" sz="1800" u="none" cap="none" strike="noStrike">
                <a:solidFill>
                  <a:schemeClr val="accent2"/>
                </a:solidFill>
                <a:latin typeface="Calibri"/>
                <a:ea typeface="Calibri"/>
                <a:cs typeface="Calibri"/>
                <a:sym typeface="Calibri"/>
              </a:endParaRPr>
            </a:p>
          </p:txBody>
        </p:sp>
      </p:grpSp>
      <p:grpSp>
        <p:nvGrpSpPr>
          <p:cNvPr id="3791" name="Google Shape;3791;p76"/>
          <p:cNvGrpSpPr/>
          <p:nvPr/>
        </p:nvGrpSpPr>
        <p:grpSpPr>
          <a:xfrm>
            <a:off x="1656739" y="2156388"/>
            <a:ext cx="10225005" cy="3803355"/>
            <a:chOff x="1656739" y="2156388"/>
            <a:chExt cx="10225005" cy="3803355"/>
          </a:xfrm>
        </p:grpSpPr>
        <p:sp>
          <p:nvSpPr>
            <p:cNvPr id="3792" name="Google Shape;3792;p76"/>
            <p:cNvSpPr/>
            <p:nvPr/>
          </p:nvSpPr>
          <p:spPr>
            <a:xfrm>
              <a:off x="9239864" y="2870490"/>
              <a:ext cx="2641880" cy="3089253"/>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3793" name="Google Shape;3793;p76"/>
            <p:cNvSpPr txBox="1"/>
            <p:nvPr/>
          </p:nvSpPr>
          <p:spPr>
            <a:xfrm>
              <a:off x="9433918" y="3019377"/>
              <a:ext cx="2357245" cy="581972"/>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lt2"/>
                </a:buClr>
                <a:buSzPts val="1050"/>
                <a:buFont typeface="Calibri"/>
                <a:buNone/>
              </a:pPr>
              <a:r>
                <a:rPr b="0" i="0" lang="pt-BR" sz="1050" u="none" cap="none" strike="noStrike">
                  <a:solidFill>
                    <a:schemeClr val="lt2"/>
                  </a:solidFill>
                  <a:latin typeface="Calibri"/>
                  <a:ea typeface="Calibri"/>
                  <a:cs typeface="Calibri"/>
                  <a:sym typeface="Calibri"/>
                </a:rPr>
                <a:t>O tratamento em longo prazo com eculizumabe resultou em melhora direta e substancial na sobrevida dos pacientes:</a:t>
              </a:r>
              <a:endParaRPr b="0" i="0" sz="1600" u="none" cap="none" strike="noStrike">
                <a:solidFill>
                  <a:schemeClr val="lt2"/>
                </a:solidFill>
                <a:latin typeface="Calibri"/>
                <a:ea typeface="Calibri"/>
                <a:cs typeface="Calibri"/>
                <a:sym typeface="Calibri"/>
              </a:endParaRPr>
            </a:p>
          </p:txBody>
        </p:sp>
        <p:cxnSp>
          <p:nvCxnSpPr>
            <p:cNvPr id="3794" name="Google Shape;3794;p76"/>
            <p:cNvCxnSpPr/>
            <p:nvPr/>
          </p:nvCxnSpPr>
          <p:spPr>
            <a:xfrm>
              <a:off x="8884326" y="3157597"/>
              <a:ext cx="355537" cy="0"/>
            </a:xfrm>
            <a:prstGeom prst="straightConnector1">
              <a:avLst/>
            </a:prstGeom>
            <a:noFill/>
            <a:ln cap="flat" cmpd="sng" w="28575">
              <a:solidFill>
                <a:schemeClr val="lt2"/>
              </a:solidFill>
              <a:prstDash val="solid"/>
              <a:miter lim="800000"/>
              <a:headEnd len="sm" w="sm" type="none"/>
              <a:tailEnd len="sm" w="sm" type="none"/>
            </a:ln>
          </p:spPr>
        </p:cxnSp>
        <p:grpSp>
          <p:nvGrpSpPr>
            <p:cNvPr id="3795" name="Google Shape;3795;p76"/>
            <p:cNvGrpSpPr/>
            <p:nvPr/>
          </p:nvGrpSpPr>
          <p:grpSpPr>
            <a:xfrm>
              <a:off x="9773975" y="3719133"/>
              <a:ext cx="1858173" cy="1719277"/>
              <a:chOff x="9117990" y="3143464"/>
              <a:chExt cx="2535025" cy="2345535"/>
            </a:xfrm>
          </p:grpSpPr>
          <p:sp>
            <p:nvSpPr>
              <p:cNvPr id="3796" name="Google Shape;3796;p76"/>
              <p:cNvSpPr/>
              <p:nvPr/>
            </p:nvSpPr>
            <p:spPr>
              <a:xfrm>
                <a:off x="9215549" y="3146064"/>
                <a:ext cx="2342935" cy="2342935"/>
              </a:xfrm>
              <a:prstGeom prst="ellipse">
                <a:avLst/>
              </a:prstGeom>
              <a:solidFill>
                <a:schemeClr val="lt1"/>
              </a:solidFill>
              <a:ln>
                <a:noFill/>
              </a:ln>
              <a:effectLst>
                <a:outerShdw blurRad="152400" sx="92000" rotWithShape="0" dir="5400000" dist="50800" sy="92000">
                  <a:srgbClr val="000000">
                    <a:alpha val="6666"/>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797" name="Google Shape;3797;p76"/>
              <p:cNvSpPr txBox="1"/>
              <p:nvPr/>
            </p:nvSpPr>
            <p:spPr>
              <a:xfrm>
                <a:off x="9117990" y="3681317"/>
                <a:ext cx="2535025" cy="1185868"/>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chemeClr val="lt2"/>
                  </a:buClr>
                  <a:buSzPts val="1100"/>
                  <a:buFont typeface="Calibri"/>
                  <a:buNone/>
                </a:pPr>
                <a:r>
                  <a:rPr b="0" i="0" lang="pt-BR" sz="1100" u="none" cap="none" strike="noStrike">
                    <a:solidFill>
                      <a:schemeClr val="lt2"/>
                    </a:solidFill>
                    <a:latin typeface="Calibri"/>
                    <a:ea typeface="Calibri"/>
                    <a:cs typeface="Calibri"/>
                    <a:sym typeface="Calibri"/>
                  </a:rPr>
                  <a:t>Sobrevida</a:t>
                </a:r>
                <a:endParaRPr/>
              </a:p>
              <a:p>
                <a:pPr indent="0" lvl="0" marL="0" marR="0" rtl="0" algn="ctr">
                  <a:lnSpc>
                    <a:spcPct val="100000"/>
                  </a:lnSpc>
                  <a:spcBef>
                    <a:spcPts val="0"/>
                  </a:spcBef>
                  <a:spcAft>
                    <a:spcPts val="0"/>
                  </a:spcAft>
                  <a:buClr>
                    <a:schemeClr val="lt2"/>
                  </a:buClr>
                  <a:buSzPts val="1100"/>
                  <a:buFont typeface="Calibri"/>
                  <a:buNone/>
                </a:pPr>
                <a:r>
                  <a:rPr b="0" i="0" lang="pt-BR" sz="1100" u="none" cap="none" strike="noStrike">
                    <a:solidFill>
                      <a:schemeClr val="lt2"/>
                    </a:solidFill>
                    <a:latin typeface="Calibri"/>
                    <a:ea typeface="Calibri"/>
                    <a:cs typeface="Calibri"/>
                    <a:sym typeface="Calibri"/>
                  </a:rPr>
                  <a:t>em 5 anos:</a:t>
                </a:r>
                <a:r>
                  <a:rPr b="0" baseline="30000" i="0" lang="pt-BR" sz="1100" u="none" cap="none" strike="noStrike">
                    <a:solidFill>
                      <a:schemeClr val="lt2"/>
                    </a:solidFill>
                    <a:latin typeface="Calibri"/>
                    <a:ea typeface="Calibri"/>
                    <a:cs typeface="Calibri"/>
                    <a:sym typeface="Calibri"/>
                  </a:rPr>
                  <a:t>†1</a:t>
                </a:r>
                <a:endParaRPr b="0" i="0" sz="1000" u="none" cap="none" strike="noStrike">
                  <a:solidFill>
                    <a:schemeClr val="lt2"/>
                  </a:solidFill>
                  <a:latin typeface="Calibri"/>
                  <a:ea typeface="Calibri"/>
                  <a:cs typeface="Calibri"/>
                  <a:sym typeface="Calibri"/>
                </a:endParaRPr>
              </a:p>
              <a:p>
                <a:pPr indent="0" lvl="0" marL="0" marR="0" rtl="0" algn="ctr">
                  <a:lnSpc>
                    <a:spcPct val="100000"/>
                  </a:lnSpc>
                  <a:spcBef>
                    <a:spcPts val="0"/>
                  </a:spcBef>
                  <a:spcAft>
                    <a:spcPts val="0"/>
                  </a:spcAft>
                  <a:buClr>
                    <a:schemeClr val="lt2"/>
                  </a:buClr>
                  <a:buSzPts val="2400"/>
                  <a:buFont typeface="Lustria"/>
                  <a:buNone/>
                </a:pPr>
                <a:r>
                  <a:rPr b="1" i="0" lang="pt-BR" sz="2400" u="none" cap="none" strike="noStrike">
                    <a:solidFill>
                      <a:schemeClr val="lt2"/>
                    </a:solidFill>
                    <a:latin typeface="Lustria"/>
                    <a:ea typeface="Lustria"/>
                    <a:cs typeface="Lustria"/>
                    <a:sym typeface="Lustria"/>
                  </a:rPr>
                  <a:t>95,5</a:t>
                </a:r>
                <a:r>
                  <a:rPr b="1" i="0" lang="pt-BR" sz="1800" u="none" cap="none" strike="noStrike">
                    <a:solidFill>
                      <a:schemeClr val="lt2"/>
                    </a:solidFill>
                    <a:latin typeface="Lustria"/>
                    <a:ea typeface="Lustria"/>
                    <a:cs typeface="Lustria"/>
                    <a:sym typeface="Lustria"/>
                  </a:rPr>
                  <a:t>%</a:t>
                </a:r>
                <a:endParaRPr b="0" baseline="30000" i="0" sz="2400" u="none" cap="none" strike="noStrike">
                  <a:solidFill>
                    <a:schemeClr val="lt2"/>
                  </a:solidFill>
                  <a:latin typeface="Lustria"/>
                  <a:ea typeface="Lustria"/>
                  <a:cs typeface="Lustria"/>
                  <a:sym typeface="Lustria"/>
                </a:endParaRPr>
              </a:p>
            </p:txBody>
          </p:sp>
          <p:grpSp>
            <p:nvGrpSpPr>
              <p:cNvPr id="3798" name="Google Shape;3798;p76"/>
              <p:cNvGrpSpPr/>
              <p:nvPr/>
            </p:nvGrpSpPr>
            <p:grpSpPr>
              <a:xfrm>
                <a:off x="9215549" y="3143464"/>
                <a:ext cx="2339084" cy="2342935"/>
                <a:chOff x="3543011" y="-51812"/>
                <a:chExt cx="4821238" cy="4829175"/>
              </a:xfrm>
            </p:grpSpPr>
            <p:sp>
              <p:nvSpPr>
                <p:cNvPr id="3799" name="Google Shape;3799;p76"/>
                <p:cNvSpPr/>
                <p:nvPr/>
              </p:nvSpPr>
              <p:spPr>
                <a:xfrm>
                  <a:off x="3543011" y="-51812"/>
                  <a:ext cx="4821238" cy="4829175"/>
                </a:xfrm>
                <a:custGeom>
                  <a:rect b="b" l="l" r="r" t="t"/>
                  <a:pathLst>
                    <a:path extrusionOk="0" h="4829175" w="4821238">
                      <a:moveTo>
                        <a:pt x="2410321" y="0"/>
                      </a:moveTo>
                      <a:cubicBezTo>
                        <a:pt x="3742043" y="0"/>
                        <a:pt x="4821238" y="1080972"/>
                        <a:pt x="4821238" y="2414289"/>
                      </a:cubicBezTo>
                      <a:cubicBezTo>
                        <a:pt x="4821238" y="3748204"/>
                        <a:pt x="3742043" y="4829175"/>
                        <a:pt x="2410321" y="4829175"/>
                      </a:cubicBezTo>
                      <a:cubicBezTo>
                        <a:pt x="1079195" y="4829175"/>
                        <a:pt x="0" y="3748204"/>
                        <a:pt x="0" y="2414289"/>
                      </a:cubicBezTo>
                      <a:cubicBezTo>
                        <a:pt x="0" y="1269486"/>
                        <a:pt x="803441" y="281578"/>
                        <a:pt x="1923135" y="50111"/>
                      </a:cubicBezTo>
                      <a:lnTo>
                        <a:pt x="2050517" y="668258"/>
                      </a:lnTo>
                      <a:lnTo>
                        <a:pt x="1901472" y="705598"/>
                      </a:lnTo>
                      <a:cubicBezTo>
                        <a:pt x="1164963" y="924695"/>
                        <a:pt x="627867" y="1606918"/>
                        <a:pt x="627867" y="2414587"/>
                      </a:cubicBezTo>
                      <a:cubicBezTo>
                        <a:pt x="627867" y="3399174"/>
                        <a:pt x="1426032" y="4197339"/>
                        <a:pt x="2410619" y="4197339"/>
                      </a:cubicBezTo>
                      <a:cubicBezTo>
                        <a:pt x="3395206" y="4197339"/>
                        <a:pt x="4193371" y="3399174"/>
                        <a:pt x="4193371" y="2414587"/>
                      </a:cubicBezTo>
                      <a:cubicBezTo>
                        <a:pt x="4193371" y="1491537"/>
                        <a:pt x="3491859" y="732334"/>
                        <a:pt x="2592895" y="641039"/>
                      </a:cubicBezTo>
                      <a:lnTo>
                        <a:pt x="2411413" y="631875"/>
                      </a:lnTo>
                      <a:lnTo>
                        <a:pt x="2411413" y="2414588"/>
                      </a:lnTo>
                      <a:lnTo>
                        <a:pt x="2410321" y="2409291"/>
                      </a:lnTo>
                      <a:close/>
                    </a:path>
                  </a:pathLst>
                </a:custGeom>
                <a:solidFill>
                  <a:schemeClr val="lt2"/>
                </a:solidFill>
                <a:ln>
                  <a:noFill/>
                </a:ln>
                <a:effectLst>
                  <a:outerShdw blurRad="101600" rotWithShape="0" algn="ctr" dir="5400000" dist="50800">
                    <a:schemeClr val="dk1">
                      <a:alpha val="9803"/>
                    </a:schemeClr>
                  </a:outerShdw>
                </a:effectLst>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3800" name="Google Shape;3800;p76"/>
                <p:cNvSpPr/>
                <p:nvPr/>
              </p:nvSpPr>
              <p:spPr>
                <a:xfrm>
                  <a:off x="5467062" y="-51811"/>
                  <a:ext cx="487363" cy="668041"/>
                </a:xfrm>
                <a:custGeom>
                  <a:rect b="b" l="l" r="r" t="t"/>
                  <a:pathLst>
                    <a:path extrusionOk="0" h="668041" w="487363">
                      <a:moveTo>
                        <a:pt x="487363" y="0"/>
                      </a:moveTo>
                      <a:lnTo>
                        <a:pt x="487363" y="631875"/>
                      </a:lnTo>
                      <a:lnTo>
                        <a:pt x="486569" y="631835"/>
                      </a:lnTo>
                      <a:cubicBezTo>
                        <a:pt x="425033" y="631835"/>
                        <a:pt x="364224" y="634953"/>
                        <a:pt x="304293" y="641039"/>
                      </a:cubicBezTo>
                      <a:lnTo>
                        <a:pt x="127366" y="668041"/>
                      </a:lnTo>
                      <a:lnTo>
                        <a:pt x="0" y="50117"/>
                      </a:lnTo>
                      <a:cubicBezTo>
                        <a:pt x="160270" y="16706"/>
                        <a:pt x="323519" y="0"/>
                        <a:pt x="487363" y="0"/>
                      </a:cubicBezTo>
                      <a:close/>
                    </a:path>
                  </a:pathLst>
                </a:custGeom>
                <a:solidFill>
                  <a:srgbClr val="F0F1F6"/>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grpSp>
        <p:sp>
          <p:nvSpPr>
            <p:cNvPr id="3801" name="Google Shape;3801;p76"/>
            <p:cNvSpPr txBox="1"/>
            <p:nvPr/>
          </p:nvSpPr>
          <p:spPr>
            <a:xfrm>
              <a:off x="6125659" y="2314162"/>
              <a:ext cx="2164846" cy="21193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lt2"/>
                </a:buClr>
                <a:buSzPts val="1200"/>
                <a:buFont typeface="Lustria"/>
                <a:buNone/>
              </a:pPr>
              <a:r>
                <a:rPr b="1" i="0" lang="pt-BR" sz="1200" u="none" cap="none" strike="noStrike">
                  <a:solidFill>
                    <a:schemeClr val="lt2"/>
                  </a:solidFill>
                  <a:latin typeface="Lustria"/>
                  <a:ea typeface="Lustria"/>
                  <a:cs typeface="Lustria"/>
                  <a:sym typeface="Lustria"/>
                </a:rPr>
                <a:t>Com eculizumabe </a:t>
              </a:r>
              <a:r>
                <a:rPr b="1" i="0" lang="pt-BR" sz="1600" u="none" cap="none" strike="noStrike">
                  <a:solidFill>
                    <a:schemeClr val="lt2"/>
                  </a:solidFill>
                  <a:latin typeface="Lustria"/>
                  <a:ea typeface="Lustria"/>
                  <a:cs typeface="Lustria"/>
                  <a:sym typeface="Lustria"/>
                </a:rPr>
                <a:t>N=79</a:t>
              </a:r>
              <a:endParaRPr b="1" i="0" sz="1200" u="none" cap="none" strike="noStrike">
                <a:solidFill>
                  <a:schemeClr val="lt2"/>
                </a:solidFill>
                <a:latin typeface="Lustria"/>
                <a:ea typeface="Lustria"/>
                <a:cs typeface="Lustria"/>
                <a:sym typeface="Lustria"/>
              </a:endParaRPr>
            </a:p>
          </p:txBody>
        </p:sp>
        <p:sp>
          <p:nvSpPr>
            <p:cNvPr id="3802" name="Google Shape;3802;p76"/>
            <p:cNvSpPr/>
            <p:nvPr/>
          </p:nvSpPr>
          <p:spPr>
            <a:xfrm>
              <a:off x="1656739" y="2185708"/>
              <a:ext cx="6348966" cy="123449"/>
            </a:xfrm>
            <a:custGeom>
              <a:rect b="b" l="l" r="r" t="t"/>
              <a:pathLst>
                <a:path extrusionOk="0" h="90" w="5507">
                  <a:moveTo>
                    <a:pt x="5507" y="90"/>
                  </a:moveTo>
                  <a:lnTo>
                    <a:pt x="375" y="90"/>
                  </a:lnTo>
                  <a:lnTo>
                    <a:pt x="375" y="59"/>
                  </a:lnTo>
                  <a:lnTo>
                    <a:pt x="182" y="59"/>
                  </a:lnTo>
                  <a:lnTo>
                    <a:pt x="182" y="33"/>
                  </a:lnTo>
                  <a:lnTo>
                    <a:pt x="0" y="33"/>
                  </a:lnTo>
                  <a:lnTo>
                    <a:pt x="0" y="0"/>
                  </a:lnTo>
                </a:path>
              </a:pathLst>
            </a:custGeom>
            <a:noFill/>
            <a:ln cap="flat" cmpd="sng" w="38100">
              <a:solidFill>
                <a:schemeClr val="lt2"/>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3803" name="Google Shape;3803;p76"/>
            <p:cNvSpPr/>
            <p:nvPr/>
          </p:nvSpPr>
          <p:spPr>
            <a:xfrm>
              <a:off x="8773486" y="2156388"/>
              <a:ext cx="110840" cy="1236432"/>
            </a:xfrm>
            <a:prstGeom prst="rightBracket">
              <a:avLst>
                <a:gd fmla="val 0" name="adj"/>
              </a:avLst>
            </a:prstGeom>
            <a:noFill/>
            <a:ln cap="flat" cmpd="sng" w="25400">
              <a:solidFill>
                <a:schemeClr val="l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3804" name="Google Shape;3804;p76"/>
            <p:cNvSpPr txBox="1"/>
            <p:nvPr/>
          </p:nvSpPr>
          <p:spPr>
            <a:xfrm>
              <a:off x="9439150" y="5518707"/>
              <a:ext cx="1946742"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800"/>
                <a:buFont typeface="Calibri"/>
                <a:buNone/>
              </a:pPr>
              <a:r>
                <a:rPr b="0" i="0" lang="pt-BR" sz="800" u="none" cap="none" strike="noStrike">
                  <a:solidFill>
                    <a:schemeClr val="dk1"/>
                  </a:solidFill>
                  <a:latin typeface="Calibri"/>
                  <a:ea typeface="Calibri"/>
                  <a:cs typeface="Calibri"/>
                  <a:sym typeface="Calibri"/>
                </a:rPr>
                <a:t>†</a:t>
              </a:r>
              <a:r>
                <a:rPr b="0" i="1" lang="pt-BR" sz="800" u="none" cap="none" strike="noStrike">
                  <a:solidFill>
                    <a:schemeClr val="dk1"/>
                  </a:solidFill>
                  <a:latin typeface="Calibri"/>
                  <a:ea typeface="Calibri"/>
                  <a:cs typeface="Calibri"/>
                  <a:sym typeface="Calibri"/>
                </a:rPr>
                <a:t>vs</a:t>
              </a:r>
              <a:r>
                <a:rPr b="0" i="0" lang="pt-BR" sz="800" u="none" cap="none" strike="noStrike">
                  <a:solidFill>
                    <a:schemeClr val="dk1"/>
                  </a:solidFill>
                  <a:latin typeface="Calibri"/>
                  <a:ea typeface="Calibri"/>
                  <a:cs typeface="Calibri"/>
                  <a:sym typeface="Calibri"/>
                </a:rPr>
                <a:t>. 66,8% de sobrevida em 5 anos na era pré-eculizumab (</a:t>
              </a:r>
              <a:r>
                <a:rPr b="0" i="1" lang="pt-BR" sz="800" u="none" cap="none" strike="noStrike">
                  <a:solidFill>
                    <a:schemeClr val="dk1"/>
                  </a:solidFill>
                  <a:latin typeface="Calibri"/>
                  <a:ea typeface="Calibri"/>
                  <a:cs typeface="Calibri"/>
                  <a:sym typeface="Calibri"/>
                </a:rPr>
                <a:t>p</a:t>
              </a:r>
              <a:r>
                <a:rPr b="0" i="0" lang="pt-BR" sz="800" u="none" cap="none" strike="noStrike">
                  <a:solidFill>
                    <a:schemeClr val="dk1"/>
                  </a:solidFill>
                  <a:latin typeface="Calibri"/>
                  <a:ea typeface="Calibri"/>
                  <a:cs typeface="Calibri"/>
                  <a:sym typeface="Calibri"/>
                </a:rPr>
                <a:t>=0,01)</a:t>
              </a:r>
              <a:r>
                <a:rPr b="0" baseline="30000" i="0" lang="pt-BR" sz="800" u="none" cap="none" strike="noStrike">
                  <a:solidFill>
                    <a:schemeClr val="dk1"/>
                  </a:solidFill>
                  <a:latin typeface="Calibri"/>
                  <a:ea typeface="Calibri"/>
                  <a:cs typeface="Calibri"/>
                  <a:sym typeface="Calibri"/>
                </a:rPr>
                <a:t>1</a:t>
              </a:r>
              <a:endParaRPr/>
            </a:p>
          </p:txBody>
        </p:sp>
      </p:grpSp>
      <p:sp>
        <p:nvSpPr>
          <p:cNvPr id="3805" name="Google Shape;3805;p76"/>
          <p:cNvSpPr/>
          <p:nvPr/>
        </p:nvSpPr>
        <p:spPr>
          <a:xfrm>
            <a:off x="-418447" y="1412200"/>
            <a:ext cx="5774755" cy="48916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806" name="Google Shape;3806;p76"/>
          <p:cNvSpPr txBox="1"/>
          <p:nvPr/>
        </p:nvSpPr>
        <p:spPr>
          <a:xfrm>
            <a:off x="2692202" y="1446438"/>
            <a:ext cx="2336473"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000">
                <a:solidFill>
                  <a:schemeClr val="lt1"/>
                </a:solidFill>
                <a:latin typeface="Calibri"/>
                <a:ea typeface="Calibri"/>
                <a:cs typeface="Calibri"/>
                <a:sym typeface="Calibri"/>
              </a:rPr>
              <a:t>Valor de eculizumab</a:t>
            </a:r>
            <a:endParaRPr b="1" sz="2000">
              <a:solidFill>
                <a:schemeClr val="lt1"/>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753"/>
                                        </p:tgtEl>
                                        <p:attrNameLst>
                                          <p:attrName>style.visibility</p:attrName>
                                        </p:attrNameLst>
                                      </p:cBhvr>
                                      <p:to>
                                        <p:strVal val="visible"/>
                                      </p:to>
                                    </p:set>
                                    <p:animEffect filter="fade" transition="in">
                                      <p:cBhvr>
                                        <p:cTn dur="500"/>
                                        <p:tgtEl>
                                          <p:spTgt spid="3753"/>
                                        </p:tgtEl>
                                      </p:cBhvr>
                                    </p:animEffect>
                                  </p:childTnLst>
                                </p:cTn>
                              </p:par>
                              <p:par>
                                <p:cTn fill="hold" nodeType="withEffect" presetClass="entr" presetID="10" presetSubtype="0">
                                  <p:stCondLst>
                                    <p:cond delay="0"/>
                                  </p:stCondLst>
                                  <p:childTnLst>
                                    <p:set>
                                      <p:cBhvr>
                                        <p:cTn dur="1" fill="hold">
                                          <p:stCondLst>
                                            <p:cond delay="0"/>
                                          </p:stCondLst>
                                        </p:cTn>
                                        <p:tgtEl>
                                          <p:spTgt spid="3805"/>
                                        </p:tgtEl>
                                        <p:attrNameLst>
                                          <p:attrName>style.visibility</p:attrName>
                                        </p:attrNameLst>
                                      </p:cBhvr>
                                      <p:to>
                                        <p:strVal val="visible"/>
                                      </p:to>
                                    </p:set>
                                    <p:animEffect filter="fade" transition="in">
                                      <p:cBhvr>
                                        <p:cTn dur="500"/>
                                        <p:tgtEl>
                                          <p:spTgt spid="3805"/>
                                        </p:tgtEl>
                                      </p:cBhvr>
                                    </p:animEffect>
                                  </p:childTnLst>
                                </p:cTn>
                              </p:par>
                              <p:par>
                                <p:cTn fill="hold" nodeType="withEffect" presetClass="entr" presetID="10" presetSubtype="0">
                                  <p:stCondLst>
                                    <p:cond delay="0"/>
                                  </p:stCondLst>
                                  <p:childTnLst>
                                    <p:set>
                                      <p:cBhvr>
                                        <p:cTn dur="1" fill="hold">
                                          <p:stCondLst>
                                            <p:cond delay="0"/>
                                          </p:stCondLst>
                                        </p:cTn>
                                        <p:tgtEl>
                                          <p:spTgt spid="3806"/>
                                        </p:tgtEl>
                                        <p:attrNameLst>
                                          <p:attrName>style.visibility</p:attrName>
                                        </p:attrNameLst>
                                      </p:cBhvr>
                                      <p:to>
                                        <p:strVal val="visible"/>
                                      </p:to>
                                    </p:set>
                                    <p:animEffect filter="fade" transition="in">
                                      <p:cBhvr>
                                        <p:cTn dur="500"/>
                                        <p:tgtEl>
                                          <p:spTgt spid="380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3757"/>
                                        </p:tgtEl>
                                        <p:attrNameLst>
                                          <p:attrName>style.visibility</p:attrName>
                                        </p:attrNameLst>
                                      </p:cBhvr>
                                      <p:to>
                                        <p:strVal val="visible"/>
                                      </p:to>
                                    </p:set>
                                    <p:animEffect filter="fade" transition="in">
                                      <p:cBhvr>
                                        <p:cTn dur="500"/>
                                        <p:tgtEl>
                                          <p:spTgt spid="3757"/>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3791"/>
                                        </p:tgtEl>
                                        <p:attrNameLst>
                                          <p:attrName>style.visibility</p:attrName>
                                        </p:attrNameLst>
                                      </p:cBhvr>
                                      <p:to>
                                        <p:strVal val="visible"/>
                                      </p:to>
                                    </p:set>
                                    <p:animEffect filter="fade" transition="in">
                                      <p:cBhvr>
                                        <p:cTn dur="500"/>
                                        <p:tgtEl>
                                          <p:spTgt spid="3791"/>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3782"/>
                                        </p:tgtEl>
                                        <p:attrNameLst>
                                          <p:attrName>style.visibility</p:attrName>
                                        </p:attrNameLst>
                                      </p:cBhvr>
                                      <p:to>
                                        <p:strVal val="visible"/>
                                      </p:to>
                                    </p:set>
                                    <p:animEffect filter="fade" transition="in">
                                      <p:cBhvr>
                                        <p:cTn dur="500"/>
                                        <p:tgtEl>
                                          <p:spTgt spid="3782"/>
                                        </p:tgtEl>
                                      </p:cBhvr>
                                    </p:animEffect>
                                  </p:childTnLst>
                                </p:cTn>
                              </p:par>
                            </p:childTnLst>
                          </p:cTn>
                        </p:par>
                        <p:par>
                          <p:cTn fill="hold">
                            <p:stCondLst>
                              <p:cond delay="2000"/>
                            </p:stCondLst>
                            <p:childTnLst>
                              <p:par>
                                <p:cTn fill="hold" nodeType="afterEffect" presetClass="entr" presetID="10" presetSubtype="0">
                                  <p:stCondLst>
                                    <p:cond delay="500"/>
                                  </p:stCondLst>
                                  <p:childTnLst>
                                    <p:set>
                                      <p:cBhvr>
                                        <p:cTn dur="1" fill="hold">
                                          <p:stCondLst>
                                            <p:cond delay="0"/>
                                          </p:stCondLst>
                                        </p:cTn>
                                        <p:tgtEl>
                                          <p:spTgt spid="3779"/>
                                        </p:tgtEl>
                                        <p:attrNameLst>
                                          <p:attrName>style.visibility</p:attrName>
                                        </p:attrNameLst>
                                      </p:cBhvr>
                                      <p:to>
                                        <p:strVal val="visible"/>
                                      </p:to>
                                    </p:set>
                                    <p:animEffect filter="fade" transition="in">
                                      <p:cBhvr>
                                        <p:cTn dur="500"/>
                                        <p:tgtEl>
                                          <p:spTgt spid="3779"/>
                                        </p:tgtEl>
                                      </p:cBhvr>
                                    </p:animEffect>
                                  </p:childTnLst>
                                </p:cTn>
                              </p:par>
                            </p:childTnLst>
                          </p:cTn>
                        </p:par>
                        <p:par>
                          <p:cTn fill="hold">
                            <p:stCondLst>
                              <p:cond delay="2500"/>
                            </p:stCondLst>
                            <p:childTnLst>
                              <p:par>
                                <p:cTn fill="hold" nodeType="afterEffect" presetClass="entr" presetID="10" presetSubtype="0">
                                  <p:stCondLst>
                                    <p:cond delay="500"/>
                                  </p:stCondLst>
                                  <p:childTnLst>
                                    <p:set>
                                      <p:cBhvr>
                                        <p:cTn dur="1" fill="hold">
                                          <p:stCondLst>
                                            <p:cond delay="0"/>
                                          </p:stCondLst>
                                        </p:cTn>
                                        <p:tgtEl>
                                          <p:spTgt spid="3788"/>
                                        </p:tgtEl>
                                        <p:attrNameLst>
                                          <p:attrName>style.visibility</p:attrName>
                                        </p:attrNameLst>
                                      </p:cBhvr>
                                      <p:to>
                                        <p:strVal val="visible"/>
                                      </p:to>
                                    </p:set>
                                    <p:animEffect filter="fade" transition="in">
                                      <p:cBhvr>
                                        <p:cTn dur="500"/>
                                        <p:tgtEl>
                                          <p:spTgt spid="378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11" name="Shape 3811"/>
        <p:cNvGrpSpPr/>
        <p:nvPr/>
      </p:nvGrpSpPr>
      <p:grpSpPr>
        <a:xfrm>
          <a:off x="0" y="0"/>
          <a:ext cx="0" cy="0"/>
          <a:chOff x="0" y="0"/>
          <a:chExt cx="0" cy="0"/>
        </a:xfrm>
      </p:grpSpPr>
      <p:sp>
        <p:nvSpPr>
          <p:cNvPr id="3812" name="Google Shape;3812;p77"/>
          <p:cNvSpPr/>
          <p:nvPr/>
        </p:nvSpPr>
        <p:spPr>
          <a:xfrm flipH="1">
            <a:off x="2241171" y="1658087"/>
            <a:ext cx="9429761" cy="4402141"/>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3813" name="Google Shape;3813;p77"/>
          <p:cNvGrpSpPr/>
          <p:nvPr/>
        </p:nvGrpSpPr>
        <p:grpSpPr>
          <a:xfrm>
            <a:off x="3589638" y="2933020"/>
            <a:ext cx="7791584" cy="2006944"/>
            <a:chOff x="3863975" y="2555822"/>
            <a:chExt cx="7781925" cy="2006944"/>
          </a:xfrm>
        </p:grpSpPr>
        <p:cxnSp>
          <p:nvCxnSpPr>
            <p:cNvPr id="3814" name="Google Shape;3814;p77"/>
            <p:cNvCxnSpPr/>
            <p:nvPr/>
          </p:nvCxnSpPr>
          <p:spPr>
            <a:xfrm>
              <a:off x="3863975" y="2555822"/>
              <a:ext cx="7781925" cy="0"/>
            </a:xfrm>
            <a:prstGeom prst="straightConnector1">
              <a:avLst/>
            </a:prstGeom>
            <a:noFill/>
            <a:ln cap="flat" cmpd="sng" w="12700">
              <a:solidFill>
                <a:srgbClr val="D8D8D8"/>
              </a:solidFill>
              <a:prstDash val="solid"/>
              <a:miter lim="800000"/>
              <a:headEnd len="sm" w="sm" type="none"/>
              <a:tailEnd len="sm" w="sm" type="none"/>
            </a:ln>
          </p:spPr>
        </p:cxnSp>
        <p:cxnSp>
          <p:nvCxnSpPr>
            <p:cNvPr id="3815" name="Google Shape;3815;p77"/>
            <p:cNvCxnSpPr/>
            <p:nvPr/>
          </p:nvCxnSpPr>
          <p:spPr>
            <a:xfrm>
              <a:off x="3863975" y="3536606"/>
              <a:ext cx="7781925" cy="0"/>
            </a:xfrm>
            <a:prstGeom prst="straightConnector1">
              <a:avLst/>
            </a:prstGeom>
            <a:noFill/>
            <a:ln cap="flat" cmpd="sng" w="12700">
              <a:solidFill>
                <a:srgbClr val="D8D8D8"/>
              </a:solidFill>
              <a:prstDash val="solid"/>
              <a:miter lim="800000"/>
              <a:headEnd len="sm" w="sm" type="none"/>
              <a:tailEnd len="sm" w="sm" type="none"/>
            </a:ln>
          </p:spPr>
        </p:cxnSp>
        <p:cxnSp>
          <p:nvCxnSpPr>
            <p:cNvPr id="3816" name="Google Shape;3816;p77"/>
            <p:cNvCxnSpPr/>
            <p:nvPr/>
          </p:nvCxnSpPr>
          <p:spPr>
            <a:xfrm>
              <a:off x="3863975" y="4562766"/>
              <a:ext cx="7781925" cy="0"/>
            </a:xfrm>
            <a:prstGeom prst="straightConnector1">
              <a:avLst/>
            </a:prstGeom>
            <a:noFill/>
            <a:ln cap="flat" cmpd="sng" w="12700">
              <a:solidFill>
                <a:srgbClr val="D8D8D8"/>
              </a:solidFill>
              <a:prstDash val="solid"/>
              <a:miter lim="800000"/>
              <a:headEnd len="sm" w="sm" type="none"/>
              <a:tailEnd len="sm" w="sm" type="none"/>
            </a:ln>
          </p:spPr>
        </p:cxnSp>
      </p:grpSp>
      <p:sp>
        <p:nvSpPr>
          <p:cNvPr id="3817" name="Google Shape;3817;p77"/>
          <p:cNvSpPr txBox="1"/>
          <p:nvPr/>
        </p:nvSpPr>
        <p:spPr>
          <a:xfrm>
            <a:off x="296269" y="385036"/>
            <a:ext cx="5333511"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Evidências de mundo real </a:t>
            </a:r>
            <a:endParaRPr/>
          </a:p>
        </p:txBody>
      </p:sp>
      <p:sp>
        <p:nvSpPr>
          <p:cNvPr id="3818" name="Google Shape;3818;p77"/>
          <p:cNvSpPr txBox="1"/>
          <p:nvPr>
            <p:ph idx="1" type="body"/>
          </p:nvPr>
        </p:nvSpPr>
        <p:spPr>
          <a:xfrm>
            <a:off x="407988" y="6200775"/>
            <a:ext cx="1065424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700"/>
              <a:buNone/>
            </a:pPr>
            <a:r>
              <a:rPr lang="pt-BR" sz="700"/>
              <a:t>†Definida pelo nível de desidrogenase láctica pelo menos 1,5 vezes o limite superior da normalidade (usado como evidência de hemólise) e histórico de fadiga, hemoglobinúria, dor abdominal, dispneia, anemia, evento adverso vascular maior, disfagia ou disfunção erétil.</a:t>
            </a:r>
            <a:endParaRPr/>
          </a:p>
          <a:p>
            <a:pPr indent="0" lvl="0" marL="0" rtl="0" algn="l">
              <a:lnSpc>
                <a:spcPct val="90000"/>
              </a:lnSpc>
              <a:spcBef>
                <a:spcPts val="300"/>
              </a:spcBef>
              <a:spcAft>
                <a:spcPts val="0"/>
              </a:spcAft>
              <a:buClr>
                <a:schemeClr val="dk1"/>
              </a:buClr>
              <a:buSzPts val="700"/>
              <a:buNone/>
            </a:pPr>
            <a:r>
              <a:rPr lang="pt-BR" sz="700"/>
              <a:t>Abreviações: QV = qualidade de vida. </a:t>
            </a:r>
            <a:endParaRPr/>
          </a:p>
          <a:p>
            <a:pPr indent="0" lvl="0" marL="0" rtl="0" algn="l">
              <a:lnSpc>
                <a:spcPct val="90000"/>
              </a:lnSpc>
              <a:spcBef>
                <a:spcPts val="300"/>
              </a:spcBef>
              <a:spcAft>
                <a:spcPts val="0"/>
              </a:spcAft>
              <a:buClr>
                <a:schemeClr val="dk1"/>
              </a:buClr>
              <a:buSzPts val="700"/>
              <a:buNone/>
            </a:pPr>
            <a:r>
              <a:rPr lang="pt-BR" sz="700"/>
              <a:t>Referências: 1. Höchsmann  B et al. Poster presented at the Congress of the European Hematology Association; June 22-25, 2017; Madrid. 2017; 2. Hill A et al. Poster presented at the 54th American Society of Hematology Annual meeting; December 9-12, 2017; Atlanta; GA; 3. Almeida AM et al. Intern Med J. 2017 Sep;47(9):1026-34; 4. Muus  P et al. Poster presented at the Congress of the European Hematology Association; June 22-25, 2017.</a:t>
            </a:r>
            <a:endParaRPr/>
          </a:p>
        </p:txBody>
      </p:sp>
      <p:sp>
        <p:nvSpPr>
          <p:cNvPr id="3819" name="Google Shape;3819;p77"/>
          <p:cNvSpPr txBox="1"/>
          <p:nvPr/>
        </p:nvSpPr>
        <p:spPr>
          <a:xfrm>
            <a:off x="296269" y="790729"/>
            <a:ext cx="1148774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rgbClr val="003865"/>
                </a:solidFill>
                <a:latin typeface="Calibri"/>
                <a:ea typeface="Calibri"/>
                <a:cs typeface="Calibri"/>
                <a:sym typeface="Calibri"/>
              </a:rPr>
              <a:t>demonstram os benefícios clínicos de eculizumabe</a:t>
            </a:r>
            <a:endParaRPr sz="2400">
              <a:solidFill>
                <a:srgbClr val="003865"/>
              </a:solidFill>
              <a:latin typeface="Calibri"/>
              <a:ea typeface="Calibri"/>
              <a:cs typeface="Calibri"/>
              <a:sym typeface="Calibri"/>
            </a:endParaRPr>
          </a:p>
        </p:txBody>
      </p:sp>
      <p:sp>
        <p:nvSpPr>
          <p:cNvPr id="3820" name="Google Shape;3820;p77"/>
          <p:cNvSpPr/>
          <p:nvPr/>
        </p:nvSpPr>
        <p:spPr>
          <a:xfrm>
            <a:off x="-418447" y="1412200"/>
            <a:ext cx="5774755" cy="48916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821" name="Google Shape;3821;p77"/>
          <p:cNvSpPr txBox="1"/>
          <p:nvPr/>
        </p:nvSpPr>
        <p:spPr>
          <a:xfrm>
            <a:off x="2692202" y="1446438"/>
            <a:ext cx="2336473"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000">
                <a:solidFill>
                  <a:schemeClr val="lt1"/>
                </a:solidFill>
                <a:latin typeface="Calibri"/>
                <a:ea typeface="Calibri"/>
                <a:cs typeface="Calibri"/>
                <a:sym typeface="Calibri"/>
              </a:rPr>
              <a:t>Valor de eculizumab</a:t>
            </a:r>
            <a:endParaRPr b="1" sz="2000">
              <a:solidFill>
                <a:schemeClr val="lt1"/>
              </a:solidFill>
              <a:latin typeface="Calibri"/>
              <a:ea typeface="Calibri"/>
              <a:cs typeface="Calibri"/>
              <a:sym typeface="Calibri"/>
            </a:endParaRPr>
          </a:p>
        </p:txBody>
      </p:sp>
      <p:sp>
        <p:nvSpPr>
          <p:cNvPr id="3822" name="Google Shape;3822;p77"/>
          <p:cNvSpPr/>
          <p:nvPr/>
        </p:nvSpPr>
        <p:spPr>
          <a:xfrm>
            <a:off x="3368044" y="3265185"/>
            <a:ext cx="7960463" cy="321581"/>
          </a:xfrm>
          <a:prstGeom prst="rect">
            <a:avLst/>
          </a:prstGeom>
          <a:noFill/>
          <a:ln>
            <a:noFill/>
          </a:ln>
        </p:spPr>
        <p:txBody>
          <a:bodyPr anchorCtr="0" anchor="ctr" bIns="45700" lIns="216000" spcFirstLastPara="1" rIns="91425" wrap="square" tIns="45700">
            <a:noAutofit/>
          </a:bodyPr>
          <a:lstStyle/>
          <a:p>
            <a:pPr indent="0" lvl="0" marL="0" marR="0" rtl="0" algn="l">
              <a:lnSpc>
                <a:spcPct val="100000"/>
              </a:lnSpc>
              <a:spcBef>
                <a:spcPts val="0"/>
              </a:spcBef>
              <a:spcAft>
                <a:spcPts val="0"/>
              </a:spcAft>
              <a:buClr>
                <a:srgbClr val="C00000"/>
              </a:buClr>
              <a:buSzPts val="1600"/>
              <a:buFont typeface="Calibri"/>
              <a:buNone/>
            </a:pPr>
            <a:r>
              <a:rPr b="0" i="0" lang="pt-BR" sz="1600" u="none" cap="none" strike="noStrike">
                <a:solidFill>
                  <a:schemeClr val="dk1"/>
                </a:solidFill>
                <a:latin typeface="Calibri"/>
                <a:ea typeface="Calibri"/>
                <a:cs typeface="Calibri"/>
                <a:sym typeface="Calibri"/>
              </a:rPr>
              <a:t>A </a:t>
            </a:r>
            <a:r>
              <a:rPr b="1" i="0" lang="pt-BR" sz="1600" u="none" cap="none" strike="noStrike">
                <a:solidFill>
                  <a:schemeClr val="dk2"/>
                </a:solidFill>
                <a:latin typeface="Calibri"/>
                <a:ea typeface="Calibri"/>
                <a:cs typeface="Calibri"/>
                <a:sym typeface="Calibri"/>
              </a:rPr>
              <a:t>segurança</a:t>
            </a:r>
            <a:r>
              <a:rPr b="0" i="0" lang="pt-BR" sz="1600" u="none" cap="none" strike="noStrike">
                <a:solidFill>
                  <a:schemeClr val="dk1"/>
                </a:solidFill>
                <a:latin typeface="Calibri"/>
                <a:ea typeface="Calibri"/>
                <a:cs typeface="Calibri"/>
                <a:sym typeface="Calibri"/>
              </a:rPr>
              <a:t> de </a:t>
            </a:r>
            <a:r>
              <a:rPr lang="pt-BR" sz="1600">
                <a:solidFill>
                  <a:schemeClr val="dk1"/>
                </a:solidFill>
                <a:latin typeface="Calibri"/>
                <a:ea typeface="Calibri"/>
                <a:cs typeface="Calibri"/>
                <a:sym typeface="Calibri"/>
              </a:rPr>
              <a:t>eculizumabe</a:t>
            </a:r>
            <a:r>
              <a:rPr b="0" baseline="30000" i="0" lang="pt-BR" sz="1600" u="none" cap="none" strike="noStrike">
                <a:solidFill>
                  <a:schemeClr val="dk1"/>
                </a:solidFill>
                <a:latin typeface="Calibri"/>
                <a:ea typeface="Calibri"/>
                <a:cs typeface="Calibri"/>
                <a:sym typeface="Calibri"/>
              </a:rPr>
              <a:t> </a:t>
            </a:r>
            <a:r>
              <a:rPr b="0" i="0" lang="pt-BR" sz="1600" u="none" cap="none" strike="noStrike">
                <a:solidFill>
                  <a:schemeClr val="dk1"/>
                </a:solidFill>
                <a:latin typeface="Calibri"/>
                <a:ea typeface="Calibri"/>
                <a:cs typeface="Calibri"/>
                <a:sym typeface="Calibri"/>
              </a:rPr>
              <a:t>em </a:t>
            </a:r>
            <a:r>
              <a:rPr b="1" i="0" lang="pt-BR" sz="1600" u="none" cap="none" strike="noStrike">
                <a:solidFill>
                  <a:schemeClr val="dk2"/>
                </a:solidFill>
                <a:latin typeface="Calibri"/>
                <a:ea typeface="Calibri"/>
                <a:cs typeface="Calibri"/>
                <a:sym typeface="Calibri"/>
              </a:rPr>
              <a:t>1.587 pacientes com HPN</a:t>
            </a:r>
            <a:r>
              <a:rPr b="1" baseline="30000" i="0" lang="pt-BR" sz="1600" u="none" cap="none" strike="noStrike">
                <a:solidFill>
                  <a:schemeClr val="dk2"/>
                </a:solidFill>
                <a:latin typeface="Calibri"/>
                <a:ea typeface="Calibri"/>
                <a:cs typeface="Calibri"/>
                <a:sym typeface="Calibri"/>
              </a:rPr>
              <a:t>2</a:t>
            </a:r>
            <a:endParaRPr/>
          </a:p>
        </p:txBody>
      </p:sp>
      <p:sp>
        <p:nvSpPr>
          <p:cNvPr id="3823" name="Google Shape;3823;p77"/>
          <p:cNvSpPr/>
          <p:nvPr/>
        </p:nvSpPr>
        <p:spPr>
          <a:xfrm>
            <a:off x="3368043" y="4201724"/>
            <a:ext cx="7959373" cy="499945"/>
          </a:xfrm>
          <a:prstGeom prst="rect">
            <a:avLst/>
          </a:prstGeom>
          <a:noFill/>
          <a:ln>
            <a:noFill/>
          </a:ln>
        </p:spPr>
        <p:txBody>
          <a:bodyPr anchorCtr="0" anchor="ctr" bIns="45700" lIns="216000" spcFirstLastPara="1" rIns="91425" wrap="square" tIns="45700">
            <a:noAutofit/>
          </a:bodyPr>
          <a:lstStyle/>
          <a:p>
            <a:pPr indent="0" lvl="0" marL="0" marR="0" rtl="0" algn="l">
              <a:lnSpc>
                <a:spcPct val="100000"/>
              </a:lnSpc>
              <a:spcBef>
                <a:spcPts val="0"/>
              </a:spcBef>
              <a:spcAft>
                <a:spcPts val="0"/>
              </a:spcAft>
              <a:buClr>
                <a:srgbClr val="C00000"/>
              </a:buClr>
              <a:buSzPts val="1600"/>
              <a:buFont typeface="Calibri"/>
              <a:buNone/>
            </a:pPr>
            <a:r>
              <a:rPr b="1" i="0" lang="pt-BR" sz="1600" u="none" cap="none" strike="noStrike">
                <a:solidFill>
                  <a:schemeClr val="dk2"/>
                </a:solidFill>
                <a:latin typeface="Calibri"/>
                <a:ea typeface="Calibri"/>
                <a:cs typeface="Calibri"/>
                <a:sym typeface="Calibri"/>
              </a:rPr>
              <a:t>Melhora</a:t>
            </a:r>
            <a:r>
              <a:rPr b="0" i="0" lang="pt-BR" sz="1600" u="none" cap="none" strike="noStrike">
                <a:solidFill>
                  <a:schemeClr val="dk1"/>
                </a:solidFill>
                <a:latin typeface="Calibri"/>
                <a:ea typeface="Calibri"/>
                <a:cs typeface="Calibri"/>
                <a:sym typeface="Calibri"/>
              </a:rPr>
              <a:t> </a:t>
            </a:r>
            <a:r>
              <a:rPr b="1" i="0" lang="pt-BR" sz="1600" u="none" cap="none" strike="noStrike">
                <a:solidFill>
                  <a:schemeClr val="dk2"/>
                </a:solidFill>
                <a:latin typeface="Calibri"/>
                <a:ea typeface="Calibri"/>
                <a:cs typeface="Calibri"/>
                <a:sym typeface="Calibri"/>
              </a:rPr>
              <a:t>não apenas dos sintomas relacionados à HPN</a:t>
            </a:r>
            <a:r>
              <a:rPr b="0" i="0" lang="pt-BR" sz="1600" u="none" cap="none" strike="noStrike">
                <a:solidFill>
                  <a:schemeClr val="dk1"/>
                </a:solidFill>
                <a:latin typeface="Calibri"/>
                <a:ea typeface="Calibri"/>
                <a:cs typeface="Calibri"/>
                <a:sym typeface="Calibri"/>
              </a:rPr>
              <a:t>, mas também da QV e da fadiga em pacientes tratados com eculizumabe </a:t>
            </a:r>
            <a:r>
              <a:rPr b="0" baseline="30000" i="0" lang="pt-BR" sz="1600" u="none" cap="none" strike="noStrike">
                <a:solidFill>
                  <a:schemeClr val="dk1"/>
                </a:solidFill>
                <a:latin typeface="Calibri"/>
                <a:ea typeface="Calibri"/>
                <a:cs typeface="Calibri"/>
                <a:sym typeface="Calibri"/>
              </a:rPr>
              <a:t>3,4</a:t>
            </a:r>
            <a:endParaRPr/>
          </a:p>
        </p:txBody>
      </p:sp>
      <p:sp>
        <p:nvSpPr>
          <p:cNvPr id="3824" name="Google Shape;3824;p77"/>
          <p:cNvSpPr/>
          <p:nvPr/>
        </p:nvSpPr>
        <p:spPr>
          <a:xfrm>
            <a:off x="3368044" y="2188715"/>
            <a:ext cx="7847405" cy="499944"/>
          </a:xfrm>
          <a:prstGeom prst="rect">
            <a:avLst/>
          </a:prstGeom>
          <a:noFill/>
          <a:ln>
            <a:noFill/>
          </a:ln>
        </p:spPr>
        <p:txBody>
          <a:bodyPr anchorCtr="0" anchor="ctr" bIns="45700" lIns="216000" spcFirstLastPara="1" rIns="91425" wrap="square" tIns="45700">
            <a:noAutofit/>
          </a:bodyPr>
          <a:lstStyle/>
          <a:p>
            <a:pPr indent="0" lvl="0" marL="0" marR="0" rtl="0" algn="l">
              <a:lnSpc>
                <a:spcPct val="100000"/>
              </a:lnSpc>
              <a:spcBef>
                <a:spcPts val="0"/>
              </a:spcBef>
              <a:spcAft>
                <a:spcPts val="0"/>
              </a:spcAft>
              <a:buClr>
                <a:srgbClr val="C00000"/>
              </a:buClr>
              <a:buSzPts val="1600"/>
              <a:buFont typeface="Calibri"/>
              <a:buNone/>
            </a:pPr>
            <a:r>
              <a:rPr b="0" i="0" lang="pt-BR" sz="1600" u="none" cap="none" strike="noStrike">
                <a:solidFill>
                  <a:schemeClr val="dk1"/>
                </a:solidFill>
                <a:latin typeface="Calibri"/>
                <a:ea typeface="Calibri"/>
                <a:cs typeface="Calibri"/>
                <a:sym typeface="Calibri"/>
              </a:rPr>
              <a:t>O </a:t>
            </a:r>
            <a:r>
              <a:rPr b="1" i="0" lang="pt-BR" sz="1600" u="none" cap="none" strike="noStrike">
                <a:solidFill>
                  <a:schemeClr val="dk2"/>
                </a:solidFill>
                <a:latin typeface="Calibri"/>
                <a:ea typeface="Calibri"/>
                <a:cs typeface="Calibri"/>
                <a:sym typeface="Calibri"/>
              </a:rPr>
              <a:t>benefício do tratamento com eculizumabe</a:t>
            </a:r>
            <a:r>
              <a:rPr b="1" baseline="30000" i="0" lang="pt-BR" sz="1600" u="none" cap="none" strike="noStrike">
                <a:solidFill>
                  <a:schemeClr val="dk2"/>
                </a:solidFill>
                <a:latin typeface="Calibri"/>
                <a:ea typeface="Calibri"/>
                <a:cs typeface="Calibri"/>
                <a:sym typeface="Calibri"/>
              </a:rPr>
              <a:t> </a:t>
            </a:r>
            <a:r>
              <a:rPr b="0" i="0" lang="pt-BR" sz="1600" u="none" cap="none" strike="noStrike">
                <a:solidFill>
                  <a:schemeClr val="dk1"/>
                </a:solidFill>
                <a:latin typeface="Calibri"/>
                <a:ea typeface="Calibri"/>
                <a:cs typeface="Calibri"/>
                <a:sym typeface="Calibri"/>
              </a:rPr>
              <a:t>nos desfechos clínicos de </a:t>
            </a:r>
            <a:r>
              <a:rPr b="1" i="0" lang="pt-BR" sz="1600" u="none" cap="none" strike="noStrike">
                <a:solidFill>
                  <a:schemeClr val="dk2"/>
                </a:solidFill>
                <a:latin typeface="Calibri"/>
                <a:ea typeface="Calibri"/>
                <a:cs typeface="Calibri"/>
                <a:sym typeface="Calibri"/>
              </a:rPr>
              <a:t>1.086 pacientes </a:t>
            </a:r>
            <a:r>
              <a:rPr b="0" i="0" lang="pt-BR" sz="1600" u="none" cap="none" strike="noStrike">
                <a:solidFill>
                  <a:schemeClr val="dk1"/>
                </a:solidFill>
                <a:latin typeface="Calibri"/>
                <a:ea typeface="Calibri"/>
                <a:cs typeface="Calibri"/>
                <a:sym typeface="Calibri"/>
              </a:rPr>
              <a:t>(com ou sem alta atividade da doença</a:t>
            </a:r>
            <a:r>
              <a:rPr b="0" baseline="30000" i="0" lang="pt-BR" sz="1600" u="none" cap="none" strike="noStrike">
                <a:solidFill>
                  <a:schemeClr val="dk1"/>
                </a:solidFill>
                <a:latin typeface="Calibri"/>
                <a:ea typeface="Calibri"/>
                <a:cs typeface="Calibri"/>
                <a:sym typeface="Calibri"/>
              </a:rPr>
              <a:t>†</a:t>
            </a:r>
            <a:r>
              <a:rPr b="0" i="0" lang="pt-BR" sz="1600" u="none" cap="none" strike="noStrike">
                <a:solidFill>
                  <a:schemeClr val="dk1"/>
                </a:solidFill>
                <a:latin typeface="Calibri"/>
                <a:ea typeface="Calibri"/>
                <a:cs typeface="Calibri"/>
                <a:sym typeface="Calibri"/>
              </a:rPr>
              <a:t>)</a:t>
            </a:r>
            <a:r>
              <a:rPr b="0" baseline="30000" i="0" lang="pt-BR" sz="1600" u="none" cap="none" strike="noStrike">
                <a:solidFill>
                  <a:schemeClr val="dk1"/>
                </a:solidFill>
                <a:latin typeface="Calibri"/>
                <a:ea typeface="Calibri"/>
                <a:cs typeface="Calibri"/>
                <a:sym typeface="Calibri"/>
              </a:rPr>
              <a:t>1</a:t>
            </a:r>
            <a:r>
              <a:rPr b="0" i="0" lang="pt-BR" sz="1600" u="none" cap="none" strike="noStrike">
                <a:solidFill>
                  <a:schemeClr val="dk1"/>
                </a:solidFill>
                <a:latin typeface="Calibri"/>
                <a:ea typeface="Calibri"/>
                <a:cs typeface="Calibri"/>
                <a:sym typeface="Calibri"/>
              </a:rPr>
              <a:t> </a:t>
            </a:r>
            <a:endParaRPr/>
          </a:p>
        </p:txBody>
      </p:sp>
      <p:sp>
        <p:nvSpPr>
          <p:cNvPr id="3825" name="Google Shape;3825;p77"/>
          <p:cNvSpPr/>
          <p:nvPr/>
        </p:nvSpPr>
        <p:spPr>
          <a:xfrm>
            <a:off x="3368043" y="5109223"/>
            <a:ext cx="8050075" cy="663620"/>
          </a:xfrm>
          <a:prstGeom prst="rect">
            <a:avLst/>
          </a:prstGeom>
          <a:noFill/>
          <a:ln>
            <a:noFill/>
          </a:ln>
        </p:spPr>
        <p:txBody>
          <a:bodyPr anchorCtr="0" anchor="ctr" bIns="45700" lIns="216000" spcFirstLastPara="1" rIns="91425" wrap="square" tIns="45700">
            <a:noAutofit/>
          </a:bodyPr>
          <a:lstStyle/>
          <a:p>
            <a:pPr indent="0" lvl="0" marL="0" marR="0" rtl="0" algn="l">
              <a:lnSpc>
                <a:spcPct val="100000"/>
              </a:lnSpc>
              <a:spcBef>
                <a:spcPts val="0"/>
              </a:spcBef>
              <a:spcAft>
                <a:spcPts val="0"/>
              </a:spcAft>
              <a:buClr>
                <a:srgbClr val="C00000"/>
              </a:buClr>
              <a:buSzPts val="1600"/>
              <a:buFont typeface="Calibri"/>
              <a:buNone/>
            </a:pPr>
            <a:r>
              <a:rPr b="0" i="0" lang="pt-BR" sz="1600" u="none" cap="none" strike="noStrike">
                <a:solidFill>
                  <a:schemeClr val="dk1"/>
                </a:solidFill>
                <a:latin typeface="Calibri"/>
                <a:ea typeface="Calibri"/>
                <a:cs typeface="Calibri"/>
                <a:sym typeface="Calibri"/>
              </a:rPr>
              <a:t>O </a:t>
            </a:r>
            <a:r>
              <a:rPr b="1" i="0" lang="pt-BR" sz="1600" u="none" cap="none" strike="noStrike">
                <a:solidFill>
                  <a:schemeClr val="dk2"/>
                </a:solidFill>
                <a:latin typeface="Calibri"/>
                <a:ea typeface="Calibri"/>
                <a:cs typeface="Calibri"/>
                <a:sym typeface="Calibri"/>
              </a:rPr>
              <a:t>tratamento</a:t>
            </a:r>
            <a:r>
              <a:rPr b="0" i="0" lang="pt-BR" sz="1600" u="none" cap="none" strike="noStrike">
                <a:solidFill>
                  <a:schemeClr val="dk1"/>
                </a:solidFill>
                <a:latin typeface="Calibri"/>
                <a:ea typeface="Calibri"/>
                <a:cs typeface="Calibri"/>
                <a:sym typeface="Calibri"/>
              </a:rPr>
              <a:t> com eculizumabe está associado a uma </a:t>
            </a:r>
            <a:r>
              <a:rPr b="1" i="0" lang="pt-BR" sz="1600" u="none" cap="none" strike="noStrike">
                <a:solidFill>
                  <a:schemeClr val="dk2"/>
                </a:solidFill>
                <a:latin typeface="Calibri"/>
                <a:ea typeface="Calibri"/>
                <a:cs typeface="Calibri"/>
                <a:sym typeface="Calibri"/>
              </a:rPr>
              <a:t>redução das visitas ao pronto-socorro e do número de dias de trabalho perdidos </a:t>
            </a:r>
            <a:r>
              <a:rPr b="0" i="0" lang="pt-BR" sz="1600" u="none" cap="none" strike="noStrike">
                <a:solidFill>
                  <a:schemeClr val="dk1"/>
                </a:solidFill>
                <a:latin typeface="Calibri"/>
                <a:ea typeface="Calibri"/>
                <a:cs typeface="Calibri"/>
                <a:sym typeface="Calibri"/>
              </a:rPr>
              <a:t>(</a:t>
            </a:r>
            <a:r>
              <a:rPr b="0" i="1" lang="pt-BR" sz="1600" u="none" cap="none" strike="noStrike">
                <a:solidFill>
                  <a:schemeClr val="dk1"/>
                </a:solidFill>
                <a:latin typeface="Calibri"/>
                <a:ea typeface="Calibri"/>
                <a:cs typeface="Calibri"/>
                <a:sym typeface="Calibri"/>
              </a:rPr>
              <a:t>vs</a:t>
            </a:r>
            <a:r>
              <a:rPr b="0" i="0" lang="pt-BR" sz="1600" u="none" cap="none" strike="noStrike">
                <a:solidFill>
                  <a:schemeClr val="dk1"/>
                </a:solidFill>
                <a:latin typeface="Calibri"/>
                <a:ea typeface="Calibri"/>
                <a:cs typeface="Calibri"/>
                <a:sym typeface="Calibri"/>
              </a:rPr>
              <a:t>. antes do tratamento com eculizumabe)</a:t>
            </a:r>
            <a:r>
              <a:rPr b="0" baseline="30000" i="0" lang="pt-BR" sz="1600" u="none" cap="none" strike="noStrike">
                <a:solidFill>
                  <a:schemeClr val="dk1"/>
                </a:solidFill>
                <a:latin typeface="Calibri"/>
                <a:ea typeface="Calibri"/>
                <a:cs typeface="Calibri"/>
                <a:sym typeface="Calibri"/>
              </a:rPr>
              <a:t>4</a:t>
            </a:r>
            <a:endParaRPr/>
          </a:p>
        </p:txBody>
      </p:sp>
      <p:grpSp>
        <p:nvGrpSpPr>
          <p:cNvPr id="3826" name="Google Shape;3826;p77"/>
          <p:cNvGrpSpPr/>
          <p:nvPr/>
        </p:nvGrpSpPr>
        <p:grpSpPr>
          <a:xfrm>
            <a:off x="2738911" y="2102485"/>
            <a:ext cx="709071" cy="3693085"/>
            <a:chOff x="2484083" y="2102485"/>
            <a:chExt cx="709071" cy="3693085"/>
          </a:xfrm>
        </p:grpSpPr>
        <p:sp>
          <p:nvSpPr>
            <p:cNvPr id="3827" name="Google Shape;3827;p77"/>
            <p:cNvSpPr/>
            <p:nvPr/>
          </p:nvSpPr>
          <p:spPr>
            <a:xfrm>
              <a:off x="2484083" y="2102485"/>
              <a:ext cx="709071" cy="709074"/>
            </a:xfrm>
            <a:prstGeom prst="ellipse">
              <a:avLst/>
            </a:prstGeom>
            <a:solidFill>
              <a:schemeClr val="lt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828" name="Google Shape;3828;p77"/>
            <p:cNvSpPr/>
            <p:nvPr/>
          </p:nvSpPr>
          <p:spPr>
            <a:xfrm>
              <a:off x="2484083" y="3060508"/>
              <a:ext cx="709071" cy="709074"/>
            </a:xfrm>
            <a:prstGeom prst="ellipse">
              <a:avLst/>
            </a:prstGeom>
            <a:solidFill>
              <a:schemeClr val="lt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829" name="Google Shape;3829;p77"/>
            <p:cNvSpPr/>
            <p:nvPr/>
          </p:nvSpPr>
          <p:spPr>
            <a:xfrm>
              <a:off x="2484083" y="4076521"/>
              <a:ext cx="709071" cy="709074"/>
            </a:xfrm>
            <a:prstGeom prst="ellipse">
              <a:avLst/>
            </a:prstGeom>
            <a:solidFill>
              <a:schemeClr val="lt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830" name="Google Shape;3830;p77"/>
            <p:cNvSpPr/>
            <p:nvPr/>
          </p:nvSpPr>
          <p:spPr>
            <a:xfrm>
              <a:off x="2484083" y="5086496"/>
              <a:ext cx="709071" cy="709074"/>
            </a:xfrm>
            <a:prstGeom prst="ellipse">
              <a:avLst/>
            </a:prstGeom>
            <a:solidFill>
              <a:schemeClr val="lt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831" name="Google Shape;3831;p77"/>
            <p:cNvSpPr/>
            <p:nvPr/>
          </p:nvSpPr>
          <p:spPr>
            <a:xfrm>
              <a:off x="2606123" y="2199777"/>
              <a:ext cx="479787" cy="479521"/>
            </a:xfrm>
            <a:custGeom>
              <a:rect b="b" l="l" r="r" t="t"/>
              <a:pathLst>
                <a:path extrusionOk="0" h="923188" w="923700">
                  <a:moveTo>
                    <a:pt x="404709" y="651577"/>
                  </a:moveTo>
                  <a:lnTo>
                    <a:pt x="404709" y="575265"/>
                  </a:lnTo>
                  <a:lnTo>
                    <a:pt x="289780" y="575265"/>
                  </a:lnTo>
                  <a:lnTo>
                    <a:pt x="289780" y="602464"/>
                  </a:lnTo>
                  <a:lnTo>
                    <a:pt x="299789" y="602427"/>
                  </a:lnTo>
                  <a:cubicBezTo>
                    <a:pt x="312216" y="602241"/>
                    <a:pt x="324495" y="605440"/>
                    <a:pt x="335210" y="611728"/>
                  </a:cubicBezTo>
                  <a:close/>
                  <a:moveTo>
                    <a:pt x="259938" y="162858"/>
                  </a:moveTo>
                  <a:cubicBezTo>
                    <a:pt x="255808" y="157426"/>
                    <a:pt x="256664" y="149724"/>
                    <a:pt x="261947" y="145409"/>
                  </a:cubicBezTo>
                  <a:cubicBezTo>
                    <a:pt x="267194" y="141093"/>
                    <a:pt x="274933" y="141688"/>
                    <a:pt x="279434" y="146823"/>
                  </a:cubicBezTo>
                  <a:lnTo>
                    <a:pt x="296958" y="168179"/>
                  </a:lnTo>
                  <a:lnTo>
                    <a:pt x="341197" y="131754"/>
                  </a:lnTo>
                  <a:cubicBezTo>
                    <a:pt x="346629" y="127736"/>
                    <a:pt x="354257" y="128629"/>
                    <a:pt x="358536" y="133875"/>
                  </a:cubicBezTo>
                  <a:cubicBezTo>
                    <a:pt x="362852" y="139084"/>
                    <a:pt x="362256" y="146749"/>
                    <a:pt x="357233" y="151287"/>
                  </a:cubicBezTo>
                  <a:lnTo>
                    <a:pt x="303171" y="195638"/>
                  </a:lnTo>
                  <a:cubicBezTo>
                    <a:pt x="300604" y="197759"/>
                    <a:pt x="297255" y="198800"/>
                    <a:pt x="293907" y="198503"/>
                  </a:cubicBezTo>
                  <a:cubicBezTo>
                    <a:pt x="290558" y="198168"/>
                    <a:pt x="287507" y="196531"/>
                    <a:pt x="285349" y="193926"/>
                  </a:cubicBezTo>
                  <a:close/>
                  <a:moveTo>
                    <a:pt x="309461" y="62255"/>
                  </a:moveTo>
                  <a:cubicBezTo>
                    <a:pt x="357904" y="62255"/>
                    <a:pt x="399576" y="96486"/>
                    <a:pt x="409025" y="143962"/>
                  </a:cubicBezTo>
                  <a:cubicBezTo>
                    <a:pt x="418439" y="191438"/>
                    <a:pt x="393026" y="238989"/>
                    <a:pt x="348303" y="257519"/>
                  </a:cubicBezTo>
                  <a:cubicBezTo>
                    <a:pt x="303581" y="276048"/>
                    <a:pt x="251977" y="260384"/>
                    <a:pt x="225069" y="220126"/>
                  </a:cubicBezTo>
                  <a:cubicBezTo>
                    <a:pt x="198169" y="179867"/>
                    <a:pt x="203452" y="126215"/>
                    <a:pt x="237682" y="91986"/>
                  </a:cubicBezTo>
                  <a:cubicBezTo>
                    <a:pt x="256695" y="72899"/>
                    <a:pt x="282553" y="62220"/>
                    <a:pt x="309455" y="62257"/>
                  </a:cubicBezTo>
                  <a:close/>
                  <a:moveTo>
                    <a:pt x="363262" y="109918"/>
                  </a:moveTo>
                  <a:lnTo>
                    <a:pt x="363299" y="109918"/>
                  </a:lnTo>
                  <a:cubicBezTo>
                    <a:pt x="337589" y="84171"/>
                    <a:pt x="297293" y="80189"/>
                    <a:pt x="267049" y="100393"/>
                  </a:cubicBezTo>
                  <a:cubicBezTo>
                    <a:pt x="236836" y="120596"/>
                    <a:pt x="225080" y="159328"/>
                    <a:pt x="238995" y="192926"/>
                  </a:cubicBezTo>
                  <a:cubicBezTo>
                    <a:pt x="252910" y="226524"/>
                    <a:pt x="288628" y="245611"/>
                    <a:pt x="324273" y="238505"/>
                  </a:cubicBezTo>
                  <a:cubicBezTo>
                    <a:pt x="359955" y="231399"/>
                    <a:pt x="385627" y="200070"/>
                    <a:pt x="385590" y="163719"/>
                  </a:cubicBezTo>
                  <a:cubicBezTo>
                    <a:pt x="385627" y="143515"/>
                    <a:pt x="377591" y="124168"/>
                    <a:pt x="363304" y="109918"/>
                  </a:cubicBezTo>
                  <a:close/>
                  <a:moveTo>
                    <a:pt x="346481" y="16528"/>
                  </a:moveTo>
                  <a:lnTo>
                    <a:pt x="353737" y="25160"/>
                  </a:lnTo>
                  <a:lnTo>
                    <a:pt x="353737" y="25123"/>
                  </a:lnTo>
                  <a:cubicBezTo>
                    <a:pt x="358723" y="31411"/>
                    <a:pt x="367056" y="34052"/>
                    <a:pt x="374796" y="31820"/>
                  </a:cubicBezTo>
                  <a:lnTo>
                    <a:pt x="376805" y="31299"/>
                  </a:lnTo>
                  <a:lnTo>
                    <a:pt x="376768" y="31299"/>
                  </a:lnTo>
                  <a:cubicBezTo>
                    <a:pt x="390571" y="27615"/>
                    <a:pt x="405268" y="30592"/>
                    <a:pt x="416542" y="39298"/>
                  </a:cubicBezTo>
                  <a:cubicBezTo>
                    <a:pt x="427853" y="48005"/>
                    <a:pt x="434401" y="61511"/>
                    <a:pt x="434327" y="75761"/>
                  </a:cubicBezTo>
                  <a:lnTo>
                    <a:pt x="434327" y="86998"/>
                  </a:lnTo>
                  <a:cubicBezTo>
                    <a:pt x="434327" y="90942"/>
                    <a:pt x="435406" y="94811"/>
                    <a:pt x="437490" y="98160"/>
                  </a:cubicBezTo>
                  <a:cubicBezTo>
                    <a:pt x="439611" y="101434"/>
                    <a:pt x="442587" y="104039"/>
                    <a:pt x="446159" y="105639"/>
                  </a:cubicBezTo>
                  <a:lnTo>
                    <a:pt x="448094" y="106569"/>
                  </a:lnTo>
                  <a:cubicBezTo>
                    <a:pt x="461042" y="112634"/>
                    <a:pt x="470418" y="124354"/>
                    <a:pt x="473469" y="138269"/>
                  </a:cubicBezTo>
                  <a:cubicBezTo>
                    <a:pt x="476520" y="152221"/>
                    <a:pt x="472874" y="166807"/>
                    <a:pt x="463647" y="177671"/>
                  </a:cubicBezTo>
                  <a:lnTo>
                    <a:pt x="456392" y="186229"/>
                  </a:lnTo>
                  <a:lnTo>
                    <a:pt x="456429" y="186266"/>
                  </a:lnTo>
                  <a:cubicBezTo>
                    <a:pt x="451145" y="192331"/>
                    <a:pt x="449955" y="200963"/>
                    <a:pt x="453415" y="208218"/>
                  </a:cubicBezTo>
                  <a:lnTo>
                    <a:pt x="454345" y="210116"/>
                  </a:lnTo>
                  <a:cubicBezTo>
                    <a:pt x="457285" y="216478"/>
                    <a:pt x="458736" y="223436"/>
                    <a:pt x="458587" y="230468"/>
                  </a:cubicBezTo>
                  <a:cubicBezTo>
                    <a:pt x="458401" y="237500"/>
                    <a:pt x="456578" y="244383"/>
                    <a:pt x="453266" y="250597"/>
                  </a:cubicBezTo>
                  <a:cubicBezTo>
                    <a:pt x="452038" y="252867"/>
                    <a:pt x="450699" y="255062"/>
                    <a:pt x="449136" y="257145"/>
                  </a:cubicBezTo>
                  <a:lnTo>
                    <a:pt x="502268" y="329959"/>
                  </a:lnTo>
                  <a:lnTo>
                    <a:pt x="502305" y="329959"/>
                  </a:lnTo>
                  <a:cubicBezTo>
                    <a:pt x="505282" y="333754"/>
                    <a:pt x="505840" y="338926"/>
                    <a:pt x="503756" y="343279"/>
                  </a:cubicBezTo>
                  <a:cubicBezTo>
                    <a:pt x="501635" y="347632"/>
                    <a:pt x="497208" y="350386"/>
                    <a:pt x="492371" y="350386"/>
                  </a:cubicBezTo>
                  <a:lnTo>
                    <a:pt x="440095" y="350534"/>
                  </a:lnTo>
                  <a:lnTo>
                    <a:pt x="424058" y="400281"/>
                  </a:lnTo>
                  <a:lnTo>
                    <a:pt x="424021" y="400281"/>
                  </a:lnTo>
                  <a:cubicBezTo>
                    <a:pt x="422570" y="404820"/>
                    <a:pt x="418738" y="408168"/>
                    <a:pt x="414049" y="408913"/>
                  </a:cubicBezTo>
                  <a:cubicBezTo>
                    <a:pt x="409324" y="409694"/>
                    <a:pt x="404636" y="407759"/>
                    <a:pt x="401846" y="403890"/>
                  </a:cubicBezTo>
                  <a:lnTo>
                    <a:pt x="346035" y="327280"/>
                  </a:lnTo>
                  <a:cubicBezTo>
                    <a:pt x="345775" y="327280"/>
                    <a:pt x="345477" y="327280"/>
                    <a:pt x="345217" y="327243"/>
                  </a:cubicBezTo>
                  <a:cubicBezTo>
                    <a:pt x="338185" y="326759"/>
                    <a:pt x="331376" y="324638"/>
                    <a:pt x="325348" y="321067"/>
                  </a:cubicBezTo>
                  <a:lnTo>
                    <a:pt x="315638" y="315486"/>
                  </a:lnTo>
                  <a:cubicBezTo>
                    <a:pt x="312252" y="313439"/>
                    <a:pt x="308345" y="312435"/>
                    <a:pt x="304401" y="312583"/>
                  </a:cubicBezTo>
                  <a:cubicBezTo>
                    <a:pt x="300494" y="312807"/>
                    <a:pt x="296699" y="314109"/>
                    <a:pt x="293500" y="316341"/>
                  </a:cubicBezTo>
                  <a:lnTo>
                    <a:pt x="291751" y="317569"/>
                  </a:lnTo>
                  <a:cubicBezTo>
                    <a:pt x="286579" y="321178"/>
                    <a:pt x="280738" y="323708"/>
                    <a:pt x="274561" y="324973"/>
                  </a:cubicBezTo>
                  <a:lnTo>
                    <a:pt x="217002" y="403852"/>
                  </a:lnTo>
                  <a:lnTo>
                    <a:pt x="217002" y="403814"/>
                  </a:lnTo>
                  <a:cubicBezTo>
                    <a:pt x="214211" y="407684"/>
                    <a:pt x="209486" y="409619"/>
                    <a:pt x="204798" y="408875"/>
                  </a:cubicBezTo>
                  <a:cubicBezTo>
                    <a:pt x="200110" y="408093"/>
                    <a:pt x="196241" y="404782"/>
                    <a:pt x="194827" y="400243"/>
                  </a:cubicBezTo>
                  <a:lnTo>
                    <a:pt x="178790" y="350496"/>
                  </a:lnTo>
                  <a:lnTo>
                    <a:pt x="126589" y="350348"/>
                  </a:lnTo>
                  <a:lnTo>
                    <a:pt x="126551" y="350348"/>
                  </a:lnTo>
                  <a:cubicBezTo>
                    <a:pt x="123203" y="350348"/>
                    <a:pt x="120003" y="349008"/>
                    <a:pt x="117622" y="346627"/>
                  </a:cubicBezTo>
                  <a:cubicBezTo>
                    <a:pt x="115278" y="344283"/>
                    <a:pt x="113938" y="341046"/>
                    <a:pt x="113938" y="337697"/>
                  </a:cubicBezTo>
                  <a:cubicBezTo>
                    <a:pt x="113901" y="334869"/>
                    <a:pt x="114868" y="332116"/>
                    <a:pt x="116654" y="329884"/>
                  </a:cubicBezTo>
                  <a:lnTo>
                    <a:pt x="169860" y="256920"/>
                  </a:lnTo>
                  <a:lnTo>
                    <a:pt x="169823" y="256920"/>
                  </a:lnTo>
                  <a:cubicBezTo>
                    <a:pt x="167851" y="254762"/>
                    <a:pt x="166065" y="252418"/>
                    <a:pt x="164502" y="249925"/>
                  </a:cubicBezTo>
                  <a:cubicBezTo>
                    <a:pt x="156726" y="237945"/>
                    <a:pt x="155126" y="223025"/>
                    <a:pt x="160149" y="209667"/>
                  </a:cubicBezTo>
                  <a:lnTo>
                    <a:pt x="163981" y="199100"/>
                  </a:lnTo>
                  <a:cubicBezTo>
                    <a:pt x="165358" y="195379"/>
                    <a:pt x="165656" y="191398"/>
                    <a:pt x="164874" y="187529"/>
                  </a:cubicBezTo>
                  <a:cubicBezTo>
                    <a:pt x="163981" y="183734"/>
                    <a:pt x="162046" y="180274"/>
                    <a:pt x="159256" y="177520"/>
                  </a:cubicBezTo>
                  <a:lnTo>
                    <a:pt x="157768" y="176032"/>
                  </a:lnTo>
                  <a:cubicBezTo>
                    <a:pt x="147647" y="165949"/>
                    <a:pt x="142885" y="151698"/>
                    <a:pt x="144931" y="137560"/>
                  </a:cubicBezTo>
                  <a:cubicBezTo>
                    <a:pt x="145824" y="130602"/>
                    <a:pt x="148354" y="123904"/>
                    <a:pt x="152223" y="118063"/>
                  </a:cubicBezTo>
                  <a:cubicBezTo>
                    <a:pt x="156130" y="112184"/>
                    <a:pt x="161376" y="107347"/>
                    <a:pt x="167479" y="103887"/>
                  </a:cubicBezTo>
                  <a:lnTo>
                    <a:pt x="177189" y="98306"/>
                  </a:lnTo>
                  <a:lnTo>
                    <a:pt x="177189" y="98268"/>
                  </a:lnTo>
                  <a:cubicBezTo>
                    <a:pt x="180612" y="96371"/>
                    <a:pt x="183440" y="93506"/>
                    <a:pt x="185300" y="90083"/>
                  </a:cubicBezTo>
                  <a:cubicBezTo>
                    <a:pt x="187124" y="86548"/>
                    <a:pt x="187868" y="82604"/>
                    <a:pt x="187458" y="78661"/>
                  </a:cubicBezTo>
                  <a:lnTo>
                    <a:pt x="187310" y="76540"/>
                  </a:lnTo>
                  <a:lnTo>
                    <a:pt x="187310" y="76577"/>
                  </a:lnTo>
                  <a:cubicBezTo>
                    <a:pt x="186677" y="69582"/>
                    <a:pt x="187682" y="62512"/>
                    <a:pt x="190212" y="55964"/>
                  </a:cubicBezTo>
                  <a:cubicBezTo>
                    <a:pt x="195607" y="42793"/>
                    <a:pt x="206658" y="32747"/>
                    <a:pt x="220313" y="28617"/>
                  </a:cubicBezTo>
                  <a:cubicBezTo>
                    <a:pt x="227047" y="26645"/>
                    <a:pt x="234191" y="26310"/>
                    <a:pt x="241112" y="27612"/>
                  </a:cubicBezTo>
                  <a:lnTo>
                    <a:pt x="252124" y="29584"/>
                  </a:lnTo>
                  <a:lnTo>
                    <a:pt x="252124" y="29547"/>
                  </a:lnTo>
                  <a:cubicBezTo>
                    <a:pt x="255957" y="30291"/>
                    <a:pt x="259938" y="29919"/>
                    <a:pt x="263584" y="28505"/>
                  </a:cubicBezTo>
                  <a:cubicBezTo>
                    <a:pt x="267230" y="26979"/>
                    <a:pt x="270356" y="24449"/>
                    <a:pt x="272588" y="21212"/>
                  </a:cubicBezTo>
                  <a:lnTo>
                    <a:pt x="273779" y="19464"/>
                  </a:lnTo>
                  <a:cubicBezTo>
                    <a:pt x="277797" y="13659"/>
                    <a:pt x="283118" y="8897"/>
                    <a:pt x="289331" y="5512"/>
                  </a:cubicBezTo>
                  <a:cubicBezTo>
                    <a:pt x="308567" y="-4869"/>
                    <a:pt x="332491" y="-256"/>
                    <a:pt x="346481" y="16562"/>
                  </a:cubicBezTo>
                  <a:close/>
                  <a:moveTo>
                    <a:pt x="429044" y="272322"/>
                  </a:moveTo>
                  <a:lnTo>
                    <a:pt x="429044" y="272284"/>
                  </a:lnTo>
                  <a:cubicBezTo>
                    <a:pt x="426291" y="273289"/>
                    <a:pt x="423463" y="274070"/>
                    <a:pt x="420561" y="274628"/>
                  </a:cubicBezTo>
                  <a:lnTo>
                    <a:pt x="409548" y="276563"/>
                  </a:lnTo>
                  <a:cubicBezTo>
                    <a:pt x="401623" y="277791"/>
                    <a:pt x="395223" y="283595"/>
                    <a:pt x="393215" y="291335"/>
                  </a:cubicBezTo>
                  <a:lnTo>
                    <a:pt x="392657" y="293381"/>
                  </a:lnTo>
                  <a:lnTo>
                    <a:pt x="392657" y="293418"/>
                  </a:lnTo>
                  <a:cubicBezTo>
                    <a:pt x="390833" y="300190"/>
                    <a:pt x="387447" y="306478"/>
                    <a:pt x="382796" y="311761"/>
                  </a:cubicBezTo>
                  <a:cubicBezTo>
                    <a:pt x="379782" y="315222"/>
                    <a:pt x="376248" y="318161"/>
                    <a:pt x="372304" y="320505"/>
                  </a:cubicBezTo>
                  <a:lnTo>
                    <a:pt x="407650" y="368985"/>
                  </a:lnTo>
                  <a:lnTo>
                    <a:pt x="418961" y="334085"/>
                  </a:lnTo>
                  <a:lnTo>
                    <a:pt x="418961" y="334048"/>
                  </a:lnTo>
                  <a:cubicBezTo>
                    <a:pt x="420709" y="328653"/>
                    <a:pt x="425844" y="325081"/>
                    <a:pt x="431499" y="325267"/>
                  </a:cubicBezTo>
                  <a:lnTo>
                    <a:pt x="467591" y="325155"/>
                  </a:lnTo>
                  <a:close/>
                  <a:moveTo>
                    <a:pt x="246021" y="321323"/>
                  </a:moveTo>
                  <a:cubicBezTo>
                    <a:pt x="234970" y="316263"/>
                    <a:pt x="226450" y="306924"/>
                    <a:pt x="222432" y="295465"/>
                  </a:cubicBezTo>
                  <a:lnTo>
                    <a:pt x="218599" y="284935"/>
                  </a:lnTo>
                  <a:cubicBezTo>
                    <a:pt x="217297" y="281214"/>
                    <a:pt x="214953" y="277977"/>
                    <a:pt x="211865" y="275521"/>
                  </a:cubicBezTo>
                  <a:cubicBezTo>
                    <a:pt x="208777" y="273140"/>
                    <a:pt x="205056" y="271726"/>
                    <a:pt x="201149" y="271428"/>
                  </a:cubicBezTo>
                  <a:lnTo>
                    <a:pt x="199028" y="271242"/>
                  </a:lnTo>
                  <a:lnTo>
                    <a:pt x="199028" y="271205"/>
                  </a:lnTo>
                  <a:cubicBezTo>
                    <a:pt x="196535" y="270982"/>
                    <a:pt x="194043" y="270536"/>
                    <a:pt x="191587" y="269940"/>
                  </a:cubicBezTo>
                  <a:lnTo>
                    <a:pt x="151291" y="325193"/>
                  </a:lnTo>
                  <a:lnTo>
                    <a:pt x="187383" y="325304"/>
                  </a:lnTo>
                  <a:lnTo>
                    <a:pt x="187383" y="325267"/>
                  </a:lnTo>
                  <a:cubicBezTo>
                    <a:pt x="193075" y="325081"/>
                    <a:pt x="198210" y="328653"/>
                    <a:pt x="199958" y="334048"/>
                  </a:cubicBezTo>
                  <a:lnTo>
                    <a:pt x="211232" y="368949"/>
                  </a:lnTo>
                  <a:close/>
                  <a:moveTo>
                    <a:pt x="334313" y="41336"/>
                  </a:moveTo>
                  <a:lnTo>
                    <a:pt x="327058" y="32778"/>
                  </a:lnTo>
                  <a:lnTo>
                    <a:pt x="327095" y="32778"/>
                  </a:lnTo>
                  <a:cubicBezTo>
                    <a:pt x="325086" y="30359"/>
                    <a:pt x="322556" y="28388"/>
                    <a:pt x="319691" y="27085"/>
                  </a:cubicBezTo>
                  <a:cubicBezTo>
                    <a:pt x="316751" y="25820"/>
                    <a:pt x="313589" y="25262"/>
                    <a:pt x="310389" y="25374"/>
                  </a:cubicBezTo>
                  <a:cubicBezTo>
                    <a:pt x="307226" y="25485"/>
                    <a:pt x="304138" y="26341"/>
                    <a:pt x="301385" y="27829"/>
                  </a:cubicBezTo>
                  <a:cubicBezTo>
                    <a:pt x="298594" y="29355"/>
                    <a:pt x="296176" y="31513"/>
                    <a:pt x="294353" y="34117"/>
                  </a:cubicBezTo>
                  <a:lnTo>
                    <a:pt x="293125" y="35866"/>
                  </a:lnTo>
                  <a:cubicBezTo>
                    <a:pt x="288139" y="43010"/>
                    <a:pt x="281182" y="48553"/>
                    <a:pt x="273144" y="51902"/>
                  </a:cubicBezTo>
                  <a:cubicBezTo>
                    <a:pt x="265070" y="55177"/>
                    <a:pt x="256253" y="56107"/>
                    <a:pt x="247695" y="54581"/>
                  </a:cubicBezTo>
                  <a:lnTo>
                    <a:pt x="236682" y="52647"/>
                  </a:lnTo>
                  <a:lnTo>
                    <a:pt x="236645" y="52609"/>
                  </a:lnTo>
                  <a:cubicBezTo>
                    <a:pt x="233519" y="52014"/>
                    <a:pt x="230319" y="52126"/>
                    <a:pt x="227268" y="52981"/>
                  </a:cubicBezTo>
                  <a:cubicBezTo>
                    <a:pt x="224217" y="53912"/>
                    <a:pt x="221464" y="55474"/>
                    <a:pt x="219157" y="57632"/>
                  </a:cubicBezTo>
                  <a:cubicBezTo>
                    <a:pt x="216776" y="59753"/>
                    <a:pt x="214916" y="62358"/>
                    <a:pt x="213688" y="65297"/>
                  </a:cubicBezTo>
                  <a:cubicBezTo>
                    <a:pt x="212572" y="68274"/>
                    <a:pt x="212162" y="71473"/>
                    <a:pt x="212460" y="74636"/>
                  </a:cubicBezTo>
                  <a:lnTo>
                    <a:pt x="212609" y="76757"/>
                  </a:lnTo>
                  <a:cubicBezTo>
                    <a:pt x="214209" y="94468"/>
                    <a:pt x="205279" y="111471"/>
                    <a:pt x="189764" y="120252"/>
                  </a:cubicBezTo>
                  <a:lnTo>
                    <a:pt x="180053" y="125907"/>
                  </a:lnTo>
                  <a:lnTo>
                    <a:pt x="180090" y="125870"/>
                  </a:lnTo>
                  <a:cubicBezTo>
                    <a:pt x="174398" y="128958"/>
                    <a:pt x="170603" y="134614"/>
                    <a:pt x="169896" y="141051"/>
                  </a:cubicBezTo>
                  <a:cubicBezTo>
                    <a:pt x="169412" y="144176"/>
                    <a:pt x="169673" y="147376"/>
                    <a:pt x="170677" y="150390"/>
                  </a:cubicBezTo>
                  <a:cubicBezTo>
                    <a:pt x="171682" y="153404"/>
                    <a:pt x="173393" y="156120"/>
                    <a:pt x="175700" y="158315"/>
                  </a:cubicBezTo>
                  <a:lnTo>
                    <a:pt x="177188" y="159841"/>
                  </a:lnTo>
                  <a:lnTo>
                    <a:pt x="177188" y="159878"/>
                  </a:lnTo>
                  <a:cubicBezTo>
                    <a:pt x="183365" y="166017"/>
                    <a:pt x="187644" y="173793"/>
                    <a:pt x="189504" y="182314"/>
                  </a:cubicBezTo>
                  <a:cubicBezTo>
                    <a:pt x="191327" y="190834"/>
                    <a:pt x="190658" y="199689"/>
                    <a:pt x="187644" y="207838"/>
                  </a:cubicBezTo>
                  <a:lnTo>
                    <a:pt x="183812" y="218405"/>
                  </a:lnTo>
                  <a:cubicBezTo>
                    <a:pt x="182695" y="221382"/>
                    <a:pt x="182286" y="224581"/>
                    <a:pt x="182584" y="227744"/>
                  </a:cubicBezTo>
                  <a:cubicBezTo>
                    <a:pt x="182919" y="230907"/>
                    <a:pt x="184035" y="233920"/>
                    <a:pt x="185784" y="236525"/>
                  </a:cubicBezTo>
                  <a:cubicBezTo>
                    <a:pt x="187421" y="239241"/>
                    <a:pt x="189690" y="241548"/>
                    <a:pt x="192369" y="243222"/>
                  </a:cubicBezTo>
                  <a:cubicBezTo>
                    <a:pt x="195085" y="244822"/>
                    <a:pt x="198136" y="245827"/>
                    <a:pt x="201299" y="246050"/>
                  </a:cubicBezTo>
                  <a:lnTo>
                    <a:pt x="203420" y="246236"/>
                  </a:lnTo>
                  <a:lnTo>
                    <a:pt x="203420" y="246273"/>
                  </a:lnTo>
                  <a:cubicBezTo>
                    <a:pt x="221168" y="247761"/>
                    <a:pt x="236422" y="259519"/>
                    <a:pt x="242375" y="276336"/>
                  </a:cubicBezTo>
                  <a:lnTo>
                    <a:pt x="246207" y="286829"/>
                  </a:lnTo>
                  <a:cubicBezTo>
                    <a:pt x="247249" y="289843"/>
                    <a:pt x="248961" y="292559"/>
                    <a:pt x="251230" y="294791"/>
                  </a:cubicBezTo>
                  <a:cubicBezTo>
                    <a:pt x="253537" y="296912"/>
                    <a:pt x="256290" y="298512"/>
                    <a:pt x="259267" y="299442"/>
                  </a:cubicBezTo>
                  <a:cubicBezTo>
                    <a:pt x="262281" y="300447"/>
                    <a:pt x="265518" y="300744"/>
                    <a:pt x="268680" y="300260"/>
                  </a:cubicBezTo>
                  <a:cubicBezTo>
                    <a:pt x="271806" y="299814"/>
                    <a:pt x="274782" y="298623"/>
                    <a:pt x="277312" y="296800"/>
                  </a:cubicBezTo>
                  <a:lnTo>
                    <a:pt x="279061" y="295572"/>
                  </a:lnTo>
                  <a:lnTo>
                    <a:pt x="279061" y="295535"/>
                  </a:lnTo>
                  <a:cubicBezTo>
                    <a:pt x="293646" y="285341"/>
                    <a:pt x="312808" y="284560"/>
                    <a:pt x="328137" y="293563"/>
                  </a:cubicBezTo>
                  <a:lnTo>
                    <a:pt x="337848" y="299219"/>
                  </a:lnTo>
                  <a:cubicBezTo>
                    <a:pt x="343391" y="302530"/>
                    <a:pt x="350200" y="302977"/>
                    <a:pt x="356079" y="300372"/>
                  </a:cubicBezTo>
                  <a:cubicBezTo>
                    <a:pt x="359056" y="299219"/>
                    <a:pt x="361698" y="297396"/>
                    <a:pt x="363856" y="295052"/>
                  </a:cubicBezTo>
                  <a:cubicBezTo>
                    <a:pt x="365902" y="292670"/>
                    <a:pt x="367427" y="289842"/>
                    <a:pt x="368209" y="286754"/>
                  </a:cubicBezTo>
                  <a:lnTo>
                    <a:pt x="368767" y="284745"/>
                  </a:lnTo>
                  <a:cubicBezTo>
                    <a:pt x="373343" y="267555"/>
                    <a:pt x="387557" y="254570"/>
                    <a:pt x="405118" y="251593"/>
                  </a:cubicBezTo>
                  <a:lnTo>
                    <a:pt x="416131" y="249621"/>
                  </a:lnTo>
                  <a:lnTo>
                    <a:pt x="416131" y="249659"/>
                  </a:lnTo>
                  <a:cubicBezTo>
                    <a:pt x="419294" y="249138"/>
                    <a:pt x="422307" y="247910"/>
                    <a:pt x="424875" y="246050"/>
                  </a:cubicBezTo>
                  <a:cubicBezTo>
                    <a:pt x="427405" y="244152"/>
                    <a:pt x="429451" y="241733"/>
                    <a:pt x="430902" y="238906"/>
                  </a:cubicBezTo>
                  <a:cubicBezTo>
                    <a:pt x="432353" y="236115"/>
                    <a:pt x="433209" y="233064"/>
                    <a:pt x="433358" y="229902"/>
                  </a:cubicBezTo>
                  <a:cubicBezTo>
                    <a:pt x="433432" y="226702"/>
                    <a:pt x="432762" y="223539"/>
                    <a:pt x="431349" y="220637"/>
                  </a:cubicBezTo>
                  <a:lnTo>
                    <a:pt x="430493" y="218628"/>
                  </a:lnTo>
                  <a:lnTo>
                    <a:pt x="430493" y="218665"/>
                  </a:lnTo>
                  <a:cubicBezTo>
                    <a:pt x="422940" y="202555"/>
                    <a:pt x="425470" y="183542"/>
                    <a:pt x="437004" y="169998"/>
                  </a:cubicBezTo>
                  <a:lnTo>
                    <a:pt x="444259" y="161440"/>
                  </a:lnTo>
                  <a:lnTo>
                    <a:pt x="444259" y="161403"/>
                  </a:lnTo>
                  <a:cubicBezTo>
                    <a:pt x="446306" y="158985"/>
                    <a:pt x="447794" y="156120"/>
                    <a:pt x="448613" y="153032"/>
                  </a:cubicBezTo>
                  <a:cubicBezTo>
                    <a:pt x="449357" y="149943"/>
                    <a:pt x="449320" y="146744"/>
                    <a:pt x="448575" y="143655"/>
                  </a:cubicBezTo>
                  <a:cubicBezTo>
                    <a:pt x="447943" y="140530"/>
                    <a:pt x="446603" y="137628"/>
                    <a:pt x="444669" y="135172"/>
                  </a:cubicBezTo>
                  <a:cubicBezTo>
                    <a:pt x="442659" y="132717"/>
                    <a:pt x="440129" y="130745"/>
                    <a:pt x="437264" y="129405"/>
                  </a:cubicBezTo>
                  <a:lnTo>
                    <a:pt x="435367" y="128475"/>
                  </a:lnTo>
                  <a:cubicBezTo>
                    <a:pt x="419219" y="121034"/>
                    <a:pt x="408913" y="104774"/>
                    <a:pt x="409062" y="86952"/>
                  </a:cubicBezTo>
                  <a:lnTo>
                    <a:pt x="409062" y="75752"/>
                  </a:lnTo>
                  <a:cubicBezTo>
                    <a:pt x="409136" y="72590"/>
                    <a:pt x="408429" y="69427"/>
                    <a:pt x="407052" y="66562"/>
                  </a:cubicBezTo>
                  <a:cubicBezTo>
                    <a:pt x="404039" y="60944"/>
                    <a:pt x="398792" y="56888"/>
                    <a:pt x="392616" y="55363"/>
                  </a:cubicBezTo>
                  <a:cubicBezTo>
                    <a:pt x="389454" y="54804"/>
                    <a:pt x="386217" y="54953"/>
                    <a:pt x="383166" y="55772"/>
                  </a:cubicBezTo>
                  <a:lnTo>
                    <a:pt x="381157" y="56293"/>
                  </a:lnTo>
                  <a:cubicBezTo>
                    <a:pt x="372748" y="58525"/>
                    <a:pt x="363855" y="58339"/>
                    <a:pt x="355558" y="55735"/>
                  </a:cubicBezTo>
                  <a:cubicBezTo>
                    <a:pt x="347261" y="53093"/>
                    <a:pt x="339857" y="48107"/>
                    <a:pt x="334313" y="41336"/>
                  </a:cubicBezTo>
                  <a:close/>
                  <a:moveTo>
                    <a:pt x="20731" y="537826"/>
                  </a:moveTo>
                  <a:lnTo>
                    <a:pt x="86662" y="537826"/>
                  </a:lnTo>
                  <a:cubicBezTo>
                    <a:pt x="92057" y="537789"/>
                    <a:pt x="97266" y="539984"/>
                    <a:pt x="101061" y="543854"/>
                  </a:cubicBezTo>
                  <a:cubicBezTo>
                    <a:pt x="104670" y="547537"/>
                    <a:pt x="106865" y="552374"/>
                    <a:pt x="107349" y="557509"/>
                  </a:cubicBezTo>
                  <a:lnTo>
                    <a:pt x="108837" y="574140"/>
                  </a:lnTo>
                  <a:lnTo>
                    <a:pt x="168741" y="574140"/>
                  </a:lnTo>
                  <a:cubicBezTo>
                    <a:pt x="174285" y="574140"/>
                    <a:pt x="179568" y="576336"/>
                    <a:pt x="183475" y="580242"/>
                  </a:cubicBezTo>
                  <a:cubicBezTo>
                    <a:pt x="187382" y="584149"/>
                    <a:pt x="189540" y="589432"/>
                    <a:pt x="189540" y="594977"/>
                  </a:cubicBezTo>
                  <a:lnTo>
                    <a:pt x="189540" y="603199"/>
                  </a:lnTo>
                  <a:lnTo>
                    <a:pt x="264401" y="602678"/>
                  </a:lnTo>
                  <a:lnTo>
                    <a:pt x="264401" y="562570"/>
                  </a:lnTo>
                  <a:cubicBezTo>
                    <a:pt x="264401" y="559221"/>
                    <a:pt x="265703" y="555984"/>
                    <a:pt x="268084" y="553603"/>
                  </a:cubicBezTo>
                  <a:cubicBezTo>
                    <a:pt x="270466" y="551184"/>
                    <a:pt x="273703" y="549845"/>
                    <a:pt x="277088" y="549845"/>
                  </a:cubicBezTo>
                  <a:lnTo>
                    <a:pt x="404704" y="549845"/>
                  </a:lnTo>
                  <a:lnTo>
                    <a:pt x="404704" y="460883"/>
                  </a:lnTo>
                  <a:cubicBezTo>
                    <a:pt x="404704" y="457497"/>
                    <a:pt x="406044" y="454260"/>
                    <a:pt x="408425" y="451879"/>
                  </a:cubicBezTo>
                  <a:cubicBezTo>
                    <a:pt x="410806" y="449498"/>
                    <a:pt x="414043" y="448196"/>
                    <a:pt x="417392" y="448196"/>
                  </a:cubicBezTo>
                  <a:lnTo>
                    <a:pt x="545008" y="448196"/>
                  </a:lnTo>
                  <a:lnTo>
                    <a:pt x="545008" y="323475"/>
                  </a:lnTo>
                  <a:cubicBezTo>
                    <a:pt x="545008" y="316480"/>
                    <a:pt x="550664" y="310825"/>
                    <a:pt x="557695" y="310788"/>
                  </a:cubicBezTo>
                  <a:lnTo>
                    <a:pt x="685349" y="310788"/>
                  </a:lnTo>
                  <a:lnTo>
                    <a:pt x="685349" y="189087"/>
                  </a:lnTo>
                  <a:cubicBezTo>
                    <a:pt x="685387" y="182092"/>
                    <a:pt x="691042" y="176437"/>
                    <a:pt x="698037" y="176437"/>
                  </a:cubicBezTo>
                  <a:lnTo>
                    <a:pt x="838416" y="176437"/>
                  </a:lnTo>
                  <a:cubicBezTo>
                    <a:pt x="845411" y="176437"/>
                    <a:pt x="851066" y="182092"/>
                    <a:pt x="851103" y="189087"/>
                  </a:cubicBezTo>
                  <a:lnTo>
                    <a:pt x="851103" y="614845"/>
                  </a:lnTo>
                  <a:cubicBezTo>
                    <a:pt x="874953" y="603907"/>
                    <a:pt x="903194" y="612724"/>
                    <a:pt x="916588" y="635271"/>
                  </a:cubicBezTo>
                  <a:cubicBezTo>
                    <a:pt x="916737" y="635569"/>
                    <a:pt x="916885" y="635829"/>
                    <a:pt x="917034" y="636127"/>
                  </a:cubicBezTo>
                  <a:lnTo>
                    <a:pt x="917072" y="636164"/>
                  </a:lnTo>
                  <a:cubicBezTo>
                    <a:pt x="930875" y="660572"/>
                    <a:pt x="922429" y="691528"/>
                    <a:pt x="898170" y="705556"/>
                  </a:cubicBezTo>
                  <a:cubicBezTo>
                    <a:pt x="897910" y="705667"/>
                    <a:pt x="897686" y="705816"/>
                    <a:pt x="897463" y="705928"/>
                  </a:cubicBezTo>
                  <a:lnTo>
                    <a:pt x="524093" y="921507"/>
                  </a:lnTo>
                  <a:cubicBezTo>
                    <a:pt x="521265" y="923144"/>
                    <a:pt x="517879" y="923628"/>
                    <a:pt x="514717" y="922772"/>
                  </a:cubicBezTo>
                  <a:lnTo>
                    <a:pt x="256094" y="856804"/>
                  </a:lnTo>
                  <a:cubicBezTo>
                    <a:pt x="254196" y="856320"/>
                    <a:pt x="252261" y="855948"/>
                    <a:pt x="250289" y="855725"/>
                  </a:cubicBezTo>
                  <a:cubicBezTo>
                    <a:pt x="248317" y="855502"/>
                    <a:pt x="246345" y="855353"/>
                    <a:pt x="244373" y="855390"/>
                  </a:cubicBezTo>
                  <a:lnTo>
                    <a:pt x="189605" y="855985"/>
                  </a:lnTo>
                  <a:lnTo>
                    <a:pt x="189605" y="864394"/>
                  </a:lnTo>
                  <a:cubicBezTo>
                    <a:pt x="189642" y="869901"/>
                    <a:pt x="187447" y="875184"/>
                    <a:pt x="183577" y="879091"/>
                  </a:cubicBezTo>
                  <a:cubicBezTo>
                    <a:pt x="179670" y="882998"/>
                    <a:pt x="174387" y="885193"/>
                    <a:pt x="168843" y="885193"/>
                  </a:cubicBezTo>
                  <a:lnTo>
                    <a:pt x="137217" y="885193"/>
                  </a:lnTo>
                  <a:lnTo>
                    <a:pt x="138482" y="899518"/>
                  </a:lnTo>
                  <a:cubicBezTo>
                    <a:pt x="138594" y="900448"/>
                    <a:pt x="138631" y="901043"/>
                    <a:pt x="138631" y="901267"/>
                  </a:cubicBezTo>
                  <a:cubicBezTo>
                    <a:pt x="138594" y="906587"/>
                    <a:pt x="136436" y="911685"/>
                    <a:pt x="132641" y="915405"/>
                  </a:cubicBezTo>
                  <a:cubicBezTo>
                    <a:pt x="129106" y="918791"/>
                    <a:pt x="124567" y="920875"/>
                    <a:pt x="119692" y="921359"/>
                  </a:cubicBezTo>
                  <a:cubicBezTo>
                    <a:pt x="118762" y="921396"/>
                    <a:pt x="118092" y="921470"/>
                    <a:pt x="117832" y="921470"/>
                  </a:cubicBezTo>
                  <a:lnTo>
                    <a:pt x="20725" y="921433"/>
                  </a:lnTo>
                  <a:cubicBezTo>
                    <a:pt x="15218" y="921433"/>
                    <a:pt x="9935" y="919238"/>
                    <a:pt x="6028" y="915331"/>
                  </a:cubicBezTo>
                  <a:cubicBezTo>
                    <a:pt x="2158" y="911424"/>
                    <a:pt x="0" y="906141"/>
                    <a:pt x="0" y="900634"/>
                  </a:cubicBezTo>
                  <a:lnTo>
                    <a:pt x="0" y="558629"/>
                  </a:lnTo>
                  <a:cubicBezTo>
                    <a:pt x="0" y="553123"/>
                    <a:pt x="2158" y="547839"/>
                    <a:pt x="6028" y="543932"/>
                  </a:cubicBezTo>
                  <a:cubicBezTo>
                    <a:pt x="6437" y="543560"/>
                    <a:pt x="6809" y="543225"/>
                    <a:pt x="7218" y="542928"/>
                  </a:cubicBezTo>
                  <a:cubicBezTo>
                    <a:pt x="10939" y="539691"/>
                    <a:pt x="15739" y="537867"/>
                    <a:pt x="20725" y="537830"/>
                  </a:cubicBezTo>
                  <a:close/>
                  <a:moveTo>
                    <a:pt x="111144" y="599479"/>
                  </a:moveTo>
                  <a:lnTo>
                    <a:pt x="134920" y="859854"/>
                  </a:lnTo>
                  <a:lnTo>
                    <a:pt x="164164" y="859854"/>
                  </a:lnTo>
                  <a:lnTo>
                    <a:pt x="164164" y="599517"/>
                  </a:lnTo>
                  <a:close/>
                  <a:moveTo>
                    <a:pt x="82495" y="563202"/>
                  </a:moveTo>
                  <a:lnTo>
                    <a:pt x="25345" y="563202"/>
                  </a:lnTo>
                  <a:lnTo>
                    <a:pt x="25345" y="896091"/>
                  </a:lnTo>
                  <a:lnTo>
                    <a:pt x="112856" y="896091"/>
                  </a:lnTo>
                  <a:close/>
                  <a:moveTo>
                    <a:pt x="113340" y="901863"/>
                  </a:moveTo>
                  <a:lnTo>
                    <a:pt x="113340" y="901566"/>
                  </a:lnTo>
                  <a:cubicBezTo>
                    <a:pt x="113340" y="901826"/>
                    <a:pt x="113377" y="902198"/>
                    <a:pt x="113340" y="901863"/>
                  </a:cubicBezTo>
                  <a:close/>
                  <a:moveTo>
                    <a:pt x="189540" y="628429"/>
                  </a:moveTo>
                  <a:lnTo>
                    <a:pt x="189540" y="712666"/>
                  </a:lnTo>
                  <a:lnTo>
                    <a:pt x="190805" y="830757"/>
                  </a:lnTo>
                  <a:lnTo>
                    <a:pt x="244086" y="830125"/>
                  </a:lnTo>
                  <a:lnTo>
                    <a:pt x="244123" y="830087"/>
                  </a:lnTo>
                  <a:cubicBezTo>
                    <a:pt x="247174" y="830050"/>
                    <a:pt x="250188" y="830162"/>
                    <a:pt x="253201" y="830497"/>
                  </a:cubicBezTo>
                  <a:cubicBezTo>
                    <a:pt x="256252" y="830906"/>
                    <a:pt x="259266" y="831464"/>
                    <a:pt x="262243" y="832245"/>
                  </a:cubicBezTo>
                  <a:lnTo>
                    <a:pt x="515998" y="896949"/>
                  </a:lnTo>
                  <a:lnTo>
                    <a:pt x="884759" y="684046"/>
                  </a:lnTo>
                  <a:cubicBezTo>
                    <a:pt x="884982" y="683897"/>
                    <a:pt x="885205" y="683785"/>
                    <a:pt x="885428" y="683637"/>
                  </a:cubicBezTo>
                  <a:cubicBezTo>
                    <a:pt x="897707" y="676456"/>
                    <a:pt x="901949" y="660718"/>
                    <a:pt x="894953" y="648327"/>
                  </a:cubicBezTo>
                  <a:cubicBezTo>
                    <a:pt x="887698" y="636049"/>
                    <a:pt x="871996" y="631844"/>
                    <a:pt x="859607" y="638877"/>
                  </a:cubicBezTo>
                  <a:lnTo>
                    <a:pt x="648867" y="760540"/>
                  </a:lnTo>
                  <a:cubicBezTo>
                    <a:pt x="648606" y="760651"/>
                    <a:pt x="648383" y="760763"/>
                    <a:pt x="648197" y="760912"/>
                  </a:cubicBezTo>
                  <a:lnTo>
                    <a:pt x="647267" y="761396"/>
                  </a:lnTo>
                  <a:cubicBezTo>
                    <a:pt x="639304" y="766828"/>
                    <a:pt x="630002" y="769842"/>
                    <a:pt x="620366" y="770139"/>
                  </a:cubicBezTo>
                  <a:lnTo>
                    <a:pt x="618989" y="770139"/>
                  </a:lnTo>
                  <a:cubicBezTo>
                    <a:pt x="618320" y="770139"/>
                    <a:pt x="617390" y="770251"/>
                    <a:pt x="616162" y="770288"/>
                  </a:cubicBezTo>
                  <a:cubicBezTo>
                    <a:pt x="615157" y="770325"/>
                    <a:pt x="614004" y="770325"/>
                    <a:pt x="612664" y="770325"/>
                  </a:cubicBezTo>
                  <a:lnTo>
                    <a:pt x="568834" y="770102"/>
                  </a:lnTo>
                  <a:lnTo>
                    <a:pt x="373457" y="770139"/>
                  </a:lnTo>
                  <a:cubicBezTo>
                    <a:pt x="370034" y="770214"/>
                    <a:pt x="366723" y="768949"/>
                    <a:pt x="364267" y="766530"/>
                  </a:cubicBezTo>
                  <a:cubicBezTo>
                    <a:pt x="361811" y="764149"/>
                    <a:pt x="360397" y="760875"/>
                    <a:pt x="360397" y="757452"/>
                  </a:cubicBezTo>
                  <a:cubicBezTo>
                    <a:pt x="360397" y="754029"/>
                    <a:pt x="361811" y="750754"/>
                    <a:pt x="364267" y="748373"/>
                  </a:cubicBezTo>
                  <a:cubicBezTo>
                    <a:pt x="366723" y="745955"/>
                    <a:pt x="370034" y="744690"/>
                    <a:pt x="373457" y="744764"/>
                  </a:cubicBezTo>
                  <a:lnTo>
                    <a:pt x="619097" y="744764"/>
                  </a:lnTo>
                  <a:cubicBezTo>
                    <a:pt x="633162" y="744429"/>
                    <a:pt x="644360" y="732858"/>
                    <a:pt x="644249" y="718793"/>
                  </a:cubicBezTo>
                  <a:cubicBezTo>
                    <a:pt x="644175" y="704728"/>
                    <a:pt x="632827" y="693343"/>
                    <a:pt x="618762" y="693158"/>
                  </a:cubicBezTo>
                  <a:lnTo>
                    <a:pt x="373455" y="693158"/>
                  </a:lnTo>
                  <a:cubicBezTo>
                    <a:pt x="370032" y="693269"/>
                    <a:pt x="366721" y="691967"/>
                    <a:pt x="364265" y="689586"/>
                  </a:cubicBezTo>
                  <a:cubicBezTo>
                    <a:pt x="361809" y="687204"/>
                    <a:pt x="360396" y="683930"/>
                    <a:pt x="360396" y="680470"/>
                  </a:cubicBezTo>
                  <a:cubicBezTo>
                    <a:pt x="360396" y="677047"/>
                    <a:pt x="361809" y="673773"/>
                    <a:pt x="364265" y="671391"/>
                  </a:cubicBezTo>
                  <a:cubicBezTo>
                    <a:pt x="366721" y="669010"/>
                    <a:pt x="370032" y="667708"/>
                    <a:pt x="373455" y="667820"/>
                  </a:cubicBezTo>
                  <a:lnTo>
                    <a:pt x="382162" y="667820"/>
                  </a:lnTo>
                  <a:lnTo>
                    <a:pt x="322668" y="633664"/>
                  </a:lnTo>
                  <a:cubicBezTo>
                    <a:pt x="319244" y="631655"/>
                    <a:pt x="315561" y="630129"/>
                    <a:pt x="311729" y="629087"/>
                  </a:cubicBezTo>
                  <a:cubicBezTo>
                    <a:pt x="307897" y="628046"/>
                    <a:pt x="303916" y="627562"/>
                    <a:pt x="299934" y="627636"/>
                  </a:cubicBezTo>
                  <a:close/>
                  <a:moveTo>
                    <a:pt x="462793" y="667831"/>
                  </a:moveTo>
                  <a:lnTo>
                    <a:pt x="545020" y="667831"/>
                  </a:lnTo>
                  <a:lnTo>
                    <a:pt x="545020" y="473569"/>
                  </a:lnTo>
                  <a:lnTo>
                    <a:pt x="430092" y="473569"/>
                  </a:lnTo>
                  <a:lnTo>
                    <a:pt x="430092" y="667793"/>
                  </a:lnTo>
                  <a:lnTo>
                    <a:pt x="430129" y="667793"/>
                  </a:lnTo>
                  <a:close/>
                  <a:moveTo>
                    <a:pt x="570473" y="667831"/>
                  </a:moveTo>
                  <a:lnTo>
                    <a:pt x="618842" y="667831"/>
                  </a:lnTo>
                  <a:lnTo>
                    <a:pt x="618805" y="667831"/>
                  </a:lnTo>
                  <a:cubicBezTo>
                    <a:pt x="647083" y="667868"/>
                    <a:pt x="669965" y="690788"/>
                    <a:pt x="669965" y="719028"/>
                  </a:cubicBezTo>
                  <a:lnTo>
                    <a:pt x="669965" y="719251"/>
                  </a:lnTo>
                  <a:lnTo>
                    <a:pt x="685368" y="710284"/>
                  </a:lnTo>
                  <a:lnTo>
                    <a:pt x="685368" y="336171"/>
                  </a:lnTo>
                  <a:lnTo>
                    <a:pt x="570402" y="336171"/>
                  </a:lnTo>
                  <a:lnTo>
                    <a:pt x="570402" y="667831"/>
                  </a:lnTo>
                  <a:close/>
                  <a:moveTo>
                    <a:pt x="825753" y="629284"/>
                  </a:moveTo>
                  <a:lnTo>
                    <a:pt x="825715" y="201736"/>
                  </a:lnTo>
                  <a:lnTo>
                    <a:pt x="710711" y="201736"/>
                  </a:lnTo>
                  <a:lnTo>
                    <a:pt x="710711" y="69565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32" name="Google Shape;3832;p77"/>
            <p:cNvSpPr/>
            <p:nvPr/>
          </p:nvSpPr>
          <p:spPr>
            <a:xfrm>
              <a:off x="2607130" y="3145161"/>
              <a:ext cx="453371" cy="521766"/>
            </a:xfrm>
            <a:custGeom>
              <a:rect b="b" l="l" r="r" t="t"/>
              <a:pathLst>
                <a:path extrusionOk="0" h="791767" w="687979">
                  <a:moveTo>
                    <a:pt x="240404" y="391118"/>
                  </a:moveTo>
                  <a:cubicBezTo>
                    <a:pt x="240441" y="329243"/>
                    <a:pt x="290559" y="279085"/>
                    <a:pt x="352437" y="278980"/>
                  </a:cubicBezTo>
                  <a:cubicBezTo>
                    <a:pt x="357906" y="278980"/>
                    <a:pt x="362334" y="283445"/>
                    <a:pt x="362334" y="288915"/>
                  </a:cubicBezTo>
                  <a:cubicBezTo>
                    <a:pt x="362334" y="294385"/>
                    <a:pt x="357907" y="298849"/>
                    <a:pt x="352437" y="298849"/>
                  </a:cubicBezTo>
                  <a:cubicBezTo>
                    <a:pt x="315118" y="298849"/>
                    <a:pt x="281446" y="321323"/>
                    <a:pt x="267159" y="355814"/>
                  </a:cubicBezTo>
                  <a:cubicBezTo>
                    <a:pt x="252908" y="390268"/>
                    <a:pt x="260796" y="429968"/>
                    <a:pt x="287176" y="456350"/>
                  </a:cubicBezTo>
                  <a:cubicBezTo>
                    <a:pt x="313556" y="482767"/>
                    <a:pt x="353256" y="490655"/>
                    <a:pt x="387751" y="476368"/>
                  </a:cubicBezTo>
                  <a:cubicBezTo>
                    <a:pt x="422205" y="462080"/>
                    <a:pt x="444715" y="428446"/>
                    <a:pt x="444715" y="391127"/>
                  </a:cubicBezTo>
                  <a:cubicBezTo>
                    <a:pt x="444715" y="385620"/>
                    <a:pt x="449143" y="381192"/>
                    <a:pt x="454613" y="381192"/>
                  </a:cubicBezTo>
                  <a:cubicBezTo>
                    <a:pt x="460119" y="381192"/>
                    <a:pt x="464547" y="385620"/>
                    <a:pt x="464547" y="391127"/>
                  </a:cubicBezTo>
                  <a:cubicBezTo>
                    <a:pt x="462761" y="451700"/>
                    <a:pt x="413090" y="499883"/>
                    <a:pt x="352476" y="499883"/>
                  </a:cubicBezTo>
                  <a:cubicBezTo>
                    <a:pt x="291862" y="499883"/>
                    <a:pt x="242196" y="451700"/>
                    <a:pt x="240405" y="391127"/>
                  </a:cubicBezTo>
                  <a:close/>
                  <a:moveTo>
                    <a:pt x="11023" y="733428"/>
                  </a:moveTo>
                  <a:cubicBezTo>
                    <a:pt x="-3674" y="718619"/>
                    <a:pt x="-3674" y="694732"/>
                    <a:pt x="11023" y="679924"/>
                  </a:cubicBezTo>
                  <a:lnTo>
                    <a:pt x="100320" y="590627"/>
                  </a:lnTo>
                  <a:cubicBezTo>
                    <a:pt x="-17362" y="392202"/>
                    <a:pt x="24715" y="136589"/>
                    <a:pt x="25125" y="134208"/>
                  </a:cubicBezTo>
                  <a:lnTo>
                    <a:pt x="25087" y="134245"/>
                  </a:lnTo>
                  <a:cubicBezTo>
                    <a:pt x="25385" y="131566"/>
                    <a:pt x="26762" y="129111"/>
                    <a:pt x="28883" y="127473"/>
                  </a:cubicBezTo>
                  <a:cubicBezTo>
                    <a:pt x="31040" y="125799"/>
                    <a:pt x="33757" y="125092"/>
                    <a:pt x="36398" y="125501"/>
                  </a:cubicBezTo>
                  <a:cubicBezTo>
                    <a:pt x="223545" y="149128"/>
                    <a:pt x="343989" y="5058"/>
                    <a:pt x="345370" y="3572"/>
                  </a:cubicBezTo>
                  <a:cubicBezTo>
                    <a:pt x="347268" y="1302"/>
                    <a:pt x="350058" y="0"/>
                    <a:pt x="353035" y="0"/>
                  </a:cubicBezTo>
                  <a:cubicBezTo>
                    <a:pt x="355974" y="0"/>
                    <a:pt x="358765" y="1302"/>
                    <a:pt x="360662" y="3572"/>
                  </a:cubicBezTo>
                  <a:cubicBezTo>
                    <a:pt x="361853" y="5060"/>
                    <a:pt x="482887" y="149123"/>
                    <a:pt x="669520" y="125501"/>
                  </a:cubicBezTo>
                  <a:cubicBezTo>
                    <a:pt x="674803" y="124832"/>
                    <a:pt x="679640" y="128404"/>
                    <a:pt x="680533" y="133650"/>
                  </a:cubicBezTo>
                  <a:cubicBezTo>
                    <a:pt x="681426" y="138822"/>
                    <a:pt x="764062" y="648190"/>
                    <a:pt x="356273" y="791656"/>
                  </a:cubicBezTo>
                  <a:lnTo>
                    <a:pt x="356310" y="791656"/>
                  </a:lnTo>
                  <a:cubicBezTo>
                    <a:pt x="355194" y="791805"/>
                    <a:pt x="354115" y="791805"/>
                    <a:pt x="353036" y="791656"/>
                  </a:cubicBezTo>
                  <a:cubicBezTo>
                    <a:pt x="351920" y="791805"/>
                    <a:pt x="350841" y="791805"/>
                    <a:pt x="349762" y="791656"/>
                  </a:cubicBezTo>
                  <a:cubicBezTo>
                    <a:pt x="270363" y="764681"/>
                    <a:pt x="199819" y="716646"/>
                    <a:pt x="145565" y="652762"/>
                  </a:cubicBezTo>
                  <a:lnTo>
                    <a:pt x="64491" y="733428"/>
                  </a:lnTo>
                  <a:cubicBezTo>
                    <a:pt x="49683" y="748088"/>
                    <a:pt x="25833" y="748088"/>
                    <a:pt x="11024" y="733428"/>
                  </a:cubicBezTo>
                  <a:close/>
                  <a:moveTo>
                    <a:pt x="115207" y="575675"/>
                  </a:moveTo>
                  <a:lnTo>
                    <a:pt x="160637" y="530245"/>
                  </a:lnTo>
                  <a:cubicBezTo>
                    <a:pt x="103672" y="423498"/>
                    <a:pt x="95859" y="302055"/>
                    <a:pt x="99431" y="218301"/>
                  </a:cubicBezTo>
                  <a:lnTo>
                    <a:pt x="99431" y="218264"/>
                  </a:lnTo>
                  <a:cubicBezTo>
                    <a:pt x="99654" y="213241"/>
                    <a:pt x="103635" y="209186"/>
                    <a:pt x="108658" y="208851"/>
                  </a:cubicBezTo>
                  <a:cubicBezTo>
                    <a:pt x="195685" y="201112"/>
                    <a:pt x="278470" y="167886"/>
                    <a:pt x="346783" y="113410"/>
                  </a:cubicBezTo>
                  <a:cubicBezTo>
                    <a:pt x="350355" y="110582"/>
                    <a:pt x="355378" y="110582"/>
                    <a:pt x="358987" y="113410"/>
                  </a:cubicBezTo>
                  <a:cubicBezTo>
                    <a:pt x="427299" y="167844"/>
                    <a:pt x="510082" y="201033"/>
                    <a:pt x="597112" y="208851"/>
                  </a:cubicBezTo>
                  <a:cubicBezTo>
                    <a:pt x="602135" y="209186"/>
                    <a:pt x="606079" y="213241"/>
                    <a:pt x="606339" y="218264"/>
                  </a:cubicBezTo>
                  <a:cubicBezTo>
                    <a:pt x="611883" y="329888"/>
                    <a:pt x="596814" y="600569"/>
                    <a:pt x="356898" y="703668"/>
                  </a:cubicBezTo>
                  <a:cubicBezTo>
                    <a:pt x="355671" y="704188"/>
                    <a:pt x="354331" y="704449"/>
                    <a:pt x="353029" y="704449"/>
                  </a:cubicBezTo>
                  <a:cubicBezTo>
                    <a:pt x="351652" y="704449"/>
                    <a:pt x="350313" y="704151"/>
                    <a:pt x="349048" y="703668"/>
                  </a:cubicBezTo>
                  <a:cubicBezTo>
                    <a:pt x="292307" y="679632"/>
                    <a:pt x="242301" y="642202"/>
                    <a:pt x="203306" y="594502"/>
                  </a:cubicBezTo>
                  <a:lnTo>
                    <a:pt x="159141" y="638666"/>
                  </a:lnTo>
                  <a:cubicBezTo>
                    <a:pt x="210561" y="699685"/>
                    <a:pt x="277575" y="745670"/>
                    <a:pt x="353023" y="771721"/>
                  </a:cubicBezTo>
                  <a:cubicBezTo>
                    <a:pt x="711696" y="642724"/>
                    <a:pt x="671329" y="214804"/>
                    <a:pt x="662395" y="146643"/>
                  </a:cubicBezTo>
                  <a:lnTo>
                    <a:pt x="662357" y="146643"/>
                  </a:lnTo>
                  <a:cubicBezTo>
                    <a:pt x="651046" y="147796"/>
                    <a:pt x="639698" y="148354"/>
                    <a:pt x="628350" y="148317"/>
                  </a:cubicBezTo>
                  <a:cubicBezTo>
                    <a:pt x="481494" y="148317"/>
                    <a:pt x="380291" y="54146"/>
                    <a:pt x="353021" y="25083"/>
                  </a:cubicBezTo>
                  <a:cubicBezTo>
                    <a:pt x="323255" y="56448"/>
                    <a:pt x="208841" y="163005"/>
                    <a:pt x="43649" y="146641"/>
                  </a:cubicBezTo>
                  <a:cubicBezTo>
                    <a:pt x="37509" y="192778"/>
                    <a:pt x="16561" y="405006"/>
                    <a:pt x="115197" y="575675"/>
                  </a:cubicBezTo>
                  <a:close/>
                  <a:moveTo>
                    <a:pt x="202904" y="487978"/>
                  </a:moveTo>
                  <a:lnTo>
                    <a:pt x="202904" y="487941"/>
                  </a:lnTo>
                  <a:cubicBezTo>
                    <a:pt x="171054" y="438381"/>
                    <a:pt x="165883" y="376212"/>
                    <a:pt x="189100" y="322034"/>
                  </a:cubicBezTo>
                  <a:cubicBezTo>
                    <a:pt x="212317" y="267856"/>
                    <a:pt x="260873" y="228756"/>
                    <a:pt x="318764" y="217592"/>
                  </a:cubicBezTo>
                  <a:cubicBezTo>
                    <a:pt x="376621" y="206430"/>
                    <a:pt x="436265" y="224736"/>
                    <a:pt x="477936" y="266408"/>
                  </a:cubicBezTo>
                  <a:cubicBezTo>
                    <a:pt x="519608" y="308080"/>
                    <a:pt x="537877" y="367726"/>
                    <a:pt x="526752" y="425580"/>
                  </a:cubicBezTo>
                  <a:cubicBezTo>
                    <a:pt x="515590" y="483437"/>
                    <a:pt x="476486" y="532032"/>
                    <a:pt x="422310" y="555244"/>
                  </a:cubicBezTo>
                  <a:cubicBezTo>
                    <a:pt x="368137" y="578424"/>
                    <a:pt x="305963" y="573289"/>
                    <a:pt x="256366" y="541441"/>
                  </a:cubicBezTo>
                  <a:lnTo>
                    <a:pt x="217372" y="580434"/>
                  </a:lnTo>
                  <a:cubicBezTo>
                    <a:pt x="253649" y="625268"/>
                    <a:pt x="300158" y="660727"/>
                    <a:pt x="353027" y="683799"/>
                  </a:cubicBezTo>
                  <a:cubicBezTo>
                    <a:pt x="564959" y="590037"/>
                    <a:pt x="591152" y="362035"/>
                    <a:pt x="587095" y="227980"/>
                  </a:cubicBezTo>
                  <a:lnTo>
                    <a:pt x="587058" y="228018"/>
                  </a:lnTo>
                  <a:cubicBezTo>
                    <a:pt x="501854" y="218753"/>
                    <a:pt x="420894" y="186197"/>
                    <a:pt x="353028" y="133847"/>
                  </a:cubicBezTo>
                  <a:cubicBezTo>
                    <a:pt x="285163" y="186197"/>
                    <a:pt x="204162" y="218754"/>
                    <a:pt x="118961" y="228018"/>
                  </a:cubicBezTo>
                  <a:cubicBezTo>
                    <a:pt x="116394" y="307380"/>
                    <a:pt x="124914" y="417737"/>
                    <a:pt x="175404" y="515739"/>
                  </a:cubicBezTo>
                  <a:close/>
                  <a:moveTo>
                    <a:pt x="25091" y="719216"/>
                  </a:moveTo>
                  <a:cubicBezTo>
                    <a:pt x="32235" y="725988"/>
                    <a:pt x="43397" y="725988"/>
                    <a:pt x="50504" y="719216"/>
                  </a:cubicBezTo>
                  <a:lnTo>
                    <a:pt x="248148" y="521572"/>
                  </a:lnTo>
                  <a:cubicBezTo>
                    <a:pt x="251571" y="518149"/>
                    <a:pt x="257003" y="517666"/>
                    <a:pt x="260947" y="520493"/>
                  </a:cubicBezTo>
                  <a:cubicBezTo>
                    <a:pt x="304294" y="551190"/>
                    <a:pt x="360217" y="557998"/>
                    <a:pt x="409623" y="538539"/>
                  </a:cubicBezTo>
                  <a:cubicBezTo>
                    <a:pt x="459071" y="519079"/>
                    <a:pt x="495348" y="476031"/>
                    <a:pt x="506140" y="424020"/>
                  </a:cubicBezTo>
                  <a:cubicBezTo>
                    <a:pt x="516930" y="372004"/>
                    <a:pt x="500782" y="318054"/>
                    <a:pt x="463166" y="280516"/>
                  </a:cubicBezTo>
                  <a:cubicBezTo>
                    <a:pt x="425550" y="243011"/>
                    <a:pt x="371562" y="227012"/>
                    <a:pt x="319586" y="237913"/>
                  </a:cubicBezTo>
                  <a:cubicBezTo>
                    <a:pt x="267608" y="248852"/>
                    <a:pt x="224633" y="285278"/>
                    <a:pt x="205286" y="334764"/>
                  </a:cubicBezTo>
                  <a:cubicBezTo>
                    <a:pt x="185976" y="384249"/>
                    <a:pt x="192896" y="440129"/>
                    <a:pt x="223741" y="483401"/>
                  </a:cubicBezTo>
                  <a:cubicBezTo>
                    <a:pt x="226569" y="487308"/>
                    <a:pt x="226159" y="492740"/>
                    <a:pt x="222736" y="496201"/>
                  </a:cubicBezTo>
                  <a:lnTo>
                    <a:pt x="25092" y="693730"/>
                  </a:lnTo>
                  <a:cubicBezTo>
                    <a:pt x="21669" y="697079"/>
                    <a:pt x="19735" y="701693"/>
                    <a:pt x="19735" y="706492"/>
                  </a:cubicBezTo>
                  <a:cubicBezTo>
                    <a:pt x="19735" y="711291"/>
                    <a:pt x="21669" y="715868"/>
                    <a:pt x="25092" y="719216"/>
                  </a:cubicBezTo>
                  <a:close/>
                  <a:moveTo>
                    <a:pt x="322157" y="362029"/>
                  </a:moveTo>
                  <a:cubicBezTo>
                    <a:pt x="318994" y="357564"/>
                    <a:pt x="312781" y="356522"/>
                    <a:pt x="308316" y="359722"/>
                  </a:cubicBezTo>
                  <a:cubicBezTo>
                    <a:pt x="303851" y="362884"/>
                    <a:pt x="302810" y="369098"/>
                    <a:pt x="306009" y="373563"/>
                  </a:cubicBezTo>
                  <a:lnTo>
                    <a:pt x="334994" y="414044"/>
                  </a:lnTo>
                  <a:lnTo>
                    <a:pt x="334957" y="414044"/>
                  </a:lnTo>
                  <a:cubicBezTo>
                    <a:pt x="336631" y="416388"/>
                    <a:pt x="339235" y="417913"/>
                    <a:pt x="342100" y="418211"/>
                  </a:cubicBezTo>
                  <a:lnTo>
                    <a:pt x="343105" y="418211"/>
                  </a:lnTo>
                  <a:cubicBezTo>
                    <a:pt x="345672" y="418174"/>
                    <a:pt x="348128" y="417206"/>
                    <a:pt x="349951" y="415421"/>
                  </a:cubicBezTo>
                  <a:lnTo>
                    <a:pt x="438243" y="330402"/>
                  </a:lnTo>
                  <a:cubicBezTo>
                    <a:pt x="440401" y="328616"/>
                    <a:pt x="441666" y="326086"/>
                    <a:pt x="441852" y="323333"/>
                  </a:cubicBezTo>
                  <a:cubicBezTo>
                    <a:pt x="442001" y="320580"/>
                    <a:pt x="440996" y="317863"/>
                    <a:pt x="439099" y="315854"/>
                  </a:cubicBezTo>
                  <a:cubicBezTo>
                    <a:pt x="437201" y="313882"/>
                    <a:pt x="434560" y="312766"/>
                    <a:pt x="431769" y="312803"/>
                  </a:cubicBezTo>
                  <a:cubicBezTo>
                    <a:pt x="429016" y="312878"/>
                    <a:pt x="426411" y="314068"/>
                    <a:pt x="424551" y="316115"/>
                  </a:cubicBezTo>
                  <a:lnTo>
                    <a:pt x="344482" y="39309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33" name="Google Shape;3833;p77"/>
            <p:cNvSpPr/>
            <p:nvPr/>
          </p:nvSpPr>
          <p:spPr>
            <a:xfrm>
              <a:off x="2589795" y="4221560"/>
              <a:ext cx="470705" cy="430831"/>
            </a:xfrm>
            <a:custGeom>
              <a:rect b="b" l="l" r="r" t="t"/>
              <a:pathLst>
                <a:path extrusionOk="0" h="743216" w="812002">
                  <a:moveTo>
                    <a:pt x="4" y="372495"/>
                  </a:moveTo>
                  <a:cubicBezTo>
                    <a:pt x="4" y="361519"/>
                    <a:pt x="8896" y="352664"/>
                    <a:pt x="19835" y="352664"/>
                  </a:cubicBezTo>
                  <a:lnTo>
                    <a:pt x="205868" y="352664"/>
                  </a:lnTo>
                  <a:lnTo>
                    <a:pt x="257176" y="261767"/>
                  </a:lnTo>
                  <a:cubicBezTo>
                    <a:pt x="261306" y="254288"/>
                    <a:pt x="269715" y="250307"/>
                    <a:pt x="278124" y="251832"/>
                  </a:cubicBezTo>
                  <a:cubicBezTo>
                    <a:pt x="286421" y="253395"/>
                    <a:pt x="292821" y="260055"/>
                    <a:pt x="294086" y="268427"/>
                  </a:cubicBezTo>
                  <a:lnTo>
                    <a:pt x="314512" y="405349"/>
                  </a:lnTo>
                  <a:lnTo>
                    <a:pt x="351831" y="316052"/>
                  </a:lnTo>
                  <a:cubicBezTo>
                    <a:pt x="354882" y="308722"/>
                    <a:pt x="361988" y="303923"/>
                    <a:pt x="369876" y="303848"/>
                  </a:cubicBezTo>
                  <a:cubicBezTo>
                    <a:pt x="377801" y="303737"/>
                    <a:pt x="385019" y="308351"/>
                    <a:pt x="388256" y="315532"/>
                  </a:cubicBezTo>
                  <a:lnTo>
                    <a:pt x="406302" y="355232"/>
                  </a:lnTo>
                  <a:lnTo>
                    <a:pt x="482985" y="355232"/>
                  </a:lnTo>
                  <a:lnTo>
                    <a:pt x="514537" y="264930"/>
                  </a:lnTo>
                  <a:cubicBezTo>
                    <a:pt x="517402" y="256782"/>
                    <a:pt x="525178" y="251387"/>
                    <a:pt x="533810" y="251610"/>
                  </a:cubicBezTo>
                  <a:cubicBezTo>
                    <a:pt x="542442" y="251834"/>
                    <a:pt x="549958" y="257638"/>
                    <a:pt x="552339" y="265935"/>
                  </a:cubicBezTo>
                  <a:lnTo>
                    <a:pt x="589248" y="392437"/>
                  </a:lnTo>
                  <a:lnTo>
                    <a:pt x="597397" y="368624"/>
                  </a:lnTo>
                  <a:cubicBezTo>
                    <a:pt x="600150" y="360625"/>
                    <a:pt x="607665" y="355230"/>
                    <a:pt x="616149" y="355230"/>
                  </a:cubicBezTo>
                  <a:lnTo>
                    <a:pt x="792171" y="355230"/>
                  </a:lnTo>
                  <a:cubicBezTo>
                    <a:pt x="803110" y="355230"/>
                    <a:pt x="812002" y="364123"/>
                    <a:pt x="812002" y="375061"/>
                  </a:cubicBezTo>
                  <a:cubicBezTo>
                    <a:pt x="812002" y="386037"/>
                    <a:pt x="803110" y="394929"/>
                    <a:pt x="792171" y="394929"/>
                  </a:cubicBezTo>
                  <a:lnTo>
                    <a:pt x="630323" y="394929"/>
                  </a:lnTo>
                  <a:lnTo>
                    <a:pt x="606399" y="464395"/>
                  </a:lnTo>
                  <a:lnTo>
                    <a:pt x="606436" y="464358"/>
                  </a:lnTo>
                  <a:cubicBezTo>
                    <a:pt x="603608" y="472544"/>
                    <a:pt x="595832" y="477939"/>
                    <a:pt x="587200" y="477752"/>
                  </a:cubicBezTo>
                  <a:cubicBezTo>
                    <a:pt x="578568" y="477529"/>
                    <a:pt x="571052" y="471762"/>
                    <a:pt x="568634" y="463464"/>
                  </a:cubicBezTo>
                  <a:lnTo>
                    <a:pt x="531613" y="336477"/>
                  </a:lnTo>
                  <a:lnTo>
                    <a:pt x="515725" y="381535"/>
                  </a:lnTo>
                  <a:cubicBezTo>
                    <a:pt x="512972" y="389460"/>
                    <a:pt x="505494" y="394781"/>
                    <a:pt x="497085" y="394818"/>
                  </a:cubicBezTo>
                  <a:lnTo>
                    <a:pt x="393501" y="394818"/>
                  </a:lnTo>
                  <a:cubicBezTo>
                    <a:pt x="385687" y="394818"/>
                    <a:pt x="378655" y="390204"/>
                    <a:pt x="375456" y="383097"/>
                  </a:cubicBezTo>
                  <a:lnTo>
                    <a:pt x="370879" y="373163"/>
                  </a:lnTo>
                  <a:lnTo>
                    <a:pt x="323738" y="486272"/>
                  </a:lnTo>
                  <a:lnTo>
                    <a:pt x="323738" y="486309"/>
                  </a:lnTo>
                  <a:cubicBezTo>
                    <a:pt x="320687" y="493676"/>
                    <a:pt x="313469" y="498476"/>
                    <a:pt x="305506" y="498513"/>
                  </a:cubicBezTo>
                  <a:cubicBezTo>
                    <a:pt x="304688" y="498587"/>
                    <a:pt x="303832" y="498587"/>
                    <a:pt x="303013" y="498513"/>
                  </a:cubicBezTo>
                  <a:cubicBezTo>
                    <a:pt x="294195" y="497397"/>
                    <a:pt x="287200" y="490588"/>
                    <a:pt x="285861" y="481844"/>
                  </a:cubicBezTo>
                  <a:lnTo>
                    <a:pt x="263313" y="331901"/>
                  </a:lnTo>
                  <a:lnTo>
                    <a:pt x="234738" y="382614"/>
                  </a:lnTo>
                  <a:cubicBezTo>
                    <a:pt x="231166" y="388828"/>
                    <a:pt x="224543" y="392586"/>
                    <a:pt x="217400" y="392549"/>
                  </a:cubicBezTo>
                  <a:lnTo>
                    <a:pt x="19832" y="392549"/>
                  </a:lnTo>
                  <a:cubicBezTo>
                    <a:pt x="14549" y="392549"/>
                    <a:pt x="9452" y="390428"/>
                    <a:pt x="5730" y="386670"/>
                  </a:cubicBezTo>
                  <a:cubicBezTo>
                    <a:pt x="2010" y="382875"/>
                    <a:pt x="-37" y="377778"/>
                    <a:pt x="0" y="372494"/>
                  </a:cubicBezTo>
                  <a:close/>
                  <a:moveTo>
                    <a:pt x="37211" y="313671"/>
                  </a:moveTo>
                  <a:cubicBezTo>
                    <a:pt x="48038" y="312220"/>
                    <a:pt x="55665" y="302285"/>
                    <a:pt x="54289" y="291421"/>
                  </a:cubicBezTo>
                  <a:cubicBezTo>
                    <a:pt x="39890" y="181179"/>
                    <a:pt x="110137" y="63231"/>
                    <a:pt x="201736" y="43362"/>
                  </a:cubicBezTo>
                  <a:cubicBezTo>
                    <a:pt x="317417" y="18954"/>
                    <a:pt x="386988" y="112827"/>
                    <a:pt x="390264" y="117180"/>
                  </a:cubicBezTo>
                  <a:lnTo>
                    <a:pt x="390227" y="117218"/>
                  </a:lnTo>
                  <a:cubicBezTo>
                    <a:pt x="393948" y="122427"/>
                    <a:pt x="399975" y="125552"/>
                    <a:pt x="406412" y="125552"/>
                  </a:cubicBezTo>
                  <a:cubicBezTo>
                    <a:pt x="412774" y="125515"/>
                    <a:pt x="418765" y="122464"/>
                    <a:pt x="422485" y="117292"/>
                  </a:cubicBezTo>
                  <a:cubicBezTo>
                    <a:pt x="425462" y="113236"/>
                    <a:pt x="495114" y="18956"/>
                    <a:pt x="611014" y="43362"/>
                  </a:cubicBezTo>
                  <a:cubicBezTo>
                    <a:pt x="702580" y="63193"/>
                    <a:pt x="772824" y="180693"/>
                    <a:pt x="758461" y="291421"/>
                  </a:cubicBezTo>
                  <a:lnTo>
                    <a:pt x="758423" y="291421"/>
                  </a:lnTo>
                  <a:cubicBezTo>
                    <a:pt x="757010" y="302286"/>
                    <a:pt x="764637" y="312220"/>
                    <a:pt x="775502" y="313671"/>
                  </a:cubicBezTo>
                  <a:lnTo>
                    <a:pt x="778069" y="313671"/>
                  </a:lnTo>
                  <a:cubicBezTo>
                    <a:pt x="788078" y="313745"/>
                    <a:pt x="796598" y="306341"/>
                    <a:pt x="797900" y="296407"/>
                  </a:cubicBezTo>
                  <a:cubicBezTo>
                    <a:pt x="815164" y="164847"/>
                    <a:pt x="731709" y="28516"/>
                    <a:pt x="619306" y="4894"/>
                  </a:cubicBezTo>
                  <a:cubicBezTo>
                    <a:pt x="511074" y="-17616"/>
                    <a:pt x="436950" y="42994"/>
                    <a:pt x="405994" y="75625"/>
                  </a:cubicBezTo>
                  <a:cubicBezTo>
                    <a:pt x="375038" y="42994"/>
                    <a:pt x="300924" y="-17541"/>
                    <a:pt x="193472" y="5081"/>
                  </a:cubicBezTo>
                  <a:cubicBezTo>
                    <a:pt x="81144" y="28782"/>
                    <a:pt x="-2276" y="165034"/>
                    <a:pt x="14878" y="296593"/>
                  </a:cubicBezTo>
                  <a:cubicBezTo>
                    <a:pt x="15585" y="301802"/>
                    <a:pt x="18302" y="306565"/>
                    <a:pt x="22506" y="309765"/>
                  </a:cubicBezTo>
                  <a:cubicBezTo>
                    <a:pt x="26673" y="312964"/>
                    <a:pt x="31994" y="314378"/>
                    <a:pt x="37203" y="313671"/>
                  </a:cubicBezTo>
                  <a:close/>
                  <a:moveTo>
                    <a:pt x="393398" y="738724"/>
                  </a:moveTo>
                  <a:cubicBezTo>
                    <a:pt x="400728" y="744714"/>
                    <a:pt x="411295" y="744714"/>
                    <a:pt x="418624" y="738724"/>
                  </a:cubicBezTo>
                  <a:cubicBezTo>
                    <a:pt x="420224" y="737421"/>
                    <a:pt x="578282" y="606755"/>
                    <a:pt x="685810" y="488807"/>
                  </a:cubicBezTo>
                  <a:lnTo>
                    <a:pt x="685810" y="488770"/>
                  </a:lnTo>
                  <a:cubicBezTo>
                    <a:pt x="693214" y="480547"/>
                    <a:pt x="692544" y="467896"/>
                    <a:pt x="684322" y="460492"/>
                  </a:cubicBezTo>
                  <a:cubicBezTo>
                    <a:pt x="676099" y="453125"/>
                    <a:pt x="663448" y="453757"/>
                    <a:pt x="656044" y="461980"/>
                  </a:cubicBezTo>
                  <a:cubicBezTo>
                    <a:pt x="568421" y="558421"/>
                    <a:pt x="445713" y="664091"/>
                    <a:pt x="406012" y="697352"/>
                  </a:cubicBezTo>
                  <a:cubicBezTo>
                    <a:pt x="366312" y="664201"/>
                    <a:pt x="243678" y="558459"/>
                    <a:pt x="155495" y="461799"/>
                  </a:cubicBezTo>
                  <a:cubicBezTo>
                    <a:pt x="151961" y="457781"/>
                    <a:pt x="146975" y="455362"/>
                    <a:pt x="141655" y="455065"/>
                  </a:cubicBezTo>
                  <a:cubicBezTo>
                    <a:pt x="136334" y="454767"/>
                    <a:pt x="131088" y="456627"/>
                    <a:pt x="127144" y="460236"/>
                  </a:cubicBezTo>
                  <a:cubicBezTo>
                    <a:pt x="123237" y="463845"/>
                    <a:pt x="120893" y="468868"/>
                    <a:pt x="120745" y="474227"/>
                  </a:cubicBezTo>
                  <a:cubicBezTo>
                    <a:pt x="120559" y="479547"/>
                    <a:pt x="122531" y="484719"/>
                    <a:pt x="126214" y="488589"/>
                  </a:cubicBezTo>
                  <a:cubicBezTo>
                    <a:pt x="233780" y="606575"/>
                    <a:pt x="391838" y="737239"/>
                    <a:pt x="393400" y="73873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3834" name="Google Shape;3834;p77"/>
            <p:cNvGrpSpPr/>
            <p:nvPr/>
          </p:nvGrpSpPr>
          <p:grpSpPr>
            <a:xfrm>
              <a:off x="2630537" y="5209667"/>
              <a:ext cx="417263" cy="417115"/>
              <a:chOff x="8014884" y="-736438"/>
              <a:chExt cx="892977" cy="892660"/>
            </a:xfrm>
          </p:grpSpPr>
          <p:sp>
            <p:nvSpPr>
              <p:cNvPr id="3835" name="Google Shape;3835;p77"/>
              <p:cNvSpPr/>
              <p:nvPr/>
            </p:nvSpPr>
            <p:spPr>
              <a:xfrm>
                <a:off x="8534306" y="-736438"/>
                <a:ext cx="373555" cy="373555"/>
              </a:xfrm>
              <a:custGeom>
                <a:rect b="b" l="l" r="r" t="t"/>
                <a:pathLst>
                  <a:path extrusionOk="0" h="373555" w="373555">
                    <a:moveTo>
                      <a:pt x="186778" y="373555"/>
                    </a:moveTo>
                    <a:cubicBezTo>
                      <a:pt x="236300" y="373555"/>
                      <a:pt x="283818" y="353873"/>
                      <a:pt x="318861" y="318861"/>
                    </a:cubicBezTo>
                    <a:cubicBezTo>
                      <a:pt x="353873" y="283812"/>
                      <a:pt x="373555" y="236298"/>
                      <a:pt x="373555" y="186778"/>
                    </a:cubicBezTo>
                    <a:cubicBezTo>
                      <a:pt x="373555" y="137257"/>
                      <a:pt x="353873" y="89737"/>
                      <a:pt x="318861" y="54694"/>
                    </a:cubicBezTo>
                    <a:cubicBezTo>
                      <a:pt x="283812" y="19682"/>
                      <a:pt x="236298" y="0"/>
                      <a:pt x="186778" y="0"/>
                    </a:cubicBezTo>
                    <a:cubicBezTo>
                      <a:pt x="137257" y="0"/>
                      <a:pt x="89737" y="19682"/>
                      <a:pt x="54694" y="54694"/>
                    </a:cubicBezTo>
                    <a:cubicBezTo>
                      <a:pt x="19682" y="89744"/>
                      <a:pt x="0" y="137257"/>
                      <a:pt x="0" y="186778"/>
                    </a:cubicBezTo>
                    <a:cubicBezTo>
                      <a:pt x="37" y="236300"/>
                      <a:pt x="19720" y="283780"/>
                      <a:pt x="54732" y="318823"/>
                    </a:cubicBezTo>
                    <a:cubicBezTo>
                      <a:pt x="89781" y="353835"/>
                      <a:pt x="137257" y="373517"/>
                      <a:pt x="186777" y="373554"/>
                    </a:cubicBezTo>
                    <a:close/>
                    <a:moveTo>
                      <a:pt x="186778" y="29760"/>
                    </a:moveTo>
                    <a:cubicBezTo>
                      <a:pt x="228412" y="29760"/>
                      <a:pt x="268373" y="46317"/>
                      <a:pt x="297801" y="75748"/>
                    </a:cubicBezTo>
                    <a:cubicBezTo>
                      <a:pt x="327229" y="105178"/>
                      <a:pt x="343789" y="145139"/>
                      <a:pt x="343789" y="186771"/>
                    </a:cubicBezTo>
                    <a:cubicBezTo>
                      <a:pt x="343789" y="228403"/>
                      <a:pt x="327231" y="268366"/>
                      <a:pt x="297801" y="297794"/>
                    </a:cubicBezTo>
                    <a:cubicBezTo>
                      <a:pt x="268371" y="327223"/>
                      <a:pt x="228410" y="343782"/>
                      <a:pt x="186778" y="343782"/>
                    </a:cubicBezTo>
                    <a:cubicBezTo>
                      <a:pt x="145146" y="343782"/>
                      <a:pt x="105183" y="327225"/>
                      <a:pt x="75754" y="297794"/>
                    </a:cubicBezTo>
                    <a:cubicBezTo>
                      <a:pt x="46326" y="268364"/>
                      <a:pt x="29767" y="228403"/>
                      <a:pt x="29767" y="186771"/>
                    </a:cubicBezTo>
                    <a:cubicBezTo>
                      <a:pt x="29804" y="145136"/>
                      <a:pt x="46361" y="105213"/>
                      <a:pt x="75791" y="75786"/>
                    </a:cubicBezTo>
                    <a:cubicBezTo>
                      <a:pt x="105222" y="46355"/>
                      <a:pt x="145145" y="29798"/>
                      <a:pt x="186777" y="2976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36" name="Google Shape;3836;p77"/>
              <p:cNvSpPr/>
              <p:nvPr/>
            </p:nvSpPr>
            <p:spPr>
              <a:xfrm>
                <a:off x="8148835" y="-181460"/>
                <a:ext cx="124420" cy="144218"/>
              </a:xfrm>
              <a:custGeom>
                <a:rect b="b" l="l" r="r" t="t"/>
                <a:pathLst>
                  <a:path extrusionOk="0" h="144218" w="124420">
                    <a:moveTo>
                      <a:pt x="14883" y="0"/>
                    </a:moveTo>
                    <a:cubicBezTo>
                      <a:pt x="6660" y="0"/>
                      <a:pt x="0" y="6660"/>
                      <a:pt x="0" y="14883"/>
                    </a:cubicBezTo>
                    <a:lnTo>
                      <a:pt x="0" y="129335"/>
                    </a:lnTo>
                    <a:cubicBezTo>
                      <a:pt x="0" y="133279"/>
                      <a:pt x="1563" y="137074"/>
                      <a:pt x="4353" y="139865"/>
                    </a:cubicBezTo>
                    <a:cubicBezTo>
                      <a:pt x="7144" y="142656"/>
                      <a:pt x="10939" y="144218"/>
                      <a:pt x="14883" y="144218"/>
                    </a:cubicBezTo>
                    <a:lnTo>
                      <a:pt x="109538" y="144218"/>
                    </a:lnTo>
                    <a:cubicBezTo>
                      <a:pt x="117761" y="144218"/>
                      <a:pt x="124421" y="137558"/>
                      <a:pt x="124421" y="129335"/>
                    </a:cubicBezTo>
                    <a:cubicBezTo>
                      <a:pt x="124421" y="121113"/>
                      <a:pt x="117761" y="114453"/>
                      <a:pt x="109538" y="114453"/>
                    </a:cubicBezTo>
                    <a:lnTo>
                      <a:pt x="29766" y="114453"/>
                    </a:lnTo>
                    <a:lnTo>
                      <a:pt x="29766" y="14888"/>
                    </a:lnTo>
                    <a:cubicBezTo>
                      <a:pt x="29766" y="10944"/>
                      <a:pt x="28203" y="7149"/>
                      <a:pt x="25413" y="4358"/>
                    </a:cubicBezTo>
                    <a:cubicBezTo>
                      <a:pt x="22622" y="1567"/>
                      <a:pt x="18827" y="5"/>
                      <a:pt x="14883" y="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37" name="Google Shape;3837;p77"/>
              <p:cNvSpPr/>
              <p:nvPr/>
            </p:nvSpPr>
            <p:spPr>
              <a:xfrm>
                <a:off x="8706196" y="-652210"/>
                <a:ext cx="140346" cy="116830"/>
              </a:xfrm>
              <a:custGeom>
                <a:rect b="b" l="l" r="r" t="t"/>
                <a:pathLst>
                  <a:path extrusionOk="0" h="116830" w="140346">
                    <a:moveTo>
                      <a:pt x="14888" y="116830"/>
                    </a:moveTo>
                    <a:lnTo>
                      <a:pt x="125463" y="116830"/>
                    </a:lnTo>
                    <a:cubicBezTo>
                      <a:pt x="133686" y="116830"/>
                      <a:pt x="140346" y="110170"/>
                      <a:pt x="140346" y="101947"/>
                    </a:cubicBezTo>
                    <a:cubicBezTo>
                      <a:pt x="140346" y="93724"/>
                      <a:pt x="133686" y="87064"/>
                      <a:pt x="125463" y="87064"/>
                    </a:cubicBezTo>
                    <a:lnTo>
                      <a:pt x="29766" y="87064"/>
                    </a:lnTo>
                    <a:lnTo>
                      <a:pt x="29766" y="14883"/>
                    </a:lnTo>
                    <a:cubicBezTo>
                      <a:pt x="29766" y="6660"/>
                      <a:pt x="23105" y="0"/>
                      <a:pt x="14883" y="0"/>
                    </a:cubicBezTo>
                    <a:cubicBezTo>
                      <a:pt x="6660" y="0"/>
                      <a:pt x="0" y="6660"/>
                      <a:pt x="0" y="14883"/>
                    </a:cubicBezTo>
                    <a:lnTo>
                      <a:pt x="0" y="101947"/>
                    </a:lnTo>
                    <a:cubicBezTo>
                      <a:pt x="0" y="105891"/>
                      <a:pt x="1563" y="109686"/>
                      <a:pt x="4353" y="112477"/>
                    </a:cubicBezTo>
                    <a:cubicBezTo>
                      <a:pt x="7144" y="115267"/>
                      <a:pt x="10939" y="116830"/>
                      <a:pt x="14883" y="11683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38" name="Google Shape;3838;p77"/>
              <p:cNvSpPr/>
              <p:nvPr/>
            </p:nvSpPr>
            <p:spPr>
              <a:xfrm>
                <a:off x="8014884" y="-675806"/>
                <a:ext cx="892969" cy="832028"/>
              </a:xfrm>
              <a:custGeom>
                <a:rect b="b" l="l" r="r" t="t"/>
                <a:pathLst>
                  <a:path extrusionOk="0" h="832028" w="892969">
                    <a:moveTo>
                      <a:pt x="878088" y="728452"/>
                    </a:moveTo>
                    <a:lnTo>
                      <a:pt x="653212" y="728452"/>
                    </a:lnTo>
                    <a:lnTo>
                      <a:pt x="723012" y="483773"/>
                    </a:lnTo>
                    <a:cubicBezTo>
                      <a:pt x="724314" y="479197"/>
                      <a:pt x="723310" y="474286"/>
                      <a:pt x="720371" y="470528"/>
                    </a:cubicBezTo>
                    <a:cubicBezTo>
                      <a:pt x="717431" y="466807"/>
                      <a:pt x="712892" y="464686"/>
                      <a:pt x="708129" y="464873"/>
                    </a:cubicBezTo>
                    <a:lnTo>
                      <a:pt x="330406" y="464873"/>
                    </a:lnTo>
                    <a:cubicBezTo>
                      <a:pt x="323560" y="464612"/>
                      <a:pt x="317420" y="469002"/>
                      <a:pt x="315523" y="475588"/>
                    </a:cubicBezTo>
                    <a:lnTo>
                      <a:pt x="243341" y="728591"/>
                    </a:lnTo>
                    <a:lnTo>
                      <a:pt x="112668" y="728591"/>
                    </a:lnTo>
                    <a:cubicBezTo>
                      <a:pt x="90530" y="728554"/>
                      <a:pt x="69359" y="719699"/>
                      <a:pt x="53769" y="703960"/>
                    </a:cubicBezTo>
                    <a:cubicBezTo>
                      <a:pt x="38217" y="688222"/>
                      <a:pt x="29584" y="666940"/>
                      <a:pt x="29771" y="644802"/>
                    </a:cubicBezTo>
                    <a:lnTo>
                      <a:pt x="29771" y="464722"/>
                    </a:lnTo>
                    <a:cubicBezTo>
                      <a:pt x="29771" y="397303"/>
                      <a:pt x="84391" y="342611"/>
                      <a:pt x="151805" y="342535"/>
                    </a:cubicBezTo>
                    <a:lnTo>
                      <a:pt x="448566" y="342535"/>
                    </a:lnTo>
                    <a:cubicBezTo>
                      <a:pt x="505716" y="342945"/>
                      <a:pt x="555056" y="382644"/>
                      <a:pt x="567629" y="438376"/>
                    </a:cubicBezTo>
                    <a:cubicBezTo>
                      <a:pt x="569377" y="446599"/>
                      <a:pt x="577489" y="451808"/>
                      <a:pt x="585711" y="450059"/>
                    </a:cubicBezTo>
                    <a:cubicBezTo>
                      <a:pt x="589655" y="449203"/>
                      <a:pt x="593115" y="446822"/>
                      <a:pt x="595310" y="443436"/>
                    </a:cubicBezTo>
                    <a:cubicBezTo>
                      <a:pt x="597505" y="440050"/>
                      <a:pt x="598249" y="435921"/>
                      <a:pt x="597394" y="431977"/>
                    </a:cubicBezTo>
                    <a:cubicBezTo>
                      <a:pt x="589692" y="398230"/>
                      <a:pt x="570790" y="368093"/>
                      <a:pt x="543741" y="346475"/>
                    </a:cubicBezTo>
                    <a:cubicBezTo>
                      <a:pt x="516729" y="324858"/>
                      <a:pt x="483168" y="313026"/>
                      <a:pt x="448566" y="312914"/>
                    </a:cubicBezTo>
                    <a:lnTo>
                      <a:pt x="396625" y="312914"/>
                    </a:lnTo>
                    <a:cubicBezTo>
                      <a:pt x="437255" y="285270"/>
                      <a:pt x="464081" y="241477"/>
                      <a:pt x="470221" y="192699"/>
                    </a:cubicBezTo>
                    <a:cubicBezTo>
                      <a:pt x="476360" y="143921"/>
                      <a:pt x="461254" y="94849"/>
                      <a:pt x="428735" y="57968"/>
                    </a:cubicBezTo>
                    <a:cubicBezTo>
                      <a:pt x="396215" y="21096"/>
                      <a:pt x="349409" y="0"/>
                      <a:pt x="300261" y="0"/>
                    </a:cubicBezTo>
                    <a:cubicBezTo>
                      <a:pt x="251110" y="0"/>
                      <a:pt x="204307" y="21096"/>
                      <a:pt x="171788" y="57968"/>
                    </a:cubicBezTo>
                    <a:cubicBezTo>
                      <a:pt x="139269" y="94840"/>
                      <a:pt x="124163" y="143916"/>
                      <a:pt x="130302" y="192699"/>
                    </a:cubicBezTo>
                    <a:cubicBezTo>
                      <a:pt x="136441" y="241478"/>
                      <a:pt x="163267" y="285271"/>
                      <a:pt x="203898" y="312914"/>
                    </a:cubicBezTo>
                    <a:lnTo>
                      <a:pt x="151808" y="312914"/>
                    </a:lnTo>
                    <a:cubicBezTo>
                      <a:pt x="111586" y="312989"/>
                      <a:pt x="73003" y="329025"/>
                      <a:pt x="44537" y="357451"/>
                    </a:cubicBezTo>
                    <a:cubicBezTo>
                      <a:pt x="16111" y="385915"/>
                      <a:pt x="74" y="424499"/>
                      <a:pt x="0" y="464722"/>
                    </a:cubicBezTo>
                    <a:lnTo>
                      <a:pt x="0" y="644802"/>
                    </a:lnTo>
                    <a:cubicBezTo>
                      <a:pt x="0" y="676427"/>
                      <a:pt x="13320" y="706603"/>
                      <a:pt x="36761" y="727848"/>
                    </a:cubicBezTo>
                    <a:lnTo>
                      <a:pt x="14883" y="727848"/>
                    </a:lnTo>
                    <a:cubicBezTo>
                      <a:pt x="6660" y="727848"/>
                      <a:pt x="0" y="734508"/>
                      <a:pt x="0" y="742731"/>
                    </a:cubicBezTo>
                    <a:lnTo>
                      <a:pt x="0" y="817145"/>
                    </a:lnTo>
                    <a:cubicBezTo>
                      <a:pt x="0" y="821089"/>
                      <a:pt x="1563" y="824884"/>
                      <a:pt x="4353" y="827675"/>
                    </a:cubicBezTo>
                    <a:cubicBezTo>
                      <a:pt x="7144" y="830466"/>
                      <a:pt x="10939" y="832028"/>
                      <a:pt x="14883" y="832028"/>
                    </a:cubicBezTo>
                    <a:lnTo>
                      <a:pt x="878086" y="832028"/>
                    </a:lnTo>
                    <a:cubicBezTo>
                      <a:pt x="882030" y="832028"/>
                      <a:pt x="885825" y="830465"/>
                      <a:pt x="888616" y="827675"/>
                    </a:cubicBezTo>
                    <a:cubicBezTo>
                      <a:pt x="891407" y="824884"/>
                      <a:pt x="892969" y="821089"/>
                      <a:pt x="892969" y="817145"/>
                    </a:cubicBezTo>
                    <a:lnTo>
                      <a:pt x="892969" y="742731"/>
                    </a:lnTo>
                    <a:cubicBezTo>
                      <a:pt x="892634" y="734732"/>
                      <a:pt x="886086" y="728443"/>
                      <a:pt x="878087" y="728443"/>
                    </a:cubicBezTo>
                    <a:close/>
                    <a:moveTo>
                      <a:pt x="158798" y="171239"/>
                    </a:moveTo>
                    <a:cubicBezTo>
                      <a:pt x="158798" y="133734"/>
                      <a:pt x="173681" y="97756"/>
                      <a:pt x="200210" y="71227"/>
                    </a:cubicBezTo>
                    <a:cubicBezTo>
                      <a:pt x="226701" y="44660"/>
                      <a:pt x="262680" y="29740"/>
                      <a:pt x="300184" y="29703"/>
                    </a:cubicBezTo>
                    <a:cubicBezTo>
                      <a:pt x="337688" y="29666"/>
                      <a:pt x="373706" y="44512"/>
                      <a:pt x="400273" y="71003"/>
                    </a:cubicBezTo>
                    <a:cubicBezTo>
                      <a:pt x="426839" y="97494"/>
                      <a:pt x="441796" y="133436"/>
                      <a:pt x="441870" y="170939"/>
                    </a:cubicBezTo>
                    <a:cubicBezTo>
                      <a:pt x="441945" y="208442"/>
                      <a:pt x="427136" y="244461"/>
                      <a:pt x="400682" y="271066"/>
                    </a:cubicBezTo>
                    <a:cubicBezTo>
                      <a:pt x="374229" y="297671"/>
                      <a:pt x="338286" y="312663"/>
                      <a:pt x="300784" y="312775"/>
                    </a:cubicBezTo>
                    <a:lnTo>
                      <a:pt x="299594" y="312775"/>
                    </a:lnTo>
                    <a:cubicBezTo>
                      <a:pt x="262200" y="312552"/>
                      <a:pt x="226407" y="297520"/>
                      <a:pt x="200029" y="271029"/>
                    </a:cubicBezTo>
                    <a:cubicBezTo>
                      <a:pt x="173649" y="244500"/>
                      <a:pt x="158841" y="208632"/>
                      <a:pt x="158804" y="171235"/>
                    </a:cubicBezTo>
                    <a:close/>
                    <a:moveTo>
                      <a:pt x="342307" y="494641"/>
                    </a:moveTo>
                    <a:lnTo>
                      <a:pt x="689074" y="494641"/>
                    </a:lnTo>
                    <a:lnTo>
                      <a:pt x="622250" y="728452"/>
                    </a:lnTo>
                    <a:lnTo>
                      <a:pt x="274883" y="728452"/>
                    </a:lnTo>
                    <a:close/>
                    <a:moveTo>
                      <a:pt x="863210" y="802566"/>
                    </a:moveTo>
                    <a:lnTo>
                      <a:pt x="29772" y="802566"/>
                    </a:lnTo>
                    <a:lnTo>
                      <a:pt x="29772" y="757917"/>
                    </a:lnTo>
                    <a:lnTo>
                      <a:pt x="863210" y="75791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3839" name="Google Shape;3839;p77"/>
          <p:cNvGrpSpPr/>
          <p:nvPr/>
        </p:nvGrpSpPr>
        <p:grpSpPr>
          <a:xfrm>
            <a:off x="385511" y="2365595"/>
            <a:ext cx="2162024" cy="3186213"/>
            <a:chOff x="385511" y="2365595"/>
            <a:chExt cx="2162024" cy="3186213"/>
          </a:xfrm>
        </p:grpSpPr>
        <p:sp>
          <p:nvSpPr>
            <p:cNvPr id="3840" name="Google Shape;3840;p77"/>
            <p:cNvSpPr/>
            <p:nvPr/>
          </p:nvSpPr>
          <p:spPr>
            <a:xfrm>
              <a:off x="385511" y="2365595"/>
              <a:ext cx="2162024" cy="3186213"/>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3841" name="Google Shape;3841;p77"/>
            <p:cNvSpPr txBox="1"/>
            <p:nvPr/>
          </p:nvSpPr>
          <p:spPr>
            <a:xfrm>
              <a:off x="510623" y="3370353"/>
              <a:ext cx="1833184" cy="2086725"/>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chemeClr val="lt1"/>
                </a:buClr>
                <a:buSzPts val="1800"/>
                <a:buFont typeface="Arial"/>
                <a:buNone/>
              </a:pPr>
              <a:r>
                <a:rPr b="1" i="0" lang="pt-BR" sz="1800" u="none" cap="none" strike="noStrike">
                  <a:solidFill>
                    <a:schemeClr val="lt1"/>
                  </a:solidFill>
                  <a:latin typeface="Calibri"/>
                  <a:ea typeface="Calibri"/>
                  <a:cs typeface="Calibri"/>
                  <a:sym typeface="Calibri"/>
                </a:rPr>
                <a:t>Estudos de mundo real, baseados em dados do Registro Internacional de HPN, demonstraram: </a:t>
              </a:r>
              <a:endParaRPr/>
            </a:p>
          </p:txBody>
        </p:sp>
        <p:grpSp>
          <p:nvGrpSpPr>
            <p:cNvPr id="3842" name="Google Shape;3842;p77"/>
            <p:cNvGrpSpPr/>
            <p:nvPr/>
          </p:nvGrpSpPr>
          <p:grpSpPr>
            <a:xfrm>
              <a:off x="558923" y="2551894"/>
              <a:ext cx="590426" cy="748185"/>
              <a:chOff x="-1581025" y="1871319"/>
              <a:chExt cx="710751" cy="900661"/>
            </a:xfrm>
          </p:grpSpPr>
          <p:sp>
            <p:nvSpPr>
              <p:cNvPr id="3843" name="Google Shape;3843;p77"/>
              <p:cNvSpPr/>
              <p:nvPr/>
            </p:nvSpPr>
            <p:spPr>
              <a:xfrm>
                <a:off x="-1537340" y="1914590"/>
                <a:ext cx="667066" cy="667079"/>
              </a:xfrm>
              <a:custGeom>
                <a:rect b="b" l="l" r="r" t="t"/>
                <a:pathLst>
                  <a:path extrusionOk="0" h="667079" w="667066">
                    <a:moveTo>
                      <a:pt x="278192" y="667076"/>
                    </a:moveTo>
                    <a:lnTo>
                      <a:pt x="278192" y="667076"/>
                    </a:lnTo>
                    <a:cubicBezTo>
                      <a:pt x="175051" y="667543"/>
                      <a:pt x="76019" y="626684"/>
                      <a:pt x="3214" y="553624"/>
                    </a:cubicBezTo>
                    <a:cubicBezTo>
                      <a:pt x="-1015" y="549473"/>
                      <a:pt x="-1079" y="542680"/>
                      <a:pt x="3072" y="538450"/>
                    </a:cubicBezTo>
                    <a:cubicBezTo>
                      <a:pt x="7223" y="534221"/>
                      <a:pt x="14017" y="534157"/>
                      <a:pt x="18246" y="538308"/>
                    </a:cubicBezTo>
                    <a:cubicBezTo>
                      <a:pt x="161782" y="681872"/>
                      <a:pt x="394522" y="681895"/>
                      <a:pt x="538086" y="538359"/>
                    </a:cubicBezTo>
                    <a:cubicBezTo>
                      <a:pt x="538103" y="538342"/>
                      <a:pt x="538120" y="538325"/>
                      <a:pt x="538137" y="538308"/>
                    </a:cubicBezTo>
                    <a:cubicBezTo>
                      <a:pt x="681701" y="394773"/>
                      <a:pt x="681724" y="162032"/>
                      <a:pt x="538188" y="18468"/>
                    </a:cubicBezTo>
                    <a:cubicBezTo>
                      <a:pt x="538171" y="18451"/>
                      <a:pt x="538154" y="18435"/>
                      <a:pt x="538137" y="18418"/>
                    </a:cubicBezTo>
                    <a:cubicBezTo>
                      <a:pt x="533840" y="14413"/>
                      <a:pt x="533602" y="7683"/>
                      <a:pt x="537607" y="3385"/>
                    </a:cubicBezTo>
                    <a:cubicBezTo>
                      <a:pt x="541611" y="-912"/>
                      <a:pt x="548341" y="-1150"/>
                      <a:pt x="552639" y="2855"/>
                    </a:cubicBezTo>
                    <a:cubicBezTo>
                      <a:pt x="552822" y="3025"/>
                      <a:pt x="552999" y="3202"/>
                      <a:pt x="553170" y="3385"/>
                    </a:cubicBezTo>
                    <a:cubicBezTo>
                      <a:pt x="704996" y="155162"/>
                      <a:pt x="705037" y="401281"/>
                      <a:pt x="553260" y="553108"/>
                    </a:cubicBezTo>
                    <a:cubicBezTo>
                      <a:pt x="553230" y="553138"/>
                      <a:pt x="553200" y="553169"/>
                      <a:pt x="553170" y="553199"/>
                    </a:cubicBezTo>
                    <a:cubicBezTo>
                      <a:pt x="480462" y="626455"/>
                      <a:pt x="381404" y="667478"/>
                      <a:pt x="278192" y="66707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44" name="Google Shape;3844;p77"/>
              <p:cNvSpPr/>
              <p:nvPr/>
            </p:nvSpPr>
            <p:spPr>
              <a:xfrm>
                <a:off x="-1050105" y="1897794"/>
                <a:ext cx="86044" cy="85983"/>
              </a:xfrm>
              <a:custGeom>
                <a:rect b="b" l="l" r="r" t="t"/>
                <a:pathLst>
                  <a:path extrusionOk="0" h="85983" w="86044">
                    <a:moveTo>
                      <a:pt x="10769" y="85983"/>
                    </a:moveTo>
                    <a:cubicBezTo>
                      <a:pt x="7911" y="85958"/>
                      <a:pt x="5172" y="84842"/>
                      <a:pt x="3111" y="82863"/>
                    </a:cubicBezTo>
                    <a:cubicBezTo>
                      <a:pt x="-1037" y="78711"/>
                      <a:pt x="-1037" y="71983"/>
                      <a:pt x="3111" y="67831"/>
                    </a:cubicBezTo>
                    <a:lnTo>
                      <a:pt x="67778" y="3164"/>
                    </a:lnTo>
                    <a:cubicBezTo>
                      <a:pt x="71929" y="-1027"/>
                      <a:pt x="78691" y="-1058"/>
                      <a:pt x="82881" y="3093"/>
                    </a:cubicBezTo>
                    <a:cubicBezTo>
                      <a:pt x="87071" y="7244"/>
                      <a:pt x="87103" y="14006"/>
                      <a:pt x="82952" y="18196"/>
                    </a:cubicBezTo>
                    <a:lnTo>
                      <a:pt x="18285" y="82863"/>
                    </a:lnTo>
                    <a:cubicBezTo>
                      <a:pt x="16259" y="84808"/>
                      <a:pt x="13576" y="85922"/>
                      <a:pt x="10769" y="859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45" name="Google Shape;3845;p77"/>
              <p:cNvSpPr/>
              <p:nvPr/>
            </p:nvSpPr>
            <p:spPr>
              <a:xfrm>
                <a:off x="-1554397" y="2402086"/>
                <a:ext cx="86044" cy="85983"/>
              </a:xfrm>
              <a:custGeom>
                <a:rect b="b" l="l" r="r" t="t"/>
                <a:pathLst>
                  <a:path extrusionOk="0" h="85983" w="86044">
                    <a:moveTo>
                      <a:pt x="10627" y="85983"/>
                    </a:moveTo>
                    <a:cubicBezTo>
                      <a:pt x="7819" y="85922"/>
                      <a:pt x="5136" y="84808"/>
                      <a:pt x="3111" y="82863"/>
                    </a:cubicBezTo>
                    <a:cubicBezTo>
                      <a:pt x="-1037" y="78711"/>
                      <a:pt x="-1037" y="71983"/>
                      <a:pt x="3111" y="67831"/>
                    </a:cubicBezTo>
                    <a:lnTo>
                      <a:pt x="67778" y="3164"/>
                    </a:lnTo>
                    <a:cubicBezTo>
                      <a:pt x="71929" y="-1027"/>
                      <a:pt x="78691" y="-1058"/>
                      <a:pt x="82881" y="3093"/>
                    </a:cubicBezTo>
                    <a:cubicBezTo>
                      <a:pt x="87071" y="7244"/>
                      <a:pt x="87103" y="14006"/>
                      <a:pt x="82952" y="18196"/>
                    </a:cubicBezTo>
                    <a:lnTo>
                      <a:pt x="18285" y="82863"/>
                    </a:lnTo>
                    <a:cubicBezTo>
                      <a:pt x="16223" y="84842"/>
                      <a:pt x="13484" y="85958"/>
                      <a:pt x="10627" y="859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46" name="Google Shape;3846;p77"/>
              <p:cNvSpPr/>
              <p:nvPr/>
            </p:nvSpPr>
            <p:spPr>
              <a:xfrm>
                <a:off x="-1580783" y="1871319"/>
                <a:ext cx="642985" cy="642985"/>
              </a:xfrm>
              <a:custGeom>
                <a:rect b="b" l="l" r="r" t="t"/>
                <a:pathLst>
                  <a:path extrusionOk="0" h="642985" w="642985">
                    <a:moveTo>
                      <a:pt x="321635" y="642985"/>
                    </a:moveTo>
                    <a:cubicBezTo>
                      <a:pt x="144079" y="643064"/>
                      <a:pt x="78" y="499190"/>
                      <a:pt x="0" y="321635"/>
                    </a:cubicBezTo>
                    <a:cubicBezTo>
                      <a:pt x="-78" y="144079"/>
                      <a:pt x="143795" y="78"/>
                      <a:pt x="321351" y="0"/>
                    </a:cubicBezTo>
                    <a:cubicBezTo>
                      <a:pt x="498907" y="-78"/>
                      <a:pt x="642907" y="143795"/>
                      <a:pt x="642986" y="321351"/>
                    </a:cubicBezTo>
                    <a:cubicBezTo>
                      <a:pt x="642986" y="321445"/>
                      <a:pt x="642986" y="321540"/>
                      <a:pt x="642986" y="321635"/>
                    </a:cubicBezTo>
                    <a:cubicBezTo>
                      <a:pt x="642751" y="499015"/>
                      <a:pt x="499015" y="642751"/>
                      <a:pt x="321635" y="642985"/>
                    </a:cubicBezTo>
                    <a:close/>
                    <a:moveTo>
                      <a:pt x="321635" y="21414"/>
                    </a:moveTo>
                    <a:cubicBezTo>
                      <a:pt x="155827" y="21336"/>
                      <a:pt x="21350" y="155685"/>
                      <a:pt x="21272" y="321493"/>
                    </a:cubicBezTo>
                    <a:cubicBezTo>
                      <a:pt x="21194" y="487300"/>
                      <a:pt x="155544" y="621777"/>
                      <a:pt x="321351" y="621855"/>
                    </a:cubicBezTo>
                    <a:cubicBezTo>
                      <a:pt x="487158" y="621933"/>
                      <a:pt x="621635" y="487584"/>
                      <a:pt x="621713" y="321776"/>
                    </a:cubicBezTo>
                    <a:cubicBezTo>
                      <a:pt x="621713" y="321729"/>
                      <a:pt x="621713" y="321682"/>
                      <a:pt x="621713" y="321635"/>
                    </a:cubicBezTo>
                    <a:cubicBezTo>
                      <a:pt x="621479" y="155980"/>
                      <a:pt x="487289" y="21726"/>
                      <a:pt x="321635" y="2141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47" name="Google Shape;3847;p77"/>
              <p:cNvSpPr/>
              <p:nvPr/>
            </p:nvSpPr>
            <p:spPr>
              <a:xfrm>
                <a:off x="-1581025" y="1940416"/>
                <a:ext cx="295126" cy="566373"/>
              </a:xfrm>
              <a:custGeom>
                <a:rect b="b" l="l" r="r" t="t"/>
                <a:pathLst>
                  <a:path extrusionOk="0" h="566373" w="295126">
                    <a:moveTo>
                      <a:pt x="253097" y="566372"/>
                    </a:moveTo>
                    <a:lnTo>
                      <a:pt x="250686" y="566372"/>
                    </a:lnTo>
                    <a:cubicBezTo>
                      <a:pt x="77436" y="527150"/>
                      <a:pt x="-31214" y="354907"/>
                      <a:pt x="8009" y="181657"/>
                    </a:cubicBezTo>
                    <a:cubicBezTo>
                      <a:pt x="23965" y="111176"/>
                      <a:pt x="63192" y="48122"/>
                      <a:pt x="119366" y="2661"/>
                    </a:cubicBezTo>
                    <a:cubicBezTo>
                      <a:pt x="123427" y="-887"/>
                      <a:pt x="129486" y="-887"/>
                      <a:pt x="133547" y="2661"/>
                    </a:cubicBezTo>
                    <a:cubicBezTo>
                      <a:pt x="140668" y="9272"/>
                      <a:pt x="147259" y="16432"/>
                      <a:pt x="153259" y="24075"/>
                    </a:cubicBezTo>
                    <a:cubicBezTo>
                      <a:pt x="166708" y="39398"/>
                      <a:pt x="178453" y="56135"/>
                      <a:pt x="188287" y="73993"/>
                    </a:cubicBezTo>
                    <a:cubicBezTo>
                      <a:pt x="197561" y="89100"/>
                      <a:pt x="200227" y="107351"/>
                      <a:pt x="195662" y="124479"/>
                    </a:cubicBezTo>
                    <a:cubicBezTo>
                      <a:pt x="191682" y="134826"/>
                      <a:pt x="185542" y="144205"/>
                      <a:pt x="177651" y="151991"/>
                    </a:cubicBezTo>
                    <a:cubicBezTo>
                      <a:pt x="175808" y="153977"/>
                      <a:pt x="174106" y="155962"/>
                      <a:pt x="172404" y="158089"/>
                    </a:cubicBezTo>
                    <a:cubicBezTo>
                      <a:pt x="160549" y="172413"/>
                      <a:pt x="152892" y="189740"/>
                      <a:pt x="150281" y="208150"/>
                    </a:cubicBezTo>
                    <a:cubicBezTo>
                      <a:pt x="148304" y="216896"/>
                      <a:pt x="149199" y="226046"/>
                      <a:pt x="152834" y="234244"/>
                    </a:cubicBezTo>
                    <a:cubicBezTo>
                      <a:pt x="159499" y="247007"/>
                      <a:pt x="174673" y="251545"/>
                      <a:pt x="192400" y="256934"/>
                    </a:cubicBezTo>
                    <a:cubicBezTo>
                      <a:pt x="210083" y="260690"/>
                      <a:pt x="226438" y="269113"/>
                      <a:pt x="239766" y="281326"/>
                    </a:cubicBezTo>
                    <a:cubicBezTo>
                      <a:pt x="259509" y="304633"/>
                      <a:pt x="256620" y="339533"/>
                      <a:pt x="233312" y="359276"/>
                    </a:cubicBezTo>
                    <a:cubicBezTo>
                      <a:pt x="230482" y="361673"/>
                      <a:pt x="227418" y="363780"/>
                      <a:pt x="224166" y="365563"/>
                    </a:cubicBezTo>
                    <a:cubicBezTo>
                      <a:pt x="218524" y="368181"/>
                      <a:pt x="212633" y="370224"/>
                      <a:pt x="206581" y="371661"/>
                    </a:cubicBezTo>
                    <a:cubicBezTo>
                      <a:pt x="200540" y="372870"/>
                      <a:pt x="194741" y="375075"/>
                      <a:pt x="189422" y="378185"/>
                    </a:cubicBezTo>
                    <a:cubicBezTo>
                      <a:pt x="180706" y="385289"/>
                      <a:pt x="177557" y="397198"/>
                      <a:pt x="181622" y="407682"/>
                    </a:cubicBezTo>
                    <a:cubicBezTo>
                      <a:pt x="186575" y="418700"/>
                      <a:pt x="196875" y="426372"/>
                      <a:pt x="208851" y="427962"/>
                    </a:cubicBezTo>
                    <a:cubicBezTo>
                      <a:pt x="215406" y="428603"/>
                      <a:pt x="222008" y="428603"/>
                      <a:pt x="228563" y="427962"/>
                    </a:cubicBezTo>
                    <a:cubicBezTo>
                      <a:pt x="232817" y="427962"/>
                      <a:pt x="237072" y="427962"/>
                      <a:pt x="241326" y="427962"/>
                    </a:cubicBezTo>
                    <a:cubicBezTo>
                      <a:pt x="256030" y="426907"/>
                      <a:pt x="270404" y="432657"/>
                      <a:pt x="280325" y="443561"/>
                    </a:cubicBezTo>
                    <a:cubicBezTo>
                      <a:pt x="286549" y="452639"/>
                      <a:pt x="289999" y="463331"/>
                      <a:pt x="290252" y="474335"/>
                    </a:cubicBezTo>
                    <a:cubicBezTo>
                      <a:pt x="291670" y="485538"/>
                      <a:pt x="292946" y="497167"/>
                      <a:pt x="294223" y="508512"/>
                    </a:cubicBezTo>
                    <a:lnTo>
                      <a:pt x="294223" y="510498"/>
                    </a:lnTo>
                    <a:cubicBezTo>
                      <a:pt x="295796" y="518808"/>
                      <a:pt x="295309" y="527378"/>
                      <a:pt x="292805" y="535457"/>
                    </a:cubicBezTo>
                    <a:cubicBezTo>
                      <a:pt x="287120" y="547588"/>
                      <a:pt x="276953" y="557044"/>
                      <a:pt x="264442" y="561834"/>
                    </a:cubicBezTo>
                    <a:lnTo>
                      <a:pt x="257776" y="565380"/>
                    </a:lnTo>
                    <a:cubicBezTo>
                      <a:pt x="256311" y="566057"/>
                      <a:pt x="254711" y="566396"/>
                      <a:pt x="253097" y="566372"/>
                    </a:cubicBezTo>
                    <a:close/>
                    <a:moveTo>
                      <a:pt x="125464" y="25351"/>
                    </a:moveTo>
                    <a:cubicBezTo>
                      <a:pt x="59435" y="82247"/>
                      <a:pt x="21481" y="165094"/>
                      <a:pt x="21514" y="252254"/>
                    </a:cubicBezTo>
                    <a:cubicBezTo>
                      <a:pt x="22187" y="390884"/>
                      <a:pt x="117055" y="511295"/>
                      <a:pt x="251678" y="544391"/>
                    </a:cubicBezTo>
                    <a:lnTo>
                      <a:pt x="253947" y="543257"/>
                    </a:lnTo>
                    <a:cubicBezTo>
                      <a:pt x="262740" y="538719"/>
                      <a:pt x="270398" y="534181"/>
                      <a:pt x="272667" y="528082"/>
                    </a:cubicBezTo>
                    <a:cubicBezTo>
                      <a:pt x="273749" y="523082"/>
                      <a:pt x="273749" y="517909"/>
                      <a:pt x="272667" y="512908"/>
                    </a:cubicBezTo>
                    <a:lnTo>
                      <a:pt x="272667" y="512908"/>
                    </a:lnTo>
                    <a:lnTo>
                      <a:pt x="272667" y="510781"/>
                    </a:lnTo>
                    <a:cubicBezTo>
                      <a:pt x="271391" y="499578"/>
                      <a:pt x="270114" y="488091"/>
                      <a:pt x="268696" y="476888"/>
                    </a:cubicBezTo>
                    <a:cubicBezTo>
                      <a:pt x="268648" y="469806"/>
                      <a:pt x="266741" y="462862"/>
                      <a:pt x="263165" y="456750"/>
                    </a:cubicBezTo>
                    <a:cubicBezTo>
                      <a:pt x="257340" y="451247"/>
                      <a:pt x="249457" y="448465"/>
                      <a:pt x="241468" y="449092"/>
                    </a:cubicBezTo>
                    <a:lnTo>
                      <a:pt x="229981" y="449092"/>
                    </a:lnTo>
                    <a:cubicBezTo>
                      <a:pt x="221967" y="449941"/>
                      <a:pt x="213886" y="449941"/>
                      <a:pt x="205872" y="449092"/>
                    </a:cubicBezTo>
                    <a:cubicBezTo>
                      <a:pt x="186345" y="446253"/>
                      <a:pt x="169696" y="433471"/>
                      <a:pt x="161910" y="415340"/>
                    </a:cubicBezTo>
                    <a:cubicBezTo>
                      <a:pt x="154315" y="395700"/>
                      <a:pt x="160685" y="373405"/>
                      <a:pt x="177510" y="360742"/>
                    </a:cubicBezTo>
                    <a:cubicBezTo>
                      <a:pt x="184752" y="356213"/>
                      <a:pt x="192713" y="352952"/>
                      <a:pt x="201051" y="351098"/>
                    </a:cubicBezTo>
                    <a:cubicBezTo>
                      <a:pt x="205905" y="350017"/>
                      <a:pt x="210652" y="348498"/>
                      <a:pt x="215232" y="346560"/>
                    </a:cubicBezTo>
                    <a:cubicBezTo>
                      <a:pt x="224022" y="341663"/>
                      <a:pt x="230045" y="332969"/>
                      <a:pt x="231541" y="323019"/>
                    </a:cubicBezTo>
                    <a:cubicBezTo>
                      <a:pt x="233600" y="313379"/>
                      <a:pt x="231087" y="303328"/>
                      <a:pt x="224734" y="295791"/>
                    </a:cubicBezTo>
                    <a:cubicBezTo>
                      <a:pt x="213882" y="286447"/>
                      <a:pt x="200783" y="280093"/>
                      <a:pt x="186728" y="277355"/>
                    </a:cubicBezTo>
                    <a:cubicBezTo>
                      <a:pt x="167299" y="271399"/>
                      <a:pt x="145318" y="264734"/>
                      <a:pt x="134540" y="244171"/>
                    </a:cubicBezTo>
                    <a:cubicBezTo>
                      <a:pt x="128772" y="232028"/>
                      <a:pt x="127129" y="218334"/>
                      <a:pt x="129860" y="205172"/>
                    </a:cubicBezTo>
                    <a:cubicBezTo>
                      <a:pt x="132896" y="182887"/>
                      <a:pt x="142134" y="161904"/>
                      <a:pt x="156521" y="144617"/>
                    </a:cubicBezTo>
                    <a:lnTo>
                      <a:pt x="162335" y="137810"/>
                    </a:lnTo>
                    <a:cubicBezTo>
                      <a:pt x="168388" y="132247"/>
                      <a:pt x="173218" y="125486"/>
                      <a:pt x="176517" y="117956"/>
                    </a:cubicBezTo>
                    <a:cubicBezTo>
                      <a:pt x="179208" y="106180"/>
                      <a:pt x="177062" y="93817"/>
                      <a:pt x="170561" y="83637"/>
                    </a:cubicBezTo>
                    <a:cubicBezTo>
                      <a:pt x="160908" y="67304"/>
                      <a:pt x="149547" y="52044"/>
                      <a:pt x="136667" y="38114"/>
                    </a:cubicBezTo>
                    <a:cubicBezTo>
                      <a:pt x="132838" y="33576"/>
                      <a:pt x="129293" y="29180"/>
                      <a:pt x="125606" y="2535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48" name="Google Shape;3848;p77"/>
              <p:cNvSpPr/>
              <p:nvPr/>
            </p:nvSpPr>
            <p:spPr>
              <a:xfrm>
                <a:off x="-1256609" y="1883448"/>
                <a:ext cx="317017" cy="430897"/>
              </a:xfrm>
              <a:custGeom>
                <a:rect b="b" l="l" r="r" t="t"/>
                <a:pathLst>
                  <a:path extrusionOk="0" h="430897" w="317017">
                    <a:moveTo>
                      <a:pt x="119988" y="430898"/>
                    </a:moveTo>
                    <a:lnTo>
                      <a:pt x="115876" y="430898"/>
                    </a:lnTo>
                    <a:cubicBezTo>
                      <a:pt x="98196" y="427999"/>
                      <a:pt x="83365" y="415973"/>
                      <a:pt x="76877" y="399273"/>
                    </a:cubicBezTo>
                    <a:cubicBezTo>
                      <a:pt x="71622" y="385252"/>
                      <a:pt x="68839" y="370425"/>
                      <a:pt x="68651" y="355453"/>
                    </a:cubicBezTo>
                    <a:cubicBezTo>
                      <a:pt x="65944" y="340610"/>
                      <a:pt x="69261" y="325300"/>
                      <a:pt x="77869" y="312909"/>
                    </a:cubicBezTo>
                    <a:cubicBezTo>
                      <a:pt x="86100" y="304786"/>
                      <a:pt x="96659" y="299432"/>
                      <a:pt x="108076" y="297593"/>
                    </a:cubicBezTo>
                    <a:cubicBezTo>
                      <a:pt x="113820" y="296418"/>
                      <a:pt x="119362" y="294411"/>
                      <a:pt x="124526" y="291636"/>
                    </a:cubicBezTo>
                    <a:cubicBezTo>
                      <a:pt x="134819" y="282041"/>
                      <a:pt x="140060" y="268203"/>
                      <a:pt x="138708" y="254197"/>
                    </a:cubicBezTo>
                    <a:cubicBezTo>
                      <a:pt x="139768" y="245532"/>
                      <a:pt x="138082" y="236752"/>
                      <a:pt x="133886" y="229096"/>
                    </a:cubicBezTo>
                    <a:cubicBezTo>
                      <a:pt x="124871" y="219695"/>
                      <a:pt x="112131" y="214807"/>
                      <a:pt x="99141" y="215766"/>
                    </a:cubicBezTo>
                    <a:cubicBezTo>
                      <a:pt x="94745" y="215766"/>
                      <a:pt x="90491" y="215766"/>
                      <a:pt x="86236" y="215766"/>
                    </a:cubicBezTo>
                    <a:cubicBezTo>
                      <a:pt x="73357" y="216647"/>
                      <a:pt x="60421" y="215402"/>
                      <a:pt x="47947" y="212079"/>
                    </a:cubicBezTo>
                    <a:cubicBezTo>
                      <a:pt x="21760" y="202790"/>
                      <a:pt x="3229" y="179296"/>
                      <a:pt x="297" y="151666"/>
                    </a:cubicBezTo>
                    <a:cubicBezTo>
                      <a:pt x="-1971" y="124732"/>
                      <a:pt x="8846" y="98349"/>
                      <a:pt x="29369" y="80759"/>
                    </a:cubicBezTo>
                    <a:cubicBezTo>
                      <a:pt x="33675" y="77074"/>
                      <a:pt x="38172" y="73618"/>
                      <a:pt x="42841" y="70406"/>
                    </a:cubicBezTo>
                    <a:cubicBezTo>
                      <a:pt x="50139" y="65745"/>
                      <a:pt x="56649" y="59953"/>
                      <a:pt x="62128" y="53247"/>
                    </a:cubicBezTo>
                    <a:cubicBezTo>
                      <a:pt x="69365" y="39797"/>
                      <a:pt x="72333" y="24463"/>
                      <a:pt x="70637" y="9284"/>
                    </a:cubicBezTo>
                    <a:cubicBezTo>
                      <a:pt x="71063" y="6486"/>
                      <a:pt x="72532" y="3953"/>
                      <a:pt x="74749" y="2194"/>
                    </a:cubicBezTo>
                    <a:cubicBezTo>
                      <a:pt x="77483" y="191"/>
                      <a:pt x="80967" y="-485"/>
                      <a:pt x="84251" y="350"/>
                    </a:cubicBezTo>
                    <a:cubicBezTo>
                      <a:pt x="210318" y="36300"/>
                      <a:pt x="302224" y="144783"/>
                      <a:pt x="316968" y="275044"/>
                    </a:cubicBezTo>
                    <a:cubicBezTo>
                      <a:pt x="317262" y="278110"/>
                      <a:pt x="316229" y="281156"/>
                      <a:pt x="314132" y="283411"/>
                    </a:cubicBezTo>
                    <a:cubicBezTo>
                      <a:pt x="312112" y="285739"/>
                      <a:pt x="309125" y="286997"/>
                      <a:pt x="306048" y="286815"/>
                    </a:cubicBezTo>
                    <a:lnTo>
                      <a:pt x="286762" y="286815"/>
                    </a:lnTo>
                    <a:cubicBezTo>
                      <a:pt x="265872" y="285079"/>
                      <a:pt x="244929" y="289465"/>
                      <a:pt x="226491" y="299436"/>
                    </a:cubicBezTo>
                    <a:cubicBezTo>
                      <a:pt x="208906" y="311490"/>
                      <a:pt x="200397" y="332763"/>
                      <a:pt x="191463" y="355311"/>
                    </a:cubicBezTo>
                    <a:cubicBezTo>
                      <a:pt x="184325" y="378357"/>
                      <a:pt x="171780" y="399362"/>
                      <a:pt x="154874" y="416575"/>
                    </a:cubicBezTo>
                    <a:cubicBezTo>
                      <a:pt x="145323" y="425352"/>
                      <a:pt x="132952" y="430431"/>
                      <a:pt x="119988" y="430898"/>
                    </a:cubicBezTo>
                    <a:close/>
                    <a:moveTo>
                      <a:pt x="93469" y="195061"/>
                    </a:moveTo>
                    <a:lnTo>
                      <a:pt x="99567" y="195061"/>
                    </a:lnTo>
                    <a:cubicBezTo>
                      <a:pt x="119429" y="193719"/>
                      <a:pt x="138714" y="202067"/>
                      <a:pt x="151329" y="217468"/>
                    </a:cubicBezTo>
                    <a:cubicBezTo>
                      <a:pt x="158339" y="228530"/>
                      <a:pt x="161573" y="241567"/>
                      <a:pt x="160547" y="254623"/>
                    </a:cubicBezTo>
                    <a:cubicBezTo>
                      <a:pt x="162352" y="275959"/>
                      <a:pt x="153090" y="296730"/>
                      <a:pt x="136013" y="309647"/>
                    </a:cubicBezTo>
                    <a:cubicBezTo>
                      <a:pt x="129011" y="313725"/>
                      <a:pt x="121397" y="316646"/>
                      <a:pt x="113465" y="318298"/>
                    </a:cubicBezTo>
                    <a:cubicBezTo>
                      <a:pt x="106300" y="319281"/>
                      <a:pt x="99561" y="322281"/>
                      <a:pt x="94036" y="326948"/>
                    </a:cubicBezTo>
                    <a:cubicBezTo>
                      <a:pt x="89408" y="335120"/>
                      <a:pt x="87897" y="344692"/>
                      <a:pt x="89782" y="353893"/>
                    </a:cubicBezTo>
                    <a:cubicBezTo>
                      <a:pt x="89907" y="366471"/>
                      <a:pt x="92161" y="378938"/>
                      <a:pt x="96447" y="390765"/>
                    </a:cubicBezTo>
                    <a:cubicBezTo>
                      <a:pt x="99888" y="400383"/>
                      <a:pt x="108126" y="407490"/>
                      <a:pt x="118145" y="409484"/>
                    </a:cubicBezTo>
                    <a:cubicBezTo>
                      <a:pt x="126679" y="409574"/>
                      <a:pt x="134897" y="406256"/>
                      <a:pt x="140977" y="400266"/>
                    </a:cubicBezTo>
                    <a:cubicBezTo>
                      <a:pt x="155426" y="385279"/>
                      <a:pt x="166160" y="367114"/>
                      <a:pt x="172318" y="347228"/>
                    </a:cubicBezTo>
                    <a:cubicBezTo>
                      <a:pt x="182103" y="322836"/>
                      <a:pt x="192172" y="297451"/>
                      <a:pt x="214862" y="281709"/>
                    </a:cubicBezTo>
                    <a:cubicBezTo>
                      <a:pt x="236785" y="269264"/>
                      <a:pt x="261902" y="263589"/>
                      <a:pt x="287045" y="265401"/>
                    </a:cubicBezTo>
                    <a:lnTo>
                      <a:pt x="294703" y="265401"/>
                    </a:lnTo>
                    <a:cubicBezTo>
                      <a:pt x="277730" y="153431"/>
                      <a:pt x="199552" y="60362"/>
                      <a:pt x="92193" y="24317"/>
                    </a:cubicBezTo>
                    <a:cubicBezTo>
                      <a:pt x="92246" y="39388"/>
                      <a:pt x="87963" y="54156"/>
                      <a:pt x="79855" y="66861"/>
                    </a:cubicBezTo>
                    <a:cubicBezTo>
                      <a:pt x="72890" y="75452"/>
                      <a:pt x="64553" y="82831"/>
                      <a:pt x="55179" y="88700"/>
                    </a:cubicBezTo>
                    <a:cubicBezTo>
                      <a:pt x="51067" y="91678"/>
                      <a:pt x="47096" y="94657"/>
                      <a:pt x="43267" y="97918"/>
                    </a:cubicBezTo>
                    <a:cubicBezTo>
                      <a:pt x="28119" y="110854"/>
                      <a:pt x="20057" y="130244"/>
                      <a:pt x="21569" y="150106"/>
                    </a:cubicBezTo>
                    <a:cubicBezTo>
                      <a:pt x="23248" y="169466"/>
                      <a:pt x="36040" y="186079"/>
                      <a:pt x="54328" y="192650"/>
                    </a:cubicBezTo>
                    <a:cubicBezTo>
                      <a:pt x="64669" y="195166"/>
                      <a:pt x="75335" y="196075"/>
                      <a:pt x="85953" y="19534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49" name="Google Shape;3849;p77"/>
              <p:cNvSpPr/>
              <p:nvPr/>
            </p:nvSpPr>
            <p:spPr>
              <a:xfrm>
                <a:off x="-1269786" y="2560394"/>
                <a:ext cx="21273" cy="146636"/>
              </a:xfrm>
              <a:custGeom>
                <a:rect b="b" l="l" r="r" t="t"/>
                <a:pathLst>
                  <a:path extrusionOk="0" h="146636" w="21273">
                    <a:moveTo>
                      <a:pt x="10637" y="146636"/>
                    </a:moveTo>
                    <a:cubicBezTo>
                      <a:pt x="4842" y="146715"/>
                      <a:pt x="80" y="142081"/>
                      <a:pt x="1" y="136285"/>
                    </a:cubicBezTo>
                    <a:cubicBezTo>
                      <a:pt x="0" y="136190"/>
                      <a:pt x="0" y="136095"/>
                      <a:pt x="1" y="136000"/>
                    </a:cubicBezTo>
                    <a:lnTo>
                      <a:pt x="1" y="10636"/>
                    </a:lnTo>
                    <a:cubicBezTo>
                      <a:pt x="1" y="4762"/>
                      <a:pt x="4763" y="0"/>
                      <a:pt x="10637" y="0"/>
                    </a:cubicBezTo>
                    <a:cubicBezTo>
                      <a:pt x="16511" y="0"/>
                      <a:pt x="21273" y="4762"/>
                      <a:pt x="21273" y="10636"/>
                    </a:cubicBezTo>
                    <a:lnTo>
                      <a:pt x="21273" y="136000"/>
                    </a:lnTo>
                    <a:cubicBezTo>
                      <a:pt x="21273" y="141874"/>
                      <a:pt x="16511" y="146636"/>
                      <a:pt x="10637" y="14663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850" name="Google Shape;3850;p77"/>
              <p:cNvSpPr/>
              <p:nvPr/>
            </p:nvSpPr>
            <p:spPr>
              <a:xfrm>
                <a:off x="-1459107" y="2685757"/>
                <a:ext cx="399774" cy="86223"/>
              </a:xfrm>
              <a:custGeom>
                <a:rect b="b" l="l" r="r" t="t"/>
                <a:pathLst>
                  <a:path extrusionOk="0" h="86223" w="399774">
                    <a:moveTo>
                      <a:pt x="388996" y="86223"/>
                    </a:moveTo>
                    <a:lnTo>
                      <a:pt x="10636" y="86223"/>
                    </a:lnTo>
                    <a:cubicBezTo>
                      <a:pt x="4794" y="86147"/>
                      <a:pt x="76" y="81429"/>
                      <a:pt x="0" y="75587"/>
                    </a:cubicBezTo>
                    <a:cubicBezTo>
                      <a:pt x="0" y="33841"/>
                      <a:pt x="33841" y="0"/>
                      <a:pt x="75587" y="0"/>
                    </a:cubicBezTo>
                    <a:lnTo>
                      <a:pt x="324187" y="0"/>
                    </a:lnTo>
                    <a:cubicBezTo>
                      <a:pt x="365933" y="0"/>
                      <a:pt x="399774" y="33841"/>
                      <a:pt x="399774" y="75587"/>
                    </a:cubicBezTo>
                    <a:cubicBezTo>
                      <a:pt x="399775" y="81461"/>
                      <a:pt x="395013" y="86223"/>
                      <a:pt x="389139" y="86224"/>
                    </a:cubicBezTo>
                    <a:cubicBezTo>
                      <a:pt x="389092" y="86224"/>
                      <a:pt x="389044" y="86224"/>
                      <a:pt x="388996" y="86223"/>
                    </a:cubicBezTo>
                    <a:close/>
                    <a:moveTo>
                      <a:pt x="22265" y="64951"/>
                    </a:moveTo>
                    <a:lnTo>
                      <a:pt x="376800" y="64951"/>
                    </a:lnTo>
                    <a:cubicBezTo>
                      <a:pt x="371674" y="39564"/>
                      <a:pt x="349378" y="21299"/>
                      <a:pt x="323478" y="21272"/>
                    </a:cubicBezTo>
                    <a:lnTo>
                      <a:pt x="75587" y="21272"/>
                    </a:lnTo>
                    <a:cubicBezTo>
                      <a:pt x="49707" y="21354"/>
                      <a:pt x="27441" y="39594"/>
                      <a:pt x="22265" y="6495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820"/>
                                        </p:tgtEl>
                                        <p:attrNameLst>
                                          <p:attrName>style.visibility</p:attrName>
                                        </p:attrNameLst>
                                      </p:cBhvr>
                                      <p:to>
                                        <p:strVal val="visible"/>
                                      </p:to>
                                    </p:set>
                                    <p:animEffect filter="fade" transition="in">
                                      <p:cBhvr>
                                        <p:cTn dur="500"/>
                                        <p:tgtEl>
                                          <p:spTgt spid="3820"/>
                                        </p:tgtEl>
                                      </p:cBhvr>
                                    </p:animEffect>
                                  </p:childTnLst>
                                </p:cTn>
                              </p:par>
                              <p:par>
                                <p:cTn fill="hold" nodeType="withEffect" presetClass="entr" presetID="10" presetSubtype="0">
                                  <p:stCondLst>
                                    <p:cond delay="0"/>
                                  </p:stCondLst>
                                  <p:childTnLst>
                                    <p:set>
                                      <p:cBhvr>
                                        <p:cTn dur="1" fill="hold">
                                          <p:stCondLst>
                                            <p:cond delay="0"/>
                                          </p:stCondLst>
                                        </p:cTn>
                                        <p:tgtEl>
                                          <p:spTgt spid="3821"/>
                                        </p:tgtEl>
                                        <p:attrNameLst>
                                          <p:attrName>style.visibility</p:attrName>
                                        </p:attrNameLst>
                                      </p:cBhvr>
                                      <p:to>
                                        <p:strVal val="visible"/>
                                      </p:to>
                                    </p:set>
                                    <p:animEffect filter="fade" transition="in">
                                      <p:cBhvr>
                                        <p:cTn dur="500"/>
                                        <p:tgtEl>
                                          <p:spTgt spid="3821"/>
                                        </p:tgtEl>
                                      </p:cBhvr>
                                    </p:animEffect>
                                  </p:childTnLst>
                                </p:cTn>
                              </p:par>
                              <p:par>
                                <p:cTn fill="hold" nodeType="withEffect" presetClass="entr" presetID="10" presetSubtype="0">
                                  <p:stCondLst>
                                    <p:cond delay="500"/>
                                  </p:stCondLst>
                                  <p:childTnLst>
                                    <p:set>
                                      <p:cBhvr>
                                        <p:cTn dur="1" fill="hold">
                                          <p:stCondLst>
                                            <p:cond delay="0"/>
                                          </p:stCondLst>
                                        </p:cTn>
                                        <p:tgtEl>
                                          <p:spTgt spid="3839"/>
                                        </p:tgtEl>
                                        <p:attrNameLst>
                                          <p:attrName>style.visibility</p:attrName>
                                        </p:attrNameLst>
                                      </p:cBhvr>
                                      <p:to>
                                        <p:strVal val="visible"/>
                                      </p:to>
                                    </p:set>
                                    <p:animEffect filter="fade" transition="in">
                                      <p:cBhvr>
                                        <p:cTn dur="500"/>
                                        <p:tgtEl>
                                          <p:spTgt spid="3839"/>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3812"/>
                                        </p:tgtEl>
                                        <p:attrNameLst>
                                          <p:attrName>style.visibility</p:attrName>
                                        </p:attrNameLst>
                                      </p:cBhvr>
                                      <p:to>
                                        <p:strVal val="visible"/>
                                      </p:to>
                                    </p:set>
                                    <p:animEffect filter="fade" transition="in">
                                      <p:cBhvr>
                                        <p:cTn dur="500"/>
                                        <p:tgtEl>
                                          <p:spTgt spid="3812"/>
                                        </p:tgtEl>
                                      </p:cBhvr>
                                    </p:animEffect>
                                  </p:childTnLst>
                                </p:cTn>
                              </p:par>
                              <p:par>
                                <p:cTn fill="hold" nodeType="withEffect" presetClass="entr" presetID="10" presetSubtype="0">
                                  <p:stCondLst>
                                    <p:cond delay="1000"/>
                                  </p:stCondLst>
                                  <p:childTnLst>
                                    <p:set>
                                      <p:cBhvr>
                                        <p:cTn dur="1" fill="hold">
                                          <p:stCondLst>
                                            <p:cond delay="0"/>
                                          </p:stCondLst>
                                        </p:cTn>
                                        <p:tgtEl>
                                          <p:spTgt spid="3826"/>
                                        </p:tgtEl>
                                        <p:attrNameLst>
                                          <p:attrName>style.visibility</p:attrName>
                                        </p:attrNameLst>
                                      </p:cBhvr>
                                      <p:to>
                                        <p:strVal val="visible"/>
                                      </p:to>
                                    </p:set>
                                    <p:animEffect filter="fade" transition="in">
                                      <p:cBhvr>
                                        <p:cTn dur="500"/>
                                        <p:tgtEl>
                                          <p:spTgt spid="3826"/>
                                        </p:tgtEl>
                                      </p:cBhvr>
                                    </p:animEffect>
                                  </p:childTnLst>
                                </p:cTn>
                              </p:par>
                              <p:par>
                                <p:cTn fill="hold" nodeType="withEffect" presetClass="entr" presetID="10" presetSubtype="0">
                                  <p:stCondLst>
                                    <p:cond delay="1000"/>
                                  </p:stCondLst>
                                  <p:childTnLst>
                                    <p:set>
                                      <p:cBhvr>
                                        <p:cTn dur="1" fill="hold">
                                          <p:stCondLst>
                                            <p:cond delay="0"/>
                                          </p:stCondLst>
                                        </p:cTn>
                                        <p:tgtEl>
                                          <p:spTgt spid="3824"/>
                                        </p:tgtEl>
                                        <p:attrNameLst>
                                          <p:attrName>style.visibility</p:attrName>
                                        </p:attrNameLst>
                                      </p:cBhvr>
                                      <p:to>
                                        <p:strVal val="visible"/>
                                      </p:to>
                                    </p:set>
                                    <p:animEffect filter="fade" transition="in">
                                      <p:cBhvr>
                                        <p:cTn dur="500"/>
                                        <p:tgtEl>
                                          <p:spTgt spid="3824"/>
                                        </p:tgtEl>
                                      </p:cBhvr>
                                    </p:animEffect>
                                  </p:childTnLst>
                                </p:cTn>
                              </p:par>
                              <p:par>
                                <p:cTn fill="hold" nodeType="withEffect" presetClass="entr" presetID="10" presetSubtype="0">
                                  <p:stCondLst>
                                    <p:cond delay="1000"/>
                                  </p:stCondLst>
                                  <p:childTnLst>
                                    <p:set>
                                      <p:cBhvr>
                                        <p:cTn dur="1" fill="hold">
                                          <p:stCondLst>
                                            <p:cond delay="0"/>
                                          </p:stCondLst>
                                        </p:cTn>
                                        <p:tgtEl>
                                          <p:spTgt spid="3822"/>
                                        </p:tgtEl>
                                        <p:attrNameLst>
                                          <p:attrName>style.visibility</p:attrName>
                                        </p:attrNameLst>
                                      </p:cBhvr>
                                      <p:to>
                                        <p:strVal val="visible"/>
                                      </p:to>
                                    </p:set>
                                    <p:animEffect filter="fade" transition="in">
                                      <p:cBhvr>
                                        <p:cTn dur="500"/>
                                        <p:tgtEl>
                                          <p:spTgt spid="3822"/>
                                        </p:tgtEl>
                                      </p:cBhvr>
                                    </p:animEffect>
                                  </p:childTnLst>
                                </p:cTn>
                              </p:par>
                              <p:par>
                                <p:cTn fill="hold" nodeType="withEffect" presetClass="entr" presetID="10" presetSubtype="0">
                                  <p:stCondLst>
                                    <p:cond delay="1000"/>
                                  </p:stCondLst>
                                  <p:childTnLst>
                                    <p:set>
                                      <p:cBhvr>
                                        <p:cTn dur="1" fill="hold">
                                          <p:stCondLst>
                                            <p:cond delay="0"/>
                                          </p:stCondLst>
                                        </p:cTn>
                                        <p:tgtEl>
                                          <p:spTgt spid="3823"/>
                                        </p:tgtEl>
                                        <p:attrNameLst>
                                          <p:attrName>style.visibility</p:attrName>
                                        </p:attrNameLst>
                                      </p:cBhvr>
                                      <p:to>
                                        <p:strVal val="visible"/>
                                      </p:to>
                                    </p:set>
                                    <p:animEffect filter="fade" transition="in">
                                      <p:cBhvr>
                                        <p:cTn dur="500"/>
                                        <p:tgtEl>
                                          <p:spTgt spid="3823"/>
                                        </p:tgtEl>
                                      </p:cBhvr>
                                    </p:animEffect>
                                  </p:childTnLst>
                                </p:cTn>
                              </p:par>
                              <p:par>
                                <p:cTn fill="hold" nodeType="withEffect" presetClass="entr" presetID="10" presetSubtype="0">
                                  <p:stCondLst>
                                    <p:cond delay="1000"/>
                                  </p:stCondLst>
                                  <p:childTnLst>
                                    <p:set>
                                      <p:cBhvr>
                                        <p:cTn dur="1" fill="hold">
                                          <p:stCondLst>
                                            <p:cond delay="0"/>
                                          </p:stCondLst>
                                        </p:cTn>
                                        <p:tgtEl>
                                          <p:spTgt spid="3825"/>
                                        </p:tgtEl>
                                        <p:attrNameLst>
                                          <p:attrName>style.visibility</p:attrName>
                                        </p:attrNameLst>
                                      </p:cBhvr>
                                      <p:to>
                                        <p:strVal val="visible"/>
                                      </p:to>
                                    </p:set>
                                    <p:animEffect filter="fade" transition="in">
                                      <p:cBhvr>
                                        <p:cTn dur="500"/>
                                        <p:tgtEl>
                                          <p:spTgt spid="3825"/>
                                        </p:tgtEl>
                                      </p:cBhvr>
                                    </p:animEffect>
                                  </p:childTnLst>
                                </p:cTn>
                              </p:par>
                              <p:par>
                                <p:cTn fill="hold" nodeType="withEffect" presetClass="entr" presetID="10" presetSubtype="0">
                                  <p:stCondLst>
                                    <p:cond delay="1250"/>
                                  </p:stCondLst>
                                  <p:childTnLst>
                                    <p:set>
                                      <p:cBhvr>
                                        <p:cTn dur="1" fill="hold">
                                          <p:stCondLst>
                                            <p:cond delay="0"/>
                                          </p:stCondLst>
                                        </p:cTn>
                                        <p:tgtEl>
                                          <p:spTgt spid="3813"/>
                                        </p:tgtEl>
                                        <p:attrNameLst>
                                          <p:attrName>style.visibility</p:attrName>
                                        </p:attrNameLst>
                                      </p:cBhvr>
                                      <p:to>
                                        <p:strVal val="visible"/>
                                      </p:to>
                                    </p:set>
                                    <p:animEffect filter="fade" transition="in">
                                      <p:cBhvr>
                                        <p:cTn dur="500"/>
                                        <p:tgtEl>
                                          <p:spTgt spid="381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5" name="Shape 3855"/>
        <p:cNvGrpSpPr/>
        <p:nvPr/>
      </p:nvGrpSpPr>
      <p:grpSpPr>
        <a:xfrm>
          <a:off x="0" y="0"/>
          <a:ext cx="0" cy="0"/>
          <a:chOff x="0" y="0"/>
          <a:chExt cx="0" cy="0"/>
        </a:xfrm>
      </p:grpSpPr>
      <p:sp>
        <p:nvSpPr>
          <p:cNvPr id="3856" name="Google Shape;3856;p78"/>
          <p:cNvSpPr/>
          <p:nvPr/>
        </p:nvSpPr>
        <p:spPr>
          <a:xfrm flipH="1">
            <a:off x="1095507" y="2041988"/>
            <a:ext cx="8698447" cy="402394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857" name="Google Shape;3857;p78"/>
          <p:cNvSpPr txBox="1"/>
          <p:nvPr/>
        </p:nvSpPr>
        <p:spPr>
          <a:xfrm>
            <a:off x="296269" y="385036"/>
            <a:ext cx="11348812" cy="74892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O eculizumabe bloqueia a ativação do complemento terminal, </a:t>
            </a:r>
            <a:br>
              <a:rPr b="1" lang="pt-BR" sz="3200">
                <a:solidFill>
                  <a:schemeClr val="accent1"/>
                </a:solidFill>
                <a:latin typeface="Lustria"/>
                <a:ea typeface="Lustria"/>
                <a:cs typeface="Lustria"/>
                <a:sym typeface="Lustria"/>
              </a:rPr>
            </a:br>
            <a:endParaRPr b="1" baseline="30000" sz="3200">
              <a:solidFill>
                <a:schemeClr val="accent1"/>
              </a:solidFill>
              <a:latin typeface="Lustria"/>
              <a:ea typeface="Lustria"/>
              <a:cs typeface="Lustria"/>
              <a:sym typeface="Lustria"/>
            </a:endParaRPr>
          </a:p>
        </p:txBody>
      </p:sp>
      <p:sp>
        <p:nvSpPr>
          <p:cNvPr id="3858" name="Google Shape;3858;p78"/>
          <p:cNvSpPr txBox="1"/>
          <p:nvPr/>
        </p:nvSpPr>
        <p:spPr>
          <a:xfrm>
            <a:off x="296269" y="792070"/>
            <a:ext cx="4254306"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evitando a hemólise crônica</a:t>
            </a:r>
            <a:endParaRPr sz="2800">
              <a:solidFill>
                <a:srgbClr val="003865"/>
              </a:solidFill>
              <a:latin typeface="Calibri"/>
              <a:ea typeface="Calibri"/>
              <a:cs typeface="Calibri"/>
              <a:sym typeface="Calibri"/>
            </a:endParaRPr>
          </a:p>
        </p:txBody>
      </p:sp>
      <p:sp>
        <p:nvSpPr>
          <p:cNvPr id="3859" name="Google Shape;3859;p7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eculizumabe (eculizumabe). Bula  aprovada  pela  ANVISA  disponível  em https://alexion.com/worldwide/Brazil; 2 Walport MJ. N Engl J Med 2001;344(14):1058–1066; 3. Rother RP, et al. Nat Biotechnol 2007;25(11):1256–1264</a:t>
            </a:r>
            <a:endParaRPr/>
          </a:p>
        </p:txBody>
      </p:sp>
      <p:sp>
        <p:nvSpPr>
          <p:cNvPr id="3860" name="Google Shape;3860;p78"/>
          <p:cNvSpPr txBox="1"/>
          <p:nvPr/>
        </p:nvSpPr>
        <p:spPr>
          <a:xfrm>
            <a:off x="1026217" y="1570786"/>
            <a:ext cx="5202406"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2400"/>
              <a:buFont typeface="Lustria"/>
              <a:buNone/>
            </a:pPr>
            <a:r>
              <a:rPr b="1" i="0" lang="pt-BR" sz="2400" u="none" cap="none" strike="noStrike">
                <a:solidFill>
                  <a:schemeClr val="dk2"/>
                </a:solidFill>
                <a:latin typeface="Lustria"/>
                <a:ea typeface="Lustria"/>
                <a:cs typeface="Lustria"/>
                <a:sym typeface="Lustria"/>
              </a:rPr>
              <a:t>Cascata do complemento</a:t>
            </a:r>
            <a:r>
              <a:rPr b="1" baseline="30000" i="0" lang="pt-BR" sz="2400" u="none" cap="none" strike="noStrike">
                <a:solidFill>
                  <a:schemeClr val="dk2"/>
                </a:solidFill>
                <a:latin typeface="Lustria"/>
                <a:ea typeface="Lustria"/>
                <a:cs typeface="Lustria"/>
                <a:sym typeface="Lustria"/>
              </a:rPr>
              <a:t>1,2</a:t>
            </a:r>
            <a:endParaRPr/>
          </a:p>
        </p:txBody>
      </p:sp>
      <p:grpSp>
        <p:nvGrpSpPr>
          <p:cNvPr id="3861" name="Google Shape;3861;p78"/>
          <p:cNvGrpSpPr/>
          <p:nvPr/>
        </p:nvGrpSpPr>
        <p:grpSpPr>
          <a:xfrm>
            <a:off x="2803100" y="4650477"/>
            <a:ext cx="2398838" cy="1326189"/>
            <a:chOff x="2803100" y="4650477"/>
            <a:chExt cx="2398838" cy="1326189"/>
          </a:xfrm>
        </p:grpSpPr>
        <p:grpSp>
          <p:nvGrpSpPr>
            <p:cNvPr id="3862" name="Google Shape;3862;p78"/>
            <p:cNvGrpSpPr/>
            <p:nvPr/>
          </p:nvGrpSpPr>
          <p:grpSpPr>
            <a:xfrm>
              <a:off x="3675496" y="5107662"/>
              <a:ext cx="1407596" cy="869004"/>
              <a:chOff x="1099" y="1605"/>
              <a:chExt cx="2666" cy="2464"/>
            </a:xfrm>
          </p:grpSpPr>
          <p:cxnSp>
            <p:nvCxnSpPr>
              <p:cNvPr id="3863" name="Google Shape;3863;p78"/>
              <p:cNvCxnSpPr/>
              <p:nvPr/>
            </p:nvCxnSpPr>
            <p:spPr>
              <a:xfrm>
                <a:off x="2746" y="2573"/>
                <a:ext cx="84" cy="86"/>
              </a:xfrm>
              <a:prstGeom prst="straightConnector1">
                <a:avLst/>
              </a:prstGeom>
              <a:noFill/>
              <a:ln>
                <a:noFill/>
              </a:ln>
            </p:spPr>
          </p:cxnSp>
          <p:sp>
            <p:nvSpPr>
              <p:cNvPr id="3864" name="Google Shape;3864;p78"/>
              <p:cNvSpPr/>
              <p:nvPr/>
            </p:nvSpPr>
            <p:spPr>
              <a:xfrm>
                <a:off x="2213" y="2821"/>
                <a:ext cx="144" cy="1248"/>
              </a:xfrm>
              <a:prstGeom prst="rect">
                <a:avLst/>
              </a:prstGeom>
              <a:solidFill>
                <a:srgbClr val="6C757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65" name="Google Shape;3865;p78"/>
              <p:cNvSpPr/>
              <p:nvPr/>
            </p:nvSpPr>
            <p:spPr>
              <a:xfrm flipH="1">
                <a:off x="2213" y="2629"/>
                <a:ext cx="144" cy="192"/>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66" name="Google Shape;3866;p78"/>
              <p:cNvSpPr/>
              <p:nvPr/>
            </p:nvSpPr>
            <p:spPr>
              <a:xfrm flipH="1" rot="-2583836">
                <a:off x="2169" y="2515"/>
                <a:ext cx="144" cy="192"/>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67" name="Google Shape;3867;p78"/>
              <p:cNvSpPr/>
              <p:nvPr/>
            </p:nvSpPr>
            <p:spPr>
              <a:xfrm flipH="1">
                <a:off x="2219" y="2629"/>
                <a:ext cx="132" cy="118"/>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68" name="Google Shape;3868;p78"/>
              <p:cNvSpPr/>
              <p:nvPr/>
            </p:nvSpPr>
            <p:spPr>
              <a:xfrm flipH="1" rot="-2583836">
                <a:off x="1891" y="2002"/>
                <a:ext cx="144" cy="624"/>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69" name="Google Shape;3869;p78"/>
              <p:cNvSpPr/>
              <p:nvPr/>
            </p:nvSpPr>
            <p:spPr>
              <a:xfrm flipH="1" rot="-2583836">
                <a:off x="1488" y="1570"/>
                <a:ext cx="144" cy="624"/>
              </a:xfrm>
              <a:prstGeom prst="rect">
                <a:avLst/>
              </a:prstGeom>
              <a:solidFill>
                <a:srgbClr val="BB73E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70" name="Google Shape;3870;p78"/>
              <p:cNvSpPr/>
              <p:nvPr/>
            </p:nvSpPr>
            <p:spPr>
              <a:xfrm flipH="1" rot="-2583836">
                <a:off x="1684" y="2189"/>
                <a:ext cx="144" cy="624"/>
              </a:xfrm>
              <a:prstGeom prst="rect">
                <a:avLst/>
              </a:prstGeom>
              <a:solidFill>
                <a:srgbClr val="FFC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71" name="Google Shape;3871;p78"/>
              <p:cNvSpPr/>
              <p:nvPr/>
            </p:nvSpPr>
            <p:spPr>
              <a:xfrm flipH="1" rot="-2583836">
                <a:off x="1293" y="1769"/>
                <a:ext cx="144" cy="624"/>
              </a:xfrm>
              <a:prstGeom prst="rect">
                <a:avLst/>
              </a:prstGeom>
              <a:solidFill>
                <a:srgbClr val="CE243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72" name="Google Shape;3872;p78"/>
              <p:cNvSpPr/>
              <p:nvPr/>
            </p:nvSpPr>
            <p:spPr>
              <a:xfrm>
                <a:off x="2505" y="2821"/>
                <a:ext cx="144" cy="1248"/>
              </a:xfrm>
              <a:prstGeom prst="rect">
                <a:avLst/>
              </a:prstGeom>
              <a:solidFill>
                <a:srgbClr val="6C757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73" name="Google Shape;3873;p78"/>
              <p:cNvSpPr/>
              <p:nvPr/>
            </p:nvSpPr>
            <p:spPr>
              <a:xfrm>
                <a:off x="2505" y="2624"/>
                <a:ext cx="144" cy="192"/>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74" name="Google Shape;3874;p78"/>
              <p:cNvSpPr/>
              <p:nvPr/>
            </p:nvSpPr>
            <p:spPr>
              <a:xfrm rot="2583836">
                <a:off x="2551" y="2510"/>
                <a:ext cx="144" cy="192"/>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75" name="Google Shape;3875;p78"/>
              <p:cNvSpPr/>
              <p:nvPr/>
            </p:nvSpPr>
            <p:spPr>
              <a:xfrm>
                <a:off x="2511" y="2626"/>
                <a:ext cx="133" cy="118"/>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76" name="Google Shape;3876;p78"/>
              <p:cNvSpPr/>
              <p:nvPr/>
            </p:nvSpPr>
            <p:spPr>
              <a:xfrm rot="2583836">
                <a:off x="2827" y="1996"/>
                <a:ext cx="144" cy="624"/>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77" name="Google Shape;3877;p78"/>
              <p:cNvSpPr/>
              <p:nvPr/>
            </p:nvSpPr>
            <p:spPr>
              <a:xfrm rot="2583836">
                <a:off x="3223" y="1572"/>
                <a:ext cx="144" cy="624"/>
              </a:xfrm>
              <a:prstGeom prst="rect">
                <a:avLst/>
              </a:prstGeom>
              <a:solidFill>
                <a:srgbClr val="BB73E5"/>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78" name="Google Shape;3878;p78"/>
              <p:cNvSpPr/>
              <p:nvPr/>
            </p:nvSpPr>
            <p:spPr>
              <a:xfrm rot="2583836">
                <a:off x="3029" y="2165"/>
                <a:ext cx="144" cy="624"/>
              </a:xfrm>
              <a:prstGeom prst="rect">
                <a:avLst/>
              </a:prstGeom>
              <a:solidFill>
                <a:srgbClr val="FFC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79" name="Google Shape;3879;p78"/>
              <p:cNvSpPr/>
              <p:nvPr/>
            </p:nvSpPr>
            <p:spPr>
              <a:xfrm rot="2583836">
                <a:off x="3428" y="1738"/>
                <a:ext cx="144" cy="624"/>
              </a:xfrm>
              <a:prstGeom prst="rect">
                <a:avLst/>
              </a:prstGeom>
              <a:solidFill>
                <a:srgbClr val="CE243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cxnSp>
            <p:nvCxnSpPr>
              <p:cNvPr id="3880" name="Google Shape;3880;p78"/>
              <p:cNvCxnSpPr/>
              <p:nvPr/>
            </p:nvCxnSpPr>
            <p:spPr>
              <a:xfrm>
                <a:off x="2357" y="2652"/>
                <a:ext cx="149" cy="0"/>
              </a:xfrm>
              <a:prstGeom prst="straightConnector1">
                <a:avLst/>
              </a:prstGeom>
              <a:noFill/>
              <a:ln>
                <a:noFill/>
              </a:ln>
            </p:spPr>
          </p:cxnSp>
          <p:cxnSp>
            <p:nvCxnSpPr>
              <p:cNvPr id="3881" name="Google Shape;3881;p78"/>
              <p:cNvCxnSpPr/>
              <p:nvPr/>
            </p:nvCxnSpPr>
            <p:spPr>
              <a:xfrm>
                <a:off x="2357" y="2691"/>
                <a:ext cx="149" cy="0"/>
              </a:xfrm>
              <a:prstGeom prst="straightConnector1">
                <a:avLst/>
              </a:prstGeom>
              <a:noFill/>
              <a:ln>
                <a:noFill/>
              </a:ln>
            </p:spPr>
          </p:cxnSp>
          <p:sp>
            <p:nvSpPr>
              <p:cNvPr id="3882" name="Google Shape;3882;p78"/>
              <p:cNvSpPr/>
              <p:nvPr/>
            </p:nvSpPr>
            <p:spPr>
              <a:xfrm rot="2583836">
                <a:off x="3120" y="1999"/>
                <a:ext cx="144" cy="60"/>
              </a:xfrm>
              <a:prstGeom prst="rect">
                <a:avLst/>
              </a:prstGeom>
              <a:solidFill>
                <a:srgbClr val="FF99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83" name="Google Shape;3883;p78"/>
              <p:cNvSpPr/>
              <p:nvPr/>
            </p:nvSpPr>
            <p:spPr>
              <a:xfrm rot="2583836">
                <a:off x="3213" y="1865"/>
                <a:ext cx="144" cy="60"/>
              </a:xfrm>
              <a:prstGeom prst="rect">
                <a:avLst/>
              </a:prstGeom>
              <a:solidFill>
                <a:srgbClr val="FFC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84" name="Google Shape;3884;p78"/>
              <p:cNvSpPr/>
              <p:nvPr/>
            </p:nvSpPr>
            <p:spPr>
              <a:xfrm rot="2583836">
                <a:off x="3315" y="1733"/>
                <a:ext cx="144" cy="60"/>
              </a:xfrm>
              <a:prstGeom prst="rect">
                <a:avLst/>
              </a:prstGeom>
              <a:solidFill>
                <a:srgbClr val="FFC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85" name="Google Shape;3885;p78"/>
              <p:cNvSpPr/>
              <p:nvPr/>
            </p:nvSpPr>
            <p:spPr>
              <a:xfrm rot="2583836">
                <a:off x="3340" y="2147"/>
                <a:ext cx="144" cy="60"/>
              </a:xfrm>
              <a:prstGeom prst="rect">
                <a:avLst/>
              </a:prstGeom>
              <a:solidFill>
                <a:srgbClr val="FFC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86" name="Google Shape;3886;p78"/>
              <p:cNvSpPr/>
              <p:nvPr/>
            </p:nvSpPr>
            <p:spPr>
              <a:xfrm rot="2583836">
                <a:off x="3420" y="2024"/>
                <a:ext cx="144" cy="60"/>
              </a:xfrm>
              <a:prstGeom prst="rect">
                <a:avLst/>
              </a:prstGeom>
              <a:solidFill>
                <a:srgbClr val="FFC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87" name="Google Shape;3887;p78"/>
              <p:cNvSpPr/>
              <p:nvPr/>
            </p:nvSpPr>
            <p:spPr>
              <a:xfrm rot="2583836">
                <a:off x="3507" y="1915"/>
                <a:ext cx="144" cy="60"/>
              </a:xfrm>
              <a:prstGeom prst="rect">
                <a:avLst/>
              </a:prstGeom>
              <a:solidFill>
                <a:srgbClr val="FFC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88" name="Google Shape;3888;p78"/>
              <p:cNvSpPr/>
              <p:nvPr/>
            </p:nvSpPr>
            <p:spPr>
              <a:xfrm flipH="1" rot="-2583836">
                <a:off x="1587" y="1985"/>
                <a:ext cx="144" cy="60"/>
              </a:xfrm>
              <a:prstGeom prst="rect">
                <a:avLst/>
              </a:prstGeom>
              <a:solidFill>
                <a:srgbClr val="FF99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89" name="Google Shape;3889;p78"/>
              <p:cNvSpPr/>
              <p:nvPr/>
            </p:nvSpPr>
            <p:spPr>
              <a:xfrm flipH="1" rot="-2583836">
                <a:off x="1493" y="1857"/>
                <a:ext cx="144" cy="60"/>
              </a:xfrm>
              <a:prstGeom prst="rect">
                <a:avLst/>
              </a:prstGeom>
              <a:solidFill>
                <a:srgbClr val="FF99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90" name="Google Shape;3890;p78"/>
              <p:cNvSpPr/>
              <p:nvPr/>
            </p:nvSpPr>
            <p:spPr>
              <a:xfrm flipH="1" rot="-2583836">
                <a:off x="1386" y="1715"/>
                <a:ext cx="144" cy="60"/>
              </a:xfrm>
              <a:prstGeom prst="rect">
                <a:avLst/>
              </a:prstGeom>
              <a:solidFill>
                <a:srgbClr val="FFC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91" name="Google Shape;3891;p78"/>
              <p:cNvSpPr/>
              <p:nvPr/>
            </p:nvSpPr>
            <p:spPr>
              <a:xfrm flipH="1" rot="-2583836">
                <a:off x="1383" y="2174"/>
                <a:ext cx="144" cy="60"/>
              </a:xfrm>
              <a:prstGeom prst="rect">
                <a:avLst/>
              </a:prstGeom>
              <a:solidFill>
                <a:srgbClr val="FF99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92" name="Google Shape;3892;p78"/>
              <p:cNvSpPr/>
              <p:nvPr/>
            </p:nvSpPr>
            <p:spPr>
              <a:xfrm flipH="1" rot="-2583836">
                <a:off x="1285" y="2043"/>
                <a:ext cx="144" cy="60"/>
              </a:xfrm>
              <a:prstGeom prst="rect">
                <a:avLst/>
              </a:prstGeom>
              <a:solidFill>
                <a:srgbClr val="FF99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sp>
            <p:nvSpPr>
              <p:cNvPr id="3893" name="Google Shape;3893;p78"/>
              <p:cNvSpPr/>
              <p:nvPr/>
            </p:nvSpPr>
            <p:spPr>
              <a:xfrm flipH="1" rot="-2583836">
                <a:off x="1191" y="1907"/>
                <a:ext cx="144" cy="60"/>
              </a:xfrm>
              <a:prstGeom prst="rect">
                <a:avLst/>
              </a:prstGeom>
              <a:solidFill>
                <a:srgbClr val="FFC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Noto Sans Symbols"/>
                  <a:buNone/>
                </a:pPr>
                <a:r>
                  <a:t/>
                </a:r>
                <a:endParaRPr b="1" i="0" sz="1800" u="none" cap="none" strike="noStrike">
                  <a:solidFill>
                    <a:srgbClr val="FFFFFF"/>
                  </a:solidFill>
                  <a:latin typeface="Lustria"/>
                  <a:ea typeface="Lustria"/>
                  <a:cs typeface="Lustria"/>
                  <a:sym typeface="Lustria"/>
                </a:endParaRPr>
              </a:p>
            </p:txBody>
          </p:sp>
          <p:cxnSp>
            <p:nvCxnSpPr>
              <p:cNvPr id="3894" name="Google Shape;3894;p78"/>
              <p:cNvCxnSpPr/>
              <p:nvPr/>
            </p:nvCxnSpPr>
            <p:spPr>
              <a:xfrm flipH="1" rot="10800000">
                <a:off x="2020" y="2576"/>
                <a:ext cx="88" cy="100"/>
              </a:xfrm>
              <a:prstGeom prst="straightConnector1">
                <a:avLst/>
              </a:prstGeom>
              <a:noFill/>
              <a:ln>
                <a:noFill/>
              </a:ln>
            </p:spPr>
          </p:cxnSp>
          <p:cxnSp>
            <p:nvCxnSpPr>
              <p:cNvPr id="3895" name="Google Shape;3895;p78"/>
              <p:cNvCxnSpPr/>
              <p:nvPr/>
            </p:nvCxnSpPr>
            <p:spPr>
              <a:xfrm>
                <a:off x="2215" y="3429"/>
                <a:ext cx="141" cy="0"/>
              </a:xfrm>
              <a:prstGeom prst="straightConnector1">
                <a:avLst/>
              </a:prstGeom>
              <a:noFill/>
              <a:ln>
                <a:noFill/>
              </a:ln>
            </p:spPr>
          </p:cxnSp>
          <p:cxnSp>
            <p:nvCxnSpPr>
              <p:cNvPr id="3896" name="Google Shape;3896;p78"/>
              <p:cNvCxnSpPr/>
              <p:nvPr/>
            </p:nvCxnSpPr>
            <p:spPr>
              <a:xfrm>
                <a:off x="2510" y="3429"/>
                <a:ext cx="139" cy="0"/>
              </a:xfrm>
              <a:prstGeom prst="straightConnector1">
                <a:avLst/>
              </a:prstGeom>
              <a:noFill/>
              <a:ln>
                <a:noFill/>
              </a:ln>
            </p:spPr>
          </p:cxnSp>
        </p:grpSp>
        <p:sp>
          <p:nvSpPr>
            <p:cNvPr id="3897" name="Google Shape;3897;p78"/>
            <p:cNvSpPr/>
            <p:nvPr/>
          </p:nvSpPr>
          <p:spPr>
            <a:xfrm>
              <a:off x="3500992" y="4650477"/>
              <a:ext cx="1700946" cy="360551"/>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rPr b="1" lang="pt-BR" sz="1800">
                  <a:solidFill>
                    <a:srgbClr val="FFFFFF"/>
                  </a:solidFill>
                  <a:latin typeface="Lustria"/>
                  <a:ea typeface="Lustria"/>
                  <a:cs typeface="Lustria"/>
                  <a:sym typeface="Lustria"/>
                </a:rPr>
                <a:t>C5</a:t>
              </a:r>
              <a:endParaRPr/>
            </a:p>
          </p:txBody>
        </p:sp>
        <p:sp>
          <p:nvSpPr>
            <p:cNvPr id="3898" name="Google Shape;3898;p78"/>
            <p:cNvSpPr txBox="1"/>
            <p:nvPr/>
          </p:nvSpPr>
          <p:spPr>
            <a:xfrm>
              <a:off x="2803100" y="5593706"/>
              <a:ext cx="1917570"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Lustria"/>
                <a:buNone/>
              </a:pPr>
              <a:r>
                <a:rPr b="1" lang="pt-BR" sz="1800">
                  <a:solidFill>
                    <a:srgbClr val="000000"/>
                  </a:solidFill>
                  <a:latin typeface="Lustria"/>
                  <a:ea typeface="Lustria"/>
                  <a:cs typeface="Lustria"/>
                  <a:sym typeface="Lustria"/>
                </a:rPr>
                <a:t>eculizumabe</a:t>
              </a:r>
              <a:endParaRPr b="1" i="0" sz="1800" u="none" cap="none" strike="noStrike">
                <a:solidFill>
                  <a:srgbClr val="000000"/>
                </a:solidFill>
                <a:latin typeface="Lustria"/>
                <a:ea typeface="Lustria"/>
                <a:cs typeface="Lustria"/>
                <a:sym typeface="Lustria"/>
              </a:endParaRPr>
            </a:p>
          </p:txBody>
        </p:sp>
      </p:grpSp>
      <p:grpSp>
        <p:nvGrpSpPr>
          <p:cNvPr id="3899" name="Google Shape;3899;p78"/>
          <p:cNvGrpSpPr/>
          <p:nvPr/>
        </p:nvGrpSpPr>
        <p:grpSpPr>
          <a:xfrm>
            <a:off x="1244600" y="2174469"/>
            <a:ext cx="6026831" cy="1098010"/>
            <a:chOff x="1244600" y="2174469"/>
            <a:chExt cx="6026831" cy="1098010"/>
          </a:xfrm>
        </p:grpSpPr>
        <p:sp>
          <p:nvSpPr>
            <p:cNvPr id="3900" name="Google Shape;3900;p78"/>
            <p:cNvSpPr/>
            <p:nvPr/>
          </p:nvSpPr>
          <p:spPr>
            <a:xfrm>
              <a:off x="3500992" y="2174469"/>
              <a:ext cx="1700946" cy="402207"/>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600">
                  <a:solidFill>
                    <a:srgbClr val="FFFFFF"/>
                  </a:solidFill>
                  <a:latin typeface="Lustria"/>
                  <a:ea typeface="Lustria"/>
                  <a:cs typeface="Lustria"/>
                  <a:sym typeface="Lustria"/>
                </a:rPr>
                <a:t>C3</a:t>
              </a:r>
              <a:endParaRPr/>
            </a:p>
          </p:txBody>
        </p:sp>
        <p:sp>
          <p:nvSpPr>
            <p:cNvPr id="3901" name="Google Shape;3901;p78"/>
            <p:cNvSpPr/>
            <p:nvPr/>
          </p:nvSpPr>
          <p:spPr>
            <a:xfrm>
              <a:off x="5559403" y="2174469"/>
              <a:ext cx="1700946" cy="402207"/>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600">
                  <a:solidFill>
                    <a:srgbClr val="FFFFFF"/>
                  </a:solidFill>
                  <a:latin typeface="Lustria"/>
                  <a:ea typeface="Lustria"/>
                  <a:cs typeface="Lustria"/>
                  <a:sym typeface="Lustria"/>
                </a:rPr>
                <a:t>C3A</a:t>
              </a:r>
              <a:endParaRPr/>
            </a:p>
          </p:txBody>
        </p:sp>
        <p:sp>
          <p:nvSpPr>
            <p:cNvPr id="3902" name="Google Shape;3902;p78"/>
            <p:cNvSpPr/>
            <p:nvPr/>
          </p:nvSpPr>
          <p:spPr>
            <a:xfrm>
              <a:off x="3500992" y="2752819"/>
              <a:ext cx="1700946" cy="402207"/>
            </a:xfrm>
            <a:prstGeom prst="rect">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600">
                  <a:solidFill>
                    <a:srgbClr val="FFFFFF"/>
                  </a:solidFill>
                  <a:latin typeface="Lustria"/>
                  <a:ea typeface="Lustria"/>
                  <a:cs typeface="Lustria"/>
                  <a:sym typeface="Lustria"/>
                </a:rPr>
                <a:t>C3B</a:t>
              </a:r>
              <a:endParaRPr/>
            </a:p>
          </p:txBody>
        </p:sp>
        <p:sp>
          <p:nvSpPr>
            <p:cNvPr id="3903" name="Google Shape;3903;p78"/>
            <p:cNvSpPr txBox="1"/>
            <p:nvPr/>
          </p:nvSpPr>
          <p:spPr>
            <a:xfrm>
              <a:off x="1415874" y="2422703"/>
              <a:ext cx="1700946" cy="4001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83C8C"/>
                </a:buClr>
                <a:buSzPts val="2000"/>
                <a:buFont typeface="Calibri"/>
                <a:buNone/>
              </a:pPr>
              <a:r>
                <a:rPr b="1" i="0" lang="pt-BR" sz="2000" u="none" cap="none" strike="noStrike">
                  <a:solidFill>
                    <a:srgbClr val="283C8C"/>
                  </a:solidFill>
                  <a:latin typeface="Calibri"/>
                  <a:ea typeface="Calibri"/>
                  <a:cs typeface="Calibri"/>
                  <a:sym typeface="Calibri"/>
                </a:rPr>
                <a:t>Proximal</a:t>
              </a:r>
              <a:endParaRPr b="1" baseline="30000" i="0" sz="2000" u="none" cap="none" strike="noStrike">
                <a:solidFill>
                  <a:srgbClr val="283C8C"/>
                </a:solidFill>
                <a:latin typeface="Calibri"/>
                <a:ea typeface="Calibri"/>
                <a:cs typeface="Calibri"/>
                <a:sym typeface="Calibri"/>
              </a:endParaRPr>
            </a:p>
          </p:txBody>
        </p:sp>
        <p:cxnSp>
          <p:nvCxnSpPr>
            <p:cNvPr id="3904" name="Google Shape;3904;p78"/>
            <p:cNvCxnSpPr/>
            <p:nvPr/>
          </p:nvCxnSpPr>
          <p:spPr>
            <a:xfrm>
              <a:off x="1244600" y="3272479"/>
              <a:ext cx="6026831" cy="0"/>
            </a:xfrm>
            <a:prstGeom prst="straightConnector1">
              <a:avLst/>
            </a:prstGeom>
            <a:noFill/>
            <a:ln cap="flat" cmpd="sng" w="12700">
              <a:solidFill>
                <a:srgbClr val="A5A5A5"/>
              </a:solidFill>
              <a:prstDash val="solid"/>
              <a:miter lim="800000"/>
              <a:headEnd len="sm" w="sm" type="none"/>
              <a:tailEnd len="sm" w="sm" type="none"/>
            </a:ln>
          </p:spPr>
        </p:cxnSp>
      </p:grpSp>
      <p:grpSp>
        <p:nvGrpSpPr>
          <p:cNvPr id="3905" name="Google Shape;3905;p78"/>
          <p:cNvGrpSpPr/>
          <p:nvPr/>
        </p:nvGrpSpPr>
        <p:grpSpPr>
          <a:xfrm>
            <a:off x="1244600" y="3410584"/>
            <a:ext cx="6236641" cy="1106423"/>
            <a:chOff x="1244600" y="3410584"/>
            <a:chExt cx="6236641" cy="1106423"/>
          </a:xfrm>
        </p:grpSpPr>
        <p:sp>
          <p:nvSpPr>
            <p:cNvPr id="3906" name="Google Shape;3906;p78"/>
            <p:cNvSpPr txBox="1"/>
            <p:nvPr/>
          </p:nvSpPr>
          <p:spPr>
            <a:xfrm>
              <a:off x="1415874" y="3681001"/>
              <a:ext cx="1700946" cy="40011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D21E2D"/>
                </a:buClr>
                <a:buSzPts val="2000"/>
                <a:buFont typeface="Calibri"/>
                <a:buNone/>
              </a:pPr>
              <a:r>
                <a:rPr b="1" i="0" lang="pt-BR" sz="2000" u="none" cap="none" strike="noStrike">
                  <a:solidFill>
                    <a:srgbClr val="D21E2D"/>
                  </a:solidFill>
                  <a:latin typeface="Calibri"/>
                  <a:ea typeface="Calibri"/>
                  <a:cs typeface="Calibri"/>
                  <a:sym typeface="Calibri"/>
                </a:rPr>
                <a:t>Terminal</a:t>
              </a:r>
              <a:endParaRPr b="1" baseline="30000" i="0" sz="2000" u="none" cap="none" strike="noStrike">
                <a:solidFill>
                  <a:srgbClr val="D21E2D"/>
                </a:solidFill>
                <a:latin typeface="Calibri"/>
                <a:ea typeface="Calibri"/>
                <a:cs typeface="Calibri"/>
                <a:sym typeface="Calibri"/>
              </a:endParaRPr>
            </a:p>
          </p:txBody>
        </p:sp>
        <p:sp>
          <p:nvSpPr>
            <p:cNvPr id="3907" name="Google Shape;3907;p78"/>
            <p:cNvSpPr/>
            <p:nvPr/>
          </p:nvSpPr>
          <p:spPr>
            <a:xfrm>
              <a:off x="3500992" y="3410584"/>
              <a:ext cx="1700946" cy="40220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1800">
                  <a:solidFill>
                    <a:srgbClr val="FFFFFF"/>
                  </a:solidFill>
                  <a:latin typeface="Lustria"/>
                  <a:ea typeface="Lustria"/>
                  <a:cs typeface="Lustria"/>
                  <a:sym typeface="Lustria"/>
                </a:rPr>
                <a:t>C5</a:t>
              </a:r>
              <a:endParaRPr/>
            </a:p>
          </p:txBody>
        </p:sp>
        <p:sp>
          <p:nvSpPr>
            <p:cNvPr id="3908" name="Google Shape;3908;p78"/>
            <p:cNvSpPr/>
            <p:nvPr/>
          </p:nvSpPr>
          <p:spPr>
            <a:xfrm>
              <a:off x="5559403" y="3410584"/>
              <a:ext cx="1700946" cy="40220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1800">
                  <a:solidFill>
                    <a:srgbClr val="FFFFFF"/>
                  </a:solidFill>
                  <a:latin typeface="Lustria"/>
                  <a:ea typeface="Lustria"/>
                  <a:cs typeface="Lustria"/>
                  <a:sym typeface="Lustria"/>
                </a:rPr>
                <a:t>C5A</a:t>
              </a:r>
              <a:endParaRPr/>
            </a:p>
          </p:txBody>
        </p:sp>
        <p:sp>
          <p:nvSpPr>
            <p:cNvPr id="3909" name="Google Shape;3909;p78"/>
            <p:cNvSpPr/>
            <p:nvPr/>
          </p:nvSpPr>
          <p:spPr>
            <a:xfrm>
              <a:off x="5588504" y="3460269"/>
              <a:ext cx="358001" cy="302837"/>
            </a:xfrm>
            <a:prstGeom prst="mathMultiply">
              <a:avLst>
                <a:gd fmla="val 14281" name="adj1"/>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600"/>
                <a:buFont typeface="Calibri"/>
                <a:buNone/>
              </a:pPr>
              <a:r>
                <a:t/>
              </a:r>
              <a:endParaRPr sz="1600" u="none" cap="none" strike="noStrike">
                <a:solidFill>
                  <a:srgbClr val="FFFFFF"/>
                </a:solidFill>
                <a:latin typeface="Lustria"/>
                <a:ea typeface="Lustria"/>
                <a:cs typeface="Lustria"/>
                <a:sym typeface="Lustria"/>
              </a:endParaRPr>
            </a:p>
          </p:txBody>
        </p:sp>
        <p:sp>
          <p:nvSpPr>
            <p:cNvPr id="3910" name="Google Shape;3910;p78"/>
            <p:cNvSpPr/>
            <p:nvPr/>
          </p:nvSpPr>
          <p:spPr>
            <a:xfrm>
              <a:off x="3500992" y="3988934"/>
              <a:ext cx="1700946" cy="402207"/>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1800">
                  <a:solidFill>
                    <a:srgbClr val="FFFFFF"/>
                  </a:solidFill>
                  <a:latin typeface="Lustria"/>
                  <a:ea typeface="Lustria"/>
                  <a:cs typeface="Lustria"/>
                  <a:sym typeface="Lustria"/>
                </a:rPr>
                <a:t>C5B</a:t>
              </a:r>
              <a:endParaRPr/>
            </a:p>
          </p:txBody>
        </p:sp>
        <p:sp>
          <p:nvSpPr>
            <p:cNvPr id="3911" name="Google Shape;3911;p78"/>
            <p:cNvSpPr/>
            <p:nvPr/>
          </p:nvSpPr>
          <p:spPr>
            <a:xfrm>
              <a:off x="3519106" y="4042087"/>
              <a:ext cx="358001" cy="302837"/>
            </a:xfrm>
            <a:prstGeom prst="mathMultiply">
              <a:avLst>
                <a:gd fmla="val 14281" name="adj1"/>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600"/>
                <a:buFont typeface="Calibri"/>
                <a:buNone/>
              </a:pPr>
              <a:r>
                <a:t/>
              </a:r>
              <a:endParaRPr sz="1600" u="none" cap="none" strike="noStrike">
                <a:solidFill>
                  <a:srgbClr val="FFFFFF"/>
                </a:solidFill>
                <a:latin typeface="Lustria"/>
                <a:ea typeface="Lustria"/>
                <a:cs typeface="Lustria"/>
                <a:sym typeface="Lustria"/>
              </a:endParaRPr>
            </a:p>
          </p:txBody>
        </p:sp>
        <p:sp>
          <p:nvSpPr>
            <p:cNvPr id="3912" name="Google Shape;3912;p78"/>
            <p:cNvSpPr txBox="1"/>
            <p:nvPr/>
          </p:nvSpPr>
          <p:spPr>
            <a:xfrm>
              <a:off x="5338510" y="3947636"/>
              <a:ext cx="2142731" cy="41549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Complexo de ataque  à membrana.</a:t>
              </a:r>
              <a:endParaRPr/>
            </a:p>
            <a:p>
              <a:pPr indent="0" lvl="0" marL="0" marR="0" rtl="0" algn="ctr">
                <a:lnSpc>
                  <a:spcPct val="100000"/>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Causa da hemólise em HPN.</a:t>
              </a:r>
              <a:endParaRPr/>
            </a:p>
          </p:txBody>
        </p:sp>
        <p:cxnSp>
          <p:nvCxnSpPr>
            <p:cNvPr id="3913" name="Google Shape;3913;p78"/>
            <p:cNvCxnSpPr/>
            <p:nvPr/>
          </p:nvCxnSpPr>
          <p:spPr>
            <a:xfrm>
              <a:off x="1244600" y="4517007"/>
              <a:ext cx="6026831" cy="0"/>
            </a:xfrm>
            <a:prstGeom prst="straightConnector1">
              <a:avLst/>
            </a:prstGeom>
            <a:noFill/>
            <a:ln cap="flat" cmpd="sng" w="12700">
              <a:solidFill>
                <a:srgbClr val="A5A5A5"/>
              </a:solidFill>
              <a:prstDash val="solid"/>
              <a:miter lim="800000"/>
              <a:headEnd len="sm" w="sm" type="none"/>
              <a:tailEnd len="sm" w="sm" type="none"/>
            </a:ln>
          </p:spPr>
        </p:cxnSp>
      </p:grpSp>
      <p:grpSp>
        <p:nvGrpSpPr>
          <p:cNvPr id="3914" name="Google Shape;3914;p78"/>
          <p:cNvGrpSpPr/>
          <p:nvPr/>
        </p:nvGrpSpPr>
        <p:grpSpPr>
          <a:xfrm>
            <a:off x="7855277" y="1433412"/>
            <a:ext cx="3241216" cy="4360970"/>
            <a:chOff x="7855277" y="1433412"/>
            <a:chExt cx="3241216" cy="4360970"/>
          </a:xfrm>
        </p:grpSpPr>
        <p:sp>
          <p:nvSpPr>
            <p:cNvPr id="3915" name="Google Shape;3915;p78"/>
            <p:cNvSpPr/>
            <p:nvPr/>
          </p:nvSpPr>
          <p:spPr>
            <a:xfrm>
              <a:off x="7855277" y="1433412"/>
              <a:ext cx="3241216" cy="436097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916" name="Google Shape;3916;p78"/>
            <p:cNvSpPr txBox="1"/>
            <p:nvPr/>
          </p:nvSpPr>
          <p:spPr>
            <a:xfrm>
              <a:off x="7983183" y="2371275"/>
              <a:ext cx="2749923" cy="3341623"/>
            </a:xfrm>
            <a:prstGeom prst="rect">
              <a:avLst/>
            </a:prstGeom>
            <a:no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Clr>
                  <a:schemeClr val="lt1"/>
                </a:buClr>
                <a:buSzPts val="1600"/>
                <a:buFont typeface="Calibri"/>
                <a:buNone/>
              </a:pPr>
              <a:r>
                <a:rPr b="0" i="0" lang="pt-BR" sz="1600" u="none" cap="none" strike="noStrike">
                  <a:solidFill>
                    <a:schemeClr val="lt1"/>
                  </a:solidFill>
                  <a:latin typeface="Calibri"/>
                  <a:ea typeface="Calibri"/>
                  <a:cs typeface="Calibri"/>
                  <a:sym typeface="Calibri"/>
                </a:rPr>
                <a:t>O eculizumabe liga-se </a:t>
              </a:r>
              <a:br>
                <a:rPr b="0" i="0" lang="pt-BR" sz="1600" u="none" cap="none" strike="noStrike">
                  <a:solidFill>
                    <a:schemeClr val="lt1"/>
                  </a:solidFill>
                  <a:latin typeface="Calibri"/>
                  <a:ea typeface="Calibri"/>
                  <a:cs typeface="Calibri"/>
                  <a:sym typeface="Calibri"/>
                </a:rPr>
              </a:br>
              <a:r>
                <a:rPr b="0" i="0" lang="pt-BR" sz="1600" u="none" cap="none" strike="noStrike">
                  <a:solidFill>
                    <a:schemeClr val="lt1"/>
                  </a:solidFill>
                  <a:latin typeface="Calibri"/>
                  <a:ea typeface="Calibri"/>
                  <a:cs typeface="Calibri"/>
                  <a:sym typeface="Calibri"/>
                </a:rPr>
                <a:t>com </a:t>
              </a:r>
              <a:r>
                <a:rPr b="1" i="0" lang="pt-BR" sz="1600" u="none" cap="none" strike="noStrike">
                  <a:solidFill>
                    <a:schemeClr val="lt1"/>
                  </a:solidFill>
                  <a:latin typeface="Calibri"/>
                  <a:ea typeface="Calibri"/>
                  <a:cs typeface="Calibri"/>
                  <a:sym typeface="Calibri"/>
                </a:rPr>
                <a:t>alta afinidade à C5²</a:t>
              </a:r>
              <a:endParaRPr/>
            </a:p>
            <a:p>
              <a:pPr indent="0" lvl="0" marL="0" marR="0" rtl="0" algn="l">
                <a:lnSpc>
                  <a:spcPct val="90000"/>
                </a:lnSpc>
                <a:spcBef>
                  <a:spcPts val="800"/>
                </a:spcBef>
                <a:spcAft>
                  <a:spcPts val="0"/>
                </a:spcAft>
                <a:buClr>
                  <a:schemeClr val="lt1"/>
                </a:buClr>
                <a:buSzPts val="1600"/>
                <a:buFont typeface="Calibri"/>
                <a:buNone/>
              </a:pPr>
              <a:r>
                <a:rPr b="1" i="0" lang="pt-BR" sz="1600" u="none" cap="none" strike="noStrike">
                  <a:solidFill>
                    <a:schemeClr val="lt1"/>
                  </a:solidFill>
                  <a:latin typeface="Calibri"/>
                  <a:ea typeface="Calibri"/>
                  <a:cs typeface="Calibri"/>
                  <a:sym typeface="Calibri"/>
                </a:rPr>
                <a:t>Complemento terminal:</a:t>
              </a:r>
              <a:r>
                <a:rPr b="0" i="0" lang="pt-BR" sz="1600" u="none" cap="none" strike="noStrike">
                  <a:solidFill>
                    <a:schemeClr val="lt1"/>
                  </a:solidFill>
                  <a:latin typeface="Calibri"/>
                  <a:ea typeface="Calibri"/>
                  <a:cs typeface="Calibri"/>
                  <a:sym typeface="Calibri"/>
                </a:rPr>
                <a:t> bloqueio da formação de C5a e C5b-9²</a:t>
              </a:r>
              <a:endParaRPr/>
            </a:p>
            <a:p>
              <a:pPr indent="0" lvl="0" marL="0" marR="0" rtl="0" algn="l">
                <a:lnSpc>
                  <a:spcPct val="90000"/>
                </a:lnSpc>
                <a:spcBef>
                  <a:spcPts val="800"/>
                </a:spcBef>
                <a:spcAft>
                  <a:spcPts val="0"/>
                </a:spcAft>
                <a:buClr>
                  <a:schemeClr val="lt1"/>
                </a:buClr>
                <a:buSzPts val="1600"/>
                <a:buFont typeface="Calibri"/>
                <a:buNone/>
              </a:pPr>
              <a:r>
                <a:rPr b="0" i="0" lang="pt-BR" sz="1600" u="none" cap="none" strike="noStrike">
                  <a:solidFill>
                    <a:schemeClr val="lt1"/>
                  </a:solidFill>
                  <a:latin typeface="Calibri"/>
                  <a:ea typeface="Calibri"/>
                  <a:cs typeface="Calibri"/>
                  <a:sym typeface="Calibri"/>
                </a:rPr>
                <a:t>As </a:t>
              </a:r>
              <a:r>
                <a:rPr b="1" i="0" lang="pt-BR" sz="1600" u="none" cap="none" strike="noStrike">
                  <a:solidFill>
                    <a:schemeClr val="lt1"/>
                  </a:solidFill>
                  <a:latin typeface="Calibri"/>
                  <a:ea typeface="Calibri"/>
                  <a:cs typeface="Calibri"/>
                  <a:sym typeface="Calibri"/>
                </a:rPr>
                <a:t>funções proximais </a:t>
              </a:r>
              <a:br>
                <a:rPr b="1" i="0" lang="pt-BR" sz="1600" u="none" cap="none" strike="noStrike">
                  <a:solidFill>
                    <a:schemeClr val="lt1"/>
                  </a:solidFill>
                  <a:latin typeface="Calibri"/>
                  <a:ea typeface="Calibri"/>
                  <a:cs typeface="Calibri"/>
                  <a:sym typeface="Calibri"/>
                </a:rPr>
              </a:br>
              <a:r>
                <a:rPr b="0" i="0" lang="pt-BR" sz="1600" u="none" cap="none" strike="noStrike">
                  <a:solidFill>
                    <a:schemeClr val="lt1"/>
                  </a:solidFill>
                  <a:latin typeface="Calibri"/>
                  <a:ea typeface="Calibri"/>
                  <a:cs typeface="Calibri"/>
                  <a:sym typeface="Calibri"/>
                </a:rPr>
                <a:t>do complemento </a:t>
              </a:r>
              <a:br>
                <a:rPr b="0" i="0" lang="pt-BR" sz="1600" u="none" cap="none" strike="noStrike">
                  <a:solidFill>
                    <a:schemeClr val="lt1"/>
                  </a:solidFill>
                  <a:latin typeface="Calibri"/>
                  <a:ea typeface="Calibri"/>
                  <a:cs typeface="Calibri"/>
                  <a:sym typeface="Calibri"/>
                </a:rPr>
              </a:br>
              <a:r>
                <a:rPr b="1" i="0" lang="pt-BR" sz="1600" u="none" cap="none" strike="noStrike">
                  <a:solidFill>
                    <a:schemeClr val="lt1"/>
                  </a:solidFill>
                  <a:latin typeface="Calibri"/>
                  <a:ea typeface="Calibri"/>
                  <a:cs typeface="Calibri"/>
                  <a:sym typeface="Calibri"/>
                </a:rPr>
                <a:t>permanecem intactas²</a:t>
              </a:r>
              <a:endParaRPr/>
            </a:p>
            <a:p>
              <a:pPr indent="-173037" lvl="0" marL="355600" marR="0" rtl="0" algn="l">
                <a:lnSpc>
                  <a:spcPct val="90000"/>
                </a:lnSpc>
                <a:spcBef>
                  <a:spcPts val="800"/>
                </a:spcBef>
                <a:spcAft>
                  <a:spcPts val="0"/>
                </a:spcAft>
                <a:buClr>
                  <a:schemeClr val="lt1"/>
                </a:buClr>
                <a:buSzPts val="1280"/>
                <a:buFont typeface="Noto Sans Symbols"/>
                <a:buChar char="▪"/>
              </a:pPr>
              <a:r>
                <a:rPr b="0" i="0" lang="pt-BR" sz="1600" u="none" cap="none" strike="noStrike">
                  <a:solidFill>
                    <a:schemeClr val="lt1"/>
                  </a:solidFill>
                  <a:latin typeface="Calibri"/>
                  <a:ea typeface="Calibri"/>
                  <a:cs typeface="Calibri"/>
                  <a:sym typeface="Calibri"/>
                </a:rPr>
                <a:t>Anafilatoxina fraca</a:t>
              </a:r>
              <a:endParaRPr/>
            </a:p>
            <a:p>
              <a:pPr indent="-173037" lvl="0" marL="355600" marR="0" rtl="0" algn="l">
                <a:lnSpc>
                  <a:spcPct val="90000"/>
                </a:lnSpc>
                <a:spcBef>
                  <a:spcPts val="800"/>
                </a:spcBef>
                <a:spcAft>
                  <a:spcPts val="0"/>
                </a:spcAft>
                <a:buClr>
                  <a:schemeClr val="lt1"/>
                </a:buClr>
                <a:buSzPts val="1280"/>
                <a:buFont typeface="Noto Sans Symbols"/>
                <a:buChar char="▪"/>
              </a:pPr>
              <a:r>
                <a:rPr b="0" i="0" lang="pt-BR" sz="1600" u="none" cap="none" strike="noStrike">
                  <a:solidFill>
                    <a:schemeClr val="lt1"/>
                  </a:solidFill>
                  <a:latin typeface="Calibri"/>
                  <a:ea typeface="Calibri"/>
                  <a:cs typeface="Calibri"/>
                  <a:sym typeface="Calibri"/>
                </a:rPr>
                <a:t>Clearance do </a:t>
              </a:r>
              <a:br>
                <a:rPr b="0" i="0" lang="pt-BR" sz="1600" u="none" cap="none" strike="noStrike">
                  <a:solidFill>
                    <a:schemeClr val="lt1"/>
                  </a:solidFill>
                  <a:latin typeface="Calibri"/>
                  <a:ea typeface="Calibri"/>
                  <a:cs typeface="Calibri"/>
                  <a:sym typeface="Calibri"/>
                </a:rPr>
              </a:br>
              <a:r>
                <a:rPr b="0" i="0" lang="pt-BR" sz="1600" u="none" cap="none" strike="noStrike">
                  <a:solidFill>
                    <a:schemeClr val="lt1"/>
                  </a:solidFill>
                  <a:latin typeface="Calibri"/>
                  <a:ea typeface="Calibri"/>
                  <a:cs typeface="Calibri"/>
                  <a:sym typeface="Calibri"/>
                </a:rPr>
                <a:t>complexo imune</a:t>
              </a:r>
              <a:endParaRPr/>
            </a:p>
            <a:p>
              <a:pPr indent="-173037" lvl="0" marL="355600" marR="0" rtl="0" algn="l">
                <a:lnSpc>
                  <a:spcPct val="90000"/>
                </a:lnSpc>
                <a:spcBef>
                  <a:spcPts val="800"/>
                </a:spcBef>
                <a:spcAft>
                  <a:spcPts val="0"/>
                </a:spcAft>
                <a:buClr>
                  <a:schemeClr val="lt1"/>
                </a:buClr>
                <a:buSzPts val="1280"/>
                <a:buFont typeface="Noto Sans Symbols"/>
                <a:buChar char="▪"/>
              </a:pPr>
              <a:r>
                <a:rPr b="0" i="0" lang="pt-BR" sz="1600" u="none" cap="none" strike="noStrike">
                  <a:solidFill>
                    <a:schemeClr val="lt1"/>
                  </a:solidFill>
                  <a:latin typeface="Calibri"/>
                  <a:ea typeface="Calibri"/>
                  <a:cs typeface="Calibri"/>
                  <a:sym typeface="Calibri"/>
                </a:rPr>
                <a:t>Opsonização microbiana</a:t>
              </a:r>
              <a:endParaRPr b="0" i="0" sz="1600" u="none" cap="none" strike="noStrike">
                <a:solidFill>
                  <a:schemeClr val="lt1"/>
                </a:solidFill>
                <a:latin typeface="Calibri"/>
                <a:ea typeface="Calibri"/>
                <a:cs typeface="Calibri"/>
                <a:sym typeface="Calibri"/>
              </a:endParaRPr>
            </a:p>
          </p:txBody>
        </p:sp>
        <p:cxnSp>
          <p:nvCxnSpPr>
            <p:cNvPr id="3917" name="Google Shape;3917;p78"/>
            <p:cNvCxnSpPr/>
            <p:nvPr/>
          </p:nvCxnSpPr>
          <p:spPr>
            <a:xfrm>
              <a:off x="7983183" y="2877722"/>
              <a:ext cx="2913417" cy="0"/>
            </a:xfrm>
            <a:prstGeom prst="straightConnector1">
              <a:avLst/>
            </a:prstGeom>
            <a:noFill/>
            <a:ln cap="flat" cmpd="sng" w="12700">
              <a:solidFill>
                <a:srgbClr val="FF7F7F"/>
              </a:solidFill>
              <a:prstDash val="solid"/>
              <a:miter lim="800000"/>
              <a:headEnd len="sm" w="sm" type="none"/>
              <a:tailEnd len="sm" w="sm" type="none"/>
            </a:ln>
          </p:spPr>
        </p:cxnSp>
        <p:cxnSp>
          <p:nvCxnSpPr>
            <p:cNvPr id="3918" name="Google Shape;3918;p78"/>
            <p:cNvCxnSpPr/>
            <p:nvPr/>
          </p:nvCxnSpPr>
          <p:spPr>
            <a:xfrm>
              <a:off x="7983183" y="3649787"/>
              <a:ext cx="2913417" cy="0"/>
            </a:xfrm>
            <a:prstGeom prst="straightConnector1">
              <a:avLst/>
            </a:prstGeom>
            <a:noFill/>
            <a:ln cap="flat" cmpd="sng" w="12700">
              <a:solidFill>
                <a:srgbClr val="FF7F7F"/>
              </a:solidFill>
              <a:prstDash val="solid"/>
              <a:miter lim="800000"/>
              <a:headEnd len="sm" w="sm" type="none"/>
              <a:tailEnd len="sm" w="sm" type="none"/>
            </a:ln>
          </p:spPr>
        </p:cxnSp>
        <p:sp>
          <p:nvSpPr>
            <p:cNvPr id="3919" name="Google Shape;3919;p78"/>
            <p:cNvSpPr/>
            <p:nvPr/>
          </p:nvSpPr>
          <p:spPr>
            <a:xfrm>
              <a:off x="8094285" y="1640935"/>
              <a:ext cx="611919" cy="605725"/>
            </a:xfrm>
            <a:custGeom>
              <a:rect b="b" l="l" r="r" t="t"/>
              <a:pathLst>
                <a:path extrusionOk="0" h="913942" w="923287">
                  <a:moveTo>
                    <a:pt x="889133" y="559642"/>
                  </a:moveTo>
                  <a:cubicBezTo>
                    <a:pt x="899982" y="553760"/>
                    <a:pt x="911333" y="548645"/>
                    <a:pt x="923273" y="544665"/>
                  </a:cubicBezTo>
                  <a:lnTo>
                    <a:pt x="913942" y="516702"/>
                  </a:lnTo>
                  <a:cubicBezTo>
                    <a:pt x="853165" y="536970"/>
                    <a:pt x="803930" y="579675"/>
                    <a:pt x="775273" y="636959"/>
                  </a:cubicBezTo>
                  <a:lnTo>
                    <a:pt x="763834" y="659851"/>
                  </a:lnTo>
                  <a:lnTo>
                    <a:pt x="752381" y="636944"/>
                  </a:lnTo>
                  <a:cubicBezTo>
                    <a:pt x="725360" y="582903"/>
                    <a:pt x="679855" y="542086"/>
                    <a:pt x="623795" y="520593"/>
                  </a:cubicBezTo>
                  <a:lnTo>
                    <a:pt x="623795" y="315664"/>
                  </a:lnTo>
                  <a:lnTo>
                    <a:pt x="653277" y="286182"/>
                  </a:lnTo>
                  <a:lnTo>
                    <a:pt x="669330" y="302235"/>
                  </a:lnTo>
                  <a:cubicBezTo>
                    <a:pt x="659011" y="312834"/>
                    <a:pt x="653277" y="326749"/>
                    <a:pt x="653277" y="341564"/>
                  </a:cubicBezTo>
                  <a:cubicBezTo>
                    <a:pt x="653277" y="372697"/>
                    <a:pt x="678587" y="398007"/>
                    <a:pt x="709720" y="398007"/>
                  </a:cubicBezTo>
                  <a:cubicBezTo>
                    <a:pt x="724786" y="398007"/>
                    <a:pt x="738966" y="392140"/>
                    <a:pt x="749624" y="381468"/>
                  </a:cubicBezTo>
                  <a:lnTo>
                    <a:pt x="902090" y="229001"/>
                  </a:lnTo>
                  <a:cubicBezTo>
                    <a:pt x="912748" y="218358"/>
                    <a:pt x="918615" y="204178"/>
                    <a:pt x="918615" y="189112"/>
                  </a:cubicBezTo>
                  <a:cubicBezTo>
                    <a:pt x="918615" y="157979"/>
                    <a:pt x="893305" y="132669"/>
                    <a:pt x="862172" y="132669"/>
                  </a:cubicBezTo>
                  <a:cubicBezTo>
                    <a:pt x="847106" y="132669"/>
                    <a:pt x="832925" y="138536"/>
                    <a:pt x="822268" y="149208"/>
                  </a:cubicBezTo>
                  <a:lnTo>
                    <a:pt x="734352" y="237124"/>
                  </a:lnTo>
                  <a:lnTo>
                    <a:pt x="718344" y="221115"/>
                  </a:lnTo>
                  <a:lnTo>
                    <a:pt x="807527" y="131932"/>
                  </a:lnTo>
                  <a:cubicBezTo>
                    <a:pt x="822135" y="117324"/>
                    <a:pt x="830169" y="97924"/>
                    <a:pt x="830169" y="77287"/>
                  </a:cubicBezTo>
                  <a:cubicBezTo>
                    <a:pt x="830169" y="34671"/>
                    <a:pt x="795498" y="0"/>
                    <a:pt x="752882" y="0"/>
                  </a:cubicBezTo>
                  <a:cubicBezTo>
                    <a:pt x="732244" y="0"/>
                    <a:pt x="712831" y="8034"/>
                    <a:pt x="698237" y="22642"/>
                  </a:cubicBezTo>
                  <a:lnTo>
                    <a:pt x="476385" y="244494"/>
                  </a:lnTo>
                  <a:lnTo>
                    <a:pt x="476385" y="265338"/>
                  </a:lnTo>
                  <a:lnTo>
                    <a:pt x="446903" y="265338"/>
                  </a:lnTo>
                  <a:lnTo>
                    <a:pt x="446903" y="244494"/>
                  </a:lnTo>
                  <a:lnTo>
                    <a:pt x="225051" y="22642"/>
                  </a:lnTo>
                  <a:cubicBezTo>
                    <a:pt x="210443" y="8034"/>
                    <a:pt x="191043" y="0"/>
                    <a:pt x="170406" y="0"/>
                  </a:cubicBezTo>
                  <a:cubicBezTo>
                    <a:pt x="127790" y="0"/>
                    <a:pt x="93119" y="34671"/>
                    <a:pt x="93119" y="77287"/>
                  </a:cubicBezTo>
                  <a:cubicBezTo>
                    <a:pt x="93119" y="97924"/>
                    <a:pt x="101153" y="117338"/>
                    <a:pt x="115761" y="131932"/>
                  </a:cubicBezTo>
                  <a:lnTo>
                    <a:pt x="204944" y="221115"/>
                  </a:lnTo>
                  <a:lnTo>
                    <a:pt x="188935" y="237124"/>
                  </a:lnTo>
                  <a:lnTo>
                    <a:pt x="101020" y="149208"/>
                  </a:lnTo>
                  <a:cubicBezTo>
                    <a:pt x="90362" y="138536"/>
                    <a:pt x="76181" y="132669"/>
                    <a:pt x="61116" y="132669"/>
                  </a:cubicBezTo>
                  <a:cubicBezTo>
                    <a:pt x="29983" y="132669"/>
                    <a:pt x="4673" y="157979"/>
                    <a:pt x="4673" y="189112"/>
                  </a:cubicBezTo>
                  <a:cubicBezTo>
                    <a:pt x="4673" y="204178"/>
                    <a:pt x="10540" y="218358"/>
                    <a:pt x="21212" y="229016"/>
                  </a:cubicBezTo>
                  <a:lnTo>
                    <a:pt x="173678" y="381482"/>
                  </a:lnTo>
                  <a:cubicBezTo>
                    <a:pt x="184336" y="392140"/>
                    <a:pt x="198502" y="398007"/>
                    <a:pt x="213568" y="398007"/>
                  </a:cubicBezTo>
                  <a:cubicBezTo>
                    <a:pt x="244701" y="398007"/>
                    <a:pt x="270011" y="372697"/>
                    <a:pt x="270011" y="341564"/>
                  </a:cubicBezTo>
                  <a:cubicBezTo>
                    <a:pt x="270011" y="326749"/>
                    <a:pt x="264277" y="312834"/>
                    <a:pt x="253958" y="302235"/>
                  </a:cubicBezTo>
                  <a:lnTo>
                    <a:pt x="270011" y="286182"/>
                  </a:lnTo>
                  <a:lnTo>
                    <a:pt x="299493" y="315664"/>
                  </a:lnTo>
                  <a:lnTo>
                    <a:pt x="299493" y="520608"/>
                  </a:lnTo>
                  <a:cubicBezTo>
                    <a:pt x="243418" y="542100"/>
                    <a:pt x="197927" y="582918"/>
                    <a:pt x="170907" y="636959"/>
                  </a:cubicBezTo>
                  <a:lnTo>
                    <a:pt x="159453" y="659851"/>
                  </a:lnTo>
                  <a:lnTo>
                    <a:pt x="148000" y="636944"/>
                  </a:lnTo>
                  <a:cubicBezTo>
                    <a:pt x="119358" y="579660"/>
                    <a:pt x="70108" y="536941"/>
                    <a:pt x="9331" y="516687"/>
                  </a:cubicBezTo>
                  <a:lnTo>
                    <a:pt x="0" y="544651"/>
                  </a:lnTo>
                  <a:cubicBezTo>
                    <a:pt x="11955" y="548631"/>
                    <a:pt x="23306" y="553746"/>
                    <a:pt x="34140" y="559627"/>
                  </a:cubicBezTo>
                  <a:lnTo>
                    <a:pt x="34140" y="825997"/>
                  </a:lnTo>
                  <a:cubicBezTo>
                    <a:pt x="23291" y="831879"/>
                    <a:pt x="11940" y="836994"/>
                    <a:pt x="0" y="840974"/>
                  </a:cubicBezTo>
                  <a:lnTo>
                    <a:pt x="9331" y="868938"/>
                  </a:lnTo>
                  <a:cubicBezTo>
                    <a:pt x="70108" y="848669"/>
                    <a:pt x="119343" y="805964"/>
                    <a:pt x="148000" y="748681"/>
                  </a:cubicBezTo>
                  <a:lnTo>
                    <a:pt x="159453" y="725773"/>
                  </a:lnTo>
                  <a:lnTo>
                    <a:pt x="170907" y="748681"/>
                  </a:lnTo>
                  <a:cubicBezTo>
                    <a:pt x="198782" y="804402"/>
                    <a:pt x="246234" y="846163"/>
                    <a:pt x="304726" y="867066"/>
                  </a:cubicBezTo>
                  <a:cubicBezTo>
                    <a:pt x="315502" y="894454"/>
                    <a:pt x="342050" y="913942"/>
                    <a:pt x="373198" y="913942"/>
                  </a:cubicBezTo>
                  <a:cubicBezTo>
                    <a:pt x="413839" y="913942"/>
                    <a:pt x="446903" y="880878"/>
                    <a:pt x="446903" y="840237"/>
                  </a:cubicBezTo>
                  <a:lnTo>
                    <a:pt x="446903" y="707568"/>
                  </a:lnTo>
                  <a:lnTo>
                    <a:pt x="476385" y="707568"/>
                  </a:lnTo>
                  <a:lnTo>
                    <a:pt x="476385" y="840237"/>
                  </a:lnTo>
                  <a:cubicBezTo>
                    <a:pt x="476385" y="880878"/>
                    <a:pt x="509449" y="913942"/>
                    <a:pt x="550090" y="913942"/>
                  </a:cubicBezTo>
                  <a:cubicBezTo>
                    <a:pt x="581238" y="913942"/>
                    <a:pt x="607786" y="894454"/>
                    <a:pt x="618562" y="867080"/>
                  </a:cubicBezTo>
                  <a:cubicBezTo>
                    <a:pt x="677069" y="846192"/>
                    <a:pt x="724520" y="804431"/>
                    <a:pt x="752381" y="748695"/>
                  </a:cubicBezTo>
                  <a:lnTo>
                    <a:pt x="763834" y="725788"/>
                  </a:lnTo>
                  <a:lnTo>
                    <a:pt x="775288" y="748695"/>
                  </a:lnTo>
                  <a:cubicBezTo>
                    <a:pt x="803930" y="805979"/>
                    <a:pt x="853180" y="848698"/>
                    <a:pt x="913957" y="868953"/>
                  </a:cubicBezTo>
                  <a:lnTo>
                    <a:pt x="923288" y="840989"/>
                  </a:lnTo>
                  <a:cubicBezTo>
                    <a:pt x="911333" y="837009"/>
                    <a:pt x="899982" y="831894"/>
                    <a:pt x="889148" y="826012"/>
                  </a:cubicBezTo>
                  <a:lnTo>
                    <a:pt x="889148" y="559642"/>
                  </a:lnTo>
                  <a:close/>
                  <a:moveTo>
                    <a:pt x="653277" y="568531"/>
                  </a:moveTo>
                  <a:lnTo>
                    <a:pt x="653277" y="817138"/>
                  </a:lnTo>
                  <a:cubicBezTo>
                    <a:pt x="643916" y="823270"/>
                    <a:pt x="634158" y="828857"/>
                    <a:pt x="623795" y="833471"/>
                  </a:cubicBezTo>
                  <a:lnTo>
                    <a:pt x="623795" y="552198"/>
                  </a:lnTo>
                  <a:cubicBezTo>
                    <a:pt x="634158" y="556812"/>
                    <a:pt x="643916" y="562399"/>
                    <a:pt x="653277" y="568531"/>
                  </a:cubicBezTo>
                  <a:close/>
                  <a:moveTo>
                    <a:pt x="476385" y="383266"/>
                  </a:moveTo>
                  <a:lnTo>
                    <a:pt x="446903" y="383266"/>
                  </a:lnTo>
                  <a:lnTo>
                    <a:pt x="446903" y="353784"/>
                  </a:lnTo>
                  <a:lnTo>
                    <a:pt x="476385" y="353784"/>
                  </a:lnTo>
                  <a:lnTo>
                    <a:pt x="476385" y="383266"/>
                  </a:lnTo>
                  <a:close/>
                  <a:moveTo>
                    <a:pt x="505867" y="471712"/>
                  </a:moveTo>
                  <a:lnTo>
                    <a:pt x="594313" y="471712"/>
                  </a:lnTo>
                  <a:lnTo>
                    <a:pt x="594313" y="678086"/>
                  </a:lnTo>
                  <a:lnTo>
                    <a:pt x="505867" y="678086"/>
                  </a:lnTo>
                  <a:lnTo>
                    <a:pt x="505867" y="471712"/>
                  </a:lnTo>
                  <a:close/>
                  <a:moveTo>
                    <a:pt x="728780" y="360624"/>
                  </a:moveTo>
                  <a:cubicBezTo>
                    <a:pt x="723680" y="365724"/>
                    <a:pt x="716914" y="368525"/>
                    <a:pt x="709720" y="368525"/>
                  </a:cubicBezTo>
                  <a:cubicBezTo>
                    <a:pt x="694847" y="368525"/>
                    <a:pt x="682759" y="356437"/>
                    <a:pt x="682759" y="341564"/>
                  </a:cubicBezTo>
                  <a:cubicBezTo>
                    <a:pt x="682759" y="334370"/>
                    <a:pt x="685560" y="327604"/>
                    <a:pt x="690660" y="322504"/>
                  </a:cubicBezTo>
                  <a:lnTo>
                    <a:pt x="756464" y="256700"/>
                  </a:lnTo>
                  <a:lnTo>
                    <a:pt x="794584" y="294820"/>
                  </a:lnTo>
                  <a:lnTo>
                    <a:pt x="728780" y="360624"/>
                  </a:lnTo>
                  <a:close/>
                  <a:moveTo>
                    <a:pt x="843112" y="170052"/>
                  </a:moveTo>
                  <a:cubicBezTo>
                    <a:pt x="848212" y="164952"/>
                    <a:pt x="854978" y="162151"/>
                    <a:pt x="862172" y="162151"/>
                  </a:cubicBezTo>
                  <a:cubicBezTo>
                    <a:pt x="877045" y="162151"/>
                    <a:pt x="889133" y="174239"/>
                    <a:pt x="889133" y="189112"/>
                  </a:cubicBezTo>
                  <a:cubicBezTo>
                    <a:pt x="889133" y="196306"/>
                    <a:pt x="886332" y="203072"/>
                    <a:pt x="881232" y="208172"/>
                  </a:cubicBezTo>
                  <a:lnTo>
                    <a:pt x="815428" y="273976"/>
                  </a:lnTo>
                  <a:lnTo>
                    <a:pt x="777308" y="235856"/>
                  </a:lnTo>
                  <a:lnTo>
                    <a:pt x="843112" y="170052"/>
                  </a:lnTo>
                  <a:close/>
                  <a:moveTo>
                    <a:pt x="713509" y="257968"/>
                  </a:moveTo>
                  <a:lnTo>
                    <a:pt x="690129" y="281347"/>
                  </a:lnTo>
                  <a:lnTo>
                    <a:pt x="674121" y="265338"/>
                  </a:lnTo>
                  <a:lnTo>
                    <a:pt x="697500" y="241959"/>
                  </a:lnTo>
                  <a:lnTo>
                    <a:pt x="713509" y="257968"/>
                  </a:lnTo>
                  <a:close/>
                  <a:moveTo>
                    <a:pt x="719081" y="43486"/>
                  </a:moveTo>
                  <a:cubicBezTo>
                    <a:pt x="728117" y="34450"/>
                    <a:pt x="740116" y="29482"/>
                    <a:pt x="752882" y="29482"/>
                  </a:cubicBezTo>
                  <a:cubicBezTo>
                    <a:pt x="779239" y="29482"/>
                    <a:pt x="800687" y="50930"/>
                    <a:pt x="800687" y="77287"/>
                  </a:cubicBezTo>
                  <a:cubicBezTo>
                    <a:pt x="800687" y="90053"/>
                    <a:pt x="795719" y="102052"/>
                    <a:pt x="786683" y="111088"/>
                  </a:cubicBezTo>
                  <a:lnTo>
                    <a:pt x="719611" y="178160"/>
                  </a:lnTo>
                  <a:lnTo>
                    <a:pt x="652009" y="110558"/>
                  </a:lnTo>
                  <a:lnTo>
                    <a:pt x="719081" y="43486"/>
                  </a:lnTo>
                  <a:close/>
                  <a:moveTo>
                    <a:pt x="631165" y="131401"/>
                  </a:moveTo>
                  <a:lnTo>
                    <a:pt x="698768" y="199004"/>
                  </a:lnTo>
                  <a:lnTo>
                    <a:pt x="594313" y="303458"/>
                  </a:lnTo>
                  <a:lnTo>
                    <a:pt x="594313" y="442230"/>
                  </a:lnTo>
                  <a:lnTo>
                    <a:pt x="505867" y="442230"/>
                  </a:lnTo>
                  <a:lnTo>
                    <a:pt x="505867" y="256700"/>
                  </a:lnTo>
                  <a:lnTo>
                    <a:pt x="631165" y="131401"/>
                  </a:lnTo>
                  <a:close/>
                  <a:moveTo>
                    <a:pt x="476385" y="294820"/>
                  </a:moveTo>
                  <a:lnTo>
                    <a:pt x="476385" y="324302"/>
                  </a:lnTo>
                  <a:lnTo>
                    <a:pt x="446903" y="324302"/>
                  </a:lnTo>
                  <a:lnTo>
                    <a:pt x="446903" y="294820"/>
                  </a:lnTo>
                  <a:lnTo>
                    <a:pt x="476385" y="294820"/>
                  </a:lnTo>
                  <a:close/>
                  <a:moveTo>
                    <a:pt x="328975" y="471712"/>
                  </a:moveTo>
                  <a:lnTo>
                    <a:pt x="417421" y="471712"/>
                  </a:lnTo>
                  <a:lnTo>
                    <a:pt x="417421" y="678086"/>
                  </a:lnTo>
                  <a:lnTo>
                    <a:pt x="328975" y="678086"/>
                  </a:lnTo>
                  <a:lnTo>
                    <a:pt x="328975" y="471712"/>
                  </a:lnTo>
                  <a:close/>
                  <a:moveTo>
                    <a:pt x="122601" y="77287"/>
                  </a:moveTo>
                  <a:cubicBezTo>
                    <a:pt x="122601" y="50930"/>
                    <a:pt x="144049" y="29482"/>
                    <a:pt x="170406" y="29482"/>
                  </a:cubicBezTo>
                  <a:cubicBezTo>
                    <a:pt x="183172" y="29482"/>
                    <a:pt x="195171" y="34450"/>
                    <a:pt x="204207" y="43486"/>
                  </a:cubicBezTo>
                  <a:lnTo>
                    <a:pt x="271279" y="110558"/>
                  </a:lnTo>
                  <a:lnTo>
                    <a:pt x="203676" y="178160"/>
                  </a:lnTo>
                  <a:lnTo>
                    <a:pt x="136605" y="111088"/>
                  </a:lnTo>
                  <a:cubicBezTo>
                    <a:pt x="127569" y="102052"/>
                    <a:pt x="122601" y="90053"/>
                    <a:pt x="122601" y="77287"/>
                  </a:cubicBezTo>
                  <a:close/>
                  <a:moveTo>
                    <a:pt x="34155" y="189112"/>
                  </a:moveTo>
                  <a:cubicBezTo>
                    <a:pt x="34155" y="174239"/>
                    <a:pt x="46243" y="162151"/>
                    <a:pt x="61116" y="162151"/>
                  </a:cubicBezTo>
                  <a:cubicBezTo>
                    <a:pt x="68310" y="162151"/>
                    <a:pt x="75076" y="164952"/>
                    <a:pt x="80176" y="170052"/>
                  </a:cubicBezTo>
                  <a:lnTo>
                    <a:pt x="145980" y="235856"/>
                  </a:lnTo>
                  <a:lnTo>
                    <a:pt x="107860" y="273976"/>
                  </a:lnTo>
                  <a:lnTo>
                    <a:pt x="42056" y="208172"/>
                  </a:lnTo>
                  <a:cubicBezTo>
                    <a:pt x="36956" y="203072"/>
                    <a:pt x="34155" y="196306"/>
                    <a:pt x="34155" y="189112"/>
                  </a:cubicBezTo>
                  <a:close/>
                  <a:moveTo>
                    <a:pt x="213568" y="368525"/>
                  </a:moveTo>
                  <a:cubicBezTo>
                    <a:pt x="206374" y="368525"/>
                    <a:pt x="199608" y="365724"/>
                    <a:pt x="194508" y="360624"/>
                  </a:cubicBezTo>
                  <a:lnTo>
                    <a:pt x="128704" y="294820"/>
                  </a:lnTo>
                  <a:lnTo>
                    <a:pt x="166824" y="256700"/>
                  </a:lnTo>
                  <a:lnTo>
                    <a:pt x="232628" y="322504"/>
                  </a:lnTo>
                  <a:cubicBezTo>
                    <a:pt x="237728" y="327604"/>
                    <a:pt x="240529" y="334370"/>
                    <a:pt x="240529" y="341564"/>
                  </a:cubicBezTo>
                  <a:cubicBezTo>
                    <a:pt x="240529" y="356437"/>
                    <a:pt x="228441" y="368525"/>
                    <a:pt x="213568" y="368525"/>
                  </a:cubicBezTo>
                  <a:close/>
                  <a:moveTo>
                    <a:pt x="233158" y="281347"/>
                  </a:moveTo>
                  <a:lnTo>
                    <a:pt x="209779" y="257968"/>
                  </a:lnTo>
                  <a:lnTo>
                    <a:pt x="225788" y="241959"/>
                  </a:lnTo>
                  <a:lnTo>
                    <a:pt x="249167" y="265338"/>
                  </a:lnTo>
                  <a:lnTo>
                    <a:pt x="233158" y="281347"/>
                  </a:lnTo>
                  <a:close/>
                  <a:moveTo>
                    <a:pt x="224520" y="199004"/>
                  </a:moveTo>
                  <a:lnTo>
                    <a:pt x="292122" y="131401"/>
                  </a:lnTo>
                  <a:lnTo>
                    <a:pt x="417421" y="256700"/>
                  </a:lnTo>
                  <a:lnTo>
                    <a:pt x="417421" y="442230"/>
                  </a:lnTo>
                  <a:lnTo>
                    <a:pt x="328975" y="442230"/>
                  </a:lnTo>
                  <a:lnTo>
                    <a:pt x="328975" y="303458"/>
                  </a:lnTo>
                  <a:lnTo>
                    <a:pt x="224520" y="199004"/>
                  </a:lnTo>
                  <a:close/>
                  <a:moveTo>
                    <a:pt x="299493" y="833456"/>
                  </a:moveTo>
                  <a:cubicBezTo>
                    <a:pt x="289130" y="828842"/>
                    <a:pt x="279371" y="823255"/>
                    <a:pt x="270011" y="817123"/>
                  </a:cubicBezTo>
                  <a:lnTo>
                    <a:pt x="270011" y="568531"/>
                  </a:lnTo>
                  <a:cubicBezTo>
                    <a:pt x="279371" y="562399"/>
                    <a:pt x="289130" y="556812"/>
                    <a:pt x="299493" y="552198"/>
                  </a:cubicBezTo>
                  <a:lnTo>
                    <a:pt x="299493" y="833456"/>
                  </a:lnTo>
                  <a:close/>
                  <a:moveTo>
                    <a:pt x="63637" y="806510"/>
                  </a:moveTo>
                  <a:lnTo>
                    <a:pt x="63637" y="579144"/>
                  </a:lnTo>
                  <a:cubicBezTo>
                    <a:pt x="74368" y="587591"/>
                    <a:pt x="84215" y="597070"/>
                    <a:pt x="93119" y="607491"/>
                  </a:cubicBezTo>
                  <a:lnTo>
                    <a:pt x="93119" y="778177"/>
                  </a:lnTo>
                  <a:cubicBezTo>
                    <a:pt x="84215" y="788599"/>
                    <a:pt x="74368" y="798063"/>
                    <a:pt x="63637" y="806510"/>
                  </a:cubicBezTo>
                  <a:close/>
                  <a:moveTo>
                    <a:pt x="122601" y="733571"/>
                  </a:moveTo>
                  <a:lnTo>
                    <a:pt x="122601" y="652083"/>
                  </a:lnTo>
                  <a:lnTo>
                    <a:pt x="142973" y="692827"/>
                  </a:lnTo>
                  <a:lnTo>
                    <a:pt x="122601" y="733571"/>
                  </a:lnTo>
                  <a:close/>
                  <a:moveTo>
                    <a:pt x="197279" y="735517"/>
                  </a:moveTo>
                  <a:lnTo>
                    <a:pt x="175934" y="692827"/>
                  </a:lnTo>
                  <a:lnTo>
                    <a:pt x="197279" y="650137"/>
                  </a:lnTo>
                  <a:cubicBezTo>
                    <a:pt x="208349" y="627981"/>
                    <a:pt x="223105" y="608508"/>
                    <a:pt x="240529" y="591910"/>
                  </a:cubicBezTo>
                  <a:lnTo>
                    <a:pt x="240529" y="793744"/>
                  </a:lnTo>
                  <a:cubicBezTo>
                    <a:pt x="223105" y="777146"/>
                    <a:pt x="208349" y="757673"/>
                    <a:pt x="197279" y="735517"/>
                  </a:cubicBezTo>
                  <a:close/>
                  <a:moveTo>
                    <a:pt x="417421" y="840237"/>
                  </a:moveTo>
                  <a:cubicBezTo>
                    <a:pt x="417421" y="864619"/>
                    <a:pt x="397580" y="884460"/>
                    <a:pt x="373198" y="884460"/>
                  </a:cubicBezTo>
                  <a:cubicBezTo>
                    <a:pt x="348816" y="884460"/>
                    <a:pt x="328975" y="864619"/>
                    <a:pt x="328975" y="840237"/>
                  </a:cubicBezTo>
                  <a:lnTo>
                    <a:pt x="328975" y="707568"/>
                  </a:lnTo>
                  <a:lnTo>
                    <a:pt x="417421" y="707568"/>
                  </a:lnTo>
                  <a:lnTo>
                    <a:pt x="417421" y="840237"/>
                  </a:lnTo>
                  <a:close/>
                  <a:moveTo>
                    <a:pt x="446903" y="678086"/>
                  </a:moveTo>
                  <a:lnTo>
                    <a:pt x="446903" y="412748"/>
                  </a:lnTo>
                  <a:lnTo>
                    <a:pt x="476385" y="412748"/>
                  </a:lnTo>
                  <a:lnTo>
                    <a:pt x="476385" y="678086"/>
                  </a:lnTo>
                  <a:lnTo>
                    <a:pt x="446903" y="678086"/>
                  </a:lnTo>
                  <a:close/>
                  <a:moveTo>
                    <a:pt x="550090" y="884460"/>
                  </a:moveTo>
                  <a:cubicBezTo>
                    <a:pt x="525708" y="884460"/>
                    <a:pt x="505867" y="864619"/>
                    <a:pt x="505867" y="840237"/>
                  </a:cubicBezTo>
                  <a:lnTo>
                    <a:pt x="505867" y="707568"/>
                  </a:lnTo>
                  <a:lnTo>
                    <a:pt x="594313" y="707568"/>
                  </a:lnTo>
                  <a:lnTo>
                    <a:pt x="594313" y="840237"/>
                  </a:lnTo>
                  <a:cubicBezTo>
                    <a:pt x="594313" y="864619"/>
                    <a:pt x="574472" y="884460"/>
                    <a:pt x="550090" y="884460"/>
                  </a:cubicBezTo>
                  <a:close/>
                  <a:moveTo>
                    <a:pt x="726009" y="735517"/>
                  </a:moveTo>
                  <a:cubicBezTo>
                    <a:pt x="714939" y="757673"/>
                    <a:pt x="700183" y="777146"/>
                    <a:pt x="682759" y="793744"/>
                  </a:cubicBezTo>
                  <a:lnTo>
                    <a:pt x="682759" y="591910"/>
                  </a:lnTo>
                  <a:cubicBezTo>
                    <a:pt x="700183" y="608494"/>
                    <a:pt x="714939" y="627981"/>
                    <a:pt x="726009" y="650137"/>
                  </a:cubicBezTo>
                  <a:lnTo>
                    <a:pt x="747354" y="692827"/>
                  </a:lnTo>
                  <a:lnTo>
                    <a:pt x="726009" y="735517"/>
                  </a:lnTo>
                  <a:close/>
                  <a:moveTo>
                    <a:pt x="800687" y="652083"/>
                  </a:moveTo>
                  <a:lnTo>
                    <a:pt x="800687" y="733571"/>
                  </a:lnTo>
                  <a:lnTo>
                    <a:pt x="780315" y="692827"/>
                  </a:lnTo>
                  <a:lnTo>
                    <a:pt x="800687" y="652083"/>
                  </a:lnTo>
                  <a:close/>
                  <a:moveTo>
                    <a:pt x="830169" y="778177"/>
                  </a:moveTo>
                  <a:lnTo>
                    <a:pt x="830169" y="607477"/>
                  </a:lnTo>
                  <a:cubicBezTo>
                    <a:pt x="839072" y="597055"/>
                    <a:pt x="848919" y="587576"/>
                    <a:pt x="859651" y="579130"/>
                  </a:cubicBezTo>
                  <a:lnTo>
                    <a:pt x="859651" y="806510"/>
                  </a:lnTo>
                  <a:cubicBezTo>
                    <a:pt x="848919" y="798063"/>
                    <a:pt x="839072" y="788599"/>
                    <a:pt x="830169" y="77817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856"/>
                                        </p:tgtEl>
                                        <p:attrNameLst>
                                          <p:attrName>style.visibility</p:attrName>
                                        </p:attrNameLst>
                                      </p:cBhvr>
                                      <p:to>
                                        <p:strVal val="visible"/>
                                      </p:to>
                                    </p:set>
                                    <p:animEffect filter="fade" transition="in">
                                      <p:cBhvr>
                                        <p:cTn dur="500"/>
                                        <p:tgtEl>
                                          <p:spTgt spid="3856"/>
                                        </p:tgtEl>
                                      </p:cBhvr>
                                    </p:animEffect>
                                  </p:childTnLst>
                                </p:cTn>
                              </p:par>
                              <p:par>
                                <p:cTn fill="hold" nodeType="withEffect" presetClass="entr" presetID="10" presetSubtype="0">
                                  <p:stCondLst>
                                    <p:cond delay="0"/>
                                  </p:stCondLst>
                                  <p:childTnLst>
                                    <p:set>
                                      <p:cBhvr>
                                        <p:cTn dur="1" fill="hold">
                                          <p:stCondLst>
                                            <p:cond delay="0"/>
                                          </p:stCondLst>
                                        </p:cTn>
                                        <p:tgtEl>
                                          <p:spTgt spid="3860"/>
                                        </p:tgtEl>
                                        <p:attrNameLst>
                                          <p:attrName>style.visibility</p:attrName>
                                        </p:attrNameLst>
                                      </p:cBhvr>
                                      <p:to>
                                        <p:strVal val="visible"/>
                                      </p:to>
                                    </p:set>
                                    <p:animEffect filter="fade" transition="in">
                                      <p:cBhvr>
                                        <p:cTn dur="500"/>
                                        <p:tgtEl>
                                          <p:spTgt spid="386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3899"/>
                                        </p:tgtEl>
                                        <p:attrNameLst>
                                          <p:attrName>style.visibility</p:attrName>
                                        </p:attrNameLst>
                                      </p:cBhvr>
                                      <p:to>
                                        <p:strVal val="visible"/>
                                      </p:to>
                                    </p:set>
                                    <p:animEffect filter="fade" transition="in">
                                      <p:cBhvr>
                                        <p:cTn dur="500"/>
                                        <p:tgtEl>
                                          <p:spTgt spid="3899"/>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905"/>
                                        </p:tgtEl>
                                        <p:attrNameLst>
                                          <p:attrName>style.visibility</p:attrName>
                                        </p:attrNameLst>
                                      </p:cBhvr>
                                      <p:to>
                                        <p:strVal val="visible"/>
                                      </p:to>
                                    </p:set>
                                    <p:animEffect filter="fade" transition="in">
                                      <p:cBhvr>
                                        <p:cTn dur="500"/>
                                        <p:tgtEl>
                                          <p:spTgt spid="3905"/>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3861"/>
                                        </p:tgtEl>
                                        <p:attrNameLst>
                                          <p:attrName>style.visibility</p:attrName>
                                        </p:attrNameLst>
                                      </p:cBhvr>
                                      <p:to>
                                        <p:strVal val="visible"/>
                                      </p:to>
                                    </p:set>
                                    <p:animEffect filter="fade" transition="in">
                                      <p:cBhvr>
                                        <p:cTn dur="500"/>
                                        <p:tgtEl>
                                          <p:spTgt spid="3861"/>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3914"/>
                                        </p:tgtEl>
                                        <p:attrNameLst>
                                          <p:attrName>style.visibility</p:attrName>
                                        </p:attrNameLst>
                                      </p:cBhvr>
                                      <p:to>
                                        <p:strVal val="visible"/>
                                      </p:to>
                                    </p:set>
                                    <p:animEffect filter="fade" transition="in">
                                      <p:cBhvr>
                                        <p:cTn dur="500"/>
                                        <p:tgtEl>
                                          <p:spTgt spid="39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24" name="Shape 3924"/>
        <p:cNvGrpSpPr/>
        <p:nvPr/>
      </p:nvGrpSpPr>
      <p:grpSpPr>
        <a:xfrm>
          <a:off x="0" y="0"/>
          <a:ext cx="0" cy="0"/>
          <a:chOff x="0" y="0"/>
          <a:chExt cx="0" cy="0"/>
        </a:xfrm>
      </p:grpSpPr>
      <p:sp>
        <p:nvSpPr>
          <p:cNvPr id="3925" name="Google Shape;3925;p79"/>
          <p:cNvSpPr/>
          <p:nvPr/>
        </p:nvSpPr>
        <p:spPr>
          <a:xfrm flipH="1">
            <a:off x="803274" y="2355297"/>
            <a:ext cx="9267694" cy="3664147"/>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926" name="Google Shape;3926;p79"/>
          <p:cNvSpPr txBox="1"/>
          <p:nvPr/>
        </p:nvSpPr>
        <p:spPr>
          <a:xfrm>
            <a:off x="296269" y="385036"/>
            <a:ext cx="8051243" cy="74892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O eculizumabe reduziu significativamente  </a:t>
            </a:r>
            <a:br>
              <a:rPr b="1" lang="pt-BR" sz="3200">
                <a:solidFill>
                  <a:schemeClr val="accent1"/>
                </a:solidFill>
                <a:latin typeface="Lustria"/>
                <a:ea typeface="Lustria"/>
                <a:cs typeface="Lustria"/>
                <a:sym typeface="Lustria"/>
              </a:rPr>
            </a:br>
            <a:endParaRPr b="1" baseline="30000" sz="3200">
              <a:solidFill>
                <a:schemeClr val="accent1"/>
              </a:solidFill>
              <a:latin typeface="Lustria"/>
              <a:ea typeface="Lustria"/>
              <a:cs typeface="Lustria"/>
              <a:sym typeface="Lustria"/>
            </a:endParaRPr>
          </a:p>
        </p:txBody>
      </p:sp>
      <p:sp>
        <p:nvSpPr>
          <p:cNvPr id="3927" name="Google Shape;3927;p79"/>
          <p:cNvSpPr txBox="1"/>
          <p:nvPr/>
        </p:nvSpPr>
        <p:spPr>
          <a:xfrm>
            <a:off x="296269" y="792070"/>
            <a:ext cx="4181466"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a hemólise intravascular</a:t>
            </a:r>
            <a:r>
              <a:rPr baseline="30000" lang="pt-BR" sz="2800">
                <a:solidFill>
                  <a:srgbClr val="003865"/>
                </a:solidFill>
                <a:latin typeface="Calibri"/>
                <a:ea typeface="Calibri"/>
                <a:cs typeface="Calibri"/>
                <a:sym typeface="Calibri"/>
              </a:rPr>
              <a:t>1-3</a:t>
            </a:r>
            <a:endParaRPr/>
          </a:p>
        </p:txBody>
      </p:sp>
      <p:sp>
        <p:nvSpPr>
          <p:cNvPr id="3928" name="Google Shape;3928;p7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eculizumabe (eculizumabe). Bula  aprovada  pela  ANVISA  disponível  em https://alexion.com/worldwide/Brazil; 2. Hillmen P, et al. Blood. 2007;110(12):4123-4128., 3. Hillmen P, et al. Br J Haematol. 2013;162(1):62-73.</a:t>
            </a:r>
            <a:endParaRPr/>
          </a:p>
        </p:txBody>
      </p:sp>
      <p:sp>
        <p:nvSpPr>
          <p:cNvPr id="3929" name="Google Shape;3929;p79"/>
          <p:cNvSpPr txBox="1"/>
          <p:nvPr/>
        </p:nvSpPr>
        <p:spPr>
          <a:xfrm>
            <a:off x="733986" y="1844254"/>
            <a:ext cx="812080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400">
                <a:solidFill>
                  <a:schemeClr val="dk2"/>
                </a:solidFill>
                <a:latin typeface="Lustria"/>
                <a:ea typeface="Lustria"/>
                <a:cs typeface="Lustria"/>
                <a:sym typeface="Lustria"/>
              </a:rPr>
              <a:t>Níveis de DHL durante o tratamento com o eculizumabe</a:t>
            </a:r>
            <a:r>
              <a:rPr b="1" baseline="30000" lang="pt-BR" sz="2400">
                <a:solidFill>
                  <a:schemeClr val="dk2"/>
                </a:solidFill>
                <a:latin typeface="Lustria"/>
                <a:ea typeface="Lustria"/>
                <a:cs typeface="Lustria"/>
                <a:sym typeface="Lustria"/>
              </a:rPr>
              <a:t>1-3</a:t>
            </a:r>
            <a:endParaRPr/>
          </a:p>
        </p:txBody>
      </p:sp>
      <p:grpSp>
        <p:nvGrpSpPr>
          <p:cNvPr id="3930" name="Google Shape;3930;p79"/>
          <p:cNvGrpSpPr/>
          <p:nvPr/>
        </p:nvGrpSpPr>
        <p:grpSpPr>
          <a:xfrm>
            <a:off x="859528" y="2769346"/>
            <a:ext cx="8523295" cy="3036874"/>
            <a:chOff x="1919751" y="1859591"/>
            <a:chExt cx="8523295" cy="2690795"/>
          </a:xfrm>
        </p:grpSpPr>
        <p:pic>
          <p:nvPicPr>
            <p:cNvPr id="3931" name="Google Shape;3931;p79"/>
            <p:cNvPicPr preferRelativeResize="0"/>
            <p:nvPr/>
          </p:nvPicPr>
          <p:blipFill rotWithShape="1">
            <a:blip r:embed="rId3">
              <a:alphaModFix/>
            </a:blip>
            <a:srcRect b="0" l="0" r="0" t="0"/>
            <a:stretch/>
          </p:blipFill>
          <p:spPr>
            <a:xfrm>
              <a:off x="1919751" y="1859591"/>
              <a:ext cx="8513762" cy="2682479"/>
            </a:xfrm>
            <a:prstGeom prst="rect">
              <a:avLst/>
            </a:prstGeom>
            <a:noFill/>
            <a:ln>
              <a:noFill/>
            </a:ln>
          </p:spPr>
        </p:pic>
        <p:pic>
          <p:nvPicPr>
            <p:cNvPr id="3932" name="Google Shape;3932;p79"/>
            <p:cNvPicPr preferRelativeResize="0"/>
            <p:nvPr/>
          </p:nvPicPr>
          <p:blipFill rotWithShape="1">
            <a:blip r:embed="rId4">
              <a:alphaModFix/>
            </a:blip>
            <a:srcRect b="0" l="0" r="0" t="0"/>
            <a:stretch/>
          </p:blipFill>
          <p:spPr>
            <a:xfrm>
              <a:off x="1919751" y="1861973"/>
              <a:ext cx="8513762" cy="2680097"/>
            </a:xfrm>
            <a:prstGeom prst="rect">
              <a:avLst/>
            </a:prstGeom>
            <a:noFill/>
            <a:ln>
              <a:noFill/>
            </a:ln>
          </p:spPr>
        </p:pic>
        <p:cxnSp>
          <p:nvCxnSpPr>
            <p:cNvPr id="3933" name="Google Shape;3933;p79"/>
            <p:cNvCxnSpPr/>
            <p:nvPr/>
          </p:nvCxnSpPr>
          <p:spPr>
            <a:xfrm>
              <a:off x="4502613" y="2058408"/>
              <a:ext cx="0" cy="294084"/>
            </a:xfrm>
            <a:prstGeom prst="straightConnector1">
              <a:avLst/>
            </a:prstGeom>
            <a:noFill/>
            <a:ln cap="flat" cmpd="sng" w="31750">
              <a:solidFill>
                <a:schemeClr val="dk1"/>
              </a:solidFill>
              <a:prstDash val="solid"/>
              <a:miter lim="800000"/>
              <a:headEnd len="sm" w="sm" type="none"/>
              <a:tailEnd len="med" w="med" type="stealth"/>
            </a:ln>
          </p:spPr>
        </p:cxnSp>
        <p:pic>
          <p:nvPicPr>
            <p:cNvPr id="3934" name="Google Shape;3934;p79"/>
            <p:cNvPicPr preferRelativeResize="0"/>
            <p:nvPr/>
          </p:nvPicPr>
          <p:blipFill rotWithShape="1">
            <a:blip r:embed="rId5">
              <a:alphaModFix/>
            </a:blip>
            <a:srcRect b="0" l="0" r="0" t="0"/>
            <a:stretch/>
          </p:blipFill>
          <p:spPr>
            <a:xfrm>
              <a:off x="1938809" y="1871480"/>
              <a:ext cx="8504237" cy="2678906"/>
            </a:xfrm>
            <a:prstGeom prst="rect">
              <a:avLst/>
            </a:prstGeom>
            <a:noFill/>
            <a:ln>
              <a:noFill/>
            </a:ln>
          </p:spPr>
        </p:pic>
        <p:sp>
          <p:nvSpPr>
            <p:cNvPr id="3935" name="Google Shape;3935;p79"/>
            <p:cNvSpPr txBox="1"/>
            <p:nvPr/>
          </p:nvSpPr>
          <p:spPr>
            <a:xfrm>
              <a:off x="5449832" y="4271781"/>
              <a:ext cx="2262188" cy="245404"/>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Tempo (semanas)</a:t>
              </a:r>
              <a:endParaRPr b="1" i="0" sz="800" u="none" cap="none" strike="noStrike">
                <a:solidFill>
                  <a:schemeClr val="dk1"/>
                </a:solidFill>
                <a:latin typeface="Calibri"/>
                <a:ea typeface="Calibri"/>
                <a:cs typeface="Calibri"/>
                <a:sym typeface="Calibri"/>
              </a:endParaRPr>
            </a:p>
          </p:txBody>
        </p:sp>
        <p:sp>
          <p:nvSpPr>
            <p:cNvPr id="3936" name="Google Shape;3936;p79"/>
            <p:cNvSpPr/>
            <p:nvPr/>
          </p:nvSpPr>
          <p:spPr>
            <a:xfrm rot="-5400000">
              <a:off x="2071565" y="2953165"/>
              <a:ext cx="506204" cy="18466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Calibri"/>
                <a:buNone/>
              </a:pPr>
              <a:r>
                <a:rPr b="1" i="0" lang="pt-BR" sz="1200" u="none" cap="none" strike="noStrike">
                  <a:solidFill>
                    <a:schemeClr val="dk1"/>
                  </a:solidFill>
                  <a:latin typeface="Calibri"/>
                  <a:ea typeface="Calibri"/>
                  <a:cs typeface="Calibri"/>
                  <a:sym typeface="Calibri"/>
                </a:rPr>
                <a:t>DHL, U\L</a:t>
              </a:r>
              <a:endParaRPr/>
            </a:p>
          </p:txBody>
        </p:sp>
        <p:sp>
          <p:nvSpPr>
            <p:cNvPr id="3937" name="Google Shape;3937;p79"/>
            <p:cNvSpPr/>
            <p:nvPr/>
          </p:nvSpPr>
          <p:spPr>
            <a:xfrm rot="10800000">
              <a:off x="4429432" y="2043471"/>
              <a:ext cx="251790" cy="217060"/>
            </a:xfrm>
            <a:prstGeom prst="triangle">
              <a:avLst>
                <a:gd fmla="val 50000" name="adj"/>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1" sz="1800" u="none" cap="none" strike="noStrike">
                <a:solidFill>
                  <a:schemeClr val="dk1"/>
                </a:solidFill>
                <a:latin typeface="Calibri"/>
                <a:ea typeface="Calibri"/>
                <a:cs typeface="Calibri"/>
                <a:sym typeface="Calibri"/>
              </a:endParaRPr>
            </a:p>
          </p:txBody>
        </p:sp>
        <p:sp>
          <p:nvSpPr>
            <p:cNvPr id="3938" name="Google Shape;3938;p79"/>
            <p:cNvSpPr txBox="1"/>
            <p:nvPr/>
          </p:nvSpPr>
          <p:spPr>
            <a:xfrm>
              <a:off x="7396018" y="2244913"/>
              <a:ext cx="2819918" cy="1306671"/>
            </a:xfrm>
            <a:prstGeom prst="rect">
              <a:avLst/>
            </a:prstGeom>
            <a:noFill/>
            <a:ln>
              <a:noFill/>
            </a:ln>
          </p:spPr>
          <p:txBody>
            <a:bodyPr anchorCtr="0" anchor="t" bIns="45700" lIns="91400" spcFirstLastPara="1" rIns="91400" wrap="square" tIns="45700">
              <a:spAutoFit/>
            </a:bodyPr>
            <a:lstStyle/>
            <a:p>
              <a:pPr indent="0" lvl="0" marL="0" marR="0" rtl="0" algn="l">
                <a:lnSpc>
                  <a:spcPct val="100000"/>
                </a:lnSpc>
                <a:spcBef>
                  <a:spcPts val="0"/>
                </a:spcBef>
                <a:spcAft>
                  <a:spcPts val="0"/>
                </a:spcAft>
                <a:buClr>
                  <a:schemeClr val="dk1"/>
                </a:buClr>
                <a:buSzPts val="1000"/>
                <a:buFont typeface="Calibri"/>
                <a:buNone/>
              </a:pPr>
              <a:r>
                <a:rPr i="0" lang="pt-BR" sz="1000" u="none" cap="none" strike="noStrike">
                  <a:solidFill>
                    <a:schemeClr val="dk1"/>
                  </a:solidFill>
                  <a:latin typeface="Calibri"/>
                  <a:ea typeface="Calibri"/>
                  <a:cs typeface="Calibri"/>
                  <a:sym typeface="Calibri"/>
                </a:rPr>
                <a:t>TRIUMPH – placebo</a:t>
              </a:r>
              <a:endParaRPr/>
            </a:p>
            <a:p>
              <a:pPr indent="0" lvl="0" marL="0" marR="0" rtl="0" algn="l">
                <a:lnSpc>
                  <a:spcPct val="100000"/>
                </a:lnSpc>
                <a:spcBef>
                  <a:spcPts val="100"/>
                </a:spcBef>
                <a:spcAft>
                  <a:spcPts val="0"/>
                </a:spcAft>
                <a:buClr>
                  <a:schemeClr val="dk1"/>
                </a:buClr>
                <a:buSzPts val="1000"/>
                <a:buFont typeface="Calibri"/>
                <a:buNone/>
              </a:pPr>
              <a:r>
                <a:rPr i="0" lang="pt-BR" sz="1000" u="none" cap="none" strike="noStrike">
                  <a:solidFill>
                    <a:schemeClr val="dk1"/>
                  </a:solidFill>
                  <a:latin typeface="Calibri"/>
                  <a:ea typeface="Calibri"/>
                  <a:cs typeface="Calibri"/>
                  <a:sym typeface="Calibri"/>
                </a:rPr>
                <a:t>TRIUMPH – eculizumabe</a:t>
              </a:r>
              <a:endParaRPr i="0" sz="1000" u="none" cap="none" strike="noStrike">
                <a:solidFill>
                  <a:schemeClr val="dk1"/>
                </a:solidFill>
                <a:latin typeface="Calibri"/>
                <a:ea typeface="Calibri"/>
                <a:cs typeface="Calibri"/>
                <a:sym typeface="Calibri"/>
              </a:endParaRPr>
            </a:p>
            <a:p>
              <a:pPr indent="0" lvl="0" marL="0" marR="0" rtl="0" algn="l">
                <a:lnSpc>
                  <a:spcPct val="100000"/>
                </a:lnSpc>
                <a:spcBef>
                  <a:spcPts val="100"/>
                </a:spcBef>
                <a:spcAft>
                  <a:spcPts val="0"/>
                </a:spcAft>
                <a:buClr>
                  <a:schemeClr val="dk1"/>
                </a:buClr>
                <a:buSzPts val="1000"/>
                <a:buFont typeface="Calibri"/>
                <a:buNone/>
              </a:pPr>
              <a:r>
                <a:rPr i="0" lang="pt-BR" sz="1000" u="none" cap="none" strike="noStrike">
                  <a:solidFill>
                    <a:schemeClr val="dk1"/>
                  </a:solidFill>
                  <a:latin typeface="Calibri"/>
                  <a:ea typeface="Calibri"/>
                  <a:cs typeface="Calibri"/>
                  <a:sym typeface="Calibri"/>
                </a:rPr>
                <a:t>Piloto</a:t>
              </a:r>
              <a:endParaRPr/>
            </a:p>
            <a:p>
              <a:pPr indent="0" lvl="0" marL="0" marR="0" rtl="0" algn="l">
                <a:lnSpc>
                  <a:spcPct val="100000"/>
                </a:lnSpc>
                <a:spcBef>
                  <a:spcPts val="100"/>
                </a:spcBef>
                <a:spcAft>
                  <a:spcPts val="0"/>
                </a:spcAft>
                <a:buClr>
                  <a:schemeClr val="dk1"/>
                </a:buClr>
                <a:buSzPts val="1000"/>
                <a:buFont typeface="Calibri"/>
                <a:buNone/>
              </a:pPr>
              <a:r>
                <a:rPr i="0" lang="pt-BR" sz="1000" u="none" cap="none" strike="noStrike">
                  <a:solidFill>
                    <a:schemeClr val="dk1"/>
                  </a:solidFill>
                  <a:latin typeface="Calibri"/>
                  <a:ea typeface="Calibri"/>
                  <a:cs typeface="Calibri"/>
                  <a:sym typeface="Calibri"/>
                </a:rPr>
                <a:t>SHEPHERD</a:t>
              </a:r>
              <a:endParaRPr/>
            </a:p>
            <a:p>
              <a:pPr indent="0" lvl="0" marL="0" marR="0" rtl="0" algn="l">
                <a:lnSpc>
                  <a:spcPct val="100000"/>
                </a:lnSpc>
                <a:spcBef>
                  <a:spcPts val="100"/>
                </a:spcBef>
                <a:spcAft>
                  <a:spcPts val="0"/>
                </a:spcAft>
                <a:buClr>
                  <a:schemeClr val="dk1"/>
                </a:buClr>
                <a:buSzPts val="1000"/>
                <a:buFont typeface="Calibri"/>
                <a:buNone/>
              </a:pPr>
              <a:r>
                <a:rPr i="0" lang="pt-BR" sz="1000" u="none" cap="none" strike="noStrike">
                  <a:solidFill>
                    <a:schemeClr val="dk1"/>
                  </a:solidFill>
                  <a:latin typeface="Calibri"/>
                  <a:ea typeface="Calibri"/>
                  <a:cs typeface="Calibri"/>
                  <a:sym typeface="Calibri"/>
                </a:rPr>
                <a:t>Extensão</a:t>
              </a:r>
              <a:endParaRPr/>
            </a:p>
            <a:p>
              <a:pPr indent="0" lvl="0" marL="0" marR="0" rtl="0" algn="l">
                <a:lnSpc>
                  <a:spcPct val="100000"/>
                </a:lnSpc>
                <a:spcBef>
                  <a:spcPts val="100"/>
                </a:spcBef>
                <a:spcAft>
                  <a:spcPts val="0"/>
                </a:spcAft>
                <a:buClr>
                  <a:schemeClr val="dk1"/>
                </a:buClr>
                <a:buSzPts val="1000"/>
                <a:buFont typeface="Calibri"/>
                <a:buNone/>
              </a:pPr>
              <a:r>
                <a:rPr i="0" lang="pt-BR" sz="1000" u="none" cap="none" strike="noStrike">
                  <a:solidFill>
                    <a:schemeClr val="dk1"/>
                  </a:solidFill>
                  <a:latin typeface="Calibri"/>
                  <a:ea typeface="Calibri"/>
                  <a:cs typeface="Calibri"/>
                  <a:sym typeface="Calibri"/>
                </a:rPr>
                <a:t>AEGIS</a:t>
              </a:r>
              <a:endParaRPr/>
            </a:p>
            <a:p>
              <a:pPr indent="0" lvl="0" marL="0" marR="0" rtl="0" algn="l">
                <a:lnSpc>
                  <a:spcPct val="100000"/>
                </a:lnSpc>
                <a:spcBef>
                  <a:spcPts val="100"/>
                </a:spcBef>
                <a:spcAft>
                  <a:spcPts val="0"/>
                </a:spcAft>
                <a:buClr>
                  <a:schemeClr val="dk1"/>
                </a:buClr>
                <a:buSzPts val="800"/>
                <a:buFont typeface="Arial"/>
                <a:buNone/>
              </a:pPr>
              <a:r>
                <a:t/>
              </a:r>
              <a:endParaRPr i="1" sz="800" u="none" cap="none" strike="noStrike">
                <a:solidFill>
                  <a:schemeClr val="dk1"/>
                </a:solidFill>
                <a:latin typeface="Calibri"/>
                <a:ea typeface="Calibri"/>
                <a:cs typeface="Calibri"/>
                <a:sym typeface="Calibri"/>
              </a:endParaRPr>
            </a:p>
            <a:p>
              <a:pPr indent="0" lvl="0" marL="0" marR="0" rtl="0" algn="l">
                <a:lnSpc>
                  <a:spcPct val="100000"/>
                </a:lnSpc>
                <a:spcBef>
                  <a:spcPts val="100"/>
                </a:spcBef>
                <a:spcAft>
                  <a:spcPts val="0"/>
                </a:spcAft>
                <a:buClr>
                  <a:schemeClr val="dk1"/>
                </a:buClr>
                <a:buSzPts val="800"/>
                <a:buFont typeface="Calibri"/>
                <a:buNone/>
              </a:pPr>
              <a:r>
                <a:rPr i="1" lang="pt-BR" sz="800" u="none" cap="none" strike="noStrike">
                  <a:solidFill>
                    <a:schemeClr val="dk1"/>
                  </a:solidFill>
                  <a:latin typeface="Calibri"/>
                  <a:ea typeface="Calibri"/>
                  <a:cs typeface="Calibri"/>
                  <a:sym typeface="Calibri"/>
                </a:rPr>
                <a:t>P</a:t>
              </a:r>
              <a:r>
                <a:rPr i="0" lang="pt-BR" sz="800" u="none" cap="none" strike="noStrike">
                  <a:solidFill>
                    <a:schemeClr val="dk1"/>
                  </a:solidFill>
                  <a:latin typeface="Calibri"/>
                  <a:ea typeface="Calibri"/>
                  <a:cs typeface="Calibri"/>
                  <a:sym typeface="Calibri"/>
                </a:rPr>
                <a:t>&lt; 0,001 em todos os pontos </a:t>
              </a:r>
              <a:br>
                <a:rPr i="0" lang="pt-BR" sz="800" u="none" cap="none" strike="noStrike">
                  <a:solidFill>
                    <a:schemeClr val="dk1"/>
                  </a:solidFill>
                  <a:latin typeface="Calibri"/>
                  <a:ea typeface="Calibri"/>
                  <a:cs typeface="Calibri"/>
                  <a:sym typeface="Calibri"/>
                </a:rPr>
              </a:br>
              <a:r>
                <a:rPr i="0" lang="pt-BR" sz="800" u="none" cap="none" strike="noStrike">
                  <a:solidFill>
                    <a:schemeClr val="dk1"/>
                  </a:solidFill>
                  <a:latin typeface="Calibri"/>
                  <a:ea typeface="Calibri"/>
                  <a:cs typeface="Calibri"/>
                  <a:sym typeface="Calibri"/>
                </a:rPr>
                <a:t>de tempo </a:t>
              </a:r>
              <a:r>
                <a:rPr lang="pt-BR" sz="800">
                  <a:solidFill>
                    <a:schemeClr val="dk1"/>
                  </a:solidFill>
                  <a:latin typeface="Calibri"/>
                  <a:ea typeface="Calibri"/>
                  <a:cs typeface="Calibri"/>
                  <a:sym typeface="Calibri"/>
                </a:rPr>
                <a:t>avaliados</a:t>
              </a:r>
              <a:r>
                <a:rPr i="0" lang="pt-BR" sz="800" u="none" cap="none" strike="noStrike">
                  <a:solidFill>
                    <a:schemeClr val="dk1"/>
                  </a:solidFill>
                  <a:latin typeface="Calibri"/>
                  <a:ea typeface="Calibri"/>
                  <a:cs typeface="Calibri"/>
                  <a:sym typeface="Calibri"/>
                </a:rPr>
                <a:t>.</a:t>
              </a:r>
              <a:endParaRPr/>
            </a:p>
          </p:txBody>
        </p:sp>
        <p:grpSp>
          <p:nvGrpSpPr>
            <p:cNvPr id="3939" name="Google Shape;3939;p79"/>
            <p:cNvGrpSpPr/>
            <p:nvPr/>
          </p:nvGrpSpPr>
          <p:grpSpPr>
            <a:xfrm>
              <a:off x="2463211" y="1955097"/>
              <a:ext cx="7343729" cy="2321331"/>
              <a:chOff x="2463211" y="1955097"/>
              <a:chExt cx="7343729" cy="2321331"/>
            </a:xfrm>
          </p:grpSpPr>
          <p:cxnSp>
            <p:nvCxnSpPr>
              <p:cNvPr id="3940" name="Google Shape;3940;p79"/>
              <p:cNvCxnSpPr/>
              <p:nvPr/>
            </p:nvCxnSpPr>
            <p:spPr>
              <a:xfrm>
                <a:off x="2810360" y="4076700"/>
                <a:ext cx="6996580" cy="0"/>
              </a:xfrm>
              <a:prstGeom prst="straightConnector1">
                <a:avLst/>
              </a:prstGeom>
              <a:noFill/>
              <a:ln cap="flat" cmpd="sng" w="9525">
                <a:solidFill>
                  <a:srgbClr val="BFBFBF"/>
                </a:solidFill>
                <a:prstDash val="solid"/>
                <a:miter lim="800000"/>
                <a:headEnd len="sm" w="sm" type="none"/>
                <a:tailEnd len="sm" w="sm" type="none"/>
              </a:ln>
            </p:spPr>
          </p:cxnSp>
          <p:sp>
            <p:nvSpPr>
              <p:cNvPr id="3941" name="Google Shape;3941;p79"/>
              <p:cNvSpPr txBox="1"/>
              <p:nvPr/>
            </p:nvSpPr>
            <p:spPr>
              <a:xfrm>
                <a:off x="2720234" y="4071901"/>
                <a:ext cx="242374" cy="20452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0</a:t>
                </a:r>
                <a:endParaRPr/>
              </a:p>
            </p:txBody>
          </p:sp>
          <p:sp>
            <p:nvSpPr>
              <p:cNvPr id="3942" name="Google Shape;3942;p79"/>
              <p:cNvSpPr txBox="1"/>
              <p:nvPr/>
            </p:nvSpPr>
            <p:spPr>
              <a:xfrm>
                <a:off x="3957561" y="4071901"/>
                <a:ext cx="300082" cy="20452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20</a:t>
                </a:r>
                <a:endParaRPr/>
              </a:p>
            </p:txBody>
          </p:sp>
          <p:sp>
            <p:nvSpPr>
              <p:cNvPr id="3943" name="Google Shape;3943;p79"/>
              <p:cNvSpPr txBox="1"/>
              <p:nvPr/>
            </p:nvSpPr>
            <p:spPr>
              <a:xfrm>
                <a:off x="5223331" y="4071901"/>
                <a:ext cx="300082" cy="20452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40</a:t>
                </a:r>
                <a:endParaRPr/>
              </a:p>
            </p:txBody>
          </p:sp>
          <p:sp>
            <p:nvSpPr>
              <p:cNvPr id="3944" name="Google Shape;3944;p79"/>
              <p:cNvSpPr txBox="1"/>
              <p:nvPr/>
            </p:nvSpPr>
            <p:spPr>
              <a:xfrm>
                <a:off x="6478941" y="4071901"/>
                <a:ext cx="300082" cy="20452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60</a:t>
                </a:r>
                <a:endParaRPr/>
              </a:p>
            </p:txBody>
          </p:sp>
          <p:sp>
            <p:nvSpPr>
              <p:cNvPr id="3945" name="Google Shape;3945;p79"/>
              <p:cNvSpPr txBox="1"/>
              <p:nvPr/>
            </p:nvSpPr>
            <p:spPr>
              <a:xfrm>
                <a:off x="7734551" y="4071901"/>
                <a:ext cx="357790" cy="20452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114</a:t>
                </a:r>
                <a:endParaRPr/>
              </a:p>
            </p:txBody>
          </p:sp>
          <p:sp>
            <p:nvSpPr>
              <p:cNvPr id="3946" name="Google Shape;3946;p79"/>
              <p:cNvSpPr txBox="1"/>
              <p:nvPr/>
            </p:nvSpPr>
            <p:spPr>
              <a:xfrm>
                <a:off x="8958589" y="4061741"/>
                <a:ext cx="357790" cy="20452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134</a:t>
                </a:r>
                <a:endParaRPr/>
              </a:p>
            </p:txBody>
          </p:sp>
          <p:grpSp>
            <p:nvGrpSpPr>
              <p:cNvPr id="3947" name="Google Shape;3947;p79"/>
              <p:cNvGrpSpPr/>
              <p:nvPr/>
            </p:nvGrpSpPr>
            <p:grpSpPr>
              <a:xfrm>
                <a:off x="7564755" y="3840480"/>
                <a:ext cx="124733" cy="314325"/>
                <a:chOff x="7564755" y="3840480"/>
                <a:chExt cx="124733" cy="314325"/>
              </a:xfrm>
            </p:grpSpPr>
            <p:sp>
              <p:nvSpPr>
                <p:cNvPr id="3948" name="Google Shape;3948;p79"/>
                <p:cNvSpPr/>
                <p:nvPr/>
              </p:nvSpPr>
              <p:spPr>
                <a:xfrm>
                  <a:off x="7564755" y="3840480"/>
                  <a:ext cx="36195" cy="314325"/>
                </a:xfrm>
                <a:custGeom>
                  <a:rect b="b" l="l" r="r" t="t"/>
                  <a:pathLst>
                    <a:path extrusionOk="0" h="314325" w="36195">
                      <a:moveTo>
                        <a:pt x="17145" y="0"/>
                      </a:moveTo>
                      <a:lnTo>
                        <a:pt x="0" y="64770"/>
                      </a:lnTo>
                      <a:lnTo>
                        <a:pt x="28575" y="182880"/>
                      </a:lnTo>
                      <a:lnTo>
                        <a:pt x="36195" y="243840"/>
                      </a:lnTo>
                      <a:lnTo>
                        <a:pt x="17145" y="314325"/>
                      </a:lnTo>
                    </a:path>
                  </a:pathLst>
                </a:custGeom>
                <a:noFill/>
                <a:ln cap="flat" cmpd="sng" w="12700">
                  <a:solidFill>
                    <a:srgbClr val="7D8989"/>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1" sz="1800" u="none" cap="none" strike="noStrike">
                    <a:solidFill>
                      <a:schemeClr val="dk1"/>
                    </a:solidFill>
                    <a:latin typeface="Calibri"/>
                    <a:ea typeface="Calibri"/>
                    <a:cs typeface="Calibri"/>
                    <a:sym typeface="Calibri"/>
                  </a:endParaRPr>
                </a:p>
              </p:txBody>
            </p:sp>
            <p:sp>
              <p:nvSpPr>
                <p:cNvPr id="3949" name="Google Shape;3949;p79"/>
                <p:cNvSpPr/>
                <p:nvPr/>
              </p:nvSpPr>
              <p:spPr>
                <a:xfrm>
                  <a:off x="7653293" y="3840480"/>
                  <a:ext cx="36195" cy="314325"/>
                </a:xfrm>
                <a:custGeom>
                  <a:rect b="b" l="l" r="r" t="t"/>
                  <a:pathLst>
                    <a:path extrusionOk="0" h="314325" w="36195">
                      <a:moveTo>
                        <a:pt x="17145" y="0"/>
                      </a:moveTo>
                      <a:lnTo>
                        <a:pt x="0" y="64770"/>
                      </a:lnTo>
                      <a:lnTo>
                        <a:pt x="28575" y="182880"/>
                      </a:lnTo>
                      <a:lnTo>
                        <a:pt x="36195" y="243840"/>
                      </a:lnTo>
                      <a:lnTo>
                        <a:pt x="17145" y="314325"/>
                      </a:lnTo>
                    </a:path>
                  </a:pathLst>
                </a:custGeom>
                <a:noFill/>
                <a:ln cap="flat" cmpd="sng" w="12700">
                  <a:solidFill>
                    <a:srgbClr val="7D8989"/>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1" sz="1800" u="none" cap="none" strike="noStrike">
                    <a:solidFill>
                      <a:schemeClr val="dk1"/>
                    </a:solidFill>
                    <a:latin typeface="Calibri"/>
                    <a:ea typeface="Calibri"/>
                    <a:cs typeface="Calibri"/>
                    <a:sym typeface="Calibri"/>
                  </a:endParaRPr>
                </a:p>
              </p:txBody>
            </p:sp>
          </p:grpSp>
          <p:grpSp>
            <p:nvGrpSpPr>
              <p:cNvPr id="3950" name="Google Shape;3950;p79"/>
              <p:cNvGrpSpPr/>
              <p:nvPr/>
            </p:nvGrpSpPr>
            <p:grpSpPr>
              <a:xfrm>
                <a:off x="9431783" y="3840480"/>
                <a:ext cx="124733" cy="314325"/>
                <a:chOff x="7564755" y="3840480"/>
                <a:chExt cx="124733" cy="314325"/>
              </a:xfrm>
            </p:grpSpPr>
            <p:sp>
              <p:nvSpPr>
                <p:cNvPr id="3951" name="Google Shape;3951;p79"/>
                <p:cNvSpPr/>
                <p:nvPr/>
              </p:nvSpPr>
              <p:spPr>
                <a:xfrm>
                  <a:off x="7564755" y="3840480"/>
                  <a:ext cx="36195" cy="314325"/>
                </a:xfrm>
                <a:custGeom>
                  <a:rect b="b" l="l" r="r" t="t"/>
                  <a:pathLst>
                    <a:path extrusionOk="0" h="314325" w="36195">
                      <a:moveTo>
                        <a:pt x="17145" y="0"/>
                      </a:moveTo>
                      <a:lnTo>
                        <a:pt x="0" y="64770"/>
                      </a:lnTo>
                      <a:lnTo>
                        <a:pt x="28575" y="182880"/>
                      </a:lnTo>
                      <a:lnTo>
                        <a:pt x="36195" y="243840"/>
                      </a:lnTo>
                      <a:lnTo>
                        <a:pt x="17145" y="314325"/>
                      </a:lnTo>
                    </a:path>
                  </a:pathLst>
                </a:custGeom>
                <a:noFill/>
                <a:ln cap="flat" cmpd="sng" w="12700">
                  <a:solidFill>
                    <a:srgbClr val="7D8989"/>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1" sz="1800" u="none" cap="none" strike="noStrike">
                    <a:solidFill>
                      <a:schemeClr val="dk1"/>
                    </a:solidFill>
                    <a:latin typeface="Calibri"/>
                    <a:ea typeface="Calibri"/>
                    <a:cs typeface="Calibri"/>
                    <a:sym typeface="Calibri"/>
                  </a:endParaRPr>
                </a:p>
              </p:txBody>
            </p:sp>
            <p:sp>
              <p:nvSpPr>
                <p:cNvPr id="3952" name="Google Shape;3952;p79"/>
                <p:cNvSpPr/>
                <p:nvPr/>
              </p:nvSpPr>
              <p:spPr>
                <a:xfrm>
                  <a:off x="7653293" y="3840480"/>
                  <a:ext cx="36195" cy="314325"/>
                </a:xfrm>
                <a:custGeom>
                  <a:rect b="b" l="l" r="r" t="t"/>
                  <a:pathLst>
                    <a:path extrusionOk="0" h="314325" w="36195">
                      <a:moveTo>
                        <a:pt x="17145" y="0"/>
                      </a:moveTo>
                      <a:lnTo>
                        <a:pt x="0" y="64770"/>
                      </a:lnTo>
                      <a:lnTo>
                        <a:pt x="28575" y="182880"/>
                      </a:lnTo>
                      <a:lnTo>
                        <a:pt x="36195" y="243840"/>
                      </a:lnTo>
                      <a:lnTo>
                        <a:pt x="17145" y="314325"/>
                      </a:lnTo>
                    </a:path>
                  </a:pathLst>
                </a:custGeom>
                <a:noFill/>
                <a:ln cap="flat" cmpd="sng" w="12700">
                  <a:solidFill>
                    <a:srgbClr val="7D8989"/>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1" sz="1800" u="none" cap="none" strike="noStrike">
                    <a:solidFill>
                      <a:schemeClr val="dk1"/>
                    </a:solidFill>
                    <a:latin typeface="Calibri"/>
                    <a:ea typeface="Calibri"/>
                    <a:cs typeface="Calibri"/>
                    <a:sym typeface="Calibri"/>
                  </a:endParaRPr>
                </a:p>
              </p:txBody>
            </p:sp>
          </p:grpSp>
          <p:cxnSp>
            <p:nvCxnSpPr>
              <p:cNvPr id="3953" name="Google Shape;3953;p79"/>
              <p:cNvCxnSpPr/>
              <p:nvPr/>
            </p:nvCxnSpPr>
            <p:spPr>
              <a:xfrm>
                <a:off x="2855047" y="2095503"/>
                <a:ext cx="0" cy="2036814"/>
              </a:xfrm>
              <a:prstGeom prst="straightConnector1">
                <a:avLst/>
              </a:prstGeom>
              <a:noFill/>
              <a:ln cap="flat" cmpd="sng" w="9525">
                <a:solidFill>
                  <a:srgbClr val="BFBFBF"/>
                </a:solidFill>
                <a:prstDash val="solid"/>
                <a:miter lim="800000"/>
                <a:headEnd len="sm" w="sm" type="none"/>
                <a:tailEnd len="sm" w="sm" type="none"/>
              </a:ln>
            </p:spPr>
          </p:cxnSp>
          <p:sp>
            <p:nvSpPr>
              <p:cNvPr id="3954" name="Google Shape;3954;p79"/>
              <p:cNvSpPr txBox="1"/>
              <p:nvPr/>
            </p:nvSpPr>
            <p:spPr>
              <a:xfrm>
                <a:off x="2636335" y="3933401"/>
                <a:ext cx="242374" cy="204527"/>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0</a:t>
                </a:r>
                <a:endParaRPr/>
              </a:p>
            </p:txBody>
          </p:sp>
          <p:sp>
            <p:nvSpPr>
              <p:cNvPr id="3955" name="Google Shape;3955;p79"/>
              <p:cNvSpPr txBox="1"/>
              <p:nvPr/>
            </p:nvSpPr>
            <p:spPr>
              <a:xfrm>
                <a:off x="2463211" y="3293088"/>
                <a:ext cx="415498" cy="204527"/>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1000</a:t>
                </a:r>
                <a:endParaRPr/>
              </a:p>
            </p:txBody>
          </p:sp>
          <p:sp>
            <p:nvSpPr>
              <p:cNvPr id="3956" name="Google Shape;3956;p79"/>
              <p:cNvSpPr txBox="1"/>
              <p:nvPr/>
            </p:nvSpPr>
            <p:spPr>
              <a:xfrm>
                <a:off x="2463211" y="2614871"/>
                <a:ext cx="415498" cy="204527"/>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2000</a:t>
                </a:r>
                <a:endParaRPr/>
              </a:p>
            </p:txBody>
          </p:sp>
          <p:sp>
            <p:nvSpPr>
              <p:cNvPr id="3957" name="Google Shape;3957;p79"/>
              <p:cNvSpPr txBox="1"/>
              <p:nvPr/>
            </p:nvSpPr>
            <p:spPr>
              <a:xfrm>
                <a:off x="2463211" y="1955097"/>
                <a:ext cx="415498" cy="204527"/>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chemeClr val="dk1"/>
                  </a:buClr>
                  <a:buSzPts val="900"/>
                  <a:buFont typeface="Calibri"/>
                  <a:buNone/>
                </a:pPr>
                <a:r>
                  <a:rPr b="1" i="0" lang="pt-BR" sz="900" u="none" cap="none" strike="noStrike">
                    <a:solidFill>
                      <a:schemeClr val="dk1"/>
                    </a:solidFill>
                    <a:latin typeface="Calibri"/>
                    <a:ea typeface="Calibri"/>
                    <a:cs typeface="Calibri"/>
                    <a:sym typeface="Calibri"/>
                  </a:rPr>
                  <a:t>3000</a:t>
                </a:r>
                <a:endParaRPr/>
              </a:p>
            </p:txBody>
          </p:sp>
        </p:grpSp>
      </p:grpSp>
      <p:grpSp>
        <p:nvGrpSpPr>
          <p:cNvPr id="3958" name="Google Shape;3958;p79"/>
          <p:cNvGrpSpPr/>
          <p:nvPr/>
        </p:nvGrpSpPr>
        <p:grpSpPr>
          <a:xfrm>
            <a:off x="9001830" y="1524299"/>
            <a:ext cx="2294391" cy="4244449"/>
            <a:chOff x="9001830" y="1524299"/>
            <a:chExt cx="2294391" cy="4244449"/>
          </a:xfrm>
        </p:grpSpPr>
        <p:sp>
          <p:nvSpPr>
            <p:cNvPr id="3959" name="Google Shape;3959;p79"/>
            <p:cNvSpPr/>
            <p:nvPr/>
          </p:nvSpPr>
          <p:spPr>
            <a:xfrm>
              <a:off x="9001830" y="1524299"/>
              <a:ext cx="2294391" cy="4244449"/>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960" name="Google Shape;3960;p79"/>
            <p:cNvSpPr txBox="1"/>
            <p:nvPr/>
          </p:nvSpPr>
          <p:spPr>
            <a:xfrm>
              <a:off x="9172998" y="2632984"/>
              <a:ext cx="1813645" cy="861774"/>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chemeClr val="lt1"/>
                </a:buClr>
                <a:buSzPts val="1400"/>
                <a:buFont typeface="Calibri"/>
                <a:buNone/>
              </a:pPr>
              <a:r>
                <a:rPr b="1" i="0" lang="pt-BR" sz="1400" u="none" cap="none" strike="noStrike">
                  <a:solidFill>
                    <a:schemeClr val="lt1"/>
                  </a:solidFill>
                  <a:latin typeface="Calibri"/>
                  <a:ea typeface="Calibri"/>
                  <a:cs typeface="Calibri"/>
                  <a:sym typeface="Calibri"/>
                </a:rPr>
                <a:t>Redução de 88% na DHL </a:t>
              </a:r>
              <a:r>
                <a:rPr b="0" i="0" lang="pt-BR" sz="1400" u="none" cap="none" strike="noStrike">
                  <a:solidFill>
                    <a:schemeClr val="lt1"/>
                  </a:solidFill>
                  <a:latin typeface="Calibri"/>
                  <a:ea typeface="Calibri"/>
                  <a:cs typeface="Calibri"/>
                  <a:sym typeface="Calibri"/>
                </a:rPr>
                <a:t>um mês após o início do tratamento com o eculizumabe, P&lt;0,0001</a:t>
              </a:r>
              <a:r>
                <a:rPr b="0" baseline="30000" i="0" lang="pt-BR" sz="1400" u="none" cap="none" strike="noStrike">
                  <a:solidFill>
                    <a:schemeClr val="lt1"/>
                  </a:solidFill>
                  <a:latin typeface="Calibri"/>
                  <a:ea typeface="Calibri"/>
                  <a:cs typeface="Calibri"/>
                  <a:sym typeface="Calibri"/>
                </a:rPr>
                <a:t>3</a:t>
              </a:r>
              <a:endParaRPr/>
            </a:p>
          </p:txBody>
        </p:sp>
        <p:sp>
          <p:nvSpPr>
            <p:cNvPr id="3961" name="Google Shape;3961;p79"/>
            <p:cNvSpPr txBox="1"/>
            <p:nvPr/>
          </p:nvSpPr>
          <p:spPr>
            <a:xfrm>
              <a:off x="9211314" y="4694952"/>
              <a:ext cx="1640916" cy="646331"/>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chemeClr val="lt1"/>
                </a:buClr>
                <a:buSzPts val="1400"/>
                <a:buFont typeface="Calibri"/>
                <a:buNone/>
              </a:pPr>
              <a:r>
                <a:rPr b="0" i="0" lang="pt-BR" sz="1400" u="none" cap="none" strike="noStrike">
                  <a:solidFill>
                    <a:schemeClr val="lt1"/>
                  </a:solidFill>
                  <a:latin typeface="Calibri"/>
                  <a:ea typeface="Calibri"/>
                  <a:cs typeface="Calibri"/>
                  <a:sym typeface="Calibri"/>
                </a:rPr>
                <a:t>Níveis reduzidos de DHL </a:t>
              </a:r>
              <a:r>
                <a:rPr b="1" i="0" lang="pt-BR" sz="1400" u="none" cap="none" strike="noStrike">
                  <a:solidFill>
                    <a:schemeClr val="lt1"/>
                  </a:solidFill>
                  <a:latin typeface="Calibri"/>
                  <a:ea typeface="Calibri"/>
                  <a:cs typeface="Calibri"/>
                  <a:sym typeface="Calibri"/>
                </a:rPr>
                <a:t>foram mantidos aos 36 meses³</a:t>
              </a:r>
              <a:endParaRPr/>
            </a:p>
          </p:txBody>
        </p:sp>
        <p:sp>
          <p:nvSpPr>
            <p:cNvPr id="3962" name="Google Shape;3962;p79"/>
            <p:cNvSpPr/>
            <p:nvPr/>
          </p:nvSpPr>
          <p:spPr>
            <a:xfrm>
              <a:off x="9159602" y="1670777"/>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3963" name="Google Shape;3963;p79"/>
            <p:cNvSpPr/>
            <p:nvPr/>
          </p:nvSpPr>
          <p:spPr>
            <a:xfrm>
              <a:off x="9159602" y="3798865"/>
              <a:ext cx="867998" cy="868002"/>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3964" name="Google Shape;3964;p79"/>
            <p:cNvGrpSpPr/>
            <p:nvPr/>
          </p:nvGrpSpPr>
          <p:grpSpPr>
            <a:xfrm>
              <a:off x="9253911" y="3977522"/>
              <a:ext cx="697674" cy="510406"/>
              <a:chOff x="8207105" y="13188"/>
              <a:chExt cx="762105" cy="557543"/>
            </a:xfrm>
          </p:grpSpPr>
          <p:sp>
            <p:nvSpPr>
              <p:cNvPr id="3965" name="Google Shape;3965;p79"/>
              <p:cNvSpPr/>
              <p:nvPr/>
            </p:nvSpPr>
            <p:spPr>
              <a:xfrm>
                <a:off x="8301193" y="207218"/>
                <a:ext cx="76982" cy="169364"/>
              </a:xfrm>
              <a:custGeom>
                <a:rect b="b" l="l" r="r" t="t"/>
                <a:pathLst>
                  <a:path extrusionOk="0" h="169364" w="76982">
                    <a:moveTo>
                      <a:pt x="62880" y="0"/>
                    </a:moveTo>
                    <a:lnTo>
                      <a:pt x="14102" y="0"/>
                    </a:lnTo>
                    <a:cubicBezTo>
                      <a:pt x="6288" y="0"/>
                      <a:pt x="0" y="6288"/>
                      <a:pt x="0" y="14102"/>
                    </a:cubicBezTo>
                    <a:lnTo>
                      <a:pt x="0" y="155262"/>
                    </a:lnTo>
                    <a:cubicBezTo>
                      <a:pt x="0" y="163076"/>
                      <a:pt x="6288" y="169364"/>
                      <a:pt x="14102" y="169364"/>
                    </a:cubicBezTo>
                    <a:lnTo>
                      <a:pt x="62880" y="169364"/>
                    </a:lnTo>
                    <a:cubicBezTo>
                      <a:pt x="70694" y="169364"/>
                      <a:pt x="76982" y="163076"/>
                      <a:pt x="76982" y="155262"/>
                    </a:cubicBezTo>
                    <a:lnTo>
                      <a:pt x="76982" y="14102"/>
                    </a:lnTo>
                    <a:cubicBezTo>
                      <a:pt x="76982" y="6288"/>
                      <a:pt x="70694" y="0"/>
                      <a:pt x="62880" y="0"/>
                    </a:cubicBezTo>
                    <a:close/>
                    <a:moveTo>
                      <a:pt x="48778" y="141161"/>
                    </a:moveTo>
                    <a:lnTo>
                      <a:pt x="28203" y="141161"/>
                    </a:lnTo>
                    <a:lnTo>
                      <a:pt x="28203" y="28204"/>
                    </a:lnTo>
                    <a:lnTo>
                      <a:pt x="48778" y="282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966" name="Google Shape;3966;p79"/>
              <p:cNvSpPr/>
              <p:nvPr/>
            </p:nvSpPr>
            <p:spPr>
              <a:xfrm>
                <a:off x="8207105" y="207218"/>
                <a:ext cx="76982" cy="169364"/>
              </a:xfrm>
              <a:custGeom>
                <a:rect b="b" l="l" r="r" t="t"/>
                <a:pathLst>
                  <a:path extrusionOk="0" h="169364" w="76982">
                    <a:moveTo>
                      <a:pt x="62880" y="0"/>
                    </a:moveTo>
                    <a:lnTo>
                      <a:pt x="14102" y="0"/>
                    </a:lnTo>
                    <a:cubicBezTo>
                      <a:pt x="6288" y="0"/>
                      <a:pt x="0" y="6288"/>
                      <a:pt x="0" y="14102"/>
                    </a:cubicBezTo>
                    <a:lnTo>
                      <a:pt x="0" y="155262"/>
                    </a:lnTo>
                    <a:cubicBezTo>
                      <a:pt x="0" y="163076"/>
                      <a:pt x="6288" y="169364"/>
                      <a:pt x="14102" y="169364"/>
                    </a:cubicBezTo>
                    <a:lnTo>
                      <a:pt x="62880" y="169364"/>
                    </a:lnTo>
                    <a:cubicBezTo>
                      <a:pt x="70694" y="169364"/>
                      <a:pt x="76982" y="163076"/>
                      <a:pt x="76982" y="155262"/>
                    </a:cubicBezTo>
                    <a:lnTo>
                      <a:pt x="76945" y="14102"/>
                    </a:lnTo>
                    <a:cubicBezTo>
                      <a:pt x="76945" y="6288"/>
                      <a:pt x="70694" y="0"/>
                      <a:pt x="62880" y="0"/>
                    </a:cubicBezTo>
                    <a:close/>
                    <a:moveTo>
                      <a:pt x="48778" y="141161"/>
                    </a:moveTo>
                    <a:lnTo>
                      <a:pt x="28203" y="141161"/>
                    </a:lnTo>
                    <a:lnTo>
                      <a:pt x="28203" y="28204"/>
                    </a:lnTo>
                    <a:lnTo>
                      <a:pt x="48778" y="282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3967" name="Google Shape;3967;p79"/>
              <p:cNvSpPr/>
              <p:nvPr/>
            </p:nvSpPr>
            <p:spPr>
              <a:xfrm>
                <a:off x="8395295" y="13188"/>
                <a:ext cx="573915" cy="557543"/>
              </a:xfrm>
              <a:custGeom>
                <a:rect b="b" l="l" r="r" t="t"/>
                <a:pathLst>
                  <a:path extrusionOk="0" h="557543" w="573915">
                    <a:moveTo>
                      <a:pt x="305021" y="4130"/>
                    </a:moveTo>
                    <a:cubicBezTo>
                      <a:pt x="299514" y="-1377"/>
                      <a:pt x="290548" y="-1377"/>
                      <a:pt x="285116" y="4130"/>
                    </a:cubicBezTo>
                    <a:lnTo>
                      <a:pt x="185294" y="103847"/>
                    </a:lnTo>
                    <a:cubicBezTo>
                      <a:pt x="182615" y="106526"/>
                      <a:pt x="181201" y="110024"/>
                      <a:pt x="181201" y="113856"/>
                    </a:cubicBezTo>
                    <a:cubicBezTo>
                      <a:pt x="181201" y="117577"/>
                      <a:pt x="182726" y="121186"/>
                      <a:pt x="185294" y="123865"/>
                    </a:cubicBezTo>
                    <a:lnTo>
                      <a:pt x="255503" y="194075"/>
                    </a:lnTo>
                    <a:lnTo>
                      <a:pt x="14102" y="194037"/>
                    </a:lnTo>
                    <a:cubicBezTo>
                      <a:pt x="6288" y="194037"/>
                      <a:pt x="0" y="200325"/>
                      <a:pt x="0" y="208139"/>
                    </a:cubicBezTo>
                    <a:lnTo>
                      <a:pt x="0" y="349300"/>
                    </a:lnTo>
                    <a:cubicBezTo>
                      <a:pt x="0" y="357113"/>
                      <a:pt x="6288" y="363401"/>
                      <a:pt x="14102" y="363401"/>
                    </a:cubicBezTo>
                    <a:lnTo>
                      <a:pt x="255465" y="363401"/>
                    </a:lnTo>
                    <a:lnTo>
                      <a:pt x="185256" y="433611"/>
                    </a:lnTo>
                    <a:cubicBezTo>
                      <a:pt x="182577" y="436290"/>
                      <a:pt x="181163" y="439788"/>
                      <a:pt x="181163" y="443620"/>
                    </a:cubicBezTo>
                    <a:cubicBezTo>
                      <a:pt x="181163" y="447341"/>
                      <a:pt x="182688" y="450950"/>
                      <a:pt x="185256" y="453629"/>
                    </a:cubicBezTo>
                    <a:lnTo>
                      <a:pt x="285078" y="553451"/>
                    </a:lnTo>
                    <a:cubicBezTo>
                      <a:pt x="287831" y="556204"/>
                      <a:pt x="291477" y="557544"/>
                      <a:pt x="295086" y="557544"/>
                    </a:cubicBezTo>
                    <a:cubicBezTo>
                      <a:pt x="298696" y="557544"/>
                      <a:pt x="302342" y="556204"/>
                      <a:pt x="305095" y="553451"/>
                    </a:cubicBezTo>
                    <a:lnTo>
                      <a:pt x="569786" y="288761"/>
                    </a:lnTo>
                    <a:cubicBezTo>
                      <a:pt x="575292" y="283254"/>
                      <a:pt x="575292" y="274287"/>
                      <a:pt x="569786" y="268855"/>
                    </a:cubicBezTo>
                    <a:close/>
                    <a:moveTo>
                      <a:pt x="295012" y="523433"/>
                    </a:moveTo>
                    <a:lnTo>
                      <a:pt x="215203" y="443624"/>
                    </a:lnTo>
                    <a:lnTo>
                      <a:pt x="299515" y="359312"/>
                    </a:lnTo>
                    <a:cubicBezTo>
                      <a:pt x="303533" y="355294"/>
                      <a:pt x="304761" y="349229"/>
                      <a:pt x="302566" y="343983"/>
                    </a:cubicBezTo>
                    <a:cubicBezTo>
                      <a:pt x="300370" y="338737"/>
                      <a:pt x="295236" y="335314"/>
                      <a:pt x="289506" y="335314"/>
                    </a:cubicBezTo>
                    <a:lnTo>
                      <a:pt x="28197" y="335314"/>
                    </a:lnTo>
                    <a:lnTo>
                      <a:pt x="28197" y="222242"/>
                    </a:lnTo>
                    <a:lnTo>
                      <a:pt x="289573" y="222242"/>
                    </a:lnTo>
                    <a:cubicBezTo>
                      <a:pt x="295302" y="222242"/>
                      <a:pt x="300437" y="218819"/>
                      <a:pt x="302632" y="213573"/>
                    </a:cubicBezTo>
                    <a:cubicBezTo>
                      <a:pt x="304827" y="208327"/>
                      <a:pt x="303600" y="202225"/>
                      <a:pt x="299581" y="198244"/>
                    </a:cubicBezTo>
                    <a:lnTo>
                      <a:pt x="215270" y="113932"/>
                    </a:lnTo>
                    <a:lnTo>
                      <a:pt x="295079" y="34123"/>
                    </a:lnTo>
                    <a:lnTo>
                      <a:pt x="539719" y="27872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3968" name="Google Shape;3968;p79"/>
            <p:cNvSpPr/>
            <p:nvPr/>
          </p:nvSpPr>
          <p:spPr>
            <a:xfrm>
              <a:off x="9306643" y="1818765"/>
              <a:ext cx="573916" cy="573277"/>
            </a:xfrm>
            <a:custGeom>
              <a:rect b="b" l="l" r="r" t="t"/>
              <a:pathLst>
                <a:path extrusionOk="0" h="803671" w="804567">
                  <a:moveTo>
                    <a:pt x="90193" y="89302"/>
                  </a:moveTo>
                  <a:cubicBezTo>
                    <a:pt x="347368" y="89302"/>
                    <a:pt x="488157" y="213127"/>
                    <a:pt x="572692" y="312549"/>
                  </a:cubicBezTo>
                  <a:lnTo>
                    <a:pt x="519709" y="349755"/>
                  </a:lnTo>
                  <a:cubicBezTo>
                    <a:pt x="515244" y="352732"/>
                    <a:pt x="512863" y="358090"/>
                    <a:pt x="513458" y="363149"/>
                  </a:cubicBezTo>
                  <a:cubicBezTo>
                    <a:pt x="514053" y="368507"/>
                    <a:pt x="517328" y="372971"/>
                    <a:pt x="522090" y="375353"/>
                  </a:cubicBezTo>
                  <a:lnTo>
                    <a:pt x="724496" y="468817"/>
                  </a:lnTo>
                  <a:cubicBezTo>
                    <a:pt x="726580" y="469710"/>
                    <a:pt x="728663" y="470305"/>
                    <a:pt x="730747" y="470305"/>
                  </a:cubicBezTo>
                  <a:cubicBezTo>
                    <a:pt x="733724" y="470305"/>
                    <a:pt x="736700" y="469412"/>
                    <a:pt x="739379" y="467626"/>
                  </a:cubicBezTo>
                  <a:cubicBezTo>
                    <a:pt x="743844" y="464650"/>
                    <a:pt x="746225" y="459292"/>
                    <a:pt x="745630" y="454232"/>
                  </a:cubicBezTo>
                  <a:lnTo>
                    <a:pt x="725686" y="232480"/>
                  </a:lnTo>
                  <a:cubicBezTo>
                    <a:pt x="725091" y="227123"/>
                    <a:pt x="721817" y="222658"/>
                    <a:pt x="717054" y="220277"/>
                  </a:cubicBezTo>
                  <a:cubicBezTo>
                    <a:pt x="712292" y="217896"/>
                    <a:pt x="706636" y="218491"/>
                    <a:pt x="702172" y="221468"/>
                  </a:cubicBezTo>
                  <a:lnTo>
                    <a:pt x="646509" y="260758"/>
                  </a:lnTo>
                  <a:cubicBezTo>
                    <a:pt x="550069" y="145563"/>
                    <a:pt x="388744" y="11"/>
                    <a:pt x="90192" y="11"/>
                  </a:cubicBezTo>
                  <a:cubicBezTo>
                    <a:pt x="81858" y="11"/>
                    <a:pt x="75309" y="6560"/>
                    <a:pt x="75309" y="14894"/>
                  </a:cubicBezTo>
                  <a:lnTo>
                    <a:pt x="75309" y="74425"/>
                  </a:lnTo>
                  <a:cubicBezTo>
                    <a:pt x="75309" y="82760"/>
                    <a:pt x="82156" y="89308"/>
                    <a:pt x="90192" y="89308"/>
                  </a:cubicBezTo>
                  <a:close/>
                  <a:moveTo>
                    <a:pt x="105076" y="29770"/>
                  </a:moveTo>
                  <a:cubicBezTo>
                    <a:pt x="390531" y="34533"/>
                    <a:pt x="542035" y="180380"/>
                    <a:pt x="631923" y="290222"/>
                  </a:cubicBezTo>
                  <a:cubicBezTo>
                    <a:pt x="636983" y="296175"/>
                    <a:pt x="645615" y="297366"/>
                    <a:pt x="652163" y="292901"/>
                  </a:cubicBezTo>
                  <a:lnTo>
                    <a:pt x="698002" y="260457"/>
                  </a:lnTo>
                  <a:lnTo>
                    <a:pt x="713481" y="430716"/>
                  </a:lnTo>
                  <a:lnTo>
                    <a:pt x="558109" y="358982"/>
                  </a:lnTo>
                  <a:lnTo>
                    <a:pt x="603353" y="327132"/>
                  </a:lnTo>
                  <a:cubicBezTo>
                    <a:pt x="606627" y="324751"/>
                    <a:pt x="609008" y="321179"/>
                    <a:pt x="609603" y="317012"/>
                  </a:cubicBezTo>
                  <a:cubicBezTo>
                    <a:pt x="610199" y="312844"/>
                    <a:pt x="609008" y="308677"/>
                    <a:pt x="606329" y="305701"/>
                  </a:cubicBezTo>
                  <a:cubicBezTo>
                    <a:pt x="520604" y="202116"/>
                    <a:pt x="376243" y="64604"/>
                    <a:pt x="105076" y="59536"/>
                  </a:cubicBezTo>
                  <a:close/>
                  <a:moveTo>
                    <a:pt x="789981" y="773911"/>
                  </a:moveTo>
                  <a:lnTo>
                    <a:pt x="745630" y="773911"/>
                  </a:lnTo>
                  <a:lnTo>
                    <a:pt x="745630" y="595317"/>
                  </a:lnTo>
                  <a:cubicBezTo>
                    <a:pt x="745630" y="570611"/>
                    <a:pt x="725390" y="550669"/>
                    <a:pt x="700684" y="550669"/>
                  </a:cubicBezTo>
                  <a:lnTo>
                    <a:pt x="656035" y="550669"/>
                  </a:lnTo>
                  <a:cubicBezTo>
                    <a:pt x="631329" y="550669"/>
                    <a:pt x="611387" y="570612"/>
                    <a:pt x="611387" y="595317"/>
                  </a:cubicBezTo>
                  <a:lnTo>
                    <a:pt x="611387" y="773911"/>
                  </a:lnTo>
                  <a:lnTo>
                    <a:pt x="566738" y="773911"/>
                  </a:lnTo>
                  <a:lnTo>
                    <a:pt x="566738" y="520908"/>
                  </a:lnTo>
                  <a:cubicBezTo>
                    <a:pt x="566738" y="496202"/>
                    <a:pt x="546498" y="476260"/>
                    <a:pt x="521792" y="476260"/>
                  </a:cubicBezTo>
                  <a:lnTo>
                    <a:pt x="477143" y="476260"/>
                  </a:lnTo>
                  <a:cubicBezTo>
                    <a:pt x="452438" y="476260"/>
                    <a:pt x="432495" y="496203"/>
                    <a:pt x="432495" y="520908"/>
                  </a:cubicBezTo>
                  <a:lnTo>
                    <a:pt x="432495" y="773911"/>
                  </a:lnTo>
                  <a:lnTo>
                    <a:pt x="387847" y="773911"/>
                  </a:lnTo>
                  <a:lnTo>
                    <a:pt x="387847" y="446489"/>
                  </a:lnTo>
                  <a:cubicBezTo>
                    <a:pt x="387847" y="421783"/>
                    <a:pt x="367606" y="401841"/>
                    <a:pt x="342900" y="401841"/>
                  </a:cubicBezTo>
                  <a:lnTo>
                    <a:pt x="298252" y="401841"/>
                  </a:lnTo>
                  <a:cubicBezTo>
                    <a:pt x="273546" y="401841"/>
                    <a:pt x="253603" y="421784"/>
                    <a:pt x="253603" y="446489"/>
                  </a:cubicBezTo>
                  <a:lnTo>
                    <a:pt x="253603" y="773911"/>
                  </a:lnTo>
                  <a:lnTo>
                    <a:pt x="208955" y="773911"/>
                  </a:lnTo>
                  <a:lnTo>
                    <a:pt x="208955" y="372070"/>
                  </a:lnTo>
                  <a:cubicBezTo>
                    <a:pt x="208955" y="347364"/>
                    <a:pt x="188714" y="327422"/>
                    <a:pt x="164008" y="327422"/>
                  </a:cubicBezTo>
                  <a:lnTo>
                    <a:pt x="119658" y="327422"/>
                  </a:lnTo>
                  <a:cubicBezTo>
                    <a:pt x="94952" y="327422"/>
                    <a:pt x="75009" y="347365"/>
                    <a:pt x="75009" y="372070"/>
                  </a:cubicBezTo>
                  <a:lnTo>
                    <a:pt x="75009" y="773911"/>
                  </a:lnTo>
                  <a:lnTo>
                    <a:pt x="29766" y="773911"/>
                  </a:lnTo>
                  <a:lnTo>
                    <a:pt x="29766" y="14883"/>
                  </a:lnTo>
                  <a:cubicBezTo>
                    <a:pt x="29766" y="6548"/>
                    <a:pt x="23217" y="0"/>
                    <a:pt x="14883" y="0"/>
                  </a:cubicBezTo>
                  <a:cubicBezTo>
                    <a:pt x="6548" y="0"/>
                    <a:pt x="0" y="6548"/>
                    <a:pt x="0" y="14883"/>
                  </a:cubicBezTo>
                  <a:lnTo>
                    <a:pt x="0" y="788789"/>
                  </a:lnTo>
                  <a:cubicBezTo>
                    <a:pt x="0" y="797123"/>
                    <a:pt x="6548" y="803672"/>
                    <a:pt x="14883" y="803672"/>
                  </a:cubicBezTo>
                  <a:lnTo>
                    <a:pt x="789684" y="803672"/>
                  </a:lnTo>
                  <a:cubicBezTo>
                    <a:pt x="798019" y="803672"/>
                    <a:pt x="804567" y="797123"/>
                    <a:pt x="804567" y="788789"/>
                  </a:cubicBezTo>
                  <a:cubicBezTo>
                    <a:pt x="804567" y="780455"/>
                    <a:pt x="798019" y="773906"/>
                    <a:pt x="789983" y="773906"/>
                  </a:cubicBezTo>
                  <a:close/>
                  <a:moveTo>
                    <a:pt x="641153" y="595317"/>
                  </a:moveTo>
                  <a:cubicBezTo>
                    <a:pt x="641153" y="586983"/>
                    <a:pt x="647999" y="580435"/>
                    <a:pt x="656035" y="580435"/>
                  </a:cubicBezTo>
                  <a:lnTo>
                    <a:pt x="700684" y="580435"/>
                  </a:lnTo>
                  <a:cubicBezTo>
                    <a:pt x="709018" y="580435"/>
                    <a:pt x="715567" y="587281"/>
                    <a:pt x="715567" y="595317"/>
                  </a:cubicBezTo>
                  <a:lnTo>
                    <a:pt x="715567" y="773911"/>
                  </a:lnTo>
                  <a:lnTo>
                    <a:pt x="641153" y="773911"/>
                  </a:lnTo>
                  <a:close/>
                  <a:moveTo>
                    <a:pt x="462264" y="520903"/>
                  </a:moveTo>
                  <a:cubicBezTo>
                    <a:pt x="462264" y="512569"/>
                    <a:pt x="469110" y="506020"/>
                    <a:pt x="477146" y="506020"/>
                  </a:cubicBezTo>
                  <a:lnTo>
                    <a:pt x="521795" y="506020"/>
                  </a:lnTo>
                  <a:cubicBezTo>
                    <a:pt x="530129" y="506020"/>
                    <a:pt x="536678" y="512866"/>
                    <a:pt x="536678" y="520903"/>
                  </a:cubicBezTo>
                  <a:lnTo>
                    <a:pt x="536678" y="773906"/>
                  </a:lnTo>
                  <a:lnTo>
                    <a:pt x="462264" y="773906"/>
                  </a:lnTo>
                  <a:close/>
                  <a:moveTo>
                    <a:pt x="283670" y="446489"/>
                  </a:moveTo>
                  <a:cubicBezTo>
                    <a:pt x="283670" y="438155"/>
                    <a:pt x="290516" y="431606"/>
                    <a:pt x="298553" y="431606"/>
                  </a:cubicBezTo>
                  <a:lnTo>
                    <a:pt x="342903" y="431606"/>
                  </a:lnTo>
                  <a:cubicBezTo>
                    <a:pt x="351237" y="431606"/>
                    <a:pt x="357786" y="438452"/>
                    <a:pt x="357786" y="446489"/>
                  </a:cubicBezTo>
                  <a:lnTo>
                    <a:pt x="357786" y="773911"/>
                  </a:lnTo>
                  <a:lnTo>
                    <a:pt x="283372" y="773911"/>
                  </a:lnTo>
                  <a:lnTo>
                    <a:pt x="283372" y="446489"/>
                  </a:lnTo>
                  <a:close/>
                  <a:moveTo>
                    <a:pt x="104781" y="372075"/>
                  </a:moveTo>
                  <a:cubicBezTo>
                    <a:pt x="104781" y="363741"/>
                    <a:pt x="111627" y="357192"/>
                    <a:pt x="119664" y="357192"/>
                  </a:cubicBezTo>
                  <a:lnTo>
                    <a:pt x="164312" y="357192"/>
                  </a:lnTo>
                  <a:cubicBezTo>
                    <a:pt x="172646" y="357192"/>
                    <a:pt x="179195" y="364038"/>
                    <a:pt x="179195" y="372075"/>
                  </a:cubicBezTo>
                  <a:lnTo>
                    <a:pt x="179195" y="773916"/>
                  </a:lnTo>
                  <a:lnTo>
                    <a:pt x="104781" y="7739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3969" name="Google Shape;3969;p79"/>
          <p:cNvSpPr/>
          <p:nvPr/>
        </p:nvSpPr>
        <p:spPr>
          <a:xfrm>
            <a:off x="3289111" y="2916702"/>
            <a:ext cx="356058" cy="408934"/>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3970" name="Google Shape;3970;p79"/>
          <p:cNvGrpSpPr/>
          <p:nvPr/>
        </p:nvGrpSpPr>
        <p:grpSpPr>
          <a:xfrm>
            <a:off x="2436619" y="2498609"/>
            <a:ext cx="2222623" cy="853508"/>
            <a:chOff x="2482406" y="2498609"/>
            <a:chExt cx="2222623" cy="853508"/>
          </a:xfrm>
        </p:grpSpPr>
        <p:sp>
          <p:nvSpPr>
            <p:cNvPr id="3971" name="Google Shape;3971;p79"/>
            <p:cNvSpPr txBox="1"/>
            <p:nvPr/>
          </p:nvSpPr>
          <p:spPr>
            <a:xfrm>
              <a:off x="2482406" y="2498609"/>
              <a:ext cx="2222623" cy="415498"/>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lt2"/>
                </a:buClr>
                <a:buSzPts val="900"/>
                <a:buFont typeface="Lustria"/>
                <a:buNone/>
              </a:pPr>
              <a:r>
                <a:rPr b="1" i="0" lang="pt-BR" sz="900" u="none" cap="none" strike="noStrike">
                  <a:solidFill>
                    <a:schemeClr val="lt2"/>
                  </a:solidFill>
                  <a:latin typeface="Lustria"/>
                  <a:ea typeface="Lustria"/>
                  <a:cs typeface="Lustria"/>
                  <a:sym typeface="Lustria"/>
                </a:rPr>
                <a:t>Ocasião em que os pacientes de placebo do </a:t>
              </a:r>
              <a:br>
                <a:rPr b="1" i="0" lang="pt-BR" sz="900" u="none" cap="none" strike="noStrike">
                  <a:solidFill>
                    <a:schemeClr val="lt2"/>
                  </a:solidFill>
                  <a:latin typeface="Lustria"/>
                  <a:ea typeface="Lustria"/>
                  <a:cs typeface="Lustria"/>
                  <a:sym typeface="Lustria"/>
                </a:rPr>
              </a:br>
              <a:r>
                <a:rPr b="1" i="0" lang="pt-BR" sz="900" u="none" cap="none" strike="noStrike">
                  <a:solidFill>
                    <a:schemeClr val="lt2"/>
                  </a:solidFill>
                  <a:latin typeface="Lustria"/>
                  <a:ea typeface="Lustria"/>
                  <a:cs typeface="Lustria"/>
                  <a:sym typeface="Lustria"/>
                </a:rPr>
                <a:t>estudo TRIUMPH mudaram para eculizumabe após a semana 26</a:t>
              </a:r>
              <a:endParaRPr/>
            </a:p>
          </p:txBody>
        </p:sp>
        <p:sp>
          <p:nvSpPr>
            <p:cNvPr id="3972" name="Google Shape;3972;p79"/>
            <p:cNvSpPr/>
            <p:nvPr/>
          </p:nvSpPr>
          <p:spPr>
            <a:xfrm>
              <a:off x="3363875" y="2956150"/>
              <a:ext cx="251791" cy="395967"/>
            </a:xfrm>
            <a:prstGeom prst="downArrow">
              <a:avLst>
                <a:gd fmla="val 50000" name="adj1"/>
                <a:gd fmla="val 50000" name="adj2"/>
              </a:avLst>
            </a:prstGeom>
            <a:solidFill>
              <a:schemeClr val="lt2"/>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665">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925"/>
                                        </p:tgtEl>
                                        <p:attrNameLst>
                                          <p:attrName>style.visibility</p:attrName>
                                        </p:attrNameLst>
                                      </p:cBhvr>
                                      <p:to>
                                        <p:strVal val="visible"/>
                                      </p:to>
                                    </p:set>
                                    <p:animEffect filter="fade" transition="in">
                                      <p:cBhvr>
                                        <p:cTn dur="500"/>
                                        <p:tgtEl>
                                          <p:spTgt spid="3925"/>
                                        </p:tgtEl>
                                      </p:cBhvr>
                                    </p:animEffect>
                                  </p:childTnLst>
                                </p:cTn>
                              </p:par>
                              <p:par>
                                <p:cTn fill="hold" nodeType="withEffect" presetClass="entr" presetID="10" presetSubtype="0">
                                  <p:stCondLst>
                                    <p:cond delay="0"/>
                                  </p:stCondLst>
                                  <p:childTnLst>
                                    <p:set>
                                      <p:cBhvr>
                                        <p:cTn dur="1" fill="hold">
                                          <p:stCondLst>
                                            <p:cond delay="0"/>
                                          </p:stCondLst>
                                        </p:cTn>
                                        <p:tgtEl>
                                          <p:spTgt spid="3929"/>
                                        </p:tgtEl>
                                        <p:attrNameLst>
                                          <p:attrName>style.visibility</p:attrName>
                                        </p:attrNameLst>
                                      </p:cBhvr>
                                      <p:to>
                                        <p:strVal val="visible"/>
                                      </p:to>
                                    </p:set>
                                    <p:animEffect filter="fade" transition="in">
                                      <p:cBhvr>
                                        <p:cTn dur="500"/>
                                        <p:tgtEl>
                                          <p:spTgt spid="3929"/>
                                        </p:tgtEl>
                                      </p:cBhvr>
                                    </p:animEffect>
                                  </p:childTnLst>
                                </p:cTn>
                              </p:par>
                              <p:par>
                                <p:cTn fill="hold" nodeType="withEffect" presetClass="entr" presetID="10" presetSubtype="0">
                                  <p:stCondLst>
                                    <p:cond delay="0"/>
                                  </p:stCondLst>
                                  <p:childTnLst>
                                    <p:set>
                                      <p:cBhvr>
                                        <p:cTn dur="1" fill="hold">
                                          <p:stCondLst>
                                            <p:cond delay="0"/>
                                          </p:stCondLst>
                                        </p:cTn>
                                        <p:tgtEl>
                                          <p:spTgt spid="3930"/>
                                        </p:tgtEl>
                                        <p:attrNameLst>
                                          <p:attrName>style.visibility</p:attrName>
                                        </p:attrNameLst>
                                      </p:cBhvr>
                                      <p:to>
                                        <p:strVal val="visible"/>
                                      </p:to>
                                    </p:set>
                                    <p:animEffect filter="fade" transition="in">
                                      <p:cBhvr>
                                        <p:cTn dur="1000"/>
                                        <p:tgtEl>
                                          <p:spTgt spid="393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970"/>
                                        </p:tgtEl>
                                        <p:attrNameLst>
                                          <p:attrName>style.visibility</p:attrName>
                                        </p:attrNameLst>
                                      </p:cBhvr>
                                      <p:to>
                                        <p:strVal val="visible"/>
                                      </p:to>
                                    </p:set>
                                    <p:animEffect filter="fade" transition="in">
                                      <p:cBhvr>
                                        <p:cTn dur="1000"/>
                                        <p:tgtEl>
                                          <p:spTgt spid="39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2" name="Shape 442"/>
        <p:cNvGrpSpPr/>
        <p:nvPr/>
      </p:nvGrpSpPr>
      <p:grpSpPr>
        <a:xfrm>
          <a:off x="0" y="0"/>
          <a:ext cx="0" cy="0"/>
          <a:chOff x="0" y="0"/>
          <a:chExt cx="0" cy="0"/>
        </a:xfrm>
      </p:grpSpPr>
      <p:sp>
        <p:nvSpPr>
          <p:cNvPr id="443" name="Google Shape;443;p8"/>
          <p:cNvSpPr/>
          <p:nvPr/>
        </p:nvSpPr>
        <p:spPr>
          <a:xfrm>
            <a:off x="407989" y="1390650"/>
            <a:ext cx="11396510" cy="4676030"/>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444" name="Google Shape;444;p8"/>
          <p:cNvSpPr/>
          <p:nvPr/>
        </p:nvSpPr>
        <p:spPr>
          <a:xfrm>
            <a:off x="642241" y="1676441"/>
            <a:ext cx="10907518" cy="2695054"/>
          </a:xfrm>
          <a:prstGeom prst="rect">
            <a:avLst/>
          </a:prstGeom>
          <a:noFill/>
          <a:ln cap="flat" cmpd="sng" w="9525">
            <a:solidFill>
              <a:srgbClr val="BFBFBF"/>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45" name="Google Shape;445;p8"/>
          <p:cNvSpPr/>
          <p:nvPr/>
        </p:nvSpPr>
        <p:spPr>
          <a:xfrm>
            <a:off x="2162711" y="4263170"/>
            <a:ext cx="8324314" cy="204392"/>
          </a:xfrm>
          <a:prstGeom prst="rect">
            <a:avLst/>
          </a:prstGeom>
          <a:solidFill>
            <a:schemeClr val="l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855">
              <a:solidFill>
                <a:schemeClr val="lt1"/>
              </a:solidFill>
              <a:latin typeface="Calibri"/>
              <a:ea typeface="Calibri"/>
              <a:cs typeface="Calibri"/>
              <a:sym typeface="Calibri"/>
            </a:endParaRPr>
          </a:p>
        </p:txBody>
      </p:sp>
      <p:sp>
        <p:nvSpPr>
          <p:cNvPr id="446" name="Google Shape;446;p8"/>
          <p:cNvSpPr txBox="1"/>
          <p:nvPr/>
        </p:nvSpPr>
        <p:spPr>
          <a:xfrm>
            <a:off x="296269" y="385036"/>
            <a:ext cx="8734842"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CD59 e CD55</a:t>
            </a:r>
            <a:endParaRPr b="1" baseline="30000" sz="3500">
              <a:solidFill>
                <a:schemeClr val="accent1"/>
              </a:solidFill>
              <a:latin typeface="Lustria"/>
              <a:ea typeface="Lustria"/>
              <a:cs typeface="Lustria"/>
              <a:sym typeface="Lustria"/>
            </a:endParaRPr>
          </a:p>
        </p:txBody>
      </p:sp>
      <p:sp>
        <p:nvSpPr>
          <p:cNvPr id="447" name="Google Shape;447;p8"/>
          <p:cNvSpPr txBox="1"/>
          <p:nvPr/>
        </p:nvSpPr>
        <p:spPr>
          <a:xfrm>
            <a:off x="296269" y="791320"/>
            <a:ext cx="8251811"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São reguladores do complemento ancorados ao GPI</a:t>
            </a:r>
            <a:r>
              <a:rPr baseline="30000" lang="pt-BR" sz="2800">
                <a:solidFill>
                  <a:srgbClr val="003865"/>
                </a:solidFill>
                <a:latin typeface="Calibri"/>
                <a:ea typeface="Calibri"/>
                <a:cs typeface="Calibri"/>
                <a:sym typeface="Calibri"/>
              </a:rPr>
              <a:t>1–3</a:t>
            </a:r>
            <a:endParaRPr baseline="30000" sz="2800">
              <a:solidFill>
                <a:srgbClr val="003865"/>
              </a:solidFill>
              <a:latin typeface="Calibri"/>
              <a:ea typeface="Calibri"/>
              <a:cs typeface="Calibri"/>
              <a:sym typeface="Calibri"/>
            </a:endParaRPr>
          </a:p>
        </p:txBody>
      </p:sp>
      <p:sp>
        <p:nvSpPr>
          <p:cNvPr id="448" name="Google Shape;448;p8"/>
          <p:cNvSpPr txBox="1"/>
          <p:nvPr>
            <p:ph idx="1" type="body"/>
          </p:nvPr>
        </p:nvSpPr>
        <p:spPr>
          <a:xfrm>
            <a:off x="407988" y="6200775"/>
            <a:ext cx="10331132"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Brodsky R. Paroxysmal nocturnal hemoglobinuria. Em: R Hoffman, et al, eds. Hematology - Basic Principles and Practices. 4th ed. Philadelphia, PA: Elsevier Churchill Livingstone 2005:419–427; 2. Clayton A, et al. Eur J Immunol 2003;33:522–531; 3. Risitano AM and Rotoli B. Targets &amp; Therapy 2008;2(2):205–222.</a:t>
            </a:r>
            <a:endParaRPr/>
          </a:p>
        </p:txBody>
      </p:sp>
      <p:grpSp>
        <p:nvGrpSpPr>
          <p:cNvPr id="449" name="Google Shape;449;p8"/>
          <p:cNvGrpSpPr/>
          <p:nvPr/>
        </p:nvGrpSpPr>
        <p:grpSpPr>
          <a:xfrm>
            <a:off x="642241" y="4981313"/>
            <a:ext cx="10967600" cy="957029"/>
            <a:chOff x="642241" y="4607419"/>
            <a:chExt cx="10967600" cy="1147557"/>
          </a:xfrm>
        </p:grpSpPr>
        <p:sp>
          <p:nvSpPr>
            <p:cNvPr id="450" name="Google Shape;450;p8"/>
            <p:cNvSpPr/>
            <p:nvPr/>
          </p:nvSpPr>
          <p:spPr>
            <a:xfrm>
              <a:off x="642241" y="4607419"/>
              <a:ext cx="10967600" cy="1147557"/>
            </a:xfrm>
            <a:prstGeom prst="roundRect">
              <a:avLst>
                <a:gd fmla="val 0" name="adj"/>
              </a:avLst>
            </a:prstGeom>
            <a:gradFill>
              <a:gsLst>
                <a:gs pos="0">
                  <a:schemeClr val="accent1"/>
                </a:gs>
                <a:gs pos="100000">
                  <a:srgbClr val="C00000"/>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51" name="Google Shape;451;p8"/>
            <p:cNvSpPr txBox="1"/>
            <p:nvPr/>
          </p:nvSpPr>
          <p:spPr>
            <a:xfrm>
              <a:off x="1260055" y="4873219"/>
              <a:ext cx="9865145" cy="58477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A ausência dos reguladores do complemento ancorados ao GPI em células com deficiência de GPI-AP aumenta a sensibilidade aos ataques do complemento</a:t>
              </a:r>
              <a:endParaRPr/>
            </a:p>
          </p:txBody>
        </p:sp>
      </p:grpSp>
      <p:grpSp>
        <p:nvGrpSpPr>
          <p:cNvPr id="452" name="Google Shape;452;p8"/>
          <p:cNvGrpSpPr/>
          <p:nvPr/>
        </p:nvGrpSpPr>
        <p:grpSpPr>
          <a:xfrm>
            <a:off x="2162711" y="546825"/>
            <a:ext cx="4188043" cy="4188042"/>
            <a:chOff x="2265160" y="1121374"/>
            <a:chExt cx="4188043" cy="4188042"/>
          </a:xfrm>
        </p:grpSpPr>
        <p:pic>
          <p:nvPicPr>
            <p:cNvPr descr="Uma imagem contendo escuro, preto&#10;&#10;Descrição gerada automaticamente" id="453" name="Google Shape;453;p8"/>
            <p:cNvPicPr preferRelativeResize="0"/>
            <p:nvPr/>
          </p:nvPicPr>
          <p:blipFill rotWithShape="1">
            <a:blip r:embed="rId3">
              <a:alphaModFix/>
            </a:blip>
            <a:srcRect b="0" l="0" r="0" t="0"/>
            <a:stretch/>
          </p:blipFill>
          <p:spPr>
            <a:xfrm rot="4393690">
              <a:off x="2678618" y="1534830"/>
              <a:ext cx="3361128" cy="3361130"/>
            </a:xfrm>
            <a:prstGeom prst="rect">
              <a:avLst/>
            </a:prstGeom>
            <a:noFill/>
            <a:ln>
              <a:noFill/>
            </a:ln>
          </p:spPr>
        </p:pic>
        <p:grpSp>
          <p:nvGrpSpPr>
            <p:cNvPr id="454" name="Google Shape;454;p8"/>
            <p:cNvGrpSpPr/>
            <p:nvPr/>
          </p:nvGrpSpPr>
          <p:grpSpPr>
            <a:xfrm>
              <a:off x="3248237" y="3165371"/>
              <a:ext cx="1306295" cy="1882880"/>
              <a:chOff x="2790611" y="2940832"/>
              <a:chExt cx="485711" cy="700099"/>
            </a:xfrm>
          </p:grpSpPr>
          <p:sp>
            <p:nvSpPr>
              <p:cNvPr id="455" name="Google Shape;455;p8"/>
              <p:cNvSpPr/>
              <p:nvPr/>
            </p:nvSpPr>
            <p:spPr>
              <a:xfrm>
                <a:off x="3009900" y="357425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56" name="Google Shape;456;p8"/>
              <p:cNvSpPr/>
              <p:nvPr/>
            </p:nvSpPr>
            <p:spPr>
              <a:xfrm>
                <a:off x="3052168" y="3540085"/>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57" name="Google Shape;457;p8"/>
              <p:cNvSpPr/>
              <p:nvPr/>
            </p:nvSpPr>
            <p:spPr>
              <a:xfrm>
                <a:off x="3029459" y="3489618"/>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58" name="Google Shape;458;p8"/>
              <p:cNvSpPr/>
              <p:nvPr/>
            </p:nvSpPr>
            <p:spPr>
              <a:xfrm>
                <a:off x="3113300" y="350693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59" name="Google Shape;459;p8"/>
              <p:cNvSpPr/>
              <p:nvPr/>
            </p:nvSpPr>
            <p:spPr>
              <a:xfrm>
                <a:off x="3106724" y="356418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60" name="Google Shape;460;p8"/>
              <p:cNvSpPr/>
              <p:nvPr/>
            </p:nvSpPr>
            <p:spPr>
              <a:xfrm>
                <a:off x="3106724" y="3435595"/>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61" name="Google Shape;461;p8"/>
              <p:cNvSpPr/>
              <p:nvPr/>
            </p:nvSpPr>
            <p:spPr>
              <a:xfrm>
                <a:off x="3078264" y="346893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62" name="Google Shape;462;p8"/>
              <p:cNvSpPr/>
              <p:nvPr/>
            </p:nvSpPr>
            <p:spPr>
              <a:xfrm>
                <a:off x="3028301" y="3415804"/>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63" name="Google Shape;463;p8"/>
              <p:cNvSpPr/>
              <p:nvPr/>
            </p:nvSpPr>
            <p:spPr>
              <a:xfrm>
                <a:off x="3059157" y="337383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64" name="Google Shape;464;p8"/>
              <p:cNvSpPr/>
              <p:nvPr/>
            </p:nvSpPr>
            <p:spPr>
              <a:xfrm>
                <a:off x="3046557" y="333201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65" name="Google Shape;465;p8"/>
              <p:cNvSpPr/>
              <p:nvPr/>
            </p:nvSpPr>
            <p:spPr>
              <a:xfrm>
                <a:off x="3092494" y="3294199"/>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66" name="Google Shape;466;p8"/>
              <p:cNvSpPr/>
              <p:nvPr/>
            </p:nvSpPr>
            <p:spPr>
              <a:xfrm>
                <a:off x="3052168" y="325570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67" name="Google Shape;467;p8"/>
              <p:cNvSpPr/>
              <p:nvPr/>
            </p:nvSpPr>
            <p:spPr>
              <a:xfrm>
                <a:off x="3078361" y="325570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68" name="Google Shape;468;p8"/>
              <p:cNvSpPr/>
              <p:nvPr/>
            </p:nvSpPr>
            <p:spPr>
              <a:xfrm>
                <a:off x="3086977" y="324297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69" name="Google Shape;469;p8"/>
              <p:cNvSpPr/>
              <p:nvPr/>
            </p:nvSpPr>
            <p:spPr>
              <a:xfrm>
                <a:off x="3086977" y="320249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70" name="Google Shape;470;p8"/>
              <p:cNvSpPr/>
              <p:nvPr/>
            </p:nvSpPr>
            <p:spPr>
              <a:xfrm>
                <a:off x="3068127" y="315181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71" name="Google Shape;471;p8"/>
              <p:cNvSpPr/>
              <p:nvPr/>
            </p:nvSpPr>
            <p:spPr>
              <a:xfrm>
                <a:off x="3122896" y="315181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72" name="Google Shape;472;p8"/>
              <p:cNvSpPr/>
              <p:nvPr/>
            </p:nvSpPr>
            <p:spPr>
              <a:xfrm>
                <a:off x="3133383" y="310188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73" name="Google Shape;473;p8"/>
              <p:cNvSpPr/>
              <p:nvPr/>
            </p:nvSpPr>
            <p:spPr>
              <a:xfrm>
                <a:off x="3164173" y="308671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74" name="Google Shape;474;p8"/>
              <p:cNvSpPr/>
              <p:nvPr/>
            </p:nvSpPr>
            <p:spPr>
              <a:xfrm>
                <a:off x="3183370" y="312368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75" name="Google Shape;475;p8"/>
              <p:cNvSpPr/>
              <p:nvPr/>
            </p:nvSpPr>
            <p:spPr>
              <a:xfrm>
                <a:off x="3184894" y="3168584"/>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76" name="Google Shape;476;p8"/>
              <p:cNvSpPr/>
              <p:nvPr/>
            </p:nvSpPr>
            <p:spPr>
              <a:xfrm>
                <a:off x="3196865" y="322104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77" name="Google Shape;477;p8"/>
              <p:cNvSpPr/>
              <p:nvPr/>
            </p:nvSpPr>
            <p:spPr>
              <a:xfrm>
                <a:off x="3196865" y="326867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78" name="Google Shape;478;p8"/>
              <p:cNvSpPr/>
              <p:nvPr/>
            </p:nvSpPr>
            <p:spPr>
              <a:xfrm>
                <a:off x="3196865" y="3321059"/>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79" name="Google Shape;479;p8"/>
              <p:cNvSpPr/>
              <p:nvPr/>
            </p:nvSpPr>
            <p:spPr>
              <a:xfrm>
                <a:off x="3208067" y="336627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80" name="Google Shape;480;p8"/>
              <p:cNvSpPr/>
              <p:nvPr/>
            </p:nvSpPr>
            <p:spPr>
              <a:xfrm>
                <a:off x="3208067" y="342104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81" name="Google Shape;481;p8"/>
              <p:cNvSpPr/>
              <p:nvPr/>
            </p:nvSpPr>
            <p:spPr>
              <a:xfrm>
                <a:off x="3208067" y="346866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82" name="Google Shape;482;p8"/>
              <p:cNvSpPr/>
              <p:nvPr/>
            </p:nvSpPr>
            <p:spPr>
              <a:xfrm>
                <a:off x="3209647" y="352029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83" name="Google Shape;483;p8"/>
              <p:cNvSpPr/>
              <p:nvPr/>
            </p:nvSpPr>
            <p:spPr>
              <a:xfrm>
                <a:off x="3006044" y="3130085"/>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84" name="Google Shape;484;p8"/>
              <p:cNvSpPr/>
              <p:nvPr/>
            </p:nvSpPr>
            <p:spPr>
              <a:xfrm>
                <a:off x="3053100" y="312011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85" name="Google Shape;485;p8"/>
              <p:cNvSpPr/>
              <p:nvPr/>
            </p:nvSpPr>
            <p:spPr>
              <a:xfrm>
                <a:off x="3053100" y="306772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86" name="Google Shape;486;p8"/>
              <p:cNvSpPr/>
              <p:nvPr/>
            </p:nvSpPr>
            <p:spPr>
              <a:xfrm>
                <a:off x="3093581" y="306772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87" name="Google Shape;487;p8"/>
              <p:cNvSpPr/>
              <p:nvPr/>
            </p:nvSpPr>
            <p:spPr>
              <a:xfrm>
                <a:off x="3064972" y="3019364"/>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88" name="Google Shape;488;p8"/>
              <p:cNvSpPr/>
              <p:nvPr/>
            </p:nvSpPr>
            <p:spPr>
              <a:xfrm>
                <a:off x="3058057" y="296511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89" name="Google Shape;489;p8"/>
              <p:cNvSpPr/>
              <p:nvPr/>
            </p:nvSpPr>
            <p:spPr>
              <a:xfrm>
                <a:off x="2986580" y="296153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0" name="Google Shape;490;p8"/>
              <p:cNvSpPr/>
              <p:nvPr/>
            </p:nvSpPr>
            <p:spPr>
              <a:xfrm>
                <a:off x="3019911" y="299325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1" name="Google Shape;491;p8"/>
              <p:cNvSpPr/>
              <p:nvPr/>
            </p:nvSpPr>
            <p:spPr>
              <a:xfrm>
                <a:off x="3019911" y="303849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2" name="Google Shape;492;p8"/>
              <p:cNvSpPr/>
              <p:nvPr/>
            </p:nvSpPr>
            <p:spPr>
              <a:xfrm>
                <a:off x="2967523" y="303849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3" name="Google Shape;493;p8"/>
              <p:cNvSpPr/>
              <p:nvPr/>
            </p:nvSpPr>
            <p:spPr>
              <a:xfrm>
                <a:off x="2967523" y="300992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4" name="Google Shape;494;p8"/>
              <p:cNvSpPr/>
              <p:nvPr/>
            </p:nvSpPr>
            <p:spPr>
              <a:xfrm>
                <a:off x="2911494" y="303660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5" name="Google Shape;495;p8"/>
              <p:cNvSpPr/>
              <p:nvPr/>
            </p:nvSpPr>
            <p:spPr>
              <a:xfrm>
                <a:off x="2851352" y="3009258"/>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6" name="Google Shape;496;p8"/>
              <p:cNvSpPr/>
              <p:nvPr/>
            </p:nvSpPr>
            <p:spPr>
              <a:xfrm>
                <a:off x="2875165" y="305739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7" name="Google Shape;497;p8"/>
              <p:cNvSpPr/>
              <p:nvPr/>
            </p:nvSpPr>
            <p:spPr>
              <a:xfrm>
                <a:off x="2827466" y="304596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8" name="Google Shape;498;p8"/>
              <p:cNvSpPr/>
              <p:nvPr/>
            </p:nvSpPr>
            <p:spPr>
              <a:xfrm>
                <a:off x="2827466" y="298167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9" name="Google Shape;499;p8"/>
              <p:cNvSpPr/>
              <p:nvPr/>
            </p:nvSpPr>
            <p:spPr>
              <a:xfrm>
                <a:off x="2796510" y="298167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00" name="Google Shape;500;p8"/>
              <p:cNvSpPr/>
              <p:nvPr/>
            </p:nvSpPr>
            <p:spPr>
              <a:xfrm>
                <a:off x="2791080" y="294083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01" name="Google Shape;501;p8"/>
              <p:cNvSpPr/>
              <p:nvPr/>
            </p:nvSpPr>
            <p:spPr>
              <a:xfrm>
                <a:off x="2790611" y="302316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grpSp>
      </p:grpSp>
      <p:grpSp>
        <p:nvGrpSpPr>
          <p:cNvPr id="502" name="Google Shape;502;p8"/>
          <p:cNvGrpSpPr/>
          <p:nvPr/>
        </p:nvGrpSpPr>
        <p:grpSpPr>
          <a:xfrm>
            <a:off x="5922062" y="546825"/>
            <a:ext cx="4188044" cy="4188042"/>
            <a:chOff x="2296711" y="1877666"/>
            <a:chExt cx="1761688" cy="1761688"/>
          </a:xfrm>
        </p:grpSpPr>
        <p:pic>
          <p:nvPicPr>
            <p:cNvPr descr="Uma imagem contendo escuro, preto&#10;&#10;Descrição gerada automaticamente" id="503" name="Google Shape;503;p8"/>
            <p:cNvPicPr preferRelativeResize="0"/>
            <p:nvPr/>
          </p:nvPicPr>
          <p:blipFill rotWithShape="1">
            <a:blip r:embed="rId4">
              <a:alphaModFix/>
            </a:blip>
            <a:srcRect b="0" l="0" r="0" t="0"/>
            <a:stretch/>
          </p:blipFill>
          <p:spPr>
            <a:xfrm rot="4393690">
              <a:off x="2470630" y="2051585"/>
              <a:ext cx="1413849" cy="1413849"/>
            </a:xfrm>
            <a:prstGeom prst="rect">
              <a:avLst/>
            </a:prstGeom>
            <a:noFill/>
            <a:ln>
              <a:noFill/>
            </a:ln>
          </p:spPr>
        </p:pic>
        <p:grpSp>
          <p:nvGrpSpPr>
            <p:cNvPr id="504" name="Google Shape;504;p8"/>
            <p:cNvGrpSpPr/>
            <p:nvPr/>
          </p:nvGrpSpPr>
          <p:grpSpPr>
            <a:xfrm>
              <a:off x="2710239" y="2737467"/>
              <a:ext cx="549489" cy="792028"/>
              <a:chOff x="2790611" y="2940832"/>
              <a:chExt cx="485711" cy="700099"/>
            </a:xfrm>
          </p:grpSpPr>
          <p:sp>
            <p:nvSpPr>
              <p:cNvPr id="505" name="Google Shape;505;p8"/>
              <p:cNvSpPr/>
              <p:nvPr/>
            </p:nvSpPr>
            <p:spPr>
              <a:xfrm>
                <a:off x="3009900" y="357425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06" name="Google Shape;506;p8"/>
              <p:cNvSpPr/>
              <p:nvPr/>
            </p:nvSpPr>
            <p:spPr>
              <a:xfrm>
                <a:off x="3052168" y="3540085"/>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07" name="Google Shape;507;p8"/>
              <p:cNvSpPr/>
              <p:nvPr/>
            </p:nvSpPr>
            <p:spPr>
              <a:xfrm>
                <a:off x="3029459" y="3489618"/>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08" name="Google Shape;508;p8"/>
              <p:cNvSpPr/>
              <p:nvPr/>
            </p:nvSpPr>
            <p:spPr>
              <a:xfrm>
                <a:off x="3113300" y="350693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09" name="Google Shape;509;p8"/>
              <p:cNvSpPr/>
              <p:nvPr/>
            </p:nvSpPr>
            <p:spPr>
              <a:xfrm>
                <a:off x="3106724" y="356418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10" name="Google Shape;510;p8"/>
              <p:cNvSpPr/>
              <p:nvPr/>
            </p:nvSpPr>
            <p:spPr>
              <a:xfrm>
                <a:off x="3106724" y="3435595"/>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11" name="Google Shape;511;p8"/>
              <p:cNvSpPr/>
              <p:nvPr/>
            </p:nvSpPr>
            <p:spPr>
              <a:xfrm>
                <a:off x="3078264" y="346893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12" name="Google Shape;512;p8"/>
              <p:cNvSpPr/>
              <p:nvPr/>
            </p:nvSpPr>
            <p:spPr>
              <a:xfrm>
                <a:off x="3028301" y="3415804"/>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13" name="Google Shape;513;p8"/>
              <p:cNvSpPr/>
              <p:nvPr/>
            </p:nvSpPr>
            <p:spPr>
              <a:xfrm>
                <a:off x="3059157" y="337383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14" name="Google Shape;514;p8"/>
              <p:cNvSpPr/>
              <p:nvPr/>
            </p:nvSpPr>
            <p:spPr>
              <a:xfrm>
                <a:off x="3046557" y="333201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15" name="Google Shape;515;p8"/>
              <p:cNvSpPr/>
              <p:nvPr/>
            </p:nvSpPr>
            <p:spPr>
              <a:xfrm>
                <a:off x="3092494" y="3294199"/>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16" name="Google Shape;516;p8"/>
              <p:cNvSpPr/>
              <p:nvPr/>
            </p:nvSpPr>
            <p:spPr>
              <a:xfrm>
                <a:off x="3052168" y="325570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17" name="Google Shape;517;p8"/>
              <p:cNvSpPr/>
              <p:nvPr/>
            </p:nvSpPr>
            <p:spPr>
              <a:xfrm>
                <a:off x="3078361" y="325570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18" name="Google Shape;518;p8"/>
              <p:cNvSpPr/>
              <p:nvPr/>
            </p:nvSpPr>
            <p:spPr>
              <a:xfrm>
                <a:off x="3086977" y="324297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19" name="Google Shape;519;p8"/>
              <p:cNvSpPr/>
              <p:nvPr/>
            </p:nvSpPr>
            <p:spPr>
              <a:xfrm>
                <a:off x="3086977" y="320249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20" name="Google Shape;520;p8"/>
              <p:cNvSpPr/>
              <p:nvPr/>
            </p:nvSpPr>
            <p:spPr>
              <a:xfrm>
                <a:off x="3068127" y="315181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21" name="Google Shape;521;p8"/>
              <p:cNvSpPr/>
              <p:nvPr/>
            </p:nvSpPr>
            <p:spPr>
              <a:xfrm>
                <a:off x="3122896" y="315181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22" name="Google Shape;522;p8"/>
              <p:cNvSpPr/>
              <p:nvPr/>
            </p:nvSpPr>
            <p:spPr>
              <a:xfrm>
                <a:off x="3133383" y="310188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23" name="Google Shape;523;p8"/>
              <p:cNvSpPr/>
              <p:nvPr/>
            </p:nvSpPr>
            <p:spPr>
              <a:xfrm>
                <a:off x="3164173" y="308671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24" name="Google Shape;524;p8"/>
              <p:cNvSpPr/>
              <p:nvPr/>
            </p:nvSpPr>
            <p:spPr>
              <a:xfrm>
                <a:off x="3183370" y="312368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25" name="Google Shape;525;p8"/>
              <p:cNvSpPr/>
              <p:nvPr/>
            </p:nvSpPr>
            <p:spPr>
              <a:xfrm>
                <a:off x="3184894" y="3168584"/>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26" name="Google Shape;526;p8"/>
              <p:cNvSpPr/>
              <p:nvPr/>
            </p:nvSpPr>
            <p:spPr>
              <a:xfrm>
                <a:off x="3196865" y="322104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27" name="Google Shape;527;p8"/>
              <p:cNvSpPr/>
              <p:nvPr/>
            </p:nvSpPr>
            <p:spPr>
              <a:xfrm>
                <a:off x="3196865" y="326867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28" name="Google Shape;528;p8"/>
              <p:cNvSpPr/>
              <p:nvPr/>
            </p:nvSpPr>
            <p:spPr>
              <a:xfrm>
                <a:off x="3196865" y="3321059"/>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29" name="Google Shape;529;p8"/>
              <p:cNvSpPr/>
              <p:nvPr/>
            </p:nvSpPr>
            <p:spPr>
              <a:xfrm>
                <a:off x="3208067" y="336627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30" name="Google Shape;530;p8"/>
              <p:cNvSpPr/>
              <p:nvPr/>
            </p:nvSpPr>
            <p:spPr>
              <a:xfrm>
                <a:off x="3208067" y="342104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31" name="Google Shape;531;p8"/>
              <p:cNvSpPr/>
              <p:nvPr/>
            </p:nvSpPr>
            <p:spPr>
              <a:xfrm>
                <a:off x="3208067" y="346866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32" name="Google Shape;532;p8"/>
              <p:cNvSpPr/>
              <p:nvPr/>
            </p:nvSpPr>
            <p:spPr>
              <a:xfrm>
                <a:off x="3209647" y="352029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33" name="Google Shape;533;p8"/>
              <p:cNvSpPr/>
              <p:nvPr/>
            </p:nvSpPr>
            <p:spPr>
              <a:xfrm>
                <a:off x="3006044" y="3130085"/>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34" name="Google Shape;534;p8"/>
              <p:cNvSpPr/>
              <p:nvPr/>
            </p:nvSpPr>
            <p:spPr>
              <a:xfrm>
                <a:off x="3053100" y="3120110"/>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35" name="Google Shape;535;p8"/>
              <p:cNvSpPr/>
              <p:nvPr/>
            </p:nvSpPr>
            <p:spPr>
              <a:xfrm>
                <a:off x="3053100" y="306772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36" name="Google Shape;536;p8"/>
              <p:cNvSpPr/>
              <p:nvPr/>
            </p:nvSpPr>
            <p:spPr>
              <a:xfrm>
                <a:off x="3093581" y="306772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37" name="Google Shape;537;p8"/>
              <p:cNvSpPr/>
              <p:nvPr/>
            </p:nvSpPr>
            <p:spPr>
              <a:xfrm>
                <a:off x="3064972" y="3019364"/>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38" name="Google Shape;538;p8"/>
              <p:cNvSpPr/>
              <p:nvPr/>
            </p:nvSpPr>
            <p:spPr>
              <a:xfrm>
                <a:off x="3058057" y="296511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39" name="Google Shape;539;p8"/>
              <p:cNvSpPr/>
              <p:nvPr/>
            </p:nvSpPr>
            <p:spPr>
              <a:xfrm>
                <a:off x="2986580" y="296153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40" name="Google Shape;540;p8"/>
              <p:cNvSpPr/>
              <p:nvPr/>
            </p:nvSpPr>
            <p:spPr>
              <a:xfrm>
                <a:off x="3019911" y="299325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41" name="Google Shape;541;p8"/>
              <p:cNvSpPr/>
              <p:nvPr/>
            </p:nvSpPr>
            <p:spPr>
              <a:xfrm>
                <a:off x="3019911" y="303849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42" name="Google Shape;542;p8"/>
              <p:cNvSpPr/>
              <p:nvPr/>
            </p:nvSpPr>
            <p:spPr>
              <a:xfrm>
                <a:off x="2967523" y="303849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43" name="Google Shape;543;p8"/>
              <p:cNvSpPr/>
              <p:nvPr/>
            </p:nvSpPr>
            <p:spPr>
              <a:xfrm>
                <a:off x="2967523" y="3009921"/>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44" name="Google Shape;544;p8"/>
              <p:cNvSpPr/>
              <p:nvPr/>
            </p:nvSpPr>
            <p:spPr>
              <a:xfrm>
                <a:off x="2911494" y="303660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45" name="Google Shape;545;p8"/>
              <p:cNvSpPr/>
              <p:nvPr/>
            </p:nvSpPr>
            <p:spPr>
              <a:xfrm>
                <a:off x="2851352" y="3009258"/>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46" name="Google Shape;546;p8"/>
              <p:cNvSpPr/>
              <p:nvPr/>
            </p:nvSpPr>
            <p:spPr>
              <a:xfrm>
                <a:off x="2875165" y="305739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47" name="Google Shape;547;p8"/>
              <p:cNvSpPr/>
              <p:nvPr/>
            </p:nvSpPr>
            <p:spPr>
              <a:xfrm>
                <a:off x="2827466" y="3045966"/>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48" name="Google Shape;548;p8"/>
              <p:cNvSpPr/>
              <p:nvPr/>
            </p:nvSpPr>
            <p:spPr>
              <a:xfrm>
                <a:off x="2827466" y="298167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49" name="Google Shape;549;p8"/>
              <p:cNvSpPr/>
              <p:nvPr/>
            </p:nvSpPr>
            <p:spPr>
              <a:xfrm>
                <a:off x="2796510" y="2981673"/>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50" name="Google Shape;550;p8"/>
              <p:cNvSpPr/>
              <p:nvPr/>
            </p:nvSpPr>
            <p:spPr>
              <a:xfrm>
                <a:off x="2791080" y="2940832"/>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551" name="Google Shape;551;p8"/>
              <p:cNvSpPr/>
              <p:nvPr/>
            </p:nvSpPr>
            <p:spPr>
              <a:xfrm>
                <a:off x="2790611" y="3023167"/>
                <a:ext cx="66675" cy="66675"/>
              </a:xfrm>
              <a:prstGeom prst="ellipse">
                <a:avLst/>
              </a:prstGeom>
              <a:gradFill>
                <a:gsLst>
                  <a:gs pos="0">
                    <a:srgbClr val="59CBE8"/>
                  </a:gs>
                  <a:gs pos="13000">
                    <a:srgbClr val="59CBE8"/>
                  </a:gs>
                  <a:gs pos="100000">
                    <a:srgbClr val="0084D5"/>
                  </a:gs>
                </a:gsLst>
                <a:path path="circle">
                  <a:fillToRect b="50%" l="50%" r="50%" t="50%"/>
                </a:path>
                <a:tileRect/>
              </a:gradFill>
              <a:ln>
                <a:noFill/>
              </a:ln>
              <a:effectLst>
                <a:outerShdw blurRad="38100" rotWithShape="0" algn="t" dir="5400000" dist="25400">
                  <a:srgbClr val="000000">
                    <a:alpha val="4000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Arial"/>
                  <a:ea typeface="Arial"/>
                  <a:cs typeface="Arial"/>
                  <a:sym typeface="Arial"/>
                </a:endParaRPr>
              </a:p>
            </p:txBody>
          </p:sp>
        </p:grpSp>
      </p:grpSp>
      <p:grpSp>
        <p:nvGrpSpPr>
          <p:cNvPr id="552" name="Google Shape;552;p8"/>
          <p:cNvGrpSpPr/>
          <p:nvPr/>
        </p:nvGrpSpPr>
        <p:grpSpPr>
          <a:xfrm>
            <a:off x="1902371" y="3910628"/>
            <a:ext cx="8636599" cy="856467"/>
            <a:chOff x="1509524" y="4402144"/>
            <a:chExt cx="8636599" cy="856467"/>
          </a:xfrm>
        </p:grpSpPr>
        <p:grpSp>
          <p:nvGrpSpPr>
            <p:cNvPr id="553" name="Google Shape;553;p8"/>
            <p:cNvGrpSpPr/>
            <p:nvPr/>
          </p:nvGrpSpPr>
          <p:grpSpPr>
            <a:xfrm>
              <a:off x="1509524" y="4402144"/>
              <a:ext cx="4508192" cy="856467"/>
              <a:chOff x="365255" y="3372045"/>
              <a:chExt cx="4508192" cy="856467"/>
            </a:xfrm>
          </p:grpSpPr>
          <p:sp>
            <p:nvSpPr>
              <p:cNvPr id="554" name="Google Shape;554;p8"/>
              <p:cNvSpPr txBox="1"/>
              <p:nvPr/>
            </p:nvSpPr>
            <p:spPr>
              <a:xfrm>
                <a:off x="365255" y="3608426"/>
                <a:ext cx="4334734"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2000"/>
                  <a:buFont typeface="Arial"/>
                  <a:buNone/>
                </a:pPr>
                <a:r>
                  <a:rPr b="1" i="0" lang="pt-BR" sz="2000" u="none" cap="none" strike="noStrike">
                    <a:solidFill>
                      <a:srgbClr val="7F7F7F"/>
                    </a:solidFill>
                    <a:latin typeface="Arial"/>
                    <a:ea typeface="Arial"/>
                    <a:cs typeface="Arial"/>
                    <a:sym typeface="Arial"/>
                  </a:rPr>
                  <a:t>///////\\\\////////////////////</a:t>
                </a:r>
                <a:endParaRPr/>
              </a:p>
            </p:txBody>
          </p:sp>
          <p:grpSp>
            <p:nvGrpSpPr>
              <p:cNvPr id="555" name="Google Shape;555;p8"/>
              <p:cNvGrpSpPr/>
              <p:nvPr/>
            </p:nvGrpSpPr>
            <p:grpSpPr>
              <a:xfrm>
                <a:off x="479705" y="3372045"/>
                <a:ext cx="4393742" cy="856467"/>
                <a:chOff x="322635" y="4171342"/>
                <a:chExt cx="5316428" cy="1036325"/>
              </a:xfrm>
            </p:grpSpPr>
            <p:pic>
              <p:nvPicPr>
                <p:cNvPr descr="Uma imagem contendo objeto, luz, abajur&#10;&#10;Descrição gerada automaticamente" id="556" name="Google Shape;556;p8"/>
                <p:cNvPicPr preferRelativeResize="0"/>
                <p:nvPr/>
              </p:nvPicPr>
              <p:blipFill rotWithShape="1">
                <a:blip r:embed="rId5">
                  <a:alphaModFix/>
                </a:blip>
                <a:srcRect b="0" l="0" r="0" t="0"/>
                <a:stretch/>
              </p:blipFill>
              <p:spPr>
                <a:xfrm flipH="1">
                  <a:off x="322635" y="4171342"/>
                  <a:ext cx="1036325" cy="1036325"/>
                </a:xfrm>
                <a:prstGeom prst="rect">
                  <a:avLst/>
                </a:prstGeom>
                <a:noFill/>
                <a:ln>
                  <a:noFill/>
                </a:ln>
              </p:spPr>
            </p:pic>
            <p:pic>
              <p:nvPicPr>
                <p:cNvPr descr="Uma imagem contendo objeto, luz, abajur&#10;&#10;Descrição gerada automaticamente" id="557" name="Google Shape;557;p8"/>
                <p:cNvPicPr preferRelativeResize="0"/>
                <p:nvPr/>
              </p:nvPicPr>
              <p:blipFill rotWithShape="1">
                <a:blip r:embed="rId5">
                  <a:alphaModFix/>
                </a:blip>
                <a:srcRect b="0" l="0" r="0" t="0"/>
                <a:stretch/>
              </p:blipFill>
              <p:spPr>
                <a:xfrm flipH="1">
                  <a:off x="628357" y="4171342"/>
                  <a:ext cx="1036325" cy="1036325"/>
                </a:xfrm>
                <a:prstGeom prst="rect">
                  <a:avLst/>
                </a:prstGeom>
                <a:noFill/>
                <a:ln>
                  <a:noFill/>
                </a:ln>
              </p:spPr>
            </p:pic>
            <p:pic>
              <p:nvPicPr>
                <p:cNvPr descr="Uma imagem contendo objeto, luz, abajur&#10;&#10;Descrição gerada automaticamente" id="558" name="Google Shape;558;p8"/>
                <p:cNvPicPr preferRelativeResize="0"/>
                <p:nvPr/>
              </p:nvPicPr>
              <p:blipFill rotWithShape="1">
                <a:blip r:embed="rId5">
                  <a:alphaModFix/>
                </a:blip>
                <a:srcRect b="0" l="0" r="0" t="0"/>
                <a:stretch/>
              </p:blipFill>
              <p:spPr>
                <a:xfrm flipH="1">
                  <a:off x="934079" y="4171342"/>
                  <a:ext cx="1036325" cy="1036325"/>
                </a:xfrm>
                <a:prstGeom prst="rect">
                  <a:avLst/>
                </a:prstGeom>
                <a:noFill/>
                <a:ln>
                  <a:noFill/>
                </a:ln>
              </p:spPr>
            </p:pic>
            <p:pic>
              <p:nvPicPr>
                <p:cNvPr descr="Uma imagem contendo objeto, luz, abajur&#10;&#10;Descrição gerada automaticamente" id="559" name="Google Shape;559;p8"/>
                <p:cNvPicPr preferRelativeResize="0"/>
                <p:nvPr/>
              </p:nvPicPr>
              <p:blipFill rotWithShape="1">
                <a:blip r:embed="rId5">
                  <a:alphaModFix/>
                </a:blip>
                <a:srcRect b="0" l="0" r="0" t="0"/>
                <a:stretch/>
              </p:blipFill>
              <p:spPr>
                <a:xfrm flipH="1">
                  <a:off x="1239801" y="4171342"/>
                  <a:ext cx="1036325" cy="1036325"/>
                </a:xfrm>
                <a:prstGeom prst="rect">
                  <a:avLst/>
                </a:prstGeom>
                <a:noFill/>
                <a:ln>
                  <a:noFill/>
                </a:ln>
              </p:spPr>
            </p:pic>
            <p:pic>
              <p:nvPicPr>
                <p:cNvPr descr="Uma imagem contendo objeto, luz, abajur&#10;&#10;Descrição gerada automaticamente" id="560" name="Google Shape;560;p8"/>
                <p:cNvPicPr preferRelativeResize="0"/>
                <p:nvPr/>
              </p:nvPicPr>
              <p:blipFill rotWithShape="1">
                <a:blip r:embed="rId5">
                  <a:alphaModFix/>
                </a:blip>
                <a:srcRect b="0" l="0" r="0" t="0"/>
                <a:stretch/>
              </p:blipFill>
              <p:spPr>
                <a:xfrm flipH="1">
                  <a:off x="1545523" y="4171342"/>
                  <a:ext cx="1036325" cy="1036325"/>
                </a:xfrm>
                <a:prstGeom prst="rect">
                  <a:avLst/>
                </a:prstGeom>
                <a:noFill/>
                <a:ln>
                  <a:noFill/>
                </a:ln>
              </p:spPr>
            </p:pic>
            <p:pic>
              <p:nvPicPr>
                <p:cNvPr descr="Uma imagem contendo objeto, luz, abajur&#10;&#10;Descrição gerada automaticamente" id="561" name="Google Shape;561;p8"/>
                <p:cNvPicPr preferRelativeResize="0"/>
                <p:nvPr/>
              </p:nvPicPr>
              <p:blipFill rotWithShape="1">
                <a:blip r:embed="rId5">
                  <a:alphaModFix/>
                </a:blip>
                <a:srcRect b="0" l="0" r="0" t="0"/>
                <a:stretch/>
              </p:blipFill>
              <p:spPr>
                <a:xfrm flipH="1">
                  <a:off x="1851245" y="4171342"/>
                  <a:ext cx="1036325" cy="1036325"/>
                </a:xfrm>
                <a:prstGeom prst="rect">
                  <a:avLst/>
                </a:prstGeom>
                <a:noFill/>
                <a:ln>
                  <a:noFill/>
                </a:ln>
              </p:spPr>
            </p:pic>
            <p:pic>
              <p:nvPicPr>
                <p:cNvPr descr="Uma imagem contendo objeto, luz, abajur&#10;&#10;Descrição gerada automaticamente" id="562" name="Google Shape;562;p8"/>
                <p:cNvPicPr preferRelativeResize="0"/>
                <p:nvPr/>
              </p:nvPicPr>
              <p:blipFill rotWithShape="1">
                <a:blip r:embed="rId5">
                  <a:alphaModFix/>
                </a:blip>
                <a:srcRect b="0" l="0" r="0" t="0"/>
                <a:stretch/>
              </p:blipFill>
              <p:spPr>
                <a:xfrm flipH="1">
                  <a:off x="2156967" y="4171342"/>
                  <a:ext cx="1036325" cy="1036325"/>
                </a:xfrm>
                <a:prstGeom prst="rect">
                  <a:avLst/>
                </a:prstGeom>
                <a:noFill/>
                <a:ln>
                  <a:noFill/>
                </a:ln>
              </p:spPr>
            </p:pic>
            <p:pic>
              <p:nvPicPr>
                <p:cNvPr descr="Uma imagem contendo objeto, luz, abajur&#10;&#10;Descrição gerada automaticamente" id="563" name="Google Shape;563;p8"/>
                <p:cNvPicPr preferRelativeResize="0"/>
                <p:nvPr/>
              </p:nvPicPr>
              <p:blipFill rotWithShape="1">
                <a:blip r:embed="rId5">
                  <a:alphaModFix/>
                </a:blip>
                <a:srcRect b="0" l="0" r="0" t="0"/>
                <a:stretch/>
              </p:blipFill>
              <p:spPr>
                <a:xfrm flipH="1">
                  <a:off x="2462689" y="4171342"/>
                  <a:ext cx="1036325" cy="1036325"/>
                </a:xfrm>
                <a:prstGeom prst="rect">
                  <a:avLst/>
                </a:prstGeom>
                <a:noFill/>
                <a:ln>
                  <a:noFill/>
                </a:ln>
              </p:spPr>
            </p:pic>
            <p:pic>
              <p:nvPicPr>
                <p:cNvPr descr="Uma imagem contendo objeto, luz, abajur&#10;&#10;Descrição gerada automaticamente" id="564" name="Google Shape;564;p8"/>
                <p:cNvPicPr preferRelativeResize="0"/>
                <p:nvPr/>
              </p:nvPicPr>
              <p:blipFill rotWithShape="1">
                <a:blip r:embed="rId5">
                  <a:alphaModFix/>
                </a:blip>
                <a:srcRect b="0" l="0" r="0" t="0"/>
                <a:stretch/>
              </p:blipFill>
              <p:spPr>
                <a:xfrm flipH="1">
                  <a:off x="2768411" y="4171342"/>
                  <a:ext cx="1036325" cy="1036325"/>
                </a:xfrm>
                <a:prstGeom prst="rect">
                  <a:avLst/>
                </a:prstGeom>
                <a:noFill/>
                <a:ln>
                  <a:noFill/>
                </a:ln>
              </p:spPr>
            </p:pic>
            <p:pic>
              <p:nvPicPr>
                <p:cNvPr descr="Uma imagem contendo objeto, luz, abajur&#10;&#10;Descrição gerada automaticamente" id="565" name="Google Shape;565;p8"/>
                <p:cNvPicPr preferRelativeResize="0"/>
                <p:nvPr/>
              </p:nvPicPr>
              <p:blipFill rotWithShape="1">
                <a:blip r:embed="rId5">
                  <a:alphaModFix/>
                </a:blip>
                <a:srcRect b="0" l="0" r="0" t="0"/>
                <a:stretch/>
              </p:blipFill>
              <p:spPr>
                <a:xfrm flipH="1">
                  <a:off x="3074133" y="4171342"/>
                  <a:ext cx="1036325" cy="1036325"/>
                </a:xfrm>
                <a:prstGeom prst="rect">
                  <a:avLst/>
                </a:prstGeom>
                <a:noFill/>
                <a:ln>
                  <a:noFill/>
                </a:ln>
              </p:spPr>
            </p:pic>
            <p:pic>
              <p:nvPicPr>
                <p:cNvPr descr="Uma imagem contendo objeto, luz, abajur&#10;&#10;Descrição gerada automaticamente" id="566" name="Google Shape;566;p8"/>
                <p:cNvPicPr preferRelativeResize="0"/>
                <p:nvPr/>
              </p:nvPicPr>
              <p:blipFill rotWithShape="1">
                <a:blip r:embed="rId5">
                  <a:alphaModFix/>
                </a:blip>
                <a:srcRect b="0" l="0" r="0" t="0"/>
                <a:stretch/>
              </p:blipFill>
              <p:spPr>
                <a:xfrm flipH="1">
                  <a:off x="3379855" y="4171342"/>
                  <a:ext cx="1036325" cy="1036325"/>
                </a:xfrm>
                <a:prstGeom prst="rect">
                  <a:avLst/>
                </a:prstGeom>
                <a:noFill/>
                <a:ln>
                  <a:noFill/>
                </a:ln>
              </p:spPr>
            </p:pic>
            <p:pic>
              <p:nvPicPr>
                <p:cNvPr descr="Uma imagem contendo objeto, luz, abajur&#10;&#10;Descrição gerada automaticamente" id="567" name="Google Shape;567;p8"/>
                <p:cNvPicPr preferRelativeResize="0"/>
                <p:nvPr/>
              </p:nvPicPr>
              <p:blipFill rotWithShape="1">
                <a:blip r:embed="rId5">
                  <a:alphaModFix/>
                </a:blip>
                <a:srcRect b="0" l="0" r="0" t="0"/>
                <a:stretch/>
              </p:blipFill>
              <p:spPr>
                <a:xfrm flipH="1">
                  <a:off x="3685577" y="4171342"/>
                  <a:ext cx="1036325" cy="1036325"/>
                </a:xfrm>
                <a:prstGeom prst="rect">
                  <a:avLst/>
                </a:prstGeom>
                <a:noFill/>
                <a:ln>
                  <a:noFill/>
                </a:ln>
              </p:spPr>
            </p:pic>
            <p:pic>
              <p:nvPicPr>
                <p:cNvPr descr="Uma imagem contendo objeto, luz, abajur&#10;&#10;Descrição gerada automaticamente" id="568" name="Google Shape;568;p8"/>
                <p:cNvPicPr preferRelativeResize="0"/>
                <p:nvPr/>
              </p:nvPicPr>
              <p:blipFill rotWithShape="1">
                <a:blip r:embed="rId5">
                  <a:alphaModFix/>
                </a:blip>
                <a:srcRect b="0" l="0" r="0" t="0"/>
                <a:stretch/>
              </p:blipFill>
              <p:spPr>
                <a:xfrm flipH="1">
                  <a:off x="3991299" y="4171342"/>
                  <a:ext cx="1036325" cy="1036325"/>
                </a:xfrm>
                <a:prstGeom prst="rect">
                  <a:avLst/>
                </a:prstGeom>
                <a:noFill/>
                <a:ln>
                  <a:noFill/>
                </a:ln>
              </p:spPr>
            </p:pic>
            <p:pic>
              <p:nvPicPr>
                <p:cNvPr descr="Uma imagem contendo objeto, luz, abajur&#10;&#10;Descrição gerada automaticamente" id="569" name="Google Shape;569;p8"/>
                <p:cNvPicPr preferRelativeResize="0"/>
                <p:nvPr/>
              </p:nvPicPr>
              <p:blipFill rotWithShape="1">
                <a:blip r:embed="rId5">
                  <a:alphaModFix/>
                </a:blip>
                <a:srcRect b="0" l="0" r="0" t="0"/>
                <a:stretch/>
              </p:blipFill>
              <p:spPr>
                <a:xfrm flipH="1">
                  <a:off x="4297020" y="4171342"/>
                  <a:ext cx="1036325" cy="1036325"/>
                </a:xfrm>
                <a:prstGeom prst="rect">
                  <a:avLst/>
                </a:prstGeom>
                <a:noFill/>
                <a:ln>
                  <a:noFill/>
                </a:ln>
              </p:spPr>
            </p:pic>
            <p:pic>
              <p:nvPicPr>
                <p:cNvPr descr="Uma imagem contendo objeto, luz, abajur&#10;&#10;Descrição gerada automaticamente" id="570" name="Google Shape;570;p8"/>
                <p:cNvPicPr preferRelativeResize="0"/>
                <p:nvPr/>
              </p:nvPicPr>
              <p:blipFill rotWithShape="1">
                <a:blip r:embed="rId5">
                  <a:alphaModFix/>
                </a:blip>
                <a:srcRect b="0" l="0" r="0" t="0"/>
                <a:stretch/>
              </p:blipFill>
              <p:spPr>
                <a:xfrm flipH="1">
                  <a:off x="4602738" y="4171342"/>
                  <a:ext cx="1036325" cy="1036325"/>
                </a:xfrm>
                <a:prstGeom prst="rect">
                  <a:avLst/>
                </a:prstGeom>
                <a:noFill/>
                <a:ln>
                  <a:noFill/>
                </a:ln>
              </p:spPr>
            </p:pic>
          </p:grpSp>
        </p:grpSp>
        <p:grpSp>
          <p:nvGrpSpPr>
            <p:cNvPr id="571" name="Google Shape;571;p8"/>
            <p:cNvGrpSpPr/>
            <p:nvPr/>
          </p:nvGrpSpPr>
          <p:grpSpPr>
            <a:xfrm>
              <a:off x="5271329" y="4402144"/>
              <a:ext cx="4874794" cy="856467"/>
              <a:chOff x="259910" y="3372045"/>
              <a:chExt cx="4874794" cy="856467"/>
            </a:xfrm>
          </p:grpSpPr>
          <p:sp>
            <p:nvSpPr>
              <p:cNvPr id="572" name="Google Shape;572;p8"/>
              <p:cNvSpPr txBox="1"/>
              <p:nvPr/>
            </p:nvSpPr>
            <p:spPr>
              <a:xfrm>
                <a:off x="259910" y="3608426"/>
                <a:ext cx="4631109" cy="40011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7F7F7F"/>
                  </a:buClr>
                  <a:buSzPts val="2000"/>
                  <a:buFont typeface="Arial"/>
                  <a:buNone/>
                </a:pPr>
                <a:r>
                  <a:rPr b="1" i="0" lang="pt-BR" sz="2000" u="none" cap="none" strike="noStrike">
                    <a:solidFill>
                      <a:srgbClr val="7F7F7F"/>
                    </a:solidFill>
                    <a:latin typeface="Arial"/>
                    <a:ea typeface="Arial"/>
                    <a:cs typeface="Arial"/>
                    <a:sym typeface="Arial"/>
                  </a:rPr>
                  <a:t>/////////////////////////////////////////</a:t>
                </a:r>
                <a:endParaRPr/>
              </a:p>
            </p:txBody>
          </p:sp>
          <p:grpSp>
            <p:nvGrpSpPr>
              <p:cNvPr id="573" name="Google Shape;573;p8"/>
              <p:cNvGrpSpPr/>
              <p:nvPr/>
            </p:nvGrpSpPr>
            <p:grpSpPr>
              <a:xfrm>
                <a:off x="479705" y="3372045"/>
                <a:ext cx="4654999" cy="856467"/>
                <a:chOff x="322635" y="4171342"/>
                <a:chExt cx="5632549" cy="1036325"/>
              </a:xfrm>
            </p:grpSpPr>
            <p:pic>
              <p:nvPicPr>
                <p:cNvPr descr="Uma imagem contendo objeto, luz, abajur&#10;&#10;Descrição gerada automaticamente" id="574" name="Google Shape;574;p8"/>
                <p:cNvPicPr preferRelativeResize="0"/>
                <p:nvPr/>
              </p:nvPicPr>
              <p:blipFill rotWithShape="1">
                <a:blip r:embed="rId5">
                  <a:alphaModFix/>
                </a:blip>
                <a:srcRect b="0" l="0" r="0" t="0"/>
                <a:stretch/>
              </p:blipFill>
              <p:spPr>
                <a:xfrm flipH="1">
                  <a:off x="322635" y="4171342"/>
                  <a:ext cx="1036325" cy="1036325"/>
                </a:xfrm>
                <a:prstGeom prst="rect">
                  <a:avLst/>
                </a:prstGeom>
                <a:noFill/>
                <a:ln>
                  <a:noFill/>
                </a:ln>
              </p:spPr>
            </p:pic>
            <p:pic>
              <p:nvPicPr>
                <p:cNvPr descr="Uma imagem contendo objeto, luz, abajur&#10;&#10;Descrição gerada automaticamente" id="575" name="Google Shape;575;p8"/>
                <p:cNvPicPr preferRelativeResize="0"/>
                <p:nvPr/>
              </p:nvPicPr>
              <p:blipFill rotWithShape="1">
                <a:blip r:embed="rId5">
                  <a:alphaModFix/>
                </a:blip>
                <a:srcRect b="0" l="0" r="0" t="0"/>
                <a:stretch/>
              </p:blipFill>
              <p:spPr>
                <a:xfrm flipH="1">
                  <a:off x="628357" y="4171342"/>
                  <a:ext cx="1036325" cy="1036325"/>
                </a:xfrm>
                <a:prstGeom prst="rect">
                  <a:avLst/>
                </a:prstGeom>
                <a:noFill/>
                <a:ln>
                  <a:noFill/>
                </a:ln>
              </p:spPr>
            </p:pic>
            <p:pic>
              <p:nvPicPr>
                <p:cNvPr descr="Uma imagem contendo objeto, luz, abajur&#10;&#10;Descrição gerada automaticamente" id="576" name="Google Shape;576;p8"/>
                <p:cNvPicPr preferRelativeResize="0"/>
                <p:nvPr/>
              </p:nvPicPr>
              <p:blipFill rotWithShape="1">
                <a:blip r:embed="rId5">
                  <a:alphaModFix/>
                </a:blip>
                <a:srcRect b="0" l="0" r="0" t="0"/>
                <a:stretch/>
              </p:blipFill>
              <p:spPr>
                <a:xfrm flipH="1">
                  <a:off x="934079" y="4171342"/>
                  <a:ext cx="1036325" cy="1036325"/>
                </a:xfrm>
                <a:prstGeom prst="rect">
                  <a:avLst/>
                </a:prstGeom>
                <a:noFill/>
                <a:ln>
                  <a:noFill/>
                </a:ln>
              </p:spPr>
            </p:pic>
            <p:pic>
              <p:nvPicPr>
                <p:cNvPr descr="Uma imagem contendo objeto, luz, abajur&#10;&#10;Descrição gerada automaticamente" id="577" name="Google Shape;577;p8"/>
                <p:cNvPicPr preferRelativeResize="0"/>
                <p:nvPr/>
              </p:nvPicPr>
              <p:blipFill rotWithShape="1">
                <a:blip r:embed="rId5">
                  <a:alphaModFix/>
                </a:blip>
                <a:srcRect b="0" l="0" r="0" t="0"/>
                <a:stretch/>
              </p:blipFill>
              <p:spPr>
                <a:xfrm flipH="1">
                  <a:off x="1239801" y="4171342"/>
                  <a:ext cx="1036325" cy="1036325"/>
                </a:xfrm>
                <a:prstGeom prst="rect">
                  <a:avLst/>
                </a:prstGeom>
                <a:noFill/>
                <a:ln>
                  <a:noFill/>
                </a:ln>
              </p:spPr>
            </p:pic>
            <p:pic>
              <p:nvPicPr>
                <p:cNvPr descr="Uma imagem contendo objeto, luz, abajur&#10;&#10;Descrição gerada automaticamente" id="578" name="Google Shape;578;p8"/>
                <p:cNvPicPr preferRelativeResize="0"/>
                <p:nvPr/>
              </p:nvPicPr>
              <p:blipFill rotWithShape="1">
                <a:blip r:embed="rId5">
                  <a:alphaModFix/>
                </a:blip>
                <a:srcRect b="0" l="0" r="0" t="0"/>
                <a:stretch/>
              </p:blipFill>
              <p:spPr>
                <a:xfrm flipH="1">
                  <a:off x="1545523" y="4171342"/>
                  <a:ext cx="1036325" cy="1036325"/>
                </a:xfrm>
                <a:prstGeom prst="rect">
                  <a:avLst/>
                </a:prstGeom>
                <a:noFill/>
                <a:ln>
                  <a:noFill/>
                </a:ln>
              </p:spPr>
            </p:pic>
            <p:pic>
              <p:nvPicPr>
                <p:cNvPr descr="Uma imagem contendo objeto, luz, abajur&#10;&#10;Descrição gerada automaticamente" id="579" name="Google Shape;579;p8"/>
                <p:cNvPicPr preferRelativeResize="0"/>
                <p:nvPr/>
              </p:nvPicPr>
              <p:blipFill rotWithShape="1">
                <a:blip r:embed="rId5">
                  <a:alphaModFix/>
                </a:blip>
                <a:srcRect b="0" l="0" r="0" t="0"/>
                <a:stretch/>
              </p:blipFill>
              <p:spPr>
                <a:xfrm flipH="1">
                  <a:off x="1851245" y="4171342"/>
                  <a:ext cx="1036325" cy="1036325"/>
                </a:xfrm>
                <a:prstGeom prst="rect">
                  <a:avLst/>
                </a:prstGeom>
                <a:noFill/>
                <a:ln>
                  <a:noFill/>
                </a:ln>
              </p:spPr>
            </p:pic>
            <p:pic>
              <p:nvPicPr>
                <p:cNvPr descr="Uma imagem contendo objeto, luz, abajur&#10;&#10;Descrição gerada automaticamente" id="580" name="Google Shape;580;p8"/>
                <p:cNvPicPr preferRelativeResize="0"/>
                <p:nvPr/>
              </p:nvPicPr>
              <p:blipFill rotWithShape="1">
                <a:blip r:embed="rId5">
                  <a:alphaModFix/>
                </a:blip>
                <a:srcRect b="0" l="0" r="0" t="0"/>
                <a:stretch/>
              </p:blipFill>
              <p:spPr>
                <a:xfrm flipH="1">
                  <a:off x="2156967" y="4171342"/>
                  <a:ext cx="1036325" cy="1036325"/>
                </a:xfrm>
                <a:prstGeom prst="rect">
                  <a:avLst/>
                </a:prstGeom>
                <a:noFill/>
                <a:ln>
                  <a:noFill/>
                </a:ln>
              </p:spPr>
            </p:pic>
            <p:pic>
              <p:nvPicPr>
                <p:cNvPr descr="Uma imagem contendo objeto, luz, abajur&#10;&#10;Descrição gerada automaticamente" id="581" name="Google Shape;581;p8"/>
                <p:cNvPicPr preferRelativeResize="0"/>
                <p:nvPr/>
              </p:nvPicPr>
              <p:blipFill rotWithShape="1">
                <a:blip r:embed="rId5">
                  <a:alphaModFix/>
                </a:blip>
                <a:srcRect b="0" l="0" r="0" t="0"/>
                <a:stretch/>
              </p:blipFill>
              <p:spPr>
                <a:xfrm flipH="1">
                  <a:off x="2462689" y="4171342"/>
                  <a:ext cx="1036325" cy="1036325"/>
                </a:xfrm>
                <a:prstGeom prst="rect">
                  <a:avLst/>
                </a:prstGeom>
                <a:noFill/>
                <a:ln>
                  <a:noFill/>
                </a:ln>
              </p:spPr>
            </p:pic>
            <p:pic>
              <p:nvPicPr>
                <p:cNvPr descr="Uma imagem contendo objeto, luz, abajur&#10;&#10;Descrição gerada automaticamente" id="582" name="Google Shape;582;p8"/>
                <p:cNvPicPr preferRelativeResize="0"/>
                <p:nvPr/>
              </p:nvPicPr>
              <p:blipFill rotWithShape="1">
                <a:blip r:embed="rId5">
                  <a:alphaModFix/>
                </a:blip>
                <a:srcRect b="0" l="0" r="0" t="0"/>
                <a:stretch/>
              </p:blipFill>
              <p:spPr>
                <a:xfrm flipH="1">
                  <a:off x="2768411" y="4171342"/>
                  <a:ext cx="1036325" cy="1036325"/>
                </a:xfrm>
                <a:prstGeom prst="rect">
                  <a:avLst/>
                </a:prstGeom>
                <a:noFill/>
                <a:ln>
                  <a:noFill/>
                </a:ln>
              </p:spPr>
            </p:pic>
            <p:pic>
              <p:nvPicPr>
                <p:cNvPr descr="Uma imagem contendo objeto, luz, abajur&#10;&#10;Descrição gerada automaticamente" id="583" name="Google Shape;583;p8"/>
                <p:cNvPicPr preferRelativeResize="0"/>
                <p:nvPr/>
              </p:nvPicPr>
              <p:blipFill rotWithShape="1">
                <a:blip r:embed="rId5">
                  <a:alphaModFix/>
                </a:blip>
                <a:srcRect b="0" l="0" r="0" t="0"/>
                <a:stretch/>
              </p:blipFill>
              <p:spPr>
                <a:xfrm flipH="1">
                  <a:off x="3074133" y="4171342"/>
                  <a:ext cx="1036325" cy="1036325"/>
                </a:xfrm>
                <a:prstGeom prst="rect">
                  <a:avLst/>
                </a:prstGeom>
                <a:noFill/>
                <a:ln>
                  <a:noFill/>
                </a:ln>
              </p:spPr>
            </p:pic>
            <p:pic>
              <p:nvPicPr>
                <p:cNvPr descr="Uma imagem contendo objeto, luz, abajur&#10;&#10;Descrição gerada automaticamente" id="584" name="Google Shape;584;p8"/>
                <p:cNvPicPr preferRelativeResize="0"/>
                <p:nvPr/>
              </p:nvPicPr>
              <p:blipFill rotWithShape="1">
                <a:blip r:embed="rId5">
                  <a:alphaModFix/>
                </a:blip>
                <a:srcRect b="0" l="0" r="0" t="0"/>
                <a:stretch/>
              </p:blipFill>
              <p:spPr>
                <a:xfrm flipH="1">
                  <a:off x="3379855" y="4171342"/>
                  <a:ext cx="1036325" cy="1036325"/>
                </a:xfrm>
                <a:prstGeom prst="rect">
                  <a:avLst/>
                </a:prstGeom>
                <a:noFill/>
                <a:ln>
                  <a:noFill/>
                </a:ln>
              </p:spPr>
            </p:pic>
            <p:pic>
              <p:nvPicPr>
                <p:cNvPr descr="Uma imagem contendo objeto, luz, abajur&#10;&#10;Descrição gerada automaticamente" id="585" name="Google Shape;585;p8"/>
                <p:cNvPicPr preferRelativeResize="0"/>
                <p:nvPr/>
              </p:nvPicPr>
              <p:blipFill rotWithShape="1">
                <a:blip r:embed="rId5">
                  <a:alphaModFix/>
                </a:blip>
                <a:srcRect b="0" l="0" r="0" t="0"/>
                <a:stretch/>
              </p:blipFill>
              <p:spPr>
                <a:xfrm flipH="1">
                  <a:off x="3685577" y="4171342"/>
                  <a:ext cx="1036325" cy="1036325"/>
                </a:xfrm>
                <a:prstGeom prst="rect">
                  <a:avLst/>
                </a:prstGeom>
                <a:noFill/>
                <a:ln>
                  <a:noFill/>
                </a:ln>
              </p:spPr>
            </p:pic>
            <p:pic>
              <p:nvPicPr>
                <p:cNvPr descr="Uma imagem contendo objeto, luz, abajur&#10;&#10;Descrição gerada automaticamente" id="586" name="Google Shape;586;p8"/>
                <p:cNvPicPr preferRelativeResize="0"/>
                <p:nvPr/>
              </p:nvPicPr>
              <p:blipFill rotWithShape="1">
                <a:blip r:embed="rId5">
                  <a:alphaModFix/>
                </a:blip>
                <a:srcRect b="0" l="0" r="0" t="0"/>
                <a:stretch/>
              </p:blipFill>
              <p:spPr>
                <a:xfrm flipH="1">
                  <a:off x="3991299" y="4171342"/>
                  <a:ext cx="1036325" cy="1036325"/>
                </a:xfrm>
                <a:prstGeom prst="rect">
                  <a:avLst/>
                </a:prstGeom>
                <a:noFill/>
                <a:ln>
                  <a:noFill/>
                </a:ln>
              </p:spPr>
            </p:pic>
            <p:pic>
              <p:nvPicPr>
                <p:cNvPr descr="Uma imagem contendo objeto, luz, abajur&#10;&#10;Descrição gerada automaticamente" id="587" name="Google Shape;587;p8"/>
                <p:cNvPicPr preferRelativeResize="0"/>
                <p:nvPr/>
              </p:nvPicPr>
              <p:blipFill rotWithShape="1">
                <a:blip r:embed="rId5">
                  <a:alphaModFix/>
                </a:blip>
                <a:srcRect b="0" l="0" r="0" t="0"/>
                <a:stretch/>
              </p:blipFill>
              <p:spPr>
                <a:xfrm flipH="1">
                  <a:off x="4297020" y="4171342"/>
                  <a:ext cx="1036325" cy="1036325"/>
                </a:xfrm>
                <a:prstGeom prst="rect">
                  <a:avLst/>
                </a:prstGeom>
                <a:noFill/>
                <a:ln>
                  <a:noFill/>
                </a:ln>
              </p:spPr>
            </p:pic>
            <p:pic>
              <p:nvPicPr>
                <p:cNvPr descr="Uma imagem contendo objeto, luz, abajur&#10;&#10;Descrição gerada automaticamente" id="588" name="Google Shape;588;p8"/>
                <p:cNvPicPr preferRelativeResize="0"/>
                <p:nvPr/>
              </p:nvPicPr>
              <p:blipFill rotWithShape="1">
                <a:blip r:embed="rId5">
                  <a:alphaModFix/>
                </a:blip>
                <a:srcRect b="0" l="0" r="0" t="0"/>
                <a:stretch/>
              </p:blipFill>
              <p:spPr>
                <a:xfrm flipH="1">
                  <a:off x="4602738" y="4171342"/>
                  <a:ext cx="1036325" cy="1036325"/>
                </a:xfrm>
                <a:prstGeom prst="rect">
                  <a:avLst/>
                </a:prstGeom>
                <a:noFill/>
                <a:ln>
                  <a:noFill/>
                </a:ln>
              </p:spPr>
            </p:pic>
            <p:pic>
              <p:nvPicPr>
                <p:cNvPr descr="Uma imagem contendo objeto, luz, abajur&#10;&#10;Descrição gerada automaticamente" id="589" name="Google Shape;589;p8"/>
                <p:cNvPicPr preferRelativeResize="0"/>
                <p:nvPr/>
              </p:nvPicPr>
              <p:blipFill rotWithShape="1">
                <a:blip r:embed="rId5">
                  <a:alphaModFix/>
                </a:blip>
                <a:srcRect b="0" l="0" r="0" t="0"/>
                <a:stretch/>
              </p:blipFill>
              <p:spPr>
                <a:xfrm flipH="1">
                  <a:off x="4918859" y="4171342"/>
                  <a:ext cx="1036325" cy="1036325"/>
                </a:xfrm>
                <a:prstGeom prst="rect">
                  <a:avLst/>
                </a:prstGeom>
                <a:noFill/>
                <a:ln>
                  <a:noFill/>
                </a:ln>
              </p:spPr>
            </p:pic>
          </p:grpSp>
        </p:grpSp>
      </p:grpSp>
      <p:sp>
        <p:nvSpPr>
          <p:cNvPr id="590" name="Google Shape;590;p8"/>
          <p:cNvSpPr txBox="1"/>
          <p:nvPr/>
        </p:nvSpPr>
        <p:spPr>
          <a:xfrm>
            <a:off x="3410690" y="2301168"/>
            <a:ext cx="937788" cy="391046"/>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283C8C"/>
              </a:buClr>
              <a:buSzPts val="1600"/>
              <a:buFont typeface="Lustria"/>
              <a:buNone/>
            </a:pPr>
            <a:r>
              <a:rPr b="1" i="0" lang="pt-BR" sz="1600" u="none" cap="none" strike="noStrike">
                <a:solidFill>
                  <a:srgbClr val="283C8C"/>
                </a:solidFill>
                <a:latin typeface="Lustria"/>
                <a:ea typeface="Lustria"/>
                <a:cs typeface="Lustria"/>
                <a:sym typeface="Lustria"/>
              </a:rPr>
              <a:t>CD59</a:t>
            </a:r>
            <a:endParaRPr/>
          </a:p>
        </p:txBody>
      </p:sp>
      <p:sp>
        <p:nvSpPr>
          <p:cNvPr id="591" name="Google Shape;591;p8"/>
          <p:cNvSpPr txBox="1"/>
          <p:nvPr/>
        </p:nvSpPr>
        <p:spPr>
          <a:xfrm>
            <a:off x="7275978" y="2301168"/>
            <a:ext cx="937788" cy="391046"/>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rgbClr val="283C8C"/>
              </a:buClr>
              <a:buSzPts val="1600"/>
              <a:buFont typeface="Lustria"/>
              <a:buNone/>
            </a:pPr>
            <a:r>
              <a:rPr b="1" i="0" lang="pt-BR" sz="1600" u="none" cap="none" strike="noStrike">
                <a:solidFill>
                  <a:srgbClr val="283C8C"/>
                </a:solidFill>
                <a:latin typeface="Lustria"/>
                <a:ea typeface="Lustria"/>
                <a:cs typeface="Lustria"/>
                <a:sym typeface="Lustria"/>
              </a:rPr>
              <a:t>CD55</a:t>
            </a:r>
            <a:endParaRPr/>
          </a:p>
        </p:txBody>
      </p:sp>
      <p:sp>
        <p:nvSpPr>
          <p:cNvPr id="592" name="Google Shape;592;p8"/>
          <p:cNvSpPr txBox="1"/>
          <p:nvPr/>
        </p:nvSpPr>
        <p:spPr>
          <a:xfrm>
            <a:off x="5333773" y="3104778"/>
            <a:ext cx="1546834" cy="652656"/>
          </a:xfrm>
          <a:prstGeom prst="rect">
            <a:avLst/>
          </a:prstGeom>
          <a:no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dk2"/>
              </a:buClr>
              <a:buSzPts val="1800"/>
              <a:buFont typeface="Lustria"/>
              <a:buNone/>
            </a:pPr>
            <a:r>
              <a:rPr b="0" i="0" lang="pt-BR" sz="1800" u="none" cap="none" strike="noStrike">
                <a:solidFill>
                  <a:schemeClr val="dk2"/>
                </a:solidFill>
                <a:latin typeface="Lustria"/>
                <a:ea typeface="Lustria"/>
                <a:cs typeface="Lustria"/>
                <a:sym typeface="Lustria"/>
              </a:rPr>
              <a:t>Âncora </a:t>
            </a:r>
            <a:br>
              <a:rPr b="0" i="0" lang="pt-BR" sz="1800" u="none" cap="none" strike="noStrike">
                <a:solidFill>
                  <a:schemeClr val="dk2"/>
                </a:solidFill>
                <a:latin typeface="Lustria"/>
                <a:ea typeface="Lustria"/>
                <a:cs typeface="Lustria"/>
                <a:sym typeface="Lustria"/>
              </a:rPr>
            </a:br>
            <a:r>
              <a:rPr b="1" i="0" lang="pt-BR" sz="1800" u="none" cap="none" strike="noStrike">
                <a:solidFill>
                  <a:schemeClr val="dk2"/>
                </a:solidFill>
                <a:latin typeface="Lustria"/>
                <a:ea typeface="Lustria"/>
                <a:cs typeface="Lustria"/>
                <a:sym typeface="Lustria"/>
              </a:rPr>
              <a:t>GPI </a:t>
            </a:r>
            <a:endParaRPr/>
          </a:p>
        </p:txBody>
      </p:sp>
      <p:sp>
        <p:nvSpPr>
          <p:cNvPr id="593" name="Google Shape;593;p8"/>
          <p:cNvSpPr txBox="1"/>
          <p:nvPr/>
        </p:nvSpPr>
        <p:spPr>
          <a:xfrm>
            <a:off x="4664880" y="4611753"/>
            <a:ext cx="2689538" cy="204671"/>
          </a:xfrm>
          <a:prstGeom prst="rect">
            <a:avLst/>
          </a:prstGeom>
          <a:noFill/>
          <a:ln>
            <a:noFill/>
          </a:ln>
        </p:spPr>
        <p:txBody>
          <a:bodyPr anchorCtr="0" anchor="t" bIns="0" lIns="0" spcFirstLastPara="1" rIns="0" wrap="square" tIns="0">
            <a:spAutoFit/>
          </a:bodyPr>
          <a:lstStyle/>
          <a:p>
            <a:pPr indent="0" lvl="0" marL="0" marR="0" rtl="0" algn="ctr">
              <a:lnSpc>
                <a:spcPct val="95000"/>
              </a:lnSpc>
              <a:spcBef>
                <a:spcPts val="0"/>
              </a:spcBef>
              <a:spcAft>
                <a:spcPts val="0"/>
              </a:spcAft>
              <a:buClr>
                <a:schemeClr val="dk2"/>
              </a:buClr>
              <a:buSzPts val="1400"/>
              <a:buFont typeface="Lustria"/>
              <a:buNone/>
            </a:pPr>
            <a:r>
              <a:rPr b="0" i="0" lang="pt-BR" sz="1400" u="none" cap="none" strike="noStrike">
                <a:solidFill>
                  <a:schemeClr val="dk2"/>
                </a:solidFill>
                <a:latin typeface="Lustria"/>
                <a:ea typeface="Lustria"/>
                <a:cs typeface="Lustria"/>
                <a:sym typeface="Lustria"/>
              </a:rPr>
              <a:t>Membrana celular</a:t>
            </a:r>
            <a:endParaRPr b="0" i="0" sz="1400" u="none" cap="none" strike="noStrike">
              <a:solidFill>
                <a:schemeClr val="dk2"/>
              </a:solidFill>
              <a:latin typeface="Lustria"/>
              <a:ea typeface="Lustria"/>
              <a:cs typeface="Lustria"/>
              <a:sym typeface="Lustria"/>
            </a:endParaRPr>
          </a:p>
        </p:txBody>
      </p:sp>
      <p:sp>
        <p:nvSpPr>
          <p:cNvPr id="594" name="Google Shape;594;p8"/>
          <p:cNvSpPr txBox="1"/>
          <p:nvPr/>
        </p:nvSpPr>
        <p:spPr>
          <a:xfrm>
            <a:off x="1146901" y="2211451"/>
            <a:ext cx="1783832" cy="1465251"/>
          </a:xfrm>
          <a:prstGeom prst="rect">
            <a:avLst/>
          </a:prstGeom>
          <a:noFill/>
          <a:ln>
            <a:noFill/>
          </a:ln>
        </p:spPr>
        <p:txBody>
          <a:bodyPr anchorCtr="0" anchor="t" bIns="90000" lIns="90000" spcFirstLastPara="1" rIns="90000" wrap="square" tIns="90000">
            <a:spAutoFit/>
          </a:bodyPr>
          <a:lstStyle/>
          <a:p>
            <a:pPr indent="0" lvl="0" marL="0" marR="0" rtl="0" algn="r">
              <a:lnSpc>
                <a:spcPct val="85000"/>
              </a:lnSpc>
              <a:spcBef>
                <a:spcPts val="0"/>
              </a:spcBef>
              <a:spcAft>
                <a:spcPts val="0"/>
              </a:spcAft>
              <a:buClr>
                <a:schemeClr val="dk1"/>
              </a:buClr>
              <a:buSzPts val="1400"/>
              <a:buFont typeface="Calibri"/>
              <a:buNone/>
            </a:pPr>
            <a:r>
              <a:rPr b="0" i="0" lang="pt-BR" sz="1400" u="none" cap="none" strike="noStrike">
                <a:solidFill>
                  <a:schemeClr val="dk1"/>
                </a:solidFill>
                <a:latin typeface="Calibri"/>
                <a:ea typeface="Calibri"/>
                <a:cs typeface="Calibri"/>
                <a:sym typeface="Calibri"/>
              </a:rPr>
              <a:t>Forma uma camada protetora para as hemácias, protegendo-as da lise mediada pelo complemento. Inibe a formação do MAC.</a:t>
            </a:r>
            <a:endParaRPr/>
          </a:p>
        </p:txBody>
      </p:sp>
      <p:sp>
        <p:nvSpPr>
          <p:cNvPr id="595" name="Google Shape;595;p8"/>
          <p:cNvSpPr txBox="1"/>
          <p:nvPr/>
        </p:nvSpPr>
        <p:spPr>
          <a:xfrm>
            <a:off x="9455465" y="2363096"/>
            <a:ext cx="1780138" cy="1282124"/>
          </a:xfrm>
          <a:prstGeom prst="rect">
            <a:avLst/>
          </a:prstGeom>
          <a:noFill/>
          <a:ln>
            <a:noFill/>
          </a:ln>
        </p:spPr>
        <p:txBody>
          <a:bodyPr anchorCtr="0" anchor="t" bIns="90000" lIns="90000" spcFirstLastPara="1" rIns="90000" wrap="square" tIns="90000">
            <a:spAutoFit/>
          </a:bodyPr>
          <a:lstStyle/>
          <a:p>
            <a:pPr indent="0" lvl="0" marL="0" marR="0" rtl="0" algn="l">
              <a:lnSpc>
                <a:spcPct val="85000"/>
              </a:lnSpc>
              <a:spcBef>
                <a:spcPts val="0"/>
              </a:spcBef>
              <a:spcAft>
                <a:spcPts val="0"/>
              </a:spcAft>
              <a:buClr>
                <a:schemeClr val="dk1"/>
              </a:buClr>
              <a:buSzPts val="1400"/>
              <a:buFont typeface="Calibri"/>
              <a:buNone/>
            </a:pPr>
            <a:r>
              <a:rPr b="0" i="0" lang="pt-BR" sz="1400" u="none" cap="none" strike="noStrike">
                <a:solidFill>
                  <a:schemeClr val="dk1"/>
                </a:solidFill>
                <a:latin typeface="Calibri"/>
                <a:ea typeface="Calibri"/>
                <a:cs typeface="Calibri"/>
                <a:sym typeface="Calibri"/>
              </a:rPr>
              <a:t>Evita a formação e aumenta </a:t>
            </a:r>
            <a:br>
              <a:rPr b="0" i="0" lang="pt-BR" sz="1400" u="none" cap="none" strike="noStrike">
                <a:solidFill>
                  <a:schemeClr val="dk1"/>
                </a:solidFill>
                <a:latin typeface="Calibri"/>
                <a:ea typeface="Calibri"/>
                <a:cs typeface="Calibri"/>
                <a:sym typeface="Calibri"/>
              </a:rPr>
            </a:br>
            <a:r>
              <a:rPr b="0" i="0" lang="pt-BR" sz="1400" u="none" cap="none" strike="noStrike">
                <a:solidFill>
                  <a:schemeClr val="dk1"/>
                </a:solidFill>
                <a:latin typeface="Calibri"/>
                <a:ea typeface="Calibri"/>
                <a:cs typeface="Calibri"/>
                <a:sym typeface="Calibri"/>
              </a:rPr>
              <a:t>a instabilidade das C3 convertases, inibindo </a:t>
            </a:r>
            <a:br>
              <a:rPr b="0" i="0" lang="pt-BR" sz="1400" u="none" cap="none" strike="noStrike">
                <a:solidFill>
                  <a:schemeClr val="dk1"/>
                </a:solidFill>
                <a:latin typeface="Calibri"/>
                <a:ea typeface="Calibri"/>
                <a:cs typeface="Calibri"/>
                <a:sym typeface="Calibri"/>
              </a:rPr>
            </a:br>
            <a:r>
              <a:rPr b="0" i="0" lang="pt-BR" sz="1400" u="none" cap="none" strike="noStrike">
                <a:solidFill>
                  <a:schemeClr val="dk1"/>
                </a:solidFill>
                <a:latin typeface="Calibri"/>
                <a:ea typeface="Calibri"/>
                <a:cs typeface="Calibri"/>
                <a:sym typeface="Calibri"/>
              </a:rPr>
              <a:t>a cascata do complemento </a:t>
            </a:r>
            <a:endParaRPr/>
          </a:p>
        </p:txBody>
      </p:sp>
      <p:sp>
        <p:nvSpPr>
          <p:cNvPr id="596" name="Google Shape;596;p8"/>
          <p:cNvSpPr txBox="1"/>
          <p:nvPr/>
        </p:nvSpPr>
        <p:spPr>
          <a:xfrm>
            <a:off x="2077940" y="1470832"/>
            <a:ext cx="2072384" cy="443368"/>
          </a:xfrm>
          <a:prstGeom prst="rect">
            <a:avLst/>
          </a:prstGeom>
          <a:solidFill>
            <a:schemeClr val="lt1"/>
          </a:solid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dk2"/>
              </a:buClr>
              <a:buSzPts val="2000"/>
              <a:buFont typeface="Lustria"/>
              <a:buNone/>
            </a:pPr>
            <a:r>
              <a:rPr b="1" i="0" lang="pt-BR" sz="2000" u="none" cap="none" strike="noStrike">
                <a:solidFill>
                  <a:schemeClr val="dk2"/>
                </a:solidFill>
                <a:latin typeface="Lustria"/>
                <a:ea typeface="Lustria"/>
                <a:cs typeface="Lustria"/>
                <a:sym typeface="Lustria"/>
              </a:rPr>
              <a:t>CD59 </a:t>
            </a:r>
            <a:r>
              <a:rPr i="0" lang="pt-BR" sz="2000" u="none" cap="none" strike="noStrike">
                <a:solidFill>
                  <a:schemeClr val="dk2"/>
                </a:solidFill>
                <a:latin typeface="Lustria"/>
                <a:ea typeface="Lustria"/>
                <a:cs typeface="Lustria"/>
                <a:sym typeface="Lustria"/>
              </a:rPr>
              <a:t>(MIRL)</a:t>
            </a:r>
            <a:endParaRPr/>
          </a:p>
        </p:txBody>
      </p:sp>
      <p:sp>
        <p:nvSpPr>
          <p:cNvPr id="597" name="Google Shape;597;p8"/>
          <p:cNvSpPr txBox="1"/>
          <p:nvPr/>
        </p:nvSpPr>
        <p:spPr>
          <a:xfrm>
            <a:off x="8125143" y="1470833"/>
            <a:ext cx="2113689" cy="443368"/>
          </a:xfrm>
          <a:prstGeom prst="rect">
            <a:avLst/>
          </a:prstGeom>
          <a:solidFill>
            <a:schemeClr val="lt1"/>
          </a:solidFill>
          <a:ln>
            <a:noFill/>
          </a:ln>
        </p:spPr>
        <p:txBody>
          <a:bodyPr anchorCtr="0" anchor="t" bIns="90000" lIns="90000" spcFirstLastPara="1" rIns="90000" wrap="square" tIns="90000">
            <a:spAutoFit/>
          </a:bodyPr>
          <a:lstStyle/>
          <a:p>
            <a:pPr indent="0" lvl="0" marL="0" marR="0" rtl="0" algn="ctr">
              <a:lnSpc>
                <a:spcPct val="85000"/>
              </a:lnSpc>
              <a:spcBef>
                <a:spcPts val="0"/>
              </a:spcBef>
              <a:spcAft>
                <a:spcPts val="0"/>
              </a:spcAft>
              <a:buClr>
                <a:schemeClr val="lt2"/>
              </a:buClr>
              <a:buSzPts val="2000"/>
              <a:buFont typeface="Lustria"/>
              <a:buNone/>
            </a:pPr>
            <a:r>
              <a:rPr b="1" i="0" lang="pt-BR" sz="2000" u="none" cap="none" strike="noStrike">
                <a:solidFill>
                  <a:schemeClr val="lt2"/>
                </a:solidFill>
                <a:latin typeface="Lustria"/>
                <a:ea typeface="Lustria"/>
                <a:cs typeface="Lustria"/>
                <a:sym typeface="Lustria"/>
              </a:rPr>
              <a:t>CD55 </a:t>
            </a:r>
            <a:r>
              <a:rPr i="0" lang="pt-BR" sz="2000" u="none" cap="none" strike="noStrike">
                <a:solidFill>
                  <a:schemeClr val="lt2"/>
                </a:solidFill>
                <a:latin typeface="Lustria"/>
                <a:ea typeface="Lustria"/>
                <a:cs typeface="Lustria"/>
                <a:sym typeface="Lustria"/>
              </a:rPr>
              <a:t>(DAF)</a:t>
            </a:r>
            <a:endParaRPr/>
          </a:p>
        </p:txBody>
      </p:sp>
      <p:grpSp>
        <p:nvGrpSpPr>
          <p:cNvPr id="598" name="Google Shape;598;p8"/>
          <p:cNvGrpSpPr/>
          <p:nvPr/>
        </p:nvGrpSpPr>
        <p:grpSpPr>
          <a:xfrm rot="5400000">
            <a:off x="5128340" y="3266086"/>
            <a:ext cx="309037" cy="309037"/>
            <a:chOff x="6068989" y="3752932"/>
            <a:chExt cx="309037" cy="309037"/>
          </a:xfrm>
        </p:grpSpPr>
        <p:sp>
          <p:nvSpPr>
            <p:cNvPr id="599" name="Google Shape;599;p8"/>
            <p:cNvSpPr/>
            <p:nvPr/>
          </p:nvSpPr>
          <p:spPr>
            <a:xfrm rot="-5400000">
              <a:off x="6068989" y="3752932"/>
              <a:ext cx="309037" cy="309037"/>
            </a:xfrm>
            <a:prstGeom prst="ellipse">
              <a:avLst/>
            </a:prstGeom>
            <a:gradFill>
              <a:gsLst>
                <a:gs pos="0">
                  <a:schemeClr val="accent1"/>
                </a:gs>
                <a:gs pos="100000">
                  <a:srgbClr val="C00000"/>
                </a:gs>
              </a:gsLst>
              <a:lin ang="27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600" name="Google Shape;600;p8"/>
            <p:cNvPicPr preferRelativeResize="0"/>
            <p:nvPr/>
          </p:nvPicPr>
          <p:blipFill rotWithShape="1">
            <a:blip r:embed="rId6">
              <a:alphaModFix/>
            </a:blip>
            <a:srcRect b="0" l="0" r="0" t="0"/>
            <a:stretch/>
          </p:blipFill>
          <p:spPr>
            <a:xfrm rot="-5400000">
              <a:off x="6140977" y="3816314"/>
              <a:ext cx="181548" cy="181548"/>
            </a:xfrm>
            <a:prstGeom prst="rect">
              <a:avLst/>
            </a:prstGeom>
            <a:noFill/>
            <a:ln>
              <a:noFill/>
            </a:ln>
          </p:spPr>
        </p:pic>
      </p:grpSp>
      <p:grpSp>
        <p:nvGrpSpPr>
          <p:cNvPr id="601" name="Google Shape;601;p8"/>
          <p:cNvGrpSpPr/>
          <p:nvPr/>
        </p:nvGrpSpPr>
        <p:grpSpPr>
          <a:xfrm rot="-5400000">
            <a:off x="6698940" y="3266086"/>
            <a:ext cx="309037" cy="309037"/>
            <a:chOff x="6068989" y="3752932"/>
            <a:chExt cx="309037" cy="309037"/>
          </a:xfrm>
        </p:grpSpPr>
        <p:sp>
          <p:nvSpPr>
            <p:cNvPr id="602" name="Google Shape;602;p8"/>
            <p:cNvSpPr/>
            <p:nvPr/>
          </p:nvSpPr>
          <p:spPr>
            <a:xfrm rot="-5400000">
              <a:off x="6068989" y="3752932"/>
              <a:ext cx="309037" cy="309037"/>
            </a:xfrm>
            <a:prstGeom prst="ellipse">
              <a:avLst/>
            </a:prstGeom>
            <a:gradFill>
              <a:gsLst>
                <a:gs pos="0">
                  <a:schemeClr val="accent1"/>
                </a:gs>
                <a:gs pos="100000">
                  <a:srgbClr val="C00000"/>
                </a:gs>
              </a:gsLst>
              <a:lin ang="27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603" name="Google Shape;603;p8"/>
            <p:cNvPicPr preferRelativeResize="0"/>
            <p:nvPr/>
          </p:nvPicPr>
          <p:blipFill rotWithShape="1">
            <a:blip r:embed="rId6">
              <a:alphaModFix/>
            </a:blip>
            <a:srcRect b="0" l="0" r="0" t="0"/>
            <a:stretch/>
          </p:blipFill>
          <p:spPr>
            <a:xfrm rot="-5400000">
              <a:off x="6140977" y="3816314"/>
              <a:ext cx="181548" cy="181548"/>
            </a:xfrm>
            <a:prstGeom prst="rect">
              <a:avLst/>
            </a:prstGeom>
            <a:noFill/>
            <a:ln>
              <a:noFill/>
            </a:ln>
          </p:spPr>
        </p:pic>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43"/>
                                        </p:tgtEl>
                                        <p:attrNameLst>
                                          <p:attrName>style.visibility</p:attrName>
                                        </p:attrNameLst>
                                      </p:cBhvr>
                                      <p:to>
                                        <p:strVal val="visible"/>
                                      </p:to>
                                    </p:set>
                                    <p:animEffect filter="fade" transition="in">
                                      <p:cBhvr>
                                        <p:cTn dur="500"/>
                                        <p:tgtEl>
                                          <p:spTgt spid="443"/>
                                        </p:tgtEl>
                                      </p:cBhvr>
                                    </p:animEffect>
                                  </p:childTnLst>
                                </p:cTn>
                              </p:par>
                              <p:par>
                                <p:cTn fill="hold" nodeType="withEffect" presetClass="entr" presetID="10" presetSubtype="0">
                                  <p:stCondLst>
                                    <p:cond delay="0"/>
                                  </p:stCondLst>
                                  <p:childTnLst>
                                    <p:set>
                                      <p:cBhvr>
                                        <p:cTn dur="1" fill="hold">
                                          <p:stCondLst>
                                            <p:cond delay="0"/>
                                          </p:stCondLst>
                                        </p:cTn>
                                        <p:tgtEl>
                                          <p:spTgt spid="444"/>
                                        </p:tgtEl>
                                        <p:attrNameLst>
                                          <p:attrName>style.visibility</p:attrName>
                                        </p:attrNameLst>
                                      </p:cBhvr>
                                      <p:to>
                                        <p:strVal val="visible"/>
                                      </p:to>
                                    </p:set>
                                    <p:animEffect filter="fade" transition="in">
                                      <p:cBhvr>
                                        <p:cTn dur="500"/>
                                        <p:tgtEl>
                                          <p:spTgt spid="444"/>
                                        </p:tgtEl>
                                      </p:cBhvr>
                                    </p:animEffect>
                                  </p:childTnLst>
                                </p:cTn>
                              </p:par>
                              <p:par>
                                <p:cTn fill="hold" nodeType="withEffect" presetClass="entr" presetID="10" presetSubtype="0">
                                  <p:stCondLst>
                                    <p:cond delay="0"/>
                                  </p:stCondLst>
                                  <p:childTnLst>
                                    <p:set>
                                      <p:cBhvr>
                                        <p:cTn dur="1" fill="hold">
                                          <p:stCondLst>
                                            <p:cond delay="0"/>
                                          </p:stCondLst>
                                        </p:cTn>
                                        <p:tgtEl>
                                          <p:spTgt spid="596"/>
                                        </p:tgtEl>
                                        <p:attrNameLst>
                                          <p:attrName>style.visibility</p:attrName>
                                        </p:attrNameLst>
                                      </p:cBhvr>
                                      <p:to>
                                        <p:strVal val="visible"/>
                                      </p:to>
                                    </p:set>
                                    <p:animEffect filter="fade" transition="in">
                                      <p:cBhvr>
                                        <p:cTn dur="500"/>
                                        <p:tgtEl>
                                          <p:spTgt spid="596"/>
                                        </p:tgtEl>
                                      </p:cBhvr>
                                    </p:animEffect>
                                  </p:childTnLst>
                                </p:cTn>
                              </p:par>
                              <p:par>
                                <p:cTn fill="hold" nodeType="withEffect" presetClass="entr" presetID="10" presetSubtype="0">
                                  <p:stCondLst>
                                    <p:cond delay="0"/>
                                  </p:stCondLst>
                                  <p:childTnLst>
                                    <p:set>
                                      <p:cBhvr>
                                        <p:cTn dur="1" fill="hold">
                                          <p:stCondLst>
                                            <p:cond delay="0"/>
                                          </p:stCondLst>
                                        </p:cTn>
                                        <p:tgtEl>
                                          <p:spTgt spid="597"/>
                                        </p:tgtEl>
                                        <p:attrNameLst>
                                          <p:attrName>style.visibility</p:attrName>
                                        </p:attrNameLst>
                                      </p:cBhvr>
                                      <p:to>
                                        <p:strVal val="visible"/>
                                      </p:to>
                                    </p:set>
                                    <p:animEffect filter="fade" transition="in">
                                      <p:cBhvr>
                                        <p:cTn dur="500"/>
                                        <p:tgtEl>
                                          <p:spTgt spid="597"/>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52"/>
                                        </p:tgtEl>
                                        <p:attrNameLst>
                                          <p:attrName>style.visibility</p:attrName>
                                        </p:attrNameLst>
                                      </p:cBhvr>
                                      <p:to>
                                        <p:strVal val="visible"/>
                                      </p:to>
                                    </p:set>
                                    <p:animEffect filter="fade" transition="in">
                                      <p:cBhvr>
                                        <p:cTn dur="500"/>
                                        <p:tgtEl>
                                          <p:spTgt spid="552"/>
                                        </p:tgtEl>
                                      </p:cBhvr>
                                    </p:animEffect>
                                  </p:childTnLst>
                                </p:cTn>
                              </p:par>
                              <p:par>
                                <p:cTn fill="hold" nodeType="withEffect" presetClass="entr" presetID="10" presetSubtype="0">
                                  <p:stCondLst>
                                    <p:cond delay="250"/>
                                  </p:stCondLst>
                                  <p:childTnLst>
                                    <p:set>
                                      <p:cBhvr>
                                        <p:cTn dur="1" fill="hold">
                                          <p:stCondLst>
                                            <p:cond delay="0"/>
                                          </p:stCondLst>
                                        </p:cTn>
                                        <p:tgtEl>
                                          <p:spTgt spid="590"/>
                                        </p:tgtEl>
                                        <p:attrNameLst>
                                          <p:attrName>style.visibility</p:attrName>
                                        </p:attrNameLst>
                                      </p:cBhvr>
                                      <p:to>
                                        <p:strVal val="visible"/>
                                      </p:to>
                                    </p:set>
                                    <p:animEffect filter="fade" transition="in">
                                      <p:cBhvr>
                                        <p:cTn dur="750"/>
                                        <p:tgtEl>
                                          <p:spTgt spid="590"/>
                                        </p:tgtEl>
                                      </p:cBhvr>
                                    </p:animEffect>
                                  </p:childTnLst>
                                </p:cTn>
                              </p:par>
                              <p:par>
                                <p:cTn fill="hold" nodeType="withEffect" presetClass="entr" presetID="10" presetSubtype="0">
                                  <p:stCondLst>
                                    <p:cond delay="250"/>
                                  </p:stCondLst>
                                  <p:childTnLst>
                                    <p:set>
                                      <p:cBhvr>
                                        <p:cTn dur="1" fill="hold">
                                          <p:stCondLst>
                                            <p:cond delay="0"/>
                                          </p:stCondLst>
                                        </p:cTn>
                                        <p:tgtEl>
                                          <p:spTgt spid="593"/>
                                        </p:tgtEl>
                                        <p:attrNameLst>
                                          <p:attrName>style.visibility</p:attrName>
                                        </p:attrNameLst>
                                      </p:cBhvr>
                                      <p:to>
                                        <p:strVal val="visible"/>
                                      </p:to>
                                    </p:set>
                                    <p:animEffect filter="fade" transition="in">
                                      <p:cBhvr>
                                        <p:cTn dur="750"/>
                                        <p:tgtEl>
                                          <p:spTgt spid="593"/>
                                        </p:tgtEl>
                                      </p:cBhvr>
                                    </p:animEffect>
                                  </p:childTnLst>
                                </p:cTn>
                              </p:par>
                              <p:par>
                                <p:cTn fill="hold" nodeType="withEffect" presetClass="entr" presetID="10" presetSubtype="0">
                                  <p:stCondLst>
                                    <p:cond delay="250"/>
                                  </p:stCondLst>
                                  <p:childTnLst>
                                    <p:set>
                                      <p:cBhvr>
                                        <p:cTn dur="1" fill="hold">
                                          <p:stCondLst>
                                            <p:cond delay="0"/>
                                          </p:stCondLst>
                                        </p:cTn>
                                        <p:tgtEl>
                                          <p:spTgt spid="594"/>
                                        </p:tgtEl>
                                        <p:attrNameLst>
                                          <p:attrName>style.visibility</p:attrName>
                                        </p:attrNameLst>
                                      </p:cBhvr>
                                      <p:to>
                                        <p:strVal val="visible"/>
                                      </p:to>
                                    </p:set>
                                    <p:animEffect filter="fade" transition="in">
                                      <p:cBhvr>
                                        <p:cTn dur="750"/>
                                        <p:tgtEl>
                                          <p:spTgt spid="594"/>
                                        </p:tgtEl>
                                      </p:cBhvr>
                                    </p:animEffect>
                                  </p:childTnLst>
                                </p:cTn>
                              </p:par>
                              <p:par>
                                <p:cTn fill="hold" nodeType="withEffect" presetClass="entr" presetID="10" presetSubtype="0">
                                  <p:stCondLst>
                                    <p:cond delay="250"/>
                                  </p:stCondLst>
                                  <p:childTnLst>
                                    <p:set>
                                      <p:cBhvr>
                                        <p:cTn dur="1" fill="hold">
                                          <p:stCondLst>
                                            <p:cond delay="0"/>
                                          </p:stCondLst>
                                        </p:cTn>
                                        <p:tgtEl>
                                          <p:spTgt spid="452"/>
                                        </p:tgtEl>
                                        <p:attrNameLst>
                                          <p:attrName>style.visibility</p:attrName>
                                        </p:attrNameLst>
                                      </p:cBhvr>
                                      <p:to>
                                        <p:strVal val="visible"/>
                                      </p:to>
                                    </p:set>
                                    <p:animEffect filter="fade" transition="in">
                                      <p:cBhvr>
                                        <p:cTn dur="750"/>
                                        <p:tgtEl>
                                          <p:spTgt spid="452"/>
                                        </p:tgtEl>
                                      </p:cBhvr>
                                    </p:animEffect>
                                  </p:childTnLst>
                                </p:cTn>
                              </p:par>
                            </p:childTnLst>
                          </p:cTn>
                        </p:par>
                        <p:par>
                          <p:cTn fill="hold">
                            <p:stCondLst>
                              <p:cond delay="1250"/>
                            </p:stCondLst>
                            <p:childTnLst>
                              <p:par>
                                <p:cTn fill="hold" nodeType="afterEffect" presetClass="entr" presetID="10" presetSubtype="0">
                                  <p:stCondLst>
                                    <p:cond delay="0"/>
                                  </p:stCondLst>
                                  <p:childTnLst>
                                    <p:set>
                                      <p:cBhvr>
                                        <p:cTn dur="1" fill="hold">
                                          <p:stCondLst>
                                            <p:cond delay="0"/>
                                          </p:stCondLst>
                                        </p:cTn>
                                        <p:tgtEl>
                                          <p:spTgt spid="502"/>
                                        </p:tgtEl>
                                        <p:attrNameLst>
                                          <p:attrName>style.visibility</p:attrName>
                                        </p:attrNameLst>
                                      </p:cBhvr>
                                      <p:to>
                                        <p:strVal val="visible"/>
                                      </p:to>
                                    </p:set>
                                    <p:animEffect filter="fade" transition="in">
                                      <p:cBhvr>
                                        <p:cTn dur="750"/>
                                        <p:tgtEl>
                                          <p:spTgt spid="502"/>
                                        </p:tgtEl>
                                      </p:cBhvr>
                                    </p:animEffect>
                                  </p:childTnLst>
                                </p:cTn>
                              </p:par>
                              <p:par>
                                <p:cTn fill="hold" nodeType="withEffect" presetClass="entr" presetID="10" presetSubtype="0">
                                  <p:stCondLst>
                                    <p:cond delay="0"/>
                                  </p:stCondLst>
                                  <p:childTnLst>
                                    <p:set>
                                      <p:cBhvr>
                                        <p:cTn dur="1" fill="hold">
                                          <p:stCondLst>
                                            <p:cond delay="0"/>
                                          </p:stCondLst>
                                        </p:cTn>
                                        <p:tgtEl>
                                          <p:spTgt spid="591"/>
                                        </p:tgtEl>
                                        <p:attrNameLst>
                                          <p:attrName>style.visibility</p:attrName>
                                        </p:attrNameLst>
                                      </p:cBhvr>
                                      <p:to>
                                        <p:strVal val="visible"/>
                                      </p:to>
                                    </p:set>
                                    <p:animEffect filter="fade" transition="in">
                                      <p:cBhvr>
                                        <p:cTn dur="750"/>
                                        <p:tgtEl>
                                          <p:spTgt spid="591"/>
                                        </p:tgtEl>
                                      </p:cBhvr>
                                    </p:animEffect>
                                  </p:childTnLst>
                                </p:cTn>
                              </p:par>
                              <p:par>
                                <p:cTn fill="hold" nodeType="withEffect" presetClass="entr" presetID="10" presetSubtype="0">
                                  <p:stCondLst>
                                    <p:cond delay="0"/>
                                  </p:stCondLst>
                                  <p:childTnLst>
                                    <p:set>
                                      <p:cBhvr>
                                        <p:cTn dur="1" fill="hold">
                                          <p:stCondLst>
                                            <p:cond delay="0"/>
                                          </p:stCondLst>
                                        </p:cTn>
                                        <p:tgtEl>
                                          <p:spTgt spid="595"/>
                                        </p:tgtEl>
                                        <p:attrNameLst>
                                          <p:attrName>style.visibility</p:attrName>
                                        </p:attrNameLst>
                                      </p:cBhvr>
                                      <p:to>
                                        <p:strVal val="visible"/>
                                      </p:to>
                                    </p:set>
                                    <p:animEffect filter="fade" transition="in">
                                      <p:cBhvr>
                                        <p:cTn dur="750"/>
                                        <p:tgtEl>
                                          <p:spTgt spid="595"/>
                                        </p:tgtEl>
                                      </p:cBhvr>
                                    </p:animEffect>
                                  </p:childTnLst>
                                </p:cTn>
                              </p:par>
                              <p:par>
                                <p:cTn fill="hold" nodeType="withEffect" presetClass="entr" presetID="10" presetSubtype="0">
                                  <p:stCondLst>
                                    <p:cond delay="750"/>
                                  </p:stCondLst>
                                  <p:childTnLst>
                                    <p:set>
                                      <p:cBhvr>
                                        <p:cTn dur="1" fill="hold">
                                          <p:stCondLst>
                                            <p:cond delay="0"/>
                                          </p:stCondLst>
                                        </p:cTn>
                                        <p:tgtEl>
                                          <p:spTgt spid="592"/>
                                        </p:tgtEl>
                                        <p:attrNameLst>
                                          <p:attrName>style.visibility</p:attrName>
                                        </p:attrNameLst>
                                      </p:cBhvr>
                                      <p:to>
                                        <p:strVal val="visible"/>
                                      </p:to>
                                    </p:set>
                                    <p:animEffect filter="fade" transition="in">
                                      <p:cBhvr>
                                        <p:cTn dur="500"/>
                                        <p:tgtEl>
                                          <p:spTgt spid="592"/>
                                        </p:tgtEl>
                                      </p:cBhvr>
                                    </p:animEffect>
                                  </p:childTnLst>
                                </p:cTn>
                              </p:par>
                              <p:par>
                                <p:cTn fill="hold" nodeType="withEffect" presetClass="entr" presetID="10" presetSubtype="0">
                                  <p:stCondLst>
                                    <p:cond delay="750"/>
                                  </p:stCondLst>
                                  <p:childTnLst>
                                    <p:set>
                                      <p:cBhvr>
                                        <p:cTn dur="1" fill="hold">
                                          <p:stCondLst>
                                            <p:cond delay="0"/>
                                          </p:stCondLst>
                                        </p:cTn>
                                        <p:tgtEl>
                                          <p:spTgt spid="598"/>
                                        </p:tgtEl>
                                        <p:attrNameLst>
                                          <p:attrName>style.visibility</p:attrName>
                                        </p:attrNameLst>
                                      </p:cBhvr>
                                      <p:to>
                                        <p:strVal val="visible"/>
                                      </p:to>
                                    </p:set>
                                    <p:animEffect filter="fade" transition="in">
                                      <p:cBhvr>
                                        <p:cTn dur="500"/>
                                        <p:tgtEl>
                                          <p:spTgt spid="598"/>
                                        </p:tgtEl>
                                      </p:cBhvr>
                                    </p:animEffect>
                                  </p:childTnLst>
                                </p:cTn>
                              </p:par>
                              <p:par>
                                <p:cTn fill="hold" nodeType="withEffect" presetClass="entr" presetID="10" presetSubtype="0">
                                  <p:stCondLst>
                                    <p:cond delay="750"/>
                                  </p:stCondLst>
                                  <p:childTnLst>
                                    <p:set>
                                      <p:cBhvr>
                                        <p:cTn dur="1" fill="hold">
                                          <p:stCondLst>
                                            <p:cond delay="0"/>
                                          </p:stCondLst>
                                        </p:cTn>
                                        <p:tgtEl>
                                          <p:spTgt spid="601"/>
                                        </p:tgtEl>
                                        <p:attrNameLst>
                                          <p:attrName>style.visibility</p:attrName>
                                        </p:attrNameLst>
                                      </p:cBhvr>
                                      <p:to>
                                        <p:strVal val="visible"/>
                                      </p:to>
                                    </p:set>
                                    <p:animEffect filter="fade" transition="in">
                                      <p:cBhvr>
                                        <p:cTn dur="500"/>
                                        <p:tgtEl>
                                          <p:spTgt spid="601"/>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449"/>
                                        </p:tgtEl>
                                        <p:attrNameLst>
                                          <p:attrName>style.visibility</p:attrName>
                                        </p:attrNameLst>
                                      </p:cBhvr>
                                      <p:to>
                                        <p:strVal val="visible"/>
                                      </p:to>
                                    </p:set>
                                    <p:animEffect filter="fade" transition="in">
                                      <p:cBhvr>
                                        <p:cTn dur="500"/>
                                        <p:tgtEl>
                                          <p:spTgt spid="4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7" name="Shape 3977"/>
        <p:cNvGrpSpPr/>
        <p:nvPr/>
      </p:nvGrpSpPr>
      <p:grpSpPr>
        <a:xfrm>
          <a:off x="0" y="0"/>
          <a:ext cx="0" cy="0"/>
          <a:chOff x="0" y="0"/>
          <a:chExt cx="0" cy="0"/>
        </a:xfrm>
      </p:grpSpPr>
      <p:sp>
        <p:nvSpPr>
          <p:cNvPr id="3978" name="Google Shape;3978;p80"/>
          <p:cNvSpPr/>
          <p:nvPr/>
        </p:nvSpPr>
        <p:spPr>
          <a:xfrm flipH="1">
            <a:off x="793848" y="2255185"/>
            <a:ext cx="10436386" cy="2861226"/>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3979" name="Google Shape;3979;p80"/>
          <p:cNvSpPr txBox="1"/>
          <p:nvPr/>
        </p:nvSpPr>
        <p:spPr>
          <a:xfrm>
            <a:off x="296269" y="385036"/>
            <a:ext cx="10068782" cy="748923"/>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O eculizumabe proporciona benefícios clínicos rápidos </a:t>
            </a:r>
            <a:br>
              <a:rPr b="1" lang="pt-BR" sz="3200">
                <a:solidFill>
                  <a:schemeClr val="accent1"/>
                </a:solidFill>
                <a:latin typeface="Lustria"/>
                <a:ea typeface="Lustria"/>
                <a:cs typeface="Lustria"/>
                <a:sym typeface="Lustria"/>
              </a:rPr>
            </a:br>
            <a:endParaRPr b="1" baseline="30000" sz="3200">
              <a:solidFill>
                <a:schemeClr val="accent1"/>
              </a:solidFill>
              <a:latin typeface="Lustria"/>
              <a:ea typeface="Lustria"/>
              <a:cs typeface="Lustria"/>
              <a:sym typeface="Lustria"/>
            </a:endParaRPr>
          </a:p>
        </p:txBody>
      </p:sp>
      <p:sp>
        <p:nvSpPr>
          <p:cNvPr id="3980" name="Google Shape;3980;p80"/>
          <p:cNvSpPr txBox="1"/>
          <p:nvPr/>
        </p:nvSpPr>
        <p:spPr>
          <a:xfrm>
            <a:off x="296269" y="792070"/>
            <a:ext cx="6457537"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e sustentados para pacientes selecionados¹</a:t>
            </a:r>
            <a:endParaRPr baseline="30000" sz="2800">
              <a:solidFill>
                <a:srgbClr val="003865"/>
              </a:solidFill>
              <a:latin typeface="Calibri"/>
              <a:ea typeface="Calibri"/>
              <a:cs typeface="Calibri"/>
              <a:sym typeface="Calibri"/>
            </a:endParaRPr>
          </a:p>
        </p:txBody>
      </p:sp>
      <p:sp>
        <p:nvSpPr>
          <p:cNvPr id="3981" name="Google Shape;3981;p80"/>
          <p:cNvSpPr txBox="1"/>
          <p:nvPr/>
        </p:nvSpPr>
        <p:spPr>
          <a:xfrm>
            <a:off x="724560" y="1722324"/>
            <a:ext cx="812080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2400">
                <a:solidFill>
                  <a:schemeClr val="dk2"/>
                </a:solidFill>
                <a:latin typeface="Lustria"/>
                <a:ea typeface="Lustria"/>
                <a:cs typeface="Lustria"/>
                <a:sym typeface="Lustria"/>
              </a:rPr>
              <a:t>Expectativas de tratamento com eculizumabe</a:t>
            </a:r>
            <a:endParaRPr b="1" sz="2400">
              <a:solidFill>
                <a:schemeClr val="dk2"/>
              </a:solidFill>
              <a:latin typeface="Lustria"/>
              <a:ea typeface="Lustria"/>
              <a:cs typeface="Lustria"/>
              <a:sym typeface="Lustria"/>
            </a:endParaRPr>
          </a:p>
        </p:txBody>
      </p:sp>
      <p:sp>
        <p:nvSpPr>
          <p:cNvPr id="3982" name="Google Shape;3982;p80"/>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Hillmen P, et al. Br J Haematol. 2013;162(1):62-73. 2. Hillmen P, et al. N Engl J Med. 2006;355(12):1233-1243. 3. Brodsky RA, et al. Blood. 2008;111(4):1840-1847. 4. Hill A, et al. Br J Haematol. 2010;149(3):414-425. 5. Hillmen P, et al. Am J Hematol. 2010;85(8):553-559. 6. Kelly RJ, et al. Blood. 2011;117(25):6786-6792. 7. Fontbrune FS and de Latour RP  2018 Semin  Hematol ;55(3):124-129</a:t>
            </a:r>
            <a:endParaRPr/>
          </a:p>
        </p:txBody>
      </p:sp>
      <p:grpSp>
        <p:nvGrpSpPr>
          <p:cNvPr id="3983" name="Google Shape;3983;p80"/>
          <p:cNvGrpSpPr/>
          <p:nvPr/>
        </p:nvGrpSpPr>
        <p:grpSpPr>
          <a:xfrm>
            <a:off x="6683475" y="2415361"/>
            <a:ext cx="490630" cy="484444"/>
            <a:chOff x="3895725" y="1256461"/>
            <a:chExt cx="4400550" cy="4345076"/>
          </a:xfrm>
        </p:grpSpPr>
        <p:sp>
          <p:nvSpPr>
            <p:cNvPr id="3984" name="Google Shape;3984;p80"/>
            <p:cNvSpPr/>
            <p:nvPr/>
          </p:nvSpPr>
          <p:spPr>
            <a:xfrm>
              <a:off x="3895725" y="1256461"/>
              <a:ext cx="4400550" cy="4345076"/>
            </a:xfrm>
            <a:custGeom>
              <a:rect b="b" l="l" r="r" t="t"/>
              <a:pathLst>
                <a:path extrusionOk="0" h="4345076" w="4400550">
                  <a:moveTo>
                    <a:pt x="3902659" y="0"/>
                  </a:moveTo>
                  <a:lnTo>
                    <a:pt x="1491691" y="0"/>
                  </a:lnTo>
                  <a:cubicBezTo>
                    <a:pt x="1230173" y="0"/>
                    <a:pt x="1015594" y="202768"/>
                    <a:pt x="995705" y="459181"/>
                  </a:cubicBezTo>
                  <a:cubicBezTo>
                    <a:pt x="739216" y="479146"/>
                    <a:pt x="536524" y="693725"/>
                    <a:pt x="536524" y="955091"/>
                  </a:cubicBezTo>
                  <a:lnTo>
                    <a:pt x="536524" y="2568016"/>
                  </a:lnTo>
                  <a:cubicBezTo>
                    <a:pt x="219989" y="2717521"/>
                    <a:pt x="0" y="3038932"/>
                    <a:pt x="0" y="3411627"/>
                  </a:cubicBezTo>
                  <a:cubicBezTo>
                    <a:pt x="0" y="3926357"/>
                    <a:pt x="418719" y="4345077"/>
                    <a:pt x="933450" y="4345077"/>
                  </a:cubicBezTo>
                  <a:cubicBezTo>
                    <a:pt x="1206703" y="4345077"/>
                    <a:pt x="1452067" y="4226357"/>
                    <a:pt x="1622984" y="4038676"/>
                  </a:cubicBezTo>
                  <a:lnTo>
                    <a:pt x="3445459" y="4038676"/>
                  </a:lnTo>
                  <a:cubicBezTo>
                    <a:pt x="3706901" y="4038676"/>
                    <a:pt x="3921481" y="3835984"/>
                    <a:pt x="3941369" y="3579495"/>
                  </a:cubicBezTo>
                  <a:cubicBezTo>
                    <a:pt x="4197782" y="3559607"/>
                    <a:pt x="4400550" y="3344952"/>
                    <a:pt x="4400550" y="3083509"/>
                  </a:cubicBezTo>
                  <a:lnTo>
                    <a:pt x="4400550" y="497891"/>
                  </a:lnTo>
                  <a:cubicBezTo>
                    <a:pt x="4400550" y="223418"/>
                    <a:pt x="4177132" y="0"/>
                    <a:pt x="3902659" y="0"/>
                  </a:cubicBezTo>
                  <a:close/>
                  <a:moveTo>
                    <a:pt x="1034491" y="609600"/>
                  </a:moveTo>
                  <a:lnTo>
                    <a:pt x="1450924" y="609600"/>
                  </a:lnTo>
                  <a:lnTo>
                    <a:pt x="1450924" y="762000"/>
                  </a:lnTo>
                  <a:cubicBezTo>
                    <a:pt x="1450924" y="804139"/>
                    <a:pt x="1484986" y="838200"/>
                    <a:pt x="1527124" y="838200"/>
                  </a:cubicBezTo>
                  <a:cubicBezTo>
                    <a:pt x="1569263" y="838200"/>
                    <a:pt x="1603324" y="804139"/>
                    <a:pt x="1603324" y="762000"/>
                  </a:cubicBezTo>
                  <a:lnTo>
                    <a:pt x="1603324" y="609600"/>
                  </a:lnTo>
                  <a:lnTo>
                    <a:pt x="2876550" y="609600"/>
                  </a:lnTo>
                  <a:lnTo>
                    <a:pt x="2876550" y="762000"/>
                  </a:lnTo>
                  <a:cubicBezTo>
                    <a:pt x="2876550" y="804139"/>
                    <a:pt x="2910611" y="838200"/>
                    <a:pt x="2952750" y="838200"/>
                  </a:cubicBezTo>
                  <a:cubicBezTo>
                    <a:pt x="2994889" y="838200"/>
                    <a:pt x="3028950" y="804139"/>
                    <a:pt x="3028950" y="762000"/>
                  </a:cubicBezTo>
                  <a:lnTo>
                    <a:pt x="3028950" y="609600"/>
                  </a:lnTo>
                  <a:lnTo>
                    <a:pt x="3445459" y="609600"/>
                  </a:lnTo>
                  <a:cubicBezTo>
                    <a:pt x="3635959" y="609600"/>
                    <a:pt x="3790950" y="764591"/>
                    <a:pt x="3790950" y="955091"/>
                  </a:cubicBezTo>
                  <a:lnTo>
                    <a:pt x="3790950" y="1371600"/>
                  </a:lnTo>
                  <a:lnTo>
                    <a:pt x="688924" y="1371600"/>
                  </a:lnTo>
                  <a:lnTo>
                    <a:pt x="688924" y="955091"/>
                  </a:lnTo>
                  <a:cubicBezTo>
                    <a:pt x="688924" y="764591"/>
                    <a:pt x="843915" y="609600"/>
                    <a:pt x="1034491" y="609600"/>
                  </a:cubicBezTo>
                  <a:close/>
                  <a:moveTo>
                    <a:pt x="933450" y="4192677"/>
                  </a:moveTo>
                  <a:cubicBezTo>
                    <a:pt x="502768" y="4192677"/>
                    <a:pt x="152400" y="3842309"/>
                    <a:pt x="152400" y="3411627"/>
                  </a:cubicBezTo>
                  <a:cubicBezTo>
                    <a:pt x="152400" y="2980944"/>
                    <a:pt x="502768" y="2630577"/>
                    <a:pt x="933450" y="2630577"/>
                  </a:cubicBezTo>
                  <a:cubicBezTo>
                    <a:pt x="1364132" y="2630577"/>
                    <a:pt x="1714500" y="2980944"/>
                    <a:pt x="1714500" y="3411627"/>
                  </a:cubicBezTo>
                  <a:cubicBezTo>
                    <a:pt x="1714500" y="3842309"/>
                    <a:pt x="1364132" y="4192677"/>
                    <a:pt x="933450" y="4192677"/>
                  </a:cubicBezTo>
                  <a:close/>
                  <a:moveTo>
                    <a:pt x="3790950" y="3540633"/>
                  </a:moveTo>
                  <a:cubicBezTo>
                    <a:pt x="3790950" y="3731209"/>
                    <a:pt x="3635959" y="3886200"/>
                    <a:pt x="3445459" y="3886200"/>
                  </a:cubicBezTo>
                  <a:lnTo>
                    <a:pt x="1735836" y="3886200"/>
                  </a:lnTo>
                  <a:cubicBezTo>
                    <a:pt x="1818513" y="3746906"/>
                    <a:pt x="1866900" y="3584981"/>
                    <a:pt x="1866900" y="3411550"/>
                  </a:cubicBezTo>
                  <a:cubicBezTo>
                    <a:pt x="1866900" y="2896819"/>
                    <a:pt x="1448181" y="2478100"/>
                    <a:pt x="933450" y="2478100"/>
                  </a:cubicBezTo>
                  <a:cubicBezTo>
                    <a:pt x="848716" y="2478100"/>
                    <a:pt x="767029" y="2490445"/>
                    <a:pt x="688924" y="2511705"/>
                  </a:cubicBezTo>
                  <a:lnTo>
                    <a:pt x="688924" y="1524000"/>
                  </a:lnTo>
                  <a:lnTo>
                    <a:pt x="3790950" y="1524000"/>
                  </a:lnTo>
                  <a:close/>
                  <a:moveTo>
                    <a:pt x="4248150" y="3083433"/>
                  </a:moveTo>
                  <a:cubicBezTo>
                    <a:pt x="4248150" y="3260065"/>
                    <a:pt x="4114495" y="3404464"/>
                    <a:pt x="3943350" y="3424885"/>
                  </a:cubicBezTo>
                  <a:lnTo>
                    <a:pt x="3943350" y="955091"/>
                  </a:lnTo>
                  <a:cubicBezTo>
                    <a:pt x="3943350" y="680542"/>
                    <a:pt x="3719932" y="457200"/>
                    <a:pt x="3445459" y="457200"/>
                  </a:cubicBezTo>
                  <a:lnTo>
                    <a:pt x="3028950" y="457200"/>
                  </a:lnTo>
                  <a:lnTo>
                    <a:pt x="3028950" y="304800"/>
                  </a:lnTo>
                  <a:cubicBezTo>
                    <a:pt x="3028950" y="262661"/>
                    <a:pt x="2994889" y="228600"/>
                    <a:pt x="2952750" y="228600"/>
                  </a:cubicBezTo>
                  <a:cubicBezTo>
                    <a:pt x="2910611" y="228600"/>
                    <a:pt x="2876550" y="262661"/>
                    <a:pt x="2876550" y="304800"/>
                  </a:cubicBezTo>
                  <a:lnTo>
                    <a:pt x="2876550" y="457200"/>
                  </a:lnTo>
                  <a:lnTo>
                    <a:pt x="1603324" y="457200"/>
                  </a:lnTo>
                  <a:lnTo>
                    <a:pt x="1603324" y="304800"/>
                  </a:lnTo>
                  <a:cubicBezTo>
                    <a:pt x="1603324" y="262661"/>
                    <a:pt x="1569263" y="228600"/>
                    <a:pt x="1527124" y="228600"/>
                  </a:cubicBezTo>
                  <a:cubicBezTo>
                    <a:pt x="1484986" y="228600"/>
                    <a:pt x="1450924" y="262661"/>
                    <a:pt x="1450924" y="304800"/>
                  </a:cubicBezTo>
                  <a:lnTo>
                    <a:pt x="1450924" y="457200"/>
                  </a:lnTo>
                  <a:lnTo>
                    <a:pt x="1150239" y="457200"/>
                  </a:lnTo>
                  <a:cubicBezTo>
                    <a:pt x="1170661" y="286055"/>
                    <a:pt x="1315060" y="152400"/>
                    <a:pt x="1491691" y="152400"/>
                  </a:cubicBezTo>
                  <a:lnTo>
                    <a:pt x="3902659" y="152400"/>
                  </a:lnTo>
                  <a:cubicBezTo>
                    <a:pt x="4093159" y="152400"/>
                    <a:pt x="4248150" y="307391"/>
                    <a:pt x="4248150" y="49789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985" name="Google Shape;3985;p80"/>
            <p:cNvSpPr/>
            <p:nvPr/>
          </p:nvSpPr>
          <p:spPr>
            <a:xfrm>
              <a:off x="4840300" y="3313861"/>
              <a:ext cx="609600" cy="152399"/>
            </a:xfrm>
            <a:custGeom>
              <a:rect b="b" l="l" r="r" t="t"/>
              <a:pathLst>
                <a:path extrusionOk="0" h="152399" w="609600">
                  <a:moveTo>
                    <a:pt x="533400" y="0"/>
                  </a:moveTo>
                  <a:lnTo>
                    <a:pt x="76200" y="0"/>
                  </a:lnTo>
                  <a:cubicBezTo>
                    <a:pt x="34061" y="0"/>
                    <a:pt x="0" y="34061"/>
                    <a:pt x="0" y="76200"/>
                  </a:cubicBezTo>
                  <a:cubicBezTo>
                    <a:pt x="0" y="118339"/>
                    <a:pt x="34061" y="152400"/>
                    <a:pt x="76200" y="152400"/>
                  </a:cubicBezTo>
                  <a:lnTo>
                    <a:pt x="533400" y="152400"/>
                  </a:lnTo>
                  <a:cubicBezTo>
                    <a:pt x="575539" y="152400"/>
                    <a:pt x="609600" y="118339"/>
                    <a:pt x="609600" y="76200"/>
                  </a:cubicBezTo>
                  <a:cubicBezTo>
                    <a:pt x="609600" y="34061"/>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986" name="Google Shape;3986;p80"/>
            <p:cNvSpPr/>
            <p:nvPr/>
          </p:nvSpPr>
          <p:spPr>
            <a:xfrm>
              <a:off x="5830900" y="3313861"/>
              <a:ext cx="609600" cy="152399"/>
            </a:xfrm>
            <a:custGeom>
              <a:rect b="b" l="l" r="r" t="t"/>
              <a:pathLst>
                <a:path extrusionOk="0" h="152399" w="609600">
                  <a:moveTo>
                    <a:pt x="533400" y="0"/>
                  </a:moveTo>
                  <a:lnTo>
                    <a:pt x="76200" y="0"/>
                  </a:lnTo>
                  <a:cubicBezTo>
                    <a:pt x="34061" y="0"/>
                    <a:pt x="0" y="34061"/>
                    <a:pt x="0" y="76200"/>
                  </a:cubicBezTo>
                  <a:cubicBezTo>
                    <a:pt x="0" y="118339"/>
                    <a:pt x="34061" y="152400"/>
                    <a:pt x="76200" y="152400"/>
                  </a:cubicBezTo>
                  <a:lnTo>
                    <a:pt x="533400" y="152400"/>
                  </a:lnTo>
                  <a:cubicBezTo>
                    <a:pt x="575539" y="152400"/>
                    <a:pt x="609600" y="118339"/>
                    <a:pt x="609600" y="76200"/>
                  </a:cubicBezTo>
                  <a:cubicBezTo>
                    <a:pt x="609600" y="34061"/>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987" name="Google Shape;3987;p80"/>
            <p:cNvSpPr/>
            <p:nvPr/>
          </p:nvSpPr>
          <p:spPr>
            <a:xfrm>
              <a:off x="5830900" y="38472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988" name="Google Shape;3988;p80"/>
            <p:cNvSpPr/>
            <p:nvPr/>
          </p:nvSpPr>
          <p:spPr>
            <a:xfrm>
              <a:off x="5830900" y="43806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989" name="Google Shape;3989;p80"/>
            <p:cNvSpPr/>
            <p:nvPr/>
          </p:nvSpPr>
          <p:spPr>
            <a:xfrm>
              <a:off x="6821500" y="3313861"/>
              <a:ext cx="609600" cy="152399"/>
            </a:xfrm>
            <a:custGeom>
              <a:rect b="b" l="l" r="r" t="t"/>
              <a:pathLst>
                <a:path extrusionOk="0" h="152399" w="609600">
                  <a:moveTo>
                    <a:pt x="533400" y="0"/>
                  </a:moveTo>
                  <a:lnTo>
                    <a:pt x="76200" y="0"/>
                  </a:lnTo>
                  <a:cubicBezTo>
                    <a:pt x="34061" y="0"/>
                    <a:pt x="0" y="34061"/>
                    <a:pt x="0" y="76200"/>
                  </a:cubicBezTo>
                  <a:cubicBezTo>
                    <a:pt x="0" y="118339"/>
                    <a:pt x="34061" y="152400"/>
                    <a:pt x="76200" y="152400"/>
                  </a:cubicBezTo>
                  <a:lnTo>
                    <a:pt x="533400" y="152400"/>
                  </a:lnTo>
                  <a:cubicBezTo>
                    <a:pt x="575539" y="152400"/>
                    <a:pt x="609600" y="118339"/>
                    <a:pt x="609600" y="76200"/>
                  </a:cubicBezTo>
                  <a:cubicBezTo>
                    <a:pt x="609600" y="34061"/>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990" name="Google Shape;3990;p80"/>
            <p:cNvSpPr/>
            <p:nvPr/>
          </p:nvSpPr>
          <p:spPr>
            <a:xfrm>
              <a:off x="6821500" y="38472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991" name="Google Shape;3991;p80"/>
            <p:cNvSpPr/>
            <p:nvPr/>
          </p:nvSpPr>
          <p:spPr>
            <a:xfrm>
              <a:off x="6821500" y="43806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3992" name="Google Shape;3992;p80"/>
            <p:cNvSpPr/>
            <p:nvPr/>
          </p:nvSpPr>
          <p:spPr>
            <a:xfrm>
              <a:off x="4725924" y="4306138"/>
              <a:ext cx="381000" cy="457200"/>
            </a:xfrm>
            <a:custGeom>
              <a:rect b="b" l="l" r="r" t="t"/>
              <a:pathLst>
                <a:path extrusionOk="0" h="457200" w="381000">
                  <a:moveTo>
                    <a:pt x="304800" y="304800"/>
                  </a:moveTo>
                  <a:lnTo>
                    <a:pt x="152400" y="304800"/>
                  </a:lnTo>
                  <a:lnTo>
                    <a:pt x="152400" y="76200"/>
                  </a:lnTo>
                  <a:cubicBezTo>
                    <a:pt x="152400" y="34061"/>
                    <a:pt x="118339" y="0"/>
                    <a:pt x="76200" y="0"/>
                  </a:cubicBezTo>
                  <a:cubicBezTo>
                    <a:pt x="34061" y="0"/>
                    <a:pt x="0" y="34061"/>
                    <a:pt x="0" y="76200"/>
                  </a:cubicBezTo>
                  <a:lnTo>
                    <a:pt x="0" y="381000"/>
                  </a:lnTo>
                  <a:cubicBezTo>
                    <a:pt x="0" y="423138"/>
                    <a:pt x="34061" y="457200"/>
                    <a:pt x="76200" y="457200"/>
                  </a:cubicBezTo>
                  <a:lnTo>
                    <a:pt x="304800" y="457200"/>
                  </a:lnTo>
                  <a:cubicBezTo>
                    <a:pt x="346939" y="457200"/>
                    <a:pt x="381000" y="423138"/>
                    <a:pt x="381000" y="381000"/>
                  </a:cubicBezTo>
                  <a:cubicBezTo>
                    <a:pt x="381000" y="338861"/>
                    <a:pt x="346862" y="304800"/>
                    <a:pt x="304800" y="30480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pSp>
        <p:nvGrpSpPr>
          <p:cNvPr id="3993" name="Google Shape;3993;p80"/>
          <p:cNvGrpSpPr/>
          <p:nvPr/>
        </p:nvGrpSpPr>
        <p:grpSpPr>
          <a:xfrm>
            <a:off x="520470" y="2471923"/>
            <a:ext cx="6040763" cy="2202603"/>
            <a:chOff x="529896" y="2387204"/>
            <a:chExt cx="6040763" cy="2202603"/>
          </a:xfrm>
        </p:grpSpPr>
        <p:sp>
          <p:nvSpPr>
            <p:cNvPr id="3994" name="Google Shape;3994;p80"/>
            <p:cNvSpPr/>
            <p:nvPr/>
          </p:nvSpPr>
          <p:spPr>
            <a:xfrm>
              <a:off x="529896" y="2387204"/>
              <a:ext cx="6040763" cy="357723"/>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Benefícios Iniciais </a:t>
              </a:r>
              <a:endParaRPr/>
            </a:p>
          </p:txBody>
        </p:sp>
        <p:sp>
          <p:nvSpPr>
            <p:cNvPr id="3995" name="Google Shape;3995;p80"/>
            <p:cNvSpPr/>
            <p:nvPr/>
          </p:nvSpPr>
          <p:spPr>
            <a:xfrm>
              <a:off x="1105348" y="3852278"/>
              <a:ext cx="1123473" cy="472309"/>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Redução da hemólise e da fadiga</a:t>
              </a:r>
              <a:endParaRPr b="0" baseline="30000" i="0" sz="1200" u="none" cap="none" strike="noStrike">
                <a:solidFill>
                  <a:srgbClr val="000000"/>
                </a:solidFill>
                <a:latin typeface="Calibri"/>
                <a:ea typeface="Calibri"/>
                <a:cs typeface="Calibri"/>
                <a:sym typeface="Calibri"/>
              </a:endParaRPr>
            </a:p>
          </p:txBody>
        </p:sp>
        <p:sp>
          <p:nvSpPr>
            <p:cNvPr id="3996" name="Google Shape;3996;p80"/>
            <p:cNvSpPr/>
            <p:nvPr/>
          </p:nvSpPr>
          <p:spPr>
            <a:xfrm>
              <a:off x="1105348" y="2902963"/>
              <a:ext cx="1349451" cy="183127"/>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D21E2D"/>
                </a:buClr>
                <a:buSzPts val="1400"/>
                <a:buFont typeface="Lustria"/>
                <a:buNone/>
              </a:pPr>
              <a:r>
                <a:rPr b="1" i="0" lang="pt-BR" sz="1400" u="none" cap="none" strike="noStrike">
                  <a:solidFill>
                    <a:srgbClr val="D21E2D"/>
                  </a:solidFill>
                  <a:latin typeface="Lustria"/>
                  <a:ea typeface="Lustria"/>
                  <a:cs typeface="Lustria"/>
                  <a:sym typeface="Lustria"/>
                </a:rPr>
                <a:t>1</a:t>
              </a:r>
              <a:r>
                <a:rPr b="1" baseline="30000" i="0" lang="pt-BR" sz="1400" u="none" cap="none" strike="noStrike">
                  <a:solidFill>
                    <a:srgbClr val="D21E2D"/>
                  </a:solidFill>
                  <a:latin typeface="Lustria"/>
                  <a:ea typeface="Lustria"/>
                  <a:cs typeface="Lustria"/>
                  <a:sym typeface="Lustria"/>
                </a:rPr>
                <a:t>a </a:t>
              </a:r>
              <a:r>
                <a:rPr b="1" i="0" lang="pt-BR" sz="1400" u="none" cap="none" strike="noStrike">
                  <a:solidFill>
                    <a:srgbClr val="D21E2D"/>
                  </a:solidFill>
                  <a:latin typeface="Lustria"/>
                  <a:ea typeface="Lustria"/>
                  <a:cs typeface="Lustria"/>
                  <a:sym typeface="Lustria"/>
                </a:rPr>
                <a:t>semana</a:t>
              </a:r>
              <a:r>
                <a:rPr b="1" baseline="30000" i="0" lang="pt-BR" sz="1400" u="none" cap="none" strike="noStrike">
                  <a:solidFill>
                    <a:srgbClr val="D21E2D"/>
                  </a:solidFill>
                  <a:latin typeface="Lustria"/>
                  <a:ea typeface="Lustria"/>
                  <a:cs typeface="Lustria"/>
                  <a:sym typeface="Lustria"/>
                </a:rPr>
                <a:t>2</a:t>
              </a:r>
              <a:endParaRPr/>
            </a:p>
          </p:txBody>
        </p:sp>
        <p:sp>
          <p:nvSpPr>
            <p:cNvPr id="3997" name="Google Shape;3997;p80"/>
            <p:cNvSpPr/>
            <p:nvPr/>
          </p:nvSpPr>
          <p:spPr>
            <a:xfrm>
              <a:off x="2432500" y="3852278"/>
              <a:ext cx="1676673" cy="472309"/>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Melhora da dispneia e da qualidade de vida relacionada à saúde</a:t>
              </a:r>
              <a:endParaRPr b="0" i="0" sz="1200" u="none" cap="none" strike="noStrike">
                <a:solidFill>
                  <a:srgbClr val="000000"/>
                </a:solidFill>
                <a:latin typeface="Calibri"/>
                <a:ea typeface="Calibri"/>
                <a:cs typeface="Calibri"/>
                <a:sym typeface="Calibri"/>
              </a:endParaRPr>
            </a:p>
          </p:txBody>
        </p:sp>
        <p:sp>
          <p:nvSpPr>
            <p:cNvPr id="3998" name="Google Shape;3998;p80"/>
            <p:cNvSpPr/>
            <p:nvPr/>
          </p:nvSpPr>
          <p:spPr>
            <a:xfrm>
              <a:off x="2432500" y="2902963"/>
              <a:ext cx="2006810" cy="184731"/>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b="1" i="0" lang="pt-BR" sz="1400" u="none" cap="none" strike="noStrike">
                  <a:solidFill>
                    <a:srgbClr val="D21E2D"/>
                  </a:solidFill>
                  <a:latin typeface="Lustria"/>
                  <a:ea typeface="Lustria"/>
                  <a:cs typeface="Lustria"/>
                  <a:sym typeface="Lustria"/>
                </a:rPr>
                <a:t>Entre 2</a:t>
              </a:r>
              <a:r>
                <a:rPr b="1" baseline="30000" lang="pt-BR" sz="1400">
                  <a:solidFill>
                    <a:srgbClr val="D21E2D"/>
                  </a:solidFill>
                  <a:latin typeface="Lustria"/>
                  <a:ea typeface="Lustria"/>
                  <a:cs typeface="Lustria"/>
                  <a:sym typeface="Lustria"/>
                </a:rPr>
                <a:t>a </a:t>
              </a:r>
              <a:r>
                <a:rPr b="1" i="0" lang="pt-BR" sz="1400" u="none" cap="none" strike="noStrike">
                  <a:solidFill>
                    <a:srgbClr val="D21E2D"/>
                  </a:solidFill>
                  <a:latin typeface="Lustria"/>
                  <a:ea typeface="Lustria"/>
                  <a:cs typeface="Lustria"/>
                  <a:sym typeface="Lustria"/>
                </a:rPr>
                <a:t>- 3</a:t>
              </a:r>
              <a:r>
                <a:rPr b="1" baseline="30000" lang="pt-BR" sz="1400">
                  <a:solidFill>
                    <a:srgbClr val="D21E2D"/>
                  </a:solidFill>
                  <a:latin typeface="Lustria"/>
                  <a:ea typeface="Lustria"/>
                  <a:cs typeface="Lustria"/>
                  <a:sym typeface="Lustria"/>
                </a:rPr>
                <a:t>a</a:t>
              </a:r>
              <a:r>
                <a:rPr b="1" i="0" lang="pt-BR" sz="1400" u="none" cap="none" strike="noStrike">
                  <a:solidFill>
                    <a:srgbClr val="D21E2D"/>
                  </a:solidFill>
                  <a:latin typeface="Lustria"/>
                  <a:ea typeface="Lustria"/>
                  <a:cs typeface="Lustria"/>
                  <a:sym typeface="Lustria"/>
                </a:rPr>
                <a:t> semanas</a:t>
              </a:r>
              <a:r>
                <a:rPr b="1" baseline="30000" i="0" lang="pt-BR" sz="1400" u="none" cap="none" strike="noStrike">
                  <a:solidFill>
                    <a:srgbClr val="D21E2D"/>
                  </a:solidFill>
                  <a:latin typeface="Lustria"/>
                  <a:ea typeface="Lustria"/>
                  <a:cs typeface="Lustria"/>
                  <a:sym typeface="Lustria"/>
                </a:rPr>
                <a:t>2-4</a:t>
              </a:r>
              <a:endParaRPr/>
            </a:p>
          </p:txBody>
        </p:sp>
        <p:sp>
          <p:nvSpPr>
            <p:cNvPr id="3999" name="Google Shape;3999;p80"/>
            <p:cNvSpPr/>
            <p:nvPr/>
          </p:nvSpPr>
          <p:spPr>
            <a:xfrm>
              <a:off x="4505002" y="3852278"/>
              <a:ext cx="2023480" cy="693395"/>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Estabilização </a:t>
              </a:r>
              <a:br>
                <a:rPr b="0" i="0" lang="pt-BR" sz="1200" u="none" cap="none" strike="noStrike">
                  <a:solidFill>
                    <a:srgbClr val="000000"/>
                  </a:solidFill>
                  <a:latin typeface="Calibri"/>
                  <a:ea typeface="Calibri"/>
                  <a:cs typeface="Calibri"/>
                  <a:sym typeface="Calibri"/>
                </a:rPr>
              </a:br>
              <a:r>
                <a:rPr b="0" i="0" lang="pt-BR" sz="1200" u="none" cap="none" strike="noStrike">
                  <a:solidFill>
                    <a:srgbClr val="000000"/>
                  </a:solidFill>
                  <a:latin typeface="Calibri"/>
                  <a:ea typeface="Calibri"/>
                  <a:cs typeface="Calibri"/>
                  <a:sym typeface="Calibri"/>
                </a:rPr>
                <a:t>dos níveis de hemoglobina</a:t>
              </a:r>
              <a:r>
                <a:rPr b="0" baseline="30000" i="0" lang="pt-BR" sz="1200" u="none" cap="none" strike="noStrike">
                  <a:solidFill>
                    <a:srgbClr val="000000"/>
                  </a:solidFill>
                  <a:latin typeface="Calibri"/>
                  <a:ea typeface="Calibri"/>
                  <a:cs typeface="Calibri"/>
                  <a:sym typeface="Calibri"/>
                </a:rPr>
                <a:t>2</a:t>
              </a:r>
              <a:endParaRPr/>
            </a:p>
            <a:p>
              <a:pPr indent="0" lvl="0" marL="0" marR="0" rtl="0" algn="l">
                <a:lnSpc>
                  <a:spcPct val="85000"/>
                </a:lnSpc>
                <a:spcBef>
                  <a:spcPts val="50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Melhora ou manutenção </a:t>
              </a:r>
              <a:br>
                <a:rPr b="0" i="0" lang="pt-BR" sz="1200" u="none" cap="none" strike="noStrike">
                  <a:solidFill>
                    <a:srgbClr val="000000"/>
                  </a:solidFill>
                  <a:latin typeface="Calibri"/>
                  <a:ea typeface="Calibri"/>
                  <a:cs typeface="Calibri"/>
                  <a:sym typeface="Calibri"/>
                </a:rPr>
              </a:br>
              <a:r>
                <a:rPr b="0" i="0" lang="pt-BR" sz="1200" u="none" cap="none" strike="noStrike">
                  <a:solidFill>
                    <a:srgbClr val="000000"/>
                  </a:solidFill>
                  <a:latin typeface="Calibri"/>
                  <a:ea typeface="Calibri"/>
                  <a:cs typeface="Calibri"/>
                  <a:sym typeface="Calibri"/>
                </a:rPr>
                <a:t>da DRC</a:t>
              </a:r>
              <a:r>
                <a:rPr b="0" baseline="30000" i="0" lang="pt-BR" sz="1200" u="none" cap="none" strike="noStrike">
                  <a:solidFill>
                    <a:srgbClr val="000000"/>
                  </a:solidFill>
                  <a:latin typeface="Calibri"/>
                  <a:ea typeface="Calibri"/>
                  <a:cs typeface="Calibri"/>
                  <a:sym typeface="Calibri"/>
                </a:rPr>
                <a:t>5</a:t>
              </a:r>
              <a:endParaRPr/>
            </a:p>
          </p:txBody>
        </p:sp>
        <p:sp>
          <p:nvSpPr>
            <p:cNvPr id="4000" name="Google Shape;4000;p80"/>
            <p:cNvSpPr/>
            <p:nvPr/>
          </p:nvSpPr>
          <p:spPr>
            <a:xfrm>
              <a:off x="4505001" y="2902963"/>
              <a:ext cx="1485348" cy="183127"/>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D21E2D"/>
                </a:buClr>
                <a:buSzPts val="1400"/>
                <a:buFont typeface="Lustria"/>
                <a:buNone/>
              </a:pPr>
              <a:r>
                <a:rPr b="1" i="0" lang="pt-BR" sz="1400" u="none" cap="none" strike="noStrike">
                  <a:solidFill>
                    <a:srgbClr val="D21E2D"/>
                  </a:solidFill>
                  <a:latin typeface="Lustria"/>
                  <a:ea typeface="Lustria"/>
                  <a:cs typeface="Lustria"/>
                  <a:sym typeface="Lustria"/>
                </a:rPr>
                <a:t>Entre 2 - 6 meses</a:t>
              </a:r>
              <a:r>
                <a:rPr b="1" baseline="30000" i="0" lang="pt-BR" sz="1400" u="none" cap="none" strike="noStrike">
                  <a:solidFill>
                    <a:srgbClr val="D21E2D"/>
                  </a:solidFill>
                  <a:latin typeface="Lustria"/>
                  <a:ea typeface="Lustria"/>
                  <a:cs typeface="Lustria"/>
                  <a:sym typeface="Lustria"/>
                </a:rPr>
                <a:t>2,5</a:t>
              </a:r>
              <a:endParaRPr/>
            </a:p>
          </p:txBody>
        </p:sp>
        <p:sp>
          <p:nvSpPr>
            <p:cNvPr id="4001" name="Google Shape;4001;p80"/>
            <p:cNvSpPr/>
            <p:nvPr/>
          </p:nvSpPr>
          <p:spPr>
            <a:xfrm>
              <a:off x="1105348" y="3136780"/>
              <a:ext cx="608663" cy="60866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002" name="Google Shape;4002;p80"/>
            <p:cNvSpPr/>
            <p:nvPr/>
          </p:nvSpPr>
          <p:spPr>
            <a:xfrm>
              <a:off x="2432500" y="3136780"/>
              <a:ext cx="608663" cy="60866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003" name="Google Shape;4003;p80"/>
            <p:cNvSpPr/>
            <p:nvPr/>
          </p:nvSpPr>
          <p:spPr>
            <a:xfrm>
              <a:off x="4501665" y="3136780"/>
              <a:ext cx="608663" cy="60866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4004" name="Google Shape;4004;p80"/>
            <p:cNvCxnSpPr/>
            <p:nvPr/>
          </p:nvCxnSpPr>
          <p:spPr>
            <a:xfrm>
              <a:off x="2285383" y="2815086"/>
              <a:ext cx="0" cy="1774721"/>
            </a:xfrm>
            <a:prstGeom prst="straightConnector1">
              <a:avLst/>
            </a:prstGeom>
            <a:noFill/>
            <a:ln cap="flat" cmpd="sng" w="12700">
              <a:solidFill>
                <a:schemeClr val="accent1"/>
              </a:solidFill>
              <a:prstDash val="solid"/>
              <a:miter lim="800000"/>
              <a:headEnd len="sm" w="sm" type="none"/>
              <a:tailEnd len="sm" w="sm" type="none"/>
            </a:ln>
          </p:spPr>
        </p:cxnSp>
        <p:cxnSp>
          <p:nvCxnSpPr>
            <p:cNvPr id="4005" name="Google Shape;4005;p80"/>
            <p:cNvCxnSpPr/>
            <p:nvPr/>
          </p:nvCxnSpPr>
          <p:spPr>
            <a:xfrm>
              <a:off x="4326903" y="2815086"/>
              <a:ext cx="0" cy="1774721"/>
            </a:xfrm>
            <a:prstGeom prst="straightConnector1">
              <a:avLst/>
            </a:prstGeom>
            <a:noFill/>
            <a:ln cap="flat" cmpd="sng" w="12700">
              <a:solidFill>
                <a:schemeClr val="accent1"/>
              </a:solidFill>
              <a:prstDash val="solid"/>
              <a:miter lim="800000"/>
              <a:headEnd len="sm" w="sm" type="none"/>
              <a:tailEnd len="sm" w="sm" type="none"/>
            </a:ln>
          </p:spPr>
        </p:cxnSp>
        <p:sp>
          <p:nvSpPr>
            <p:cNvPr id="4006" name="Google Shape;4006;p80"/>
            <p:cNvSpPr/>
            <p:nvPr/>
          </p:nvSpPr>
          <p:spPr>
            <a:xfrm>
              <a:off x="1246842" y="3276597"/>
              <a:ext cx="343526" cy="343144"/>
            </a:xfrm>
            <a:custGeom>
              <a:rect b="b" l="l" r="r" t="t"/>
              <a:pathLst>
                <a:path extrusionOk="0" h="803671" w="804567">
                  <a:moveTo>
                    <a:pt x="90193" y="89302"/>
                  </a:moveTo>
                  <a:cubicBezTo>
                    <a:pt x="347368" y="89302"/>
                    <a:pt x="488157" y="213127"/>
                    <a:pt x="572692" y="312549"/>
                  </a:cubicBezTo>
                  <a:lnTo>
                    <a:pt x="519709" y="349755"/>
                  </a:lnTo>
                  <a:cubicBezTo>
                    <a:pt x="515244" y="352732"/>
                    <a:pt x="512863" y="358090"/>
                    <a:pt x="513458" y="363149"/>
                  </a:cubicBezTo>
                  <a:cubicBezTo>
                    <a:pt x="514053" y="368507"/>
                    <a:pt x="517328" y="372971"/>
                    <a:pt x="522090" y="375353"/>
                  </a:cubicBezTo>
                  <a:lnTo>
                    <a:pt x="724496" y="468817"/>
                  </a:lnTo>
                  <a:cubicBezTo>
                    <a:pt x="726580" y="469710"/>
                    <a:pt x="728663" y="470305"/>
                    <a:pt x="730747" y="470305"/>
                  </a:cubicBezTo>
                  <a:cubicBezTo>
                    <a:pt x="733724" y="470305"/>
                    <a:pt x="736700" y="469412"/>
                    <a:pt x="739379" y="467626"/>
                  </a:cubicBezTo>
                  <a:cubicBezTo>
                    <a:pt x="743844" y="464650"/>
                    <a:pt x="746225" y="459292"/>
                    <a:pt x="745630" y="454232"/>
                  </a:cubicBezTo>
                  <a:lnTo>
                    <a:pt x="725686" y="232480"/>
                  </a:lnTo>
                  <a:cubicBezTo>
                    <a:pt x="725091" y="227123"/>
                    <a:pt x="721817" y="222658"/>
                    <a:pt x="717054" y="220277"/>
                  </a:cubicBezTo>
                  <a:cubicBezTo>
                    <a:pt x="712292" y="217896"/>
                    <a:pt x="706636" y="218491"/>
                    <a:pt x="702172" y="221468"/>
                  </a:cubicBezTo>
                  <a:lnTo>
                    <a:pt x="646509" y="260758"/>
                  </a:lnTo>
                  <a:cubicBezTo>
                    <a:pt x="550069" y="145563"/>
                    <a:pt x="388744" y="11"/>
                    <a:pt x="90192" y="11"/>
                  </a:cubicBezTo>
                  <a:cubicBezTo>
                    <a:pt x="81858" y="11"/>
                    <a:pt x="75309" y="6560"/>
                    <a:pt x="75309" y="14894"/>
                  </a:cubicBezTo>
                  <a:lnTo>
                    <a:pt x="75309" y="74425"/>
                  </a:lnTo>
                  <a:cubicBezTo>
                    <a:pt x="75309" y="82760"/>
                    <a:pt x="82156" y="89308"/>
                    <a:pt x="90192" y="89308"/>
                  </a:cubicBezTo>
                  <a:close/>
                  <a:moveTo>
                    <a:pt x="105076" y="29770"/>
                  </a:moveTo>
                  <a:cubicBezTo>
                    <a:pt x="390531" y="34533"/>
                    <a:pt x="542035" y="180380"/>
                    <a:pt x="631923" y="290222"/>
                  </a:cubicBezTo>
                  <a:cubicBezTo>
                    <a:pt x="636983" y="296175"/>
                    <a:pt x="645615" y="297366"/>
                    <a:pt x="652163" y="292901"/>
                  </a:cubicBezTo>
                  <a:lnTo>
                    <a:pt x="698002" y="260457"/>
                  </a:lnTo>
                  <a:lnTo>
                    <a:pt x="713481" y="430716"/>
                  </a:lnTo>
                  <a:lnTo>
                    <a:pt x="558109" y="358982"/>
                  </a:lnTo>
                  <a:lnTo>
                    <a:pt x="603353" y="327132"/>
                  </a:lnTo>
                  <a:cubicBezTo>
                    <a:pt x="606627" y="324751"/>
                    <a:pt x="609008" y="321179"/>
                    <a:pt x="609603" y="317012"/>
                  </a:cubicBezTo>
                  <a:cubicBezTo>
                    <a:pt x="610199" y="312844"/>
                    <a:pt x="609008" y="308677"/>
                    <a:pt x="606329" y="305701"/>
                  </a:cubicBezTo>
                  <a:cubicBezTo>
                    <a:pt x="520604" y="202116"/>
                    <a:pt x="376243" y="64604"/>
                    <a:pt x="105076" y="59536"/>
                  </a:cubicBezTo>
                  <a:close/>
                  <a:moveTo>
                    <a:pt x="789981" y="773911"/>
                  </a:moveTo>
                  <a:lnTo>
                    <a:pt x="745630" y="773911"/>
                  </a:lnTo>
                  <a:lnTo>
                    <a:pt x="745630" y="595317"/>
                  </a:lnTo>
                  <a:cubicBezTo>
                    <a:pt x="745630" y="570611"/>
                    <a:pt x="725390" y="550669"/>
                    <a:pt x="700684" y="550669"/>
                  </a:cubicBezTo>
                  <a:lnTo>
                    <a:pt x="656035" y="550669"/>
                  </a:lnTo>
                  <a:cubicBezTo>
                    <a:pt x="631329" y="550669"/>
                    <a:pt x="611387" y="570612"/>
                    <a:pt x="611387" y="595317"/>
                  </a:cubicBezTo>
                  <a:lnTo>
                    <a:pt x="611387" y="773911"/>
                  </a:lnTo>
                  <a:lnTo>
                    <a:pt x="566738" y="773911"/>
                  </a:lnTo>
                  <a:lnTo>
                    <a:pt x="566738" y="520908"/>
                  </a:lnTo>
                  <a:cubicBezTo>
                    <a:pt x="566738" y="496202"/>
                    <a:pt x="546498" y="476260"/>
                    <a:pt x="521792" y="476260"/>
                  </a:cubicBezTo>
                  <a:lnTo>
                    <a:pt x="477143" y="476260"/>
                  </a:lnTo>
                  <a:cubicBezTo>
                    <a:pt x="452438" y="476260"/>
                    <a:pt x="432495" y="496203"/>
                    <a:pt x="432495" y="520908"/>
                  </a:cubicBezTo>
                  <a:lnTo>
                    <a:pt x="432495" y="773911"/>
                  </a:lnTo>
                  <a:lnTo>
                    <a:pt x="387847" y="773911"/>
                  </a:lnTo>
                  <a:lnTo>
                    <a:pt x="387847" y="446489"/>
                  </a:lnTo>
                  <a:cubicBezTo>
                    <a:pt x="387847" y="421783"/>
                    <a:pt x="367606" y="401841"/>
                    <a:pt x="342900" y="401841"/>
                  </a:cubicBezTo>
                  <a:lnTo>
                    <a:pt x="298252" y="401841"/>
                  </a:lnTo>
                  <a:cubicBezTo>
                    <a:pt x="273546" y="401841"/>
                    <a:pt x="253603" y="421784"/>
                    <a:pt x="253603" y="446489"/>
                  </a:cubicBezTo>
                  <a:lnTo>
                    <a:pt x="253603" y="773911"/>
                  </a:lnTo>
                  <a:lnTo>
                    <a:pt x="208955" y="773911"/>
                  </a:lnTo>
                  <a:lnTo>
                    <a:pt x="208955" y="372070"/>
                  </a:lnTo>
                  <a:cubicBezTo>
                    <a:pt x="208955" y="347364"/>
                    <a:pt x="188714" y="327422"/>
                    <a:pt x="164008" y="327422"/>
                  </a:cubicBezTo>
                  <a:lnTo>
                    <a:pt x="119658" y="327422"/>
                  </a:lnTo>
                  <a:cubicBezTo>
                    <a:pt x="94952" y="327422"/>
                    <a:pt x="75009" y="347365"/>
                    <a:pt x="75009" y="372070"/>
                  </a:cubicBezTo>
                  <a:lnTo>
                    <a:pt x="75009" y="773911"/>
                  </a:lnTo>
                  <a:lnTo>
                    <a:pt x="29766" y="773911"/>
                  </a:lnTo>
                  <a:lnTo>
                    <a:pt x="29766" y="14883"/>
                  </a:lnTo>
                  <a:cubicBezTo>
                    <a:pt x="29766" y="6548"/>
                    <a:pt x="23217" y="0"/>
                    <a:pt x="14883" y="0"/>
                  </a:cubicBezTo>
                  <a:cubicBezTo>
                    <a:pt x="6548" y="0"/>
                    <a:pt x="0" y="6548"/>
                    <a:pt x="0" y="14883"/>
                  </a:cubicBezTo>
                  <a:lnTo>
                    <a:pt x="0" y="788789"/>
                  </a:lnTo>
                  <a:cubicBezTo>
                    <a:pt x="0" y="797123"/>
                    <a:pt x="6548" y="803672"/>
                    <a:pt x="14883" y="803672"/>
                  </a:cubicBezTo>
                  <a:lnTo>
                    <a:pt x="789684" y="803672"/>
                  </a:lnTo>
                  <a:cubicBezTo>
                    <a:pt x="798019" y="803672"/>
                    <a:pt x="804567" y="797123"/>
                    <a:pt x="804567" y="788789"/>
                  </a:cubicBezTo>
                  <a:cubicBezTo>
                    <a:pt x="804567" y="780455"/>
                    <a:pt x="798019" y="773906"/>
                    <a:pt x="789983" y="773906"/>
                  </a:cubicBezTo>
                  <a:close/>
                  <a:moveTo>
                    <a:pt x="641153" y="595317"/>
                  </a:moveTo>
                  <a:cubicBezTo>
                    <a:pt x="641153" y="586983"/>
                    <a:pt x="647999" y="580435"/>
                    <a:pt x="656035" y="580435"/>
                  </a:cubicBezTo>
                  <a:lnTo>
                    <a:pt x="700684" y="580435"/>
                  </a:lnTo>
                  <a:cubicBezTo>
                    <a:pt x="709018" y="580435"/>
                    <a:pt x="715567" y="587281"/>
                    <a:pt x="715567" y="595317"/>
                  </a:cubicBezTo>
                  <a:lnTo>
                    <a:pt x="715567" y="773911"/>
                  </a:lnTo>
                  <a:lnTo>
                    <a:pt x="641153" y="773911"/>
                  </a:lnTo>
                  <a:close/>
                  <a:moveTo>
                    <a:pt x="462264" y="520903"/>
                  </a:moveTo>
                  <a:cubicBezTo>
                    <a:pt x="462264" y="512569"/>
                    <a:pt x="469110" y="506020"/>
                    <a:pt x="477146" y="506020"/>
                  </a:cubicBezTo>
                  <a:lnTo>
                    <a:pt x="521795" y="506020"/>
                  </a:lnTo>
                  <a:cubicBezTo>
                    <a:pt x="530129" y="506020"/>
                    <a:pt x="536678" y="512866"/>
                    <a:pt x="536678" y="520903"/>
                  </a:cubicBezTo>
                  <a:lnTo>
                    <a:pt x="536678" y="773906"/>
                  </a:lnTo>
                  <a:lnTo>
                    <a:pt x="462264" y="773906"/>
                  </a:lnTo>
                  <a:close/>
                  <a:moveTo>
                    <a:pt x="283670" y="446489"/>
                  </a:moveTo>
                  <a:cubicBezTo>
                    <a:pt x="283670" y="438155"/>
                    <a:pt x="290516" y="431606"/>
                    <a:pt x="298553" y="431606"/>
                  </a:cubicBezTo>
                  <a:lnTo>
                    <a:pt x="342903" y="431606"/>
                  </a:lnTo>
                  <a:cubicBezTo>
                    <a:pt x="351237" y="431606"/>
                    <a:pt x="357786" y="438452"/>
                    <a:pt x="357786" y="446489"/>
                  </a:cubicBezTo>
                  <a:lnTo>
                    <a:pt x="357786" y="773911"/>
                  </a:lnTo>
                  <a:lnTo>
                    <a:pt x="283372" y="773911"/>
                  </a:lnTo>
                  <a:lnTo>
                    <a:pt x="283372" y="446489"/>
                  </a:lnTo>
                  <a:close/>
                  <a:moveTo>
                    <a:pt x="104781" y="372075"/>
                  </a:moveTo>
                  <a:cubicBezTo>
                    <a:pt x="104781" y="363741"/>
                    <a:pt x="111627" y="357192"/>
                    <a:pt x="119664" y="357192"/>
                  </a:cubicBezTo>
                  <a:lnTo>
                    <a:pt x="164312" y="357192"/>
                  </a:lnTo>
                  <a:cubicBezTo>
                    <a:pt x="172646" y="357192"/>
                    <a:pt x="179195" y="364038"/>
                    <a:pt x="179195" y="372075"/>
                  </a:cubicBezTo>
                  <a:lnTo>
                    <a:pt x="179195" y="773916"/>
                  </a:lnTo>
                  <a:lnTo>
                    <a:pt x="104781" y="773916"/>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07" name="Google Shape;4007;p80"/>
            <p:cNvSpPr/>
            <p:nvPr/>
          </p:nvSpPr>
          <p:spPr>
            <a:xfrm>
              <a:off x="2542251" y="3245730"/>
              <a:ext cx="390862" cy="382315"/>
            </a:xfrm>
            <a:custGeom>
              <a:rect b="b" l="l" r="r" t="t"/>
              <a:pathLst>
                <a:path extrusionOk="0" h="866433" w="885803">
                  <a:moveTo>
                    <a:pt x="878393" y="530125"/>
                  </a:moveTo>
                  <a:cubicBezTo>
                    <a:pt x="866563" y="510942"/>
                    <a:pt x="836911" y="496178"/>
                    <a:pt x="792258" y="517667"/>
                  </a:cubicBezTo>
                  <a:cubicBezTo>
                    <a:pt x="792029" y="517781"/>
                    <a:pt x="791801" y="517895"/>
                    <a:pt x="791582" y="518019"/>
                  </a:cubicBezTo>
                  <a:cubicBezTo>
                    <a:pt x="712143" y="562596"/>
                    <a:pt x="671567" y="589819"/>
                    <a:pt x="641982" y="609697"/>
                  </a:cubicBezTo>
                  <a:cubicBezTo>
                    <a:pt x="616292" y="629024"/>
                    <a:pt x="587650" y="644077"/>
                    <a:pt x="557162" y="654274"/>
                  </a:cubicBezTo>
                  <a:cubicBezTo>
                    <a:pt x="543360" y="655632"/>
                    <a:pt x="529444" y="655312"/>
                    <a:pt x="515719" y="653322"/>
                  </a:cubicBezTo>
                  <a:cubicBezTo>
                    <a:pt x="502317" y="652160"/>
                    <a:pt x="487858" y="650912"/>
                    <a:pt x="473713" y="650702"/>
                  </a:cubicBezTo>
                  <a:lnTo>
                    <a:pt x="615284" y="604068"/>
                  </a:lnTo>
                  <a:cubicBezTo>
                    <a:pt x="660051" y="589333"/>
                    <a:pt x="673977" y="555595"/>
                    <a:pt x="667928" y="528706"/>
                  </a:cubicBezTo>
                  <a:cubicBezTo>
                    <a:pt x="661956" y="502160"/>
                    <a:pt x="634229" y="476271"/>
                    <a:pt x="587452" y="482129"/>
                  </a:cubicBezTo>
                  <a:cubicBezTo>
                    <a:pt x="562481" y="484959"/>
                    <a:pt x="537777" y="489781"/>
                    <a:pt x="513576" y="496550"/>
                  </a:cubicBezTo>
                  <a:cubicBezTo>
                    <a:pt x="487306" y="503713"/>
                    <a:pt x="476428" y="506675"/>
                    <a:pt x="390141" y="493607"/>
                  </a:cubicBezTo>
                  <a:cubicBezTo>
                    <a:pt x="306997" y="481014"/>
                    <a:pt x="240789" y="496616"/>
                    <a:pt x="176038" y="544089"/>
                  </a:cubicBezTo>
                  <a:cubicBezTo>
                    <a:pt x="173199" y="539728"/>
                    <a:pt x="169333" y="536130"/>
                    <a:pt x="164780" y="533612"/>
                  </a:cubicBezTo>
                  <a:cubicBezTo>
                    <a:pt x="157433" y="529502"/>
                    <a:pt x="148746" y="528510"/>
                    <a:pt x="140662" y="530859"/>
                  </a:cubicBezTo>
                  <a:lnTo>
                    <a:pt x="128737" y="534326"/>
                  </a:lnTo>
                  <a:cubicBezTo>
                    <a:pt x="127330" y="533050"/>
                    <a:pt x="125816" y="531896"/>
                    <a:pt x="124213" y="530878"/>
                  </a:cubicBezTo>
                  <a:cubicBezTo>
                    <a:pt x="115678" y="525583"/>
                    <a:pt x="105318" y="524094"/>
                    <a:pt x="95638" y="526773"/>
                  </a:cubicBezTo>
                  <a:lnTo>
                    <a:pt x="25105" y="546718"/>
                  </a:lnTo>
                  <a:cubicBezTo>
                    <a:pt x="6798" y="551933"/>
                    <a:pt x="-3847" y="570967"/>
                    <a:pt x="1293" y="589295"/>
                  </a:cubicBezTo>
                  <a:lnTo>
                    <a:pt x="72359" y="841240"/>
                  </a:lnTo>
                  <a:cubicBezTo>
                    <a:pt x="77387" y="859498"/>
                    <a:pt x="96265" y="870223"/>
                    <a:pt x="114523" y="865194"/>
                  </a:cubicBezTo>
                  <a:cubicBezTo>
                    <a:pt x="114689" y="865148"/>
                    <a:pt x="114855" y="865101"/>
                    <a:pt x="115021" y="865053"/>
                  </a:cubicBezTo>
                  <a:lnTo>
                    <a:pt x="159636" y="852099"/>
                  </a:lnTo>
                  <a:cubicBezTo>
                    <a:pt x="172442" y="848325"/>
                    <a:pt x="181879" y="837441"/>
                    <a:pt x="183801" y="824229"/>
                  </a:cubicBezTo>
                  <a:lnTo>
                    <a:pt x="220615" y="813847"/>
                  </a:lnTo>
                  <a:cubicBezTo>
                    <a:pt x="236590" y="809306"/>
                    <a:pt x="246393" y="793250"/>
                    <a:pt x="243132" y="776966"/>
                  </a:cubicBezTo>
                  <a:cubicBezTo>
                    <a:pt x="245990" y="777299"/>
                    <a:pt x="248847" y="777680"/>
                    <a:pt x="251705" y="778128"/>
                  </a:cubicBezTo>
                  <a:lnTo>
                    <a:pt x="252019" y="778128"/>
                  </a:lnTo>
                  <a:cubicBezTo>
                    <a:pt x="262697" y="779528"/>
                    <a:pt x="274231" y="788262"/>
                    <a:pt x="288843" y="799321"/>
                  </a:cubicBezTo>
                  <a:cubicBezTo>
                    <a:pt x="318637" y="824355"/>
                    <a:pt x="354061" y="841786"/>
                    <a:pt x="392075" y="850118"/>
                  </a:cubicBezTo>
                  <a:cubicBezTo>
                    <a:pt x="409065" y="853460"/>
                    <a:pt x="426346" y="855100"/>
                    <a:pt x="443662" y="855014"/>
                  </a:cubicBezTo>
                  <a:cubicBezTo>
                    <a:pt x="489811" y="855014"/>
                    <a:pt x="542655" y="844536"/>
                    <a:pt x="603634" y="823295"/>
                  </a:cubicBezTo>
                  <a:cubicBezTo>
                    <a:pt x="604313" y="823057"/>
                    <a:pt x="604969" y="822761"/>
                    <a:pt x="605597" y="822410"/>
                  </a:cubicBezTo>
                  <a:cubicBezTo>
                    <a:pt x="637077" y="804684"/>
                    <a:pt x="700285" y="748000"/>
                    <a:pt x="761416" y="693241"/>
                  </a:cubicBezTo>
                  <a:cubicBezTo>
                    <a:pt x="799678" y="658951"/>
                    <a:pt x="835816" y="626566"/>
                    <a:pt x="858047" y="609421"/>
                  </a:cubicBezTo>
                  <a:cubicBezTo>
                    <a:pt x="884841" y="588761"/>
                    <a:pt x="893537" y="554681"/>
                    <a:pt x="878393" y="530125"/>
                  </a:cubicBezTo>
                  <a:close/>
                  <a:moveTo>
                    <a:pt x="152902" y="828925"/>
                  </a:moveTo>
                  <a:lnTo>
                    <a:pt x="108287" y="841879"/>
                  </a:lnTo>
                  <a:cubicBezTo>
                    <a:pt x="105701" y="842627"/>
                    <a:pt x="102923" y="842301"/>
                    <a:pt x="100581" y="840974"/>
                  </a:cubicBezTo>
                  <a:cubicBezTo>
                    <a:pt x="98139" y="839633"/>
                    <a:pt x="96337" y="837368"/>
                    <a:pt x="95580" y="834687"/>
                  </a:cubicBezTo>
                  <a:lnTo>
                    <a:pt x="24495" y="582751"/>
                  </a:lnTo>
                  <a:cubicBezTo>
                    <a:pt x="22999" y="577245"/>
                    <a:pt x="26183" y="571555"/>
                    <a:pt x="31658" y="569949"/>
                  </a:cubicBezTo>
                  <a:lnTo>
                    <a:pt x="102200" y="550052"/>
                  </a:lnTo>
                  <a:cubicBezTo>
                    <a:pt x="105295" y="549219"/>
                    <a:pt x="108597" y="549690"/>
                    <a:pt x="111335" y="551357"/>
                  </a:cubicBezTo>
                  <a:cubicBezTo>
                    <a:pt x="113073" y="552355"/>
                    <a:pt x="114306" y="554045"/>
                    <a:pt x="114726" y="556005"/>
                  </a:cubicBezTo>
                  <a:lnTo>
                    <a:pt x="159884" y="814913"/>
                  </a:lnTo>
                  <a:cubicBezTo>
                    <a:pt x="161490" y="820683"/>
                    <a:pt x="158475" y="826733"/>
                    <a:pt x="152902" y="828925"/>
                  </a:cubicBezTo>
                  <a:close/>
                  <a:moveTo>
                    <a:pt x="218624" y="787015"/>
                  </a:moveTo>
                  <a:cubicBezTo>
                    <a:pt x="217642" y="788794"/>
                    <a:pt x="215989" y="790108"/>
                    <a:pt x="214033" y="790663"/>
                  </a:cubicBezTo>
                  <a:lnTo>
                    <a:pt x="181744" y="799769"/>
                  </a:lnTo>
                  <a:lnTo>
                    <a:pt x="139291" y="556424"/>
                  </a:lnTo>
                  <a:lnTo>
                    <a:pt x="147368" y="554081"/>
                  </a:lnTo>
                  <a:cubicBezTo>
                    <a:pt x="149287" y="553531"/>
                    <a:pt x="151345" y="553775"/>
                    <a:pt x="153083" y="554757"/>
                  </a:cubicBezTo>
                  <a:cubicBezTo>
                    <a:pt x="154893" y="555749"/>
                    <a:pt x="156229" y="557428"/>
                    <a:pt x="156788" y="559415"/>
                  </a:cubicBezTo>
                  <a:lnTo>
                    <a:pt x="219358" y="781147"/>
                  </a:lnTo>
                  <a:cubicBezTo>
                    <a:pt x="219897" y="783113"/>
                    <a:pt x="219626" y="785212"/>
                    <a:pt x="218605" y="786977"/>
                  </a:cubicBezTo>
                  <a:close/>
                  <a:moveTo>
                    <a:pt x="843312" y="590266"/>
                  </a:moveTo>
                  <a:cubicBezTo>
                    <a:pt x="820376" y="607954"/>
                    <a:pt x="783914" y="640634"/>
                    <a:pt x="745319" y="675239"/>
                  </a:cubicBezTo>
                  <a:cubicBezTo>
                    <a:pt x="688540" y="726131"/>
                    <a:pt x="624266" y="783729"/>
                    <a:pt x="594662" y="800873"/>
                  </a:cubicBezTo>
                  <a:cubicBezTo>
                    <a:pt x="413535" y="863596"/>
                    <a:pt x="347231" y="813380"/>
                    <a:pt x="303321" y="780138"/>
                  </a:cubicBezTo>
                  <a:cubicBezTo>
                    <a:pt x="286614" y="767498"/>
                    <a:pt x="272184" y="756573"/>
                    <a:pt x="255258" y="754287"/>
                  </a:cubicBezTo>
                  <a:cubicBezTo>
                    <a:pt x="248990" y="753287"/>
                    <a:pt x="242599" y="752553"/>
                    <a:pt x="236208" y="752058"/>
                  </a:cubicBezTo>
                  <a:lnTo>
                    <a:pt x="184230" y="567940"/>
                  </a:lnTo>
                  <a:cubicBezTo>
                    <a:pt x="185287" y="567235"/>
                    <a:pt x="186306" y="566520"/>
                    <a:pt x="187259" y="565806"/>
                  </a:cubicBezTo>
                  <a:cubicBezTo>
                    <a:pt x="248219" y="520010"/>
                    <a:pt x="307845" y="505551"/>
                    <a:pt x="386503" y="517467"/>
                  </a:cubicBezTo>
                  <a:cubicBezTo>
                    <a:pt x="477838" y="531287"/>
                    <a:pt x="490144" y="527944"/>
                    <a:pt x="519853" y="519829"/>
                  </a:cubicBezTo>
                  <a:cubicBezTo>
                    <a:pt x="542953" y="513343"/>
                    <a:pt x="566541" y="508740"/>
                    <a:pt x="590385" y="506065"/>
                  </a:cubicBezTo>
                  <a:cubicBezTo>
                    <a:pt x="622408" y="502065"/>
                    <a:pt x="640544" y="517209"/>
                    <a:pt x="644325" y="534002"/>
                  </a:cubicBezTo>
                  <a:cubicBezTo>
                    <a:pt x="647707" y="549071"/>
                    <a:pt x="640144" y="570464"/>
                    <a:pt x="607673" y="581151"/>
                  </a:cubicBezTo>
                  <a:lnTo>
                    <a:pt x="428889" y="640015"/>
                  </a:lnTo>
                  <a:cubicBezTo>
                    <a:pt x="424545" y="641444"/>
                    <a:pt x="419154" y="644835"/>
                    <a:pt x="409105" y="659894"/>
                  </a:cubicBezTo>
                  <a:cubicBezTo>
                    <a:pt x="398628" y="675553"/>
                    <a:pt x="398628" y="678734"/>
                    <a:pt x="398628" y="681059"/>
                  </a:cubicBezTo>
                  <a:cubicBezTo>
                    <a:pt x="398628" y="686278"/>
                    <a:pt x="401959" y="690916"/>
                    <a:pt x="406905" y="692584"/>
                  </a:cubicBezTo>
                  <a:cubicBezTo>
                    <a:pt x="412266" y="694348"/>
                    <a:pt x="418141" y="692264"/>
                    <a:pt x="421193" y="687517"/>
                  </a:cubicBezTo>
                  <a:cubicBezTo>
                    <a:pt x="433937" y="670457"/>
                    <a:pt x="481895" y="674591"/>
                    <a:pt x="513585" y="677325"/>
                  </a:cubicBezTo>
                  <a:cubicBezTo>
                    <a:pt x="536121" y="679230"/>
                    <a:pt x="553914" y="680801"/>
                    <a:pt x="564792" y="677153"/>
                  </a:cubicBezTo>
                  <a:cubicBezTo>
                    <a:pt x="597324" y="666283"/>
                    <a:pt x="627906" y="650272"/>
                    <a:pt x="655374" y="629728"/>
                  </a:cubicBezTo>
                  <a:cubicBezTo>
                    <a:pt x="684606" y="610107"/>
                    <a:pt x="724612" y="583246"/>
                    <a:pt x="803012" y="539241"/>
                  </a:cubicBezTo>
                  <a:cubicBezTo>
                    <a:pt x="828091" y="527268"/>
                    <a:pt x="849065" y="528611"/>
                    <a:pt x="857809" y="542775"/>
                  </a:cubicBezTo>
                  <a:cubicBezTo>
                    <a:pt x="865200" y="554709"/>
                    <a:pt x="862610" y="575398"/>
                    <a:pt x="843312" y="590266"/>
                  </a:cubicBezTo>
                  <a:close/>
                  <a:moveTo>
                    <a:pt x="132366" y="793882"/>
                  </a:moveTo>
                  <a:cubicBezTo>
                    <a:pt x="134086" y="800316"/>
                    <a:pt x="130264" y="806926"/>
                    <a:pt x="123830" y="808646"/>
                  </a:cubicBezTo>
                  <a:cubicBezTo>
                    <a:pt x="123818" y="808649"/>
                    <a:pt x="123806" y="808652"/>
                    <a:pt x="123794" y="808655"/>
                  </a:cubicBezTo>
                  <a:cubicBezTo>
                    <a:pt x="122776" y="808934"/>
                    <a:pt x="121725" y="809075"/>
                    <a:pt x="120669" y="809075"/>
                  </a:cubicBezTo>
                  <a:cubicBezTo>
                    <a:pt x="115211" y="809068"/>
                    <a:pt x="110436" y="805401"/>
                    <a:pt x="109020" y="800131"/>
                  </a:cubicBezTo>
                  <a:lnTo>
                    <a:pt x="99600" y="764983"/>
                  </a:lnTo>
                  <a:cubicBezTo>
                    <a:pt x="98014" y="758510"/>
                    <a:pt x="101976" y="751976"/>
                    <a:pt x="108450" y="750390"/>
                  </a:cubicBezTo>
                  <a:cubicBezTo>
                    <a:pt x="114726" y="748852"/>
                    <a:pt x="121100" y="752531"/>
                    <a:pt x="122908" y="758735"/>
                  </a:cubicBezTo>
                  <a:close/>
                  <a:moveTo>
                    <a:pt x="100362" y="733160"/>
                  </a:moveTo>
                  <a:cubicBezTo>
                    <a:pt x="94904" y="733151"/>
                    <a:pt x="90131" y="729480"/>
                    <a:pt x="88722" y="724207"/>
                  </a:cubicBezTo>
                  <a:lnTo>
                    <a:pt x="87770" y="720683"/>
                  </a:lnTo>
                  <a:cubicBezTo>
                    <a:pt x="86214" y="714202"/>
                    <a:pt x="90207" y="707687"/>
                    <a:pt x="96688" y="706131"/>
                  </a:cubicBezTo>
                  <a:cubicBezTo>
                    <a:pt x="102932" y="704632"/>
                    <a:pt x="109257" y="708285"/>
                    <a:pt x="111078" y="714444"/>
                  </a:cubicBezTo>
                  <a:lnTo>
                    <a:pt x="112030" y="717968"/>
                  </a:lnTo>
                  <a:cubicBezTo>
                    <a:pt x="113750" y="724402"/>
                    <a:pt x="109928" y="731012"/>
                    <a:pt x="103494" y="732732"/>
                  </a:cubicBezTo>
                  <a:cubicBezTo>
                    <a:pt x="103482" y="732735"/>
                    <a:pt x="103470" y="732738"/>
                    <a:pt x="103458" y="732741"/>
                  </a:cubicBezTo>
                  <a:cubicBezTo>
                    <a:pt x="102452" y="733016"/>
                    <a:pt x="101414" y="733157"/>
                    <a:pt x="100372" y="733160"/>
                  </a:cubicBezTo>
                  <a:close/>
                  <a:moveTo>
                    <a:pt x="186773" y="267083"/>
                  </a:moveTo>
                  <a:lnTo>
                    <a:pt x="259049" y="267083"/>
                  </a:lnTo>
                  <a:cubicBezTo>
                    <a:pt x="279851" y="296221"/>
                    <a:pt x="304990" y="322005"/>
                    <a:pt x="333591" y="343540"/>
                  </a:cubicBezTo>
                  <a:cubicBezTo>
                    <a:pt x="352214" y="357324"/>
                    <a:pt x="371651" y="369971"/>
                    <a:pt x="391798" y="381412"/>
                  </a:cubicBezTo>
                  <a:cubicBezTo>
                    <a:pt x="426850" y="402252"/>
                    <a:pt x="463093" y="423798"/>
                    <a:pt x="493649" y="460069"/>
                  </a:cubicBezTo>
                  <a:cubicBezTo>
                    <a:pt x="497930" y="465164"/>
                    <a:pt x="505531" y="465824"/>
                    <a:pt x="510625" y="461543"/>
                  </a:cubicBezTo>
                  <a:cubicBezTo>
                    <a:pt x="511158" y="461095"/>
                    <a:pt x="511651" y="460602"/>
                    <a:pt x="512099" y="460069"/>
                  </a:cubicBezTo>
                  <a:cubicBezTo>
                    <a:pt x="542655" y="423798"/>
                    <a:pt x="578898" y="402252"/>
                    <a:pt x="613950" y="381412"/>
                  </a:cubicBezTo>
                  <a:cubicBezTo>
                    <a:pt x="634095" y="369973"/>
                    <a:pt x="653530" y="357326"/>
                    <a:pt x="672148" y="343540"/>
                  </a:cubicBezTo>
                  <a:cubicBezTo>
                    <a:pt x="761083" y="274960"/>
                    <a:pt x="800650" y="190902"/>
                    <a:pt x="780685" y="113035"/>
                  </a:cubicBezTo>
                  <a:cubicBezTo>
                    <a:pt x="766552" y="55302"/>
                    <a:pt x="719398" y="11530"/>
                    <a:pt x="660775" y="1726"/>
                  </a:cubicBezTo>
                  <a:cubicBezTo>
                    <a:pt x="601949" y="-7475"/>
                    <a:pt x="545208" y="20452"/>
                    <a:pt x="502889" y="78755"/>
                  </a:cubicBezTo>
                  <a:cubicBezTo>
                    <a:pt x="460617" y="20452"/>
                    <a:pt x="403829" y="-7485"/>
                    <a:pt x="345050" y="1726"/>
                  </a:cubicBezTo>
                  <a:cubicBezTo>
                    <a:pt x="286399" y="11521"/>
                    <a:pt x="239221" y="55313"/>
                    <a:pt x="225092" y="113073"/>
                  </a:cubicBezTo>
                  <a:cubicBezTo>
                    <a:pt x="214582" y="157220"/>
                    <a:pt x="221433" y="203717"/>
                    <a:pt x="244228" y="242956"/>
                  </a:cubicBezTo>
                  <a:lnTo>
                    <a:pt x="186782" y="242956"/>
                  </a:lnTo>
                  <a:cubicBezTo>
                    <a:pt x="180120" y="243143"/>
                    <a:pt x="174871" y="248696"/>
                    <a:pt x="175058" y="255359"/>
                  </a:cubicBezTo>
                  <a:cubicBezTo>
                    <a:pt x="175238" y="261758"/>
                    <a:pt x="180383" y="266903"/>
                    <a:pt x="186782" y="267083"/>
                  </a:cubicBezTo>
                  <a:close/>
                  <a:moveTo>
                    <a:pt x="248457" y="119064"/>
                  </a:moveTo>
                  <a:cubicBezTo>
                    <a:pt x="260187" y="70631"/>
                    <a:pt x="299647" y="33845"/>
                    <a:pt x="348784" y="25538"/>
                  </a:cubicBezTo>
                  <a:cubicBezTo>
                    <a:pt x="402495" y="17118"/>
                    <a:pt x="454959" y="46703"/>
                    <a:pt x="492697" y="106691"/>
                  </a:cubicBezTo>
                  <a:cubicBezTo>
                    <a:pt x="496250" y="112331"/>
                    <a:pt x="503701" y="114022"/>
                    <a:pt x="509340" y="110470"/>
                  </a:cubicBezTo>
                  <a:cubicBezTo>
                    <a:pt x="510866" y="109508"/>
                    <a:pt x="512157" y="108217"/>
                    <a:pt x="513118" y="106691"/>
                  </a:cubicBezTo>
                  <a:cubicBezTo>
                    <a:pt x="550866" y="46684"/>
                    <a:pt x="603320" y="17156"/>
                    <a:pt x="657041" y="25538"/>
                  </a:cubicBezTo>
                  <a:cubicBezTo>
                    <a:pt x="706164" y="33849"/>
                    <a:pt x="745616" y="70619"/>
                    <a:pt x="757358" y="119036"/>
                  </a:cubicBezTo>
                  <a:cubicBezTo>
                    <a:pt x="774808" y="187092"/>
                    <a:pt x="738394" y="261911"/>
                    <a:pt x="657451" y="324414"/>
                  </a:cubicBezTo>
                  <a:cubicBezTo>
                    <a:pt x="639600" y="337590"/>
                    <a:pt x="620970" y="349677"/>
                    <a:pt x="601663" y="360609"/>
                  </a:cubicBezTo>
                  <a:cubicBezTo>
                    <a:pt x="568249" y="380535"/>
                    <a:pt x="533816" y="401004"/>
                    <a:pt x="502889" y="434161"/>
                  </a:cubicBezTo>
                  <a:cubicBezTo>
                    <a:pt x="471989" y="401043"/>
                    <a:pt x="437557" y="380573"/>
                    <a:pt x="404143" y="360714"/>
                  </a:cubicBezTo>
                  <a:cubicBezTo>
                    <a:pt x="384836" y="349782"/>
                    <a:pt x="366206" y="337695"/>
                    <a:pt x="348355" y="324519"/>
                  </a:cubicBezTo>
                  <a:cubicBezTo>
                    <a:pt x="326387" y="307846"/>
                    <a:pt x="306508" y="288588"/>
                    <a:pt x="289148" y="267159"/>
                  </a:cubicBezTo>
                  <a:lnTo>
                    <a:pt x="332258" y="267159"/>
                  </a:lnTo>
                  <a:cubicBezTo>
                    <a:pt x="337730" y="267160"/>
                    <a:pt x="342516" y="263476"/>
                    <a:pt x="343916" y="258187"/>
                  </a:cubicBezTo>
                  <a:lnTo>
                    <a:pt x="363243" y="185235"/>
                  </a:lnTo>
                  <a:lnTo>
                    <a:pt x="375415" y="250662"/>
                  </a:lnTo>
                  <a:cubicBezTo>
                    <a:pt x="376648" y="257212"/>
                    <a:pt x="382957" y="261523"/>
                    <a:pt x="389507" y="260291"/>
                  </a:cubicBezTo>
                  <a:cubicBezTo>
                    <a:pt x="394237" y="259401"/>
                    <a:pt x="397986" y="255785"/>
                    <a:pt x="399047" y="251090"/>
                  </a:cubicBezTo>
                  <a:lnTo>
                    <a:pt x="422755" y="145573"/>
                  </a:lnTo>
                  <a:lnTo>
                    <a:pt x="454987" y="341683"/>
                  </a:lnTo>
                  <a:cubicBezTo>
                    <a:pt x="455971" y="347405"/>
                    <a:pt x="460888" y="351618"/>
                    <a:pt x="466694" y="351713"/>
                  </a:cubicBezTo>
                  <a:lnTo>
                    <a:pt x="466922" y="351713"/>
                  </a:lnTo>
                  <a:cubicBezTo>
                    <a:pt x="472655" y="351715"/>
                    <a:pt x="477597" y="347681"/>
                    <a:pt x="478743" y="342064"/>
                  </a:cubicBezTo>
                  <a:lnTo>
                    <a:pt x="504975" y="213476"/>
                  </a:lnTo>
                  <a:lnTo>
                    <a:pt x="644516" y="213476"/>
                  </a:lnTo>
                  <a:cubicBezTo>
                    <a:pt x="651178" y="213663"/>
                    <a:pt x="656731" y="208414"/>
                    <a:pt x="656918" y="201752"/>
                  </a:cubicBezTo>
                  <a:cubicBezTo>
                    <a:pt x="657105" y="195089"/>
                    <a:pt x="651856" y="189537"/>
                    <a:pt x="645194" y="189349"/>
                  </a:cubicBezTo>
                  <a:cubicBezTo>
                    <a:pt x="644968" y="189343"/>
                    <a:pt x="644742" y="189343"/>
                    <a:pt x="644516" y="189349"/>
                  </a:cubicBezTo>
                  <a:lnTo>
                    <a:pt x="495116" y="189349"/>
                  </a:lnTo>
                  <a:cubicBezTo>
                    <a:pt x="489382" y="189352"/>
                    <a:pt x="484441" y="193389"/>
                    <a:pt x="483296" y="199008"/>
                  </a:cubicBezTo>
                  <a:lnTo>
                    <a:pt x="468189" y="273008"/>
                  </a:lnTo>
                  <a:lnTo>
                    <a:pt x="436518" y="80345"/>
                  </a:lnTo>
                  <a:cubicBezTo>
                    <a:pt x="435434" y="73769"/>
                    <a:pt x="429224" y="69317"/>
                    <a:pt x="422648" y="70401"/>
                  </a:cubicBezTo>
                  <a:cubicBezTo>
                    <a:pt x="417800" y="71200"/>
                    <a:pt x="413921" y="74858"/>
                    <a:pt x="412839" y="79650"/>
                  </a:cubicBezTo>
                  <a:lnTo>
                    <a:pt x="388408" y="188416"/>
                  </a:lnTo>
                  <a:lnTo>
                    <a:pt x="377159" y="128066"/>
                  </a:lnTo>
                  <a:cubicBezTo>
                    <a:pt x="375936" y="121514"/>
                    <a:pt x="369633" y="117193"/>
                    <a:pt x="363081" y="118416"/>
                  </a:cubicBezTo>
                  <a:cubicBezTo>
                    <a:pt x="358505" y="119270"/>
                    <a:pt x="354828" y="122680"/>
                    <a:pt x="353632" y="127180"/>
                  </a:cubicBezTo>
                  <a:lnTo>
                    <a:pt x="322990" y="242956"/>
                  </a:lnTo>
                  <a:lnTo>
                    <a:pt x="272098" y="242956"/>
                  </a:lnTo>
                  <a:cubicBezTo>
                    <a:pt x="246666" y="201922"/>
                    <a:pt x="238151" y="159308"/>
                    <a:pt x="248466" y="11906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4008" name="Google Shape;4008;p80"/>
            <p:cNvGrpSpPr/>
            <p:nvPr/>
          </p:nvGrpSpPr>
          <p:grpSpPr>
            <a:xfrm>
              <a:off x="4603093" y="3250936"/>
              <a:ext cx="404248" cy="378988"/>
              <a:chOff x="7811433" y="358331"/>
              <a:chExt cx="1219204" cy="1143020"/>
            </a:xfrm>
          </p:grpSpPr>
          <p:sp>
            <p:nvSpPr>
              <p:cNvPr id="4009" name="Google Shape;4009;p80"/>
              <p:cNvSpPr/>
              <p:nvPr/>
            </p:nvSpPr>
            <p:spPr>
              <a:xfrm>
                <a:off x="8331180" y="358331"/>
                <a:ext cx="247805" cy="250386"/>
              </a:xfrm>
              <a:custGeom>
                <a:rect b="b" l="l" r="r" t="t"/>
                <a:pathLst>
                  <a:path extrusionOk="0" h="250386" w="247805">
                    <a:moveTo>
                      <a:pt x="141012" y="1220"/>
                    </a:moveTo>
                    <a:cubicBezTo>
                      <a:pt x="108650" y="-3390"/>
                      <a:pt x="75792" y="5175"/>
                      <a:pt x="49799" y="24995"/>
                    </a:cubicBezTo>
                    <a:cubicBezTo>
                      <a:pt x="23176" y="45080"/>
                      <a:pt x="5720" y="75001"/>
                      <a:pt x="1337" y="108060"/>
                    </a:cubicBezTo>
                    <a:lnTo>
                      <a:pt x="1337" y="108070"/>
                    </a:lnTo>
                    <a:cubicBezTo>
                      <a:pt x="-8640" y="175964"/>
                      <a:pt x="38311" y="239090"/>
                      <a:pt x="106205" y="249067"/>
                    </a:cubicBezTo>
                    <a:cubicBezTo>
                      <a:pt x="112180" y="249945"/>
                      <a:pt x="118211" y="250386"/>
                      <a:pt x="124250" y="250387"/>
                    </a:cubicBezTo>
                    <a:cubicBezTo>
                      <a:pt x="150969" y="250378"/>
                      <a:pt x="176947" y="241604"/>
                      <a:pt x="198199" y="225411"/>
                    </a:cubicBezTo>
                    <a:cubicBezTo>
                      <a:pt x="253428" y="183433"/>
                      <a:pt x="264170" y="104631"/>
                      <a:pt x="222191" y="49402"/>
                    </a:cubicBezTo>
                    <a:cubicBezTo>
                      <a:pt x="202426" y="23397"/>
                      <a:pt x="173307" y="6115"/>
                      <a:pt x="141012" y="1220"/>
                    </a:cubicBezTo>
                    <a:close/>
                    <a:moveTo>
                      <a:pt x="208905" y="137184"/>
                    </a:moveTo>
                    <a:cubicBezTo>
                      <a:pt x="205868" y="160200"/>
                      <a:pt x="193729" y="181037"/>
                      <a:pt x="175205" y="195032"/>
                    </a:cubicBezTo>
                    <a:cubicBezTo>
                      <a:pt x="157278" y="208724"/>
                      <a:pt x="134601" y="214640"/>
                      <a:pt x="112269" y="211449"/>
                    </a:cubicBezTo>
                    <a:cubicBezTo>
                      <a:pt x="65035" y="204367"/>
                      <a:pt x="32358" y="160509"/>
                      <a:pt x="39083" y="113223"/>
                    </a:cubicBezTo>
                    <a:lnTo>
                      <a:pt x="39083" y="113232"/>
                    </a:lnTo>
                    <a:cubicBezTo>
                      <a:pt x="42118" y="90210"/>
                      <a:pt x="54261" y="69368"/>
                      <a:pt x="72793" y="55375"/>
                    </a:cubicBezTo>
                    <a:cubicBezTo>
                      <a:pt x="90726" y="41701"/>
                      <a:pt x="113391" y="35784"/>
                      <a:pt x="135719" y="38948"/>
                    </a:cubicBezTo>
                    <a:cubicBezTo>
                      <a:pt x="182961" y="46025"/>
                      <a:pt x="215643" y="89893"/>
                      <a:pt x="208905" y="13718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10" name="Google Shape;4010;p80"/>
              <p:cNvSpPr/>
              <p:nvPr/>
            </p:nvSpPr>
            <p:spPr>
              <a:xfrm>
                <a:off x="7811433" y="620732"/>
                <a:ext cx="1219204" cy="880619"/>
              </a:xfrm>
              <a:custGeom>
                <a:rect b="b" l="l" r="r" t="t"/>
                <a:pathLst>
                  <a:path extrusionOk="0" h="880619" w="1219204">
                    <a:moveTo>
                      <a:pt x="446170" y="518670"/>
                    </a:moveTo>
                    <a:lnTo>
                      <a:pt x="431127" y="606385"/>
                    </a:lnTo>
                    <a:cubicBezTo>
                      <a:pt x="430049" y="612789"/>
                      <a:pt x="425751" y="618187"/>
                      <a:pt x="419751" y="620673"/>
                    </a:cubicBezTo>
                    <a:lnTo>
                      <a:pt x="258459" y="676279"/>
                    </a:lnTo>
                    <a:cubicBezTo>
                      <a:pt x="238833" y="683749"/>
                      <a:pt x="228978" y="705716"/>
                      <a:pt x="236449" y="725342"/>
                    </a:cubicBezTo>
                    <a:cubicBezTo>
                      <a:pt x="236459" y="725368"/>
                      <a:pt x="236469" y="725394"/>
                      <a:pt x="236479" y="725420"/>
                    </a:cubicBezTo>
                    <a:lnTo>
                      <a:pt x="256878" y="778645"/>
                    </a:lnTo>
                    <a:cubicBezTo>
                      <a:pt x="262556" y="793382"/>
                      <a:pt x="276701" y="803119"/>
                      <a:pt x="292494" y="803164"/>
                    </a:cubicBezTo>
                    <a:cubicBezTo>
                      <a:pt x="296973" y="803168"/>
                      <a:pt x="301415" y="802351"/>
                      <a:pt x="305600" y="800755"/>
                    </a:cubicBezTo>
                    <a:lnTo>
                      <a:pt x="515745" y="726518"/>
                    </a:lnTo>
                    <a:cubicBezTo>
                      <a:pt x="515894" y="726462"/>
                      <a:pt x="516043" y="726415"/>
                      <a:pt x="516183" y="726359"/>
                    </a:cubicBezTo>
                    <a:cubicBezTo>
                      <a:pt x="534930" y="719163"/>
                      <a:pt x="548549" y="702687"/>
                      <a:pt x="552087" y="682920"/>
                    </a:cubicBezTo>
                    <a:lnTo>
                      <a:pt x="580950" y="518670"/>
                    </a:lnTo>
                    <a:lnTo>
                      <a:pt x="581025" y="518670"/>
                    </a:lnTo>
                    <a:lnTo>
                      <a:pt x="581025" y="842548"/>
                    </a:lnTo>
                    <a:cubicBezTo>
                      <a:pt x="581048" y="863565"/>
                      <a:pt x="598080" y="880597"/>
                      <a:pt x="619097" y="880620"/>
                    </a:cubicBezTo>
                    <a:lnTo>
                      <a:pt x="676303" y="880620"/>
                    </a:lnTo>
                    <a:cubicBezTo>
                      <a:pt x="697320" y="880597"/>
                      <a:pt x="714352" y="863565"/>
                      <a:pt x="714375" y="842548"/>
                    </a:cubicBezTo>
                    <a:lnTo>
                      <a:pt x="714375" y="518670"/>
                    </a:lnTo>
                    <a:lnTo>
                      <a:pt x="906019" y="518670"/>
                    </a:lnTo>
                    <a:lnTo>
                      <a:pt x="906019" y="585345"/>
                    </a:lnTo>
                    <a:cubicBezTo>
                      <a:pt x="906021" y="595868"/>
                      <a:pt x="914554" y="604397"/>
                      <a:pt x="925077" y="604395"/>
                    </a:cubicBezTo>
                    <a:cubicBezTo>
                      <a:pt x="928480" y="604394"/>
                      <a:pt x="931821" y="603482"/>
                      <a:pt x="934752" y="601753"/>
                    </a:cubicBezTo>
                    <a:lnTo>
                      <a:pt x="1200457" y="444981"/>
                    </a:lnTo>
                    <a:cubicBezTo>
                      <a:pt x="1218577" y="434296"/>
                      <a:pt x="1224605" y="410944"/>
                      <a:pt x="1213919" y="392823"/>
                    </a:cubicBezTo>
                    <a:cubicBezTo>
                      <a:pt x="1210922" y="387741"/>
                      <a:pt x="1206785" y="383424"/>
                      <a:pt x="1201834" y="380213"/>
                    </a:cubicBezTo>
                    <a:lnTo>
                      <a:pt x="935441" y="207414"/>
                    </a:lnTo>
                    <a:cubicBezTo>
                      <a:pt x="926619" y="201684"/>
                      <a:pt x="914823" y="204190"/>
                      <a:pt x="909093" y="213012"/>
                    </a:cubicBezTo>
                    <a:cubicBezTo>
                      <a:pt x="907086" y="216102"/>
                      <a:pt x="906018" y="219709"/>
                      <a:pt x="906019" y="223395"/>
                    </a:cubicBezTo>
                    <a:lnTo>
                      <a:pt x="906019" y="290070"/>
                    </a:lnTo>
                    <a:lnTo>
                      <a:pt x="719938" y="290070"/>
                    </a:lnTo>
                    <a:lnTo>
                      <a:pt x="743331" y="118964"/>
                    </a:lnTo>
                    <a:cubicBezTo>
                      <a:pt x="750558" y="67277"/>
                      <a:pt x="714728" y="19442"/>
                      <a:pt x="663094" y="11845"/>
                    </a:cubicBezTo>
                    <a:lnTo>
                      <a:pt x="585276" y="925"/>
                    </a:lnTo>
                    <a:cubicBezTo>
                      <a:pt x="560678" y="-2572"/>
                      <a:pt x="535705" y="3934"/>
                      <a:pt x="515940" y="18988"/>
                    </a:cubicBezTo>
                    <a:cubicBezTo>
                      <a:pt x="495727" y="34236"/>
                      <a:pt x="482475" y="56954"/>
                      <a:pt x="479152" y="82054"/>
                    </a:cubicBezTo>
                    <a:lnTo>
                      <a:pt x="472715" y="129125"/>
                    </a:lnTo>
                    <a:lnTo>
                      <a:pt x="511531" y="89059"/>
                    </a:lnTo>
                    <a:cubicBezTo>
                      <a:pt x="513458" y="87181"/>
                      <a:pt x="515517" y="85444"/>
                      <a:pt x="517691" y="83859"/>
                    </a:cubicBezTo>
                    <a:cubicBezTo>
                      <a:pt x="520263" y="70131"/>
                      <a:pt x="527831" y="57842"/>
                      <a:pt x="538934" y="49368"/>
                    </a:cubicBezTo>
                    <a:cubicBezTo>
                      <a:pt x="550629" y="40448"/>
                      <a:pt x="565411" y="36588"/>
                      <a:pt x="579974" y="38652"/>
                    </a:cubicBezTo>
                    <a:lnTo>
                      <a:pt x="657792" y="49573"/>
                    </a:lnTo>
                    <a:cubicBezTo>
                      <a:pt x="688663" y="54223"/>
                      <a:pt x="710003" y="82905"/>
                      <a:pt x="705585" y="113811"/>
                    </a:cubicBezTo>
                    <a:lnTo>
                      <a:pt x="681483" y="290070"/>
                    </a:lnTo>
                    <a:lnTo>
                      <a:pt x="577025" y="290070"/>
                    </a:lnTo>
                    <a:cubicBezTo>
                      <a:pt x="576454" y="291570"/>
                      <a:pt x="575813" y="293037"/>
                      <a:pt x="575360" y="294590"/>
                    </a:cubicBezTo>
                    <a:lnTo>
                      <a:pt x="565599" y="328170"/>
                    </a:lnTo>
                    <a:lnTo>
                      <a:pt x="925069" y="328170"/>
                    </a:lnTo>
                    <a:cubicBezTo>
                      <a:pt x="935590" y="328169"/>
                      <a:pt x="944119" y="319640"/>
                      <a:pt x="944119" y="309120"/>
                    </a:cubicBezTo>
                    <a:lnTo>
                      <a:pt x="944119" y="258453"/>
                    </a:lnTo>
                    <a:lnTo>
                      <a:pt x="1181091" y="412164"/>
                    </a:lnTo>
                    <a:lnTo>
                      <a:pt x="944119" y="551988"/>
                    </a:lnTo>
                    <a:lnTo>
                      <a:pt x="944119" y="499620"/>
                    </a:lnTo>
                    <a:cubicBezTo>
                      <a:pt x="944119" y="489099"/>
                      <a:pt x="935590" y="480570"/>
                      <a:pt x="925069" y="480570"/>
                    </a:cubicBezTo>
                    <a:lnTo>
                      <a:pt x="19050" y="480570"/>
                    </a:lnTo>
                    <a:cubicBezTo>
                      <a:pt x="8529" y="480570"/>
                      <a:pt x="0" y="489099"/>
                      <a:pt x="0" y="499620"/>
                    </a:cubicBezTo>
                    <a:cubicBezTo>
                      <a:pt x="0" y="510141"/>
                      <a:pt x="8529" y="518670"/>
                      <a:pt x="19050" y="518670"/>
                    </a:cubicBezTo>
                    <a:close/>
                    <a:moveTo>
                      <a:pt x="514564" y="676325"/>
                    </a:moveTo>
                    <a:cubicBezTo>
                      <a:pt x="513395" y="682828"/>
                      <a:pt x="508943" y="688262"/>
                      <a:pt x="502797" y="690687"/>
                    </a:cubicBezTo>
                    <a:lnTo>
                      <a:pt x="292447" y="765008"/>
                    </a:lnTo>
                    <a:lnTo>
                      <a:pt x="271453" y="712081"/>
                    </a:lnTo>
                    <a:lnTo>
                      <a:pt x="432736" y="656484"/>
                    </a:lnTo>
                    <a:cubicBezTo>
                      <a:pt x="451567" y="649269"/>
                      <a:pt x="465220" y="632687"/>
                      <a:pt x="468688" y="612822"/>
                    </a:cubicBezTo>
                    <a:lnTo>
                      <a:pt x="484832" y="518670"/>
                    </a:lnTo>
                    <a:lnTo>
                      <a:pt x="542266" y="518670"/>
                    </a:lnTo>
                    <a:close/>
                    <a:moveTo>
                      <a:pt x="676322" y="842520"/>
                    </a:moveTo>
                    <a:lnTo>
                      <a:pt x="619125" y="842548"/>
                    </a:lnTo>
                    <a:lnTo>
                      <a:pt x="619125" y="518670"/>
                    </a:lnTo>
                    <a:lnTo>
                      <a:pt x="676287" y="51867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11" name="Google Shape;4011;p80"/>
              <p:cNvSpPr/>
              <p:nvPr/>
            </p:nvSpPr>
            <p:spPr>
              <a:xfrm>
                <a:off x="7811433" y="910802"/>
                <a:ext cx="378207" cy="38100"/>
              </a:xfrm>
              <a:custGeom>
                <a:rect b="b" l="l" r="r" t="t"/>
                <a:pathLst>
                  <a:path extrusionOk="0" h="38100" w="378207">
                    <a:moveTo>
                      <a:pt x="19050" y="38100"/>
                    </a:moveTo>
                    <a:lnTo>
                      <a:pt x="367132" y="38100"/>
                    </a:lnTo>
                    <a:lnTo>
                      <a:pt x="378207" y="0"/>
                    </a:lnTo>
                    <a:lnTo>
                      <a:pt x="19050" y="0"/>
                    </a:lnTo>
                    <a:cubicBezTo>
                      <a:pt x="8529" y="0"/>
                      <a:pt x="0" y="8529"/>
                      <a:pt x="0" y="19050"/>
                    </a:cubicBezTo>
                    <a:cubicBezTo>
                      <a:pt x="0" y="29571"/>
                      <a:pt x="8529" y="38100"/>
                      <a:pt x="19050" y="3810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12" name="Google Shape;4012;p80"/>
              <p:cNvSpPr/>
              <p:nvPr/>
            </p:nvSpPr>
            <p:spPr>
              <a:xfrm>
                <a:off x="8205903" y="704125"/>
                <a:ext cx="264083" cy="341970"/>
              </a:xfrm>
              <a:custGeom>
                <a:rect b="b" l="l" r="r" t="t"/>
                <a:pathLst>
                  <a:path extrusionOk="0" h="341970" w="264083">
                    <a:moveTo>
                      <a:pt x="94672" y="138290"/>
                    </a:moveTo>
                    <a:lnTo>
                      <a:pt x="197336" y="32305"/>
                    </a:lnTo>
                    <a:cubicBezTo>
                      <a:pt x="204656" y="24748"/>
                      <a:pt x="204465" y="12688"/>
                      <a:pt x="196908" y="5368"/>
                    </a:cubicBezTo>
                    <a:cubicBezTo>
                      <a:pt x="189351" y="-1953"/>
                      <a:pt x="177291" y="-1762"/>
                      <a:pt x="169970" y="5795"/>
                    </a:cubicBezTo>
                    <a:lnTo>
                      <a:pt x="67307" y="111780"/>
                    </a:lnTo>
                    <a:cubicBezTo>
                      <a:pt x="52008" y="127619"/>
                      <a:pt x="40793" y="146942"/>
                      <a:pt x="34629" y="168083"/>
                    </a:cubicBezTo>
                    <a:lnTo>
                      <a:pt x="1543" y="281928"/>
                    </a:lnTo>
                    <a:cubicBezTo>
                      <a:pt x="-4345" y="302151"/>
                      <a:pt x="7129" y="323349"/>
                      <a:pt x="27281" y="329478"/>
                    </a:cubicBezTo>
                    <a:lnTo>
                      <a:pt x="63837" y="340380"/>
                    </a:lnTo>
                    <a:cubicBezTo>
                      <a:pt x="67363" y="341430"/>
                      <a:pt x="71022" y="341966"/>
                      <a:pt x="74701" y="341971"/>
                    </a:cubicBezTo>
                    <a:cubicBezTo>
                      <a:pt x="91650" y="341905"/>
                      <a:pt x="106525" y="330668"/>
                      <a:pt x="111220" y="314382"/>
                    </a:cubicBezTo>
                    <a:lnTo>
                      <a:pt x="144306" y="200547"/>
                    </a:lnTo>
                    <a:cubicBezTo>
                      <a:pt x="149383" y="183018"/>
                      <a:pt x="159307" y="167280"/>
                      <a:pt x="172937" y="155145"/>
                    </a:cubicBezTo>
                    <a:lnTo>
                      <a:pt x="257685" y="79838"/>
                    </a:lnTo>
                    <a:cubicBezTo>
                      <a:pt x="265551" y="72851"/>
                      <a:pt x="266263" y="60812"/>
                      <a:pt x="259276" y="52946"/>
                    </a:cubicBezTo>
                    <a:cubicBezTo>
                      <a:pt x="252289" y="45081"/>
                      <a:pt x="240250" y="44369"/>
                      <a:pt x="232385" y="51356"/>
                    </a:cubicBezTo>
                    <a:lnTo>
                      <a:pt x="147636" y="126663"/>
                    </a:lnTo>
                    <a:cubicBezTo>
                      <a:pt x="128639" y="143559"/>
                      <a:pt x="114803" y="165479"/>
                      <a:pt x="107723" y="189896"/>
                    </a:cubicBezTo>
                    <a:lnTo>
                      <a:pt x="74710" y="303861"/>
                    </a:lnTo>
                    <a:lnTo>
                      <a:pt x="38127" y="292578"/>
                    </a:lnTo>
                    <a:lnTo>
                      <a:pt x="71213" y="178734"/>
                    </a:lnTo>
                    <a:cubicBezTo>
                      <a:pt x="75638" y="163550"/>
                      <a:pt x="83689" y="149670"/>
                      <a:pt x="94672" y="13829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4013" name="Google Shape;4013;p80"/>
          <p:cNvGrpSpPr/>
          <p:nvPr/>
        </p:nvGrpSpPr>
        <p:grpSpPr>
          <a:xfrm>
            <a:off x="7315202" y="2471923"/>
            <a:ext cx="4188410" cy="2202603"/>
            <a:chOff x="7324628" y="2387204"/>
            <a:chExt cx="4188410" cy="2202603"/>
          </a:xfrm>
        </p:grpSpPr>
        <p:sp>
          <p:nvSpPr>
            <p:cNvPr id="4014" name="Google Shape;4014;p80"/>
            <p:cNvSpPr/>
            <p:nvPr/>
          </p:nvSpPr>
          <p:spPr>
            <a:xfrm>
              <a:off x="7324628" y="2387204"/>
              <a:ext cx="4188410" cy="357723"/>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Benefícios a longo prazo</a:t>
              </a:r>
              <a:endParaRPr/>
            </a:p>
          </p:txBody>
        </p:sp>
        <p:sp>
          <p:nvSpPr>
            <p:cNvPr id="4015" name="Google Shape;4015;p80"/>
            <p:cNvSpPr/>
            <p:nvPr/>
          </p:nvSpPr>
          <p:spPr>
            <a:xfrm>
              <a:off x="7607328" y="3852278"/>
              <a:ext cx="1870926" cy="693395"/>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Redução persistente </a:t>
              </a:r>
              <a:br>
                <a:rPr b="0" i="0" lang="pt-BR" sz="1200" u="none" cap="none" strike="noStrike">
                  <a:solidFill>
                    <a:srgbClr val="000000"/>
                  </a:solidFill>
                  <a:latin typeface="Calibri"/>
                  <a:ea typeface="Calibri"/>
                  <a:cs typeface="Calibri"/>
                  <a:sym typeface="Calibri"/>
                </a:rPr>
              </a:br>
              <a:r>
                <a:rPr b="0" i="0" lang="pt-BR" sz="1200" u="none" cap="none" strike="noStrike">
                  <a:solidFill>
                    <a:srgbClr val="000000"/>
                  </a:solidFill>
                  <a:latin typeface="Calibri"/>
                  <a:ea typeface="Calibri"/>
                  <a:cs typeface="Calibri"/>
                  <a:sym typeface="Calibri"/>
                </a:rPr>
                <a:t>da hemólise e de ETs</a:t>
              </a:r>
              <a:endParaRPr/>
            </a:p>
            <a:p>
              <a:pPr indent="0" lvl="0" marL="0" marR="0" rtl="0" algn="l">
                <a:lnSpc>
                  <a:spcPct val="85000"/>
                </a:lnSpc>
                <a:spcBef>
                  <a:spcPts val="50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Melhora persistente ou estabilização da DRC</a:t>
              </a:r>
              <a:endParaRPr/>
            </a:p>
          </p:txBody>
        </p:sp>
        <p:sp>
          <p:nvSpPr>
            <p:cNvPr id="4016" name="Google Shape;4016;p80"/>
            <p:cNvSpPr/>
            <p:nvPr/>
          </p:nvSpPr>
          <p:spPr>
            <a:xfrm>
              <a:off x="7607328" y="2902963"/>
              <a:ext cx="897659" cy="183127"/>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0061A5"/>
                </a:buClr>
                <a:buSzPts val="1400"/>
                <a:buFont typeface="Lustria"/>
                <a:buNone/>
              </a:pPr>
              <a:r>
                <a:rPr b="1" i="0" lang="pt-BR" sz="1400" u="none" cap="none" strike="noStrike">
                  <a:solidFill>
                    <a:srgbClr val="0061A5"/>
                  </a:solidFill>
                  <a:latin typeface="Lustria"/>
                  <a:ea typeface="Lustria"/>
                  <a:cs typeface="Lustria"/>
                  <a:sym typeface="Lustria"/>
                </a:rPr>
                <a:t>36 meses</a:t>
              </a:r>
              <a:r>
                <a:rPr b="1" baseline="30000" i="0" lang="pt-BR" sz="1400" u="none" cap="none" strike="noStrike">
                  <a:solidFill>
                    <a:srgbClr val="0061A5"/>
                  </a:solidFill>
                  <a:latin typeface="Lustria"/>
                  <a:ea typeface="Lustria"/>
                  <a:cs typeface="Lustria"/>
                  <a:sym typeface="Lustria"/>
                </a:rPr>
                <a:t>1</a:t>
              </a:r>
              <a:endParaRPr/>
            </a:p>
          </p:txBody>
        </p:sp>
        <p:sp>
          <p:nvSpPr>
            <p:cNvPr id="4017" name="Google Shape;4017;p80"/>
            <p:cNvSpPr/>
            <p:nvPr/>
          </p:nvSpPr>
          <p:spPr>
            <a:xfrm>
              <a:off x="9592456" y="3852278"/>
              <a:ext cx="1417308" cy="315343"/>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Eficácia duradoura e melhora da sobrevida</a:t>
              </a:r>
              <a:endParaRPr b="0" i="0" sz="1200" u="none" cap="none" strike="noStrike">
                <a:solidFill>
                  <a:srgbClr val="000000"/>
                </a:solidFill>
                <a:latin typeface="Calibri"/>
                <a:ea typeface="Calibri"/>
                <a:cs typeface="Calibri"/>
                <a:sym typeface="Calibri"/>
              </a:endParaRPr>
            </a:p>
          </p:txBody>
        </p:sp>
        <p:sp>
          <p:nvSpPr>
            <p:cNvPr id="4018" name="Google Shape;4018;p80"/>
            <p:cNvSpPr/>
            <p:nvPr/>
          </p:nvSpPr>
          <p:spPr>
            <a:xfrm>
              <a:off x="9571486" y="2902963"/>
              <a:ext cx="1203242" cy="183127"/>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0061A5"/>
                </a:buClr>
                <a:buSzPts val="1400"/>
                <a:buFont typeface="Lustria"/>
                <a:buNone/>
              </a:pPr>
              <a:r>
                <a:rPr b="1" i="0" lang="pt-BR" sz="1400" u="none" cap="none" strike="noStrike">
                  <a:solidFill>
                    <a:srgbClr val="0061A5"/>
                  </a:solidFill>
                  <a:latin typeface="Lustria"/>
                  <a:ea typeface="Lustria"/>
                  <a:cs typeface="Lustria"/>
                  <a:sym typeface="Lustria"/>
                </a:rPr>
                <a:t>8 anos</a:t>
              </a:r>
              <a:r>
                <a:rPr b="1" baseline="30000" i="0" lang="pt-BR" sz="1400" u="none" cap="none" strike="noStrike">
                  <a:solidFill>
                    <a:srgbClr val="0061A5"/>
                  </a:solidFill>
                  <a:latin typeface="Lustria"/>
                  <a:ea typeface="Lustria"/>
                  <a:cs typeface="Lustria"/>
                  <a:sym typeface="Lustria"/>
                </a:rPr>
                <a:t>6</a:t>
              </a:r>
              <a:endParaRPr/>
            </a:p>
          </p:txBody>
        </p:sp>
        <p:sp>
          <p:nvSpPr>
            <p:cNvPr id="4019" name="Google Shape;4019;p80"/>
            <p:cNvSpPr/>
            <p:nvPr/>
          </p:nvSpPr>
          <p:spPr>
            <a:xfrm>
              <a:off x="7607018" y="3136780"/>
              <a:ext cx="608663" cy="60866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020" name="Google Shape;4020;p80"/>
            <p:cNvSpPr/>
            <p:nvPr/>
          </p:nvSpPr>
          <p:spPr>
            <a:xfrm>
              <a:off x="9592456" y="3136780"/>
              <a:ext cx="608663" cy="60866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4021" name="Google Shape;4021;p80"/>
            <p:cNvCxnSpPr/>
            <p:nvPr/>
          </p:nvCxnSpPr>
          <p:spPr>
            <a:xfrm>
              <a:off x="9431120" y="2815086"/>
              <a:ext cx="0" cy="1774721"/>
            </a:xfrm>
            <a:prstGeom prst="straightConnector1">
              <a:avLst/>
            </a:prstGeom>
            <a:noFill/>
            <a:ln cap="flat" cmpd="sng" w="12700">
              <a:solidFill>
                <a:schemeClr val="dk2"/>
              </a:solidFill>
              <a:prstDash val="solid"/>
              <a:miter lim="800000"/>
              <a:headEnd len="sm" w="sm" type="none"/>
              <a:tailEnd len="sm" w="sm" type="none"/>
            </a:ln>
          </p:spPr>
        </p:cxnSp>
        <p:grpSp>
          <p:nvGrpSpPr>
            <p:cNvPr id="4022" name="Google Shape;4022;p80"/>
            <p:cNvGrpSpPr/>
            <p:nvPr/>
          </p:nvGrpSpPr>
          <p:grpSpPr>
            <a:xfrm>
              <a:off x="7749695" y="3257015"/>
              <a:ext cx="357976" cy="331007"/>
              <a:chOff x="8378539" y="1051127"/>
              <a:chExt cx="952498" cy="880741"/>
            </a:xfrm>
          </p:grpSpPr>
          <p:sp>
            <p:nvSpPr>
              <p:cNvPr id="4023" name="Google Shape;4023;p80"/>
              <p:cNvSpPr/>
              <p:nvPr/>
            </p:nvSpPr>
            <p:spPr>
              <a:xfrm>
                <a:off x="8495627" y="1154442"/>
                <a:ext cx="501464" cy="615088"/>
              </a:xfrm>
              <a:custGeom>
                <a:rect b="b" l="l" r="r" t="t"/>
                <a:pathLst>
                  <a:path extrusionOk="0" h="615088" w="501464">
                    <a:moveTo>
                      <a:pt x="25369" y="367226"/>
                    </a:moveTo>
                    <a:cubicBezTo>
                      <a:pt x="37901" y="375443"/>
                      <a:pt x="52879" y="378280"/>
                      <a:pt x="67562" y="375233"/>
                    </a:cubicBezTo>
                    <a:cubicBezTo>
                      <a:pt x="82235" y="372180"/>
                      <a:pt x="94840" y="363594"/>
                      <a:pt x="103058" y="351061"/>
                    </a:cubicBezTo>
                    <a:lnTo>
                      <a:pt x="159342" y="265206"/>
                    </a:lnTo>
                    <a:lnTo>
                      <a:pt x="159342" y="422954"/>
                    </a:lnTo>
                    <a:cubicBezTo>
                      <a:pt x="159342" y="432151"/>
                      <a:pt x="156676" y="441079"/>
                      <a:pt x="151634" y="448773"/>
                    </a:cubicBezTo>
                    <a:lnTo>
                      <a:pt x="99551" y="528206"/>
                    </a:lnTo>
                    <a:cubicBezTo>
                      <a:pt x="82603" y="554060"/>
                      <a:pt x="89837" y="588898"/>
                      <a:pt x="115678" y="605865"/>
                    </a:cubicBezTo>
                    <a:cubicBezTo>
                      <a:pt x="124936" y="611944"/>
                      <a:pt x="135531" y="615089"/>
                      <a:pt x="146354" y="615089"/>
                    </a:cubicBezTo>
                    <a:cubicBezTo>
                      <a:pt x="150182" y="615089"/>
                      <a:pt x="154041" y="614695"/>
                      <a:pt x="157878" y="613899"/>
                    </a:cubicBezTo>
                    <a:cubicBezTo>
                      <a:pt x="172557" y="610849"/>
                      <a:pt x="185169" y="602265"/>
                      <a:pt x="193390" y="589726"/>
                    </a:cubicBezTo>
                    <a:lnTo>
                      <a:pt x="255841" y="494465"/>
                    </a:lnTo>
                    <a:cubicBezTo>
                      <a:pt x="264026" y="481982"/>
                      <a:pt x="268353" y="467491"/>
                      <a:pt x="268353" y="452560"/>
                    </a:cubicBezTo>
                    <a:lnTo>
                      <a:pt x="268353" y="395581"/>
                    </a:lnTo>
                    <a:cubicBezTo>
                      <a:pt x="268353" y="373138"/>
                      <a:pt x="286612" y="354879"/>
                      <a:pt x="309055" y="354879"/>
                    </a:cubicBezTo>
                    <a:lnTo>
                      <a:pt x="325856" y="354879"/>
                    </a:lnTo>
                    <a:cubicBezTo>
                      <a:pt x="348299" y="354879"/>
                      <a:pt x="366558" y="373138"/>
                      <a:pt x="366558" y="395581"/>
                    </a:cubicBezTo>
                    <a:lnTo>
                      <a:pt x="366558" y="451236"/>
                    </a:lnTo>
                    <a:cubicBezTo>
                      <a:pt x="366558" y="482170"/>
                      <a:pt x="391726" y="507336"/>
                      <a:pt x="422661" y="507336"/>
                    </a:cubicBezTo>
                    <a:cubicBezTo>
                      <a:pt x="437665" y="507336"/>
                      <a:pt x="451768" y="501495"/>
                      <a:pt x="462371" y="490887"/>
                    </a:cubicBezTo>
                    <a:cubicBezTo>
                      <a:pt x="472977" y="480276"/>
                      <a:pt x="478810" y="466170"/>
                      <a:pt x="478799" y="451165"/>
                    </a:cubicBezTo>
                    <a:cubicBezTo>
                      <a:pt x="478761" y="406166"/>
                      <a:pt x="478761" y="343165"/>
                      <a:pt x="478761" y="343163"/>
                    </a:cubicBezTo>
                    <a:lnTo>
                      <a:pt x="478761" y="322217"/>
                    </a:lnTo>
                    <a:cubicBezTo>
                      <a:pt x="478761" y="278359"/>
                      <a:pt x="443079" y="242676"/>
                      <a:pt x="399220" y="242676"/>
                    </a:cubicBezTo>
                    <a:lnTo>
                      <a:pt x="357580" y="242676"/>
                    </a:lnTo>
                    <a:cubicBezTo>
                      <a:pt x="353644" y="242676"/>
                      <a:pt x="350442" y="239474"/>
                      <a:pt x="350442" y="235538"/>
                    </a:cubicBezTo>
                    <a:lnTo>
                      <a:pt x="350442" y="199267"/>
                    </a:lnTo>
                    <a:cubicBezTo>
                      <a:pt x="350442" y="194104"/>
                      <a:pt x="352967" y="189254"/>
                      <a:pt x="357197" y="186293"/>
                    </a:cubicBezTo>
                    <a:lnTo>
                      <a:pt x="477526" y="102067"/>
                    </a:lnTo>
                    <a:cubicBezTo>
                      <a:pt x="490262" y="93148"/>
                      <a:pt x="498540" y="79766"/>
                      <a:pt x="500833" y="64387"/>
                    </a:cubicBezTo>
                    <a:cubicBezTo>
                      <a:pt x="503128" y="49008"/>
                      <a:pt x="499117" y="33795"/>
                      <a:pt x="489537" y="21547"/>
                    </a:cubicBezTo>
                    <a:cubicBezTo>
                      <a:pt x="471159" y="-1953"/>
                      <a:pt x="437616" y="-6962"/>
                      <a:pt x="413176" y="10143"/>
                    </a:cubicBezTo>
                    <a:lnTo>
                      <a:pt x="307535" y="84068"/>
                    </a:lnTo>
                    <a:cubicBezTo>
                      <a:pt x="291751" y="95111"/>
                      <a:pt x="273225" y="100964"/>
                      <a:pt x="253965" y="100997"/>
                    </a:cubicBezTo>
                    <a:lnTo>
                      <a:pt x="188065" y="101108"/>
                    </a:lnTo>
                    <a:cubicBezTo>
                      <a:pt x="153370" y="101165"/>
                      <a:pt x="121299" y="118523"/>
                      <a:pt x="102277" y="147542"/>
                    </a:cubicBezTo>
                    <a:lnTo>
                      <a:pt x="9201" y="289537"/>
                    </a:lnTo>
                    <a:cubicBezTo>
                      <a:pt x="984" y="302072"/>
                      <a:pt x="-1858" y="317057"/>
                      <a:pt x="1195" y="331730"/>
                    </a:cubicBezTo>
                    <a:cubicBezTo>
                      <a:pt x="4250" y="346404"/>
                      <a:pt x="12836" y="359010"/>
                      <a:pt x="25369" y="367226"/>
                    </a:cubicBezTo>
                    <a:close/>
                    <a:moveTo>
                      <a:pt x="28798" y="302383"/>
                    </a:moveTo>
                    <a:lnTo>
                      <a:pt x="121875" y="160389"/>
                    </a:lnTo>
                    <a:cubicBezTo>
                      <a:pt x="136559" y="137985"/>
                      <a:pt x="161318" y="124584"/>
                      <a:pt x="188104" y="124540"/>
                    </a:cubicBezTo>
                    <a:lnTo>
                      <a:pt x="254004" y="124429"/>
                    </a:lnTo>
                    <a:cubicBezTo>
                      <a:pt x="278081" y="124388"/>
                      <a:pt x="301236" y="117072"/>
                      <a:pt x="320967" y="103270"/>
                    </a:cubicBezTo>
                    <a:lnTo>
                      <a:pt x="426611" y="29342"/>
                    </a:lnTo>
                    <a:cubicBezTo>
                      <a:pt x="440843" y="19378"/>
                      <a:pt x="460376" y="22296"/>
                      <a:pt x="471081" y="35983"/>
                    </a:cubicBezTo>
                    <a:cubicBezTo>
                      <a:pt x="476658" y="43114"/>
                      <a:pt x="478995" y="51975"/>
                      <a:pt x="477658" y="60930"/>
                    </a:cubicBezTo>
                    <a:cubicBezTo>
                      <a:pt x="476323" y="69886"/>
                      <a:pt x="471502" y="77679"/>
                      <a:pt x="464085" y="82872"/>
                    </a:cubicBezTo>
                    <a:lnTo>
                      <a:pt x="343762" y="167096"/>
                    </a:lnTo>
                    <a:cubicBezTo>
                      <a:pt x="333272" y="174436"/>
                      <a:pt x="327010" y="186463"/>
                      <a:pt x="327010" y="199267"/>
                    </a:cubicBezTo>
                    <a:lnTo>
                      <a:pt x="327010" y="235538"/>
                    </a:lnTo>
                    <a:cubicBezTo>
                      <a:pt x="327010" y="252395"/>
                      <a:pt x="340723" y="266108"/>
                      <a:pt x="357580" y="266108"/>
                    </a:cubicBezTo>
                    <a:lnTo>
                      <a:pt x="399220" y="266108"/>
                    </a:lnTo>
                    <a:cubicBezTo>
                      <a:pt x="430160" y="266108"/>
                      <a:pt x="455329" y="291278"/>
                      <a:pt x="455329" y="322217"/>
                    </a:cubicBezTo>
                    <a:lnTo>
                      <a:pt x="455329" y="343163"/>
                    </a:lnTo>
                    <a:cubicBezTo>
                      <a:pt x="455329" y="343163"/>
                      <a:pt x="455329" y="406178"/>
                      <a:pt x="455367" y="451185"/>
                    </a:cubicBezTo>
                    <a:cubicBezTo>
                      <a:pt x="455373" y="459925"/>
                      <a:pt x="451975" y="468141"/>
                      <a:pt x="445798" y="474321"/>
                    </a:cubicBezTo>
                    <a:cubicBezTo>
                      <a:pt x="439622" y="480501"/>
                      <a:pt x="431403" y="483904"/>
                      <a:pt x="422661" y="483904"/>
                    </a:cubicBezTo>
                    <a:cubicBezTo>
                      <a:pt x="404647" y="483904"/>
                      <a:pt x="389990" y="469250"/>
                      <a:pt x="389990" y="451236"/>
                    </a:cubicBezTo>
                    <a:lnTo>
                      <a:pt x="389990" y="395581"/>
                    </a:lnTo>
                    <a:cubicBezTo>
                      <a:pt x="389990" y="360217"/>
                      <a:pt x="361220" y="331447"/>
                      <a:pt x="325856" y="331447"/>
                    </a:cubicBezTo>
                    <a:lnTo>
                      <a:pt x="309055" y="331447"/>
                    </a:lnTo>
                    <a:cubicBezTo>
                      <a:pt x="273691" y="331447"/>
                      <a:pt x="244921" y="360217"/>
                      <a:pt x="244921" y="395581"/>
                    </a:cubicBezTo>
                    <a:lnTo>
                      <a:pt x="244921" y="452560"/>
                    </a:lnTo>
                    <a:cubicBezTo>
                      <a:pt x="244921" y="462914"/>
                      <a:pt x="241922" y="472961"/>
                      <a:pt x="236245" y="481618"/>
                    </a:cubicBezTo>
                    <a:lnTo>
                      <a:pt x="173793" y="576879"/>
                    </a:lnTo>
                    <a:cubicBezTo>
                      <a:pt x="169007" y="584181"/>
                      <a:pt x="161661" y="589180"/>
                      <a:pt x="153113" y="590955"/>
                    </a:cubicBezTo>
                    <a:cubicBezTo>
                      <a:pt x="144570" y="592731"/>
                      <a:pt x="135836" y="591070"/>
                      <a:pt x="128538" y="586278"/>
                    </a:cubicBezTo>
                    <a:cubicBezTo>
                      <a:pt x="113490" y="576397"/>
                      <a:pt x="109278" y="556108"/>
                      <a:pt x="119147" y="541053"/>
                    </a:cubicBezTo>
                    <a:lnTo>
                      <a:pt x="171230" y="461620"/>
                    </a:lnTo>
                    <a:cubicBezTo>
                      <a:pt x="178783" y="450098"/>
                      <a:pt x="182774" y="436728"/>
                      <a:pt x="182774" y="422954"/>
                    </a:cubicBezTo>
                    <a:lnTo>
                      <a:pt x="182774" y="225965"/>
                    </a:lnTo>
                    <a:cubicBezTo>
                      <a:pt x="182774" y="220785"/>
                      <a:pt x="179373" y="216220"/>
                      <a:pt x="174410" y="214739"/>
                    </a:cubicBezTo>
                    <a:cubicBezTo>
                      <a:pt x="173301" y="214408"/>
                      <a:pt x="172173" y="214247"/>
                      <a:pt x="171058" y="214247"/>
                    </a:cubicBezTo>
                    <a:cubicBezTo>
                      <a:pt x="167183" y="214247"/>
                      <a:pt x="163466" y="216178"/>
                      <a:pt x="161259" y="219542"/>
                    </a:cubicBezTo>
                    <a:lnTo>
                      <a:pt x="83461" y="338214"/>
                    </a:lnTo>
                    <a:cubicBezTo>
                      <a:pt x="73584" y="353282"/>
                      <a:pt x="53290" y="357507"/>
                      <a:pt x="38215" y="347629"/>
                    </a:cubicBezTo>
                    <a:cubicBezTo>
                      <a:pt x="23145" y="337751"/>
                      <a:pt x="18920" y="317453"/>
                      <a:pt x="28798" y="30238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24" name="Google Shape;4024;p80"/>
              <p:cNvSpPr/>
              <p:nvPr/>
            </p:nvSpPr>
            <p:spPr>
              <a:xfrm>
                <a:off x="8637583" y="1051127"/>
                <a:ext cx="172082" cy="190423"/>
              </a:xfrm>
              <a:custGeom>
                <a:rect b="b" l="l" r="r" t="t"/>
                <a:pathLst>
                  <a:path extrusionOk="0" h="190423" w="172082">
                    <a:moveTo>
                      <a:pt x="86041" y="190423"/>
                    </a:moveTo>
                    <a:cubicBezTo>
                      <a:pt x="133484" y="190423"/>
                      <a:pt x="172083" y="151825"/>
                      <a:pt x="172083" y="104382"/>
                    </a:cubicBezTo>
                    <a:lnTo>
                      <a:pt x="172083" y="86040"/>
                    </a:lnTo>
                    <a:cubicBezTo>
                      <a:pt x="172083" y="38597"/>
                      <a:pt x="133484" y="0"/>
                      <a:pt x="86041" y="0"/>
                    </a:cubicBezTo>
                    <a:cubicBezTo>
                      <a:pt x="38599" y="0"/>
                      <a:pt x="0" y="38597"/>
                      <a:pt x="0" y="86040"/>
                    </a:cubicBezTo>
                    <a:lnTo>
                      <a:pt x="0" y="104382"/>
                    </a:lnTo>
                    <a:cubicBezTo>
                      <a:pt x="0" y="151825"/>
                      <a:pt x="38599" y="190423"/>
                      <a:pt x="86041" y="190423"/>
                    </a:cubicBezTo>
                    <a:close/>
                    <a:moveTo>
                      <a:pt x="23432" y="86040"/>
                    </a:moveTo>
                    <a:cubicBezTo>
                      <a:pt x="23432" y="51518"/>
                      <a:pt x="51519" y="23432"/>
                      <a:pt x="86041" y="23432"/>
                    </a:cubicBezTo>
                    <a:cubicBezTo>
                      <a:pt x="120563" y="23432"/>
                      <a:pt x="148651" y="51518"/>
                      <a:pt x="148651" y="86040"/>
                    </a:cubicBezTo>
                    <a:lnTo>
                      <a:pt x="148651" y="104382"/>
                    </a:lnTo>
                    <a:cubicBezTo>
                      <a:pt x="148651" y="138904"/>
                      <a:pt x="120563" y="166991"/>
                      <a:pt x="86041" y="166991"/>
                    </a:cubicBezTo>
                    <a:cubicBezTo>
                      <a:pt x="51519" y="166991"/>
                      <a:pt x="23432" y="138904"/>
                      <a:pt x="23432" y="104382"/>
                    </a:cubicBezTo>
                    <a:lnTo>
                      <a:pt x="23432" y="8604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025" name="Google Shape;4025;p80"/>
              <p:cNvSpPr/>
              <p:nvPr/>
            </p:nvSpPr>
            <p:spPr>
              <a:xfrm>
                <a:off x="8378539" y="1426699"/>
                <a:ext cx="952498" cy="505169"/>
              </a:xfrm>
              <a:custGeom>
                <a:rect b="b" l="l" r="r" t="t"/>
                <a:pathLst>
                  <a:path extrusionOk="0" h="505169" w="952498">
                    <a:moveTo>
                      <a:pt x="949068" y="3432"/>
                    </a:moveTo>
                    <a:cubicBezTo>
                      <a:pt x="946376" y="743"/>
                      <a:pt x="942548" y="-481"/>
                      <a:pt x="938788" y="173"/>
                    </a:cubicBezTo>
                    <a:lnTo>
                      <a:pt x="662670" y="47874"/>
                    </a:lnTo>
                    <a:cubicBezTo>
                      <a:pt x="658357" y="48618"/>
                      <a:pt x="654820" y="51705"/>
                      <a:pt x="653498" y="55876"/>
                    </a:cubicBezTo>
                    <a:cubicBezTo>
                      <a:pt x="652174" y="60048"/>
                      <a:pt x="653285" y="64608"/>
                      <a:pt x="656379" y="67704"/>
                    </a:cubicBezTo>
                    <a:lnTo>
                      <a:pt x="733344" y="144667"/>
                    </a:lnTo>
                    <a:cubicBezTo>
                      <a:pt x="629363" y="240483"/>
                      <a:pt x="367943" y="446063"/>
                      <a:pt x="10637" y="479091"/>
                    </a:cubicBezTo>
                    <a:cubicBezTo>
                      <a:pt x="4673" y="479643"/>
                      <a:pt x="85" y="484606"/>
                      <a:pt x="1" y="490594"/>
                    </a:cubicBezTo>
                    <a:cubicBezTo>
                      <a:pt x="-82" y="496585"/>
                      <a:pt x="4365" y="501671"/>
                      <a:pt x="10312" y="502389"/>
                    </a:cubicBezTo>
                    <a:cubicBezTo>
                      <a:pt x="12242" y="502623"/>
                      <a:pt x="34278" y="505169"/>
                      <a:pt x="72040" y="505169"/>
                    </a:cubicBezTo>
                    <a:cubicBezTo>
                      <a:pt x="117224" y="505169"/>
                      <a:pt x="184919" y="501521"/>
                      <a:pt x="267576" y="485894"/>
                    </a:cubicBezTo>
                    <a:cubicBezTo>
                      <a:pt x="405480" y="459822"/>
                      <a:pt x="611895" y="393872"/>
                      <a:pt x="816561" y="227884"/>
                    </a:cubicBezTo>
                    <a:lnTo>
                      <a:pt x="884795" y="296119"/>
                    </a:lnTo>
                    <a:cubicBezTo>
                      <a:pt x="887889" y="299212"/>
                      <a:pt x="892455" y="300320"/>
                      <a:pt x="896622" y="299002"/>
                    </a:cubicBezTo>
                    <a:cubicBezTo>
                      <a:pt x="900793" y="297678"/>
                      <a:pt x="903880" y="294141"/>
                      <a:pt x="904624" y="289828"/>
                    </a:cubicBezTo>
                    <a:lnTo>
                      <a:pt x="952327" y="13711"/>
                    </a:lnTo>
                    <a:cubicBezTo>
                      <a:pt x="952976" y="9959"/>
                      <a:pt x="951760" y="6126"/>
                      <a:pt x="949068" y="3432"/>
                    </a:cubicBezTo>
                    <a:close/>
                    <a:moveTo>
                      <a:pt x="885383" y="263568"/>
                    </a:moveTo>
                    <a:lnTo>
                      <a:pt x="825636" y="203819"/>
                    </a:lnTo>
                    <a:cubicBezTo>
                      <a:pt x="821368" y="199553"/>
                      <a:pt x="814559" y="199225"/>
                      <a:pt x="809897" y="203064"/>
                    </a:cubicBezTo>
                    <a:cubicBezTo>
                      <a:pt x="606733" y="370559"/>
                      <a:pt x="401006" y="436695"/>
                      <a:pt x="264199" y="462684"/>
                    </a:cubicBezTo>
                    <a:cubicBezTo>
                      <a:pt x="229920" y="469196"/>
                      <a:pt x="198147" y="473582"/>
                      <a:pt x="169523" y="476477"/>
                    </a:cubicBezTo>
                    <a:cubicBezTo>
                      <a:pt x="463092" y="406245"/>
                      <a:pt x="673495" y="233289"/>
                      <a:pt x="758244" y="153497"/>
                    </a:cubicBezTo>
                    <a:cubicBezTo>
                      <a:pt x="760550" y="151324"/>
                      <a:pt x="761879" y="148310"/>
                      <a:pt x="761927" y="145143"/>
                    </a:cubicBezTo>
                    <a:cubicBezTo>
                      <a:pt x="761974" y="141975"/>
                      <a:pt x="760737" y="138922"/>
                      <a:pt x="758497" y="136681"/>
                    </a:cubicBezTo>
                    <a:lnTo>
                      <a:pt x="688932" y="67115"/>
                    </a:lnTo>
                    <a:lnTo>
                      <a:pt x="926410" y="26089"/>
                    </a:lnTo>
                    <a:lnTo>
                      <a:pt x="885383" y="26356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4026" name="Google Shape;4026;p80"/>
            <p:cNvSpPr/>
            <p:nvPr/>
          </p:nvSpPr>
          <p:spPr>
            <a:xfrm>
              <a:off x="9720304" y="3244126"/>
              <a:ext cx="358928" cy="346560"/>
            </a:xfrm>
            <a:custGeom>
              <a:rect b="b" l="l" r="r" t="t"/>
              <a:pathLst>
                <a:path extrusionOk="0" h="919682" w="952505">
                  <a:moveTo>
                    <a:pt x="330285" y="6"/>
                  </a:moveTo>
                  <a:cubicBezTo>
                    <a:pt x="322062" y="6"/>
                    <a:pt x="315402" y="6703"/>
                    <a:pt x="315402" y="14889"/>
                  </a:cubicBezTo>
                  <a:lnTo>
                    <a:pt x="315402" y="29660"/>
                  </a:lnTo>
                  <a:lnTo>
                    <a:pt x="122740" y="29697"/>
                  </a:lnTo>
                  <a:cubicBezTo>
                    <a:pt x="117643" y="29697"/>
                    <a:pt x="112880" y="32339"/>
                    <a:pt x="110164" y="36655"/>
                  </a:cubicBezTo>
                  <a:cubicBezTo>
                    <a:pt x="107448" y="40971"/>
                    <a:pt x="107150" y="46403"/>
                    <a:pt x="109346" y="51017"/>
                  </a:cubicBezTo>
                  <a:lnTo>
                    <a:pt x="143651" y="122380"/>
                  </a:lnTo>
                  <a:lnTo>
                    <a:pt x="109346" y="193780"/>
                  </a:lnTo>
                  <a:cubicBezTo>
                    <a:pt x="107151" y="198394"/>
                    <a:pt x="107448" y="203789"/>
                    <a:pt x="110164" y="208142"/>
                  </a:cubicBezTo>
                  <a:cubicBezTo>
                    <a:pt x="112880" y="212458"/>
                    <a:pt x="117643" y="215100"/>
                    <a:pt x="122740" y="215100"/>
                  </a:cubicBezTo>
                  <a:lnTo>
                    <a:pt x="315402" y="215100"/>
                  </a:lnTo>
                  <a:lnTo>
                    <a:pt x="315402" y="270427"/>
                  </a:lnTo>
                  <a:lnTo>
                    <a:pt x="176175" y="548881"/>
                  </a:lnTo>
                  <a:cubicBezTo>
                    <a:pt x="176138" y="548955"/>
                    <a:pt x="176138" y="548992"/>
                    <a:pt x="176101" y="549029"/>
                  </a:cubicBezTo>
                  <a:lnTo>
                    <a:pt x="1565" y="898140"/>
                  </a:lnTo>
                  <a:cubicBezTo>
                    <a:pt x="-742" y="902753"/>
                    <a:pt x="-481" y="908223"/>
                    <a:pt x="2235" y="912613"/>
                  </a:cubicBezTo>
                  <a:cubicBezTo>
                    <a:pt x="4914" y="916966"/>
                    <a:pt x="9713" y="919645"/>
                    <a:pt x="14848" y="919682"/>
                  </a:cubicBezTo>
                  <a:lnTo>
                    <a:pt x="937658" y="919682"/>
                  </a:lnTo>
                  <a:cubicBezTo>
                    <a:pt x="942793" y="919645"/>
                    <a:pt x="947593" y="917003"/>
                    <a:pt x="950271" y="912613"/>
                  </a:cubicBezTo>
                  <a:cubicBezTo>
                    <a:pt x="952987" y="908222"/>
                    <a:pt x="953248" y="902753"/>
                    <a:pt x="950941" y="898140"/>
                  </a:cubicBezTo>
                  <a:lnTo>
                    <a:pt x="814581" y="625372"/>
                  </a:lnTo>
                  <a:lnTo>
                    <a:pt x="814507" y="625223"/>
                  </a:lnTo>
                  <a:cubicBezTo>
                    <a:pt x="814469" y="625223"/>
                    <a:pt x="814469" y="625186"/>
                    <a:pt x="814469" y="625186"/>
                  </a:cubicBezTo>
                  <a:lnTo>
                    <a:pt x="701322" y="398853"/>
                  </a:lnTo>
                  <a:lnTo>
                    <a:pt x="701322" y="398816"/>
                  </a:lnTo>
                  <a:cubicBezTo>
                    <a:pt x="698792" y="393793"/>
                    <a:pt x="693657" y="390630"/>
                    <a:pt x="688039" y="390630"/>
                  </a:cubicBezTo>
                  <a:cubicBezTo>
                    <a:pt x="682384" y="390630"/>
                    <a:pt x="677212" y="393793"/>
                    <a:pt x="674682" y="398816"/>
                  </a:cubicBezTo>
                  <a:lnTo>
                    <a:pt x="561240" y="625854"/>
                  </a:lnTo>
                  <a:lnTo>
                    <a:pt x="542115" y="664102"/>
                  </a:lnTo>
                  <a:lnTo>
                    <a:pt x="484630" y="549098"/>
                  </a:lnTo>
                  <a:lnTo>
                    <a:pt x="484593" y="549135"/>
                  </a:lnTo>
                  <a:cubicBezTo>
                    <a:pt x="484332" y="548502"/>
                    <a:pt x="484035" y="547870"/>
                    <a:pt x="483700" y="547312"/>
                  </a:cubicBezTo>
                  <a:lnTo>
                    <a:pt x="345216" y="270306"/>
                  </a:lnTo>
                  <a:lnTo>
                    <a:pt x="345216" y="14883"/>
                  </a:lnTo>
                  <a:cubicBezTo>
                    <a:pt x="345216" y="10939"/>
                    <a:pt x="343616" y="7144"/>
                    <a:pt x="340825" y="4353"/>
                  </a:cubicBezTo>
                  <a:cubicBezTo>
                    <a:pt x="338035" y="1563"/>
                    <a:pt x="334240" y="0"/>
                    <a:pt x="330296" y="0"/>
                  </a:cubicBezTo>
                  <a:close/>
                  <a:moveTo>
                    <a:pt x="687396" y="4657"/>
                  </a:moveTo>
                  <a:lnTo>
                    <a:pt x="687434" y="4694"/>
                  </a:lnTo>
                  <a:cubicBezTo>
                    <a:pt x="683453" y="4694"/>
                    <a:pt x="679695" y="6256"/>
                    <a:pt x="676904" y="9047"/>
                  </a:cubicBezTo>
                  <a:cubicBezTo>
                    <a:pt x="674113" y="11838"/>
                    <a:pt x="672513" y="15633"/>
                    <a:pt x="672551" y="19577"/>
                  </a:cubicBezTo>
                  <a:lnTo>
                    <a:pt x="672551" y="66271"/>
                  </a:lnTo>
                  <a:cubicBezTo>
                    <a:pt x="672551" y="70215"/>
                    <a:pt x="674113" y="74010"/>
                    <a:pt x="676904" y="76801"/>
                  </a:cubicBezTo>
                  <a:cubicBezTo>
                    <a:pt x="679694" y="79592"/>
                    <a:pt x="683452" y="81154"/>
                    <a:pt x="687434" y="81154"/>
                  </a:cubicBezTo>
                  <a:cubicBezTo>
                    <a:pt x="695619" y="81117"/>
                    <a:pt x="702242" y="74457"/>
                    <a:pt x="702242" y="66272"/>
                  </a:cubicBezTo>
                  <a:lnTo>
                    <a:pt x="702242" y="19577"/>
                  </a:lnTo>
                  <a:cubicBezTo>
                    <a:pt x="702279" y="11392"/>
                    <a:pt x="695619" y="4694"/>
                    <a:pt x="687434" y="4694"/>
                  </a:cubicBezTo>
                  <a:close/>
                  <a:moveTo>
                    <a:pt x="146405" y="59425"/>
                  </a:moveTo>
                  <a:lnTo>
                    <a:pt x="315398" y="59425"/>
                  </a:lnTo>
                  <a:lnTo>
                    <a:pt x="315398" y="185298"/>
                  </a:lnTo>
                  <a:lnTo>
                    <a:pt x="146405" y="185298"/>
                  </a:lnTo>
                  <a:lnTo>
                    <a:pt x="173529" y="128781"/>
                  </a:lnTo>
                  <a:lnTo>
                    <a:pt x="173567" y="128781"/>
                  </a:lnTo>
                  <a:cubicBezTo>
                    <a:pt x="175501" y="124725"/>
                    <a:pt x="175501" y="120000"/>
                    <a:pt x="173567" y="115944"/>
                  </a:cubicBezTo>
                  <a:close/>
                  <a:moveTo>
                    <a:pt x="845264" y="70067"/>
                  </a:moveTo>
                  <a:cubicBezTo>
                    <a:pt x="841320" y="70067"/>
                    <a:pt x="837562" y="71629"/>
                    <a:pt x="834734" y="74420"/>
                  </a:cubicBezTo>
                  <a:lnTo>
                    <a:pt x="801656" y="107422"/>
                  </a:lnTo>
                  <a:lnTo>
                    <a:pt x="801694" y="107422"/>
                  </a:lnTo>
                  <a:cubicBezTo>
                    <a:pt x="798866" y="110213"/>
                    <a:pt x="797303" y="114008"/>
                    <a:pt x="797303" y="117952"/>
                  </a:cubicBezTo>
                  <a:cubicBezTo>
                    <a:pt x="797303" y="121933"/>
                    <a:pt x="798866" y="125728"/>
                    <a:pt x="801694" y="128519"/>
                  </a:cubicBezTo>
                  <a:cubicBezTo>
                    <a:pt x="804484" y="131310"/>
                    <a:pt x="808279" y="132872"/>
                    <a:pt x="812224" y="132872"/>
                  </a:cubicBezTo>
                  <a:cubicBezTo>
                    <a:pt x="816205" y="132872"/>
                    <a:pt x="820000" y="131310"/>
                    <a:pt x="822791" y="128519"/>
                  </a:cubicBezTo>
                  <a:lnTo>
                    <a:pt x="855793" y="95517"/>
                  </a:lnTo>
                  <a:cubicBezTo>
                    <a:pt x="858583" y="92726"/>
                    <a:pt x="860146" y="88931"/>
                    <a:pt x="860146" y="84950"/>
                  </a:cubicBezTo>
                  <a:cubicBezTo>
                    <a:pt x="860146" y="81006"/>
                    <a:pt x="858583" y="77211"/>
                    <a:pt x="855793" y="74420"/>
                  </a:cubicBezTo>
                  <a:cubicBezTo>
                    <a:pt x="853002" y="71629"/>
                    <a:pt x="849207" y="70067"/>
                    <a:pt x="845263" y="70067"/>
                  </a:cubicBezTo>
                  <a:close/>
                  <a:moveTo>
                    <a:pt x="529529" y="70067"/>
                  </a:moveTo>
                  <a:cubicBezTo>
                    <a:pt x="525585" y="70067"/>
                    <a:pt x="521790" y="71629"/>
                    <a:pt x="518999" y="74420"/>
                  </a:cubicBezTo>
                  <a:cubicBezTo>
                    <a:pt x="516171" y="77210"/>
                    <a:pt x="514609" y="81006"/>
                    <a:pt x="514609" y="84950"/>
                  </a:cubicBezTo>
                  <a:cubicBezTo>
                    <a:pt x="514609" y="88931"/>
                    <a:pt x="516171" y="92726"/>
                    <a:pt x="518999" y="95517"/>
                  </a:cubicBezTo>
                  <a:lnTo>
                    <a:pt x="552040" y="128519"/>
                  </a:lnTo>
                  <a:lnTo>
                    <a:pt x="552002" y="128519"/>
                  </a:lnTo>
                  <a:cubicBezTo>
                    <a:pt x="554793" y="131310"/>
                    <a:pt x="558588" y="132872"/>
                    <a:pt x="562569" y="132872"/>
                  </a:cubicBezTo>
                  <a:cubicBezTo>
                    <a:pt x="566513" y="132872"/>
                    <a:pt x="570308" y="131310"/>
                    <a:pt x="573099" y="128519"/>
                  </a:cubicBezTo>
                  <a:cubicBezTo>
                    <a:pt x="575927" y="125728"/>
                    <a:pt x="577490" y="121933"/>
                    <a:pt x="577490" y="117952"/>
                  </a:cubicBezTo>
                  <a:cubicBezTo>
                    <a:pt x="577490" y="114008"/>
                    <a:pt x="575927" y="110213"/>
                    <a:pt x="573099" y="107422"/>
                  </a:cubicBezTo>
                  <a:lnTo>
                    <a:pt x="540097" y="74420"/>
                  </a:lnTo>
                  <a:cubicBezTo>
                    <a:pt x="537306" y="71629"/>
                    <a:pt x="533511" y="70067"/>
                    <a:pt x="529530" y="70067"/>
                  </a:cubicBezTo>
                  <a:close/>
                  <a:moveTo>
                    <a:pt x="687139" y="113189"/>
                  </a:moveTo>
                  <a:lnTo>
                    <a:pt x="687176" y="113189"/>
                  </a:lnTo>
                  <a:cubicBezTo>
                    <a:pt x="681335" y="113189"/>
                    <a:pt x="676051" y="116538"/>
                    <a:pt x="673596" y="121821"/>
                  </a:cubicBezTo>
                  <a:lnTo>
                    <a:pt x="641076" y="192068"/>
                  </a:lnTo>
                  <a:lnTo>
                    <a:pt x="563946" y="201184"/>
                  </a:lnTo>
                  <a:lnTo>
                    <a:pt x="563983" y="201147"/>
                  </a:lnTo>
                  <a:cubicBezTo>
                    <a:pt x="558216" y="201816"/>
                    <a:pt x="553342" y="205797"/>
                    <a:pt x="551556" y="211304"/>
                  </a:cubicBezTo>
                  <a:cubicBezTo>
                    <a:pt x="549770" y="216811"/>
                    <a:pt x="551333" y="222838"/>
                    <a:pt x="555611" y="226782"/>
                  </a:cubicBezTo>
                  <a:lnTo>
                    <a:pt x="612576" y="279318"/>
                  </a:lnTo>
                  <a:lnTo>
                    <a:pt x="597433" y="355146"/>
                  </a:lnTo>
                  <a:cubicBezTo>
                    <a:pt x="596279" y="360839"/>
                    <a:pt x="598586" y="366680"/>
                    <a:pt x="603274" y="370066"/>
                  </a:cubicBezTo>
                  <a:cubicBezTo>
                    <a:pt x="608000" y="373489"/>
                    <a:pt x="614250" y="373861"/>
                    <a:pt x="619348" y="371033"/>
                  </a:cubicBezTo>
                  <a:lnTo>
                    <a:pt x="687102" y="333268"/>
                  </a:lnTo>
                  <a:lnTo>
                    <a:pt x="754856" y="371071"/>
                  </a:lnTo>
                  <a:lnTo>
                    <a:pt x="754856" y="371034"/>
                  </a:lnTo>
                  <a:cubicBezTo>
                    <a:pt x="759953" y="373899"/>
                    <a:pt x="766204" y="373527"/>
                    <a:pt x="770930" y="370104"/>
                  </a:cubicBezTo>
                  <a:cubicBezTo>
                    <a:pt x="775655" y="366718"/>
                    <a:pt x="777925" y="360877"/>
                    <a:pt x="776808" y="355184"/>
                  </a:cubicBezTo>
                  <a:lnTo>
                    <a:pt x="761703" y="279356"/>
                  </a:lnTo>
                  <a:lnTo>
                    <a:pt x="818704" y="226857"/>
                  </a:lnTo>
                  <a:lnTo>
                    <a:pt x="818704" y="226820"/>
                  </a:lnTo>
                  <a:cubicBezTo>
                    <a:pt x="822946" y="222913"/>
                    <a:pt x="824545" y="216848"/>
                    <a:pt x="822722" y="211342"/>
                  </a:cubicBezTo>
                  <a:cubicBezTo>
                    <a:pt x="820936" y="205835"/>
                    <a:pt x="816100" y="201891"/>
                    <a:pt x="810295" y="201185"/>
                  </a:cubicBezTo>
                  <a:lnTo>
                    <a:pt x="733202" y="192032"/>
                  </a:lnTo>
                  <a:lnTo>
                    <a:pt x="700682" y="121785"/>
                  </a:lnTo>
                  <a:lnTo>
                    <a:pt x="700682" y="121822"/>
                  </a:lnTo>
                  <a:cubicBezTo>
                    <a:pt x="698264" y="116576"/>
                    <a:pt x="692980" y="113190"/>
                    <a:pt x="687176" y="113190"/>
                  </a:cubicBezTo>
                  <a:close/>
                  <a:moveTo>
                    <a:pt x="687139" y="163493"/>
                  </a:moveTo>
                  <a:lnTo>
                    <a:pt x="709613" y="212011"/>
                  </a:lnTo>
                  <a:lnTo>
                    <a:pt x="709613" y="212048"/>
                  </a:lnTo>
                  <a:cubicBezTo>
                    <a:pt x="711808" y="216736"/>
                    <a:pt x="716273" y="219973"/>
                    <a:pt x="721407" y="220569"/>
                  </a:cubicBezTo>
                  <a:lnTo>
                    <a:pt x="774726" y="226894"/>
                  </a:lnTo>
                  <a:lnTo>
                    <a:pt x="735286" y="263171"/>
                  </a:lnTo>
                  <a:cubicBezTo>
                    <a:pt x="731491" y="266668"/>
                    <a:pt x="729780" y="271914"/>
                    <a:pt x="730784" y="276974"/>
                  </a:cubicBezTo>
                  <a:lnTo>
                    <a:pt x="741240" y="329399"/>
                  </a:lnTo>
                  <a:lnTo>
                    <a:pt x="694396" y="303280"/>
                  </a:lnTo>
                  <a:cubicBezTo>
                    <a:pt x="689894" y="300750"/>
                    <a:pt x="684350" y="300750"/>
                    <a:pt x="679848" y="303280"/>
                  </a:cubicBezTo>
                  <a:lnTo>
                    <a:pt x="633041" y="329362"/>
                  </a:lnTo>
                  <a:lnTo>
                    <a:pt x="643497" y="276937"/>
                  </a:lnTo>
                  <a:cubicBezTo>
                    <a:pt x="644502" y="271877"/>
                    <a:pt x="642790" y="266668"/>
                    <a:pt x="638995" y="263134"/>
                  </a:cubicBezTo>
                  <a:lnTo>
                    <a:pt x="599593" y="226820"/>
                  </a:lnTo>
                  <a:lnTo>
                    <a:pt x="652911" y="220532"/>
                  </a:lnTo>
                  <a:lnTo>
                    <a:pt x="652874" y="220569"/>
                  </a:lnTo>
                  <a:cubicBezTo>
                    <a:pt x="658046" y="219936"/>
                    <a:pt x="662510" y="216736"/>
                    <a:pt x="664669" y="212048"/>
                  </a:cubicBezTo>
                  <a:close/>
                  <a:moveTo>
                    <a:pt x="464159" y="227898"/>
                  </a:moveTo>
                  <a:lnTo>
                    <a:pt x="464159" y="227935"/>
                  </a:lnTo>
                  <a:cubicBezTo>
                    <a:pt x="460215" y="227935"/>
                    <a:pt x="456420" y="229498"/>
                    <a:pt x="453629" y="232288"/>
                  </a:cubicBezTo>
                  <a:cubicBezTo>
                    <a:pt x="450839" y="235116"/>
                    <a:pt x="449276" y="238874"/>
                    <a:pt x="449276" y="242855"/>
                  </a:cubicBezTo>
                  <a:cubicBezTo>
                    <a:pt x="449276" y="246799"/>
                    <a:pt x="450839" y="250557"/>
                    <a:pt x="453629" y="253348"/>
                  </a:cubicBezTo>
                  <a:cubicBezTo>
                    <a:pt x="456420" y="256139"/>
                    <a:pt x="460215" y="257738"/>
                    <a:pt x="464159" y="257738"/>
                  </a:cubicBezTo>
                  <a:lnTo>
                    <a:pt x="510853" y="257738"/>
                  </a:lnTo>
                  <a:cubicBezTo>
                    <a:pt x="514835" y="257738"/>
                    <a:pt x="518593" y="256139"/>
                    <a:pt x="521383" y="253348"/>
                  </a:cubicBezTo>
                  <a:cubicBezTo>
                    <a:pt x="524174" y="250557"/>
                    <a:pt x="525737" y="246800"/>
                    <a:pt x="525737" y="242855"/>
                  </a:cubicBezTo>
                  <a:cubicBezTo>
                    <a:pt x="525774" y="238874"/>
                    <a:pt x="524174" y="235116"/>
                    <a:pt x="521383" y="232288"/>
                  </a:cubicBezTo>
                  <a:cubicBezTo>
                    <a:pt x="518593" y="229498"/>
                    <a:pt x="514835" y="227935"/>
                    <a:pt x="510853" y="227935"/>
                  </a:cubicBezTo>
                  <a:close/>
                  <a:moveTo>
                    <a:pt x="863914" y="227898"/>
                  </a:moveTo>
                  <a:lnTo>
                    <a:pt x="863951" y="227935"/>
                  </a:lnTo>
                  <a:cubicBezTo>
                    <a:pt x="859970" y="227935"/>
                    <a:pt x="856212" y="229498"/>
                    <a:pt x="853421" y="232288"/>
                  </a:cubicBezTo>
                  <a:cubicBezTo>
                    <a:pt x="850593" y="235116"/>
                    <a:pt x="849031" y="238874"/>
                    <a:pt x="849031" y="242855"/>
                  </a:cubicBezTo>
                  <a:cubicBezTo>
                    <a:pt x="849031" y="246799"/>
                    <a:pt x="850631" y="250557"/>
                    <a:pt x="853421" y="253348"/>
                  </a:cubicBezTo>
                  <a:cubicBezTo>
                    <a:pt x="856212" y="256139"/>
                    <a:pt x="859970" y="257738"/>
                    <a:pt x="863951" y="257738"/>
                  </a:cubicBezTo>
                  <a:lnTo>
                    <a:pt x="910645" y="257738"/>
                  </a:lnTo>
                  <a:lnTo>
                    <a:pt x="910608" y="257738"/>
                  </a:lnTo>
                  <a:cubicBezTo>
                    <a:pt x="914552" y="257738"/>
                    <a:pt x="918347" y="256176"/>
                    <a:pt x="921138" y="253385"/>
                  </a:cubicBezTo>
                  <a:cubicBezTo>
                    <a:pt x="923929" y="250557"/>
                    <a:pt x="925529" y="246800"/>
                    <a:pt x="925529" y="242855"/>
                  </a:cubicBezTo>
                  <a:cubicBezTo>
                    <a:pt x="925529" y="238874"/>
                    <a:pt x="923966" y="235079"/>
                    <a:pt x="921175" y="232288"/>
                  </a:cubicBezTo>
                  <a:cubicBezTo>
                    <a:pt x="918347" y="229498"/>
                    <a:pt x="914552" y="227935"/>
                    <a:pt x="910608" y="227935"/>
                  </a:cubicBezTo>
                  <a:close/>
                  <a:moveTo>
                    <a:pt x="330295" y="307112"/>
                  </a:moveTo>
                  <a:lnTo>
                    <a:pt x="451700" y="549961"/>
                  </a:lnTo>
                  <a:lnTo>
                    <a:pt x="400541" y="585122"/>
                  </a:lnTo>
                  <a:lnTo>
                    <a:pt x="338740" y="542594"/>
                  </a:lnTo>
                  <a:lnTo>
                    <a:pt x="338777" y="542669"/>
                  </a:lnTo>
                  <a:cubicBezTo>
                    <a:pt x="333679" y="539171"/>
                    <a:pt x="326982" y="539171"/>
                    <a:pt x="321885" y="542669"/>
                  </a:cubicBezTo>
                  <a:lnTo>
                    <a:pt x="260010" y="585196"/>
                  </a:lnTo>
                  <a:lnTo>
                    <a:pt x="208850" y="549998"/>
                  </a:lnTo>
                  <a:close/>
                  <a:moveTo>
                    <a:pt x="562543" y="352691"/>
                  </a:moveTo>
                  <a:lnTo>
                    <a:pt x="562580" y="352765"/>
                  </a:lnTo>
                  <a:cubicBezTo>
                    <a:pt x="558599" y="352765"/>
                    <a:pt x="554804" y="354328"/>
                    <a:pt x="552013" y="357155"/>
                  </a:cubicBezTo>
                  <a:lnTo>
                    <a:pt x="518973" y="390158"/>
                  </a:lnTo>
                  <a:lnTo>
                    <a:pt x="519010" y="390158"/>
                  </a:lnTo>
                  <a:cubicBezTo>
                    <a:pt x="513205" y="395962"/>
                    <a:pt x="513205" y="405376"/>
                    <a:pt x="519010" y="411216"/>
                  </a:cubicBezTo>
                  <a:cubicBezTo>
                    <a:pt x="521800" y="414007"/>
                    <a:pt x="525596" y="415607"/>
                    <a:pt x="529540" y="415607"/>
                  </a:cubicBezTo>
                  <a:cubicBezTo>
                    <a:pt x="533521" y="415607"/>
                    <a:pt x="537316" y="414007"/>
                    <a:pt x="540107" y="411216"/>
                  </a:cubicBezTo>
                  <a:lnTo>
                    <a:pt x="573109" y="378176"/>
                  </a:lnTo>
                  <a:cubicBezTo>
                    <a:pt x="578913" y="372372"/>
                    <a:pt x="578913" y="362958"/>
                    <a:pt x="573109" y="357154"/>
                  </a:cubicBezTo>
                  <a:cubicBezTo>
                    <a:pt x="570318" y="354327"/>
                    <a:pt x="566523" y="352764"/>
                    <a:pt x="562579" y="352764"/>
                  </a:cubicBezTo>
                  <a:close/>
                  <a:moveTo>
                    <a:pt x="811460" y="352728"/>
                  </a:moveTo>
                  <a:lnTo>
                    <a:pt x="811460" y="352802"/>
                  </a:lnTo>
                  <a:cubicBezTo>
                    <a:pt x="807776" y="352988"/>
                    <a:pt x="804316" y="354551"/>
                    <a:pt x="801712" y="357155"/>
                  </a:cubicBezTo>
                  <a:cubicBezTo>
                    <a:pt x="795907" y="362960"/>
                    <a:pt x="795907" y="372374"/>
                    <a:pt x="801712" y="378177"/>
                  </a:cubicBezTo>
                  <a:lnTo>
                    <a:pt x="834789" y="411217"/>
                  </a:lnTo>
                  <a:lnTo>
                    <a:pt x="834752" y="411217"/>
                  </a:lnTo>
                  <a:cubicBezTo>
                    <a:pt x="840593" y="417022"/>
                    <a:pt x="850007" y="417022"/>
                    <a:pt x="855811" y="411217"/>
                  </a:cubicBezTo>
                  <a:cubicBezTo>
                    <a:pt x="861615" y="405376"/>
                    <a:pt x="861615" y="395962"/>
                    <a:pt x="855811" y="390159"/>
                  </a:cubicBezTo>
                  <a:lnTo>
                    <a:pt x="822809" y="357156"/>
                  </a:lnTo>
                  <a:cubicBezTo>
                    <a:pt x="819795" y="354143"/>
                    <a:pt x="815702" y="352580"/>
                    <a:pt x="811460" y="352803"/>
                  </a:cubicBezTo>
                  <a:close/>
                  <a:moveTo>
                    <a:pt x="688044" y="438788"/>
                  </a:moveTo>
                  <a:lnTo>
                    <a:pt x="782215" y="627097"/>
                  </a:lnTo>
                  <a:lnTo>
                    <a:pt x="744673" y="652956"/>
                  </a:lnTo>
                  <a:lnTo>
                    <a:pt x="696453" y="619767"/>
                  </a:lnTo>
                  <a:lnTo>
                    <a:pt x="696453" y="619804"/>
                  </a:lnTo>
                  <a:cubicBezTo>
                    <a:pt x="691355" y="616307"/>
                    <a:pt x="684658" y="616307"/>
                    <a:pt x="679598" y="619804"/>
                  </a:cubicBezTo>
                  <a:lnTo>
                    <a:pt x="631415" y="652993"/>
                  </a:lnTo>
                  <a:lnTo>
                    <a:pt x="593873" y="627135"/>
                  </a:lnTo>
                  <a:close/>
                  <a:moveTo>
                    <a:pt x="330295" y="572957"/>
                  </a:moveTo>
                  <a:lnTo>
                    <a:pt x="392170" y="615523"/>
                  </a:lnTo>
                  <a:lnTo>
                    <a:pt x="392170" y="615560"/>
                  </a:lnTo>
                  <a:cubicBezTo>
                    <a:pt x="397230" y="619057"/>
                    <a:pt x="403965" y="619057"/>
                    <a:pt x="409025" y="615560"/>
                  </a:cubicBezTo>
                  <a:lnTo>
                    <a:pt x="465170" y="576902"/>
                  </a:lnTo>
                  <a:lnTo>
                    <a:pt x="621665" y="889922"/>
                  </a:lnTo>
                  <a:lnTo>
                    <a:pt x="38926" y="889884"/>
                  </a:lnTo>
                  <a:lnTo>
                    <a:pt x="195422" y="576826"/>
                  </a:lnTo>
                  <a:lnTo>
                    <a:pt x="251604" y="615522"/>
                  </a:lnTo>
                  <a:lnTo>
                    <a:pt x="251641" y="615559"/>
                  </a:lnTo>
                  <a:cubicBezTo>
                    <a:pt x="256738" y="619056"/>
                    <a:pt x="263436" y="619056"/>
                    <a:pt x="268496" y="615559"/>
                  </a:cubicBezTo>
                  <a:close/>
                  <a:moveTo>
                    <a:pt x="688044" y="650088"/>
                  </a:moveTo>
                  <a:lnTo>
                    <a:pt x="736227" y="683277"/>
                  </a:lnTo>
                  <a:cubicBezTo>
                    <a:pt x="741288" y="686774"/>
                    <a:pt x="748022" y="686774"/>
                    <a:pt x="753082" y="683277"/>
                  </a:cubicBezTo>
                  <a:lnTo>
                    <a:pt x="795647" y="653995"/>
                  </a:lnTo>
                  <a:lnTo>
                    <a:pt x="913595" y="889891"/>
                  </a:lnTo>
                  <a:lnTo>
                    <a:pt x="654972" y="889891"/>
                  </a:lnTo>
                  <a:lnTo>
                    <a:pt x="558722" y="697381"/>
                  </a:lnTo>
                  <a:lnTo>
                    <a:pt x="580414" y="654035"/>
                  </a:lnTo>
                  <a:lnTo>
                    <a:pt x="622941" y="683280"/>
                  </a:lnTo>
                  <a:cubicBezTo>
                    <a:pt x="628038" y="686777"/>
                    <a:pt x="634736" y="686777"/>
                    <a:pt x="639795" y="68328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4027" name="Google Shape;4027;p80"/>
          <p:cNvGrpSpPr/>
          <p:nvPr/>
        </p:nvGrpSpPr>
        <p:grpSpPr>
          <a:xfrm>
            <a:off x="3693440" y="4812655"/>
            <a:ext cx="7808303" cy="565786"/>
            <a:chOff x="3702866" y="4763343"/>
            <a:chExt cx="7808303" cy="565786"/>
          </a:xfrm>
        </p:grpSpPr>
        <p:sp>
          <p:nvSpPr>
            <p:cNvPr id="4028" name="Google Shape;4028;p80"/>
            <p:cNvSpPr/>
            <p:nvPr/>
          </p:nvSpPr>
          <p:spPr>
            <a:xfrm>
              <a:off x="3702866" y="4763343"/>
              <a:ext cx="7808303" cy="56578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029" name="Google Shape;4029;p80"/>
            <p:cNvSpPr txBox="1"/>
            <p:nvPr/>
          </p:nvSpPr>
          <p:spPr>
            <a:xfrm>
              <a:off x="3844771" y="4866674"/>
              <a:ext cx="7459305" cy="33855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1"/>
                </a:buClr>
                <a:buSzPts val="1600"/>
                <a:buFont typeface="Lustria"/>
                <a:buNone/>
              </a:pPr>
              <a:r>
                <a:rPr b="1" i="0" lang="pt-BR" sz="1600" u="none" cap="none" strike="noStrike">
                  <a:solidFill>
                    <a:schemeClr val="lt1"/>
                  </a:solidFill>
                  <a:latin typeface="Lustria"/>
                  <a:ea typeface="Lustria"/>
                  <a:cs typeface="Lustria"/>
                  <a:sym typeface="Lustria"/>
                </a:rPr>
                <a:t>Redução da taxa de eventos trombóticos com eculizumabe ao longo do tempo</a:t>
              </a:r>
              <a:r>
                <a:rPr b="1" baseline="30000" i="0" lang="pt-BR" sz="1600" u="none" cap="none" strike="noStrike">
                  <a:solidFill>
                    <a:schemeClr val="lt1"/>
                  </a:solidFill>
                  <a:latin typeface="Lustria"/>
                  <a:ea typeface="Lustria"/>
                  <a:cs typeface="Lustria"/>
                  <a:sym typeface="Lustria"/>
                </a:rPr>
                <a:t>7</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978"/>
                                        </p:tgtEl>
                                        <p:attrNameLst>
                                          <p:attrName>style.visibility</p:attrName>
                                        </p:attrNameLst>
                                      </p:cBhvr>
                                      <p:to>
                                        <p:strVal val="visible"/>
                                      </p:to>
                                    </p:set>
                                    <p:animEffect filter="fade" transition="in">
                                      <p:cBhvr>
                                        <p:cTn dur="500"/>
                                        <p:tgtEl>
                                          <p:spTgt spid="3978"/>
                                        </p:tgtEl>
                                      </p:cBhvr>
                                    </p:animEffect>
                                  </p:childTnLst>
                                </p:cTn>
                              </p:par>
                              <p:par>
                                <p:cTn fill="hold" nodeType="withEffect" presetClass="entr" presetID="10" presetSubtype="0">
                                  <p:stCondLst>
                                    <p:cond delay="0"/>
                                  </p:stCondLst>
                                  <p:childTnLst>
                                    <p:set>
                                      <p:cBhvr>
                                        <p:cTn dur="1" fill="hold">
                                          <p:stCondLst>
                                            <p:cond delay="0"/>
                                          </p:stCondLst>
                                        </p:cTn>
                                        <p:tgtEl>
                                          <p:spTgt spid="3981"/>
                                        </p:tgtEl>
                                        <p:attrNameLst>
                                          <p:attrName>style.visibility</p:attrName>
                                        </p:attrNameLst>
                                      </p:cBhvr>
                                      <p:to>
                                        <p:strVal val="visible"/>
                                      </p:to>
                                    </p:set>
                                    <p:animEffect filter="fade" transition="in">
                                      <p:cBhvr>
                                        <p:cTn dur="500"/>
                                        <p:tgtEl>
                                          <p:spTgt spid="398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3993"/>
                                        </p:tgtEl>
                                        <p:attrNameLst>
                                          <p:attrName>style.visibility</p:attrName>
                                        </p:attrNameLst>
                                      </p:cBhvr>
                                      <p:to>
                                        <p:strVal val="visible"/>
                                      </p:to>
                                    </p:set>
                                    <p:animEffect filter="fade" transition="in">
                                      <p:cBhvr>
                                        <p:cTn dur="500"/>
                                        <p:tgtEl>
                                          <p:spTgt spid="399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983"/>
                                        </p:tgtEl>
                                        <p:attrNameLst>
                                          <p:attrName>style.visibility</p:attrName>
                                        </p:attrNameLst>
                                      </p:cBhvr>
                                      <p:to>
                                        <p:strVal val="visible"/>
                                      </p:to>
                                    </p:set>
                                    <p:animEffect filter="fade" transition="in">
                                      <p:cBhvr>
                                        <p:cTn dur="500"/>
                                        <p:tgtEl>
                                          <p:spTgt spid="3983"/>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4013"/>
                                        </p:tgtEl>
                                        <p:attrNameLst>
                                          <p:attrName>style.visibility</p:attrName>
                                        </p:attrNameLst>
                                      </p:cBhvr>
                                      <p:to>
                                        <p:strVal val="visible"/>
                                      </p:to>
                                    </p:set>
                                    <p:animEffect filter="fade" transition="in">
                                      <p:cBhvr>
                                        <p:cTn dur="500"/>
                                        <p:tgtEl>
                                          <p:spTgt spid="4013"/>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4027"/>
                                        </p:tgtEl>
                                        <p:attrNameLst>
                                          <p:attrName>style.visibility</p:attrName>
                                        </p:attrNameLst>
                                      </p:cBhvr>
                                      <p:to>
                                        <p:strVal val="visible"/>
                                      </p:to>
                                    </p:set>
                                    <p:animEffect filter="fade" transition="in">
                                      <p:cBhvr>
                                        <p:cTn dur="500"/>
                                        <p:tgtEl>
                                          <p:spTgt spid="402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34" name="Shape 4034"/>
        <p:cNvGrpSpPr/>
        <p:nvPr/>
      </p:nvGrpSpPr>
      <p:grpSpPr>
        <a:xfrm>
          <a:off x="0" y="0"/>
          <a:ext cx="0" cy="0"/>
          <a:chOff x="0" y="0"/>
          <a:chExt cx="0" cy="0"/>
        </a:xfrm>
      </p:grpSpPr>
      <p:sp>
        <p:nvSpPr>
          <p:cNvPr id="4035" name="Google Shape;4035;p81"/>
          <p:cNvSpPr/>
          <p:nvPr/>
        </p:nvSpPr>
        <p:spPr>
          <a:xfrm flipH="1">
            <a:off x="678729" y="1892007"/>
            <a:ext cx="9590201" cy="4034483"/>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4036" name="Google Shape;4036;p81"/>
          <p:cNvSpPr txBox="1"/>
          <p:nvPr/>
        </p:nvSpPr>
        <p:spPr>
          <a:xfrm>
            <a:off x="296269" y="385036"/>
            <a:ext cx="9027408" cy="48628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Efeito da terapia de longo prazo com eculizumab </a:t>
            </a:r>
            <a:endParaRPr b="1" baseline="30000" sz="3200">
              <a:solidFill>
                <a:schemeClr val="accent1"/>
              </a:solidFill>
              <a:latin typeface="Lustria"/>
              <a:ea typeface="Lustria"/>
              <a:cs typeface="Lustria"/>
              <a:sym typeface="Lustria"/>
            </a:endParaRPr>
          </a:p>
        </p:txBody>
      </p:sp>
      <p:sp>
        <p:nvSpPr>
          <p:cNvPr id="4037" name="Google Shape;4037;p81"/>
          <p:cNvSpPr txBox="1"/>
          <p:nvPr/>
        </p:nvSpPr>
        <p:spPr>
          <a:xfrm>
            <a:off x="296269" y="792070"/>
            <a:ext cx="421217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na sobrevida dos pacientes¹</a:t>
            </a:r>
            <a:endParaRPr baseline="30000" sz="2800">
              <a:solidFill>
                <a:srgbClr val="003865"/>
              </a:solidFill>
              <a:latin typeface="Calibri"/>
              <a:ea typeface="Calibri"/>
              <a:cs typeface="Calibri"/>
              <a:sym typeface="Calibri"/>
            </a:endParaRPr>
          </a:p>
        </p:txBody>
      </p:sp>
      <p:sp>
        <p:nvSpPr>
          <p:cNvPr id="4038" name="Google Shape;4038;p8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Adaptado de Hillmen P, et al. Br J Haematol 2013;162:62–73.</a:t>
            </a:r>
            <a:endParaRPr/>
          </a:p>
          <a:p>
            <a:pPr indent="0" lvl="0" marL="0" rtl="0" algn="l">
              <a:lnSpc>
                <a:spcPct val="90000"/>
              </a:lnSpc>
              <a:spcBef>
                <a:spcPts val="300"/>
              </a:spcBef>
              <a:spcAft>
                <a:spcPts val="0"/>
              </a:spcAft>
              <a:buClr>
                <a:schemeClr val="dk1"/>
              </a:buClr>
              <a:buSzPts val="800"/>
              <a:buNone/>
            </a:pPr>
            <a:r>
              <a:rPr lang="pt-BR"/>
              <a:t>1. Hillmen P, et al. Br J Haematol 2013;162:62–73.</a:t>
            </a:r>
            <a:endParaRPr/>
          </a:p>
        </p:txBody>
      </p:sp>
      <p:grpSp>
        <p:nvGrpSpPr>
          <p:cNvPr id="4039" name="Google Shape;4039;p81"/>
          <p:cNvGrpSpPr/>
          <p:nvPr/>
        </p:nvGrpSpPr>
        <p:grpSpPr>
          <a:xfrm>
            <a:off x="7519468" y="1978675"/>
            <a:ext cx="1272802" cy="261610"/>
            <a:chOff x="6778528" y="4336986"/>
            <a:chExt cx="1272231" cy="289825"/>
          </a:xfrm>
        </p:grpSpPr>
        <p:sp>
          <p:nvSpPr>
            <p:cNvPr id="4040" name="Google Shape;4040;p81"/>
            <p:cNvSpPr txBox="1"/>
            <p:nvPr/>
          </p:nvSpPr>
          <p:spPr>
            <a:xfrm>
              <a:off x="6827896" y="4336986"/>
              <a:ext cx="1222863" cy="289825"/>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rgbClr val="000000"/>
                </a:buClr>
                <a:buSzPts val="1100"/>
                <a:buFont typeface="Calibri"/>
                <a:buNone/>
              </a:pPr>
              <a:r>
                <a:rPr b="0" i="0" lang="pt-BR" sz="1100" u="none" cap="none" strike="noStrike">
                  <a:solidFill>
                    <a:srgbClr val="000000"/>
                  </a:solidFill>
                  <a:latin typeface="Calibri"/>
                  <a:ea typeface="Calibri"/>
                  <a:cs typeface="Calibri"/>
                  <a:sym typeface="Calibri"/>
                </a:rPr>
                <a:t>Dados censurados</a:t>
              </a:r>
              <a:endParaRPr/>
            </a:p>
          </p:txBody>
        </p:sp>
        <p:sp>
          <p:nvSpPr>
            <p:cNvPr id="4041" name="Google Shape;4041;p81"/>
            <p:cNvSpPr/>
            <p:nvPr/>
          </p:nvSpPr>
          <p:spPr>
            <a:xfrm>
              <a:off x="6778528" y="4454026"/>
              <a:ext cx="72993" cy="77770"/>
            </a:xfrm>
            <a:prstGeom prst="ellipse">
              <a:avLst/>
            </a:prstGeom>
            <a:solidFill>
              <a:schemeClr val="lt1"/>
            </a:solidFill>
            <a:ln cap="flat" cmpd="sng" w="19050">
              <a:solidFill>
                <a:srgbClr val="CE243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grpSp>
      <p:graphicFrame>
        <p:nvGraphicFramePr>
          <p:cNvPr id="4042" name="Google Shape;4042;p81"/>
          <p:cNvGraphicFramePr/>
          <p:nvPr/>
        </p:nvGraphicFramePr>
        <p:xfrm>
          <a:off x="774226" y="5270935"/>
          <a:ext cx="3000000" cy="3000000"/>
        </p:xfrm>
        <a:graphic>
          <a:graphicData uri="http://schemas.openxmlformats.org/drawingml/2006/table">
            <a:tbl>
              <a:tblPr bandRow="1" firstRow="1">
                <a:noFill/>
                <a:tableStyleId>{F7126037-056A-477B-9917-EF84403CEE12}</a:tableStyleId>
              </a:tblPr>
              <a:tblGrid>
                <a:gridCol w="910175"/>
                <a:gridCol w="709725"/>
                <a:gridCol w="324150"/>
                <a:gridCol w="809600"/>
                <a:gridCol w="462400"/>
                <a:gridCol w="691300"/>
                <a:gridCol w="592700"/>
                <a:gridCol w="605050"/>
                <a:gridCol w="2834975"/>
              </a:tblGrid>
              <a:tr h="315450">
                <a:tc>
                  <a:txBody>
                    <a:bodyPr/>
                    <a:lstStyle/>
                    <a:p>
                      <a:pPr indent="0" lvl="0" marL="0" marR="0" rtl="0" algn="l">
                        <a:lnSpc>
                          <a:spcPct val="100000"/>
                        </a:lnSpc>
                        <a:spcBef>
                          <a:spcPts val="0"/>
                        </a:spcBef>
                        <a:spcAft>
                          <a:spcPts val="0"/>
                        </a:spcAft>
                        <a:buClr>
                          <a:schemeClr val="lt1"/>
                        </a:buClr>
                        <a:buSzPts val="1100"/>
                        <a:buFont typeface="Lustria"/>
                        <a:buNone/>
                      </a:pPr>
                      <a:r>
                        <a:rPr b="1" i="0" lang="pt-BR" sz="1100" cap="none" strike="noStrike">
                          <a:solidFill>
                            <a:schemeClr val="lt1"/>
                          </a:solidFill>
                          <a:latin typeface="Lustria"/>
                          <a:ea typeface="Lustria"/>
                          <a:cs typeface="Lustria"/>
                          <a:sym typeface="Lustria"/>
                        </a:rPr>
                        <a:t>Pacientes </a:t>
                      </a:r>
                      <a:br>
                        <a:rPr b="1" i="0" lang="pt-BR" sz="1100" cap="none" strike="noStrike">
                          <a:solidFill>
                            <a:schemeClr val="lt1"/>
                          </a:solidFill>
                          <a:latin typeface="Lustria"/>
                          <a:ea typeface="Lustria"/>
                          <a:cs typeface="Lustria"/>
                          <a:sym typeface="Lustria"/>
                        </a:rPr>
                      </a:br>
                      <a:r>
                        <a:rPr b="1" i="0" lang="pt-BR" sz="1100" cap="none" strike="noStrike">
                          <a:solidFill>
                            <a:schemeClr val="lt1"/>
                          </a:solidFill>
                          <a:latin typeface="Lustria"/>
                          <a:ea typeface="Lustria"/>
                          <a:cs typeface="Lustria"/>
                          <a:sym typeface="Lustria"/>
                        </a:rPr>
                        <a:t>(N)</a:t>
                      </a:r>
                      <a:endParaRPr/>
                    </a:p>
                  </a:txBody>
                  <a:tcPr marT="34250" marB="34250" marR="0" marL="76175" anchor="ctr">
                    <a:lnL cap="flat" cmpd="sng" w="9525">
                      <a:solidFill>
                        <a:srgbClr val="000000">
                          <a:alpha val="0"/>
                        </a:srgbClr>
                      </a:solidFill>
                      <a:prstDash val="solid"/>
                      <a:round/>
                      <a:headEnd len="sm" w="sm" type="none"/>
                      <a:tailEnd len="sm" w="sm" type="none"/>
                    </a:lnL>
                    <a:lnR cap="flat" cmpd="sng" w="12700">
                      <a:solidFill>
                        <a:srgbClr val="0071CA"/>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200"/>
                        <a:buFont typeface="Calibri"/>
                        <a:buNone/>
                      </a:pPr>
                      <a:r>
                        <a:rPr b="0" i="0" lang="pt-BR" sz="1200" cap="none" strike="noStrike">
                          <a:solidFill>
                            <a:schemeClr val="lt1"/>
                          </a:solidFill>
                          <a:latin typeface="Calibri"/>
                          <a:ea typeface="Calibri"/>
                          <a:cs typeface="Calibri"/>
                          <a:sym typeface="Calibri"/>
                        </a:rPr>
                        <a:t>195</a:t>
                      </a:r>
                      <a:endParaRPr/>
                    </a:p>
                  </a:txBody>
                  <a:tcPr marT="34250" marB="34250" marR="76175" marL="76175" anchor="ctr">
                    <a:lnL cap="flat" cmpd="sng" w="12700">
                      <a:solidFill>
                        <a:srgbClr val="0071CA"/>
                      </a:solidFill>
                      <a:prstDash val="solid"/>
                      <a:round/>
                      <a:headEnd len="sm" w="sm" type="none"/>
                      <a:tailEnd len="sm" w="sm" type="none"/>
                    </a:lnL>
                    <a:lnR cap="flat" cmpd="sng" w="12700">
                      <a:solidFill>
                        <a:srgbClr val="0071CA"/>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200"/>
                        <a:buFont typeface="Calibri"/>
                        <a:buNone/>
                      </a:pPr>
                      <a:r>
                        <a:rPr b="0" i="0" lang="pt-BR" sz="1200" cap="none" strike="noStrike">
                          <a:solidFill>
                            <a:schemeClr val="lt1"/>
                          </a:solidFill>
                          <a:latin typeface="Calibri"/>
                          <a:ea typeface="Calibri"/>
                          <a:cs typeface="Calibri"/>
                          <a:sym typeface="Calibri"/>
                        </a:rPr>
                        <a:t>192</a:t>
                      </a:r>
                      <a:endParaRPr/>
                    </a:p>
                  </a:txBody>
                  <a:tcPr marT="34250" marB="34250" marR="0" marL="0" anchor="ctr">
                    <a:lnL cap="flat" cmpd="sng" w="12700">
                      <a:solidFill>
                        <a:srgbClr val="0071CA"/>
                      </a:solidFill>
                      <a:prstDash val="solid"/>
                      <a:round/>
                      <a:headEnd len="sm" w="sm" type="none"/>
                      <a:tailEnd len="sm" w="sm" type="none"/>
                    </a:lnL>
                    <a:lnR cap="flat" cmpd="sng" w="12700">
                      <a:solidFill>
                        <a:srgbClr val="0071CA"/>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200"/>
                        <a:buFont typeface="Calibri"/>
                        <a:buNone/>
                      </a:pPr>
                      <a:r>
                        <a:rPr b="0" i="0" lang="pt-BR" sz="1200" cap="none" strike="noStrike">
                          <a:solidFill>
                            <a:schemeClr val="lt1"/>
                          </a:solidFill>
                          <a:latin typeface="Calibri"/>
                          <a:ea typeface="Calibri"/>
                          <a:cs typeface="Calibri"/>
                          <a:sym typeface="Calibri"/>
                        </a:rPr>
                        <a:t>191</a:t>
                      </a:r>
                      <a:endParaRPr/>
                    </a:p>
                  </a:txBody>
                  <a:tcPr marT="34250" marB="34250" marR="76175" marL="76175" anchor="ctr">
                    <a:lnL cap="flat" cmpd="sng" w="12700">
                      <a:solidFill>
                        <a:srgbClr val="0071CA"/>
                      </a:solidFill>
                      <a:prstDash val="solid"/>
                      <a:round/>
                      <a:headEnd len="sm" w="sm" type="none"/>
                      <a:tailEnd len="sm" w="sm" type="none"/>
                    </a:lnL>
                    <a:lnR cap="flat" cmpd="sng" w="12700">
                      <a:solidFill>
                        <a:srgbClr val="0071CA"/>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200"/>
                        <a:buFont typeface="Calibri"/>
                        <a:buNone/>
                      </a:pPr>
                      <a:r>
                        <a:rPr b="0" i="0" lang="pt-BR" sz="1200" cap="none" strike="noStrike">
                          <a:solidFill>
                            <a:schemeClr val="lt1"/>
                          </a:solidFill>
                          <a:latin typeface="Calibri"/>
                          <a:ea typeface="Calibri"/>
                          <a:cs typeface="Calibri"/>
                          <a:sym typeface="Calibri"/>
                        </a:rPr>
                        <a:t>181</a:t>
                      </a:r>
                      <a:endParaRPr/>
                    </a:p>
                  </a:txBody>
                  <a:tcPr marT="34250" marB="34250" marR="76175" marL="76175" anchor="ctr">
                    <a:lnL cap="flat" cmpd="sng" w="12700">
                      <a:solidFill>
                        <a:srgbClr val="0071CA"/>
                      </a:solidFill>
                      <a:prstDash val="solid"/>
                      <a:round/>
                      <a:headEnd len="sm" w="sm" type="none"/>
                      <a:tailEnd len="sm" w="sm" type="none"/>
                    </a:lnL>
                    <a:lnR cap="flat" cmpd="sng" w="12700">
                      <a:solidFill>
                        <a:srgbClr val="0071CA"/>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200"/>
                        <a:buFont typeface="Calibri"/>
                        <a:buNone/>
                      </a:pPr>
                      <a:r>
                        <a:rPr b="0" i="0" lang="pt-BR" sz="1200" cap="none" strike="noStrike">
                          <a:solidFill>
                            <a:schemeClr val="lt1"/>
                          </a:solidFill>
                          <a:latin typeface="Calibri"/>
                          <a:ea typeface="Calibri"/>
                          <a:cs typeface="Calibri"/>
                          <a:sym typeface="Calibri"/>
                        </a:rPr>
                        <a:t>140</a:t>
                      </a:r>
                      <a:endParaRPr/>
                    </a:p>
                  </a:txBody>
                  <a:tcPr marT="34250" marB="34250" marR="76175" marL="76175" anchor="ctr">
                    <a:lnL cap="flat" cmpd="sng" w="12700">
                      <a:solidFill>
                        <a:srgbClr val="0071CA"/>
                      </a:solidFill>
                      <a:prstDash val="solid"/>
                      <a:round/>
                      <a:headEnd len="sm" w="sm" type="none"/>
                      <a:tailEnd len="sm" w="sm" type="none"/>
                    </a:lnL>
                    <a:lnR cap="flat" cmpd="sng" w="12700">
                      <a:solidFill>
                        <a:srgbClr val="0071CA"/>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200"/>
                        <a:buFont typeface="Calibri"/>
                        <a:buNone/>
                      </a:pPr>
                      <a:r>
                        <a:rPr b="0" i="0" lang="pt-BR" sz="1200" cap="none" strike="noStrike">
                          <a:solidFill>
                            <a:schemeClr val="lt1"/>
                          </a:solidFill>
                          <a:latin typeface="Calibri"/>
                          <a:ea typeface="Calibri"/>
                          <a:cs typeface="Calibri"/>
                          <a:sym typeface="Calibri"/>
                        </a:rPr>
                        <a:t>79</a:t>
                      </a:r>
                      <a:endParaRPr/>
                    </a:p>
                  </a:txBody>
                  <a:tcPr marT="34250" marB="34250" marR="76175" marL="76175" anchor="ctr">
                    <a:lnL cap="flat" cmpd="sng" w="12700">
                      <a:solidFill>
                        <a:srgbClr val="0071CA"/>
                      </a:solidFill>
                      <a:prstDash val="solid"/>
                      <a:round/>
                      <a:headEnd len="sm" w="sm" type="none"/>
                      <a:tailEnd len="sm" w="sm" type="none"/>
                    </a:lnL>
                    <a:lnR cap="flat" cmpd="sng" w="12700">
                      <a:solidFill>
                        <a:srgbClr val="0071CA"/>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200"/>
                        <a:buFont typeface="Calibri"/>
                        <a:buNone/>
                      </a:pPr>
                      <a:r>
                        <a:rPr b="0" i="0" lang="pt-BR" sz="1200" cap="none" strike="noStrike">
                          <a:solidFill>
                            <a:schemeClr val="lt1"/>
                          </a:solidFill>
                          <a:latin typeface="Calibri"/>
                          <a:ea typeface="Calibri"/>
                          <a:cs typeface="Calibri"/>
                          <a:sym typeface="Calibri"/>
                        </a:rPr>
                        <a:t>26</a:t>
                      </a:r>
                      <a:endParaRPr/>
                    </a:p>
                  </a:txBody>
                  <a:tcPr marT="34250" marB="34250" marR="76175" marL="76175" anchor="ctr">
                    <a:lnL cap="flat" cmpd="sng" w="12700">
                      <a:solidFill>
                        <a:srgbClr val="0071CA"/>
                      </a:solidFill>
                      <a:prstDash val="solid"/>
                      <a:round/>
                      <a:headEnd len="sm" w="sm" type="none"/>
                      <a:tailEnd len="sm" w="sm" type="none"/>
                    </a:lnL>
                    <a:lnR cap="flat" cmpd="sng" w="12700">
                      <a:solidFill>
                        <a:srgbClr val="0071CA"/>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200"/>
                        <a:buFont typeface="Calibri"/>
                        <a:buNone/>
                      </a:pPr>
                      <a:r>
                        <a:rPr b="0" i="0" lang="pt-BR" sz="1200" cap="none" strike="noStrike">
                          <a:solidFill>
                            <a:schemeClr val="lt1"/>
                          </a:solidFill>
                          <a:latin typeface="Calibri"/>
                          <a:ea typeface="Calibri"/>
                          <a:cs typeface="Calibri"/>
                          <a:sym typeface="Calibri"/>
                        </a:rPr>
                        <a:t>                                 9</a:t>
                      </a:r>
                      <a:endParaRPr/>
                    </a:p>
                  </a:txBody>
                  <a:tcPr marT="34250" marB="34250" marR="76175" marL="76175" anchor="ctr">
                    <a:lnL cap="flat" cmpd="sng" w="12700">
                      <a:solidFill>
                        <a:srgbClr val="0071CA"/>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bl>
          </a:graphicData>
        </a:graphic>
      </p:graphicFrame>
      <p:grpSp>
        <p:nvGrpSpPr>
          <p:cNvPr id="4043" name="Google Shape;4043;p81"/>
          <p:cNvGrpSpPr/>
          <p:nvPr/>
        </p:nvGrpSpPr>
        <p:grpSpPr>
          <a:xfrm>
            <a:off x="1184952" y="2315970"/>
            <a:ext cx="7570850" cy="2838382"/>
            <a:chOff x="545620" y="2168991"/>
            <a:chExt cx="7570850" cy="2838382"/>
          </a:xfrm>
        </p:grpSpPr>
        <p:graphicFrame>
          <p:nvGraphicFramePr>
            <p:cNvPr id="4044" name="Google Shape;4044;p81"/>
            <p:cNvGraphicFramePr/>
            <p:nvPr/>
          </p:nvGraphicFramePr>
          <p:xfrm>
            <a:off x="545620" y="2168991"/>
            <a:ext cx="7570850" cy="2838382"/>
          </p:xfrm>
          <a:graphic>
            <a:graphicData uri="http://schemas.openxmlformats.org/drawingml/2006/chart">
              <c:chart r:id="rId3"/>
            </a:graphicData>
          </a:graphic>
        </p:graphicFrame>
        <p:grpSp>
          <p:nvGrpSpPr>
            <p:cNvPr id="4045" name="Google Shape;4045;p81"/>
            <p:cNvGrpSpPr/>
            <p:nvPr/>
          </p:nvGrpSpPr>
          <p:grpSpPr>
            <a:xfrm>
              <a:off x="1449027" y="2369788"/>
              <a:ext cx="6569075" cy="128588"/>
              <a:chOff x="1710347" y="2178411"/>
              <a:chExt cx="6569075" cy="128588"/>
            </a:xfrm>
          </p:grpSpPr>
          <p:sp>
            <p:nvSpPr>
              <p:cNvPr id="4046" name="Google Shape;4046;p81"/>
              <p:cNvSpPr/>
              <p:nvPr/>
            </p:nvSpPr>
            <p:spPr>
              <a:xfrm>
                <a:off x="1740683" y="2205786"/>
                <a:ext cx="6508926" cy="70395"/>
              </a:xfrm>
              <a:custGeom>
                <a:rect b="b" l="l" r="r" t="t"/>
                <a:pathLst>
                  <a:path extrusionOk="0" h="78006" w="6509141">
                    <a:moveTo>
                      <a:pt x="0" y="0"/>
                    </a:moveTo>
                    <a:lnTo>
                      <a:pt x="199347" y="39003"/>
                    </a:lnTo>
                    <a:lnTo>
                      <a:pt x="394362" y="39003"/>
                    </a:lnTo>
                    <a:lnTo>
                      <a:pt x="1378100" y="39003"/>
                    </a:lnTo>
                    <a:lnTo>
                      <a:pt x="1486441" y="78006"/>
                    </a:lnTo>
                    <a:lnTo>
                      <a:pt x="6509141" y="78006"/>
                    </a:lnTo>
                  </a:path>
                </a:pathLst>
              </a:custGeom>
              <a:noFill/>
              <a:ln cap="flat" cmpd="sng" w="28575">
                <a:solidFill>
                  <a:srgbClr val="D21E2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sz="1800" u="none" cap="none" strike="noStrike">
                  <a:solidFill>
                    <a:srgbClr val="FFFFFF"/>
                  </a:solidFill>
                  <a:latin typeface="Calibri"/>
                  <a:ea typeface="Calibri"/>
                  <a:cs typeface="Calibri"/>
                  <a:sym typeface="Calibri"/>
                </a:endParaRPr>
              </a:p>
            </p:txBody>
          </p:sp>
          <p:grpSp>
            <p:nvGrpSpPr>
              <p:cNvPr id="4047" name="Google Shape;4047;p81"/>
              <p:cNvGrpSpPr/>
              <p:nvPr/>
            </p:nvGrpSpPr>
            <p:grpSpPr>
              <a:xfrm>
                <a:off x="1710347" y="2178411"/>
                <a:ext cx="6569075" cy="128588"/>
                <a:chOff x="1525650" y="1364522"/>
                <a:chExt cx="6569292" cy="142490"/>
              </a:xfrm>
            </p:grpSpPr>
            <p:sp>
              <p:nvSpPr>
                <p:cNvPr id="4048" name="Google Shape;4048;p81"/>
                <p:cNvSpPr/>
                <p:nvPr/>
              </p:nvSpPr>
              <p:spPr>
                <a:xfrm>
                  <a:off x="1525650" y="1364522"/>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49" name="Google Shape;4049;p81"/>
                <p:cNvSpPr/>
                <p:nvPr/>
              </p:nvSpPr>
              <p:spPr>
                <a:xfrm>
                  <a:off x="1725682" y="1393020"/>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50" name="Google Shape;4050;p81"/>
                <p:cNvSpPr/>
                <p:nvPr/>
              </p:nvSpPr>
              <p:spPr>
                <a:xfrm>
                  <a:off x="1911425" y="1393020"/>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51" name="Google Shape;4051;p81"/>
                <p:cNvSpPr/>
                <p:nvPr/>
              </p:nvSpPr>
              <p:spPr>
                <a:xfrm>
                  <a:off x="2019378" y="1393020"/>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52" name="Google Shape;4052;p81"/>
                <p:cNvSpPr/>
                <p:nvPr/>
              </p:nvSpPr>
              <p:spPr>
                <a:xfrm>
                  <a:off x="2600423" y="1393020"/>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53" name="Google Shape;4053;p81"/>
                <p:cNvSpPr/>
                <p:nvPr/>
              </p:nvSpPr>
              <p:spPr>
                <a:xfrm>
                  <a:off x="2895707" y="1393020"/>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54" name="Google Shape;4054;p81"/>
                <p:cNvSpPr/>
                <p:nvPr/>
              </p:nvSpPr>
              <p:spPr>
                <a:xfrm>
                  <a:off x="3008424"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55" name="Google Shape;4055;p81"/>
                <p:cNvSpPr/>
                <p:nvPr/>
              </p:nvSpPr>
              <p:spPr>
                <a:xfrm>
                  <a:off x="3302121"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56" name="Google Shape;4056;p81"/>
                <p:cNvSpPr/>
                <p:nvPr/>
              </p:nvSpPr>
              <p:spPr>
                <a:xfrm>
                  <a:off x="3497390"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57" name="Google Shape;4057;p81"/>
                <p:cNvSpPr/>
                <p:nvPr/>
              </p:nvSpPr>
              <p:spPr>
                <a:xfrm>
                  <a:off x="3595818"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58" name="Google Shape;4058;p81"/>
                <p:cNvSpPr/>
                <p:nvPr/>
              </p:nvSpPr>
              <p:spPr>
                <a:xfrm>
                  <a:off x="3692659"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59" name="Google Shape;4059;p81"/>
                <p:cNvSpPr/>
                <p:nvPr/>
              </p:nvSpPr>
              <p:spPr>
                <a:xfrm>
                  <a:off x="3791087"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60" name="Google Shape;4060;p81"/>
                <p:cNvSpPr/>
                <p:nvPr/>
              </p:nvSpPr>
              <p:spPr>
                <a:xfrm>
                  <a:off x="3889515"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61" name="Google Shape;4061;p81"/>
                <p:cNvSpPr/>
                <p:nvPr/>
              </p:nvSpPr>
              <p:spPr>
                <a:xfrm>
                  <a:off x="3986356"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62" name="Google Shape;4062;p81"/>
                <p:cNvSpPr/>
                <p:nvPr/>
              </p:nvSpPr>
              <p:spPr>
                <a:xfrm>
                  <a:off x="4084785"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63" name="Google Shape;4063;p81"/>
                <p:cNvSpPr/>
                <p:nvPr/>
              </p:nvSpPr>
              <p:spPr>
                <a:xfrm>
                  <a:off x="4181625"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64" name="Google Shape;4064;p81"/>
                <p:cNvSpPr/>
                <p:nvPr/>
              </p:nvSpPr>
              <p:spPr>
                <a:xfrm>
                  <a:off x="4280053"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65" name="Google Shape;4065;p81"/>
                <p:cNvSpPr/>
                <p:nvPr/>
              </p:nvSpPr>
              <p:spPr>
                <a:xfrm>
                  <a:off x="4378481"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66" name="Google Shape;4066;p81"/>
                <p:cNvSpPr/>
                <p:nvPr/>
              </p:nvSpPr>
              <p:spPr>
                <a:xfrm>
                  <a:off x="4475322"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67" name="Google Shape;4067;p81"/>
                <p:cNvSpPr/>
                <p:nvPr/>
              </p:nvSpPr>
              <p:spPr>
                <a:xfrm>
                  <a:off x="4573751"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68" name="Google Shape;4068;p81"/>
                <p:cNvSpPr/>
                <p:nvPr/>
              </p:nvSpPr>
              <p:spPr>
                <a:xfrm>
                  <a:off x="4670591" y="1434184"/>
                  <a:ext cx="74615"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69" name="Google Shape;4069;p81"/>
                <p:cNvSpPr/>
                <p:nvPr/>
              </p:nvSpPr>
              <p:spPr>
                <a:xfrm>
                  <a:off x="4769019"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70" name="Google Shape;4070;p81"/>
                <p:cNvSpPr/>
                <p:nvPr/>
              </p:nvSpPr>
              <p:spPr>
                <a:xfrm>
                  <a:off x="4867447"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71" name="Google Shape;4071;p81"/>
                <p:cNvSpPr/>
                <p:nvPr/>
              </p:nvSpPr>
              <p:spPr>
                <a:xfrm>
                  <a:off x="5070654"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72" name="Google Shape;4072;p81"/>
                <p:cNvSpPr/>
                <p:nvPr/>
              </p:nvSpPr>
              <p:spPr>
                <a:xfrm>
                  <a:off x="5173846" y="1434184"/>
                  <a:ext cx="74614"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73" name="Google Shape;4073;p81"/>
                <p:cNvSpPr/>
                <p:nvPr/>
              </p:nvSpPr>
              <p:spPr>
                <a:xfrm>
                  <a:off x="5464367"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74" name="Google Shape;4074;p81"/>
                <p:cNvSpPr/>
                <p:nvPr/>
              </p:nvSpPr>
              <p:spPr>
                <a:xfrm>
                  <a:off x="5759652"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75" name="Google Shape;4075;p81"/>
                <p:cNvSpPr/>
                <p:nvPr/>
              </p:nvSpPr>
              <p:spPr>
                <a:xfrm>
                  <a:off x="7436107"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76" name="Google Shape;4076;p81"/>
                <p:cNvSpPr/>
                <p:nvPr/>
              </p:nvSpPr>
              <p:spPr>
                <a:xfrm>
                  <a:off x="7536124"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77" name="Google Shape;4077;p81"/>
                <p:cNvSpPr/>
                <p:nvPr/>
              </p:nvSpPr>
              <p:spPr>
                <a:xfrm>
                  <a:off x="7736155"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78" name="Google Shape;4078;p81"/>
                <p:cNvSpPr/>
                <p:nvPr/>
              </p:nvSpPr>
              <p:spPr>
                <a:xfrm>
                  <a:off x="7821883"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sp>
              <p:nvSpPr>
                <p:cNvPr id="4079" name="Google Shape;4079;p81"/>
                <p:cNvSpPr/>
                <p:nvPr/>
              </p:nvSpPr>
              <p:spPr>
                <a:xfrm>
                  <a:off x="8021915" y="1434184"/>
                  <a:ext cx="73027" cy="72828"/>
                </a:xfrm>
                <a:prstGeom prst="ellipse">
                  <a:avLst/>
                </a:prstGeom>
                <a:solidFill>
                  <a:schemeClr val="lt1"/>
                </a:solidFill>
                <a:ln cap="flat" cmpd="sng" w="28575">
                  <a:solidFill>
                    <a:srgbClr val="D21E2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sz="1800" u="none" cap="none" strike="noStrike">
                    <a:solidFill>
                      <a:srgbClr val="FFFFFF"/>
                    </a:solidFill>
                    <a:latin typeface="Calibri"/>
                    <a:ea typeface="Calibri"/>
                    <a:cs typeface="Calibri"/>
                    <a:sym typeface="Calibri"/>
                  </a:endParaRPr>
                </a:p>
              </p:txBody>
            </p:sp>
          </p:grpSp>
        </p:grpSp>
      </p:grpSp>
      <p:grpSp>
        <p:nvGrpSpPr>
          <p:cNvPr id="4080" name="Google Shape;4080;p81"/>
          <p:cNvGrpSpPr/>
          <p:nvPr/>
        </p:nvGrpSpPr>
        <p:grpSpPr>
          <a:xfrm>
            <a:off x="9199793" y="1067515"/>
            <a:ext cx="2582265" cy="4607220"/>
            <a:chOff x="9199793" y="1067515"/>
            <a:chExt cx="2582265" cy="4607220"/>
          </a:xfrm>
        </p:grpSpPr>
        <p:grpSp>
          <p:nvGrpSpPr>
            <p:cNvPr id="4081" name="Google Shape;4081;p81"/>
            <p:cNvGrpSpPr/>
            <p:nvPr/>
          </p:nvGrpSpPr>
          <p:grpSpPr>
            <a:xfrm>
              <a:off x="9199793" y="1067515"/>
              <a:ext cx="2582265" cy="4607220"/>
              <a:chOff x="9001830" y="1524299"/>
              <a:chExt cx="2582265" cy="4607220"/>
            </a:xfrm>
          </p:grpSpPr>
          <p:sp>
            <p:nvSpPr>
              <p:cNvPr id="4082" name="Google Shape;4082;p81"/>
              <p:cNvSpPr/>
              <p:nvPr/>
            </p:nvSpPr>
            <p:spPr>
              <a:xfrm>
                <a:off x="9001830" y="1524299"/>
                <a:ext cx="2294391" cy="460722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083" name="Google Shape;4083;p81"/>
              <p:cNvSpPr txBox="1"/>
              <p:nvPr/>
            </p:nvSpPr>
            <p:spPr>
              <a:xfrm>
                <a:off x="9019612" y="4500207"/>
                <a:ext cx="1024000" cy="430887"/>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chemeClr val="lt1"/>
                  </a:buClr>
                  <a:buSzPts val="1400"/>
                  <a:buFont typeface="Calibri"/>
                  <a:buNone/>
                </a:pPr>
                <a:r>
                  <a:rPr b="0" i="0" lang="pt-BR" sz="1400" u="none" cap="none" strike="noStrike">
                    <a:solidFill>
                      <a:schemeClr val="lt1"/>
                    </a:solidFill>
                    <a:latin typeface="Calibri"/>
                    <a:ea typeface="Calibri"/>
                    <a:cs typeface="Calibri"/>
                    <a:sym typeface="Calibri"/>
                  </a:rPr>
                  <a:t>A </a:t>
                </a:r>
                <a:r>
                  <a:rPr b="1" i="0" lang="pt-BR" sz="1400" u="none" cap="none" strike="noStrike">
                    <a:solidFill>
                      <a:schemeClr val="lt1"/>
                    </a:solidFill>
                    <a:latin typeface="Calibri"/>
                    <a:ea typeface="Calibri"/>
                    <a:cs typeface="Calibri"/>
                    <a:sym typeface="Calibri"/>
                  </a:rPr>
                  <a:t>sobrevida global foi de</a:t>
                </a:r>
                <a:endParaRPr/>
              </a:p>
            </p:txBody>
          </p:sp>
          <p:pic>
            <p:nvPicPr>
              <p:cNvPr descr="Homem cortando o cabelo de outra pessoa&#10;&#10;Descrição gerada automaticamente com confiança baixa" id="4084" name="Google Shape;4084;p81"/>
              <p:cNvPicPr preferRelativeResize="0"/>
              <p:nvPr/>
            </p:nvPicPr>
            <p:blipFill rotWithShape="1">
              <a:blip r:embed="rId4">
                <a:alphaModFix/>
              </a:blip>
              <a:srcRect b="0" l="0" r="0" t="0"/>
              <a:stretch/>
            </p:blipFill>
            <p:spPr>
              <a:xfrm>
                <a:off x="9121252" y="1637221"/>
                <a:ext cx="2056121" cy="2588701"/>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4085" name="Google Shape;4085;p81"/>
              <p:cNvSpPr txBox="1"/>
              <p:nvPr/>
            </p:nvSpPr>
            <p:spPr>
              <a:xfrm>
                <a:off x="9150762" y="5127772"/>
                <a:ext cx="2031404" cy="861774"/>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chemeClr val="lt1"/>
                  </a:buClr>
                  <a:buSzPts val="1400"/>
                  <a:buFont typeface="Calibri"/>
                  <a:buNone/>
                </a:pPr>
                <a:r>
                  <a:rPr b="0" i="0" lang="pt-BR" sz="1400" u="none" cap="none" strike="noStrike">
                    <a:solidFill>
                      <a:schemeClr val="lt1"/>
                    </a:solidFill>
                    <a:latin typeface="Calibri"/>
                    <a:ea typeface="Calibri"/>
                    <a:cs typeface="Calibri"/>
                    <a:sym typeface="Calibri"/>
                  </a:rPr>
                  <a:t>(95% IC: 93,7−99,1%) </a:t>
                </a:r>
                <a:br>
                  <a:rPr b="0" i="0" lang="pt-BR" sz="1400" u="none" cap="none" strike="noStrike">
                    <a:solidFill>
                      <a:schemeClr val="lt1"/>
                    </a:solidFill>
                    <a:latin typeface="Calibri"/>
                    <a:ea typeface="Calibri"/>
                    <a:cs typeface="Calibri"/>
                    <a:sym typeface="Calibri"/>
                  </a:rPr>
                </a:br>
                <a:r>
                  <a:rPr b="0" i="0" lang="pt-BR" sz="1400" u="none" cap="none" strike="noStrike">
                    <a:solidFill>
                      <a:schemeClr val="lt1"/>
                    </a:solidFill>
                    <a:latin typeface="Calibri"/>
                    <a:ea typeface="Calibri"/>
                    <a:cs typeface="Calibri"/>
                    <a:sym typeface="Calibri"/>
                  </a:rPr>
                  <a:t>ao longo de </a:t>
                </a:r>
                <a:r>
                  <a:rPr b="1" i="0" lang="pt-BR" sz="1400" u="none" cap="none" strike="noStrike">
                    <a:solidFill>
                      <a:schemeClr val="lt1"/>
                    </a:solidFill>
                    <a:latin typeface="Calibri"/>
                    <a:ea typeface="Calibri"/>
                    <a:cs typeface="Calibri"/>
                    <a:sym typeface="Calibri"/>
                  </a:rPr>
                  <a:t>5,5 anos de tratamento contínuo com eculizumabe</a:t>
                </a:r>
                <a:endParaRPr b="1" i="0" sz="1400" u="none" cap="none" strike="noStrike">
                  <a:solidFill>
                    <a:schemeClr val="lt1"/>
                  </a:solidFill>
                  <a:latin typeface="Calibri"/>
                  <a:ea typeface="Calibri"/>
                  <a:cs typeface="Calibri"/>
                  <a:sym typeface="Calibri"/>
                </a:endParaRPr>
              </a:p>
            </p:txBody>
          </p:sp>
          <p:sp>
            <p:nvSpPr>
              <p:cNvPr id="4086" name="Google Shape;4086;p81"/>
              <p:cNvSpPr txBox="1"/>
              <p:nvPr/>
            </p:nvSpPr>
            <p:spPr>
              <a:xfrm>
                <a:off x="10219899" y="4469428"/>
                <a:ext cx="1364196" cy="492443"/>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chemeClr val="lt1"/>
                  </a:buClr>
                  <a:buSzPts val="3200"/>
                  <a:buFont typeface="Lustria"/>
                  <a:buNone/>
                </a:pPr>
                <a:r>
                  <a:rPr b="1" i="0" lang="pt-BR" sz="3200" u="none" cap="none" strike="noStrike">
                    <a:solidFill>
                      <a:schemeClr val="lt1"/>
                    </a:solidFill>
                    <a:latin typeface="Lustria"/>
                    <a:ea typeface="Lustria"/>
                    <a:cs typeface="Lustria"/>
                    <a:sym typeface="Lustria"/>
                  </a:rPr>
                  <a:t>97,6</a:t>
                </a:r>
                <a:r>
                  <a:rPr b="1" i="0" lang="pt-BR" sz="2400" u="none" cap="none" strike="noStrike">
                    <a:solidFill>
                      <a:schemeClr val="lt1"/>
                    </a:solidFill>
                    <a:latin typeface="Lustria"/>
                    <a:ea typeface="Lustria"/>
                    <a:cs typeface="Lustria"/>
                    <a:sym typeface="Lustria"/>
                  </a:rPr>
                  <a:t>%</a:t>
                </a:r>
                <a:endParaRPr b="1" i="0" sz="2400" u="none" cap="none" strike="noStrike">
                  <a:solidFill>
                    <a:schemeClr val="lt1"/>
                  </a:solidFill>
                  <a:latin typeface="Calibri"/>
                  <a:ea typeface="Calibri"/>
                  <a:cs typeface="Calibri"/>
                  <a:sym typeface="Calibri"/>
                </a:endParaRPr>
              </a:p>
            </p:txBody>
          </p:sp>
        </p:grpSp>
        <p:cxnSp>
          <p:nvCxnSpPr>
            <p:cNvPr id="4087" name="Google Shape;4087;p81"/>
            <p:cNvCxnSpPr/>
            <p:nvPr/>
          </p:nvCxnSpPr>
          <p:spPr>
            <a:xfrm>
              <a:off x="9327694" y="4574580"/>
              <a:ext cx="2047642" cy="0"/>
            </a:xfrm>
            <a:prstGeom prst="straightConnector1">
              <a:avLst/>
            </a:prstGeom>
            <a:noFill/>
            <a:ln cap="flat" cmpd="sng" w="12700">
              <a:solidFill>
                <a:schemeClr val="lt1"/>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035"/>
                                        </p:tgtEl>
                                        <p:attrNameLst>
                                          <p:attrName>style.visibility</p:attrName>
                                        </p:attrNameLst>
                                      </p:cBhvr>
                                      <p:to>
                                        <p:strVal val="visible"/>
                                      </p:to>
                                    </p:set>
                                    <p:animEffect filter="fade" transition="in">
                                      <p:cBhvr>
                                        <p:cTn dur="500"/>
                                        <p:tgtEl>
                                          <p:spTgt spid="4035"/>
                                        </p:tgtEl>
                                      </p:cBhvr>
                                    </p:animEffect>
                                  </p:childTnLst>
                                </p:cTn>
                              </p:par>
                              <p:par>
                                <p:cTn fill="hold" nodeType="withEffect" presetClass="entr" presetID="10" presetSubtype="0">
                                  <p:stCondLst>
                                    <p:cond delay="250"/>
                                  </p:stCondLst>
                                  <p:childTnLst>
                                    <p:set>
                                      <p:cBhvr>
                                        <p:cTn dur="1" fill="hold">
                                          <p:stCondLst>
                                            <p:cond delay="0"/>
                                          </p:stCondLst>
                                        </p:cTn>
                                        <p:tgtEl>
                                          <p:spTgt spid="4043"/>
                                        </p:tgtEl>
                                        <p:attrNameLst>
                                          <p:attrName>style.visibility</p:attrName>
                                        </p:attrNameLst>
                                      </p:cBhvr>
                                      <p:to>
                                        <p:strVal val="visible"/>
                                      </p:to>
                                    </p:set>
                                    <p:animEffect filter="fade" transition="in">
                                      <p:cBhvr>
                                        <p:cTn dur="500"/>
                                        <p:tgtEl>
                                          <p:spTgt spid="4043"/>
                                        </p:tgtEl>
                                      </p:cBhvr>
                                    </p:animEffect>
                                  </p:childTnLst>
                                </p:cTn>
                              </p:par>
                              <p:par>
                                <p:cTn fill="hold" nodeType="withEffect" presetClass="entr" presetID="10" presetSubtype="0">
                                  <p:stCondLst>
                                    <p:cond delay="250"/>
                                  </p:stCondLst>
                                  <p:childTnLst>
                                    <p:set>
                                      <p:cBhvr>
                                        <p:cTn dur="1" fill="hold">
                                          <p:stCondLst>
                                            <p:cond delay="0"/>
                                          </p:stCondLst>
                                        </p:cTn>
                                        <p:tgtEl>
                                          <p:spTgt spid="4039"/>
                                        </p:tgtEl>
                                        <p:attrNameLst>
                                          <p:attrName>style.visibility</p:attrName>
                                        </p:attrNameLst>
                                      </p:cBhvr>
                                      <p:to>
                                        <p:strVal val="visible"/>
                                      </p:to>
                                    </p:set>
                                    <p:animEffect filter="fade" transition="in">
                                      <p:cBhvr>
                                        <p:cTn dur="500"/>
                                        <p:tgtEl>
                                          <p:spTgt spid="4039"/>
                                        </p:tgtEl>
                                      </p:cBhvr>
                                    </p:animEffect>
                                  </p:childTnLst>
                                </p:cTn>
                              </p:par>
                              <p:par>
                                <p:cTn fill="hold" nodeType="withEffect" presetClass="entr" presetID="10" presetSubtype="0">
                                  <p:stCondLst>
                                    <p:cond delay="500"/>
                                  </p:stCondLst>
                                  <p:childTnLst>
                                    <p:set>
                                      <p:cBhvr>
                                        <p:cTn dur="1" fill="hold">
                                          <p:stCondLst>
                                            <p:cond delay="0"/>
                                          </p:stCondLst>
                                        </p:cTn>
                                        <p:tgtEl>
                                          <p:spTgt spid="4042"/>
                                        </p:tgtEl>
                                        <p:attrNameLst>
                                          <p:attrName>style.visibility</p:attrName>
                                        </p:attrNameLst>
                                      </p:cBhvr>
                                      <p:to>
                                        <p:strVal val="visible"/>
                                      </p:to>
                                    </p:set>
                                    <p:animEffect filter="fade" transition="in">
                                      <p:cBhvr>
                                        <p:cTn dur="500"/>
                                        <p:tgtEl>
                                          <p:spTgt spid="4042"/>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4080"/>
                                        </p:tgtEl>
                                        <p:attrNameLst>
                                          <p:attrName>style.visibility</p:attrName>
                                        </p:attrNameLst>
                                      </p:cBhvr>
                                      <p:to>
                                        <p:strVal val="visible"/>
                                      </p:to>
                                    </p:set>
                                    <p:animEffect filter="fade" transition="in">
                                      <p:cBhvr>
                                        <p:cTn dur="500"/>
                                        <p:tgtEl>
                                          <p:spTgt spid="408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92" name="Shape 4092"/>
        <p:cNvGrpSpPr/>
        <p:nvPr/>
      </p:nvGrpSpPr>
      <p:grpSpPr>
        <a:xfrm>
          <a:off x="0" y="0"/>
          <a:ext cx="0" cy="0"/>
          <a:chOff x="0" y="0"/>
          <a:chExt cx="0" cy="0"/>
        </a:xfrm>
      </p:grpSpPr>
      <p:sp>
        <p:nvSpPr>
          <p:cNvPr id="4093" name="Google Shape;4093;p82"/>
          <p:cNvSpPr/>
          <p:nvPr/>
        </p:nvSpPr>
        <p:spPr>
          <a:xfrm flipH="1">
            <a:off x="1232974" y="1757207"/>
            <a:ext cx="9593668" cy="4034483"/>
          </a:xfrm>
          <a:prstGeom prst="roundRect">
            <a:avLst>
              <a:gd fmla="val 0" name="adj"/>
            </a:avLst>
          </a:prstGeom>
          <a:solidFill>
            <a:schemeClr val="lt1"/>
          </a:soli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4094" name="Google Shape;4094;p82"/>
          <p:cNvSpPr txBox="1"/>
          <p:nvPr/>
        </p:nvSpPr>
        <p:spPr>
          <a:xfrm>
            <a:off x="296269" y="385036"/>
            <a:ext cx="8197693" cy="486287"/>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200">
                <a:solidFill>
                  <a:schemeClr val="accent1"/>
                </a:solidFill>
                <a:latin typeface="Lustria"/>
                <a:ea typeface="Lustria"/>
                <a:cs typeface="Lustria"/>
                <a:sym typeface="Lustria"/>
              </a:rPr>
              <a:t>Sobrevida global Pré versus Pós eculizumabe</a:t>
            </a:r>
            <a:endParaRPr b="1" sz="3200">
              <a:solidFill>
                <a:schemeClr val="accent1"/>
              </a:solidFill>
              <a:latin typeface="Lustria"/>
              <a:ea typeface="Lustria"/>
              <a:cs typeface="Lustria"/>
              <a:sym typeface="Lustria"/>
            </a:endParaRPr>
          </a:p>
        </p:txBody>
      </p:sp>
      <p:sp>
        <p:nvSpPr>
          <p:cNvPr id="4095" name="Google Shape;4095;p82"/>
          <p:cNvSpPr txBox="1"/>
          <p:nvPr>
            <p:ph idx="1" type="body"/>
          </p:nvPr>
        </p:nvSpPr>
        <p:spPr>
          <a:xfrm>
            <a:off x="407988" y="6200775"/>
            <a:ext cx="10187740"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Hillmen P et al. N Engl J Med 1995;333:1253–1258. 2. Hill A et al. Presented at the 54th Annual Meeting of the American Society of Hematology (ASH). December 8-11, 2012, Atlanta, GA. Abstract #3472. Appears in Blood 2012;120(21).</a:t>
            </a:r>
            <a:endParaRPr/>
          </a:p>
          <a:p>
            <a:pPr indent="0" lvl="0" marL="0" rtl="0" algn="l">
              <a:lnSpc>
                <a:spcPct val="90000"/>
              </a:lnSpc>
              <a:spcBef>
                <a:spcPts val="300"/>
              </a:spcBef>
              <a:spcAft>
                <a:spcPts val="0"/>
              </a:spcAft>
              <a:buClr>
                <a:schemeClr val="dk1"/>
              </a:buClr>
              <a:buSzPts val="800"/>
              <a:buNone/>
            </a:pPr>
            <a:r>
              <a:rPr lang="pt-BR"/>
              <a:t>Material destinado exclusivamente a profissionais de saúde prescritores ou dispensadores de medicamentos. Setembro de 2022. BR/SOL-P/0294</a:t>
            </a:r>
            <a:endParaRPr/>
          </a:p>
        </p:txBody>
      </p:sp>
      <p:grpSp>
        <p:nvGrpSpPr>
          <p:cNvPr id="4096" name="Google Shape;4096;p82"/>
          <p:cNvGrpSpPr/>
          <p:nvPr/>
        </p:nvGrpSpPr>
        <p:grpSpPr>
          <a:xfrm>
            <a:off x="1032168" y="1280407"/>
            <a:ext cx="4572209" cy="997671"/>
            <a:chOff x="801254" y="1129645"/>
            <a:chExt cx="4572209" cy="997671"/>
          </a:xfrm>
        </p:grpSpPr>
        <p:sp>
          <p:nvSpPr>
            <p:cNvPr id="4097" name="Google Shape;4097;p82"/>
            <p:cNvSpPr/>
            <p:nvPr/>
          </p:nvSpPr>
          <p:spPr>
            <a:xfrm>
              <a:off x="801254" y="1129645"/>
              <a:ext cx="4572209" cy="997671"/>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098" name="Google Shape;4098;p82"/>
            <p:cNvSpPr/>
            <p:nvPr/>
          </p:nvSpPr>
          <p:spPr>
            <a:xfrm>
              <a:off x="1002059" y="1259148"/>
              <a:ext cx="1609349"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pt-BR" sz="1200">
                  <a:solidFill>
                    <a:schemeClr val="lt1"/>
                  </a:solidFill>
                  <a:latin typeface="Lustria"/>
                  <a:ea typeface="Lustria"/>
                  <a:cs typeface="Lustria"/>
                  <a:sym typeface="Lustria"/>
                </a:rPr>
                <a:t>Pré eculizumabe desde o momento do diagnóstico em </a:t>
              </a:r>
              <a:br>
                <a:rPr b="1" lang="pt-BR" sz="1200">
                  <a:solidFill>
                    <a:schemeClr val="lt1"/>
                  </a:solidFill>
                  <a:latin typeface="Lustria"/>
                  <a:ea typeface="Lustria"/>
                  <a:cs typeface="Lustria"/>
                  <a:sym typeface="Lustria"/>
                </a:rPr>
              </a:br>
              <a:r>
                <a:rPr b="1" lang="pt-BR" sz="1200">
                  <a:solidFill>
                    <a:schemeClr val="lt1"/>
                  </a:solidFill>
                  <a:latin typeface="Lustria"/>
                  <a:ea typeface="Lustria"/>
                  <a:cs typeface="Lustria"/>
                  <a:sym typeface="Lustria"/>
                </a:rPr>
                <a:t>80 pacientes com HPN</a:t>
              </a:r>
              <a:r>
                <a:rPr b="1" baseline="30000" lang="pt-BR" sz="1200">
                  <a:solidFill>
                    <a:schemeClr val="lt1"/>
                  </a:solidFill>
                  <a:latin typeface="Lustria"/>
                  <a:ea typeface="Lustria"/>
                  <a:cs typeface="Lustria"/>
                  <a:sym typeface="Lustria"/>
                </a:rPr>
                <a:t>1</a:t>
              </a:r>
              <a:endParaRPr/>
            </a:p>
          </p:txBody>
        </p:sp>
        <p:sp>
          <p:nvSpPr>
            <p:cNvPr id="4099" name="Google Shape;4099;p82"/>
            <p:cNvSpPr/>
            <p:nvPr/>
          </p:nvSpPr>
          <p:spPr>
            <a:xfrm>
              <a:off x="3594429" y="1228371"/>
              <a:ext cx="1514874" cy="76944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pt-BR" sz="1200">
                  <a:solidFill>
                    <a:schemeClr val="lt1"/>
                  </a:solidFill>
                  <a:latin typeface="Calibri"/>
                  <a:ea typeface="Calibri"/>
                  <a:cs typeface="Calibri"/>
                  <a:sym typeface="Calibri"/>
                </a:rPr>
                <a:t>Apesar dos melhores cuidados de suporte – mortalidade em 5 anos: </a:t>
              </a:r>
              <a:r>
                <a:rPr b="1" lang="pt-BR" sz="1400">
                  <a:solidFill>
                    <a:schemeClr val="lt1"/>
                  </a:solidFill>
                  <a:latin typeface="Calibri"/>
                  <a:ea typeface="Calibri"/>
                  <a:cs typeface="Calibri"/>
                  <a:sym typeface="Calibri"/>
                </a:rPr>
                <a:t>35%</a:t>
              </a:r>
              <a:r>
                <a:rPr b="1" baseline="30000" lang="pt-BR" sz="1400">
                  <a:solidFill>
                    <a:schemeClr val="lt1"/>
                  </a:solidFill>
                  <a:latin typeface="Calibri"/>
                  <a:ea typeface="Calibri"/>
                  <a:cs typeface="Calibri"/>
                  <a:sym typeface="Calibri"/>
                </a:rPr>
                <a:t>1</a:t>
              </a:r>
              <a:endParaRPr b="1" baseline="30000" sz="1200">
                <a:solidFill>
                  <a:schemeClr val="lt1"/>
                </a:solidFill>
                <a:latin typeface="Calibri"/>
                <a:ea typeface="Calibri"/>
                <a:cs typeface="Calibri"/>
                <a:sym typeface="Calibri"/>
              </a:endParaRPr>
            </a:p>
          </p:txBody>
        </p:sp>
        <p:sp>
          <p:nvSpPr>
            <p:cNvPr id="4100" name="Google Shape;4100;p82"/>
            <p:cNvSpPr/>
            <p:nvPr/>
          </p:nvSpPr>
          <p:spPr>
            <a:xfrm>
              <a:off x="2715630" y="1274348"/>
              <a:ext cx="677482" cy="677485"/>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101" name="Google Shape;4101;p82"/>
            <p:cNvSpPr/>
            <p:nvPr/>
          </p:nvSpPr>
          <p:spPr>
            <a:xfrm>
              <a:off x="2856463" y="1430571"/>
              <a:ext cx="395816" cy="395818"/>
            </a:xfrm>
            <a:custGeom>
              <a:rect b="b" l="l" r="r" t="t"/>
              <a:pathLst>
                <a:path extrusionOk="0" h="571522" w="571519">
                  <a:moveTo>
                    <a:pt x="238125" y="457203"/>
                  </a:moveTo>
                  <a:lnTo>
                    <a:pt x="200025" y="457203"/>
                  </a:lnTo>
                  <a:lnTo>
                    <a:pt x="200025" y="180978"/>
                  </a:lnTo>
                  <a:cubicBezTo>
                    <a:pt x="200032" y="175721"/>
                    <a:pt x="204292" y="171460"/>
                    <a:pt x="209550" y="171453"/>
                  </a:cubicBezTo>
                  <a:lnTo>
                    <a:pt x="238125" y="171453"/>
                  </a:lnTo>
                  <a:cubicBezTo>
                    <a:pt x="243383" y="171460"/>
                    <a:pt x="247643" y="175721"/>
                    <a:pt x="247650" y="180978"/>
                  </a:cubicBezTo>
                  <a:lnTo>
                    <a:pt x="247650" y="276768"/>
                  </a:lnTo>
                  <a:cubicBezTo>
                    <a:pt x="247650" y="282028"/>
                    <a:pt x="251915" y="286293"/>
                    <a:pt x="257175" y="286293"/>
                  </a:cubicBezTo>
                  <a:cubicBezTo>
                    <a:pt x="262436" y="286293"/>
                    <a:pt x="266700" y="282028"/>
                    <a:pt x="266700" y="276768"/>
                  </a:cubicBezTo>
                  <a:lnTo>
                    <a:pt x="266700" y="180978"/>
                  </a:lnTo>
                  <a:cubicBezTo>
                    <a:pt x="266683" y="165204"/>
                    <a:pt x="253899" y="152420"/>
                    <a:pt x="238125" y="152403"/>
                  </a:cubicBezTo>
                  <a:lnTo>
                    <a:pt x="209550" y="152403"/>
                  </a:lnTo>
                  <a:cubicBezTo>
                    <a:pt x="193776" y="152420"/>
                    <a:pt x="180992" y="165204"/>
                    <a:pt x="180975" y="180978"/>
                  </a:cubicBezTo>
                  <a:lnTo>
                    <a:pt x="180975" y="457203"/>
                  </a:lnTo>
                  <a:lnTo>
                    <a:pt x="142875" y="457203"/>
                  </a:lnTo>
                  <a:lnTo>
                    <a:pt x="142875" y="276228"/>
                  </a:lnTo>
                  <a:cubicBezTo>
                    <a:pt x="142858" y="260454"/>
                    <a:pt x="130074" y="247670"/>
                    <a:pt x="114300" y="247653"/>
                  </a:cubicBezTo>
                  <a:lnTo>
                    <a:pt x="85725" y="247653"/>
                  </a:lnTo>
                  <a:cubicBezTo>
                    <a:pt x="69951" y="247670"/>
                    <a:pt x="57167" y="260454"/>
                    <a:pt x="57150" y="276228"/>
                  </a:cubicBezTo>
                  <a:lnTo>
                    <a:pt x="57150" y="457203"/>
                  </a:lnTo>
                  <a:lnTo>
                    <a:pt x="28575" y="457203"/>
                  </a:lnTo>
                  <a:cubicBezTo>
                    <a:pt x="23317" y="457196"/>
                    <a:pt x="19057" y="452936"/>
                    <a:pt x="19050" y="447678"/>
                  </a:cubicBezTo>
                  <a:lnTo>
                    <a:pt x="19050" y="9528"/>
                  </a:lnTo>
                  <a:cubicBezTo>
                    <a:pt x="19050" y="4268"/>
                    <a:pt x="14786" y="3"/>
                    <a:pt x="9525" y="3"/>
                  </a:cubicBezTo>
                  <a:cubicBezTo>
                    <a:pt x="4264" y="3"/>
                    <a:pt x="0" y="4268"/>
                    <a:pt x="0" y="9528"/>
                  </a:cubicBezTo>
                  <a:lnTo>
                    <a:pt x="0" y="447678"/>
                  </a:lnTo>
                  <a:cubicBezTo>
                    <a:pt x="17" y="463453"/>
                    <a:pt x="12801" y="476236"/>
                    <a:pt x="28575" y="476253"/>
                  </a:cubicBezTo>
                  <a:lnTo>
                    <a:pt x="238125" y="476253"/>
                  </a:lnTo>
                  <a:cubicBezTo>
                    <a:pt x="243386" y="476253"/>
                    <a:pt x="247650" y="471989"/>
                    <a:pt x="247650" y="466728"/>
                  </a:cubicBezTo>
                  <a:cubicBezTo>
                    <a:pt x="247650" y="461468"/>
                    <a:pt x="243386" y="457203"/>
                    <a:pt x="238125" y="457203"/>
                  </a:cubicBezTo>
                  <a:close/>
                  <a:moveTo>
                    <a:pt x="76200" y="276228"/>
                  </a:moveTo>
                  <a:cubicBezTo>
                    <a:pt x="76207" y="270971"/>
                    <a:pt x="80467" y="266710"/>
                    <a:pt x="85725" y="266703"/>
                  </a:cubicBezTo>
                  <a:lnTo>
                    <a:pt x="114300" y="266703"/>
                  </a:lnTo>
                  <a:cubicBezTo>
                    <a:pt x="119558" y="266710"/>
                    <a:pt x="123818" y="270971"/>
                    <a:pt x="123825" y="276228"/>
                  </a:cubicBezTo>
                  <a:lnTo>
                    <a:pt x="123825" y="457203"/>
                  </a:lnTo>
                  <a:lnTo>
                    <a:pt x="76200" y="457203"/>
                  </a:lnTo>
                  <a:close/>
                  <a:moveTo>
                    <a:pt x="361950" y="190503"/>
                  </a:moveTo>
                  <a:cubicBezTo>
                    <a:pt x="377724" y="190520"/>
                    <a:pt x="390508" y="203304"/>
                    <a:pt x="390525" y="219078"/>
                  </a:cubicBezTo>
                  <a:cubicBezTo>
                    <a:pt x="390525" y="224339"/>
                    <a:pt x="386261" y="228603"/>
                    <a:pt x="381000" y="228603"/>
                  </a:cubicBezTo>
                  <a:cubicBezTo>
                    <a:pt x="375740" y="228603"/>
                    <a:pt x="371475" y="224339"/>
                    <a:pt x="371475" y="219078"/>
                  </a:cubicBezTo>
                  <a:cubicBezTo>
                    <a:pt x="371468" y="213821"/>
                    <a:pt x="367208" y="209560"/>
                    <a:pt x="361950" y="209553"/>
                  </a:cubicBezTo>
                  <a:lnTo>
                    <a:pt x="333375" y="209553"/>
                  </a:lnTo>
                  <a:cubicBezTo>
                    <a:pt x="328117" y="209560"/>
                    <a:pt x="323857" y="213821"/>
                    <a:pt x="323850" y="219078"/>
                  </a:cubicBezTo>
                  <a:lnTo>
                    <a:pt x="323850" y="233561"/>
                  </a:lnTo>
                  <a:cubicBezTo>
                    <a:pt x="323850" y="238822"/>
                    <a:pt x="319586" y="243086"/>
                    <a:pt x="314325" y="243086"/>
                  </a:cubicBezTo>
                  <a:cubicBezTo>
                    <a:pt x="309065" y="243086"/>
                    <a:pt x="304800" y="238822"/>
                    <a:pt x="304800" y="233561"/>
                  </a:cubicBezTo>
                  <a:lnTo>
                    <a:pt x="304800" y="219078"/>
                  </a:lnTo>
                  <a:cubicBezTo>
                    <a:pt x="304817" y="203304"/>
                    <a:pt x="317601" y="190520"/>
                    <a:pt x="333375" y="190503"/>
                  </a:cubicBezTo>
                  <a:close/>
                  <a:moveTo>
                    <a:pt x="485775" y="114303"/>
                  </a:moveTo>
                  <a:cubicBezTo>
                    <a:pt x="501549" y="114320"/>
                    <a:pt x="514333" y="127104"/>
                    <a:pt x="514350" y="142878"/>
                  </a:cubicBezTo>
                  <a:lnTo>
                    <a:pt x="514350" y="276768"/>
                  </a:lnTo>
                  <a:cubicBezTo>
                    <a:pt x="514350" y="282028"/>
                    <a:pt x="510086" y="286293"/>
                    <a:pt x="504825" y="286293"/>
                  </a:cubicBezTo>
                  <a:cubicBezTo>
                    <a:pt x="499565" y="286293"/>
                    <a:pt x="495300" y="282028"/>
                    <a:pt x="495300" y="276768"/>
                  </a:cubicBezTo>
                  <a:lnTo>
                    <a:pt x="495300" y="142878"/>
                  </a:lnTo>
                  <a:cubicBezTo>
                    <a:pt x="495293" y="137621"/>
                    <a:pt x="491033" y="133360"/>
                    <a:pt x="485775" y="133353"/>
                  </a:cubicBezTo>
                  <a:lnTo>
                    <a:pt x="457200" y="133353"/>
                  </a:lnTo>
                  <a:cubicBezTo>
                    <a:pt x="451942" y="133360"/>
                    <a:pt x="447682" y="137621"/>
                    <a:pt x="447675" y="142878"/>
                  </a:cubicBezTo>
                  <a:lnTo>
                    <a:pt x="447675" y="229650"/>
                  </a:lnTo>
                  <a:cubicBezTo>
                    <a:pt x="447675" y="234910"/>
                    <a:pt x="443411" y="239175"/>
                    <a:pt x="438150" y="239175"/>
                  </a:cubicBezTo>
                  <a:cubicBezTo>
                    <a:pt x="432890" y="239175"/>
                    <a:pt x="428625" y="234910"/>
                    <a:pt x="428625" y="229650"/>
                  </a:cubicBezTo>
                  <a:lnTo>
                    <a:pt x="428625" y="142878"/>
                  </a:lnTo>
                  <a:cubicBezTo>
                    <a:pt x="428642" y="127104"/>
                    <a:pt x="441426" y="114320"/>
                    <a:pt x="457200" y="114303"/>
                  </a:cubicBezTo>
                  <a:close/>
                  <a:moveTo>
                    <a:pt x="560817" y="509251"/>
                  </a:moveTo>
                  <a:lnTo>
                    <a:pt x="497418" y="445852"/>
                  </a:lnTo>
                  <a:cubicBezTo>
                    <a:pt x="533370" y="381420"/>
                    <a:pt x="510281" y="300042"/>
                    <a:pt x="445849" y="264090"/>
                  </a:cubicBezTo>
                  <a:cubicBezTo>
                    <a:pt x="381417" y="228139"/>
                    <a:pt x="300039" y="251227"/>
                    <a:pt x="264087" y="315659"/>
                  </a:cubicBezTo>
                  <a:cubicBezTo>
                    <a:pt x="228136" y="380092"/>
                    <a:pt x="251224" y="461469"/>
                    <a:pt x="315656" y="497421"/>
                  </a:cubicBezTo>
                  <a:cubicBezTo>
                    <a:pt x="356118" y="519998"/>
                    <a:pt x="405388" y="519998"/>
                    <a:pt x="445849" y="497421"/>
                  </a:cubicBezTo>
                  <a:lnTo>
                    <a:pt x="509248" y="560820"/>
                  </a:lnTo>
                  <a:cubicBezTo>
                    <a:pt x="523476" y="575073"/>
                    <a:pt x="546564" y="575093"/>
                    <a:pt x="560817" y="560865"/>
                  </a:cubicBezTo>
                  <a:cubicBezTo>
                    <a:pt x="575070" y="546637"/>
                    <a:pt x="575090" y="523549"/>
                    <a:pt x="560862" y="509296"/>
                  </a:cubicBezTo>
                  <a:cubicBezTo>
                    <a:pt x="560847" y="509281"/>
                    <a:pt x="560832" y="509266"/>
                    <a:pt x="560817" y="509251"/>
                  </a:cubicBezTo>
                  <a:close/>
                  <a:moveTo>
                    <a:pt x="266700" y="381003"/>
                  </a:moveTo>
                  <a:cubicBezTo>
                    <a:pt x="266700" y="317877"/>
                    <a:pt x="317874" y="266703"/>
                    <a:pt x="381000" y="266703"/>
                  </a:cubicBezTo>
                  <a:cubicBezTo>
                    <a:pt x="444126" y="266703"/>
                    <a:pt x="495300" y="317877"/>
                    <a:pt x="495300" y="381003"/>
                  </a:cubicBezTo>
                  <a:cubicBezTo>
                    <a:pt x="495300" y="444129"/>
                    <a:pt x="444126" y="495303"/>
                    <a:pt x="381000" y="495303"/>
                  </a:cubicBezTo>
                  <a:cubicBezTo>
                    <a:pt x="317904" y="495231"/>
                    <a:pt x="266772" y="444099"/>
                    <a:pt x="266700" y="381003"/>
                  </a:cubicBezTo>
                  <a:close/>
                  <a:moveTo>
                    <a:pt x="547348" y="547351"/>
                  </a:moveTo>
                  <a:cubicBezTo>
                    <a:pt x="540458" y="553937"/>
                    <a:pt x="529607" y="553937"/>
                    <a:pt x="522717" y="547351"/>
                  </a:cubicBezTo>
                  <a:lnTo>
                    <a:pt x="462031" y="486665"/>
                  </a:lnTo>
                  <a:cubicBezTo>
                    <a:pt x="471276" y="479559"/>
                    <a:pt x="479556" y="471279"/>
                    <a:pt x="486662" y="462034"/>
                  </a:cubicBezTo>
                  <a:lnTo>
                    <a:pt x="547348" y="522720"/>
                  </a:lnTo>
                  <a:cubicBezTo>
                    <a:pt x="554150" y="529521"/>
                    <a:pt x="554151" y="540547"/>
                    <a:pt x="547350" y="547349"/>
                  </a:cubicBezTo>
                  <a:cubicBezTo>
                    <a:pt x="547350" y="547350"/>
                    <a:pt x="547349" y="547351"/>
                    <a:pt x="547348" y="547351"/>
                  </a:cubicBezTo>
                  <a:close/>
                  <a:moveTo>
                    <a:pt x="381000" y="285753"/>
                  </a:moveTo>
                  <a:cubicBezTo>
                    <a:pt x="328395" y="285753"/>
                    <a:pt x="285750" y="328398"/>
                    <a:pt x="285750" y="381003"/>
                  </a:cubicBezTo>
                  <a:cubicBezTo>
                    <a:pt x="285750" y="433608"/>
                    <a:pt x="328395" y="476253"/>
                    <a:pt x="381000" y="476253"/>
                  </a:cubicBezTo>
                  <a:cubicBezTo>
                    <a:pt x="433605" y="476253"/>
                    <a:pt x="476250" y="433608"/>
                    <a:pt x="476250" y="381003"/>
                  </a:cubicBezTo>
                  <a:cubicBezTo>
                    <a:pt x="476192" y="328422"/>
                    <a:pt x="433581" y="285812"/>
                    <a:pt x="381000" y="285753"/>
                  </a:cubicBezTo>
                  <a:close/>
                  <a:moveTo>
                    <a:pt x="381000" y="457203"/>
                  </a:moveTo>
                  <a:cubicBezTo>
                    <a:pt x="338916" y="457203"/>
                    <a:pt x="304800" y="423087"/>
                    <a:pt x="304800" y="381003"/>
                  </a:cubicBezTo>
                  <a:cubicBezTo>
                    <a:pt x="304800" y="338919"/>
                    <a:pt x="338916" y="304803"/>
                    <a:pt x="381000" y="304803"/>
                  </a:cubicBezTo>
                  <a:cubicBezTo>
                    <a:pt x="423084" y="304803"/>
                    <a:pt x="457200" y="338919"/>
                    <a:pt x="457200" y="381003"/>
                  </a:cubicBezTo>
                  <a:cubicBezTo>
                    <a:pt x="457152" y="423067"/>
                    <a:pt x="423064" y="457155"/>
                    <a:pt x="381000" y="457203"/>
                  </a:cubicBezTo>
                  <a:close/>
                  <a:moveTo>
                    <a:pt x="85725" y="209553"/>
                  </a:moveTo>
                  <a:cubicBezTo>
                    <a:pt x="101487" y="209573"/>
                    <a:pt x="114280" y="196811"/>
                    <a:pt x="114300" y="181049"/>
                  </a:cubicBezTo>
                  <a:cubicBezTo>
                    <a:pt x="114305" y="177147"/>
                    <a:pt x="113509" y="173285"/>
                    <a:pt x="111962" y="169702"/>
                  </a:cubicBezTo>
                  <a:lnTo>
                    <a:pt x="196334" y="91861"/>
                  </a:lnTo>
                  <a:cubicBezTo>
                    <a:pt x="207692" y="98032"/>
                    <a:pt x="221800" y="95615"/>
                    <a:pt x="230456" y="86015"/>
                  </a:cubicBezTo>
                  <a:lnTo>
                    <a:pt x="314509" y="122012"/>
                  </a:lnTo>
                  <a:cubicBezTo>
                    <a:pt x="314469" y="122624"/>
                    <a:pt x="314325" y="123206"/>
                    <a:pt x="314325" y="123828"/>
                  </a:cubicBezTo>
                  <a:cubicBezTo>
                    <a:pt x="314325" y="139610"/>
                    <a:pt x="327118" y="152403"/>
                    <a:pt x="342900" y="152403"/>
                  </a:cubicBezTo>
                  <a:cubicBezTo>
                    <a:pt x="358682" y="152403"/>
                    <a:pt x="371475" y="139610"/>
                    <a:pt x="371475" y="123828"/>
                  </a:cubicBezTo>
                  <a:cubicBezTo>
                    <a:pt x="371436" y="120825"/>
                    <a:pt x="370918" y="117847"/>
                    <a:pt x="369939" y="115007"/>
                  </a:cubicBezTo>
                  <a:lnTo>
                    <a:pt x="451254" y="52536"/>
                  </a:lnTo>
                  <a:cubicBezTo>
                    <a:pt x="464509" y="61057"/>
                    <a:pt x="482162" y="57218"/>
                    <a:pt x="490683" y="43963"/>
                  </a:cubicBezTo>
                  <a:cubicBezTo>
                    <a:pt x="499203" y="30707"/>
                    <a:pt x="495365" y="13055"/>
                    <a:pt x="482109" y="4534"/>
                  </a:cubicBezTo>
                  <a:cubicBezTo>
                    <a:pt x="468854" y="-3986"/>
                    <a:pt x="451201" y="-148"/>
                    <a:pt x="442681" y="13108"/>
                  </a:cubicBezTo>
                  <a:cubicBezTo>
                    <a:pt x="439715" y="17722"/>
                    <a:pt x="438142" y="23093"/>
                    <a:pt x="438150" y="28578"/>
                  </a:cubicBezTo>
                  <a:cubicBezTo>
                    <a:pt x="438189" y="31581"/>
                    <a:pt x="438707" y="34559"/>
                    <a:pt x="439686" y="37398"/>
                  </a:cubicBezTo>
                  <a:lnTo>
                    <a:pt x="358371" y="99870"/>
                  </a:lnTo>
                  <a:cubicBezTo>
                    <a:pt x="346757" y="92265"/>
                    <a:pt x="331338" y="94223"/>
                    <a:pt x="321994" y="104491"/>
                  </a:cubicBezTo>
                  <a:lnTo>
                    <a:pt x="237942" y="68494"/>
                  </a:lnTo>
                  <a:cubicBezTo>
                    <a:pt x="237981" y="67882"/>
                    <a:pt x="238125" y="67300"/>
                    <a:pt x="238125" y="66678"/>
                  </a:cubicBezTo>
                  <a:cubicBezTo>
                    <a:pt x="238150" y="50897"/>
                    <a:pt x="225376" y="38083"/>
                    <a:pt x="209595" y="38059"/>
                  </a:cubicBezTo>
                  <a:cubicBezTo>
                    <a:pt x="193813" y="38034"/>
                    <a:pt x="181000" y="50807"/>
                    <a:pt x="180975" y="66589"/>
                  </a:cubicBezTo>
                  <a:cubicBezTo>
                    <a:pt x="180969" y="70497"/>
                    <a:pt x="181765" y="74366"/>
                    <a:pt x="183313" y="77954"/>
                  </a:cubicBezTo>
                  <a:lnTo>
                    <a:pt x="98942" y="155795"/>
                  </a:lnTo>
                  <a:cubicBezTo>
                    <a:pt x="94880" y="153600"/>
                    <a:pt x="90342" y="152435"/>
                    <a:pt x="85725" y="152403"/>
                  </a:cubicBezTo>
                  <a:cubicBezTo>
                    <a:pt x="69943" y="152403"/>
                    <a:pt x="57150" y="165197"/>
                    <a:pt x="57150" y="180978"/>
                  </a:cubicBezTo>
                  <a:cubicBezTo>
                    <a:pt x="57150" y="196760"/>
                    <a:pt x="69943" y="209553"/>
                    <a:pt x="85725" y="209553"/>
                  </a:cubicBezTo>
                  <a:close/>
                  <a:moveTo>
                    <a:pt x="466725" y="19053"/>
                  </a:moveTo>
                  <a:cubicBezTo>
                    <a:pt x="471986" y="19053"/>
                    <a:pt x="476250" y="23318"/>
                    <a:pt x="476250" y="28578"/>
                  </a:cubicBezTo>
                  <a:cubicBezTo>
                    <a:pt x="476250" y="33839"/>
                    <a:pt x="471986" y="38103"/>
                    <a:pt x="466725" y="38103"/>
                  </a:cubicBezTo>
                  <a:cubicBezTo>
                    <a:pt x="461465" y="38103"/>
                    <a:pt x="457200" y="33839"/>
                    <a:pt x="457200" y="28578"/>
                  </a:cubicBezTo>
                  <a:cubicBezTo>
                    <a:pt x="457207" y="23321"/>
                    <a:pt x="461467" y="19060"/>
                    <a:pt x="466725" y="19053"/>
                  </a:cubicBezTo>
                  <a:close/>
                  <a:moveTo>
                    <a:pt x="342900" y="114303"/>
                  </a:moveTo>
                  <a:cubicBezTo>
                    <a:pt x="348161" y="114303"/>
                    <a:pt x="352425" y="118568"/>
                    <a:pt x="352425" y="123828"/>
                  </a:cubicBezTo>
                  <a:cubicBezTo>
                    <a:pt x="352425" y="129089"/>
                    <a:pt x="348161" y="133353"/>
                    <a:pt x="342900" y="133353"/>
                  </a:cubicBezTo>
                  <a:cubicBezTo>
                    <a:pt x="337640" y="133353"/>
                    <a:pt x="333375" y="129089"/>
                    <a:pt x="333375" y="123828"/>
                  </a:cubicBezTo>
                  <a:cubicBezTo>
                    <a:pt x="333382" y="118571"/>
                    <a:pt x="337642" y="114310"/>
                    <a:pt x="342900" y="114303"/>
                  </a:cubicBezTo>
                  <a:close/>
                  <a:moveTo>
                    <a:pt x="209550" y="57153"/>
                  </a:moveTo>
                  <a:cubicBezTo>
                    <a:pt x="214811" y="57153"/>
                    <a:pt x="219075" y="61418"/>
                    <a:pt x="219075" y="66678"/>
                  </a:cubicBezTo>
                  <a:cubicBezTo>
                    <a:pt x="219075" y="71939"/>
                    <a:pt x="214811" y="76203"/>
                    <a:pt x="209550" y="76203"/>
                  </a:cubicBezTo>
                  <a:cubicBezTo>
                    <a:pt x="204290" y="76203"/>
                    <a:pt x="200025" y="71939"/>
                    <a:pt x="200025" y="66678"/>
                  </a:cubicBezTo>
                  <a:cubicBezTo>
                    <a:pt x="200032" y="61421"/>
                    <a:pt x="204292" y="57160"/>
                    <a:pt x="209550" y="57153"/>
                  </a:cubicBezTo>
                  <a:close/>
                  <a:moveTo>
                    <a:pt x="85725" y="171453"/>
                  </a:moveTo>
                  <a:cubicBezTo>
                    <a:pt x="90986" y="171453"/>
                    <a:pt x="95250" y="175718"/>
                    <a:pt x="95250" y="180978"/>
                  </a:cubicBezTo>
                  <a:cubicBezTo>
                    <a:pt x="95250" y="186239"/>
                    <a:pt x="90986" y="190503"/>
                    <a:pt x="85725" y="190503"/>
                  </a:cubicBezTo>
                  <a:cubicBezTo>
                    <a:pt x="80464" y="190503"/>
                    <a:pt x="76200" y="186239"/>
                    <a:pt x="76200" y="180978"/>
                  </a:cubicBezTo>
                  <a:cubicBezTo>
                    <a:pt x="76207" y="175721"/>
                    <a:pt x="80467" y="171460"/>
                    <a:pt x="85725" y="171453"/>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4102" name="Google Shape;4102;p82"/>
          <p:cNvGrpSpPr/>
          <p:nvPr/>
        </p:nvGrpSpPr>
        <p:grpSpPr>
          <a:xfrm>
            <a:off x="6455750" y="1280407"/>
            <a:ext cx="4572209" cy="1289591"/>
            <a:chOff x="6224836" y="1129645"/>
            <a:chExt cx="4572209" cy="1289591"/>
          </a:xfrm>
        </p:grpSpPr>
        <p:sp>
          <p:nvSpPr>
            <p:cNvPr id="4103" name="Google Shape;4103;p82"/>
            <p:cNvSpPr/>
            <p:nvPr/>
          </p:nvSpPr>
          <p:spPr>
            <a:xfrm>
              <a:off x="6224836" y="1129645"/>
              <a:ext cx="4572209" cy="997671"/>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4104" name="Google Shape;4104;p82"/>
            <p:cNvSpPr/>
            <p:nvPr/>
          </p:nvSpPr>
          <p:spPr>
            <a:xfrm>
              <a:off x="6346874" y="1259148"/>
              <a:ext cx="1552789"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pt-BR" sz="1200">
                  <a:solidFill>
                    <a:schemeClr val="lt1"/>
                  </a:solidFill>
                  <a:latin typeface="Lustria"/>
                  <a:ea typeface="Lustria"/>
                  <a:cs typeface="Lustria"/>
                  <a:sym typeface="Lustria"/>
                </a:rPr>
                <a:t>Pacientes com HPN em uso de eculizumabe em comparação de idade e sexo2*</a:t>
              </a:r>
              <a:endParaRPr/>
            </a:p>
          </p:txBody>
        </p:sp>
        <p:sp>
          <p:nvSpPr>
            <p:cNvPr id="4105" name="Google Shape;4105;p82"/>
            <p:cNvSpPr/>
            <p:nvPr/>
          </p:nvSpPr>
          <p:spPr>
            <a:xfrm>
              <a:off x="9159141" y="1413036"/>
              <a:ext cx="1514874" cy="40011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pt-BR" sz="1200">
                  <a:solidFill>
                    <a:schemeClr val="lt1"/>
                  </a:solidFill>
                  <a:latin typeface="Calibri"/>
                  <a:ea typeface="Calibri"/>
                  <a:cs typeface="Calibri"/>
                  <a:sym typeface="Calibri"/>
                </a:rPr>
                <a:t>Taxa de risco = </a:t>
              </a:r>
              <a:r>
                <a:rPr b="1" lang="pt-BR" sz="1400">
                  <a:solidFill>
                    <a:schemeClr val="lt1"/>
                  </a:solidFill>
                  <a:latin typeface="Calibri"/>
                  <a:ea typeface="Calibri"/>
                  <a:cs typeface="Calibri"/>
                  <a:sym typeface="Calibri"/>
                </a:rPr>
                <a:t>2.24 </a:t>
              </a:r>
              <a:r>
                <a:rPr lang="pt-BR" sz="1200">
                  <a:solidFill>
                    <a:schemeClr val="lt1"/>
                  </a:solidFill>
                  <a:latin typeface="Calibri"/>
                  <a:ea typeface="Calibri"/>
                  <a:cs typeface="Calibri"/>
                  <a:sym typeface="Calibri"/>
                </a:rPr>
                <a:t>(P=0.013)</a:t>
              </a:r>
              <a:endParaRPr/>
            </a:p>
          </p:txBody>
        </p:sp>
        <p:sp>
          <p:nvSpPr>
            <p:cNvPr id="4106" name="Google Shape;4106;p82"/>
            <p:cNvSpPr/>
            <p:nvPr/>
          </p:nvSpPr>
          <p:spPr>
            <a:xfrm>
              <a:off x="8166989" y="1274348"/>
              <a:ext cx="677482" cy="677485"/>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4107" name="Google Shape;4107;p82"/>
            <p:cNvGrpSpPr/>
            <p:nvPr/>
          </p:nvGrpSpPr>
          <p:grpSpPr>
            <a:xfrm>
              <a:off x="8304513" y="1403609"/>
              <a:ext cx="422526" cy="422522"/>
              <a:chOff x="8883384" y="279136"/>
              <a:chExt cx="571504" cy="571499"/>
            </a:xfrm>
          </p:grpSpPr>
          <p:sp>
            <p:nvSpPr>
              <p:cNvPr id="4108" name="Google Shape;4108;p82"/>
              <p:cNvSpPr/>
              <p:nvPr/>
            </p:nvSpPr>
            <p:spPr>
              <a:xfrm>
                <a:off x="8883396" y="279136"/>
                <a:ext cx="514341" cy="276225"/>
              </a:xfrm>
              <a:custGeom>
                <a:rect b="b" l="l" r="r" t="t"/>
                <a:pathLst>
                  <a:path extrusionOk="0" h="276225" w="514341">
                    <a:moveTo>
                      <a:pt x="7545" y="66370"/>
                    </a:moveTo>
                    <a:cubicBezTo>
                      <a:pt x="2142" y="72257"/>
                      <a:pt x="-558" y="80133"/>
                      <a:pt x="96" y="88097"/>
                    </a:cubicBezTo>
                    <a:lnTo>
                      <a:pt x="6440" y="164297"/>
                    </a:lnTo>
                    <a:cubicBezTo>
                      <a:pt x="7748" y="179072"/>
                      <a:pt x="20086" y="190425"/>
                      <a:pt x="34920" y="190500"/>
                    </a:cubicBezTo>
                    <a:lnTo>
                      <a:pt x="38092" y="190500"/>
                    </a:lnTo>
                    <a:lnTo>
                      <a:pt x="38092" y="257175"/>
                    </a:lnTo>
                    <a:cubicBezTo>
                      <a:pt x="38092" y="267696"/>
                      <a:pt x="46621" y="276225"/>
                      <a:pt x="57142" y="276225"/>
                    </a:cubicBezTo>
                    <a:lnTo>
                      <a:pt x="76192" y="276225"/>
                    </a:lnTo>
                    <a:cubicBezTo>
                      <a:pt x="86713" y="276225"/>
                      <a:pt x="95242" y="267696"/>
                      <a:pt x="95242" y="257175"/>
                    </a:cubicBezTo>
                    <a:lnTo>
                      <a:pt x="95242" y="190500"/>
                    </a:lnTo>
                    <a:lnTo>
                      <a:pt x="98413" y="190500"/>
                    </a:lnTo>
                    <a:cubicBezTo>
                      <a:pt x="113245" y="190425"/>
                      <a:pt x="125581" y="179071"/>
                      <a:pt x="126884" y="164297"/>
                    </a:cubicBezTo>
                    <a:lnTo>
                      <a:pt x="129465" y="133350"/>
                    </a:lnTo>
                    <a:lnTo>
                      <a:pt x="156259" y="133350"/>
                    </a:lnTo>
                    <a:lnTo>
                      <a:pt x="158840" y="164297"/>
                    </a:lnTo>
                    <a:cubicBezTo>
                      <a:pt x="160148" y="179072"/>
                      <a:pt x="172487" y="190425"/>
                      <a:pt x="187320" y="190500"/>
                    </a:cubicBezTo>
                    <a:lnTo>
                      <a:pt x="190492" y="190500"/>
                    </a:lnTo>
                    <a:lnTo>
                      <a:pt x="190492" y="257175"/>
                    </a:lnTo>
                    <a:cubicBezTo>
                      <a:pt x="190492" y="267696"/>
                      <a:pt x="199021" y="276225"/>
                      <a:pt x="209542" y="276225"/>
                    </a:cubicBezTo>
                    <a:lnTo>
                      <a:pt x="228592" y="276225"/>
                    </a:lnTo>
                    <a:cubicBezTo>
                      <a:pt x="239113" y="276225"/>
                      <a:pt x="247642" y="267696"/>
                      <a:pt x="247642" y="257175"/>
                    </a:cubicBezTo>
                    <a:lnTo>
                      <a:pt x="247642" y="190500"/>
                    </a:lnTo>
                    <a:lnTo>
                      <a:pt x="250813" y="190500"/>
                    </a:lnTo>
                    <a:cubicBezTo>
                      <a:pt x="265645" y="190425"/>
                      <a:pt x="277981" y="179071"/>
                      <a:pt x="279284" y="164297"/>
                    </a:cubicBezTo>
                    <a:lnTo>
                      <a:pt x="281865" y="133350"/>
                    </a:lnTo>
                    <a:lnTo>
                      <a:pt x="308659" y="133350"/>
                    </a:lnTo>
                    <a:lnTo>
                      <a:pt x="311240" y="164297"/>
                    </a:lnTo>
                    <a:cubicBezTo>
                      <a:pt x="312548" y="179072"/>
                      <a:pt x="324886" y="190425"/>
                      <a:pt x="339720" y="190500"/>
                    </a:cubicBezTo>
                    <a:lnTo>
                      <a:pt x="342892" y="190500"/>
                    </a:lnTo>
                    <a:lnTo>
                      <a:pt x="342892" y="257175"/>
                    </a:lnTo>
                    <a:cubicBezTo>
                      <a:pt x="342892" y="267696"/>
                      <a:pt x="351421" y="276225"/>
                      <a:pt x="361942" y="276225"/>
                    </a:cubicBezTo>
                    <a:lnTo>
                      <a:pt x="380992" y="276225"/>
                    </a:lnTo>
                    <a:cubicBezTo>
                      <a:pt x="391513" y="276225"/>
                      <a:pt x="400042" y="267696"/>
                      <a:pt x="400042" y="257175"/>
                    </a:cubicBezTo>
                    <a:lnTo>
                      <a:pt x="400042" y="190500"/>
                    </a:lnTo>
                    <a:lnTo>
                      <a:pt x="403213" y="190500"/>
                    </a:lnTo>
                    <a:cubicBezTo>
                      <a:pt x="418045" y="190425"/>
                      <a:pt x="430381" y="179071"/>
                      <a:pt x="431684" y="164297"/>
                    </a:cubicBezTo>
                    <a:lnTo>
                      <a:pt x="434265" y="133350"/>
                    </a:lnTo>
                    <a:lnTo>
                      <a:pt x="485767" y="133350"/>
                    </a:lnTo>
                    <a:cubicBezTo>
                      <a:pt x="491027" y="133350"/>
                      <a:pt x="495292" y="137614"/>
                      <a:pt x="495292" y="142875"/>
                    </a:cubicBezTo>
                    <a:lnTo>
                      <a:pt x="495292" y="200025"/>
                    </a:lnTo>
                    <a:cubicBezTo>
                      <a:pt x="495292" y="205286"/>
                      <a:pt x="499556" y="209550"/>
                      <a:pt x="504817" y="209550"/>
                    </a:cubicBezTo>
                    <a:cubicBezTo>
                      <a:pt x="510077" y="209550"/>
                      <a:pt x="514342" y="205286"/>
                      <a:pt x="514342" y="200025"/>
                    </a:cubicBezTo>
                    <a:lnTo>
                      <a:pt x="514342" y="142875"/>
                    </a:lnTo>
                    <a:cubicBezTo>
                      <a:pt x="514342" y="127093"/>
                      <a:pt x="501548" y="114300"/>
                      <a:pt x="485767" y="114300"/>
                    </a:cubicBezTo>
                    <a:lnTo>
                      <a:pt x="435856" y="114300"/>
                    </a:lnTo>
                    <a:lnTo>
                      <a:pt x="438037" y="88097"/>
                    </a:lnTo>
                    <a:cubicBezTo>
                      <a:pt x="439347" y="72370"/>
                      <a:pt x="427659" y="58558"/>
                      <a:pt x="411932" y="57249"/>
                    </a:cubicBezTo>
                    <a:cubicBezTo>
                      <a:pt x="411145" y="57183"/>
                      <a:pt x="410356" y="57150"/>
                      <a:pt x="409567" y="57150"/>
                    </a:cubicBezTo>
                    <a:lnTo>
                      <a:pt x="404271" y="57150"/>
                    </a:lnTo>
                    <a:cubicBezTo>
                      <a:pt x="407699" y="51384"/>
                      <a:pt x="409527" y="44808"/>
                      <a:pt x="409567" y="38100"/>
                    </a:cubicBezTo>
                    <a:cubicBezTo>
                      <a:pt x="409567" y="17058"/>
                      <a:pt x="392509" y="0"/>
                      <a:pt x="371467" y="0"/>
                    </a:cubicBezTo>
                    <a:cubicBezTo>
                      <a:pt x="350425" y="0"/>
                      <a:pt x="333367" y="17058"/>
                      <a:pt x="333367" y="38100"/>
                    </a:cubicBezTo>
                    <a:cubicBezTo>
                      <a:pt x="333406" y="44808"/>
                      <a:pt x="335234" y="51384"/>
                      <a:pt x="338663" y="57150"/>
                    </a:cubicBezTo>
                    <a:lnTo>
                      <a:pt x="333367" y="57150"/>
                    </a:lnTo>
                    <a:cubicBezTo>
                      <a:pt x="317585" y="57153"/>
                      <a:pt x="304794" y="69950"/>
                      <a:pt x="304798" y="85731"/>
                    </a:cubicBezTo>
                    <a:cubicBezTo>
                      <a:pt x="304798" y="86521"/>
                      <a:pt x="304831" y="87310"/>
                      <a:pt x="304896" y="88097"/>
                    </a:cubicBezTo>
                    <a:lnTo>
                      <a:pt x="307078" y="114300"/>
                    </a:lnTo>
                    <a:lnTo>
                      <a:pt x="283456" y="114300"/>
                    </a:lnTo>
                    <a:lnTo>
                      <a:pt x="285637" y="88097"/>
                    </a:lnTo>
                    <a:cubicBezTo>
                      <a:pt x="286947" y="72370"/>
                      <a:pt x="275259" y="58558"/>
                      <a:pt x="259532" y="57249"/>
                    </a:cubicBezTo>
                    <a:cubicBezTo>
                      <a:pt x="258745" y="57183"/>
                      <a:pt x="257956" y="57150"/>
                      <a:pt x="257167" y="57150"/>
                    </a:cubicBezTo>
                    <a:lnTo>
                      <a:pt x="251871" y="57150"/>
                    </a:lnTo>
                    <a:cubicBezTo>
                      <a:pt x="255299" y="51384"/>
                      <a:pt x="257127" y="44808"/>
                      <a:pt x="257167" y="38100"/>
                    </a:cubicBezTo>
                    <a:cubicBezTo>
                      <a:pt x="257167" y="17058"/>
                      <a:pt x="240109" y="0"/>
                      <a:pt x="219067" y="0"/>
                    </a:cubicBezTo>
                    <a:cubicBezTo>
                      <a:pt x="198025" y="0"/>
                      <a:pt x="180967" y="17058"/>
                      <a:pt x="180967" y="38100"/>
                    </a:cubicBezTo>
                    <a:cubicBezTo>
                      <a:pt x="181006" y="44808"/>
                      <a:pt x="182834" y="51384"/>
                      <a:pt x="186262" y="57150"/>
                    </a:cubicBezTo>
                    <a:lnTo>
                      <a:pt x="180967" y="57150"/>
                    </a:lnTo>
                    <a:cubicBezTo>
                      <a:pt x="165185" y="57153"/>
                      <a:pt x="152394" y="69950"/>
                      <a:pt x="152398" y="85731"/>
                    </a:cubicBezTo>
                    <a:cubicBezTo>
                      <a:pt x="152398" y="86521"/>
                      <a:pt x="152431" y="87310"/>
                      <a:pt x="152496" y="88097"/>
                    </a:cubicBezTo>
                    <a:lnTo>
                      <a:pt x="154678" y="114300"/>
                    </a:lnTo>
                    <a:lnTo>
                      <a:pt x="131056" y="114300"/>
                    </a:lnTo>
                    <a:lnTo>
                      <a:pt x="133237" y="88097"/>
                    </a:lnTo>
                    <a:cubicBezTo>
                      <a:pt x="134547" y="72370"/>
                      <a:pt x="122859" y="58558"/>
                      <a:pt x="107132" y="57249"/>
                    </a:cubicBezTo>
                    <a:cubicBezTo>
                      <a:pt x="106345" y="57183"/>
                      <a:pt x="105556" y="57150"/>
                      <a:pt x="104767" y="57150"/>
                    </a:cubicBezTo>
                    <a:lnTo>
                      <a:pt x="99471" y="57150"/>
                    </a:lnTo>
                    <a:cubicBezTo>
                      <a:pt x="102899" y="51384"/>
                      <a:pt x="104727" y="44808"/>
                      <a:pt x="104767" y="38100"/>
                    </a:cubicBezTo>
                    <a:cubicBezTo>
                      <a:pt x="104767" y="17058"/>
                      <a:pt x="87709" y="0"/>
                      <a:pt x="66667" y="0"/>
                    </a:cubicBezTo>
                    <a:cubicBezTo>
                      <a:pt x="45625" y="0"/>
                      <a:pt x="28567" y="17058"/>
                      <a:pt x="28567" y="38100"/>
                    </a:cubicBezTo>
                    <a:cubicBezTo>
                      <a:pt x="28606" y="44808"/>
                      <a:pt x="30434" y="51384"/>
                      <a:pt x="33862" y="57150"/>
                    </a:cubicBezTo>
                    <a:lnTo>
                      <a:pt x="28567" y="57150"/>
                    </a:lnTo>
                    <a:cubicBezTo>
                      <a:pt x="20581" y="57159"/>
                      <a:pt x="12961" y="60501"/>
                      <a:pt x="7545" y="66370"/>
                    </a:cubicBezTo>
                    <a:close/>
                    <a:moveTo>
                      <a:pt x="352417" y="38100"/>
                    </a:moveTo>
                    <a:cubicBezTo>
                      <a:pt x="352417" y="27579"/>
                      <a:pt x="360946" y="19050"/>
                      <a:pt x="371467" y="19050"/>
                    </a:cubicBezTo>
                    <a:cubicBezTo>
                      <a:pt x="381988" y="19050"/>
                      <a:pt x="390517" y="27579"/>
                      <a:pt x="390517" y="38100"/>
                    </a:cubicBezTo>
                    <a:cubicBezTo>
                      <a:pt x="390517" y="48621"/>
                      <a:pt x="381988" y="57150"/>
                      <a:pt x="371467" y="57150"/>
                    </a:cubicBezTo>
                    <a:cubicBezTo>
                      <a:pt x="360946" y="57150"/>
                      <a:pt x="352417" y="48621"/>
                      <a:pt x="352417" y="38100"/>
                    </a:cubicBezTo>
                    <a:close/>
                    <a:moveTo>
                      <a:pt x="326366" y="79267"/>
                    </a:moveTo>
                    <a:cubicBezTo>
                      <a:pt x="328159" y="77298"/>
                      <a:pt x="330704" y="76184"/>
                      <a:pt x="333367" y="76200"/>
                    </a:cubicBezTo>
                    <a:lnTo>
                      <a:pt x="409567" y="76200"/>
                    </a:lnTo>
                    <a:cubicBezTo>
                      <a:pt x="414827" y="76182"/>
                      <a:pt x="419106" y="80432"/>
                      <a:pt x="419124" y="85692"/>
                    </a:cubicBezTo>
                    <a:cubicBezTo>
                      <a:pt x="419125" y="85967"/>
                      <a:pt x="419114" y="86242"/>
                      <a:pt x="419092" y="86516"/>
                    </a:cubicBezTo>
                    <a:lnTo>
                      <a:pt x="415958" y="123825"/>
                    </a:lnTo>
                    <a:lnTo>
                      <a:pt x="415958" y="123825"/>
                    </a:lnTo>
                    <a:lnTo>
                      <a:pt x="412719" y="162697"/>
                    </a:lnTo>
                    <a:cubicBezTo>
                      <a:pt x="412307" y="167646"/>
                      <a:pt x="408161" y="171448"/>
                      <a:pt x="403194" y="171431"/>
                    </a:cubicBezTo>
                    <a:lnTo>
                      <a:pt x="390517" y="171431"/>
                    </a:lnTo>
                    <a:cubicBezTo>
                      <a:pt x="385256" y="171431"/>
                      <a:pt x="380992" y="175695"/>
                      <a:pt x="380992" y="180956"/>
                    </a:cubicBezTo>
                    <a:lnTo>
                      <a:pt x="380992" y="257156"/>
                    </a:lnTo>
                    <a:lnTo>
                      <a:pt x="361942" y="257156"/>
                    </a:lnTo>
                    <a:lnTo>
                      <a:pt x="361942" y="180975"/>
                    </a:lnTo>
                    <a:cubicBezTo>
                      <a:pt x="361942" y="175715"/>
                      <a:pt x="357677" y="171450"/>
                      <a:pt x="352417" y="171450"/>
                    </a:cubicBezTo>
                    <a:lnTo>
                      <a:pt x="339720" y="171450"/>
                    </a:lnTo>
                    <a:cubicBezTo>
                      <a:pt x="334753" y="171467"/>
                      <a:pt x="330607" y="167665"/>
                      <a:pt x="330195" y="162716"/>
                    </a:cubicBezTo>
                    <a:lnTo>
                      <a:pt x="326985" y="123825"/>
                    </a:lnTo>
                    <a:lnTo>
                      <a:pt x="326985" y="123825"/>
                    </a:lnTo>
                    <a:lnTo>
                      <a:pt x="323842" y="86516"/>
                    </a:lnTo>
                    <a:cubicBezTo>
                      <a:pt x="323611" y="83850"/>
                      <a:pt x="324529" y="81213"/>
                      <a:pt x="326366" y="79267"/>
                    </a:cubicBezTo>
                    <a:close/>
                    <a:moveTo>
                      <a:pt x="200017" y="38100"/>
                    </a:moveTo>
                    <a:cubicBezTo>
                      <a:pt x="200017" y="27579"/>
                      <a:pt x="208546" y="19050"/>
                      <a:pt x="219067" y="19050"/>
                    </a:cubicBezTo>
                    <a:cubicBezTo>
                      <a:pt x="229588" y="19050"/>
                      <a:pt x="238117" y="27579"/>
                      <a:pt x="238117" y="38100"/>
                    </a:cubicBezTo>
                    <a:cubicBezTo>
                      <a:pt x="238117" y="48621"/>
                      <a:pt x="229588" y="57150"/>
                      <a:pt x="219067" y="57150"/>
                    </a:cubicBezTo>
                    <a:cubicBezTo>
                      <a:pt x="208546" y="57150"/>
                      <a:pt x="200017" y="48621"/>
                      <a:pt x="200017" y="38100"/>
                    </a:cubicBezTo>
                    <a:close/>
                    <a:moveTo>
                      <a:pt x="173966" y="79267"/>
                    </a:moveTo>
                    <a:cubicBezTo>
                      <a:pt x="175759" y="77298"/>
                      <a:pt x="178304" y="76184"/>
                      <a:pt x="180967" y="76200"/>
                    </a:cubicBezTo>
                    <a:lnTo>
                      <a:pt x="257167" y="76200"/>
                    </a:lnTo>
                    <a:cubicBezTo>
                      <a:pt x="262427" y="76182"/>
                      <a:pt x="266706" y="80432"/>
                      <a:pt x="266724" y="85692"/>
                    </a:cubicBezTo>
                    <a:cubicBezTo>
                      <a:pt x="266725" y="85967"/>
                      <a:pt x="266714" y="86242"/>
                      <a:pt x="266692" y="86516"/>
                    </a:cubicBezTo>
                    <a:lnTo>
                      <a:pt x="263558" y="123825"/>
                    </a:lnTo>
                    <a:lnTo>
                      <a:pt x="263558" y="123825"/>
                    </a:lnTo>
                    <a:lnTo>
                      <a:pt x="260319" y="162697"/>
                    </a:lnTo>
                    <a:cubicBezTo>
                      <a:pt x="259907" y="167646"/>
                      <a:pt x="255761" y="171448"/>
                      <a:pt x="250794" y="171431"/>
                    </a:cubicBezTo>
                    <a:lnTo>
                      <a:pt x="238117" y="171431"/>
                    </a:lnTo>
                    <a:cubicBezTo>
                      <a:pt x="232856" y="171431"/>
                      <a:pt x="228592" y="175695"/>
                      <a:pt x="228592" y="180956"/>
                    </a:cubicBezTo>
                    <a:lnTo>
                      <a:pt x="228592" y="257156"/>
                    </a:lnTo>
                    <a:lnTo>
                      <a:pt x="209542" y="257156"/>
                    </a:lnTo>
                    <a:lnTo>
                      <a:pt x="209542" y="180975"/>
                    </a:lnTo>
                    <a:cubicBezTo>
                      <a:pt x="209542" y="175715"/>
                      <a:pt x="205277" y="171450"/>
                      <a:pt x="200017" y="171450"/>
                    </a:cubicBezTo>
                    <a:lnTo>
                      <a:pt x="187320" y="171450"/>
                    </a:lnTo>
                    <a:cubicBezTo>
                      <a:pt x="182353" y="171467"/>
                      <a:pt x="178207" y="167665"/>
                      <a:pt x="177795" y="162716"/>
                    </a:cubicBezTo>
                    <a:lnTo>
                      <a:pt x="174585" y="123825"/>
                    </a:lnTo>
                    <a:lnTo>
                      <a:pt x="174585" y="123825"/>
                    </a:lnTo>
                    <a:lnTo>
                      <a:pt x="171442" y="86516"/>
                    </a:lnTo>
                    <a:cubicBezTo>
                      <a:pt x="171211" y="83850"/>
                      <a:pt x="172129" y="81213"/>
                      <a:pt x="173966" y="79267"/>
                    </a:cubicBezTo>
                    <a:close/>
                    <a:moveTo>
                      <a:pt x="111767" y="79267"/>
                    </a:moveTo>
                    <a:cubicBezTo>
                      <a:pt x="113599" y="81216"/>
                      <a:pt x="114516" y="83851"/>
                      <a:pt x="114292" y="86516"/>
                    </a:cubicBezTo>
                    <a:lnTo>
                      <a:pt x="111158" y="123825"/>
                    </a:lnTo>
                    <a:lnTo>
                      <a:pt x="111158" y="123825"/>
                    </a:lnTo>
                    <a:lnTo>
                      <a:pt x="107919" y="162697"/>
                    </a:lnTo>
                    <a:cubicBezTo>
                      <a:pt x="107507" y="167646"/>
                      <a:pt x="103361" y="171448"/>
                      <a:pt x="98394" y="171431"/>
                    </a:cubicBezTo>
                    <a:lnTo>
                      <a:pt x="85717" y="171431"/>
                    </a:lnTo>
                    <a:cubicBezTo>
                      <a:pt x="80456" y="171431"/>
                      <a:pt x="76192" y="175695"/>
                      <a:pt x="76192" y="180956"/>
                    </a:cubicBezTo>
                    <a:lnTo>
                      <a:pt x="76192" y="257156"/>
                    </a:lnTo>
                    <a:lnTo>
                      <a:pt x="57142" y="257156"/>
                    </a:lnTo>
                    <a:lnTo>
                      <a:pt x="57142" y="180975"/>
                    </a:lnTo>
                    <a:cubicBezTo>
                      <a:pt x="57142" y="175715"/>
                      <a:pt x="52877" y="171450"/>
                      <a:pt x="47617" y="171450"/>
                    </a:cubicBezTo>
                    <a:lnTo>
                      <a:pt x="34920" y="171450"/>
                    </a:lnTo>
                    <a:cubicBezTo>
                      <a:pt x="29953" y="171467"/>
                      <a:pt x="25807" y="167665"/>
                      <a:pt x="25395" y="162716"/>
                    </a:cubicBezTo>
                    <a:lnTo>
                      <a:pt x="19042" y="86516"/>
                    </a:lnTo>
                    <a:cubicBezTo>
                      <a:pt x="18605" y="81273"/>
                      <a:pt x="22501" y="76669"/>
                      <a:pt x="27743" y="76233"/>
                    </a:cubicBezTo>
                    <a:cubicBezTo>
                      <a:pt x="28017" y="76210"/>
                      <a:pt x="28292" y="76199"/>
                      <a:pt x="28567" y="76200"/>
                    </a:cubicBezTo>
                    <a:lnTo>
                      <a:pt x="104767" y="76200"/>
                    </a:lnTo>
                    <a:cubicBezTo>
                      <a:pt x="107430" y="76184"/>
                      <a:pt x="109974" y="77298"/>
                      <a:pt x="111767" y="79267"/>
                    </a:cubicBezTo>
                    <a:close/>
                    <a:moveTo>
                      <a:pt x="47617" y="38100"/>
                    </a:moveTo>
                    <a:cubicBezTo>
                      <a:pt x="47617" y="27579"/>
                      <a:pt x="56146" y="19050"/>
                      <a:pt x="66667" y="19050"/>
                    </a:cubicBezTo>
                    <a:cubicBezTo>
                      <a:pt x="77188" y="19050"/>
                      <a:pt x="85717" y="27579"/>
                      <a:pt x="85717" y="38100"/>
                    </a:cubicBezTo>
                    <a:cubicBezTo>
                      <a:pt x="85717" y="48621"/>
                      <a:pt x="77188" y="57150"/>
                      <a:pt x="66667" y="57150"/>
                    </a:cubicBezTo>
                    <a:cubicBezTo>
                      <a:pt x="56146" y="57150"/>
                      <a:pt x="47617" y="48621"/>
                      <a:pt x="47617" y="3810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109" name="Google Shape;4109;p82"/>
              <p:cNvSpPr/>
              <p:nvPr/>
            </p:nvSpPr>
            <p:spPr>
              <a:xfrm>
                <a:off x="8883384" y="574257"/>
                <a:ext cx="514353" cy="276378"/>
              </a:xfrm>
              <a:custGeom>
                <a:rect b="b" l="l" r="r" t="t"/>
                <a:pathLst>
                  <a:path extrusionOk="0" h="276378" w="514353">
                    <a:moveTo>
                      <a:pt x="3718" y="201807"/>
                    </a:moveTo>
                    <a:cubicBezTo>
                      <a:pt x="7475" y="206794"/>
                      <a:pt x="13362" y="209720"/>
                      <a:pt x="19606" y="209703"/>
                    </a:cubicBezTo>
                    <a:lnTo>
                      <a:pt x="38104" y="209703"/>
                    </a:lnTo>
                    <a:lnTo>
                      <a:pt x="38104" y="257328"/>
                    </a:lnTo>
                    <a:cubicBezTo>
                      <a:pt x="38104" y="267849"/>
                      <a:pt x="46633" y="276378"/>
                      <a:pt x="57154" y="276378"/>
                    </a:cubicBezTo>
                    <a:lnTo>
                      <a:pt x="76204" y="276378"/>
                    </a:lnTo>
                    <a:cubicBezTo>
                      <a:pt x="86725" y="276378"/>
                      <a:pt x="95254" y="267849"/>
                      <a:pt x="95254" y="257328"/>
                    </a:cubicBezTo>
                    <a:lnTo>
                      <a:pt x="95254" y="209703"/>
                    </a:lnTo>
                    <a:lnTo>
                      <a:pt x="113751" y="209703"/>
                    </a:lnTo>
                    <a:cubicBezTo>
                      <a:pt x="119995" y="209720"/>
                      <a:pt x="125882" y="206794"/>
                      <a:pt x="129639" y="201807"/>
                    </a:cubicBezTo>
                    <a:cubicBezTo>
                      <a:pt x="133194" y="197087"/>
                      <a:pt x="134277" y="190952"/>
                      <a:pt x="132553" y="185300"/>
                    </a:cubicBezTo>
                    <a:lnTo>
                      <a:pt x="132553" y="185300"/>
                    </a:lnTo>
                    <a:lnTo>
                      <a:pt x="125543" y="162078"/>
                    </a:lnTo>
                    <a:lnTo>
                      <a:pt x="160214" y="162078"/>
                    </a:lnTo>
                    <a:lnTo>
                      <a:pt x="153204" y="185300"/>
                    </a:lnTo>
                    <a:cubicBezTo>
                      <a:pt x="151480" y="190952"/>
                      <a:pt x="152564" y="197087"/>
                      <a:pt x="156118" y="201807"/>
                    </a:cubicBezTo>
                    <a:cubicBezTo>
                      <a:pt x="159875" y="206794"/>
                      <a:pt x="165762" y="209720"/>
                      <a:pt x="172006" y="209703"/>
                    </a:cubicBezTo>
                    <a:lnTo>
                      <a:pt x="190504" y="209703"/>
                    </a:lnTo>
                    <a:lnTo>
                      <a:pt x="190504" y="257328"/>
                    </a:lnTo>
                    <a:cubicBezTo>
                      <a:pt x="190504" y="267849"/>
                      <a:pt x="199033" y="276378"/>
                      <a:pt x="209554" y="276378"/>
                    </a:cubicBezTo>
                    <a:lnTo>
                      <a:pt x="228604" y="276378"/>
                    </a:lnTo>
                    <a:cubicBezTo>
                      <a:pt x="239125" y="276378"/>
                      <a:pt x="247654" y="267849"/>
                      <a:pt x="247654" y="257328"/>
                    </a:cubicBezTo>
                    <a:lnTo>
                      <a:pt x="247654" y="209703"/>
                    </a:lnTo>
                    <a:lnTo>
                      <a:pt x="266151" y="209703"/>
                    </a:lnTo>
                    <a:cubicBezTo>
                      <a:pt x="272395" y="209720"/>
                      <a:pt x="278282" y="206794"/>
                      <a:pt x="282039" y="201807"/>
                    </a:cubicBezTo>
                    <a:cubicBezTo>
                      <a:pt x="285594" y="197087"/>
                      <a:pt x="286677" y="190952"/>
                      <a:pt x="284953" y="185300"/>
                    </a:cubicBezTo>
                    <a:lnTo>
                      <a:pt x="284954" y="185300"/>
                    </a:lnTo>
                    <a:lnTo>
                      <a:pt x="277943" y="162078"/>
                    </a:lnTo>
                    <a:lnTo>
                      <a:pt x="312614" y="162078"/>
                    </a:lnTo>
                    <a:lnTo>
                      <a:pt x="305604" y="185300"/>
                    </a:lnTo>
                    <a:cubicBezTo>
                      <a:pt x="303880" y="190952"/>
                      <a:pt x="304964" y="197087"/>
                      <a:pt x="308518" y="201807"/>
                    </a:cubicBezTo>
                    <a:cubicBezTo>
                      <a:pt x="312275" y="206794"/>
                      <a:pt x="318162" y="209720"/>
                      <a:pt x="324406" y="209703"/>
                    </a:cubicBezTo>
                    <a:lnTo>
                      <a:pt x="342904" y="209703"/>
                    </a:lnTo>
                    <a:lnTo>
                      <a:pt x="342904" y="257328"/>
                    </a:lnTo>
                    <a:cubicBezTo>
                      <a:pt x="342904" y="267849"/>
                      <a:pt x="351433" y="276378"/>
                      <a:pt x="361954" y="276378"/>
                    </a:cubicBezTo>
                    <a:lnTo>
                      <a:pt x="381004" y="276378"/>
                    </a:lnTo>
                    <a:cubicBezTo>
                      <a:pt x="391525" y="276378"/>
                      <a:pt x="400054" y="267849"/>
                      <a:pt x="400054" y="257328"/>
                    </a:cubicBezTo>
                    <a:lnTo>
                      <a:pt x="400054" y="209703"/>
                    </a:lnTo>
                    <a:lnTo>
                      <a:pt x="418551" y="209703"/>
                    </a:lnTo>
                    <a:cubicBezTo>
                      <a:pt x="424795" y="209720"/>
                      <a:pt x="430682" y="206794"/>
                      <a:pt x="434439" y="201807"/>
                    </a:cubicBezTo>
                    <a:cubicBezTo>
                      <a:pt x="437994" y="197087"/>
                      <a:pt x="439077" y="190952"/>
                      <a:pt x="437354" y="185300"/>
                    </a:cubicBezTo>
                    <a:lnTo>
                      <a:pt x="437354" y="185300"/>
                    </a:lnTo>
                    <a:lnTo>
                      <a:pt x="430343" y="162078"/>
                    </a:lnTo>
                    <a:lnTo>
                      <a:pt x="485779" y="162078"/>
                    </a:lnTo>
                    <a:cubicBezTo>
                      <a:pt x="501560" y="162078"/>
                      <a:pt x="514354" y="149285"/>
                      <a:pt x="514354" y="133503"/>
                    </a:cubicBezTo>
                    <a:lnTo>
                      <a:pt x="514354" y="76353"/>
                    </a:lnTo>
                    <a:cubicBezTo>
                      <a:pt x="514354" y="71092"/>
                      <a:pt x="510089" y="66828"/>
                      <a:pt x="504829" y="66828"/>
                    </a:cubicBezTo>
                    <a:cubicBezTo>
                      <a:pt x="499568" y="66828"/>
                      <a:pt x="495304" y="71092"/>
                      <a:pt x="495304" y="76353"/>
                    </a:cubicBezTo>
                    <a:lnTo>
                      <a:pt x="495304" y="133503"/>
                    </a:lnTo>
                    <a:cubicBezTo>
                      <a:pt x="495304" y="138764"/>
                      <a:pt x="491039" y="143028"/>
                      <a:pt x="485779" y="143028"/>
                    </a:cubicBezTo>
                    <a:lnTo>
                      <a:pt x="424590" y="143028"/>
                    </a:lnTo>
                    <a:lnTo>
                      <a:pt x="404911" y="77877"/>
                    </a:lnTo>
                    <a:cubicBezTo>
                      <a:pt x="403511" y="73323"/>
                      <a:pt x="400981" y="69198"/>
                      <a:pt x="397558" y="65885"/>
                    </a:cubicBezTo>
                    <a:cubicBezTo>
                      <a:pt x="412898" y="51482"/>
                      <a:pt x="413657" y="27370"/>
                      <a:pt x="399254" y="12030"/>
                    </a:cubicBezTo>
                    <a:cubicBezTo>
                      <a:pt x="384851" y="-3310"/>
                      <a:pt x="360739" y="-4069"/>
                      <a:pt x="345399" y="10334"/>
                    </a:cubicBezTo>
                    <a:cubicBezTo>
                      <a:pt x="330059" y="24738"/>
                      <a:pt x="329300" y="48849"/>
                      <a:pt x="343703" y="64189"/>
                    </a:cubicBezTo>
                    <a:cubicBezTo>
                      <a:pt x="344251" y="64772"/>
                      <a:pt x="344816" y="65338"/>
                      <a:pt x="345399" y="65885"/>
                    </a:cubicBezTo>
                    <a:cubicBezTo>
                      <a:pt x="341973" y="69200"/>
                      <a:pt x="339444" y="73329"/>
                      <a:pt x="338046" y="77887"/>
                    </a:cubicBezTo>
                    <a:lnTo>
                      <a:pt x="318367" y="143028"/>
                    </a:lnTo>
                    <a:lnTo>
                      <a:pt x="272190" y="143028"/>
                    </a:lnTo>
                    <a:lnTo>
                      <a:pt x="252511" y="77877"/>
                    </a:lnTo>
                    <a:cubicBezTo>
                      <a:pt x="251111" y="73323"/>
                      <a:pt x="248581" y="69198"/>
                      <a:pt x="245158" y="65885"/>
                    </a:cubicBezTo>
                    <a:cubicBezTo>
                      <a:pt x="260498" y="51482"/>
                      <a:pt x="261257" y="27370"/>
                      <a:pt x="246854" y="12030"/>
                    </a:cubicBezTo>
                    <a:cubicBezTo>
                      <a:pt x="232451" y="-3310"/>
                      <a:pt x="208339" y="-4069"/>
                      <a:pt x="192999" y="10334"/>
                    </a:cubicBezTo>
                    <a:cubicBezTo>
                      <a:pt x="177659" y="24738"/>
                      <a:pt x="176900" y="48849"/>
                      <a:pt x="191303" y="64189"/>
                    </a:cubicBezTo>
                    <a:cubicBezTo>
                      <a:pt x="191851" y="64772"/>
                      <a:pt x="192416" y="65338"/>
                      <a:pt x="192999" y="65885"/>
                    </a:cubicBezTo>
                    <a:cubicBezTo>
                      <a:pt x="189573" y="69200"/>
                      <a:pt x="187044" y="73329"/>
                      <a:pt x="185646" y="77887"/>
                    </a:cubicBezTo>
                    <a:lnTo>
                      <a:pt x="165967" y="143028"/>
                    </a:lnTo>
                    <a:lnTo>
                      <a:pt x="119790" y="143028"/>
                    </a:lnTo>
                    <a:lnTo>
                      <a:pt x="100111" y="77877"/>
                    </a:lnTo>
                    <a:cubicBezTo>
                      <a:pt x="98712" y="73320"/>
                      <a:pt x="96183" y="69191"/>
                      <a:pt x="92758" y="65876"/>
                    </a:cubicBezTo>
                    <a:cubicBezTo>
                      <a:pt x="108098" y="51472"/>
                      <a:pt x="108857" y="27361"/>
                      <a:pt x="94454" y="12021"/>
                    </a:cubicBezTo>
                    <a:cubicBezTo>
                      <a:pt x="80051" y="-3319"/>
                      <a:pt x="55939" y="-4079"/>
                      <a:pt x="40599" y="10325"/>
                    </a:cubicBezTo>
                    <a:cubicBezTo>
                      <a:pt x="25259" y="24728"/>
                      <a:pt x="24500" y="48840"/>
                      <a:pt x="38903" y="64180"/>
                    </a:cubicBezTo>
                    <a:cubicBezTo>
                      <a:pt x="39451" y="64763"/>
                      <a:pt x="40016" y="65328"/>
                      <a:pt x="40599" y="65876"/>
                    </a:cubicBezTo>
                    <a:cubicBezTo>
                      <a:pt x="37173" y="69191"/>
                      <a:pt x="34644" y="73320"/>
                      <a:pt x="33246" y="77877"/>
                    </a:cubicBezTo>
                    <a:lnTo>
                      <a:pt x="804" y="185300"/>
                    </a:lnTo>
                    <a:cubicBezTo>
                      <a:pt x="-920" y="190952"/>
                      <a:pt x="164" y="197087"/>
                      <a:pt x="3718" y="201807"/>
                    </a:cubicBezTo>
                    <a:close/>
                    <a:moveTo>
                      <a:pt x="381004" y="257328"/>
                    </a:moveTo>
                    <a:lnTo>
                      <a:pt x="361954" y="257328"/>
                    </a:lnTo>
                    <a:lnTo>
                      <a:pt x="361954" y="209703"/>
                    </a:lnTo>
                    <a:lnTo>
                      <a:pt x="381004" y="209703"/>
                    </a:lnTo>
                    <a:close/>
                    <a:moveTo>
                      <a:pt x="371479" y="19203"/>
                    </a:moveTo>
                    <a:cubicBezTo>
                      <a:pt x="382000" y="19203"/>
                      <a:pt x="390529" y="27732"/>
                      <a:pt x="390529" y="38253"/>
                    </a:cubicBezTo>
                    <a:cubicBezTo>
                      <a:pt x="390529" y="48774"/>
                      <a:pt x="382000" y="57303"/>
                      <a:pt x="371479" y="57303"/>
                    </a:cubicBezTo>
                    <a:cubicBezTo>
                      <a:pt x="360958" y="57303"/>
                      <a:pt x="352429" y="48774"/>
                      <a:pt x="352429" y="38253"/>
                    </a:cubicBezTo>
                    <a:cubicBezTo>
                      <a:pt x="352429" y="27732"/>
                      <a:pt x="360958" y="19203"/>
                      <a:pt x="371479" y="19203"/>
                    </a:cubicBezTo>
                    <a:close/>
                    <a:moveTo>
                      <a:pt x="356239" y="83402"/>
                    </a:moveTo>
                    <a:cubicBezTo>
                      <a:pt x="357762" y="79059"/>
                      <a:pt x="361926" y="76206"/>
                      <a:pt x="366526" y="76353"/>
                    </a:cubicBezTo>
                    <a:lnTo>
                      <a:pt x="376432" y="76353"/>
                    </a:lnTo>
                    <a:cubicBezTo>
                      <a:pt x="381014" y="76224"/>
                      <a:pt x="385156" y="79069"/>
                      <a:pt x="386681" y="83392"/>
                    </a:cubicBezTo>
                    <a:lnTo>
                      <a:pt x="419065" y="190520"/>
                    </a:lnTo>
                    <a:lnTo>
                      <a:pt x="352743" y="190710"/>
                    </a:lnTo>
                    <a:cubicBezTo>
                      <a:pt x="352638" y="190710"/>
                      <a:pt x="352562" y="190653"/>
                      <a:pt x="352457" y="190653"/>
                    </a:cubicBezTo>
                    <a:cubicBezTo>
                      <a:pt x="352352" y="190653"/>
                      <a:pt x="352267" y="190710"/>
                      <a:pt x="352162" y="190710"/>
                    </a:cubicBezTo>
                    <a:lnTo>
                      <a:pt x="323854" y="190796"/>
                    </a:lnTo>
                    <a:close/>
                    <a:moveTo>
                      <a:pt x="228604" y="257328"/>
                    </a:moveTo>
                    <a:lnTo>
                      <a:pt x="209554" y="257328"/>
                    </a:lnTo>
                    <a:lnTo>
                      <a:pt x="209554" y="209703"/>
                    </a:lnTo>
                    <a:lnTo>
                      <a:pt x="228604" y="209703"/>
                    </a:lnTo>
                    <a:close/>
                    <a:moveTo>
                      <a:pt x="219079" y="19203"/>
                    </a:moveTo>
                    <a:cubicBezTo>
                      <a:pt x="229600" y="19203"/>
                      <a:pt x="238129" y="27732"/>
                      <a:pt x="238129" y="38253"/>
                    </a:cubicBezTo>
                    <a:cubicBezTo>
                      <a:pt x="238129" y="48774"/>
                      <a:pt x="229600" y="57303"/>
                      <a:pt x="219079" y="57303"/>
                    </a:cubicBezTo>
                    <a:cubicBezTo>
                      <a:pt x="208558" y="57303"/>
                      <a:pt x="200029" y="48774"/>
                      <a:pt x="200029" y="38253"/>
                    </a:cubicBezTo>
                    <a:cubicBezTo>
                      <a:pt x="200029" y="27732"/>
                      <a:pt x="208558" y="19203"/>
                      <a:pt x="219079" y="19203"/>
                    </a:cubicBezTo>
                    <a:close/>
                    <a:moveTo>
                      <a:pt x="203839" y="83402"/>
                    </a:moveTo>
                    <a:cubicBezTo>
                      <a:pt x="205362" y="79059"/>
                      <a:pt x="209526" y="76206"/>
                      <a:pt x="214126" y="76353"/>
                    </a:cubicBezTo>
                    <a:lnTo>
                      <a:pt x="224032" y="76353"/>
                    </a:lnTo>
                    <a:cubicBezTo>
                      <a:pt x="228614" y="76224"/>
                      <a:pt x="232756" y="79069"/>
                      <a:pt x="234281" y="83392"/>
                    </a:cubicBezTo>
                    <a:lnTo>
                      <a:pt x="266666" y="190520"/>
                    </a:lnTo>
                    <a:lnTo>
                      <a:pt x="200343" y="190710"/>
                    </a:lnTo>
                    <a:cubicBezTo>
                      <a:pt x="200238" y="190710"/>
                      <a:pt x="200162" y="190653"/>
                      <a:pt x="200057" y="190653"/>
                    </a:cubicBezTo>
                    <a:cubicBezTo>
                      <a:pt x="199952" y="190653"/>
                      <a:pt x="199867" y="190710"/>
                      <a:pt x="199762" y="190710"/>
                    </a:cubicBezTo>
                    <a:lnTo>
                      <a:pt x="171454" y="190796"/>
                    </a:lnTo>
                    <a:close/>
                    <a:moveTo>
                      <a:pt x="76204" y="257328"/>
                    </a:moveTo>
                    <a:lnTo>
                      <a:pt x="57154" y="257328"/>
                    </a:lnTo>
                    <a:lnTo>
                      <a:pt x="57154" y="209703"/>
                    </a:lnTo>
                    <a:lnTo>
                      <a:pt x="76204" y="209703"/>
                    </a:lnTo>
                    <a:close/>
                    <a:moveTo>
                      <a:pt x="66679" y="19203"/>
                    </a:moveTo>
                    <a:cubicBezTo>
                      <a:pt x="77200" y="19203"/>
                      <a:pt x="85729" y="27732"/>
                      <a:pt x="85729" y="38253"/>
                    </a:cubicBezTo>
                    <a:cubicBezTo>
                      <a:pt x="85729" y="48774"/>
                      <a:pt x="77200" y="57303"/>
                      <a:pt x="66679" y="57303"/>
                    </a:cubicBezTo>
                    <a:cubicBezTo>
                      <a:pt x="56158" y="57303"/>
                      <a:pt x="47629" y="48774"/>
                      <a:pt x="47629" y="38253"/>
                    </a:cubicBezTo>
                    <a:cubicBezTo>
                      <a:pt x="47629" y="27732"/>
                      <a:pt x="56158" y="19203"/>
                      <a:pt x="66679" y="19203"/>
                    </a:cubicBezTo>
                    <a:close/>
                    <a:moveTo>
                      <a:pt x="51439" y="83402"/>
                    </a:moveTo>
                    <a:cubicBezTo>
                      <a:pt x="52962" y="79059"/>
                      <a:pt x="57126" y="76206"/>
                      <a:pt x="61726" y="76353"/>
                    </a:cubicBezTo>
                    <a:lnTo>
                      <a:pt x="71632" y="76353"/>
                    </a:lnTo>
                    <a:cubicBezTo>
                      <a:pt x="76214" y="76224"/>
                      <a:pt x="80356" y="79069"/>
                      <a:pt x="81880" y="83392"/>
                    </a:cubicBezTo>
                    <a:lnTo>
                      <a:pt x="114265" y="190520"/>
                    </a:lnTo>
                    <a:lnTo>
                      <a:pt x="47943" y="190710"/>
                    </a:lnTo>
                    <a:cubicBezTo>
                      <a:pt x="47810" y="190710"/>
                      <a:pt x="47733" y="190653"/>
                      <a:pt x="47629" y="190653"/>
                    </a:cubicBezTo>
                    <a:cubicBezTo>
                      <a:pt x="47524" y="190653"/>
                      <a:pt x="47438" y="190710"/>
                      <a:pt x="47333" y="190710"/>
                    </a:cubicBezTo>
                    <a:lnTo>
                      <a:pt x="19054" y="190796"/>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110" name="Google Shape;4110;p82"/>
              <p:cNvSpPr/>
              <p:nvPr/>
            </p:nvSpPr>
            <p:spPr>
              <a:xfrm>
                <a:off x="9321538" y="507736"/>
                <a:ext cx="133350" cy="114300"/>
              </a:xfrm>
              <a:custGeom>
                <a:rect b="b" l="l" r="r" t="t"/>
                <a:pathLst>
                  <a:path extrusionOk="0" h="114300" w="133350">
                    <a:moveTo>
                      <a:pt x="104775" y="0"/>
                    </a:moveTo>
                    <a:lnTo>
                      <a:pt x="28575" y="0"/>
                    </a:lnTo>
                    <a:cubicBezTo>
                      <a:pt x="12793" y="0"/>
                      <a:pt x="0" y="12793"/>
                      <a:pt x="0" y="28575"/>
                    </a:cubicBezTo>
                    <a:lnTo>
                      <a:pt x="0" y="85725"/>
                    </a:lnTo>
                    <a:cubicBezTo>
                      <a:pt x="0" y="101507"/>
                      <a:pt x="12793" y="114300"/>
                      <a:pt x="28575" y="114300"/>
                    </a:cubicBezTo>
                    <a:lnTo>
                      <a:pt x="104775" y="114300"/>
                    </a:lnTo>
                    <a:cubicBezTo>
                      <a:pt x="120557" y="114300"/>
                      <a:pt x="133350" y="101507"/>
                      <a:pt x="133350" y="85725"/>
                    </a:cubicBezTo>
                    <a:lnTo>
                      <a:pt x="133350" y="28575"/>
                    </a:lnTo>
                    <a:cubicBezTo>
                      <a:pt x="133350" y="12793"/>
                      <a:pt x="120557" y="0"/>
                      <a:pt x="104775" y="0"/>
                    </a:cubicBezTo>
                    <a:close/>
                    <a:moveTo>
                      <a:pt x="114300" y="85725"/>
                    </a:moveTo>
                    <a:cubicBezTo>
                      <a:pt x="114300" y="90986"/>
                      <a:pt x="110036" y="95250"/>
                      <a:pt x="104775" y="95250"/>
                    </a:cubicBezTo>
                    <a:lnTo>
                      <a:pt x="28575" y="95250"/>
                    </a:lnTo>
                    <a:cubicBezTo>
                      <a:pt x="23314" y="95250"/>
                      <a:pt x="19050" y="90986"/>
                      <a:pt x="19050" y="85725"/>
                    </a:cubicBezTo>
                    <a:lnTo>
                      <a:pt x="19050" y="28575"/>
                    </a:lnTo>
                    <a:cubicBezTo>
                      <a:pt x="19050" y="23314"/>
                      <a:pt x="23314" y="19050"/>
                      <a:pt x="28575" y="19050"/>
                    </a:cubicBezTo>
                    <a:lnTo>
                      <a:pt x="104775" y="19050"/>
                    </a:lnTo>
                    <a:cubicBezTo>
                      <a:pt x="110036" y="19050"/>
                      <a:pt x="114300" y="23314"/>
                      <a:pt x="114300" y="28575"/>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4111" name="Google Shape;4111;p82"/>
            <p:cNvSpPr txBox="1"/>
            <p:nvPr/>
          </p:nvSpPr>
          <p:spPr>
            <a:xfrm>
              <a:off x="6261723" y="2111459"/>
              <a:ext cx="4284377"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700">
                  <a:solidFill>
                    <a:schemeClr val="dk2"/>
                  </a:solidFill>
                  <a:latin typeface="Calibri"/>
                  <a:ea typeface="Calibri"/>
                  <a:cs typeface="Calibri"/>
                  <a:sym typeface="Calibri"/>
                </a:rPr>
                <a:t>A sobrevida após 10 anos é ligeiramente inferior quando as causas de morte são relacionadas à falência da medula óssea, e não à hemólise ou trombose.</a:t>
              </a:r>
              <a:endParaRPr sz="700">
                <a:solidFill>
                  <a:schemeClr val="dk2"/>
                </a:solidFill>
                <a:latin typeface="Calibri"/>
                <a:ea typeface="Calibri"/>
                <a:cs typeface="Calibri"/>
                <a:sym typeface="Calibri"/>
              </a:endParaRPr>
            </a:p>
          </p:txBody>
        </p:sp>
      </p:grpSp>
      <p:grpSp>
        <p:nvGrpSpPr>
          <p:cNvPr id="4112" name="Google Shape;4112;p82"/>
          <p:cNvGrpSpPr/>
          <p:nvPr/>
        </p:nvGrpSpPr>
        <p:grpSpPr>
          <a:xfrm>
            <a:off x="1487321" y="2728221"/>
            <a:ext cx="3862963" cy="2763176"/>
            <a:chOff x="1256408" y="2577459"/>
            <a:chExt cx="3862963" cy="2763176"/>
          </a:xfrm>
        </p:grpSpPr>
        <p:sp>
          <p:nvSpPr>
            <p:cNvPr id="4113" name="Google Shape;4113;p82"/>
            <p:cNvSpPr/>
            <p:nvPr/>
          </p:nvSpPr>
          <p:spPr>
            <a:xfrm>
              <a:off x="1816546" y="2678751"/>
              <a:ext cx="3241360" cy="2218112"/>
            </a:xfrm>
            <a:custGeom>
              <a:rect b="b" l="l" r="r" t="t"/>
              <a:pathLst>
                <a:path extrusionOk="0" h="1950" w="2862">
                  <a:moveTo>
                    <a:pt x="0" y="0"/>
                  </a:moveTo>
                  <a:lnTo>
                    <a:pt x="0" y="1950"/>
                  </a:lnTo>
                  <a:lnTo>
                    <a:pt x="2862" y="1950"/>
                  </a:lnTo>
                </a:path>
              </a:pathLst>
            </a:custGeom>
            <a:noFill/>
            <a:ln cap="flat" cmpd="sng" w="9525">
              <a:solidFill>
                <a:srgbClr val="BFBFBF"/>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0">
                <a:solidFill>
                  <a:srgbClr val="000000"/>
                </a:solidFill>
                <a:latin typeface="Arial"/>
                <a:ea typeface="Arial"/>
                <a:cs typeface="Arial"/>
                <a:sym typeface="Arial"/>
              </a:endParaRPr>
            </a:p>
          </p:txBody>
        </p:sp>
        <p:grpSp>
          <p:nvGrpSpPr>
            <p:cNvPr id="4114" name="Google Shape;4114;p82"/>
            <p:cNvGrpSpPr/>
            <p:nvPr/>
          </p:nvGrpSpPr>
          <p:grpSpPr>
            <a:xfrm>
              <a:off x="1744113" y="2685576"/>
              <a:ext cx="74696" cy="2211287"/>
              <a:chOff x="588" y="984"/>
              <a:chExt cx="66" cy="1944"/>
            </a:xfrm>
          </p:grpSpPr>
          <p:cxnSp>
            <p:nvCxnSpPr>
              <p:cNvPr id="4115" name="Google Shape;4115;p82"/>
              <p:cNvCxnSpPr/>
              <p:nvPr/>
            </p:nvCxnSpPr>
            <p:spPr>
              <a:xfrm rot="10800000">
                <a:off x="588" y="984"/>
                <a:ext cx="66" cy="0"/>
              </a:xfrm>
              <a:prstGeom prst="straightConnector1">
                <a:avLst/>
              </a:prstGeom>
              <a:noFill/>
              <a:ln cap="flat" cmpd="sng" w="9525">
                <a:solidFill>
                  <a:srgbClr val="BFBFBF"/>
                </a:solidFill>
                <a:prstDash val="solid"/>
                <a:round/>
                <a:headEnd len="med" w="med" type="none"/>
                <a:tailEnd len="med" w="med" type="none"/>
              </a:ln>
            </p:spPr>
          </p:cxnSp>
          <p:cxnSp>
            <p:nvCxnSpPr>
              <p:cNvPr id="4116" name="Google Shape;4116;p82"/>
              <p:cNvCxnSpPr/>
              <p:nvPr/>
            </p:nvCxnSpPr>
            <p:spPr>
              <a:xfrm rot="10800000">
                <a:off x="588" y="1375"/>
                <a:ext cx="66" cy="0"/>
              </a:xfrm>
              <a:prstGeom prst="straightConnector1">
                <a:avLst/>
              </a:prstGeom>
              <a:noFill/>
              <a:ln cap="flat" cmpd="sng" w="9525">
                <a:solidFill>
                  <a:srgbClr val="BFBFBF"/>
                </a:solidFill>
                <a:prstDash val="solid"/>
                <a:round/>
                <a:headEnd len="med" w="med" type="none"/>
                <a:tailEnd len="med" w="med" type="none"/>
              </a:ln>
            </p:spPr>
          </p:cxnSp>
          <p:cxnSp>
            <p:nvCxnSpPr>
              <p:cNvPr id="4117" name="Google Shape;4117;p82"/>
              <p:cNvCxnSpPr/>
              <p:nvPr/>
            </p:nvCxnSpPr>
            <p:spPr>
              <a:xfrm rot="10800000">
                <a:off x="588" y="1763"/>
                <a:ext cx="66" cy="0"/>
              </a:xfrm>
              <a:prstGeom prst="straightConnector1">
                <a:avLst/>
              </a:prstGeom>
              <a:noFill/>
              <a:ln cap="flat" cmpd="sng" w="9525">
                <a:solidFill>
                  <a:srgbClr val="BFBFBF"/>
                </a:solidFill>
                <a:prstDash val="solid"/>
                <a:round/>
                <a:headEnd len="med" w="med" type="none"/>
                <a:tailEnd len="med" w="med" type="none"/>
              </a:ln>
            </p:spPr>
          </p:cxnSp>
          <p:cxnSp>
            <p:nvCxnSpPr>
              <p:cNvPr id="4118" name="Google Shape;4118;p82"/>
              <p:cNvCxnSpPr/>
              <p:nvPr/>
            </p:nvCxnSpPr>
            <p:spPr>
              <a:xfrm rot="10800000">
                <a:off x="588" y="2151"/>
                <a:ext cx="66" cy="0"/>
              </a:xfrm>
              <a:prstGeom prst="straightConnector1">
                <a:avLst/>
              </a:prstGeom>
              <a:noFill/>
              <a:ln cap="flat" cmpd="sng" w="9525">
                <a:solidFill>
                  <a:srgbClr val="BFBFBF"/>
                </a:solidFill>
                <a:prstDash val="solid"/>
                <a:round/>
                <a:headEnd len="med" w="med" type="none"/>
                <a:tailEnd len="med" w="med" type="none"/>
              </a:ln>
            </p:spPr>
          </p:cxnSp>
          <p:cxnSp>
            <p:nvCxnSpPr>
              <p:cNvPr id="4119" name="Google Shape;4119;p82"/>
              <p:cNvCxnSpPr/>
              <p:nvPr/>
            </p:nvCxnSpPr>
            <p:spPr>
              <a:xfrm rot="10800000">
                <a:off x="588" y="2539"/>
                <a:ext cx="66" cy="0"/>
              </a:xfrm>
              <a:prstGeom prst="straightConnector1">
                <a:avLst/>
              </a:prstGeom>
              <a:noFill/>
              <a:ln cap="flat" cmpd="sng" w="9525">
                <a:solidFill>
                  <a:srgbClr val="BFBFBF"/>
                </a:solidFill>
                <a:prstDash val="solid"/>
                <a:round/>
                <a:headEnd len="med" w="med" type="none"/>
                <a:tailEnd len="med" w="med" type="none"/>
              </a:ln>
            </p:spPr>
          </p:cxnSp>
          <p:cxnSp>
            <p:nvCxnSpPr>
              <p:cNvPr id="4120" name="Google Shape;4120;p82"/>
              <p:cNvCxnSpPr/>
              <p:nvPr/>
            </p:nvCxnSpPr>
            <p:spPr>
              <a:xfrm rot="10800000">
                <a:off x="588" y="2928"/>
                <a:ext cx="66" cy="0"/>
              </a:xfrm>
              <a:prstGeom prst="straightConnector1">
                <a:avLst/>
              </a:prstGeom>
              <a:noFill/>
              <a:ln cap="flat" cmpd="sng" w="9525">
                <a:solidFill>
                  <a:srgbClr val="BFBFBF"/>
                </a:solidFill>
                <a:prstDash val="solid"/>
                <a:round/>
                <a:headEnd len="med" w="med" type="none"/>
                <a:tailEnd len="med" w="med" type="none"/>
              </a:ln>
            </p:spPr>
          </p:cxnSp>
        </p:grpSp>
        <p:grpSp>
          <p:nvGrpSpPr>
            <p:cNvPr id="4121" name="Google Shape;4121;p82"/>
            <p:cNvGrpSpPr/>
            <p:nvPr/>
          </p:nvGrpSpPr>
          <p:grpSpPr>
            <a:xfrm>
              <a:off x="1817677" y="4896863"/>
              <a:ext cx="3228911" cy="75075"/>
              <a:chOff x="653" y="2928"/>
              <a:chExt cx="2853" cy="66"/>
            </a:xfrm>
          </p:grpSpPr>
          <p:cxnSp>
            <p:nvCxnSpPr>
              <p:cNvPr id="4122" name="Google Shape;4122;p82"/>
              <p:cNvCxnSpPr/>
              <p:nvPr/>
            </p:nvCxnSpPr>
            <p:spPr>
              <a:xfrm rot="-5400000">
                <a:off x="620" y="2961"/>
                <a:ext cx="66" cy="0"/>
              </a:xfrm>
              <a:prstGeom prst="straightConnector1">
                <a:avLst/>
              </a:prstGeom>
              <a:noFill/>
              <a:ln cap="flat" cmpd="sng" w="9525">
                <a:solidFill>
                  <a:srgbClr val="BFBFBF"/>
                </a:solidFill>
                <a:prstDash val="solid"/>
                <a:round/>
                <a:headEnd len="med" w="med" type="none"/>
                <a:tailEnd len="med" w="med" type="none"/>
              </a:ln>
            </p:spPr>
          </p:cxnSp>
          <p:cxnSp>
            <p:nvCxnSpPr>
              <p:cNvPr id="4123" name="Google Shape;4123;p82"/>
              <p:cNvCxnSpPr/>
              <p:nvPr/>
            </p:nvCxnSpPr>
            <p:spPr>
              <a:xfrm rot="-5400000">
                <a:off x="1190" y="2961"/>
                <a:ext cx="66" cy="0"/>
              </a:xfrm>
              <a:prstGeom prst="straightConnector1">
                <a:avLst/>
              </a:prstGeom>
              <a:noFill/>
              <a:ln cap="flat" cmpd="sng" w="9525">
                <a:solidFill>
                  <a:srgbClr val="BFBFBF"/>
                </a:solidFill>
                <a:prstDash val="solid"/>
                <a:round/>
                <a:headEnd len="med" w="med" type="none"/>
                <a:tailEnd len="med" w="med" type="none"/>
              </a:ln>
            </p:spPr>
          </p:cxnSp>
          <p:cxnSp>
            <p:nvCxnSpPr>
              <p:cNvPr id="4124" name="Google Shape;4124;p82"/>
              <p:cNvCxnSpPr/>
              <p:nvPr/>
            </p:nvCxnSpPr>
            <p:spPr>
              <a:xfrm rot="-5400000">
                <a:off x="1762" y="2961"/>
                <a:ext cx="66" cy="0"/>
              </a:xfrm>
              <a:prstGeom prst="straightConnector1">
                <a:avLst/>
              </a:prstGeom>
              <a:noFill/>
              <a:ln cap="flat" cmpd="sng" w="9525">
                <a:solidFill>
                  <a:srgbClr val="BFBFBF"/>
                </a:solidFill>
                <a:prstDash val="solid"/>
                <a:round/>
                <a:headEnd len="med" w="med" type="none"/>
                <a:tailEnd len="med" w="med" type="none"/>
              </a:ln>
            </p:spPr>
          </p:cxnSp>
          <p:cxnSp>
            <p:nvCxnSpPr>
              <p:cNvPr id="4125" name="Google Shape;4125;p82"/>
              <p:cNvCxnSpPr/>
              <p:nvPr/>
            </p:nvCxnSpPr>
            <p:spPr>
              <a:xfrm rot="-5400000">
                <a:off x="2334" y="2961"/>
                <a:ext cx="66" cy="0"/>
              </a:xfrm>
              <a:prstGeom prst="straightConnector1">
                <a:avLst/>
              </a:prstGeom>
              <a:noFill/>
              <a:ln cap="flat" cmpd="sng" w="9525">
                <a:solidFill>
                  <a:srgbClr val="BFBFBF"/>
                </a:solidFill>
                <a:prstDash val="solid"/>
                <a:round/>
                <a:headEnd len="med" w="med" type="none"/>
                <a:tailEnd len="med" w="med" type="none"/>
              </a:ln>
            </p:spPr>
          </p:cxnSp>
          <p:cxnSp>
            <p:nvCxnSpPr>
              <p:cNvPr id="4126" name="Google Shape;4126;p82"/>
              <p:cNvCxnSpPr/>
              <p:nvPr/>
            </p:nvCxnSpPr>
            <p:spPr>
              <a:xfrm rot="-5400000">
                <a:off x="2903" y="2961"/>
                <a:ext cx="66" cy="0"/>
              </a:xfrm>
              <a:prstGeom prst="straightConnector1">
                <a:avLst/>
              </a:prstGeom>
              <a:noFill/>
              <a:ln cap="flat" cmpd="sng" w="9525">
                <a:solidFill>
                  <a:srgbClr val="BFBFBF"/>
                </a:solidFill>
                <a:prstDash val="solid"/>
                <a:round/>
                <a:headEnd len="med" w="med" type="none"/>
                <a:tailEnd len="med" w="med" type="none"/>
              </a:ln>
            </p:spPr>
          </p:cxnSp>
          <p:cxnSp>
            <p:nvCxnSpPr>
              <p:cNvPr id="4127" name="Google Shape;4127;p82"/>
              <p:cNvCxnSpPr/>
              <p:nvPr/>
            </p:nvCxnSpPr>
            <p:spPr>
              <a:xfrm rot="-5400000">
                <a:off x="3473" y="2961"/>
                <a:ext cx="66" cy="0"/>
              </a:xfrm>
              <a:prstGeom prst="straightConnector1">
                <a:avLst/>
              </a:prstGeom>
              <a:noFill/>
              <a:ln cap="flat" cmpd="sng" w="9525">
                <a:solidFill>
                  <a:srgbClr val="BFBFBF"/>
                </a:solidFill>
                <a:prstDash val="solid"/>
                <a:round/>
                <a:headEnd len="med" w="med" type="none"/>
                <a:tailEnd len="med" w="med" type="none"/>
              </a:ln>
            </p:spPr>
          </p:cxnSp>
        </p:grpSp>
        <p:grpSp>
          <p:nvGrpSpPr>
            <p:cNvPr id="4128" name="Google Shape;4128;p82"/>
            <p:cNvGrpSpPr/>
            <p:nvPr/>
          </p:nvGrpSpPr>
          <p:grpSpPr>
            <a:xfrm>
              <a:off x="1820349" y="2685647"/>
              <a:ext cx="3190210" cy="1595916"/>
              <a:chOff x="654" y="984"/>
              <a:chExt cx="2820" cy="1403"/>
            </a:xfrm>
          </p:grpSpPr>
          <p:sp>
            <p:nvSpPr>
              <p:cNvPr id="4129" name="Google Shape;4129;p82"/>
              <p:cNvSpPr/>
              <p:nvPr/>
            </p:nvSpPr>
            <p:spPr>
              <a:xfrm>
                <a:off x="654" y="984"/>
                <a:ext cx="2820" cy="1399"/>
              </a:xfrm>
              <a:custGeom>
                <a:rect b="b" l="l" r="r" t="t"/>
                <a:pathLst>
                  <a:path extrusionOk="0" h="1398" w="2820">
                    <a:moveTo>
                      <a:pt x="2820" y="1398"/>
                    </a:moveTo>
                    <a:lnTo>
                      <a:pt x="2358" y="1398"/>
                    </a:lnTo>
                    <a:lnTo>
                      <a:pt x="2358" y="1344"/>
                    </a:lnTo>
                    <a:lnTo>
                      <a:pt x="2238" y="1344"/>
                    </a:lnTo>
                    <a:lnTo>
                      <a:pt x="2238" y="1248"/>
                    </a:lnTo>
                    <a:lnTo>
                      <a:pt x="2121" y="1248"/>
                    </a:lnTo>
                    <a:lnTo>
                      <a:pt x="2121" y="1221"/>
                    </a:lnTo>
                    <a:lnTo>
                      <a:pt x="1893" y="1221"/>
                    </a:lnTo>
                    <a:lnTo>
                      <a:pt x="1893" y="1188"/>
                    </a:lnTo>
                    <a:lnTo>
                      <a:pt x="1773" y="1188"/>
                    </a:lnTo>
                    <a:lnTo>
                      <a:pt x="1773" y="1095"/>
                    </a:lnTo>
                    <a:lnTo>
                      <a:pt x="1662" y="1095"/>
                    </a:lnTo>
                    <a:lnTo>
                      <a:pt x="1662" y="1035"/>
                    </a:lnTo>
                    <a:lnTo>
                      <a:pt x="1542" y="1035"/>
                    </a:lnTo>
                    <a:lnTo>
                      <a:pt x="1542" y="987"/>
                    </a:lnTo>
                    <a:lnTo>
                      <a:pt x="1200" y="987"/>
                    </a:lnTo>
                    <a:lnTo>
                      <a:pt x="1200" y="930"/>
                    </a:lnTo>
                    <a:lnTo>
                      <a:pt x="969" y="930"/>
                    </a:lnTo>
                    <a:lnTo>
                      <a:pt x="969" y="897"/>
                    </a:lnTo>
                    <a:lnTo>
                      <a:pt x="861" y="897"/>
                    </a:lnTo>
                    <a:lnTo>
                      <a:pt x="861" y="822"/>
                    </a:lnTo>
                    <a:lnTo>
                      <a:pt x="738" y="822"/>
                    </a:lnTo>
                    <a:lnTo>
                      <a:pt x="738" y="771"/>
                    </a:lnTo>
                    <a:lnTo>
                      <a:pt x="630" y="771"/>
                    </a:lnTo>
                    <a:lnTo>
                      <a:pt x="630" y="663"/>
                    </a:lnTo>
                    <a:lnTo>
                      <a:pt x="510" y="663"/>
                    </a:lnTo>
                    <a:lnTo>
                      <a:pt x="510" y="561"/>
                    </a:lnTo>
                    <a:lnTo>
                      <a:pt x="402" y="561"/>
                    </a:lnTo>
                    <a:lnTo>
                      <a:pt x="402" y="462"/>
                    </a:lnTo>
                    <a:lnTo>
                      <a:pt x="279" y="462"/>
                    </a:lnTo>
                    <a:lnTo>
                      <a:pt x="279" y="312"/>
                    </a:lnTo>
                    <a:lnTo>
                      <a:pt x="168" y="312"/>
                    </a:lnTo>
                    <a:lnTo>
                      <a:pt x="168" y="141"/>
                    </a:lnTo>
                    <a:lnTo>
                      <a:pt x="54" y="141"/>
                    </a:lnTo>
                    <a:lnTo>
                      <a:pt x="54" y="0"/>
                    </a:lnTo>
                    <a:lnTo>
                      <a:pt x="0" y="0"/>
                    </a:lnTo>
                  </a:path>
                </a:pathLst>
              </a:custGeom>
              <a:noFill/>
              <a:ln cap="flat" cmpd="sng" w="28575">
                <a:solidFill>
                  <a:schemeClr val="lt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0">
                  <a:solidFill>
                    <a:srgbClr val="000000"/>
                  </a:solidFill>
                  <a:latin typeface="Arial"/>
                  <a:ea typeface="Arial"/>
                  <a:cs typeface="Arial"/>
                  <a:sym typeface="Arial"/>
                </a:endParaRPr>
              </a:p>
            </p:txBody>
          </p:sp>
          <p:cxnSp>
            <p:nvCxnSpPr>
              <p:cNvPr id="4130" name="Google Shape;4130;p82"/>
              <p:cNvCxnSpPr/>
              <p:nvPr/>
            </p:nvCxnSpPr>
            <p:spPr>
              <a:xfrm rot="10800000">
                <a:off x="3165" y="2319"/>
                <a:ext cx="0" cy="68"/>
              </a:xfrm>
              <a:prstGeom prst="straightConnector1">
                <a:avLst/>
              </a:prstGeom>
              <a:noFill/>
              <a:ln cap="flat" cmpd="sng" w="28575">
                <a:solidFill>
                  <a:schemeClr val="lt2"/>
                </a:solidFill>
                <a:prstDash val="solid"/>
                <a:round/>
                <a:headEnd len="med" w="med" type="none"/>
                <a:tailEnd len="med" w="med" type="none"/>
              </a:ln>
            </p:spPr>
          </p:cxnSp>
          <p:cxnSp>
            <p:nvCxnSpPr>
              <p:cNvPr id="4131" name="Google Shape;4131;p82"/>
              <p:cNvCxnSpPr/>
              <p:nvPr/>
            </p:nvCxnSpPr>
            <p:spPr>
              <a:xfrm rot="10800000">
                <a:off x="2835" y="2163"/>
                <a:ext cx="0" cy="66"/>
              </a:xfrm>
              <a:prstGeom prst="straightConnector1">
                <a:avLst/>
              </a:prstGeom>
              <a:noFill/>
              <a:ln cap="flat" cmpd="sng" w="28575">
                <a:solidFill>
                  <a:schemeClr val="lt2"/>
                </a:solidFill>
                <a:prstDash val="solid"/>
                <a:round/>
                <a:headEnd len="med" w="med" type="none"/>
                <a:tailEnd len="med" w="med" type="none"/>
              </a:ln>
            </p:spPr>
          </p:cxnSp>
          <p:cxnSp>
            <p:nvCxnSpPr>
              <p:cNvPr id="4132" name="Google Shape;4132;p82"/>
              <p:cNvCxnSpPr/>
              <p:nvPr/>
            </p:nvCxnSpPr>
            <p:spPr>
              <a:xfrm rot="10800000">
                <a:off x="1933" y="1908"/>
                <a:ext cx="0" cy="66"/>
              </a:xfrm>
              <a:prstGeom prst="straightConnector1">
                <a:avLst/>
              </a:prstGeom>
              <a:noFill/>
              <a:ln cap="flat" cmpd="sng" w="28575">
                <a:solidFill>
                  <a:schemeClr val="lt2"/>
                </a:solidFill>
                <a:prstDash val="solid"/>
                <a:round/>
                <a:headEnd len="med" w="med" type="none"/>
                <a:tailEnd len="med" w="med" type="none"/>
              </a:ln>
            </p:spPr>
          </p:cxnSp>
          <p:cxnSp>
            <p:nvCxnSpPr>
              <p:cNvPr id="4133" name="Google Shape;4133;p82"/>
              <p:cNvCxnSpPr/>
              <p:nvPr/>
            </p:nvCxnSpPr>
            <p:spPr>
              <a:xfrm rot="10800000">
                <a:off x="1596" y="1815"/>
                <a:ext cx="0" cy="66"/>
              </a:xfrm>
              <a:prstGeom prst="straightConnector1">
                <a:avLst/>
              </a:prstGeom>
              <a:noFill/>
              <a:ln cap="flat" cmpd="sng" w="28575">
                <a:solidFill>
                  <a:schemeClr val="lt2"/>
                </a:solidFill>
                <a:prstDash val="solid"/>
                <a:round/>
                <a:headEnd len="med" w="med" type="none"/>
                <a:tailEnd len="med" w="med" type="none"/>
              </a:ln>
            </p:spPr>
          </p:cxnSp>
          <p:cxnSp>
            <p:nvCxnSpPr>
              <p:cNvPr id="4134" name="Google Shape;4134;p82"/>
              <p:cNvCxnSpPr/>
              <p:nvPr/>
            </p:nvCxnSpPr>
            <p:spPr>
              <a:xfrm rot="10800000">
                <a:off x="1469" y="1737"/>
                <a:ext cx="0" cy="66"/>
              </a:xfrm>
              <a:prstGeom prst="straightConnector1">
                <a:avLst/>
              </a:prstGeom>
              <a:noFill/>
              <a:ln cap="flat" cmpd="sng" w="28575">
                <a:solidFill>
                  <a:schemeClr val="lt2"/>
                </a:solidFill>
                <a:prstDash val="solid"/>
                <a:round/>
                <a:headEnd len="med" w="med" type="none"/>
                <a:tailEnd len="med" w="med" type="none"/>
              </a:ln>
            </p:spPr>
          </p:cxnSp>
          <p:cxnSp>
            <p:nvCxnSpPr>
              <p:cNvPr id="4135" name="Google Shape;4135;p82"/>
              <p:cNvCxnSpPr/>
              <p:nvPr/>
            </p:nvCxnSpPr>
            <p:spPr>
              <a:xfrm rot="10800000">
                <a:off x="1438" y="1737"/>
                <a:ext cx="0" cy="66"/>
              </a:xfrm>
              <a:prstGeom prst="straightConnector1">
                <a:avLst/>
              </a:prstGeom>
              <a:noFill/>
              <a:ln cap="flat" cmpd="sng" w="28575">
                <a:solidFill>
                  <a:schemeClr val="lt2"/>
                </a:solidFill>
                <a:prstDash val="solid"/>
                <a:round/>
                <a:headEnd len="med" w="med" type="none"/>
                <a:tailEnd len="med" w="med" type="none"/>
              </a:ln>
            </p:spPr>
          </p:cxnSp>
          <p:cxnSp>
            <p:nvCxnSpPr>
              <p:cNvPr id="4136" name="Google Shape;4136;p82"/>
              <p:cNvCxnSpPr/>
              <p:nvPr/>
            </p:nvCxnSpPr>
            <p:spPr>
              <a:xfrm rot="10800000">
                <a:off x="1338" y="1689"/>
                <a:ext cx="0" cy="67"/>
              </a:xfrm>
              <a:prstGeom prst="straightConnector1">
                <a:avLst/>
              </a:prstGeom>
              <a:noFill/>
              <a:ln cap="flat" cmpd="sng" w="28575">
                <a:solidFill>
                  <a:schemeClr val="lt2"/>
                </a:solidFill>
                <a:prstDash val="solid"/>
                <a:round/>
                <a:headEnd len="med" w="med" type="none"/>
                <a:tailEnd len="med" w="med" type="none"/>
              </a:ln>
            </p:spPr>
          </p:cxnSp>
          <p:cxnSp>
            <p:nvCxnSpPr>
              <p:cNvPr id="4137" name="Google Shape;4137;p82"/>
              <p:cNvCxnSpPr/>
              <p:nvPr/>
            </p:nvCxnSpPr>
            <p:spPr>
              <a:xfrm rot="10800000">
                <a:off x="1110" y="1476"/>
                <a:ext cx="0" cy="68"/>
              </a:xfrm>
              <a:prstGeom prst="straightConnector1">
                <a:avLst/>
              </a:prstGeom>
              <a:noFill/>
              <a:ln cap="flat" cmpd="sng" w="28575">
                <a:solidFill>
                  <a:schemeClr val="lt2"/>
                </a:solidFill>
                <a:prstDash val="solid"/>
                <a:round/>
                <a:headEnd len="med" w="med" type="none"/>
                <a:tailEnd len="med" w="med" type="none"/>
              </a:ln>
            </p:spPr>
          </p:cxnSp>
          <p:cxnSp>
            <p:nvCxnSpPr>
              <p:cNvPr id="4138" name="Google Shape;4138;p82"/>
              <p:cNvCxnSpPr/>
              <p:nvPr/>
            </p:nvCxnSpPr>
            <p:spPr>
              <a:xfrm rot="10800000">
                <a:off x="1021" y="1377"/>
                <a:ext cx="0" cy="66"/>
              </a:xfrm>
              <a:prstGeom prst="straightConnector1">
                <a:avLst/>
              </a:prstGeom>
              <a:noFill/>
              <a:ln cap="flat" cmpd="sng" w="28575">
                <a:solidFill>
                  <a:schemeClr val="lt2"/>
                </a:solidFill>
                <a:prstDash val="solid"/>
                <a:round/>
                <a:headEnd len="med" w="med" type="none"/>
                <a:tailEnd len="med" w="med" type="none"/>
              </a:ln>
            </p:spPr>
          </p:cxnSp>
          <p:cxnSp>
            <p:nvCxnSpPr>
              <p:cNvPr id="4139" name="Google Shape;4139;p82"/>
              <p:cNvCxnSpPr/>
              <p:nvPr/>
            </p:nvCxnSpPr>
            <p:spPr>
              <a:xfrm rot="10800000">
                <a:off x="899" y="1227"/>
                <a:ext cx="0" cy="68"/>
              </a:xfrm>
              <a:prstGeom prst="straightConnector1">
                <a:avLst/>
              </a:prstGeom>
              <a:noFill/>
              <a:ln cap="flat" cmpd="sng" w="28575">
                <a:solidFill>
                  <a:schemeClr val="lt2"/>
                </a:solidFill>
                <a:prstDash val="solid"/>
                <a:round/>
                <a:headEnd len="med" w="med" type="none"/>
                <a:tailEnd len="med" w="med" type="none"/>
              </a:ln>
            </p:spPr>
          </p:cxnSp>
          <p:cxnSp>
            <p:nvCxnSpPr>
              <p:cNvPr id="4140" name="Google Shape;4140;p82"/>
              <p:cNvCxnSpPr/>
              <p:nvPr/>
            </p:nvCxnSpPr>
            <p:spPr>
              <a:xfrm rot="10800000">
                <a:off x="857" y="1227"/>
                <a:ext cx="0" cy="68"/>
              </a:xfrm>
              <a:prstGeom prst="straightConnector1">
                <a:avLst/>
              </a:prstGeom>
              <a:noFill/>
              <a:ln cap="flat" cmpd="sng" w="28575">
                <a:solidFill>
                  <a:schemeClr val="lt2"/>
                </a:solidFill>
                <a:prstDash val="solid"/>
                <a:round/>
                <a:headEnd len="med" w="med" type="none"/>
                <a:tailEnd len="med" w="med" type="none"/>
              </a:ln>
            </p:spPr>
          </p:cxnSp>
        </p:grpSp>
        <p:sp>
          <p:nvSpPr>
            <p:cNvPr id="4141" name="Google Shape;4141;p82"/>
            <p:cNvSpPr/>
            <p:nvPr/>
          </p:nvSpPr>
          <p:spPr>
            <a:xfrm>
              <a:off x="1867696" y="2681509"/>
              <a:ext cx="3142863" cy="518796"/>
            </a:xfrm>
            <a:custGeom>
              <a:rect b="b" l="l" r="r" t="t"/>
              <a:pathLst>
                <a:path extrusionOk="0" h="456" w="2778">
                  <a:moveTo>
                    <a:pt x="0" y="0"/>
                  </a:moveTo>
                  <a:lnTo>
                    <a:pt x="135" y="0"/>
                  </a:lnTo>
                  <a:lnTo>
                    <a:pt x="135" y="30"/>
                  </a:lnTo>
                  <a:lnTo>
                    <a:pt x="240" y="30"/>
                  </a:lnTo>
                  <a:lnTo>
                    <a:pt x="239" y="39"/>
                  </a:lnTo>
                  <a:lnTo>
                    <a:pt x="357" y="39"/>
                  </a:lnTo>
                  <a:lnTo>
                    <a:pt x="357" y="50"/>
                  </a:lnTo>
                  <a:lnTo>
                    <a:pt x="467" y="50"/>
                  </a:lnTo>
                  <a:lnTo>
                    <a:pt x="465" y="57"/>
                  </a:lnTo>
                  <a:lnTo>
                    <a:pt x="585" y="57"/>
                  </a:lnTo>
                  <a:lnTo>
                    <a:pt x="585" y="71"/>
                  </a:lnTo>
                  <a:lnTo>
                    <a:pt x="686" y="71"/>
                  </a:lnTo>
                  <a:lnTo>
                    <a:pt x="689" y="77"/>
                  </a:lnTo>
                  <a:lnTo>
                    <a:pt x="813" y="77"/>
                  </a:lnTo>
                  <a:lnTo>
                    <a:pt x="813" y="96"/>
                  </a:lnTo>
                  <a:lnTo>
                    <a:pt x="917" y="96"/>
                  </a:lnTo>
                  <a:lnTo>
                    <a:pt x="918" y="108"/>
                  </a:lnTo>
                  <a:lnTo>
                    <a:pt x="1041" y="107"/>
                  </a:lnTo>
                  <a:lnTo>
                    <a:pt x="1043" y="119"/>
                  </a:lnTo>
                  <a:lnTo>
                    <a:pt x="1152" y="119"/>
                  </a:lnTo>
                  <a:lnTo>
                    <a:pt x="1154" y="129"/>
                  </a:lnTo>
                  <a:lnTo>
                    <a:pt x="1278" y="129"/>
                  </a:lnTo>
                  <a:lnTo>
                    <a:pt x="1278" y="162"/>
                  </a:lnTo>
                  <a:lnTo>
                    <a:pt x="1386" y="162"/>
                  </a:lnTo>
                  <a:lnTo>
                    <a:pt x="1385" y="179"/>
                  </a:lnTo>
                  <a:lnTo>
                    <a:pt x="1497" y="183"/>
                  </a:lnTo>
                  <a:lnTo>
                    <a:pt x="1497" y="201"/>
                  </a:lnTo>
                  <a:lnTo>
                    <a:pt x="1620" y="201"/>
                  </a:lnTo>
                  <a:lnTo>
                    <a:pt x="1620" y="219"/>
                  </a:lnTo>
                  <a:lnTo>
                    <a:pt x="1725" y="219"/>
                  </a:lnTo>
                  <a:lnTo>
                    <a:pt x="1725" y="240"/>
                  </a:lnTo>
                  <a:lnTo>
                    <a:pt x="1848" y="240"/>
                  </a:lnTo>
                  <a:lnTo>
                    <a:pt x="1848" y="258"/>
                  </a:lnTo>
                  <a:lnTo>
                    <a:pt x="1962" y="258"/>
                  </a:lnTo>
                  <a:lnTo>
                    <a:pt x="1962" y="270"/>
                  </a:lnTo>
                  <a:lnTo>
                    <a:pt x="2076" y="270"/>
                  </a:lnTo>
                  <a:lnTo>
                    <a:pt x="2076" y="288"/>
                  </a:lnTo>
                  <a:lnTo>
                    <a:pt x="2193" y="288"/>
                  </a:lnTo>
                  <a:lnTo>
                    <a:pt x="2193" y="312"/>
                  </a:lnTo>
                  <a:lnTo>
                    <a:pt x="2313" y="312"/>
                  </a:lnTo>
                  <a:lnTo>
                    <a:pt x="2313" y="342"/>
                  </a:lnTo>
                  <a:lnTo>
                    <a:pt x="2424" y="342"/>
                  </a:lnTo>
                  <a:lnTo>
                    <a:pt x="2423" y="360"/>
                  </a:lnTo>
                  <a:lnTo>
                    <a:pt x="2541" y="363"/>
                  </a:lnTo>
                  <a:lnTo>
                    <a:pt x="2541" y="387"/>
                  </a:lnTo>
                  <a:lnTo>
                    <a:pt x="2652" y="385"/>
                  </a:lnTo>
                  <a:lnTo>
                    <a:pt x="2652" y="423"/>
                  </a:lnTo>
                  <a:lnTo>
                    <a:pt x="2778" y="423"/>
                  </a:lnTo>
                  <a:lnTo>
                    <a:pt x="2778" y="456"/>
                  </a:lnTo>
                </a:path>
              </a:pathLst>
            </a:custGeom>
            <a:noFill/>
            <a:ln cap="flat" cmpd="sng" w="28575">
              <a:solidFill>
                <a:schemeClr val="dk2"/>
              </a:solidFill>
              <a:prstDash val="dash"/>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0">
                <a:solidFill>
                  <a:srgbClr val="000000"/>
                </a:solidFill>
                <a:latin typeface="Arial"/>
                <a:ea typeface="Arial"/>
                <a:cs typeface="Arial"/>
                <a:sym typeface="Arial"/>
              </a:endParaRPr>
            </a:p>
          </p:txBody>
        </p:sp>
        <p:sp>
          <p:nvSpPr>
            <p:cNvPr id="4142" name="Google Shape;4142;p82"/>
            <p:cNvSpPr/>
            <p:nvPr/>
          </p:nvSpPr>
          <p:spPr>
            <a:xfrm>
              <a:off x="1550894" y="2600102"/>
              <a:ext cx="173124"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100</a:t>
              </a:r>
              <a:endParaRPr/>
            </a:p>
          </p:txBody>
        </p:sp>
        <p:sp>
          <p:nvSpPr>
            <p:cNvPr id="4143" name="Google Shape;4143;p82"/>
            <p:cNvSpPr/>
            <p:nvPr/>
          </p:nvSpPr>
          <p:spPr>
            <a:xfrm>
              <a:off x="1608607" y="3040251"/>
              <a:ext cx="115416"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80</a:t>
              </a:r>
              <a:endParaRPr/>
            </a:p>
          </p:txBody>
        </p:sp>
        <p:sp>
          <p:nvSpPr>
            <p:cNvPr id="4144" name="Google Shape;4144;p82"/>
            <p:cNvSpPr/>
            <p:nvPr/>
          </p:nvSpPr>
          <p:spPr>
            <a:xfrm>
              <a:off x="1608607" y="3479020"/>
              <a:ext cx="115416"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60</a:t>
              </a:r>
              <a:endParaRPr/>
            </a:p>
          </p:txBody>
        </p:sp>
        <p:sp>
          <p:nvSpPr>
            <p:cNvPr id="4145" name="Google Shape;4145;p82"/>
            <p:cNvSpPr/>
            <p:nvPr/>
          </p:nvSpPr>
          <p:spPr>
            <a:xfrm>
              <a:off x="1608607" y="3919169"/>
              <a:ext cx="115416"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40</a:t>
              </a:r>
              <a:endParaRPr/>
            </a:p>
          </p:txBody>
        </p:sp>
        <p:sp>
          <p:nvSpPr>
            <p:cNvPr id="4146" name="Google Shape;4146;p82"/>
            <p:cNvSpPr/>
            <p:nvPr/>
          </p:nvSpPr>
          <p:spPr>
            <a:xfrm>
              <a:off x="1608607" y="4359317"/>
              <a:ext cx="115416"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20</a:t>
              </a:r>
              <a:endParaRPr/>
            </a:p>
          </p:txBody>
        </p:sp>
        <p:sp>
          <p:nvSpPr>
            <p:cNvPr id="4147" name="Google Shape;4147;p82"/>
            <p:cNvSpPr/>
            <p:nvPr/>
          </p:nvSpPr>
          <p:spPr>
            <a:xfrm>
              <a:off x="1667947" y="4799465"/>
              <a:ext cx="57708"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0</a:t>
              </a:r>
              <a:endParaRPr/>
            </a:p>
          </p:txBody>
        </p:sp>
        <p:sp>
          <p:nvSpPr>
            <p:cNvPr id="4148" name="Google Shape;4148;p82"/>
            <p:cNvSpPr/>
            <p:nvPr/>
          </p:nvSpPr>
          <p:spPr>
            <a:xfrm>
              <a:off x="1789698" y="5005051"/>
              <a:ext cx="57708"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0</a:t>
              </a:r>
              <a:endParaRPr/>
            </a:p>
          </p:txBody>
        </p:sp>
        <p:sp>
          <p:nvSpPr>
            <p:cNvPr id="4149" name="Google Shape;4149;p82"/>
            <p:cNvSpPr/>
            <p:nvPr/>
          </p:nvSpPr>
          <p:spPr>
            <a:xfrm>
              <a:off x="2432964" y="5005051"/>
              <a:ext cx="57708"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5</a:t>
              </a:r>
              <a:endParaRPr/>
            </a:p>
          </p:txBody>
        </p:sp>
        <p:sp>
          <p:nvSpPr>
            <p:cNvPr id="4150" name="Google Shape;4150;p82"/>
            <p:cNvSpPr/>
            <p:nvPr/>
          </p:nvSpPr>
          <p:spPr>
            <a:xfrm>
              <a:off x="3067624" y="5005051"/>
              <a:ext cx="115416"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10</a:t>
              </a:r>
              <a:endParaRPr/>
            </a:p>
          </p:txBody>
        </p:sp>
        <p:sp>
          <p:nvSpPr>
            <p:cNvPr id="4151" name="Google Shape;4151;p82"/>
            <p:cNvSpPr/>
            <p:nvPr/>
          </p:nvSpPr>
          <p:spPr>
            <a:xfrm>
              <a:off x="3714155" y="5005051"/>
              <a:ext cx="115416"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15</a:t>
              </a:r>
              <a:endParaRPr/>
            </a:p>
          </p:txBody>
        </p:sp>
        <p:sp>
          <p:nvSpPr>
            <p:cNvPr id="4152" name="Google Shape;4152;p82"/>
            <p:cNvSpPr/>
            <p:nvPr/>
          </p:nvSpPr>
          <p:spPr>
            <a:xfrm>
              <a:off x="4357421" y="5005051"/>
              <a:ext cx="115416"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20</a:t>
              </a:r>
              <a:endParaRPr/>
            </a:p>
          </p:txBody>
        </p:sp>
        <p:sp>
          <p:nvSpPr>
            <p:cNvPr id="4153" name="Google Shape;4153;p82"/>
            <p:cNvSpPr/>
            <p:nvPr/>
          </p:nvSpPr>
          <p:spPr>
            <a:xfrm>
              <a:off x="5003954" y="5005051"/>
              <a:ext cx="115416" cy="1384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25</a:t>
              </a:r>
              <a:endParaRPr/>
            </a:p>
          </p:txBody>
        </p:sp>
        <p:sp>
          <p:nvSpPr>
            <p:cNvPr id="4154" name="Google Shape;4154;p82"/>
            <p:cNvSpPr/>
            <p:nvPr/>
          </p:nvSpPr>
          <p:spPr>
            <a:xfrm>
              <a:off x="2777564" y="5202136"/>
              <a:ext cx="1165384" cy="138499"/>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pt-BR" sz="900">
                  <a:solidFill>
                    <a:srgbClr val="000000"/>
                  </a:solidFill>
                  <a:latin typeface="Calibri"/>
                  <a:ea typeface="Calibri"/>
                  <a:cs typeface="Calibri"/>
                  <a:sym typeface="Calibri"/>
                </a:rPr>
                <a:t>Anos após o diagnóstico</a:t>
              </a:r>
              <a:endParaRPr b="1" sz="900">
                <a:solidFill>
                  <a:srgbClr val="000000"/>
                </a:solidFill>
                <a:latin typeface="Calibri"/>
                <a:ea typeface="Calibri"/>
                <a:cs typeface="Calibri"/>
                <a:sym typeface="Calibri"/>
              </a:endParaRPr>
            </a:p>
          </p:txBody>
        </p:sp>
        <p:sp>
          <p:nvSpPr>
            <p:cNvPr id="4155" name="Google Shape;4155;p82"/>
            <p:cNvSpPr/>
            <p:nvPr/>
          </p:nvSpPr>
          <p:spPr>
            <a:xfrm rot="-5400000">
              <a:off x="656403" y="3702281"/>
              <a:ext cx="1338508" cy="1384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pt-BR" sz="900">
                  <a:solidFill>
                    <a:srgbClr val="000000"/>
                  </a:solidFill>
                  <a:latin typeface="Calibri"/>
                  <a:ea typeface="Calibri"/>
                  <a:cs typeface="Calibri"/>
                  <a:sym typeface="Calibri"/>
                </a:rPr>
                <a:t>Pacientes sobreviventes (%)</a:t>
              </a:r>
              <a:endParaRPr/>
            </a:p>
          </p:txBody>
        </p:sp>
        <p:sp>
          <p:nvSpPr>
            <p:cNvPr id="4156" name="Google Shape;4156;p82"/>
            <p:cNvSpPr/>
            <p:nvPr/>
          </p:nvSpPr>
          <p:spPr>
            <a:xfrm>
              <a:off x="3885734" y="2577459"/>
              <a:ext cx="1199046" cy="338554"/>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b="1" lang="pt-BR" sz="1100">
                  <a:solidFill>
                    <a:schemeClr val="dk2"/>
                  </a:solidFill>
                  <a:latin typeface="Lustria"/>
                  <a:ea typeface="Lustria"/>
                  <a:cs typeface="Lustria"/>
                  <a:sym typeface="Lustria"/>
                </a:rPr>
                <a:t>Controles pareados</a:t>
              </a:r>
              <a:endParaRPr/>
            </a:p>
            <a:p>
              <a:pPr indent="0" lvl="0" marL="0" marR="0" rtl="0" algn="r">
                <a:spcBef>
                  <a:spcPts val="0"/>
                </a:spcBef>
                <a:spcAft>
                  <a:spcPts val="0"/>
                </a:spcAft>
                <a:buNone/>
              </a:pPr>
              <a:r>
                <a:rPr b="1" lang="pt-BR" sz="1100">
                  <a:solidFill>
                    <a:schemeClr val="dk2"/>
                  </a:solidFill>
                  <a:latin typeface="Lustria"/>
                  <a:ea typeface="Lustria"/>
                  <a:cs typeface="Lustria"/>
                  <a:sym typeface="Lustria"/>
                </a:rPr>
                <a:t>por idade e sexo</a:t>
              </a:r>
              <a:endParaRPr b="1" sz="1100">
                <a:solidFill>
                  <a:schemeClr val="dk2"/>
                </a:solidFill>
                <a:latin typeface="Lustria"/>
                <a:ea typeface="Lustria"/>
                <a:cs typeface="Lustria"/>
                <a:sym typeface="Lustria"/>
              </a:endParaRPr>
            </a:p>
          </p:txBody>
        </p:sp>
        <p:sp>
          <p:nvSpPr>
            <p:cNvPr id="4157" name="Google Shape;4157;p82"/>
            <p:cNvSpPr/>
            <p:nvPr/>
          </p:nvSpPr>
          <p:spPr>
            <a:xfrm>
              <a:off x="3840704" y="4356516"/>
              <a:ext cx="1226298" cy="1692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pt-BR" sz="1100">
                  <a:solidFill>
                    <a:schemeClr val="lt2"/>
                  </a:solidFill>
                  <a:latin typeface="Lustria"/>
                  <a:ea typeface="Lustria"/>
                  <a:cs typeface="Lustria"/>
                  <a:sym typeface="Lustria"/>
                </a:rPr>
                <a:t>Pacientes com HPN</a:t>
              </a:r>
              <a:endParaRPr/>
            </a:p>
          </p:txBody>
        </p:sp>
      </p:grpSp>
      <p:cxnSp>
        <p:nvCxnSpPr>
          <p:cNvPr id="4158" name="Google Shape;4158;p82"/>
          <p:cNvCxnSpPr/>
          <p:nvPr/>
        </p:nvCxnSpPr>
        <p:spPr>
          <a:xfrm flipH="1">
            <a:off x="6018972" y="1832623"/>
            <a:ext cx="10836" cy="3862111"/>
          </a:xfrm>
          <a:prstGeom prst="straightConnector1">
            <a:avLst/>
          </a:prstGeom>
          <a:noFill/>
          <a:ln cap="flat" cmpd="sng" w="12700">
            <a:solidFill>
              <a:srgbClr val="D8D8D8"/>
            </a:solidFill>
            <a:prstDash val="solid"/>
            <a:miter lim="800000"/>
            <a:headEnd len="sm" w="sm" type="none"/>
            <a:tailEnd len="sm" w="sm" type="none"/>
          </a:ln>
        </p:spPr>
      </p:cxnSp>
      <p:grpSp>
        <p:nvGrpSpPr>
          <p:cNvPr id="4159" name="Google Shape;4159;p82"/>
          <p:cNvGrpSpPr/>
          <p:nvPr/>
        </p:nvGrpSpPr>
        <p:grpSpPr>
          <a:xfrm>
            <a:off x="6717463" y="2670925"/>
            <a:ext cx="3878265" cy="2925309"/>
            <a:chOff x="6486549" y="2520163"/>
            <a:chExt cx="3878265" cy="2925309"/>
          </a:xfrm>
        </p:grpSpPr>
        <p:sp>
          <p:nvSpPr>
            <p:cNvPr id="4160" name="Google Shape;4160;p82"/>
            <p:cNvSpPr txBox="1"/>
            <p:nvPr/>
          </p:nvSpPr>
          <p:spPr>
            <a:xfrm>
              <a:off x="8002483" y="5214640"/>
              <a:ext cx="845103"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900">
                  <a:solidFill>
                    <a:srgbClr val="000000"/>
                  </a:solidFill>
                  <a:latin typeface="Calibri"/>
                  <a:ea typeface="Calibri"/>
                  <a:cs typeface="Calibri"/>
                  <a:sym typeface="Calibri"/>
                </a:rPr>
                <a:t>Tempo (anos)</a:t>
              </a:r>
              <a:endParaRPr/>
            </a:p>
          </p:txBody>
        </p:sp>
        <p:cxnSp>
          <p:nvCxnSpPr>
            <p:cNvPr id="4161" name="Google Shape;4161;p82"/>
            <p:cNvCxnSpPr/>
            <p:nvPr/>
          </p:nvCxnSpPr>
          <p:spPr>
            <a:xfrm>
              <a:off x="6942078" y="2878533"/>
              <a:ext cx="177262" cy="0"/>
            </a:xfrm>
            <a:prstGeom prst="straightConnector1">
              <a:avLst/>
            </a:prstGeom>
            <a:noFill/>
            <a:ln cap="flat" cmpd="sng" w="19050">
              <a:solidFill>
                <a:schemeClr val="lt2"/>
              </a:solidFill>
              <a:prstDash val="solid"/>
              <a:round/>
              <a:headEnd len="med" w="med" type="none"/>
              <a:tailEnd len="med" w="med" type="none"/>
            </a:ln>
          </p:spPr>
        </p:cxnSp>
        <p:cxnSp>
          <p:nvCxnSpPr>
            <p:cNvPr id="4162" name="Google Shape;4162;p82"/>
            <p:cNvCxnSpPr/>
            <p:nvPr/>
          </p:nvCxnSpPr>
          <p:spPr>
            <a:xfrm>
              <a:off x="6883519" y="4550326"/>
              <a:ext cx="49064" cy="0"/>
            </a:xfrm>
            <a:prstGeom prst="straightConnector1">
              <a:avLst/>
            </a:prstGeom>
            <a:noFill/>
            <a:ln cap="flat" cmpd="sng" w="9525">
              <a:solidFill>
                <a:srgbClr val="BFBFBF"/>
              </a:solidFill>
              <a:prstDash val="solid"/>
              <a:round/>
              <a:headEnd len="med" w="med" type="none"/>
              <a:tailEnd len="med" w="med" type="none"/>
            </a:ln>
          </p:spPr>
        </p:cxnSp>
        <p:cxnSp>
          <p:nvCxnSpPr>
            <p:cNvPr id="4163" name="Google Shape;4163;p82"/>
            <p:cNvCxnSpPr/>
            <p:nvPr/>
          </p:nvCxnSpPr>
          <p:spPr>
            <a:xfrm>
              <a:off x="6880352" y="3292919"/>
              <a:ext cx="64489" cy="1575"/>
            </a:xfrm>
            <a:prstGeom prst="straightConnector1">
              <a:avLst/>
            </a:prstGeom>
            <a:noFill/>
            <a:ln cap="flat" cmpd="sng" w="9525">
              <a:solidFill>
                <a:srgbClr val="BFBFBF"/>
              </a:solidFill>
              <a:prstDash val="solid"/>
              <a:round/>
              <a:headEnd len="med" w="med" type="none"/>
              <a:tailEnd len="med" w="med" type="none"/>
            </a:ln>
          </p:spPr>
        </p:cxnSp>
        <p:cxnSp>
          <p:nvCxnSpPr>
            <p:cNvPr id="4164" name="Google Shape;4164;p82"/>
            <p:cNvCxnSpPr/>
            <p:nvPr/>
          </p:nvCxnSpPr>
          <p:spPr>
            <a:xfrm>
              <a:off x="6883519" y="2873353"/>
              <a:ext cx="49064" cy="0"/>
            </a:xfrm>
            <a:prstGeom prst="straightConnector1">
              <a:avLst/>
            </a:prstGeom>
            <a:noFill/>
            <a:ln cap="flat" cmpd="sng" w="9525">
              <a:solidFill>
                <a:srgbClr val="BFBFBF"/>
              </a:solidFill>
              <a:prstDash val="solid"/>
              <a:round/>
              <a:headEnd len="med" w="med" type="none"/>
              <a:tailEnd len="med" w="med" type="none"/>
            </a:ln>
          </p:spPr>
        </p:cxnSp>
        <p:cxnSp>
          <p:nvCxnSpPr>
            <p:cNvPr id="4165" name="Google Shape;4165;p82"/>
            <p:cNvCxnSpPr/>
            <p:nvPr/>
          </p:nvCxnSpPr>
          <p:spPr>
            <a:xfrm>
              <a:off x="6935747" y="2873353"/>
              <a:ext cx="11078" cy="0"/>
            </a:xfrm>
            <a:prstGeom prst="straightConnector1">
              <a:avLst/>
            </a:prstGeom>
            <a:noFill/>
            <a:ln cap="flat" cmpd="sng" w="19050">
              <a:solidFill>
                <a:schemeClr val="lt2"/>
              </a:solidFill>
              <a:prstDash val="solid"/>
              <a:round/>
              <a:headEnd len="med" w="med" type="none"/>
              <a:tailEnd len="med" w="med" type="none"/>
            </a:ln>
          </p:spPr>
        </p:cxnSp>
        <p:cxnSp>
          <p:nvCxnSpPr>
            <p:cNvPr id="4166" name="Google Shape;4166;p82"/>
            <p:cNvCxnSpPr/>
            <p:nvPr/>
          </p:nvCxnSpPr>
          <p:spPr>
            <a:xfrm rot="10800000">
              <a:off x="6946826" y="2830619"/>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167" name="Google Shape;4167;p82"/>
            <p:cNvCxnSpPr/>
            <p:nvPr/>
          </p:nvCxnSpPr>
          <p:spPr>
            <a:xfrm>
              <a:off x="6946826" y="2873353"/>
              <a:ext cx="1583" cy="0"/>
            </a:xfrm>
            <a:prstGeom prst="straightConnector1">
              <a:avLst/>
            </a:prstGeom>
            <a:noFill/>
            <a:ln cap="flat" cmpd="sng" w="19050">
              <a:solidFill>
                <a:schemeClr val="lt2"/>
              </a:solidFill>
              <a:prstDash val="solid"/>
              <a:round/>
              <a:headEnd len="med" w="med" type="none"/>
              <a:tailEnd len="med" w="med" type="none"/>
            </a:ln>
          </p:spPr>
        </p:cxnSp>
        <p:cxnSp>
          <p:nvCxnSpPr>
            <p:cNvPr id="4168" name="Google Shape;4168;p82"/>
            <p:cNvCxnSpPr/>
            <p:nvPr/>
          </p:nvCxnSpPr>
          <p:spPr>
            <a:xfrm rot="10800000">
              <a:off x="6948410" y="2830619"/>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169" name="Google Shape;4169;p82"/>
            <p:cNvCxnSpPr/>
            <p:nvPr/>
          </p:nvCxnSpPr>
          <p:spPr>
            <a:xfrm>
              <a:off x="6948410" y="2873353"/>
              <a:ext cx="11078" cy="0"/>
            </a:xfrm>
            <a:prstGeom prst="straightConnector1">
              <a:avLst/>
            </a:prstGeom>
            <a:noFill/>
            <a:ln cap="flat" cmpd="sng" w="19050">
              <a:solidFill>
                <a:schemeClr val="lt2"/>
              </a:solidFill>
              <a:prstDash val="solid"/>
              <a:round/>
              <a:headEnd len="med" w="med" type="none"/>
              <a:tailEnd len="med" w="med" type="none"/>
            </a:ln>
          </p:spPr>
        </p:cxnSp>
        <p:cxnSp>
          <p:nvCxnSpPr>
            <p:cNvPr id="4170" name="Google Shape;4170;p82"/>
            <p:cNvCxnSpPr/>
            <p:nvPr/>
          </p:nvCxnSpPr>
          <p:spPr>
            <a:xfrm rot="10800000">
              <a:off x="6959488" y="2830619"/>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171" name="Google Shape;4171;p82"/>
            <p:cNvCxnSpPr/>
            <p:nvPr/>
          </p:nvCxnSpPr>
          <p:spPr>
            <a:xfrm>
              <a:off x="6959488" y="2873353"/>
              <a:ext cx="1583" cy="0"/>
            </a:xfrm>
            <a:prstGeom prst="straightConnector1">
              <a:avLst/>
            </a:prstGeom>
            <a:noFill/>
            <a:ln cap="flat" cmpd="sng" w="19050">
              <a:solidFill>
                <a:schemeClr val="lt2"/>
              </a:solidFill>
              <a:prstDash val="solid"/>
              <a:round/>
              <a:headEnd len="med" w="med" type="none"/>
              <a:tailEnd len="med" w="med" type="none"/>
            </a:ln>
          </p:spPr>
        </p:cxnSp>
        <p:cxnSp>
          <p:nvCxnSpPr>
            <p:cNvPr id="4172" name="Google Shape;4172;p82"/>
            <p:cNvCxnSpPr/>
            <p:nvPr/>
          </p:nvCxnSpPr>
          <p:spPr>
            <a:xfrm rot="10800000">
              <a:off x="6961072" y="2830619"/>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173" name="Google Shape;4173;p82"/>
            <p:cNvCxnSpPr/>
            <p:nvPr/>
          </p:nvCxnSpPr>
          <p:spPr>
            <a:xfrm>
              <a:off x="6961072" y="2873353"/>
              <a:ext cx="4747" cy="0"/>
            </a:xfrm>
            <a:prstGeom prst="straightConnector1">
              <a:avLst/>
            </a:prstGeom>
            <a:noFill/>
            <a:ln cap="flat" cmpd="sng" w="19050">
              <a:solidFill>
                <a:schemeClr val="lt2"/>
              </a:solidFill>
              <a:prstDash val="solid"/>
              <a:round/>
              <a:headEnd len="med" w="med" type="none"/>
              <a:tailEnd len="med" w="med" type="none"/>
            </a:ln>
          </p:spPr>
        </p:cxnSp>
        <p:cxnSp>
          <p:nvCxnSpPr>
            <p:cNvPr id="4174" name="Google Shape;4174;p82"/>
            <p:cNvCxnSpPr/>
            <p:nvPr/>
          </p:nvCxnSpPr>
          <p:spPr>
            <a:xfrm rot="10800000">
              <a:off x="6965819" y="2830619"/>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175" name="Google Shape;4175;p82"/>
            <p:cNvCxnSpPr/>
            <p:nvPr/>
          </p:nvCxnSpPr>
          <p:spPr>
            <a:xfrm>
              <a:off x="6965819" y="2873353"/>
              <a:ext cx="20575" cy="0"/>
            </a:xfrm>
            <a:prstGeom prst="straightConnector1">
              <a:avLst/>
            </a:prstGeom>
            <a:noFill/>
            <a:ln cap="flat" cmpd="sng" w="19050">
              <a:solidFill>
                <a:schemeClr val="lt2"/>
              </a:solidFill>
              <a:prstDash val="solid"/>
              <a:round/>
              <a:headEnd len="med" w="med" type="none"/>
              <a:tailEnd len="med" w="med" type="none"/>
            </a:ln>
          </p:spPr>
        </p:cxnSp>
        <p:cxnSp>
          <p:nvCxnSpPr>
            <p:cNvPr id="4176" name="Google Shape;4176;p82"/>
            <p:cNvCxnSpPr/>
            <p:nvPr/>
          </p:nvCxnSpPr>
          <p:spPr>
            <a:xfrm rot="10800000">
              <a:off x="6986393" y="2830619"/>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177" name="Google Shape;4177;p82"/>
            <p:cNvCxnSpPr/>
            <p:nvPr/>
          </p:nvCxnSpPr>
          <p:spPr>
            <a:xfrm>
              <a:off x="6986393" y="2873353"/>
              <a:ext cx="4747" cy="0"/>
            </a:xfrm>
            <a:prstGeom prst="straightConnector1">
              <a:avLst/>
            </a:prstGeom>
            <a:noFill/>
            <a:ln cap="flat" cmpd="sng" w="19050">
              <a:solidFill>
                <a:schemeClr val="lt2"/>
              </a:solidFill>
              <a:prstDash val="solid"/>
              <a:round/>
              <a:headEnd len="med" w="med" type="none"/>
              <a:tailEnd len="med" w="med" type="none"/>
            </a:ln>
          </p:spPr>
        </p:cxnSp>
        <p:cxnSp>
          <p:nvCxnSpPr>
            <p:cNvPr id="4178" name="Google Shape;4178;p82"/>
            <p:cNvCxnSpPr/>
            <p:nvPr/>
          </p:nvCxnSpPr>
          <p:spPr>
            <a:xfrm rot="10800000">
              <a:off x="6991142" y="2830619"/>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179" name="Google Shape;4179;p82"/>
            <p:cNvCxnSpPr/>
            <p:nvPr/>
          </p:nvCxnSpPr>
          <p:spPr>
            <a:xfrm>
              <a:off x="6991142" y="2873353"/>
              <a:ext cx="11079" cy="0"/>
            </a:xfrm>
            <a:prstGeom prst="straightConnector1">
              <a:avLst/>
            </a:prstGeom>
            <a:noFill/>
            <a:ln cap="flat" cmpd="sng" w="19050">
              <a:solidFill>
                <a:schemeClr val="lt2"/>
              </a:solidFill>
              <a:prstDash val="solid"/>
              <a:round/>
              <a:headEnd len="med" w="med" type="none"/>
              <a:tailEnd len="med" w="med" type="none"/>
            </a:ln>
          </p:spPr>
        </p:cxnSp>
        <p:cxnSp>
          <p:nvCxnSpPr>
            <p:cNvPr id="4180" name="Google Shape;4180;p82"/>
            <p:cNvCxnSpPr/>
            <p:nvPr/>
          </p:nvCxnSpPr>
          <p:spPr>
            <a:xfrm flipH="1" rot="10800000">
              <a:off x="7002222" y="2830619"/>
              <a:ext cx="1582" cy="42734"/>
            </a:xfrm>
            <a:prstGeom prst="straightConnector1">
              <a:avLst/>
            </a:prstGeom>
            <a:noFill/>
            <a:ln cap="flat" cmpd="sng" w="19050">
              <a:solidFill>
                <a:schemeClr val="lt2"/>
              </a:solidFill>
              <a:prstDash val="solid"/>
              <a:round/>
              <a:headEnd len="med" w="med" type="none"/>
              <a:tailEnd len="med" w="med" type="none"/>
            </a:ln>
          </p:spPr>
        </p:cxnSp>
        <p:cxnSp>
          <p:nvCxnSpPr>
            <p:cNvPr id="4181" name="Google Shape;4181;p82"/>
            <p:cNvCxnSpPr/>
            <p:nvPr/>
          </p:nvCxnSpPr>
          <p:spPr>
            <a:xfrm flipH="1" rot="10800000">
              <a:off x="7018048" y="2830619"/>
              <a:ext cx="1582" cy="42734"/>
            </a:xfrm>
            <a:prstGeom prst="straightConnector1">
              <a:avLst/>
            </a:prstGeom>
            <a:noFill/>
            <a:ln cap="flat" cmpd="sng" w="19050">
              <a:solidFill>
                <a:schemeClr val="lt2"/>
              </a:solidFill>
              <a:prstDash val="solid"/>
              <a:round/>
              <a:headEnd len="med" w="med" type="none"/>
              <a:tailEnd len="med" w="med" type="none"/>
            </a:ln>
          </p:spPr>
        </p:cxnSp>
        <p:cxnSp>
          <p:nvCxnSpPr>
            <p:cNvPr id="4182" name="Google Shape;4182;p82"/>
            <p:cNvCxnSpPr/>
            <p:nvPr/>
          </p:nvCxnSpPr>
          <p:spPr>
            <a:xfrm>
              <a:off x="7002222" y="2873353"/>
              <a:ext cx="6331" cy="0"/>
            </a:xfrm>
            <a:prstGeom prst="straightConnector1">
              <a:avLst/>
            </a:prstGeom>
            <a:noFill/>
            <a:ln cap="flat" cmpd="sng" w="19050">
              <a:solidFill>
                <a:schemeClr val="lt2"/>
              </a:solidFill>
              <a:prstDash val="solid"/>
              <a:round/>
              <a:headEnd len="med" w="med" type="none"/>
              <a:tailEnd len="med" w="med" type="none"/>
            </a:ln>
          </p:spPr>
        </p:cxnSp>
        <p:cxnSp>
          <p:nvCxnSpPr>
            <p:cNvPr id="4183" name="Google Shape;4183;p82"/>
            <p:cNvCxnSpPr/>
            <p:nvPr/>
          </p:nvCxnSpPr>
          <p:spPr>
            <a:xfrm rot="10800000">
              <a:off x="7008551" y="2830619"/>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184" name="Google Shape;4184;p82"/>
            <p:cNvCxnSpPr/>
            <p:nvPr/>
          </p:nvCxnSpPr>
          <p:spPr>
            <a:xfrm>
              <a:off x="7008551" y="2873353"/>
              <a:ext cx="20574" cy="0"/>
            </a:xfrm>
            <a:prstGeom prst="straightConnector1">
              <a:avLst/>
            </a:prstGeom>
            <a:noFill/>
            <a:ln cap="flat" cmpd="sng" w="19050">
              <a:solidFill>
                <a:schemeClr val="lt2"/>
              </a:solidFill>
              <a:prstDash val="solid"/>
              <a:round/>
              <a:headEnd len="med" w="med" type="none"/>
              <a:tailEnd len="med" w="med" type="none"/>
            </a:ln>
          </p:spPr>
        </p:cxnSp>
        <p:cxnSp>
          <p:nvCxnSpPr>
            <p:cNvPr id="4185" name="Google Shape;4185;p82"/>
            <p:cNvCxnSpPr/>
            <p:nvPr/>
          </p:nvCxnSpPr>
          <p:spPr>
            <a:xfrm rot="10800000">
              <a:off x="7029127" y="2830619"/>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186" name="Google Shape;4186;p82"/>
            <p:cNvCxnSpPr/>
            <p:nvPr/>
          </p:nvCxnSpPr>
          <p:spPr>
            <a:xfrm flipH="1" rot="10800000">
              <a:off x="7038622" y="2830619"/>
              <a:ext cx="1583" cy="42734"/>
            </a:xfrm>
            <a:prstGeom prst="straightConnector1">
              <a:avLst/>
            </a:prstGeom>
            <a:noFill/>
            <a:ln cap="flat" cmpd="sng" w="19050">
              <a:solidFill>
                <a:schemeClr val="lt2"/>
              </a:solidFill>
              <a:prstDash val="solid"/>
              <a:round/>
              <a:headEnd len="med" w="med" type="none"/>
              <a:tailEnd len="med" w="med" type="none"/>
            </a:ln>
          </p:spPr>
        </p:cxnSp>
        <p:cxnSp>
          <p:nvCxnSpPr>
            <p:cNvPr id="4187" name="Google Shape;4187;p82"/>
            <p:cNvCxnSpPr/>
            <p:nvPr/>
          </p:nvCxnSpPr>
          <p:spPr>
            <a:xfrm flipH="1" rot="10800000">
              <a:off x="7040206" y="2830619"/>
              <a:ext cx="1582" cy="42734"/>
            </a:xfrm>
            <a:prstGeom prst="straightConnector1">
              <a:avLst/>
            </a:prstGeom>
            <a:noFill/>
            <a:ln cap="flat" cmpd="sng" w="19050">
              <a:solidFill>
                <a:schemeClr val="lt2"/>
              </a:solidFill>
              <a:prstDash val="solid"/>
              <a:round/>
              <a:headEnd len="med" w="med" type="none"/>
              <a:tailEnd len="med" w="med" type="none"/>
            </a:ln>
          </p:spPr>
        </p:cxnSp>
        <p:cxnSp>
          <p:nvCxnSpPr>
            <p:cNvPr id="4188" name="Google Shape;4188;p82"/>
            <p:cNvCxnSpPr/>
            <p:nvPr/>
          </p:nvCxnSpPr>
          <p:spPr>
            <a:xfrm flipH="1" rot="10800000">
              <a:off x="7098764" y="2830619"/>
              <a:ext cx="1583" cy="42734"/>
            </a:xfrm>
            <a:prstGeom prst="straightConnector1">
              <a:avLst/>
            </a:prstGeom>
            <a:noFill/>
            <a:ln cap="flat" cmpd="sng" w="19050">
              <a:solidFill>
                <a:schemeClr val="lt2"/>
              </a:solidFill>
              <a:prstDash val="solid"/>
              <a:round/>
              <a:headEnd len="med" w="med" type="none"/>
              <a:tailEnd len="med" w="med" type="none"/>
            </a:ln>
          </p:spPr>
        </p:cxnSp>
        <p:cxnSp>
          <p:nvCxnSpPr>
            <p:cNvPr id="4189" name="Google Shape;4189;p82"/>
            <p:cNvCxnSpPr/>
            <p:nvPr/>
          </p:nvCxnSpPr>
          <p:spPr>
            <a:xfrm rot="10800000">
              <a:off x="7103514" y="2830619"/>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190" name="Google Shape;4190;p82"/>
            <p:cNvCxnSpPr/>
            <p:nvPr/>
          </p:nvCxnSpPr>
          <p:spPr>
            <a:xfrm flipH="1" rot="10800000">
              <a:off x="7109843" y="2830619"/>
              <a:ext cx="1582" cy="42734"/>
            </a:xfrm>
            <a:prstGeom prst="straightConnector1">
              <a:avLst/>
            </a:prstGeom>
            <a:noFill/>
            <a:ln cap="flat" cmpd="sng" w="19050">
              <a:solidFill>
                <a:schemeClr val="lt2"/>
              </a:solidFill>
              <a:prstDash val="solid"/>
              <a:round/>
              <a:headEnd len="med" w="med" type="none"/>
              <a:tailEnd len="med" w="med" type="none"/>
            </a:ln>
          </p:spPr>
        </p:cxnSp>
        <p:cxnSp>
          <p:nvCxnSpPr>
            <p:cNvPr id="4191" name="Google Shape;4191;p82"/>
            <p:cNvCxnSpPr/>
            <p:nvPr/>
          </p:nvCxnSpPr>
          <p:spPr>
            <a:xfrm flipH="1" rot="10800000">
              <a:off x="7117758" y="2846159"/>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192" name="Google Shape;4192;p82"/>
            <p:cNvCxnSpPr/>
            <p:nvPr/>
          </p:nvCxnSpPr>
          <p:spPr>
            <a:xfrm>
              <a:off x="7117758" y="2887597"/>
              <a:ext cx="23741" cy="1295"/>
            </a:xfrm>
            <a:prstGeom prst="straightConnector1">
              <a:avLst/>
            </a:prstGeom>
            <a:noFill/>
            <a:ln cap="flat" cmpd="sng" w="19050">
              <a:solidFill>
                <a:schemeClr val="lt2"/>
              </a:solidFill>
              <a:prstDash val="solid"/>
              <a:round/>
              <a:headEnd len="med" w="med" type="none"/>
              <a:tailEnd len="med" w="med" type="none"/>
            </a:ln>
          </p:spPr>
        </p:cxnSp>
        <p:cxnSp>
          <p:nvCxnSpPr>
            <p:cNvPr id="4193" name="Google Shape;4193;p82"/>
            <p:cNvCxnSpPr/>
            <p:nvPr/>
          </p:nvCxnSpPr>
          <p:spPr>
            <a:xfrm>
              <a:off x="7141499" y="2887597"/>
              <a:ext cx="1582" cy="15539"/>
            </a:xfrm>
            <a:prstGeom prst="straightConnector1">
              <a:avLst/>
            </a:prstGeom>
            <a:noFill/>
            <a:ln cap="flat" cmpd="sng" w="19050">
              <a:solidFill>
                <a:schemeClr val="lt2"/>
              </a:solidFill>
              <a:prstDash val="solid"/>
              <a:round/>
              <a:headEnd len="med" w="med" type="none"/>
              <a:tailEnd len="med" w="med" type="none"/>
            </a:ln>
          </p:spPr>
        </p:cxnSp>
        <p:cxnSp>
          <p:nvCxnSpPr>
            <p:cNvPr id="4194" name="Google Shape;4194;p82"/>
            <p:cNvCxnSpPr/>
            <p:nvPr/>
          </p:nvCxnSpPr>
          <p:spPr>
            <a:xfrm>
              <a:off x="7141499" y="2903137"/>
              <a:ext cx="1582" cy="1295"/>
            </a:xfrm>
            <a:prstGeom prst="straightConnector1">
              <a:avLst/>
            </a:prstGeom>
            <a:noFill/>
            <a:ln cap="flat" cmpd="sng" w="19050">
              <a:solidFill>
                <a:schemeClr val="lt2"/>
              </a:solidFill>
              <a:prstDash val="solid"/>
              <a:round/>
              <a:headEnd len="med" w="med" type="none"/>
              <a:tailEnd len="med" w="med" type="none"/>
            </a:ln>
          </p:spPr>
        </p:cxnSp>
        <p:cxnSp>
          <p:nvCxnSpPr>
            <p:cNvPr id="4195" name="Google Shape;4195;p82"/>
            <p:cNvCxnSpPr/>
            <p:nvPr/>
          </p:nvCxnSpPr>
          <p:spPr>
            <a:xfrm rot="10800000">
              <a:off x="7143080" y="2861698"/>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196" name="Google Shape;4196;p82"/>
            <p:cNvCxnSpPr/>
            <p:nvPr/>
          </p:nvCxnSpPr>
          <p:spPr>
            <a:xfrm>
              <a:off x="7143080" y="2903137"/>
              <a:ext cx="1583" cy="1295"/>
            </a:xfrm>
            <a:prstGeom prst="straightConnector1">
              <a:avLst/>
            </a:prstGeom>
            <a:noFill/>
            <a:ln cap="flat" cmpd="sng" w="19050">
              <a:solidFill>
                <a:schemeClr val="lt2"/>
              </a:solidFill>
              <a:prstDash val="solid"/>
              <a:round/>
              <a:headEnd len="med" w="med" type="none"/>
              <a:tailEnd len="med" w="med" type="none"/>
            </a:ln>
          </p:spPr>
        </p:cxnSp>
        <p:cxnSp>
          <p:nvCxnSpPr>
            <p:cNvPr id="4197" name="Google Shape;4197;p82"/>
            <p:cNvCxnSpPr/>
            <p:nvPr/>
          </p:nvCxnSpPr>
          <p:spPr>
            <a:xfrm rot="10800000">
              <a:off x="7144663" y="2861698"/>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198" name="Google Shape;4198;p82"/>
            <p:cNvCxnSpPr/>
            <p:nvPr/>
          </p:nvCxnSpPr>
          <p:spPr>
            <a:xfrm>
              <a:off x="7144663" y="2903137"/>
              <a:ext cx="4747" cy="1295"/>
            </a:xfrm>
            <a:prstGeom prst="straightConnector1">
              <a:avLst/>
            </a:prstGeom>
            <a:noFill/>
            <a:ln cap="flat" cmpd="sng" w="19050">
              <a:solidFill>
                <a:schemeClr val="lt2"/>
              </a:solidFill>
              <a:prstDash val="solid"/>
              <a:round/>
              <a:headEnd len="med" w="med" type="none"/>
              <a:tailEnd len="med" w="med" type="none"/>
            </a:ln>
          </p:spPr>
        </p:cxnSp>
        <p:cxnSp>
          <p:nvCxnSpPr>
            <p:cNvPr id="4199" name="Google Shape;4199;p82"/>
            <p:cNvCxnSpPr/>
            <p:nvPr/>
          </p:nvCxnSpPr>
          <p:spPr>
            <a:xfrm rot="10800000">
              <a:off x="7149410" y="2861698"/>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00" name="Google Shape;4200;p82"/>
            <p:cNvCxnSpPr/>
            <p:nvPr/>
          </p:nvCxnSpPr>
          <p:spPr>
            <a:xfrm>
              <a:off x="7149410" y="2903137"/>
              <a:ext cx="20575" cy="1295"/>
            </a:xfrm>
            <a:prstGeom prst="straightConnector1">
              <a:avLst/>
            </a:prstGeom>
            <a:noFill/>
            <a:ln cap="flat" cmpd="sng" w="19050">
              <a:solidFill>
                <a:schemeClr val="lt2"/>
              </a:solidFill>
              <a:prstDash val="solid"/>
              <a:round/>
              <a:headEnd len="med" w="med" type="none"/>
              <a:tailEnd len="med" w="med" type="none"/>
            </a:ln>
          </p:spPr>
        </p:cxnSp>
        <p:cxnSp>
          <p:nvCxnSpPr>
            <p:cNvPr id="4201" name="Google Shape;4201;p82"/>
            <p:cNvCxnSpPr/>
            <p:nvPr/>
          </p:nvCxnSpPr>
          <p:spPr>
            <a:xfrm rot="10800000">
              <a:off x="7169987" y="2861698"/>
              <a:ext cx="0" cy="41439"/>
            </a:xfrm>
            <a:prstGeom prst="straightConnector1">
              <a:avLst/>
            </a:prstGeom>
            <a:noFill/>
            <a:ln cap="flat" cmpd="sng" w="25400">
              <a:solidFill>
                <a:schemeClr val="lt2"/>
              </a:solidFill>
              <a:prstDash val="solid"/>
              <a:round/>
              <a:headEnd len="med" w="med" type="none"/>
              <a:tailEnd len="med" w="med" type="none"/>
            </a:ln>
          </p:spPr>
        </p:cxnSp>
        <p:cxnSp>
          <p:nvCxnSpPr>
            <p:cNvPr id="4202" name="Google Shape;4202;p82"/>
            <p:cNvCxnSpPr/>
            <p:nvPr/>
          </p:nvCxnSpPr>
          <p:spPr>
            <a:xfrm>
              <a:off x="7169987" y="2903137"/>
              <a:ext cx="4747" cy="1295"/>
            </a:xfrm>
            <a:prstGeom prst="straightConnector1">
              <a:avLst/>
            </a:prstGeom>
            <a:noFill/>
            <a:ln cap="flat" cmpd="sng" w="19050">
              <a:solidFill>
                <a:schemeClr val="lt2"/>
              </a:solidFill>
              <a:prstDash val="solid"/>
              <a:round/>
              <a:headEnd len="med" w="med" type="none"/>
              <a:tailEnd len="med" w="med" type="none"/>
            </a:ln>
          </p:spPr>
        </p:cxnSp>
        <p:cxnSp>
          <p:nvCxnSpPr>
            <p:cNvPr id="4203" name="Google Shape;4203;p82"/>
            <p:cNvCxnSpPr/>
            <p:nvPr/>
          </p:nvCxnSpPr>
          <p:spPr>
            <a:xfrm>
              <a:off x="7174734" y="2903137"/>
              <a:ext cx="1583" cy="16835"/>
            </a:xfrm>
            <a:prstGeom prst="straightConnector1">
              <a:avLst/>
            </a:prstGeom>
            <a:noFill/>
            <a:ln cap="flat" cmpd="sng" w="19050">
              <a:solidFill>
                <a:schemeClr val="lt2"/>
              </a:solidFill>
              <a:prstDash val="solid"/>
              <a:round/>
              <a:headEnd len="med" w="med" type="none"/>
              <a:tailEnd len="med" w="med" type="none"/>
            </a:ln>
          </p:spPr>
        </p:cxnSp>
        <p:cxnSp>
          <p:nvCxnSpPr>
            <p:cNvPr id="4204" name="Google Shape;4204;p82"/>
            <p:cNvCxnSpPr/>
            <p:nvPr/>
          </p:nvCxnSpPr>
          <p:spPr>
            <a:xfrm>
              <a:off x="7174734" y="2919972"/>
              <a:ext cx="18993" cy="0"/>
            </a:xfrm>
            <a:prstGeom prst="straightConnector1">
              <a:avLst/>
            </a:prstGeom>
            <a:noFill/>
            <a:ln cap="flat" cmpd="sng" w="19050">
              <a:solidFill>
                <a:schemeClr val="lt2"/>
              </a:solidFill>
              <a:prstDash val="solid"/>
              <a:round/>
              <a:headEnd len="med" w="med" type="none"/>
              <a:tailEnd len="med" w="med" type="none"/>
            </a:ln>
          </p:spPr>
        </p:cxnSp>
        <p:cxnSp>
          <p:nvCxnSpPr>
            <p:cNvPr id="4205" name="Google Shape;4205;p82"/>
            <p:cNvCxnSpPr/>
            <p:nvPr/>
          </p:nvCxnSpPr>
          <p:spPr>
            <a:xfrm>
              <a:off x="7193727" y="2919972"/>
              <a:ext cx="0" cy="15539"/>
            </a:xfrm>
            <a:prstGeom prst="straightConnector1">
              <a:avLst/>
            </a:prstGeom>
            <a:noFill/>
            <a:ln cap="flat" cmpd="sng" w="19050">
              <a:solidFill>
                <a:schemeClr val="lt2"/>
              </a:solidFill>
              <a:prstDash val="solid"/>
              <a:round/>
              <a:headEnd len="med" w="med" type="none"/>
              <a:tailEnd len="med" w="med" type="none"/>
            </a:ln>
          </p:spPr>
        </p:cxnSp>
        <p:cxnSp>
          <p:nvCxnSpPr>
            <p:cNvPr id="4206" name="Google Shape;4206;p82"/>
            <p:cNvCxnSpPr/>
            <p:nvPr/>
          </p:nvCxnSpPr>
          <p:spPr>
            <a:xfrm>
              <a:off x="7193727" y="2935511"/>
              <a:ext cx="1583" cy="0"/>
            </a:xfrm>
            <a:prstGeom prst="straightConnector1">
              <a:avLst/>
            </a:prstGeom>
            <a:noFill/>
            <a:ln cap="flat" cmpd="sng" w="19050">
              <a:solidFill>
                <a:schemeClr val="lt2"/>
              </a:solidFill>
              <a:prstDash val="solid"/>
              <a:round/>
              <a:headEnd len="med" w="med" type="none"/>
              <a:tailEnd len="med" w="med" type="none"/>
            </a:ln>
          </p:spPr>
        </p:cxnSp>
        <p:cxnSp>
          <p:nvCxnSpPr>
            <p:cNvPr id="4207" name="Google Shape;4207;p82"/>
            <p:cNvCxnSpPr/>
            <p:nvPr/>
          </p:nvCxnSpPr>
          <p:spPr>
            <a:xfrm flipH="1" rot="10800000">
              <a:off x="7195309" y="2892777"/>
              <a:ext cx="1582" cy="42734"/>
            </a:xfrm>
            <a:prstGeom prst="straightConnector1">
              <a:avLst/>
            </a:prstGeom>
            <a:noFill/>
            <a:ln cap="flat" cmpd="sng" w="19050">
              <a:solidFill>
                <a:schemeClr val="lt2"/>
              </a:solidFill>
              <a:prstDash val="solid"/>
              <a:round/>
              <a:headEnd len="med" w="med" type="none"/>
              <a:tailEnd len="med" w="med" type="none"/>
            </a:ln>
          </p:spPr>
        </p:cxnSp>
        <p:cxnSp>
          <p:nvCxnSpPr>
            <p:cNvPr id="4208" name="Google Shape;4208;p82"/>
            <p:cNvCxnSpPr/>
            <p:nvPr/>
          </p:nvCxnSpPr>
          <p:spPr>
            <a:xfrm>
              <a:off x="7195309" y="2935511"/>
              <a:ext cx="11078" cy="0"/>
            </a:xfrm>
            <a:prstGeom prst="straightConnector1">
              <a:avLst/>
            </a:prstGeom>
            <a:noFill/>
            <a:ln cap="flat" cmpd="sng" w="19050">
              <a:solidFill>
                <a:schemeClr val="lt2"/>
              </a:solidFill>
              <a:prstDash val="solid"/>
              <a:round/>
              <a:headEnd len="med" w="med" type="none"/>
              <a:tailEnd len="med" w="med" type="none"/>
            </a:ln>
          </p:spPr>
        </p:cxnSp>
        <p:cxnSp>
          <p:nvCxnSpPr>
            <p:cNvPr id="4209" name="Google Shape;4209;p82"/>
            <p:cNvCxnSpPr/>
            <p:nvPr/>
          </p:nvCxnSpPr>
          <p:spPr>
            <a:xfrm flipH="1" rot="10800000">
              <a:off x="7206388" y="2892777"/>
              <a:ext cx="1583" cy="42734"/>
            </a:xfrm>
            <a:prstGeom prst="straightConnector1">
              <a:avLst/>
            </a:prstGeom>
            <a:noFill/>
            <a:ln cap="flat" cmpd="sng" w="19050">
              <a:solidFill>
                <a:schemeClr val="lt2"/>
              </a:solidFill>
              <a:prstDash val="solid"/>
              <a:round/>
              <a:headEnd len="med" w="med" type="none"/>
              <a:tailEnd len="med" w="med" type="none"/>
            </a:ln>
          </p:spPr>
        </p:cxnSp>
        <p:cxnSp>
          <p:nvCxnSpPr>
            <p:cNvPr id="4210" name="Google Shape;4210;p82"/>
            <p:cNvCxnSpPr/>
            <p:nvPr/>
          </p:nvCxnSpPr>
          <p:spPr>
            <a:xfrm>
              <a:off x="7206388" y="2935511"/>
              <a:ext cx="1583" cy="0"/>
            </a:xfrm>
            <a:prstGeom prst="straightConnector1">
              <a:avLst/>
            </a:prstGeom>
            <a:noFill/>
            <a:ln cap="flat" cmpd="sng" w="19050">
              <a:solidFill>
                <a:schemeClr val="lt2"/>
              </a:solidFill>
              <a:prstDash val="solid"/>
              <a:round/>
              <a:headEnd len="med" w="med" type="none"/>
              <a:tailEnd len="med" w="med" type="none"/>
            </a:ln>
          </p:spPr>
        </p:cxnSp>
        <p:cxnSp>
          <p:nvCxnSpPr>
            <p:cNvPr id="4211" name="Google Shape;4211;p82"/>
            <p:cNvCxnSpPr/>
            <p:nvPr/>
          </p:nvCxnSpPr>
          <p:spPr>
            <a:xfrm rot="10800000">
              <a:off x="7207971" y="2892777"/>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212" name="Google Shape;4212;p82"/>
            <p:cNvCxnSpPr/>
            <p:nvPr/>
          </p:nvCxnSpPr>
          <p:spPr>
            <a:xfrm>
              <a:off x="7207971" y="2935511"/>
              <a:ext cx="3165" cy="0"/>
            </a:xfrm>
            <a:prstGeom prst="straightConnector1">
              <a:avLst/>
            </a:prstGeom>
            <a:noFill/>
            <a:ln cap="flat" cmpd="sng" w="19050">
              <a:solidFill>
                <a:schemeClr val="lt2"/>
              </a:solidFill>
              <a:prstDash val="solid"/>
              <a:round/>
              <a:headEnd len="med" w="med" type="none"/>
              <a:tailEnd len="med" w="med" type="none"/>
            </a:ln>
          </p:spPr>
        </p:cxnSp>
        <p:cxnSp>
          <p:nvCxnSpPr>
            <p:cNvPr id="4213" name="Google Shape;4213;p82"/>
            <p:cNvCxnSpPr/>
            <p:nvPr/>
          </p:nvCxnSpPr>
          <p:spPr>
            <a:xfrm flipH="1" rot="10800000">
              <a:off x="7211137" y="2892777"/>
              <a:ext cx="1582" cy="42734"/>
            </a:xfrm>
            <a:prstGeom prst="straightConnector1">
              <a:avLst/>
            </a:prstGeom>
            <a:noFill/>
            <a:ln cap="flat" cmpd="sng" w="19050">
              <a:solidFill>
                <a:schemeClr val="lt2"/>
              </a:solidFill>
              <a:prstDash val="solid"/>
              <a:round/>
              <a:headEnd len="med" w="med" type="none"/>
              <a:tailEnd len="med" w="med" type="none"/>
            </a:ln>
          </p:spPr>
        </p:cxnSp>
        <p:cxnSp>
          <p:nvCxnSpPr>
            <p:cNvPr id="4214" name="Google Shape;4214;p82"/>
            <p:cNvCxnSpPr/>
            <p:nvPr/>
          </p:nvCxnSpPr>
          <p:spPr>
            <a:xfrm>
              <a:off x="7211137" y="2935511"/>
              <a:ext cx="1582" cy="0"/>
            </a:xfrm>
            <a:prstGeom prst="straightConnector1">
              <a:avLst/>
            </a:prstGeom>
            <a:noFill/>
            <a:ln cap="flat" cmpd="sng" w="19050">
              <a:solidFill>
                <a:schemeClr val="lt2"/>
              </a:solidFill>
              <a:prstDash val="solid"/>
              <a:round/>
              <a:headEnd len="med" w="med" type="none"/>
              <a:tailEnd len="med" w="med" type="none"/>
            </a:ln>
          </p:spPr>
        </p:cxnSp>
        <p:cxnSp>
          <p:nvCxnSpPr>
            <p:cNvPr id="4215" name="Google Shape;4215;p82"/>
            <p:cNvCxnSpPr/>
            <p:nvPr/>
          </p:nvCxnSpPr>
          <p:spPr>
            <a:xfrm rot="10800000">
              <a:off x="7212719" y="2892777"/>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216" name="Google Shape;4216;p82"/>
            <p:cNvCxnSpPr/>
            <p:nvPr/>
          </p:nvCxnSpPr>
          <p:spPr>
            <a:xfrm>
              <a:off x="7212719" y="2935511"/>
              <a:ext cx="1583" cy="0"/>
            </a:xfrm>
            <a:prstGeom prst="straightConnector1">
              <a:avLst/>
            </a:prstGeom>
            <a:noFill/>
            <a:ln cap="flat" cmpd="sng" w="19050">
              <a:solidFill>
                <a:schemeClr val="lt2"/>
              </a:solidFill>
              <a:prstDash val="solid"/>
              <a:round/>
              <a:headEnd len="med" w="med" type="none"/>
              <a:tailEnd len="med" w="med" type="none"/>
            </a:ln>
          </p:spPr>
        </p:cxnSp>
        <p:cxnSp>
          <p:nvCxnSpPr>
            <p:cNvPr id="4217" name="Google Shape;4217;p82"/>
            <p:cNvCxnSpPr/>
            <p:nvPr/>
          </p:nvCxnSpPr>
          <p:spPr>
            <a:xfrm rot="10800000">
              <a:off x="7214302" y="2892777"/>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218" name="Google Shape;4218;p82"/>
            <p:cNvCxnSpPr/>
            <p:nvPr/>
          </p:nvCxnSpPr>
          <p:spPr>
            <a:xfrm>
              <a:off x="7214302" y="2935511"/>
              <a:ext cx="6331" cy="0"/>
            </a:xfrm>
            <a:prstGeom prst="straightConnector1">
              <a:avLst/>
            </a:prstGeom>
            <a:noFill/>
            <a:ln cap="flat" cmpd="sng" w="19050">
              <a:solidFill>
                <a:schemeClr val="lt2"/>
              </a:solidFill>
              <a:prstDash val="solid"/>
              <a:round/>
              <a:headEnd len="med" w="med" type="none"/>
              <a:tailEnd len="med" w="med" type="none"/>
            </a:ln>
          </p:spPr>
        </p:cxnSp>
        <p:cxnSp>
          <p:nvCxnSpPr>
            <p:cNvPr id="4219" name="Google Shape;4219;p82"/>
            <p:cNvCxnSpPr/>
            <p:nvPr/>
          </p:nvCxnSpPr>
          <p:spPr>
            <a:xfrm rot="10800000">
              <a:off x="7220633" y="2892777"/>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220" name="Google Shape;4220;p82"/>
            <p:cNvCxnSpPr/>
            <p:nvPr/>
          </p:nvCxnSpPr>
          <p:spPr>
            <a:xfrm>
              <a:off x="7220633" y="2935511"/>
              <a:ext cx="7913" cy="0"/>
            </a:xfrm>
            <a:prstGeom prst="straightConnector1">
              <a:avLst/>
            </a:prstGeom>
            <a:noFill/>
            <a:ln cap="flat" cmpd="sng" w="19050">
              <a:solidFill>
                <a:schemeClr val="lt2"/>
              </a:solidFill>
              <a:prstDash val="solid"/>
              <a:round/>
              <a:headEnd len="med" w="med" type="none"/>
              <a:tailEnd len="med" w="med" type="none"/>
            </a:ln>
          </p:spPr>
        </p:cxnSp>
        <p:cxnSp>
          <p:nvCxnSpPr>
            <p:cNvPr id="4221" name="Google Shape;4221;p82"/>
            <p:cNvCxnSpPr/>
            <p:nvPr/>
          </p:nvCxnSpPr>
          <p:spPr>
            <a:xfrm flipH="1" rot="10800000">
              <a:off x="7228545" y="2892777"/>
              <a:ext cx="1583" cy="42734"/>
            </a:xfrm>
            <a:prstGeom prst="straightConnector1">
              <a:avLst/>
            </a:prstGeom>
            <a:noFill/>
            <a:ln cap="flat" cmpd="sng" w="19050">
              <a:solidFill>
                <a:schemeClr val="lt2"/>
              </a:solidFill>
              <a:prstDash val="solid"/>
              <a:round/>
              <a:headEnd len="med" w="med" type="none"/>
              <a:tailEnd len="med" w="med" type="none"/>
            </a:ln>
          </p:spPr>
        </p:cxnSp>
        <p:cxnSp>
          <p:nvCxnSpPr>
            <p:cNvPr id="4222" name="Google Shape;4222;p82"/>
            <p:cNvCxnSpPr/>
            <p:nvPr/>
          </p:nvCxnSpPr>
          <p:spPr>
            <a:xfrm>
              <a:off x="7228545" y="2935511"/>
              <a:ext cx="4748" cy="0"/>
            </a:xfrm>
            <a:prstGeom prst="straightConnector1">
              <a:avLst/>
            </a:prstGeom>
            <a:noFill/>
            <a:ln cap="flat" cmpd="sng" w="19050">
              <a:solidFill>
                <a:schemeClr val="lt2"/>
              </a:solidFill>
              <a:prstDash val="solid"/>
              <a:round/>
              <a:headEnd len="med" w="med" type="none"/>
              <a:tailEnd len="med" w="med" type="none"/>
            </a:ln>
          </p:spPr>
        </p:cxnSp>
        <p:cxnSp>
          <p:nvCxnSpPr>
            <p:cNvPr id="4223" name="Google Shape;4223;p82"/>
            <p:cNvCxnSpPr/>
            <p:nvPr/>
          </p:nvCxnSpPr>
          <p:spPr>
            <a:xfrm rot="10800000">
              <a:off x="7233295" y="2892777"/>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224" name="Google Shape;4224;p82"/>
            <p:cNvCxnSpPr/>
            <p:nvPr/>
          </p:nvCxnSpPr>
          <p:spPr>
            <a:xfrm>
              <a:off x="7233295" y="2935511"/>
              <a:ext cx="0" cy="0"/>
            </a:xfrm>
            <a:prstGeom prst="straightConnector1">
              <a:avLst/>
            </a:prstGeom>
            <a:noFill/>
            <a:ln cap="flat" cmpd="sng" w="19050">
              <a:solidFill>
                <a:schemeClr val="lt2"/>
              </a:solidFill>
              <a:prstDash val="solid"/>
              <a:round/>
              <a:headEnd len="med" w="med" type="none"/>
              <a:tailEnd len="med" w="med" type="none"/>
            </a:ln>
          </p:spPr>
        </p:cxnSp>
        <p:cxnSp>
          <p:nvCxnSpPr>
            <p:cNvPr id="4225" name="Google Shape;4225;p82"/>
            <p:cNvCxnSpPr/>
            <p:nvPr/>
          </p:nvCxnSpPr>
          <p:spPr>
            <a:xfrm flipH="1" rot="10800000">
              <a:off x="7233295" y="2892777"/>
              <a:ext cx="1582" cy="42734"/>
            </a:xfrm>
            <a:prstGeom prst="straightConnector1">
              <a:avLst/>
            </a:prstGeom>
            <a:noFill/>
            <a:ln cap="flat" cmpd="sng" w="19050">
              <a:solidFill>
                <a:schemeClr val="lt2"/>
              </a:solidFill>
              <a:prstDash val="solid"/>
              <a:round/>
              <a:headEnd len="med" w="med" type="none"/>
              <a:tailEnd len="med" w="med" type="none"/>
            </a:ln>
          </p:spPr>
        </p:cxnSp>
        <p:cxnSp>
          <p:nvCxnSpPr>
            <p:cNvPr id="4226" name="Google Shape;4226;p82"/>
            <p:cNvCxnSpPr/>
            <p:nvPr/>
          </p:nvCxnSpPr>
          <p:spPr>
            <a:xfrm>
              <a:off x="7233295" y="2935511"/>
              <a:ext cx="14244" cy="0"/>
            </a:xfrm>
            <a:prstGeom prst="straightConnector1">
              <a:avLst/>
            </a:prstGeom>
            <a:noFill/>
            <a:ln cap="flat" cmpd="sng" w="19050">
              <a:solidFill>
                <a:schemeClr val="lt2"/>
              </a:solidFill>
              <a:prstDash val="solid"/>
              <a:round/>
              <a:headEnd len="med" w="med" type="none"/>
              <a:tailEnd len="med" w="med" type="none"/>
            </a:ln>
          </p:spPr>
        </p:cxnSp>
        <p:cxnSp>
          <p:nvCxnSpPr>
            <p:cNvPr id="4227" name="Google Shape;4227;p82"/>
            <p:cNvCxnSpPr/>
            <p:nvPr/>
          </p:nvCxnSpPr>
          <p:spPr>
            <a:xfrm flipH="1" rot="10800000">
              <a:off x="7247539" y="2892777"/>
              <a:ext cx="1583" cy="42734"/>
            </a:xfrm>
            <a:prstGeom prst="straightConnector1">
              <a:avLst/>
            </a:prstGeom>
            <a:noFill/>
            <a:ln cap="flat" cmpd="sng" w="19050">
              <a:solidFill>
                <a:schemeClr val="lt2"/>
              </a:solidFill>
              <a:prstDash val="solid"/>
              <a:round/>
              <a:headEnd len="med" w="med" type="none"/>
              <a:tailEnd len="med" w="med" type="none"/>
            </a:ln>
          </p:spPr>
        </p:cxnSp>
        <p:cxnSp>
          <p:nvCxnSpPr>
            <p:cNvPr id="4228" name="Google Shape;4228;p82"/>
            <p:cNvCxnSpPr/>
            <p:nvPr/>
          </p:nvCxnSpPr>
          <p:spPr>
            <a:xfrm>
              <a:off x="7247539" y="2935511"/>
              <a:ext cx="20575" cy="0"/>
            </a:xfrm>
            <a:prstGeom prst="straightConnector1">
              <a:avLst/>
            </a:prstGeom>
            <a:noFill/>
            <a:ln cap="flat" cmpd="sng" w="19050">
              <a:solidFill>
                <a:schemeClr val="lt2"/>
              </a:solidFill>
              <a:prstDash val="solid"/>
              <a:round/>
              <a:headEnd len="med" w="med" type="none"/>
              <a:tailEnd len="med" w="med" type="none"/>
            </a:ln>
          </p:spPr>
        </p:cxnSp>
        <p:cxnSp>
          <p:nvCxnSpPr>
            <p:cNvPr id="4229" name="Google Shape;4229;p82"/>
            <p:cNvCxnSpPr/>
            <p:nvPr/>
          </p:nvCxnSpPr>
          <p:spPr>
            <a:xfrm rot="10800000">
              <a:off x="7268113" y="2892777"/>
              <a:ext cx="0" cy="42734"/>
            </a:xfrm>
            <a:prstGeom prst="straightConnector1">
              <a:avLst/>
            </a:prstGeom>
            <a:noFill/>
            <a:ln cap="flat" cmpd="sng" w="19050">
              <a:solidFill>
                <a:schemeClr val="lt2"/>
              </a:solidFill>
              <a:prstDash val="solid"/>
              <a:round/>
              <a:headEnd len="med" w="med" type="none"/>
              <a:tailEnd len="med" w="med" type="none"/>
            </a:ln>
          </p:spPr>
        </p:cxnSp>
        <p:cxnSp>
          <p:nvCxnSpPr>
            <p:cNvPr id="4230" name="Google Shape;4230;p82"/>
            <p:cNvCxnSpPr/>
            <p:nvPr/>
          </p:nvCxnSpPr>
          <p:spPr>
            <a:xfrm>
              <a:off x="7268113" y="2935511"/>
              <a:ext cx="20574" cy="0"/>
            </a:xfrm>
            <a:prstGeom prst="straightConnector1">
              <a:avLst/>
            </a:prstGeom>
            <a:noFill/>
            <a:ln cap="flat" cmpd="sng" w="19050">
              <a:solidFill>
                <a:schemeClr val="lt2"/>
              </a:solidFill>
              <a:prstDash val="solid"/>
              <a:round/>
              <a:headEnd len="med" w="med" type="none"/>
              <a:tailEnd len="med" w="med" type="none"/>
            </a:ln>
          </p:spPr>
        </p:cxnSp>
        <p:cxnSp>
          <p:nvCxnSpPr>
            <p:cNvPr id="4231" name="Google Shape;4231;p82"/>
            <p:cNvCxnSpPr/>
            <p:nvPr/>
          </p:nvCxnSpPr>
          <p:spPr>
            <a:xfrm>
              <a:off x="7288689" y="2935511"/>
              <a:ext cx="0" cy="16834"/>
            </a:xfrm>
            <a:prstGeom prst="straightConnector1">
              <a:avLst/>
            </a:prstGeom>
            <a:noFill/>
            <a:ln cap="flat" cmpd="sng" w="19050">
              <a:solidFill>
                <a:schemeClr val="lt2"/>
              </a:solidFill>
              <a:prstDash val="solid"/>
              <a:round/>
              <a:headEnd len="med" w="med" type="none"/>
              <a:tailEnd len="med" w="med" type="none"/>
            </a:ln>
          </p:spPr>
        </p:cxnSp>
        <p:cxnSp>
          <p:nvCxnSpPr>
            <p:cNvPr id="4232" name="Google Shape;4232;p82"/>
            <p:cNvCxnSpPr/>
            <p:nvPr/>
          </p:nvCxnSpPr>
          <p:spPr>
            <a:xfrm>
              <a:off x="7288689" y="2952345"/>
              <a:ext cx="1583" cy="1295"/>
            </a:xfrm>
            <a:prstGeom prst="straightConnector1">
              <a:avLst/>
            </a:prstGeom>
            <a:noFill/>
            <a:ln cap="flat" cmpd="sng" w="19050">
              <a:solidFill>
                <a:schemeClr val="lt2"/>
              </a:solidFill>
              <a:prstDash val="solid"/>
              <a:round/>
              <a:headEnd len="med" w="med" type="none"/>
              <a:tailEnd len="med" w="med" type="none"/>
            </a:ln>
          </p:spPr>
        </p:cxnSp>
        <p:cxnSp>
          <p:nvCxnSpPr>
            <p:cNvPr id="4233" name="Google Shape;4233;p82"/>
            <p:cNvCxnSpPr/>
            <p:nvPr/>
          </p:nvCxnSpPr>
          <p:spPr>
            <a:xfrm rot="10800000">
              <a:off x="7290270"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34" name="Google Shape;4234;p82"/>
            <p:cNvCxnSpPr/>
            <p:nvPr/>
          </p:nvCxnSpPr>
          <p:spPr>
            <a:xfrm>
              <a:off x="7290270" y="2952345"/>
              <a:ext cx="0" cy="1295"/>
            </a:xfrm>
            <a:prstGeom prst="straightConnector1">
              <a:avLst/>
            </a:prstGeom>
            <a:noFill/>
            <a:ln cap="flat" cmpd="sng" w="19050">
              <a:solidFill>
                <a:schemeClr val="lt2"/>
              </a:solidFill>
              <a:prstDash val="solid"/>
              <a:round/>
              <a:headEnd len="med" w="med" type="none"/>
              <a:tailEnd len="med" w="med" type="none"/>
            </a:ln>
          </p:spPr>
        </p:cxnSp>
        <p:cxnSp>
          <p:nvCxnSpPr>
            <p:cNvPr id="4235" name="Google Shape;4235;p82"/>
            <p:cNvCxnSpPr/>
            <p:nvPr/>
          </p:nvCxnSpPr>
          <p:spPr>
            <a:xfrm rot="10800000">
              <a:off x="7290270"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36" name="Google Shape;4236;p82"/>
            <p:cNvCxnSpPr/>
            <p:nvPr/>
          </p:nvCxnSpPr>
          <p:spPr>
            <a:xfrm>
              <a:off x="7290270" y="2952345"/>
              <a:ext cx="17409" cy="1295"/>
            </a:xfrm>
            <a:prstGeom prst="straightConnector1">
              <a:avLst/>
            </a:prstGeom>
            <a:noFill/>
            <a:ln cap="flat" cmpd="sng" w="19050">
              <a:solidFill>
                <a:schemeClr val="lt2"/>
              </a:solidFill>
              <a:prstDash val="solid"/>
              <a:round/>
              <a:headEnd len="med" w="med" type="none"/>
              <a:tailEnd len="med" w="med" type="none"/>
            </a:ln>
          </p:spPr>
        </p:cxnSp>
        <p:cxnSp>
          <p:nvCxnSpPr>
            <p:cNvPr id="4237" name="Google Shape;4237;p82"/>
            <p:cNvCxnSpPr/>
            <p:nvPr/>
          </p:nvCxnSpPr>
          <p:spPr>
            <a:xfrm flipH="1" rot="10800000">
              <a:off x="7307679"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238" name="Google Shape;4238;p82"/>
            <p:cNvCxnSpPr/>
            <p:nvPr/>
          </p:nvCxnSpPr>
          <p:spPr>
            <a:xfrm>
              <a:off x="7307679" y="2952345"/>
              <a:ext cx="26906" cy="1295"/>
            </a:xfrm>
            <a:prstGeom prst="straightConnector1">
              <a:avLst/>
            </a:prstGeom>
            <a:noFill/>
            <a:ln cap="flat" cmpd="sng" w="19050">
              <a:solidFill>
                <a:schemeClr val="lt2"/>
              </a:solidFill>
              <a:prstDash val="solid"/>
              <a:round/>
              <a:headEnd len="med" w="med" type="none"/>
              <a:tailEnd len="med" w="med" type="none"/>
            </a:ln>
          </p:spPr>
        </p:cxnSp>
        <p:cxnSp>
          <p:nvCxnSpPr>
            <p:cNvPr id="4239" name="Google Shape;4239;p82"/>
            <p:cNvCxnSpPr/>
            <p:nvPr/>
          </p:nvCxnSpPr>
          <p:spPr>
            <a:xfrm rot="10800000">
              <a:off x="7334587"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40" name="Google Shape;4240;p82"/>
            <p:cNvCxnSpPr/>
            <p:nvPr/>
          </p:nvCxnSpPr>
          <p:spPr>
            <a:xfrm>
              <a:off x="7334587" y="2952345"/>
              <a:ext cx="25323" cy="1295"/>
            </a:xfrm>
            <a:prstGeom prst="straightConnector1">
              <a:avLst/>
            </a:prstGeom>
            <a:noFill/>
            <a:ln cap="flat" cmpd="sng" w="19050">
              <a:solidFill>
                <a:schemeClr val="lt2"/>
              </a:solidFill>
              <a:prstDash val="solid"/>
              <a:round/>
              <a:headEnd len="med" w="med" type="none"/>
              <a:tailEnd len="med" w="med" type="none"/>
            </a:ln>
          </p:spPr>
        </p:cxnSp>
        <p:cxnSp>
          <p:nvCxnSpPr>
            <p:cNvPr id="4241" name="Google Shape;4241;p82"/>
            <p:cNvCxnSpPr/>
            <p:nvPr/>
          </p:nvCxnSpPr>
          <p:spPr>
            <a:xfrm rot="10800000">
              <a:off x="7359910"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42" name="Google Shape;4242;p82"/>
            <p:cNvCxnSpPr/>
            <p:nvPr/>
          </p:nvCxnSpPr>
          <p:spPr>
            <a:xfrm>
              <a:off x="7359910" y="2952345"/>
              <a:ext cx="4747" cy="1295"/>
            </a:xfrm>
            <a:prstGeom prst="straightConnector1">
              <a:avLst/>
            </a:prstGeom>
            <a:noFill/>
            <a:ln cap="flat" cmpd="sng" w="19050">
              <a:solidFill>
                <a:schemeClr val="lt2"/>
              </a:solidFill>
              <a:prstDash val="solid"/>
              <a:round/>
              <a:headEnd len="med" w="med" type="none"/>
              <a:tailEnd len="med" w="med" type="none"/>
            </a:ln>
          </p:spPr>
        </p:cxnSp>
        <p:cxnSp>
          <p:nvCxnSpPr>
            <p:cNvPr id="4243" name="Google Shape;4243;p82"/>
            <p:cNvCxnSpPr/>
            <p:nvPr/>
          </p:nvCxnSpPr>
          <p:spPr>
            <a:xfrm flipH="1" rot="10800000">
              <a:off x="7364658"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244" name="Google Shape;4244;p82"/>
            <p:cNvCxnSpPr/>
            <p:nvPr/>
          </p:nvCxnSpPr>
          <p:spPr>
            <a:xfrm>
              <a:off x="7364658" y="2952345"/>
              <a:ext cx="6331" cy="1295"/>
            </a:xfrm>
            <a:prstGeom prst="straightConnector1">
              <a:avLst/>
            </a:prstGeom>
            <a:noFill/>
            <a:ln cap="flat" cmpd="sng" w="19050">
              <a:solidFill>
                <a:schemeClr val="lt2"/>
              </a:solidFill>
              <a:prstDash val="solid"/>
              <a:round/>
              <a:headEnd len="med" w="med" type="none"/>
              <a:tailEnd len="med" w="med" type="none"/>
            </a:ln>
          </p:spPr>
        </p:cxnSp>
        <p:cxnSp>
          <p:nvCxnSpPr>
            <p:cNvPr id="4245" name="Google Shape;4245;p82"/>
            <p:cNvCxnSpPr/>
            <p:nvPr/>
          </p:nvCxnSpPr>
          <p:spPr>
            <a:xfrm flipH="1" rot="10800000">
              <a:off x="7370989"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246" name="Google Shape;4246;p82"/>
            <p:cNvCxnSpPr/>
            <p:nvPr/>
          </p:nvCxnSpPr>
          <p:spPr>
            <a:xfrm>
              <a:off x="7370989" y="2952345"/>
              <a:ext cx="14245" cy="1295"/>
            </a:xfrm>
            <a:prstGeom prst="straightConnector1">
              <a:avLst/>
            </a:prstGeom>
            <a:noFill/>
            <a:ln cap="flat" cmpd="sng" w="19050">
              <a:solidFill>
                <a:schemeClr val="lt2"/>
              </a:solidFill>
              <a:prstDash val="solid"/>
              <a:round/>
              <a:headEnd len="med" w="med" type="none"/>
              <a:tailEnd len="med" w="med" type="none"/>
            </a:ln>
          </p:spPr>
        </p:cxnSp>
        <p:cxnSp>
          <p:nvCxnSpPr>
            <p:cNvPr id="4247" name="Google Shape;4247;p82"/>
            <p:cNvCxnSpPr/>
            <p:nvPr/>
          </p:nvCxnSpPr>
          <p:spPr>
            <a:xfrm flipH="1" rot="10800000">
              <a:off x="7385233" y="2910907"/>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248" name="Google Shape;4248;p82"/>
            <p:cNvCxnSpPr/>
            <p:nvPr/>
          </p:nvCxnSpPr>
          <p:spPr>
            <a:xfrm>
              <a:off x="7385233" y="2952345"/>
              <a:ext cx="6331" cy="1295"/>
            </a:xfrm>
            <a:prstGeom prst="straightConnector1">
              <a:avLst/>
            </a:prstGeom>
            <a:noFill/>
            <a:ln cap="flat" cmpd="sng" w="19050">
              <a:solidFill>
                <a:schemeClr val="lt2"/>
              </a:solidFill>
              <a:prstDash val="solid"/>
              <a:round/>
              <a:headEnd len="med" w="med" type="none"/>
              <a:tailEnd len="med" w="med" type="none"/>
            </a:ln>
          </p:spPr>
        </p:cxnSp>
        <p:cxnSp>
          <p:nvCxnSpPr>
            <p:cNvPr id="4249" name="Google Shape;4249;p82"/>
            <p:cNvCxnSpPr/>
            <p:nvPr/>
          </p:nvCxnSpPr>
          <p:spPr>
            <a:xfrm rot="10800000">
              <a:off x="7391563"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50" name="Google Shape;4250;p82"/>
            <p:cNvCxnSpPr/>
            <p:nvPr/>
          </p:nvCxnSpPr>
          <p:spPr>
            <a:xfrm>
              <a:off x="7391563" y="2952345"/>
              <a:ext cx="17409" cy="1295"/>
            </a:xfrm>
            <a:prstGeom prst="straightConnector1">
              <a:avLst/>
            </a:prstGeom>
            <a:noFill/>
            <a:ln cap="flat" cmpd="sng" w="19050">
              <a:solidFill>
                <a:schemeClr val="lt2"/>
              </a:solidFill>
              <a:prstDash val="solid"/>
              <a:round/>
              <a:headEnd len="med" w="med" type="none"/>
              <a:tailEnd len="med" w="med" type="none"/>
            </a:ln>
          </p:spPr>
        </p:cxnSp>
        <p:cxnSp>
          <p:nvCxnSpPr>
            <p:cNvPr id="4251" name="Google Shape;4251;p82"/>
            <p:cNvCxnSpPr/>
            <p:nvPr/>
          </p:nvCxnSpPr>
          <p:spPr>
            <a:xfrm rot="10800000">
              <a:off x="7408972"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52" name="Google Shape;4252;p82"/>
            <p:cNvCxnSpPr/>
            <p:nvPr/>
          </p:nvCxnSpPr>
          <p:spPr>
            <a:xfrm>
              <a:off x="7408972" y="2952345"/>
              <a:ext cx="7914" cy="1295"/>
            </a:xfrm>
            <a:prstGeom prst="straightConnector1">
              <a:avLst/>
            </a:prstGeom>
            <a:noFill/>
            <a:ln cap="flat" cmpd="sng" w="19050">
              <a:solidFill>
                <a:schemeClr val="lt2"/>
              </a:solidFill>
              <a:prstDash val="solid"/>
              <a:round/>
              <a:headEnd len="med" w="med" type="none"/>
              <a:tailEnd len="med" w="med" type="none"/>
            </a:ln>
          </p:spPr>
        </p:cxnSp>
        <p:cxnSp>
          <p:nvCxnSpPr>
            <p:cNvPr id="4253" name="Google Shape;4253;p82"/>
            <p:cNvCxnSpPr/>
            <p:nvPr/>
          </p:nvCxnSpPr>
          <p:spPr>
            <a:xfrm flipH="1" rot="10800000">
              <a:off x="7416887" y="2910907"/>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254" name="Google Shape;4254;p82"/>
            <p:cNvCxnSpPr/>
            <p:nvPr/>
          </p:nvCxnSpPr>
          <p:spPr>
            <a:xfrm>
              <a:off x="7416887" y="2952345"/>
              <a:ext cx="25323" cy="1295"/>
            </a:xfrm>
            <a:prstGeom prst="straightConnector1">
              <a:avLst/>
            </a:prstGeom>
            <a:noFill/>
            <a:ln cap="flat" cmpd="sng" w="19050">
              <a:solidFill>
                <a:schemeClr val="lt2"/>
              </a:solidFill>
              <a:prstDash val="solid"/>
              <a:round/>
              <a:headEnd len="med" w="med" type="none"/>
              <a:tailEnd len="med" w="med" type="none"/>
            </a:ln>
          </p:spPr>
        </p:cxnSp>
        <p:cxnSp>
          <p:nvCxnSpPr>
            <p:cNvPr id="4255" name="Google Shape;4255;p82"/>
            <p:cNvCxnSpPr/>
            <p:nvPr/>
          </p:nvCxnSpPr>
          <p:spPr>
            <a:xfrm flipH="1" rot="10800000">
              <a:off x="7442210" y="2910907"/>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256" name="Google Shape;4256;p82"/>
            <p:cNvCxnSpPr/>
            <p:nvPr/>
          </p:nvCxnSpPr>
          <p:spPr>
            <a:xfrm>
              <a:off x="7442210" y="2952345"/>
              <a:ext cx="12662" cy="1295"/>
            </a:xfrm>
            <a:prstGeom prst="straightConnector1">
              <a:avLst/>
            </a:prstGeom>
            <a:noFill/>
            <a:ln cap="flat" cmpd="sng" w="19050">
              <a:solidFill>
                <a:schemeClr val="lt2"/>
              </a:solidFill>
              <a:prstDash val="solid"/>
              <a:round/>
              <a:headEnd len="med" w="med" type="none"/>
              <a:tailEnd len="med" w="med" type="none"/>
            </a:ln>
          </p:spPr>
        </p:cxnSp>
        <p:cxnSp>
          <p:nvCxnSpPr>
            <p:cNvPr id="4257" name="Google Shape;4257;p82"/>
            <p:cNvCxnSpPr/>
            <p:nvPr/>
          </p:nvCxnSpPr>
          <p:spPr>
            <a:xfrm flipH="1" rot="10800000">
              <a:off x="7454871" y="2910907"/>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258" name="Google Shape;4258;p82"/>
            <p:cNvCxnSpPr/>
            <p:nvPr/>
          </p:nvCxnSpPr>
          <p:spPr>
            <a:xfrm>
              <a:off x="7454871" y="2952345"/>
              <a:ext cx="12662" cy="1295"/>
            </a:xfrm>
            <a:prstGeom prst="straightConnector1">
              <a:avLst/>
            </a:prstGeom>
            <a:noFill/>
            <a:ln cap="flat" cmpd="sng" w="19050">
              <a:solidFill>
                <a:schemeClr val="lt2"/>
              </a:solidFill>
              <a:prstDash val="solid"/>
              <a:round/>
              <a:headEnd len="med" w="med" type="none"/>
              <a:tailEnd len="med" w="med" type="none"/>
            </a:ln>
          </p:spPr>
        </p:cxnSp>
        <p:cxnSp>
          <p:nvCxnSpPr>
            <p:cNvPr id="4259" name="Google Shape;4259;p82"/>
            <p:cNvCxnSpPr/>
            <p:nvPr/>
          </p:nvCxnSpPr>
          <p:spPr>
            <a:xfrm flipH="1" rot="10800000">
              <a:off x="7467533" y="2910907"/>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260" name="Google Shape;4260;p82"/>
            <p:cNvCxnSpPr/>
            <p:nvPr/>
          </p:nvCxnSpPr>
          <p:spPr>
            <a:xfrm>
              <a:off x="7467533" y="2952345"/>
              <a:ext cx="4747" cy="1295"/>
            </a:xfrm>
            <a:prstGeom prst="straightConnector1">
              <a:avLst/>
            </a:prstGeom>
            <a:noFill/>
            <a:ln cap="flat" cmpd="sng" w="19050">
              <a:solidFill>
                <a:schemeClr val="lt2"/>
              </a:solidFill>
              <a:prstDash val="solid"/>
              <a:round/>
              <a:headEnd len="med" w="med" type="none"/>
              <a:tailEnd len="med" w="med" type="none"/>
            </a:ln>
          </p:spPr>
        </p:cxnSp>
        <p:cxnSp>
          <p:nvCxnSpPr>
            <p:cNvPr id="4261" name="Google Shape;4261;p82"/>
            <p:cNvCxnSpPr/>
            <p:nvPr/>
          </p:nvCxnSpPr>
          <p:spPr>
            <a:xfrm flipH="1" rot="10800000">
              <a:off x="7472281"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262" name="Google Shape;4262;p82"/>
            <p:cNvCxnSpPr/>
            <p:nvPr/>
          </p:nvCxnSpPr>
          <p:spPr>
            <a:xfrm>
              <a:off x="7472281" y="2952345"/>
              <a:ext cx="34819" cy="1295"/>
            </a:xfrm>
            <a:prstGeom prst="straightConnector1">
              <a:avLst/>
            </a:prstGeom>
            <a:noFill/>
            <a:ln cap="flat" cmpd="sng" w="19050">
              <a:solidFill>
                <a:schemeClr val="lt2"/>
              </a:solidFill>
              <a:prstDash val="solid"/>
              <a:round/>
              <a:headEnd len="med" w="med" type="none"/>
              <a:tailEnd len="med" w="med" type="none"/>
            </a:ln>
          </p:spPr>
        </p:cxnSp>
        <p:cxnSp>
          <p:nvCxnSpPr>
            <p:cNvPr id="4263" name="Google Shape;4263;p82"/>
            <p:cNvCxnSpPr/>
            <p:nvPr/>
          </p:nvCxnSpPr>
          <p:spPr>
            <a:xfrm rot="10800000">
              <a:off x="7507100"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64" name="Google Shape;4264;p82"/>
            <p:cNvCxnSpPr/>
            <p:nvPr/>
          </p:nvCxnSpPr>
          <p:spPr>
            <a:xfrm>
              <a:off x="7507100" y="2952345"/>
              <a:ext cx="22157" cy="1295"/>
            </a:xfrm>
            <a:prstGeom prst="straightConnector1">
              <a:avLst/>
            </a:prstGeom>
            <a:noFill/>
            <a:ln cap="flat" cmpd="sng" w="19050">
              <a:solidFill>
                <a:schemeClr val="lt2"/>
              </a:solidFill>
              <a:prstDash val="solid"/>
              <a:round/>
              <a:headEnd len="med" w="med" type="none"/>
              <a:tailEnd len="med" w="med" type="none"/>
            </a:ln>
          </p:spPr>
        </p:cxnSp>
        <p:cxnSp>
          <p:nvCxnSpPr>
            <p:cNvPr id="4265" name="Google Shape;4265;p82"/>
            <p:cNvCxnSpPr/>
            <p:nvPr/>
          </p:nvCxnSpPr>
          <p:spPr>
            <a:xfrm rot="10800000">
              <a:off x="7529257"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66" name="Google Shape;4266;p82"/>
            <p:cNvCxnSpPr/>
            <p:nvPr/>
          </p:nvCxnSpPr>
          <p:spPr>
            <a:xfrm>
              <a:off x="7529257" y="2952345"/>
              <a:ext cx="9496" cy="1295"/>
            </a:xfrm>
            <a:prstGeom prst="straightConnector1">
              <a:avLst/>
            </a:prstGeom>
            <a:noFill/>
            <a:ln cap="flat" cmpd="sng" w="19050">
              <a:solidFill>
                <a:schemeClr val="lt2"/>
              </a:solidFill>
              <a:prstDash val="solid"/>
              <a:round/>
              <a:headEnd len="med" w="med" type="none"/>
              <a:tailEnd len="med" w="med" type="none"/>
            </a:ln>
          </p:spPr>
        </p:cxnSp>
        <p:cxnSp>
          <p:nvCxnSpPr>
            <p:cNvPr id="4267" name="Google Shape;4267;p82"/>
            <p:cNvCxnSpPr/>
            <p:nvPr/>
          </p:nvCxnSpPr>
          <p:spPr>
            <a:xfrm rot="10800000">
              <a:off x="7538753"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68" name="Google Shape;4268;p82"/>
            <p:cNvCxnSpPr/>
            <p:nvPr/>
          </p:nvCxnSpPr>
          <p:spPr>
            <a:xfrm>
              <a:off x="7538753" y="2952345"/>
              <a:ext cx="0" cy="1295"/>
            </a:xfrm>
            <a:prstGeom prst="straightConnector1">
              <a:avLst/>
            </a:prstGeom>
            <a:noFill/>
            <a:ln cap="flat" cmpd="sng" w="19050">
              <a:solidFill>
                <a:schemeClr val="lt2"/>
              </a:solidFill>
              <a:prstDash val="solid"/>
              <a:round/>
              <a:headEnd len="med" w="med" type="none"/>
              <a:tailEnd len="med" w="med" type="none"/>
            </a:ln>
          </p:spPr>
        </p:cxnSp>
        <p:cxnSp>
          <p:nvCxnSpPr>
            <p:cNvPr id="4269" name="Google Shape;4269;p82"/>
            <p:cNvCxnSpPr/>
            <p:nvPr/>
          </p:nvCxnSpPr>
          <p:spPr>
            <a:xfrm flipH="1" rot="10800000">
              <a:off x="7538753"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270" name="Google Shape;4270;p82"/>
            <p:cNvCxnSpPr/>
            <p:nvPr/>
          </p:nvCxnSpPr>
          <p:spPr>
            <a:xfrm>
              <a:off x="7538753" y="2952345"/>
              <a:ext cx="3165" cy="1295"/>
            </a:xfrm>
            <a:prstGeom prst="straightConnector1">
              <a:avLst/>
            </a:prstGeom>
            <a:noFill/>
            <a:ln cap="flat" cmpd="sng" w="19050">
              <a:solidFill>
                <a:schemeClr val="lt2"/>
              </a:solidFill>
              <a:prstDash val="solid"/>
              <a:round/>
              <a:headEnd len="med" w="med" type="none"/>
              <a:tailEnd len="med" w="med" type="none"/>
            </a:ln>
          </p:spPr>
        </p:cxnSp>
        <p:cxnSp>
          <p:nvCxnSpPr>
            <p:cNvPr id="4271" name="Google Shape;4271;p82"/>
            <p:cNvCxnSpPr/>
            <p:nvPr/>
          </p:nvCxnSpPr>
          <p:spPr>
            <a:xfrm flipH="1" rot="10800000">
              <a:off x="7541919"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272" name="Google Shape;4272;p82"/>
            <p:cNvCxnSpPr/>
            <p:nvPr/>
          </p:nvCxnSpPr>
          <p:spPr>
            <a:xfrm>
              <a:off x="7541919" y="2952345"/>
              <a:ext cx="3165" cy="1295"/>
            </a:xfrm>
            <a:prstGeom prst="straightConnector1">
              <a:avLst/>
            </a:prstGeom>
            <a:noFill/>
            <a:ln cap="flat" cmpd="sng" w="19050">
              <a:solidFill>
                <a:schemeClr val="lt2"/>
              </a:solidFill>
              <a:prstDash val="solid"/>
              <a:round/>
              <a:headEnd len="med" w="med" type="none"/>
              <a:tailEnd len="med" w="med" type="none"/>
            </a:ln>
          </p:spPr>
        </p:cxnSp>
        <p:cxnSp>
          <p:nvCxnSpPr>
            <p:cNvPr id="4273" name="Google Shape;4273;p82"/>
            <p:cNvCxnSpPr/>
            <p:nvPr/>
          </p:nvCxnSpPr>
          <p:spPr>
            <a:xfrm flipH="1" rot="10800000">
              <a:off x="7545085"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274" name="Google Shape;4274;p82"/>
            <p:cNvCxnSpPr/>
            <p:nvPr/>
          </p:nvCxnSpPr>
          <p:spPr>
            <a:xfrm>
              <a:off x="7545085" y="2952345"/>
              <a:ext cx="17410" cy="1295"/>
            </a:xfrm>
            <a:prstGeom prst="straightConnector1">
              <a:avLst/>
            </a:prstGeom>
            <a:noFill/>
            <a:ln cap="flat" cmpd="sng" w="19050">
              <a:solidFill>
                <a:schemeClr val="lt2"/>
              </a:solidFill>
              <a:prstDash val="solid"/>
              <a:round/>
              <a:headEnd len="med" w="med" type="none"/>
              <a:tailEnd len="med" w="med" type="none"/>
            </a:ln>
          </p:spPr>
        </p:cxnSp>
        <p:cxnSp>
          <p:nvCxnSpPr>
            <p:cNvPr id="4275" name="Google Shape;4275;p82"/>
            <p:cNvCxnSpPr/>
            <p:nvPr/>
          </p:nvCxnSpPr>
          <p:spPr>
            <a:xfrm flipH="1" rot="10800000">
              <a:off x="7562495" y="2910907"/>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276" name="Google Shape;4276;p82"/>
            <p:cNvCxnSpPr/>
            <p:nvPr/>
          </p:nvCxnSpPr>
          <p:spPr>
            <a:xfrm>
              <a:off x="7562495" y="2952345"/>
              <a:ext cx="39567" cy="1295"/>
            </a:xfrm>
            <a:prstGeom prst="straightConnector1">
              <a:avLst/>
            </a:prstGeom>
            <a:noFill/>
            <a:ln cap="flat" cmpd="sng" w="19050">
              <a:solidFill>
                <a:schemeClr val="lt2"/>
              </a:solidFill>
              <a:prstDash val="solid"/>
              <a:round/>
              <a:headEnd len="med" w="med" type="none"/>
              <a:tailEnd len="med" w="med" type="none"/>
            </a:ln>
          </p:spPr>
        </p:cxnSp>
        <p:cxnSp>
          <p:nvCxnSpPr>
            <p:cNvPr id="4277" name="Google Shape;4277;p82"/>
            <p:cNvCxnSpPr/>
            <p:nvPr/>
          </p:nvCxnSpPr>
          <p:spPr>
            <a:xfrm flipH="1" rot="10800000">
              <a:off x="7602062"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278" name="Google Shape;4278;p82"/>
            <p:cNvCxnSpPr/>
            <p:nvPr/>
          </p:nvCxnSpPr>
          <p:spPr>
            <a:xfrm>
              <a:off x="7602062" y="2952345"/>
              <a:ext cx="23741" cy="1295"/>
            </a:xfrm>
            <a:prstGeom prst="straightConnector1">
              <a:avLst/>
            </a:prstGeom>
            <a:noFill/>
            <a:ln cap="flat" cmpd="sng" w="19050">
              <a:solidFill>
                <a:schemeClr val="lt2"/>
              </a:solidFill>
              <a:prstDash val="solid"/>
              <a:round/>
              <a:headEnd len="med" w="med" type="none"/>
              <a:tailEnd len="med" w="med" type="none"/>
            </a:ln>
          </p:spPr>
        </p:cxnSp>
        <p:cxnSp>
          <p:nvCxnSpPr>
            <p:cNvPr id="4279" name="Google Shape;4279;p82"/>
            <p:cNvCxnSpPr/>
            <p:nvPr/>
          </p:nvCxnSpPr>
          <p:spPr>
            <a:xfrm rot="10800000">
              <a:off x="7625803"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80" name="Google Shape;4280;p82"/>
            <p:cNvCxnSpPr/>
            <p:nvPr/>
          </p:nvCxnSpPr>
          <p:spPr>
            <a:xfrm>
              <a:off x="7625803" y="2952345"/>
              <a:ext cx="52228" cy="1295"/>
            </a:xfrm>
            <a:prstGeom prst="straightConnector1">
              <a:avLst/>
            </a:prstGeom>
            <a:noFill/>
            <a:ln cap="flat" cmpd="sng" w="19050">
              <a:solidFill>
                <a:schemeClr val="lt2"/>
              </a:solidFill>
              <a:prstDash val="solid"/>
              <a:round/>
              <a:headEnd len="med" w="med" type="none"/>
              <a:tailEnd len="med" w="med" type="none"/>
            </a:ln>
          </p:spPr>
        </p:cxnSp>
        <p:cxnSp>
          <p:nvCxnSpPr>
            <p:cNvPr id="4281" name="Google Shape;4281;p82"/>
            <p:cNvCxnSpPr/>
            <p:nvPr/>
          </p:nvCxnSpPr>
          <p:spPr>
            <a:xfrm rot="10800000">
              <a:off x="7678031"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82" name="Google Shape;4282;p82"/>
            <p:cNvCxnSpPr/>
            <p:nvPr/>
          </p:nvCxnSpPr>
          <p:spPr>
            <a:xfrm>
              <a:off x="7678031" y="2952345"/>
              <a:ext cx="18993" cy="1295"/>
            </a:xfrm>
            <a:prstGeom prst="straightConnector1">
              <a:avLst/>
            </a:prstGeom>
            <a:noFill/>
            <a:ln cap="flat" cmpd="sng" w="19050">
              <a:solidFill>
                <a:schemeClr val="lt2"/>
              </a:solidFill>
              <a:prstDash val="solid"/>
              <a:round/>
              <a:headEnd len="med" w="med" type="none"/>
              <a:tailEnd len="med" w="med" type="none"/>
            </a:ln>
          </p:spPr>
        </p:cxnSp>
        <p:cxnSp>
          <p:nvCxnSpPr>
            <p:cNvPr id="4283" name="Google Shape;4283;p82"/>
            <p:cNvCxnSpPr/>
            <p:nvPr/>
          </p:nvCxnSpPr>
          <p:spPr>
            <a:xfrm rot="10800000">
              <a:off x="7697023"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84" name="Google Shape;4284;p82"/>
            <p:cNvCxnSpPr/>
            <p:nvPr/>
          </p:nvCxnSpPr>
          <p:spPr>
            <a:xfrm>
              <a:off x="7697023" y="2952345"/>
              <a:ext cx="12662" cy="1295"/>
            </a:xfrm>
            <a:prstGeom prst="straightConnector1">
              <a:avLst/>
            </a:prstGeom>
            <a:noFill/>
            <a:ln cap="flat" cmpd="sng" w="19050">
              <a:solidFill>
                <a:schemeClr val="lt2"/>
              </a:solidFill>
              <a:prstDash val="solid"/>
              <a:round/>
              <a:headEnd len="med" w="med" type="none"/>
              <a:tailEnd len="med" w="med" type="none"/>
            </a:ln>
          </p:spPr>
        </p:cxnSp>
        <p:cxnSp>
          <p:nvCxnSpPr>
            <p:cNvPr id="4285" name="Google Shape;4285;p82"/>
            <p:cNvCxnSpPr/>
            <p:nvPr/>
          </p:nvCxnSpPr>
          <p:spPr>
            <a:xfrm flipH="1" rot="10800000">
              <a:off x="7709685"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286" name="Google Shape;4286;p82"/>
            <p:cNvCxnSpPr/>
            <p:nvPr/>
          </p:nvCxnSpPr>
          <p:spPr>
            <a:xfrm>
              <a:off x="7709685" y="2952345"/>
              <a:ext cx="14245" cy="1295"/>
            </a:xfrm>
            <a:prstGeom prst="straightConnector1">
              <a:avLst/>
            </a:prstGeom>
            <a:noFill/>
            <a:ln cap="flat" cmpd="sng" w="19050">
              <a:solidFill>
                <a:schemeClr val="lt2"/>
              </a:solidFill>
              <a:prstDash val="solid"/>
              <a:round/>
              <a:headEnd len="med" w="med" type="none"/>
              <a:tailEnd len="med" w="med" type="none"/>
            </a:ln>
          </p:spPr>
        </p:cxnSp>
        <p:cxnSp>
          <p:nvCxnSpPr>
            <p:cNvPr id="4287" name="Google Shape;4287;p82"/>
            <p:cNvCxnSpPr/>
            <p:nvPr/>
          </p:nvCxnSpPr>
          <p:spPr>
            <a:xfrm rot="10800000">
              <a:off x="7723929"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88" name="Google Shape;4288;p82"/>
            <p:cNvCxnSpPr/>
            <p:nvPr/>
          </p:nvCxnSpPr>
          <p:spPr>
            <a:xfrm>
              <a:off x="7723929" y="2952345"/>
              <a:ext cx="15827" cy="1295"/>
            </a:xfrm>
            <a:prstGeom prst="straightConnector1">
              <a:avLst/>
            </a:prstGeom>
            <a:noFill/>
            <a:ln cap="flat" cmpd="sng" w="19050">
              <a:solidFill>
                <a:schemeClr val="lt2"/>
              </a:solidFill>
              <a:prstDash val="solid"/>
              <a:round/>
              <a:headEnd len="med" w="med" type="none"/>
              <a:tailEnd len="med" w="med" type="none"/>
            </a:ln>
          </p:spPr>
        </p:cxnSp>
        <p:cxnSp>
          <p:nvCxnSpPr>
            <p:cNvPr id="4289" name="Google Shape;4289;p82"/>
            <p:cNvCxnSpPr/>
            <p:nvPr/>
          </p:nvCxnSpPr>
          <p:spPr>
            <a:xfrm flipH="1" rot="10800000">
              <a:off x="7739756" y="2910907"/>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290" name="Google Shape;4290;p82"/>
            <p:cNvCxnSpPr/>
            <p:nvPr/>
          </p:nvCxnSpPr>
          <p:spPr>
            <a:xfrm>
              <a:off x="7739756" y="2952345"/>
              <a:ext cx="26905" cy="1295"/>
            </a:xfrm>
            <a:prstGeom prst="straightConnector1">
              <a:avLst/>
            </a:prstGeom>
            <a:noFill/>
            <a:ln cap="flat" cmpd="sng" w="19050">
              <a:solidFill>
                <a:schemeClr val="lt2"/>
              </a:solidFill>
              <a:prstDash val="solid"/>
              <a:round/>
              <a:headEnd len="med" w="med" type="none"/>
              <a:tailEnd len="med" w="med" type="none"/>
            </a:ln>
          </p:spPr>
        </p:cxnSp>
        <p:cxnSp>
          <p:nvCxnSpPr>
            <p:cNvPr id="4291" name="Google Shape;4291;p82"/>
            <p:cNvCxnSpPr/>
            <p:nvPr/>
          </p:nvCxnSpPr>
          <p:spPr>
            <a:xfrm rot="10800000">
              <a:off x="7766662"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92" name="Google Shape;4292;p82"/>
            <p:cNvCxnSpPr/>
            <p:nvPr/>
          </p:nvCxnSpPr>
          <p:spPr>
            <a:xfrm>
              <a:off x="7766662" y="2952345"/>
              <a:ext cx="0" cy="1295"/>
            </a:xfrm>
            <a:prstGeom prst="straightConnector1">
              <a:avLst/>
            </a:prstGeom>
            <a:noFill/>
            <a:ln cap="flat" cmpd="sng" w="19050">
              <a:solidFill>
                <a:schemeClr val="lt2"/>
              </a:solidFill>
              <a:prstDash val="solid"/>
              <a:round/>
              <a:headEnd len="med" w="med" type="none"/>
              <a:tailEnd len="med" w="med" type="none"/>
            </a:ln>
          </p:spPr>
        </p:cxnSp>
        <p:cxnSp>
          <p:nvCxnSpPr>
            <p:cNvPr id="4293" name="Google Shape;4293;p82"/>
            <p:cNvCxnSpPr/>
            <p:nvPr/>
          </p:nvCxnSpPr>
          <p:spPr>
            <a:xfrm flipH="1" rot="10800000">
              <a:off x="7766662"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294" name="Google Shape;4294;p82"/>
            <p:cNvCxnSpPr/>
            <p:nvPr/>
          </p:nvCxnSpPr>
          <p:spPr>
            <a:xfrm>
              <a:off x="7766662" y="2952345"/>
              <a:ext cx="18993" cy="1295"/>
            </a:xfrm>
            <a:prstGeom prst="straightConnector1">
              <a:avLst/>
            </a:prstGeom>
            <a:noFill/>
            <a:ln cap="flat" cmpd="sng" w="19050">
              <a:solidFill>
                <a:schemeClr val="lt2"/>
              </a:solidFill>
              <a:prstDash val="solid"/>
              <a:round/>
              <a:headEnd len="med" w="med" type="none"/>
              <a:tailEnd len="med" w="med" type="none"/>
            </a:ln>
          </p:spPr>
        </p:cxnSp>
        <p:cxnSp>
          <p:nvCxnSpPr>
            <p:cNvPr id="4295" name="Google Shape;4295;p82"/>
            <p:cNvCxnSpPr/>
            <p:nvPr/>
          </p:nvCxnSpPr>
          <p:spPr>
            <a:xfrm flipH="1" rot="10800000">
              <a:off x="7785654"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296" name="Google Shape;4296;p82"/>
            <p:cNvCxnSpPr/>
            <p:nvPr/>
          </p:nvCxnSpPr>
          <p:spPr>
            <a:xfrm>
              <a:off x="7785654" y="2952345"/>
              <a:ext cx="31654" cy="1295"/>
            </a:xfrm>
            <a:prstGeom prst="straightConnector1">
              <a:avLst/>
            </a:prstGeom>
            <a:noFill/>
            <a:ln cap="flat" cmpd="sng" w="19050">
              <a:solidFill>
                <a:schemeClr val="lt2"/>
              </a:solidFill>
              <a:prstDash val="solid"/>
              <a:round/>
              <a:headEnd len="med" w="med" type="none"/>
              <a:tailEnd len="med" w="med" type="none"/>
            </a:ln>
          </p:spPr>
        </p:cxnSp>
        <p:cxnSp>
          <p:nvCxnSpPr>
            <p:cNvPr id="4297" name="Google Shape;4297;p82"/>
            <p:cNvCxnSpPr/>
            <p:nvPr/>
          </p:nvCxnSpPr>
          <p:spPr>
            <a:xfrm rot="10800000">
              <a:off x="7817308"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298" name="Google Shape;4298;p82"/>
            <p:cNvCxnSpPr/>
            <p:nvPr/>
          </p:nvCxnSpPr>
          <p:spPr>
            <a:xfrm>
              <a:off x="7817308" y="2952345"/>
              <a:ext cx="4748" cy="1295"/>
            </a:xfrm>
            <a:prstGeom prst="straightConnector1">
              <a:avLst/>
            </a:prstGeom>
            <a:noFill/>
            <a:ln cap="flat" cmpd="sng" w="19050">
              <a:solidFill>
                <a:schemeClr val="lt2"/>
              </a:solidFill>
              <a:prstDash val="solid"/>
              <a:round/>
              <a:headEnd len="med" w="med" type="none"/>
              <a:tailEnd len="med" w="med" type="none"/>
            </a:ln>
          </p:spPr>
        </p:cxnSp>
        <p:cxnSp>
          <p:nvCxnSpPr>
            <p:cNvPr id="4299" name="Google Shape;4299;p82"/>
            <p:cNvCxnSpPr/>
            <p:nvPr/>
          </p:nvCxnSpPr>
          <p:spPr>
            <a:xfrm flipH="1" rot="10800000">
              <a:off x="7822056" y="2910907"/>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00" name="Google Shape;4300;p82"/>
            <p:cNvCxnSpPr/>
            <p:nvPr/>
          </p:nvCxnSpPr>
          <p:spPr>
            <a:xfrm>
              <a:off x="7822056" y="2952345"/>
              <a:ext cx="7913" cy="1295"/>
            </a:xfrm>
            <a:prstGeom prst="straightConnector1">
              <a:avLst/>
            </a:prstGeom>
            <a:noFill/>
            <a:ln cap="flat" cmpd="sng" w="19050">
              <a:solidFill>
                <a:schemeClr val="lt2"/>
              </a:solidFill>
              <a:prstDash val="solid"/>
              <a:round/>
              <a:headEnd len="med" w="med" type="none"/>
              <a:tailEnd len="med" w="med" type="none"/>
            </a:ln>
          </p:spPr>
        </p:cxnSp>
        <p:cxnSp>
          <p:nvCxnSpPr>
            <p:cNvPr id="4301" name="Google Shape;4301;p82"/>
            <p:cNvCxnSpPr/>
            <p:nvPr/>
          </p:nvCxnSpPr>
          <p:spPr>
            <a:xfrm rot="10800000">
              <a:off x="7829969"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02" name="Google Shape;4302;p82"/>
            <p:cNvCxnSpPr/>
            <p:nvPr/>
          </p:nvCxnSpPr>
          <p:spPr>
            <a:xfrm>
              <a:off x="7829969" y="2952345"/>
              <a:ext cx="18993" cy="1295"/>
            </a:xfrm>
            <a:prstGeom prst="straightConnector1">
              <a:avLst/>
            </a:prstGeom>
            <a:noFill/>
            <a:ln cap="flat" cmpd="sng" w="19050">
              <a:solidFill>
                <a:schemeClr val="lt2"/>
              </a:solidFill>
              <a:prstDash val="solid"/>
              <a:round/>
              <a:headEnd len="med" w="med" type="none"/>
              <a:tailEnd len="med" w="med" type="none"/>
            </a:ln>
          </p:spPr>
        </p:cxnSp>
        <p:cxnSp>
          <p:nvCxnSpPr>
            <p:cNvPr id="4303" name="Google Shape;4303;p82"/>
            <p:cNvCxnSpPr/>
            <p:nvPr/>
          </p:nvCxnSpPr>
          <p:spPr>
            <a:xfrm rot="10800000">
              <a:off x="7848962"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04" name="Google Shape;4304;p82"/>
            <p:cNvCxnSpPr/>
            <p:nvPr/>
          </p:nvCxnSpPr>
          <p:spPr>
            <a:xfrm>
              <a:off x="7848962" y="2952345"/>
              <a:ext cx="0" cy="1295"/>
            </a:xfrm>
            <a:prstGeom prst="straightConnector1">
              <a:avLst/>
            </a:prstGeom>
            <a:noFill/>
            <a:ln cap="flat" cmpd="sng" w="19050">
              <a:solidFill>
                <a:schemeClr val="lt2"/>
              </a:solidFill>
              <a:prstDash val="solid"/>
              <a:round/>
              <a:headEnd len="med" w="med" type="none"/>
              <a:tailEnd len="med" w="med" type="none"/>
            </a:ln>
          </p:spPr>
        </p:cxnSp>
        <p:cxnSp>
          <p:nvCxnSpPr>
            <p:cNvPr id="4305" name="Google Shape;4305;p82"/>
            <p:cNvCxnSpPr/>
            <p:nvPr/>
          </p:nvCxnSpPr>
          <p:spPr>
            <a:xfrm flipH="1" rot="10800000">
              <a:off x="7848962" y="2910907"/>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06" name="Google Shape;4306;p82"/>
            <p:cNvCxnSpPr/>
            <p:nvPr/>
          </p:nvCxnSpPr>
          <p:spPr>
            <a:xfrm>
              <a:off x="7848962" y="2952345"/>
              <a:ext cx="4748" cy="1295"/>
            </a:xfrm>
            <a:prstGeom prst="straightConnector1">
              <a:avLst/>
            </a:prstGeom>
            <a:noFill/>
            <a:ln cap="flat" cmpd="sng" w="19050">
              <a:solidFill>
                <a:schemeClr val="lt2"/>
              </a:solidFill>
              <a:prstDash val="solid"/>
              <a:round/>
              <a:headEnd len="med" w="med" type="none"/>
              <a:tailEnd len="med" w="med" type="none"/>
            </a:ln>
          </p:spPr>
        </p:cxnSp>
        <p:cxnSp>
          <p:nvCxnSpPr>
            <p:cNvPr id="4307" name="Google Shape;4307;p82"/>
            <p:cNvCxnSpPr/>
            <p:nvPr/>
          </p:nvCxnSpPr>
          <p:spPr>
            <a:xfrm rot="10800000">
              <a:off x="7853709" y="2910907"/>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08" name="Google Shape;4308;p82"/>
            <p:cNvCxnSpPr/>
            <p:nvPr/>
          </p:nvCxnSpPr>
          <p:spPr>
            <a:xfrm>
              <a:off x="7853709" y="2952345"/>
              <a:ext cx="20574" cy="1295"/>
            </a:xfrm>
            <a:prstGeom prst="straightConnector1">
              <a:avLst/>
            </a:prstGeom>
            <a:noFill/>
            <a:ln cap="flat" cmpd="sng" w="19050">
              <a:solidFill>
                <a:schemeClr val="lt2"/>
              </a:solidFill>
              <a:prstDash val="solid"/>
              <a:round/>
              <a:headEnd len="med" w="med" type="none"/>
              <a:tailEnd len="med" w="med" type="none"/>
            </a:ln>
          </p:spPr>
        </p:cxnSp>
        <p:cxnSp>
          <p:nvCxnSpPr>
            <p:cNvPr id="4309" name="Google Shape;4309;p82"/>
            <p:cNvCxnSpPr/>
            <p:nvPr/>
          </p:nvCxnSpPr>
          <p:spPr>
            <a:xfrm>
              <a:off x="7874284" y="2952345"/>
              <a:ext cx="1583" cy="25899"/>
            </a:xfrm>
            <a:prstGeom prst="straightConnector1">
              <a:avLst/>
            </a:prstGeom>
            <a:noFill/>
            <a:ln cap="flat" cmpd="sng" w="19050">
              <a:solidFill>
                <a:schemeClr val="lt2"/>
              </a:solidFill>
              <a:prstDash val="solid"/>
              <a:round/>
              <a:headEnd len="med" w="med" type="none"/>
              <a:tailEnd len="med" w="med" type="none"/>
            </a:ln>
          </p:spPr>
        </p:cxnSp>
        <p:cxnSp>
          <p:nvCxnSpPr>
            <p:cNvPr id="4310" name="Google Shape;4310;p82"/>
            <p:cNvCxnSpPr/>
            <p:nvPr/>
          </p:nvCxnSpPr>
          <p:spPr>
            <a:xfrm>
              <a:off x="7874284" y="2978245"/>
              <a:ext cx="1583" cy="1295"/>
            </a:xfrm>
            <a:prstGeom prst="straightConnector1">
              <a:avLst/>
            </a:prstGeom>
            <a:noFill/>
            <a:ln cap="flat" cmpd="sng" w="19050">
              <a:solidFill>
                <a:schemeClr val="lt2"/>
              </a:solidFill>
              <a:prstDash val="solid"/>
              <a:round/>
              <a:headEnd len="med" w="med" type="none"/>
              <a:tailEnd len="med" w="med" type="none"/>
            </a:ln>
          </p:spPr>
        </p:cxnSp>
        <p:cxnSp>
          <p:nvCxnSpPr>
            <p:cNvPr id="4311" name="Google Shape;4311;p82"/>
            <p:cNvCxnSpPr/>
            <p:nvPr/>
          </p:nvCxnSpPr>
          <p:spPr>
            <a:xfrm rot="10800000">
              <a:off x="7875868"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12" name="Google Shape;4312;p82"/>
            <p:cNvCxnSpPr/>
            <p:nvPr/>
          </p:nvCxnSpPr>
          <p:spPr>
            <a:xfrm flipH="1" rot="10800000">
              <a:off x="7891694" y="2936806"/>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13" name="Google Shape;4313;p82"/>
            <p:cNvCxnSpPr/>
            <p:nvPr/>
          </p:nvCxnSpPr>
          <p:spPr>
            <a:xfrm>
              <a:off x="7875868" y="2978245"/>
              <a:ext cx="3165" cy="1295"/>
            </a:xfrm>
            <a:prstGeom prst="straightConnector1">
              <a:avLst/>
            </a:prstGeom>
            <a:noFill/>
            <a:ln cap="flat" cmpd="sng" w="19050">
              <a:solidFill>
                <a:schemeClr val="lt2"/>
              </a:solidFill>
              <a:prstDash val="solid"/>
              <a:round/>
              <a:headEnd len="med" w="med" type="none"/>
              <a:tailEnd len="med" w="med" type="none"/>
            </a:ln>
          </p:spPr>
        </p:cxnSp>
        <p:cxnSp>
          <p:nvCxnSpPr>
            <p:cNvPr id="4314" name="Google Shape;4314;p82"/>
            <p:cNvCxnSpPr/>
            <p:nvPr/>
          </p:nvCxnSpPr>
          <p:spPr>
            <a:xfrm flipH="1" rot="10800000">
              <a:off x="7879034" y="2936806"/>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15" name="Google Shape;4315;p82"/>
            <p:cNvCxnSpPr/>
            <p:nvPr/>
          </p:nvCxnSpPr>
          <p:spPr>
            <a:xfrm>
              <a:off x="7879034" y="2978245"/>
              <a:ext cx="1582" cy="1295"/>
            </a:xfrm>
            <a:prstGeom prst="straightConnector1">
              <a:avLst/>
            </a:prstGeom>
            <a:noFill/>
            <a:ln cap="flat" cmpd="sng" w="19050">
              <a:solidFill>
                <a:schemeClr val="lt2"/>
              </a:solidFill>
              <a:prstDash val="solid"/>
              <a:round/>
              <a:headEnd len="med" w="med" type="none"/>
              <a:tailEnd len="med" w="med" type="none"/>
            </a:ln>
          </p:spPr>
        </p:cxnSp>
        <p:cxnSp>
          <p:nvCxnSpPr>
            <p:cNvPr id="4316" name="Google Shape;4316;p82"/>
            <p:cNvCxnSpPr/>
            <p:nvPr/>
          </p:nvCxnSpPr>
          <p:spPr>
            <a:xfrm flipH="1" rot="10800000">
              <a:off x="7880615" y="2936806"/>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17" name="Google Shape;4317;p82"/>
            <p:cNvCxnSpPr/>
            <p:nvPr/>
          </p:nvCxnSpPr>
          <p:spPr>
            <a:xfrm>
              <a:off x="7880615" y="2978245"/>
              <a:ext cx="6331" cy="1295"/>
            </a:xfrm>
            <a:prstGeom prst="straightConnector1">
              <a:avLst/>
            </a:prstGeom>
            <a:noFill/>
            <a:ln cap="flat" cmpd="sng" w="19050">
              <a:solidFill>
                <a:schemeClr val="lt2"/>
              </a:solidFill>
              <a:prstDash val="solid"/>
              <a:round/>
              <a:headEnd len="med" w="med" type="none"/>
              <a:tailEnd len="med" w="med" type="none"/>
            </a:ln>
          </p:spPr>
        </p:cxnSp>
        <p:cxnSp>
          <p:nvCxnSpPr>
            <p:cNvPr id="4318" name="Google Shape;4318;p82"/>
            <p:cNvCxnSpPr/>
            <p:nvPr/>
          </p:nvCxnSpPr>
          <p:spPr>
            <a:xfrm rot="10800000">
              <a:off x="7886946"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19" name="Google Shape;4319;p82"/>
            <p:cNvCxnSpPr/>
            <p:nvPr/>
          </p:nvCxnSpPr>
          <p:spPr>
            <a:xfrm>
              <a:off x="7886946" y="2978245"/>
              <a:ext cx="20575" cy="1295"/>
            </a:xfrm>
            <a:prstGeom prst="straightConnector1">
              <a:avLst/>
            </a:prstGeom>
            <a:noFill/>
            <a:ln cap="flat" cmpd="sng" w="19050">
              <a:solidFill>
                <a:schemeClr val="lt2"/>
              </a:solidFill>
              <a:prstDash val="solid"/>
              <a:round/>
              <a:headEnd len="med" w="med" type="none"/>
              <a:tailEnd len="med" w="med" type="none"/>
            </a:ln>
          </p:spPr>
        </p:cxnSp>
        <p:cxnSp>
          <p:nvCxnSpPr>
            <p:cNvPr id="4320" name="Google Shape;4320;p82"/>
            <p:cNvCxnSpPr/>
            <p:nvPr/>
          </p:nvCxnSpPr>
          <p:spPr>
            <a:xfrm rot="10800000">
              <a:off x="7907522"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21" name="Google Shape;4321;p82"/>
            <p:cNvCxnSpPr/>
            <p:nvPr/>
          </p:nvCxnSpPr>
          <p:spPr>
            <a:xfrm>
              <a:off x="7907522" y="2978245"/>
              <a:ext cx="9496" cy="1295"/>
            </a:xfrm>
            <a:prstGeom prst="straightConnector1">
              <a:avLst/>
            </a:prstGeom>
            <a:noFill/>
            <a:ln cap="flat" cmpd="sng" w="19050">
              <a:solidFill>
                <a:schemeClr val="lt2"/>
              </a:solidFill>
              <a:prstDash val="solid"/>
              <a:round/>
              <a:headEnd len="med" w="med" type="none"/>
              <a:tailEnd len="med" w="med" type="none"/>
            </a:ln>
          </p:spPr>
        </p:cxnSp>
        <p:cxnSp>
          <p:nvCxnSpPr>
            <p:cNvPr id="4322" name="Google Shape;4322;p82"/>
            <p:cNvCxnSpPr/>
            <p:nvPr/>
          </p:nvCxnSpPr>
          <p:spPr>
            <a:xfrm rot="10800000">
              <a:off x="7917018"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23" name="Google Shape;4323;p82"/>
            <p:cNvCxnSpPr/>
            <p:nvPr/>
          </p:nvCxnSpPr>
          <p:spPr>
            <a:xfrm>
              <a:off x="7917018" y="2978245"/>
              <a:ext cx="0" cy="1295"/>
            </a:xfrm>
            <a:prstGeom prst="straightConnector1">
              <a:avLst/>
            </a:prstGeom>
            <a:noFill/>
            <a:ln cap="flat" cmpd="sng" w="19050">
              <a:solidFill>
                <a:schemeClr val="lt2"/>
              </a:solidFill>
              <a:prstDash val="solid"/>
              <a:round/>
              <a:headEnd len="med" w="med" type="none"/>
              <a:tailEnd len="med" w="med" type="none"/>
            </a:ln>
          </p:spPr>
        </p:cxnSp>
        <p:cxnSp>
          <p:nvCxnSpPr>
            <p:cNvPr id="4324" name="Google Shape;4324;p82"/>
            <p:cNvCxnSpPr/>
            <p:nvPr/>
          </p:nvCxnSpPr>
          <p:spPr>
            <a:xfrm flipH="1" rot="10800000">
              <a:off x="7917018" y="2936806"/>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25" name="Google Shape;4325;p82"/>
            <p:cNvCxnSpPr/>
            <p:nvPr/>
          </p:nvCxnSpPr>
          <p:spPr>
            <a:xfrm>
              <a:off x="7917018" y="2978245"/>
              <a:ext cx="33236" cy="1295"/>
            </a:xfrm>
            <a:prstGeom prst="straightConnector1">
              <a:avLst/>
            </a:prstGeom>
            <a:noFill/>
            <a:ln cap="flat" cmpd="sng" w="19050">
              <a:solidFill>
                <a:schemeClr val="lt2"/>
              </a:solidFill>
              <a:prstDash val="solid"/>
              <a:round/>
              <a:headEnd len="med" w="med" type="none"/>
              <a:tailEnd len="med" w="med" type="none"/>
            </a:ln>
          </p:spPr>
        </p:cxnSp>
        <p:cxnSp>
          <p:nvCxnSpPr>
            <p:cNvPr id="4326" name="Google Shape;4326;p82"/>
            <p:cNvCxnSpPr/>
            <p:nvPr/>
          </p:nvCxnSpPr>
          <p:spPr>
            <a:xfrm flipH="1" rot="10800000">
              <a:off x="7950253" y="2936806"/>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27" name="Google Shape;4327;p82"/>
            <p:cNvCxnSpPr/>
            <p:nvPr/>
          </p:nvCxnSpPr>
          <p:spPr>
            <a:xfrm>
              <a:off x="7950253" y="2978245"/>
              <a:ext cx="18993" cy="1295"/>
            </a:xfrm>
            <a:prstGeom prst="straightConnector1">
              <a:avLst/>
            </a:prstGeom>
            <a:noFill/>
            <a:ln cap="flat" cmpd="sng" w="19050">
              <a:solidFill>
                <a:schemeClr val="lt2"/>
              </a:solidFill>
              <a:prstDash val="solid"/>
              <a:round/>
              <a:headEnd len="med" w="med" type="none"/>
              <a:tailEnd len="med" w="med" type="none"/>
            </a:ln>
          </p:spPr>
        </p:cxnSp>
        <p:cxnSp>
          <p:nvCxnSpPr>
            <p:cNvPr id="4328" name="Google Shape;4328;p82"/>
            <p:cNvCxnSpPr/>
            <p:nvPr/>
          </p:nvCxnSpPr>
          <p:spPr>
            <a:xfrm flipH="1" rot="10800000">
              <a:off x="7969246" y="2936806"/>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29" name="Google Shape;4329;p82"/>
            <p:cNvCxnSpPr/>
            <p:nvPr/>
          </p:nvCxnSpPr>
          <p:spPr>
            <a:xfrm>
              <a:off x="7969246" y="2978245"/>
              <a:ext cx="25323" cy="1295"/>
            </a:xfrm>
            <a:prstGeom prst="straightConnector1">
              <a:avLst/>
            </a:prstGeom>
            <a:noFill/>
            <a:ln cap="flat" cmpd="sng" w="19050">
              <a:solidFill>
                <a:schemeClr val="lt2"/>
              </a:solidFill>
              <a:prstDash val="solid"/>
              <a:round/>
              <a:headEnd len="med" w="med" type="none"/>
              <a:tailEnd len="med" w="med" type="none"/>
            </a:ln>
          </p:spPr>
        </p:cxnSp>
        <p:cxnSp>
          <p:nvCxnSpPr>
            <p:cNvPr id="4330" name="Google Shape;4330;p82"/>
            <p:cNvCxnSpPr/>
            <p:nvPr/>
          </p:nvCxnSpPr>
          <p:spPr>
            <a:xfrm flipH="1" rot="10800000">
              <a:off x="7994569" y="2936806"/>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31" name="Google Shape;4331;p82"/>
            <p:cNvCxnSpPr/>
            <p:nvPr/>
          </p:nvCxnSpPr>
          <p:spPr>
            <a:xfrm>
              <a:off x="7994569" y="2978245"/>
              <a:ext cx="12662" cy="1295"/>
            </a:xfrm>
            <a:prstGeom prst="straightConnector1">
              <a:avLst/>
            </a:prstGeom>
            <a:noFill/>
            <a:ln cap="flat" cmpd="sng" w="19050">
              <a:solidFill>
                <a:schemeClr val="lt2"/>
              </a:solidFill>
              <a:prstDash val="solid"/>
              <a:round/>
              <a:headEnd len="med" w="med" type="none"/>
              <a:tailEnd len="med" w="med" type="none"/>
            </a:ln>
          </p:spPr>
        </p:cxnSp>
        <p:cxnSp>
          <p:nvCxnSpPr>
            <p:cNvPr id="4332" name="Google Shape;4332;p82"/>
            <p:cNvCxnSpPr/>
            <p:nvPr/>
          </p:nvCxnSpPr>
          <p:spPr>
            <a:xfrm rot="10800000">
              <a:off x="8007231"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33" name="Google Shape;4333;p82"/>
            <p:cNvCxnSpPr/>
            <p:nvPr/>
          </p:nvCxnSpPr>
          <p:spPr>
            <a:xfrm>
              <a:off x="8007231" y="2978245"/>
              <a:ext cx="20575" cy="1295"/>
            </a:xfrm>
            <a:prstGeom prst="straightConnector1">
              <a:avLst/>
            </a:prstGeom>
            <a:noFill/>
            <a:ln cap="flat" cmpd="sng" w="19050">
              <a:solidFill>
                <a:schemeClr val="lt2"/>
              </a:solidFill>
              <a:prstDash val="solid"/>
              <a:round/>
              <a:headEnd len="med" w="med" type="none"/>
              <a:tailEnd len="med" w="med" type="none"/>
            </a:ln>
          </p:spPr>
        </p:cxnSp>
        <p:cxnSp>
          <p:nvCxnSpPr>
            <p:cNvPr id="4334" name="Google Shape;4334;p82"/>
            <p:cNvCxnSpPr/>
            <p:nvPr/>
          </p:nvCxnSpPr>
          <p:spPr>
            <a:xfrm rot="10800000">
              <a:off x="8027806"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35" name="Google Shape;4335;p82"/>
            <p:cNvCxnSpPr/>
            <p:nvPr/>
          </p:nvCxnSpPr>
          <p:spPr>
            <a:xfrm>
              <a:off x="8027806" y="2978245"/>
              <a:ext cx="31654" cy="1295"/>
            </a:xfrm>
            <a:prstGeom prst="straightConnector1">
              <a:avLst/>
            </a:prstGeom>
            <a:noFill/>
            <a:ln cap="flat" cmpd="sng" w="19050">
              <a:solidFill>
                <a:schemeClr val="lt2"/>
              </a:solidFill>
              <a:prstDash val="solid"/>
              <a:round/>
              <a:headEnd len="med" w="med" type="none"/>
              <a:tailEnd len="med" w="med" type="none"/>
            </a:ln>
          </p:spPr>
        </p:cxnSp>
        <p:cxnSp>
          <p:nvCxnSpPr>
            <p:cNvPr id="4336" name="Google Shape;4336;p82"/>
            <p:cNvCxnSpPr/>
            <p:nvPr/>
          </p:nvCxnSpPr>
          <p:spPr>
            <a:xfrm flipH="1" rot="10800000">
              <a:off x="8059461" y="2936806"/>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37" name="Google Shape;4337;p82"/>
            <p:cNvCxnSpPr/>
            <p:nvPr/>
          </p:nvCxnSpPr>
          <p:spPr>
            <a:xfrm flipH="1" rot="10800000">
              <a:off x="8075287" y="2936806"/>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38" name="Google Shape;4338;p82"/>
            <p:cNvCxnSpPr/>
            <p:nvPr/>
          </p:nvCxnSpPr>
          <p:spPr>
            <a:xfrm>
              <a:off x="8059461" y="2978245"/>
              <a:ext cx="1582" cy="1295"/>
            </a:xfrm>
            <a:prstGeom prst="straightConnector1">
              <a:avLst/>
            </a:prstGeom>
            <a:noFill/>
            <a:ln cap="flat" cmpd="sng" w="19050">
              <a:solidFill>
                <a:schemeClr val="lt2"/>
              </a:solidFill>
              <a:prstDash val="solid"/>
              <a:round/>
              <a:headEnd len="med" w="med" type="none"/>
              <a:tailEnd len="med" w="med" type="none"/>
            </a:ln>
          </p:spPr>
        </p:cxnSp>
        <p:cxnSp>
          <p:nvCxnSpPr>
            <p:cNvPr id="4339" name="Google Shape;4339;p82"/>
            <p:cNvCxnSpPr/>
            <p:nvPr/>
          </p:nvCxnSpPr>
          <p:spPr>
            <a:xfrm rot="10800000">
              <a:off x="8061043"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40" name="Google Shape;4340;p82"/>
            <p:cNvCxnSpPr/>
            <p:nvPr/>
          </p:nvCxnSpPr>
          <p:spPr>
            <a:xfrm>
              <a:off x="8061043" y="2978245"/>
              <a:ext cx="3165" cy="1295"/>
            </a:xfrm>
            <a:prstGeom prst="straightConnector1">
              <a:avLst/>
            </a:prstGeom>
            <a:noFill/>
            <a:ln cap="flat" cmpd="sng" w="19050">
              <a:solidFill>
                <a:schemeClr val="lt2"/>
              </a:solidFill>
              <a:prstDash val="solid"/>
              <a:round/>
              <a:headEnd len="med" w="med" type="none"/>
              <a:tailEnd len="med" w="med" type="none"/>
            </a:ln>
          </p:spPr>
        </p:cxnSp>
        <p:cxnSp>
          <p:nvCxnSpPr>
            <p:cNvPr id="4341" name="Google Shape;4341;p82"/>
            <p:cNvCxnSpPr/>
            <p:nvPr/>
          </p:nvCxnSpPr>
          <p:spPr>
            <a:xfrm rot="10800000">
              <a:off x="8064208"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42" name="Google Shape;4342;p82"/>
            <p:cNvCxnSpPr/>
            <p:nvPr/>
          </p:nvCxnSpPr>
          <p:spPr>
            <a:xfrm flipH="1" rot="10800000">
              <a:off x="8080035" y="2936806"/>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43" name="Google Shape;4343;p82"/>
            <p:cNvCxnSpPr/>
            <p:nvPr/>
          </p:nvCxnSpPr>
          <p:spPr>
            <a:xfrm flipH="1" rot="10800000">
              <a:off x="8095861" y="2936806"/>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44" name="Google Shape;4344;p82"/>
            <p:cNvCxnSpPr/>
            <p:nvPr/>
          </p:nvCxnSpPr>
          <p:spPr>
            <a:xfrm>
              <a:off x="8064208" y="2978245"/>
              <a:ext cx="0" cy="1295"/>
            </a:xfrm>
            <a:prstGeom prst="straightConnector1">
              <a:avLst/>
            </a:prstGeom>
            <a:noFill/>
            <a:ln cap="flat" cmpd="sng" w="19050">
              <a:solidFill>
                <a:schemeClr val="lt2"/>
              </a:solidFill>
              <a:prstDash val="solid"/>
              <a:round/>
              <a:headEnd len="med" w="med" type="none"/>
              <a:tailEnd len="med" w="med" type="none"/>
            </a:ln>
          </p:spPr>
        </p:cxnSp>
        <p:cxnSp>
          <p:nvCxnSpPr>
            <p:cNvPr id="4345" name="Google Shape;4345;p82"/>
            <p:cNvCxnSpPr/>
            <p:nvPr/>
          </p:nvCxnSpPr>
          <p:spPr>
            <a:xfrm flipH="1" rot="10800000">
              <a:off x="8064208" y="2936806"/>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46" name="Google Shape;4346;p82"/>
            <p:cNvCxnSpPr/>
            <p:nvPr/>
          </p:nvCxnSpPr>
          <p:spPr>
            <a:xfrm>
              <a:off x="8064208" y="2978245"/>
              <a:ext cx="1583" cy="1295"/>
            </a:xfrm>
            <a:prstGeom prst="straightConnector1">
              <a:avLst/>
            </a:prstGeom>
            <a:noFill/>
            <a:ln cap="flat" cmpd="sng" w="19050">
              <a:solidFill>
                <a:schemeClr val="lt2"/>
              </a:solidFill>
              <a:prstDash val="solid"/>
              <a:round/>
              <a:headEnd len="med" w="med" type="none"/>
              <a:tailEnd len="med" w="med" type="none"/>
            </a:ln>
          </p:spPr>
        </p:cxnSp>
        <p:cxnSp>
          <p:nvCxnSpPr>
            <p:cNvPr id="4347" name="Google Shape;4347;p82"/>
            <p:cNvCxnSpPr/>
            <p:nvPr/>
          </p:nvCxnSpPr>
          <p:spPr>
            <a:xfrm flipH="1" rot="10800000">
              <a:off x="8065791" y="2936806"/>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48" name="Google Shape;4348;p82"/>
            <p:cNvCxnSpPr/>
            <p:nvPr/>
          </p:nvCxnSpPr>
          <p:spPr>
            <a:xfrm flipH="1" rot="10800000">
              <a:off x="8081618" y="2936806"/>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49" name="Google Shape;4349;p82"/>
            <p:cNvCxnSpPr/>
            <p:nvPr/>
          </p:nvCxnSpPr>
          <p:spPr>
            <a:xfrm>
              <a:off x="8065791" y="2978245"/>
              <a:ext cx="3165" cy="1295"/>
            </a:xfrm>
            <a:prstGeom prst="straightConnector1">
              <a:avLst/>
            </a:prstGeom>
            <a:noFill/>
            <a:ln cap="flat" cmpd="sng" w="19050">
              <a:solidFill>
                <a:schemeClr val="lt2"/>
              </a:solidFill>
              <a:prstDash val="solid"/>
              <a:round/>
              <a:headEnd len="med" w="med" type="none"/>
              <a:tailEnd len="med" w="med" type="none"/>
            </a:ln>
          </p:spPr>
        </p:cxnSp>
        <p:cxnSp>
          <p:nvCxnSpPr>
            <p:cNvPr id="4350" name="Google Shape;4350;p82"/>
            <p:cNvCxnSpPr/>
            <p:nvPr/>
          </p:nvCxnSpPr>
          <p:spPr>
            <a:xfrm rot="10800000">
              <a:off x="8068956"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51" name="Google Shape;4351;p82"/>
            <p:cNvCxnSpPr/>
            <p:nvPr/>
          </p:nvCxnSpPr>
          <p:spPr>
            <a:xfrm>
              <a:off x="8068956" y="2978245"/>
              <a:ext cx="3165" cy="1295"/>
            </a:xfrm>
            <a:prstGeom prst="straightConnector1">
              <a:avLst/>
            </a:prstGeom>
            <a:noFill/>
            <a:ln cap="flat" cmpd="sng" w="19050">
              <a:solidFill>
                <a:schemeClr val="lt2"/>
              </a:solidFill>
              <a:prstDash val="solid"/>
              <a:round/>
              <a:headEnd len="med" w="med" type="none"/>
              <a:tailEnd len="med" w="med" type="none"/>
            </a:ln>
          </p:spPr>
        </p:cxnSp>
        <p:cxnSp>
          <p:nvCxnSpPr>
            <p:cNvPr id="4352" name="Google Shape;4352;p82"/>
            <p:cNvCxnSpPr/>
            <p:nvPr/>
          </p:nvCxnSpPr>
          <p:spPr>
            <a:xfrm rot="10800000">
              <a:off x="8072122"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53" name="Google Shape;4353;p82"/>
            <p:cNvCxnSpPr/>
            <p:nvPr/>
          </p:nvCxnSpPr>
          <p:spPr>
            <a:xfrm>
              <a:off x="8072122" y="2978245"/>
              <a:ext cx="6331" cy="1295"/>
            </a:xfrm>
            <a:prstGeom prst="straightConnector1">
              <a:avLst/>
            </a:prstGeom>
            <a:noFill/>
            <a:ln cap="flat" cmpd="sng" w="19050">
              <a:solidFill>
                <a:schemeClr val="lt2"/>
              </a:solidFill>
              <a:prstDash val="solid"/>
              <a:round/>
              <a:headEnd len="med" w="med" type="none"/>
              <a:tailEnd len="med" w="med" type="none"/>
            </a:ln>
          </p:spPr>
        </p:cxnSp>
        <p:cxnSp>
          <p:nvCxnSpPr>
            <p:cNvPr id="4354" name="Google Shape;4354;p82"/>
            <p:cNvCxnSpPr/>
            <p:nvPr/>
          </p:nvCxnSpPr>
          <p:spPr>
            <a:xfrm flipH="1" rot="10800000">
              <a:off x="8078453" y="2936806"/>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55" name="Google Shape;4355;p82"/>
            <p:cNvCxnSpPr/>
            <p:nvPr/>
          </p:nvCxnSpPr>
          <p:spPr>
            <a:xfrm>
              <a:off x="8078453" y="2978245"/>
              <a:ext cx="3165" cy="1295"/>
            </a:xfrm>
            <a:prstGeom prst="straightConnector1">
              <a:avLst/>
            </a:prstGeom>
            <a:noFill/>
            <a:ln cap="flat" cmpd="sng" w="19050">
              <a:solidFill>
                <a:schemeClr val="lt2"/>
              </a:solidFill>
              <a:prstDash val="solid"/>
              <a:round/>
              <a:headEnd len="med" w="med" type="none"/>
              <a:tailEnd len="med" w="med" type="none"/>
            </a:ln>
          </p:spPr>
        </p:cxnSp>
        <p:cxnSp>
          <p:nvCxnSpPr>
            <p:cNvPr id="4356" name="Google Shape;4356;p82"/>
            <p:cNvCxnSpPr/>
            <p:nvPr/>
          </p:nvCxnSpPr>
          <p:spPr>
            <a:xfrm rot="10800000">
              <a:off x="8081618"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57" name="Google Shape;4357;p82"/>
            <p:cNvCxnSpPr/>
            <p:nvPr/>
          </p:nvCxnSpPr>
          <p:spPr>
            <a:xfrm>
              <a:off x="8081618" y="2978245"/>
              <a:ext cx="14244" cy="1295"/>
            </a:xfrm>
            <a:prstGeom prst="straightConnector1">
              <a:avLst/>
            </a:prstGeom>
            <a:noFill/>
            <a:ln cap="flat" cmpd="sng" w="19050">
              <a:solidFill>
                <a:schemeClr val="lt2"/>
              </a:solidFill>
              <a:prstDash val="solid"/>
              <a:round/>
              <a:headEnd len="med" w="med" type="none"/>
              <a:tailEnd len="med" w="med" type="none"/>
            </a:ln>
          </p:spPr>
        </p:cxnSp>
        <p:cxnSp>
          <p:nvCxnSpPr>
            <p:cNvPr id="4358" name="Google Shape;4358;p82"/>
            <p:cNvCxnSpPr/>
            <p:nvPr/>
          </p:nvCxnSpPr>
          <p:spPr>
            <a:xfrm flipH="1" rot="10800000">
              <a:off x="8095861" y="2936806"/>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59" name="Google Shape;4359;p82"/>
            <p:cNvCxnSpPr/>
            <p:nvPr/>
          </p:nvCxnSpPr>
          <p:spPr>
            <a:xfrm>
              <a:off x="8095861" y="2978245"/>
              <a:ext cx="45898" cy="1295"/>
            </a:xfrm>
            <a:prstGeom prst="straightConnector1">
              <a:avLst/>
            </a:prstGeom>
            <a:noFill/>
            <a:ln cap="flat" cmpd="sng" w="19050">
              <a:solidFill>
                <a:schemeClr val="lt2"/>
              </a:solidFill>
              <a:prstDash val="solid"/>
              <a:round/>
              <a:headEnd len="med" w="med" type="none"/>
              <a:tailEnd len="med" w="med" type="none"/>
            </a:ln>
          </p:spPr>
        </p:cxnSp>
        <p:cxnSp>
          <p:nvCxnSpPr>
            <p:cNvPr id="4360" name="Google Shape;4360;p82"/>
            <p:cNvCxnSpPr/>
            <p:nvPr/>
          </p:nvCxnSpPr>
          <p:spPr>
            <a:xfrm rot="10800000">
              <a:off x="8141760"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61" name="Google Shape;4361;p82"/>
            <p:cNvCxnSpPr/>
            <p:nvPr/>
          </p:nvCxnSpPr>
          <p:spPr>
            <a:xfrm>
              <a:off x="8141760" y="2978245"/>
              <a:ext cx="15827" cy="1295"/>
            </a:xfrm>
            <a:prstGeom prst="straightConnector1">
              <a:avLst/>
            </a:prstGeom>
            <a:noFill/>
            <a:ln cap="flat" cmpd="sng" w="19050">
              <a:solidFill>
                <a:schemeClr val="lt2"/>
              </a:solidFill>
              <a:prstDash val="solid"/>
              <a:round/>
              <a:headEnd len="med" w="med" type="none"/>
              <a:tailEnd len="med" w="med" type="none"/>
            </a:ln>
          </p:spPr>
        </p:cxnSp>
        <p:cxnSp>
          <p:nvCxnSpPr>
            <p:cNvPr id="4362" name="Google Shape;4362;p82"/>
            <p:cNvCxnSpPr/>
            <p:nvPr/>
          </p:nvCxnSpPr>
          <p:spPr>
            <a:xfrm flipH="1" rot="10800000">
              <a:off x="8157587" y="2936806"/>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63" name="Google Shape;4363;p82"/>
            <p:cNvCxnSpPr/>
            <p:nvPr/>
          </p:nvCxnSpPr>
          <p:spPr>
            <a:xfrm>
              <a:off x="8157587" y="2978245"/>
              <a:ext cx="11078" cy="1295"/>
            </a:xfrm>
            <a:prstGeom prst="straightConnector1">
              <a:avLst/>
            </a:prstGeom>
            <a:noFill/>
            <a:ln cap="flat" cmpd="sng" w="19050">
              <a:solidFill>
                <a:schemeClr val="lt2"/>
              </a:solidFill>
              <a:prstDash val="solid"/>
              <a:round/>
              <a:headEnd len="med" w="med" type="none"/>
              <a:tailEnd len="med" w="med" type="none"/>
            </a:ln>
          </p:spPr>
        </p:cxnSp>
        <p:cxnSp>
          <p:nvCxnSpPr>
            <p:cNvPr id="4364" name="Google Shape;4364;p82"/>
            <p:cNvCxnSpPr/>
            <p:nvPr/>
          </p:nvCxnSpPr>
          <p:spPr>
            <a:xfrm rot="10800000">
              <a:off x="8168666"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65" name="Google Shape;4365;p82"/>
            <p:cNvCxnSpPr/>
            <p:nvPr/>
          </p:nvCxnSpPr>
          <p:spPr>
            <a:xfrm>
              <a:off x="8168666" y="2978245"/>
              <a:ext cx="66473" cy="1295"/>
            </a:xfrm>
            <a:prstGeom prst="straightConnector1">
              <a:avLst/>
            </a:prstGeom>
            <a:noFill/>
            <a:ln cap="flat" cmpd="sng" w="19050">
              <a:solidFill>
                <a:schemeClr val="lt2"/>
              </a:solidFill>
              <a:prstDash val="solid"/>
              <a:round/>
              <a:headEnd len="med" w="med" type="none"/>
              <a:tailEnd len="med" w="med" type="none"/>
            </a:ln>
          </p:spPr>
        </p:cxnSp>
        <p:cxnSp>
          <p:nvCxnSpPr>
            <p:cNvPr id="4366" name="Google Shape;4366;p82"/>
            <p:cNvCxnSpPr/>
            <p:nvPr/>
          </p:nvCxnSpPr>
          <p:spPr>
            <a:xfrm rot="10800000">
              <a:off x="8235139"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67" name="Google Shape;4367;p82"/>
            <p:cNvCxnSpPr/>
            <p:nvPr/>
          </p:nvCxnSpPr>
          <p:spPr>
            <a:xfrm>
              <a:off x="8235139" y="2978245"/>
              <a:ext cx="276972" cy="1295"/>
            </a:xfrm>
            <a:prstGeom prst="straightConnector1">
              <a:avLst/>
            </a:prstGeom>
            <a:noFill/>
            <a:ln cap="flat" cmpd="sng" w="25400">
              <a:solidFill>
                <a:schemeClr val="lt2"/>
              </a:solidFill>
              <a:prstDash val="solid"/>
              <a:round/>
              <a:headEnd len="med" w="med" type="none"/>
              <a:tailEnd len="med" w="med" type="none"/>
            </a:ln>
          </p:spPr>
        </p:cxnSp>
        <p:cxnSp>
          <p:nvCxnSpPr>
            <p:cNvPr id="4368" name="Google Shape;4368;p82"/>
            <p:cNvCxnSpPr/>
            <p:nvPr/>
          </p:nvCxnSpPr>
          <p:spPr>
            <a:xfrm flipH="1" rot="10800000">
              <a:off x="8512110" y="2936806"/>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69" name="Google Shape;4369;p82"/>
            <p:cNvCxnSpPr/>
            <p:nvPr/>
          </p:nvCxnSpPr>
          <p:spPr>
            <a:xfrm>
              <a:off x="7853709" y="2979540"/>
              <a:ext cx="770771" cy="0"/>
            </a:xfrm>
            <a:prstGeom prst="straightConnector1">
              <a:avLst/>
            </a:prstGeom>
            <a:noFill/>
            <a:ln cap="flat" cmpd="sng" w="25400">
              <a:solidFill>
                <a:schemeClr val="lt2"/>
              </a:solidFill>
              <a:prstDash val="solid"/>
              <a:round/>
              <a:headEnd len="med" w="med" type="none"/>
              <a:tailEnd len="med" w="med" type="none"/>
            </a:ln>
          </p:spPr>
        </p:cxnSp>
        <p:cxnSp>
          <p:nvCxnSpPr>
            <p:cNvPr id="4370" name="Google Shape;4370;p82"/>
            <p:cNvCxnSpPr/>
            <p:nvPr/>
          </p:nvCxnSpPr>
          <p:spPr>
            <a:xfrm>
              <a:off x="8603907" y="2978245"/>
              <a:ext cx="1582" cy="45324"/>
            </a:xfrm>
            <a:prstGeom prst="straightConnector1">
              <a:avLst/>
            </a:prstGeom>
            <a:noFill/>
            <a:ln cap="flat" cmpd="sng" w="25400">
              <a:solidFill>
                <a:schemeClr val="lt2"/>
              </a:solidFill>
              <a:prstDash val="solid"/>
              <a:round/>
              <a:headEnd len="med" w="med" type="none"/>
              <a:tailEnd len="med" w="med" type="none"/>
            </a:ln>
          </p:spPr>
        </p:cxnSp>
        <p:cxnSp>
          <p:nvCxnSpPr>
            <p:cNvPr id="4371" name="Google Shape;4371;p82"/>
            <p:cNvCxnSpPr/>
            <p:nvPr/>
          </p:nvCxnSpPr>
          <p:spPr>
            <a:xfrm>
              <a:off x="8594410" y="3024863"/>
              <a:ext cx="490635" cy="0"/>
            </a:xfrm>
            <a:prstGeom prst="straightConnector1">
              <a:avLst/>
            </a:prstGeom>
            <a:noFill/>
            <a:ln cap="flat" cmpd="sng" w="25400">
              <a:solidFill>
                <a:schemeClr val="lt2"/>
              </a:solidFill>
              <a:prstDash val="solid"/>
              <a:round/>
              <a:headEnd len="med" w="med" type="none"/>
              <a:tailEnd len="med" w="med" type="none"/>
            </a:ln>
          </p:spPr>
        </p:cxnSp>
        <p:cxnSp>
          <p:nvCxnSpPr>
            <p:cNvPr id="4372" name="Google Shape;4372;p82"/>
            <p:cNvCxnSpPr/>
            <p:nvPr/>
          </p:nvCxnSpPr>
          <p:spPr>
            <a:xfrm>
              <a:off x="9085045" y="3023568"/>
              <a:ext cx="0" cy="45323"/>
            </a:xfrm>
            <a:prstGeom prst="straightConnector1">
              <a:avLst/>
            </a:prstGeom>
            <a:noFill/>
            <a:ln cap="flat" cmpd="sng" w="19050">
              <a:solidFill>
                <a:schemeClr val="lt2"/>
              </a:solidFill>
              <a:prstDash val="solid"/>
              <a:round/>
              <a:headEnd len="med" w="med" type="none"/>
              <a:tailEnd len="med" w="med" type="none"/>
            </a:ln>
          </p:spPr>
        </p:cxnSp>
        <p:cxnSp>
          <p:nvCxnSpPr>
            <p:cNvPr id="4373" name="Google Shape;4373;p82"/>
            <p:cNvCxnSpPr/>
            <p:nvPr/>
          </p:nvCxnSpPr>
          <p:spPr>
            <a:xfrm>
              <a:off x="9085045" y="3068892"/>
              <a:ext cx="6331" cy="1295"/>
            </a:xfrm>
            <a:prstGeom prst="straightConnector1">
              <a:avLst/>
            </a:prstGeom>
            <a:noFill/>
            <a:ln cap="flat" cmpd="sng" w="19050">
              <a:solidFill>
                <a:schemeClr val="lt2"/>
              </a:solidFill>
              <a:prstDash val="solid"/>
              <a:round/>
              <a:headEnd len="med" w="med" type="none"/>
              <a:tailEnd len="med" w="med" type="none"/>
            </a:ln>
          </p:spPr>
        </p:cxnSp>
        <p:cxnSp>
          <p:nvCxnSpPr>
            <p:cNvPr id="4374" name="Google Shape;4374;p82"/>
            <p:cNvCxnSpPr/>
            <p:nvPr/>
          </p:nvCxnSpPr>
          <p:spPr>
            <a:xfrm rot="10800000">
              <a:off x="9091376"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75" name="Google Shape;4375;p82"/>
            <p:cNvCxnSpPr/>
            <p:nvPr/>
          </p:nvCxnSpPr>
          <p:spPr>
            <a:xfrm>
              <a:off x="9091376" y="3068892"/>
              <a:ext cx="26905" cy="1295"/>
            </a:xfrm>
            <a:prstGeom prst="straightConnector1">
              <a:avLst/>
            </a:prstGeom>
            <a:noFill/>
            <a:ln cap="flat" cmpd="sng" w="19050">
              <a:solidFill>
                <a:schemeClr val="lt2"/>
              </a:solidFill>
              <a:prstDash val="solid"/>
              <a:round/>
              <a:headEnd len="med" w="med" type="none"/>
              <a:tailEnd len="med" w="med" type="none"/>
            </a:ln>
          </p:spPr>
        </p:cxnSp>
        <p:cxnSp>
          <p:nvCxnSpPr>
            <p:cNvPr id="4376" name="Google Shape;4376;p82"/>
            <p:cNvCxnSpPr/>
            <p:nvPr/>
          </p:nvCxnSpPr>
          <p:spPr>
            <a:xfrm rot="10800000">
              <a:off x="9118282"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77" name="Google Shape;4377;p82"/>
            <p:cNvCxnSpPr/>
            <p:nvPr/>
          </p:nvCxnSpPr>
          <p:spPr>
            <a:xfrm>
              <a:off x="9118282" y="3068892"/>
              <a:ext cx="18993" cy="1295"/>
            </a:xfrm>
            <a:prstGeom prst="straightConnector1">
              <a:avLst/>
            </a:prstGeom>
            <a:noFill/>
            <a:ln cap="flat" cmpd="sng" w="19050">
              <a:solidFill>
                <a:schemeClr val="lt2"/>
              </a:solidFill>
              <a:prstDash val="solid"/>
              <a:round/>
              <a:headEnd len="med" w="med" type="none"/>
              <a:tailEnd len="med" w="med" type="none"/>
            </a:ln>
          </p:spPr>
        </p:cxnSp>
        <p:cxnSp>
          <p:nvCxnSpPr>
            <p:cNvPr id="4378" name="Google Shape;4378;p82"/>
            <p:cNvCxnSpPr/>
            <p:nvPr/>
          </p:nvCxnSpPr>
          <p:spPr>
            <a:xfrm flipH="1" rot="10800000">
              <a:off x="9137273" y="3027453"/>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79" name="Google Shape;4379;p82"/>
            <p:cNvCxnSpPr/>
            <p:nvPr/>
          </p:nvCxnSpPr>
          <p:spPr>
            <a:xfrm>
              <a:off x="9137273" y="3068892"/>
              <a:ext cx="1583" cy="1295"/>
            </a:xfrm>
            <a:prstGeom prst="straightConnector1">
              <a:avLst/>
            </a:prstGeom>
            <a:noFill/>
            <a:ln cap="flat" cmpd="sng" w="19050">
              <a:solidFill>
                <a:schemeClr val="lt2"/>
              </a:solidFill>
              <a:prstDash val="solid"/>
              <a:round/>
              <a:headEnd len="med" w="med" type="none"/>
              <a:tailEnd len="med" w="med" type="none"/>
            </a:ln>
          </p:spPr>
        </p:cxnSp>
        <p:cxnSp>
          <p:nvCxnSpPr>
            <p:cNvPr id="4380" name="Google Shape;4380;p82"/>
            <p:cNvCxnSpPr/>
            <p:nvPr/>
          </p:nvCxnSpPr>
          <p:spPr>
            <a:xfrm flipH="1" rot="10800000">
              <a:off x="9138857" y="3027453"/>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381" name="Google Shape;4381;p82"/>
            <p:cNvCxnSpPr/>
            <p:nvPr/>
          </p:nvCxnSpPr>
          <p:spPr>
            <a:xfrm>
              <a:off x="9138857" y="3068892"/>
              <a:ext cx="14244" cy="1295"/>
            </a:xfrm>
            <a:prstGeom prst="straightConnector1">
              <a:avLst/>
            </a:prstGeom>
            <a:noFill/>
            <a:ln cap="flat" cmpd="sng" w="19050">
              <a:solidFill>
                <a:schemeClr val="lt2"/>
              </a:solidFill>
              <a:prstDash val="solid"/>
              <a:round/>
              <a:headEnd len="med" w="med" type="none"/>
              <a:tailEnd len="med" w="med" type="none"/>
            </a:ln>
          </p:spPr>
        </p:cxnSp>
        <p:cxnSp>
          <p:nvCxnSpPr>
            <p:cNvPr id="4382" name="Google Shape;4382;p82"/>
            <p:cNvCxnSpPr/>
            <p:nvPr/>
          </p:nvCxnSpPr>
          <p:spPr>
            <a:xfrm rot="10800000">
              <a:off x="9153101"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83" name="Google Shape;4383;p82"/>
            <p:cNvCxnSpPr/>
            <p:nvPr/>
          </p:nvCxnSpPr>
          <p:spPr>
            <a:xfrm rot="10800000">
              <a:off x="9168928"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84" name="Google Shape;4384;p82"/>
            <p:cNvCxnSpPr/>
            <p:nvPr/>
          </p:nvCxnSpPr>
          <p:spPr>
            <a:xfrm>
              <a:off x="9153101" y="3068892"/>
              <a:ext cx="9496" cy="1295"/>
            </a:xfrm>
            <a:prstGeom prst="straightConnector1">
              <a:avLst/>
            </a:prstGeom>
            <a:noFill/>
            <a:ln cap="flat" cmpd="sng" w="19050">
              <a:solidFill>
                <a:schemeClr val="lt2"/>
              </a:solidFill>
              <a:prstDash val="solid"/>
              <a:round/>
              <a:headEnd len="med" w="med" type="none"/>
              <a:tailEnd len="med" w="med" type="none"/>
            </a:ln>
          </p:spPr>
        </p:cxnSp>
        <p:cxnSp>
          <p:nvCxnSpPr>
            <p:cNvPr id="4385" name="Google Shape;4385;p82"/>
            <p:cNvCxnSpPr/>
            <p:nvPr/>
          </p:nvCxnSpPr>
          <p:spPr>
            <a:xfrm flipH="1" rot="10800000">
              <a:off x="9162597" y="3027453"/>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86" name="Google Shape;4386;p82"/>
            <p:cNvCxnSpPr/>
            <p:nvPr/>
          </p:nvCxnSpPr>
          <p:spPr>
            <a:xfrm>
              <a:off x="9162597" y="3068892"/>
              <a:ext cx="7914" cy="1295"/>
            </a:xfrm>
            <a:prstGeom prst="straightConnector1">
              <a:avLst/>
            </a:prstGeom>
            <a:noFill/>
            <a:ln cap="flat" cmpd="sng" w="19050">
              <a:solidFill>
                <a:schemeClr val="lt2"/>
              </a:solidFill>
              <a:prstDash val="solid"/>
              <a:round/>
              <a:headEnd len="med" w="med" type="none"/>
              <a:tailEnd len="med" w="med" type="none"/>
            </a:ln>
          </p:spPr>
        </p:cxnSp>
        <p:cxnSp>
          <p:nvCxnSpPr>
            <p:cNvPr id="4387" name="Google Shape;4387;p82"/>
            <p:cNvCxnSpPr/>
            <p:nvPr/>
          </p:nvCxnSpPr>
          <p:spPr>
            <a:xfrm rot="10800000">
              <a:off x="9170511"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88" name="Google Shape;4388;p82"/>
            <p:cNvCxnSpPr/>
            <p:nvPr/>
          </p:nvCxnSpPr>
          <p:spPr>
            <a:xfrm>
              <a:off x="9170511" y="3068892"/>
              <a:ext cx="12662" cy="1295"/>
            </a:xfrm>
            <a:prstGeom prst="straightConnector1">
              <a:avLst/>
            </a:prstGeom>
            <a:noFill/>
            <a:ln cap="flat" cmpd="sng" w="19050">
              <a:solidFill>
                <a:schemeClr val="lt2"/>
              </a:solidFill>
              <a:prstDash val="solid"/>
              <a:round/>
              <a:headEnd len="med" w="med" type="none"/>
              <a:tailEnd len="med" w="med" type="none"/>
            </a:ln>
          </p:spPr>
        </p:cxnSp>
        <p:cxnSp>
          <p:nvCxnSpPr>
            <p:cNvPr id="4389" name="Google Shape;4389;p82"/>
            <p:cNvCxnSpPr/>
            <p:nvPr/>
          </p:nvCxnSpPr>
          <p:spPr>
            <a:xfrm rot="10800000">
              <a:off x="9183173"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90" name="Google Shape;4390;p82"/>
            <p:cNvCxnSpPr/>
            <p:nvPr/>
          </p:nvCxnSpPr>
          <p:spPr>
            <a:xfrm rot="10800000">
              <a:off x="9198999"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91" name="Google Shape;4391;p82"/>
            <p:cNvCxnSpPr/>
            <p:nvPr/>
          </p:nvCxnSpPr>
          <p:spPr>
            <a:xfrm>
              <a:off x="9183173" y="3068892"/>
              <a:ext cx="1582" cy="1295"/>
            </a:xfrm>
            <a:prstGeom prst="straightConnector1">
              <a:avLst/>
            </a:prstGeom>
            <a:noFill/>
            <a:ln cap="flat" cmpd="sng" w="19050">
              <a:solidFill>
                <a:schemeClr val="lt2"/>
              </a:solidFill>
              <a:prstDash val="solid"/>
              <a:round/>
              <a:headEnd len="med" w="med" type="none"/>
              <a:tailEnd len="med" w="med" type="none"/>
            </a:ln>
          </p:spPr>
        </p:cxnSp>
        <p:cxnSp>
          <p:nvCxnSpPr>
            <p:cNvPr id="4392" name="Google Shape;4392;p82"/>
            <p:cNvCxnSpPr/>
            <p:nvPr/>
          </p:nvCxnSpPr>
          <p:spPr>
            <a:xfrm flipH="1" rot="10800000">
              <a:off x="9184754" y="3027453"/>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93" name="Google Shape;4393;p82"/>
            <p:cNvCxnSpPr/>
            <p:nvPr/>
          </p:nvCxnSpPr>
          <p:spPr>
            <a:xfrm>
              <a:off x="9184754" y="3068892"/>
              <a:ext cx="4748" cy="1295"/>
            </a:xfrm>
            <a:prstGeom prst="straightConnector1">
              <a:avLst/>
            </a:prstGeom>
            <a:noFill/>
            <a:ln cap="flat" cmpd="sng" w="19050">
              <a:solidFill>
                <a:schemeClr val="lt2"/>
              </a:solidFill>
              <a:prstDash val="solid"/>
              <a:round/>
              <a:headEnd len="med" w="med" type="none"/>
              <a:tailEnd len="med" w="med" type="none"/>
            </a:ln>
          </p:spPr>
        </p:cxnSp>
        <p:cxnSp>
          <p:nvCxnSpPr>
            <p:cNvPr id="4394" name="Google Shape;4394;p82"/>
            <p:cNvCxnSpPr/>
            <p:nvPr/>
          </p:nvCxnSpPr>
          <p:spPr>
            <a:xfrm rot="10800000">
              <a:off x="9189504"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95" name="Google Shape;4395;p82"/>
            <p:cNvCxnSpPr/>
            <p:nvPr/>
          </p:nvCxnSpPr>
          <p:spPr>
            <a:xfrm>
              <a:off x="9189504" y="3068892"/>
              <a:ext cx="4747" cy="1295"/>
            </a:xfrm>
            <a:prstGeom prst="straightConnector1">
              <a:avLst/>
            </a:prstGeom>
            <a:noFill/>
            <a:ln cap="flat" cmpd="sng" w="19050">
              <a:solidFill>
                <a:schemeClr val="lt2"/>
              </a:solidFill>
              <a:prstDash val="solid"/>
              <a:round/>
              <a:headEnd len="med" w="med" type="none"/>
              <a:tailEnd len="med" w="med" type="none"/>
            </a:ln>
          </p:spPr>
        </p:cxnSp>
        <p:cxnSp>
          <p:nvCxnSpPr>
            <p:cNvPr id="4396" name="Google Shape;4396;p82"/>
            <p:cNvCxnSpPr/>
            <p:nvPr/>
          </p:nvCxnSpPr>
          <p:spPr>
            <a:xfrm rot="10800000">
              <a:off x="9194251"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397" name="Google Shape;4397;p82"/>
            <p:cNvCxnSpPr/>
            <p:nvPr/>
          </p:nvCxnSpPr>
          <p:spPr>
            <a:xfrm>
              <a:off x="9194251" y="3068892"/>
              <a:ext cx="0" cy="1295"/>
            </a:xfrm>
            <a:prstGeom prst="straightConnector1">
              <a:avLst/>
            </a:prstGeom>
            <a:noFill/>
            <a:ln cap="flat" cmpd="sng" w="19050">
              <a:solidFill>
                <a:schemeClr val="lt2"/>
              </a:solidFill>
              <a:prstDash val="solid"/>
              <a:round/>
              <a:headEnd len="med" w="med" type="none"/>
              <a:tailEnd len="med" w="med" type="none"/>
            </a:ln>
          </p:spPr>
        </p:cxnSp>
        <p:cxnSp>
          <p:nvCxnSpPr>
            <p:cNvPr id="4398" name="Google Shape;4398;p82"/>
            <p:cNvCxnSpPr/>
            <p:nvPr/>
          </p:nvCxnSpPr>
          <p:spPr>
            <a:xfrm flipH="1" rot="10800000">
              <a:off x="9194251" y="3027453"/>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399" name="Google Shape;4399;p82"/>
            <p:cNvCxnSpPr/>
            <p:nvPr/>
          </p:nvCxnSpPr>
          <p:spPr>
            <a:xfrm flipH="1" rot="10800000">
              <a:off x="9210078" y="3027453"/>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400" name="Google Shape;4400;p82"/>
            <p:cNvCxnSpPr/>
            <p:nvPr/>
          </p:nvCxnSpPr>
          <p:spPr>
            <a:xfrm>
              <a:off x="9194251" y="3068892"/>
              <a:ext cx="7914" cy="1295"/>
            </a:xfrm>
            <a:prstGeom prst="straightConnector1">
              <a:avLst/>
            </a:prstGeom>
            <a:noFill/>
            <a:ln cap="flat" cmpd="sng" w="19050">
              <a:solidFill>
                <a:schemeClr val="lt2"/>
              </a:solidFill>
              <a:prstDash val="solid"/>
              <a:round/>
              <a:headEnd len="med" w="med" type="none"/>
              <a:tailEnd len="med" w="med" type="none"/>
            </a:ln>
          </p:spPr>
        </p:cxnSp>
        <p:cxnSp>
          <p:nvCxnSpPr>
            <p:cNvPr id="4401" name="Google Shape;4401;p82"/>
            <p:cNvCxnSpPr/>
            <p:nvPr/>
          </p:nvCxnSpPr>
          <p:spPr>
            <a:xfrm rot="10800000">
              <a:off x="9202164"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02" name="Google Shape;4402;p82"/>
            <p:cNvCxnSpPr/>
            <p:nvPr/>
          </p:nvCxnSpPr>
          <p:spPr>
            <a:xfrm>
              <a:off x="9202164" y="3068892"/>
              <a:ext cx="17409" cy="1295"/>
            </a:xfrm>
            <a:prstGeom prst="straightConnector1">
              <a:avLst/>
            </a:prstGeom>
            <a:noFill/>
            <a:ln cap="flat" cmpd="sng" w="19050">
              <a:solidFill>
                <a:schemeClr val="lt2"/>
              </a:solidFill>
              <a:prstDash val="solid"/>
              <a:round/>
              <a:headEnd len="med" w="med" type="none"/>
              <a:tailEnd len="med" w="med" type="none"/>
            </a:ln>
          </p:spPr>
        </p:cxnSp>
        <p:cxnSp>
          <p:nvCxnSpPr>
            <p:cNvPr id="4403" name="Google Shape;4403;p82"/>
            <p:cNvCxnSpPr/>
            <p:nvPr/>
          </p:nvCxnSpPr>
          <p:spPr>
            <a:xfrm flipH="1" rot="10800000">
              <a:off x="9219573" y="3027453"/>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404" name="Google Shape;4404;p82"/>
            <p:cNvCxnSpPr/>
            <p:nvPr/>
          </p:nvCxnSpPr>
          <p:spPr>
            <a:xfrm>
              <a:off x="9219573" y="3068892"/>
              <a:ext cx="6331" cy="1295"/>
            </a:xfrm>
            <a:prstGeom prst="straightConnector1">
              <a:avLst/>
            </a:prstGeom>
            <a:noFill/>
            <a:ln cap="flat" cmpd="sng" w="19050">
              <a:solidFill>
                <a:schemeClr val="lt2"/>
              </a:solidFill>
              <a:prstDash val="solid"/>
              <a:round/>
              <a:headEnd len="med" w="med" type="none"/>
              <a:tailEnd len="med" w="med" type="none"/>
            </a:ln>
          </p:spPr>
        </p:cxnSp>
        <p:cxnSp>
          <p:nvCxnSpPr>
            <p:cNvPr id="4405" name="Google Shape;4405;p82"/>
            <p:cNvCxnSpPr/>
            <p:nvPr/>
          </p:nvCxnSpPr>
          <p:spPr>
            <a:xfrm flipH="1" rot="10800000">
              <a:off x="9225904" y="3027453"/>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406" name="Google Shape;4406;p82"/>
            <p:cNvCxnSpPr/>
            <p:nvPr/>
          </p:nvCxnSpPr>
          <p:spPr>
            <a:xfrm>
              <a:off x="9225904" y="3068892"/>
              <a:ext cx="77553" cy="1295"/>
            </a:xfrm>
            <a:prstGeom prst="straightConnector1">
              <a:avLst/>
            </a:prstGeom>
            <a:noFill/>
            <a:ln cap="flat" cmpd="sng" w="19050">
              <a:solidFill>
                <a:schemeClr val="lt2"/>
              </a:solidFill>
              <a:prstDash val="solid"/>
              <a:round/>
              <a:headEnd len="med" w="med" type="none"/>
              <a:tailEnd len="med" w="med" type="none"/>
            </a:ln>
          </p:spPr>
        </p:cxnSp>
        <p:cxnSp>
          <p:nvCxnSpPr>
            <p:cNvPr id="4407" name="Google Shape;4407;p82"/>
            <p:cNvCxnSpPr/>
            <p:nvPr/>
          </p:nvCxnSpPr>
          <p:spPr>
            <a:xfrm rot="10800000">
              <a:off x="9303457"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08" name="Google Shape;4408;p82"/>
            <p:cNvCxnSpPr/>
            <p:nvPr/>
          </p:nvCxnSpPr>
          <p:spPr>
            <a:xfrm>
              <a:off x="9303457" y="3068892"/>
              <a:ext cx="4747" cy="1295"/>
            </a:xfrm>
            <a:prstGeom prst="straightConnector1">
              <a:avLst/>
            </a:prstGeom>
            <a:noFill/>
            <a:ln cap="flat" cmpd="sng" w="19050">
              <a:solidFill>
                <a:schemeClr val="lt2"/>
              </a:solidFill>
              <a:prstDash val="solid"/>
              <a:round/>
              <a:headEnd len="med" w="med" type="none"/>
              <a:tailEnd len="med" w="med" type="none"/>
            </a:ln>
          </p:spPr>
        </p:cxnSp>
        <p:cxnSp>
          <p:nvCxnSpPr>
            <p:cNvPr id="4409" name="Google Shape;4409;p82"/>
            <p:cNvCxnSpPr/>
            <p:nvPr/>
          </p:nvCxnSpPr>
          <p:spPr>
            <a:xfrm flipH="1" rot="10800000">
              <a:off x="9308204" y="3027453"/>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410" name="Google Shape;4410;p82"/>
            <p:cNvCxnSpPr/>
            <p:nvPr/>
          </p:nvCxnSpPr>
          <p:spPr>
            <a:xfrm>
              <a:off x="9308204" y="3068892"/>
              <a:ext cx="14245" cy="1295"/>
            </a:xfrm>
            <a:prstGeom prst="straightConnector1">
              <a:avLst/>
            </a:prstGeom>
            <a:noFill/>
            <a:ln cap="flat" cmpd="sng" w="19050">
              <a:solidFill>
                <a:schemeClr val="lt2"/>
              </a:solidFill>
              <a:prstDash val="solid"/>
              <a:round/>
              <a:headEnd len="med" w="med" type="none"/>
              <a:tailEnd len="med" w="med" type="none"/>
            </a:ln>
          </p:spPr>
        </p:cxnSp>
        <p:cxnSp>
          <p:nvCxnSpPr>
            <p:cNvPr id="4411" name="Google Shape;4411;p82"/>
            <p:cNvCxnSpPr/>
            <p:nvPr/>
          </p:nvCxnSpPr>
          <p:spPr>
            <a:xfrm rot="10800000">
              <a:off x="9322450"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12" name="Google Shape;4412;p82"/>
            <p:cNvCxnSpPr/>
            <p:nvPr/>
          </p:nvCxnSpPr>
          <p:spPr>
            <a:xfrm>
              <a:off x="9322450" y="3068892"/>
              <a:ext cx="1582" cy="1295"/>
            </a:xfrm>
            <a:prstGeom prst="straightConnector1">
              <a:avLst/>
            </a:prstGeom>
            <a:noFill/>
            <a:ln cap="flat" cmpd="sng" w="19050">
              <a:solidFill>
                <a:schemeClr val="lt2"/>
              </a:solidFill>
              <a:prstDash val="solid"/>
              <a:round/>
              <a:headEnd len="med" w="med" type="none"/>
              <a:tailEnd len="med" w="med" type="none"/>
            </a:ln>
          </p:spPr>
        </p:cxnSp>
        <p:cxnSp>
          <p:nvCxnSpPr>
            <p:cNvPr id="4413" name="Google Shape;4413;p82"/>
            <p:cNvCxnSpPr/>
            <p:nvPr/>
          </p:nvCxnSpPr>
          <p:spPr>
            <a:xfrm flipH="1" rot="10800000">
              <a:off x="9324032" y="3027453"/>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414" name="Google Shape;4414;p82"/>
            <p:cNvCxnSpPr/>
            <p:nvPr/>
          </p:nvCxnSpPr>
          <p:spPr>
            <a:xfrm>
              <a:off x="9324032" y="3068892"/>
              <a:ext cx="15827" cy="1295"/>
            </a:xfrm>
            <a:prstGeom prst="straightConnector1">
              <a:avLst/>
            </a:prstGeom>
            <a:noFill/>
            <a:ln cap="flat" cmpd="sng" w="19050">
              <a:solidFill>
                <a:schemeClr val="lt2"/>
              </a:solidFill>
              <a:prstDash val="solid"/>
              <a:round/>
              <a:headEnd len="med" w="med" type="none"/>
              <a:tailEnd len="med" w="med" type="none"/>
            </a:ln>
          </p:spPr>
        </p:cxnSp>
        <p:cxnSp>
          <p:nvCxnSpPr>
            <p:cNvPr id="4415" name="Google Shape;4415;p82"/>
            <p:cNvCxnSpPr/>
            <p:nvPr/>
          </p:nvCxnSpPr>
          <p:spPr>
            <a:xfrm rot="10800000">
              <a:off x="9339859"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16" name="Google Shape;4416;p82"/>
            <p:cNvCxnSpPr/>
            <p:nvPr/>
          </p:nvCxnSpPr>
          <p:spPr>
            <a:xfrm>
              <a:off x="9339859" y="3068892"/>
              <a:ext cx="7914" cy="1295"/>
            </a:xfrm>
            <a:prstGeom prst="straightConnector1">
              <a:avLst/>
            </a:prstGeom>
            <a:noFill/>
            <a:ln cap="flat" cmpd="sng" w="19050">
              <a:solidFill>
                <a:schemeClr val="lt2"/>
              </a:solidFill>
              <a:prstDash val="solid"/>
              <a:round/>
              <a:headEnd len="med" w="med" type="none"/>
              <a:tailEnd len="med" w="med" type="none"/>
            </a:ln>
          </p:spPr>
        </p:cxnSp>
        <p:cxnSp>
          <p:nvCxnSpPr>
            <p:cNvPr id="4417" name="Google Shape;4417;p82"/>
            <p:cNvCxnSpPr/>
            <p:nvPr/>
          </p:nvCxnSpPr>
          <p:spPr>
            <a:xfrm flipH="1" rot="10800000">
              <a:off x="9347772" y="3027453"/>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418" name="Google Shape;4418;p82"/>
            <p:cNvCxnSpPr/>
            <p:nvPr/>
          </p:nvCxnSpPr>
          <p:spPr>
            <a:xfrm>
              <a:off x="9347772" y="3068892"/>
              <a:ext cx="18993" cy="1295"/>
            </a:xfrm>
            <a:prstGeom prst="straightConnector1">
              <a:avLst/>
            </a:prstGeom>
            <a:noFill/>
            <a:ln cap="flat" cmpd="sng" w="19050">
              <a:solidFill>
                <a:schemeClr val="lt2"/>
              </a:solidFill>
              <a:prstDash val="solid"/>
              <a:round/>
              <a:headEnd len="med" w="med" type="none"/>
              <a:tailEnd len="med" w="med" type="none"/>
            </a:ln>
          </p:spPr>
        </p:cxnSp>
        <p:cxnSp>
          <p:nvCxnSpPr>
            <p:cNvPr id="4419" name="Google Shape;4419;p82"/>
            <p:cNvCxnSpPr/>
            <p:nvPr/>
          </p:nvCxnSpPr>
          <p:spPr>
            <a:xfrm rot="10800000">
              <a:off x="9366765"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20" name="Google Shape;4420;p82"/>
            <p:cNvCxnSpPr/>
            <p:nvPr/>
          </p:nvCxnSpPr>
          <p:spPr>
            <a:xfrm>
              <a:off x="9366765" y="3068892"/>
              <a:ext cx="0" cy="1295"/>
            </a:xfrm>
            <a:prstGeom prst="straightConnector1">
              <a:avLst/>
            </a:prstGeom>
            <a:noFill/>
            <a:ln cap="flat" cmpd="sng" w="19050">
              <a:solidFill>
                <a:schemeClr val="lt2"/>
              </a:solidFill>
              <a:prstDash val="solid"/>
              <a:round/>
              <a:headEnd len="med" w="med" type="none"/>
              <a:tailEnd len="med" w="med" type="none"/>
            </a:ln>
          </p:spPr>
        </p:cxnSp>
        <p:cxnSp>
          <p:nvCxnSpPr>
            <p:cNvPr id="4421" name="Google Shape;4421;p82"/>
            <p:cNvCxnSpPr/>
            <p:nvPr/>
          </p:nvCxnSpPr>
          <p:spPr>
            <a:xfrm flipH="1" rot="10800000">
              <a:off x="9366765" y="3027453"/>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422" name="Google Shape;4422;p82"/>
            <p:cNvCxnSpPr/>
            <p:nvPr/>
          </p:nvCxnSpPr>
          <p:spPr>
            <a:xfrm>
              <a:off x="9366765" y="3068892"/>
              <a:ext cx="14244" cy="1295"/>
            </a:xfrm>
            <a:prstGeom prst="straightConnector1">
              <a:avLst/>
            </a:prstGeom>
            <a:noFill/>
            <a:ln cap="flat" cmpd="sng" w="19050">
              <a:solidFill>
                <a:schemeClr val="lt2"/>
              </a:solidFill>
              <a:prstDash val="solid"/>
              <a:round/>
              <a:headEnd len="med" w="med" type="none"/>
              <a:tailEnd len="med" w="med" type="none"/>
            </a:ln>
          </p:spPr>
        </p:cxnSp>
        <p:cxnSp>
          <p:nvCxnSpPr>
            <p:cNvPr id="4423" name="Google Shape;4423;p82"/>
            <p:cNvCxnSpPr/>
            <p:nvPr/>
          </p:nvCxnSpPr>
          <p:spPr>
            <a:xfrm rot="10800000">
              <a:off x="9381009"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24" name="Google Shape;4424;p82"/>
            <p:cNvCxnSpPr/>
            <p:nvPr/>
          </p:nvCxnSpPr>
          <p:spPr>
            <a:xfrm>
              <a:off x="9381009" y="3068892"/>
              <a:ext cx="4748" cy="1295"/>
            </a:xfrm>
            <a:prstGeom prst="straightConnector1">
              <a:avLst/>
            </a:prstGeom>
            <a:noFill/>
            <a:ln cap="flat" cmpd="sng" w="19050">
              <a:solidFill>
                <a:schemeClr val="lt2"/>
              </a:solidFill>
              <a:prstDash val="solid"/>
              <a:round/>
              <a:headEnd len="med" w="med" type="none"/>
              <a:tailEnd len="med" w="med" type="none"/>
            </a:ln>
          </p:spPr>
        </p:cxnSp>
        <p:cxnSp>
          <p:nvCxnSpPr>
            <p:cNvPr id="4425" name="Google Shape;4425;p82"/>
            <p:cNvCxnSpPr/>
            <p:nvPr/>
          </p:nvCxnSpPr>
          <p:spPr>
            <a:xfrm flipH="1" rot="10800000">
              <a:off x="9385757" y="3027453"/>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426" name="Google Shape;4426;p82"/>
            <p:cNvCxnSpPr/>
            <p:nvPr/>
          </p:nvCxnSpPr>
          <p:spPr>
            <a:xfrm>
              <a:off x="9385757" y="3068892"/>
              <a:ext cx="7913" cy="1295"/>
            </a:xfrm>
            <a:prstGeom prst="straightConnector1">
              <a:avLst/>
            </a:prstGeom>
            <a:noFill/>
            <a:ln cap="flat" cmpd="sng" w="19050">
              <a:solidFill>
                <a:schemeClr val="lt2"/>
              </a:solidFill>
              <a:prstDash val="solid"/>
              <a:round/>
              <a:headEnd len="med" w="med" type="none"/>
              <a:tailEnd len="med" w="med" type="none"/>
            </a:ln>
          </p:spPr>
        </p:cxnSp>
        <p:cxnSp>
          <p:nvCxnSpPr>
            <p:cNvPr id="4427" name="Google Shape;4427;p82"/>
            <p:cNvCxnSpPr/>
            <p:nvPr/>
          </p:nvCxnSpPr>
          <p:spPr>
            <a:xfrm rot="10800000">
              <a:off x="9393670"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28" name="Google Shape;4428;p82"/>
            <p:cNvCxnSpPr/>
            <p:nvPr/>
          </p:nvCxnSpPr>
          <p:spPr>
            <a:xfrm>
              <a:off x="9393670" y="3068892"/>
              <a:ext cx="155103" cy="1295"/>
            </a:xfrm>
            <a:prstGeom prst="straightConnector1">
              <a:avLst/>
            </a:prstGeom>
            <a:noFill/>
            <a:ln cap="flat" cmpd="sng" w="25400">
              <a:solidFill>
                <a:schemeClr val="lt2"/>
              </a:solidFill>
              <a:prstDash val="solid"/>
              <a:round/>
              <a:headEnd len="med" w="med" type="none"/>
              <a:tailEnd len="med" w="med" type="none"/>
            </a:ln>
          </p:spPr>
        </p:cxnSp>
        <p:cxnSp>
          <p:nvCxnSpPr>
            <p:cNvPr id="4429" name="Google Shape;4429;p82"/>
            <p:cNvCxnSpPr/>
            <p:nvPr/>
          </p:nvCxnSpPr>
          <p:spPr>
            <a:xfrm rot="10800000">
              <a:off x="9548774"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30" name="Google Shape;4430;p82"/>
            <p:cNvCxnSpPr/>
            <p:nvPr/>
          </p:nvCxnSpPr>
          <p:spPr>
            <a:xfrm>
              <a:off x="9069218" y="3068892"/>
              <a:ext cx="849906" cy="0"/>
            </a:xfrm>
            <a:prstGeom prst="straightConnector1">
              <a:avLst/>
            </a:prstGeom>
            <a:noFill/>
            <a:ln cap="flat" cmpd="sng" w="25400">
              <a:solidFill>
                <a:schemeClr val="lt2"/>
              </a:solidFill>
              <a:prstDash val="solid"/>
              <a:round/>
              <a:headEnd len="med" w="med" type="none"/>
              <a:tailEnd len="med" w="med" type="none"/>
            </a:ln>
          </p:spPr>
        </p:cxnSp>
        <p:cxnSp>
          <p:nvCxnSpPr>
            <p:cNvPr id="4431" name="Google Shape;4431;p82"/>
            <p:cNvCxnSpPr/>
            <p:nvPr/>
          </p:nvCxnSpPr>
          <p:spPr>
            <a:xfrm flipH="1" rot="10800000">
              <a:off x="9781430" y="3027453"/>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432" name="Google Shape;4432;p82"/>
            <p:cNvCxnSpPr/>
            <p:nvPr/>
          </p:nvCxnSpPr>
          <p:spPr>
            <a:xfrm>
              <a:off x="9781430" y="3068892"/>
              <a:ext cx="56977" cy="1295"/>
            </a:xfrm>
            <a:prstGeom prst="straightConnector1">
              <a:avLst/>
            </a:prstGeom>
            <a:noFill/>
            <a:ln cap="flat" cmpd="sng" w="19050">
              <a:solidFill>
                <a:schemeClr val="lt2"/>
              </a:solidFill>
              <a:prstDash val="solid"/>
              <a:round/>
              <a:headEnd len="med" w="med" type="none"/>
              <a:tailEnd len="med" w="med" type="none"/>
            </a:ln>
          </p:spPr>
        </p:cxnSp>
        <p:cxnSp>
          <p:nvCxnSpPr>
            <p:cNvPr id="4433" name="Google Shape;4433;p82"/>
            <p:cNvCxnSpPr/>
            <p:nvPr/>
          </p:nvCxnSpPr>
          <p:spPr>
            <a:xfrm rot="10800000">
              <a:off x="9838408"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34" name="Google Shape;4434;p82"/>
            <p:cNvCxnSpPr/>
            <p:nvPr/>
          </p:nvCxnSpPr>
          <p:spPr>
            <a:xfrm>
              <a:off x="9838408" y="3068892"/>
              <a:ext cx="64890" cy="1295"/>
            </a:xfrm>
            <a:prstGeom prst="straightConnector1">
              <a:avLst/>
            </a:prstGeom>
            <a:noFill/>
            <a:ln cap="flat" cmpd="sng" w="25400">
              <a:solidFill>
                <a:schemeClr val="lt2"/>
              </a:solidFill>
              <a:prstDash val="solid"/>
              <a:round/>
              <a:headEnd len="med" w="med" type="none"/>
              <a:tailEnd len="med" w="med" type="none"/>
            </a:ln>
          </p:spPr>
        </p:cxnSp>
        <p:cxnSp>
          <p:nvCxnSpPr>
            <p:cNvPr id="4435" name="Google Shape;4435;p82"/>
            <p:cNvCxnSpPr/>
            <p:nvPr/>
          </p:nvCxnSpPr>
          <p:spPr>
            <a:xfrm>
              <a:off x="9903297" y="3068892"/>
              <a:ext cx="1583" cy="190359"/>
            </a:xfrm>
            <a:prstGeom prst="straightConnector1">
              <a:avLst/>
            </a:prstGeom>
            <a:noFill/>
            <a:ln cap="flat" cmpd="sng" w="25400">
              <a:solidFill>
                <a:schemeClr val="lt2"/>
              </a:solidFill>
              <a:prstDash val="solid"/>
              <a:round/>
              <a:headEnd len="med" w="med" type="none"/>
              <a:tailEnd len="med" w="med" type="none"/>
            </a:ln>
          </p:spPr>
        </p:cxnSp>
        <p:cxnSp>
          <p:nvCxnSpPr>
            <p:cNvPr id="4436" name="Google Shape;4436;p82"/>
            <p:cNvCxnSpPr/>
            <p:nvPr/>
          </p:nvCxnSpPr>
          <p:spPr>
            <a:xfrm>
              <a:off x="9890636" y="3260546"/>
              <a:ext cx="340280" cy="0"/>
            </a:xfrm>
            <a:prstGeom prst="straightConnector1">
              <a:avLst/>
            </a:prstGeom>
            <a:noFill/>
            <a:ln cap="flat" cmpd="sng" w="25400">
              <a:solidFill>
                <a:schemeClr val="lt2"/>
              </a:solidFill>
              <a:prstDash val="solid"/>
              <a:round/>
              <a:headEnd len="med" w="med" type="none"/>
              <a:tailEnd len="med" w="med" type="none"/>
            </a:ln>
          </p:spPr>
        </p:cxnSp>
        <p:cxnSp>
          <p:nvCxnSpPr>
            <p:cNvPr id="4437" name="Google Shape;4437;p82"/>
            <p:cNvCxnSpPr/>
            <p:nvPr/>
          </p:nvCxnSpPr>
          <p:spPr>
            <a:xfrm rot="10800000">
              <a:off x="10097969" y="3217812"/>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38" name="Google Shape;4438;p82"/>
            <p:cNvCxnSpPr/>
            <p:nvPr/>
          </p:nvCxnSpPr>
          <p:spPr>
            <a:xfrm>
              <a:off x="10097969" y="3259251"/>
              <a:ext cx="15827" cy="1294"/>
            </a:xfrm>
            <a:prstGeom prst="straightConnector1">
              <a:avLst/>
            </a:prstGeom>
            <a:noFill/>
            <a:ln cap="flat" cmpd="sng" w="19050">
              <a:solidFill>
                <a:schemeClr val="lt2"/>
              </a:solidFill>
              <a:prstDash val="solid"/>
              <a:round/>
              <a:headEnd len="med" w="med" type="none"/>
              <a:tailEnd len="med" w="med" type="none"/>
            </a:ln>
          </p:spPr>
        </p:cxnSp>
        <p:cxnSp>
          <p:nvCxnSpPr>
            <p:cNvPr id="4439" name="Google Shape;4439;p82"/>
            <p:cNvCxnSpPr/>
            <p:nvPr/>
          </p:nvCxnSpPr>
          <p:spPr>
            <a:xfrm rot="10800000">
              <a:off x="10113795" y="3217812"/>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40" name="Google Shape;4440;p82"/>
            <p:cNvCxnSpPr/>
            <p:nvPr/>
          </p:nvCxnSpPr>
          <p:spPr>
            <a:xfrm>
              <a:off x="10113795" y="3259251"/>
              <a:ext cx="9496" cy="1294"/>
            </a:xfrm>
            <a:prstGeom prst="straightConnector1">
              <a:avLst/>
            </a:prstGeom>
            <a:noFill/>
            <a:ln cap="flat" cmpd="sng" w="19050">
              <a:solidFill>
                <a:schemeClr val="lt2"/>
              </a:solidFill>
              <a:prstDash val="solid"/>
              <a:round/>
              <a:headEnd len="med" w="med" type="none"/>
              <a:tailEnd len="med" w="med" type="none"/>
            </a:ln>
          </p:spPr>
        </p:cxnSp>
        <p:cxnSp>
          <p:nvCxnSpPr>
            <p:cNvPr id="4441" name="Google Shape;4441;p82"/>
            <p:cNvCxnSpPr/>
            <p:nvPr/>
          </p:nvCxnSpPr>
          <p:spPr>
            <a:xfrm rot="10800000">
              <a:off x="10123292" y="3217812"/>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42" name="Google Shape;4442;p82"/>
            <p:cNvCxnSpPr/>
            <p:nvPr/>
          </p:nvCxnSpPr>
          <p:spPr>
            <a:xfrm>
              <a:off x="10123292" y="3259251"/>
              <a:ext cx="26905" cy="1294"/>
            </a:xfrm>
            <a:prstGeom prst="straightConnector1">
              <a:avLst/>
            </a:prstGeom>
            <a:noFill/>
            <a:ln cap="flat" cmpd="sng" w="19050">
              <a:solidFill>
                <a:schemeClr val="lt2"/>
              </a:solidFill>
              <a:prstDash val="solid"/>
              <a:round/>
              <a:headEnd len="med" w="med" type="none"/>
              <a:tailEnd len="med" w="med" type="none"/>
            </a:ln>
          </p:spPr>
        </p:cxnSp>
        <p:cxnSp>
          <p:nvCxnSpPr>
            <p:cNvPr id="4443" name="Google Shape;4443;p82"/>
            <p:cNvCxnSpPr/>
            <p:nvPr/>
          </p:nvCxnSpPr>
          <p:spPr>
            <a:xfrm rot="10800000">
              <a:off x="10150197" y="3217812"/>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44" name="Google Shape;4444;p82"/>
            <p:cNvCxnSpPr/>
            <p:nvPr/>
          </p:nvCxnSpPr>
          <p:spPr>
            <a:xfrm>
              <a:off x="10150197" y="3259251"/>
              <a:ext cx="12662" cy="1294"/>
            </a:xfrm>
            <a:prstGeom prst="straightConnector1">
              <a:avLst/>
            </a:prstGeom>
            <a:noFill/>
            <a:ln cap="flat" cmpd="sng" w="19050">
              <a:solidFill>
                <a:schemeClr val="lt2"/>
              </a:solidFill>
              <a:prstDash val="solid"/>
              <a:round/>
              <a:headEnd len="med" w="med" type="none"/>
              <a:tailEnd len="med" w="med" type="none"/>
            </a:ln>
          </p:spPr>
        </p:cxnSp>
        <p:cxnSp>
          <p:nvCxnSpPr>
            <p:cNvPr id="4445" name="Google Shape;4445;p82"/>
            <p:cNvCxnSpPr/>
            <p:nvPr/>
          </p:nvCxnSpPr>
          <p:spPr>
            <a:xfrm rot="10800000">
              <a:off x="10162859" y="3217812"/>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46" name="Google Shape;4446;p82"/>
            <p:cNvCxnSpPr/>
            <p:nvPr/>
          </p:nvCxnSpPr>
          <p:spPr>
            <a:xfrm>
              <a:off x="10162859" y="3259251"/>
              <a:ext cx="28488" cy="1294"/>
            </a:xfrm>
            <a:prstGeom prst="straightConnector1">
              <a:avLst/>
            </a:prstGeom>
            <a:noFill/>
            <a:ln cap="flat" cmpd="sng" w="19050">
              <a:solidFill>
                <a:schemeClr val="lt2"/>
              </a:solidFill>
              <a:prstDash val="solid"/>
              <a:round/>
              <a:headEnd len="med" w="med" type="none"/>
              <a:tailEnd len="med" w="med" type="none"/>
            </a:ln>
          </p:spPr>
        </p:cxnSp>
        <p:cxnSp>
          <p:nvCxnSpPr>
            <p:cNvPr id="4447" name="Google Shape;4447;p82"/>
            <p:cNvCxnSpPr/>
            <p:nvPr/>
          </p:nvCxnSpPr>
          <p:spPr>
            <a:xfrm flipH="1" rot="10800000">
              <a:off x="10191347" y="3217812"/>
              <a:ext cx="1583" cy="41439"/>
            </a:xfrm>
            <a:prstGeom prst="straightConnector1">
              <a:avLst/>
            </a:prstGeom>
            <a:noFill/>
            <a:ln cap="flat" cmpd="sng" w="19050">
              <a:solidFill>
                <a:schemeClr val="lt2"/>
              </a:solidFill>
              <a:prstDash val="solid"/>
              <a:round/>
              <a:headEnd len="med" w="med" type="none"/>
              <a:tailEnd len="med" w="med" type="none"/>
            </a:ln>
          </p:spPr>
        </p:cxnSp>
        <p:cxnSp>
          <p:nvCxnSpPr>
            <p:cNvPr id="4448" name="Google Shape;4448;p82"/>
            <p:cNvCxnSpPr/>
            <p:nvPr/>
          </p:nvCxnSpPr>
          <p:spPr>
            <a:xfrm>
              <a:off x="10191347" y="3259251"/>
              <a:ext cx="7914" cy="1294"/>
            </a:xfrm>
            <a:prstGeom prst="straightConnector1">
              <a:avLst/>
            </a:prstGeom>
            <a:noFill/>
            <a:ln cap="flat" cmpd="sng" w="19050">
              <a:solidFill>
                <a:schemeClr val="lt2"/>
              </a:solidFill>
              <a:prstDash val="solid"/>
              <a:round/>
              <a:headEnd len="med" w="med" type="none"/>
              <a:tailEnd len="med" w="med" type="none"/>
            </a:ln>
          </p:spPr>
        </p:cxnSp>
        <p:cxnSp>
          <p:nvCxnSpPr>
            <p:cNvPr id="4449" name="Google Shape;4449;p82"/>
            <p:cNvCxnSpPr/>
            <p:nvPr/>
          </p:nvCxnSpPr>
          <p:spPr>
            <a:xfrm rot="10800000">
              <a:off x="10199261" y="3217812"/>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50" name="Google Shape;4450;p82"/>
            <p:cNvCxnSpPr/>
            <p:nvPr/>
          </p:nvCxnSpPr>
          <p:spPr>
            <a:xfrm flipH="1" rot="10800000">
              <a:off x="10215088" y="3217812"/>
              <a:ext cx="1582" cy="41439"/>
            </a:xfrm>
            <a:prstGeom prst="straightConnector1">
              <a:avLst/>
            </a:prstGeom>
            <a:noFill/>
            <a:ln cap="flat" cmpd="sng" w="19050">
              <a:solidFill>
                <a:schemeClr val="lt2"/>
              </a:solidFill>
              <a:prstDash val="solid"/>
              <a:round/>
              <a:headEnd len="med" w="med" type="none"/>
              <a:tailEnd len="med" w="med" type="none"/>
            </a:ln>
          </p:spPr>
        </p:cxnSp>
        <p:cxnSp>
          <p:nvCxnSpPr>
            <p:cNvPr id="4451" name="Google Shape;4451;p82"/>
            <p:cNvCxnSpPr/>
            <p:nvPr/>
          </p:nvCxnSpPr>
          <p:spPr>
            <a:xfrm>
              <a:off x="10199261" y="3259251"/>
              <a:ext cx="6331" cy="1294"/>
            </a:xfrm>
            <a:prstGeom prst="straightConnector1">
              <a:avLst/>
            </a:prstGeom>
            <a:noFill/>
            <a:ln cap="flat" cmpd="sng" w="19050">
              <a:solidFill>
                <a:schemeClr val="lt2"/>
              </a:solidFill>
              <a:prstDash val="solid"/>
              <a:round/>
              <a:headEnd len="med" w="med" type="none"/>
              <a:tailEnd len="med" w="med" type="none"/>
            </a:ln>
          </p:spPr>
        </p:cxnSp>
        <p:cxnSp>
          <p:nvCxnSpPr>
            <p:cNvPr id="4452" name="Google Shape;4452;p82"/>
            <p:cNvCxnSpPr/>
            <p:nvPr/>
          </p:nvCxnSpPr>
          <p:spPr>
            <a:xfrm flipH="1" rot="10800000">
              <a:off x="10205592" y="3217812"/>
              <a:ext cx="1582" cy="41439"/>
            </a:xfrm>
            <a:prstGeom prst="straightConnector1">
              <a:avLst/>
            </a:prstGeom>
            <a:noFill/>
            <a:ln cap="flat" cmpd="sng" w="19050">
              <a:solidFill>
                <a:schemeClr val="lt2"/>
              </a:solidFill>
              <a:prstDash val="solid"/>
              <a:round/>
              <a:headEnd len="med" w="med" type="none"/>
              <a:tailEnd len="med" w="med" type="none"/>
            </a:ln>
          </p:spPr>
        </p:cxnSp>
        <p:sp>
          <p:nvSpPr>
            <p:cNvPr id="4453" name="Google Shape;4453;p82"/>
            <p:cNvSpPr txBox="1"/>
            <p:nvPr/>
          </p:nvSpPr>
          <p:spPr>
            <a:xfrm>
              <a:off x="6547702" y="4436369"/>
              <a:ext cx="300082"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rgbClr val="000000"/>
                  </a:solidFill>
                  <a:latin typeface="Calibri"/>
                  <a:ea typeface="Calibri"/>
                  <a:cs typeface="Calibri"/>
                  <a:sym typeface="Calibri"/>
                </a:rPr>
                <a:t>20</a:t>
              </a:r>
              <a:endParaRPr/>
            </a:p>
          </p:txBody>
        </p:sp>
        <p:sp>
          <p:nvSpPr>
            <p:cNvPr id="4454" name="Google Shape;4454;p82"/>
            <p:cNvSpPr txBox="1"/>
            <p:nvPr/>
          </p:nvSpPr>
          <p:spPr>
            <a:xfrm>
              <a:off x="6547702" y="4018746"/>
              <a:ext cx="300082"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rgbClr val="000000"/>
                  </a:solidFill>
                  <a:latin typeface="Calibri"/>
                  <a:ea typeface="Calibri"/>
                  <a:cs typeface="Calibri"/>
                  <a:sym typeface="Calibri"/>
                </a:rPr>
                <a:t>40</a:t>
              </a:r>
              <a:endParaRPr/>
            </a:p>
          </p:txBody>
        </p:sp>
        <p:sp>
          <p:nvSpPr>
            <p:cNvPr id="4455" name="Google Shape;4455;p82"/>
            <p:cNvSpPr txBox="1"/>
            <p:nvPr/>
          </p:nvSpPr>
          <p:spPr>
            <a:xfrm>
              <a:off x="6547702" y="3601121"/>
              <a:ext cx="300082"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rgbClr val="000000"/>
                  </a:solidFill>
                  <a:latin typeface="Calibri"/>
                  <a:ea typeface="Calibri"/>
                  <a:cs typeface="Calibri"/>
                  <a:sym typeface="Calibri"/>
                </a:rPr>
                <a:t>60</a:t>
              </a:r>
              <a:endParaRPr/>
            </a:p>
          </p:txBody>
        </p:sp>
        <p:sp>
          <p:nvSpPr>
            <p:cNvPr id="4456" name="Google Shape;4456;p82"/>
            <p:cNvSpPr txBox="1"/>
            <p:nvPr/>
          </p:nvSpPr>
          <p:spPr>
            <a:xfrm>
              <a:off x="6547702" y="3183496"/>
              <a:ext cx="300082"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rgbClr val="000000"/>
                  </a:solidFill>
                  <a:latin typeface="Calibri"/>
                  <a:ea typeface="Calibri"/>
                  <a:cs typeface="Calibri"/>
                  <a:sym typeface="Calibri"/>
                </a:rPr>
                <a:t>80</a:t>
              </a:r>
              <a:endParaRPr/>
            </a:p>
          </p:txBody>
        </p:sp>
        <p:sp>
          <p:nvSpPr>
            <p:cNvPr id="4457" name="Google Shape;4457;p82"/>
            <p:cNvSpPr txBox="1"/>
            <p:nvPr/>
          </p:nvSpPr>
          <p:spPr>
            <a:xfrm>
              <a:off x="6486549" y="2761686"/>
              <a:ext cx="357790"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rgbClr val="000000"/>
                  </a:solidFill>
                  <a:latin typeface="Calibri"/>
                  <a:ea typeface="Calibri"/>
                  <a:cs typeface="Calibri"/>
                  <a:sym typeface="Calibri"/>
                </a:rPr>
                <a:t>100</a:t>
              </a:r>
              <a:endParaRPr/>
            </a:p>
          </p:txBody>
        </p:sp>
        <p:sp>
          <p:nvSpPr>
            <p:cNvPr id="4458" name="Google Shape;4458;p82"/>
            <p:cNvSpPr txBox="1"/>
            <p:nvPr/>
          </p:nvSpPr>
          <p:spPr>
            <a:xfrm>
              <a:off x="7500857" y="5013805"/>
              <a:ext cx="242375" cy="230832"/>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2</a:t>
              </a:r>
              <a:endParaRPr/>
            </a:p>
          </p:txBody>
        </p:sp>
        <p:sp>
          <p:nvSpPr>
            <p:cNvPr id="4459" name="Google Shape;4459;p82"/>
            <p:cNvSpPr txBox="1"/>
            <p:nvPr/>
          </p:nvSpPr>
          <p:spPr>
            <a:xfrm>
              <a:off x="8189832" y="5013805"/>
              <a:ext cx="242375" cy="230832"/>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900">
                  <a:solidFill>
                    <a:srgbClr val="000000"/>
                  </a:solidFill>
                  <a:latin typeface="Calibri"/>
                  <a:ea typeface="Calibri"/>
                  <a:cs typeface="Calibri"/>
                  <a:sym typeface="Calibri"/>
                </a:rPr>
                <a:t>4</a:t>
              </a:r>
              <a:endParaRPr/>
            </a:p>
          </p:txBody>
        </p:sp>
        <p:sp>
          <p:nvSpPr>
            <p:cNvPr id="4460" name="Google Shape;4460;p82"/>
            <p:cNvSpPr txBox="1"/>
            <p:nvPr/>
          </p:nvSpPr>
          <p:spPr>
            <a:xfrm>
              <a:off x="8830965" y="5009957"/>
              <a:ext cx="242374"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rgbClr val="000000"/>
                  </a:solidFill>
                  <a:latin typeface="Calibri"/>
                  <a:ea typeface="Calibri"/>
                  <a:cs typeface="Calibri"/>
                  <a:sym typeface="Calibri"/>
                </a:rPr>
                <a:t>6</a:t>
              </a:r>
              <a:endParaRPr/>
            </a:p>
          </p:txBody>
        </p:sp>
        <p:sp>
          <p:nvSpPr>
            <p:cNvPr id="4461" name="Google Shape;4461;p82"/>
            <p:cNvSpPr txBox="1"/>
            <p:nvPr/>
          </p:nvSpPr>
          <p:spPr>
            <a:xfrm>
              <a:off x="9485015" y="5009957"/>
              <a:ext cx="242374"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rgbClr val="000000"/>
                  </a:solidFill>
                  <a:latin typeface="Calibri"/>
                  <a:ea typeface="Calibri"/>
                  <a:cs typeface="Calibri"/>
                  <a:sym typeface="Calibri"/>
                </a:rPr>
                <a:t>8</a:t>
              </a:r>
              <a:endParaRPr/>
            </a:p>
          </p:txBody>
        </p:sp>
        <p:sp>
          <p:nvSpPr>
            <p:cNvPr id="4462" name="Google Shape;4462;p82"/>
            <p:cNvSpPr txBox="1"/>
            <p:nvPr/>
          </p:nvSpPr>
          <p:spPr>
            <a:xfrm>
              <a:off x="10064732" y="5009957"/>
              <a:ext cx="300082"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rgbClr val="000000"/>
                  </a:solidFill>
                  <a:latin typeface="Calibri"/>
                  <a:ea typeface="Calibri"/>
                  <a:cs typeface="Calibri"/>
                  <a:sym typeface="Calibri"/>
                </a:rPr>
                <a:t>10</a:t>
              </a:r>
              <a:endParaRPr/>
            </a:p>
          </p:txBody>
        </p:sp>
        <p:sp>
          <p:nvSpPr>
            <p:cNvPr id="4463" name="Google Shape;4463;p82"/>
            <p:cNvSpPr txBox="1"/>
            <p:nvPr/>
          </p:nvSpPr>
          <p:spPr>
            <a:xfrm>
              <a:off x="6814839" y="5009957"/>
              <a:ext cx="242374"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rgbClr val="000000"/>
                  </a:solidFill>
                  <a:latin typeface="Calibri"/>
                  <a:ea typeface="Calibri"/>
                  <a:cs typeface="Calibri"/>
                  <a:sym typeface="Calibri"/>
                </a:rPr>
                <a:t>0</a:t>
              </a:r>
              <a:endParaRPr/>
            </a:p>
          </p:txBody>
        </p:sp>
        <p:sp>
          <p:nvSpPr>
            <p:cNvPr id="4464" name="Google Shape;4464;p82"/>
            <p:cNvSpPr txBox="1"/>
            <p:nvPr/>
          </p:nvSpPr>
          <p:spPr>
            <a:xfrm>
              <a:off x="6595348" y="4805837"/>
              <a:ext cx="242374"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rgbClr val="000000"/>
                  </a:solidFill>
                  <a:latin typeface="Calibri"/>
                  <a:ea typeface="Calibri"/>
                  <a:cs typeface="Calibri"/>
                  <a:sym typeface="Calibri"/>
                </a:rPr>
                <a:t>0</a:t>
              </a:r>
              <a:endParaRPr/>
            </a:p>
          </p:txBody>
        </p:sp>
        <p:sp>
          <p:nvSpPr>
            <p:cNvPr id="4465" name="Google Shape;4465;p82"/>
            <p:cNvSpPr txBox="1"/>
            <p:nvPr/>
          </p:nvSpPr>
          <p:spPr>
            <a:xfrm>
              <a:off x="7450123" y="4610785"/>
              <a:ext cx="300082"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900">
                  <a:solidFill>
                    <a:srgbClr val="2AB8CA"/>
                  </a:solidFill>
                  <a:latin typeface="Calibri"/>
                  <a:ea typeface="Calibri"/>
                  <a:cs typeface="Calibri"/>
                  <a:sym typeface="Calibri"/>
                </a:rPr>
                <a:t>93</a:t>
              </a:r>
              <a:endParaRPr/>
            </a:p>
          </p:txBody>
        </p:sp>
        <p:sp>
          <p:nvSpPr>
            <p:cNvPr id="4466" name="Google Shape;4466;p82"/>
            <p:cNvSpPr txBox="1"/>
            <p:nvPr/>
          </p:nvSpPr>
          <p:spPr>
            <a:xfrm>
              <a:off x="8124351" y="4610785"/>
              <a:ext cx="300082"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900">
                  <a:solidFill>
                    <a:srgbClr val="2AB8CA"/>
                  </a:solidFill>
                  <a:latin typeface="Calibri"/>
                  <a:ea typeface="Calibri"/>
                  <a:cs typeface="Calibri"/>
                  <a:sym typeface="Calibri"/>
                </a:rPr>
                <a:t>45</a:t>
              </a:r>
              <a:endParaRPr/>
            </a:p>
          </p:txBody>
        </p:sp>
        <p:sp>
          <p:nvSpPr>
            <p:cNvPr id="4467" name="Google Shape;4467;p82"/>
            <p:cNvSpPr txBox="1"/>
            <p:nvPr/>
          </p:nvSpPr>
          <p:spPr>
            <a:xfrm>
              <a:off x="8784335" y="4610785"/>
              <a:ext cx="300082"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900">
                  <a:solidFill>
                    <a:srgbClr val="2AB8CA"/>
                  </a:solidFill>
                  <a:latin typeface="Calibri"/>
                  <a:ea typeface="Calibri"/>
                  <a:cs typeface="Calibri"/>
                  <a:sym typeface="Calibri"/>
                </a:rPr>
                <a:t>43</a:t>
              </a:r>
              <a:endParaRPr/>
            </a:p>
          </p:txBody>
        </p:sp>
        <p:sp>
          <p:nvSpPr>
            <p:cNvPr id="4468" name="Google Shape;4468;p82"/>
            <p:cNvSpPr txBox="1"/>
            <p:nvPr/>
          </p:nvSpPr>
          <p:spPr>
            <a:xfrm>
              <a:off x="9444317" y="4610785"/>
              <a:ext cx="300082"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900">
                  <a:solidFill>
                    <a:srgbClr val="2AB8CA"/>
                  </a:solidFill>
                  <a:latin typeface="Calibri"/>
                  <a:ea typeface="Calibri"/>
                  <a:cs typeface="Calibri"/>
                  <a:sym typeface="Calibri"/>
                </a:rPr>
                <a:t>12</a:t>
              </a:r>
              <a:endParaRPr/>
            </a:p>
          </p:txBody>
        </p:sp>
        <p:sp>
          <p:nvSpPr>
            <p:cNvPr id="4469" name="Google Shape;4469;p82"/>
            <p:cNvSpPr txBox="1"/>
            <p:nvPr/>
          </p:nvSpPr>
          <p:spPr>
            <a:xfrm>
              <a:off x="6926821" y="4610785"/>
              <a:ext cx="357790"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900">
                  <a:solidFill>
                    <a:srgbClr val="2AB8CA"/>
                  </a:solidFill>
                  <a:latin typeface="Calibri"/>
                  <a:ea typeface="Calibri"/>
                  <a:cs typeface="Calibri"/>
                  <a:sym typeface="Calibri"/>
                </a:rPr>
                <a:t>153</a:t>
              </a:r>
              <a:endParaRPr/>
            </a:p>
          </p:txBody>
        </p:sp>
        <p:sp>
          <p:nvSpPr>
            <p:cNvPr id="4470" name="Google Shape;4470;p82"/>
            <p:cNvSpPr txBox="1"/>
            <p:nvPr/>
          </p:nvSpPr>
          <p:spPr>
            <a:xfrm>
              <a:off x="6924823" y="4456284"/>
              <a:ext cx="1107996"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900">
                  <a:solidFill>
                    <a:srgbClr val="2AB8CA"/>
                  </a:solidFill>
                  <a:latin typeface="Calibri"/>
                  <a:ea typeface="Calibri"/>
                  <a:cs typeface="Calibri"/>
                  <a:sym typeface="Calibri"/>
                </a:rPr>
                <a:t>Pacientes em risco:</a:t>
              </a:r>
              <a:endParaRPr/>
            </a:p>
          </p:txBody>
        </p:sp>
        <p:sp>
          <p:nvSpPr>
            <p:cNvPr id="4471" name="Google Shape;4471;p82"/>
            <p:cNvSpPr txBox="1"/>
            <p:nvPr/>
          </p:nvSpPr>
          <p:spPr>
            <a:xfrm>
              <a:off x="7962915" y="2520163"/>
              <a:ext cx="2380371" cy="430887"/>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dk2"/>
                  </a:solidFill>
                  <a:latin typeface="Lustria"/>
                  <a:ea typeface="Lustria"/>
                  <a:cs typeface="Lustria"/>
                  <a:sym typeface="Lustria"/>
                </a:rPr>
                <a:t>Idade e sexo –</a:t>
              </a:r>
              <a:endParaRPr/>
            </a:p>
            <a:p>
              <a:pPr indent="0" lvl="0" marL="0" marR="0" rtl="0" algn="r">
                <a:spcBef>
                  <a:spcPts val="0"/>
                </a:spcBef>
                <a:spcAft>
                  <a:spcPts val="0"/>
                </a:spcAft>
                <a:buNone/>
              </a:pPr>
              <a:r>
                <a:rPr b="1" lang="pt-BR" sz="1100">
                  <a:solidFill>
                    <a:schemeClr val="dk2"/>
                  </a:solidFill>
                  <a:latin typeface="Lustria"/>
                  <a:ea typeface="Lustria"/>
                  <a:cs typeface="Lustria"/>
                  <a:sym typeface="Lustria"/>
                </a:rPr>
                <a:t>População normal</a:t>
              </a:r>
              <a:endParaRPr b="1" sz="1100">
                <a:solidFill>
                  <a:schemeClr val="dk2"/>
                </a:solidFill>
                <a:latin typeface="Lustria"/>
                <a:ea typeface="Lustria"/>
                <a:cs typeface="Lustria"/>
                <a:sym typeface="Lustria"/>
              </a:endParaRPr>
            </a:p>
          </p:txBody>
        </p:sp>
        <p:sp>
          <p:nvSpPr>
            <p:cNvPr id="4472" name="Google Shape;4472;p82"/>
            <p:cNvSpPr txBox="1"/>
            <p:nvPr/>
          </p:nvSpPr>
          <p:spPr>
            <a:xfrm>
              <a:off x="7967304" y="3290412"/>
              <a:ext cx="2373640" cy="430887"/>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100">
                  <a:solidFill>
                    <a:schemeClr val="lt2"/>
                  </a:solidFill>
                  <a:latin typeface="Lustria"/>
                  <a:ea typeface="Lustria"/>
                  <a:cs typeface="Lustria"/>
                  <a:sym typeface="Lustria"/>
                </a:rPr>
                <a:t>População HPN tratada</a:t>
              </a:r>
              <a:endParaRPr/>
            </a:p>
            <a:p>
              <a:pPr indent="0" lvl="0" marL="0" marR="0" rtl="0" algn="r">
                <a:spcBef>
                  <a:spcPts val="0"/>
                </a:spcBef>
                <a:spcAft>
                  <a:spcPts val="0"/>
                </a:spcAft>
                <a:buNone/>
              </a:pPr>
              <a:r>
                <a:rPr b="1" lang="pt-BR" sz="1100">
                  <a:solidFill>
                    <a:schemeClr val="lt2"/>
                  </a:solidFill>
                  <a:latin typeface="Lustria"/>
                  <a:ea typeface="Lustria"/>
                  <a:cs typeface="Lustria"/>
                  <a:sym typeface="Lustria"/>
                </a:rPr>
                <a:t>com eculizumabe</a:t>
              </a:r>
              <a:endParaRPr b="1" sz="1100">
                <a:solidFill>
                  <a:schemeClr val="lt2"/>
                </a:solidFill>
                <a:latin typeface="Lustria"/>
                <a:ea typeface="Lustria"/>
                <a:cs typeface="Lustria"/>
                <a:sym typeface="Lustria"/>
              </a:endParaRPr>
            </a:p>
          </p:txBody>
        </p:sp>
        <p:cxnSp>
          <p:nvCxnSpPr>
            <p:cNvPr id="4473" name="Google Shape;4473;p82"/>
            <p:cNvCxnSpPr/>
            <p:nvPr/>
          </p:nvCxnSpPr>
          <p:spPr>
            <a:xfrm rot="10800000">
              <a:off x="7867954" y="2936806"/>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74" name="Google Shape;4474;p82"/>
            <p:cNvCxnSpPr/>
            <p:nvPr/>
          </p:nvCxnSpPr>
          <p:spPr>
            <a:xfrm rot="10800000">
              <a:off x="9080296" y="3027453"/>
              <a:ext cx="0" cy="41439"/>
            </a:xfrm>
            <a:prstGeom prst="straightConnector1">
              <a:avLst/>
            </a:prstGeom>
            <a:noFill/>
            <a:ln cap="flat" cmpd="sng" w="19050">
              <a:solidFill>
                <a:schemeClr val="lt2"/>
              </a:solidFill>
              <a:prstDash val="solid"/>
              <a:round/>
              <a:headEnd len="med" w="med" type="none"/>
              <a:tailEnd len="med" w="med" type="none"/>
            </a:ln>
          </p:spPr>
        </p:cxnSp>
        <p:cxnSp>
          <p:nvCxnSpPr>
            <p:cNvPr id="4475" name="Google Shape;4475;p82"/>
            <p:cNvCxnSpPr/>
            <p:nvPr/>
          </p:nvCxnSpPr>
          <p:spPr>
            <a:xfrm>
              <a:off x="7277607" y="2953640"/>
              <a:ext cx="576100" cy="0"/>
            </a:xfrm>
            <a:prstGeom prst="straightConnector1">
              <a:avLst/>
            </a:prstGeom>
            <a:noFill/>
            <a:ln cap="flat" cmpd="sng" w="19050">
              <a:solidFill>
                <a:schemeClr val="lt2"/>
              </a:solidFill>
              <a:prstDash val="solid"/>
              <a:round/>
              <a:headEnd len="med" w="med" type="none"/>
              <a:tailEnd len="med" w="med" type="none"/>
            </a:ln>
          </p:spPr>
        </p:cxnSp>
        <p:cxnSp>
          <p:nvCxnSpPr>
            <p:cNvPr id="4476" name="Google Shape;4476;p82"/>
            <p:cNvCxnSpPr/>
            <p:nvPr/>
          </p:nvCxnSpPr>
          <p:spPr>
            <a:xfrm>
              <a:off x="6880353" y="3718370"/>
              <a:ext cx="49064" cy="0"/>
            </a:xfrm>
            <a:prstGeom prst="straightConnector1">
              <a:avLst/>
            </a:prstGeom>
            <a:noFill/>
            <a:ln cap="flat" cmpd="sng" w="9525">
              <a:solidFill>
                <a:srgbClr val="BFBFBF"/>
              </a:solidFill>
              <a:prstDash val="solid"/>
              <a:round/>
              <a:headEnd len="med" w="med" type="none"/>
              <a:tailEnd len="med" w="med" type="none"/>
            </a:ln>
          </p:spPr>
        </p:cxnSp>
        <p:cxnSp>
          <p:nvCxnSpPr>
            <p:cNvPr id="4477" name="Google Shape;4477;p82"/>
            <p:cNvCxnSpPr/>
            <p:nvPr/>
          </p:nvCxnSpPr>
          <p:spPr>
            <a:xfrm>
              <a:off x="6880353" y="4146995"/>
              <a:ext cx="49064" cy="0"/>
            </a:xfrm>
            <a:prstGeom prst="straightConnector1">
              <a:avLst/>
            </a:prstGeom>
            <a:noFill/>
            <a:ln cap="flat" cmpd="sng" w="9525">
              <a:solidFill>
                <a:srgbClr val="BFBFBF"/>
              </a:solidFill>
              <a:prstDash val="solid"/>
              <a:round/>
              <a:headEnd len="med" w="med" type="none"/>
              <a:tailEnd len="med" w="med" type="none"/>
            </a:ln>
          </p:spPr>
        </p:cxnSp>
        <p:cxnSp>
          <p:nvCxnSpPr>
            <p:cNvPr id="4478" name="Google Shape;4478;p82"/>
            <p:cNvCxnSpPr/>
            <p:nvPr/>
          </p:nvCxnSpPr>
          <p:spPr>
            <a:xfrm>
              <a:off x="6883519" y="4931326"/>
              <a:ext cx="49064" cy="0"/>
            </a:xfrm>
            <a:prstGeom prst="straightConnector1">
              <a:avLst/>
            </a:prstGeom>
            <a:noFill/>
            <a:ln cap="flat" cmpd="sng" w="9525">
              <a:solidFill>
                <a:srgbClr val="BFBFBF"/>
              </a:solidFill>
              <a:prstDash val="solid"/>
              <a:round/>
              <a:headEnd len="med" w="med" type="none"/>
              <a:tailEnd len="med" w="med" type="none"/>
            </a:ln>
          </p:spPr>
        </p:cxnSp>
        <p:sp>
          <p:nvSpPr>
            <p:cNvPr id="4479" name="Google Shape;4479;p82"/>
            <p:cNvSpPr/>
            <p:nvPr/>
          </p:nvSpPr>
          <p:spPr>
            <a:xfrm>
              <a:off x="6944843" y="2831151"/>
              <a:ext cx="3317972" cy="2101644"/>
            </a:xfrm>
            <a:custGeom>
              <a:rect b="b" l="l" r="r" t="t"/>
              <a:pathLst>
                <a:path extrusionOk="0" h="1950" w="2862">
                  <a:moveTo>
                    <a:pt x="0" y="0"/>
                  </a:moveTo>
                  <a:lnTo>
                    <a:pt x="0" y="1950"/>
                  </a:lnTo>
                  <a:lnTo>
                    <a:pt x="2862" y="1950"/>
                  </a:lnTo>
                </a:path>
              </a:pathLst>
            </a:custGeom>
            <a:noFill/>
            <a:ln cap="flat" cmpd="sng" w="9525">
              <a:solidFill>
                <a:srgbClr val="BFBFBF"/>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0">
                <a:solidFill>
                  <a:srgbClr val="000000"/>
                </a:solidFill>
                <a:latin typeface="Arial"/>
                <a:ea typeface="Arial"/>
                <a:cs typeface="Arial"/>
                <a:sym typeface="Arial"/>
              </a:endParaRPr>
            </a:p>
          </p:txBody>
        </p:sp>
        <p:cxnSp>
          <p:nvCxnSpPr>
            <p:cNvPr id="4480" name="Google Shape;4480;p82"/>
            <p:cNvCxnSpPr>
              <a:stCxn id="4479" idx="1"/>
            </p:cNvCxnSpPr>
            <p:nvPr/>
          </p:nvCxnSpPr>
          <p:spPr>
            <a:xfrm>
              <a:off x="6944843" y="4932795"/>
              <a:ext cx="0" cy="72300"/>
            </a:xfrm>
            <a:prstGeom prst="straightConnector1">
              <a:avLst/>
            </a:prstGeom>
            <a:noFill/>
            <a:ln cap="flat" cmpd="sng" w="9525">
              <a:solidFill>
                <a:srgbClr val="BFBFBF"/>
              </a:solidFill>
              <a:prstDash val="solid"/>
              <a:miter lim="800000"/>
              <a:headEnd len="sm" w="sm" type="none"/>
              <a:tailEnd len="sm" w="sm" type="none"/>
            </a:ln>
          </p:spPr>
        </p:cxnSp>
        <p:cxnSp>
          <p:nvCxnSpPr>
            <p:cNvPr id="4481" name="Google Shape;4481;p82"/>
            <p:cNvCxnSpPr/>
            <p:nvPr/>
          </p:nvCxnSpPr>
          <p:spPr>
            <a:xfrm>
              <a:off x="7611593" y="4932795"/>
              <a:ext cx="0" cy="72256"/>
            </a:xfrm>
            <a:prstGeom prst="straightConnector1">
              <a:avLst/>
            </a:prstGeom>
            <a:noFill/>
            <a:ln cap="flat" cmpd="sng" w="9525">
              <a:solidFill>
                <a:srgbClr val="D8D8D8"/>
              </a:solidFill>
              <a:prstDash val="solid"/>
              <a:miter lim="800000"/>
              <a:headEnd len="sm" w="sm" type="none"/>
              <a:tailEnd len="sm" w="sm" type="none"/>
            </a:ln>
          </p:spPr>
        </p:cxnSp>
        <p:cxnSp>
          <p:nvCxnSpPr>
            <p:cNvPr id="4482" name="Google Shape;4482;p82"/>
            <p:cNvCxnSpPr/>
            <p:nvPr/>
          </p:nvCxnSpPr>
          <p:spPr>
            <a:xfrm>
              <a:off x="8297393" y="4939145"/>
              <a:ext cx="0" cy="56381"/>
            </a:xfrm>
            <a:prstGeom prst="straightConnector1">
              <a:avLst/>
            </a:prstGeom>
            <a:noFill/>
            <a:ln cap="flat" cmpd="sng" w="9525">
              <a:solidFill>
                <a:srgbClr val="D8D8D8"/>
              </a:solidFill>
              <a:prstDash val="solid"/>
              <a:miter lim="800000"/>
              <a:headEnd len="sm" w="sm" type="none"/>
              <a:tailEnd len="sm" w="sm" type="none"/>
            </a:ln>
          </p:spPr>
        </p:cxnSp>
        <p:cxnSp>
          <p:nvCxnSpPr>
            <p:cNvPr id="4483" name="Google Shape;4483;p82"/>
            <p:cNvCxnSpPr/>
            <p:nvPr/>
          </p:nvCxnSpPr>
          <p:spPr>
            <a:xfrm>
              <a:off x="8951443" y="4939145"/>
              <a:ext cx="0" cy="56381"/>
            </a:xfrm>
            <a:prstGeom prst="straightConnector1">
              <a:avLst/>
            </a:prstGeom>
            <a:noFill/>
            <a:ln cap="flat" cmpd="sng" w="9525">
              <a:solidFill>
                <a:srgbClr val="D8D8D8"/>
              </a:solidFill>
              <a:prstDash val="solid"/>
              <a:miter lim="800000"/>
              <a:headEnd len="sm" w="sm" type="none"/>
              <a:tailEnd len="sm" w="sm" type="none"/>
            </a:ln>
          </p:spPr>
        </p:cxnSp>
        <p:cxnSp>
          <p:nvCxnSpPr>
            <p:cNvPr id="4484" name="Google Shape;4484;p82"/>
            <p:cNvCxnSpPr/>
            <p:nvPr/>
          </p:nvCxnSpPr>
          <p:spPr>
            <a:xfrm>
              <a:off x="9615018" y="4939145"/>
              <a:ext cx="0" cy="56381"/>
            </a:xfrm>
            <a:prstGeom prst="straightConnector1">
              <a:avLst/>
            </a:prstGeom>
            <a:noFill/>
            <a:ln cap="flat" cmpd="sng" w="9525">
              <a:solidFill>
                <a:srgbClr val="D8D8D8"/>
              </a:solidFill>
              <a:prstDash val="solid"/>
              <a:miter lim="800000"/>
              <a:headEnd len="sm" w="sm" type="none"/>
              <a:tailEnd len="sm" w="sm" type="none"/>
            </a:ln>
          </p:spPr>
        </p:cxnSp>
        <p:cxnSp>
          <p:nvCxnSpPr>
            <p:cNvPr id="4485" name="Google Shape;4485;p82"/>
            <p:cNvCxnSpPr/>
            <p:nvPr/>
          </p:nvCxnSpPr>
          <p:spPr>
            <a:xfrm>
              <a:off x="10252607" y="4931326"/>
              <a:ext cx="0" cy="56381"/>
            </a:xfrm>
            <a:prstGeom prst="straightConnector1">
              <a:avLst/>
            </a:prstGeom>
            <a:noFill/>
            <a:ln cap="flat" cmpd="sng" w="9525">
              <a:solidFill>
                <a:srgbClr val="D8D8D8"/>
              </a:solidFill>
              <a:prstDash val="solid"/>
              <a:miter lim="800000"/>
              <a:headEnd len="sm" w="sm" type="none"/>
              <a:tailEnd len="sm" w="sm" type="none"/>
            </a:ln>
          </p:spPr>
        </p:cxnSp>
        <p:grpSp>
          <p:nvGrpSpPr>
            <p:cNvPr id="4486" name="Google Shape;4486;p82"/>
            <p:cNvGrpSpPr/>
            <p:nvPr/>
          </p:nvGrpSpPr>
          <p:grpSpPr>
            <a:xfrm>
              <a:off x="6935747" y="2873353"/>
              <a:ext cx="3315742" cy="154100"/>
              <a:chOff x="6935747" y="2873353"/>
              <a:chExt cx="3315742" cy="154100"/>
            </a:xfrm>
          </p:grpSpPr>
          <p:cxnSp>
            <p:nvCxnSpPr>
              <p:cNvPr id="4487" name="Google Shape;4487;p82"/>
              <p:cNvCxnSpPr/>
              <p:nvPr/>
            </p:nvCxnSpPr>
            <p:spPr>
              <a:xfrm>
                <a:off x="6935747" y="2873353"/>
                <a:ext cx="332365" cy="14244"/>
              </a:xfrm>
              <a:prstGeom prst="straightConnector1">
                <a:avLst/>
              </a:prstGeom>
              <a:noFill/>
              <a:ln cap="flat" cmpd="sng" w="25400">
                <a:solidFill>
                  <a:schemeClr val="dk2"/>
                </a:solidFill>
                <a:prstDash val="dot"/>
                <a:round/>
                <a:headEnd len="med" w="med" type="none"/>
                <a:tailEnd len="med" w="med" type="none"/>
              </a:ln>
            </p:spPr>
          </p:cxnSp>
          <p:cxnSp>
            <p:nvCxnSpPr>
              <p:cNvPr id="4488" name="Google Shape;4488;p82"/>
              <p:cNvCxnSpPr/>
              <p:nvPr/>
            </p:nvCxnSpPr>
            <p:spPr>
              <a:xfrm>
                <a:off x="7268113" y="2887597"/>
                <a:ext cx="330782" cy="19425"/>
              </a:xfrm>
              <a:prstGeom prst="straightConnector1">
                <a:avLst/>
              </a:prstGeom>
              <a:noFill/>
              <a:ln cap="flat" cmpd="sng" w="25400">
                <a:solidFill>
                  <a:schemeClr val="dk2"/>
                </a:solidFill>
                <a:prstDash val="dot"/>
                <a:round/>
                <a:headEnd len="med" w="med" type="none"/>
                <a:tailEnd len="med" w="med" type="none"/>
              </a:ln>
            </p:spPr>
          </p:cxnSp>
          <p:cxnSp>
            <p:nvCxnSpPr>
              <p:cNvPr id="4489" name="Google Shape;4489;p82"/>
              <p:cNvCxnSpPr/>
              <p:nvPr/>
            </p:nvCxnSpPr>
            <p:spPr>
              <a:xfrm>
                <a:off x="7598897" y="2907022"/>
                <a:ext cx="332365" cy="19424"/>
              </a:xfrm>
              <a:prstGeom prst="straightConnector1">
                <a:avLst/>
              </a:prstGeom>
              <a:noFill/>
              <a:ln cap="flat" cmpd="sng" w="25400">
                <a:solidFill>
                  <a:schemeClr val="dk2"/>
                </a:solidFill>
                <a:prstDash val="dot"/>
                <a:round/>
                <a:headEnd len="med" w="med" type="none"/>
                <a:tailEnd len="med" w="med" type="none"/>
              </a:ln>
            </p:spPr>
          </p:cxnSp>
          <p:cxnSp>
            <p:nvCxnSpPr>
              <p:cNvPr id="4490" name="Google Shape;4490;p82"/>
              <p:cNvCxnSpPr/>
              <p:nvPr/>
            </p:nvCxnSpPr>
            <p:spPr>
              <a:xfrm>
                <a:off x="7931262" y="2926446"/>
                <a:ext cx="330783" cy="16835"/>
              </a:xfrm>
              <a:prstGeom prst="straightConnector1">
                <a:avLst/>
              </a:prstGeom>
              <a:noFill/>
              <a:ln cap="flat" cmpd="sng" w="25400">
                <a:solidFill>
                  <a:schemeClr val="dk2"/>
                </a:solidFill>
                <a:prstDash val="dot"/>
                <a:round/>
                <a:headEnd len="med" w="med" type="none"/>
                <a:tailEnd len="med" w="med" type="none"/>
              </a:ln>
            </p:spPr>
          </p:cxnSp>
          <p:cxnSp>
            <p:nvCxnSpPr>
              <p:cNvPr id="4491" name="Google Shape;4491;p82"/>
              <p:cNvCxnSpPr/>
              <p:nvPr/>
            </p:nvCxnSpPr>
            <p:spPr>
              <a:xfrm>
                <a:off x="8262045" y="2943281"/>
                <a:ext cx="330782" cy="15539"/>
              </a:xfrm>
              <a:prstGeom prst="straightConnector1">
                <a:avLst/>
              </a:prstGeom>
              <a:noFill/>
              <a:ln cap="flat" cmpd="sng" w="25400">
                <a:solidFill>
                  <a:schemeClr val="dk2"/>
                </a:solidFill>
                <a:prstDash val="dot"/>
                <a:round/>
                <a:headEnd len="med" w="med" type="none"/>
                <a:tailEnd len="med" w="med" type="none"/>
              </a:ln>
            </p:spPr>
          </p:cxnSp>
          <p:cxnSp>
            <p:nvCxnSpPr>
              <p:cNvPr id="4492" name="Google Shape;4492;p82"/>
              <p:cNvCxnSpPr/>
              <p:nvPr/>
            </p:nvCxnSpPr>
            <p:spPr>
              <a:xfrm>
                <a:off x="8592828" y="2958820"/>
                <a:ext cx="332365" cy="18129"/>
              </a:xfrm>
              <a:prstGeom prst="straightConnector1">
                <a:avLst/>
              </a:prstGeom>
              <a:noFill/>
              <a:ln cap="flat" cmpd="sng" w="25400">
                <a:solidFill>
                  <a:schemeClr val="dk2"/>
                </a:solidFill>
                <a:prstDash val="dot"/>
                <a:round/>
                <a:headEnd len="med" w="med" type="none"/>
                <a:tailEnd len="med" w="med" type="none"/>
              </a:ln>
            </p:spPr>
          </p:cxnSp>
          <p:cxnSp>
            <p:nvCxnSpPr>
              <p:cNvPr id="4493" name="Google Shape;4493;p82"/>
              <p:cNvCxnSpPr/>
              <p:nvPr/>
            </p:nvCxnSpPr>
            <p:spPr>
              <a:xfrm>
                <a:off x="8925193" y="2976950"/>
                <a:ext cx="332365" cy="16834"/>
              </a:xfrm>
              <a:prstGeom prst="straightConnector1">
                <a:avLst/>
              </a:prstGeom>
              <a:noFill/>
              <a:ln cap="flat" cmpd="sng" w="25400">
                <a:solidFill>
                  <a:schemeClr val="dk2"/>
                </a:solidFill>
                <a:prstDash val="dot"/>
                <a:round/>
                <a:headEnd len="med" w="med" type="none"/>
                <a:tailEnd len="med" w="med" type="none"/>
              </a:ln>
            </p:spPr>
          </p:cxnSp>
          <p:cxnSp>
            <p:nvCxnSpPr>
              <p:cNvPr id="4494" name="Google Shape;4494;p82"/>
              <p:cNvCxnSpPr/>
              <p:nvPr/>
            </p:nvCxnSpPr>
            <p:spPr>
              <a:xfrm>
                <a:off x="9257559" y="2993784"/>
                <a:ext cx="330783" cy="11655"/>
              </a:xfrm>
              <a:prstGeom prst="straightConnector1">
                <a:avLst/>
              </a:prstGeom>
              <a:noFill/>
              <a:ln cap="flat" cmpd="sng" w="25400">
                <a:solidFill>
                  <a:schemeClr val="dk2"/>
                </a:solidFill>
                <a:prstDash val="dot"/>
                <a:round/>
                <a:headEnd len="med" w="med" type="none"/>
                <a:tailEnd len="med" w="med" type="none"/>
              </a:ln>
            </p:spPr>
          </p:cxnSp>
          <p:cxnSp>
            <p:nvCxnSpPr>
              <p:cNvPr id="4495" name="Google Shape;4495;p82"/>
              <p:cNvCxnSpPr/>
              <p:nvPr/>
            </p:nvCxnSpPr>
            <p:spPr>
              <a:xfrm>
                <a:off x="9588341" y="3005439"/>
                <a:ext cx="330782" cy="11654"/>
              </a:xfrm>
              <a:prstGeom prst="straightConnector1">
                <a:avLst/>
              </a:prstGeom>
              <a:noFill/>
              <a:ln cap="flat" cmpd="sng" w="25400">
                <a:solidFill>
                  <a:schemeClr val="dk2"/>
                </a:solidFill>
                <a:prstDash val="dot"/>
                <a:round/>
                <a:headEnd len="med" w="med" type="none"/>
                <a:tailEnd len="med" w="med" type="none"/>
              </a:ln>
            </p:spPr>
          </p:cxnSp>
          <p:cxnSp>
            <p:nvCxnSpPr>
              <p:cNvPr id="4496" name="Google Shape;4496;p82"/>
              <p:cNvCxnSpPr/>
              <p:nvPr/>
            </p:nvCxnSpPr>
            <p:spPr>
              <a:xfrm>
                <a:off x="9919124" y="3017093"/>
                <a:ext cx="332365" cy="10360"/>
              </a:xfrm>
              <a:prstGeom prst="straightConnector1">
                <a:avLst/>
              </a:prstGeom>
              <a:noFill/>
              <a:ln cap="flat" cmpd="sng" w="25400">
                <a:solidFill>
                  <a:schemeClr val="dk2"/>
                </a:solidFill>
                <a:prstDash val="dot"/>
                <a:round/>
                <a:headEnd len="med" w="med" type="none"/>
                <a:tailEnd len="med" w="med" type="none"/>
              </a:ln>
            </p:spPr>
          </p:cxnSp>
        </p:grpSp>
        <p:sp>
          <p:nvSpPr>
            <p:cNvPr id="4497" name="Google Shape;4497;p82"/>
            <p:cNvSpPr/>
            <p:nvPr/>
          </p:nvSpPr>
          <p:spPr>
            <a:xfrm>
              <a:off x="6973940" y="4480371"/>
              <a:ext cx="2769506" cy="322194"/>
            </a:xfrm>
            <a:prstGeom prst="rect">
              <a:avLst/>
            </a:prstGeom>
            <a:noFill/>
            <a:ln cap="flat" cmpd="sng" w="9525">
              <a:solidFill>
                <a:srgbClr val="2AB8CA"/>
              </a:solidFill>
              <a:prstDash val="solid"/>
              <a:miter lim="800000"/>
              <a:headEnd len="sm" w="sm" type="none"/>
              <a:tailEnd len="sm" w="sm" type="none"/>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1665">
                <a:solidFill>
                  <a:schemeClr val="lt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093"/>
                                        </p:tgtEl>
                                        <p:attrNameLst>
                                          <p:attrName>style.visibility</p:attrName>
                                        </p:attrNameLst>
                                      </p:cBhvr>
                                      <p:to>
                                        <p:strVal val="visible"/>
                                      </p:to>
                                    </p:set>
                                    <p:animEffect filter="fade" transition="in">
                                      <p:cBhvr>
                                        <p:cTn dur="500"/>
                                        <p:tgtEl>
                                          <p:spTgt spid="409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4096"/>
                                        </p:tgtEl>
                                        <p:attrNameLst>
                                          <p:attrName>style.visibility</p:attrName>
                                        </p:attrNameLst>
                                      </p:cBhvr>
                                      <p:to>
                                        <p:strVal val="visible"/>
                                      </p:to>
                                    </p:set>
                                    <p:animEffect filter="fade" transition="in">
                                      <p:cBhvr>
                                        <p:cTn dur="500"/>
                                        <p:tgtEl>
                                          <p:spTgt spid="4096"/>
                                        </p:tgtEl>
                                      </p:cBhvr>
                                    </p:animEffect>
                                  </p:childTnLst>
                                </p:cTn>
                              </p:par>
                              <p:par>
                                <p:cTn fill="hold" nodeType="withEffect" presetClass="entr" presetID="10" presetSubtype="0">
                                  <p:stCondLst>
                                    <p:cond delay="0"/>
                                  </p:stCondLst>
                                  <p:childTnLst>
                                    <p:set>
                                      <p:cBhvr>
                                        <p:cTn dur="1" fill="hold">
                                          <p:stCondLst>
                                            <p:cond delay="0"/>
                                          </p:stCondLst>
                                        </p:cTn>
                                        <p:tgtEl>
                                          <p:spTgt spid="4112"/>
                                        </p:tgtEl>
                                        <p:attrNameLst>
                                          <p:attrName>style.visibility</p:attrName>
                                        </p:attrNameLst>
                                      </p:cBhvr>
                                      <p:to>
                                        <p:strVal val="visible"/>
                                      </p:to>
                                    </p:set>
                                    <p:animEffect filter="fade" transition="in">
                                      <p:cBhvr>
                                        <p:cTn dur="500"/>
                                        <p:tgtEl>
                                          <p:spTgt spid="4112"/>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4102"/>
                                        </p:tgtEl>
                                        <p:attrNameLst>
                                          <p:attrName>style.visibility</p:attrName>
                                        </p:attrNameLst>
                                      </p:cBhvr>
                                      <p:to>
                                        <p:strVal val="visible"/>
                                      </p:to>
                                    </p:set>
                                    <p:animEffect filter="fade" transition="in">
                                      <p:cBhvr>
                                        <p:cTn dur="500"/>
                                        <p:tgtEl>
                                          <p:spTgt spid="4102"/>
                                        </p:tgtEl>
                                      </p:cBhvr>
                                    </p:animEffect>
                                  </p:childTnLst>
                                </p:cTn>
                              </p:par>
                              <p:par>
                                <p:cTn fill="hold" nodeType="withEffect" presetClass="entr" presetID="10" presetSubtype="0">
                                  <p:stCondLst>
                                    <p:cond delay="0"/>
                                  </p:stCondLst>
                                  <p:childTnLst>
                                    <p:set>
                                      <p:cBhvr>
                                        <p:cTn dur="1" fill="hold">
                                          <p:stCondLst>
                                            <p:cond delay="0"/>
                                          </p:stCondLst>
                                        </p:cTn>
                                        <p:tgtEl>
                                          <p:spTgt spid="4159"/>
                                        </p:tgtEl>
                                        <p:attrNameLst>
                                          <p:attrName>style.visibility</p:attrName>
                                        </p:attrNameLst>
                                      </p:cBhvr>
                                      <p:to>
                                        <p:strVal val="visible"/>
                                      </p:to>
                                    </p:set>
                                    <p:animEffect filter="fade" transition="in">
                                      <p:cBhvr>
                                        <p:cTn dur="500"/>
                                        <p:tgtEl>
                                          <p:spTgt spid="4159"/>
                                        </p:tgtEl>
                                      </p:cBhvr>
                                    </p:animEffect>
                                  </p:childTnLst>
                                </p:cTn>
                              </p:par>
                              <p:par>
                                <p:cTn fill="hold" nodeType="withEffect" presetClass="entr" presetID="10" presetSubtype="0">
                                  <p:stCondLst>
                                    <p:cond delay="0"/>
                                  </p:stCondLst>
                                  <p:childTnLst>
                                    <p:set>
                                      <p:cBhvr>
                                        <p:cTn dur="1" fill="hold">
                                          <p:stCondLst>
                                            <p:cond delay="0"/>
                                          </p:stCondLst>
                                        </p:cTn>
                                        <p:tgtEl>
                                          <p:spTgt spid="4158"/>
                                        </p:tgtEl>
                                        <p:attrNameLst>
                                          <p:attrName>style.visibility</p:attrName>
                                        </p:attrNameLst>
                                      </p:cBhvr>
                                      <p:to>
                                        <p:strVal val="visible"/>
                                      </p:to>
                                    </p:set>
                                    <p:animEffect filter="fade" transition="in">
                                      <p:cBhvr>
                                        <p:cTn dur="500"/>
                                        <p:tgtEl>
                                          <p:spTgt spid="415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02" name="Shape 4502"/>
        <p:cNvGrpSpPr/>
        <p:nvPr/>
      </p:nvGrpSpPr>
      <p:grpSpPr>
        <a:xfrm>
          <a:off x="0" y="0"/>
          <a:ext cx="0" cy="0"/>
          <a:chOff x="0" y="0"/>
          <a:chExt cx="0" cy="0"/>
        </a:xfrm>
      </p:grpSpPr>
      <p:sp>
        <p:nvSpPr>
          <p:cNvPr id="4503" name="Google Shape;4503;p83"/>
          <p:cNvSpPr/>
          <p:nvPr/>
        </p:nvSpPr>
        <p:spPr>
          <a:xfrm flipH="1">
            <a:off x="590867" y="1539433"/>
            <a:ext cx="7205099" cy="1951695"/>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pic>
        <p:nvPicPr>
          <p:cNvPr descr="Imagem em preto e branco de coral&#10;&#10;Descrição gerada automaticamente com confiança média" id="4504" name="Google Shape;4504;p83"/>
          <p:cNvPicPr preferRelativeResize="0"/>
          <p:nvPr/>
        </p:nvPicPr>
        <p:blipFill rotWithShape="1">
          <a:blip r:embed="rId3">
            <a:alphaModFix/>
          </a:blip>
          <a:srcRect b="0" l="0" r="0" t="0"/>
          <a:stretch/>
        </p:blipFill>
        <p:spPr>
          <a:xfrm>
            <a:off x="675711" y="1594658"/>
            <a:ext cx="2993320" cy="1834341"/>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4505" name="Google Shape;4505;p83"/>
          <p:cNvSpPr txBox="1"/>
          <p:nvPr/>
        </p:nvSpPr>
        <p:spPr>
          <a:xfrm>
            <a:off x="296269" y="385036"/>
            <a:ext cx="4721292"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Resposta a longo prazo</a:t>
            </a:r>
            <a:endParaRPr b="1" baseline="30000" sz="3500">
              <a:solidFill>
                <a:schemeClr val="accent1"/>
              </a:solidFill>
              <a:latin typeface="Lustria"/>
              <a:ea typeface="Lustria"/>
              <a:cs typeface="Lustria"/>
              <a:sym typeface="Lustria"/>
            </a:endParaRPr>
          </a:p>
        </p:txBody>
      </p:sp>
      <p:sp>
        <p:nvSpPr>
          <p:cNvPr id="4506" name="Google Shape;4506;p83"/>
          <p:cNvSpPr txBox="1"/>
          <p:nvPr/>
        </p:nvSpPr>
        <p:spPr>
          <a:xfrm>
            <a:off x="296269" y="792070"/>
            <a:ext cx="5920916"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Dados do registro internacional de HPN</a:t>
            </a:r>
            <a:endParaRPr sz="2800">
              <a:solidFill>
                <a:srgbClr val="003865"/>
              </a:solidFill>
              <a:latin typeface="Calibri"/>
              <a:ea typeface="Calibri"/>
              <a:cs typeface="Calibri"/>
              <a:sym typeface="Calibri"/>
            </a:endParaRPr>
          </a:p>
        </p:txBody>
      </p:sp>
      <p:sp>
        <p:nvSpPr>
          <p:cNvPr id="4507" name="Google Shape;4507;p8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Lee JW, et al. Am J Hematol. 2019 ;94(1):E37-E41</a:t>
            </a:r>
            <a:endParaRPr/>
          </a:p>
        </p:txBody>
      </p:sp>
      <p:sp>
        <p:nvSpPr>
          <p:cNvPr id="4508" name="Google Shape;4508;p83"/>
          <p:cNvSpPr/>
          <p:nvPr/>
        </p:nvSpPr>
        <p:spPr>
          <a:xfrm>
            <a:off x="3858766" y="1834821"/>
            <a:ext cx="3835890" cy="1179297"/>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000000"/>
              </a:buClr>
              <a:buSzPts val="1800"/>
              <a:buFont typeface="Calibri"/>
              <a:buNone/>
            </a:pPr>
            <a:r>
              <a:rPr b="0" i="0" lang="pt-BR" sz="1800" u="none" cap="none" strike="noStrike">
                <a:solidFill>
                  <a:srgbClr val="000000"/>
                </a:solidFill>
                <a:latin typeface="Calibri"/>
                <a:ea typeface="Calibri"/>
                <a:cs typeface="Calibri"/>
                <a:sym typeface="Calibri"/>
              </a:rPr>
              <a:t>O Registro Internacional de HPN é o </a:t>
            </a:r>
            <a:r>
              <a:rPr b="1" i="0" lang="pt-BR" sz="1800" u="none" cap="none" strike="noStrike">
                <a:solidFill>
                  <a:schemeClr val="lt2"/>
                </a:solidFill>
                <a:latin typeface="Lustria"/>
                <a:ea typeface="Lustria"/>
                <a:cs typeface="Lustria"/>
                <a:sym typeface="Lustria"/>
              </a:rPr>
              <a:t>maior estudo observacional em andamento</a:t>
            </a:r>
            <a:r>
              <a:rPr b="0" i="0" lang="pt-BR" sz="1800" u="none" cap="none" strike="noStrike">
                <a:solidFill>
                  <a:srgbClr val="000000"/>
                </a:solidFill>
                <a:latin typeface="Calibri"/>
                <a:ea typeface="Calibri"/>
                <a:cs typeface="Calibri"/>
                <a:sym typeface="Calibri"/>
              </a:rPr>
              <a:t>, possibilitando a análise de dados clínicos relacionados à evolução da doença e prognóstico</a:t>
            </a:r>
            <a:endParaRPr/>
          </a:p>
        </p:txBody>
      </p:sp>
      <p:grpSp>
        <p:nvGrpSpPr>
          <p:cNvPr id="4509" name="Google Shape;4509;p83"/>
          <p:cNvGrpSpPr/>
          <p:nvPr/>
        </p:nvGrpSpPr>
        <p:grpSpPr>
          <a:xfrm>
            <a:off x="1093300" y="3165358"/>
            <a:ext cx="10746766" cy="2048150"/>
            <a:chOff x="1093300" y="3165358"/>
            <a:chExt cx="10746766" cy="2048150"/>
          </a:xfrm>
        </p:grpSpPr>
        <p:sp>
          <p:nvSpPr>
            <p:cNvPr id="4510" name="Google Shape;4510;p83"/>
            <p:cNvSpPr/>
            <p:nvPr/>
          </p:nvSpPr>
          <p:spPr>
            <a:xfrm>
              <a:off x="1093300" y="3165358"/>
              <a:ext cx="10746766" cy="204815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4511" name="Google Shape;4511;p83"/>
            <p:cNvCxnSpPr/>
            <p:nvPr/>
          </p:nvCxnSpPr>
          <p:spPr>
            <a:xfrm>
              <a:off x="4505488" y="3899894"/>
              <a:ext cx="0" cy="1172212"/>
            </a:xfrm>
            <a:prstGeom prst="straightConnector1">
              <a:avLst/>
            </a:prstGeom>
            <a:noFill/>
            <a:ln cap="flat" cmpd="sng" w="12700">
              <a:solidFill>
                <a:srgbClr val="FF3F40"/>
              </a:solidFill>
              <a:prstDash val="solid"/>
              <a:miter lim="800000"/>
              <a:headEnd len="sm" w="sm" type="none"/>
              <a:tailEnd len="sm" w="sm" type="none"/>
            </a:ln>
          </p:spPr>
        </p:cxnSp>
        <p:sp>
          <p:nvSpPr>
            <p:cNvPr id="4512" name="Google Shape;4512;p83"/>
            <p:cNvSpPr txBox="1"/>
            <p:nvPr/>
          </p:nvSpPr>
          <p:spPr>
            <a:xfrm>
              <a:off x="1369237" y="4005415"/>
              <a:ext cx="3006093" cy="969496"/>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None/>
              </a:pPr>
              <a:r>
                <a:rPr i="0" lang="pt-BR" sz="1400" u="none" cap="none" strike="noStrike">
                  <a:solidFill>
                    <a:schemeClr val="lt1"/>
                  </a:solidFill>
                  <a:latin typeface="Calibri"/>
                  <a:ea typeface="Calibri"/>
                  <a:cs typeface="Calibri"/>
                  <a:sym typeface="Calibri"/>
                </a:rPr>
                <a:t>O eculizumabe demonstrou </a:t>
              </a:r>
              <a:r>
                <a:rPr b="1" i="0" lang="pt-BR" sz="1400" u="none" cap="none" strike="noStrike">
                  <a:solidFill>
                    <a:schemeClr val="lt1"/>
                  </a:solidFill>
                  <a:latin typeface="Calibri"/>
                  <a:ea typeface="Calibri"/>
                  <a:cs typeface="Calibri"/>
                  <a:sym typeface="Calibri"/>
                </a:rPr>
                <a:t>maior índice de redução nos níveis DHL</a:t>
              </a:r>
              <a:r>
                <a:rPr i="0" lang="pt-BR" sz="1400" u="none" cap="none" strike="noStrike">
                  <a:solidFill>
                    <a:schemeClr val="lt1"/>
                  </a:solidFill>
                  <a:latin typeface="Calibri"/>
                  <a:ea typeface="Calibri"/>
                  <a:cs typeface="Calibri"/>
                  <a:sym typeface="Calibri"/>
                </a:rPr>
                <a:t>, além de </a:t>
              </a:r>
              <a:r>
                <a:rPr b="1" i="0" lang="pt-BR" sz="1400" u="none" cap="none" strike="noStrike">
                  <a:solidFill>
                    <a:schemeClr val="lt1"/>
                  </a:solidFill>
                  <a:latin typeface="Calibri"/>
                  <a:ea typeface="Calibri"/>
                  <a:cs typeface="Calibri"/>
                  <a:sym typeface="Calibri"/>
                </a:rPr>
                <a:t>melhora clinicamente significativa nos escores de fadiga</a:t>
              </a:r>
              <a:r>
                <a:rPr i="0" lang="pt-BR" sz="1400" u="none" cap="none" strike="noStrike">
                  <a:solidFill>
                    <a:schemeClr val="lt1"/>
                  </a:solidFill>
                  <a:latin typeface="Calibri"/>
                  <a:ea typeface="Calibri"/>
                  <a:cs typeface="Calibri"/>
                  <a:sym typeface="Calibri"/>
                </a:rPr>
                <a:t>, independentemente do histórico transfusional</a:t>
              </a:r>
              <a:endParaRPr baseline="30000" i="0" sz="1400" u="none" cap="none" strike="noStrike">
                <a:solidFill>
                  <a:schemeClr val="lt1"/>
                </a:solidFill>
                <a:latin typeface="Calibri"/>
                <a:ea typeface="Calibri"/>
                <a:cs typeface="Calibri"/>
                <a:sym typeface="Calibri"/>
              </a:endParaRPr>
            </a:p>
          </p:txBody>
        </p:sp>
        <p:sp>
          <p:nvSpPr>
            <p:cNvPr id="4513" name="Google Shape;4513;p83"/>
            <p:cNvSpPr txBox="1"/>
            <p:nvPr/>
          </p:nvSpPr>
          <p:spPr>
            <a:xfrm>
              <a:off x="1257024" y="3296034"/>
              <a:ext cx="10469920" cy="470898"/>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chemeClr val="lt1"/>
                </a:buClr>
                <a:buSzPts val="1800"/>
                <a:buFont typeface="Lustria"/>
                <a:buNone/>
              </a:pPr>
              <a:r>
                <a:rPr b="1" i="0" lang="pt-BR" sz="1800" u="none" cap="none" strike="noStrike">
                  <a:solidFill>
                    <a:schemeClr val="lt1"/>
                  </a:solidFill>
                  <a:latin typeface="Lustria"/>
                  <a:ea typeface="Lustria"/>
                  <a:cs typeface="Lustria"/>
                  <a:sym typeface="Lustria"/>
                </a:rPr>
                <a:t>Dados do Registro Internacional de HPN foram utilizados para avaliação da eficácia a longo prazo </a:t>
              </a:r>
              <a:r>
                <a:rPr b="0" i="0" lang="pt-BR" sz="1800" u="none" cap="none" strike="noStrike">
                  <a:solidFill>
                    <a:schemeClr val="lt1"/>
                  </a:solidFill>
                  <a:latin typeface="Lustria"/>
                  <a:ea typeface="Lustria"/>
                  <a:cs typeface="Lustria"/>
                  <a:sym typeface="Lustria"/>
                </a:rPr>
                <a:t>do eculizumabe em pacientes com HPN:</a:t>
              </a:r>
              <a:endParaRPr/>
            </a:p>
          </p:txBody>
        </p:sp>
        <p:sp>
          <p:nvSpPr>
            <p:cNvPr id="4514" name="Google Shape;4514;p83"/>
            <p:cNvSpPr txBox="1"/>
            <p:nvPr/>
          </p:nvSpPr>
          <p:spPr>
            <a:xfrm>
              <a:off x="4656554" y="4005415"/>
              <a:ext cx="3895138" cy="969496"/>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None/>
              </a:pPr>
              <a:r>
                <a:rPr i="0" lang="pt-BR" sz="1400" u="none" cap="none" strike="noStrike">
                  <a:solidFill>
                    <a:schemeClr val="lt1"/>
                  </a:solidFill>
                  <a:latin typeface="Calibri"/>
                  <a:ea typeface="Calibri"/>
                  <a:cs typeface="Calibri"/>
                  <a:sym typeface="Calibri"/>
                </a:rPr>
                <a:t>Independentemente da concomitância de AA, o tratamento com eculizumabe foi associado à </a:t>
              </a:r>
              <a:r>
                <a:rPr b="1" i="0" lang="pt-BR" sz="1400" u="none" cap="none" strike="noStrike">
                  <a:solidFill>
                    <a:schemeClr val="lt1"/>
                  </a:solidFill>
                  <a:latin typeface="Calibri"/>
                  <a:ea typeface="Calibri"/>
                  <a:cs typeface="Calibri"/>
                  <a:sym typeface="Calibri"/>
                </a:rPr>
                <a:t>melhora significativa nos índices de eventos vasculares maiores, tromboses, DHL, níveis de hemoglobina, plaquetas e valor absoluto de reticulócitos</a:t>
              </a:r>
              <a:endParaRPr b="1" baseline="30000" i="0" sz="1400" u="none" cap="none" strike="noStrike">
                <a:solidFill>
                  <a:schemeClr val="lt1"/>
                </a:solidFill>
                <a:latin typeface="Calibri"/>
                <a:ea typeface="Calibri"/>
                <a:cs typeface="Calibri"/>
                <a:sym typeface="Calibri"/>
              </a:endParaRPr>
            </a:p>
          </p:txBody>
        </p:sp>
        <p:sp>
          <p:nvSpPr>
            <p:cNvPr id="4515" name="Google Shape;4515;p83"/>
            <p:cNvSpPr txBox="1"/>
            <p:nvPr/>
          </p:nvSpPr>
          <p:spPr>
            <a:xfrm>
              <a:off x="8832916" y="4102365"/>
              <a:ext cx="2459880" cy="775597"/>
            </a:xfrm>
            <a:prstGeom prst="rect">
              <a:avLst/>
            </a:prstGeom>
            <a:noFill/>
            <a:ln>
              <a:noFill/>
            </a:ln>
          </p:spPr>
          <p:txBody>
            <a:bodyPr anchorCtr="0" anchor="t" bIns="0" lIns="0" spcFirstLastPara="1" rIns="0" wrap="square" tIns="0">
              <a:spAutoFit/>
            </a:bodyPr>
            <a:lstStyle/>
            <a:p>
              <a:pPr indent="0" lvl="0" marL="0" marR="0" rtl="0" algn="ctr">
                <a:lnSpc>
                  <a:spcPct val="90000"/>
                </a:lnSpc>
                <a:spcBef>
                  <a:spcPts val="0"/>
                </a:spcBef>
                <a:spcAft>
                  <a:spcPts val="0"/>
                </a:spcAft>
                <a:buNone/>
              </a:pPr>
              <a:r>
                <a:rPr i="0" lang="pt-BR" sz="1400" u="none" cap="none" strike="noStrike">
                  <a:solidFill>
                    <a:schemeClr val="lt1"/>
                  </a:solidFill>
                  <a:latin typeface="Calibri"/>
                  <a:ea typeface="Calibri"/>
                  <a:cs typeface="Calibri"/>
                  <a:sym typeface="Calibri"/>
                </a:rPr>
                <a:t>O eculizumabe </a:t>
              </a:r>
              <a:r>
                <a:rPr b="1" i="0" lang="pt-BR" sz="1400" u="none" cap="none" strike="noStrike">
                  <a:solidFill>
                    <a:schemeClr val="lt1"/>
                  </a:solidFill>
                  <a:latin typeface="Calibri"/>
                  <a:ea typeface="Calibri"/>
                  <a:cs typeface="Calibri"/>
                  <a:sym typeface="Calibri"/>
                </a:rPr>
                <a:t>melhorou a função renal em pacientes com HPN</a:t>
              </a:r>
              <a:r>
                <a:rPr i="0" lang="pt-BR" sz="1400" u="none" cap="none" strike="noStrike">
                  <a:solidFill>
                    <a:schemeClr val="lt1"/>
                  </a:solidFill>
                  <a:latin typeface="Calibri"/>
                  <a:ea typeface="Calibri"/>
                  <a:cs typeface="Calibri"/>
                  <a:sym typeface="Calibri"/>
                </a:rPr>
                <a:t>, mantendo os níveis de creatinina estáveis no longo prazo</a:t>
              </a:r>
              <a:endParaRPr baseline="30000" i="0" sz="1400" u="none" cap="none" strike="noStrike">
                <a:solidFill>
                  <a:schemeClr val="lt1"/>
                </a:solidFill>
                <a:latin typeface="Calibri"/>
                <a:ea typeface="Calibri"/>
                <a:cs typeface="Calibri"/>
                <a:sym typeface="Calibri"/>
              </a:endParaRPr>
            </a:p>
          </p:txBody>
        </p:sp>
        <p:cxnSp>
          <p:nvCxnSpPr>
            <p:cNvPr id="4516" name="Google Shape;4516;p83"/>
            <p:cNvCxnSpPr/>
            <p:nvPr/>
          </p:nvCxnSpPr>
          <p:spPr>
            <a:xfrm>
              <a:off x="8662709" y="3899894"/>
              <a:ext cx="0" cy="1172212"/>
            </a:xfrm>
            <a:prstGeom prst="straightConnector1">
              <a:avLst/>
            </a:prstGeom>
            <a:noFill/>
            <a:ln cap="flat" cmpd="sng" w="12700">
              <a:solidFill>
                <a:srgbClr val="FF3F40"/>
              </a:solidFill>
              <a:prstDash val="solid"/>
              <a:miter lim="800000"/>
              <a:headEnd len="sm" w="sm" type="none"/>
              <a:tailEnd len="sm" w="sm" type="none"/>
            </a:ln>
          </p:spPr>
        </p:cxnSp>
      </p:grpSp>
      <p:grpSp>
        <p:nvGrpSpPr>
          <p:cNvPr id="4517" name="Google Shape;4517;p83"/>
          <p:cNvGrpSpPr/>
          <p:nvPr/>
        </p:nvGrpSpPr>
        <p:grpSpPr>
          <a:xfrm>
            <a:off x="1093300" y="5263341"/>
            <a:ext cx="10746766" cy="903417"/>
            <a:chOff x="1093300" y="5263341"/>
            <a:chExt cx="10746766" cy="903417"/>
          </a:xfrm>
        </p:grpSpPr>
        <p:sp>
          <p:nvSpPr>
            <p:cNvPr id="4518" name="Google Shape;4518;p83"/>
            <p:cNvSpPr/>
            <p:nvPr/>
          </p:nvSpPr>
          <p:spPr>
            <a:xfrm>
              <a:off x="1093300" y="5263341"/>
              <a:ext cx="10746766" cy="903417"/>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4519" name="Google Shape;4519;p83"/>
            <p:cNvSpPr/>
            <p:nvPr/>
          </p:nvSpPr>
          <p:spPr>
            <a:xfrm>
              <a:off x="2582945" y="5467439"/>
              <a:ext cx="8606672" cy="470898"/>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chemeClr val="lt1"/>
                </a:buClr>
                <a:buSzPts val="1500"/>
                <a:buFont typeface="Lustria"/>
                <a:buNone/>
              </a:pPr>
              <a:r>
                <a:rPr b="0" i="0" lang="pt-BR" sz="1500" u="none" cap="none" strike="noStrike">
                  <a:solidFill>
                    <a:schemeClr val="lt1"/>
                  </a:solidFill>
                  <a:latin typeface="Lustria"/>
                  <a:ea typeface="Lustria"/>
                  <a:cs typeface="Lustria"/>
                  <a:sym typeface="Lustria"/>
                </a:rPr>
                <a:t>Esses achados sugerem que os pacientes com HPN </a:t>
              </a:r>
              <a:r>
                <a:rPr b="1" i="0" lang="pt-BR" sz="1800" u="none" cap="none" strike="noStrike">
                  <a:solidFill>
                    <a:schemeClr val="lt1"/>
                  </a:solidFill>
                  <a:latin typeface="Lustria"/>
                  <a:ea typeface="Lustria"/>
                  <a:cs typeface="Lustria"/>
                  <a:sym typeface="Lustria"/>
                </a:rPr>
                <a:t>podem ser manejados de forma eficaz com </a:t>
              </a:r>
              <a:br>
                <a:rPr b="1" i="0" lang="pt-BR" sz="1800" u="none" cap="none" strike="noStrike">
                  <a:solidFill>
                    <a:schemeClr val="lt1"/>
                  </a:solidFill>
                  <a:latin typeface="Lustria"/>
                  <a:ea typeface="Lustria"/>
                  <a:cs typeface="Lustria"/>
                  <a:sym typeface="Lustria"/>
                </a:rPr>
              </a:br>
              <a:r>
                <a:rPr b="1" i="0" lang="pt-BR" sz="1800" u="none" cap="none" strike="noStrike">
                  <a:solidFill>
                    <a:schemeClr val="lt1"/>
                  </a:solidFill>
                  <a:latin typeface="Lustria"/>
                  <a:ea typeface="Lustria"/>
                  <a:cs typeface="Lustria"/>
                  <a:sym typeface="Lustria"/>
                </a:rPr>
                <a:t>o eculizumabe</a:t>
              </a:r>
              <a:r>
                <a:rPr b="0" i="0" lang="pt-BR" sz="1500" u="none" cap="none" strike="noStrike">
                  <a:solidFill>
                    <a:schemeClr val="lt1"/>
                  </a:solidFill>
                  <a:latin typeface="Lustria"/>
                  <a:ea typeface="Lustria"/>
                  <a:cs typeface="Lustria"/>
                  <a:sym typeface="Lustria"/>
                </a:rPr>
                <a:t>, a despeito da concomitância de AA, do histórico transfusional e da função renal</a:t>
              </a:r>
              <a:endParaRPr/>
            </a:p>
          </p:txBody>
        </p:sp>
        <p:sp>
          <p:nvSpPr>
            <p:cNvPr id="4520" name="Google Shape;4520;p83"/>
            <p:cNvSpPr/>
            <p:nvPr/>
          </p:nvSpPr>
          <p:spPr>
            <a:xfrm>
              <a:off x="1595253" y="5347368"/>
              <a:ext cx="714314" cy="781232"/>
            </a:xfrm>
            <a:custGeom>
              <a:rect b="b" l="l" r="r" t="t"/>
              <a:pathLst>
                <a:path extrusionOk="0" h="885593" w="809736">
                  <a:moveTo>
                    <a:pt x="809235" y="461025"/>
                  </a:moveTo>
                  <a:cubicBezTo>
                    <a:pt x="808077" y="456078"/>
                    <a:pt x="804990" y="451799"/>
                    <a:pt x="800662" y="449138"/>
                  </a:cubicBezTo>
                  <a:lnTo>
                    <a:pt x="694077" y="383101"/>
                  </a:lnTo>
                  <a:cubicBezTo>
                    <a:pt x="685094" y="377556"/>
                    <a:pt x="673319" y="380320"/>
                    <a:pt x="667741" y="389283"/>
                  </a:cubicBezTo>
                  <a:lnTo>
                    <a:pt x="661445" y="399456"/>
                  </a:lnTo>
                  <a:cubicBezTo>
                    <a:pt x="655895" y="408435"/>
                    <a:pt x="658660" y="420212"/>
                    <a:pt x="667626" y="425783"/>
                  </a:cubicBezTo>
                  <a:lnTo>
                    <a:pt x="697897" y="444547"/>
                  </a:lnTo>
                  <a:lnTo>
                    <a:pt x="669246" y="490791"/>
                  </a:lnTo>
                  <a:lnTo>
                    <a:pt x="634279" y="469122"/>
                  </a:lnTo>
                  <a:cubicBezTo>
                    <a:pt x="622706" y="461954"/>
                    <a:pt x="607514" y="465526"/>
                    <a:pt x="600346" y="477099"/>
                  </a:cubicBezTo>
                  <a:cubicBezTo>
                    <a:pt x="593179" y="488672"/>
                    <a:pt x="596751" y="503864"/>
                    <a:pt x="608324" y="511032"/>
                  </a:cubicBezTo>
                  <a:lnTo>
                    <a:pt x="611181" y="512832"/>
                  </a:lnTo>
                  <a:lnTo>
                    <a:pt x="545659" y="618559"/>
                  </a:lnTo>
                  <a:lnTo>
                    <a:pt x="545659" y="526576"/>
                  </a:lnTo>
                  <a:cubicBezTo>
                    <a:pt x="555693" y="525452"/>
                    <a:pt x="563284" y="516975"/>
                    <a:pt x="563299" y="506879"/>
                  </a:cubicBezTo>
                  <a:lnTo>
                    <a:pt x="563299" y="471636"/>
                  </a:lnTo>
                  <a:cubicBezTo>
                    <a:pt x="563289" y="460693"/>
                    <a:pt x="554420" y="451825"/>
                    <a:pt x="543478" y="451815"/>
                  </a:cubicBezTo>
                  <a:lnTo>
                    <a:pt x="501520" y="451815"/>
                  </a:lnTo>
                  <a:lnTo>
                    <a:pt x="501520" y="139604"/>
                  </a:lnTo>
                  <a:cubicBezTo>
                    <a:pt x="501509" y="118285"/>
                    <a:pt x="484235" y="101001"/>
                    <a:pt x="462915" y="100980"/>
                  </a:cubicBezTo>
                  <a:lnTo>
                    <a:pt x="393383" y="100980"/>
                  </a:lnTo>
                  <a:lnTo>
                    <a:pt x="393383" y="84302"/>
                  </a:lnTo>
                  <a:cubicBezTo>
                    <a:pt x="393377" y="68802"/>
                    <a:pt x="380822" y="56234"/>
                    <a:pt x="365322" y="56213"/>
                  </a:cubicBezTo>
                  <a:lnTo>
                    <a:pt x="316563" y="56213"/>
                  </a:lnTo>
                  <a:cubicBezTo>
                    <a:pt x="310811" y="19873"/>
                    <a:pt x="276689" y="-4923"/>
                    <a:pt x="240350" y="829"/>
                  </a:cubicBezTo>
                  <a:cubicBezTo>
                    <a:pt x="211839" y="5342"/>
                    <a:pt x="189479" y="27702"/>
                    <a:pt x="184966" y="56213"/>
                  </a:cubicBezTo>
                  <a:lnTo>
                    <a:pt x="136208" y="56213"/>
                  </a:lnTo>
                  <a:cubicBezTo>
                    <a:pt x="120711" y="56228"/>
                    <a:pt x="108153" y="68787"/>
                    <a:pt x="108137" y="84283"/>
                  </a:cubicBezTo>
                  <a:lnTo>
                    <a:pt x="108137" y="100980"/>
                  </a:lnTo>
                  <a:lnTo>
                    <a:pt x="38605" y="100980"/>
                  </a:lnTo>
                  <a:cubicBezTo>
                    <a:pt x="17293" y="101001"/>
                    <a:pt x="21" y="118273"/>
                    <a:pt x="0" y="139585"/>
                  </a:cubicBezTo>
                  <a:lnTo>
                    <a:pt x="0" y="664155"/>
                  </a:lnTo>
                  <a:cubicBezTo>
                    <a:pt x="21" y="685468"/>
                    <a:pt x="17293" y="702739"/>
                    <a:pt x="38605" y="702760"/>
                  </a:cubicBezTo>
                  <a:lnTo>
                    <a:pt x="244907" y="702760"/>
                  </a:lnTo>
                  <a:lnTo>
                    <a:pt x="265967" y="718953"/>
                  </a:lnTo>
                  <a:cubicBezTo>
                    <a:pt x="282103" y="731330"/>
                    <a:pt x="305219" y="728283"/>
                    <a:pt x="317596" y="712146"/>
                  </a:cubicBezTo>
                  <a:cubicBezTo>
                    <a:pt x="319788" y="709290"/>
                    <a:pt x="321548" y="706128"/>
                    <a:pt x="322821" y="702760"/>
                  </a:cubicBezTo>
                  <a:lnTo>
                    <a:pt x="345357" y="702760"/>
                  </a:lnTo>
                  <a:lnTo>
                    <a:pt x="318049" y="723715"/>
                  </a:lnTo>
                  <a:cubicBezTo>
                    <a:pt x="301914" y="736078"/>
                    <a:pt x="298856" y="759179"/>
                    <a:pt x="311218" y="775315"/>
                  </a:cubicBezTo>
                  <a:cubicBezTo>
                    <a:pt x="322603" y="790174"/>
                    <a:pt x="343329" y="794121"/>
                    <a:pt x="359378" y="784485"/>
                  </a:cubicBezTo>
                  <a:cubicBezTo>
                    <a:pt x="364196" y="788486"/>
                    <a:pt x="370260" y="790679"/>
                    <a:pt x="376523" y="790685"/>
                  </a:cubicBezTo>
                  <a:lnTo>
                    <a:pt x="489985" y="790686"/>
                  </a:lnTo>
                  <a:lnTo>
                    <a:pt x="480660" y="805725"/>
                  </a:lnTo>
                  <a:cubicBezTo>
                    <a:pt x="477109" y="811490"/>
                    <a:pt x="477891" y="818924"/>
                    <a:pt x="482565" y="823823"/>
                  </a:cubicBezTo>
                  <a:lnTo>
                    <a:pt x="453990" y="869972"/>
                  </a:lnTo>
                  <a:cubicBezTo>
                    <a:pt x="451102" y="874931"/>
                    <a:pt x="452782" y="881293"/>
                    <a:pt x="457741" y="884181"/>
                  </a:cubicBezTo>
                  <a:cubicBezTo>
                    <a:pt x="462509" y="886957"/>
                    <a:pt x="468615" y="885523"/>
                    <a:pt x="471649" y="880916"/>
                  </a:cubicBezTo>
                  <a:lnTo>
                    <a:pt x="500224" y="834767"/>
                  </a:lnTo>
                  <a:cubicBezTo>
                    <a:pt x="501639" y="835213"/>
                    <a:pt x="503113" y="835445"/>
                    <a:pt x="504596" y="835453"/>
                  </a:cubicBezTo>
                  <a:cubicBezTo>
                    <a:pt x="505757" y="835452"/>
                    <a:pt x="506914" y="835318"/>
                    <a:pt x="508044" y="835053"/>
                  </a:cubicBezTo>
                  <a:cubicBezTo>
                    <a:pt x="511892" y="834156"/>
                    <a:pt x="515220" y="831755"/>
                    <a:pt x="517284" y="828385"/>
                  </a:cubicBezTo>
                  <a:lnTo>
                    <a:pt x="529666" y="808383"/>
                  </a:lnTo>
                  <a:cubicBezTo>
                    <a:pt x="531999" y="809216"/>
                    <a:pt x="534457" y="809641"/>
                    <a:pt x="536934" y="809640"/>
                  </a:cubicBezTo>
                  <a:cubicBezTo>
                    <a:pt x="544494" y="809649"/>
                    <a:pt x="551520" y="805747"/>
                    <a:pt x="555508" y="799325"/>
                  </a:cubicBezTo>
                  <a:lnTo>
                    <a:pt x="567338" y="780275"/>
                  </a:lnTo>
                  <a:cubicBezTo>
                    <a:pt x="584036" y="783244"/>
                    <a:pt x="600854" y="775715"/>
                    <a:pt x="609762" y="761282"/>
                  </a:cubicBezTo>
                  <a:lnTo>
                    <a:pt x="721424" y="581040"/>
                  </a:lnTo>
                  <a:lnTo>
                    <a:pt x="724281" y="582840"/>
                  </a:lnTo>
                  <a:cubicBezTo>
                    <a:pt x="735854" y="590011"/>
                    <a:pt x="751048" y="586441"/>
                    <a:pt x="758219" y="574868"/>
                  </a:cubicBezTo>
                  <a:cubicBezTo>
                    <a:pt x="765389" y="563295"/>
                    <a:pt x="761819" y="548101"/>
                    <a:pt x="750246" y="540930"/>
                  </a:cubicBezTo>
                  <a:lnTo>
                    <a:pt x="715280" y="519271"/>
                  </a:lnTo>
                  <a:lnTo>
                    <a:pt x="743969" y="473055"/>
                  </a:lnTo>
                  <a:lnTo>
                    <a:pt x="774240" y="491810"/>
                  </a:lnTo>
                  <a:cubicBezTo>
                    <a:pt x="777247" y="493680"/>
                    <a:pt x="780718" y="494670"/>
                    <a:pt x="784260" y="494668"/>
                  </a:cubicBezTo>
                  <a:cubicBezTo>
                    <a:pt x="785751" y="494666"/>
                    <a:pt x="787237" y="494493"/>
                    <a:pt x="788689" y="494153"/>
                  </a:cubicBezTo>
                  <a:cubicBezTo>
                    <a:pt x="793636" y="492995"/>
                    <a:pt x="797916" y="489909"/>
                    <a:pt x="800576" y="485581"/>
                  </a:cubicBezTo>
                  <a:lnTo>
                    <a:pt x="806872" y="475418"/>
                  </a:lnTo>
                  <a:cubicBezTo>
                    <a:pt x="809538" y="471123"/>
                    <a:pt x="810388" y="465946"/>
                    <a:pt x="809235" y="461025"/>
                  </a:cubicBezTo>
                  <a:close/>
                  <a:moveTo>
                    <a:pt x="337252" y="617435"/>
                  </a:moveTo>
                  <a:lnTo>
                    <a:pt x="346777" y="610111"/>
                  </a:lnTo>
                  <a:lnTo>
                    <a:pt x="366332" y="635571"/>
                  </a:lnTo>
                  <a:lnTo>
                    <a:pt x="356807" y="642896"/>
                  </a:lnTo>
                  <a:cubicBezTo>
                    <a:pt x="349776" y="648296"/>
                    <a:pt x="339699" y="646974"/>
                    <a:pt x="334299" y="639943"/>
                  </a:cubicBezTo>
                  <a:cubicBezTo>
                    <a:pt x="328899" y="632912"/>
                    <a:pt x="330221" y="622835"/>
                    <a:pt x="337252" y="617435"/>
                  </a:cubicBezTo>
                  <a:close/>
                  <a:moveTo>
                    <a:pt x="499586" y="693045"/>
                  </a:moveTo>
                  <a:cubicBezTo>
                    <a:pt x="494219" y="701671"/>
                    <a:pt x="492234" y="711979"/>
                    <a:pt x="494014" y="721982"/>
                  </a:cubicBezTo>
                  <a:lnTo>
                    <a:pt x="412613" y="721982"/>
                  </a:lnTo>
                  <a:cubicBezTo>
                    <a:pt x="410594" y="701761"/>
                    <a:pt x="392565" y="687005"/>
                    <a:pt x="372345" y="689025"/>
                  </a:cubicBezTo>
                  <a:cubicBezTo>
                    <a:pt x="371691" y="689090"/>
                    <a:pt x="371039" y="689173"/>
                    <a:pt x="370389" y="689273"/>
                  </a:cubicBezTo>
                  <a:lnTo>
                    <a:pt x="370389" y="658660"/>
                  </a:lnTo>
                  <a:lnTo>
                    <a:pt x="394402" y="640200"/>
                  </a:lnTo>
                  <a:lnTo>
                    <a:pt x="394402" y="660022"/>
                  </a:lnTo>
                  <a:cubicBezTo>
                    <a:pt x="394417" y="669230"/>
                    <a:pt x="401881" y="676689"/>
                    <a:pt x="411089" y="676700"/>
                  </a:cubicBezTo>
                  <a:lnTo>
                    <a:pt x="419262" y="676700"/>
                  </a:lnTo>
                  <a:lnTo>
                    <a:pt x="419262" y="684863"/>
                  </a:lnTo>
                  <a:cubicBezTo>
                    <a:pt x="419272" y="694071"/>
                    <a:pt x="426732" y="701535"/>
                    <a:pt x="435940" y="701551"/>
                  </a:cubicBezTo>
                  <a:lnTo>
                    <a:pt x="459353" y="701551"/>
                  </a:lnTo>
                  <a:cubicBezTo>
                    <a:pt x="468576" y="701556"/>
                    <a:pt x="476059" y="694086"/>
                    <a:pt x="476069" y="684863"/>
                  </a:cubicBezTo>
                  <a:lnTo>
                    <a:pt x="476069" y="676690"/>
                  </a:lnTo>
                  <a:lnTo>
                    <a:pt x="484242" y="676690"/>
                  </a:lnTo>
                  <a:cubicBezTo>
                    <a:pt x="493450" y="676680"/>
                    <a:pt x="500914" y="669220"/>
                    <a:pt x="500929" y="660012"/>
                  </a:cubicBezTo>
                  <a:lnTo>
                    <a:pt x="500929" y="636609"/>
                  </a:lnTo>
                  <a:cubicBezTo>
                    <a:pt x="500919" y="627397"/>
                    <a:pt x="493454" y="619932"/>
                    <a:pt x="484242" y="619921"/>
                  </a:cubicBezTo>
                  <a:lnTo>
                    <a:pt x="476069" y="619921"/>
                  </a:lnTo>
                  <a:lnTo>
                    <a:pt x="476069" y="611749"/>
                  </a:lnTo>
                  <a:cubicBezTo>
                    <a:pt x="476059" y="602537"/>
                    <a:pt x="468593" y="595072"/>
                    <a:pt x="459381" y="595061"/>
                  </a:cubicBezTo>
                  <a:lnTo>
                    <a:pt x="435969" y="595061"/>
                  </a:lnTo>
                  <a:cubicBezTo>
                    <a:pt x="426760" y="595077"/>
                    <a:pt x="419301" y="602540"/>
                    <a:pt x="419291" y="611749"/>
                  </a:cubicBezTo>
                  <a:lnTo>
                    <a:pt x="419291" y="619921"/>
                  </a:lnTo>
                  <a:lnTo>
                    <a:pt x="415176" y="619921"/>
                  </a:lnTo>
                  <a:cubicBezTo>
                    <a:pt x="417175" y="616093"/>
                    <a:pt x="418491" y="611944"/>
                    <a:pt x="419062" y="607663"/>
                  </a:cubicBezTo>
                  <a:cubicBezTo>
                    <a:pt x="420370" y="597984"/>
                    <a:pt x="417749" y="588184"/>
                    <a:pt x="411785" y="580450"/>
                  </a:cubicBezTo>
                  <a:cubicBezTo>
                    <a:pt x="410145" y="578312"/>
                    <a:pt x="408269" y="576366"/>
                    <a:pt x="406194" y="574649"/>
                  </a:cubicBezTo>
                  <a:lnTo>
                    <a:pt x="524970" y="574649"/>
                  </a:lnTo>
                  <a:lnTo>
                    <a:pt x="524970" y="652087"/>
                  </a:lnTo>
                  <a:close/>
                  <a:moveTo>
                    <a:pt x="382524" y="586851"/>
                  </a:moveTo>
                  <a:cubicBezTo>
                    <a:pt x="383244" y="586851"/>
                    <a:pt x="383963" y="586899"/>
                    <a:pt x="384677" y="586993"/>
                  </a:cubicBezTo>
                  <a:cubicBezTo>
                    <a:pt x="388898" y="587520"/>
                    <a:pt x="392731" y="589720"/>
                    <a:pt x="395316" y="593099"/>
                  </a:cubicBezTo>
                  <a:lnTo>
                    <a:pt x="395316" y="593099"/>
                  </a:lnTo>
                  <a:cubicBezTo>
                    <a:pt x="400672" y="600138"/>
                    <a:pt x="399355" y="610179"/>
                    <a:pt x="392363" y="615597"/>
                  </a:cubicBezTo>
                  <a:lnTo>
                    <a:pt x="382838" y="622922"/>
                  </a:lnTo>
                  <a:lnTo>
                    <a:pt x="363293" y="597461"/>
                  </a:lnTo>
                  <a:lnTo>
                    <a:pt x="372818" y="590137"/>
                  </a:lnTo>
                  <a:cubicBezTo>
                    <a:pt x="375602" y="587999"/>
                    <a:pt x="379015" y="586844"/>
                    <a:pt x="382524" y="586851"/>
                  </a:cubicBezTo>
                  <a:close/>
                  <a:moveTo>
                    <a:pt x="465687" y="640695"/>
                  </a:moveTo>
                  <a:lnTo>
                    <a:pt x="480127" y="640695"/>
                  </a:lnTo>
                  <a:lnTo>
                    <a:pt x="480127" y="655935"/>
                  </a:lnTo>
                  <a:lnTo>
                    <a:pt x="465687" y="655935"/>
                  </a:lnTo>
                  <a:cubicBezTo>
                    <a:pt x="459951" y="655935"/>
                    <a:pt x="455300" y="660582"/>
                    <a:pt x="455295" y="666318"/>
                  </a:cubicBezTo>
                  <a:lnTo>
                    <a:pt x="455295" y="680796"/>
                  </a:lnTo>
                  <a:lnTo>
                    <a:pt x="440055" y="680796"/>
                  </a:lnTo>
                  <a:lnTo>
                    <a:pt x="440055" y="666318"/>
                  </a:lnTo>
                  <a:cubicBezTo>
                    <a:pt x="440055" y="660584"/>
                    <a:pt x="435407" y="655935"/>
                    <a:pt x="429673" y="655935"/>
                  </a:cubicBezTo>
                  <a:lnTo>
                    <a:pt x="415195" y="655935"/>
                  </a:lnTo>
                  <a:lnTo>
                    <a:pt x="415195" y="640695"/>
                  </a:lnTo>
                  <a:lnTo>
                    <a:pt x="429644" y="640695"/>
                  </a:lnTo>
                  <a:cubicBezTo>
                    <a:pt x="435380" y="640690"/>
                    <a:pt x="440026" y="636039"/>
                    <a:pt x="440026" y="630304"/>
                  </a:cubicBezTo>
                  <a:lnTo>
                    <a:pt x="440026" y="615835"/>
                  </a:lnTo>
                  <a:lnTo>
                    <a:pt x="455266" y="615835"/>
                  </a:lnTo>
                  <a:lnTo>
                    <a:pt x="455266" y="630304"/>
                  </a:lnTo>
                  <a:cubicBezTo>
                    <a:pt x="455272" y="636048"/>
                    <a:pt x="459933" y="640701"/>
                    <a:pt x="465677" y="640695"/>
                  </a:cubicBezTo>
                  <a:cubicBezTo>
                    <a:pt x="465680" y="640695"/>
                    <a:pt x="465684" y="640695"/>
                    <a:pt x="465687" y="640695"/>
                  </a:cubicBezTo>
                  <a:close/>
                  <a:moveTo>
                    <a:pt x="524970" y="553875"/>
                  </a:moveTo>
                  <a:lnTo>
                    <a:pt x="370389" y="553875"/>
                  </a:lnTo>
                  <a:lnTo>
                    <a:pt x="370389" y="526748"/>
                  </a:lnTo>
                  <a:lnTo>
                    <a:pt x="524970" y="526748"/>
                  </a:lnTo>
                  <a:close/>
                  <a:moveTo>
                    <a:pt x="366255" y="712942"/>
                  </a:moveTo>
                  <a:cubicBezTo>
                    <a:pt x="369035" y="710797"/>
                    <a:pt x="372450" y="709637"/>
                    <a:pt x="375961" y="709647"/>
                  </a:cubicBezTo>
                  <a:cubicBezTo>
                    <a:pt x="376678" y="709647"/>
                    <a:pt x="377394" y="709695"/>
                    <a:pt x="378104" y="709790"/>
                  </a:cubicBezTo>
                  <a:cubicBezTo>
                    <a:pt x="382328" y="710318"/>
                    <a:pt x="386164" y="712517"/>
                    <a:pt x="388753" y="715895"/>
                  </a:cubicBezTo>
                  <a:lnTo>
                    <a:pt x="388753" y="715895"/>
                  </a:lnTo>
                  <a:cubicBezTo>
                    <a:pt x="394110" y="722934"/>
                    <a:pt x="392792" y="732975"/>
                    <a:pt x="385801" y="738393"/>
                  </a:cubicBezTo>
                  <a:lnTo>
                    <a:pt x="376276" y="745718"/>
                  </a:lnTo>
                  <a:lnTo>
                    <a:pt x="356730" y="720267"/>
                  </a:lnTo>
                  <a:close/>
                  <a:moveTo>
                    <a:pt x="398450" y="754852"/>
                  </a:moveTo>
                  <a:cubicBezTo>
                    <a:pt x="402665" y="751609"/>
                    <a:pt x="406121" y="747484"/>
                    <a:pt x="408575" y="742765"/>
                  </a:cubicBezTo>
                  <a:lnTo>
                    <a:pt x="499462" y="742765"/>
                  </a:lnTo>
                  <a:lnTo>
                    <a:pt x="489652" y="758567"/>
                  </a:lnTo>
                  <a:cubicBezTo>
                    <a:pt x="487539" y="761978"/>
                    <a:pt x="486414" y="765909"/>
                    <a:pt x="486404" y="769921"/>
                  </a:cubicBezTo>
                  <a:lnTo>
                    <a:pt x="378771" y="769921"/>
                  </a:lnTo>
                  <a:close/>
                  <a:moveTo>
                    <a:pt x="542611" y="505926"/>
                  </a:moveTo>
                  <a:lnTo>
                    <a:pt x="352749" y="505926"/>
                  </a:lnTo>
                  <a:lnTo>
                    <a:pt x="352749" y="472589"/>
                  </a:lnTo>
                  <a:lnTo>
                    <a:pt x="542611" y="472589"/>
                  </a:lnTo>
                  <a:close/>
                  <a:moveTo>
                    <a:pt x="480746" y="139604"/>
                  </a:moveTo>
                  <a:lnTo>
                    <a:pt x="480746" y="451786"/>
                  </a:lnTo>
                  <a:lnTo>
                    <a:pt x="460505" y="451786"/>
                  </a:lnTo>
                  <a:lnTo>
                    <a:pt x="460505" y="152415"/>
                  </a:lnTo>
                  <a:cubicBezTo>
                    <a:pt x="460510" y="146681"/>
                    <a:pt x="455866" y="142029"/>
                    <a:pt x="450132" y="142023"/>
                  </a:cubicBezTo>
                  <a:cubicBezTo>
                    <a:pt x="450129" y="142023"/>
                    <a:pt x="450126" y="142023"/>
                    <a:pt x="450123" y="142023"/>
                  </a:cubicBezTo>
                  <a:lnTo>
                    <a:pt x="406079" y="142023"/>
                  </a:lnTo>
                  <a:lnTo>
                    <a:pt x="406079" y="121773"/>
                  </a:lnTo>
                  <a:lnTo>
                    <a:pt x="462915" y="121773"/>
                  </a:lnTo>
                  <a:cubicBezTo>
                    <a:pt x="472758" y="121784"/>
                    <a:pt x="480735" y="129761"/>
                    <a:pt x="480746" y="139604"/>
                  </a:cubicBezTo>
                  <a:close/>
                  <a:moveTo>
                    <a:pt x="136208" y="77006"/>
                  </a:moveTo>
                  <a:lnTo>
                    <a:pt x="194548" y="77006"/>
                  </a:lnTo>
                  <a:cubicBezTo>
                    <a:pt x="200282" y="77006"/>
                    <a:pt x="204930" y="72358"/>
                    <a:pt x="204930" y="66624"/>
                  </a:cubicBezTo>
                  <a:cubicBezTo>
                    <a:pt x="204930" y="41310"/>
                    <a:pt x="225451" y="20789"/>
                    <a:pt x="250765" y="20789"/>
                  </a:cubicBezTo>
                  <a:cubicBezTo>
                    <a:pt x="276078" y="20789"/>
                    <a:pt x="296599" y="41310"/>
                    <a:pt x="296599" y="66624"/>
                  </a:cubicBezTo>
                  <a:cubicBezTo>
                    <a:pt x="296599" y="72358"/>
                    <a:pt x="301247" y="77006"/>
                    <a:pt x="306981" y="77006"/>
                  </a:cubicBezTo>
                  <a:lnTo>
                    <a:pt x="365322" y="77006"/>
                  </a:lnTo>
                  <a:cubicBezTo>
                    <a:pt x="369349" y="77011"/>
                    <a:pt x="372613" y="80275"/>
                    <a:pt x="372618" y="84302"/>
                  </a:cubicBezTo>
                  <a:lnTo>
                    <a:pt x="372618" y="100980"/>
                  </a:lnTo>
                  <a:lnTo>
                    <a:pt x="342338" y="100980"/>
                  </a:lnTo>
                  <a:cubicBezTo>
                    <a:pt x="336601" y="100807"/>
                    <a:pt x="331810" y="105316"/>
                    <a:pt x="331636" y="111053"/>
                  </a:cubicBezTo>
                  <a:cubicBezTo>
                    <a:pt x="331463" y="116789"/>
                    <a:pt x="335972" y="121581"/>
                    <a:pt x="341709" y="121754"/>
                  </a:cubicBezTo>
                  <a:cubicBezTo>
                    <a:pt x="341919" y="121761"/>
                    <a:pt x="342128" y="121761"/>
                    <a:pt x="342338" y="121754"/>
                  </a:cubicBezTo>
                  <a:lnTo>
                    <a:pt x="385315" y="121754"/>
                  </a:lnTo>
                  <a:lnTo>
                    <a:pt x="385315" y="163017"/>
                  </a:lnTo>
                  <a:cubicBezTo>
                    <a:pt x="385263" y="167030"/>
                    <a:pt x="382023" y="170271"/>
                    <a:pt x="378009" y="170322"/>
                  </a:cubicBezTo>
                  <a:lnTo>
                    <a:pt x="298952" y="170322"/>
                  </a:lnTo>
                  <a:cubicBezTo>
                    <a:pt x="273527" y="143736"/>
                    <a:pt x="231363" y="142794"/>
                    <a:pt x="204777" y="168218"/>
                  </a:cubicBezTo>
                  <a:cubicBezTo>
                    <a:pt x="204060" y="168904"/>
                    <a:pt x="203358" y="169605"/>
                    <a:pt x="202673" y="170322"/>
                  </a:cubicBezTo>
                  <a:lnTo>
                    <a:pt x="123615" y="170322"/>
                  </a:lnTo>
                  <a:cubicBezTo>
                    <a:pt x="119602" y="170271"/>
                    <a:pt x="116361" y="167030"/>
                    <a:pt x="116310" y="163017"/>
                  </a:cubicBezTo>
                  <a:lnTo>
                    <a:pt x="116310" y="121773"/>
                  </a:lnTo>
                  <a:lnTo>
                    <a:pt x="272091" y="121773"/>
                  </a:lnTo>
                  <a:cubicBezTo>
                    <a:pt x="277828" y="121947"/>
                    <a:pt x="282619" y="117437"/>
                    <a:pt x="282793" y="111701"/>
                  </a:cubicBezTo>
                  <a:cubicBezTo>
                    <a:pt x="282967" y="105964"/>
                    <a:pt x="278457" y="101173"/>
                    <a:pt x="272720" y="100999"/>
                  </a:cubicBezTo>
                  <a:cubicBezTo>
                    <a:pt x="272511" y="100993"/>
                    <a:pt x="272301" y="100993"/>
                    <a:pt x="272091" y="100999"/>
                  </a:cubicBezTo>
                  <a:lnTo>
                    <a:pt x="128911" y="100999"/>
                  </a:lnTo>
                  <a:lnTo>
                    <a:pt x="128911" y="84302"/>
                  </a:lnTo>
                  <a:cubicBezTo>
                    <a:pt x="128917" y="80275"/>
                    <a:pt x="132180" y="77011"/>
                    <a:pt x="136208" y="77006"/>
                  </a:cubicBezTo>
                  <a:close/>
                  <a:moveTo>
                    <a:pt x="123520" y="191115"/>
                  </a:moveTo>
                  <a:lnTo>
                    <a:pt x="207283" y="191115"/>
                  </a:lnTo>
                  <a:cubicBezTo>
                    <a:pt x="210395" y="191112"/>
                    <a:pt x="213342" y="189714"/>
                    <a:pt x="215313" y="187305"/>
                  </a:cubicBezTo>
                  <a:cubicBezTo>
                    <a:pt x="231357" y="167726"/>
                    <a:pt x="260236" y="164860"/>
                    <a:pt x="279815" y="180904"/>
                  </a:cubicBezTo>
                  <a:cubicBezTo>
                    <a:pt x="282155" y="182821"/>
                    <a:pt x="284299" y="184965"/>
                    <a:pt x="286217" y="187305"/>
                  </a:cubicBezTo>
                  <a:cubicBezTo>
                    <a:pt x="288186" y="189711"/>
                    <a:pt x="291128" y="191109"/>
                    <a:pt x="294237" y="191115"/>
                  </a:cubicBezTo>
                  <a:lnTo>
                    <a:pt x="378057" y="191115"/>
                  </a:lnTo>
                  <a:cubicBezTo>
                    <a:pt x="393555" y="191094"/>
                    <a:pt x="406111" y="178533"/>
                    <a:pt x="406127" y="163036"/>
                  </a:cubicBezTo>
                  <a:lnTo>
                    <a:pt x="406127" y="162788"/>
                  </a:lnTo>
                  <a:lnTo>
                    <a:pt x="439779" y="162788"/>
                  </a:lnTo>
                  <a:lnTo>
                    <a:pt x="439779" y="451786"/>
                  </a:lnTo>
                  <a:lnTo>
                    <a:pt x="351806" y="451786"/>
                  </a:lnTo>
                  <a:cubicBezTo>
                    <a:pt x="340863" y="451797"/>
                    <a:pt x="331995" y="460665"/>
                    <a:pt x="331984" y="471608"/>
                  </a:cubicBezTo>
                  <a:lnTo>
                    <a:pt x="331984" y="480351"/>
                  </a:lnTo>
                  <a:lnTo>
                    <a:pt x="93021" y="480351"/>
                  </a:lnTo>
                  <a:cubicBezTo>
                    <a:pt x="87285" y="480525"/>
                    <a:pt x="82775" y="485316"/>
                    <a:pt x="82949" y="491053"/>
                  </a:cubicBezTo>
                  <a:cubicBezTo>
                    <a:pt x="83115" y="496546"/>
                    <a:pt x="87529" y="500959"/>
                    <a:pt x="93021" y="501126"/>
                  </a:cubicBezTo>
                  <a:lnTo>
                    <a:pt x="331984" y="501126"/>
                  </a:lnTo>
                  <a:lnTo>
                    <a:pt x="331984" y="506840"/>
                  </a:lnTo>
                  <a:cubicBezTo>
                    <a:pt x="331980" y="516955"/>
                    <a:pt x="339582" y="525455"/>
                    <a:pt x="349634" y="526576"/>
                  </a:cubicBezTo>
                  <a:lnTo>
                    <a:pt x="349634" y="538559"/>
                  </a:lnTo>
                  <a:lnTo>
                    <a:pt x="283769" y="538559"/>
                  </a:lnTo>
                  <a:cubicBezTo>
                    <a:pt x="278032" y="538385"/>
                    <a:pt x="273241" y="542895"/>
                    <a:pt x="273067" y="548631"/>
                  </a:cubicBezTo>
                  <a:cubicBezTo>
                    <a:pt x="272893" y="554368"/>
                    <a:pt x="277403" y="559159"/>
                    <a:pt x="283140" y="559333"/>
                  </a:cubicBezTo>
                  <a:cubicBezTo>
                    <a:pt x="283349" y="559339"/>
                    <a:pt x="283559" y="559339"/>
                    <a:pt x="283769" y="559333"/>
                  </a:cubicBezTo>
                  <a:lnTo>
                    <a:pt x="349634" y="559333"/>
                  </a:lnTo>
                  <a:lnTo>
                    <a:pt x="349634" y="581764"/>
                  </a:lnTo>
                  <a:lnTo>
                    <a:pt x="324622" y="600967"/>
                  </a:lnTo>
                  <a:cubicBezTo>
                    <a:pt x="312452" y="610343"/>
                    <a:pt x="307380" y="626288"/>
                    <a:pt x="311896" y="640972"/>
                  </a:cubicBezTo>
                  <a:lnTo>
                    <a:pt x="285350" y="640972"/>
                  </a:lnTo>
                  <a:lnTo>
                    <a:pt x="275263" y="633218"/>
                  </a:lnTo>
                  <a:cubicBezTo>
                    <a:pt x="259122" y="620882"/>
                    <a:pt x="236045" y="623913"/>
                    <a:pt x="223637" y="640000"/>
                  </a:cubicBezTo>
                  <a:cubicBezTo>
                    <a:pt x="223390" y="640314"/>
                    <a:pt x="223190" y="640648"/>
                    <a:pt x="222961" y="640953"/>
                  </a:cubicBezTo>
                  <a:lnTo>
                    <a:pt x="61798" y="640953"/>
                  </a:lnTo>
                  <a:lnTo>
                    <a:pt x="61798" y="162797"/>
                  </a:lnTo>
                  <a:lnTo>
                    <a:pt x="95441" y="162797"/>
                  </a:lnTo>
                  <a:lnTo>
                    <a:pt x="95441" y="163045"/>
                  </a:lnTo>
                  <a:cubicBezTo>
                    <a:pt x="95467" y="178541"/>
                    <a:pt x="108025" y="191094"/>
                    <a:pt x="123520" y="191115"/>
                  </a:cubicBezTo>
                  <a:close/>
                  <a:moveTo>
                    <a:pt x="243059" y="675157"/>
                  </a:moveTo>
                  <a:cubicBezTo>
                    <a:pt x="236071" y="669732"/>
                    <a:pt x="234754" y="659693"/>
                    <a:pt x="240106" y="652649"/>
                  </a:cubicBezTo>
                  <a:lnTo>
                    <a:pt x="240106" y="652649"/>
                  </a:lnTo>
                  <a:cubicBezTo>
                    <a:pt x="245511" y="645627"/>
                    <a:pt x="255580" y="644306"/>
                    <a:pt x="262614" y="649696"/>
                  </a:cubicBezTo>
                  <a:lnTo>
                    <a:pt x="272139" y="657021"/>
                  </a:lnTo>
                  <a:lnTo>
                    <a:pt x="252603" y="682482"/>
                  </a:lnTo>
                  <a:close/>
                  <a:moveTo>
                    <a:pt x="20784" y="664155"/>
                  </a:moveTo>
                  <a:lnTo>
                    <a:pt x="20784" y="139604"/>
                  </a:lnTo>
                  <a:cubicBezTo>
                    <a:pt x="20794" y="129761"/>
                    <a:pt x="28771" y="121784"/>
                    <a:pt x="38614" y="121773"/>
                  </a:cubicBezTo>
                  <a:lnTo>
                    <a:pt x="95441" y="121773"/>
                  </a:lnTo>
                  <a:lnTo>
                    <a:pt x="95441" y="142014"/>
                  </a:lnTo>
                  <a:lnTo>
                    <a:pt x="51416" y="142014"/>
                  </a:lnTo>
                  <a:cubicBezTo>
                    <a:pt x="45682" y="142009"/>
                    <a:pt x="41029" y="146653"/>
                    <a:pt x="41024" y="152387"/>
                  </a:cubicBezTo>
                  <a:cubicBezTo>
                    <a:pt x="41024" y="152396"/>
                    <a:pt x="41024" y="152406"/>
                    <a:pt x="41024" y="152415"/>
                  </a:cubicBezTo>
                  <a:lnTo>
                    <a:pt x="41024" y="651354"/>
                  </a:lnTo>
                  <a:cubicBezTo>
                    <a:pt x="41024" y="657093"/>
                    <a:pt x="45677" y="661746"/>
                    <a:pt x="51416" y="661746"/>
                  </a:cubicBezTo>
                  <a:lnTo>
                    <a:pt x="216094" y="661746"/>
                  </a:lnTo>
                  <a:cubicBezTo>
                    <a:pt x="216050" y="663572"/>
                    <a:pt x="216139" y="665399"/>
                    <a:pt x="216360" y="667213"/>
                  </a:cubicBezTo>
                  <a:cubicBezTo>
                    <a:pt x="217053" y="672463"/>
                    <a:pt x="218869" y="677502"/>
                    <a:pt x="221685" y="681986"/>
                  </a:cubicBezTo>
                  <a:lnTo>
                    <a:pt x="38614" y="681986"/>
                  </a:lnTo>
                  <a:cubicBezTo>
                    <a:pt x="28771" y="681976"/>
                    <a:pt x="20794" y="673999"/>
                    <a:pt x="20784" y="664155"/>
                  </a:cubicBezTo>
                  <a:close/>
                  <a:moveTo>
                    <a:pt x="301114" y="699493"/>
                  </a:moveTo>
                  <a:cubicBezTo>
                    <a:pt x="295712" y="706514"/>
                    <a:pt x="285646" y="707835"/>
                    <a:pt x="278616" y="702446"/>
                  </a:cubicBezTo>
                  <a:lnTo>
                    <a:pt x="269091" y="695131"/>
                  </a:lnTo>
                  <a:lnTo>
                    <a:pt x="288674" y="669670"/>
                  </a:lnTo>
                  <a:lnTo>
                    <a:pt x="298199" y="676995"/>
                  </a:lnTo>
                  <a:cubicBezTo>
                    <a:pt x="305191" y="682414"/>
                    <a:pt x="306508" y="692454"/>
                    <a:pt x="301152" y="699493"/>
                  </a:cubicBezTo>
                  <a:close/>
                  <a:moveTo>
                    <a:pt x="312249" y="661746"/>
                  </a:moveTo>
                  <a:lnTo>
                    <a:pt x="328136" y="661746"/>
                  </a:lnTo>
                  <a:cubicBezTo>
                    <a:pt x="333900" y="665170"/>
                    <a:pt x="340482" y="666974"/>
                    <a:pt x="347186" y="666965"/>
                  </a:cubicBezTo>
                  <a:cubicBezTo>
                    <a:pt x="348015" y="666965"/>
                    <a:pt x="348834" y="666965"/>
                    <a:pt x="349663" y="666861"/>
                  </a:cubicBezTo>
                  <a:lnTo>
                    <a:pt x="349663" y="682005"/>
                  </a:lnTo>
                  <a:lnTo>
                    <a:pt x="324326" y="682005"/>
                  </a:lnTo>
                  <a:cubicBezTo>
                    <a:pt x="322665" y="674097"/>
                    <a:pt x="318415" y="666968"/>
                    <a:pt x="312249" y="661746"/>
                  </a:cubicBezTo>
                  <a:close/>
                  <a:moveTo>
                    <a:pt x="327746" y="762711"/>
                  </a:moveTo>
                  <a:cubicBezTo>
                    <a:pt x="322356" y="755677"/>
                    <a:pt x="323677" y="745608"/>
                    <a:pt x="330699" y="740203"/>
                  </a:cubicBezTo>
                  <a:lnTo>
                    <a:pt x="340224" y="732888"/>
                  </a:lnTo>
                  <a:lnTo>
                    <a:pt x="359778" y="758339"/>
                  </a:lnTo>
                  <a:lnTo>
                    <a:pt x="350253" y="765663"/>
                  </a:lnTo>
                  <a:cubicBezTo>
                    <a:pt x="343220" y="771067"/>
                    <a:pt x="333138" y="769745"/>
                    <a:pt x="327735" y="762712"/>
                  </a:cubicBezTo>
                  <a:cubicBezTo>
                    <a:pt x="327732" y="762708"/>
                    <a:pt x="327729" y="762705"/>
                    <a:pt x="327727" y="762701"/>
                  </a:cubicBezTo>
                  <a:close/>
                  <a:moveTo>
                    <a:pt x="502730" y="812498"/>
                  </a:moveTo>
                  <a:lnTo>
                    <a:pt x="501425" y="811688"/>
                  </a:lnTo>
                  <a:lnTo>
                    <a:pt x="510445" y="797124"/>
                  </a:lnTo>
                  <a:lnTo>
                    <a:pt x="511750" y="797944"/>
                  </a:lnTo>
                  <a:close/>
                  <a:moveTo>
                    <a:pt x="536429" y="788790"/>
                  </a:moveTo>
                  <a:lnTo>
                    <a:pt x="507654" y="770931"/>
                  </a:lnTo>
                  <a:cubicBezTo>
                    <a:pt x="507415" y="770791"/>
                    <a:pt x="507248" y="770555"/>
                    <a:pt x="507197" y="770283"/>
                  </a:cubicBezTo>
                  <a:cubicBezTo>
                    <a:pt x="507132" y="770021"/>
                    <a:pt x="507173" y="769744"/>
                    <a:pt x="507311" y="769511"/>
                  </a:cubicBezTo>
                  <a:lnTo>
                    <a:pt x="517560" y="752976"/>
                  </a:lnTo>
                  <a:lnTo>
                    <a:pt x="548097" y="771893"/>
                  </a:lnTo>
                  <a:lnTo>
                    <a:pt x="537858" y="788428"/>
                  </a:lnTo>
                  <a:cubicBezTo>
                    <a:pt x="537540" y="788893"/>
                    <a:pt x="536920" y="789038"/>
                    <a:pt x="536429" y="788762"/>
                  </a:cubicBezTo>
                  <a:close/>
                  <a:moveTo>
                    <a:pt x="592103" y="750395"/>
                  </a:moveTo>
                  <a:cubicBezTo>
                    <a:pt x="586060" y="760092"/>
                    <a:pt x="573311" y="763074"/>
                    <a:pt x="563594" y="757062"/>
                  </a:cubicBezTo>
                  <a:lnTo>
                    <a:pt x="523942" y="732488"/>
                  </a:lnTo>
                  <a:cubicBezTo>
                    <a:pt x="514281" y="726419"/>
                    <a:pt x="511307" y="713703"/>
                    <a:pt x="517274" y="703979"/>
                  </a:cubicBezTo>
                  <a:lnTo>
                    <a:pt x="522989" y="694769"/>
                  </a:lnTo>
                  <a:lnTo>
                    <a:pt x="546468" y="709313"/>
                  </a:lnTo>
                  <a:cubicBezTo>
                    <a:pt x="551301" y="712400"/>
                    <a:pt x="557720" y="710984"/>
                    <a:pt x="560807" y="706151"/>
                  </a:cubicBezTo>
                  <a:cubicBezTo>
                    <a:pt x="563893" y="701319"/>
                    <a:pt x="562477" y="694899"/>
                    <a:pt x="557644" y="691813"/>
                  </a:cubicBezTo>
                  <a:cubicBezTo>
                    <a:pt x="557565" y="691762"/>
                    <a:pt x="557484" y="691712"/>
                    <a:pt x="557403" y="691664"/>
                  </a:cubicBezTo>
                  <a:lnTo>
                    <a:pt x="533933" y="677119"/>
                  </a:lnTo>
                  <a:lnTo>
                    <a:pt x="538315" y="670042"/>
                  </a:lnTo>
                  <a:lnTo>
                    <a:pt x="551650" y="678319"/>
                  </a:lnTo>
                  <a:cubicBezTo>
                    <a:pt x="556526" y="681339"/>
                    <a:pt x="562927" y="679833"/>
                    <a:pt x="565947" y="674957"/>
                  </a:cubicBezTo>
                  <a:cubicBezTo>
                    <a:pt x="568967" y="670080"/>
                    <a:pt x="567461" y="663679"/>
                    <a:pt x="562585" y="660660"/>
                  </a:cubicBezTo>
                  <a:lnTo>
                    <a:pt x="549250" y="652392"/>
                  </a:lnTo>
                  <a:lnTo>
                    <a:pt x="553631" y="645315"/>
                  </a:lnTo>
                  <a:lnTo>
                    <a:pt x="566966" y="653592"/>
                  </a:lnTo>
                  <a:cubicBezTo>
                    <a:pt x="571926" y="656480"/>
                    <a:pt x="578288" y="654801"/>
                    <a:pt x="581175" y="649841"/>
                  </a:cubicBezTo>
                  <a:cubicBezTo>
                    <a:pt x="583951" y="645073"/>
                    <a:pt x="582518" y="638967"/>
                    <a:pt x="577910" y="635933"/>
                  </a:cubicBezTo>
                  <a:lnTo>
                    <a:pt x="564575" y="627656"/>
                  </a:lnTo>
                  <a:lnTo>
                    <a:pt x="568957" y="620588"/>
                  </a:lnTo>
                  <a:lnTo>
                    <a:pt x="592426" y="635133"/>
                  </a:lnTo>
                  <a:cubicBezTo>
                    <a:pt x="597386" y="638021"/>
                    <a:pt x="603748" y="636341"/>
                    <a:pt x="606636" y="631381"/>
                  </a:cubicBezTo>
                  <a:cubicBezTo>
                    <a:pt x="609412" y="626614"/>
                    <a:pt x="607978" y="620508"/>
                    <a:pt x="603371" y="617473"/>
                  </a:cubicBezTo>
                  <a:lnTo>
                    <a:pt x="579853" y="602948"/>
                  </a:lnTo>
                  <a:lnTo>
                    <a:pt x="584235" y="595880"/>
                  </a:lnTo>
                  <a:lnTo>
                    <a:pt x="597570" y="604148"/>
                  </a:lnTo>
                  <a:cubicBezTo>
                    <a:pt x="602444" y="607170"/>
                    <a:pt x="608845" y="605669"/>
                    <a:pt x="611867" y="600795"/>
                  </a:cubicBezTo>
                  <a:cubicBezTo>
                    <a:pt x="614889" y="595921"/>
                    <a:pt x="613388" y="589520"/>
                    <a:pt x="608514" y="586498"/>
                  </a:cubicBezTo>
                  <a:lnTo>
                    <a:pt x="595179" y="578221"/>
                  </a:lnTo>
                  <a:lnTo>
                    <a:pt x="599561" y="571153"/>
                  </a:lnTo>
                  <a:lnTo>
                    <a:pt x="612896" y="579421"/>
                  </a:lnTo>
                  <a:cubicBezTo>
                    <a:pt x="617728" y="582507"/>
                    <a:pt x="624148" y="581091"/>
                    <a:pt x="627234" y="576259"/>
                  </a:cubicBezTo>
                  <a:cubicBezTo>
                    <a:pt x="630320" y="571426"/>
                    <a:pt x="628904" y="565007"/>
                    <a:pt x="624071" y="561921"/>
                  </a:cubicBezTo>
                  <a:cubicBezTo>
                    <a:pt x="623992" y="561870"/>
                    <a:pt x="623911" y="561820"/>
                    <a:pt x="623830" y="561771"/>
                  </a:cubicBezTo>
                  <a:lnTo>
                    <a:pt x="610495" y="553494"/>
                  </a:lnTo>
                  <a:lnTo>
                    <a:pt x="614877" y="546417"/>
                  </a:lnTo>
                  <a:lnTo>
                    <a:pt x="638356" y="560962"/>
                  </a:lnTo>
                  <a:cubicBezTo>
                    <a:pt x="643189" y="564048"/>
                    <a:pt x="649608" y="562632"/>
                    <a:pt x="652694" y="557799"/>
                  </a:cubicBezTo>
                  <a:cubicBezTo>
                    <a:pt x="655780" y="552967"/>
                    <a:pt x="654364" y="546547"/>
                    <a:pt x="649532" y="543461"/>
                  </a:cubicBezTo>
                  <a:cubicBezTo>
                    <a:pt x="649452" y="543410"/>
                    <a:pt x="649372" y="543360"/>
                    <a:pt x="649291" y="543312"/>
                  </a:cubicBezTo>
                  <a:lnTo>
                    <a:pt x="625859" y="528758"/>
                  </a:lnTo>
                  <a:lnTo>
                    <a:pt x="628955" y="523757"/>
                  </a:lnTo>
                  <a:lnTo>
                    <a:pt x="703812" y="570134"/>
                  </a:lnTo>
                  <a:close/>
                  <a:moveTo>
                    <a:pt x="741112" y="561038"/>
                  </a:moveTo>
                  <a:cubicBezTo>
                    <a:pt x="741360" y="562034"/>
                    <a:pt x="741195" y="563089"/>
                    <a:pt x="740655" y="563962"/>
                  </a:cubicBezTo>
                  <a:cubicBezTo>
                    <a:pt x="739509" y="565754"/>
                    <a:pt x="737146" y="566311"/>
                    <a:pt x="735321" y="565219"/>
                  </a:cubicBezTo>
                  <a:lnTo>
                    <a:pt x="619297" y="493410"/>
                  </a:lnTo>
                  <a:cubicBezTo>
                    <a:pt x="617481" y="492284"/>
                    <a:pt x="616923" y="489901"/>
                    <a:pt x="618049" y="488086"/>
                  </a:cubicBezTo>
                  <a:cubicBezTo>
                    <a:pt x="618761" y="486937"/>
                    <a:pt x="620021" y="486244"/>
                    <a:pt x="621373" y="486257"/>
                  </a:cubicBezTo>
                  <a:cubicBezTo>
                    <a:pt x="622082" y="486254"/>
                    <a:pt x="622778" y="486448"/>
                    <a:pt x="623383" y="486819"/>
                  </a:cubicBezTo>
                  <a:lnTo>
                    <a:pt x="739350" y="558676"/>
                  </a:lnTo>
                  <a:lnTo>
                    <a:pt x="739350" y="558676"/>
                  </a:lnTo>
                  <a:cubicBezTo>
                    <a:pt x="740230" y="559195"/>
                    <a:pt x="740865" y="560046"/>
                    <a:pt x="741112" y="561038"/>
                  </a:cubicBezTo>
                  <a:close/>
                  <a:moveTo>
                    <a:pt x="697716" y="508364"/>
                  </a:moveTo>
                  <a:lnTo>
                    <a:pt x="686991" y="501697"/>
                  </a:lnTo>
                  <a:lnTo>
                    <a:pt x="715642" y="455453"/>
                  </a:lnTo>
                  <a:lnTo>
                    <a:pt x="726367" y="462121"/>
                  </a:lnTo>
                  <a:close/>
                  <a:moveTo>
                    <a:pt x="783841" y="473293"/>
                  </a:moveTo>
                  <a:lnTo>
                    <a:pt x="680018" y="408990"/>
                  </a:lnTo>
                  <a:lnTo>
                    <a:pt x="684581" y="401608"/>
                  </a:lnTo>
                  <a:lnTo>
                    <a:pt x="788403" y="465912"/>
                  </a:lnTo>
                  <a:close/>
                  <a:moveTo>
                    <a:pt x="250765" y="96094"/>
                  </a:moveTo>
                  <a:cubicBezTo>
                    <a:pt x="267046" y="96099"/>
                    <a:pt x="280249" y="82905"/>
                    <a:pt x="280254" y="66624"/>
                  </a:cubicBezTo>
                  <a:cubicBezTo>
                    <a:pt x="280259" y="50342"/>
                    <a:pt x="267065" y="37139"/>
                    <a:pt x="250784" y="37134"/>
                  </a:cubicBezTo>
                  <a:cubicBezTo>
                    <a:pt x="234502" y="37129"/>
                    <a:pt x="221300" y="50323"/>
                    <a:pt x="221294" y="66605"/>
                  </a:cubicBezTo>
                  <a:cubicBezTo>
                    <a:pt x="221294" y="66611"/>
                    <a:pt x="221294" y="66617"/>
                    <a:pt x="221294" y="66624"/>
                  </a:cubicBezTo>
                  <a:cubicBezTo>
                    <a:pt x="221326" y="82887"/>
                    <a:pt x="234502" y="96062"/>
                    <a:pt x="250765" y="96094"/>
                  </a:cubicBezTo>
                  <a:close/>
                  <a:moveTo>
                    <a:pt x="250765" y="57918"/>
                  </a:moveTo>
                  <a:cubicBezTo>
                    <a:pt x="255573" y="57918"/>
                    <a:pt x="259471" y="61815"/>
                    <a:pt x="259471" y="66624"/>
                  </a:cubicBezTo>
                  <a:cubicBezTo>
                    <a:pt x="259471" y="71432"/>
                    <a:pt x="255573" y="75329"/>
                    <a:pt x="250765" y="75329"/>
                  </a:cubicBezTo>
                  <a:cubicBezTo>
                    <a:pt x="245957" y="75329"/>
                    <a:pt x="242059" y="71432"/>
                    <a:pt x="242059" y="66624"/>
                  </a:cubicBezTo>
                  <a:cubicBezTo>
                    <a:pt x="242064" y="61818"/>
                    <a:pt x="245959" y="57923"/>
                    <a:pt x="250765" y="57918"/>
                  </a:cubicBezTo>
                  <a:close/>
                  <a:moveTo>
                    <a:pt x="296294" y="111382"/>
                  </a:moveTo>
                  <a:cubicBezTo>
                    <a:pt x="296294" y="105648"/>
                    <a:pt x="300942" y="100999"/>
                    <a:pt x="306676" y="100999"/>
                  </a:cubicBezTo>
                  <a:lnTo>
                    <a:pt x="313630" y="100999"/>
                  </a:lnTo>
                  <a:cubicBezTo>
                    <a:pt x="319366" y="100826"/>
                    <a:pt x="324158" y="105335"/>
                    <a:pt x="324331" y="111072"/>
                  </a:cubicBezTo>
                  <a:cubicBezTo>
                    <a:pt x="324505" y="116808"/>
                    <a:pt x="319995" y="121600"/>
                    <a:pt x="314259" y="121773"/>
                  </a:cubicBezTo>
                  <a:cubicBezTo>
                    <a:pt x="314049" y="121780"/>
                    <a:pt x="313839" y="121780"/>
                    <a:pt x="313630" y="121773"/>
                  </a:cubicBezTo>
                  <a:lnTo>
                    <a:pt x="306676" y="121773"/>
                  </a:lnTo>
                  <a:cubicBezTo>
                    <a:pt x="300942" y="121773"/>
                    <a:pt x="296294" y="117125"/>
                    <a:pt x="296294" y="111391"/>
                  </a:cubicBezTo>
                  <a:cubicBezTo>
                    <a:pt x="296294" y="111388"/>
                    <a:pt x="296294" y="111385"/>
                    <a:pt x="296294" y="111382"/>
                  </a:cubicBezTo>
                  <a:close/>
                  <a:moveTo>
                    <a:pt x="82639" y="374348"/>
                  </a:moveTo>
                  <a:cubicBezTo>
                    <a:pt x="82639" y="368614"/>
                    <a:pt x="87287" y="363965"/>
                    <a:pt x="93021" y="363965"/>
                  </a:cubicBezTo>
                  <a:lnTo>
                    <a:pt x="148266" y="363965"/>
                  </a:lnTo>
                  <a:cubicBezTo>
                    <a:pt x="154000" y="363965"/>
                    <a:pt x="158648" y="368614"/>
                    <a:pt x="158648" y="374348"/>
                  </a:cubicBezTo>
                  <a:cubicBezTo>
                    <a:pt x="158648" y="380082"/>
                    <a:pt x="154000" y="384730"/>
                    <a:pt x="148266" y="384730"/>
                  </a:cubicBezTo>
                  <a:lnTo>
                    <a:pt x="93021" y="384730"/>
                  </a:lnTo>
                  <a:cubicBezTo>
                    <a:pt x="87287" y="384730"/>
                    <a:pt x="82639" y="380082"/>
                    <a:pt x="82639" y="374348"/>
                  </a:cubicBezTo>
                  <a:close/>
                  <a:moveTo>
                    <a:pt x="174908" y="363965"/>
                  </a:moveTo>
                  <a:lnTo>
                    <a:pt x="408508" y="363965"/>
                  </a:lnTo>
                  <a:cubicBezTo>
                    <a:pt x="414242" y="363965"/>
                    <a:pt x="418890" y="368614"/>
                    <a:pt x="418890" y="374348"/>
                  </a:cubicBezTo>
                  <a:cubicBezTo>
                    <a:pt x="418890" y="380082"/>
                    <a:pt x="414242" y="384730"/>
                    <a:pt x="408508" y="384730"/>
                  </a:cubicBezTo>
                  <a:lnTo>
                    <a:pt x="174908" y="384730"/>
                  </a:lnTo>
                  <a:cubicBezTo>
                    <a:pt x="169174" y="384730"/>
                    <a:pt x="164525" y="380082"/>
                    <a:pt x="164525" y="374348"/>
                  </a:cubicBezTo>
                  <a:cubicBezTo>
                    <a:pt x="164525" y="368614"/>
                    <a:pt x="169174" y="363965"/>
                    <a:pt x="174908" y="363965"/>
                  </a:cubicBezTo>
                  <a:close/>
                  <a:moveTo>
                    <a:pt x="322269" y="432546"/>
                  </a:moveTo>
                  <a:cubicBezTo>
                    <a:pt x="322269" y="438281"/>
                    <a:pt x="317622" y="442932"/>
                    <a:pt x="311887" y="442937"/>
                  </a:cubicBezTo>
                  <a:lnTo>
                    <a:pt x="93021" y="442937"/>
                  </a:lnTo>
                  <a:cubicBezTo>
                    <a:pt x="87285" y="442764"/>
                    <a:pt x="82775" y="437972"/>
                    <a:pt x="82949" y="432236"/>
                  </a:cubicBezTo>
                  <a:cubicBezTo>
                    <a:pt x="83115" y="426743"/>
                    <a:pt x="87529" y="422330"/>
                    <a:pt x="93021" y="422163"/>
                  </a:cubicBezTo>
                  <a:lnTo>
                    <a:pt x="311887" y="422163"/>
                  </a:lnTo>
                  <a:cubicBezTo>
                    <a:pt x="317613" y="422163"/>
                    <a:pt x="322258" y="426800"/>
                    <a:pt x="322269" y="432526"/>
                  </a:cubicBezTo>
                  <a:close/>
                  <a:moveTo>
                    <a:pt x="418890" y="432546"/>
                  </a:moveTo>
                  <a:cubicBezTo>
                    <a:pt x="418890" y="438281"/>
                    <a:pt x="414244" y="442932"/>
                    <a:pt x="408508" y="442937"/>
                  </a:cubicBezTo>
                  <a:lnTo>
                    <a:pt x="338557" y="442937"/>
                  </a:lnTo>
                  <a:cubicBezTo>
                    <a:pt x="332820" y="442764"/>
                    <a:pt x="328310" y="437972"/>
                    <a:pt x="328484" y="432236"/>
                  </a:cubicBezTo>
                  <a:cubicBezTo>
                    <a:pt x="328651" y="426743"/>
                    <a:pt x="333064" y="422330"/>
                    <a:pt x="338557" y="422163"/>
                  </a:cubicBezTo>
                  <a:lnTo>
                    <a:pt x="408508" y="422163"/>
                  </a:lnTo>
                  <a:cubicBezTo>
                    <a:pt x="414235" y="422163"/>
                    <a:pt x="418880" y="426800"/>
                    <a:pt x="418890" y="432526"/>
                  </a:cubicBezTo>
                  <a:close/>
                  <a:moveTo>
                    <a:pt x="82639" y="548941"/>
                  </a:moveTo>
                  <a:cubicBezTo>
                    <a:pt x="82639" y="543207"/>
                    <a:pt x="87287" y="538559"/>
                    <a:pt x="93021" y="538559"/>
                  </a:cubicBezTo>
                  <a:lnTo>
                    <a:pt x="257089" y="538559"/>
                  </a:lnTo>
                  <a:cubicBezTo>
                    <a:pt x="262826" y="538385"/>
                    <a:pt x="267617" y="542895"/>
                    <a:pt x="267791" y="548631"/>
                  </a:cubicBezTo>
                  <a:cubicBezTo>
                    <a:pt x="267965" y="554368"/>
                    <a:pt x="263455" y="559159"/>
                    <a:pt x="257718" y="559333"/>
                  </a:cubicBezTo>
                  <a:cubicBezTo>
                    <a:pt x="257509" y="559339"/>
                    <a:pt x="257299" y="559339"/>
                    <a:pt x="257089" y="559333"/>
                  </a:cubicBezTo>
                  <a:lnTo>
                    <a:pt x="93021" y="559333"/>
                  </a:lnTo>
                  <a:cubicBezTo>
                    <a:pt x="87287" y="559333"/>
                    <a:pt x="82639" y="554684"/>
                    <a:pt x="82639" y="548951"/>
                  </a:cubicBezTo>
                  <a:cubicBezTo>
                    <a:pt x="82639" y="548947"/>
                    <a:pt x="82639" y="548944"/>
                    <a:pt x="82639" y="548941"/>
                  </a:cubicBezTo>
                  <a:close/>
                  <a:moveTo>
                    <a:pt x="207712" y="266496"/>
                  </a:moveTo>
                  <a:cubicBezTo>
                    <a:pt x="207712" y="260762"/>
                    <a:pt x="212360" y="256114"/>
                    <a:pt x="218094" y="256114"/>
                  </a:cubicBezTo>
                  <a:lnTo>
                    <a:pt x="315144" y="256114"/>
                  </a:lnTo>
                  <a:cubicBezTo>
                    <a:pt x="320878" y="256114"/>
                    <a:pt x="325526" y="260762"/>
                    <a:pt x="325526" y="266496"/>
                  </a:cubicBezTo>
                  <a:cubicBezTo>
                    <a:pt x="325526" y="272230"/>
                    <a:pt x="320878" y="276878"/>
                    <a:pt x="315144" y="276878"/>
                  </a:cubicBezTo>
                  <a:lnTo>
                    <a:pt x="218103" y="276878"/>
                  </a:lnTo>
                  <a:cubicBezTo>
                    <a:pt x="212370" y="276884"/>
                    <a:pt x="207717" y="272240"/>
                    <a:pt x="207712" y="266506"/>
                  </a:cubicBezTo>
                  <a:cubicBezTo>
                    <a:pt x="207712" y="266503"/>
                    <a:pt x="207712" y="266499"/>
                    <a:pt x="207712" y="266496"/>
                  </a:cubicBezTo>
                  <a:close/>
                  <a:moveTo>
                    <a:pt x="207712" y="309902"/>
                  </a:moveTo>
                  <a:cubicBezTo>
                    <a:pt x="207712" y="304168"/>
                    <a:pt x="212360" y="299519"/>
                    <a:pt x="218094" y="299519"/>
                  </a:cubicBezTo>
                  <a:lnTo>
                    <a:pt x="363655" y="299519"/>
                  </a:lnTo>
                  <a:cubicBezTo>
                    <a:pt x="369389" y="299519"/>
                    <a:pt x="374037" y="304168"/>
                    <a:pt x="374037" y="309902"/>
                  </a:cubicBezTo>
                  <a:cubicBezTo>
                    <a:pt x="374037" y="315636"/>
                    <a:pt x="369389" y="320284"/>
                    <a:pt x="363655" y="320284"/>
                  </a:cubicBezTo>
                  <a:lnTo>
                    <a:pt x="218103" y="320284"/>
                  </a:lnTo>
                  <a:cubicBezTo>
                    <a:pt x="212370" y="320289"/>
                    <a:pt x="207717" y="315645"/>
                    <a:pt x="207712" y="309911"/>
                  </a:cubicBezTo>
                  <a:cubicBezTo>
                    <a:pt x="207712" y="309908"/>
                    <a:pt x="207712" y="309905"/>
                    <a:pt x="207712" y="309902"/>
                  </a:cubicBezTo>
                  <a:close/>
                  <a:moveTo>
                    <a:pt x="142342" y="274802"/>
                  </a:moveTo>
                  <a:cubicBezTo>
                    <a:pt x="158912" y="274802"/>
                    <a:pt x="172345" y="261369"/>
                    <a:pt x="172345" y="244798"/>
                  </a:cubicBezTo>
                  <a:cubicBezTo>
                    <a:pt x="172345" y="228228"/>
                    <a:pt x="158912" y="214794"/>
                    <a:pt x="142342" y="214794"/>
                  </a:cubicBezTo>
                  <a:cubicBezTo>
                    <a:pt x="125771" y="214794"/>
                    <a:pt x="112338" y="228228"/>
                    <a:pt x="112338" y="244798"/>
                  </a:cubicBezTo>
                  <a:cubicBezTo>
                    <a:pt x="112354" y="261366"/>
                    <a:pt x="125783" y="274791"/>
                    <a:pt x="142351" y="274802"/>
                  </a:cubicBezTo>
                  <a:close/>
                  <a:moveTo>
                    <a:pt x="142342" y="235568"/>
                  </a:moveTo>
                  <a:cubicBezTo>
                    <a:pt x="147444" y="235563"/>
                    <a:pt x="151585" y="239696"/>
                    <a:pt x="151590" y="244798"/>
                  </a:cubicBezTo>
                  <a:cubicBezTo>
                    <a:pt x="151596" y="249901"/>
                    <a:pt x="147463" y="254042"/>
                    <a:pt x="142361" y="254047"/>
                  </a:cubicBezTo>
                  <a:cubicBezTo>
                    <a:pt x="137258" y="254052"/>
                    <a:pt x="133117" y="249920"/>
                    <a:pt x="133112" y="244817"/>
                  </a:cubicBezTo>
                  <a:cubicBezTo>
                    <a:pt x="133112" y="244811"/>
                    <a:pt x="133112" y="244805"/>
                    <a:pt x="133112" y="244798"/>
                  </a:cubicBezTo>
                  <a:cubicBezTo>
                    <a:pt x="133122" y="239701"/>
                    <a:pt x="137254" y="235574"/>
                    <a:pt x="142351" y="235568"/>
                  </a:cubicBezTo>
                  <a:close/>
                  <a:moveTo>
                    <a:pt x="82820" y="325456"/>
                  </a:moveTo>
                  <a:cubicBezTo>
                    <a:pt x="81715" y="331082"/>
                    <a:pt x="85381" y="336539"/>
                    <a:pt x="91007" y="337644"/>
                  </a:cubicBezTo>
                  <a:cubicBezTo>
                    <a:pt x="91668" y="337774"/>
                    <a:pt x="92339" y="337839"/>
                    <a:pt x="93012" y="337838"/>
                  </a:cubicBezTo>
                  <a:lnTo>
                    <a:pt x="191681" y="337838"/>
                  </a:lnTo>
                  <a:cubicBezTo>
                    <a:pt x="197426" y="337833"/>
                    <a:pt x="202078" y="333172"/>
                    <a:pt x="202073" y="327428"/>
                  </a:cubicBezTo>
                  <a:cubicBezTo>
                    <a:pt x="202072" y="326766"/>
                    <a:pt x="202008" y="326106"/>
                    <a:pt x="201882" y="325456"/>
                  </a:cubicBezTo>
                  <a:cubicBezTo>
                    <a:pt x="195491" y="292578"/>
                    <a:pt x="163657" y="271106"/>
                    <a:pt x="130778" y="277497"/>
                  </a:cubicBezTo>
                  <a:cubicBezTo>
                    <a:pt x="106512" y="282215"/>
                    <a:pt x="87537" y="301189"/>
                    <a:pt x="82820" y="325456"/>
                  </a:cubicBezTo>
                  <a:close/>
                  <a:moveTo>
                    <a:pt x="176851" y="317045"/>
                  </a:moveTo>
                  <a:lnTo>
                    <a:pt x="107842" y="317045"/>
                  </a:lnTo>
                  <a:cubicBezTo>
                    <a:pt x="118883" y="297987"/>
                    <a:pt x="143283" y="291486"/>
                    <a:pt x="162342" y="302527"/>
                  </a:cubicBezTo>
                  <a:cubicBezTo>
                    <a:pt x="168366" y="306016"/>
                    <a:pt x="173371" y="311022"/>
                    <a:pt x="176860" y="31704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503"/>
                                        </p:tgtEl>
                                        <p:attrNameLst>
                                          <p:attrName>style.visibility</p:attrName>
                                        </p:attrNameLst>
                                      </p:cBhvr>
                                      <p:to>
                                        <p:strVal val="visible"/>
                                      </p:to>
                                    </p:set>
                                    <p:animEffect filter="fade" transition="in">
                                      <p:cBhvr>
                                        <p:cTn dur="500"/>
                                        <p:tgtEl>
                                          <p:spTgt spid="4503"/>
                                        </p:tgtEl>
                                      </p:cBhvr>
                                    </p:animEffect>
                                  </p:childTnLst>
                                </p:cTn>
                              </p:par>
                              <p:par>
                                <p:cTn fill="hold" nodeType="withEffect" presetClass="entr" presetID="10" presetSubtype="0">
                                  <p:stCondLst>
                                    <p:cond delay="250"/>
                                  </p:stCondLst>
                                  <p:childTnLst>
                                    <p:set>
                                      <p:cBhvr>
                                        <p:cTn dur="1" fill="hold">
                                          <p:stCondLst>
                                            <p:cond delay="0"/>
                                          </p:stCondLst>
                                        </p:cTn>
                                        <p:tgtEl>
                                          <p:spTgt spid="4508"/>
                                        </p:tgtEl>
                                        <p:attrNameLst>
                                          <p:attrName>style.visibility</p:attrName>
                                        </p:attrNameLst>
                                      </p:cBhvr>
                                      <p:to>
                                        <p:strVal val="visible"/>
                                      </p:to>
                                    </p:set>
                                    <p:animEffect filter="fade" transition="in">
                                      <p:cBhvr>
                                        <p:cTn dur="500"/>
                                        <p:tgtEl>
                                          <p:spTgt spid="4508"/>
                                        </p:tgtEl>
                                      </p:cBhvr>
                                    </p:animEffect>
                                  </p:childTnLst>
                                </p:cTn>
                              </p:par>
                              <p:par>
                                <p:cTn fill="hold" nodeType="withEffect" presetClass="entr" presetID="10" presetSubtype="0">
                                  <p:stCondLst>
                                    <p:cond delay="250"/>
                                  </p:stCondLst>
                                  <p:childTnLst>
                                    <p:set>
                                      <p:cBhvr>
                                        <p:cTn dur="1" fill="hold">
                                          <p:stCondLst>
                                            <p:cond delay="0"/>
                                          </p:stCondLst>
                                        </p:cTn>
                                        <p:tgtEl>
                                          <p:spTgt spid="4504"/>
                                        </p:tgtEl>
                                        <p:attrNameLst>
                                          <p:attrName>style.visibility</p:attrName>
                                        </p:attrNameLst>
                                      </p:cBhvr>
                                      <p:to>
                                        <p:strVal val="visible"/>
                                      </p:to>
                                    </p:set>
                                    <p:animEffect filter="fade" transition="in">
                                      <p:cBhvr>
                                        <p:cTn dur="500"/>
                                        <p:tgtEl>
                                          <p:spTgt spid="4504"/>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4509"/>
                                        </p:tgtEl>
                                        <p:attrNameLst>
                                          <p:attrName>style.visibility</p:attrName>
                                        </p:attrNameLst>
                                      </p:cBhvr>
                                      <p:to>
                                        <p:strVal val="visible"/>
                                      </p:to>
                                    </p:set>
                                    <p:animEffect filter="fade" transition="in">
                                      <p:cBhvr>
                                        <p:cTn dur="500"/>
                                        <p:tgtEl>
                                          <p:spTgt spid="4509"/>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4517"/>
                                        </p:tgtEl>
                                        <p:attrNameLst>
                                          <p:attrName>style.visibility</p:attrName>
                                        </p:attrNameLst>
                                      </p:cBhvr>
                                      <p:to>
                                        <p:strVal val="visible"/>
                                      </p:to>
                                    </p:set>
                                    <p:animEffect filter="fade" transition="in">
                                      <p:cBhvr>
                                        <p:cTn dur="1000"/>
                                        <p:tgtEl>
                                          <p:spTgt spid="451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25" name="Shape 4525"/>
        <p:cNvGrpSpPr/>
        <p:nvPr/>
      </p:nvGrpSpPr>
      <p:grpSpPr>
        <a:xfrm>
          <a:off x="0" y="0"/>
          <a:ext cx="0" cy="0"/>
          <a:chOff x="0" y="0"/>
          <a:chExt cx="0" cy="0"/>
        </a:xfrm>
      </p:grpSpPr>
      <p:sp>
        <p:nvSpPr>
          <p:cNvPr id="4526" name="Google Shape;4526;p84"/>
          <p:cNvSpPr/>
          <p:nvPr/>
        </p:nvSpPr>
        <p:spPr>
          <a:xfrm flipH="1">
            <a:off x="798257" y="1288456"/>
            <a:ext cx="11060662"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4527" name="Google Shape;4527;p84"/>
          <p:cNvSpPr/>
          <p:nvPr/>
        </p:nvSpPr>
        <p:spPr>
          <a:xfrm>
            <a:off x="216713" y="1557067"/>
            <a:ext cx="4989807" cy="393800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528" name="Google Shape;4528;p84"/>
          <p:cNvSpPr txBox="1"/>
          <p:nvPr/>
        </p:nvSpPr>
        <p:spPr>
          <a:xfrm>
            <a:off x="296269" y="385036"/>
            <a:ext cx="5572359" cy="523220"/>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Indicações do eculizumabe¹</a:t>
            </a:r>
            <a:endParaRPr/>
          </a:p>
        </p:txBody>
      </p:sp>
      <p:sp>
        <p:nvSpPr>
          <p:cNvPr id="4529" name="Google Shape;4529;p84"/>
          <p:cNvSpPr txBox="1"/>
          <p:nvPr/>
        </p:nvSpPr>
        <p:spPr>
          <a:xfrm>
            <a:off x="1768697" y="1825838"/>
            <a:ext cx="3132735" cy="1905137"/>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b="1" lang="pt-BR" sz="2000">
                <a:solidFill>
                  <a:schemeClr val="lt1"/>
                </a:solidFill>
                <a:latin typeface="Lustria"/>
                <a:ea typeface="Lustria"/>
                <a:cs typeface="Lustria"/>
                <a:sym typeface="Lustria"/>
              </a:rPr>
              <a:t>O eculizumabe é indicado para o tratamento de adultos e crianças com:</a:t>
            </a:r>
            <a:endParaRPr/>
          </a:p>
          <a:p>
            <a:pPr indent="0" lvl="0" marL="0" marR="0" rtl="0" algn="l">
              <a:lnSpc>
                <a:spcPct val="90000"/>
              </a:lnSpc>
              <a:spcBef>
                <a:spcPts val="600"/>
              </a:spcBef>
              <a:spcAft>
                <a:spcPts val="0"/>
              </a:spcAft>
              <a:buNone/>
            </a:pPr>
            <a:r>
              <a:rPr b="1" lang="pt-BR" sz="2400">
                <a:solidFill>
                  <a:schemeClr val="lt1"/>
                </a:solidFill>
                <a:latin typeface="Lustria"/>
                <a:ea typeface="Lustria"/>
                <a:cs typeface="Lustria"/>
                <a:sym typeface="Lustria"/>
              </a:rPr>
              <a:t>Hemoglobinúria Paroxística Noturna (HPN)</a:t>
            </a:r>
            <a:endParaRPr/>
          </a:p>
        </p:txBody>
      </p:sp>
      <p:sp>
        <p:nvSpPr>
          <p:cNvPr id="4530" name="Google Shape;4530;p8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eculizumabe (eculizumabe). Bula  aprovada  pela  ANVISA  disponível  em https://alexion.com/worldwide/Brazil.</a:t>
            </a:r>
            <a:br>
              <a:rPr lang="pt-BR"/>
            </a:br>
            <a:r>
              <a:rPr lang="pt-BR"/>
              <a:t>Disponível em: http://www.anvisa.gov.br/datavisa/fila_bula/index.asp.. 2. Almeida, el al. Internal Medicine Journal .2017; 47: 1026–1034</a:t>
            </a:r>
            <a:endParaRPr/>
          </a:p>
        </p:txBody>
      </p:sp>
      <p:pic>
        <p:nvPicPr>
          <p:cNvPr descr="Uma imagem contendo no interior, xícara, mesa, pequeno&#10;&#10;Descrição gerada automaticamente" id="4531" name="Google Shape;4531;p84"/>
          <p:cNvPicPr preferRelativeResize="0"/>
          <p:nvPr/>
        </p:nvPicPr>
        <p:blipFill rotWithShape="1">
          <a:blip r:embed="rId3">
            <a:alphaModFix/>
          </a:blip>
          <a:srcRect b="0" l="0" r="0" t="0"/>
          <a:stretch/>
        </p:blipFill>
        <p:spPr>
          <a:xfrm>
            <a:off x="349859" y="1721607"/>
            <a:ext cx="1183666" cy="210056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graphicFrame>
        <p:nvGraphicFramePr>
          <p:cNvPr id="4532" name="Google Shape;4532;p84"/>
          <p:cNvGraphicFramePr/>
          <p:nvPr/>
        </p:nvGraphicFramePr>
        <p:xfrm>
          <a:off x="5590096" y="1946936"/>
          <a:ext cx="3000000" cy="3000000"/>
        </p:xfrm>
        <a:graphic>
          <a:graphicData uri="http://schemas.openxmlformats.org/drawingml/2006/table">
            <a:tbl>
              <a:tblPr bandRow="1" firstRow="1">
                <a:noFill/>
                <a:tableStyleId>{F7126037-056A-477B-9917-EF84403CEE12}</a:tableStyleId>
              </a:tblPr>
              <a:tblGrid>
                <a:gridCol w="2664925"/>
                <a:gridCol w="3458525"/>
              </a:tblGrid>
              <a:tr h="455150">
                <a:tc gridSpan="2">
                  <a:txBody>
                    <a:bodyPr/>
                    <a:lstStyle/>
                    <a:p>
                      <a:pPr indent="0" lvl="0" marL="0" marR="0" rtl="0" algn="ctr">
                        <a:spcBef>
                          <a:spcPts val="0"/>
                        </a:spcBef>
                        <a:spcAft>
                          <a:spcPts val="0"/>
                        </a:spcAft>
                        <a:buNone/>
                      </a:pPr>
                      <a:r>
                        <a:rPr b="1" i="0" lang="pt-BR" sz="1600" cap="none" strike="noStrike">
                          <a:solidFill>
                            <a:schemeClr val="lt1"/>
                          </a:solidFill>
                          <a:latin typeface="Calibri"/>
                          <a:ea typeface="Calibri"/>
                          <a:cs typeface="Calibri"/>
                          <a:sym typeface="Calibri"/>
                        </a:rPr>
                        <a:t>Hemólise (DHL ≥1,5 × LSN*)</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hMerge="1"/>
              </a:tr>
              <a:tr h="455150">
                <a:tc gridSpan="2">
                  <a:txBody>
                    <a:bodyPr/>
                    <a:lstStyle/>
                    <a:p>
                      <a:pPr indent="0" lvl="0" marL="0" marR="0" rtl="0" algn="ctr">
                        <a:spcBef>
                          <a:spcPts val="0"/>
                        </a:spcBef>
                        <a:spcAft>
                          <a:spcPts val="0"/>
                        </a:spcAft>
                        <a:buNone/>
                      </a:pPr>
                      <a:r>
                        <a:rPr b="1" i="0" lang="pt-BR" sz="1600" cap="none" strike="noStrike">
                          <a:solidFill>
                            <a:srgbClr val="B21138"/>
                          </a:solidFill>
                          <a:latin typeface="Calibri"/>
                          <a:ea typeface="Calibri"/>
                          <a:cs typeface="Calibri"/>
                          <a:sym typeface="Calibri"/>
                        </a:rPr>
                        <a:t>Um ou mais dos seguintes sintomas clínicos associados</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hMerge="1"/>
              </a:tr>
              <a:tr h="603575">
                <a:tc>
                  <a:txBody>
                    <a:bodyPr/>
                    <a:lstStyle/>
                    <a:p>
                      <a:pPr indent="0" lvl="0" marL="0" marR="0" rtl="0" algn="l">
                        <a:spcBef>
                          <a:spcPts val="0"/>
                        </a:spcBef>
                        <a:spcAft>
                          <a:spcPts val="0"/>
                        </a:spcAft>
                        <a:buNone/>
                      </a:pPr>
                      <a:r>
                        <a:rPr b="0" i="0" lang="pt-BR" sz="1400" cap="none" strike="noStrike">
                          <a:solidFill>
                            <a:schemeClr val="dk1"/>
                          </a:solidFill>
                          <a:latin typeface="Calibri"/>
                          <a:ea typeface="Calibri"/>
                          <a:cs typeface="Calibri"/>
                          <a:sym typeface="Calibri"/>
                        </a:rPr>
                        <a:t>Fadiga</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1400" cap="none" strike="noStrike">
                          <a:solidFill>
                            <a:schemeClr val="dk1"/>
                          </a:solidFill>
                          <a:latin typeface="Calibri"/>
                          <a:ea typeface="Calibri"/>
                          <a:cs typeface="Calibri"/>
                          <a:sym typeface="Calibri"/>
                        </a:rPr>
                        <a:t>Anemia (Hb &lt;10,0 g/dl)</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D8D8D8"/>
                      </a:solidFill>
                      <a:prstDash val="solid"/>
                      <a:round/>
                      <a:headEnd len="sm" w="sm" type="none"/>
                      <a:tailEnd len="sm" w="sm" type="none"/>
                    </a:lnB>
                  </a:tcPr>
                </a:tc>
              </a:tr>
              <a:tr h="603575">
                <a:tc>
                  <a:txBody>
                    <a:bodyPr/>
                    <a:lstStyle/>
                    <a:p>
                      <a:pPr indent="0" lvl="0" marL="0" marR="0" rtl="0" algn="l">
                        <a:spcBef>
                          <a:spcPts val="0"/>
                        </a:spcBef>
                        <a:spcAft>
                          <a:spcPts val="0"/>
                        </a:spcAft>
                        <a:buNone/>
                      </a:pPr>
                      <a:r>
                        <a:rPr b="0" i="0" lang="pt-BR" sz="1400" cap="none" strike="noStrike">
                          <a:solidFill>
                            <a:schemeClr val="dk1"/>
                          </a:solidFill>
                          <a:latin typeface="Calibri"/>
                          <a:ea typeface="Calibri"/>
                          <a:cs typeface="Calibri"/>
                          <a:sym typeface="Calibri"/>
                        </a:rPr>
                        <a:t>Hemoglobinúria</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1400" cap="none" strike="noStrike">
                          <a:solidFill>
                            <a:schemeClr val="dk1"/>
                          </a:solidFill>
                          <a:latin typeface="Calibri"/>
                          <a:ea typeface="Calibri"/>
                          <a:cs typeface="Calibri"/>
                          <a:sym typeface="Calibri"/>
                        </a:rPr>
                        <a:t>Evento vascular adverso grave </a:t>
                      </a:r>
                      <a:endParaRPr/>
                    </a:p>
                    <a:p>
                      <a:pPr indent="0" lvl="0" marL="0" marR="0" rtl="0" algn="l">
                        <a:spcBef>
                          <a:spcPts val="0"/>
                        </a:spcBef>
                        <a:spcAft>
                          <a:spcPts val="0"/>
                        </a:spcAft>
                        <a:buNone/>
                      </a:pPr>
                      <a:r>
                        <a:rPr b="0" i="0" lang="pt-BR" sz="1400" cap="none" strike="noStrike">
                          <a:solidFill>
                            <a:schemeClr val="dk1"/>
                          </a:solidFill>
                          <a:latin typeface="Calibri"/>
                          <a:ea typeface="Calibri"/>
                          <a:cs typeface="Calibri"/>
                          <a:sym typeface="Calibri"/>
                        </a:rPr>
                        <a:t>(incl. trombose)</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r>
              <a:tr h="603575">
                <a:tc>
                  <a:txBody>
                    <a:bodyPr/>
                    <a:lstStyle/>
                    <a:p>
                      <a:pPr indent="0" lvl="0" marL="0" marR="0" rtl="0" algn="l">
                        <a:spcBef>
                          <a:spcPts val="0"/>
                        </a:spcBef>
                        <a:spcAft>
                          <a:spcPts val="0"/>
                        </a:spcAft>
                        <a:buNone/>
                      </a:pPr>
                      <a:r>
                        <a:rPr b="0" i="0" lang="pt-BR" sz="1400" cap="none" strike="noStrike">
                          <a:solidFill>
                            <a:schemeClr val="dk1"/>
                          </a:solidFill>
                          <a:latin typeface="Calibri"/>
                          <a:ea typeface="Calibri"/>
                          <a:cs typeface="Calibri"/>
                          <a:sym typeface="Calibri"/>
                        </a:rPr>
                        <a:t>Dor abdominal</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c>
                  <a:txBody>
                    <a:bodyPr/>
                    <a:lstStyle/>
                    <a:p>
                      <a:pPr indent="0" lvl="0" marL="0" marR="0" rtl="0" algn="l">
                        <a:spcBef>
                          <a:spcPts val="0"/>
                        </a:spcBef>
                        <a:spcAft>
                          <a:spcPts val="0"/>
                        </a:spcAft>
                        <a:buNone/>
                      </a:pPr>
                      <a:r>
                        <a:rPr b="0" i="0" lang="pt-BR" sz="1400" cap="none" strike="noStrike">
                          <a:solidFill>
                            <a:schemeClr val="dk1"/>
                          </a:solidFill>
                          <a:latin typeface="Calibri"/>
                          <a:ea typeface="Calibri"/>
                          <a:cs typeface="Calibri"/>
                          <a:sym typeface="Calibri"/>
                        </a:rPr>
                        <a:t>Disfagia</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rgbClr val="D8D8D8"/>
                      </a:solidFill>
                      <a:prstDash val="solid"/>
                      <a:round/>
                      <a:headEnd len="sm" w="sm" type="none"/>
                      <a:tailEnd len="sm" w="sm" type="none"/>
                    </a:lnB>
                  </a:tcPr>
                </a:tc>
              </a:tr>
              <a:tr h="603575">
                <a:tc>
                  <a:txBody>
                    <a:bodyPr/>
                    <a:lstStyle/>
                    <a:p>
                      <a:pPr indent="0" lvl="0" marL="0" marR="0" rtl="0" algn="l">
                        <a:spcBef>
                          <a:spcPts val="0"/>
                        </a:spcBef>
                        <a:spcAft>
                          <a:spcPts val="0"/>
                        </a:spcAft>
                        <a:buNone/>
                      </a:pPr>
                      <a:r>
                        <a:rPr b="0" i="0" lang="pt-BR" sz="1400" cap="none" strike="noStrike">
                          <a:solidFill>
                            <a:schemeClr val="dk1"/>
                          </a:solidFill>
                          <a:latin typeface="Calibri"/>
                          <a:ea typeface="Calibri"/>
                          <a:cs typeface="Calibri"/>
                          <a:sym typeface="Calibri"/>
                        </a:rPr>
                        <a:t>Falta de ar (dispneia)</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marR="0" rtl="0" algn="l">
                        <a:spcBef>
                          <a:spcPts val="0"/>
                        </a:spcBef>
                        <a:spcAft>
                          <a:spcPts val="0"/>
                        </a:spcAft>
                        <a:buNone/>
                      </a:pPr>
                      <a:r>
                        <a:rPr b="0" i="0" lang="pt-BR" sz="1400" cap="none" strike="noStrike">
                          <a:solidFill>
                            <a:schemeClr val="dk1"/>
                          </a:solidFill>
                          <a:latin typeface="Calibri"/>
                          <a:ea typeface="Calibri"/>
                          <a:cs typeface="Calibri"/>
                          <a:sym typeface="Calibri"/>
                        </a:rPr>
                        <a:t>Disfunção erétil</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8D8D8"/>
                      </a:solidFill>
                      <a:prstDash val="solid"/>
                      <a:round/>
                      <a:headEnd len="sm" w="sm" type="none"/>
                      <a:tailEnd len="sm" w="sm" type="none"/>
                    </a:lnT>
                    <a:lnB cap="flat" cmpd="sng" w="9525">
                      <a:solidFill>
                        <a:schemeClr val="lt2"/>
                      </a:solidFill>
                      <a:prstDash val="solid"/>
                      <a:round/>
                      <a:headEnd len="sm" w="sm" type="none"/>
                      <a:tailEnd len="sm" w="sm" type="none"/>
                    </a:lnB>
                  </a:tcPr>
                </a:tc>
              </a:tr>
            </a:tbl>
          </a:graphicData>
        </a:graphic>
      </p:graphicFrame>
      <p:sp>
        <p:nvSpPr>
          <p:cNvPr id="4533" name="Google Shape;4533;p84"/>
          <p:cNvSpPr txBox="1"/>
          <p:nvPr/>
        </p:nvSpPr>
        <p:spPr>
          <a:xfrm>
            <a:off x="5136604" y="1582836"/>
            <a:ext cx="4022674" cy="419460"/>
          </a:xfrm>
          <a:prstGeom prst="rect">
            <a:avLst/>
          </a:prstGeom>
          <a:noFill/>
          <a:ln>
            <a:noFill/>
          </a:ln>
        </p:spPr>
        <p:txBody>
          <a:bodyPr anchorCtr="1" anchor="t" bIns="0" lIns="0" spcFirstLastPara="1" rIns="0" wrap="square" tIns="0">
            <a:noAutofit/>
          </a:bodyPr>
          <a:lstStyle/>
          <a:p>
            <a:pPr indent="0" lvl="0" marL="0" marR="0" rtl="0" algn="l">
              <a:lnSpc>
                <a:spcPct val="85000"/>
              </a:lnSpc>
              <a:spcBef>
                <a:spcPts val="0"/>
              </a:spcBef>
              <a:spcAft>
                <a:spcPts val="0"/>
              </a:spcAft>
              <a:buClr>
                <a:schemeClr val="dk2"/>
              </a:buClr>
              <a:buSzPts val="2000"/>
              <a:buFont typeface="Lustria"/>
              <a:buNone/>
            </a:pPr>
            <a:r>
              <a:rPr b="1" i="0" lang="pt-BR" sz="2000" u="none" cap="none" strike="noStrike">
                <a:solidFill>
                  <a:schemeClr val="dk2"/>
                </a:solidFill>
                <a:latin typeface="Lustria"/>
                <a:ea typeface="Lustria"/>
                <a:cs typeface="Lustria"/>
                <a:sym typeface="Lustria"/>
              </a:rPr>
              <a:t>Alta atividade da doença </a:t>
            </a:r>
            <a:r>
              <a:rPr b="1" baseline="30000" i="0" lang="pt-BR" sz="2000" u="none" cap="none" strike="noStrike">
                <a:solidFill>
                  <a:schemeClr val="dk2"/>
                </a:solidFill>
                <a:latin typeface="Lustria"/>
                <a:ea typeface="Lustria"/>
                <a:cs typeface="Lustria"/>
                <a:sym typeface="Lustria"/>
              </a:rPr>
              <a:t>1,2</a:t>
            </a:r>
            <a:endParaRPr/>
          </a:p>
        </p:txBody>
      </p:sp>
      <p:sp>
        <p:nvSpPr>
          <p:cNvPr id="4534" name="Google Shape;4534;p84"/>
          <p:cNvSpPr/>
          <p:nvPr/>
        </p:nvSpPr>
        <p:spPr>
          <a:xfrm>
            <a:off x="5526341" y="5295708"/>
            <a:ext cx="2024913" cy="2308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900">
                <a:solidFill>
                  <a:schemeClr val="dk1"/>
                </a:solidFill>
                <a:latin typeface="Calibri"/>
                <a:ea typeface="Calibri"/>
                <a:cs typeface="Calibri"/>
                <a:sym typeface="Calibri"/>
              </a:rPr>
              <a:t>*LSN – </a:t>
            </a:r>
            <a:r>
              <a:rPr b="1" lang="pt-BR" sz="900">
                <a:solidFill>
                  <a:schemeClr val="dk1"/>
                </a:solidFill>
                <a:latin typeface="Calibri"/>
                <a:ea typeface="Calibri"/>
                <a:cs typeface="Calibri"/>
                <a:sym typeface="Calibri"/>
              </a:rPr>
              <a:t>L</a:t>
            </a:r>
            <a:r>
              <a:rPr lang="pt-BR" sz="900">
                <a:solidFill>
                  <a:schemeClr val="dk1"/>
                </a:solidFill>
                <a:latin typeface="Calibri"/>
                <a:ea typeface="Calibri"/>
                <a:cs typeface="Calibri"/>
                <a:sym typeface="Calibri"/>
              </a:rPr>
              <a:t>imite </a:t>
            </a:r>
            <a:r>
              <a:rPr b="1" lang="pt-BR" sz="900">
                <a:solidFill>
                  <a:schemeClr val="dk1"/>
                </a:solidFill>
                <a:latin typeface="Calibri"/>
                <a:ea typeface="Calibri"/>
                <a:cs typeface="Calibri"/>
                <a:sym typeface="Calibri"/>
              </a:rPr>
              <a:t>S</a:t>
            </a:r>
            <a:r>
              <a:rPr lang="pt-BR" sz="900">
                <a:solidFill>
                  <a:schemeClr val="dk1"/>
                </a:solidFill>
                <a:latin typeface="Calibri"/>
                <a:ea typeface="Calibri"/>
                <a:cs typeface="Calibri"/>
                <a:sym typeface="Calibri"/>
              </a:rPr>
              <a:t>uperior da </a:t>
            </a:r>
            <a:r>
              <a:rPr b="1" lang="pt-BR" sz="900">
                <a:solidFill>
                  <a:schemeClr val="dk1"/>
                </a:solidFill>
                <a:latin typeface="Calibri"/>
                <a:ea typeface="Calibri"/>
                <a:cs typeface="Calibri"/>
                <a:sym typeface="Calibri"/>
              </a:rPr>
              <a:t>N</a:t>
            </a:r>
            <a:r>
              <a:rPr lang="pt-BR" sz="900">
                <a:solidFill>
                  <a:schemeClr val="dk1"/>
                </a:solidFill>
                <a:latin typeface="Calibri"/>
                <a:ea typeface="Calibri"/>
                <a:cs typeface="Calibri"/>
                <a:sym typeface="Calibri"/>
              </a:rPr>
              <a:t>ormalidade</a:t>
            </a:r>
            <a:endParaRPr sz="900">
              <a:solidFill>
                <a:schemeClr val="dk1"/>
              </a:solidFill>
              <a:latin typeface="Calibri"/>
              <a:ea typeface="Calibri"/>
              <a:cs typeface="Calibri"/>
              <a:sym typeface="Calibri"/>
            </a:endParaRPr>
          </a:p>
        </p:txBody>
      </p:sp>
      <p:sp>
        <p:nvSpPr>
          <p:cNvPr id="4535" name="Google Shape;4535;p84"/>
          <p:cNvSpPr txBox="1"/>
          <p:nvPr/>
        </p:nvSpPr>
        <p:spPr>
          <a:xfrm>
            <a:off x="478436" y="4160364"/>
            <a:ext cx="4312369" cy="1140569"/>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chemeClr val="lt1"/>
              </a:buClr>
              <a:buSzPts val="1600"/>
              <a:buFont typeface="Calibri"/>
              <a:buNone/>
            </a:pPr>
            <a:r>
              <a:rPr b="0" i="0" lang="pt-BR" sz="1600" u="none" cap="none" strike="noStrike">
                <a:solidFill>
                  <a:schemeClr val="lt1"/>
                </a:solidFill>
                <a:latin typeface="Calibri"/>
                <a:ea typeface="Calibri"/>
                <a:cs typeface="Calibri"/>
                <a:sym typeface="Calibri"/>
              </a:rPr>
              <a:t>A </a:t>
            </a:r>
            <a:r>
              <a:rPr b="1" i="0" lang="pt-BR" sz="1600" u="none" cap="none" strike="noStrike">
                <a:solidFill>
                  <a:schemeClr val="lt1"/>
                </a:solidFill>
                <a:latin typeface="Calibri"/>
                <a:ea typeface="Calibri"/>
                <a:cs typeface="Calibri"/>
                <a:sym typeface="Calibri"/>
              </a:rPr>
              <a:t>evidência do benefício clínico de eculizumabe </a:t>
            </a:r>
            <a:r>
              <a:rPr b="0" i="0" lang="pt-BR" sz="1600" u="none" cap="none" strike="noStrike">
                <a:solidFill>
                  <a:schemeClr val="lt1"/>
                </a:solidFill>
                <a:latin typeface="Calibri"/>
                <a:ea typeface="Calibri"/>
                <a:cs typeface="Calibri"/>
                <a:sym typeface="Calibri"/>
              </a:rPr>
              <a:t>foi demonstrada no tratamento de pacientes com hemólise e sintoma(s) clínico(s) indicativo(s) de alta atividade da doença, </a:t>
            </a:r>
            <a:r>
              <a:rPr b="1" i="0" lang="pt-BR" sz="1600" u="none" cap="none" strike="noStrike">
                <a:solidFill>
                  <a:schemeClr val="lt1"/>
                </a:solidFill>
                <a:latin typeface="Calibri"/>
                <a:ea typeface="Calibri"/>
                <a:cs typeface="Calibri"/>
                <a:sym typeface="Calibri"/>
              </a:rPr>
              <a:t>independente do histórico de transfusão</a:t>
            </a:r>
            <a:endParaRPr/>
          </a:p>
        </p:txBody>
      </p:sp>
      <p:cxnSp>
        <p:nvCxnSpPr>
          <p:cNvPr id="4536" name="Google Shape;4536;p84"/>
          <p:cNvCxnSpPr/>
          <p:nvPr/>
        </p:nvCxnSpPr>
        <p:spPr>
          <a:xfrm>
            <a:off x="333081" y="3986712"/>
            <a:ext cx="4693634" cy="0"/>
          </a:xfrm>
          <a:prstGeom prst="straightConnector1">
            <a:avLst/>
          </a:prstGeom>
          <a:noFill/>
          <a:ln cap="flat" cmpd="sng" w="12700">
            <a:solidFill>
              <a:srgbClr val="FF3F40"/>
            </a:solidFill>
            <a:prstDash val="solid"/>
            <a:miter lim="800000"/>
            <a:headEnd len="sm" w="sm" type="none"/>
            <a:tailEnd len="sm" w="sm" type="none"/>
          </a:ln>
        </p:spPr>
      </p:cxn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526"/>
                                        </p:tgtEl>
                                        <p:attrNameLst>
                                          <p:attrName>style.visibility</p:attrName>
                                        </p:attrNameLst>
                                      </p:cBhvr>
                                      <p:to>
                                        <p:strVal val="visible"/>
                                      </p:to>
                                    </p:set>
                                    <p:animEffect filter="fade" transition="in">
                                      <p:cBhvr>
                                        <p:cTn dur="500"/>
                                        <p:tgtEl>
                                          <p:spTgt spid="452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4527"/>
                                        </p:tgtEl>
                                        <p:attrNameLst>
                                          <p:attrName>style.visibility</p:attrName>
                                        </p:attrNameLst>
                                      </p:cBhvr>
                                      <p:to>
                                        <p:strVal val="visible"/>
                                      </p:to>
                                    </p:set>
                                    <p:animEffect filter="fade" transition="in">
                                      <p:cBhvr>
                                        <p:cTn dur="500"/>
                                        <p:tgtEl>
                                          <p:spTgt spid="4527"/>
                                        </p:tgtEl>
                                      </p:cBhvr>
                                    </p:animEffect>
                                  </p:childTnLst>
                                </p:cTn>
                              </p:par>
                              <p:par>
                                <p:cTn fill="hold" nodeType="withEffect" presetClass="entr" presetID="10" presetSubtype="0">
                                  <p:stCondLst>
                                    <p:cond delay="250"/>
                                  </p:stCondLst>
                                  <p:childTnLst>
                                    <p:set>
                                      <p:cBhvr>
                                        <p:cTn dur="1" fill="hold">
                                          <p:stCondLst>
                                            <p:cond delay="0"/>
                                          </p:stCondLst>
                                        </p:cTn>
                                        <p:tgtEl>
                                          <p:spTgt spid="4531"/>
                                        </p:tgtEl>
                                        <p:attrNameLst>
                                          <p:attrName>style.visibility</p:attrName>
                                        </p:attrNameLst>
                                      </p:cBhvr>
                                      <p:to>
                                        <p:strVal val="visible"/>
                                      </p:to>
                                    </p:set>
                                    <p:animEffect filter="fade" transition="in">
                                      <p:cBhvr>
                                        <p:cTn dur="500"/>
                                        <p:tgtEl>
                                          <p:spTgt spid="4531"/>
                                        </p:tgtEl>
                                      </p:cBhvr>
                                    </p:animEffect>
                                  </p:childTnLst>
                                </p:cTn>
                              </p:par>
                              <p:par>
                                <p:cTn fill="hold" nodeType="withEffect" presetClass="entr" presetID="10" presetSubtype="0">
                                  <p:stCondLst>
                                    <p:cond delay="250"/>
                                  </p:stCondLst>
                                  <p:childTnLst>
                                    <p:set>
                                      <p:cBhvr>
                                        <p:cTn dur="1" fill="hold">
                                          <p:stCondLst>
                                            <p:cond delay="0"/>
                                          </p:stCondLst>
                                        </p:cTn>
                                        <p:tgtEl>
                                          <p:spTgt spid="4529"/>
                                        </p:tgtEl>
                                        <p:attrNameLst>
                                          <p:attrName>style.visibility</p:attrName>
                                        </p:attrNameLst>
                                      </p:cBhvr>
                                      <p:to>
                                        <p:strVal val="visible"/>
                                      </p:to>
                                    </p:set>
                                    <p:animEffect filter="fade" transition="in">
                                      <p:cBhvr>
                                        <p:cTn dur="500"/>
                                        <p:tgtEl>
                                          <p:spTgt spid="4529"/>
                                        </p:tgtEl>
                                      </p:cBhvr>
                                    </p:animEffect>
                                  </p:childTnLst>
                                </p:cTn>
                              </p:par>
                              <p:par>
                                <p:cTn fill="hold" nodeType="withEffect" presetClass="entr" presetID="10" presetSubtype="0">
                                  <p:stCondLst>
                                    <p:cond delay="500"/>
                                  </p:stCondLst>
                                  <p:childTnLst>
                                    <p:set>
                                      <p:cBhvr>
                                        <p:cTn dur="1" fill="hold">
                                          <p:stCondLst>
                                            <p:cond delay="0"/>
                                          </p:stCondLst>
                                        </p:cTn>
                                        <p:tgtEl>
                                          <p:spTgt spid="4536"/>
                                        </p:tgtEl>
                                        <p:attrNameLst>
                                          <p:attrName>style.visibility</p:attrName>
                                        </p:attrNameLst>
                                      </p:cBhvr>
                                      <p:to>
                                        <p:strVal val="visible"/>
                                      </p:to>
                                    </p:set>
                                    <p:animEffect filter="fade" transition="in">
                                      <p:cBhvr>
                                        <p:cTn dur="500"/>
                                        <p:tgtEl>
                                          <p:spTgt spid="4536"/>
                                        </p:tgtEl>
                                      </p:cBhvr>
                                    </p:animEffect>
                                  </p:childTnLst>
                                </p:cTn>
                              </p:par>
                              <p:par>
                                <p:cTn fill="hold" nodeType="withEffect" presetClass="entr" presetID="10" presetSubtype="0">
                                  <p:stCondLst>
                                    <p:cond delay="500"/>
                                  </p:stCondLst>
                                  <p:childTnLst>
                                    <p:set>
                                      <p:cBhvr>
                                        <p:cTn dur="1" fill="hold">
                                          <p:stCondLst>
                                            <p:cond delay="0"/>
                                          </p:stCondLst>
                                        </p:cTn>
                                        <p:tgtEl>
                                          <p:spTgt spid="4535"/>
                                        </p:tgtEl>
                                        <p:attrNameLst>
                                          <p:attrName>style.visibility</p:attrName>
                                        </p:attrNameLst>
                                      </p:cBhvr>
                                      <p:to>
                                        <p:strVal val="visible"/>
                                      </p:to>
                                    </p:set>
                                    <p:animEffect filter="fade" transition="in">
                                      <p:cBhvr>
                                        <p:cTn dur="500"/>
                                        <p:tgtEl>
                                          <p:spTgt spid="4535"/>
                                        </p:tgtEl>
                                      </p:cBhvr>
                                    </p:animEffect>
                                  </p:childTnLst>
                                </p:cTn>
                              </p:par>
                              <p:par>
                                <p:cTn fill="hold" nodeType="withEffect" presetClass="entr" presetID="10" presetSubtype="0">
                                  <p:stCondLst>
                                    <p:cond delay="1000"/>
                                  </p:stCondLst>
                                  <p:childTnLst>
                                    <p:set>
                                      <p:cBhvr>
                                        <p:cTn dur="1" fill="hold">
                                          <p:stCondLst>
                                            <p:cond delay="0"/>
                                          </p:stCondLst>
                                        </p:cTn>
                                        <p:tgtEl>
                                          <p:spTgt spid="4533"/>
                                        </p:tgtEl>
                                        <p:attrNameLst>
                                          <p:attrName>style.visibility</p:attrName>
                                        </p:attrNameLst>
                                      </p:cBhvr>
                                      <p:to>
                                        <p:strVal val="visible"/>
                                      </p:to>
                                    </p:set>
                                    <p:animEffect filter="fade" transition="in">
                                      <p:cBhvr>
                                        <p:cTn dur="500"/>
                                        <p:tgtEl>
                                          <p:spTgt spid="4533"/>
                                        </p:tgtEl>
                                      </p:cBhvr>
                                    </p:animEffect>
                                  </p:childTnLst>
                                </p:cTn>
                              </p:par>
                              <p:par>
                                <p:cTn fill="hold" nodeType="withEffect" presetClass="entr" presetID="10" presetSubtype="0">
                                  <p:stCondLst>
                                    <p:cond delay="1000"/>
                                  </p:stCondLst>
                                  <p:childTnLst>
                                    <p:set>
                                      <p:cBhvr>
                                        <p:cTn dur="1" fill="hold">
                                          <p:stCondLst>
                                            <p:cond delay="0"/>
                                          </p:stCondLst>
                                        </p:cTn>
                                        <p:tgtEl>
                                          <p:spTgt spid="4532"/>
                                        </p:tgtEl>
                                        <p:attrNameLst>
                                          <p:attrName>style.visibility</p:attrName>
                                        </p:attrNameLst>
                                      </p:cBhvr>
                                      <p:to>
                                        <p:strVal val="visible"/>
                                      </p:to>
                                    </p:set>
                                    <p:animEffect filter="fade" transition="in">
                                      <p:cBhvr>
                                        <p:cTn dur="500"/>
                                        <p:tgtEl>
                                          <p:spTgt spid="4532"/>
                                        </p:tgtEl>
                                      </p:cBhvr>
                                    </p:animEffect>
                                  </p:childTnLst>
                                </p:cTn>
                              </p:par>
                              <p:par>
                                <p:cTn fill="hold" nodeType="withEffect" presetClass="entr" presetID="10" presetSubtype="0">
                                  <p:stCondLst>
                                    <p:cond delay="1000"/>
                                  </p:stCondLst>
                                  <p:childTnLst>
                                    <p:set>
                                      <p:cBhvr>
                                        <p:cTn dur="1" fill="hold">
                                          <p:stCondLst>
                                            <p:cond delay="0"/>
                                          </p:stCondLst>
                                        </p:cTn>
                                        <p:tgtEl>
                                          <p:spTgt spid="4534"/>
                                        </p:tgtEl>
                                        <p:attrNameLst>
                                          <p:attrName>style.visibility</p:attrName>
                                        </p:attrNameLst>
                                      </p:cBhvr>
                                      <p:to>
                                        <p:strVal val="visible"/>
                                      </p:to>
                                    </p:set>
                                    <p:animEffect filter="fade" transition="in">
                                      <p:cBhvr>
                                        <p:cTn dur="500"/>
                                        <p:tgtEl>
                                          <p:spTgt spid="453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41" name="Shape 4541"/>
        <p:cNvGrpSpPr/>
        <p:nvPr/>
      </p:nvGrpSpPr>
      <p:grpSpPr>
        <a:xfrm>
          <a:off x="0" y="0"/>
          <a:ext cx="0" cy="0"/>
          <a:chOff x="0" y="0"/>
          <a:chExt cx="0" cy="0"/>
        </a:xfrm>
      </p:grpSpPr>
      <p:sp>
        <p:nvSpPr>
          <p:cNvPr id="4542" name="Google Shape;4542;p85"/>
          <p:cNvSpPr/>
          <p:nvPr/>
        </p:nvSpPr>
        <p:spPr>
          <a:xfrm flipH="1">
            <a:off x="452547" y="1373047"/>
            <a:ext cx="11286906"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chemeClr val="dk1"/>
              </a:solidFill>
              <a:latin typeface="Arial"/>
              <a:ea typeface="Arial"/>
              <a:cs typeface="Arial"/>
              <a:sym typeface="Arial"/>
            </a:endParaRPr>
          </a:p>
        </p:txBody>
      </p:sp>
      <p:sp>
        <p:nvSpPr>
          <p:cNvPr id="4543" name="Google Shape;4543;p85"/>
          <p:cNvSpPr txBox="1"/>
          <p:nvPr/>
        </p:nvSpPr>
        <p:spPr>
          <a:xfrm>
            <a:off x="296269" y="385036"/>
            <a:ext cx="810067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Monitorização de rotina para avaliação</a:t>
            </a:r>
            <a:endParaRPr b="1" baseline="30000" sz="3600">
              <a:solidFill>
                <a:schemeClr val="accent1"/>
              </a:solidFill>
              <a:latin typeface="Lustria"/>
              <a:ea typeface="Lustria"/>
              <a:cs typeface="Lustria"/>
              <a:sym typeface="Lustria"/>
            </a:endParaRPr>
          </a:p>
        </p:txBody>
      </p:sp>
      <p:sp>
        <p:nvSpPr>
          <p:cNvPr id="4544" name="Google Shape;4544;p85"/>
          <p:cNvSpPr txBox="1"/>
          <p:nvPr/>
        </p:nvSpPr>
        <p:spPr>
          <a:xfrm>
            <a:off x="296269" y="792070"/>
            <a:ext cx="7959295"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de alta atividade da doença em pacientes com HPN</a:t>
            </a:r>
            <a:r>
              <a:rPr baseline="30000" lang="pt-BR" sz="2800">
                <a:solidFill>
                  <a:srgbClr val="003865"/>
                </a:solidFill>
                <a:latin typeface="Calibri"/>
                <a:ea typeface="Calibri"/>
                <a:cs typeface="Calibri"/>
                <a:sym typeface="Calibri"/>
              </a:rPr>
              <a:t>1-5</a:t>
            </a:r>
            <a:endParaRPr/>
          </a:p>
        </p:txBody>
      </p:sp>
      <p:sp>
        <p:nvSpPr>
          <p:cNvPr id="4545" name="Google Shape;4545;p8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Hill A, et al. Blood. 2013;121(25):4985-4996. 2. Clark DA, et al. Blood. 1981;57(1):83-89. 3. Hillmen P, et al. Am J Hematol. 2010;85(8):553-559. 4. Weitz I et al. J Intern Med. 2013;43(3):298-307. 5. Brodsky RA. Blood. 2009;113(26):6522-6527. 6. Merck Manuals Website. https://www.merckmanuals.com/professional/appendixes/normal-laboratory-values/blood-tests-normal-values#v8508814. 2018. Accessed October 1, 2018. 7.  MedlinePlus Website. https://medlineplus.gov/ency/article/007305.htm. 2017. Accessed October 1, 2018.</a:t>
            </a:r>
            <a:endParaRPr/>
          </a:p>
        </p:txBody>
      </p:sp>
      <p:cxnSp>
        <p:nvCxnSpPr>
          <p:cNvPr id="4546" name="Google Shape;4546;p85"/>
          <p:cNvCxnSpPr/>
          <p:nvPr/>
        </p:nvCxnSpPr>
        <p:spPr>
          <a:xfrm>
            <a:off x="4293409" y="1478674"/>
            <a:ext cx="0" cy="2667785"/>
          </a:xfrm>
          <a:prstGeom prst="straightConnector1">
            <a:avLst/>
          </a:prstGeom>
          <a:noFill/>
          <a:ln cap="flat" cmpd="sng" w="12700">
            <a:solidFill>
              <a:schemeClr val="lt2"/>
            </a:solidFill>
            <a:prstDash val="solid"/>
            <a:miter lim="800000"/>
            <a:headEnd len="sm" w="sm" type="none"/>
            <a:tailEnd len="sm" w="sm" type="none"/>
          </a:ln>
        </p:spPr>
      </p:cxnSp>
      <p:cxnSp>
        <p:nvCxnSpPr>
          <p:cNvPr id="4547" name="Google Shape;4547;p85"/>
          <p:cNvCxnSpPr/>
          <p:nvPr/>
        </p:nvCxnSpPr>
        <p:spPr>
          <a:xfrm>
            <a:off x="8420034" y="1478674"/>
            <a:ext cx="0" cy="2667785"/>
          </a:xfrm>
          <a:prstGeom prst="straightConnector1">
            <a:avLst/>
          </a:prstGeom>
          <a:noFill/>
          <a:ln cap="flat" cmpd="sng" w="12700">
            <a:solidFill>
              <a:schemeClr val="lt2"/>
            </a:solidFill>
            <a:prstDash val="solid"/>
            <a:miter lim="800000"/>
            <a:headEnd len="sm" w="sm" type="none"/>
            <a:tailEnd len="sm" w="sm" type="none"/>
          </a:ln>
        </p:spPr>
      </p:cxnSp>
      <p:cxnSp>
        <p:nvCxnSpPr>
          <p:cNvPr id="4548" name="Google Shape;4548;p85"/>
          <p:cNvCxnSpPr/>
          <p:nvPr/>
        </p:nvCxnSpPr>
        <p:spPr>
          <a:xfrm>
            <a:off x="6178203" y="4401513"/>
            <a:ext cx="0" cy="1199265"/>
          </a:xfrm>
          <a:prstGeom prst="straightConnector1">
            <a:avLst/>
          </a:prstGeom>
          <a:noFill/>
          <a:ln cap="flat" cmpd="sng" w="12700">
            <a:solidFill>
              <a:schemeClr val="lt2"/>
            </a:solidFill>
            <a:prstDash val="solid"/>
            <a:miter lim="800000"/>
            <a:headEnd len="sm" w="sm" type="none"/>
            <a:tailEnd len="sm" w="sm" type="none"/>
          </a:ln>
        </p:spPr>
      </p:cxnSp>
      <p:grpSp>
        <p:nvGrpSpPr>
          <p:cNvPr id="4549" name="Google Shape;4549;p85"/>
          <p:cNvGrpSpPr/>
          <p:nvPr/>
        </p:nvGrpSpPr>
        <p:grpSpPr>
          <a:xfrm>
            <a:off x="685509" y="1637548"/>
            <a:ext cx="3793515" cy="2416973"/>
            <a:chOff x="349981" y="1694302"/>
            <a:chExt cx="3793515" cy="2416973"/>
          </a:xfrm>
        </p:grpSpPr>
        <p:sp>
          <p:nvSpPr>
            <p:cNvPr id="4550" name="Google Shape;4550;p85"/>
            <p:cNvSpPr/>
            <p:nvPr/>
          </p:nvSpPr>
          <p:spPr>
            <a:xfrm>
              <a:off x="1236760" y="1856042"/>
              <a:ext cx="2906736" cy="2255233"/>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283C8C"/>
                </a:buClr>
                <a:buSzPts val="1400"/>
                <a:buFont typeface="Lustria"/>
                <a:buNone/>
              </a:pPr>
              <a:r>
                <a:rPr b="1" i="0" lang="pt-BR" sz="1400" u="none" cap="none" strike="noStrike">
                  <a:solidFill>
                    <a:srgbClr val="283C8C"/>
                  </a:solidFill>
                  <a:latin typeface="Lustria"/>
                  <a:ea typeface="Lustria"/>
                  <a:cs typeface="Lustria"/>
                  <a:sym typeface="Lustria"/>
                </a:rPr>
                <a:t>Evidência de Hemólise Elevada</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DHL ≥ 1.5 × LSN</a:t>
              </a:r>
              <a:br>
                <a:rPr b="0" i="0" lang="pt-BR" sz="1300" u="none" cap="none" strike="noStrike">
                  <a:solidFill>
                    <a:srgbClr val="000000"/>
                  </a:solidFill>
                  <a:latin typeface="Calibri"/>
                  <a:ea typeface="Calibri"/>
                  <a:cs typeface="Calibri"/>
                  <a:sym typeface="Calibri"/>
                </a:rPr>
              </a:br>
              <a:r>
                <a:rPr b="1" i="0" lang="pt-BR" sz="1300" u="none" cap="none" strike="noStrike">
                  <a:solidFill>
                    <a:srgbClr val="CE2434"/>
                  </a:solidFill>
                  <a:latin typeface="Calibri"/>
                  <a:ea typeface="Calibri"/>
                  <a:cs typeface="Calibri"/>
                  <a:sym typeface="Calibri"/>
                </a:rPr>
                <a:t>60-160 U/L</a:t>
              </a:r>
              <a:endParaRPr b="1" i="0" sz="1300" u="none" cap="none" strike="noStrike">
                <a:solidFill>
                  <a:srgbClr val="CE2434"/>
                </a:solidFill>
                <a:latin typeface="Calibri"/>
                <a:ea typeface="Calibri"/>
                <a:cs typeface="Calibri"/>
                <a:sym typeface="Calibri"/>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Contagem elevada de reticulócitos </a:t>
              </a:r>
              <a:br>
                <a:rPr b="0" i="0" lang="pt-BR" sz="1300" u="none" cap="none" strike="noStrike">
                  <a:solidFill>
                    <a:schemeClr val="dk1"/>
                  </a:solidFill>
                  <a:latin typeface="Calibri"/>
                  <a:ea typeface="Calibri"/>
                  <a:cs typeface="Calibri"/>
                  <a:sym typeface="Calibri"/>
                </a:rPr>
              </a:br>
              <a:r>
                <a:rPr b="1" i="0" lang="pt-BR" sz="1300" u="none" cap="none" strike="noStrike">
                  <a:solidFill>
                    <a:srgbClr val="CE2434"/>
                  </a:solidFill>
                  <a:latin typeface="Calibri"/>
                  <a:ea typeface="Calibri"/>
                  <a:cs typeface="Calibri"/>
                  <a:sym typeface="Calibri"/>
                </a:rPr>
                <a:t>0.5-1.5%</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Anemia (hemoglobina &lt;100 g/L)</a:t>
              </a:r>
              <a:br>
                <a:rPr b="0" i="0" lang="pt-BR" sz="1300" u="none" cap="none" strike="noStrike">
                  <a:solidFill>
                    <a:schemeClr val="dk1"/>
                  </a:solidFill>
                  <a:latin typeface="Calibri"/>
                  <a:ea typeface="Calibri"/>
                  <a:cs typeface="Calibri"/>
                  <a:sym typeface="Calibri"/>
                </a:rPr>
              </a:br>
              <a:r>
                <a:rPr b="1" i="0" lang="pt-BR" sz="1300" u="none" cap="none" strike="noStrike">
                  <a:solidFill>
                    <a:srgbClr val="CE2434"/>
                  </a:solidFill>
                  <a:latin typeface="Calibri"/>
                  <a:ea typeface="Calibri"/>
                  <a:cs typeface="Calibri"/>
                  <a:sym typeface="Calibri"/>
                </a:rPr>
                <a:t>♀ 120-160 g/L </a:t>
              </a:r>
              <a:br>
                <a:rPr b="1" i="0" lang="pt-BR" sz="1300" u="none" cap="none" strike="noStrike">
                  <a:solidFill>
                    <a:srgbClr val="CE2434"/>
                  </a:solidFill>
                  <a:latin typeface="Calibri"/>
                  <a:ea typeface="Calibri"/>
                  <a:cs typeface="Calibri"/>
                  <a:sym typeface="Calibri"/>
                </a:rPr>
              </a:br>
              <a:r>
                <a:rPr b="1" i="0" lang="pt-BR" sz="1300" u="none" cap="none" strike="noStrike">
                  <a:solidFill>
                    <a:srgbClr val="CE2434"/>
                  </a:solidFill>
                  <a:latin typeface="Calibri"/>
                  <a:ea typeface="Calibri"/>
                  <a:cs typeface="Calibri"/>
                  <a:sym typeface="Calibri"/>
                </a:rPr>
                <a:t>♂ 140-170 g/L</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Baixos níveis de haptoglobina</a:t>
              </a:r>
              <a:br>
                <a:rPr b="0" i="0" lang="pt-BR" sz="1300" u="none" cap="none" strike="noStrike">
                  <a:solidFill>
                    <a:srgbClr val="000000"/>
                  </a:solidFill>
                  <a:latin typeface="Calibri"/>
                  <a:ea typeface="Calibri"/>
                  <a:cs typeface="Calibri"/>
                  <a:sym typeface="Calibri"/>
                </a:rPr>
              </a:br>
              <a:r>
                <a:rPr b="1" i="0" lang="pt-BR" sz="1300" u="none" cap="none" strike="noStrike">
                  <a:solidFill>
                    <a:srgbClr val="CE2434"/>
                  </a:solidFill>
                  <a:latin typeface="Calibri"/>
                  <a:ea typeface="Calibri"/>
                  <a:cs typeface="Calibri"/>
                  <a:sym typeface="Calibri"/>
                </a:rPr>
                <a:t>30-200 mg/dl </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Hemoglobinúria</a:t>
              </a:r>
              <a:endParaRPr/>
            </a:p>
          </p:txBody>
        </p:sp>
        <p:sp>
          <p:nvSpPr>
            <p:cNvPr id="4551" name="Google Shape;4551;p85"/>
            <p:cNvSpPr/>
            <p:nvPr/>
          </p:nvSpPr>
          <p:spPr>
            <a:xfrm>
              <a:off x="457093" y="1856042"/>
              <a:ext cx="704674" cy="704677"/>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552" name="Google Shape;4552;p85"/>
            <p:cNvSpPr txBox="1"/>
            <p:nvPr/>
          </p:nvSpPr>
          <p:spPr>
            <a:xfrm>
              <a:off x="349981" y="1694302"/>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2"/>
                  </a:solidFill>
                  <a:latin typeface="Lustria"/>
                  <a:ea typeface="Lustria"/>
                  <a:cs typeface="Lustria"/>
                  <a:sym typeface="Lustria"/>
                </a:rPr>
                <a:t>1</a:t>
              </a:r>
              <a:endParaRPr/>
            </a:p>
          </p:txBody>
        </p:sp>
        <p:grpSp>
          <p:nvGrpSpPr>
            <p:cNvPr id="4553" name="Google Shape;4553;p85"/>
            <p:cNvGrpSpPr/>
            <p:nvPr/>
          </p:nvGrpSpPr>
          <p:grpSpPr>
            <a:xfrm>
              <a:off x="565508" y="1956364"/>
              <a:ext cx="446760" cy="446742"/>
              <a:chOff x="8879017" y="152931"/>
              <a:chExt cx="833437" cy="833403"/>
            </a:xfrm>
          </p:grpSpPr>
          <p:sp>
            <p:nvSpPr>
              <p:cNvPr id="4554" name="Google Shape;4554;p85"/>
              <p:cNvSpPr/>
              <p:nvPr/>
            </p:nvSpPr>
            <p:spPr>
              <a:xfrm>
                <a:off x="8879017" y="867272"/>
                <a:ext cx="833437" cy="119062"/>
              </a:xfrm>
              <a:custGeom>
                <a:rect b="b" l="l" r="r" t="t"/>
                <a:pathLst>
                  <a:path extrusionOk="0" h="119062" w="833437">
                    <a:moveTo>
                      <a:pt x="818555" y="119063"/>
                    </a:moveTo>
                    <a:lnTo>
                      <a:pt x="14883" y="119063"/>
                    </a:lnTo>
                    <a:cubicBezTo>
                      <a:pt x="6660" y="119063"/>
                      <a:pt x="0" y="112402"/>
                      <a:pt x="0" y="104180"/>
                    </a:cubicBezTo>
                    <a:lnTo>
                      <a:pt x="0" y="14883"/>
                    </a:lnTo>
                    <a:cubicBezTo>
                      <a:pt x="0" y="6660"/>
                      <a:pt x="6660" y="0"/>
                      <a:pt x="14883" y="0"/>
                    </a:cubicBezTo>
                    <a:lnTo>
                      <a:pt x="818555" y="0"/>
                    </a:lnTo>
                    <a:cubicBezTo>
                      <a:pt x="826777" y="0"/>
                      <a:pt x="833438" y="6660"/>
                      <a:pt x="833438" y="14883"/>
                    </a:cubicBezTo>
                    <a:lnTo>
                      <a:pt x="833438" y="104180"/>
                    </a:lnTo>
                    <a:cubicBezTo>
                      <a:pt x="833438" y="112402"/>
                      <a:pt x="826777" y="119063"/>
                      <a:pt x="818555" y="119063"/>
                    </a:cubicBezTo>
                    <a:close/>
                    <a:moveTo>
                      <a:pt x="29770" y="89297"/>
                    </a:moveTo>
                    <a:lnTo>
                      <a:pt x="803677" y="89297"/>
                    </a:lnTo>
                    <a:lnTo>
                      <a:pt x="803677" y="29766"/>
                    </a:lnTo>
                    <a:lnTo>
                      <a:pt x="29770" y="2976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55" name="Google Shape;4555;p85"/>
              <p:cNvSpPr/>
              <p:nvPr/>
            </p:nvSpPr>
            <p:spPr>
              <a:xfrm>
                <a:off x="8923657" y="650911"/>
                <a:ext cx="148304" cy="176879"/>
              </a:xfrm>
              <a:custGeom>
                <a:rect b="b" l="l" r="r" t="t"/>
                <a:pathLst>
                  <a:path extrusionOk="0" h="176879" w="148304">
                    <a:moveTo>
                      <a:pt x="133424" y="176879"/>
                    </a:moveTo>
                    <a:cubicBezTo>
                      <a:pt x="125202" y="176879"/>
                      <a:pt x="118541" y="170219"/>
                      <a:pt x="118541" y="161996"/>
                    </a:cubicBezTo>
                    <a:lnTo>
                      <a:pt x="118541" y="29761"/>
                    </a:lnTo>
                    <a:lnTo>
                      <a:pt x="29766" y="29761"/>
                    </a:lnTo>
                    <a:lnTo>
                      <a:pt x="29766" y="161996"/>
                    </a:lnTo>
                    <a:cubicBezTo>
                      <a:pt x="29766" y="170219"/>
                      <a:pt x="23106" y="176879"/>
                      <a:pt x="14883" y="176879"/>
                    </a:cubicBezTo>
                    <a:cubicBezTo>
                      <a:pt x="6660" y="176879"/>
                      <a:pt x="0" y="170219"/>
                      <a:pt x="0" y="161996"/>
                    </a:cubicBezTo>
                    <a:lnTo>
                      <a:pt x="0" y="14883"/>
                    </a:lnTo>
                    <a:cubicBezTo>
                      <a:pt x="0" y="6660"/>
                      <a:pt x="6660" y="0"/>
                      <a:pt x="14883" y="0"/>
                    </a:cubicBezTo>
                    <a:lnTo>
                      <a:pt x="133421" y="0"/>
                    </a:lnTo>
                    <a:cubicBezTo>
                      <a:pt x="141644" y="0"/>
                      <a:pt x="148304" y="6660"/>
                      <a:pt x="148304" y="14883"/>
                    </a:cubicBezTo>
                    <a:lnTo>
                      <a:pt x="148304" y="161996"/>
                    </a:lnTo>
                    <a:cubicBezTo>
                      <a:pt x="148304" y="170219"/>
                      <a:pt x="141644" y="176879"/>
                      <a:pt x="133421" y="17687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56" name="Google Shape;4556;p85"/>
              <p:cNvSpPr/>
              <p:nvPr/>
            </p:nvSpPr>
            <p:spPr>
              <a:xfrm>
                <a:off x="9122273" y="488539"/>
                <a:ext cx="148304" cy="339251"/>
              </a:xfrm>
              <a:custGeom>
                <a:rect b="b" l="l" r="r" t="t"/>
                <a:pathLst>
                  <a:path extrusionOk="0" h="339251" w="148304">
                    <a:moveTo>
                      <a:pt x="133424" y="339252"/>
                    </a:moveTo>
                    <a:cubicBezTo>
                      <a:pt x="125202" y="339252"/>
                      <a:pt x="118541" y="332592"/>
                      <a:pt x="118541" y="324369"/>
                    </a:cubicBezTo>
                    <a:lnTo>
                      <a:pt x="118541" y="29761"/>
                    </a:lnTo>
                    <a:lnTo>
                      <a:pt x="29766" y="29761"/>
                    </a:lnTo>
                    <a:lnTo>
                      <a:pt x="29766" y="324369"/>
                    </a:lnTo>
                    <a:cubicBezTo>
                      <a:pt x="29766" y="332592"/>
                      <a:pt x="23106" y="339252"/>
                      <a:pt x="14883" y="339252"/>
                    </a:cubicBezTo>
                    <a:cubicBezTo>
                      <a:pt x="6660" y="339252"/>
                      <a:pt x="0" y="332592"/>
                      <a:pt x="0" y="324369"/>
                    </a:cubicBezTo>
                    <a:lnTo>
                      <a:pt x="0" y="14883"/>
                    </a:lnTo>
                    <a:cubicBezTo>
                      <a:pt x="0" y="6660"/>
                      <a:pt x="6660" y="0"/>
                      <a:pt x="14883" y="0"/>
                    </a:cubicBezTo>
                    <a:lnTo>
                      <a:pt x="133421" y="0"/>
                    </a:lnTo>
                    <a:cubicBezTo>
                      <a:pt x="141644" y="0"/>
                      <a:pt x="148304" y="6660"/>
                      <a:pt x="148304" y="14883"/>
                    </a:cubicBezTo>
                    <a:lnTo>
                      <a:pt x="148304" y="324369"/>
                    </a:lnTo>
                    <a:cubicBezTo>
                      <a:pt x="148304" y="332592"/>
                      <a:pt x="141644" y="339252"/>
                      <a:pt x="133421" y="33925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57" name="Google Shape;4557;p85"/>
              <p:cNvSpPr/>
              <p:nvPr/>
            </p:nvSpPr>
            <p:spPr>
              <a:xfrm>
                <a:off x="9320878" y="590447"/>
                <a:ext cx="148304" cy="237343"/>
              </a:xfrm>
              <a:custGeom>
                <a:rect b="b" l="l" r="r" t="t"/>
                <a:pathLst>
                  <a:path extrusionOk="0" h="237343" w="148304">
                    <a:moveTo>
                      <a:pt x="133424" y="237344"/>
                    </a:moveTo>
                    <a:cubicBezTo>
                      <a:pt x="125202" y="237344"/>
                      <a:pt x="118541" y="230684"/>
                      <a:pt x="118541" y="222461"/>
                    </a:cubicBezTo>
                    <a:lnTo>
                      <a:pt x="118541" y="29770"/>
                    </a:lnTo>
                    <a:lnTo>
                      <a:pt x="29766" y="29770"/>
                    </a:lnTo>
                    <a:lnTo>
                      <a:pt x="29766" y="222461"/>
                    </a:lnTo>
                    <a:cubicBezTo>
                      <a:pt x="29766" y="230684"/>
                      <a:pt x="23106" y="237344"/>
                      <a:pt x="14883" y="237344"/>
                    </a:cubicBezTo>
                    <a:cubicBezTo>
                      <a:pt x="6660" y="237344"/>
                      <a:pt x="0" y="230684"/>
                      <a:pt x="0" y="222461"/>
                    </a:cubicBezTo>
                    <a:lnTo>
                      <a:pt x="0" y="14883"/>
                    </a:lnTo>
                    <a:cubicBezTo>
                      <a:pt x="0" y="6660"/>
                      <a:pt x="6660" y="0"/>
                      <a:pt x="14883" y="0"/>
                    </a:cubicBezTo>
                    <a:lnTo>
                      <a:pt x="133421" y="0"/>
                    </a:lnTo>
                    <a:cubicBezTo>
                      <a:pt x="141644" y="0"/>
                      <a:pt x="148304" y="6660"/>
                      <a:pt x="148304" y="14883"/>
                    </a:cubicBezTo>
                    <a:lnTo>
                      <a:pt x="148304" y="222461"/>
                    </a:lnTo>
                    <a:cubicBezTo>
                      <a:pt x="148304" y="230684"/>
                      <a:pt x="141644" y="237344"/>
                      <a:pt x="133421" y="23734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58" name="Google Shape;4558;p85"/>
              <p:cNvSpPr/>
              <p:nvPr/>
            </p:nvSpPr>
            <p:spPr>
              <a:xfrm>
                <a:off x="9519494" y="405900"/>
                <a:ext cx="148304" cy="421890"/>
              </a:xfrm>
              <a:custGeom>
                <a:rect b="b" l="l" r="r" t="t"/>
                <a:pathLst>
                  <a:path extrusionOk="0" h="421890" w="148304">
                    <a:moveTo>
                      <a:pt x="133424" y="421891"/>
                    </a:moveTo>
                    <a:cubicBezTo>
                      <a:pt x="125202" y="421891"/>
                      <a:pt x="118541" y="415231"/>
                      <a:pt x="118541" y="407008"/>
                    </a:cubicBezTo>
                    <a:lnTo>
                      <a:pt x="118541" y="29770"/>
                    </a:lnTo>
                    <a:lnTo>
                      <a:pt x="29766" y="29770"/>
                    </a:lnTo>
                    <a:lnTo>
                      <a:pt x="29766" y="407008"/>
                    </a:lnTo>
                    <a:cubicBezTo>
                      <a:pt x="29766" y="415231"/>
                      <a:pt x="23105" y="421891"/>
                      <a:pt x="14883" y="421891"/>
                    </a:cubicBezTo>
                    <a:cubicBezTo>
                      <a:pt x="6660" y="421891"/>
                      <a:pt x="0" y="415231"/>
                      <a:pt x="0" y="407008"/>
                    </a:cubicBezTo>
                    <a:lnTo>
                      <a:pt x="0" y="14883"/>
                    </a:lnTo>
                    <a:cubicBezTo>
                      <a:pt x="0" y="6660"/>
                      <a:pt x="6660" y="0"/>
                      <a:pt x="14883" y="0"/>
                    </a:cubicBezTo>
                    <a:lnTo>
                      <a:pt x="133421" y="0"/>
                    </a:lnTo>
                    <a:cubicBezTo>
                      <a:pt x="141644" y="0"/>
                      <a:pt x="148304" y="6660"/>
                      <a:pt x="148304" y="14883"/>
                    </a:cubicBezTo>
                    <a:lnTo>
                      <a:pt x="148304" y="407008"/>
                    </a:lnTo>
                    <a:cubicBezTo>
                      <a:pt x="148304" y="415231"/>
                      <a:pt x="141644" y="421891"/>
                      <a:pt x="133421" y="42189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59" name="Google Shape;4559;p85"/>
              <p:cNvSpPr/>
              <p:nvPr/>
            </p:nvSpPr>
            <p:spPr>
              <a:xfrm>
                <a:off x="9402729" y="214852"/>
                <a:ext cx="180356" cy="199981"/>
              </a:xfrm>
              <a:custGeom>
                <a:rect b="b" l="l" r="r" t="t"/>
                <a:pathLst>
                  <a:path extrusionOk="0" h="199981" w="180356">
                    <a:moveTo>
                      <a:pt x="14893" y="199982"/>
                    </a:moveTo>
                    <a:cubicBezTo>
                      <a:pt x="11395" y="199982"/>
                      <a:pt x="7860" y="198754"/>
                      <a:pt x="5032" y="196261"/>
                    </a:cubicBezTo>
                    <a:cubicBezTo>
                      <a:pt x="-1144" y="190829"/>
                      <a:pt x="-1702" y="181416"/>
                      <a:pt x="3730" y="175277"/>
                    </a:cubicBezTo>
                    <a:lnTo>
                      <a:pt x="154339" y="5017"/>
                    </a:lnTo>
                    <a:cubicBezTo>
                      <a:pt x="159809" y="-1159"/>
                      <a:pt x="169222" y="-1680"/>
                      <a:pt x="175324" y="3715"/>
                    </a:cubicBezTo>
                    <a:cubicBezTo>
                      <a:pt x="181500" y="9147"/>
                      <a:pt x="182058" y="18561"/>
                      <a:pt x="176626" y="24700"/>
                    </a:cubicBezTo>
                    <a:lnTo>
                      <a:pt x="26017" y="194959"/>
                    </a:lnTo>
                    <a:cubicBezTo>
                      <a:pt x="23077" y="198308"/>
                      <a:pt x="18985" y="199982"/>
                      <a:pt x="14854" y="19998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60" name="Google Shape;4560;p85"/>
              <p:cNvSpPr/>
              <p:nvPr/>
            </p:nvSpPr>
            <p:spPr>
              <a:xfrm>
                <a:off x="9211500" y="297393"/>
                <a:ext cx="168650" cy="123841"/>
              </a:xfrm>
              <a:custGeom>
                <a:rect b="b" l="l" r="r" t="t"/>
                <a:pathLst>
                  <a:path extrusionOk="0" h="123841" w="168650">
                    <a:moveTo>
                      <a:pt x="153734" y="123842"/>
                    </a:moveTo>
                    <a:cubicBezTo>
                      <a:pt x="150869" y="123842"/>
                      <a:pt x="147967" y="123023"/>
                      <a:pt x="145400" y="121275"/>
                    </a:cubicBezTo>
                    <a:lnTo>
                      <a:pt x="6544" y="27215"/>
                    </a:lnTo>
                    <a:cubicBezTo>
                      <a:pt x="-265" y="22602"/>
                      <a:pt x="-2051" y="13337"/>
                      <a:pt x="2563" y="6528"/>
                    </a:cubicBezTo>
                    <a:cubicBezTo>
                      <a:pt x="7177" y="-281"/>
                      <a:pt x="16478" y="-2030"/>
                      <a:pt x="23250" y="2547"/>
                    </a:cubicBezTo>
                    <a:lnTo>
                      <a:pt x="162106" y="96606"/>
                    </a:lnTo>
                    <a:cubicBezTo>
                      <a:pt x="168915" y="101220"/>
                      <a:pt x="170701" y="110484"/>
                      <a:pt x="166087" y="117294"/>
                    </a:cubicBezTo>
                    <a:cubicBezTo>
                      <a:pt x="163222" y="121535"/>
                      <a:pt x="158497" y="123842"/>
                      <a:pt x="153734" y="12384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61" name="Google Shape;4561;p85"/>
              <p:cNvSpPr/>
              <p:nvPr/>
            </p:nvSpPr>
            <p:spPr>
              <a:xfrm>
                <a:off x="9009063" y="303323"/>
                <a:ext cx="178763" cy="189054"/>
              </a:xfrm>
              <a:custGeom>
                <a:rect b="b" l="l" r="r" t="t"/>
                <a:pathLst>
                  <a:path extrusionOk="0" h="189054" w="178763">
                    <a:moveTo>
                      <a:pt x="14910" y="189054"/>
                    </a:moveTo>
                    <a:cubicBezTo>
                      <a:pt x="11264" y="189054"/>
                      <a:pt x="7618" y="187715"/>
                      <a:pt x="4715" y="185036"/>
                    </a:cubicBezTo>
                    <a:cubicBezTo>
                      <a:pt x="-1275" y="179418"/>
                      <a:pt x="-1610" y="170005"/>
                      <a:pt x="4009" y="163977"/>
                    </a:cubicBezTo>
                    <a:lnTo>
                      <a:pt x="152989" y="4729"/>
                    </a:lnTo>
                    <a:cubicBezTo>
                      <a:pt x="158645" y="-1299"/>
                      <a:pt x="168020" y="-1596"/>
                      <a:pt x="174048" y="4022"/>
                    </a:cubicBezTo>
                    <a:cubicBezTo>
                      <a:pt x="180038" y="9640"/>
                      <a:pt x="180373" y="19053"/>
                      <a:pt x="174755" y="25081"/>
                    </a:cubicBezTo>
                    <a:lnTo>
                      <a:pt x="25774" y="184329"/>
                    </a:lnTo>
                    <a:cubicBezTo>
                      <a:pt x="22835" y="187454"/>
                      <a:pt x="18854" y="189017"/>
                      <a:pt x="14910" y="18901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62" name="Google Shape;4562;p85"/>
              <p:cNvSpPr/>
              <p:nvPr/>
            </p:nvSpPr>
            <p:spPr>
              <a:xfrm>
                <a:off x="8949562" y="453007"/>
                <a:ext cx="100606" cy="100606"/>
              </a:xfrm>
              <a:custGeom>
                <a:rect b="b" l="l" r="r" t="t"/>
                <a:pathLst>
                  <a:path extrusionOk="0" h="100606" w="100606">
                    <a:moveTo>
                      <a:pt x="50303" y="100607"/>
                    </a:moveTo>
                    <a:cubicBezTo>
                      <a:pt x="22547" y="100607"/>
                      <a:pt x="0" y="78022"/>
                      <a:pt x="0" y="50303"/>
                    </a:cubicBezTo>
                    <a:cubicBezTo>
                      <a:pt x="0" y="22547"/>
                      <a:pt x="22585" y="0"/>
                      <a:pt x="50303" y="0"/>
                    </a:cubicBezTo>
                    <a:cubicBezTo>
                      <a:pt x="78060" y="0"/>
                      <a:pt x="100607" y="22585"/>
                      <a:pt x="100607" y="50303"/>
                    </a:cubicBezTo>
                    <a:cubicBezTo>
                      <a:pt x="100607" y="78060"/>
                      <a:pt x="78022" y="100607"/>
                      <a:pt x="50303" y="100607"/>
                    </a:cubicBezTo>
                    <a:close/>
                    <a:moveTo>
                      <a:pt x="50303" y="29728"/>
                    </a:moveTo>
                    <a:cubicBezTo>
                      <a:pt x="38955" y="29728"/>
                      <a:pt x="29766" y="38955"/>
                      <a:pt x="29766" y="50265"/>
                    </a:cubicBezTo>
                    <a:cubicBezTo>
                      <a:pt x="29766" y="61613"/>
                      <a:pt x="38993" y="70803"/>
                      <a:pt x="50303" y="70803"/>
                    </a:cubicBezTo>
                    <a:cubicBezTo>
                      <a:pt x="61652" y="70803"/>
                      <a:pt x="70841" y="61576"/>
                      <a:pt x="70841" y="50265"/>
                    </a:cubicBezTo>
                    <a:cubicBezTo>
                      <a:pt x="70841" y="38917"/>
                      <a:pt x="61614" y="29728"/>
                      <a:pt x="50303" y="2972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63" name="Google Shape;4563;p85"/>
              <p:cNvSpPr/>
              <p:nvPr/>
            </p:nvSpPr>
            <p:spPr>
              <a:xfrm>
                <a:off x="9146796" y="242228"/>
                <a:ext cx="100606" cy="100606"/>
              </a:xfrm>
              <a:custGeom>
                <a:rect b="b" l="l" r="r" t="t"/>
                <a:pathLst>
                  <a:path extrusionOk="0" h="100606" w="100606">
                    <a:moveTo>
                      <a:pt x="50303" y="100607"/>
                    </a:moveTo>
                    <a:cubicBezTo>
                      <a:pt x="22547" y="100607"/>
                      <a:pt x="0" y="78022"/>
                      <a:pt x="0" y="50303"/>
                    </a:cubicBezTo>
                    <a:cubicBezTo>
                      <a:pt x="0" y="22547"/>
                      <a:pt x="22585" y="0"/>
                      <a:pt x="50303" y="0"/>
                    </a:cubicBezTo>
                    <a:cubicBezTo>
                      <a:pt x="78060" y="0"/>
                      <a:pt x="100607" y="22585"/>
                      <a:pt x="100607" y="50303"/>
                    </a:cubicBezTo>
                    <a:cubicBezTo>
                      <a:pt x="100607" y="78060"/>
                      <a:pt x="78022" y="100607"/>
                      <a:pt x="50303" y="100607"/>
                    </a:cubicBezTo>
                    <a:close/>
                    <a:moveTo>
                      <a:pt x="50303" y="29728"/>
                    </a:moveTo>
                    <a:cubicBezTo>
                      <a:pt x="38955" y="29728"/>
                      <a:pt x="29766" y="38955"/>
                      <a:pt x="29766" y="50265"/>
                    </a:cubicBezTo>
                    <a:cubicBezTo>
                      <a:pt x="29766" y="61613"/>
                      <a:pt x="38993" y="70803"/>
                      <a:pt x="50303" y="70803"/>
                    </a:cubicBezTo>
                    <a:cubicBezTo>
                      <a:pt x="61652" y="70803"/>
                      <a:pt x="70841" y="61576"/>
                      <a:pt x="70841" y="50265"/>
                    </a:cubicBezTo>
                    <a:cubicBezTo>
                      <a:pt x="70841" y="38917"/>
                      <a:pt x="61614" y="29728"/>
                      <a:pt x="50303" y="2972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64" name="Google Shape;4564;p85"/>
              <p:cNvSpPr/>
              <p:nvPr/>
            </p:nvSpPr>
            <p:spPr>
              <a:xfrm>
                <a:off x="9344058" y="376178"/>
                <a:ext cx="100606" cy="100606"/>
              </a:xfrm>
              <a:custGeom>
                <a:rect b="b" l="l" r="r" t="t"/>
                <a:pathLst>
                  <a:path extrusionOk="0" h="100606" w="100606">
                    <a:moveTo>
                      <a:pt x="50303" y="100607"/>
                    </a:moveTo>
                    <a:cubicBezTo>
                      <a:pt x="22547" y="100607"/>
                      <a:pt x="0" y="78022"/>
                      <a:pt x="0" y="50303"/>
                    </a:cubicBezTo>
                    <a:cubicBezTo>
                      <a:pt x="0" y="22547"/>
                      <a:pt x="22585" y="0"/>
                      <a:pt x="50303" y="0"/>
                    </a:cubicBezTo>
                    <a:cubicBezTo>
                      <a:pt x="78060" y="0"/>
                      <a:pt x="100607" y="22585"/>
                      <a:pt x="100607" y="50303"/>
                    </a:cubicBezTo>
                    <a:cubicBezTo>
                      <a:pt x="100607" y="78060"/>
                      <a:pt x="78022" y="100607"/>
                      <a:pt x="50303" y="100607"/>
                    </a:cubicBezTo>
                    <a:close/>
                    <a:moveTo>
                      <a:pt x="50303" y="29728"/>
                    </a:moveTo>
                    <a:cubicBezTo>
                      <a:pt x="38955" y="29728"/>
                      <a:pt x="29766" y="38955"/>
                      <a:pt x="29766" y="50265"/>
                    </a:cubicBezTo>
                    <a:cubicBezTo>
                      <a:pt x="29766" y="61613"/>
                      <a:pt x="38993" y="70803"/>
                      <a:pt x="50303" y="70803"/>
                    </a:cubicBezTo>
                    <a:cubicBezTo>
                      <a:pt x="61652" y="70803"/>
                      <a:pt x="70841" y="61576"/>
                      <a:pt x="70841" y="50265"/>
                    </a:cubicBezTo>
                    <a:cubicBezTo>
                      <a:pt x="70841" y="38917"/>
                      <a:pt x="61614" y="29728"/>
                      <a:pt x="50303" y="2972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65" name="Google Shape;4565;p85"/>
              <p:cNvSpPr/>
              <p:nvPr/>
            </p:nvSpPr>
            <p:spPr>
              <a:xfrm>
                <a:off x="9541293" y="152931"/>
                <a:ext cx="100606" cy="100606"/>
              </a:xfrm>
              <a:custGeom>
                <a:rect b="b" l="l" r="r" t="t"/>
                <a:pathLst>
                  <a:path extrusionOk="0" h="100606" w="100606">
                    <a:moveTo>
                      <a:pt x="50303" y="100607"/>
                    </a:moveTo>
                    <a:cubicBezTo>
                      <a:pt x="22547" y="100607"/>
                      <a:pt x="0" y="78022"/>
                      <a:pt x="0" y="50303"/>
                    </a:cubicBezTo>
                    <a:cubicBezTo>
                      <a:pt x="0" y="22547"/>
                      <a:pt x="22585" y="0"/>
                      <a:pt x="50303" y="0"/>
                    </a:cubicBezTo>
                    <a:cubicBezTo>
                      <a:pt x="78060" y="0"/>
                      <a:pt x="100607" y="22585"/>
                      <a:pt x="100607" y="50303"/>
                    </a:cubicBezTo>
                    <a:cubicBezTo>
                      <a:pt x="100607" y="78060"/>
                      <a:pt x="78022" y="100607"/>
                      <a:pt x="50303" y="100607"/>
                    </a:cubicBezTo>
                    <a:close/>
                    <a:moveTo>
                      <a:pt x="50303" y="29728"/>
                    </a:moveTo>
                    <a:cubicBezTo>
                      <a:pt x="38955" y="29728"/>
                      <a:pt x="29766" y="38955"/>
                      <a:pt x="29766" y="50265"/>
                    </a:cubicBezTo>
                    <a:cubicBezTo>
                      <a:pt x="29766" y="61613"/>
                      <a:pt x="38993" y="70803"/>
                      <a:pt x="50303" y="70803"/>
                    </a:cubicBezTo>
                    <a:cubicBezTo>
                      <a:pt x="61652" y="70803"/>
                      <a:pt x="70841" y="61576"/>
                      <a:pt x="70841" y="50265"/>
                    </a:cubicBezTo>
                    <a:cubicBezTo>
                      <a:pt x="70841" y="38917"/>
                      <a:pt x="61614" y="29728"/>
                      <a:pt x="50303" y="2972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4566" name="Google Shape;4566;p85"/>
          <p:cNvGrpSpPr/>
          <p:nvPr/>
        </p:nvGrpSpPr>
        <p:grpSpPr>
          <a:xfrm>
            <a:off x="4343612" y="1665570"/>
            <a:ext cx="4019770" cy="2076494"/>
            <a:chOff x="4008084" y="1722324"/>
            <a:chExt cx="4019770" cy="2076494"/>
          </a:xfrm>
        </p:grpSpPr>
        <p:sp>
          <p:nvSpPr>
            <p:cNvPr id="4567" name="Google Shape;4567;p85"/>
            <p:cNvSpPr/>
            <p:nvPr/>
          </p:nvSpPr>
          <p:spPr>
            <a:xfrm>
              <a:off x="4941564" y="1856042"/>
              <a:ext cx="3086290" cy="1942776"/>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283C8C"/>
                </a:buClr>
                <a:buSzPts val="1400"/>
                <a:buFont typeface="Lustria"/>
                <a:buNone/>
              </a:pPr>
              <a:r>
                <a:rPr b="1" i="0" lang="pt-BR" sz="1400" u="none" cap="none" strike="noStrike">
                  <a:solidFill>
                    <a:srgbClr val="283C8C"/>
                  </a:solidFill>
                  <a:latin typeface="Lustria"/>
                  <a:ea typeface="Lustria"/>
                  <a:cs typeface="Lustria"/>
                  <a:sym typeface="Lustria"/>
                </a:rPr>
                <a:t>Sinais e Sintomas de Evento Vascular Adverso Maior (Incl. Trombose)</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Dor abdominal</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Dor torácica</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Elevação de dímeros </a:t>
              </a:r>
              <a:r>
                <a:rPr b="1" i="0" lang="pt-BR" sz="1300" u="none" cap="none" strike="noStrike">
                  <a:solidFill>
                    <a:srgbClr val="CE2434"/>
                  </a:solidFill>
                  <a:latin typeface="Calibri"/>
                  <a:ea typeface="Calibri"/>
                  <a:cs typeface="Calibri"/>
                  <a:sym typeface="Calibri"/>
                </a:rPr>
                <a:t>D≤300 ng/ml</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Baixa contagem de plaquetas</a:t>
              </a:r>
              <a:br>
                <a:rPr b="0" i="0" lang="pt-BR" sz="1300" u="none" cap="none" strike="noStrike">
                  <a:solidFill>
                    <a:srgbClr val="000000"/>
                  </a:solidFill>
                  <a:latin typeface="Calibri"/>
                  <a:ea typeface="Calibri"/>
                  <a:cs typeface="Calibri"/>
                  <a:sym typeface="Calibri"/>
                </a:rPr>
              </a:br>
              <a:r>
                <a:rPr b="1" i="0" lang="pt-BR" sz="1300" u="none" cap="none" strike="noStrike">
                  <a:solidFill>
                    <a:srgbClr val="CE2434"/>
                  </a:solidFill>
                  <a:latin typeface="Calibri"/>
                  <a:ea typeface="Calibri"/>
                  <a:cs typeface="Calibri"/>
                  <a:sym typeface="Calibri"/>
                </a:rPr>
                <a:t>150-350 × 109/L</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Falta de ar (dispneia)</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Sintomas neurológicos</a:t>
              </a:r>
              <a:endParaRPr/>
            </a:p>
          </p:txBody>
        </p:sp>
        <p:sp>
          <p:nvSpPr>
            <p:cNvPr id="4568" name="Google Shape;4568;p85"/>
            <p:cNvSpPr/>
            <p:nvPr/>
          </p:nvSpPr>
          <p:spPr>
            <a:xfrm>
              <a:off x="4128917" y="1856042"/>
              <a:ext cx="704674" cy="704677"/>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569" name="Google Shape;4569;p85"/>
            <p:cNvSpPr txBox="1"/>
            <p:nvPr/>
          </p:nvSpPr>
          <p:spPr>
            <a:xfrm>
              <a:off x="4008084" y="1722324"/>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2"/>
                  </a:solidFill>
                  <a:latin typeface="Lustria"/>
                  <a:ea typeface="Lustria"/>
                  <a:cs typeface="Lustria"/>
                  <a:sym typeface="Lustria"/>
                </a:rPr>
                <a:t>2</a:t>
              </a:r>
              <a:endParaRPr/>
            </a:p>
          </p:txBody>
        </p:sp>
        <p:grpSp>
          <p:nvGrpSpPr>
            <p:cNvPr id="4570" name="Google Shape;4570;p85"/>
            <p:cNvGrpSpPr/>
            <p:nvPr/>
          </p:nvGrpSpPr>
          <p:grpSpPr>
            <a:xfrm>
              <a:off x="4264499" y="1990193"/>
              <a:ext cx="464514" cy="396323"/>
              <a:chOff x="10167614" y="163784"/>
              <a:chExt cx="893112" cy="762002"/>
            </a:xfrm>
          </p:grpSpPr>
          <p:sp>
            <p:nvSpPr>
              <p:cNvPr id="4571" name="Google Shape;4571;p85"/>
              <p:cNvSpPr/>
              <p:nvPr/>
            </p:nvSpPr>
            <p:spPr>
              <a:xfrm>
                <a:off x="10806130" y="693140"/>
                <a:ext cx="254596" cy="232646"/>
              </a:xfrm>
              <a:custGeom>
                <a:rect b="b" l="l" r="r" t="t"/>
                <a:pathLst>
                  <a:path extrusionOk="0" h="232646" w="254596">
                    <a:moveTo>
                      <a:pt x="161063" y="177"/>
                    </a:moveTo>
                    <a:cubicBezTo>
                      <a:pt x="129622" y="1814"/>
                      <a:pt x="96285" y="14800"/>
                      <a:pt x="67226" y="36751"/>
                    </a:cubicBezTo>
                    <a:cubicBezTo>
                      <a:pt x="38167" y="58703"/>
                      <a:pt x="16550" y="87167"/>
                      <a:pt x="6356" y="116969"/>
                    </a:cubicBezTo>
                    <a:cubicBezTo>
                      <a:pt x="-4546" y="148819"/>
                      <a:pt x="-1346" y="178510"/>
                      <a:pt x="15360" y="200649"/>
                    </a:cubicBezTo>
                    <a:cubicBezTo>
                      <a:pt x="31507" y="222043"/>
                      <a:pt x="57329" y="232647"/>
                      <a:pt x="86760" y="232647"/>
                    </a:cubicBezTo>
                    <a:cubicBezTo>
                      <a:pt x="118572" y="232647"/>
                      <a:pt x="154626" y="220220"/>
                      <a:pt x="187220" y="195626"/>
                    </a:cubicBezTo>
                    <a:cubicBezTo>
                      <a:pt x="249951" y="148261"/>
                      <a:pt x="272722" y="76268"/>
                      <a:pt x="239087" y="31729"/>
                    </a:cubicBezTo>
                    <a:cubicBezTo>
                      <a:pt x="222381" y="9629"/>
                      <a:pt x="194811" y="-1571"/>
                      <a:pt x="161064" y="178"/>
                    </a:cubicBezTo>
                    <a:close/>
                    <a:moveTo>
                      <a:pt x="169285" y="171884"/>
                    </a:moveTo>
                    <a:cubicBezTo>
                      <a:pt x="121549" y="207938"/>
                      <a:pt x="61939" y="212886"/>
                      <a:pt x="39136" y="182711"/>
                    </a:cubicBezTo>
                    <a:cubicBezTo>
                      <a:pt x="28569" y="168721"/>
                      <a:pt x="26969" y="148815"/>
                      <a:pt x="34559" y="126603"/>
                    </a:cubicBezTo>
                    <a:cubicBezTo>
                      <a:pt x="42856" y="102344"/>
                      <a:pt x="60827" y="78904"/>
                      <a:pt x="85198" y="60486"/>
                    </a:cubicBezTo>
                    <a:cubicBezTo>
                      <a:pt x="109531" y="42106"/>
                      <a:pt x="137064" y="31242"/>
                      <a:pt x="162663" y="29902"/>
                    </a:cubicBezTo>
                    <a:cubicBezTo>
                      <a:pt x="164412" y="29828"/>
                      <a:pt x="166123" y="29754"/>
                      <a:pt x="167835" y="29754"/>
                    </a:cubicBezTo>
                    <a:cubicBezTo>
                      <a:pt x="188819" y="29754"/>
                      <a:pt x="205599" y="36749"/>
                      <a:pt x="215348" y="49659"/>
                    </a:cubicBezTo>
                    <a:cubicBezTo>
                      <a:pt x="238119" y="79834"/>
                      <a:pt x="217060" y="135831"/>
                      <a:pt x="169286" y="1718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72" name="Google Shape;4572;p85"/>
              <p:cNvSpPr/>
              <p:nvPr/>
            </p:nvSpPr>
            <p:spPr>
              <a:xfrm>
                <a:off x="10860604" y="748693"/>
                <a:ext cx="143480" cy="122810"/>
              </a:xfrm>
              <a:custGeom>
                <a:rect b="b" l="l" r="r" t="t"/>
                <a:pathLst>
                  <a:path extrusionOk="0" h="122810" w="143480">
                    <a:moveTo>
                      <a:pt x="114551" y="3041"/>
                    </a:moveTo>
                    <a:cubicBezTo>
                      <a:pt x="108003" y="7990"/>
                      <a:pt x="106700" y="17329"/>
                      <a:pt x="111649" y="23877"/>
                    </a:cubicBezTo>
                    <a:cubicBezTo>
                      <a:pt x="114737" y="27970"/>
                      <a:pt x="114477" y="35263"/>
                      <a:pt x="110942" y="43858"/>
                    </a:cubicBezTo>
                    <a:cubicBezTo>
                      <a:pt x="106328" y="55058"/>
                      <a:pt x="96654" y="66815"/>
                      <a:pt x="84376" y="76042"/>
                    </a:cubicBezTo>
                    <a:cubicBezTo>
                      <a:pt x="72134" y="85269"/>
                      <a:pt x="58182" y="91372"/>
                      <a:pt x="46164" y="92785"/>
                    </a:cubicBezTo>
                    <a:cubicBezTo>
                      <a:pt x="36937" y="93827"/>
                      <a:pt x="29868" y="92115"/>
                      <a:pt x="26742" y="87985"/>
                    </a:cubicBezTo>
                    <a:cubicBezTo>
                      <a:pt x="21793" y="81437"/>
                      <a:pt x="12454" y="80135"/>
                      <a:pt x="5906" y="85083"/>
                    </a:cubicBezTo>
                    <a:cubicBezTo>
                      <a:pt x="-643" y="90032"/>
                      <a:pt x="-1945" y="99371"/>
                      <a:pt x="3004" y="105919"/>
                    </a:cubicBezTo>
                    <a:cubicBezTo>
                      <a:pt x="11264" y="116858"/>
                      <a:pt x="24956" y="122811"/>
                      <a:pt x="41327" y="122811"/>
                    </a:cubicBezTo>
                    <a:cubicBezTo>
                      <a:pt x="44005" y="122811"/>
                      <a:pt x="46759" y="122662"/>
                      <a:pt x="49549" y="122327"/>
                    </a:cubicBezTo>
                    <a:cubicBezTo>
                      <a:pt x="66962" y="120318"/>
                      <a:pt x="85715" y="112318"/>
                      <a:pt x="102309" y="99779"/>
                    </a:cubicBezTo>
                    <a:cubicBezTo>
                      <a:pt x="118904" y="87241"/>
                      <a:pt x="131740" y="71427"/>
                      <a:pt x="138438" y="55205"/>
                    </a:cubicBezTo>
                    <a:cubicBezTo>
                      <a:pt x="146102" y="36602"/>
                      <a:pt x="144986" y="18668"/>
                      <a:pt x="135387" y="5906"/>
                    </a:cubicBezTo>
                    <a:cubicBezTo>
                      <a:pt x="130438" y="-643"/>
                      <a:pt x="121099" y="-1945"/>
                      <a:pt x="114551" y="300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73" name="Google Shape;4573;p85"/>
              <p:cNvSpPr/>
              <p:nvPr/>
            </p:nvSpPr>
            <p:spPr>
              <a:xfrm>
                <a:off x="10510976" y="757432"/>
                <a:ext cx="177743" cy="82666"/>
              </a:xfrm>
              <a:custGeom>
                <a:rect b="b" l="l" r="r" t="t"/>
                <a:pathLst>
                  <a:path extrusionOk="0" h="82666" w="177743">
                    <a:moveTo>
                      <a:pt x="164513" y="17220"/>
                    </a:moveTo>
                    <a:cubicBezTo>
                      <a:pt x="156439" y="16215"/>
                      <a:pt x="148961" y="22131"/>
                      <a:pt x="148030" y="30279"/>
                    </a:cubicBezTo>
                    <a:cubicBezTo>
                      <a:pt x="147323" y="36381"/>
                      <a:pt x="141333" y="42334"/>
                      <a:pt x="131584" y="46651"/>
                    </a:cubicBezTo>
                    <a:cubicBezTo>
                      <a:pt x="119231" y="52120"/>
                      <a:pt x="102488" y="54129"/>
                      <a:pt x="85597" y="52157"/>
                    </a:cubicBezTo>
                    <a:cubicBezTo>
                      <a:pt x="68705" y="50223"/>
                      <a:pt x="52854" y="44418"/>
                      <a:pt x="42102" y="36270"/>
                    </a:cubicBezTo>
                    <a:cubicBezTo>
                      <a:pt x="33581" y="29833"/>
                      <a:pt x="29116" y="22652"/>
                      <a:pt x="29823" y="16587"/>
                    </a:cubicBezTo>
                    <a:cubicBezTo>
                      <a:pt x="30790" y="8402"/>
                      <a:pt x="24912" y="1035"/>
                      <a:pt x="16763" y="104"/>
                    </a:cubicBezTo>
                    <a:cubicBezTo>
                      <a:pt x="8615" y="-863"/>
                      <a:pt x="1211" y="5016"/>
                      <a:pt x="280" y="13164"/>
                    </a:cubicBezTo>
                    <a:cubicBezTo>
                      <a:pt x="-1692" y="30242"/>
                      <a:pt x="6791" y="46874"/>
                      <a:pt x="24167" y="60045"/>
                    </a:cubicBezTo>
                    <a:cubicBezTo>
                      <a:pt x="39273" y="71467"/>
                      <a:pt x="59886" y="79169"/>
                      <a:pt x="82211" y="81736"/>
                    </a:cubicBezTo>
                    <a:cubicBezTo>
                      <a:pt x="87643" y="82369"/>
                      <a:pt x="93038" y="82666"/>
                      <a:pt x="98358" y="82666"/>
                    </a:cubicBezTo>
                    <a:cubicBezTo>
                      <a:pt x="114878" y="82666"/>
                      <a:pt x="130579" y="79653"/>
                      <a:pt x="143676" y="73848"/>
                    </a:cubicBezTo>
                    <a:cubicBezTo>
                      <a:pt x="163620" y="65030"/>
                      <a:pt x="175675" y="50780"/>
                      <a:pt x="177646" y="33664"/>
                    </a:cubicBezTo>
                    <a:cubicBezTo>
                      <a:pt x="178576" y="25479"/>
                      <a:pt x="172735" y="18112"/>
                      <a:pt x="164587" y="171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74" name="Google Shape;4574;p85"/>
              <p:cNvSpPr/>
              <p:nvPr/>
            </p:nvSpPr>
            <p:spPr>
              <a:xfrm>
                <a:off x="10813154" y="579545"/>
                <a:ext cx="124644" cy="57708"/>
              </a:xfrm>
              <a:custGeom>
                <a:rect b="b" l="l" r="r" t="t"/>
                <a:pathLst>
                  <a:path extrusionOk="0" h="57708" w="124644">
                    <a:moveTo>
                      <a:pt x="62322" y="57708"/>
                    </a:moveTo>
                    <a:cubicBezTo>
                      <a:pt x="97855" y="57708"/>
                      <a:pt x="124644" y="39291"/>
                      <a:pt x="124644" y="14883"/>
                    </a:cubicBezTo>
                    <a:cubicBezTo>
                      <a:pt x="124644" y="6660"/>
                      <a:pt x="117984" y="0"/>
                      <a:pt x="109761" y="0"/>
                    </a:cubicBezTo>
                    <a:cubicBezTo>
                      <a:pt x="101539" y="0"/>
                      <a:pt x="94879" y="6660"/>
                      <a:pt x="94879" y="14883"/>
                    </a:cubicBezTo>
                    <a:cubicBezTo>
                      <a:pt x="94879" y="18864"/>
                      <a:pt x="82563" y="27943"/>
                      <a:pt x="62322" y="27943"/>
                    </a:cubicBezTo>
                    <a:cubicBezTo>
                      <a:pt x="41188" y="27943"/>
                      <a:pt x="29766" y="18678"/>
                      <a:pt x="29766" y="14883"/>
                    </a:cubicBezTo>
                    <a:cubicBezTo>
                      <a:pt x="29766" y="6660"/>
                      <a:pt x="23106" y="0"/>
                      <a:pt x="14883" y="0"/>
                    </a:cubicBezTo>
                    <a:cubicBezTo>
                      <a:pt x="6660" y="0"/>
                      <a:pt x="0" y="6660"/>
                      <a:pt x="0" y="14883"/>
                    </a:cubicBezTo>
                    <a:cubicBezTo>
                      <a:pt x="0" y="39291"/>
                      <a:pt x="26789" y="57708"/>
                      <a:pt x="62322" y="5770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75" name="Google Shape;4575;p85"/>
              <p:cNvSpPr/>
              <p:nvPr/>
            </p:nvSpPr>
            <p:spPr>
              <a:xfrm>
                <a:off x="10521573" y="475376"/>
                <a:ext cx="195977" cy="183747"/>
              </a:xfrm>
              <a:custGeom>
                <a:rect b="b" l="l" r="r" t="t"/>
                <a:pathLst>
                  <a:path extrusionOk="0" h="183747" w="195977">
                    <a:moveTo>
                      <a:pt x="191979" y="89058"/>
                    </a:moveTo>
                    <a:cubicBezTo>
                      <a:pt x="199643" y="63720"/>
                      <a:pt x="196220" y="40354"/>
                      <a:pt x="182305" y="23277"/>
                    </a:cubicBezTo>
                    <a:cubicBezTo>
                      <a:pt x="168390" y="6199"/>
                      <a:pt x="146177" y="-1949"/>
                      <a:pt x="119871" y="395"/>
                    </a:cubicBezTo>
                    <a:cubicBezTo>
                      <a:pt x="95649" y="2553"/>
                      <a:pt x="70386" y="13418"/>
                      <a:pt x="48657" y="31091"/>
                    </a:cubicBezTo>
                    <a:cubicBezTo>
                      <a:pt x="1404" y="69527"/>
                      <a:pt x="-13925" y="126267"/>
                      <a:pt x="13756" y="160307"/>
                    </a:cubicBezTo>
                    <a:cubicBezTo>
                      <a:pt x="26518" y="176008"/>
                      <a:pt x="45903" y="183747"/>
                      <a:pt x="67707" y="183747"/>
                    </a:cubicBezTo>
                    <a:cubicBezTo>
                      <a:pt x="93157" y="183747"/>
                      <a:pt x="121955" y="173180"/>
                      <a:pt x="147404" y="152494"/>
                    </a:cubicBezTo>
                    <a:cubicBezTo>
                      <a:pt x="169096" y="134858"/>
                      <a:pt x="184946" y="112310"/>
                      <a:pt x="191979" y="89056"/>
                    </a:cubicBezTo>
                    <a:close/>
                    <a:moveTo>
                      <a:pt x="128615" y="129391"/>
                    </a:moveTo>
                    <a:cubicBezTo>
                      <a:pt x="95464" y="156366"/>
                      <a:pt x="53420" y="161948"/>
                      <a:pt x="36863" y="141520"/>
                    </a:cubicBezTo>
                    <a:cubicBezTo>
                      <a:pt x="20269" y="121131"/>
                      <a:pt x="34296" y="81134"/>
                      <a:pt x="67447" y="54158"/>
                    </a:cubicBezTo>
                    <a:cubicBezTo>
                      <a:pt x="84599" y="40206"/>
                      <a:pt x="104133" y="31647"/>
                      <a:pt x="122513" y="30010"/>
                    </a:cubicBezTo>
                    <a:cubicBezTo>
                      <a:pt x="124596" y="29824"/>
                      <a:pt x="126568" y="29750"/>
                      <a:pt x="128540" y="29750"/>
                    </a:cubicBezTo>
                    <a:cubicBezTo>
                      <a:pt x="141934" y="29750"/>
                      <a:pt x="152725" y="34028"/>
                      <a:pt x="159236" y="42028"/>
                    </a:cubicBezTo>
                    <a:cubicBezTo>
                      <a:pt x="166678" y="51218"/>
                      <a:pt x="168203" y="64836"/>
                      <a:pt x="163515" y="80426"/>
                    </a:cubicBezTo>
                    <a:cubicBezTo>
                      <a:pt x="158195" y="98062"/>
                      <a:pt x="145805" y="115475"/>
                      <a:pt x="128652" y="1293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76" name="Google Shape;4576;p85"/>
              <p:cNvSpPr/>
              <p:nvPr/>
            </p:nvSpPr>
            <p:spPr>
              <a:xfrm>
                <a:off x="10567402" y="520790"/>
                <a:ext cx="102636" cy="92575"/>
              </a:xfrm>
              <a:custGeom>
                <a:rect b="b" l="l" r="r" t="t"/>
                <a:pathLst>
                  <a:path extrusionOk="0" h="92575" w="102636">
                    <a:moveTo>
                      <a:pt x="74531" y="3316"/>
                    </a:moveTo>
                    <a:cubicBezTo>
                      <a:pt x="68131" y="8488"/>
                      <a:pt x="67164" y="17863"/>
                      <a:pt x="72373" y="24263"/>
                    </a:cubicBezTo>
                    <a:cubicBezTo>
                      <a:pt x="74159" y="26459"/>
                      <a:pt x="71368" y="39667"/>
                      <a:pt x="56559" y="51722"/>
                    </a:cubicBezTo>
                    <a:cubicBezTo>
                      <a:pt x="41751" y="63777"/>
                      <a:pt x="28244" y="63814"/>
                      <a:pt x="26458" y="61619"/>
                    </a:cubicBezTo>
                    <a:cubicBezTo>
                      <a:pt x="21249" y="55220"/>
                      <a:pt x="11874" y="54252"/>
                      <a:pt x="5511" y="59461"/>
                    </a:cubicBezTo>
                    <a:cubicBezTo>
                      <a:pt x="-889" y="64633"/>
                      <a:pt x="-1856" y="74009"/>
                      <a:pt x="3353" y="80409"/>
                    </a:cubicBezTo>
                    <a:cubicBezTo>
                      <a:pt x="9976" y="88594"/>
                      <a:pt x="19910" y="92575"/>
                      <a:pt x="31184" y="92575"/>
                    </a:cubicBezTo>
                    <a:cubicBezTo>
                      <a:pt x="44988" y="92575"/>
                      <a:pt x="60875" y="86548"/>
                      <a:pt x="75311" y="74827"/>
                    </a:cubicBezTo>
                    <a:cubicBezTo>
                      <a:pt x="101579" y="53470"/>
                      <a:pt x="110212" y="23667"/>
                      <a:pt x="95478" y="5511"/>
                    </a:cubicBezTo>
                    <a:cubicBezTo>
                      <a:pt x="90269" y="-889"/>
                      <a:pt x="80893" y="-1856"/>
                      <a:pt x="74530" y="335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77" name="Google Shape;4577;p85"/>
              <p:cNvSpPr/>
              <p:nvPr/>
            </p:nvSpPr>
            <p:spPr>
              <a:xfrm>
                <a:off x="10397331" y="355774"/>
                <a:ext cx="367016" cy="335170"/>
              </a:xfrm>
              <a:custGeom>
                <a:rect b="b" l="l" r="r" t="t"/>
                <a:pathLst>
                  <a:path extrusionOk="0" h="335170" w="367016">
                    <a:moveTo>
                      <a:pt x="183509" y="6"/>
                    </a:moveTo>
                    <a:cubicBezTo>
                      <a:pt x="82306" y="6"/>
                      <a:pt x="0" y="82307"/>
                      <a:pt x="0" y="183514"/>
                    </a:cubicBezTo>
                    <a:cubicBezTo>
                      <a:pt x="0" y="242450"/>
                      <a:pt x="28538" y="298109"/>
                      <a:pt x="76311" y="332380"/>
                    </a:cubicBezTo>
                    <a:cubicBezTo>
                      <a:pt x="78916" y="334278"/>
                      <a:pt x="81967" y="335171"/>
                      <a:pt x="84981" y="335171"/>
                    </a:cubicBezTo>
                    <a:cubicBezTo>
                      <a:pt x="89632" y="335171"/>
                      <a:pt x="94208" y="333013"/>
                      <a:pt x="97073" y="328957"/>
                    </a:cubicBezTo>
                    <a:cubicBezTo>
                      <a:pt x="101872" y="322260"/>
                      <a:pt x="100347" y="312995"/>
                      <a:pt x="93650" y="308196"/>
                    </a:cubicBezTo>
                    <a:cubicBezTo>
                      <a:pt x="53652" y="279509"/>
                      <a:pt x="29765" y="232889"/>
                      <a:pt x="29765" y="183514"/>
                    </a:cubicBezTo>
                    <a:cubicBezTo>
                      <a:pt x="29765" y="98756"/>
                      <a:pt x="98747" y="29770"/>
                      <a:pt x="183508" y="29770"/>
                    </a:cubicBezTo>
                    <a:cubicBezTo>
                      <a:pt x="268270" y="29770"/>
                      <a:pt x="337251" y="98752"/>
                      <a:pt x="337251" y="183514"/>
                    </a:cubicBezTo>
                    <a:cubicBezTo>
                      <a:pt x="337251" y="230320"/>
                      <a:pt x="316267" y="274001"/>
                      <a:pt x="279729" y="303319"/>
                    </a:cubicBezTo>
                    <a:cubicBezTo>
                      <a:pt x="273329" y="308454"/>
                      <a:pt x="272288" y="317829"/>
                      <a:pt x="277422" y="324229"/>
                    </a:cubicBezTo>
                    <a:cubicBezTo>
                      <a:pt x="282557" y="330629"/>
                      <a:pt x="291933" y="331671"/>
                      <a:pt x="298332" y="326536"/>
                    </a:cubicBezTo>
                    <a:cubicBezTo>
                      <a:pt x="341976" y="291524"/>
                      <a:pt x="367016" y="239398"/>
                      <a:pt x="367016" y="183509"/>
                    </a:cubicBezTo>
                    <a:cubicBezTo>
                      <a:pt x="367016" y="82306"/>
                      <a:pt x="284715" y="0"/>
                      <a:pt x="183508"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78" name="Google Shape;4578;p85"/>
              <p:cNvSpPr/>
              <p:nvPr/>
            </p:nvSpPr>
            <p:spPr>
              <a:xfrm>
                <a:off x="10167614" y="163784"/>
                <a:ext cx="821229" cy="731679"/>
              </a:xfrm>
              <a:custGeom>
                <a:rect b="b" l="l" r="r" t="t"/>
                <a:pathLst>
                  <a:path extrusionOk="0" h="731679" w="821229">
                    <a:moveTo>
                      <a:pt x="11460" y="203673"/>
                    </a:moveTo>
                    <a:lnTo>
                      <a:pt x="11460" y="203822"/>
                    </a:lnTo>
                    <a:cubicBezTo>
                      <a:pt x="13916" y="211152"/>
                      <a:pt x="73670" y="385245"/>
                      <a:pt x="240956" y="547951"/>
                    </a:cubicBezTo>
                    <a:cubicBezTo>
                      <a:pt x="241030" y="548025"/>
                      <a:pt x="241104" y="548025"/>
                      <a:pt x="241179" y="548100"/>
                    </a:cubicBezTo>
                    <a:cubicBezTo>
                      <a:pt x="254760" y="561569"/>
                      <a:pt x="269977" y="573624"/>
                      <a:pt x="286758" y="583744"/>
                    </a:cubicBezTo>
                    <a:cubicBezTo>
                      <a:pt x="283707" y="590851"/>
                      <a:pt x="281623" y="598329"/>
                      <a:pt x="280730" y="606069"/>
                    </a:cubicBezTo>
                    <a:cubicBezTo>
                      <a:pt x="277307" y="635686"/>
                      <a:pt x="290591" y="665005"/>
                      <a:pt x="318124" y="688669"/>
                    </a:cubicBezTo>
                    <a:cubicBezTo>
                      <a:pt x="344020" y="710918"/>
                      <a:pt x="379888" y="725652"/>
                      <a:pt x="419136" y="730229"/>
                    </a:cubicBezTo>
                    <a:cubicBezTo>
                      <a:pt x="427545" y="731196"/>
                      <a:pt x="435954" y="731680"/>
                      <a:pt x="444214" y="731680"/>
                    </a:cubicBezTo>
                    <a:cubicBezTo>
                      <a:pt x="474463" y="731680"/>
                      <a:pt x="503187" y="725206"/>
                      <a:pt x="526999" y="712853"/>
                    </a:cubicBezTo>
                    <a:cubicBezTo>
                      <a:pt x="559220" y="696110"/>
                      <a:pt x="578829" y="670586"/>
                      <a:pt x="582289" y="640969"/>
                    </a:cubicBezTo>
                    <a:cubicBezTo>
                      <a:pt x="585154" y="616226"/>
                      <a:pt x="575741" y="592079"/>
                      <a:pt x="557770" y="571652"/>
                    </a:cubicBezTo>
                    <a:cubicBezTo>
                      <a:pt x="586382" y="550594"/>
                      <a:pt x="609785" y="523730"/>
                      <a:pt x="626752" y="492699"/>
                    </a:cubicBezTo>
                    <a:cubicBezTo>
                      <a:pt x="647178" y="507619"/>
                      <a:pt x="675753" y="516734"/>
                      <a:pt x="707863" y="516734"/>
                    </a:cubicBezTo>
                    <a:cubicBezTo>
                      <a:pt x="771450" y="516734"/>
                      <a:pt x="821229" y="480941"/>
                      <a:pt x="821229" y="435288"/>
                    </a:cubicBezTo>
                    <a:cubicBezTo>
                      <a:pt x="821229" y="389597"/>
                      <a:pt x="771446" y="353841"/>
                      <a:pt x="707863" y="353841"/>
                    </a:cubicBezTo>
                    <a:cubicBezTo>
                      <a:pt x="689185" y="353841"/>
                      <a:pt x="671735" y="357004"/>
                      <a:pt x="656369" y="362548"/>
                    </a:cubicBezTo>
                    <a:cubicBezTo>
                      <a:pt x="651085" y="262011"/>
                      <a:pt x="585080" y="175058"/>
                      <a:pt x="488643" y="143806"/>
                    </a:cubicBezTo>
                    <a:cubicBezTo>
                      <a:pt x="480346" y="141053"/>
                      <a:pt x="471639" y="138783"/>
                      <a:pt x="461259" y="136700"/>
                    </a:cubicBezTo>
                    <a:cubicBezTo>
                      <a:pt x="460961" y="136625"/>
                      <a:pt x="460663" y="136551"/>
                      <a:pt x="460366" y="136476"/>
                    </a:cubicBezTo>
                    <a:lnTo>
                      <a:pt x="460291" y="136476"/>
                    </a:lnTo>
                    <a:cubicBezTo>
                      <a:pt x="312654" y="95847"/>
                      <a:pt x="244264" y="37054"/>
                      <a:pt x="243559" y="36426"/>
                    </a:cubicBezTo>
                    <a:lnTo>
                      <a:pt x="243522" y="36389"/>
                    </a:lnTo>
                    <a:cubicBezTo>
                      <a:pt x="213273" y="9822"/>
                      <a:pt x="172829" y="-3199"/>
                      <a:pt x="132604" y="670"/>
                    </a:cubicBezTo>
                    <a:cubicBezTo>
                      <a:pt x="93536" y="4428"/>
                      <a:pt x="58338" y="23217"/>
                      <a:pt x="33410" y="53504"/>
                    </a:cubicBezTo>
                    <a:cubicBezTo>
                      <a:pt x="8519" y="83791"/>
                      <a:pt x="-3090" y="121891"/>
                      <a:pt x="705" y="160956"/>
                    </a:cubicBezTo>
                    <a:cubicBezTo>
                      <a:pt x="2231" y="176211"/>
                      <a:pt x="5914" y="190535"/>
                      <a:pt x="11532" y="203707"/>
                    </a:cubicBezTo>
                    <a:close/>
                    <a:moveTo>
                      <a:pt x="552709" y="637546"/>
                    </a:moveTo>
                    <a:cubicBezTo>
                      <a:pt x="550439" y="657043"/>
                      <a:pt x="536450" y="674382"/>
                      <a:pt x="513270" y="686436"/>
                    </a:cubicBezTo>
                    <a:cubicBezTo>
                      <a:pt x="488192" y="699459"/>
                      <a:pt x="456008" y="704482"/>
                      <a:pt x="422559" y="700650"/>
                    </a:cubicBezTo>
                    <a:cubicBezTo>
                      <a:pt x="389147" y="696780"/>
                      <a:pt x="358935" y="684502"/>
                      <a:pt x="337504" y="666084"/>
                    </a:cubicBezTo>
                    <a:cubicBezTo>
                      <a:pt x="317710" y="649080"/>
                      <a:pt x="308035" y="628952"/>
                      <a:pt x="310268" y="609492"/>
                    </a:cubicBezTo>
                    <a:cubicBezTo>
                      <a:pt x="312538" y="589996"/>
                      <a:pt x="326527" y="572657"/>
                      <a:pt x="349707" y="560603"/>
                    </a:cubicBezTo>
                    <a:cubicBezTo>
                      <a:pt x="369278" y="550408"/>
                      <a:pt x="393202" y="545124"/>
                      <a:pt x="418652" y="545124"/>
                    </a:cubicBezTo>
                    <a:cubicBezTo>
                      <a:pt x="425796" y="545124"/>
                      <a:pt x="433088" y="545534"/>
                      <a:pt x="440419" y="546389"/>
                    </a:cubicBezTo>
                    <a:cubicBezTo>
                      <a:pt x="506126" y="553980"/>
                      <a:pt x="557548" y="595726"/>
                      <a:pt x="552709" y="637547"/>
                    </a:cubicBezTo>
                    <a:close/>
                    <a:moveTo>
                      <a:pt x="791463" y="435293"/>
                    </a:moveTo>
                    <a:cubicBezTo>
                      <a:pt x="791463" y="463309"/>
                      <a:pt x="753177" y="486973"/>
                      <a:pt x="707859" y="486973"/>
                    </a:cubicBezTo>
                    <a:cubicBezTo>
                      <a:pt x="675638" y="486973"/>
                      <a:pt x="647063" y="474993"/>
                      <a:pt x="633185" y="458026"/>
                    </a:cubicBezTo>
                    <a:lnTo>
                      <a:pt x="633147" y="457989"/>
                    </a:lnTo>
                    <a:cubicBezTo>
                      <a:pt x="627492" y="451068"/>
                      <a:pt x="624218" y="443366"/>
                      <a:pt x="624218" y="435293"/>
                    </a:cubicBezTo>
                    <a:cubicBezTo>
                      <a:pt x="624218" y="407276"/>
                      <a:pt x="662504" y="383612"/>
                      <a:pt x="707859" y="383612"/>
                    </a:cubicBezTo>
                    <a:cubicBezTo>
                      <a:pt x="753177" y="383612"/>
                      <a:pt x="791462" y="407276"/>
                      <a:pt x="791462" y="435293"/>
                    </a:cubicBezTo>
                    <a:close/>
                    <a:moveTo>
                      <a:pt x="627080" y="375501"/>
                    </a:moveTo>
                    <a:cubicBezTo>
                      <a:pt x="627080" y="376245"/>
                      <a:pt x="627043" y="376952"/>
                      <a:pt x="627006" y="377659"/>
                    </a:cubicBezTo>
                    <a:cubicBezTo>
                      <a:pt x="606802" y="392319"/>
                      <a:pt x="594449" y="412560"/>
                      <a:pt x="594449" y="435293"/>
                    </a:cubicBezTo>
                    <a:cubicBezTo>
                      <a:pt x="594449" y="447758"/>
                      <a:pt x="598244" y="459441"/>
                      <a:pt x="604942" y="469896"/>
                    </a:cubicBezTo>
                    <a:cubicBezTo>
                      <a:pt x="588980" y="502526"/>
                      <a:pt x="565056" y="530282"/>
                      <a:pt x="535068" y="551081"/>
                    </a:cubicBezTo>
                    <a:cubicBezTo>
                      <a:pt x="510958" y="533482"/>
                      <a:pt x="479331" y="520943"/>
                      <a:pt x="443836" y="516813"/>
                    </a:cubicBezTo>
                    <a:cubicBezTo>
                      <a:pt x="404583" y="512236"/>
                      <a:pt x="366297" y="518450"/>
                      <a:pt x="335975" y="534188"/>
                    </a:cubicBezTo>
                    <a:cubicBezTo>
                      <a:pt x="322804" y="541035"/>
                      <a:pt x="311865" y="549369"/>
                      <a:pt x="303159" y="558819"/>
                    </a:cubicBezTo>
                    <a:cubicBezTo>
                      <a:pt x="238716" y="520384"/>
                      <a:pt x="199165" y="451253"/>
                      <a:pt x="199165" y="375501"/>
                    </a:cubicBezTo>
                    <a:cubicBezTo>
                      <a:pt x="199165" y="257553"/>
                      <a:pt x="295158" y="161636"/>
                      <a:pt x="413182" y="161636"/>
                    </a:cubicBezTo>
                    <a:cubicBezTo>
                      <a:pt x="426800" y="161636"/>
                      <a:pt x="440455" y="162975"/>
                      <a:pt x="453774" y="165543"/>
                    </a:cubicBezTo>
                    <a:cubicBezTo>
                      <a:pt x="462332" y="167887"/>
                      <a:pt x="471039" y="170157"/>
                      <a:pt x="480117" y="172389"/>
                    </a:cubicBezTo>
                    <a:cubicBezTo>
                      <a:pt x="568037" y="201299"/>
                      <a:pt x="627050" y="282784"/>
                      <a:pt x="627050" y="375500"/>
                    </a:cubicBezTo>
                    <a:close/>
                    <a:moveTo>
                      <a:pt x="56323" y="72378"/>
                    </a:moveTo>
                    <a:cubicBezTo>
                      <a:pt x="76191" y="48230"/>
                      <a:pt x="104245" y="33273"/>
                      <a:pt x="135351" y="30259"/>
                    </a:cubicBezTo>
                    <a:cubicBezTo>
                      <a:pt x="167424" y="27171"/>
                      <a:pt x="199682" y="37552"/>
                      <a:pt x="223011" y="57979"/>
                    </a:cubicBezTo>
                    <a:cubicBezTo>
                      <a:pt x="223011" y="57979"/>
                      <a:pt x="223866" y="58872"/>
                      <a:pt x="225950" y="60658"/>
                    </a:cubicBezTo>
                    <a:cubicBezTo>
                      <a:pt x="226099" y="60769"/>
                      <a:pt x="226285" y="60806"/>
                      <a:pt x="226434" y="60918"/>
                    </a:cubicBezTo>
                    <a:cubicBezTo>
                      <a:pt x="237112" y="69699"/>
                      <a:pt x="281538" y="103669"/>
                      <a:pt x="365660" y="136597"/>
                    </a:cubicBezTo>
                    <a:cubicBezTo>
                      <a:pt x="253932" y="158772"/>
                      <a:pt x="169426" y="257450"/>
                      <a:pt x="169426" y="375503"/>
                    </a:cubicBezTo>
                    <a:cubicBezTo>
                      <a:pt x="169426" y="394405"/>
                      <a:pt x="171696" y="412934"/>
                      <a:pt x="175863" y="430830"/>
                    </a:cubicBezTo>
                    <a:cubicBezTo>
                      <a:pt x="78270" y="306262"/>
                      <a:pt x="40132" y="195715"/>
                      <a:pt x="39684" y="194343"/>
                    </a:cubicBezTo>
                    <a:cubicBezTo>
                      <a:pt x="39610" y="194195"/>
                      <a:pt x="39498" y="194083"/>
                      <a:pt x="39424" y="193897"/>
                    </a:cubicBezTo>
                    <a:cubicBezTo>
                      <a:pt x="39312" y="193636"/>
                      <a:pt x="39349" y="193376"/>
                      <a:pt x="39238" y="193116"/>
                    </a:cubicBezTo>
                    <a:cubicBezTo>
                      <a:pt x="34513" y="182437"/>
                      <a:pt x="31499" y="170605"/>
                      <a:pt x="30234" y="157992"/>
                    </a:cubicBezTo>
                    <a:cubicBezTo>
                      <a:pt x="27220" y="126924"/>
                      <a:pt x="36485" y="96526"/>
                      <a:pt x="56316" y="7237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79" name="Google Shape;4579;p85"/>
              <p:cNvSpPr/>
              <p:nvPr/>
            </p:nvSpPr>
            <p:spPr>
              <a:xfrm>
                <a:off x="10525567" y="405924"/>
                <a:ext cx="103778" cy="77739"/>
              </a:xfrm>
              <a:custGeom>
                <a:rect b="b" l="l" r="r" t="t"/>
                <a:pathLst>
                  <a:path extrusionOk="0" h="77739" w="103778">
                    <a:moveTo>
                      <a:pt x="44147" y="77739"/>
                    </a:moveTo>
                    <a:cubicBezTo>
                      <a:pt x="49356" y="77739"/>
                      <a:pt x="54789" y="77144"/>
                      <a:pt x="60295" y="75879"/>
                    </a:cubicBezTo>
                    <a:cubicBezTo>
                      <a:pt x="72722" y="73051"/>
                      <a:pt x="83922" y="67247"/>
                      <a:pt x="91809" y="59545"/>
                    </a:cubicBezTo>
                    <a:cubicBezTo>
                      <a:pt x="101483" y="50094"/>
                      <a:pt x="105576" y="38337"/>
                      <a:pt x="103046" y="27250"/>
                    </a:cubicBezTo>
                    <a:cubicBezTo>
                      <a:pt x="100553" y="16162"/>
                      <a:pt x="91772" y="7306"/>
                      <a:pt x="78974" y="2990"/>
                    </a:cubicBezTo>
                    <a:cubicBezTo>
                      <a:pt x="68518" y="-581"/>
                      <a:pt x="55905" y="-954"/>
                      <a:pt x="43478" y="1874"/>
                    </a:cubicBezTo>
                    <a:cubicBezTo>
                      <a:pt x="14791" y="8385"/>
                      <a:pt x="-3999" y="29705"/>
                      <a:pt x="727" y="50467"/>
                    </a:cubicBezTo>
                    <a:cubicBezTo>
                      <a:pt x="4522" y="67210"/>
                      <a:pt x="22306" y="77740"/>
                      <a:pt x="44110" y="77740"/>
                    </a:cubicBezTo>
                    <a:close/>
                    <a:moveTo>
                      <a:pt x="50100" y="30895"/>
                    </a:moveTo>
                    <a:cubicBezTo>
                      <a:pt x="53672" y="30076"/>
                      <a:pt x="56909" y="29779"/>
                      <a:pt x="59774" y="29779"/>
                    </a:cubicBezTo>
                    <a:cubicBezTo>
                      <a:pt x="68071" y="29779"/>
                      <a:pt x="73168" y="32495"/>
                      <a:pt x="74024" y="33872"/>
                    </a:cubicBezTo>
                    <a:cubicBezTo>
                      <a:pt x="73838" y="36029"/>
                      <a:pt x="67699" y="43694"/>
                      <a:pt x="53709" y="46894"/>
                    </a:cubicBezTo>
                    <a:cubicBezTo>
                      <a:pt x="39571" y="50094"/>
                      <a:pt x="30641" y="45703"/>
                      <a:pt x="29785" y="43992"/>
                    </a:cubicBezTo>
                    <a:cubicBezTo>
                      <a:pt x="29785" y="41946"/>
                      <a:pt x="35962" y="34094"/>
                      <a:pt x="50100" y="3089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80" name="Google Shape;4580;p85"/>
              <p:cNvSpPr/>
              <p:nvPr/>
            </p:nvSpPr>
            <p:spPr>
              <a:xfrm>
                <a:off x="10439145" y="483492"/>
                <a:ext cx="87738" cy="73616"/>
              </a:xfrm>
              <a:custGeom>
                <a:rect b="b" l="l" r="r" t="t"/>
                <a:pathLst>
                  <a:path extrusionOk="0" h="73616" w="87738">
                    <a:moveTo>
                      <a:pt x="85697" y="20373"/>
                    </a:moveTo>
                    <a:cubicBezTo>
                      <a:pt x="81901" y="10700"/>
                      <a:pt x="73121" y="3704"/>
                      <a:pt x="61661" y="1100"/>
                    </a:cubicBezTo>
                    <a:cubicBezTo>
                      <a:pt x="52136" y="-1058"/>
                      <a:pt x="41198" y="-16"/>
                      <a:pt x="31002" y="4002"/>
                    </a:cubicBezTo>
                    <a:cubicBezTo>
                      <a:pt x="7525" y="13230"/>
                      <a:pt x="-5201" y="34810"/>
                      <a:pt x="2017" y="53228"/>
                    </a:cubicBezTo>
                    <a:cubicBezTo>
                      <a:pt x="7115" y="66213"/>
                      <a:pt x="20584" y="73617"/>
                      <a:pt x="36286" y="73617"/>
                    </a:cubicBezTo>
                    <a:cubicBezTo>
                      <a:pt x="42834" y="73617"/>
                      <a:pt x="49829" y="72352"/>
                      <a:pt x="56749" y="69598"/>
                    </a:cubicBezTo>
                    <a:cubicBezTo>
                      <a:pt x="66981" y="65580"/>
                      <a:pt x="75650" y="58957"/>
                      <a:pt x="81194" y="50846"/>
                    </a:cubicBezTo>
                    <a:cubicBezTo>
                      <a:pt x="87891" y="41135"/>
                      <a:pt x="89528" y="30010"/>
                      <a:pt x="85733" y="20373"/>
                    </a:cubicBezTo>
                    <a:close/>
                    <a:moveTo>
                      <a:pt x="45811" y="41879"/>
                    </a:moveTo>
                    <a:cubicBezTo>
                      <a:pt x="37216" y="45227"/>
                      <a:pt x="30630" y="43404"/>
                      <a:pt x="29737" y="42548"/>
                    </a:cubicBezTo>
                    <a:cubicBezTo>
                      <a:pt x="29663" y="40911"/>
                      <a:pt x="33235" y="35070"/>
                      <a:pt x="41829" y="31684"/>
                    </a:cubicBezTo>
                    <a:cubicBezTo>
                      <a:pt x="45475" y="30270"/>
                      <a:pt x="48750" y="29749"/>
                      <a:pt x="51391" y="29749"/>
                    </a:cubicBezTo>
                    <a:cubicBezTo>
                      <a:pt x="54740" y="29749"/>
                      <a:pt x="57084" y="30531"/>
                      <a:pt x="57902" y="31238"/>
                    </a:cubicBezTo>
                    <a:cubicBezTo>
                      <a:pt x="57679" y="33135"/>
                      <a:pt x="54033" y="38642"/>
                      <a:pt x="45810" y="4184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4581" name="Google Shape;4581;p85"/>
          <p:cNvGrpSpPr/>
          <p:nvPr/>
        </p:nvGrpSpPr>
        <p:grpSpPr>
          <a:xfrm>
            <a:off x="8489039" y="1661566"/>
            <a:ext cx="3332617" cy="1483924"/>
            <a:chOff x="8153511" y="1718320"/>
            <a:chExt cx="3332617" cy="1483924"/>
          </a:xfrm>
        </p:grpSpPr>
        <p:sp>
          <p:nvSpPr>
            <p:cNvPr id="4582" name="Google Shape;4582;p85"/>
            <p:cNvSpPr/>
            <p:nvPr/>
          </p:nvSpPr>
          <p:spPr>
            <a:xfrm>
              <a:off x="9063264" y="1856042"/>
              <a:ext cx="2422864" cy="1346202"/>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283C8C"/>
                </a:buClr>
                <a:buSzPts val="1400"/>
                <a:buFont typeface="Lustria"/>
                <a:buNone/>
              </a:pPr>
              <a:r>
                <a:rPr b="1" i="0" lang="pt-BR" sz="1400" u="none" cap="none" strike="noStrike">
                  <a:solidFill>
                    <a:srgbClr val="283C8C"/>
                  </a:solidFill>
                  <a:latin typeface="Lustria"/>
                  <a:ea typeface="Lustria"/>
                  <a:cs typeface="Lustria"/>
                  <a:sym typeface="Lustria"/>
                </a:rPr>
                <a:t>Sinais de Função Renal Prejudicada</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Redução da eGFR</a:t>
              </a:r>
              <a:br>
                <a:rPr b="0" i="0" lang="pt-BR" sz="1300" u="none" cap="none" strike="noStrike">
                  <a:solidFill>
                    <a:srgbClr val="000000"/>
                  </a:solidFill>
                  <a:latin typeface="Calibri"/>
                  <a:ea typeface="Calibri"/>
                  <a:cs typeface="Calibri"/>
                  <a:sym typeface="Calibri"/>
                </a:rPr>
              </a:br>
              <a:r>
                <a:rPr b="1" i="0" lang="pt-BR" sz="1300" u="none" cap="none" strike="noStrike">
                  <a:solidFill>
                    <a:srgbClr val="CE2434"/>
                  </a:solidFill>
                  <a:latin typeface="Calibri"/>
                  <a:ea typeface="Calibri"/>
                  <a:cs typeface="Calibri"/>
                  <a:sym typeface="Calibri"/>
                </a:rPr>
                <a:t>90-120 mL/min</a:t>
              </a:r>
              <a:br>
                <a:rPr b="1" i="0" lang="pt-BR" sz="1300" u="none" cap="none" strike="noStrike">
                  <a:solidFill>
                    <a:srgbClr val="CE2434"/>
                  </a:solidFill>
                  <a:latin typeface="Calibri"/>
                  <a:ea typeface="Calibri"/>
                  <a:cs typeface="Calibri"/>
                  <a:sym typeface="Calibri"/>
                </a:rPr>
              </a:br>
              <a:r>
                <a:rPr b="1" i="0" lang="pt-BR" sz="1300" u="none" cap="none" strike="noStrike">
                  <a:solidFill>
                    <a:srgbClr val="CE2434"/>
                  </a:solidFill>
                  <a:latin typeface="Calibri"/>
                  <a:ea typeface="Calibri"/>
                  <a:cs typeface="Calibri"/>
                  <a:sym typeface="Calibri"/>
                </a:rPr>
                <a:t>/1,73 m</a:t>
              </a:r>
              <a:r>
                <a:rPr b="1" baseline="30000" i="0" lang="pt-BR" sz="1300" u="none" cap="none" strike="noStrike">
                  <a:solidFill>
                    <a:srgbClr val="CE2434"/>
                  </a:solidFill>
                  <a:latin typeface="Calibri"/>
                  <a:ea typeface="Calibri"/>
                  <a:cs typeface="Calibri"/>
                  <a:sym typeface="Calibri"/>
                </a:rPr>
                <a:t>2</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Elevação da creatinina sérica</a:t>
              </a:r>
              <a:br>
                <a:rPr b="0" i="0" lang="pt-BR" sz="1300" u="none" cap="none" strike="noStrike">
                  <a:solidFill>
                    <a:srgbClr val="000000"/>
                  </a:solidFill>
                  <a:latin typeface="Calibri"/>
                  <a:ea typeface="Calibri"/>
                  <a:cs typeface="Calibri"/>
                  <a:sym typeface="Calibri"/>
                </a:rPr>
              </a:br>
              <a:r>
                <a:rPr b="1" i="0" lang="pt-BR" sz="1300" u="none" cap="none" strike="noStrike">
                  <a:solidFill>
                    <a:srgbClr val="CE2434"/>
                  </a:solidFill>
                  <a:latin typeface="Calibri"/>
                  <a:ea typeface="Calibri"/>
                  <a:cs typeface="Calibri"/>
                  <a:sym typeface="Calibri"/>
                </a:rPr>
                <a:t>0,7-1,3 mg/dl</a:t>
              </a:r>
              <a:endParaRPr/>
            </a:p>
          </p:txBody>
        </p:sp>
        <p:sp>
          <p:nvSpPr>
            <p:cNvPr id="4583" name="Google Shape;4583;p85"/>
            <p:cNvSpPr/>
            <p:nvPr/>
          </p:nvSpPr>
          <p:spPr>
            <a:xfrm>
              <a:off x="8258378" y="1856042"/>
              <a:ext cx="704674" cy="704677"/>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584" name="Google Shape;4584;p85"/>
            <p:cNvSpPr txBox="1"/>
            <p:nvPr/>
          </p:nvSpPr>
          <p:spPr>
            <a:xfrm>
              <a:off x="8153511" y="1718320"/>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2"/>
                  </a:solidFill>
                  <a:latin typeface="Lustria"/>
                  <a:ea typeface="Lustria"/>
                  <a:cs typeface="Lustria"/>
                  <a:sym typeface="Lustria"/>
                </a:rPr>
                <a:t>3</a:t>
              </a:r>
              <a:endParaRPr/>
            </a:p>
          </p:txBody>
        </p:sp>
        <p:grpSp>
          <p:nvGrpSpPr>
            <p:cNvPr id="4585" name="Google Shape;4585;p85"/>
            <p:cNvGrpSpPr/>
            <p:nvPr/>
          </p:nvGrpSpPr>
          <p:grpSpPr>
            <a:xfrm>
              <a:off x="8363864" y="2020556"/>
              <a:ext cx="517789" cy="418002"/>
              <a:chOff x="11253441" y="601086"/>
              <a:chExt cx="668859" cy="539958"/>
            </a:xfrm>
          </p:grpSpPr>
          <p:sp>
            <p:nvSpPr>
              <p:cNvPr id="4586" name="Google Shape;4586;p85"/>
              <p:cNvSpPr/>
              <p:nvPr/>
            </p:nvSpPr>
            <p:spPr>
              <a:xfrm>
                <a:off x="11253441" y="601086"/>
                <a:ext cx="248108" cy="390781"/>
              </a:xfrm>
              <a:custGeom>
                <a:rect b="b" l="l" r="r" t="t"/>
                <a:pathLst>
                  <a:path extrusionOk="0" h="390781" w="248108">
                    <a:moveTo>
                      <a:pt x="150082" y="390782"/>
                    </a:moveTo>
                    <a:cubicBezTo>
                      <a:pt x="109436" y="390782"/>
                      <a:pt x="71410" y="370061"/>
                      <a:pt x="43008" y="332453"/>
                    </a:cubicBezTo>
                    <a:cubicBezTo>
                      <a:pt x="15267" y="295722"/>
                      <a:pt x="0" y="247031"/>
                      <a:pt x="0" y="195398"/>
                    </a:cubicBezTo>
                    <a:cubicBezTo>
                      <a:pt x="0" y="143764"/>
                      <a:pt x="15267" y="95087"/>
                      <a:pt x="43008" y="58356"/>
                    </a:cubicBezTo>
                    <a:cubicBezTo>
                      <a:pt x="71410" y="20761"/>
                      <a:pt x="109436" y="0"/>
                      <a:pt x="150082" y="0"/>
                    </a:cubicBezTo>
                    <a:cubicBezTo>
                      <a:pt x="187082" y="0"/>
                      <a:pt x="218845" y="11812"/>
                      <a:pt x="235057" y="31574"/>
                    </a:cubicBezTo>
                    <a:cubicBezTo>
                      <a:pt x="246356" y="45343"/>
                      <a:pt x="250311" y="62770"/>
                      <a:pt x="246478" y="81966"/>
                    </a:cubicBezTo>
                    <a:cubicBezTo>
                      <a:pt x="244345" y="92630"/>
                      <a:pt x="233748" y="102876"/>
                      <a:pt x="221478" y="114755"/>
                    </a:cubicBezTo>
                    <a:cubicBezTo>
                      <a:pt x="209531" y="126310"/>
                      <a:pt x="193130" y="142131"/>
                      <a:pt x="194912" y="151404"/>
                    </a:cubicBezTo>
                    <a:cubicBezTo>
                      <a:pt x="195721" y="155751"/>
                      <a:pt x="201661" y="160449"/>
                      <a:pt x="211475" y="164593"/>
                    </a:cubicBezTo>
                    <a:cubicBezTo>
                      <a:pt x="221289" y="168737"/>
                      <a:pt x="228348" y="176054"/>
                      <a:pt x="231440" y="185611"/>
                    </a:cubicBezTo>
                    <a:cubicBezTo>
                      <a:pt x="238837" y="208424"/>
                      <a:pt x="223489" y="238257"/>
                      <a:pt x="209301" y="261570"/>
                    </a:cubicBezTo>
                    <a:cubicBezTo>
                      <a:pt x="208748" y="262474"/>
                      <a:pt x="208154" y="263446"/>
                      <a:pt x="207736" y="264175"/>
                    </a:cubicBezTo>
                    <a:cubicBezTo>
                      <a:pt x="206291" y="275055"/>
                      <a:pt x="206318" y="285179"/>
                      <a:pt x="234828" y="289647"/>
                    </a:cubicBezTo>
                    <a:cubicBezTo>
                      <a:pt x="238581" y="290244"/>
                      <a:pt x="241717" y="292827"/>
                      <a:pt x="243022" y="296397"/>
                    </a:cubicBezTo>
                    <a:cubicBezTo>
                      <a:pt x="253322" y="324380"/>
                      <a:pt x="246059" y="343751"/>
                      <a:pt x="238149" y="355090"/>
                    </a:cubicBezTo>
                    <a:cubicBezTo>
                      <a:pt x="219804" y="381413"/>
                      <a:pt x="180630" y="390782"/>
                      <a:pt x="150082" y="390782"/>
                    </a:cubicBezTo>
                    <a:close/>
                    <a:moveTo>
                      <a:pt x="150082" y="20910"/>
                    </a:moveTo>
                    <a:cubicBezTo>
                      <a:pt x="78847" y="20910"/>
                      <a:pt x="20896" y="99204"/>
                      <a:pt x="20896" y="195344"/>
                    </a:cubicBezTo>
                    <a:cubicBezTo>
                      <a:pt x="20896" y="291483"/>
                      <a:pt x="78847" y="369872"/>
                      <a:pt x="150082" y="369872"/>
                    </a:cubicBezTo>
                    <a:cubicBezTo>
                      <a:pt x="181845" y="369872"/>
                      <a:pt x="209679" y="359383"/>
                      <a:pt x="221005" y="343157"/>
                    </a:cubicBezTo>
                    <a:cubicBezTo>
                      <a:pt x="227485" y="333870"/>
                      <a:pt x="228875" y="322463"/>
                      <a:pt x="225190" y="309180"/>
                    </a:cubicBezTo>
                    <a:cubicBezTo>
                      <a:pt x="195573" y="302836"/>
                      <a:pt x="183491" y="286975"/>
                      <a:pt x="187258" y="259626"/>
                    </a:cubicBezTo>
                    <a:cubicBezTo>
                      <a:pt x="187636" y="257020"/>
                      <a:pt x="188513" y="255576"/>
                      <a:pt x="191429" y="250770"/>
                    </a:cubicBezTo>
                    <a:cubicBezTo>
                      <a:pt x="208357" y="222881"/>
                      <a:pt x="215133" y="203146"/>
                      <a:pt x="211556" y="192104"/>
                    </a:cubicBezTo>
                    <a:cubicBezTo>
                      <a:pt x="210786" y="189755"/>
                      <a:pt x="209112" y="186340"/>
                      <a:pt x="203375" y="183923"/>
                    </a:cubicBezTo>
                    <a:cubicBezTo>
                      <a:pt x="186097" y="176648"/>
                      <a:pt x="176607" y="167293"/>
                      <a:pt x="174366" y="155306"/>
                    </a:cubicBezTo>
                    <a:cubicBezTo>
                      <a:pt x="170546" y="134990"/>
                      <a:pt x="189890" y="116280"/>
                      <a:pt x="206939" y="99784"/>
                    </a:cubicBezTo>
                    <a:cubicBezTo>
                      <a:pt x="214188" y="92778"/>
                      <a:pt x="225136" y="82236"/>
                      <a:pt x="225986" y="77930"/>
                    </a:cubicBezTo>
                    <a:cubicBezTo>
                      <a:pt x="228686" y="64714"/>
                      <a:pt x="226297" y="53901"/>
                      <a:pt x="218899" y="44884"/>
                    </a:cubicBezTo>
                    <a:cubicBezTo>
                      <a:pt x="206791" y="30130"/>
                      <a:pt x="180427" y="20964"/>
                      <a:pt x="150082" y="2096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87" name="Google Shape;4587;p85"/>
              <p:cNvSpPr/>
              <p:nvPr/>
            </p:nvSpPr>
            <p:spPr>
              <a:xfrm>
                <a:off x="11674199" y="601099"/>
                <a:ext cx="248101" cy="390768"/>
              </a:xfrm>
              <a:custGeom>
                <a:rect b="b" l="l" r="r" t="t"/>
                <a:pathLst>
                  <a:path extrusionOk="0" h="390768" w="248101">
                    <a:moveTo>
                      <a:pt x="98047" y="390768"/>
                    </a:moveTo>
                    <a:cubicBezTo>
                      <a:pt x="67499" y="390768"/>
                      <a:pt x="28312" y="381400"/>
                      <a:pt x="9967" y="355117"/>
                    </a:cubicBezTo>
                    <a:cubicBezTo>
                      <a:pt x="2056" y="343778"/>
                      <a:pt x="-5206" y="324407"/>
                      <a:pt x="5066" y="296410"/>
                    </a:cubicBezTo>
                    <a:cubicBezTo>
                      <a:pt x="6369" y="292839"/>
                      <a:pt x="9506" y="290255"/>
                      <a:pt x="13260" y="289661"/>
                    </a:cubicBezTo>
                    <a:cubicBezTo>
                      <a:pt x="41730" y="285193"/>
                      <a:pt x="41797" y="275095"/>
                      <a:pt x="40353" y="264161"/>
                    </a:cubicBezTo>
                    <a:cubicBezTo>
                      <a:pt x="39921" y="263419"/>
                      <a:pt x="39300" y="262406"/>
                      <a:pt x="38746" y="261462"/>
                    </a:cubicBezTo>
                    <a:cubicBezTo>
                      <a:pt x="24573" y="238095"/>
                      <a:pt x="9265" y="208357"/>
                      <a:pt x="16662" y="185584"/>
                    </a:cubicBezTo>
                    <a:cubicBezTo>
                      <a:pt x="19753" y="176040"/>
                      <a:pt x="26651" y="168791"/>
                      <a:pt x="36614" y="164593"/>
                    </a:cubicBezTo>
                    <a:cubicBezTo>
                      <a:pt x="46576" y="160395"/>
                      <a:pt x="52367" y="155751"/>
                      <a:pt x="53190" y="151391"/>
                    </a:cubicBezTo>
                    <a:cubicBezTo>
                      <a:pt x="54932" y="142131"/>
                      <a:pt x="38557" y="126296"/>
                      <a:pt x="26611" y="114728"/>
                    </a:cubicBezTo>
                    <a:cubicBezTo>
                      <a:pt x="14340" y="102876"/>
                      <a:pt x="3757" y="92630"/>
                      <a:pt x="1611" y="81993"/>
                    </a:cubicBezTo>
                    <a:cubicBezTo>
                      <a:pt x="-2223" y="62770"/>
                      <a:pt x="1732" y="45343"/>
                      <a:pt x="13017" y="31574"/>
                    </a:cubicBezTo>
                    <a:cubicBezTo>
                      <a:pt x="29216" y="11812"/>
                      <a:pt x="61020" y="0"/>
                      <a:pt x="98061" y="0"/>
                    </a:cubicBezTo>
                    <a:cubicBezTo>
                      <a:pt x="138693" y="0"/>
                      <a:pt x="176706" y="20707"/>
                      <a:pt x="205094" y="58302"/>
                    </a:cubicBezTo>
                    <a:cubicBezTo>
                      <a:pt x="232835" y="95033"/>
                      <a:pt x="248102" y="143697"/>
                      <a:pt x="248102" y="195344"/>
                    </a:cubicBezTo>
                    <a:cubicBezTo>
                      <a:pt x="248102" y="246991"/>
                      <a:pt x="232835" y="295668"/>
                      <a:pt x="205108" y="332399"/>
                    </a:cubicBezTo>
                    <a:cubicBezTo>
                      <a:pt x="176692" y="370047"/>
                      <a:pt x="138679" y="390768"/>
                      <a:pt x="98047" y="390768"/>
                    </a:cubicBezTo>
                    <a:close/>
                    <a:moveTo>
                      <a:pt x="22899" y="309113"/>
                    </a:moveTo>
                    <a:cubicBezTo>
                      <a:pt x="19227" y="322396"/>
                      <a:pt x="20631" y="333816"/>
                      <a:pt x="27097" y="343090"/>
                    </a:cubicBezTo>
                    <a:cubicBezTo>
                      <a:pt x="38436" y="359289"/>
                      <a:pt x="66244" y="369804"/>
                      <a:pt x="98047" y="369804"/>
                    </a:cubicBezTo>
                    <a:cubicBezTo>
                      <a:pt x="169254" y="369804"/>
                      <a:pt x="227192" y="291510"/>
                      <a:pt x="227192" y="195330"/>
                    </a:cubicBezTo>
                    <a:cubicBezTo>
                      <a:pt x="227192" y="99150"/>
                      <a:pt x="169254" y="20950"/>
                      <a:pt x="98047" y="20950"/>
                    </a:cubicBezTo>
                    <a:cubicBezTo>
                      <a:pt x="67675" y="20950"/>
                      <a:pt x="41352" y="30116"/>
                      <a:pt x="29203" y="44871"/>
                    </a:cubicBezTo>
                    <a:cubicBezTo>
                      <a:pt x="21805" y="53888"/>
                      <a:pt x="19483" y="64701"/>
                      <a:pt x="22116" y="77916"/>
                    </a:cubicBezTo>
                    <a:cubicBezTo>
                      <a:pt x="22980" y="82168"/>
                      <a:pt x="33914" y="92765"/>
                      <a:pt x="41149" y="99744"/>
                    </a:cubicBezTo>
                    <a:cubicBezTo>
                      <a:pt x="58212" y="116253"/>
                      <a:pt x="77596" y="134963"/>
                      <a:pt x="73749" y="155279"/>
                    </a:cubicBezTo>
                    <a:cubicBezTo>
                      <a:pt x="71508" y="167266"/>
                      <a:pt x="62005" y="176634"/>
                      <a:pt x="44726" y="183910"/>
                    </a:cubicBezTo>
                    <a:cubicBezTo>
                      <a:pt x="39003" y="186313"/>
                      <a:pt x="37316" y="189728"/>
                      <a:pt x="36560" y="192077"/>
                    </a:cubicBezTo>
                    <a:cubicBezTo>
                      <a:pt x="32982" y="203078"/>
                      <a:pt x="39745" y="222800"/>
                      <a:pt x="56633" y="250676"/>
                    </a:cubicBezTo>
                    <a:cubicBezTo>
                      <a:pt x="59616" y="255589"/>
                      <a:pt x="60507" y="257074"/>
                      <a:pt x="60858" y="259680"/>
                    </a:cubicBezTo>
                    <a:cubicBezTo>
                      <a:pt x="64597" y="286961"/>
                      <a:pt x="52515" y="302822"/>
                      <a:pt x="22899" y="309113"/>
                    </a:cubicBezTo>
                    <a:close/>
                    <a:moveTo>
                      <a:pt x="40123" y="262420"/>
                    </a:moveTo>
                    <a:lnTo>
                      <a:pt x="40123" y="262528"/>
                    </a:lnTo>
                    <a:cubicBezTo>
                      <a:pt x="40123" y="262528"/>
                      <a:pt x="40123" y="262501"/>
                      <a:pt x="40123" y="26247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88" name="Google Shape;4588;p85"/>
              <p:cNvSpPr/>
              <p:nvPr/>
            </p:nvSpPr>
            <p:spPr>
              <a:xfrm>
                <a:off x="11430157" y="748326"/>
                <a:ext cx="138903" cy="392718"/>
              </a:xfrm>
              <a:custGeom>
                <a:rect b="b" l="l" r="r" t="t"/>
                <a:pathLst>
                  <a:path extrusionOk="0" h="392718" w="138903">
                    <a:moveTo>
                      <a:pt x="79305" y="392719"/>
                    </a:moveTo>
                    <a:cubicBezTo>
                      <a:pt x="76169" y="392716"/>
                      <a:pt x="73058" y="392163"/>
                      <a:pt x="70112" y="391085"/>
                    </a:cubicBezTo>
                    <a:cubicBezTo>
                      <a:pt x="56061" y="385909"/>
                      <a:pt x="48855" y="370331"/>
                      <a:pt x="54008" y="356271"/>
                    </a:cubicBezTo>
                    <a:cubicBezTo>
                      <a:pt x="62391" y="333807"/>
                      <a:pt x="69348" y="310835"/>
                      <a:pt x="74837" y="287494"/>
                    </a:cubicBezTo>
                    <a:cubicBezTo>
                      <a:pt x="91130" y="216584"/>
                      <a:pt x="87297" y="155042"/>
                      <a:pt x="63768" y="109524"/>
                    </a:cubicBezTo>
                    <a:cubicBezTo>
                      <a:pt x="56861" y="95838"/>
                      <a:pt x="47790" y="83357"/>
                      <a:pt x="36905" y="72563"/>
                    </a:cubicBezTo>
                    <a:cubicBezTo>
                      <a:pt x="32775" y="68530"/>
                      <a:pt x="32696" y="61912"/>
                      <a:pt x="36729" y="57782"/>
                    </a:cubicBezTo>
                    <a:cubicBezTo>
                      <a:pt x="40763" y="53652"/>
                      <a:pt x="47381" y="53573"/>
                      <a:pt x="51511" y="57607"/>
                    </a:cubicBezTo>
                    <a:cubicBezTo>
                      <a:pt x="64000" y="69966"/>
                      <a:pt x="74411" y="84261"/>
                      <a:pt x="82342" y="99939"/>
                    </a:cubicBezTo>
                    <a:cubicBezTo>
                      <a:pt x="108544" y="150601"/>
                      <a:pt x="112877" y="215288"/>
                      <a:pt x="95207" y="292192"/>
                    </a:cubicBezTo>
                    <a:cubicBezTo>
                      <a:pt x="89508" y="316383"/>
                      <a:pt x="82295" y="340193"/>
                      <a:pt x="73609" y="363480"/>
                    </a:cubicBezTo>
                    <a:cubicBezTo>
                      <a:pt x="72457" y="366671"/>
                      <a:pt x="74110" y="370191"/>
                      <a:pt x="77301" y="371343"/>
                    </a:cubicBezTo>
                    <a:cubicBezTo>
                      <a:pt x="80491" y="372495"/>
                      <a:pt x="84012" y="370842"/>
                      <a:pt x="85164" y="367651"/>
                    </a:cubicBezTo>
                    <a:cubicBezTo>
                      <a:pt x="94013" y="343896"/>
                      <a:pt x="101344" y="319603"/>
                      <a:pt x="107113" y="294918"/>
                    </a:cubicBezTo>
                    <a:cubicBezTo>
                      <a:pt x="125202" y="216260"/>
                      <a:pt x="120396" y="146902"/>
                      <a:pt x="93223" y="94337"/>
                    </a:cubicBezTo>
                    <a:cubicBezTo>
                      <a:pt x="87290" y="82808"/>
                      <a:pt x="80140" y="71946"/>
                      <a:pt x="71894" y="61940"/>
                    </a:cubicBezTo>
                    <a:cubicBezTo>
                      <a:pt x="68206" y="57502"/>
                      <a:pt x="68814" y="50914"/>
                      <a:pt x="73252" y="47226"/>
                    </a:cubicBezTo>
                    <a:cubicBezTo>
                      <a:pt x="75360" y="45474"/>
                      <a:pt x="78072" y="44621"/>
                      <a:pt x="80804" y="44850"/>
                    </a:cubicBezTo>
                    <a:cubicBezTo>
                      <a:pt x="90562" y="45685"/>
                      <a:pt x="100360" y="45965"/>
                      <a:pt x="110150" y="45687"/>
                    </a:cubicBezTo>
                    <a:cubicBezTo>
                      <a:pt x="113528" y="45579"/>
                      <a:pt x="116178" y="42753"/>
                      <a:pt x="116070" y="39376"/>
                    </a:cubicBezTo>
                    <a:cubicBezTo>
                      <a:pt x="115962" y="35999"/>
                      <a:pt x="113136" y="33349"/>
                      <a:pt x="109759" y="33457"/>
                    </a:cubicBezTo>
                    <a:cubicBezTo>
                      <a:pt x="70922" y="34807"/>
                      <a:pt x="31465" y="25142"/>
                      <a:pt x="20261" y="22158"/>
                    </a:cubicBezTo>
                    <a:lnTo>
                      <a:pt x="19721" y="22010"/>
                    </a:lnTo>
                    <a:cubicBezTo>
                      <a:pt x="18371" y="21564"/>
                      <a:pt x="17021" y="21240"/>
                      <a:pt x="16076" y="20984"/>
                    </a:cubicBezTo>
                    <a:cubicBezTo>
                      <a:pt x="15010" y="20755"/>
                      <a:pt x="13903" y="20806"/>
                      <a:pt x="12863" y="21132"/>
                    </a:cubicBezTo>
                    <a:cubicBezTo>
                      <a:pt x="7249" y="22465"/>
                      <a:pt x="1617" y="18995"/>
                      <a:pt x="284" y="13380"/>
                    </a:cubicBezTo>
                    <a:cubicBezTo>
                      <a:pt x="-916" y="8325"/>
                      <a:pt x="1780" y="3156"/>
                      <a:pt x="6613" y="1248"/>
                    </a:cubicBezTo>
                    <a:cubicBezTo>
                      <a:pt x="11191" y="-182"/>
                      <a:pt x="16065" y="-387"/>
                      <a:pt x="20747" y="654"/>
                    </a:cubicBezTo>
                    <a:lnTo>
                      <a:pt x="20936" y="654"/>
                    </a:lnTo>
                    <a:cubicBezTo>
                      <a:pt x="22286" y="965"/>
                      <a:pt x="23986" y="1410"/>
                      <a:pt x="25917" y="2004"/>
                    </a:cubicBezTo>
                    <a:cubicBezTo>
                      <a:pt x="36716" y="4866"/>
                      <a:pt x="73406" y="13708"/>
                      <a:pt x="109124" y="12534"/>
                    </a:cubicBezTo>
                    <a:cubicBezTo>
                      <a:pt x="124035" y="12056"/>
                      <a:pt x="136509" y="23757"/>
                      <a:pt x="136986" y="38668"/>
                    </a:cubicBezTo>
                    <a:cubicBezTo>
                      <a:pt x="137463" y="53578"/>
                      <a:pt x="125763" y="66052"/>
                      <a:pt x="110852" y="66529"/>
                    </a:cubicBezTo>
                    <a:cubicBezTo>
                      <a:pt x="107721" y="66628"/>
                      <a:pt x="104571" y="66664"/>
                      <a:pt x="101403" y="66637"/>
                    </a:cubicBezTo>
                    <a:cubicBezTo>
                      <a:pt x="105176" y="72501"/>
                      <a:pt x="108650" y="78552"/>
                      <a:pt x="111811" y="84767"/>
                    </a:cubicBezTo>
                    <a:cubicBezTo>
                      <a:pt x="125310" y="110941"/>
                      <a:pt x="133922" y="140760"/>
                      <a:pt x="137283" y="173374"/>
                    </a:cubicBezTo>
                    <a:cubicBezTo>
                      <a:pt x="141238" y="211765"/>
                      <a:pt x="137945" y="254246"/>
                      <a:pt x="127510" y="299630"/>
                    </a:cubicBezTo>
                    <a:cubicBezTo>
                      <a:pt x="121552" y="325188"/>
                      <a:pt x="113964" y="350339"/>
                      <a:pt x="104791" y="374927"/>
                    </a:cubicBezTo>
                    <a:cubicBezTo>
                      <a:pt x="100855" y="385605"/>
                      <a:pt x="90686" y="392704"/>
                      <a:pt x="79305" y="39271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589" name="Google Shape;4589;p85"/>
              <p:cNvSpPr/>
              <p:nvPr/>
            </p:nvSpPr>
            <p:spPr>
              <a:xfrm>
                <a:off x="11606691" y="748393"/>
                <a:ext cx="139609" cy="392650"/>
              </a:xfrm>
              <a:custGeom>
                <a:rect b="b" l="l" r="r" t="t"/>
                <a:pathLst>
                  <a:path extrusionOk="0" h="392650" w="139609">
                    <a:moveTo>
                      <a:pt x="59561" y="392651"/>
                    </a:moveTo>
                    <a:cubicBezTo>
                      <a:pt x="48203" y="392651"/>
                      <a:pt x="38044" y="385587"/>
                      <a:pt x="34089" y="374940"/>
                    </a:cubicBezTo>
                    <a:cubicBezTo>
                      <a:pt x="24941" y="350298"/>
                      <a:pt x="17353" y="325104"/>
                      <a:pt x="11370" y="299508"/>
                    </a:cubicBezTo>
                    <a:cubicBezTo>
                      <a:pt x="949" y="254111"/>
                      <a:pt x="-2332" y="211630"/>
                      <a:pt x="1623" y="173252"/>
                    </a:cubicBezTo>
                    <a:cubicBezTo>
                      <a:pt x="4971" y="140625"/>
                      <a:pt x="13543" y="110806"/>
                      <a:pt x="27069" y="84645"/>
                    </a:cubicBezTo>
                    <a:cubicBezTo>
                      <a:pt x="30256" y="78470"/>
                      <a:pt x="33752" y="72460"/>
                      <a:pt x="37544" y="66637"/>
                    </a:cubicBezTo>
                    <a:cubicBezTo>
                      <a:pt x="34340" y="66637"/>
                      <a:pt x="31191" y="66601"/>
                      <a:pt x="28095" y="66529"/>
                    </a:cubicBezTo>
                    <a:cubicBezTo>
                      <a:pt x="13184" y="66075"/>
                      <a:pt x="1466" y="53619"/>
                      <a:pt x="1920" y="38708"/>
                    </a:cubicBezTo>
                    <a:cubicBezTo>
                      <a:pt x="2375" y="23797"/>
                      <a:pt x="14831" y="12079"/>
                      <a:pt x="29742" y="12534"/>
                    </a:cubicBezTo>
                    <a:cubicBezTo>
                      <a:pt x="65366" y="13708"/>
                      <a:pt x="102096" y="4880"/>
                      <a:pt x="113003" y="2004"/>
                    </a:cubicBezTo>
                    <a:cubicBezTo>
                      <a:pt x="114893" y="1397"/>
                      <a:pt x="116635" y="951"/>
                      <a:pt x="117971" y="654"/>
                    </a:cubicBezTo>
                    <a:lnTo>
                      <a:pt x="118160" y="654"/>
                    </a:lnTo>
                    <a:cubicBezTo>
                      <a:pt x="122842" y="-387"/>
                      <a:pt x="127715" y="-182"/>
                      <a:pt x="132293" y="1248"/>
                    </a:cubicBezTo>
                    <a:cubicBezTo>
                      <a:pt x="137799" y="2982"/>
                      <a:pt x="140857" y="8850"/>
                      <a:pt x="139124" y="14356"/>
                    </a:cubicBezTo>
                    <a:cubicBezTo>
                      <a:pt x="137391" y="19862"/>
                      <a:pt x="131522" y="22920"/>
                      <a:pt x="126016" y="21186"/>
                    </a:cubicBezTo>
                    <a:cubicBezTo>
                      <a:pt x="124976" y="20860"/>
                      <a:pt x="123869" y="20809"/>
                      <a:pt x="122804" y="21038"/>
                    </a:cubicBezTo>
                    <a:cubicBezTo>
                      <a:pt x="121737" y="21308"/>
                      <a:pt x="120509" y="21618"/>
                      <a:pt x="119280" y="22037"/>
                    </a:cubicBezTo>
                    <a:lnTo>
                      <a:pt x="118646" y="22226"/>
                    </a:lnTo>
                    <a:cubicBezTo>
                      <a:pt x="107442" y="25196"/>
                      <a:pt x="67863" y="34780"/>
                      <a:pt x="29094" y="33511"/>
                    </a:cubicBezTo>
                    <a:cubicBezTo>
                      <a:pt x="25717" y="33421"/>
                      <a:pt x="22906" y="36087"/>
                      <a:pt x="22817" y="39464"/>
                    </a:cubicBezTo>
                    <a:cubicBezTo>
                      <a:pt x="22727" y="42841"/>
                      <a:pt x="25393" y="45652"/>
                      <a:pt x="28770" y="45741"/>
                    </a:cubicBezTo>
                    <a:cubicBezTo>
                      <a:pt x="38547" y="46025"/>
                      <a:pt x="48332" y="45745"/>
                      <a:pt x="58076" y="44904"/>
                    </a:cubicBezTo>
                    <a:cubicBezTo>
                      <a:pt x="63826" y="44421"/>
                      <a:pt x="68879" y="48692"/>
                      <a:pt x="69362" y="54442"/>
                    </a:cubicBezTo>
                    <a:cubicBezTo>
                      <a:pt x="69591" y="57173"/>
                      <a:pt x="68738" y="59886"/>
                      <a:pt x="66985" y="61994"/>
                    </a:cubicBezTo>
                    <a:cubicBezTo>
                      <a:pt x="58736" y="71995"/>
                      <a:pt x="51590" y="82857"/>
                      <a:pt x="45671" y="94391"/>
                    </a:cubicBezTo>
                    <a:cubicBezTo>
                      <a:pt x="18511" y="146916"/>
                      <a:pt x="13705" y="216273"/>
                      <a:pt x="31767" y="294986"/>
                    </a:cubicBezTo>
                    <a:cubicBezTo>
                      <a:pt x="37549" y="319668"/>
                      <a:pt x="44884" y="343961"/>
                      <a:pt x="53730" y="367718"/>
                    </a:cubicBezTo>
                    <a:cubicBezTo>
                      <a:pt x="54760" y="370950"/>
                      <a:pt x="58215" y="372735"/>
                      <a:pt x="61447" y="371705"/>
                    </a:cubicBezTo>
                    <a:cubicBezTo>
                      <a:pt x="64679" y="370675"/>
                      <a:pt x="66464" y="367220"/>
                      <a:pt x="65433" y="363988"/>
                    </a:cubicBezTo>
                    <a:cubicBezTo>
                      <a:pt x="65382" y="363825"/>
                      <a:pt x="65323" y="363665"/>
                      <a:pt x="65258" y="363507"/>
                    </a:cubicBezTo>
                    <a:cubicBezTo>
                      <a:pt x="56574" y="340229"/>
                      <a:pt x="49360" y="316428"/>
                      <a:pt x="43659" y="292246"/>
                    </a:cubicBezTo>
                    <a:cubicBezTo>
                      <a:pt x="25989" y="215302"/>
                      <a:pt x="30322" y="150655"/>
                      <a:pt x="56524" y="99980"/>
                    </a:cubicBezTo>
                    <a:cubicBezTo>
                      <a:pt x="64458" y="84307"/>
                      <a:pt x="74869" y="70017"/>
                      <a:pt x="87355" y="57661"/>
                    </a:cubicBezTo>
                    <a:cubicBezTo>
                      <a:pt x="91486" y="53627"/>
                      <a:pt x="98103" y="53706"/>
                      <a:pt x="102137" y="57836"/>
                    </a:cubicBezTo>
                    <a:cubicBezTo>
                      <a:pt x="106170" y="61966"/>
                      <a:pt x="106092" y="68584"/>
                      <a:pt x="101961" y="72617"/>
                    </a:cubicBezTo>
                    <a:cubicBezTo>
                      <a:pt x="91079" y="83409"/>
                      <a:pt x="82009" y="95885"/>
                      <a:pt x="75098" y="109564"/>
                    </a:cubicBezTo>
                    <a:cubicBezTo>
                      <a:pt x="51570" y="155096"/>
                      <a:pt x="47736" y="216638"/>
                      <a:pt x="64029" y="287562"/>
                    </a:cubicBezTo>
                    <a:cubicBezTo>
                      <a:pt x="69527" y="310856"/>
                      <a:pt x="76483" y="333782"/>
                      <a:pt x="84858" y="356204"/>
                    </a:cubicBezTo>
                    <a:cubicBezTo>
                      <a:pt x="89964" y="370221"/>
                      <a:pt x="82803" y="385732"/>
                      <a:pt x="68821" y="390937"/>
                    </a:cubicBezTo>
                    <a:cubicBezTo>
                      <a:pt x="65860" y="392050"/>
                      <a:pt x="62725" y="392630"/>
                      <a:pt x="59561" y="39265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4590" name="Google Shape;4590;p85"/>
          <p:cNvGrpSpPr/>
          <p:nvPr/>
        </p:nvGrpSpPr>
        <p:grpSpPr>
          <a:xfrm>
            <a:off x="6232934" y="4365149"/>
            <a:ext cx="5286704" cy="1165759"/>
            <a:chOff x="5897406" y="4421903"/>
            <a:chExt cx="5286704" cy="1165759"/>
          </a:xfrm>
        </p:grpSpPr>
        <p:sp>
          <p:nvSpPr>
            <p:cNvPr id="4591" name="Google Shape;4591;p85"/>
            <p:cNvSpPr/>
            <p:nvPr/>
          </p:nvSpPr>
          <p:spPr>
            <a:xfrm>
              <a:off x="6848116" y="4530513"/>
              <a:ext cx="4335994" cy="1057149"/>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283C8C"/>
                </a:buClr>
                <a:buSzPts val="1400"/>
                <a:buFont typeface="Lustria"/>
                <a:buNone/>
              </a:pPr>
              <a:r>
                <a:rPr b="1" i="0" lang="pt-BR" sz="1400" u="none" cap="none" strike="noStrike">
                  <a:solidFill>
                    <a:srgbClr val="283C8C"/>
                  </a:solidFill>
                  <a:latin typeface="Lustria"/>
                  <a:ea typeface="Lustria"/>
                  <a:cs typeface="Lustria"/>
                  <a:sym typeface="Lustria"/>
                </a:rPr>
                <a:t>Monitorização da doença</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Alterações nos marcadores clínicos ou gravidade dos sintomas</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Aparecimento de novos sinais ou sintomas</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Alterações no tamanho do clone deficiente em GPI-AP na citometria de fluxo</a:t>
              </a:r>
              <a:endParaRPr/>
            </a:p>
          </p:txBody>
        </p:sp>
        <p:sp>
          <p:nvSpPr>
            <p:cNvPr id="4592" name="Google Shape;4592;p85"/>
            <p:cNvSpPr/>
            <p:nvPr/>
          </p:nvSpPr>
          <p:spPr>
            <a:xfrm>
              <a:off x="6056614" y="4530513"/>
              <a:ext cx="704674" cy="704677"/>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593" name="Google Shape;4593;p85"/>
            <p:cNvSpPr txBox="1"/>
            <p:nvPr/>
          </p:nvSpPr>
          <p:spPr>
            <a:xfrm>
              <a:off x="5897406" y="4421903"/>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2"/>
                  </a:solidFill>
                  <a:latin typeface="Lustria"/>
                  <a:ea typeface="Lustria"/>
                  <a:cs typeface="Lustria"/>
                  <a:sym typeface="Lustria"/>
                </a:rPr>
                <a:t>5</a:t>
              </a:r>
              <a:endParaRPr/>
            </a:p>
          </p:txBody>
        </p:sp>
        <p:sp>
          <p:nvSpPr>
            <p:cNvPr id="4594" name="Google Shape;4594;p85"/>
            <p:cNvSpPr/>
            <p:nvPr/>
          </p:nvSpPr>
          <p:spPr>
            <a:xfrm>
              <a:off x="6214554" y="4688953"/>
              <a:ext cx="421438" cy="421783"/>
            </a:xfrm>
            <a:custGeom>
              <a:rect b="b" l="l" r="r" t="t"/>
              <a:pathLst>
                <a:path extrusionOk="0" h="905430" w="904689">
                  <a:moveTo>
                    <a:pt x="721336" y="35944"/>
                  </a:moveTo>
                  <a:cubicBezTo>
                    <a:pt x="728703" y="35944"/>
                    <a:pt x="735326" y="38921"/>
                    <a:pt x="740163" y="43758"/>
                  </a:cubicBezTo>
                  <a:cubicBezTo>
                    <a:pt x="745000" y="48594"/>
                    <a:pt x="747940" y="55217"/>
                    <a:pt x="747940" y="62585"/>
                  </a:cubicBezTo>
                  <a:cubicBezTo>
                    <a:pt x="747940" y="69952"/>
                    <a:pt x="744963" y="76575"/>
                    <a:pt x="740163" y="81412"/>
                  </a:cubicBezTo>
                  <a:cubicBezTo>
                    <a:pt x="735363" y="86249"/>
                    <a:pt x="728704" y="89225"/>
                    <a:pt x="721336" y="89225"/>
                  </a:cubicBezTo>
                  <a:cubicBezTo>
                    <a:pt x="713969" y="89225"/>
                    <a:pt x="707346" y="86249"/>
                    <a:pt x="702509" y="81412"/>
                  </a:cubicBezTo>
                  <a:cubicBezTo>
                    <a:pt x="697672" y="76575"/>
                    <a:pt x="694733" y="69952"/>
                    <a:pt x="694733" y="62585"/>
                  </a:cubicBezTo>
                  <a:cubicBezTo>
                    <a:pt x="694733" y="55218"/>
                    <a:pt x="697709" y="48594"/>
                    <a:pt x="702509" y="43758"/>
                  </a:cubicBezTo>
                  <a:cubicBezTo>
                    <a:pt x="707346" y="38958"/>
                    <a:pt x="714006" y="35944"/>
                    <a:pt x="721336" y="35944"/>
                  </a:cubicBezTo>
                  <a:close/>
                  <a:moveTo>
                    <a:pt x="557478" y="784657"/>
                  </a:moveTo>
                  <a:lnTo>
                    <a:pt x="774428" y="784657"/>
                  </a:lnTo>
                  <a:lnTo>
                    <a:pt x="837011" y="893042"/>
                  </a:lnTo>
                  <a:lnTo>
                    <a:pt x="837011" y="893079"/>
                  </a:lnTo>
                  <a:cubicBezTo>
                    <a:pt x="840396" y="898958"/>
                    <a:pt x="845903" y="902939"/>
                    <a:pt x="852005" y="904538"/>
                  </a:cubicBezTo>
                  <a:cubicBezTo>
                    <a:pt x="858107" y="906176"/>
                    <a:pt x="864842" y="905469"/>
                    <a:pt x="870720" y="902083"/>
                  </a:cubicBezTo>
                  <a:lnTo>
                    <a:pt x="870720" y="902046"/>
                  </a:lnTo>
                  <a:lnTo>
                    <a:pt x="892299" y="889581"/>
                  </a:lnTo>
                  <a:cubicBezTo>
                    <a:pt x="898215" y="886158"/>
                    <a:pt x="902197" y="880689"/>
                    <a:pt x="903833" y="874587"/>
                  </a:cubicBezTo>
                  <a:cubicBezTo>
                    <a:pt x="905359" y="868820"/>
                    <a:pt x="904838" y="862458"/>
                    <a:pt x="901824" y="856765"/>
                  </a:cubicBezTo>
                  <a:cubicBezTo>
                    <a:pt x="901675" y="856467"/>
                    <a:pt x="901526" y="856169"/>
                    <a:pt x="901340" y="855872"/>
                  </a:cubicBezTo>
                  <a:lnTo>
                    <a:pt x="860227" y="784657"/>
                  </a:lnTo>
                  <a:lnTo>
                    <a:pt x="892746" y="784657"/>
                  </a:lnTo>
                  <a:cubicBezTo>
                    <a:pt x="899332" y="784657"/>
                    <a:pt x="904689" y="779299"/>
                    <a:pt x="904689" y="772714"/>
                  </a:cubicBezTo>
                  <a:lnTo>
                    <a:pt x="904689" y="270308"/>
                  </a:lnTo>
                  <a:cubicBezTo>
                    <a:pt x="904689" y="263722"/>
                    <a:pt x="899331" y="258365"/>
                    <a:pt x="892746" y="258365"/>
                  </a:cubicBezTo>
                  <a:lnTo>
                    <a:pt x="807430" y="258365"/>
                  </a:lnTo>
                  <a:lnTo>
                    <a:pt x="807430" y="11943"/>
                  </a:lnTo>
                  <a:cubicBezTo>
                    <a:pt x="807430" y="5358"/>
                    <a:pt x="802073" y="0"/>
                    <a:pt x="795487" y="0"/>
                  </a:cubicBezTo>
                  <a:lnTo>
                    <a:pt x="108458" y="0"/>
                  </a:lnTo>
                  <a:cubicBezTo>
                    <a:pt x="101873" y="0"/>
                    <a:pt x="96515" y="5358"/>
                    <a:pt x="96515" y="11943"/>
                  </a:cubicBezTo>
                  <a:lnTo>
                    <a:pt x="96515" y="258365"/>
                  </a:lnTo>
                  <a:lnTo>
                    <a:pt x="11943" y="258365"/>
                  </a:lnTo>
                  <a:cubicBezTo>
                    <a:pt x="5358" y="258365"/>
                    <a:pt x="0" y="263723"/>
                    <a:pt x="0" y="270308"/>
                  </a:cubicBezTo>
                  <a:lnTo>
                    <a:pt x="0" y="772714"/>
                  </a:lnTo>
                  <a:cubicBezTo>
                    <a:pt x="0" y="779299"/>
                    <a:pt x="5358" y="784657"/>
                    <a:pt x="11943" y="784657"/>
                  </a:cubicBezTo>
                  <a:lnTo>
                    <a:pt x="347214" y="784657"/>
                  </a:lnTo>
                  <a:lnTo>
                    <a:pt x="323922" y="831240"/>
                  </a:lnTo>
                  <a:lnTo>
                    <a:pt x="294826" y="831240"/>
                  </a:lnTo>
                  <a:cubicBezTo>
                    <a:pt x="285785" y="831240"/>
                    <a:pt x="277599" y="834924"/>
                    <a:pt x="271646" y="840877"/>
                  </a:cubicBezTo>
                  <a:cubicBezTo>
                    <a:pt x="265730" y="846792"/>
                    <a:pt x="262010" y="855015"/>
                    <a:pt x="262010" y="864057"/>
                  </a:cubicBezTo>
                  <a:lnTo>
                    <a:pt x="262010" y="893487"/>
                  </a:lnTo>
                  <a:cubicBezTo>
                    <a:pt x="262010" y="900073"/>
                    <a:pt x="267368" y="905430"/>
                    <a:pt x="273953" y="905430"/>
                  </a:cubicBezTo>
                  <a:lnTo>
                    <a:pt x="630693" y="905430"/>
                  </a:lnTo>
                  <a:cubicBezTo>
                    <a:pt x="637279" y="905430"/>
                    <a:pt x="642637" y="900073"/>
                    <a:pt x="642637" y="893487"/>
                  </a:cubicBezTo>
                  <a:lnTo>
                    <a:pt x="642637" y="864057"/>
                  </a:lnTo>
                  <a:cubicBezTo>
                    <a:pt x="642637" y="855015"/>
                    <a:pt x="638953" y="846830"/>
                    <a:pt x="633000" y="840877"/>
                  </a:cubicBezTo>
                  <a:cubicBezTo>
                    <a:pt x="627084" y="834961"/>
                    <a:pt x="618861" y="831240"/>
                    <a:pt x="609820" y="831240"/>
                  </a:cubicBezTo>
                  <a:lnTo>
                    <a:pt x="580724" y="831240"/>
                  </a:lnTo>
                  <a:close/>
                  <a:moveTo>
                    <a:pt x="554166" y="831240"/>
                  </a:moveTo>
                  <a:lnTo>
                    <a:pt x="350493" y="831240"/>
                  </a:lnTo>
                  <a:lnTo>
                    <a:pt x="373784" y="784657"/>
                  </a:lnTo>
                  <a:lnTo>
                    <a:pt x="530909" y="784657"/>
                  </a:lnTo>
                  <a:close/>
                  <a:moveTo>
                    <a:pt x="609828" y="855127"/>
                  </a:moveTo>
                  <a:cubicBezTo>
                    <a:pt x="612284" y="855127"/>
                    <a:pt x="614479" y="856131"/>
                    <a:pt x="616116" y="857768"/>
                  </a:cubicBezTo>
                  <a:cubicBezTo>
                    <a:pt x="617753" y="859405"/>
                    <a:pt x="618758" y="861600"/>
                    <a:pt x="618758" y="864056"/>
                  </a:cubicBezTo>
                  <a:lnTo>
                    <a:pt x="618758" y="881543"/>
                  </a:lnTo>
                  <a:lnTo>
                    <a:pt x="285907" y="881543"/>
                  </a:lnTo>
                  <a:lnTo>
                    <a:pt x="285907" y="864056"/>
                  </a:lnTo>
                  <a:cubicBezTo>
                    <a:pt x="285907" y="861601"/>
                    <a:pt x="286911" y="859405"/>
                    <a:pt x="288548" y="857768"/>
                  </a:cubicBezTo>
                  <a:cubicBezTo>
                    <a:pt x="290186" y="856131"/>
                    <a:pt x="292381" y="855127"/>
                    <a:pt x="294837" y="855127"/>
                  </a:cubicBezTo>
                  <a:close/>
                  <a:moveTo>
                    <a:pt x="289026" y="384906"/>
                  </a:moveTo>
                  <a:cubicBezTo>
                    <a:pt x="282441" y="384906"/>
                    <a:pt x="277083" y="379548"/>
                    <a:pt x="277083" y="372962"/>
                  </a:cubicBezTo>
                  <a:cubicBezTo>
                    <a:pt x="277083" y="366377"/>
                    <a:pt x="282441" y="361019"/>
                    <a:pt x="289026" y="361019"/>
                  </a:cubicBezTo>
                  <a:lnTo>
                    <a:pt x="375645" y="361019"/>
                  </a:lnTo>
                  <a:cubicBezTo>
                    <a:pt x="381412" y="361019"/>
                    <a:pt x="386212" y="365075"/>
                    <a:pt x="387328" y="370507"/>
                  </a:cubicBezTo>
                  <a:lnTo>
                    <a:pt x="412815" y="465571"/>
                  </a:lnTo>
                  <a:cubicBezTo>
                    <a:pt x="434172" y="400272"/>
                    <a:pt x="476513" y="269899"/>
                    <a:pt x="487639" y="228418"/>
                  </a:cubicBezTo>
                  <a:cubicBezTo>
                    <a:pt x="489350" y="222055"/>
                    <a:pt x="495861" y="218260"/>
                    <a:pt x="502223" y="219972"/>
                  </a:cubicBezTo>
                  <a:cubicBezTo>
                    <a:pt x="506539" y="221125"/>
                    <a:pt x="509665" y="224511"/>
                    <a:pt x="510707" y="228566"/>
                  </a:cubicBezTo>
                  <a:lnTo>
                    <a:pt x="551969" y="382529"/>
                  </a:lnTo>
                  <a:lnTo>
                    <a:pt x="614961" y="382529"/>
                  </a:lnTo>
                  <a:cubicBezTo>
                    <a:pt x="621546" y="382529"/>
                    <a:pt x="626904" y="387886"/>
                    <a:pt x="626904" y="394472"/>
                  </a:cubicBezTo>
                  <a:cubicBezTo>
                    <a:pt x="626904" y="401058"/>
                    <a:pt x="621546" y="406415"/>
                    <a:pt x="614961" y="406415"/>
                  </a:cubicBezTo>
                  <a:lnTo>
                    <a:pt x="542816" y="406415"/>
                  </a:lnTo>
                  <a:cubicBezTo>
                    <a:pt x="537533" y="406415"/>
                    <a:pt x="532733" y="402918"/>
                    <a:pt x="531282" y="397560"/>
                  </a:cubicBezTo>
                  <a:lnTo>
                    <a:pt x="498615" y="275630"/>
                  </a:lnTo>
                  <a:cubicBezTo>
                    <a:pt x="472979" y="359495"/>
                    <a:pt x="423158" y="510555"/>
                    <a:pt x="422973" y="511117"/>
                  </a:cubicBezTo>
                  <a:cubicBezTo>
                    <a:pt x="421745" y="514801"/>
                    <a:pt x="418768" y="517814"/>
                    <a:pt x="414713" y="518893"/>
                  </a:cubicBezTo>
                  <a:cubicBezTo>
                    <a:pt x="408350" y="520605"/>
                    <a:pt x="401802" y="516810"/>
                    <a:pt x="400128" y="510447"/>
                  </a:cubicBezTo>
                  <a:lnTo>
                    <a:pt x="366493" y="384908"/>
                  </a:lnTo>
                  <a:close/>
                  <a:moveTo>
                    <a:pt x="780050" y="696288"/>
                  </a:moveTo>
                  <a:cubicBezTo>
                    <a:pt x="812271" y="674335"/>
                    <a:pt x="834037" y="642226"/>
                    <a:pt x="843525" y="606805"/>
                  </a:cubicBezTo>
                  <a:cubicBezTo>
                    <a:pt x="853905" y="568073"/>
                    <a:pt x="849590" y="525359"/>
                    <a:pt x="828121" y="487781"/>
                  </a:cubicBezTo>
                  <a:cubicBezTo>
                    <a:pt x="828010" y="487520"/>
                    <a:pt x="827861" y="487297"/>
                    <a:pt x="827749" y="487036"/>
                  </a:cubicBezTo>
                  <a:cubicBezTo>
                    <a:pt x="821870" y="476879"/>
                    <a:pt x="815025" y="467577"/>
                    <a:pt x="807434" y="459280"/>
                  </a:cubicBezTo>
                  <a:lnTo>
                    <a:pt x="807434" y="282248"/>
                  </a:lnTo>
                  <a:lnTo>
                    <a:pt x="880806" y="282248"/>
                  </a:lnTo>
                  <a:lnTo>
                    <a:pt x="880806" y="760803"/>
                  </a:lnTo>
                  <a:lnTo>
                    <a:pt x="846464" y="760803"/>
                  </a:lnTo>
                  <a:lnTo>
                    <a:pt x="831321" y="734609"/>
                  </a:lnTo>
                  <a:cubicBezTo>
                    <a:pt x="830986" y="733902"/>
                    <a:pt x="830577" y="733195"/>
                    <a:pt x="830056" y="732563"/>
                  </a:cubicBezTo>
                  <a:cubicBezTo>
                    <a:pt x="826633" y="727354"/>
                    <a:pt x="821498" y="723894"/>
                    <a:pt x="815917" y="722368"/>
                  </a:cubicBezTo>
                  <a:cubicBezTo>
                    <a:pt x="810299" y="720880"/>
                    <a:pt x="804122" y="721364"/>
                    <a:pt x="798579" y="724117"/>
                  </a:cubicBezTo>
                  <a:cubicBezTo>
                    <a:pt x="797946" y="724378"/>
                    <a:pt x="797314" y="724712"/>
                    <a:pt x="796718" y="725084"/>
                  </a:cubicBezTo>
                  <a:close/>
                  <a:moveTo>
                    <a:pt x="776068" y="737029"/>
                  </a:moveTo>
                  <a:cubicBezTo>
                    <a:pt x="775882" y="737141"/>
                    <a:pt x="775733" y="737215"/>
                    <a:pt x="775547" y="737327"/>
                  </a:cubicBezTo>
                  <a:cubicBezTo>
                    <a:pt x="769669" y="740712"/>
                    <a:pt x="765687" y="746219"/>
                    <a:pt x="764088" y="752321"/>
                  </a:cubicBezTo>
                  <a:cubicBezTo>
                    <a:pt x="763344" y="755074"/>
                    <a:pt x="763083" y="757939"/>
                    <a:pt x="763344" y="760804"/>
                  </a:cubicBezTo>
                  <a:lnTo>
                    <a:pt x="23851" y="760804"/>
                  </a:lnTo>
                  <a:lnTo>
                    <a:pt x="23851" y="282249"/>
                  </a:lnTo>
                  <a:lnTo>
                    <a:pt x="96517" y="282249"/>
                  </a:lnTo>
                  <a:lnTo>
                    <a:pt x="96517" y="660791"/>
                  </a:lnTo>
                  <a:cubicBezTo>
                    <a:pt x="96517" y="667377"/>
                    <a:pt x="101874" y="672735"/>
                    <a:pt x="108460" y="672735"/>
                  </a:cubicBezTo>
                  <a:lnTo>
                    <a:pt x="574814" y="672735"/>
                  </a:lnTo>
                  <a:cubicBezTo>
                    <a:pt x="595464" y="695282"/>
                    <a:pt x="621806" y="710835"/>
                    <a:pt x="650233" y="718463"/>
                  </a:cubicBezTo>
                  <a:cubicBezTo>
                    <a:pt x="685654" y="727950"/>
                    <a:pt x="724348" y="725160"/>
                    <a:pt x="759437" y="708231"/>
                  </a:cubicBezTo>
                  <a:close/>
                  <a:moveTo>
                    <a:pt x="588512" y="652309"/>
                  </a:moveTo>
                  <a:cubicBezTo>
                    <a:pt x="583526" y="646393"/>
                    <a:pt x="579024" y="639956"/>
                    <a:pt x="575005" y="633036"/>
                  </a:cubicBezTo>
                  <a:lnTo>
                    <a:pt x="575005" y="632999"/>
                  </a:lnTo>
                  <a:cubicBezTo>
                    <a:pt x="556513" y="600963"/>
                    <a:pt x="552756" y="564426"/>
                    <a:pt x="561648" y="531272"/>
                  </a:cubicBezTo>
                  <a:cubicBezTo>
                    <a:pt x="570541" y="498157"/>
                    <a:pt x="592046" y="468391"/>
                    <a:pt x="624082" y="449900"/>
                  </a:cubicBezTo>
                  <a:cubicBezTo>
                    <a:pt x="624268" y="449788"/>
                    <a:pt x="624454" y="449676"/>
                    <a:pt x="624640" y="449565"/>
                  </a:cubicBezTo>
                  <a:cubicBezTo>
                    <a:pt x="656527" y="431370"/>
                    <a:pt x="692803" y="427724"/>
                    <a:pt x="725767" y="436542"/>
                  </a:cubicBezTo>
                  <a:cubicBezTo>
                    <a:pt x="748463" y="442607"/>
                    <a:pt x="769560" y="454624"/>
                    <a:pt x="786526" y="471889"/>
                  </a:cubicBezTo>
                  <a:cubicBezTo>
                    <a:pt x="786786" y="472186"/>
                    <a:pt x="787084" y="472484"/>
                    <a:pt x="787382" y="472781"/>
                  </a:cubicBezTo>
                  <a:cubicBezTo>
                    <a:pt x="794674" y="480335"/>
                    <a:pt x="801185" y="488855"/>
                    <a:pt x="806729" y="498306"/>
                  </a:cubicBezTo>
                  <a:cubicBezTo>
                    <a:pt x="806989" y="498864"/>
                    <a:pt x="807324" y="499385"/>
                    <a:pt x="807659" y="499868"/>
                  </a:cubicBezTo>
                  <a:cubicBezTo>
                    <a:pt x="825704" y="531680"/>
                    <a:pt x="829313" y="567845"/>
                    <a:pt x="820496" y="600662"/>
                  </a:cubicBezTo>
                  <a:cubicBezTo>
                    <a:pt x="811678" y="633515"/>
                    <a:pt x="790507" y="662984"/>
                    <a:pt x="758993" y="681513"/>
                  </a:cubicBezTo>
                  <a:cubicBezTo>
                    <a:pt x="758360" y="681811"/>
                    <a:pt x="757728" y="682183"/>
                    <a:pt x="757170" y="682555"/>
                  </a:cubicBezTo>
                  <a:cubicBezTo>
                    <a:pt x="725358" y="700600"/>
                    <a:pt x="689193" y="704172"/>
                    <a:pt x="656376" y="695391"/>
                  </a:cubicBezTo>
                  <a:cubicBezTo>
                    <a:pt x="631038" y="688583"/>
                    <a:pt x="607672" y="674444"/>
                    <a:pt x="589813" y="653831"/>
                  </a:cubicBezTo>
                  <a:cubicBezTo>
                    <a:pt x="589403" y="653273"/>
                    <a:pt x="588994" y="652789"/>
                    <a:pt x="588510" y="652306"/>
                  </a:cubicBezTo>
                  <a:close/>
                  <a:moveTo>
                    <a:pt x="783555" y="438034"/>
                  </a:moveTo>
                  <a:cubicBezTo>
                    <a:pt x="767891" y="426723"/>
                    <a:pt x="750366" y="418463"/>
                    <a:pt x="731911" y="413515"/>
                  </a:cubicBezTo>
                  <a:cubicBezTo>
                    <a:pt x="693290" y="403172"/>
                    <a:pt x="650726" y="407413"/>
                    <a:pt x="613220" y="428733"/>
                  </a:cubicBezTo>
                  <a:cubicBezTo>
                    <a:pt x="612588" y="429031"/>
                    <a:pt x="611955" y="429366"/>
                    <a:pt x="611360" y="429775"/>
                  </a:cubicBezTo>
                  <a:cubicBezTo>
                    <a:pt x="574041" y="451579"/>
                    <a:pt x="548964" y="486404"/>
                    <a:pt x="538583" y="525177"/>
                  </a:cubicBezTo>
                  <a:cubicBezTo>
                    <a:pt x="528240" y="563799"/>
                    <a:pt x="532481" y="606363"/>
                    <a:pt x="553801" y="643869"/>
                  </a:cubicBezTo>
                  <a:cubicBezTo>
                    <a:pt x="554136" y="644575"/>
                    <a:pt x="554508" y="645282"/>
                    <a:pt x="554992" y="645952"/>
                  </a:cubicBezTo>
                  <a:cubicBezTo>
                    <a:pt x="555587" y="646919"/>
                    <a:pt x="556145" y="647924"/>
                    <a:pt x="556741" y="648891"/>
                  </a:cubicBezTo>
                  <a:lnTo>
                    <a:pt x="120410" y="648854"/>
                  </a:lnTo>
                  <a:lnTo>
                    <a:pt x="120410" y="123712"/>
                  </a:lnTo>
                  <a:lnTo>
                    <a:pt x="783550" y="123712"/>
                  </a:lnTo>
                  <a:close/>
                  <a:moveTo>
                    <a:pt x="783555" y="99821"/>
                  </a:moveTo>
                  <a:lnTo>
                    <a:pt x="783555" y="23844"/>
                  </a:lnTo>
                  <a:lnTo>
                    <a:pt x="120415" y="23844"/>
                  </a:lnTo>
                  <a:lnTo>
                    <a:pt x="120415" y="99784"/>
                  </a:lnTo>
                  <a:close/>
                  <a:moveTo>
                    <a:pt x="550345" y="35937"/>
                  </a:moveTo>
                  <a:cubicBezTo>
                    <a:pt x="557675" y="35937"/>
                    <a:pt x="564335" y="38913"/>
                    <a:pt x="569172" y="43750"/>
                  </a:cubicBezTo>
                  <a:cubicBezTo>
                    <a:pt x="574009" y="48587"/>
                    <a:pt x="576985" y="55209"/>
                    <a:pt x="576985" y="62577"/>
                  </a:cubicBezTo>
                  <a:cubicBezTo>
                    <a:pt x="576985" y="69944"/>
                    <a:pt x="574009" y="76567"/>
                    <a:pt x="569172" y="81404"/>
                  </a:cubicBezTo>
                  <a:cubicBezTo>
                    <a:pt x="564335" y="86241"/>
                    <a:pt x="557713" y="89218"/>
                    <a:pt x="550345" y="89218"/>
                  </a:cubicBezTo>
                  <a:cubicBezTo>
                    <a:pt x="542978" y="89218"/>
                    <a:pt x="536355" y="86241"/>
                    <a:pt x="531518" y="81404"/>
                  </a:cubicBezTo>
                  <a:cubicBezTo>
                    <a:pt x="526681" y="76567"/>
                    <a:pt x="523742" y="69945"/>
                    <a:pt x="523742" y="62577"/>
                  </a:cubicBezTo>
                  <a:cubicBezTo>
                    <a:pt x="523742" y="55210"/>
                    <a:pt x="526718" y="48587"/>
                    <a:pt x="531518" y="43750"/>
                  </a:cubicBezTo>
                  <a:cubicBezTo>
                    <a:pt x="536318" y="38950"/>
                    <a:pt x="542977" y="35937"/>
                    <a:pt x="550345" y="35937"/>
                  </a:cubicBezTo>
                  <a:close/>
                  <a:moveTo>
                    <a:pt x="635847" y="35937"/>
                  </a:moveTo>
                  <a:cubicBezTo>
                    <a:pt x="643177" y="35937"/>
                    <a:pt x="649837" y="38913"/>
                    <a:pt x="654674" y="43750"/>
                  </a:cubicBezTo>
                  <a:cubicBezTo>
                    <a:pt x="659511" y="48587"/>
                    <a:pt x="662450" y="55209"/>
                    <a:pt x="662450" y="62577"/>
                  </a:cubicBezTo>
                  <a:cubicBezTo>
                    <a:pt x="662450" y="69944"/>
                    <a:pt x="659474" y="76567"/>
                    <a:pt x="654674" y="81404"/>
                  </a:cubicBezTo>
                  <a:cubicBezTo>
                    <a:pt x="649837" y="86241"/>
                    <a:pt x="643215" y="89218"/>
                    <a:pt x="635847" y="89218"/>
                  </a:cubicBezTo>
                  <a:cubicBezTo>
                    <a:pt x="628479" y="89218"/>
                    <a:pt x="621857" y="86241"/>
                    <a:pt x="617020" y="81404"/>
                  </a:cubicBezTo>
                  <a:cubicBezTo>
                    <a:pt x="612183" y="76567"/>
                    <a:pt x="609244" y="69945"/>
                    <a:pt x="609244" y="62577"/>
                  </a:cubicBezTo>
                  <a:cubicBezTo>
                    <a:pt x="609244" y="55210"/>
                    <a:pt x="612220" y="48587"/>
                    <a:pt x="617020" y="43750"/>
                  </a:cubicBezTo>
                  <a:cubicBezTo>
                    <a:pt x="621820" y="38950"/>
                    <a:pt x="628479" y="35937"/>
                    <a:pt x="635847" y="35937"/>
                  </a:cubicBezTo>
                  <a:close/>
                  <a:moveTo>
                    <a:pt x="809088" y="745435"/>
                  </a:moveTo>
                  <a:cubicBezTo>
                    <a:pt x="809274" y="745323"/>
                    <a:pt x="809534" y="745323"/>
                    <a:pt x="809757" y="745398"/>
                  </a:cubicBezTo>
                  <a:cubicBezTo>
                    <a:pt x="809981" y="745472"/>
                    <a:pt x="810204" y="745584"/>
                    <a:pt x="810278" y="745732"/>
                  </a:cubicBezTo>
                  <a:lnTo>
                    <a:pt x="810316" y="745770"/>
                  </a:lnTo>
                  <a:lnTo>
                    <a:pt x="810278" y="745770"/>
                  </a:lnTo>
                  <a:lnTo>
                    <a:pt x="828844" y="777916"/>
                  </a:lnTo>
                  <a:cubicBezTo>
                    <a:pt x="829105" y="778437"/>
                    <a:pt x="829365" y="778921"/>
                    <a:pt x="829700" y="779405"/>
                  </a:cubicBezTo>
                  <a:lnTo>
                    <a:pt x="880749" y="867808"/>
                  </a:lnTo>
                  <a:lnTo>
                    <a:pt x="880823" y="867920"/>
                  </a:lnTo>
                  <a:cubicBezTo>
                    <a:pt x="880860" y="868069"/>
                    <a:pt x="880860" y="868255"/>
                    <a:pt x="880823" y="868441"/>
                  </a:cubicBezTo>
                  <a:cubicBezTo>
                    <a:pt x="880749" y="868664"/>
                    <a:pt x="880637" y="868887"/>
                    <a:pt x="880488" y="868962"/>
                  </a:cubicBezTo>
                  <a:lnTo>
                    <a:pt x="859838" y="880905"/>
                  </a:lnTo>
                  <a:cubicBezTo>
                    <a:pt x="859429" y="881091"/>
                    <a:pt x="859019" y="881314"/>
                    <a:pt x="858647" y="881538"/>
                  </a:cubicBezTo>
                  <a:cubicBezTo>
                    <a:pt x="858498" y="881575"/>
                    <a:pt x="858350" y="881575"/>
                    <a:pt x="858164" y="881500"/>
                  </a:cubicBezTo>
                  <a:cubicBezTo>
                    <a:pt x="858015" y="881463"/>
                    <a:pt x="857866" y="881389"/>
                    <a:pt x="857754" y="881277"/>
                  </a:cubicBezTo>
                  <a:cubicBezTo>
                    <a:pt x="857568" y="880979"/>
                    <a:pt x="857419" y="880682"/>
                    <a:pt x="857196" y="880384"/>
                  </a:cubicBezTo>
                  <a:lnTo>
                    <a:pt x="792009" y="767494"/>
                  </a:lnTo>
                  <a:cubicBezTo>
                    <a:pt x="791749" y="766973"/>
                    <a:pt x="791488" y="766489"/>
                    <a:pt x="791153" y="766005"/>
                  </a:cubicBezTo>
                  <a:lnTo>
                    <a:pt x="787135" y="759048"/>
                  </a:lnTo>
                  <a:cubicBezTo>
                    <a:pt x="787023" y="758862"/>
                    <a:pt x="787023" y="758638"/>
                    <a:pt x="787098" y="758415"/>
                  </a:cubicBezTo>
                  <a:cubicBezTo>
                    <a:pt x="787172" y="758192"/>
                    <a:pt x="787284" y="758006"/>
                    <a:pt x="787470" y="757894"/>
                  </a:cubicBezTo>
                  <a:cubicBezTo>
                    <a:pt x="787693" y="757783"/>
                    <a:pt x="787879" y="757634"/>
                    <a:pt x="788065" y="75752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4595" name="Google Shape;4595;p85"/>
          <p:cNvGrpSpPr/>
          <p:nvPr/>
        </p:nvGrpSpPr>
        <p:grpSpPr>
          <a:xfrm>
            <a:off x="637165" y="4378683"/>
            <a:ext cx="5508941" cy="1222095"/>
            <a:chOff x="301637" y="4435437"/>
            <a:chExt cx="5508941" cy="1222095"/>
          </a:xfrm>
        </p:grpSpPr>
        <p:sp>
          <p:nvSpPr>
            <p:cNvPr id="4596" name="Google Shape;4596;p85"/>
            <p:cNvSpPr/>
            <p:nvPr/>
          </p:nvSpPr>
          <p:spPr>
            <a:xfrm>
              <a:off x="2950758" y="4764680"/>
              <a:ext cx="2279742" cy="639855"/>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Disfunção erétil</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Disfagia</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Necessidades de transfusão</a:t>
              </a:r>
              <a:endParaRPr/>
            </a:p>
          </p:txBody>
        </p:sp>
        <p:grpSp>
          <p:nvGrpSpPr>
            <p:cNvPr id="4597" name="Google Shape;4597;p85"/>
            <p:cNvGrpSpPr/>
            <p:nvPr/>
          </p:nvGrpSpPr>
          <p:grpSpPr>
            <a:xfrm>
              <a:off x="301637" y="4435437"/>
              <a:ext cx="5508941" cy="1222095"/>
              <a:chOff x="301637" y="4435437"/>
              <a:chExt cx="5508941" cy="1222095"/>
            </a:xfrm>
          </p:grpSpPr>
          <p:sp>
            <p:nvSpPr>
              <p:cNvPr id="4598" name="Google Shape;4598;p85"/>
              <p:cNvSpPr/>
              <p:nvPr/>
            </p:nvSpPr>
            <p:spPr>
              <a:xfrm>
                <a:off x="1236760" y="4536263"/>
                <a:ext cx="4573818" cy="1121269"/>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Clr>
                    <a:srgbClr val="283C8C"/>
                  </a:buClr>
                  <a:buSzPts val="1400"/>
                  <a:buFont typeface="Lustria"/>
                  <a:buNone/>
                </a:pPr>
                <a:r>
                  <a:rPr b="1" i="0" lang="pt-BR" sz="1400" u="none" cap="none" strike="noStrike">
                    <a:solidFill>
                      <a:srgbClr val="283C8C"/>
                    </a:solidFill>
                    <a:latin typeface="Lustria"/>
                    <a:ea typeface="Lustria"/>
                    <a:cs typeface="Lustria"/>
                    <a:sym typeface="Lustria"/>
                  </a:rPr>
                  <a:t>Sintomas e outros fatores que afetam a qualidade de vida</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Dor abdominal</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Dor de cabeça</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Falta de ar (dispneia)</a:t>
                </a:r>
                <a:endParaRPr/>
              </a:p>
              <a:p>
                <a:pPr indent="0" lvl="0" marL="0" marR="0" rtl="0" algn="l">
                  <a:lnSpc>
                    <a:spcPct val="85000"/>
                  </a:lnSpc>
                  <a:spcBef>
                    <a:spcPts val="500"/>
                  </a:spcBef>
                  <a:spcAft>
                    <a:spcPts val="0"/>
                  </a:spcAft>
                  <a:buClr>
                    <a:schemeClr val="dk1"/>
                  </a:buClr>
                  <a:buSzPts val="1300"/>
                  <a:buFont typeface="Calibri"/>
                  <a:buNone/>
                </a:pPr>
                <a:r>
                  <a:rPr b="0" i="0" lang="pt-BR" sz="1300" u="none" cap="none" strike="noStrike">
                    <a:solidFill>
                      <a:schemeClr val="dk1"/>
                    </a:solidFill>
                    <a:latin typeface="Calibri"/>
                    <a:ea typeface="Calibri"/>
                    <a:cs typeface="Calibri"/>
                    <a:sym typeface="Calibri"/>
                  </a:rPr>
                  <a:t>Fadiga</a:t>
                </a:r>
                <a:endParaRPr/>
              </a:p>
            </p:txBody>
          </p:sp>
          <p:sp>
            <p:nvSpPr>
              <p:cNvPr id="4599" name="Google Shape;4599;p85"/>
              <p:cNvSpPr/>
              <p:nvPr/>
            </p:nvSpPr>
            <p:spPr>
              <a:xfrm>
                <a:off x="457093" y="4530513"/>
                <a:ext cx="704674" cy="704677"/>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600" name="Google Shape;4600;p85"/>
              <p:cNvSpPr txBox="1"/>
              <p:nvPr/>
            </p:nvSpPr>
            <p:spPr>
              <a:xfrm>
                <a:off x="301637" y="4435437"/>
                <a:ext cx="30168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800">
                    <a:solidFill>
                      <a:schemeClr val="lt2"/>
                    </a:solidFill>
                    <a:latin typeface="Lustria"/>
                    <a:ea typeface="Lustria"/>
                    <a:cs typeface="Lustria"/>
                    <a:sym typeface="Lustria"/>
                  </a:rPr>
                  <a:t>4</a:t>
                </a:r>
                <a:endParaRPr/>
              </a:p>
            </p:txBody>
          </p:sp>
          <p:sp>
            <p:nvSpPr>
              <p:cNvPr id="4601" name="Google Shape;4601;p85"/>
              <p:cNvSpPr/>
              <p:nvPr/>
            </p:nvSpPr>
            <p:spPr>
              <a:xfrm>
                <a:off x="618779" y="4608566"/>
                <a:ext cx="439936" cy="498359"/>
              </a:xfrm>
              <a:custGeom>
                <a:rect b="b" l="l" r="r" t="t"/>
                <a:pathLst>
                  <a:path extrusionOk="0" h="902343" w="796560">
                    <a:moveTo>
                      <a:pt x="86956" y="320200"/>
                    </a:moveTo>
                    <a:lnTo>
                      <a:pt x="86956" y="158685"/>
                    </a:lnTo>
                    <a:cubicBezTo>
                      <a:pt x="86918" y="148788"/>
                      <a:pt x="90825" y="139263"/>
                      <a:pt x="97857" y="132268"/>
                    </a:cubicBezTo>
                    <a:cubicBezTo>
                      <a:pt x="104852" y="125273"/>
                      <a:pt x="114377" y="121367"/>
                      <a:pt x="124311" y="121441"/>
                    </a:cubicBezTo>
                    <a:lnTo>
                      <a:pt x="201627" y="121553"/>
                    </a:lnTo>
                    <a:lnTo>
                      <a:pt x="208399" y="109795"/>
                    </a:lnTo>
                    <a:lnTo>
                      <a:pt x="90641" y="109795"/>
                    </a:lnTo>
                    <a:cubicBezTo>
                      <a:pt x="81712" y="109795"/>
                      <a:pt x="74493" y="117013"/>
                      <a:pt x="74456" y="125943"/>
                    </a:cubicBezTo>
                    <a:lnTo>
                      <a:pt x="74456" y="341780"/>
                    </a:lnTo>
                    <a:lnTo>
                      <a:pt x="86921" y="320200"/>
                    </a:lnTo>
                    <a:close/>
                    <a:moveTo>
                      <a:pt x="341902" y="503747"/>
                    </a:moveTo>
                    <a:cubicBezTo>
                      <a:pt x="397303" y="503747"/>
                      <a:pt x="449544" y="529531"/>
                      <a:pt x="483215" y="573473"/>
                    </a:cubicBezTo>
                    <a:cubicBezTo>
                      <a:pt x="516925" y="617415"/>
                      <a:pt x="528310" y="674524"/>
                      <a:pt x="513948" y="727997"/>
                    </a:cubicBezTo>
                    <a:cubicBezTo>
                      <a:pt x="499623" y="781501"/>
                      <a:pt x="461188" y="825295"/>
                      <a:pt x="410030" y="846469"/>
                    </a:cubicBezTo>
                    <a:cubicBezTo>
                      <a:pt x="358871" y="867640"/>
                      <a:pt x="300750" y="863845"/>
                      <a:pt x="252792" y="836126"/>
                    </a:cubicBezTo>
                    <a:cubicBezTo>
                      <a:pt x="204831" y="808444"/>
                      <a:pt x="172499" y="760000"/>
                      <a:pt x="165281" y="705081"/>
                    </a:cubicBezTo>
                    <a:cubicBezTo>
                      <a:pt x="158063" y="650201"/>
                      <a:pt x="176814" y="595058"/>
                      <a:pt x="215994" y="555881"/>
                    </a:cubicBezTo>
                    <a:cubicBezTo>
                      <a:pt x="249368" y="522470"/>
                      <a:pt x="294686" y="503680"/>
                      <a:pt x="341905" y="503754"/>
                    </a:cubicBezTo>
                    <a:close/>
                    <a:moveTo>
                      <a:pt x="452887" y="570906"/>
                    </a:moveTo>
                    <a:lnTo>
                      <a:pt x="452887" y="570943"/>
                    </a:lnTo>
                    <a:cubicBezTo>
                      <a:pt x="418396" y="536415"/>
                      <a:pt x="369803" y="519932"/>
                      <a:pt x="321394" y="526295"/>
                    </a:cubicBezTo>
                    <a:cubicBezTo>
                      <a:pt x="273026" y="532657"/>
                      <a:pt x="230349" y="561195"/>
                      <a:pt x="205980" y="603463"/>
                    </a:cubicBezTo>
                    <a:cubicBezTo>
                      <a:pt x="181572" y="645730"/>
                      <a:pt x="178223" y="696927"/>
                      <a:pt x="196902" y="742023"/>
                    </a:cubicBezTo>
                    <a:cubicBezTo>
                      <a:pt x="215579" y="787081"/>
                      <a:pt x="254163" y="820901"/>
                      <a:pt x="301305" y="833552"/>
                    </a:cubicBezTo>
                    <a:cubicBezTo>
                      <a:pt x="348446" y="846165"/>
                      <a:pt x="398784" y="836120"/>
                      <a:pt x="437484" y="806428"/>
                    </a:cubicBezTo>
                    <a:cubicBezTo>
                      <a:pt x="476216" y="776699"/>
                      <a:pt x="498876" y="730675"/>
                      <a:pt x="498876" y="681860"/>
                    </a:cubicBezTo>
                    <a:cubicBezTo>
                      <a:pt x="498913" y="640225"/>
                      <a:pt x="482392" y="600265"/>
                      <a:pt x="452888" y="570875"/>
                    </a:cubicBezTo>
                    <a:close/>
                    <a:moveTo>
                      <a:pt x="362474" y="447081"/>
                    </a:moveTo>
                    <a:cubicBezTo>
                      <a:pt x="359646" y="447155"/>
                      <a:pt x="356856" y="446076"/>
                      <a:pt x="354809" y="444105"/>
                    </a:cubicBezTo>
                    <a:cubicBezTo>
                      <a:pt x="352763" y="442095"/>
                      <a:pt x="351572" y="439379"/>
                      <a:pt x="351572" y="436514"/>
                    </a:cubicBezTo>
                    <a:cubicBezTo>
                      <a:pt x="351572" y="433649"/>
                      <a:pt x="352763" y="430896"/>
                      <a:pt x="354809" y="428924"/>
                    </a:cubicBezTo>
                    <a:cubicBezTo>
                      <a:pt x="356856" y="426915"/>
                      <a:pt x="359646" y="425836"/>
                      <a:pt x="362474" y="425910"/>
                    </a:cubicBezTo>
                    <a:lnTo>
                      <a:pt x="497386" y="425910"/>
                    </a:lnTo>
                    <a:cubicBezTo>
                      <a:pt x="500251" y="425836"/>
                      <a:pt x="503004" y="426915"/>
                      <a:pt x="505088" y="428924"/>
                    </a:cubicBezTo>
                    <a:cubicBezTo>
                      <a:pt x="507134" y="430896"/>
                      <a:pt x="508288" y="433649"/>
                      <a:pt x="508288" y="436514"/>
                    </a:cubicBezTo>
                    <a:cubicBezTo>
                      <a:pt x="508288" y="439379"/>
                      <a:pt x="507134" y="442095"/>
                      <a:pt x="505088" y="444105"/>
                    </a:cubicBezTo>
                    <a:cubicBezTo>
                      <a:pt x="503004" y="446076"/>
                      <a:pt x="500251" y="447155"/>
                      <a:pt x="497386" y="447081"/>
                    </a:cubicBezTo>
                    <a:close/>
                    <a:moveTo>
                      <a:pt x="524770" y="447081"/>
                    </a:moveTo>
                    <a:cubicBezTo>
                      <a:pt x="519078" y="446895"/>
                      <a:pt x="514539" y="442207"/>
                      <a:pt x="514539" y="436514"/>
                    </a:cubicBezTo>
                    <a:cubicBezTo>
                      <a:pt x="514539" y="430784"/>
                      <a:pt x="519078" y="426096"/>
                      <a:pt x="524770" y="425910"/>
                    </a:cubicBezTo>
                    <a:lnTo>
                      <a:pt x="565326" y="425910"/>
                    </a:lnTo>
                    <a:cubicBezTo>
                      <a:pt x="568191" y="425835"/>
                      <a:pt x="570944" y="426914"/>
                      <a:pt x="572991" y="428924"/>
                    </a:cubicBezTo>
                    <a:cubicBezTo>
                      <a:pt x="575074" y="430896"/>
                      <a:pt x="576228" y="433649"/>
                      <a:pt x="576228" y="436514"/>
                    </a:cubicBezTo>
                    <a:cubicBezTo>
                      <a:pt x="576228" y="439379"/>
                      <a:pt x="575074" y="442095"/>
                      <a:pt x="572991" y="444104"/>
                    </a:cubicBezTo>
                    <a:cubicBezTo>
                      <a:pt x="570944" y="446076"/>
                      <a:pt x="568191" y="447155"/>
                      <a:pt x="565326" y="447081"/>
                    </a:cubicBezTo>
                    <a:close/>
                    <a:moveTo>
                      <a:pt x="362474" y="383531"/>
                    </a:moveTo>
                    <a:lnTo>
                      <a:pt x="362474" y="383494"/>
                    </a:lnTo>
                    <a:cubicBezTo>
                      <a:pt x="359646" y="383606"/>
                      <a:pt x="356856" y="382527"/>
                      <a:pt x="354809" y="380517"/>
                    </a:cubicBezTo>
                    <a:cubicBezTo>
                      <a:pt x="352763" y="378545"/>
                      <a:pt x="351572" y="375792"/>
                      <a:pt x="351572" y="372927"/>
                    </a:cubicBezTo>
                    <a:cubicBezTo>
                      <a:pt x="351572" y="370062"/>
                      <a:pt x="352763" y="367346"/>
                      <a:pt x="354809" y="365337"/>
                    </a:cubicBezTo>
                    <a:cubicBezTo>
                      <a:pt x="356856" y="363365"/>
                      <a:pt x="359646" y="362286"/>
                      <a:pt x="362474" y="362360"/>
                    </a:cubicBezTo>
                    <a:lnTo>
                      <a:pt x="418248" y="362360"/>
                    </a:lnTo>
                    <a:cubicBezTo>
                      <a:pt x="421112" y="362286"/>
                      <a:pt x="423903" y="363365"/>
                      <a:pt x="425949" y="365337"/>
                    </a:cubicBezTo>
                    <a:cubicBezTo>
                      <a:pt x="427996" y="367346"/>
                      <a:pt x="429149" y="370062"/>
                      <a:pt x="429149" y="372927"/>
                    </a:cubicBezTo>
                    <a:cubicBezTo>
                      <a:pt x="429149" y="375792"/>
                      <a:pt x="427996" y="378545"/>
                      <a:pt x="425949" y="380517"/>
                    </a:cubicBezTo>
                    <a:cubicBezTo>
                      <a:pt x="423903" y="382527"/>
                      <a:pt x="421112" y="383606"/>
                      <a:pt x="418248" y="383494"/>
                    </a:cubicBezTo>
                    <a:close/>
                    <a:moveTo>
                      <a:pt x="445706" y="383531"/>
                    </a:moveTo>
                    <a:lnTo>
                      <a:pt x="445706" y="383494"/>
                    </a:lnTo>
                    <a:cubicBezTo>
                      <a:pt x="442841" y="383606"/>
                      <a:pt x="440088" y="382527"/>
                      <a:pt x="438004" y="380517"/>
                    </a:cubicBezTo>
                    <a:cubicBezTo>
                      <a:pt x="435958" y="378545"/>
                      <a:pt x="434805" y="375792"/>
                      <a:pt x="434805" y="372927"/>
                    </a:cubicBezTo>
                    <a:cubicBezTo>
                      <a:pt x="434805" y="370062"/>
                      <a:pt x="435958" y="367346"/>
                      <a:pt x="438004" y="365337"/>
                    </a:cubicBezTo>
                    <a:cubicBezTo>
                      <a:pt x="440088" y="363365"/>
                      <a:pt x="442841" y="362286"/>
                      <a:pt x="445706" y="362360"/>
                    </a:cubicBezTo>
                    <a:lnTo>
                      <a:pt x="565331" y="362360"/>
                    </a:lnTo>
                    <a:cubicBezTo>
                      <a:pt x="568196" y="362286"/>
                      <a:pt x="570949" y="363365"/>
                      <a:pt x="572995" y="365337"/>
                    </a:cubicBezTo>
                    <a:cubicBezTo>
                      <a:pt x="575079" y="367346"/>
                      <a:pt x="576232" y="370062"/>
                      <a:pt x="576232" y="372927"/>
                    </a:cubicBezTo>
                    <a:cubicBezTo>
                      <a:pt x="576232" y="375792"/>
                      <a:pt x="575079" y="378545"/>
                      <a:pt x="572995" y="380517"/>
                    </a:cubicBezTo>
                    <a:cubicBezTo>
                      <a:pt x="570949" y="382527"/>
                      <a:pt x="568196" y="383606"/>
                      <a:pt x="565331" y="383494"/>
                    </a:cubicBezTo>
                    <a:close/>
                    <a:moveTo>
                      <a:pt x="362474" y="319981"/>
                    </a:moveTo>
                    <a:lnTo>
                      <a:pt x="362474" y="319944"/>
                    </a:lnTo>
                    <a:cubicBezTo>
                      <a:pt x="359646" y="320019"/>
                      <a:pt x="356856" y="318940"/>
                      <a:pt x="354809" y="316968"/>
                    </a:cubicBezTo>
                    <a:cubicBezTo>
                      <a:pt x="352763" y="314958"/>
                      <a:pt x="351572" y="312242"/>
                      <a:pt x="351572" y="309377"/>
                    </a:cubicBezTo>
                    <a:cubicBezTo>
                      <a:pt x="351572" y="306512"/>
                      <a:pt x="352763" y="303759"/>
                      <a:pt x="354809" y="301787"/>
                    </a:cubicBezTo>
                    <a:cubicBezTo>
                      <a:pt x="356856" y="299778"/>
                      <a:pt x="359646" y="298699"/>
                      <a:pt x="362474" y="298810"/>
                    </a:cubicBezTo>
                    <a:lnTo>
                      <a:pt x="443474" y="298810"/>
                    </a:lnTo>
                    <a:cubicBezTo>
                      <a:pt x="449203" y="298959"/>
                      <a:pt x="453742" y="303647"/>
                      <a:pt x="453742" y="309378"/>
                    </a:cubicBezTo>
                    <a:cubicBezTo>
                      <a:pt x="453742" y="315070"/>
                      <a:pt x="449203" y="319758"/>
                      <a:pt x="443474" y="319945"/>
                    </a:cubicBezTo>
                    <a:close/>
                    <a:moveTo>
                      <a:pt x="470859" y="319981"/>
                    </a:moveTo>
                    <a:lnTo>
                      <a:pt x="470859" y="319944"/>
                    </a:lnTo>
                    <a:cubicBezTo>
                      <a:pt x="465166" y="319758"/>
                      <a:pt x="460627" y="315070"/>
                      <a:pt x="460627" y="309377"/>
                    </a:cubicBezTo>
                    <a:cubicBezTo>
                      <a:pt x="460627" y="303647"/>
                      <a:pt x="465166" y="298959"/>
                      <a:pt x="470859" y="298810"/>
                    </a:cubicBezTo>
                    <a:lnTo>
                      <a:pt x="565328" y="298810"/>
                    </a:lnTo>
                    <a:cubicBezTo>
                      <a:pt x="568193" y="298698"/>
                      <a:pt x="570946" y="299777"/>
                      <a:pt x="572993" y="301787"/>
                    </a:cubicBezTo>
                    <a:cubicBezTo>
                      <a:pt x="575076" y="303759"/>
                      <a:pt x="576229" y="306512"/>
                      <a:pt x="576229" y="309377"/>
                    </a:cubicBezTo>
                    <a:cubicBezTo>
                      <a:pt x="576229" y="312242"/>
                      <a:pt x="575076" y="314958"/>
                      <a:pt x="572993" y="316967"/>
                    </a:cubicBezTo>
                    <a:cubicBezTo>
                      <a:pt x="570946" y="318939"/>
                      <a:pt x="568193" y="320018"/>
                      <a:pt x="565328" y="319944"/>
                    </a:cubicBezTo>
                    <a:close/>
                    <a:moveTo>
                      <a:pt x="362474" y="256432"/>
                    </a:moveTo>
                    <a:lnTo>
                      <a:pt x="362474" y="256357"/>
                    </a:lnTo>
                    <a:cubicBezTo>
                      <a:pt x="356632" y="256357"/>
                      <a:pt x="351907" y="251632"/>
                      <a:pt x="351907" y="245790"/>
                    </a:cubicBezTo>
                    <a:cubicBezTo>
                      <a:pt x="351907" y="239948"/>
                      <a:pt x="356632" y="235223"/>
                      <a:pt x="362474" y="235223"/>
                    </a:cubicBezTo>
                    <a:lnTo>
                      <a:pt x="397113" y="235223"/>
                    </a:lnTo>
                    <a:cubicBezTo>
                      <a:pt x="402955" y="235223"/>
                      <a:pt x="407680" y="239948"/>
                      <a:pt x="407680" y="245790"/>
                    </a:cubicBezTo>
                    <a:cubicBezTo>
                      <a:pt x="407680" y="251632"/>
                      <a:pt x="402955" y="256357"/>
                      <a:pt x="397113" y="256357"/>
                    </a:cubicBezTo>
                    <a:close/>
                    <a:moveTo>
                      <a:pt x="424498" y="256432"/>
                    </a:moveTo>
                    <a:lnTo>
                      <a:pt x="424498" y="256357"/>
                    </a:lnTo>
                    <a:cubicBezTo>
                      <a:pt x="418656" y="256357"/>
                      <a:pt x="413931" y="251632"/>
                      <a:pt x="413931" y="245790"/>
                    </a:cubicBezTo>
                    <a:cubicBezTo>
                      <a:pt x="413931" y="239948"/>
                      <a:pt x="418656" y="235223"/>
                      <a:pt x="424498" y="235223"/>
                    </a:cubicBezTo>
                    <a:lnTo>
                      <a:pt x="565325" y="235223"/>
                    </a:lnTo>
                    <a:cubicBezTo>
                      <a:pt x="571166" y="235223"/>
                      <a:pt x="575892" y="239948"/>
                      <a:pt x="575892" y="245790"/>
                    </a:cubicBezTo>
                    <a:cubicBezTo>
                      <a:pt x="575892" y="251632"/>
                      <a:pt x="571167" y="256357"/>
                      <a:pt x="565325" y="256357"/>
                    </a:cubicBezTo>
                    <a:close/>
                    <a:moveTo>
                      <a:pt x="215062" y="160105"/>
                    </a:moveTo>
                    <a:lnTo>
                      <a:pt x="215062" y="160068"/>
                    </a:lnTo>
                    <a:cubicBezTo>
                      <a:pt x="234893" y="160068"/>
                      <a:pt x="252790" y="172049"/>
                      <a:pt x="260417" y="190392"/>
                    </a:cubicBezTo>
                    <a:cubicBezTo>
                      <a:pt x="268007" y="208735"/>
                      <a:pt x="263803" y="229831"/>
                      <a:pt x="249776" y="243896"/>
                    </a:cubicBezTo>
                    <a:lnTo>
                      <a:pt x="249367" y="244305"/>
                    </a:lnTo>
                    <a:cubicBezTo>
                      <a:pt x="280434" y="257960"/>
                      <a:pt x="300489" y="288693"/>
                      <a:pt x="300489" y="322626"/>
                    </a:cubicBezTo>
                    <a:cubicBezTo>
                      <a:pt x="300489" y="328430"/>
                      <a:pt x="295838" y="333156"/>
                      <a:pt x="290034" y="333193"/>
                    </a:cubicBezTo>
                    <a:lnTo>
                      <a:pt x="140129" y="333193"/>
                    </a:lnTo>
                    <a:cubicBezTo>
                      <a:pt x="134325" y="333156"/>
                      <a:pt x="129599" y="328431"/>
                      <a:pt x="129599" y="322626"/>
                    </a:cubicBezTo>
                    <a:cubicBezTo>
                      <a:pt x="129637" y="288693"/>
                      <a:pt x="149691" y="257960"/>
                      <a:pt x="180722" y="244305"/>
                    </a:cubicBezTo>
                    <a:lnTo>
                      <a:pt x="180313" y="243896"/>
                    </a:lnTo>
                    <a:lnTo>
                      <a:pt x="180350" y="243896"/>
                    </a:lnTo>
                    <a:cubicBezTo>
                      <a:pt x="166322" y="229831"/>
                      <a:pt x="162118" y="208735"/>
                      <a:pt x="169709" y="190392"/>
                    </a:cubicBezTo>
                    <a:cubicBezTo>
                      <a:pt x="177299" y="172049"/>
                      <a:pt x="195196" y="160068"/>
                      <a:pt x="215064" y="160068"/>
                    </a:cubicBezTo>
                    <a:close/>
                    <a:moveTo>
                      <a:pt x="234893" y="189387"/>
                    </a:moveTo>
                    <a:cubicBezTo>
                      <a:pt x="244344" y="198838"/>
                      <a:pt x="245795" y="213609"/>
                      <a:pt x="238391" y="224733"/>
                    </a:cubicBezTo>
                    <a:cubicBezTo>
                      <a:pt x="230986" y="235821"/>
                      <a:pt x="216737" y="240137"/>
                      <a:pt x="204421" y="235039"/>
                    </a:cubicBezTo>
                    <a:cubicBezTo>
                      <a:pt x="192068" y="229942"/>
                      <a:pt x="185074" y="216845"/>
                      <a:pt x="187640" y="203748"/>
                    </a:cubicBezTo>
                    <a:cubicBezTo>
                      <a:pt x="190245" y="190651"/>
                      <a:pt x="201742" y="181200"/>
                      <a:pt x="215099" y="181200"/>
                    </a:cubicBezTo>
                    <a:cubicBezTo>
                      <a:pt x="222541" y="181200"/>
                      <a:pt x="229647" y="184140"/>
                      <a:pt x="234893" y="189386"/>
                    </a:cubicBezTo>
                    <a:close/>
                    <a:moveTo>
                      <a:pt x="169595" y="277121"/>
                    </a:moveTo>
                    <a:cubicBezTo>
                      <a:pt x="186636" y="260080"/>
                      <a:pt x="211787" y="253978"/>
                      <a:pt x="234744" y="261345"/>
                    </a:cubicBezTo>
                    <a:cubicBezTo>
                      <a:pt x="257701" y="268712"/>
                      <a:pt x="274630" y="288283"/>
                      <a:pt x="278574" y="312058"/>
                    </a:cubicBezTo>
                    <a:lnTo>
                      <a:pt x="151587" y="312058"/>
                    </a:lnTo>
                    <a:cubicBezTo>
                      <a:pt x="153782" y="298813"/>
                      <a:pt x="160070" y="286609"/>
                      <a:pt x="169557" y="277121"/>
                    </a:cubicBezTo>
                    <a:close/>
                    <a:moveTo>
                      <a:pt x="226038" y="121558"/>
                    </a:moveTo>
                    <a:lnTo>
                      <a:pt x="472278" y="121856"/>
                    </a:lnTo>
                    <a:lnTo>
                      <a:pt x="301419" y="23253"/>
                    </a:lnTo>
                    <a:cubicBezTo>
                      <a:pt x="293642" y="18863"/>
                      <a:pt x="283819" y="21505"/>
                      <a:pt x="279355" y="29206"/>
                    </a:cubicBezTo>
                    <a:lnTo>
                      <a:pt x="226037" y="121591"/>
                    </a:lnTo>
                    <a:close/>
                    <a:moveTo>
                      <a:pt x="514579" y="121931"/>
                    </a:moveTo>
                    <a:lnTo>
                      <a:pt x="574928" y="122005"/>
                    </a:lnTo>
                    <a:cubicBezTo>
                      <a:pt x="574184" y="119177"/>
                      <a:pt x="572733" y="116610"/>
                      <a:pt x="570649" y="114526"/>
                    </a:cubicBezTo>
                    <a:cubicBezTo>
                      <a:pt x="567635" y="111512"/>
                      <a:pt x="563543" y="109801"/>
                      <a:pt x="559264" y="109801"/>
                    </a:cubicBezTo>
                    <a:lnTo>
                      <a:pt x="493482" y="109801"/>
                    </a:lnTo>
                    <a:lnTo>
                      <a:pt x="514541" y="121930"/>
                    </a:lnTo>
                    <a:close/>
                    <a:moveTo>
                      <a:pt x="456908" y="88630"/>
                    </a:moveTo>
                    <a:lnTo>
                      <a:pt x="559187" y="88630"/>
                    </a:lnTo>
                    <a:cubicBezTo>
                      <a:pt x="578311" y="88667"/>
                      <a:pt x="594310" y="103141"/>
                      <a:pt x="596282" y="122153"/>
                    </a:cubicBezTo>
                    <a:cubicBezTo>
                      <a:pt x="615555" y="123828"/>
                      <a:pt x="630401" y="139901"/>
                      <a:pt x="630475" y="159249"/>
                    </a:cubicBezTo>
                    <a:lnTo>
                      <a:pt x="630475" y="188903"/>
                    </a:lnTo>
                    <a:lnTo>
                      <a:pt x="717688" y="239281"/>
                    </a:lnTo>
                    <a:lnTo>
                      <a:pt x="718358" y="239691"/>
                    </a:lnTo>
                    <a:cubicBezTo>
                      <a:pt x="735696" y="250183"/>
                      <a:pt x="741463" y="272619"/>
                      <a:pt x="731306" y="290181"/>
                    </a:cubicBezTo>
                    <a:lnTo>
                      <a:pt x="676834" y="384537"/>
                    </a:lnTo>
                    <a:lnTo>
                      <a:pt x="732161" y="384537"/>
                    </a:lnTo>
                    <a:cubicBezTo>
                      <a:pt x="752029" y="384314"/>
                      <a:pt x="770782" y="393541"/>
                      <a:pt x="782763" y="409355"/>
                    </a:cubicBezTo>
                    <a:cubicBezTo>
                      <a:pt x="788976" y="417205"/>
                      <a:pt x="793255" y="426359"/>
                      <a:pt x="795339" y="436144"/>
                    </a:cubicBezTo>
                    <a:cubicBezTo>
                      <a:pt x="797311" y="445706"/>
                      <a:pt x="796901" y="455603"/>
                      <a:pt x="794074" y="464979"/>
                    </a:cubicBezTo>
                    <a:lnTo>
                      <a:pt x="683793" y="839873"/>
                    </a:lnTo>
                    <a:lnTo>
                      <a:pt x="683793" y="839836"/>
                    </a:lnTo>
                    <a:cubicBezTo>
                      <a:pt x="682900" y="874587"/>
                      <a:pt x="654511" y="902307"/>
                      <a:pt x="619759" y="902344"/>
                    </a:cubicBezTo>
                    <a:lnTo>
                      <a:pt x="64071" y="902344"/>
                    </a:lnTo>
                    <a:cubicBezTo>
                      <a:pt x="28725" y="902270"/>
                      <a:pt x="112" y="873658"/>
                      <a:pt x="0" y="838310"/>
                    </a:cubicBezTo>
                    <a:lnTo>
                      <a:pt x="0" y="411247"/>
                    </a:lnTo>
                    <a:cubicBezTo>
                      <a:pt x="37" y="380031"/>
                      <a:pt x="22548" y="353353"/>
                      <a:pt x="53318" y="348107"/>
                    </a:cubicBezTo>
                    <a:lnTo>
                      <a:pt x="53318" y="125946"/>
                    </a:lnTo>
                    <a:cubicBezTo>
                      <a:pt x="53355" y="105333"/>
                      <a:pt x="70061" y="88664"/>
                      <a:pt x="90637" y="88627"/>
                    </a:cubicBezTo>
                    <a:lnTo>
                      <a:pt x="220634" y="88627"/>
                    </a:lnTo>
                    <a:lnTo>
                      <a:pt x="261041" y="18640"/>
                    </a:lnTo>
                    <a:cubicBezTo>
                      <a:pt x="271347" y="818"/>
                      <a:pt x="294156" y="-5284"/>
                      <a:pt x="311978" y="4985"/>
                    </a:cubicBezTo>
                    <a:lnTo>
                      <a:pt x="456825" y="88626"/>
                    </a:lnTo>
                    <a:close/>
                    <a:moveTo>
                      <a:pt x="630482" y="213236"/>
                    </a:moveTo>
                    <a:lnTo>
                      <a:pt x="630482" y="422786"/>
                    </a:lnTo>
                    <a:lnTo>
                      <a:pt x="713119" y="279616"/>
                    </a:lnTo>
                    <a:cubicBezTo>
                      <a:pt x="717435" y="272026"/>
                      <a:pt x="715016" y="262426"/>
                      <a:pt x="707649" y="257775"/>
                    </a:cubicBezTo>
                    <a:lnTo>
                      <a:pt x="707203" y="257515"/>
                    </a:lnTo>
                    <a:close/>
                    <a:moveTo>
                      <a:pt x="631300" y="463525"/>
                    </a:moveTo>
                    <a:cubicBezTo>
                      <a:pt x="661698" y="469143"/>
                      <a:pt x="683762" y="495634"/>
                      <a:pt x="683799" y="526516"/>
                    </a:cubicBezTo>
                    <a:lnTo>
                      <a:pt x="683799" y="765013"/>
                    </a:lnTo>
                    <a:lnTo>
                      <a:pt x="773877" y="458946"/>
                    </a:lnTo>
                    <a:cubicBezTo>
                      <a:pt x="775700" y="452881"/>
                      <a:pt x="775998" y="446482"/>
                      <a:pt x="774733" y="440268"/>
                    </a:cubicBezTo>
                    <a:cubicBezTo>
                      <a:pt x="773282" y="433683"/>
                      <a:pt x="770342" y="427507"/>
                      <a:pt x="766138" y="422223"/>
                    </a:cubicBezTo>
                    <a:cubicBezTo>
                      <a:pt x="758176" y="411545"/>
                      <a:pt x="745525" y="405369"/>
                      <a:pt x="732168" y="405703"/>
                    </a:cubicBezTo>
                    <a:lnTo>
                      <a:pt x="664712" y="405703"/>
                    </a:lnTo>
                    <a:lnTo>
                      <a:pt x="631337" y="463523"/>
                    </a:lnTo>
                    <a:close/>
                    <a:moveTo>
                      <a:pt x="303878" y="557770"/>
                    </a:moveTo>
                    <a:cubicBezTo>
                      <a:pt x="301088" y="557770"/>
                      <a:pt x="298409" y="558886"/>
                      <a:pt x="296400" y="560858"/>
                    </a:cubicBezTo>
                    <a:cubicBezTo>
                      <a:pt x="294428" y="562867"/>
                      <a:pt x="293311" y="565546"/>
                      <a:pt x="293311" y="568337"/>
                    </a:cubicBezTo>
                    <a:lnTo>
                      <a:pt x="293311" y="633263"/>
                    </a:lnTo>
                    <a:lnTo>
                      <a:pt x="228422" y="633263"/>
                    </a:lnTo>
                    <a:cubicBezTo>
                      <a:pt x="222581" y="633263"/>
                      <a:pt x="217855" y="637988"/>
                      <a:pt x="217818" y="643830"/>
                    </a:cubicBezTo>
                    <a:lnTo>
                      <a:pt x="217818" y="719881"/>
                    </a:lnTo>
                    <a:cubicBezTo>
                      <a:pt x="217855" y="725723"/>
                      <a:pt x="222581" y="730448"/>
                      <a:pt x="228422" y="730448"/>
                    </a:cubicBezTo>
                    <a:lnTo>
                      <a:pt x="293311" y="730448"/>
                    </a:lnTo>
                    <a:lnTo>
                      <a:pt x="293311" y="795337"/>
                    </a:lnTo>
                    <a:cubicBezTo>
                      <a:pt x="293311" y="798165"/>
                      <a:pt x="294428" y="800844"/>
                      <a:pt x="296400" y="802816"/>
                    </a:cubicBezTo>
                    <a:cubicBezTo>
                      <a:pt x="298409" y="804825"/>
                      <a:pt x="301088" y="805941"/>
                      <a:pt x="303878" y="805941"/>
                    </a:cubicBezTo>
                    <a:lnTo>
                      <a:pt x="379930" y="805941"/>
                    </a:lnTo>
                    <a:cubicBezTo>
                      <a:pt x="382758" y="805941"/>
                      <a:pt x="385436" y="804825"/>
                      <a:pt x="387408" y="802816"/>
                    </a:cubicBezTo>
                    <a:cubicBezTo>
                      <a:pt x="389418" y="800844"/>
                      <a:pt x="390534" y="798165"/>
                      <a:pt x="390534" y="795337"/>
                    </a:cubicBezTo>
                    <a:lnTo>
                      <a:pt x="390534" y="730448"/>
                    </a:lnTo>
                    <a:lnTo>
                      <a:pt x="455460" y="730448"/>
                    </a:lnTo>
                    <a:cubicBezTo>
                      <a:pt x="461301" y="730448"/>
                      <a:pt x="465990" y="725723"/>
                      <a:pt x="465990" y="719881"/>
                    </a:cubicBezTo>
                    <a:lnTo>
                      <a:pt x="465990" y="643830"/>
                    </a:lnTo>
                    <a:cubicBezTo>
                      <a:pt x="465990" y="637988"/>
                      <a:pt x="461302" y="633263"/>
                      <a:pt x="455460" y="633263"/>
                    </a:cubicBezTo>
                    <a:lnTo>
                      <a:pt x="390534" y="633263"/>
                    </a:lnTo>
                    <a:lnTo>
                      <a:pt x="390534" y="568337"/>
                    </a:lnTo>
                    <a:cubicBezTo>
                      <a:pt x="390534" y="565546"/>
                      <a:pt x="389418" y="562867"/>
                      <a:pt x="387408" y="560858"/>
                    </a:cubicBezTo>
                    <a:cubicBezTo>
                      <a:pt x="385436" y="558886"/>
                      <a:pt x="382758" y="557770"/>
                      <a:pt x="379930" y="557770"/>
                    </a:cubicBezTo>
                    <a:close/>
                    <a:moveTo>
                      <a:pt x="369363" y="578904"/>
                    </a:moveTo>
                    <a:lnTo>
                      <a:pt x="314483" y="578941"/>
                    </a:lnTo>
                    <a:lnTo>
                      <a:pt x="314483" y="643830"/>
                    </a:lnTo>
                    <a:cubicBezTo>
                      <a:pt x="314483" y="649672"/>
                      <a:pt x="309720" y="654397"/>
                      <a:pt x="303878" y="654397"/>
                    </a:cubicBezTo>
                    <a:lnTo>
                      <a:pt x="238989" y="654397"/>
                    </a:lnTo>
                    <a:lnTo>
                      <a:pt x="238989" y="709314"/>
                    </a:lnTo>
                    <a:lnTo>
                      <a:pt x="303878" y="709314"/>
                    </a:lnTo>
                    <a:cubicBezTo>
                      <a:pt x="309720" y="709314"/>
                      <a:pt x="314483" y="714040"/>
                      <a:pt x="314483" y="719882"/>
                    </a:cubicBezTo>
                    <a:lnTo>
                      <a:pt x="314483" y="784771"/>
                    </a:lnTo>
                    <a:lnTo>
                      <a:pt x="369400" y="784771"/>
                    </a:lnTo>
                    <a:lnTo>
                      <a:pt x="369363" y="719882"/>
                    </a:lnTo>
                    <a:cubicBezTo>
                      <a:pt x="369363" y="717091"/>
                      <a:pt x="370479" y="714375"/>
                      <a:pt x="372451" y="712403"/>
                    </a:cubicBezTo>
                    <a:cubicBezTo>
                      <a:pt x="374460" y="710431"/>
                      <a:pt x="377139" y="709315"/>
                      <a:pt x="379929" y="709315"/>
                    </a:cubicBezTo>
                    <a:lnTo>
                      <a:pt x="444856" y="709315"/>
                    </a:lnTo>
                    <a:lnTo>
                      <a:pt x="444856" y="654397"/>
                    </a:lnTo>
                    <a:lnTo>
                      <a:pt x="379929" y="654397"/>
                    </a:lnTo>
                    <a:cubicBezTo>
                      <a:pt x="377139" y="654397"/>
                      <a:pt x="374460" y="653281"/>
                      <a:pt x="372451" y="651309"/>
                    </a:cubicBezTo>
                    <a:cubicBezTo>
                      <a:pt x="370479" y="649337"/>
                      <a:pt x="369363" y="646621"/>
                      <a:pt x="369363" y="643830"/>
                    </a:cubicBezTo>
                    <a:close/>
                    <a:moveTo>
                      <a:pt x="108130" y="347218"/>
                    </a:moveTo>
                    <a:lnTo>
                      <a:pt x="108130" y="158728"/>
                    </a:lnTo>
                    <a:cubicBezTo>
                      <a:pt x="108018" y="154412"/>
                      <a:pt x="109693" y="150282"/>
                      <a:pt x="112818" y="147305"/>
                    </a:cubicBezTo>
                    <a:cubicBezTo>
                      <a:pt x="115795" y="144143"/>
                      <a:pt x="119962" y="142431"/>
                      <a:pt x="124315" y="142543"/>
                    </a:cubicBezTo>
                    <a:lnTo>
                      <a:pt x="593231" y="143138"/>
                    </a:lnTo>
                    <a:cubicBezTo>
                      <a:pt x="602123" y="143175"/>
                      <a:pt x="609341" y="150430"/>
                      <a:pt x="609341" y="159323"/>
                    </a:cubicBezTo>
                    <a:lnTo>
                      <a:pt x="609341" y="462485"/>
                    </a:lnTo>
                    <a:lnTo>
                      <a:pt x="362025" y="462485"/>
                    </a:lnTo>
                    <a:cubicBezTo>
                      <a:pt x="346472" y="462782"/>
                      <a:pt x="332073" y="454373"/>
                      <a:pt x="324668" y="440756"/>
                    </a:cubicBezTo>
                    <a:lnTo>
                      <a:pt x="290103" y="379699"/>
                    </a:lnTo>
                    <a:cubicBezTo>
                      <a:pt x="278904" y="359458"/>
                      <a:pt x="257510" y="346957"/>
                      <a:pt x="234404" y="347217"/>
                    </a:cubicBezTo>
                    <a:close/>
                    <a:moveTo>
                      <a:pt x="234451" y="368389"/>
                    </a:moveTo>
                    <a:lnTo>
                      <a:pt x="64077" y="368389"/>
                    </a:lnTo>
                    <a:cubicBezTo>
                      <a:pt x="40413" y="368426"/>
                      <a:pt x="21214" y="387588"/>
                      <a:pt x="21177" y="411251"/>
                    </a:cubicBezTo>
                    <a:lnTo>
                      <a:pt x="21177" y="838314"/>
                    </a:lnTo>
                    <a:cubicBezTo>
                      <a:pt x="21214" y="861978"/>
                      <a:pt x="40413" y="881140"/>
                      <a:pt x="64077" y="881214"/>
                    </a:cubicBezTo>
                    <a:lnTo>
                      <a:pt x="619765" y="881214"/>
                    </a:lnTo>
                    <a:cubicBezTo>
                      <a:pt x="643429" y="881140"/>
                      <a:pt x="662591" y="861978"/>
                      <a:pt x="662665" y="838314"/>
                    </a:cubicBezTo>
                    <a:lnTo>
                      <a:pt x="662665" y="526485"/>
                    </a:lnTo>
                    <a:lnTo>
                      <a:pt x="662665" y="526522"/>
                    </a:lnTo>
                    <a:cubicBezTo>
                      <a:pt x="662591" y="502858"/>
                      <a:pt x="643429" y="483660"/>
                      <a:pt x="619765" y="483622"/>
                    </a:cubicBezTo>
                    <a:lnTo>
                      <a:pt x="362028" y="483622"/>
                    </a:lnTo>
                    <a:cubicBezTo>
                      <a:pt x="338886" y="483846"/>
                      <a:pt x="317491" y="471381"/>
                      <a:pt x="306329" y="451140"/>
                    </a:cubicBezTo>
                    <a:lnTo>
                      <a:pt x="271727" y="390121"/>
                    </a:lnTo>
                    <a:cubicBezTo>
                      <a:pt x="264323" y="376466"/>
                      <a:pt x="249923" y="368095"/>
                      <a:pt x="234408" y="3683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
        <p:nvSpPr>
          <p:cNvPr id="4602" name="Google Shape;4602;p85"/>
          <p:cNvSpPr txBox="1"/>
          <p:nvPr/>
        </p:nvSpPr>
        <p:spPr>
          <a:xfrm>
            <a:off x="407988" y="5928584"/>
            <a:ext cx="1773783" cy="196977"/>
          </a:xfrm>
          <a:prstGeom prst="rect">
            <a:avLst/>
          </a:prstGeom>
          <a:noFill/>
          <a:ln>
            <a:noFill/>
          </a:ln>
        </p:spPr>
        <p:txBody>
          <a:bodyPr anchorCtr="0" anchor="t" bIns="45700" lIns="91425" spcFirstLastPara="1" rIns="91425" wrap="square" tIns="45700">
            <a:spAutoFit/>
          </a:bodyPr>
          <a:lstStyle/>
          <a:p>
            <a:pPr indent="0" lvl="0" marL="0" marR="0" rtl="0" algn="l">
              <a:lnSpc>
                <a:spcPct val="85000"/>
              </a:lnSpc>
              <a:spcBef>
                <a:spcPts val="0"/>
              </a:spcBef>
              <a:spcAft>
                <a:spcPts val="0"/>
              </a:spcAft>
              <a:buClr>
                <a:srgbClr val="000000"/>
              </a:buClr>
              <a:buSzPts val="800"/>
              <a:buFont typeface="Calibri"/>
              <a:buNone/>
            </a:pPr>
            <a:r>
              <a:rPr b="0" i="0" lang="pt-BR" sz="800" u="none" cap="none" strike="noStrike">
                <a:solidFill>
                  <a:srgbClr val="000000"/>
                </a:solidFill>
                <a:latin typeface="Calibri"/>
                <a:ea typeface="Calibri"/>
                <a:cs typeface="Calibri"/>
                <a:sym typeface="Calibri"/>
              </a:rPr>
              <a:t>Valores laboratoriais normais</a:t>
            </a:r>
            <a:r>
              <a:rPr b="0" baseline="30000" i="0" lang="pt-BR" sz="800" u="none" cap="none" strike="noStrike">
                <a:solidFill>
                  <a:srgbClr val="000000"/>
                </a:solidFill>
                <a:latin typeface="Calibri"/>
                <a:ea typeface="Calibri"/>
                <a:cs typeface="Calibri"/>
                <a:sym typeface="Calibri"/>
              </a:rPr>
              <a:t>6,7</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542"/>
                                        </p:tgtEl>
                                        <p:attrNameLst>
                                          <p:attrName>style.visibility</p:attrName>
                                        </p:attrNameLst>
                                      </p:cBhvr>
                                      <p:to>
                                        <p:strVal val="visible"/>
                                      </p:to>
                                    </p:set>
                                    <p:animEffect filter="fade" transition="in">
                                      <p:cBhvr>
                                        <p:cTn dur="500"/>
                                        <p:tgtEl>
                                          <p:spTgt spid="4542"/>
                                        </p:tgtEl>
                                      </p:cBhvr>
                                    </p:animEffect>
                                  </p:childTnLst>
                                </p:cTn>
                              </p:par>
                              <p:par>
                                <p:cTn fill="hold" nodeType="withEffect" presetClass="entr" presetID="10" presetSubtype="0">
                                  <p:stCondLst>
                                    <p:cond delay="250"/>
                                  </p:stCondLst>
                                  <p:childTnLst>
                                    <p:set>
                                      <p:cBhvr>
                                        <p:cTn dur="1" fill="hold">
                                          <p:stCondLst>
                                            <p:cond delay="0"/>
                                          </p:stCondLst>
                                        </p:cTn>
                                        <p:tgtEl>
                                          <p:spTgt spid="4602"/>
                                        </p:tgtEl>
                                        <p:attrNameLst>
                                          <p:attrName>style.visibility</p:attrName>
                                        </p:attrNameLst>
                                      </p:cBhvr>
                                      <p:to>
                                        <p:strVal val="visible"/>
                                      </p:to>
                                    </p:set>
                                    <p:animEffect filter="fade" transition="in">
                                      <p:cBhvr>
                                        <p:cTn dur="500"/>
                                        <p:tgtEl>
                                          <p:spTgt spid="460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4549"/>
                                        </p:tgtEl>
                                        <p:attrNameLst>
                                          <p:attrName>style.visibility</p:attrName>
                                        </p:attrNameLst>
                                      </p:cBhvr>
                                      <p:to>
                                        <p:strVal val="visible"/>
                                      </p:to>
                                    </p:set>
                                    <p:animEffect filter="fade" transition="in">
                                      <p:cBhvr>
                                        <p:cTn dur="500"/>
                                        <p:tgtEl>
                                          <p:spTgt spid="4549"/>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4566"/>
                                        </p:tgtEl>
                                        <p:attrNameLst>
                                          <p:attrName>style.visibility</p:attrName>
                                        </p:attrNameLst>
                                      </p:cBhvr>
                                      <p:to>
                                        <p:strVal val="visible"/>
                                      </p:to>
                                    </p:set>
                                    <p:animEffect filter="fade" transition="in">
                                      <p:cBhvr>
                                        <p:cTn dur="500"/>
                                        <p:tgtEl>
                                          <p:spTgt spid="4566"/>
                                        </p:tgtEl>
                                      </p:cBhvr>
                                    </p:animEffect>
                                  </p:childTnLst>
                                </p:cTn>
                              </p:par>
                              <p:par>
                                <p:cTn fill="hold" nodeType="withEffect" presetClass="entr" presetID="10" presetSubtype="0">
                                  <p:stCondLst>
                                    <p:cond delay="0"/>
                                  </p:stCondLst>
                                  <p:childTnLst>
                                    <p:set>
                                      <p:cBhvr>
                                        <p:cTn dur="1" fill="hold">
                                          <p:stCondLst>
                                            <p:cond delay="0"/>
                                          </p:stCondLst>
                                        </p:cTn>
                                        <p:tgtEl>
                                          <p:spTgt spid="4546"/>
                                        </p:tgtEl>
                                        <p:attrNameLst>
                                          <p:attrName>style.visibility</p:attrName>
                                        </p:attrNameLst>
                                      </p:cBhvr>
                                      <p:to>
                                        <p:strVal val="visible"/>
                                      </p:to>
                                    </p:set>
                                    <p:animEffect filter="fade" transition="in">
                                      <p:cBhvr>
                                        <p:cTn dur="500"/>
                                        <p:tgtEl>
                                          <p:spTgt spid="4546"/>
                                        </p:tgtEl>
                                      </p:cBhvr>
                                    </p:animEffect>
                                  </p:childTnLst>
                                </p:cTn>
                              </p:par>
                            </p:childTnLst>
                          </p:cTn>
                        </p:par>
                        <p:par>
                          <p:cTn fill="hold">
                            <p:stCondLst>
                              <p:cond delay="1500"/>
                            </p:stCondLst>
                            <p:childTnLst>
                              <p:par>
                                <p:cTn fill="hold" nodeType="afterEffect" presetClass="entr" presetID="10" presetSubtype="0">
                                  <p:stCondLst>
                                    <p:cond delay="250"/>
                                  </p:stCondLst>
                                  <p:childTnLst>
                                    <p:set>
                                      <p:cBhvr>
                                        <p:cTn dur="1" fill="hold">
                                          <p:stCondLst>
                                            <p:cond delay="0"/>
                                          </p:stCondLst>
                                        </p:cTn>
                                        <p:tgtEl>
                                          <p:spTgt spid="4581"/>
                                        </p:tgtEl>
                                        <p:attrNameLst>
                                          <p:attrName>style.visibility</p:attrName>
                                        </p:attrNameLst>
                                      </p:cBhvr>
                                      <p:to>
                                        <p:strVal val="visible"/>
                                      </p:to>
                                    </p:set>
                                    <p:animEffect filter="fade" transition="in">
                                      <p:cBhvr>
                                        <p:cTn dur="500"/>
                                        <p:tgtEl>
                                          <p:spTgt spid="4581"/>
                                        </p:tgtEl>
                                      </p:cBhvr>
                                    </p:animEffect>
                                  </p:childTnLst>
                                </p:cTn>
                              </p:par>
                              <p:par>
                                <p:cTn fill="hold" nodeType="withEffect" presetClass="entr" presetID="10" presetSubtype="0">
                                  <p:stCondLst>
                                    <p:cond delay="0"/>
                                  </p:stCondLst>
                                  <p:childTnLst>
                                    <p:set>
                                      <p:cBhvr>
                                        <p:cTn dur="1" fill="hold">
                                          <p:stCondLst>
                                            <p:cond delay="0"/>
                                          </p:stCondLst>
                                        </p:cTn>
                                        <p:tgtEl>
                                          <p:spTgt spid="4547"/>
                                        </p:tgtEl>
                                        <p:attrNameLst>
                                          <p:attrName>style.visibility</p:attrName>
                                        </p:attrNameLst>
                                      </p:cBhvr>
                                      <p:to>
                                        <p:strVal val="visible"/>
                                      </p:to>
                                    </p:set>
                                    <p:animEffect filter="fade" transition="in">
                                      <p:cBhvr>
                                        <p:cTn dur="500"/>
                                        <p:tgtEl>
                                          <p:spTgt spid="4547"/>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4595"/>
                                        </p:tgtEl>
                                        <p:attrNameLst>
                                          <p:attrName>style.visibility</p:attrName>
                                        </p:attrNameLst>
                                      </p:cBhvr>
                                      <p:to>
                                        <p:strVal val="visible"/>
                                      </p:to>
                                    </p:set>
                                    <p:animEffect filter="fade" transition="in">
                                      <p:cBhvr>
                                        <p:cTn dur="500"/>
                                        <p:tgtEl>
                                          <p:spTgt spid="4595"/>
                                        </p:tgtEl>
                                      </p:cBhvr>
                                    </p:animEffect>
                                  </p:childTnLst>
                                </p:cTn>
                              </p:par>
                              <p:par>
                                <p:cTn fill="hold" nodeType="withEffect" presetClass="entr" presetID="10" presetSubtype="0">
                                  <p:stCondLst>
                                    <p:cond delay="0"/>
                                  </p:stCondLst>
                                  <p:childTnLst>
                                    <p:set>
                                      <p:cBhvr>
                                        <p:cTn dur="1" fill="hold">
                                          <p:stCondLst>
                                            <p:cond delay="0"/>
                                          </p:stCondLst>
                                        </p:cTn>
                                        <p:tgtEl>
                                          <p:spTgt spid="4548"/>
                                        </p:tgtEl>
                                        <p:attrNameLst>
                                          <p:attrName>style.visibility</p:attrName>
                                        </p:attrNameLst>
                                      </p:cBhvr>
                                      <p:to>
                                        <p:strVal val="visible"/>
                                      </p:to>
                                    </p:set>
                                    <p:animEffect filter="fade" transition="in">
                                      <p:cBhvr>
                                        <p:cTn dur="500"/>
                                        <p:tgtEl>
                                          <p:spTgt spid="4548"/>
                                        </p:tgtEl>
                                      </p:cBhvr>
                                    </p:animEffect>
                                  </p:childTnLst>
                                </p:cTn>
                              </p:par>
                            </p:childTnLst>
                          </p:cTn>
                        </p:par>
                        <p:par>
                          <p:cTn fill="hold">
                            <p:stCondLst>
                              <p:cond delay="2500"/>
                            </p:stCondLst>
                            <p:childTnLst>
                              <p:par>
                                <p:cTn fill="hold" nodeType="afterEffect" presetClass="entr" presetID="10" presetSubtype="0">
                                  <p:stCondLst>
                                    <p:cond delay="250"/>
                                  </p:stCondLst>
                                  <p:childTnLst>
                                    <p:set>
                                      <p:cBhvr>
                                        <p:cTn dur="1" fill="hold">
                                          <p:stCondLst>
                                            <p:cond delay="0"/>
                                          </p:stCondLst>
                                        </p:cTn>
                                        <p:tgtEl>
                                          <p:spTgt spid="4590"/>
                                        </p:tgtEl>
                                        <p:attrNameLst>
                                          <p:attrName>style.visibility</p:attrName>
                                        </p:attrNameLst>
                                      </p:cBhvr>
                                      <p:to>
                                        <p:strVal val="visible"/>
                                      </p:to>
                                    </p:set>
                                    <p:animEffect filter="fade" transition="in">
                                      <p:cBhvr>
                                        <p:cTn dur="500"/>
                                        <p:tgtEl>
                                          <p:spTgt spid="459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07" name="Shape 4607"/>
        <p:cNvGrpSpPr/>
        <p:nvPr/>
      </p:nvGrpSpPr>
      <p:grpSpPr>
        <a:xfrm>
          <a:off x="0" y="0"/>
          <a:ext cx="0" cy="0"/>
          <a:chOff x="0" y="0"/>
          <a:chExt cx="0" cy="0"/>
        </a:xfrm>
      </p:grpSpPr>
      <p:sp>
        <p:nvSpPr>
          <p:cNvPr id="4608" name="Google Shape;4608;p86"/>
          <p:cNvSpPr/>
          <p:nvPr/>
        </p:nvSpPr>
        <p:spPr>
          <a:xfrm flipH="1">
            <a:off x="590866" y="1539433"/>
            <a:ext cx="11041809"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4609" name="Google Shape;4609;p86"/>
          <p:cNvGrpSpPr/>
          <p:nvPr/>
        </p:nvGrpSpPr>
        <p:grpSpPr>
          <a:xfrm>
            <a:off x="1635150" y="2414980"/>
            <a:ext cx="9891158" cy="2273551"/>
            <a:chOff x="1635150" y="2414980"/>
            <a:chExt cx="9891158" cy="2273551"/>
          </a:xfrm>
        </p:grpSpPr>
        <p:grpSp>
          <p:nvGrpSpPr>
            <p:cNvPr id="4610" name="Google Shape;4610;p86"/>
            <p:cNvGrpSpPr/>
            <p:nvPr/>
          </p:nvGrpSpPr>
          <p:grpSpPr>
            <a:xfrm>
              <a:off x="1635150" y="2414980"/>
              <a:ext cx="9891158" cy="2273551"/>
              <a:chOff x="1540880" y="2414980"/>
              <a:chExt cx="9891158" cy="2273551"/>
            </a:xfrm>
          </p:grpSpPr>
          <p:sp>
            <p:nvSpPr>
              <p:cNvPr id="4611" name="Google Shape;4611;p86"/>
              <p:cNvSpPr/>
              <p:nvPr/>
            </p:nvSpPr>
            <p:spPr>
              <a:xfrm>
                <a:off x="1581739" y="2414980"/>
                <a:ext cx="9809440" cy="2025046"/>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612" name="Google Shape;4612;p86"/>
              <p:cNvSpPr/>
              <p:nvPr/>
            </p:nvSpPr>
            <p:spPr>
              <a:xfrm>
                <a:off x="1668544" y="2487088"/>
                <a:ext cx="8469229" cy="35672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613" name="Google Shape;4613;p86"/>
              <p:cNvSpPr/>
              <p:nvPr/>
            </p:nvSpPr>
            <p:spPr>
              <a:xfrm>
                <a:off x="1789088" y="3001024"/>
                <a:ext cx="529906" cy="630174"/>
              </a:xfrm>
              <a:custGeom>
                <a:rect b="b" l="l" r="r" t="t"/>
                <a:pathLst>
                  <a:path extrusionOk="0" h="892931" w="750855">
                    <a:moveTo>
                      <a:pt x="433784" y="238629"/>
                    </a:moveTo>
                    <a:lnTo>
                      <a:pt x="490003" y="275762"/>
                    </a:lnTo>
                    <a:lnTo>
                      <a:pt x="504216" y="254293"/>
                    </a:lnTo>
                    <a:cubicBezTo>
                      <a:pt x="508123" y="248377"/>
                      <a:pt x="509239" y="241419"/>
                      <a:pt x="507937" y="234983"/>
                    </a:cubicBezTo>
                    <a:cubicBezTo>
                      <a:pt x="506635" y="228509"/>
                      <a:pt x="502840" y="222556"/>
                      <a:pt x="496924" y="218650"/>
                    </a:cubicBezTo>
                    <a:lnTo>
                      <a:pt x="483679" y="209869"/>
                    </a:lnTo>
                    <a:cubicBezTo>
                      <a:pt x="477763" y="205962"/>
                      <a:pt x="470805" y="204846"/>
                      <a:pt x="464369" y="206185"/>
                    </a:cubicBezTo>
                    <a:cubicBezTo>
                      <a:pt x="457895" y="207487"/>
                      <a:pt x="451941" y="211283"/>
                      <a:pt x="448035" y="217198"/>
                    </a:cubicBezTo>
                    <a:close/>
                    <a:moveTo>
                      <a:pt x="650220" y="122100"/>
                    </a:moveTo>
                    <a:cubicBezTo>
                      <a:pt x="655838" y="122100"/>
                      <a:pt x="660936" y="119831"/>
                      <a:pt x="664619" y="116147"/>
                    </a:cubicBezTo>
                    <a:cubicBezTo>
                      <a:pt x="668303" y="112464"/>
                      <a:pt x="670610" y="107366"/>
                      <a:pt x="670610" y="101748"/>
                    </a:cubicBezTo>
                    <a:cubicBezTo>
                      <a:pt x="670610" y="95200"/>
                      <a:pt x="659001" y="76559"/>
                      <a:pt x="650220" y="62643"/>
                    </a:cubicBezTo>
                    <a:cubicBezTo>
                      <a:pt x="641439" y="76521"/>
                      <a:pt x="629831" y="95200"/>
                      <a:pt x="629831" y="101748"/>
                    </a:cubicBezTo>
                    <a:cubicBezTo>
                      <a:pt x="629831" y="107367"/>
                      <a:pt x="632101" y="112464"/>
                      <a:pt x="635784" y="116147"/>
                    </a:cubicBezTo>
                    <a:cubicBezTo>
                      <a:pt x="639505" y="119831"/>
                      <a:pt x="644602" y="122100"/>
                      <a:pt x="650220" y="122100"/>
                    </a:cubicBezTo>
                    <a:close/>
                    <a:moveTo>
                      <a:pt x="677493" y="128984"/>
                    </a:moveTo>
                    <a:cubicBezTo>
                      <a:pt x="670498" y="135979"/>
                      <a:pt x="660862" y="140295"/>
                      <a:pt x="650183" y="140295"/>
                    </a:cubicBezTo>
                    <a:cubicBezTo>
                      <a:pt x="639542" y="140295"/>
                      <a:pt x="629868" y="135979"/>
                      <a:pt x="622873" y="128984"/>
                    </a:cubicBezTo>
                    <a:cubicBezTo>
                      <a:pt x="615878" y="121989"/>
                      <a:pt x="611562" y="112352"/>
                      <a:pt x="611562" y="101674"/>
                    </a:cubicBezTo>
                    <a:cubicBezTo>
                      <a:pt x="611562" y="89656"/>
                      <a:pt x="625924" y="66960"/>
                      <a:pt x="635933" y="51072"/>
                    </a:cubicBezTo>
                    <a:cubicBezTo>
                      <a:pt x="638537" y="46979"/>
                      <a:pt x="640807" y="43333"/>
                      <a:pt x="642258" y="40915"/>
                    </a:cubicBezTo>
                    <a:cubicBezTo>
                      <a:pt x="643002" y="39575"/>
                      <a:pt x="644118" y="38422"/>
                      <a:pt x="645569" y="37566"/>
                    </a:cubicBezTo>
                    <a:cubicBezTo>
                      <a:pt x="649885" y="35036"/>
                      <a:pt x="655467" y="36487"/>
                      <a:pt x="657997" y="40803"/>
                    </a:cubicBezTo>
                    <a:cubicBezTo>
                      <a:pt x="659411" y="43221"/>
                      <a:pt x="661755" y="46905"/>
                      <a:pt x="664396" y="51072"/>
                    </a:cubicBezTo>
                    <a:cubicBezTo>
                      <a:pt x="674442" y="66960"/>
                      <a:pt x="688767" y="89656"/>
                      <a:pt x="688767" y="101673"/>
                    </a:cubicBezTo>
                    <a:cubicBezTo>
                      <a:pt x="688804" y="112389"/>
                      <a:pt x="684488" y="122026"/>
                      <a:pt x="677493" y="128984"/>
                    </a:cubicBezTo>
                    <a:close/>
                    <a:moveTo>
                      <a:pt x="572642" y="543540"/>
                    </a:moveTo>
                    <a:lnTo>
                      <a:pt x="700601" y="543540"/>
                    </a:lnTo>
                    <a:cubicBezTo>
                      <a:pt x="705624" y="543540"/>
                      <a:pt x="709717" y="547633"/>
                      <a:pt x="709717" y="552656"/>
                    </a:cubicBezTo>
                    <a:lnTo>
                      <a:pt x="709717" y="758968"/>
                    </a:lnTo>
                    <a:cubicBezTo>
                      <a:pt x="709717" y="763990"/>
                      <a:pt x="705624" y="768083"/>
                      <a:pt x="700601" y="768083"/>
                    </a:cubicBezTo>
                    <a:lnTo>
                      <a:pt x="572642" y="768083"/>
                    </a:lnTo>
                    <a:cubicBezTo>
                      <a:pt x="567619" y="768083"/>
                      <a:pt x="563526" y="763990"/>
                      <a:pt x="563526" y="758968"/>
                    </a:cubicBezTo>
                    <a:lnTo>
                      <a:pt x="563526" y="552656"/>
                    </a:lnTo>
                    <a:cubicBezTo>
                      <a:pt x="563526" y="547596"/>
                      <a:pt x="567619" y="543540"/>
                      <a:pt x="572642" y="543540"/>
                    </a:cubicBezTo>
                    <a:close/>
                    <a:moveTo>
                      <a:pt x="691514" y="561772"/>
                    </a:moveTo>
                    <a:lnTo>
                      <a:pt x="581757" y="561772"/>
                    </a:lnTo>
                    <a:lnTo>
                      <a:pt x="581757" y="749891"/>
                    </a:lnTo>
                    <a:lnTo>
                      <a:pt x="691514" y="749891"/>
                    </a:lnTo>
                    <a:close/>
                    <a:moveTo>
                      <a:pt x="522407" y="787915"/>
                    </a:moveTo>
                    <a:cubicBezTo>
                      <a:pt x="522407" y="792938"/>
                      <a:pt x="526500" y="797030"/>
                      <a:pt x="531523" y="797030"/>
                    </a:cubicBezTo>
                    <a:lnTo>
                      <a:pt x="741740" y="797030"/>
                    </a:lnTo>
                    <a:cubicBezTo>
                      <a:pt x="746763" y="797030"/>
                      <a:pt x="750855" y="792938"/>
                      <a:pt x="750855" y="787915"/>
                    </a:cubicBezTo>
                    <a:lnTo>
                      <a:pt x="750855" y="550161"/>
                    </a:lnTo>
                    <a:cubicBezTo>
                      <a:pt x="750855" y="549938"/>
                      <a:pt x="750855" y="549677"/>
                      <a:pt x="750818" y="549454"/>
                    </a:cubicBezTo>
                    <a:cubicBezTo>
                      <a:pt x="749181" y="528991"/>
                      <a:pt x="744902" y="509457"/>
                      <a:pt x="735489" y="491746"/>
                    </a:cubicBezTo>
                    <a:cubicBezTo>
                      <a:pt x="726671" y="475077"/>
                      <a:pt x="713462" y="460232"/>
                      <a:pt x="694002" y="447953"/>
                    </a:cubicBezTo>
                    <a:lnTo>
                      <a:pt x="694002" y="433628"/>
                    </a:lnTo>
                    <a:lnTo>
                      <a:pt x="706504" y="433628"/>
                    </a:lnTo>
                    <a:cubicBezTo>
                      <a:pt x="712048" y="433628"/>
                      <a:pt x="717071" y="431359"/>
                      <a:pt x="720717" y="427750"/>
                    </a:cubicBezTo>
                    <a:cubicBezTo>
                      <a:pt x="724363" y="424103"/>
                      <a:pt x="726633" y="419080"/>
                      <a:pt x="726633" y="413536"/>
                    </a:cubicBezTo>
                    <a:lnTo>
                      <a:pt x="726633" y="340797"/>
                    </a:lnTo>
                    <a:cubicBezTo>
                      <a:pt x="726633" y="335253"/>
                      <a:pt x="724363" y="330230"/>
                      <a:pt x="720717" y="326584"/>
                    </a:cubicBezTo>
                    <a:cubicBezTo>
                      <a:pt x="717071" y="322937"/>
                      <a:pt x="712048" y="320705"/>
                      <a:pt x="706504" y="320705"/>
                    </a:cubicBezTo>
                    <a:lnTo>
                      <a:pt x="563181" y="320668"/>
                    </a:lnTo>
                    <a:cubicBezTo>
                      <a:pt x="557637" y="320668"/>
                      <a:pt x="552614" y="322937"/>
                      <a:pt x="548968" y="326546"/>
                    </a:cubicBezTo>
                    <a:cubicBezTo>
                      <a:pt x="545322" y="330193"/>
                      <a:pt x="543052" y="335216"/>
                      <a:pt x="543052" y="340760"/>
                    </a:cubicBezTo>
                    <a:lnTo>
                      <a:pt x="543052" y="413499"/>
                    </a:lnTo>
                    <a:cubicBezTo>
                      <a:pt x="543052" y="419043"/>
                      <a:pt x="545322" y="424066"/>
                      <a:pt x="548968" y="427712"/>
                    </a:cubicBezTo>
                    <a:cubicBezTo>
                      <a:pt x="552614" y="431359"/>
                      <a:pt x="557637" y="433591"/>
                      <a:pt x="563181" y="433591"/>
                    </a:cubicBezTo>
                    <a:lnTo>
                      <a:pt x="579255" y="433591"/>
                    </a:lnTo>
                    <a:lnTo>
                      <a:pt x="579255" y="447916"/>
                    </a:lnTo>
                    <a:cubicBezTo>
                      <a:pt x="559795" y="460194"/>
                      <a:pt x="546624" y="475040"/>
                      <a:pt x="537769" y="491709"/>
                    </a:cubicBezTo>
                    <a:cubicBezTo>
                      <a:pt x="528430" y="509308"/>
                      <a:pt x="524151" y="528693"/>
                      <a:pt x="522476" y="549007"/>
                    </a:cubicBezTo>
                    <a:cubicBezTo>
                      <a:pt x="522439" y="549380"/>
                      <a:pt x="522402" y="549752"/>
                      <a:pt x="522402" y="550124"/>
                    </a:cubicBezTo>
                    <a:close/>
                    <a:moveTo>
                      <a:pt x="540602" y="550418"/>
                    </a:moveTo>
                    <a:lnTo>
                      <a:pt x="540602" y="778761"/>
                    </a:lnTo>
                    <a:lnTo>
                      <a:pt x="732626" y="778761"/>
                    </a:lnTo>
                    <a:lnTo>
                      <a:pt x="732626" y="550418"/>
                    </a:lnTo>
                    <a:cubicBezTo>
                      <a:pt x="731137" y="532336"/>
                      <a:pt x="727417" y="515295"/>
                      <a:pt x="719417" y="500189"/>
                    </a:cubicBezTo>
                    <a:cubicBezTo>
                      <a:pt x="711530" y="485306"/>
                      <a:pt x="699363" y="472061"/>
                      <a:pt x="680908" y="461234"/>
                    </a:cubicBezTo>
                    <a:cubicBezTo>
                      <a:pt x="677894" y="459746"/>
                      <a:pt x="675810" y="456657"/>
                      <a:pt x="675810" y="453048"/>
                    </a:cubicBezTo>
                    <a:lnTo>
                      <a:pt x="675810" y="433626"/>
                    </a:lnTo>
                    <a:lnTo>
                      <a:pt x="597452" y="433626"/>
                    </a:lnTo>
                    <a:lnTo>
                      <a:pt x="597452" y="453048"/>
                    </a:lnTo>
                    <a:lnTo>
                      <a:pt x="597415" y="453048"/>
                    </a:lnTo>
                    <a:cubicBezTo>
                      <a:pt x="597415" y="456174"/>
                      <a:pt x="595778" y="459225"/>
                      <a:pt x="592876" y="460899"/>
                    </a:cubicBezTo>
                    <a:cubicBezTo>
                      <a:pt x="574123" y="471800"/>
                      <a:pt x="561808" y="485158"/>
                      <a:pt x="553808" y="500190"/>
                    </a:cubicBezTo>
                    <a:cubicBezTo>
                      <a:pt x="545846" y="515295"/>
                      <a:pt x="542087" y="532374"/>
                      <a:pt x="540600" y="550419"/>
                    </a:cubicBezTo>
                    <a:close/>
                    <a:moveTo>
                      <a:pt x="706508" y="338897"/>
                    </a:moveTo>
                    <a:cubicBezTo>
                      <a:pt x="707029" y="338897"/>
                      <a:pt x="707476" y="339120"/>
                      <a:pt x="707810" y="339455"/>
                    </a:cubicBezTo>
                    <a:cubicBezTo>
                      <a:pt x="708145" y="339790"/>
                      <a:pt x="708369" y="340273"/>
                      <a:pt x="708369" y="340794"/>
                    </a:cubicBezTo>
                    <a:lnTo>
                      <a:pt x="708369" y="413534"/>
                    </a:lnTo>
                    <a:cubicBezTo>
                      <a:pt x="708369" y="414055"/>
                      <a:pt x="708145" y="414501"/>
                      <a:pt x="707810" y="414836"/>
                    </a:cubicBezTo>
                    <a:cubicBezTo>
                      <a:pt x="707476" y="415171"/>
                      <a:pt x="706992" y="415394"/>
                      <a:pt x="706508" y="415394"/>
                    </a:cubicBezTo>
                    <a:lnTo>
                      <a:pt x="563147" y="415394"/>
                    </a:lnTo>
                    <a:cubicBezTo>
                      <a:pt x="562627" y="415394"/>
                      <a:pt x="562180" y="415171"/>
                      <a:pt x="561845" y="414836"/>
                    </a:cubicBezTo>
                    <a:cubicBezTo>
                      <a:pt x="561510" y="414501"/>
                      <a:pt x="561287" y="414017"/>
                      <a:pt x="561287" y="413534"/>
                    </a:cubicBezTo>
                    <a:lnTo>
                      <a:pt x="561287" y="340794"/>
                    </a:lnTo>
                    <a:cubicBezTo>
                      <a:pt x="561287" y="340273"/>
                      <a:pt x="561510" y="339827"/>
                      <a:pt x="561845" y="339455"/>
                    </a:cubicBezTo>
                    <a:cubicBezTo>
                      <a:pt x="562180" y="339120"/>
                      <a:pt x="562664" y="338897"/>
                      <a:pt x="563147" y="338897"/>
                    </a:cubicBezTo>
                    <a:close/>
                    <a:moveTo>
                      <a:pt x="174261" y="548332"/>
                    </a:moveTo>
                    <a:lnTo>
                      <a:pt x="193496" y="519236"/>
                    </a:lnTo>
                    <a:lnTo>
                      <a:pt x="213477" y="532445"/>
                    </a:lnTo>
                    <a:cubicBezTo>
                      <a:pt x="217681" y="535198"/>
                      <a:pt x="223299" y="534082"/>
                      <a:pt x="226090" y="529877"/>
                    </a:cubicBezTo>
                    <a:cubicBezTo>
                      <a:pt x="228881" y="525673"/>
                      <a:pt x="227727" y="520055"/>
                      <a:pt x="223523" y="517264"/>
                    </a:cubicBezTo>
                    <a:lnTo>
                      <a:pt x="203542" y="504056"/>
                    </a:lnTo>
                    <a:lnTo>
                      <a:pt x="225196" y="471314"/>
                    </a:lnTo>
                    <a:lnTo>
                      <a:pt x="272710" y="502717"/>
                    </a:lnTo>
                    <a:cubicBezTo>
                      <a:pt x="276914" y="505470"/>
                      <a:pt x="282532" y="504354"/>
                      <a:pt x="285323" y="500150"/>
                    </a:cubicBezTo>
                    <a:cubicBezTo>
                      <a:pt x="288076" y="495945"/>
                      <a:pt x="286960" y="490327"/>
                      <a:pt x="282756" y="487537"/>
                    </a:cubicBezTo>
                    <a:lnTo>
                      <a:pt x="235205" y="456134"/>
                    </a:lnTo>
                    <a:lnTo>
                      <a:pt x="256859" y="423391"/>
                    </a:lnTo>
                    <a:lnTo>
                      <a:pt x="276840" y="436600"/>
                    </a:lnTo>
                    <a:cubicBezTo>
                      <a:pt x="281044" y="439353"/>
                      <a:pt x="286662" y="438237"/>
                      <a:pt x="289453" y="434032"/>
                    </a:cubicBezTo>
                    <a:cubicBezTo>
                      <a:pt x="292206" y="429828"/>
                      <a:pt x="291090" y="424210"/>
                      <a:pt x="286885" y="421419"/>
                    </a:cubicBezTo>
                    <a:lnTo>
                      <a:pt x="266905" y="408211"/>
                    </a:lnTo>
                    <a:lnTo>
                      <a:pt x="288559" y="375469"/>
                    </a:lnTo>
                    <a:lnTo>
                      <a:pt x="336072" y="406872"/>
                    </a:lnTo>
                    <a:cubicBezTo>
                      <a:pt x="340277" y="409662"/>
                      <a:pt x="345895" y="408509"/>
                      <a:pt x="348686" y="404305"/>
                    </a:cubicBezTo>
                    <a:cubicBezTo>
                      <a:pt x="351439" y="400100"/>
                      <a:pt x="350323" y="394482"/>
                      <a:pt x="346118" y="391692"/>
                    </a:cubicBezTo>
                    <a:lnTo>
                      <a:pt x="298568" y="360289"/>
                    </a:lnTo>
                    <a:lnTo>
                      <a:pt x="320222" y="327546"/>
                    </a:lnTo>
                    <a:lnTo>
                      <a:pt x="340202" y="340755"/>
                    </a:lnTo>
                    <a:cubicBezTo>
                      <a:pt x="344407" y="343508"/>
                      <a:pt x="350024" y="342392"/>
                      <a:pt x="352815" y="338187"/>
                    </a:cubicBezTo>
                    <a:cubicBezTo>
                      <a:pt x="355569" y="333983"/>
                      <a:pt x="354452" y="328365"/>
                      <a:pt x="350248" y="325574"/>
                    </a:cubicBezTo>
                    <a:lnTo>
                      <a:pt x="330267" y="312366"/>
                    </a:lnTo>
                    <a:lnTo>
                      <a:pt x="351921" y="279624"/>
                    </a:lnTo>
                    <a:lnTo>
                      <a:pt x="399435" y="311027"/>
                    </a:lnTo>
                    <a:cubicBezTo>
                      <a:pt x="403639" y="313780"/>
                      <a:pt x="409257" y="312664"/>
                      <a:pt x="412048" y="308460"/>
                    </a:cubicBezTo>
                    <a:cubicBezTo>
                      <a:pt x="414801" y="304255"/>
                      <a:pt x="413685" y="298638"/>
                      <a:pt x="409481" y="295847"/>
                    </a:cubicBezTo>
                    <a:lnTo>
                      <a:pt x="361930" y="264444"/>
                    </a:lnTo>
                    <a:lnTo>
                      <a:pt x="375138" y="244426"/>
                    </a:lnTo>
                    <a:cubicBezTo>
                      <a:pt x="378041" y="240036"/>
                      <a:pt x="382468" y="237245"/>
                      <a:pt x="387230" y="236278"/>
                    </a:cubicBezTo>
                    <a:cubicBezTo>
                      <a:pt x="392030" y="235310"/>
                      <a:pt x="397165" y="236129"/>
                      <a:pt x="401555" y="239031"/>
                    </a:cubicBezTo>
                    <a:lnTo>
                      <a:pt x="502387" y="305632"/>
                    </a:lnTo>
                    <a:cubicBezTo>
                      <a:pt x="506777" y="308534"/>
                      <a:pt x="509568" y="312961"/>
                      <a:pt x="510535" y="317724"/>
                    </a:cubicBezTo>
                    <a:cubicBezTo>
                      <a:pt x="511502" y="322523"/>
                      <a:pt x="510684" y="327658"/>
                      <a:pt x="507782" y="332048"/>
                    </a:cubicBezTo>
                    <a:lnTo>
                      <a:pt x="265713" y="698275"/>
                    </a:lnTo>
                    <a:lnTo>
                      <a:pt x="133068" y="610616"/>
                    </a:lnTo>
                    <a:lnTo>
                      <a:pt x="164210" y="563474"/>
                    </a:lnTo>
                    <a:lnTo>
                      <a:pt x="211724" y="594877"/>
                    </a:lnTo>
                    <a:cubicBezTo>
                      <a:pt x="215928" y="597631"/>
                      <a:pt x="221546" y="596514"/>
                      <a:pt x="224337" y="592310"/>
                    </a:cubicBezTo>
                    <a:cubicBezTo>
                      <a:pt x="227090" y="588106"/>
                      <a:pt x="225974" y="582488"/>
                      <a:pt x="221770" y="579697"/>
                    </a:cubicBezTo>
                    <a:close/>
                    <a:moveTo>
                      <a:pt x="492681" y="194088"/>
                    </a:moveTo>
                    <a:lnTo>
                      <a:pt x="618259" y="4074"/>
                    </a:lnTo>
                    <a:cubicBezTo>
                      <a:pt x="621012" y="-131"/>
                      <a:pt x="626668" y="-1247"/>
                      <a:pt x="630872" y="1507"/>
                    </a:cubicBezTo>
                    <a:cubicBezTo>
                      <a:pt x="635077" y="4260"/>
                      <a:pt x="636193" y="9915"/>
                      <a:pt x="633439" y="14120"/>
                    </a:cubicBezTo>
                    <a:lnTo>
                      <a:pt x="507900" y="204134"/>
                    </a:lnTo>
                    <a:cubicBezTo>
                      <a:pt x="517425" y="210794"/>
                      <a:pt x="523564" y="220691"/>
                      <a:pt x="525722" y="231370"/>
                    </a:cubicBezTo>
                    <a:cubicBezTo>
                      <a:pt x="527992" y="242382"/>
                      <a:pt x="526057" y="254289"/>
                      <a:pt x="519397" y="264372"/>
                    </a:cubicBezTo>
                    <a:lnTo>
                      <a:pt x="505221" y="285840"/>
                    </a:lnTo>
                    <a:lnTo>
                      <a:pt x="512365" y="290565"/>
                    </a:lnTo>
                    <a:cubicBezTo>
                      <a:pt x="520922" y="296221"/>
                      <a:pt x="526392" y="304853"/>
                      <a:pt x="528289" y="314192"/>
                    </a:cubicBezTo>
                    <a:cubicBezTo>
                      <a:pt x="530187" y="323531"/>
                      <a:pt x="528550" y="333615"/>
                      <a:pt x="522894" y="342172"/>
                    </a:cubicBezTo>
                    <a:lnTo>
                      <a:pt x="280712" y="708589"/>
                    </a:lnTo>
                    <a:cubicBezTo>
                      <a:pt x="286516" y="713724"/>
                      <a:pt x="290274" y="720533"/>
                      <a:pt x="291763" y="727788"/>
                    </a:cubicBezTo>
                    <a:cubicBezTo>
                      <a:pt x="293511" y="736345"/>
                      <a:pt x="292098" y="745536"/>
                      <a:pt x="287112" y="753423"/>
                    </a:cubicBezTo>
                    <a:cubicBezTo>
                      <a:pt x="286889" y="753833"/>
                      <a:pt x="286628" y="754242"/>
                      <a:pt x="286330" y="754614"/>
                    </a:cubicBezTo>
                    <a:cubicBezTo>
                      <a:pt x="281047" y="762279"/>
                      <a:pt x="273122" y="767227"/>
                      <a:pt x="264564" y="768976"/>
                    </a:cubicBezTo>
                    <a:cubicBezTo>
                      <a:pt x="255783" y="770762"/>
                      <a:pt x="246332" y="769236"/>
                      <a:pt x="238333" y="763953"/>
                    </a:cubicBezTo>
                    <a:lnTo>
                      <a:pt x="198745" y="737796"/>
                    </a:lnTo>
                    <a:lnTo>
                      <a:pt x="148813" y="813364"/>
                    </a:lnTo>
                    <a:lnTo>
                      <a:pt x="158450" y="819726"/>
                    </a:lnTo>
                    <a:cubicBezTo>
                      <a:pt x="166375" y="824972"/>
                      <a:pt x="171435" y="832972"/>
                      <a:pt x="173221" y="841641"/>
                    </a:cubicBezTo>
                    <a:cubicBezTo>
                      <a:pt x="175007" y="850311"/>
                      <a:pt x="173482" y="859686"/>
                      <a:pt x="168235" y="867612"/>
                    </a:cubicBezTo>
                    <a:lnTo>
                      <a:pt x="154171" y="888858"/>
                    </a:lnTo>
                    <a:cubicBezTo>
                      <a:pt x="151417" y="893062"/>
                      <a:pt x="145762" y="894178"/>
                      <a:pt x="141558" y="891425"/>
                    </a:cubicBezTo>
                    <a:lnTo>
                      <a:pt x="4074" y="800602"/>
                    </a:lnTo>
                    <a:cubicBezTo>
                      <a:pt x="-131" y="797849"/>
                      <a:pt x="-1247" y="792193"/>
                      <a:pt x="1507" y="787989"/>
                    </a:cubicBezTo>
                    <a:lnTo>
                      <a:pt x="15236" y="767228"/>
                    </a:lnTo>
                    <a:cubicBezTo>
                      <a:pt x="15459" y="766855"/>
                      <a:pt x="15682" y="766483"/>
                      <a:pt x="15943" y="766149"/>
                    </a:cubicBezTo>
                    <a:cubicBezTo>
                      <a:pt x="21189" y="758558"/>
                      <a:pt x="29003" y="753684"/>
                      <a:pt x="37486" y="751972"/>
                    </a:cubicBezTo>
                    <a:cubicBezTo>
                      <a:pt x="45932" y="750261"/>
                      <a:pt x="55048" y="751638"/>
                      <a:pt x="62824" y="756549"/>
                    </a:cubicBezTo>
                    <a:cubicBezTo>
                      <a:pt x="63196" y="756772"/>
                      <a:pt x="63568" y="756995"/>
                      <a:pt x="63940" y="757256"/>
                    </a:cubicBezTo>
                    <a:lnTo>
                      <a:pt x="73056" y="763283"/>
                    </a:lnTo>
                    <a:lnTo>
                      <a:pt x="122988" y="687716"/>
                    </a:lnTo>
                    <a:lnTo>
                      <a:pt x="83400" y="661559"/>
                    </a:lnTo>
                    <a:cubicBezTo>
                      <a:pt x="75401" y="656276"/>
                      <a:pt x="70266" y="648165"/>
                      <a:pt x="68480" y="639421"/>
                    </a:cubicBezTo>
                    <a:cubicBezTo>
                      <a:pt x="66731" y="630864"/>
                      <a:pt x="68145" y="621673"/>
                      <a:pt x="73131" y="613786"/>
                    </a:cubicBezTo>
                    <a:cubicBezTo>
                      <a:pt x="73354" y="613376"/>
                      <a:pt x="73615" y="612967"/>
                      <a:pt x="73912" y="612595"/>
                    </a:cubicBezTo>
                    <a:cubicBezTo>
                      <a:pt x="79196" y="604930"/>
                      <a:pt x="87121" y="599982"/>
                      <a:pt x="95679" y="598233"/>
                    </a:cubicBezTo>
                    <a:cubicBezTo>
                      <a:pt x="102934" y="596745"/>
                      <a:pt x="110673" y="597564"/>
                      <a:pt x="117668" y="600875"/>
                    </a:cubicBezTo>
                    <a:lnTo>
                      <a:pt x="214928" y="453685"/>
                    </a:lnTo>
                    <a:lnTo>
                      <a:pt x="359813" y="234420"/>
                    </a:lnTo>
                    <a:cubicBezTo>
                      <a:pt x="365468" y="225862"/>
                      <a:pt x="374100" y="220392"/>
                      <a:pt x="383440" y="218495"/>
                    </a:cubicBezTo>
                    <a:cubicBezTo>
                      <a:pt x="392779" y="216597"/>
                      <a:pt x="402862" y="218234"/>
                      <a:pt x="411419" y="223890"/>
                    </a:cubicBezTo>
                    <a:lnTo>
                      <a:pt x="418526" y="228578"/>
                    </a:lnTo>
                    <a:lnTo>
                      <a:pt x="432367" y="207630"/>
                    </a:lnTo>
                    <a:cubicBezTo>
                      <a:pt x="432590" y="207258"/>
                      <a:pt x="432813" y="206886"/>
                      <a:pt x="433073" y="206551"/>
                    </a:cubicBezTo>
                    <a:cubicBezTo>
                      <a:pt x="439734" y="196804"/>
                      <a:pt x="449742" y="190552"/>
                      <a:pt x="460569" y="188357"/>
                    </a:cubicBezTo>
                    <a:cubicBezTo>
                      <a:pt x="471322" y="186199"/>
                      <a:pt x="482819" y="187910"/>
                      <a:pt x="492679" y="194087"/>
                    </a:cubicBezTo>
                    <a:close/>
                    <a:moveTo>
                      <a:pt x="21718" y="790439"/>
                    </a:moveTo>
                    <a:lnTo>
                      <a:pt x="144019" y="871253"/>
                    </a:lnTo>
                    <a:lnTo>
                      <a:pt x="153060" y="857561"/>
                    </a:lnTo>
                    <a:cubicBezTo>
                      <a:pt x="155553" y="853803"/>
                      <a:pt x="156260" y="849375"/>
                      <a:pt x="155404" y="845245"/>
                    </a:cubicBezTo>
                    <a:cubicBezTo>
                      <a:pt x="154548" y="841115"/>
                      <a:pt x="152167" y="837320"/>
                      <a:pt x="148409" y="834864"/>
                    </a:cubicBezTo>
                    <a:lnTo>
                      <a:pt x="130066" y="822735"/>
                    </a:lnTo>
                    <a:lnTo>
                      <a:pt x="70683" y="783482"/>
                    </a:lnTo>
                    <a:lnTo>
                      <a:pt x="53456" y="772096"/>
                    </a:lnTo>
                    <a:cubicBezTo>
                      <a:pt x="49698" y="769604"/>
                      <a:pt x="45271" y="768897"/>
                      <a:pt x="41141" y="769753"/>
                    </a:cubicBezTo>
                    <a:cubicBezTo>
                      <a:pt x="37010" y="770608"/>
                      <a:pt x="33215" y="772989"/>
                      <a:pt x="30760" y="776747"/>
                    </a:cubicBezTo>
                    <a:close/>
                    <a:moveTo>
                      <a:pt x="147667" y="704007"/>
                    </a:moveTo>
                    <a:lnTo>
                      <a:pt x="138216" y="697794"/>
                    </a:lnTo>
                    <a:lnTo>
                      <a:pt x="88284" y="773361"/>
                    </a:lnTo>
                    <a:lnTo>
                      <a:pt x="133640" y="803312"/>
                    </a:lnTo>
                    <a:lnTo>
                      <a:pt x="183572" y="727745"/>
                    </a:lnTo>
                    <a:close/>
                    <a:moveTo>
                      <a:pt x="263310" y="718480"/>
                    </a:moveTo>
                    <a:lnTo>
                      <a:pt x="115482" y="620811"/>
                    </a:lnTo>
                    <a:lnTo>
                      <a:pt x="111947" y="618467"/>
                    </a:lnTo>
                    <a:cubicBezTo>
                      <a:pt x="108115" y="615937"/>
                      <a:pt x="103576" y="615193"/>
                      <a:pt x="99371" y="616048"/>
                    </a:cubicBezTo>
                    <a:cubicBezTo>
                      <a:pt x="95167" y="616904"/>
                      <a:pt x="91297" y="619360"/>
                      <a:pt x="88730" y="623229"/>
                    </a:cubicBezTo>
                    <a:cubicBezTo>
                      <a:pt x="86200" y="627062"/>
                      <a:pt x="85456" y="631601"/>
                      <a:pt x="86312" y="635805"/>
                    </a:cubicBezTo>
                    <a:cubicBezTo>
                      <a:pt x="87167" y="640010"/>
                      <a:pt x="89623" y="643879"/>
                      <a:pt x="93455" y="646447"/>
                    </a:cubicBezTo>
                    <a:lnTo>
                      <a:pt x="140634" y="677626"/>
                    </a:lnTo>
                    <a:lnTo>
                      <a:pt x="170920" y="697643"/>
                    </a:lnTo>
                    <a:lnTo>
                      <a:pt x="248348" y="748803"/>
                    </a:lnTo>
                    <a:cubicBezTo>
                      <a:pt x="252180" y="751333"/>
                      <a:pt x="256720" y="752077"/>
                      <a:pt x="260924" y="751222"/>
                    </a:cubicBezTo>
                    <a:cubicBezTo>
                      <a:pt x="265128" y="750366"/>
                      <a:pt x="268998" y="747910"/>
                      <a:pt x="271565" y="744078"/>
                    </a:cubicBezTo>
                    <a:cubicBezTo>
                      <a:pt x="274095" y="740246"/>
                      <a:pt x="274839" y="735706"/>
                      <a:pt x="273984" y="731502"/>
                    </a:cubicBezTo>
                    <a:cubicBezTo>
                      <a:pt x="273128" y="727298"/>
                      <a:pt x="270672" y="723428"/>
                      <a:pt x="266803" y="72086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614" name="Google Shape;4614;p86"/>
              <p:cNvSpPr txBox="1"/>
              <p:nvPr/>
            </p:nvSpPr>
            <p:spPr>
              <a:xfrm>
                <a:off x="10137773" y="3184048"/>
                <a:ext cx="1294265" cy="1180572"/>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accent1"/>
                  </a:buClr>
                  <a:buSzPts val="1800"/>
                  <a:buFont typeface="Lustria"/>
                  <a:buNone/>
                </a:pPr>
                <a:r>
                  <a:rPr b="1" lang="pt-BR" sz="1800">
                    <a:solidFill>
                      <a:schemeClr val="accent1"/>
                    </a:solidFill>
                    <a:latin typeface="Lustria"/>
                    <a:ea typeface="Lustria"/>
                    <a:cs typeface="Lustria"/>
                    <a:sym typeface="Lustria"/>
                  </a:rPr>
                  <a:t>CADA</a:t>
                </a:r>
                <a:br>
                  <a:rPr b="1" lang="pt-BR" sz="1800">
                    <a:solidFill>
                      <a:schemeClr val="accent1"/>
                    </a:solidFill>
                    <a:latin typeface="Lustria"/>
                    <a:ea typeface="Lustria"/>
                    <a:cs typeface="Lustria"/>
                    <a:sym typeface="Lustria"/>
                  </a:rPr>
                </a:br>
                <a:r>
                  <a:rPr b="1" lang="pt-BR" sz="1800">
                    <a:solidFill>
                      <a:schemeClr val="accent1"/>
                    </a:solidFill>
                    <a:latin typeface="Lustria"/>
                    <a:ea typeface="Lustria"/>
                    <a:cs typeface="Lustria"/>
                    <a:sym typeface="Lustria"/>
                  </a:rPr>
                  <a:t>14 dias</a:t>
                </a:r>
                <a:endParaRPr/>
              </a:p>
            </p:txBody>
          </p:sp>
          <p:sp>
            <p:nvSpPr>
              <p:cNvPr id="4615" name="Google Shape;4615;p86"/>
              <p:cNvSpPr txBox="1"/>
              <p:nvPr/>
            </p:nvSpPr>
            <p:spPr>
              <a:xfrm>
                <a:off x="1540880" y="4381610"/>
                <a:ext cx="6826453" cy="306921"/>
              </a:xfrm>
              <a:prstGeom prst="rect">
                <a:avLst/>
              </a:prstGeom>
              <a:noFill/>
              <a:ln>
                <a:noFill/>
              </a:ln>
            </p:spPr>
            <p:txBody>
              <a:bodyPr anchorCtr="0" anchor="b" bIns="45700" lIns="91425" spcFirstLastPara="1" rIns="91425" wrap="square" tIns="45700">
                <a:noAutofit/>
              </a:bodyPr>
              <a:lstStyle/>
              <a:p>
                <a:pPr indent="0" lvl="0" marL="0" marR="0" rtl="0" algn="l">
                  <a:lnSpc>
                    <a:spcPct val="90000"/>
                  </a:lnSpc>
                  <a:spcBef>
                    <a:spcPts val="0"/>
                  </a:spcBef>
                  <a:spcAft>
                    <a:spcPts val="0"/>
                  </a:spcAft>
                  <a:buClr>
                    <a:schemeClr val="dk1"/>
                  </a:buClr>
                  <a:buSzPts val="1100"/>
                  <a:buFont typeface="Calibri"/>
                  <a:buNone/>
                </a:pPr>
                <a:r>
                  <a:rPr b="1" lang="pt-BR" sz="1100">
                    <a:solidFill>
                      <a:schemeClr val="dk1"/>
                    </a:solidFill>
                    <a:latin typeface="Calibri"/>
                    <a:ea typeface="Calibri"/>
                    <a:cs typeface="Calibri"/>
                    <a:sym typeface="Calibri"/>
                  </a:rPr>
                  <a:t>Administração no período de ±2 dias durante a fase de manutenção.</a:t>
                </a:r>
                <a:endParaRPr/>
              </a:p>
            </p:txBody>
          </p:sp>
        </p:grpSp>
        <p:sp>
          <p:nvSpPr>
            <p:cNvPr id="4616" name="Google Shape;4616;p86"/>
            <p:cNvSpPr/>
            <p:nvPr/>
          </p:nvSpPr>
          <p:spPr>
            <a:xfrm>
              <a:off x="10252989" y="2878225"/>
              <a:ext cx="176197" cy="1275386"/>
            </a:xfrm>
            <a:custGeom>
              <a:rect b="b" l="l" r="r" t="t"/>
              <a:pathLst>
                <a:path extrusionOk="0" h="1216057" w="273377">
                  <a:moveTo>
                    <a:pt x="0" y="0"/>
                  </a:moveTo>
                  <a:lnTo>
                    <a:pt x="273377" y="0"/>
                  </a:lnTo>
                  <a:lnTo>
                    <a:pt x="273377" y="1216057"/>
                  </a:lnTo>
                  <a:lnTo>
                    <a:pt x="0" y="1216057"/>
                  </a:lnTo>
                </a:path>
              </a:pathLst>
            </a:custGeom>
            <a:noFill/>
            <a:ln cap="flat" cmpd="sng" w="1905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4617" name="Google Shape;4617;p86"/>
          <p:cNvSpPr txBox="1"/>
          <p:nvPr/>
        </p:nvSpPr>
        <p:spPr>
          <a:xfrm>
            <a:off x="296269" y="385036"/>
            <a:ext cx="626100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Tratamento com eculizumabe </a:t>
            </a:r>
            <a:endParaRPr b="1" baseline="30000" sz="3600">
              <a:solidFill>
                <a:schemeClr val="accent1"/>
              </a:solidFill>
              <a:latin typeface="Lustria"/>
              <a:ea typeface="Lustria"/>
              <a:cs typeface="Lustria"/>
              <a:sym typeface="Lustria"/>
            </a:endParaRPr>
          </a:p>
        </p:txBody>
      </p:sp>
      <p:sp>
        <p:nvSpPr>
          <p:cNvPr id="4618" name="Google Shape;4618;p86"/>
          <p:cNvSpPr txBox="1"/>
          <p:nvPr/>
        </p:nvSpPr>
        <p:spPr>
          <a:xfrm>
            <a:off x="296269" y="792070"/>
            <a:ext cx="6517297"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em pacientes adultos (≥18 anos) com HPN</a:t>
            </a:r>
            <a:r>
              <a:rPr baseline="30000" lang="pt-BR" sz="2800">
                <a:solidFill>
                  <a:srgbClr val="003865"/>
                </a:solidFill>
                <a:latin typeface="Calibri"/>
                <a:ea typeface="Calibri"/>
                <a:cs typeface="Calibri"/>
                <a:sym typeface="Calibri"/>
              </a:rPr>
              <a:t>1</a:t>
            </a:r>
            <a:endParaRPr baseline="30000" sz="2800">
              <a:solidFill>
                <a:srgbClr val="003865"/>
              </a:solidFill>
              <a:latin typeface="Calibri"/>
              <a:ea typeface="Calibri"/>
              <a:cs typeface="Calibri"/>
              <a:sym typeface="Calibri"/>
            </a:endParaRPr>
          </a:p>
        </p:txBody>
      </p:sp>
      <p:sp>
        <p:nvSpPr>
          <p:cNvPr id="4619" name="Google Shape;4619;p8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q14d, a cada 14 dias; IV, endovenoso. 1. eculizumabe (eculizumabe). Bula  aprovada  pela  ANVISA  disponível  em https://alexion.com/worldwide/Brazil</a:t>
            </a:r>
            <a:endParaRPr/>
          </a:p>
        </p:txBody>
      </p:sp>
      <p:grpSp>
        <p:nvGrpSpPr>
          <p:cNvPr id="4620" name="Google Shape;4620;p86"/>
          <p:cNvGrpSpPr/>
          <p:nvPr/>
        </p:nvGrpSpPr>
        <p:grpSpPr>
          <a:xfrm>
            <a:off x="10526061" y="3054825"/>
            <a:ext cx="409673" cy="404508"/>
            <a:chOff x="3895725" y="1256461"/>
            <a:chExt cx="4400550" cy="4345076"/>
          </a:xfrm>
        </p:grpSpPr>
        <p:sp>
          <p:nvSpPr>
            <p:cNvPr id="4621" name="Google Shape;4621;p86"/>
            <p:cNvSpPr/>
            <p:nvPr/>
          </p:nvSpPr>
          <p:spPr>
            <a:xfrm>
              <a:off x="3895725" y="1256461"/>
              <a:ext cx="4400550" cy="4345076"/>
            </a:xfrm>
            <a:custGeom>
              <a:rect b="b" l="l" r="r" t="t"/>
              <a:pathLst>
                <a:path extrusionOk="0" h="4345076" w="4400550">
                  <a:moveTo>
                    <a:pt x="3902659" y="0"/>
                  </a:moveTo>
                  <a:lnTo>
                    <a:pt x="1491691" y="0"/>
                  </a:lnTo>
                  <a:cubicBezTo>
                    <a:pt x="1230173" y="0"/>
                    <a:pt x="1015594" y="202768"/>
                    <a:pt x="995705" y="459181"/>
                  </a:cubicBezTo>
                  <a:cubicBezTo>
                    <a:pt x="739216" y="479146"/>
                    <a:pt x="536524" y="693725"/>
                    <a:pt x="536524" y="955091"/>
                  </a:cubicBezTo>
                  <a:lnTo>
                    <a:pt x="536524" y="2568016"/>
                  </a:lnTo>
                  <a:cubicBezTo>
                    <a:pt x="219989" y="2717521"/>
                    <a:pt x="0" y="3038932"/>
                    <a:pt x="0" y="3411627"/>
                  </a:cubicBezTo>
                  <a:cubicBezTo>
                    <a:pt x="0" y="3926357"/>
                    <a:pt x="418719" y="4345077"/>
                    <a:pt x="933450" y="4345077"/>
                  </a:cubicBezTo>
                  <a:cubicBezTo>
                    <a:pt x="1206703" y="4345077"/>
                    <a:pt x="1452067" y="4226357"/>
                    <a:pt x="1622984" y="4038676"/>
                  </a:cubicBezTo>
                  <a:lnTo>
                    <a:pt x="3445459" y="4038676"/>
                  </a:lnTo>
                  <a:cubicBezTo>
                    <a:pt x="3706901" y="4038676"/>
                    <a:pt x="3921481" y="3835984"/>
                    <a:pt x="3941369" y="3579495"/>
                  </a:cubicBezTo>
                  <a:cubicBezTo>
                    <a:pt x="4197782" y="3559607"/>
                    <a:pt x="4400550" y="3344952"/>
                    <a:pt x="4400550" y="3083509"/>
                  </a:cubicBezTo>
                  <a:lnTo>
                    <a:pt x="4400550" y="497891"/>
                  </a:lnTo>
                  <a:cubicBezTo>
                    <a:pt x="4400550" y="223418"/>
                    <a:pt x="4177132" y="0"/>
                    <a:pt x="3902659" y="0"/>
                  </a:cubicBezTo>
                  <a:close/>
                  <a:moveTo>
                    <a:pt x="1034491" y="609600"/>
                  </a:moveTo>
                  <a:lnTo>
                    <a:pt x="1450924" y="609600"/>
                  </a:lnTo>
                  <a:lnTo>
                    <a:pt x="1450924" y="762000"/>
                  </a:lnTo>
                  <a:cubicBezTo>
                    <a:pt x="1450924" y="804139"/>
                    <a:pt x="1484986" y="838200"/>
                    <a:pt x="1527124" y="838200"/>
                  </a:cubicBezTo>
                  <a:cubicBezTo>
                    <a:pt x="1569263" y="838200"/>
                    <a:pt x="1603324" y="804139"/>
                    <a:pt x="1603324" y="762000"/>
                  </a:cubicBezTo>
                  <a:lnTo>
                    <a:pt x="1603324" y="609600"/>
                  </a:lnTo>
                  <a:lnTo>
                    <a:pt x="2876550" y="609600"/>
                  </a:lnTo>
                  <a:lnTo>
                    <a:pt x="2876550" y="762000"/>
                  </a:lnTo>
                  <a:cubicBezTo>
                    <a:pt x="2876550" y="804139"/>
                    <a:pt x="2910611" y="838200"/>
                    <a:pt x="2952750" y="838200"/>
                  </a:cubicBezTo>
                  <a:cubicBezTo>
                    <a:pt x="2994889" y="838200"/>
                    <a:pt x="3028950" y="804139"/>
                    <a:pt x="3028950" y="762000"/>
                  </a:cubicBezTo>
                  <a:lnTo>
                    <a:pt x="3028950" y="609600"/>
                  </a:lnTo>
                  <a:lnTo>
                    <a:pt x="3445459" y="609600"/>
                  </a:lnTo>
                  <a:cubicBezTo>
                    <a:pt x="3635959" y="609600"/>
                    <a:pt x="3790950" y="764591"/>
                    <a:pt x="3790950" y="955091"/>
                  </a:cubicBezTo>
                  <a:lnTo>
                    <a:pt x="3790950" y="1371600"/>
                  </a:lnTo>
                  <a:lnTo>
                    <a:pt x="688924" y="1371600"/>
                  </a:lnTo>
                  <a:lnTo>
                    <a:pt x="688924" y="955091"/>
                  </a:lnTo>
                  <a:cubicBezTo>
                    <a:pt x="688924" y="764591"/>
                    <a:pt x="843915" y="609600"/>
                    <a:pt x="1034491" y="609600"/>
                  </a:cubicBezTo>
                  <a:close/>
                  <a:moveTo>
                    <a:pt x="933450" y="4192677"/>
                  </a:moveTo>
                  <a:cubicBezTo>
                    <a:pt x="502768" y="4192677"/>
                    <a:pt x="152400" y="3842309"/>
                    <a:pt x="152400" y="3411627"/>
                  </a:cubicBezTo>
                  <a:cubicBezTo>
                    <a:pt x="152400" y="2980944"/>
                    <a:pt x="502768" y="2630577"/>
                    <a:pt x="933450" y="2630577"/>
                  </a:cubicBezTo>
                  <a:cubicBezTo>
                    <a:pt x="1364132" y="2630577"/>
                    <a:pt x="1714500" y="2980944"/>
                    <a:pt x="1714500" y="3411627"/>
                  </a:cubicBezTo>
                  <a:cubicBezTo>
                    <a:pt x="1714500" y="3842309"/>
                    <a:pt x="1364132" y="4192677"/>
                    <a:pt x="933450" y="4192677"/>
                  </a:cubicBezTo>
                  <a:close/>
                  <a:moveTo>
                    <a:pt x="3790950" y="3540633"/>
                  </a:moveTo>
                  <a:cubicBezTo>
                    <a:pt x="3790950" y="3731209"/>
                    <a:pt x="3635959" y="3886200"/>
                    <a:pt x="3445459" y="3886200"/>
                  </a:cubicBezTo>
                  <a:lnTo>
                    <a:pt x="1735836" y="3886200"/>
                  </a:lnTo>
                  <a:cubicBezTo>
                    <a:pt x="1818513" y="3746906"/>
                    <a:pt x="1866900" y="3584981"/>
                    <a:pt x="1866900" y="3411550"/>
                  </a:cubicBezTo>
                  <a:cubicBezTo>
                    <a:pt x="1866900" y="2896819"/>
                    <a:pt x="1448181" y="2478100"/>
                    <a:pt x="933450" y="2478100"/>
                  </a:cubicBezTo>
                  <a:cubicBezTo>
                    <a:pt x="848716" y="2478100"/>
                    <a:pt x="767029" y="2490445"/>
                    <a:pt x="688924" y="2511705"/>
                  </a:cubicBezTo>
                  <a:lnTo>
                    <a:pt x="688924" y="1524000"/>
                  </a:lnTo>
                  <a:lnTo>
                    <a:pt x="3790950" y="1524000"/>
                  </a:lnTo>
                  <a:close/>
                  <a:moveTo>
                    <a:pt x="4248150" y="3083433"/>
                  </a:moveTo>
                  <a:cubicBezTo>
                    <a:pt x="4248150" y="3260065"/>
                    <a:pt x="4114495" y="3404464"/>
                    <a:pt x="3943350" y="3424885"/>
                  </a:cubicBezTo>
                  <a:lnTo>
                    <a:pt x="3943350" y="955091"/>
                  </a:lnTo>
                  <a:cubicBezTo>
                    <a:pt x="3943350" y="680542"/>
                    <a:pt x="3719932" y="457200"/>
                    <a:pt x="3445459" y="457200"/>
                  </a:cubicBezTo>
                  <a:lnTo>
                    <a:pt x="3028950" y="457200"/>
                  </a:lnTo>
                  <a:lnTo>
                    <a:pt x="3028950" y="304800"/>
                  </a:lnTo>
                  <a:cubicBezTo>
                    <a:pt x="3028950" y="262661"/>
                    <a:pt x="2994889" y="228600"/>
                    <a:pt x="2952750" y="228600"/>
                  </a:cubicBezTo>
                  <a:cubicBezTo>
                    <a:pt x="2910611" y="228600"/>
                    <a:pt x="2876550" y="262661"/>
                    <a:pt x="2876550" y="304800"/>
                  </a:cubicBezTo>
                  <a:lnTo>
                    <a:pt x="2876550" y="457200"/>
                  </a:lnTo>
                  <a:lnTo>
                    <a:pt x="1603324" y="457200"/>
                  </a:lnTo>
                  <a:lnTo>
                    <a:pt x="1603324" y="304800"/>
                  </a:lnTo>
                  <a:cubicBezTo>
                    <a:pt x="1603324" y="262661"/>
                    <a:pt x="1569263" y="228600"/>
                    <a:pt x="1527124" y="228600"/>
                  </a:cubicBezTo>
                  <a:cubicBezTo>
                    <a:pt x="1484986" y="228600"/>
                    <a:pt x="1450924" y="262661"/>
                    <a:pt x="1450924" y="304800"/>
                  </a:cubicBezTo>
                  <a:lnTo>
                    <a:pt x="1450924" y="457200"/>
                  </a:lnTo>
                  <a:lnTo>
                    <a:pt x="1150239" y="457200"/>
                  </a:lnTo>
                  <a:cubicBezTo>
                    <a:pt x="1170661" y="286055"/>
                    <a:pt x="1315060" y="152400"/>
                    <a:pt x="1491691" y="152400"/>
                  </a:cubicBezTo>
                  <a:lnTo>
                    <a:pt x="3902659" y="152400"/>
                  </a:lnTo>
                  <a:cubicBezTo>
                    <a:pt x="4093159" y="152400"/>
                    <a:pt x="4248150" y="307391"/>
                    <a:pt x="4248150" y="49789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4622" name="Google Shape;4622;p86"/>
            <p:cNvSpPr/>
            <p:nvPr/>
          </p:nvSpPr>
          <p:spPr>
            <a:xfrm>
              <a:off x="4840300" y="3313861"/>
              <a:ext cx="609600" cy="152399"/>
            </a:xfrm>
            <a:custGeom>
              <a:rect b="b" l="l" r="r" t="t"/>
              <a:pathLst>
                <a:path extrusionOk="0" h="152399" w="609600">
                  <a:moveTo>
                    <a:pt x="533400" y="0"/>
                  </a:moveTo>
                  <a:lnTo>
                    <a:pt x="76200" y="0"/>
                  </a:lnTo>
                  <a:cubicBezTo>
                    <a:pt x="34061" y="0"/>
                    <a:pt x="0" y="34061"/>
                    <a:pt x="0" y="76200"/>
                  </a:cubicBezTo>
                  <a:cubicBezTo>
                    <a:pt x="0" y="118339"/>
                    <a:pt x="34061" y="152400"/>
                    <a:pt x="76200" y="152400"/>
                  </a:cubicBezTo>
                  <a:lnTo>
                    <a:pt x="533400" y="152400"/>
                  </a:lnTo>
                  <a:cubicBezTo>
                    <a:pt x="575539" y="152400"/>
                    <a:pt x="609600" y="118339"/>
                    <a:pt x="609600" y="76200"/>
                  </a:cubicBezTo>
                  <a:cubicBezTo>
                    <a:pt x="609600" y="34061"/>
                    <a:pt x="575539" y="0"/>
                    <a:pt x="533400"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4623" name="Google Shape;4623;p86"/>
            <p:cNvSpPr/>
            <p:nvPr/>
          </p:nvSpPr>
          <p:spPr>
            <a:xfrm>
              <a:off x="5830900" y="3313861"/>
              <a:ext cx="609600" cy="152399"/>
            </a:xfrm>
            <a:custGeom>
              <a:rect b="b" l="l" r="r" t="t"/>
              <a:pathLst>
                <a:path extrusionOk="0" h="152399" w="609600">
                  <a:moveTo>
                    <a:pt x="533400" y="0"/>
                  </a:moveTo>
                  <a:lnTo>
                    <a:pt x="76200" y="0"/>
                  </a:lnTo>
                  <a:cubicBezTo>
                    <a:pt x="34061" y="0"/>
                    <a:pt x="0" y="34061"/>
                    <a:pt x="0" y="76200"/>
                  </a:cubicBezTo>
                  <a:cubicBezTo>
                    <a:pt x="0" y="118339"/>
                    <a:pt x="34061" y="152400"/>
                    <a:pt x="76200" y="152400"/>
                  </a:cubicBezTo>
                  <a:lnTo>
                    <a:pt x="533400" y="152400"/>
                  </a:lnTo>
                  <a:cubicBezTo>
                    <a:pt x="575539" y="152400"/>
                    <a:pt x="609600" y="118339"/>
                    <a:pt x="609600" y="76200"/>
                  </a:cubicBezTo>
                  <a:cubicBezTo>
                    <a:pt x="609600" y="34061"/>
                    <a:pt x="575539" y="0"/>
                    <a:pt x="533400"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4624" name="Google Shape;4624;p86"/>
            <p:cNvSpPr/>
            <p:nvPr/>
          </p:nvSpPr>
          <p:spPr>
            <a:xfrm>
              <a:off x="5830900" y="38472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4625" name="Google Shape;4625;p86"/>
            <p:cNvSpPr/>
            <p:nvPr/>
          </p:nvSpPr>
          <p:spPr>
            <a:xfrm>
              <a:off x="5830900" y="43806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4626" name="Google Shape;4626;p86"/>
            <p:cNvSpPr/>
            <p:nvPr/>
          </p:nvSpPr>
          <p:spPr>
            <a:xfrm>
              <a:off x="6821500" y="3313861"/>
              <a:ext cx="609600" cy="152399"/>
            </a:xfrm>
            <a:custGeom>
              <a:rect b="b" l="l" r="r" t="t"/>
              <a:pathLst>
                <a:path extrusionOk="0" h="152399" w="609600">
                  <a:moveTo>
                    <a:pt x="533400" y="0"/>
                  </a:moveTo>
                  <a:lnTo>
                    <a:pt x="76200" y="0"/>
                  </a:lnTo>
                  <a:cubicBezTo>
                    <a:pt x="34061" y="0"/>
                    <a:pt x="0" y="34061"/>
                    <a:pt x="0" y="76200"/>
                  </a:cubicBezTo>
                  <a:cubicBezTo>
                    <a:pt x="0" y="118339"/>
                    <a:pt x="34061" y="152400"/>
                    <a:pt x="76200" y="152400"/>
                  </a:cubicBezTo>
                  <a:lnTo>
                    <a:pt x="533400" y="152400"/>
                  </a:lnTo>
                  <a:cubicBezTo>
                    <a:pt x="575539" y="152400"/>
                    <a:pt x="609600" y="118339"/>
                    <a:pt x="609600" y="76200"/>
                  </a:cubicBezTo>
                  <a:cubicBezTo>
                    <a:pt x="609600" y="34061"/>
                    <a:pt x="575539" y="0"/>
                    <a:pt x="533400"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4627" name="Google Shape;4627;p86"/>
            <p:cNvSpPr/>
            <p:nvPr/>
          </p:nvSpPr>
          <p:spPr>
            <a:xfrm>
              <a:off x="6821500" y="38472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4628" name="Google Shape;4628;p86"/>
            <p:cNvSpPr/>
            <p:nvPr/>
          </p:nvSpPr>
          <p:spPr>
            <a:xfrm>
              <a:off x="6821500" y="4380661"/>
              <a:ext cx="609600" cy="152400"/>
            </a:xfrm>
            <a:custGeom>
              <a:rect b="b" l="l" r="r" t="t"/>
              <a:pathLst>
                <a:path extrusionOk="0" h="152400" w="609600">
                  <a:moveTo>
                    <a:pt x="533400" y="0"/>
                  </a:moveTo>
                  <a:lnTo>
                    <a:pt x="76200" y="0"/>
                  </a:lnTo>
                  <a:cubicBezTo>
                    <a:pt x="34061" y="0"/>
                    <a:pt x="0" y="34062"/>
                    <a:pt x="0" y="76200"/>
                  </a:cubicBezTo>
                  <a:cubicBezTo>
                    <a:pt x="0" y="118339"/>
                    <a:pt x="34061" y="152400"/>
                    <a:pt x="76200" y="152400"/>
                  </a:cubicBezTo>
                  <a:lnTo>
                    <a:pt x="533400" y="152400"/>
                  </a:lnTo>
                  <a:cubicBezTo>
                    <a:pt x="575539" y="152400"/>
                    <a:pt x="609600" y="118339"/>
                    <a:pt x="609600" y="76200"/>
                  </a:cubicBezTo>
                  <a:cubicBezTo>
                    <a:pt x="609600" y="34062"/>
                    <a:pt x="575539" y="0"/>
                    <a:pt x="533400"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sp>
          <p:nvSpPr>
            <p:cNvPr id="4629" name="Google Shape;4629;p86"/>
            <p:cNvSpPr/>
            <p:nvPr/>
          </p:nvSpPr>
          <p:spPr>
            <a:xfrm>
              <a:off x="4725924" y="4306138"/>
              <a:ext cx="381000" cy="457200"/>
            </a:xfrm>
            <a:custGeom>
              <a:rect b="b" l="l" r="r" t="t"/>
              <a:pathLst>
                <a:path extrusionOk="0" h="457200" w="381000">
                  <a:moveTo>
                    <a:pt x="304800" y="304800"/>
                  </a:moveTo>
                  <a:lnTo>
                    <a:pt x="152400" y="304800"/>
                  </a:lnTo>
                  <a:lnTo>
                    <a:pt x="152400" y="76200"/>
                  </a:lnTo>
                  <a:cubicBezTo>
                    <a:pt x="152400" y="34061"/>
                    <a:pt x="118339" y="0"/>
                    <a:pt x="76200" y="0"/>
                  </a:cubicBezTo>
                  <a:cubicBezTo>
                    <a:pt x="34061" y="0"/>
                    <a:pt x="0" y="34061"/>
                    <a:pt x="0" y="76200"/>
                  </a:cubicBezTo>
                  <a:lnTo>
                    <a:pt x="0" y="381000"/>
                  </a:lnTo>
                  <a:cubicBezTo>
                    <a:pt x="0" y="423138"/>
                    <a:pt x="34061" y="457200"/>
                    <a:pt x="76200" y="457200"/>
                  </a:cubicBezTo>
                  <a:lnTo>
                    <a:pt x="304800" y="457200"/>
                  </a:lnTo>
                  <a:cubicBezTo>
                    <a:pt x="346939" y="457200"/>
                    <a:pt x="381000" y="423138"/>
                    <a:pt x="381000" y="381000"/>
                  </a:cubicBezTo>
                  <a:cubicBezTo>
                    <a:pt x="381000" y="338861"/>
                    <a:pt x="346862" y="304800"/>
                    <a:pt x="304800" y="30480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3F4444"/>
                </a:solidFill>
                <a:latin typeface="Calibri"/>
                <a:ea typeface="Calibri"/>
                <a:cs typeface="Calibri"/>
                <a:sym typeface="Calibri"/>
              </a:endParaRPr>
            </a:p>
          </p:txBody>
        </p:sp>
      </p:grpSp>
      <p:graphicFrame>
        <p:nvGraphicFramePr>
          <p:cNvPr id="4630" name="Google Shape;4630;p86"/>
          <p:cNvGraphicFramePr/>
          <p:nvPr/>
        </p:nvGraphicFramePr>
        <p:xfrm>
          <a:off x="1762814" y="2510487"/>
          <a:ext cx="3000000" cy="3000000"/>
        </p:xfrm>
        <a:graphic>
          <a:graphicData uri="http://schemas.openxmlformats.org/drawingml/2006/table">
            <a:tbl>
              <a:tblPr>
                <a:noFill/>
                <a:tableStyleId>{97EE5A1C-B7E9-480A-AA07-71FAED4B8B87}</a:tableStyleId>
              </a:tblPr>
              <a:tblGrid>
                <a:gridCol w="1536575"/>
                <a:gridCol w="1115625"/>
                <a:gridCol w="646325"/>
                <a:gridCol w="646325"/>
                <a:gridCol w="646325"/>
                <a:gridCol w="646325"/>
                <a:gridCol w="646325"/>
                <a:gridCol w="646325"/>
                <a:gridCol w="646325"/>
                <a:gridCol w="646325"/>
                <a:gridCol w="646325"/>
              </a:tblGrid>
              <a:tr h="336400">
                <a:tc gridSpan="2">
                  <a:txBody>
                    <a:bodyPr/>
                    <a:lstStyle/>
                    <a:p>
                      <a:pPr indent="0" lvl="0" marL="0" marR="0" rtl="0" algn="ctr">
                        <a:lnSpc>
                          <a:spcPct val="90000"/>
                        </a:lnSpc>
                        <a:spcBef>
                          <a:spcPts val="0"/>
                        </a:spcBef>
                        <a:spcAft>
                          <a:spcPts val="0"/>
                        </a:spcAft>
                        <a:buClr>
                          <a:schemeClr val="dk2"/>
                        </a:buClr>
                        <a:buSzPts val="1400"/>
                        <a:buFont typeface="Noto Sans Symbols"/>
                        <a:buNone/>
                      </a:pPr>
                      <a:r>
                        <a:rPr b="1" i="0" lang="pt-BR" sz="1400" cap="none" strike="noStrike">
                          <a:solidFill>
                            <a:schemeClr val="lt1"/>
                          </a:solidFill>
                          <a:latin typeface="Calibri"/>
                          <a:ea typeface="Calibri"/>
                          <a:cs typeface="Calibri"/>
                          <a:sym typeface="Calibri"/>
                        </a:rPr>
                        <a:t>Pré-tratamento</a:t>
                      </a:r>
                      <a:endParaRPr/>
                    </a:p>
                  </a:txBody>
                  <a:tcPr marT="34275" marB="34275" marR="45725" marL="91450" anchor="ctr">
                    <a:lnL cap="flat" cmpd="sng" w="9525">
                      <a:solidFill>
                        <a:srgbClr val="000000">
                          <a:alpha val="0"/>
                        </a:srgbClr>
                      </a:solidFill>
                      <a:prstDash val="solid"/>
                      <a:round/>
                      <a:headEnd len="sm" w="sm" type="none"/>
                      <a:tailEnd len="sm" w="sm" type="none"/>
                    </a:lnL>
                    <a:lnR cap="flat" cmpd="sng" w="12700">
                      <a:solidFill>
                        <a:srgbClr val="FF3F40"/>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gridSpan="4">
                  <a:txBody>
                    <a:bodyPr/>
                    <a:lstStyle/>
                    <a:p>
                      <a:pPr indent="0" lvl="0" marL="0" marR="0" rtl="0" algn="ctr">
                        <a:lnSpc>
                          <a:spcPct val="90000"/>
                        </a:lnSpc>
                        <a:spcBef>
                          <a:spcPts val="0"/>
                        </a:spcBef>
                        <a:spcAft>
                          <a:spcPts val="0"/>
                        </a:spcAft>
                        <a:buClr>
                          <a:schemeClr val="dk2"/>
                        </a:buClr>
                        <a:buSzPts val="1400"/>
                        <a:buFont typeface="Noto Sans Symbols"/>
                        <a:buNone/>
                      </a:pPr>
                      <a:r>
                        <a:rPr b="1" i="0" lang="pt-BR" sz="1400" cap="none" strike="noStrike">
                          <a:solidFill>
                            <a:schemeClr val="lt1"/>
                          </a:solidFill>
                          <a:latin typeface="Calibri"/>
                          <a:ea typeface="Calibri"/>
                          <a:cs typeface="Calibri"/>
                          <a:sym typeface="Calibri"/>
                        </a:rPr>
                        <a:t>Fase de indução</a:t>
                      </a:r>
                      <a:endParaRPr/>
                    </a:p>
                  </a:txBody>
                  <a:tcPr marT="34275" marB="34275" marR="45725" marL="45725" anchor="ctr">
                    <a:lnL cap="flat" cmpd="sng" w="12700">
                      <a:solidFill>
                        <a:srgbClr val="FF3F40"/>
                      </a:solidFill>
                      <a:prstDash val="solid"/>
                      <a:round/>
                      <a:headEnd len="sm" w="sm" type="none"/>
                      <a:tailEnd len="sm" w="sm" type="none"/>
                    </a:lnL>
                    <a:lnR cap="flat" cmpd="sng" w="12700">
                      <a:solidFill>
                        <a:srgbClr val="FF3F40"/>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hMerge="1"/>
                <a:tc hMerge="1"/>
                <a:tc gridSpan="5">
                  <a:txBody>
                    <a:bodyPr/>
                    <a:lstStyle/>
                    <a:p>
                      <a:pPr indent="0" lvl="0" marL="0" marR="0" rtl="0" algn="ctr">
                        <a:lnSpc>
                          <a:spcPct val="90000"/>
                        </a:lnSpc>
                        <a:spcBef>
                          <a:spcPts val="0"/>
                        </a:spcBef>
                        <a:spcAft>
                          <a:spcPts val="0"/>
                        </a:spcAft>
                        <a:buClr>
                          <a:schemeClr val="dk2"/>
                        </a:buClr>
                        <a:buSzPts val="1400"/>
                        <a:buFont typeface="Noto Sans Symbols"/>
                        <a:buNone/>
                      </a:pPr>
                      <a:r>
                        <a:rPr b="1" i="0" lang="pt-BR" sz="1400" cap="none" strike="noStrike">
                          <a:solidFill>
                            <a:schemeClr val="lt1"/>
                          </a:solidFill>
                          <a:latin typeface="Calibri"/>
                          <a:ea typeface="Calibri"/>
                          <a:cs typeface="Calibri"/>
                          <a:sym typeface="Calibri"/>
                        </a:rPr>
                        <a:t>Fase de manutenção</a:t>
                      </a:r>
                      <a:endParaRPr/>
                    </a:p>
                  </a:txBody>
                  <a:tcPr marT="34275" marB="34275" marR="45725" marL="45725" anchor="ctr">
                    <a:lnL cap="flat" cmpd="sng" w="12700">
                      <a:solidFill>
                        <a:srgbClr val="FF3F40"/>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hMerge="1"/>
                <a:tc hMerge="1"/>
                <a:tc hMerge="1"/>
              </a:tr>
              <a:tr h="698375">
                <a:tc rowSpan="2">
                  <a:txBody>
                    <a:bodyPr/>
                    <a:lstStyle/>
                    <a:p>
                      <a:pPr indent="0" lvl="0" marL="0" marR="0" rtl="0" algn="l">
                        <a:lnSpc>
                          <a:spcPct val="90000"/>
                        </a:lnSpc>
                        <a:spcBef>
                          <a:spcPts val="0"/>
                        </a:spcBef>
                        <a:spcAft>
                          <a:spcPts val="0"/>
                        </a:spcAft>
                        <a:buClr>
                          <a:schemeClr val="dk2"/>
                        </a:buClr>
                        <a:buSzPts val="1100"/>
                        <a:buFont typeface="Noto Sans Symbols"/>
                        <a:buNone/>
                      </a:pPr>
                      <a:r>
                        <a:t/>
                      </a:r>
                      <a:endParaRPr b="0" i="0" sz="1100" cap="none" strike="noStrike">
                        <a:solidFill>
                          <a:schemeClr val="lt2"/>
                        </a:solidFill>
                        <a:latin typeface="Calibri"/>
                        <a:ea typeface="Calibri"/>
                        <a:cs typeface="Calibri"/>
                        <a:sym typeface="Calibri"/>
                      </a:endParaRPr>
                    </a:p>
                    <a:p>
                      <a:pPr indent="0" lvl="0" marL="0" marR="0" rtl="0" algn="l">
                        <a:lnSpc>
                          <a:spcPct val="90000"/>
                        </a:lnSpc>
                        <a:spcBef>
                          <a:spcPts val="825"/>
                        </a:spcBef>
                        <a:spcAft>
                          <a:spcPts val="0"/>
                        </a:spcAft>
                        <a:buClr>
                          <a:schemeClr val="dk2"/>
                        </a:buClr>
                        <a:buSzPts val="1100"/>
                        <a:buFont typeface="Noto Sans Symbols"/>
                        <a:buNone/>
                      </a:pPr>
                      <a:r>
                        <a:t/>
                      </a:r>
                      <a:endParaRPr b="0" i="0" sz="1100" cap="none" strike="noStrike">
                        <a:solidFill>
                          <a:schemeClr val="lt2"/>
                        </a:solidFill>
                        <a:latin typeface="Calibri"/>
                        <a:ea typeface="Calibri"/>
                        <a:cs typeface="Calibri"/>
                        <a:sym typeface="Calibri"/>
                      </a:endParaRPr>
                    </a:p>
                    <a:p>
                      <a:pPr indent="0" lvl="0" marL="0" marR="0" rtl="0" algn="l">
                        <a:lnSpc>
                          <a:spcPct val="90000"/>
                        </a:lnSpc>
                        <a:spcBef>
                          <a:spcPts val="825"/>
                        </a:spcBef>
                        <a:spcAft>
                          <a:spcPts val="0"/>
                        </a:spcAft>
                        <a:buClr>
                          <a:schemeClr val="dk2"/>
                        </a:buClr>
                        <a:buSzPts val="1100"/>
                        <a:buFont typeface="Noto Sans Symbols"/>
                        <a:buNone/>
                      </a:pPr>
                      <a:r>
                        <a:t/>
                      </a:r>
                      <a:endParaRPr b="0" i="0" sz="1100" cap="none" strike="noStrike">
                        <a:solidFill>
                          <a:schemeClr val="lt2"/>
                        </a:solidFill>
                        <a:latin typeface="Calibri"/>
                        <a:ea typeface="Calibri"/>
                        <a:cs typeface="Calibri"/>
                        <a:sym typeface="Calibri"/>
                      </a:endParaRPr>
                    </a:p>
                    <a:p>
                      <a:pPr indent="0" lvl="0" marL="0" marR="0" rtl="0" algn="l">
                        <a:lnSpc>
                          <a:spcPct val="90000"/>
                        </a:lnSpc>
                        <a:spcBef>
                          <a:spcPts val="825"/>
                        </a:spcBef>
                        <a:spcAft>
                          <a:spcPts val="0"/>
                        </a:spcAft>
                        <a:buClr>
                          <a:schemeClr val="dk2"/>
                        </a:buClr>
                        <a:buSzPts val="1100"/>
                        <a:buFont typeface="Noto Sans Symbols"/>
                        <a:buNone/>
                      </a:pPr>
                      <a:r>
                        <a:rPr b="1" i="0" lang="pt-BR" sz="1100" cap="none" strike="noStrike">
                          <a:solidFill>
                            <a:schemeClr val="lt2"/>
                          </a:solidFill>
                          <a:latin typeface="Calibri"/>
                          <a:ea typeface="Calibri"/>
                          <a:cs typeface="Calibri"/>
                          <a:sym typeface="Calibri"/>
                        </a:rPr>
                        <a:t>Vacinação contra </a:t>
                      </a:r>
                      <a:r>
                        <a:rPr b="1" i="1" lang="pt-BR" sz="1100" cap="none" strike="noStrike">
                          <a:solidFill>
                            <a:schemeClr val="lt2"/>
                          </a:solidFill>
                          <a:latin typeface="Calibri"/>
                          <a:ea typeface="Calibri"/>
                          <a:cs typeface="Calibri"/>
                          <a:sym typeface="Calibri"/>
                        </a:rPr>
                        <a:t>Neisseria meningitidis </a:t>
                      </a:r>
                      <a:br>
                        <a:rPr b="0" i="1" lang="pt-BR" sz="1100" cap="none" strike="noStrike">
                          <a:solidFill>
                            <a:schemeClr val="lt2"/>
                          </a:solidFill>
                          <a:latin typeface="Calibri"/>
                          <a:ea typeface="Calibri"/>
                          <a:cs typeface="Calibri"/>
                          <a:sym typeface="Calibri"/>
                        </a:rPr>
                      </a:br>
                      <a:r>
                        <a:rPr b="0" i="0" lang="pt-BR" sz="1100" cap="none" strike="noStrike">
                          <a:solidFill>
                            <a:schemeClr val="lt2"/>
                          </a:solidFill>
                          <a:latin typeface="Calibri"/>
                          <a:ea typeface="Calibri"/>
                          <a:cs typeface="Calibri"/>
                          <a:sym typeface="Calibri"/>
                        </a:rPr>
                        <a:t>≥2 semanas antes da indução</a:t>
                      </a:r>
                      <a:endParaRPr/>
                    </a:p>
                  </a:txBody>
                  <a:tcPr marT="34275" marB="34275" marR="45725"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90000"/>
                        </a:lnSpc>
                        <a:spcBef>
                          <a:spcPts val="0"/>
                        </a:spcBef>
                        <a:spcAft>
                          <a:spcPts val="0"/>
                        </a:spcAft>
                        <a:buClr>
                          <a:schemeClr val="dk2"/>
                        </a:buClr>
                        <a:buSzPts val="1100"/>
                        <a:buFont typeface="Noto Sans Symbols"/>
                        <a:buNone/>
                      </a:pPr>
                      <a:r>
                        <a:rPr b="0" i="0" lang="pt-BR" sz="1100" cap="none" strike="noStrike">
                          <a:solidFill>
                            <a:schemeClr val="dk1"/>
                          </a:solidFill>
                          <a:latin typeface="Calibri"/>
                          <a:ea typeface="Calibri"/>
                          <a:cs typeface="Calibri"/>
                          <a:sym typeface="Calibri"/>
                        </a:rPr>
                        <a:t>Semana </a:t>
                      </a:r>
                      <a:r>
                        <a:rPr b="0" i="0" lang="pt-BR" sz="1200" cap="none" strike="noStrike">
                          <a:solidFill>
                            <a:schemeClr val="dk1"/>
                          </a:solidFill>
                          <a:latin typeface="Calibri"/>
                          <a:ea typeface="Calibri"/>
                          <a:cs typeface="Calibri"/>
                          <a:sym typeface="Calibri"/>
                        </a:rPr>
                        <a:t>→</a:t>
                      </a:r>
                      <a:endParaRPr/>
                    </a:p>
                  </a:txBody>
                  <a:tcPr marT="34275" marB="34275" marR="45725" marL="45725" anchor="ctr">
                    <a:lnL cap="flat" cmpd="sng" w="12700">
                      <a:solidFill>
                        <a:schemeClr val="dk2"/>
                      </a:solidFill>
                      <a:prstDash val="solid"/>
                      <a:round/>
                      <a:headEnd len="sm" w="sm" type="none"/>
                      <a:tailEnd len="sm" w="sm" type="none"/>
                    </a:lnL>
                    <a:lnR cap="flat" cmpd="sng" w="12700">
                      <a:solidFill>
                        <a:srgbClr val="FF3F40"/>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1</a:t>
                      </a:r>
                      <a:endParaRPr/>
                    </a:p>
                  </a:txBody>
                  <a:tcPr marT="34275" marB="34275" marR="45725" marL="45725" anchor="ctr">
                    <a:lnL cap="flat" cmpd="sng" w="12700">
                      <a:solidFill>
                        <a:srgbClr val="FF3F40"/>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2</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3</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4</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12700">
                      <a:solidFill>
                        <a:srgbClr val="FF3F40"/>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5</a:t>
                      </a:r>
                      <a:endParaRPr/>
                    </a:p>
                  </a:txBody>
                  <a:tcPr marT="34275" marB="34275" marR="45725" marL="45725" anchor="ctr">
                    <a:lnL cap="flat" cmpd="sng" w="12700">
                      <a:solidFill>
                        <a:srgbClr val="FF3F40"/>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6</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7</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8</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9</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698375">
                <a:tc vMerge="1"/>
                <a:tc>
                  <a:txBody>
                    <a:bodyPr/>
                    <a:lstStyle/>
                    <a:p>
                      <a:pPr indent="0" lvl="0" marL="0" marR="0" rtl="0" algn="l">
                        <a:lnSpc>
                          <a:spcPct val="90000"/>
                        </a:lnSpc>
                        <a:spcBef>
                          <a:spcPts val="0"/>
                        </a:spcBef>
                        <a:spcAft>
                          <a:spcPts val="0"/>
                        </a:spcAft>
                        <a:buClr>
                          <a:schemeClr val="dk2"/>
                        </a:buClr>
                        <a:buSzPts val="1100"/>
                        <a:buFont typeface="Noto Sans Symbols"/>
                        <a:buNone/>
                      </a:pPr>
                      <a:r>
                        <a:rPr b="0" i="0" lang="pt-BR" sz="1100" cap="none" strike="noStrike">
                          <a:solidFill>
                            <a:schemeClr val="dk1"/>
                          </a:solidFill>
                          <a:latin typeface="Calibri"/>
                          <a:ea typeface="Calibri"/>
                          <a:cs typeface="Calibri"/>
                          <a:sym typeface="Calibri"/>
                        </a:rPr>
                        <a:t>Dose de eculizumabe, mg</a:t>
                      </a:r>
                      <a:endParaRPr b="0" i="0" sz="1100">
                        <a:solidFill>
                          <a:schemeClr val="dk1"/>
                        </a:solidFill>
                        <a:latin typeface="Calibri"/>
                        <a:ea typeface="Calibri"/>
                        <a:cs typeface="Calibri"/>
                        <a:sym typeface="Calibri"/>
                      </a:endParaRPr>
                    </a:p>
                  </a:txBody>
                  <a:tcPr marT="34275" marB="34275" marR="45725" marL="45725" anchor="ctr">
                    <a:lnL cap="flat" cmpd="sng" w="12700">
                      <a:solidFill>
                        <a:schemeClr val="dk2"/>
                      </a:solidFill>
                      <a:prstDash val="solid"/>
                      <a:round/>
                      <a:headEnd len="sm" w="sm" type="none"/>
                      <a:tailEnd len="sm" w="sm" type="none"/>
                    </a:lnL>
                    <a:lnR cap="flat" cmpd="sng" w="12700">
                      <a:solidFill>
                        <a:srgbClr val="FF3F40"/>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600</a:t>
                      </a:r>
                      <a:endParaRPr/>
                    </a:p>
                  </a:txBody>
                  <a:tcPr marT="34275" marB="34275" marR="45725" marL="45725" anchor="ctr">
                    <a:lnL cap="flat" cmpd="sng" w="12700">
                      <a:solidFill>
                        <a:srgbClr val="FF3F40"/>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600</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600</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600</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12700">
                      <a:solidFill>
                        <a:srgbClr val="FF3F40"/>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900</a:t>
                      </a:r>
                      <a:endParaRPr/>
                    </a:p>
                  </a:txBody>
                  <a:tcPr marT="34275" marB="34275" marR="45725" marL="45725" anchor="ctr">
                    <a:lnL cap="flat" cmpd="sng" w="12700">
                      <a:solidFill>
                        <a:srgbClr val="FF3F40"/>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X</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900</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X</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90000"/>
                        </a:lnSpc>
                        <a:spcBef>
                          <a:spcPts val="0"/>
                        </a:spcBef>
                        <a:spcAft>
                          <a:spcPts val="0"/>
                        </a:spcAft>
                        <a:buClr>
                          <a:schemeClr val="dk2"/>
                        </a:buClr>
                        <a:buSzPts val="1400"/>
                        <a:buFont typeface="Noto Sans Symbols"/>
                        <a:buNone/>
                      </a:pPr>
                      <a:r>
                        <a:rPr b="0" i="0" lang="pt-BR" sz="1400" cap="none" strike="noStrike">
                          <a:solidFill>
                            <a:schemeClr val="dk1"/>
                          </a:solidFill>
                          <a:latin typeface="Calibri"/>
                          <a:ea typeface="Calibri"/>
                          <a:cs typeface="Calibri"/>
                          <a:sym typeface="Calibri"/>
                        </a:rPr>
                        <a:t>900</a:t>
                      </a:r>
                      <a:endParaRPr/>
                    </a:p>
                  </a:txBody>
                  <a:tcPr marT="34275" marB="3427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4631" name="Google Shape;4631;p86"/>
          <p:cNvGrpSpPr/>
          <p:nvPr/>
        </p:nvGrpSpPr>
        <p:grpSpPr>
          <a:xfrm>
            <a:off x="1676009" y="4780080"/>
            <a:ext cx="9809440" cy="1164815"/>
            <a:chOff x="1581739" y="4780080"/>
            <a:chExt cx="9809440" cy="1164815"/>
          </a:xfrm>
        </p:grpSpPr>
        <p:sp>
          <p:nvSpPr>
            <p:cNvPr id="4632" name="Google Shape;4632;p86"/>
            <p:cNvSpPr/>
            <p:nvPr/>
          </p:nvSpPr>
          <p:spPr>
            <a:xfrm>
              <a:off x="1581739" y="4780080"/>
              <a:ext cx="9809440" cy="116481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633" name="Google Shape;4633;p86"/>
            <p:cNvSpPr/>
            <p:nvPr/>
          </p:nvSpPr>
          <p:spPr>
            <a:xfrm>
              <a:off x="6557278" y="5015805"/>
              <a:ext cx="4759443" cy="669414"/>
            </a:xfrm>
            <a:prstGeom prst="rect">
              <a:avLst/>
            </a:prstGeom>
            <a:noFill/>
            <a:ln>
              <a:noFill/>
            </a:ln>
          </p:spPr>
          <p:txBody>
            <a:bodyPr anchorCtr="0" anchor="t" bIns="45700" lIns="91425" spcFirstLastPara="1" rIns="91425" wrap="square" tIns="45700">
              <a:spAutoFit/>
            </a:bodyPr>
            <a:lstStyle/>
            <a:p>
              <a:pPr indent="0" lvl="0" marL="0" marR="0" rtl="0" algn="l">
                <a:lnSpc>
                  <a:spcPct val="107142"/>
                </a:lnSpc>
                <a:spcBef>
                  <a:spcPts val="0"/>
                </a:spcBef>
                <a:spcAft>
                  <a:spcPts val="0"/>
                </a:spcAft>
                <a:buNone/>
              </a:pPr>
              <a:r>
                <a:rPr lang="pt-BR" sz="1400">
                  <a:solidFill>
                    <a:schemeClr val="lt1"/>
                  </a:solidFill>
                  <a:latin typeface="Calibri"/>
                  <a:ea typeface="Calibri"/>
                  <a:cs typeface="Calibri"/>
                  <a:sym typeface="Calibri"/>
                </a:rPr>
                <a:t>O eculizumabe deve ser administrado por </a:t>
              </a:r>
              <a:r>
                <a:rPr b="1" lang="pt-BR" sz="1400">
                  <a:solidFill>
                    <a:schemeClr val="lt1"/>
                  </a:solidFill>
                  <a:latin typeface="Calibri"/>
                  <a:ea typeface="Calibri"/>
                  <a:cs typeface="Calibri"/>
                  <a:sym typeface="Calibri"/>
                </a:rPr>
                <a:t>infusão endovenosa por 25–45 minutos a cada 7 dias </a:t>
              </a:r>
              <a:r>
                <a:rPr lang="pt-BR" sz="1400">
                  <a:solidFill>
                    <a:schemeClr val="lt1"/>
                  </a:solidFill>
                  <a:latin typeface="Calibri"/>
                  <a:ea typeface="Calibri"/>
                  <a:cs typeface="Calibri"/>
                  <a:sym typeface="Calibri"/>
                </a:rPr>
                <a:t>durante a fase de indução e a cada 14 dias ± 2 dias durante a fase de manutenção.¹</a:t>
              </a:r>
              <a:endParaRPr/>
            </a:p>
          </p:txBody>
        </p:sp>
        <p:sp>
          <p:nvSpPr>
            <p:cNvPr id="4634" name="Google Shape;4634;p86"/>
            <p:cNvSpPr/>
            <p:nvPr/>
          </p:nvSpPr>
          <p:spPr>
            <a:xfrm>
              <a:off x="1668544" y="5015805"/>
              <a:ext cx="3980116" cy="669414"/>
            </a:xfrm>
            <a:prstGeom prst="rect">
              <a:avLst/>
            </a:prstGeom>
            <a:noFill/>
            <a:ln>
              <a:noFill/>
            </a:ln>
          </p:spPr>
          <p:txBody>
            <a:bodyPr anchorCtr="0" anchor="t" bIns="45700" lIns="91425" spcFirstLastPara="1" rIns="91425" wrap="square" tIns="45700">
              <a:spAutoFit/>
            </a:bodyPr>
            <a:lstStyle/>
            <a:p>
              <a:pPr indent="0" lvl="0" marL="0" marR="0" rtl="0" algn="r">
                <a:lnSpc>
                  <a:spcPct val="107142"/>
                </a:lnSpc>
                <a:spcBef>
                  <a:spcPts val="0"/>
                </a:spcBef>
                <a:spcAft>
                  <a:spcPts val="0"/>
                </a:spcAft>
                <a:buNone/>
              </a:pPr>
              <a:r>
                <a:rPr lang="pt-BR" sz="1400">
                  <a:solidFill>
                    <a:schemeClr val="lt1"/>
                  </a:solidFill>
                  <a:latin typeface="Calibri"/>
                  <a:ea typeface="Calibri"/>
                  <a:cs typeface="Calibri"/>
                  <a:sym typeface="Calibri"/>
                </a:rPr>
                <a:t>Recomenda-se a </a:t>
              </a:r>
              <a:r>
                <a:rPr b="1" lang="pt-BR" sz="1400">
                  <a:solidFill>
                    <a:schemeClr val="lt1"/>
                  </a:solidFill>
                  <a:latin typeface="Calibri"/>
                  <a:ea typeface="Calibri"/>
                  <a:cs typeface="Calibri"/>
                  <a:sym typeface="Calibri"/>
                </a:rPr>
                <a:t>vacinação contra infecção meningocócica </a:t>
              </a:r>
              <a:r>
                <a:rPr lang="pt-BR" sz="1400">
                  <a:solidFill>
                    <a:schemeClr val="lt1"/>
                  </a:solidFill>
                  <a:latin typeface="Calibri"/>
                  <a:ea typeface="Calibri"/>
                  <a:cs typeface="Calibri"/>
                  <a:sym typeface="Calibri"/>
                </a:rPr>
                <a:t>(</a:t>
              </a:r>
              <a:r>
                <a:rPr i="1" lang="pt-BR" sz="1400">
                  <a:solidFill>
                    <a:schemeClr val="lt1"/>
                  </a:solidFill>
                  <a:latin typeface="Calibri"/>
                  <a:ea typeface="Calibri"/>
                  <a:cs typeface="Calibri"/>
                  <a:sym typeface="Calibri"/>
                </a:rPr>
                <a:t>Neisseria meningitidis</a:t>
              </a:r>
              <a:r>
                <a:rPr lang="pt-BR" sz="1400">
                  <a:solidFill>
                    <a:schemeClr val="lt1"/>
                  </a:solidFill>
                  <a:latin typeface="Calibri"/>
                  <a:ea typeface="Calibri"/>
                  <a:cs typeface="Calibri"/>
                  <a:sym typeface="Calibri"/>
                </a:rPr>
                <a:t>) pelo menos 2 semanas antes de se receber o eculizumabe.¹</a:t>
              </a:r>
              <a:endParaRPr/>
            </a:p>
          </p:txBody>
        </p:sp>
        <p:sp>
          <p:nvSpPr>
            <p:cNvPr id="4635" name="Google Shape;4635;p86"/>
            <p:cNvSpPr/>
            <p:nvPr/>
          </p:nvSpPr>
          <p:spPr>
            <a:xfrm>
              <a:off x="5741446" y="4995956"/>
              <a:ext cx="709108" cy="70911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636" name="Google Shape;4636;p86"/>
            <p:cNvSpPr/>
            <p:nvPr/>
          </p:nvSpPr>
          <p:spPr>
            <a:xfrm>
              <a:off x="5881318" y="5062193"/>
              <a:ext cx="417060" cy="555809"/>
            </a:xfrm>
            <a:custGeom>
              <a:rect b="b" l="l" r="r" t="t"/>
              <a:pathLst>
                <a:path extrusionOk="0" h="902354" w="677096">
                  <a:moveTo>
                    <a:pt x="400309" y="86319"/>
                  </a:moveTo>
                  <a:lnTo>
                    <a:pt x="504045" y="86319"/>
                  </a:lnTo>
                  <a:cubicBezTo>
                    <a:pt x="524621" y="86319"/>
                    <a:pt x="541327" y="103024"/>
                    <a:pt x="541364" y="123600"/>
                  </a:cubicBezTo>
                  <a:lnTo>
                    <a:pt x="541364" y="609594"/>
                  </a:lnTo>
                  <a:lnTo>
                    <a:pt x="639815" y="609594"/>
                  </a:lnTo>
                  <a:cubicBezTo>
                    <a:pt x="660391" y="609632"/>
                    <a:pt x="677097" y="626300"/>
                    <a:pt x="677097" y="646913"/>
                  </a:cubicBezTo>
                  <a:lnTo>
                    <a:pt x="677097" y="799094"/>
                  </a:lnTo>
                  <a:cubicBezTo>
                    <a:pt x="677097" y="819670"/>
                    <a:pt x="660391" y="836376"/>
                    <a:pt x="639815" y="836413"/>
                  </a:cubicBezTo>
                  <a:lnTo>
                    <a:pt x="528115" y="836413"/>
                  </a:lnTo>
                  <a:lnTo>
                    <a:pt x="442985" y="900260"/>
                  </a:lnTo>
                  <a:lnTo>
                    <a:pt x="442985" y="900223"/>
                  </a:lnTo>
                  <a:cubicBezTo>
                    <a:pt x="439711" y="902716"/>
                    <a:pt x="435284" y="903051"/>
                    <a:pt x="431637" y="901079"/>
                  </a:cubicBezTo>
                  <a:cubicBezTo>
                    <a:pt x="428028" y="899107"/>
                    <a:pt x="425908" y="895200"/>
                    <a:pt x="426168" y="891107"/>
                  </a:cubicBezTo>
                  <a:lnTo>
                    <a:pt x="430000" y="836413"/>
                  </a:lnTo>
                  <a:lnTo>
                    <a:pt x="421778" y="836413"/>
                  </a:lnTo>
                  <a:cubicBezTo>
                    <a:pt x="401164" y="836375"/>
                    <a:pt x="384496" y="819670"/>
                    <a:pt x="384459" y="799094"/>
                  </a:cubicBezTo>
                  <a:lnTo>
                    <a:pt x="384459" y="795820"/>
                  </a:lnTo>
                  <a:lnTo>
                    <a:pt x="37282" y="795820"/>
                  </a:lnTo>
                  <a:cubicBezTo>
                    <a:pt x="16706" y="795782"/>
                    <a:pt x="0" y="779076"/>
                    <a:pt x="0" y="758501"/>
                  </a:cubicBezTo>
                  <a:lnTo>
                    <a:pt x="0" y="123602"/>
                  </a:lnTo>
                  <a:cubicBezTo>
                    <a:pt x="0" y="103026"/>
                    <a:pt x="16706" y="86320"/>
                    <a:pt x="37282" y="86320"/>
                  </a:cubicBezTo>
                  <a:lnTo>
                    <a:pt x="141019" y="86320"/>
                  </a:lnTo>
                  <a:cubicBezTo>
                    <a:pt x="145558" y="73521"/>
                    <a:pt x="157650" y="64963"/>
                    <a:pt x="171194" y="64926"/>
                  </a:cubicBezTo>
                  <a:lnTo>
                    <a:pt x="198913" y="64926"/>
                  </a:lnTo>
                  <a:lnTo>
                    <a:pt x="198913" y="51866"/>
                  </a:lnTo>
                  <a:cubicBezTo>
                    <a:pt x="198988" y="23254"/>
                    <a:pt x="222205" y="37"/>
                    <a:pt x="250854" y="0"/>
                  </a:cubicBezTo>
                  <a:lnTo>
                    <a:pt x="290517" y="0"/>
                  </a:lnTo>
                  <a:cubicBezTo>
                    <a:pt x="319167" y="37"/>
                    <a:pt x="342384" y="23254"/>
                    <a:pt x="342421" y="51904"/>
                  </a:cubicBezTo>
                  <a:lnTo>
                    <a:pt x="342421" y="64926"/>
                  </a:lnTo>
                  <a:lnTo>
                    <a:pt x="370141" y="64926"/>
                  </a:lnTo>
                  <a:lnTo>
                    <a:pt x="370141" y="64963"/>
                  </a:lnTo>
                  <a:cubicBezTo>
                    <a:pt x="383721" y="65001"/>
                    <a:pt x="395776" y="73558"/>
                    <a:pt x="400316" y="86320"/>
                  </a:cubicBezTo>
                  <a:close/>
                  <a:moveTo>
                    <a:pt x="270683" y="34563"/>
                  </a:moveTo>
                  <a:cubicBezTo>
                    <a:pt x="257698" y="34526"/>
                    <a:pt x="246535" y="43716"/>
                    <a:pt x="243968" y="56441"/>
                  </a:cubicBezTo>
                  <a:cubicBezTo>
                    <a:pt x="241438" y="69166"/>
                    <a:pt x="248247" y="81928"/>
                    <a:pt x="260265" y="86877"/>
                  </a:cubicBezTo>
                  <a:cubicBezTo>
                    <a:pt x="272245" y="91862"/>
                    <a:pt x="286086" y="87658"/>
                    <a:pt x="293267" y="76868"/>
                  </a:cubicBezTo>
                  <a:cubicBezTo>
                    <a:pt x="300485" y="66078"/>
                    <a:pt x="299071" y="51679"/>
                    <a:pt x="289881" y="42525"/>
                  </a:cubicBezTo>
                  <a:cubicBezTo>
                    <a:pt x="284784" y="37391"/>
                    <a:pt x="277863" y="34526"/>
                    <a:pt x="270682" y="34563"/>
                  </a:cubicBezTo>
                  <a:close/>
                  <a:moveTo>
                    <a:pt x="274962" y="57483"/>
                  </a:moveTo>
                  <a:lnTo>
                    <a:pt x="274925" y="57483"/>
                  </a:lnTo>
                  <a:cubicBezTo>
                    <a:pt x="272915" y="55436"/>
                    <a:pt x="269716" y="55139"/>
                    <a:pt x="267334" y="56738"/>
                  </a:cubicBezTo>
                  <a:cubicBezTo>
                    <a:pt x="264953" y="58301"/>
                    <a:pt x="264023" y="61352"/>
                    <a:pt x="265139" y="64031"/>
                  </a:cubicBezTo>
                  <a:cubicBezTo>
                    <a:pt x="266218" y="66673"/>
                    <a:pt x="269046" y="68198"/>
                    <a:pt x="271836" y="67640"/>
                  </a:cubicBezTo>
                  <a:cubicBezTo>
                    <a:pt x="274664" y="67082"/>
                    <a:pt x="276711" y="64589"/>
                    <a:pt x="276711" y="61724"/>
                  </a:cubicBezTo>
                  <a:cubicBezTo>
                    <a:pt x="276711" y="60124"/>
                    <a:pt x="276078" y="58599"/>
                    <a:pt x="274925" y="57483"/>
                  </a:cubicBezTo>
                  <a:close/>
                  <a:moveTo>
                    <a:pt x="190353" y="120250"/>
                  </a:moveTo>
                  <a:lnTo>
                    <a:pt x="206389" y="120250"/>
                  </a:lnTo>
                  <a:cubicBezTo>
                    <a:pt x="209254" y="120325"/>
                    <a:pt x="212008" y="119246"/>
                    <a:pt x="214054" y="117274"/>
                  </a:cubicBezTo>
                  <a:cubicBezTo>
                    <a:pt x="216138" y="115265"/>
                    <a:pt x="217291" y="112549"/>
                    <a:pt x="217291" y="109684"/>
                  </a:cubicBezTo>
                  <a:cubicBezTo>
                    <a:pt x="217291" y="106819"/>
                    <a:pt x="216138" y="104065"/>
                    <a:pt x="214054" y="102056"/>
                  </a:cubicBezTo>
                  <a:cubicBezTo>
                    <a:pt x="212008" y="100084"/>
                    <a:pt x="209254" y="99005"/>
                    <a:pt x="206389" y="99080"/>
                  </a:cubicBezTo>
                  <a:lnTo>
                    <a:pt x="190353" y="99080"/>
                  </a:lnTo>
                  <a:cubicBezTo>
                    <a:pt x="187488" y="99005"/>
                    <a:pt x="184698" y="100084"/>
                    <a:pt x="182651" y="102056"/>
                  </a:cubicBezTo>
                  <a:cubicBezTo>
                    <a:pt x="180605" y="104065"/>
                    <a:pt x="179451" y="106819"/>
                    <a:pt x="179451" y="109684"/>
                  </a:cubicBezTo>
                  <a:cubicBezTo>
                    <a:pt x="179451" y="112549"/>
                    <a:pt x="180605" y="115265"/>
                    <a:pt x="182651" y="117274"/>
                  </a:cubicBezTo>
                  <a:cubicBezTo>
                    <a:pt x="184698" y="119246"/>
                    <a:pt x="187488" y="120325"/>
                    <a:pt x="190353" y="120250"/>
                  </a:cubicBezTo>
                  <a:close/>
                  <a:moveTo>
                    <a:pt x="351011" y="99116"/>
                  </a:moveTo>
                  <a:lnTo>
                    <a:pt x="334975" y="99116"/>
                  </a:lnTo>
                  <a:lnTo>
                    <a:pt x="334975" y="99079"/>
                  </a:lnTo>
                  <a:cubicBezTo>
                    <a:pt x="332110" y="99005"/>
                    <a:pt x="329320" y="100084"/>
                    <a:pt x="327273" y="102056"/>
                  </a:cubicBezTo>
                  <a:cubicBezTo>
                    <a:pt x="325227" y="104065"/>
                    <a:pt x="324073" y="106818"/>
                    <a:pt x="324073" y="109683"/>
                  </a:cubicBezTo>
                  <a:cubicBezTo>
                    <a:pt x="324073" y="112548"/>
                    <a:pt x="325227" y="115264"/>
                    <a:pt x="327273" y="117273"/>
                  </a:cubicBezTo>
                  <a:cubicBezTo>
                    <a:pt x="329320" y="119245"/>
                    <a:pt x="332110" y="120324"/>
                    <a:pt x="334975" y="120250"/>
                  </a:cubicBezTo>
                  <a:lnTo>
                    <a:pt x="351011" y="120250"/>
                  </a:lnTo>
                  <a:cubicBezTo>
                    <a:pt x="353876" y="120324"/>
                    <a:pt x="356630" y="119245"/>
                    <a:pt x="358713" y="117273"/>
                  </a:cubicBezTo>
                  <a:cubicBezTo>
                    <a:pt x="360759" y="115264"/>
                    <a:pt x="361913" y="112548"/>
                    <a:pt x="361913" y="109683"/>
                  </a:cubicBezTo>
                  <a:cubicBezTo>
                    <a:pt x="361913" y="106818"/>
                    <a:pt x="360760" y="104065"/>
                    <a:pt x="358713" y="102056"/>
                  </a:cubicBezTo>
                  <a:cubicBezTo>
                    <a:pt x="356630" y="100084"/>
                    <a:pt x="353876" y="99005"/>
                    <a:pt x="351011" y="99079"/>
                  </a:cubicBezTo>
                  <a:close/>
                  <a:moveTo>
                    <a:pt x="302680" y="99116"/>
                  </a:moveTo>
                  <a:lnTo>
                    <a:pt x="238646" y="99079"/>
                  </a:lnTo>
                  <a:cubicBezTo>
                    <a:pt x="235781" y="99005"/>
                    <a:pt x="233028" y="100084"/>
                    <a:pt x="230981" y="102056"/>
                  </a:cubicBezTo>
                  <a:cubicBezTo>
                    <a:pt x="228898" y="104065"/>
                    <a:pt x="227744" y="106818"/>
                    <a:pt x="227744" y="109683"/>
                  </a:cubicBezTo>
                  <a:cubicBezTo>
                    <a:pt x="227744" y="112548"/>
                    <a:pt x="228898" y="115264"/>
                    <a:pt x="230981" y="117273"/>
                  </a:cubicBezTo>
                  <a:cubicBezTo>
                    <a:pt x="233028" y="119245"/>
                    <a:pt x="235781" y="120324"/>
                    <a:pt x="238646" y="120250"/>
                  </a:cubicBezTo>
                  <a:lnTo>
                    <a:pt x="302680" y="120250"/>
                  </a:lnTo>
                  <a:cubicBezTo>
                    <a:pt x="308409" y="120064"/>
                    <a:pt x="312948" y="115376"/>
                    <a:pt x="312948" y="109683"/>
                  </a:cubicBezTo>
                  <a:cubicBezTo>
                    <a:pt x="312948" y="103953"/>
                    <a:pt x="308409" y="99264"/>
                    <a:pt x="302680" y="99079"/>
                  </a:cubicBezTo>
                  <a:close/>
                  <a:moveTo>
                    <a:pt x="270681" y="159652"/>
                  </a:moveTo>
                  <a:cubicBezTo>
                    <a:pt x="213196" y="159652"/>
                    <a:pt x="163716" y="200245"/>
                    <a:pt x="152514" y="256655"/>
                  </a:cubicBezTo>
                  <a:cubicBezTo>
                    <a:pt x="141315" y="313024"/>
                    <a:pt x="171490" y="369469"/>
                    <a:pt x="224584" y="391453"/>
                  </a:cubicBezTo>
                  <a:cubicBezTo>
                    <a:pt x="277715" y="413442"/>
                    <a:pt x="338960" y="394876"/>
                    <a:pt x="370879" y="347064"/>
                  </a:cubicBezTo>
                  <a:cubicBezTo>
                    <a:pt x="402803" y="299291"/>
                    <a:pt x="396551" y="235593"/>
                    <a:pt x="355884" y="194922"/>
                  </a:cubicBezTo>
                  <a:cubicBezTo>
                    <a:pt x="333300" y="172300"/>
                    <a:pt x="302641" y="159575"/>
                    <a:pt x="270680" y="159650"/>
                  </a:cubicBezTo>
                  <a:close/>
                  <a:moveTo>
                    <a:pt x="340928" y="209882"/>
                  </a:moveTo>
                  <a:cubicBezTo>
                    <a:pt x="307405" y="176358"/>
                    <a:pt x="254868" y="171149"/>
                    <a:pt x="215465" y="197491"/>
                  </a:cubicBezTo>
                  <a:cubicBezTo>
                    <a:pt x="176026" y="223797"/>
                    <a:pt x="160696" y="274324"/>
                    <a:pt x="178816" y="318116"/>
                  </a:cubicBezTo>
                  <a:cubicBezTo>
                    <a:pt x="196935" y="361909"/>
                    <a:pt x="243482" y="386800"/>
                    <a:pt x="289991" y="377573"/>
                  </a:cubicBezTo>
                  <a:cubicBezTo>
                    <a:pt x="336500" y="368308"/>
                    <a:pt x="369986" y="327530"/>
                    <a:pt x="369986" y="280132"/>
                  </a:cubicBezTo>
                  <a:cubicBezTo>
                    <a:pt x="370023" y="253790"/>
                    <a:pt x="359568" y="228489"/>
                    <a:pt x="340927" y="209885"/>
                  </a:cubicBezTo>
                  <a:close/>
                  <a:moveTo>
                    <a:pt x="270681" y="259888"/>
                  </a:moveTo>
                  <a:cubicBezTo>
                    <a:pt x="280616" y="259888"/>
                    <a:pt x="289173" y="252893"/>
                    <a:pt x="291108" y="243145"/>
                  </a:cubicBezTo>
                  <a:cubicBezTo>
                    <a:pt x="293042" y="233397"/>
                    <a:pt x="287833" y="223611"/>
                    <a:pt x="278643" y="219816"/>
                  </a:cubicBezTo>
                  <a:cubicBezTo>
                    <a:pt x="269453" y="216021"/>
                    <a:pt x="258886" y="219221"/>
                    <a:pt x="253343" y="227481"/>
                  </a:cubicBezTo>
                  <a:cubicBezTo>
                    <a:pt x="247836" y="235741"/>
                    <a:pt x="248915" y="246791"/>
                    <a:pt x="255947" y="253786"/>
                  </a:cubicBezTo>
                  <a:cubicBezTo>
                    <a:pt x="259854" y="257693"/>
                    <a:pt x="265138" y="259888"/>
                    <a:pt x="270682" y="259888"/>
                  </a:cubicBezTo>
                  <a:close/>
                  <a:moveTo>
                    <a:pt x="239093" y="266660"/>
                  </a:moveTo>
                  <a:lnTo>
                    <a:pt x="239055" y="266697"/>
                  </a:lnTo>
                  <a:cubicBezTo>
                    <a:pt x="211560" y="279124"/>
                    <a:pt x="193886" y="306508"/>
                    <a:pt x="193849" y="336684"/>
                  </a:cubicBezTo>
                  <a:cubicBezTo>
                    <a:pt x="193774" y="339549"/>
                    <a:pt x="194853" y="342339"/>
                    <a:pt x="196863" y="344385"/>
                  </a:cubicBezTo>
                  <a:cubicBezTo>
                    <a:pt x="198835" y="346432"/>
                    <a:pt x="201588" y="347585"/>
                    <a:pt x="204453" y="347585"/>
                  </a:cubicBezTo>
                  <a:cubicBezTo>
                    <a:pt x="207318" y="347585"/>
                    <a:pt x="210034" y="346432"/>
                    <a:pt x="212043" y="344385"/>
                  </a:cubicBezTo>
                  <a:cubicBezTo>
                    <a:pt x="214015" y="342339"/>
                    <a:pt x="215094" y="339549"/>
                    <a:pt x="215020" y="336684"/>
                  </a:cubicBezTo>
                  <a:cubicBezTo>
                    <a:pt x="215578" y="306360"/>
                    <a:pt x="240320" y="282101"/>
                    <a:pt x="270644" y="282101"/>
                  </a:cubicBezTo>
                  <a:cubicBezTo>
                    <a:pt x="300968" y="282101"/>
                    <a:pt x="325748" y="306360"/>
                    <a:pt x="326306" y="336684"/>
                  </a:cubicBezTo>
                  <a:cubicBezTo>
                    <a:pt x="326232" y="339549"/>
                    <a:pt x="327273" y="342339"/>
                    <a:pt x="329283" y="344385"/>
                  </a:cubicBezTo>
                  <a:cubicBezTo>
                    <a:pt x="331292" y="346432"/>
                    <a:pt x="334008" y="347585"/>
                    <a:pt x="336873" y="347585"/>
                  </a:cubicBezTo>
                  <a:cubicBezTo>
                    <a:pt x="339738" y="347585"/>
                    <a:pt x="342491" y="346432"/>
                    <a:pt x="344463" y="344385"/>
                  </a:cubicBezTo>
                  <a:cubicBezTo>
                    <a:pt x="346472" y="342339"/>
                    <a:pt x="347551" y="339549"/>
                    <a:pt x="347440" y="336684"/>
                  </a:cubicBezTo>
                  <a:cubicBezTo>
                    <a:pt x="347440" y="306508"/>
                    <a:pt x="329766" y="279124"/>
                    <a:pt x="302270" y="266697"/>
                  </a:cubicBezTo>
                  <a:cubicBezTo>
                    <a:pt x="313134" y="254307"/>
                    <a:pt x="315740" y="236708"/>
                    <a:pt x="308930" y="221676"/>
                  </a:cubicBezTo>
                  <a:cubicBezTo>
                    <a:pt x="302121" y="206682"/>
                    <a:pt x="287164" y="197045"/>
                    <a:pt x="270682" y="197045"/>
                  </a:cubicBezTo>
                  <a:cubicBezTo>
                    <a:pt x="254236" y="197045"/>
                    <a:pt x="239279" y="206682"/>
                    <a:pt x="232470" y="221676"/>
                  </a:cubicBezTo>
                  <a:cubicBezTo>
                    <a:pt x="225661" y="236707"/>
                    <a:pt x="228266" y="254307"/>
                    <a:pt x="239130" y="266697"/>
                  </a:cubicBezTo>
                  <a:close/>
                  <a:moveTo>
                    <a:pt x="530758" y="634372"/>
                  </a:moveTo>
                  <a:cubicBezTo>
                    <a:pt x="488490" y="634372"/>
                    <a:pt x="452102" y="664249"/>
                    <a:pt x="443842" y="705698"/>
                  </a:cubicBezTo>
                  <a:cubicBezTo>
                    <a:pt x="435582" y="747184"/>
                    <a:pt x="457794" y="788707"/>
                    <a:pt x="496825" y="804853"/>
                  </a:cubicBezTo>
                  <a:cubicBezTo>
                    <a:pt x="535893" y="821038"/>
                    <a:pt x="580950" y="807384"/>
                    <a:pt x="604429" y="772223"/>
                  </a:cubicBezTo>
                  <a:cubicBezTo>
                    <a:pt x="627944" y="737099"/>
                    <a:pt x="623330" y="690218"/>
                    <a:pt x="593416" y="660342"/>
                  </a:cubicBezTo>
                  <a:cubicBezTo>
                    <a:pt x="576821" y="643673"/>
                    <a:pt x="554274" y="634334"/>
                    <a:pt x="530760" y="634371"/>
                  </a:cubicBezTo>
                  <a:close/>
                  <a:moveTo>
                    <a:pt x="578457" y="675263"/>
                  </a:moveTo>
                  <a:lnTo>
                    <a:pt x="578494" y="675300"/>
                  </a:lnTo>
                  <a:cubicBezTo>
                    <a:pt x="555724" y="652530"/>
                    <a:pt x="520042" y="648995"/>
                    <a:pt x="493290" y="666891"/>
                  </a:cubicBezTo>
                  <a:cubicBezTo>
                    <a:pt x="466538" y="684751"/>
                    <a:pt x="456121" y="719056"/>
                    <a:pt x="468436" y="748785"/>
                  </a:cubicBezTo>
                  <a:cubicBezTo>
                    <a:pt x="480750" y="778513"/>
                    <a:pt x="512377" y="795405"/>
                    <a:pt x="543929" y="789154"/>
                  </a:cubicBezTo>
                  <a:cubicBezTo>
                    <a:pt x="575480" y="782866"/>
                    <a:pt x="598214" y="755147"/>
                    <a:pt x="598214" y="722963"/>
                  </a:cubicBezTo>
                  <a:cubicBezTo>
                    <a:pt x="598251" y="705104"/>
                    <a:pt x="591144" y="687914"/>
                    <a:pt x="578494" y="675301"/>
                  </a:cubicBezTo>
                  <a:close/>
                  <a:moveTo>
                    <a:pt x="516544" y="670017"/>
                  </a:moveTo>
                  <a:lnTo>
                    <a:pt x="516582" y="670017"/>
                  </a:lnTo>
                  <a:cubicBezTo>
                    <a:pt x="513754" y="670017"/>
                    <a:pt x="511075" y="671133"/>
                    <a:pt x="509066" y="673105"/>
                  </a:cubicBezTo>
                  <a:cubicBezTo>
                    <a:pt x="507094" y="675114"/>
                    <a:pt x="505978" y="677793"/>
                    <a:pt x="505978" y="680584"/>
                  </a:cubicBezTo>
                  <a:lnTo>
                    <a:pt x="505978" y="698183"/>
                  </a:lnTo>
                  <a:lnTo>
                    <a:pt x="488378" y="698220"/>
                  </a:lnTo>
                  <a:cubicBezTo>
                    <a:pt x="485588" y="698220"/>
                    <a:pt x="482909" y="699336"/>
                    <a:pt x="480900" y="701308"/>
                  </a:cubicBezTo>
                  <a:cubicBezTo>
                    <a:pt x="478928" y="703280"/>
                    <a:pt x="477811" y="705959"/>
                    <a:pt x="477811" y="708787"/>
                  </a:cubicBezTo>
                  <a:lnTo>
                    <a:pt x="477811" y="737176"/>
                  </a:lnTo>
                  <a:cubicBezTo>
                    <a:pt x="477811" y="739967"/>
                    <a:pt x="478928" y="742683"/>
                    <a:pt x="480900" y="744655"/>
                  </a:cubicBezTo>
                  <a:cubicBezTo>
                    <a:pt x="482909" y="746627"/>
                    <a:pt x="485588" y="747743"/>
                    <a:pt x="488378" y="747743"/>
                  </a:cubicBezTo>
                  <a:lnTo>
                    <a:pt x="505978" y="747743"/>
                  </a:lnTo>
                  <a:lnTo>
                    <a:pt x="505978" y="765380"/>
                  </a:lnTo>
                  <a:cubicBezTo>
                    <a:pt x="505978" y="768170"/>
                    <a:pt x="507094" y="770849"/>
                    <a:pt x="509066" y="772858"/>
                  </a:cubicBezTo>
                  <a:cubicBezTo>
                    <a:pt x="511075" y="774830"/>
                    <a:pt x="513754" y="775947"/>
                    <a:pt x="516544" y="775947"/>
                  </a:cubicBezTo>
                  <a:lnTo>
                    <a:pt x="544971" y="775947"/>
                  </a:lnTo>
                  <a:cubicBezTo>
                    <a:pt x="550812" y="775947"/>
                    <a:pt x="555538" y="771221"/>
                    <a:pt x="555538" y="765380"/>
                  </a:cubicBezTo>
                  <a:lnTo>
                    <a:pt x="555538" y="747743"/>
                  </a:lnTo>
                  <a:lnTo>
                    <a:pt x="573174" y="747743"/>
                  </a:lnTo>
                  <a:cubicBezTo>
                    <a:pt x="579016" y="747743"/>
                    <a:pt x="583741" y="743018"/>
                    <a:pt x="583741" y="737176"/>
                  </a:cubicBezTo>
                  <a:lnTo>
                    <a:pt x="583741" y="708787"/>
                  </a:lnTo>
                  <a:cubicBezTo>
                    <a:pt x="583741" y="705959"/>
                    <a:pt x="582625" y="703280"/>
                    <a:pt x="580653" y="701308"/>
                  </a:cubicBezTo>
                  <a:cubicBezTo>
                    <a:pt x="578644" y="699336"/>
                    <a:pt x="575965" y="698220"/>
                    <a:pt x="573175" y="698220"/>
                  </a:cubicBezTo>
                  <a:lnTo>
                    <a:pt x="555538" y="698220"/>
                  </a:lnTo>
                  <a:lnTo>
                    <a:pt x="555538" y="680583"/>
                  </a:lnTo>
                  <a:cubicBezTo>
                    <a:pt x="555538" y="674742"/>
                    <a:pt x="550813" y="670016"/>
                    <a:pt x="544971" y="670016"/>
                  </a:cubicBezTo>
                  <a:close/>
                  <a:moveTo>
                    <a:pt x="534367" y="691151"/>
                  </a:moveTo>
                  <a:lnTo>
                    <a:pt x="527111" y="691151"/>
                  </a:lnTo>
                  <a:lnTo>
                    <a:pt x="527111" y="708750"/>
                  </a:lnTo>
                  <a:lnTo>
                    <a:pt x="527148" y="708787"/>
                  </a:lnTo>
                  <a:cubicBezTo>
                    <a:pt x="527148" y="714629"/>
                    <a:pt x="522423" y="719354"/>
                    <a:pt x="516581" y="719354"/>
                  </a:cubicBezTo>
                  <a:lnTo>
                    <a:pt x="498982" y="719354"/>
                  </a:lnTo>
                  <a:lnTo>
                    <a:pt x="498982" y="726610"/>
                  </a:lnTo>
                  <a:lnTo>
                    <a:pt x="516581" y="726610"/>
                  </a:lnTo>
                  <a:cubicBezTo>
                    <a:pt x="519372" y="726610"/>
                    <a:pt x="522051" y="727726"/>
                    <a:pt x="524060" y="729698"/>
                  </a:cubicBezTo>
                  <a:cubicBezTo>
                    <a:pt x="526032" y="731670"/>
                    <a:pt x="527148" y="734386"/>
                    <a:pt x="527148" y="737177"/>
                  </a:cubicBezTo>
                  <a:lnTo>
                    <a:pt x="527148" y="754776"/>
                  </a:lnTo>
                  <a:lnTo>
                    <a:pt x="534404" y="754776"/>
                  </a:lnTo>
                  <a:lnTo>
                    <a:pt x="534404" y="737177"/>
                  </a:lnTo>
                  <a:cubicBezTo>
                    <a:pt x="534404" y="734386"/>
                    <a:pt x="535520" y="731670"/>
                    <a:pt x="537492" y="729698"/>
                  </a:cubicBezTo>
                  <a:cubicBezTo>
                    <a:pt x="539501" y="727726"/>
                    <a:pt x="542180" y="726610"/>
                    <a:pt x="544970" y="726610"/>
                  </a:cubicBezTo>
                  <a:lnTo>
                    <a:pt x="562570" y="726610"/>
                  </a:lnTo>
                  <a:lnTo>
                    <a:pt x="562570" y="719354"/>
                  </a:lnTo>
                  <a:lnTo>
                    <a:pt x="544970" y="719354"/>
                  </a:lnTo>
                  <a:cubicBezTo>
                    <a:pt x="539129" y="719354"/>
                    <a:pt x="534403" y="714629"/>
                    <a:pt x="534403" y="708787"/>
                  </a:cubicBezTo>
                  <a:lnTo>
                    <a:pt x="534403" y="691151"/>
                  </a:lnTo>
                  <a:close/>
                  <a:moveTo>
                    <a:pt x="520191" y="609593"/>
                  </a:moveTo>
                  <a:lnTo>
                    <a:pt x="520191" y="123599"/>
                  </a:lnTo>
                  <a:cubicBezTo>
                    <a:pt x="520153" y="114707"/>
                    <a:pt x="512935" y="107488"/>
                    <a:pt x="504043" y="107451"/>
                  </a:cubicBezTo>
                  <a:lnTo>
                    <a:pt x="402097" y="107451"/>
                  </a:lnTo>
                  <a:lnTo>
                    <a:pt x="402097" y="118204"/>
                  </a:lnTo>
                  <a:lnTo>
                    <a:pt x="498871" y="118204"/>
                  </a:lnTo>
                  <a:cubicBezTo>
                    <a:pt x="504712" y="118204"/>
                    <a:pt x="509438" y="122929"/>
                    <a:pt x="509438" y="128771"/>
                  </a:cubicBezTo>
                  <a:lnTo>
                    <a:pt x="509438" y="609593"/>
                  </a:lnTo>
                  <a:close/>
                  <a:moveTo>
                    <a:pt x="488304" y="609593"/>
                  </a:moveTo>
                  <a:lnTo>
                    <a:pt x="488304" y="139334"/>
                  </a:lnTo>
                  <a:lnTo>
                    <a:pt x="399155" y="139334"/>
                  </a:lnTo>
                  <a:cubicBezTo>
                    <a:pt x="397556" y="142757"/>
                    <a:pt x="395398" y="145883"/>
                    <a:pt x="392719" y="148524"/>
                  </a:cubicBezTo>
                  <a:cubicBezTo>
                    <a:pt x="386728" y="154552"/>
                    <a:pt x="378617" y="157901"/>
                    <a:pt x="370134" y="157901"/>
                  </a:cubicBezTo>
                  <a:lnTo>
                    <a:pt x="171185" y="157901"/>
                  </a:lnTo>
                  <a:cubicBezTo>
                    <a:pt x="162739" y="157901"/>
                    <a:pt x="154591" y="154552"/>
                    <a:pt x="148600" y="148524"/>
                  </a:cubicBezTo>
                  <a:cubicBezTo>
                    <a:pt x="145959" y="145883"/>
                    <a:pt x="143764" y="142757"/>
                    <a:pt x="142201" y="139334"/>
                  </a:cubicBezTo>
                  <a:lnTo>
                    <a:pt x="53015" y="139334"/>
                  </a:lnTo>
                  <a:lnTo>
                    <a:pt x="53015" y="742762"/>
                  </a:lnTo>
                  <a:lnTo>
                    <a:pt x="384457" y="742762"/>
                  </a:lnTo>
                  <a:lnTo>
                    <a:pt x="384457" y="692793"/>
                  </a:lnTo>
                  <a:lnTo>
                    <a:pt x="161210" y="692793"/>
                  </a:lnTo>
                  <a:cubicBezTo>
                    <a:pt x="158345" y="692905"/>
                    <a:pt x="155592" y="691826"/>
                    <a:pt x="153545" y="689816"/>
                  </a:cubicBezTo>
                  <a:cubicBezTo>
                    <a:pt x="151462" y="687844"/>
                    <a:pt x="150308" y="685091"/>
                    <a:pt x="150308" y="682226"/>
                  </a:cubicBezTo>
                  <a:cubicBezTo>
                    <a:pt x="150308" y="679361"/>
                    <a:pt x="151462" y="676645"/>
                    <a:pt x="153545" y="674636"/>
                  </a:cubicBezTo>
                  <a:cubicBezTo>
                    <a:pt x="155592" y="672664"/>
                    <a:pt x="158345" y="671585"/>
                    <a:pt x="161210" y="671659"/>
                  </a:cubicBezTo>
                  <a:lnTo>
                    <a:pt x="384457" y="671659"/>
                  </a:lnTo>
                  <a:lnTo>
                    <a:pt x="384457" y="646879"/>
                  </a:lnTo>
                  <a:cubicBezTo>
                    <a:pt x="384494" y="626303"/>
                    <a:pt x="401163" y="609635"/>
                    <a:pt x="421776" y="609597"/>
                  </a:cubicBezTo>
                  <a:close/>
                  <a:moveTo>
                    <a:pt x="384462" y="763889"/>
                  </a:moveTo>
                  <a:lnTo>
                    <a:pt x="42458" y="763889"/>
                  </a:lnTo>
                  <a:cubicBezTo>
                    <a:pt x="36616" y="763889"/>
                    <a:pt x="31890" y="759163"/>
                    <a:pt x="31890" y="753322"/>
                  </a:cubicBezTo>
                  <a:lnTo>
                    <a:pt x="31890" y="128767"/>
                  </a:lnTo>
                  <a:cubicBezTo>
                    <a:pt x="31890" y="122926"/>
                    <a:pt x="36616" y="118200"/>
                    <a:pt x="42458" y="118200"/>
                  </a:cubicBezTo>
                  <a:lnTo>
                    <a:pt x="139232" y="118200"/>
                  </a:lnTo>
                  <a:lnTo>
                    <a:pt x="139232" y="107447"/>
                  </a:lnTo>
                  <a:lnTo>
                    <a:pt x="37285" y="107447"/>
                  </a:lnTo>
                  <a:cubicBezTo>
                    <a:pt x="28393" y="107485"/>
                    <a:pt x="21175" y="114703"/>
                    <a:pt x="21138" y="123595"/>
                  </a:cubicBezTo>
                  <a:lnTo>
                    <a:pt x="21138" y="758494"/>
                  </a:lnTo>
                  <a:cubicBezTo>
                    <a:pt x="21175" y="767386"/>
                    <a:pt x="28393" y="774604"/>
                    <a:pt x="37285" y="774641"/>
                  </a:cubicBezTo>
                  <a:lnTo>
                    <a:pt x="384462" y="774641"/>
                  </a:lnTo>
                  <a:close/>
                  <a:moveTo>
                    <a:pt x="639818" y="630729"/>
                  </a:moveTo>
                  <a:lnTo>
                    <a:pt x="421781" y="630729"/>
                  </a:lnTo>
                  <a:cubicBezTo>
                    <a:pt x="412851" y="630729"/>
                    <a:pt x="405633" y="637984"/>
                    <a:pt x="405596" y="646877"/>
                  </a:cubicBezTo>
                  <a:lnTo>
                    <a:pt x="405596" y="799086"/>
                  </a:lnTo>
                  <a:cubicBezTo>
                    <a:pt x="405633" y="807979"/>
                    <a:pt x="412852" y="815197"/>
                    <a:pt x="421781" y="815234"/>
                  </a:cubicBezTo>
                  <a:lnTo>
                    <a:pt x="442022" y="815234"/>
                  </a:lnTo>
                  <a:cubicBezTo>
                    <a:pt x="444812" y="815420"/>
                    <a:pt x="447417" y="816685"/>
                    <a:pt x="449277" y="818806"/>
                  </a:cubicBezTo>
                  <a:cubicBezTo>
                    <a:pt x="451100" y="820927"/>
                    <a:pt x="452030" y="823680"/>
                    <a:pt x="451844" y="826471"/>
                  </a:cubicBezTo>
                  <a:lnTo>
                    <a:pt x="448831" y="869482"/>
                  </a:lnTo>
                  <a:lnTo>
                    <a:pt x="517627" y="817912"/>
                  </a:lnTo>
                  <a:lnTo>
                    <a:pt x="517627" y="817875"/>
                  </a:lnTo>
                  <a:cubicBezTo>
                    <a:pt x="519562" y="816164"/>
                    <a:pt x="522054" y="815196"/>
                    <a:pt x="524622" y="815196"/>
                  </a:cubicBezTo>
                  <a:lnTo>
                    <a:pt x="639817" y="815196"/>
                  </a:lnTo>
                  <a:cubicBezTo>
                    <a:pt x="648710" y="815159"/>
                    <a:pt x="655891" y="807978"/>
                    <a:pt x="655965" y="799086"/>
                  </a:cubicBezTo>
                  <a:lnTo>
                    <a:pt x="655965" y="646876"/>
                  </a:lnTo>
                  <a:cubicBezTo>
                    <a:pt x="655928" y="637984"/>
                    <a:pt x="648709" y="630766"/>
                    <a:pt x="639817" y="630728"/>
                  </a:cubicBezTo>
                  <a:close/>
                  <a:moveTo>
                    <a:pt x="88968" y="692790"/>
                  </a:moveTo>
                  <a:lnTo>
                    <a:pt x="133096" y="692790"/>
                  </a:lnTo>
                  <a:cubicBezTo>
                    <a:pt x="138788" y="692641"/>
                    <a:pt x="143327" y="687953"/>
                    <a:pt x="143327" y="682223"/>
                  </a:cubicBezTo>
                  <a:cubicBezTo>
                    <a:pt x="143327" y="676530"/>
                    <a:pt x="138788" y="671843"/>
                    <a:pt x="133096" y="671656"/>
                  </a:cubicBezTo>
                  <a:lnTo>
                    <a:pt x="88968" y="671656"/>
                  </a:lnTo>
                  <a:cubicBezTo>
                    <a:pt x="86103" y="671582"/>
                    <a:pt x="83350" y="672661"/>
                    <a:pt x="81303" y="674633"/>
                  </a:cubicBezTo>
                  <a:cubicBezTo>
                    <a:pt x="79220" y="676642"/>
                    <a:pt x="78066" y="679358"/>
                    <a:pt x="78066" y="682223"/>
                  </a:cubicBezTo>
                  <a:cubicBezTo>
                    <a:pt x="78066" y="685088"/>
                    <a:pt x="79220" y="687841"/>
                    <a:pt x="81303" y="689813"/>
                  </a:cubicBezTo>
                  <a:cubicBezTo>
                    <a:pt x="83350" y="691822"/>
                    <a:pt x="86103" y="692901"/>
                    <a:pt x="88968" y="692790"/>
                  </a:cubicBezTo>
                  <a:close/>
                  <a:moveTo>
                    <a:pt x="88968" y="606470"/>
                  </a:moveTo>
                  <a:lnTo>
                    <a:pt x="133096" y="606470"/>
                  </a:lnTo>
                  <a:cubicBezTo>
                    <a:pt x="138788" y="606284"/>
                    <a:pt x="143327" y="601596"/>
                    <a:pt x="143327" y="595903"/>
                  </a:cubicBezTo>
                  <a:cubicBezTo>
                    <a:pt x="143327" y="590173"/>
                    <a:pt x="138788" y="585484"/>
                    <a:pt x="133096" y="585336"/>
                  </a:cubicBezTo>
                  <a:lnTo>
                    <a:pt x="88968" y="585336"/>
                  </a:lnTo>
                  <a:cubicBezTo>
                    <a:pt x="86103" y="585224"/>
                    <a:pt x="83350" y="586303"/>
                    <a:pt x="81303" y="588312"/>
                  </a:cubicBezTo>
                  <a:cubicBezTo>
                    <a:pt x="79220" y="590284"/>
                    <a:pt x="78066" y="593038"/>
                    <a:pt x="78066" y="595903"/>
                  </a:cubicBezTo>
                  <a:cubicBezTo>
                    <a:pt x="78066" y="598767"/>
                    <a:pt x="79220" y="601484"/>
                    <a:pt x="81303" y="603493"/>
                  </a:cubicBezTo>
                  <a:cubicBezTo>
                    <a:pt x="83350" y="605465"/>
                    <a:pt x="86103" y="606544"/>
                    <a:pt x="88968" y="606469"/>
                  </a:cubicBezTo>
                  <a:close/>
                  <a:moveTo>
                    <a:pt x="161224" y="606470"/>
                  </a:moveTo>
                  <a:lnTo>
                    <a:pt x="452365" y="606470"/>
                  </a:lnTo>
                  <a:cubicBezTo>
                    <a:pt x="458095" y="606284"/>
                    <a:pt x="462634" y="601596"/>
                    <a:pt x="462634" y="595903"/>
                  </a:cubicBezTo>
                  <a:cubicBezTo>
                    <a:pt x="462634" y="590173"/>
                    <a:pt x="458095" y="585484"/>
                    <a:pt x="452365" y="585336"/>
                  </a:cubicBezTo>
                  <a:lnTo>
                    <a:pt x="161224" y="585336"/>
                  </a:lnTo>
                  <a:cubicBezTo>
                    <a:pt x="158359" y="585224"/>
                    <a:pt x="155606" y="586303"/>
                    <a:pt x="153559" y="588312"/>
                  </a:cubicBezTo>
                  <a:cubicBezTo>
                    <a:pt x="151476" y="590284"/>
                    <a:pt x="150322" y="593038"/>
                    <a:pt x="150322" y="595903"/>
                  </a:cubicBezTo>
                  <a:cubicBezTo>
                    <a:pt x="150322" y="598767"/>
                    <a:pt x="151476" y="601484"/>
                    <a:pt x="153559" y="603493"/>
                  </a:cubicBezTo>
                  <a:cubicBezTo>
                    <a:pt x="155605" y="605465"/>
                    <a:pt x="158359" y="606544"/>
                    <a:pt x="161224" y="606469"/>
                  </a:cubicBezTo>
                  <a:close/>
                  <a:moveTo>
                    <a:pt x="88968" y="520150"/>
                  </a:moveTo>
                  <a:lnTo>
                    <a:pt x="133096" y="520150"/>
                  </a:lnTo>
                  <a:lnTo>
                    <a:pt x="133096" y="520112"/>
                  </a:lnTo>
                  <a:cubicBezTo>
                    <a:pt x="138788" y="519963"/>
                    <a:pt x="143327" y="515275"/>
                    <a:pt x="143327" y="509545"/>
                  </a:cubicBezTo>
                  <a:cubicBezTo>
                    <a:pt x="143327" y="503853"/>
                    <a:pt x="138788" y="499165"/>
                    <a:pt x="133096" y="498978"/>
                  </a:cubicBezTo>
                  <a:lnTo>
                    <a:pt x="88968" y="498978"/>
                  </a:lnTo>
                  <a:cubicBezTo>
                    <a:pt x="86103" y="498904"/>
                    <a:pt x="83350" y="499983"/>
                    <a:pt x="81303" y="501955"/>
                  </a:cubicBezTo>
                  <a:cubicBezTo>
                    <a:pt x="79220" y="503964"/>
                    <a:pt x="78066" y="506680"/>
                    <a:pt x="78066" y="509545"/>
                  </a:cubicBezTo>
                  <a:cubicBezTo>
                    <a:pt x="78066" y="512410"/>
                    <a:pt x="79220" y="515163"/>
                    <a:pt x="81303" y="517135"/>
                  </a:cubicBezTo>
                  <a:cubicBezTo>
                    <a:pt x="83350" y="519145"/>
                    <a:pt x="86103" y="520224"/>
                    <a:pt x="88968" y="520112"/>
                  </a:cubicBezTo>
                  <a:close/>
                  <a:moveTo>
                    <a:pt x="161224" y="520150"/>
                  </a:moveTo>
                  <a:lnTo>
                    <a:pt x="452365" y="520112"/>
                  </a:lnTo>
                  <a:cubicBezTo>
                    <a:pt x="458095" y="519963"/>
                    <a:pt x="462634" y="515275"/>
                    <a:pt x="462634" y="509545"/>
                  </a:cubicBezTo>
                  <a:cubicBezTo>
                    <a:pt x="462634" y="503853"/>
                    <a:pt x="458095" y="499165"/>
                    <a:pt x="452365" y="498978"/>
                  </a:cubicBezTo>
                  <a:lnTo>
                    <a:pt x="161224" y="498978"/>
                  </a:lnTo>
                  <a:cubicBezTo>
                    <a:pt x="158359" y="498904"/>
                    <a:pt x="155606" y="499983"/>
                    <a:pt x="153559" y="501955"/>
                  </a:cubicBezTo>
                  <a:cubicBezTo>
                    <a:pt x="151476" y="503964"/>
                    <a:pt x="150322" y="506680"/>
                    <a:pt x="150322" y="509545"/>
                  </a:cubicBezTo>
                  <a:cubicBezTo>
                    <a:pt x="150322" y="512410"/>
                    <a:pt x="151476" y="515163"/>
                    <a:pt x="153559" y="517135"/>
                  </a:cubicBezTo>
                  <a:cubicBezTo>
                    <a:pt x="155605" y="519145"/>
                    <a:pt x="158359" y="520224"/>
                    <a:pt x="161224" y="520112"/>
                  </a:cubicBezTo>
                  <a:close/>
                  <a:moveTo>
                    <a:pt x="88968" y="433829"/>
                  </a:moveTo>
                  <a:lnTo>
                    <a:pt x="133096" y="433829"/>
                  </a:lnTo>
                  <a:lnTo>
                    <a:pt x="133096" y="433792"/>
                  </a:lnTo>
                  <a:cubicBezTo>
                    <a:pt x="138788" y="433606"/>
                    <a:pt x="143327" y="428918"/>
                    <a:pt x="143327" y="423225"/>
                  </a:cubicBezTo>
                  <a:cubicBezTo>
                    <a:pt x="143327" y="417495"/>
                    <a:pt x="138788" y="412807"/>
                    <a:pt x="133096" y="412658"/>
                  </a:cubicBezTo>
                  <a:lnTo>
                    <a:pt x="88968" y="412658"/>
                  </a:lnTo>
                  <a:cubicBezTo>
                    <a:pt x="86103" y="412546"/>
                    <a:pt x="83350" y="413625"/>
                    <a:pt x="81303" y="415634"/>
                  </a:cubicBezTo>
                  <a:cubicBezTo>
                    <a:pt x="79220" y="417606"/>
                    <a:pt x="78066" y="420360"/>
                    <a:pt x="78066" y="423225"/>
                  </a:cubicBezTo>
                  <a:cubicBezTo>
                    <a:pt x="78066" y="426090"/>
                    <a:pt x="79220" y="428806"/>
                    <a:pt x="81303" y="430815"/>
                  </a:cubicBezTo>
                  <a:cubicBezTo>
                    <a:pt x="83350" y="432787"/>
                    <a:pt x="86103" y="433866"/>
                    <a:pt x="88968" y="433792"/>
                  </a:cubicBezTo>
                  <a:close/>
                  <a:moveTo>
                    <a:pt x="161224" y="433829"/>
                  </a:moveTo>
                  <a:lnTo>
                    <a:pt x="452365" y="433792"/>
                  </a:lnTo>
                  <a:cubicBezTo>
                    <a:pt x="458095" y="433606"/>
                    <a:pt x="462634" y="428918"/>
                    <a:pt x="462634" y="423225"/>
                  </a:cubicBezTo>
                  <a:cubicBezTo>
                    <a:pt x="462634" y="417495"/>
                    <a:pt x="458095" y="412807"/>
                    <a:pt x="452365" y="412658"/>
                  </a:cubicBezTo>
                  <a:lnTo>
                    <a:pt x="161224" y="412658"/>
                  </a:lnTo>
                  <a:cubicBezTo>
                    <a:pt x="158359" y="412546"/>
                    <a:pt x="155606" y="413625"/>
                    <a:pt x="153559" y="415634"/>
                  </a:cubicBezTo>
                  <a:cubicBezTo>
                    <a:pt x="151476" y="417606"/>
                    <a:pt x="150322" y="420360"/>
                    <a:pt x="150322" y="423225"/>
                  </a:cubicBezTo>
                  <a:cubicBezTo>
                    <a:pt x="150322" y="426090"/>
                    <a:pt x="151476" y="428806"/>
                    <a:pt x="153559" y="430815"/>
                  </a:cubicBezTo>
                  <a:cubicBezTo>
                    <a:pt x="155605" y="432787"/>
                    <a:pt x="158359" y="433866"/>
                    <a:pt x="161224" y="433792"/>
                  </a:cubicBezTo>
                  <a:close/>
                  <a:moveTo>
                    <a:pt x="220085" y="51934"/>
                  </a:moveTo>
                  <a:lnTo>
                    <a:pt x="220085" y="75486"/>
                  </a:lnTo>
                  <a:cubicBezTo>
                    <a:pt x="220085" y="81328"/>
                    <a:pt x="215323" y="86053"/>
                    <a:pt x="209481" y="86053"/>
                  </a:cubicBezTo>
                  <a:lnTo>
                    <a:pt x="171195" y="86053"/>
                  </a:lnTo>
                  <a:cubicBezTo>
                    <a:pt x="165242" y="86091"/>
                    <a:pt x="160406" y="90890"/>
                    <a:pt x="160406" y="96880"/>
                  </a:cubicBezTo>
                  <a:lnTo>
                    <a:pt x="160406" y="125939"/>
                  </a:lnTo>
                  <a:cubicBezTo>
                    <a:pt x="160406" y="131930"/>
                    <a:pt x="165242" y="136729"/>
                    <a:pt x="171195" y="136766"/>
                  </a:cubicBezTo>
                  <a:lnTo>
                    <a:pt x="370144" y="136766"/>
                  </a:lnTo>
                  <a:cubicBezTo>
                    <a:pt x="376097" y="136729"/>
                    <a:pt x="380934" y="131929"/>
                    <a:pt x="380971" y="125939"/>
                  </a:cubicBezTo>
                  <a:lnTo>
                    <a:pt x="380971" y="96880"/>
                  </a:lnTo>
                  <a:cubicBezTo>
                    <a:pt x="380934" y="90927"/>
                    <a:pt x="376097" y="86091"/>
                    <a:pt x="370144" y="86053"/>
                  </a:cubicBezTo>
                  <a:lnTo>
                    <a:pt x="331858" y="86053"/>
                  </a:lnTo>
                  <a:cubicBezTo>
                    <a:pt x="329068" y="86053"/>
                    <a:pt x="326352" y="84937"/>
                    <a:pt x="324380" y="82965"/>
                  </a:cubicBezTo>
                  <a:cubicBezTo>
                    <a:pt x="322408" y="80993"/>
                    <a:pt x="321292" y="78277"/>
                    <a:pt x="321292" y="75487"/>
                  </a:cubicBezTo>
                  <a:lnTo>
                    <a:pt x="321292" y="51934"/>
                  </a:lnTo>
                  <a:cubicBezTo>
                    <a:pt x="321217" y="34968"/>
                    <a:pt x="307488" y="21238"/>
                    <a:pt x="290521" y="21164"/>
                  </a:cubicBezTo>
                  <a:lnTo>
                    <a:pt x="250858" y="21164"/>
                  </a:lnTo>
                  <a:cubicBezTo>
                    <a:pt x="233892" y="21201"/>
                    <a:pt x="220125" y="34967"/>
                    <a:pt x="220088" y="5193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4637" name="Google Shape;4637;p86"/>
          <p:cNvGrpSpPr/>
          <p:nvPr/>
        </p:nvGrpSpPr>
        <p:grpSpPr>
          <a:xfrm>
            <a:off x="730956" y="1722324"/>
            <a:ext cx="9879305" cy="868002"/>
            <a:chOff x="730956" y="1722324"/>
            <a:chExt cx="9879305" cy="868002"/>
          </a:xfrm>
        </p:grpSpPr>
        <p:sp>
          <p:nvSpPr>
            <p:cNvPr id="4638" name="Google Shape;4638;p86"/>
            <p:cNvSpPr txBox="1"/>
            <p:nvPr/>
          </p:nvSpPr>
          <p:spPr>
            <a:xfrm>
              <a:off x="1581739" y="1975813"/>
              <a:ext cx="9028522" cy="3693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chemeClr val="dk2"/>
                </a:buClr>
                <a:buSzPts val="2000"/>
                <a:buFont typeface="Noto Sans Symbols"/>
                <a:buNone/>
              </a:pPr>
              <a:r>
                <a:rPr b="1" i="0" lang="pt-BR" sz="2000" cap="none" strike="noStrike">
                  <a:solidFill>
                    <a:schemeClr val="lt2"/>
                  </a:solidFill>
                  <a:latin typeface="Lustria"/>
                  <a:ea typeface="Lustria"/>
                  <a:cs typeface="Lustria"/>
                  <a:sym typeface="Lustria"/>
                </a:rPr>
                <a:t>Esquema de dose de eculizumabe para adultos com HPN</a:t>
              </a:r>
              <a:endParaRPr/>
            </a:p>
          </p:txBody>
        </p:sp>
        <p:sp>
          <p:nvSpPr>
            <p:cNvPr id="4639" name="Google Shape;4639;p86"/>
            <p:cNvSpPr/>
            <p:nvPr/>
          </p:nvSpPr>
          <p:spPr>
            <a:xfrm>
              <a:off x="730956" y="1722324"/>
              <a:ext cx="867998" cy="868002"/>
            </a:xfrm>
            <a:prstGeom prst="ellipse">
              <a:avLst/>
            </a:prstGeom>
            <a:solidFill>
              <a:schemeClr val="dk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4640" name="Google Shape;4640;p86"/>
            <p:cNvGrpSpPr/>
            <p:nvPr/>
          </p:nvGrpSpPr>
          <p:grpSpPr>
            <a:xfrm>
              <a:off x="857702" y="1888097"/>
              <a:ext cx="593362" cy="508683"/>
              <a:chOff x="7997263" y="549206"/>
              <a:chExt cx="833429" cy="714490"/>
            </a:xfrm>
          </p:grpSpPr>
          <p:sp>
            <p:nvSpPr>
              <p:cNvPr id="4641" name="Google Shape;4641;p86"/>
              <p:cNvSpPr/>
              <p:nvPr/>
            </p:nvSpPr>
            <p:spPr>
              <a:xfrm>
                <a:off x="7997263" y="906666"/>
                <a:ext cx="416718" cy="357030"/>
              </a:xfrm>
              <a:custGeom>
                <a:rect b="b" l="l" r="r" t="t"/>
                <a:pathLst>
                  <a:path extrusionOk="0" h="357030" w="416718">
                    <a:moveTo>
                      <a:pt x="356593" y="32621"/>
                    </a:moveTo>
                    <a:cubicBezTo>
                      <a:pt x="263762" y="-10874"/>
                      <a:pt x="152920" y="-10874"/>
                      <a:pt x="60089" y="32621"/>
                    </a:cubicBezTo>
                    <a:cubicBezTo>
                      <a:pt x="23031" y="49997"/>
                      <a:pt x="0" y="85120"/>
                      <a:pt x="0" y="124225"/>
                    </a:cubicBezTo>
                    <a:lnTo>
                      <a:pt x="0" y="342148"/>
                    </a:lnTo>
                    <a:cubicBezTo>
                      <a:pt x="0" y="350370"/>
                      <a:pt x="6660" y="357030"/>
                      <a:pt x="14883" y="357030"/>
                    </a:cubicBezTo>
                    <a:lnTo>
                      <a:pt x="401836" y="357030"/>
                    </a:lnTo>
                    <a:cubicBezTo>
                      <a:pt x="410059" y="357030"/>
                      <a:pt x="416719" y="350370"/>
                      <a:pt x="416719" y="342148"/>
                    </a:cubicBezTo>
                    <a:lnTo>
                      <a:pt x="416719" y="124225"/>
                    </a:lnTo>
                    <a:cubicBezTo>
                      <a:pt x="416719" y="85120"/>
                      <a:pt x="393687" y="49997"/>
                      <a:pt x="356592" y="32621"/>
                    </a:cubicBezTo>
                    <a:close/>
                    <a:moveTo>
                      <a:pt x="386954" y="327268"/>
                    </a:moveTo>
                    <a:lnTo>
                      <a:pt x="312540" y="327268"/>
                    </a:lnTo>
                    <a:lnTo>
                      <a:pt x="312540" y="193327"/>
                    </a:lnTo>
                    <a:cubicBezTo>
                      <a:pt x="312540" y="185104"/>
                      <a:pt x="305880" y="178444"/>
                      <a:pt x="297657" y="178444"/>
                    </a:cubicBezTo>
                    <a:cubicBezTo>
                      <a:pt x="289434" y="178444"/>
                      <a:pt x="282774" y="185104"/>
                      <a:pt x="282774" y="193327"/>
                    </a:cubicBezTo>
                    <a:lnTo>
                      <a:pt x="282774" y="327268"/>
                    </a:lnTo>
                    <a:lnTo>
                      <a:pt x="133946" y="327268"/>
                    </a:lnTo>
                    <a:lnTo>
                      <a:pt x="133946" y="193327"/>
                    </a:lnTo>
                    <a:cubicBezTo>
                      <a:pt x="133946" y="185104"/>
                      <a:pt x="127286" y="178444"/>
                      <a:pt x="119063" y="178444"/>
                    </a:cubicBezTo>
                    <a:cubicBezTo>
                      <a:pt x="110841" y="178444"/>
                      <a:pt x="104181" y="185104"/>
                      <a:pt x="104181" y="193327"/>
                    </a:cubicBezTo>
                    <a:lnTo>
                      <a:pt x="104181" y="327268"/>
                    </a:lnTo>
                    <a:lnTo>
                      <a:pt x="29767" y="327268"/>
                    </a:lnTo>
                    <a:lnTo>
                      <a:pt x="29767" y="124233"/>
                    </a:lnTo>
                    <a:cubicBezTo>
                      <a:pt x="29767" y="96774"/>
                      <a:pt x="46250" y="71994"/>
                      <a:pt x="72741" y="59604"/>
                    </a:cubicBezTo>
                    <a:cubicBezTo>
                      <a:pt x="157684" y="19792"/>
                      <a:pt x="259069" y="19829"/>
                      <a:pt x="344013" y="59604"/>
                    </a:cubicBezTo>
                    <a:cubicBezTo>
                      <a:pt x="370466" y="72031"/>
                      <a:pt x="386949" y="96773"/>
                      <a:pt x="386949" y="1242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642" name="Google Shape;4642;p86"/>
              <p:cNvSpPr/>
              <p:nvPr/>
            </p:nvSpPr>
            <p:spPr>
              <a:xfrm>
                <a:off x="8433218" y="907293"/>
                <a:ext cx="397474" cy="356401"/>
              </a:xfrm>
              <a:custGeom>
                <a:rect b="b" l="l" r="r" t="t"/>
                <a:pathLst>
                  <a:path extrusionOk="0" h="356401" w="397474">
                    <a:moveTo>
                      <a:pt x="381028" y="69465"/>
                    </a:moveTo>
                    <a:cubicBezTo>
                      <a:pt x="315209" y="-22213"/>
                      <a:pt x="75819" y="-21358"/>
                      <a:pt x="3305" y="61466"/>
                    </a:cubicBezTo>
                    <a:cubicBezTo>
                      <a:pt x="-8601" y="76832"/>
                      <a:pt x="14579" y="95100"/>
                      <a:pt x="26708" y="79846"/>
                    </a:cubicBezTo>
                    <a:cubicBezTo>
                      <a:pt x="33628" y="71065"/>
                      <a:pt x="42818" y="63884"/>
                      <a:pt x="53497" y="58973"/>
                    </a:cubicBezTo>
                    <a:cubicBezTo>
                      <a:pt x="137026" y="19720"/>
                      <a:pt x="241244" y="19682"/>
                      <a:pt x="324883" y="59010"/>
                    </a:cubicBezTo>
                    <a:cubicBezTo>
                      <a:pt x="337720" y="64963"/>
                      <a:pt x="348547" y="74228"/>
                      <a:pt x="356212" y="85836"/>
                    </a:cubicBezTo>
                    <a:cubicBezTo>
                      <a:pt x="363728" y="97296"/>
                      <a:pt x="367708" y="110356"/>
                      <a:pt x="367708" y="123639"/>
                    </a:cubicBezTo>
                    <a:lnTo>
                      <a:pt x="367708" y="326636"/>
                    </a:lnTo>
                    <a:lnTo>
                      <a:pt x="293294" y="326636"/>
                    </a:lnTo>
                    <a:lnTo>
                      <a:pt x="293294" y="270788"/>
                    </a:lnTo>
                    <a:cubicBezTo>
                      <a:pt x="340510" y="215945"/>
                      <a:pt x="324660" y="150792"/>
                      <a:pt x="287639" y="121474"/>
                    </a:cubicBezTo>
                    <a:cubicBezTo>
                      <a:pt x="272421" y="109568"/>
                      <a:pt x="254116" y="132525"/>
                      <a:pt x="269110" y="144766"/>
                    </a:cubicBezTo>
                    <a:cubicBezTo>
                      <a:pt x="297871" y="168615"/>
                      <a:pt x="304122" y="215348"/>
                      <a:pt x="267026" y="255865"/>
                    </a:cubicBezTo>
                    <a:cubicBezTo>
                      <a:pt x="264794" y="258544"/>
                      <a:pt x="263529" y="261967"/>
                      <a:pt x="263529" y="265465"/>
                    </a:cubicBezTo>
                    <a:lnTo>
                      <a:pt x="263529" y="326633"/>
                    </a:lnTo>
                    <a:lnTo>
                      <a:pt x="114701" y="326633"/>
                    </a:lnTo>
                    <a:lnTo>
                      <a:pt x="114701" y="265465"/>
                    </a:lnTo>
                    <a:cubicBezTo>
                      <a:pt x="114701" y="261930"/>
                      <a:pt x="113436" y="258544"/>
                      <a:pt x="111166" y="255865"/>
                    </a:cubicBezTo>
                    <a:cubicBezTo>
                      <a:pt x="74034" y="215347"/>
                      <a:pt x="80396" y="168503"/>
                      <a:pt x="109120" y="144766"/>
                    </a:cubicBezTo>
                    <a:cubicBezTo>
                      <a:pt x="124188" y="132637"/>
                      <a:pt x="105920" y="109457"/>
                      <a:pt x="90591" y="121474"/>
                    </a:cubicBezTo>
                    <a:cubicBezTo>
                      <a:pt x="53459" y="150980"/>
                      <a:pt x="37794" y="215943"/>
                      <a:pt x="84935" y="270788"/>
                    </a:cubicBezTo>
                    <a:lnTo>
                      <a:pt x="84935" y="326636"/>
                    </a:lnTo>
                    <a:lnTo>
                      <a:pt x="25404" y="326636"/>
                    </a:lnTo>
                    <a:cubicBezTo>
                      <a:pt x="17181" y="326636"/>
                      <a:pt x="10521" y="333296"/>
                      <a:pt x="10521" y="341519"/>
                    </a:cubicBezTo>
                    <a:cubicBezTo>
                      <a:pt x="10521" y="349742"/>
                      <a:pt x="17181" y="356402"/>
                      <a:pt x="25404" y="356402"/>
                    </a:cubicBezTo>
                    <a:lnTo>
                      <a:pt x="382592" y="356402"/>
                    </a:lnTo>
                    <a:cubicBezTo>
                      <a:pt x="390814" y="356402"/>
                      <a:pt x="397474" y="349742"/>
                      <a:pt x="397474" y="341519"/>
                    </a:cubicBezTo>
                    <a:lnTo>
                      <a:pt x="397474" y="123634"/>
                    </a:lnTo>
                    <a:cubicBezTo>
                      <a:pt x="397474" y="104510"/>
                      <a:pt x="391782" y="85757"/>
                      <a:pt x="381029" y="6946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643" name="Google Shape;4643;p86"/>
              <p:cNvSpPr/>
              <p:nvPr/>
            </p:nvSpPr>
            <p:spPr>
              <a:xfrm>
                <a:off x="8071668" y="550022"/>
                <a:ext cx="267890" cy="296958"/>
              </a:xfrm>
              <a:custGeom>
                <a:rect b="b" l="l" r="r" t="t"/>
                <a:pathLst>
                  <a:path extrusionOk="0" h="296958" w="267890">
                    <a:moveTo>
                      <a:pt x="133950" y="296959"/>
                    </a:moveTo>
                    <a:cubicBezTo>
                      <a:pt x="209369" y="296959"/>
                      <a:pt x="267891" y="210415"/>
                      <a:pt x="267891" y="135967"/>
                    </a:cubicBezTo>
                    <a:cubicBezTo>
                      <a:pt x="260524" y="-45341"/>
                      <a:pt x="7363" y="-45303"/>
                      <a:pt x="0" y="135967"/>
                    </a:cubicBezTo>
                    <a:cubicBezTo>
                      <a:pt x="0" y="210418"/>
                      <a:pt x="58526" y="296959"/>
                      <a:pt x="133941" y="296959"/>
                    </a:cubicBezTo>
                    <a:close/>
                    <a:moveTo>
                      <a:pt x="133950" y="29068"/>
                    </a:moveTo>
                    <a:cubicBezTo>
                      <a:pt x="191397" y="29068"/>
                      <a:pt x="238135" y="77028"/>
                      <a:pt x="238135" y="135967"/>
                    </a:cubicBezTo>
                    <a:cubicBezTo>
                      <a:pt x="238135" y="195052"/>
                      <a:pt x="190063" y="267193"/>
                      <a:pt x="133950" y="267193"/>
                    </a:cubicBezTo>
                    <a:cubicBezTo>
                      <a:pt x="77837" y="267193"/>
                      <a:pt x="29766" y="195049"/>
                      <a:pt x="29766" y="135967"/>
                    </a:cubicBezTo>
                    <a:cubicBezTo>
                      <a:pt x="29766" y="77031"/>
                      <a:pt x="76497" y="29068"/>
                      <a:pt x="133950" y="2906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644" name="Google Shape;4644;p86"/>
              <p:cNvSpPr/>
              <p:nvPr/>
            </p:nvSpPr>
            <p:spPr>
              <a:xfrm>
                <a:off x="8473503" y="549206"/>
                <a:ext cx="297656" cy="327540"/>
              </a:xfrm>
              <a:custGeom>
                <a:rect b="b" l="l" r="r" t="t"/>
                <a:pathLst>
                  <a:path extrusionOk="0" h="327540" w="297656">
                    <a:moveTo>
                      <a:pt x="14883" y="327540"/>
                    </a:moveTo>
                    <a:lnTo>
                      <a:pt x="282774" y="327540"/>
                    </a:lnTo>
                    <a:cubicBezTo>
                      <a:pt x="290997" y="327540"/>
                      <a:pt x="297657" y="320880"/>
                      <a:pt x="297657" y="312658"/>
                    </a:cubicBezTo>
                    <a:lnTo>
                      <a:pt x="297657" y="145894"/>
                    </a:lnTo>
                    <a:cubicBezTo>
                      <a:pt x="297657" y="65489"/>
                      <a:pt x="232284" y="114"/>
                      <a:pt x="151877" y="114"/>
                    </a:cubicBezTo>
                    <a:cubicBezTo>
                      <a:pt x="69426" y="-3123"/>
                      <a:pt x="-228" y="63180"/>
                      <a:pt x="1" y="145894"/>
                    </a:cubicBezTo>
                    <a:lnTo>
                      <a:pt x="1" y="312658"/>
                    </a:lnTo>
                    <a:cubicBezTo>
                      <a:pt x="1" y="320880"/>
                      <a:pt x="6661" y="327540"/>
                      <a:pt x="14883" y="327540"/>
                    </a:cubicBezTo>
                    <a:close/>
                    <a:moveTo>
                      <a:pt x="29766" y="145899"/>
                    </a:moveTo>
                    <a:cubicBezTo>
                      <a:pt x="34826" y="-8587"/>
                      <a:pt x="262872" y="-8511"/>
                      <a:pt x="267891" y="145899"/>
                    </a:cubicBezTo>
                    <a:lnTo>
                      <a:pt x="267891" y="297775"/>
                    </a:lnTo>
                    <a:lnTo>
                      <a:pt x="29766" y="29777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645" name="Google Shape;4645;p86"/>
              <p:cNvSpPr/>
              <p:nvPr/>
            </p:nvSpPr>
            <p:spPr>
              <a:xfrm>
                <a:off x="8518157" y="594210"/>
                <a:ext cx="208368" cy="237887"/>
              </a:xfrm>
              <a:custGeom>
                <a:rect b="b" l="l" r="r" t="t"/>
                <a:pathLst>
                  <a:path extrusionOk="0" h="237887" w="208368">
                    <a:moveTo>
                      <a:pt x="193477" y="94493"/>
                    </a:moveTo>
                    <a:cubicBezTo>
                      <a:pt x="104217" y="94307"/>
                      <a:pt x="101315" y="22870"/>
                      <a:pt x="101203" y="14312"/>
                    </a:cubicBezTo>
                    <a:cubicBezTo>
                      <a:pt x="100459" y="-4998"/>
                      <a:pt x="71735" y="-4664"/>
                      <a:pt x="71438" y="14684"/>
                    </a:cubicBezTo>
                    <a:cubicBezTo>
                      <a:pt x="71400" y="18330"/>
                      <a:pt x="70321" y="94456"/>
                      <a:pt x="14883" y="94493"/>
                    </a:cubicBezTo>
                    <a:cubicBezTo>
                      <a:pt x="6660" y="94493"/>
                      <a:pt x="0" y="101153"/>
                      <a:pt x="0" y="109376"/>
                    </a:cubicBezTo>
                    <a:cubicBezTo>
                      <a:pt x="0" y="168796"/>
                      <a:pt x="45504" y="237887"/>
                      <a:pt x="104184" y="237887"/>
                    </a:cubicBezTo>
                    <a:cubicBezTo>
                      <a:pt x="162865" y="237887"/>
                      <a:pt x="208369" y="168794"/>
                      <a:pt x="208369" y="109376"/>
                    </a:cubicBezTo>
                    <a:cubicBezTo>
                      <a:pt x="208369" y="101153"/>
                      <a:pt x="201709" y="94493"/>
                      <a:pt x="193486" y="94493"/>
                    </a:cubicBezTo>
                    <a:close/>
                    <a:moveTo>
                      <a:pt x="104180" y="208127"/>
                    </a:moveTo>
                    <a:cubicBezTo>
                      <a:pt x="68089" y="208127"/>
                      <a:pt x="36649" y="164073"/>
                      <a:pt x="30771" y="122848"/>
                    </a:cubicBezTo>
                    <a:cubicBezTo>
                      <a:pt x="60536" y="117379"/>
                      <a:pt x="78656" y="96506"/>
                      <a:pt x="89074" y="72991"/>
                    </a:cubicBezTo>
                    <a:cubicBezTo>
                      <a:pt x="103510" y="96655"/>
                      <a:pt x="129741" y="119425"/>
                      <a:pt x="177516" y="123592"/>
                    </a:cubicBezTo>
                    <a:cubicBezTo>
                      <a:pt x="171339" y="164594"/>
                      <a:pt x="140048" y="208127"/>
                      <a:pt x="104181" y="20812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608"/>
                                        </p:tgtEl>
                                        <p:attrNameLst>
                                          <p:attrName>style.visibility</p:attrName>
                                        </p:attrNameLst>
                                      </p:cBhvr>
                                      <p:to>
                                        <p:strVal val="visible"/>
                                      </p:to>
                                    </p:set>
                                    <p:animEffect filter="fade" transition="in">
                                      <p:cBhvr>
                                        <p:cTn dur="500"/>
                                        <p:tgtEl>
                                          <p:spTgt spid="4608"/>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4637"/>
                                        </p:tgtEl>
                                        <p:attrNameLst>
                                          <p:attrName>style.visibility</p:attrName>
                                        </p:attrNameLst>
                                      </p:cBhvr>
                                      <p:to>
                                        <p:strVal val="visible"/>
                                      </p:to>
                                    </p:set>
                                    <p:animEffect filter="fade" transition="in">
                                      <p:cBhvr>
                                        <p:cTn dur="500"/>
                                        <p:tgtEl>
                                          <p:spTgt spid="4637"/>
                                        </p:tgtEl>
                                      </p:cBhvr>
                                    </p:animEffect>
                                  </p:childTnLst>
                                </p:cTn>
                              </p:par>
                              <p:par>
                                <p:cTn fill="hold" nodeType="withEffect" presetClass="entr" presetID="10" presetSubtype="0">
                                  <p:stCondLst>
                                    <p:cond delay="500"/>
                                  </p:stCondLst>
                                  <p:childTnLst>
                                    <p:set>
                                      <p:cBhvr>
                                        <p:cTn dur="1" fill="hold">
                                          <p:stCondLst>
                                            <p:cond delay="0"/>
                                          </p:stCondLst>
                                        </p:cTn>
                                        <p:tgtEl>
                                          <p:spTgt spid="4609"/>
                                        </p:tgtEl>
                                        <p:attrNameLst>
                                          <p:attrName>style.visibility</p:attrName>
                                        </p:attrNameLst>
                                      </p:cBhvr>
                                      <p:to>
                                        <p:strVal val="visible"/>
                                      </p:to>
                                    </p:set>
                                    <p:animEffect filter="fade" transition="in">
                                      <p:cBhvr>
                                        <p:cTn dur="500"/>
                                        <p:tgtEl>
                                          <p:spTgt spid="4609"/>
                                        </p:tgtEl>
                                      </p:cBhvr>
                                    </p:animEffect>
                                  </p:childTnLst>
                                </p:cTn>
                              </p:par>
                              <p:par>
                                <p:cTn fill="hold" nodeType="withEffect" presetClass="entr" presetID="10" presetSubtype="0">
                                  <p:stCondLst>
                                    <p:cond delay="500"/>
                                  </p:stCondLst>
                                  <p:childTnLst>
                                    <p:set>
                                      <p:cBhvr>
                                        <p:cTn dur="1" fill="hold">
                                          <p:stCondLst>
                                            <p:cond delay="0"/>
                                          </p:stCondLst>
                                        </p:cTn>
                                        <p:tgtEl>
                                          <p:spTgt spid="4630"/>
                                        </p:tgtEl>
                                        <p:attrNameLst>
                                          <p:attrName>style.visibility</p:attrName>
                                        </p:attrNameLst>
                                      </p:cBhvr>
                                      <p:to>
                                        <p:strVal val="visible"/>
                                      </p:to>
                                    </p:set>
                                    <p:animEffect filter="fade" transition="in">
                                      <p:cBhvr>
                                        <p:cTn dur="500"/>
                                        <p:tgtEl>
                                          <p:spTgt spid="4630"/>
                                        </p:tgtEl>
                                      </p:cBhvr>
                                    </p:animEffect>
                                  </p:childTnLst>
                                </p:cTn>
                              </p:par>
                              <p:par>
                                <p:cTn fill="hold" nodeType="withEffect" presetClass="entr" presetID="10" presetSubtype="0">
                                  <p:stCondLst>
                                    <p:cond delay="500"/>
                                  </p:stCondLst>
                                  <p:childTnLst>
                                    <p:set>
                                      <p:cBhvr>
                                        <p:cTn dur="1" fill="hold">
                                          <p:stCondLst>
                                            <p:cond delay="0"/>
                                          </p:stCondLst>
                                        </p:cTn>
                                        <p:tgtEl>
                                          <p:spTgt spid="4620"/>
                                        </p:tgtEl>
                                        <p:attrNameLst>
                                          <p:attrName>style.visibility</p:attrName>
                                        </p:attrNameLst>
                                      </p:cBhvr>
                                      <p:to>
                                        <p:strVal val="visible"/>
                                      </p:to>
                                    </p:set>
                                    <p:animEffect filter="fade" transition="in">
                                      <p:cBhvr>
                                        <p:cTn dur="500"/>
                                        <p:tgtEl>
                                          <p:spTgt spid="4620"/>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4631"/>
                                        </p:tgtEl>
                                        <p:attrNameLst>
                                          <p:attrName>style.visibility</p:attrName>
                                        </p:attrNameLst>
                                      </p:cBhvr>
                                      <p:to>
                                        <p:strVal val="visible"/>
                                      </p:to>
                                    </p:set>
                                    <p:animEffect filter="fade" transition="in">
                                      <p:cBhvr>
                                        <p:cTn dur="500"/>
                                        <p:tgtEl>
                                          <p:spTgt spid="463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50" name="Shape 4650"/>
        <p:cNvGrpSpPr/>
        <p:nvPr/>
      </p:nvGrpSpPr>
      <p:grpSpPr>
        <a:xfrm>
          <a:off x="0" y="0"/>
          <a:ext cx="0" cy="0"/>
          <a:chOff x="0" y="0"/>
          <a:chExt cx="0" cy="0"/>
        </a:xfrm>
      </p:grpSpPr>
      <p:sp>
        <p:nvSpPr>
          <p:cNvPr id="4651" name="Google Shape;4651;p87"/>
          <p:cNvSpPr/>
          <p:nvPr/>
        </p:nvSpPr>
        <p:spPr>
          <a:xfrm flipH="1">
            <a:off x="590866" y="1539433"/>
            <a:ext cx="11041809" cy="453211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4652" name="Google Shape;4652;p87"/>
          <p:cNvSpPr/>
          <p:nvPr/>
        </p:nvSpPr>
        <p:spPr>
          <a:xfrm>
            <a:off x="1676009" y="2414979"/>
            <a:ext cx="9809440" cy="2235877"/>
          </a:xfrm>
          <a:prstGeom prst="roundRect">
            <a:avLst>
              <a:gd fmla="val 0" name="adj"/>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653" name="Google Shape;4653;p87"/>
          <p:cNvSpPr/>
          <p:nvPr/>
        </p:nvSpPr>
        <p:spPr>
          <a:xfrm>
            <a:off x="1762814" y="2487088"/>
            <a:ext cx="9648177" cy="356728"/>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4654" name="Google Shape;4654;p87"/>
          <p:cNvSpPr txBox="1"/>
          <p:nvPr/>
        </p:nvSpPr>
        <p:spPr>
          <a:xfrm>
            <a:off x="296269" y="385036"/>
            <a:ext cx="6261009"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Tratamento com eculizumabe </a:t>
            </a:r>
            <a:endParaRPr b="1" baseline="30000" sz="3600">
              <a:solidFill>
                <a:schemeClr val="accent1"/>
              </a:solidFill>
              <a:latin typeface="Lustria"/>
              <a:ea typeface="Lustria"/>
              <a:cs typeface="Lustria"/>
              <a:sym typeface="Lustria"/>
            </a:endParaRPr>
          </a:p>
        </p:txBody>
      </p:sp>
      <p:sp>
        <p:nvSpPr>
          <p:cNvPr id="4655" name="Google Shape;4655;p87"/>
          <p:cNvSpPr txBox="1"/>
          <p:nvPr/>
        </p:nvSpPr>
        <p:spPr>
          <a:xfrm>
            <a:off x="296269" y="792070"/>
            <a:ext cx="5373202"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em pacientes pediátricos com HPN</a:t>
            </a:r>
            <a:r>
              <a:rPr baseline="30000" lang="pt-BR" sz="2800">
                <a:solidFill>
                  <a:srgbClr val="003865"/>
                </a:solidFill>
                <a:latin typeface="Calibri"/>
                <a:ea typeface="Calibri"/>
                <a:cs typeface="Calibri"/>
                <a:sym typeface="Calibri"/>
              </a:rPr>
              <a:t>1</a:t>
            </a:r>
            <a:endParaRPr baseline="30000" sz="2800">
              <a:solidFill>
                <a:srgbClr val="003865"/>
              </a:solidFill>
              <a:latin typeface="Calibri"/>
              <a:ea typeface="Calibri"/>
              <a:cs typeface="Calibri"/>
              <a:sym typeface="Calibri"/>
            </a:endParaRPr>
          </a:p>
        </p:txBody>
      </p:sp>
      <p:sp>
        <p:nvSpPr>
          <p:cNvPr id="4656" name="Google Shape;4656;p8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*Não há estudos com eculizumabe em pacientes com HPN com peso inferior a 40 kg. A posologia de eculizumabe para pacientes com HPN com peso inferior a 40kg baseia-se na posologia usada para pacientes com SHUa com peso inferior a 40kg. †Crianças devem ser vacinadas contra pneumococos e Haemophilus influenzae antes de iniciarem o tratamento com eculizumabe. 1. SoEculizumabe (eculizumabe). Bula  aprovada  pela  ANVISA  disponível  em https://alexion.com/worldwide/Brazil</a:t>
            </a:r>
            <a:endParaRPr/>
          </a:p>
        </p:txBody>
      </p:sp>
      <p:grpSp>
        <p:nvGrpSpPr>
          <p:cNvPr id="4657" name="Google Shape;4657;p87"/>
          <p:cNvGrpSpPr/>
          <p:nvPr/>
        </p:nvGrpSpPr>
        <p:grpSpPr>
          <a:xfrm>
            <a:off x="1676009" y="4780080"/>
            <a:ext cx="9809440" cy="1164815"/>
            <a:chOff x="1581739" y="4780080"/>
            <a:chExt cx="9809440" cy="1164815"/>
          </a:xfrm>
        </p:grpSpPr>
        <p:sp>
          <p:nvSpPr>
            <p:cNvPr id="4658" name="Google Shape;4658;p87"/>
            <p:cNvSpPr/>
            <p:nvPr/>
          </p:nvSpPr>
          <p:spPr>
            <a:xfrm>
              <a:off x="1581739" y="4780080"/>
              <a:ext cx="9809440" cy="1164815"/>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4659" name="Google Shape;4659;p87"/>
            <p:cNvSpPr/>
            <p:nvPr/>
          </p:nvSpPr>
          <p:spPr>
            <a:xfrm>
              <a:off x="6557278" y="5015805"/>
              <a:ext cx="4759443" cy="669414"/>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lang="pt-BR" sz="1400">
                  <a:solidFill>
                    <a:schemeClr val="lt1"/>
                  </a:solidFill>
                  <a:latin typeface="Calibri"/>
                  <a:ea typeface="Calibri"/>
                  <a:cs typeface="Calibri"/>
                  <a:sym typeface="Calibri"/>
                </a:rPr>
                <a:t>Para pacientes pediátricos com HPN com peso corporal &lt;40 kg, a dose de eculizumabe é definida da conforme esquema apresentado na tabela¹*</a:t>
              </a:r>
              <a:r>
                <a:rPr baseline="30000" lang="pt-BR" sz="1400">
                  <a:solidFill>
                    <a:schemeClr val="lt1"/>
                  </a:solidFill>
                  <a:latin typeface="Calibri"/>
                  <a:ea typeface="Calibri"/>
                  <a:cs typeface="Calibri"/>
                  <a:sym typeface="Calibri"/>
                </a:rPr>
                <a:t>†</a:t>
              </a:r>
              <a:endParaRPr/>
            </a:p>
          </p:txBody>
        </p:sp>
        <p:sp>
          <p:nvSpPr>
            <p:cNvPr id="4660" name="Google Shape;4660;p87"/>
            <p:cNvSpPr/>
            <p:nvPr/>
          </p:nvSpPr>
          <p:spPr>
            <a:xfrm>
              <a:off x="1668544" y="5015805"/>
              <a:ext cx="3980116" cy="669414"/>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lang="pt-BR" sz="1400">
                  <a:solidFill>
                    <a:schemeClr val="lt1"/>
                  </a:solidFill>
                  <a:latin typeface="Calibri"/>
                  <a:ea typeface="Calibri"/>
                  <a:cs typeface="Calibri"/>
                  <a:sym typeface="Calibri"/>
                </a:rPr>
                <a:t>Pacientes pediátricos com HPN com peso corporal ≥40 kg são tratados de acordo com as </a:t>
              </a:r>
              <a:r>
                <a:rPr b="1" lang="pt-BR" sz="1400">
                  <a:solidFill>
                    <a:schemeClr val="lt1"/>
                  </a:solidFill>
                  <a:latin typeface="Calibri"/>
                  <a:ea typeface="Calibri"/>
                  <a:cs typeface="Calibri"/>
                  <a:sym typeface="Calibri"/>
                </a:rPr>
                <a:t>recomendações de dose de adultos¹</a:t>
              </a:r>
              <a:endParaRPr/>
            </a:p>
          </p:txBody>
        </p:sp>
        <p:sp>
          <p:nvSpPr>
            <p:cNvPr id="4661" name="Google Shape;4661;p87"/>
            <p:cNvSpPr/>
            <p:nvPr/>
          </p:nvSpPr>
          <p:spPr>
            <a:xfrm>
              <a:off x="5741446" y="4995956"/>
              <a:ext cx="709108" cy="709111"/>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4662" name="Google Shape;4662;p87"/>
            <p:cNvSpPr/>
            <p:nvPr/>
          </p:nvSpPr>
          <p:spPr>
            <a:xfrm>
              <a:off x="5881318" y="5062193"/>
              <a:ext cx="417060" cy="555809"/>
            </a:xfrm>
            <a:custGeom>
              <a:rect b="b" l="l" r="r" t="t"/>
              <a:pathLst>
                <a:path extrusionOk="0" h="902354" w="677096">
                  <a:moveTo>
                    <a:pt x="400309" y="86319"/>
                  </a:moveTo>
                  <a:lnTo>
                    <a:pt x="504045" y="86319"/>
                  </a:lnTo>
                  <a:cubicBezTo>
                    <a:pt x="524621" y="86319"/>
                    <a:pt x="541327" y="103024"/>
                    <a:pt x="541364" y="123600"/>
                  </a:cubicBezTo>
                  <a:lnTo>
                    <a:pt x="541364" y="609594"/>
                  </a:lnTo>
                  <a:lnTo>
                    <a:pt x="639815" y="609594"/>
                  </a:lnTo>
                  <a:cubicBezTo>
                    <a:pt x="660391" y="609632"/>
                    <a:pt x="677097" y="626300"/>
                    <a:pt x="677097" y="646913"/>
                  </a:cubicBezTo>
                  <a:lnTo>
                    <a:pt x="677097" y="799094"/>
                  </a:lnTo>
                  <a:cubicBezTo>
                    <a:pt x="677097" y="819670"/>
                    <a:pt x="660391" y="836376"/>
                    <a:pt x="639815" y="836413"/>
                  </a:cubicBezTo>
                  <a:lnTo>
                    <a:pt x="528115" y="836413"/>
                  </a:lnTo>
                  <a:lnTo>
                    <a:pt x="442985" y="900260"/>
                  </a:lnTo>
                  <a:lnTo>
                    <a:pt x="442985" y="900223"/>
                  </a:lnTo>
                  <a:cubicBezTo>
                    <a:pt x="439711" y="902716"/>
                    <a:pt x="435284" y="903051"/>
                    <a:pt x="431637" y="901079"/>
                  </a:cubicBezTo>
                  <a:cubicBezTo>
                    <a:pt x="428028" y="899107"/>
                    <a:pt x="425908" y="895200"/>
                    <a:pt x="426168" y="891107"/>
                  </a:cubicBezTo>
                  <a:lnTo>
                    <a:pt x="430000" y="836413"/>
                  </a:lnTo>
                  <a:lnTo>
                    <a:pt x="421778" y="836413"/>
                  </a:lnTo>
                  <a:cubicBezTo>
                    <a:pt x="401164" y="836375"/>
                    <a:pt x="384496" y="819670"/>
                    <a:pt x="384459" y="799094"/>
                  </a:cubicBezTo>
                  <a:lnTo>
                    <a:pt x="384459" y="795820"/>
                  </a:lnTo>
                  <a:lnTo>
                    <a:pt x="37282" y="795820"/>
                  </a:lnTo>
                  <a:cubicBezTo>
                    <a:pt x="16706" y="795782"/>
                    <a:pt x="0" y="779076"/>
                    <a:pt x="0" y="758501"/>
                  </a:cubicBezTo>
                  <a:lnTo>
                    <a:pt x="0" y="123602"/>
                  </a:lnTo>
                  <a:cubicBezTo>
                    <a:pt x="0" y="103026"/>
                    <a:pt x="16706" y="86320"/>
                    <a:pt x="37282" y="86320"/>
                  </a:cubicBezTo>
                  <a:lnTo>
                    <a:pt x="141019" y="86320"/>
                  </a:lnTo>
                  <a:cubicBezTo>
                    <a:pt x="145558" y="73521"/>
                    <a:pt x="157650" y="64963"/>
                    <a:pt x="171194" y="64926"/>
                  </a:cubicBezTo>
                  <a:lnTo>
                    <a:pt x="198913" y="64926"/>
                  </a:lnTo>
                  <a:lnTo>
                    <a:pt x="198913" y="51866"/>
                  </a:lnTo>
                  <a:cubicBezTo>
                    <a:pt x="198988" y="23254"/>
                    <a:pt x="222205" y="37"/>
                    <a:pt x="250854" y="0"/>
                  </a:cubicBezTo>
                  <a:lnTo>
                    <a:pt x="290517" y="0"/>
                  </a:lnTo>
                  <a:cubicBezTo>
                    <a:pt x="319167" y="37"/>
                    <a:pt x="342384" y="23254"/>
                    <a:pt x="342421" y="51904"/>
                  </a:cubicBezTo>
                  <a:lnTo>
                    <a:pt x="342421" y="64926"/>
                  </a:lnTo>
                  <a:lnTo>
                    <a:pt x="370141" y="64926"/>
                  </a:lnTo>
                  <a:lnTo>
                    <a:pt x="370141" y="64963"/>
                  </a:lnTo>
                  <a:cubicBezTo>
                    <a:pt x="383721" y="65001"/>
                    <a:pt x="395776" y="73558"/>
                    <a:pt x="400316" y="86320"/>
                  </a:cubicBezTo>
                  <a:close/>
                  <a:moveTo>
                    <a:pt x="270683" y="34563"/>
                  </a:moveTo>
                  <a:cubicBezTo>
                    <a:pt x="257698" y="34526"/>
                    <a:pt x="246535" y="43716"/>
                    <a:pt x="243968" y="56441"/>
                  </a:cubicBezTo>
                  <a:cubicBezTo>
                    <a:pt x="241438" y="69166"/>
                    <a:pt x="248247" y="81928"/>
                    <a:pt x="260265" y="86877"/>
                  </a:cubicBezTo>
                  <a:cubicBezTo>
                    <a:pt x="272245" y="91862"/>
                    <a:pt x="286086" y="87658"/>
                    <a:pt x="293267" y="76868"/>
                  </a:cubicBezTo>
                  <a:cubicBezTo>
                    <a:pt x="300485" y="66078"/>
                    <a:pt x="299071" y="51679"/>
                    <a:pt x="289881" y="42525"/>
                  </a:cubicBezTo>
                  <a:cubicBezTo>
                    <a:pt x="284784" y="37391"/>
                    <a:pt x="277863" y="34526"/>
                    <a:pt x="270682" y="34563"/>
                  </a:cubicBezTo>
                  <a:close/>
                  <a:moveTo>
                    <a:pt x="274962" y="57483"/>
                  </a:moveTo>
                  <a:lnTo>
                    <a:pt x="274925" y="57483"/>
                  </a:lnTo>
                  <a:cubicBezTo>
                    <a:pt x="272915" y="55436"/>
                    <a:pt x="269716" y="55139"/>
                    <a:pt x="267334" y="56738"/>
                  </a:cubicBezTo>
                  <a:cubicBezTo>
                    <a:pt x="264953" y="58301"/>
                    <a:pt x="264023" y="61352"/>
                    <a:pt x="265139" y="64031"/>
                  </a:cubicBezTo>
                  <a:cubicBezTo>
                    <a:pt x="266218" y="66673"/>
                    <a:pt x="269046" y="68198"/>
                    <a:pt x="271836" y="67640"/>
                  </a:cubicBezTo>
                  <a:cubicBezTo>
                    <a:pt x="274664" y="67082"/>
                    <a:pt x="276711" y="64589"/>
                    <a:pt x="276711" y="61724"/>
                  </a:cubicBezTo>
                  <a:cubicBezTo>
                    <a:pt x="276711" y="60124"/>
                    <a:pt x="276078" y="58599"/>
                    <a:pt x="274925" y="57483"/>
                  </a:cubicBezTo>
                  <a:close/>
                  <a:moveTo>
                    <a:pt x="190353" y="120250"/>
                  </a:moveTo>
                  <a:lnTo>
                    <a:pt x="206389" y="120250"/>
                  </a:lnTo>
                  <a:cubicBezTo>
                    <a:pt x="209254" y="120325"/>
                    <a:pt x="212008" y="119246"/>
                    <a:pt x="214054" y="117274"/>
                  </a:cubicBezTo>
                  <a:cubicBezTo>
                    <a:pt x="216138" y="115265"/>
                    <a:pt x="217291" y="112549"/>
                    <a:pt x="217291" y="109684"/>
                  </a:cubicBezTo>
                  <a:cubicBezTo>
                    <a:pt x="217291" y="106819"/>
                    <a:pt x="216138" y="104065"/>
                    <a:pt x="214054" y="102056"/>
                  </a:cubicBezTo>
                  <a:cubicBezTo>
                    <a:pt x="212008" y="100084"/>
                    <a:pt x="209254" y="99005"/>
                    <a:pt x="206389" y="99080"/>
                  </a:cubicBezTo>
                  <a:lnTo>
                    <a:pt x="190353" y="99080"/>
                  </a:lnTo>
                  <a:cubicBezTo>
                    <a:pt x="187488" y="99005"/>
                    <a:pt x="184698" y="100084"/>
                    <a:pt x="182651" y="102056"/>
                  </a:cubicBezTo>
                  <a:cubicBezTo>
                    <a:pt x="180605" y="104065"/>
                    <a:pt x="179451" y="106819"/>
                    <a:pt x="179451" y="109684"/>
                  </a:cubicBezTo>
                  <a:cubicBezTo>
                    <a:pt x="179451" y="112549"/>
                    <a:pt x="180605" y="115265"/>
                    <a:pt x="182651" y="117274"/>
                  </a:cubicBezTo>
                  <a:cubicBezTo>
                    <a:pt x="184698" y="119246"/>
                    <a:pt x="187488" y="120325"/>
                    <a:pt x="190353" y="120250"/>
                  </a:cubicBezTo>
                  <a:close/>
                  <a:moveTo>
                    <a:pt x="351011" y="99116"/>
                  </a:moveTo>
                  <a:lnTo>
                    <a:pt x="334975" y="99116"/>
                  </a:lnTo>
                  <a:lnTo>
                    <a:pt x="334975" y="99079"/>
                  </a:lnTo>
                  <a:cubicBezTo>
                    <a:pt x="332110" y="99005"/>
                    <a:pt x="329320" y="100084"/>
                    <a:pt x="327273" y="102056"/>
                  </a:cubicBezTo>
                  <a:cubicBezTo>
                    <a:pt x="325227" y="104065"/>
                    <a:pt x="324073" y="106818"/>
                    <a:pt x="324073" y="109683"/>
                  </a:cubicBezTo>
                  <a:cubicBezTo>
                    <a:pt x="324073" y="112548"/>
                    <a:pt x="325227" y="115264"/>
                    <a:pt x="327273" y="117273"/>
                  </a:cubicBezTo>
                  <a:cubicBezTo>
                    <a:pt x="329320" y="119245"/>
                    <a:pt x="332110" y="120324"/>
                    <a:pt x="334975" y="120250"/>
                  </a:cubicBezTo>
                  <a:lnTo>
                    <a:pt x="351011" y="120250"/>
                  </a:lnTo>
                  <a:cubicBezTo>
                    <a:pt x="353876" y="120324"/>
                    <a:pt x="356630" y="119245"/>
                    <a:pt x="358713" y="117273"/>
                  </a:cubicBezTo>
                  <a:cubicBezTo>
                    <a:pt x="360759" y="115264"/>
                    <a:pt x="361913" y="112548"/>
                    <a:pt x="361913" y="109683"/>
                  </a:cubicBezTo>
                  <a:cubicBezTo>
                    <a:pt x="361913" y="106818"/>
                    <a:pt x="360760" y="104065"/>
                    <a:pt x="358713" y="102056"/>
                  </a:cubicBezTo>
                  <a:cubicBezTo>
                    <a:pt x="356630" y="100084"/>
                    <a:pt x="353876" y="99005"/>
                    <a:pt x="351011" y="99079"/>
                  </a:cubicBezTo>
                  <a:close/>
                  <a:moveTo>
                    <a:pt x="302680" y="99116"/>
                  </a:moveTo>
                  <a:lnTo>
                    <a:pt x="238646" y="99079"/>
                  </a:lnTo>
                  <a:cubicBezTo>
                    <a:pt x="235781" y="99005"/>
                    <a:pt x="233028" y="100084"/>
                    <a:pt x="230981" y="102056"/>
                  </a:cubicBezTo>
                  <a:cubicBezTo>
                    <a:pt x="228898" y="104065"/>
                    <a:pt x="227744" y="106818"/>
                    <a:pt x="227744" y="109683"/>
                  </a:cubicBezTo>
                  <a:cubicBezTo>
                    <a:pt x="227744" y="112548"/>
                    <a:pt x="228898" y="115264"/>
                    <a:pt x="230981" y="117273"/>
                  </a:cubicBezTo>
                  <a:cubicBezTo>
                    <a:pt x="233028" y="119245"/>
                    <a:pt x="235781" y="120324"/>
                    <a:pt x="238646" y="120250"/>
                  </a:cubicBezTo>
                  <a:lnTo>
                    <a:pt x="302680" y="120250"/>
                  </a:lnTo>
                  <a:cubicBezTo>
                    <a:pt x="308409" y="120064"/>
                    <a:pt x="312948" y="115376"/>
                    <a:pt x="312948" y="109683"/>
                  </a:cubicBezTo>
                  <a:cubicBezTo>
                    <a:pt x="312948" y="103953"/>
                    <a:pt x="308409" y="99264"/>
                    <a:pt x="302680" y="99079"/>
                  </a:cubicBezTo>
                  <a:close/>
                  <a:moveTo>
                    <a:pt x="270681" y="159652"/>
                  </a:moveTo>
                  <a:cubicBezTo>
                    <a:pt x="213196" y="159652"/>
                    <a:pt x="163716" y="200245"/>
                    <a:pt x="152514" y="256655"/>
                  </a:cubicBezTo>
                  <a:cubicBezTo>
                    <a:pt x="141315" y="313024"/>
                    <a:pt x="171490" y="369469"/>
                    <a:pt x="224584" y="391453"/>
                  </a:cubicBezTo>
                  <a:cubicBezTo>
                    <a:pt x="277715" y="413442"/>
                    <a:pt x="338960" y="394876"/>
                    <a:pt x="370879" y="347064"/>
                  </a:cubicBezTo>
                  <a:cubicBezTo>
                    <a:pt x="402803" y="299291"/>
                    <a:pt x="396551" y="235593"/>
                    <a:pt x="355884" y="194922"/>
                  </a:cubicBezTo>
                  <a:cubicBezTo>
                    <a:pt x="333300" y="172300"/>
                    <a:pt x="302641" y="159575"/>
                    <a:pt x="270680" y="159650"/>
                  </a:cubicBezTo>
                  <a:close/>
                  <a:moveTo>
                    <a:pt x="340928" y="209882"/>
                  </a:moveTo>
                  <a:cubicBezTo>
                    <a:pt x="307405" y="176358"/>
                    <a:pt x="254868" y="171149"/>
                    <a:pt x="215465" y="197491"/>
                  </a:cubicBezTo>
                  <a:cubicBezTo>
                    <a:pt x="176026" y="223797"/>
                    <a:pt x="160696" y="274324"/>
                    <a:pt x="178816" y="318116"/>
                  </a:cubicBezTo>
                  <a:cubicBezTo>
                    <a:pt x="196935" y="361909"/>
                    <a:pt x="243482" y="386800"/>
                    <a:pt x="289991" y="377573"/>
                  </a:cubicBezTo>
                  <a:cubicBezTo>
                    <a:pt x="336500" y="368308"/>
                    <a:pt x="369986" y="327530"/>
                    <a:pt x="369986" y="280132"/>
                  </a:cubicBezTo>
                  <a:cubicBezTo>
                    <a:pt x="370023" y="253790"/>
                    <a:pt x="359568" y="228489"/>
                    <a:pt x="340927" y="209885"/>
                  </a:cubicBezTo>
                  <a:close/>
                  <a:moveTo>
                    <a:pt x="270681" y="259888"/>
                  </a:moveTo>
                  <a:cubicBezTo>
                    <a:pt x="280616" y="259888"/>
                    <a:pt x="289173" y="252893"/>
                    <a:pt x="291108" y="243145"/>
                  </a:cubicBezTo>
                  <a:cubicBezTo>
                    <a:pt x="293042" y="233397"/>
                    <a:pt x="287833" y="223611"/>
                    <a:pt x="278643" y="219816"/>
                  </a:cubicBezTo>
                  <a:cubicBezTo>
                    <a:pt x="269453" y="216021"/>
                    <a:pt x="258886" y="219221"/>
                    <a:pt x="253343" y="227481"/>
                  </a:cubicBezTo>
                  <a:cubicBezTo>
                    <a:pt x="247836" y="235741"/>
                    <a:pt x="248915" y="246791"/>
                    <a:pt x="255947" y="253786"/>
                  </a:cubicBezTo>
                  <a:cubicBezTo>
                    <a:pt x="259854" y="257693"/>
                    <a:pt x="265138" y="259888"/>
                    <a:pt x="270682" y="259888"/>
                  </a:cubicBezTo>
                  <a:close/>
                  <a:moveTo>
                    <a:pt x="239093" y="266660"/>
                  </a:moveTo>
                  <a:lnTo>
                    <a:pt x="239055" y="266697"/>
                  </a:lnTo>
                  <a:cubicBezTo>
                    <a:pt x="211560" y="279124"/>
                    <a:pt x="193886" y="306508"/>
                    <a:pt x="193849" y="336684"/>
                  </a:cubicBezTo>
                  <a:cubicBezTo>
                    <a:pt x="193774" y="339549"/>
                    <a:pt x="194853" y="342339"/>
                    <a:pt x="196863" y="344385"/>
                  </a:cubicBezTo>
                  <a:cubicBezTo>
                    <a:pt x="198835" y="346432"/>
                    <a:pt x="201588" y="347585"/>
                    <a:pt x="204453" y="347585"/>
                  </a:cubicBezTo>
                  <a:cubicBezTo>
                    <a:pt x="207318" y="347585"/>
                    <a:pt x="210034" y="346432"/>
                    <a:pt x="212043" y="344385"/>
                  </a:cubicBezTo>
                  <a:cubicBezTo>
                    <a:pt x="214015" y="342339"/>
                    <a:pt x="215094" y="339549"/>
                    <a:pt x="215020" y="336684"/>
                  </a:cubicBezTo>
                  <a:cubicBezTo>
                    <a:pt x="215578" y="306360"/>
                    <a:pt x="240320" y="282101"/>
                    <a:pt x="270644" y="282101"/>
                  </a:cubicBezTo>
                  <a:cubicBezTo>
                    <a:pt x="300968" y="282101"/>
                    <a:pt x="325748" y="306360"/>
                    <a:pt x="326306" y="336684"/>
                  </a:cubicBezTo>
                  <a:cubicBezTo>
                    <a:pt x="326232" y="339549"/>
                    <a:pt x="327273" y="342339"/>
                    <a:pt x="329283" y="344385"/>
                  </a:cubicBezTo>
                  <a:cubicBezTo>
                    <a:pt x="331292" y="346432"/>
                    <a:pt x="334008" y="347585"/>
                    <a:pt x="336873" y="347585"/>
                  </a:cubicBezTo>
                  <a:cubicBezTo>
                    <a:pt x="339738" y="347585"/>
                    <a:pt x="342491" y="346432"/>
                    <a:pt x="344463" y="344385"/>
                  </a:cubicBezTo>
                  <a:cubicBezTo>
                    <a:pt x="346472" y="342339"/>
                    <a:pt x="347551" y="339549"/>
                    <a:pt x="347440" y="336684"/>
                  </a:cubicBezTo>
                  <a:cubicBezTo>
                    <a:pt x="347440" y="306508"/>
                    <a:pt x="329766" y="279124"/>
                    <a:pt x="302270" y="266697"/>
                  </a:cubicBezTo>
                  <a:cubicBezTo>
                    <a:pt x="313134" y="254307"/>
                    <a:pt x="315740" y="236708"/>
                    <a:pt x="308930" y="221676"/>
                  </a:cubicBezTo>
                  <a:cubicBezTo>
                    <a:pt x="302121" y="206682"/>
                    <a:pt x="287164" y="197045"/>
                    <a:pt x="270682" y="197045"/>
                  </a:cubicBezTo>
                  <a:cubicBezTo>
                    <a:pt x="254236" y="197045"/>
                    <a:pt x="239279" y="206682"/>
                    <a:pt x="232470" y="221676"/>
                  </a:cubicBezTo>
                  <a:cubicBezTo>
                    <a:pt x="225661" y="236707"/>
                    <a:pt x="228266" y="254307"/>
                    <a:pt x="239130" y="266697"/>
                  </a:cubicBezTo>
                  <a:close/>
                  <a:moveTo>
                    <a:pt x="530758" y="634372"/>
                  </a:moveTo>
                  <a:cubicBezTo>
                    <a:pt x="488490" y="634372"/>
                    <a:pt x="452102" y="664249"/>
                    <a:pt x="443842" y="705698"/>
                  </a:cubicBezTo>
                  <a:cubicBezTo>
                    <a:pt x="435582" y="747184"/>
                    <a:pt x="457794" y="788707"/>
                    <a:pt x="496825" y="804853"/>
                  </a:cubicBezTo>
                  <a:cubicBezTo>
                    <a:pt x="535893" y="821038"/>
                    <a:pt x="580950" y="807384"/>
                    <a:pt x="604429" y="772223"/>
                  </a:cubicBezTo>
                  <a:cubicBezTo>
                    <a:pt x="627944" y="737099"/>
                    <a:pt x="623330" y="690218"/>
                    <a:pt x="593416" y="660342"/>
                  </a:cubicBezTo>
                  <a:cubicBezTo>
                    <a:pt x="576821" y="643673"/>
                    <a:pt x="554274" y="634334"/>
                    <a:pt x="530760" y="634371"/>
                  </a:cubicBezTo>
                  <a:close/>
                  <a:moveTo>
                    <a:pt x="578457" y="675263"/>
                  </a:moveTo>
                  <a:lnTo>
                    <a:pt x="578494" y="675300"/>
                  </a:lnTo>
                  <a:cubicBezTo>
                    <a:pt x="555724" y="652530"/>
                    <a:pt x="520042" y="648995"/>
                    <a:pt x="493290" y="666891"/>
                  </a:cubicBezTo>
                  <a:cubicBezTo>
                    <a:pt x="466538" y="684751"/>
                    <a:pt x="456121" y="719056"/>
                    <a:pt x="468436" y="748785"/>
                  </a:cubicBezTo>
                  <a:cubicBezTo>
                    <a:pt x="480750" y="778513"/>
                    <a:pt x="512377" y="795405"/>
                    <a:pt x="543929" y="789154"/>
                  </a:cubicBezTo>
                  <a:cubicBezTo>
                    <a:pt x="575480" y="782866"/>
                    <a:pt x="598214" y="755147"/>
                    <a:pt x="598214" y="722963"/>
                  </a:cubicBezTo>
                  <a:cubicBezTo>
                    <a:pt x="598251" y="705104"/>
                    <a:pt x="591144" y="687914"/>
                    <a:pt x="578494" y="675301"/>
                  </a:cubicBezTo>
                  <a:close/>
                  <a:moveTo>
                    <a:pt x="516544" y="670017"/>
                  </a:moveTo>
                  <a:lnTo>
                    <a:pt x="516582" y="670017"/>
                  </a:lnTo>
                  <a:cubicBezTo>
                    <a:pt x="513754" y="670017"/>
                    <a:pt x="511075" y="671133"/>
                    <a:pt x="509066" y="673105"/>
                  </a:cubicBezTo>
                  <a:cubicBezTo>
                    <a:pt x="507094" y="675114"/>
                    <a:pt x="505978" y="677793"/>
                    <a:pt x="505978" y="680584"/>
                  </a:cubicBezTo>
                  <a:lnTo>
                    <a:pt x="505978" y="698183"/>
                  </a:lnTo>
                  <a:lnTo>
                    <a:pt x="488378" y="698220"/>
                  </a:lnTo>
                  <a:cubicBezTo>
                    <a:pt x="485588" y="698220"/>
                    <a:pt x="482909" y="699336"/>
                    <a:pt x="480900" y="701308"/>
                  </a:cubicBezTo>
                  <a:cubicBezTo>
                    <a:pt x="478928" y="703280"/>
                    <a:pt x="477811" y="705959"/>
                    <a:pt x="477811" y="708787"/>
                  </a:cubicBezTo>
                  <a:lnTo>
                    <a:pt x="477811" y="737176"/>
                  </a:lnTo>
                  <a:cubicBezTo>
                    <a:pt x="477811" y="739967"/>
                    <a:pt x="478928" y="742683"/>
                    <a:pt x="480900" y="744655"/>
                  </a:cubicBezTo>
                  <a:cubicBezTo>
                    <a:pt x="482909" y="746627"/>
                    <a:pt x="485588" y="747743"/>
                    <a:pt x="488378" y="747743"/>
                  </a:cubicBezTo>
                  <a:lnTo>
                    <a:pt x="505978" y="747743"/>
                  </a:lnTo>
                  <a:lnTo>
                    <a:pt x="505978" y="765380"/>
                  </a:lnTo>
                  <a:cubicBezTo>
                    <a:pt x="505978" y="768170"/>
                    <a:pt x="507094" y="770849"/>
                    <a:pt x="509066" y="772858"/>
                  </a:cubicBezTo>
                  <a:cubicBezTo>
                    <a:pt x="511075" y="774830"/>
                    <a:pt x="513754" y="775947"/>
                    <a:pt x="516544" y="775947"/>
                  </a:cubicBezTo>
                  <a:lnTo>
                    <a:pt x="544971" y="775947"/>
                  </a:lnTo>
                  <a:cubicBezTo>
                    <a:pt x="550812" y="775947"/>
                    <a:pt x="555538" y="771221"/>
                    <a:pt x="555538" y="765380"/>
                  </a:cubicBezTo>
                  <a:lnTo>
                    <a:pt x="555538" y="747743"/>
                  </a:lnTo>
                  <a:lnTo>
                    <a:pt x="573174" y="747743"/>
                  </a:lnTo>
                  <a:cubicBezTo>
                    <a:pt x="579016" y="747743"/>
                    <a:pt x="583741" y="743018"/>
                    <a:pt x="583741" y="737176"/>
                  </a:cubicBezTo>
                  <a:lnTo>
                    <a:pt x="583741" y="708787"/>
                  </a:lnTo>
                  <a:cubicBezTo>
                    <a:pt x="583741" y="705959"/>
                    <a:pt x="582625" y="703280"/>
                    <a:pt x="580653" y="701308"/>
                  </a:cubicBezTo>
                  <a:cubicBezTo>
                    <a:pt x="578644" y="699336"/>
                    <a:pt x="575965" y="698220"/>
                    <a:pt x="573175" y="698220"/>
                  </a:cubicBezTo>
                  <a:lnTo>
                    <a:pt x="555538" y="698220"/>
                  </a:lnTo>
                  <a:lnTo>
                    <a:pt x="555538" y="680583"/>
                  </a:lnTo>
                  <a:cubicBezTo>
                    <a:pt x="555538" y="674742"/>
                    <a:pt x="550813" y="670016"/>
                    <a:pt x="544971" y="670016"/>
                  </a:cubicBezTo>
                  <a:close/>
                  <a:moveTo>
                    <a:pt x="534367" y="691151"/>
                  </a:moveTo>
                  <a:lnTo>
                    <a:pt x="527111" y="691151"/>
                  </a:lnTo>
                  <a:lnTo>
                    <a:pt x="527111" y="708750"/>
                  </a:lnTo>
                  <a:lnTo>
                    <a:pt x="527148" y="708787"/>
                  </a:lnTo>
                  <a:cubicBezTo>
                    <a:pt x="527148" y="714629"/>
                    <a:pt x="522423" y="719354"/>
                    <a:pt x="516581" y="719354"/>
                  </a:cubicBezTo>
                  <a:lnTo>
                    <a:pt x="498982" y="719354"/>
                  </a:lnTo>
                  <a:lnTo>
                    <a:pt x="498982" y="726610"/>
                  </a:lnTo>
                  <a:lnTo>
                    <a:pt x="516581" y="726610"/>
                  </a:lnTo>
                  <a:cubicBezTo>
                    <a:pt x="519372" y="726610"/>
                    <a:pt x="522051" y="727726"/>
                    <a:pt x="524060" y="729698"/>
                  </a:cubicBezTo>
                  <a:cubicBezTo>
                    <a:pt x="526032" y="731670"/>
                    <a:pt x="527148" y="734386"/>
                    <a:pt x="527148" y="737177"/>
                  </a:cubicBezTo>
                  <a:lnTo>
                    <a:pt x="527148" y="754776"/>
                  </a:lnTo>
                  <a:lnTo>
                    <a:pt x="534404" y="754776"/>
                  </a:lnTo>
                  <a:lnTo>
                    <a:pt x="534404" y="737177"/>
                  </a:lnTo>
                  <a:cubicBezTo>
                    <a:pt x="534404" y="734386"/>
                    <a:pt x="535520" y="731670"/>
                    <a:pt x="537492" y="729698"/>
                  </a:cubicBezTo>
                  <a:cubicBezTo>
                    <a:pt x="539501" y="727726"/>
                    <a:pt x="542180" y="726610"/>
                    <a:pt x="544970" y="726610"/>
                  </a:cubicBezTo>
                  <a:lnTo>
                    <a:pt x="562570" y="726610"/>
                  </a:lnTo>
                  <a:lnTo>
                    <a:pt x="562570" y="719354"/>
                  </a:lnTo>
                  <a:lnTo>
                    <a:pt x="544970" y="719354"/>
                  </a:lnTo>
                  <a:cubicBezTo>
                    <a:pt x="539129" y="719354"/>
                    <a:pt x="534403" y="714629"/>
                    <a:pt x="534403" y="708787"/>
                  </a:cubicBezTo>
                  <a:lnTo>
                    <a:pt x="534403" y="691151"/>
                  </a:lnTo>
                  <a:close/>
                  <a:moveTo>
                    <a:pt x="520191" y="609593"/>
                  </a:moveTo>
                  <a:lnTo>
                    <a:pt x="520191" y="123599"/>
                  </a:lnTo>
                  <a:cubicBezTo>
                    <a:pt x="520153" y="114707"/>
                    <a:pt x="512935" y="107488"/>
                    <a:pt x="504043" y="107451"/>
                  </a:cubicBezTo>
                  <a:lnTo>
                    <a:pt x="402097" y="107451"/>
                  </a:lnTo>
                  <a:lnTo>
                    <a:pt x="402097" y="118204"/>
                  </a:lnTo>
                  <a:lnTo>
                    <a:pt x="498871" y="118204"/>
                  </a:lnTo>
                  <a:cubicBezTo>
                    <a:pt x="504712" y="118204"/>
                    <a:pt x="509438" y="122929"/>
                    <a:pt x="509438" y="128771"/>
                  </a:cubicBezTo>
                  <a:lnTo>
                    <a:pt x="509438" y="609593"/>
                  </a:lnTo>
                  <a:close/>
                  <a:moveTo>
                    <a:pt x="488304" y="609593"/>
                  </a:moveTo>
                  <a:lnTo>
                    <a:pt x="488304" y="139334"/>
                  </a:lnTo>
                  <a:lnTo>
                    <a:pt x="399155" y="139334"/>
                  </a:lnTo>
                  <a:cubicBezTo>
                    <a:pt x="397556" y="142757"/>
                    <a:pt x="395398" y="145883"/>
                    <a:pt x="392719" y="148524"/>
                  </a:cubicBezTo>
                  <a:cubicBezTo>
                    <a:pt x="386728" y="154552"/>
                    <a:pt x="378617" y="157901"/>
                    <a:pt x="370134" y="157901"/>
                  </a:cubicBezTo>
                  <a:lnTo>
                    <a:pt x="171185" y="157901"/>
                  </a:lnTo>
                  <a:cubicBezTo>
                    <a:pt x="162739" y="157901"/>
                    <a:pt x="154591" y="154552"/>
                    <a:pt x="148600" y="148524"/>
                  </a:cubicBezTo>
                  <a:cubicBezTo>
                    <a:pt x="145959" y="145883"/>
                    <a:pt x="143764" y="142757"/>
                    <a:pt x="142201" y="139334"/>
                  </a:cubicBezTo>
                  <a:lnTo>
                    <a:pt x="53015" y="139334"/>
                  </a:lnTo>
                  <a:lnTo>
                    <a:pt x="53015" y="742762"/>
                  </a:lnTo>
                  <a:lnTo>
                    <a:pt x="384457" y="742762"/>
                  </a:lnTo>
                  <a:lnTo>
                    <a:pt x="384457" y="692793"/>
                  </a:lnTo>
                  <a:lnTo>
                    <a:pt x="161210" y="692793"/>
                  </a:lnTo>
                  <a:cubicBezTo>
                    <a:pt x="158345" y="692905"/>
                    <a:pt x="155592" y="691826"/>
                    <a:pt x="153545" y="689816"/>
                  </a:cubicBezTo>
                  <a:cubicBezTo>
                    <a:pt x="151462" y="687844"/>
                    <a:pt x="150308" y="685091"/>
                    <a:pt x="150308" y="682226"/>
                  </a:cubicBezTo>
                  <a:cubicBezTo>
                    <a:pt x="150308" y="679361"/>
                    <a:pt x="151462" y="676645"/>
                    <a:pt x="153545" y="674636"/>
                  </a:cubicBezTo>
                  <a:cubicBezTo>
                    <a:pt x="155592" y="672664"/>
                    <a:pt x="158345" y="671585"/>
                    <a:pt x="161210" y="671659"/>
                  </a:cubicBezTo>
                  <a:lnTo>
                    <a:pt x="384457" y="671659"/>
                  </a:lnTo>
                  <a:lnTo>
                    <a:pt x="384457" y="646879"/>
                  </a:lnTo>
                  <a:cubicBezTo>
                    <a:pt x="384494" y="626303"/>
                    <a:pt x="401163" y="609635"/>
                    <a:pt x="421776" y="609597"/>
                  </a:cubicBezTo>
                  <a:close/>
                  <a:moveTo>
                    <a:pt x="384462" y="763889"/>
                  </a:moveTo>
                  <a:lnTo>
                    <a:pt x="42458" y="763889"/>
                  </a:lnTo>
                  <a:cubicBezTo>
                    <a:pt x="36616" y="763889"/>
                    <a:pt x="31890" y="759163"/>
                    <a:pt x="31890" y="753322"/>
                  </a:cubicBezTo>
                  <a:lnTo>
                    <a:pt x="31890" y="128767"/>
                  </a:lnTo>
                  <a:cubicBezTo>
                    <a:pt x="31890" y="122926"/>
                    <a:pt x="36616" y="118200"/>
                    <a:pt x="42458" y="118200"/>
                  </a:cubicBezTo>
                  <a:lnTo>
                    <a:pt x="139232" y="118200"/>
                  </a:lnTo>
                  <a:lnTo>
                    <a:pt x="139232" y="107447"/>
                  </a:lnTo>
                  <a:lnTo>
                    <a:pt x="37285" y="107447"/>
                  </a:lnTo>
                  <a:cubicBezTo>
                    <a:pt x="28393" y="107485"/>
                    <a:pt x="21175" y="114703"/>
                    <a:pt x="21138" y="123595"/>
                  </a:cubicBezTo>
                  <a:lnTo>
                    <a:pt x="21138" y="758494"/>
                  </a:lnTo>
                  <a:cubicBezTo>
                    <a:pt x="21175" y="767386"/>
                    <a:pt x="28393" y="774604"/>
                    <a:pt x="37285" y="774641"/>
                  </a:cubicBezTo>
                  <a:lnTo>
                    <a:pt x="384462" y="774641"/>
                  </a:lnTo>
                  <a:close/>
                  <a:moveTo>
                    <a:pt x="639818" y="630729"/>
                  </a:moveTo>
                  <a:lnTo>
                    <a:pt x="421781" y="630729"/>
                  </a:lnTo>
                  <a:cubicBezTo>
                    <a:pt x="412851" y="630729"/>
                    <a:pt x="405633" y="637984"/>
                    <a:pt x="405596" y="646877"/>
                  </a:cubicBezTo>
                  <a:lnTo>
                    <a:pt x="405596" y="799086"/>
                  </a:lnTo>
                  <a:cubicBezTo>
                    <a:pt x="405633" y="807979"/>
                    <a:pt x="412852" y="815197"/>
                    <a:pt x="421781" y="815234"/>
                  </a:cubicBezTo>
                  <a:lnTo>
                    <a:pt x="442022" y="815234"/>
                  </a:lnTo>
                  <a:cubicBezTo>
                    <a:pt x="444812" y="815420"/>
                    <a:pt x="447417" y="816685"/>
                    <a:pt x="449277" y="818806"/>
                  </a:cubicBezTo>
                  <a:cubicBezTo>
                    <a:pt x="451100" y="820927"/>
                    <a:pt x="452030" y="823680"/>
                    <a:pt x="451844" y="826471"/>
                  </a:cubicBezTo>
                  <a:lnTo>
                    <a:pt x="448831" y="869482"/>
                  </a:lnTo>
                  <a:lnTo>
                    <a:pt x="517627" y="817912"/>
                  </a:lnTo>
                  <a:lnTo>
                    <a:pt x="517627" y="817875"/>
                  </a:lnTo>
                  <a:cubicBezTo>
                    <a:pt x="519562" y="816164"/>
                    <a:pt x="522054" y="815196"/>
                    <a:pt x="524622" y="815196"/>
                  </a:cubicBezTo>
                  <a:lnTo>
                    <a:pt x="639817" y="815196"/>
                  </a:lnTo>
                  <a:cubicBezTo>
                    <a:pt x="648710" y="815159"/>
                    <a:pt x="655891" y="807978"/>
                    <a:pt x="655965" y="799086"/>
                  </a:cubicBezTo>
                  <a:lnTo>
                    <a:pt x="655965" y="646876"/>
                  </a:lnTo>
                  <a:cubicBezTo>
                    <a:pt x="655928" y="637984"/>
                    <a:pt x="648709" y="630766"/>
                    <a:pt x="639817" y="630728"/>
                  </a:cubicBezTo>
                  <a:close/>
                  <a:moveTo>
                    <a:pt x="88968" y="692790"/>
                  </a:moveTo>
                  <a:lnTo>
                    <a:pt x="133096" y="692790"/>
                  </a:lnTo>
                  <a:cubicBezTo>
                    <a:pt x="138788" y="692641"/>
                    <a:pt x="143327" y="687953"/>
                    <a:pt x="143327" y="682223"/>
                  </a:cubicBezTo>
                  <a:cubicBezTo>
                    <a:pt x="143327" y="676530"/>
                    <a:pt x="138788" y="671843"/>
                    <a:pt x="133096" y="671656"/>
                  </a:cubicBezTo>
                  <a:lnTo>
                    <a:pt x="88968" y="671656"/>
                  </a:lnTo>
                  <a:cubicBezTo>
                    <a:pt x="86103" y="671582"/>
                    <a:pt x="83350" y="672661"/>
                    <a:pt x="81303" y="674633"/>
                  </a:cubicBezTo>
                  <a:cubicBezTo>
                    <a:pt x="79220" y="676642"/>
                    <a:pt x="78066" y="679358"/>
                    <a:pt x="78066" y="682223"/>
                  </a:cubicBezTo>
                  <a:cubicBezTo>
                    <a:pt x="78066" y="685088"/>
                    <a:pt x="79220" y="687841"/>
                    <a:pt x="81303" y="689813"/>
                  </a:cubicBezTo>
                  <a:cubicBezTo>
                    <a:pt x="83350" y="691822"/>
                    <a:pt x="86103" y="692901"/>
                    <a:pt x="88968" y="692790"/>
                  </a:cubicBezTo>
                  <a:close/>
                  <a:moveTo>
                    <a:pt x="88968" y="606470"/>
                  </a:moveTo>
                  <a:lnTo>
                    <a:pt x="133096" y="606470"/>
                  </a:lnTo>
                  <a:cubicBezTo>
                    <a:pt x="138788" y="606284"/>
                    <a:pt x="143327" y="601596"/>
                    <a:pt x="143327" y="595903"/>
                  </a:cubicBezTo>
                  <a:cubicBezTo>
                    <a:pt x="143327" y="590173"/>
                    <a:pt x="138788" y="585484"/>
                    <a:pt x="133096" y="585336"/>
                  </a:cubicBezTo>
                  <a:lnTo>
                    <a:pt x="88968" y="585336"/>
                  </a:lnTo>
                  <a:cubicBezTo>
                    <a:pt x="86103" y="585224"/>
                    <a:pt x="83350" y="586303"/>
                    <a:pt x="81303" y="588312"/>
                  </a:cubicBezTo>
                  <a:cubicBezTo>
                    <a:pt x="79220" y="590284"/>
                    <a:pt x="78066" y="593038"/>
                    <a:pt x="78066" y="595903"/>
                  </a:cubicBezTo>
                  <a:cubicBezTo>
                    <a:pt x="78066" y="598767"/>
                    <a:pt x="79220" y="601484"/>
                    <a:pt x="81303" y="603493"/>
                  </a:cubicBezTo>
                  <a:cubicBezTo>
                    <a:pt x="83350" y="605465"/>
                    <a:pt x="86103" y="606544"/>
                    <a:pt x="88968" y="606469"/>
                  </a:cubicBezTo>
                  <a:close/>
                  <a:moveTo>
                    <a:pt x="161224" y="606470"/>
                  </a:moveTo>
                  <a:lnTo>
                    <a:pt x="452365" y="606470"/>
                  </a:lnTo>
                  <a:cubicBezTo>
                    <a:pt x="458095" y="606284"/>
                    <a:pt x="462634" y="601596"/>
                    <a:pt x="462634" y="595903"/>
                  </a:cubicBezTo>
                  <a:cubicBezTo>
                    <a:pt x="462634" y="590173"/>
                    <a:pt x="458095" y="585484"/>
                    <a:pt x="452365" y="585336"/>
                  </a:cubicBezTo>
                  <a:lnTo>
                    <a:pt x="161224" y="585336"/>
                  </a:lnTo>
                  <a:cubicBezTo>
                    <a:pt x="158359" y="585224"/>
                    <a:pt x="155606" y="586303"/>
                    <a:pt x="153559" y="588312"/>
                  </a:cubicBezTo>
                  <a:cubicBezTo>
                    <a:pt x="151476" y="590284"/>
                    <a:pt x="150322" y="593038"/>
                    <a:pt x="150322" y="595903"/>
                  </a:cubicBezTo>
                  <a:cubicBezTo>
                    <a:pt x="150322" y="598767"/>
                    <a:pt x="151476" y="601484"/>
                    <a:pt x="153559" y="603493"/>
                  </a:cubicBezTo>
                  <a:cubicBezTo>
                    <a:pt x="155605" y="605465"/>
                    <a:pt x="158359" y="606544"/>
                    <a:pt x="161224" y="606469"/>
                  </a:cubicBezTo>
                  <a:close/>
                  <a:moveTo>
                    <a:pt x="88968" y="520150"/>
                  </a:moveTo>
                  <a:lnTo>
                    <a:pt x="133096" y="520150"/>
                  </a:lnTo>
                  <a:lnTo>
                    <a:pt x="133096" y="520112"/>
                  </a:lnTo>
                  <a:cubicBezTo>
                    <a:pt x="138788" y="519963"/>
                    <a:pt x="143327" y="515275"/>
                    <a:pt x="143327" y="509545"/>
                  </a:cubicBezTo>
                  <a:cubicBezTo>
                    <a:pt x="143327" y="503853"/>
                    <a:pt x="138788" y="499165"/>
                    <a:pt x="133096" y="498978"/>
                  </a:cubicBezTo>
                  <a:lnTo>
                    <a:pt x="88968" y="498978"/>
                  </a:lnTo>
                  <a:cubicBezTo>
                    <a:pt x="86103" y="498904"/>
                    <a:pt x="83350" y="499983"/>
                    <a:pt x="81303" y="501955"/>
                  </a:cubicBezTo>
                  <a:cubicBezTo>
                    <a:pt x="79220" y="503964"/>
                    <a:pt x="78066" y="506680"/>
                    <a:pt x="78066" y="509545"/>
                  </a:cubicBezTo>
                  <a:cubicBezTo>
                    <a:pt x="78066" y="512410"/>
                    <a:pt x="79220" y="515163"/>
                    <a:pt x="81303" y="517135"/>
                  </a:cubicBezTo>
                  <a:cubicBezTo>
                    <a:pt x="83350" y="519145"/>
                    <a:pt x="86103" y="520224"/>
                    <a:pt x="88968" y="520112"/>
                  </a:cubicBezTo>
                  <a:close/>
                  <a:moveTo>
                    <a:pt x="161224" y="520150"/>
                  </a:moveTo>
                  <a:lnTo>
                    <a:pt x="452365" y="520112"/>
                  </a:lnTo>
                  <a:cubicBezTo>
                    <a:pt x="458095" y="519963"/>
                    <a:pt x="462634" y="515275"/>
                    <a:pt x="462634" y="509545"/>
                  </a:cubicBezTo>
                  <a:cubicBezTo>
                    <a:pt x="462634" y="503853"/>
                    <a:pt x="458095" y="499165"/>
                    <a:pt x="452365" y="498978"/>
                  </a:cubicBezTo>
                  <a:lnTo>
                    <a:pt x="161224" y="498978"/>
                  </a:lnTo>
                  <a:cubicBezTo>
                    <a:pt x="158359" y="498904"/>
                    <a:pt x="155606" y="499983"/>
                    <a:pt x="153559" y="501955"/>
                  </a:cubicBezTo>
                  <a:cubicBezTo>
                    <a:pt x="151476" y="503964"/>
                    <a:pt x="150322" y="506680"/>
                    <a:pt x="150322" y="509545"/>
                  </a:cubicBezTo>
                  <a:cubicBezTo>
                    <a:pt x="150322" y="512410"/>
                    <a:pt x="151476" y="515163"/>
                    <a:pt x="153559" y="517135"/>
                  </a:cubicBezTo>
                  <a:cubicBezTo>
                    <a:pt x="155605" y="519145"/>
                    <a:pt x="158359" y="520224"/>
                    <a:pt x="161224" y="520112"/>
                  </a:cubicBezTo>
                  <a:close/>
                  <a:moveTo>
                    <a:pt x="88968" y="433829"/>
                  </a:moveTo>
                  <a:lnTo>
                    <a:pt x="133096" y="433829"/>
                  </a:lnTo>
                  <a:lnTo>
                    <a:pt x="133096" y="433792"/>
                  </a:lnTo>
                  <a:cubicBezTo>
                    <a:pt x="138788" y="433606"/>
                    <a:pt x="143327" y="428918"/>
                    <a:pt x="143327" y="423225"/>
                  </a:cubicBezTo>
                  <a:cubicBezTo>
                    <a:pt x="143327" y="417495"/>
                    <a:pt x="138788" y="412807"/>
                    <a:pt x="133096" y="412658"/>
                  </a:cubicBezTo>
                  <a:lnTo>
                    <a:pt x="88968" y="412658"/>
                  </a:lnTo>
                  <a:cubicBezTo>
                    <a:pt x="86103" y="412546"/>
                    <a:pt x="83350" y="413625"/>
                    <a:pt x="81303" y="415634"/>
                  </a:cubicBezTo>
                  <a:cubicBezTo>
                    <a:pt x="79220" y="417606"/>
                    <a:pt x="78066" y="420360"/>
                    <a:pt x="78066" y="423225"/>
                  </a:cubicBezTo>
                  <a:cubicBezTo>
                    <a:pt x="78066" y="426090"/>
                    <a:pt x="79220" y="428806"/>
                    <a:pt x="81303" y="430815"/>
                  </a:cubicBezTo>
                  <a:cubicBezTo>
                    <a:pt x="83350" y="432787"/>
                    <a:pt x="86103" y="433866"/>
                    <a:pt x="88968" y="433792"/>
                  </a:cubicBezTo>
                  <a:close/>
                  <a:moveTo>
                    <a:pt x="161224" y="433829"/>
                  </a:moveTo>
                  <a:lnTo>
                    <a:pt x="452365" y="433792"/>
                  </a:lnTo>
                  <a:cubicBezTo>
                    <a:pt x="458095" y="433606"/>
                    <a:pt x="462634" y="428918"/>
                    <a:pt x="462634" y="423225"/>
                  </a:cubicBezTo>
                  <a:cubicBezTo>
                    <a:pt x="462634" y="417495"/>
                    <a:pt x="458095" y="412807"/>
                    <a:pt x="452365" y="412658"/>
                  </a:cubicBezTo>
                  <a:lnTo>
                    <a:pt x="161224" y="412658"/>
                  </a:lnTo>
                  <a:cubicBezTo>
                    <a:pt x="158359" y="412546"/>
                    <a:pt x="155606" y="413625"/>
                    <a:pt x="153559" y="415634"/>
                  </a:cubicBezTo>
                  <a:cubicBezTo>
                    <a:pt x="151476" y="417606"/>
                    <a:pt x="150322" y="420360"/>
                    <a:pt x="150322" y="423225"/>
                  </a:cubicBezTo>
                  <a:cubicBezTo>
                    <a:pt x="150322" y="426090"/>
                    <a:pt x="151476" y="428806"/>
                    <a:pt x="153559" y="430815"/>
                  </a:cubicBezTo>
                  <a:cubicBezTo>
                    <a:pt x="155605" y="432787"/>
                    <a:pt x="158359" y="433866"/>
                    <a:pt x="161224" y="433792"/>
                  </a:cubicBezTo>
                  <a:close/>
                  <a:moveTo>
                    <a:pt x="220085" y="51934"/>
                  </a:moveTo>
                  <a:lnTo>
                    <a:pt x="220085" y="75486"/>
                  </a:lnTo>
                  <a:cubicBezTo>
                    <a:pt x="220085" y="81328"/>
                    <a:pt x="215323" y="86053"/>
                    <a:pt x="209481" y="86053"/>
                  </a:cubicBezTo>
                  <a:lnTo>
                    <a:pt x="171195" y="86053"/>
                  </a:lnTo>
                  <a:cubicBezTo>
                    <a:pt x="165242" y="86091"/>
                    <a:pt x="160406" y="90890"/>
                    <a:pt x="160406" y="96880"/>
                  </a:cubicBezTo>
                  <a:lnTo>
                    <a:pt x="160406" y="125939"/>
                  </a:lnTo>
                  <a:cubicBezTo>
                    <a:pt x="160406" y="131930"/>
                    <a:pt x="165242" y="136729"/>
                    <a:pt x="171195" y="136766"/>
                  </a:cubicBezTo>
                  <a:lnTo>
                    <a:pt x="370144" y="136766"/>
                  </a:lnTo>
                  <a:cubicBezTo>
                    <a:pt x="376097" y="136729"/>
                    <a:pt x="380934" y="131929"/>
                    <a:pt x="380971" y="125939"/>
                  </a:cubicBezTo>
                  <a:lnTo>
                    <a:pt x="380971" y="96880"/>
                  </a:lnTo>
                  <a:cubicBezTo>
                    <a:pt x="380934" y="90927"/>
                    <a:pt x="376097" y="86091"/>
                    <a:pt x="370144" y="86053"/>
                  </a:cubicBezTo>
                  <a:lnTo>
                    <a:pt x="331858" y="86053"/>
                  </a:lnTo>
                  <a:cubicBezTo>
                    <a:pt x="329068" y="86053"/>
                    <a:pt x="326352" y="84937"/>
                    <a:pt x="324380" y="82965"/>
                  </a:cubicBezTo>
                  <a:cubicBezTo>
                    <a:pt x="322408" y="80993"/>
                    <a:pt x="321292" y="78277"/>
                    <a:pt x="321292" y="75487"/>
                  </a:cubicBezTo>
                  <a:lnTo>
                    <a:pt x="321292" y="51934"/>
                  </a:lnTo>
                  <a:cubicBezTo>
                    <a:pt x="321217" y="34968"/>
                    <a:pt x="307488" y="21238"/>
                    <a:pt x="290521" y="21164"/>
                  </a:cubicBezTo>
                  <a:lnTo>
                    <a:pt x="250858" y="21164"/>
                  </a:lnTo>
                  <a:cubicBezTo>
                    <a:pt x="233892" y="21201"/>
                    <a:pt x="220125" y="34967"/>
                    <a:pt x="220088" y="5193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grpSp>
      <p:grpSp>
        <p:nvGrpSpPr>
          <p:cNvPr id="4663" name="Google Shape;4663;p87"/>
          <p:cNvGrpSpPr/>
          <p:nvPr/>
        </p:nvGrpSpPr>
        <p:grpSpPr>
          <a:xfrm>
            <a:off x="730956" y="1722324"/>
            <a:ext cx="9879305" cy="868002"/>
            <a:chOff x="730956" y="1722324"/>
            <a:chExt cx="9879305" cy="868002"/>
          </a:xfrm>
        </p:grpSpPr>
        <p:sp>
          <p:nvSpPr>
            <p:cNvPr id="4664" name="Google Shape;4664;p87"/>
            <p:cNvSpPr txBox="1"/>
            <p:nvPr/>
          </p:nvSpPr>
          <p:spPr>
            <a:xfrm>
              <a:off x="1581739" y="1975813"/>
              <a:ext cx="9028522" cy="3693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Clr>
                  <a:schemeClr val="dk2"/>
                </a:buClr>
                <a:buSzPts val="2000"/>
                <a:buFont typeface="Noto Sans Symbols"/>
                <a:buNone/>
              </a:pPr>
              <a:r>
                <a:rPr b="1" i="0" lang="pt-BR" sz="2000" cap="none" strike="noStrike">
                  <a:solidFill>
                    <a:schemeClr val="lt2"/>
                  </a:solidFill>
                  <a:latin typeface="Lustria"/>
                  <a:ea typeface="Lustria"/>
                  <a:cs typeface="Lustria"/>
                  <a:sym typeface="Lustria"/>
                </a:rPr>
                <a:t>Esquema de dose de eculizumabe para pacientes pediátricos</a:t>
              </a:r>
              <a:r>
                <a:rPr b="1" baseline="30000" i="0" lang="pt-BR" sz="2000" cap="none" strike="noStrike">
                  <a:solidFill>
                    <a:schemeClr val="lt2"/>
                  </a:solidFill>
                  <a:latin typeface="Lustria"/>
                  <a:ea typeface="Lustria"/>
                  <a:cs typeface="Lustria"/>
                  <a:sym typeface="Lustria"/>
                </a:rPr>
                <a:t>1</a:t>
              </a:r>
              <a:endParaRPr/>
            </a:p>
          </p:txBody>
        </p:sp>
        <p:sp>
          <p:nvSpPr>
            <p:cNvPr id="4665" name="Google Shape;4665;p87"/>
            <p:cNvSpPr/>
            <p:nvPr/>
          </p:nvSpPr>
          <p:spPr>
            <a:xfrm>
              <a:off x="730956" y="1722324"/>
              <a:ext cx="867998" cy="868002"/>
            </a:xfrm>
            <a:prstGeom prst="ellipse">
              <a:avLst/>
            </a:prstGeom>
            <a:solidFill>
              <a:schemeClr val="lt2"/>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grpSp>
          <p:nvGrpSpPr>
            <p:cNvPr id="4666" name="Google Shape;4666;p87"/>
            <p:cNvGrpSpPr/>
            <p:nvPr/>
          </p:nvGrpSpPr>
          <p:grpSpPr>
            <a:xfrm>
              <a:off x="954675" y="1870295"/>
              <a:ext cx="431070" cy="534997"/>
              <a:chOff x="8071345" y="91135"/>
              <a:chExt cx="676149" cy="839170"/>
            </a:xfrm>
          </p:grpSpPr>
          <p:sp>
            <p:nvSpPr>
              <p:cNvPr id="4667" name="Google Shape;4667;p87"/>
              <p:cNvSpPr/>
              <p:nvPr/>
            </p:nvSpPr>
            <p:spPr>
              <a:xfrm>
                <a:off x="8071345" y="91135"/>
                <a:ext cx="676149" cy="839170"/>
              </a:xfrm>
              <a:custGeom>
                <a:rect b="b" l="l" r="r" t="t"/>
                <a:pathLst>
                  <a:path extrusionOk="0" h="839168" w="676154">
                    <a:moveTo>
                      <a:pt x="501056" y="611462"/>
                    </a:moveTo>
                    <a:cubicBezTo>
                      <a:pt x="516013" y="599146"/>
                      <a:pt x="529816" y="585008"/>
                      <a:pt x="542132" y="569158"/>
                    </a:cubicBezTo>
                    <a:cubicBezTo>
                      <a:pt x="548085" y="561530"/>
                      <a:pt x="553703" y="553679"/>
                      <a:pt x="559098" y="545642"/>
                    </a:cubicBezTo>
                    <a:cubicBezTo>
                      <a:pt x="565275" y="536415"/>
                      <a:pt x="570558" y="526815"/>
                      <a:pt x="575060" y="516658"/>
                    </a:cubicBezTo>
                    <a:cubicBezTo>
                      <a:pt x="577999" y="510035"/>
                      <a:pt x="580790" y="503338"/>
                      <a:pt x="583469" y="496566"/>
                    </a:cubicBezTo>
                    <a:cubicBezTo>
                      <a:pt x="587338" y="497347"/>
                      <a:pt x="591171" y="497831"/>
                      <a:pt x="595115" y="497979"/>
                    </a:cubicBezTo>
                    <a:cubicBezTo>
                      <a:pt x="688468" y="502333"/>
                      <a:pt x="708072" y="368201"/>
                      <a:pt x="617402" y="345618"/>
                    </a:cubicBezTo>
                    <a:cubicBezTo>
                      <a:pt x="620862" y="294830"/>
                      <a:pt x="616992" y="246234"/>
                      <a:pt x="605533" y="196637"/>
                    </a:cubicBezTo>
                    <a:cubicBezTo>
                      <a:pt x="592547" y="140492"/>
                      <a:pt x="559694" y="90891"/>
                      <a:pt x="513036" y="57039"/>
                    </a:cubicBezTo>
                    <a:cubicBezTo>
                      <a:pt x="465151" y="22251"/>
                      <a:pt x="416967" y="4763"/>
                      <a:pt x="357922" y="670"/>
                    </a:cubicBezTo>
                    <a:cubicBezTo>
                      <a:pt x="351262" y="223"/>
                      <a:pt x="344676" y="0"/>
                      <a:pt x="338091" y="0"/>
                    </a:cubicBezTo>
                    <a:cubicBezTo>
                      <a:pt x="331542" y="0"/>
                      <a:pt x="324919" y="223"/>
                      <a:pt x="318260" y="670"/>
                    </a:cubicBezTo>
                    <a:cubicBezTo>
                      <a:pt x="259212" y="4763"/>
                      <a:pt x="211027" y="22250"/>
                      <a:pt x="163107" y="57039"/>
                    </a:cubicBezTo>
                    <a:cubicBezTo>
                      <a:pt x="116450" y="90897"/>
                      <a:pt x="83595" y="140457"/>
                      <a:pt x="70610" y="196637"/>
                    </a:cubicBezTo>
                    <a:cubicBezTo>
                      <a:pt x="59151" y="246234"/>
                      <a:pt x="55281" y="294830"/>
                      <a:pt x="58741" y="345618"/>
                    </a:cubicBezTo>
                    <a:cubicBezTo>
                      <a:pt x="-31932" y="368202"/>
                      <a:pt x="-12287" y="502332"/>
                      <a:pt x="81028" y="497979"/>
                    </a:cubicBezTo>
                    <a:cubicBezTo>
                      <a:pt x="84935" y="497793"/>
                      <a:pt x="88804" y="497310"/>
                      <a:pt x="92674" y="496566"/>
                    </a:cubicBezTo>
                    <a:cubicBezTo>
                      <a:pt x="95316" y="503337"/>
                      <a:pt x="98106" y="510035"/>
                      <a:pt x="101083" y="516658"/>
                    </a:cubicBezTo>
                    <a:cubicBezTo>
                      <a:pt x="105585" y="526815"/>
                      <a:pt x="110868" y="536414"/>
                      <a:pt x="117045" y="545642"/>
                    </a:cubicBezTo>
                    <a:cubicBezTo>
                      <a:pt x="122440" y="553679"/>
                      <a:pt x="128096" y="561493"/>
                      <a:pt x="134011" y="569158"/>
                    </a:cubicBezTo>
                    <a:cubicBezTo>
                      <a:pt x="146327" y="585008"/>
                      <a:pt x="160130" y="599146"/>
                      <a:pt x="175087" y="611462"/>
                    </a:cubicBezTo>
                    <a:cubicBezTo>
                      <a:pt x="87391" y="645804"/>
                      <a:pt x="23354" y="722600"/>
                      <a:pt x="5352" y="815021"/>
                    </a:cubicBezTo>
                    <a:cubicBezTo>
                      <a:pt x="627" y="841587"/>
                      <a:pt x="39508" y="849176"/>
                      <a:pt x="45089" y="822760"/>
                    </a:cubicBezTo>
                    <a:cubicBezTo>
                      <a:pt x="58596" y="753406"/>
                      <a:pt x="102686" y="693839"/>
                      <a:pt x="165047" y="660578"/>
                    </a:cubicBezTo>
                    <a:cubicBezTo>
                      <a:pt x="193696" y="730973"/>
                      <a:pt x="262088" y="776964"/>
                      <a:pt x="338059" y="776964"/>
                    </a:cubicBezTo>
                    <a:cubicBezTo>
                      <a:pt x="414036" y="776964"/>
                      <a:pt x="482458" y="730939"/>
                      <a:pt x="511071" y="660578"/>
                    </a:cubicBezTo>
                    <a:cubicBezTo>
                      <a:pt x="573431" y="693804"/>
                      <a:pt x="617485" y="753372"/>
                      <a:pt x="631029" y="822760"/>
                    </a:cubicBezTo>
                    <a:cubicBezTo>
                      <a:pt x="636610" y="849176"/>
                      <a:pt x="675529" y="841587"/>
                      <a:pt x="670767" y="815021"/>
                    </a:cubicBezTo>
                    <a:cubicBezTo>
                      <a:pt x="652796" y="722599"/>
                      <a:pt x="588762" y="645800"/>
                      <a:pt x="501069" y="611462"/>
                    </a:cubicBezTo>
                    <a:close/>
                    <a:moveTo>
                      <a:pt x="612936" y="386691"/>
                    </a:moveTo>
                    <a:cubicBezTo>
                      <a:pt x="650999" y="402579"/>
                      <a:pt x="638199" y="459468"/>
                      <a:pt x="597011" y="457533"/>
                    </a:cubicBezTo>
                    <a:cubicBezTo>
                      <a:pt x="604006" y="434242"/>
                      <a:pt x="609290" y="410726"/>
                      <a:pt x="612936" y="386691"/>
                    </a:cubicBezTo>
                    <a:close/>
                    <a:moveTo>
                      <a:pt x="63239" y="386691"/>
                    </a:moveTo>
                    <a:cubicBezTo>
                      <a:pt x="66848" y="410763"/>
                      <a:pt x="72131" y="434242"/>
                      <a:pt x="79164" y="457533"/>
                    </a:cubicBezTo>
                    <a:cubicBezTo>
                      <a:pt x="37976" y="459468"/>
                      <a:pt x="25176" y="402579"/>
                      <a:pt x="63239" y="386691"/>
                    </a:cubicBezTo>
                    <a:close/>
                    <a:moveTo>
                      <a:pt x="100408" y="357819"/>
                    </a:moveTo>
                    <a:cubicBezTo>
                      <a:pt x="95199" y="305952"/>
                      <a:pt x="98325" y="256578"/>
                      <a:pt x="110082" y="205790"/>
                    </a:cubicBezTo>
                    <a:cubicBezTo>
                      <a:pt x="120872" y="159133"/>
                      <a:pt x="148145" y="117981"/>
                      <a:pt x="186914" y="89852"/>
                    </a:cubicBezTo>
                    <a:cubicBezTo>
                      <a:pt x="228363" y="59789"/>
                      <a:pt x="269998" y="44645"/>
                      <a:pt x="321084" y="41111"/>
                    </a:cubicBezTo>
                    <a:cubicBezTo>
                      <a:pt x="326813" y="40701"/>
                      <a:pt x="332469" y="40515"/>
                      <a:pt x="338088" y="40515"/>
                    </a:cubicBezTo>
                    <a:cubicBezTo>
                      <a:pt x="343706" y="40515"/>
                      <a:pt x="349399" y="40701"/>
                      <a:pt x="355092" y="41111"/>
                    </a:cubicBezTo>
                    <a:cubicBezTo>
                      <a:pt x="406177" y="44645"/>
                      <a:pt x="447812" y="59788"/>
                      <a:pt x="489261" y="89852"/>
                    </a:cubicBezTo>
                    <a:cubicBezTo>
                      <a:pt x="527993" y="117980"/>
                      <a:pt x="555303" y="159168"/>
                      <a:pt x="566093" y="205790"/>
                    </a:cubicBezTo>
                    <a:cubicBezTo>
                      <a:pt x="574763" y="243295"/>
                      <a:pt x="578706" y="280427"/>
                      <a:pt x="578037" y="318900"/>
                    </a:cubicBezTo>
                    <a:cubicBezTo>
                      <a:pt x="577627" y="318676"/>
                      <a:pt x="577181" y="318453"/>
                      <a:pt x="576772" y="318230"/>
                    </a:cubicBezTo>
                    <a:cubicBezTo>
                      <a:pt x="573683" y="316593"/>
                      <a:pt x="570744" y="314770"/>
                      <a:pt x="567879" y="312798"/>
                    </a:cubicBezTo>
                    <a:cubicBezTo>
                      <a:pt x="564865" y="310714"/>
                      <a:pt x="562000" y="308482"/>
                      <a:pt x="559247" y="306100"/>
                    </a:cubicBezTo>
                    <a:cubicBezTo>
                      <a:pt x="556271" y="303533"/>
                      <a:pt x="553406" y="300854"/>
                      <a:pt x="550652" y="298026"/>
                    </a:cubicBezTo>
                    <a:cubicBezTo>
                      <a:pt x="547639" y="294976"/>
                      <a:pt x="544774" y="291776"/>
                      <a:pt x="541983" y="288539"/>
                    </a:cubicBezTo>
                    <a:cubicBezTo>
                      <a:pt x="538932" y="285004"/>
                      <a:pt x="535993" y="281358"/>
                      <a:pt x="533128" y="277675"/>
                    </a:cubicBezTo>
                    <a:cubicBezTo>
                      <a:pt x="530040" y="273693"/>
                      <a:pt x="527026" y="269638"/>
                      <a:pt x="524049" y="265545"/>
                    </a:cubicBezTo>
                    <a:cubicBezTo>
                      <a:pt x="520254" y="260299"/>
                      <a:pt x="516422" y="255053"/>
                      <a:pt x="512627" y="249770"/>
                    </a:cubicBezTo>
                    <a:cubicBezTo>
                      <a:pt x="501576" y="234515"/>
                      <a:pt x="478657" y="234999"/>
                      <a:pt x="468277" y="250700"/>
                    </a:cubicBezTo>
                    <a:cubicBezTo>
                      <a:pt x="464705" y="256095"/>
                      <a:pt x="461096" y="261527"/>
                      <a:pt x="457524" y="266922"/>
                    </a:cubicBezTo>
                    <a:cubicBezTo>
                      <a:pt x="455515" y="269973"/>
                      <a:pt x="453468" y="272987"/>
                      <a:pt x="451459" y="276038"/>
                    </a:cubicBezTo>
                    <a:cubicBezTo>
                      <a:pt x="450045" y="278196"/>
                      <a:pt x="448631" y="280354"/>
                      <a:pt x="447255" y="282512"/>
                    </a:cubicBezTo>
                    <a:cubicBezTo>
                      <a:pt x="442976" y="289284"/>
                      <a:pt x="438176" y="295720"/>
                      <a:pt x="432819" y="301636"/>
                    </a:cubicBezTo>
                    <a:cubicBezTo>
                      <a:pt x="427758" y="307255"/>
                      <a:pt x="422214" y="312389"/>
                      <a:pt x="416224" y="317003"/>
                    </a:cubicBezTo>
                    <a:cubicBezTo>
                      <a:pt x="413248" y="319310"/>
                      <a:pt x="410159" y="321468"/>
                      <a:pt x="406960" y="323477"/>
                    </a:cubicBezTo>
                    <a:cubicBezTo>
                      <a:pt x="403760" y="325486"/>
                      <a:pt x="400486" y="327347"/>
                      <a:pt x="397137" y="329058"/>
                    </a:cubicBezTo>
                    <a:cubicBezTo>
                      <a:pt x="393603" y="330881"/>
                      <a:pt x="389994" y="332518"/>
                      <a:pt x="386310" y="334007"/>
                    </a:cubicBezTo>
                    <a:cubicBezTo>
                      <a:pt x="382627" y="335495"/>
                      <a:pt x="378869" y="336797"/>
                      <a:pt x="375074" y="337988"/>
                    </a:cubicBezTo>
                    <a:cubicBezTo>
                      <a:pt x="368525" y="340034"/>
                      <a:pt x="361902" y="341783"/>
                      <a:pt x="355205" y="343234"/>
                    </a:cubicBezTo>
                    <a:cubicBezTo>
                      <a:pt x="348508" y="344685"/>
                      <a:pt x="341736" y="345801"/>
                      <a:pt x="334928" y="346583"/>
                    </a:cubicBezTo>
                    <a:cubicBezTo>
                      <a:pt x="331691" y="346955"/>
                      <a:pt x="328454" y="347252"/>
                      <a:pt x="325180" y="347476"/>
                    </a:cubicBezTo>
                    <a:cubicBezTo>
                      <a:pt x="321943" y="347699"/>
                      <a:pt x="318669" y="347810"/>
                      <a:pt x="315395" y="347885"/>
                    </a:cubicBezTo>
                    <a:cubicBezTo>
                      <a:pt x="312195" y="347922"/>
                      <a:pt x="308995" y="347885"/>
                      <a:pt x="305758" y="347773"/>
                    </a:cubicBezTo>
                    <a:cubicBezTo>
                      <a:pt x="302559" y="347662"/>
                      <a:pt x="299359" y="347476"/>
                      <a:pt x="296159" y="347178"/>
                    </a:cubicBezTo>
                    <a:cubicBezTo>
                      <a:pt x="289759" y="346620"/>
                      <a:pt x="283435" y="345764"/>
                      <a:pt x="277109" y="344536"/>
                    </a:cubicBezTo>
                    <a:cubicBezTo>
                      <a:pt x="273649" y="343867"/>
                      <a:pt x="270226" y="343122"/>
                      <a:pt x="266803" y="342267"/>
                    </a:cubicBezTo>
                    <a:cubicBezTo>
                      <a:pt x="311005" y="323365"/>
                      <a:pt x="345942" y="287795"/>
                      <a:pt x="364101" y="243292"/>
                    </a:cubicBezTo>
                    <a:cubicBezTo>
                      <a:pt x="372026" y="219294"/>
                      <a:pt x="337721" y="205304"/>
                      <a:pt x="326596" y="228000"/>
                    </a:cubicBezTo>
                    <a:cubicBezTo>
                      <a:pt x="307620" y="274546"/>
                      <a:pt x="265465" y="307586"/>
                      <a:pt x="215754" y="314990"/>
                    </a:cubicBezTo>
                    <a:cubicBezTo>
                      <a:pt x="207605" y="316181"/>
                      <a:pt x="199680" y="316181"/>
                      <a:pt x="191532" y="314915"/>
                    </a:cubicBezTo>
                    <a:cubicBezTo>
                      <a:pt x="189448" y="314581"/>
                      <a:pt x="187364" y="314357"/>
                      <a:pt x="185281" y="314209"/>
                    </a:cubicBezTo>
                    <a:cubicBezTo>
                      <a:pt x="182118" y="313985"/>
                      <a:pt x="178918" y="313911"/>
                      <a:pt x="175756" y="314060"/>
                    </a:cubicBezTo>
                    <a:cubicBezTo>
                      <a:pt x="172593" y="314209"/>
                      <a:pt x="169431" y="314581"/>
                      <a:pt x="166305" y="315102"/>
                    </a:cubicBezTo>
                    <a:cubicBezTo>
                      <a:pt x="163217" y="315660"/>
                      <a:pt x="160129" y="316367"/>
                      <a:pt x="157115" y="317297"/>
                    </a:cubicBezTo>
                    <a:cubicBezTo>
                      <a:pt x="154139" y="318190"/>
                      <a:pt x="151236" y="319269"/>
                      <a:pt x="148372" y="320497"/>
                    </a:cubicBezTo>
                    <a:cubicBezTo>
                      <a:pt x="142902" y="322878"/>
                      <a:pt x="137730" y="325854"/>
                      <a:pt x="132856" y="329315"/>
                    </a:cubicBezTo>
                    <a:cubicBezTo>
                      <a:pt x="131294" y="330394"/>
                      <a:pt x="129768" y="331547"/>
                      <a:pt x="128280" y="332701"/>
                    </a:cubicBezTo>
                    <a:cubicBezTo>
                      <a:pt x="126605" y="334003"/>
                      <a:pt x="124931" y="335305"/>
                      <a:pt x="123294" y="336644"/>
                    </a:cubicBezTo>
                    <a:cubicBezTo>
                      <a:pt x="120094" y="339249"/>
                      <a:pt x="117006" y="341928"/>
                      <a:pt x="113992" y="344718"/>
                    </a:cubicBezTo>
                    <a:cubicBezTo>
                      <a:pt x="109304" y="348923"/>
                      <a:pt x="104839" y="353313"/>
                      <a:pt x="100412" y="357815"/>
                    </a:cubicBezTo>
                    <a:close/>
                    <a:moveTo>
                      <a:pt x="338086" y="736476"/>
                    </a:moveTo>
                    <a:cubicBezTo>
                      <a:pt x="271596" y="736476"/>
                      <a:pt x="213442" y="691604"/>
                      <a:pt x="196592" y="627272"/>
                    </a:cubicBezTo>
                    <a:cubicBezTo>
                      <a:pt x="206005" y="633485"/>
                      <a:pt x="215753" y="639029"/>
                      <a:pt x="225836" y="643903"/>
                    </a:cubicBezTo>
                    <a:cubicBezTo>
                      <a:pt x="260700" y="660758"/>
                      <a:pt x="299060" y="669279"/>
                      <a:pt x="338127" y="668758"/>
                    </a:cubicBezTo>
                    <a:cubicBezTo>
                      <a:pt x="377157" y="669316"/>
                      <a:pt x="415554" y="660758"/>
                      <a:pt x="450417" y="643903"/>
                    </a:cubicBezTo>
                    <a:cubicBezTo>
                      <a:pt x="460463" y="639029"/>
                      <a:pt x="470248" y="633485"/>
                      <a:pt x="479662" y="627272"/>
                    </a:cubicBezTo>
                    <a:cubicBezTo>
                      <a:pt x="462733" y="691640"/>
                      <a:pt x="404578" y="736476"/>
                      <a:pt x="338091" y="736476"/>
                    </a:cubicBezTo>
                    <a:close/>
                    <a:moveTo>
                      <a:pt x="338086" y="628319"/>
                    </a:moveTo>
                    <a:cubicBezTo>
                      <a:pt x="272117" y="629398"/>
                      <a:pt x="209012" y="599707"/>
                      <a:pt x="166007" y="544343"/>
                    </a:cubicBezTo>
                    <a:cubicBezTo>
                      <a:pt x="160649" y="537460"/>
                      <a:pt x="155551" y="530391"/>
                      <a:pt x="150678" y="523135"/>
                    </a:cubicBezTo>
                    <a:cubicBezTo>
                      <a:pt x="145803" y="515842"/>
                      <a:pt x="141636" y="508289"/>
                      <a:pt x="138102" y="500290"/>
                    </a:cubicBezTo>
                    <a:cubicBezTo>
                      <a:pt x="124931" y="470561"/>
                      <a:pt x="115107" y="440238"/>
                      <a:pt x="108336" y="408426"/>
                    </a:cubicBezTo>
                    <a:cubicBezTo>
                      <a:pt x="111536" y="405003"/>
                      <a:pt x="114698" y="401617"/>
                      <a:pt x="117935" y="398194"/>
                    </a:cubicBezTo>
                    <a:cubicBezTo>
                      <a:pt x="129693" y="385656"/>
                      <a:pt x="141748" y="372968"/>
                      <a:pt x="155514" y="362922"/>
                    </a:cubicBezTo>
                    <a:cubicBezTo>
                      <a:pt x="169392" y="352802"/>
                      <a:pt x="184201" y="351574"/>
                      <a:pt x="201689" y="360615"/>
                    </a:cubicBezTo>
                    <a:cubicBezTo>
                      <a:pt x="260847" y="391199"/>
                      <a:pt x="323247" y="396557"/>
                      <a:pt x="387017" y="376726"/>
                    </a:cubicBezTo>
                    <a:cubicBezTo>
                      <a:pt x="427163" y="364262"/>
                      <a:pt x="458864" y="339928"/>
                      <a:pt x="481411" y="304172"/>
                    </a:cubicBezTo>
                    <a:cubicBezTo>
                      <a:pt x="484053" y="299968"/>
                      <a:pt x="486881" y="295912"/>
                      <a:pt x="491196" y="289364"/>
                    </a:cubicBezTo>
                    <a:cubicBezTo>
                      <a:pt x="512144" y="318236"/>
                      <a:pt x="533426" y="342793"/>
                      <a:pt x="563266" y="356783"/>
                    </a:cubicBezTo>
                    <a:cubicBezTo>
                      <a:pt x="567173" y="358606"/>
                      <a:pt x="571229" y="360280"/>
                      <a:pt x="575321" y="361694"/>
                    </a:cubicBezTo>
                    <a:cubicBezTo>
                      <a:pt x="570001" y="410361"/>
                      <a:pt x="557871" y="455493"/>
                      <a:pt x="538039" y="500292"/>
                    </a:cubicBezTo>
                    <a:cubicBezTo>
                      <a:pt x="534505" y="508292"/>
                      <a:pt x="530338" y="515845"/>
                      <a:pt x="525463" y="523137"/>
                    </a:cubicBezTo>
                    <a:cubicBezTo>
                      <a:pt x="520589" y="530392"/>
                      <a:pt x="515492" y="537462"/>
                      <a:pt x="510134" y="544345"/>
                    </a:cubicBezTo>
                    <a:cubicBezTo>
                      <a:pt x="467160" y="599672"/>
                      <a:pt x="404054" y="629401"/>
                      <a:pt x="338093" y="62832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668" name="Google Shape;4668;p87"/>
              <p:cNvSpPr/>
              <p:nvPr/>
            </p:nvSpPr>
            <p:spPr>
              <a:xfrm>
                <a:off x="8273793" y="525597"/>
                <a:ext cx="47326" cy="47328"/>
              </a:xfrm>
              <a:custGeom>
                <a:rect b="b" l="l" r="r" t="t"/>
                <a:pathLst>
                  <a:path extrusionOk="0" h="47327" w="47327">
                    <a:moveTo>
                      <a:pt x="10530" y="3981"/>
                    </a:moveTo>
                    <a:cubicBezTo>
                      <a:pt x="-334" y="11237"/>
                      <a:pt x="-3274" y="25934"/>
                      <a:pt x="3981" y="36798"/>
                    </a:cubicBezTo>
                    <a:cubicBezTo>
                      <a:pt x="11237" y="47662"/>
                      <a:pt x="25934" y="50601"/>
                      <a:pt x="36798" y="43346"/>
                    </a:cubicBezTo>
                    <a:cubicBezTo>
                      <a:pt x="47662" y="36091"/>
                      <a:pt x="50601" y="21394"/>
                      <a:pt x="43346" y="10530"/>
                    </a:cubicBezTo>
                    <a:cubicBezTo>
                      <a:pt x="36091" y="-334"/>
                      <a:pt x="21394" y="-3274"/>
                      <a:pt x="10530" y="39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669" name="Google Shape;4669;p87"/>
              <p:cNvSpPr/>
              <p:nvPr/>
            </p:nvSpPr>
            <p:spPr>
              <a:xfrm>
                <a:off x="8497824" y="525594"/>
                <a:ext cx="47326" cy="47328"/>
              </a:xfrm>
              <a:custGeom>
                <a:rect b="b" l="l" r="r" t="t"/>
                <a:pathLst>
                  <a:path extrusionOk="0" h="47327" w="47327">
                    <a:moveTo>
                      <a:pt x="36798" y="3981"/>
                    </a:moveTo>
                    <a:cubicBezTo>
                      <a:pt x="25934" y="-3274"/>
                      <a:pt x="11237" y="-334"/>
                      <a:pt x="3981" y="10530"/>
                    </a:cubicBezTo>
                    <a:cubicBezTo>
                      <a:pt x="-3274" y="21394"/>
                      <a:pt x="-334" y="36091"/>
                      <a:pt x="10530" y="43346"/>
                    </a:cubicBezTo>
                    <a:cubicBezTo>
                      <a:pt x="21394" y="50602"/>
                      <a:pt x="36091" y="47662"/>
                      <a:pt x="43346" y="36798"/>
                    </a:cubicBezTo>
                    <a:cubicBezTo>
                      <a:pt x="50602" y="25934"/>
                      <a:pt x="47662" y="11237"/>
                      <a:pt x="36798" y="39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aphicFrame>
        <p:nvGraphicFramePr>
          <p:cNvPr id="4670" name="Google Shape;4670;p87"/>
          <p:cNvGraphicFramePr/>
          <p:nvPr/>
        </p:nvGraphicFramePr>
        <p:xfrm>
          <a:off x="1753191" y="2483301"/>
          <a:ext cx="3000000" cy="3000000"/>
        </p:xfrm>
        <a:graphic>
          <a:graphicData uri="http://schemas.openxmlformats.org/drawingml/2006/table">
            <a:tbl>
              <a:tblPr bandRow="1" firstRow="1">
                <a:noFill/>
                <a:tableStyleId>{F7126037-056A-477B-9917-EF84403CEE12}</a:tableStyleId>
              </a:tblPr>
              <a:tblGrid>
                <a:gridCol w="2217475"/>
                <a:gridCol w="2877825"/>
                <a:gridCol w="4512875"/>
              </a:tblGrid>
              <a:tr h="366300">
                <a:tc>
                  <a:txBody>
                    <a:bodyPr/>
                    <a:lstStyle/>
                    <a:p>
                      <a:pPr indent="0" lvl="0" marL="0" marR="0" rtl="0" algn="ctr">
                        <a:spcBef>
                          <a:spcPts val="0"/>
                        </a:spcBef>
                        <a:spcAft>
                          <a:spcPts val="0"/>
                        </a:spcAft>
                        <a:buNone/>
                      </a:pPr>
                      <a:r>
                        <a:rPr b="1" i="0" lang="pt-BR" sz="1400" cap="none" strike="noStrike">
                          <a:solidFill>
                            <a:schemeClr val="lt1"/>
                          </a:solidFill>
                          <a:latin typeface="Calibri"/>
                          <a:ea typeface="Calibri"/>
                          <a:cs typeface="Calibri"/>
                          <a:sym typeface="Calibri"/>
                        </a:rPr>
                        <a:t>Peso corporal do paciente</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1400" cap="none" strike="noStrike">
                          <a:solidFill>
                            <a:schemeClr val="lt1"/>
                          </a:solidFill>
                          <a:latin typeface="Calibri"/>
                          <a:ea typeface="Calibri"/>
                          <a:cs typeface="Calibri"/>
                          <a:sym typeface="Calibri"/>
                        </a:rPr>
                        <a:t>Fase inicial</a:t>
                      </a:r>
                      <a:endParaRPr/>
                    </a:p>
                  </a:txBody>
                  <a:tcPr marT="27000" marB="27000" marR="72000" marL="7200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1" i="0" lang="pt-BR" sz="1400" cap="none" strike="noStrike">
                          <a:solidFill>
                            <a:schemeClr val="lt1"/>
                          </a:solidFill>
                          <a:latin typeface="Calibri"/>
                          <a:ea typeface="Calibri"/>
                          <a:cs typeface="Calibri"/>
                          <a:sym typeface="Calibri"/>
                        </a:rPr>
                        <a:t>Fase de manutenção</a:t>
                      </a:r>
                      <a:endParaRPr/>
                    </a:p>
                  </a:txBody>
                  <a:tcPr marT="27000" marB="27000" marR="72000" marL="72000" anchor="ctr">
                    <a:lnL cap="flat" cmpd="sng" w="1270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50">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30 a &lt;40 kg</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600 mg uma vez por semana x 2</a:t>
                      </a:r>
                      <a:endParaRPr/>
                    </a:p>
                  </a:txBody>
                  <a:tcPr marT="27000" marB="27000" marR="72000" marL="72000"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900 mg na semana 3; depois, 900 mg a cada 2 semanas</a:t>
                      </a:r>
                      <a:endParaRPr/>
                    </a:p>
                  </a:txBody>
                  <a:tcPr marT="27000" marB="27000" marR="72000" marL="72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50">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20 a &lt;30 kg</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600 mg uma vez por semana x 2</a:t>
                      </a:r>
                      <a:endParaRPr/>
                    </a:p>
                  </a:txBody>
                  <a:tcPr marT="27000" marB="27000" marR="72000" marL="72000"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600 mg na semana 3; depois, 600 mg a cada 2 semanas</a:t>
                      </a:r>
                      <a:endParaRPr/>
                    </a:p>
                  </a:txBody>
                  <a:tcPr marT="27000" marB="27000" marR="72000" marL="72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50">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10 a &lt;20 kg</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600 mg uma vez por semana x 1</a:t>
                      </a:r>
                      <a:endParaRPr/>
                    </a:p>
                  </a:txBody>
                  <a:tcPr marT="27000" marB="27000" marR="72000" marL="72000"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300 mg na semana 2; depois, 300 mg a cada 2 semanas</a:t>
                      </a:r>
                      <a:endParaRPr/>
                    </a:p>
                  </a:txBody>
                  <a:tcPr marT="27000" marB="27000" marR="72000" marL="72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50">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5 a &lt;10 kg</a:t>
                      </a:r>
                      <a:endParaRPr/>
                    </a:p>
                  </a:txBody>
                  <a:tcPr marT="27000" marB="27000" marR="72000" marL="7200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300 mg uma vez por semana x 1</a:t>
                      </a:r>
                      <a:endParaRPr/>
                    </a:p>
                  </a:txBody>
                  <a:tcPr marT="27000" marB="27000" marR="72000" marL="72000" anchor="ctr">
                    <a:lnL cap="flat" cmpd="sng" w="12700">
                      <a:solidFill>
                        <a:schemeClr val="dk2"/>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pt-BR" sz="1400" cap="none" strike="noStrike">
                          <a:solidFill>
                            <a:schemeClr val="dk1"/>
                          </a:solidFill>
                          <a:latin typeface="Calibri"/>
                          <a:ea typeface="Calibri"/>
                          <a:cs typeface="Calibri"/>
                          <a:sym typeface="Calibri"/>
                        </a:rPr>
                        <a:t>300 mg na semana 2; depois, 300 mg a cada 3 semanas</a:t>
                      </a:r>
                      <a:endParaRPr/>
                    </a:p>
                  </a:txBody>
                  <a:tcPr marT="27000" marB="27000" marR="72000" marL="7200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651"/>
                                        </p:tgtEl>
                                        <p:attrNameLst>
                                          <p:attrName>style.visibility</p:attrName>
                                        </p:attrNameLst>
                                      </p:cBhvr>
                                      <p:to>
                                        <p:strVal val="visible"/>
                                      </p:to>
                                    </p:set>
                                    <p:animEffect filter="fade" transition="in">
                                      <p:cBhvr>
                                        <p:cTn dur="500"/>
                                        <p:tgtEl>
                                          <p:spTgt spid="4651"/>
                                        </p:tgtEl>
                                      </p:cBhvr>
                                    </p:animEffect>
                                  </p:childTnLst>
                                </p:cTn>
                              </p:par>
                              <p:par>
                                <p:cTn fill="hold" nodeType="withEffect" presetClass="entr" presetID="10" presetSubtype="0">
                                  <p:stCondLst>
                                    <p:cond delay="250"/>
                                  </p:stCondLst>
                                  <p:childTnLst>
                                    <p:set>
                                      <p:cBhvr>
                                        <p:cTn dur="1" fill="hold">
                                          <p:stCondLst>
                                            <p:cond delay="0"/>
                                          </p:stCondLst>
                                        </p:cTn>
                                        <p:tgtEl>
                                          <p:spTgt spid="4663"/>
                                        </p:tgtEl>
                                        <p:attrNameLst>
                                          <p:attrName>style.visibility</p:attrName>
                                        </p:attrNameLst>
                                      </p:cBhvr>
                                      <p:to>
                                        <p:strVal val="visible"/>
                                      </p:to>
                                    </p:set>
                                    <p:animEffect filter="fade" transition="in">
                                      <p:cBhvr>
                                        <p:cTn dur="500"/>
                                        <p:tgtEl>
                                          <p:spTgt spid="4663"/>
                                        </p:tgtEl>
                                      </p:cBhvr>
                                    </p:animEffect>
                                  </p:childTnLst>
                                </p:cTn>
                              </p:par>
                              <p:par>
                                <p:cTn fill="hold" nodeType="withEffect" presetClass="entr" presetID="10" presetSubtype="0">
                                  <p:stCondLst>
                                    <p:cond delay="500"/>
                                  </p:stCondLst>
                                  <p:childTnLst>
                                    <p:set>
                                      <p:cBhvr>
                                        <p:cTn dur="1" fill="hold">
                                          <p:stCondLst>
                                            <p:cond delay="0"/>
                                          </p:stCondLst>
                                        </p:cTn>
                                        <p:tgtEl>
                                          <p:spTgt spid="4670"/>
                                        </p:tgtEl>
                                        <p:attrNameLst>
                                          <p:attrName>style.visibility</p:attrName>
                                        </p:attrNameLst>
                                      </p:cBhvr>
                                      <p:to>
                                        <p:strVal val="visible"/>
                                      </p:to>
                                    </p:set>
                                    <p:animEffect filter="fade" transition="in">
                                      <p:cBhvr>
                                        <p:cTn dur="500"/>
                                        <p:tgtEl>
                                          <p:spTgt spid="4670"/>
                                        </p:tgtEl>
                                      </p:cBhvr>
                                    </p:animEffect>
                                  </p:childTnLst>
                                </p:cTn>
                              </p:par>
                              <p:par>
                                <p:cTn fill="hold" nodeType="withEffect" presetClass="entr" presetID="10" presetSubtype="0">
                                  <p:stCondLst>
                                    <p:cond delay="500"/>
                                  </p:stCondLst>
                                  <p:childTnLst>
                                    <p:set>
                                      <p:cBhvr>
                                        <p:cTn dur="1" fill="hold">
                                          <p:stCondLst>
                                            <p:cond delay="0"/>
                                          </p:stCondLst>
                                        </p:cTn>
                                        <p:tgtEl>
                                          <p:spTgt spid="4653"/>
                                        </p:tgtEl>
                                        <p:attrNameLst>
                                          <p:attrName>style.visibility</p:attrName>
                                        </p:attrNameLst>
                                      </p:cBhvr>
                                      <p:to>
                                        <p:strVal val="visible"/>
                                      </p:to>
                                    </p:set>
                                    <p:animEffect filter="fade" transition="in">
                                      <p:cBhvr>
                                        <p:cTn dur="500"/>
                                        <p:tgtEl>
                                          <p:spTgt spid="4653"/>
                                        </p:tgtEl>
                                      </p:cBhvr>
                                    </p:animEffect>
                                  </p:childTnLst>
                                </p:cTn>
                              </p:par>
                              <p:par>
                                <p:cTn fill="hold" nodeType="withEffect" presetClass="entr" presetID="10" presetSubtype="0">
                                  <p:stCondLst>
                                    <p:cond delay="500"/>
                                  </p:stCondLst>
                                  <p:childTnLst>
                                    <p:set>
                                      <p:cBhvr>
                                        <p:cTn dur="1" fill="hold">
                                          <p:stCondLst>
                                            <p:cond delay="0"/>
                                          </p:stCondLst>
                                        </p:cTn>
                                        <p:tgtEl>
                                          <p:spTgt spid="4652"/>
                                        </p:tgtEl>
                                        <p:attrNameLst>
                                          <p:attrName>style.visibility</p:attrName>
                                        </p:attrNameLst>
                                      </p:cBhvr>
                                      <p:to>
                                        <p:strVal val="visible"/>
                                      </p:to>
                                    </p:set>
                                    <p:animEffect filter="fade" transition="in">
                                      <p:cBhvr>
                                        <p:cTn dur="500"/>
                                        <p:tgtEl>
                                          <p:spTgt spid="465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4657"/>
                                        </p:tgtEl>
                                        <p:attrNameLst>
                                          <p:attrName>style.visibility</p:attrName>
                                        </p:attrNameLst>
                                      </p:cBhvr>
                                      <p:to>
                                        <p:strVal val="visible"/>
                                      </p:to>
                                    </p:set>
                                    <p:animEffect filter="fade" transition="in">
                                      <p:cBhvr>
                                        <p:cTn dur="500"/>
                                        <p:tgtEl>
                                          <p:spTgt spid="465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75" name="Shape 4675"/>
        <p:cNvGrpSpPr/>
        <p:nvPr/>
      </p:nvGrpSpPr>
      <p:grpSpPr>
        <a:xfrm>
          <a:off x="0" y="0"/>
          <a:ext cx="0" cy="0"/>
          <a:chOff x="0" y="0"/>
          <a:chExt cx="0" cy="0"/>
        </a:xfrm>
      </p:grpSpPr>
      <p:sp>
        <p:nvSpPr>
          <p:cNvPr id="4676" name="Google Shape;4676;p88"/>
          <p:cNvSpPr txBox="1"/>
          <p:nvPr/>
        </p:nvSpPr>
        <p:spPr>
          <a:xfrm>
            <a:off x="296269" y="385036"/>
            <a:ext cx="3332964"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Monitorização</a:t>
            </a:r>
            <a:r>
              <a:rPr b="1" baseline="30000" lang="pt-BR" sz="3600">
                <a:solidFill>
                  <a:schemeClr val="accent1"/>
                </a:solidFill>
                <a:latin typeface="Lustria"/>
                <a:ea typeface="Lustria"/>
                <a:cs typeface="Lustria"/>
                <a:sym typeface="Lustria"/>
              </a:rPr>
              <a:t>1</a:t>
            </a:r>
            <a:endParaRPr/>
          </a:p>
        </p:txBody>
      </p:sp>
      <p:sp>
        <p:nvSpPr>
          <p:cNvPr id="4677" name="Google Shape;4677;p8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S De Fontbrune, RP DeLatour - Seminars in hematology, 2018 Cytometry Part B (Clinical Cytometry) 94B:16–22 (2018)</a:t>
            </a:r>
            <a:endParaRPr/>
          </a:p>
        </p:txBody>
      </p:sp>
      <p:grpSp>
        <p:nvGrpSpPr>
          <p:cNvPr id="4678" name="Google Shape;4678;p88"/>
          <p:cNvGrpSpPr/>
          <p:nvPr/>
        </p:nvGrpSpPr>
        <p:grpSpPr>
          <a:xfrm>
            <a:off x="110404" y="2099820"/>
            <a:ext cx="12361257" cy="2658359"/>
            <a:chOff x="110404" y="2099820"/>
            <a:chExt cx="12361257" cy="2658359"/>
          </a:xfrm>
        </p:grpSpPr>
        <p:sp>
          <p:nvSpPr>
            <p:cNvPr id="4679" name="Google Shape;4679;p88"/>
            <p:cNvSpPr/>
            <p:nvPr/>
          </p:nvSpPr>
          <p:spPr>
            <a:xfrm flipH="1">
              <a:off x="590864" y="2099820"/>
              <a:ext cx="11880797" cy="265835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4680" name="Google Shape;4680;p88"/>
            <p:cNvSpPr/>
            <p:nvPr/>
          </p:nvSpPr>
          <p:spPr>
            <a:xfrm>
              <a:off x="110404" y="2938492"/>
              <a:ext cx="960925" cy="937434"/>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4681" name="Google Shape;4681;p88"/>
            <p:cNvSpPr/>
            <p:nvPr/>
          </p:nvSpPr>
          <p:spPr>
            <a:xfrm>
              <a:off x="236431" y="3073664"/>
              <a:ext cx="659117" cy="659657"/>
            </a:xfrm>
            <a:custGeom>
              <a:rect b="b" l="l" r="r" t="t"/>
              <a:pathLst>
                <a:path extrusionOk="0" h="905430" w="904689">
                  <a:moveTo>
                    <a:pt x="721336" y="35944"/>
                  </a:moveTo>
                  <a:cubicBezTo>
                    <a:pt x="728703" y="35944"/>
                    <a:pt x="735326" y="38921"/>
                    <a:pt x="740163" y="43758"/>
                  </a:cubicBezTo>
                  <a:cubicBezTo>
                    <a:pt x="745000" y="48594"/>
                    <a:pt x="747940" y="55217"/>
                    <a:pt x="747940" y="62585"/>
                  </a:cubicBezTo>
                  <a:cubicBezTo>
                    <a:pt x="747940" y="69952"/>
                    <a:pt x="744963" y="76575"/>
                    <a:pt x="740163" y="81412"/>
                  </a:cubicBezTo>
                  <a:cubicBezTo>
                    <a:pt x="735363" y="86249"/>
                    <a:pt x="728704" y="89225"/>
                    <a:pt x="721336" y="89225"/>
                  </a:cubicBezTo>
                  <a:cubicBezTo>
                    <a:pt x="713969" y="89225"/>
                    <a:pt x="707346" y="86249"/>
                    <a:pt x="702509" y="81412"/>
                  </a:cubicBezTo>
                  <a:cubicBezTo>
                    <a:pt x="697672" y="76575"/>
                    <a:pt x="694733" y="69952"/>
                    <a:pt x="694733" y="62585"/>
                  </a:cubicBezTo>
                  <a:cubicBezTo>
                    <a:pt x="694733" y="55218"/>
                    <a:pt x="697709" y="48594"/>
                    <a:pt x="702509" y="43758"/>
                  </a:cubicBezTo>
                  <a:cubicBezTo>
                    <a:pt x="707346" y="38958"/>
                    <a:pt x="714006" y="35944"/>
                    <a:pt x="721336" y="35944"/>
                  </a:cubicBezTo>
                  <a:close/>
                  <a:moveTo>
                    <a:pt x="557478" y="784657"/>
                  </a:moveTo>
                  <a:lnTo>
                    <a:pt x="774428" y="784657"/>
                  </a:lnTo>
                  <a:lnTo>
                    <a:pt x="837011" y="893042"/>
                  </a:lnTo>
                  <a:lnTo>
                    <a:pt x="837011" y="893079"/>
                  </a:lnTo>
                  <a:cubicBezTo>
                    <a:pt x="840396" y="898958"/>
                    <a:pt x="845903" y="902939"/>
                    <a:pt x="852005" y="904538"/>
                  </a:cubicBezTo>
                  <a:cubicBezTo>
                    <a:pt x="858107" y="906176"/>
                    <a:pt x="864842" y="905469"/>
                    <a:pt x="870720" y="902083"/>
                  </a:cubicBezTo>
                  <a:lnTo>
                    <a:pt x="870720" y="902046"/>
                  </a:lnTo>
                  <a:lnTo>
                    <a:pt x="892299" y="889581"/>
                  </a:lnTo>
                  <a:cubicBezTo>
                    <a:pt x="898215" y="886158"/>
                    <a:pt x="902197" y="880689"/>
                    <a:pt x="903833" y="874587"/>
                  </a:cubicBezTo>
                  <a:cubicBezTo>
                    <a:pt x="905359" y="868820"/>
                    <a:pt x="904838" y="862458"/>
                    <a:pt x="901824" y="856765"/>
                  </a:cubicBezTo>
                  <a:cubicBezTo>
                    <a:pt x="901675" y="856467"/>
                    <a:pt x="901526" y="856169"/>
                    <a:pt x="901340" y="855872"/>
                  </a:cubicBezTo>
                  <a:lnTo>
                    <a:pt x="860227" y="784657"/>
                  </a:lnTo>
                  <a:lnTo>
                    <a:pt x="892746" y="784657"/>
                  </a:lnTo>
                  <a:cubicBezTo>
                    <a:pt x="899332" y="784657"/>
                    <a:pt x="904689" y="779299"/>
                    <a:pt x="904689" y="772714"/>
                  </a:cubicBezTo>
                  <a:lnTo>
                    <a:pt x="904689" y="270308"/>
                  </a:lnTo>
                  <a:cubicBezTo>
                    <a:pt x="904689" y="263722"/>
                    <a:pt x="899331" y="258365"/>
                    <a:pt x="892746" y="258365"/>
                  </a:cubicBezTo>
                  <a:lnTo>
                    <a:pt x="807430" y="258365"/>
                  </a:lnTo>
                  <a:lnTo>
                    <a:pt x="807430" y="11943"/>
                  </a:lnTo>
                  <a:cubicBezTo>
                    <a:pt x="807430" y="5358"/>
                    <a:pt x="802073" y="0"/>
                    <a:pt x="795487" y="0"/>
                  </a:cubicBezTo>
                  <a:lnTo>
                    <a:pt x="108458" y="0"/>
                  </a:lnTo>
                  <a:cubicBezTo>
                    <a:pt x="101873" y="0"/>
                    <a:pt x="96515" y="5358"/>
                    <a:pt x="96515" y="11943"/>
                  </a:cubicBezTo>
                  <a:lnTo>
                    <a:pt x="96515" y="258365"/>
                  </a:lnTo>
                  <a:lnTo>
                    <a:pt x="11943" y="258365"/>
                  </a:lnTo>
                  <a:cubicBezTo>
                    <a:pt x="5358" y="258365"/>
                    <a:pt x="0" y="263723"/>
                    <a:pt x="0" y="270308"/>
                  </a:cubicBezTo>
                  <a:lnTo>
                    <a:pt x="0" y="772714"/>
                  </a:lnTo>
                  <a:cubicBezTo>
                    <a:pt x="0" y="779299"/>
                    <a:pt x="5358" y="784657"/>
                    <a:pt x="11943" y="784657"/>
                  </a:cubicBezTo>
                  <a:lnTo>
                    <a:pt x="347214" y="784657"/>
                  </a:lnTo>
                  <a:lnTo>
                    <a:pt x="323922" y="831240"/>
                  </a:lnTo>
                  <a:lnTo>
                    <a:pt x="294826" y="831240"/>
                  </a:lnTo>
                  <a:cubicBezTo>
                    <a:pt x="285785" y="831240"/>
                    <a:pt x="277599" y="834924"/>
                    <a:pt x="271646" y="840877"/>
                  </a:cubicBezTo>
                  <a:cubicBezTo>
                    <a:pt x="265730" y="846792"/>
                    <a:pt x="262010" y="855015"/>
                    <a:pt x="262010" y="864057"/>
                  </a:cubicBezTo>
                  <a:lnTo>
                    <a:pt x="262010" y="893487"/>
                  </a:lnTo>
                  <a:cubicBezTo>
                    <a:pt x="262010" y="900073"/>
                    <a:pt x="267368" y="905430"/>
                    <a:pt x="273953" y="905430"/>
                  </a:cubicBezTo>
                  <a:lnTo>
                    <a:pt x="630693" y="905430"/>
                  </a:lnTo>
                  <a:cubicBezTo>
                    <a:pt x="637279" y="905430"/>
                    <a:pt x="642637" y="900073"/>
                    <a:pt x="642637" y="893487"/>
                  </a:cubicBezTo>
                  <a:lnTo>
                    <a:pt x="642637" y="864057"/>
                  </a:lnTo>
                  <a:cubicBezTo>
                    <a:pt x="642637" y="855015"/>
                    <a:pt x="638953" y="846830"/>
                    <a:pt x="633000" y="840877"/>
                  </a:cubicBezTo>
                  <a:cubicBezTo>
                    <a:pt x="627084" y="834961"/>
                    <a:pt x="618861" y="831240"/>
                    <a:pt x="609820" y="831240"/>
                  </a:cubicBezTo>
                  <a:lnTo>
                    <a:pt x="580724" y="831240"/>
                  </a:lnTo>
                  <a:close/>
                  <a:moveTo>
                    <a:pt x="554166" y="831240"/>
                  </a:moveTo>
                  <a:lnTo>
                    <a:pt x="350493" y="831240"/>
                  </a:lnTo>
                  <a:lnTo>
                    <a:pt x="373784" y="784657"/>
                  </a:lnTo>
                  <a:lnTo>
                    <a:pt x="530909" y="784657"/>
                  </a:lnTo>
                  <a:close/>
                  <a:moveTo>
                    <a:pt x="609828" y="855127"/>
                  </a:moveTo>
                  <a:cubicBezTo>
                    <a:pt x="612284" y="855127"/>
                    <a:pt x="614479" y="856131"/>
                    <a:pt x="616116" y="857768"/>
                  </a:cubicBezTo>
                  <a:cubicBezTo>
                    <a:pt x="617753" y="859405"/>
                    <a:pt x="618758" y="861600"/>
                    <a:pt x="618758" y="864056"/>
                  </a:cubicBezTo>
                  <a:lnTo>
                    <a:pt x="618758" y="881543"/>
                  </a:lnTo>
                  <a:lnTo>
                    <a:pt x="285907" y="881543"/>
                  </a:lnTo>
                  <a:lnTo>
                    <a:pt x="285907" y="864056"/>
                  </a:lnTo>
                  <a:cubicBezTo>
                    <a:pt x="285907" y="861601"/>
                    <a:pt x="286911" y="859405"/>
                    <a:pt x="288548" y="857768"/>
                  </a:cubicBezTo>
                  <a:cubicBezTo>
                    <a:pt x="290186" y="856131"/>
                    <a:pt x="292381" y="855127"/>
                    <a:pt x="294837" y="855127"/>
                  </a:cubicBezTo>
                  <a:close/>
                  <a:moveTo>
                    <a:pt x="289026" y="384906"/>
                  </a:moveTo>
                  <a:cubicBezTo>
                    <a:pt x="282441" y="384906"/>
                    <a:pt x="277083" y="379548"/>
                    <a:pt x="277083" y="372962"/>
                  </a:cubicBezTo>
                  <a:cubicBezTo>
                    <a:pt x="277083" y="366377"/>
                    <a:pt x="282441" y="361019"/>
                    <a:pt x="289026" y="361019"/>
                  </a:cubicBezTo>
                  <a:lnTo>
                    <a:pt x="375645" y="361019"/>
                  </a:lnTo>
                  <a:cubicBezTo>
                    <a:pt x="381412" y="361019"/>
                    <a:pt x="386212" y="365075"/>
                    <a:pt x="387328" y="370507"/>
                  </a:cubicBezTo>
                  <a:lnTo>
                    <a:pt x="412815" y="465571"/>
                  </a:lnTo>
                  <a:cubicBezTo>
                    <a:pt x="434172" y="400272"/>
                    <a:pt x="476513" y="269899"/>
                    <a:pt x="487639" y="228418"/>
                  </a:cubicBezTo>
                  <a:cubicBezTo>
                    <a:pt x="489350" y="222055"/>
                    <a:pt x="495861" y="218260"/>
                    <a:pt x="502223" y="219972"/>
                  </a:cubicBezTo>
                  <a:cubicBezTo>
                    <a:pt x="506539" y="221125"/>
                    <a:pt x="509665" y="224511"/>
                    <a:pt x="510707" y="228566"/>
                  </a:cubicBezTo>
                  <a:lnTo>
                    <a:pt x="551969" y="382529"/>
                  </a:lnTo>
                  <a:lnTo>
                    <a:pt x="614961" y="382529"/>
                  </a:lnTo>
                  <a:cubicBezTo>
                    <a:pt x="621546" y="382529"/>
                    <a:pt x="626904" y="387886"/>
                    <a:pt x="626904" y="394472"/>
                  </a:cubicBezTo>
                  <a:cubicBezTo>
                    <a:pt x="626904" y="401058"/>
                    <a:pt x="621546" y="406415"/>
                    <a:pt x="614961" y="406415"/>
                  </a:cubicBezTo>
                  <a:lnTo>
                    <a:pt x="542816" y="406415"/>
                  </a:lnTo>
                  <a:cubicBezTo>
                    <a:pt x="537533" y="406415"/>
                    <a:pt x="532733" y="402918"/>
                    <a:pt x="531282" y="397560"/>
                  </a:cubicBezTo>
                  <a:lnTo>
                    <a:pt x="498615" y="275630"/>
                  </a:lnTo>
                  <a:cubicBezTo>
                    <a:pt x="472979" y="359495"/>
                    <a:pt x="423158" y="510555"/>
                    <a:pt x="422973" y="511117"/>
                  </a:cubicBezTo>
                  <a:cubicBezTo>
                    <a:pt x="421745" y="514801"/>
                    <a:pt x="418768" y="517814"/>
                    <a:pt x="414713" y="518893"/>
                  </a:cubicBezTo>
                  <a:cubicBezTo>
                    <a:pt x="408350" y="520605"/>
                    <a:pt x="401802" y="516810"/>
                    <a:pt x="400128" y="510447"/>
                  </a:cubicBezTo>
                  <a:lnTo>
                    <a:pt x="366493" y="384908"/>
                  </a:lnTo>
                  <a:close/>
                  <a:moveTo>
                    <a:pt x="780050" y="696288"/>
                  </a:moveTo>
                  <a:cubicBezTo>
                    <a:pt x="812271" y="674335"/>
                    <a:pt x="834037" y="642226"/>
                    <a:pt x="843525" y="606805"/>
                  </a:cubicBezTo>
                  <a:cubicBezTo>
                    <a:pt x="853905" y="568073"/>
                    <a:pt x="849590" y="525359"/>
                    <a:pt x="828121" y="487781"/>
                  </a:cubicBezTo>
                  <a:cubicBezTo>
                    <a:pt x="828010" y="487520"/>
                    <a:pt x="827861" y="487297"/>
                    <a:pt x="827749" y="487036"/>
                  </a:cubicBezTo>
                  <a:cubicBezTo>
                    <a:pt x="821870" y="476879"/>
                    <a:pt x="815025" y="467577"/>
                    <a:pt x="807434" y="459280"/>
                  </a:cubicBezTo>
                  <a:lnTo>
                    <a:pt x="807434" y="282248"/>
                  </a:lnTo>
                  <a:lnTo>
                    <a:pt x="880806" y="282248"/>
                  </a:lnTo>
                  <a:lnTo>
                    <a:pt x="880806" y="760803"/>
                  </a:lnTo>
                  <a:lnTo>
                    <a:pt x="846464" y="760803"/>
                  </a:lnTo>
                  <a:lnTo>
                    <a:pt x="831321" y="734609"/>
                  </a:lnTo>
                  <a:cubicBezTo>
                    <a:pt x="830986" y="733902"/>
                    <a:pt x="830577" y="733195"/>
                    <a:pt x="830056" y="732563"/>
                  </a:cubicBezTo>
                  <a:cubicBezTo>
                    <a:pt x="826633" y="727354"/>
                    <a:pt x="821498" y="723894"/>
                    <a:pt x="815917" y="722368"/>
                  </a:cubicBezTo>
                  <a:cubicBezTo>
                    <a:pt x="810299" y="720880"/>
                    <a:pt x="804122" y="721364"/>
                    <a:pt x="798579" y="724117"/>
                  </a:cubicBezTo>
                  <a:cubicBezTo>
                    <a:pt x="797946" y="724378"/>
                    <a:pt x="797314" y="724712"/>
                    <a:pt x="796718" y="725084"/>
                  </a:cubicBezTo>
                  <a:close/>
                  <a:moveTo>
                    <a:pt x="776068" y="737029"/>
                  </a:moveTo>
                  <a:cubicBezTo>
                    <a:pt x="775882" y="737141"/>
                    <a:pt x="775733" y="737215"/>
                    <a:pt x="775547" y="737327"/>
                  </a:cubicBezTo>
                  <a:cubicBezTo>
                    <a:pt x="769669" y="740712"/>
                    <a:pt x="765687" y="746219"/>
                    <a:pt x="764088" y="752321"/>
                  </a:cubicBezTo>
                  <a:cubicBezTo>
                    <a:pt x="763344" y="755074"/>
                    <a:pt x="763083" y="757939"/>
                    <a:pt x="763344" y="760804"/>
                  </a:cubicBezTo>
                  <a:lnTo>
                    <a:pt x="23851" y="760804"/>
                  </a:lnTo>
                  <a:lnTo>
                    <a:pt x="23851" y="282249"/>
                  </a:lnTo>
                  <a:lnTo>
                    <a:pt x="96517" y="282249"/>
                  </a:lnTo>
                  <a:lnTo>
                    <a:pt x="96517" y="660791"/>
                  </a:lnTo>
                  <a:cubicBezTo>
                    <a:pt x="96517" y="667377"/>
                    <a:pt x="101874" y="672735"/>
                    <a:pt x="108460" y="672735"/>
                  </a:cubicBezTo>
                  <a:lnTo>
                    <a:pt x="574814" y="672735"/>
                  </a:lnTo>
                  <a:cubicBezTo>
                    <a:pt x="595464" y="695282"/>
                    <a:pt x="621806" y="710835"/>
                    <a:pt x="650233" y="718463"/>
                  </a:cubicBezTo>
                  <a:cubicBezTo>
                    <a:pt x="685654" y="727950"/>
                    <a:pt x="724348" y="725160"/>
                    <a:pt x="759437" y="708231"/>
                  </a:cubicBezTo>
                  <a:close/>
                  <a:moveTo>
                    <a:pt x="588512" y="652309"/>
                  </a:moveTo>
                  <a:cubicBezTo>
                    <a:pt x="583526" y="646393"/>
                    <a:pt x="579024" y="639956"/>
                    <a:pt x="575005" y="633036"/>
                  </a:cubicBezTo>
                  <a:lnTo>
                    <a:pt x="575005" y="632999"/>
                  </a:lnTo>
                  <a:cubicBezTo>
                    <a:pt x="556513" y="600963"/>
                    <a:pt x="552756" y="564426"/>
                    <a:pt x="561648" y="531272"/>
                  </a:cubicBezTo>
                  <a:cubicBezTo>
                    <a:pt x="570541" y="498157"/>
                    <a:pt x="592046" y="468391"/>
                    <a:pt x="624082" y="449900"/>
                  </a:cubicBezTo>
                  <a:cubicBezTo>
                    <a:pt x="624268" y="449788"/>
                    <a:pt x="624454" y="449676"/>
                    <a:pt x="624640" y="449565"/>
                  </a:cubicBezTo>
                  <a:cubicBezTo>
                    <a:pt x="656527" y="431370"/>
                    <a:pt x="692803" y="427724"/>
                    <a:pt x="725767" y="436542"/>
                  </a:cubicBezTo>
                  <a:cubicBezTo>
                    <a:pt x="748463" y="442607"/>
                    <a:pt x="769560" y="454624"/>
                    <a:pt x="786526" y="471889"/>
                  </a:cubicBezTo>
                  <a:cubicBezTo>
                    <a:pt x="786786" y="472186"/>
                    <a:pt x="787084" y="472484"/>
                    <a:pt x="787382" y="472781"/>
                  </a:cubicBezTo>
                  <a:cubicBezTo>
                    <a:pt x="794674" y="480335"/>
                    <a:pt x="801185" y="488855"/>
                    <a:pt x="806729" y="498306"/>
                  </a:cubicBezTo>
                  <a:cubicBezTo>
                    <a:pt x="806989" y="498864"/>
                    <a:pt x="807324" y="499385"/>
                    <a:pt x="807659" y="499868"/>
                  </a:cubicBezTo>
                  <a:cubicBezTo>
                    <a:pt x="825704" y="531680"/>
                    <a:pt x="829313" y="567845"/>
                    <a:pt x="820496" y="600662"/>
                  </a:cubicBezTo>
                  <a:cubicBezTo>
                    <a:pt x="811678" y="633515"/>
                    <a:pt x="790507" y="662984"/>
                    <a:pt x="758993" y="681513"/>
                  </a:cubicBezTo>
                  <a:cubicBezTo>
                    <a:pt x="758360" y="681811"/>
                    <a:pt x="757728" y="682183"/>
                    <a:pt x="757170" y="682555"/>
                  </a:cubicBezTo>
                  <a:cubicBezTo>
                    <a:pt x="725358" y="700600"/>
                    <a:pt x="689193" y="704172"/>
                    <a:pt x="656376" y="695391"/>
                  </a:cubicBezTo>
                  <a:cubicBezTo>
                    <a:pt x="631038" y="688583"/>
                    <a:pt x="607672" y="674444"/>
                    <a:pt x="589813" y="653831"/>
                  </a:cubicBezTo>
                  <a:cubicBezTo>
                    <a:pt x="589403" y="653273"/>
                    <a:pt x="588994" y="652789"/>
                    <a:pt x="588510" y="652306"/>
                  </a:cubicBezTo>
                  <a:close/>
                  <a:moveTo>
                    <a:pt x="783555" y="438034"/>
                  </a:moveTo>
                  <a:cubicBezTo>
                    <a:pt x="767891" y="426723"/>
                    <a:pt x="750366" y="418463"/>
                    <a:pt x="731911" y="413515"/>
                  </a:cubicBezTo>
                  <a:cubicBezTo>
                    <a:pt x="693290" y="403172"/>
                    <a:pt x="650726" y="407413"/>
                    <a:pt x="613220" y="428733"/>
                  </a:cubicBezTo>
                  <a:cubicBezTo>
                    <a:pt x="612588" y="429031"/>
                    <a:pt x="611955" y="429366"/>
                    <a:pt x="611360" y="429775"/>
                  </a:cubicBezTo>
                  <a:cubicBezTo>
                    <a:pt x="574041" y="451579"/>
                    <a:pt x="548964" y="486404"/>
                    <a:pt x="538583" y="525177"/>
                  </a:cubicBezTo>
                  <a:cubicBezTo>
                    <a:pt x="528240" y="563799"/>
                    <a:pt x="532481" y="606363"/>
                    <a:pt x="553801" y="643869"/>
                  </a:cubicBezTo>
                  <a:cubicBezTo>
                    <a:pt x="554136" y="644575"/>
                    <a:pt x="554508" y="645282"/>
                    <a:pt x="554992" y="645952"/>
                  </a:cubicBezTo>
                  <a:cubicBezTo>
                    <a:pt x="555587" y="646919"/>
                    <a:pt x="556145" y="647924"/>
                    <a:pt x="556741" y="648891"/>
                  </a:cubicBezTo>
                  <a:lnTo>
                    <a:pt x="120410" y="648854"/>
                  </a:lnTo>
                  <a:lnTo>
                    <a:pt x="120410" y="123712"/>
                  </a:lnTo>
                  <a:lnTo>
                    <a:pt x="783550" y="123712"/>
                  </a:lnTo>
                  <a:close/>
                  <a:moveTo>
                    <a:pt x="783555" y="99821"/>
                  </a:moveTo>
                  <a:lnTo>
                    <a:pt x="783555" y="23844"/>
                  </a:lnTo>
                  <a:lnTo>
                    <a:pt x="120415" y="23844"/>
                  </a:lnTo>
                  <a:lnTo>
                    <a:pt x="120415" y="99784"/>
                  </a:lnTo>
                  <a:close/>
                  <a:moveTo>
                    <a:pt x="550345" y="35937"/>
                  </a:moveTo>
                  <a:cubicBezTo>
                    <a:pt x="557675" y="35937"/>
                    <a:pt x="564335" y="38913"/>
                    <a:pt x="569172" y="43750"/>
                  </a:cubicBezTo>
                  <a:cubicBezTo>
                    <a:pt x="574009" y="48587"/>
                    <a:pt x="576985" y="55209"/>
                    <a:pt x="576985" y="62577"/>
                  </a:cubicBezTo>
                  <a:cubicBezTo>
                    <a:pt x="576985" y="69944"/>
                    <a:pt x="574009" y="76567"/>
                    <a:pt x="569172" y="81404"/>
                  </a:cubicBezTo>
                  <a:cubicBezTo>
                    <a:pt x="564335" y="86241"/>
                    <a:pt x="557713" y="89218"/>
                    <a:pt x="550345" y="89218"/>
                  </a:cubicBezTo>
                  <a:cubicBezTo>
                    <a:pt x="542978" y="89218"/>
                    <a:pt x="536355" y="86241"/>
                    <a:pt x="531518" y="81404"/>
                  </a:cubicBezTo>
                  <a:cubicBezTo>
                    <a:pt x="526681" y="76567"/>
                    <a:pt x="523742" y="69945"/>
                    <a:pt x="523742" y="62577"/>
                  </a:cubicBezTo>
                  <a:cubicBezTo>
                    <a:pt x="523742" y="55210"/>
                    <a:pt x="526718" y="48587"/>
                    <a:pt x="531518" y="43750"/>
                  </a:cubicBezTo>
                  <a:cubicBezTo>
                    <a:pt x="536318" y="38950"/>
                    <a:pt x="542977" y="35937"/>
                    <a:pt x="550345" y="35937"/>
                  </a:cubicBezTo>
                  <a:close/>
                  <a:moveTo>
                    <a:pt x="635847" y="35937"/>
                  </a:moveTo>
                  <a:cubicBezTo>
                    <a:pt x="643177" y="35937"/>
                    <a:pt x="649837" y="38913"/>
                    <a:pt x="654674" y="43750"/>
                  </a:cubicBezTo>
                  <a:cubicBezTo>
                    <a:pt x="659511" y="48587"/>
                    <a:pt x="662450" y="55209"/>
                    <a:pt x="662450" y="62577"/>
                  </a:cubicBezTo>
                  <a:cubicBezTo>
                    <a:pt x="662450" y="69944"/>
                    <a:pt x="659474" y="76567"/>
                    <a:pt x="654674" y="81404"/>
                  </a:cubicBezTo>
                  <a:cubicBezTo>
                    <a:pt x="649837" y="86241"/>
                    <a:pt x="643215" y="89218"/>
                    <a:pt x="635847" y="89218"/>
                  </a:cubicBezTo>
                  <a:cubicBezTo>
                    <a:pt x="628479" y="89218"/>
                    <a:pt x="621857" y="86241"/>
                    <a:pt x="617020" y="81404"/>
                  </a:cubicBezTo>
                  <a:cubicBezTo>
                    <a:pt x="612183" y="76567"/>
                    <a:pt x="609244" y="69945"/>
                    <a:pt x="609244" y="62577"/>
                  </a:cubicBezTo>
                  <a:cubicBezTo>
                    <a:pt x="609244" y="55210"/>
                    <a:pt x="612220" y="48587"/>
                    <a:pt x="617020" y="43750"/>
                  </a:cubicBezTo>
                  <a:cubicBezTo>
                    <a:pt x="621820" y="38950"/>
                    <a:pt x="628479" y="35937"/>
                    <a:pt x="635847" y="35937"/>
                  </a:cubicBezTo>
                  <a:close/>
                  <a:moveTo>
                    <a:pt x="809088" y="745435"/>
                  </a:moveTo>
                  <a:cubicBezTo>
                    <a:pt x="809274" y="745323"/>
                    <a:pt x="809534" y="745323"/>
                    <a:pt x="809757" y="745398"/>
                  </a:cubicBezTo>
                  <a:cubicBezTo>
                    <a:pt x="809981" y="745472"/>
                    <a:pt x="810204" y="745584"/>
                    <a:pt x="810278" y="745732"/>
                  </a:cubicBezTo>
                  <a:lnTo>
                    <a:pt x="810316" y="745770"/>
                  </a:lnTo>
                  <a:lnTo>
                    <a:pt x="810278" y="745770"/>
                  </a:lnTo>
                  <a:lnTo>
                    <a:pt x="828844" y="777916"/>
                  </a:lnTo>
                  <a:cubicBezTo>
                    <a:pt x="829105" y="778437"/>
                    <a:pt x="829365" y="778921"/>
                    <a:pt x="829700" y="779405"/>
                  </a:cubicBezTo>
                  <a:lnTo>
                    <a:pt x="880749" y="867808"/>
                  </a:lnTo>
                  <a:lnTo>
                    <a:pt x="880823" y="867920"/>
                  </a:lnTo>
                  <a:cubicBezTo>
                    <a:pt x="880860" y="868069"/>
                    <a:pt x="880860" y="868255"/>
                    <a:pt x="880823" y="868441"/>
                  </a:cubicBezTo>
                  <a:cubicBezTo>
                    <a:pt x="880749" y="868664"/>
                    <a:pt x="880637" y="868887"/>
                    <a:pt x="880488" y="868962"/>
                  </a:cubicBezTo>
                  <a:lnTo>
                    <a:pt x="859838" y="880905"/>
                  </a:lnTo>
                  <a:cubicBezTo>
                    <a:pt x="859429" y="881091"/>
                    <a:pt x="859019" y="881314"/>
                    <a:pt x="858647" y="881538"/>
                  </a:cubicBezTo>
                  <a:cubicBezTo>
                    <a:pt x="858498" y="881575"/>
                    <a:pt x="858350" y="881575"/>
                    <a:pt x="858164" y="881500"/>
                  </a:cubicBezTo>
                  <a:cubicBezTo>
                    <a:pt x="858015" y="881463"/>
                    <a:pt x="857866" y="881389"/>
                    <a:pt x="857754" y="881277"/>
                  </a:cubicBezTo>
                  <a:cubicBezTo>
                    <a:pt x="857568" y="880979"/>
                    <a:pt x="857419" y="880682"/>
                    <a:pt x="857196" y="880384"/>
                  </a:cubicBezTo>
                  <a:lnTo>
                    <a:pt x="792009" y="767494"/>
                  </a:lnTo>
                  <a:cubicBezTo>
                    <a:pt x="791749" y="766973"/>
                    <a:pt x="791488" y="766489"/>
                    <a:pt x="791153" y="766005"/>
                  </a:cubicBezTo>
                  <a:lnTo>
                    <a:pt x="787135" y="759048"/>
                  </a:lnTo>
                  <a:cubicBezTo>
                    <a:pt x="787023" y="758862"/>
                    <a:pt x="787023" y="758638"/>
                    <a:pt x="787098" y="758415"/>
                  </a:cubicBezTo>
                  <a:cubicBezTo>
                    <a:pt x="787172" y="758192"/>
                    <a:pt x="787284" y="758006"/>
                    <a:pt x="787470" y="757894"/>
                  </a:cubicBezTo>
                  <a:cubicBezTo>
                    <a:pt x="787693" y="757783"/>
                    <a:pt x="787879" y="757634"/>
                    <a:pt x="788065" y="75752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cxnSp>
        <p:nvCxnSpPr>
          <p:cNvPr id="4682" name="Google Shape;4682;p88"/>
          <p:cNvCxnSpPr/>
          <p:nvPr/>
        </p:nvCxnSpPr>
        <p:spPr>
          <a:xfrm>
            <a:off x="1352390" y="3479172"/>
            <a:ext cx="10839610" cy="0"/>
          </a:xfrm>
          <a:prstGeom prst="straightConnector1">
            <a:avLst/>
          </a:prstGeom>
          <a:noFill/>
          <a:ln cap="flat" cmpd="sng" w="9525">
            <a:solidFill>
              <a:srgbClr val="B21138"/>
            </a:solidFill>
            <a:prstDash val="solid"/>
            <a:miter lim="800000"/>
            <a:headEnd len="sm" w="sm" type="none"/>
            <a:tailEnd len="sm" w="sm" type="none"/>
          </a:ln>
        </p:spPr>
      </p:cxnSp>
      <p:sp>
        <p:nvSpPr>
          <p:cNvPr id="4683" name="Google Shape;4683;p88"/>
          <p:cNvSpPr/>
          <p:nvPr/>
        </p:nvSpPr>
        <p:spPr>
          <a:xfrm rot="5400000">
            <a:off x="2157133" y="330887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4684" name="Google Shape;4684;p88"/>
          <p:cNvSpPr/>
          <p:nvPr/>
        </p:nvSpPr>
        <p:spPr>
          <a:xfrm rot="5400000">
            <a:off x="4885702" y="330887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4685" name="Google Shape;4685;p88"/>
          <p:cNvSpPr/>
          <p:nvPr/>
        </p:nvSpPr>
        <p:spPr>
          <a:xfrm rot="5400000">
            <a:off x="7614271" y="330887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4686" name="Google Shape;4686;p88"/>
          <p:cNvSpPr/>
          <p:nvPr/>
        </p:nvSpPr>
        <p:spPr>
          <a:xfrm rot="5400000">
            <a:off x="10342839" y="330887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grpSp>
        <p:nvGrpSpPr>
          <p:cNvPr id="4687" name="Google Shape;4687;p88"/>
          <p:cNvGrpSpPr/>
          <p:nvPr/>
        </p:nvGrpSpPr>
        <p:grpSpPr>
          <a:xfrm>
            <a:off x="1765224" y="3568376"/>
            <a:ext cx="1213696" cy="856177"/>
            <a:chOff x="1866824" y="3861025"/>
            <a:chExt cx="1213696" cy="856177"/>
          </a:xfrm>
        </p:grpSpPr>
        <p:sp>
          <p:nvSpPr>
            <p:cNvPr id="4688" name="Google Shape;4688;p88"/>
            <p:cNvSpPr/>
            <p:nvPr/>
          </p:nvSpPr>
          <p:spPr>
            <a:xfrm>
              <a:off x="1866824" y="3983090"/>
              <a:ext cx="1213696" cy="734112"/>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lang="pt-BR" sz="1400">
                  <a:solidFill>
                    <a:srgbClr val="000000"/>
                  </a:solidFill>
                  <a:latin typeface="Calibri"/>
                  <a:ea typeface="Calibri"/>
                  <a:cs typeface="Calibri"/>
                  <a:sym typeface="Calibri"/>
                </a:rPr>
                <a:t>Atenção para </a:t>
              </a:r>
              <a:r>
                <a:rPr b="1" lang="pt-BR" sz="1400">
                  <a:solidFill>
                    <a:schemeClr val="lt2"/>
                  </a:solidFill>
                  <a:latin typeface="Calibri"/>
                  <a:ea typeface="Calibri"/>
                  <a:cs typeface="Calibri"/>
                  <a:sym typeface="Calibri"/>
                </a:rPr>
                <a:t>hemólise intravascular </a:t>
              </a:r>
              <a:r>
                <a:rPr lang="pt-BR" sz="1400">
                  <a:solidFill>
                    <a:srgbClr val="000000"/>
                  </a:solidFill>
                  <a:latin typeface="Calibri"/>
                  <a:ea typeface="Calibri"/>
                  <a:cs typeface="Calibri"/>
                  <a:sym typeface="Calibri"/>
                </a:rPr>
                <a:t>de escape¹</a:t>
              </a:r>
              <a:endParaRPr/>
            </a:p>
          </p:txBody>
        </p:sp>
        <p:cxnSp>
          <p:nvCxnSpPr>
            <p:cNvPr id="4689" name="Google Shape;4689;p88"/>
            <p:cNvCxnSpPr/>
            <p:nvPr/>
          </p:nvCxnSpPr>
          <p:spPr>
            <a:xfrm>
              <a:off x="1866824" y="3861025"/>
              <a:ext cx="1193268" cy="0"/>
            </a:xfrm>
            <a:prstGeom prst="straightConnector1">
              <a:avLst/>
            </a:prstGeom>
            <a:noFill/>
            <a:ln>
              <a:noFill/>
            </a:ln>
          </p:spPr>
        </p:cxnSp>
      </p:grpSp>
      <p:grpSp>
        <p:nvGrpSpPr>
          <p:cNvPr id="4690" name="Google Shape;4690;p88"/>
          <p:cNvGrpSpPr/>
          <p:nvPr/>
        </p:nvGrpSpPr>
        <p:grpSpPr>
          <a:xfrm>
            <a:off x="4109308" y="3568376"/>
            <a:ext cx="2092589" cy="856177"/>
            <a:chOff x="1866823" y="3861025"/>
            <a:chExt cx="2092589" cy="856177"/>
          </a:xfrm>
        </p:grpSpPr>
        <p:sp>
          <p:nvSpPr>
            <p:cNvPr id="4691" name="Google Shape;4691;p88"/>
            <p:cNvSpPr/>
            <p:nvPr/>
          </p:nvSpPr>
          <p:spPr>
            <a:xfrm>
              <a:off x="1866823" y="3983090"/>
              <a:ext cx="2092589" cy="734112"/>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lang="pt-BR" sz="1400">
                  <a:solidFill>
                    <a:srgbClr val="000000"/>
                  </a:solidFill>
                  <a:latin typeface="Calibri"/>
                  <a:ea typeface="Calibri"/>
                  <a:cs typeface="Calibri"/>
                  <a:sym typeface="Calibri"/>
                </a:rPr>
                <a:t>Atenção para </a:t>
              </a:r>
              <a:r>
                <a:rPr b="1" lang="pt-BR" sz="1400">
                  <a:solidFill>
                    <a:schemeClr val="lt2"/>
                  </a:solidFill>
                  <a:latin typeface="Calibri"/>
                  <a:ea typeface="Calibri"/>
                  <a:cs typeface="Calibri"/>
                  <a:sym typeface="Calibri"/>
                </a:rPr>
                <a:t>hemólise extravascular</a:t>
              </a:r>
              <a:r>
                <a:rPr b="1" lang="pt-BR" sz="1400">
                  <a:solidFill>
                    <a:srgbClr val="D21E2D"/>
                  </a:solidFill>
                  <a:latin typeface="Calibri"/>
                  <a:ea typeface="Calibri"/>
                  <a:cs typeface="Calibri"/>
                  <a:sym typeface="Calibri"/>
                </a:rPr>
                <a:t> </a:t>
              </a:r>
              <a:r>
                <a:rPr lang="pt-BR" sz="1400">
                  <a:solidFill>
                    <a:srgbClr val="000000"/>
                  </a:solidFill>
                  <a:latin typeface="Calibri"/>
                  <a:ea typeface="Calibri"/>
                  <a:cs typeface="Calibri"/>
                  <a:sym typeface="Calibri"/>
                </a:rPr>
                <a:t>por opsonização de hemácias </a:t>
              </a:r>
              <a:br>
                <a:rPr lang="pt-BR" sz="1400">
                  <a:solidFill>
                    <a:srgbClr val="000000"/>
                  </a:solidFill>
                  <a:latin typeface="Calibri"/>
                  <a:ea typeface="Calibri"/>
                  <a:cs typeface="Calibri"/>
                  <a:sym typeface="Calibri"/>
                </a:rPr>
              </a:br>
              <a:r>
                <a:rPr lang="pt-BR" sz="1400">
                  <a:solidFill>
                    <a:srgbClr val="000000"/>
                  </a:solidFill>
                  <a:latin typeface="Calibri"/>
                  <a:ea typeface="Calibri"/>
                  <a:cs typeface="Calibri"/>
                  <a:sym typeface="Calibri"/>
                </a:rPr>
                <a:t>por C3b.¹</a:t>
              </a:r>
              <a:endParaRPr/>
            </a:p>
          </p:txBody>
        </p:sp>
        <p:cxnSp>
          <p:nvCxnSpPr>
            <p:cNvPr id="4692" name="Google Shape;4692;p88"/>
            <p:cNvCxnSpPr/>
            <p:nvPr/>
          </p:nvCxnSpPr>
          <p:spPr>
            <a:xfrm>
              <a:off x="1866824" y="3861025"/>
              <a:ext cx="1513862" cy="0"/>
            </a:xfrm>
            <a:prstGeom prst="straightConnector1">
              <a:avLst/>
            </a:prstGeom>
            <a:noFill/>
            <a:ln>
              <a:noFill/>
            </a:ln>
          </p:spPr>
        </p:cxnSp>
      </p:grpSp>
      <p:grpSp>
        <p:nvGrpSpPr>
          <p:cNvPr id="4693" name="Google Shape;4693;p88"/>
          <p:cNvGrpSpPr/>
          <p:nvPr/>
        </p:nvGrpSpPr>
        <p:grpSpPr>
          <a:xfrm>
            <a:off x="7077953" y="3568376"/>
            <a:ext cx="1837447" cy="673050"/>
            <a:chOff x="1866823" y="3861025"/>
            <a:chExt cx="1837447" cy="673050"/>
          </a:xfrm>
        </p:grpSpPr>
        <p:sp>
          <p:nvSpPr>
            <p:cNvPr id="4694" name="Google Shape;4694;p88"/>
            <p:cNvSpPr/>
            <p:nvPr/>
          </p:nvSpPr>
          <p:spPr>
            <a:xfrm>
              <a:off x="1866823" y="3983090"/>
              <a:ext cx="1837447" cy="550985"/>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lang="pt-BR" sz="1400">
                  <a:solidFill>
                    <a:srgbClr val="000000"/>
                  </a:solidFill>
                  <a:latin typeface="Calibri"/>
                  <a:ea typeface="Calibri"/>
                  <a:cs typeface="Calibri"/>
                  <a:sym typeface="Calibri"/>
                </a:rPr>
                <a:t>Atenção para </a:t>
              </a:r>
              <a:r>
                <a:rPr b="1" lang="pt-BR" sz="1400">
                  <a:solidFill>
                    <a:schemeClr val="lt2"/>
                  </a:solidFill>
                  <a:latin typeface="Calibri"/>
                  <a:ea typeface="Calibri"/>
                  <a:cs typeface="Calibri"/>
                  <a:sym typeface="Calibri"/>
                </a:rPr>
                <a:t>função renal, hepática </a:t>
              </a:r>
              <a:r>
                <a:rPr lang="pt-BR" sz="1400">
                  <a:solidFill>
                    <a:srgbClr val="000000"/>
                  </a:solidFill>
                  <a:latin typeface="Calibri"/>
                  <a:ea typeface="Calibri"/>
                  <a:cs typeface="Calibri"/>
                  <a:sym typeface="Calibri"/>
                </a:rPr>
                <a:t>e manejo de coagulação.¹</a:t>
              </a:r>
              <a:endParaRPr/>
            </a:p>
          </p:txBody>
        </p:sp>
        <p:cxnSp>
          <p:nvCxnSpPr>
            <p:cNvPr id="4695" name="Google Shape;4695;p88"/>
            <p:cNvCxnSpPr/>
            <p:nvPr/>
          </p:nvCxnSpPr>
          <p:spPr>
            <a:xfrm>
              <a:off x="1866824" y="3861025"/>
              <a:ext cx="1313202" cy="0"/>
            </a:xfrm>
            <a:prstGeom prst="straightConnector1">
              <a:avLst/>
            </a:prstGeom>
            <a:noFill/>
            <a:ln>
              <a:noFill/>
            </a:ln>
          </p:spPr>
        </p:cxnSp>
      </p:grpSp>
      <p:grpSp>
        <p:nvGrpSpPr>
          <p:cNvPr id="4696" name="Google Shape;4696;p88"/>
          <p:cNvGrpSpPr/>
          <p:nvPr/>
        </p:nvGrpSpPr>
        <p:grpSpPr>
          <a:xfrm>
            <a:off x="9845939" y="3568376"/>
            <a:ext cx="1557042" cy="673050"/>
            <a:chOff x="1866824" y="3861025"/>
            <a:chExt cx="1557042" cy="673050"/>
          </a:xfrm>
        </p:grpSpPr>
        <p:sp>
          <p:nvSpPr>
            <p:cNvPr id="4697" name="Google Shape;4697;p88"/>
            <p:cNvSpPr/>
            <p:nvPr/>
          </p:nvSpPr>
          <p:spPr>
            <a:xfrm>
              <a:off x="1866824" y="3983090"/>
              <a:ext cx="1557042" cy="550985"/>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b="1" lang="pt-BR" sz="1400">
                  <a:solidFill>
                    <a:schemeClr val="lt2"/>
                  </a:solidFill>
                  <a:latin typeface="Calibri"/>
                  <a:ea typeface="Calibri"/>
                  <a:cs typeface="Calibri"/>
                  <a:sym typeface="Calibri"/>
                </a:rPr>
                <a:t>Reavaliação periódica </a:t>
              </a:r>
              <a:r>
                <a:rPr lang="pt-BR" sz="1400">
                  <a:solidFill>
                    <a:srgbClr val="000000"/>
                  </a:solidFill>
                  <a:latin typeface="Calibri"/>
                  <a:ea typeface="Calibri"/>
                  <a:cs typeface="Calibri"/>
                  <a:sym typeface="Calibri"/>
                </a:rPr>
                <a:t>do tamanho do clone.¹</a:t>
              </a:r>
              <a:endParaRPr/>
            </a:p>
          </p:txBody>
        </p:sp>
        <p:cxnSp>
          <p:nvCxnSpPr>
            <p:cNvPr id="4698" name="Google Shape;4698;p88"/>
            <p:cNvCxnSpPr/>
            <p:nvPr/>
          </p:nvCxnSpPr>
          <p:spPr>
            <a:xfrm>
              <a:off x="1866824" y="3861025"/>
              <a:ext cx="1313202" cy="0"/>
            </a:xfrm>
            <a:prstGeom prst="straightConnector1">
              <a:avLst/>
            </a:prstGeom>
            <a:noFill/>
            <a:ln>
              <a:noFill/>
            </a:ln>
          </p:spPr>
        </p:cxnSp>
      </p:grpSp>
      <p:grpSp>
        <p:nvGrpSpPr>
          <p:cNvPr id="4699" name="Google Shape;4699;p88"/>
          <p:cNvGrpSpPr/>
          <p:nvPr/>
        </p:nvGrpSpPr>
        <p:grpSpPr>
          <a:xfrm>
            <a:off x="7310611" y="2598258"/>
            <a:ext cx="602547" cy="604918"/>
            <a:chOff x="9442451" y="4792664"/>
            <a:chExt cx="403226" cy="404813"/>
          </a:xfrm>
        </p:grpSpPr>
        <p:sp>
          <p:nvSpPr>
            <p:cNvPr id="4700" name="Google Shape;4700;p88"/>
            <p:cNvSpPr/>
            <p:nvPr/>
          </p:nvSpPr>
          <p:spPr>
            <a:xfrm>
              <a:off x="9613901" y="4922839"/>
              <a:ext cx="55563" cy="53975"/>
            </a:xfrm>
            <a:custGeom>
              <a:rect b="b" l="l" r="r" t="t"/>
              <a:pathLst>
                <a:path extrusionOk="0" h="26" w="26">
                  <a:moveTo>
                    <a:pt x="26" y="0"/>
                  </a:moveTo>
                  <a:cubicBezTo>
                    <a:pt x="26" y="0"/>
                    <a:pt x="0" y="9"/>
                    <a:pt x="4" y="18"/>
                  </a:cubicBezTo>
                  <a:cubicBezTo>
                    <a:pt x="7" y="26"/>
                    <a:pt x="26" y="20"/>
                    <a:pt x="26" y="20"/>
                  </a:cubicBez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1" name="Google Shape;4701;p88"/>
            <p:cNvSpPr/>
            <p:nvPr/>
          </p:nvSpPr>
          <p:spPr>
            <a:xfrm>
              <a:off x="9626601" y="4997451"/>
              <a:ext cx="42863" cy="42863"/>
            </a:xfrm>
            <a:custGeom>
              <a:rect b="b" l="l" r="r" t="t"/>
              <a:pathLst>
                <a:path extrusionOk="0" h="20" w="20">
                  <a:moveTo>
                    <a:pt x="20" y="20"/>
                  </a:moveTo>
                  <a:cubicBezTo>
                    <a:pt x="9" y="18"/>
                    <a:pt x="0" y="13"/>
                    <a:pt x="1" y="7"/>
                  </a:cubicBezTo>
                  <a:cubicBezTo>
                    <a:pt x="2" y="0"/>
                    <a:pt x="14" y="0"/>
                    <a:pt x="20" y="0"/>
                  </a:cubicBez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2" name="Google Shape;4702;p88"/>
            <p:cNvSpPr/>
            <p:nvPr/>
          </p:nvSpPr>
          <p:spPr>
            <a:xfrm>
              <a:off x="9553576" y="5032376"/>
              <a:ext cx="131763" cy="158750"/>
            </a:xfrm>
            <a:custGeom>
              <a:rect b="b" l="l" r="r" t="t"/>
              <a:pathLst>
                <a:path extrusionOk="0" h="76" w="63">
                  <a:moveTo>
                    <a:pt x="27" y="76"/>
                  </a:moveTo>
                  <a:cubicBezTo>
                    <a:pt x="3" y="47"/>
                    <a:pt x="0" y="24"/>
                    <a:pt x="7" y="14"/>
                  </a:cubicBezTo>
                  <a:cubicBezTo>
                    <a:pt x="17" y="0"/>
                    <a:pt x="49" y="19"/>
                    <a:pt x="63" y="28"/>
                  </a:cubicBez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3" name="Google Shape;4703;p88"/>
            <p:cNvSpPr/>
            <p:nvPr/>
          </p:nvSpPr>
          <p:spPr>
            <a:xfrm>
              <a:off x="9442451" y="4887914"/>
              <a:ext cx="217488" cy="303213"/>
            </a:xfrm>
            <a:custGeom>
              <a:rect b="b" l="l" r="r" t="t"/>
              <a:pathLst>
                <a:path extrusionOk="0" h="144" w="104">
                  <a:moveTo>
                    <a:pt x="104" y="0"/>
                  </a:moveTo>
                  <a:cubicBezTo>
                    <a:pt x="23" y="18"/>
                    <a:pt x="0" y="90"/>
                    <a:pt x="52" y="144"/>
                  </a:cubicBez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4" name="Google Shape;4704;p88"/>
            <p:cNvSpPr/>
            <p:nvPr/>
          </p:nvSpPr>
          <p:spPr>
            <a:xfrm>
              <a:off x="9548814" y="4792664"/>
              <a:ext cx="296863" cy="404813"/>
            </a:xfrm>
            <a:custGeom>
              <a:rect b="b" l="l" r="r" t="t"/>
              <a:pathLst>
                <a:path extrusionOk="0" h="193" w="141">
                  <a:moveTo>
                    <a:pt x="42" y="129"/>
                  </a:moveTo>
                  <a:cubicBezTo>
                    <a:pt x="33" y="147"/>
                    <a:pt x="38" y="193"/>
                    <a:pt x="83" y="185"/>
                  </a:cubicBezTo>
                  <a:cubicBezTo>
                    <a:pt x="121" y="178"/>
                    <a:pt x="133" y="134"/>
                    <a:pt x="136" y="112"/>
                  </a:cubicBezTo>
                  <a:cubicBezTo>
                    <a:pt x="141" y="77"/>
                    <a:pt x="128" y="15"/>
                    <a:pt x="68" y="7"/>
                  </a:cubicBezTo>
                  <a:cubicBezTo>
                    <a:pt x="20" y="0"/>
                    <a:pt x="0" y="36"/>
                    <a:pt x="25" y="55"/>
                  </a:cubicBez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705" name="Google Shape;4705;p88"/>
          <p:cNvGrpSpPr/>
          <p:nvPr/>
        </p:nvGrpSpPr>
        <p:grpSpPr>
          <a:xfrm>
            <a:off x="10076867" y="2625771"/>
            <a:ext cx="503329" cy="549892"/>
            <a:chOff x="8916989" y="4075113"/>
            <a:chExt cx="360363" cy="393700"/>
          </a:xfrm>
        </p:grpSpPr>
        <p:cxnSp>
          <p:nvCxnSpPr>
            <p:cNvPr id="4706" name="Google Shape;4706;p88"/>
            <p:cNvCxnSpPr/>
            <p:nvPr/>
          </p:nvCxnSpPr>
          <p:spPr>
            <a:xfrm rot="10800000">
              <a:off x="9215439" y="4102100"/>
              <a:ext cx="0" cy="341313"/>
            </a:xfrm>
            <a:prstGeom prst="straightConnector1">
              <a:avLst/>
            </a:prstGeom>
            <a:noFill/>
            <a:ln cap="flat" cmpd="sng" w="28575">
              <a:solidFill>
                <a:schemeClr val="dk2"/>
              </a:solidFill>
              <a:prstDash val="solid"/>
              <a:miter lim="800000"/>
              <a:headEnd len="med" w="med" type="none"/>
              <a:tailEnd len="med" w="med" type="none"/>
            </a:ln>
          </p:spPr>
        </p:cxnSp>
        <p:sp>
          <p:nvSpPr>
            <p:cNvPr id="4707" name="Google Shape;4707;p88"/>
            <p:cNvSpPr/>
            <p:nvPr/>
          </p:nvSpPr>
          <p:spPr>
            <a:xfrm>
              <a:off x="8996364" y="4102100"/>
              <a:ext cx="280988" cy="341313"/>
            </a:xfrm>
            <a:custGeom>
              <a:rect b="b" l="l" r="r" t="t"/>
              <a:pathLst>
                <a:path extrusionOk="0" h="487" w="400">
                  <a:moveTo>
                    <a:pt x="62" y="0"/>
                  </a:moveTo>
                  <a:lnTo>
                    <a:pt x="0" y="0"/>
                  </a:lnTo>
                  <a:lnTo>
                    <a:pt x="0" y="487"/>
                  </a:lnTo>
                  <a:lnTo>
                    <a:pt x="362" y="487"/>
                  </a:lnTo>
                  <a:cubicBezTo>
                    <a:pt x="383" y="487"/>
                    <a:pt x="400" y="470"/>
                    <a:pt x="400" y="450"/>
                  </a:cubicBezTo>
                  <a:lnTo>
                    <a:pt x="400" y="37"/>
                  </a:lnTo>
                  <a:cubicBezTo>
                    <a:pt x="400" y="16"/>
                    <a:pt x="383" y="0"/>
                    <a:pt x="362" y="0"/>
                  </a:cubicBezTo>
                  <a:lnTo>
                    <a:pt x="137" y="0"/>
                  </a:ln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8" name="Google Shape;4708;p88"/>
            <p:cNvSpPr/>
            <p:nvPr/>
          </p:nvSpPr>
          <p:spPr>
            <a:xfrm>
              <a:off x="9039227" y="4084638"/>
              <a:ext cx="53975" cy="104775"/>
            </a:xfrm>
            <a:custGeom>
              <a:rect b="b" l="l" r="r" t="t"/>
              <a:pathLst>
                <a:path extrusionOk="0" h="150" w="75">
                  <a:moveTo>
                    <a:pt x="0" y="150"/>
                  </a:moveTo>
                  <a:lnTo>
                    <a:pt x="38" y="125"/>
                  </a:lnTo>
                  <a:lnTo>
                    <a:pt x="75" y="150"/>
                  </a:lnTo>
                  <a:lnTo>
                    <a:pt x="75" y="0"/>
                  </a:lnTo>
                  <a:lnTo>
                    <a:pt x="0" y="0"/>
                  </a:lnTo>
                  <a:lnTo>
                    <a:pt x="0" y="150"/>
                  </a:lnTo>
                  <a:close/>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9" name="Google Shape;4709;p88"/>
            <p:cNvSpPr/>
            <p:nvPr/>
          </p:nvSpPr>
          <p:spPr>
            <a:xfrm>
              <a:off x="8916989" y="4075113"/>
              <a:ext cx="34925" cy="393700"/>
            </a:xfrm>
            <a:custGeom>
              <a:rect b="b" l="l" r="r" t="t"/>
              <a:pathLst>
                <a:path extrusionOk="0" h="563" w="50">
                  <a:moveTo>
                    <a:pt x="50" y="463"/>
                  </a:moveTo>
                  <a:lnTo>
                    <a:pt x="25" y="563"/>
                  </a:lnTo>
                  <a:lnTo>
                    <a:pt x="0" y="463"/>
                  </a:lnTo>
                  <a:lnTo>
                    <a:pt x="0" y="25"/>
                  </a:lnTo>
                  <a:cubicBezTo>
                    <a:pt x="0" y="11"/>
                    <a:pt x="11" y="0"/>
                    <a:pt x="25" y="0"/>
                  </a:cubicBezTo>
                  <a:lnTo>
                    <a:pt x="25" y="0"/>
                  </a:lnTo>
                  <a:cubicBezTo>
                    <a:pt x="39" y="0"/>
                    <a:pt x="50" y="11"/>
                    <a:pt x="50" y="25"/>
                  </a:cubicBezTo>
                  <a:lnTo>
                    <a:pt x="50" y="463"/>
                  </a:lnTo>
                  <a:close/>
                </a:path>
              </a:pathLst>
            </a:custGeom>
            <a:noFill/>
            <a:ln cap="flat" cmpd="sng" w="2857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cxnSp>
          <p:nvCxnSpPr>
            <p:cNvPr id="4710" name="Google Shape;4710;p88"/>
            <p:cNvCxnSpPr/>
            <p:nvPr/>
          </p:nvCxnSpPr>
          <p:spPr>
            <a:xfrm>
              <a:off x="8916989" y="4389438"/>
              <a:ext cx="34925" cy="0"/>
            </a:xfrm>
            <a:prstGeom prst="straightConnector1">
              <a:avLst/>
            </a:prstGeom>
            <a:noFill/>
            <a:ln cap="flat" cmpd="sng" w="28575">
              <a:solidFill>
                <a:schemeClr val="dk2"/>
              </a:solidFill>
              <a:prstDash val="solid"/>
              <a:round/>
              <a:headEnd len="med" w="med" type="none"/>
              <a:tailEnd len="med" w="med" type="none"/>
            </a:ln>
          </p:spPr>
        </p:cxnSp>
        <p:cxnSp>
          <p:nvCxnSpPr>
            <p:cNvPr id="4711" name="Google Shape;4711;p88"/>
            <p:cNvCxnSpPr/>
            <p:nvPr/>
          </p:nvCxnSpPr>
          <p:spPr>
            <a:xfrm>
              <a:off x="8916989" y="4137025"/>
              <a:ext cx="34925" cy="0"/>
            </a:xfrm>
            <a:prstGeom prst="straightConnector1">
              <a:avLst/>
            </a:prstGeom>
            <a:noFill/>
            <a:ln cap="flat" cmpd="sng" w="28575">
              <a:solidFill>
                <a:schemeClr val="dk2"/>
              </a:solidFill>
              <a:prstDash val="solid"/>
              <a:round/>
              <a:headEnd len="med" w="med" type="none"/>
              <a:tailEnd len="med" w="med" type="none"/>
            </a:ln>
          </p:spPr>
        </p:cxnSp>
      </p:grpSp>
      <p:grpSp>
        <p:nvGrpSpPr>
          <p:cNvPr id="4712" name="Google Shape;4712;p88"/>
          <p:cNvGrpSpPr/>
          <p:nvPr/>
        </p:nvGrpSpPr>
        <p:grpSpPr>
          <a:xfrm>
            <a:off x="1938946" y="2625912"/>
            <a:ext cx="549610" cy="549610"/>
            <a:chOff x="7504113" y="4479927"/>
            <a:chExt cx="358775" cy="358775"/>
          </a:xfrm>
        </p:grpSpPr>
        <p:sp>
          <p:nvSpPr>
            <p:cNvPr id="4713" name="Google Shape;4713;p88"/>
            <p:cNvSpPr/>
            <p:nvPr/>
          </p:nvSpPr>
          <p:spPr>
            <a:xfrm>
              <a:off x="7504113" y="4479927"/>
              <a:ext cx="152400" cy="152400"/>
            </a:xfrm>
            <a:custGeom>
              <a:rect b="b" l="l" r="r" t="t"/>
              <a:pathLst>
                <a:path extrusionOk="0" h="212" w="213">
                  <a:moveTo>
                    <a:pt x="0" y="62"/>
                  </a:moveTo>
                  <a:lnTo>
                    <a:pt x="113" y="175"/>
                  </a:lnTo>
                  <a:lnTo>
                    <a:pt x="75" y="212"/>
                  </a:lnTo>
                  <a:lnTo>
                    <a:pt x="213" y="212"/>
                  </a:lnTo>
                  <a:lnTo>
                    <a:pt x="213" y="75"/>
                  </a:lnTo>
                  <a:lnTo>
                    <a:pt x="175" y="112"/>
                  </a:lnTo>
                  <a:lnTo>
                    <a:pt x="63" y="0"/>
                  </a:lnTo>
                </a:path>
              </a:pathLst>
            </a:custGeom>
            <a:noFill/>
            <a:ln cap="flat" cmpd="sng" w="2857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4" name="Google Shape;4714;p88"/>
            <p:cNvSpPr/>
            <p:nvPr/>
          </p:nvSpPr>
          <p:spPr>
            <a:xfrm>
              <a:off x="7710488" y="4479927"/>
              <a:ext cx="152400" cy="152400"/>
            </a:xfrm>
            <a:custGeom>
              <a:rect b="b" l="l" r="r" t="t"/>
              <a:pathLst>
                <a:path extrusionOk="0" h="212" w="212">
                  <a:moveTo>
                    <a:pt x="212" y="62"/>
                  </a:moveTo>
                  <a:lnTo>
                    <a:pt x="100" y="175"/>
                  </a:lnTo>
                  <a:lnTo>
                    <a:pt x="137" y="212"/>
                  </a:lnTo>
                  <a:lnTo>
                    <a:pt x="0" y="212"/>
                  </a:lnTo>
                  <a:lnTo>
                    <a:pt x="0" y="75"/>
                  </a:lnTo>
                  <a:lnTo>
                    <a:pt x="37" y="112"/>
                  </a:lnTo>
                  <a:lnTo>
                    <a:pt x="150" y="0"/>
                  </a:lnTo>
                </a:path>
              </a:pathLst>
            </a:custGeom>
            <a:noFill/>
            <a:ln cap="flat" cmpd="sng" w="2857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5" name="Google Shape;4715;p88"/>
            <p:cNvSpPr/>
            <p:nvPr/>
          </p:nvSpPr>
          <p:spPr>
            <a:xfrm>
              <a:off x="7504113" y="4686302"/>
              <a:ext cx="152400" cy="152400"/>
            </a:xfrm>
            <a:custGeom>
              <a:rect b="b" l="l" r="r" t="t"/>
              <a:pathLst>
                <a:path extrusionOk="0" h="213" w="213">
                  <a:moveTo>
                    <a:pt x="0" y="150"/>
                  </a:moveTo>
                  <a:lnTo>
                    <a:pt x="113" y="38"/>
                  </a:lnTo>
                  <a:lnTo>
                    <a:pt x="75" y="0"/>
                  </a:lnTo>
                  <a:lnTo>
                    <a:pt x="213" y="0"/>
                  </a:lnTo>
                  <a:lnTo>
                    <a:pt x="213" y="138"/>
                  </a:lnTo>
                  <a:lnTo>
                    <a:pt x="175" y="100"/>
                  </a:lnTo>
                  <a:lnTo>
                    <a:pt x="63" y="213"/>
                  </a:lnTo>
                </a:path>
              </a:pathLst>
            </a:custGeom>
            <a:noFill/>
            <a:ln cap="flat" cmpd="sng" w="2857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6" name="Google Shape;4716;p88"/>
            <p:cNvSpPr/>
            <p:nvPr/>
          </p:nvSpPr>
          <p:spPr>
            <a:xfrm>
              <a:off x="7710488" y="4686302"/>
              <a:ext cx="152400" cy="152400"/>
            </a:xfrm>
            <a:custGeom>
              <a:rect b="b" l="l" r="r" t="t"/>
              <a:pathLst>
                <a:path extrusionOk="0" h="213" w="212">
                  <a:moveTo>
                    <a:pt x="212" y="150"/>
                  </a:moveTo>
                  <a:lnTo>
                    <a:pt x="100" y="38"/>
                  </a:lnTo>
                  <a:lnTo>
                    <a:pt x="137" y="0"/>
                  </a:lnTo>
                  <a:lnTo>
                    <a:pt x="0" y="0"/>
                  </a:lnTo>
                  <a:lnTo>
                    <a:pt x="0" y="138"/>
                  </a:lnTo>
                  <a:lnTo>
                    <a:pt x="37" y="100"/>
                  </a:lnTo>
                  <a:lnTo>
                    <a:pt x="150" y="213"/>
                  </a:lnTo>
                </a:path>
              </a:pathLst>
            </a:custGeom>
            <a:noFill/>
            <a:ln cap="flat" cmpd="sng" w="2857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717" name="Google Shape;4717;p88"/>
          <p:cNvSpPr/>
          <p:nvPr/>
        </p:nvSpPr>
        <p:spPr>
          <a:xfrm>
            <a:off x="4651743" y="2599161"/>
            <a:ext cx="603112" cy="603112"/>
          </a:xfrm>
          <a:custGeom>
            <a:rect b="b" l="l" r="r" t="t"/>
            <a:pathLst>
              <a:path extrusionOk="0" h="550" w="550">
                <a:moveTo>
                  <a:pt x="237" y="312"/>
                </a:moveTo>
                <a:lnTo>
                  <a:pt x="112" y="312"/>
                </a:lnTo>
                <a:lnTo>
                  <a:pt x="112" y="362"/>
                </a:lnTo>
                <a:lnTo>
                  <a:pt x="0" y="275"/>
                </a:lnTo>
                <a:lnTo>
                  <a:pt x="112" y="187"/>
                </a:lnTo>
                <a:lnTo>
                  <a:pt x="112" y="237"/>
                </a:lnTo>
                <a:lnTo>
                  <a:pt x="237" y="237"/>
                </a:lnTo>
                <a:lnTo>
                  <a:pt x="237" y="112"/>
                </a:lnTo>
                <a:lnTo>
                  <a:pt x="187" y="112"/>
                </a:lnTo>
                <a:lnTo>
                  <a:pt x="275" y="0"/>
                </a:lnTo>
                <a:lnTo>
                  <a:pt x="362" y="112"/>
                </a:lnTo>
                <a:lnTo>
                  <a:pt x="312" y="112"/>
                </a:lnTo>
                <a:lnTo>
                  <a:pt x="312" y="237"/>
                </a:lnTo>
                <a:lnTo>
                  <a:pt x="437" y="237"/>
                </a:lnTo>
                <a:lnTo>
                  <a:pt x="437" y="187"/>
                </a:lnTo>
                <a:lnTo>
                  <a:pt x="550" y="275"/>
                </a:lnTo>
                <a:lnTo>
                  <a:pt x="437" y="362"/>
                </a:lnTo>
                <a:lnTo>
                  <a:pt x="437" y="312"/>
                </a:lnTo>
                <a:lnTo>
                  <a:pt x="312" y="312"/>
                </a:lnTo>
                <a:lnTo>
                  <a:pt x="312" y="437"/>
                </a:lnTo>
                <a:lnTo>
                  <a:pt x="362" y="437"/>
                </a:lnTo>
                <a:lnTo>
                  <a:pt x="275" y="550"/>
                </a:lnTo>
                <a:lnTo>
                  <a:pt x="187" y="437"/>
                </a:lnTo>
                <a:lnTo>
                  <a:pt x="237" y="437"/>
                </a:lnTo>
                <a:lnTo>
                  <a:pt x="237" y="312"/>
                </a:lnTo>
                <a:close/>
              </a:path>
            </a:pathLst>
          </a:custGeom>
          <a:noFill/>
          <a:ln cap="flat" cmpd="sng" w="2857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678"/>
                                        </p:tgtEl>
                                        <p:attrNameLst>
                                          <p:attrName>style.visibility</p:attrName>
                                        </p:attrNameLst>
                                      </p:cBhvr>
                                      <p:to>
                                        <p:strVal val="visible"/>
                                      </p:to>
                                    </p:set>
                                    <p:animEffect filter="fade" transition="in">
                                      <p:cBhvr>
                                        <p:cTn dur="500"/>
                                        <p:tgtEl>
                                          <p:spTgt spid="4678"/>
                                        </p:tgtEl>
                                      </p:cBhvr>
                                    </p:animEffect>
                                  </p:childTnLst>
                                </p:cTn>
                              </p:par>
                              <p:par>
                                <p:cTn fill="hold" nodeType="withEffect" presetClass="entr" presetID="10" presetSubtype="0">
                                  <p:stCondLst>
                                    <p:cond delay="500"/>
                                  </p:stCondLst>
                                  <p:childTnLst>
                                    <p:set>
                                      <p:cBhvr>
                                        <p:cTn dur="1" fill="hold">
                                          <p:stCondLst>
                                            <p:cond delay="0"/>
                                          </p:stCondLst>
                                        </p:cTn>
                                        <p:tgtEl>
                                          <p:spTgt spid="4682"/>
                                        </p:tgtEl>
                                        <p:attrNameLst>
                                          <p:attrName>style.visibility</p:attrName>
                                        </p:attrNameLst>
                                      </p:cBhvr>
                                      <p:to>
                                        <p:strVal val="visible"/>
                                      </p:to>
                                    </p:set>
                                    <p:animEffect filter="fade" transition="in">
                                      <p:cBhvr>
                                        <p:cTn dur="500"/>
                                        <p:tgtEl>
                                          <p:spTgt spid="4682"/>
                                        </p:tgtEl>
                                      </p:cBhvr>
                                    </p:animEffect>
                                  </p:childTnLst>
                                </p:cTn>
                              </p:par>
                            </p:childTnLst>
                          </p:cTn>
                        </p:par>
                        <p:par>
                          <p:cTn fill="hold">
                            <p:stCondLst>
                              <p:cond delay="500"/>
                            </p:stCondLst>
                            <p:childTnLst>
                              <p:par>
                                <p:cTn fill="hold" nodeType="afterEffect" presetClass="entr" presetID="2" presetSubtype="2">
                                  <p:stCondLst>
                                    <p:cond delay="0"/>
                                  </p:stCondLst>
                                  <p:childTnLst>
                                    <p:set>
                                      <p:cBhvr>
                                        <p:cTn dur="1" fill="hold">
                                          <p:stCondLst>
                                            <p:cond delay="0"/>
                                          </p:stCondLst>
                                        </p:cTn>
                                        <p:tgtEl>
                                          <p:spTgt spid="4683"/>
                                        </p:tgtEl>
                                        <p:attrNameLst>
                                          <p:attrName>style.visibility</p:attrName>
                                        </p:attrNameLst>
                                      </p:cBhvr>
                                      <p:to>
                                        <p:strVal val="visible"/>
                                      </p:to>
                                    </p:set>
                                    <p:anim calcmode="lin" valueType="num">
                                      <p:cBhvr additive="base">
                                        <p:cTn dur="500"/>
                                        <p:tgtEl>
                                          <p:spTgt spid="4683"/>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4687"/>
                                        </p:tgtEl>
                                        <p:attrNameLst>
                                          <p:attrName>style.visibility</p:attrName>
                                        </p:attrNameLst>
                                      </p:cBhvr>
                                      <p:to>
                                        <p:strVal val="visible"/>
                                      </p:to>
                                    </p:set>
                                    <p:animEffect filter="fade" transition="in">
                                      <p:cBhvr>
                                        <p:cTn dur="500"/>
                                        <p:tgtEl>
                                          <p:spTgt spid="4687"/>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4712"/>
                                        </p:tgtEl>
                                        <p:attrNameLst>
                                          <p:attrName>style.visibility</p:attrName>
                                        </p:attrNameLst>
                                      </p:cBhvr>
                                      <p:to>
                                        <p:strVal val="visible"/>
                                      </p:to>
                                    </p:set>
                                    <p:animEffect filter="fade" transition="in">
                                      <p:cBhvr>
                                        <p:cTn dur="250"/>
                                        <p:tgtEl>
                                          <p:spTgt spid="4712"/>
                                        </p:tgtEl>
                                      </p:cBhvr>
                                    </p:animEffect>
                                  </p:childTnLst>
                                </p:cTn>
                              </p:par>
                            </p:childTnLst>
                          </p:cTn>
                        </p:par>
                        <p:par>
                          <p:cTn fill="hold">
                            <p:stCondLst>
                              <p:cond delay="1250"/>
                            </p:stCondLst>
                            <p:childTnLst>
                              <p:par>
                                <p:cTn fill="hold" nodeType="afterEffect" presetClass="entr" presetID="2" presetSubtype="2">
                                  <p:stCondLst>
                                    <p:cond delay="0"/>
                                  </p:stCondLst>
                                  <p:childTnLst>
                                    <p:set>
                                      <p:cBhvr>
                                        <p:cTn dur="1" fill="hold">
                                          <p:stCondLst>
                                            <p:cond delay="0"/>
                                          </p:stCondLst>
                                        </p:cTn>
                                        <p:tgtEl>
                                          <p:spTgt spid="4684"/>
                                        </p:tgtEl>
                                        <p:attrNameLst>
                                          <p:attrName>style.visibility</p:attrName>
                                        </p:attrNameLst>
                                      </p:cBhvr>
                                      <p:to>
                                        <p:strVal val="visible"/>
                                      </p:to>
                                    </p:set>
                                    <p:anim calcmode="lin" valueType="num">
                                      <p:cBhvr additive="base">
                                        <p:cTn dur="500"/>
                                        <p:tgtEl>
                                          <p:spTgt spid="468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4690"/>
                                        </p:tgtEl>
                                        <p:attrNameLst>
                                          <p:attrName>style.visibility</p:attrName>
                                        </p:attrNameLst>
                                      </p:cBhvr>
                                      <p:to>
                                        <p:strVal val="visible"/>
                                      </p:to>
                                    </p:set>
                                    <p:animEffect filter="fade" transition="in">
                                      <p:cBhvr>
                                        <p:cTn dur="500"/>
                                        <p:tgtEl>
                                          <p:spTgt spid="4690"/>
                                        </p:tgtEl>
                                      </p:cBhvr>
                                    </p:animEffect>
                                  </p:childTnLst>
                                </p:cTn>
                              </p:par>
                            </p:childTnLst>
                          </p:cTn>
                        </p:par>
                        <p:par>
                          <p:cTn fill="hold">
                            <p:stCondLst>
                              <p:cond delay="1750"/>
                            </p:stCondLst>
                            <p:childTnLst>
                              <p:par>
                                <p:cTn fill="hold" nodeType="afterEffect" presetClass="entr" presetID="10" presetSubtype="0">
                                  <p:stCondLst>
                                    <p:cond delay="250"/>
                                  </p:stCondLst>
                                  <p:childTnLst>
                                    <p:set>
                                      <p:cBhvr>
                                        <p:cTn dur="1" fill="hold">
                                          <p:stCondLst>
                                            <p:cond delay="0"/>
                                          </p:stCondLst>
                                        </p:cTn>
                                        <p:tgtEl>
                                          <p:spTgt spid="4717"/>
                                        </p:tgtEl>
                                        <p:attrNameLst>
                                          <p:attrName>style.visibility</p:attrName>
                                        </p:attrNameLst>
                                      </p:cBhvr>
                                      <p:to>
                                        <p:strVal val="visible"/>
                                      </p:to>
                                    </p:set>
                                    <p:animEffect filter="fade" transition="in">
                                      <p:cBhvr>
                                        <p:cTn dur="250"/>
                                        <p:tgtEl>
                                          <p:spTgt spid="4717"/>
                                        </p:tgtEl>
                                      </p:cBhvr>
                                    </p:animEffect>
                                  </p:childTnLst>
                                </p:cTn>
                              </p:par>
                            </p:childTnLst>
                          </p:cTn>
                        </p:par>
                        <p:par>
                          <p:cTn fill="hold">
                            <p:stCondLst>
                              <p:cond delay="2000"/>
                            </p:stCondLst>
                            <p:childTnLst>
                              <p:par>
                                <p:cTn fill="hold" nodeType="afterEffect" presetClass="entr" presetID="2" presetSubtype="2">
                                  <p:stCondLst>
                                    <p:cond delay="0"/>
                                  </p:stCondLst>
                                  <p:childTnLst>
                                    <p:set>
                                      <p:cBhvr>
                                        <p:cTn dur="1" fill="hold">
                                          <p:stCondLst>
                                            <p:cond delay="0"/>
                                          </p:stCondLst>
                                        </p:cTn>
                                        <p:tgtEl>
                                          <p:spTgt spid="4685"/>
                                        </p:tgtEl>
                                        <p:attrNameLst>
                                          <p:attrName>style.visibility</p:attrName>
                                        </p:attrNameLst>
                                      </p:cBhvr>
                                      <p:to>
                                        <p:strVal val="visible"/>
                                      </p:to>
                                    </p:set>
                                    <p:anim calcmode="lin" valueType="num">
                                      <p:cBhvr additive="base">
                                        <p:cTn dur="500"/>
                                        <p:tgtEl>
                                          <p:spTgt spid="4685"/>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4693"/>
                                        </p:tgtEl>
                                        <p:attrNameLst>
                                          <p:attrName>style.visibility</p:attrName>
                                        </p:attrNameLst>
                                      </p:cBhvr>
                                      <p:to>
                                        <p:strVal val="visible"/>
                                      </p:to>
                                    </p:set>
                                    <p:animEffect filter="fade" transition="in">
                                      <p:cBhvr>
                                        <p:cTn dur="500"/>
                                        <p:tgtEl>
                                          <p:spTgt spid="4693"/>
                                        </p:tgtEl>
                                      </p:cBhvr>
                                    </p:animEffect>
                                  </p:childTnLst>
                                </p:cTn>
                              </p:par>
                            </p:childTnLst>
                          </p:cTn>
                        </p:par>
                        <p:par>
                          <p:cTn fill="hold">
                            <p:stCondLst>
                              <p:cond delay="2500"/>
                            </p:stCondLst>
                            <p:childTnLst>
                              <p:par>
                                <p:cTn fill="hold" nodeType="afterEffect" presetClass="entr" presetID="10" presetSubtype="0">
                                  <p:stCondLst>
                                    <p:cond delay="250"/>
                                  </p:stCondLst>
                                  <p:childTnLst>
                                    <p:set>
                                      <p:cBhvr>
                                        <p:cTn dur="1" fill="hold">
                                          <p:stCondLst>
                                            <p:cond delay="0"/>
                                          </p:stCondLst>
                                        </p:cTn>
                                        <p:tgtEl>
                                          <p:spTgt spid="4699"/>
                                        </p:tgtEl>
                                        <p:attrNameLst>
                                          <p:attrName>style.visibility</p:attrName>
                                        </p:attrNameLst>
                                      </p:cBhvr>
                                      <p:to>
                                        <p:strVal val="visible"/>
                                      </p:to>
                                    </p:set>
                                    <p:animEffect filter="fade" transition="in">
                                      <p:cBhvr>
                                        <p:cTn dur="250"/>
                                        <p:tgtEl>
                                          <p:spTgt spid="4699"/>
                                        </p:tgtEl>
                                      </p:cBhvr>
                                    </p:animEffect>
                                  </p:childTnLst>
                                </p:cTn>
                              </p:par>
                            </p:childTnLst>
                          </p:cTn>
                        </p:par>
                        <p:par>
                          <p:cTn fill="hold">
                            <p:stCondLst>
                              <p:cond delay="2750"/>
                            </p:stCondLst>
                            <p:childTnLst>
                              <p:par>
                                <p:cTn fill="hold" nodeType="afterEffect" presetClass="entr" presetID="2" presetSubtype="2">
                                  <p:stCondLst>
                                    <p:cond delay="0"/>
                                  </p:stCondLst>
                                  <p:childTnLst>
                                    <p:set>
                                      <p:cBhvr>
                                        <p:cTn dur="1" fill="hold">
                                          <p:stCondLst>
                                            <p:cond delay="0"/>
                                          </p:stCondLst>
                                        </p:cTn>
                                        <p:tgtEl>
                                          <p:spTgt spid="4686"/>
                                        </p:tgtEl>
                                        <p:attrNameLst>
                                          <p:attrName>style.visibility</p:attrName>
                                        </p:attrNameLst>
                                      </p:cBhvr>
                                      <p:to>
                                        <p:strVal val="visible"/>
                                      </p:to>
                                    </p:set>
                                    <p:anim calcmode="lin" valueType="num">
                                      <p:cBhvr additive="base">
                                        <p:cTn dur="500"/>
                                        <p:tgtEl>
                                          <p:spTgt spid="468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4696"/>
                                        </p:tgtEl>
                                        <p:attrNameLst>
                                          <p:attrName>style.visibility</p:attrName>
                                        </p:attrNameLst>
                                      </p:cBhvr>
                                      <p:to>
                                        <p:strVal val="visible"/>
                                      </p:to>
                                    </p:set>
                                    <p:animEffect filter="fade" transition="in">
                                      <p:cBhvr>
                                        <p:cTn dur="500"/>
                                        <p:tgtEl>
                                          <p:spTgt spid="4696"/>
                                        </p:tgtEl>
                                      </p:cBhvr>
                                    </p:animEffect>
                                  </p:childTnLst>
                                </p:cTn>
                              </p:par>
                            </p:childTnLst>
                          </p:cTn>
                        </p:par>
                        <p:par>
                          <p:cTn fill="hold">
                            <p:stCondLst>
                              <p:cond delay="3250"/>
                            </p:stCondLst>
                            <p:childTnLst>
                              <p:par>
                                <p:cTn fill="hold" nodeType="afterEffect" presetClass="entr" presetID="10" presetSubtype="0">
                                  <p:stCondLst>
                                    <p:cond delay="250"/>
                                  </p:stCondLst>
                                  <p:childTnLst>
                                    <p:set>
                                      <p:cBhvr>
                                        <p:cTn dur="1" fill="hold">
                                          <p:stCondLst>
                                            <p:cond delay="0"/>
                                          </p:stCondLst>
                                        </p:cTn>
                                        <p:tgtEl>
                                          <p:spTgt spid="4705"/>
                                        </p:tgtEl>
                                        <p:attrNameLst>
                                          <p:attrName>style.visibility</p:attrName>
                                        </p:attrNameLst>
                                      </p:cBhvr>
                                      <p:to>
                                        <p:strVal val="visible"/>
                                      </p:to>
                                    </p:set>
                                    <p:animEffect filter="fade" transition="in">
                                      <p:cBhvr>
                                        <p:cTn dur="250"/>
                                        <p:tgtEl>
                                          <p:spTgt spid="470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22" name="Shape 4722"/>
        <p:cNvGrpSpPr/>
        <p:nvPr/>
      </p:nvGrpSpPr>
      <p:grpSpPr>
        <a:xfrm>
          <a:off x="0" y="0"/>
          <a:ext cx="0" cy="0"/>
          <a:chOff x="0" y="0"/>
          <a:chExt cx="0" cy="0"/>
        </a:xfrm>
      </p:grpSpPr>
      <p:sp>
        <p:nvSpPr>
          <p:cNvPr id="4723" name="Google Shape;4723;p89"/>
          <p:cNvSpPr txBox="1"/>
          <p:nvPr/>
        </p:nvSpPr>
        <p:spPr>
          <a:xfrm>
            <a:off x="296269" y="385036"/>
            <a:ext cx="3332964"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Monitorização</a:t>
            </a:r>
            <a:r>
              <a:rPr b="1" baseline="30000" lang="pt-BR" sz="3600">
                <a:solidFill>
                  <a:schemeClr val="accent1"/>
                </a:solidFill>
                <a:latin typeface="Lustria"/>
                <a:ea typeface="Lustria"/>
                <a:cs typeface="Lustria"/>
                <a:sym typeface="Lustria"/>
              </a:rPr>
              <a:t>1</a:t>
            </a:r>
            <a:endParaRPr/>
          </a:p>
        </p:txBody>
      </p:sp>
      <p:sp>
        <p:nvSpPr>
          <p:cNvPr id="4724" name="Google Shape;4724;p8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1. S De Fontbrune, RP DeLatour - Seminars in hematology, 2018 Cytometry Part B (Clinical Cytometry) 94B:16–22 (2018)</a:t>
            </a:r>
            <a:endParaRPr/>
          </a:p>
        </p:txBody>
      </p:sp>
      <p:sp>
        <p:nvSpPr>
          <p:cNvPr id="4725" name="Google Shape;4725;p89"/>
          <p:cNvSpPr/>
          <p:nvPr/>
        </p:nvSpPr>
        <p:spPr>
          <a:xfrm flipH="1">
            <a:off x="590864" y="2099820"/>
            <a:ext cx="11880797" cy="265835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grpSp>
        <p:nvGrpSpPr>
          <p:cNvPr id="4726" name="Google Shape;4726;p89"/>
          <p:cNvGrpSpPr/>
          <p:nvPr/>
        </p:nvGrpSpPr>
        <p:grpSpPr>
          <a:xfrm>
            <a:off x="1352390" y="2598258"/>
            <a:ext cx="10839610" cy="1826295"/>
            <a:chOff x="1352390" y="2598258"/>
            <a:chExt cx="10839610" cy="1826295"/>
          </a:xfrm>
        </p:grpSpPr>
        <p:cxnSp>
          <p:nvCxnSpPr>
            <p:cNvPr id="4727" name="Google Shape;4727;p89"/>
            <p:cNvCxnSpPr/>
            <p:nvPr/>
          </p:nvCxnSpPr>
          <p:spPr>
            <a:xfrm>
              <a:off x="1352390" y="3479172"/>
              <a:ext cx="10839610" cy="0"/>
            </a:xfrm>
            <a:prstGeom prst="straightConnector1">
              <a:avLst/>
            </a:prstGeom>
            <a:noFill/>
            <a:ln cap="flat" cmpd="sng" w="9525">
              <a:solidFill>
                <a:srgbClr val="B21138"/>
              </a:solidFill>
              <a:prstDash val="solid"/>
              <a:miter lim="800000"/>
              <a:headEnd len="sm" w="sm" type="none"/>
              <a:tailEnd len="sm" w="sm" type="none"/>
            </a:ln>
          </p:spPr>
        </p:cxnSp>
        <p:sp>
          <p:nvSpPr>
            <p:cNvPr id="4728" name="Google Shape;4728;p89"/>
            <p:cNvSpPr/>
            <p:nvPr/>
          </p:nvSpPr>
          <p:spPr>
            <a:xfrm rot="5400000">
              <a:off x="2157133" y="330887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4729" name="Google Shape;4729;p89"/>
            <p:cNvSpPr/>
            <p:nvPr/>
          </p:nvSpPr>
          <p:spPr>
            <a:xfrm rot="5400000">
              <a:off x="4885702" y="330887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4730" name="Google Shape;4730;p89"/>
            <p:cNvSpPr/>
            <p:nvPr/>
          </p:nvSpPr>
          <p:spPr>
            <a:xfrm rot="5400000">
              <a:off x="7614271" y="330887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4731" name="Google Shape;4731;p89"/>
            <p:cNvSpPr/>
            <p:nvPr/>
          </p:nvSpPr>
          <p:spPr>
            <a:xfrm rot="5400000">
              <a:off x="10342839" y="330887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grpSp>
          <p:nvGrpSpPr>
            <p:cNvPr id="4732" name="Google Shape;4732;p89"/>
            <p:cNvGrpSpPr/>
            <p:nvPr/>
          </p:nvGrpSpPr>
          <p:grpSpPr>
            <a:xfrm>
              <a:off x="1765224" y="3568376"/>
              <a:ext cx="1213696" cy="856177"/>
              <a:chOff x="1866824" y="3861025"/>
              <a:chExt cx="1213696" cy="856177"/>
            </a:xfrm>
          </p:grpSpPr>
          <p:sp>
            <p:nvSpPr>
              <p:cNvPr id="4733" name="Google Shape;4733;p89"/>
              <p:cNvSpPr/>
              <p:nvPr/>
            </p:nvSpPr>
            <p:spPr>
              <a:xfrm>
                <a:off x="1866824" y="3983090"/>
                <a:ext cx="1213696" cy="734112"/>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lang="pt-BR" sz="1400">
                    <a:solidFill>
                      <a:srgbClr val="000000"/>
                    </a:solidFill>
                    <a:latin typeface="Calibri"/>
                    <a:ea typeface="Calibri"/>
                    <a:cs typeface="Calibri"/>
                    <a:sym typeface="Calibri"/>
                  </a:rPr>
                  <a:t>Atenção para </a:t>
                </a:r>
                <a:r>
                  <a:rPr b="1" lang="pt-BR" sz="1400">
                    <a:solidFill>
                      <a:schemeClr val="lt2"/>
                    </a:solidFill>
                    <a:latin typeface="Calibri"/>
                    <a:ea typeface="Calibri"/>
                    <a:cs typeface="Calibri"/>
                    <a:sym typeface="Calibri"/>
                  </a:rPr>
                  <a:t>hemólise intravascular </a:t>
                </a:r>
                <a:r>
                  <a:rPr lang="pt-BR" sz="1400">
                    <a:solidFill>
                      <a:srgbClr val="000000"/>
                    </a:solidFill>
                    <a:latin typeface="Calibri"/>
                    <a:ea typeface="Calibri"/>
                    <a:cs typeface="Calibri"/>
                    <a:sym typeface="Calibri"/>
                  </a:rPr>
                  <a:t>de escape¹</a:t>
                </a:r>
                <a:endParaRPr/>
              </a:p>
            </p:txBody>
          </p:sp>
          <p:cxnSp>
            <p:nvCxnSpPr>
              <p:cNvPr id="4734" name="Google Shape;4734;p89"/>
              <p:cNvCxnSpPr/>
              <p:nvPr/>
            </p:nvCxnSpPr>
            <p:spPr>
              <a:xfrm>
                <a:off x="1866824" y="3861025"/>
                <a:ext cx="1193268" cy="0"/>
              </a:xfrm>
              <a:prstGeom prst="straightConnector1">
                <a:avLst/>
              </a:prstGeom>
              <a:noFill/>
              <a:ln>
                <a:noFill/>
              </a:ln>
            </p:spPr>
          </p:cxnSp>
        </p:grpSp>
        <p:grpSp>
          <p:nvGrpSpPr>
            <p:cNvPr id="4735" name="Google Shape;4735;p89"/>
            <p:cNvGrpSpPr/>
            <p:nvPr/>
          </p:nvGrpSpPr>
          <p:grpSpPr>
            <a:xfrm>
              <a:off x="4109308" y="3568376"/>
              <a:ext cx="2092589" cy="856177"/>
              <a:chOff x="1866823" y="3861025"/>
              <a:chExt cx="2092589" cy="856177"/>
            </a:xfrm>
          </p:grpSpPr>
          <p:sp>
            <p:nvSpPr>
              <p:cNvPr id="4736" name="Google Shape;4736;p89"/>
              <p:cNvSpPr/>
              <p:nvPr/>
            </p:nvSpPr>
            <p:spPr>
              <a:xfrm>
                <a:off x="1866823" y="3983090"/>
                <a:ext cx="2092589" cy="734112"/>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lang="pt-BR" sz="1400">
                    <a:solidFill>
                      <a:srgbClr val="000000"/>
                    </a:solidFill>
                    <a:latin typeface="Calibri"/>
                    <a:ea typeface="Calibri"/>
                    <a:cs typeface="Calibri"/>
                    <a:sym typeface="Calibri"/>
                  </a:rPr>
                  <a:t>Atenção para </a:t>
                </a:r>
                <a:r>
                  <a:rPr b="1" lang="pt-BR" sz="1400">
                    <a:solidFill>
                      <a:schemeClr val="lt2"/>
                    </a:solidFill>
                    <a:latin typeface="Calibri"/>
                    <a:ea typeface="Calibri"/>
                    <a:cs typeface="Calibri"/>
                    <a:sym typeface="Calibri"/>
                  </a:rPr>
                  <a:t>hemólise extravascular</a:t>
                </a:r>
                <a:r>
                  <a:rPr b="1" lang="pt-BR" sz="1400">
                    <a:solidFill>
                      <a:srgbClr val="D21E2D"/>
                    </a:solidFill>
                    <a:latin typeface="Calibri"/>
                    <a:ea typeface="Calibri"/>
                    <a:cs typeface="Calibri"/>
                    <a:sym typeface="Calibri"/>
                  </a:rPr>
                  <a:t> </a:t>
                </a:r>
                <a:r>
                  <a:rPr lang="pt-BR" sz="1400">
                    <a:solidFill>
                      <a:srgbClr val="000000"/>
                    </a:solidFill>
                    <a:latin typeface="Calibri"/>
                    <a:ea typeface="Calibri"/>
                    <a:cs typeface="Calibri"/>
                    <a:sym typeface="Calibri"/>
                  </a:rPr>
                  <a:t>por opsonização de hemácias </a:t>
                </a:r>
                <a:br>
                  <a:rPr lang="pt-BR" sz="1400">
                    <a:solidFill>
                      <a:srgbClr val="000000"/>
                    </a:solidFill>
                    <a:latin typeface="Calibri"/>
                    <a:ea typeface="Calibri"/>
                    <a:cs typeface="Calibri"/>
                    <a:sym typeface="Calibri"/>
                  </a:rPr>
                </a:br>
                <a:r>
                  <a:rPr lang="pt-BR" sz="1400">
                    <a:solidFill>
                      <a:srgbClr val="000000"/>
                    </a:solidFill>
                    <a:latin typeface="Calibri"/>
                    <a:ea typeface="Calibri"/>
                    <a:cs typeface="Calibri"/>
                    <a:sym typeface="Calibri"/>
                  </a:rPr>
                  <a:t>por C3b.¹</a:t>
                </a:r>
                <a:endParaRPr/>
              </a:p>
            </p:txBody>
          </p:sp>
          <p:cxnSp>
            <p:nvCxnSpPr>
              <p:cNvPr id="4737" name="Google Shape;4737;p89"/>
              <p:cNvCxnSpPr/>
              <p:nvPr/>
            </p:nvCxnSpPr>
            <p:spPr>
              <a:xfrm>
                <a:off x="1866824" y="3861025"/>
                <a:ext cx="1513862" cy="0"/>
              </a:xfrm>
              <a:prstGeom prst="straightConnector1">
                <a:avLst/>
              </a:prstGeom>
              <a:noFill/>
              <a:ln>
                <a:noFill/>
              </a:ln>
            </p:spPr>
          </p:cxnSp>
        </p:grpSp>
        <p:grpSp>
          <p:nvGrpSpPr>
            <p:cNvPr id="4738" name="Google Shape;4738;p89"/>
            <p:cNvGrpSpPr/>
            <p:nvPr/>
          </p:nvGrpSpPr>
          <p:grpSpPr>
            <a:xfrm>
              <a:off x="7077953" y="3568376"/>
              <a:ext cx="1837447" cy="673050"/>
              <a:chOff x="1866823" y="3861025"/>
              <a:chExt cx="1837447" cy="673050"/>
            </a:xfrm>
          </p:grpSpPr>
          <p:sp>
            <p:nvSpPr>
              <p:cNvPr id="4739" name="Google Shape;4739;p89"/>
              <p:cNvSpPr/>
              <p:nvPr/>
            </p:nvSpPr>
            <p:spPr>
              <a:xfrm>
                <a:off x="1866823" y="3983090"/>
                <a:ext cx="1837447" cy="550985"/>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lang="pt-BR" sz="1400">
                    <a:solidFill>
                      <a:srgbClr val="000000"/>
                    </a:solidFill>
                    <a:latin typeface="Calibri"/>
                    <a:ea typeface="Calibri"/>
                    <a:cs typeface="Calibri"/>
                    <a:sym typeface="Calibri"/>
                  </a:rPr>
                  <a:t>Atenção para </a:t>
                </a:r>
                <a:r>
                  <a:rPr b="1" lang="pt-BR" sz="1400">
                    <a:solidFill>
                      <a:schemeClr val="lt2"/>
                    </a:solidFill>
                    <a:latin typeface="Calibri"/>
                    <a:ea typeface="Calibri"/>
                    <a:cs typeface="Calibri"/>
                    <a:sym typeface="Calibri"/>
                  </a:rPr>
                  <a:t>função renal, hepática </a:t>
                </a:r>
                <a:r>
                  <a:rPr lang="pt-BR" sz="1400">
                    <a:solidFill>
                      <a:srgbClr val="000000"/>
                    </a:solidFill>
                    <a:latin typeface="Calibri"/>
                    <a:ea typeface="Calibri"/>
                    <a:cs typeface="Calibri"/>
                    <a:sym typeface="Calibri"/>
                  </a:rPr>
                  <a:t>e manejo de coagulação.¹</a:t>
                </a:r>
                <a:endParaRPr/>
              </a:p>
            </p:txBody>
          </p:sp>
          <p:cxnSp>
            <p:nvCxnSpPr>
              <p:cNvPr id="4740" name="Google Shape;4740;p89"/>
              <p:cNvCxnSpPr/>
              <p:nvPr/>
            </p:nvCxnSpPr>
            <p:spPr>
              <a:xfrm>
                <a:off x="1866824" y="3861025"/>
                <a:ext cx="1313202" cy="0"/>
              </a:xfrm>
              <a:prstGeom prst="straightConnector1">
                <a:avLst/>
              </a:prstGeom>
              <a:noFill/>
              <a:ln>
                <a:noFill/>
              </a:ln>
            </p:spPr>
          </p:cxnSp>
        </p:grpSp>
        <p:grpSp>
          <p:nvGrpSpPr>
            <p:cNvPr id="4741" name="Google Shape;4741;p89"/>
            <p:cNvGrpSpPr/>
            <p:nvPr/>
          </p:nvGrpSpPr>
          <p:grpSpPr>
            <a:xfrm>
              <a:off x="9845939" y="3568376"/>
              <a:ext cx="1557042" cy="673050"/>
              <a:chOff x="1866824" y="3861025"/>
              <a:chExt cx="1557042" cy="673050"/>
            </a:xfrm>
          </p:grpSpPr>
          <p:sp>
            <p:nvSpPr>
              <p:cNvPr id="4742" name="Google Shape;4742;p89"/>
              <p:cNvSpPr/>
              <p:nvPr/>
            </p:nvSpPr>
            <p:spPr>
              <a:xfrm>
                <a:off x="1866824" y="3983090"/>
                <a:ext cx="1557042" cy="550985"/>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b="1" lang="pt-BR" sz="1400">
                    <a:solidFill>
                      <a:schemeClr val="lt2"/>
                    </a:solidFill>
                    <a:latin typeface="Calibri"/>
                    <a:ea typeface="Calibri"/>
                    <a:cs typeface="Calibri"/>
                    <a:sym typeface="Calibri"/>
                  </a:rPr>
                  <a:t>Reavaliação periódica </a:t>
                </a:r>
                <a:r>
                  <a:rPr lang="pt-BR" sz="1400">
                    <a:solidFill>
                      <a:srgbClr val="000000"/>
                    </a:solidFill>
                    <a:latin typeface="Calibri"/>
                    <a:ea typeface="Calibri"/>
                    <a:cs typeface="Calibri"/>
                    <a:sym typeface="Calibri"/>
                  </a:rPr>
                  <a:t>do tamanho do clone.¹</a:t>
                </a:r>
                <a:endParaRPr/>
              </a:p>
            </p:txBody>
          </p:sp>
          <p:cxnSp>
            <p:nvCxnSpPr>
              <p:cNvPr id="4743" name="Google Shape;4743;p89"/>
              <p:cNvCxnSpPr/>
              <p:nvPr/>
            </p:nvCxnSpPr>
            <p:spPr>
              <a:xfrm>
                <a:off x="1866824" y="3861025"/>
                <a:ext cx="1313202" cy="0"/>
              </a:xfrm>
              <a:prstGeom prst="straightConnector1">
                <a:avLst/>
              </a:prstGeom>
              <a:noFill/>
              <a:ln>
                <a:noFill/>
              </a:ln>
            </p:spPr>
          </p:cxnSp>
        </p:grpSp>
        <p:grpSp>
          <p:nvGrpSpPr>
            <p:cNvPr id="4744" name="Google Shape;4744;p89"/>
            <p:cNvGrpSpPr/>
            <p:nvPr/>
          </p:nvGrpSpPr>
          <p:grpSpPr>
            <a:xfrm>
              <a:off x="7310611" y="2598258"/>
              <a:ext cx="602547" cy="604918"/>
              <a:chOff x="9442451" y="4792664"/>
              <a:chExt cx="403226" cy="404813"/>
            </a:xfrm>
          </p:grpSpPr>
          <p:sp>
            <p:nvSpPr>
              <p:cNvPr id="4745" name="Google Shape;4745;p89"/>
              <p:cNvSpPr/>
              <p:nvPr/>
            </p:nvSpPr>
            <p:spPr>
              <a:xfrm>
                <a:off x="9613901" y="4922839"/>
                <a:ext cx="55563" cy="53975"/>
              </a:xfrm>
              <a:custGeom>
                <a:rect b="b" l="l" r="r" t="t"/>
                <a:pathLst>
                  <a:path extrusionOk="0" h="26" w="26">
                    <a:moveTo>
                      <a:pt x="26" y="0"/>
                    </a:moveTo>
                    <a:cubicBezTo>
                      <a:pt x="26" y="0"/>
                      <a:pt x="0" y="9"/>
                      <a:pt x="4" y="18"/>
                    </a:cubicBezTo>
                    <a:cubicBezTo>
                      <a:pt x="7" y="26"/>
                      <a:pt x="26" y="20"/>
                      <a:pt x="26" y="20"/>
                    </a:cubicBez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6" name="Google Shape;4746;p89"/>
              <p:cNvSpPr/>
              <p:nvPr/>
            </p:nvSpPr>
            <p:spPr>
              <a:xfrm>
                <a:off x="9626601" y="4997451"/>
                <a:ext cx="42863" cy="42863"/>
              </a:xfrm>
              <a:custGeom>
                <a:rect b="b" l="l" r="r" t="t"/>
                <a:pathLst>
                  <a:path extrusionOk="0" h="20" w="20">
                    <a:moveTo>
                      <a:pt x="20" y="20"/>
                    </a:moveTo>
                    <a:cubicBezTo>
                      <a:pt x="9" y="18"/>
                      <a:pt x="0" y="13"/>
                      <a:pt x="1" y="7"/>
                    </a:cubicBezTo>
                    <a:cubicBezTo>
                      <a:pt x="2" y="0"/>
                      <a:pt x="14" y="0"/>
                      <a:pt x="20" y="0"/>
                    </a:cubicBez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7" name="Google Shape;4747;p89"/>
              <p:cNvSpPr/>
              <p:nvPr/>
            </p:nvSpPr>
            <p:spPr>
              <a:xfrm>
                <a:off x="9553576" y="5032376"/>
                <a:ext cx="131763" cy="158750"/>
              </a:xfrm>
              <a:custGeom>
                <a:rect b="b" l="l" r="r" t="t"/>
                <a:pathLst>
                  <a:path extrusionOk="0" h="76" w="63">
                    <a:moveTo>
                      <a:pt x="27" y="76"/>
                    </a:moveTo>
                    <a:cubicBezTo>
                      <a:pt x="3" y="47"/>
                      <a:pt x="0" y="24"/>
                      <a:pt x="7" y="14"/>
                    </a:cubicBezTo>
                    <a:cubicBezTo>
                      <a:pt x="17" y="0"/>
                      <a:pt x="49" y="19"/>
                      <a:pt x="63" y="28"/>
                    </a:cubicBez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8" name="Google Shape;4748;p89"/>
              <p:cNvSpPr/>
              <p:nvPr/>
            </p:nvSpPr>
            <p:spPr>
              <a:xfrm>
                <a:off x="9442451" y="4887914"/>
                <a:ext cx="217488" cy="303213"/>
              </a:xfrm>
              <a:custGeom>
                <a:rect b="b" l="l" r="r" t="t"/>
                <a:pathLst>
                  <a:path extrusionOk="0" h="144" w="104">
                    <a:moveTo>
                      <a:pt x="104" y="0"/>
                    </a:moveTo>
                    <a:cubicBezTo>
                      <a:pt x="23" y="18"/>
                      <a:pt x="0" y="90"/>
                      <a:pt x="52" y="144"/>
                    </a:cubicBez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9" name="Google Shape;4749;p89"/>
              <p:cNvSpPr/>
              <p:nvPr/>
            </p:nvSpPr>
            <p:spPr>
              <a:xfrm>
                <a:off x="9548814" y="4792664"/>
                <a:ext cx="296863" cy="404813"/>
              </a:xfrm>
              <a:custGeom>
                <a:rect b="b" l="l" r="r" t="t"/>
                <a:pathLst>
                  <a:path extrusionOk="0" h="193" w="141">
                    <a:moveTo>
                      <a:pt x="42" y="129"/>
                    </a:moveTo>
                    <a:cubicBezTo>
                      <a:pt x="33" y="147"/>
                      <a:pt x="38" y="193"/>
                      <a:pt x="83" y="185"/>
                    </a:cubicBezTo>
                    <a:cubicBezTo>
                      <a:pt x="121" y="178"/>
                      <a:pt x="133" y="134"/>
                      <a:pt x="136" y="112"/>
                    </a:cubicBezTo>
                    <a:cubicBezTo>
                      <a:pt x="141" y="77"/>
                      <a:pt x="128" y="15"/>
                      <a:pt x="68" y="7"/>
                    </a:cubicBezTo>
                    <a:cubicBezTo>
                      <a:pt x="20" y="0"/>
                      <a:pt x="0" y="36"/>
                      <a:pt x="25" y="55"/>
                    </a:cubicBez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750" name="Google Shape;4750;p89"/>
            <p:cNvGrpSpPr/>
            <p:nvPr/>
          </p:nvGrpSpPr>
          <p:grpSpPr>
            <a:xfrm>
              <a:off x="10076867" y="2625771"/>
              <a:ext cx="503329" cy="549892"/>
              <a:chOff x="8916989" y="4075113"/>
              <a:chExt cx="360363" cy="393700"/>
            </a:xfrm>
          </p:grpSpPr>
          <p:cxnSp>
            <p:nvCxnSpPr>
              <p:cNvPr id="4751" name="Google Shape;4751;p89"/>
              <p:cNvCxnSpPr/>
              <p:nvPr/>
            </p:nvCxnSpPr>
            <p:spPr>
              <a:xfrm rot="10800000">
                <a:off x="9215439" y="4102100"/>
                <a:ext cx="0" cy="341313"/>
              </a:xfrm>
              <a:prstGeom prst="straightConnector1">
                <a:avLst/>
              </a:prstGeom>
              <a:noFill/>
              <a:ln cap="flat" cmpd="sng" w="28575">
                <a:solidFill>
                  <a:schemeClr val="dk2"/>
                </a:solidFill>
                <a:prstDash val="solid"/>
                <a:miter lim="800000"/>
                <a:headEnd len="med" w="med" type="none"/>
                <a:tailEnd len="med" w="med" type="none"/>
              </a:ln>
            </p:spPr>
          </p:cxnSp>
          <p:sp>
            <p:nvSpPr>
              <p:cNvPr id="4752" name="Google Shape;4752;p89"/>
              <p:cNvSpPr/>
              <p:nvPr/>
            </p:nvSpPr>
            <p:spPr>
              <a:xfrm>
                <a:off x="8996364" y="4102100"/>
                <a:ext cx="280988" cy="341313"/>
              </a:xfrm>
              <a:custGeom>
                <a:rect b="b" l="l" r="r" t="t"/>
                <a:pathLst>
                  <a:path extrusionOk="0" h="487" w="400">
                    <a:moveTo>
                      <a:pt x="62" y="0"/>
                    </a:moveTo>
                    <a:lnTo>
                      <a:pt x="0" y="0"/>
                    </a:lnTo>
                    <a:lnTo>
                      <a:pt x="0" y="487"/>
                    </a:lnTo>
                    <a:lnTo>
                      <a:pt x="362" y="487"/>
                    </a:lnTo>
                    <a:cubicBezTo>
                      <a:pt x="383" y="487"/>
                      <a:pt x="400" y="470"/>
                      <a:pt x="400" y="450"/>
                    </a:cubicBezTo>
                    <a:lnTo>
                      <a:pt x="400" y="37"/>
                    </a:lnTo>
                    <a:cubicBezTo>
                      <a:pt x="400" y="16"/>
                      <a:pt x="383" y="0"/>
                      <a:pt x="362" y="0"/>
                    </a:cubicBezTo>
                    <a:lnTo>
                      <a:pt x="137" y="0"/>
                    </a:ln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3" name="Google Shape;4753;p89"/>
              <p:cNvSpPr/>
              <p:nvPr/>
            </p:nvSpPr>
            <p:spPr>
              <a:xfrm>
                <a:off x="9039227" y="4084638"/>
                <a:ext cx="53975" cy="104775"/>
              </a:xfrm>
              <a:custGeom>
                <a:rect b="b" l="l" r="r" t="t"/>
                <a:pathLst>
                  <a:path extrusionOk="0" h="150" w="75">
                    <a:moveTo>
                      <a:pt x="0" y="150"/>
                    </a:moveTo>
                    <a:lnTo>
                      <a:pt x="38" y="125"/>
                    </a:lnTo>
                    <a:lnTo>
                      <a:pt x="75" y="150"/>
                    </a:lnTo>
                    <a:lnTo>
                      <a:pt x="75" y="0"/>
                    </a:lnTo>
                    <a:lnTo>
                      <a:pt x="0" y="0"/>
                    </a:lnTo>
                    <a:lnTo>
                      <a:pt x="0" y="150"/>
                    </a:lnTo>
                    <a:close/>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4" name="Google Shape;4754;p89"/>
              <p:cNvSpPr/>
              <p:nvPr/>
            </p:nvSpPr>
            <p:spPr>
              <a:xfrm>
                <a:off x="8916989" y="4075113"/>
                <a:ext cx="34925" cy="393700"/>
              </a:xfrm>
              <a:custGeom>
                <a:rect b="b" l="l" r="r" t="t"/>
                <a:pathLst>
                  <a:path extrusionOk="0" h="563" w="50">
                    <a:moveTo>
                      <a:pt x="50" y="463"/>
                    </a:moveTo>
                    <a:lnTo>
                      <a:pt x="25" y="563"/>
                    </a:lnTo>
                    <a:lnTo>
                      <a:pt x="0" y="463"/>
                    </a:lnTo>
                    <a:lnTo>
                      <a:pt x="0" y="25"/>
                    </a:lnTo>
                    <a:cubicBezTo>
                      <a:pt x="0" y="11"/>
                      <a:pt x="11" y="0"/>
                      <a:pt x="25" y="0"/>
                    </a:cubicBezTo>
                    <a:lnTo>
                      <a:pt x="25" y="0"/>
                    </a:lnTo>
                    <a:cubicBezTo>
                      <a:pt x="39" y="0"/>
                      <a:pt x="50" y="11"/>
                      <a:pt x="50" y="25"/>
                    </a:cubicBezTo>
                    <a:lnTo>
                      <a:pt x="50" y="463"/>
                    </a:lnTo>
                    <a:close/>
                  </a:path>
                </a:pathLst>
              </a:custGeom>
              <a:noFill/>
              <a:ln cap="flat" cmpd="sng" w="2857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cxnSp>
            <p:nvCxnSpPr>
              <p:cNvPr id="4755" name="Google Shape;4755;p89"/>
              <p:cNvCxnSpPr/>
              <p:nvPr/>
            </p:nvCxnSpPr>
            <p:spPr>
              <a:xfrm>
                <a:off x="8916989" y="4389438"/>
                <a:ext cx="34925" cy="0"/>
              </a:xfrm>
              <a:prstGeom prst="straightConnector1">
                <a:avLst/>
              </a:prstGeom>
              <a:noFill/>
              <a:ln cap="flat" cmpd="sng" w="28575">
                <a:solidFill>
                  <a:schemeClr val="dk2"/>
                </a:solidFill>
                <a:prstDash val="solid"/>
                <a:round/>
                <a:headEnd len="med" w="med" type="none"/>
                <a:tailEnd len="med" w="med" type="none"/>
              </a:ln>
            </p:spPr>
          </p:cxnSp>
          <p:cxnSp>
            <p:nvCxnSpPr>
              <p:cNvPr id="4756" name="Google Shape;4756;p89"/>
              <p:cNvCxnSpPr/>
              <p:nvPr/>
            </p:nvCxnSpPr>
            <p:spPr>
              <a:xfrm>
                <a:off x="8916989" y="4137025"/>
                <a:ext cx="34925" cy="0"/>
              </a:xfrm>
              <a:prstGeom prst="straightConnector1">
                <a:avLst/>
              </a:prstGeom>
              <a:noFill/>
              <a:ln cap="flat" cmpd="sng" w="28575">
                <a:solidFill>
                  <a:schemeClr val="dk2"/>
                </a:solidFill>
                <a:prstDash val="solid"/>
                <a:round/>
                <a:headEnd len="med" w="med" type="none"/>
                <a:tailEnd len="med" w="med" type="none"/>
              </a:ln>
            </p:spPr>
          </p:cxnSp>
        </p:grpSp>
        <p:grpSp>
          <p:nvGrpSpPr>
            <p:cNvPr id="4757" name="Google Shape;4757;p89"/>
            <p:cNvGrpSpPr/>
            <p:nvPr/>
          </p:nvGrpSpPr>
          <p:grpSpPr>
            <a:xfrm>
              <a:off x="1938946" y="2625912"/>
              <a:ext cx="549610" cy="549610"/>
              <a:chOff x="7504113" y="4479927"/>
              <a:chExt cx="358775" cy="358775"/>
            </a:xfrm>
          </p:grpSpPr>
          <p:sp>
            <p:nvSpPr>
              <p:cNvPr id="4758" name="Google Shape;4758;p89"/>
              <p:cNvSpPr/>
              <p:nvPr/>
            </p:nvSpPr>
            <p:spPr>
              <a:xfrm>
                <a:off x="7504113" y="4479927"/>
                <a:ext cx="152400" cy="152400"/>
              </a:xfrm>
              <a:custGeom>
                <a:rect b="b" l="l" r="r" t="t"/>
                <a:pathLst>
                  <a:path extrusionOk="0" h="212" w="213">
                    <a:moveTo>
                      <a:pt x="0" y="62"/>
                    </a:moveTo>
                    <a:lnTo>
                      <a:pt x="113" y="175"/>
                    </a:lnTo>
                    <a:lnTo>
                      <a:pt x="75" y="212"/>
                    </a:lnTo>
                    <a:lnTo>
                      <a:pt x="213" y="212"/>
                    </a:lnTo>
                    <a:lnTo>
                      <a:pt x="213" y="75"/>
                    </a:lnTo>
                    <a:lnTo>
                      <a:pt x="175" y="112"/>
                    </a:lnTo>
                    <a:lnTo>
                      <a:pt x="63" y="0"/>
                    </a:lnTo>
                  </a:path>
                </a:pathLst>
              </a:custGeom>
              <a:noFill/>
              <a:ln cap="flat" cmpd="sng" w="2857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9" name="Google Shape;4759;p89"/>
              <p:cNvSpPr/>
              <p:nvPr/>
            </p:nvSpPr>
            <p:spPr>
              <a:xfrm>
                <a:off x="7710488" y="4479927"/>
                <a:ext cx="152400" cy="152400"/>
              </a:xfrm>
              <a:custGeom>
                <a:rect b="b" l="l" r="r" t="t"/>
                <a:pathLst>
                  <a:path extrusionOk="0" h="212" w="212">
                    <a:moveTo>
                      <a:pt x="212" y="62"/>
                    </a:moveTo>
                    <a:lnTo>
                      <a:pt x="100" y="175"/>
                    </a:lnTo>
                    <a:lnTo>
                      <a:pt x="137" y="212"/>
                    </a:lnTo>
                    <a:lnTo>
                      <a:pt x="0" y="212"/>
                    </a:lnTo>
                    <a:lnTo>
                      <a:pt x="0" y="75"/>
                    </a:lnTo>
                    <a:lnTo>
                      <a:pt x="37" y="112"/>
                    </a:lnTo>
                    <a:lnTo>
                      <a:pt x="150" y="0"/>
                    </a:lnTo>
                  </a:path>
                </a:pathLst>
              </a:custGeom>
              <a:noFill/>
              <a:ln cap="flat" cmpd="sng" w="2857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0" name="Google Shape;4760;p89"/>
              <p:cNvSpPr/>
              <p:nvPr/>
            </p:nvSpPr>
            <p:spPr>
              <a:xfrm>
                <a:off x="7504113" y="4686302"/>
                <a:ext cx="152400" cy="152400"/>
              </a:xfrm>
              <a:custGeom>
                <a:rect b="b" l="l" r="r" t="t"/>
                <a:pathLst>
                  <a:path extrusionOk="0" h="213" w="213">
                    <a:moveTo>
                      <a:pt x="0" y="150"/>
                    </a:moveTo>
                    <a:lnTo>
                      <a:pt x="113" y="38"/>
                    </a:lnTo>
                    <a:lnTo>
                      <a:pt x="75" y="0"/>
                    </a:lnTo>
                    <a:lnTo>
                      <a:pt x="213" y="0"/>
                    </a:lnTo>
                    <a:lnTo>
                      <a:pt x="213" y="138"/>
                    </a:lnTo>
                    <a:lnTo>
                      <a:pt x="175" y="100"/>
                    </a:lnTo>
                    <a:lnTo>
                      <a:pt x="63" y="213"/>
                    </a:lnTo>
                  </a:path>
                </a:pathLst>
              </a:custGeom>
              <a:noFill/>
              <a:ln cap="flat" cmpd="sng" w="2857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1" name="Google Shape;4761;p89"/>
              <p:cNvSpPr/>
              <p:nvPr/>
            </p:nvSpPr>
            <p:spPr>
              <a:xfrm>
                <a:off x="7710488" y="4686302"/>
                <a:ext cx="152400" cy="152400"/>
              </a:xfrm>
              <a:custGeom>
                <a:rect b="b" l="l" r="r" t="t"/>
                <a:pathLst>
                  <a:path extrusionOk="0" h="213" w="212">
                    <a:moveTo>
                      <a:pt x="212" y="150"/>
                    </a:moveTo>
                    <a:lnTo>
                      <a:pt x="100" y="38"/>
                    </a:lnTo>
                    <a:lnTo>
                      <a:pt x="137" y="0"/>
                    </a:lnTo>
                    <a:lnTo>
                      <a:pt x="0" y="0"/>
                    </a:lnTo>
                    <a:lnTo>
                      <a:pt x="0" y="138"/>
                    </a:lnTo>
                    <a:lnTo>
                      <a:pt x="37" y="100"/>
                    </a:lnTo>
                    <a:lnTo>
                      <a:pt x="150" y="213"/>
                    </a:lnTo>
                  </a:path>
                </a:pathLst>
              </a:custGeom>
              <a:noFill/>
              <a:ln cap="flat" cmpd="sng" w="2857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762" name="Google Shape;4762;p89"/>
            <p:cNvSpPr/>
            <p:nvPr/>
          </p:nvSpPr>
          <p:spPr>
            <a:xfrm>
              <a:off x="4651743" y="2599161"/>
              <a:ext cx="603112" cy="603112"/>
            </a:xfrm>
            <a:custGeom>
              <a:rect b="b" l="l" r="r" t="t"/>
              <a:pathLst>
                <a:path extrusionOk="0" h="550" w="550">
                  <a:moveTo>
                    <a:pt x="237" y="312"/>
                  </a:moveTo>
                  <a:lnTo>
                    <a:pt x="112" y="312"/>
                  </a:lnTo>
                  <a:lnTo>
                    <a:pt x="112" y="362"/>
                  </a:lnTo>
                  <a:lnTo>
                    <a:pt x="0" y="275"/>
                  </a:lnTo>
                  <a:lnTo>
                    <a:pt x="112" y="187"/>
                  </a:lnTo>
                  <a:lnTo>
                    <a:pt x="112" y="237"/>
                  </a:lnTo>
                  <a:lnTo>
                    <a:pt x="237" y="237"/>
                  </a:lnTo>
                  <a:lnTo>
                    <a:pt x="237" y="112"/>
                  </a:lnTo>
                  <a:lnTo>
                    <a:pt x="187" y="112"/>
                  </a:lnTo>
                  <a:lnTo>
                    <a:pt x="275" y="0"/>
                  </a:lnTo>
                  <a:lnTo>
                    <a:pt x="362" y="112"/>
                  </a:lnTo>
                  <a:lnTo>
                    <a:pt x="312" y="112"/>
                  </a:lnTo>
                  <a:lnTo>
                    <a:pt x="312" y="237"/>
                  </a:lnTo>
                  <a:lnTo>
                    <a:pt x="437" y="237"/>
                  </a:lnTo>
                  <a:lnTo>
                    <a:pt x="437" y="187"/>
                  </a:lnTo>
                  <a:lnTo>
                    <a:pt x="550" y="275"/>
                  </a:lnTo>
                  <a:lnTo>
                    <a:pt x="437" y="362"/>
                  </a:lnTo>
                  <a:lnTo>
                    <a:pt x="437" y="312"/>
                  </a:lnTo>
                  <a:lnTo>
                    <a:pt x="312" y="312"/>
                  </a:lnTo>
                  <a:lnTo>
                    <a:pt x="312" y="437"/>
                  </a:lnTo>
                  <a:lnTo>
                    <a:pt x="362" y="437"/>
                  </a:lnTo>
                  <a:lnTo>
                    <a:pt x="275" y="550"/>
                  </a:lnTo>
                  <a:lnTo>
                    <a:pt x="187" y="437"/>
                  </a:lnTo>
                  <a:lnTo>
                    <a:pt x="237" y="437"/>
                  </a:lnTo>
                  <a:lnTo>
                    <a:pt x="237" y="312"/>
                  </a:lnTo>
                  <a:close/>
                </a:path>
              </a:pathLst>
            </a:custGeom>
            <a:noFill/>
            <a:ln cap="flat" cmpd="sng" w="2857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763" name="Google Shape;4763;p89"/>
          <p:cNvSpPr/>
          <p:nvPr/>
        </p:nvSpPr>
        <p:spPr>
          <a:xfrm flipH="1">
            <a:off x="590864" y="2093992"/>
            <a:ext cx="11880797" cy="265835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cxnSp>
        <p:nvCxnSpPr>
          <p:cNvPr id="4764" name="Google Shape;4764;p89"/>
          <p:cNvCxnSpPr/>
          <p:nvPr/>
        </p:nvCxnSpPr>
        <p:spPr>
          <a:xfrm>
            <a:off x="-15240" y="3483624"/>
            <a:ext cx="12207240" cy="0"/>
          </a:xfrm>
          <a:prstGeom prst="straightConnector1">
            <a:avLst/>
          </a:prstGeom>
          <a:noFill/>
          <a:ln cap="flat" cmpd="sng" w="9525">
            <a:solidFill>
              <a:srgbClr val="B21138"/>
            </a:solidFill>
            <a:prstDash val="solid"/>
            <a:miter lim="800000"/>
            <a:headEnd len="sm" w="sm" type="none"/>
            <a:tailEnd len="sm" w="sm" type="none"/>
          </a:ln>
        </p:spPr>
      </p:cxnSp>
      <p:sp>
        <p:nvSpPr>
          <p:cNvPr id="4765" name="Google Shape;4765;p89"/>
          <p:cNvSpPr/>
          <p:nvPr/>
        </p:nvSpPr>
        <p:spPr>
          <a:xfrm rot="5400000">
            <a:off x="1922257" y="331903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4766" name="Google Shape;4766;p89"/>
          <p:cNvSpPr/>
          <p:nvPr/>
        </p:nvSpPr>
        <p:spPr>
          <a:xfrm rot="5400000">
            <a:off x="4650826" y="331903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4767" name="Google Shape;4767;p89"/>
          <p:cNvSpPr/>
          <p:nvPr/>
        </p:nvSpPr>
        <p:spPr>
          <a:xfrm rot="5400000">
            <a:off x="7379395" y="331903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4768" name="Google Shape;4768;p89"/>
          <p:cNvSpPr/>
          <p:nvPr/>
        </p:nvSpPr>
        <p:spPr>
          <a:xfrm rot="5400000">
            <a:off x="10107963" y="3319039"/>
            <a:ext cx="134128" cy="340586"/>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grpSp>
        <p:nvGrpSpPr>
          <p:cNvPr id="4769" name="Google Shape;4769;p89"/>
          <p:cNvGrpSpPr/>
          <p:nvPr/>
        </p:nvGrpSpPr>
        <p:grpSpPr>
          <a:xfrm>
            <a:off x="1229134" y="3549307"/>
            <a:ext cx="2205132" cy="1039304"/>
            <a:chOff x="1866824" y="3861025"/>
            <a:chExt cx="2205132" cy="1039304"/>
          </a:xfrm>
        </p:grpSpPr>
        <p:sp>
          <p:nvSpPr>
            <p:cNvPr id="4770" name="Google Shape;4770;p89"/>
            <p:cNvSpPr/>
            <p:nvPr/>
          </p:nvSpPr>
          <p:spPr>
            <a:xfrm>
              <a:off x="1866824" y="3983090"/>
              <a:ext cx="2205132" cy="917239"/>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b="1" lang="pt-BR" sz="1400">
                  <a:solidFill>
                    <a:schemeClr val="lt2"/>
                  </a:solidFill>
                  <a:latin typeface="Calibri"/>
                  <a:ea typeface="Calibri"/>
                  <a:cs typeface="Calibri"/>
                  <a:sym typeface="Calibri"/>
                </a:rPr>
                <a:t>Fase de indução e primeiros meses da manutenção: </a:t>
              </a:r>
              <a:r>
                <a:rPr lang="pt-BR" sz="1400">
                  <a:solidFill>
                    <a:srgbClr val="000000"/>
                  </a:solidFill>
                  <a:latin typeface="Calibri"/>
                  <a:ea typeface="Calibri"/>
                  <a:cs typeface="Calibri"/>
                  <a:sym typeface="Calibri"/>
                </a:rPr>
                <a:t>hemograma, reticulócitos, DHL, haptoglobina, função hepática, função renal.¹</a:t>
              </a:r>
              <a:endParaRPr/>
            </a:p>
          </p:txBody>
        </p:sp>
        <p:cxnSp>
          <p:nvCxnSpPr>
            <p:cNvPr id="4771" name="Google Shape;4771;p89"/>
            <p:cNvCxnSpPr/>
            <p:nvPr/>
          </p:nvCxnSpPr>
          <p:spPr>
            <a:xfrm>
              <a:off x="1866824" y="3861025"/>
              <a:ext cx="1610885" cy="0"/>
            </a:xfrm>
            <a:prstGeom prst="straightConnector1">
              <a:avLst/>
            </a:prstGeom>
            <a:noFill/>
            <a:ln>
              <a:noFill/>
            </a:ln>
          </p:spPr>
        </p:cxnSp>
      </p:grpSp>
      <p:grpSp>
        <p:nvGrpSpPr>
          <p:cNvPr id="4772" name="Google Shape;4772;p89"/>
          <p:cNvGrpSpPr/>
          <p:nvPr/>
        </p:nvGrpSpPr>
        <p:grpSpPr>
          <a:xfrm>
            <a:off x="4278682" y="3549307"/>
            <a:ext cx="1344489" cy="489923"/>
            <a:chOff x="1866824" y="3861025"/>
            <a:chExt cx="1344489" cy="489923"/>
          </a:xfrm>
        </p:grpSpPr>
        <p:sp>
          <p:nvSpPr>
            <p:cNvPr id="4773" name="Google Shape;4773;p89"/>
            <p:cNvSpPr/>
            <p:nvPr/>
          </p:nvSpPr>
          <p:spPr>
            <a:xfrm>
              <a:off x="1866824" y="3983090"/>
              <a:ext cx="1344489" cy="367858"/>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b="1" lang="pt-BR" sz="1400">
                  <a:solidFill>
                    <a:schemeClr val="lt2"/>
                  </a:solidFill>
                  <a:latin typeface="Calibri"/>
                  <a:ea typeface="Calibri"/>
                  <a:cs typeface="Calibri"/>
                  <a:sym typeface="Calibri"/>
                </a:rPr>
                <a:t>A cada 6 meses: </a:t>
              </a:r>
              <a:r>
                <a:rPr lang="pt-BR" sz="1400">
                  <a:solidFill>
                    <a:srgbClr val="000000"/>
                  </a:solidFill>
                  <a:latin typeface="Calibri"/>
                  <a:ea typeface="Calibri"/>
                  <a:cs typeface="Calibri"/>
                  <a:sym typeface="Calibri"/>
                </a:rPr>
                <a:t>ferritina¹</a:t>
              </a:r>
              <a:endParaRPr/>
            </a:p>
          </p:txBody>
        </p:sp>
        <p:cxnSp>
          <p:nvCxnSpPr>
            <p:cNvPr id="4774" name="Google Shape;4774;p89"/>
            <p:cNvCxnSpPr/>
            <p:nvPr/>
          </p:nvCxnSpPr>
          <p:spPr>
            <a:xfrm>
              <a:off x="1866824" y="3861025"/>
              <a:ext cx="941018" cy="0"/>
            </a:xfrm>
            <a:prstGeom prst="straightConnector1">
              <a:avLst/>
            </a:prstGeom>
            <a:noFill/>
            <a:ln>
              <a:noFill/>
            </a:ln>
          </p:spPr>
        </p:cxnSp>
      </p:grpSp>
      <p:grpSp>
        <p:nvGrpSpPr>
          <p:cNvPr id="4775" name="Google Shape;4775;p89"/>
          <p:cNvGrpSpPr/>
          <p:nvPr/>
        </p:nvGrpSpPr>
        <p:grpSpPr>
          <a:xfrm>
            <a:off x="6843077" y="3549307"/>
            <a:ext cx="1618235" cy="673050"/>
            <a:chOff x="1866823" y="3861025"/>
            <a:chExt cx="1618235" cy="673050"/>
          </a:xfrm>
        </p:grpSpPr>
        <p:sp>
          <p:nvSpPr>
            <p:cNvPr id="4776" name="Google Shape;4776;p89"/>
            <p:cNvSpPr/>
            <p:nvPr/>
          </p:nvSpPr>
          <p:spPr>
            <a:xfrm>
              <a:off x="1866823" y="3983090"/>
              <a:ext cx="1618235" cy="550985"/>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b="1" lang="pt-BR" sz="1400">
                  <a:solidFill>
                    <a:schemeClr val="lt2"/>
                  </a:solidFill>
                  <a:latin typeface="Calibri"/>
                  <a:ea typeface="Calibri"/>
                  <a:cs typeface="Calibri"/>
                  <a:sym typeface="Calibri"/>
                </a:rPr>
                <a:t>A cada 12 meses: </a:t>
              </a:r>
              <a:r>
                <a:rPr lang="pt-BR" sz="1400">
                  <a:solidFill>
                    <a:srgbClr val="000000"/>
                  </a:solidFill>
                  <a:latin typeface="Calibri"/>
                  <a:ea typeface="Calibri"/>
                  <a:cs typeface="Calibri"/>
                  <a:sym typeface="Calibri"/>
                </a:rPr>
                <a:t>citometria de fluxo (tamanho do clone)¹</a:t>
              </a:r>
              <a:endParaRPr/>
            </a:p>
          </p:txBody>
        </p:sp>
        <p:cxnSp>
          <p:nvCxnSpPr>
            <p:cNvPr id="4777" name="Google Shape;4777;p89"/>
            <p:cNvCxnSpPr/>
            <p:nvPr/>
          </p:nvCxnSpPr>
          <p:spPr>
            <a:xfrm>
              <a:off x="1866824" y="3861025"/>
              <a:ext cx="1313202" cy="0"/>
            </a:xfrm>
            <a:prstGeom prst="straightConnector1">
              <a:avLst/>
            </a:prstGeom>
            <a:noFill/>
            <a:ln>
              <a:noFill/>
            </a:ln>
          </p:spPr>
        </p:cxnSp>
      </p:grpSp>
      <p:grpSp>
        <p:nvGrpSpPr>
          <p:cNvPr id="4778" name="Google Shape;4778;p89"/>
          <p:cNvGrpSpPr/>
          <p:nvPr/>
        </p:nvGrpSpPr>
        <p:grpSpPr>
          <a:xfrm>
            <a:off x="9529992" y="3549307"/>
            <a:ext cx="2585808" cy="673050"/>
            <a:chOff x="1866823" y="3861025"/>
            <a:chExt cx="2585808" cy="673050"/>
          </a:xfrm>
        </p:grpSpPr>
        <p:sp>
          <p:nvSpPr>
            <p:cNvPr id="4779" name="Google Shape;4779;p89"/>
            <p:cNvSpPr/>
            <p:nvPr/>
          </p:nvSpPr>
          <p:spPr>
            <a:xfrm>
              <a:off x="1866823" y="3983090"/>
              <a:ext cx="2585808" cy="550985"/>
            </a:xfrm>
            <a:prstGeom prst="rect">
              <a:avLst/>
            </a:prstGeom>
            <a:noFill/>
            <a:ln>
              <a:noFill/>
            </a:ln>
          </p:spPr>
          <p:txBody>
            <a:bodyPr anchorCtr="0" anchor="t" bIns="0" lIns="0" spcFirstLastPara="1" rIns="0" wrap="square" tIns="0">
              <a:spAutoFit/>
            </a:bodyPr>
            <a:lstStyle/>
            <a:p>
              <a:pPr indent="0" lvl="0" marL="0" marR="0" rtl="0" algn="l">
                <a:lnSpc>
                  <a:spcPct val="85000"/>
                </a:lnSpc>
                <a:spcBef>
                  <a:spcPts val="0"/>
                </a:spcBef>
                <a:spcAft>
                  <a:spcPts val="0"/>
                </a:spcAft>
                <a:buNone/>
              </a:pPr>
              <a:r>
                <a:rPr b="1" lang="pt-BR" sz="1400">
                  <a:solidFill>
                    <a:schemeClr val="lt2"/>
                  </a:solidFill>
                  <a:latin typeface="Calibri"/>
                  <a:ea typeface="Calibri"/>
                  <a:cs typeface="Calibri"/>
                  <a:sym typeface="Calibri"/>
                </a:rPr>
                <a:t>A critério clínico:</a:t>
              </a:r>
              <a:br>
                <a:rPr b="1" lang="pt-BR" sz="1400">
                  <a:solidFill>
                    <a:srgbClr val="D21E2D"/>
                  </a:solidFill>
                  <a:latin typeface="Calibri"/>
                  <a:ea typeface="Calibri"/>
                  <a:cs typeface="Calibri"/>
                  <a:sym typeface="Calibri"/>
                </a:rPr>
              </a:br>
              <a:r>
                <a:rPr lang="pt-BR" sz="1400">
                  <a:solidFill>
                    <a:srgbClr val="000000"/>
                  </a:solidFill>
                  <a:latin typeface="Calibri"/>
                  <a:ea typeface="Calibri"/>
                  <a:cs typeface="Calibri"/>
                  <a:sym typeface="Calibri"/>
                </a:rPr>
                <a:t>Mielograma / BMO / citogenética¹</a:t>
              </a:r>
              <a:br>
                <a:rPr lang="pt-BR" sz="1400">
                  <a:solidFill>
                    <a:srgbClr val="000000"/>
                  </a:solidFill>
                  <a:latin typeface="Calibri"/>
                  <a:ea typeface="Calibri"/>
                  <a:cs typeface="Calibri"/>
                  <a:sym typeface="Calibri"/>
                </a:rPr>
              </a:br>
              <a:r>
                <a:rPr lang="pt-BR" sz="1400">
                  <a:solidFill>
                    <a:srgbClr val="000000"/>
                  </a:solidFill>
                  <a:latin typeface="Calibri"/>
                  <a:ea typeface="Calibri"/>
                  <a:cs typeface="Calibri"/>
                  <a:sym typeface="Calibri"/>
                </a:rPr>
                <a:t>US Doppler (abdome)</a:t>
              </a:r>
              <a:endParaRPr/>
            </a:p>
          </p:txBody>
        </p:sp>
        <p:cxnSp>
          <p:nvCxnSpPr>
            <p:cNvPr id="4780" name="Google Shape;4780;p89"/>
            <p:cNvCxnSpPr/>
            <p:nvPr/>
          </p:nvCxnSpPr>
          <p:spPr>
            <a:xfrm>
              <a:off x="1866824" y="3861025"/>
              <a:ext cx="1583015" cy="0"/>
            </a:xfrm>
            <a:prstGeom prst="straightConnector1">
              <a:avLst/>
            </a:prstGeom>
            <a:noFill/>
            <a:ln>
              <a:noFill/>
            </a:ln>
          </p:spPr>
        </p:cxnSp>
      </p:grpSp>
      <p:grpSp>
        <p:nvGrpSpPr>
          <p:cNvPr id="4781" name="Google Shape;4781;p89"/>
          <p:cNvGrpSpPr/>
          <p:nvPr/>
        </p:nvGrpSpPr>
        <p:grpSpPr>
          <a:xfrm>
            <a:off x="1647682" y="2548759"/>
            <a:ext cx="543366" cy="607580"/>
            <a:chOff x="6797675" y="5181602"/>
            <a:chExt cx="349251" cy="390525"/>
          </a:xfrm>
        </p:grpSpPr>
        <p:sp>
          <p:nvSpPr>
            <p:cNvPr id="4782" name="Google Shape;4782;p89"/>
            <p:cNvSpPr/>
            <p:nvPr/>
          </p:nvSpPr>
          <p:spPr>
            <a:xfrm>
              <a:off x="6797675" y="5181602"/>
              <a:ext cx="312738" cy="301625"/>
            </a:xfrm>
            <a:custGeom>
              <a:rect b="b" l="l" r="r" t="t"/>
              <a:pathLst>
                <a:path extrusionOk="0" h="422" w="437">
                  <a:moveTo>
                    <a:pt x="116" y="82"/>
                  </a:moveTo>
                  <a:cubicBezTo>
                    <a:pt x="176" y="118"/>
                    <a:pt x="212" y="168"/>
                    <a:pt x="212" y="247"/>
                  </a:cubicBezTo>
                  <a:lnTo>
                    <a:pt x="137" y="247"/>
                  </a:lnTo>
                  <a:lnTo>
                    <a:pt x="287" y="422"/>
                  </a:lnTo>
                  <a:lnTo>
                    <a:pt x="437" y="247"/>
                  </a:lnTo>
                  <a:lnTo>
                    <a:pt x="362" y="247"/>
                  </a:lnTo>
                  <a:cubicBezTo>
                    <a:pt x="362" y="162"/>
                    <a:pt x="308" y="82"/>
                    <a:pt x="230" y="40"/>
                  </a:cubicBezTo>
                  <a:cubicBezTo>
                    <a:pt x="155" y="0"/>
                    <a:pt x="74" y="0"/>
                    <a:pt x="0" y="23"/>
                  </a:cubicBezTo>
                </a:path>
              </a:pathLst>
            </a:custGeom>
            <a:noFill/>
            <a:ln cap="flat" cmpd="sng" w="2857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sp>
          <p:nvSpPr>
            <p:cNvPr id="4783" name="Google Shape;4783;p89"/>
            <p:cNvSpPr/>
            <p:nvPr/>
          </p:nvSpPr>
          <p:spPr>
            <a:xfrm>
              <a:off x="6824663" y="5491164"/>
              <a:ext cx="322263" cy="80963"/>
            </a:xfrm>
            <a:custGeom>
              <a:rect b="b" l="l" r="r" t="t"/>
              <a:pathLst>
                <a:path extrusionOk="0" h="113" w="450">
                  <a:moveTo>
                    <a:pt x="388" y="0"/>
                  </a:moveTo>
                  <a:lnTo>
                    <a:pt x="388" y="38"/>
                  </a:lnTo>
                  <a:lnTo>
                    <a:pt x="63" y="38"/>
                  </a:lnTo>
                  <a:lnTo>
                    <a:pt x="63" y="0"/>
                  </a:lnTo>
                  <a:lnTo>
                    <a:pt x="0" y="0"/>
                  </a:lnTo>
                  <a:lnTo>
                    <a:pt x="0" y="113"/>
                  </a:lnTo>
                  <a:lnTo>
                    <a:pt x="450" y="113"/>
                  </a:lnTo>
                  <a:lnTo>
                    <a:pt x="450" y="0"/>
                  </a:lnTo>
                  <a:lnTo>
                    <a:pt x="388" y="0"/>
                  </a:lnTo>
                  <a:close/>
                </a:path>
              </a:pathLst>
            </a:custGeom>
            <a:noFill/>
            <a:ln cap="flat" cmpd="sng" w="2857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grpSp>
      <p:grpSp>
        <p:nvGrpSpPr>
          <p:cNvPr id="4784" name="Google Shape;4784;p89"/>
          <p:cNvGrpSpPr/>
          <p:nvPr/>
        </p:nvGrpSpPr>
        <p:grpSpPr>
          <a:xfrm>
            <a:off x="4416867" y="2532385"/>
            <a:ext cx="612333" cy="609635"/>
            <a:chOff x="4416867" y="1783223"/>
            <a:chExt cx="612333" cy="609635"/>
          </a:xfrm>
        </p:grpSpPr>
        <p:grpSp>
          <p:nvGrpSpPr>
            <p:cNvPr id="4785" name="Google Shape;4785;p89"/>
            <p:cNvGrpSpPr/>
            <p:nvPr/>
          </p:nvGrpSpPr>
          <p:grpSpPr>
            <a:xfrm>
              <a:off x="4416867" y="1783223"/>
              <a:ext cx="612333" cy="609635"/>
              <a:chOff x="8482014" y="3898900"/>
              <a:chExt cx="360363" cy="358775"/>
            </a:xfrm>
          </p:grpSpPr>
          <p:cxnSp>
            <p:nvCxnSpPr>
              <p:cNvPr id="4786" name="Google Shape;4786;p89"/>
              <p:cNvCxnSpPr/>
              <p:nvPr/>
            </p:nvCxnSpPr>
            <p:spPr>
              <a:xfrm rot="10800000">
                <a:off x="8482014" y="4032250"/>
                <a:ext cx="360363" cy="0"/>
              </a:xfrm>
              <a:prstGeom prst="straightConnector1">
                <a:avLst/>
              </a:prstGeom>
              <a:noFill/>
              <a:ln cap="flat" cmpd="sng" w="28575">
                <a:solidFill>
                  <a:schemeClr val="dk2"/>
                </a:solidFill>
                <a:prstDash val="solid"/>
                <a:miter lim="800000"/>
                <a:headEnd len="med" w="med" type="none"/>
                <a:tailEnd len="med" w="med" type="none"/>
              </a:ln>
            </p:spPr>
          </p:cxnSp>
          <p:cxnSp>
            <p:nvCxnSpPr>
              <p:cNvPr id="4787" name="Google Shape;4787;p89"/>
              <p:cNvCxnSpPr/>
              <p:nvPr/>
            </p:nvCxnSpPr>
            <p:spPr>
              <a:xfrm rot="10800000">
                <a:off x="8589964" y="3943350"/>
                <a:ext cx="144463" cy="0"/>
              </a:xfrm>
              <a:prstGeom prst="straightConnector1">
                <a:avLst/>
              </a:prstGeom>
              <a:noFill/>
              <a:ln cap="flat" cmpd="sng" w="28575">
                <a:solidFill>
                  <a:schemeClr val="dk2"/>
                </a:solidFill>
                <a:prstDash val="solid"/>
                <a:miter lim="800000"/>
                <a:headEnd len="med" w="med" type="none"/>
                <a:tailEnd len="med" w="med" type="none"/>
              </a:ln>
            </p:spPr>
          </p:cxnSp>
          <p:sp>
            <p:nvSpPr>
              <p:cNvPr id="4788" name="Google Shape;4788;p89"/>
              <p:cNvSpPr/>
              <p:nvPr/>
            </p:nvSpPr>
            <p:spPr>
              <a:xfrm>
                <a:off x="8482014" y="3943350"/>
                <a:ext cx="360363" cy="314325"/>
              </a:xfrm>
              <a:custGeom>
                <a:rect b="b" l="l" r="r" t="t"/>
                <a:pathLst>
                  <a:path extrusionOk="0" h="438" w="500">
                    <a:moveTo>
                      <a:pt x="75" y="0"/>
                    </a:moveTo>
                    <a:lnTo>
                      <a:pt x="25" y="0"/>
                    </a:lnTo>
                    <a:cubicBezTo>
                      <a:pt x="11" y="0"/>
                      <a:pt x="0" y="11"/>
                      <a:pt x="0" y="25"/>
                    </a:cubicBezTo>
                    <a:lnTo>
                      <a:pt x="0" y="413"/>
                    </a:lnTo>
                    <a:cubicBezTo>
                      <a:pt x="0" y="426"/>
                      <a:pt x="11" y="438"/>
                      <a:pt x="25" y="438"/>
                    </a:cubicBezTo>
                    <a:lnTo>
                      <a:pt x="475" y="438"/>
                    </a:lnTo>
                    <a:cubicBezTo>
                      <a:pt x="488" y="438"/>
                      <a:pt x="500" y="426"/>
                      <a:pt x="500" y="413"/>
                    </a:cubicBezTo>
                    <a:lnTo>
                      <a:pt x="500" y="25"/>
                    </a:lnTo>
                    <a:cubicBezTo>
                      <a:pt x="500" y="11"/>
                      <a:pt x="488" y="0"/>
                      <a:pt x="475" y="0"/>
                    </a:cubicBezTo>
                    <a:lnTo>
                      <a:pt x="425" y="0"/>
                    </a:ln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sp>
            <p:nvSpPr>
              <p:cNvPr id="4789" name="Google Shape;4789;p89"/>
              <p:cNvSpPr/>
              <p:nvPr/>
            </p:nvSpPr>
            <p:spPr>
              <a:xfrm>
                <a:off x="8734426" y="3898900"/>
                <a:ext cx="53975" cy="71437"/>
              </a:xfrm>
              <a:custGeom>
                <a:rect b="b" l="l" r="r" t="t"/>
                <a:pathLst>
                  <a:path extrusionOk="0" h="100" w="75">
                    <a:moveTo>
                      <a:pt x="62" y="0"/>
                    </a:moveTo>
                    <a:lnTo>
                      <a:pt x="12" y="0"/>
                    </a:lnTo>
                    <a:cubicBezTo>
                      <a:pt x="5" y="0"/>
                      <a:pt x="0" y="5"/>
                      <a:pt x="0" y="12"/>
                    </a:cubicBezTo>
                    <a:lnTo>
                      <a:pt x="0" y="100"/>
                    </a:lnTo>
                    <a:lnTo>
                      <a:pt x="75" y="100"/>
                    </a:lnTo>
                    <a:lnTo>
                      <a:pt x="75" y="12"/>
                    </a:lnTo>
                    <a:cubicBezTo>
                      <a:pt x="75" y="5"/>
                      <a:pt x="69" y="0"/>
                      <a:pt x="62" y="0"/>
                    </a:cubicBezTo>
                    <a:close/>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sp>
            <p:nvSpPr>
              <p:cNvPr id="4790" name="Google Shape;4790;p89"/>
              <p:cNvSpPr/>
              <p:nvPr/>
            </p:nvSpPr>
            <p:spPr>
              <a:xfrm>
                <a:off x="8535989" y="3898900"/>
                <a:ext cx="53975" cy="71437"/>
              </a:xfrm>
              <a:custGeom>
                <a:rect b="b" l="l" r="r" t="t"/>
                <a:pathLst>
                  <a:path extrusionOk="0" h="100" w="75">
                    <a:moveTo>
                      <a:pt x="62" y="0"/>
                    </a:moveTo>
                    <a:lnTo>
                      <a:pt x="12" y="0"/>
                    </a:lnTo>
                    <a:cubicBezTo>
                      <a:pt x="5" y="0"/>
                      <a:pt x="0" y="5"/>
                      <a:pt x="0" y="12"/>
                    </a:cubicBezTo>
                    <a:lnTo>
                      <a:pt x="0" y="100"/>
                    </a:lnTo>
                    <a:lnTo>
                      <a:pt x="75" y="100"/>
                    </a:lnTo>
                    <a:lnTo>
                      <a:pt x="75" y="12"/>
                    </a:lnTo>
                    <a:cubicBezTo>
                      <a:pt x="75" y="5"/>
                      <a:pt x="69" y="0"/>
                      <a:pt x="62" y="0"/>
                    </a:cubicBezTo>
                    <a:close/>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grpSp>
        <p:sp>
          <p:nvSpPr>
            <p:cNvPr id="4791" name="Google Shape;4791;p89"/>
            <p:cNvSpPr/>
            <p:nvPr/>
          </p:nvSpPr>
          <p:spPr>
            <a:xfrm>
              <a:off x="4561437" y="2007067"/>
              <a:ext cx="288862"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6</a:t>
              </a:r>
              <a:endParaRPr sz="1600">
                <a:solidFill>
                  <a:schemeClr val="dk2"/>
                </a:solidFill>
                <a:latin typeface="Calibri"/>
                <a:ea typeface="Calibri"/>
                <a:cs typeface="Calibri"/>
                <a:sym typeface="Calibri"/>
              </a:endParaRPr>
            </a:p>
          </p:txBody>
        </p:sp>
      </p:grpSp>
      <p:grpSp>
        <p:nvGrpSpPr>
          <p:cNvPr id="4792" name="Google Shape;4792;p89"/>
          <p:cNvGrpSpPr/>
          <p:nvPr/>
        </p:nvGrpSpPr>
        <p:grpSpPr>
          <a:xfrm>
            <a:off x="7075735" y="2532385"/>
            <a:ext cx="612333" cy="609635"/>
            <a:chOff x="7075735" y="1783223"/>
            <a:chExt cx="612333" cy="609635"/>
          </a:xfrm>
        </p:grpSpPr>
        <p:grpSp>
          <p:nvGrpSpPr>
            <p:cNvPr id="4793" name="Google Shape;4793;p89"/>
            <p:cNvGrpSpPr/>
            <p:nvPr/>
          </p:nvGrpSpPr>
          <p:grpSpPr>
            <a:xfrm>
              <a:off x="7075735" y="1783223"/>
              <a:ext cx="612333" cy="609635"/>
              <a:chOff x="8482014" y="3898900"/>
              <a:chExt cx="360363" cy="358775"/>
            </a:xfrm>
          </p:grpSpPr>
          <p:cxnSp>
            <p:nvCxnSpPr>
              <p:cNvPr id="4794" name="Google Shape;4794;p89"/>
              <p:cNvCxnSpPr/>
              <p:nvPr/>
            </p:nvCxnSpPr>
            <p:spPr>
              <a:xfrm rot="10800000">
                <a:off x="8482014" y="4032250"/>
                <a:ext cx="360363" cy="0"/>
              </a:xfrm>
              <a:prstGeom prst="straightConnector1">
                <a:avLst/>
              </a:prstGeom>
              <a:noFill/>
              <a:ln cap="flat" cmpd="sng" w="28575">
                <a:solidFill>
                  <a:schemeClr val="dk2"/>
                </a:solidFill>
                <a:prstDash val="solid"/>
                <a:miter lim="800000"/>
                <a:headEnd len="med" w="med" type="none"/>
                <a:tailEnd len="med" w="med" type="none"/>
              </a:ln>
            </p:spPr>
          </p:cxnSp>
          <p:cxnSp>
            <p:nvCxnSpPr>
              <p:cNvPr id="4795" name="Google Shape;4795;p89"/>
              <p:cNvCxnSpPr/>
              <p:nvPr/>
            </p:nvCxnSpPr>
            <p:spPr>
              <a:xfrm rot="10800000">
                <a:off x="8589964" y="3943350"/>
                <a:ext cx="144463" cy="0"/>
              </a:xfrm>
              <a:prstGeom prst="straightConnector1">
                <a:avLst/>
              </a:prstGeom>
              <a:noFill/>
              <a:ln cap="flat" cmpd="sng" w="28575">
                <a:solidFill>
                  <a:schemeClr val="dk2"/>
                </a:solidFill>
                <a:prstDash val="solid"/>
                <a:miter lim="800000"/>
                <a:headEnd len="med" w="med" type="none"/>
                <a:tailEnd len="med" w="med" type="none"/>
              </a:ln>
            </p:spPr>
          </p:cxnSp>
          <p:sp>
            <p:nvSpPr>
              <p:cNvPr id="4796" name="Google Shape;4796;p89"/>
              <p:cNvSpPr/>
              <p:nvPr/>
            </p:nvSpPr>
            <p:spPr>
              <a:xfrm>
                <a:off x="8482014" y="3943350"/>
                <a:ext cx="360363" cy="314325"/>
              </a:xfrm>
              <a:custGeom>
                <a:rect b="b" l="l" r="r" t="t"/>
                <a:pathLst>
                  <a:path extrusionOk="0" h="438" w="500">
                    <a:moveTo>
                      <a:pt x="75" y="0"/>
                    </a:moveTo>
                    <a:lnTo>
                      <a:pt x="25" y="0"/>
                    </a:lnTo>
                    <a:cubicBezTo>
                      <a:pt x="11" y="0"/>
                      <a:pt x="0" y="11"/>
                      <a:pt x="0" y="25"/>
                    </a:cubicBezTo>
                    <a:lnTo>
                      <a:pt x="0" y="413"/>
                    </a:lnTo>
                    <a:cubicBezTo>
                      <a:pt x="0" y="426"/>
                      <a:pt x="11" y="438"/>
                      <a:pt x="25" y="438"/>
                    </a:cubicBezTo>
                    <a:lnTo>
                      <a:pt x="475" y="438"/>
                    </a:lnTo>
                    <a:cubicBezTo>
                      <a:pt x="488" y="438"/>
                      <a:pt x="500" y="426"/>
                      <a:pt x="500" y="413"/>
                    </a:cubicBezTo>
                    <a:lnTo>
                      <a:pt x="500" y="25"/>
                    </a:lnTo>
                    <a:cubicBezTo>
                      <a:pt x="500" y="11"/>
                      <a:pt x="488" y="0"/>
                      <a:pt x="475" y="0"/>
                    </a:cubicBezTo>
                    <a:lnTo>
                      <a:pt x="425" y="0"/>
                    </a:ln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sp>
            <p:nvSpPr>
              <p:cNvPr id="4797" name="Google Shape;4797;p89"/>
              <p:cNvSpPr/>
              <p:nvPr/>
            </p:nvSpPr>
            <p:spPr>
              <a:xfrm>
                <a:off x="8734426" y="3898900"/>
                <a:ext cx="53975" cy="71437"/>
              </a:xfrm>
              <a:custGeom>
                <a:rect b="b" l="l" r="r" t="t"/>
                <a:pathLst>
                  <a:path extrusionOk="0" h="100" w="75">
                    <a:moveTo>
                      <a:pt x="62" y="0"/>
                    </a:moveTo>
                    <a:lnTo>
                      <a:pt x="12" y="0"/>
                    </a:lnTo>
                    <a:cubicBezTo>
                      <a:pt x="5" y="0"/>
                      <a:pt x="0" y="5"/>
                      <a:pt x="0" y="12"/>
                    </a:cubicBezTo>
                    <a:lnTo>
                      <a:pt x="0" y="100"/>
                    </a:lnTo>
                    <a:lnTo>
                      <a:pt x="75" y="100"/>
                    </a:lnTo>
                    <a:lnTo>
                      <a:pt x="75" y="12"/>
                    </a:lnTo>
                    <a:cubicBezTo>
                      <a:pt x="75" y="5"/>
                      <a:pt x="69" y="0"/>
                      <a:pt x="62" y="0"/>
                    </a:cubicBezTo>
                    <a:close/>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sp>
            <p:nvSpPr>
              <p:cNvPr id="4798" name="Google Shape;4798;p89"/>
              <p:cNvSpPr/>
              <p:nvPr/>
            </p:nvSpPr>
            <p:spPr>
              <a:xfrm>
                <a:off x="8535989" y="3898900"/>
                <a:ext cx="53975" cy="71437"/>
              </a:xfrm>
              <a:custGeom>
                <a:rect b="b" l="l" r="r" t="t"/>
                <a:pathLst>
                  <a:path extrusionOk="0" h="100" w="75">
                    <a:moveTo>
                      <a:pt x="62" y="0"/>
                    </a:moveTo>
                    <a:lnTo>
                      <a:pt x="12" y="0"/>
                    </a:lnTo>
                    <a:cubicBezTo>
                      <a:pt x="5" y="0"/>
                      <a:pt x="0" y="5"/>
                      <a:pt x="0" y="12"/>
                    </a:cubicBezTo>
                    <a:lnTo>
                      <a:pt x="0" y="100"/>
                    </a:lnTo>
                    <a:lnTo>
                      <a:pt x="75" y="100"/>
                    </a:lnTo>
                    <a:lnTo>
                      <a:pt x="75" y="12"/>
                    </a:lnTo>
                    <a:cubicBezTo>
                      <a:pt x="75" y="5"/>
                      <a:pt x="69" y="0"/>
                      <a:pt x="62" y="0"/>
                    </a:cubicBezTo>
                    <a:close/>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grpSp>
        <p:sp>
          <p:nvSpPr>
            <p:cNvPr id="4799" name="Google Shape;4799;p89"/>
            <p:cNvSpPr/>
            <p:nvPr/>
          </p:nvSpPr>
          <p:spPr>
            <a:xfrm>
              <a:off x="7190438" y="2038022"/>
              <a:ext cx="393056"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12</a:t>
              </a:r>
              <a:endParaRPr sz="1600">
                <a:solidFill>
                  <a:schemeClr val="dk2"/>
                </a:solidFill>
                <a:latin typeface="Calibri"/>
                <a:ea typeface="Calibri"/>
                <a:cs typeface="Calibri"/>
                <a:sym typeface="Calibri"/>
              </a:endParaRPr>
            </a:p>
          </p:txBody>
        </p:sp>
      </p:grpSp>
      <p:grpSp>
        <p:nvGrpSpPr>
          <p:cNvPr id="4800" name="Google Shape;4800;p89"/>
          <p:cNvGrpSpPr/>
          <p:nvPr/>
        </p:nvGrpSpPr>
        <p:grpSpPr>
          <a:xfrm>
            <a:off x="9742538" y="2604338"/>
            <a:ext cx="565976" cy="552001"/>
            <a:chOff x="7975602" y="1724026"/>
            <a:chExt cx="385763" cy="376238"/>
          </a:xfrm>
        </p:grpSpPr>
        <p:sp>
          <p:nvSpPr>
            <p:cNvPr id="4801" name="Google Shape;4801;p89"/>
            <p:cNvSpPr/>
            <p:nvPr/>
          </p:nvSpPr>
          <p:spPr>
            <a:xfrm>
              <a:off x="7975602" y="1814513"/>
              <a:ext cx="188913" cy="241300"/>
            </a:xfrm>
            <a:prstGeom prst="rect">
              <a:avLst/>
            </a:pr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cxnSp>
          <p:nvCxnSpPr>
            <p:cNvPr id="4802" name="Google Shape;4802;p89"/>
            <p:cNvCxnSpPr/>
            <p:nvPr/>
          </p:nvCxnSpPr>
          <p:spPr>
            <a:xfrm>
              <a:off x="7975602" y="1893888"/>
              <a:ext cx="188913" cy="0"/>
            </a:xfrm>
            <a:prstGeom prst="straightConnector1">
              <a:avLst/>
            </a:prstGeom>
            <a:noFill/>
            <a:ln cap="flat" cmpd="sng" w="28575">
              <a:solidFill>
                <a:schemeClr val="dk2"/>
              </a:solidFill>
              <a:prstDash val="solid"/>
              <a:miter lim="800000"/>
              <a:headEnd len="med" w="med" type="none"/>
              <a:tailEnd len="med" w="med" type="none"/>
            </a:ln>
          </p:spPr>
        </p:cxnSp>
        <p:cxnSp>
          <p:nvCxnSpPr>
            <p:cNvPr id="4803" name="Google Shape;4803;p89"/>
            <p:cNvCxnSpPr/>
            <p:nvPr/>
          </p:nvCxnSpPr>
          <p:spPr>
            <a:xfrm>
              <a:off x="7975602" y="1947863"/>
              <a:ext cx="188913" cy="0"/>
            </a:xfrm>
            <a:prstGeom prst="straightConnector1">
              <a:avLst/>
            </a:prstGeom>
            <a:noFill/>
            <a:ln cap="flat" cmpd="sng" w="28575">
              <a:solidFill>
                <a:schemeClr val="dk2"/>
              </a:solidFill>
              <a:prstDash val="solid"/>
              <a:miter lim="800000"/>
              <a:headEnd len="med" w="med" type="none"/>
              <a:tailEnd len="med" w="med" type="none"/>
            </a:ln>
          </p:spPr>
        </p:cxnSp>
        <p:cxnSp>
          <p:nvCxnSpPr>
            <p:cNvPr id="4804" name="Google Shape;4804;p89"/>
            <p:cNvCxnSpPr/>
            <p:nvPr/>
          </p:nvCxnSpPr>
          <p:spPr>
            <a:xfrm>
              <a:off x="7975602" y="2001838"/>
              <a:ext cx="125413" cy="0"/>
            </a:xfrm>
            <a:prstGeom prst="straightConnector1">
              <a:avLst/>
            </a:prstGeom>
            <a:noFill/>
            <a:ln cap="flat" cmpd="sng" w="28575">
              <a:solidFill>
                <a:schemeClr val="dk2"/>
              </a:solidFill>
              <a:prstDash val="solid"/>
              <a:miter lim="800000"/>
              <a:headEnd len="med" w="med" type="none"/>
              <a:tailEnd len="med" w="med" type="none"/>
            </a:ln>
          </p:spPr>
        </p:cxnSp>
        <p:cxnSp>
          <p:nvCxnSpPr>
            <p:cNvPr id="4805" name="Google Shape;4805;p89"/>
            <p:cNvCxnSpPr/>
            <p:nvPr/>
          </p:nvCxnSpPr>
          <p:spPr>
            <a:xfrm rot="10800000">
              <a:off x="8039102" y="1893888"/>
              <a:ext cx="0" cy="161925"/>
            </a:xfrm>
            <a:prstGeom prst="straightConnector1">
              <a:avLst/>
            </a:prstGeom>
            <a:noFill/>
            <a:ln cap="flat" cmpd="sng" w="28575">
              <a:solidFill>
                <a:schemeClr val="dk2"/>
              </a:solidFill>
              <a:prstDash val="solid"/>
              <a:miter lim="800000"/>
              <a:headEnd len="med" w="med" type="none"/>
              <a:tailEnd len="med" w="med" type="none"/>
            </a:ln>
          </p:spPr>
        </p:cxnSp>
        <p:cxnSp>
          <p:nvCxnSpPr>
            <p:cNvPr id="4806" name="Google Shape;4806;p89"/>
            <p:cNvCxnSpPr/>
            <p:nvPr/>
          </p:nvCxnSpPr>
          <p:spPr>
            <a:xfrm rot="10800000">
              <a:off x="8101015" y="1893888"/>
              <a:ext cx="0" cy="161925"/>
            </a:xfrm>
            <a:prstGeom prst="straightConnector1">
              <a:avLst/>
            </a:prstGeom>
            <a:noFill/>
            <a:ln cap="flat" cmpd="sng" w="28575">
              <a:solidFill>
                <a:schemeClr val="dk2"/>
              </a:solidFill>
              <a:prstDash val="solid"/>
              <a:miter lim="800000"/>
              <a:headEnd len="med" w="med" type="none"/>
              <a:tailEnd len="med" w="med" type="none"/>
            </a:ln>
          </p:spPr>
        </p:cxnSp>
        <p:sp>
          <p:nvSpPr>
            <p:cNvPr id="4807" name="Google Shape;4807;p89"/>
            <p:cNvSpPr/>
            <p:nvPr/>
          </p:nvSpPr>
          <p:spPr>
            <a:xfrm>
              <a:off x="8101015" y="1724026"/>
              <a:ext cx="260350" cy="376238"/>
            </a:xfrm>
            <a:custGeom>
              <a:rect b="b" l="l" r="r" t="t"/>
              <a:pathLst>
                <a:path extrusionOk="0" h="525" w="363">
                  <a:moveTo>
                    <a:pt x="0" y="100"/>
                  </a:moveTo>
                  <a:lnTo>
                    <a:pt x="0" y="25"/>
                  </a:lnTo>
                  <a:cubicBezTo>
                    <a:pt x="0" y="11"/>
                    <a:pt x="11" y="0"/>
                    <a:pt x="25" y="0"/>
                  </a:cubicBezTo>
                  <a:lnTo>
                    <a:pt x="288" y="0"/>
                  </a:lnTo>
                  <a:lnTo>
                    <a:pt x="363" y="75"/>
                  </a:lnTo>
                  <a:lnTo>
                    <a:pt x="363" y="500"/>
                  </a:lnTo>
                  <a:cubicBezTo>
                    <a:pt x="363" y="513"/>
                    <a:pt x="351" y="525"/>
                    <a:pt x="338" y="525"/>
                  </a:cubicBezTo>
                  <a:lnTo>
                    <a:pt x="25" y="525"/>
                  </a:lnTo>
                  <a:cubicBezTo>
                    <a:pt x="11" y="525"/>
                    <a:pt x="0" y="513"/>
                    <a:pt x="0" y="500"/>
                  </a:cubicBezTo>
                  <a:lnTo>
                    <a:pt x="0" y="487"/>
                  </a:lnTo>
                </a:path>
              </a:pathLst>
            </a:custGeom>
            <a:noFill/>
            <a:ln cap="flat" cmpd="sng" w="28575">
              <a:solidFill>
                <a:schemeClr val="dk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sp>
          <p:nvSpPr>
            <p:cNvPr id="4808" name="Google Shape;4808;p89"/>
            <p:cNvSpPr/>
            <p:nvPr/>
          </p:nvSpPr>
          <p:spPr>
            <a:xfrm>
              <a:off x="8297865" y="1751013"/>
              <a:ext cx="36513" cy="34925"/>
            </a:xfrm>
            <a:custGeom>
              <a:rect b="b" l="l" r="r" t="t"/>
              <a:pathLst>
                <a:path extrusionOk="0" h="50" w="50">
                  <a:moveTo>
                    <a:pt x="50" y="50"/>
                  </a:moveTo>
                  <a:lnTo>
                    <a:pt x="0" y="50"/>
                  </a:lnTo>
                  <a:lnTo>
                    <a:pt x="0" y="0"/>
                  </a:lnTo>
                </a:path>
              </a:pathLst>
            </a:custGeom>
            <a:noFill/>
            <a:ln cap="flat" cmpd="sng" w="28575">
              <a:solidFill>
                <a:schemeClr val="dk2"/>
              </a:solidFill>
              <a:prstDash val="solid"/>
              <a:miter lim="800000"/>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sp>
          <p:nvSpPr>
            <p:cNvPr id="4809" name="Google Shape;4809;p89"/>
            <p:cNvSpPr/>
            <p:nvPr/>
          </p:nvSpPr>
          <p:spPr>
            <a:xfrm>
              <a:off x="8189915" y="1822451"/>
              <a:ext cx="144463" cy="179388"/>
            </a:xfrm>
            <a:custGeom>
              <a:rect b="b" l="l" r="r" t="t"/>
              <a:pathLst>
                <a:path extrusionOk="0" h="250" w="200">
                  <a:moveTo>
                    <a:pt x="0" y="175"/>
                  </a:moveTo>
                  <a:lnTo>
                    <a:pt x="25" y="175"/>
                  </a:lnTo>
                  <a:lnTo>
                    <a:pt x="63" y="0"/>
                  </a:lnTo>
                  <a:lnTo>
                    <a:pt x="113" y="250"/>
                  </a:lnTo>
                  <a:lnTo>
                    <a:pt x="150" y="125"/>
                  </a:lnTo>
                  <a:lnTo>
                    <a:pt x="175" y="163"/>
                  </a:lnTo>
                  <a:lnTo>
                    <a:pt x="200" y="163"/>
                  </a:lnTo>
                </a:path>
              </a:pathLst>
            </a:custGeom>
            <a:noFill/>
            <a:ln cap="flat" cmpd="sng" w="28575">
              <a:solidFill>
                <a:schemeClr val="dk2"/>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grpSp>
      <p:grpSp>
        <p:nvGrpSpPr>
          <p:cNvPr id="4810" name="Google Shape;4810;p89"/>
          <p:cNvGrpSpPr/>
          <p:nvPr/>
        </p:nvGrpSpPr>
        <p:grpSpPr>
          <a:xfrm>
            <a:off x="110404" y="2938492"/>
            <a:ext cx="960925" cy="937434"/>
            <a:chOff x="110404" y="2938492"/>
            <a:chExt cx="960925" cy="937434"/>
          </a:xfrm>
        </p:grpSpPr>
        <p:sp>
          <p:nvSpPr>
            <p:cNvPr id="4811" name="Google Shape;4811;p89"/>
            <p:cNvSpPr/>
            <p:nvPr/>
          </p:nvSpPr>
          <p:spPr>
            <a:xfrm>
              <a:off x="110404" y="2938492"/>
              <a:ext cx="960925" cy="937434"/>
            </a:xfrm>
            <a:prstGeom prst="roundRect">
              <a:avLst>
                <a:gd fmla="val 0" name="adj"/>
              </a:avLst>
            </a:prstGeom>
            <a:gradFill>
              <a:gsLst>
                <a:gs pos="0">
                  <a:schemeClr val="dk2"/>
                </a:gs>
                <a:gs pos="100000">
                  <a:srgbClr val="004E8D"/>
                </a:gs>
              </a:gsLst>
              <a:lin ang="54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600">
                <a:solidFill>
                  <a:schemeClr val="lt1"/>
                </a:solidFill>
                <a:latin typeface="Lustria"/>
                <a:ea typeface="Lustria"/>
                <a:cs typeface="Lustria"/>
                <a:sym typeface="Lustria"/>
              </a:endParaRPr>
            </a:p>
          </p:txBody>
        </p:sp>
        <p:sp>
          <p:nvSpPr>
            <p:cNvPr id="4812" name="Google Shape;4812;p89"/>
            <p:cNvSpPr/>
            <p:nvPr/>
          </p:nvSpPr>
          <p:spPr>
            <a:xfrm>
              <a:off x="236431" y="3073664"/>
              <a:ext cx="659117" cy="659657"/>
            </a:xfrm>
            <a:custGeom>
              <a:rect b="b" l="l" r="r" t="t"/>
              <a:pathLst>
                <a:path extrusionOk="0" h="905430" w="904689">
                  <a:moveTo>
                    <a:pt x="721336" y="35944"/>
                  </a:moveTo>
                  <a:cubicBezTo>
                    <a:pt x="728703" y="35944"/>
                    <a:pt x="735326" y="38921"/>
                    <a:pt x="740163" y="43758"/>
                  </a:cubicBezTo>
                  <a:cubicBezTo>
                    <a:pt x="745000" y="48594"/>
                    <a:pt x="747940" y="55217"/>
                    <a:pt x="747940" y="62585"/>
                  </a:cubicBezTo>
                  <a:cubicBezTo>
                    <a:pt x="747940" y="69952"/>
                    <a:pt x="744963" y="76575"/>
                    <a:pt x="740163" y="81412"/>
                  </a:cubicBezTo>
                  <a:cubicBezTo>
                    <a:pt x="735363" y="86249"/>
                    <a:pt x="728704" y="89225"/>
                    <a:pt x="721336" y="89225"/>
                  </a:cubicBezTo>
                  <a:cubicBezTo>
                    <a:pt x="713969" y="89225"/>
                    <a:pt x="707346" y="86249"/>
                    <a:pt x="702509" y="81412"/>
                  </a:cubicBezTo>
                  <a:cubicBezTo>
                    <a:pt x="697672" y="76575"/>
                    <a:pt x="694733" y="69952"/>
                    <a:pt x="694733" y="62585"/>
                  </a:cubicBezTo>
                  <a:cubicBezTo>
                    <a:pt x="694733" y="55218"/>
                    <a:pt x="697709" y="48594"/>
                    <a:pt x="702509" y="43758"/>
                  </a:cubicBezTo>
                  <a:cubicBezTo>
                    <a:pt x="707346" y="38958"/>
                    <a:pt x="714006" y="35944"/>
                    <a:pt x="721336" y="35944"/>
                  </a:cubicBezTo>
                  <a:close/>
                  <a:moveTo>
                    <a:pt x="557478" y="784657"/>
                  </a:moveTo>
                  <a:lnTo>
                    <a:pt x="774428" y="784657"/>
                  </a:lnTo>
                  <a:lnTo>
                    <a:pt x="837011" y="893042"/>
                  </a:lnTo>
                  <a:lnTo>
                    <a:pt x="837011" y="893079"/>
                  </a:lnTo>
                  <a:cubicBezTo>
                    <a:pt x="840396" y="898958"/>
                    <a:pt x="845903" y="902939"/>
                    <a:pt x="852005" y="904538"/>
                  </a:cubicBezTo>
                  <a:cubicBezTo>
                    <a:pt x="858107" y="906176"/>
                    <a:pt x="864842" y="905469"/>
                    <a:pt x="870720" y="902083"/>
                  </a:cubicBezTo>
                  <a:lnTo>
                    <a:pt x="870720" y="902046"/>
                  </a:lnTo>
                  <a:lnTo>
                    <a:pt x="892299" y="889581"/>
                  </a:lnTo>
                  <a:cubicBezTo>
                    <a:pt x="898215" y="886158"/>
                    <a:pt x="902197" y="880689"/>
                    <a:pt x="903833" y="874587"/>
                  </a:cubicBezTo>
                  <a:cubicBezTo>
                    <a:pt x="905359" y="868820"/>
                    <a:pt x="904838" y="862458"/>
                    <a:pt x="901824" y="856765"/>
                  </a:cubicBezTo>
                  <a:cubicBezTo>
                    <a:pt x="901675" y="856467"/>
                    <a:pt x="901526" y="856169"/>
                    <a:pt x="901340" y="855872"/>
                  </a:cubicBezTo>
                  <a:lnTo>
                    <a:pt x="860227" y="784657"/>
                  </a:lnTo>
                  <a:lnTo>
                    <a:pt x="892746" y="784657"/>
                  </a:lnTo>
                  <a:cubicBezTo>
                    <a:pt x="899332" y="784657"/>
                    <a:pt x="904689" y="779299"/>
                    <a:pt x="904689" y="772714"/>
                  </a:cubicBezTo>
                  <a:lnTo>
                    <a:pt x="904689" y="270308"/>
                  </a:lnTo>
                  <a:cubicBezTo>
                    <a:pt x="904689" y="263722"/>
                    <a:pt x="899331" y="258365"/>
                    <a:pt x="892746" y="258365"/>
                  </a:cubicBezTo>
                  <a:lnTo>
                    <a:pt x="807430" y="258365"/>
                  </a:lnTo>
                  <a:lnTo>
                    <a:pt x="807430" y="11943"/>
                  </a:lnTo>
                  <a:cubicBezTo>
                    <a:pt x="807430" y="5358"/>
                    <a:pt x="802073" y="0"/>
                    <a:pt x="795487" y="0"/>
                  </a:cubicBezTo>
                  <a:lnTo>
                    <a:pt x="108458" y="0"/>
                  </a:lnTo>
                  <a:cubicBezTo>
                    <a:pt x="101873" y="0"/>
                    <a:pt x="96515" y="5358"/>
                    <a:pt x="96515" y="11943"/>
                  </a:cubicBezTo>
                  <a:lnTo>
                    <a:pt x="96515" y="258365"/>
                  </a:lnTo>
                  <a:lnTo>
                    <a:pt x="11943" y="258365"/>
                  </a:lnTo>
                  <a:cubicBezTo>
                    <a:pt x="5358" y="258365"/>
                    <a:pt x="0" y="263723"/>
                    <a:pt x="0" y="270308"/>
                  </a:cubicBezTo>
                  <a:lnTo>
                    <a:pt x="0" y="772714"/>
                  </a:lnTo>
                  <a:cubicBezTo>
                    <a:pt x="0" y="779299"/>
                    <a:pt x="5358" y="784657"/>
                    <a:pt x="11943" y="784657"/>
                  </a:cubicBezTo>
                  <a:lnTo>
                    <a:pt x="347214" y="784657"/>
                  </a:lnTo>
                  <a:lnTo>
                    <a:pt x="323922" y="831240"/>
                  </a:lnTo>
                  <a:lnTo>
                    <a:pt x="294826" y="831240"/>
                  </a:lnTo>
                  <a:cubicBezTo>
                    <a:pt x="285785" y="831240"/>
                    <a:pt x="277599" y="834924"/>
                    <a:pt x="271646" y="840877"/>
                  </a:cubicBezTo>
                  <a:cubicBezTo>
                    <a:pt x="265730" y="846792"/>
                    <a:pt x="262010" y="855015"/>
                    <a:pt x="262010" y="864057"/>
                  </a:cubicBezTo>
                  <a:lnTo>
                    <a:pt x="262010" y="893487"/>
                  </a:lnTo>
                  <a:cubicBezTo>
                    <a:pt x="262010" y="900073"/>
                    <a:pt x="267368" y="905430"/>
                    <a:pt x="273953" y="905430"/>
                  </a:cubicBezTo>
                  <a:lnTo>
                    <a:pt x="630693" y="905430"/>
                  </a:lnTo>
                  <a:cubicBezTo>
                    <a:pt x="637279" y="905430"/>
                    <a:pt x="642637" y="900073"/>
                    <a:pt x="642637" y="893487"/>
                  </a:cubicBezTo>
                  <a:lnTo>
                    <a:pt x="642637" y="864057"/>
                  </a:lnTo>
                  <a:cubicBezTo>
                    <a:pt x="642637" y="855015"/>
                    <a:pt x="638953" y="846830"/>
                    <a:pt x="633000" y="840877"/>
                  </a:cubicBezTo>
                  <a:cubicBezTo>
                    <a:pt x="627084" y="834961"/>
                    <a:pt x="618861" y="831240"/>
                    <a:pt x="609820" y="831240"/>
                  </a:cubicBezTo>
                  <a:lnTo>
                    <a:pt x="580724" y="831240"/>
                  </a:lnTo>
                  <a:close/>
                  <a:moveTo>
                    <a:pt x="554166" y="831240"/>
                  </a:moveTo>
                  <a:lnTo>
                    <a:pt x="350493" y="831240"/>
                  </a:lnTo>
                  <a:lnTo>
                    <a:pt x="373784" y="784657"/>
                  </a:lnTo>
                  <a:lnTo>
                    <a:pt x="530909" y="784657"/>
                  </a:lnTo>
                  <a:close/>
                  <a:moveTo>
                    <a:pt x="609828" y="855127"/>
                  </a:moveTo>
                  <a:cubicBezTo>
                    <a:pt x="612284" y="855127"/>
                    <a:pt x="614479" y="856131"/>
                    <a:pt x="616116" y="857768"/>
                  </a:cubicBezTo>
                  <a:cubicBezTo>
                    <a:pt x="617753" y="859405"/>
                    <a:pt x="618758" y="861600"/>
                    <a:pt x="618758" y="864056"/>
                  </a:cubicBezTo>
                  <a:lnTo>
                    <a:pt x="618758" y="881543"/>
                  </a:lnTo>
                  <a:lnTo>
                    <a:pt x="285907" y="881543"/>
                  </a:lnTo>
                  <a:lnTo>
                    <a:pt x="285907" y="864056"/>
                  </a:lnTo>
                  <a:cubicBezTo>
                    <a:pt x="285907" y="861601"/>
                    <a:pt x="286911" y="859405"/>
                    <a:pt x="288548" y="857768"/>
                  </a:cubicBezTo>
                  <a:cubicBezTo>
                    <a:pt x="290186" y="856131"/>
                    <a:pt x="292381" y="855127"/>
                    <a:pt x="294837" y="855127"/>
                  </a:cubicBezTo>
                  <a:close/>
                  <a:moveTo>
                    <a:pt x="289026" y="384906"/>
                  </a:moveTo>
                  <a:cubicBezTo>
                    <a:pt x="282441" y="384906"/>
                    <a:pt x="277083" y="379548"/>
                    <a:pt x="277083" y="372962"/>
                  </a:cubicBezTo>
                  <a:cubicBezTo>
                    <a:pt x="277083" y="366377"/>
                    <a:pt x="282441" y="361019"/>
                    <a:pt x="289026" y="361019"/>
                  </a:cubicBezTo>
                  <a:lnTo>
                    <a:pt x="375645" y="361019"/>
                  </a:lnTo>
                  <a:cubicBezTo>
                    <a:pt x="381412" y="361019"/>
                    <a:pt x="386212" y="365075"/>
                    <a:pt x="387328" y="370507"/>
                  </a:cubicBezTo>
                  <a:lnTo>
                    <a:pt x="412815" y="465571"/>
                  </a:lnTo>
                  <a:cubicBezTo>
                    <a:pt x="434172" y="400272"/>
                    <a:pt x="476513" y="269899"/>
                    <a:pt x="487639" y="228418"/>
                  </a:cubicBezTo>
                  <a:cubicBezTo>
                    <a:pt x="489350" y="222055"/>
                    <a:pt x="495861" y="218260"/>
                    <a:pt x="502223" y="219972"/>
                  </a:cubicBezTo>
                  <a:cubicBezTo>
                    <a:pt x="506539" y="221125"/>
                    <a:pt x="509665" y="224511"/>
                    <a:pt x="510707" y="228566"/>
                  </a:cubicBezTo>
                  <a:lnTo>
                    <a:pt x="551969" y="382529"/>
                  </a:lnTo>
                  <a:lnTo>
                    <a:pt x="614961" y="382529"/>
                  </a:lnTo>
                  <a:cubicBezTo>
                    <a:pt x="621546" y="382529"/>
                    <a:pt x="626904" y="387886"/>
                    <a:pt x="626904" y="394472"/>
                  </a:cubicBezTo>
                  <a:cubicBezTo>
                    <a:pt x="626904" y="401058"/>
                    <a:pt x="621546" y="406415"/>
                    <a:pt x="614961" y="406415"/>
                  </a:cubicBezTo>
                  <a:lnTo>
                    <a:pt x="542816" y="406415"/>
                  </a:lnTo>
                  <a:cubicBezTo>
                    <a:pt x="537533" y="406415"/>
                    <a:pt x="532733" y="402918"/>
                    <a:pt x="531282" y="397560"/>
                  </a:cubicBezTo>
                  <a:lnTo>
                    <a:pt x="498615" y="275630"/>
                  </a:lnTo>
                  <a:cubicBezTo>
                    <a:pt x="472979" y="359495"/>
                    <a:pt x="423158" y="510555"/>
                    <a:pt x="422973" y="511117"/>
                  </a:cubicBezTo>
                  <a:cubicBezTo>
                    <a:pt x="421745" y="514801"/>
                    <a:pt x="418768" y="517814"/>
                    <a:pt x="414713" y="518893"/>
                  </a:cubicBezTo>
                  <a:cubicBezTo>
                    <a:pt x="408350" y="520605"/>
                    <a:pt x="401802" y="516810"/>
                    <a:pt x="400128" y="510447"/>
                  </a:cubicBezTo>
                  <a:lnTo>
                    <a:pt x="366493" y="384908"/>
                  </a:lnTo>
                  <a:close/>
                  <a:moveTo>
                    <a:pt x="780050" y="696288"/>
                  </a:moveTo>
                  <a:cubicBezTo>
                    <a:pt x="812271" y="674335"/>
                    <a:pt x="834037" y="642226"/>
                    <a:pt x="843525" y="606805"/>
                  </a:cubicBezTo>
                  <a:cubicBezTo>
                    <a:pt x="853905" y="568073"/>
                    <a:pt x="849590" y="525359"/>
                    <a:pt x="828121" y="487781"/>
                  </a:cubicBezTo>
                  <a:cubicBezTo>
                    <a:pt x="828010" y="487520"/>
                    <a:pt x="827861" y="487297"/>
                    <a:pt x="827749" y="487036"/>
                  </a:cubicBezTo>
                  <a:cubicBezTo>
                    <a:pt x="821870" y="476879"/>
                    <a:pt x="815025" y="467577"/>
                    <a:pt x="807434" y="459280"/>
                  </a:cubicBezTo>
                  <a:lnTo>
                    <a:pt x="807434" y="282248"/>
                  </a:lnTo>
                  <a:lnTo>
                    <a:pt x="880806" y="282248"/>
                  </a:lnTo>
                  <a:lnTo>
                    <a:pt x="880806" y="760803"/>
                  </a:lnTo>
                  <a:lnTo>
                    <a:pt x="846464" y="760803"/>
                  </a:lnTo>
                  <a:lnTo>
                    <a:pt x="831321" y="734609"/>
                  </a:lnTo>
                  <a:cubicBezTo>
                    <a:pt x="830986" y="733902"/>
                    <a:pt x="830577" y="733195"/>
                    <a:pt x="830056" y="732563"/>
                  </a:cubicBezTo>
                  <a:cubicBezTo>
                    <a:pt x="826633" y="727354"/>
                    <a:pt x="821498" y="723894"/>
                    <a:pt x="815917" y="722368"/>
                  </a:cubicBezTo>
                  <a:cubicBezTo>
                    <a:pt x="810299" y="720880"/>
                    <a:pt x="804122" y="721364"/>
                    <a:pt x="798579" y="724117"/>
                  </a:cubicBezTo>
                  <a:cubicBezTo>
                    <a:pt x="797946" y="724378"/>
                    <a:pt x="797314" y="724712"/>
                    <a:pt x="796718" y="725084"/>
                  </a:cubicBezTo>
                  <a:close/>
                  <a:moveTo>
                    <a:pt x="776068" y="737029"/>
                  </a:moveTo>
                  <a:cubicBezTo>
                    <a:pt x="775882" y="737141"/>
                    <a:pt x="775733" y="737215"/>
                    <a:pt x="775547" y="737327"/>
                  </a:cubicBezTo>
                  <a:cubicBezTo>
                    <a:pt x="769669" y="740712"/>
                    <a:pt x="765687" y="746219"/>
                    <a:pt x="764088" y="752321"/>
                  </a:cubicBezTo>
                  <a:cubicBezTo>
                    <a:pt x="763344" y="755074"/>
                    <a:pt x="763083" y="757939"/>
                    <a:pt x="763344" y="760804"/>
                  </a:cubicBezTo>
                  <a:lnTo>
                    <a:pt x="23851" y="760804"/>
                  </a:lnTo>
                  <a:lnTo>
                    <a:pt x="23851" y="282249"/>
                  </a:lnTo>
                  <a:lnTo>
                    <a:pt x="96517" y="282249"/>
                  </a:lnTo>
                  <a:lnTo>
                    <a:pt x="96517" y="660791"/>
                  </a:lnTo>
                  <a:cubicBezTo>
                    <a:pt x="96517" y="667377"/>
                    <a:pt x="101874" y="672735"/>
                    <a:pt x="108460" y="672735"/>
                  </a:cubicBezTo>
                  <a:lnTo>
                    <a:pt x="574814" y="672735"/>
                  </a:lnTo>
                  <a:cubicBezTo>
                    <a:pt x="595464" y="695282"/>
                    <a:pt x="621806" y="710835"/>
                    <a:pt x="650233" y="718463"/>
                  </a:cubicBezTo>
                  <a:cubicBezTo>
                    <a:pt x="685654" y="727950"/>
                    <a:pt x="724348" y="725160"/>
                    <a:pt x="759437" y="708231"/>
                  </a:cubicBezTo>
                  <a:close/>
                  <a:moveTo>
                    <a:pt x="588512" y="652309"/>
                  </a:moveTo>
                  <a:cubicBezTo>
                    <a:pt x="583526" y="646393"/>
                    <a:pt x="579024" y="639956"/>
                    <a:pt x="575005" y="633036"/>
                  </a:cubicBezTo>
                  <a:lnTo>
                    <a:pt x="575005" y="632999"/>
                  </a:lnTo>
                  <a:cubicBezTo>
                    <a:pt x="556513" y="600963"/>
                    <a:pt x="552756" y="564426"/>
                    <a:pt x="561648" y="531272"/>
                  </a:cubicBezTo>
                  <a:cubicBezTo>
                    <a:pt x="570541" y="498157"/>
                    <a:pt x="592046" y="468391"/>
                    <a:pt x="624082" y="449900"/>
                  </a:cubicBezTo>
                  <a:cubicBezTo>
                    <a:pt x="624268" y="449788"/>
                    <a:pt x="624454" y="449676"/>
                    <a:pt x="624640" y="449565"/>
                  </a:cubicBezTo>
                  <a:cubicBezTo>
                    <a:pt x="656527" y="431370"/>
                    <a:pt x="692803" y="427724"/>
                    <a:pt x="725767" y="436542"/>
                  </a:cubicBezTo>
                  <a:cubicBezTo>
                    <a:pt x="748463" y="442607"/>
                    <a:pt x="769560" y="454624"/>
                    <a:pt x="786526" y="471889"/>
                  </a:cubicBezTo>
                  <a:cubicBezTo>
                    <a:pt x="786786" y="472186"/>
                    <a:pt x="787084" y="472484"/>
                    <a:pt x="787382" y="472781"/>
                  </a:cubicBezTo>
                  <a:cubicBezTo>
                    <a:pt x="794674" y="480335"/>
                    <a:pt x="801185" y="488855"/>
                    <a:pt x="806729" y="498306"/>
                  </a:cubicBezTo>
                  <a:cubicBezTo>
                    <a:pt x="806989" y="498864"/>
                    <a:pt x="807324" y="499385"/>
                    <a:pt x="807659" y="499868"/>
                  </a:cubicBezTo>
                  <a:cubicBezTo>
                    <a:pt x="825704" y="531680"/>
                    <a:pt x="829313" y="567845"/>
                    <a:pt x="820496" y="600662"/>
                  </a:cubicBezTo>
                  <a:cubicBezTo>
                    <a:pt x="811678" y="633515"/>
                    <a:pt x="790507" y="662984"/>
                    <a:pt x="758993" y="681513"/>
                  </a:cubicBezTo>
                  <a:cubicBezTo>
                    <a:pt x="758360" y="681811"/>
                    <a:pt x="757728" y="682183"/>
                    <a:pt x="757170" y="682555"/>
                  </a:cubicBezTo>
                  <a:cubicBezTo>
                    <a:pt x="725358" y="700600"/>
                    <a:pt x="689193" y="704172"/>
                    <a:pt x="656376" y="695391"/>
                  </a:cubicBezTo>
                  <a:cubicBezTo>
                    <a:pt x="631038" y="688583"/>
                    <a:pt x="607672" y="674444"/>
                    <a:pt x="589813" y="653831"/>
                  </a:cubicBezTo>
                  <a:cubicBezTo>
                    <a:pt x="589403" y="653273"/>
                    <a:pt x="588994" y="652789"/>
                    <a:pt x="588510" y="652306"/>
                  </a:cubicBezTo>
                  <a:close/>
                  <a:moveTo>
                    <a:pt x="783555" y="438034"/>
                  </a:moveTo>
                  <a:cubicBezTo>
                    <a:pt x="767891" y="426723"/>
                    <a:pt x="750366" y="418463"/>
                    <a:pt x="731911" y="413515"/>
                  </a:cubicBezTo>
                  <a:cubicBezTo>
                    <a:pt x="693290" y="403172"/>
                    <a:pt x="650726" y="407413"/>
                    <a:pt x="613220" y="428733"/>
                  </a:cubicBezTo>
                  <a:cubicBezTo>
                    <a:pt x="612588" y="429031"/>
                    <a:pt x="611955" y="429366"/>
                    <a:pt x="611360" y="429775"/>
                  </a:cubicBezTo>
                  <a:cubicBezTo>
                    <a:pt x="574041" y="451579"/>
                    <a:pt x="548964" y="486404"/>
                    <a:pt x="538583" y="525177"/>
                  </a:cubicBezTo>
                  <a:cubicBezTo>
                    <a:pt x="528240" y="563799"/>
                    <a:pt x="532481" y="606363"/>
                    <a:pt x="553801" y="643869"/>
                  </a:cubicBezTo>
                  <a:cubicBezTo>
                    <a:pt x="554136" y="644575"/>
                    <a:pt x="554508" y="645282"/>
                    <a:pt x="554992" y="645952"/>
                  </a:cubicBezTo>
                  <a:cubicBezTo>
                    <a:pt x="555587" y="646919"/>
                    <a:pt x="556145" y="647924"/>
                    <a:pt x="556741" y="648891"/>
                  </a:cubicBezTo>
                  <a:lnTo>
                    <a:pt x="120410" y="648854"/>
                  </a:lnTo>
                  <a:lnTo>
                    <a:pt x="120410" y="123712"/>
                  </a:lnTo>
                  <a:lnTo>
                    <a:pt x="783550" y="123712"/>
                  </a:lnTo>
                  <a:close/>
                  <a:moveTo>
                    <a:pt x="783555" y="99821"/>
                  </a:moveTo>
                  <a:lnTo>
                    <a:pt x="783555" y="23844"/>
                  </a:lnTo>
                  <a:lnTo>
                    <a:pt x="120415" y="23844"/>
                  </a:lnTo>
                  <a:lnTo>
                    <a:pt x="120415" y="99784"/>
                  </a:lnTo>
                  <a:close/>
                  <a:moveTo>
                    <a:pt x="550345" y="35937"/>
                  </a:moveTo>
                  <a:cubicBezTo>
                    <a:pt x="557675" y="35937"/>
                    <a:pt x="564335" y="38913"/>
                    <a:pt x="569172" y="43750"/>
                  </a:cubicBezTo>
                  <a:cubicBezTo>
                    <a:pt x="574009" y="48587"/>
                    <a:pt x="576985" y="55209"/>
                    <a:pt x="576985" y="62577"/>
                  </a:cubicBezTo>
                  <a:cubicBezTo>
                    <a:pt x="576985" y="69944"/>
                    <a:pt x="574009" y="76567"/>
                    <a:pt x="569172" y="81404"/>
                  </a:cubicBezTo>
                  <a:cubicBezTo>
                    <a:pt x="564335" y="86241"/>
                    <a:pt x="557713" y="89218"/>
                    <a:pt x="550345" y="89218"/>
                  </a:cubicBezTo>
                  <a:cubicBezTo>
                    <a:pt x="542978" y="89218"/>
                    <a:pt x="536355" y="86241"/>
                    <a:pt x="531518" y="81404"/>
                  </a:cubicBezTo>
                  <a:cubicBezTo>
                    <a:pt x="526681" y="76567"/>
                    <a:pt x="523742" y="69945"/>
                    <a:pt x="523742" y="62577"/>
                  </a:cubicBezTo>
                  <a:cubicBezTo>
                    <a:pt x="523742" y="55210"/>
                    <a:pt x="526718" y="48587"/>
                    <a:pt x="531518" y="43750"/>
                  </a:cubicBezTo>
                  <a:cubicBezTo>
                    <a:pt x="536318" y="38950"/>
                    <a:pt x="542977" y="35937"/>
                    <a:pt x="550345" y="35937"/>
                  </a:cubicBezTo>
                  <a:close/>
                  <a:moveTo>
                    <a:pt x="635847" y="35937"/>
                  </a:moveTo>
                  <a:cubicBezTo>
                    <a:pt x="643177" y="35937"/>
                    <a:pt x="649837" y="38913"/>
                    <a:pt x="654674" y="43750"/>
                  </a:cubicBezTo>
                  <a:cubicBezTo>
                    <a:pt x="659511" y="48587"/>
                    <a:pt x="662450" y="55209"/>
                    <a:pt x="662450" y="62577"/>
                  </a:cubicBezTo>
                  <a:cubicBezTo>
                    <a:pt x="662450" y="69944"/>
                    <a:pt x="659474" y="76567"/>
                    <a:pt x="654674" y="81404"/>
                  </a:cubicBezTo>
                  <a:cubicBezTo>
                    <a:pt x="649837" y="86241"/>
                    <a:pt x="643215" y="89218"/>
                    <a:pt x="635847" y="89218"/>
                  </a:cubicBezTo>
                  <a:cubicBezTo>
                    <a:pt x="628479" y="89218"/>
                    <a:pt x="621857" y="86241"/>
                    <a:pt x="617020" y="81404"/>
                  </a:cubicBezTo>
                  <a:cubicBezTo>
                    <a:pt x="612183" y="76567"/>
                    <a:pt x="609244" y="69945"/>
                    <a:pt x="609244" y="62577"/>
                  </a:cubicBezTo>
                  <a:cubicBezTo>
                    <a:pt x="609244" y="55210"/>
                    <a:pt x="612220" y="48587"/>
                    <a:pt x="617020" y="43750"/>
                  </a:cubicBezTo>
                  <a:cubicBezTo>
                    <a:pt x="621820" y="38950"/>
                    <a:pt x="628479" y="35937"/>
                    <a:pt x="635847" y="35937"/>
                  </a:cubicBezTo>
                  <a:close/>
                  <a:moveTo>
                    <a:pt x="809088" y="745435"/>
                  </a:moveTo>
                  <a:cubicBezTo>
                    <a:pt x="809274" y="745323"/>
                    <a:pt x="809534" y="745323"/>
                    <a:pt x="809757" y="745398"/>
                  </a:cubicBezTo>
                  <a:cubicBezTo>
                    <a:pt x="809981" y="745472"/>
                    <a:pt x="810204" y="745584"/>
                    <a:pt x="810278" y="745732"/>
                  </a:cubicBezTo>
                  <a:lnTo>
                    <a:pt x="810316" y="745770"/>
                  </a:lnTo>
                  <a:lnTo>
                    <a:pt x="810278" y="745770"/>
                  </a:lnTo>
                  <a:lnTo>
                    <a:pt x="828844" y="777916"/>
                  </a:lnTo>
                  <a:cubicBezTo>
                    <a:pt x="829105" y="778437"/>
                    <a:pt x="829365" y="778921"/>
                    <a:pt x="829700" y="779405"/>
                  </a:cubicBezTo>
                  <a:lnTo>
                    <a:pt x="880749" y="867808"/>
                  </a:lnTo>
                  <a:lnTo>
                    <a:pt x="880823" y="867920"/>
                  </a:lnTo>
                  <a:cubicBezTo>
                    <a:pt x="880860" y="868069"/>
                    <a:pt x="880860" y="868255"/>
                    <a:pt x="880823" y="868441"/>
                  </a:cubicBezTo>
                  <a:cubicBezTo>
                    <a:pt x="880749" y="868664"/>
                    <a:pt x="880637" y="868887"/>
                    <a:pt x="880488" y="868962"/>
                  </a:cubicBezTo>
                  <a:lnTo>
                    <a:pt x="859838" y="880905"/>
                  </a:lnTo>
                  <a:cubicBezTo>
                    <a:pt x="859429" y="881091"/>
                    <a:pt x="859019" y="881314"/>
                    <a:pt x="858647" y="881538"/>
                  </a:cubicBezTo>
                  <a:cubicBezTo>
                    <a:pt x="858498" y="881575"/>
                    <a:pt x="858350" y="881575"/>
                    <a:pt x="858164" y="881500"/>
                  </a:cubicBezTo>
                  <a:cubicBezTo>
                    <a:pt x="858015" y="881463"/>
                    <a:pt x="857866" y="881389"/>
                    <a:pt x="857754" y="881277"/>
                  </a:cubicBezTo>
                  <a:cubicBezTo>
                    <a:pt x="857568" y="880979"/>
                    <a:pt x="857419" y="880682"/>
                    <a:pt x="857196" y="880384"/>
                  </a:cubicBezTo>
                  <a:lnTo>
                    <a:pt x="792009" y="767494"/>
                  </a:lnTo>
                  <a:cubicBezTo>
                    <a:pt x="791749" y="766973"/>
                    <a:pt x="791488" y="766489"/>
                    <a:pt x="791153" y="766005"/>
                  </a:cubicBezTo>
                  <a:lnTo>
                    <a:pt x="787135" y="759048"/>
                  </a:lnTo>
                  <a:cubicBezTo>
                    <a:pt x="787023" y="758862"/>
                    <a:pt x="787023" y="758638"/>
                    <a:pt x="787098" y="758415"/>
                  </a:cubicBezTo>
                  <a:cubicBezTo>
                    <a:pt x="787172" y="758192"/>
                    <a:pt x="787284" y="758006"/>
                    <a:pt x="787470" y="757894"/>
                  </a:cubicBezTo>
                  <a:cubicBezTo>
                    <a:pt x="787693" y="757783"/>
                    <a:pt x="787879" y="757634"/>
                    <a:pt x="788065" y="757522"/>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xit" presetID="2" presetSubtype="8">
                                  <p:stCondLst>
                                    <p:cond delay="0"/>
                                  </p:stCondLst>
                                  <p:childTnLst>
                                    <p:anim calcmode="lin" valueType="num">
                                      <p:cBhvr additive="base">
                                        <p:cTn dur="500"/>
                                        <p:tgtEl>
                                          <p:spTgt spid="4726"/>
                                        </p:tgtEl>
                                        <p:attrNameLst>
                                          <p:attrName>ppt_x</p:attrName>
                                        </p:attrNameLst>
                                      </p:cBhvr>
                                      <p:tavLst>
                                        <p:tav fmla="" tm="0">
                                          <p:val>
                                            <p:strVal val="#ppt_x"/>
                                          </p:val>
                                        </p:tav>
                                        <p:tav fmla="" tm="100000">
                                          <p:val>
                                            <p:strVal val="#ppt_x-1"/>
                                          </p:val>
                                        </p:tav>
                                      </p:tavLst>
                                    </p:anim>
                                    <p:set>
                                      <p:cBhvr>
                                        <p:cTn dur="1" fill="hold">
                                          <p:stCondLst>
                                            <p:cond delay="500"/>
                                          </p:stCondLst>
                                        </p:cTn>
                                        <p:tgtEl>
                                          <p:spTgt spid="4726"/>
                                        </p:tgtEl>
                                        <p:attrNameLst>
                                          <p:attrName>style.visibility</p:attrName>
                                        </p:attrNameLst>
                                      </p:cBhvr>
                                      <p:to>
                                        <p:strVal val="hidden"/>
                                      </p:to>
                                    </p:set>
                                  </p:childTnLst>
                                </p:cTn>
                              </p:par>
                              <p:par>
                                <p:cTn fill="hold" nodeType="withEffect" presetClass="entr" presetID="1" presetSubtype="0">
                                  <p:stCondLst>
                                    <p:cond delay="0"/>
                                  </p:stCondLst>
                                  <p:childTnLst>
                                    <p:set>
                                      <p:cBhvr>
                                        <p:cTn dur="1" fill="hold">
                                          <p:stCondLst>
                                            <p:cond delay="0"/>
                                          </p:stCondLst>
                                        </p:cTn>
                                        <p:tgtEl>
                                          <p:spTgt spid="4763"/>
                                        </p:tgtEl>
                                        <p:attrNameLst>
                                          <p:attrName>style.visibility</p:attrName>
                                        </p:attrNameLst>
                                      </p:cBhvr>
                                      <p:to>
                                        <p:strVal val="visible"/>
                                      </p:to>
                                    </p:set>
                                  </p:childTnLst>
                                </p:cTn>
                              </p:par>
                              <p:par>
                                <p:cTn fill="hold" nodeType="withEffect" presetClass="entr" presetID="10" presetSubtype="0">
                                  <p:stCondLst>
                                    <p:cond delay="250"/>
                                  </p:stCondLst>
                                  <p:childTnLst>
                                    <p:set>
                                      <p:cBhvr>
                                        <p:cTn dur="1" fill="hold">
                                          <p:stCondLst>
                                            <p:cond delay="0"/>
                                          </p:stCondLst>
                                        </p:cTn>
                                        <p:tgtEl>
                                          <p:spTgt spid="4764"/>
                                        </p:tgtEl>
                                        <p:attrNameLst>
                                          <p:attrName>style.visibility</p:attrName>
                                        </p:attrNameLst>
                                      </p:cBhvr>
                                      <p:to>
                                        <p:strVal val="visible"/>
                                      </p:to>
                                    </p:set>
                                    <p:animEffect filter="fade" transition="in">
                                      <p:cBhvr>
                                        <p:cTn dur="500"/>
                                        <p:tgtEl>
                                          <p:spTgt spid="4764"/>
                                        </p:tgtEl>
                                      </p:cBhvr>
                                    </p:animEffect>
                                  </p:childTnLst>
                                </p:cTn>
                              </p:par>
                            </p:childTnLst>
                          </p:cTn>
                        </p:par>
                        <p:par>
                          <p:cTn fill="hold">
                            <p:stCondLst>
                              <p:cond delay="500"/>
                            </p:stCondLst>
                            <p:childTnLst>
                              <p:par>
                                <p:cTn fill="hold" nodeType="afterEffect" presetClass="entr" presetID="2" presetSubtype="2">
                                  <p:stCondLst>
                                    <p:cond delay="0"/>
                                  </p:stCondLst>
                                  <p:childTnLst>
                                    <p:set>
                                      <p:cBhvr>
                                        <p:cTn dur="1" fill="hold">
                                          <p:stCondLst>
                                            <p:cond delay="0"/>
                                          </p:stCondLst>
                                        </p:cTn>
                                        <p:tgtEl>
                                          <p:spTgt spid="4765"/>
                                        </p:tgtEl>
                                        <p:attrNameLst>
                                          <p:attrName>style.visibility</p:attrName>
                                        </p:attrNameLst>
                                      </p:cBhvr>
                                      <p:to>
                                        <p:strVal val="visible"/>
                                      </p:to>
                                    </p:set>
                                    <p:anim calcmode="lin" valueType="num">
                                      <p:cBhvr additive="base">
                                        <p:cTn dur="500"/>
                                        <p:tgtEl>
                                          <p:spTgt spid="4765"/>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4769"/>
                                        </p:tgtEl>
                                        <p:attrNameLst>
                                          <p:attrName>style.visibility</p:attrName>
                                        </p:attrNameLst>
                                      </p:cBhvr>
                                      <p:to>
                                        <p:strVal val="visible"/>
                                      </p:to>
                                    </p:set>
                                    <p:animEffect filter="fade" transition="in">
                                      <p:cBhvr>
                                        <p:cTn dur="500"/>
                                        <p:tgtEl>
                                          <p:spTgt spid="4769"/>
                                        </p:tgtEl>
                                      </p:cBhvr>
                                    </p:animEffect>
                                  </p:childTnLst>
                                </p:cTn>
                              </p:par>
                            </p:childTnLst>
                          </p:cTn>
                        </p:par>
                        <p:par>
                          <p:cTn fill="hold">
                            <p:stCondLst>
                              <p:cond delay="1000"/>
                            </p:stCondLst>
                            <p:childTnLst>
                              <p:par>
                                <p:cTn fill="hold" nodeType="afterEffect" presetClass="entr" presetID="10" presetSubtype="0">
                                  <p:stCondLst>
                                    <p:cond delay="250"/>
                                  </p:stCondLst>
                                  <p:childTnLst>
                                    <p:set>
                                      <p:cBhvr>
                                        <p:cTn dur="1" fill="hold">
                                          <p:stCondLst>
                                            <p:cond delay="0"/>
                                          </p:stCondLst>
                                        </p:cTn>
                                        <p:tgtEl>
                                          <p:spTgt spid="4781"/>
                                        </p:tgtEl>
                                        <p:attrNameLst>
                                          <p:attrName>style.visibility</p:attrName>
                                        </p:attrNameLst>
                                      </p:cBhvr>
                                      <p:to>
                                        <p:strVal val="visible"/>
                                      </p:to>
                                    </p:set>
                                    <p:animEffect filter="fade" transition="in">
                                      <p:cBhvr>
                                        <p:cTn dur="250"/>
                                        <p:tgtEl>
                                          <p:spTgt spid="4781"/>
                                        </p:tgtEl>
                                      </p:cBhvr>
                                    </p:animEffect>
                                  </p:childTnLst>
                                </p:cTn>
                              </p:par>
                            </p:childTnLst>
                          </p:cTn>
                        </p:par>
                        <p:par>
                          <p:cTn fill="hold">
                            <p:stCondLst>
                              <p:cond delay="1250"/>
                            </p:stCondLst>
                            <p:childTnLst>
                              <p:par>
                                <p:cTn fill="hold" nodeType="afterEffect" presetClass="entr" presetID="2" presetSubtype="2">
                                  <p:stCondLst>
                                    <p:cond delay="0"/>
                                  </p:stCondLst>
                                  <p:childTnLst>
                                    <p:set>
                                      <p:cBhvr>
                                        <p:cTn dur="1" fill="hold">
                                          <p:stCondLst>
                                            <p:cond delay="0"/>
                                          </p:stCondLst>
                                        </p:cTn>
                                        <p:tgtEl>
                                          <p:spTgt spid="4766"/>
                                        </p:tgtEl>
                                        <p:attrNameLst>
                                          <p:attrName>style.visibility</p:attrName>
                                        </p:attrNameLst>
                                      </p:cBhvr>
                                      <p:to>
                                        <p:strVal val="visible"/>
                                      </p:to>
                                    </p:set>
                                    <p:anim calcmode="lin" valueType="num">
                                      <p:cBhvr additive="base">
                                        <p:cTn dur="500"/>
                                        <p:tgtEl>
                                          <p:spTgt spid="476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4772"/>
                                        </p:tgtEl>
                                        <p:attrNameLst>
                                          <p:attrName>style.visibility</p:attrName>
                                        </p:attrNameLst>
                                      </p:cBhvr>
                                      <p:to>
                                        <p:strVal val="visible"/>
                                      </p:to>
                                    </p:set>
                                    <p:animEffect filter="fade" transition="in">
                                      <p:cBhvr>
                                        <p:cTn dur="500"/>
                                        <p:tgtEl>
                                          <p:spTgt spid="4772"/>
                                        </p:tgtEl>
                                      </p:cBhvr>
                                    </p:animEffect>
                                  </p:childTnLst>
                                </p:cTn>
                              </p:par>
                            </p:childTnLst>
                          </p:cTn>
                        </p:par>
                        <p:par>
                          <p:cTn fill="hold">
                            <p:stCondLst>
                              <p:cond delay="1750"/>
                            </p:stCondLst>
                            <p:childTnLst>
                              <p:par>
                                <p:cTn fill="hold" nodeType="afterEffect" presetClass="entr" presetID="10" presetSubtype="0">
                                  <p:stCondLst>
                                    <p:cond delay="250"/>
                                  </p:stCondLst>
                                  <p:childTnLst>
                                    <p:set>
                                      <p:cBhvr>
                                        <p:cTn dur="1" fill="hold">
                                          <p:stCondLst>
                                            <p:cond delay="0"/>
                                          </p:stCondLst>
                                        </p:cTn>
                                        <p:tgtEl>
                                          <p:spTgt spid="4784"/>
                                        </p:tgtEl>
                                        <p:attrNameLst>
                                          <p:attrName>style.visibility</p:attrName>
                                        </p:attrNameLst>
                                      </p:cBhvr>
                                      <p:to>
                                        <p:strVal val="visible"/>
                                      </p:to>
                                    </p:set>
                                    <p:animEffect filter="fade" transition="in">
                                      <p:cBhvr>
                                        <p:cTn dur="250"/>
                                        <p:tgtEl>
                                          <p:spTgt spid="4784"/>
                                        </p:tgtEl>
                                      </p:cBhvr>
                                    </p:animEffect>
                                  </p:childTnLst>
                                </p:cTn>
                              </p:par>
                            </p:childTnLst>
                          </p:cTn>
                        </p:par>
                        <p:par>
                          <p:cTn fill="hold">
                            <p:stCondLst>
                              <p:cond delay="2000"/>
                            </p:stCondLst>
                            <p:childTnLst>
                              <p:par>
                                <p:cTn fill="hold" nodeType="afterEffect" presetClass="entr" presetID="2" presetSubtype="2">
                                  <p:stCondLst>
                                    <p:cond delay="0"/>
                                  </p:stCondLst>
                                  <p:childTnLst>
                                    <p:set>
                                      <p:cBhvr>
                                        <p:cTn dur="1" fill="hold">
                                          <p:stCondLst>
                                            <p:cond delay="0"/>
                                          </p:stCondLst>
                                        </p:cTn>
                                        <p:tgtEl>
                                          <p:spTgt spid="4767"/>
                                        </p:tgtEl>
                                        <p:attrNameLst>
                                          <p:attrName>style.visibility</p:attrName>
                                        </p:attrNameLst>
                                      </p:cBhvr>
                                      <p:to>
                                        <p:strVal val="visible"/>
                                      </p:to>
                                    </p:set>
                                    <p:anim calcmode="lin" valueType="num">
                                      <p:cBhvr additive="base">
                                        <p:cTn dur="500"/>
                                        <p:tgtEl>
                                          <p:spTgt spid="4767"/>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4775"/>
                                        </p:tgtEl>
                                        <p:attrNameLst>
                                          <p:attrName>style.visibility</p:attrName>
                                        </p:attrNameLst>
                                      </p:cBhvr>
                                      <p:to>
                                        <p:strVal val="visible"/>
                                      </p:to>
                                    </p:set>
                                    <p:animEffect filter="fade" transition="in">
                                      <p:cBhvr>
                                        <p:cTn dur="500"/>
                                        <p:tgtEl>
                                          <p:spTgt spid="4775"/>
                                        </p:tgtEl>
                                      </p:cBhvr>
                                    </p:animEffect>
                                  </p:childTnLst>
                                </p:cTn>
                              </p:par>
                            </p:childTnLst>
                          </p:cTn>
                        </p:par>
                        <p:par>
                          <p:cTn fill="hold">
                            <p:stCondLst>
                              <p:cond delay="2500"/>
                            </p:stCondLst>
                            <p:childTnLst>
                              <p:par>
                                <p:cTn fill="hold" nodeType="afterEffect" presetClass="entr" presetID="10" presetSubtype="0">
                                  <p:stCondLst>
                                    <p:cond delay="250"/>
                                  </p:stCondLst>
                                  <p:childTnLst>
                                    <p:set>
                                      <p:cBhvr>
                                        <p:cTn dur="1" fill="hold">
                                          <p:stCondLst>
                                            <p:cond delay="0"/>
                                          </p:stCondLst>
                                        </p:cTn>
                                        <p:tgtEl>
                                          <p:spTgt spid="4792"/>
                                        </p:tgtEl>
                                        <p:attrNameLst>
                                          <p:attrName>style.visibility</p:attrName>
                                        </p:attrNameLst>
                                      </p:cBhvr>
                                      <p:to>
                                        <p:strVal val="visible"/>
                                      </p:to>
                                    </p:set>
                                    <p:animEffect filter="fade" transition="in">
                                      <p:cBhvr>
                                        <p:cTn dur="250"/>
                                        <p:tgtEl>
                                          <p:spTgt spid="4792"/>
                                        </p:tgtEl>
                                      </p:cBhvr>
                                    </p:animEffect>
                                  </p:childTnLst>
                                </p:cTn>
                              </p:par>
                            </p:childTnLst>
                          </p:cTn>
                        </p:par>
                        <p:par>
                          <p:cTn fill="hold">
                            <p:stCondLst>
                              <p:cond delay="2750"/>
                            </p:stCondLst>
                            <p:childTnLst>
                              <p:par>
                                <p:cTn fill="hold" nodeType="afterEffect" presetClass="entr" presetID="2" presetSubtype="2">
                                  <p:stCondLst>
                                    <p:cond delay="0"/>
                                  </p:stCondLst>
                                  <p:childTnLst>
                                    <p:set>
                                      <p:cBhvr>
                                        <p:cTn dur="1" fill="hold">
                                          <p:stCondLst>
                                            <p:cond delay="0"/>
                                          </p:stCondLst>
                                        </p:cTn>
                                        <p:tgtEl>
                                          <p:spTgt spid="4768"/>
                                        </p:tgtEl>
                                        <p:attrNameLst>
                                          <p:attrName>style.visibility</p:attrName>
                                        </p:attrNameLst>
                                      </p:cBhvr>
                                      <p:to>
                                        <p:strVal val="visible"/>
                                      </p:to>
                                    </p:set>
                                    <p:anim calcmode="lin" valueType="num">
                                      <p:cBhvr additive="base">
                                        <p:cTn dur="500"/>
                                        <p:tgtEl>
                                          <p:spTgt spid="4768"/>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50"/>
                                  </p:stCondLst>
                                  <p:childTnLst>
                                    <p:set>
                                      <p:cBhvr>
                                        <p:cTn dur="1" fill="hold">
                                          <p:stCondLst>
                                            <p:cond delay="0"/>
                                          </p:stCondLst>
                                        </p:cTn>
                                        <p:tgtEl>
                                          <p:spTgt spid="4778"/>
                                        </p:tgtEl>
                                        <p:attrNameLst>
                                          <p:attrName>style.visibility</p:attrName>
                                        </p:attrNameLst>
                                      </p:cBhvr>
                                      <p:to>
                                        <p:strVal val="visible"/>
                                      </p:to>
                                    </p:set>
                                    <p:animEffect filter="fade" transition="in">
                                      <p:cBhvr>
                                        <p:cTn dur="500"/>
                                        <p:tgtEl>
                                          <p:spTgt spid="4778"/>
                                        </p:tgtEl>
                                      </p:cBhvr>
                                    </p:animEffect>
                                  </p:childTnLst>
                                </p:cTn>
                              </p:par>
                            </p:childTnLst>
                          </p:cTn>
                        </p:par>
                        <p:par>
                          <p:cTn fill="hold">
                            <p:stCondLst>
                              <p:cond delay="3250"/>
                            </p:stCondLst>
                            <p:childTnLst>
                              <p:par>
                                <p:cTn fill="hold" nodeType="afterEffect" presetClass="entr" presetID="10" presetSubtype="0">
                                  <p:stCondLst>
                                    <p:cond delay="250"/>
                                  </p:stCondLst>
                                  <p:childTnLst>
                                    <p:set>
                                      <p:cBhvr>
                                        <p:cTn dur="1" fill="hold">
                                          <p:stCondLst>
                                            <p:cond delay="0"/>
                                          </p:stCondLst>
                                        </p:cTn>
                                        <p:tgtEl>
                                          <p:spTgt spid="4800"/>
                                        </p:tgtEl>
                                        <p:attrNameLst>
                                          <p:attrName>style.visibility</p:attrName>
                                        </p:attrNameLst>
                                      </p:cBhvr>
                                      <p:to>
                                        <p:strVal val="visible"/>
                                      </p:to>
                                    </p:set>
                                    <p:animEffect filter="fade" transition="in">
                                      <p:cBhvr>
                                        <p:cTn dur="250"/>
                                        <p:tgtEl>
                                          <p:spTgt spid="480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8" name="Shape 608"/>
        <p:cNvGrpSpPr/>
        <p:nvPr/>
      </p:nvGrpSpPr>
      <p:grpSpPr>
        <a:xfrm>
          <a:off x="0" y="0"/>
          <a:ext cx="0" cy="0"/>
          <a:chOff x="0" y="0"/>
          <a:chExt cx="0" cy="0"/>
        </a:xfrm>
      </p:grpSpPr>
      <p:sp>
        <p:nvSpPr>
          <p:cNvPr id="609" name="Google Shape;609;p9"/>
          <p:cNvSpPr txBox="1"/>
          <p:nvPr/>
        </p:nvSpPr>
        <p:spPr>
          <a:xfrm>
            <a:off x="296269" y="385036"/>
            <a:ext cx="4971297" cy="810478"/>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500">
                <a:solidFill>
                  <a:schemeClr val="accent1"/>
                </a:solidFill>
                <a:latin typeface="Lustria"/>
                <a:ea typeface="Lustria"/>
                <a:cs typeface="Lustria"/>
                <a:sym typeface="Lustria"/>
              </a:rPr>
              <a:t>Em pacientes com HPN,</a:t>
            </a:r>
            <a:br>
              <a:rPr b="1" lang="pt-BR" sz="3500">
                <a:solidFill>
                  <a:schemeClr val="accent1"/>
                </a:solidFill>
                <a:latin typeface="Lustria"/>
                <a:ea typeface="Lustria"/>
                <a:cs typeface="Lustria"/>
                <a:sym typeface="Lustria"/>
              </a:rPr>
            </a:br>
            <a:endParaRPr b="1" baseline="30000" sz="3500">
              <a:solidFill>
                <a:schemeClr val="accent1"/>
              </a:solidFill>
              <a:latin typeface="Lustria"/>
              <a:ea typeface="Lustria"/>
              <a:cs typeface="Lustria"/>
              <a:sym typeface="Lustria"/>
            </a:endParaRPr>
          </a:p>
        </p:txBody>
      </p:sp>
      <p:sp>
        <p:nvSpPr>
          <p:cNvPr id="610" name="Google Shape;610;p9"/>
          <p:cNvSpPr txBox="1"/>
          <p:nvPr/>
        </p:nvSpPr>
        <p:spPr>
          <a:xfrm>
            <a:off x="296269" y="792070"/>
            <a:ext cx="11467106" cy="95410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a falta de proteínas reguladoras do complemento resulta em ativação crônica e descontrolada do complemento</a:t>
            </a:r>
            <a:r>
              <a:rPr baseline="30000" lang="pt-BR" sz="2800">
                <a:solidFill>
                  <a:srgbClr val="003865"/>
                </a:solidFill>
                <a:latin typeface="Calibri"/>
                <a:ea typeface="Calibri"/>
                <a:cs typeface="Calibri"/>
                <a:sym typeface="Calibri"/>
              </a:rPr>
              <a:t>1-3</a:t>
            </a:r>
            <a:endParaRPr baseline="30000" sz="2800">
              <a:solidFill>
                <a:srgbClr val="003865"/>
              </a:solidFill>
              <a:latin typeface="Calibri"/>
              <a:ea typeface="Calibri"/>
              <a:cs typeface="Calibri"/>
              <a:sym typeface="Calibri"/>
            </a:endParaRPr>
          </a:p>
        </p:txBody>
      </p:sp>
      <p:sp>
        <p:nvSpPr>
          <p:cNvPr id="611" name="Google Shape;611;p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C3 = componente 3 do complemento; C5 = componente 5 do complemento; FB = fator B do complemento; FD = fator D do complemento; HI = hemólise intravascular; MAC = complexo de ataque à membrana.</a:t>
            </a:r>
            <a:endParaRPr/>
          </a:p>
          <a:p>
            <a:pPr indent="0" lvl="0" marL="0" rtl="0" algn="l">
              <a:lnSpc>
                <a:spcPct val="90000"/>
              </a:lnSpc>
              <a:spcBef>
                <a:spcPts val="300"/>
              </a:spcBef>
              <a:spcAft>
                <a:spcPts val="0"/>
              </a:spcAft>
              <a:buClr>
                <a:schemeClr val="dk1"/>
              </a:buClr>
              <a:buSzPts val="800"/>
              <a:buNone/>
            </a:pPr>
            <a:r>
              <a:rPr lang="pt-BR"/>
              <a:t>1. Hill A, et al. Nat Rev Dis Primers. 2017;3:17028. 2. Ricklin D, et al. [published online December 9, 2019]. Nat Rev Drug Discov. doi: 10.1038/s41573-019-0055-y. 3. Walport MJ. N Engl J Med. 2001;344(14):1058-1066.</a:t>
            </a:r>
            <a:endParaRPr/>
          </a:p>
        </p:txBody>
      </p:sp>
      <p:grpSp>
        <p:nvGrpSpPr>
          <p:cNvPr id="612" name="Google Shape;612;p9"/>
          <p:cNvGrpSpPr/>
          <p:nvPr/>
        </p:nvGrpSpPr>
        <p:grpSpPr>
          <a:xfrm>
            <a:off x="2010158" y="2271411"/>
            <a:ext cx="7808556" cy="3299094"/>
            <a:chOff x="2010158" y="2485975"/>
            <a:chExt cx="7808556" cy="3299094"/>
          </a:xfrm>
        </p:grpSpPr>
        <p:sp>
          <p:nvSpPr>
            <p:cNvPr id="613" name="Google Shape;613;p9"/>
            <p:cNvSpPr txBox="1"/>
            <p:nvPr/>
          </p:nvSpPr>
          <p:spPr>
            <a:xfrm>
              <a:off x="8740258" y="3499080"/>
              <a:ext cx="933076"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Proximal</a:t>
              </a:r>
              <a:endParaRPr/>
            </a:p>
          </p:txBody>
        </p:sp>
        <p:sp>
          <p:nvSpPr>
            <p:cNvPr id="614" name="Google Shape;614;p9"/>
            <p:cNvSpPr txBox="1"/>
            <p:nvPr/>
          </p:nvSpPr>
          <p:spPr>
            <a:xfrm>
              <a:off x="8728598" y="4363022"/>
              <a:ext cx="1090116" cy="33855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2"/>
                </a:buClr>
                <a:buSzPts val="1600"/>
                <a:buFont typeface="Calibri"/>
                <a:buNone/>
              </a:pPr>
              <a:r>
                <a:rPr b="1" i="0" lang="pt-BR" sz="1600" u="none" cap="none" strike="noStrike">
                  <a:solidFill>
                    <a:schemeClr val="dk2"/>
                  </a:solidFill>
                  <a:latin typeface="Calibri"/>
                  <a:ea typeface="Calibri"/>
                  <a:cs typeface="Calibri"/>
                  <a:sym typeface="Calibri"/>
                </a:rPr>
                <a:t>Terminal</a:t>
              </a:r>
              <a:endParaRPr/>
            </a:p>
          </p:txBody>
        </p:sp>
        <p:cxnSp>
          <p:nvCxnSpPr>
            <p:cNvPr id="615" name="Google Shape;615;p9"/>
            <p:cNvCxnSpPr/>
            <p:nvPr/>
          </p:nvCxnSpPr>
          <p:spPr>
            <a:xfrm>
              <a:off x="7027802" y="4355374"/>
              <a:ext cx="0" cy="1255056"/>
            </a:xfrm>
            <a:prstGeom prst="straightConnector1">
              <a:avLst/>
            </a:prstGeom>
            <a:noFill/>
            <a:ln cap="flat" cmpd="sng" w="19050">
              <a:solidFill>
                <a:srgbClr val="283C8C"/>
              </a:solidFill>
              <a:prstDash val="solid"/>
              <a:miter lim="800000"/>
              <a:headEnd len="sm" w="sm" type="none"/>
              <a:tailEnd len="sm" w="sm" type="none"/>
            </a:ln>
          </p:spPr>
        </p:cxnSp>
        <p:cxnSp>
          <p:nvCxnSpPr>
            <p:cNvPr id="616" name="Google Shape;616;p9"/>
            <p:cNvCxnSpPr/>
            <p:nvPr/>
          </p:nvCxnSpPr>
          <p:spPr>
            <a:xfrm>
              <a:off x="7027800" y="4526526"/>
              <a:ext cx="0" cy="1255056"/>
            </a:xfrm>
            <a:prstGeom prst="straightConnector1">
              <a:avLst/>
            </a:prstGeom>
            <a:noFill/>
            <a:ln cap="flat" cmpd="sng" w="19050">
              <a:solidFill>
                <a:srgbClr val="CE2434"/>
              </a:solidFill>
              <a:prstDash val="solid"/>
              <a:miter lim="800000"/>
              <a:headEnd len="sm" w="sm" type="none"/>
              <a:tailEnd len="sm" w="sm" type="none"/>
            </a:ln>
          </p:spPr>
        </p:cxnSp>
        <p:cxnSp>
          <p:nvCxnSpPr>
            <p:cNvPr id="617" name="Google Shape;617;p9"/>
            <p:cNvCxnSpPr/>
            <p:nvPr/>
          </p:nvCxnSpPr>
          <p:spPr>
            <a:xfrm rot="5400000">
              <a:off x="7027800" y="4440629"/>
              <a:ext cx="1" cy="1255056"/>
            </a:xfrm>
            <a:prstGeom prst="straightConnector1">
              <a:avLst/>
            </a:prstGeom>
            <a:noFill/>
            <a:ln cap="flat" cmpd="sng" w="19050">
              <a:solidFill>
                <a:srgbClr val="32A4FE"/>
              </a:solidFill>
              <a:prstDash val="solid"/>
              <a:miter lim="800000"/>
              <a:headEnd len="sm" w="sm" type="none"/>
              <a:tailEnd len="sm" w="sm" type="none"/>
            </a:ln>
          </p:spPr>
        </p:cxnSp>
        <p:cxnSp>
          <p:nvCxnSpPr>
            <p:cNvPr id="618" name="Google Shape;618;p9"/>
            <p:cNvCxnSpPr/>
            <p:nvPr/>
          </p:nvCxnSpPr>
          <p:spPr>
            <a:xfrm rot="10800000">
              <a:off x="5849551" y="4838377"/>
              <a:ext cx="0" cy="692006"/>
            </a:xfrm>
            <a:prstGeom prst="straightConnector1">
              <a:avLst/>
            </a:prstGeom>
            <a:noFill/>
            <a:ln cap="flat" cmpd="sng" w="19050">
              <a:solidFill>
                <a:schemeClr val="accent2"/>
              </a:solidFill>
              <a:prstDash val="solid"/>
              <a:miter lim="800000"/>
              <a:headEnd len="sm" w="sm" type="none"/>
              <a:tailEnd len="sm" w="sm" type="none"/>
            </a:ln>
          </p:spPr>
        </p:cxnSp>
        <p:cxnSp>
          <p:nvCxnSpPr>
            <p:cNvPr id="619" name="Google Shape;619;p9"/>
            <p:cNvCxnSpPr/>
            <p:nvPr/>
          </p:nvCxnSpPr>
          <p:spPr>
            <a:xfrm rot="10800000">
              <a:off x="5585191" y="4935047"/>
              <a:ext cx="0" cy="595336"/>
            </a:xfrm>
            <a:prstGeom prst="straightConnector1">
              <a:avLst/>
            </a:prstGeom>
            <a:noFill/>
            <a:ln cap="flat" cmpd="sng" w="19050">
              <a:solidFill>
                <a:schemeClr val="accent3"/>
              </a:solidFill>
              <a:prstDash val="solid"/>
              <a:miter lim="800000"/>
              <a:headEnd len="sm" w="sm" type="none"/>
              <a:tailEnd len="sm" w="sm" type="none"/>
            </a:ln>
          </p:spPr>
        </p:cxnSp>
        <p:sp>
          <p:nvSpPr>
            <p:cNvPr id="620" name="Google Shape;620;p9"/>
            <p:cNvSpPr/>
            <p:nvPr/>
          </p:nvSpPr>
          <p:spPr>
            <a:xfrm flipH="1">
              <a:off x="5849550" y="2809762"/>
              <a:ext cx="2633472" cy="2274927"/>
            </a:xfrm>
            <a:custGeom>
              <a:rect b="b" l="l" r="r" t="t"/>
              <a:pathLst>
                <a:path extrusionOk="0" h="1536824" w="1498075">
                  <a:moveTo>
                    <a:pt x="137" y="0"/>
                  </a:moveTo>
                  <a:cubicBezTo>
                    <a:pt x="-591" y="50531"/>
                    <a:pt x="1841" y="101063"/>
                    <a:pt x="1113" y="151594"/>
                  </a:cubicBezTo>
                  <a:lnTo>
                    <a:pt x="1498075" y="151594"/>
                  </a:lnTo>
                  <a:lnTo>
                    <a:pt x="1498075" y="1536824"/>
                  </a:lnTo>
                </a:path>
              </a:pathLst>
            </a:custGeom>
            <a:noFill/>
            <a:ln cap="flat" cmpd="sng" w="19050">
              <a:solidFill>
                <a:srgbClr val="CE243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Calibri"/>
                <a:buNone/>
              </a:pPr>
              <a:r>
                <a:t/>
              </a:r>
              <a:endParaRPr b="0" i="0" sz="1200" u="none" cap="none" strike="noStrike">
                <a:solidFill>
                  <a:srgbClr val="FFFFFF"/>
                </a:solidFill>
                <a:latin typeface="Arial"/>
                <a:ea typeface="Arial"/>
                <a:cs typeface="Arial"/>
                <a:sym typeface="Arial"/>
              </a:endParaRPr>
            </a:p>
          </p:txBody>
        </p:sp>
        <p:sp>
          <p:nvSpPr>
            <p:cNvPr id="621" name="Google Shape;621;p9"/>
            <p:cNvSpPr/>
            <p:nvPr/>
          </p:nvSpPr>
          <p:spPr>
            <a:xfrm>
              <a:off x="2952950" y="2809761"/>
              <a:ext cx="2633520" cy="2260894"/>
            </a:xfrm>
            <a:custGeom>
              <a:rect b="b" l="l" r="r" t="t"/>
              <a:pathLst>
                <a:path extrusionOk="0" h="1527344" w="1498075">
                  <a:moveTo>
                    <a:pt x="137" y="0"/>
                  </a:moveTo>
                  <a:cubicBezTo>
                    <a:pt x="-591" y="50531"/>
                    <a:pt x="1841" y="101063"/>
                    <a:pt x="1113" y="151594"/>
                  </a:cubicBezTo>
                  <a:lnTo>
                    <a:pt x="1498075" y="151594"/>
                  </a:lnTo>
                  <a:lnTo>
                    <a:pt x="1498075" y="1527344"/>
                  </a:lnTo>
                </a:path>
              </a:pathLst>
            </a:custGeom>
            <a:noFill/>
            <a:ln cap="flat" cmpd="sng" w="19050">
              <a:solidFill>
                <a:srgbClr val="283C8C"/>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Calibri"/>
                <a:buNone/>
              </a:pPr>
              <a:r>
                <a:t/>
              </a:r>
              <a:endParaRPr b="0" i="0" sz="1200" u="none" cap="none" strike="noStrike">
                <a:solidFill>
                  <a:srgbClr val="FFFFFF"/>
                </a:solidFill>
                <a:latin typeface="Arial"/>
                <a:ea typeface="Arial"/>
                <a:cs typeface="Arial"/>
                <a:sym typeface="Arial"/>
              </a:endParaRPr>
            </a:p>
          </p:txBody>
        </p:sp>
        <p:cxnSp>
          <p:nvCxnSpPr>
            <p:cNvPr id="622" name="Google Shape;622;p9"/>
            <p:cNvCxnSpPr>
              <a:stCxn id="623" idx="2"/>
              <a:endCxn id="624" idx="0"/>
            </p:cNvCxnSpPr>
            <p:nvPr/>
          </p:nvCxnSpPr>
          <p:spPr>
            <a:xfrm>
              <a:off x="5710329" y="2911661"/>
              <a:ext cx="7200" cy="2464500"/>
            </a:xfrm>
            <a:prstGeom prst="straightConnector1">
              <a:avLst/>
            </a:prstGeom>
            <a:noFill/>
            <a:ln cap="flat" cmpd="sng" w="19050">
              <a:solidFill>
                <a:srgbClr val="32A4FE"/>
              </a:solidFill>
              <a:prstDash val="solid"/>
              <a:miter lim="800000"/>
              <a:headEnd len="sm" w="sm" type="none"/>
              <a:tailEnd len="sm" w="sm" type="none"/>
            </a:ln>
          </p:spPr>
        </p:cxnSp>
        <p:sp>
          <p:nvSpPr>
            <p:cNvPr id="623" name="Google Shape;623;p9"/>
            <p:cNvSpPr/>
            <p:nvPr/>
          </p:nvSpPr>
          <p:spPr>
            <a:xfrm>
              <a:off x="4594760" y="2500182"/>
              <a:ext cx="2231137" cy="411479"/>
            </a:xfrm>
            <a:prstGeom prst="rect">
              <a:avLst/>
            </a:prstGeom>
            <a:gradFill>
              <a:gsLst>
                <a:gs pos="0">
                  <a:srgbClr val="0071CA"/>
                </a:gs>
                <a:gs pos="100000">
                  <a:srgbClr val="004E8D"/>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da LECTINA</a:t>
              </a:r>
              <a:endParaRPr/>
            </a:p>
          </p:txBody>
        </p:sp>
        <p:sp>
          <p:nvSpPr>
            <p:cNvPr id="625" name="Google Shape;625;p9"/>
            <p:cNvSpPr/>
            <p:nvPr/>
          </p:nvSpPr>
          <p:spPr>
            <a:xfrm>
              <a:off x="8469666" y="2882019"/>
              <a:ext cx="1045321" cy="400110"/>
            </a:xfrm>
            <a:prstGeom prst="rect">
              <a:avLst/>
            </a:prstGeom>
            <a:noFill/>
            <a:ln>
              <a:noFill/>
            </a:ln>
          </p:spPr>
          <p:txBody>
            <a:bodyPr anchorCtr="0" anchor="t" bIns="45700" lIns="91425" spcFirstLastPara="1" rIns="91425" wrap="square" tIns="45700">
              <a:spAutoFit/>
            </a:bodyPr>
            <a:lstStyle/>
            <a:p>
              <a:pPr indent="0" lvl="0" marL="0" marR="0" rtl="0" algn="r">
                <a:lnSpc>
                  <a:spcPct val="100000"/>
                </a:lnSpc>
                <a:spcBef>
                  <a:spcPts val="0"/>
                </a:spcBef>
                <a:spcAft>
                  <a:spcPts val="0"/>
                </a:spcAft>
                <a:buClr>
                  <a:srgbClr val="000000"/>
                </a:buClr>
                <a:buSzPts val="1000"/>
                <a:buFont typeface="Calibri"/>
                <a:buNone/>
              </a:pPr>
              <a:r>
                <a:rPr b="0" i="1" lang="pt-BR" sz="1000" u="none" cap="none" strike="noStrike">
                  <a:solidFill>
                    <a:srgbClr val="000000"/>
                  </a:solidFill>
                  <a:latin typeface="Calibri"/>
                  <a:ea typeface="Calibri"/>
                  <a:cs typeface="Calibri"/>
                  <a:sym typeface="Calibri"/>
                </a:rPr>
                <a:t>Sempre ativa em baixo nível</a:t>
              </a:r>
              <a:endParaRPr/>
            </a:p>
          </p:txBody>
        </p:sp>
        <p:sp>
          <p:nvSpPr>
            <p:cNvPr id="626" name="Google Shape;626;p9"/>
            <p:cNvSpPr/>
            <p:nvPr/>
          </p:nvSpPr>
          <p:spPr>
            <a:xfrm>
              <a:off x="4601860" y="3559066"/>
              <a:ext cx="2234642" cy="312085"/>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a:t>
              </a:r>
              <a:endParaRPr/>
            </a:p>
          </p:txBody>
        </p:sp>
        <p:sp>
          <p:nvSpPr>
            <p:cNvPr id="627" name="Google Shape;627;p9"/>
            <p:cNvSpPr/>
            <p:nvPr/>
          </p:nvSpPr>
          <p:spPr>
            <a:xfrm>
              <a:off x="4598676" y="3121467"/>
              <a:ext cx="2234645" cy="312085"/>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 convertase</a:t>
              </a:r>
              <a:endParaRPr b="1" i="0" sz="1400" u="none" cap="none" strike="noStrike">
                <a:solidFill>
                  <a:srgbClr val="FFFFFF"/>
                </a:solidFill>
                <a:latin typeface="Calibri"/>
                <a:ea typeface="Calibri"/>
                <a:cs typeface="Calibri"/>
                <a:sym typeface="Calibri"/>
              </a:endParaRPr>
            </a:p>
          </p:txBody>
        </p:sp>
        <p:sp>
          <p:nvSpPr>
            <p:cNvPr id="628" name="Google Shape;628;p9"/>
            <p:cNvSpPr/>
            <p:nvPr/>
          </p:nvSpPr>
          <p:spPr>
            <a:xfrm>
              <a:off x="4601860" y="3996021"/>
              <a:ext cx="2234642" cy="312085"/>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400"/>
                <a:buFont typeface="Calibri"/>
                <a:buNone/>
              </a:pPr>
              <a:r>
                <a:rPr b="1" i="0" lang="pt-BR" sz="1400" u="none" cap="none" strike="noStrike">
                  <a:solidFill>
                    <a:srgbClr val="FFFFFF"/>
                  </a:solidFill>
                  <a:latin typeface="Calibri"/>
                  <a:ea typeface="Calibri"/>
                  <a:cs typeface="Calibri"/>
                  <a:sym typeface="Calibri"/>
                </a:rPr>
                <a:t>C3b</a:t>
              </a:r>
              <a:endParaRPr/>
            </a:p>
          </p:txBody>
        </p:sp>
        <p:sp>
          <p:nvSpPr>
            <p:cNvPr id="629" name="Google Shape;629;p9"/>
            <p:cNvSpPr/>
            <p:nvPr/>
          </p:nvSpPr>
          <p:spPr>
            <a:xfrm>
              <a:off x="7175820" y="3578371"/>
              <a:ext cx="1307202" cy="24622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32A4FE"/>
                </a:buClr>
                <a:buSzPts val="1000"/>
                <a:buFont typeface="Calibri"/>
                <a:buNone/>
              </a:pPr>
              <a:r>
                <a:rPr b="1" lang="pt-BR" sz="1000" u="none" cap="none" strike="noStrike">
                  <a:solidFill>
                    <a:srgbClr val="32A4FE"/>
                  </a:solidFill>
                  <a:latin typeface="Calibri"/>
                  <a:ea typeface="Calibri"/>
                  <a:cs typeface="Calibri"/>
                  <a:sym typeface="Calibri"/>
                </a:rPr>
                <a:t>Alça de amplificação</a:t>
              </a:r>
              <a:endParaRPr/>
            </a:p>
          </p:txBody>
        </p:sp>
        <p:sp>
          <p:nvSpPr>
            <p:cNvPr id="630" name="Google Shape;630;p9"/>
            <p:cNvSpPr/>
            <p:nvPr/>
          </p:nvSpPr>
          <p:spPr>
            <a:xfrm>
              <a:off x="4600270" y="4911515"/>
              <a:ext cx="2234642" cy="312085"/>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1400">
                  <a:solidFill>
                    <a:srgbClr val="FFFFFF"/>
                  </a:solidFill>
                  <a:latin typeface="Calibri"/>
                  <a:ea typeface="Calibri"/>
                  <a:cs typeface="Calibri"/>
                  <a:sym typeface="Calibri"/>
                </a:rPr>
                <a:t>C5</a:t>
              </a:r>
              <a:endParaRPr/>
            </a:p>
          </p:txBody>
        </p:sp>
        <p:sp>
          <p:nvSpPr>
            <p:cNvPr id="631" name="Google Shape;631;p9"/>
            <p:cNvSpPr/>
            <p:nvPr/>
          </p:nvSpPr>
          <p:spPr>
            <a:xfrm>
              <a:off x="4602592" y="4460695"/>
              <a:ext cx="2230729" cy="312085"/>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1400">
                  <a:solidFill>
                    <a:srgbClr val="FFFFFF"/>
                  </a:solidFill>
                  <a:latin typeface="Calibri"/>
                  <a:ea typeface="Calibri"/>
                  <a:cs typeface="Calibri"/>
                  <a:sym typeface="Calibri"/>
                </a:rPr>
                <a:t>C5 convertase</a:t>
              </a:r>
              <a:endParaRPr b="1" sz="1400">
                <a:solidFill>
                  <a:srgbClr val="FFFFFF"/>
                </a:solidFill>
                <a:latin typeface="Calibri"/>
                <a:ea typeface="Calibri"/>
                <a:cs typeface="Calibri"/>
                <a:sym typeface="Calibri"/>
              </a:endParaRPr>
            </a:p>
          </p:txBody>
        </p:sp>
        <p:sp>
          <p:nvSpPr>
            <p:cNvPr id="624" name="Google Shape;624;p9"/>
            <p:cNvSpPr/>
            <p:nvPr/>
          </p:nvSpPr>
          <p:spPr>
            <a:xfrm>
              <a:off x="4601568" y="5376186"/>
              <a:ext cx="2231754" cy="408883"/>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400">
                  <a:solidFill>
                    <a:srgbClr val="FFFFFF"/>
                  </a:solidFill>
                  <a:latin typeface="Calibri"/>
                  <a:ea typeface="Calibri"/>
                  <a:cs typeface="Calibri"/>
                  <a:sym typeface="Calibri"/>
                </a:rPr>
                <a:t>C5b-9</a:t>
              </a:r>
              <a:br>
                <a:rPr b="1" lang="pt-BR" sz="1400">
                  <a:solidFill>
                    <a:srgbClr val="FFFFFF"/>
                  </a:solidFill>
                  <a:latin typeface="Calibri"/>
                  <a:ea typeface="Calibri"/>
                  <a:cs typeface="Calibri"/>
                  <a:sym typeface="Calibri"/>
                </a:rPr>
              </a:br>
              <a:r>
                <a:rPr b="1" lang="pt-BR" sz="1400">
                  <a:solidFill>
                    <a:srgbClr val="FFFFFF"/>
                  </a:solidFill>
                  <a:latin typeface="Calibri"/>
                  <a:ea typeface="Calibri"/>
                  <a:cs typeface="Calibri"/>
                  <a:sym typeface="Calibri"/>
                </a:rPr>
                <a:t>Formação de MAC</a:t>
              </a:r>
              <a:endParaRPr/>
            </a:p>
          </p:txBody>
        </p:sp>
        <p:sp>
          <p:nvSpPr>
            <p:cNvPr id="632" name="Google Shape;632;p9"/>
            <p:cNvSpPr/>
            <p:nvPr/>
          </p:nvSpPr>
          <p:spPr>
            <a:xfrm>
              <a:off x="2010159" y="3559066"/>
              <a:ext cx="2067682" cy="312084"/>
            </a:xfrm>
            <a:prstGeom prst="roundRect">
              <a:avLst>
                <a:gd fmla="val 0" name="adj"/>
              </a:avLst>
            </a:prstGeom>
            <a:gradFill>
              <a:gsLst>
                <a:gs pos="0">
                  <a:srgbClr val="0071CA"/>
                </a:gs>
                <a:gs pos="100000">
                  <a:srgbClr val="2AB8CA"/>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400">
                  <a:solidFill>
                    <a:srgbClr val="FFFFFF"/>
                  </a:solidFill>
                  <a:latin typeface="Calibri"/>
                  <a:ea typeface="Calibri"/>
                  <a:cs typeface="Calibri"/>
                  <a:sym typeface="Calibri"/>
                </a:rPr>
                <a:t>C3a</a:t>
              </a:r>
              <a:endParaRPr/>
            </a:p>
          </p:txBody>
        </p:sp>
        <p:sp>
          <p:nvSpPr>
            <p:cNvPr id="633" name="Google Shape;633;p9"/>
            <p:cNvSpPr/>
            <p:nvPr/>
          </p:nvSpPr>
          <p:spPr>
            <a:xfrm>
              <a:off x="7567172" y="2923962"/>
              <a:ext cx="457200" cy="228600"/>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FD</a:t>
              </a:r>
              <a:endParaRPr/>
            </a:p>
          </p:txBody>
        </p:sp>
        <p:sp>
          <p:nvSpPr>
            <p:cNvPr id="634" name="Google Shape;634;p9"/>
            <p:cNvSpPr/>
            <p:nvPr/>
          </p:nvSpPr>
          <p:spPr>
            <a:xfrm>
              <a:off x="6949069" y="2948218"/>
              <a:ext cx="365760" cy="185502"/>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FB</a:t>
              </a:r>
              <a:endParaRPr/>
            </a:p>
          </p:txBody>
        </p:sp>
        <p:sp>
          <p:nvSpPr>
            <p:cNvPr id="635" name="Google Shape;635;p9"/>
            <p:cNvSpPr/>
            <p:nvPr/>
          </p:nvSpPr>
          <p:spPr>
            <a:xfrm>
              <a:off x="7435824" y="4910087"/>
              <a:ext cx="2067681" cy="312084"/>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rPr b="1" lang="pt-BR" sz="1400">
                  <a:solidFill>
                    <a:srgbClr val="FFFFFF"/>
                  </a:solidFill>
                  <a:latin typeface="Calibri"/>
                  <a:ea typeface="Calibri"/>
                  <a:cs typeface="Calibri"/>
                  <a:sym typeface="Calibri"/>
                </a:rPr>
                <a:t>C5a</a:t>
              </a:r>
              <a:endParaRPr/>
            </a:p>
          </p:txBody>
        </p:sp>
        <p:sp>
          <p:nvSpPr>
            <p:cNvPr id="636" name="Google Shape;636;p9"/>
            <p:cNvSpPr/>
            <p:nvPr/>
          </p:nvSpPr>
          <p:spPr>
            <a:xfrm>
              <a:off x="7435825" y="2485975"/>
              <a:ext cx="2067682" cy="422330"/>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ALTERNATIVA</a:t>
              </a:r>
              <a:endParaRPr/>
            </a:p>
          </p:txBody>
        </p:sp>
        <p:sp>
          <p:nvSpPr>
            <p:cNvPr id="637" name="Google Shape;637;p9"/>
            <p:cNvSpPr/>
            <p:nvPr/>
          </p:nvSpPr>
          <p:spPr>
            <a:xfrm>
              <a:off x="2010158" y="2485975"/>
              <a:ext cx="2067682" cy="422330"/>
            </a:xfrm>
            <a:prstGeom prst="roundRect">
              <a:avLst>
                <a:gd fmla="val 0" name="adj"/>
              </a:avLst>
            </a:prstGeom>
            <a:gradFill>
              <a:gsLst>
                <a:gs pos="0">
                  <a:schemeClr val="dk2"/>
                </a:gs>
                <a:gs pos="100000">
                  <a:srgbClr val="004E8D"/>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FFFFFF"/>
                </a:buClr>
                <a:buSzPts val="1400"/>
                <a:buFont typeface="Lustria"/>
                <a:buNone/>
              </a:pPr>
              <a:r>
                <a:rPr b="1" i="0" lang="pt-BR" sz="1400" u="none" cap="none" strike="noStrike">
                  <a:solidFill>
                    <a:srgbClr val="FFFFFF"/>
                  </a:solidFill>
                  <a:latin typeface="Lustria"/>
                  <a:ea typeface="Lustria"/>
                  <a:cs typeface="Lustria"/>
                  <a:sym typeface="Lustria"/>
                </a:rPr>
                <a:t>Via CLÁSSICA</a:t>
              </a:r>
              <a:endParaRPr/>
            </a:p>
          </p:txBody>
        </p:sp>
        <p:sp>
          <p:nvSpPr>
            <p:cNvPr id="638" name="Google Shape;638;p9"/>
            <p:cNvSpPr/>
            <p:nvPr/>
          </p:nvSpPr>
          <p:spPr>
            <a:xfrm rot="3971960">
              <a:off x="6260574" y="3179445"/>
              <a:ext cx="899646" cy="1115368"/>
            </a:xfrm>
            <a:prstGeom prst="arc">
              <a:avLst>
                <a:gd fmla="val 13452213" name="adj1"/>
                <a:gd fmla="val 0" name="adj2"/>
              </a:avLst>
            </a:prstGeom>
            <a:noFill/>
            <a:ln cap="flat" cmpd="sng" w="28575">
              <a:solidFill>
                <a:srgbClr val="32A4FE"/>
              </a:solidFill>
              <a:prstDash val="solid"/>
              <a:miter lim="800000"/>
              <a:headEnd len="med" w="med" type="stealth"/>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639" name="Google Shape;639;p9"/>
            <p:cNvSpPr/>
            <p:nvPr/>
          </p:nvSpPr>
          <p:spPr>
            <a:xfrm>
              <a:off x="6927092" y="3859176"/>
              <a:ext cx="457200" cy="228600"/>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FD</a:t>
              </a:r>
              <a:endParaRPr/>
            </a:p>
          </p:txBody>
        </p:sp>
        <p:sp>
          <p:nvSpPr>
            <p:cNvPr id="640" name="Google Shape;640;p9"/>
            <p:cNvSpPr/>
            <p:nvPr/>
          </p:nvSpPr>
          <p:spPr>
            <a:xfrm>
              <a:off x="7002383" y="3374265"/>
              <a:ext cx="365760" cy="185502"/>
            </a:xfrm>
            <a:prstGeom prst="ellipse">
              <a:avLst/>
            </a:prstGeom>
            <a:solidFill>
              <a:schemeClr val="accent3"/>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FB</a:t>
              </a:r>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12"/>
                                        </p:tgtEl>
                                        <p:attrNameLst>
                                          <p:attrName>style.visibility</p:attrName>
                                        </p:attrNameLst>
                                      </p:cBhvr>
                                      <p:to>
                                        <p:strVal val="visible"/>
                                      </p:to>
                                    </p:set>
                                    <p:animEffect filter="fade" transition="in">
                                      <p:cBhvr>
                                        <p:cTn dur="500"/>
                                        <p:tgtEl>
                                          <p:spTgt spid="61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6" name="Shape 4816"/>
        <p:cNvGrpSpPr/>
        <p:nvPr/>
      </p:nvGrpSpPr>
      <p:grpSpPr>
        <a:xfrm>
          <a:off x="0" y="0"/>
          <a:ext cx="0" cy="0"/>
          <a:chOff x="0" y="0"/>
          <a:chExt cx="0" cy="0"/>
        </a:xfrm>
      </p:grpSpPr>
      <p:pic>
        <p:nvPicPr>
          <p:cNvPr id="4817" name="Google Shape;4817;p90"/>
          <p:cNvPicPr preferRelativeResize="0"/>
          <p:nvPr/>
        </p:nvPicPr>
        <p:blipFill rotWithShape="1">
          <a:blip r:embed="rId3">
            <a:alphaModFix/>
          </a:blip>
          <a:srcRect b="-216" l="13916" r="46164" t="217"/>
          <a:stretch/>
        </p:blipFill>
        <p:spPr>
          <a:xfrm>
            <a:off x="0" y="-14894"/>
            <a:ext cx="4597399" cy="6857999"/>
          </a:xfrm>
          <a:prstGeom prst="rect">
            <a:avLst/>
          </a:prstGeom>
          <a:noFill/>
          <a:ln>
            <a:noFill/>
          </a:ln>
        </p:spPr>
      </p:pic>
      <p:sp>
        <p:nvSpPr>
          <p:cNvPr id="4818" name="Google Shape;4818;p90"/>
          <p:cNvSpPr/>
          <p:nvPr/>
        </p:nvSpPr>
        <p:spPr>
          <a:xfrm flipH="1">
            <a:off x="4597399" y="-14894"/>
            <a:ext cx="7594599" cy="6857999"/>
          </a:xfrm>
          <a:prstGeom prst="round1Rect">
            <a:avLst>
              <a:gd fmla="val 0" name="adj"/>
            </a:avLst>
          </a:prstGeom>
          <a:gradFill>
            <a:gsLst>
              <a:gs pos="0">
                <a:schemeClr val="accent1"/>
              </a:gs>
              <a:gs pos="100000">
                <a:schemeClr val="lt2"/>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4819" name="Google Shape;4819;p90"/>
          <p:cNvSpPr/>
          <p:nvPr/>
        </p:nvSpPr>
        <p:spPr>
          <a:xfrm rot="10800000">
            <a:off x="1" y="-1578"/>
            <a:ext cx="4597398" cy="6857999"/>
          </a:xfrm>
          <a:prstGeom prst="round1Rect">
            <a:avLst>
              <a:gd fmla="val 0" name="adj"/>
            </a:avLst>
          </a:prstGeom>
          <a:gradFill>
            <a:gsLst>
              <a:gs pos="0">
                <a:srgbClr val="830051">
                  <a:alpha val="87843"/>
                </a:srgbClr>
              </a:gs>
              <a:gs pos="50000">
                <a:srgbClr val="9F002B">
                  <a:alpha val="20000"/>
                </a:srgbClr>
              </a:gs>
              <a:gs pos="100000">
                <a:srgbClr val="C00000">
                  <a:alpha val="66666"/>
                </a:srgbClr>
              </a:gs>
            </a:gsLst>
            <a:lin ang="27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id="4820" name="Google Shape;4820;p90"/>
          <p:cNvPicPr preferRelativeResize="0"/>
          <p:nvPr/>
        </p:nvPicPr>
        <p:blipFill rotWithShape="1">
          <a:blip r:embed="rId4">
            <a:alphaModFix/>
          </a:blip>
          <a:srcRect b="0" l="0" r="0" t="0"/>
          <a:stretch/>
        </p:blipFill>
        <p:spPr>
          <a:xfrm>
            <a:off x="0" y="3074860"/>
            <a:ext cx="7649497" cy="3783140"/>
          </a:xfrm>
          <a:prstGeom prst="rect">
            <a:avLst/>
          </a:prstGeom>
          <a:noFill/>
          <a:ln>
            <a:noFill/>
          </a:ln>
        </p:spPr>
      </p:pic>
      <p:pic>
        <p:nvPicPr>
          <p:cNvPr id="4821" name="Google Shape;4821;p90"/>
          <p:cNvPicPr preferRelativeResize="0"/>
          <p:nvPr/>
        </p:nvPicPr>
        <p:blipFill rotWithShape="1">
          <a:blip r:embed="rId5">
            <a:alphaModFix/>
          </a:blip>
          <a:srcRect b="0" l="0" r="0" t="0"/>
          <a:stretch/>
        </p:blipFill>
        <p:spPr>
          <a:xfrm>
            <a:off x="9598466" y="5997633"/>
            <a:ext cx="2342268" cy="568087"/>
          </a:xfrm>
          <a:prstGeom prst="rect">
            <a:avLst/>
          </a:prstGeom>
          <a:noFill/>
          <a:ln>
            <a:noFill/>
          </a:ln>
        </p:spPr>
      </p:pic>
      <p:sp>
        <p:nvSpPr>
          <p:cNvPr id="4822" name="Google Shape;4822;p90"/>
          <p:cNvSpPr/>
          <p:nvPr/>
        </p:nvSpPr>
        <p:spPr>
          <a:xfrm>
            <a:off x="5130144" y="2693777"/>
            <a:ext cx="6391296" cy="286232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5400">
                <a:solidFill>
                  <a:srgbClr val="FFFFFF"/>
                </a:solidFill>
                <a:latin typeface="Lustria"/>
                <a:ea typeface="Lustria"/>
                <a:cs typeface="Lustria"/>
                <a:sym typeface="Lustria"/>
              </a:rPr>
              <a:t>HPN</a:t>
            </a:r>
            <a:endParaRPr b="1" sz="4400">
              <a:solidFill>
                <a:srgbClr val="FFFFFF"/>
              </a:solidFill>
              <a:latin typeface="Lustria"/>
              <a:ea typeface="Lustria"/>
              <a:cs typeface="Lustria"/>
              <a:sym typeface="Lustria"/>
            </a:endParaRPr>
          </a:p>
          <a:p>
            <a:pPr indent="0" lvl="0" marL="0" marR="0" rtl="0" algn="l">
              <a:spcBef>
                <a:spcPts val="1200"/>
              </a:spcBef>
              <a:spcAft>
                <a:spcPts val="0"/>
              </a:spcAft>
              <a:buNone/>
            </a:pPr>
            <a:r>
              <a:rPr b="1" lang="pt-BR" sz="3600">
                <a:solidFill>
                  <a:srgbClr val="FFFFFF"/>
                </a:solidFill>
                <a:latin typeface="Lustria"/>
                <a:ea typeface="Lustria"/>
                <a:cs typeface="Lustria"/>
                <a:sym typeface="Lustria"/>
              </a:rPr>
              <a:t>TRATAMENTO COM ravulizumabe</a:t>
            </a:r>
            <a:endParaRPr b="1" sz="3600">
              <a:solidFill>
                <a:srgbClr val="FFFFFF"/>
              </a:solidFill>
              <a:latin typeface="Lustria"/>
              <a:ea typeface="Lustria"/>
              <a:cs typeface="Lustria"/>
              <a:sym typeface="Lustria"/>
            </a:endParaRPr>
          </a:p>
          <a:p>
            <a:pPr indent="0" lvl="0" marL="0" marR="0" rtl="0" algn="l">
              <a:spcBef>
                <a:spcPts val="0"/>
              </a:spcBef>
              <a:spcAft>
                <a:spcPts val="0"/>
              </a:spcAft>
              <a:buNone/>
            </a:pPr>
            <a:r>
              <a:t/>
            </a:r>
            <a:endParaRPr b="1" sz="4400">
              <a:solidFill>
                <a:srgbClr val="FFFFFF"/>
              </a:solidFill>
              <a:latin typeface="Lustria"/>
              <a:ea typeface="Lustria"/>
              <a:cs typeface="Lustria"/>
              <a:sym typeface="Lustria"/>
            </a:endParaRPr>
          </a:p>
        </p:txBody>
      </p:sp>
      <p:grpSp>
        <p:nvGrpSpPr>
          <p:cNvPr id="4823" name="Google Shape;4823;p90"/>
          <p:cNvGrpSpPr/>
          <p:nvPr/>
        </p:nvGrpSpPr>
        <p:grpSpPr>
          <a:xfrm>
            <a:off x="5257989" y="1299286"/>
            <a:ext cx="983316" cy="983316"/>
            <a:chOff x="-951397" y="1963883"/>
            <a:chExt cx="571500" cy="571500"/>
          </a:xfrm>
        </p:grpSpPr>
        <p:sp>
          <p:nvSpPr>
            <p:cNvPr id="4824" name="Google Shape;4824;p90"/>
            <p:cNvSpPr/>
            <p:nvPr/>
          </p:nvSpPr>
          <p:spPr>
            <a:xfrm>
              <a:off x="-951397" y="1963883"/>
              <a:ext cx="571500" cy="571500"/>
            </a:xfrm>
            <a:custGeom>
              <a:rect b="b" l="l" r="r" t="t"/>
              <a:pathLst>
                <a:path extrusionOk="0" h="571500" w="571500">
                  <a:moveTo>
                    <a:pt x="571500" y="400050"/>
                  </a:moveTo>
                  <a:cubicBezTo>
                    <a:pt x="571500" y="368536"/>
                    <a:pt x="545864" y="342900"/>
                    <a:pt x="514350" y="342900"/>
                  </a:cubicBezTo>
                  <a:cubicBezTo>
                    <a:pt x="482836" y="342900"/>
                    <a:pt x="457200" y="368536"/>
                    <a:pt x="457200" y="400050"/>
                  </a:cubicBezTo>
                  <a:cubicBezTo>
                    <a:pt x="457200" y="428313"/>
                    <a:pt x="477839" y="451783"/>
                    <a:pt x="504825" y="456340"/>
                  </a:cubicBezTo>
                  <a:lnTo>
                    <a:pt x="504825" y="457200"/>
                  </a:lnTo>
                  <a:cubicBezTo>
                    <a:pt x="504825" y="482668"/>
                    <a:pt x="494923" y="506592"/>
                    <a:pt x="476943" y="524573"/>
                  </a:cubicBezTo>
                  <a:cubicBezTo>
                    <a:pt x="458963" y="542553"/>
                    <a:pt x="435034" y="552450"/>
                    <a:pt x="409575" y="552450"/>
                  </a:cubicBezTo>
                  <a:cubicBezTo>
                    <a:pt x="357053" y="552450"/>
                    <a:pt x="314325" y="509718"/>
                    <a:pt x="314325" y="457200"/>
                  </a:cubicBezTo>
                  <a:lnTo>
                    <a:pt x="314325" y="437667"/>
                  </a:lnTo>
                  <a:cubicBezTo>
                    <a:pt x="372899" y="432801"/>
                    <a:pt x="419100" y="383663"/>
                    <a:pt x="419100" y="323850"/>
                  </a:cubicBezTo>
                  <a:lnTo>
                    <a:pt x="419100" y="198672"/>
                  </a:lnTo>
                  <a:cubicBezTo>
                    <a:pt x="435486" y="194413"/>
                    <a:pt x="447675" y="179629"/>
                    <a:pt x="447675" y="161925"/>
                  </a:cubicBezTo>
                  <a:cubicBezTo>
                    <a:pt x="447675" y="140912"/>
                    <a:pt x="430583" y="123825"/>
                    <a:pt x="409575" y="123825"/>
                  </a:cubicBezTo>
                  <a:cubicBezTo>
                    <a:pt x="388567" y="123825"/>
                    <a:pt x="371475" y="140912"/>
                    <a:pt x="371475" y="161925"/>
                  </a:cubicBezTo>
                  <a:cubicBezTo>
                    <a:pt x="371475" y="179629"/>
                    <a:pt x="383664" y="194413"/>
                    <a:pt x="400050" y="198672"/>
                  </a:cubicBezTo>
                  <a:lnTo>
                    <a:pt x="400050" y="323850"/>
                  </a:lnTo>
                  <a:cubicBezTo>
                    <a:pt x="400050" y="376368"/>
                    <a:pt x="357322" y="419100"/>
                    <a:pt x="304800" y="419100"/>
                  </a:cubicBezTo>
                  <a:cubicBezTo>
                    <a:pt x="283930" y="419100"/>
                    <a:pt x="264148" y="412353"/>
                    <a:pt x="247769" y="400050"/>
                  </a:cubicBezTo>
                  <a:lnTo>
                    <a:pt x="265937" y="400050"/>
                  </a:lnTo>
                  <a:cubicBezTo>
                    <a:pt x="282113" y="400050"/>
                    <a:pt x="295275" y="386888"/>
                    <a:pt x="295275" y="370712"/>
                  </a:cubicBezTo>
                  <a:lnTo>
                    <a:pt x="295275" y="38100"/>
                  </a:lnTo>
                  <a:cubicBezTo>
                    <a:pt x="295275" y="32835"/>
                    <a:pt x="291010" y="28575"/>
                    <a:pt x="285750" y="28575"/>
                  </a:cubicBezTo>
                  <a:lnTo>
                    <a:pt x="149408" y="28575"/>
                  </a:lnTo>
                  <a:cubicBezTo>
                    <a:pt x="133196" y="10422"/>
                    <a:pt x="110310" y="0"/>
                    <a:pt x="85725" y="0"/>
                  </a:cubicBezTo>
                  <a:cubicBezTo>
                    <a:pt x="59522" y="0"/>
                    <a:pt x="35147" y="11720"/>
                    <a:pt x="18859" y="32138"/>
                  </a:cubicBezTo>
                  <a:cubicBezTo>
                    <a:pt x="6697" y="47290"/>
                    <a:pt x="0" y="66322"/>
                    <a:pt x="0" y="85725"/>
                  </a:cubicBezTo>
                  <a:lnTo>
                    <a:pt x="0" y="370712"/>
                  </a:lnTo>
                  <a:cubicBezTo>
                    <a:pt x="0" y="386888"/>
                    <a:pt x="13162" y="400050"/>
                    <a:pt x="29338" y="400050"/>
                  </a:cubicBezTo>
                  <a:lnTo>
                    <a:pt x="219753" y="400050"/>
                  </a:lnTo>
                  <a:cubicBezTo>
                    <a:pt x="221148" y="401603"/>
                    <a:pt x="222475" y="403204"/>
                    <a:pt x="223963" y="404692"/>
                  </a:cubicBezTo>
                  <a:cubicBezTo>
                    <a:pt x="243281" y="424010"/>
                    <a:pt x="268327" y="435479"/>
                    <a:pt x="295275" y="437687"/>
                  </a:cubicBezTo>
                  <a:lnTo>
                    <a:pt x="295275" y="457200"/>
                  </a:lnTo>
                  <a:cubicBezTo>
                    <a:pt x="295275" y="520229"/>
                    <a:pt x="346551" y="571500"/>
                    <a:pt x="409575" y="571500"/>
                  </a:cubicBezTo>
                  <a:cubicBezTo>
                    <a:pt x="440122" y="571500"/>
                    <a:pt x="468832" y="559622"/>
                    <a:pt x="490412" y="538042"/>
                  </a:cubicBezTo>
                  <a:cubicBezTo>
                    <a:pt x="511992" y="516462"/>
                    <a:pt x="523875" y="487756"/>
                    <a:pt x="523875" y="457200"/>
                  </a:cubicBezTo>
                  <a:lnTo>
                    <a:pt x="523875" y="456340"/>
                  </a:lnTo>
                  <a:cubicBezTo>
                    <a:pt x="550861" y="451783"/>
                    <a:pt x="571500" y="428313"/>
                    <a:pt x="571500" y="400050"/>
                  </a:cubicBezTo>
                  <a:close/>
                  <a:moveTo>
                    <a:pt x="390525" y="161925"/>
                  </a:moveTo>
                  <a:cubicBezTo>
                    <a:pt x="390525" y="151423"/>
                    <a:pt x="399069" y="142875"/>
                    <a:pt x="409575" y="142875"/>
                  </a:cubicBezTo>
                  <a:cubicBezTo>
                    <a:pt x="420081" y="142875"/>
                    <a:pt x="428625" y="151423"/>
                    <a:pt x="428625" y="161925"/>
                  </a:cubicBezTo>
                  <a:cubicBezTo>
                    <a:pt x="428625" y="172427"/>
                    <a:pt x="420081" y="180975"/>
                    <a:pt x="409575" y="180975"/>
                  </a:cubicBezTo>
                  <a:cubicBezTo>
                    <a:pt x="399069" y="180975"/>
                    <a:pt x="390525" y="172427"/>
                    <a:pt x="390525" y="161925"/>
                  </a:cubicBezTo>
                  <a:close/>
                  <a:moveTo>
                    <a:pt x="33733" y="44044"/>
                  </a:moveTo>
                  <a:cubicBezTo>
                    <a:pt x="46402" y="28156"/>
                    <a:pt x="65354" y="19050"/>
                    <a:pt x="85725" y="19050"/>
                  </a:cubicBezTo>
                  <a:cubicBezTo>
                    <a:pt x="106096" y="19050"/>
                    <a:pt x="125048" y="28156"/>
                    <a:pt x="137736" y="44062"/>
                  </a:cubicBezTo>
                  <a:cubicBezTo>
                    <a:pt x="147191" y="55848"/>
                    <a:pt x="152400" y="70638"/>
                    <a:pt x="152400" y="85725"/>
                  </a:cubicBezTo>
                  <a:cubicBezTo>
                    <a:pt x="152400" y="88032"/>
                    <a:pt x="152326" y="90255"/>
                    <a:pt x="152079" y="92450"/>
                  </a:cubicBezTo>
                  <a:cubicBezTo>
                    <a:pt x="151823" y="94683"/>
                    <a:pt x="151479" y="96915"/>
                    <a:pt x="151047" y="99147"/>
                  </a:cubicBezTo>
                  <a:cubicBezTo>
                    <a:pt x="151028" y="99250"/>
                    <a:pt x="151009" y="99352"/>
                    <a:pt x="150995" y="99454"/>
                  </a:cubicBezTo>
                  <a:cubicBezTo>
                    <a:pt x="150526" y="101482"/>
                    <a:pt x="150047" y="103445"/>
                    <a:pt x="149423" y="105408"/>
                  </a:cubicBezTo>
                  <a:cubicBezTo>
                    <a:pt x="149358" y="105612"/>
                    <a:pt x="149298" y="105826"/>
                    <a:pt x="149247" y="106040"/>
                  </a:cubicBezTo>
                  <a:cubicBezTo>
                    <a:pt x="148610" y="107966"/>
                    <a:pt x="147903" y="109835"/>
                    <a:pt x="147126" y="111705"/>
                  </a:cubicBezTo>
                  <a:cubicBezTo>
                    <a:pt x="147051" y="111882"/>
                    <a:pt x="146982" y="112068"/>
                    <a:pt x="146917" y="112263"/>
                  </a:cubicBezTo>
                  <a:cubicBezTo>
                    <a:pt x="146131" y="114002"/>
                    <a:pt x="145219" y="115807"/>
                    <a:pt x="144266" y="117556"/>
                  </a:cubicBezTo>
                  <a:cubicBezTo>
                    <a:pt x="143582" y="118858"/>
                    <a:pt x="142824" y="120151"/>
                    <a:pt x="141550" y="122058"/>
                  </a:cubicBezTo>
                  <a:cubicBezTo>
                    <a:pt x="141026" y="122980"/>
                    <a:pt x="140416" y="123841"/>
                    <a:pt x="139592" y="124924"/>
                  </a:cubicBezTo>
                  <a:cubicBezTo>
                    <a:pt x="135324" y="130664"/>
                    <a:pt x="130233" y="135431"/>
                    <a:pt x="124656" y="139481"/>
                  </a:cubicBezTo>
                  <a:cubicBezTo>
                    <a:pt x="123667" y="140195"/>
                    <a:pt x="122843" y="141025"/>
                    <a:pt x="121799" y="141700"/>
                  </a:cubicBezTo>
                  <a:cubicBezTo>
                    <a:pt x="120820" y="142363"/>
                    <a:pt x="119769" y="142966"/>
                    <a:pt x="118690" y="143582"/>
                  </a:cubicBezTo>
                  <a:cubicBezTo>
                    <a:pt x="117109" y="144494"/>
                    <a:pt x="115528" y="145331"/>
                    <a:pt x="113593" y="146252"/>
                  </a:cubicBezTo>
                  <a:cubicBezTo>
                    <a:pt x="112193" y="146986"/>
                    <a:pt x="110714" y="147563"/>
                    <a:pt x="108789" y="148251"/>
                  </a:cubicBezTo>
                  <a:cubicBezTo>
                    <a:pt x="107096" y="148949"/>
                    <a:pt x="105398" y="149479"/>
                    <a:pt x="103705" y="149916"/>
                  </a:cubicBezTo>
                  <a:lnTo>
                    <a:pt x="102752" y="150158"/>
                  </a:lnTo>
                  <a:cubicBezTo>
                    <a:pt x="101338" y="150512"/>
                    <a:pt x="99961" y="150865"/>
                    <a:pt x="98515" y="151154"/>
                  </a:cubicBezTo>
                  <a:cubicBezTo>
                    <a:pt x="94348" y="151991"/>
                    <a:pt x="90167" y="152400"/>
                    <a:pt x="85725" y="152400"/>
                  </a:cubicBezTo>
                  <a:cubicBezTo>
                    <a:pt x="48960" y="152400"/>
                    <a:pt x="19050" y="122486"/>
                    <a:pt x="19050" y="85725"/>
                  </a:cubicBezTo>
                  <a:cubicBezTo>
                    <a:pt x="19050" y="70638"/>
                    <a:pt x="24259" y="55848"/>
                    <a:pt x="33733" y="44044"/>
                  </a:cubicBezTo>
                  <a:close/>
                  <a:moveTo>
                    <a:pt x="29338" y="381000"/>
                  </a:moveTo>
                  <a:cubicBezTo>
                    <a:pt x="23664" y="381000"/>
                    <a:pt x="19050" y="376386"/>
                    <a:pt x="19050" y="370712"/>
                  </a:cubicBezTo>
                  <a:lnTo>
                    <a:pt x="19050" y="139554"/>
                  </a:lnTo>
                  <a:cubicBezTo>
                    <a:pt x="19140" y="139666"/>
                    <a:pt x="19248" y="139762"/>
                    <a:pt x="19338" y="139873"/>
                  </a:cubicBezTo>
                  <a:cubicBezTo>
                    <a:pt x="21196" y="142146"/>
                    <a:pt x="23155" y="144330"/>
                    <a:pt x="25232" y="146400"/>
                  </a:cubicBezTo>
                  <a:cubicBezTo>
                    <a:pt x="25606" y="146773"/>
                    <a:pt x="26023" y="147099"/>
                    <a:pt x="26404" y="147465"/>
                  </a:cubicBezTo>
                  <a:cubicBezTo>
                    <a:pt x="28150" y="149144"/>
                    <a:pt x="29942" y="150770"/>
                    <a:pt x="31825" y="152298"/>
                  </a:cubicBezTo>
                  <a:cubicBezTo>
                    <a:pt x="32636" y="152955"/>
                    <a:pt x="33497" y="153545"/>
                    <a:pt x="34332" y="154174"/>
                  </a:cubicBezTo>
                  <a:cubicBezTo>
                    <a:pt x="35862" y="155325"/>
                    <a:pt x="37401" y="156457"/>
                    <a:pt x="39008" y="157507"/>
                  </a:cubicBezTo>
                  <a:cubicBezTo>
                    <a:pt x="39988" y="158147"/>
                    <a:pt x="41003" y="158732"/>
                    <a:pt x="42010" y="159333"/>
                  </a:cubicBezTo>
                  <a:cubicBezTo>
                    <a:pt x="43563" y="160258"/>
                    <a:pt x="45131" y="161152"/>
                    <a:pt x="46745" y="161980"/>
                  </a:cubicBezTo>
                  <a:cubicBezTo>
                    <a:pt x="47828" y="162535"/>
                    <a:pt x="48925" y="163055"/>
                    <a:pt x="50033" y="163566"/>
                  </a:cubicBezTo>
                  <a:cubicBezTo>
                    <a:pt x="51663" y="164316"/>
                    <a:pt x="53318" y="165011"/>
                    <a:pt x="55001" y="165660"/>
                  </a:cubicBezTo>
                  <a:cubicBezTo>
                    <a:pt x="56141" y="166100"/>
                    <a:pt x="57280" y="166531"/>
                    <a:pt x="58443" y="166923"/>
                  </a:cubicBezTo>
                  <a:cubicBezTo>
                    <a:pt x="60202" y="167516"/>
                    <a:pt x="61993" y="168022"/>
                    <a:pt x="63801" y="168502"/>
                  </a:cubicBezTo>
                  <a:cubicBezTo>
                    <a:pt x="64940" y="168804"/>
                    <a:pt x="66066" y="169128"/>
                    <a:pt x="67223" y="169384"/>
                  </a:cubicBezTo>
                  <a:cubicBezTo>
                    <a:pt x="69227" y="169827"/>
                    <a:pt x="71270" y="170148"/>
                    <a:pt x="73323" y="170448"/>
                  </a:cubicBezTo>
                  <a:cubicBezTo>
                    <a:pt x="74330" y="170594"/>
                    <a:pt x="75316" y="170798"/>
                    <a:pt x="76334" y="170909"/>
                  </a:cubicBezTo>
                  <a:cubicBezTo>
                    <a:pt x="79421" y="171247"/>
                    <a:pt x="82548" y="171450"/>
                    <a:pt x="85725" y="171450"/>
                  </a:cubicBezTo>
                  <a:cubicBezTo>
                    <a:pt x="91441" y="171450"/>
                    <a:pt x="96855" y="170920"/>
                    <a:pt x="102264" y="169832"/>
                  </a:cubicBezTo>
                  <a:cubicBezTo>
                    <a:pt x="104505" y="169385"/>
                    <a:pt x="106738" y="168920"/>
                    <a:pt x="108403" y="168380"/>
                  </a:cubicBezTo>
                  <a:cubicBezTo>
                    <a:pt x="111007" y="167711"/>
                    <a:pt x="113505" y="166901"/>
                    <a:pt x="115551" y="166055"/>
                  </a:cubicBezTo>
                  <a:cubicBezTo>
                    <a:pt x="117777" y="165275"/>
                    <a:pt x="119978" y="164373"/>
                    <a:pt x="121800" y="163437"/>
                  </a:cubicBezTo>
                  <a:cubicBezTo>
                    <a:pt x="121868" y="163402"/>
                    <a:pt x="121943" y="163383"/>
                    <a:pt x="122011" y="163348"/>
                  </a:cubicBezTo>
                  <a:cubicBezTo>
                    <a:pt x="124155" y="162455"/>
                    <a:pt x="126243" y="161358"/>
                    <a:pt x="128220" y="160093"/>
                  </a:cubicBezTo>
                  <a:cubicBezTo>
                    <a:pt x="129904" y="159218"/>
                    <a:pt x="131518" y="158251"/>
                    <a:pt x="132457" y="157488"/>
                  </a:cubicBezTo>
                  <a:cubicBezTo>
                    <a:pt x="141252" y="151907"/>
                    <a:pt x="148833" y="144726"/>
                    <a:pt x="154800" y="136401"/>
                  </a:cubicBezTo>
                  <a:cubicBezTo>
                    <a:pt x="154846" y="136342"/>
                    <a:pt x="154881" y="136288"/>
                    <a:pt x="154926" y="136228"/>
                  </a:cubicBezTo>
                  <a:cubicBezTo>
                    <a:pt x="154948" y="136198"/>
                    <a:pt x="154973" y="136171"/>
                    <a:pt x="154995" y="136141"/>
                  </a:cubicBezTo>
                  <a:cubicBezTo>
                    <a:pt x="154999" y="136135"/>
                    <a:pt x="155000" y="136127"/>
                    <a:pt x="155004" y="136121"/>
                  </a:cubicBezTo>
                  <a:cubicBezTo>
                    <a:pt x="156141" y="134627"/>
                    <a:pt x="157158" y="133149"/>
                    <a:pt x="157669" y="132187"/>
                  </a:cubicBezTo>
                  <a:cubicBezTo>
                    <a:pt x="158925" y="130364"/>
                    <a:pt x="160074" y="128420"/>
                    <a:pt x="160888" y="126857"/>
                  </a:cubicBezTo>
                  <a:cubicBezTo>
                    <a:pt x="160899" y="126839"/>
                    <a:pt x="160906" y="126817"/>
                    <a:pt x="160917" y="126799"/>
                  </a:cubicBezTo>
                  <a:cubicBezTo>
                    <a:pt x="160958" y="126723"/>
                    <a:pt x="161015" y="126645"/>
                    <a:pt x="161055" y="126569"/>
                  </a:cubicBezTo>
                  <a:cubicBezTo>
                    <a:pt x="162325" y="124234"/>
                    <a:pt x="163595" y="121686"/>
                    <a:pt x="164655" y="119249"/>
                  </a:cubicBezTo>
                  <a:cubicBezTo>
                    <a:pt x="164785" y="118960"/>
                    <a:pt x="164897" y="118653"/>
                    <a:pt x="164995" y="118337"/>
                  </a:cubicBezTo>
                  <a:cubicBezTo>
                    <a:pt x="165939" y="116030"/>
                    <a:pt x="166799" y="113705"/>
                    <a:pt x="167567" y="111296"/>
                  </a:cubicBezTo>
                  <a:cubicBezTo>
                    <a:pt x="167641" y="111063"/>
                    <a:pt x="167711" y="110821"/>
                    <a:pt x="167767" y="110579"/>
                  </a:cubicBezTo>
                  <a:cubicBezTo>
                    <a:pt x="168511" y="108152"/>
                    <a:pt x="169106" y="105714"/>
                    <a:pt x="169683" y="103194"/>
                  </a:cubicBezTo>
                  <a:cubicBezTo>
                    <a:pt x="169748" y="102924"/>
                    <a:pt x="169794" y="102626"/>
                    <a:pt x="169836" y="102338"/>
                  </a:cubicBezTo>
                  <a:cubicBezTo>
                    <a:pt x="170320" y="99761"/>
                    <a:pt x="170711" y="97194"/>
                    <a:pt x="171008" y="94599"/>
                  </a:cubicBezTo>
                  <a:cubicBezTo>
                    <a:pt x="171338" y="91669"/>
                    <a:pt x="171450" y="88757"/>
                    <a:pt x="171450" y="85725"/>
                  </a:cubicBezTo>
                  <a:cubicBezTo>
                    <a:pt x="171450" y="82755"/>
                    <a:pt x="171240" y="79802"/>
                    <a:pt x="170931" y="76861"/>
                  </a:cubicBezTo>
                  <a:cubicBezTo>
                    <a:pt x="170842" y="76014"/>
                    <a:pt x="170719" y="75177"/>
                    <a:pt x="170605" y="74334"/>
                  </a:cubicBezTo>
                  <a:cubicBezTo>
                    <a:pt x="170301" y="72089"/>
                    <a:pt x="169908" y="69863"/>
                    <a:pt x="169427" y="67653"/>
                  </a:cubicBezTo>
                  <a:cubicBezTo>
                    <a:pt x="169263" y="66897"/>
                    <a:pt x="169123" y="66140"/>
                    <a:pt x="168939" y="65389"/>
                  </a:cubicBezTo>
                  <a:cubicBezTo>
                    <a:pt x="168237" y="62532"/>
                    <a:pt x="167413" y="59709"/>
                    <a:pt x="166424" y="56940"/>
                  </a:cubicBezTo>
                  <a:cubicBezTo>
                    <a:pt x="166280" y="56538"/>
                    <a:pt x="166099" y="56152"/>
                    <a:pt x="165950" y="55753"/>
                  </a:cubicBezTo>
                  <a:cubicBezTo>
                    <a:pt x="165055" y="53363"/>
                    <a:pt x="164048" y="51019"/>
                    <a:pt x="162944" y="48716"/>
                  </a:cubicBezTo>
                  <a:cubicBezTo>
                    <a:pt x="162773" y="48359"/>
                    <a:pt x="162655" y="47980"/>
                    <a:pt x="162478" y="47625"/>
                  </a:cubicBezTo>
                  <a:lnTo>
                    <a:pt x="276225" y="47625"/>
                  </a:lnTo>
                  <a:lnTo>
                    <a:pt x="276225" y="370712"/>
                  </a:lnTo>
                  <a:cubicBezTo>
                    <a:pt x="276225" y="376386"/>
                    <a:pt x="271611" y="381000"/>
                    <a:pt x="265937" y="381000"/>
                  </a:cubicBezTo>
                  <a:lnTo>
                    <a:pt x="228689" y="381000"/>
                  </a:lnTo>
                  <a:cubicBezTo>
                    <a:pt x="216332" y="364600"/>
                    <a:pt x="209550" y="344775"/>
                    <a:pt x="209550" y="323850"/>
                  </a:cubicBezTo>
                  <a:lnTo>
                    <a:pt x="209550" y="198672"/>
                  </a:lnTo>
                  <a:cubicBezTo>
                    <a:pt x="225936" y="194413"/>
                    <a:pt x="238125" y="179629"/>
                    <a:pt x="238125" y="161925"/>
                  </a:cubicBezTo>
                  <a:cubicBezTo>
                    <a:pt x="238125" y="140912"/>
                    <a:pt x="221033" y="123825"/>
                    <a:pt x="200025" y="123825"/>
                  </a:cubicBezTo>
                  <a:cubicBezTo>
                    <a:pt x="179017" y="123825"/>
                    <a:pt x="161925" y="140912"/>
                    <a:pt x="161925" y="161925"/>
                  </a:cubicBezTo>
                  <a:cubicBezTo>
                    <a:pt x="161925" y="179629"/>
                    <a:pt x="174114" y="194413"/>
                    <a:pt x="190500" y="198672"/>
                  </a:cubicBezTo>
                  <a:lnTo>
                    <a:pt x="190500" y="323850"/>
                  </a:lnTo>
                  <a:cubicBezTo>
                    <a:pt x="190500" y="344271"/>
                    <a:pt x="195917" y="363807"/>
                    <a:pt x="205879" y="381000"/>
                  </a:cubicBezTo>
                  <a:lnTo>
                    <a:pt x="29338" y="381000"/>
                  </a:lnTo>
                  <a:close/>
                  <a:moveTo>
                    <a:pt x="200025" y="180975"/>
                  </a:moveTo>
                  <a:cubicBezTo>
                    <a:pt x="189519" y="180975"/>
                    <a:pt x="180975" y="172427"/>
                    <a:pt x="180975" y="161925"/>
                  </a:cubicBezTo>
                  <a:cubicBezTo>
                    <a:pt x="180975" y="151423"/>
                    <a:pt x="189519" y="142875"/>
                    <a:pt x="200025" y="142875"/>
                  </a:cubicBezTo>
                  <a:cubicBezTo>
                    <a:pt x="210531" y="142875"/>
                    <a:pt x="219075" y="151423"/>
                    <a:pt x="219075" y="161925"/>
                  </a:cubicBezTo>
                  <a:cubicBezTo>
                    <a:pt x="219075" y="172427"/>
                    <a:pt x="210531" y="180975"/>
                    <a:pt x="200025" y="180975"/>
                  </a:cubicBezTo>
                  <a:close/>
                  <a:moveTo>
                    <a:pt x="514350" y="438150"/>
                  </a:moveTo>
                  <a:cubicBezTo>
                    <a:pt x="493342" y="438150"/>
                    <a:pt x="476250" y="421063"/>
                    <a:pt x="476250" y="400050"/>
                  </a:cubicBezTo>
                  <a:cubicBezTo>
                    <a:pt x="476250" y="379037"/>
                    <a:pt x="493342" y="361950"/>
                    <a:pt x="514350" y="361950"/>
                  </a:cubicBezTo>
                  <a:cubicBezTo>
                    <a:pt x="535358" y="361950"/>
                    <a:pt x="552450" y="379037"/>
                    <a:pt x="552450" y="400050"/>
                  </a:cubicBezTo>
                  <a:cubicBezTo>
                    <a:pt x="552450" y="421063"/>
                    <a:pt x="535358" y="438150"/>
                    <a:pt x="514350" y="4381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25" name="Google Shape;4825;p90"/>
            <p:cNvSpPr/>
            <p:nvPr/>
          </p:nvSpPr>
          <p:spPr>
            <a:xfrm>
              <a:off x="-913297" y="2001983"/>
              <a:ext cx="95250" cy="95250"/>
            </a:xfrm>
            <a:custGeom>
              <a:rect b="b" l="l" r="r" t="t"/>
              <a:pathLst>
                <a:path extrusionOk="0" h="95250" w="95250">
                  <a:moveTo>
                    <a:pt x="9525" y="57150"/>
                  </a:moveTo>
                  <a:lnTo>
                    <a:pt x="38100" y="57150"/>
                  </a:lnTo>
                  <a:lnTo>
                    <a:pt x="38100" y="85725"/>
                  </a:lnTo>
                  <a:cubicBezTo>
                    <a:pt x="38100" y="90990"/>
                    <a:pt x="42365" y="95250"/>
                    <a:pt x="47625" y="95250"/>
                  </a:cubicBezTo>
                  <a:cubicBezTo>
                    <a:pt x="52885" y="95250"/>
                    <a:pt x="57150" y="90990"/>
                    <a:pt x="57150" y="85725"/>
                  </a:cubicBezTo>
                  <a:lnTo>
                    <a:pt x="57150" y="57150"/>
                  </a:lnTo>
                  <a:lnTo>
                    <a:pt x="85725" y="57150"/>
                  </a:lnTo>
                  <a:cubicBezTo>
                    <a:pt x="90985" y="57150"/>
                    <a:pt x="95250" y="52890"/>
                    <a:pt x="95250" y="47625"/>
                  </a:cubicBezTo>
                  <a:cubicBezTo>
                    <a:pt x="95250" y="42360"/>
                    <a:pt x="90985" y="38100"/>
                    <a:pt x="85725" y="38100"/>
                  </a:cubicBezTo>
                  <a:lnTo>
                    <a:pt x="57150" y="38100"/>
                  </a:lnTo>
                  <a:lnTo>
                    <a:pt x="57150" y="9525"/>
                  </a:lnTo>
                  <a:cubicBezTo>
                    <a:pt x="57150" y="4260"/>
                    <a:pt x="52885" y="0"/>
                    <a:pt x="47625" y="0"/>
                  </a:cubicBezTo>
                  <a:cubicBezTo>
                    <a:pt x="42365" y="0"/>
                    <a:pt x="38100" y="4260"/>
                    <a:pt x="38100" y="9525"/>
                  </a:cubicBezTo>
                  <a:lnTo>
                    <a:pt x="38100" y="38100"/>
                  </a:lnTo>
                  <a:lnTo>
                    <a:pt x="9525" y="38100"/>
                  </a:lnTo>
                  <a:cubicBezTo>
                    <a:pt x="4265" y="38100"/>
                    <a:pt x="0" y="42360"/>
                    <a:pt x="0" y="47625"/>
                  </a:cubicBezTo>
                  <a:cubicBezTo>
                    <a:pt x="0" y="52890"/>
                    <a:pt x="4265" y="57150"/>
                    <a:pt x="9525" y="5715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26" name="Google Shape;4826;p90"/>
            <p:cNvSpPr/>
            <p:nvPr/>
          </p:nvSpPr>
          <p:spPr>
            <a:xfrm>
              <a:off x="-913297" y="22115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27" name="Google Shape;4827;p90"/>
            <p:cNvSpPr/>
            <p:nvPr/>
          </p:nvSpPr>
          <p:spPr>
            <a:xfrm>
              <a:off x="-913297" y="2249633"/>
              <a:ext cx="76200" cy="19050"/>
            </a:xfrm>
            <a:custGeom>
              <a:rect b="b" l="l" r="r" t="t"/>
              <a:pathLst>
                <a:path extrusionOk="0" h="19050" w="76200">
                  <a:moveTo>
                    <a:pt x="66675" y="0"/>
                  </a:moveTo>
                  <a:lnTo>
                    <a:pt x="9525" y="0"/>
                  </a:lnTo>
                  <a:cubicBezTo>
                    <a:pt x="4265" y="0"/>
                    <a:pt x="0" y="4260"/>
                    <a:pt x="0" y="9525"/>
                  </a:cubicBezTo>
                  <a:cubicBezTo>
                    <a:pt x="0" y="14790"/>
                    <a:pt x="4265" y="19050"/>
                    <a:pt x="9525" y="19050"/>
                  </a:cubicBezTo>
                  <a:lnTo>
                    <a:pt x="66675" y="19050"/>
                  </a:lnTo>
                  <a:cubicBezTo>
                    <a:pt x="71935" y="19050"/>
                    <a:pt x="76200" y="14790"/>
                    <a:pt x="76200" y="9525"/>
                  </a:cubicBezTo>
                  <a:cubicBezTo>
                    <a:pt x="76200" y="4260"/>
                    <a:pt x="71935" y="0"/>
                    <a:pt x="666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28" name="Google Shape;4828;p90"/>
            <p:cNvSpPr/>
            <p:nvPr/>
          </p:nvSpPr>
          <p:spPr>
            <a:xfrm>
              <a:off x="-818047" y="2249633"/>
              <a:ext cx="38100" cy="19050"/>
            </a:xfrm>
            <a:custGeom>
              <a:rect b="b" l="l" r="r" t="t"/>
              <a:pathLst>
                <a:path extrusionOk="0" h="19050" w="38100">
                  <a:moveTo>
                    <a:pt x="28575" y="0"/>
                  </a:moveTo>
                  <a:lnTo>
                    <a:pt x="9525" y="0"/>
                  </a:lnTo>
                  <a:cubicBezTo>
                    <a:pt x="4265" y="0"/>
                    <a:pt x="0" y="4260"/>
                    <a:pt x="0" y="9525"/>
                  </a:cubicBezTo>
                  <a:cubicBezTo>
                    <a:pt x="0" y="14790"/>
                    <a:pt x="4265" y="19050"/>
                    <a:pt x="9525" y="19050"/>
                  </a:cubicBezTo>
                  <a:lnTo>
                    <a:pt x="28575" y="19050"/>
                  </a:lnTo>
                  <a:cubicBezTo>
                    <a:pt x="33835" y="19050"/>
                    <a:pt x="38100" y="14790"/>
                    <a:pt x="38100" y="9525"/>
                  </a:cubicBezTo>
                  <a:cubicBezTo>
                    <a:pt x="38100" y="4260"/>
                    <a:pt x="33835" y="0"/>
                    <a:pt x="285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818"/>
                                        </p:tgtEl>
                                        <p:attrNameLst>
                                          <p:attrName>style.visibility</p:attrName>
                                        </p:attrNameLst>
                                      </p:cBhvr>
                                      <p:to>
                                        <p:strVal val="visible"/>
                                      </p:to>
                                    </p:set>
                                    <p:animEffect filter="fade" transition="in">
                                      <p:cBhvr>
                                        <p:cTn dur="500"/>
                                        <p:tgtEl>
                                          <p:spTgt spid="4818"/>
                                        </p:tgtEl>
                                      </p:cBhvr>
                                    </p:animEffect>
                                  </p:childTnLst>
                                </p:cTn>
                              </p:par>
                              <p:par>
                                <p:cTn fill="hold" nodeType="withEffect" presetClass="entr" presetID="10" presetSubtype="0">
                                  <p:stCondLst>
                                    <p:cond delay="0"/>
                                  </p:stCondLst>
                                  <p:childTnLst>
                                    <p:set>
                                      <p:cBhvr>
                                        <p:cTn dur="1" fill="hold">
                                          <p:stCondLst>
                                            <p:cond delay="0"/>
                                          </p:stCondLst>
                                        </p:cTn>
                                        <p:tgtEl>
                                          <p:spTgt spid="4819"/>
                                        </p:tgtEl>
                                        <p:attrNameLst>
                                          <p:attrName>style.visibility</p:attrName>
                                        </p:attrNameLst>
                                      </p:cBhvr>
                                      <p:to>
                                        <p:strVal val="visible"/>
                                      </p:to>
                                    </p:set>
                                    <p:animEffect filter="fade" transition="in">
                                      <p:cBhvr>
                                        <p:cTn dur="500"/>
                                        <p:tgtEl>
                                          <p:spTgt spid="4819"/>
                                        </p:tgtEl>
                                      </p:cBhvr>
                                    </p:animEffect>
                                  </p:childTnLst>
                                </p:cTn>
                              </p:par>
                              <p:par>
                                <p:cTn fill="hold" nodeType="withEffect" presetClass="entr" presetID="10" presetSubtype="0">
                                  <p:stCondLst>
                                    <p:cond delay="500"/>
                                  </p:stCondLst>
                                  <p:childTnLst>
                                    <p:set>
                                      <p:cBhvr>
                                        <p:cTn dur="1" fill="hold">
                                          <p:stCondLst>
                                            <p:cond delay="0"/>
                                          </p:stCondLst>
                                        </p:cTn>
                                        <p:tgtEl>
                                          <p:spTgt spid="4822"/>
                                        </p:tgtEl>
                                        <p:attrNameLst>
                                          <p:attrName>style.visibility</p:attrName>
                                        </p:attrNameLst>
                                      </p:cBhvr>
                                      <p:to>
                                        <p:strVal val="visible"/>
                                      </p:to>
                                    </p:set>
                                    <p:animEffect filter="fade" transition="in">
                                      <p:cBhvr>
                                        <p:cTn dur="500"/>
                                        <p:tgtEl>
                                          <p:spTgt spid="4822"/>
                                        </p:tgtEl>
                                      </p:cBhvr>
                                    </p:animEffect>
                                  </p:childTnLst>
                                </p:cTn>
                              </p:par>
                              <p:par>
                                <p:cTn fill="hold" nodeType="withEffect" presetClass="entr" presetID="10" presetSubtype="0">
                                  <p:stCondLst>
                                    <p:cond delay="500"/>
                                  </p:stCondLst>
                                  <p:childTnLst>
                                    <p:set>
                                      <p:cBhvr>
                                        <p:cTn dur="1" fill="hold">
                                          <p:stCondLst>
                                            <p:cond delay="0"/>
                                          </p:stCondLst>
                                        </p:cTn>
                                        <p:tgtEl>
                                          <p:spTgt spid="4823"/>
                                        </p:tgtEl>
                                        <p:attrNameLst>
                                          <p:attrName>style.visibility</p:attrName>
                                        </p:attrNameLst>
                                      </p:cBhvr>
                                      <p:to>
                                        <p:strVal val="visible"/>
                                      </p:to>
                                    </p:set>
                                    <p:animEffect filter="fade" transition="in">
                                      <p:cBhvr>
                                        <p:cTn dur="500"/>
                                        <p:tgtEl>
                                          <p:spTgt spid="482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3" name="Shape 4833"/>
        <p:cNvGrpSpPr/>
        <p:nvPr/>
      </p:nvGrpSpPr>
      <p:grpSpPr>
        <a:xfrm>
          <a:off x="0" y="0"/>
          <a:ext cx="0" cy="0"/>
          <a:chOff x="0" y="0"/>
          <a:chExt cx="0" cy="0"/>
        </a:xfrm>
      </p:grpSpPr>
      <p:sp>
        <p:nvSpPr>
          <p:cNvPr id="4834" name="Google Shape;4834;p91"/>
          <p:cNvSpPr/>
          <p:nvPr/>
        </p:nvSpPr>
        <p:spPr>
          <a:xfrm flipH="1">
            <a:off x="575093" y="2145067"/>
            <a:ext cx="11041809" cy="3514782"/>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4835" name="Google Shape;4835;p91"/>
          <p:cNvSpPr txBox="1"/>
          <p:nvPr/>
        </p:nvSpPr>
        <p:spPr>
          <a:xfrm>
            <a:off x="296270" y="385036"/>
            <a:ext cx="11336406"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ravulizumabe, o primeiro inibidor do complemento C5 de longa ação</a:t>
            </a:r>
            <a:endParaRPr b="1" baseline="30000" sz="3600">
              <a:solidFill>
                <a:schemeClr val="accent1"/>
              </a:solidFill>
              <a:latin typeface="Lustria"/>
              <a:ea typeface="Lustria"/>
              <a:cs typeface="Lustria"/>
              <a:sym typeface="Lustria"/>
            </a:endParaRPr>
          </a:p>
        </p:txBody>
      </p:sp>
      <p:sp>
        <p:nvSpPr>
          <p:cNvPr id="4836" name="Google Shape;4836;p91"/>
          <p:cNvSpPr txBox="1"/>
          <p:nvPr/>
        </p:nvSpPr>
        <p:spPr>
          <a:xfrm>
            <a:off x="296269" y="1198152"/>
            <a:ext cx="11132919"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800">
                <a:solidFill>
                  <a:srgbClr val="003865"/>
                </a:solidFill>
                <a:latin typeface="Calibri"/>
                <a:ea typeface="Calibri"/>
                <a:cs typeface="Calibri"/>
                <a:sym typeface="Calibri"/>
              </a:rPr>
              <a:t>desenvolvido para suprir as necessidades que persistem no manejo da HPN</a:t>
            </a:r>
            <a:endParaRPr baseline="30000" sz="2800">
              <a:solidFill>
                <a:srgbClr val="003865"/>
              </a:solidFill>
              <a:latin typeface="Calibri"/>
              <a:ea typeface="Calibri"/>
              <a:cs typeface="Calibri"/>
              <a:sym typeface="Calibri"/>
            </a:endParaRPr>
          </a:p>
        </p:txBody>
      </p:sp>
      <p:sp>
        <p:nvSpPr>
          <p:cNvPr id="4837" name="Google Shape;4837;p91"/>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‡Indicação pediátrica aprovada somente pelo FDA; aguarda aprovação pelo EMA; †Risco de infecções meningocócicas graves</a:t>
            </a:r>
            <a:br>
              <a:rPr lang="pt-BR"/>
            </a:br>
            <a:endParaRPr/>
          </a:p>
          <a:p>
            <a:pPr indent="0" lvl="0" marL="0" rtl="0" algn="l">
              <a:lnSpc>
                <a:spcPct val="90000"/>
              </a:lnSpc>
              <a:spcBef>
                <a:spcPts val="300"/>
              </a:spcBef>
              <a:spcAft>
                <a:spcPts val="0"/>
              </a:spcAft>
              <a:buClr>
                <a:schemeClr val="dk1"/>
              </a:buClr>
              <a:buSzPts val="800"/>
              <a:buNone/>
            </a:pPr>
            <a:r>
              <a:rPr lang="pt-BR"/>
              <a:t>Abreviações: ACIP = Comitê Consultivo em Práticas de Imunização; EMA = Agência Europeia de Medicamentos; FDA = agência federal americana de controle de alimentos e medicamentos (Food and Drug Administration).</a:t>
            </a:r>
            <a:endParaRPr/>
          </a:p>
          <a:p>
            <a:pPr indent="0" lvl="0" marL="0" rtl="0" algn="l">
              <a:lnSpc>
                <a:spcPct val="90000"/>
              </a:lnSpc>
              <a:spcBef>
                <a:spcPts val="300"/>
              </a:spcBef>
              <a:spcAft>
                <a:spcPts val="0"/>
              </a:spcAft>
              <a:buClr>
                <a:schemeClr val="dk1"/>
              </a:buClr>
              <a:buSzPts val="800"/>
              <a:buNone/>
            </a:pPr>
            <a:r>
              <a:rPr lang="pt-BR"/>
              <a:t>Referências: 1. Sahelijo L et al. Blood. 2015;126(23):4777-; 2. Sheridan D et al. PLoS One. 2018;13(4):e0195909; 3. Risitano AM et al. Am J Hematol. 2018 Aug;93(4):564-77; </a:t>
            </a:r>
            <a:br>
              <a:rPr lang="pt-BR"/>
            </a:br>
            <a:r>
              <a:rPr lang="pt-BR"/>
              <a:t>4. Alexion. https://alexion.com/documents/ravulizumabe_uspi; 5. FDA. https://www.accessdata.fda.gov/drugsatfda_docs/label/2019/125166s431lbl.pdf; </a:t>
            </a:r>
            <a:br>
              <a:rPr lang="pt-BR"/>
            </a:br>
            <a:r>
              <a:rPr lang="pt-BR"/>
              <a:t>6. Lee JW et al. Blood. 2019 Feb 7;133(6):530-9; 7. Kulasekararaj AG et al. Blood. 2019 Feb 7;133(6):540-9; 8. EMA. https://www.ema.europa.eu/en/documents/product-information/ravulizumabe-epar-product-information_en.pdf; 9. Lee JW et al. Expert Opinion on Biological Therapy. 2020;20(3):227-37.</a:t>
            </a:r>
            <a:endParaRPr/>
          </a:p>
        </p:txBody>
      </p:sp>
      <p:sp>
        <p:nvSpPr>
          <p:cNvPr id="4838" name="Google Shape;4838;p91"/>
          <p:cNvSpPr/>
          <p:nvPr/>
        </p:nvSpPr>
        <p:spPr>
          <a:xfrm>
            <a:off x="-321396" y="1787460"/>
            <a:ext cx="2924896" cy="719108"/>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4839" name="Google Shape;4839;p91"/>
          <p:cNvSpPr txBox="1"/>
          <p:nvPr/>
        </p:nvSpPr>
        <p:spPr>
          <a:xfrm>
            <a:off x="142875" y="1906911"/>
            <a:ext cx="2333625" cy="461665"/>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2400">
                <a:solidFill>
                  <a:schemeClr val="lt1"/>
                </a:solidFill>
                <a:latin typeface="Lustria"/>
                <a:ea typeface="Lustria"/>
                <a:cs typeface="Lustria"/>
                <a:sym typeface="Lustria"/>
              </a:rPr>
              <a:t>ravulizumabe</a:t>
            </a:r>
            <a:endParaRPr b="1" sz="2000">
              <a:solidFill>
                <a:schemeClr val="lt1"/>
              </a:solidFill>
              <a:latin typeface="Lustria"/>
              <a:ea typeface="Lustria"/>
              <a:cs typeface="Lustria"/>
              <a:sym typeface="Lustria"/>
            </a:endParaRPr>
          </a:p>
        </p:txBody>
      </p:sp>
      <p:grpSp>
        <p:nvGrpSpPr>
          <p:cNvPr id="4840" name="Google Shape;4840;p91"/>
          <p:cNvGrpSpPr/>
          <p:nvPr/>
        </p:nvGrpSpPr>
        <p:grpSpPr>
          <a:xfrm>
            <a:off x="787257" y="2885401"/>
            <a:ext cx="3511295" cy="970318"/>
            <a:chOff x="787257" y="2885401"/>
            <a:chExt cx="3511295" cy="970318"/>
          </a:xfrm>
        </p:grpSpPr>
        <p:sp>
          <p:nvSpPr>
            <p:cNvPr id="4841" name="Google Shape;4841;p91"/>
            <p:cNvSpPr/>
            <p:nvPr/>
          </p:nvSpPr>
          <p:spPr>
            <a:xfrm>
              <a:off x="1357920" y="2885401"/>
              <a:ext cx="2940632" cy="970318"/>
            </a:xfrm>
            <a:prstGeom prst="rect">
              <a:avLst/>
            </a:prstGeom>
            <a:noFill/>
            <a:ln>
              <a:noFill/>
            </a:ln>
          </p:spPr>
          <p:txBody>
            <a:bodyPr anchorCtr="0" anchor="ctr" bIns="45700" lIns="216000" spcFirstLastPara="1" rIns="91425" wrap="square" tIns="45700">
              <a:noAutofit/>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Anticorpo monoclonal anti-C5 humanizado</a:t>
              </a:r>
              <a:r>
                <a:rPr lang="pt-BR" sz="1600">
                  <a:solidFill>
                    <a:schemeClr val="dk1"/>
                  </a:solidFill>
                  <a:latin typeface="Calibri"/>
                  <a:ea typeface="Calibri"/>
                  <a:cs typeface="Calibri"/>
                  <a:sym typeface="Calibri"/>
                </a:rPr>
                <a:t>, tem como alvo a ativação do complemento terminal em C5</a:t>
              </a:r>
              <a:r>
                <a:rPr baseline="30000" lang="pt-BR" sz="1600">
                  <a:solidFill>
                    <a:schemeClr val="dk1"/>
                  </a:solidFill>
                  <a:latin typeface="Calibri"/>
                  <a:ea typeface="Calibri"/>
                  <a:cs typeface="Calibri"/>
                  <a:sym typeface="Calibri"/>
                </a:rPr>
                <a:t>†1-3</a:t>
              </a:r>
              <a:endParaRPr/>
            </a:p>
          </p:txBody>
        </p:sp>
        <p:sp>
          <p:nvSpPr>
            <p:cNvPr id="4842" name="Google Shape;4842;p91"/>
            <p:cNvSpPr/>
            <p:nvPr/>
          </p:nvSpPr>
          <p:spPr>
            <a:xfrm>
              <a:off x="787257" y="3035116"/>
              <a:ext cx="709108" cy="70911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4843" name="Google Shape;4843;p91"/>
            <p:cNvSpPr/>
            <p:nvPr/>
          </p:nvSpPr>
          <p:spPr>
            <a:xfrm>
              <a:off x="920134" y="3160097"/>
              <a:ext cx="443353" cy="443353"/>
            </a:xfrm>
            <a:custGeom>
              <a:rect b="b" l="l" r="r" t="t"/>
              <a:pathLst>
                <a:path extrusionOk="0" h="690434" w="690434">
                  <a:moveTo>
                    <a:pt x="129134" y="-77"/>
                  </a:moveTo>
                  <a:cubicBezTo>
                    <a:pt x="117601" y="-77"/>
                    <a:pt x="106057" y="4341"/>
                    <a:pt x="97283" y="13114"/>
                  </a:cubicBezTo>
                  <a:cubicBezTo>
                    <a:pt x="79736" y="30661"/>
                    <a:pt x="79736" y="59210"/>
                    <a:pt x="97283" y="76757"/>
                  </a:cubicBezTo>
                  <a:lnTo>
                    <a:pt x="192441" y="172660"/>
                  </a:lnTo>
                  <a:lnTo>
                    <a:pt x="171583" y="193502"/>
                  </a:lnTo>
                  <a:lnTo>
                    <a:pt x="70753" y="92718"/>
                  </a:lnTo>
                  <a:cubicBezTo>
                    <a:pt x="63449" y="85415"/>
                    <a:pt x="53822" y="81755"/>
                    <a:pt x="44207" y="81755"/>
                  </a:cubicBezTo>
                  <a:cubicBezTo>
                    <a:pt x="34593" y="81755"/>
                    <a:pt x="24981" y="85415"/>
                    <a:pt x="17677" y="92718"/>
                  </a:cubicBezTo>
                  <a:cubicBezTo>
                    <a:pt x="3070" y="107326"/>
                    <a:pt x="3070" y="131127"/>
                    <a:pt x="17677" y="145734"/>
                  </a:cubicBezTo>
                  <a:lnTo>
                    <a:pt x="123813" y="251882"/>
                  </a:lnTo>
                  <a:cubicBezTo>
                    <a:pt x="138421" y="266490"/>
                    <a:pt x="162281" y="266490"/>
                    <a:pt x="176889" y="251882"/>
                  </a:cubicBezTo>
                  <a:cubicBezTo>
                    <a:pt x="189678" y="239093"/>
                    <a:pt x="191273" y="219211"/>
                    <a:pt x="181667" y="204657"/>
                  </a:cubicBezTo>
                  <a:lnTo>
                    <a:pt x="202994" y="183301"/>
                  </a:lnTo>
                  <a:lnTo>
                    <a:pt x="232617" y="213158"/>
                  </a:lnTo>
                  <a:lnTo>
                    <a:pt x="232617" y="645315"/>
                  </a:lnTo>
                  <a:cubicBezTo>
                    <a:pt x="232617" y="670131"/>
                    <a:pt x="252844" y="690358"/>
                    <a:pt x="277660" y="690358"/>
                  </a:cubicBezTo>
                  <a:cubicBezTo>
                    <a:pt x="302476" y="690358"/>
                    <a:pt x="322703" y="670131"/>
                    <a:pt x="322703" y="645315"/>
                  </a:cubicBezTo>
                  <a:lnTo>
                    <a:pt x="322760" y="307610"/>
                  </a:lnTo>
                  <a:lnTo>
                    <a:pt x="367715" y="307610"/>
                  </a:lnTo>
                  <a:lnTo>
                    <a:pt x="367772" y="645315"/>
                  </a:lnTo>
                  <a:cubicBezTo>
                    <a:pt x="367772" y="670131"/>
                    <a:pt x="387999" y="690358"/>
                    <a:pt x="412815" y="690358"/>
                  </a:cubicBezTo>
                  <a:cubicBezTo>
                    <a:pt x="437631" y="690358"/>
                    <a:pt x="457799" y="670131"/>
                    <a:pt x="457799" y="645315"/>
                  </a:cubicBezTo>
                  <a:lnTo>
                    <a:pt x="457799" y="213158"/>
                  </a:lnTo>
                  <a:lnTo>
                    <a:pt x="487437" y="183301"/>
                  </a:lnTo>
                  <a:lnTo>
                    <a:pt x="508793" y="204657"/>
                  </a:lnTo>
                  <a:cubicBezTo>
                    <a:pt x="499187" y="219211"/>
                    <a:pt x="500782" y="239093"/>
                    <a:pt x="513572" y="251882"/>
                  </a:cubicBezTo>
                  <a:cubicBezTo>
                    <a:pt x="528179" y="266490"/>
                    <a:pt x="552039" y="266490"/>
                    <a:pt x="566647" y="251882"/>
                  </a:cubicBezTo>
                  <a:lnTo>
                    <a:pt x="672798" y="145734"/>
                  </a:lnTo>
                  <a:cubicBezTo>
                    <a:pt x="687406" y="131127"/>
                    <a:pt x="687406" y="107326"/>
                    <a:pt x="672798" y="92718"/>
                  </a:cubicBezTo>
                  <a:cubicBezTo>
                    <a:pt x="665494" y="85415"/>
                    <a:pt x="655868" y="81755"/>
                    <a:pt x="646253" y="81755"/>
                  </a:cubicBezTo>
                  <a:cubicBezTo>
                    <a:pt x="636638" y="81755"/>
                    <a:pt x="627026" y="85415"/>
                    <a:pt x="619722" y="92718"/>
                  </a:cubicBezTo>
                  <a:lnTo>
                    <a:pt x="518892" y="193488"/>
                  </a:lnTo>
                  <a:lnTo>
                    <a:pt x="498020" y="172645"/>
                  </a:lnTo>
                  <a:lnTo>
                    <a:pt x="593192" y="76757"/>
                  </a:lnTo>
                  <a:cubicBezTo>
                    <a:pt x="610739" y="59210"/>
                    <a:pt x="610739" y="30661"/>
                    <a:pt x="593192" y="13114"/>
                  </a:cubicBezTo>
                  <a:cubicBezTo>
                    <a:pt x="584418" y="4341"/>
                    <a:pt x="572859" y="-77"/>
                    <a:pt x="561326" y="-77"/>
                  </a:cubicBezTo>
                  <a:cubicBezTo>
                    <a:pt x="549793" y="-77"/>
                    <a:pt x="538249" y="4341"/>
                    <a:pt x="529475" y="13114"/>
                  </a:cubicBezTo>
                  <a:lnTo>
                    <a:pt x="380891" y="161681"/>
                  </a:lnTo>
                  <a:cubicBezTo>
                    <a:pt x="372116" y="170455"/>
                    <a:pt x="367679" y="182025"/>
                    <a:pt x="367713" y="193546"/>
                  </a:cubicBezTo>
                  <a:lnTo>
                    <a:pt x="367713" y="232593"/>
                  </a:lnTo>
                  <a:lnTo>
                    <a:pt x="322787" y="232593"/>
                  </a:lnTo>
                  <a:lnTo>
                    <a:pt x="322787" y="193546"/>
                  </a:lnTo>
                  <a:cubicBezTo>
                    <a:pt x="322787" y="181976"/>
                    <a:pt x="318438" y="170568"/>
                    <a:pt x="309552" y="161681"/>
                  </a:cubicBezTo>
                  <a:lnTo>
                    <a:pt x="160967" y="13114"/>
                  </a:lnTo>
                  <a:cubicBezTo>
                    <a:pt x="152193" y="4341"/>
                    <a:pt x="140693" y="-77"/>
                    <a:pt x="129160" y="-77"/>
                  </a:cubicBezTo>
                  <a:close/>
                  <a:moveTo>
                    <a:pt x="129134" y="14829"/>
                  </a:moveTo>
                  <a:cubicBezTo>
                    <a:pt x="136785" y="14829"/>
                    <a:pt x="144433" y="17772"/>
                    <a:pt x="150358" y="23697"/>
                  </a:cubicBezTo>
                  <a:lnTo>
                    <a:pt x="298943" y="172264"/>
                  </a:lnTo>
                  <a:cubicBezTo>
                    <a:pt x="304868" y="178189"/>
                    <a:pt x="307775" y="185827"/>
                    <a:pt x="307753" y="193488"/>
                  </a:cubicBezTo>
                  <a:cubicBezTo>
                    <a:pt x="307733" y="344092"/>
                    <a:pt x="307724" y="494707"/>
                    <a:pt x="307696" y="645315"/>
                  </a:cubicBezTo>
                  <a:cubicBezTo>
                    <a:pt x="307696" y="662075"/>
                    <a:pt x="294422" y="675334"/>
                    <a:pt x="277662" y="675334"/>
                  </a:cubicBezTo>
                  <a:cubicBezTo>
                    <a:pt x="260902" y="675334"/>
                    <a:pt x="247644" y="662075"/>
                    <a:pt x="247644" y="645315"/>
                  </a:cubicBezTo>
                  <a:lnTo>
                    <a:pt x="247644" y="210051"/>
                  </a:lnTo>
                  <a:cubicBezTo>
                    <a:pt x="247639" y="208079"/>
                    <a:pt x="246861" y="206190"/>
                    <a:pt x="245474" y="204789"/>
                  </a:cubicBezTo>
                  <a:lnTo>
                    <a:pt x="107926" y="66189"/>
                  </a:lnTo>
                  <a:cubicBezTo>
                    <a:pt x="94606" y="52869"/>
                    <a:pt x="98198" y="33366"/>
                    <a:pt x="107869" y="23697"/>
                  </a:cubicBezTo>
                  <a:cubicBezTo>
                    <a:pt x="113795" y="17772"/>
                    <a:pt x="121487" y="14829"/>
                    <a:pt x="129138" y="14829"/>
                  </a:cubicBezTo>
                  <a:close/>
                  <a:moveTo>
                    <a:pt x="582525" y="23697"/>
                  </a:moveTo>
                  <a:cubicBezTo>
                    <a:pt x="594376" y="35548"/>
                    <a:pt x="594376" y="54338"/>
                    <a:pt x="582525" y="66189"/>
                  </a:cubicBezTo>
                  <a:lnTo>
                    <a:pt x="444963" y="204789"/>
                  </a:lnTo>
                  <a:cubicBezTo>
                    <a:pt x="443562" y="206181"/>
                    <a:pt x="442765" y="208074"/>
                    <a:pt x="442751" y="210051"/>
                  </a:cubicBezTo>
                  <a:lnTo>
                    <a:pt x="442751" y="645315"/>
                  </a:lnTo>
                  <a:cubicBezTo>
                    <a:pt x="442751" y="662075"/>
                    <a:pt x="429550" y="675334"/>
                    <a:pt x="412790" y="675334"/>
                  </a:cubicBezTo>
                  <a:cubicBezTo>
                    <a:pt x="396030" y="675334"/>
                    <a:pt x="382757" y="662075"/>
                    <a:pt x="382757" y="645315"/>
                  </a:cubicBezTo>
                  <a:lnTo>
                    <a:pt x="382700" y="193546"/>
                  </a:lnTo>
                  <a:lnTo>
                    <a:pt x="382700" y="193532"/>
                  </a:lnTo>
                  <a:lnTo>
                    <a:pt x="382700" y="193517"/>
                  </a:lnTo>
                  <a:lnTo>
                    <a:pt x="382700" y="193502"/>
                  </a:lnTo>
                  <a:lnTo>
                    <a:pt x="382700" y="193488"/>
                  </a:lnTo>
                  <a:cubicBezTo>
                    <a:pt x="382677" y="185826"/>
                    <a:pt x="385584" y="178189"/>
                    <a:pt x="391509" y="172264"/>
                  </a:cubicBezTo>
                  <a:lnTo>
                    <a:pt x="540094" y="23697"/>
                  </a:lnTo>
                  <a:cubicBezTo>
                    <a:pt x="551706" y="12086"/>
                    <a:pt x="570304" y="11838"/>
                    <a:pt x="582525" y="23697"/>
                  </a:cubicBezTo>
                  <a:close/>
                  <a:moveTo>
                    <a:pt x="345188" y="59974"/>
                  </a:moveTo>
                  <a:cubicBezTo>
                    <a:pt x="316499" y="59974"/>
                    <a:pt x="287865" y="64215"/>
                    <a:pt x="260438" y="72770"/>
                  </a:cubicBezTo>
                  <a:cubicBezTo>
                    <a:pt x="256463" y="74001"/>
                    <a:pt x="254248" y="78227"/>
                    <a:pt x="255498" y="82195"/>
                  </a:cubicBezTo>
                  <a:cubicBezTo>
                    <a:pt x="256735" y="86132"/>
                    <a:pt x="260919" y="88333"/>
                    <a:pt x="264864" y="87119"/>
                  </a:cubicBezTo>
                  <a:cubicBezTo>
                    <a:pt x="316748" y="70937"/>
                    <a:pt x="373702" y="70937"/>
                    <a:pt x="425586" y="87119"/>
                  </a:cubicBezTo>
                  <a:cubicBezTo>
                    <a:pt x="429526" y="88322"/>
                    <a:pt x="433700" y="86124"/>
                    <a:pt x="434937" y="82195"/>
                  </a:cubicBezTo>
                  <a:cubicBezTo>
                    <a:pt x="436188" y="78231"/>
                    <a:pt x="433981" y="74006"/>
                    <a:pt x="430012" y="72770"/>
                  </a:cubicBezTo>
                  <a:cubicBezTo>
                    <a:pt x="402584" y="64215"/>
                    <a:pt x="373877" y="59974"/>
                    <a:pt x="345188" y="59974"/>
                  </a:cubicBezTo>
                  <a:close/>
                  <a:moveTo>
                    <a:pt x="44207" y="96617"/>
                  </a:moveTo>
                  <a:cubicBezTo>
                    <a:pt x="49929" y="96617"/>
                    <a:pt x="55655" y="98847"/>
                    <a:pt x="60111" y="103301"/>
                  </a:cubicBezTo>
                  <a:lnTo>
                    <a:pt x="107866" y="151055"/>
                  </a:lnTo>
                  <a:lnTo>
                    <a:pt x="76059" y="182920"/>
                  </a:lnTo>
                  <a:lnTo>
                    <a:pt x="28319" y="135152"/>
                  </a:lnTo>
                  <a:cubicBezTo>
                    <a:pt x="19407" y="126240"/>
                    <a:pt x="19407" y="112212"/>
                    <a:pt x="28319" y="103301"/>
                  </a:cubicBezTo>
                  <a:cubicBezTo>
                    <a:pt x="32774" y="98845"/>
                    <a:pt x="38486" y="96617"/>
                    <a:pt x="44207" y="96617"/>
                  </a:cubicBezTo>
                  <a:close/>
                  <a:moveTo>
                    <a:pt x="646213" y="96617"/>
                  </a:moveTo>
                  <a:cubicBezTo>
                    <a:pt x="651948" y="96617"/>
                    <a:pt x="657675" y="98847"/>
                    <a:pt x="662131" y="103301"/>
                  </a:cubicBezTo>
                  <a:cubicBezTo>
                    <a:pt x="671042" y="112212"/>
                    <a:pt x="671042" y="126240"/>
                    <a:pt x="662131" y="135152"/>
                  </a:cubicBezTo>
                  <a:lnTo>
                    <a:pt x="614376" y="182905"/>
                  </a:lnTo>
                  <a:lnTo>
                    <a:pt x="582554" y="151040"/>
                  </a:lnTo>
                  <a:lnTo>
                    <a:pt x="630280" y="103301"/>
                  </a:lnTo>
                  <a:cubicBezTo>
                    <a:pt x="634736" y="98845"/>
                    <a:pt x="640477" y="96617"/>
                    <a:pt x="646213" y="96617"/>
                  </a:cubicBezTo>
                  <a:close/>
                  <a:moveTo>
                    <a:pt x="118507" y="161681"/>
                  </a:moveTo>
                  <a:lnTo>
                    <a:pt x="166262" y="209435"/>
                  </a:lnTo>
                  <a:cubicBezTo>
                    <a:pt x="175173" y="218346"/>
                    <a:pt x="175173" y="232389"/>
                    <a:pt x="166262" y="241300"/>
                  </a:cubicBezTo>
                  <a:cubicBezTo>
                    <a:pt x="157351" y="250211"/>
                    <a:pt x="143308" y="250211"/>
                    <a:pt x="134396" y="241300"/>
                  </a:cubicBezTo>
                  <a:lnTo>
                    <a:pt x="86656" y="193532"/>
                  </a:lnTo>
                  <a:close/>
                  <a:moveTo>
                    <a:pt x="571928" y="161681"/>
                  </a:moveTo>
                  <a:lnTo>
                    <a:pt x="603764" y="193517"/>
                  </a:lnTo>
                  <a:lnTo>
                    <a:pt x="555995" y="241300"/>
                  </a:lnTo>
                  <a:cubicBezTo>
                    <a:pt x="547083" y="250211"/>
                    <a:pt x="533099" y="250211"/>
                    <a:pt x="524188" y="241300"/>
                  </a:cubicBezTo>
                  <a:cubicBezTo>
                    <a:pt x="515276" y="232389"/>
                    <a:pt x="515276" y="218346"/>
                    <a:pt x="524188" y="209435"/>
                  </a:cubicBezTo>
                  <a:close/>
                  <a:moveTo>
                    <a:pt x="667891" y="210051"/>
                  </a:moveTo>
                  <a:cubicBezTo>
                    <a:pt x="655546" y="210051"/>
                    <a:pt x="645407" y="220249"/>
                    <a:pt x="645407" y="232593"/>
                  </a:cubicBezTo>
                  <a:cubicBezTo>
                    <a:pt x="645407" y="244939"/>
                    <a:pt x="655546" y="255093"/>
                    <a:pt x="667891" y="255093"/>
                  </a:cubicBezTo>
                  <a:cubicBezTo>
                    <a:pt x="680237" y="255093"/>
                    <a:pt x="690435" y="244939"/>
                    <a:pt x="690435" y="232593"/>
                  </a:cubicBezTo>
                  <a:cubicBezTo>
                    <a:pt x="690435" y="220248"/>
                    <a:pt x="680237" y="210050"/>
                    <a:pt x="667891" y="210051"/>
                  </a:cubicBezTo>
                  <a:close/>
                  <a:moveTo>
                    <a:pt x="667891" y="225060"/>
                  </a:moveTo>
                  <a:cubicBezTo>
                    <a:pt x="672125" y="225060"/>
                    <a:pt x="675425" y="228360"/>
                    <a:pt x="675425" y="232593"/>
                  </a:cubicBezTo>
                  <a:cubicBezTo>
                    <a:pt x="675425" y="236827"/>
                    <a:pt x="672125" y="240084"/>
                    <a:pt x="667891" y="240084"/>
                  </a:cubicBezTo>
                  <a:cubicBezTo>
                    <a:pt x="663658" y="240083"/>
                    <a:pt x="660416" y="236827"/>
                    <a:pt x="660416" y="232593"/>
                  </a:cubicBezTo>
                  <a:cubicBezTo>
                    <a:pt x="660416" y="228360"/>
                    <a:pt x="663658" y="225060"/>
                    <a:pt x="667891" y="225060"/>
                  </a:cubicBezTo>
                  <a:close/>
                  <a:moveTo>
                    <a:pt x="0" y="262568"/>
                  </a:moveTo>
                  <a:cubicBezTo>
                    <a:pt x="0" y="274913"/>
                    <a:pt x="10154" y="285111"/>
                    <a:pt x="22500" y="285111"/>
                  </a:cubicBezTo>
                  <a:cubicBezTo>
                    <a:pt x="34845" y="285111"/>
                    <a:pt x="45043" y="274913"/>
                    <a:pt x="45043" y="262568"/>
                  </a:cubicBezTo>
                  <a:cubicBezTo>
                    <a:pt x="45043" y="250223"/>
                    <a:pt x="34933" y="240084"/>
                    <a:pt x="22500" y="240084"/>
                  </a:cubicBezTo>
                  <a:cubicBezTo>
                    <a:pt x="10066" y="240084"/>
                    <a:pt x="0" y="250186"/>
                    <a:pt x="0" y="262568"/>
                  </a:cubicBezTo>
                  <a:close/>
                  <a:moveTo>
                    <a:pt x="603412" y="242619"/>
                  </a:moveTo>
                  <a:cubicBezTo>
                    <a:pt x="599513" y="244077"/>
                    <a:pt x="597546" y="248432"/>
                    <a:pt x="599030" y="252322"/>
                  </a:cubicBezTo>
                  <a:cubicBezTo>
                    <a:pt x="633608" y="344264"/>
                    <a:pt x="612150" y="454776"/>
                    <a:pt x="545236" y="526767"/>
                  </a:cubicBezTo>
                  <a:cubicBezTo>
                    <a:pt x="522627" y="549030"/>
                    <a:pt x="497683" y="569660"/>
                    <a:pt x="474002" y="582715"/>
                  </a:cubicBezTo>
                  <a:cubicBezTo>
                    <a:pt x="470340" y="584681"/>
                    <a:pt x="468973" y="589248"/>
                    <a:pt x="470953" y="592902"/>
                  </a:cubicBezTo>
                  <a:cubicBezTo>
                    <a:pt x="472936" y="596547"/>
                    <a:pt x="477497" y="597894"/>
                    <a:pt x="481140" y="595907"/>
                  </a:cubicBezTo>
                  <a:cubicBezTo>
                    <a:pt x="509254" y="580644"/>
                    <a:pt x="534750" y="560620"/>
                    <a:pt x="556261" y="536955"/>
                  </a:cubicBezTo>
                  <a:cubicBezTo>
                    <a:pt x="627277" y="460550"/>
                    <a:pt x="649724" y="344593"/>
                    <a:pt x="613044" y="247062"/>
                  </a:cubicBezTo>
                  <a:cubicBezTo>
                    <a:pt x="611476" y="242549"/>
                    <a:pt x="606849" y="241441"/>
                    <a:pt x="603414" y="242620"/>
                  </a:cubicBezTo>
                  <a:close/>
                  <a:moveTo>
                    <a:pt x="77334" y="247119"/>
                  </a:moveTo>
                  <a:cubicBezTo>
                    <a:pt x="65847" y="278434"/>
                    <a:pt x="60043" y="311733"/>
                    <a:pt x="60053" y="345060"/>
                  </a:cubicBezTo>
                  <a:cubicBezTo>
                    <a:pt x="60053" y="465640"/>
                    <a:pt x="134101" y="556822"/>
                    <a:pt x="209356" y="595949"/>
                  </a:cubicBezTo>
                  <a:cubicBezTo>
                    <a:pt x="213011" y="597892"/>
                    <a:pt x="217549" y="596508"/>
                    <a:pt x="219499" y="592856"/>
                  </a:cubicBezTo>
                  <a:cubicBezTo>
                    <a:pt x="221479" y="589183"/>
                    <a:pt x="220083" y="584600"/>
                    <a:pt x="216391" y="582655"/>
                  </a:cubicBezTo>
                  <a:cubicBezTo>
                    <a:pt x="130807" y="537175"/>
                    <a:pt x="73947" y="442204"/>
                    <a:pt x="75062" y="345220"/>
                  </a:cubicBezTo>
                  <a:lnTo>
                    <a:pt x="75062" y="345206"/>
                  </a:lnTo>
                  <a:lnTo>
                    <a:pt x="75062" y="345191"/>
                  </a:lnTo>
                  <a:lnTo>
                    <a:pt x="75062" y="345176"/>
                  </a:lnTo>
                  <a:lnTo>
                    <a:pt x="75062" y="345162"/>
                  </a:lnTo>
                  <a:cubicBezTo>
                    <a:pt x="75041" y="313556"/>
                    <a:pt x="80527" y="281920"/>
                    <a:pt x="91405" y="252263"/>
                  </a:cubicBezTo>
                  <a:cubicBezTo>
                    <a:pt x="92846" y="248378"/>
                    <a:pt x="90864" y="244060"/>
                    <a:pt x="86979" y="242619"/>
                  </a:cubicBezTo>
                  <a:cubicBezTo>
                    <a:pt x="82625" y="241047"/>
                    <a:pt x="78618" y="243566"/>
                    <a:pt x="77334" y="247119"/>
                  </a:cubicBezTo>
                  <a:close/>
                  <a:moveTo>
                    <a:pt x="322762" y="247618"/>
                  </a:moveTo>
                  <a:lnTo>
                    <a:pt x="367688" y="247618"/>
                  </a:lnTo>
                  <a:lnTo>
                    <a:pt x="367702" y="292587"/>
                  </a:lnTo>
                  <a:lnTo>
                    <a:pt x="322747" y="292587"/>
                  </a:lnTo>
                  <a:close/>
                  <a:moveTo>
                    <a:pt x="22501" y="255093"/>
                  </a:moveTo>
                  <a:cubicBezTo>
                    <a:pt x="26565" y="255093"/>
                    <a:pt x="30035" y="258335"/>
                    <a:pt x="30035" y="262569"/>
                  </a:cubicBezTo>
                  <a:cubicBezTo>
                    <a:pt x="30035" y="266802"/>
                    <a:pt x="26735" y="270103"/>
                    <a:pt x="22501" y="270103"/>
                  </a:cubicBezTo>
                  <a:cubicBezTo>
                    <a:pt x="18267" y="270103"/>
                    <a:pt x="15011" y="266802"/>
                    <a:pt x="15011" y="262569"/>
                  </a:cubicBezTo>
                  <a:cubicBezTo>
                    <a:pt x="15011" y="258423"/>
                    <a:pt x="18436" y="255093"/>
                    <a:pt x="22501" y="255093"/>
                  </a:cubicBezTo>
                  <a:close/>
                  <a:moveTo>
                    <a:pt x="30034" y="457732"/>
                  </a:moveTo>
                  <a:cubicBezTo>
                    <a:pt x="13544" y="457732"/>
                    <a:pt x="0" y="471216"/>
                    <a:pt x="0" y="487706"/>
                  </a:cubicBezTo>
                  <a:cubicBezTo>
                    <a:pt x="0" y="504196"/>
                    <a:pt x="13543" y="517724"/>
                    <a:pt x="30034" y="517724"/>
                  </a:cubicBezTo>
                  <a:cubicBezTo>
                    <a:pt x="46524" y="517724"/>
                    <a:pt x="60053" y="504196"/>
                    <a:pt x="60053" y="487706"/>
                  </a:cubicBezTo>
                  <a:cubicBezTo>
                    <a:pt x="60053" y="471216"/>
                    <a:pt x="46523" y="457732"/>
                    <a:pt x="30034" y="457732"/>
                  </a:cubicBezTo>
                  <a:close/>
                  <a:moveTo>
                    <a:pt x="30034" y="472755"/>
                  </a:moveTo>
                  <a:cubicBezTo>
                    <a:pt x="38412" y="472755"/>
                    <a:pt x="45043" y="479328"/>
                    <a:pt x="45043" y="487706"/>
                  </a:cubicBezTo>
                  <a:cubicBezTo>
                    <a:pt x="45043" y="496084"/>
                    <a:pt x="38412" y="502715"/>
                    <a:pt x="30034" y="502715"/>
                  </a:cubicBezTo>
                  <a:cubicBezTo>
                    <a:pt x="21655" y="502715"/>
                    <a:pt x="15010" y="496084"/>
                    <a:pt x="15010" y="487706"/>
                  </a:cubicBezTo>
                  <a:cubicBezTo>
                    <a:pt x="15010" y="479328"/>
                    <a:pt x="21655" y="472755"/>
                    <a:pt x="30034" y="472755"/>
                  </a:cubicBezTo>
                  <a:close/>
                  <a:moveTo>
                    <a:pt x="630383" y="502715"/>
                  </a:moveTo>
                  <a:cubicBezTo>
                    <a:pt x="626238" y="502731"/>
                    <a:pt x="622891" y="506104"/>
                    <a:pt x="622907" y="510249"/>
                  </a:cubicBezTo>
                  <a:lnTo>
                    <a:pt x="622907" y="526020"/>
                  </a:lnTo>
                  <a:cubicBezTo>
                    <a:pt x="618119" y="526999"/>
                    <a:pt x="613659" y="528894"/>
                    <a:pt x="609715" y="531516"/>
                  </a:cubicBezTo>
                  <a:lnTo>
                    <a:pt x="598531" y="520333"/>
                  </a:lnTo>
                  <a:cubicBezTo>
                    <a:pt x="595604" y="517422"/>
                    <a:pt x="590876" y="517422"/>
                    <a:pt x="587948" y="520333"/>
                  </a:cubicBezTo>
                  <a:cubicBezTo>
                    <a:pt x="585038" y="523260"/>
                    <a:pt x="585038" y="527989"/>
                    <a:pt x="587948" y="530916"/>
                  </a:cubicBezTo>
                  <a:lnTo>
                    <a:pt x="599132" y="542099"/>
                  </a:lnTo>
                  <a:cubicBezTo>
                    <a:pt x="596508" y="546043"/>
                    <a:pt x="594613" y="550503"/>
                    <a:pt x="593636" y="555291"/>
                  </a:cubicBezTo>
                  <a:lnTo>
                    <a:pt x="577864" y="555291"/>
                  </a:lnTo>
                  <a:cubicBezTo>
                    <a:pt x="573719" y="555275"/>
                    <a:pt x="570346" y="558621"/>
                    <a:pt x="570330" y="562766"/>
                  </a:cubicBezTo>
                  <a:cubicBezTo>
                    <a:pt x="570313" y="566934"/>
                    <a:pt x="573696" y="570316"/>
                    <a:pt x="577864" y="570300"/>
                  </a:cubicBezTo>
                  <a:lnTo>
                    <a:pt x="593650" y="570300"/>
                  </a:lnTo>
                  <a:cubicBezTo>
                    <a:pt x="594632" y="575066"/>
                    <a:pt x="596521" y="579519"/>
                    <a:pt x="599132" y="583448"/>
                  </a:cubicBezTo>
                  <a:lnTo>
                    <a:pt x="587948" y="594617"/>
                  </a:lnTo>
                  <a:cubicBezTo>
                    <a:pt x="585038" y="597544"/>
                    <a:pt x="585038" y="602272"/>
                    <a:pt x="587948" y="605199"/>
                  </a:cubicBezTo>
                  <a:cubicBezTo>
                    <a:pt x="590876" y="608110"/>
                    <a:pt x="595604" y="608110"/>
                    <a:pt x="598531" y="605199"/>
                  </a:cubicBezTo>
                  <a:lnTo>
                    <a:pt x="609730" y="594045"/>
                  </a:lnTo>
                  <a:cubicBezTo>
                    <a:pt x="613670" y="596660"/>
                    <a:pt x="618125" y="598550"/>
                    <a:pt x="622907" y="599527"/>
                  </a:cubicBezTo>
                  <a:lnTo>
                    <a:pt x="622907" y="615283"/>
                  </a:lnTo>
                  <a:cubicBezTo>
                    <a:pt x="622891" y="619428"/>
                    <a:pt x="626238" y="622801"/>
                    <a:pt x="630383" y="622817"/>
                  </a:cubicBezTo>
                  <a:cubicBezTo>
                    <a:pt x="634550" y="622833"/>
                    <a:pt x="637933" y="619451"/>
                    <a:pt x="637916" y="615283"/>
                  </a:cubicBezTo>
                  <a:lnTo>
                    <a:pt x="637916" y="599512"/>
                  </a:lnTo>
                  <a:cubicBezTo>
                    <a:pt x="642903" y="598536"/>
                    <a:pt x="647405" y="596519"/>
                    <a:pt x="651050" y="594045"/>
                  </a:cubicBezTo>
                  <a:lnTo>
                    <a:pt x="662248" y="605199"/>
                  </a:lnTo>
                  <a:cubicBezTo>
                    <a:pt x="665175" y="608110"/>
                    <a:pt x="669904" y="608110"/>
                    <a:pt x="672831" y="605199"/>
                  </a:cubicBezTo>
                  <a:cubicBezTo>
                    <a:pt x="675742" y="602272"/>
                    <a:pt x="675742" y="597544"/>
                    <a:pt x="672831" y="594617"/>
                  </a:cubicBezTo>
                  <a:lnTo>
                    <a:pt x="661662" y="583418"/>
                  </a:lnTo>
                  <a:cubicBezTo>
                    <a:pt x="664263" y="579497"/>
                    <a:pt x="666150" y="575055"/>
                    <a:pt x="667129" y="570300"/>
                  </a:cubicBezTo>
                  <a:lnTo>
                    <a:pt x="682901" y="570300"/>
                  </a:lnTo>
                  <a:cubicBezTo>
                    <a:pt x="687068" y="570316"/>
                    <a:pt x="690451" y="566934"/>
                    <a:pt x="690435" y="562766"/>
                  </a:cubicBezTo>
                  <a:cubicBezTo>
                    <a:pt x="690419" y="558621"/>
                    <a:pt x="687046" y="555275"/>
                    <a:pt x="682901" y="555291"/>
                  </a:cubicBezTo>
                  <a:lnTo>
                    <a:pt x="667144" y="555291"/>
                  </a:lnTo>
                  <a:cubicBezTo>
                    <a:pt x="666168" y="550515"/>
                    <a:pt x="664274" y="546065"/>
                    <a:pt x="661662" y="542129"/>
                  </a:cubicBezTo>
                  <a:lnTo>
                    <a:pt x="672831" y="530916"/>
                  </a:lnTo>
                  <a:cubicBezTo>
                    <a:pt x="675742" y="527989"/>
                    <a:pt x="675742" y="523260"/>
                    <a:pt x="672831" y="520333"/>
                  </a:cubicBezTo>
                  <a:cubicBezTo>
                    <a:pt x="669904" y="517422"/>
                    <a:pt x="665175" y="517422"/>
                    <a:pt x="662248" y="520333"/>
                  </a:cubicBezTo>
                  <a:lnTo>
                    <a:pt x="651064" y="531516"/>
                  </a:lnTo>
                  <a:cubicBezTo>
                    <a:pt x="647136" y="528904"/>
                    <a:pt x="642683" y="527016"/>
                    <a:pt x="637916" y="526035"/>
                  </a:cubicBezTo>
                  <a:lnTo>
                    <a:pt x="637916" y="510249"/>
                  </a:lnTo>
                  <a:cubicBezTo>
                    <a:pt x="637933" y="506081"/>
                    <a:pt x="634550" y="502699"/>
                    <a:pt x="630383" y="502715"/>
                  </a:cubicBezTo>
                  <a:close/>
                  <a:moveTo>
                    <a:pt x="630383" y="540282"/>
                  </a:moveTo>
                  <a:cubicBezTo>
                    <a:pt x="642710" y="540282"/>
                    <a:pt x="652941" y="550243"/>
                    <a:pt x="652941" y="562766"/>
                  </a:cubicBezTo>
                  <a:cubicBezTo>
                    <a:pt x="652941" y="575289"/>
                    <a:pt x="642906" y="585324"/>
                    <a:pt x="630383" y="585324"/>
                  </a:cubicBezTo>
                  <a:cubicBezTo>
                    <a:pt x="617859" y="585324"/>
                    <a:pt x="607897" y="575289"/>
                    <a:pt x="607898" y="562766"/>
                  </a:cubicBezTo>
                  <a:cubicBezTo>
                    <a:pt x="607898" y="550355"/>
                    <a:pt x="618055" y="540282"/>
                    <a:pt x="630383" y="540282"/>
                  </a:cubicBezTo>
                  <a:close/>
                  <a:moveTo>
                    <a:pt x="88914" y="562766"/>
                  </a:moveTo>
                  <a:cubicBezTo>
                    <a:pt x="84746" y="562750"/>
                    <a:pt x="81363" y="566132"/>
                    <a:pt x="81380" y="570300"/>
                  </a:cubicBezTo>
                  <a:lnTo>
                    <a:pt x="81380" y="586086"/>
                  </a:lnTo>
                  <a:cubicBezTo>
                    <a:pt x="66763" y="589095"/>
                    <a:pt x="55191" y="600667"/>
                    <a:pt x="52181" y="615283"/>
                  </a:cubicBezTo>
                  <a:lnTo>
                    <a:pt x="36395" y="615283"/>
                  </a:lnTo>
                  <a:cubicBezTo>
                    <a:pt x="32228" y="615267"/>
                    <a:pt x="28845" y="618650"/>
                    <a:pt x="28861" y="622817"/>
                  </a:cubicBezTo>
                  <a:cubicBezTo>
                    <a:pt x="28877" y="626962"/>
                    <a:pt x="32250" y="630309"/>
                    <a:pt x="36395" y="630293"/>
                  </a:cubicBezTo>
                  <a:lnTo>
                    <a:pt x="52167" y="630293"/>
                  </a:lnTo>
                  <a:cubicBezTo>
                    <a:pt x="55157" y="644937"/>
                    <a:pt x="66743" y="656550"/>
                    <a:pt x="81380" y="659563"/>
                  </a:cubicBezTo>
                  <a:lnTo>
                    <a:pt x="81380" y="675335"/>
                  </a:lnTo>
                  <a:cubicBezTo>
                    <a:pt x="81363" y="679502"/>
                    <a:pt x="84746" y="682885"/>
                    <a:pt x="88914" y="682869"/>
                  </a:cubicBezTo>
                  <a:cubicBezTo>
                    <a:pt x="93064" y="682860"/>
                    <a:pt x="96420" y="679485"/>
                    <a:pt x="96404" y="675335"/>
                  </a:cubicBezTo>
                  <a:lnTo>
                    <a:pt x="96404" y="659578"/>
                  </a:lnTo>
                  <a:cubicBezTo>
                    <a:pt x="111062" y="656579"/>
                    <a:pt x="122681" y="644952"/>
                    <a:pt x="125675" y="630293"/>
                  </a:cubicBezTo>
                  <a:lnTo>
                    <a:pt x="141432" y="630293"/>
                  </a:lnTo>
                  <a:cubicBezTo>
                    <a:pt x="145577" y="630309"/>
                    <a:pt x="148950" y="626962"/>
                    <a:pt x="148966" y="622817"/>
                  </a:cubicBezTo>
                  <a:cubicBezTo>
                    <a:pt x="148982" y="618650"/>
                    <a:pt x="145599" y="615267"/>
                    <a:pt x="141432" y="615283"/>
                  </a:cubicBezTo>
                  <a:lnTo>
                    <a:pt x="125660" y="615283"/>
                  </a:lnTo>
                  <a:cubicBezTo>
                    <a:pt x="122648" y="600652"/>
                    <a:pt x="111042" y="589066"/>
                    <a:pt x="96404" y="586071"/>
                  </a:cubicBezTo>
                  <a:lnTo>
                    <a:pt x="96404" y="570300"/>
                  </a:lnTo>
                  <a:cubicBezTo>
                    <a:pt x="96420" y="566150"/>
                    <a:pt x="93064" y="562774"/>
                    <a:pt x="88914" y="562766"/>
                  </a:cubicBezTo>
                  <a:close/>
                  <a:moveTo>
                    <a:pt x="88914" y="600274"/>
                  </a:moveTo>
                  <a:cubicBezTo>
                    <a:pt x="101110" y="600274"/>
                    <a:pt x="111413" y="610295"/>
                    <a:pt x="111413" y="622817"/>
                  </a:cubicBezTo>
                  <a:cubicBezTo>
                    <a:pt x="111413" y="635340"/>
                    <a:pt x="101437" y="645316"/>
                    <a:pt x="88914" y="645316"/>
                  </a:cubicBezTo>
                  <a:cubicBezTo>
                    <a:pt x="76391" y="645316"/>
                    <a:pt x="66370" y="635340"/>
                    <a:pt x="66370" y="622817"/>
                  </a:cubicBezTo>
                  <a:cubicBezTo>
                    <a:pt x="66370" y="610961"/>
                    <a:pt x="76717" y="600274"/>
                    <a:pt x="88914" y="600274"/>
                  </a:cubicBezTo>
                  <a:close/>
                  <a:moveTo>
                    <a:pt x="540369" y="622817"/>
                  </a:moveTo>
                  <a:cubicBezTo>
                    <a:pt x="523879" y="622817"/>
                    <a:pt x="510336" y="636361"/>
                    <a:pt x="510335" y="652850"/>
                  </a:cubicBezTo>
                  <a:cubicBezTo>
                    <a:pt x="510335" y="669340"/>
                    <a:pt x="523879" y="682869"/>
                    <a:pt x="540369" y="682869"/>
                  </a:cubicBezTo>
                  <a:cubicBezTo>
                    <a:pt x="556859" y="682868"/>
                    <a:pt x="570329" y="669340"/>
                    <a:pt x="570329" y="652850"/>
                  </a:cubicBezTo>
                  <a:cubicBezTo>
                    <a:pt x="570329" y="636361"/>
                    <a:pt x="556859" y="622817"/>
                    <a:pt x="540369" y="622817"/>
                  </a:cubicBezTo>
                  <a:close/>
                  <a:moveTo>
                    <a:pt x="540369" y="637841"/>
                  </a:moveTo>
                  <a:cubicBezTo>
                    <a:pt x="548747" y="637841"/>
                    <a:pt x="555320" y="644472"/>
                    <a:pt x="555320" y="652850"/>
                  </a:cubicBezTo>
                  <a:cubicBezTo>
                    <a:pt x="555320" y="661229"/>
                    <a:pt x="548747" y="667859"/>
                    <a:pt x="540369" y="667860"/>
                  </a:cubicBezTo>
                  <a:cubicBezTo>
                    <a:pt x="531990" y="667860"/>
                    <a:pt x="525345" y="661229"/>
                    <a:pt x="525345" y="652850"/>
                  </a:cubicBezTo>
                  <a:cubicBezTo>
                    <a:pt x="525345" y="644472"/>
                    <a:pt x="531991" y="637841"/>
                    <a:pt x="540369" y="63784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4844" name="Google Shape;4844;p91"/>
          <p:cNvGrpSpPr/>
          <p:nvPr/>
        </p:nvGrpSpPr>
        <p:grpSpPr>
          <a:xfrm>
            <a:off x="7484148" y="2990729"/>
            <a:ext cx="3154426" cy="759663"/>
            <a:chOff x="7484148" y="2990729"/>
            <a:chExt cx="3154426" cy="759663"/>
          </a:xfrm>
        </p:grpSpPr>
        <p:sp>
          <p:nvSpPr>
            <p:cNvPr id="4845" name="Google Shape;4845;p91"/>
            <p:cNvSpPr/>
            <p:nvPr/>
          </p:nvSpPr>
          <p:spPr>
            <a:xfrm>
              <a:off x="8089376" y="2990729"/>
              <a:ext cx="2549198" cy="759663"/>
            </a:xfrm>
            <a:prstGeom prst="rect">
              <a:avLst/>
            </a:prstGeom>
            <a:noFill/>
            <a:ln>
              <a:noFill/>
            </a:ln>
          </p:spPr>
          <p:txBody>
            <a:bodyPr anchorCtr="0" anchor="ctr" bIns="45700" lIns="216000" spcFirstLastPara="1" rIns="91425" wrap="square" tIns="45700">
              <a:noAutofit/>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Infusão intravenosa</a:t>
              </a:r>
              <a:br>
                <a:rPr lang="pt-BR" sz="1600">
                  <a:solidFill>
                    <a:schemeClr val="dk1"/>
                  </a:solidFill>
                  <a:latin typeface="Calibri"/>
                  <a:ea typeface="Calibri"/>
                  <a:cs typeface="Calibri"/>
                  <a:sym typeface="Calibri"/>
                </a:rPr>
              </a:br>
              <a:r>
                <a:rPr lang="pt-BR" sz="1600">
                  <a:solidFill>
                    <a:schemeClr val="dk1"/>
                  </a:solidFill>
                  <a:latin typeface="Calibri"/>
                  <a:ea typeface="Calibri"/>
                  <a:cs typeface="Calibri"/>
                  <a:sym typeface="Calibri"/>
                </a:rPr>
                <a:t>(formulações de 10 mg/mL ou 100 mg/mL)</a:t>
              </a:r>
              <a:r>
                <a:rPr baseline="30000" lang="pt-BR" sz="1600">
                  <a:solidFill>
                    <a:schemeClr val="dk1"/>
                  </a:solidFill>
                  <a:latin typeface="Calibri"/>
                  <a:ea typeface="Calibri"/>
                  <a:cs typeface="Calibri"/>
                  <a:sym typeface="Calibri"/>
                </a:rPr>
                <a:t>1,4,8</a:t>
              </a:r>
              <a:endParaRPr/>
            </a:p>
          </p:txBody>
        </p:sp>
        <p:sp>
          <p:nvSpPr>
            <p:cNvPr id="4846" name="Google Shape;4846;p91"/>
            <p:cNvSpPr/>
            <p:nvPr/>
          </p:nvSpPr>
          <p:spPr>
            <a:xfrm>
              <a:off x="7484148" y="3035116"/>
              <a:ext cx="709108" cy="70911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4847" name="Google Shape;4847;p91"/>
            <p:cNvGrpSpPr/>
            <p:nvPr/>
          </p:nvGrpSpPr>
          <p:grpSpPr>
            <a:xfrm>
              <a:off x="7598885" y="3153701"/>
              <a:ext cx="445991" cy="433717"/>
              <a:chOff x="-1491033" y="2625541"/>
              <a:chExt cx="571176" cy="555457"/>
            </a:xfrm>
          </p:grpSpPr>
          <p:sp>
            <p:nvSpPr>
              <p:cNvPr id="4848" name="Google Shape;4848;p91"/>
              <p:cNvSpPr/>
              <p:nvPr/>
            </p:nvSpPr>
            <p:spPr>
              <a:xfrm>
                <a:off x="-1243715" y="2625541"/>
                <a:ext cx="228600" cy="475640"/>
              </a:xfrm>
              <a:custGeom>
                <a:rect b="b" l="l" r="r" t="t"/>
                <a:pathLst>
                  <a:path extrusionOk="0" h="475640" w="228600">
                    <a:moveTo>
                      <a:pt x="57150" y="304440"/>
                    </a:moveTo>
                    <a:lnTo>
                      <a:pt x="76200" y="304440"/>
                    </a:lnTo>
                    <a:cubicBezTo>
                      <a:pt x="76200" y="322137"/>
                      <a:pt x="88384" y="336921"/>
                      <a:pt x="104765" y="341184"/>
                    </a:cubicBezTo>
                    <a:cubicBezTo>
                      <a:pt x="104314" y="375280"/>
                      <a:pt x="115205" y="409763"/>
                      <a:pt x="135216" y="437434"/>
                    </a:cubicBezTo>
                    <a:cubicBezTo>
                      <a:pt x="122116" y="480152"/>
                      <a:pt x="187722" y="491974"/>
                      <a:pt x="190500" y="447314"/>
                    </a:cubicBezTo>
                    <a:cubicBezTo>
                      <a:pt x="191076" y="426079"/>
                      <a:pt x="166219" y="411505"/>
                      <a:pt x="148113" y="422456"/>
                    </a:cubicBezTo>
                    <a:cubicBezTo>
                      <a:pt x="132069" y="398679"/>
                      <a:pt x="123346" y="369809"/>
                      <a:pt x="123791" y="341198"/>
                    </a:cubicBezTo>
                    <a:cubicBezTo>
                      <a:pt x="140194" y="336950"/>
                      <a:pt x="152400" y="322153"/>
                      <a:pt x="152400" y="304440"/>
                    </a:cubicBezTo>
                    <a:lnTo>
                      <a:pt x="171450" y="304440"/>
                    </a:lnTo>
                    <a:cubicBezTo>
                      <a:pt x="202964" y="304440"/>
                      <a:pt x="228600" y="278804"/>
                      <a:pt x="228600" y="247290"/>
                    </a:cubicBezTo>
                    <a:lnTo>
                      <a:pt x="228600" y="104415"/>
                    </a:lnTo>
                    <a:cubicBezTo>
                      <a:pt x="228600" y="75849"/>
                      <a:pt x="207514" y="52183"/>
                      <a:pt x="180101" y="47992"/>
                    </a:cubicBezTo>
                    <a:cubicBezTo>
                      <a:pt x="167255" y="-16021"/>
                      <a:pt x="61316" y="-15974"/>
                      <a:pt x="48499" y="47992"/>
                    </a:cubicBezTo>
                    <a:cubicBezTo>
                      <a:pt x="21087" y="52183"/>
                      <a:pt x="0" y="75849"/>
                      <a:pt x="0" y="104415"/>
                    </a:cubicBezTo>
                    <a:lnTo>
                      <a:pt x="0" y="247290"/>
                    </a:lnTo>
                    <a:cubicBezTo>
                      <a:pt x="0" y="278804"/>
                      <a:pt x="25636" y="304440"/>
                      <a:pt x="57150" y="304440"/>
                    </a:cubicBezTo>
                    <a:close/>
                    <a:moveTo>
                      <a:pt x="159614" y="451571"/>
                    </a:moveTo>
                    <a:cubicBezTo>
                      <a:pt x="163485" y="448024"/>
                      <a:pt x="163752" y="442019"/>
                      <a:pt x="160223" y="438135"/>
                    </a:cubicBezTo>
                    <a:cubicBezTo>
                      <a:pt x="165877" y="436527"/>
                      <a:pt x="171538" y="441593"/>
                      <a:pt x="171450" y="447315"/>
                    </a:cubicBezTo>
                    <a:cubicBezTo>
                      <a:pt x="171743" y="455762"/>
                      <a:pt x="160377" y="460124"/>
                      <a:pt x="154985" y="453737"/>
                    </a:cubicBezTo>
                    <a:cubicBezTo>
                      <a:pt x="156649" y="453414"/>
                      <a:pt x="158271" y="452797"/>
                      <a:pt x="159614" y="451571"/>
                    </a:cubicBezTo>
                    <a:close/>
                    <a:moveTo>
                      <a:pt x="114300" y="323490"/>
                    </a:moveTo>
                    <a:cubicBezTo>
                      <a:pt x="103794" y="323490"/>
                      <a:pt x="95250" y="314946"/>
                      <a:pt x="95250" y="304440"/>
                    </a:cubicBezTo>
                    <a:lnTo>
                      <a:pt x="133350" y="304440"/>
                    </a:lnTo>
                    <a:cubicBezTo>
                      <a:pt x="133350" y="314946"/>
                      <a:pt x="124806" y="323490"/>
                      <a:pt x="114300" y="323490"/>
                    </a:cubicBezTo>
                    <a:close/>
                    <a:moveTo>
                      <a:pt x="114300" y="18690"/>
                    </a:moveTo>
                    <a:cubicBezTo>
                      <a:pt x="136452" y="18690"/>
                      <a:pt x="155116" y="30852"/>
                      <a:pt x="160418" y="47265"/>
                    </a:cubicBezTo>
                    <a:lnTo>
                      <a:pt x="68182" y="47265"/>
                    </a:lnTo>
                    <a:cubicBezTo>
                      <a:pt x="73484" y="30852"/>
                      <a:pt x="92148" y="18690"/>
                      <a:pt x="114300" y="18690"/>
                    </a:cubicBezTo>
                    <a:close/>
                    <a:moveTo>
                      <a:pt x="19050" y="104415"/>
                    </a:moveTo>
                    <a:cubicBezTo>
                      <a:pt x="19050" y="83407"/>
                      <a:pt x="36142" y="66315"/>
                      <a:pt x="57150" y="66315"/>
                    </a:cubicBezTo>
                    <a:lnTo>
                      <a:pt x="171450" y="66315"/>
                    </a:lnTo>
                    <a:cubicBezTo>
                      <a:pt x="192458" y="66315"/>
                      <a:pt x="209550" y="83407"/>
                      <a:pt x="209550" y="104415"/>
                    </a:cubicBezTo>
                    <a:lnTo>
                      <a:pt x="209550" y="247290"/>
                    </a:lnTo>
                    <a:cubicBezTo>
                      <a:pt x="209550" y="268298"/>
                      <a:pt x="192458" y="285390"/>
                      <a:pt x="171450" y="285390"/>
                    </a:cubicBezTo>
                    <a:lnTo>
                      <a:pt x="57150" y="285390"/>
                    </a:lnTo>
                    <a:cubicBezTo>
                      <a:pt x="36142" y="285390"/>
                      <a:pt x="19050" y="268298"/>
                      <a:pt x="19050" y="247290"/>
                    </a:cubicBezTo>
                    <a:lnTo>
                      <a:pt x="19050" y="10441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49" name="Google Shape;4849;p91"/>
              <p:cNvSpPr/>
              <p:nvPr/>
            </p:nvSpPr>
            <p:spPr>
              <a:xfrm>
                <a:off x="-1200534" y="2729956"/>
                <a:ext cx="142556" cy="142874"/>
              </a:xfrm>
              <a:custGeom>
                <a:rect b="b" l="l" r="r" t="t"/>
                <a:pathLst>
                  <a:path extrusionOk="0" h="142874" w="142556">
                    <a:moveTo>
                      <a:pt x="28257" y="100012"/>
                    </a:moveTo>
                    <a:lnTo>
                      <a:pt x="42544" y="100012"/>
                    </a:lnTo>
                    <a:lnTo>
                      <a:pt x="42544" y="114300"/>
                    </a:lnTo>
                    <a:cubicBezTo>
                      <a:pt x="42544" y="130057"/>
                      <a:pt x="55362" y="142875"/>
                      <a:pt x="71119" y="142875"/>
                    </a:cubicBezTo>
                    <a:cubicBezTo>
                      <a:pt x="86876" y="142875"/>
                      <a:pt x="99694" y="130057"/>
                      <a:pt x="99694" y="114300"/>
                    </a:cubicBezTo>
                    <a:lnTo>
                      <a:pt x="99694" y="100012"/>
                    </a:lnTo>
                    <a:lnTo>
                      <a:pt x="113982" y="100012"/>
                    </a:lnTo>
                    <a:cubicBezTo>
                      <a:pt x="129739" y="100012"/>
                      <a:pt x="142557" y="87195"/>
                      <a:pt x="142557" y="71437"/>
                    </a:cubicBezTo>
                    <a:cubicBezTo>
                      <a:pt x="142557" y="55680"/>
                      <a:pt x="129739" y="42862"/>
                      <a:pt x="113982" y="42862"/>
                    </a:cubicBezTo>
                    <a:lnTo>
                      <a:pt x="99694" y="42862"/>
                    </a:lnTo>
                    <a:lnTo>
                      <a:pt x="99694" y="28575"/>
                    </a:lnTo>
                    <a:cubicBezTo>
                      <a:pt x="99694" y="12818"/>
                      <a:pt x="86876" y="0"/>
                      <a:pt x="71119" y="0"/>
                    </a:cubicBezTo>
                    <a:cubicBezTo>
                      <a:pt x="55362" y="0"/>
                      <a:pt x="42544" y="12818"/>
                      <a:pt x="42544" y="28575"/>
                    </a:cubicBezTo>
                    <a:lnTo>
                      <a:pt x="42544" y="42862"/>
                    </a:lnTo>
                    <a:lnTo>
                      <a:pt x="28257" y="42862"/>
                    </a:lnTo>
                    <a:cubicBezTo>
                      <a:pt x="-9426" y="43849"/>
                      <a:pt x="-9411" y="99033"/>
                      <a:pt x="28257" y="100012"/>
                    </a:cubicBezTo>
                    <a:close/>
                    <a:moveTo>
                      <a:pt x="28257" y="61912"/>
                    </a:moveTo>
                    <a:lnTo>
                      <a:pt x="52069" y="61912"/>
                    </a:lnTo>
                    <a:cubicBezTo>
                      <a:pt x="57329" y="61912"/>
                      <a:pt x="61594" y="57648"/>
                      <a:pt x="61594" y="52387"/>
                    </a:cubicBezTo>
                    <a:lnTo>
                      <a:pt x="61594" y="28575"/>
                    </a:lnTo>
                    <a:cubicBezTo>
                      <a:pt x="61811" y="16084"/>
                      <a:pt x="80419" y="16039"/>
                      <a:pt x="80644" y="28575"/>
                    </a:cubicBezTo>
                    <a:lnTo>
                      <a:pt x="80644" y="52387"/>
                    </a:lnTo>
                    <a:cubicBezTo>
                      <a:pt x="80644" y="57648"/>
                      <a:pt x="84909" y="61912"/>
                      <a:pt x="90169" y="61912"/>
                    </a:cubicBezTo>
                    <a:lnTo>
                      <a:pt x="113982" y="61912"/>
                    </a:lnTo>
                    <a:cubicBezTo>
                      <a:pt x="126487" y="62136"/>
                      <a:pt x="126507" y="80737"/>
                      <a:pt x="113981" y="80962"/>
                    </a:cubicBezTo>
                    <a:cubicBezTo>
                      <a:pt x="113982" y="80962"/>
                      <a:pt x="90169" y="80962"/>
                      <a:pt x="90169" y="80962"/>
                    </a:cubicBezTo>
                    <a:cubicBezTo>
                      <a:pt x="84909" y="80962"/>
                      <a:pt x="80644" y="85227"/>
                      <a:pt x="80644" y="90487"/>
                    </a:cubicBezTo>
                    <a:lnTo>
                      <a:pt x="80644" y="114300"/>
                    </a:lnTo>
                    <a:cubicBezTo>
                      <a:pt x="80429" y="126796"/>
                      <a:pt x="61817" y="126831"/>
                      <a:pt x="61594" y="114299"/>
                    </a:cubicBezTo>
                    <a:cubicBezTo>
                      <a:pt x="61594" y="114300"/>
                      <a:pt x="61594" y="90487"/>
                      <a:pt x="61594" y="90487"/>
                    </a:cubicBezTo>
                    <a:cubicBezTo>
                      <a:pt x="61594" y="85227"/>
                      <a:pt x="57329" y="80962"/>
                      <a:pt x="52069" y="80962"/>
                    </a:cubicBezTo>
                    <a:lnTo>
                      <a:pt x="28257" y="80962"/>
                    </a:lnTo>
                    <a:cubicBezTo>
                      <a:pt x="15766" y="80746"/>
                      <a:pt x="15720" y="62138"/>
                      <a:pt x="28257" y="6191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50" name="Google Shape;4850;p91"/>
              <p:cNvSpPr/>
              <p:nvPr/>
            </p:nvSpPr>
            <p:spPr>
              <a:xfrm>
                <a:off x="-1491033" y="2872823"/>
                <a:ext cx="571176" cy="308175"/>
              </a:xfrm>
              <a:custGeom>
                <a:rect b="b" l="l" r="r" t="t"/>
                <a:pathLst>
                  <a:path extrusionOk="0" h="308175" w="571176">
                    <a:moveTo>
                      <a:pt x="519864" y="111290"/>
                    </a:moveTo>
                    <a:lnTo>
                      <a:pt x="394323" y="120908"/>
                    </a:lnTo>
                    <a:cubicBezTo>
                      <a:pt x="381920" y="122065"/>
                      <a:pt x="383205" y="140652"/>
                      <a:pt x="395775" y="139902"/>
                    </a:cubicBezTo>
                    <a:cubicBezTo>
                      <a:pt x="395774" y="139902"/>
                      <a:pt x="521283" y="130289"/>
                      <a:pt x="521283" y="130289"/>
                    </a:cubicBezTo>
                    <a:cubicBezTo>
                      <a:pt x="529398" y="129698"/>
                      <a:pt x="537105" y="132400"/>
                      <a:pt x="543021" y="137893"/>
                    </a:cubicBezTo>
                    <a:cubicBezTo>
                      <a:pt x="548886" y="143348"/>
                      <a:pt x="552118" y="150767"/>
                      <a:pt x="552118" y="158789"/>
                    </a:cubicBezTo>
                    <a:lnTo>
                      <a:pt x="552118" y="228892"/>
                    </a:lnTo>
                    <a:cubicBezTo>
                      <a:pt x="552495" y="245117"/>
                      <a:pt x="537467" y="259015"/>
                      <a:pt x="521320" y="257401"/>
                    </a:cubicBezTo>
                    <a:cubicBezTo>
                      <a:pt x="521320" y="257402"/>
                      <a:pt x="341534" y="243547"/>
                      <a:pt x="341534" y="243547"/>
                    </a:cubicBezTo>
                    <a:cubicBezTo>
                      <a:pt x="355568" y="213594"/>
                      <a:pt x="355458" y="173283"/>
                      <a:pt x="341258" y="143384"/>
                    </a:cubicBezTo>
                    <a:cubicBezTo>
                      <a:pt x="350490" y="139030"/>
                      <a:pt x="346624" y="124426"/>
                      <a:pt x="336265" y="125391"/>
                    </a:cubicBezTo>
                    <a:cubicBezTo>
                      <a:pt x="336266" y="125391"/>
                      <a:pt x="331365" y="125791"/>
                      <a:pt x="331365" y="125791"/>
                    </a:cubicBezTo>
                    <a:cubicBezTo>
                      <a:pt x="315629" y="102707"/>
                      <a:pt x="292097" y="86178"/>
                      <a:pt x="264643" y="81199"/>
                    </a:cubicBezTo>
                    <a:lnTo>
                      <a:pt x="225854" y="12091"/>
                    </a:lnTo>
                    <a:cubicBezTo>
                      <a:pt x="222766" y="6580"/>
                      <a:pt x="217710" y="2603"/>
                      <a:pt x="211622" y="892"/>
                    </a:cubicBezTo>
                    <a:cubicBezTo>
                      <a:pt x="205539" y="-815"/>
                      <a:pt x="199153" y="-57"/>
                      <a:pt x="193647" y="3036"/>
                    </a:cubicBezTo>
                    <a:cubicBezTo>
                      <a:pt x="168730" y="16349"/>
                      <a:pt x="159208" y="50230"/>
                      <a:pt x="173542" y="74571"/>
                    </a:cubicBezTo>
                    <a:cubicBezTo>
                      <a:pt x="173541" y="74571"/>
                      <a:pt x="187043" y="98621"/>
                      <a:pt x="187043" y="98621"/>
                    </a:cubicBezTo>
                    <a:lnTo>
                      <a:pt x="61580" y="98621"/>
                    </a:lnTo>
                    <a:cubicBezTo>
                      <a:pt x="37418" y="98020"/>
                      <a:pt x="20548" y="125492"/>
                      <a:pt x="31698" y="146729"/>
                    </a:cubicBezTo>
                    <a:cubicBezTo>
                      <a:pt x="-10580" y="153869"/>
                      <a:pt x="-10552" y="214836"/>
                      <a:pt x="31698" y="221962"/>
                    </a:cubicBezTo>
                    <a:cubicBezTo>
                      <a:pt x="20553" y="243205"/>
                      <a:pt x="37414" y="270669"/>
                      <a:pt x="61581" y="270070"/>
                    </a:cubicBezTo>
                    <a:cubicBezTo>
                      <a:pt x="61580" y="270071"/>
                      <a:pt x="106075" y="270071"/>
                      <a:pt x="106075" y="270071"/>
                    </a:cubicBezTo>
                    <a:cubicBezTo>
                      <a:pt x="99351" y="288109"/>
                      <a:pt x="113666" y="308539"/>
                      <a:pt x="133018" y="308170"/>
                    </a:cubicBezTo>
                    <a:cubicBezTo>
                      <a:pt x="133018" y="308171"/>
                      <a:pt x="247318" y="308171"/>
                      <a:pt x="247318" y="308171"/>
                    </a:cubicBezTo>
                    <a:cubicBezTo>
                      <a:pt x="281730" y="308171"/>
                      <a:pt x="312226" y="289898"/>
                      <a:pt x="331338" y="261868"/>
                    </a:cubicBezTo>
                    <a:lnTo>
                      <a:pt x="519855" y="276396"/>
                    </a:lnTo>
                    <a:cubicBezTo>
                      <a:pt x="532982" y="277420"/>
                      <a:pt x="546197" y="272861"/>
                      <a:pt x="555890" y="263871"/>
                    </a:cubicBezTo>
                    <a:cubicBezTo>
                      <a:pt x="565601" y="254881"/>
                      <a:pt x="571168" y="242133"/>
                      <a:pt x="571168" y="228892"/>
                    </a:cubicBezTo>
                    <a:lnTo>
                      <a:pt x="571168" y="158789"/>
                    </a:lnTo>
                    <a:cubicBezTo>
                      <a:pt x="571710" y="131782"/>
                      <a:pt x="546762" y="108789"/>
                      <a:pt x="519864" y="111290"/>
                    </a:cubicBezTo>
                    <a:close/>
                    <a:moveTo>
                      <a:pt x="37768" y="203396"/>
                    </a:moveTo>
                    <a:cubicBezTo>
                      <a:pt x="12651" y="202739"/>
                      <a:pt x="12650" y="165950"/>
                      <a:pt x="37769" y="165296"/>
                    </a:cubicBezTo>
                    <a:cubicBezTo>
                      <a:pt x="37768" y="165296"/>
                      <a:pt x="132851" y="165296"/>
                      <a:pt x="132851" y="165296"/>
                    </a:cubicBezTo>
                    <a:cubicBezTo>
                      <a:pt x="129385" y="177628"/>
                      <a:pt x="128911" y="190787"/>
                      <a:pt x="131273" y="203396"/>
                    </a:cubicBezTo>
                    <a:lnTo>
                      <a:pt x="37768" y="203396"/>
                    </a:lnTo>
                    <a:close/>
                    <a:moveTo>
                      <a:pt x="247318" y="289121"/>
                    </a:moveTo>
                    <a:lnTo>
                      <a:pt x="133018" y="289121"/>
                    </a:lnTo>
                    <a:cubicBezTo>
                      <a:pt x="120495" y="288886"/>
                      <a:pt x="120505" y="270299"/>
                      <a:pt x="133019" y="270071"/>
                    </a:cubicBezTo>
                    <a:cubicBezTo>
                      <a:pt x="133018" y="270071"/>
                      <a:pt x="180643" y="270071"/>
                      <a:pt x="180643" y="270071"/>
                    </a:cubicBezTo>
                    <a:cubicBezTo>
                      <a:pt x="193139" y="269863"/>
                      <a:pt x="193181" y="251236"/>
                      <a:pt x="180642" y="251021"/>
                    </a:cubicBezTo>
                    <a:cubicBezTo>
                      <a:pt x="180643" y="251021"/>
                      <a:pt x="61580" y="251021"/>
                      <a:pt x="61580" y="251021"/>
                    </a:cubicBezTo>
                    <a:cubicBezTo>
                      <a:pt x="42850" y="250709"/>
                      <a:pt x="42772" y="222777"/>
                      <a:pt x="61581" y="222446"/>
                    </a:cubicBezTo>
                    <a:cubicBezTo>
                      <a:pt x="61580" y="222446"/>
                      <a:pt x="137468" y="222446"/>
                      <a:pt x="137468" y="222446"/>
                    </a:cubicBezTo>
                    <a:cubicBezTo>
                      <a:pt x="141159" y="228961"/>
                      <a:pt x="144326" y="239744"/>
                      <a:pt x="153123" y="240064"/>
                    </a:cubicBezTo>
                    <a:cubicBezTo>
                      <a:pt x="160696" y="240281"/>
                      <a:pt x="165550" y="230778"/>
                      <a:pt x="160709" y="224790"/>
                    </a:cubicBezTo>
                    <a:cubicBezTo>
                      <a:pt x="145412" y="204573"/>
                      <a:pt x="144645" y="174672"/>
                      <a:pt x="158886" y="153692"/>
                    </a:cubicBezTo>
                    <a:cubicBezTo>
                      <a:pt x="166327" y="140624"/>
                      <a:pt x="146508" y="132049"/>
                      <a:pt x="141301" y="146246"/>
                    </a:cubicBezTo>
                    <a:lnTo>
                      <a:pt x="61580" y="146246"/>
                    </a:lnTo>
                    <a:cubicBezTo>
                      <a:pt x="42816" y="145914"/>
                      <a:pt x="42797" y="118004"/>
                      <a:pt x="61581" y="117671"/>
                    </a:cubicBezTo>
                    <a:cubicBezTo>
                      <a:pt x="61580" y="117671"/>
                      <a:pt x="186749" y="117671"/>
                      <a:pt x="186749" y="117671"/>
                    </a:cubicBezTo>
                    <a:cubicBezTo>
                      <a:pt x="184254" y="150375"/>
                      <a:pt x="211932" y="180094"/>
                      <a:pt x="244691" y="180987"/>
                    </a:cubicBezTo>
                    <a:cubicBezTo>
                      <a:pt x="250192" y="180997"/>
                      <a:pt x="254406" y="177011"/>
                      <a:pt x="254638" y="171905"/>
                    </a:cubicBezTo>
                    <a:cubicBezTo>
                      <a:pt x="254875" y="166649"/>
                      <a:pt x="250806" y="162194"/>
                      <a:pt x="245555" y="161957"/>
                    </a:cubicBezTo>
                    <a:cubicBezTo>
                      <a:pt x="219125" y="161293"/>
                      <a:pt x="199827" y="134405"/>
                      <a:pt x="207101" y="109266"/>
                    </a:cubicBezTo>
                    <a:cubicBezTo>
                      <a:pt x="209910" y="106306"/>
                      <a:pt x="210708" y="101867"/>
                      <a:pt x="208623" y="98151"/>
                    </a:cubicBezTo>
                    <a:lnTo>
                      <a:pt x="190154" y="65251"/>
                    </a:lnTo>
                    <a:cubicBezTo>
                      <a:pt x="181117" y="49145"/>
                      <a:pt x="186866" y="28686"/>
                      <a:pt x="202967" y="19649"/>
                    </a:cubicBezTo>
                    <a:cubicBezTo>
                      <a:pt x="205784" y="18447"/>
                      <a:pt x="207447" y="18966"/>
                      <a:pt x="209241" y="21411"/>
                    </a:cubicBezTo>
                    <a:cubicBezTo>
                      <a:pt x="209241" y="21412"/>
                      <a:pt x="250294" y="94556"/>
                      <a:pt x="250294" y="94556"/>
                    </a:cubicBezTo>
                    <a:cubicBezTo>
                      <a:pt x="251769" y="97179"/>
                      <a:pt x="254392" y="98951"/>
                      <a:pt x="257373" y="99342"/>
                    </a:cubicBezTo>
                    <a:cubicBezTo>
                      <a:pt x="363176" y="116576"/>
                      <a:pt x="355100" y="285183"/>
                      <a:pt x="247318" y="28912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4851" name="Google Shape;4851;p91"/>
          <p:cNvGrpSpPr/>
          <p:nvPr/>
        </p:nvGrpSpPr>
        <p:grpSpPr>
          <a:xfrm>
            <a:off x="787257" y="4397756"/>
            <a:ext cx="3431378" cy="970318"/>
            <a:chOff x="787257" y="4397756"/>
            <a:chExt cx="3431378" cy="970318"/>
          </a:xfrm>
        </p:grpSpPr>
        <p:sp>
          <p:nvSpPr>
            <p:cNvPr id="4852" name="Google Shape;4852;p91"/>
            <p:cNvSpPr/>
            <p:nvPr/>
          </p:nvSpPr>
          <p:spPr>
            <a:xfrm>
              <a:off x="1357919" y="4397756"/>
              <a:ext cx="2860716" cy="970318"/>
            </a:xfrm>
            <a:prstGeom prst="rect">
              <a:avLst/>
            </a:prstGeom>
            <a:noFill/>
            <a:ln>
              <a:noFill/>
            </a:ln>
          </p:spPr>
          <p:txBody>
            <a:bodyPr anchorCtr="0" anchor="ctr" bIns="45700" lIns="216000" spcFirstLastPara="1" rIns="91425" wrap="square" tIns="45700">
              <a:noAutofit/>
            </a:bodyPr>
            <a:lstStyle/>
            <a:p>
              <a:pPr indent="0" lvl="0" marL="0" marR="0" rtl="0" algn="l">
                <a:spcBef>
                  <a:spcPts val="0"/>
                </a:spcBef>
                <a:spcAft>
                  <a:spcPts val="0"/>
                </a:spcAft>
                <a:buNone/>
              </a:pPr>
              <a:r>
                <a:rPr lang="pt-BR" sz="1600">
                  <a:solidFill>
                    <a:schemeClr val="dk1"/>
                  </a:solidFill>
                  <a:latin typeface="Calibri"/>
                  <a:ea typeface="Calibri"/>
                  <a:cs typeface="Calibri"/>
                  <a:sym typeface="Calibri"/>
                </a:rPr>
                <a:t>Indicado para o tratamento de </a:t>
              </a:r>
              <a:r>
                <a:rPr b="1" lang="pt-BR" sz="1600">
                  <a:solidFill>
                    <a:schemeClr val="lt2"/>
                  </a:solidFill>
                  <a:latin typeface="Calibri"/>
                  <a:ea typeface="Calibri"/>
                  <a:cs typeface="Calibri"/>
                  <a:sym typeface="Calibri"/>
                </a:rPr>
                <a:t>pacientes adultos ou pediátricos</a:t>
              </a:r>
              <a:r>
                <a:rPr b="1" baseline="30000" lang="pt-BR" sz="1600">
                  <a:solidFill>
                    <a:schemeClr val="lt2"/>
                  </a:solidFill>
                  <a:latin typeface="Calibri"/>
                  <a:ea typeface="Calibri"/>
                  <a:cs typeface="Calibri"/>
                  <a:sym typeface="Calibri"/>
                </a:rPr>
                <a:t>‡</a:t>
              </a:r>
              <a:r>
                <a:rPr b="1" lang="pt-BR" sz="1600">
                  <a:solidFill>
                    <a:schemeClr val="lt2"/>
                  </a:solidFill>
                  <a:latin typeface="Calibri"/>
                  <a:ea typeface="Calibri"/>
                  <a:cs typeface="Calibri"/>
                  <a:sym typeface="Calibri"/>
                </a:rPr>
                <a:t> </a:t>
              </a:r>
              <a:r>
                <a:rPr lang="pt-BR" sz="1600">
                  <a:solidFill>
                    <a:schemeClr val="dk1"/>
                  </a:solidFill>
                  <a:latin typeface="Calibri"/>
                  <a:ea typeface="Calibri"/>
                  <a:cs typeface="Calibri"/>
                  <a:sym typeface="Calibri"/>
                </a:rPr>
                <a:t>(≥1 mês de idade) com HPN</a:t>
              </a:r>
              <a:r>
                <a:rPr baseline="30000" lang="pt-BR" sz="1600">
                  <a:solidFill>
                    <a:schemeClr val="dk1"/>
                  </a:solidFill>
                  <a:latin typeface="Calibri"/>
                  <a:ea typeface="Calibri"/>
                  <a:cs typeface="Calibri"/>
                  <a:sym typeface="Calibri"/>
                </a:rPr>
                <a:t>4,8</a:t>
              </a:r>
              <a:endParaRPr/>
            </a:p>
          </p:txBody>
        </p:sp>
        <p:sp>
          <p:nvSpPr>
            <p:cNvPr id="4853" name="Google Shape;4853;p91"/>
            <p:cNvSpPr/>
            <p:nvPr/>
          </p:nvSpPr>
          <p:spPr>
            <a:xfrm>
              <a:off x="787257" y="4520584"/>
              <a:ext cx="709108" cy="70911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4854" name="Google Shape;4854;p91"/>
            <p:cNvGrpSpPr/>
            <p:nvPr/>
          </p:nvGrpSpPr>
          <p:grpSpPr>
            <a:xfrm>
              <a:off x="910546" y="4643889"/>
              <a:ext cx="462527" cy="462500"/>
              <a:chOff x="-1460778" y="3109932"/>
              <a:chExt cx="893764" cy="893712"/>
            </a:xfrm>
          </p:grpSpPr>
          <p:sp>
            <p:nvSpPr>
              <p:cNvPr id="4855" name="Google Shape;4855;p91"/>
              <p:cNvSpPr/>
              <p:nvPr/>
            </p:nvSpPr>
            <p:spPr>
              <a:xfrm>
                <a:off x="-1028380" y="3785532"/>
                <a:ext cx="29765" cy="218036"/>
              </a:xfrm>
              <a:custGeom>
                <a:rect b="b" l="l" r="r" t="t"/>
                <a:pathLst>
                  <a:path extrusionOk="0" h="218036" w="29765">
                    <a:moveTo>
                      <a:pt x="14883" y="0"/>
                    </a:moveTo>
                    <a:cubicBezTo>
                      <a:pt x="23106" y="0"/>
                      <a:pt x="29766" y="8223"/>
                      <a:pt x="29766" y="14883"/>
                    </a:cubicBezTo>
                    <a:lnTo>
                      <a:pt x="29766" y="203154"/>
                    </a:lnTo>
                    <a:cubicBezTo>
                      <a:pt x="29766" y="211377"/>
                      <a:pt x="23106" y="218037"/>
                      <a:pt x="14883" y="218037"/>
                    </a:cubicBezTo>
                    <a:cubicBezTo>
                      <a:pt x="6660" y="218037"/>
                      <a:pt x="0" y="209814"/>
                      <a:pt x="0" y="203154"/>
                    </a:cubicBezTo>
                    <a:lnTo>
                      <a:pt x="0" y="14883"/>
                    </a:lnTo>
                    <a:cubicBezTo>
                      <a:pt x="0" y="6660"/>
                      <a:pt x="6660" y="0"/>
                      <a:pt x="14883"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56" name="Google Shape;4856;p91"/>
              <p:cNvSpPr/>
              <p:nvPr/>
            </p:nvSpPr>
            <p:spPr>
              <a:xfrm>
                <a:off x="-1292253" y="3324424"/>
                <a:ext cx="557370" cy="679220"/>
              </a:xfrm>
              <a:custGeom>
                <a:rect b="b" l="l" r="r" t="t"/>
                <a:pathLst>
                  <a:path extrusionOk="0" h="679220" w="557370">
                    <a:moveTo>
                      <a:pt x="549475" y="124018"/>
                    </a:moveTo>
                    <a:cubicBezTo>
                      <a:pt x="557437" y="110140"/>
                      <a:pt x="559484" y="93583"/>
                      <a:pt x="555130" y="78179"/>
                    </a:cubicBezTo>
                    <a:cubicBezTo>
                      <a:pt x="550852" y="62627"/>
                      <a:pt x="540583" y="49419"/>
                      <a:pt x="526555" y="41419"/>
                    </a:cubicBezTo>
                    <a:cubicBezTo>
                      <a:pt x="497274" y="25047"/>
                      <a:pt x="460290" y="35428"/>
                      <a:pt x="443807" y="64636"/>
                    </a:cubicBezTo>
                    <a:lnTo>
                      <a:pt x="374899" y="187118"/>
                    </a:lnTo>
                    <a:lnTo>
                      <a:pt x="353171" y="187118"/>
                    </a:lnTo>
                    <a:cubicBezTo>
                      <a:pt x="385429" y="156645"/>
                      <a:pt x="395848" y="109578"/>
                      <a:pt x="379439" y="68312"/>
                    </a:cubicBezTo>
                    <a:cubicBezTo>
                      <a:pt x="363030" y="27087"/>
                      <a:pt x="323144" y="0"/>
                      <a:pt x="278760" y="0"/>
                    </a:cubicBezTo>
                    <a:cubicBezTo>
                      <a:pt x="234375" y="0"/>
                      <a:pt x="194485" y="27087"/>
                      <a:pt x="178080" y="68312"/>
                    </a:cubicBezTo>
                    <a:cubicBezTo>
                      <a:pt x="161672" y="109575"/>
                      <a:pt x="172090" y="156642"/>
                      <a:pt x="204348" y="187118"/>
                    </a:cubicBezTo>
                    <a:lnTo>
                      <a:pt x="182620" y="187118"/>
                    </a:lnTo>
                    <a:lnTo>
                      <a:pt x="113861" y="64779"/>
                    </a:lnTo>
                    <a:cubicBezTo>
                      <a:pt x="103071" y="45543"/>
                      <a:pt x="82756" y="33674"/>
                      <a:pt x="60730" y="33674"/>
                    </a:cubicBezTo>
                    <a:cubicBezTo>
                      <a:pt x="50311" y="33599"/>
                      <a:pt x="40042" y="36278"/>
                      <a:pt x="30964" y="41413"/>
                    </a:cubicBezTo>
                    <a:cubicBezTo>
                      <a:pt x="16862" y="49338"/>
                      <a:pt x="6556" y="62584"/>
                      <a:pt x="2240" y="78174"/>
                    </a:cubicBezTo>
                    <a:cubicBezTo>
                      <a:pt x="-2113" y="93577"/>
                      <a:pt x="-67" y="110135"/>
                      <a:pt x="7896" y="124013"/>
                    </a:cubicBezTo>
                    <a:lnTo>
                      <a:pt x="148685" y="370472"/>
                    </a:lnTo>
                    <a:lnTo>
                      <a:pt x="178450" y="665747"/>
                    </a:lnTo>
                    <a:cubicBezTo>
                      <a:pt x="178823" y="669691"/>
                      <a:pt x="180757" y="673337"/>
                      <a:pt x="183845" y="675867"/>
                    </a:cubicBezTo>
                    <a:cubicBezTo>
                      <a:pt x="186934" y="678360"/>
                      <a:pt x="190878" y="679551"/>
                      <a:pt x="194821" y="679142"/>
                    </a:cubicBezTo>
                    <a:cubicBezTo>
                      <a:pt x="198765" y="678732"/>
                      <a:pt x="202337" y="676760"/>
                      <a:pt x="204830" y="673709"/>
                    </a:cubicBezTo>
                    <a:cubicBezTo>
                      <a:pt x="207323" y="670621"/>
                      <a:pt x="208476" y="666714"/>
                      <a:pt x="208067" y="662771"/>
                    </a:cubicBezTo>
                    <a:lnTo>
                      <a:pt x="178004" y="364219"/>
                    </a:lnTo>
                    <a:cubicBezTo>
                      <a:pt x="177855" y="362173"/>
                      <a:pt x="177260" y="360201"/>
                      <a:pt x="176218" y="358415"/>
                    </a:cubicBezTo>
                    <a:lnTo>
                      <a:pt x="33934" y="109279"/>
                    </a:lnTo>
                    <a:cubicBezTo>
                      <a:pt x="28613" y="99754"/>
                      <a:pt x="28725" y="88108"/>
                      <a:pt x="34231" y="78695"/>
                    </a:cubicBezTo>
                    <a:cubicBezTo>
                      <a:pt x="39738" y="69282"/>
                      <a:pt x="49821" y="63477"/>
                      <a:pt x="60722" y="63440"/>
                    </a:cubicBezTo>
                    <a:cubicBezTo>
                      <a:pt x="71922" y="63440"/>
                      <a:pt x="82265" y="69467"/>
                      <a:pt x="87810" y="79215"/>
                    </a:cubicBezTo>
                    <a:lnTo>
                      <a:pt x="160884" y="209441"/>
                    </a:lnTo>
                    <a:cubicBezTo>
                      <a:pt x="163452" y="214650"/>
                      <a:pt x="168772" y="217887"/>
                      <a:pt x="174577" y="217775"/>
                    </a:cubicBezTo>
                    <a:lnTo>
                      <a:pt x="382936" y="217775"/>
                    </a:lnTo>
                    <a:cubicBezTo>
                      <a:pt x="388368" y="217813"/>
                      <a:pt x="393392" y="214910"/>
                      <a:pt x="396033" y="210185"/>
                    </a:cubicBezTo>
                    <a:lnTo>
                      <a:pt x="469108" y="79959"/>
                    </a:lnTo>
                    <a:cubicBezTo>
                      <a:pt x="475173" y="68984"/>
                      <a:pt x="487302" y="62770"/>
                      <a:pt x="499767" y="64258"/>
                    </a:cubicBezTo>
                    <a:cubicBezTo>
                      <a:pt x="512231" y="65784"/>
                      <a:pt x="522537" y="74677"/>
                      <a:pt x="525812" y="86806"/>
                    </a:cubicBezTo>
                    <a:cubicBezTo>
                      <a:pt x="528082" y="94619"/>
                      <a:pt x="527040" y="102991"/>
                      <a:pt x="522984" y="110023"/>
                    </a:cubicBezTo>
                    <a:lnTo>
                      <a:pt x="381300" y="358416"/>
                    </a:lnTo>
                    <a:cubicBezTo>
                      <a:pt x="380258" y="360202"/>
                      <a:pt x="379663" y="362174"/>
                      <a:pt x="379514" y="364220"/>
                    </a:cubicBezTo>
                    <a:lnTo>
                      <a:pt x="348706" y="662772"/>
                    </a:lnTo>
                    <a:cubicBezTo>
                      <a:pt x="348297" y="666716"/>
                      <a:pt x="349450" y="670623"/>
                      <a:pt x="351943" y="673711"/>
                    </a:cubicBezTo>
                    <a:cubicBezTo>
                      <a:pt x="354436" y="676761"/>
                      <a:pt x="358008" y="678733"/>
                      <a:pt x="361952" y="679143"/>
                    </a:cubicBezTo>
                    <a:lnTo>
                      <a:pt x="363440" y="679143"/>
                    </a:lnTo>
                    <a:cubicBezTo>
                      <a:pt x="371105" y="679180"/>
                      <a:pt x="377542" y="673376"/>
                      <a:pt x="378323" y="665749"/>
                    </a:cubicBezTo>
                    <a:lnTo>
                      <a:pt x="408089" y="370474"/>
                    </a:lnTo>
                    <a:close/>
                    <a:moveTo>
                      <a:pt x="200326" y="109136"/>
                    </a:moveTo>
                    <a:cubicBezTo>
                      <a:pt x="200103" y="77286"/>
                      <a:pt x="219079" y="48451"/>
                      <a:pt x="248473" y="36098"/>
                    </a:cubicBezTo>
                    <a:cubicBezTo>
                      <a:pt x="277829" y="23745"/>
                      <a:pt x="311724" y="30368"/>
                      <a:pt x="334309" y="52804"/>
                    </a:cubicBezTo>
                    <a:cubicBezTo>
                      <a:pt x="356894" y="75277"/>
                      <a:pt x="363702" y="109136"/>
                      <a:pt x="351536" y="138566"/>
                    </a:cubicBezTo>
                    <a:cubicBezTo>
                      <a:pt x="339332" y="167996"/>
                      <a:pt x="310608" y="187196"/>
                      <a:pt x="278759" y="187122"/>
                    </a:cubicBezTo>
                    <a:cubicBezTo>
                      <a:pt x="235450" y="187122"/>
                      <a:pt x="200326" y="151998"/>
                      <a:pt x="200326" y="108689"/>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57" name="Google Shape;4857;p91"/>
              <p:cNvSpPr/>
              <p:nvPr/>
            </p:nvSpPr>
            <p:spPr>
              <a:xfrm>
                <a:off x="-1128181" y="3109934"/>
                <a:ext cx="229804" cy="220221"/>
              </a:xfrm>
              <a:custGeom>
                <a:rect b="b" l="l" r="r" t="t"/>
                <a:pathLst>
                  <a:path extrusionOk="0" h="220221" w="229804">
                    <a:moveTo>
                      <a:pt x="48904" y="141312"/>
                    </a:moveTo>
                    <a:lnTo>
                      <a:pt x="38337" y="202480"/>
                    </a:lnTo>
                    <a:cubicBezTo>
                      <a:pt x="37258" y="208173"/>
                      <a:pt x="39565" y="213977"/>
                      <a:pt x="44290" y="217363"/>
                    </a:cubicBezTo>
                    <a:cubicBezTo>
                      <a:pt x="48867" y="220675"/>
                      <a:pt x="54895" y="221158"/>
                      <a:pt x="59917" y="218554"/>
                    </a:cubicBezTo>
                    <a:lnTo>
                      <a:pt x="114686" y="189235"/>
                    </a:lnTo>
                    <a:lnTo>
                      <a:pt x="169455" y="218107"/>
                    </a:lnTo>
                    <a:cubicBezTo>
                      <a:pt x="174515" y="220786"/>
                      <a:pt x="180654" y="220302"/>
                      <a:pt x="185230" y="216917"/>
                    </a:cubicBezTo>
                    <a:cubicBezTo>
                      <a:pt x="189955" y="213531"/>
                      <a:pt x="192262" y="207726"/>
                      <a:pt x="191183" y="202034"/>
                    </a:cubicBezTo>
                    <a:lnTo>
                      <a:pt x="180616" y="140865"/>
                    </a:lnTo>
                    <a:lnTo>
                      <a:pt x="225264" y="97705"/>
                    </a:lnTo>
                    <a:cubicBezTo>
                      <a:pt x="229357" y="93762"/>
                      <a:pt x="230846" y="87771"/>
                      <a:pt x="229060" y="82376"/>
                    </a:cubicBezTo>
                    <a:cubicBezTo>
                      <a:pt x="227311" y="76944"/>
                      <a:pt x="222586" y="73037"/>
                      <a:pt x="216930" y="72256"/>
                    </a:cubicBezTo>
                    <a:lnTo>
                      <a:pt x="155762" y="63326"/>
                    </a:lnTo>
                    <a:lnTo>
                      <a:pt x="128080" y="8260"/>
                    </a:lnTo>
                    <a:cubicBezTo>
                      <a:pt x="125550" y="3200"/>
                      <a:pt x="120416" y="0"/>
                      <a:pt x="114761" y="0"/>
                    </a:cubicBezTo>
                    <a:cubicBezTo>
                      <a:pt x="109105" y="0"/>
                      <a:pt x="103971" y="3200"/>
                      <a:pt x="101441" y="8260"/>
                    </a:cubicBezTo>
                    <a:lnTo>
                      <a:pt x="74056" y="63773"/>
                    </a:lnTo>
                    <a:lnTo>
                      <a:pt x="12739" y="72702"/>
                    </a:lnTo>
                    <a:cubicBezTo>
                      <a:pt x="7121" y="73521"/>
                      <a:pt x="2433" y="77465"/>
                      <a:pt x="722" y="82860"/>
                    </a:cubicBezTo>
                    <a:cubicBezTo>
                      <a:pt x="-1027" y="88292"/>
                      <a:pt x="461" y="94208"/>
                      <a:pt x="4554" y="98152"/>
                    </a:cubicBezTo>
                    <a:close/>
                    <a:moveTo>
                      <a:pt x="85962" y="92199"/>
                    </a:moveTo>
                    <a:cubicBezTo>
                      <a:pt x="90874" y="91529"/>
                      <a:pt x="95078" y="88441"/>
                      <a:pt x="97273" y="84013"/>
                    </a:cubicBezTo>
                    <a:lnTo>
                      <a:pt x="114686" y="48592"/>
                    </a:lnTo>
                    <a:lnTo>
                      <a:pt x="132248" y="84013"/>
                    </a:lnTo>
                    <a:cubicBezTo>
                      <a:pt x="134406" y="88404"/>
                      <a:pt x="138573" y="91455"/>
                      <a:pt x="143410" y="92199"/>
                    </a:cubicBezTo>
                    <a:lnTo>
                      <a:pt x="182552" y="97855"/>
                    </a:lnTo>
                    <a:lnTo>
                      <a:pt x="154275" y="125536"/>
                    </a:lnTo>
                    <a:cubicBezTo>
                      <a:pt x="150777" y="128922"/>
                      <a:pt x="149177" y="133833"/>
                      <a:pt x="149959" y="138633"/>
                    </a:cubicBezTo>
                    <a:lnTo>
                      <a:pt x="156656" y="177626"/>
                    </a:lnTo>
                    <a:lnTo>
                      <a:pt x="121681" y="159320"/>
                    </a:lnTo>
                    <a:cubicBezTo>
                      <a:pt x="119523" y="158167"/>
                      <a:pt x="117142" y="157534"/>
                      <a:pt x="114686" y="157534"/>
                    </a:cubicBezTo>
                    <a:cubicBezTo>
                      <a:pt x="112305" y="157534"/>
                      <a:pt x="109924" y="158130"/>
                      <a:pt x="107840" y="159320"/>
                    </a:cubicBezTo>
                    <a:lnTo>
                      <a:pt x="72865" y="177626"/>
                    </a:lnTo>
                    <a:lnTo>
                      <a:pt x="79562" y="138633"/>
                    </a:lnTo>
                    <a:cubicBezTo>
                      <a:pt x="80344" y="133833"/>
                      <a:pt x="78744" y="128922"/>
                      <a:pt x="75246" y="125536"/>
                    </a:cubicBezTo>
                    <a:lnTo>
                      <a:pt x="46969" y="97855"/>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58" name="Google Shape;4858;p91"/>
              <p:cNvSpPr/>
              <p:nvPr/>
            </p:nvSpPr>
            <p:spPr>
              <a:xfrm>
                <a:off x="-1460778" y="3109932"/>
                <a:ext cx="243287" cy="232690"/>
              </a:xfrm>
              <a:custGeom>
                <a:rect b="b" l="l" r="r" t="t"/>
                <a:pathLst>
                  <a:path extrusionOk="0" h="232690" w="243287">
                    <a:moveTo>
                      <a:pt x="52737" y="149496"/>
                    </a:moveTo>
                    <a:lnTo>
                      <a:pt x="41575" y="214980"/>
                    </a:lnTo>
                    <a:cubicBezTo>
                      <a:pt x="40496" y="220673"/>
                      <a:pt x="42802" y="226477"/>
                      <a:pt x="47528" y="229863"/>
                    </a:cubicBezTo>
                    <a:cubicBezTo>
                      <a:pt x="50095" y="231723"/>
                      <a:pt x="53146" y="232691"/>
                      <a:pt x="56309" y="232691"/>
                    </a:cubicBezTo>
                    <a:cubicBezTo>
                      <a:pt x="58690" y="232654"/>
                      <a:pt x="61034" y="232058"/>
                      <a:pt x="63155" y="230905"/>
                    </a:cubicBezTo>
                    <a:lnTo>
                      <a:pt x="122686" y="200097"/>
                    </a:lnTo>
                    <a:lnTo>
                      <a:pt x="181324" y="230905"/>
                    </a:lnTo>
                    <a:cubicBezTo>
                      <a:pt x="186310" y="233509"/>
                      <a:pt x="192375" y="233100"/>
                      <a:pt x="196950" y="229789"/>
                    </a:cubicBezTo>
                    <a:cubicBezTo>
                      <a:pt x="201527" y="226477"/>
                      <a:pt x="203834" y="220859"/>
                      <a:pt x="202904" y="215278"/>
                    </a:cubicBezTo>
                    <a:lnTo>
                      <a:pt x="190997" y="149497"/>
                    </a:lnTo>
                    <a:lnTo>
                      <a:pt x="238920" y="102765"/>
                    </a:lnTo>
                    <a:cubicBezTo>
                      <a:pt x="242826" y="98858"/>
                      <a:pt x="244240" y="93166"/>
                      <a:pt x="242640" y="87882"/>
                    </a:cubicBezTo>
                    <a:cubicBezTo>
                      <a:pt x="240966" y="82487"/>
                      <a:pt x="236352" y="78506"/>
                      <a:pt x="230734" y="77613"/>
                    </a:cubicBezTo>
                    <a:lnTo>
                      <a:pt x="164506" y="67791"/>
                    </a:lnTo>
                    <a:lnTo>
                      <a:pt x="134740" y="8260"/>
                    </a:lnTo>
                    <a:cubicBezTo>
                      <a:pt x="132210" y="3200"/>
                      <a:pt x="127075" y="0"/>
                      <a:pt x="121420" y="0"/>
                    </a:cubicBezTo>
                    <a:cubicBezTo>
                      <a:pt x="115765" y="0"/>
                      <a:pt x="110630" y="3200"/>
                      <a:pt x="108101" y="8260"/>
                    </a:cubicBezTo>
                    <a:lnTo>
                      <a:pt x="78335" y="67791"/>
                    </a:lnTo>
                    <a:lnTo>
                      <a:pt x="12702" y="77316"/>
                    </a:lnTo>
                    <a:cubicBezTo>
                      <a:pt x="7046" y="78135"/>
                      <a:pt x="2359" y="82116"/>
                      <a:pt x="647" y="87585"/>
                    </a:cubicBezTo>
                    <a:cubicBezTo>
                      <a:pt x="-953" y="92869"/>
                      <a:pt x="461" y="98561"/>
                      <a:pt x="4368" y="102468"/>
                    </a:cubicBezTo>
                    <a:close/>
                    <a:moveTo>
                      <a:pt x="91134" y="96215"/>
                    </a:moveTo>
                    <a:cubicBezTo>
                      <a:pt x="96045" y="95545"/>
                      <a:pt x="100250" y="92457"/>
                      <a:pt x="102445" y="88029"/>
                    </a:cubicBezTo>
                    <a:lnTo>
                      <a:pt x="121942" y="48590"/>
                    </a:lnTo>
                    <a:lnTo>
                      <a:pt x="141289" y="88029"/>
                    </a:lnTo>
                    <a:cubicBezTo>
                      <a:pt x="143484" y="92457"/>
                      <a:pt x="147689" y="95545"/>
                      <a:pt x="152600" y="96215"/>
                    </a:cubicBezTo>
                    <a:lnTo>
                      <a:pt x="196058" y="102466"/>
                    </a:lnTo>
                    <a:lnTo>
                      <a:pt x="164506" y="133273"/>
                    </a:lnTo>
                    <a:cubicBezTo>
                      <a:pt x="161009" y="136659"/>
                      <a:pt x="159409" y="141570"/>
                      <a:pt x="160190" y="146370"/>
                    </a:cubicBezTo>
                    <a:lnTo>
                      <a:pt x="167632" y="189828"/>
                    </a:lnTo>
                    <a:lnTo>
                      <a:pt x="128788" y="169290"/>
                    </a:lnTo>
                    <a:cubicBezTo>
                      <a:pt x="126667" y="168248"/>
                      <a:pt x="124323" y="167690"/>
                      <a:pt x="121942" y="167653"/>
                    </a:cubicBezTo>
                    <a:cubicBezTo>
                      <a:pt x="119523" y="167690"/>
                      <a:pt x="117142" y="168248"/>
                      <a:pt x="114947" y="169290"/>
                    </a:cubicBezTo>
                    <a:lnTo>
                      <a:pt x="75953" y="189828"/>
                    </a:lnTo>
                    <a:lnTo>
                      <a:pt x="83395" y="146370"/>
                    </a:lnTo>
                    <a:cubicBezTo>
                      <a:pt x="84213" y="141570"/>
                      <a:pt x="82688" y="136697"/>
                      <a:pt x="79227" y="133273"/>
                    </a:cubicBezTo>
                    <a:lnTo>
                      <a:pt x="47676" y="102466"/>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59" name="Google Shape;4859;p91"/>
              <p:cNvSpPr/>
              <p:nvPr/>
            </p:nvSpPr>
            <p:spPr>
              <a:xfrm>
                <a:off x="-809954" y="3110228"/>
                <a:ext cx="242840" cy="232097"/>
              </a:xfrm>
              <a:custGeom>
                <a:rect b="b" l="l" r="r" t="t"/>
                <a:pathLst>
                  <a:path extrusionOk="0" h="232097" w="242840">
                    <a:moveTo>
                      <a:pt x="52736" y="149200"/>
                    </a:moveTo>
                    <a:lnTo>
                      <a:pt x="41574" y="214685"/>
                    </a:lnTo>
                    <a:cubicBezTo>
                      <a:pt x="40643" y="220266"/>
                      <a:pt x="42950" y="225884"/>
                      <a:pt x="47527" y="229195"/>
                    </a:cubicBezTo>
                    <a:cubicBezTo>
                      <a:pt x="52103" y="232507"/>
                      <a:pt x="58168" y="232916"/>
                      <a:pt x="63154" y="230311"/>
                    </a:cubicBezTo>
                    <a:lnTo>
                      <a:pt x="121791" y="199504"/>
                    </a:lnTo>
                    <a:lnTo>
                      <a:pt x="181323" y="230311"/>
                    </a:lnTo>
                    <a:cubicBezTo>
                      <a:pt x="183443" y="231465"/>
                      <a:pt x="185787" y="232060"/>
                      <a:pt x="188169" y="232097"/>
                    </a:cubicBezTo>
                    <a:cubicBezTo>
                      <a:pt x="191331" y="232097"/>
                      <a:pt x="194382" y="231130"/>
                      <a:pt x="196950" y="229270"/>
                    </a:cubicBezTo>
                    <a:cubicBezTo>
                      <a:pt x="201675" y="225884"/>
                      <a:pt x="203982" y="220079"/>
                      <a:pt x="202903" y="214387"/>
                    </a:cubicBezTo>
                    <a:lnTo>
                      <a:pt x="190996" y="149200"/>
                    </a:lnTo>
                    <a:lnTo>
                      <a:pt x="238473" y="102468"/>
                    </a:lnTo>
                    <a:cubicBezTo>
                      <a:pt x="242380" y="98561"/>
                      <a:pt x="243793" y="92869"/>
                      <a:pt x="242193" y="87585"/>
                    </a:cubicBezTo>
                    <a:cubicBezTo>
                      <a:pt x="240482" y="82116"/>
                      <a:pt x="235794" y="78135"/>
                      <a:pt x="230139" y="77316"/>
                    </a:cubicBezTo>
                    <a:lnTo>
                      <a:pt x="164506" y="67791"/>
                    </a:lnTo>
                    <a:lnTo>
                      <a:pt x="134740" y="8260"/>
                    </a:lnTo>
                    <a:cubicBezTo>
                      <a:pt x="132210" y="3200"/>
                      <a:pt x="127075" y="0"/>
                      <a:pt x="121420" y="0"/>
                    </a:cubicBezTo>
                    <a:cubicBezTo>
                      <a:pt x="115765" y="0"/>
                      <a:pt x="110630" y="3200"/>
                      <a:pt x="108101" y="8260"/>
                    </a:cubicBezTo>
                    <a:lnTo>
                      <a:pt x="78335" y="67791"/>
                    </a:lnTo>
                    <a:lnTo>
                      <a:pt x="12553" y="77316"/>
                    </a:lnTo>
                    <a:cubicBezTo>
                      <a:pt x="6935" y="78209"/>
                      <a:pt x="2322" y="82190"/>
                      <a:pt x="647" y="87585"/>
                    </a:cubicBezTo>
                    <a:cubicBezTo>
                      <a:pt x="-953" y="92869"/>
                      <a:pt x="461" y="98561"/>
                      <a:pt x="4368" y="102468"/>
                    </a:cubicBezTo>
                    <a:close/>
                    <a:moveTo>
                      <a:pt x="91133" y="95919"/>
                    </a:moveTo>
                    <a:cubicBezTo>
                      <a:pt x="96044" y="95250"/>
                      <a:pt x="100249" y="92162"/>
                      <a:pt x="102444" y="87734"/>
                    </a:cubicBezTo>
                    <a:lnTo>
                      <a:pt x="121791" y="48295"/>
                    </a:lnTo>
                    <a:lnTo>
                      <a:pt x="141288" y="87734"/>
                    </a:lnTo>
                    <a:cubicBezTo>
                      <a:pt x="143483" y="92161"/>
                      <a:pt x="147688" y="95250"/>
                      <a:pt x="152599" y="95919"/>
                    </a:cubicBezTo>
                    <a:lnTo>
                      <a:pt x="196057" y="102170"/>
                    </a:lnTo>
                    <a:lnTo>
                      <a:pt x="164505" y="132978"/>
                    </a:lnTo>
                    <a:cubicBezTo>
                      <a:pt x="161045" y="136401"/>
                      <a:pt x="159519" y="141275"/>
                      <a:pt x="160338" y="146075"/>
                    </a:cubicBezTo>
                    <a:lnTo>
                      <a:pt x="167779" y="189533"/>
                    </a:lnTo>
                    <a:lnTo>
                      <a:pt x="128786" y="168995"/>
                    </a:lnTo>
                    <a:cubicBezTo>
                      <a:pt x="126591" y="167953"/>
                      <a:pt x="124210" y="167395"/>
                      <a:pt x="121791" y="167358"/>
                    </a:cubicBezTo>
                    <a:cubicBezTo>
                      <a:pt x="119410" y="167358"/>
                      <a:pt x="117066" y="167916"/>
                      <a:pt x="114945" y="168995"/>
                    </a:cubicBezTo>
                    <a:lnTo>
                      <a:pt x="75952" y="189533"/>
                    </a:lnTo>
                    <a:lnTo>
                      <a:pt x="83393" y="146075"/>
                    </a:lnTo>
                    <a:cubicBezTo>
                      <a:pt x="84174" y="141275"/>
                      <a:pt x="82574" y="136364"/>
                      <a:pt x="79077" y="132978"/>
                    </a:cubicBezTo>
                    <a:lnTo>
                      <a:pt x="47674" y="10217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60" name="Google Shape;4860;p91"/>
              <p:cNvSpPr/>
              <p:nvPr/>
            </p:nvSpPr>
            <p:spPr>
              <a:xfrm>
                <a:off x="-1459982" y="3634553"/>
                <a:ext cx="323251" cy="369012"/>
              </a:xfrm>
              <a:custGeom>
                <a:rect b="b" l="l" r="r" t="t"/>
                <a:pathLst>
                  <a:path extrusionOk="0" h="369012" w="323251">
                    <a:moveTo>
                      <a:pt x="301676" y="190422"/>
                    </a:moveTo>
                    <a:cubicBezTo>
                      <a:pt x="285789" y="171781"/>
                      <a:pt x="262609" y="160916"/>
                      <a:pt x="238126" y="160656"/>
                    </a:cubicBezTo>
                    <a:lnTo>
                      <a:pt x="230834" y="160656"/>
                    </a:lnTo>
                    <a:cubicBezTo>
                      <a:pt x="257028" y="133086"/>
                      <a:pt x="264320" y="92568"/>
                      <a:pt x="249326" y="57634"/>
                    </a:cubicBezTo>
                    <a:cubicBezTo>
                      <a:pt x="234331" y="22659"/>
                      <a:pt x="199952" y="0"/>
                      <a:pt x="161926" y="0"/>
                    </a:cubicBezTo>
                    <a:cubicBezTo>
                      <a:pt x="123901" y="0"/>
                      <a:pt x="89521" y="22659"/>
                      <a:pt x="74527" y="57634"/>
                    </a:cubicBezTo>
                    <a:cubicBezTo>
                      <a:pt x="59532" y="92572"/>
                      <a:pt x="66825" y="133090"/>
                      <a:pt x="93019" y="160656"/>
                    </a:cubicBezTo>
                    <a:lnTo>
                      <a:pt x="85131" y="160656"/>
                    </a:lnTo>
                    <a:cubicBezTo>
                      <a:pt x="62472" y="160693"/>
                      <a:pt x="40742" y="169772"/>
                      <a:pt x="24781" y="185845"/>
                    </a:cubicBezTo>
                    <a:cubicBezTo>
                      <a:pt x="8782" y="201919"/>
                      <a:pt x="-110" y="223722"/>
                      <a:pt x="1" y="246381"/>
                    </a:cubicBezTo>
                    <a:lnTo>
                      <a:pt x="1" y="354128"/>
                    </a:lnTo>
                    <a:cubicBezTo>
                      <a:pt x="1" y="358072"/>
                      <a:pt x="1564" y="361867"/>
                      <a:pt x="4354" y="364658"/>
                    </a:cubicBezTo>
                    <a:cubicBezTo>
                      <a:pt x="7145" y="367449"/>
                      <a:pt x="10940" y="369011"/>
                      <a:pt x="14884" y="369011"/>
                    </a:cubicBezTo>
                    <a:cubicBezTo>
                      <a:pt x="18828" y="369011"/>
                      <a:pt x="22623" y="367449"/>
                      <a:pt x="25414" y="364658"/>
                    </a:cubicBezTo>
                    <a:cubicBezTo>
                      <a:pt x="28205" y="361867"/>
                      <a:pt x="29767" y="358072"/>
                      <a:pt x="29767" y="354128"/>
                    </a:cubicBezTo>
                    <a:lnTo>
                      <a:pt x="29767" y="246381"/>
                    </a:lnTo>
                    <a:cubicBezTo>
                      <a:pt x="29656" y="231610"/>
                      <a:pt x="35423" y="217397"/>
                      <a:pt x="45804" y="206905"/>
                    </a:cubicBezTo>
                    <a:cubicBezTo>
                      <a:pt x="56222" y="196375"/>
                      <a:pt x="70360" y="190459"/>
                      <a:pt x="85131" y="190422"/>
                    </a:cubicBezTo>
                    <a:lnTo>
                      <a:pt x="238122" y="190422"/>
                    </a:lnTo>
                    <a:cubicBezTo>
                      <a:pt x="253637" y="190385"/>
                      <a:pt x="268483" y="196933"/>
                      <a:pt x="278900" y="208430"/>
                    </a:cubicBezTo>
                    <a:lnTo>
                      <a:pt x="279793" y="209769"/>
                    </a:lnTo>
                    <a:cubicBezTo>
                      <a:pt x="288723" y="219704"/>
                      <a:pt x="293597" y="232577"/>
                      <a:pt x="293485" y="245935"/>
                    </a:cubicBezTo>
                    <a:lnTo>
                      <a:pt x="293485" y="354129"/>
                    </a:lnTo>
                    <a:cubicBezTo>
                      <a:pt x="293485" y="358073"/>
                      <a:pt x="295048" y="361868"/>
                      <a:pt x="297839" y="364659"/>
                    </a:cubicBezTo>
                    <a:cubicBezTo>
                      <a:pt x="300629" y="367450"/>
                      <a:pt x="304424" y="369012"/>
                      <a:pt x="308369" y="369012"/>
                    </a:cubicBezTo>
                    <a:cubicBezTo>
                      <a:pt x="312313" y="369012"/>
                      <a:pt x="316108" y="367450"/>
                      <a:pt x="318898" y="364659"/>
                    </a:cubicBezTo>
                    <a:cubicBezTo>
                      <a:pt x="321689" y="361869"/>
                      <a:pt x="323252" y="358073"/>
                      <a:pt x="323252" y="354129"/>
                    </a:cubicBezTo>
                    <a:lnTo>
                      <a:pt x="323252" y="246382"/>
                    </a:lnTo>
                    <a:cubicBezTo>
                      <a:pt x="323289" y="226253"/>
                      <a:pt x="316182" y="206795"/>
                      <a:pt x="303160" y="191465"/>
                    </a:cubicBezTo>
                    <a:close/>
                    <a:moveTo>
                      <a:pt x="95993" y="95619"/>
                    </a:moveTo>
                    <a:cubicBezTo>
                      <a:pt x="95882" y="69165"/>
                      <a:pt x="111732" y="45240"/>
                      <a:pt x="136102" y="35045"/>
                    </a:cubicBezTo>
                    <a:cubicBezTo>
                      <a:pt x="160510" y="24851"/>
                      <a:pt x="188675" y="30357"/>
                      <a:pt x="207428" y="48998"/>
                    </a:cubicBezTo>
                    <a:cubicBezTo>
                      <a:pt x="226181" y="67675"/>
                      <a:pt x="231799" y="95804"/>
                      <a:pt x="221716" y="120249"/>
                    </a:cubicBezTo>
                    <a:cubicBezTo>
                      <a:pt x="211633" y="144694"/>
                      <a:pt x="187783" y="160656"/>
                      <a:pt x="161329" y="160656"/>
                    </a:cubicBezTo>
                    <a:cubicBezTo>
                      <a:pt x="125388" y="160582"/>
                      <a:pt x="96254" y="131560"/>
                      <a:pt x="95993" y="95619"/>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61" name="Google Shape;4861;p91"/>
              <p:cNvSpPr/>
              <p:nvPr/>
            </p:nvSpPr>
            <p:spPr>
              <a:xfrm>
                <a:off x="-1379462" y="3893583"/>
                <a:ext cx="29765" cy="109984"/>
              </a:xfrm>
              <a:custGeom>
                <a:rect b="b" l="l" r="r" t="t"/>
                <a:pathLst>
                  <a:path extrusionOk="0" h="109984" w="29765">
                    <a:moveTo>
                      <a:pt x="14883" y="0"/>
                    </a:moveTo>
                    <a:cubicBezTo>
                      <a:pt x="6660" y="0"/>
                      <a:pt x="0" y="6660"/>
                      <a:pt x="0" y="14883"/>
                    </a:cubicBezTo>
                    <a:lnTo>
                      <a:pt x="0" y="95102"/>
                    </a:lnTo>
                    <a:cubicBezTo>
                      <a:pt x="0" y="103324"/>
                      <a:pt x="6660" y="109984"/>
                      <a:pt x="14883" y="109984"/>
                    </a:cubicBezTo>
                    <a:cubicBezTo>
                      <a:pt x="23106" y="109984"/>
                      <a:pt x="29766" y="103324"/>
                      <a:pt x="29766" y="95102"/>
                    </a:cubicBezTo>
                    <a:lnTo>
                      <a:pt x="29766" y="14883"/>
                    </a:lnTo>
                    <a:cubicBezTo>
                      <a:pt x="29766" y="10939"/>
                      <a:pt x="28203" y="7144"/>
                      <a:pt x="25412" y="4353"/>
                    </a:cubicBezTo>
                    <a:cubicBezTo>
                      <a:pt x="22622" y="1563"/>
                      <a:pt x="18827" y="0"/>
                      <a:pt x="14883"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62" name="Google Shape;4862;p91"/>
              <p:cNvSpPr/>
              <p:nvPr/>
            </p:nvSpPr>
            <p:spPr>
              <a:xfrm>
                <a:off x="-1247608" y="3893583"/>
                <a:ext cx="29765" cy="109984"/>
              </a:xfrm>
              <a:custGeom>
                <a:rect b="b" l="l" r="r" t="t"/>
                <a:pathLst>
                  <a:path extrusionOk="0" h="109984" w="29765">
                    <a:moveTo>
                      <a:pt x="14883" y="0"/>
                    </a:moveTo>
                    <a:cubicBezTo>
                      <a:pt x="6660" y="0"/>
                      <a:pt x="0" y="6660"/>
                      <a:pt x="0" y="14883"/>
                    </a:cubicBezTo>
                    <a:lnTo>
                      <a:pt x="0" y="95102"/>
                    </a:lnTo>
                    <a:cubicBezTo>
                      <a:pt x="0" y="103324"/>
                      <a:pt x="6660" y="109984"/>
                      <a:pt x="14883" y="109984"/>
                    </a:cubicBezTo>
                    <a:cubicBezTo>
                      <a:pt x="23106" y="109984"/>
                      <a:pt x="29766" y="103324"/>
                      <a:pt x="29766" y="95102"/>
                    </a:cubicBezTo>
                    <a:lnTo>
                      <a:pt x="29766" y="14883"/>
                    </a:lnTo>
                    <a:cubicBezTo>
                      <a:pt x="29766" y="10939"/>
                      <a:pt x="28203" y="7144"/>
                      <a:pt x="25412" y="4353"/>
                    </a:cubicBezTo>
                    <a:cubicBezTo>
                      <a:pt x="22622" y="1563"/>
                      <a:pt x="18827" y="0"/>
                      <a:pt x="14883"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63" name="Google Shape;4863;p91"/>
              <p:cNvSpPr/>
              <p:nvPr/>
            </p:nvSpPr>
            <p:spPr>
              <a:xfrm>
                <a:off x="-890265" y="3634550"/>
                <a:ext cx="323251" cy="369012"/>
              </a:xfrm>
              <a:custGeom>
                <a:rect b="b" l="l" r="r" t="t"/>
                <a:pathLst>
                  <a:path extrusionOk="0" h="369012" w="323251">
                    <a:moveTo>
                      <a:pt x="303164" y="191464"/>
                    </a:moveTo>
                    <a:lnTo>
                      <a:pt x="302271" y="190422"/>
                    </a:lnTo>
                    <a:cubicBezTo>
                      <a:pt x="286271" y="171632"/>
                      <a:pt x="262831" y="160731"/>
                      <a:pt x="238125" y="160656"/>
                    </a:cubicBezTo>
                    <a:lnTo>
                      <a:pt x="230833" y="160656"/>
                    </a:lnTo>
                    <a:cubicBezTo>
                      <a:pt x="257027" y="133086"/>
                      <a:pt x="264319" y="92568"/>
                      <a:pt x="249325" y="57634"/>
                    </a:cubicBezTo>
                    <a:cubicBezTo>
                      <a:pt x="234330" y="22659"/>
                      <a:pt x="199951" y="0"/>
                      <a:pt x="161925" y="0"/>
                    </a:cubicBezTo>
                    <a:cubicBezTo>
                      <a:pt x="123900" y="0"/>
                      <a:pt x="89520" y="22659"/>
                      <a:pt x="74526" y="57634"/>
                    </a:cubicBezTo>
                    <a:cubicBezTo>
                      <a:pt x="59531" y="92572"/>
                      <a:pt x="66824" y="133090"/>
                      <a:pt x="93018" y="160656"/>
                    </a:cubicBezTo>
                    <a:lnTo>
                      <a:pt x="85130" y="160656"/>
                    </a:lnTo>
                    <a:cubicBezTo>
                      <a:pt x="38100" y="160731"/>
                      <a:pt x="0" y="198905"/>
                      <a:pt x="0" y="245935"/>
                    </a:cubicBezTo>
                    <a:lnTo>
                      <a:pt x="0" y="354129"/>
                    </a:lnTo>
                    <a:cubicBezTo>
                      <a:pt x="0" y="358073"/>
                      <a:pt x="1563" y="361868"/>
                      <a:pt x="4353" y="364659"/>
                    </a:cubicBezTo>
                    <a:cubicBezTo>
                      <a:pt x="7144" y="367450"/>
                      <a:pt x="10939" y="369012"/>
                      <a:pt x="14883" y="369012"/>
                    </a:cubicBezTo>
                    <a:cubicBezTo>
                      <a:pt x="18827" y="369012"/>
                      <a:pt x="22622" y="367449"/>
                      <a:pt x="25413" y="364659"/>
                    </a:cubicBezTo>
                    <a:cubicBezTo>
                      <a:pt x="28204" y="361868"/>
                      <a:pt x="29766" y="358073"/>
                      <a:pt x="29766" y="354129"/>
                    </a:cubicBezTo>
                    <a:lnTo>
                      <a:pt x="29766" y="246382"/>
                    </a:lnTo>
                    <a:cubicBezTo>
                      <a:pt x="29655" y="231611"/>
                      <a:pt x="35422" y="217398"/>
                      <a:pt x="45802" y="206906"/>
                    </a:cubicBezTo>
                    <a:cubicBezTo>
                      <a:pt x="56221" y="196376"/>
                      <a:pt x="70359" y="190460"/>
                      <a:pt x="85130" y="190423"/>
                    </a:cubicBezTo>
                    <a:lnTo>
                      <a:pt x="238121" y="190423"/>
                    </a:lnTo>
                    <a:cubicBezTo>
                      <a:pt x="253599" y="190572"/>
                      <a:pt x="268333" y="197306"/>
                      <a:pt x="278602" y="208878"/>
                    </a:cubicBezTo>
                    <a:lnTo>
                      <a:pt x="279495" y="210217"/>
                    </a:lnTo>
                    <a:cubicBezTo>
                      <a:pt x="288536" y="220077"/>
                      <a:pt x="293523" y="232987"/>
                      <a:pt x="293485" y="246382"/>
                    </a:cubicBezTo>
                    <a:lnTo>
                      <a:pt x="293485" y="354129"/>
                    </a:lnTo>
                    <a:cubicBezTo>
                      <a:pt x="293485" y="358073"/>
                      <a:pt x="295048" y="361868"/>
                      <a:pt x="297839" y="364659"/>
                    </a:cubicBezTo>
                    <a:cubicBezTo>
                      <a:pt x="300629" y="367450"/>
                      <a:pt x="304424" y="369012"/>
                      <a:pt x="308368" y="369012"/>
                    </a:cubicBezTo>
                    <a:cubicBezTo>
                      <a:pt x="312313" y="369012"/>
                      <a:pt x="316108" y="367450"/>
                      <a:pt x="318898" y="364659"/>
                    </a:cubicBezTo>
                    <a:cubicBezTo>
                      <a:pt x="321689" y="361869"/>
                      <a:pt x="323252" y="358073"/>
                      <a:pt x="323252" y="354129"/>
                    </a:cubicBezTo>
                    <a:lnTo>
                      <a:pt x="323252" y="246382"/>
                    </a:lnTo>
                    <a:cubicBezTo>
                      <a:pt x="323289" y="226253"/>
                      <a:pt x="316182" y="206795"/>
                      <a:pt x="303160" y="191465"/>
                    </a:cubicBezTo>
                    <a:close/>
                    <a:moveTo>
                      <a:pt x="96585" y="95623"/>
                    </a:moveTo>
                    <a:cubicBezTo>
                      <a:pt x="96474" y="69169"/>
                      <a:pt x="112323" y="45245"/>
                      <a:pt x="136694" y="35050"/>
                    </a:cubicBezTo>
                    <a:cubicBezTo>
                      <a:pt x="161102" y="24855"/>
                      <a:pt x="189267" y="30362"/>
                      <a:pt x="208020" y="49002"/>
                    </a:cubicBezTo>
                    <a:cubicBezTo>
                      <a:pt x="226773" y="67680"/>
                      <a:pt x="232391" y="95809"/>
                      <a:pt x="222308" y="120254"/>
                    </a:cubicBezTo>
                    <a:cubicBezTo>
                      <a:pt x="212225" y="144699"/>
                      <a:pt x="188375" y="160661"/>
                      <a:pt x="161921" y="160661"/>
                    </a:cubicBezTo>
                    <a:cubicBezTo>
                      <a:pt x="125979" y="160586"/>
                      <a:pt x="96846" y="131565"/>
                      <a:pt x="96585" y="95623"/>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64" name="Google Shape;4864;p91"/>
              <p:cNvSpPr/>
              <p:nvPr/>
            </p:nvSpPr>
            <p:spPr>
              <a:xfrm>
                <a:off x="-809153" y="3893583"/>
                <a:ext cx="29765" cy="109984"/>
              </a:xfrm>
              <a:custGeom>
                <a:rect b="b" l="l" r="r" t="t"/>
                <a:pathLst>
                  <a:path extrusionOk="0" h="109984" w="29765">
                    <a:moveTo>
                      <a:pt x="14883" y="0"/>
                    </a:moveTo>
                    <a:cubicBezTo>
                      <a:pt x="6660" y="0"/>
                      <a:pt x="0" y="6660"/>
                      <a:pt x="0" y="14883"/>
                    </a:cubicBezTo>
                    <a:lnTo>
                      <a:pt x="0" y="95102"/>
                    </a:lnTo>
                    <a:cubicBezTo>
                      <a:pt x="0" y="103324"/>
                      <a:pt x="6660" y="109984"/>
                      <a:pt x="14883" y="109984"/>
                    </a:cubicBezTo>
                    <a:cubicBezTo>
                      <a:pt x="23106" y="109984"/>
                      <a:pt x="29766" y="103324"/>
                      <a:pt x="29766" y="95102"/>
                    </a:cubicBezTo>
                    <a:lnTo>
                      <a:pt x="29766" y="14883"/>
                    </a:lnTo>
                    <a:cubicBezTo>
                      <a:pt x="29766" y="10939"/>
                      <a:pt x="28203" y="7144"/>
                      <a:pt x="25412" y="4353"/>
                    </a:cubicBezTo>
                    <a:cubicBezTo>
                      <a:pt x="22622" y="1563"/>
                      <a:pt x="18827" y="0"/>
                      <a:pt x="14883"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65" name="Google Shape;4865;p91"/>
              <p:cNvSpPr/>
              <p:nvPr/>
            </p:nvSpPr>
            <p:spPr>
              <a:xfrm>
                <a:off x="-677298" y="3893583"/>
                <a:ext cx="29765" cy="109984"/>
              </a:xfrm>
              <a:custGeom>
                <a:rect b="b" l="l" r="r" t="t"/>
                <a:pathLst>
                  <a:path extrusionOk="0" h="109984" w="29765">
                    <a:moveTo>
                      <a:pt x="14883" y="0"/>
                    </a:moveTo>
                    <a:cubicBezTo>
                      <a:pt x="6660" y="0"/>
                      <a:pt x="0" y="6660"/>
                      <a:pt x="0" y="14883"/>
                    </a:cubicBezTo>
                    <a:lnTo>
                      <a:pt x="0" y="95102"/>
                    </a:lnTo>
                    <a:cubicBezTo>
                      <a:pt x="0" y="103324"/>
                      <a:pt x="6660" y="109984"/>
                      <a:pt x="14883" y="109984"/>
                    </a:cubicBezTo>
                    <a:cubicBezTo>
                      <a:pt x="23106" y="109984"/>
                      <a:pt x="29766" y="103324"/>
                      <a:pt x="29766" y="95102"/>
                    </a:cubicBezTo>
                    <a:lnTo>
                      <a:pt x="29766" y="14883"/>
                    </a:lnTo>
                    <a:cubicBezTo>
                      <a:pt x="29766" y="10939"/>
                      <a:pt x="28203" y="7144"/>
                      <a:pt x="25412" y="4353"/>
                    </a:cubicBezTo>
                    <a:cubicBezTo>
                      <a:pt x="22622" y="1563"/>
                      <a:pt x="18827" y="0"/>
                      <a:pt x="14883"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4866" name="Google Shape;4866;p91"/>
          <p:cNvGrpSpPr/>
          <p:nvPr/>
        </p:nvGrpSpPr>
        <p:grpSpPr>
          <a:xfrm>
            <a:off x="4522062" y="4520584"/>
            <a:ext cx="2766669" cy="709111"/>
            <a:chOff x="4433162" y="4520584"/>
            <a:chExt cx="2766669" cy="709111"/>
          </a:xfrm>
        </p:grpSpPr>
        <p:sp>
          <p:nvSpPr>
            <p:cNvPr id="4867" name="Google Shape;4867;p91"/>
            <p:cNvSpPr/>
            <p:nvPr/>
          </p:nvSpPr>
          <p:spPr>
            <a:xfrm>
              <a:off x="4992169" y="4540974"/>
              <a:ext cx="2207662" cy="683883"/>
            </a:xfrm>
            <a:prstGeom prst="rect">
              <a:avLst/>
            </a:prstGeom>
            <a:noFill/>
            <a:ln>
              <a:noFill/>
            </a:ln>
          </p:spPr>
          <p:txBody>
            <a:bodyPr anchorCtr="0" anchor="ctr" bIns="45700" lIns="216000" spcFirstLastPara="1" rIns="91425" wrap="square" tIns="45700">
              <a:noAutofit/>
            </a:bodyPr>
            <a:lstStyle/>
            <a:p>
              <a:pPr indent="0" lvl="0" marL="0" marR="0" rtl="0" algn="l">
                <a:spcBef>
                  <a:spcPts val="0"/>
                </a:spcBef>
                <a:spcAft>
                  <a:spcPts val="0"/>
                </a:spcAft>
                <a:buNone/>
              </a:pPr>
              <a:r>
                <a:rPr b="1" lang="pt-BR" sz="1600">
                  <a:solidFill>
                    <a:schemeClr val="dk2"/>
                  </a:solidFill>
                  <a:latin typeface="Calibri"/>
                  <a:ea typeface="Calibri"/>
                  <a:cs typeface="Calibri"/>
                  <a:sym typeface="Calibri"/>
                </a:rPr>
                <a:t>Posologia</a:t>
              </a:r>
              <a:r>
                <a:rPr lang="pt-BR" sz="1600">
                  <a:solidFill>
                    <a:schemeClr val="dk1"/>
                  </a:solidFill>
                  <a:latin typeface="Calibri"/>
                  <a:ea typeface="Calibri"/>
                  <a:cs typeface="Calibri"/>
                  <a:sym typeface="Calibri"/>
                </a:rPr>
                <a:t> baseada no peso, com doses a </a:t>
              </a:r>
              <a:r>
                <a:rPr b="1" lang="pt-BR" sz="1600">
                  <a:solidFill>
                    <a:schemeClr val="dk2"/>
                  </a:solidFill>
                  <a:latin typeface="Calibri"/>
                  <a:ea typeface="Calibri"/>
                  <a:cs typeface="Calibri"/>
                  <a:sym typeface="Calibri"/>
                </a:rPr>
                <a:t>cada 8 semanas</a:t>
              </a:r>
              <a:r>
                <a:rPr b="1" baseline="30000" lang="pt-BR" sz="1600">
                  <a:solidFill>
                    <a:schemeClr val="dk2"/>
                  </a:solidFill>
                  <a:latin typeface="Calibri"/>
                  <a:ea typeface="Calibri"/>
                  <a:cs typeface="Calibri"/>
                  <a:sym typeface="Calibri"/>
                </a:rPr>
                <a:t>4,8</a:t>
              </a:r>
              <a:endParaRPr/>
            </a:p>
          </p:txBody>
        </p:sp>
        <p:sp>
          <p:nvSpPr>
            <p:cNvPr id="4868" name="Google Shape;4868;p91"/>
            <p:cNvSpPr/>
            <p:nvPr/>
          </p:nvSpPr>
          <p:spPr>
            <a:xfrm>
              <a:off x="4433162" y="4520584"/>
              <a:ext cx="709108" cy="70911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4869" name="Google Shape;4869;p91"/>
            <p:cNvSpPr/>
            <p:nvPr/>
          </p:nvSpPr>
          <p:spPr>
            <a:xfrm>
              <a:off x="4569090" y="4634294"/>
              <a:ext cx="472185" cy="472052"/>
            </a:xfrm>
            <a:custGeom>
              <a:rect b="b" l="l" r="r" t="t"/>
              <a:pathLst>
                <a:path extrusionOk="0" h="844438" w="844676">
                  <a:moveTo>
                    <a:pt x="685371" y="233572"/>
                  </a:moveTo>
                  <a:cubicBezTo>
                    <a:pt x="683038" y="236230"/>
                    <a:pt x="679742" y="237582"/>
                    <a:pt x="676437" y="237582"/>
                  </a:cubicBezTo>
                  <a:cubicBezTo>
                    <a:pt x="673618" y="237582"/>
                    <a:pt x="670722" y="236591"/>
                    <a:pt x="668474" y="234553"/>
                  </a:cubicBezTo>
                  <a:lnTo>
                    <a:pt x="648119" y="216446"/>
                  </a:lnTo>
                  <a:cubicBezTo>
                    <a:pt x="647395" y="216532"/>
                    <a:pt x="646671" y="216599"/>
                    <a:pt x="645947" y="216599"/>
                  </a:cubicBezTo>
                  <a:cubicBezTo>
                    <a:pt x="635889" y="216599"/>
                    <a:pt x="627840" y="208483"/>
                    <a:pt x="627840" y="198463"/>
                  </a:cubicBezTo>
                  <a:cubicBezTo>
                    <a:pt x="627840" y="193043"/>
                    <a:pt x="630174" y="188185"/>
                    <a:pt x="633955" y="184861"/>
                  </a:cubicBezTo>
                  <a:lnTo>
                    <a:pt x="633955" y="141656"/>
                  </a:lnTo>
                  <a:cubicBezTo>
                    <a:pt x="633955" y="135045"/>
                    <a:pt x="639347" y="129683"/>
                    <a:pt x="645947" y="129683"/>
                  </a:cubicBezTo>
                  <a:cubicBezTo>
                    <a:pt x="652548" y="129683"/>
                    <a:pt x="657939" y="135045"/>
                    <a:pt x="657939" y="141656"/>
                  </a:cubicBezTo>
                  <a:lnTo>
                    <a:pt x="657939" y="184861"/>
                  </a:lnTo>
                  <a:cubicBezTo>
                    <a:pt x="661721" y="188185"/>
                    <a:pt x="664054" y="193034"/>
                    <a:pt x="664054" y="198463"/>
                  </a:cubicBezTo>
                  <a:cubicBezTo>
                    <a:pt x="664054" y="198501"/>
                    <a:pt x="664054" y="198539"/>
                    <a:pt x="664054" y="198577"/>
                  </a:cubicBezTo>
                  <a:lnTo>
                    <a:pt x="684409" y="216684"/>
                  </a:lnTo>
                  <a:cubicBezTo>
                    <a:pt x="689305" y="221066"/>
                    <a:pt x="689791" y="228638"/>
                    <a:pt x="685371" y="233572"/>
                  </a:cubicBezTo>
                  <a:lnTo>
                    <a:pt x="685371" y="233572"/>
                  </a:lnTo>
                  <a:close/>
                  <a:moveTo>
                    <a:pt x="656882" y="0"/>
                  </a:moveTo>
                  <a:lnTo>
                    <a:pt x="634994" y="0"/>
                  </a:lnTo>
                  <a:cubicBezTo>
                    <a:pt x="530476" y="5705"/>
                    <a:pt x="447199" y="92535"/>
                    <a:pt x="447199" y="198463"/>
                  </a:cubicBezTo>
                  <a:cubicBezTo>
                    <a:pt x="447199" y="308058"/>
                    <a:pt x="536353" y="397231"/>
                    <a:pt x="645938" y="397231"/>
                  </a:cubicBezTo>
                  <a:cubicBezTo>
                    <a:pt x="755523" y="397231"/>
                    <a:pt x="844677" y="308067"/>
                    <a:pt x="844677" y="198463"/>
                  </a:cubicBezTo>
                  <a:cubicBezTo>
                    <a:pt x="844677" y="92535"/>
                    <a:pt x="761400" y="5705"/>
                    <a:pt x="656882" y="0"/>
                  </a:cubicBezTo>
                  <a:lnTo>
                    <a:pt x="656882" y="0"/>
                  </a:lnTo>
                  <a:close/>
                  <a:moveTo>
                    <a:pt x="725595" y="261223"/>
                  </a:moveTo>
                  <a:cubicBezTo>
                    <a:pt x="730263" y="265900"/>
                    <a:pt x="730263" y="273472"/>
                    <a:pt x="725595" y="278149"/>
                  </a:cubicBezTo>
                  <a:cubicBezTo>
                    <a:pt x="723262" y="280483"/>
                    <a:pt x="720204" y="281645"/>
                    <a:pt x="717147" y="281645"/>
                  </a:cubicBezTo>
                  <a:cubicBezTo>
                    <a:pt x="714089" y="281645"/>
                    <a:pt x="711032" y="280483"/>
                    <a:pt x="708698" y="278140"/>
                  </a:cubicBezTo>
                  <a:lnTo>
                    <a:pt x="704031" y="273529"/>
                  </a:lnTo>
                  <a:cubicBezTo>
                    <a:pt x="699364" y="268853"/>
                    <a:pt x="699364" y="261271"/>
                    <a:pt x="704031" y="256604"/>
                  </a:cubicBezTo>
                  <a:cubicBezTo>
                    <a:pt x="708774" y="251927"/>
                    <a:pt x="716337" y="251936"/>
                    <a:pt x="721004" y="256604"/>
                  </a:cubicBezTo>
                  <a:lnTo>
                    <a:pt x="725595" y="261223"/>
                  </a:lnTo>
                  <a:lnTo>
                    <a:pt x="725595" y="261223"/>
                  </a:lnTo>
                  <a:close/>
                  <a:moveTo>
                    <a:pt x="633955" y="104261"/>
                  </a:moveTo>
                  <a:lnTo>
                    <a:pt x="633955" y="97736"/>
                  </a:lnTo>
                  <a:cubicBezTo>
                    <a:pt x="633955" y="91126"/>
                    <a:pt x="639347" y="85773"/>
                    <a:pt x="645947" y="85773"/>
                  </a:cubicBezTo>
                  <a:cubicBezTo>
                    <a:pt x="652548" y="85773"/>
                    <a:pt x="657939" y="91135"/>
                    <a:pt x="657939" y="97736"/>
                  </a:cubicBezTo>
                  <a:lnTo>
                    <a:pt x="657939" y="104261"/>
                  </a:lnTo>
                  <a:cubicBezTo>
                    <a:pt x="657939" y="110871"/>
                    <a:pt x="652548" y="116234"/>
                    <a:pt x="645947" y="116234"/>
                  </a:cubicBezTo>
                  <a:cubicBezTo>
                    <a:pt x="639347" y="116234"/>
                    <a:pt x="633955" y="110881"/>
                    <a:pt x="633955" y="104261"/>
                  </a:cubicBezTo>
                  <a:lnTo>
                    <a:pt x="633955" y="104261"/>
                  </a:lnTo>
                  <a:close/>
                  <a:moveTo>
                    <a:pt x="758590" y="198463"/>
                  </a:moveTo>
                  <a:cubicBezTo>
                    <a:pt x="758590" y="205073"/>
                    <a:pt x="753275" y="210436"/>
                    <a:pt x="746684" y="210436"/>
                  </a:cubicBezTo>
                  <a:lnTo>
                    <a:pt x="740169" y="210436"/>
                  </a:lnTo>
                  <a:cubicBezTo>
                    <a:pt x="733492" y="210436"/>
                    <a:pt x="728177" y="205073"/>
                    <a:pt x="728177" y="198463"/>
                  </a:cubicBezTo>
                  <a:cubicBezTo>
                    <a:pt x="728177" y="191853"/>
                    <a:pt x="733492" y="186490"/>
                    <a:pt x="740169" y="186490"/>
                  </a:cubicBezTo>
                  <a:lnTo>
                    <a:pt x="746684" y="186490"/>
                  </a:lnTo>
                  <a:cubicBezTo>
                    <a:pt x="753275" y="186490"/>
                    <a:pt x="758590" y="191843"/>
                    <a:pt x="758590" y="198463"/>
                  </a:cubicBezTo>
                  <a:lnTo>
                    <a:pt x="758590" y="198463"/>
                  </a:lnTo>
                  <a:close/>
                  <a:moveTo>
                    <a:pt x="704031" y="140322"/>
                  </a:moveTo>
                  <a:cubicBezTo>
                    <a:pt x="699364" y="135646"/>
                    <a:pt x="699364" y="128064"/>
                    <a:pt x="704031" y="123396"/>
                  </a:cubicBezTo>
                  <a:lnTo>
                    <a:pt x="708698" y="118786"/>
                  </a:lnTo>
                  <a:cubicBezTo>
                    <a:pt x="713365" y="114110"/>
                    <a:pt x="720928" y="114110"/>
                    <a:pt x="725595" y="118786"/>
                  </a:cubicBezTo>
                  <a:cubicBezTo>
                    <a:pt x="730263" y="123463"/>
                    <a:pt x="730263" y="131035"/>
                    <a:pt x="725595" y="135712"/>
                  </a:cubicBezTo>
                  <a:lnTo>
                    <a:pt x="721004" y="140322"/>
                  </a:lnTo>
                  <a:cubicBezTo>
                    <a:pt x="718671" y="142656"/>
                    <a:pt x="715613" y="143828"/>
                    <a:pt x="712556" y="143828"/>
                  </a:cubicBezTo>
                  <a:cubicBezTo>
                    <a:pt x="709508" y="143828"/>
                    <a:pt x="706450" y="142656"/>
                    <a:pt x="704031" y="140322"/>
                  </a:cubicBezTo>
                  <a:lnTo>
                    <a:pt x="704031" y="140322"/>
                  </a:lnTo>
                  <a:close/>
                  <a:moveTo>
                    <a:pt x="563709" y="198463"/>
                  </a:moveTo>
                  <a:cubicBezTo>
                    <a:pt x="563709" y="205073"/>
                    <a:pt x="558317" y="210436"/>
                    <a:pt x="551717" y="210436"/>
                  </a:cubicBezTo>
                  <a:lnTo>
                    <a:pt x="545201" y="210436"/>
                  </a:lnTo>
                  <a:cubicBezTo>
                    <a:pt x="538601" y="210436"/>
                    <a:pt x="533210" y="205073"/>
                    <a:pt x="533210" y="198463"/>
                  </a:cubicBezTo>
                  <a:cubicBezTo>
                    <a:pt x="533210" y="191853"/>
                    <a:pt x="538601" y="186490"/>
                    <a:pt x="545201" y="186490"/>
                  </a:cubicBezTo>
                  <a:lnTo>
                    <a:pt x="551717" y="186490"/>
                  </a:lnTo>
                  <a:cubicBezTo>
                    <a:pt x="558317" y="186490"/>
                    <a:pt x="563709" y="191843"/>
                    <a:pt x="563709" y="198463"/>
                  </a:cubicBezTo>
                  <a:lnTo>
                    <a:pt x="563709" y="198463"/>
                  </a:lnTo>
                  <a:close/>
                  <a:moveTo>
                    <a:pt x="587769" y="256604"/>
                  </a:moveTo>
                  <a:cubicBezTo>
                    <a:pt x="592436" y="261280"/>
                    <a:pt x="592436" y="268853"/>
                    <a:pt x="587769" y="273529"/>
                  </a:cubicBezTo>
                  <a:lnTo>
                    <a:pt x="583178" y="278149"/>
                  </a:lnTo>
                  <a:cubicBezTo>
                    <a:pt x="580844" y="280483"/>
                    <a:pt x="577787" y="281645"/>
                    <a:pt x="574729" y="281645"/>
                  </a:cubicBezTo>
                  <a:cubicBezTo>
                    <a:pt x="571671" y="281645"/>
                    <a:pt x="568614" y="280483"/>
                    <a:pt x="566280" y="278140"/>
                  </a:cubicBezTo>
                  <a:cubicBezTo>
                    <a:pt x="561613" y="273463"/>
                    <a:pt x="561613" y="265881"/>
                    <a:pt x="566280" y="261214"/>
                  </a:cubicBezTo>
                  <a:lnTo>
                    <a:pt x="570871" y="256604"/>
                  </a:lnTo>
                  <a:cubicBezTo>
                    <a:pt x="575539" y="251927"/>
                    <a:pt x="583101" y="251936"/>
                    <a:pt x="587769" y="256604"/>
                  </a:cubicBezTo>
                  <a:lnTo>
                    <a:pt x="587769" y="256604"/>
                  </a:lnTo>
                  <a:close/>
                  <a:moveTo>
                    <a:pt x="657930" y="292656"/>
                  </a:moveTo>
                  <a:lnTo>
                    <a:pt x="657930" y="299180"/>
                  </a:lnTo>
                  <a:cubicBezTo>
                    <a:pt x="657930" y="305791"/>
                    <a:pt x="652539" y="311153"/>
                    <a:pt x="645938" y="311153"/>
                  </a:cubicBezTo>
                  <a:cubicBezTo>
                    <a:pt x="639337" y="311153"/>
                    <a:pt x="633946" y="305791"/>
                    <a:pt x="633946" y="299180"/>
                  </a:cubicBezTo>
                  <a:lnTo>
                    <a:pt x="633946" y="292656"/>
                  </a:lnTo>
                  <a:cubicBezTo>
                    <a:pt x="633946" y="286055"/>
                    <a:pt x="639337" y="280692"/>
                    <a:pt x="645938" y="280692"/>
                  </a:cubicBezTo>
                  <a:cubicBezTo>
                    <a:pt x="652539" y="280692"/>
                    <a:pt x="657930" y="286055"/>
                    <a:pt x="657930" y="292656"/>
                  </a:cubicBezTo>
                  <a:lnTo>
                    <a:pt x="657930" y="292656"/>
                  </a:lnTo>
                  <a:close/>
                  <a:moveTo>
                    <a:pt x="587769" y="123387"/>
                  </a:moveTo>
                  <a:cubicBezTo>
                    <a:pt x="592436" y="128064"/>
                    <a:pt x="592436" y="135646"/>
                    <a:pt x="587769" y="140313"/>
                  </a:cubicBezTo>
                  <a:cubicBezTo>
                    <a:pt x="585435" y="142646"/>
                    <a:pt x="582378" y="143818"/>
                    <a:pt x="579320" y="143818"/>
                  </a:cubicBezTo>
                  <a:cubicBezTo>
                    <a:pt x="576263" y="143818"/>
                    <a:pt x="573205" y="142646"/>
                    <a:pt x="570871" y="140313"/>
                  </a:cubicBezTo>
                  <a:lnTo>
                    <a:pt x="566280" y="135703"/>
                  </a:lnTo>
                  <a:cubicBezTo>
                    <a:pt x="561613" y="131026"/>
                    <a:pt x="561613" y="123444"/>
                    <a:pt x="566280" y="118777"/>
                  </a:cubicBezTo>
                  <a:cubicBezTo>
                    <a:pt x="570948" y="114100"/>
                    <a:pt x="578510" y="114100"/>
                    <a:pt x="583178" y="118777"/>
                  </a:cubicBezTo>
                  <a:lnTo>
                    <a:pt x="587769" y="123387"/>
                  </a:lnTo>
                  <a:lnTo>
                    <a:pt x="587769" y="123387"/>
                  </a:lnTo>
                  <a:close/>
                  <a:moveTo>
                    <a:pt x="645938" y="326431"/>
                  </a:moveTo>
                  <a:cubicBezTo>
                    <a:pt x="716499" y="326431"/>
                    <a:pt x="773868" y="269024"/>
                    <a:pt x="773868" y="198453"/>
                  </a:cubicBezTo>
                  <a:cubicBezTo>
                    <a:pt x="773868" y="127892"/>
                    <a:pt x="716499" y="70475"/>
                    <a:pt x="645938" y="70475"/>
                  </a:cubicBezTo>
                  <a:cubicBezTo>
                    <a:pt x="575377" y="70475"/>
                    <a:pt x="517922" y="127883"/>
                    <a:pt x="517922" y="198453"/>
                  </a:cubicBezTo>
                  <a:cubicBezTo>
                    <a:pt x="517922" y="269024"/>
                    <a:pt x="575377" y="326431"/>
                    <a:pt x="645938" y="326431"/>
                  </a:cubicBezTo>
                  <a:lnTo>
                    <a:pt x="645938" y="326431"/>
                  </a:lnTo>
                  <a:close/>
                  <a:moveTo>
                    <a:pt x="645938" y="46549"/>
                  </a:moveTo>
                  <a:cubicBezTo>
                    <a:pt x="562175" y="46549"/>
                    <a:pt x="494024" y="114691"/>
                    <a:pt x="494024" y="198463"/>
                  </a:cubicBezTo>
                  <a:cubicBezTo>
                    <a:pt x="494024" y="282235"/>
                    <a:pt x="562175" y="350377"/>
                    <a:pt x="645938" y="350377"/>
                  </a:cubicBezTo>
                  <a:cubicBezTo>
                    <a:pt x="729701" y="350377"/>
                    <a:pt x="797852" y="282235"/>
                    <a:pt x="797852" y="198463"/>
                  </a:cubicBezTo>
                  <a:cubicBezTo>
                    <a:pt x="797852" y="114691"/>
                    <a:pt x="729701" y="46549"/>
                    <a:pt x="645938" y="46549"/>
                  </a:cubicBezTo>
                  <a:lnTo>
                    <a:pt x="645938" y="46549"/>
                  </a:lnTo>
                  <a:close/>
                  <a:moveTo>
                    <a:pt x="645938" y="373285"/>
                  </a:moveTo>
                  <a:cubicBezTo>
                    <a:pt x="742331" y="373285"/>
                    <a:pt x="820779" y="294856"/>
                    <a:pt x="820779" y="198463"/>
                  </a:cubicBezTo>
                  <a:cubicBezTo>
                    <a:pt x="820779" y="102060"/>
                    <a:pt x="742331" y="23632"/>
                    <a:pt x="645938" y="23632"/>
                  </a:cubicBezTo>
                  <a:cubicBezTo>
                    <a:pt x="549545" y="23632"/>
                    <a:pt x="471097" y="102060"/>
                    <a:pt x="471097" y="198463"/>
                  </a:cubicBezTo>
                  <a:cubicBezTo>
                    <a:pt x="471097" y="294856"/>
                    <a:pt x="549545" y="373285"/>
                    <a:pt x="645938" y="373285"/>
                  </a:cubicBezTo>
                  <a:lnTo>
                    <a:pt x="645938" y="373285"/>
                  </a:lnTo>
                  <a:close/>
                  <a:moveTo>
                    <a:pt x="735492" y="761400"/>
                  </a:moveTo>
                  <a:cubicBezTo>
                    <a:pt x="724148" y="803853"/>
                    <a:pt x="680295" y="829132"/>
                    <a:pt x="637889" y="817759"/>
                  </a:cubicBezTo>
                  <a:lnTo>
                    <a:pt x="538039" y="791013"/>
                  </a:lnTo>
                  <a:lnTo>
                    <a:pt x="579320" y="637032"/>
                  </a:lnTo>
                  <a:lnTo>
                    <a:pt x="679094" y="663769"/>
                  </a:lnTo>
                  <a:cubicBezTo>
                    <a:pt x="699611" y="669255"/>
                    <a:pt x="716747" y="682466"/>
                    <a:pt x="727453" y="700964"/>
                  </a:cubicBezTo>
                  <a:cubicBezTo>
                    <a:pt x="738073" y="719471"/>
                    <a:pt x="740969" y="740931"/>
                    <a:pt x="735492" y="761400"/>
                  </a:cubicBezTo>
                  <a:lnTo>
                    <a:pt x="735492" y="761400"/>
                  </a:lnTo>
                  <a:close/>
                  <a:moveTo>
                    <a:pt x="394421" y="820464"/>
                  </a:moveTo>
                  <a:lnTo>
                    <a:pt x="58093" y="820464"/>
                  </a:lnTo>
                  <a:cubicBezTo>
                    <a:pt x="39262" y="820464"/>
                    <a:pt x="23898" y="805139"/>
                    <a:pt x="23898" y="786289"/>
                  </a:cubicBezTo>
                  <a:lnTo>
                    <a:pt x="23898" y="739254"/>
                  </a:lnTo>
                  <a:lnTo>
                    <a:pt x="350091" y="739254"/>
                  </a:lnTo>
                  <a:cubicBezTo>
                    <a:pt x="363607" y="759152"/>
                    <a:pt x="383962" y="774497"/>
                    <a:pt x="408984" y="781193"/>
                  </a:cubicBezTo>
                  <a:lnTo>
                    <a:pt x="428615" y="786460"/>
                  </a:lnTo>
                  <a:cubicBezTo>
                    <a:pt x="428530" y="805234"/>
                    <a:pt x="413242" y="820464"/>
                    <a:pt x="394421" y="820464"/>
                  </a:cubicBezTo>
                  <a:lnTo>
                    <a:pt x="394421" y="820464"/>
                  </a:lnTo>
                  <a:close/>
                  <a:moveTo>
                    <a:pt x="33947" y="382314"/>
                  </a:moveTo>
                  <a:lnTo>
                    <a:pt x="106042" y="310191"/>
                  </a:lnTo>
                  <a:cubicBezTo>
                    <a:pt x="117310" y="298904"/>
                    <a:pt x="123015" y="285083"/>
                    <a:pt x="123015" y="269119"/>
                  </a:cubicBezTo>
                  <a:lnTo>
                    <a:pt x="123015" y="213703"/>
                  </a:lnTo>
                  <a:lnTo>
                    <a:pt x="329479" y="213703"/>
                  </a:lnTo>
                  <a:lnTo>
                    <a:pt x="329479" y="269119"/>
                  </a:lnTo>
                  <a:cubicBezTo>
                    <a:pt x="329479" y="285083"/>
                    <a:pt x="335194" y="298904"/>
                    <a:pt x="346539" y="310201"/>
                  </a:cubicBezTo>
                  <a:lnTo>
                    <a:pt x="418633" y="382314"/>
                  </a:lnTo>
                  <a:cubicBezTo>
                    <a:pt x="425310" y="389049"/>
                    <a:pt x="428606" y="396954"/>
                    <a:pt x="428606" y="406470"/>
                  </a:cubicBezTo>
                  <a:lnTo>
                    <a:pt x="428606" y="431368"/>
                  </a:lnTo>
                  <a:lnTo>
                    <a:pt x="23898" y="431368"/>
                  </a:lnTo>
                  <a:lnTo>
                    <a:pt x="23898" y="406470"/>
                  </a:lnTo>
                  <a:cubicBezTo>
                    <a:pt x="23898" y="396954"/>
                    <a:pt x="27194" y="389049"/>
                    <a:pt x="33947" y="382314"/>
                  </a:cubicBezTo>
                  <a:lnTo>
                    <a:pt x="33947" y="382314"/>
                  </a:lnTo>
                  <a:close/>
                  <a:moveTo>
                    <a:pt x="86497" y="186347"/>
                  </a:moveTo>
                  <a:lnTo>
                    <a:pt x="86497" y="109614"/>
                  </a:lnTo>
                  <a:cubicBezTo>
                    <a:pt x="86497" y="107766"/>
                    <a:pt x="88106" y="106204"/>
                    <a:pt x="89954" y="106204"/>
                  </a:cubicBezTo>
                  <a:lnTo>
                    <a:pt x="362636" y="106204"/>
                  </a:lnTo>
                  <a:cubicBezTo>
                    <a:pt x="364407" y="106204"/>
                    <a:pt x="366017" y="107766"/>
                    <a:pt x="366017" y="109614"/>
                  </a:cubicBezTo>
                  <a:lnTo>
                    <a:pt x="366017" y="186347"/>
                  </a:lnTo>
                  <a:cubicBezTo>
                    <a:pt x="366017" y="188195"/>
                    <a:pt x="364407" y="189757"/>
                    <a:pt x="362636" y="189757"/>
                  </a:cubicBezTo>
                  <a:lnTo>
                    <a:pt x="89954" y="189757"/>
                  </a:lnTo>
                  <a:cubicBezTo>
                    <a:pt x="88106" y="189757"/>
                    <a:pt x="86497" y="188204"/>
                    <a:pt x="86497" y="186347"/>
                  </a:cubicBezTo>
                  <a:lnTo>
                    <a:pt x="86497" y="186347"/>
                  </a:lnTo>
                  <a:close/>
                  <a:moveTo>
                    <a:pt x="335680" y="654263"/>
                  </a:moveTo>
                  <a:cubicBezTo>
                    <a:pt x="330051" y="675161"/>
                    <a:pt x="331337" y="696306"/>
                    <a:pt x="338014" y="715318"/>
                  </a:cubicBezTo>
                  <a:lnTo>
                    <a:pt x="23898" y="715318"/>
                  </a:lnTo>
                  <a:lnTo>
                    <a:pt x="23898" y="455305"/>
                  </a:lnTo>
                  <a:lnTo>
                    <a:pt x="428615" y="455305"/>
                  </a:lnTo>
                  <a:lnTo>
                    <a:pt x="428615" y="577720"/>
                  </a:lnTo>
                  <a:cubicBezTo>
                    <a:pt x="385724" y="580730"/>
                    <a:pt x="347434" y="610448"/>
                    <a:pt x="335680" y="654263"/>
                  </a:cubicBezTo>
                  <a:lnTo>
                    <a:pt x="335680" y="654263"/>
                  </a:lnTo>
                  <a:close/>
                  <a:moveTo>
                    <a:pt x="556222" y="630841"/>
                  </a:moveTo>
                  <a:lnTo>
                    <a:pt x="456371" y="604104"/>
                  </a:lnTo>
                  <a:cubicBezTo>
                    <a:pt x="449532" y="602256"/>
                    <a:pt x="442608" y="601380"/>
                    <a:pt x="435769" y="601380"/>
                  </a:cubicBezTo>
                  <a:cubicBezTo>
                    <a:pt x="400612" y="601380"/>
                    <a:pt x="368265" y="624897"/>
                    <a:pt x="358769" y="660464"/>
                  </a:cubicBezTo>
                  <a:cubicBezTo>
                    <a:pt x="347424" y="702926"/>
                    <a:pt x="372685" y="746712"/>
                    <a:pt x="415176" y="758085"/>
                  </a:cubicBezTo>
                  <a:lnTo>
                    <a:pt x="514950" y="784822"/>
                  </a:lnTo>
                  <a:lnTo>
                    <a:pt x="556222" y="630841"/>
                  </a:lnTo>
                  <a:lnTo>
                    <a:pt x="556222" y="630841"/>
                  </a:lnTo>
                  <a:close/>
                  <a:moveTo>
                    <a:pt x="685286" y="640661"/>
                  </a:moveTo>
                  <a:lnTo>
                    <a:pt x="462572" y="580987"/>
                  </a:lnTo>
                  <a:cubicBezTo>
                    <a:pt x="459276" y="580092"/>
                    <a:pt x="455895" y="579377"/>
                    <a:pt x="452599" y="578825"/>
                  </a:cubicBezTo>
                  <a:lnTo>
                    <a:pt x="452599" y="406470"/>
                  </a:lnTo>
                  <a:cubicBezTo>
                    <a:pt x="452599" y="390506"/>
                    <a:pt x="446808" y="376685"/>
                    <a:pt x="435540" y="365398"/>
                  </a:cubicBezTo>
                  <a:lnTo>
                    <a:pt x="363445" y="293275"/>
                  </a:lnTo>
                  <a:cubicBezTo>
                    <a:pt x="356683" y="286541"/>
                    <a:pt x="353473" y="278635"/>
                    <a:pt x="353473" y="269119"/>
                  </a:cubicBezTo>
                  <a:lnTo>
                    <a:pt x="353473" y="213703"/>
                  </a:lnTo>
                  <a:lnTo>
                    <a:pt x="362645" y="213703"/>
                  </a:lnTo>
                  <a:cubicBezTo>
                    <a:pt x="377695" y="213703"/>
                    <a:pt x="389925" y="201435"/>
                    <a:pt x="389925" y="186357"/>
                  </a:cubicBezTo>
                  <a:lnTo>
                    <a:pt x="389925" y="109623"/>
                  </a:lnTo>
                  <a:cubicBezTo>
                    <a:pt x="389925" y="94545"/>
                    <a:pt x="377695" y="82277"/>
                    <a:pt x="362645" y="82277"/>
                  </a:cubicBezTo>
                  <a:lnTo>
                    <a:pt x="89954" y="82277"/>
                  </a:lnTo>
                  <a:cubicBezTo>
                    <a:pt x="74828" y="82277"/>
                    <a:pt x="62598" y="94545"/>
                    <a:pt x="62598" y="109623"/>
                  </a:cubicBezTo>
                  <a:lnTo>
                    <a:pt x="62598" y="186357"/>
                  </a:lnTo>
                  <a:cubicBezTo>
                    <a:pt x="62598" y="201435"/>
                    <a:pt x="74828" y="213703"/>
                    <a:pt x="89954" y="213703"/>
                  </a:cubicBezTo>
                  <a:lnTo>
                    <a:pt x="99127" y="213703"/>
                  </a:lnTo>
                  <a:lnTo>
                    <a:pt x="99127" y="269119"/>
                  </a:lnTo>
                  <a:cubicBezTo>
                    <a:pt x="99127" y="278635"/>
                    <a:pt x="95831" y="286541"/>
                    <a:pt x="89068" y="293275"/>
                  </a:cubicBezTo>
                  <a:lnTo>
                    <a:pt x="16974" y="365398"/>
                  </a:lnTo>
                  <a:cubicBezTo>
                    <a:pt x="5705" y="376685"/>
                    <a:pt x="0" y="390506"/>
                    <a:pt x="0" y="406470"/>
                  </a:cubicBezTo>
                  <a:lnTo>
                    <a:pt x="0" y="786298"/>
                  </a:lnTo>
                  <a:cubicBezTo>
                    <a:pt x="0" y="818340"/>
                    <a:pt x="26070" y="844410"/>
                    <a:pt x="58093" y="844410"/>
                  </a:cubicBezTo>
                  <a:lnTo>
                    <a:pt x="394421" y="844410"/>
                  </a:lnTo>
                  <a:cubicBezTo>
                    <a:pt x="424272" y="844410"/>
                    <a:pt x="448970" y="821788"/>
                    <a:pt x="452190" y="792794"/>
                  </a:cubicBezTo>
                  <a:lnTo>
                    <a:pt x="631698" y="840886"/>
                  </a:lnTo>
                  <a:cubicBezTo>
                    <a:pt x="640547" y="843258"/>
                    <a:pt x="649557" y="844439"/>
                    <a:pt x="658492" y="844439"/>
                  </a:cubicBezTo>
                  <a:cubicBezTo>
                    <a:pt x="676437" y="844439"/>
                    <a:pt x="694220" y="839705"/>
                    <a:pt x="710232" y="830437"/>
                  </a:cubicBezTo>
                  <a:cubicBezTo>
                    <a:pt x="734292" y="816569"/>
                    <a:pt x="751513" y="794242"/>
                    <a:pt x="758590" y="767601"/>
                  </a:cubicBezTo>
                  <a:cubicBezTo>
                    <a:pt x="765753" y="740950"/>
                    <a:pt x="762048" y="713051"/>
                    <a:pt x="748132" y="689010"/>
                  </a:cubicBezTo>
                  <a:cubicBezTo>
                    <a:pt x="734292" y="664969"/>
                    <a:pt x="711918" y="647795"/>
                    <a:pt x="685286" y="640661"/>
                  </a:cubicBezTo>
                  <a:lnTo>
                    <a:pt x="685286" y="640661"/>
                  </a:lnTo>
                  <a:close/>
                  <a:moveTo>
                    <a:pt x="284350" y="600446"/>
                  </a:moveTo>
                  <a:lnTo>
                    <a:pt x="284350" y="570195"/>
                  </a:lnTo>
                  <a:lnTo>
                    <a:pt x="253365" y="570195"/>
                  </a:lnTo>
                  <a:cubicBezTo>
                    <a:pt x="246764" y="570195"/>
                    <a:pt x="241373" y="564833"/>
                    <a:pt x="241373" y="558222"/>
                  </a:cubicBezTo>
                  <a:lnTo>
                    <a:pt x="241373" y="527266"/>
                  </a:lnTo>
                  <a:lnTo>
                    <a:pt x="211122" y="527266"/>
                  </a:lnTo>
                  <a:lnTo>
                    <a:pt x="211122" y="558222"/>
                  </a:lnTo>
                  <a:cubicBezTo>
                    <a:pt x="211122" y="564833"/>
                    <a:pt x="205807" y="570195"/>
                    <a:pt x="199130" y="570195"/>
                  </a:cubicBezTo>
                  <a:lnTo>
                    <a:pt x="168231" y="570195"/>
                  </a:lnTo>
                  <a:lnTo>
                    <a:pt x="168231" y="600446"/>
                  </a:lnTo>
                  <a:lnTo>
                    <a:pt x="199130" y="600446"/>
                  </a:lnTo>
                  <a:cubicBezTo>
                    <a:pt x="205807" y="600446"/>
                    <a:pt x="211122" y="605809"/>
                    <a:pt x="211122" y="612419"/>
                  </a:cubicBezTo>
                  <a:lnTo>
                    <a:pt x="211122" y="643376"/>
                  </a:lnTo>
                  <a:lnTo>
                    <a:pt x="241373" y="643376"/>
                  </a:lnTo>
                  <a:lnTo>
                    <a:pt x="241373" y="612419"/>
                  </a:lnTo>
                  <a:cubicBezTo>
                    <a:pt x="241373" y="605809"/>
                    <a:pt x="246764" y="600446"/>
                    <a:pt x="253365" y="600446"/>
                  </a:cubicBezTo>
                  <a:lnTo>
                    <a:pt x="284350" y="600446"/>
                  </a:lnTo>
                  <a:lnTo>
                    <a:pt x="284350" y="600446"/>
                  </a:lnTo>
                  <a:close/>
                  <a:moveTo>
                    <a:pt x="296332" y="546249"/>
                  </a:moveTo>
                  <a:lnTo>
                    <a:pt x="265357" y="546249"/>
                  </a:lnTo>
                  <a:lnTo>
                    <a:pt x="265357" y="515283"/>
                  </a:lnTo>
                  <a:cubicBezTo>
                    <a:pt x="265357" y="508673"/>
                    <a:pt x="259966" y="503320"/>
                    <a:pt x="253365" y="503320"/>
                  </a:cubicBezTo>
                  <a:lnTo>
                    <a:pt x="199130" y="503320"/>
                  </a:lnTo>
                  <a:cubicBezTo>
                    <a:pt x="192529" y="503320"/>
                    <a:pt x="187223" y="508683"/>
                    <a:pt x="187223" y="515283"/>
                  </a:cubicBezTo>
                  <a:lnTo>
                    <a:pt x="187223" y="546249"/>
                  </a:lnTo>
                  <a:lnTo>
                    <a:pt x="156248" y="546249"/>
                  </a:lnTo>
                  <a:cubicBezTo>
                    <a:pt x="149647" y="546249"/>
                    <a:pt x="144256" y="551612"/>
                    <a:pt x="144256" y="558213"/>
                  </a:cubicBezTo>
                  <a:lnTo>
                    <a:pt x="144256" y="612410"/>
                  </a:lnTo>
                  <a:cubicBezTo>
                    <a:pt x="144256" y="619020"/>
                    <a:pt x="149647" y="624383"/>
                    <a:pt x="156248" y="624383"/>
                  </a:cubicBezTo>
                  <a:lnTo>
                    <a:pt x="187223" y="624383"/>
                  </a:lnTo>
                  <a:lnTo>
                    <a:pt x="187223" y="655339"/>
                  </a:lnTo>
                  <a:cubicBezTo>
                    <a:pt x="187223" y="661949"/>
                    <a:pt x="192538" y="667312"/>
                    <a:pt x="199130" y="667312"/>
                  </a:cubicBezTo>
                  <a:lnTo>
                    <a:pt x="253365" y="667312"/>
                  </a:lnTo>
                  <a:cubicBezTo>
                    <a:pt x="259966" y="667312"/>
                    <a:pt x="265357" y="661949"/>
                    <a:pt x="265357" y="655339"/>
                  </a:cubicBezTo>
                  <a:lnTo>
                    <a:pt x="265357" y="624383"/>
                  </a:lnTo>
                  <a:lnTo>
                    <a:pt x="296332" y="624383"/>
                  </a:lnTo>
                  <a:cubicBezTo>
                    <a:pt x="302933" y="624383"/>
                    <a:pt x="308239" y="619020"/>
                    <a:pt x="308239" y="612410"/>
                  </a:cubicBezTo>
                  <a:lnTo>
                    <a:pt x="308239" y="558213"/>
                  </a:lnTo>
                  <a:cubicBezTo>
                    <a:pt x="308248" y="551612"/>
                    <a:pt x="302933" y="546249"/>
                    <a:pt x="296332" y="54624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4870" name="Google Shape;4870;p91"/>
          <p:cNvGrpSpPr/>
          <p:nvPr/>
        </p:nvGrpSpPr>
        <p:grpSpPr>
          <a:xfrm>
            <a:off x="7484148" y="4393412"/>
            <a:ext cx="3945040" cy="979007"/>
            <a:chOff x="7484148" y="4393412"/>
            <a:chExt cx="3945040" cy="979007"/>
          </a:xfrm>
        </p:grpSpPr>
        <p:sp>
          <p:nvSpPr>
            <p:cNvPr id="4871" name="Google Shape;4871;p91"/>
            <p:cNvSpPr/>
            <p:nvPr/>
          </p:nvSpPr>
          <p:spPr>
            <a:xfrm>
              <a:off x="8089376" y="4393412"/>
              <a:ext cx="3339812" cy="979007"/>
            </a:xfrm>
            <a:prstGeom prst="rect">
              <a:avLst/>
            </a:prstGeom>
            <a:noFill/>
            <a:ln>
              <a:noFill/>
            </a:ln>
          </p:spPr>
          <p:txBody>
            <a:bodyPr anchorCtr="0" anchor="ctr" bIns="45700" lIns="216000" spcFirstLastPara="1" rIns="91425" wrap="square" tIns="45700">
              <a:noAutofit/>
            </a:bodyPr>
            <a:lstStyle/>
            <a:p>
              <a:pPr indent="0" lvl="0" marL="0" marR="0" rtl="0" algn="l">
                <a:spcBef>
                  <a:spcPts val="0"/>
                </a:spcBef>
                <a:spcAft>
                  <a:spcPts val="0"/>
                </a:spcAft>
                <a:buNone/>
              </a:pPr>
              <a:r>
                <a:rPr lang="pt-BR" sz="1600">
                  <a:solidFill>
                    <a:schemeClr val="dk1"/>
                  </a:solidFill>
                  <a:latin typeface="Calibri"/>
                  <a:ea typeface="Calibri"/>
                  <a:cs typeface="Calibri"/>
                  <a:sym typeface="Calibri"/>
                </a:rPr>
                <a:t>Desenvolvido a partir da </a:t>
              </a:r>
              <a:r>
                <a:rPr b="1" lang="pt-BR" sz="1600">
                  <a:solidFill>
                    <a:schemeClr val="lt2"/>
                  </a:solidFill>
                  <a:latin typeface="Calibri"/>
                  <a:ea typeface="Calibri"/>
                  <a:cs typeface="Calibri"/>
                  <a:sym typeface="Calibri"/>
                </a:rPr>
                <a:t>estrutura básica de eculizumabe</a:t>
              </a:r>
              <a:r>
                <a:rPr lang="pt-BR" sz="1600">
                  <a:solidFill>
                    <a:schemeClr val="lt2"/>
                  </a:solidFill>
                  <a:latin typeface="Calibri"/>
                  <a:ea typeface="Calibri"/>
                  <a:cs typeface="Calibri"/>
                  <a:sym typeface="Calibri"/>
                </a:rPr>
                <a:t>, </a:t>
              </a:r>
              <a:r>
                <a:rPr lang="pt-BR" sz="1600">
                  <a:solidFill>
                    <a:schemeClr val="dk1"/>
                  </a:solidFill>
                  <a:latin typeface="Calibri"/>
                  <a:ea typeface="Calibri"/>
                  <a:cs typeface="Calibri"/>
                  <a:sym typeface="Calibri"/>
                </a:rPr>
                <a:t>ravulizumabe  tem uma </a:t>
              </a:r>
              <a:r>
                <a:rPr b="1" lang="pt-BR" sz="1600">
                  <a:solidFill>
                    <a:schemeClr val="lt2"/>
                  </a:solidFill>
                  <a:latin typeface="Calibri"/>
                  <a:ea typeface="Calibri"/>
                  <a:cs typeface="Calibri"/>
                  <a:sym typeface="Calibri"/>
                </a:rPr>
                <a:t>meia-vida terminal ~4x mais longa</a:t>
              </a:r>
              <a:r>
                <a:rPr b="1" baseline="30000" lang="pt-BR" sz="1600">
                  <a:solidFill>
                    <a:schemeClr val="lt2"/>
                  </a:solidFill>
                  <a:latin typeface="Calibri"/>
                  <a:ea typeface="Calibri"/>
                  <a:cs typeface="Calibri"/>
                  <a:sym typeface="Calibri"/>
                </a:rPr>
                <a:t>2–7</a:t>
              </a:r>
              <a:endParaRPr/>
            </a:p>
          </p:txBody>
        </p:sp>
        <p:sp>
          <p:nvSpPr>
            <p:cNvPr id="4872" name="Google Shape;4872;p91"/>
            <p:cNvSpPr/>
            <p:nvPr/>
          </p:nvSpPr>
          <p:spPr>
            <a:xfrm>
              <a:off x="7484148" y="4520584"/>
              <a:ext cx="709108" cy="70911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4873" name="Google Shape;4873;p91"/>
            <p:cNvGrpSpPr/>
            <p:nvPr/>
          </p:nvGrpSpPr>
          <p:grpSpPr>
            <a:xfrm>
              <a:off x="7666523" y="4664425"/>
              <a:ext cx="356413" cy="384557"/>
              <a:chOff x="-1633396" y="3294752"/>
              <a:chExt cx="754036" cy="813578"/>
            </a:xfrm>
          </p:grpSpPr>
          <p:sp>
            <p:nvSpPr>
              <p:cNvPr id="4874" name="Google Shape;4874;p91"/>
              <p:cNvSpPr/>
              <p:nvPr/>
            </p:nvSpPr>
            <p:spPr>
              <a:xfrm>
                <a:off x="-1236546" y="3731312"/>
                <a:ext cx="158724" cy="377018"/>
              </a:xfrm>
              <a:custGeom>
                <a:rect b="b" l="l" r="r" t="t"/>
                <a:pathLst>
                  <a:path extrusionOk="0" h="377018" w="158724">
                    <a:moveTo>
                      <a:pt x="19831" y="0"/>
                    </a:moveTo>
                    <a:cubicBezTo>
                      <a:pt x="8855" y="0"/>
                      <a:pt x="0" y="8892"/>
                      <a:pt x="0" y="19831"/>
                    </a:cubicBezTo>
                    <a:lnTo>
                      <a:pt x="0" y="357188"/>
                    </a:lnTo>
                    <a:cubicBezTo>
                      <a:pt x="0" y="368163"/>
                      <a:pt x="8892" y="377019"/>
                      <a:pt x="19831" y="377019"/>
                    </a:cubicBezTo>
                    <a:lnTo>
                      <a:pt x="138894" y="377019"/>
                    </a:lnTo>
                    <a:cubicBezTo>
                      <a:pt x="149869" y="377019"/>
                      <a:pt x="158725" y="368126"/>
                      <a:pt x="158725" y="357188"/>
                    </a:cubicBezTo>
                    <a:lnTo>
                      <a:pt x="158725" y="19831"/>
                    </a:lnTo>
                    <a:cubicBezTo>
                      <a:pt x="158725" y="8855"/>
                      <a:pt x="149832" y="0"/>
                      <a:pt x="138894" y="0"/>
                    </a:cubicBezTo>
                    <a:close/>
                    <a:moveTo>
                      <a:pt x="39662" y="39700"/>
                    </a:moveTo>
                    <a:lnTo>
                      <a:pt x="119024" y="39700"/>
                    </a:lnTo>
                    <a:lnTo>
                      <a:pt x="119024" y="337356"/>
                    </a:lnTo>
                    <a:lnTo>
                      <a:pt x="39662" y="337356"/>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75" name="Google Shape;4875;p91"/>
              <p:cNvSpPr/>
              <p:nvPr/>
            </p:nvSpPr>
            <p:spPr>
              <a:xfrm>
                <a:off x="-1633396" y="3731312"/>
                <a:ext cx="158724" cy="377018"/>
              </a:xfrm>
              <a:custGeom>
                <a:rect b="b" l="l" r="r" t="t"/>
                <a:pathLst>
                  <a:path extrusionOk="0" h="377018" w="158724">
                    <a:moveTo>
                      <a:pt x="19831" y="0"/>
                    </a:moveTo>
                    <a:cubicBezTo>
                      <a:pt x="8855" y="0"/>
                      <a:pt x="0" y="8892"/>
                      <a:pt x="0" y="19831"/>
                    </a:cubicBezTo>
                    <a:lnTo>
                      <a:pt x="0" y="357188"/>
                    </a:lnTo>
                    <a:cubicBezTo>
                      <a:pt x="0" y="368163"/>
                      <a:pt x="8892" y="377019"/>
                      <a:pt x="19831" y="377019"/>
                    </a:cubicBezTo>
                    <a:lnTo>
                      <a:pt x="138894" y="377019"/>
                    </a:lnTo>
                    <a:cubicBezTo>
                      <a:pt x="149869" y="377019"/>
                      <a:pt x="158725" y="368126"/>
                      <a:pt x="158725" y="357188"/>
                    </a:cubicBezTo>
                    <a:lnTo>
                      <a:pt x="158725" y="19831"/>
                    </a:lnTo>
                    <a:cubicBezTo>
                      <a:pt x="158725" y="8855"/>
                      <a:pt x="149832" y="0"/>
                      <a:pt x="138894" y="0"/>
                    </a:cubicBezTo>
                    <a:close/>
                    <a:moveTo>
                      <a:pt x="39662" y="39700"/>
                    </a:moveTo>
                    <a:lnTo>
                      <a:pt x="119024" y="39700"/>
                    </a:lnTo>
                    <a:lnTo>
                      <a:pt x="119024" y="337356"/>
                    </a:lnTo>
                    <a:lnTo>
                      <a:pt x="39662" y="337356"/>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76" name="Google Shape;4876;p91"/>
              <p:cNvSpPr/>
              <p:nvPr/>
            </p:nvSpPr>
            <p:spPr>
              <a:xfrm>
                <a:off x="-1038084" y="3592418"/>
                <a:ext cx="158724" cy="515912"/>
              </a:xfrm>
              <a:custGeom>
                <a:rect b="b" l="l" r="r" t="t"/>
                <a:pathLst>
                  <a:path extrusionOk="0" h="515912" w="158724">
                    <a:moveTo>
                      <a:pt x="19831" y="0"/>
                    </a:moveTo>
                    <a:cubicBezTo>
                      <a:pt x="8855" y="0"/>
                      <a:pt x="0" y="8892"/>
                      <a:pt x="0" y="19831"/>
                    </a:cubicBezTo>
                    <a:lnTo>
                      <a:pt x="0" y="496081"/>
                    </a:lnTo>
                    <a:cubicBezTo>
                      <a:pt x="0" y="507057"/>
                      <a:pt x="8892" y="515912"/>
                      <a:pt x="19831" y="515912"/>
                    </a:cubicBezTo>
                    <a:lnTo>
                      <a:pt x="138894" y="515912"/>
                    </a:lnTo>
                    <a:cubicBezTo>
                      <a:pt x="149869" y="515912"/>
                      <a:pt x="158725" y="507020"/>
                      <a:pt x="158725" y="496081"/>
                    </a:cubicBezTo>
                    <a:lnTo>
                      <a:pt x="158725" y="19831"/>
                    </a:lnTo>
                    <a:cubicBezTo>
                      <a:pt x="158725" y="8855"/>
                      <a:pt x="149832" y="0"/>
                      <a:pt x="138894" y="0"/>
                    </a:cubicBezTo>
                    <a:close/>
                    <a:moveTo>
                      <a:pt x="39662" y="39700"/>
                    </a:moveTo>
                    <a:lnTo>
                      <a:pt x="119024" y="39700"/>
                    </a:lnTo>
                    <a:lnTo>
                      <a:pt x="119024" y="476250"/>
                    </a:lnTo>
                    <a:lnTo>
                      <a:pt x="39662" y="47625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77" name="Google Shape;4877;p91"/>
              <p:cNvSpPr/>
              <p:nvPr/>
            </p:nvSpPr>
            <p:spPr>
              <a:xfrm>
                <a:off x="-1434971" y="3592418"/>
                <a:ext cx="158724" cy="515912"/>
              </a:xfrm>
              <a:custGeom>
                <a:rect b="b" l="l" r="r" t="t"/>
                <a:pathLst>
                  <a:path extrusionOk="0" h="515912" w="158724">
                    <a:moveTo>
                      <a:pt x="19831" y="0"/>
                    </a:moveTo>
                    <a:cubicBezTo>
                      <a:pt x="8855" y="0"/>
                      <a:pt x="0" y="8892"/>
                      <a:pt x="0" y="19831"/>
                    </a:cubicBezTo>
                    <a:lnTo>
                      <a:pt x="0" y="496081"/>
                    </a:lnTo>
                    <a:cubicBezTo>
                      <a:pt x="0" y="507057"/>
                      <a:pt x="8892" y="515912"/>
                      <a:pt x="19831" y="515912"/>
                    </a:cubicBezTo>
                    <a:lnTo>
                      <a:pt x="138894" y="515912"/>
                    </a:lnTo>
                    <a:cubicBezTo>
                      <a:pt x="149869" y="515912"/>
                      <a:pt x="158725" y="507020"/>
                      <a:pt x="158725" y="496081"/>
                    </a:cubicBezTo>
                    <a:lnTo>
                      <a:pt x="158725" y="19831"/>
                    </a:lnTo>
                    <a:cubicBezTo>
                      <a:pt x="158725" y="8855"/>
                      <a:pt x="149832" y="0"/>
                      <a:pt x="138894" y="0"/>
                    </a:cubicBezTo>
                    <a:close/>
                    <a:moveTo>
                      <a:pt x="39662" y="39700"/>
                    </a:moveTo>
                    <a:lnTo>
                      <a:pt x="119024" y="39700"/>
                    </a:lnTo>
                    <a:lnTo>
                      <a:pt x="119024" y="476250"/>
                    </a:lnTo>
                    <a:lnTo>
                      <a:pt x="39662" y="47625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78" name="Google Shape;4878;p91"/>
              <p:cNvSpPr/>
              <p:nvPr/>
            </p:nvSpPr>
            <p:spPr>
              <a:xfrm>
                <a:off x="-1613569" y="3294752"/>
                <a:ext cx="714383" cy="317494"/>
              </a:xfrm>
              <a:custGeom>
                <a:rect b="b" l="l" r="r" t="t"/>
                <a:pathLst>
                  <a:path extrusionOk="0" h="317494" w="714383">
                    <a:moveTo>
                      <a:pt x="257960" y="10"/>
                    </a:moveTo>
                    <a:cubicBezTo>
                      <a:pt x="225329" y="10"/>
                      <a:pt x="198429" y="26910"/>
                      <a:pt x="198429" y="59541"/>
                    </a:cubicBezTo>
                    <a:cubicBezTo>
                      <a:pt x="198429" y="68694"/>
                      <a:pt x="200587" y="77401"/>
                      <a:pt x="204345" y="85214"/>
                    </a:cubicBezTo>
                    <a:cubicBezTo>
                      <a:pt x="204159" y="85363"/>
                      <a:pt x="203935" y="85512"/>
                      <a:pt x="203749" y="85660"/>
                    </a:cubicBezTo>
                    <a:lnTo>
                      <a:pt x="90078" y="206990"/>
                    </a:lnTo>
                    <a:cubicBezTo>
                      <a:pt x="81148" y="201595"/>
                      <a:pt x="70656" y="198432"/>
                      <a:pt x="59531" y="198432"/>
                    </a:cubicBezTo>
                    <a:cubicBezTo>
                      <a:pt x="26901" y="198432"/>
                      <a:pt x="0" y="225333"/>
                      <a:pt x="0" y="257963"/>
                    </a:cubicBezTo>
                    <a:cubicBezTo>
                      <a:pt x="0" y="290594"/>
                      <a:pt x="26901" y="317495"/>
                      <a:pt x="59531" y="317495"/>
                    </a:cubicBezTo>
                    <a:cubicBezTo>
                      <a:pt x="92162" y="317495"/>
                      <a:pt x="119063" y="290594"/>
                      <a:pt x="119063" y="257963"/>
                    </a:cubicBezTo>
                    <a:cubicBezTo>
                      <a:pt x="119063" y="250969"/>
                      <a:pt x="117797" y="244197"/>
                      <a:pt x="115528" y="237909"/>
                    </a:cubicBezTo>
                    <a:lnTo>
                      <a:pt x="232400" y="113150"/>
                    </a:lnTo>
                    <a:cubicBezTo>
                      <a:pt x="240176" y="116908"/>
                      <a:pt x="248845" y="119066"/>
                      <a:pt x="257961" y="119066"/>
                    </a:cubicBezTo>
                    <a:cubicBezTo>
                      <a:pt x="265030" y="119066"/>
                      <a:pt x="271876" y="117764"/>
                      <a:pt x="278202" y="115457"/>
                    </a:cubicBezTo>
                    <a:lnTo>
                      <a:pt x="402846" y="232176"/>
                    </a:lnTo>
                    <a:cubicBezTo>
                      <a:pt x="399051" y="240027"/>
                      <a:pt x="396893" y="248771"/>
                      <a:pt x="396893" y="257960"/>
                    </a:cubicBezTo>
                    <a:cubicBezTo>
                      <a:pt x="396893" y="290591"/>
                      <a:pt x="423793" y="317492"/>
                      <a:pt x="456424" y="317492"/>
                    </a:cubicBezTo>
                    <a:cubicBezTo>
                      <a:pt x="489055" y="317492"/>
                      <a:pt x="515955" y="290591"/>
                      <a:pt x="515955" y="257960"/>
                    </a:cubicBezTo>
                    <a:cubicBezTo>
                      <a:pt x="515955" y="254203"/>
                      <a:pt x="515583" y="250482"/>
                      <a:pt x="514913" y="246910"/>
                    </a:cubicBezTo>
                    <a:lnTo>
                      <a:pt x="633757" y="115084"/>
                    </a:lnTo>
                    <a:cubicBezTo>
                      <a:pt x="640305" y="117651"/>
                      <a:pt x="647412" y="119065"/>
                      <a:pt x="654853" y="119065"/>
                    </a:cubicBezTo>
                    <a:cubicBezTo>
                      <a:pt x="687483" y="119065"/>
                      <a:pt x="714384" y="92164"/>
                      <a:pt x="714384" y="59533"/>
                    </a:cubicBezTo>
                    <a:cubicBezTo>
                      <a:pt x="714384" y="26903"/>
                      <a:pt x="687483" y="2"/>
                      <a:pt x="654853" y="2"/>
                    </a:cubicBezTo>
                    <a:cubicBezTo>
                      <a:pt x="622222" y="2"/>
                      <a:pt x="595321" y="26903"/>
                      <a:pt x="595321" y="59533"/>
                    </a:cubicBezTo>
                    <a:cubicBezTo>
                      <a:pt x="595321" y="70361"/>
                      <a:pt x="598298" y="80592"/>
                      <a:pt x="603470" y="89373"/>
                    </a:cubicBezTo>
                    <a:lnTo>
                      <a:pt x="493408" y="211484"/>
                    </a:lnTo>
                    <a:cubicBezTo>
                      <a:pt x="483214" y="203373"/>
                      <a:pt x="470340" y="198424"/>
                      <a:pt x="456425" y="198424"/>
                    </a:cubicBezTo>
                    <a:cubicBezTo>
                      <a:pt x="447383" y="198424"/>
                      <a:pt x="438788" y="200508"/>
                      <a:pt x="431086" y="204191"/>
                    </a:cubicBezTo>
                    <a:lnTo>
                      <a:pt x="309052" y="89929"/>
                    </a:lnTo>
                    <a:cubicBezTo>
                      <a:pt x="314410" y="81037"/>
                      <a:pt x="317498" y="70619"/>
                      <a:pt x="317498" y="59531"/>
                    </a:cubicBezTo>
                    <a:cubicBezTo>
                      <a:pt x="317498" y="26901"/>
                      <a:pt x="290597" y="0"/>
                      <a:pt x="257967" y="0"/>
                    </a:cubicBezTo>
                    <a:close/>
                    <a:moveTo>
                      <a:pt x="257960" y="39710"/>
                    </a:moveTo>
                    <a:cubicBezTo>
                      <a:pt x="269159" y="39710"/>
                      <a:pt x="277791" y="48342"/>
                      <a:pt x="277791" y="59541"/>
                    </a:cubicBezTo>
                    <a:cubicBezTo>
                      <a:pt x="277791" y="70740"/>
                      <a:pt x="269159" y="79372"/>
                      <a:pt x="257960" y="79372"/>
                    </a:cubicBezTo>
                    <a:cubicBezTo>
                      <a:pt x="246761" y="79372"/>
                      <a:pt x="238129" y="70740"/>
                      <a:pt x="238129" y="59541"/>
                    </a:cubicBezTo>
                    <a:cubicBezTo>
                      <a:pt x="238129" y="48342"/>
                      <a:pt x="246761" y="39710"/>
                      <a:pt x="257960" y="39710"/>
                    </a:cubicBezTo>
                    <a:close/>
                    <a:moveTo>
                      <a:pt x="654848" y="39710"/>
                    </a:moveTo>
                    <a:cubicBezTo>
                      <a:pt x="666047" y="39710"/>
                      <a:pt x="674679" y="48342"/>
                      <a:pt x="674679" y="59541"/>
                    </a:cubicBezTo>
                    <a:cubicBezTo>
                      <a:pt x="674679" y="70740"/>
                      <a:pt x="666047" y="79372"/>
                      <a:pt x="654848" y="79372"/>
                    </a:cubicBezTo>
                    <a:cubicBezTo>
                      <a:pt x="651350" y="79372"/>
                      <a:pt x="648076" y="78516"/>
                      <a:pt x="645286" y="76991"/>
                    </a:cubicBezTo>
                    <a:cubicBezTo>
                      <a:pt x="644653" y="76247"/>
                      <a:pt x="643983" y="75503"/>
                      <a:pt x="643276" y="74870"/>
                    </a:cubicBezTo>
                    <a:cubicBezTo>
                      <a:pt x="642123" y="73866"/>
                      <a:pt x="640858" y="72973"/>
                      <a:pt x="639518" y="72266"/>
                    </a:cubicBezTo>
                    <a:cubicBezTo>
                      <a:pt x="639518" y="72266"/>
                      <a:pt x="639481" y="72228"/>
                      <a:pt x="639481" y="72228"/>
                    </a:cubicBezTo>
                    <a:cubicBezTo>
                      <a:pt x="636653" y="68843"/>
                      <a:pt x="635016" y="64452"/>
                      <a:pt x="635016" y="59541"/>
                    </a:cubicBezTo>
                    <a:cubicBezTo>
                      <a:pt x="635016" y="48342"/>
                      <a:pt x="643648" y="39710"/>
                      <a:pt x="654847" y="39710"/>
                    </a:cubicBezTo>
                    <a:close/>
                    <a:moveTo>
                      <a:pt x="59535" y="238135"/>
                    </a:moveTo>
                    <a:cubicBezTo>
                      <a:pt x="70735" y="238135"/>
                      <a:pt x="79366" y="246767"/>
                      <a:pt x="79366" y="257966"/>
                    </a:cubicBezTo>
                    <a:cubicBezTo>
                      <a:pt x="79366" y="269165"/>
                      <a:pt x="70734" y="277797"/>
                      <a:pt x="59535" y="277797"/>
                    </a:cubicBezTo>
                    <a:cubicBezTo>
                      <a:pt x="48336" y="277797"/>
                      <a:pt x="39704" y="269165"/>
                      <a:pt x="39704" y="257966"/>
                    </a:cubicBezTo>
                    <a:cubicBezTo>
                      <a:pt x="39704" y="246767"/>
                      <a:pt x="48336" y="238135"/>
                      <a:pt x="59535" y="238135"/>
                    </a:cubicBezTo>
                    <a:close/>
                    <a:moveTo>
                      <a:pt x="456423" y="238135"/>
                    </a:moveTo>
                    <a:cubicBezTo>
                      <a:pt x="467622" y="238135"/>
                      <a:pt x="476254" y="246767"/>
                      <a:pt x="476254" y="257966"/>
                    </a:cubicBezTo>
                    <a:cubicBezTo>
                      <a:pt x="476254" y="269165"/>
                      <a:pt x="467622" y="277797"/>
                      <a:pt x="456423" y="277797"/>
                    </a:cubicBezTo>
                    <a:cubicBezTo>
                      <a:pt x="445224" y="277797"/>
                      <a:pt x="436592" y="269165"/>
                      <a:pt x="436592" y="257966"/>
                    </a:cubicBezTo>
                    <a:cubicBezTo>
                      <a:pt x="436592" y="246767"/>
                      <a:pt x="445224" y="238135"/>
                      <a:pt x="456423" y="238135"/>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4879" name="Google Shape;4879;p91"/>
          <p:cNvGrpSpPr/>
          <p:nvPr/>
        </p:nvGrpSpPr>
        <p:grpSpPr>
          <a:xfrm>
            <a:off x="4522062" y="3017348"/>
            <a:ext cx="2515995" cy="726879"/>
            <a:chOff x="4433162" y="3017348"/>
            <a:chExt cx="2515995" cy="726879"/>
          </a:xfrm>
        </p:grpSpPr>
        <p:sp>
          <p:nvSpPr>
            <p:cNvPr id="4880" name="Google Shape;4880;p91"/>
            <p:cNvSpPr/>
            <p:nvPr/>
          </p:nvSpPr>
          <p:spPr>
            <a:xfrm>
              <a:off x="4992169" y="3017348"/>
              <a:ext cx="1956988" cy="706425"/>
            </a:xfrm>
            <a:prstGeom prst="rect">
              <a:avLst/>
            </a:prstGeom>
            <a:noFill/>
            <a:ln>
              <a:noFill/>
            </a:ln>
          </p:spPr>
          <p:txBody>
            <a:bodyPr anchorCtr="0" anchor="ctr" bIns="45700" lIns="216000" spcFirstLastPara="1" rIns="91425" wrap="square" tIns="45700">
              <a:noAutofit/>
            </a:bodyPr>
            <a:lstStyle/>
            <a:p>
              <a:pPr indent="0" lvl="0" marL="0" marR="0" rtl="0" algn="l">
                <a:spcBef>
                  <a:spcPts val="0"/>
                </a:spcBef>
                <a:spcAft>
                  <a:spcPts val="0"/>
                </a:spcAft>
                <a:buNone/>
              </a:pPr>
              <a:r>
                <a:rPr b="1" lang="pt-BR" sz="1600">
                  <a:solidFill>
                    <a:schemeClr val="lt2"/>
                  </a:solidFill>
                  <a:latin typeface="Calibri"/>
                  <a:ea typeface="Calibri"/>
                  <a:cs typeface="Calibri"/>
                  <a:sym typeface="Calibri"/>
                </a:rPr>
                <a:t>Inibição</a:t>
              </a:r>
              <a:r>
                <a:rPr lang="pt-BR" sz="1600">
                  <a:solidFill>
                    <a:schemeClr val="dk1"/>
                  </a:solidFill>
                  <a:latin typeface="Calibri"/>
                  <a:ea typeface="Calibri"/>
                  <a:cs typeface="Calibri"/>
                  <a:sym typeface="Calibri"/>
                </a:rPr>
                <a:t> imediata, completa e duradoura de </a:t>
              </a:r>
              <a:r>
                <a:rPr b="1" lang="pt-BR" sz="1600">
                  <a:solidFill>
                    <a:schemeClr val="lt2"/>
                  </a:solidFill>
                  <a:latin typeface="Calibri"/>
                  <a:ea typeface="Calibri"/>
                  <a:cs typeface="Calibri"/>
                  <a:sym typeface="Calibri"/>
                </a:rPr>
                <a:t>C5</a:t>
              </a:r>
              <a:r>
                <a:rPr b="1" baseline="30000" lang="pt-BR" sz="1600">
                  <a:solidFill>
                    <a:schemeClr val="lt2"/>
                  </a:solidFill>
                  <a:latin typeface="Calibri"/>
                  <a:ea typeface="Calibri"/>
                  <a:cs typeface="Calibri"/>
                  <a:sym typeface="Calibri"/>
                </a:rPr>
                <a:t>3,6,7</a:t>
              </a:r>
              <a:endParaRPr/>
            </a:p>
          </p:txBody>
        </p:sp>
        <p:sp>
          <p:nvSpPr>
            <p:cNvPr id="4881" name="Google Shape;4881;p91"/>
            <p:cNvSpPr/>
            <p:nvPr/>
          </p:nvSpPr>
          <p:spPr>
            <a:xfrm>
              <a:off x="4433162" y="3035116"/>
              <a:ext cx="709108" cy="709111"/>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4882" name="Google Shape;4882;p91"/>
            <p:cNvGrpSpPr/>
            <p:nvPr/>
          </p:nvGrpSpPr>
          <p:grpSpPr>
            <a:xfrm>
              <a:off x="4569090" y="3164834"/>
              <a:ext cx="458256" cy="459277"/>
              <a:chOff x="-1844918" y="2487428"/>
              <a:chExt cx="855345" cy="857250"/>
            </a:xfrm>
          </p:grpSpPr>
          <p:sp>
            <p:nvSpPr>
              <p:cNvPr id="4883" name="Google Shape;4883;p91"/>
              <p:cNvSpPr/>
              <p:nvPr/>
            </p:nvSpPr>
            <p:spPr>
              <a:xfrm>
                <a:off x="-1844918" y="2487428"/>
                <a:ext cx="855345" cy="857250"/>
              </a:xfrm>
              <a:custGeom>
                <a:rect b="b" l="l" r="r" t="t"/>
                <a:pathLst>
                  <a:path extrusionOk="0" h="857250" w="855345">
                    <a:moveTo>
                      <a:pt x="427673" y="857250"/>
                    </a:moveTo>
                    <a:cubicBezTo>
                      <a:pt x="190500" y="857250"/>
                      <a:pt x="0" y="664845"/>
                      <a:pt x="0" y="429578"/>
                    </a:cubicBezTo>
                    <a:cubicBezTo>
                      <a:pt x="0" y="194310"/>
                      <a:pt x="190500" y="0"/>
                      <a:pt x="427673" y="0"/>
                    </a:cubicBezTo>
                    <a:cubicBezTo>
                      <a:pt x="664845" y="0"/>
                      <a:pt x="855345" y="192405"/>
                      <a:pt x="855345" y="427673"/>
                    </a:cubicBezTo>
                    <a:cubicBezTo>
                      <a:pt x="855345" y="662940"/>
                      <a:pt x="664845" y="857250"/>
                      <a:pt x="427673" y="857250"/>
                    </a:cubicBezTo>
                    <a:close/>
                    <a:moveTo>
                      <a:pt x="427673" y="45720"/>
                    </a:moveTo>
                    <a:cubicBezTo>
                      <a:pt x="218123" y="45720"/>
                      <a:pt x="45720" y="217170"/>
                      <a:pt x="45720" y="427673"/>
                    </a:cubicBezTo>
                    <a:cubicBezTo>
                      <a:pt x="45720" y="638175"/>
                      <a:pt x="218123" y="809625"/>
                      <a:pt x="427673" y="809625"/>
                    </a:cubicBezTo>
                    <a:cubicBezTo>
                      <a:pt x="637223" y="809625"/>
                      <a:pt x="809625" y="638175"/>
                      <a:pt x="809625" y="427673"/>
                    </a:cubicBezTo>
                    <a:cubicBezTo>
                      <a:pt x="809625" y="217170"/>
                      <a:pt x="637223" y="45720"/>
                      <a:pt x="427673" y="4572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84" name="Google Shape;4884;p91"/>
              <p:cNvSpPr/>
              <p:nvPr/>
            </p:nvSpPr>
            <p:spPr>
              <a:xfrm>
                <a:off x="-1668229" y="2665069"/>
                <a:ext cx="501015" cy="501491"/>
              </a:xfrm>
              <a:custGeom>
                <a:rect b="b" l="l" r="r" t="t"/>
                <a:pathLst>
                  <a:path extrusionOk="0" h="501491" w="501015">
                    <a:moveTo>
                      <a:pt x="24289" y="501491"/>
                    </a:moveTo>
                    <a:cubicBezTo>
                      <a:pt x="18574" y="501491"/>
                      <a:pt x="12859" y="499586"/>
                      <a:pt x="7144" y="493871"/>
                    </a:cubicBezTo>
                    <a:cubicBezTo>
                      <a:pt x="-2381" y="484346"/>
                      <a:pt x="-2381" y="471011"/>
                      <a:pt x="7144" y="461486"/>
                    </a:cubicBezTo>
                    <a:lnTo>
                      <a:pt x="461486" y="7144"/>
                    </a:lnTo>
                    <a:cubicBezTo>
                      <a:pt x="471011" y="-2381"/>
                      <a:pt x="484346" y="-2381"/>
                      <a:pt x="493871" y="7144"/>
                    </a:cubicBezTo>
                    <a:cubicBezTo>
                      <a:pt x="503396" y="16669"/>
                      <a:pt x="503396" y="30004"/>
                      <a:pt x="493871" y="39529"/>
                    </a:cubicBezTo>
                    <a:lnTo>
                      <a:pt x="42386" y="495776"/>
                    </a:lnTo>
                    <a:cubicBezTo>
                      <a:pt x="35719" y="499586"/>
                      <a:pt x="30004" y="501491"/>
                      <a:pt x="24289" y="501491"/>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85" name="Google Shape;4885;p91"/>
              <p:cNvSpPr/>
              <p:nvPr/>
            </p:nvSpPr>
            <p:spPr>
              <a:xfrm>
                <a:off x="-1668229" y="2666021"/>
                <a:ext cx="501015" cy="499586"/>
              </a:xfrm>
              <a:custGeom>
                <a:rect b="b" l="l" r="r" t="t"/>
                <a:pathLst>
                  <a:path extrusionOk="0" h="499586" w="501015">
                    <a:moveTo>
                      <a:pt x="477679" y="499586"/>
                    </a:moveTo>
                    <a:cubicBezTo>
                      <a:pt x="471964" y="499586"/>
                      <a:pt x="466249" y="497681"/>
                      <a:pt x="460534" y="491966"/>
                    </a:cubicBezTo>
                    <a:lnTo>
                      <a:pt x="7144" y="39529"/>
                    </a:lnTo>
                    <a:cubicBezTo>
                      <a:pt x="-2381" y="30004"/>
                      <a:pt x="-2381" y="16669"/>
                      <a:pt x="7144" y="7144"/>
                    </a:cubicBezTo>
                    <a:cubicBezTo>
                      <a:pt x="16669" y="-2381"/>
                      <a:pt x="30004" y="-2381"/>
                      <a:pt x="39529" y="7144"/>
                    </a:cubicBezTo>
                    <a:lnTo>
                      <a:pt x="493871" y="461486"/>
                    </a:lnTo>
                    <a:cubicBezTo>
                      <a:pt x="503396" y="471011"/>
                      <a:pt x="503396" y="484346"/>
                      <a:pt x="493871" y="493871"/>
                    </a:cubicBezTo>
                    <a:cubicBezTo>
                      <a:pt x="489109" y="497681"/>
                      <a:pt x="483394" y="499586"/>
                      <a:pt x="477679" y="499586"/>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834"/>
                                        </p:tgtEl>
                                        <p:attrNameLst>
                                          <p:attrName>style.visibility</p:attrName>
                                        </p:attrNameLst>
                                      </p:cBhvr>
                                      <p:to>
                                        <p:strVal val="visible"/>
                                      </p:to>
                                    </p:set>
                                    <p:animEffect filter="fade" transition="in">
                                      <p:cBhvr>
                                        <p:cTn dur="500"/>
                                        <p:tgtEl>
                                          <p:spTgt spid="4834"/>
                                        </p:tgtEl>
                                      </p:cBhvr>
                                    </p:animEffect>
                                  </p:childTnLst>
                                </p:cTn>
                              </p:par>
                              <p:par>
                                <p:cTn fill="hold" nodeType="withEffect" presetClass="entr" presetID="10" presetSubtype="0">
                                  <p:stCondLst>
                                    <p:cond delay="250"/>
                                  </p:stCondLst>
                                  <p:childTnLst>
                                    <p:set>
                                      <p:cBhvr>
                                        <p:cTn dur="1" fill="hold">
                                          <p:stCondLst>
                                            <p:cond delay="0"/>
                                          </p:stCondLst>
                                        </p:cTn>
                                        <p:tgtEl>
                                          <p:spTgt spid="4838"/>
                                        </p:tgtEl>
                                        <p:attrNameLst>
                                          <p:attrName>style.visibility</p:attrName>
                                        </p:attrNameLst>
                                      </p:cBhvr>
                                      <p:to>
                                        <p:strVal val="visible"/>
                                      </p:to>
                                    </p:set>
                                    <p:animEffect filter="fade" transition="in">
                                      <p:cBhvr>
                                        <p:cTn dur="500"/>
                                        <p:tgtEl>
                                          <p:spTgt spid="4838"/>
                                        </p:tgtEl>
                                      </p:cBhvr>
                                    </p:animEffect>
                                  </p:childTnLst>
                                </p:cTn>
                              </p:par>
                              <p:par>
                                <p:cTn fill="hold" nodeType="withEffect" presetClass="entr" presetID="10" presetSubtype="0">
                                  <p:stCondLst>
                                    <p:cond delay="250"/>
                                  </p:stCondLst>
                                  <p:childTnLst>
                                    <p:set>
                                      <p:cBhvr>
                                        <p:cTn dur="1" fill="hold">
                                          <p:stCondLst>
                                            <p:cond delay="0"/>
                                          </p:stCondLst>
                                        </p:cTn>
                                        <p:tgtEl>
                                          <p:spTgt spid="4839"/>
                                        </p:tgtEl>
                                        <p:attrNameLst>
                                          <p:attrName>style.visibility</p:attrName>
                                        </p:attrNameLst>
                                      </p:cBhvr>
                                      <p:to>
                                        <p:strVal val="visible"/>
                                      </p:to>
                                    </p:set>
                                    <p:animEffect filter="fade" transition="in">
                                      <p:cBhvr>
                                        <p:cTn dur="500"/>
                                        <p:tgtEl>
                                          <p:spTgt spid="4839"/>
                                        </p:tgtEl>
                                      </p:cBhvr>
                                    </p:animEffect>
                                  </p:childTnLst>
                                </p:cTn>
                              </p:par>
                              <p:par>
                                <p:cTn fill="hold" nodeType="withEffect" presetClass="entr" presetID="10" presetSubtype="0">
                                  <p:stCondLst>
                                    <p:cond delay="500"/>
                                  </p:stCondLst>
                                  <p:childTnLst>
                                    <p:set>
                                      <p:cBhvr>
                                        <p:cTn dur="1" fill="hold">
                                          <p:stCondLst>
                                            <p:cond delay="0"/>
                                          </p:stCondLst>
                                        </p:cTn>
                                        <p:tgtEl>
                                          <p:spTgt spid="4840"/>
                                        </p:tgtEl>
                                        <p:attrNameLst>
                                          <p:attrName>style.visibility</p:attrName>
                                        </p:attrNameLst>
                                      </p:cBhvr>
                                      <p:to>
                                        <p:strVal val="visible"/>
                                      </p:to>
                                    </p:set>
                                    <p:animEffect filter="fade" transition="in">
                                      <p:cBhvr>
                                        <p:cTn dur="500"/>
                                        <p:tgtEl>
                                          <p:spTgt spid="4840"/>
                                        </p:tgtEl>
                                      </p:cBhvr>
                                    </p:animEffect>
                                  </p:childTnLst>
                                </p:cTn>
                              </p:par>
                              <p:par>
                                <p:cTn fill="hold" nodeType="withEffect" presetClass="entr" presetID="10" presetSubtype="0">
                                  <p:stCondLst>
                                    <p:cond delay="750"/>
                                  </p:stCondLst>
                                  <p:childTnLst>
                                    <p:set>
                                      <p:cBhvr>
                                        <p:cTn dur="1" fill="hold">
                                          <p:stCondLst>
                                            <p:cond delay="0"/>
                                          </p:stCondLst>
                                        </p:cTn>
                                        <p:tgtEl>
                                          <p:spTgt spid="4879"/>
                                        </p:tgtEl>
                                        <p:attrNameLst>
                                          <p:attrName>style.visibility</p:attrName>
                                        </p:attrNameLst>
                                      </p:cBhvr>
                                      <p:to>
                                        <p:strVal val="visible"/>
                                      </p:to>
                                    </p:set>
                                    <p:animEffect filter="fade" transition="in">
                                      <p:cBhvr>
                                        <p:cTn dur="500"/>
                                        <p:tgtEl>
                                          <p:spTgt spid="4879"/>
                                        </p:tgtEl>
                                      </p:cBhvr>
                                    </p:animEffect>
                                  </p:childTnLst>
                                </p:cTn>
                              </p:par>
                              <p:par>
                                <p:cTn fill="hold" nodeType="withEffect" presetClass="entr" presetID="10" presetSubtype="0">
                                  <p:stCondLst>
                                    <p:cond delay="1000"/>
                                  </p:stCondLst>
                                  <p:childTnLst>
                                    <p:set>
                                      <p:cBhvr>
                                        <p:cTn dur="1" fill="hold">
                                          <p:stCondLst>
                                            <p:cond delay="0"/>
                                          </p:stCondLst>
                                        </p:cTn>
                                        <p:tgtEl>
                                          <p:spTgt spid="4844"/>
                                        </p:tgtEl>
                                        <p:attrNameLst>
                                          <p:attrName>style.visibility</p:attrName>
                                        </p:attrNameLst>
                                      </p:cBhvr>
                                      <p:to>
                                        <p:strVal val="visible"/>
                                      </p:to>
                                    </p:set>
                                    <p:animEffect filter="fade" transition="in">
                                      <p:cBhvr>
                                        <p:cTn dur="500"/>
                                        <p:tgtEl>
                                          <p:spTgt spid="4844"/>
                                        </p:tgtEl>
                                      </p:cBhvr>
                                    </p:animEffect>
                                  </p:childTnLst>
                                </p:cTn>
                              </p:par>
                              <p:par>
                                <p:cTn fill="hold" nodeType="withEffect" presetClass="entr" presetID="10" presetSubtype="0">
                                  <p:stCondLst>
                                    <p:cond delay="1250"/>
                                  </p:stCondLst>
                                  <p:childTnLst>
                                    <p:set>
                                      <p:cBhvr>
                                        <p:cTn dur="1" fill="hold">
                                          <p:stCondLst>
                                            <p:cond delay="0"/>
                                          </p:stCondLst>
                                        </p:cTn>
                                        <p:tgtEl>
                                          <p:spTgt spid="4851"/>
                                        </p:tgtEl>
                                        <p:attrNameLst>
                                          <p:attrName>style.visibility</p:attrName>
                                        </p:attrNameLst>
                                      </p:cBhvr>
                                      <p:to>
                                        <p:strVal val="visible"/>
                                      </p:to>
                                    </p:set>
                                    <p:animEffect filter="fade" transition="in">
                                      <p:cBhvr>
                                        <p:cTn dur="500"/>
                                        <p:tgtEl>
                                          <p:spTgt spid="4851"/>
                                        </p:tgtEl>
                                      </p:cBhvr>
                                    </p:animEffect>
                                  </p:childTnLst>
                                </p:cTn>
                              </p:par>
                              <p:par>
                                <p:cTn fill="hold" nodeType="withEffect" presetClass="entr" presetID="10" presetSubtype="0">
                                  <p:stCondLst>
                                    <p:cond delay="1500"/>
                                  </p:stCondLst>
                                  <p:childTnLst>
                                    <p:set>
                                      <p:cBhvr>
                                        <p:cTn dur="1" fill="hold">
                                          <p:stCondLst>
                                            <p:cond delay="0"/>
                                          </p:stCondLst>
                                        </p:cTn>
                                        <p:tgtEl>
                                          <p:spTgt spid="4866"/>
                                        </p:tgtEl>
                                        <p:attrNameLst>
                                          <p:attrName>style.visibility</p:attrName>
                                        </p:attrNameLst>
                                      </p:cBhvr>
                                      <p:to>
                                        <p:strVal val="visible"/>
                                      </p:to>
                                    </p:set>
                                    <p:animEffect filter="fade" transition="in">
                                      <p:cBhvr>
                                        <p:cTn dur="500"/>
                                        <p:tgtEl>
                                          <p:spTgt spid="4866"/>
                                        </p:tgtEl>
                                      </p:cBhvr>
                                    </p:animEffect>
                                  </p:childTnLst>
                                </p:cTn>
                              </p:par>
                              <p:par>
                                <p:cTn fill="hold" nodeType="withEffect" presetClass="entr" presetID="10" presetSubtype="0">
                                  <p:stCondLst>
                                    <p:cond delay="1750"/>
                                  </p:stCondLst>
                                  <p:childTnLst>
                                    <p:set>
                                      <p:cBhvr>
                                        <p:cTn dur="1" fill="hold">
                                          <p:stCondLst>
                                            <p:cond delay="0"/>
                                          </p:stCondLst>
                                        </p:cTn>
                                        <p:tgtEl>
                                          <p:spTgt spid="4870"/>
                                        </p:tgtEl>
                                        <p:attrNameLst>
                                          <p:attrName>style.visibility</p:attrName>
                                        </p:attrNameLst>
                                      </p:cBhvr>
                                      <p:to>
                                        <p:strVal val="visible"/>
                                      </p:to>
                                    </p:set>
                                    <p:animEffect filter="fade" transition="in">
                                      <p:cBhvr>
                                        <p:cTn dur="500"/>
                                        <p:tgtEl>
                                          <p:spTgt spid="48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90" name="Shape 4890"/>
        <p:cNvGrpSpPr/>
        <p:nvPr/>
      </p:nvGrpSpPr>
      <p:grpSpPr>
        <a:xfrm>
          <a:off x="0" y="0"/>
          <a:ext cx="0" cy="0"/>
          <a:chOff x="0" y="0"/>
          <a:chExt cx="0" cy="0"/>
        </a:xfrm>
      </p:grpSpPr>
      <p:sp>
        <p:nvSpPr>
          <p:cNvPr id="4891" name="Google Shape;4891;p92"/>
          <p:cNvSpPr/>
          <p:nvPr/>
        </p:nvSpPr>
        <p:spPr>
          <a:xfrm flipH="1">
            <a:off x="575090" y="1945011"/>
            <a:ext cx="11274007" cy="4295847"/>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4892" name="Google Shape;4892;p92"/>
          <p:cNvSpPr txBox="1"/>
          <p:nvPr/>
        </p:nvSpPr>
        <p:spPr>
          <a:xfrm>
            <a:off x="296270" y="385036"/>
            <a:ext cx="9118336"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ravulizumabe, foi desenvolvido para ter meia-vida mais longa </a:t>
            </a:r>
            <a:endParaRPr b="1" baseline="30000" sz="3600">
              <a:solidFill>
                <a:schemeClr val="accent1"/>
              </a:solidFill>
              <a:latin typeface="Lustria"/>
              <a:ea typeface="Lustria"/>
              <a:cs typeface="Lustria"/>
              <a:sym typeface="Lustria"/>
            </a:endParaRPr>
          </a:p>
        </p:txBody>
      </p:sp>
      <p:sp>
        <p:nvSpPr>
          <p:cNvPr id="4893" name="Google Shape;4893;p92"/>
          <p:cNvSpPr txBox="1"/>
          <p:nvPr/>
        </p:nvSpPr>
        <p:spPr>
          <a:xfrm>
            <a:off x="296269" y="1198152"/>
            <a:ext cx="1083027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e promover maior depuração de C5, limitando as lesões mediadas pelo complemento</a:t>
            </a:r>
            <a:endParaRPr baseline="30000" sz="2400">
              <a:solidFill>
                <a:srgbClr val="003865"/>
              </a:solidFill>
              <a:latin typeface="Calibri"/>
              <a:ea typeface="Calibri"/>
              <a:cs typeface="Calibri"/>
              <a:sym typeface="Calibri"/>
            </a:endParaRPr>
          </a:p>
        </p:txBody>
      </p:sp>
      <p:sp>
        <p:nvSpPr>
          <p:cNvPr id="4894" name="Google Shape;4894;p92"/>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Abreviações: RDCs = regiões determinantes de complementariedade; Fc = fragmento cristalizável; FcRn – receptor neonatal.</a:t>
            </a:r>
            <a:endParaRPr/>
          </a:p>
          <a:p>
            <a:pPr indent="0" lvl="0" marL="0" rtl="0" algn="l">
              <a:lnSpc>
                <a:spcPct val="90000"/>
              </a:lnSpc>
              <a:spcBef>
                <a:spcPts val="300"/>
              </a:spcBef>
              <a:spcAft>
                <a:spcPts val="0"/>
              </a:spcAft>
              <a:buClr>
                <a:schemeClr val="dk1"/>
              </a:buClr>
              <a:buSzPts val="800"/>
              <a:buNone/>
            </a:pPr>
            <a:r>
              <a:rPr lang="pt-BR"/>
              <a:t>Referências: 1. Sheridan D et al. PLoS One. 2018;13(4):e0195909.</a:t>
            </a:r>
            <a:endParaRPr/>
          </a:p>
        </p:txBody>
      </p:sp>
      <p:grpSp>
        <p:nvGrpSpPr>
          <p:cNvPr id="4895" name="Google Shape;4895;p92"/>
          <p:cNvGrpSpPr/>
          <p:nvPr/>
        </p:nvGrpSpPr>
        <p:grpSpPr>
          <a:xfrm>
            <a:off x="575090" y="1945011"/>
            <a:ext cx="11274010" cy="3538104"/>
            <a:chOff x="178069" y="1319407"/>
            <a:chExt cx="12013931" cy="3770312"/>
          </a:xfrm>
        </p:grpSpPr>
        <p:sp>
          <p:nvSpPr>
            <p:cNvPr id="4896" name="Google Shape;4896;p92"/>
            <p:cNvSpPr/>
            <p:nvPr/>
          </p:nvSpPr>
          <p:spPr>
            <a:xfrm>
              <a:off x="178069" y="1319407"/>
              <a:ext cx="12013931" cy="3770312"/>
            </a:xfrm>
            <a:custGeom>
              <a:rect b="b" l="l" r="r" t="t"/>
              <a:pathLst>
                <a:path extrusionOk="0" h="1307" w="4233">
                  <a:moveTo>
                    <a:pt x="3392" y="193"/>
                  </a:moveTo>
                  <a:cubicBezTo>
                    <a:pt x="3784" y="193"/>
                    <a:pt x="4116" y="447"/>
                    <a:pt x="4233" y="800"/>
                  </a:cubicBezTo>
                  <a:cubicBezTo>
                    <a:pt x="4233" y="193"/>
                    <a:pt x="4233" y="193"/>
                    <a:pt x="4233" y="193"/>
                  </a:cubicBezTo>
                  <a:cubicBezTo>
                    <a:pt x="4233" y="59"/>
                    <a:pt x="4233" y="59"/>
                    <a:pt x="4233" y="59"/>
                  </a:cubicBezTo>
                  <a:cubicBezTo>
                    <a:pt x="4233" y="0"/>
                    <a:pt x="4233" y="0"/>
                    <a:pt x="4233" y="0"/>
                  </a:cubicBezTo>
                  <a:cubicBezTo>
                    <a:pt x="3392" y="0"/>
                    <a:pt x="3392" y="0"/>
                    <a:pt x="3392" y="0"/>
                  </a:cubicBezTo>
                  <a:cubicBezTo>
                    <a:pt x="841" y="0"/>
                    <a:pt x="841" y="0"/>
                    <a:pt x="841" y="0"/>
                  </a:cubicBezTo>
                  <a:cubicBezTo>
                    <a:pt x="0" y="0"/>
                    <a:pt x="0" y="0"/>
                    <a:pt x="0" y="0"/>
                  </a:cubicBezTo>
                  <a:cubicBezTo>
                    <a:pt x="0" y="195"/>
                    <a:pt x="0" y="195"/>
                    <a:pt x="0" y="195"/>
                  </a:cubicBezTo>
                  <a:cubicBezTo>
                    <a:pt x="841" y="195"/>
                    <a:pt x="841" y="195"/>
                    <a:pt x="841" y="195"/>
                  </a:cubicBezTo>
                  <a:cubicBezTo>
                    <a:pt x="841" y="195"/>
                    <a:pt x="841" y="195"/>
                    <a:pt x="841" y="195"/>
                  </a:cubicBezTo>
                  <a:cubicBezTo>
                    <a:pt x="1260" y="220"/>
                    <a:pt x="1600" y="535"/>
                    <a:pt x="1663" y="942"/>
                  </a:cubicBezTo>
                  <a:cubicBezTo>
                    <a:pt x="1671" y="990"/>
                    <a:pt x="1685" y="1037"/>
                    <a:pt x="1708" y="1080"/>
                  </a:cubicBezTo>
                  <a:cubicBezTo>
                    <a:pt x="1782" y="1215"/>
                    <a:pt x="1925" y="1307"/>
                    <a:pt x="2090" y="1307"/>
                  </a:cubicBezTo>
                  <a:cubicBezTo>
                    <a:pt x="2244" y="1307"/>
                    <a:pt x="2379" y="1227"/>
                    <a:pt x="2456" y="1106"/>
                  </a:cubicBezTo>
                  <a:cubicBezTo>
                    <a:pt x="2488" y="1056"/>
                    <a:pt x="2508" y="999"/>
                    <a:pt x="2517" y="940"/>
                  </a:cubicBezTo>
                  <a:cubicBezTo>
                    <a:pt x="2583" y="517"/>
                    <a:pt x="2950" y="193"/>
                    <a:pt x="3392" y="193"/>
                  </a:cubicBezTo>
                  <a:close/>
                </a:path>
              </a:pathLst>
            </a:custGeom>
            <a:solidFill>
              <a:srgbClr val="E7E9E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4897" name="Google Shape;4897;p92"/>
            <p:cNvSpPr/>
            <p:nvPr/>
          </p:nvSpPr>
          <p:spPr>
            <a:xfrm>
              <a:off x="1884405" y="1581861"/>
              <a:ext cx="525348" cy="968626"/>
            </a:xfrm>
            <a:prstGeom prst="roundRect">
              <a:avLst>
                <a:gd fmla="val 50000" name="adj"/>
              </a:avLst>
            </a:prstGeom>
            <a:solidFill>
              <a:srgbClr val="E7E9E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898" name="Google Shape;4898;p92"/>
            <p:cNvSpPr/>
            <p:nvPr/>
          </p:nvSpPr>
          <p:spPr>
            <a:xfrm rot="-2010682">
              <a:off x="7752968" y="2097971"/>
              <a:ext cx="525348" cy="968626"/>
            </a:xfrm>
            <a:prstGeom prst="roundRect">
              <a:avLst>
                <a:gd fmla="val 50000" name="adj"/>
              </a:avLst>
            </a:prstGeom>
            <a:solidFill>
              <a:srgbClr val="E7E9E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4899" name="Google Shape;4899;p92"/>
            <p:cNvSpPr/>
            <p:nvPr/>
          </p:nvSpPr>
          <p:spPr>
            <a:xfrm rot="1800000">
              <a:off x="10810129" y="1681262"/>
              <a:ext cx="525348" cy="968626"/>
            </a:xfrm>
            <a:prstGeom prst="roundRect">
              <a:avLst>
                <a:gd fmla="val 50000" name="adj"/>
              </a:avLst>
            </a:prstGeom>
            <a:solidFill>
              <a:srgbClr val="E7E9E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4900" name="Google Shape;4900;p92"/>
          <p:cNvGrpSpPr/>
          <p:nvPr/>
        </p:nvGrpSpPr>
        <p:grpSpPr>
          <a:xfrm>
            <a:off x="4262689" y="2332985"/>
            <a:ext cx="3663765" cy="3757162"/>
            <a:chOff x="4167439" y="2332985"/>
            <a:chExt cx="3663765" cy="3757162"/>
          </a:xfrm>
        </p:grpSpPr>
        <p:grpSp>
          <p:nvGrpSpPr>
            <p:cNvPr id="4901" name="Google Shape;4901;p92"/>
            <p:cNvGrpSpPr/>
            <p:nvPr/>
          </p:nvGrpSpPr>
          <p:grpSpPr>
            <a:xfrm>
              <a:off x="5257088" y="3583004"/>
              <a:ext cx="1507053" cy="1612396"/>
              <a:chOff x="4902200" y="3532123"/>
              <a:chExt cx="2225675" cy="2381250"/>
            </a:xfrm>
          </p:grpSpPr>
          <p:sp>
            <p:nvSpPr>
              <p:cNvPr id="4902" name="Google Shape;4902;p92"/>
              <p:cNvSpPr/>
              <p:nvPr/>
            </p:nvSpPr>
            <p:spPr>
              <a:xfrm>
                <a:off x="6083300" y="3532123"/>
                <a:ext cx="787400" cy="2381250"/>
              </a:xfrm>
              <a:custGeom>
                <a:rect b="b" l="l" r="r" t="t"/>
                <a:pathLst>
                  <a:path extrusionOk="0" h="2502" w="827">
                    <a:moveTo>
                      <a:pt x="787" y="28"/>
                    </a:moveTo>
                    <a:cubicBezTo>
                      <a:pt x="752" y="0"/>
                      <a:pt x="701" y="5"/>
                      <a:pt x="673" y="40"/>
                    </a:cubicBezTo>
                    <a:cubicBezTo>
                      <a:pt x="20" y="849"/>
                      <a:pt x="20" y="849"/>
                      <a:pt x="20" y="849"/>
                    </a:cubicBezTo>
                    <a:cubicBezTo>
                      <a:pt x="20" y="850"/>
                      <a:pt x="19" y="851"/>
                      <a:pt x="19" y="852"/>
                    </a:cubicBezTo>
                    <a:cubicBezTo>
                      <a:pt x="17" y="854"/>
                      <a:pt x="15" y="856"/>
                      <a:pt x="14" y="859"/>
                    </a:cubicBezTo>
                    <a:cubicBezTo>
                      <a:pt x="13" y="861"/>
                      <a:pt x="11" y="863"/>
                      <a:pt x="10" y="865"/>
                    </a:cubicBezTo>
                    <a:cubicBezTo>
                      <a:pt x="9" y="868"/>
                      <a:pt x="8" y="870"/>
                      <a:pt x="7" y="873"/>
                    </a:cubicBezTo>
                    <a:cubicBezTo>
                      <a:pt x="6" y="875"/>
                      <a:pt x="6" y="878"/>
                      <a:pt x="5" y="880"/>
                    </a:cubicBezTo>
                    <a:cubicBezTo>
                      <a:pt x="4" y="883"/>
                      <a:pt x="4" y="885"/>
                      <a:pt x="4" y="888"/>
                    </a:cubicBezTo>
                    <a:cubicBezTo>
                      <a:pt x="3" y="891"/>
                      <a:pt x="3" y="893"/>
                      <a:pt x="3" y="896"/>
                    </a:cubicBezTo>
                    <a:cubicBezTo>
                      <a:pt x="3" y="897"/>
                      <a:pt x="2" y="898"/>
                      <a:pt x="2" y="900"/>
                    </a:cubicBezTo>
                    <a:cubicBezTo>
                      <a:pt x="0" y="2421"/>
                      <a:pt x="0" y="2421"/>
                      <a:pt x="0" y="2421"/>
                    </a:cubicBezTo>
                    <a:cubicBezTo>
                      <a:pt x="0" y="2466"/>
                      <a:pt x="36" y="2502"/>
                      <a:pt x="81" y="2502"/>
                    </a:cubicBezTo>
                    <a:cubicBezTo>
                      <a:pt x="126" y="2502"/>
                      <a:pt x="162" y="2466"/>
                      <a:pt x="162" y="2421"/>
                    </a:cubicBezTo>
                    <a:cubicBezTo>
                      <a:pt x="164" y="928"/>
                      <a:pt x="164" y="928"/>
                      <a:pt x="164" y="928"/>
                    </a:cubicBezTo>
                    <a:cubicBezTo>
                      <a:pt x="799" y="142"/>
                      <a:pt x="799" y="142"/>
                      <a:pt x="799" y="142"/>
                    </a:cubicBezTo>
                    <a:cubicBezTo>
                      <a:pt x="827" y="107"/>
                      <a:pt x="822" y="56"/>
                      <a:pt x="787" y="2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03" name="Google Shape;4903;p92"/>
              <p:cNvSpPr/>
              <p:nvPr/>
            </p:nvSpPr>
            <p:spPr>
              <a:xfrm>
                <a:off x="5141912" y="3562286"/>
                <a:ext cx="769938" cy="2349500"/>
              </a:xfrm>
              <a:custGeom>
                <a:rect b="b" l="l" r="r" t="t"/>
                <a:pathLst>
                  <a:path extrusionOk="0" h="2469" w="810">
                    <a:moveTo>
                      <a:pt x="810" y="864"/>
                    </a:moveTo>
                    <a:cubicBezTo>
                      <a:pt x="810" y="861"/>
                      <a:pt x="810" y="858"/>
                      <a:pt x="809" y="855"/>
                    </a:cubicBezTo>
                    <a:cubicBezTo>
                      <a:pt x="809" y="853"/>
                      <a:pt x="808" y="850"/>
                      <a:pt x="808" y="848"/>
                    </a:cubicBezTo>
                    <a:cubicBezTo>
                      <a:pt x="807" y="845"/>
                      <a:pt x="806" y="843"/>
                      <a:pt x="805" y="840"/>
                    </a:cubicBezTo>
                    <a:cubicBezTo>
                      <a:pt x="805" y="837"/>
                      <a:pt x="804" y="835"/>
                      <a:pt x="802" y="833"/>
                    </a:cubicBezTo>
                    <a:cubicBezTo>
                      <a:pt x="801" y="830"/>
                      <a:pt x="800" y="828"/>
                      <a:pt x="799" y="826"/>
                    </a:cubicBezTo>
                    <a:cubicBezTo>
                      <a:pt x="797" y="823"/>
                      <a:pt x="796" y="821"/>
                      <a:pt x="794" y="819"/>
                    </a:cubicBezTo>
                    <a:cubicBezTo>
                      <a:pt x="793" y="818"/>
                      <a:pt x="793" y="817"/>
                      <a:pt x="792" y="816"/>
                    </a:cubicBezTo>
                    <a:cubicBezTo>
                      <a:pt x="153" y="39"/>
                      <a:pt x="153" y="39"/>
                      <a:pt x="153" y="39"/>
                    </a:cubicBezTo>
                    <a:cubicBezTo>
                      <a:pt x="125" y="5"/>
                      <a:pt x="74" y="0"/>
                      <a:pt x="39" y="28"/>
                    </a:cubicBezTo>
                    <a:cubicBezTo>
                      <a:pt x="5" y="56"/>
                      <a:pt x="0" y="108"/>
                      <a:pt x="28" y="142"/>
                    </a:cubicBezTo>
                    <a:cubicBezTo>
                      <a:pt x="648" y="896"/>
                      <a:pt x="648" y="896"/>
                      <a:pt x="648" y="896"/>
                    </a:cubicBezTo>
                    <a:cubicBezTo>
                      <a:pt x="646" y="2388"/>
                      <a:pt x="646" y="2388"/>
                      <a:pt x="646" y="2388"/>
                    </a:cubicBezTo>
                    <a:cubicBezTo>
                      <a:pt x="646" y="2433"/>
                      <a:pt x="682" y="2469"/>
                      <a:pt x="727" y="2469"/>
                    </a:cubicBezTo>
                    <a:cubicBezTo>
                      <a:pt x="772" y="2469"/>
                      <a:pt x="808" y="2433"/>
                      <a:pt x="808" y="2388"/>
                    </a:cubicBezTo>
                    <a:cubicBezTo>
                      <a:pt x="810" y="867"/>
                      <a:pt x="810" y="867"/>
                      <a:pt x="810" y="867"/>
                    </a:cubicBezTo>
                    <a:cubicBezTo>
                      <a:pt x="810" y="866"/>
                      <a:pt x="810" y="865"/>
                      <a:pt x="810" y="86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04" name="Google Shape;4904;p92"/>
              <p:cNvSpPr/>
              <p:nvPr/>
            </p:nvSpPr>
            <p:spPr>
              <a:xfrm>
                <a:off x="4902200" y="3767073"/>
                <a:ext cx="663575" cy="760413"/>
              </a:xfrm>
              <a:custGeom>
                <a:rect b="b" l="l" r="r" t="t"/>
                <a:pathLst>
                  <a:path extrusionOk="0" h="798" w="697">
                    <a:moveTo>
                      <a:pt x="606" y="798"/>
                    </a:moveTo>
                    <a:cubicBezTo>
                      <a:pt x="583" y="798"/>
                      <a:pt x="559" y="788"/>
                      <a:pt x="543" y="768"/>
                    </a:cubicBezTo>
                    <a:cubicBezTo>
                      <a:pt x="29" y="143"/>
                      <a:pt x="29" y="143"/>
                      <a:pt x="29" y="143"/>
                    </a:cubicBezTo>
                    <a:cubicBezTo>
                      <a:pt x="0" y="108"/>
                      <a:pt x="5" y="57"/>
                      <a:pt x="40" y="29"/>
                    </a:cubicBezTo>
                    <a:cubicBezTo>
                      <a:pt x="74" y="0"/>
                      <a:pt x="125" y="5"/>
                      <a:pt x="154" y="40"/>
                    </a:cubicBezTo>
                    <a:cubicBezTo>
                      <a:pt x="669" y="665"/>
                      <a:pt x="669" y="665"/>
                      <a:pt x="669" y="665"/>
                    </a:cubicBezTo>
                    <a:cubicBezTo>
                      <a:pt x="697" y="700"/>
                      <a:pt x="692" y="751"/>
                      <a:pt x="658" y="780"/>
                    </a:cubicBezTo>
                    <a:cubicBezTo>
                      <a:pt x="642" y="792"/>
                      <a:pt x="624" y="798"/>
                      <a:pt x="606" y="79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05" name="Google Shape;4905;p92"/>
              <p:cNvSpPr/>
              <p:nvPr/>
            </p:nvSpPr>
            <p:spPr>
              <a:xfrm>
                <a:off x="6457950" y="3757548"/>
                <a:ext cx="669925" cy="752475"/>
              </a:xfrm>
              <a:custGeom>
                <a:rect b="b" l="l" r="r" t="t"/>
                <a:pathLst>
                  <a:path extrusionOk="0" h="791" w="704">
                    <a:moveTo>
                      <a:pt x="90" y="791"/>
                    </a:moveTo>
                    <a:cubicBezTo>
                      <a:pt x="72" y="791"/>
                      <a:pt x="53" y="785"/>
                      <a:pt x="38" y="772"/>
                    </a:cubicBezTo>
                    <a:cubicBezTo>
                      <a:pt x="4" y="743"/>
                      <a:pt x="0" y="692"/>
                      <a:pt x="29" y="657"/>
                    </a:cubicBezTo>
                    <a:cubicBezTo>
                      <a:pt x="552" y="38"/>
                      <a:pt x="552" y="38"/>
                      <a:pt x="552" y="38"/>
                    </a:cubicBezTo>
                    <a:cubicBezTo>
                      <a:pt x="580" y="4"/>
                      <a:pt x="632" y="0"/>
                      <a:pt x="666" y="29"/>
                    </a:cubicBezTo>
                    <a:cubicBezTo>
                      <a:pt x="700" y="58"/>
                      <a:pt x="704" y="109"/>
                      <a:pt x="675" y="143"/>
                    </a:cubicBezTo>
                    <a:cubicBezTo>
                      <a:pt x="153" y="762"/>
                      <a:pt x="153" y="762"/>
                      <a:pt x="153" y="762"/>
                    </a:cubicBezTo>
                    <a:cubicBezTo>
                      <a:pt x="136" y="781"/>
                      <a:pt x="114" y="791"/>
                      <a:pt x="90" y="79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sp>
          <p:nvSpPr>
            <p:cNvPr id="4906" name="Google Shape;4906;p92"/>
            <p:cNvSpPr txBox="1"/>
            <p:nvPr/>
          </p:nvSpPr>
          <p:spPr>
            <a:xfrm>
              <a:off x="6234072" y="4440270"/>
              <a:ext cx="703661" cy="26487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1000">
                  <a:solidFill>
                    <a:schemeClr val="dk1"/>
                  </a:solidFill>
                  <a:latin typeface="Calibri"/>
                  <a:ea typeface="Calibri"/>
                  <a:cs typeface="Calibri"/>
                  <a:sym typeface="Calibri"/>
                </a:rPr>
                <a:t>Estrutura básica de eculizumabe</a:t>
              </a:r>
              <a:endParaRPr sz="1000">
                <a:solidFill>
                  <a:schemeClr val="dk1"/>
                </a:solidFill>
                <a:latin typeface="Calibri"/>
                <a:ea typeface="Calibri"/>
                <a:cs typeface="Calibri"/>
                <a:sym typeface="Calibri"/>
              </a:endParaRPr>
            </a:p>
          </p:txBody>
        </p:sp>
        <p:sp>
          <p:nvSpPr>
            <p:cNvPr id="4907" name="Google Shape;4907;p92"/>
            <p:cNvSpPr/>
            <p:nvPr/>
          </p:nvSpPr>
          <p:spPr>
            <a:xfrm>
              <a:off x="6194871" y="5757308"/>
              <a:ext cx="224017" cy="222211"/>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2</a:t>
              </a:r>
              <a:endParaRPr/>
            </a:p>
          </p:txBody>
        </p:sp>
        <p:sp>
          <p:nvSpPr>
            <p:cNvPr id="4908" name="Google Shape;4908;p92"/>
            <p:cNvSpPr txBox="1"/>
            <p:nvPr/>
          </p:nvSpPr>
          <p:spPr>
            <a:xfrm>
              <a:off x="6465847" y="5680425"/>
              <a:ext cx="1365357" cy="409722"/>
            </a:xfrm>
            <a:prstGeom prst="rect">
              <a:avLst/>
            </a:prstGeom>
            <a:noFill/>
            <a:ln>
              <a:noFill/>
            </a:ln>
          </p:spPr>
          <p:txBody>
            <a:bodyPr anchorCtr="0" anchor="t" bIns="0" lIns="0" spcFirstLastPara="1" rIns="0" wrap="square" tIns="0">
              <a:noAutofit/>
            </a:bodyPr>
            <a:lstStyle/>
            <a:p>
              <a:pPr indent="0" lvl="0" marL="0" marR="0" rtl="0" algn="l">
                <a:lnSpc>
                  <a:spcPct val="95238"/>
                </a:lnSpc>
                <a:spcBef>
                  <a:spcPts val="0"/>
                </a:spcBef>
                <a:spcAft>
                  <a:spcPts val="0"/>
                </a:spcAft>
                <a:buNone/>
              </a:pPr>
              <a:r>
                <a:rPr lang="pt-BR" sz="1050">
                  <a:solidFill>
                    <a:schemeClr val="dk1"/>
                  </a:solidFill>
                  <a:latin typeface="Calibri"/>
                  <a:ea typeface="Calibri"/>
                  <a:cs typeface="Calibri"/>
                  <a:sym typeface="Calibri"/>
                </a:rPr>
                <a:t>Duas substituições adicionais na região Fc</a:t>
              </a:r>
              <a:r>
                <a:rPr baseline="30000" lang="pt-BR" sz="1050">
                  <a:solidFill>
                    <a:schemeClr val="dk1"/>
                  </a:solidFill>
                  <a:latin typeface="Calibri"/>
                  <a:ea typeface="Calibri"/>
                  <a:cs typeface="Calibri"/>
                  <a:sym typeface="Calibri"/>
                </a:rPr>
                <a:t>1</a:t>
              </a:r>
              <a:r>
                <a:rPr lang="pt-BR" sz="1050">
                  <a:solidFill>
                    <a:schemeClr val="dk1"/>
                  </a:solidFill>
                  <a:latin typeface="Calibri"/>
                  <a:ea typeface="Calibri"/>
                  <a:cs typeface="Calibri"/>
                  <a:sym typeface="Calibri"/>
                </a:rPr>
                <a:t>: </a:t>
              </a:r>
              <a:br>
                <a:rPr lang="pt-BR" sz="1050">
                  <a:solidFill>
                    <a:schemeClr val="dk1"/>
                  </a:solidFill>
                  <a:latin typeface="Calibri"/>
                  <a:ea typeface="Calibri"/>
                  <a:cs typeface="Calibri"/>
                  <a:sym typeface="Calibri"/>
                </a:rPr>
              </a:br>
              <a:r>
                <a:rPr b="1" lang="pt-BR" sz="1050">
                  <a:solidFill>
                    <a:schemeClr val="dk1"/>
                  </a:solidFill>
                  <a:latin typeface="Calibri"/>
                  <a:ea typeface="Calibri"/>
                  <a:cs typeface="Calibri"/>
                  <a:sym typeface="Calibri"/>
                </a:rPr>
                <a:t>M428L, N434S</a:t>
              </a:r>
              <a:endParaRPr/>
            </a:p>
          </p:txBody>
        </p:sp>
        <p:sp>
          <p:nvSpPr>
            <p:cNvPr id="4909" name="Google Shape;4909;p92"/>
            <p:cNvSpPr/>
            <p:nvPr/>
          </p:nvSpPr>
          <p:spPr>
            <a:xfrm>
              <a:off x="4778148" y="2332985"/>
              <a:ext cx="2436936" cy="39550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600">
                  <a:solidFill>
                    <a:schemeClr val="dk2"/>
                  </a:solidFill>
                  <a:latin typeface="Arial"/>
                  <a:ea typeface="Arial"/>
                  <a:cs typeface="Arial"/>
                  <a:sym typeface="Arial"/>
                </a:rPr>
                <a:t>Reengenharia </a:t>
              </a:r>
              <a:r>
                <a:rPr lang="pt-BR" sz="1600">
                  <a:solidFill>
                    <a:schemeClr val="dk2"/>
                  </a:solidFill>
                  <a:latin typeface="Arial"/>
                  <a:ea typeface="Arial"/>
                  <a:cs typeface="Arial"/>
                  <a:sym typeface="Arial"/>
                </a:rPr>
                <a:t>da estrutura básica de eculizumabe</a:t>
              </a:r>
              <a:endParaRPr sz="1600">
                <a:solidFill>
                  <a:schemeClr val="dk2"/>
                </a:solidFill>
                <a:latin typeface="Arial"/>
                <a:ea typeface="Arial"/>
                <a:cs typeface="Arial"/>
                <a:sym typeface="Arial"/>
              </a:endParaRPr>
            </a:p>
            <a:p>
              <a:pPr indent="0" lvl="0" marL="0" marR="0" rtl="0" algn="l">
                <a:spcBef>
                  <a:spcPts val="0"/>
                </a:spcBef>
                <a:spcAft>
                  <a:spcPts val="0"/>
                </a:spcAft>
                <a:buNone/>
              </a:pPr>
              <a:r>
                <a:t/>
              </a:r>
              <a:endParaRPr sz="1800">
                <a:solidFill>
                  <a:schemeClr val="dk2"/>
                </a:solidFill>
                <a:latin typeface="Arial"/>
                <a:ea typeface="Arial"/>
                <a:cs typeface="Arial"/>
                <a:sym typeface="Arial"/>
              </a:endParaRPr>
            </a:p>
          </p:txBody>
        </p:sp>
        <p:sp>
          <p:nvSpPr>
            <p:cNvPr id="4910" name="Google Shape;4910;p92"/>
            <p:cNvSpPr/>
            <p:nvPr/>
          </p:nvSpPr>
          <p:spPr>
            <a:xfrm>
              <a:off x="5192793" y="3398027"/>
              <a:ext cx="1614112" cy="931760"/>
            </a:xfrm>
            <a:prstGeom prst="ellipse">
              <a:avLst/>
            </a:prstGeom>
            <a:solidFill>
              <a:srgbClr val="FFFFFF">
                <a:alpha val="58823"/>
              </a:srgbClr>
            </a:solidFill>
            <a:ln cap="flat" cmpd="sng" w="9525">
              <a:solidFill>
                <a:srgbClr val="FFFFFF"/>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11" name="Google Shape;4911;p92"/>
            <p:cNvSpPr txBox="1"/>
            <p:nvPr/>
          </p:nvSpPr>
          <p:spPr>
            <a:xfrm>
              <a:off x="4449498" y="5638154"/>
              <a:ext cx="1784883" cy="421702"/>
            </a:xfrm>
            <a:prstGeom prst="rect">
              <a:avLst/>
            </a:prstGeom>
            <a:noFill/>
            <a:ln>
              <a:noFill/>
            </a:ln>
          </p:spPr>
          <p:txBody>
            <a:bodyPr anchorCtr="0" anchor="t" bIns="0" lIns="0" spcFirstLastPara="1" rIns="0" wrap="square" tIns="0">
              <a:noAutofit/>
            </a:bodyPr>
            <a:lstStyle/>
            <a:p>
              <a:pPr indent="0" lvl="0" marL="0" marR="0" rtl="0" algn="l">
                <a:lnSpc>
                  <a:spcPct val="95238"/>
                </a:lnSpc>
                <a:spcBef>
                  <a:spcPts val="0"/>
                </a:spcBef>
                <a:spcAft>
                  <a:spcPts val="0"/>
                </a:spcAft>
                <a:buNone/>
              </a:pPr>
              <a:r>
                <a:rPr lang="pt-BR" sz="1050">
                  <a:solidFill>
                    <a:schemeClr val="dk1"/>
                  </a:solidFill>
                  <a:latin typeface="Calibri"/>
                  <a:ea typeface="Calibri"/>
                  <a:cs typeface="Calibri"/>
                  <a:sym typeface="Calibri"/>
                </a:rPr>
                <a:t>Duas inserções de histidina</a:t>
              </a:r>
              <a:r>
                <a:rPr baseline="30000" lang="pt-BR" sz="1050">
                  <a:solidFill>
                    <a:schemeClr val="dk1"/>
                  </a:solidFill>
                  <a:latin typeface="Calibri"/>
                  <a:ea typeface="Calibri"/>
                  <a:cs typeface="Calibri"/>
                  <a:sym typeface="Calibri"/>
                </a:rPr>
                <a:t>1</a:t>
              </a:r>
              <a:r>
                <a:rPr lang="pt-BR" sz="1050">
                  <a:solidFill>
                    <a:schemeClr val="dk1"/>
                  </a:solidFill>
                  <a:latin typeface="Calibri"/>
                  <a:ea typeface="Calibri"/>
                  <a:cs typeface="Calibri"/>
                  <a:sym typeface="Calibri"/>
                </a:rPr>
                <a:t> (trocas) nas RDCs de eculizumabe: </a:t>
              </a:r>
              <a:br>
                <a:rPr lang="pt-BR" sz="1050">
                  <a:solidFill>
                    <a:schemeClr val="dk1"/>
                  </a:solidFill>
                  <a:latin typeface="Calibri"/>
                  <a:ea typeface="Calibri"/>
                  <a:cs typeface="Calibri"/>
                  <a:sym typeface="Calibri"/>
                </a:rPr>
              </a:br>
              <a:r>
                <a:rPr b="1" lang="pt-BR" sz="1050">
                  <a:solidFill>
                    <a:schemeClr val="dk1"/>
                  </a:solidFill>
                  <a:latin typeface="Calibri"/>
                  <a:ea typeface="Calibri"/>
                  <a:cs typeface="Calibri"/>
                  <a:sym typeface="Calibri"/>
                </a:rPr>
                <a:t>VH_Y27H, VH_S57H</a:t>
              </a:r>
              <a:endParaRPr/>
            </a:p>
          </p:txBody>
        </p:sp>
        <p:sp>
          <p:nvSpPr>
            <p:cNvPr id="4912" name="Google Shape;4912;p92"/>
            <p:cNvSpPr/>
            <p:nvPr/>
          </p:nvSpPr>
          <p:spPr>
            <a:xfrm>
              <a:off x="4167439" y="5758262"/>
              <a:ext cx="224017" cy="222211"/>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1</a:t>
              </a:r>
              <a:endParaRPr/>
            </a:p>
          </p:txBody>
        </p:sp>
        <p:sp>
          <p:nvSpPr>
            <p:cNvPr id="4913" name="Google Shape;4913;p92"/>
            <p:cNvSpPr/>
            <p:nvPr/>
          </p:nvSpPr>
          <p:spPr>
            <a:xfrm>
              <a:off x="5683118" y="5004450"/>
              <a:ext cx="640228" cy="369577"/>
            </a:xfrm>
            <a:prstGeom prst="ellipse">
              <a:avLst/>
            </a:prstGeom>
            <a:solidFill>
              <a:srgbClr val="FFFFFF">
                <a:alpha val="36862"/>
              </a:srgbClr>
            </a:solidFill>
            <a:ln cap="flat" cmpd="sng" w="9525">
              <a:solidFill>
                <a:schemeClr val="l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14" name="Google Shape;4914;p92"/>
            <p:cNvSpPr/>
            <p:nvPr/>
          </p:nvSpPr>
          <p:spPr>
            <a:xfrm>
              <a:off x="5604827" y="3491470"/>
              <a:ext cx="184726" cy="183237"/>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1</a:t>
              </a:r>
              <a:endParaRPr b="1" i="0" sz="2000" u="none" cap="none" strike="noStrike">
                <a:solidFill>
                  <a:srgbClr val="FFFFFF"/>
                </a:solidFill>
                <a:latin typeface="Calibri"/>
                <a:ea typeface="Calibri"/>
                <a:cs typeface="Calibri"/>
                <a:sym typeface="Calibri"/>
              </a:endParaRPr>
            </a:p>
          </p:txBody>
        </p:sp>
        <p:sp>
          <p:nvSpPr>
            <p:cNvPr id="4915" name="Google Shape;4915;p92"/>
            <p:cNvSpPr/>
            <p:nvPr/>
          </p:nvSpPr>
          <p:spPr>
            <a:xfrm>
              <a:off x="6197547" y="5097619"/>
              <a:ext cx="184726" cy="183237"/>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2</a:t>
              </a:r>
              <a:endParaRPr b="1" i="0" sz="2000" u="none" cap="none" strike="noStrike">
                <a:solidFill>
                  <a:srgbClr val="FFFFFF"/>
                </a:solidFill>
                <a:latin typeface="Calibri"/>
                <a:ea typeface="Calibri"/>
                <a:cs typeface="Calibri"/>
                <a:sym typeface="Calibri"/>
              </a:endParaRPr>
            </a:p>
          </p:txBody>
        </p:sp>
        <p:sp>
          <p:nvSpPr>
            <p:cNvPr id="4916" name="Google Shape;4916;p92"/>
            <p:cNvSpPr/>
            <p:nvPr/>
          </p:nvSpPr>
          <p:spPr>
            <a:xfrm>
              <a:off x="4823551" y="3143390"/>
              <a:ext cx="2264387" cy="399247"/>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17" name="Google Shape;4917;p92"/>
            <p:cNvSpPr/>
            <p:nvPr/>
          </p:nvSpPr>
          <p:spPr>
            <a:xfrm rot="-180298">
              <a:off x="4822961" y="3144129"/>
              <a:ext cx="2264387" cy="402227"/>
            </a:xfrm>
            <a:custGeom>
              <a:rect b="b" l="l" r="r" t="t"/>
              <a:pathLst>
                <a:path extrusionOk="0" h="148" w="839">
                  <a:moveTo>
                    <a:pt x="839" y="133"/>
                  </a:moveTo>
                  <a:cubicBezTo>
                    <a:pt x="800" y="62"/>
                    <a:pt x="800" y="62"/>
                    <a:pt x="800" y="62"/>
                  </a:cubicBezTo>
                  <a:cubicBezTo>
                    <a:pt x="787" y="89"/>
                    <a:pt x="787" y="89"/>
                    <a:pt x="787" y="89"/>
                  </a:cubicBezTo>
                  <a:cubicBezTo>
                    <a:pt x="726" y="59"/>
                    <a:pt x="661" y="37"/>
                    <a:pt x="595" y="22"/>
                  </a:cubicBezTo>
                  <a:cubicBezTo>
                    <a:pt x="528" y="7"/>
                    <a:pt x="459" y="0"/>
                    <a:pt x="391" y="1"/>
                  </a:cubicBezTo>
                  <a:cubicBezTo>
                    <a:pt x="323" y="2"/>
                    <a:pt x="255" y="12"/>
                    <a:pt x="189" y="30"/>
                  </a:cubicBezTo>
                  <a:cubicBezTo>
                    <a:pt x="123" y="47"/>
                    <a:pt x="60" y="72"/>
                    <a:pt x="0" y="104"/>
                  </a:cubicBezTo>
                  <a:cubicBezTo>
                    <a:pt x="61" y="75"/>
                    <a:pt x="125" y="52"/>
                    <a:pt x="191" y="37"/>
                  </a:cubicBezTo>
                  <a:cubicBezTo>
                    <a:pt x="257" y="23"/>
                    <a:pt x="324" y="16"/>
                    <a:pt x="391" y="17"/>
                  </a:cubicBezTo>
                  <a:cubicBezTo>
                    <a:pt x="458" y="18"/>
                    <a:pt x="525" y="28"/>
                    <a:pt x="589" y="45"/>
                  </a:cubicBezTo>
                  <a:cubicBezTo>
                    <a:pt x="653" y="62"/>
                    <a:pt x="715" y="87"/>
                    <a:pt x="773" y="118"/>
                  </a:cubicBezTo>
                  <a:cubicBezTo>
                    <a:pt x="759" y="148"/>
                    <a:pt x="759" y="148"/>
                    <a:pt x="759" y="148"/>
                  </a:cubicBezTo>
                  <a:lnTo>
                    <a:pt x="839" y="133"/>
                  </a:ln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grpSp>
        <p:nvGrpSpPr>
          <p:cNvPr id="4918" name="Google Shape;4918;p92"/>
          <p:cNvGrpSpPr/>
          <p:nvPr/>
        </p:nvGrpSpPr>
        <p:grpSpPr>
          <a:xfrm>
            <a:off x="645202" y="2225642"/>
            <a:ext cx="3269743" cy="3967591"/>
            <a:chOff x="645202" y="2225642"/>
            <a:chExt cx="3269743" cy="3967591"/>
          </a:xfrm>
        </p:grpSpPr>
        <p:sp>
          <p:nvSpPr>
            <p:cNvPr id="4919" name="Google Shape;4919;p92"/>
            <p:cNvSpPr txBox="1"/>
            <p:nvPr/>
          </p:nvSpPr>
          <p:spPr>
            <a:xfrm>
              <a:off x="645202" y="2225642"/>
              <a:ext cx="1661662" cy="9688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800">
                  <a:solidFill>
                    <a:srgbClr val="7F7F7F"/>
                  </a:solidFill>
                  <a:latin typeface="Lustria"/>
                  <a:ea typeface="Lustria"/>
                  <a:cs typeface="Lustria"/>
                  <a:sym typeface="Lustria"/>
                </a:rPr>
                <a:t>ESPAÇO EXTRAVASCULAR</a:t>
              </a:r>
              <a:endParaRPr b="1" sz="1050">
                <a:solidFill>
                  <a:srgbClr val="7F7F7F"/>
                </a:solidFill>
                <a:latin typeface="Lustria"/>
                <a:ea typeface="Lustria"/>
                <a:cs typeface="Lustria"/>
                <a:sym typeface="Lustria"/>
              </a:endParaRPr>
            </a:p>
          </p:txBody>
        </p:sp>
        <p:sp>
          <p:nvSpPr>
            <p:cNvPr id="4920" name="Google Shape;4920;p92"/>
            <p:cNvSpPr/>
            <p:nvPr/>
          </p:nvSpPr>
          <p:spPr>
            <a:xfrm>
              <a:off x="823534" y="5164420"/>
              <a:ext cx="234531" cy="234531"/>
            </a:xfrm>
            <a:prstGeom prst="ellipse">
              <a:avLst/>
            </a:prstGeom>
            <a:solidFill>
              <a:srgbClr val="B5245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1</a:t>
              </a:r>
              <a:endParaRPr/>
            </a:p>
          </p:txBody>
        </p:sp>
        <p:sp>
          <p:nvSpPr>
            <p:cNvPr id="4921" name="Google Shape;4921;p92"/>
            <p:cNvSpPr/>
            <p:nvPr/>
          </p:nvSpPr>
          <p:spPr>
            <a:xfrm>
              <a:off x="1057232" y="5714384"/>
              <a:ext cx="2562268" cy="478849"/>
            </a:xfrm>
            <a:prstGeom prst="rect">
              <a:avLst/>
            </a:prstGeom>
            <a:noFill/>
            <a:ln>
              <a:noFill/>
            </a:ln>
          </p:spPr>
          <p:txBody>
            <a:bodyPr anchorCtr="0" anchor="t" bIns="45700" lIns="91425" spcFirstLastPara="1" rIns="91425" wrap="square" tIns="45700">
              <a:spAutoFit/>
            </a:bodyPr>
            <a:lstStyle/>
            <a:p>
              <a:pPr indent="0" lvl="0" marL="0" marR="0" rtl="0" algn="l">
                <a:lnSpc>
                  <a:spcPct val="95238"/>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A elevada eliminação da droga mediada</a:t>
              </a:r>
              <a:r>
                <a:rPr b="0" i="0" lang="pt-BR" sz="1050" u="none" cap="none" strike="noStrike">
                  <a:solidFill>
                    <a:schemeClr val="dk1"/>
                  </a:solidFill>
                  <a:latin typeface="Calibri"/>
                  <a:ea typeface="Calibri"/>
                  <a:cs typeface="Calibri"/>
                  <a:sym typeface="Calibri"/>
                </a:rPr>
                <a:t> pelo alvo leva</a:t>
              </a:r>
              <a:r>
                <a:rPr b="0" i="0" lang="pt-BR" sz="1050" u="none" cap="none" strike="noStrike">
                  <a:solidFill>
                    <a:schemeClr val="dk1"/>
                  </a:solidFill>
                  <a:latin typeface="Calibri"/>
                  <a:ea typeface="Calibri"/>
                  <a:cs typeface="Calibri"/>
                  <a:sym typeface="Calibri"/>
                </a:rPr>
                <a:t> à </a:t>
              </a:r>
              <a:r>
                <a:rPr b="1" i="0" lang="pt-BR" sz="1050" u="none" cap="none" strike="noStrike">
                  <a:solidFill>
                    <a:schemeClr val="dk1"/>
                  </a:solidFill>
                  <a:latin typeface="Calibri"/>
                  <a:ea typeface="Calibri"/>
                  <a:cs typeface="Calibri"/>
                  <a:sym typeface="Calibri"/>
                </a:rPr>
                <a:t>depuração de eculizumabe </a:t>
              </a:r>
              <a:r>
                <a:rPr b="0" i="0" lang="pt-BR" sz="1050" u="none" cap="none" strike="noStrike">
                  <a:solidFill>
                    <a:schemeClr val="dk1"/>
                  </a:solidFill>
                  <a:latin typeface="Calibri"/>
                  <a:ea typeface="Calibri"/>
                  <a:cs typeface="Calibri"/>
                  <a:sym typeface="Calibri"/>
                </a:rPr>
                <a:t>quando ligado ao C5</a:t>
              </a:r>
              <a:r>
                <a:rPr b="0" baseline="30000" i="0" lang="pt-BR" sz="1050" u="none" cap="none" strike="noStrike">
                  <a:solidFill>
                    <a:schemeClr val="dk1"/>
                  </a:solidFill>
                  <a:latin typeface="Calibri"/>
                  <a:ea typeface="Calibri"/>
                  <a:cs typeface="Calibri"/>
                  <a:sym typeface="Calibri"/>
                </a:rPr>
                <a:t>1</a:t>
              </a:r>
              <a:endParaRPr/>
            </a:p>
          </p:txBody>
        </p:sp>
        <p:sp>
          <p:nvSpPr>
            <p:cNvPr id="4922" name="Google Shape;4922;p92"/>
            <p:cNvSpPr/>
            <p:nvPr/>
          </p:nvSpPr>
          <p:spPr>
            <a:xfrm>
              <a:off x="1053173" y="4981104"/>
              <a:ext cx="2861772" cy="607089"/>
            </a:xfrm>
            <a:prstGeom prst="rect">
              <a:avLst/>
            </a:prstGeom>
            <a:noFill/>
            <a:ln>
              <a:noFill/>
            </a:ln>
          </p:spPr>
          <p:txBody>
            <a:bodyPr anchorCtr="0" anchor="t" bIns="45700" lIns="91425" spcFirstLastPara="1" rIns="91425" wrap="square" tIns="45700">
              <a:spAutoFit/>
            </a:bodyPr>
            <a:lstStyle/>
            <a:p>
              <a:pPr indent="0" lvl="0" marL="0" marR="0" rtl="0" algn="l">
                <a:lnSpc>
                  <a:spcPct val="95238"/>
                </a:lnSpc>
                <a:spcBef>
                  <a:spcPts val="0"/>
                </a:spcBef>
                <a:spcAft>
                  <a:spcPts val="0"/>
                </a:spcAft>
                <a:buClr>
                  <a:schemeClr val="dk1"/>
                </a:buClr>
                <a:buSzPts val="1050"/>
                <a:buFont typeface="Calibri"/>
                <a:buNone/>
              </a:pPr>
              <a:r>
                <a:rPr b="0" i="0" lang="pt-BR" sz="1050" u="none" cap="none" strike="noStrike">
                  <a:solidFill>
                    <a:schemeClr val="dk1"/>
                  </a:solidFill>
                  <a:latin typeface="Calibri"/>
                  <a:ea typeface="Calibri"/>
                  <a:cs typeface="Calibri"/>
                  <a:sym typeface="Calibri"/>
                </a:rPr>
                <a:t>O complexo eculizumabe-c5 </a:t>
              </a:r>
              <a:r>
                <a:rPr b="1" i="0" lang="pt-BR" sz="1050" u="none" cap="none" strike="noStrike">
                  <a:solidFill>
                    <a:schemeClr val="dk1"/>
                  </a:solidFill>
                  <a:latin typeface="Calibri"/>
                  <a:ea typeface="Calibri"/>
                  <a:cs typeface="Calibri"/>
                  <a:sym typeface="Calibri"/>
                </a:rPr>
                <a:t>não se dissocia eficientemente no pH endossômico </a:t>
              </a:r>
              <a:r>
                <a:rPr b="0" i="0" lang="pt-BR" sz="1050" u="none" cap="none" strike="noStrike">
                  <a:solidFill>
                    <a:schemeClr val="dk1"/>
                  </a:solidFill>
                  <a:latin typeface="Calibri"/>
                  <a:ea typeface="Calibri"/>
                  <a:cs typeface="Calibri"/>
                  <a:sym typeface="Calibri"/>
                </a:rPr>
                <a:t>(pH = 6,0) e pode sofrer </a:t>
              </a:r>
              <a:r>
                <a:rPr b="1" i="0" lang="pt-BR" sz="1050" u="none" cap="none" strike="noStrike">
                  <a:solidFill>
                    <a:schemeClr val="dk1"/>
                  </a:solidFill>
                  <a:latin typeface="Calibri"/>
                  <a:ea typeface="Calibri"/>
                  <a:cs typeface="Calibri"/>
                  <a:sym typeface="Calibri"/>
                </a:rPr>
                <a:t>degradação lisossômica</a:t>
              </a:r>
              <a:r>
                <a:rPr b="0" i="0" lang="pt-BR" sz="1050" u="none" cap="none" strike="noStrike">
                  <a:solidFill>
                    <a:schemeClr val="dk1"/>
                  </a:solidFill>
                  <a:latin typeface="Calibri"/>
                  <a:ea typeface="Calibri"/>
                  <a:cs typeface="Calibri"/>
                  <a:sym typeface="Calibri"/>
                </a:rPr>
                <a:t>, limitando assim o potencial de </a:t>
              </a:r>
              <a:r>
                <a:rPr b="0" i="0" lang="pt-BR" sz="1050" u="none" cap="none" strike="noStrike">
                  <a:solidFill>
                    <a:schemeClr val="dk1"/>
                  </a:solidFill>
                  <a:latin typeface="Calibri"/>
                  <a:ea typeface="Calibri"/>
                  <a:cs typeface="Calibri"/>
                  <a:sym typeface="Calibri"/>
                </a:rPr>
                <a:t>reciclagem de </a:t>
              </a:r>
              <a:r>
                <a:rPr lang="pt-BR" sz="1050">
                  <a:solidFill>
                    <a:schemeClr val="dk1"/>
                  </a:solidFill>
                  <a:latin typeface="Calibri"/>
                  <a:ea typeface="Calibri"/>
                  <a:cs typeface="Calibri"/>
                  <a:sym typeface="Calibri"/>
                </a:rPr>
                <a:t>eculizumabe</a:t>
              </a:r>
              <a:r>
                <a:rPr baseline="30000" lang="pt-BR" sz="1050">
                  <a:solidFill>
                    <a:schemeClr val="dk1"/>
                  </a:solidFill>
                  <a:latin typeface="Calibri"/>
                  <a:ea typeface="Calibri"/>
                  <a:cs typeface="Calibri"/>
                  <a:sym typeface="Calibri"/>
                </a:rPr>
                <a:t>1</a:t>
              </a:r>
              <a:endParaRPr b="0" baseline="30000" i="0" sz="1050" u="none" cap="none" strike="noStrike">
                <a:solidFill>
                  <a:schemeClr val="dk1"/>
                </a:solidFill>
                <a:latin typeface="Calibri"/>
                <a:ea typeface="Calibri"/>
                <a:cs typeface="Calibri"/>
                <a:sym typeface="Calibri"/>
              </a:endParaRPr>
            </a:p>
          </p:txBody>
        </p:sp>
        <p:sp>
          <p:nvSpPr>
            <p:cNvPr id="4923" name="Google Shape;4923;p92"/>
            <p:cNvSpPr/>
            <p:nvPr/>
          </p:nvSpPr>
          <p:spPr>
            <a:xfrm>
              <a:off x="823534" y="5827505"/>
              <a:ext cx="234531" cy="234531"/>
            </a:xfrm>
            <a:prstGeom prst="ellipse">
              <a:avLst/>
            </a:prstGeom>
            <a:solidFill>
              <a:srgbClr val="B5245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2</a:t>
              </a:r>
              <a:endParaRPr/>
            </a:p>
          </p:txBody>
        </p:sp>
        <p:sp>
          <p:nvSpPr>
            <p:cNvPr id="4924" name="Google Shape;4924;p92"/>
            <p:cNvSpPr/>
            <p:nvPr/>
          </p:nvSpPr>
          <p:spPr>
            <a:xfrm>
              <a:off x="2213448" y="4270670"/>
              <a:ext cx="492993" cy="494717"/>
            </a:xfrm>
            <a:prstGeom prst="ellipse">
              <a:avLst/>
            </a:prstGeom>
            <a:solidFill>
              <a:srgbClr val="E7E9E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nvGrpSpPr>
            <p:cNvPr id="4925" name="Google Shape;4925;p92"/>
            <p:cNvGrpSpPr/>
            <p:nvPr/>
          </p:nvGrpSpPr>
          <p:grpSpPr>
            <a:xfrm>
              <a:off x="2301410" y="2587075"/>
              <a:ext cx="222363" cy="237879"/>
              <a:chOff x="2420143" y="1905474"/>
              <a:chExt cx="204787" cy="219076"/>
            </a:xfrm>
          </p:grpSpPr>
          <p:sp>
            <p:nvSpPr>
              <p:cNvPr id="4926" name="Google Shape;4926;p92"/>
              <p:cNvSpPr/>
              <p:nvPr/>
            </p:nvSpPr>
            <p:spPr>
              <a:xfrm>
                <a:off x="2529680" y="1905474"/>
                <a:ext cx="73025" cy="219075"/>
              </a:xfrm>
              <a:custGeom>
                <a:rect b="b" l="l" r="r" t="t"/>
                <a:pathLst>
                  <a:path extrusionOk="0" h="230" w="76">
                    <a:moveTo>
                      <a:pt x="72" y="3"/>
                    </a:moveTo>
                    <a:cubicBezTo>
                      <a:pt x="69" y="0"/>
                      <a:pt x="64" y="1"/>
                      <a:pt x="61" y="4"/>
                    </a:cubicBezTo>
                    <a:cubicBezTo>
                      <a:pt x="1" y="78"/>
                      <a:pt x="1" y="78"/>
                      <a:pt x="1" y="78"/>
                    </a:cubicBezTo>
                    <a:cubicBezTo>
                      <a:pt x="1" y="78"/>
                      <a:pt x="1" y="78"/>
                      <a:pt x="1" y="78"/>
                    </a:cubicBezTo>
                    <a:cubicBezTo>
                      <a:pt x="1" y="79"/>
                      <a:pt x="1" y="79"/>
                      <a:pt x="1" y="79"/>
                    </a:cubicBezTo>
                    <a:cubicBezTo>
                      <a:pt x="1" y="79"/>
                      <a:pt x="1" y="79"/>
                      <a:pt x="0" y="80"/>
                    </a:cubicBezTo>
                    <a:cubicBezTo>
                      <a:pt x="0" y="80"/>
                      <a:pt x="0" y="80"/>
                      <a:pt x="0" y="80"/>
                    </a:cubicBezTo>
                    <a:cubicBezTo>
                      <a:pt x="0" y="81"/>
                      <a:pt x="0" y="81"/>
                      <a:pt x="0" y="81"/>
                    </a:cubicBezTo>
                    <a:cubicBezTo>
                      <a:pt x="0" y="81"/>
                      <a:pt x="0" y="81"/>
                      <a:pt x="0" y="82"/>
                    </a:cubicBezTo>
                    <a:cubicBezTo>
                      <a:pt x="0" y="82"/>
                      <a:pt x="0" y="82"/>
                      <a:pt x="0" y="82"/>
                    </a:cubicBezTo>
                    <a:cubicBezTo>
                      <a:pt x="0" y="83"/>
                      <a:pt x="0" y="83"/>
                      <a:pt x="0" y="83"/>
                    </a:cubicBezTo>
                    <a:cubicBezTo>
                      <a:pt x="0" y="223"/>
                      <a:pt x="0" y="223"/>
                      <a:pt x="0" y="223"/>
                    </a:cubicBezTo>
                    <a:cubicBezTo>
                      <a:pt x="0" y="227"/>
                      <a:pt x="3" y="230"/>
                      <a:pt x="7" y="230"/>
                    </a:cubicBezTo>
                    <a:cubicBezTo>
                      <a:pt x="11" y="230"/>
                      <a:pt x="14" y="227"/>
                      <a:pt x="14" y="223"/>
                    </a:cubicBezTo>
                    <a:cubicBezTo>
                      <a:pt x="15" y="85"/>
                      <a:pt x="15" y="85"/>
                      <a:pt x="15" y="85"/>
                    </a:cubicBezTo>
                    <a:cubicBezTo>
                      <a:pt x="73" y="13"/>
                      <a:pt x="73" y="13"/>
                      <a:pt x="73" y="13"/>
                    </a:cubicBezTo>
                    <a:cubicBezTo>
                      <a:pt x="76" y="10"/>
                      <a:pt x="75" y="5"/>
                      <a:pt x="72" y="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27" name="Google Shape;4927;p92"/>
              <p:cNvSpPr/>
              <p:nvPr/>
            </p:nvSpPr>
            <p:spPr>
              <a:xfrm>
                <a:off x="2442368" y="1907062"/>
                <a:ext cx="71438" cy="217488"/>
              </a:xfrm>
              <a:custGeom>
                <a:rect b="b" l="l" r="r" t="t"/>
                <a:pathLst>
                  <a:path extrusionOk="0" h="227" w="75">
                    <a:moveTo>
                      <a:pt x="75" y="79"/>
                    </a:moveTo>
                    <a:cubicBezTo>
                      <a:pt x="75" y="79"/>
                      <a:pt x="75" y="79"/>
                      <a:pt x="75" y="79"/>
                    </a:cubicBezTo>
                    <a:cubicBezTo>
                      <a:pt x="75" y="78"/>
                      <a:pt x="75" y="78"/>
                      <a:pt x="75" y="78"/>
                    </a:cubicBezTo>
                    <a:cubicBezTo>
                      <a:pt x="75" y="78"/>
                      <a:pt x="75" y="77"/>
                      <a:pt x="74" y="77"/>
                    </a:cubicBezTo>
                    <a:cubicBezTo>
                      <a:pt x="74" y="77"/>
                      <a:pt x="74" y="77"/>
                      <a:pt x="74" y="77"/>
                    </a:cubicBezTo>
                    <a:cubicBezTo>
                      <a:pt x="74" y="76"/>
                      <a:pt x="74" y="76"/>
                      <a:pt x="74" y="76"/>
                    </a:cubicBezTo>
                    <a:cubicBezTo>
                      <a:pt x="74" y="76"/>
                      <a:pt x="74" y="76"/>
                      <a:pt x="73" y="75"/>
                    </a:cubicBezTo>
                    <a:cubicBezTo>
                      <a:pt x="73" y="75"/>
                      <a:pt x="73" y="75"/>
                      <a:pt x="73" y="75"/>
                    </a:cubicBezTo>
                    <a:cubicBezTo>
                      <a:pt x="15" y="4"/>
                      <a:pt x="15" y="4"/>
                      <a:pt x="15" y="4"/>
                    </a:cubicBezTo>
                    <a:cubicBezTo>
                      <a:pt x="12" y="0"/>
                      <a:pt x="7" y="0"/>
                      <a:pt x="4" y="3"/>
                    </a:cubicBezTo>
                    <a:cubicBezTo>
                      <a:pt x="1" y="5"/>
                      <a:pt x="0" y="10"/>
                      <a:pt x="3" y="13"/>
                    </a:cubicBezTo>
                    <a:cubicBezTo>
                      <a:pt x="60" y="82"/>
                      <a:pt x="60" y="82"/>
                      <a:pt x="60" y="82"/>
                    </a:cubicBezTo>
                    <a:cubicBezTo>
                      <a:pt x="60" y="220"/>
                      <a:pt x="60" y="220"/>
                      <a:pt x="60" y="220"/>
                    </a:cubicBezTo>
                    <a:cubicBezTo>
                      <a:pt x="60" y="224"/>
                      <a:pt x="63" y="227"/>
                      <a:pt x="67" y="227"/>
                    </a:cubicBezTo>
                    <a:cubicBezTo>
                      <a:pt x="71" y="227"/>
                      <a:pt x="75" y="224"/>
                      <a:pt x="75" y="220"/>
                    </a:cubicBezTo>
                    <a:cubicBezTo>
                      <a:pt x="75" y="80"/>
                      <a:pt x="75" y="80"/>
                      <a:pt x="75" y="80"/>
                    </a:cubicBezTo>
                    <a:cubicBezTo>
                      <a:pt x="75" y="80"/>
                      <a:pt x="75" y="80"/>
                      <a:pt x="75" y="79"/>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28" name="Google Shape;4928;p92"/>
              <p:cNvSpPr/>
              <p:nvPr/>
            </p:nvSpPr>
            <p:spPr>
              <a:xfrm>
                <a:off x="2420143" y="1926112"/>
                <a:ext cx="61913" cy="69850"/>
              </a:xfrm>
              <a:custGeom>
                <a:rect b="b" l="l" r="r" t="t"/>
                <a:pathLst>
                  <a:path extrusionOk="0" h="73" w="64">
                    <a:moveTo>
                      <a:pt x="56" y="73"/>
                    </a:moveTo>
                    <a:cubicBezTo>
                      <a:pt x="54" y="73"/>
                      <a:pt x="52" y="72"/>
                      <a:pt x="50" y="71"/>
                    </a:cubicBezTo>
                    <a:cubicBezTo>
                      <a:pt x="3" y="13"/>
                      <a:pt x="3" y="13"/>
                      <a:pt x="3" y="13"/>
                    </a:cubicBezTo>
                    <a:cubicBezTo>
                      <a:pt x="0" y="10"/>
                      <a:pt x="1" y="5"/>
                      <a:pt x="4" y="3"/>
                    </a:cubicBezTo>
                    <a:cubicBezTo>
                      <a:pt x="7" y="0"/>
                      <a:pt x="12" y="0"/>
                      <a:pt x="15" y="4"/>
                    </a:cubicBezTo>
                    <a:cubicBezTo>
                      <a:pt x="62" y="61"/>
                      <a:pt x="62" y="61"/>
                      <a:pt x="62" y="61"/>
                    </a:cubicBezTo>
                    <a:cubicBezTo>
                      <a:pt x="64" y="64"/>
                      <a:pt x="64" y="69"/>
                      <a:pt x="61" y="72"/>
                    </a:cubicBezTo>
                    <a:cubicBezTo>
                      <a:pt x="59" y="73"/>
                      <a:pt x="58" y="73"/>
                      <a:pt x="56"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29" name="Google Shape;4929;p92"/>
              <p:cNvSpPr/>
              <p:nvPr/>
            </p:nvSpPr>
            <p:spPr>
              <a:xfrm>
                <a:off x="2564605" y="1926112"/>
                <a:ext cx="60325" cy="69850"/>
              </a:xfrm>
              <a:custGeom>
                <a:rect b="b" l="l" r="r" t="t"/>
                <a:pathLst>
                  <a:path extrusionOk="0" h="73" w="64">
                    <a:moveTo>
                      <a:pt x="8" y="73"/>
                    </a:moveTo>
                    <a:cubicBezTo>
                      <a:pt x="6" y="73"/>
                      <a:pt x="5" y="72"/>
                      <a:pt x="3" y="71"/>
                    </a:cubicBezTo>
                    <a:cubicBezTo>
                      <a:pt x="0" y="68"/>
                      <a:pt x="0" y="63"/>
                      <a:pt x="2" y="60"/>
                    </a:cubicBezTo>
                    <a:cubicBezTo>
                      <a:pt x="50" y="3"/>
                      <a:pt x="50" y="3"/>
                      <a:pt x="50" y="3"/>
                    </a:cubicBezTo>
                    <a:cubicBezTo>
                      <a:pt x="53" y="0"/>
                      <a:pt x="58" y="0"/>
                      <a:pt x="61" y="3"/>
                    </a:cubicBezTo>
                    <a:cubicBezTo>
                      <a:pt x="64" y="5"/>
                      <a:pt x="64" y="10"/>
                      <a:pt x="62" y="13"/>
                    </a:cubicBezTo>
                    <a:cubicBezTo>
                      <a:pt x="14" y="70"/>
                      <a:pt x="14" y="70"/>
                      <a:pt x="14" y="70"/>
                    </a:cubicBezTo>
                    <a:cubicBezTo>
                      <a:pt x="12" y="72"/>
                      <a:pt x="10" y="73"/>
                      <a:pt x="8"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sp>
          <p:nvSpPr>
            <p:cNvPr id="4930" name="Google Shape;4930;p92"/>
            <p:cNvSpPr/>
            <p:nvPr/>
          </p:nvSpPr>
          <p:spPr>
            <a:xfrm>
              <a:off x="2453416" y="2540550"/>
              <a:ext cx="120663" cy="120663"/>
            </a:xfrm>
            <a:prstGeom prst="ellipse">
              <a:avLst/>
            </a:prstGeom>
            <a:solidFill>
              <a:srgbClr val="2AB8CA"/>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31" name="Google Shape;4931;p92"/>
            <p:cNvSpPr txBox="1"/>
            <p:nvPr/>
          </p:nvSpPr>
          <p:spPr>
            <a:xfrm>
              <a:off x="646741" y="2533400"/>
              <a:ext cx="1031334" cy="30707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800">
                  <a:solidFill>
                    <a:srgbClr val="7F7F7F"/>
                  </a:solidFill>
                  <a:latin typeface="Lustria"/>
                  <a:ea typeface="Lustria"/>
                  <a:cs typeface="Lustria"/>
                  <a:sym typeface="Lustria"/>
                </a:rPr>
                <a:t>CÉLULA ENDOTELIAL </a:t>
              </a:r>
              <a:br>
                <a:rPr b="1" lang="pt-BR" sz="800">
                  <a:solidFill>
                    <a:srgbClr val="7F7F7F"/>
                  </a:solidFill>
                  <a:latin typeface="Lustria"/>
                  <a:ea typeface="Lustria"/>
                  <a:cs typeface="Lustria"/>
                  <a:sym typeface="Lustria"/>
                </a:rPr>
              </a:br>
              <a:r>
                <a:rPr b="1" lang="pt-BR" sz="800">
                  <a:solidFill>
                    <a:srgbClr val="7F7F7F"/>
                  </a:solidFill>
                  <a:latin typeface="Lustria"/>
                  <a:ea typeface="Lustria"/>
                  <a:cs typeface="Lustria"/>
                  <a:sym typeface="Lustria"/>
                </a:rPr>
                <a:t>OU EPITELIAL</a:t>
              </a:r>
              <a:endParaRPr b="1" sz="1050">
                <a:solidFill>
                  <a:srgbClr val="7F7F7F"/>
                </a:solidFill>
                <a:latin typeface="Lustria"/>
                <a:ea typeface="Lustria"/>
                <a:cs typeface="Lustria"/>
                <a:sym typeface="Lustria"/>
              </a:endParaRPr>
            </a:p>
          </p:txBody>
        </p:sp>
        <p:sp>
          <p:nvSpPr>
            <p:cNvPr id="4932" name="Google Shape;4932;p92"/>
            <p:cNvSpPr txBox="1"/>
            <p:nvPr/>
          </p:nvSpPr>
          <p:spPr>
            <a:xfrm>
              <a:off x="1439754" y="3504393"/>
              <a:ext cx="848371" cy="16573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Endossomo</a:t>
              </a:r>
              <a:endParaRPr b="1" sz="1200">
                <a:solidFill>
                  <a:schemeClr val="dk1"/>
                </a:solidFill>
                <a:latin typeface="Calibri"/>
                <a:ea typeface="Calibri"/>
                <a:cs typeface="Calibri"/>
                <a:sym typeface="Calibri"/>
              </a:endParaRPr>
            </a:p>
          </p:txBody>
        </p:sp>
        <p:sp>
          <p:nvSpPr>
            <p:cNvPr id="4933" name="Google Shape;4933;p92"/>
            <p:cNvSpPr txBox="1"/>
            <p:nvPr/>
          </p:nvSpPr>
          <p:spPr>
            <a:xfrm>
              <a:off x="1477171" y="4439583"/>
              <a:ext cx="848371" cy="16573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pt-BR" sz="1000">
                  <a:solidFill>
                    <a:schemeClr val="dk1"/>
                  </a:solidFill>
                  <a:latin typeface="Calibri"/>
                  <a:ea typeface="Calibri"/>
                  <a:cs typeface="Calibri"/>
                  <a:sym typeface="Calibri"/>
                </a:rPr>
                <a:t>Lisossomo</a:t>
              </a:r>
              <a:endParaRPr b="1" sz="1200">
                <a:solidFill>
                  <a:schemeClr val="dk1"/>
                </a:solidFill>
                <a:latin typeface="Calibri"/>
                <a:ea typeface="Calibri"/>
                <a:cs typeface="Calibri"/>
                <a:sym typeface="Calibri"/>
              </a:endParaRPr>
            </a:p>
          </p:txBody>
        </p:sp>
        <p:sp>
          <p:nvSpPr>
            <p:cNvPr id="4934" name="Google Shape;4934;p92"/>
            <p:cNvSpPr txBox="1"/>
            <p:nvPr/>
          </p:nvSpPr>
          <p:spPr>
            <a:xfrm>
              <a:off x="2551831" y="3866039"/>
              <a:ext cx="665242" cy="31477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050">
                  <a:solidFill>
                    <a:schemeClr val="dk1"/>
                  </a:solidFill>
                  <a:latin typeface="Calibri"/>
                  <a:ea typeface="Calibri"/>
                  <a:cs typeface="Calibri"/>
                  <a:sym typeface="Calibri"/>
                </a:rPr>
                <a:t>FcRn</a:t>
              </a:r>
              <a:endParaRPr b="1" sz="1200">
                <a:solidFill>
                  <a:schemeClr val="dk1"/>
                </a:solidFill>
                <a:latin typeface="Calibri"/>
                <a:ea typeface="Calibri"/>
                <a:cs typeface="Calibri"/>
                <a:sym typeface="Calibri"/>
              </a:endParaRPr>
            </a:p>
          </p:txBody>
        </p:sp>
        <p:sp>
          <p:nvSpPr>
            <p:cNvPr id="4935" name="Google Shape;4935;p92"/>
            <p:cNvSpPr/>
            <p:nvPr/>
          </p:nvSpPr>
          <p:spPr>
            <a:xfrm>
              <a:off x="2004021" y="4238256"/>
              <a:ext cx="213745" cy="212022"/>
            </a:xfrm>
            <a:prstGeom prst="ellipse">
              <a:avLst/>
            </a:prstGeom>
            <a:solidFill>
              <a:srgbClr val="B5245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2</a:t>
              </a:r>
              <a:endParaRPr b="1" i="0" sz="2000" u="none" cap="none" strike="noStrike">
                <a:solidFill>
                  <a:srgbClr val="FFFFFF"/>
                </a:solidFill>
                <a:latin typeface="Calibri"/>
                <a:ea typeface="Calibri"/>
                <a:cs typeface="Calibri"/>
                <a:sym typeface="Calibri"/>
              </a:endParaRPr>
            </a:p>
          </p:txBody>
        </p:sp>
        <p:sp>
          <p:nvSpPr>
            <p:cNvPr id="4936" name="Google Shape;4936;p92"/>
            <p:cNvSpPr/>
            <p:nvPr/>
          </p:nvSpPr>
          <p:spPr>
            <a:xfrm>
              <a:off x="2734902" y="3488558"/>
              <a:ext cx="213745" cy="212022"/>
            </a:xfrm>
            <a:prstGeom prst="ellipse">
              <a:avLst/>
            </a:prstGeom>
            <a:solidFill>
              <a:srgbClr val="B5245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1</a:t>
              </a:r>
              <a:endParaRPr b="1" i="0" sz="2000" u="none" cap="none" strike="noStrike">
                <a:solidFill>
                  <a:srgbClr val="FFFFFF"/>
                </a:solidFill>
                <a:latin typeface="Calibri"/>
                <a:ea typeface="Calibri"/>
                <a:cs typeface="Calibri"/>
                <a:sym typeface="Calibri"/>
              </a:endParaRPr>
            </a:p>
          </p:txBody>
        </p:sp>
        <p:sp>
          <p:nvSpPr>
            <p:cNvPr id="4937" name="Google Shape;4937;p92"/>
            <p:cNvSpPr/>
            <p:nvPr/>
          </p:nvSpPr>
          <p:spPr>
            <a:xfrm>
              <a:off x="2327040" y="4411279"/>
              <a:ext cx="45719" cy="45719"/>
            </a:xfrm>
            <a:prstGeom prst="ellipse">
              <a:avLst/>
            </a:prstGeom>
            <a:solidFill>
              <a:srgbClr val="2AB8CA"/>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38" name="Google Shape;4938;p92"/>
            <p:cNvSpPr/>
            <p:nvPr/>
          </p:nvSpPr>
          <p:spPr>
            <a:xfrm>
              <a:off x="2400524" y="4476717"/>
              <a:ext cx="83535" cy="83535"/>
            </a:xfrm>
            <a:prstGeom prst="ellipse">
              <a:avLst/>
            </a:prstGeom>
            <a:solidFill>
              <a:srgbClr val="2AB8CA"/>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39" name="Google Shape;4939;p92"/>
            <p:cNvSpPr/>
            <p:nvPr/>
          </p:nvSpPr>
          <p:spPr>
            <a:xfrm>
              <a:off x="2349704" y="4631425"/>
              <a:ext cx="67566" cy="67566"/>
            </a:xfrm>
            <a:prstGeom prst="ellipse">
              <a:avLst/>
            </a:prstGeom>
            <a:solidFill>
              <a:srgbClr val="2AB8CA"/>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Arial"/>
                <a:ea typeface="Arial"/>
                <a:cs typeface="Arial"/>
                <a:sym typeface="Arial"/>
              </a:endParaRPr>
            </a:p>
          </p:txBody>
        </p:sp>
        <p:sp>
          <p:nvSpPr>
            <p:cNvPr id="4940" name="Google Shape;4940;p92"/>
            <p:cNvSpPr/>
            <p:nvPr/>
          </p:nvSpPr>
          <p:spPr>
            <a:xfrm>
              <a:off x="2561151" y="4516931"/>
              <a:ext cx="60809" cy="60809"/>
            </a:xfrm>
            <a:prstGeom prst="ellipse">
              <a:avLst/>
            </a:prstGeom>
            <a:solidFill>
              <a:srgbClr val="2AB8CA"/>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Arial"/>
                <a:ea typeface="Arial"/>
                <a:cs typeface="Arial"/>
                <a:sym typeface="Arial"/>
              </a:endParaRPr>
            </a:p>
          </p:txBody>
        </p:sp>
        <p:grpSp>
          <p:nvGrpSpPr>
            <p:cNvPr id="4941" name="Google Shape;4941;p92"/>
            <p:cNvGrpSpPr/>
            <p:nvPr/>
          </p:nvGrpSpPr>
          <p:grpSpPr>
            <a:xfrm>
              <a:off x="2393192" y="3717505"/>
              <a:ext cx="126332" cy="491138"/>
              <a:chOff x="2476805" y="2773608"/>
              <a:chExt cx="116347" cy="452320"/>
            </a:xfrm>
          </p:grpSpPr>
          <p:cxnSp>
            <p:nvCxnSpPr>
              <p:cNvPr id="4942" name="Google Shape;4942;p92"/>
              <p:cNvCxnSpPr/>
              <p:nvPr/>
            </p:nvCxnSpPr>
            <p:spPr>
              <a:xfrm rot="10800000">
                <a:off x="2520950" y="2773608"/>
                <a:ext cx="7937" cy="378053"/>
              </a:xfrm>
              <a:prstGeom prst="straightConnector1">
                <a:avLst/>
              </a:prstGeom>
              <a:noFill/>
              <a:ln cap="flat" cmpd="sng" w="28575">
                <a:solidFill>
                  <a:srgbClr val="E7E9E9"/>
                </a:solidFill>
                <a:prstDash val="solid"/>
                <a:miter lim="800000"/>
                <a:headEnd len="med" w="med" type="none"/>
                <a:tailEnd len="med" w="med" type="none"/>
              </a:ln>
            </p:spPr>
          </p:cxnSp>
          <p:sp>
            <p:nvSpPr>
              <p:cNvPr id="4943" name="Google Shape;4943;p92"/>
              <p:cNvSpPr/>
              <p:nvPr/>
            </p:nvSpPr>
            <p:spPr>
              <a:xfrm rot="-2519695">
                <a:off x="2495291" y="3124656"/>
                <a:ext cx="79375" cy="85725"/>
              </a:xfrm>
              <a:custGeom>
                <a:rect b="b" l="l" r="r" t="t"/>
                <a:pathLst>
                  <a:path extrusionOk="0" h="54" w="50">
                    <a:moveTo>
                      <a:pt x="12" y="0"/>
                    </a:moveTo>
                    <a:lnTo>
                      <a:pt x="0" y="54"/>
                    </a:lnTo>
                    <a:lnTo>
                      <a:pt x="50" y="31"/>
                    </a:lnTo>
                    <a:lnTo>
                      <a:pt x="12" y="0"/>
                    </a:lnTo>
                    <a:close/>
                  </a:path>
                </a:pathLst>
              </a:custGeom>
              <a:solidFill>
                <a:srgbClr val="E2E6ED"/>
              </a:solidFill>
              <a:ln cap="flat" cmpd="sng" w="9525">
                <a:solidFill>
                  <a:srgbClr val="E7E9E9"/>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sp>
          <p:nvSpPr>
            <p:cNvPr id="4944" name="Google Shape;4944;p92"/>
            <p:cNvSpPr/>
            <p:nvPr/>
          </p:nvSpPr>
          <p:spPr>
            <a:xfrm>
              <a:off x="2213448" y="3352230"/>
              <a:ext cx="492993" cy="492993"/>
            </a:xfrm>
            <a:prstGeom prst="ellipse">
              <a:avLst/>
            </a:prstGeom>
            <a:solidFill>
              <a:srgbClr val="E7E9E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nvGrpSpPr>
            <p:cNvPr id="4945" name="Google Shape;4945;p92"/>
            <p:cNvGrpSpPr/>
            <p:nvPr/>
          </p:nvGrpSpPr>
          <p:grpSpPr>
            <a:xfrm>
              <a:off x="2343590" y="3508366"/>
              <a:ext cx="222340" cy="237877"/>
              <a:chOff x="2442449" y="2592862"/>
              <a:chExt cx="204764" cy="219075"/>
            </a:xfrm>
          </p:grpSpPr>
          <p:sp>
            <p:nvSpPr>
              <p:cNvPr id="4946" name="Google Shape;4946;p92"/>
              <p:cNvSpPr/>
              <p:nvPr/>
            </p:nvSpPr>
            <p:spPr>
              <a:xfrm>
                <a:off x="2550375" y="2592862"/>
                <a:ext cx="73025" cy="219075"/>
              </a:xfrm>
              <a:custGeom>
                <a:rect b="b" l="l" r="r" t="t"/>
                <a:pathLst>
                  <a:path extrusionOk="0" h="230" w="76">
                    <a:moveTo>
                      <a:pt x="72" y="3"/>
                    </a:moveTo>
                    <a:cubicBezTo>
                      <a:pt x="69" y="0"/>
                      <a:pt x="64" y="1"/>
                      <a:pt x="62" y="4"/>
                    </a:cubicBezTo>
                    <a:cubicBezTo>
                      <a:pt x="2" y="78"/>
                      <a:pt x="2" y="78"/>
                      <a:pt x="2" y="78"/>
                    </a:cubicBezTo>
                    <a:cubicBezTo>
                      <a:pt x="2" y="78"/>
                      <a:pt x="2" y="78"/>
                      <a:pt x="2" y="78"/>
                    </a:cubicBezTo>
                    <a:cubicBezTo>
                      <a:pt x="1" y="79"/>
                      <a:pt x="1" y="79"/>
                      <a:pt x="1" y="79"/>
                    </a:cubicBezTo>
                    <a:cubicBezTo>
                      <a:pt x="1" y="79"/>
                      <a:pt x="1" y="79"/>
                      <a:pt x="1" y="80"/>
                    </a:cubicBezTo>
                    <a:cubicBezTo>
                      <a:pt x="1" y="80"/>
                      <a:pt x="1" y="80"/>
                      <a:pt x="0" y="80"/>
                    </a:cubicBezTo>
                    <a:cubicBezTo>
                      <a:pt x="0" y="81"/>
                      <a:pt x="0" y="81"/>
                      <a:pt x="0" y="81"/>
                    </a:cubicBezTo>
                    <a:cubicBezTo>
                      <a:pt x="0" y="81"/>
                      <a:pt x="0" y="81"/>
                      <a:pt x="0" y="82"/>
                    </a:cubicBezTo>
                    <a:cubicBezTo>
                      <a:pt x="0" y="82"/>
                      <a:pt x="0" y="82"/>
                      <a:pt x="0" y="82"/>
                    </a:cubicBezTo>
                    <a:cubicBezTo>
                      <a:pt x="0" y="83"/>
                      <a:pt x="0" y="83"/>
                      <a:pt x="0" y="83"/>
                    </a:cubicBezTo>
                    <a:cubicBezTo>
                      <a:pt x="0" y="223"/>
                      <a:pt x="0" y="223"/>
                      <a:pt x="0" y="223"/>
                    </a:cubicBezTo>
                    <a:cubicBezTo>
                      <a:pt x="0" y="227"/>
                      <a:pt x="3" y="230"/>
                      <a:pt x="7" y="230"/>
                    </a:cubicBezTo>
                    <a:cubicBezTo>
                      <a:pt x="11" y="230"/>
                      <a:pt x="15" y="227"/>
                      <a:pt x="15" y="223"/>
                    </a:cubicBezTo>
                    <a:cubicBezTo>
                      <a:pt x="15" y="85"/>
                      <a:pt x="15" y="85"/>
                      <a:pt x="15" y="85"/>
                    </a:cubicBezTo>
                    <a:cubicBezTo>
                      <a:pt x="73" y="13"/>
                      <a:pt x="73" y="13"/>
                      <a:pt x="73" y="13"/>
                    </a:cubicBezTo>
                    <a:cubicBezTo>
                      <a:pt x="76" y="10"/>
                      <a:pt x="75" y="5"/>
                      <a:pt x="72" y="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47" name="Google Shape;4947;p92"/>
              <p:cNvSpPr/>
              <p:nvPr/>
            </p:nvSpPr>
            <p:spPr>
              <a:xfrm>
                <a:off x="2464651" y="2594449"/>
                <a:ext cx="69850" cy="217488"/>
              </a:xfrm>
              <a:custGeom>
                <a:rect b="b" l="l" r="r" t="t"/>
                <a:pathLst>
                  <a:path extrusionOk="0" h="227" w="74">
                    <a:moveTo>
                      <a:pt x="74" y="79"/>
                    </a:moveTo>
                    <a:cubicBezTo>
                      <a:pt x="74" y="79"/>
                      <a:pt x="74" y="79"/>
                      <a:pt x="74" y="79"/>
                    </a:cubicBezTo>
                    <a:cubicBezTo>
                      <a:pt x="74" y="78"/>
                      <a:pt x="74" y="78"/>
                      <a:pt x="74" y="78"/>
                    </a:cubicBezTo>
                    <a:cubicBezTo>
                      <a:pt x="74" y="78"/>
                      <a:pt x="74" y="77"/>
                      <a:pt x="74" y="77"/>
                    </a:cubicBezTo>
                    <a:cubicBezTo>
                      <a:pt x="74" y="77"/>
                      <a:pt x="74" y="77"/>
                      <a:pt x="73" y="77"/>
                    </a:cubicBezTo>
                    <a:cubicBezTo>
                      <a:pt x="73" y="76"/>
                      <a:pt x="73" y="76"/>
                      <a:pt x="73" y="76"/>
                    </a:cubicBezTo>
                    <a:cubicBezTo>
                      <a:pt x="73" y="76"/>
                      <a:pt x="73" y="76"/>
                      <a:pt x="73" y="75"/>
                    </a:cubicBezTo>
                    <a:cubicBezTo>
                      <a:pt x="73" y="75"/>
                      <a:pt x="73" y="75"/>
                      <a:pt x="73" y="75"/>
                    </a:cubicBezTo>
                    <a:cubicBezTo>
                      <a:pt x="14" y="4"/>
                      <a:pt x="14" y="4"/>
                      <a:pt x="14" y="4"/>
                    </a:cubicBezTo>
                    <a:cubicBezTo>
                      <a:pt x="11" y="0"/>
                      <a:pt x="7" y="0"/>
                      <a:pt x="3" y="3"/>
                    </a:cubicBezTo>
                    <a:cubicBezTo>
                      <a:pt x="0" y="5"/>
                      <a:pt x="0" y="10"/>
                      <a:pt x="2" y="13"/>
                    </a:cubicBezTo>
                    <a:cubicBezTo>
                      <a:pt x="59" y="82"/>
                      <a:pt x="59" y="82"/>
                      <a:pt x="59" y="82"/>
                    </a:cubicBezTo>
                    <a:cubicBezTo>
                      <a:pt x="59" y="220"/>
                      <a:pt x="59" y="220"/>
                      <a:pt x="59" y="220"/>
                    </a:cubicBezTo>
                    <a:cubicBezTo>
                      <a:pt x="59" y="224"/>
                      <a:pt x="62" y="227"/>
                      <a:pt x="67" y="227"/>
                    </a:cubicBezTo>
                    <a:cubicBezTo>
                      <a:pt x="71" y="227"/>
                      <a:pt x="74" y="224"/>
                      <a:pt x="74" y="220"/>
                    </a:cubicBezTo>
                    <a:cubicBezTo>
                      <a:pt x="74" y="80"/>
                      <a:pt x="74" y="80"/>
                      <a:pt x="74" y="80"/>
                    </a:cubicBezTo>
                    <a:cubicBezTo>
                      <a:pt x="74" y="80"/>
                      <a:pt x="74" y="80"/>
                      <a:pt x="74" y="79"/>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48" name="Google Shape;4948;p92"/>
              <p:cNvSpPr/>
              <p:nvPr/>
            </p:nvSpPr>
            <p:spPr>
              <a:xfrm>
                <a:off x="2442449" y="2613499"/>
                <a:ext cx="60325" cy="69850"/>
              </a:xfrm>
              <a:custGeom>
                <a:rect b="b" l="l" r="r" t="t"/>
                <a:pathLst>
                  <a:path extrusionOk="0" h="73" w="64">
                    <a:moveTo>
                      <a:pt x="55" y="73"/>
                    </a:moveTo>
                    <a:cubicBezTo>
                      <a:pt x="53" y="73"/>
                      <a:pt x="51" y="72"/>
                      <a:pt x="50" y="71"/>
                    </a:cubicBezTo>
                    <a:cubicBezTo>
                      <a:pt x="2" y="13"/>
                      <a:pt x="2" y="13"/>
                      <a:pt x="2" y="13"/>
                    </a:cubicBezTo>
                    <a:cubicBezTo>
                      <a:pt x="0" y="10"/>
                      <a:pt x="0" y="5"/>
                      <a:pt x="3" y="3"/>
                    </a:cubicBezTo>
                    <a:cubicBezTo>
                      <a:pt x="7" y="0"/>
                      <a:pt x="11" y="0"/>
                      <a:pt x="14" y="4"/>
                    </a:cubicBezTo>
                    <a:cubicBezTo>
                      <a:pt x="61" y="61"/>
                      <a:pt x="61" y="61"/>
                      <a:pt x="61" y="61"/>
                    </a:cubicBezTo>
                    <a:cubicBezTo>
                      <a:pt x="64" y="64"/>
                      <a:pt x="63" y="69"/>
                      <a:pt x="60" y="72"/>
                    </a:cubicBezTo>
                    <a:cubicBezTo>
                      <a:pt x="59" y="73"/>
                      <a:pt x="57" y="73"/>
                      <a:pt x="55"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49" name="Google Shape;4949;p92"/>
              <p:cNvSpPr/>
              <p:nvPr/>
            </p:nvSpPr>
            <p:spPr>
              <a:xfrm>
                <a:off x="2585300" y="2613499"/>
                <a:ext cx="61913" cy="69850"/>
              </a:xfrm>
              <a:custGeom>
                <a:rect b="b" l="l" r="r" t="t"/>
                <a:pathLst>
                  <a:path extrusionOk="0" h="73" w="65">
                    <a:moveTo>
                      <a:pt x="8" y="73"/>
                    </a:moveTo>
                    <a:cubicBezTo>
                      <a:pt x="7" y="73"/>
                      <a:pt x="5" y="72"/>
                      <a:pt x="3" y="71"/>
                    </a:cubicBezTo>
                    <a:cubicBezTo>
                      <a:pt x="0" y="68"/>
                      <a:pt x="0" y="63"/>
                      <a:pt x="3" y="60"/>
                    </a:cubicBezTo>
                    <a:cubicBezTo>
                      <a:pt x="51" y="3"/>
                      <a:pt x="51" y="3"/>
                      <a:pt x="51" y="3"/>
                    </a:cubicBezTo>
                    <a:cubicBezTo>
                      <a:pt x="53" y="0"/>
                      <a:pt x="58" y="0"/>
                      <a:pt x="61" y="3"/>
                    </a:cubicBezTo>
                    <a:cubicBezTo>
                      <a:pt x="64" y="5"/>
                      <a:pt x="65" y="10"/>
                      <a:pt x="62" y="13"/>
                    </a:cubicBezTo>
                    <a:cubicBezTo>
                      <a:pt x="14" y="70"/>
                      <a:pt x="14" y="70"/>
                      <a:pt x="14" y="70"/>
                    </a:cubicBezTo>
                    <a:cubicBezTo>
                      <a:pt x="12" y="72"/>
                      <a:pt x="10" y="73"/>
                      <a:pt x="8"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sp>
          <p:nvSpPr>
            <p:cNvPr id="4950" name="Google Shape;4950;p92"/>
            <p:cNvSpPr/>
            <p:nvPr/>
          </p:nvSpPr>
          <p:spPr>
            <a:xfrm>
              <a:off x="2494146" y="3466117"/>
              <a:ext cx="118939" cy="122387"/>
            </a:xfrm>
            <a:prstGeom prst="ellipse">
              <a:avLst/>
            </a:prstGeom>
            <a:solidFill>
              <a:srgbClr val="2AB8CA"/>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51" name="Google Shape;4951;p92"/>
            <p:cNvSpPr/>
            <p:nvPr/>
          </p:nvSpPr>
          <p:spPr>
            <a:xfrm>
              <a:off x="2600108" y="3771039"/>
              <a:ext cx="163757" cy="179271"/>
            </a:xfrm>
            <a:custGeom>
              <a:rect b="b" l="l" r="r" t="t"/>
              <a:pathLst>
                <a:path extrusionOk="0" h="104" w="95">
                  <a:moveTo>
                    <a:pt x="0" y="0"/>
                  </a:moveTo>
                  <a:lnTo>
                    <a:pt x="22" y="104"/>
                  </a:lnTo>
                  <a:lnTo>
                    <a:pt x="95" y="43"/>
                  </a:lnTo>
                  <a:lnTo>
                    <a:pt x="0" y="0"/>
                  </a:lnTo>
                  <a:close/>
                </a:path>
              </a:pathLst>
            </a:custGeom>
            <a:solidFill>
              <a:srgbClr val="6E61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52" name="Google Shape;4952;p92"/>
            <p:cNvSpPr txBox="1"/>
            <p:nvPr/>
          </p:nvSpPr>
          <p:spPr>
            <a:xfrm>
              <a:off x="2491022" y="2373354"/>
              <a:ext cx="236154" cy="13164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200">
                  <a:solidFill>
                    <a:srgbClr val="2AB8CA"/>
                  </a:solidFill>
                  <a:latin typeface="Calibri"/>
                  <a:ea typeface="Calibri"/>
                  <a:cs typeface="Calibri"/>
                  <a:sym typeface="Calibri"/>
                </a:rPr>
                <a:t>C5</a:t>
              </a:r>
              <a:endParaRPr b="1" sz="1600">
                <a:solidFill>
                  <a:srgbClr val="2AB8CA"/>
                </a:solidFill>
                <a:latin typeface="Calibri"/>
                <a:ea typeface="Calibri"/>
                <a:cs typeface="Calibri"/>
                <a:sym typeface="Calibri"/>
              </a:endParaRPr>
            </a:p>
          </p:txBody>
        </p:sp>
        <p:sp>
          <p:nvSpPr>
            <p:cNvPr id="4953" name="Google Shape;4953;p92"/>
            <p:cNvSpPr txBox="1"/>
            <p:nvPr/>
          </p:nvSpPr>
          <p:spPr>
            <a:xfrm>
              <a:off x="1908828" y="2849477"/>
              <a:ext cx="1031333" cy="15047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pt-BR" sz="1100">
                  <a:solidFill>
                    <a:srgbClr val="002F6C"/>
                  </a:solidFill>
                  <a:latin typeface="Calibri"/>
                  <a:ea typeface="Calibri"/>
                  <a:cs typeface="Calibri"/>
                  <a:sym typeface="Calibri"/>
                </a:rPr>
                <a:t>eculizumabe</a:t>
              </a:r>
              <a:endParaRPr b="1" baseline="30000" sz="1400">
                <a:solidFill>
                  <a:srgbClr val="002F6C"/>
                </a:solidFill>
                <a:latin typeface="Calibri"/>
                <a:ea typeface="Calibri"/>
                <a:cs typeface="Calibri"/>
                <a:sym typeface="Calibri"/>
              </a:endParaRPr>
            </a:p>
          </p:txBody>
        </p:sp>
        <p:cxnSp>
          <p:nvCxnSpPr>
            <p:cNvPr id="4954" name="Google Shape;4954;p92"/>
            <p:cNvCxnSpPr/>
            <p:nvPr/>
          </p:nvCxnSpPr>
          <p:spPr>
            <a:xfrm>
              <a:off x="2442614" y="4381726"/>
              <a:ext cx="46302" cy="25932"/>
            </a:xfrm>
            <a:prstGeom prst="straightConnector1">
              <a:avLst/>
            </a:prstGeom>
            <a:noFill/>
            <a:ln cap="rnd" cmpd="sng" w="19050">
              <a:solidFill>
                <a:srgbClr val="002F6C"/>
              </a:solidFill>
              <a:prstDash val="solid"/>
              <a:miter lim="800000"/>
              <a:headEnd len="sm" w="sm" type="none"/>
              <a:tailEnd len="sm" w="sm" type="none"/>
            </a:ln>
          </p:spPr>
        </p:cxnSp>
        <p:cxnSp>
          <p:nvCxnSpPr>
            <p:cNvPr id="4955" name="Google Shape;4955;p92"/>
            <p:cNvCxnSpPr/>
            <p:nvPr/>
          </p:nvCxnSpPr>
          <p:spPr>
            <a:xfrm>
              <a:off x="2531291" y="4631165"/>
              <a:ext cx="13728" cy="56051"/>
            </a:xfrm>
            <a:prstGeom prst="straightConnector1">
              <a:avLst/>
            </a:prstGeom>
            <a:noFill/>
            <a:ln cap="rnd" cmpd="sng" w="19050">
              <a:solidFill>
                <a:srgbClr val="002F6C"/>
              </a:solidFill>
              <a:prstDash val="solid"/>
              <a:miter lim="800000"/>
              <a:headEnd len="sm" w="sm" type="none"/>
              <a:tailEnd len="sm" w="sm" type="none"/>
            </a:ln>
          </p:spPr>
        </p:cxnSp>
        <p:cxnSp>
          <p:nvCxnSpPr>
            <p:cNvPr id="4956" name="Google Shape;4956;p92"/>
            <p:cNvCxnSpPr/>
            <p:nvPr/>
          </p:nvCxnSpPr>
          <p:spPr>
            <a:xfrm>
              <a:off x="2289969" y="4523569"/>
              <a:ext cx="13728" cy="56051"/>
            </a:xfrm>
            <a:prstGeom prst="straightConnector1">
              <a:avLst/>
            </a:prstGeom>
            <a:noFill/>
            <a:ln cap="rnd" cmpd="sng" w="19050">
              <a:solidFill>
                <a:srgbClr val="002F6C"/>
              </a:solidFill>
              <a:prstDash val="solid"/>
              <a:miter lim="800000"/>
              <a:headEnd len="sm" w="sm" type="none"/>
              <a:tailEnd len="sm" w="sm" type="none"/>
            </a:ln>
          </p:spPr>
        </p:cxnSp>
      </p:grpSp>
      <p:grpSp>
        <p:nvGrpSpPr>
          <p:cNvPr id="4957" name="Google Shape;4957;p92"/>
          <p:cNvGrpSpPr/>
          <p:nvPr/>
        </p:nvGrpSpPr>
        <p:grpSpPr>
          <a:xfrm>
            <a:off x="7434697" y="2770457"/>
            <a:ext cx="4230638" cy="3422776"/>
            <a:chOff x="7434697" y="2770457"/>
            <a:chExt cx="4230638" cy="3422776"/>
          </a:xfrm>
        </p:grpSpPr>
        <p:grpSp>
          <p:nvGrpSpPr>
            <p:cNvPr id="4958" name="Google Shape;4958;p92"/>
            <p:cNvGrpSpPr/>
            <p:nvPr/>
          </p:nvGrpSpPr>
          <p:grpSpPr>
            <a:xfrm rot="-344638">
              <a:off x="8030436" y="3003784"/>
              <a:ext cx="2622028" cy="1404801"/>
              <a:chOff x="8067168" y="2362862"/>
              <a:chExt cx="2794113" cy="1496999"/>
            </a:xfrm>
          </p:grpSpPr>
          <p:sp>
            <p:nvSpPr>
              <p:cNvPr id="4959" name="Google Shape;4959;p92"/>
              <p:cNvSpPr/>
              <p:nvPr/>
            </p:nvSpPr>
            <p:spPr>
              <a:xfrm rot="565579">
                <a:off x="10713890" y="2651604"/>
                <a:ext cx="135553" cy="155740"/>
              </a:xfrm>
              <a:custGeom>
                <a:rect b="b" l="l" r="r" t="t"/>
                <a:pathLst>
                  <a:path extrusionOk="0" h="54" w="47">
                    <a:moveTo>
                      <a:pt x="47" y="54"/>
                    </a:moveTo>
                    <a:lnTo>
                      <a:pt x="39" y="0"/>
                    </a:lnTo>
                    <a:lnTo>
                      <a:pt x="0" y="39"/>
                    </a:lnTo>
                    <a:lnTo>
                      <a:pt x="47" y="54"/>
                    </a:lnTo>
                    <a:close/>
                  </a:path>
                </a:pathLst>
              </a:custGeom>
              <a:solidFill>
                <a:srgbClr val="D8D8D8"/>
              </a:solidFill>
              <a:ln cap="flat" cmpd="sng" w="9525">
                <a:solidFill>
                  <a:srgbClr val="E7E9E9"/>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60" name="Google Shape;4960;p92"/>
              <p:cNvSpPr/>
              <p:nvPr/>
            </p:nvSpPr>
            <p:spPr>
              <a:xfrm rot="557399">
                <a:off x="8138939" y="2562612"/>
                <a:ext cx="2563905" cy="1097499"/>
              </a:xfrm>
              <a:custGeom>
                <a:rect b="b" l="l" r="r" t="t"/>
                <a:pathLst>
                  <a:path extrusionOk="0" h="118" w="277">
                    <a:moveTo>
                      <a:pt x="0" y="44"/>
                    </a:moveTo>
                    <a:cubicBezTo>
                      <a:pt x="2" y="48"/>
                      <a:pt x="49" y="118"/>
                      <a:pt x="131" y="117"/>
                    </a:cubicBezTo>
                    <a:cubicBezTo>
                      <a:pt x="197" y="117"/>
                      <a:pt x="257" y="69"/>
                      <a:pt x="277" y="0"/>
                    </a:cubicBezTo>
                  </a:path>
                </a:pathLst>
              </a:custGeom>
              <a:noFill/>
              <a:ln cap="flat" cmpd="sng" w="38100">
                <a:solidFill>
                  <a:srgbClr val="E7E9E9"/>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sp>
          <p:nvSpPr>
            <p:cNvPr id="4961" name="Google Shape;4961;p92"/>
            <p:cNvSpPr/>
            <p:nvPr/>
          </p:nvSpPr>
          <p:spPr>
            <a:xfrm>
              <a:off x="8113856" y="5161379"/>
              <a:ext cx="234531" cy="234531"/>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1</a:t>
              </a:r>
              <a:endParaRPr/>
            </a:p>
          </p:txBody>
        </p:sp>
        <p:sp>
          <p:nvSpPr>
            <p:cNvPr id="4962" name="Google Shape;4962;p92"/>
            <p:cNvSpPr/>
            <p:nvPr/>
          </p:nvSpPr>
          <p:spPr>
            <a:xfrm>
              <a:off x="8343703" y="4979437"/>
              <a:ext cx="3321632" cy="608756"/>
            </a:xfrm>
            <a:prstGeom prst="rect">
              <a:avLst/>
            </a:prstGeom>
            <a:noFill/>
            <a:ln>
              <a:noFill/>
            </a:ln>
          </p:spPr>
          <p:txBody>
            <a:bodyPr anchorCtr="0" anchor="t" bIns="45700" lIns="91425" spcFirstLastPara="1" rIns="91425" wrap="square" tIns="45700">
              <a:spAutoFit/>
            </a:bodyPr>
            <a:lstStyle/>
            <a:p>
              <a:pPr indent="0" lvl="0" marL="0" marR="0" rtl="0" algn="l">
                <a:lnSpc>
                  <a:spcPct val="95238"/>
                </a:lnSpc>
                <a:spcBef>
                  <a:spcPts val="0"/>
                </a:spcBef>
                <a:spcAft>
                  <a:spcPts val="0"/>
                </a:spcAft>
                <a:buClr>
                  <a:schemeClr val="dk1"/>
                </a:buClr>
                <a:buSzPts val="1050"/>
                <a:buFont typeface="Calibri"/>
                <a:buNone/>
              </a:pPr>
              <a:r>
                <a:rPr b="1" lang="pt-BR" sz="1050">
                  <a:solidFill>
                    <a:schemeClr val="dk1"/>
                  </a:solidFill>
                  <a:latin typeface="Calibri"/>
                  <a:ea typeface="Calibri"/>
                  <a:cs typeface="Calibri"/>
                  <a:sym typeface="Calibri"/>
                </a:rPr>
                <a:t>A afinidade de ravulizumabe pelo </a:t>
              </a:r>
              <a:r>
                <a:rPr b="1" i="0" lang="pt-BR" sz="1050" u="none" cap="none" strike="noStrike">
                  <a:solidFill>
                    <a:schemeClr val="dk1"/>
                  </a:solidFill>
                  <a:latin typeface="Calibri"/>
                  <a:ea typeface="Calibri"/>
                  <a:cs typeface="Calibri"/>
                  <a:sym typeface="Calibri"/>
                </a:rPr>
                <a:t>C5 </a:t>
              </a:r>
              <a:r>
                <a:rPr b="1" lang="pt-BR" sz="1050">
                  <a:solidFill>
                    <a:schemeClr val="dk1"/>
                  </a:solidFill>
                  <a:latin typeface="Calibri"/>
                  <a:ea typeface="Calibri"/>
                  <a:cs typeface="Calibri"/>
                  <a:sym typeface="Calibri"/>
                </a:rPr>
                <a:t>no</a:t>
              </a:r>
              <a:r>
                <a:rPr b="1" i="0" lang="pt-BR" sz="1050" u="none" cap="none" strike="noStrike">
                  <a:solidFill>
                    <a:schemeClr val="dk1"/>
                  </a:solidFill>
                  <a:latin typeface="Calibri"/>
                  <a:ea typeface="Calibri"/>
                  <a:cs typeface="Calibri"/>
                  <a:sym typeface="Calibri"/>
                </a:rPr>
                <a:t> pH endossômico é reduzida</a:t>
              </a:r>
              <a:r>
                <a:rPr b="0" i="0" lang="pt-BR" sz="1050" u="none" cap="none" strike="noStrike">
                  <a:solidFill>
                    <a:schemeClr val="dk1"/>
                  </a:solidFill>
                  <a:latin typeface="Calibri"/>
                  <a:ea typeface="Calibri"/>
                  <a:cs typeface="Calibri"/>
                  <a:sym typeface="Calibri"/>
                </a:rPr>
                <a:t>, permitindo a dissociação de </a:t>
              </a:r>
              <a:r>
                <a:rPr b="1" lang="pt-BR" sz="1050">
                  <a:solidFill>
                    <a:schemeClr val="dk1"/>
                  </a:solidFill>
                  <a:latin typeface="Calibri"/>
                  <a:ea typeface="Calibri"/>
                  <a:cs typeface="Calibri"/>
                  <a:sym typeface="Calibri"/>
                </a:rPr>
                <a:t>ravulizumabe</a:t>
              </a:r>
              <a:r>
                <a:rPr b="0" baseline="30000" i="0" lang="pt-BR" sz="1050" u="none" cap="none" strike="noStrike">
                  <a:solidFill>
                    <a:schemeClr val="dk1"/>
                  </a:solidFill>
                  <a:latin typeface="Calibri"/>
                  <a:ea typeface="Calibri"/>
                  <a:cs typeface="Calibri"/>
                  <a:sym typeface="Calibri"/>
                </a:rPr>
                <a:t> </a:t>
              </a:r>
              <a:r>
                <a:rPr b="0" i="0" lang="pt-BR" sz="1050" u="none" cap="none" strike="noStrike">
                  <a:solidFill>
                    <a:schemeClr val="dk1"/>
                  </a:solidFill>
                  <a:latin typeface="Calibri"/>
                  <a:ea typeface="Calibri"/>
                  <a:cs typeface="Calibri"/>
                  <a:sym typeface="Calibri"/>
                </a:rPr>
                <a:t>e C5, </a:t>
              </a:r>
              <a:r>
                <a:rPr b="1" i="0" lang="pt-BR" sz="1050" u="none" cap="none" strike="noStrike">
                  <a:solidFill>
                    <a:schemeClr val="dk1"/>
                  </a:solidFill>
                  <a:latin typeface="Calibri"/>
                  <a:ea typeface="Calibri"/>
                  <a:cs typeface="Calibri"/>
                  <a:sym typeface="Calibri"/>
                </a:rPr>
                <a:t>minimizando assim a eliminação da droga mediada</a:t>
              </a:r>
              <a:r>
                <a:rPr b="1" i="0" lang="pt-BR" sz="1050" u="none" cap="none" strike="noStrike">
                  <a:solidFill>
                    <a:schemeClr val="dk1"/>
                  </a:solidFill>
                  <a:latin typeface="Calibri"/>
                  <a:ea typeface="Calibri"/>
                  <a:cs typeface="Calibri"/>
                  <a:sym typeface="Calibri"/>
                </a:rPr>
                <a:t> pelo alvo</a:t>
              </a:r>
              <a:r>
                <a:rPr b="1" baseline="30000" i="0" lang="pt-BR" sz="1050" u="none" cap="none" strike="noStrike">
                  <a:solidFill>
                    <a:schemeClr val="dk1"/>
                  </a:solidFill>
                  <a:latin typeface="Calibri"/>
                  <a:ea typeface="Calibri"/>
                  <a:cs typeface="Calibri"/>
                  <a:sym typeface="Calibri"/>
                </a:rPr>
                <a:t>1</a:t>
              </a:r>
              <a:endParaRPr/>
            </a:p>
          </p:txBody>
        </p:sp>
        <p:sp>
          <p:nvSpPr>
            <p:cNvPr id="4963" name="Google Shape;4963;p92"/>
            <p:cNvSpPr/>
            <p:nvPr/>
          </p:nvSpPr>
          <p:spPr>
            <a:xfrm>
              <a:off x="8358647" y="5586144"/>
              <a:ext cx="3306687" cy="607089"/>
            </a:xfrm>
            <a:prstGeom prst="rect">
              <a:avLst/>
            </a:prstGeom>
            <a:noFill/>
            <a:ln>
              <a:noFill/>
            </a:ln>
          </p:spPr>
          <p:txBody>
            <a:bodyPr anchorCtr="0" anchor="t" bIns="45700" lIns="91425" spcFirstLastPara="1" rIns="91425" wrap="square" tIns="45700">
              <a:spAutoFit/>
            </a:bodyPr>
            <a:lstStyle/>
            <a:p>
              <a:pPr indent="0" lvl="0" marL="0" marR="0" rtl="0" algn="l">
                <a:lnSpc>
                  <a:spcPct val="95238"/>
                </a:lnSpc>
                <a:spcBef>
                  <a:spcPts val="0"/>
                </a:spcBef>
                <a:spcAft>
                  <a:spcPts val="0"/>
                </a:spcAft>
                <a:buClr>
                  <a:schemeClr val="dk1"/>
                </a:buClr>
                <a:buSzPts val="1050"/>
                <a:buFont typeface="Calibri"/>
                <a:buNone/>
              </a:pPr>
              <a:r>
                <a:rPr b="1" lang="pt-BR" sz="1050">
                  <a:solidFill>
                    <a:schemeClr val="dk1"/>
                  </a:solidFill>
                  <a:latin typeface="Calibri"/>
                  <a:ea typeface="Calibri"/>
                  <a:cs typeface="Calibri"/>
                  <a:sym typeface="Calibri"/>
                </a:rPr>
                <a:t>A afinidade de ravulizumabe pelo </a:t>
              </a:r>
              <a:r>
                <a:rPr b="1" i="0" lang="pt-BR" sz="1050" u="none" cap="none" strike="noStrike">
                  <a:solidFill>
                    <a:schemeClr val="dk1"/>
                  </a:solidFill>
                  <a:latin typeface="Calibri"/>
                  <a:ea typeface="Calibri"/>
                  <a:cs typeface="Calibri"/>
                  <a:sym typeface="Calibri"/>
                </a:rPr>
                <a:t>FcRn no pH endossômico é mais alta</a:t>
              </a:r>
              <a:r>
                <a:rPr b="0" i="0" lang="pt-BR" sz="1050" u="none" cap="none" strike="noStrike">
                  <a:solidFill>
                    <a:schemeClr val="dk1"/>
                  </a:solidFill>
                  <a:latin typeface="Calibri"/>
                  <a:ea typeface="Calibri"/>
                  <a:cs typeface="Calibri"/>
                  <a:sym typeface="Calibri"/>
                </a:rPr>
                <a:t>, aumentando a probabilidade de reciclagem com liberação de </a:t>
              </a:r>
              <a:r>
                <a:rPr b="1" lang="pt-BR" sz="1050">
                  <a:solidFill>
                    <a:schemeClr val="dk1"/>
                  </a:solidFill>
                  <a:latin typeface="Calibri"/>
                  <a:ea typeface="Calibri"/>
                  <a:cs typeface="Calibri"/>
                  <a:sym typeface="Calibri"/>
                </a:rPr>
                <a:t>ravulizumabe</a:t>
              </a:r>
              <a:r>
                <a:rPr b="0" i="0" lang="pt-BR" sz="1050" u="none" cap="none" strike="noStrike">
                  <a:solidFill>
                    <a:schemeClr val="dk1"/>
                  </a:solidFill>
                  <a:latin typeface="Calibri"/>
                  <a:ea typeface="Calibri"/>
                  <a:cs typeface="Calibri"/>
                  <a:sym typeface="Calibri"/>
                </a:rPr>
                <a:t> livre de volta à</a:t>
              </a:r>
              <a:r>
                <a:rPr b="0" i="0" lang="pt-BR" sz="1050" u="none" cap="none" strike="noStrike">
                  <a:solidFill>
                    <a:schemeClr val="dk1"/>
                  </a:solidFill>
                  <a:latin typeface="Calibri"/>
                  <a:ea typeface="Calibri"/>
                  <a:cs typeface="Calibri"/>
                  <a:sym typeface="Calibri"/>
                </a:rPr>
                <a:t> circulação</a:t>
              </a:r>
              <a:r>
                <a:rPr b="0" i="0" lang="pt-BR" sz="1050" u="none" cap="none" strike="noStrike">
                  <a:solidFill>
                    <a:schemeClr val="dk1"/>
                  </a:solidFill>
                  <a:latin typeface="Calibri"/>
                  <a:ea typeface="Calibri"/>
                  <a:cs typeface="Calibri"/>
                  <a:sym typeface="Calibri"/>
                </a:rPr>
                <a:t> (ou seja,</a:t>
              </a:r>
              <a:r>
                <a:rPr b="0" i="0" lang="pt-BR" sz="1050" u="none" cap="none" strike="noStrike">
                  <a:solidFill>
                    <a:schemeClr val="dk1"/>
                  </a:solidFill>
                  <a:latin typeface="Calibri"/>
                  <a:ea typeface="Calibri"/>
                  <a:cs typeface="Calibri"/>
                  <a:sym typeface="Calibri"/>
                </a:rPr>
                <a:t> prolongando a sua meia-vida</a:t>
              </a:r>
              <a:r>
                <a:rPr b="0" i="0" lang="pt-BR" sz="1050" u="none" cap="none" strike="noStrike">
                  <a:solidFill>
                    <a:schemeClr val="dk1"/>
                  </a:solidFill>
                  <a:latin typeface="Calibri"/>
                  <a:ea typeface="Calibri"/>
                  <a:cs typeface="Calibri"/>
                  <a:sym typeface="Calibri"/>
                </a:rPr>
                <a:t>)</a:t>
              </a:r>
              <a:r>
                <a:rPr b="0" baseline="30000" i="0" lang="pt-BR" sz="1050" u="none" cap="none" strike="noStrike">
                  <a:solidFill>
                    <a:schemeClr val="dk1"/>
                  </a:solidFill>
                  <a:latin typeface="Calibri"/>
                  <a:ea typeface="Calibri"/>
                  <a:cs typeface="Calibri"/>
                  <a:sym typeface="Calibri"/>
                </a:rPr>
                <a:t>1</a:t>
              </a:r>
              <a:endParaRPr/>
            </a:p>
          </p:txBody>
        </p:sp>
        <p:sp>
          <p:nvSpPr>
            <p:cNvPr id="4964" name="Google Shape;4964;p92"/>
            <p:cNvSpPr/>
            <p:nvPr/>
          </p:nvSpPr>
          <p:spPr>
            <a:xfrm>
              <a:off x="8152096" y="5747851"/>
              <a:ext cx="234531" cy="234531"/>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900"/>
                <a:buFont typeface="Calibri"/>
                <a:buNone/>
              </a:pPr>
              <a:r>
                <a:rPr b="1" i="0" lang="pt-BR" sz="900" u="none" cap="none" strike="noStrike">
                  <a:solidFill>
                    <a:srgbClr val="FFFFFF"/>
                  </a:solidFill>
                  <a:latin typeface="Calibri"/>
                  <a:ea typeface="Calibri"/>
                  <a:cs typeface="Calibri"/>
                  <a:sym typeface="Calibri"/>
                </a:rPr>
                <a:t>2</a:t>
              </a:r>
              <a:endParaRPr/>
            </a:p>
          </p:txBody>
        </p:sp>
        <p:sp>
          <p:nvSpPr>
            <p:cNvPr id="4965" name="Google Shape;4965;p92"/>
            <p:cNvSpPr/>
            <p:nvPr/>
          </p:nvSpPr>
          <p:spPr>
            <a:xfrm>
              <a:off x="8719331" y="4400812"/>
              <a:ext cx="235108" cy="233212"/>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1</a:t>
              </a:r>
              <a:endParaRPr b="1" i="0" sz="2000" u="none" cap="none" strike="noStrike">
                <a:solidFill>
                  <a:srgbClr val="FFFFFF"/>
                </a:solidFill>
                <a:latin typeface="Calibri"/>
                <a:ea typeface="Calibri"/>
                <a:cs typeface="Calibri"/>
                <a:sym typeface="Calibri"/>
              </a:endParaRPr>
            </a:p>
          </p:txBody>
        </p:sp>
        <p:grpSp>
          <p:nvGrpSpPr>
            <p:cNvPr id="4966" name="Google Shape;4966;p92"/>
            <p:cNvGrpSpPr/>
            <p:nvPr/>
          </p:nvGrpSpPr>
          <p:grpSpPr>
            <a:xfrm>
              <a:off x="10595356" y="2789958"/>
              <a:ext cx="235109" cy="278717"/>
              <a:chOff x="10237788" y="1987270"/>
              <a:chExt cx="196851" cy="233363"/>
            </a:xfrm>
          </p:grpSpPr>
          <p:sp>
            <p:nvSpPr>
              <p:cNvPr id="4967" name="Google Shape;4967;p92"/>
              <p:cNvSpPr/>
              <p:nvPr/>
            </p:nvSpPr>
            <p:spPr>
              <a:xfrm>
                <a:off x="10290176" y="2025370"/>
                <a:ext cx="128588" cy="195263"/>
              </a:xfrm>
              <a:custGeom>
                <a:rect b="b" l="l" r="r" t="t"/>
                <a:pathLst>
                  <a:path extrusionOk="0" h="205" w="135">
                    <a:moveTo>
                      <a:pt x="132" y="4"/>
                    </a:moveTo>
                    <a:cubicBezTo>
                      <a:pt x="130" y="1"/>
                      <a:pt x="125" y="0"/>
                      <a:pt x="122" y="2"/>
                    </a:cubicBezTo>
                    <a:cubicBezTo>
                      <a:pt x="44" y="56"/>
                      <a:pt x="44" y="56"/>
                      <a:pt x="44" y="56"/>
                    </a:cubicBezTo>
                    <a:cubicBezTo>
                      <a:pt x="43" y="56"/>
                      <a:pt x="43" y="56"/>
                      <a:pt x="43" y="57"/>
                    </a:cubicBezTo>
                    <a:cubicBezTo>
                      <a:pt x="43" y="57"/>
                      <a:pt x="43" y="57"/>
                      <a:pt x="43" y="57"/>
                    </a:cubicBezTo>
                    <a:cubicBezTo>
                      <a:pt x="43" y="57"/>
                      <a:pt x="42" y="57"/>
                      <a:pt x="42" y="58"/>
                    </a:cubicBezTo>
                    <a:cubicBezTo>
                      <a:pt x="42" y="58"/>
                      <a:pt x="42" y="58"/>
                      <a:pt x="42" y="58"/>
                    </a:cubicBezTo>
                    <a:cubicBezTo>
                      <a:pt x="42" y="58"/>
                      <a:pt x="41" y="59"/>
                      <a:pt x="41" y="59"/>
                    </a:cubicBezTo>
                    <a:cubicBezTo>
                      <a:pt x="41" y="59"/>
                      <a:pt x="41" y="59"/>
                      <a:pt x="41" y="59"/>
                    </a:cubicBezTo>
                    <a:cubicBezTo>
                      <a:pt x="41" y="60"/>
                      <a:pt x="41" y="60"/>
                      <a:pt x="41" y="60"/>
                    </a:cubicBezTo>
                    <a:cubicBezTo>
                      <a:pt x="41" y="60"/>
                      <a:pt x="41" y="60"/>
                      <a:pt x="41" y="60"/>
                    </a:cubicBezTo>
                    <a:cubicBezTo>
                      <a:pt x="1" y="194"/>
                      <a:pt x="1" y="194"/>
                      <a:pt x="1" y="194"/>
                    </a:cubicBezTo>
                    <a:cubicBezTo>
                      <a:pt x="0" y="198"/>
                      <a:pt x="2" y="202"/>
                      <a:pt x="6" y="204"/>
                    </a:cubicBezTo>
                    <a:cubicBezTo>
                      <a:pt x="10" y="205"/>
                      <a:pt x="14" y="203"/>
                      <a:pt x="15" y="199"/>
                    </a:cubicBezTo>
                    <a:cubicBezTo>
                      <a:pt x="54" y="67"/>
                      <a:pt x="54" y="67"/>
                      <a:pt x="54" y="67"/>
                    </a:cubicBezTo>
                    <a:cubicBezTo>
                      <a:pt x="131" y="14"/>
                      <a:pt x="131" y="14"/>
                      <a:pt x="131" y="14"/>
                    </a:cubicBezTo>
                    <a:cubicBezTo>
                      <a:pt x="134" y="12"/>
                      <a:pt x="135" y="7"/>
                      <a:pt x="132" y="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68" name="Google Shape;4968;p92"/>
              <p:cNvSpPr/>
              <p:nvPr/>
            </p:nvSpPr>
            <p:spPr>
              <a:xfrm>
                <a:off x="10260014" y="1987270"/>
                <a:ext cx="53975" cy="223838"/>
              </a:xfrm>
              <a:custGeom>
                <a:rect b="b" l="l" r="r" t="t"/>
                <a:pathLst>
                  <a:path extrusionOk="0" h="236" w="56">
                    <a:moveTo>
                      <a:pt x="56" y="95"/>
                    </a:moveTo>
                    <a:cubicBezTo>
                      <a:pt x="56" y="95"/>
                      <a:pt x="56" y="95"/>
                      <a:pt x="56" y="94"/>
                    </a:cubicBezTo>
                    <a:cubicBezTo>
                      <a:pt x="56" y="94"/>
                      <a:pt x="56" y="94"/>
                      <a:pt x="56" y="94"/>
                    </a:cubicBezTo>
                    <a:cubicBezTo>
                      <a:pt x="56" y="94"/>
                      <a:pt x="56" y="93"/>
                      <a:pt x="56" y="93"/>
                    </a:cubicBezTo>
                    <a:cubicBezTo>
                      <a:pt x="56" y="93"/>
                      <a:pt x="56" y="93"/>
                      <a:pt x="56" y="92"/>
                    </a:cubicBezTo>
                    <a:cubicBezTo>
                      <a:pt x="56" y="92"/>
                      <a:pt x="56" y="92"/>
                      <a:pt x="56" y="92"/>
                    </a:cubicBezTo>
                    <a:cubicBezTo>
                      <a:pt x="55" y="91"/>
                      <a:pt x="55" y="91"/>
                      <a:pt x="55" y="91"/>
                    </a:cubicBezTo>
                    <a:cubicBezTo>
                      <a:pt x="55" y="91"/>
                      <a:pt x="55" y="91"/>
                      <a:pt x="55" y="91"/>
                    </a:cubicBezTo>
                    <a:cubicBezTo>
                      <a:pt x="19" y="5"/>
                      <a:pt x="19" y="5"/>
                      <a:pt x="19" y="5"/>
                    </a:cubicBezTo>
                    <a:cubicBezTo>
                      <a:pt x="18" y="2"/>
                      <a:pt x="13" y="0"/>
                      <a:pt x="9" y="1"/>
                    </a:cubicBezTo>
                    <a:cubicBezTo>
                      <a:pt x="6" y="3"/>
                      <a:pt x="4" y="7"/>
                      <a:pt x="5" y="11"/>
                    </a:cubicBezTo>
                    <a:cubicBezTo>
                      <a:pt x="40" y="94"/>
                      <a:pt x="40" y="94"/>
                      <a:pt x="40" y="94"/>
                    </a:cubicBezTo>
                    <a:cubicBezTo>
                      <a:pt x="1" y="225"/>
                      <a:pt x="1" y="225"/>
                      <a:pt x="1" y="225"/>
                    </a:cubicBezTo>
                    <a:cubicBezTo>
                      <a:pt x="0" y="229"/>
                      <a:pt x="2" y="233"/>
                      <a:pt x="6" y="235"/>
                    </a:cubicBezTo>
                    <a:cubicBezTo>
                      <a:pt x="10" y="236"/>
                      <a:pt x="14" y="233"/>
                      <a:pt x="16" y="230"/>
                    </a:cubicBezTo>
                    <a:cubicBezTo>
                      <a:pt x="55" y="96"/>
                      <a:pt x="55" y="96"/>
                      <a:pt x="55" y="96"/>
                    </a:cubicBezTo>
                    <a:cubicBezTo>
                      <a:pt x="56" y="95"/>
                      <a:pt x="56" y="95"/>
                      <a:pt x="56" y="9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69" name="Google Shape;4969;p92"/>
              <p:cNvSpPr/>
              <p:nvPr/>
            </p:nvSpPr>
            <p:spPr>
              <a:xfrm>
                <a:off x="10237788" y="1998383"/>
                <a:ext cx="42863" cy="80963"/>
              </a:xfrm>
              <a:custGeom>
                <a:rect b="b" l="l" r="r" t="t"/>
                <a:pathLst>
                  <a:path extrusionOk="0" h="85" w="46">
                    <a:moveTo>
                      <a:pt x="36" y="85"/>
                    </a:moveTo>
                    <a:cubicBezTo>
                      <a:pt x="33" y="84"/>
                      <a:pt x="32" y="83"/>
                      <a:pt x="31" y="80"/>
                    </a:cubicBezTo>
                    <a:cubicBezTo>
                      <a:pt x="2" y="12"/>
                      <a:pt x="2" y="12"/>
                      <a:pt x="2" y="12"/>
                    </a:cubicBezTo>
                    <a:cubicBezTo>
                      <a:pt x="0" y="8"/>
                      <a:pt x="2" y="4"/>
                      <a:pt x="6" y="2"/>
                    </a:cubicBezTo>
                    <a:cubicBezTo>
                      <a:pt x="9" y="0"/>
                      <a:pt x="14" y="2"/>
                      <a:pt x="15" y="6"/>
                    </a:cubicBezTo>
                    <a:cubicBezTo>
                      <a:pt x="45" y="75"/>
                      <a:pt x="45" y="75"/>
                      <a:pt x="45" y="75"/>
                    </a:cubicBezTo>
                    <a:cubicBezTo>
                      <a:pt x="46" y="78"/>
                      <a:pt x="44" y="83"/>
                      <a:pt x="41" y="84"/>
                    </a:cubicBezTo>
                    <a:cubicBezTo>
                      <a:pt x="39" y="85"/>
                      <a:pt x="37" y="85"/>
                      <a:pt x="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70" name="Google Shape;4970;p92"/>
              <p:cNvSpPr/>
              <p:nvPr/>
            </p:nvSpPr>
            <p:spPr>
              <a:xfrm>
                <a:off x="10358439" y="2052357"/>
                <a:ext cx="76200" cy="53975"/>
              </a:xfrm>
              <a:custGeom>
                <a:rect b="b" l="l" r="r" t="t"/>
                <a:pathLst>
                  <a:path extrusionOk="0" h="57" w="79">
                    <a:moveTo>
                      <a:pt x="7" y="56"/>
                    </a:moveTo>
                    <a:cubicBezTo>
                      <a:pt x="5" y="56"/>
                      <a:pt x="4" y="55"/>
                      <a:pt x="3" y="53"/>
                    </a:cubicBezTo>
                    <a:cubicBezTo>
                      <a:pt x="0" y="50"/>
                      <a:pt x="1" y="45"/>
                      <a:pt x="5" y="43"/>
                    </a:cubicBezTo>
                    <a:cubicBezTo>
                      <a:pt x="67" y="2"/>
                      <a:pt x="67" y="2"/>
                      <a:pt x="67" y="2"/>
                    </a:cubicBezTo>
                    <a:cubicBezTo>
                      <a:pt x="70" y="0"/>
                      <a:pt x="75" y="1"/>
                      <a:pt x="77" y="4"/>
                    </a:cubicBezTo>
                    <a:cubicBezTo>
                      <a:pt x="79" y="7"/>
                      <a:pt x="79" y="12"/>
                      <a:pt x="75" y="14"/>
                    </a:cubicBezTo>
                    <a:cubicBezTo>
                      <a:pt x="13" y="55"/>
                      <a:pt x="13" y="55"/>
                      <a:pt x="13" y="55"/>
                    </a:cubicBezTo>
                    <a:cubicBezTo>
                      <a:pt x="11" y="57"/>
                      <a:pt x="9" y="57"/>
                      <a:pt x="7" y="5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grpSp>
          <p:nvGrpSpPr>
            <p:cNvPr id="4971" name="Google Shape;4971;p92"/>
            <p:cNvGrpSpPr/>
            <p:nvPr/>
          </p:nvGrpSpPr>
          <p:grpSpPr>
            <a:xfrm rot="543708">
              <a:off x="8020537" y="4211548"/>
              <a:ext cx="544439" cy="635393"/>
              <a:chOff x="7981951" y="3165949"/>
              <a:chExt cx="306387" cy="409575"/>
            </a:xfrm>
          </p:grpSpPr>
          <p:cxnSp>
            <p:nvCxnSpPr>
              <p:cNvPr id="4972" name="Google Shape;4972;p92"/>
              <p:cNvCxnSpPr/>
              <p:nvPr/>
            </p:nvCxnSpPr>
            <p:spPr>
              <a:xfrm flipH="1" rot="10800000">
                <a:off x="8015288" y="3165949"/>
                <a:ext cx="273050" cy="366713"/>
              </a:xfrm>
              <a:prstGeom prst="straightConnector1">
                <a:avLst/>
              </a:prstGeom>
              <a:solidFill>
                <a:srgbClr val="F2F2F2"/>
              </a:solidFill>
              <a:ln cap="flat" cmpd="sng" w="28575">
                <a:solidFill>
                  <a:srgbClr val="E7E9E9"/>
                </a:solidFill>
                <a:prstDash val="solid"/>
                <a:miter lim="800000"/>
                <a:headEnd len="med" w="med" type="none"/>
                <a:tailEnd len="med" w="med" type="none"/>
              </a:ln>
            </p:spPr>
          </p:cxnSp>
          <p:sp>
            <p:nvSpPr>
              <p:cNvPr id="4973" name="Google Shape;4973;p92"/>
              <p:cNvSpPr/>
              <p:nvPr/>
            </p:nvSpPr>
            <p:spPr>
              <a:xfrm>
                <a:off x="7981951" y="3489799"/>
                <a:ext cx="79375" cy="85725"/>
              </a:xfrm>
              <a:custGeom>
                <a:rect b="b" l="l" r="r" t="t"/>
                <a:pathLst>
                  <a:path extrusionOk="0" h="54" w="50">
                    <a:moveTo>
                      <a:pt x="12" y="0"/>
                    </a:moveTo>
                    <a:lnTo>
                      <a:pt x="0" y="54"/>
                    </a:lnTo>
                    <a:lnTo>
                      <a:pt x="50" y="31"/>
                    </a:lnTo>
                    <a:lnTo>
                      <a:pt x="12" y="0"/>
                    </a:lnTo>
                    <a:close/>
                  </a:path>
                </a:pathLst>
              </a:custGeom>
              <a:solidFill>
                <a:srgbClr val="E7E9E9"/>
              </a:solidFill>
              <a:ln cap="flat" cmpd="sng" w="9525">
                <a:solidFill>
                  <a:srgbClr val="E7E9E9"/>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grpSp>
          <p:nvGrpSpPr>
            <p:cNvPr id="4974" name="Google Shape;4974;p92"/>
            <p:cNvGrpSpPr/>
            <p:nvPr/>
          </p:nvGrpSpPr>
          <p:grpSpPr>
            <a:xfrm>
              <a:off x="7862985" y="2955466"/>
              <a:ext cx="395573" cy="540552"/>
              <a:chOff x="7902086" y="2411692"/>
              <a:chExt cx="421536" cy="576029"/>
            </a:xfrm>
          </p:grpSpPr>
          <p:grpSp>
            <p:nvGrpSpPr>
              <p:cNvPr id="4975" name="Google Shape;4975;p92"/>
              <p:cNvGrpSpPr/>
              <p:nvPr/>
            </p:nvGrpSpPr>
            <p:grpSpPr>
              <a:xfrm>
                <a:off x="7902086" y="2694754"/>
                <a:ext cx="268723" cy="292967"/>
                <a:chOff x="7913688" y="2357912"/>
                <a:chExt cx="211138" cy="230187"/>
              </a:xfrm>
            </p:grpSpPr>
            <p:sp>
              <p:nvSpPr>
                <p:cNvPr id="4976" name="Google Shape;4976;p92"/>
                <p:cNvSpPr/>
                <p:nvPr/>
              </p:nvSpPr>
              <p:spPr>
                <a:xfrm>
                  <a:off x="8029576" y="2357912"/>
                  <a:ext cx="95250" cy="211138"/>
                </a:xfrm>
                <a:custGeom>
                  <a:rect b="b" l="l" r="r" t="t"/>
                  <a:pathLst>
                    <a:path extrusionOk="0" h="222" w="101">
                      <a:moveTo>
                        <a:pt x="11" y="0"/>
                      </a:moveTo>
                      <a:cubicBezTo>
                        <a:pt x="7" y="0"/>
                        <a:pt x="3" y="3"/>
                        <a:pt x="3" y="7"/>
                      </a:cubicBezTo>
                      <a:cubicBezTo>
                        <a:pt x="0" y="102"/>
                        <a:pt x="0" y="102"/>
                        <a:pt x="0" y="102"/>
                      </a:cubicBezTo>
                      <a:cubicBezTo>
                        <a:pt x="0" y="103"/>
                        <a:pt x="0" y="103"/>
                        <a:pt x="0" y="103"/>
                      </a:cubicBezTo>
                      <a:cubicBezTo>
                        <a:pt x="0" y="103"/>
                        <a:pt x="0" y="103"/>
                        <a:pt x="0" y="103"/>
                      </a:cubicBezTo>
                      <a:cubicBezTo>
                        <a:pt x="0" y="104"/>
                        <a:pt x="0" y="104"/>
                        <a:pt x="1" y="104"/>
                      </a:cubicBezTo>
                      <a:cubicBezTo>
                        <a:pt x="1" y="104"/>
                        <a:pt x="1" y="105"/>
                        <a:pt x="1" y="105"/>
                      </a:cubicBezTo>
                      <a:cubicBezTo>
                        <a:pt x="1" y="105"/>
                        <a:pt x="1" y="105"/>
                        <a:pt x="1" y="106"/>
                      </a:cubicBezTo>
                      <a:cubicBezTo>
                        <a:pt x="1" y="106"/>
                        <a:pt x="1" y="106"/>
                        <a:pt x="1" y="106"/>
                      </a:cubicBezTo>
                      <a:cubicBezTo>
                        <a:pt x="1" y="106"/>
                        <a:pt x="2" y="107"/>
                        <a:pt x="2" y="107"/>
                      </a:cubicBezTo>
                      <a:cubicBezTo>
                        <a:pt x="2" y="107"/>
                        <a:pt x="2" y="107"/>
                        <a:pt x="2" y="107"/>
                      </a:cubicBezTo>
                      <a:cubicBezTo>
                        <a:pt x="86" y="218"/>
                        <a:pt x="86" y="218"/>
                        <a:pt x="86" y="218"/>
                      </a:cubicBezTo>
                      <a:cubicBezTo>
                        <a:pt x="89" y="222"/>
                        <a:pt x="94" y="222"/>
                        <a:pt x="97" y="220"/>
                      </a:cubicBezTo>
                      <a:cubicBezTo>
                        <a:pt x="100" y="217"/>
                        <a:pt x="101" y="213"/>
                        <a:pt x="98" y="209"/>
                      </a:cubicBezTo>
                      <a:cubicBezTo>
                        <a:pt x="15" y="100"/>
                        <a:pt x="15" y="100"/>
                        <a:pt x="15" y="100"/>
                      </a:cubicBezTo>
                      <a:cubicBezTo>
                        <a:pt x="18" y="7"/>
                        <a:pt x="18" y="7"/>
                        <a:pt x="18" y="7"/>
                      </a:cubicBezTo>
                      <a:cubicBezTo>
                        <a:pt x="18" y="3"/>
                        <a:pt x="15" y="0"/>
                        <a:pt x="11" y="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2AB8CA"/>
                    </a:solidFill>
                    <a:latin typeface="Calibri"/>
                    <a:ea typeface="Calibri"/>
                    <a:cs typeface="Calibri"/>
                    <a:sym typeface="Calibri"/>
                  </a:endParaRPr>
                </a:p>
              </p:txBody>
            </p:sp>
            <p:sp>
              <p:nvSpPr>
                <p:cNvPr id="4977" name="Google Shape;4977;p92"/>
                <p:cNvSpPr/>
                <p:nvPr/>
              </p:nvSpPr>
              <p:spPr>
                <a:xfrm>
                  <a:off x="7918451" y="2445224"/>
                  <a:ext cx="182563" cy="142875"/>
                </a:xfrm>
                <a:custGeom>
                  <a:rect b="b" l="l" r="r" t="t"/>
                  <a:pathLst>
                    <a:path extrusionOk="0" h="150" w="192">
                      <a:moveTo>
                        <a:pt x="104" y="25"/>
                      </a:moveTo>
                      <a:cubicBezTo>
                        <a:pt x="104" y="25"/>
                        <a:pt x="104" y="25"/>
                        <a:pt x="104" y="24"/>
                      </a:cubicBezTo>
                      <a:cubicBezTo>
                        <a:pt x="104" y="24"/>
                        <a:pt x="103" y="24"/>
                        <a:pt x="103" y="24"/>
                      </a:cubicBezTo>
                      <a:cubicBezTo>
                        <a:pt x="103" y="24"/>
                        <a:pt x="103" y="24"/>
                        <a:pt x="103" y="24"/>
                      </a:cubicBezTo>
                      <a:cubicBezTo>
                        <a:pt x="102" y="23"/>
                        <a:pt x="102" y="23"/>
                        <a:pt x="102" y="23"/>
                      </a:cubicBezTo>
                      <a:cubicBezTo>
                        <a:pt x="102" y="23"/>
                        <a:pt x="102" y="23"/>
                        <a:pt x="101" y="23"/>
                      </a:cubicBezTo>
                      <a:cubicBezTo>
                        <a:pt x="101" y="23"/>
                        <a:pt x="101" y="23"/>
                        <a:pt x="101" y="23"/>
                      </a:cubicBezTo>
                      <a:cubicBezTo>
                        <a:pt x="100" y="23"/>
                        <a:pt x="100" y="23"/>
                        <a:pt x="100" y="23"/>
                      </a:cubicBezTo>
                      <a:cubicBezTo>
                        <a:pt x="10" y="1"/>
                        <a:pt x="10" y="1"/>
                        <a:pt x="10" y="1"/>
                      </a:cubicBezTo>
                      <a:cubicBezTo>
                        <a:pt x="6" y="0"/>
                        <a:pt x="2" y="3"/>
                        <a:pt x="1" y="7"/>
                      </a:cubicBezTo>
                      <a:cubicBezTo>
                        <a:pt x="0" y="11"/>
                        <a:pt x="3" y="15"/>
                        <a:pt x="7" y="16"/>
                      </a:cubicBezTo>
                      <a:cubicBezTo>
                        <a:pt x="94" y="36"/>
                        <a:pt x="94" y="36"/>
                        <a:pt x="94" y="36"/>
                      </a:cubicBezTo>
                      <a:cubicBezTo>
                        <a:pt x="177" y="146"/>
                        <a:pt x="177" y="146"/>
                        <a:pt x="177" y="146"/>
                      </a:cubicBezTo>
                      <a:cubicBezTo>
                        <a:pt x="180" y="149"/>
                        <a:pt x="184" y="150"/>
                        <a:pt x="188" y="147"/>
                      </a:cubicBezTo>
                      <a:cubicBezTo>
                        <a:pt x="191" y="145"/>
                        <a:pt x="192" y="140"/>
                        <a:pt x="189" y="137"/>
                      </a:cubicBezTo>
                      <a:cubicBezTo>
                        <a:pt x="104" y="25"/>
                        <a:pt x="104" y="25"/>
                        <a:pt x="104" y="25"/>
                      </a:cubicBezTo>
                      <a:cubicBezTo>
                        <a:pt x="104" y="25"/>
                        <a:pt x="104" y="25"/>
                        <a:pt x="104" y="2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2AB8CA"/>
                    </a:solidFill>
                    <a:latin typeface="Calibri"/>
                    <a:ea typeface="Calibri"/>
                    <a:cs typeface="Calibri"/>
                    <a:sym typeface="Calibri"/>
                  </a:endParaRPr>
                </a:p>
              </p:txBody>
            </p:sp>
            <p:sp>
              <p:nvSpPr>
                <p:cNvPr id="4978" name="Google Shape;4978;p92"/>
                <p:cNvSpPr/>
                <p:nvPr/>
              </p:nvSpPr>
              <p:spPr>
                <a:xfrm>
                  <a:off x="7913688" y="2473799"/>
                  <a:ext cx="84138" cy="31750"/>
                </a:xfrm>
                <a:custGeom>
                  <a:rect b="b" l="l" r="r" t="t"/>
                  <a:pathLst>
                    <a:path extrusionOk="0" h="33" w="89">
                      <a:moveTo>
                        <a:pt x="85" y="31"/>
                      </a:moveTo>
                      <a:cubicBezTo>
                        <a:pt x="84" y="33"/>
                        <a:pt x="81" y="33"/>
                        <a:pt x="79" y="33"/>
                      </a:cubicBezTo>
                      <a:cubicBezTo>
                        <a:pt x="7" y="16"/>
                        <a:pt x="7" y="16"/>
                        <a:pt x="7" y="16"/>
                      </a:cubicBezTo>
                      <a:cubicBezTo>
                        <a:pt x="3" y="15"/>
                        <a:pt x="0" y="11"/>
                        <a:pt x="1" y="7"/>
                      </a:cubicBezTo>
                      <a:cubicBezTo>
                        <a:pt x="2" y="3"/>
                        <a:pt x="6" y="0"/>
                        <a:pt x="10" y="1"/>
                      </a:cubicBezTo>
                      <a:cubicBezTo>
                        <a:pt x="83" y="18"/>
                        <a:pt x="83" y="18"/>
                        <a:pt x="83" y="18"/>
                      </a:cubicBezTo>
                      <a:cubicBezTo>
                        <a:pt x="87" y="19"/>
                        <a:pt x="89" y="23"/>
                        <a:pt x="88" y="27"/>
                      </a:cubicBezTo>
                      <a:cubicBezTo>
                        <a:pt x="88" y="29"/>
                        <a:pt x="87" y="30"/>
                        <a:pt x="85" y="3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2AB8CA"/>
                    </a:solidFill>
                    <a:latin typeface="Calibri"/>
                    <a:ea typeface="Calibri"/>
                    <a:cs typeface="Calibri"/>
                    <a:sym typeface="Calibri"/>
                  </a:endParaRPr>
                </a:p>
              </p:txBody>
            </p:sp>
            <p:sp>
              <p:nvSpPr>
                <p:cNvPr id="4979" name="Google Shape;4979;p92"/>
                <p:cNvSpPr/>
                <p:nvPr/>
              </p:nvSpPr>
              <p:spPr>
                <a:xfrm>
                  <a:off x="8059738" y="2359499"/>
                  <a:ext cx="17463" cy="85725"/>
                </a:xfrm>
                <a:custGeom>
                  <a:rect b="b" l="l" r="r" t="t"/>
                  <a:pathLst>
                    <a:path extrusionOk="0" h="89" w="19">
                      <a:moveTo>
                        <a:pt x="12" y="88"/>
                      </a:moveTo>
                      <a:cubicBezTo>
                        <a:pt x="11" y="89"/>
                        <a:pt x="9" y="89"/>
                        <a:pt x="7" y="89"/>
                      </a:cubicBezTo>
                      <a:cubicBezTo>
                        <a:pt x="3" y="89"/>
                        <a:pt x="0" y="86"/>
                        <a:pt x="0" y="81"/>
                      </a:cubicBezTo>
                      <a:cubicBezTo>
                        <a:pt x="4" y="7"/>
                        <a:pt x="4" y="7"/>
                        <a:pt x="4" y="7"/>
                      </a:cubicBezTo>
                      <a:cubicBezTo>
                        <a:pt x="4" y="3"/>
                        <a:pt x="8" y="0"/>
                        <a:pt x="12" y="0"/>
                      </a:cubicBezTo>
                      <a:cubicBezTo>
                        <a:pt x="16" y="0"/>
                        <a:pt x="19" y="4"/>
                        <a:pt x="19" y="8"/>
                      </a:cubicBezTo>
                      <a:cubicBezTo>
                        <a:pt x="15" y="82"/>
                        <a:pt x="15" y="82"/>
                        <a:pt x="15" y="82"/>
                      </a:cubicBezTo>
                      <a:cubicBezTo>
                        <a:pt x="15" y="84"/>
                        <a:pt x="14" y="86"/>
                        <a:pt x="12" y="8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2AB8CA"/>
                    </a:solidFill>
                    <a:latin typeface="Calibri"/>
                    <a:ea typeface="Calibri"/>
                    <a:cs typeface="Calibri"/>
                    <a:sym typeface="Calibri"/>
                  </a:endParaRPr>
                </a:p>
              </p:txBody>
            </p:sp>
          </p:grpSp>
          <p:sp>
            <p:nvSpPr>
              <p:cNvPr id="4980" name="Google Shape;4980;p92"/>
              <p:cNvSpPr/>
              <p:nvPr/>
            </p:nvSpPr>
            <p:spPr>
              <a:xfrm>
                <a:off x="8073320" y="2592525"/>
                <a:ext cx="143454" cy="143454"/>
              </a:xfrm>
              <a:custGeom>
                <a:rect b="b" l="l" r="r" t="t"/>
                <a:pathLst>
                  <a:path extrusionOk="0" h="119" w="119">
                    <a:moveTo>
                      <a:pt x="118" y="61"/>
                    </a:moveTo>
                    <a:cubicBezTo>
                      <a:pt x="117" y="93"/>
                      <a:pt x="90" y="119"/>
                      <a:pt x="58" y="118"/>
                    </a:cubicBezTo>
                    <a:cubicBezTo>
                      <a:pt x="26" y="117"/>
                      <a:pt x="0" y="90"/>
                      <a:pt x="1" y="58"/>
                    </a:cubicBezTo>
                    <a:cubicBezTo>
                      <a:pt x="2" y="25"/>
                      <a:pt x="29" y="0"/>
                      <a:pt x="61" y="1"/>
                    </a:cubicBezTo>
                    <a:cubicBezTo>
                      <a:pt x="94" y="2"/>
                      <a:pt x="119" y="29"/>
                      <a:pt x="118" y="61"/>
                    </a:cubicBezTo>
                    <a:close/>
                  </a:path>
                </a:pathLst>
              </a:custGeom>
              <a:solidFill>
                <a:srgbClr val="2AB8CA"/>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2AB8CA"/>
                  </a:solidFill>
                  <a:latin typeface="Calibri"/>
                  <a:ea typeface="Calibri"/>
                  <a:cs typeface="Calibri"/>
                  <a:sym typeface="Calibri"/>
                </a:endParaRPr>
              </a:p>
            </p:txBody>
          </p:sp>
          <p:sp>
            <p:nvSpPr>
              <p:cNvPr id="4981" name="Google Shape;4981;p92"/>
              <p:cNvSpPr txBox="1"/>
              <p:nvPr/>
            </p:nvSpPr>
            <p:spPr>
              <a:xfrm>
                <a:off x="8046818" y="2411692"/>
                <a:ext cx="276804" cy="154308"/>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2AB8CA"/>
                  </a:buClr>
                  <a:buSzPts val="1200"/>
                  <a:buFont typeface="Calibri"/>
                  <a:buNone/>
                </a:pPr>
                <a:r>
                  <a:rPr b="1" i="0" lang="pt-BR" sz="1200" u="none" cap="none" strike="noStrike">
                    <a:solidFill>
                      <a:srgbClr val="2AB8CA"/>
                    </a:solidFill>
                    <a:latin typeface="Calibri"/>
                    <a:ea typeface="Calibri"/>
                    <a:cs typeface="Calibri"/>
                    <a:sym typeface="Calibri"/>
                  </a:rPr>
                  <a:t>C5</a:t>
                </a:r>
                <a:endParaRPr/>
              </a:p>
            </p:txBody>
          </p:sp>
        </p:grpSp>
        <p:sp>
          <p:nvSpPr>
            <p:cNvPr id="4982" name="Google Shape;4982;p92"/>
            <p:cNvSpPr/>
            <p:nvPr/>
          </p:nvSpPr>
          <p:spPr>
            <a:xfrm>
              <a:off x="9663084" y="3535885"/>
              <a:ext cx="235108" cy="233212"/>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800"/>
                <a:buFont typeface="Calibri"/>
                <a:buNone/>
              </a:pPr>
              <a:r>
                <a:rPr b="1" i="0" lang="pt-BR" sz="800" u="none" cap="none" strike="noStrike">
                  <a:solidFill>
                    <a:srgbClr val="FFFFFF"/>
                  </a:solidFill>
                  <a:latin typeface="Calibri"/>
                  <a:ea typeface="Calibri"/>
                  <a:cs typeface="Calibri"/>
                  <a:sym typeface="Calibri"/>
                </a:rPr>
                <a:t>2</a:t>
              </a:r>
              <a:endParaRPr b="1" i="0" sz="2000" u="none" cap="none" strike="noStrike">
                <a:solidFill>
                  <a:srgbClr val="FFFFFF"/>
                </a:solidFill>
                <a:latin typeface="Calibri"/>
                <a:ea typeface="Calibri"/>
                <a:cs typeface="Calibri"/>
                <a:sym typeface="Calibri"/>
              </a:endParaRPr>
            </a:p>
          </p:txBody>
        </p:sp>
        <p:sp>
          <p:nvSpPr>
            <p:cNvPr id="4983" name="Google Shape;4983;p92"/>
            <p:cNvSpPr txBox="1"/>
            <p:nvPr/>
          </p:nvSpPr>
          <p:spPr>
            <a:xfrm>
              <a:off x="10493546" y="3932989"/>
              <a:ext cx="406113" cy="151532"/>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000">
                  <a:solidFill>
                    <a:srgbClr val="6E6159"/>
                  </a:solidFill>
                  <a:latin typeface="Calibri"/>
                  <a:ea typeface="Calibri"/>
                  <a:cs typeface="Calibri"/>
                  <a:sym typeface="Calibri"/>
                </a:rPr>
                <a:t>FcRn</a:t>
              </a:r>
              <a:endParaRPr b="1" sz="1100">
                <a:solidFill>
                  <a:srgbClr val="6E6159"/>
                </a:solidFill>
                <a:latin typeface="Calibri"/>
                <a:ea typeface="Calibri"/>
                <a:cs typeface="Calibri"/>
                <a:sym typeface="Calibri"/>
              </a:endParaRPr>
            </a:p>
          </p:txBody>
        </p:sp>
        <p:grpSp>
          <p:nvGrpSpPr>
            <p:cNvPr id="4984" name="Google Shape;4984;p92"/>
            <p:cNvGrpSpPr/>
            <p:nvPr/>
          </p:nvGrpSpPr>
          <p:grpSpPr>
            <a:xfrm>
              <a:off x="7710579" y="4785261"/>
              <a:ext cx="248381" cy="250276"/>
              <a:chOff x="7754019" y="4218314"/>
              <a:chExt cx="264682" cy="266701"/>
            </a:xfrm>
          </p:grpSpPr>
          <p:sp>
            <p:nvSpPr>
              <p:cNvPr id="4985" name="Google Shape;4985;p92"/>
              <p:cNvSpPr/>
              <p:nvPr/>
            </p:nvSpPr>
            <p:spPr>
              <a:xfrm>
                <a:off x="7754019" y="4218314"/>
                <a:ext cx="264682" cy="266701"/>
              </a:xfrm>
              <a:prstGeom prst="ellipse">
                <a:avLst/>
              </a:prstGeom>
              <a:solidFill>
                <a:srgbClr val="E7E9E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nvGrpSpPr>
              <p:cNvPr id="4986" name="Google Shape;4986;p92"/>
              <p:cNvGrpSpPr/>
              <p:nvPr/>
            </p:nvGrpSpPr>
            <p:grpSpPr>
              <a:xfrm>
                <a:off x="7832263" y="4275525"/>
                <a:ext cx="108193" cy="157588"/>
                <a:chOff x="7824155" y="4315765"/>
                <a:chExt cx="108193" cy="157588"/>
              </a:xfrm>
            </p:grpSpPr>
            <p:sp>
              <p:nvSpPr>
                <p:cNvPr id="4987" name="Google Shape;4987;p92"/>
                <p:cNvSpPr/>
                <p:nvPr/>
              </p:nvSpPr>
              <p:spPr>
                <a:xfrm>
                  <a:off x="7874160" y="4315765"/>
                  <a:ext cx="58188" cy="58188"/>
                </a:xfrm>
                <a:prstGeom prst="ellipse">
                  <a:avLst/>
                </a:prstGeom>
                <a:solidFill>
                  <a:srgbClr val="2AB8CA"/>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88" name="Google Shape;4988;p92"/>
                <p:cNvSpPr/>
                <p:nvPr/>
              </p:nvSpPr>
              <p:spPr>
                <a:xfrm>
                  <a:off x="7824155" y="4415165"/>
                  <a:ext cx="58188" cy="58188"/>
                </a:xfrm>
                <a:prstGeom prst="ellipse">
                  <a:avLst/>
                </a:prstGeom>
                <a:solidFill>
                  <a:srgbClr val="2AB8CA"/>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grpSp>
        <p:grpSp>
          <p:nvGrpSpPr>
            <p:cNvPr id="4989" name="Google Shape;4989;p92"/>
            <p:cNvGrpSpPr/>
            <p:nvPr/>
          </p:nvGrpSpPr>
          <p:grpSpPr>
            <a:xfrm>
              <a:off x="8124132" y="4492627"/>
              <a:ext cx="248381" cy="248381"/>
              <a:chOff x="8204361" y="3828761"/>
              <a:chExt cx="264682" cy="264682"/>
            </a:xfrm>
          </p:grpSpPr>
          <p:sp>
            <p:nvSpPr>
              <p:cNvPr id="4990" name="Google Shape;4990;p92"/>
              <p:cNvSpPr/>
              <p:nvPr/>
            </p:nvSpPr>
            <p:spPr>
              <a:xfrm>
                <a:off x="8204361" y="3828761"/>
                <a:ext cx="264682" cy="264682"/>
              </a:xfrm>
              <a:prstGeom prst="ellipse">
                <a:avLst/>
              </a:prstGeom>
              <a:solidFill>
                <a:srgbClr val="E7E9E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4991" name="Google Shape;4991;p92"/>
              <p:cNvSpPr/>
              <p:nvPr/>
            </p:nvSpPr>
            <p:spPr>
              <a:xfrm>
                <a:off x="8269016" y="3907512"/>
                <a:ext cx="129310" cy="129310"/>
              </a:xfrm>
              <a:prstGeom prst="ellipse">
                <a:avLst/>
              </a:prstGeom>
              <a:solidFill>
                <a:srgbClr val="2AB8CA"/>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sp>
          <p:nvSpPr>
            <p:cNvPr id="4992" name="Google Shape;4992;p92"/>
            <p:cNvSpPr txBox="1"/>
            <p:nvPr/>
          </p:nvSpPr>
          <p:spPr>
            <a:xfrm>
              <a:off x="8280739" y="2995645"/>
              <a:ext cx="813117" cy="119528"/>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100">
                  <a:solidFill>
                    <a:schemeClr val="accent2"/>
                  </a:solidFill>
                  <a:latin typeface="Calibri"/>
                  <a:ea typeface="Calibri"/>
                  <a:cs typeface="Calibri"/>
                  <a:sym typeface="Calibri"/>
                </a:rPr>
                <a:t>ravulizumabe</a:t>
              </a:r>
              <a:endParaRPr b="1" sz="1100">
                <a:solidFill>
                  <a:schemeClr val="accent2"/>
                </a:solidFill>
                <a:latin typeface="Calibri"/>
                <a:ea typeface="Calibri"/>
                <a:cs typeface="Calibri"/>
                <a:sym typeface="Calibri"/>
              </a:endParaRPr>
            </a:p>
          </p:txBody>
        </p:sp>
        <p:sp>
          <p:nvSpPr>
            <p:cNvPr id="4993" name="Google Shape;4993;p92"/>
            <p:cNvSpPr txBox="1"/>
            <p:nvPr/>
          </p:nvSpPr>
          <p:spPr>
            <a:xfrm>
              <a:off x="9414606" y="2770457"/>
              <a:ext cx="983416" cy="361686"/>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b="1" lang="pt-BR" sz="1100">
                  <a:solidFill>
                    <a:schemeClr val="accent2"/>
                  </a:solidFill>
                  <a:latin typeface="Calibri"/>
                  <a:ea typeface="Calibri"/>
                  <a:cs typeface="Calibri"/>
                  <a:sym typeface="Calibri"/>
                </a:rPr>
                <a:t>Duração de ação prolongada</a:t>
              </a:r>
              <a:endParaRPr b="1" sz="1400">
                <a:solidFill>
                  <a:schemeClr val="accent2"/>
                </a:solidFill>
                <a:latin typeface="Calibri"/>
                <a:ea typeface="Calibri"/>
                <a:cs typeface="Calibri"/>
                <a:sym typeface="Calibri"/>
              </a:endParaRPr>
            </a:p>
          </p:txBody>
        </p:sp>
        <p:sp>
          <p:nvSpPr>
            <p:cNvPr id="4994" name="Google Shape;4994;p92"/>
            <p:cNvSpPr txBox="1"/>
            <p:nvPr/>
          </p:nvSpPr>
          <p:spPr>
            <a:xfrm>
              <a:off x="10957514" y="3158651"/>
              <a:ext cx="602969" cy="30074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pt-BR" sz="1000">
                  <a:solidFill>
                    <a:srgbClr val="6E6159"/>
                  </a:solidFill>
                  <a:latin typeface="Calibri"/>
                  <a:ea typeface="Calibri"/>
                  <a:cs typeface="Calibri"/>
                  <a:sym typeface="Calibri"/>
                </a:rPr>
                <a:t>FcRn</a:t>
              </a:r>
              <a:endParaRPr b="1" sz="1100">
                <a:solidFill>
                  <a:srgbClr val="6E6159"/>
                </a:solidFill>
                <a:latin typeface="Calibri"/>
                <a:ea typeface="Calibri"/>
                <a:cs typeface="Calibri"/>
                <a:sym typeface="Calibri"/>
              </a:endParaRPr>
            </a:p>
          </p:txBody>
        </p:sp>
        <p:sp>
          <p:nvSpPr>
            <p:cNvPr id="4995" name="Google Shape;4995;p92"/>
            <p:cNvSpPr txBox="1"/>
            <p:nvPr/>
          </p:nvSpPr>
          <p:spPr>
            <a:xfrm>
              <a:off x="9784848" y="4139241"/>
              <a:ext cx="808195" cy="258492"/>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1000">
                  <a:solidFill>
                    <a:schemeClr val="dk1"/>
                  </a:solidFill>
                  <a:latin typeface="Calibri"/>
                  <a:ea typeface="Calibri"/>
                  <a:cs typeface="Calibri"/>
                  <a:sym typeface="Calibri"/>
                </a:rPr>
                <a:t>Reciclagem endossômica</a:t>
              </a:r>
              <a:endParaRPr b="1" sz="1200">
                <a:solidFill>
                  <a:schemeClr val="dk1"/>
                </a:solidFill>
                <a:latin typeface="Calibri"/>
                <a:ea typeface="Calibri"/>
                <a:cs typeface="Calibri"/>
                <a:sym typeface="Calibri"/>
              </a:endParaRPr>
            </a:p>
          </p:txBody>
        </p:sp>
        <p:sp>
          <p:nvSpPr>
            <p:cNvPr id="4996" name="Google Shape;4996;p92"/>
            <p:cNvSpPr/>
            <p:nvPr/>
          </p:nvSpPr>
          <p:spPr>
            <a:xfrm>
              <a:off x="10776680" y="3075930"/>
              <a:ext cx="187708" cy="193396"/>
            </a:xfrm>
            <a:custGeom>
              <a:rect b="b" l="l" r="r" t="t"/>
              <a:pathLst>
                <a:path extrusionOk="0" h="102" w="99">
                  <a:moveTo>
                    <a:pt x="0" y="0"/>
                  </a:moveTo>
                  <a:lnTo>
                    <a:pt x="32" y="102"/>
                  </a:lnTo>
                  <a:lnTo>
                    <a:pt x="99" y="35"/>
                  </a:lnTo>
                  <a:lnTo>
                    <a:pt x="0" y="0"/>
                  </a:lnTo>
                  <a:close/>
                </a:path>
              </a:pathLst>
            </a:custGeom>
            <a:solidFill>
              <a:srgbClr val="6E61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nvGrpSpPr>
            <p:cNvPr id="4997" name="Google Shape;4997;p92"/>
            <p:cNvGrpSpPr/>
            <p:nvPr/>
          </p:nvGrpSpPr>
          <p:grpSpPr>
            <a:xfrm>
              <a:off x="8526355" y="3824329"/>
              <a:ext cx="542264" cy="542264"/>
              <a:chOff x="8569488" y="3336091"/>
              <a:chExt cx="577853" cy="577853"/>
            </a:xfrm>
          </p:grpSpPr>
          <p:sp>
            <p:nvSpPr>
              <p:cNvPr id="4998" name="Google Shape;4998;p92"/>
              <p:cNvSpPr/>
              <p:nvPr/>
            </p:nvSpPr>
            <p:spPr>
              <a:xfrm>
                <a:off x="8569488" y="3336091"/>
                <a:ext cx="577853" cy="577853"/>
              </a:xfrm>
              <a:prstGeom prst="ellipse">
                <a:avLst/>
              </a:prstGeom>
              <a:solidFill>
                <a:srgbClr val="E7E9E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nvGrpSpPr>
              <p:cNvPr id="4999" name="Google Shape;4999;p92"/>
              <p:cNvGrpSpPr/>
              <p:nvPr/>
            </p:nvGrpSpPr>
            <p:grpSpPr>
              <a:xfrm rot="-790159">
                <a:off x="8745123" y="3478036"/>
                <a:ext cx="258620" cy="278824"/>
                <a:chOff x="8316913" y="2886549"/>
                <a:chExt cx="203200" cy="219075"/>
              </a:xfrm>
            </p:grpSpPr>
            <p:sp>
              <p:nvSpPr>
                <p:cNvPr id="5000" name="Google Shape;5000;p92"/>
                <p:cNvSpPr/>
                <p:nvPr/>
              </p:nvSpPr>
              <p:spPr>
                <a:xfrm>
                  <a:off x="8424863" y="2886549"/>
                  <a:ext cx="73025" cy="219075"/>
                </a:xfrm>
                <a:custGeom>
                  <a:rect b="b" l="l" r="r" t="t"/>
                  <a:pathLst>
                    <a:path extrusionOk="0" h="230" w="76">
                      <a:moveTo>
                        <a:pt x="73" y="2"/>
                      </a:moveTo>
                      <a:cubicBezTo>
                        <a:pt x="70" y="0"/>
                        <a:pt x="65" y="0"/>
                        <a:pt x="62" y="3"/>
                      </a:cubicBezTo>
                      <a:cubicBezTo>
                        <a:pt x="2" y="78"/>
                        <a:pt x="2" y="78"/>
                        <a:pt x="2" y="78"/>
                      </a:cubicBezTo>
                      <a:cubicBezTo>
                        <a:pt x="2" y="78"/>
                        <a:pt x="2" y="78"/>
                        <a:pt x="2" y="78"/>
                      </a:cubicBezTo>
                      <a:cubicBezTo>
                        <a:pt x="2" y="78"/>
                        <a:pt x="2" y="78"/>
                        <a:pt x="2" y="79"/>
                      </a:cubicBezTo>
                      <a:cubicBezTo>
                        <a:pt x="2" y="79"/>
                        <a:pt x="1" y="79"/>
                        <a:pt x="1" y="79"/>
                      </a:cubicBezTo>
                      <a:cubicBezTo>
                        <a:pt x="1" y="79"/>
                        <a:pt x="1" y="80"/>
                        <a:pt x="1" y="80"/>
                      </a:cubicBezTo>
                      <a:cubicBezTo>
                        <a:pt x="1" y="80"/>
                        <a:pt x="1" y="80"/>
                        <a:pt x="1" y="81"/>
                      </a:cubicBezTo>
                      <a:cubicBezTo>
                        <a:pt x="1" y="81"/>
                        <a:pt x="1" y="81"/>
                        <a:pt x="1" y="81"/>
                      </a:cubicBezTo>
                      <a:cubicBezTo>
                        <a:pt x="1" y="81"/>
                        <a:pt x="1" y="82"/>
                        <a:pt x="1" y="82"/>
                      </a:cubicBezTo>
                      <a:cubicBezTo>
                        <a:pt x="1" y="82"/>
                        <a:pt x="1" y="82"/>
                        <a:pt x="1" y="82"/>
                      </a:cubicBezTo>
                      <a:cubicBezTo>
                        <a:pt x="0" y="222"/>
                        <a:pt x="0" y="222"/>
                        <a:pt x="0" y="222"/>
                      </a:cubicBezTo>
                      <a:cubicBezTo>
                        <a:pt x="0" y="226"/>
                        <a:pt x="4" y="230"/>
                        <a:pt x="8" y="230"/>
                      </a:cubicBezTo>
                      <a:cubicBezTo>
                        <a:pt x="12" y="230"/>
                        <a:pt x="15" y="226"/>
                        <a:pt x="15" y="222"/>
                      </a:cubicBezTo>
                      <a:cubicBezTo>
                        <a:pt x="16" y="85"/>
                        <a:pt x="16" y="85"/>
                        <a:pt x="16" y="85"/>
                      </a:cubicBezTo>
                      <a:cubicBezTo>
                        <a:pt x="74" y="13"/>
                        <a:pt x="74" y="13"/>
                        <a:pt x="74" y="13"/>
                      </a:cubicBezTo>
                      <a:cubicBezTo>
                        <a:pt x="76" y="9"/>
                        <a:pt x="76" y="5"/>
                        <a:pt x="73" y="2"/>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5001" name="Google Shape;5001;p92"/>
                <p:cNvSpPr/>
                <p:nvPr/>
              </p:nvSpPr>
              <p:spPr>
                <a:xfrm>
                  <a:off x="8337551" y="2889724"/>
                  <a:ext cx="71438" cy="214313"/>
                </a:xfrm>
                <a:custGeom>
                  <a:rect b="b" l="l" r="r" t="t"/>
                  <a:pathLst>
                    <a:path extrusionOk="0" h="226" w="75">
                      <a:moveTo>
                        <a:pt x="75" y="79"/>
                      </a:moveTo>
                      <a:cubicBezTo>
                        <a:pt x="75" y="79"/>
                        <a:pt x="75" y="78"/>
                        <a:pt x="75" y="78"/>
                      </a:cubicBezTo>
                      <a:cubicBezTo>
                        <a:pt x="75" y="78"/>
                        <a:pt x="75" y="78"/>
                        <a:pt x="75" y="77"/>
                      </a:cubicBezTo>
                      <a:cubicBezTo>
                        <a:pt x="75" y="77"/>
                        <a:pt x="74" y="77"/>
                        <a:pt x="74" y="77"/>
                      </a:cubicBezTo>
                      <a:cubicBezTo>
                        <a:pt x="74" y="77"/>
                        <a:pt x="74" y="76"/>
                        <a:pt x="74" y="76"/>
                      </a:cubicBezTo>
                      <a:cubicBezTo>
                        <a:pt x="74" y="76"/>
                        <a:pt x="74" y="76"/>
                        <a:pt x="74" y="75"/>
                      </a:cubicBezTo>
                      <a:cubicBezTo>
                        <a:pt x="74" y="75"/>
                        <a:pt x="73" y="75"/>
                        <a:pt x="73" y="75"/>
                      </a:cubicBezTo>
                      <a:cubicBezTo>
                        <a:pt x="73" y="75"/>
                        <a:pt x="73" y="75"/>
                        <a:pt x="73" y="75"/>
                      </a:cubicBezTo>
                      <a:cubicBezTo>
                        <a:pt x="14" y="3"/>
                        <a:pt x="14" y="3"/>
                        <a:pt x="14" y="3"/>
                      </a:cubicBezTo>
                      <a:cubicBezTo>
                        <a:pt x="12" y="0"/>
                        <a:pt x="7" y="0"/>
                        <a:pt x="4" y="2"/>
                      </a:cubicBezTo>
                      <a:cubicBezTo>
                        <a:pt x="1" y="5"/>
                        <a:pt x="0" y="9"/>
                        <a:pt x="3" y="13"/>
                      </a:cubicBezTo>
                      <a:cubicBezTo>
                        <a:pt x="60" y="82"/>
                        <a:pt x="60" y="82"/>
                        <a:pt x="60" y="82"/>
                      </a:cubicBezTo>
                      <a:cubicBezTo>
                        <a:pt x="60" y="219"/>
                        <a:pt x="60" y="219"/>
                        <a:pt x="60" y="219"/>
                      </a:cubicBezTo>
                      <a:cubicBezTo>
                        <a:pt x="60" y="223"/>
                        <a:pt x="63" y="226"/>
                        <a:pt x="67" y="226"/>
                      </a:cubicBezTo>
                      <a:cubicBezTo>
                        <a:pt x="71" y="226"/>
                        <a:pt x="75" y="223"/>
                        <a:pt x="75" y="219"/>
                      </a:cubicBezTo>
                      <a:cubicBezTo>
                        <a:pt x="75" y="79"/>
                        <a:pt x="75" y="79"/>
                        <a:pt x="75" y="79"/>
                      </a:cubicBezTo>
                      <a:cubicBezTo>
                        <a:pt x="75" y="79"/>
                        <a:pt x="75" y="79"/>
                        <a:pt x="75" y="79"/>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5002" name="Google Shape;5002;p92"/>
                <p:cNvSpPr/>
                <p:nvPr/>
              </p:nvSpPr>
              <p:spPr>
                <a:xfrm>
                  <a:off x="8316913" y="2907187"/>
                  <a:ext cx="60325" cy="71438"/>
                </a:xfrm>
                <a:custGeom>
                  <a:rect b="b" l="l" r="r" t="t"/>
                  <a:pathLst>
                    <a:path extrusionOk="0" h="74" w="64">
                      <a:moveTo>
                        <a:pt x="56" y="74"/>
                      </a:moveTo>
                      <a:cubicBezTo>
                        <a:pt x="54" y="74"/>
                        <a:pt x="52" y="73"/>
                        <a:pt x="50" y="71"/>
                      </a:cubicBezTo>
                      <a:cubicBezTo>
                        <a:pt x="3" y="14"/>
                        <a:pt x="3" y="14"/>
                        <a:pt x="3" y="14"/>
                      </a:cubicBezTo>
                      <a:cubicBezTo>
                        <a:pt x="0" y="10"/>
                        <a:pt x="1" y="6"/>
                        <a:pt x="4" y="3"/>
                      </a:cubicBezTo>
                      <a:cubicBezTo>
                        <a:pt x="7" y="0"/>
                        <a:pt x="12" y="1"/>
                        <a:pt x="14" y="4"/>
                      </a:cubicBezTo>
                      <a:cubicBezTo>
                        <a:pt x="62" y="62"/>
                        <a:pt x="62" y="62"/>
                        <a:pt x="62" y="62"/>
                      </a:cubicBezTo>
                      <a:cubicBezTo>
                        <a:pt x="64" y="65"/>
                        <a:pt x="64" y="69"/>
                        <a:pt x="61" y="72"/>
                      </a:cubicBezTo>
                      <a:cubicBezTo>
                        <a:pt x="59" y="73"/>
                        <a:pt x="58" y="74"/>
                        <a:pt x="56" y="7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5003" name="Google Shape;5003;p92"/>
                <p:cNvSpPr/>
                <p:nvPr/>
              </p:nvSpPr>
              <p:spPr>
                <a:xfrm>
                  <a:off x="8459788" y="2907187"/>
                  <a:ext cx="60325" cy="68263"/>
                </a:xfrm>
                <a:custGeom>
                  <a:rect b="b" l="l" r="r" t="t"/>
                  <a:pathLst>
                    <a:path extrusionOk="0" h="73" w="64">
                      <a:moveTo>
                        <a:pt x="8" y="73"/>
                      </a:moveTo>
                      <a:cubicBezTo>
                        <a:pt x="6" y="73"/>
                        <a:pt x="4" y="73"/>
                        <a:pt x="3" y="71"/>
                      </a:cubicBezTo>
                      <a:cubicBezTo>
                        <a:pt x="0" y="69"/>
                        <a:pt x="0" y="64"/>
                        <a:pt x="2" y="61"/>
                      </a:cubicBezTo>
                      <a:cubicBezTo>
                        <a:pt x="50" y="4"/>
                        <a:pt x="50" y="4"/>
                        <a:pt x="50" y="4"/>
                      </a:cubicBezTo>
                      <a:cubicBezTo>
                        <a:pt x="53" y="1"/>
                        <a:pt x="58" y="0"/>
                        <a:pt x="61" y="3"/>
                      </a:cubicBezTo>
                      <a:cubicBezTo>
                        <a:pt x="64" y="6"/>
                        <a:pt x="64" y="10"/>
                        <a:pt x="62" y="14"/>
                      </a:cubicBezTo>
                      <a:cubicBezTo>
                        <a:pt x="14" y="70"/>
                        <a:pt x="14" y="70"/>
                        <a:pt x="14" y="70"/>
                      </a:cubicBezTo>
                      <a:cubicBezTo>
                        <a:pt x="12" y="72"/>
                        <a:pt x="10" y="73"/>
                        <a:pt x="8"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sp>
            <p:nvSpPr>
              <p:cNvPr id="5004" name="Google Shape;5004;p92"/>
              <p:cNvSpPr/>
              <p:nvPr/>
            </p:nvSpPr>
            <p:spPr>
              <a:xfrm>
                <a:off x="8613958" y="3620348"/>
                <a:ext cx="143454" cy="143454"/>
              </a:xfrm>
              <a:custGeom>
                <a:rect b="b" l="l" r="r" t="t"/>
                <a:pathLst>
                  <a:path extrusionOk="0" h="119" w="119">
                    <a:moveTo>
                      <a:pt x="118" y="61"/>
                    </a:moveTo>
                    <a:cubicBezTo>
                      <a:pt x="117" y="93"/>
                      <a:pt x="90" y="119"/>
                      <a:pt x="58" y="118"/>
                    </a:cubicBezTo>
                    <a:cubicBezTo>
                      <a:pt x="26" y="117"/>
                      <a:pt x="0" y="90"/>
                      <a:pt x="1" y="58"/>
                    </a:cubicBezTo>
                    <a:cubicBezTo>
                      <a:pt x="2" y="25"/>
                      <a:pt x="29" y="0"/>
                      <a:pt x="61" y="1"/>
                    </a:cubicBezTo>
                    <a:cubicBezTo>
                      <a:pt x="94" y="2"/>
                      <a:pt x="119" y="29"/>
                      <a:pt x="118" y="61"/>
                    </a:cubicBezTo>
                    <a:close/>
                  </a:path>
                </a:pathLst>
              </a:custGeom>
              <a:solidFill>
                <a:srgbClr val="2AB8CA"/>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grpSp>
          <p:nvGrpSpPr>
            <p:cNvPr id="5005" name="Google Shape;5005;p92"/>
            <p:cNvGrpSpPr/>
            <p:nvPr/>
          </p:nvGrpSpPr>
          <p:grpSpPr>
            <a:xfrm>
              <a:off x="9928722" y="3503062"/>
              <a:ext cx="561699" cy="554473"/>
              <a:chOff x="9941412" y="2830641"/>
              <a:chExt cx="598564" cy="590864"/>
            </a:xfrm>
          </p:grpSpPr>
          <p:sp>
            <p:nvSpPr>
              <p:cNvPr id="5006" name="Google Shape;5006;p92"/>
              <p:cNvSpPr/>
              <p:nvPr/>
            </p:nvSpPr>
            <p:spPr>
              <a:xfrm>
                <a:off x="9941412" y="2830641"/>
                <a:ext cx="577853" cy="579874"/>
              </a:xfrm>
              <a:prstGeom prst="ellipse">
                <a:avLst/>
              </a:prstGeom>
              <a:solidFill>
                <a:srgbClr val="E7E9E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nvGrpSpPr>
              <p:cNvPr id="5007" name="Google Shape;5007;p92"/>
              <p:cNvGrpSpPr/>
              <p:nvPr/>
            </p:nvGrpSpPr>
            <p:grpSpPr>
              <a:xfrm rot="-1963581">
                <a:off x="10100018" y="2990184"/>
                <a:ext cx="260641" cy="278824"/>
                <a:chOff x="9934576" y="2545237"/>
                <a:chExt cx="204788" cy="219075"/>
              </a:xfrm>
            </p:grpSpPr>
            <p:sp>
              <p:nvSpPr>
                <p:cNvPr id="5008" name="Google Shape;5008;p92"/>
                <p:cNvSpPr/>
                <p:nvPr/>
              </p:nvSpPr>
              <p:spPr>
                <a:xfrm>
                  <a:off x="10044113" y="2545237"/>
                  <a:ext cx="71438" cy="219075"/>
                </a:xfrm>
                <a:custGeom>
                  <a:rect b="b" l="l" r="r" t="t"/>
                  <a:pathLst>
                    <a:path extrusionOk="0" h="230" w="76">
                      <a:moveTo>
                        <a:pt x="72" y="2"/>
                      </a:moveTo>
                      <a:cubicBezTo>
                        <a:pt x="69" y="0"/>
                        <a:pt x="64" y="0"/>
                        <a:pt x="62" y="3"/>
                      </a:cubicBezTo>
                      <a:cubicBezTo>
                        <a:pt x="2" y="78"/>
                        <a:pt x="2" y="78"/>
                        <a:pt x="2" y="78"/>
                      </a:cubicBezTo>
                      <a:cubicBezTo>
                        <a:pt x="2" y="78"/>
                        <a:pt x="2" y="78"/>
                        <a:pt x="2" y="78"/>
                      </a:cubicBezTo>
                      <a:cubicBezTo>
                        <a:pt x="1" y="78"/>
                        <a:pt x="1" y="78"/>
                        <a:pt x="1" y="79"/>
                      </a:cubicBezTo>
                      <a:cubicBezTo>
                        <a:pt x="1" y="79"/>
                        <a:pt x="1" y="79"/>
                        <a:pt x="1" y="79"/>
                      </a:cubicBezTo>
                      <a:cubicBezTo>
                        <a:pt x="1" y="80"/>
                        <a:pt x="1" y="80"/>
                        <a:pt x="1" y="80"/>
                      </a:cubicBezTo>
                      <a:cubicBezTo>
                        <a:pt x="1" y="80"/>
                        <a:pt x="0" y="80"/>
                        <a:pt x="0" y="81"/>
                      </a:cubicBezTo>
                      <a:cubicBezTo>
                        <a:pt x="0" y="81"/>
                        <a:pt x="0" y="81"/>
                        <a:pt x="0" y="81"/>
                      </a:cubicBezTo>
                      <a:cubicBezTo>
                        <a:pt x="0" y="82"/>
                        <a:pt x="0" y="82"/>
                        <a:pt x="0" y="82"/>
                      </a:cubicBezTo>
                      <a:cubicBezTo>
                        <a:pt x="0" y="82"/>
                        <a:pt x="0" y="82"/>
                        <a:pt x="0" y="82"/>
                      </a:cubicBezTo>
                      <a:cubicBezTo>
                        <a:pt x="0" y="222"/>
                        <a:pt x="0" y="222"/>
                        <a:pt x="0" y="222"/>
                      </a:cubicBezTo>
                      <a:cubicBezTo>
                        <a:pt x="0" y="226"/>
                        <a:pt x="3" y="230"/>
                        <a:pt x="7" y="230"/>
                      </a:cubicBezTo>
                      <a:cubicBezTo>
                        <a:pt x="11" y="230"/>
                        <a:pt x="15" y="226"/>
                        <a:pt x="15" y="222"/>
                      </a:cubicBezTo>
                      <a:cubicBezTo>
                        <a:pt x="15" y="85"/>
                        <a:pt x="15" y="85"/>
                        <a:pt x="15" y="85"/>
                      </a:cubicBezTo>
                      <a:cubicBezTo>
                        <a:pt x="73" y="13"/>
                        <a:pt x="73" y="13"/>
                        <a:pt x="73" y="13"/>
                      </a:cubicBezTo>
                      <a:cubicBezTo>
                        <a:pt x="76" y="10"/>
                        <a:pt x="75" y="5"/>
                        <a:pt x="72" y="2"/>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5009" name="Google Shape;5009;p92"/>
                <p:cNvSpPr/>
                <p:nvPr/>
              </p:nvSpPr>
              <p:spPr>
                <a:xfrm>
                  <a:off x="9956801" y="2548412"/>
                  <a:ext cx="69850" cy="215900"/>
                </a:xfrm>
                <a:custGeom>
                  <a:rect b="b" l="l" r="r" t="t"/>
                  <a:pathLst>
                    <a:path extrusionOk="0" h="227" w="74">
                      <a:moveTo>
                        <a:pt x="74" y="79"/>
                      </a:moveTo>
                      <a:cubicBezTo>
                        <a:pt x="74" y="79"/>
                        <a:pt x="74" y="79"/>
                        <a:pt x="74" y="78"/>
                      </a:cubicBezTo>
                      <a:cubicBezTo>
                        <a:pt x="74" y="78"/>
                        <a:pt x="74" y="78"/>
                        <a:pt x="74" y="78"/>
                      </a:cubicBezTo>
                      <a:cubicBezTo>
                        <a:pt x="74" y="77"/>
                        <a:pt x="74" y="77"/>
                        <a:pt x="74" y="77"/>
                      </a:cubicBezTo>
                      <a:cubicBezTo>
                        <a:pt x="74" y="77"/>
                        <a:pt x="74" y="76"/>
                        <a:pt x="74" y="76"/>
                      </a:cubicBezTo>
                      <a:cubicBezTo>
                        <a:pt x="74" y="76"/>
                        <a:pt x="73" y="76"/>
                        <a:pt x="73" y="76"/>
                      </a:cubicBezTo>
                      <a:cubicBezTo>
                        <a:pt x="73" y="75"/>
                        <a:pt x="73" y="75"/>
                        <a:pt x="73" y="75"/>
                      </a:cubicBezTo>
                      <a:cubicBezTo>
                        <a:pt x="73" y="75"/>
                        <a:pt x="73" y="75"/>
                        <a:pt x="73" y="75"/>
                      </a:cubicBezTo>
                      <a:cubicBezTo>
                        <a:pt x="14" y="3"/>
                        <a:pt x="14" y="3"/>
                        <a:pt x="14" y="3"/>
                      </a:cubicBezTo>
                      <a:cubicBezTo>
                        <a:pt x="11" y="0"/>
                        <a:pt x="7" y="0"/>
                        <a:pt x="3" y="2"/>
                      </a:cubicBezTo>
                      <a:cubicBezTo>
                        <a:pt x="0" y="5"/>
                        <a:pt x="0" y="10"/>
                        <a:pt x="2" y="13"/>
                      </a:cubicBezTo>
                      <a:cubicBezTo>
                        <a:pt x="59" y="82"/>
                        <a:pt x="59" y="82"/>
                        <a:pt x="59" y="82"/>
                      </a:cubicBezTo>
                      <a:cubicBezTo>
                        <a:pt x="59" y="219"/>
                        <a:pt x="59" y="219"/>
                        <a:pt x="59" y="219"/>
                      </a:cubicBezTo>
                      <a:cubicBezTo>
                        <a:pt x="59" y="223"/>
                        <a:pt x="63" y="227"/>
                        <a:pt x="67" y="227"/>
                      </a:cubicBezTo>
                      <a:cubicBezTo>
                        <a:pt x="71" y="227"/>
                        <a:pt x="74" y="223"/>
                        <a:pt x="74" y="219"/>
                      </a:cubicBezTo>
                      <a:cubicBezTo>
                        <a:pt x="74" y="79"/>
                        <a:pt x="74" y="79"/>
                        <a:pt x="74" y="79"/>
                      </a:cubicBezTo>
                      <a:cubicBezTo>
                        <a:pt x="74" y="79"/>
                        <a:pt x="74" y="79"/>
                        <a:pt x="74" y="79"/>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5010" name="Google Shape;5010;p92"/>
                <p:cNvSpPr/>
                <p:nvPr/>
              </p:nvSpPr>
              <p:spPr>
                <a:xfrm>
                  <a:off x="9934576" y="2567462"/>
                  <a:ext cx="61913" cy="69850"/>
                </a:xfrm>
                <a:custGeom>
                  <a:rect b="b" l="l" r="r" t="t"/>
                  <a:pathLst>
                    <a:path extrusionOk="0" h="73" w="64">
                      <a:moveTo>
                        <a:pt x="55" y="73"/>
                      </a:moveTo>
                      <a:cubicBezTo>
                        <a:pt x="53" y="73"/>
                        <a:pt x="51" y="72"/>
                        <a:pt x="50" y="70"/>
                      </a:cubicBezTo>
                      <a:cubicBezTo>
                        <a:pt x="2" y="13"/>
                        <a:pt x="2" y="13"/>
                        <a:pt x="2" y="13"/>
                      </a:cubicBezTo>
                      <a:cubicBezTo>
                        <a:pt x="0" y="10"/>
                        <a:pt x="0" y="5"/>
                        <a:pt x="3" y="2"/>
                      </a:cubicBezTo>
                      <a:cubicBezTo>
                        <a:pt x="7" y="0"/>
                        <a:pt x="11" y="0"/>
                        <a:pt x="14" y="3"/>
                      </a:cubicBezTo>
                      <a:cubicBezTo>
                        <a:pt x="61" y="61"/>
                        <a:pt x="61" y="61"/>
                        <a:pt x="61" y="61"/>
                      </a:cubicBezTo>
                      <a:cubicBezTo>
                        <a:pt x="64" y="64"/>
                        <a:pt x="63" y="69"/>
                        <a:pt x="60" y="71"/>
                      </a:cubicBezTo>
                      <a:cubicBezTo>
                        <a:pt x="59" y="72"/>
                        <a:pt x="57" y="73"/>
                        <a:pt x="55"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sp>
              <p:nvSpPr>
                <p:cNvPr id="5011" name="Google Shape;5011;p92"/>
                <p:cNvSpPr/>
                <p:nvPr/>
              </p:nvSpPr>
              <p:spPr>
                <a:xfrm>
                  <a:off x="10077451" y="2567462"/>
                  <a:ext cx="61913" cy="68263"/>
                </a:xfrm>
                <a:custGeom>
                  <a:rect b="b" l="l" r="r" t="t"/>
                  <a:pathLst>
                    <a:path extrusionOk="0" h="72" w="65">
                      <a:moveTo>
                        <a:pt x="8" y="72"/>
                      </a:moveTo>
                      <a:cubicBezTo>
                        <a:pt x="7" y="72"/>
                        <a:pt x="5" y="72"/>
                        <a:pt x="4" y="71"/>
                      </a:cubicBezTo>
                      <a:cubicBezTo>
                        <a:pt x="0" y="68"/>
                        <a:pt x="0" y="63"/>
                        <a:pt x="3" y="60"/>
                      </a:cubicBezTo>
                      <a:cubicBezTo>
                        <a:pt x="51" y="3"/>
                        <a:pt x="51" y="3"/>
                        <a:pt x="51" y="3"/>
                      </a:cubicBezTo>
                      <a:cubicBezTo>
                        <a:pt x="53" y="0"/>
                        <a:pt x="58" y="0"/>
                        <a:pt x="61" y="2"/>
                      </a:cubicBezTo>
                      <a:cubicBezTo>
                        <a:pt x="64" y="5"/>
                        <a:pt x="65" y="10"/>
                        <a:pt x="62" y="13"/>
                      </a:cubicBezTo>
                      <a:cubicBezTo>
                        <a:pt x="14" y="70"/>
                        <a:pt x="14" y="70"/>
                        <a:pt x="14" y="70"/>
                      </a:cubicBezTo>
                      <a:cubicBezTo>
                        <a:pt x="13" y="71"/>
                        <a:pt x="10" y="72"/>
                        <a:pt x="8" y="72"/>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sp>
            <p:nvSpPr>
              <p:cNvPr id="5012" name="Google Shape;5012;p92"/>
              <p:cNvSpPr/>
              <p:nvPr/>
            </p:nvSpPr>
            <p:spPr>
              <a:xfrm>
                <a:off x="10339949" y="3215417"/>
                <a:ext cx="200027" cy="206088"/>
              </a:xfrm>
              <a:custGeom>
                <a:rect b="b" l="l" r="r" t="t"/>
                <a:pathLst>
                  <a:path extrusionOk="0" h="102" w="99">
                    <a:moveTo>
                      <a:pt x="0" y="0"/>
                    </a:moveTo>
                    <a:lnTo>
                      <a:pt x="32" y="102"/>
                    </a:lnTo>
                    <a:lnTo>
                      <a:pt x="99" y="35"/>
                    </a:lnTo>
                    <a:lnTo>
                      <a:pt x="0" y="0"/>
                    </a:lnTo>
                    <a:close/>
                  </a:path>
                </a:pathLst>
              </a:custGeom>
              <a:solidFill>
                <a:srgbClr val="6E61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1E60"/>
                  </a:solidFill>
                  <a:latin typeface="Calibri"/>
                  <a:ea typeface="Calibri"/>
                  <a:cs typeface="Calibri"/>
                  <a:sym typeface="Calibri"/>
                </a:endParaRPr>
              </a:p>
            </p:txBody>
          </p:sp>
        </p:grpSp>
        <p:sp>
          <p:nvSpPr>
            <p:cNvPr id="5013" name="Google Shape;5013;p92"/>
            <p:cNvSpPr txBox="1"/>
            <p:nvPr/>
          </p:nvSpPr>
          <p:spPr>
            <a:xfrm>
              <a:off x="8934634" y="4318631"/>
              <a:ext cx="699085" cy="13164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1000">
                  <a:solidFill>
                    <a:schemeClr val="dk1"/>
                  </a:solidFill>
                  <a:latin typeface="Calibri"/>
                  <a:ea typeface="Calibri"/>
                  <a:cs typeface="Calibri"/>
                  <a:sym typeface="Calibri"/>
                </a:rPr>
                <a:t>Endossomo</a:t>
              </a:r>
              <a:endParaRPr b="1" sz="1200">
                <a:solidFill>
                  <a:schemeClr val="dk1"/>
                </a:solidFill>
                <a:latin typeface="Calibri"/>
                <a:ea typeface="Calibri"/>
                <a:cs typeface="Calibri"/>
                <a:sym typeface="Calibri"/>
              </a:endParaRPr>
            </a:p>
          </p:txBody>
        </p:sp>
        <p:sp>
          <p:nvSpPr>
            <p:cNvPr id="5014" name="Google Shape;5014;p92"/>
            <p:cNvSpPr txBox="1"/>
            <p:nvPr/>
          </p:nvSpPr>
          <p:spPr>
            <a:xfrm>
              <a:off x="7434697" y="4602224"/>
              <a:ext cx="551763" cy="13164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pt-BR" sz="1000">
                  <a:solidFill>
                    <a:schemeClr val="dk1"/>
                  </a:solidFill>
                  <a:latin typeface="Calibri"/>
                  <a:ea typeface="Calibri"/>
                  <a:cs typeface="Calibri"/>
                  <a:sym typeface="Calibri"/>
                </a:rPr>
                <a:t>Lisossomo</a:t>
              </a:r>
              <a:endParaRPr b="1" sz="1050">
                <a:solidFill>
                  <a:schemeClr val="dk1"/>
                </a:solidFill>
                <a:latin typeface="Calibri"/>
                <a:ea typeface="Calibri"/>
                <a:cs typeface="Calibri"/>
                <a:sym typeface="Calibri"/>
              </a:endParaRPr>
            </a:p>
          </p:txBody>
        </p:sp>
      </p:grpSp>
      <p:sp>
        <p:nvSpPr>
          <p:cNvPr id="5015" name="Google Shape;5015;p92"/>
          <p:cNvSpPr/>
          <p:nvPr/>
        </p:nvSpPr>
        <p:spPr>
          <a:xfrm>
            <a:off x="-321397" y="1787460"/>
            <a:ext cx="5899703" cy="355142"/>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t/>
            </a:r>
            <a:endParaRPr sz="1800">
              <a:solidFill>
                <a:srgbClr val="FFFFFF"/>
              </a:solidFill>
              <a:latin typeface="Calibri"/>
              <a:ea typeface="Calibri"/>
              <a:cs typeface="Calibri"/>
              <a:sym typeface="Calibri"/>
            </a:endParaRPr>
          </a:p>
        </p:txBody>
      </p:sp>
      <p:sp>
        <p:nvSpPr>
          <p:cNvPr id="5016" name="Google Shape;5016;p92"/>
          <p:cNvSpPr txBox="1"/>
          <p:nvPr/>
        </p:nvSpPr>
        <p:spPr>
          <a:xfrm>
            <a:off x="645199" y="1782395"/>
            <a:ext cx="4836549" cy="369332"/>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800">
                <a:solidFill>
                  <a:schemeClr val="lt1"/>
                </a:solidFill>
                <a:latin typeface="Lustria"/>
                <a:ea typeface="Lustria"/>
                <a:cs typeface="Lustria"/>
                <a:sym typeface="Lustria"/>
              </a:rPr>
              <a:t>DESENVOLVIMENTO PRÉ-CLÍNICO</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891"/>
                                        </p:tgtEl>
                                        <p:attrNameLst>
                                          <p:attrName>style.visibility</p:attrName>
                                        </p:attrNameLst>
                                      </p:cBhvr>
                                      <p:to>
                                        <p:strVal val="visible"/>
                                      </p:to>
                                    </p:set>
                                    <p:animEffect filter="fade" transition="in">
                                      <p:cBhvr>
                                        <p:cTn dur="500"/>
                                        <p:tgtEl>
                                          <p:spTgt spid="4891"/>
                                        </p:tgtEl>
                                      </p:cBhvr>
                                    </p:animEffect>
                                  </p:childTnLst>
                                </p:cTn>
                              </p:par>
                              <p:par>
                                <p:cTn fill="hold" nodeType="withEffect" presetClass="entr" presetID="10" presetSubtype="0">
                                  <p:stCondLst>
                                    <p:cond delay="250"/>
                                  </p:stCondLst>
                                  <p:childTnLst>
                                    <p:set>
                                      <p:cBhvr>
                                        <p:cTn dur="1" fill="hold">
                                          <p:stCondLst>
                                            <p:cond delay="0"/>
                                          </p:stCondLst>
                                        </p:cTn>
                                        <p:tgtEl>
                                          <p:spTgt spid="5015"/>
                                        </p:tgtEl>
                                        <p:attrNameLst>
                                          <p:attrName>style.visibility</p:attrName>
                                        </p:attrNameLst>
                                      </p:cBhvr>
                                      <p:to>
                                        <p:strVal val="visible"/>
                                      </p:to>
                                    </p:set>
                                    <p:animEffect filter="fade" transition="in">
                                      <p:cBhvr>
                                        <p:cTn dur="500"/>
                                        <p:tgtEl>
                                          <p:spTgt spid="5015"/>
                                        </p:tgtEl>
                                      </p:cBhvr>
                                    </p:animEffect>
                                  </p:childTnLst>
                                </p:cTn>
                              </p:par>
                              <p:par>
                                <p:cTn fill="hold" nodeType="withEffect" presetClass="entr" presetID="10" presetSubtype="0">
                                  <p:stCondLst>
                                    <p:cond delay="250"/>
                                  </p:stCondLst>
                                  <p:childTnLst>
                                    <p:set>
                                      <p:cBhvr>
                                        <p:cTn dur="1" fill="hold">
                                          <p:stCondLst>
                                            <p:cond delay="0"/>
                                          </p:stCondLst>
                                        </p:cTn>
                                        <p:tgtEl>
                                          <p:spTgt spid="5016"/>
                                        </p:tgtEl>
                                        <p:attrNameLst>
                                          <p:attrName>style.visibility</p:attrName>
                                        </p:attrNameLst>
                                      </p:cBhvr>
                                      <p:to>
                                        <p:strVal val="visible"/>
                                      </p:to>
                                    </p:set>
                                    <p:animEffect filter="fade" transition="in">
                                      <p:cBhvr>
                                        <p:cTn dur="500"/>
                                        <p:tgtEl>
                                          <p:spTgt spid="5016"/>
                                        </p:tgtEl>
                                      </p:cBhvr>
                                    </p:animEffect>
                                  </p:childTnLst>
                                </p:cTn>
                              </p:par>
                            </p:childTnLst>
                          </p:cTn>
                        </p:par>
                        <p:par>
                          <p:cTn fill="hold">
                            <p:stCondLst>
                              <p:cond delay="500"/>
                            </p:stCondLst>
                            <p:childTnLst>
                              <p:par>
                                <p:cTn fill="hold" nodeType="afterEffect" presetClass="entr" presetID="10" presetSubtype="0">
                                  <p:stCondLst>
                                    <p:cond delay="500"/>
                                  </p:stCondLst>
                                  <p:childTnLst>
                                    <p:set>
                                      <p:cBhvr>
                                        <p:cTn dur="1" fill="hold">
                                          <p:stCondLst>
                                            <p:cond delay="0"/>
                                          </p:stCondLst>
                                        </p:cTn>
                                        <p:tgtEl>
                                          <p:spTgt spid="4895"/>
                                        </p:tgtEl>
                                        <p:attrNameLst>
                                          <p:attrName>style.visibility</p:attrName>
                                        </p:attrNameLst>
                                      </p:cBhvr>
                                      <p:to>
                                        <p:strVal val="visible"/>
                                      </p:to>
                                    </p:set>
                                    <p:animEffect filter="fade" transition="in">
                                      <p:cBhvr>
                                        <p:cTn dur="500"/>
                                        <p:tgtEl>
                                          <p:spTgt spid="4895"/>
                                        </p:tgtEl>
                                      </p:cBhvr>
                                    </p:animEffect>
                                  </p:childTnLst>
                                </p:cTn>
                              </p:par>
                            </p:childTnLst>
                          </p:cTn>
                        </p:par>
                        <p:par>
                          <p:cTn fill="hold">
                            <p:stCondLst>
                              <p:cond delay="1000"/>
                            </p:stCondLst>
                            <p:childTnLst>
                              <p:par>
                                <p:cTn fill="hold" nodeType="afterEffect" presetClass="entr" presetID="10" presetSubtype="0">
                                  <p:stCondLst>
                                    <p:cond delay="500"/>
                                  </p:stCondLst>
                                  <p:childTnLst>
                                    <p:set>
                                      <p:cBhvr>
                                        <p:cTn dur="1" fill="hold">
                                          <p:stCondLst>
                                            <p:cond delay="0"/>
                                          </p:stCondLst>
                                        </p:cTn>
                                        <p:tgtEl>
                                          <p:spTgt spid="4918"/>
                                        </p:tgtEl>
                                        <p:attrNameLst>
                                          <p:attrName>style.visibility</p:attrName>
                                        </p:attrNameLst>
                                      </p:cBhvr>
                                      <p:to>
                                        <p:strVal val="visible"/>
                                      </p:to>
                                    </p:set>
                                    <p:animEffect filter="fade" transition="in">
                                      <p:cBhvr>
                                        <p:cTn dur="500"/>
                                        <p:tgtEl>
                                          <p:spTgt spid="4918"/>
                                        </p:tgtEl>
                                      </p:cBhvr>
                                    </p:animEffect>
                                  </p:childTnLst>
                                </p:cTn>
                              </p:par>
                            </p:childTnLst>
                          </p:cTn>
                        </p:par>
                        <p:par>
                          <p:cTn fill="hold">
                            <p:stCondLst>
                              <p:cond delay="1500"/>
                            </p:stCondLst>
                            <p:childTnLst>
                              <p:par>
                                <p:cTn fill="hold" nodeType="afterEffect" presetClass="entr" presetID="10" presetSubtype="0">
                                  <p:stCondLst>
                                    <p:cond delay="500"/>
                                  </p:stCondLst>
                                  <p:childTnLst>
                                    <p:set>
                                      <p:cBhvr>
                                        <p:cTn dur="1" fill="hold">
                                          <p:stCondLst>
                                            <p:cond delay="0"/>
                                          </p:stCondLst>
                                        </p:cTn>
                                        <p:tgtEl>
                                          <p:spTgt spid="4900"/>
                                        </p:tgtEl>
                                        <p:attrNameLst>
                                          <p:attrName>style.visibility</p:attrName>
                                        </p:attrNameLst>
                                      </p:cBhvr>
                                      <p:to>
                                        <p:strVal val="visible"/>
                                      </p:to>
                                    </p:set>
                                    <p:animEffect filter="fade" transition="in">
                                      <p:cBhvr>
                                        <p:cTn dur="500"/>
                                        <p:tgtEl>
                                          <p:spTgt spid="4900"/>
                                        </p:tgtEl>
                                      </p:cBhvr>
                                    </p:animEffect>
                                  </p:childTnLst>
                                </p:cTn>
                              </p:par>
                            </p:childTnLst>
                          </p:cTn>
                        </p:par>
                        <p:par>
                          <p:cTn fill="hold">
                            <p:stCondLst>
                              <p:cond delay="2000"/>
                            </p:stCondLst>
                            <p:childTnLst>
                              <p:par>
                                <p:cTn fill="hold" nodeType="afterEffect" presetClass="entr" presetID="10" presetSubtype="0">
                                  <p:stCondLst>
                                    <p:cond delay="500"/>
                                  </p:stCondLst>
                                  <p:childTnLst>
                                    <p:set>
                                      <p:cBhvr>
                                        <p:cTn dur="1" fill="hold">
                                          <p:stCondLst>
                                            <p:cond delay="0"/>
                                          </p:stCondLst>
                                        </p:cTn>
                                        <p:tgtEl>
                                          <p:spTgt spid="4957"/>
                                        </p:tgtEl>
                                        <p:attrNameLst>
                                          <p:attrName>style.visibility</p:attrName>
                                        </p:attrNameLst>
                                      </p:cBhvr>
                                      <p:to>
                                        <p:strVal val="visible"/>
                                      </p:to>
                                    </p:set>
                                    <p:animEffect filter="fade" transition="in">
                                      <p:cBhvr>
                                        <p:cTn dur="500"/>
                                        <p:tgtEl>
                                          <p:spTgt spid="495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21" name="Shape 5021"/>
        <p:cNvGrpSpPr/>
        <p:nvPr/>
      </p:nvGrpSpPr>
      <p:grpSpPr>
        <a:xfrm>
          <a:off x="0" y="0"/>
          <a:ext cx="0" cy="0"/>
          <a:chOff x="0" y="0"/>
          <a:chExt cx="0" cy="0"/>
        </a:xfrm>
      </p:grpSpPr>
      <p:sp>
        <p:nvSpPr>
          <p:cNvPr id="5022" name="Google Shape;5022;p93"/>
          <p:cNvSpPr/>
          <p:nvPr/>
        </p:nvSpPr>
        <p:spPr>
          <a:xfrm flipH="1">
            <a:off x="377631" y="1499056"/>
            <a:ext cx="11436735" cy="4492170"/>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023" name="Google Shape;5023;p93"/>
          <p:cNvSpPr txBox="1"/>
          <p:nvPr/>
        </p:nvSpPr>
        <p:spPr>
          <a:xfrm>
            <a:off x="296270" y="385036"/>
            <a:ext cx="11336406"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Tempo de infusão de manutenção reduzido com ravulizumabe 100 mg/ml </a:t>
            </a:r>
            <a:endParaRPr b="1" baseline="30000" sz="3600">
              <a:solidFill>
                <a:schemeClr val="accent1"/>
              </a:solidFill>
              <a:latin typeface="Lustria"/>
              <a:ea typeface="Lustria"/>
              <a:cs typeface="Lustria"/>
              <a:sym typeface="Lustria"/>
            </a:endParaRPr>
          </a:p>
        </p:txBody>
      </p:sp>
      <p:sp>
        <p:nvSpPr>
          <p:cNvPr id="5024" name="Google Shape;5024;p93"/>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Bula Ultomirs ANVISA </a:t>
            </a:r>
            <a:endParaRPr/>
          </a:p>
        </p:txBody>
      </p:sp>
      <p:grpSp>
        <p:nvGrpSpPr>
          <p:cNvPr id="5025" name="Google Shape;5025;p93"/>
          <p:cNvGrpSpPr/>
          <p:nvPr/>
        </p:nvGrpSpPr>
        <p:grpSpPr>
          <a:xfrm>
            <a:off x="497961" y="1499055"/>
            <a:ext cx="11610887" cy="4175747"/>
            <a:chOff x="497961" y="1578152"/>
            <a:chExt cx="11610887" cy="4175747"/>
          </a:xfrm>
        </p:grpSpPr>
        <p:sp>
          <p:nvSpPr>
            <p:cNvPr id="5026" name="Google Shape;5026;p93"/>
            <p:cNvSpPr/>
            <p:nvPr/>
          </p:nvSpPr>
          <p:spPr>
            <a:xfrm>
              <a:off x="1310999" y="1781046"/>
              <a:ext cx="9407280" cy="1687884"/>
            </a:xfrm>
            <a:prstGeom prst="rect">
              <a:avLst/>
            </a:prstGeom>
            <a:solidFill>
              <a:srgbClr val="D6DADA"/>
            </a:solidFill>
            <a:ln>
              <a:noFill/>
            </a:ln>
          </p:spPr>
          <p:txBody>
            <a:bodyPr anchorCtr="0" anchor="ctr" bIns="45700" lIns="60950" spcFirstLastPara="1" rIns="60950" wrap="square" tIns="45700">
              <a:noAutofit/>
            </a:bodyPr>
            <a:lstStyle/>
            <a:p>
              <a:pPr indent="0" lvl="0" marL="0" marR="0" rtl="0" algn="ctr">
                <a:spcBef>
                  <a:spcPts val="0"/>
                </a:spcBef>
                <a:spcAft>
                  <a:spcPts val="0"/>
                </a:spcAft>
                <a:buNone/>
              </a:pPr>
              <a:r>
                <a:t/>
              </a:r>
              <a:endParaRPr sz="1200">
                <a:solidFill>
                  <a:schemeClr val="dk1"/>
                </a:solidFill>
                <a:latin typeface="Calibri"/>
                <a:ea typeface="Calibri"/>
                <a:cs typeface="Calibri"/>
                <a:sym typeface="Calibri"/>
              </a:endParaRPr>
            </a:p>
          </p:txBody>
        </p:sp>
        <p:sp>
          <p:nvSpPr>
            <p:cNvPr id="5027" name="Google Shape;5027;p93"/>
            <p:cNvSpPr/>
            <p:nvPr/>
          </p:nvSpPr>
          <p:spPr>
            <a:xfrm>
              <a:off x="1310998" y="3454021"/>
              <a:ext cx="9407280" cy="1872185"/>
            </a:xfrm>
            <a:prstGeom prst="rect">
              <a:avLst/>
            </a:prstGeom>
            <a:solidFill>
              <a:srgbClr val="2AB8CA">
                <a:alpha val="9803"/>
              </a:srgbClr>
            </a:solidFill>
            <a:ln>
              <a:noFill/>
            </a:ln>
          </p:spPr>
          <p:txBody>
            <a:bodyPr anchorCtr="0" anchor="ctr" bIns="45700" lIns="60950" spcFirstLastPara="1" rIns="60950" wrap="square" tIns="45700">
              <a:noAutofit/>
            </a:bodyPr>
            <a:lstStyle/>
            <a:p>
              <a:pPr indent="0" lvl="0" marL="0" marR="0" rtl="0" algn="ctr">
                <a:spcBef>
                  <a:spcPts val="0"/>
                </a:spcBef>
                <a:spcAft>
                  <a:spcPts val="0"/>
                </a:spcAft>
                <a:buNone/>
              </a:pPr>
              <a:r>
                <a:t/>
              </a:r>
              <a:endParaRPr sz="1200">
                <a:solidFill>
                  <a:schemeClr val="dk1"/>
                </a:solidFill>
                <a:latin typeface="Calibri"/>
                <a:ea typeface="Calibri"/>
                <a:cs typeface="Calibri"/>
                <a:sym typeface="Calibri"/>
              </a:endParaRPr>
            </a:p>
          </p:txBody>
        </p:sp>
        <p:graphicFrame>
          <p:nvGraphicFramePr>
            <p:cNvPr id="5028" name="Google Shape;5028;p93"/>
            <p:cNvGraphicFramePr/>
            <p:nvPr/>
          </p:nvGraphicFramePr>
          <p:xfrm>
            <a:off x="685667" y="1612096"/>
            <a:ext cx="10104611" cy="3903955"/>
          </p:xfrm>
          <a:graphic>
            <a:graphicData uri="http://schemas.openxmlformats.org/drawingml/2006/chart">
              <c:chart r:id="rId3"/>
            </a:graphicData>
          </a:graphic>
        </p:graphicFrame>
        <p:sp>
          <p:nvSpPr>
            <p:cNvPr id="5029" name="Google Shape;5029;p93"/>
            <p:cNvSpPr/>
            <p:nvPr/>
          </p:nvSpPr>
          <p:spPr>
            <a:xfrm>
              <a:off x="10781819" y="4213906"/>
              <a:ext cx="1327029"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i="1" lang="pt-BR" sz="1400">
                  <a:solidFill>
                    <a:schemeClr val="lt2"/>
                  </a:solidFill>
                  <a:latin typeface="Lustria"/>
                  <a:ea typeface="Lustria"/>
                  <a:cs typeface="Lustria"/>
                  <a:sym typeface="Lustria"/>
                </a:rPr>
                <a:t>100 mg/mL</a:t>
              </a:r>
              <a:endParaRPr/>
            </a:p>
          </p:txBody>
        </p:sp>
        <p:sp>
          <p:nvSpPr>
            <p:cNvPr id="5030" name="Google Shape;5030;p93"/>
            <p:cNvSpPr txBox="1"/>
            <p:nvPr/>
          </p:nvSpPr>
          <p:spPr>
            <a:xfrm rot="-5400000">
              <a:off x="-1374469" y="3450582"/>
              <a:ext cx="4175747" cy="43088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100">
                  <a:solidFill>
                    <a:schemeClr val="dk1"/>
                  </a:solidFill>
                  <a:latin typeface="Calibri"/>
                  <a:ea typeface="Calibri"/>
                  <a:cs typeface="Calibri"/>
                  <a:sym typeface="Calibri"/>
                </a:rPr>
                <a:t>Tempo de Infusão, minutos</a:t>
              </a:r>
              <a:br>
                <a:rPr b="1" lang="pt-BR" sz="1100">
                  <a:solidFill>
                    <a:schemeClr val="dk1"/>
                  </a:solidFill>
                  <a:latin typeface="Calibri"/>
                  <a:ea typeface="Calibri"/>
                  <a:cs typeface="Calibri"/>
                  <a:sym typeface="Calibri"/>
                </a:rPr>
              </a:br>
              <a:endParaRPr sz="1100">
                <a:solidFill>
                  <a:schemeClr val="dk1"/>
                </a:solidFill>
                <a:latin typeface="Calibri"/>
                <a:ea typeface="Calibri"/>
                <a:cs typeface="Calibri"/>
                <a:sym typeface="Calibri"/>
              </a:endParaRPr>
            </a:p>
          </p:txBody>
        </p:sp>
        <p:sp>
          <p:nvSpPr>
            <p:cNvPr id="5031" name="Google Shape;5031;p93"/>
            <p:cNvSpPr txBox="1"/>
            <p:nvPr/>
          </p:nvSpPr>
          <p:spPr>
            <a:xfrm>
              <a:off x="1411108" y="3141191"/>
              <a:ext cx="852993" cy="184666"/>
            </a:xfrm>
            <a:prstGeom prst="rect">
              <a:avLst/>
            </a:prstGeom>
            <a:solidFill>
              <a:schemeClr val="lt1"/>
            </a:solidFill>
            <a:ln cap="flat" cmpd="sng" w="9525">
              <a:solidFill>
                <a:schemeClr val="dk2"/>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114 min</a:t>
              </a:r>
              <a:endParaRPr/>
            </a:p>
          </p:txBody>
        </p:sp>
        <p:sp>
          <p:nvSpPr>
            <p:cNvPr id="5032" name="Google Shape;5032;p93"/>
            <p:cNvSpPr txBox="1"/>
            <p:nvPr/>
          </p:nvSpPr>
          <p:spPr>
            <a:xfrm>
              <a:off x="2725711" y="3141191"/>
              <a:ext cx="852993" cy="184666"/>
            </a:xfrm>
            <a:prstGeom prst="rect">
              <a:avLst/>
            </a:prstGeom>
            <a:solidFill>
              <a:schemeClr val="lt1"/>
            </a:solidFill>
            <a:ln cap="flat" cmpd="sng" w="9525">
              <a:solidFill>
                <a:schemeClr val="dk2"/>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114 min</a:t>
              </a:r>
              <a:endParaRPr/>
            </a:p>
          </p:txBody>
        </p:sp>
        <p:sp>
          <p:nvSpPr>
            <p:cNvPr id="5033" name="Google Shape;5033;p93"/>
            <p:cNvSpPr txBox="1"/>
            <p:nvPr/>
          </p:nvSpPr>
          <p:spPr>
            <a:xfrm>
              <a:off x="4112154" y="1701524"/>
              <a:ext cx="852993" cy="184666"/>
            </a:xfrm>
            <a:prstGeom prst="rect">
              <a:avLst/>
            </a:prstGeom>
            <a:solidFill>
              <a:schemeClr val="lt1"/>
            </a:solidFill>
            <a:ln cap="flat" cmpd="sng" w="9525">
              <a:solidFill>
                <a:schemeClr val="dk2"/>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198 min</a:t>
              </a:r>
              <a:endParaRPr/>
            </a:p>
          </p:txBody>
        </p:sp>
        <p:sp>
          <p:nvSpPr>
            <p:cNvPr id="5034" name="Google Shape;5034;p93"/>
            <p:cNvSpPr txBox="1"/>
            <p:nvPr/>
          </p:nvSpPr>
          <p:spPr>
            <a:xfrm>
              <a:off x="5434654" y="2204503"/>
              <a:ext cx="852993" cy="184666"/>
            </a:xfrm>
            <a:prstGeom prst="rect">
              <a:avLst/>
            </a:prstGeom>
            <a:solidFill>
              <a:schemeClr val="lt1"/>
            </a:solidFill>
            <a:ln cap="flat" cmpd="sng" w="9525">
              <a:solidFill>
                <a:schemeClr val="dk2"/>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168 min</a:t>
              </a:r>
              <a:endParaRPr/>
            </a:p>
          </p:txBody>
        </p:sp>
        <p:sp>
          <p:nvSpPr>
            <p:cNvPr id="5035" name="Google Shape;5035;p93"/>
            <p:cNvSpPr txBox="1"/>
            <p:nvPr/>
          </p:nvSpPr>
          <p:spPr>
            <a:xfrm>
              <a:off x="6843180" y="2710416"/>
              <a:ext cx="852993" cy="184666"/>
            </a:xfrm>
            <a:prstGeom prst="rect">
              <a:avLst/>
            </a:prstGeom>
            <a:solidFill>
              <a:schemeClr val="lt1"/>
            </a:solidFill>
            <a:ln cap="flat" cmpd="sng" w="9525">
              <a:solidFill>
                <a:schemeClr val="dk2"/>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138 min</a:t>
              </a:r>
              <a:endParaRPr/>
            </a:p>
          </p:txBody>
        </p:sp>
        <p:sp>
          <p:nvSpPr>
            <p:cNvPr id="5036" name="Google Shape;5036;p93"/>
            <p:cNvSpPr txBox="1"/>
            <p:nvPr/>
          </p:nvSpPr>
          <p:spPr>
            <a:xfrm>
              <a:off x="8173233" y="3035545"/>
              <a:ext cx="852993" cy="184666"/>
            </a:xfrm>
            <a:prstGeom prst="rect">
              <a:avLst/>
            </a:prstGeom>
            <a:solidFill>
              <a:schemeClr val="lt1"/>
            </a:solidFill>
            <a:ln cap="flat" cmpd="sng" w="9525">
              <a:solidFill>
                <a:schemeClr val="dk2"/>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120 min</a:t>
              </a:r>
              <a:endParaRPr/>
            </a:p>
          </p:txBody>
        </p:sp>
        <p:sp>
          <p:nvSpPr>
            <p:cNvPr id="5037" name="Google Shape;5037;p93"/>
            <p:cNvSpPr txBox="1"/>
            <p:nvPr/>
          </p:nvSpPr>
          <p:spPr>
            <a:xfrm>
              <a:off x="9525746" y="2821517"/>
              <a:ext cx="852993" cy="184666"/>
            </a:xfrm>
            <a:prstGeom prst="rect">
              <a:avLst/>
            </a:prstGeom>
            <a:solidFill>
              <a:schemeClr val="lt1"/>
            </a:solidFill>
            <a:ln cap="flat" cmpd="sng" w="9525">
              <a:solidFill>
                <a:schemeClr val="dk2"/>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b="1" lang="pt-BR" sz="1200">
                  <a:solidFill>
                    <a:schemeClr val="dk2"/>
                  </a:solidFill>
                  <a:latin typeface="Calibri"/>
                  <a:ea typeface="Calibri"/>
                  <a:cs typeface="Calibri"/>
                  <a:sym typeface="Calibri"/>
                </a:rPr>
                <a:t>132 min</a:t>
              </a:r>
              <a:endParaRPr/>
            </a:p>
          </p:txBody>
        </p:sp>
        <p:sp>
          <p:nvSpPr>
            <p:cNvPr id="5038" name="Google Shape;5038;p93"/>
            <p:cNvSpPr txBox="1"/>
            <p:nvPr/>
          </p:nvSpPr>
          <p:spPr>
            <a:xfrm>
              <a:off x="1379444" y="4630339"/>
              <a:ext cx="852993" cy="205121"/>
            </a:xfrm>
            <a:prstGeom prst="rect">
              <a:avLst/>
            </a:prstGeom>
            <a:solidFill>
              <a:schemeClr val="lt1"/>
            </a:solidFill>
            <a:ln cap="flat" cmpd="sng" w="9525">
              <a:solidFill>
                <a:schemeClr val="accent3"/>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lang="pt-BR" sz="1333">
                  <a:solidFill>
                    <a:schemeClr val="dk1"/>
                  </a:solidFill>
                  <a:latin typeface="Calibri"/>
                  <a:ea typeface="Calibri"/>
                  <a:cs typeface="Calibri"/>
                  <a:sym typeface="Calibri"/>
                </a:rPr>
                <a:t>48 min</a:t>
              </a:r>
              <a:endParaRPr/>
            </a:p>
          </p:txBody>
        </p:sp>
        <p:sp>
          <p:nvSpPr>
            <p:cNvPr id="5039" name="Google Shape;5039;p93"/>
            <p:cNvSpPr txBox="1"/>
            <p:nvPr/>
          </p:nvSpPr>
          <p:spPr>
            <a:xfrm>
              <a:off x="2713041" y="4630339"/>
              <a:ext cx="852993" cy="205121"/>
            </a:xfrm>
            <a:prstGeom prst="rect">
              <a:avLst/>
            </a:prstGeom>
            <a:solidFill>
              <a:schemeClr val="lt1"/>
            </a:solidFill>
            <a:ln cap="flat" cmpd="sng" w="9525">
              <a:solidFill>
                <a:schemeClr val="accent3"/>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lang="pt-BR" sz="1333">
                  <a:solidFill>
                    <a:schemeClr val="dk1"/>
                  </a:solidFill>
                  <a:latin typeface="Calibri"/>
                  <a:ea typeface="Calibri"/>
                  <a:cs typeface="Calibri"/>
                  <a:sym typeface="Calibri"/>
                </a:rPr>
                <a:t>48 min</a:t>
              </a:r>
              <a:endParaRPr/>
            </a:p>
          </p:txBody>
        </p:sp>
        <p:sp>
          <p:nvSpPr>
            <p:cNvPr id="5040" name="Google Shape;5040;p93"/>
            <p:cNvSpPr txBox="1"/>
            <p:nvPr/>
          </p:nvSpPr>
          <p:spPr>
            <a:xfrm>
              <a:off x="4098948" y="4121226"/>
              <a:ext cx="852993" cy="205121"/>
            </a:xfrm>
            <a:prstGeom prst="rect">
              <a:avLst/>
            </a:prstGeom>
            <a:solidFill>
              <a:schemeClr val="lt1"/>
            </a:solidFill>
            <a:ln cap="flat" cmpd="sng" w="9525">
              <a:solidFill>
                <a:schemeClr val="accent3"/>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lang="pt-BR" sz="1333">
                  <a:solidFill>
                    <a:schemeClr val="dk1"/>
                  </a:solidFill>
                  <a:latin typeface="Calibri"/>
                  <a:ea typeface="Calibri"/>
                  <a:cs typeface="Calibri"/>
                  <a:sym typeface="Calibri"/>
                </a:rPr>
                <a:t>78 min</a:t>
              </a:r>
              <a:endParaRPr/>
            </a:p>
          </p:txBody>
        </p:sp>
        <p:sp>
          <p:nvSpPr>
            <p:cNvPr id="5041" name="Google Shape;5041;p93"/>
            <p:cNvSpPr txBox="1"/>
            <p:nvPr/>
          </p:nvSpPr>
          <p:spPr>
            <a:xfrm>
              <a:off x="5448368" y="4333524"/>
              <a:ext cx="852993" cy="205121"/>
            </a:xfrm>
            <a:prstGeom prst="rect">
              <a:avLst/>
            </a:prstGeom>
            <a:solidFill>
              <a:schemeClr val="lt1"/>
            </a:solidFill>
            <a:ln cap="flat" cmpd="sng" w="9525">
              <a:solidFill>
                <a:schemeClr val="accent3"/>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lang="pt-BR" sz="1333">
                  <a:solidFill>
                    <a:schemeClr val="dk1"/>
                  </a:solidFill>
                  <a:latin typeface="Calibri"/>
                  <a:ea typeface="Calibri"/>
                  <a:cs typeface="Calibri"/>
                  <a:sym typeface="Calibri"/>
                </a:rPr>
                <a:t>66 min</a:t>
              </a:r>
              <a:endParaRPr/>
            </a:p>
          </p:txBody>
        </p:sp>
        <p:sp>
          <p:nvSpPr>
            <p:cNvPr id="5042" name="Google Shape;5042;p93"/>
            <p:cNvSpPr txBox="1"/>
            <p:nvPr/>
          </p:nvSpPr>
          <p:spPr>
            <a:xfrm>
              <a:off x="6809613" y="4527339"/>
              <a:ext cx="852993" cy="205121"/>
            </a:xfrm>
            <a:prstGeom prst="rect">
              <a:avLst/>
            </a:prstGeom>
            <a:solidFill>
              <a:schemeClr val="lt1"/>
            </a:solidFill>
            <a:ln cap="flat" cmpd="sng" w="9525">
              <a:solidFill>
                <a:schemeClr val="accent3"/>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lang="pt-BR" sz="1333">
                  <a:solidFill>
                    <a:schemeClr val="dk1"/>
                  </a:solidFill>
                  <a:latin typeface="Calibri"/>
                  <a:ea typeface="Calibri"/>
                  <a:cs typeface="Calibri"/>
                  <a:sym typeface="Calibri"/>
                </a:rPr>
                <a:t>54 min</a:t>
              </a:r>
              <a:endParaRPr/>
            </a:p>
          </p:txBody>
        </p:sp>
        <p:sp>
          <p:nvSpPr>
            <p:cNvPr id="5043" name="Google Shape;5043;p93"/>
            <p:cNvSpPr txBox="1"/>
            <p:nvPr/>
          </p:nvSpPr>
          <p:spPr>
            <a:xfrm>
              <a:off x="8170858" y="4734804"/>
              <a:ext cx="852993" cy="205121"/>
            </a:xfrm>
            <a:prstGeom prst="rect">
              <a:avLst/>
            </a:prstGeom>
            <a:solidFill>
              <a:schemeClr val="lt1"/>
            </a:solidFill>
            <a:ln cap="flat" cmpd="sng" w="9525">
              <a:solidFill>
                <a:schemeClr val="accent3"/>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lang="pt-BR" sz="1333">
                  <a:solidFill>
                    <a:schemeClr val="dk1"/>
                  </a:solidFill>
                  <a:latin typeface="Calibri"/>
                  <a:ea typeface="Calibri"/>
                  <a:cs typeface="Calibri"/>
                  <a:sym typeface="Calibri"/>
                </a:rPr>
                <a:t>42 min</a:t>
              </a:r>
              <a:endParaRPr/>
            </a:p>
          </p:txBody>
        </p:sp>
        <p:sp>
          <p:nvSpPr>
            <p:cNvPr id="5044" name="Google Shape;5044;p93"/>
            <p:cNvSpPr txBox="1"/>
            <p:nvPr/>
          </p:nvSpPr>
          <p:spPr>
            <a:xfrm>
              <a:off x="9542539" y="4955772"/>
              <a:ext cx="852993" cy="205121"/>
            </a:xfrm>
            <a:prstGeom prst="rect">
              <a:avLst/>
            </a:prstGeom>
            <a:solidFill>
              <a:schemeClr val="lt1"/>
            </a:solidFill>
            <a:ln cap="flat" cmpd="sng" w="9525">
              <a:solidFill>
                <a:schemeClr val="accent3"/>
              </a:solidFill>
              <a:prstDash val="solid"/>
              <a:round/>
              <a:headEnd len="sm" w="sm" type="none"/>
              <a:tailEnd len="sm" w="sm" type="none"/>
            </a:ln>
          </p:spPr>
          <p:txBody>
            <a:bodyPr anchorCtr="0" anchor="t" bIns="0" lIns="0" spcFirstLastPara="1" rIns="0" wrap="square" tIns="0">
              <a:spAutoFit/>
            </a:bodyPr>
            <a:lstStyle/>
            <a:p>
              <a:pPr indent="0" lvl="0" marL="0" marR="0" rtl="0" algn="ctr">
                <a:spcBef>
                  <a:spcPts val="0"/>
                </a:spcBef>
                <a:spcAft>
                  <a:spcPts val="0"/>
                </a:spcAft>
                <a:buNone/>
              </a:pPr>
              <a:r>
                <a:rPr lang="pt-BR" sz="1333">
                  <a:solidFill>
                    <a:schemeClr val="dk1"/>
                  </a:solidFill>
                  <a:latin typeface="Calibri"/>
                  <a:ea typeface="Calibri"/>
                  <a:cs typeface="Calibri"/>
                  <a:sym typeface="Calibri"/>
                </a:rPr>
                <a:t>30 min</a:t>
              </a:r>
              <a:endParaRPr/>
            </a:p>
          </p:txBody>
        </p:sp>
        <p:sp>
          <p:nvSpPr>
            <p:cNvPr id="5045" name="Google Shape;5045;p93"/>
            <p:cNvSpPr/>
            <p:nvPr/>
          </p:nvSpPr>
          <p:spPr>
            <a:xfrm>
              <a:off x="1605479" y="3505149"/>
              <a:ext cx="702033" cy="922229"/>
            </a:xfrm>
            <a:prstGeom prst="downArrow">
              <a:avLst>
                <a:gd fmla="val 64863" name="adj1"/>
                <a:gd fmla="val 34053" name="adj2"/>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046" name="Google Shape;5046;p93"/>
            <p:cNvSpPr txBox="1"/>
            <p:nvPr/>
          </p:nvSpPr>
          <p:spPr>
            <a:xfrm>
              <a:off x="1664696" y="3728353"/>
              <a:ext cx="582765"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-66</a:t>
              </a:r>
              <a:endParaRPr/>
            </a:p>
          </p:txBody>
        </p:sp>
        <p:sp>
          <p:nvSpPr>
            <p:cNvPr id="5047" name="Google Shape;5047;p93"/>
            <p:cNvSpPr/>
            <p:nvPr/>
          </p:nvSpPr>
          <p:spPr>
            <a:xfrm>
              <a:off x="2929711" y="3505149"/>
              <a:ext cx="702033" cy="922229"/>
            </a:xfrm>
            <a:prstGeom prst="downArrow">
              <a:avLst>
                <a:gd fmla="val 64863" name="adj1"/>
                <a:gd fmla="val 34053" name="adj2"/>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048" name="Google Shape;5048;p93"/>
            <p:cNvSpPr txBox="1"/>
            <p:nvPr/>
          </p:nvSpPr>
          <p:spPr>
            <a:xfrm>
              <a:off x="2984455" y="3728353"/>
              <a:ext cx="581776"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-66</a:t>
              </a:r>
              <a:endParaRPr/>
            </a:p>
          </p:txBody>
        </p:sp>
        <p:sp>
          <p:nvSpPr>
            <p:cNvPr id="5049" name="Google Shape;5049;p93"/>
            <p:cNvSpPr/>
            <p:nvPr/>
          </p:nvSpPr>
          <p:spPr>
            <a:xfrm>
              <a:off x="4263114" y="2085392"/>
              <a:ext cx="702033" cy="1841583"/>
            </a:xfrm>
            <a:prstGeom prst="downArrow">
              <a:avLst>
                <a:gd fmla="val 64863" name="adj1"/>
                <a:gd fmla="val 34053" name="adj2"/>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050" name="Google Shape;5050;p93"/>
            <p:cNvSpPr txBox="1"/>
            <p:nvPr/>
          </p:nvSpPr>
          <p:spPr>
            <a:xfrm>
              <a:off x="4321835" y="2665958"/>
              <a:ext cx="584588"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-120</a:t>
              </a:r>
              <a:endParaRPr/>
            </a:p>
          </p:txBody>
        </p:sp>
        <p:sp>
          <p:nvSpPr>
            <p:cNvPr id="5051" name="Google Shape;5051;p93"/>
            <p:cNvSpPr/>
            <p:nvPr/>
          </p:nvSpPr>
          <p:spPr>
            <a:xfrm>
              <a:off x="5599328" y="2601013"/>
              <a:ext cx="702033" cy="1520785"/>
            </a:xfrm>
            <a:prstGeom prst="downArrow">
              <a:avLst>
                <a:gd fmla="val 64863" name="adj1"/>
                <a:gd fmla="val 34053" name="adj2"/>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052" name="Google Shape;5052;p93"/>
            <p:cNvSpPr txBox="1"/>
            <p:nvPr/>
          </p:nvSpPr>
          <p:spPr>
            <a:xfrm>
              <a:off x="5653545" y="3018080"/>
              <a:ext cx="593597"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-102</a:t>
              </a:r>
              <a:endParaRPr/>
            </a:p>
          </p:txBody>
        </p:sp>
        <p:sp>
          <p:nvSpPr>
            <p:cNvPr id="5053" name="Google Shape;5053;p93"/>
            <p:cNvSpPr/>
            <p:nvPr/>
          </p:nvSpPr>
          <p:spPr>
            <a:xfrm>
              <a:off x="10720711" y="2362328"/>
              <a:ext cx="1327030" cy="30777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i="1" lang="pt-BR" sz="1400">
                  <a:solidFill>
                    <a:schemeClr val="dk2"/>
                  </a:solidFill>
                  <a:latin typeface="Lustria"/>
                  <a:ea typeface="Lustria"/>
                  <a:cs typeface="Lustria"/>
                  <a:sym typeface="Lustria"/>
                </a:rPr>
                <a:t>10 mg/mL</a:t>
              </a:r>
              <a:endParaRPr/>
            </a:p>
          </p:txBody>
        </p:sp>
        <p:sp>
          <p:nvSpPr>
            <p:cNvPr id="5054" name="Google Shape;5054;p93"/>
            <p:cNvSpPr/>
            <p:nvPr/>
          </p:nvSpPr>
          <p:spPr>
            <a:xfrm>
              <a:off x="6916636" y="3095073"/>
              <a:ext cx="702033" cy="1226865"/>
            </a:xfrm>
            <a:prstGeom prst="downArrow">
              <a:avLst>
                <a:gd fmla="val 64863" name="adj1"/>
                <a:gd fmla="val 34053" name="adj2"/>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055" name="Google Shape;5055;p93"/>
            <p:cNvSpPr txBox="1"/>
            <p:nvPr/>
          </p:nvSpPr>
          <p:spPr>
            <a:xfrm>
              <a:off x="6970853" y="3512138"/>
              <a:ext cx="593597"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-84</a:t>
              </a:r>
              <a:endParaRPr/>
            </a:p>
          </p:txBody>
        </p:sp>
        <p:sp>
          <p:nvSpPr>
            <p:cNvPr id="5056" name="Google Shape;5056;p93"/>
            <p:cNvSpPr/>
            <p:nvPr/>
          </p:nvSpPr>
          <p:spPr>
            <a:xfrm>
              <a:off x="8260199" y="3380189"/>
              <a:ext cx="702033" cy="1160716"/>
            </a:xfrm>
            <a:prstGeom prst="downArrow">
              <a:avLst>
                <a:gd fmla="val 64863" name="adj1"/>
                <a:gd fmla="val 34053" name="adj2"/>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057" name="Google Shape;5057;p93"/>
            <p:cNvSpPr txBox="1"/>
            <p:nvPr/>
          </p:nvSpPr>
          <p:spPr>
            <a:xfrm>
              <a:off x="8305360" y="3797254"/>
              <a:ext cx="593597"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-78</a:t>
              </a:r>
              <a:endParaRPr/>
            </a:p>
          </p:txBody>
        </p:sp>
        <p:sp>
          <p:nvSpPr>
            <p:cNvPr id="5058" name="Google Shape;5058;p93"/>
            <p:cNvSpPr/>
            <p:nvPr/>
          </p:nvSpPr>
          <p:spPr>
            <a:xfrm>
              <a:off x="9580790" y="3207077"/>
              <a:ext cx="702033" cy="1520785"/>
            </a:xfrm>
            <a:prstGeom prst="downArrow">
              <a:avLst>
                <a:gd fmla="val 64863" name="adj1"/>
                <a:gd fmla="val 34053" name="adj2"/>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059" name="Google Shape;5059;p93"/>
            <p:cNvSpPr txBox="1"/>
            <p:nvPr/>
          </p:nvSpPr>
          <p:spPr>
            <a:xfrm>
              <a:off x="9635005" y="3728352"/>
              <a:ext cx="593597"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lt1"/>
                  </a:solidFill>
                  <a:latin typeface="Calibri"/>
                  <a:ea typeface="Calibri"/>
                  <a:cs typeface="Calibri"/>
                  <a:sym typeface="Calibri"/>
                </a:rPr>
                <a:t>-102</a:t>
              </a:r>
              <a:endParaRPr/>
            </a:p>
          </p:txBody>
        </p:sp>
        <p:sp>
          <p:nvSpPr>
            <p:cNvPr id="5060" name="Google Shape;5060;p93"/>
            <p:cNvSpPr txBox="1"/>
            <p:nvPr/>
          </p:nvSpPr>
          <p:spPr>
            <a:xfrm>
              <a:off x="1475165" y="5390254"/>
              <a:ext cx="724878"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5-10 kg</a:t>
              </a:r>
              <a:endParaRPr/>
            </a:p>
          </p:txBody>
        </p:sp>
        <p:sp>
          <p:nvSpPr>
            <p:cNvPr id="5061" name="Google Shape;5061;p93"/>
            <p:cNvSpPr txBox="1"/>
            <p:nvPr/>
          </p:nvSpPr>
          <p:spPr>
            <a:xfrm>
              <a:off x="2808141" y="5390254"/>
              <a:ext cx="816249"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10-20 kg</a:t>
              </a:r>
              <a:endParaRPr/>
            </a:p>
          </p:txBody>
        </p:sp>
        <p:sp>
          <p:nvSpPr>
            <p:cNvPr id="5062" name="Google Shape;5062;p93"/>
            <p:cNvSpPr txBox="1"/>
            <p:nvPr/>
          </p:nvSpPr>
          <p:spPr>
            <a:xfrm>
              <a:off x="4090174" y="5390254"/>
              <a:ext cx="816249"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20-30 kg</a:t>
              </a:r>
              <a:endParaRPr/>
            </a:p>
          </p:txBody>
        </p:sp>
        <p:sp>
          <p:nvSpPr>
            <p:cNvPr id="5063" name="Google Shape;5063;p93"/>
            <p:cNvSpPr txBox="1"/>
            <p:nvPr/>
          </p:nvSpPr>
          <p:spPr>
            <a:xfrm>
              <a:off x="5448368" y="5390254"/>
              <a:ext cx="816249"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30-40 kg</a:t>
              </a:r>
              <a:endParaRPr/>
            </a:p>
          </p:txBody>
        </p:sp>
        <p:sp>
          <p:nvSpPr>
            <p:cNvPr id="5064" name="Google Shape;5064;p93"/>
            <p:cNvSpPr txBox="1"/>
            <p:nvPr/>
          </p:nvSpPr>
          <p:spPr>
            <a:xfrm>
              <a:off x="6827984" y="5390254"/>
              <a:ext cx="816249"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40-60 kg</a:t>
              </a:r>
              <a:endParaRPr/>
            </a:p>
          </p:txBody>
        </p:sp>
        <p:sp>
          <p:nvSpPr>
            <p:cNvPr id="5065" name="Google Shape;5065;p93"/>
            <p:cNvSpPr txBox="1"/>
            <p:nvPr/>
          </p:nvSpPr>
          <p:spPr>
            <a:xfrm>
              <a:off x="8113801" y="5390254"/>
              <a:ext cx="907621"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60-100 kg</a:t>
              </a:r>
              <a:endParaRPr/>
            </a:p>
          </p:txBody>
        </p:sp>
        <p:sp>
          <p:nvSpPr>
            <p:cNvPr id="5066" name="Google Shape;5066;p93"/>
            <p:cNvSpPr txBox="1"/>
            <p:nvPr/>
          </p:nvSpPr>
          <p:spPr>
            <a:xfrm>
              <a:off x="9544856" y="5390254"/>
              <a:ext cx="760144" cy="30777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pt-BR" sz="1400">
                  <a:solidFill>
                    <a:schemeClr val="dk1"/>
                  </a:solidFill>
                  <a:latin typeface="Calibri"/>
                  <a:ea typeface="Calibri"/>
                  <a:cs typeface="Calibri"/>
                  <a:sym typeface="Calibri"/>
                </a:rPr>
                <a:t>&gt;100 kg</a:t>
              </a:r>
              <a:endParaRPr/>
            </a:p>
          </p:txBody>
        </p:sp>
      </p:grpSp>
      <p:sp>
        <p:nvSpPr>
          <p:cNvPr id="5067" name="Google Shape;5067;p93"/>
          <p:cNvSpPr/>
          <p:nvPr/>
        </p:nvSpPr>
        <p:spPr>
          <a:xfrm>
            <a:off x="5272881" y="5672929"/>
            <a:ext cx="6968331" cy="598102"/>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068" name="Google Shape;5068;p93"/>
          <p:cNvSpPr/>
          <p:nvPr/>
        </p:nvSpPr>
        <p:spPr>
          <a:xfrm>
            <a:off x="5349652" y="5668608"/>
            <a:ext cx="6478615" cy="584775"/>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pt-BR" sz="1600">
                <a:solidFill>
                  <a:schemeClr val="lt1"/>
                </a:solidFill>
                <a:latin typeface="Calibri"/>
                <a:ea typeface="Calibri"/>
                <a:cs typeface="Calibri"/>
                <a:sym typeface="Calibri"/>
              </a:rPr>
              <a:t>Tempo de infusão da dose de manutenção reduzido em &gt;1 hora em todas as coortes de peso, em comparação com ravulizumabe 10 mg/ml</a:t>
            </a:r>
            <a:endParaRPr b="1" sz="1600">
              <a:solidFill>
                <a:schemeClr val="lt1"/>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022"/>
                                        </p:tgtEl>
                                        <p:attrNameLst>
                                          <p:attrName>style.visibility</p:attrName>
                                        </p:attrNameLst>
                                      </p:cBhvr>
                                      <p:to>
                                        <p:strVal val="visible"/>
                                      </p:to>
                                    </p:set>
                                    <p:animEffect filter="fade" transition="in">
                                      <p:cBhvr>
                                        <p:cTn dur="500"/>
                                        <p:tgtEl>
                                          <p:spTgt spid="5022"/>
                                        </p:tgtEl>
                                      </p:cBhvr>
                                    </p:animEffect>
                                  </p:childTnLst>
                                </p:cTn>
                              </p:par>
                              <p:par>
                                <p:cTn fill="hold" nodeType="withEffect" presetClass="entr" presetID="10" presetSubtype="0">
                                  <p:stCondLst>
                                    <p:cond delay="500"/>
                                  </p:stCondLst>
                                  <p:childTnLst>
                                    <p:set>
                                      <p:cBhvr>
                                        <p:cTn dur="1" fill="hold">
                                          <p:stCondLst>
                                            <p:cond delay="0"/>
                                          </p:stCondLst>
                                        </p:cTn>
                                        <p:tgtEl>
                                          <p:spTgt spid="5025"/>
                                        </p:tgtEl>
                                        <p:attrNameLst>
                                          <p:attrName>style.visibility</p:attrName>
                                        </p:attrNameLst>
                                      </p:cBhvr>
                                      <p:to>
                                        <p:strVal val="visible"/>
                                      </p:to>
                                    </p:set>
                                    <p:animEffect filter="fade" transition="in">
                                      <p:cBhvr>
                                        <p:cTn dur="500"/>
                                        <p:tgtEl>
                                          <p:spTgt spid="5025"/>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5067"/>
                                        </p:tgtEl>
                                        <p:attrNameLst>
                                          <p:attrName>style.visibility</p:attrName>
                                        </p:attrNameLst>
                                      </p:cBhvr>
                                      <p:to>
                                        <p:strVal val="visible"/>
                                      </p:to>
                                    </p:set>
                                    <p:animEffect filter="fade" transition="in">
                                      <p:cBhvr>
                                        <p:cTn dur="500"/>
                                        <p:tgtEl>
                                          <p:spTgt spid="5067"/>
                                        </p:tgtEl>
                                      </p:cBhvr>
                                    </p:animEffect>
                                  </p:childTnLst>
                                </p:cTn>
                              </p:par>
                              <p:par>
                                <p:cTn fill="hold" nodeType="withEffect" presetClass="entr" presetID="10" presetSubtype="0">
                                  <p:stCondLst>
                                    <p:cond delay="250"/>
                                  </p:stCondLst>
                                  <p:childTnLst>
                                    <p:set>
                                      <p:cBhvr>
                                        <p:cTn dur="1" fill="hold">
                                          <p:stCondLst>
                                            <p:cond delay="0"/>
                                          </p:stCondLst>
                                        </p:cTn>
                                        <p:tgtEl>
                                          <p:spTgt spid="5068"/>
                                        </p:tgtEl>
                                        <p:attrNameLst>
                                          <p:attrName>style.visibility</p:attrName>
                                        </p:attrNameLst>
                                      </p:cBhvr>
                                      <p:to>
                                        <p:strVal val="visible"/>
                                      </p:to>
                                    </p:set>
                                    <p:animEffect filter="fade" transition="in">
                                      <p:cBhvr>
                                        <p:cTn dur="500"/>
                                        <p:tgtEl>
                                          <p:spTgt spid="506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3" name="Shape 5073"/>
        <p:cNvGrpSpPr/>
        <p:nvPr/>
      </p:nvGrpSpPr>
      <p:grpSpPr>
        <a:xfrm>
          <a:off x="0" y="0"/>
          <a:ext cx="0" cy="0"/>
          <a:chOff x="0" y="0"/>
          <a:chExt cx="0" cy="0"/>
        </a:xfrm>
      </p:grpSpPr>
      <p:sp>
        <p:nvSpPr>
          <p:cNvPr id="5074" name="Google Shape;5074;p94"/>
          <p:cNvSpPr/>
          <p:nvPr/>
        </p:nvSpPr>
        <p:spPr>
          <a:xfrm flipH="1">
            <a:off x="377629" y="2002053"/>
            <a:ext cx="11436735" cy="3526708"/>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075" name="Google Shape;5075;p94"/>
          <p:cNvSpPr txBox="1"/>
          <p:nvPr/>
        </p:nvSpPr>
        <p:spPr>
          <a:xfrm>
            <a:off x="296270" y="385036"/>
            <a:ext cx="11336406"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Velocidade de administração </a:t>
            </a:r>
            <a:endParaRPr/>
          </a:p>
        </p:txBody>
      </p:sp>
      <p:sp>
        <p:nvSpPr>
          <p:cNvPr id="5076" name="Google Shape;5076;p94"/>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*Apenas para indicações de PNH e aHUS</a:t>
            </a:r>
            <a:endParaRPr/>
          </a:p>
          <a:p>
            <a:pPr indent="0" lvl="0" marL="0" rtl="0" algn="l">
              <a:lnSpc>
                <a:spcPct val="90000"/>
              </a:lnSpc>
              <a:spcBef>
                <a:spcPts val="0"/>
              </a:spcBef>
              <a:spcAft>
                <a:spcPts val="0"/>
              </a:spcAft>
              <a:buClr>
                <a:schemeClr val="dk1"/>
              </a:buClr>
              <a:buSzPts val="800"/>
              <a:buNone/>
            </a:pPr>
            <a:r>
              <a:rPr baseline="30000" lang="pt-BR"/>
              <a:t>a</a:t>
            </a:r>
            <a:r>
              <a:rPr lang="pt-BR"/>
              <a:t>Peso corporal no momento do tratamento</a:t>
            </a:r>
            <a:endParaRPr/>
          </a:p>
          <a:p>
            <a:pPr indent="0" lvl="0" marL="0" rtl="0" algn="l">
              <a:lnSpc>
                <a:spcPct val="90000"/>
              </a:lnSpc>
              <a:spcBef>
                <a:spcPts val="0"/>
              </a:spcBef>
              <a:spcAft>
                <a:spcPts val="0"/>
              </a:spcAft>
              <a:buClr>
                <a:schemeClr val="dk1"/>
              </a:buClr>
              <a:buSzPts val="800"/>
              <a:buNone/>
            </a:pPr>
            <a:r>
              <a:rPr lang="pt-BR"/>
              <a:t>Bula Ultomirs ANVISA </a:t>
            </a:r>
            <a:endParaRPr/>
          </a:p>
        </p:txBody>
      </p:sp>
      <p:sp>
        <p:nvSpPr>
          <p:cNvPr id="5077" name="Google Shape;5077;p94"/>
          <p:cNvSpPr txBox="1"/>
          <p:nvPr/>
        </p:nvSpPr>
        <p:spPr>
          <a:xfrm>
            <a:off x="296269" y="794509"/>
            <a:ext cx="358008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Dose ataque e manutenção</a:t>
            </a:r>
            <a:endParaRPr baseline="30000" sz="2400">
              <a:solidFill>
                <a:srgbClr val="003865"/>
              </a:solidFill>
              <a:latin typeface="Calibri"/>
              <a:ea typeface="Calibri"/>
              <a:cs typeface="Calibri"/>
              <a:sym typeface="Calibri"/>
            </a:endParaRPr>
          </a:p>
        </p:txBody>
      </p:sp>
      <p:sp>
        <p:nvSpPr>
          <p:cNvPr id="5078" name="Google Shape;5078;p94"/>
          <p:cNvSpPr/>
          <p:nvPr/>
        </p:nvSpPr>
        <p:spPr>
          <a:xfrm>
            <a:off x="0" y="1592580"/>
            <a:ext cx="11632676" cy="1118727"/>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aphicFrame>
        <p:nvGraphicFramePr>
          <p:cNvPr id="5079" name="Google Shape;5079;p94"/>
          <p:cNvGraphicFramePr/>
          <p:nvPr/>
        </p:nvGraphicFramePr>
        <p:xfrm>
          <a:off x="629046" y="2002053"/>
          <a:ext cx="3000000" cy="3000000"/>
        </p:xfrm>
        <a:graphic>
          <a:graphicData uri="http://schemas.openxmlformats.org/drawingml/2006/table">
            <a:tbl>
              <a:tblPr bandRow="1" firstRow="1">
                <a:noFill/>
                <a:tableStyleId>{A0BF0AAD-81E2-4729-A6F2-3AC11B6F7D1A}</a:tableStyleId>
              </a:tblPr>
              <a:tblGrid>
                <a:gridCol w="2200725"/>
                <a:gridCol w="2200725"/>
                <a:gridCol w="2200725"/>
                <a:gridCol w="2200725"/>
                <a:gridCol w="2200725"/>
              </a:tblGrid>
              <a:tr h="742925">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Variação de peso corporal (kg)</a:t>
                      </a:r>
                      <a:r>
                        <a:rPr baseline="30000" lang="pt-BR" sz="1400">
                          <a:solidFill>
                            <a:schemeClr val="lt1"/>
                          </a:solidFill>
                          <a:latin typeface="Lustria"/>
                          <a:ea typeface="Lustria"/>
                          <a:cs typeface="Lustria"/>
                          <a:sym typeface="Lustria"/>
                        </a:rPr>
                        <a:t>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Dose  de ataque</a:t>
                      </a:r>
                      <a:endParaRPr/>
                    </a:p>
                    <a:p>
                      <a:pPr indent="0" lvl="0" marL="0" marR="0" rtl="0" algn="ctr">
                        <a:spcBef>
                          <a:spcPts val="0"/>
                        </a:spcBef>
                        <a:spcAft>
                          <a:spcPts val="0"/>
                        </a:spcAft>
                        <a:buNone/>
                      </a:pPr>
                      <a:r>
                        <a:rPr lang="pt-BR" sz="1400">
                          <a:solidFill>
                            <a:schemeClr val="lt1"/>
                          </a:solidFill>
                          <a:latin typeface="Lustria"/>
                          <a:ea typeface="Lustria"/>
                          <a:cs typeface="Lustria"/>
                          <a:sym typeface="Lustria"/>
                        </a:rPr>
                        <a:t>(mg)</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Duração mínima da infusão, minutos (horas)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Dose de manutenção (mg)</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Lustria"/>
                        <a:buNone/>
                      </a:pPr>
                      <a:r>
                        <a:rPr lang="pt-BR" sz="1400">
                          <a:solidFill>
                            <a:schemeClr val="lt1"/>
                          </a:solidFill>
                          <a:latin typeface="Lustria"/>
                          <a:ea typeface="Lustria"/>
                          <a:cs typeface="Lustria"/>
                          <a:sym typeface="Lustria"/>
                        </a:rPr>
                        <a:t>Duração mínima da infusão, minutos (horas)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0425">
                <a:tc>
                  <a:txBody>
                    <a:bodyPr/>
                    <a:lstStyle/>
                    <a:p>
                      <a:pPr indent="0" lvl="0" marL="0" marR="0" rtl="0" algn="ctr">
                        <a:spcBef>
                          <a:spcPts val="0"/>
                        </a:spcBef>
                        <a:spcAft>
                          <a:spcPts val="0"/>
                        </a:spcAft>
                        <a:buNone/>
                      </a:pPr>
                      <a:r>
                        <a:rPr b="1" lang="pt-BR" sz="1400" u="sng">
                          <a:solidFill>
                            <a:schemeClr val="lt2"/>
                          </a:solidFill>
                          <a:latin typeface="Calibri"/>
                          <a:ea typeface="Calibri"/>
                          <a:cs typeface="Calibri"/>
                          <a:sym typeface="Calibri"/>
                        </a:rPr>
                        <a:t>&gt;</a:t>
                      </a:r>
                      <a:r>
                        <a:rPr b="1" lang="pt-BR" sz="1400">
                          <a:solidFill>
                            <a:schemeClr val="lt2"/>
                          </a:solidFill>
                          <a:latin typeface="Calibri"/>
                          <a:ea typeface="Calibri"/>
                          <a:cs typeface="Calibri"/>
                          <a:sym typeface="Calibri"/>
                        </a:rPr>
                        <a:t>10 a &lt;20*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600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45 (0,8)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600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45 (0,8)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0425">
                <a:tc>
                  <a:txBody>
                    <a:bodyPr/>
                    <a:lstStyle/>
                    <a:p>
                      <a:pPr indent="0" lvl="0" marL="0" marR="0" rtl="0" algn="ctr">
                        <a:lnSpc>
                          <a:spcPct val="100000"/>
                        </a:lnSpc>
                        <a:spcBef>
                          <a:spcPts val="0"/>
                        </a:spcBef>
                        <a:spcAft>
                          <a:spcPts val="0"/>
                        </a:spcAft>
                        <a:buClr>
                          <a:schemeClr val="lt2"/>
                        </a:buClr>
                        <a:buSzPts val="1400"/>
                        <a:buFont typeface="Calibri"/>
                        <a:buNone/>
                      </a:pPr>
                      <a:r>
                        <a:rPr b="1" i="0" lang="pt-BR" sz="1400" u="sng" cap="none" strike="noStrike">
                          <a:solidFill>
                            <a:schemeClr val="lt2"/>
                          </a:solidFill>
                          <a:latin typeface="Calibri"/>
                          <a:ea typeface="Calibri"/>
                          <a:cs typeface="Calibri"/>
                          <a:sym typeface="Calibri"/>
                        </a:rPr>
                        <a:t>&gt;</a:t>
                      </a:r>
                      <a:r>
                        <a:rPr b="1" i="0" lang="pt-BR" sz="1400" u="none" cap="none" strike="noStrike">
                          <a:solidFill>
                            <a:schemeClr val="lt2"/>
                          </a:solidFill>
                          <a:latin typeface="Calibri"/>
                          <a:ea typeface="Calibri"/>
                          <a:cs typeface="Calibri"/>
                          <a:sym typeface="Calibri"/>
                        </a:rPr>
                        <a:t>20 a &lt;30*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900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35 (0,6)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2100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75 (1,3)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30425">
                <a:tc>
                  <a:txBody>
                    <a:bodyPr/>
                    <a:lstStyle/>
                    <a:p>
                      <a:pPr indent="0" lvl="0" marL="0" marR="0" rtl="0" algn="ctr">
                        <a:lnSpc>
                          <a:spcPct val="100000"/>
                        </a:lnSpc>
                        <a:spcBef>
                          <a:spcPts val="0"/>
                        </a:spcBef>
                        <a:spcAft>
                          <a:spcPts val="0"/>
                        </a:spcAft>
                        <a:buClr>
                          <a:schemeClr val="lt2"/>
                        </a:buClr>
                        <a:buSzPts val="1400"/>
                        <a:buFont typeface="Calibri"/>
                        <a:buNone/>
                      </a:pPr>
                      <a:r>
                        <a:rPr b="1" i="0" lang="pt-BR" sz="1400" u="sng" cap="none" strike="noStrike">
                          <a:solidFill>
                            <a:schemeClr val="lt2"/>
                          </a:solidFill>
                          <a:latin typeface="Calibri"/>
                          <a:ea typeface="Calibri"/>
                          <a:cs typeface="Calibri"/>
                          <a:sym typeface="Calibri"/>
                        </a:rPr>
                        <a:t>&gt;</a:t>
                      </a:r>
                      <a:r>
                        <a:rPr b="1" i="0" lang="pt-BR" sz="1400" u="none" cap="none" strike="noStrike">
                          <a:solidFill>
                            <a:schemeClr val="lt2"/>
                          </a:solidFill>
                          <a:latin typeface="Calibri"/>
                          <a:ea typeface="Calibri"/>
                          <a:cs typeface="Calibri"/>
                          <a:sym typeface="Calibri"/>
                        </a:rPr>
                        <a:t>30 a &lt;40*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1200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31 (0,5)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2700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65 (1,1)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0425">
                <a:tc>
                  <a:txBody>
                    <a:bodyPr/>
                    <a:lstStyle/>
                    <a:p>
                      <a:pPr indent="0" lvl="0" marL="0" marR="0" rtl="0" algn="ctr">
                        <a:lnSpc>
                          <a:spcPct val="100000"/>
                        </a:lnSpc>
                        <a:spcBef>
                          <a:spcPts val="0"/>
                        </a:spcBef>
                        <a:spcAft>
                          <a:spcPts val="0"/>
                        </a:spcAft>
                        <a:buClr>
                          <a:schemeClr val="lt2"/>
                        </a:buClr>
                        <a:buSzPts val="1400"/>
                        <a:buFont typeface="Calibri"/>
                        <a:buNone/>
                      </a:pPr>
                      <a:r>
                        <a:rPr b="1" i="0" lang="pt-BR" sz="1400" u="sng" cap="none" strike="noStrike">
                          <a:solidFill>
                            <a:schemeClr val="lt2"/>
                          </a:solidFill>
                          <a:latin typeface="Calibri"/>
                          <a:ea typeface="Calibri"/>
                          <a:cs typeface="Calibri"/>
                          <a:sym typeface="Calibri"/>
                        </a:rPr>
                        <a:t>&gt;</a:t>
                      </a:r>
                      <a:r>
                        <a:rPr b="1" i="0" lang="pt-BR" sz="1400" u="none" cap="none" strike="noStrike">
                          <a:solidFill>
                            <a:schemeClr val="lt2"/>
                          </a:solidFill>
                          <a:latin typeface="Calibri"/>
                          <a:ea typeface="Calibri"/>
                          <a:cs typeface="Calibri"/>
                          <a:sym typeface="Calibri"/>
                        </a:rPr>
                        <a:t>40 a &lt;60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2400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45 (0,8)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3000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55 (0,9)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30425">
                <a:tc>
                  <a:txBody>
                    <a:bodyPr/>
                    <a:lstStyle/>
                    <a:p>
                      <a:pPr indent="0" lvl="0" marL="0" marR="0" rtl="0" algn="ctr">
                        <a:lnSpc>
                          <a:spcPct val="100000"/>
                        </a:lnSpc>
                        <a:spcBef>
                          <a:spcPts val="0"/>
                        </a:spcBef>
                        <a:spcAft>
                          <a:spcPts val="0"/>
                        </a:spcAft>
                        <a:buClr>
                          <a:schemeClr val="lt2"/>
                        </a:buClr>
                        <a:buSzPts val="1400"/>
                        <a:buFont typeface="Calibri"/>
                        <a:buNone/>
                      </a:pPr>
                      <a:r>
                        <a:rPr b="1" i="0" lang="pt-BR" sz="1400" u="sng" cap="none" strike="noStrike">
                          <a:solidFill>
                            <a:schemeClr val="lt2"/>
                          </a:solidFill>
                          <a:latin typeface="Calibri"/>
                          <a:ea typeface="Calibri"/>
                          <a:cs typeface="Calibri"/>
                          <a:sym typeface="Calibri"/>
                        </a:rPr>
                        <a:t>&gt;</a:t>
                      </a:r>
                      <a:r>
                        <a:rPr b="1" i="0" lang="pt-BR" sz="1400" u="none" cap="none" strike="noStrike">
                          <a:solidFill>
                            <a:schemeClr val="lt2"/>
                          </a:solidFill>
                          <a:latin typeface="Calibri"/>
                          <a:ea typeface="Calibri"/>
                          <a:cs typeface="Calibri"/>
                          <a:sym typeface="Calibri"/>
                        </a:rPr>
                        <a:t>60 a &lt;100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2700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35 (0,6)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3300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40 (0,7)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30425">
                <a:tc>
                  <a:txBody>
                    <a:bodyPr/>
                    <a:lstStyle/>
                    <a:p>
                      <a:pPr indent="0" lvl="0" marL="0" marR="0" rtl="0" algn="ctr">
                        <a:lnSpc>
                          <a:spcPct val="100000"/>
                        </a:lnSpc>
                        <a:spcBef>
                          <a:spcPts val="0"/>
                        </a:spcBef>
                        <a:spcAft>
                          <a:spcPts val="0"/>
                        </a:spcAft>
                        <a:buClr>
                          <a:schemeClr val="lt2"/>
                        </a:buClr>
                        <a:buSzPts val="1400"/>
                        <a:buFont typeface="Calibri"/>
                        <a:buNone/>
                      </a:pPr>
                      <a:r>
                        <a:rPr b="1" i="0" lang="pt-BR" sz="1400" u="sng" cap="none" strike="noStrike">
                          <a:solidFill>
                            <a:schemeClr val="lt2"/>
                          </a:solidFill>
                          <a:latin typeface="Calibri"/>
                          <a:ea typeface="Calibri"/>
                          <a:cs typeface="Calibri"/>
                          <a:sym typeface="Calibri"/>
                        </a:rPr>
                        <a:t>&gt;</a:t>
                      </a:r>
                      <a:r>
                        <a:rPr b="1" i="0" lang="pt-BR" sz="1400" u="none" cap="none" strike="noStrike">
                          <a:solidFill>
                            <a:schemeClr val="lt2"/>
                          </a:solidFill>
                          <a:latin typeface="Calibri"/>
                          <a:ea typeface="Calibri"/>
                          <a:cs typeface="Calibri"/>
                          <a:sym typeface="Calibri"/>
                        </a:rPr>
                        <a:t>100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3000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25 (0,4)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3600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30 (0,5)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pSp>
        <p:nvGrpSpPr>
          <p:cNvPr id="5080" name="Google Shape;5080;p94"/>
          <p:cNvGrpSpPr/>
          <p:nvPr/>
        </p:nvGrpSpPr>
        <p:grpSpPr>
          <a:xfrm>
            <a:off x="2830749" y="1615157"/>
            <a:ext cx="6605080" cy="1077100"/>
            <a:chOff x="2830749" y="1445341"/>
            <a:chExt cx="6605080" cy="1077100"/>
          </a:xfrm>
        </p:grpSpPr>
        <p:cxnSp>
          <p:nvCxnSpPr>
            <p:cNvPr id="5081" name="Google Shape;5081;p94"/>
            <p:cNvCxnSpPr/>
            <p:nvPr/>
          </p:nvCxnSpPr>
          <p:spPr>
            <a:xfrm rot="10800000">
              <a:off x="2830749" y="1445341"/>
              <a:ext cx="0" cy="1077100"/>
            </a:xfrm>
            <a:prstGeom prst="straightConnector1">
              <a:avLst/>
            </a:prstGeom>
            <a:noFill/>
            <a:ln cap="flat" cmpd="sng" w="19050">
              <a:solidFill>
                <a:schemeClr val="lt1"/>
              </a:solidFill>
              <a:prstDash val="solid"/>
              <a:miter lim="800000"/>
              <a:headEnd len="sm" w="sm" type="none"/>
              <a:tailEnd len="sm" w="sm" type="none"/>
            </a:ln>
          </p:spPr>
        </p:cxnSp>
        <p:cxnSp>
          <p:nvCxnSpPr>
            <p:cNvPr id="5082" name="Google Shape;5082;p94"/>
            <p:cNvCxnSpPr/>
            <p:nvPr/>
          </p:nvCxnSpPr>
          <p:spPr>
            <a:xfrm rot="10800000">
              <a:off x="5038927" y="1445341"/>
              <a:ext cx="0" cy="1077100"/>
            </a:xfrm>
            <a:prstGeom prst="straightConnector1">
              <a:avLst/>
            </a:prstGeom>
            <a:noFill/>
            <a:ln cap="flat" cmpd="sng" w="19050">
              <a:solidFill>
                <a:schemeClr val="lt1"/>
              </a:solidFill>
              <a:prstDash val="solid"/>
              <a:miter lim="800000"/>
              <a:headEnd len="sm" w="sm" type="none"/>
              <a:tailEnd len="sm" w="sm" type="none"/>
            </a:ln>
          </p:spPr>
        </p:cxnSp>
        <p:cxnSp>
          <p:nvCxnSpPr>
            <p:cNvPr id="5083" name="Google Shape;5083;p94"/>
            <p:cNvCxnSpPr/>
            <p:nvPr/>
          </p:nvCxnSpPr>
          <p:spPr>
            <a:xfrm rot="10800000">
              <a:off x="7227651" y="1445341"/>
              <a:ext cx="0" cy="1077100"/>
            </a:xfrm>
            <a:prstGeom prst="straightConnector1">
              <a:avLst/>
            </a:prstGeom>
            <a:noFill/>
            <a:ln cap="flat" cmpd="sng" w="19050">
              <a:solidFill>
                <a:schemeClr val="lt1"/>
              </a:solidFill>
              <a:prstDash val="solid"/>
              <a:miter lim="800000"/>
              <a:headEnd len="sm" w="sm" type="none"/>
              <a:tailEnd len="sm" w="sm" type="none"/>
            </a:ln>
          </p:spPr>
        </p:cxnSp>
        <p:cxnSp>
          <p:nvCxnSpPr>
            <p:cNvPr id="5084" name="Google Shape;5084;p94"/>
            <p:cNvCxnSpPr/>
            <p:nvPr/>
          </p:nvCxnSpPr>
          <p:spPr>
            <a:xfrm rot="10800000">
              <a:off x="9435829" y="1445341"/>
              <a:ext cx="0" cy="1077100"/>
            </a:xfrm>
            <a:prstGeom prst="straightConnector1">
              <a:avLst/>
            </a:prstGeom>
            <a:noFill/>
            <a:ln cap="flat" cmpd="sng" w="19050">
              <a:solidFill>
                <a:schemeClr val="lt1"/>
              </a:solidFill>
              <a:prstDash val="solid"/>
              <a:miter lim="800000"/>
              <a:headEnd len="sm" w="sm" type="none"/>
              <a:tailEnd len="sm" w="sm" type="none"/>
            </a:ln>
          </p:spPr>
        </p:cxnSp>
      </p:grpSp>
      <p:grpSp>
        <p:nvGrpSpPr>
          <p:cNvPr id="5085" name="Google Shape;5085;p94"/>
          <p:cNvGrpSpPr/>
          <p:nvPr/>
        </p:nvGrpSpPr>
        <p:grpSpPr>
          <a:xfrm>
            <a:off x="1422261" y="1630749"/>
            <a:ext cx="9383736" cy="539515"/>
            <a:chOff x="1422261" y="1460933"/>
            <a:chExt cx="9383736" cy="539515"/>
          </a:xfrm>
        </p:grpSpPr>
        <p:sp>
          <p:nvSpPr>
            <p:cNvPr id="5086" name="Google Shape;5086;p94"/>
            <p:cNvSpPr/>
            <p:nvPr/>
          </p:nvSpPr>
          <p:spPr>
            <a:xfrm>
              <a:off x="1422261" y="1460933"/>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087" name="Google Shape;5087;p94"/>
            <p:cNvSpPr/>
            <p:nvPr/>
          </p:nvSpPr>
          <p:spPr>
            <a:xfrm>
              <a:off x="3699723" y="1460933"/>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088" name="Google Shape;5088;p94"/>
            <p:cNvSpPr/>
            <p:nvPr/>
          </p:nvSpPr>
          <p:spPr>
            <a:xfrm>
              <a:off x="5888446" y="1460933"/>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089" name="Google Shape;5089;p94"/>
            <p:cNvSpPr/>
            <p:nvPr/>
          </p:nvSpPr>
          <p:spPr>
            <a:xfrm>
              <a:off x="8096623" y="1460933"/>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090" name="Google Shape;5090;p94"/>
            <p:cNvSpPr/>
            <p:nvPr/>
          </p:nvSpPr>
          <p:spPr>
            <a:xfrm>
              <a:off x="10266482" y="1460933"/>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5091" name="Google Shape;5091;p94"/>
            <p:cNvGrpSpPr/>
            <p:nvPr/>
          </p:nvGrpSpPr>
          <p:grpSpPr>
            <a:xfrm>
              <a:off x="1501474" y="1521154"/>
              <a:ext cx="375253" cy="375255"/>
              <a:chOff x="4783474" y="5277724"/>
              <a:chExt cx="922767" cy="922771"/>
            </a:xfrm>
          </p:grpSpPr>
          <p:sp>
            <p:nvSpPr>
              <p:cNvPr id="5092" name="Google Shape;5092;p94"/>
              <p:cNvSpPr/>
              <p:nvPr/>
            </p:nvSpPr>
            <p:spPr>
              <a:xfrm>
                <a:off x="4783474" y="5277724"/>
                <a:ext cx="922767" cy="922771"/>
              </a:xfrm>
              <a:custGeom>
                <a:rect b="b" l="l" r="r" t="t"/>
                <a:pathLst>
                  <a:path extrusionOk="0" h="922771" w="922767">
                    <a:moveTo>
                      <a:pt x="902010" y="276109"/>
                    </a:moveTo>
                    <a:cubicBezTo>
                      <a:pt x="887722" y="261189"/>
                      <a:pt x="868486" y="253003"/>
                      <a:pt x="847799" y="253003"/>
                    </a:cubicBezTo>
                    <a:lnTo>
                      <a:pt x="730041" y="253003"/>
                    </a:lnTo>
                    <a:cubicBezTo>
                      <a:pt x="722191" y="112214"/>
                      <a:pt x="604873" y="0"/>
                      <a:pt x="461332" y="0"/>
                    </a:cubicBezTo>
                    <a:cubicBezTo>
                      <a:pt x="317828" y="0"/>
                      <a:pt x="200470" y="112214"/>
                      <a:pt x="192660" y="253003"/>
                    </a:cubicBezTo>
                    <a:lnTo>
                      <a:pt x="74902" y="253003"/>
                    </a:lnTo>
                    <a:cubicBezTo>
                      <a:pt x="54215" y="253003"/>
                      <a:pt x="34979" y="261226"/>
                      <a:pt x="20692" y="276146"/>
                    </a:cubicBezTo>
                    <a:cubicBezTo>
                      <a:pt x="6479" y="290992"/>
                      <a:pt x="-851" y="310451"/>
                      <a:pt x="79" y="330952"/>
                    </a:cubicBezTo>
                    <a:lnTo>
                      <a:pt x="27166" y="908557"/>
                    </a:lnTo>
                    <a:cubicBezTo>
                      <a:pt x="27538" y="916482"/>
                      <a:pt x="34086" y="922733"/>
                      <a:pt x="42049" y="922733"/>
                    </a:cubicBezTo>
                    <a:lnTo>
                      <a:pt x="491133" y="922733"/>
                    </a:lnTo>
                    <a:cubicBezTo>
                      <a:pt x="499356" y="922733"/>
                      <a:pt x="506016" y="916073"/>
                      <a:pt x="506016" y="907851"/>
                    </a:cubicBezTo>
                    <a:cubicBezTo>
                      <a:pt x="506016" y="899628"/>
                      <a:pt x="499356" y="892968"/>
                      <a:pt x="491133" y="892968"/>
                    </a:cubicBezTo>
                    <a:lnTo>
                      <a:pt x="56222" y="892968"/>
                    </a:lnTo>
                    <a:lnTo>
                      <a:pt x="29805" y="329583"/>
                    </a:lnTo>
                    <a:cubicBezTo>
                      <a:pt x="29284" y="317304"/>
                      <a:pt x="33675" y="305622"/>
                      <a:pt x="42195" y="296692"/>
                    </a:cubicBezTo>
                    <a:cubicBezTo>
                      <a:pt x="50790" y="287688"/>
                      <a:pt x="62399" y="282740"/>
                      <a:pt x="74900" y="282740"/>
                    </a:cubicBezTo>
                    <a:lnTo>
                      <a:pt x="847835" y="282777"/>
                    </a:lnTo>
                    <a:cubicBezTo>
                      <a:pt x="860337" y="282777"/>
                      <a:pt x="871908" y="287726"/>
                      <a:pt x="880503" y="296730"/>
                    </a:cubicBezTo>
                    <a:cubicBezTo>
                      <a:pt x="889061" y="305659"/>
                      <a:pt x="893451" y="317343"/>
                      <a:pt x="892930" y="329583"/>
                    </a:cubicBezTo>
                    <a:lnTo>
                      <a:pt x="866514" y="893006"/>
                    </a:lnTo>
                    <a:lnTo>
                      <a:pt x="550665" y="893006"/>
                    </a:lnTo>
                    <a:cubicBezTo>
                      <a:pt x="542442" y="893006"/>
                      <a:pt x="535782" y="899666"/>
                      <a:pt x="535782" y="907889"/>
                    </a:cubicBezTo>
                    <a:cubicBezTo>
                      <a:pt x="535782" y="916112"/>
                      <a:pt x="542442" y="922772"/>
                      <a:pt x="550665" y="922772"/>
                    </a:cubicBezTo>
                    <a:lnTo>
                      <a:pt x="880725" y="922772"/>
                    </a:lnTo>
                    <a:cubicBezTo>
                      <a:pt x="888687" y="922772"/>
                      <a:pt x="895198" y="916521"/>
                      <a:pt x="895608" y="908596"/>
                    </a:cubicBezTo>
                    <a:lnTo>
                      <a:pt x="922695" y="330952"/>
                    </a:lnTo>
                    <a:cubicBezTo>
                      <a:pt x="923588" y="310488"/>
                      <a:pt x="916258" y="291029"/>
                      <a:pt x="902045" y="276183"/>
                    </a:cubicBezTo>
                    <a:close/>
                    <a:moveTo>
                      <a:pt x="476252" y="253003"/>
                    </a:moveTo>
                    <a:lnTo>
                      <a:pt x="476252" y="163706"/>
                    </a:lnTo>
                    <a:cubicBezTo>
                      <a:pt x="476252" y="155483"/>
                      <a:pt x="469592" y="148823"/>
                      <a:pt x="461369" y="148823"/>
                    </a:cubicBezTo>
                    <a:cubicBezTo>
                      <a:pt x="453146" y="148823"/>
                      <a:pt x="446486" y="155483"/>
                      <a:pt x="446486" y="163706"/>
                    </a:cubicBezTo>
                    <a:lnTo>
                      <a:pt x="446486" y="253003"/>
                    </a:lnTo>
                    <a:lnTo>
                      <a:pt x="222125" y="253003"/>
                    </a:lnTo>
                    <a:cubicBezTo>
                      <a:pt x="229901" y="128616"/>
                      <a:pt x="334234" y="29756"/>
                      <a:pt x="461364" y="29756"/>
                    </a:cubicBezTo>
                    <a:cubicBezTo>
                      <a:pt x="588494" y="29756"/>
                      <a:pt x="692831" y="128616"/>
                      <a:pt x="700603" y="25300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093" name="Google Shape;5093;p94"/>
              <p:cNvSpPr/>
              <p:nvPr/>
            </p:nvSpPr>
            <p:spPr>
              <a:xfrm>
                <a:off x="5229955" y="5322366"/>
                <a:ext cx="29765" cy="74414"/>
              </a:xfrm>
              <a:custGeom>
                <a:rect b="b" l="l" r="r" t="t"/>
                <a:pathLst>
                  <a:path extrusionOk="0" h="74414" w="29765">
                    <a:moveTo>
                      <a:pt x="14883" y="0"/>
                    </a:moveTo>
                    <a:cubicBezTo>
                      <a:pt x="6660" y="0"/>
                      <a:pt x="0" y="6660"/>
                      <a:pt x="0" y="14883"/>
                    </a:cubicBezTo>
                    <a:lnTo>
                      <a:pt x="0" y="59531"/>
                    </a:lnTo>
                    <a:cubicBezTo>
                      <a:pt x="0" y="67754"/>
                      <a:pt x="6660" y="74414"/>
                      <a:pt x="14883" y="74414"/>
                    </a:cubicBezTo>
                    <a:cubicBezTo>
                      <a:pt x="23106" y="74414"/>
                      <a:pt x="29766" y="67754"/>
                      <a:pt x="29766" y="59531"/>
                    </a:cubicBezTo>
                    <a:lnTo>
                      <a:pt x="29766" y="14883"/>
                    </a:lnTo>
                    <a:cubicBezTo>
                      <a:pt x="29766" y="6660"/>
                      <a:pt x="23106" y="0"/>
                      <a:pt x="14883"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094" name="Google Shape;5094;p94"/>
              <p:cNvSpPr/>
              <p:nvPr/>
            </p:nvSpPr>
            <p:spPr>
              <a:xfrm>
                <a:off x="5304067" y="5361603"/>
                <a:ext cx="50937" cy="50838"/>
              </a:xfrm>
              <a:custGeom>
                <a:rect b="b" l="l" r="r" t="t"/>
                <a:pathLst>
                  <a:path extrusionOk="0" h="50838" w="50937">
                    <a:moveTo>
                      <a:pt x="25562" y="4330"/>
                    </a:moveTo>
                    <a:lnTo>
                      <a:pt x="4390" y="25389"/>
                    </a:lnTo>
                    <a:cubicBezTo>
                      <a:pt x="-1451" y="31193"/>
                      <a:pt x="-1451" y="40607"/>
                      <a:pt x="4316" y="46448"/>
                    </a:cubicBezTo>
                    <a:cubicBezTo>
                      <a:pt x="7218" y="49350"/>
                      <a:pt x="11051" y="50838"/>
                      <a:pt x="14883" y="50838"/>
                    </a:cubicBezTo>
                    <a:cubicBezTo>
                      <a:pt x="18678" y="50838"/>
                      <a:pt x="22473" y="49387"/>
                      <a:pt x="25376" y="46522"/>
                    </a:cubicBezTo>
                    <a:lnTo>
                      <a:pt x="46547" y="25463"/>
                    </a:lnTo>
                    <a:cubicBezTo>
                      <a:pt x="52389" y="19659"/>
                      <a:pt x="52389" y="10245"/>
                      <a:pt x="46621" y="4404"/>
                    </a:cubicBezTo>
                    <a:cubicBezTo>
                      <a:pt x="40817" y="-1437"/>
                      <a:pt x="31403" y="-1474"/>
                      <a:pt x="25563" y="433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095" name="Google Shape;5095;p94"/>
              <p:cNvSpPr/>
              <p:nvPr/>
            </p:nvSpPr>
            <p:spPr>
              <a:xfrm>
                <a:off x="5134619" y="5361617"/>
                <a:ext cx="50965" cy="50824"/>
              </a:xfrm>
              <a:custGeom>
                <a:rect b="b" l="l" r="r" t="t"/>
                <a:pathLst>
                  <a:path extrusionOk="0" h="50824" w="50965">
                    <a:moveTo>
                      <a:pt x="25389" y="4316"/>
                    </a:moveTo>
                    <a:cubicBezTo>
                      <a:pt x="19585" y="-1451"/>
                      <a:pt x="10134" y="-1451"/>
                      <a:pt x="4330" y="4390"/>
                    </a:cubicBezTo>
                    <a:cubicBezTo>
                      <a:pt x="-1474" y="10232"/>
                      <a:pt x="-1437" y="19646"/>
                      <a:pt x="4404" y="25449"/>
                    </a:cubicBezTo>
                    <a:lnTo>
                      <a:pt x="25576" y="46508"/>
                    </a:lnTo>
                    <a:cubicBezTo>
                      <a:pt x="28478" y="49410"/>
                      <a:pt x="32273" y="50824"/>
                      <a:pt x="36068" y="50824"/>
                    </a:cubicBezTo>
                    <a:cubicBezTo>
                      <a:pt x="39901" y="50824"/>
                      <a:pt x="43733" y="49373"/>
                      <a:pt x="46635" y="46434"/>
                    </a:cubicBezTo>
                    <a:cubicBezTo>
                      <a:pt x="52440" y="40592"/>
                      <a:pt x="52403" y="31178"/>
                      <a:pt x="46561" y="2537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096" name="Google Shape;5096;p94"/>
              <p:cNvSpPr/>
              <p:nvPr/>
            </p:nvSpPr>
            <p:spPr>
              <a:xfrm>
                <a:off x="5081669" y="5398283"/>
                <a:ext cx="50965" cy="50810"/>
              </a:xfrm>
              <a:custGeom>
                <a:rect b="b" l="l" r="r" t="t"/>
                <a:pathLst>
                  <a:path extrusionOk="0" h="50810" w="50965">
                    <a:moveTo>
                      <a:pt x="25389" y="4302"/>
                    </a:moveTo>
                    <a:cubicBezTo>
                      <a:pt x="19585" y="-1465"/>
                      <a:pt x="10134" y="-1428"/>
                      <a:pt x="4330" y="4377"/>
                    </a:cubicBezTo>
                    <a:cubicBezTo>
                      <a:pt x="-1474" y="10218"/>
                      <a:pt x="-1437" y="19632"/>
                      <a:pt x="4404" y="25435"/>
                    </a:cubicBezTo>
                    <a:lnTo>
                      <a:pt x="25576" y="46494"/>
                    </a:lnTo>
                    <a:cubicBezTo>
                      <a:pt x="28478" y="49396"/>
                      <a:pt x="32273" y="50810"/>
                      <a:pt x="36068" y="50810"/>
                    </a:cubicBezTo>
                    <a:cubicBezTo>
                      <a:pt x="39901" y="50810"/>
                      <a:pt x="43696" y="49359"/>
                      <a:pt x="46635" y="46420"/>
                    </a:cubicBezTo>
                    <a:cubicBezTo>
                      <a:pt x="52440" y="40578"/>
                      <a:pt x="52403" y="31165"/>
                      <a:pt x="46561" y="2536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097" name="Google Shape;5097;p94"/>
              <p:cNvSpPr/>
              <p:nvPr/>
            </p:nvSpPr>
            <p:spPr>
              <a:xfrm>
                <a:off x="5357017" y="5398269"/>
                <a:ext cx="50937" cy="50824"/>
              </a:xfrm>
              <a:custGeom>
                <a:rect b="b" l="l" r="r" t="t"/>
                <a:pathLst>
                  <a:path extrusionOk="0" h="50824" w="50937">
                    <a:moveTo>
                      <a:pt x="25562" y="4316"/>
                    </a:moveTo>
                    <a:lnTo>
                      <a:pt x="4390" y="25375"/>
                    </a:lnTo>
                    <a:cubicBezTo>
                      <a:pt x="-1451" y="31179"/>
                      <a:pt x="-1451" y="40593"/>
                      <a:pt x="4316" y="46434"/>
                    </a:cubicBezTo>
                    <a:cubicBezTo>
                      <a:pt x="7218" y="49336"/>
                      <a:pt x="11051" y="50824"/>
                      <a:pt x="14883" y="50824"/>
                    </a:cubicBezTo>
                    <a:cubicBezTo>
                      <a:pt x="18678" y="50824"/>
                      <a:pt x="22473" y="49373"/>
                      <a:pt x="25376" y="46508"/>
                    </a:cubicBezTo>
                    <a:lnTo>
                      <a:pt x="46547" y="25449"/>
                    </a:lnTo>
                    <a:cubicBezTo>
                      <a:pt x="52389" y="19645"/>
                      <a:pt x="52389" y="10231"/>
                      <a:pt x="46622" y="4391"/>
                    </a:cubicBezTo>
                    <a:cubicBezTo>
                      <a:pt x="40854" y="-1414"/>
                      <a:pt x="31403" y="-1488"/>
                      <a:pt x="25563" y="431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098" name="Google Shape;5098;p94"/>
              <p:cNvSpPr/>
              <p:nvPr/>
            </p:nvSpPr>
            <p:spPr>
              <a:xfrm>
                <a:off x="5329717" y="5732466"/>
                <a:ext cx="206531" cy="408527"/>
              </a:xfrm>
              <a:custGeom>
                <a:rect b="b" l="l" r="r" t="t"/>
                <a:pathLst>
                  <a:path extrusionOk="0" h="408527" w="206531">
                    <a:moveTo>
                      <a:pt x="8180" y="42862"/>
                    </a:moveTo>
                    <a:cubicBezTo>
                      <a:pt x="-7075" y="76459"/>
                      <a:pt x="-2647" y="125908"/>
                      <a:pt x="35602" y="151285"/>
                    </a:cubicBezTo>
                    <a:cubicBezTo>
                      <a:pt x="101198" y="194854"/>
                      <a:pt x="78241" y="243409"/>
                      <a:pt x="53945" y="294788"/>
                    </a:cubicBezTo>
                    <a:cubicBezTo>
                      <a:pt x="36941" y="330693"/>
                      <a:pt x="15808" y="375416"/>
                      <a:pt x="60382" y="398258"/>
                    </a:cubicBezTo>
                    <a:cubicBezTo>
                      <a:pt x="73739" y="405104"/>
                      <a:pt x="86390" y="408527"/>
                      <a:pt x="98259" y="408527"/>
                    </a:cubicBezTo>
                    <a:cubicBezTo>
                      <a:pt x="107598" y="408527"/>
                      <a:pt x="116491" y="406406"/>
                      <a:pt x="124825" y="402165"/>
                    </a:cubicBezTo>
                    <a:cubicBezTo>
                      <a:pt x="171706" y="378315"/>
                      <a:pt x="185175" y="292923"/>
                      <a:pt x="194998" y="230562"/>
                    </a:cubicBezTo>
                    <a:cubicBezTo>
                      <a:pt x="196374" y="221856"/>
                      <a:pt x="197677" y="213708"/>
                      <a:pt x="198942" y="206415"/>
                    </a:cubicBezTo>
                    <a:cubicBezTo>
                      <a:pt x="221341" y="78646"/>
                      <a:pt x="196523" y="31097"/>
                      <a:pt x="92785" y="2856"/>
                    </a:cubicBezTo>
                    <a:cubicBezTo>
                      <a:pt x="56918" y="-6892"/>
                      <a:pt x="23618" y="8772"/>
                      <a:pt x="8140" y="42853"/>
                    </a:cubicBezTo>
                    <a:close/>
                    <a:moveTo>
                      <a:pt x="35267" y="55140"/>
                    </a:moveTo>
                    <a:cubicBezTo>
                      <a:pt x="39063" y="46769"/>
                      <a:pt x="49555" y="29653"/>
                      <a:pt x="71581" y="29653"/>
                    </a:cubicBezTo>
                    <a:cubicBezTo>
                      <a:pt x="75637" y="29653"/>
                      <a:pt x="80102" y="30249"/>
                      <a:pt x="85014" y="31551"/>
                    </a:cubicBezTo>
                    <a:cubicBezTo>
                      <a:pt x="166944" y="53837"/>
                      <a:pt x="190646" y="81483"/>
                      <a:pt x="169659" y="201248"/>
                    </a:cubicBezTo>
                    <a:cubicBezTo>
                      <a:pt x="168357" y="208690"/>
                      <a:pt x="167055" y="217024"/>
                      <a:pt x="165641" y="225879"/>
                    </a:cubicBezTo>
                    <a:cubicBezTo>
                      <a:pt x="157828" y="275513"/>
                      <a:pt x="144731" y="358600"/>
                      <a:pt x="111356" y="375564"/>
                    </a:cubicBezTo>
                    <a:cubicBezTo>
                      <a:pt x="101273" y="380699"/>
                      <a:pt x="89031" y="379397"/>
                      <a:pt x="73963" y="371695"/>
                    </a:cubicBezTo>
                    <a:cubicBezTo>
                      <a:pt x="58225" y="363621"/>
                      <a:pt x="59378" y="352830"/>
                      <a:pt x="80846" y="307438"/>
                    </a:cubicBezTo>
                    <a:cubicBezTo>
                      <a:pt x="104026" y="258362"/>
                      <a:pt x="139113" y="184242"/>
                      <a:pt x="52011" y="126425"/>
                    </a:cubicBezTo>
                    <a:cubicBezTo>
                      <a:pt x="28384" y="110724"/>
                      <a:pt x="24962" y="77832"/>
                      <a:pt x="35268" y="5509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099" name="Google Shape;5099;p94"/>
              <p:cNvSpPr/>
              <p:nvPr/>
            </p:nvSpPr>
            <p:spPr>
              <a:xfrm>
                <a:off x="5274897" y="5605144"/>
                <a:ext cx="93921" cy="117641"/>
              </a:xfrm>
              <a:custGeom>
                <a:rect b="b" l="l" r="r" t="t"/>
                <a:pathLst>
                  <a:path extrusionOk="0" h="117641" w="93921">
                    <a:moveTo>
                      <a:pt x="44617" y="66"/>
                    </a:moveTo>
                    <a:cubicBezTo>
                      <a:pt x="18571" y="1666"/>
                      <a:pt x="-1037" y="28567"/>
                      <a:pt x="42" y="61272"/>
                    </a:cubicBezTo>
                    <a:cubicBezTo>
                      <a:pt x="638" y="79429"/>
                      <a:pt x="7633" y="95912"/>
                      <a:pt x="19204" y="106442"/>
                    </a:cubicBezTo>
                    <a:cubicBezTo>
                      <a:pt x="27203" y="113734"/>
                      <a:pt x="36989" y="117641"/>
                      <a:pt x="46961" y="117641"/>
                    </a:cubicBezTo>
                    <a:cubicBezTo>
                      <a:pt x="47742" y="117641"/>
                      <a:pt x="48523" y="117604"/>
                      <a:pt x="49305" y="117567"/>
                    </a:cubicBezTo>
                    <a:cubicBezTo>
                      <a:pt x="75350" y="115967"/>
                      <a:pt x="94958" y="89066"/>
                      <a:pt x="93879" y="56361"/>
                    </a:cubicBezTo>
                    <a:cubicBezTo>
                      <a:pt x="93284" y="38204"/>
                      <a:pt x="86289" y="21721"/>
                      <a:pt x="74680" y="11191"/>
                    </a:cubicBezTo>
                    <a:cubicBezTo>
                      <a:pt x="66085" y="3341"/>
                      <a:pt x="55667" y="-566"/>
                      <a:pt x="44579" y="66"/>
                    </a:cubicBezTo>
                    <a:close/>
                    <a:moveTo>
                      <a:pt x="47519" y="87875"/>
                    </a:moveTo>
                    <a:cubicBezTo>
                      <a:pt x="44728" y="88024"/>
                      <a:pt x="41938" y="86871"/>
                      <a:pt x="39259" y="84452"/>
                    </a:cubicBezTo>
                    <a:cubicBezTo>
                      <a:pt x="33678" y="79355"/>
                      <a:pt x="30106" y="70351"/>
                      <a:pt x="29771" y="60343"/>
                    </a:cubicBezTo>
                    <a:cubicBezTo>
                      <a:pt x="29250" y="43488"/>
                      <a:pt x="38143" y="30317"/>
                      <a:pt x="46440" y="29796"/>
                    </a:cubicBezTo>
                    <a:lnTo>
                      <a:pt x="46961" y="29796"/>
                    </a:lnTo>
                    <a:cubicBezTo>
                      <a:pt x="49565" y="29796"/>
                      <a:pt x="52170" y="30950"/>
                      <a:pt x="54663" y="33256"/>
                    </a:cubicBezTo>
                    <a:cubicBezTo>
                      <a:pt x="60244" y="38354"/>
                      <a:pt x="63815" y="47358"/>
                      <a:pt x="64150" y="57366"/>
                    </a:cubicBezTo>
                    <a:cubicBezTo>
                      <a:pt x="64671" y="74221"/>
                      <a:pt x="55779" y="87392"/>
                      <a:pt x="47482" y="8791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00" name="Google Shape;5100;p94"/>
              <p:cNvSpPr/>
              <p:nvPr/>
            </p:nvSpPr>
            <p:spPr>
              <a:xfrm>
                <a:off x="5393974" y="5633679"/>
                <a:ext cx="51588" cy="58784"/>
              </a:xfrm>
              <a:custGeom>
                <a:rect b="b" l="l" r="r" t="t"/>
                <a:pathLst>
                  <a:path extrusionOk="0" h="58784" w="51588">
                    <a:moveTo>
                      <a:pt x="21161" y="58561"/>
                    </a:moveTo>
                    <a:cubicBezTo>
                      <a:pt x="22240" y="58710"/>
                      <a:pt x="23357" y="58784"/>
                      <a:pt x="24436" y="58784"/>
                    </a:cubicBezTo>
                    <a:cubicBezTo>
                      <a:pt x="37123" y="58784"/>
                      <a:pt x="48471" y="48292"/>
                      <a:pt x="51076" y="33484"/>
                    </a:cubicBezTo>
                    <a:lnTo>
                      <a:pt x="51076" y="33447"/>
                    </a:lnTo>
                    <a:cubicBezTo>
                      <a:pt x="52564" y="24852"/>
                      <a:pt x="50778" y="16257"/>
                      <a:pt x="46128" y="9857"/>
                    </a:cubicBezTo>
                    <a:cubicBezTo>
                      <a:pt x="42258" y="4537"/>
                      <a:pt x="36677" y="1076"/>
                      <a:pt x="30389" y="221"/>
                    </a:cubicBezTo>
                    <a:cubicBezTo>
                      <a:pt x="16697" y="-1714"/>
                      <a:pt x="3340" y="9262"/>
                      <a:pt x="512" y="25298"/>
                    </a:cubicBezTo>
                    <a:cubicBezTo>
                      <a:pt x="-976" y="33893"/>
                      <a:pt x="810" y="42488"/>
                      <a:pt x="5461" y="48888"/>
                    </a:cubicBezTo>
                    <a:cubicBezTo>
                      <a:pt x="9330" y="54208"/>
                      <a:pt x="14911" y="57632"/>
                      <a:pt x="21162" y="58524"/>
                    </a:cubicBezTo>
                    <a:close/>
                    <a:moveTo>
                      <a:pt x="25366" y="29093"/>
                    </a:moveTo>
                    <a:cubicBezTo>
                      <a:pt x="26222" y="29204"/>
                      <a:pt x="27003" y="29502"/>
                      <a:pt x="27635" y="29762"/>
                    </a:cubicBezTo>
                    <a:cubicBezTo>
                      <a:pt x="27189" y="29800"/>
                      <a:pt x="26705" y="29762"/>
                      <a:pt x="26259" y="29688"/>
                    </a:cubicBezTo>
                    <a:cubicBezTo>
                      <a:pt x="25440" y="29576"/>
                      <a:pt x="24696" y="29316"/>
                      <a:pt x="24064" y="29018"/>
                    </a:cubicBezTo>
                    <a:cubicBezTo>
                      <a:pt x="24436" y="29018"/>
                      <a:pt x="24882" y="29018"/>
                      <a:pt x="25366" y="290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01" name="Google Shape;5101;p94"/>
              <p:cNvSpPr/>
              <p:nvPr/>
            </p:nvSpPr>
            <p:spPr>
              <a:xfrm>
                <a:off x="5455105" y="5657196"/>
                <a:ext cx="51571" cy="58747"/>
              </a:xfrm>
              <a:custGeom>
                <a:rect b="b" l="l" r="r" t="t"/>
                <a:pathLst>
                  <a:path extrusionOk="0" h="58747" w="51571">
                    <a:moveTo>
                      <a:pt x="21162" y="58524"/>
                    </a:moveTo>
                    <a:cubicBezTo>
                      <a:pt x="22241" y="58673"/>
                      <a:pt x="23320" y="58747"/>
                      <a:pt x="24399" y="58747"/>
                    </a:cubicBezTo>
                    <a:cubicBezTo>
                      <a:pt x="37086" y="58747"/>
                      <a:pt x="48434" y="48217"/>
                      <a:pt x="51039" y="33447"/>
                    </a:cubicBezTo>
                    <a:cubicBezTo>
                      <a:pt x="52565" y="24852"/>
                      <a:pt x="50779" y="16257"/>
                      <a:pt x="46128" y="9894"/>
                    </a:cubicBezTo>
                    <a:cubicBezTo>
                      <a:pt x="42258" y="4537"/>
                      <a:pt x="36677" y="1114"/>
                      <a:pt x="30390" y="221"/>
                    </a:cubicBezTo>
                    <a:cubicBezTo>
                      <a:pt x="16623" y="-1714"/>
                      <a:pt x="3341" y="9262"/>
                      <a:pt x="513" y="25298"/>
                    </a:cubicBezTo>
                    <a:cubicBezTo>
                      <a:pt x="-976" y="33893"/>
                      <a:pt x="810" y="42488"/>
                      <a:pt x="5424" y="48888"/>
                    </a:cubicBezTo>
                    <a:cubicBezTo>
                      <a:pt x="9294" y="54208"/>
                      <a:pt x="14875" y="57632"/>
                      <a:pt x="21162" y="58561"/>
                    </a:cubicBezTo>
                    <a:close/>
                    <a:moveTo>
                      <a:pt x="25329" y="29056"/>
                    </a:moveTo>
                    <a:cubicBezTo>
                      <a:pt x="26185" y="29167"/>
                      <a:pt x="26929" y="29428"/>
                      <a:pt x="27561" y="29725"/>
                    </a:cubicBezTo>
                    <a:cubicBezTo>
                      <a:pt x="27152" y="29762"/>
                      <a:pt x="26668" y="29762"/>
                      <a:pt x="26148" y="29651"/>
                    </a:cubicBezTo>
                    <a:cubicBezTo>
                      <a:pt x="25329" y="29539"/>
                      <a:pt x="24622" y="29279"/>
                      <a:pt x="24027" y="28981"/>
                    </a:cubicBezTo>
                    <a:cubicBezTo>
                      <a:pt x="24436" y="28944"/>
                      <a:pt x="24845" y="28981"/>
                      <a:pt x="25329" y="2905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02" name="Google Shape;5102;p94"/>
              <p:cNvSpPr/>
              <p:nvPr/>
            </p:nvSpPr>
            <p:spPr>
              <a:xfrm>
                <a:off x="5513628" y="5695075"/>
                <a:ext cx="51588" cy="58740"/>
              </a:xfrm>
              <a:custGeom>
                <a:rect b="b" l="l" r="r" t="t"/>
                <a:pathLst>
                  <a:path extrusionOk="0" h="58740" w="51588">
                    <a:moveTo>
                      <a:pt x="30389" y="214"/>
                    </a:moveTo>
                    <a:cubicBezTo>
                      <a:pt x="16660" y="-1684"/>
                      <a:pt x="3340" y="9255"/>
                      <a:pt x="512" y="25291"/>
                    </a:cubicBezTo>
                    <a:cubicBezTo>
                      <a:pt x="-976" y="33886"/>
                      <a:pt x="810" y="42481"/>
                      <a:pt x="5461" y="48881"/>
                    </a:cubicBezTo>
                    <a:cubicBezTo>
                      <a:pt x="9330" y="54201"/>
                      <a:pt x="14911" y="57624"/>
                      <a:pt x="21162" y="58517"/>
                    </a:cubicBezTo>
                    <a:cubicBezTo>
                      <a:pt x="22278" y="58666"/>
                      <a:pt x="23357" y="58740"/>
                      <a:pt x="24436" y="58740"/>
                    </a:cubicBezTo>
                    <a:cubicBezTo>
                      <a:pt x="37123" y="58740"/>
                      <a:pt x="48471" y="48210"/>
                      <a:pt x="51076" y="33440"/>
                    </a:cubicBezTo>
                    <a:cubicBezTo>
                      <a:pt x="52565" y="24845"/>
                      <a:pt x="50779" y="16250"/>
                      <a:pt x="46128" y="9850"/>
                    </a:cubicBezTo>
                    <a:cubicBezTo>
                      <a:pt x="42258" y="4530"/>
                      <a:pt x="36677" y="1070"/>
                      <a:pt x="30390" y="214"/>
                    </a:cubicBezTo>
                    <a:close/>
                    <a:moveTo>
                      <a:pt x="26222" y="29682"/>
                    </a:moveTo>
                    <a:cubicBezTo>
                      <a:pt x="25404" y="29570"/>
                      <a:pt x="24659" y="29310"/>
                      <a:pt x="24027" y="29012"/>
                    </a:cubicBezTo>
                    <a:cubicBezTo>
                      <a:pt x="24399" y="28975"/>
                      <a:pt x="24845" y="29012"/>
                      <a:pt x="25329" y="29087"/>
                    </a:cubicBezTo>
                    <a:cubicBezTo>
                      <a:pt x="26185" y="29198"/>
                      <a:pt x="26966" y="29496"/>
                      <a:pt x="27599" y="29756"/>
                    </a:cubicBezTo>
                    <a:cubicBezTo>
                      <a:pt x="27152" y="29794"/>
                      <a:pt x="26706" y="29756"/>
                      <a:pt x="26222" y="2968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03" name="Google Shape;5103;p94"/>
              <p:cNvSpPr/>
              <p:nvPr/>
            </p:nvSpPr>
            <p:spPr>
              <a:xfrm>
                <a:off x="5549823" y="5760402"/>
                <a:ext cx="54338" cy="56969"/>
              </a:xfrm>
              <a:custGeom>
                <a:rect b="b" l="l" r="r" t="t"/>
                <a:pathLst>
                  <a:path extrusionOk="0" h="56969" w="54338">
                    <a:moveTo>
                      <a:pt x="5320" y="15707"/>
                    </a:moveTo>
                    <a:cubicBezTo>
                      <a:pt x="409" y="23408"/>
                      <a:pt x="-1191" y="32264"/>
                      <a:pt x="893" y="40003"/>
                    </a:cubicBezTo>
                    <a:cubicBezTo>
                      <a:pt x="2604" y="46328"/>
                      <a:pt x="6660" y="51462"/>
                      <a:pt x="12278" y="54365"/>
                    </a:cubicBezTo>
                    <a:cubicBezTo>
                      <a:pt x="15664" y="56113"/>
                      <a:pt x="19310" y="56969"/>
                      <a:pt x="23031" y="56969"/>
                    </a:cubicBezTo>
                    <a:cubicBezTo>
                      <a:pt x="32704" y="56969"/>
                      <a:pt x="42713" y="51277"/>
                      <a:pt x="49039" y="41305"/>
                    </a:cubicBezTo>
                    <a:cubicBezTo>
                      <a:pt x="53913" y="33604"/>
                      <a:pt x="55550" y="24711"/>
                      <a:pt x="53429" y="16972"/>
                    </a:cubicBezTo>
                    <a:cubicBezTo>
                      <a:pt x="51718" y="10647"/>
                      <a:pt x="47662" y="5512"/>
                      <a:pt x="42044" y="2610"/>
                    </a:cubicBezTo>
                    <a:cubicBezTo>
                      <a:pt x="29877" y="-3752"/>
                      <a:pt x="14027" y="1866"/>
                      <a:pt x="5283" y="1567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04" name="Google Shape;5104;p94"/>
              <p:cNvSpPr/>
              <p:nvPr/>
            </p:nvSpPr>
            <p:spPr>
              <a:xfrm>
                <a:off x="4953404" y="5732459"/>
                <a:ext cx="206555" cy="408541"/>
              </a:xfrm>
              <a:custGeom>
                <a:rect b="b" l="l" r="r" t="t"/>
                <a:pathLst>
                  <a:path extrusionOk="0" h="408541" w="206555">
                    <a:moveTo>
                      <a:pt x="170990" y="151291"/>
                    </a:moveTo>
                    <a:cubicBezTo>
                      <a:pt x="209201" y="125915"/>
                      <a:pt x="213630" y="76504"/>
                      <a:pt x="198374" y="42868"/>
                    </a:cubicBezTo>
                    <a:cubicBezTo>
                      <a:pt x="182896" y="8786"/>
                      <a:pt x="149707" y="-6916"/>
                      <a:pt x="113728" y="2870"/>
                    </a:cubicBezTo>
                    <a:cubicBezTo>
                      <a:pt x="9992" y="31073"/>
                      <a:pt x="-14783" y="78661"/>
                      <a:pt x="7572" y="206429"/>
                    </a:cubicBezTo>
                    <a:cubicBezTo>
                      <a:pt x="8837" y="213722"/>
                      <a:pt x="10140" y="221870"/>
                      <a:pt x="11516" y="230577"/>
                    </a:cubicBezTo>
                    <a:cubicBezTo>
                      <a:pt x="21338" y="292936"/>
                      <a:pt x="34808" y="378329"/>
                      <a:pt x="81689" y="402179"/>
                    </a:cubicBezTo>
                    <a:cubicBezTo>
                      <a:pt x="90023" y="406421"/>
                      <a:pt x="98879" y="408542"/>
                      <a:pt x="108255" y="408542"/>
                    </a:cubicBezTo>
                    <a:cubicBezTo>
                      <a:pt x="120161" y="408542"/>
                      <a:pt x="132811" y="405119"/>
                      <a:pt x="146132" y="398273"/>
                    </a:cubicBezTo>
                    <a:cubicBezTo>
                      <a:pt x="190706" y="375428"/>
                      <a:pt x="169572" y="330743"/>
                      <a:pt x="152569" y="294803"/>
                    </a:cubicBezTo>
                    <a:cubicBezTo>
                      <a:pt x="128273" y="243420"/>
                      <a:pt x="105316" y="194866"/>
                      <a:pt x="170949" y="151299"/>
                    </a:cubicBezTo>
                    <a:close/>
                    <a:moveTo>
                      <a:pt x="125709" y="307520"/>
                    </a:moveTo>
                    <a:cubicBezTo>
                      <a:pt x="147177" y="352912"/>
                      <a:pt x="148331" y="363702"/>
                      <a:pt x="132592" y="371776"/>
                    </a:cubicBezTo>
                    <a:cubicBezTo>
                      <a:pt x="117524" y="379516"/>
                      <a:pt x="105282" y="380743"/>
                      <a:pt x="95199" y="375646"/>
                    </a:cubicBezTo>
                    <a:cubicBezTo>
                      <a:pt x="61862" y="358680"/>
                      <a:pt x="48765" y="275595"/>
                      <a:pt x="40914" y="225961"/>
                    </a:cubicBezTo>
                    <a:cubicBezTo>
                      <a:pt x="39500" y="217068"/>
                      <a:pt x="38198" y="208771"/>
                      <a:pt x="36896" y="201330"/>
                    </a:cubicBezTo>
                    <a:cubicBezTo>
                      <a:pt x="15911" y="81563"/>
                      <a:pt x="39612" y="53912"/>
                      <a:pt x="121542" y="31633"/>
                    </a:cubicBezTo>
                    <a:cubicBezTo>
                      <a:pt x="152907" y="23112"/>
                      <a:pt x="166748" y="45288"/>
                      <a:pt x="171251" y="55222"/>
                    </a:cubicBezTo>
                    <a:cubicBezTo>
                      <a:pt x="181557" y="77955"/>
                      <a:pt x="178134" y="110846"/>
                      <a:pt x="154508" y="126548"/>
                    </a:cubicBezTo>
                    <a:cubicBezTo>
                      <a:pt x="67443" y="184368"/>
                      <a:pt x="102493" y="258517"/>
                      <a:pt x="125710" y="30756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05" name="Google Shape;5105;p94"/>
              <p:cNvSpPr/>
              <p:nvPr/>
            </p:nvSpPr>
            <p:spPr>
              <a:xfrm>
                <a:off x="5120858" y="5605139"/>
                <a:ext cx="93921" cy="117647"/>
              </a:xfrm>
              <a:custGeom>
                <a:rect b="b" l="l" r="r" t="t"/>
                <a:pathLst>
                  <a:path extrusionOk="0" h="117647" w="93921">
                    <a:moveTo>
                      <a:pt x="46961" y="117648"/>
                    </a:moveTo>
                    <a:cubicBezTo>
                      <a:pt x="56970" y="117648"/>
                      <a:pt x="66755" y="113741"/>
                      <a:pt x="74718" y="106448"/>
                    </a:cubicBezTo>
                    <a:cubicBezTo>
                      <a:pt x="86327" y="95881"/>
                      <a:pt x="93284" y="79436"/>
                      <a:pt x="93879" y="61279"/>
                    </a:cubicBezTo>
                    <a:cubicBezTo>
                      <a:pt x="94958" y="28537"/>
                      <a:pt x="75387" y="1673"/>
                      <a:pt x="49305" y="73"/>
                    </a:cubicBezTo>
                    <a:cubicBezTo>
                      <a:pt x="38589" y="-597"/>
                      <a:pt x="27799" y="3347"/>
                      <a:pt x="19204" y="11198"/>
                    </a:cubicBezTo>
                    <a:cubicBezTo>
                      <a:pt x="7595" y="21765"/>
                      <a:pt x="638" y="38210"/>
                      <a:pt x="43" y="56368"/>
                    </a:cubicBezTo>
                    <a:cubicBezTo>
                      <a:pt x="-1036" y="89110"/>
                      <a:pt x="18534" y="115973"/>
                      <a:pt x="44617" y="117574"/>
                    </a:cubicBezTo>
                    <a:cubicBezTo>
                      <a:pt x="45398" y="117611"/>
                      <a:pt x="46179" y="117648"/>
                      <a:pt x="46961" y="117648"/>
                    </a:cubicBezTo>
                    <a:close/>
                    <a:moveTo>
                      <a:pt x="29771" y="57336"/>
                    </a:moveTo>
                    <a:cubicBezTo>
                      <a:pt x="30106" y="47327"/>
                      <a:pt x="33641" y="38286"/>
                      <a:pt x="39222" y="33188"/>
                    </a:cubicBezTo>
                    <a:cubicBezTo>
                      <a:pt x="41752" y="30881"/>
                      <a:pt x="44319" y="29728"/>
                      <a:pt x="46923" y="29728"/>
                    </a:cubicBezTo>
                    <a:lnTo>
                      <a:pt x="47444" y="29728"/>
                    </a:lnTo>
                    <a:cubicBezTo>
                      <a:pt x="55779" y="30248"/>
                      <a:pt x="64671" y="43420"/>
                      <a:pt x="64113" y="60274"/>
                    </a:cubicBezTo>
                    <a:cubicBezTo>
                      <a:pt x="63778" y="70283"/>
                      <a:pt x="60244" y="79324"/>
                      <a:pt x="54662" y="84422"/>
                    </a:cubicBezTo>
                    <a:cubicBezTo>
                      <a:pt x="51984" y="86878"/>
                      <a:pt x="49267" y="88068"/>
                      <a:pt x="46403" y="87845"/>
                    </a:cubicBezTo>
                    <a:cubicBezTo>
                      <a:pt x="38068" y="87324"/>
                      <a:pt x="29176" y="74153"/>
                      <a:pt x="29734" y="5729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06" name="Google Shape;5106;p94"/>
              <p:cNvSpPr/>
              <p:nvPr/>
            </p:nvSpPr>
            <p:spPr>
              <a:xfrm>
                <a:off x="5044090" y="5633750"/>
                <a:ext cx="51554" cy="58785"/>
              </a:xfrm>
              <a:custGeom>
                <a:rect b="b" l="l" r="r" t="t"/>
                <a:pathLst>
                  <a:path extrusionOk="0" h="58785" w="51554">
                    <a:moveTo>
                      <a:pt x="27136" y="58748"/>
                    </a:moveTo>
                    <a:cubicBezTo>
                      <a:pt x="28215" y="58748"/>
                      <a:pt x="29294" y="58673"/>
                      <a:pt x="30410" y="58524"/>
                    </a:cubicBezTo>
                    <a:cubicBezTo>
                      <a:pt x="36661" y="57631"/>
                      <a:pt x="42242" y="54208"/>
                      <a:pt x="46111" y="48888"/>
                    </a:cubicBezTo>
                    <a:cubicBezTo>
                      <a:pt x="50762" y="42488"/>
                      <a:pt x="52548" y="33894"/>
                      <a:pt x="51022" y="25298"/>
                    </a:cubicBezTo>
                    <a:cubicBezTo>
                      <a:pt x="48232" y="9262"/>
                      <a:pt x="35097" y="-1714"/>
                      <a:pt x="21145" y="221"/>
                    </a:cubicBezTo>
                    <a:cubicBezTo>
                      <a:pt x="14894" y="1114"/>
                      <a:pt x="9313" y="4537"/>
                      <a:pt x="5444" y="9857"/>
                    </a:cubicBezTo>
                    <a:cubicBezTo>
                      <a:pt x="793" y="16257"/>
                      <a:pt x="-993" y="24852"/>
                      <a:pt x="533" y="33447"/>
                    </a:cubicBezTo>
                    <a:cubicBezTo>
                      <a:pt x="3137" y="48255"/>
                      <a:pt x="14485" y="58785"/>
                      <a:pt x="27136" y="58785"/>
                    </a:cubicBezTo>
                    <a:close/>
                    <a:moveTo>
                      <a:pt x="26205" y="29056"/>
                    </a:moveTo>
                    <a:cubicBezTo>
                      <a:pt x="26652" y="28982"/>
                      <a:pt x="27098" y="28945"/>
                      <a:pt x="27508" y="28982"/>
                    </a:cubicBezTo>
                    <a:cubicBezTo>
                      <a:pt x="26875" y="29279"/>
                      <a:pt x="26168" y="29540"/>
                      <a:pt x="25350" y="29652"/>
                    </a:cubicBezTo>
                    <a:cubicBezTo>
                      <a:pt x="24903" y="29689"/>
                      <a:pt x="24457" y="29763"/>
                      <a:pt x="24047" y="29726"/>
                    </a:cubicBezTo>
                    <a:cubicBezTo>
                      <a:pt x="24680" y="29428"/>
                      <a:pt x="25387" y="29168"/>
                      <a:pt x="26205" y="2905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07" name="Google Shape;5107;p94"/>
              <p:cNvSpPr/>
              <p:nvPr/>
            </p:nvSpPr>
            <p:spPr>
              <a:xfrm>
                <a:off x="4983035" y="5657176"/>
                <a:ext cx="51554" cy="58762"/>
              </a:xfrm>
              <a:custGeom>
                <a:rect b="b" l="l" r="r" t="t"/>
                <a:pathLst>
                  <a:path extrusionOk="0" h="58762" w="51554">
                    <a:moveTo>
                      <a:pt x="27173" y="58762"/>
                    </a:moveTo>
                    <a:cubicBezTo>
                      <a:pt x="28252" y="58762"/>
                      <a:pt x="29331" y="58688"/>
                      <a:pt x="30410" y="58539"/>
                    </a:cubicBezTo>
                    <a:cubicBezTo>
                      <a:pt x="36661" y="57646"/>
                      <a:pt x="42242" y="54223"/>
                      <a:pt x="46111" y="48903"/>
                    </a:cubicBezTo>
                    <a:cubicBezTo>
                      <a:pt x="50762" y="42503"/>
                      <a:pt x="52548" y="33909"/>
                      <a:pt x="51022" y="25313"/>
                    </a:cubicBezTo>
                    <a:cubicBezTo>
                      <a:pt x="48232" y="9277"/>
                      <a:pt x="35023" y="-1774"/>
                      <a:pt x="21145" y="236"/>
                    </a:cubicBezTo>
                    <a:cubicBezTo>
                      <a:pt x="14894" y="1129"/>
                      <a:pt x="9313" y="4552"/>
                      <a:pt x="5444" y="9872"/>
                    </a:cubicBezTo>
                    <a:cubicBezTo>
                      <a:pt x="793" y="16272"/>
                      <a:pt x="-993" y="24866"/>
                      <a:pt x="533" y="33462"/>
                    </a:cubicBezTo>
                    <a:cubicBezTo>
                      <a:pt x="3137" y="48270"/>
                      <a:pt x="14485" y="58762"/>
                      <a:pt x="27173" y="58762"/>
                    </a:cubicBezTo>
                    <a:close/>
                    <a:moveTo>
                      <a:pt x="26243" y="29071"/>
                    </a:moveTo>
                    <a:cubicBezTo>
                      <a:pt x="26689" y="28997"/>
                      <a:pt x="27098" y="28997"/>
                      <a:pt x="27545" y="28997"/>
                    </a:cubicBezTo>
                    <a:cubicBezTo>
                      <a:pt x="26912" y="29294"/>
                      <a:pt x="26205" y="29555"/>
                      <a:pt x="25387" y="29666"/>
                    </a:cubicBezTo>
                    <a:cubicBezTo>
                      <a:pt x="24940" y="29741"/>
                      <a:pt x="24494" y="29778"/>
                      <a:pt x="24085" y="29741"/>
                    </a:cubicBezTo>
                    <a:cubicBezTo>
                      <a:pt x="24717" y="29443"/>
                      <a:pt x="25424" y="29183"/>
                      <a:pt x="26243" y="2907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08" name="Google Shape;5108;p94"/>
              <p:cNvSpPr/>
              <p:nvPr/>
            </p:nvSpPr>
            <p:spPr>
              <a:xfrm>
                <a:off x="4924477" y="5695059"/>
                <a:ext cx="51554" cy="58792"/>
              </a:xfrm>
              <a:custGeom>
                <a:rect b="b" l="l" r="r" t="t"/>
                <a:pathLst>
                  <a:path extrusionOk="0" h="58792" w="51554">
                    <a:moveTo>
                      <a:pt x="30410" y="58532"/>
                    </a:moveTo>
                    <a:cubicBezTo>
                      <a:pt x="36661" y="57639"/>
                      <a:pt x="42242" y="54216"/>
                      <a:pt x="46111" y="48895"/>
                    </a:cubicBezTo>
                    <a:cubicBezTo>
                      <a:pt x="50762" y="42496"/>
                      <a:pt x="52548" y="33901"/>
                      <a:pt x="51022" y="25306"/>
                    </a:cubicBezTo>
                    <a:cubicBezTo>
                      <a:pt x="48231" y="9269"/>
                      <a:pt x="35134" y="-1744"/>
                      <a:pt x="21145" y="228"/>
                    </a:cubicBezTo>
                    <a:cubicBezTo>
                      <a:pt x="14894" y="1121"/>
                      <a:pt x="9313" y="4544"/>
                      <a:pt x="5444" y="9865"/>
                    </a:cubicBezTo>
                    <a:cubicBezTo>
                      <a:pt x="793" y="16264"/>
                      <a:pt x="-993" y="24859"/>
                      <a:pt x="533" y="33454"/>
                    </a:cubicBezTo>
                    <a:cubicBezTo>
                      <a:pt x="3137" y="48263"/>
                      <a:pt x="14485" y="58793"/>
                      <a:pt x="27136" y="58793"/>
                    </a:cubicBezTo>
                    <a:cubicBezTo>
                      <a:pt x="28215" y="58793"/>
                      <a:pt x="29294" y="58718"/>
                      <a:pt x="30410" y="58569"/>
                    </a:cubicBezTo>
                    <a:close/>
                    <a:moveTo>
                      <a:pt x="24047" y="29734"/>
                    </a:moveTo>
                    <a:cubicBezTo>
                      <a:pt x="24680" y="29436"/>
                      <a:pt x="25387" y="29176"/>
                      <a:pt x="26205" y="29064"/>
                    </a:cubicBezTo>
                    <a:cubicBezTo>
                      <a:pt x="26652" y="28990"/>
                      <a:pt x="27098" y="28952"/>
                      <a:pt x="27508" y="28990"/>
                    </a:cubicBezTo>
                    <a:cubicBezTo>
                      <a:pt x="26875" y="29287"/>
                      <a:pt x="26168" y="29548"/>
                      <a:pt x="25350" y="29659"/>
                    </a:cubicBezTo>
                    <a:cubicBezTo>
                      <a:pt x="24903" y="29734"/>
                      <a:pt x="24457" y="29734"/>
                      <a:pt x="24047" y="2973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09" name="Google Shape;5109;p94"/>
              <p:cNvSpPr/>
              <p:nvPr/>
            </p:nvSpPr>
            <p:spPr>
              <a:xfrm>
                <a:off x="4885488" y="5760439"/>
                <a:ext cx="54395" cy="56932"/>
              </a:xfrm>
              <a:custGeom>
                <a:rect b="b" l="l" r="r" t="t"/>
                <a:pathLst>
                  <a:path extrusionOk="0" h="56932" w="54395">
                    <a:moveTo>
                      <a:pt x="12278" y="2610"/>
                    </a:moveTo>
                    <a:cubicBezTo>
                      <a:pt x="6660" y="5550"/>
                      <a:pt x="2604" y="10647"/>
                      <a:pt x="893" y="16972"/>
                    </a:cubicBezTo>
                    <a:cubicBezTo>
                      <a:pt x="-1191" y="24711"/>
                      <a:pt x="409" y="33567"/>
                      <a:pt x="5320" y="41269"/>
                    </a:cubicBezTo>
                    <a:cubicBezTo>
                      <a:pt x="11645" y="51240"/>
                      <a:pt x="21654" y="56970"/>
                      <a:pt x="31328" y="56933"/>
                    </a:cubicBezTo>
                    <a:cubicBezTo>
                      <a:pt x="35049" y="56933"/>
                      <a:pt x="38732" y="56114"/>
                      <a:pt x="42118" y="54328"/>
                    </a:cubicBezTo>
                    <a:cubicBezTo>
                      <a:pt x="47736" y="51389"/>
                      <a:pt x="51792" y="46291"/>
                      <a:pt x="53503" y="39966"/>
                    </a:cubicBezTo>
                    <a:cubicBezTo>
                      <a:pt x="55587" y="32227"/>
                      <a:pt x="53987" y="23372"/>
                      <a:pt x="49076" y="15670"/>
                    </a:cubicBezTo>
                    <a:cubicBezTo>
                      <a:pt x="40332" y="1866"/>
                      <a:pt x="24519" y="-3753"/>
                      <a:pt x="12315" y="261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110" name="Google Shape;5110;p94"/>
            <p:cNvGrpSpPr/>
            <p:nvPr/>
          </p:nvGrpSpPr>
          <p:grpSpPr>
            <a:xfrm>
              <a:off x="3851640" y="1518842"/>
              <a:ext cx="234321" cy="436273"/>
              <a:chOff x="7448062" y="5197796"/>
              <a:chExt cx="511823" cy="952941"/>
            </a:xfrm>
          </p:grpSpPr>
          <p:sp>
            <p:nvSpPr>
              <p:cNvPr id="5111" name="Google Shape;5111;p94"/>
              <p:cNvSpPr/>
              <p:nvPr/>
            </p:nvSpPr>
            <p:spPr>
              <a:xfrm>
                <a:off x="7448062" y="5197796"/>
                <a:ext cx="233657" cy="952941"/>
              </a:xfrm>
              <a:custGeom>
                <a:rect b="b" l="l" r="r" t="t"/>
                <a:pathLst>
                  <a:path extrusionOk="0" h="952941" w="233657">
                    <a:moveTo>
                      <a:pt x="222949" y="161921"/>
                    </a:moveTo>
                    <a:lnTo>
                      <a:pt x="126803" y="161921"/>
                    </a:lnTo>
                    <a:lnTo>
                      <a:pt x="126803" y="20389"/>
                    </a:lnTo>
                    <a:lnTo>
                      <a:pt x="186632" y="20389"/>
                    </a:lnTo>
                    <a:cubicBezTo>
                      <a:pt x="192287" y="20389"/>
                      <a:pt x="196901" y="15775"/>
                      <a:pt x="196901" y="10120"/>
                    </a:cubicBezTo>
                    <a:cubicBezTo>
                      <a:pt x="196901" y="4465"/>
                      <a:pt x="192138" y="0"/>
                      <a:pt x="186632" y="0"/>
                    </a:cubicBezTo>
                    <a:lnTo>
                      <a:pt x="46586" y="0"/>
                    </a:lnTo>
                    <a:cubicBezTo>
                      <a:pt x="40930" y="0"/>
                      <a:pt x="36317" y="4614"/>
                      <a:pt x="36317" y="10269"/>
                    </a:cubicBezTo>
                    <a:cubicBezTo>
                      <a:pt x="36317" y="15924"/>
                      <a:pt x="40931" y="20538"/>
                      <a:pt x="46586" y="20538"/>
                    </a:cubicBezTo>
                    <a:lnTo>
                      <a:pt x="106414" y="20538"/>
                    </a:lnTo>
                    <a:lnTo>
                      <a:pt x="106414" y="162070"/>
                    </a:lnTo>
                    <a:lnTo>
                      <a:pt x="10269" y="162070"/>
                    </a:lnTo>
                    <a:cubicBezTo>
                      <a:pt x="4613" y="162070"/>
                      <a:pt x="0" y="166684"/>
                      <a:pt x="0" y="172339"/>
                    </a:cubicBezTo>
                    <a:cubicBezTo>
                      <a:pt x="0" y="177994"/>
                      <a:pt x="4614" y="182608"/>
                      <a:pt x="10269" y="182608"/>
                    </a:cubicBezTo>
                    <a:lnTo>
                      <a:pt x="22622" y="182608"/>
                    </a:lnTo>
                    <a:lnTo>
                      <a:pt x="22622" y="665258"/>
                    </a:lnTo>
                    <a:cubicBezTo>
                      <a:pt x="22622" y="670914"/>
                      <a:pt x="27236" y="675527"/>
                      <a:pt x="32891" y="675527"/>
                    </a:cubicBezTo>
                    <a:lnTo>
                      <a:pt x="65782" y="675527"/>
                    </a:lnTo>
                    <a:lnTo>
                      <a:pt x="65782" y="712288"/>
                    </a:lnTo>
                    <a:cubicBezTo>
                      <a:pt x="65782" y="736844"/>
                      <a:pt x="83344" y="757383"/>
                      <a:pt x="106560" y="762146"/>
                    </a:cubicBezTo>
                    <a:lnTo>
                      <a:pt x="106560" y="942673"/>
                    </a:lnTo>
                    <a:cubicBezTo>
                      <a:pt x="106560" y="948329"/>
                      <a:pt x="111174" y="952942"/>
                      <a:pt x="116829" y="952942"/>
                    </a:cubicBezTo>
                    <a:cubicBezTo>
                      <a:pt x="122484" y="952942"/>
                      <a:pt x="127098" y="948328"/>
                      <a:pt x="127098" y="942673"/>
                    </a:cubicBezTo>
                    <a:lnTo>
                      <a:pt x="127098" y="761851"/>
                    </a:lnTo>
                    <a:cubicBezTo>
                      <a:pt x="150315" y="757088"/>
                      <a:pt x="167876" y="736550"/>
                      <a:pt x="167876" y="711993"/>
                    </a:cubicBezTo>
                    <a:lnTo>
                      <a:pt x="167876" y="675232"/>
                    </a:lnTo>
                    <a:lnTo>
                      <a:pt x="200767" y="675232"/>
                    </a:lnTo>
                    <a:cubicBezTo>
                      <a:pt x="206422" y="675232"/>
                      <a:pt x="211036" y="670618"/>
                      <a:pt x="211036" y="664963"/>
                    </a:cubicBezTo>
                    <a:lnTo>
                      <a:pt x="211036" y="182312"/>
                    </a:lnTo>
                    <a:lnTo>
                      <a:pt x="223389" y="182312"/>
                    </a:lnTo>
                    <a:cubicBezTo>
                      <a:pt x="229044" y="182312"/>
                      <a:pt x="233658" y="177699"/>
                      <a:pt x="233658" y="172043"/>
                    </a:cubicBezTo>
                    <a:cubicBezTo>
                      <a:pt x="233211" y="166388"/>
                      <a:pt x="228598" y="161923"/>
                      <a:pt x="222942" y="161923"/>
                    </a:cubicBezTo>
                    <a:close/>
                    <a:moveTo>
                      <a:pt x="136330" y="250921"/>
                    </a:moveTo>
                    <a:cubicBezTo>
                      <a:pt x="130675" y="250921"/>
                      <a:pt x="126061" y="255535"/>
                      <a:pt x="126061" y="261190"/>
                    </a:cubicBezTo>
                    <a:cubicBezTo>
                      <a:pt x="126061" y="266845"/>
                      <a:pt x="130675" y="271459"/>
                      <a:pt x="136330" y="271459"/>
                    </a:cubicBezTo>
                    <a:lnTo>
                      <a:pt x="190206" y="271459"/>
                    </a:lnTo>
                    <a:lnTo>
                      <a:pt x="190206" y="329799"/>
                    </a:lnTo>
                    <a:lnTo>
                      <a:pt x="136330" y="329799"/>
                    </a:lnTo>
                    <a:cubicBezTo>
                      <a:pt x="130675" y="329799"/>
                      <a:pt x="126061" y="334413"/>
                      <a:pt x="126061" y="340068"/>
                    </a:cubicBezTo>
                    <a:cubicBezTo>
                      <a:pt x="126061" y="345723"/>
                      <a:pt x="130675" y="350337"/>
                      <a:pt x="136330" y="350337"/>
                    </a:cubicBezTo>
                    <a:lnTo>
                      <a:pt x="190206" y="350337"/>
                    </a:lnTo>
                    <a:lnTo>
                      <a:pt x="190206" y="408678"/>
                    </a:lnTo>
                    <a:lnTo>
                      <a:pt x="136330" y="408678"/>
                    </a:lnTo>
                    <a:cubicBezTo>
                      <a:pt x="130675" y="408678"/>
                      <a:pt x="126061" y="413291"/>
                      <a:pt x="126061" y="418947"/>
                    </a:cubicBezTo>
                    <a:cubicBezTo>
                      <a:pt x="126061" y="424602"/>
                      <a:pt x="130675" y="429216"/>
                      <a:pt x="136330" y="429216"/>
                    </a:cubicBezTo>
                    <a:lnTo>
                      <a:pt x="190206" y="429216"/>
                    </a:lnTo>
                    <a:lnTo>
                      <a:pt x="190206" y="487556"/>
                    </a:lnTo>
                    <a:lnTo>
                      <a:pt x="136330" y="487556"/>
                    </a:lnTo>
                    <a:cubicBezTo>
                      <a:pt x="130675" y="487556"/>
                      <a:pt x="126061" y="492170"/>
                      <a:pt x="126061" y="497825"/>
                    </a:cubicBezTo>
                    <a:cubicBezTo>
                      <a:pt x="126061" y="503480"/>
                      <a:pt x="130675" y="508094"/>
                      <a:pt x="136330" y="508094"/>
                    </a:cubicBezTo>
                    <a:lnTo>
                      <a:pt x="190206" y="508094"/>
                    </a:lnTo>
                    <a:lnTo>
                      <a:pt x="190206" y="566435"/>
                    </a:lnTo>
                    <a:lnTo>
                      <a:pt x="136330" y="566435"/>
                    </a:lnTo>
                    <a:cubicBezTo>
                      <a:pt x="130675" y="566435"/>
                      <a:pt x="126061" y="571048"/>
                      <a:pt x="126061" y="576704"/>
                    </a:cubicBezTo>
                    <a:cubicBezTo>
                      <a:pt x="126061" y="582359"/>
                      <a:pt x="130675" y="586972"/>
                      <a:pt x="136330" y="586972"/>
                    </a:cubicBezTo>
                    <a:lnTo>
                      <a:pt x="190206" y="586972"/>
                    </a:lnTo>
                    <a:lnTo>
                      <a:pt x="190206" y="655582"/>
                    </a:lnTo>
                    <a:lnTo>
                      <a:pt x="42863" y="655582"/>
                    </a:lnTo>
                    <a:lnTo>
                      <a:pt x="42863" y="182304"/>
                    </a:lnTo>
                    <a:lnTo>
                      <a:pt x="190206" y="182304"/>
                    </a:lnTo>
                    <a:lnTo>
                      <a:pt x="190206" y="250913"/>
                    </a:lnTo>
                    <a:close/>
                    <a:moveTo>
                      <a:pt x="116536" y="742354"/>
                    </a:moveTo>
                    <a:cubicBezTo>
                      <a:pt x="99719" y="742354"/>
                      <a:pt x="86027" y="728662"/>
                      <a:pt x="86027" y="711844"/>
                    </a:cubicBezTo>
                    <a:lnTo>
                      <a:pt x="86027" y="675083"/>
                    </a:lnTo>
                    <a:lnTo>
                      <a:pt x="147046" y="675083"/>
                    </a:lnTo>
                    <a:lnTo>
                      <a:pt x="147046" y="711844"/>
                    </a:lnTo>
                    <a:cubicBezTo>
                      <a:pt x="147046" y="728662"/>
                      <a:pt x="133354" y="742354"/>
                      <a:pt x="116536" y="74235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12" name="Google Shape;5112;p94"/>
              <p:cNvSpPr/>
              <p:nvPr/>
            </p:nvSpPr>
            <p:spPr>
              <a:xfrm>
                <a:off x="7689014" y="5679553"/>
                <a:ext cx="270871" cy="468805"/>
              </a:xfrm>
              <a:custGeom>
                <a:rect b="b" l="l" r="r" t="t"/>
                <a:pathLst>
                  <a:path extrusionOk="0" h="468805" w="270871">
                    <a:moveTo>
                      <a:pt x="270871" y="223242"/>
                    </a:moveTo>
                    <a:cubicBezTo>
                      <a:pt x="270871" y="222200"/>
                      <a:pt x="270573" y="221308"/>
                      <a:pt x="270276" y="220266"/>
                    </a:cubicBezTo>
                    <a:cubicBezTo>
                      <a:pt x="268787" y="199430"/>
                      <a:pt x="260602" y="179040"/>
                      <a:pt x="246166" y="162372"/>
                    </a:cubicBezTo>
                    <a:cubicBezTo>
                      <a:pt x="218186" y="130225"/>
                      <a:pt x="213572" y="104180"/>
                      <a:pt x="213275" y="91828"/>
                    </a:cubicBezTo>
                    <a:lnTo>
                      <a:pt x="223247" y="91828"/>
                    </a:lnTo>
                    <a:cubicBezTo>
                      <a:pt x="237534" y="91828"/>
                      <a:pt x="249144" y="80219"/>
                      <a:pt x="249144" y="65931"/>
                    </a:cubicBezTo>
                    <a:lnTo>
                      <a:pt x="249144" y="25897"/>
                    </a:lnTo>
                    <a:cubicBezTo>
                      <a:pt x="249144" y="11609"/>
                      <a:pt x="237534" y="0"/>
                      <a:pt x="223247" y="0"/>
                    </a:cubicBezTo>
                    <a:lnTo>
                      <a:pt x="47625" y="0"/>
                    </a:lnTo>
                    <a:cubicBezTo>
                      <a:pt x="33338" y="0"/>
                      <a:pt x="21728" y="11609"/>
                      <a:pt x="21728" y="25897"/>
                    </a:cubicBezTo>
                    <a:lnTo>
                      <a:pt x="21728" y="65931"/>
                    </a:lnTo>
                    <a:cubicBezTo>
                      <a:pt x="21728" y="80219"/>
                      <a:pt x="33338" y="91828"/>
                      <a:pt x="47625" y="91828"/>
                    </a:cubicBezTo>
                    <a:lnTo>
                      <a:pt x="57745" y="91828"/>
                    </a:lnTo>
                    <a:cubicBezTo>
                      <a:pt x="57448" y="104181"/>
                      <a:pt x="52685" y="130225"/>
                      <a:pt x="24855" y="162372"/>
                    </a:cubicBezTo>
                    <a:cubicBezTo>
                      <a:pt x="10120" y="179338"/>
                      <a:pt x="1786" y="200175"/>
                      <a:pt x="595" y="221308"/>
                    </a:cubicBezTo>
                    <a:cubicBezTo>
                      <a:pt x="446" y="221903"/>
                      <a:pt x="149" y="222498"/>
                      <a:pt x="149" y="223242"/>
                    </a:cubicBezTo>
                    <a:cubicBezTo>
                      <a:pt x="149" y="223540"/>
                      <a:pt x="298" y="223689"/>
                      <a:pt x="298" y="223987"/>
                    </a:cubicBezTo>
                    <a:cubicBezTo>
                      <a:pt x="298" y="224880"/>
                      <a:pt x="0" y="225772"/>
                      <a:pt x="0" y="226665"/>
                    </a:cubicBezTo>
                    <a:lnTo>
                      <a:pt x="0" y="415822"/>
                    </a:lnTo>
                    <a:cubicBezTo>
                      <a:pt x="0" y="444993"/>
                      <a:pt x="23813" y="468805"/>
                      <a:pt x="52983" y="468805"/>
                    </a:cubicBezTo>
                    <a:lnTo>
                      <a:pt x="217737" y="468805"/>
                    </a:lnTo>
                    <a:cubicBezTo>
                      <a:pt x="246907" y="468805"/>
                      <a:pt x="270720" y="444993"/>
                      <a:pt x="270720" y="415822"/>
                    </a:cubicBezTo>
                    <a:lnTo>
                      <a:pt x="270720" y="226665"/>
                    </a:lnTo>
                    <a:cubicBezTo>
                      <a:pt x="270720" y="225921"/>
                      <a:pt x="270571" y="225177"/>
                      <a:pt x="270571" y="224433"/>
                    </a:cubicBezTo>
                    <a:cubicBezTo>
                      <a:pt x="270571" y="223986"/>
                      <a:pt x="270868" y="223689"/>
                      <a:pt x="270868" y="223242"/>
                    </a:cubicBezTo>
                    <a:close/>
                    <a:moveTo>
                      <a:pt x="217888" y="448423"/>
                    </a:moveTo>
                    <a:lnTo>
                      <a:pt x="53134" y="448423"/>
                    </a:lnTo>
                    <a:cubicBezTo>
                      <a:pt x="35126" y="448423"/>
                      <a:pt x="20541" y="433838"/>
                      <a:pt x="20541" y="415829"/>
                    </a:cubicBezTo>
                    <a:lnTo>
                      <a:pt x="20541" y="392314"/>
                    </a:lnTo>
                    <a:lnTo>
                      <a:pt x="250331" y="392314"/>
                    </a:lnTo>
                    <a:lnTo>
                      <a:pt x="250331" y="415829"/>
                    </a:lnTo>
                    <a:cubicBezTo>
                      <a:pt x="250480" y="433837"/>
                      <a:pt x="235747" y="448423"/>
                      <a:pt x="217887" y="448423"/>
                    </a:cubicBezTo>
                    <a:close/>
                    <a:moveTo>
                      <a:pt x="42123" y="25903"/>
                    </a:moveTo>
                    <a:cubicBezTo>
                      <a:pt x="42123" y="22778"/>
                      <a:pt x="44653" y="20397"/>
                      <a:pt x="47630" y="20397"/>
                    </a:cubicBezTo>
                    <a:lnTo>
                      <a:pt x="223252" y="20397"/>
                    </a:lnTo>
                    <a:cubicBezTo>
                      <a:pt x="226377" y="20397"/>
                      <a:pt x="228759" y="22927"/>
                      <a:pt x="228759" y="25903"/>
                    </a:cubicBezTo>
                    <a:lnTo>
                      <a:pt x="228759" y="65938"/>
                    </a:lnTo>
                    <a:cubicBezTo>
                      <a:pt x="228759" y="69063"/>
                      <a:pt x="226228" y="71444"/>
                      <a:pt x="223252" y="71444"/>
                    </a:cubicBezTo>
                    <a:lnTo>
                      <a:pt x="47630" y="71444"/>
                    </a:lnTo>
                    <a:cubicBezTo>
                      <a:pt x="44505" y="71444"/>
                      <a:pt x="42123" y="68914"/>
                      <a:pt x="42123" y="65938"/>
                    </a:cubicBezTo>
                    <a:close/>
                    <a:moveTo>
                      <a:pt x="192733" y="91983"/>
                    </a:moveTo>
                    <a:cubicBezTo>
                      <a:pt x="193030" y="108355"/>
                      <a:pt x="198686" y="139013"/>
                      <a:pt x="230684" y="175922"/>
                    </a:cubicBezTo>
                    <a:cubicBezTo>
                      <a:pt x="240209" y="186935"/>
                      <a:pt x="246609" y="199734"/>
                      <a:pt x="249139" y="213278"/>
                    </a:cubicBezTo>
                    <a:lnTo>
                      <a:pt x="21882" y="213278"/>
                    </a:lnTo>
                    <a:cubicBezTo>
                      <a:pt x="24412" y="199884"/>
                      <a:pt x="30811" y="186936"/>
                      <a:pt x="40336" y="175922"/>
                    </a:cubicBezTo>
                    <a:cubicBezTo>
                      <a:pt x="72335" y="139013"/>
                      <a:pt x="78139" y="108354"/>
                      <a:pt x="78288" y="91983"/>
                    </a:cubicBezTo>
                    <a:close/>
                    <a:moveTo>
                      <a:pt x="20540" y="372075"/>
                    </a:moveTo>
                    <a:lnTo>
                      <a:pt x="20540" y="233515"/>
                    </a:lnTo>
                    <a:lnTo>
                      <a:pt x="250330" y="233515"/>
                    </a:lnTo>
                    <a:lnTo>
                      <a:pt x="250330" y="37207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13" name="Google Shape;5113;p94"/>
              <p:cNvSpPr/>
              <p:nvPr/>
            </p:nvSpPr>
            <p:spPr>
              <a:xfrm>
                <a:off x="7762983" y="5920950"/>
                <a:ext cx="122931" cy="122931"/>
              </a:xfrm>
              <a:custGeom>
                <a:rect b="b" l="l" r="r" t="t"/>
                <a:pathLst>
                  <a:path extrusionOk="0" h="122931" w="122931">
                    <a:moveTo>
                      <a:pt x="112663" y="51197"/>
                    </a:moveTo>
                    <a:lnTo>
                      <a:pt x="71735" y="51197"/>
                    </a:lnTo>
                    <a:lnTo>
                      <a:pt x="71735" y="10269"/>
                    </a:lnTo>
                    <a:cubicBezTo>
                      <a:pt x="71735" y="4613"/>
                      <a:pt x="67121" y="0"/>
                      <a:pt x="61466" y="0"/>
                    </a:cubicBezTo>
                    <a:cubicBezTo>
                      <a:pt x="55811" y="0"/>
                      <a:pt x="51197" y="4614"/>
                      <a:pt x="51197" y="10269"/>
                    </a:cubicBezTo>
                    <a:lnTo>
                      <a:pt x="51197" y="51197"/>
                    </a:lnTo>
                    <a:lnTo>
                      <a:pt x="10269" y="51197"/>
                    </a:lnTo>
                    <a:cubicBezTo>
                      <a:pt x="4613" y="51197"/>
                      <a:pt x="0" y="55811"/>
                      <a:pt x="0" y="61466"/>
                    </a:cubicBezTo>
                    <a:cubicBezTo>
                      <a:pt x="0" y="67121"/>
                      <a:pt x="4614" y="71735"/>
                      <a:pt x="10269" y="71735"/>
                    </a:cubicBezTo>
                    <a:lnTo>
                      <a:pt x="51197" y="71735"/>
                    </a:lnTo>
                    <a:lnTo>
                      <a:pt x="51197" y="112663"/>
                    </a:lnTo>
                    <a:cubicBezTo>
                      <a:pt x="51197" y="118318"/>
                      <a:pt x="55811" y="122932"/>
                      <a:pt x="61466" y="122932"/>
                    </a:cubicBezTo>
                    <a:cubicBezTo>
                      <a:pt x="67121" y="122932"/>
                      <a:pt x="71735" y="118318"/>
                      <a:pt x="71735" y="112663"/>
                    </a:cubicBezTo>
                    <a:lnTo>
                      <a:pt x="71735" y="71586"/>
                    </a:lnTo>
                    <a:lnTo>
                      <a:pt x="112663" y="71586"/>
                    </a:lnTo>
                    <a:cubicBezTo>
                      <a:pt x="118318" y="71586"/>
                      <a:pt x="122932" y="66972"/>
                      <a:pt x="122932" y="61317"/>
                    </a:cubicBezTo>
                    <a:cubicBezTo>
                      <a:pt x="122932" y="55662"/>
                      <a:pt x="118318" y="51197"/>
                      <a:pt x="112663" y="5119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5114" name="Google Shape;5114;p94"/>
            <p:cNvSpPr/>
            <p:nvPr/>
          </p:nvSpPr>
          <p:spPr>
            <a:xfrm>
              <a:off x="8177844" y="1554438"/>
              <a:ext cx="366092" cy="334554"/>
            </a:xfrm>
            <a:custGeom>
              <a:rect b="b" l="l" r="r" t="t"/>
              <a:pathLst>
                <a:path extrusionOk="0" h="756308" w="827604">
                  <a:moveTo>
                    <a:pt x="121722" y="447281"/>
                  </a:moveTo>
                  <a:lnTo>
                    <a:pt x="137907" y="463466"/>
                  </a:lnTo>
                  <a:lnTo>
                    <a:pt x="334656" y="266718"/>
                  </a:lnTo>
                  <a:lnTo>
                    <a:pt x="440402" y="160943"/>
                  </a:lnTo>
                  <a:cubicBezTo>
                    <a:pt x="447099" y="154246"/>
                    <a:pt x="455955" y="150897"/>
                    <a:pt x="464773" y="150897"/>
                  </a:cubicBezTo>
                  <a:cubicBezTo>
                    <a:pt x="473591" y="150897"/>
                    <a:pt x="482409" y="154245"/>
                    <a:pt x="489144" y="160943"/>
                  </a:cubicBezTo>
                  <a:lnTo>
                    <a:pt x="498854" y="170654"/>
                  </a:lnTo>
                  <a:lnTo>
                    <a:pt x="521849" y="147659"/>
                  </a:lnTo>
                  <a:cubicBezTo>
                    <a:pt x="526500" y="143008"/>
                    <a:pt x="532639" y="140664"/>
                    <a:pt x="538777" y="140664"/>
                  </a:cubicBezTo>
                  <a:cubicBezTo>
                    <a:pt x="544879" y="140664"/>
                    <a:pt x="551019" y="142971"/>
                    <a:pt x="555669" y="147622"/>
                  </a:cubicBezTo>
                  <a:lnTo>
                    <a:pt x="596560" y="106768"/>
                  </a:lnTo>
                  <a:cubicBezTo>
                    <a:pt x="601546" y="101783"/>
                    <a:pt x="608169" y="99290"/>
                    <a:pt x="614792" y="99290"/>
                  </a:cubicBezTo>
                  <a:lnTo>
                    <a:pt x="614680" y="99252"/>
                  </a:lnTo>
                  <a:cubicBezTo>
                    <a:pt x="621266" y="99252"/>
                    <a:pt x="627888" y="101745"/>
                    <a:pt x="632912" y="106768"/>
                  </a:cubicBezTo>
                  <a:lnTo>
                    <a:pt x="634847" y="108703"/>
                  </a:lnTo>
                  <a:lnTo>
                    <a:pt x="740965" y="2623"/>
                  </a:lnTo>
                  <a:cubicBezTo>
                    <a:pt x="744462" y="-874"/>
                    <a:pt x="750155" y="-874"/>
                    <a:pt x="753689" y="2623"/>
                  </a:cubicBezTo>
                  <a:cubicBezTo>
                    <a:pt x="757187" y="6121"/>
                    <a:pt x="757187" y="11813"/>
                    <a:pt x="753689" y="15348"/>
                  </a:cubicBezTo>
                  <a:lnTo>
                    <a:pt x="647571" y="121427"/>
                  </a:lnTo>
                  <a:lnTo>
                    <a:pt x="649506" y="123362"/>
                  </a:lnTo>
                  <a:cubicBezTo>
                    <a:pt x="654492" y="128348"/>
                    <a:pt x="657022" y="134971"/>
                    <a:pt x="657022" y="141594"/>
                  </a:cubicBezTo>
                  <a:lnTo>
                    <a:pt x="657059" y="141594"/>
                  </a:lnTo>
                  <a:cubicBezTo>
                    <a:pt x="657059" y="148180"/>
                    <a:pt x="654566" y="154802"/>
                    <a:pt x="649543" y="159826"/>
                  </a:cubicBezTo>
                  <a:lnTo>
                    <a:pt x="608689" y="200679"/>
                  </a:lnTo>
                  <a:cubicBezTo>
                    <a:pt x="613340" y="205330"/>
                    <a:pt x="615647" y="211432"/>
                    <a:pt x="615647" y="217571"/>
                  </a:cubicBezTo>
                  <a:cubicBezTo>
                    <a:pt x="615647" y="223710"/>
                    <a:pt x="613303" y="229813"/>
                    <a:pt x="608652" y="234500"/>
                  </a:cubicBezTo>
                  <a:lnTo>
                    <a:pt x="585658" y="257494"/>
                  </a:lnTo>
                  <a:lnTo>
                    <a:pt x="595369" y="267205"/>
                  </a:lnTo>
                  <a:cubicBezTo>
                    <a:pt x="602066" y="273902"/>
                    <a:pt x="605415" y="282757"/>
                    <a:pt x="605415" y="291576"/>
                  </a:cubicBezTo>
                  <a:cubicBezTo>
                    <a:pt x="605415" y="300394"/>
                    <a:pt x="602066" y="309212"/>
                    <a:pt x="595369" y="315946"/>
                  </a:cubicBezTo>
                  <a:lnTo>
                    <a:pt x="292797" y="618365"/>
                  </a:lnTo>
                  <a:lnTo>
                    <a:pt x="308982" y="634550"/>
                  </a:lnTo>
                  <a:cubicBezTo>
                    <a:pt x="313484" y="639052"/>
                    <a:pt x="315717" y="644930"/>
                    <a:pt x="315717" y="650846"/>
                  </a:cubicBezTo>
                  <a:cubicBezTo>
                    <a:pt x="315717" y="656725"/>
                    <a:pt x="313484" y="662641"/>
                    <a:pt x="308982" y="667105"/>
                  </a:cubicBezTo>
                  <a:lnTo>
                    <a:pt x="282268" y="693820"/>
                  </a:lnTo>
                  <a:cubicBezTo>
                    <a:pt x="277766" y="698322"/>
                    <a:pt x="271887" y="700555"/>
                    <a:pt x="266008" y="700555"/>
                  </a:cubicBezTo>
                  <a:cubicBezTo>
                    <a:pt x="260130" y="700555"/>
                    <a:pt x="254214" y="698322"/>
                    <a:pt x="249712" y="693820"/>
                  </a:cubicBezTo>
                  <a:lnTo>
                    <a:pt x="194608" y="638716"/>
                  </a:lnTo>
                  <a:lnTo>
                    <a:pt x="128193" y="705131"/>
                  </a:lnTo>
                  <a:lnTo>
                    <a:pt x="164023" y="740961"/>
                  </a:lnTo>
                  <a:cubicBezTo>
                    <a:pt x="167521" y="744459"/>
                    <a:pt x="167521" y="750151"/>
                    <a:pt x="164023" y="753686"/>
                  </a:cubicBezTo>
                  <a:cubicBezTo>
                    <a:pt x="160526" y="757183"/>
                    <a:pt x="154833" y="757183"/>
                    <a:pt x="151299" y="753686"/>
                  </a:cubicBezTo>
                  <a:lnTo>
                    <a:pt x="2623" y="605010"/>
                  </a:lnTo>
                  <a:cubicBezTo>
                    <a:pt x="-874" y="601513"/>
                    <a:pt x="-874" y="595820"/>
                    <a:pt x="2623" y="592286"/>
                  </a:cubicBezTo>
                  <a:cubicBezTo>
                    <a:pt x="6121" y="588788"/>
                    <a:pt x="11813" y="588788"/>
                    <a:pt x="15348" y="592286"/>
                  </a:cubicBezTo>
                  <a:lnTo>
                    <a:pt x="51178" y="628116"/>
                  </a:lnTo>
                  <a:lnTo>
                    <a:pt x="117593" y="561701"/>
                  </a:lnTo>
                  <a:lnTo>
                    <a:pt x="62489" y="506597"/>
                  </a:lnTo>
                  <a:cubicBezTo>
                    <a:pt x="57987" y="502095"/>
                    <a:pt x="55754" y="496216"/>
                    <a:pt x="55754" y="490338"/>
                  </a:cubicBezTo>
                  <a:lnTo>
                    <a:pt x="55791" y="490338"/>
                  </a:lnTo>
                  <a:cubicBezTo>
                    <a:pt x="55791" y="484422"/>
                    <a:pt x="58024" y="478506"/>
                    <a:pt x="62489" y="474041"/>
                  </a:cubicBezTo>
                  <a:lnTo>
                    <a:pt x="89203" y="447327"/>
                  </a:lnTo>
                  <a:cubicBezTo>
                    <a:pt x="93706" y="442824"/>
                    <a:pt x="99584" y="440592"/>
                    <a:pt x="105463" y="440592"/>
                  </a:cubicBezTo>
                  <a:cubicBezTo>
                    <a:pt x="111304" y="440555"/>
                    <a:pt x="117220" y="442787"/>
                    <a:pt x="121722" y="447289"/>
                  </a:cubicBezTo>
                  <a:close/>
                  <a:moveTo>
                    <a:pt x="210461" y="416362"/>
                  </a:moveTo>
                  <a:lnTo>
                    <a:pt x="239631" y="445533"/>
                  </a:lnTo>
                  <a:cubicBezTo>
                    <a:pt x="243129" y="449030"/>
                    <a:pt x="243129" y="454723"/>
                    <a:pt x="239631" y="458257"/>
                  </a:cubicBezTo>
                  <a:cubicBezTo>
                    <a:pt x="236134" y="461755"/>
                    <a:pt x="230441" y="461755"/>
                    <a:pt x="226907" y="458257"/>
                  </a:cubicBezTo>
                  <a:lnTo>
                    <a:pt x="197737" y="429087"/>
                  </a:lnTo>
                  <a:lnTo>
                    <a:pt x="150633" y="476191"/>
                  </a:lnTo>
                  <a:lnTo>
                    <a:pt x="280077" y="605636"/>
                  </a:lnTo>
                  <a:lnTo>
                    <a:pt x="582572" y="303141"/>
                  </a:lnTo>
                  <a:cubicBezTo>
                    <a:pt x="585772" y="299941"/>
                    <a:pt x="587372" y="295736"/>
                    <a:pt x="587372" y="291494"/>
                  </a:cubicBezTo>
                  <a:cubicBezTo>
                    <a:pt x="587372" y="287253"/>
                    <a:pt x="585772" y="283048"/>
                    <a:pt x="582572" y="279848"/>
                  </a:cubicBezTo>
                  <a:lnTo>
                    <a:pt x="566536" y="263775"/>
                  </a:lnTo>
                  <a:lnTo>
                    <a:pt x="476384" y="173622"/>
                  </a:lnTo>
                  <a:cubicBezTo>
                    <a:pt x="473184" y="170423"/>
                    <a:pt x="468980" y="168823"/>
                    <a:pt x="464738" y="168823"/>
                  </a:cubicBezTo>
                  <a:cubicBezTo>
                    <a:pt x="460496" y="168823"/>
                    <a:pt x="456292" y="170423"/>
                    <a:pt x="453091" y="173622"/>
                  </a:cubicBezTo>
                  <a:lnTo>
                    <a:pt x="425297" y="201416"/>
                  </a:lnTo>
                  <a:lnTo>
                    <a:pt x="490038" y="266157"/>
                  </a:lnTo>
                  <a:cubicBezTo>
                    <a:pt x="493535" y="269654"/>
                    <a:pt x="493535" y="275347"/>
                    <a:pt x="490038" y="278881"/>
                  </a:cubicBezTo>
                  <a:cubicBezTo>
                    <a:pt x="486540" y="282379"/>
                    <a:pt x="480848" y="282379"/>
                    <a:pt x="477314" y="278881"/>
                  </a:cubicBezTo>
                  <a:lnTo>
                    <a:pt x="412573" y="214141"/>
                  </a:lnTo>
                  <a:lnTo>
                    <a:pt x="353674" y="273040"/>
                  </a:lnTo>
                  <a:lnTo>
                    <a:pt x="382845" y="302247"/>
                  </a:lnTo>
                  <a:cubicBezTo>
                    <a:pt x="386342" y="305745"/>
                    <a:pt x="386342" y="311437"/>
                    <a:pt x="382845" y="314972"/>
                  </a:cubicBezTo>
                  <a:cubicBezTo>
                    <a:pt x="379347" y="318469"/>
                    <a:pt x="373654" y="318469"/>
                    <a:pt x="370120" y="314972"/>
                  </a:cubicBezTo>
                  <a:lnTo>
                    <a:pt x="340950" y="285801"/>
                  </a:lnTo>
                  <a:lnTo>
                    <a:pt x="282051" y="344700"/>
                  </a:lnTo>
                  <a:lnTo>
                    <a:pt x="346791" y="409440"/>
                  </a:lnTo>
                  <a:cubicBezTo>
                    <a:pt x="350289" y="412938"/>
                    <a:pt x="350289" y="418631"/>
                    <a:pt x="346791" y="422165"/>
                  </a:cubicBezTo>
                  <a:cubicBezTo>
                    <a:pt x="343294" y="425662"/>
                    <a:pt x="337601" y="425662"/>
                    <a:pt x="334067" y="422165"/>
                  </a:cubicBezTo>
                  <a:lnTo>
                    <a:pt x="269327" y="357424"/>
                  </a:lnTo>
                  <a:close/>
                  <a:moveTo>
                    <a:pt x="63824" y="640790"/>
                  </a:moveTo>
                  <a:lnTo>
                    <a:pt x="115467" y="692434"/>
                  </a:lnTo>
                  <a:lnTo>
                    <a:pt x="181882" y="626019"/>
                  </a:lnTo>
                  <a:lnTo>
                    <a:pt x="130239" y="574375"/>
                  </a:lnTo>
                  <a:close/>
                  <a:moveTo>
                    <a:pt x="730688" y="62556"/>
                  </a:moveTo>
                  <a:cubicBezTo>
                    <a:pt x="670561" y="132580"/>
                    <a:pt x="656981" y="185410"/>
                    <a:pt x="666543" y="220719"/>
                  </a:cubicBezTo>
                  <a:cubicBezTo>
                    <a:pt x="676477" y="257442"/>
                    <a:pt x="710485" y="275376"/>
                    <a:pt x="744677" y="274855"/>
                  </a:cubicBezTo>
                  <a:cubicBezTo>
                    <a:pt x="778685" y="274371"/>
                    <a:pt x="813064" y="255619"/>
                    <a:pt x="824077" y="219044"/>
                  </a:cubicBezTo>
                  <a:cubicBezTo>
                    <a:pt x="834830" y="183363"/>
                    <a:pt x="822700" y="130789"/>
                    <a:pt x="764025" y="62444"/>
                  </a:cubicBezTo>
                  <a:cubicBezTo>
                    <a:pt x="763243" y="61514"/>
                    <a:pt x="762387" y="60658"/>
                    <a:pt x="761494" y="59914"/>
                  </a:cubicBezTo>
                  <a:cubicBezTo>
                    <a:pt x="757402" y="56379"/>
                    <a:pt x="752416" y="54630"/>
                    <a:pt x="747393" y="54668"/>
                  </a:cubicBezTo>
                  <a:cubicBezTo>
                    <a:pt x="742370" y="54705"/>
                    <a:pt x="737421" y="56454"/>
                    <a:pt x="733328" y="59988"/>
                  </a:cubicBezTo>
                  <a:cubicBezTo>
                    <a:pt x="732361" y="60769"/>
                    <a:pt x="731505" y="61625"/>
                    <a:pt x="730686" y="62555"/>
                  </a:cubicBezTo>
                  <a:close/>
                  <a:moveTo>
                    <a:pt x="744938" y="73607"/>
                  </a:moveTo>
                  <a:cubicBezTo>
                    <a:pt x="744715" y="73793"/>
                    <a:pt x="744529" y="73979"/>
                    <a:pt x="744306" y="74240"/>
                  </a:cubicBezTo>
                  <a:cubicBezTo>
                    <a:pt x="688756" y="138943"/>
                    <a:pt x="675696" y="185863"/>
                    <a:pt x="683881" y="216114"/>
                  </a:cubicBezTo>
                  <a:cubicBezTo>
                    <a:pt x="691397" y="243834"/>
                    <a:pt x="717777" y="257377"/>
                    <a:pt x="744455" y="256968"/>
                  </a:cubicBezTo>
                  <a:cubicBezTo>
                    <a:pt x="771318" y="256596"/>
                    <a:pt x="798330" y="242122"/>
                    <a:pt x="806851" y="213920"/>
                  </a:cubicBezTo>
                  <a:cubicBezTo>
                    <a:pt x="816004" y="183448"/>
                    <a:pt x="804321" y="136939"/>
                    <a:pt x="750370" y="74093"/>
                  </a:cubicBezTo>
                  <a:cubicBezTo>
                    <a:pt x="750184" y="73870"/>
                    <a:pt x="749998" y="73684"/>
                    <a:pt x="749812" y="73535"/>
                  </a:cubicBezTo>
                  <a:cubicBezTo>
                    <a:pt x="749068" y="72902"/>
                    <a:pt x="748250" y="72567"/>
                    <a:pt x="747468" y="72567"/>
                  </a:cubicBezTo>
                  <a:cubicBezTo>
                    <a:pt x="746613" y="72567"/>
                    <a:pt x="745757" y="72940"/>
                    <a:pt x="744938" y="73609"/>
                  </a:cubicBezTo>
                  <a:close/>
                  <a:moveTo>
                    <a:pt x="722986" y="112823"/>
                  </a:moveTo>
                  <a:cubicBezTo>
                    <a:pt x="711415" y="129604"/>
                    <a:pt x="700290" y="148839"/>
                    <a:pt x="693927" y="167778"/>
                  </a:cubicBezTo>
                  <a:cubicBezTo>
                    <a:pt x="688607" y="183666"/>
                    <a:pt x="686560" y="199478"/>
                    <a:pt x="690281" y="213766"/>
                  </a:cubicBezTo>
                  <a:lnTo>
                    <a:pt x="690281" y="213803"/>
                  </a:lnTo>
                  <a:lnTo>
                    <a:pt x="690430" y="214324"/>
                  </a:lnTo>
                  <a:lnTo>
                    <a:pt x="690616" y="214956"/>
                  </a:lnTo>
                  <a:cubicBezTo>
                    <a:pt x="691918" y="219719"/>
                    <a:pt x="696867" y="222509"/>
                    <a:pt x="701667" y="221207"/>
                  </a:cubicBezTo>
                  <a:cubicBezTo>
                    <a:pt x="706429" y="219905"/>
                    <a:pt x="709220" y="214956"/>
                    <a:pt x="707918" y="210156"/>
                  </a:cubicBezTo>
                  <a:lnTo>
                    <a:pt x="707657" y="209189"/>
                  </a:lnTo>
                  <a:cubicBezTo>
                    <a:pt x="704941" y="198622"/>
                    <a:pt x="706653" y="186270"/>
                    <a:pt x="710969" y="173433"/>
                  </a:cubicBezTo>
                  <a:cubicBezTo>
                    <a:pt x="716698" y="156317"/>
                    <a:pt x="727005" y="138608"/>
                    <a:pt x="737795" y="122980"/>
                  </a:cubicBezTo>
                  <a:cubicBezTo>
                    <a:pt x="740623" y="118887"/>
                    <a:pt x="739581" y="113306"/>
                    <a:pt x="735525" y="110515"/>
                  </a:cubicBezTo>
                  <a:cubicBezTo>
                    <a:pt x="731358" y="107725"/>
                    <a:pt x="725777" y="108729"/>
                    <a:pt x="722986" y="112822"/>
                  </a:cubicBezTo>
                  <a:close/>
                  <a:moveTo>
                    <a:pt x="568319" y="160374"/>
                  </a:moveTo>
                  <a:lnTo>
                    <a:pt x="595926" y="187981"/>
                  </a:lnTo>
                  <a:lnTo>
                    <a:pt x="636780" y="147128"/>
                  </a:lnTo>
                  <a:cubicBezTo>
                    <a:pt x="638306" y="145602"/>
                    <a:pt x="639050" y="143630"/>
                    <a:pt x="639050" y="141621"/>
                  </a:cubicBezTo>
                  <a:lnTo>
                    <a:pt x="639087" y="141621"/>
                  </a:lnTo>
                  <a:cubicBezTo>
                    <a:pt x="639087" y="139649"/>
                    <a:pt x="638306" y="137640"/>
                    <a:pt x="636780" y="136115"/>
                  </a:cubicBezTo>
                  <a:lnTo>
                    <a:pt x="620186" y="119520"/>
                  </a:lnTo>
                  <a:cubicBezTo>
                    <a:pt x="618660" y="117995"/>
                    <a:pt x="616688" y="117250"/>
                    <a:pt x="614679" y="117250"/>
                  </a:cubicBezTo>
                  <a:lnTo>
                    <a:pt x="614679" y="117213"/>
                  </a:lnTo>
                  <a:cubicBezTo>
                    <a:pt x="612707" y="117213"/>
                    <a:pt x="610698" y="117995"/>
                    <a:pt x="609172" y="119520"/>
                  </a:cubicBezTo>
                  <a:close/>
                  <a:moveTo>
                    <a:pt x="569398" y="186903"/>
                  </a:moveTo>
                  <a:lnTo>
                    <a:pt x="542907" y="160412"/>
                  </a:lnTo>
                  <a:cubicBezTo>
                    <a:pt x="541754" y="159259"/>
                    <a:pt x="540228" y="158701"/>
                    <a:pt x="538703" y="158701"/>
                  </a:cubicBezTo>
                  <a:cubicBezTo>
                    <a:pt x="537177" y="158701"/>
                    <a:pt x="535652" y="159259"/>
                    <a:pt x="534498" y="160412"/>
                  </a:cubicBezTo>
                  <a:lnTo>
                    <a:pt x="511504" y="183407"/>
                  </a:lnTo>
                  <a:lnTo>
                    <a:pt x="572858" y="244761"/>
                  </a:lnTo>
                  <a:lnTo>
                    <a:pt x="595853" y="221767"/>
                  </a:lnTo>
                  <a:cubicBezTo>
                    <a:pt x="597006" y="220613"/>
                    <a:pt x="597564" y="219088"/>
                    <a:pt x="597564" y="217562"/>
                  </a:cubicBezTo>
                  <a:cubicBezTo>
                    <a:pt x="597564" y="216037"/>
                    <a:pt x="597006" y="214511"/>
                    <a:pt x="595853" y="213358"/>
                  </a:cubicBezTo>
                  <a:close/>
                  <a:moveTo>
                    <a:pt x="296297" y="647304"/>
                  </a:moveTo>
                  <a:lnTo>
                    <a:pt x="109036" y="460042"/>
                  </a:lnTo>
                  <a:cubicBezTo>
                    <a:pt x="108069" y="459075"/>
                    <a:pt x="106766" y="458591"/>
                    <a:pt x="105501" y="458591"/>
                  </a:cubicBezTo>
                  <a:cubicBezTo>
                    <a:pt x="104199" y="458591"/>
                    <a:pt x="102897" y="459075"/>
                    <a:pt x="101967" y="460042"/>
                  </a:cubicBezTo>
                  <a:lnTo>
                    <a:pt x="75252" y="486757"/>
                  </a:lnTo>
                  <a:cubicBezTo>
                    <a:pt x="74247" y="487761"/>
                    <a:pt x="73764" y="489026"/>
                    <a:pt x="73764" y="490329"/>
                  </a:cubicBezTo>
                  <a:lnTo>
                    <a:pt x="73801" y="490329"/>
                  </a:lnTo>
                  <a:cubicBezTo>
                    <a:pt x="73801" y="491631"/>
                    <a:pt x="74284" y="492896"/>
                    <a:pt x="75252" y="493863"/>
                  </a:cubicBezTo>
                  <a:lnTo>
                    <a:pt x="262551" y="681163"/>
                  </a:lnTo>
                  <a:cubicBezTo>
                    <a:pt x="263519" y="682130"/>
                    <a:pt x="264821" y="682614"/>
                    <a:pt x="266123" y="682614"/>
                  </a:cubicBezTo>
                  <a:cubicBezTo>
                    <a:pt x="267426" y="682614"/>
                    <a:pt x="268691" y="682130"/>
                    <a:pt x="269658" y="681163"/>
                  </a:cubicBezTo>
                  <a:lnTo>
                    <a:pt x="296373" y="654448"/>
                  </a:lnTo>
                  <a:cubicBezTo>
                    <a:pt x="297340" y="653481"/>
                    <a:pt x="297824" y="652179"/>
                    <a:pt x="297824" y="650914"/>
                  </a:cubicBezTo>
                  <a:cubicBezTo>
                    <a:pt x="297749" y="649537"/>
                    <a:pt x="297266" y="648272"/>
                    <a:pt x="296298" y="64730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5115" name="Google Shape;5115;p94"/>
            <p:cNvGrpSpPr/>
            <p:nvPr/>
          </p:nvGrpSpPr>
          <p:grpSpPr>
            <a:xfrm>
              <a:off x="5956487" y="1524038"/>
              <a:ext cx="411718" cy="411671"/>
              <a:chOff x="8355932" y="5430618"/>
              <a:chExt cx="893073" cy="892972"/>
            </a:xfrm>
          </p:grpSpPr>
          <p:sp>
            <p:nvSpPr>
              <p:cNvPr id="5116" name="Google Shape;5116;p94"/>
              <p:cNvSpPr/>
              <p:nvPr/>
            </p:nvSpPr>
            <p:spPr>
              <a:xfrm>
                <a:off x="8355932" y="5430618"/>
                <a:ext cx="893073" cy="892972"/>
              </a:xfrm>
              <a:custGeom>
                <a:rect b="b" l="l" r="r" t="t"/>
                <a:pathLst>
                  <a:path extrusionOk="0" h="892972" w="893073">
                    <a:moveTo>
                      <a:pt x="166086" y="794262"/>
                    </a:moveTo>
                    <a:cubicBezTo>
                      <a:pt x="170700" y="797908"/>
                      <a:pt x="175351" y="801592"/>
                      <a:pt x="179630" y="804605"/>
                    </a:cubicBezTo>
                    <a:cubicBezTo>
                      <a:pt x="196336" y="817144"/>
                      <a:pt x="214047" y="828492"/>
                      <a:pt x="232166" y="838315"/>
                    </a:cubicBezTo>
                    <a:cubicBezTo>
                      <a:pt x="297241" y="874071"/>
                      <a:pt x="371317" y="892973"/>
                      <a:pt x="446326" y="892973"/>
                    </a:cubicBezTo>
                    <a:cubicBezTo>
                      <a:pt x="521336" y="892973"/>
                      <a:pt x="595783" y="874071"/>
                      <a:pt x="660677" y="838427"/>
                    </a:cubicBezTo>
                    <a:cubicBezTo>
                      <a:pt x="678872" y="828753"/>
                      <a:pt x="696656" y="817293"/>
                      <a:pt x="713139" y="804605"/>
                    </a:cubicBezTo>
                    <a:cubicBezTo>
                      <a:pt x="718124" y="801033"/>
                      <a:pt x="722887" y="797238"/>
                      <a:pt x="727054" y="793630"/>
                    </a:cubicBezTo>
                    <a:cubicBezTo>
                      <a:pt x="746401" y="778114"/>
                      <a:pt x="765117" y="760032"/>
                      <a:pt x="782641" y="739940"/>
                    </a:cubicBezTo>
                    <a:cubicBezTo>
                      <a:pt x="853855" y="658866"/>
                      <a:pt x="893074" y="554536"/>
                      <a:pt x="893074" y="446189"/>
                    </a:cubicBezTo>
                    <a:cubicBezTo>
                      <a:pt x="893074" y="200139"/>
                      <a:pt x="692677" y="0"/>
                      <a:pt x="446294" y="0"/>
                    </a:cubicBezTo>
                    <a:cubicBezTo>
                      <a:pt x="199987" y="0"/>
                      <a:pt x="0" y="200177"/>
                      <a:pt x="0" y="446189"/>
                    </a:cubicBezTo>
                    <a:cubicBezTo>
                      <a:pt x="0" y="554612"/>
                      <a:pt x="39216" y="659054"/>
                      <a:pt x="110357" y="740197"/>
                    </a:cubicBezTo>
                    <a:cubicBezTo>
                      <a:pt x="127100" y="759620"/>
                      <a:pt x="145815" y="777739"/>
                      <a:pt x="166130" y="794222"/>
                    </a:cubicBezTo>
                    <a:close/>
                    <a:moveTo>
                      <a:pt x="446369" y="29767"/>
                    </a:moveTo>
                    <a:cubicBezTo>
                      <a:pt x="676312" y="29767"/>
                      <a:pt x="863383" y="216580"/>
                      <a:pt x="863383" y="446190"/>
                    </a:cubicBezTo>
                    <a:cubicBezTo>
                      <a:pt x="863383" y="547317"/>
                      <a:pt x="826809" y="644653"/>
                      <a:pt x="760323" y="720329"/>
                    </a:cubicBezTo>
                    <a:cubicBezTo>
                      <a:pt x="743914" y="739156"/>
                      <a:pt x="726501" y="755974"/>
                      <a:pt x="708047" y="770782"/>
                    </a:cubicBezTo>
                    <a:cubicBezTo>
                      <a:pt x="704177" y="774168"/>
                      <a:pt x="700122" y="777368"/>
                      <a:pt x="695471" y="780717"/>
                    </a:cubicBezTo>
                    <a:cubicBezTo>
                      <a:pt x="679918" y="792697"/>
                      <a:pt x="663547" y="803264"/>
                      <a:pt x="646581" y="812231"/>
                    </a:cubicBezTo>
                    <a:cubicBezTo>
                      <a:pt x="585859" y="845569"/>
                      <a:pt x="516650" y="863205"/>
                      <a:pt x="446365" y="863205"/>
                    </a:cubicBezTo>
                    <a:cubicBezTo>
                      <a:pt x="376081" y="863205"/>
                      <a:pt x="307215" y="845569"/>
                      <a:pt x="246455" y="812194"/>
                    </a:cubicBezTo>
                    <a:cubicBezTo>
                      <a:pt x="229526" y="803041"/>
                      <a:pt x="213080" y="792474"/>
                      <a:pt x="197192" y="780568"/>
                    </a:cubicBezTo>
                    <a:cubicBezTo>
                      <a:pt x="192988" y="777592"/>
                      <a:pt x="188783" y="774243"/>
                      <a:pt x="184691" y="771043"/>
                    </a:cubicBezTo>
                    <a:cubicBezTo>
                      <a:pt x="165864" y="755788"/>
                      <a:pt x="148451" y="738859"/>
                      <a:pt x="132787" y="720702"/>
                    </a:cubicBezTo>
                    <a:cubicBezTo>
                      <a:pt x="66335" y="644874"/>
                      <a:pt x="29765" y="547394"/>
                      <a:pt x="29765" y="446229"/>
                    </a:cubicBezTo>
                    <a:cubicBezTo>
                      <a:pt x="29765" y="216591"/>
                      <a:pt x="216655" y="29806"/>
                      <a:pt x="446369" y="2980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17" name="Google Shape;5117;p94"/>
              <p:cNvSpPr/>
              <p:nvPr/>
            </p:nvSpPr>
            <p:spPr>
              <a:xfrm>
                <a:off x="8434435" y="5509134"/>
                <a:ext cx="736063" cy="735952"/>
              </a:xfrm>
              <a:custGeom>
                <a:rect b="b" l="l" r="r" t="t"/>
                <a:pathLst>
                  <a:path extrusionOk="0" h="735952" w="736063">
                    <a:moveTo>
                      <a:pt x="137552" y="655101"/>
                    </a:moveTo>
                    <a:cubicBezTo>
                      <a:pt x="141199" y="657966"/>
                      <a:pt x="144771" y="660831"/>
                      <a:pt x="148082" y="663137"/>
                    </a:cubicBezTo>
                    <a:cubicBezTo>
                      <a:pt x="161849" y="673443"/>
                      <a:pt x="176434" y="682820"/>
                      <a:pt x="191392" y="690931"/>
                    </a:cubicBezTo>
                    <a:cubicBezTo>
                      <a:pt x="245044" y="720400"/>
                      <a:pt x="306063" y="735952"/>
                      <a:pt x="367899" y="735952"/>
                    </a:cubicBezTo>
                    <a:cubicBezTo>
                      <a:pt x="429736" y="735952"/>
                      <a:pt x="491058" y="720400"/>
                      <a:pt x="544521" y="691006"/>
                    </a:cubicBezTo>
                    <a:cubicBezTo>
                      <a:pt x="559516" y="683043"/>
                      <a:pt x="574213" y="673593"/>
                      <a:pt x="587793" y="663137"/>
                    </a:cubicBezTo>
                    <a:cubicBezTo>
                      <a:pt x="591923" y="660161"/>
                      <a:pt x="595905" y="657035"/>
                      <a:pt x="599253" y="654096"/>
                    </a:cubicBezTo>
                    <a:cubicBezTo>
                      <a:pt x="615178" y="641296"/>
                      <a:pt x="630619" y="626415"/>
                      <a:pt x="645055" y="609857"/>
                    </a:cubicBezTo>
                    <a:cubicBezTo>
                      <a:pt x="703768" y="543034"/>
                      <a:pt x="736063" y="457048"/>
                      <a:pt x="736063" y="367751"/>
                    </a:cubicBezTo>
                    <a:cubicBezTo>
                      <a:pt x="736063" y="164973"/>
                      <a:pt x="570900" y="0"/>
                      <a:pt x="367865" y="0"/>
                    </a:cubicBezTo>
                    <a:cubicBezTo>
                      <a:pt x="164897" y="0"/>
                      <a:pt x="0" y="164973"/>
                      <a:pt x="0" y="367751"/>
                    </a:cubicBezTo>
                    <a:cubicBezTo>
                      <a:pt x="0" y="457122"/>
                      <a:pt x="32333" y="543182"/>
                      <a:pt x="90934" y="610048"/>
                    </a:cubicBezTo>
                    <a:cubicBezTo>
                      <a:pt x="104738" y="626047"/>
                      <a:pt x="120179" y="641004"/>
                      <a:pt x="137554" y="655106"/>
                    </a:cubicBezTo>
                    <a:close/>
                    <a:moveTo>
                      <a:pt x="367905" y="29765"/>
                    </a:moveTo>
                    <a:cubicBezTo>
                      <a:pt x="554500" y="29765"/>
                      <a:pt x="706338" y="181384"/>
                      <a:pt x="706338" y="367750"/>
                    </a:cubicBezTo>
                    <a:cubicBezTo>
                      <a:pt x="706338" y="449829"/>
                      <a:pt x="676647" y="528818"/>
                      <a:pt x="622697" y="590245"/>
                    </a:cubicBezTo>
                    <a:cubicBezTo>
                      <a:pt x="609377" y="605500"/>
                      <a:pt x="595238" y="619192"/>
                      <a:pt x="580207" y="631247"/>
                    </a:cubicBezTo>
                    <a:cubicBezTo>
                      <a:pt x="577081" y="633963"/>
                      <a:pt x="573807" y="636531"/>
                      <a:pt x="570049" y="639247"/>
                    </a:cubicBezTo>
                    <a:cubicBezTo>
                      <a:pt x="557399" y="648957"/>
                      <a:pt x="544116" y="657553"/>
                      <a:pt x="530386" y="664808"/>
                    </a:cubicBezTo>
                    <a:cubicBezTo>
                      <a:pt x="481124" y="691857"/>
                      <a:pt x="424945" y="706183"/>
                      <a:pt x="367899" y="706183"/>
                    </a:cubicBezTo>
                    <a:cubicBezTo>
                      <a:pt x="310854" y="706183"/>
                      <a:pt x="254980" y="691895"/>
                      <a:pt x="205641" y="664771"/>
                    </a:cubicBezTo>
                    <a:cubicBezTo>
                      <a:pt x="191874" y="657329"/>
                      <a:pt x="178517" y="648735"/>
                      <a:pt x="165606" y="639061"/>
                    </a:cubicBezTo>
                    <a:cubicBezTo>
                      <a:pt x="162407" y="636791"/>
                      <a:pt x="159207" y="634261"/>
                      <a:pt x="155560" y="631396"/>
                    </a:cubicBezTo>
                    <a:cubicBezTo>
                      <a:pt x="140305" y="619006"/>
                      <a:pt x="126167" y="605314"/>
                      <a:pt x="113442" y="590543"/>
                    </a:cubicBezTo>
                    <a:cubicBezTo>
                      <a:pt x="59491" y="529040"/>
                      <a:pt x="29801" y="449896"/>
                      <a:pt x="29801" y="367781"/>
                    </a:cubicBezTo>
                    <a:cubicBezTo>
                      <a:pt x="29801" y="181415"/>
                      <a:pt x="181496" y="29796"/>
                      <a:pt x="367938" y="2979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18" name="Google Shape;5118;p94"/>
              <p:cNvSpPr/>
              <p:nvPr/>
            </p:nvSpPr>
            <p:spPr>
              <a:xfrm>
                <a:off x="8786922" y="5578466"/>
                <a:ext cx="30372" cy="50016"/>
              </a:xfrm>
              <a:custGeom>
                <a:rect b="b" l="l" r="r" t="t"/>
                <a:pathLst>
                  <a:path extrusionOk="0" h="50016" w="30372">
                    <a:moveTo>
                      <a:pt x="15484" y="50016"/>
                    </a:moveTo>
                    <a:lnTo>
                      <a:pt x="15931" y="50016"/>
                    </a:lnTo>
                    <a:cubicBezTo>
                      <a:pt x="24153" y="49756"/>
                      <a:pt x="30590" y="42910"/>
                      <a:pt x="30367" y="34687"/>
                    </a:cubicBezTo>
                    <a:lnTo>
                      <a:pt x="29771" y="14446"/>
                    </a:lnTo>
                    <a:cubicBezTo>
                      <a:pt x="29511" y="6223"/>
                      <a:pt x="22962" y="-288"/>
                      <a:pt x="14442" y="10"/>
                    </a:cubicBezTo>
                    <a:cubicBezTo>
                      <a:pt x="6219" y="270"/>
                      <a:pt x="-218" y="7116"/>
                      <a:pt x="6" y="15339"/>
                    </a:cubicBezTo>
                    <a:lnTo>
                      <a:pt x="601" y="35580"/>
                    </a:lnTo>
                    <a:cubicBezTo>
                      <a:pt x="861" y="43654"/>
                      <a:pt x="7447" y="50016"/>
                      <a:pt x="15484" y="5001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19" name="Google Shape;5119;p94"/>
              <p:cNvSpPr/>
              <p:nvPr/>
            </p:nvSpPr>
            <p:spPr>
              <a:xfrm>
                <a:off x="8786960" y="6125717"/>
                <a:ext cx="30375" cy="49976"/>
              </a:xfrm>
              <a:custGeom>
                <a:rect b="b" l="l" r="r" t="t"/>
                <a:pathLst>
                  <a:path extrusionOk="0" h="49976" w="30375">
                    <a:moveTo>
                      <a:pt x="15932" y="8"/>
                    </a:moveTo>
                    <a:cubicBezTo>
                      <a:pt x="8119" y="-253"/>
                      <a:pt x="827" y="6221"/>
                      <a:pt x="603" y="14444"/>
                    </a:cubicBezTo>
                    <a:lnTo>
                      <a:pt x="8" y="34647"/>
                    </a:lnTo>
                    <a:cubicBezTo>
                      <a:pt x="-253" y="42870"/>
                      <a:pt x="6221" y="49716"/>
                      <a:pt x="14444" y="49977"/>
                    </a:cubicBezTo>
                    <a:lnTo>
                      <a:pt x="14890" y="49977"/>
                    </a:lnTo>
                    <a:cubicBezTo>
                      <a:pt x="22890" y="49977"/>
                      <a:pt x="29513" y="43614"/>
                      <a:pt x="29773" y="35541"/>
                    </a:cubicBezTo>
                    <a:lnTo>
                      <a:pt x="30368" y="15337"/>
                    </a:lnTo>
                    <a:cubicBezTo>
                      <a:pt x="30629" y="7114"/>
                      <a:pt x="24155" y="269"/>
                      <a:pt x="15932" y="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20" name="Google Shape;5120;p94"/>
              <p:cNvSpPr/>
              <p:nvPr/>
            </p:nvSpPr>
            <p:spPr>
              <a:xfrm>
                <a:off x="9050717" y="5861900"/>
                <a:ext cx="49980" cy="30382"/>
              </a:xfrm>
              <a:custGeom>
                <a:rect b="b" l="l" r="r" t="t"/>
                <a:pathLst>
                  <a:path extrusionOk="0" h="30382" w="49980">
                    <a:moveTo>
                      <a:pt x="6" y="15946"/>
                    </a:moveTo>
                    <a:cubicBezTo>
                      <a:pt x="266" y="24020"/>
                      <a:pt x="6852" y="30382"/>
                      <a:pt x="14889" y="30382"/>
                    </a:cubicBezTo>
                    <a:lnTo>
                      <a:pt x="15335" y="30382"/>
                    </a:lnTo>
                    <a:lnTo>
                      <a:pt x="35539" y="29787"/>
                    </a:lnTo>
                    <a:cubicBezTo>
                      <a:pt x="43761" y="29526"/>
                      <a:pt x="50199" y="22680"/>
                      <a:pt x="49975" y="14457"/>
                    </a:cubicBezTo>
                    <a:cubicBezTo>
                      <a:pt x="49714" y="6235"/>
                      <a:pt x="42831" y="-426"/>
                      <a:pt x="34645" y="21"/>
                    </a:cubicBezTo>
                    <a:lnTo>
                      <a:pt x="14442" y="617"/>
                    </a:lnTo>
                    <a:cubicBezTo>
                      <a:pt x="6219" y="877"/>
                      <a:pt x="-218" y="7723"/>
                      <a:pt x="6" y="1594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21" name="Google Shape;5121;p94"/>
              <p:cNvSpPr/>
              <p:nvPr/>
            </p:nvSpPr>
            <p:spPr>
              <a:xfrm>
                <a:off x="8503515" y="5861900"/>
                <a:ext cx="49980" cy="30382"/>
              </a:xfrm>
              <a:custGeom>
                <a:rect b="b" l="l" r="r" t="t"/>
                <a:pathLst>
                  <a:path extrusionOk="0" h="30382" w="49980">
                    <a:moveTo>
                      <a:pt x="49975" y="15946"/>
                    </a:moveTo>
                    <a:cubicBezTo>
                      <a:pt x="50198" y="7723"/>
                      <a:pt x="43761" y="877"/>
                      <a:pt x="35539" y="617"/>
                    </a:cubicBezTo>
                    <a:lnTo>
                      <a:pt x="15335" y="21"/>
                    </a:lnTo>
                    <a:cubicBezTo>
                      <a:pt x="7112" y="-425"/>
                      <a:pt x="267" y="6235"/>
                      <a:pt x="6" y="14457"/>
                    </a:cubicBezTo>
                    <a:cubicBezTo>
                      <a:pt x="-218" y="22680"/>
                      <a:pt x="6219" y="29526"/>
                      <a:pt x="14442" y="29787"/>
                    </a:cubicBezTo>
                    <a:lnTo>
                      <a:pt x="34645" y="30382"/>
                    </a:lnTo>
                    <a:lnTo>
                      <a:pt x="35092" y="30382"/>
                    </a:lnTo>
                    <a:cubicBezTo>
                      <a:pt x="43091" y="30382"/>
                      <a:pt x="49714" y="24020"/>
                      <a:pt x="49974" y="1594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22" name="Google Shape;5122;p94"/>
              <p:cNvSpPr/>
              <p:nvPr/>
            </p:nvSpPr>
            <p:spPr>
              <a:xfrm>
                <a:off x="8915628" y="5614133"/>
                <a:ext cx="39074" cy="47732"/>
              </a:xfrm>
              <a:custGeom>
                <a:rect b="b" l="l" r="r" t="t"/>
                <a:pathLst>
                  <a:path extrusionOk="0" h="47732" w="39074">
                    <a:moveTo>
                      <a:pt x="8003" y="46058"/>
                    </a:moveTo>
                    <a:cubicBezTo>
                      <a:pt x="10199" y="47174"/>
                      <a:pt x="12543" y="47732"/>
                      <a:pt x="14850" y="47732"/>
                    </a:cubicBezTo>
                    <a:cubicBezTo>
                      <a:pt x="20245" y="47732"/>
                      <a:pt x="25417" y="44793"/>
                      <a:pt x="28095" y="39695"/>
                    </a:cubicBezTo>
                    <a:lnTo>
                      <a:pt x="37397" y="21725"/>
                    </a:lnTo>
                    <a:cubicBezTo>
                      <a:pt x="41192" y="14432"/>
                      <a:pt x="38327" y="5428"/>
                      <a:pt x="31034" y="1670"/>
                    </a:cubicBezTo>
                    <a:cubicBezTo>
                      <a:pt x="23705" y="-2125"/>
                      <a:pt x="14738" y="777"/>
                      <a:pt x="10979" y="8069"/>
                    </a:cubicBezTo>
                    <a:lnTo>
                      <a:pt x="1678" y="26040"/>
                    </a:lnTo>
                    <a:cubicBezTo>
                      <a:pt x="-2117" y="33333"/>
                      <a:pt x="747" y="42336"/>
                      <a:pt x="8040" y="4609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23" name="Google Shape;5123;p94"/>
              <p:cNvSpPr/>
              <p:nvPr/>
            </p:nvSpPr>
            <p:spPr>
              <a:xfrm>
                <a:off x="8649099" y="6092624"/>
                <a:ext cx="40102" cy="47119"/>
              </a:xfrm>
              <a:custGeom>
                <a:rect b="b" l="l" r="r" t="t"/>
                <a:pathLst>
                  <a:path extrusionOk="0" h="47119" w="40102">
                    <a:moveTo>
                      <a:pt x="7270" y="45036"/>
                    </a:moveTo>
                    <a:cubicBezTo>
                      <a:pt x="9651" y="46450"/>
                      <a:pt x="12293" y="47119"/>
                      <a:pt x="14860" y="47119"/>
                    </a:cubicBezTo>
                    <a:cubicBezTo>
                      <a:pt x="19921" y="47119"/>
                      <a:pt x="24869" y="44515"/>
                      <a:pt x="27660" y="39864"/>
                    </a:cubicBezTo>
                    <a:lnTo>
                      <a:pt x="38003" y="22488"/>
                    </a:lnTo>
                    <a:cubicBezTo>
                      <a:pt x="42208" y="15419"/>
                      <a:pt x="39901" y="6303"/>
                      <a:pt x="32832" y="2099"/>
                    </a:cubicBezTo>
                    <a:cubicBezTo>
                      <a:pt x="25762" y="-2105"/>
                      <a:pt x="16647" y="202"/>
                      <a:pt x="12442" y="7271"/>
                    </a:cubicBezTo>
                    <a:lnTo>
                      <a:pt x="2099" y="24646"/>
                    </a:lnTo>
                    <a:cubicBezTo>
                      <a:pt x="-2105" y="31716"/>
                      <a:pt x="202" y="40831"/>
                      <a:pt x="7271" y="4503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24" name="Google Shape;5124;p94"/>
              <p:cNvSpPr/>
              <p:nvPr/>
            </p:nvSpPr>
            <p:spPr>
              <a:xfrm>
                <a:off x="9017421" y="5990541"/>
                <a:ext cx="47743" cy="39070"/>
              </a:xfrm>
              <a:custGeom>
                <a:rect b="b" l="l" r="r" t="t"/>
                <a:pathLst>
                  <a:path extrusionOk="0" h="39070" w="47743">
                    <a:moveTo>
                      <a:pt x="8003" y="28095"/>
                    </a:moveTo>
                    <a:lnTo>
                      <a:pt x="25974" y="37397"/>
                    </a:lnTo>
                    <a:cubicBezTo>
                      <a:pt x="28169" y="38513"/>
                      <a:pt x="30513" y="39071"/>
                      <a:pt x="32820" y="39071"/>
                    </a:cubicBezTo>
                    <a:cubicBezTo>
                      <a:pt x="38215" y="39071"/>
                      <a:pt x="43387" y="36132"/>
                      <a:pt x="46066" y="31034"/>
                    </a:cubicBezTo>
                    <a:cubicBezTo>
                      <a:pt x="49861" y="23742"/>
                      <a:pt x="46996" y="14738"/>
                      <a:pt x="39703" y="10979"/>
                    </a:cubicBezTo>
                    <a:lnTo>
                      <a:pt x="21733" y="1678"/>
                    </a:lnTo>
                    <a:cubicBezTo>
                      <a:pt x="14403" y="-2117"/>
                      <a:pt x="5436" y="747"/>
                      <a:pt x="1678" y="8040"/>
                    </a:cubicBezTo>
                    <a:cubicBezTo>
                      <a:pt x="-2117" y="15333"/>
                      <a:pt x="748" y="24336"/>
                      <a:pt x="8040" y="2809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25" name="Google Shape;5125;p94"/>
              <p:cNvSpPr/>
              <p:nvPr/>
            </p:nvSpPr>
            <p:spPr>
              <a:xfrm>
                <a:off x="8539447" y="5724040"/>
                <a:ext cx="47097" cy="40103"/>
              </a:xfrm>
              <a:custGeom>
                <a:rect b="b" l="l" r="r" t="t"/>
                <a:pathLst>
                  <a:path extrusionOk="0" h="40103" w="47097">
                    <a:moveTo>
                      <a:pt x="7270" y="27677"/>
                    </a:moveTo>
                    <a:lnTo>
                      <a:pt x="24609" y="38020"/>
                    </a:lnTo>
                    <a:cubicBezTo>
                      <a:pt x="26990" y="39434"/>
                      <a:pt x="29631" y="40104"/>
                      <a:pt x="32199" y="40104"/>
                    </a:cubicBezTo>
                    <a:cubicBezTo>
                      <a:pt x="37259" y="40104"/>
                      <a:pt x="42208" y="37499"/>
                      <a:pt x="44999" y="32848"/>
                    </a:cubicBezTo>
                    <a:cubicBezTo>
                      <a:pt x="49203" y="25779"/>
                      <a:pt x="46896" y="16663"/>
                      <a:pt x="39827" y="12459"/>
                    </a:cubicBezTo>
                    <a:lnTo>
                      <a:pt x="22488" y="2116"/>
                    </a:lnTo>
                    <a:cubicBezTo>
                      <a:pt x="15419" y="-2126"/>
                      <a:pt x="6304" y="218"/>
                      <a:pt x="2099" y="7287"/>
                    </a:cubicBezTo>
                    <a:cubicBezTo>
                      <a:pt x="-2105" y="14357"/>
                      <a:pt x="202" y="23472"/>
                      <a:pt x="7271" y="2767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26" name="Google Shape;5126;p94"/>
              <p:cNvSpPr/>
              <p:nvPr/>
            </p:nvSpPr>
            <p:spPr>
              <a:xfrm>
                <a:off x="8649932" y="5614141"/>
                <a:ext cx="39074" cy="47723"/>
              </a:xfrm>
              <a:custGeom>
                <a:rect b="b" l="l" r="r" t="t"/>
                <a:pathLst>
                  <a:path extrusionOk="0" h="47723" w="39074">
                    <a:moveTo>
                      <a:pt x="10943" y="39687"/>
                    </a:moveTo>
                    <a:cubicBezTo>
                      <a:pt x="13584" y="44784"/>
                      <a:pt x="18793" y="47724"/>
                      <a:pt x="24188" y="47724"/>
                    </a:cubicBezTo>
                    <a:cubicBezTo>
                      <a:pt x="26495" y="47724"/>
                      <a:pt x="28839" y="47203"/>
                      <a:pt x="31034" y="46049"/>
                    </a:cubicBezTo>
                    <a:cubicBezTo>
                      <a:pt x="38327" y="42254"/>
                      <a:pt x="41192" y="33288"/>
                      <a:pt x="37397" y="25994"/>
                    </a:cubicBezTo>
                    <a:lnTo>
                      <a:pt x="28095" y="8024"/>
                    </a:lnTo>
                    <a:cubicBezTo>
                      <a:pt x="24300" y="731"/>
                      <a:pt x="15295" y="-2097"/>
                      <a:pt x="8040" y="1661"/>
                    </a:cubicBezTo>
                    <a:cubicBezTo>
                      <a:pt x="748" y="5456"/>
                      <a:pt x="-2117" y="14423"/>
                      <a:pt x="1678" y="21716"/>
                    </a:cubicBezTo>
                    <a:lnTo>
                      <a:pt x="10979" y="3968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27" name="Google Shape;5127;p94"/>
              <p:cNvSpPr/>
              <p:nvPr/>
            </p:nvSpPr>
            <p:spPr>
              <a:xfrm>
                <a:off x="8915354" y="6092632"/>
                <a:ext cx="40103" cy="47119"/>
              </a:xfrm>
              <a:custGeom>
                <a:rect b="b" l="l" r="r" t="t"/>
                <a:pathLst>
                  <a:path extrusionOk="0" h="47119" w="40103">
                    <a:moveTo>
                      <a:pt x="27660" y="7271"/>
                    </a:moveTo>
                    <a:cubicBezTo>
                      <a:pt x="23456" y="202"/>
                      <a:pt x="14340" y="-2105"/>
                      <a:pt x="7271" y="2099"/>
                    </a:cubicBezTo>
                    <a:cubicBezTo>
                      <a:pt x="202" y="6304"/>
                      <a:pt x="-2105" y="15419"/>
                      <a:pt x="2099" y="22488"/>
                    </a:cubicBezTo>
                    <a:lnTo>
                      <a:pt x="12442" y="39864"/>
                    </a:lnTo>
                    <a:cubicBezTo>
                      <a:pt x="15233" y="44552"/>
                      <a:pt x="20181" y="47119"/>
                      <a:pt x="25242" y="47119"/>
                    </a:cubicBezTo>
                    <a:cubicBezTo>
                      <a:pt x="27847" y="47119"/>
                      <a:pt x="30451" y="46450"/>
                      <a:pt x="32832" y="45036"/>
                    </a:cubicBezTo>
                    <a:cubicBezTo>
                      <a:pt x="39902" y="40831"/>
                      <a:pt x="42209" y="31716"/>
                      <a:pt x="38004" y="2464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28" name="Google Shape;5128;p94"/>
              <p:cNvSpPr/>
              <p:nvPr/>
            </p:nvSpPr>
            <p:spPr>
              <a:xfrm>
                <a:off x="8539463" y="5990528"/>
                <a:ext cx="47743" cy="39087"/>
              </a:xfrm>
              <a:custGeom>
                <a:rect b="b" l="l" r="r" t="t"/>
                <a:pathLst>
                  <a:path extrusionOk="0" h="39087" w="47743">
                    <a:moveTo>
                      <a:pt x="21733" y="37413"/>
                    </a:moveTo>
                    <a:lnTo>
                      <a:pt x="39703" y="28111"/>
                    </a:lnTo>
                    <a:cubicBezTo>
                      <a:pt x="46996" y="24316"/>
                      <a:pt x="49861" y="15350"/>
                      <a:pt x="46066" y="8056"/>
                    </a:cubicBezTo>
                    <a:cubicBezTo>
                      <a:pt x="42271" y="764"/>
                      <a:pt x="33304" y="-2138"/>
                      <a:pt x="26011" y="1694"/>
                    </a:cubicBezTo>
                    <a:lnTo>
                      <a:pt x="8040" y="10996"/>
                    </a:lnTo>
                    <a:cubicBezTo>
                      <a:pt x="748" y="14791"/>
                      <a:pt x="-2117" y="23757"/>
                      <a:pt x="1678" y="31051"/>
                    </a:cubicBezTo>
                    <a:cubicBezTo>
                      <a:pt x="4319" y="36148"/>
                      <a:pt x="9491" y="39087"/>
                      <a:pt x="14923" y="39087"/>
                    </a:cubicBezTo>
                    <a:cubicBezTo>
                      <a:pt x="17230" y="39087"/>
                      <a:pt x="19574" y="38566"/>
                      <a:pt x="21769" y="3741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29" name="Google Shape;5129;p94"/>
              <p:cNvSpPr/>
              <p:nvPr/>
            </p:nvSpPr>
            <p:spPr>
              <a:xfrm>
                <a:off x="9017975" y="5724060"/>
                <a:ext cx="47134" cy="40086"/>
              </a:xfrm>
              <a:custGeom>
                <a:rect b="b" l="l" r="r" t="t"/>
                <a:pathLst>
                  <a:path extrusionOk="0" h="40086" w="47134">
                    <a:moveTo>
                      <a:pt x="14898" y="40087"/>
                    </a:moveTo>
                    <a:cubicBezTo>
                      <a:pt x="17503" y="40087"/>
                      <a:pt x="20107" y="39417"/>
                      <a:pt x="22488" y="38003"/>
                    </a:cubicBezTo>
                    <a:lnTo>
                      <a:pt x="39864" y="27660"/>
                    </a:lnTo>
                    <a:cubicBezTo>
                      <a:pt x="46933" y="23456"/>
                      <a:pt x="49240" y="14340"/>
                      <a:pt x="45036" y="7271"/>
                    </a:cubicBezTo>
                    <a:cubicBezTo>
                      <a:pt x="40831" y="202"/>
                      <a:pt x="31716" y="-2105"/>
                      <a:pt x="24646" y="2099"/>
                    </a:cubicBezTo>
                    <a:lnTo>
                      <a:pt x="7271" y="12442"/>
                    </a:lnTo>
                    <a:cubicBezTo>
                      <a:pt x="202" y="16647"/>
                      <a:pt x="-2105" y="25762"/>
                      <a:pt x="2099" y="32832"/>
                    </a:cubicBezTo>
                    <a:cubicBezTo>
                      <a:pt x="4890" y="37520"/>
                      <a:pt x="9838" y="40087"/>
                      <a:pt x="14899" y="4008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30" name="Google Shape;5130;p94"/>
              <p:cNvSpPr/>
              <p:nvPr/>
            </p:nvSpPr>
            <p:spPr>
              <a:xfrm>
                <a:off x="8753337" y="5668009"/>
                <a:ext cx="173979" cy="334560"/>
              </a:xfrm>
              <a:custGeom>
                <a:rect b="b" l="l" r="r" t="t"/>
                <a:pathLst>
                  <a:path extrusionOk="0" h="334560" w="173979">
                    <a:moveTo>
                      <a:pt x="48554" y="257653"/>
                    </a:moveTo>
                    <a:cubicBezTo>
                      <a:pt x="56517" y="257653"/>
                      <a:pt x="63884" y="255570"/>
                      <a:pt x="70507" y="252147"/>
                    </a:cubicBezTo>
                    <a:lnTo>
                      <a:pt x="148567" y="330207"/>
                    </a:lnTo>
                    <a:cubicBezTo>
                      <a:pt x="151469" y="333109"/>
                      <a:pt x="155264" y="334560"/>
                      <a:pt x="159097" y="334560"/>
                    </a:cubicBezTo>
                    <a:cubicBezTo>
                      <a:pt x="162892" y="334560"/>
                      <a:pt x="166724" y="333109"/>
                      <a:pt x="169627" y="330207"/>
                    </a:cubicBezTo>
                    <a:cubicBezTo>
                      <a:pt x="175431" y="324403"/>
                      <a:pt x="175431" y="314989"/>
                      <a:pt x="169627" y="309148"/>
                    </a:cubicBezTo>
                    <a:lnTo>
                      <a:pt x="91567" y="231088"/>
                    </a:lnTo>
                    <a:cubicBezTo>
                      <a:pt x="94990" y="224465"/>
                      <a:pt x="97073" y="217023"/>
                      <a:pt x="97073" y="209099"/>
                    </a:cubicBezTo>
                    <a:cubicBezTo>
                      <a:pt x="97073" y="187556"/>
                      <a:pt x="82860" y="169435"/>
                      <a:pt x="63400" y="163111"/>
                    </a:cubicBezTo>
                    <a:lnTo>
                      <a:pt x="63400" y="14883"/>
                    </a:lnTo>
                    <a:cubicBezTo>
                      <a:pt x="63400" y="6660"/>
                      <a:pt x="56740" y="0"/>
                      <a:pt x="48517" y="0"/>
                    </a:cubicBezTo>
                    <a:cubicBezTo>
                      <a:pt x="40295" y="0"/>
                      <a:pt x="33635" y="6660"/>
                      <a:pt x="33635" y="14883"/>
                    </a:cubicBezTo>
                    <a:lnTo>
                      <a:pt x="33635" y="163149"/>
                    </a:lnTo>
                    <a:cubicBezTo>
                      <a:pt x="14175" y="169474"/>
                      <a:pt x="0" y="187557"/>
                      <a:pt x="0" y="209099"/>
                    </a:cubicBezTo>
                    <a:cubicBezTo>
                      <a:pt x="0" y="235851"/>
                      <a:pt x="21767" y="257655"/>
                      <a:pt x="48556" y="257655"/>
                    </a:cubicBezTo>
                    <a:close/>
                    <a:moveTo>
                      <a:pt x="48480" y="190346"/>
                    </a:moveTo>
                    <a:lnTo>
                      <a:pt x="48554" y="190346"/>
                    </a:lnTo>
                    <a:lnTo>
                      <a:pt x="48629" y="190346"/>
                    </a:lnTo>
                    <a:cubicBezTo>
                      <a:pt x="58935" y="190383"/>
                      <a:pt x="67344" y="198792"/>
                      <a:pt x="67344" y="209099"/>
                    </a:cubicBezTo>
                    <a:cubicBezTo>
                      <a:pt x="67344" y="219442"/>
                      <a:pt x="58935" y="227889"/>
                      <a:pt x="48554" y="227889"/>
                    </a:cubicBezTo>
                    <a:cubicBezTo>
                      <a:pt x="38210" y="227889"/>
                      <a:pt x="29764" y="219480"/>
                      <a:pt x="29764" y="209099"/>
                    </a:cubicBezTo>
                    <a:cubicBezTo>
                      <a:pt x="29764" y="198756"/>
                      <a:pt x="38172" y="190384"/>
                      <a:pt x="48441" y="19034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131" name="Google Shape;5131;p94"/>
            <p:cNvGrpSpPr/>
            <p:nvPr/>
          </p:nvGrpSpPr>
          <p:grpSpPr>
            <a:xfrm>
              <a:off x="10326507" y="1524038"/>
              <a:ext cx="411718" cy="411671"/>
              <a:chOff x="8355932" y="5430618"/>
              <a:chExt cx="893073" cy="892972"/>
            </a:xfrm>
          </p:grpSpPr>
          <p:sp>
            <p:nvSpPr>
              <p:cNvPr id="5132" name="Google Shape;5132;p94"/>
              <p:cNvSpPr/>
              <p:nvPr/>
            </p:nvSpPr>
            <p:spPr>
              <a:xfrm>
                <a:off x="8355932" y="5430618"/>
                <a:ext cx="893073" cy="892972"/>
              </a:xfrm>
              <a:custGeom>
                <a:rect b="b" l="l" r="r" t="t"/>
                <a:pathLst>
                  <a:path extrusionOk="0" h="892972" w="893073">
                    <a:moveTo>
                      <a:pt x="166086" y="794262"/>
                    </a:moveTo>
                    <a:cubicBezTo>
                      <a:pt x="170700" y="797908"/>
                      <a:pt x="175351" y="801592"/>
                      <a:pt x="179630" y="804605"/>
                    </a:cubicBezTo>
                    <a:cubicBezTo>
                      <a:pt x="196336" y="817144"/>
                      <a:pt x="214047" y="828492"/>
                      <a:pt x="232166" y="838315"/>
                    </a:cubicBezTo>
                    <a:cubicBezTo>
                      <a:pt x="297241" y="874071"/>
                      <a:pt x="371317" y="892973"/>
                      <a:pt x="446326" y="892973"/>
                    </a:cubicBezTo>
                    <a:cubicBezTo>
                      <a:pt x="521336" y="892973"/>
                      <a:pt x="595783" y="874071"/>
                      <a:pt x="660677" y="838427"/>
                    </a:cubicBezTo>
                    <a:cubicBezTo>
                      <a:pt x="678872" y="828753"/>
                      <a:pt x="696656" y="817293"/>
                      <a:pt x="713139" y="804605"/>
                    </a:cubicBezTo>
                    <a:cubicBezTo>
                      <a:pt x="718124" y="801033"/>
                      <a:pt x="722887" y="797238"/>
                      <a:pt x="727054" y="793630"/>
                    </a:cubicBezTo>
                    <a:cubicBezTo>
                      <a:pt x="746401" y="778114"/>
                      <a:pt x="765117" y="760032"/>
                      <a:pt x="782641" y="739940"/>
                    </a:cubicBezTo>
                    <a:cubicBezTo>
                      <a:pt x="853855" y="658866"/>
                      <a:pt x="893074" y="554536"/>
                      <a:pt x="893074" y="446189"/>
                    </a:cubicBezTo>
                    <a:cubicBezTo>
                      <a:pt x="893074" y="200139"/>
                      <a:pt x="692677" y="0"/>
                      <a:pt x="446294" y="0"/>
                    </a:cubicBezTo>
                    <a:cubicBezTo>
                      <a:pt x="199987" y="0"/>
                      <a:pt x="0" y="200177"/>
                      <a:pt x="0" y="446189"/>
                    </a:cubicBezTo>
                    <a:cubicBezTo>
                      <a:pt x="0" y="554612"/>
                      <a:pt x="39216" y="659054"/>
                      <a:pt x="110357" y="740197"/>
                    </a:cubicBezTo>
                    <a:cubicBezTo>
                      <a:pt x="127100" y="759620"/>
                      <a:pt x="145815" y="777739"/>
                      <a:pt x="166130" y="794222"/>
                    </a:cubicBezTo>
                    <a:close/>
                    <a:moveTo>
                      <a:pt x="446369" y="29767"/>
                    </a:moveTo>
                    <a:cubicBezTo>
                      <a:pt x="676312" y="29767"/>
                      <a:pt x="863383" y="216580"/>
                      <a:pt x="863383" y="446190"/>
                    </a:cubicBezTo>
                    <a:cubicBezTo>
                      <a:pt x="863383" y="547317"/>
                      <a:pt x="826809" y="644653"/>
                      <a:pt x="760323" y="720329"/>
                    </a:cubicBezTo>
                    <a:cubicBezTo>
                      <a:pt x="743914" y="739156"/>
                      <a:pt x="726501" y="755974"/>
                      <a:pt x="708047" y="770782"/>
                    </a:cubicBezTo>
                    <a:cubicBezTo>
                      <a:pt x="704177" y="774168"/>
                      <a:pt x="700122" y="777368"/>
                      <a:pt x="695471" y="780717"/>
                    </a:cubicBezTo>
                    <a:cubicBezTo>
                      <a:pt x="679918" y="792697"/>
                      <a:pt x="663547" y="803264"/>
                      <a:pt x="646581" y="812231"/>
                    </a:cubicBezTo>
                    <a:cubicBezTo>
                      <a:pt x="585859" y="845569"/>
                      <a:pt x="516650" y="863205"/>
                      <a:pt x="446365" y="863205"/>
                    </a:cubicBezTo>
                    <a:cubicBezTo>
                      <a:pt x="376081" y="863205"/>
                      <a:pt x="307215" y="845569"/>
                      <a:pt x="246455" y="812194"/>
                    </a:cubicBezTo>
                    <a:cubicBezTo>
                      <a:pt x="229526" y="803041"/>
                      <a:pt x="213080" y="792474"/>
                      <a:pt x="197192" y="780568"/>
                    </a:cubicBezTo>
                    <a:cubicBezTo>
                      <a:pt x="192988" y="777592"/>
                      <a:pt x="188783" y="774243"/>
                      <a:pt x="184691" y="771043"/>
                    </a:cubicBezTo>
                    <a:cubicBezTo>
                      <a:pt x="165864" y="755788"/>
                      <a:pt x="148451" y="738859"/>
                      <a:pt x="132787" y="720702"/>
                    </a:cubicBezTo>
                    <a:cubicBezTo>
                      <a:pt x="66335" y="644874"/>
                      <a:pt x="29765" y="547394"/>
                      <a:pt x="29765" y="446229"/>
                    </a:cubicBezTo>
                    <a:cubicBezTo>
                      <a:pt x="29765" y="216591"/>
                      <a:pt x="216655" y="29806"/>
                      <a:pt x="446369" y="2980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33" name="Google Shape;5133;p94"/>
              <p:cNvSpPr/>
              <p:nvPr/>
            </p:nvSpPr>
            <p:spPr>
              <a:xfrm>
                <a:off x="8434435" y="5509134"/>
                <a:ext cx="736063" cy="735952"/>
              </a:xfrm>
              <a:custGeom>
                <a:rect b="b" l="l" r="r" t="t"/>
                <a:pathLst>
                  <a:path extrusionOk="0" h="735952" w="736063">
                    <a:moveTo>
                      <a:pt x="137552" y="655101"/>
                    </a:moveTo>
                    <a:cubicBezTo>
                      <a:pt x="141199" y="657966"/>
                      <a:pt x="144771" y="660831"/>
                      <a:pt x="148082" y="663137"/>
                    </a:cubicBezTo>
                    <a:cubicBezTo>
                      <a:pt x="161849" y="673443"/>
                      <a:pt x="176434" y="682820"/>
                      <a:pt x="191392" y="690931"/>
                    </a:cubicBezTo>
                    <a:cubicBezTo>
                      <a:pt x="245044" y="720400"/>
                      <a:pt x="306063" y="735952"/>
                      <a:pt x="367899" y="735952"/>
                    </a:cubicBezTo>
                    <a:cubicBezTo>
                      <a:pt x="429736" y="735952"/>
                      <a:pt x="491058" y="720400"/>
                      <a:pt x="544521" y="691006"/>
                    </a:cubicBezTo>
                    <a:cubicBezTo>
                      <a:pt x="559516" y="683043"/>
                      <a:pt x="574213" y="673593"/>
                      <a:pt x="587793" y="663137"/>
                    </a:cubicBezTo>
                    <a:cubicBezTo>
                      <a:pt x="591923" y="660161"/>
                      <a:pt x="595905" y="657035"/>
                      <a:pt x="599253" y="654096"/>
                    </a:cubicBezTo>
                    <a:cubicBezTo>
                      <a:pt x="615178" y="641296"/>
                      <a:pt x="630619" y="626415"/>
                      <a:pt x="645055" y="609857"/>
                    </a:cubicBezTo>
                    <a:cubicBezTo>
                      <a:pt x="703768" y="543034"/>
                      <a:pt x="736063" y="457048"/>
                      <a:pt x="736063" y="367751"/>
                    </a:cubicBezTo>
                    <a:cubicBezTo>
                      <a:pt x="736063" y="164973"/>
                      <a:pt x="570900" y="0"/>
                      <a:pt x="367865" y="0"/>
                    </a:cubicBezTo>
                    <a:cubicBezTo>
                      <a:pt x="164897" y="0"/>
                      <a:pt x="0" y="164973"/>
                      <a:pt x="0" y="367751"/>
                    </a:cubicBezTo>
                    <a:cubicBezTo>
                      <a:pt x="0" y="457122"/>
                      <a:pt x="32333" y="543182"/>
                      <a:pt x="90934" y="610048"/>
                    </a:cubicBezTo>
                    <a:cubicBezTo>
                      <a:pt x="104738" y="626047"/>
                      <a:pt x="120179" y="641004"/>
                      <a:pt x="137554" y="655106"/>
                    </a:cubicBezTo>
                    <a:close/>
                    <a:moveTo>
                      <a:pt x="367905" y="29765"/>
                    </a:moveTo>
                    <a:cubicBezTo>
                      <a:pt x="554500" y="29765"/>
                      <a:pt x="706338" y="181384"/>
                      <a:pt x="706338" y="367750"/>
                    </a:cubicBezTo>
                    <a:cubicBezTo>
                      <a:pt x="706338" y="449829"/>
                      <a:pt x="676647" y="528818"/>
                      <a:pt x="622697" y="590245"/>
                    </a:cubicBezTo>
                    <a:cubicBezTo>
                      <a:pt x="609377" y="605500"/>
                      <a:pt x="595238" y="619192"/>
                      <a:pt x="580207" y="631247"/>
                    </a:cubicBezTo>
                    <a:cubicBezTo>
                      <a:pt x="577081" y="633963"/>
                      <a:pt x="573807" y="636531"/>
                      <a:pt x="570049" y="639247"/>
                    </a:cubicBezTo>
                    <a:cubicBezTo>
                      <a:pt x="557399" y="648957"/>
                      <a:pt x="544116" y="657553"/>
                      <a:pt x="530386" y="664808"/>
                    </a:cubicBezTo>
                    <a:cubicBezTo>
                      <a:pt x="481124" y="691857"/>
                      <a:pt x="424945" y="706183"/>
                      <a:pt x="367899" y="706183"/>
                    </a:cubicBezTo>
                    <a:cubicBezTo>
                      <a:pt x="310854" y="706183"/>
                      <a:pt x="254980" y="691895"/>
                      <a:pt x="205641" y="664771"/>
                    </a:cubicBezTo>
                    <a:cubicBezTo>
                      <a:pt x="191874" y="657329"/>
                      <a:pt x="178517" y="648735"/>
                      <a:pt x="165606" y="639061"/>
                    </a:cubicBezTo>
                    <a:cubicBezTo>
                      <a:pt x="162407" y="636791"/>
                      <a:pt x="159207" y="634261"/>
                      <a:pt x="155560" y="631396"/>
                    </a:cubicBezTo>
                    <a:cubicBezTo>
                      <a:pt x="140305" y="619006"/>
                      <a:pt x="126167" y="605314"/>
                      <a:pt x="113442" y="590543"/>
                    </a:cubicBezTo>
                    <a:cubicBezTo>
                      <a:pt x="59491" y="529040"/>
                      <a:pt x="29801" y="449896"/>
                      <a:pt x="29801" y="367781"/>
                    </a:cubicBezTo>
                    <a:cubicBezTo>
                      <a:pt x="29801" y="181415"/>
                      <a:pt x="181496" y="29796"/>
                      <a:pt x="367938" y="2979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34" name="Google Shape;5134;p94"/>
              <p:cNvSpPr/>
              <p:nvPr/>
            </p:nvSpPr>
            <p:spPr>
              <a:xfrm>
                <a:off x="8786922" y="5578466"/>
                <a:ext cx="30372" cy="50016"/>
              </a:xfrm>
              <a:custGeom>
                <a:rect b="b" l="l" r="r" t="t"/>
                <a:pathLst>
                  <a:path extrusionOk="0" h="50016" w="30372">
                    <a:moveTo>
                      <a:pt x="15484" y="50016"/>
                    </a:moveTo>
                    <a:lnTo>
                      <a:pt x="15931" y="50016"/>
                    </a:lnTo>
                    <a:cubicBezTo>
                      <a:pt x="24153" y="49756"/>
                      <a:pt x="30590" y="42910"/>
                      <a:pt x="30367" y="34687"/>
                    </a:cubicBezTo>
                    <a:lnTo>
                      <a:pt x="29771" y="14446"/>
                    </a:lnTo>
                    <a:cubicBezTo>
                      <a:pt x="29511" y="6223"/>
                      <a:pt x="22962" y="-288"/>
                      <a:pt x="14442" y="10"/>
                    </a:cubicBezTo>
                    <a:cubicBezTo>
                      <a:pt x="6219" y="270"/>
                      <a:pt x="-218" y="7116"/>
                      <a:pt x="6" y="15339"/>
                    </a:cubicBezTo>
                    <a:lnTo>
                      <a:pt x="601" y="35580"/>
                    </a:lnTo>
                    <a:cubicBezTo>
                      <a:pt x="861" y="43654"/>
                      <a:pt x="7447" y="50016"/>
                      <a:pt x="15484" y="5001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35" name="Google Shape;5135;p94"/>
              <p:cNvSpPr/>
              <p:nvPr/>
            </p:nvSpPr>
            <p:spPr>
              <a:xfrm>
                <a:off x="8786960" y="6125717"/>
                <a:ext cx="30375" cy="49976"/>
              </a:xfrm>
              <a:custGeom>
                <a:rect b="b" l="l" r="r" t="t"/>
                <a:pathLst>
                  <a:path extrusionOk="0" h="49976" w="30375">
                    <a:moveTo>
                      <a:pt x="15932" y="8"/>
                    </a:moveTo>
                    <a:cubicBezTo>
                      <a:pt x="8119" y="-253"/>
                      <a:pt x="827" y="6221"/>
                      <a:pt x="603" y="14444"/>
                    </a:cubicBezTo>
                    <a:lnTo>
                      <a:pt x="8" y="34647"/>
                    </a:lnTo>
                    <a:cubicBezTo>
                      <a:pt x="-253" y="42870"/>
                      <a:pt x="6221" y="49716"/>
                      <a:pt x="14444" y="49977"/>
                    </a:cubicBezTo>
                    <a:lnTo>
                      <a:pt x="14890" y="49977"/>
                    </a:lnTo>
                    <a:cubicBezTo>
                      <a:pt x="22890" y="49977"/>
                      <a:pt x="29513" y="43614"/>
                      <a:pt x="29773" y="35541"/>
                    </a:cubicBezTo>
                    <a:lnTo>
                      <a:pt x="30368" y="15337"/>
                    </a:lnTo>
                    <a:cubicBezTo>
                      <a:pt x="30629" y="7114"/>
                      <a:pt x="24155" y="269"/>
                      <a:pt x="15932" y="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36" name="Google Shape;5136;p94"/>
              <p:cNvSpPr/>
              <p:nvPr/>
            </p:nvSpPr>
            <p:spPr>
              <a:xfrm>
                <a:off x="9050717" y="5861900"/>
                <a:ext cx="49980" cy="30382"/>
              </a:xfrm>
              <a:custGeom>
                <a:rect b="b" l="l" r="r" t="t"/>
                <a:pathLst>
                  <a:path extrusionOk="0" h="30382" w="49980">
                    <a:moveTo>
                      <a:pt x="6" y="15946"/>
                    </a:moveTo>
                    <a:cubicBezTo>
                      <a:pt x="266" y="24020"/>
                      <a:pt x="6852" y="30382"/>
                      <a:pt x="14889" y="30382"/>
                    </a:cubicBezTo>
                    <a:lnTo>
                      <a:pt x="15335" y="30382"/>
                    </a:lnTo>
                    <a:lnTo>
                      <a:pt x="35539" y="29787"/>
                    </a:lnTo>
                    <a:cubicBezTo>
                      <a:pt x="43761" y="29526"/>
                      <a:pt x="50199" y="22680"/>
                      <a:pt x="49975" y="14457"/>
                    </a:cubicBezTo>
                    <a:cubicBezTo>
                      <a:pt x="49714" y="6235"/>
                      <a:pt x="42831" y="-426"/>
                      <a:pt x="34645" y="21"/>
                    </a:cubicBezTo>
                    <a:lnTo>
                      <a:pt x="14442" y="617"/>
                    </a:lnTo>
                    <a:cubicBezTo>
                      <a:pt x="6219" y="877"/>
                      <a:pt x="-218" y="7723"/>
                      <a:pt x="6" y="1594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37" name="Google Shape;5137;p94"/>
              <p:cNvSpPr/>
              <p:nvPr/>
            </p:nvSpPr>
            <p:spPr>
              <a:xfrm>
                <a:off x="8503515" y="5861900"/>
                <a:ext cx="49980" cy="30382"/>
              </a:xfrm>
              <a:custGeom>
                <a:rect b="b" l="l" r="r" t="t"/>
                <a:pathLst>
                  <a:path extrusionOk="0" h="30382" w="49980">
                    <a:moveTo>
                      <a:pt x="49975" y="15946"/>
                    </a:moveTo>
                    <a:cubicBezTo>
                      <a:pt x="50198" y="7723"/>
                      <a:pt x="43761" y="877"/>
                      <a:pt x="35539" y="617"/>
                    </a:cubicBezTo>
                    <a:lnTo>
                      <a:pt x="15335" y="21"/>
                    </a:lnTo>
                    <a:cubicBezTo>
                      <a:pt x="7112" y="-425"/>
                      <a:pt x="267" y="6235"/>
                      <a:pt x="6" y="14457"/>
                    </a:cubicBezTo>
                    <a:cubicBezTo>
                      <a:pt x="-218" y="22680"/>
                      <a:pt x="6219" y="29526"/>
                      <a:pt x="14442" y="29787"/>
                    </a:cubicBezTo>
                    <a:lnTo>
                      <a:pt x="34645" y="30382"/>
                    </a:lnTo>
                    <a:lnTo>
                      <a:pt x="35092" y="30382"/>
                    </a:lnTo>
                    <a:cubicBezTo>
                      <a:pt x="43091" y="30382"/>
                      <a:pt x="49714" y="24020"/>
                      <a:pt x="49974" y="1594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38" name="Google Shape;5138;p94"/>
              <p:cNvSpPr/>
              <p:nvPr/>
            </p:nvSpPr>
            <p:spPr>
              <a:xfrm>
                <a:off x="8915628" y="5614133"/>
                <a:ext cx="39074" cy="47732"/>
              </a:xfrm>
              <a:custGeom>
                <a:rect b="b" l="l" r="r" t="t"/>
                <a:pathLst>
                  <a:path extrusionOk="0" h="47732" w="39074">
                    <a:moveTo>
                      <a:pt x="8003" y="46058"/>
                    </a:moveTo>
                    <a:cubicBezTo>
                      <a:pt x="10199" y="47174"/>
                      <a:pt x="12543" y="47732"/>
                      <a:pt x="14850" y="47732"/>
                    </a:cubicBezTo>
                    <a:cubicBezTo>
                      <a:pt x="20245" y="47732"/>
                      <a:pt x="25417" y="44793"/>
                      <a:pt x="28095" y="39695"/>
                    </a:cubicBezTo>
                    <a:lnTo>
                      <a:pt x="37397" y="21725"/>
                    </a:lnTo>
                    <a:cubicBezTo>
                      <a:pt x="41192" y="14432"/>
                      <a:pt x="38327" y="5428"/>
                      <a:pt x="31034" y="1670"/>
                    </a:cubicBezTo>
                    <a:cubicBezTo>
                      <a:pt x="23705" y="-2125"/>
                      <a:pt x="14738" y="777"/>
                      <a:pt x="10979" y="8069"/>
                    </a:cubicBezTo>
                    <a:lnTo>
                      <a:pt x="1678" y="26040"/>
                    </a:lnTo>
                    <a:cubicBezTo>
                      <a:pt x="-2117" y="33333"/>
                      <a:pt x="747" y="42336"/>
                      <a:pt x="8040" y="4609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39" name="Google Shape;5139;p94"/>
              <p:cNvSpPr/>
              <p:nvPr/>
            </p:nvSpPr>
            <p:spPr>
              <a:xfrm>
                <a:off x="8649099" y="6092624"/>
                <a:ext cx="40102" cy="47119"/>
              </a:xfrm>
              <a:custGeom>
                <a:rect b="b" l="l" r="r" t="t"/>
                <a:pathLst>
                  <a:path extrusionOk="0" h="47119" w="40102">
                    <a:moveTo>
                      <a:pt x="7270" y="45036"/>
                    </a:moveTo>
                    <a:cubicBezTo>
                      <a:pt x="9651" y="46450"/>
                      <a:pt x="12293" y="47119"/>
                      <a:pt x="14860" y="47119"/>
                    </a:cubicBezTo>
                    <a:cubicBezTo>
                      <a:pt x="19921" y="47119"/>
                      <a:pt x="24869" y="44515"/>
                      <a:pt x="27660" y="39864"/>
                    </a:cubicBezTo>
                    <a:lnTo>
                      <a:pt x="38003" y="22488"/>
                    </a:lnTo>
                    <a:cubicBezTo>
                      <a:pt x="42208" y="15419"/>
                      <a:pt x="39901" y="6303"/>
                      <a:pt x="32832" y="2099"/>
                    </a:cubicBezTo>
                    <a:cubicBezTo>
                      <a:pt x="25762" y="-2105"/>
                      <a:pt x="16647" y="202"/>
                      <a:pt x="12442" y="7271"/>
                    </a:cubicBezTo>
                    <a:lnTo>
                      <a:pt x="2099" y="24646"/>
                    </a:lnTo>
                    <a:cubicBezTo>
                      <a:pt x="-2105" y="31716"/>
                      <a:pt x="202" y="40831"/>
                      <a:pt x="7271" y="4503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40" name="Google Shape;5140;p94"/>
              <p:cNvSpPr/>
              <p:nvPr/>
            </p:nvSpPr>
            <p:spPr>
              <a:xfrm>
                <a:off x="9017421" y="5990541"/>
                <a:ext cx="47743" cy="39070"/>
              </a:xfrm>
              <a:custGeom>
                <a:rect b="b" l="l" r="r" t="t"/>
                <a:pathLst>
                  <a:path extrusionOk="0" h="39070" w="47743">
                    <a:moveTo>
                      <a:pt x="8003" y="28095"/>
                    </a:moveTo>
                    <a:lnTo>
                      <a:pt x="25974" y="37397"/>
                    </a:lnTo>
                    <a:cubicBezTo>
                      <a:pt x="28169" y="38513"/>
                      <a:pt x="30513" y="39071"/>
                      <a:pt x="32820" y="39071"/>
                    </a:cubicBezTo>
                    <a:cubicBezTo>
                      <a:pt x="38215" y="39071"/>
                      <a:pt x="43387" y="36132"/>
                      <a:pt x="46066" y="31034"/>
                    </a:cubicBezTo>
                    <a:cubicBezTo>
                      <a:pt x="49861" y="23742"/>
                      <a:pt x="46996" y="14738"/>
                      <a:pt x="39703" y="10979"/>
                    </a:cubicBezTo>
                    <a:lnTo>
                      <a:pt x="21733" y="1678"/>
                    </a:lnTo>
                    <a:cubicBezTo>
                      <a:pt x="14403" y="-2117"/>
                      <a:pt x="5436" y="747"/>
                      <a:pt x="1678" y="8040"/>
                    </a:cubicBezTo>
                    <a:cubicBezTo>
                      <a:pt x="-2117" y="15333"/>
                      <a:pt x="748" y="24336"/>
                      <a:pt x="8040" y="2809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41" name="Google Shape;5141;p94"/>
              <p:cNvSpPr/>
              <p:nvPr/>
            </p:nvSpPr>
            <p:spPr>
              <a:xfrm>
                <a:off x="8539447" y="5724040"/>
                <a:ext cx="47097" cy="40103"/>
              </a:xfrm>
              <a:custGeom>
                <a:rect b="b" l="l" r="r" t="t"/>
                <a:pathLst>
                  <a:path extrusionOk="0" h="40103" w="47097">
                    <a:moveTo>
                      <a:pt x="7270" y="27677"/>
                    </a:moveTo>
                    <a:lnTo>
                      <a:pt x="24609" y="38020"/>
                    </a:lnTo>
                    <a:cubicBezTo>
                      <a:pt x="26990" y="39434"/>
                      <a:pt x="29631" y="40104"/>
                      <a:pt x="32199" y="40104"/>
                    </a:cubicBezTo>
                    <a:cubicBezTo>
                      <a:pt x="37259" y="40104"/>
                      <a:pt x="42208" y="37499"/>
                      <a:pt x="44999" y="32848"/>
                    </a:cubicBezTo>
                    <a:cubicBezTo>
                      <a:pt x="49203" y="25779"/>
                      <a:pt x="46896" y="16663"/>
                      <a:pt x="39827" y="12459"/>
                    </a:cubicBezTo>
                    <a:lnTo>
                      <a:pt x="22488" y="2116"/>
                    </a:lnTo>
                    <a:cubicBezTo>
                      <a:pt x="15419" y="-2126"/>
                      <a:pt x="6304" y="218"/>
                      <a:pt x="2099" y="7287"/>
                    </a:cubicBezTo>
                    <a:cubicBezTo>
                      <a:pt x="-2105" y="14357"/>
                      <a:pt x="202" y="23472"/>
                      <a:pt x="7271" y="2767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42" name="Google Shape;5142;p94"/>
              <p:cNvSpPr/>
              <p:nvPr/>
            </p:nvSpPr>
            <p:spPr>
              <a:xfrm>
                <a:off x="8649932" y="5614141"/>
                <a:ext cx="39074" cy="47723"/>
              </a:xfrm>
              <a:custGeom>
                <a:rect b="b" l="l" r="r" t="t"/>
                <a:pathLst>
                  <a:path extrusionOk="0" h="47723" w="39074">
                    <a:moveTo>
                      <a:pt x="10943" y="39687"/>
                    </a:moveTo>
                    <a:cubicBezTo>
                      <a:pt x="13584" y="44784"/>
                      <a:pt x="18793" y="47724"/>
                      <a:pt x="24188" y="47724"/>
                    </a:cubicBezTo>
                    <a:cubicBezTo>
                      <a:pt x="26495" y="47724"/>
                      <a:pt x="28839" y="47203"/>
                      <a:pt x="31034" y="46049"/>
                    </a:cubicBezTo>
                    <a:cubicBezTo>
                      <a:pt x="38327" y="42254"/>
                      <a:pt x="41192" y="33288"/>
                      <a:pt x="37397" y="25994"/>
                    </a:cubicBezTo>
                    <a:lnTo>
                      <a:pt x="28095" y="8024"/>
                    </a:lnTo>
                    <a:cubicBezTo>
                      <a:pt x="24300" y="731"/>
                      <a:pt x="15295" y="-2097"/>
                      <a:pt x="8040" y="1661"/>
                    </a:cubicBezTo>
                    <a:cubicBezTo>
                      <a:pt x="748" y="5456"/>
                      <a:pt x="-2117" y="14423"/>
                      <a:pt x="1678" y="21716"/>
                    </a:cubicBezTo>
                    <a:lnTo>
                      <a:pt x="10979" y="3968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43" name="Google Shape;5143;p94"/>
              <p:cNvSpPr/>
              <p:nvPr/>
            </p:nvSpPr>
            <p:spPr>
              <a:xfrm>
                <a:off x="8915354" y="6092632"/>
                <a:ext cx="40103" cy="47119"/>
              </a:xfrm>
              <a:custGeom>
                <a:rect b="b" l="l" r="r" t="t"/>
                <a:pathLst>
                  <a:path extrusionOk="0" h="47119" w="40103">
                    <a:moveTo>
                      <a:pt x="27660" y="7271"/>
                    </a:moveTo>
                    <a:cubicBezTo>
                      <a:pt x="23456" y="202"/>
                      <a:pt x="14340" y="-2105"/>
                      <a:pt x="7271" y="2099"/>
                    </a:cubicBezTo>
                    <a:cubicBezTo>
                      <a:pt x="202" y="6304"/>
                      <a:pt x="-2105" y="15419"/>
                      <a:pt x="2099" y="22488"/>
                    </a:cubicBezTo>
                    <a:lnTo>
                      <a:pt x="12442" y="39864"/>
                    </a:lnTo>
                    <a:cubicBezTo>
                      <a:pt x="15233" y="44552"/>
                      <a:pt x="20181" y="47119"/>
                      <a:pt x="25242" y="47119"/>
                    </a:cubicBezTo>
                    <a:cubicBezTo>
                      <a:pt x="27847" y="47119"/>
                      <a:pt x="30451" y="46450"/>
                      <a:pt x="32832" y="45036"/>
                    </a:cubicBezTo>
                    <a:cubicBezTo>
                      <a:pt x="39902" y="40831"/>
                      <a:pt x="42209" y="31716"/>
                      <a:pt x="38004" y="2464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44" name="Google Shape;5144;p94"/>
              <p:cNvSpPr/>
              <p:nvPr/>
            </p:nvSpPr>
            <p:spPr>
              <a:xfrm>
                <a:off x="8539463" y="5990528"/>
                <a:ext cx="47743" cy="39087"/>
              </a:xfrm>
              <a:custGeom>
                <a:rect b="b" l="l" r="r" t="t"/>
                <a:pathLst>
                  <a:path extrusionOk="0" h="39087" w="47743">
                    <a:moveTo>
                      <a:pt x="21733" y="37413"/>
                    </a:moveTo>
                    <a:lnTo>
                      <a:pt x="39703" y="28111"/>
                    </a:lnTo>
                    <a:cubicBezTo>
                      <a:pt x="46996" y="24316"/>
                      <a:pt x="49861" y="15350"/>
                      <a:pt x="46066" y="8056"/>
                    </a:cubicBezTo>
                    <a:cubicBezTo>
                      <a:pt x="42271" y="764"/>
                      <a:pt x="33304" y="-2138"/>
                      <a:pt x="26011" y="1694"/>
                    </a:cubicBezTo>
                    <a:lnTo>
                      <a:pt x="8040" y="10996"/>
                    </a:lnTo>
                    <a:cubicBezTo>
                      <a:pt x="748" y="14791"/>
                      <a:pt x="-2117" y="23757"/>
                      <a:pt x="1678" y="31051"/>
                    </a:cubicBezTo>
                    <a:cubicBezTo>
                      <a:pt x="4319" y="36148"/>
                      <a:pt x="9491" y="39087"/>
                      <a:pt x="14923" y="39087"/>
                    </a:cubicBezTo>
                    <a:cubicBezTo>
                      <a:pt x="17230" y="39087"/>
                      <a:pt x="19574" y="38566"/>
                      <a:pt x="21769" y="3741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45" name="Google Shape;5145;p94"/>
              <p:cNvSpPr/>
              <p:nvPr/>
            </p:nvSpPr>
            <p:spPr>
              <a:xfrm>
                <a:off x="9017975" y="5724060"/>
                <a:ext cx="47134" cy="40086"/>
              </a:xfrm>
              <a:custGeom>
                <a:rect b="b" l="l" r="r" t="t"/>
                <a:pathLst>
                  <a:path extrusionOk="0" h="40086" w="47134">
                    <a:moveTo>
                      <a:pt x="14898" y="40087"/>
                    </a:moveTo>
                    <a:cubicBezTo>
                      <a:pt x="17503" y="40087"/>
                      <a:pt x="20107" y="39417"/>
                      <a:pt x="22488" y="38003"/>
                    </a:cubicBezTo>
                    <a:lnTo>
                      <a:pt x="39864" y="27660"/>
                    </a:lnTo>
                    <a:cubicBezTo>
                      <a:pt x="46933" y="23456"/>
                      <a:pt x="49240" y="14340"/>
                      <a:pt x="45036" y="7271"/>
                    </a:cubicBezTo>
                    <a:cubicBezTo>
                      <a:pt x="40831" y="202"/>
                      <a:pt x="31716" y="-2105"/>
                      <a:pt x="24646" y="2099"/>
                    </a:cubicBezTo>
                    <a:lnTo>
                      <a:pt x="7271" y="12442"/>
                    </a:lnTo>
                    <a:cubicBezTo>
                      <a:pt x="202" y="16647"/>
                      <a:pt x="-2105" y="25762"/>
                      <a:pt x="2099" y="32832"/>
                    </a:cubicBezTo>
                    <a:cubicBezTo>
                      <a:pt x="4890" y="37520"/>
                      <a:pt x="9838" y="40087"/>
                      <a:pt x="14899" y="4008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46" name="Google Shape;5146;p94"/>
              <p:cNvSpPr/>
              <p:nvPr/>
            </p:nvSpPr>
            <p:spPr>
              <a:xfrm>
                <a:off x="8753337" y="5668009"/>
                <a:ext cx="173979" cy="334560"/>
              </a:xfrm>
              <a:custGeom>
                <a:rect b="b" l="l" r="r" t="t"/>
                <a:pathLst>
                  <a:path extrusionOk="0" h="334560" w="173979">
                    <a:moveTo>
                      <a:pt x="48554" y="257653"/>
                    </a:moveTo>
                    <a:cubicBezTo>
                      <a:pt x="56517" y="257653"/>
                      <a:pt x="63884" y="255570"/>
                      <a:pt x="70507" y="252147"/>
                    </a:cubicBezTo>
                    <a:lnTo>
                      <a:pt x="148567" y="330207"/>
                    </a:lnTo>
                    <a:cubicBezTo>
                      <a:pt x="151469" y="333109"/>
                      <a:pt x="155264" y="334560"/>
                      <a:pt x="159097" y="334560"/>
                    </a:cubicBezTo>
                    <a:cubicBezTo>
                      <a:pt x="162892" y="334560"/>
                      <a:pt x="166724" y="333109"/>
                      <a:pt x="169627" y="330207"/>
                    </a:cubicBezTo>
                    <a:cubicBezTo>
                      <a:pt x="175431" y="324403"/>
                      <a:pt x="175431" y="314989"/>
                      <a:pt x="169627" y="309148"/>
                    </a:cubicBezTo>
                    <a:lnTo>
                      <a:pt x="91567" y="231088"/>
                    </a:lnTo>
                    <a:cubicBezTo>
                      <a:pt x="94990" y="224465"/>
                      <a:pt x="97073" y="217023"/>
                      <a:pt x="97073" y="209099"/>
                    </a:cubicBezTo>
                    <a:cubicBezTo>
                      <a:pt x="97073" y="187556"/>
                      <a:pt x="82860" y="169435"/>
                      <a:pt x="63400" y="163111"/>
                    </a:cubicBezTo>
                    <a:lnTo>
                      <a:pt x="63400" y="14883"/>
                    </a:lnTo>
                    <a:cubicBezTo>
                      <a:pt x="63400" y="6660"/>
                      <a:pt x="56740" y="0"/>
                      <a:pt x="48517" y="0"/>
                    </a:cubicBezTo>
                    <a:cubicBezTo>
                      <a:pt x="40295" y="0"/>
                      <a:pt x="33635" y="6660"/>
                      <a:pt x="33635" y="14883"/>
                    </a:cubicBezTo>
                    <a:lnTo>
                      <a:pt x="33635" y="163149"/>
                    </a:lnTo>
                    <a:cubicBezTo>
                      <a:pt x="14175" y="169474"/>
                      <a:pt x="0" y="187557"/>
                      <a:pt x="0" y="209099"/>
                    </a:cubicBezTo>
                    <a:cubicBezTo>
                      <a:pt x="0" y="235851"/>
                      <a:pt x="21767" y="257655"/>
                      <a:pt x="48556" y="257655"/>
                    </a:cubicBezTo>
                    <a:close/>
                    <a:moveTo>
                      <a:pt x="48480" y="190346"/>
                    </a:moveTo>
                    <a:lnTo>
                      <a:pt x="48554" y="190346"/>
                    </a:lnTo>
                    <a:lnTo>
                      <a:pt x="48629" y="190346"/>
                    </a:lnTo>
                    <a:cubicBezTo>
                      <a:pt x="58935" y="190383"/>
                      <a:pt x="67344" y="198792"/>
                      <a:pt x="67344" y="209099"/>
                    </a:cubicBezTo>
                    <a:cubicBezTo>
                      <a:pt x="67344" y="219442"/>
                      <a:pt x="58935" y="227889"/>
                      <a:pt x="48554" y="227889"/>
                    </a:cubicBezTo>
                    <a:cubicBezTo>
                      <a:pt x="38210" y="227889"/>
                      <a:pt x="29764" y="219480"/>
                      <a:pt x="29764" y="209099"/>
                    </a:cubicBezTo>
                    <a:cubicBezTo>
                      <a:pt x="29764" y="198756"/>
                      <a:pt x="38172" y="190384"/>
                      <a:pt x="48441" y="19034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074"/>
                                        </p:tgtEl>
                                        <p:attrNameLst>
                                          <p:attrName>style.visibility</p:attrName>
                                        </p:attrNameLst>
                                      </p:cBhvr>
                                      <p:to>
                                        <p:strVal val="visible"/>
                                      </p:to>
                                    </p:set>
                                    <p:animEffect filter="fade" transition="in">
                                      <p:cBhvr>
                                        <p:cTn dur="500"/>
                                        <p:tgtEl>
                                          <p:spTgt spid="5074"/>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5078"/>
                                        </p:tgtEl>
                                        <p:attrNameLst>
                                          <p:attrName>style.visibility</p:attrName>
                                        </p:attrNameLst>
                                      </p:cBhvr>
                                      <p:to>
                                        <p:strVal val="visible"/>
                                      </p:to>
                                    </p:set>
                                    <p:animEffect filter="fade" transition="in">
                                      <p:cBhvr>
                                        <p:cTn dur="500"/>
                                        <p:tgtEl>
                                          <p:spTgt spid="5078"/>
                                        </p:tgtEl>
                                      </p:cBhvr>
                                    </p:animEffect>
                                  </p:childTnLst>
                                </p:cTn>
                              </p:par>
                              <p:par>
                                <p:cTn fill="hold" nodeType="withEffect" presetClass="entr" presetID="10" presetSubtype="0">
                                  <p:stCondLst>
                                    <p:cond delay="0"/>
                                  </p:stCondLst>
                                  <p:childTnLst>
                                    <p:set>
                                      <p:cBhvr>
                                        <p:cTn dur="1" fill="hold">
                                          <p:stCondLst>
                                            <p:cond delay="0"/>
                                          </p:stCondLst>
                                        </p:cTn>
                                        <p:tgtEl>
                                          <p:spTgt spid="5085"/>
                                        </p:tgtEl>
                                        <p:attrNameLst>
                                          <p:attrName>style.visibility</p:attrName>
                                        </p:attrNameLst>
                                      </p:cBhvr>
                                      <p:to>
                                        <p:strVal val="visible"/>
                                      </p:to>
                                    </p:set>
                                    <p:animEffect filter="fade" transition="in">
                                      <p:cBhvr>
                                        <p:cTn dur="500"/>
                                        <p:tgtEl>
                                          <p:spTgt spid="5085"/>
                                        </p:tgtEl>
                                      </p:cBhvr>
                                    </p:animEffect>
                                  </p:childTnLst>
                                </p:cTn>
                              </p:par>
                              <p:par>
                                <p:cTn fill="hold" nodeType="withEffect" presetClass="entr" presetID="10" presetSubtype="0">
                                  <p:stCondLst>
                                    <p:cond delay="250"/>
                                  </p:stCondLst>
                                  <p:childTnLst>
                                    <p:set>
                                      <p:cBhvr>
                                        <p:cTn dur="1" fill="hold">
                                          <p:stCondLst>
                                            <p:cond delay="0"/>
                                          </p:stCondLst>
                                        </p:cTn>
                                        <p:tgtEl>
                                          <p:spTgt spid="5079"/>
                                        </p:tgtEl>
                                        <p:attrNameLst>
                                          <p:attrName>style.visibility</p:attrName>
                                        </p:attrNameLst>
                                      </p:cBhvr>
                                      <p:to>
                                        <p:strVal val="visible"/>
                                      </p:to>
                                    </p:set>
                                    <p:animEffect filter="fade" transition="in">
                                      <p:cBhvr>
                                        <p:cTn dur="500"/>
                                        <p:tgtEl>
                                          <p:spTgt spid="5079"/>
                                        </p:tgtEl>
                                      </p:cBhvr>
                                    </p:animEffect>
                                  </p:childTnLst>
                                </p:cTn>
                              </p:par>
                              <p:par>
                                <p:cTn fill="hold" nodeType="withEffect" presetClass="entr" presetID="10" presetSubtype="0">
                                  <p:stCondLst>
                                    <p:cond delay="250"/>
                                  </p:stCondLst>
                                  <p:childTnLst>
                                    <p:set>
                                      <p:cBhvr>
                                        <p:cTn dur="1" fill="hold">
                                          <p:stCondLst>
                                            <p:cond delay="0"/>
                                          </p:stCondLst>
                                        </p:cTn>
                                        <p:tgtEl>
                                          <p:spTgt spid="5080"/>
                                        </p:tgtEl>
                                        <p:attrNameLst>
                                          <p:attrName>style.visibility</p:attrName>
                                        </p:attrNameLst>
                                      </p:cBhvr>
                                      <p:to>
                                        <p:strVal val="visible"/>
                                      </p:to>
                                    </p:set>
                                    <p:animEffect filter="fade" transition="in">
                                      <p:cBhvr>
                                        <p:cTn dur="500"/>
                                        <p:tgtEl>
                                          <p:spTgt spid="508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1" name="Shape 5151"/>
        <p:cNvGrpSpPr/>
        <p:nvPr/>
      </p:nvGrpSpPr>
      <p:grpSpPr>
        <a:xfrm>
          <a:off x="0" y="0"/>
          <a:ext cx="0" cy="0"/>
          <a:chOff x="0" y="0"/>
          <a:chExt cx="0" cy="0"/>
        </a:xfrm>
      </p:grpSpPr>
      <p:sp>
        <p:nvSpPr>
          <p:cNvPr id="5152" name="Google Shape;5152;p95"/>
          <p:cNvSpPr/>
          <p:nvPr/>
        </p:nvSpPr>
        <p:spPr>
          <a:xfrm flipH="1">
            <a:off x="1475664" y="1919683"/>
            <a:ext cx="9545646" cy="412563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153" name="Google Shape;5153;p95"/>
          <p:cNvSpPr txBox="1"/>
          <p:nvPr/>
        </p:nvSpPr>
        <p:spPr>
          <a:xfrm>
            <a:off x="296270" y="385036"/>
            <a:ext cx="11336406"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Velocidade de administração </a:t>
            </a:r>
            <a:endParaRPr/>
          </a:p>
        </p:txBody>
      </p:sp>
      <p:sp>
        <p:nvSpPr>
          <p:cNvPr id="5154" name="Google Shape;5154;p95"/>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baseline="30000" lang="pt-BR"/>
              <a:t>a</a:t>
            </a:r>
            <a:r>
              <a:rPr lang="pt-BR"/>
              <a:t>Peso corporal no momento do tratamento</a:t>
            </a:r>
            <a:endParaRPr/>
          </a:p>
          <a:p>
            <a:pPr indent="0" lvl="0" marL="0" rtl="0" algn="l">
              <a:lnSpc>
                <a:spcPct val="90000"/>
              </a:lnSpc>
              <a:spcBef>
                <a:spcPts val="300"/>
              </a:spcBef>
              <a:spcAft>
                <a:spcPts val="0"/>
              </a:spcAft>
              <a:buClr>
                <a:schemeClr val="dk1"/>
              </a:buClr>
              <a:buSzPts val="800"/>
              <a:buNone/>
            </a:pPr>
            <a:r>
              <a:rPr lang="pt-BR"/>
              <a:t>Bula Ultomirs ANVISA </a:t>
            </a:r>
            <a:endParaRPr/>
          </a:p>
        </p:txBody>
      </p:sp>
      <p:sp>
        <p:nvSpPr>
          <p:cNvPr id="5155" name="Google Shape;5155;p95"/>
          <p:cNvSpPr txBox="1"/>
          <p:nvPr/>
        </p:nvSpPr>
        <p:spPr>
          <a:xfrm>
            <a:off x="296269" y="794509"/>
            <a:ext cx="2459071"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2400">
                <a:solidFill>
                  <a:schemeClr val="dk2"/>
                </a:solidFill>
                <a:latin typeface="Calibri"/>
                <a:ea typeface="Calibri"/>
                <a:cs typeface="Calibri"/>
                <a:sym typeface="Calibri"/>
              </a:rPr>
              <a:t>Dose suplementar</a:t>
            </a:r>
            <a:endParaRPr baseline="30000" sz="2400">
              <a:solidFill>
                <a:srgbClr val="003865"/>
              </a:solidFill>
              <a:latin typeface="Calibri"/>
              <a:ea typeface="Calibri"/>
              <a:cs typeface="Calibri"/>
              <a:sym typeface="Calibri"/>
            </a:endParaRPr>
          </a:p>
        </p:txBody>
      </p:sp>
      <p:sp>
        <p:nvSpPr>
          <p:cNvPr id="5156" name="Google Shape;5156;p95"/>
          <p:cNvSpPr/>
          <p:nvPr/>
        </p:nvSpPr>
        <p:spPr>
          <a:xfrm>
            <a:off x="-909536" y="1468774"/>
            <a:ext cx="11672129" cy="1054545"/>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aphicFrame>
        <p:nvGraphicFramePr>
          <p:cNvPr id="5157" name="Google Shape;5157;p95"/>
          <p:cNvGraphicFramePr/>
          <p:nvPr/>
        </p:nvGraphicFramePr>
        <p:xfrm>
          <a:off x="1763238" y="1845798"/>
          <a:ext cx="3000000" cy="3000000"/>
        </p:xfrm>
        <a:graphic>
          <a:graphicData uri="http://schemas.openxmlformats.org/drawingml/2006/table">
            <a:tbl>
              <a:tblPr bandRow="1" firstRow="1">
                <a:noFill/>
                <a:tableStyleId>{A0BF0AAD-81E2-4729-A6F2-3AC11B6F7D1A}</a:tableStyleId>
              </a:tblPr>
              <a:tblGrid>
                <a:gridCol w="2709325"/>
                <a:gridCol w="2709325"/>
                <a:gridCol w="3635250"/>
              </a:tblGrid>
              <a:tr h="695950">
                <a:tc>
                  <a:txBody>
                    <a:bodyPr/>
                    <a:lstStyle/>
                    <a:p>
                      <a:pPr indent="0" lvl="0" marL="0" marR="0" rtl="0" algn="ctr">
                        <a:spcBef>
                          <a:spcPts val="0"/>
                        </a:spcBef>
                        <a:spcAft>
                          <a:spcPts val="0"/>
                        </a:spcAft>
                        <a:buNone/>
                      </a:pPr>
                      <a:r>
                        <a:rPr lang="pt-BR" sz="1400">
                          <a:latin typeface="Lustria"/>
                          <a:ea typeface="Lustria"/>
                          <a:cs typeface="Lustria"/>
                          <a:sym typeface="Lustria"/>
                        </a:rPr>
                        <a:t>Variação de peso corporal (kg)</a:t>
                      </a:r>
                      <a:r>
                        <a:rPr baseline="30000" lang="pt-BR" sz="1400">
                          <a:latin typeface="Lustria"/>
                          <a:ea typeface="Lustria"/>
                          <a:cs typeface="Lustria"/>
                          <a:sym typeface="Lustria"/>
                        </a:rPr>
                        <a:t>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latin typeface="Lustria"/>
                          <a:ea typeface="Lustria"/>
                          <a:cs typeface="Lustria"/>
                          <a:sym typeface="Lustria"/>
                        </a:rPr>
                        <a:t>Dose suplementar (mg)</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latin typeface="Lustria"/>
                          <a:ea typeface="Lustria"/>
                          <a:cs typeface="Lustria"/>
                          <a:sym typeface="Lustria"/>
                        </a:rPr>
                        <a:t>Duração mínima da infusão, minutos (h)</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75425">
                <a:tc rowSpan="3">
                  <a:txBody>
                    <a:bodyPr/>
                    <a:lstStyle/>
                    <a:p>
                      <a:pPr indent="0" lvl="0" marL="0" marR="0" rtl="0" algn="ctr">
                        <a:spcBef>
                          <a:spcPts val="0"/>
                        </a:spcBef>
                        <a:spcAft>
                          <a:spcPts val="0"/>
                        </a:spcAft>
                        <a:buNone/>
                      </a:pPr>
                      <a:r>
                        <a:rPr b="1" lang="pt-BR" sz="1400" u="sng">
                          <a:solidFill>
                            <a:schemeClr val="lt2"/>
                          </a:solidFill>
                        </a:rPr>
                        <a:t>&gt;</a:t>
                      </a:r>
                      <a:r>
                        <a:rPr b="1" lang="pt-BR" sz="1400">
                          <a:solidFill>
                            <a:schemeClr val="lt2"/>
                          </a:solidFill>
                        </a:rPr>
                        <a:t>40 a &lt;60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t>600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t>15 (0,25)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75425">
                <a:tc vMerge="1"/>
                <a:tc>
                  <a:txBody>
                    <a:bodyPr/>
                    <a:lstStyle/>
                    <a:p>
                      <a:pPr indent="0" lvl="0" marL="0" marR="0" rtl="0" algn="ctr">
                        <a:spcBef>
                          <a:spcPts val="0"/>
                        </a:spcBef>
                        <a:spcAft>
                          <a:spcPts val="0"/>
                        </a:spcAft>
                        <a:buNone/>
                      </a:pPr>
                      <a:r>
                        <a:rPr lang="pt-BR" sz="1400"/>
                        <a:t>1200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25 (0,42)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75425">
                <a:tc vMerge="1"/>
                <a:tc>
                  <a:txBody>
                    <a:bodyPr/>
                    <a:lstStyle/>
                    <a:p>
                      <a:pPr indent="0" lvl="0" marL="0" marR="0" rtl="0" algn="ctr">
                        <a:spcBef>
                          <a:spcPts val="0"/>
                        </a:spcBef>
                        <a:spcAft>
                          <a:spcPts val="0"/>
                        </a:spcAft>
                        <a:buNone/>
                      </a:pPr>
                      <a:r>
                        <a:rPr lang="pt-BR" sz="1400"/>
                        <a:t>1500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30 (0, 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r>
              <a:tr h="375425">
                <a:tc rowSpan="3">
                  <a:txBody>
                    <a:bodyPr/>
                    <a:lstStyle/>
                    <a:p>
                      <a:pPr indent="0" lvl="0" marL="0" marR="0" rtl="0" algn="ctr">
                        <a:lnSpc>
                          <a:spcPct val="100000"/>
                        </a:lnSpc>
                        <a:spcBef>
                          <a:spcPts val="0"/>
                        </a:spcBef>
                        <a:spcAft>
                          <a:spcPts val="0"/>
                        </a:spcAft>
                        <a:buClr>
                          <a:schemeClr val="lt2"/>
                        </a:buClr>
                        <a:buSzPts val="1400"/>
                        <a:buFont typeface="Calibri"/>
                        <a:buNone/>
                      </a:pPr>
                      <a:r>
                        <a:rPr b="1" lang="pt-BR" sz="1400" u="sng">
                          <a:solidFill>
                            <a:schemeClr val="lt2"/>
                          </a:solidFill>
                        </a:rPr>
                        <a:t>&gt;</a:t>
                      </a:r>
                      <a:r>
                        <a:rPr b="1" lang="pt-BR" sz="1400">
                          <a:solidFill>
                            <a:schemeClr val="lt2"/>
                          </a:solidFill>
                        </a:rPr>
                        <a:t>60 a &lt;100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t>600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12 (0,20)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75425">
                <a:tc vMerge="1"/>
                <a:tc>
                  <a:txBody>
                    <a:bodyPr/>
                    <a:lstStyle/>
                    <a:p>
                      <a:pPr indent="0" lvl="0" marL="0" marR="0" rtl="0" algn="ctr">
                        <a:spcBef>
                          <a:spcPts val="0"/>
                        </a:spcBef>
                        <a:spcAft>
                          <a:spcPts val="0"/>
                        </a:spcAft>
                        <a:buNone/>
                      </a:pPr>
                      <a:r>
                        <a:rPr lang="pt-BR" sz="1400"/>
                        <a:t>1500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22 (0,36)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75425">
                <a:tc vMerge="1"/>
                <a:tc>
                  <a:txBody>
                    <a:bodyPr/>
                    <a:lstStyle/>
                    <a:p>
                      <a:pPr indent="0" lvl="0" marL="0" marR="0" rtl="0" algn="ctr">
                        <a:spcBef>
                          <a:spcPts val="0"/>
                        </a:spcBef>
                        <a:spcAft>
                          <a:spcPts val="0"/>
                        </a:spcAft>
                        <a:buNone/>
                      </a:pPr>
                      <a:r>
                        <a:rPr lang="pt-BR" sz="1400"/>
                        <a:t>1800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25 (0,42)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2"/>
                      </a:solidFill>
                      <a:prstDash val="solid"/>
                      <a:round/>
                      <a:headEnd len="sm" w="sm" type="none"/>
                      <a:tailEnd len="sm" w="sm" type="none"/>
                    </a:lnB>
                  </a:tcPr>
                </a:tc>
              </a:tr>
              <a:tr h="375425">
                <a:tc rowSpan="3">
                  <a:txBody>
                    <a:bodyPr/>
                    <a:lstStyle/>
                    <a:p>
                      <a:pPr indent="0" lvl="0" marL="0" marR="0" rtl="0" algn="ctr">
                        <a:lnSpc>
                          <a:spcPct val="100000"/>
                        </a:lnSpc>
                        <a:spcBef>
                          <a:spcPts val="0"/>
                        </a:spcBef>
                        <a:spcAft>
                          <a:spcPts val="0"/>
                        </a:spcAft>
                        <a:buClr>
                          <a:schemeClr val="lt2"/>
                        </a:buClr>
                        <a:buSzPts val="1400"/>
                        <a:buFont typeface="Calibri"/>
                        <a:buNone/>
                      </a:pPr>
                      <a:r>
                        <a:rPr b="1" lang="pt-BR" sz="1400" u="sng">
                          <a:solidFill>
                            <a:schemeClr val="lt2"/>
                          </a:solidFill>
                        </a:rPr>
                        <a:t>&gt;</a:t>
                      </a:r>
                      <a:r>
                        <a:rPr b="1" lang="pt-BR" sz="1400" u="none">
                          <a:solidFill>
                            <a:schemeClr val="lt2"/>
                          </a:solidFill>
                        </a:rPr>
                        <a:t>10</a:t>
                      </a:r>
                      <a:r>
                        <a:rPr b="1" lang="pt-BR" sz="1400">
                          <a:solidFill>
                            <a:schemeClr val="lt2"/>
                          </a:solidFill>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lt2"/>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t>600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10 (0,17)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75425">
                <a:tc vMerge="1"/>
                <a:tc>
                  <a:txBody>
                    <a:bodyPr/>
                    <a:lstStyle/>
                    <a:p>
                      <a:pPr indent="0" lvl="0" marL="0" marR="0" rtl="0" algn="ctr">
                        <a:spcBef>
                          <a:spcPts val="0"/>
                        </a:spcBef>
                        <a:spcAft>
                          <a:spcPts val="0"/>
                        </a:spcAft>
                        <a:buNone/>
                      </a:pPr>
                      <a:r>
                        <a:rPr lang="pt-BR" sz="1400"/>
                        <a:t>1500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15 (0,25)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75425">
                <a:tc vMerge="1"/>
                <a:tc>
                  <a:txBody>
                    <a:bodyPr/>
                    <a:lstStyle/>
                    <a:p>
                      <a:pPr indent="0" lvl="0" marL="0" marR="0" rtl="0" algn="ctr">
                        <a:spcBef>
                          <a:spcPts val="0"/>
                        </a:spcBef>
                        <a:spcAft>
                          <a:spcPts val="0"/>
                        </a:spcAft>
                        <a:buNone/>
                      </a:pPr>
                      <a:r>
                        <a:rPr lang="pt-BR" sz="1400"/>
                        <a:t>1800</a:t>
                      </a:r>
                      <a:endParaRPr/>
                    </a:p>
                  </a:txBody>
                  <a:tcPr marT="45725" marB="45725" marR="91450" marL="91450" anchor="ctr">
                    <a:lnL cap="flat" cmpd="sng" w="12700">
                      <a:solidFill>
                        <a:schemeClr val="lt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17 (0,28)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5158" name="Google Shape;5158;p95"/>
          <p:cNvGrpSpPr/>
          <p:nvPr/>
        </p:nvGrpSpPr>
        <p:grpSpPr>
          <a:xfrm>
            <a:off x="4470925" y="1510191"/>
            <a:ext cx="2684834" cy="980780"/>
            <a:chOff x="2830749" y="1445341"/>
            <a:chExt cx="2684834" cy="1077100"/>
          </a:xfrm>
        </p:grpSpPr>
        <p:cxnSp>
          <p:nvCxnSpPr>
            <p:cNvPr id="5159" name="Google Shape;5159;p95"/>
            <p:cNvCxnSpPr/>
            <p:nvPr/>
          </p:nvCxnSpPr>
          <p:spPr>
            <a:xfrm rot="10800000">
              <a:off x="2830749" y="1445341"/>
              <a:ext cx="0" cy="1077100"/>
            </a:xfrm>
            <a:prstGeom prst="straightConnector1">
              <a:avLst/>
            </a:prstGeom>
            <a:noFill/>
            <a:ln cap="flat" cmpd="sng" w="12700">
              <a:solidFill>
                <a:schemeClr val="lt1"/>
              </a:solidFill>
              <a:prstDash val="solid"/>
              <a:miter lim="800000"/>
              <a:headEnd len="sm" w="sm" type="none"/>
              <a:tailEnd len="sm" w="sm" type="none"/>
            </a:ln>
          </p:spPr>
        </p:cxnSp>
        <p:cxnSp>
          <p:nvCxnSpPr>
            <p:cNvPr id="5160" name="Google Shape;5160;p95"/>
            <p:cNvCxnSpPr/>
            <p:nvPr/>
          </p:nvCxnSpPr>
          <p:spPr>
            <a:xfrm rot="10800000">
              <a:off x="5515583" y="1445341"/>
              <a:ext cx="0" cy="1077100"/>
            </a:xfrm>
            <a:prstGeom prst="straightConnector1">
              <a:avLst/>
            </a:prstGeom>
            <a:noFill/>
            <a:ln cap="flat" cmpd="sng" w="12700">
              <a:solidFill>
                <a:schemeClr val="lt1"/>
              </a:solidFill>
              <a:prstDash val="solid"/>
              <a:miter lim="800000"/>
              <a:headEnd len="sm" w="sm" type="none"/>
              <a:tailEnd len="sm" w="sm" type="none"/>
            </a:ln>
          </p:spPr>
        </p:cxnSp>
      </p:grpSp>
      <p:grpSp>
        <p:nvGrpSpPr>
          <p:cNvPr id="5161" name="Google Shape;5161;p95"/>
          <p:cNvGrpSpPr/>
          <p:nvPr/>
        </p:nvGrpSpPr>
        <p:grpSpPr>
          <a:xfrm>
            <a:off x="2779538" y="1523007"/>
            <a:ext cx="6515758" cy="558595"/>
            <a:chOff x="3003274" y="1342856"/>
            <a:chExt cx="6515758" cy="558595"/>
          </a:xfrm>
        </p:grpSpPr>
        <p:sp>
          <p:nvSpPr>
            <p:cNvPr id="5162" name="Google Shape;5162;p95"/>
            <p:cNvSpPr/>
            <p:nvPr/>
          </p:nvSpPr>
          <p:spPr>
            <a:xfrm>
              <a:off x="3003274" y="1357575"/>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163" name="Google Shape;5163;p95"/>
            <p:cNvSpPr/>
            <p:nvPr/>
          </p:nvSpPr>
          <p:spPr>
            <a:xfrm>
              <a:off x="5815194" y="1361936"/>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164" name="Google Shape;5164;p95"/>
            <p:cNvSpPr/>
            <p:nvPr/>
          </p:nvSpPr>
          <p:spPr>
            <a:xfrm>
              <a:off x="8979517" y="1342856"/>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5165" name="Google Shape;5165;p95"/>
            <p:cNvGrpSpPr/>
            <p:nvPr/>
          </p:nvGrpSpPr>
          <p:grpSpPr>
            <a:xfrm>
              <a:off x="3082487" y="1417796"/>
              <a:ext cx="375253" cy="375255"/>
              <a:chOff x="4783474" y="5277724"/>
              <a:chExt cx="922767" cy="922771"/>
            </a:xfrm>
          </p:grpSpPr>
          <p:sp>
            <p:nvSpPr>
              <p:cNvPr id="5166" name="Google Shape;5166;p95"/>
              <p:cNvSpPr/>
              <p:nvPr/>
            </p:nvSpPr>
            <p:spPr>
              <a:xfrm>
                <a:off x="4783474" y="5277724"/>
                <a:ext cx="922767" cy="922771"/>
              </a:xfrm>
              <a:custGeom>
                <a:rect b="b" l="l" r="r" t="t"/>
                <a:pathLst>
                  <a:path extrusionOk="0" h="922771" w="922767">
                    <a:moveTo>
                      <a:pt x="902010" y="276109"/>
                    </a:moveTo>
                    <a:cubicBezTo>
                      <a:pt x="887722" y="261189"/>
                      <a:pt x="868486" y="253003"/>
                      <a:pt x="847799" y="253003"/>
                    </a:cubicBezTo>
                    <a:lnTo>
                      <a:pt x="730041" y="253003"/>
                    </a:lnTo>
                    <a:cubicBezTo>
                      <a:pt x="722191" y="112214"/>
                      <a:pt x="604873" y="0"/>
                      <a:pt x="461332" y="0"/>
                    </a:cubicBezTo>
                    <a:cubicBezTo>
                      <a:pt x="317828" y="0"/>
                      <a:pt x="200470" y="112214"/>
                      <a:pt x="192660" y="253003"/>
                    </a:cubicBezTo>
                    <a:lnTo>
                      <a:pt x="74902" y="253003"/>
                    </a:lnTo>
                    <a:cubicBezTo>
                      <a:pt x="54215" y="253003"/>
                      <a:pt x="34979" y="261226"/>
                      <a:pt x="20692" y="276146"/>
                    </a:cubicBezTo>
                    <a:cubicBezTo>
                      <a:pt x="6479" y="290992"/>
                      <a:pt x="-851" y="310451"/>
                      <a:pt x="79" y="330952"/>
                    </a:cubicBezTo>
                    <a:lnTo>
                      <a:pt x="27166" y="908557"/>
                    </a:lnTo>
                    <a:cubicBezTo>
                      <a:pt x="27538" y="916482"/>
                      <a:pt x="34086" y="922733"/>
                      <a:pt x="42049" y="922733"/>
                    </a:cubicBezTo>
                    <a:lnTo>
                      <a:pt x="491133" y="922733"/>
                    </a:lnTo>
                    <a:cubicBezTo>
                      <a:pt x="499356" y="922733"/>
                      <a:pt x="506016" y="916073"/>
                      <a:pt x="506016" y="907851"/>
                    </a:cubicBezTo>
                    <a:cubicBezTo>
                      <a:pt x="506016" y="899628"/>
                      <a:pt x="499356" y="892968"/>
                      <a:pt x="491133" y="892968"/>
                    </a:cubicBezTo>
                    <a:lnTo>
                      <a:pt x="56222" y="892968"/>
                    </a:lnTo>
                    <a:lnTo>
                      <a:pt x="29805" y="329583"/>
                    </a:lnTo>
                    <a:cubicBezTo>
                      <a:pt x="29284" y="317304"/>
                      <a:pt x="33675" y="305622"/>
                      <a:pt x="42195" y="296692"/>
                    </a:cubicBezTo>
                    <a:cubicBezTo>
                      <a:pt x="50790" y="287688"/>
                      <a:pt x="62399" y="282740"/>
                      <a:pt x="74900" y="282740"/>
                    </a:cubicBezTo>
                    <a:lnTo>
                      <a:pt x="847835" y="282777"/>
                    </a:lnTo>
                    <a:cubicBezTo>
                      <a:pt x="860337" y="282777"/>
                      <a:pt x="871908" y="287726"/>
                      <a:pt x="880503" y="296730"/>
                    </a:cubicBezTo>
                    <a:cubicBezTo>
                      <a:pt x="889061" y="305659"/>
                      <a:pt x="893451" y="317343"/>
                      <a:pt x="892930" y="329583"/>
                    </a:cubicBezTo>
                    <a:lnTo>
                      <a:pt x="866514" y="893006"/>
                    </a:lnTo>
                    <a:lnTo>
                      <a:pt x="550665" y="893006"/>
                    </a:lnTo>
                    <a:cubicBezTo>
                      <a:pt x="542442" y="893006"/>
                      <a:pt x="535782" y="899666"/>
                      <a:pt x="535782" y="907889"/>
                    </a:cubicBezTo>
                    <a:cubicBezTo>
                      <a:pt x="535782" y="916112"/>
                      <a:pt x="542442" y="922772"/>
                      <a:pt x="550665" y="922772"/>
                    </a:cubicBezTo>
                    <a:lnTo>
                      <a:pt x="880725" y="922772"/>
                    </a:lnTo>
                    <a:cubicBezTo>
                      <a:pt x="888687" y="922772"/>
                      <a:pt x="895198" y="916521"/>
                      <a:pt x="895608" y="908596"/>
                    </a:cubicBezTo>
                    <a:lnTo>
                      <a:pt x="922695" y="330952"/>
                    </a:lnTo>
                    <a:cubicBezTo>
                      <a:pt x="923588" y="310488"/>
                      <a:pt x="916258" y="291029"/>
                      <a:pt x="902045" y="276183"/>
                    </a:cubicBezTo>
                    <a:close/>
                    <a:moveTo>
                      <a:pt x="476252" y="253003"/>
                    </a:moveTo>
                    <a:lnTo>
                      <a:pt x="476252" y="163706"/>
                    </a:lnTo>
                    <a:cubicBezTo>
                      <a:pt x="476252" y="155483"/>
                      <a:pt x="469592" y="148823"/>
                      <a:pt x="461369" y="148823"/>
                    </a:cubicBezTo>
                    <a:cubicBezTo>
                      <a:pt x="453146" y="148823"/>
                      <a:pt x="446486" y="155483"/>
                      <a:pt x="446486" y="163706"/>
                    </a:cubicBezTo>
                    <a:lnTo>
                      <a:pt x="446486" y="253003"/>
                    </a:lnTo>
                    <a:lnTo>
                      <a:pt x="222125" y="253003"/>
                    </a:lnTo>
                    <a:cubicBezTo>
                      <a:pt x="229901" y="128616"/>
                      <a:pt x="334234" y="29756"/>
                      <a:pt x="461364" y="29756"/>
                    </a:cubicBezTo>
                    <a:cubicBezTo>
                      <a:pt x="588494" y="29756"/>
                      <a:pt x="692831" y="128616"/>
                      <a:pt x="700603" y="25300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67" name="Google Shape;5167;p95"/>
              <p:cNvSpPr/>
              <p:nvPr/>
            </p:nvSpPr>
            <p:spPr>
              <a:xfrm>
                <a:off x="5229955" y="5322366"/>
                <a:ext cx="29765" cy="74414"/>
              </a:xfrm>
              <a:custGeom>
                <a:rect b="b" l="l" r="r" t="t"/>
                <a:pathLst>
                  <a:path extrusionOk="0" h="74414" w="29765">
                    <a:moveTo>
                      <a:pt x="14883" y="0"/>
                    </a:moveTo>
                    <a:cubicBezTo>
                      <a:pt x="6660" y="0"/>
                      <a:pt x="0" y="6660"/>
                      <a:pt x="0" y="14883"/>
                    </a:cubicBezTo>
                    <a:lnTo>
                      <a:pt x="0" y="59531"/>
                    </a:lnTo>
                    <a:cubicBezTo>
                      <a:pt x="0" y="67754"/>
                      <a:pt x="6660" y="74414"/>
                      <a:pt x="14883" y="74414"/>
                    </a:cubicBezTo>
                    <a:cubicBezTo>
                      <a:pt x="23106" y="74414"/>
                      <a:pt x="29766" y="67754"/>
                      <a:pt x="29766" y="59531"/>
                    </a:cubicBezTo>
                    <a:lnTo>
                      <a:pt x="29766" y="14883"/>
                    </a:lnTo>
                    <a:cubicBezTo>
                      <a:pt x="29766" y="6660"/>
                      <a:pt x="23106" y="0"/>
                      <a:pt x="14883"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68" name="Google Shape;5168;p95"/>
              <p:cNvSpPr/>
              <p:nvPr/>
            </p:nvSpPr>
            <p:spPr>
              <a:xfrm>
                <a:off x="5304067" y="5361603"/>
                <a:ext cx="50937" cy="50838"/>
              </a:xfrm>
              <a:custGeom>
                <a:rect b="b" l="l" r="r" t="t"/>
                <a:pathLst>
                  <a:path extrusionOk="0" h="50838" w="50937">
                    <a:moveTo>
                      <a:pt x="25562" y="4330"/>
                    </a:moveTo>
                    <a:lnTo>
                      <a:pt x="4390" y="25389"/>
                    </a:lnTo>
                    <a:cubicBezTo>
                      <a:pt x="-1451" y="31193"/>
                      <a:pt x="-1451" y="40607"/>
                      <a:pt x="4316" y="46448"/>
                    </a:cubicBezTo>
                    <a:cubicBezTo>
                      <a:pt x="7218" y="49350"/>
                      <a:pt x="11051" y="50838"/>
                      <a:pt x="14883" y="50838"/>
                    </a:cubicBezTo>
                    <a:cubicBezTo>
                      <a:pt x="18678" y="50838"/>
                      <a:pt x="22473" y="49387"/>
                      <a:pt x="25376" y="46522"/>
                    </a:cubicBezTo>
                    <a:lnTo>
                      <a:pt x="46547" y="25463"/>
                    </a:lnTo>
                    <a:cubicBezTo>
                      <a:pt x="52389" y="19659"/>
                      <a:pt x="52389" y="10245"/>
                      <a:pt x="46621" y="4404"/>
                    </a:cubicBezTo>
                    <a:cubicBezTo>
                      <a:pt x="40817" y="-1437"/>
                      <a:pt x="31403" y="-1474"/>
                      <a:pt x="25563" y="433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69" name="Google Shape;5169;p95"/>
              <p:cNvSpPr/>
              <p:nvPr/>
            </p:nvSpPr>
            <p:spPr>
              <a:xfrm>
                <a:off x="5134619" y="5361617"/>
                <a:ext cx="50965" cy="50824"/>
              </a:xfrm>
              <a:custGeom>
                <a:rect b="b" l="l" r="r" t="t"/>
                <a:pathLst>
                  <a:path extrusionOk="0" h="50824" w="50965">
                    <a:moveTo>
                      <a:pt x="25389" y="4316"/>
                    </a:moveTo>
                    <a:cubicBezTo>
                      <a:pt x="19585" y="-1451"/>
                      <a:pt x="10134" y="-1451"/>
                      <a:pt x="4330" y="4390"/>
                    </a:cubicBezTo>
                    <a:cubicBezTo>
                      <a:pt x="-1474" y="10232"/>
                      <a:pt x="-1437" y="19646"/>
                      <a:pt x="4404" y="25449"/>
                    </a:cubicBezTo>
                    <a:lnTo>
                      <a:pt x="25576" y="46508"/>
                    </a:lnTo>
                    <a:cubicBezTo>
                      <a:pt x="28478" y="49410"/>
                      <a:pt x="32273" y="50824"/>
                      <a:pt x="36068" y="50824"/>
                    </a:cubicBezTo>
                    <a:cubicBezTo>
                      <a:pt x="39901" y="50824"/>
                      <a:pt x="43733" y="49373"/>
                      <a:pt x="46635" y="46434"/>
                    </a:cubicBezTo>
                    <a:cubicBezTo>
                      <a:pt x="52440" y="40592"/>
                      <a:pt x="52403" y="31178"/>
                      <a:pt x="46561" y="2537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70" name="Google Shape;5170;p95"/>
              <p:cNvSpPr/>
              <p:nvPr/>
            </p:nvSpPr>
            <p:spPr>
              <a:xfrm>
                <a:off x="5081669" y="5398283"/>
                <a:ext cx="50965" cy="50810"/>
              </a:xfrm>
              <a:custGeom>
                <a:rect b="b" l="l" r="r" t="t"/>
                <a:pathLst>
                  <a:path extrusionOk="0" h="50810" w="50965">
                    <a:moveTo>
                      <a:pt x="25389" y="4302"/>
                    </a:moveTo>
                    <a:cubicBezTo>
                      <a:pt x="19585" y="-1465"/>
                      <a:pt x="10134" y="-1428"/>
                      <a:pt x="4330" y="4377"/>
                    </a:cubicBezTo>
                    <a:cubicBezTo>
                      <a:pt x="-1474" y="10218"/>
                      <a:pt x="-1437" y="19632"/>
                      <a:pt x="4404" y="25435"/>
                    </a:cubicBezTo>
                    <a:lnTo>
                      <a:pt x="25576" y="46494"/>
                    </a:lnTo>
                    <a:cubicBezTo>
                      <a:pt x="28478" y="49396"/>
                      <a:pt x="32273" y="50810"/>
                      <a:pt x="36068" y="50810"/>
                    </a:cubicBezTo>
                    <a:cubicBezTo>
                      <a:pt x="39901" y="50810"/>
                      <a:pt x="43696" y="49359"/>
                      <a:pt x="46635" y="46420"/>
                    </a:cubicBezTo>
                    <a:cubicBezTo>
                      <a:pt x="52440" y="40578"/>
                      <a:pt x="52403" y="31165"/>
                      <a:pt x="46561" y="2536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71" name="Google Shape;5171;p95"/>
              <p:cNvSpPr/>
              <p:nvPr/>
            </p:nvSpPr>
            <p:spPr>
              <a:xfrm>
                <a:off x="5357017" y="5398269"/>
                <a:ext cx="50937" cy="50824"/>
              </a:xfrm>
              <a:custGeom>
                <a:rect b="b" l="l" r="r" t="t"/>
                <a:pathLst>
                  <a:path extrusionOk="0" h="50824" w="50937">
                    <a:moveTo>
                      <a:pt x="25562" y="4316"/>
                    </a:moveTo>
                    <a:lnTo>
                      <a:pt x="4390" y="25375"/>
                    </a:lnTo>
                    <a:cubicBezTo>
                      <a:pt x="-1451" y="31179"/>
                      <a:pt x="-1451" y="40593"/>
                      <a:pt x="4316" y="46434"/>
                    </a:cubicBezTo>
                    <a:cubicBezTo>
                      <a:pt x="7218" y="49336"/>
                      <a:pt x="11051" y="50824"/>
                      <a:pt x="14883" y="50824"/>
                    </a:cubicBezTo>
                    <a:cubicBezTo>
                      <a:pt x="18678" y="50824"/>
                      <a:pt x="22473" y="49373"/>
                      <a:pt x="25376" y="46508"/>
                    </a:cubicBezTo>
                    <a:lnTo>
                      <a:pt x="46547" y="25449"/>
                    </a:lnTo>
                    <a:cubicBezTo>
                      <a:pt x="52389" y="19645"/>
                      <a:pt x="52389" y="10231"/>
                      <a:pt x="46622" y="4391"/>
                    </a:cubicBezTo>
                    <a:cubicBezTo>
                      <a:pt x="40854" y="-1414"/>
                      <a:pt x="31403" y="-1488"/>
                      <a:pt x="25563" y="431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72" name="Google Shape;5172;p95"/>
              <p:cNvSpPr/>
              <p:nvPr/>
            </p:nvSpPr>
            <p:spPr>
              <a:xfrm>
                <a:off x="5329717" y="5732466"/>
                <a:ext cx="206531" cy="408527"/>
              </a:xfrm>
              <a:custGeom>
                <a:rect b="b" l="l" r="r" t="t"/>
                <a:pathLst>
                  <a:path extrusionOk="0" h="408527" w="206531">
                    <a:moveTo>
                      <a:pt x="8180" y="42862"/>
                    </a:moveTo>
                    <a:cubicBezTo>
                      <a:pt x="-7075" y="76459"/>
                      <a:pt x="-2647" y="125908"/>
                      <a:pt x="35602" y="151285"/>
                    </a:cubicBezTo>
                    <a:cubicBezTo>
                      <a:pt x="101198" y="194854"/>
                      <a:pt x="78241" y="243409"/>
                      <a:pt x="53945" y="294788"/>
                    </a:cubicBezTo>
                    <a:cubicBezTo>
                      <a:pt x="36941" y="330693"/>
                      <a:pt x="15808" y="375416"/>
                      <a:pt x="60382" y="398258"/>
                    </a:cubicBezTo>
                    <a:cubicBezTo>
                      <a:pt x="73739" y="405104"/>
                      <a:pt x="86390" y="408527"/>
                      <a:pt x="98259" y="408527"/>
                    </a:cubicBezTo>
                    <a:cubicBezTo>
                      <a:pt x="107598" y="408527"/>
                      <a:pt x="116491" y="406406"/>
                      <a:pt x="124825" y="402165"/>
                    </a:cubicBezTo>
                    <a:cubicBezTo>
                      <a:pt x="171706" y="378315"/>
                      <a:pt x="185175" y="292923"/>
                      <a:pt x="194998" y="230562"/>
                    </a:cubicBezTo>
                    <a:cubicBezTo>
                      <a:pt x="196374" y="221856"/>
                      <a:pt x="197677" y="213708"/>
                      <a:pt x="198942" y="206415"/>
                    </a:cubicBezTo>
                    <a:cubicBezTo>
                      <a:pt x="221341" y="78646"/>
                      <a:pt x="196523" y="31097"/>
                      <a:pt x="92785" y="2856"/>
                    </a:cubicBezTo>
                    <a:cubicBezTo>
                      <a:pt x="56918" y="-6892"/>
                      <a:pt x="23618" y="8772"/>
                      <a:pt x="8140" y="42853"/>
                    </a:cubicBezTo>
                    <a:close/>
                    <a:moveTo>
                      <a:pt x="35267" y="55140"/>
                    </a:moveTo>
                    <a:cubicBezTo>
                      <a:pt x="39063" y="46769"/>
                      <a:pt x="49555" y="29653"/>
                      <a:pt x="71581" y="29653"/>
                    </a:cubicBezTo>
                    <a:cubicBezTo>
                      <a:pt x="75637" y="29653"/>
                      <a:pt x="80102" y="30249"/>
                      <a:pt x="85014" y="31551"/>
                    </a:cubicBezTo>
                    <a:cubicBezTo>
                      <a:pt x="166944" y="53837"/>
                      <a:pt x="190646" y="81483"/>
                      <a:pt x="169659" y="201248"/>
                    </a:cubicBezTo>
                    <a:cubicBezTo>
                      <a:pt x="168357" y="208690"/>
                      <a:pt x="167055" y="217024"/>
                      <a:pt x="165641" y="225879"/>
                    </a:cubicBezTo>
                    <a:cubicBezTo>
                      <a:pt x="157828" y="275513"/>
                      <a:pt x="144731" y="358600"/>
                      <a:pt x="111356" y="375564"/>
                    </a:cubicBezTo>
                    <a:cubicBezTo>
                      <a:pt x="101273" y="380699"/>
                      <a:pt x="89031" y="379397"/>
                      <a:pt x="73963" y="371695"/>
                    </a:cubicBezTo>
                    <a:cubicBezTo>
                      <a:pt x="58225" y="363621"/>
                      <a:pt x="59378" y="352830"/>
                      <a:pt x="80846" y="307438"/>
                    </a:cubicBezTo>
                    <a:cubicBezTo>
                      <a:pt x="104026" y="258362"/>
                      <a:pt x="139113" y="184242"/>
                      <a:pt x="52011" y="126425"/>
                    </a:cubicBezTo>
                    <a:cubicBezTo>
                      <a:pt x="28384" y="110724"/>
                      <a:pt x="24962" y="77832"/>
                      <a:pt x="35268" y="5509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73" name="Google Shape;5173;p95"/>
              <p:cNvSpPr/>
              <p:nvPr/>
            </p:nvSpPr>
            <p:spPr>
              <a:xfrm>
                <a:off x="5274897" y="5605144"/>
                <a:ext cx="93921" cy="117641"/>
              </a:xfrm>
              <a:custGeom>
                <a:rect b="b" l="l" r="r" t="t"/>
                <a:pathLst>
                  <a:path extrusionOk="0" h="117641" w="93921">
                    <a:moveTo>
                      <a:pt x="44617" y="66"/>
                    </a:moveTo>
                    <a:cubicBezTo>
                      <a:pt x="18571" y="1666"/>
                      <a:pt x="-1037" y="28567"/>
                      <a:pt x="42" y="61272"/>
                    </a:cubicBezTo>
                    <a:cubicBezTo>
                      <a:pt x="638" y="79429"/>
                      <a:pt x="7633" y="95912"/>
                      <a:pt x="19204" y="106442"/>
                    </a:cubicBezTo>
                    <a:cubicBezTo>
                      <a:pt x="27203" y="113734"/>
                      <a:pt x="36989" y="117641"/>
                      <a:pt x="46961" y="117641"/>
                    </a:cubicBezTo>
                    <a:cubicBezTo>
                      <a:pt x="47742" y="117641"/>
                      <a:pt x="48523" y="117604"/>
                      <a:pt x="49305" y="117567"/>
                    </a:cubicBezTo>
                    <a:cubicBezTo>
                      <a:pt x="75350" y="115967"/>
                      <a:pt x="94958" y="89066"/>
                      <a:pt x="93879" y="56361"/>
                    </a:cubicBezTo>
                    <a:cubicBezTo>
                      <a:pt x="93284" y="38204"/>
                      <a:pt x="86289" y="21721"/>
                      <a:pt x="74680" y="11191"/>
                    </a:cubicBezTo>
                    <a:cubicBezTo>
                      <a:pt x="66085" y="3341"/>
                      <a:pt x="55667" y="-566"/>
                      <a:pt x="44579" y="66"/>
                    </a:cubicBezTo>
                    <a:close/>
                    <a:moveTo>
                      <a:pt x="47519" y="87875"/>
                    </a:moveTo>
                    <a:cubicBezTo>
                      <a:pt x="44728" y="88024"/>
                      <a:pt x="41938" y="86871"/>
                      <a:pt x="39259" y="84452"/>
                    </a:cubicBezTo>
                    <a:cubicBezTo>
                      <a:pt x="33678" y="79355"/>
                      <a:pt x="30106" y="70351"/>
                      <a:pt x="29771" y="60343"/>
                    </a:cubicBezTo>
                    <a:cubicBezTo>
                      <a:pt x="29250" y="43488"/>
                      <a:pt x="38143" y="30317"/>
                      <a:pt x="46440" y="29796"/>
                    </a:cubicBezTo>
                    <a:lnTo>
                      <a:pt x="46961" y="29796"/>
                    </a:lnTo>
                    <a:cubicBezTo>
                      <a:pt x="49565" y="29796"/>
                      <a:pt x="52170" y="30950"/>
                      <a:pt x="54663" y="33256"/>
                    </a:cubicBezTo>
                    <a:cubicBezTo>
                      <a:pt x="60244" y="38354"/>
                      <a:pt x="63815" y="47358"/>
                      <a:pt x="64150" y="57366"/>
                    </a:cubicBezTo>
                    <a:cubicBezTo>
                      <a:pt x="64671" y="74221"/>
                      <a:pt x="55779" y="87392"/>
                      <a:pt x="47482" y="8791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74" name="Google Shape;5174;p95"/>
              <p:cNvSpPr/>
              <p:nvPr/>
            </p:nvSpPr>
            <p:spPr>
              <a:xfrm>
                <a:off x="5393974" y="5633679"/>
                <a:ext cx="51588" cy="58784"/>
              </a:xfrm>
              <a:custGeom>
                <a:rect b="b" l="l" r="r" t="t"/>
                <a:pathLst>
                  <a:path extrusionOk="0" h="58784" w="51588">
                    <a:moveTo>
                      <a:pt x="21161" y="58561"/>
                    </a:moveTo>
                    <a:cubicBezTo>
                      <a:pt x="22240" y="58710"/>
                      <a:pt x="23357" y="58784"/>
                      <a:pt x="24436" y="58784"/>
                    </a:cubicBezTo>
                    <a:cubicBezTo>
                      <a:pt x="37123" y="58784"/>
                      <a:pt x="48471" y="48292"/>
                      <a:pt x="51076" y="33484"/>
                    </a:cubicBezTo>
                    <a:lnTo>
                      <a:pt x="51076" y="33447"/>
                    </a:lnTo>
                    <a:cubicBezTo>
                      <a:pt x="52564" y="24852"/>
                      <a:pt x="50778" y="16257"/>
                      <a:pt x="46128" y="9857"/>
                    </a:cubicBezTo>
                    <a:cubicBezTo>
                      <a:pt x="42258" y="4537"/>
                      <a:pt x="36677" y="1076"/>
                      <a:pt x="30389" y="221"/>
                    </a:cubicBezTo>
                    <a:cubicBezTo>
                      <a:pt x="16697" y="-1714"/>
                      <a:pt x="3340" y="9262"/>
                      <a:pt x="512" y="25298"/>
                    </a:cubicBezTo>
                    <a:cubicBezTo>
                      <a:pt x="-976" y="33893"/>
                      <a:pt x="810" y="42488"/>
                      <a:pt x="5461" y="48888"/>
                    </a:cubicBezTo>
                    <a:cubicBezTo>
                      <a:pt x="9330" y="54208"/>
                      <a:pt x="14911" y="57632"/>
                      <a:pt x="21162" y="58524"/>
                    </a:cubicBezTo>
                    <a:close/>
                    <a:moveTo>
                      <a:pt x="25366" y="29093"/>
                    </a:moveTo>
                    <a:cubicBezTo>
                      <a:pt x="26222" y="29204"/>
                      <a:pt x="27003" y="29502"/>
                      <a:pt x="27635" y="29762"/>
                    </a:cubicBezTo>
                    <a:cubicBezTo>
                      <a:pt x="27189" y="29800"/>
                      <a:pt x="26705" y="29762"/>
                      <a:pt x="26259" y="29688"/>
                    </a:cubicBezTo>
                    <a:cubicBezTo>
                      <a:pt x="25440" y="29576"/>
                      <a:pt x="24696" y="29316"/>
                      <a:pt x="24064" y="29018"/>
                    </a:cubicBezTo>
                    <a:cubicBezTo>
                      <a:pt x="24436" y="29018"/>
                      <a:pt x="24882" y="29018"/>
                      <a:pt x="25366" y="290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75" name="Google Shape;5175;p95"/>
              <p:cNvSpPr/>
              <p:nvPr/>
            </p:nvSpPr>
            <p:spPr>
              <a:xfrm>
                <a:off x="5455105" y="5657196"/>
                <a:ext cx="51571" cy="58747"/>
              </a:xfrm>
              <a:custGeom>
                <a:rect b="b" l="l" r="r" t="t"/>
                <a:pathLst>
                  <a:path extrusionOk="0" h="58747" w="51571">
                    <a:moveTo>
                      <a:pt x="21162" y="58524"/>
                    </a:moveTo>
                    <a:cubicBezTo>
                      <a:pt x="22241" y="58673"/>
                      <a:pt x="23320" y="58747"/>
                      <a:pt x="24399" y="58747"/>
                    </a:cubicBezTo>
                    <a:cubicBezTo>
                      <a:pt x="37086" y="58747"/>
                      <a:pt x="48434" y="48217"/>
                      <a:pt x="51039" y="33447"/>
                    </a:cubicBezTo>
                    <a:cubicBezTo>
                      <a:pt x="52565" y="24852"/>
                      <a:pt x="50779" y="16257"/>
                      <a:pt x="46128" y="9894"/>
                    </a:cubicBezTo>
                    <a:cubicBezTo>
                      <a:pt x="42258" y="4537"/>
                      <a:pt x="36677" y="1114"/>
                      <a:pt x="30390" y="221"/>
                    </a:cubicBezTo>
                    <a:cubicBezTo>
                      <a:pt x="16623" y="-1714"/>
                      <a:pt x="3341" y="9262"/>
                      <a:pt x="513" y="25298"/>
                    </a:cubicBezTo>
                    <a:cubicBezTo>
                      <a:pt x="-976" y="33893"/>
                      <a:pt x="810" y="42488"/>
                      <a:pt x="5424" y="48888"/>
                    </a:cubicBezTo>
                    <a:cubicBezTo>
                      <a:pt x="9294" y="54208"/>
                      <a:pt x="14875" y="57632"/>
                      <a:pt x="21162" y="58561"/>
                    </a:cubicBezTo>
                    <a:close/>
                    <a:moveTo>
                      <a:pt x="25329" y="29056"/>
                    </a:moveTo>
                    <a:cubicBezTo>
                      <a:pt x="26185" y="29167"/>
                      <a:pt x="26929" y="29428"/>
                      <a:pt x="27561" y="29725"/>
                    </a:cubicBezTo>
                    <a:cubicBezTo>
                      <a:pt x="27152" y="29762"/>
                      <a:pt x="26668" y="29762"/>
                      <a:pt x="26148" y="29651"/>
                    </a:cubicBezTo>
                    <a:cubicBezTo>
                      <a:pt x="25329" y="29539"/>
                      <a:pt x="24622" y="29279"/>
                      <a:pt x="24027" y="28981"/>
                    </a:cubicBezTo>
                    <a:cubicBezTo>
                      <a:pt x="24436" y="28944"/>
                      <a:pt x="24845" y="28981"/>
                      <a:pt x="25329" y="2905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76" name="Google Shape;5176;p95"/>
              <p:cNvSpPr/>
              <p:nvPr/>
            </p:nvSpPr>
            <p:spPr>
              <a:xfrm>
                <a:off x="5513628" y="5695075"/>
                <a:ext cx="51588" cy="58740"/>
              </a:xfrm>
              <a:custGeom>
                <a:rect b="b" l="l" r="r" t="t"/>
                <a:pathLst>
                  <a:path extrusionOk="0" h="58740" w="51588">
                    <a:moveTo>
                      <a:pt x="30389" y="214"/>
                    </a:moveTo>
                    <a:cubicBezTo>
                      <a:pt x="16660" y="-1684"/>
                      <a:pt x="3340" y="9255"/>
                      <a:pt x="512" y="25291"/>
                    </a:cubicBezTo>
                    <a:cubicBezTo>
                      <a:pt x="-976" y="33886"/>
                      <a:pt x="810" y="42481"/>
                      <a:pt x="5461" y="48881"/>
                    </a:cubicBezTo>
                    <a:cubicBezTo>
                      <a:pt x="9330" y="54201"/>
                      <a:pt x="14911" y="57624"/>
                      <a:pt x="21162" y="58517"/>
                    </a:cubicBezTo>
                    <a:cubicBezTo>
                      <a:pt x="22278" y="58666"/>
                      <a:pt x="23357" y="58740"/>
                      <a:pt x="24436" y="58740"/>
                    </a:cubicBezTo>
                    <a:cubicBezTo>
                      <a:pt x="37123" y="58740"/>
                      <a:pt x="48471" y="48210"/>
                      <a:pt x="51076" y="33440"/>
                    </a:cubicBezTo>
                    <a:cubicBezTo>
                      <a:pt x="52565" y="24845"/>
                      <a:pt x="50779" y="16250"/>
                      <a:pt x="46128" y="9850"/>
                    </a:cubicBezTo>
                    <a:cubicBezTo>
                      <a:pt x="42258" y="4530"/>
                      <a:pt x="36677" y="1070"/>
                      <a:pt x="30390" y="214"/>
                    </a:cubicBezTo>
                    <a:close/>
                    <a:moveTo>
                      <a:pt x="26222" y="29682"/>
                    </a:moveTo>
                    <a:cubicBezTo>
                      <a:pt x="25404" y="29570"/>
                      <a:pt x="24659" y="29310"/>
                      <a:pt x="24027" y="29012"/>
                    </a:cubicBezTo>
                    <a:cubicBezTo>
                      <a:pt x="24399" y="28975"/>
                      <a:pt x="24845" y="29012"/>
                      <a:pt x="25329" y="29087"/>
                    </a:cubicBezTo>
                    <a:cubicBezTo>
                      <a:pt x="26185" y="29198"/>
                      <a:pt x="26966" y="29496"/>
                      <a:pt x="27599" y="29756"/>
                    </a:cubicBezTo>
                    <a:cubicBezTo>
                      <a:pt x="27152" y="29794"/>
                      <a:pt x="26706" y="29756"/>
                      <a:pt x="26222" y="2968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77" name="Google Shape;5177;p95"/>
              <p:cNvSpPr/>
              <p:nvPr/>
            </p:nvSpPr>
            <p:spPr>
              <a:xfrm>
                <a:off x="5549823" y="5760402"/>
                <a:ext cx="54338" cy="56969"/>
              </a:xfrm>
              <a:custGeom>
                <a:rect b="b" l="l" r="r" t="t"/>
                <a:pathLst>
                  <a:path extrusionOk="0" h="56969" w="54338">
                    <a:moveTo>
                      <a:pt x="5320" y="15707"/>
                    </a:moveTo>
                    <a:cubicBezTo>
                      <a:pt x="409" y="23408"/>
                      <a:pt x="-1191" y="32264"/>
                      <a:pt x="893" y="40003"/>
                    </a:cubicBezTo>
                    <a:cubicBezTo>
                      <a:pt x="2604" y="46328"/>
                      <a:pt x="6660" y="51462"/>
                      <a:pt x="12278" y="54365"/>
                    </a:cubicBezTo>
                    <a:cubicBezTo>
                      <a:pt x="15664" y="56113"/>
                      <a:pt x="19310" y="56969"/>
                      <a:pt x="23031" y="56969"/>
                    </a:cubicBezTo>
                    <a:cubicBezTo>
                      <a:pt x="32704" y="56969"/>
                      <a:pt x="42713" y="51277"/>
                      <a:pt x="49039" y="41305"/>
                    </a:cubicBezTo>
                    <a:cubicBezTo>
                      <a:pt x="53913" y="33604"/>
                      <a:pt x="55550" y="24711"/>
                      <a:pt x="53429" y="16972"/>
                    </a:cubicBezTo>
                    <a:cubicBezTo>
                      <a:pt x="51718" y="10647"/>
                      <a:pt x="47662" y="5512"/>
                      <a:pt x="42044" y="2610"/>
                    </a:cubicBezTo>
                    <a:cubicBezTo>
                      <a:pt x="29877" y="-3752"/>
                      <a:pt x="14027" y="1866"/>
                      <a:pt x="5283" y="1567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78" name="Google Shape;5178;p95"/>
              <p:cNvSpPr/>
              <p:nvPr/>
            </p:nvSpPr>
            <p:spPr>
              <a:xfrm>
                <a:off x="4953404" y="5732459"/>
                <a:ext cx="206555" cy="408541"/>
              </a:xfrm>
              <a:custGeom>
                <a:rect b="b" l="l" r="r" t="t"/>
                <a:pathLst>
                  <a:path extrusionOk="0" h="408541" w="206555">
                    <a:moveTo>
                      <a:pt x="170990" y="151291"/>
                    </a:moveTo>
                    <a:cubicBezTo>
                      <a:pt x="209201" y="125915"/>
                      <a:pt x="213630" y="76504"/>
                      <a:pt x="198374" y="42868"/>
                    </a:cubicBezTo>
                    <a:cubicBezTo>
                      <a:pt x="182896" y="8786"/>
                      <a:pt x="149707" y="-6916"/>
                      <a:pt x="113728" y="2870"/>
                    </a:cubicBezTo>
                    <a:cubicBezTo>
                      <a:pt x="9992" y="31073"/>
                      <a:pt x="-14783" y="78661"/>
                      <a:pt x="7572" y="206429"/>
                    </a:cubicBezTo>
                    <a:cubicBezTo>
                      <a:pt x="8837" y="213722"/>
                      <a:pt x="10140" y="221870"/>
                      <a:pt x="11516" y="230577"/>
                    </a:cubicBezTo>
                    <a:cubicBezTo>
                      <a:pt x="21338" y="292936"/>
                      <a:pt x="34808" y="378329"/>
                      <a:pt x="81689" y="402179"/>
                    </a:cubicBezTo>
                    <a:cubicBezTo>
                      <a:pt x="90023" y="406421"/>
                      <a:pt x="98879" y="408542"/>
                      <a:pt x="108255" y="408542"/>
                    </a:cubicBezTo>
                    <a:cubicBezTo>
                      <a:pt x="120161" y="408542"/>
                      <a:pt x="132811" y="405119"/>
                      <a:pt x="146132" y="398273"/>
                    </a:cubicBezTo>
                    <a:cubicBezTo>
                      <a:pt x="190706" y="375428"/>
                      <a:pt x="169572" y="330743"/>
                      <a:pt x="152569" y="294803"/>
                    </a:cubicBezTo>
                    <a:cubicBezTo>
                      <a:pt x="128273" y="243420"/>
                      <a:pt x="105316" y="194866"/>
                      <a:pt x="170949" y="151299"/>
                    </a:cubicBezTo>
                    <a:close/>
                    <a:moveTo>
                      <a:pt x="125709" y="307520"/>
                    </a:moveTo>
                    <a:cubicBezTo>
                      <a:pt x="147177" y="352912"/>
                      <a:pt x="148331" y="363702"/>
                      <a:pt x="132592" y="371776"/>
                    </a:cubicBezTo>
                    <a:cubicBezTo>
                      <a:pt x="117524" y="379516"/>
                      <a:pt x="105282" y="380743"/>
                      <a:pt x="95199" y="375646"/>
                    </a:cubicBezTo>
                    <a:cubicBezTo>
                      <a:pt x="61862" y="358680"/>
                      <a:pt x="48765" y="275595"/>
                      <a:pt x="40914" y="225961"/>
                    </a:cubicBezTo>
                    <a:cubicBezTo>
                      <a:pt x="39500" y="217068"/>
                      <a:pt x="38198" y="208771"/>
                      <a:pt x="36896" y="201330"/>
                    </a:cubicBezTo>
                    <a:cubicBezTo>
                      <a:pt x="15911" y="81563"/>
                      <a:pt x="39612" y="53912"/>
                      <a:pt x="121542" y="31633"/>
                    </a:cubicBezTo>
                    <a:cubicBezTo>
                      <a:pt x="152907" y="23112"/>
                      <a:pt x="166748" y="45288"/>
                      <a:pt x="171251" y="55222"/>
                    </a:cubicBezTo>
                    <a:cubicBezTo>
                      <a:pt x="181557" y="77955"/>
                      <a:pt x="178134" y="110846"/>
                      <a:pt x="154508" y="126548"/>
                    </a:cubicBezTo>
                    <a:cubicBezTo>
                      <a:pt x="67443" y="184368"/>
                      <a:pt x="102493" y="258517"/>
                      <a:pt x="125710" y="30756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79" name="Google Shape;5179;p95"/>
              <p:cNvSpPr/>
              <p:nvPr/>
            </p:nvSpPr>
            <p:spPr>
              <a:xfrm>
                <a:off x="5120858" y="5605139"/>
                <a:ext cx="93921" cy="117647"/>
              </a:xfrm>
              <a:custGeom>
                <a:rect b="b" l="l" r="r" t="t"/>
                <a:pathLst>
                  <a:path extrusionOk="0" h="117647" w="93921">
                    <a:moveTo>
                      <a:pt x="46961" y="117648"/>
                    </a:moveTo>
                    <a:cubicBezTo>
                      <a:pt x="56970" y="117648"/>
                      <a:pt x="66755" y="113741"/>
                      <a:pt x="74718" y="106448"/>
                    </a:cubicBezTo>
                    <a:cubicBezTo>
                      <a:pt x="86327" y="95881"/>
                      <a:pt x="93284" y="79436"/>
                      <a:pt x="93879" y="61279"/>
                    </a:cubicBezTo>
                    <a:cubicBezTo>
                      <a:pt x="94958" y="28537"/>
                      <a:pt x="75387" y="1673"/>
                      <a:pt x="49305" y="73"/>
                    </a:cubicBezTo>
                    <a:cubicBezTo>
                      <a:pt x="38589" y="-597"/>
                      <a:pt x="27799" y="3347"/>
                      <a:pt x="19204" y="11198"/>
                    </a:cubicBezTo>
                    <a:cubicBezTo>
                      <a:pt x="7595" y="21765"/>
                      <a:pt x="638" y="38210"/>
                      <a:pt x="43" y="56368"/>
                    </a:cubicBezTo>
                    <a:cubicBezTo>
                      <a:pt x="-1036" y="89110"/>
                      <a:pt x="18534" y="115973"/>
                      <a:pt x="44617" y="117574"/>
                    </a:cubicBezTo>
                    <a:cubicBezTo>
                      <a:pt x="45398" y="117611"/>
                      <a:pt x="46179" y="117648"/>
                      <a:pt x="46961" y="117648"/>
                    </a:cubicBezTo>
                    <a:close/>
                    <a:moveTo>
                      <a:pt x="29771" y="57336"/>
                    </a:moveTo>
                    <a:cubicBezTo>
                      <a:pt x="30106" y="47327"/>
                      <a:pt x="33641" y="38286"/>
                      <a:pt x="39222" y="33188"/>
                    </a:cubicBezTo>
                    <a:cubicBezTo>
                      <a:pt x="41752" y="30881"/>
                      <a:pt x="44319" y="29728"/>
                      <a:pt x="46923" y="29728"/>
                    </a:cubicBezTo>
                    <a:lnTo>
                      <a:pt x="47444" y="29728"/>
                    </a:lnTo>
                    <a:cubicBezTo>
                      <a:pt x="55779" y="30248"/>
                      <a:pt x="64671" y="43420"/>
                      <a:pt x="64113" y="60274"/>
                    </a:cubicBezTo>
                    <a:cubicBezTo>
                      <a:pt x="63778" y="70283"/>
                      <a:pt x="60244" y="79324"/>
                      <a:pt x="54662" y="84422"/>
                    </a:cubicBezTo>
                    <a:cubicBezTo>
                      <a:pt x="51984" y="86878"/>
                      <a:pt x="49267" y="88068"/>
                      <a:pt x="46403" y="87845"/>
                    </a:cubicBezTo>
                    <a:cubicBezTo>
                      <a:pt x="38068" y="87324"/>
                      <a:pt x="29176" y="74153"/>
                      <a:pt x="29734" y="5729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80" name="Google Shape;5180;p95"/>
              <p:cNvSpPr/>
              <p:nvPr/>
            </p:nvSpPr>
            <p:spPr>
              <a:xfrm>
                <a:off x="5044090" y="5633750"/>
                <a:ext cx="51554" cy="58785"/>
              </a:xfrm>
              <a:custGeom>
                <a:rect b="b" l="l" r="r" t="t"/>
                <a:pathLst>
                  <a:path extrusionOk="0" h="58785" w="51554">
                    <a:moveTo>
                      <a:pt x="27136" y="58748"/>
                    </a:moveTo>
                    <a:cubicBezTo>
                      <a:pt x="28215" y="58748"/>
                      <a:pt x="29294" y="58673"/>
                      <a:pt x="30410" y="58524"/>
                    </a:cubicBezTo>
                    <a:cubicBezTo>
                      <a:pt x="36661" y="57631"/>
                      <a:pt x="42242" y="54208"/>
                      <a:pt x="46111" y="48888"/>
                    </a:cubicBezTo>
                    <a:cubicBezTo>
                      <a:pt x="50762" y="42488"/>
                      <a:pt x="52548" y="33894"/>
                      <a:pt x="51022" y="25298"/>
                    </a:cubicBezTo>
                    <a:cubicBezTo>
                      <a:pt x="48232" y="9262"/>
                      <a:pt x="35097" y="-1714"/>
                      <a:pt x="21145" y="221"/>
                    </a:cubicBezTo>
                    <a:cubicBezTo>
                      <a:pt x="14894" y="1114"/>
                      <a:pt x="9313" y="4537"/>
                      <a:pt x="5444" y="9857"/>
                    </a:cubicBezTo>
                    <a:cubicBezTo>
                      <a:pt x="793" y="16257"/>
                      <a:pt x="-993" y="24852"/>
                      <a:pt x="533" y="33447"/>
                    </a:cubicBezTo>
                    <a:cubicBezTo>
                      <a:pt x="3137" y="48255"/>
                      <a:pt x="14485" y="58785"/>
                      <a:pt x="27136" y="58785"/>
                    </a:cubicBezTo>
                    <a:close/>
                    <a:moveTo>
                      <a:pt x="26205" y="29056"/>
                    </a:moveTo>
                    <a:cubicBezTo>
                      <a:pt x="26652" y="28982"/>
                      <a:pt x="27098" y="28945"/>
                      <a:pt x="27508" y="28982"/>
                    </a:cubicBezTo>
                    <a:cubicBezTo>
                      <a:pt x="26875" y="29279"/>
                      <a:pt x="26168" y="29540"/>
                      <a:pt x="25350" y="29652"/>
                    </a:cubicBezTo>
                    <a:cubicBezTo>
                      <a:pt x="24903" y="29689"/>
                      <a:pt x="24457" y="29763"/>
                      <a:pt x="24047" y="29726"/>
                    </a:cubicBezTo>
                    <a:cubicBezTo>
                      <a:pt x="24680" y="29428"/>
                      <a:pt x="25387" y="29168"/>
                      <a:pt x="26205" y="2905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81" name="Google Shape;5181;p95"/>
              <p:cNvSpPr/>
              <p:nvPr/>
            </p:nvSpPr>
            <p:spPr>
              <a:xfrm>
                <a:off x="4983035" y="5657176"/>
                <a:ext cx="51554" cy="58762"/>
              </a:xfrm>
              <a:custGeom>
                <a:rect b="b" l="l" r="r" t="t"/>
                <a:pathLst>
                  <a:path extrusionOk="0" h="58762" w="51554">
                    <a:moveTo>
                      <a:pt x="27173" y="58762"/>
                    </a:moveTo>
                    <a:cubicBezTo>
                      <a:pt x="28252" y="58762"/>
                      <a:pt x="29331" y="58688"/>
                      <a:pt x="30410" y="58539"/>
                    </a:cubicBezTo>
                    <a:cubicBezTo>
                      <a:pt x="36661" y="57646"/>
                      <a:pt x="42242" y="54223"/>
                      <a:pt x="46111" y="48903"/>
                    </a:cubicBezTo>
                    <a:cubicBezTo>
                      <a:pt x="50762" y="42503"/>
                      <a:pt x="52548" y="33909"/>
                      <a:pt x="51022" y="25313"/>
                    </a:cubicBezTo>
                    <a:cubicBezTo>
                      <a:pt x="48232" y="9277"/>
                      <a:pt x="35023" y="-1774"/>
                      <a:pt x="21145" y="236"/>
                    </a:cubicBezTo>
                    <a:cubicBezTo>
                      <a:pt x="14894" y="1129"/>
                      <a:pt x="9313" y="4552"/>
                      <a:pt x="5444" y="9872"/>
                    </a:cubicBezTo>
                    <a:cubicBezTo>
                      <a:pt x="793" y="16272"/>
                      <a:pt x="-993" y="24866"/>
                      <a:pt x="533" y="33462"/>
                    </a:cubicBezTo>
                    <a:cubicBezTo>
                      <a:pt x="3137" y="48270"/>
                      <a:pt x="14485" y="58762"/>
                      <a:pt x="27173" y="58762"/>
                    </a:cubicBezTo>
                    <a:close/>
                    <a:moveTo>
                      <a:pt x="26243" y="29071"/>
                    </a:moveTo>
                    <a:cubicBezTo>
                      <a:pt x="26689" y="28997"/>
                      <a:pt x="27098" y="28997"/>
                      <a:pt x="27545" y="28997"/>
                    </a:cubicBezTo>
                    <a:cubicBezTo>
                      <a:pt x="26912" y="29294"/>
                      <a:pt x="26205" y="29555"/>
                      <a:pt x="25387" y="29666"/>
                    </a:cubicBezTo>
                    <a:cubicBezTo>
                      <a:pt x="24940" y="29741"/>
                      <a:pt x="24494" y="29778"/>
                      <a:pt x="24085" y="29741"/>
                    </a:cubicBezTo>
                    <a:cubicBezTo>
                      <a:pt x="24717" y="29443"/>
                      <a:pt x="25424" y="29183"/>
                      <a:pt x="26243" y="2907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82" name="Google Shape;5182;p95"/>
              <p:cNvSpPr/>
              <p:nvPr/>
            </p:nvSpPr>
            <p:spPr>
              <a:xfrm>
                <a:off x="4924477" y="5695059"/>
                <a:ext cx="51554" cy="58792"/>
              </a:xfrm>
              <a:custGeom>
                <a:rect b="b" l="l" r="r" t="t"/>
                <a:pathLst>
                  <a:path extrusionOk="0" h="58792" w="51554">
                    <a:moveTo>
                      <a:pt x="30410" y="58532"/>
                    </a:moveTo>
                    <a:cubicBezTo>
                      <a:pt x="36661" y="57639"/>
                      <a:pt x="42242" y="54216"/>
                      <a:pt x="46111" y="48895"/>
                    </a:cubicBezTo>
                    <a:cubicBezTo>
                      <a:pt x="50762" y="42496"/>
                      <a:pt x="52548" y="33901"/>
                      <a:pt x="51022" y="25306"/>
                    </a:cubicBezTo>
                    <a:cubicBezTo>
                      <a:pt x="48231" y="9269"/>
                      <a:pt x="35134" y="-1744"/>
                      <a:pt x="21145" y="228"/>
                    </a:cubicBezTo>
                    <a:cubicBezTo>
                      <a:pt x="14894" y="1121"/>
                      <a:pt x="9313" y="4544"/>
                      <a:pt x="5444" y="9865"/>
                    </a:cubicBezTo>
                    <a:cubicBezTo>
                      <a:pt x="793" y="16264"/>
                      <a:pt x="-993" y="24859"/>
                      <a:pt x="533" y="33454"/>
                    </a:cubicBezTo>
                    <a:cubicBezTo>
                      <a:pt x="3137" y="48263"/>
                      <a:pt x="14485" y="58793"/>
                      <a:pt x="27136" y="58793"/>
                    </a:cubicBezTo>
                    <a:cubicBezTo>
                      <a:pt x="28215" y="58793"/>
                      <a:pt x="29294" y="58718"/>
                      <a:pt x="30410" y="58569"/>
                    </a:cubicBezTo>
                    <a:close/>
                    <a:moveTo>
                      <a:pt x="24047" y="29734"/>
                    </a:moveTo>
                    <a:cubicBezTo>
                      <a:pt x="24680" y="29436"/>
                      <a:pt x="25387" y="29176"/>
                      <a:pt x="26205" y="29064"/>
                    </a:cubicBezTo>
                    <a:cubicBezTo>
                      <a:pt x="26652" y="28990"/>
                      <a:pt x="27098" y="28952"/>
                      <a:pt x="27508" y="28990"/>
                    </a:cubicBezTo>
                    <a:cubicBezTo>
                      <a:pt x="26875" y="29287"/>
                      <a:pt x="26168" y="29548"/>
                      <a:pt x="25350" y="29659"/>
                    </a:cubicBezTo>
                    <a:cubicBezTo>
                      <a:pt x="24903" y="29734"/>
                      <a:pt x="24457" y="29734"/>
                      <a:pt x="24047" y="2973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83" name="Google Shape;5183;p95"/>
              <p:cNvSpPr/>
              <p:nvPr/>
            </p:nvSpPr>
            <p:spPr>
              <a:xfrm>
                <a:off x="4885488" y="5760439"/>
                <a:ext cx="54395" cy="56932"/>
              </a:xfrm>
              <a:custGeom>
                <a:rect b="b" l="l" r="r" t="t"/>
                <a:pathLst>
                  <a:path extrusionOk="0" h="56932" w="54395">
                    <a:moveTo>
                      <a:pt x="12278" y="2610"/>
                    </a:moveTo>
                    <a:cubicBezTo>
                      <a:pt x="6660" y="5550"/>
                      <a:pt x="2604" y="10647"/>
                      <a:pt x="893" y="16972"/>
                    </a:cubicBezTo>
                    <a:cubicBezTo>
                      <a:pt x="-1191" y="24711"/>
                      <a:pt x="409" y="33567"/>
                      <a:pt x="5320" y="41269"/>
                    </a:cubicBezTo>
                    <a:cubicBezTo>
                      <a:pt x="11645" y="51240"/>
                      <a:pt x="21654" y="56970"/>
                      <a:pt x="31328" y="56933"/>
                    </a:cubicBezTo>
                    <a:cubicBezTo>
                      <a:pt x="35049" y="56933"/>
                      <a:pt x="38732" y="56114"/>
                      <a:pt x="42118" y="54328"/>
                    </a:cubicBezTo>
                    <a:cubicBezTo>
                      <a:pt x="47736" y="51389"/>
                      <a:pt x="51792" y="46291"/>
                      <a:pt x="53503" y="39966"/>
                    </a:cubicBezTo>
                    <a:cubicBezTo>
                      <a:pt x="55587" y="32227"/>
                      <a:pt x="53987" y="23372"/>
                      <a:pt x="49076" y="15670"/>
                    </a:cubicBezTo>
                    <a:cubicBezTo>
                      <a:pt x="40332" y="1866"/>
                      <a:pt x="24519" y="-3753"/>
                      <a:pt x="12315" y="261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184" name="Google Shape;5184;p95"/>
            <p:cNvGrpSpPr/>
            <p:nvPr/>
          </p:nvGrpSpPr>
          <p:grpSpPr>
            <a:xfrm>
              <a:off x="5967111" y="1419845"/>
              <a:ext cx="234321" cy="436273"/>
              <a:chOff x="7448062" y="5197796"/>
              <a:chExt cx="511823" cy="952941"/>
            </a:xfrm>
          </p:grpSpPr>
          <p:sp>
            <p:nvSpPr>
              <p:cNvPr id="5185" name="Google Shape;5185;p95"/>
              <p:cNvSpPr/>
              <p:nvPr/>
            </p:nvSpPr>
            <p:spPr>
              <a:xfrm>
                <a:off x="7448062" y="5197796"/>
                <a:ext cx="233657" cy="952941"/>
              </a:xfrm>
              <a:custGeom>
                <a:rect b="b" l="l" r="r" t="t"/>
                <a:pathLst>
                  <a:path extrusionOk="0" h="952941" w="233657">
                    <a:moveTo>
                      <a:pt x="222949" y="161921"/>
                    </a:moveTo>
                    <a:lnTo>
                      <a:pt x="126803" y="161921"/>
                    </a:lnTo>
                    <a:lnTo>
                      <a:pt x="126803" y="20389"/>
                    </a:lnTo>
                    <a:lnTo>
                      <a:pt x="186632" y="20389"/>
                    </a:lnTo>
                    <a:cubicBezTo>
                      <a:pt x="192287" y="20389"/>
                      <a:pt x="196901" y="15775"/>
                      <a:pt x="196901" y="10120"/>
                    </a:cubicBezTo>
                    <a:cubicBezTo>
                      <a:pt x="196901" y="4465"/>
                      <a:pt x="192138" y="0"/>
                      <a:pt x="186632" y="0"/>
                    </a:cubicBezTo>
                    <a:lnTo>
                      <a:pt x="46586" y="0"/>
                    </a:lnTo>
                    <a:cubicBezTo>
                      <a:pt x="40930" y="0"/>
                      <a:pt x="36317" y="4614"/>
                      <a:pt x="36317" y="10269"/>
                    </a:cubicBezTo>
                    <a:cubicBezTo>
                      <a:pt x="36317" y="15924"/>
                      <a:pt x="40931" y="20538"/>
                      <a:pt x="46586" y="20538"/>
                    </a:cubicBezTo>
                    <a:lnTo>
                      <a:pt x="106414" y="20538"/>
                    </a:lnTo>
                    <a:lnTo>
                      <a:pt x="106414" y="162070"/>
                    </a:lnTo>
                    <a:lnTo>
                      <a:pt x="10269" y="162070"/>
                    </a:lnTo>
                    <a:cubicBezTo>
                      <a:pt x="4613" y="162070"/>
                      <a:pt x="0" y="166684"/>
                      <a:pt x="0" y="172339"/>
                    </a:cubicBezTo>
                    <a:cubicBezTo>
                      <a:pt x="0" y="177994"/>
                      <a:pt x="4614" y="182608"/>
                      <a:pt x="10269" y="182608"/>
                    </a:cubicBezTo>
                    <a:lnTo>
                      <a:pt x="22622" y="182608"/>
                    </a:lnTo>
                    <a:lnTo>
                      <a:pt x="22622" y="665258"/>
                    </a:lnTo>
                    <a:cubicBezTo>
                      <a:pt x="22622" y="670914"/>
                      <a:pt x="27236" y="675527"/>
                      <a:pt x="32891" y="675527"/>
                    </a:cubicBezTo>
                    <a:lnTo>
                      <a:pt x="65782" y="675527"/>
                    </a:lnTo>
                    <a:lnTo>
                      <a:pt x="65782" y="712288"/>
                    </a:lnTo>
                    <a:cubicBezTo>
                      <a:pt x="65782" y="736844"/>
                      <a:pt x="83344" y="757383"/>
                      <a:pt x="106560" y="762146"/>
                    </a:cubicBezTo>
                    <a:lnTo>
                      <a:pt x="106560" y="942673"/>
                    </a:lnTo>
                    <a:cubicBezTo>
                      <a:pt x="106560" y="948329"/>
                      <a:pt x="111174" y="952942"/>
                      <a:pt x="116829" y="952942"/>
                    </a:cubicBezTo>
                    <a:cubicBezTo>
                      <a:pt x="122484" y="952942"/>
                      <a:pt x="127098" y="948328"/>
                      <a:pt x="127098" y="942673"/>
                    </a:cubicBezTo>
                    <a:lnTo>
                      <a:pt x="127098" y="761851"/>
                    </a:lnTo>
                    <a:cubicBezTo>
                      <a:pt x="150315" y="757088"/>
                      <a:pt x="167876" y="736550"/>
                      <a:pt x="167876" y="711993"/>
                    </a:cubicBezTo>
                    <a:lnTo>
                      <a:pt x="167876" y="675232"/>
                    </a:lnTo>
                    <a:lnTo>
                      <a:pt x="200767" y="675232"/>
                    </a:lnTo>
                    <a:cubicBezTo>
                      <a:pt x="206422" y="675232"/>
                      <a:pt x="211036" y="670618"/>
                      <a:pt x="211036" y="664963"/>
                    </a:cubicBezTo>
                    <a:lnTo>
                      <a:pt x="211036" y="182312"/>
                    </a:lnTo>
                    <a:lnTo>
                      <a:pt x="223389" y="182312"/>
                    </a:lnTo>
                    <a:cubicBezTo>
                      <a:pt x="229044" y="182312"/>
                      <a:pt x="233658" y="177699"/>
                      <a:pt x="233658" y="172043"/>
                    </a:cubicBezTo>
                    <a:cubicBezTo>
                      <a:pt x="233211" y="166388"/>
                      <a:pt x="228598" y="161923"/>
                      <a:pt x="222942" y="161923"/>
                    </a:cubicBezTo>
                    <a:close/>
                    <a:moveTo>
                      <a:pt x="136330" y="250921"/>
                    </a:moveTo>
                    <a:cubicBezTo>
                      <a:pt x="130675" y="250921"/>
                      <a:pt x="126061" y="255535"/>
                      <a:pt x="126061" y="261190"/>
                    </a:cubicBezTo>
                    <a:cubicBezTo>
                      <a:pt x="126061" y="266845"/>
                      <a:pt x="130675" y="271459"/>
                      <a:pt x="136330" y="271459"/>
                    </a:cubicBezTo>
                    <a:lnTo>
                      <a:pt x="190206" y="271459"/>
                    </a:lnTo>
                    <a:lnTo>
                      <a:pt x="190206" y="329799"/>
                    </a:lnTo>
                    <a:lnTo>
                      <a:pt x="136330" y="329799"/>
                    </a:lnTo>
                    <a:cubicBezTo>
                      <a:pt x="130675" y="329799"/>
                      <a:pt x="126061" y="334413"/>
                      <a:pt x="126061" y="340068"/>
                    </a:cubicBezTo>
                    <a:cubicBezTo>
                      <a:pt x="126061" y="345723"/>
                      <a:pt x="130675" y="350337"/>
                      <a:pt x="136330" y="350337"/>
                    </a:cubicBezTo>
                    <a:lnTo>
                      <a:pt x="190206" y="350337"/>
                    </a:lnTo>
                    <a:lnTo>
                      <a:pt x="190206" y="408678"/>
                    </a:lnTo>
                    <a:lnTo>
                      <a:pt x="136330" y="408678"/>
                    </a:lnTo>
                    <a:cubicBezTo>
                      <a:pt x="130675" y="408678"/>
                      <a:pt x="126061" y="413291"/>
                      <a:pt x="126061" y="418947"/>
                    </a:cubicBezTo>
                    <a:cubicBezTo>
                      <a:pt x="126061" y="424602"/>
                      <a:pt x="130675" y="429216"/>
                      <a:pt x="136330" y="429216"/>
                    </a:cubicBezTo>
                    <a:lnTo>
                      <a:pt x="190206" y="429216"/>
                    </a:lnTo>
                    <a:lnTo>
                      <a:pt x="190206" y="487556"/>
                    </a:lnTo>
                    <a:lnTo>
                      <a:pt x="136330" y="487556"/>
                    </a:lnTo>
                    <a:cubicBezTo>
                      <a:pt x="130675" y="487556"/>
                      <a:pt x="126061" y="492170"/>
                      <a:pt x="126061" y="497825"/>
                    </a:cubicBezTo>
                    <a:cubicBezTo>
                      <a:pt x="126061" y="503480"/>
                      <a:pt x="130675" y="508094"/>
                      <a:pt x="136330" y="508094"/>
                    </a:cubicBezTo>
                    <a:lnTo>
                      <a:pt x="190206" y="508094"/>
                    </a:lnTo>
                    <a:lnTo>
                      <a:pt x="190206" y="566435"/>
                    </a:lnTo>
                    <a:lnTo>
                      <a:pt x="136330" y="566435"/>
                    </a:lnTo>
                    <a:cubicBezTo>
                      <a:pt x="130675" y="566435"/>
                      <a:pt x="126061" y="571048"/>
                      <a:pt x="126061" y="576704"/>
                    </a:cubicBezTo>
                    <a:cubicBezTo>
                      <a:pt x="126061" y="582359"/>
                      <a:pt x="130675" y="586972"/>
                      <a:pt x="136330" y="586972"/>
                    </a:cubicBezTo>
                    <a:lnTo>
                      <a:pt x="190206" y="586972"/>
                    </a:lnTo>
                    <a:lnTo>
                      <a:pt x="190206" y="655582"/>
                    </a:lnTo>
                    <a:lnTo>
                      <a:pt x="42863" y="655582"/>
                    </a:lnTo>
                    <a:lnTo>
                      <a:pt x="42863" y="182304"/>
                    </a:lnTo>
                    <a:lnTo>
                      <a:pt x="190206" y="182304"/>
                    </a:lnTo>
                    <a:lnTo>
                      <a:pt x="190206" y="250913"/>
                    </a:lnTo>
                    <a:close/>
                    <a:moveTo>
                      <a:pt x="116536" y="742354"/>
                    </a:moveTo>
                    <a:cubicBezTo>
                      <a:pt x="99719" y="742354"/>
                      <a:pt x="86027" y="728662"/>
                      <a:pt x="86027" y="711844"/>
                    </a:cubicBezTo>
                    <a:lnTo>
                      <a:pt x="86027" y="675083"/>
                    </a:lnTo>
                    <a:lnTo>
                      <a:pt x="147046" y="675083"/>
                    </a:lnTo>
                    <a:lnTo>
                      <a:pt x="147046" y="711844"/>
                    </a:lnTo>
                    <a:cubicBezTo>
                      <a:pt x="147046" y="728662"/>
                      <a:pt x="133354" y="742354"/>
                      <a:pt x="116536" y="74235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86" name="Google Shape;5186;p95"/>
              <p:cNvSpPr/>
              <p:nvPr/>
            </p:nvSpPr>
            <p:spPr>
              <a:xfrm>
                <a:off x="7689014" y="5679553"/>
                <a:ext cx="270871" cy="468805"/>
              </a:xfrm>
              <a:custGeom>
                <a:rect b="b" l="l" r="r" t="t"/>
                <a:pathLst>
                  <a:path extrusionOk="0" h="468805" w="270871">
                    <a:moveTo>
                      <a:pt x="270871" y="223242"/>
                    </a:moveTo>
                    <a:cubicBezTo>
                      <a:pt x="270871" y="222200"/>
                      <a:pt x="270573" y="221308"/>
                      <a:pt x="270276" y="220266"/>
                    </a:cubicBezTo>
                    <a:cubicBezTo>
                      <a:pt x="268787" y="199430"/>
                      <a:pt x="260602" y="179040"/>
                      <a:pt x="246166" y="162372"/>
                    </a:cubicBezTo>
                    <a:cubicBezTo>
                      <a:pt x="218186" y="130225"/>
                      <a:pt x="213572" y="104180"/>
                      <a:pt x="213275" y="91828"/>
                    </a:cubicBezTo>
                    <a:lnTo>
                      <a:pt x="223247" y="91828"/>
                    </a:lnTo>
                    <a:cubicBezTo>
                      <a:pt x="237534" y="91828"/>
                      <a:pt x="249144" y="80219"/>
                      <a:pt x="249144" y="65931"/>
                    </a:cubicBezTo>
                    <a:lnTo>
                      <a:pt x="249144" y="25897"/>
                    </a:lnTo>
                    <a:cubicBezTo>
                      <a:pt x="249144" y="11609"/>
                      <a:pt x="237534" y="0"/>
                      <a:pt x="223247" y="0"/>
                    </a:cubicBezTo>
                    <a:lnTo>
                      <a:pt x="47625" y="0"/>
                    </a:lnTo>
                    <a:cubicBezTo>
                      <a:pt x="33338" y="0"/>
                      <a:pt x="21728" y="11609"/>
                      <a:pt x="21728" y="25897"/>
                    </a:cubicBezTo>
                    <a:lnTo>
                      <a:pt x="21728" y="65931"/>
                    </a:lnTo>
                    <a:cubicBezTo>
                      <a:pt x="21728" y="80219"/>
                      <a:pt x="33338" y="91828"/>
                      <a:pt x="47625" y="91828"/>
                    </a:cubicBezTo>
                    <a:lnTo>
                      <a:pt x="57745" y="91828"/>
                    </a:lnTo>
                    <a:cubicBezTo>
                      <a:pt x="57448" y="104181"/>
                      <a:pt x="52685" y="130225"/>
                      <a:pt x="24855" y="162372"/>
                    </a:cubicBezTo>
                    <a:cubicBezTo>
                      <a:pt x="10120" y="179338"/>
                      <a:pt x="1786" y="200175"/>
                      <a:pt x="595" y="221308"/>
                    </a:cubicBezTo>
                    <a:cubicBezTo>
                      <a:pt x="446" y="221903"/>
                      <a:pt x="149" y="222498"/>
                      <a:pt x="149" y="223242"/>
                    </a:cubicBezTo>
                    <a:cubicBezTo>
                      <a:pt x="149" y="223540"/>
                      <a:pt x="298" y="223689"/>
                      <a:pt x="298" y="223987"/>
                    </a:cubicBezTo>
                    <a:cubicBezTo>
                      <a:pt x="298" y="224880"/>
                      <a:pt x="0" y="225772"/>
                      <a:pt x="0" y="226665"/>
                    </a:cubicBezTo>
                    <a:lnTo>
                      <a:pt x="0" y="415822"/>
                    </a:lnTo>
                    <a:cubicBezTo>
                      <a:pt x="0" y="444993"/>
                      <a:pt x="23813" y="468805"/>
                      <a:pt x="52983" y="468805"/>
                    </a:cubicBezTo>
                    <a:lnTo>
                      <a:pt x="217737" y="468805"/>
                    </a:lnTo>
                    <a:cubicBezTo>
                      <a:pt x="246907" y="468805"/>
                      <a:pt x="270720" y="444993"/>
                      <a:pt x="270720" y="415822"/>
                    </a:cubicBezTo>
                    <a:lnTo>
                      <a:pt x="270720" y="226665"/>
                    </a:lnTo>
                    <a:cubicBezTo>
                      <a:pt x="270720" y="225921"/>
                      <a:pt x="270571" y="225177"/>
                      <a:pt x="270571" y="224433"/>
                    </a:cubicBezTo>
                    <a:cubicBezTo>
                      <a:pt x="270571" y="223986"/>
                      <a:pt x="270868" y="223689"/>
                      <a:pt x="270868" y="223242"/>
                    </a:cubicBezTo>
                    <a:close/>
                    <a:moveTo>
                      <a:pt x="217888" y="448423"/>
                    </a:moveTo>
                    <a:lnTo>
                      <a:pt x="53134" y="448423"/>
                    </a:lnTo>
                    <a:cubicBezTo>
                      <a:pt x="35126" y="448423"/>
                      <a:pt x="20541" y="433838"/>
                      <a:pt x="20541" y="415829"/>
                    </a:cubicBezTo>
                    <a:lnTo>
                      <a:pt x="20541" y="392314"/>
                    </a:lnTo>
                    <a:lnTo>
                      <a:pt x="250331" y="392314"/>
                    </a:lnTo>
                    <a:lnTo>
                      <a:pt x="250331" y="415829"/>
                    </a:lnTo>
                    <a:cubicBezTo>
                      <a:pt x="250480" y="433837"/>
                      <a:pt x="235747" y="448423"/>
                      <a:pt x="217887" y="448423"/>
                    </a:cubicBezTo>
                    <a:close/>
                    <a:moveTo>
                      <a:pt x="42123" y="25903"/>
                    </a:moveTo>
                    <a:cubicBezTo>
                      <a:pt x="42123" y="22778"/>
                      <a:pt x="44653" y="20397"/>
                      <a:pt x="47630" y="20397"/>
                    </a:cubicBezTo>
                    <a:lnTo>
                      <a:pt x="223252" y="20397"/>
                    </a:lnTo>
                    <a:cubicBezTo>
                      <a:pt x="226377" y="20397"/>
                      <a:pt x="228759" y="22927"/>
                      <a:pt x="228759" y="25903"/>
                    </a:cubicBezTo>
                    <a:lnTo>
                      <a:pt x="228759" y="65938"/>
                    </a:lnTo>
                    <a:cubicBezTo>
                      <a:pt x="228759" y="69063"/>
                      <a:pt x="226228" y="71444"/>
                      <a:pt x="223252" y="71444"/>
                    </a:cubicBezTo>
                    <a:lnTo>
                      <a:pt x="47630" y="71444"/>
                    </a:lnTo>
                    <a:cubicBezTo>
                      <a:pt x="44505" y="71444"/>
                      <a:pt x="42123" y="68914"/>
                      <a:pt x="42123" y="65938"/>
                    </a:cubicBezTo>
                    <a:close/>
                    <a:moveTo>
                      <a:pt x="192733" y="91983"/>
                    </a:moveTo>
                    <a:cubicBezTo>
                      <a:pt x="193030" y="108355"/>
                      <a:pt x="198686" y="139013"/>
                      <a:pt x="230684" y="175922"/>
                    </a:cubicBezTo>
                    <a:cubicBezTo>
                      <a:pt x="240209" y="186935"/>
                      <a:pt x="246609" y="199734"/>
                      <a:pt x="249139" y="213278"/>
                    </a:cubicBezTo>
                    <a:lnTo>
                      <a:pt x="21882" y="213278"/>
                    </a:lnTo>
                    <a:cubicBezTo>
                      <a:pt x="24412" y="199884"/>
                      <a:pt x="30811" y="186936"/>
                      <a:pt x="40336" y="175922"/>
                    </a:cubicBezTo>
                    <a:cubicBezTo>
                      <a:pt x="72335" y="139013"/>
                      <a:pt x="78139" y="108354"/>
                      <a:pt x="78288" y="91983"/>
                    </a:cubicBezTo>
                    <a:close/>
                    <a:moveTo>
                      <a:pt x="20540" y="372075"/>
                    </a:moveTo>
                    <a:lnTo>
                      <a:pt x="20540" y="233515"/>
                    </a:lnTo>
                    <a:lnTo>
                      <a:pt x="250330" y="233515"/>
                    </a:lnTo>
                    <a:lnTo>
                      <a:pt x="250330" y="37207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87" name="Google Shape;5187;p95"/>
              <p:cNvSpPr/>
              <p:nvPr/>
            </p:nvSpPr>
            <p:spPr>
              <a:xfrm>
                <a:off x="7762983" y="5920950"/>
                <a:ext cx="122931" cy="122931"/>
              </a:xfrm>
              <a:custGeom>
                <a:rect b="b" l="l" r="r" t="t"/>
                <a:pathLst>
                  <a:path extrusionOk="0" h="122931" w="122931">
                    <a:moveTo>
                      <a:pt x="112663" y="51197"/>
                    </a:moveTo>
                    <a:lnTo>
                      <a:pt x="71735" y="51197"/>
                    </a:lnTo>
                    <a:lnTo>
                      <a:pt x="71735" y="10269"/>
                    </a:lnTo>
                    <a:cubicBezTo>
                      <a:pt x="71735" y="4613"/>
                      <a:pt x="67121" y="0"/>
                      <a:pt x="61466" y="0"/>
                    </a:cubicBezTo>
                    <a:cubicBezTo>
                      <a:pt x="55811" y="0"/>
                      <a:pt x="51197" y="4614"/>
                      <a:pt x="51197" y="10269"/>
                    </a:cubicBezTo>
                    <a:lnTo>
                      <a:pt x="51197" y="51197"/>
                    </a:lnTo>
                    <a:lnTo>
                      <a:pt x="10269" y="51197"/>
                    </a:lnTo>
                    <a:cubicBezTo>
                      <a:pt x="4613" y="51197"/>
                      <a:pt x="0" y="55811"/>
                      <a:pt x="0" y="61466"/>
                    </a:cubicBezTo>
                    <a:cubicBezTo>
                      <a:pt x="0" y="67121"/>
                      <a:pt x="4614" y="71735"/>
                      <a:pt x="10269" y="71735"/>
                    </a:cubicBezTo>
                    <a:lnTo>
                      <a:pt x="51197" y="71735"/>
                    </a:lnTo>
                    <a:lnTo>
                      <a:pt x="51197" y="112663"/>
                    </a:lnTo>
                    <a:cubicBezTo>
                      <a:pt x="51197" y="118318"/>
                      <a:pt x="55811" y="122932"/>
                      <a:pt x="61466" y="122932"/>
                    </a:cubicBezTo>
                    <a:cubicBezTo>
                      <a:pt x="67121" y="122932"/>
                      <a:pt x="71735" y="118318"/>
                      <a:pt x="71735" y="112663"/>
                    </a:cubicBezTo>
                    <a:lnTo>
                      <a:pt x="71735" y="71586"/>
                    </a:lnTo>
                    <a:lnTo>
                      <a:pt x="112663" y="71586"/>
                    </a:lnTo>
                    <a:cubicBezTo>
                      <a:pt x="118318" y="71586"/>
                      <a:pt x="122932" y="66972"/>
                      <a:pt x="122932" y="61317"/>
                    </a:cubicBezTo>
                    <a:cubicBezTo>
                      <a:pt x="122932" y="55662"/>
                      <a:pt x="118318" y="51197"/>
                      <a:pt x="112663" y="5119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188" name="Google Shape;5188;p95"/>
            <p:cNvGrpSpPr/>
            <p:nvPr/>
          </p:nvGrpSpPr>
          <p:grpSpPr>
            <a:xfrm>
              <a:off x="9039542" y="1405961"/>
              <a:ext cx="411718" cy="411671"/>
              <a:chOff x="8355932" y="5430618"/>
              <a:chExt cx="893073" cy="892972"/>
            </a:xfrm>
          </p:grpSpPr>
          <p:sp>
            <p:nvSpPr>
              <p:cNvPr id="5189" name="Google Shape;5189;p95"/>
              <p:cNvSpPr/>
              <p:nvPr/>
            </p:nvSpPr>
            <p:spPr>
              <a:xfrm>
                <a:off x="8355932" y="5430618"/>
                <a:ext cx="893073" cy="892972"/>
              </a:xfrm>
              <a:custGeom>
                <a:rect b="b" l="l" r="r" t="t"/>
                <a:pathLst>
                  <a:path extrusionOk="0" h="892972" w="893073">
                    <a:moveTo>
                      <a:pt x="166086" y="794262"/>
                    </a:moveTo>
                    <a:cubicBezTo>
                      <a:pt x="170700" y="797908"/>
                      <a:pt x="175351" y="801592"/>
                      <a:pt x="179630" y="804605"/>
                    </a:cubicBezTo>
                    <a:cubicBezTo>
                      <a:pt x="196336" y="817144"/>
                      <a:pt x="214047" y="828492"/>
                      <a:pt x="232166" y="838315"/>
                    </a:cubicBezTo>
                    <a:cubicBezTo>
                      <a:pt x="297241" y="874071"/>
                      <a:pt x="371317" y="892973"/>
                      <a:pt x="446326" y="892973"/>
                    </a:cubicBezTo>
                    <a:cubicBezTo>
                      <a:pt x="521336" y="892973"/>
                      <a:pt x="595783" y="874071"/>
                      <a:pt x="660677" y="838427"/>
                    </a:cubicBezTo>
                    <a:cubicBezTo>
                      <a:pt x="678872" y="828753"/>
                      <a:pt x="696656" y="817293"/>
                      <a:pt x="713139" y="804605"/>
                    </a:cubicBezTo>
                    <a:cubicBezTo>
                      <a:pt x="718124" y="801033"/>
                      <a:pt x="722887" y="797238"/>
                      <a:pt x="727054" y="793630"/>
                    </a:cubicBezTo>
                    <a:cubicBezTo>
                      <a:pt x="746401" y="778114"/>
                      <a:pt x="765117" y="760032"/>
                      <a:pt x="782641" y="739940"/>
                    </a:cubicBezTo>
                    <a:cubicBezTo>
                      <a:pt x="853855" y="658866"/>
                      <a:pt x="893074" y="554536"/>
                      <a:pt x="893074" y="446189"/>
                    </a:cubicBezTo>
                    <a:cubicBezTo>
                      <a:pt x="893074" y="200139"/>
                      <a:pt x="692677" y="0"/>
                      <a:pt x="446294" y="0"/>
                    </a:cubicBezTo>
                    <a:cubicBezTo>
                      <a:pt x="199987" y="0"/>
                      <a:pt x="0" y="200177"/>
                      <a:pt x="0" y="446189"/>
                    </a:cubicBezTo>
                    <a:cubicBezTo>
                      <a:pt x="0" y="554612"/>
                      <a:pt x="39216" y="659054"/>
                      <a:pt x="110357" y="740197"/>
                    </a:cubicBezTo>
                    <a:cubicBezTo>
                      <a:pt x="127100" y="759620"/>
                      <a:pt x="145815" y="777739"/>
                      <a:pt x="166130" y="794222"/>
                    </a:cubicBezTo>
                    <a:close/>
                    <a:moveTo>
                      <a:pt x="446369" y="29767"/>
                    </a:moveTo>
                    <a:cubicBezTo>
                      <a:pt x="676312" y="29767"/>
                      <a:pt x="863383" y="216580"/>
                      <a:pt x="863383" y="446190"/>
                    </a:cubicBezTo>
                    <a:cubicBezTo>
                      <a:pt x="863383" y="547317"/>
                      <a:pt x="826809" y="644653"/>
                      <a:pt x="760323" y="720329"/>
                    </a:cubicBezTo>
                    <a:cubicBezTo>
                      <a:pt x="743914" y="739156"/>
                      <a:pt x="726501" y="755974"/>
                      <a:pt x="708047" y="770782"/>
                    </a:cubicBezTo>
                    <a:cubicBezTo>
                      <a:pt x="704177" y="774168"/>
                      <a:pt x="700122" y="777368"/>
                      <a:pt x="695471" y="780717"/>
                    </a:cubicBezTo>
                    <a:cubicBezTo>
                      <a:pt x="679918" y="792697"/>
                      <a:pt x="663547" y="803264"/>
                      <a:pt x="646581" y="812231"/>
                    </a:cubicBezTo>
                    <a:cubicBezTo>
                      <a:pt x="585859" y="845569"/>
                      <a:pt x="516650" y="863205"/>
                      <a:pt x="446365" y="863205"/>
                    </a:cubicBezTo>
                    <a:cubicBezTo>
                      <a:pt x="376081" y="863205"/>
                      <a:pt x="307215" y="845569"/>
                      <a:pt x="246455" y="812194"/>
                    </a:cubicBezTo>
                    <a:cubicBezTo>
                      <a:pt x="229526" y="803041"/>
                      <a:pt x="213080" y="792474"/>
                      <a:pt x="197192" y="780568"/>
                    </a:cubicBezTo>
                    <a:cubicBezTo>
                      <a:pt x="192988" y="777592"/>
                      <a:pt x="188783" y="774243"/>
                      <a:pt x="184691" y="771043"/>
                    </a:cubicBezTo>
                    <a:cubicBezTo>
                      <a:pt x="165864" y="755788"/>
                      <a:pt x="148451" y="738859"/>
                      <a:pt x="132787" y="720702"/>
                    </a:cubicBezTo>
                    <a:cubicBezTo>
                      <a:pt x="66335" y="644874"/>
                      <a:pt x="29765" y="547394"/>
                      <a:pt x="29765" y="446229"/>
                    </a:cubicBezTo>
                    <a:cubicBezTo>
                      <a:pt x="29765" y="216591"/>
                      <a:pt x="216655" y="29806"/>
                      <a:pt x="446369" y="2980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90" name="Google Shape;5190;p95"/>
              <p:cNvSpPr/>
              <p:nvPr/>
            </p:nvSpPr>
            <p:spPr>
              <a:xfrm>
                <a:off x="8434435" y="5509134"/>
                <a:ext cx="736063" cy="735952"/>
              </a:xfrm>
              <a:custGeom>
                <a:rect b="b" l="l" r="r" t="t"/>
                <a:pathLst>
                  <a:path extrusionOk="0" h="735952" w="736063">
                    <a:moveTo>
                      <a:pt x="137552" y="655101"/>
                    </a:moveTo>
                    <a:cubicBezTo>
                      <a:pt x="141199" y="657966"/>
                      <a:pt x="144771" y="660831"/>
                      <a:pt x="148082" y="663137"/>
                    </a:cubicBezTo>
                    <a:cubicBezTo>
                      <a:pt x="161849" y="673443"/>
                      <a:pt x="176434" y="682820"/>
                      <a:pt x="191392" y="690931"/>
                    </a:cubicBezTo>
                    <a:cubicBezTo>
                      <a:pt x="245044" y="720400"/>
                      <a:pt x="306063" y="735952"/>
                      <a:pt x="367899" y="735952"/>
                    </a:cubicBezTo>
                    <a:cubicBezTo>
                      <a:pt x="429736" y="735952"/>
                      <a:pt x="491058" y="720400"/>
                      <a:pt x="544521" y="691006"/>
                    </a:cubicBezTo>
                    <a:cubicBezTo>
                      <a:pt x="559516" y="683043"/>
                      <a:pt x="574213" y="673593"/>
                      <a:pt x="587793" y="663137"/>
                    </a:cubicBezTo>
                    <a:cubicBezTo>
                      <a:pt x="591923" y="660161"/>
                      <a:pt x="595905" y="657035"/>
                      <a:pt x="599253" y="654096"/>
                    </a:cubicBezTo>
                    <a:cubicBezTo>
                      <a:pt x="615178" y="641296"/>
                      <a:pt x="630619" y="626415"/>
                      <a:pt x="645055" y="609857"/>
                    </a:cubicBezTo>
                    <a:cubicBezTo>
                      <a:pt x="703768" y="543034"/>
                      <a:pt x="736063" y="457048"/>
                      <a:pt x="736063" y="367751"/>
                    </a:cubicBezTo>
                    <a:cubicBezTo>
                      <a:pt x="736063" y="164973"/>
                      <a:pt x="570900" y="0"/>
                      <a:pt x="367865" y="0"/>
                    </a:cubicBezTo>
                    <a:cubicBezTo>
                      <a:pt x="164897" y="0"/>
                      <a:pt x="0" y="164973"/>
                      <a:pt x="0" y="367751"/>
                    </a:cubicBezTo>
                    <a:cubicBezTo>
                      <a:pt x="0" y="457122"/>
                      <a:pt x="32333" y="543182"/>
                      <a:pt x="90934" y="610048"/>
                    </a:cubicBezTo>
                    <a:cubicBezTo>
                      <a:pt x="104738" y="626047"/>
                      <a:pt x="120179" y="641004"/>
                      <a:pt x="137554" y="655106"/>
                    </a:cubicBezTo>
                    <a:close/>
                    <a:moveTo>
                      <a:pt x="367905" y="29765"/>
                    </a:moveTo>
                    <a:cubicBezTo>
                      <a:pt x="554500" y="29765"/>
                      <a:pt x="706338" y="181384"/>
                      <a:pt x="706338" y="367750"/>
                    </a:cubicBezTo>
                    <a:cubicBezTo>
                      <a:pt x="706338" y="449829"/>
                      <a:pt x="676647" y="528818"/>
                      <a:pt x="622697" y="590245"/>
                    </a:cubicBezTo>
                    <a:cubicBezTo>
                      <a:pt x="609377" y="605500"/>
                      <a:pt x="595238" y="619192"/>
                      <a:pt x="580207" y="631247"/>
                    </a:cubicBezTo>
                    <a:cubicBezTo>
                      <a:pt x="577081" y="633963"/>
                      <a:pt x="573807" y="636531"/>
                      <a:pt x="570049" y="639247"/>
                    </a:cubicBezTo>
                    <a:cubicBezTo>
                      <a:pt x="557399" y="648957"/>
                      <a:pt x="544116" y="657553"/>
                      <a:pt x="530386" y="664808"/>
                    </a:cubicBezTo>
                    <a:cubicBezTo>
                      <a:pt x="481124" y="691857"/>
                      <a:pt x="424945" y="706183"/>
                      <a:pt x="367899" y="706183"/>
                    </a:cubicBezTo>
                    <a:cubicBezTo>
                      <a:pt x="310854" y="706183"/>
                      <a:pt x="254980" y="691895"/>
                      <a:pt x="205641" y="664771"/>
                    </a:cubicBezTo>
                    <a:cubicBezTo>
                      <a:pt x="191874" y="657329"/>
                      <a:pt x="178517" y="648735"/>
                      <a:pt x="165606" y="639061"/>
                    </a:cubicBezTo>
                    <a:cubicBezTo>
                      <a:pt x="162407" y="636791"/>
                      <a:pt x="159207" y="634261"/>
                      <a:pt x="155560" y="631396"/>
                    </a:cubicBezTo>
                    <a:cubicBezTo>
                      <a:pt x="140305" y="619006"/>
                      <a:pt x="126167" y="605314"/>
                      <a:pt x="113442" y="590543"/>
                    </a:cubicBezTo>
                    <a:cubicBezTo>
                      <a:pt x="59491" y="529040"/>
                      <a:pt x="29801" y="449896"/>
                      <a:pt x="29801" y="367781"/>
                    </a:cubicBezTo>
                    <a:cubicBezTo>
                      <a:pt x="29801" y="181415"/>
                      <a:pt x="181496" y="29796"/>
                      <a:pt x="367938" y="2979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91" name="Google Shape;5191;p95"/>
              <p:cNvSpPr/>
              <p:nvPr/>
            </p:nvSpPr>
            <p:spPr>
              <a:xfrm>
                <a:off x="8786922" y="5578466"/>
                <a:ext cx="30372" cy="50016"/>
              </a:xfrm>
              <a:custGeom>
                <a:rect b="b" l="l" r="r" t="t"/>
                <a:pathLst>
                  <a:path extrusionOk="0" h="50016" w="30372">
                    <a:moveTo>
                      <a:pt x="15484" y="50016"/>
                    </a:moveTo>
                    <a:lnTo>
                      <a:pt x="15931" y="50016"/>
                    </a:lnTo>
                    <a:cubicBezTo>
                      <a:pt x="24153" y="49756"/>
                      <a:pt x="30590" y="42910"/>
                      <a:pt x="30367" y="34687"/>
                    </a:cubicBezTo>
                    <a:lnTo>
                      <a:pt x="29771" y="14446"/>
                    </a:lnTo>
                    <a:cubicBezTo>
                      <a:pt x="29511" y="6223"/>
                      <a:pt x="22962" y="-288"/>
                      <a:pt x="14442" y="10"/>
                    </a:cubicBezTo>
                    <a:cubicBezTo>
                      <a:pt x="6219" y="270"/>
                      <a:pt x="-218" y="7116"/>
                      <a:pt x="6" y="15339"/>
                    </a:cubicBezTo>
                    <a:lnTo>
                      <a:pt x="601" y="35580"/>
                    </a:lnTo>
                    <a:cubicBezTo>
                      <a:pt x="861" y="43654"/>
                      <a:pt x="7447" y="50016"/>
                      <a:pt x="15484" y="5001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92" name="Google Shape;5192;p95"/>
              <p:cNvSpPr/>
              <p:nvPr/>
            </p:nvSpPr>
            <p:spPr>
              <a:xfrm>
                <a:off x="8786960" y="6125717"/>
                <a:ext cx="30375" cy="49976"/>
              </a:xfrm>
              <a:custGeom>
                <a:rect b="b" l="l" r="r" t="t"/>
                <a:pathLst>
                  <a:path extrusionOk="0" h="49976" w="30375">
                    <a:moveTo>
                      <a:pt x="15932" y="8"/>
                    </a:moveTo>
                    <a:cubicBezTo>
                      <a:pt x="8119" y="-253"/>
                      <a:pt x="827" y="6221"/>
                      <a:pt x="603" y="14444"/>
                    </a:cubicBezTo>
                    <a:lnTo>
                      <a:pt x="8" y="34647"/>
                    </a:lnTo>
                    <a:cubicBezTo>
                      <a:pt x="-253" y="42870"/>
                      <a:pt x="6221" y="49716"/>
                      <a:pt x="14444" y="49977"/>
                    </a:cubicBezTo>
                    <a:lnTo>
                      <a:pt x="14890" y="49977"/>
                    </a:lnTo>
                    <a:cubicBezTo>
                      <a:pt x="22890" y="49977"/>
                      <a:pt x="29513" y="43614"/>
                      <a:pt x="29773" y="35541"/>
                    </a:cubicBezTo>
                    <a:lnTo>
                      <a:pt x="30368" y="15337"/>
                    </a:lnTo>
                    <a:cubicBezTo>
                      <a:pt x="30629" y="7114"/>
                      <a:pt x="24155" y="269"/>
                      <a:pt x="15932" y="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93" name="Google Shape;5193;p95"/>
              <p:cNvSpPr/>
              <p:nvPr/>
            </p:nvSpPr>
            <p:spPr>
              <a:xfrm>
                <a:off x="9050717" y="5861900"/>
                <a:ext cx="49980" cy="30382"/>
              </a:xfrm>
              <a:custGeom>
                <a:rect b="b" l="l" r="r" t="t"/>
                <a:pathLst>
                  <a:path extrusionOk="0" h="30382" w="49980">
                    <a:moveTo>
                      <a:pt x="6" y="15946"/>
                    </a:moveTo>
                    <a:cubicBezTo>
                      <a:pt x="266" y="24020"/>
                      <a:pt x="6852" y="30382"/>
                      <a:pt x="14889" y="30382"/>
                    </a:cubicBezTo>
                    <a:lnTo>
                      <a:pt x="15335" y="30382"/>
                    </a:lnTo>
                    <a:lnTo>
                      <a:pt x="35539" y="29787"/>
                    </a:lnTo>
                    <a:cubicBezTo>
                      <a:pt x="43761" y="29526"/>
                      <a:pt x="50199" y="22680"/>
                      <a:pt x="49975" y="14457"/>
                    </a:cubicBezTo>
                    <a:cubicBezTo>
                      <a:pt x="49714" y="6235"/>
                      <a:pt x="42831" y="-426"/>
                      <a:pt x="34645" y="21"/>
                    </a:cubicBezTo>
                    <a:lnTo>
                      <a:pt x="14442" y="617"/>
                    </a:lnTo>
                    <a:cubicBezTo>
                      <a:pt x="6219" y="877"/>
                      <a:pt x="-218" y="7723"/>
                      <a:pt x="6" y="1594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94" name="Google Shape;5194;p95"/>
              <p:cNvSpPr/>
              <p:nvPr/>
            </p:nvSpPr>
            <p:spPr>
              <a:xfrm>
                <a:off x="8503515" y="5861900"/>
                <a:ext cx="49980" cy="30382"/>
              </a:xfrm>
              <a:custGeom>
                <a:rect b="b" l="l" r="r" t="t"/>
                <a:pathLst>
                  <a:path extrusionOk="0" h="30382" w="49980">
                    <a:moveTo>
                      <a:pt x="49975" y="15946"/>
                    </a:moveTo>
                    <a:cubicBezTo>
                      <a:pt x="50198" y="7723"/>
                      <a:pt x="43761" y="877"/>
                      <a:pt x="35539" y="617"/>
                    </a:cubicBezTo>
                    <a:lnTo>
                      <a:pt x="15335" y="21"/>
                    </a:lnTo>
                    <a:cubicBezTo>
                      <a:pt x="7112" y="-425"/>
                      <a:pt x="267" y="6235"/>
                      <a:pt x="6" y="14457"/>
                    </a:cubicBezTo>
                    <a:cubicBezTo>
                      <a:pt x="-218" y="22680"/>
                      <a:pt x="6219" y="29526"/>
                      <a:pt x="14442" y="29787"/>
                    </a:cubicBezTo>
                    <a:lnTo>
                      <a:pt x="34645" y="30382"/>
                    </a:lnTo>
                    <a:lnTo>
                      <a:pt x="35092" y="30382"/>
                    </a:lnTo>
                    <a:cubicBezTo>
                      <a:pt x="43091" y="30382"/>
                      <a:pt x="49714" y="24020"/>
                      <a:pt x="49974" y="1594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95" name="Google Shape;5195;p95"/>
              <p:cNvSpPr/>
              <p:nvPr/>
            </p:nvSpPr>
            <p:spPr>
              <a:xfrm>
                <a:off x="8915628" y="5614133"/>
                <a:ext cx="39074" cy="47732"/>
              </a:xfrm>
              <a:custGeom>
                <a:rect b="b" l="l" r="r" t="t"/>
                <a:pathLst>
                  <a:path extrusionOk="0" h="47732" w="39074">
                    <a:moveTo>
                      <a:pt x="8003" y="46058"/>
                    </a:moveTo>
                    <a:cubicBezTo>
                      <a:pt x="10199" y="47174"/>
                      <a:pt x="12543" y="47732"/>
                      <a:pt x="14850" y="47732"/>
                    </a:cubicBezTo>
                    <a:cubicBezTo>
                      <a:pt x="20245" y="47732"/>
                      <a:pt x="25417" y="44793"/>
                      <a:pt x="28095" y="39695"/>
                    </a:cubicBezTo>
                    <a:lnTo>
                      <a:pt x="37397" y="21725"/>
                    </a:lnTo>
                    <a:cubicBezTo>
                      <a:pt x="41192" y="14432"/>
                      <a:pt x="38327" y="5428"/>
                      <a:pt x="31034" y="1670"/>
                    </a:cubicBezTo>
                    <a:cubicBezTo>
                      <a:pt x="23705" y="-2125"/>
                      <a:pt x="14738" y="777"/>
                      <a:pt x="10979" y="8069"/>
                    </a:cubicBezTo>
                    <a:lnTo>
                      <a:pt x="1678" y="26040"/>
                    </a:lnTo>
                    <a:cubicBezTo>
                      <a:pt x="-2117" y="33333"/>
                      <a:pt x="747" y="42336"/>
                      <a:pt x="8040" y="4609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96" name="Google Shape;5196;p95"/>
              <p:cNvSpPr/>
              <p:nvPr/>
            </p:nvSpPr>
            <p:spPr>
              <a:xfrm>
                <a:off x="8649099" y="6092624"/>
                <a:ext cx="40102" cy="47119"/>
              </a:xfrm>
              <a:custGeom>
                <a:rect b="b" l="l" r="r" t="t"/>
                <a:pathLst>
                  <a:path extrusionOk="0" h="47119" w="40102">
                    <a:moveTo>
                      <a:pt x="7270" y="45036"/>
                    </a:moveTo>
                    <a:cubicBezTo>
                      <a:pt x="9651" y="46450"/>
                      <a:pt x="12293" y="47119"/>
                      <a:pt x="14860" y="47119"/>
                    </a:cubicBezTo>
                    <a:cubicBezTo>
                      <a:pt x="19921" y="47119"/>
                      <a:pt x="24869" y="44515"/>
                      <a:pt x="27660" y="39864"/>
                    </a:cubicBezTo>
                    <a:lnTo>
                      <a:pt x="38003" y="22488"/>
                    </a:lnTo>
                    <a:cubicBezTo>
                      <a:pt x="42208" y="15419"/>
                      <a:pt x="39901" y="6303"/>
                      <a:pt x="32832" y="2099"/>
                    </a:cubicBezTo>
                    <a:cubicBezTo>
                      <a:pt x="25762" y="-2105"/>
                      <a:pt x="16647" y="202"/>
                      <a:pt x="12442" y="7271"/>
                    </a:cubicBezTo>
                    <a:lnTo>
                      <a:pt x="2099" y="24646"/>
                    </a:lnTo>
                    <a:cubicBezTo>
                      <a:pt x="-2105" y="31716"/>
                      <a:pt x="202" y="40831"/>
                      <a:pt x="7271" y="4503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97" name="Google Shape;5197;p95"/>
              <p:cNvSpPr/>
              <p:nvPr/>
            </p:nvSpPr>
            <p:spPr>
              <a:xfrm>
                <a:off x="9017421" y="5990541"/>
                <a:ext cx="47743" cy="39070"/>
              </a:xfrm>
              <a:custGeom>
                <a:rect b="b" l="l" r="r" t="t"/>
                <a:pathLst>
                  <a:path extrusionOk="0" h="39070" w="47743">
                    <a:moveTo>
                      <a:pt x="8003" y="28095"/>
                    </a:moveTo>
                    <a:lnTo>
                      <a:pt x="25974" y="37397"/>
                    </a:lnTo>
                    <a:cubicBezTo>
                      <a:pt x="28169" y="38513"/>
                      <a:pt x="30513" y="39071"/>
                      <a:pt x="32820" y="39071"/>
                    </a:cubicBezTo>
                    <a:cubicBezTo>
                      <a:pt x="38215" y="39071"/>
                      <a:pt x="43387" y="36132"/>
                      <a:pt x="46066" y="31034"/>
                    </a:cubicBezTo>
                    <a:cubicBezTo>
                      <a:pt x="49861" y="23742"/>
                      <a:pt x="46996" y="14738"/>
                      <a:pt x="39703" y="10979"/>
                    </a:cubicBezTo>
                    <a:lnTo>
                      <a:pt x="21733" y="1678"/>
                    </a:lnTo>
                    <a:cubicBezTo>
                      <a:pt x="14403" y="-2117"/>
                      <a:pt x="5436" y="747"/>
                      <a:pt x="1678" y="8040"/>
                    </a:cubicBezTo>
                    <a:cubicBezTo>
                      <a:pt x="-2117" y="15333"/>
                      <a:pt x="748" y="24336"/>
                      <a:pt x="8040" y="2809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98" name="Google Shape;5198;p95"/>
              <p:cNvSpPr/>
              <p:nvPr/>
            </p:nvSpPr>
            <p:spPr>
              <a:xfrm>
                <a:off x="8539447" y="5724040"/>
                <a:ext cx="47097" cy="40103"/>
              </a:xfrm>
              <a:custGeom>
                <a:rect b="b" l="l" r="r" t="t"/>
                <a:pathLst>
                  <a:path extrusionOk="0" h="40103" w="47097">
                    <a:moveTo>
                      <a:pt x="7270" y="27677"/>
                    </a:moveTo>
                    <a:lnTo>
                      <a:pt x="24609" y="38020"/>
                    </a:lnTo>
                    <a:cubicBezTo>
                      <a:pt x="26990" y="39434"/>
                      <a:pt x="29631" y="40104"/>
                      <a:pt x="32199" y="40104"/>
                    </a:cubicBezTo>
                    <a:cubicBezTo>
                      <a:pt x="37259" y="40104"/>
                      <a:pt x="42208" y="37499"/>
                      <a:pt x="44999" y="32848"/>
                    </a:cubicBezTo>
                    <a:cubicBezTo>
                      <a:pt x="49203" y="25779"/>
                      <a:pt x="46896" y="16663"/>
                      <a:pt x="39827" y="12459"/>
                    </a:cubicBezTo>
                    <a:lnTo>
                      <a:pt x="22488" y="2116"/>
                    </a:lnTo>
                    <a:cubicBezTo>
                      <a:pt x="15419" y="-2126"/>
                      <a:pt x="6304" y="218"/>
                      <a:pt x="2099" y="7287"/>
                    </a:cubicBezTo>
                    <a:cubicBezTo>
                      <a:pt x="-2105" y="14357"/>
                      <a:pt x="202" y="23472"/>
                      <a:pt x="7271" y="2767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199" name="Google Shape;5199;p95"/>
              <p:cNvSpPr/>
              <p:nvPr/>
            </p:nvSpPr>
            <p:spPr>
              <a:xfrm>
                <a:off x="8649932" y="5614141"/>
                <a:ext cx="39074" cy="47723"/>
              </a:xfrm>
              <a:custGeom>
                <a:rect b="b" l="l" r="r" t="t"/>
                <a:pathLst>
                  <a:path extrusionOk="0" h="47723" w="39074">
                    <a:moveTo>
                      <a:pt x="10943" y="39687"/>
                    </a:moveTo>
                    <a:cubicBezTo>
                      <a:pt x="13584" y="44784"/>
                      <a:pt x="18793" y="47724"/>
                      <a:pt x="24188" y="47724"/>
                    </a:cubicBezTo>
                    <a:cubicBezTo>
                      <a:pt x="26495" y="47724"/>
                      <a:pt x="28839" y="47203"/>
                      <a:pt x="31034" y="46049"/>
                    </a:cubicBezTo>
                    <a:cubicBezTo>
                      <a:pt x="38327" y="42254"/>
                      <a:pt x="41192" y="33288"/>
                      <a:pt x="37397" y="25994"/>
                    </a:cubicBezTo>
                    <a:lnTo>
                      <a:pt x="28095" y="8024"/>
                    </a:lnTo>
                    <a:cubicBezTo>
                      <a:pt x="24300" y="731"/>
                      <a:pt x="15295" y="-2097"/>
                      <a:pt x="8040" y="1661"/>
                    </a:cubicBezTo>
                    <a:cubicBezTo>
                      <a:pt x="748" y="5456"/>
                      <a:pt x="-2117" y="14423"/>
                      <a:pt x="1678" y="21716"/>
                    </a:cubicBezTo>
                    <a:lnTo>
                      <a:pt x="10979" y="3968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00" name="Google Shape;5200;p95"/>
              <p:cNvSpPr/>
              <p:nvPr/>
            </p:nvSpPr>
            <p:spPr>
              <a:xfrm>
                <a:off x="8915354" y="6092632"/>
                <a:ext cx="40103" cy="47119"/>
              </a:xfrm>
              <a:custGeom>
                <a:rect b="b" l="l" r="r" t="t"/>
                <a:pathLst>
                  <a:path extrusionOk="0" h="47119" w="40103">
                    <a:moveTo>
                      <a:pt x="27660" y="7271"/>
                    </a:moveTo>
                    <a:cubicBezTo>
                      <a:pt x="23456" y="202"/>
                      <a:pt x="14340" y="-2105"/>
                      <a:pt x="7271" y="2099"/>
                    </a:cubicBezTo>
                    <a:cubicBezTo>
                      <a:pt x="202" y="6304"/>
                      <a:pt x="-2105" y="15419"/>
                      <a:pt x="2099" y="22488"/>
                    </a:cubicBezTo>
                    <a:lnTo>
                      <a:pt x="12442" y="39864"/>
                    </a:lnTo>
                    <a:cubicBezTo>
                      <a:pt x="15233" y="44552"/>
                      <a:pt x="20181" y="47119"/>
                      <a:pt x="25242" y="47119"/>
                    </a:cubicBezTo>
                    <a:cubicBezTo>
                      <a:pt x="27847" y="47119"/>
                      <a:pt x="30451" y="46450"/>
                      <a:pt x="32832" y="45036"/>
                    </a:cubicBezTo>
                    <a:cubicBezTo>
                      <a:pt x="39902" y="40831"/>
                      <a:pt x="42209" y="31716"/>
                      <a:pt x="38004" y="2464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01" name="Google Shape;5201;p95"/>
              <p:cNvSpPr/>
              <p:nvPr/>
            </p:nvSpPr>
            <p:spPr>
              <a:xfrm>
                <a:off x="8539463" y="5990528"/>
                <a:ext cx="47743" cy="39087"/>
              </a:xfrm>
              <a:custGeom>
                <a:rect b="b" l="l" r="r" t="t"/>
                <a:pathLst>
                  <a:path extrusionOk="0" h="39087" w="47743">
                    <a:moveTo>
                      <a:pt x="21733" y="37413"/>
                    </a:moveTo>
                    <a:lnTo>
                      <a:pt x="39703" y="28111"/>
                    </a:lnTo>
                    <a:cubicBezTo>
                      <a:pt x="46996" y="24316"/>
                      <a:pt x="49861" y="15350"/>
                      <a:pt x="46066" y="8056"/>
                    </a:cubicBezTo>
                    <a:cubicBezTo>
                      <a:pt x="42271" y="764"/>
                      <a:pt x="33304" y="-2138"/>
                      <a:pt x="26011" y="1694"/>
                    </a:cubicBezTo>
                    <a:lnTo>
                      <a:pt x="8040" y="10996"/>
                    </a:lnTo>
                    <a:cubicBezTo>
                      <a:pt x="748" y="14791"/>
                      <a:pt x="-2117" y="23757"/>
                      <a:pt x="1678" y="31051"/>
                    </a:cubicBezTo>
                    <a:cubicBezTo>
                      <a:pt x="4319" y="36148"/>
                      <a:pt x="9491" y="39087"/>
                      <a:pt x="14923" y="39087"/>
                    </a:cubicBezTo>
                    <a:cubicBezTo>
                      <a:pt x="17230" y="39087"/>
                      <a:pt x="19574" y="38566"/>
                      <a:pt x="21769" y="3741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02" name="Google Shape;5202;p95"/>
              <p:cNvSpPr/>
              <p:nvPr/>
            </p:nvSpPr>
            <p:spPr>
              <a:xfrm>
                <a:off x="9017975" y="5724060"/>
                <a:ext cx="47134" cy="40086"/>
              </a:xfrm>
              <a:custGeom>
                <a:rect b="b" l="l" r="r" t="t"/>
                <a:pathLst>
                  <a:path extrusionOk="0" h="40086" w="47134">
                    <a:moveTo>
                      <a:pt x="14898" y="40087"/>
                    </a:moveTo>
                    <a:cubicBezTo>
                      <a:pt x="17503" y="40087"/>
                      <a:pt x="20107" y="39417"/>
                      <a:pt x="22488" y="38003"/>
                    </a:cubicBezTo>
                    <a:lnTo>
                      <a:pt x="39864" y="27660"/>
                    </a:lnTo>
                    <a:cubicBezTo>
                      <a:pt x="46933" y="23456"/>
                      <a:pt x="49240" y="14340"/>
                      <a:pt x="45036" y="7271"/>
                    </a:cubicBezTo>
                    <a:cubicBezTo>
                      <a:pt x="40831" y="202"/>
                      <a:pt x="31716" y="-2105"/>
                      <a:pt x="24646" y="2099"/>
                    </a:cubicBezTo>
                    <a:lnTo>
                      <a:pt x="7271" y="12442"/>
                    </a:lnTo>
                    <a:cubicBezTo>
                      <a:pt x="202" y="16647"/>
                      <a:pt x="-2105" y="25762"/>
                      <a:pt x="2099" y="32832"/>
                    </a:cubicBezTo>
                    <a:cubicBezTo>
                      <a:pt x="4890" y="37520"/>
                      <a:pt x="9838" y="40087"/>
                      <a:pt x="14899" y="4008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03" name="Google Shape;5203;p95"/>
              <p:cNvSpPr/>
              <p:nvPr/>
            </p:nvSpPr>
            <p:spPr>
              <a:xfrm>
                <a:off x="8753337" y="5668009"/>
                <a:ext cx="173979" cy="334560"/>
              </a:xfrm>
              <a:custGeom>
                <a:rect b="b" l="l" r="r" t="t"/>
                <a:pathLst>
                  <a:path extrusionOk="0" h="334560" w="173979">
                    <a:moveTo>
                      <a:pt x="48554" y="257653"/>
                    </a:moveTo>
                    <a:cubicBezTo>
                      <a:pt x="56517" y="257653"/>
                      <a:pt x="63884" y="255570"/>
                      <a:pt x="70507" y="252147"/>
                    </a:cubicBezTo>
                    <a:lnTo>
                      <a:pt x="148567" y="330207"/>
                    </a:lnTo>
                    <a:cubicBezTo>
                      <a:pt x="151469" y="333109"/>
                      <a:pt x="155264" y="334560"/>
                      <a:pt x="159097" y="334560"/>
                    </a:cubicBezTo>
                    <a:cubicBezTo>
                      <a:pt x="162892" y="334560"/>
                      <a:pt x="166724" y="333109"/>
                      <a:pt x="169627" y="330207"/>
                    </a:cubicBezTo>
                    <a:cubicBezTo>
                      <a:pt x="175431" y="324403"/>
                      <a:pt x="175431" y="314989"/>
                      <a:pt x="169627" y="309148"/>
                    </a:cubicBezTo>
                    <a:lnTo>
                      <a:pt x="91567" y="231088"/>
                    </a:lnTo>
                    <a:cubicBezTo>
                      <a:pt x="94990" y="224465"/>
                      <a:pt x="97073" y="217023"/>
                      <a:pt x="97073" y="209099"/>
                    </a:cubicBezTo>
                    <a:cubicBezTo>
                      <a:pt x="97073" y="187556"/>
                      <a:pt x="82860" y="169435"/>
                      <a:pt x="63400" y="163111"/>
                    </a:cubicBezTo>
                    <a:lnTo>
                      <a:pt x="63400" y="14883"/>
                    </a:lnTo>
                    <a:cubicBezTo>
                      <a:pt x="63400" y="6660"/>
                      <a:pt x="56740" y="0"/>
                      <a:pt x="48517" y="0"/>
                    </a:cubicBezTo>
                    <a:cubicBezTo>
                      <a:pt x="40295" y="0"/>
                      <a:pt x="33635" y="6660"/>
                      <a:pt x="33635" y="14883"/>
                    </a:cubicBezTo>
                    <a:lnTo>
                      <a:pt x="33635" y="163149"/>
                    </a:lnTo>
                    <a:cubicBezTo>
                      <a:pt x="14175" y="169474"/>
                      <a:pt x="0" y="187557"/>
                      <a:pt x="0" y="209099"/>
                    </a:cubicBezTo>
                    <a:cubicBezTo>
                      <a:pt x="0" y="235851"/>
                      <a:pt x="21767" y="257655"/>
                      <a:pt x="48556" y="257655"/>
                    </a:cubicBezTo>
                    <a:close/>
                    <a:moveTo>
                      <a:pt x="48480" y="190346"/>
                    </a:moveTo>
                    <a:lnTo>
                      <a:pt x="48554" y="190346"/>
                    </a:lnTo>
                    <a:lnTo>
                      <a:pt x="48629" y="190346"/>
                    </a:lnTo>
                    <a:cubicBezTo>
                      <a:pt x="58935" y="190383"/>
                      <a:pt x="67344" y="198792"/>
                      <a:pt x="67344" y="209099"/>
                    </a:cubicBezTo>
                    <a:cubicBezTo>
                      <a:pt x="67344" y="219442"/>
                      <a:pt x="58935" y="227889"/>
                      <a:pt x="48554" y="227889"/>
                    </a:cubicBezTo>
                    <a:cubicBezTo>
                      <a:pt x="38210" y="227889"/>
                      <a:pt x="29764" y="219480"/>
                      <a:pt x="29764" y="209099"/>
                    </a:cubicBezTo>
                    <a:cubicBezTo>
                      <a:pt x="29764" y="198756"/>
                      <a:pt x="38172" y="190384"/>
                      <a:pt x="48441" y="19034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152"/>
                                        </p:tgtEl>
                                        <p:attrNameLst>
                                          <p:attrName>style.visibility</p:attrName>
                                        </p:attrNameLst>
                                      </p:cBhvr>
                                      <p:to>
                                        <p:strVal val="visible"/>
                                      </p:to>
                                    </p:set>
                                    <p:animEffect filter="fade" transition="in">
                                      <p:cBhvr>
                                        <p:cTn dur="500"/>
                                        <p:tgtEl>
                                          <p:spTgt spid="5152"/>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5156"/>
                                        </p:tgtEl>
                                        <p:attrNameLst>
                                          <p:attrName>style.visibility</p:attrName>
                                        </p:attrNameLst>
                                      </p:cBhvr>
                                      <p:to>
                                        <p:strVal val="visible"/>
                                      </p:to>
                                    </p:set>
                                    <p:animEffect filter="fade" transition="in">
                                      <p:cBhvr>
                                        <p:cTn dur="500"/>
                                        <p:tgtEl>
                                          <p:spTgt spid="5156"/>
                                        </p:tgtEl>
                                      </p:cBhvr>
                                    </p:animEffect>
                                  </p:childTnLst>
                                </p:cTn>
                              </p:par>
                              <p:par>
                                <p:cTn fill="hold" nodeType="withEffect" presetClass="entr" presetID="10" presetSubtype="0">
                                  <p:stCondLst>
                                    <p:cond delay="0"/>
                                  </p:stCondLst>
                                  <p:childTnLst>
                                    <p:set>
                                      <p:cBhvr>
                                        <p:cTn dur="1" fill="hold">
                                          <p:stCondLst>
                                            <p:cond delay="0"/>
                                          </p:stCondLst>
                                        </p:cTn>
                                        <p:tgtEl>
                                          <p:spTgt spid="5161"/>
                                        </p:tgtEl>
                                        <p:attrNameLst>
                                          <p:attrName>style.visibility</p:attrName>
                                        </p:attrNameLst>
                                      </p:cBhvr>
                                      <p:to>
                                        <p:strVal val="visible"/>
                                      </p:to>
                                    </p:set>
                                    <p:animEffect filter="fade" transition="in">
                                      <p:cBhvr>
                                        <p:cTn dur="500"/>
                                        <p:tgtEl>
                                          <p:spTgt spid="5161"/>
                                        </p:tgtEl>
                                      </p:cBhvr>
                                    </p:animEffect>
                                  </p:childTnLst>
                                </p:cTn>
                              </p:par>
                              <p:par>
                                <p:cTn fill="hold" nodeType="withEffect" presetClass="entr" presetID="10" presetSubtype="0">
                                  <p:stCondLst>
                                    <p:cond delay="500"/>
                                  </p:stCondLst>
                                  <p:childTnLst>
                                    <p:set>
                                      <p:cBhvr>
                                        <p:cTn dur="1" fill="hold">
                                          <p:stCondLst>
                                            <p:cond delay="0"/>
                                          </p:stCondLst>
                                        </p:cTn>
                                        <p:tgtEl>
                                          <p:spTgt spid="5157"/>
                                        </p:tgtEl>
                                        <p:attrNameLst>
                                          <p:attrName>style.visibility</p:attrName>
                                        </p:attrNameLst>
                                      </p:cBhvr>
                                      <p:to>
                                        <p:strVal val="visible"/>
                                      </p:to>
                                    </p:set>
                                    <p:animEffect filter="fade" transition="in">
                                      <p:cBhvr>
                                        <p:cTn dur="500"/>
                                        <p:tgtEl>
                                          <p:spTgt spid="5157"/>
                                        </p:tgtEl>
                                      </p:cBhvr>
                                    </p:animEffect>
                                  </p:childTnLst>
                                </p:cTn>
                              </p:par>
                              <p:par>
                                <p:cTn fill="hold" nodeType="withEffect" presetClass="entr" presetID="10" presetSubtype="0">
                                  <p:stCondLst>
                                    <p:cond delay="250"/>
                                  </p:stCondLst>
                                  <p:childTnLst>
                                    <p:set>
                                      <p:cBhvr>
                                        <p:cTn dur="1" fill="hold">
                                          <p:stCondLst>
                                            <p:cond delay="0"/>
                                          </p:stCondLst>
                                        </p:cTn>
                                        <p:tgtEl>
                                          <p:spTgt spid="5158"/>
                                        </p:tgtEl>
                                        <p:attrNameLst>
                                          <p:attrName>style.visibility</p:attrName>
                                        </p:attrNameLst>
                                      </p:cBhvr>
                                      <p:to>
                                        <p:strVal val="visible"/>
                                      </p:to>
                                    </p:set>
                                    <p:animEffect filter="fade" transition="in">
                                      <p:cBhvr>
                                        <p:cTn dur="500"/>
                                        <p:tgtEl>
                                          <p:spTgt spid="515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08" name="Shape 5208"/>
        <p:cNvGrpSpPr/>
        <p:nvPr/>
      </p:nvGrpSpPr>
      <p:grpSpPr>
        <a:xfrm>
          <a:off x="0" y="0"/>
          <a:ext cx="0" cy="0"/>
          <a:chOff x="0" y="0"/>
          <a:chExt cx="0" cy="0"/>
        </a:xfrm>
      </p:grpSpPr>
      <p:sp>
        <p:nvSpPr>
          <p:cNvPr id="5209" name="Google Shape;5209;p96"/>
          <p:cNvSpPr/>
          <p:nvPr/>
        </p:nvSpPr>
        <p:spPr>
          <a:xfrm flipH="1">
            <a:off x="1129362" y="1681332"/>
            <a:ext cx="9933276" cy="3904776"/>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210" name="Google Shape;5210;p96"/>
          <p:cNvSpPr txBox="1"/>
          <p:nvPr/>
        </p:nvSpPr>
        <p:spPr>
          <a:xfrm>
            <a:off x="296270" y="385036"/>
            <a:ext cx="11336406"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Dose de ataque</a:t>
            </a:r>
            <a:endParaRPr/>
          </a:p>
        </p:txBody>
      </p:sp>
      <p:sp>
        <p:nvSpPr>
          <p:cNvPr id="5211" name="Google Shape;5211;p96"/>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*Apenas para indicações de HPN e SHUa</a:t>
            </a:r>
            <a:endParaRPr/>
          </a:p>
          <a:p>
            <a:pPr indent="0" lvl="0" marL="0" rtl="0" algn="l">
              <a:lnSpc>
                <a:spcPct val="90000"/>
              </a:lnSpc>
              <a:spcBef>
                <a:spcPts val="300"/>
              </a:spcBef>
              <a:spcAft>
                <a:spcPts val="0"/>
              </a:spcAft>
              <a:buClr>
                <a:schemeClr val="dk1"/>
              </a:buClr>
              <a:buSzPts val="800"/>
              <a:buNone/>
            </a:pPr>
            <a:r>
              <a:rPr lang="pt-BR"/>
              <a:t>aPeso corporal no momento do tratamento</a:t>
            </a:r>
            <a:endParaRPr/>
          </a:p>
          <a:p>
            <a:pPr indent="0" lvl="0" marL="0" rtl="0" algn="l">
              <a:lnSpc>
                <a:spcPct val="90000"/>
              </a:lnSpc>
              <a:spcBef>
                <a:spcPts val="300"/>
              </a:spcBef>
              <a:spcAft>
                <a:spcPts val="0"/>
              </a:spcAft>
              <a:buClr>
                <a:schemeClr val="dk1"/>
              </a:buClr>
              <a:buSzPts val="800"/>
              <a:buNone/>
            </a:pPr>
            <a:r>
              <a:rPr lang="pt-BR"/>
              <a:t>bRavulizumabe deverá ser diluído apenas com uso de cloreto de sódio 9 mg/mL (0,9%) solução para injeção como diluente</a:t>
            </a:r>
            <a:endParaRPr/>
          </a:p>
          <a:p>
            <a:pPr indent="0" lvl="0" marL="0" rtl="0" algn="l">
              <a:lnSpc>
                <a:spcPct val="90000"/>
              </a:lnSpc>
              <a:spcBef>
                <a:spcPts val="300"/>
              </a:spcBef>
              <a:spcAft>
                <a:spcPts val="0"/>
              </a:spcAft>
              <a:buClr>
                <a:schemeClr val="dk1"/>
              </a:buClr>
              <a:buSzPts val="800"/>
              <a:buNone/>
            </a:pPr>
            <a:r>
              <a:rPr lang="pt-BR"/>
              <a:t>Bula Ultomirs ANVISA </a:t>
            </a:r>
            <a:endParaRPr/>
          </a:p>
        </p:txBody>
      </p:sp>
      <p:sp>
        <p:nvSpPr>
          <p:cNvPr id="5212" name="Google Shape;5212;p96"/>
          <p:cNvSpPr/>
          <p:nvPr/>
        </p:nvSpPr>
        <p:spPr>
          <a:xfrm>
            <a:off x="-685800" y="1381327"/>
            <a:ext cx="11601450" cy="1410781"/>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aphicFrame>
        <p:nvGraphicFramePr>
          <p:cNvPr id="5213" name="Google Shape;5213;p96"/>
          <p:cNvGraphicFramePr/>
          <p:nvPr/>
        </p:nvGraphicFramePr>
        <p:xfrm>
          <a:off x="1276350" y="2068496"/>
          <a:ext cx="3000000" cy="3000000"/>
        </p:xfrm>
        <a:graphic>
          <a:graphicData uri="http://schemas.openxmlformats.org/drawingml/2006/table">
            <a:tbl>
              <a:tblPr bandRow="1" firstRow="1">
                <a:noFill/>
                <a:tableStyleId>{A0BF0AAD-81E2-4729-A6F2-3AC11B6F7D1A}</a:tableStyleId>
              </a:tblPr>
              <a:tblGrid>
                <a:gridCol w="1927850"/>
                <a:gridCol w="1927850"/>
                <a:gridCol w="1927850"/>
                <a:gridCol w="1927850"/>
                <a:gridCol w="1927850"/>
              </a:tblGrid>
              <a:tr h="710450">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Variação de peso corporal (kg)</a:t>
                      </a:r>
                      <a:r>
                        <a:rPr baseline="30000" lang="pt-BR" sz="1400">
                          <a:solidFill>
                            <a:schemeClr val="lt1"/>
                          </a:solidFill>
                          <a:latin typeface="Lustria"/>
                          <a:ea typeface="Lustria"/>
                          <a:cs typeface="Lustria"/>
                          <a:sym typeface="Lustria"/>
                        </a:rPr>
                        <a:t>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Dose  de ataque</a:t>
                      </a:r>
                      <a:endParaRPr/>
                    </a:p>
                    <a:p>
                      <a:pPr indent="0" lvl="0" marL="0" marR="0" rtl="0" algn="ctr">
                        <a:spcBef>
                          <a:spcPts val="0"/>
                        </a:spcBef>
                        <a:spcAft>
                          <a:spcPts val="0"/>
                        </a:spcAft>
                        <a:buNone/>
                      </a:pPr>
                      <a:r>
                        <a:rPr lang="pt-BR" sz="1400">
                          <a:solidFill>
                            <a:schemeClr val="lt1"/>
                          </a:solidFill>
                          <a:latin typeface="Lustria"/>
                          <a:ea typeface="Lustria"/>
                          <a:cs typeface="Lustria"/>
                          <a:sym typeface="Lustria"/>
                        </a:rPr>
                        <a:t>(mg)</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Volume de ravulizumabe (mL)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Volume de diluente NaCl</a:t>
                      </a:r>
                      <a:r>
                        <a:rPr baseline="30000" lang="pt-BR" sz="1400">
                          <a:solidFill>
                            <a:schemeClr val="lt1"/>
                          </a:solidFill>
                          <a:latin typeface="Lustria"/>
                          <a:ea typeface="Lustria"/>
                          <a:cs typeface="Lustria"/>
                          <a:sym typeface="Lustria"/>
                        </a:rPr>
                        <a:t>b </a:t>
                      </a:r>
                      <a:r>
                        <a:rPr lang="pt-BR" sz="1400">
                          <a:solidFill>
                            <a:schemeClr val="lt1"/>
                          </a:solidFill>
                          <a:latin typeface="Lustria"/>
                          <a:ea typeface="Lustria"/>
                          <a:cs typeface="Lustria"/>
                          <a:sym typeface="Lustria"/>
                        </a:rPr>
                        <a:t>(mL)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Lustria"/>
                        <a:buNone/>
                      </a:pPr>
                      <a:r>
                        <a:rPr lang="pt-BR" sz="1400">
                          <a:solidFill>
                            <a:schemeClr val="lt1"/>
                          </a:solidFill>
                          <a:latin typeface="Lustria"/>
                          <a:ea typeface="Lustria"/>
                          <a:cs typeface="Lustria"/>
                          <a:sym typeface="Lustria"/>
                        </a:rPr>
                        <a:t>Volume total</a:t>
                      </a:r>
                      <a:br>
                        <a:rPr lang="pt-BR" sz="1400">
                          <a:solidFill>
                            <a:schemeClr val="lt1"/>
                          </a:solidFill>
                          <a:latin typeface="Lustria"/>
                          <a:ea typeface="Lustria"/>
                          <a:cs typeface="Lustria"/>
                          <a:sym typeface="Lustria"/>
                        </a:rPr>
                      </a:br>
                      <a:r>
                        <a:rPr lang="pt-BR" sz="1400">
                          <a:solidFill>
                            <a:schemeClr val="lt1"/>
                          </a:solidFill>
                          <a:latin typeface="Lustria"/>
                          <a:ea typeface="Lustria"/>
                          <a:cs typeface="Lustria"/>
                          <a:sym typeface="Lustria"/>
                        </a:rPr>
                        <a:t>(mL)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00">
                <a:tc>
                  <a:txBody>
                    <a:bodyPr/>
                    <a:lstStyle/>
                    <a:p>
                      <a:pPr indent="0" lvl="0" marL="0" marR="0" rtl="0" algn="ctr">
                        <a:spcBef>
                          <a:spcPts val="0"/>
                        </a:spcBef>
                        <a:spcAft>
                          <a:spcPts val="0"/>
                        </a:spcAft>
                        <a:buNone/>
                      </a:pPr>
                      <a:r>
                        <a:rPr b="1" lang="pt-BR" sz="1400" u="sng">
                          <a:solidFill>
                            <a:schemeClr val="dk2"/>
                          </a:solidFill>
                          <a:latin typeface="Calibri"/>
                          <a:ea typeface="Calibri"/>
                          <a:cs typeface="Calibri"/>
                          <a:sym typeface="Calibri"/>
                        </a:rPr>
                        <a:t>&gt;</a:t>
                      </a:r>
                      <a:r>
                        <a:rPr b="1" lang="pt-BR" sz="1400">
                          <a:solidFill>
                            <a:schemeClr val="dk2"/>
                          </a:solidFill>
                          <a:latin typeface="Calibri"/>
                          <a:ea typeface="Calibri"/>
                          <a:cs typeface="Calibri"/>
                          <a:sym typeface="Calibri"/>
                        </a:rPr>
                        <a:t>10 a &lt;20*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600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00">
                <a:tc>
                  <a:txBody>
                    <a:bodyPr/>
                    <a:lstStyle/>
                    <a:p>
                      <a:pPr indent="0" lvl="0" marL="0" marR="0" rtl="0" algn="ctr">
                        <a:lnSpc>
                          <a:spcPct val="100000"/>
                        </a:lnSpc>
                        <a:spcBef>
                          <a:spcPts val="0"/>
                        </a:spcBef>
                        <a:spcAft>
                          <a:spcPts val="0"/>
                        </a:spcAft>
                        <a:buClr>
                          <a:schemeClr val="dk2"/>
                        </a:buClr>
                        <a:buSzPts val="1400"/>
                        <a:buFont typeface="Calibri"/>
                        <a:buNone/>
                      </a:pPr>
                      <a:r>
                        <a:rPr b="1" i="0" lang="pt-BR" sz="1400" u="sng" cap="none" strike="noStrike">
                          <a:solidFill>
                            <a:schemeClr val="dk2"/>
                          </a:solidFill>
                          <a:latin typeface="Calibri"/>
                          <a:ea typeface="Calibri"/>
                          <a:cs typeface="Calibri"/>
                          <a:sym typeface="Calibri"/>
                        </a:rPr>
                        <a:t>&gt;</a:t>
                      </a:r>
                      <a:r>
                        <a:rPr b="1" i="0" lang="pt-BR" sz="1400" u="none" cap="none" strike="noStrike">
                          <a:solidFill>
                            <a:schemeClr val="dk2"/>
                          </a:solidFill>
                          <a:latin typeface="Calibri"/>
                          <a:ea typeface="Calibri"/>
                          <a:cs typeface="Calibri"/>
                          <a:sym typeface="Calibri"/>
                        </a:rPr>
                        <a:t>20 a &lt;30*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900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9</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43200">
                <a:tc>
                  <a:txBody>
                    <a:bodyPr/>
                    <a:lstStyle/>
                    <a:p>
                      <a:pPr indent="0" lvl="0" marL="0" marR="0" rtl="0" algn="ctr">
                        <a:lnSpc>
                          <a:spcPct val="100000"/>
                        </a:lnSpc>
                        <a:spcBef>
                          <a:spcPts val="0"/>
                        </a:spcBef>
                        <a:spcAft>
                          <a:spcPts val="0"/>
                        </a:spcAft>
                        <a:buClr>
                          <a:schemeClr val="dk2"/>
                        </a:buClr>
                        <a:buSzPts val="1400"/>
                        <a:buFont typeface="Calibri"/>
                        <a:buNone/>
                      </a:pPr>
                      <a:r>
                        <a:rPr b="1" i="0" lang="pt-BR" sz="1400" u="sng" cap="none" strike="noStrike">
                          <a:solidFill>
                            <a:schemeClr val="dk2"/>
                          </a:solidFill>
                          <a:latin typeface="Calibri"/>
                          <a:ea typeface="Calibri"/>
                          <a:cs typeface="Calibri"/>
                          <a:sym typeface="Calibri"/>
                        </a:rPr>
                        <a:t>&gt;</a:t>
                      </a:r>
                      <a:r>
                        <a:rPr b="1" i="0" lang="pt-BR" sz="1400" u="none" cap="none" strike="noStrike">
                          <a:solidFill>
                            <a:schemeClr val="dk2"/>
                          </a:solidFill>
                          <a:latin typeface="Calibri"/>
                          <a:ea typeface="Calibri"/>
                          <a:cs typeface="Calibri"/>
                          <a:sym typeface="Calibri"/>
                        </a:rPr>
                        <a:t>30 a &lt;40*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1200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24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00">
                <a:tc>
                  <a:txBody>
                    <a:bodyPr/>
                    <a:lstStyle/>
                    <a:p>
                      <a:pPr indent="0" lvl="0" marL="0" marR="0" rtl="0" algn="ctr">
                        <a:lnSpc>
                          <a:spcPct val="100000"/>
                        </a:lnSpc>
                        <a:spcBef>
                          <a:spcPts val="0"/>
                        </a:spcBef>
                        <a:spcAft>
                          <a:spcPts val="0"/>
                        </a:spcAft>
                        <a:buClr>
                          <a:schemeClr val="dk2"/>
                        </a:buClr>
                        <a:buSzPts val="1400"/>
                        <a:buFont typeface="Calibri"/>
                        <a:buNone/>
                      </a:pPr>
                      <a:r>
                        <a:rPr b="1" i="0" lang="pt-BR" sz="1400" u="sng" cap="none" strike="noStrike">
                          <a:solidFill>
                            <a:schemeClr val="dk2"/>
                          </a:solidFill>
                          <a:latin typeface="Calibri"/>
                          <a:ea typeface="Calibri"/>
                          <a:cs typeface="Calibri"/>
                          <a:sym typeface="Calibri"/>
                        </a:rPr>
                        <a:t>&gt;</a:t>
                      </a:r>
                      <a:r>
                        <a:rPr b="1" i="0" lang="pt-BR" sz="1400" u="none" cap="none" strike="noStrike">
                          <a:solidFill>
                            <a:schemeClr val="dk2"/>
                          </a:solidFill>
                          <a:latin typeface="Calibri"/>
                          <a:ea typeface="Calibri"/>
                          <a:cs typeface="Calibri"/>
                          <a:sym typeface="Calibri"/>
                        </a:rPr>
                        <a:t>40 a &lt;60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2400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24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24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48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43200">
                <a:tc>
                  <a:txBody>
                    <a:bodyPr/>
                    <a:lstStyle/>
                    <a:p>
                      <a:pPr indent="0" lvl="0" marL="0" marR="0" rtl="0" algn="ctr">
                        <a:lnSpc>
                          <a:spcPct val="100000"/>
                        </a:lnSpc>
                        <a:spcBef>
                          <a:spcPts val="0"/>
                        </a:spcBef>
                        <a:spcAft>
                          <a:spcPts val="0"/>
                        </a:spcAft>
                        <a:buClr>
                          <a:schemeClr val="dk2"/>
                        </a:buClr>
                        <a:buSzPts val="1400"/>
                        <a:buFont typeface="Calibri"/>
                        <a:buNone/>
                      </a:pPr>
                      <a:r>
                        <a:rPr b="1" i="0" lang="pt-BR" sz="1400" u="sng" cap="none" strike="noStrike">
                          <a:solidFill>
                            <a:schemeClr val="dk2"/>
                          </a:solidFill>
                          <a:latin typeface="Calibri"/>
                          <a:ea typeface="Calibri"/>
                          <a:cs typeface="Calibri"/>
                          <a:sym typeface="Calibri"/>
                        </a:rPr>
                        <a:t>&gt;</a:t>
                      </a:r>
                      <a:r>
                        <a:rPr b="1" i="0" lang="pt-BR" sz="1400" u="none" cap="none" strike="noStrike">
                          <a:solidFill>
                            <a:schemeClr val="dk2"/>
                          </a:solidFill>
                          <a:latin typeface="Calibri"/>
                          <a:ea typeface="Calibri"/>
                          <a:cs typeface="Calibri"/>
                          <a:sym typeface="Calibri"/>
                        </a:rPr>
                        <a:t>60 a &lt;100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2700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54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00">
                <a:tc>
                  <a:txBody>
                    <a:bodyPr/>
                    <a:lstStyle/>
                    <a:p>
                      <a:pPr indent="0" lvl="0" marL="0" marR="0" rtl="0" algn="ctr">
                        <a:lnSpc>
                          <a:spcPct val="100000"/>
                        </a:lnSpc>
                        <a:spcBef>
                          <a:spcPts val="0"/>
                        </a:spcBef>
                        <a:spcAft>
                          <a:spcPts val="0"/>
                        </a:spcAft>
                        <a:buClr>
                          <a:schemeClr val="dk2"/>
                        </a:buClr>
                        <a:buSzPts val="1400"/>
                        <a:buFont typeface="Calibri"/>
                        <a:buNone/>
                      </a:pPr>
                      <a:r>
                        <a:rPr b="1" i="0" lang="pt-BR" sz="1400" u="sng" cap="none" strike="noStrike">
                          <a:solidFill>
                            <a:schemeClr val="dk2"/>
                          </a:solidFill>
                          <a:latin typeface="Calibri"/>
                          <a:ea typeface="Calibri"/>
                          <a:cs typeface="Calibri"/>
                          <a:sym typeface="Calibri"/>
                        </a:rPr>
                        <a:t>&gt;</a:t>
                      </a:r>
                      <a:r>
                        <a:rPr b="1" i="0" lang="pt-BR" sz="1400" u="none" cap="none" strike="noStrike">
                          <a:solidFill>
                            <a:schemeClr val="dk2"/>
                          </a:solidFill>
                          <a:latin typeface="Calibri"/>
                          <a:ea typeface="Calibri"/>
                          <a:cs typeface="Calibri"/>
                          <a:sym typeface="Calibri"/>
                        </a:rPr>
                        <a:t>100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3000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30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400">
                          <a:solidFill>
                            <a:schemeClr val="dk1"/>
                          </a:solidFill>
                          <a:latin typeface="Calibri"/>
                          <a:ea typeface="Calibri"/>
                          <a:cs typeface="Calibri"/>
                          <a:sym typeface="Calibri"/>
                        </a:rPr>
                        <a:t>30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400"/>
                        <a:buFont typeface="Calibri"/>
                        <a:buNone/>
                      </a:pPr>
                      <a:r>
                        <a:rPr b="0" i="0" lang="pt-BR" sz="1400" u="none" cap="none" strike="noStrike">
                          <a:solidFill>
                            <a:srgbClr val="000000"/>
                          </a:solidFill>
                          <a:latin typeface="Calibri"/>
                          <a:ea typeface="Calibri"/>
                          <a:cs typeface="Calibri"/>
                          <a:sym typeface="Calibri"/>
                        </a:rPr>
                        <a:t>60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pSp>
        <p:nvGrpSpPr>
          <p:cNvPr id="5214" name="Google Shape;5214;p96"/>
          <p:cNvGrpSpPr/>
          <p:nvPr/>
        </p:nvGrpSpPr>
        <p:grpSpPr>
          <a:xfrm>
            <a:off x="3196603" y="1467098"/>
            <a:ext cx="5790274" cy="1289945"/>
            <a:chOff x="2830749" y="1445341"/>
            <a:chExt cx="5790274" cy="1077100"/>
          </a:xfrm>
        </p:grpSpPr>
        <p:cxnSp>
          <p:nvCxnSpPr>
            <p:cNvPr id="5215" name="Google Shape;5215;p96"/>
            <p:cNvCxnSpPr/>
            <p:nvPr/>
          </p:nvCxnSpPr>
          <p:spPr>
            <a:xfrm rot="10800000">
              <a:off x="2830749" y="1445341"/>
              <a:ext cx="0" cy="1077100"/>
            </a:xfrm>
            <a:prstGeom prst="straightConnector1">
              <a:avLst/>
            </a:prstGeom>
            <a:noFill/>
            <a:ln cap="flat" cmpd="sng" w="12700">
              <a:solidFill>
                <a:schemeClr val="lt1"/>
              </a:solidFill>
              <a:prstDash val="solid"/>
              <a:miter lim="800000"/>
              <a:headEnd len="sm" w="sm" type="none"/>
              <a:tailEnd len="sm" w="sm" type="none"/>
            </a:ln>
          </p:spPr>
        </p:cxnSp>
        <p:cxnSp>
          <p:nvCxnSpPr>
            <p:cNvPr id="5216" name="Google Shape;5216;p96"/>
            <p:cNvCxnSpPr/>
            <p:nvPr/>
          </p:nvCxnSpPr>
          <p:spPr>
            <a:xfrm rot="10800000">
              <a:off x="4759143" y="1445341"/>
              <a:ext cx="0" cy="1077100"/>
            </a:xfrm>
            <a:prstGeom prst="straightConnector1">
              <a:avLst/>
            </a:prstGeom>
            <a:noFill/>
            <a:ln cap="flat" cmpd="sng" w="12700">
              <a:solidFill>
                <a:schemeClr val="lt1"/>
              </a:solidFill>
              <a:prstDash val="solid"/>
              <a:miter lim="800000"/>
              <a:headEnd len="sm" w="sm" type="none"/>
              <a:tailEnd len="sm" w="sm" type="none"/>
            </a:ln>
          </p:spPr>
        </p:cxnSp>
        <p:cxnSp>
          <p:nvCxnSpPr>
            <p:cNvPr id="5217" name="Google Shape;5217;p96"/>
            <p:cNvCxnSpPr/>
            <p:nvPr/>
          </p:nvCxnSpPr>
          <p:spPr>
            <a:xfrm rot="10800000">
              <a:off x="6685219" y="1445341"/>
              <a:ext cx="0" cy="1077100"/>
            </a:xfrm>
            <a:prstGeom prst="straightConnector1">
              <a:avLst/>
            </a:prstGeom>
            <a:noFill/>
            <a:ln cap="flat" cmpd="sng" w="12700">
              <a:solidFill>
                <a:schemeClr val="lt1"/>
              </a:solidFill>
              <a:prstDash val="solid"/>
              <a:miter lim="800000"/>
              <a:headEnd len="sm" w="sm" type="none"/>
              <a:tailEnd len="sm" w="sm" type="none"/>
            </a:ln>
          </p:spPr>
        </p:cxnSp>
        <p:cxnSp>
          <p:nvCxnSpPr>
            <p:cNvPr id="5218" name="Google Shape;5218;p96"/>
            <p:cNvCxnSpPr/>
            <p:nvPr/>
          </p:nvCxnSpPr>
          <p:spPr>
            <a:xfrm rot="10800000">
              <a:off x="8621023" y="1445341"/>
              <a:ext cx="0" cy="1077100"/>
            </a:xfrm>
            <a:prstGeom prst="straightConnector1">
              <a:avLst/>
            </a:prstGeom>
            <a:noFill/>
            <a:ln cap="flat" cmpd="sng" w="12700">
              <a:solidFill>
                <a:schemeClr val="lt1"/>
              </a:solidFill>
              <a:prstDash val="solid"/>
              <a:miter lim="800000"/>
              <a:headEnd len="sm" w="sm" type="none"/>
              <a:tailEnd len="sm" w="sm" type="none"/>
            </a:ln>
          </p:spPr>
        </p:cxnSp>
      </p:grpSp>
      <p:grpSp>
        <p:nvGrpSpPr>
          <p:cNvPr id="5219" name="Google Shape;5219;p96"/>
          <p:cNvGrpSpPr/>
          <p:nvPr/>
        </p:nvGrpSpPr>
        <p:grpSpPr>
          <a:xfrm>
            <a:off x="2015002" y="1600140"/>
            <a:ext cx="8170974" cy="558595"/>
            <a:chOff x="2015002" y="1386132"/>
            <a:chExt cx="8170974" cy="558595"/>
          </a:xfrm>
        </p:grpSpPr>
        <p:sp>
          <p:nvSpPr>
            <p:cNvPr id="5220" name="Google Shape;5220;p96"/>
            <p:cNvSpPr/>
            <p:nvPr/>
          </p:nvSpPr>
          <p:spPr>
            <a:xfrm>
              <a:off x="2015002" y="1400851"/>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221" name="Google Shape;5221;p96"/>
            <p:cNvSpPr/>
            <p:nvPr/>
          </p:nvSpPr>
          <p:spPr>
            <a:xfrm>
              <a:off x="3863059" y="1405212"/>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222" name="Google Shape;5222;p96"/>
            <p:cNvSpPr/>
            <p:nvPr/>
          </p:nvSpPr>
          <p:spPr>
            <a:xfrm>
              <a:off x="7745702" y="1386132"/>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5223" name="Google Shape;5223;p96"/>
            <p:cNvGrpSpPr/>
            <p:nvPr/>
          </p:nvGrpSpPr>
          <p:grpSpPr>
            <a:xfrm>
              <a:off x="2094215" y="1461072"/>
              <a:ext cx="375253" cy="375255"/>
              <a:chOff x="4783474" y="5277724"/>
              <a:chExt cx="922767" cy="922771"/>
            </a:xfrm>
          </p:grpSpPr>
          <p:sp>
            <p:nvSpPr>
              <p:cNvPr id="5224" name="Google Shape;5224;p96"/>
              <p:cNvSpPr/>
              <p:nvPr/>
            </p:nvSpPr>
            <p:spPr>
              <a:xfrm>
                <a:off x="4783474" y="5277724"/>
                <a:ext cx="922767" cy="922771"/>
              </a:xfrm>
              <a:custGeom>
                <a:rect b="b" l="l" r="r" t="t"/>
                <a:pathLst>
                  <a:path extrusionOk="0" h="922771" w="922767">
                    <a:moveTo>
                      <a:pt x="902010" y="276109"/>
                    </a:moveTo>
                    <a:cubicBezTo>
                      <a:pt x="887722" y="261189"/>
                      <a:pt x="868486" y="253003"/>
                      <a:pt x="847799" y="253003"/>
                    </a:cubicBezTo>
                    <a:lnTo>
                      <a:pt x="730041" y="253003"/>
                    </a:lnTo>
                    <a:cubicBezTo>
                      <a:pt x="722191" y="112214"/>
                      <a:pt x="604873" y="0"/>
                      <a:pt x="461332" y="0"/>
                    </a:cubicBezTo>
                    <a:cubicBezTo>
                      <a:pt x="317828" y="0"/>
                      <a:pt x="200470" y="112214"/>
                      <a:pt x="192660" y="253003"/>
                    </a:cubicBezTo>
                    <a:lnTo>
                      <a:pt x="74902" y="253003"/>
                    </a:lnTo>
                    <a:cubicBezTo>
                      <a:pt x="54215" y="253003"/>
                      <a:pt x="34979" y="261226"/>
                      <a:pt x="20692" y="276146"/>
                    </a:cubicBezTo>
                    <a:cubicBezTo>
                      <a:pt x="6479" y="290992"/>
                      <a:pt x="-851" y="310451"/>
                      <a:pt x="79" y="330952"/>
                    </a:cubicBezTo>
                    <a:lnTo>
                      <a:pt x="27166" y="908557"/>
                    </a:lnTo>
                    <a:cubicBezTo>
                      <a:pt x="27538" y="916482"/>
                      <a:pt x="34086" y="922733"/>
                      <a:pt x="42049" y="922733"/>
                    </a:cubicBezTo>
                    <a:lnTo>
                      <a:pt x="491133" y="922733"/>
                    </a:lnTo>
                    <a:cubicBezTo>
                      <a:pt x="499356" y="922733"/>
                      <a:pt x="506016" y="916073"/>
                      <a:pt x="506016" y="907851"/>
                    </a:cubicBezTo>
                    <a:cubicBezTo>
                      <a:pt x="506016" y="899628"/>
                      <a:pt x="499356" y="892968"/>
                      <a:pt x="491133" y="892968"/>
                    </a:cubicBezTo>
                    <a:lnTo>
                      <a:pt x="56222" y="892968"/>
                    </a:lnTo>
                    <a:lnTo>
                      <a:pt x="29805" y="329583"/>
                    </a:lnTo>
                    <a:cubicBezTo>
                      <a:pt x="29284" y="317304"/>
                      <a:pt x="33675" y="305622"/>
                      <a:pt x="42195" y="296692"/>
                    </a:cubicBezTo>
                    <a:cubicBezTo>
                      <a:pt x="50790" y="287688"/>
                      <a:pt x="62399" y="282740"/>
                      <a:pt x="74900" y="282740"/>
                    </a:cubicBezTo>
                    <a:lnTo>
                      <a:pt x="847835" y="282777"/>
                    </a:lnTo>
                    <a:cubicBezTo>
                      <a:pt x="860337" y="282777"/>
                      <a:pt x="871908" y="287726"/>
                      <a:pt x="880503" y="296730"/>
                    </a:cubicBezTo>
                    <a:cubicBezTo>
                      <a:pt x="889061" y="305659"/>
                      <a:pt x="893451" y="317343"/>
                      <a:pt x="892930" y="329583"/>
                    </a:cubicBezTo>
                    <a:lnTo>
                      <a:pt x="866514" y="893006"/>
                    </a:lnTo>
                    <a:lnTo>
                      <a:pt x="550665" y="893006"/>
                    </a:lnTo>
                    <a:cubicBezTo>
                      <a:pt x="542442" y="893006"/>
                      <a:pt x="535782" y="899666"/>
                      <a:pt x="535782" y="907889"/>
                    </a:cubicBezTo>
                    <a:cubicBezTo>
                      <a:pt x="535782" y="916112"/>
                      <a:pt x="542442" y="922772"/>
                      <a:pt x="550665" y="922772"/>
                    </a:cubicBezTo>
                    <a:lnTo>
                      <a:pt x="880725" y="922772"/>
                    </a:lnTo>
                    <a:cubicBezTo>
                      <a:pt x="888687" y="922772"/>
                      <a:pt x="895198" y="916521"/>
                      <a:pt x="895608" y="908596"/>
                    </a:cubicBezTo>
                    <a:lnTo>
                      <a:pt x="922695" y="330952"/>
                    </a:lnTo>
                    <a:cubicBezTo>
                      <a:pt x="923588" y="310488"/>
                      <a:pt x="916258" y="291029"/>
                      <a:pt x="902045" y="276183"/>
                    </a:cubicBezTo>
                    <a:close/>
                    <a:moveTo>
                      <a:pt x="476252" y="253003"/>
                    </a:moveTo>
                    <a:lnTo>
                      <a:pt x="476252" y="163706"/>
                    </a:lnTo>
                    <a:cubicBezTo>
                      <a:pt x="476252" y="155483"/>
                      <a:pt x="469592" y="148823"/>
                      <a:pt x="461369" y="148823"/>
                    </a:cubicBezTo>
                    <a:cubicBezTo>
                      <a:pt x="453146" y="148823"/>
                      <a:pt x="446486" y="155483"/>
                      <a:pt x="446486" y="163706"/>
                    </a:cubicBezTo>
                    <a:lnTo>
                      <a:pt x="446486" y="253003"/>
                    </a:lnTo>
                    <a:lnTo>
                      <a:pt x="222125" y="253003"/>
                    </a:lnTo>
                    <a:cubicBezTo>
                      <a:pt x="229901" y="128616"/>
                      <a:pt x="334234" y="29756"/>
                      <a:pt x="461364" y="29756"/>
                    </a:cubicBezTo>
                    <a:cubicBezTo>
                      <a:pt x="588494" y="29756"/>
                      <a:pt x="692831" y="128616"/>
                      <a:pt x="700603" y="25300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25" name="Google Shape;5225;p96"/>
              <p:cNvSpPr/>
              <p:nvPr/>
            </p:nvSpPr>
            <p:spPr>
              <a:xfrm>
                <a:off x="5229955" y="5322366"/>
                <a:ext cx="29765" cy="74414"/>
              </a:xfrm>
              <a:custGeom>
                <a:rect b="b" l="l" r="r" t="t"/>
                <a:pathLst>
                  <a:path extrusionOk="0" h="74414" w="29765">
                    <a:moveTo>
                      <a:pt x="14883" y="0"/>
                    </a:moveTo>
                    <a:cubicBezTo>
                      <a:pt x="6660" y="0"/>
                      <a:pt x="0" y="6660"/>
                      <a:pt x="0" y="14883"/>
                    </a:cubicBezTo>
                    <a:lnTo>
                      <a:pt x="0" y="59531"/>
                    </a:lnTo>
                    <a:cubicBezTo>
                      <a:pt x="0" y="67754"/>
                      <a:pt x="6660" y="74414"/>
                      <a:pt x="14883" y="74414"/>
                    </a:cubicBezTo>
                    <a:cubicBezTo>
                      <a:pt x="23106" y="74414"/>
                      <a:pt x="29766" y="67754"/>
                      <a:pt x="29766" y="59531"/>
                    </a:cubicBezTo>
                    <a:lnTo>
                      <a:pt x="29766" y="14883"/>
                    </a:lnTo>
                    <a:cubicBezTo>
                      <a:pt x="29766" y="6660"/>
                      <a:pt x="23106" y="0"/>
                      <a:pt x="14883"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26" name="Google Shape;5226;p96"/>
              <p:cNvSpPr/>
              <p:nvPr/>
            </p:nvSpPr>
            <p:spPr>
              <a:xfrm>
                <a:off x="5304067" y="5361603"/>
                <a:ext cx="50937" cy="50838"/>
              </a:xfrm>
              <a:custGeom>
                <a:rect b="b" l="l" r="r" t="t"/>
                <a:pathLst>
                  <a:path extrusionOk="0" h="50838" w="50937">
                    <a:moveTo>
                      <a:pt x="25562" y="4330"/>
                    </a:moveTo>
                    <a:lnTo>
                      <a:pt x="4390" y="25389"/>
                    </a:lnTo>
                    <a:cubicBezTo>
                      <a:pt x="-1451" y="31193"/>
                      <a:pt x="-1451" y="40607"/>
                      <a:pt x="4316" y="46448"/>
                    </a:cubicBezTo>
                    <a:cubicBezTo>
                      <a:pt x="7218" y="49350"/>
                      <a:pt x="11051" y="50838"/>
                      <a:pt x="14883" y="50838"/>
                    </a:cubicBezTo>
                    <a:cubicBezTo>
                      <a:pt x="18678" y="50838"/>
                      <a:pt x="22473" y="49387"/>
                      <a:pt x="25376" y="46522"/>
                    </a:cubicBezTo>
                    <a:lnTo>
                      <a:pt x="46547" y="25463"/>
                    </a:lnTo>
                    <a:cubicBezTo>
                      <a:pt x="52389" y="19659"/>
                      <a:pt x="52389" y="10245"/>
                      <a:pt x="46621" y="4404"/>
                    </a:cubicBezTo>
                    <a:cubicBezTo>
                      <a:pt x="40817" y="-1437"/>
                      <a:pt x="31403" y="-1474"/>
                      <a:pt x="25563" y="433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27" name="Google Shape;5227;p96"/>
              <p:cNvSpPr/>
              <p:nvPr/>
            </p:nvSpPr>
            <p:spPr>
              <a:xfrm>
                <a:off x="5134619" y="5361617"/>
                <a:ext cx="50965" cy="50824"/>
              </a:xfrm>
              <a:custGeom>
                <a:rect b="b" l="l" r="r" t="t"/>
                <a:pathLst>
                  <a:path extrusionOk="0" h="50824" w="50965">
                    <a:moveTo>
                      <a:pt x="25389" y="4316"/>
                    </a:moveTo>
                    <a:cubicBezTo>
                      <a:pt x="19585" y="-1451"/>
                      <a:pt x="10134" y="-1451"/>
                      <a:pt x="4330" y="4390"/>
                    </a:cubicBezTo>
                    <a:cubicBezTo>
                      <a:pt x="-1474" y="10232"/>
                      <a:pt x="-1437" y="19646"/>
                      <a:pt x="4404" y="25449"/>
                    </a:cubicBezTo>
                    <a:lnTo>
                      <a:pt x="25576" y="46508"/>
                    </a:lnTo>
                    <a:cubicBezTo>
                      <a:pt x="28478" y="49410"/>
                      <a:pt x="32273" y="50824"/>
                      <a:pt x="36068" y="50824"/>
                    </a:cubicBezTo>
                    <a:cubicBezTo>
                      <a:pt x="39901" y="50824"/>
                      <a:pt x="43733" y="49373"/>
                      <a:pt x="46635" y="46434"/>
                    </a:cubicBezTo>
                    <a:cubicBezTo>
                      <a:pt x="52440" y="40592"/>
                      <a:pt x="52403" y="31178"/>
                      <a:pt x="46561" y="2537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28" name="Google Shape;5228;p96"/>
              <p:cNvSpPr/>
              <p:nvPr/>
            </p:nvSpPr>
            <p:spPr>
              <a:xfrm>
                <a:off x="5081669" y="5398283"/>
                <a:ext cx="50965" cy="50810"/>
              </a:xfrm>
              <a:custGeom>
                <a:rect b="b" l="l" r="r" t="t"/>
                <a:pathLst>
                  <a:path extrusionOk="0" h="50810" w="50965">
                    <a:moveTo>
                      <a:pt x="25389" y="4302"/>
                    </a:moveTo>
                    <a:cubicBezTo>
                      <a:pt x="19585" y="-1465"/>
                      <a:pt x="10134" y="-1428"/>
                      <a:pt x="4330" y="4377"/>
                    </a:cubicBezTo>
                    <a:cubicBezTo>
                      <a:pt x="-1474" y="10218"/>
                      <a:pt x="-1437" y="19632"/>
                      <a:pt x="4404" y="25435"/>
                    </a:cubicBezTo>
                    <a:lnTo>
                      <a:pt x="25576" y="46494"/>
                    </a:lnTo>
                    <a:cubicBezTo>
                      <a:pt x="28478" y="49396"/>
                      <a:pt x="32273" y="50810"/>
                      <a:pt x="36068" y="50810"/>
                    </a:cubicBezTo>
                    <a:cubicBezTo>
                      <a:pt x="39901" y="50810"/>
                      <a:pt x="43696" y="49359"/>
                      <a:pt x="46635" y="46420"/>
                    </a:cubicBezTo>
                    <a:cubicBezTo>
                      <a:pt x="52440" y="40578"/>
                      <a:pt x="52403" y="31165"/>
                      <a:pt x="46561" y="2536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29" name="Google Shape;5229;p96"/>
              <p:cNvSpPr/>
              <p:nvPr/>
            </p:nvSpPr>
            <p:spPr>
              <a:xfrm>
                <a:off x="5357017" y="5398269"/>
                <a:ext cx="50937" cy="50824"/>
              </a:xfrm>
              <a:custGeom>
                <a:rect b="b" l="l" r="r" t="t"/>
                <a:pathLst>
                  <a:path extrusionOk="0" h="50824" w="50937">
                    <a:moveTo>
                      <a:pt x="25562" y="4316"/>
                    </a:moveTo>
                    <a:lnTo>
                      <a:pt x="4390" y="25375"/>
                    </a:lnTo>
                    <a:cubicBezTo>
                      <a:pt x="-1451" y="31179"/>
                      <a:pt x="-1451" y="40593"/>
                      <a:pt x="4316" y="46434"/>
                    </a:cubicBezTo>
                    <a:cubicBezTo>
                      <a:pt x="7218" y="49336"/>
                      <a:pt x="11051" y="50824"/>
                      <a:pt x="14883" y="50824"/>
                    </a:cubicBezTo>
                    <a:cubicBezTo>
                      <a:pt x="18678" y="50824"/>
                      <a:pt x="22473" y="49373"/>
                      <a:pt x="25376" y="46508"/>
                    </a:cubicBezTo>
                    <a:lnTo>
                      <a:pt x="46547" y="25449"/>
                    </a:lnTo>
                    <a:cubicBezTo>
                      <a:pt x="52389" y="19645"/>
                      <a:pt x="52389" y="10231"/>
                      <a:pt x="46622" y="4391"/>
                    </a:cubicBezTo>
                    <a:cubicBezTo>
                      <a:pt x="40854" y="-1414"/>
                      <a:pt x="31403" y="-1488"/>
                      <a:pt x="25563" y="431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30" name="Google Shape;5230;p96"/>
              <p:cNvSpPr/>
              <p:nvPr/>
            </p:nvSpPr>
            <p:spPr>
              <a:xfrm>
                <a:off x="5329717" y="5732466"/>
                <a:ext cx="206531" cy="408527"/>
              </a:xfrm>
              <a:custGeom>
                <a:rect b="b" l="l" r="r" t="t"/>
                <a:pathLst>
                  <a:path extrusionOk="0" h="408527" w="206531">
                    <a:moveTo>
                      <a:pt x="8180" y="42862"/>
                    </a:moveTo>
                    <a:cubicBezTo>
                      <a:pt x="-7075" y="76459"/>
                      <a:pt x="-2647" y="125908"/>
                      <a:pt x="35602" y="151285"/>
                    </a:cubicBezTo>
                    <a:cubicBezTo>
                      <a:pt x="101198" y="194854"/>
                      <a:pt x="78241" y="243409"/>
                      <a:pt x="53945" y="294788"/>
                    </a:cubicBezTo>
                    <a:cubicBezTo>
                      <a:pt x="36941" y="330693"/>
                      <a:pt x="15808" y="375416"/>
                      <a:pt x="60382" y="398258"/>
                    </a:cubicBezTo>
                    <a:cubicBezTo>
                      <a:pt x="73739" y="405104"/>
                      <a:pt x="86390" y="408527"/>
                      <a:pt x="98259" y="408527"/>
                    </a:cubicBezTo>
                    <a:cubicBezTo>
                      <a:pt x="107598" y="408527"/>
                      <a:pt x="116491" y="406406"/>
                      <a:pt x="124825" y="402165"/>
                    </a:cubicBezTo>
                    <a:cubicBezTo>
                      <a:pt x="171706" y="378315"/>
                      <a:pt x="185175" y="292923"/>
                      <a:pt x="194998" y="230562"/>
                    </a:cubicBezTo>
                    <a:cubicBezTo>
                      <a:pt x="196374" y="221856"/>
                      <a:pt x="197677" y="213708"/>
                      <a:pt x="198942" y="206415"/>
                    </a:cubicBezTo>
                    <a:cubicBezTo>
                      <a:pt x="221341" y="78646"/>
                      <a:pt x="196523" y="31097"/>
                      <a:pt x="92785" y="2856"/>
                    </a:cubicBezTo>
                    <a:cubicBezTo>
                      <a:pt x="56918" y="-6892"/>
                      <a:pt x="23618" y="8772"/>
                      <a:pt x="8140" y="42853"/>
                    </a:cubicBezTo>
                    <a:close/>
                    <a:moveTo>
                      <a:pt x="35267" y="55140"/>
                    </a:moveTo>
                    <a:cubicBezTo>
                      <a:pt x="39063" y="46769"/>
                      <a:pt x="49555" y="29653"/>
                      <a:pt x="71581" y="29653"/>
                    </a:cubicBezTo>
                    <a:cubicBezTo>
                      <a:pt x="75637" y="29653"/>
                      <a:pt x="80102" y="30249"/>
                      <a:pt x="85014" y="31551"/>
                    </a:cubicBezTo>
                    <a:cubicBezTo>
                      <a:pt x="166944" y="53837"/>
                      <a:pt x="190646" y="81483"/>
                      <a:pt x="169659" y="201248"/>
                    </a:cubicBezTo>
                    <a:cubicBezTo>
                      <a:pt x="168357" y="208690"/>
                      <a:pt x="167055" y="217024"/>
                      <a:pt x="165641" y="225879"/>
                    </a:cubicBezTo>
                    <a:cubicBezTo>
                      <a:pt x="157828" y="275513"/>
                      <a:pt x="144731" y="358600"/>
                      <a:pt x="111356" y="375564"/>
                    </a:cubicBezTo>
                    <a:cubicBezTo>
                      <a:pt x="101273" y="380699"/>
                      <a:pt x="89031" y="379397"/>
                      <a:pt x="73963" y="371695"/>
                    </a:cubicBezTo>
                    <a:cubicBezTo>
                      <a:pt x="58225" y="363621"/>
                      <a:pt x="59378" y="352830"/>
                      <a:pt x="80846" y="307438"/>
                    </a:cubicBezTo>
                    <a:cubicBezTo>
                      <a:pt x="104026" y="258362"/>
                      <a:pt x="139113" y="184242"/>
                      <a:pt x="52011" y="126425"/>
                    </a:cubicBezTo>
                    <a:cubicBezTo>
                      <a:pt x="28384" y="110724"/>
                      <a:pt x="24962" y="77832"/>
                      <a:pt x="35268" y="5509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31" name="Google Shape;5231;p96"/>
              <p:cNvSpPr/>
              <p:nvPr/>
            </p:nvSpPr>
            <p:spPr>
              <a:xfrm>
                <a:off x="5274897" y="5605144"/>
                <a:ext cx="93921" cy="117641"/>
              </a:xfrm>
              <a:custGeom>
                <a:rect b="b" l="l" r="r" t="t"/>
                <a:pathLst>
                  <a:path extrusionOk="0" h="117641" w="93921">
                    <a:moveTo>
                      <a:pt x="44617" y="66"/>
                    </a:moveTo>
                    <a:cubicBezTo>
                      <a:pt x="18571" y="1666"/>
                      <a:pt x="-1037" y="28567"/>
                      <a:pt x="42" y="61272"/>
                    </a:cubicBezTo>
                    <a:cubicBezTo>
                      <a:pt x="638" y="79429"/>
                      <a:pt x="7633" y="95912"/>
                      <a:pt x="19204" y="106442"/>
                    </a:cubicBezTo>
                    <a:cubicBezTo>
                      <a:pt x="27203" y="113734"/>
                      <a:pt x="36989" y="117641"/>
                      <a:pt x="46961" y="117641"/>
                    </a:cubicBezTo>
                    <a:cubicBezTo>
                      <a:pt x="47742" y="117641"/>
                      <a:pt x="48523" y="117604"/>
                      <a:pt x="49305" y="117567"/>
                    </a:cubicBezTo>
                    <a:cubicBezTo>
                      <a:pt x="75350" y="115967"/>
                      <a:pt x="94958" y="89066"/>
                      <a:pt x="93879" y="56361"/>
                    </a:cubicBezTo>
                    <a:cubicBezTo>
                      <a:pt x="93284" y="38204"/>
                      <a:pt x="86289" y="21721"/>
                      <a:pt x="74680" y="11191"/>
                    </a:cubicBezTo>
                    <a:cubicBezTo>
                      <a:pt x="66085" y="3341"/>
                      <a:pt x="55667" y="-566"/>
                      <a:pt x="44579" y="66"/>
                    </a:cubicBezTo>
                    <a:close/>
                    <a:moveTo>
                      <a:pt x="47519" y="87875"/>
                    </a:moveTo>
                    <a:cubicBezTo>
                      <a:pt x="44728" y="88024"/>
                      <a:pt x="41938" y="86871"/>
                      <a:pt x="39259" y="84452"/>
                    </a:cubicBezTo>
                    <a:cubicBezTo>
                      <a:pt x="33678" y="79355"/>
                      <a:pt x="30106" y="70351"/>
                      <a:pt x="29771" y="60343"/>
                    </a:cubicBezTo>
                    <a:cubicBezTo>
                      <a:pt x="29250" y="43488"/>
                      <a:pt x="38143" y="30317"/>
                      <a:pt x="46440" y="29796"/>
                    </a:cubicBezTo>
                    <a:lnTo>
                      <a:pt x="46961" y="29796"/>
                    </a:lnTo>
                    <a:cubicBezTo>
                      <a:pt x="49565" y="29796"/>
                      <a:pt x="52170" y="30950"/>
                      <a:pt x="54663" y="33256"/>
                    </a:cubicBezTo>
                    <a:cubicBezTo>
                      <a:pt x="60244" y="38354"/>
                      <a:pt x="63815" y="47358"/>
                      <a:pt x="64150" y="57366"/>
                    </a:cubicBezTo>
                    <a:cubicBezTo>
                      <a:pt x="64671" y="74221"/>
                      <a:pt x="55779" y="87392"/>
                      <a:pt x="47482" y="8791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32" name="Google Shape;5232;p96"/>
              <p:cNvSpPr/>
              <p:nvPr/>
            </p:nvSpPr>
            <p:spPr>
              <a:xfrm>
                <a:off x="5393974" y="5633679"/>
                <a:ext cx="51588" cy="58784"/>
              </a:xfrm>
              <a:custGeom>
                <a:rect b="b" l="l" r="r" t="t"/>
                <a:pathLst>
                  <a:path extrusionOk="0" h="58784" w="51588">
                    <a:moveTo>
                      <a:pt x="21161" y="58561"/>
                    </a:moveTo>
                    <a:cubicBezTo>
                      <a:pt x="22240" y="58710"/>
                      <a:pt x="23357" y="58784"/>
                      <a:pt x="24436" y="58784"/>
                    </a:cubicBezTo>
                    <a:cubicBezTo>
                      <a:pt x="37123" y="58784"/>
                      <a:pt x="48471" y="48292"/>
                      <a:pt x="51076" y="33484"/>
                    </a:cubicBezTo>
                    <a:lnTo>
                      <a:pt x="51076" y="33447"/>
                    </a:lnTo>
                    <a:cubicBezTo>
                      <a:pt x="52564" y="24852"/>
                      <a:pt x="50778" y="16257"/>
                      <a:pt x="46128" y="9857"/>
                    </a:cubicBezTo>
                    <a:cubicBezTo>
                      <a:pt x="42258" y="4537"/>
                      <a:pt x="36677" y="1076"/>
                      <a:pt x="30389" y="221"/>
                    </a:cubicBezTo>
                    <a:cubicBezTo>
                      <a:pt x="16697" y="-1714"/>
                      <a:pt x="3340" y="9262"/>
                      <a:pt x="512" y="25298"/>
                    </a:cubicBezTo>
                    <a:cubicBezTo>
                      <a:pt x="-976" y="33893"/>
                      <a:pt x="810" y="42488"/>
                      <a:pt x="5461" y="48888"/>
                    </a:cubicBezTo>
                    <a:cubicBezTo>
                      <a:pt x="9330" y="54208"/>
                      <a:pt x="14911" y="57632"/>
                      <a:pt x="21162" y="58524"/>
                    </a:cubicBezTo>
                    <a:close/>
                    <a:moveTo>
                      <a:pt x="25366" y="29093"/>
                    </a:moveTo>
                    <a:cubicBezTo>
                      <a:pt x="26222" y="29204"/>
                      <a:pt x="27003" y="29502"/>
                      <a:pt x="27635" y="29762"/>
                    </a:cubicBezTo>
                    <a:cubicBezTo>
                      <a:pt x="27189" y="29800"/>
                      <a:pt x="26705" y="29762"/>
                      <a:pt x="26259" y="29688"/>
                    </a:cubicBezTo>
                    <a:cubicBezTo>
                      <a:pt x="25440" y="29576"/>
                      <a:pt x="24696" y="29316"/>
                      <a:pt x="24064" y="29018"/>
                    </a:cubicBezTo>
                    <a:cubicBezTo>
                      <a:pt x="24436" y="29018"/>
                      <a:pt x="24882" y="29018"/>
                      <a:pt x="25366" y="290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33" name="Google Shape;5233;p96"/>
              <p:cNvSpPr/>
              <p:nvPr/>
            </p:nvSpPr>
            <p:spPr>
              <a:xfrm>
                <a:off x="5455105" y="5657196"/>
                <a:ext cx="51571" cy="58747"/>
              </a:xfrm>
              <a:custGeom>
                <a:rect b="b" l="l" r="r" t="t"/>
                <a:pathLst>
                  <a:path extrusionOk="0" h="58747" w="51571">
                    <a:moveTo>
                      <a:pt x="21162" y="58524"/>
                    </a:moveTo>
                    <a:cubicBezTo>
                      <a:pt x="22241" y="58673"/>
                      <a:pt x="23320" y="58747"/>
                      <a:pt x="24399" y="58747"/>
                    </a:cubicBezTo>
                    <a:cubicBezTo>
                      <a:pt x="37086" y="58747"/>
                      <a:pt x="48434" y="48217"/>
                      <a:pt x="51039" y="33447"/>
                    </a:cubicBezTo>
                    <a:cubicBezTo>
                      <a:pt x="52565" y="24852"/>
                      <a:pt x="50779" y="16257"/>
                      <a:pt x="46128" y="9894"/>
                    </a:cubicBezTo>
                    <a:cubicBezTo>
                      <a:pt x="42258" y="4537"/>
                      <a:pt x="36677" y="1114"/>
                      <a:pt x="30390" y="221"/>
                    </a:cubicBezTo>
                    <a:cubicBezTo>
                      <a:pt x="16623" y="-1714"/>
                      <a:pt x="3341" y="9262"/>
                      <a:pt x="513" y="25298"/>
                    </a:cubicBezTo>
                    <a:cubicBezTo>
                      <a:pt x="-976" y="33893"/>
                      <a:pt x="810" y="42488"/>
                      <a:pt x="5424" y="48888"/>
                    </a:cubicBezTo>
                    <a:cubicBezTo>
                      <a:pt x="9294" y="54208"/>
                      <a:pt x="14875" y="57632"/>
                      <a:pt x="21162" y="58561"/>
                    </a:cubicBezTo>
                    <a:close/>
                    <a:moveTo>
                      <a:pt x="25329" y="29056"/>
                    </a:moveTo>
                    <a:cubicBezTo>
                      <a:pt x="26185" y="29167"/>
                      <a:pt x="26929" y="29428"/>
                      <a:pt x="27561" y="29725"/>
                    </a:cubicBezTo>
                    <a:cubicBezTo>
                      <a:pt x="27152" y="29762"/>
                      <a:pt x="26668" y="29762"/>
                      <a:pt x="26148" y="29651"/>
                    </a:cubicBezTo>
                    <a:cubicBezTo>
                      <a:pt x="25329" y="29539"/>
                      <a:pt x="24622" y="29279"/>
                      <a:pt x="24027" y="28981"/>
                    </a:cubicBezTo>
                    <a:cubicBezTo>
                      <a:pt x="24436" y="28944"/>
                      <a:pt x="24845" y="28981"/>
                      <a:pt x="25329" y="2905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34" name="Google Shape;5234;p96"/>
              <p:cNvSpPr/>
              <p:nvPr/>
            </p:nvSpPr>
            <p:spPr>
              <a:xfrm>
                <a:off x="5513628" y="5695075"/>
                <a:ext cx="51588" cy="58740"/>
              </a:xfrm>
              <a:custGeom>
                <a:rect b="b" l="l" r="r" t="t"/>
                <a:pathLst>
                  <a:path extrusionOk="0" h="58740" w="51588">
                    <a:moveTo>
                      <a:pt x="30389" y="214"/>
                    </a:moveTo>
                    <a:cubicBezTo>
                      <a:pt x="16660" y="-1684"/>
                      <a:pt x="3340" y="9255"/>
                      <a:pt x="512" y="25291"/>
                    </a:cubicBezTo>
                    <a:cubicBezTo>
                      <a:pt x="-976" y="33886"/>
                      <a:pt x="810" y="42481"/>
                      <a:pt x="5461" y="48881"/>
                    </a:cubicBezTo>
                    <a:cubicBezTo>
                      <a:pt x="9330" y="54201"/>
                      <a:pt x="14911" y="57624"/>
                      <a:pt x="21162" y="58517"/>
                    </a:cubicBezTo>
                    <a:cubicBezTo>
                      <a:pt x="22278" y="58666"/>
                      <a:pt x="23357" y="58740"/>
                      <a:pt x="24436" y="58740"/>
                    </a:cubicBezTo>
                    <a:cubicBezTo>
                      <a:pt x="37123" y="58740"/>
                      <a:pt x="48471" y="48210"/>
                      <a:pt x="51076" y="33440"/>
                    </a:cubicBezTo>
                    <a:cubicBezTo>
                      <a:pt x="52565" y="24845"/>
                      <a:pt x="50779" y="16250"/>
                      <a:pt x="46128" y="9850"/>
                    </a:cubicBezTo>
                    <a:cubicBezTo>
                      <a:pt x="42258" y="4530"/>
                      <a:pt x="36677" y="1070"/>
                      <a:pt x="30390" y="214"/>
                    </a:cubicBezTo>
                    <a:close/>
                    <a:moveTo>
                      <a:pt x="26222" y="29682"/>
                    </a:moveTo>
                    <a:cubicBezTo>
                      <a:pt x="25404" y="29570"/>
                      <a:pt x="24659" y="29310"/>
                      <a:pt x="24027" y="29012"/>
                    </a:cubicBezTo>
                    <a:cubicBezTo>
                      <a:pt x="24399" y="28975"/>
                      <a:pt x="24845" y="29012"/>
                      <a:pt x="25329" y="29087"/>
                    </a:cubicBezTo>
                    <a:cubicBezTo>
                      <a:pt x="26185" y="29198"/>
                      <a:pt x="26966" y="29496"/>
                      <a:pt x="27599" y="29756"/>
                    </a:cubicBezTo>
                    <a:cubicBezTo>
                      <a:pt x="27152" y="29794"/>
                      <a:pt x="26706" y="29756"/>
                      <a:pt x="26222" y="2968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35" name="Google Shape;5235;p96"/>
              <p:cNvSpPr/>
              <p:nvPr/>
            </p:nvSpPr>
            <p:spPr>
              <a:xfrm>
                <a:off x="5549823" y="5760402"/>
                <a:ext cx="54338" cy="56969"/>
              </a:xfrm>
              <a:custGeom>
                <a:rect b="b" l="l" r="r" t="t"/>
                <a:pathLst>
                  <a:path extrusionOk="0" h="56969" w="54338">
                    <a:moveTo>
                      <a:pt x="5320" y="15707"/>
                    </a:moveTo>
                    <a:cubicBezTo>
                      <a:pt x="409" y="23408"/>
                      <a:pt x="-1191" y="32264"/>
                      <a:pt x="893" y="40003"/>
                    </a:cubicBezTo>
                    <a:cubicBezTo>
                      <a:pt x="2604" y="46328"/>
                      <a:pt x="6660" y="51462"/>
                      <a:pt x="12278" y="54365"/>
                    </a:cubicBezTo>
                    <a:cubicBezTo>
                      <a:pt x="15664" y="56113"/>
                      <a:pt x="19310" y="56969"/>
                      <a:pt x="23031" y="56969"/>
                    </a:cubicBezTo>
                    <a:cubicBezTo>
                      <a:pt x="32704" y="56969"/>
                      <a:pt x="42713" y="51277"/>
                      <a:pt x="49039" y="41305"/>
                    </a:cubicBezTo>
                    <a:cubicBezTo>
                      <a:pt x="53913" y="33604"/>
                      <a:pt x="55550" y="24711"/>
                      <a:pt x="53429" y="16972"/>
                    </a:cubicBezTo>
                    <a:cubicBezTo>
                      <a:pt x="51718" y="10647"/>
                      <a:pt x="47662" y="5512"/>
                      <a:pt x="42044" y="2610"/>
                    </a:cubicBezTo>
                    <a:cubicBezTo>
                      <a:pt x="29877" y="-3752"/>
                      <a:pt x="14027" y="1866"/>
                      <a:pt x="5283" y="1567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36" name="Google Shape;5236;p96"/>
              <p:cNvSpPr/>
              <p:nvPr/>
            </p:nvSpPr>
            <p:spPr>
              <a:xfrm>
                <a:off x="4953404" y="5732459"/>
                <a:ext cx="206555" cy="408541"/>
              </a:xfrm>
              <a:custGeom>
                <a:rect b="b" l="l" r="r" t="t"/>
                <a:pathLst>
                  <a:path extrusionOk="0" h="408541" w="206555">
                    <a:moveTo>
                      <a:pt x="170990" y="151291"/>
                    </a:moveTo>
                    <a:cubicBezTo>
                      <a:pt x="209201" y="125915"/>
                      <a:pt x="213630" y="76504"/>
                      <a:pt x="198374" y="42868"/>
                    </a:cubicBezTo>
                    <a:cubicBezTo>
                      <a:pt x="182896" y="8786"/>
                      <a:pt x="149707" y="-6916"/>
                      <a:pt x="113728" y="2870"/>
                    </a:cubicBezTo>
                    <a:cubicBezTo>
                      <a:pt x="9992" y="31073"/>
                      <a:pt x="-14783" y="78661"/>
                      <a:pt x="7572" y="206429"/>
                    </a:cubicBezTo>
                    <a:cubicBezTo>
                      <a:pt x="8837" y="213722"/>
                      <a:pt x="10140" y="221870"/>
                      <a:pt x="11516" y="230577"/>
                    </a:cubicBezTo>
                    <a:cubicBezTo>
                      <a:pt x="21338" y="292936"/>
                      <a:pt x="34808" y="378329"/>
                      <a:pt x="81689" y="402179"/>
                    </a:cubicBezTo>
                    <a:cubicBezTo>
                      <a:pt x="90023" y="406421"/>
                      <a:pt x="98879" y="408542"/>
                      <a:pt x="108255" y="408542"/>
                    </a:cubicBezTo>
                    <a:cubicBezTo>
                      <a:pt x="120161" y="408542"/>
                      <a:pt x="132811" y="405119"/>
                      <a:pt x="146132" y="398273"/>
                    </a:cubicBezTo>
                    <a:cubicBezTo>
                      <a:pt x="190706" y="375428"/>
                      <a:pt x="169572" y="330743"/>
                      <a:pt x="152569" y="294803"/>
                    </a:cubicBezTo>
                    <a:cubicBezTo>
                      <a:pt x="128273" y="243420"/>
                      <a:pt x="105316" y="194866"/>
                      <a:pt x="170949" y="151299"/>
                    </a:cubicBezTo>
                    <a:close/>
                    <a:moveTo>
                      <a:pt x="125709" y="307520"/>
                    </a:moveTo>
                    <a:cubicBezTo>
                      <a:pt x="147177" y="352912"/>
                      <a:pt x="148331" y="363702"/>
                      <a:pt x="132592" y="371776"/>
                    </a:cubicBezTo>
                    <a:cubicBezTo>
                      <a:pt x="117524" y="379516"/>
                      <a:pt x="105282" y="380743"/>
                      <a:pt x="95199" y="375646"/>
                    </a:cubicBezTo>
                    <a:cubicBezTo>
                      <a:pt x="61862" y="358680"/>
                      <a:pt x="48765" y="275595"/>
                      <a:pt x="40914" y="225961"/>
                    </a:cubicBezTo>
                    <a:cubicBezTo>
                      <a:pt x="39500" y="217068"/>
                      <a:pt x="38198" y="208771"/>
                      <a:pt x="36896" y="201330"/>
                    </a:cubicBezTo>
                    <a:cubicBezTo>
                      <a:pt x="15911" y="81563"/>
                      <a:pt x="39612" y="53912"/>
                      <a:pt x="121542" y="31633"/>
                    </a:cubicBezTo>
                    <a:cubicBezTo>
                      <a:pt x="152907" y="23112"/>
                      <a:pt x="166748" y="45288"/>
                      <a:pt x="171251" y="55222"/>
                    </a:cubicBezTo>
                    <a:cubicBezTo>
                      <a:pt x="181557" y="77955"/>
                      <a:pt x="178134" y="110846"/>
                      <a:pt x="154508" y="126548"/>
                    </a:cubicBezTo>
                    <a:cubicBezTo>
                      <a:pt x="67443" y="184368"/>
                      <a:pt x="102493" y="258517"/>
                      <a:pt x="125710" y="30756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37" name="Google Shape;5237;p96"/>
              <p:cNvSpPr/>
              <p:nvPr/>
            </p:nvSpPr>
            <p:spPr>
              <a:xfrm>
                <a:off x="5120858" y="5605139"/>
                <a:ext cx="93921" cy="117647"/>
              </a:xfrm>
              <a:custGeom>
                <a:rect b="b" l="l" r="r" t="t"/>
                <a:pathLst>
                  <a:path extrusionOk="0" h="117647" w="93921">
                    <a:moveTo>
                      <a:pt x="46961" y="117648"/>
                    </a:moveTo>
                    <a:cubicBezTo>
                      <a:pt x="56970" y="117648"/>
                      <a:pt x="66755" y="113741"/>
                      <a:pt x="74718" y="106448"/>
                    </a:cubicBezTo>
                    <a:cubicBezTo>
                      <a:pt x="86327" y="95881"/>
                      <a:pt x="93284" y="79436"/>
                      <a:pt x="93879" y="61279"/>
                    </a:cubicBezTo>
                    <a:cubicBezTo>
                      <a:pt x="94958" y="28537"/>
                      <a:pt x="75387" y="1673"/>
                      <a:pt x="49305" y="73"/>
                    </a:cubicBezTo>
                    <a:cubicBezTo>
                      <a:pt x="38589" y="-597"/>
                      <a:pt x="27799" y="3347"/>
                      <a:pt x="19204" y="11198"/>
                    </a:cubicBezTo>
                    <a:cubicBezTo>
                      <a:pt x="7595" y="21765"/>
                      <a:pt x="638" y="38210"/>
                      <a:pt x="43" y="56368"/>
                    </a:cubicBezTo>
                    <a:cubicBezTo>
                      <a:pt x="-1036" y="89110"/>
                      <a:pt x="18534" y="115973"/>
                      <a:pt x="44617" y="117574"/>
                    </a:cubicBezTo>
                    <a:cubicBezTo>
                      <a:pt x="45398" y="117611"/>
                      <a:pt x="46179" y="117648"/>
                      <a:pt x="46961" y="117648"/>
                    </a:cubicBezTo>
                    <a:close/>
                    <a:moveTo>
                      <a:pt x="29771" y="57336"/>
                    </a:moveTo>
                    <a:cubicBezTo>
                      <a:pt x="30106" y="47327"/>
                      <a:pt x="33641" y="38286"/>
                      <a:pt x="39222" y="33188"/>
                    </a:cubicBezTo>
                    <a:cubicBezTo>
                      <a:pt x="41752" y="30881"/>
                      <a:pt x="44319" y="29728"/>
                      <a:pt x="46923" y="29728"/>
                    </a:cubicBezTo>
                    <a:lnTo>
                      <a:pt x="47444" y="29728"/>
                    </a:lnTo>
                    <a:cubicBezTo>
                      <a:pt x="55779" y="30248"/>
                      <a:pt x="64671" y="43420"/>
                      <a:pt x="64113" y="60274"/>
                    </a:cubicBezTo>
                    <a:cubicBezTo>
                      <a:pt x="63778" y="70283"/>
                      <a:pt x="60244" y="79324"/>
                      <a:pt x="54662" y="84422"/>
                    </a:cubicBezTo>
                    <a:cubicBezTo>
                      <a:pt x="51984" y="86878"/>
                      <a:pt x="49267" y="88068"/>
                      <a:pt x="46403" y="87845"/>
                    </a:cubicBezTo>
                    <a:cubicBezTo>
                      <a:pt x="38068" y="87324"/>
                      <a:pt x="29176" y="74153"/>
                      <a:pt x="29734" y="5729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38" name="Google Shape;5238;p96"/>
              <p:cNvSpPr/>
              <p:nvPr/>
            </p:nvSpPr>
            <p:spPr>
              <a:xfrm>
                <a:off x="5044090" y="5633750"/>
                <a:ext cx="51554" cy="58785"/>
              </a:xfrm>
              <a:custGeom>
                <a:rect b="b" l="l" r="r" t="t"/>
                <a:pathLst>
                  <a:path extrusionOk="0" h="58785" w="51554">
                    <a:moveTo>
                      <a:pt x="27136" y="58748"/>
                    </a:moveTo>
                    <a:cubicBezTo>
                      <a:pt x="28215" y="58748"/>
                      <a:pt x="29294" y="58673"/>
                      <a:pt x="30410" y="58524"/>
                    </a:cubicBezTo>
                    <a:cubicBezTo>
                      <a:pt x="36661" y="57631"/>
                      <a:pt x="42242" y="54208"/>
                      <a:pt x="46111" y="48888"/>
                    </a:cubicBezTo>
                    <a:cubicBezTo>
                      <a:pt x="50762" y="42488"/>
                      <a:pt x="52548" y="33894"/>
                      <a:pt x="51022" y="25298"/>
                    </a:cubicBezTo>
                    <a:cubicBezTo>
                      <a:pt x="48232" y="9262"/>
                      <a:pt x="35097" y="-1714"/>
                      <a:pt x="21145" y="221"/>
                    </a:cubicBezTo>
                    <a:cubicBezTo>
                      <a:pt x="14894" y="1114"/>
                      <a:pt x="9313" y="4537"/>
                      <a:pt x="5444" y="9857"/>
                    </a:cubicBezTo>
                    <a:cubicBezTo>
                      <a:pt x="793" y="16257"/>
                      <a:pt x="-993" y="24852"/>
                      <a:pt x="533" y="33447"/>
                    </a:cubicBezTo>
                    <a:cubicBezTo>
                      <a:pt x="3137" y="48255"/>
                      <a:pt x="14485" y="58785"/>
                      <a:pt x="27136" y="58785"/>
                    </a:cubicBezTo>
                    <a:close/>
                    <a:moveTo>
                      <a:pt x="26205" y="29056"/>
                    </a:moveTo>
                    <a:cubicBezTo>
                      <a:pt x="26652" y="28982"/>
                      <a:pt x="27098" y="28945"/>
                      <a:pt x="27508" y="28982"/>
                    </a:cubicBezTo>
                    <a:cubicBezTo>
                      <a:pt x="26875" y="29279"/>
                      <a:pt x="26168" y="29540"/>
                      <a:pt x="25350" y="29652"/>
                    </a:cubicBezTo>
                    <a:cubicBezTo>
                      <a:pt x="24903" y="29689"/>
                      <a:pt x="24457" y="29763"/>
                      <a:pt x="24047" y="29726"/>
                    </a:cubicBezTo>
                    <a:cubicBezTo>
                      <a:pt x="24680" y="29428"/>
                      <a:pt x="25387" y="29168"/>
                      <a:pt x="26205" y="2905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39" name="Google Shape;5239;p96"/>
              <p:cNvSpPr/>
              <p:nvPr/>
            </p:nvSpPr>
            <p:spPr>
              <a:xfrm>
                <a:off x="4983035" y="5657176"/>
                <a:ext cx="51554" cy="58762"/>
              </a:xfrm>
              <a:custGeom>
                <a:rect b="b" l="l" r="r" t="t"/>
                <a:pathLst>
                  <a:path extrusionOk="0" h="58762" w="51554">
                    <a:moveTo>
                      <a:pt x="27173" y="58762"/>
                    </a:moveTo>
                    <a:cubicBezTo>
                      <a:pt x="28252" y="58762"/>
                      <a:pt x="29331" y="58688"/>
                      <a:pt x="30410" y="58539"/>
                    </a:cubicBezTo>
                    <a:cubicBezTo>
                      <a:pt x="36661" y="57646"/>
                      <a:pt x="42242" y="54223"/>
                      <a:pt x="46111" y="48903"/>
                    </a:cubicBezTo>
                    <a:cubicBezTo>
                      <a:pt x="50762" y="42503"/>
                      <a:pt x="52548" y="33909"/>
                      <a:pt x="51022" y="25313"/>
                    </a:cubicBezTo>
                    <a:cubicBezTo>
                      <a:pt x="48232" y="9277"/>
                      <a:pt x="35023" y="-1774"/>
                      <a:pt x="21145" y="236"/>
                    </a:cubicBezTo>
                    <a:cubicBezTo>
                      <a:pt x="14894" y="1129"/>
                      <a:pt x="9313" y="4552"/>
                      <a:pt x="5444" y="9872"/>
                    </a:cubicBezTo>
                    <a:cubicBezTo>
                      <a:pt x="793" y="16272"/>
                      <a:pt x="-993" y="24866"/>
                      <a:pt x="533" y="33462"/>
                    </a:cubicBezTo>
                    <a:cubicBezTo>
                      <a:pt x="3137" y="48270"/>
                      <a:pt x="14485" y="58762"/>
                      <a:pt x="27173" y="58762"/>
                    </a:cubicBezTo>
                    <a:close/>
                    <a:moveTo>
                      <a:pt x="26243" y="29071"/>
                    </a:moveTo>
                    <a:cubicBezTo>
                      <a:pt x="26689" y="28997"/>
                      <a:pt x="27098" y="28997"/>
                      <a:pt x="27545" y="28997"/>
                    </a:cubicBezTo>
                    <a:cubicBezTo>
                      <a:pt x="26912" y="29294"/>
                      <a:pt x="26205" y="29555"/>
                      <a:pt x="25387" y="29666"/>
                    </a:cubicBezTo>
                    <a:cubicBezTo>
                      <a:pt x="24940" y="29741"/>
                      <a:pt x="24494" y="29778"/>
                      <a:pt x="24085" y="29741"/>
                    </a:cubicBezTo>
                    <a:cubicBezTo>
                      <a:pt x="24717" y="29443"/>
                      <a:pt x="25424" y="29183"/>
                      <a:pt x="26243" y="2907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40" name="Google Shape;5240;p96"/>
              <p:cNvSpPr/>
              <p:nvPr/>
            </p:nvSpPr>
            <p:spPr>
              <a:xfrm>
                <a:off x="4924477" y="5695059"/>
                <a:ext cx="51554" cy="58792"/>
              </a:xfrm>
              <a:custGeom>
                <a:rect b="b" l="l" r="r" t="t"/>
                <a:pathLst>
                  <a:path extrusionOk="0" h="58792" w="51554">
                    <a:moveTo>
                      <a:pt x="30410" y="58532"/>
                    </a:moveTo>
                    <a:cubicBezTo>
                      <a:pt x="36661" y="57639"/>
                      <a:pt x="42242" y="54216"/>
                      <a:pt x="46111" y="48895"/>
                    </a:cubicBezTo>
                    <a:cubicBezTo>
                      <a:pt x="50762" y="42496"/>
                      <a:pt x="52548" y="33901"/>
                      <a:pt x="51022" y="25306"/>
                    </a:cubicBezTo>
                    <a:cubicBezTo>
                      <a:pt x="48231" y="9269"/>
                      <a:pt x="35134" y="-1744"/>
                      <a:pt x="21145" y="228"/>
                    </a:cubicBezTo>
                    <a:cubicBezTo>
                      <a:pt x="14894" y="1121"/>
                      <a:pt x="9313" y="4544"/>
                      <a:pt x="5444" y="9865"/>
                    </a:cubicBezTo>
                    <a:cubicBezTo>
                      <a:pt x="793" y="16264"/>
                      <a:pt x="-993" y="24859"/>
                      <a:pt x="533" y="33454"/>
                    </a:cubicBezTo>
                    <a:cubicBezTo>
                      <a:pt x="3137" y="48263"/>
                      <a:pt x="14485" y="58793"/>
                      <a:pt x="27136" y="58793"/>
                    </a:cubicBezTo>
                    <a:cubicBezTo>
                      <a:pt x="28215" y="58793"/>
                      <a:pt x="29294" y="58718"/>
                      <a:pt x="30410" y="58569"/>
                    </a:cubicBezTo>
                    <a:close/>
                    <a:moveTo>
                      <a:pt x="24047" y="29734"/>
                    </a:moveTo>
                    <a:cubicBezTo>
                      <a:pt x="24680" y="29436"/>
                      <a:pt x="25387" y="29176"/>
                      <a:pt x="26205" y="29064"/>
                    </a:cubicBezTo>
                    <a:cubicBezTo>
                      <a:pt x="26652" y="28990"/>
                      <a:pt x="27098" y="28952"/>
                      <a:pt x="27508" y="28990"/>
                    </a:cubicBezTo>
                    <a:cubicBezTo>
                      <a:pt x="26875" y="29287"/>
                      <a:pt x="26168" y="29548"/>
                      <a:pt x="25350" y="29659"/>
                    </a:cubicBezTo>
                    <a:cubicBezTo>
                      <a:pt x="24903" y="29734"/>
                      <a:pt x="24457" y="29734"/>
                      <a:pt x="24047" y="2973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41" name="Google Shape;5241;p96"/>
              <p:cNvSpPr/>
              <p:nvPr/>
            </p:nvSpPr>
            <p:spPr>
              <a:xfrm>
                <a:off x="4885488" y="5760439"/>
                <a:ext cx="54395" cy="56932"/>
              </a:xfrm>
              <a:custGeom>
                <a:rect b="b" l="l" r="r" t="t"/>
                <a:pathLst>
                  <a:path extrusionOk="0" h="56932" w="54395">
                    <a:moveTo>
                      <a:pt x="12278" y="2610"/>
                    </a:moveTo>
                    <a:cubicBezTo>
                      <a:pt x="6660" y="5550"/>
                      <a:pt x="2604" y="10647"/>
                      <a:pt x="893" y="16972"/>
                    </a:cubicBezTo>
                    <a:cubicBezTo>
                      <a:pt x="-1191" y="24711"/>
                      <a:pt x="409" y="33567"/>
                      <a:pt x="5320" y="41269"/>
                    </a:cubicBezTo>
                    <a:cubicBezTo>
                      <a:pt x="11645" y="51240"/>
                      <a:pt x="21654" y="56970"/>
                      <a:pt x="31328" y="56933"/>
                    </a:cubicBezTo>
                    <a:cubicBezTo>
                      <a:pt x="35049" y="56933"/>
                      <a:pt x="38732" y="56114"/>
                      <a:pt x="42118" y="54328"/>
                    </a:cubicBezTo>
                    <a:cubicBezTo>
                      <a:pt x="47736" y="51389"/>
                      <a:pt x="51792" y="46291"/>
                      <a:pt x="53503" y="39966"/>
                    </a:cubicBezTo>
                    <a:cubicBezTo>
                      <a:pt x="55587" y="32227"/>
                      <a:pt x="53987" y="23372"/>
                      <a:pt x="49076" y="15670"/>
                    </a:cubicBezTo>
                    <a:cubicBezTo>
                      <a:pt x="40332" y="1866"/>
                      <a:pt x="24519" y="-3753"/>
                      <a:pt x="12315" y="261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242" name="Google Shape;5242;p96"/>
            <p:cNvGrpSpPr/>
            <p:nvPr/>
          </p:nvGrpSpPr>
          <p:grpSpPr>
            <a:xfrm>
              <a:off x="4014976" y="1463121"/>
              <a:ext cx="234321" cy="436273"/>
              <a:chOff x="7448062" y="5197796"/>
              <a:chExt cx="511823" cy="952941"/>
            </a:xfrm>
          </p:grpSpPr>
          <p:sp>
            <p:nvSpPr>
              <p:cNvPr id="5243" name="Google Shape;5243;p96"/>
              <p:cNvSpPr/>
              <p:nvPr/>
            </p:nvSpPr>
            <p:spPr>
              <a:xfrm>
                <a:off x="7448062" y="5197796"/>
                <a:ext cx="233657" cy="952941"/>
              </a:xfrm>
              <a:custGeom>
                <a:rect b="b" l="l" r="r" t="t"/>
                <a:pathLst>
                  <a:path extrusionOk="0" h="952941" w="233657">
                    <a:moveTo>
                      <a:pt x="222949" y="161921"/>
                    </a:moveTo>
                    <a:lnTo>
                      <a:pt x="126803" y="161921"/>
                    </a:lnTo>
                    <a:lnTo>
                      <a:pt x="126803" y="20389"/>
                    </a:lnTo>
                    <a:lnTo>
                      <a:pt x="186632" y="20389"/>
                    </a:lnTo>
                    <a:cubicBezTo>
                      <a:pt x="192287" y="20389"/>
                      <a:pt x="196901" y="15775"/>
                      <a:pt x="196901" y="10120"/>
                    </a:cubicBezTo>
                    <a:cubicBezTo>
                      <a:pt x="196901" y="4465"/>
                      <a:pt x="192138" y="0"/>
                      <a:pt x="186632" y="0"/>
                    </a:cubicBezTo>
                    <a:lnTo>
                      <a:pt x="46586" y="0"/>
                    </a:lnTo>
                    <a:cubicBezTo>
                      <a:pt x="40930" y="0"/>
                      <a:pt x="36317" y="4614"/>
                      <a:pt x="36317" y="10269"/>
                    </a:cubicBezTo>
                    <a:cubicBezTo>
                      <a:pt x="36317" y="15924"/>
                      <a:pt x="40931" y="20538"/>
                      <a:pt x="46586" y="20538"/>
                    </a:cubicBezTo>
                    <a:lnTo>
                      <a:pt x="106414" y="20538"/>
                    </a:lnTo>
                    <a:lnTo>
                      <a:pt x="106414" y="162070"/>
                    </a:lnTo>
                    <a:lnTo>
                      <a:pt x="10269" y="162070"/>
                    </a:lnTo>
                    <a:cubicBezTo>
                      <a:pt x="4613" y="162070"/>
                      <a:pt x="0" y="166684"/>
                      <a:pt x="0" y="172339"/>
                    </a:cubicBezTo>
                    <a:cubicBezTo>
                      <a:pt x="0" y="177994"/>
                      <a:pt x="4614" y="182608"/>
                      <a:pt x="10269" y="182608"/>
                    </a:cubicBezTo>
                    <a:lnTo>
                      <a:pt x="22622" y="182608"/>
                    </a:lnTo>
                    <a:lnTo>
                      <a:pt x="22622" y="665258"/>
                    </a:lnTo>
                    <a:cubicBezTo>
                      <a:pt x="22622" y="670914"/>
                      <a:pt x="27236" y="675527"/>
                      <a:pt x="32891" y="675527"/>
                    </a:cubicBezTo>
                    <a:lnTo>
                      <a:pt x="65782" y="675527"/>
                    </a:lnTo>
                    <a:lnTo>
                      <a:pt x="65782" y="712288"/>
                    </a:lnTo>
                    <a:cubicBezTo>
                      <a:pt x="65782" y="736844"/>
                      <a:pt x="83344" y="757383"/>
                      <a:pt x="106560" y="762146"/>
                    </a:cubicBezTo>
                    <a:lnTo>
                      <a:pt x="106560" y="942673"/>
                    </a:lnTo>
                    <a:cubicBezTo>
                      <a:pt x="106560" y="948329"/>
                      <a:pt x="111174" y="952942"/>
                      <a:pt x="116829" y="952942"/>
                    </a:cubicBezTo>
                    <a:cubicBezTo>
                      <a:pt x="122484" y="952942"/>
                      <a:pt x="127098" y="948328"/>
                      <a:pt x="127098" y="942673"/>
                    </a:cubicBezTo>
                    <a:lnTo>
                      <a:pt x="127098" y="761851"/>
                    </a:lnTo>
                    <a:cubicBezTo>
                      <a:pt x="150315" y="757088"/>
                      <a:pt x="167876" y="736550"/>
                      <a:pt x="167876" y="711993"/>
                    </a:cubicBezTo>
                    <a:lnTo>
                      <a:pt x="167876" y="675232"/>
                    </a:lnTo>
                    <a:lnTo>
                      <a:pt x="200767" y="675232"/>
                    </a:lnTo>
                    <a:cubicBezTo>
                      <a:pt x="206422" y="675232"/>
                      <a:pt x="211036" y="670618"/>
                      <a:pt x="211036" y="664963"/>
                    </a:cubicBezTo>
                    <a:lnTo>
                      <a:pt x="211036" y="182312"/>
                    </a:lnTo>
                    <a:lnTo>
                      <a:pt x="223389" y="182312"/>
                    </a:lnTo>
                    <a:cubicBezTo>
                      <a:pt x="229044" y="182312"/>
                      <a:pt x="233658" y="177699"/>
                      <a:pt x="233658" y="172043"/>
                    </a:cubicBezTo>
                    <a:cubicBezTo>
                      <a:pt x="233211" y="166388"/>
                      <a:pt x="228598" y="161923"/>
                      <a:pt x="222942" y="161923"/>
                    </a:cubicBezTo>
                    <a:close/>
                    <a:moveTo>
                      <a:pt x="136330" y="250921"/>
                    </a:moveTo>
                    <a:cubicBezTo>
                      <a:pt x="130675" y="250921"/>
                      <a:pt x="126061" y="255535"/>
                      <a:pt x="126061" y="261190"/>
                    </a:cubicBezTo>
                    <a:cubicBezTo>
                      <a:pt x="126061" y="266845"/>
                      <a:pt x="130675" y="271459"/>
                      <a:pt x="136330" y="271459"/>
                    </a:cubicBezTo>
                    <a:lnTo>
                      <a:pt x="190206" y="271459"/>
                    </a:lnTo>
                    <a:lnTo>
                      <a:pt x="190206" y="329799"/>
                    </a:lnTo>
                    <a:lnTo>
                      <a:pt x="136330" y="329799"/>
                    </a:lnTo>
                    <a:cubicBezTo>
                      <a:pt x="130675" y="329799"/>
                      <a:pt x="126061" y="334413"/>
                      <a:pt x="126061" y="340068"/>
                    </a:cubicBezTo>
                    <a:cubicBezTo>
                      <a:pt x="126061" y="345723"/>
                      <a:pt x="130675" y="350337"/>
                      <a:pt x="136330" y="350337"/>
                    </a:cubicBezTo>
                    <a:lnTo>
                      <a:pt x="190206" y="350337"/>
                    </a:lnTo>
                    <a:lnTo>
                      <a:pt x="190206" y="408678"/>
                    </a:lnTo>
                    <a:lnTo>
                      <a:pt x="136330" y="408678"/>
                    </a:lnTo>
                    <a:cubicBezTo>
                      <a:pt x="130675" y="408678"/>
                      <a:pt x="126061" y="413291"/>
                      <a:pt x="126061" y="418947"/>
                    </a:cubicBezTo>
                    <a:cubicBezTo>
                      <a:pt x="126061" y="424602"/>
                      <a:pt x="130675" y="429216"/>
                      <a:pt x="136330" y="429216"/>
                    </a:cubicBezTo>
                    <a:lnTo>
                      <a:pt x="190206" y="429216"/>
                    </a:lnTo>
                    <a:lnTo>
                      <a:pt x="190206" y="487556"/>
                    </a:lnTo>
                    <a:lnTo>
                      <a:pt x="136330" y="487556"/>
                    </a:lnTo>
                    <a:cubicBezTo>
                      <a:pt x="130675" y="487556"/>
                      <a:pt x="126061" y="492170"/>
                      <a:pt x="126061" y="497825"/>
                    </a:cubicBezTo>
                    <a:cubicBezTo>
                      <a:pt x="126061" y="503480"/>
                      <a:pt x="130675" y="508094"/>
                      <a:pt x="136330" y="508094"/>
                    </a:cubicBezTo>
                    <a:lnTo>
                      <a:pt x="190206" y="508094"/>
                    </a:lnTo>
                    <a:lnTo>
                      <a:pt x="190206" y="566435"/>
                    </a:lnTo>
                    <a:lnTo>
                      <a:pt x="136330" y="566435"/>
                    </a:lnTo>
                    <a:cubicBezTo>
                      <a:pt x="130675" y="566435"/>
                      <a:pt x="126061" y="571048"/>
                      <a:pt x="126061" y="576704"/>
                    </a:cubicBezTo>
                    <a:cubicBezTo>
                      <a:pt x="126061" y="582359"/>
                      <a:pt x="130675" y="586972"/>
                      <a:pt x="136330" y="586972"/>
                    </a:cubicBezTo>
                    <a:lnTo>
                      <a:pt x="190206" y="586972"/>
                    </a:lnTo>
                    <a:lnTo>
                      <a:pt x="190206" y="655582"/>
                    </a:lnTo>
                    <a:lnTo>
                      <a:pt x="42863" y="655582"/>
                    </a:lnTo>
                    <a:lnTo>
                      <a:pt x="42863" y="182304"/>
                    </a:lnTo>
                    <a:lnTo>
                      <a:pt x="190206" y="182304"/>
                    </a:lnTo>
                    <a:lnTo>
                      <a:pt x="190206" y="250913"/>
                    </a:lnTo>
                    <a:close/>
                    <a:moveTo>
                      <a:pt x="116536" y="742354"/>
                    </a:moveTo>
                    <a:cubicBezTo>
                      <a:pt x="99719" y="742354"/>
                      <a:pt x="86027" y="728662"/>
                      <a:pt x="86027" y="711844"/>
                    </a:cubicBezTo>
                    <a:lnTo>
                      <a:pt x="86027" y="675083"/>
                    </a:lnTo>
                    <a:lnTo>
                      <a:pt x="147046" y="675083"/>
                    </a:lnTo>
                    <a:lnTo>
                      <a:pt x="147046" y="711844"/>
                    </a:lnTo>
                    <a:cubicBezTo>
                      <a:pt x="147046" y="728662"/>
                      <a:pt x="133354" y="742354"/>
                      <a:pt x="116536" y="74235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44" name="Google Shape;5244;p96"/>
              <p:cNvSpPr/>
              <p:nvPr/>
            </p:nvSpPr>
            <p:spPr>
              <a:xfrm>
                <a:off x="7689014" y="5679553"/>
                <a:ext cx="270871" cy="468805"/>
              </a:xfrm>
              <a:custGeom>
                <a:rect b="b" l="l" r="r" t="t"/>
                <a:pathLst>
                  <a:path extrusionOk="0" h="468805" w="270871">
                    <a:moveTo>
                      <a:pt x="270871" y="223242"/>
                    </a:moveTo>
                    <a:cubicBezTo>
                      <a:pt x="270871" y="222200"/>
                      <a:pt x="270573" y="221308"/>
                      <a:pt x="270276" y="220266"/>
                    </a:cubicBezTo>
                    <a:cubicBezTo>
                      <a:pt x="268787" y="199430"/>
                      <a:pt x="260602" y="179040"/>
                      <a:pt x="246166" y="162372"/>
                    </a:cubicBezTo>
                    <a:cubicBezTo>
                      <a:pt x="218186" y="130225"/>
                      <a:pt x="213572" y="104180"/>
                      <a:pt x="213275" y="91828"/>
                    </a:cubicBezTo>
                    <a:lnTo>
                      <a:pt x="223247" y="91828"/>
                    </a:lnTo>
                    <a:cubicBezTo>
                      <a:pt x="237534" y="91828"/>
                      <a:pt x="249144" y="80219"/>
                      <a:pt x="249144" y="65931"/>
                    </a:cubicBezTo>
                    <a:lnTo>
                      <a:pt x="249144" y="25897"/>
                    </a:lnTo>
                    <a:cubicBezTo>
                      <a:pt x="249144" y="11609"/>
                      <a:pt x="237534" y="0"/>
                      <a:pt x="223247" y="0"/>
                    </a:cubicBezTo>
                    <a:lnTo>
                      <a:pt x="47625" y="0"/>
                    </a:lnTo>
                    <a:cubicBezTo>
                      <a:pt x="33338" y="0"/>
                      <a:pt x="21728" y="11609"/>
                      <a:pt x="21728" y="25897"/>
                    </a:cubicBezTo>
                    <a:lnTo>
                      <a:pt x="21728" y="65931"/>
                    </a:lnTo>
                    <a:cubicBezTo>
                      <a:pt x="21728" y="80219"/>
                      <a:pt x="33338" y="91828"/>
                      <a:pt x="47625" y="91828"/>
                    </a:cubicBezTo>
                    <a:lnTo>
                      <a:pt x="57745" y="91828"/>
                    </a:lnTo>
                    <a:cubicBezTo>
                      <a:pt x="57448" y="104181"/>
                      <a:pt x="52685" y="130225"/>
                      <a:pt x="24855" y="162372"/>
                    </a:cubicBezTo>
                    <a:cubicBezTo>
                      <a:pt x="10120" y="179338"/>
                      <a:pt x="1786" y="200175"/>
                      <a:pt x="595" y="221308"/>
                    </a:cubicBezTo>
                    <a:cubicBezTo>
                      <a:pt x="446" y="221903"/>
                      <a:pt x="149" y="222498"/>
                      <a:pt x="149" y="223242"/>
                    </a:cubicBezTo>
                    <a:cubicBezTo>
                      <a:pt x="149" y="223540"/>
                      <a:pt x="298" y="223689"/>
                      <a:pt x="298" y="223987"/>
                    </a:cubicBezTo>
                    <a:cubicBezTo>
                      <a:pt x="298" y="224880"/>
                      <a:pt x="0" y="225772"/>
                      <a:pt x="0" y="226665"/>
                    </a:cubicBezTo>
                    <a:lnTo>
                      <a:pt x="0" y="415822"/>
                    </a:lnTo>
                    <a:cubicBezTo>
                      <a:pt x="0" y="444993"/>
                      <a:pt x="23813" y="468805"/>
                      <a:pt x="52983" y="468805"/>
                    </a:cubicBezTo>
                    <a:lnTo>
                      <a:pt x="217737" y="468805"/>
                    </a:lnTo>
                    <a:cubicBezTo>
                      <a:pt x="246907" y="468805"/>
                      <a:pt x="270720" y="444993"/>
                      <a:pt x="270720" y="415822"/>
                    </a:cubicBezTo>
                    <a:lnTo>
                      <a:pt x="270720" y="226665"/>
                    </a:lnTo>
                    <a:cubicBezTo>
                      <a:pt x="270720" y="225921"/>
                      <a:pt x="270571" y="225177"/>
                      <a:pt x="270571" y="224433"/>
                    </a:cubicBezTo>
                    <a:cubicBezTo>
                      <a:pt x="270571" y="223986"/>
                      <a:pt x="270868" y="223689"/>
                      <a:pt x="270868" y="223242"/>
                    </a:cubicBezTo>
                    <a:close/>
                    <a:moveTo>
                      <a:pt x="217888" y="448423"/>
                    </a:moveTo>
                    <a:lnTo>
                      <a:pt x="53134" y="448423"/>
                    </a:lnTo>
                    <a:cubicBezTo>
                      <a:pt x="35126" y="448423"/>
                      <a:pt x="20541" y="433838"/>
                      <a:pt x="20541" y="415829"/>
                    </a:cubicBezTo>
                    <a:lnTo>
                      <a:pt x="20541" y="392314"/>
                    </a:lnTo>
                    <a:lnTo>
                      <a:pt x="250331" y="392314"/>
                    </a:lnTo>
                    <a:lnTo>
                      <a:pt x="250331" y="415829"/>
                    </a:lnTo>
                    <a:cubicBezTo>
                      <a:pt x="250480" y="433837"/>
                      <a:pt x="235747" y="448423"/>
                      <a:pt x="217887" y="448423"/>
                    </a:cubicBezTo>
                    <a:close/>
                    <a:moveTo>
                      <a:pt x="42123" y="25903"/>
                    </a:moveTo>
                    <a:cubicBezTo>
                      <a:pt x="42123" y="22778"/>
                      <a:pt x="44653" y="20397"/>
                      <a:pt x="47630" y="20397"/>
                    </a:cubicBezTo>
                    <a:lnTo>
                      <a:pt x="223252" y="20397"/>
                    </a:lnTo>
                    <a:cubicBezTo>
                      <a:pt x="226377" y="20397"/>
                      <a:pt x="228759" y="22927"/>
                      <a:pt x="228759" y="25903"/>
                    </a:cubicBezTo>
                    <a:lnTo>
                      <a:pt x="228759" y="65938"/>
                    </a:lnTo>
                    <a:cubicBezTo>
                      <a:pt x="228759" y="69063"/>
                      <a:pt x="226228" y="71444"/>
                      <a:pt x="223252" y="71444"/>
                    </a:cubicBezTo>
                    <a:lnTo>
                      <a:pt x="47630" y="71444"/>
                    </a:lnTo>
                    <a:cubicBezTo>
                      <a:pt x="44505" y="71444"/>
                      <a:pt x="42123" y="68914"/>
                      <a:pt x="42123" y="65938"/>
                    </a:cubicBezTo>
                    <a:close/>
                    <a:moveTo>
                      <a:pt x="192733" y="91983"/>
                    </a:moveTo>
                    <a:cubicBezTo>
                      <a:pt x="193030" y="108355"/>
                      <a:pt x="198686" y="139013"/>
                      <a:pt x="230684" y="175922"/>
                    </a:cubicBezTo>
                    <a:cubicBezTo>
                      <a:pt x="240209" y="186935"/>
                      <a:pt x="246609" y="199734"/>
                      <a:pt x="249139" y="213278"/>
                    </a:cubicBezTo>
                    <a:lnTo>
                      <a:pt x="21882" y="213278"/>
                    </a:lnTo>
                    <a:cubicBezTo>
                      <a:pt x="24412" y="199884"/>
                      <a:pt x="30811" y="186936"/>
                      <a:pt x="40336" y="175922"/>
                    </a:cubicBezTo>
                    <a:cubicBezTo>
                      <a:pt x="72335" y="139013"/>
                      <a:pt x="78139" y="108354"/>
                      <a:pt x="78288" y="91983"/>
                    </a:cubicBezTo>
                    <a:close/>
                    <a:moveTo>
                      <a:pt x="20540" y="372075"/>
                    </a:moveTo>
                    <a:lnTo>
                      <a:pt x="20540" y="233515"/>
                    </a:lnTo>
                    <a:lnTo>
                      <a:pt x="250330" y="233515"/>
                    </a:lnTo>
                    <a:lnTo>
                      <a:pt x="250330" y="37207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45" name="Google Shape;5245;p96"/>
              <p:cNvSpPr/>
              <p:nvPr/>
            </p:nvSpPr>
            <p:spPr>
              <a:xfrm>
                <a:off x="7762983" y="5920950"/>
                <a:ext cx="122931" cy="122931"/>
              </a:xfrm>
              <a:custGeom>
                <a:rect b="b" l="l" r="r" t="t"/>
                <a:pathLst>
                  <a:path extrusionOk="0" h="122931" w="122931">
                    <a:moveTo>
                      <a:pt x="112663" y="51197"/>
                    </a:moveTo>
                    <a:lnTo>
                      <a:pt x="71735" y="51197"/>
                    </a:lnTo>
                    <a:lnTo>
                      <a:pt x="71735" y="10269"/>
                    </a:lnTo>
                    <a:cubicBezTo>
                      <a:pt x="71735" y="4613"/>
                      <a:pt x="67121" y="0"/>
                      <a:pt x="61466" y="0"/>
                    </a:cubicBezTo>
                    <a:cubicBezTo>
                      <a:pt x="55811" y="0"/>
                      <a:pt x="51197" y="4614"/>
                      <a:pt x="51197" y="10269"/>
                    </a:cubicBezTo>
                    <a:lnTo>
                      <a:pt x="51197" y="51197"/>
                    </a:lnTo>
                    <a:lnTo>
                      <a:pt x="10269" y="51197"/>
                    </a:lnTo>
                    <a:cubicBezTo>
                      <a:pt x="4613" y="51197"/>
                      <a:pt x="0" y="55811"/>
                      <a:pt x="0" y="61466"/>
                    </a:cubicBezTo>
                    <a:cubicBezTo>
                      <a:pt x="0" y="67121"/>
                      <a:pt x="4614" y="71735"/>
                      <a:pt x="10269" y="71735"/>
                    </a:cubicBezTo>
                    <a:lnTo>
                      <a:pt x="51197" y="71735"/>
                    </a:lnTo>
                    <a:lnTo>
                      <a:pt x="51197" y="112663"/>
                    </a:lnTo>
                    <a:cubicBezTo>
                      <a:pt x="51197" y="118318"/>
                      <a:pt x="55811" y="122932"/>
                      <a:pt x="61466" y="122932"/>
                    </a:cubicBezTo>
                    <a:cubicBezTo>
                      <a:pt x="67121" y="122932"/>
                      <a:pt x="71735" y="118318"/>
                      <a:pt x="71735" y="112663"/>
                    </a:cubicBezTo>
                    <a:lnTo>
                      <a:pt x="71735" y="71586"/>
                    </a:lnTo>
                    <a:lnTo>
                      <a:pt x="112663" y="71586"/>
                    </a:lnTo>
                    <a:cubicBezTo>
                      <a:pt x="118318" y="71586"/>
                      <a:pt x="122932" y="66972"/>
                      <a:pt x="122932" y="61317"/>
                    </a:cubicBezTo>
                    <a:cubicBezTo>
                      <a:pt x="122932" y="55662"/>
                      <a:pt x="118318" y="51197"/>
                      <a:pt x="112663" y="5119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5246" name="Google Shape;5246;p96"/>
            <p:cNvSpPr/>
            <p:nvPr/>
          </p:nvSpPr>
          <p:spPr>
            <a:xfrm>
              <a:off x="7842836" y="1422270"/>
              <a:ext cx="343917" cy="467237"/>
            </a:xfrm>
            <a:custGeom>
              <a:rect b="b" l="l" r="r" t="t"/>
              <a:pathLst>
                <a:path extrusionOk="0" h="887127" w="652983">
                  <a:moveTo>
                    <a:pt x="504062" y="0"/>
                  </a:moveTo>
                  <a:cubicBezTo>
                    <a:pt x="499410" y="33"/>
                    <a:pt x="495203" y="2772"/>
                    <a:pt x="493291" y="7014"/>
                  </a:cubicBezTo>
                  <a:cubicBezTo>
                    <a:pt x="486347" y="22432"/>
                    <a:pt x="471840" y="41678"/>
                    <a:pt x="456884" y="59718"/>
                  </a:cubicBezTo>
                  <a:cubicBezTo>
                    <a:pt x="441927" y="77757"/>
                    <a:pt x="426694" y="94505"/>
                    <a:pt x="417388" y="108124"/>
                  </a:cubicBezTo>
                  <a:cubicBezTo>
                    <a:pt x="405872" y="124979"/>
                    <a:pt x="399120" y="145432"/>
                    <a:pt x="399120" y="167339"/>
                  </a:cubicBezTo>
                  <a:cubicBezTo>
                    <a:pt x="399120" y="225229"/>
                    <a:pt x="446321" y="272412"/>
                    <a:pt x="504211" y="272412"/>
                  </a:cubicBezTo>
                  <a:cubicBezTo>
                    <a:pt x="562101" y="272412"/>
                    <a:pt x="609284" y="225229"/>
                    <a:pt x="609284" y="167339"/>
                  </a:cubicBezTo>
                  <a:cubicBezTo>
                    <a:pt x="609284" y="145370"/>
                    <a:pt x="602499" y="124858"/>
                    <a:pt x="590922" y="107975"/>
                  </a:cubicBezTo>
                  <a:cubicBezTo>
                    <a:pt x="581642" y="94441"/>
                    <a:pt x="566525" y="77726"/>
                    <a:pt x="551613" y="59699"/>
                  </a:cubicBezTo>
                  <a:cubicBezTo>
                    <a:pt x="536701" y="41672"/>
                    <a:pt x="522166" y="22426"/>
                    <a:pt x="514945" y="6884"/>
                  </a:cubicBezTo>
                  <a:cubicBezTo>
                    <a:pt x="512978" y="2656"/>
                    <a:pt x="508725" y="-34"/>
                    <a:pt x="504062" y="0"/>
                  </a:cubicBezTo>
                  <a:close/>
                  <a:moveTo>
                    <a:pt x="504211" y="35012"/>
                  </a:moveTo>
                  <a:cubicBezTo>
                    <a:pt x="512809" y="48578"/>
                    <a:pt x="522690" y="62089"/>
                    <a:pt x="533270" y="74879"/>
                  </a:cubicBezTo>
                  <a:cubicBezTo>
                    <a:pt x="548563" y="93367"/>
                    <a:pt x="563769" y="110496"/>
                    <a:pt x="571277" y="121444"/>
                  </a:cubicBezTo>
                  <a:cubicBezTo>
                    <a:pt x="580235" y="134508"/>
                    <a:pt x="585471" y="150254"/>
                    <a:pt x="585471" y="167339"/>
                  </a:cubicBezTo>
                  <a:cubicBezTo>
                    <a:pt x="585471" y="212359"/>
                    <a:pt x="549232" y="248599"/>
                    <a:pt x="504211" y="248599"/>
                  </a:cubicBezTo>
                  <a:cubicBezTo>
                    <a:pt x="459190" y="248599"/>
                    <a:pt x="422932" y="212359"/>
                    <a:pt x="422932" y="167339"/>
                  </a:cubicBezTo>
                  <a:cubicBezTo>
                    <a:pt x="422932" y="150302"/>
                    <a:pt x="428141" y="134598"/>
                    <a:pt x="437052" y="121556"/>
                  </a:cubicBezTo>
                  <a:cubicBezTo>
                    <a:pt x="444524" y="110621"/>
                    <a:pt x="459853" y="93437"/>
                    <a:pt x="475208" y="74917"/>
                  </a:cubicBezTo>
                  <a:cubicBezTo>
                    <a:pt x="485820" y="62118"/>
                    <a:pt x="495680" y="48611"/>
                    <a:pt x="504211" y="35012"/>
                  </a:cubicBezTo>
                  <a:close/>
                  <a:moveTo>
                    <a:pt x="322976" y="46565"/>
                  </a:moveTo>
                  <a:cubicBezTo>
                    <a:pt x="304769" y="46565"/>
                    <a:pt x="289750" y="61585"/>
                    <a:pt x="289750" y="79791"/>
                  </a:cubicBezTo>
                  <a:cubicBezTo>
                    <a:pt x="289750" y="97997"/>
                    <a:pt x="304769" y="113017"/>
                    <a:pt x="322976" y="113017"/>
                  </a:cubicBezTo>
                  <a:cubicBezTo>
                    <a:pt x="341182" y="113017"/>
                    <a:pt x="356201" y="97997"/>
                    <a:pt x="356201" y="79791"/>
                  </a:cubicBezTo>
                  <a:cubicBezTo>
                    <a:pt x="356201" y="61585"/>
                    <a:pt x="341182" y="46565"/>
                    <a:pt x="322976" y="46565"/>
                  </a:cubicBezTo>
                  <a:close/>
                  <a:moveTo>
                    <a:pt x="81093" y="66229"/>
                  </a:moveTo>
                  <a:cubicBezTo>
                    <a:pt x="62695" y="66229"/>
                    <a:pt x="47513" y="81410"/>
                    <a:pt x="47513" y="99808"/>
                  </a:cubicBezTo>
                  <a:cubicBezTo>
                    <a:pt x="47513" y="118206"/>
                    <a:pt x="62695" y="133369"/>
                    <a:pt x="81093" y="133369"/>
                  </a:cubicBezTo>
                  <a:cubicBezTo>
                    <a:pt x="99490" y="133369"/>
                    <a:pt x="114653" y="118206"/>
                    <a:pt x="114653" y="99808"/>
                  </a:cubicBezTo>
                  <a:cubicBezTo>
                    <a:pt x="114653" y="81410"/>
                    <a:pt x="99490" y="66229"/>
                    <a:pt x="81093" y="66229"/>
                  </a:cubicBezTo>
                  <a:close/>
                  <a:moveTo>
                    <a:pt x="322976" y="70377"/>
                  </a:moveTo>
                  <a:cubicBezTo>
                    <a:pt x="328313" y="70377"/>
                    <a:pt x="332389" y="74454"/>
                    <a:pt x="332389" y="79791"/>
                  </a:cubicBezTo>
                  <a:cubicBezTo>
                    <a:pt x="332389" y="85128"/>
                    <a:pt x="328313" y="89204"/>
                    <a:pt x="322976" y="89204"/>
                  </a:cubicBezTo>
                  <a:cubicBezTo>
                    <a:pt x="317639" y="89204"/>
                    <a:pt x="313562" y="85128"/>
                    <a:pt x="313562" y="79791"/>
                  </a:cubicBezTo>
                  <a:cubicBezTo>
                    <a:pt x="313562" y="74454"/>
                    <a:pt x="317639" y="70377"/>
                    <a:pt x="322976" y="70377"/>
                  </a:cubicBezTo>
                  <a:close/>
                  <a:moveTo>
                    <a:pt x="81093" y="90041"/>
                  </a:moveTo>
                  <a:cubicBezTo>
                    <a:pt x="86621" y="90041"/>
                    <a:pt x="90841" y="94280"/>
                    <a:pt x="90841" y="99808"/>
                  </a:cubicBezTo>
                  <a:cubicBezTo>
                    <a:pt x="90841" y="105337"/>
                    <a:pt x="86621" y="109556"/>
                    <a:pt x="81093" y="109556"/>
                  </a:cubicBezTo>
                  <a:cubicBezTo>
                    <a:pt x="75564" y="109556"/>
                    <a:pt x="71326" y="105337"/>
                    <a:pt x="71326" y="99808"/>
                  </a:cubicBezTo>
                  <a:cubicBezTo>
                    <a:pt x="71326" y="94280"/>
                    <a:pt x="75564" y="90041"/>
                    <a:pt x="81093" y="90041"/>
                  </a:cubicBezTo>
                  <a:close/>
                  <a:moveTo>
                    <a:pt x="304781" y="162967"/>
                  </a:moveTo>
                  <a:cubicBezTo>
                    <a:pt x="286575" y="162967"/>
                    <a:pt x="271556" y="177987"/>
                    <a:pt x="271556" y="196193"/>
                  </a:cubicBezTo>
                  <a:cubicBezTo>
                    <a:pt x="271556" y="214399"/>
                    <a:pt x="286575" y="229419"/>
                    <a:pt x="304781" y="229419"/>
                  </a:cubicBezTo>
                  <a:cubicBezTo>
                    <a:pt x="322988" y="229419"/>
                    <a:pt x="338007" y="214399"/>
                    <a:pt x="338007" y="196193"/>
                  </a:cubicBezTo>
                  <a:cubicBezTo>
                    <a:pt x="338007" y="177987"/>
                    <a:pt x="322988" y="162967"/>
                    <a:pt x="304781" y="162967"/>
                  </a:cubicBezTo>
                  <a:close/>
                  <a:moveTo>
                    <a:pt x="527000" y="169199"/>
                  </a:moveTo>
                  <a:cubicBezTo>
                    <a:pt x="520515" y="169371"/>
                    <a:pt x="513880" y="171085"/>
                    <a:pt x="507857" y="174241"/>
                  </a:cubicBezTo>
                  <a:cubicBezTo>
                    <a:pt x="490337" y="183420"/>
                    <a:pt x="479920" y="203831"/>
                    <a:pt x="489086" y="221326"/>
                  </a:cubicBezTo>
                  <a:cubicBezTo>
                    <a:pt x="498253" y="238822"/>
                    <a:pt x="520959" y="241891"/>
                    <a:pt x="538479" y="232712"/>
                  </a:cubicBezTo>
                  <a:cubicBezTo>
                    <a:pt x="555999" y="223532"/>
                    <a:pt x="566398" y="203122"/>
                    <a:pt x="557231" y="185626"/>
                  </a:cubicBezTo>
                  <a:cubicBezTo>
                    <a:pt x="551215" y="174145"/>
                    <a:pt x="539381" y="168871"/>
                    <a:pt x="527000" y="169199"/>
                  </a:cubicBezTo>
                  <a:close/>
                  <a:moveTo>
                    <a:pt x="135117" y="175673"/>
                  </a:moveTo>
                  <a:cubicBezTo>
                    <a:pt x="130462" y="175646"/>
                    <a:pt x="126217" y="178336"/>
                    <a:pt x="124253" y="182557"/>
                  </a:cubicBezTo>
                  <a:cubicBezTo>
                    <a:pt x="119665" y="192433"/>
                    <a:pt x="109992" y="205363"/>
                    <a:pt x="99957" y="217494"/>
                  </a:cubicBezTo>
                  <a:cubicBezTo>
                    <a:pt x="89921" y="229625"/>
                    <a:pt x="79700" y="240878"/>
                    <a:pt x="73130" y="250459"/>
                  </a:cubicBezTo>
                  <a:cubicBezTo>
                    <a:pt x="64869" y="262507"/>
                    <a:pt x="60015" y="277156"/>
                    <a:pt x="60015" y="292820"/>
                  </a:cubicBezTo>
                  <a:cubicBezTo>
                    <a:pt x="60015" y="334094"/>
                    <a:pt x="93731" y="367810"/>
                    <a:pt x="135006" y="367810"/>
                  </a:cubicBezTo>
                  <a:cubicBezTo>
                    <a:pt x="176280" y="367810"/>
                    <a:pt x="209996" y="334094"/>
                    <a:pt x="209996" y="292820"/>
                  </a:cubicBezTo>
                  <a:cubicBezTo>
                    <a:pt x="209996" y="277200"/>
                    <a:pt x="205192" y="262599"/>
                    <a:pt x="196974" y="250571"/>
                  </a:cubicBezTo>
                  <a:cubicBezTo>
                    <a:pt x="190377" y="240916"/>
                    <a:pt x="180080" y="229649"/>
                    <a:pt x="170018" y="217513"/>
                  </a:cubicBezTo>
                  <a:cubicBezTo>
                    <a:pt x="159955" y="205376"/>
                    <a:pt x="150299" y="192439"/>
                    <a:pt x="145907" y="182687"/>
                  </a:cubicBezTo>
                  <a:cubicBezTo>
                    <a:pt x="143993" y="178439"/>
                    <a:pt x="139776" y="175699"/>
                    <a:pt x="135117" y="175673"/>
                  </a:cubicBezTo>
                  <a:close/>
                  <a:moveTo>
                    <a:pt x="304781" y="186780"/>
                  </a:moveTo>
                  <a:cubicBezTo>
                    <a:pt x="310118" y="186780"/>
                    <a:pt x="314195" y="190856"/>
                    <a:pt x="314195" y="196193"/>
                  </a:cubicBezTo>
                  <a:cubicBezTo>
                    <a:pt x="314195" y="201530"/>
                    <a:pt x="310118" y="205606"/>
                    <a:pt x="304781" y="205606"/>
                  </a:cubicBezTo>
                  <a:cubicBezTo>
                    <a:pt x="299444" y="205606"/>
                    <a:pt x="295368" y="201530"/>
                    <a:pt x="295368" y="196193"/>
                  </a:cubicBezTo>
                  <a:cubicBezTo>
                    <a:pt x="295368" y="190856"/>
                    <a:pt x="299444" y="186780"/>
                    <a:pt x="304781" y="186780"/>
                  </a:cubicBezTo>
                  <a:close/>
                  <a:moveTo>
                    <a:pt x="527652" y="192975"/>
                  </a:moveTo>
                  <a:cubicBezTo>
                    <a:pt x="531949" y="192940"/>
                    <a:pt x="535104" y="194710"/>
                    <a:pt x="536135" y="196677"/>
                  </a:cubicBezTo>
                  <a:cubicBezTo>
                    <a:pt x="537783" y="199823"/>
                    <a:pt x="535893" y="207180"/>
                    <a:pt x="527428" y="211615"/>
                  </a:cubicBezTo>
                  <a:cubicBezTo>
                    <a:pt x="518964" y="216050"/>
                    <a:pt x="511831" y="213422"/>
                    <a:pt x="510183" y="210276"/>
                  </a:cubicBezTo>
                  <a:cubicBezTo>
                    <a:pt x="508534" y="207130"/>
                    <a:pt x="510443" y="199772"/>
                    <a:pt x="518908" y="195337"/>
                  </a:cubicBezTo>
                  <a:cubicBezTo>
                    <a:pt x="522082" y="193674"/>
                    <a:pt x="525073" y="192995"/>
                    <a:pt x="527652" y="192975"/>
                  </a:cubicBezTo>
                  <a:close/>
                  <a:moveTo>
                    <a:pt x="135024" y="208341"/>
                  </a:moveTo>
                  <a:cubicBezTo>
                    <a:pt x="140511" y="216581"/>
                    <a:pt x="145337" y="225069"/>
                    <a:pt x="151674" y="232712"/>
                  </a:cubicBezTo>
                  <a:cubicBezTo>
                    <a:pt x="162136" y="245329"/>
                    <a:pt x="172547" y="257032"/>
                    <a:pt x="177310" y="264003"/>
                  </a:cubicBezTo>
                  <a:cubicBezTo>
                    <a:pt x="182924" y="272219"/>
                    <a:pt x="186184" y="282071"/>
                    <a:pt x="186184" y="292820"/>
                  </a:cubicBezTo>
                  <a:cubicBezTo>
                    <a:pt x="186184" y="321225"/>
                    <a:pt x="163411" y="343998"/>
                    <a:pt x="135006" y="343998"/>
                  </a:cubicBezTo>
                  <a:cubicBezTo>
                    <a:pt x="106600" y="343998"/>
                    <a:pt x="83827" y="321225"/>
                    <a:pt x="83827" y="292820"/>
                  </a:cubicBezTo>
                  <a:cubicBezTo>
                    <a:pt x="83827" y="282040"/>
                    <a:pt x="87133" y="272158"/>
                    <a:pt x="92776" y="263928"/>
                  </a:cubicBezTo>
                  <a:cubicBezTo>
                    <a:pt x="97573" y="256933"/>
                    <a:pt x="107883" y="245266"/>
                    <a:pt x="118300" y="232674"/>
                  </a:cubicBezTo>
                  <a:cubicBezTo>
                    <a:pt x="124624" y="225029"/>
                    <a:pt x="129509" y="216567"/>
                    <a:pt x="135024" y="208341"/>
                  </a:cubicBezTo>
                  <a:close/>
                  <a:moveTo>
                    <a:pt x="322566" y="265268"/>
                  </a:moveTo>
                  <a:cubicBezTo>
                    <a:pt x="317900" y="265237"/>
                    <a:pt x="313645" y="267935"/>
                    <a:pt x="311683" y="272170"/>
                  </a:cubicBezTo>
                  <a:cubicBezTo>
                    <a:pt x="293004" y="312377"/>
                    <a:pt x="257336" y="359134"/>
                    <a:pt x="221196" y="402822"/>
                  </a:cubicBezTo>
                  <a:cubicBezTo>
                    <a:pt x="185056" y="446511"/>
                    <a:pt x="148625" y="487033"/>
                    <a:pt x="127546" y="517773"/>
                  </a:cubicBezTo>
                  <a:cubicBezTo>
                    <a:pt x="101537" y="555703"/>
                    <a:pt x="86302" y="601688"/>
                    <a:pt x="86302" y="651105"/>
                  </a:cubicBezTo>
                  <a:cubicBezTo>
                    <a:pt x="86302" y="781319"/>
                    <a:pt x="192129" y="887128"/>
                    <a:pt x="322343" y="887128"/>
                  </a:cubicBezTo>
                  <a:cubicBezTo>
                    <a:pt x="452558" y="887128"/>
                    <a:pt x="558366" y="781319"/>
                    <a:pt x="558366" y="651105"/>
                  </a:cubicBezTo>
                  <a:cubicBezTo>
                    <a:pt x="558366" y="601829"/>
                    <a:pt x="543219" y="555976"/>
                    <a:pt x="517345" y="518108"/>
                  </a:cubicBezTo>
                  <a:cubicBezTo>
                    <a:pt x="496248" y="487232"/>
                    <a:pt x="459546" y="446649"/>
                    <a:pt x="423286" y="402915"/>
                  </a:cubicBezTo>
                  <a:cubicBezTo>
                    <a:pt x="387026" y="359182"/>
                    <a:pt x="351389" y="312365"/>
                    <a:pt x="333338" y="272282"/>
                  </a:cubicBezTo>
                  <a:cubicBezTo>
                    <a:pt x="331426" y="268040"/>
                    <a:pt x="327219" y="265301"/>
                    <a:pt x="322566" y="265268"/>
                  </a:cubicBezTo>
                  <a:close/>
                  <a:moveTo>
                    <a:pt x="122393" y="283220"/>
                  </a:moveTo>
                  <a:cubicBezTo>
                    <a:pt x="113250" y="283392"/>
                    <a:pt x="104520" y="287540"/>
                    <a:pt x="99882" y="296392"/>
                  </a:cubicBezTo>
                  <a:cubicBezTo>
                    <a:pt x="92462" y="310555"/>
                    <a:pt x="100882" y="326468"/>
                    <a:pt x="114207" y="333450"/>
                  </a:cubicBezTo>
                  <a:cubicBezTo>
                    <a:pt x="127532" y="340431"/>
                    <a:pt x="145407" y="338292"/>
                    <a:pt x="152828" y="324129"/>
                  </a:cubicBezTo>
                  <a:cubicBezTo>
                    <a:pt x="160249" y="309966"/>
                    <a:pt x="151828" y="294034"/>
                    <a:pt x="138503" y="287053"/>
                  </a:cubicBezTo>
                  <a:cubicBezTo>
                    <a:pt x="133506" y="284435"/>
                    <a:pt x="127878" y="283117"/>
                    <a:pt x="122393" y="283220"/>
                  </a:cubicBezTo>
                  <a:close/>
                  <a:moveTo>
                    <a:pt x="322418" y="300242"/>
                  </a:moveTo>
                  <a:cubicBezTo>
                    <a:pt x="343332" y="339292"/>
                    <a:pt x="373197" y="379803"/>
                    <a:pt x="404961" y="418114"/>
                  </a:cubicBezTo>
                  <a:cubicBezTo>
                    <a:pt x="441620" y="462329"/>
                    <a:pt x="478419" y="503348"/>
                    <a:pt x="497681" y="531540"/>
                  </a:cubicBezTo>
                  <a:cubicBezTo>
                    <a:pt x="520950" y="565595"/>
                    <a:pt x="534554" y="606699"/>
                    <a:pt x="534554" y="651105"/>
                  </a:cubicBezTo>
                  <a:cubicBezTo>
                    <a:pt x="534554" y="768450"/>
                    <a:pt x="439688" y="863315"/>
                    <a:pt x="322343" y="863315"/>
                  </a:cubicBezTo>
                  <a:cubicBezTo>
                    <a:pt x="204998" y="863315"/>
                    <a:pt x="110114" y="768450"/>
                    <a:pt x="110114" y="651105"/>
                  </a:cubicBezTo>
                  <a:cubicBezTo>
                    <a:pt x="110114" y="606572"/>
                    <a:pt x="123801" y="565354"/>
                    <a:pt x="147191" y="531242"/>
                  </a:cubicBezTo>
                  <a:cubicBezTo>
                    <a:pt x="166497" y="503088"/>
                    <a:pt x="203018" y="462152"/>
                    <a:pt x="239539" y="418003"/>
                  </a:cubicBezTo>
                  <a:cubicBezTo>
                    <a:pt x="271208" y="379719"/>
                    <a:pt x="301134" y="339230"/>
                    <a:pt x="322418" y="300242"/>
                  </a:cubicBezTo>
                  <a:close/>
                  <a:moveTo>
                    <a:pt x="481199" y="306289"/>
                  </a:moveTo>
                  <a:cubicBezTo>
                    <a:pt x="462801" y="306289"/>
                    <a:pt x="447638" y="321470"/>
                    <a:pt x="447638" y="339868"/>
                  </a:cubicBezTo>
                  <a:cubicBezTo>
                    <a:pt x="447638" y="358266"/>
                    <a:pt x="462801" y="373429"/>
                    <a:pt x="481199" y="373429"/>
                  </a:cubicBezTo>
                  <a:cubicBezTo>
                    <a:pt x="499596" y="373429"/>
                    <a:pt x="514759" y="358266"/>
                    <a:pt x="514759" y="339868"/>
                  </a:cubicBezTo>
                  <a:cubicBezTo>
                    <a:pt x="514759" y="321470"/>
                    <a:pt x="499596" y="306289"/>
                    <a:pt x="481199" y="306289"/>
                  </a:cubicBezTo>
                  <a:close/>
                  <a:moveTo>
                    <a:pt x="123509" y="306996"/>
                  </a:moveTo>
                  <a:cubicBezTo>
                    <a:pt x="124534" y="307031"/>
                    <a:pt x="125852" y="307310"/>
                    <a:pt x="127453" y="308149"/>
                  </a:cubicBezTo>
                  <a:cubicBezTo>
                    <a:pt x="131722" y="310386"/>
                    <a:pt x="131634" y="313266"/>
                    <a:pt x="131731" y="313079"/>
                  </a:cubicBezTo>
                  <a:cubicBezTo>
                    <a:pt x="131829" y="312892"/>
                    <a:pt x="129527" y="314590"/>
                    <a:pt x="125257" y="312353"/>
                  </a:cubicBezTo>
                  <a:cubicBezTo>
                    <a:pt x="120988" y="310117"/>
                    <a:pt x="121076" y="307255"/>
                    <a:pt x="120979" y="307442"/>
                  </a:cubicBezTo>
                  <a:cubicBezTo>
                    <a:pt x="120918" y="307559"/>
                    <a:pt x="121800" y="306936"/>
                    <a:pt x="123509" y="306996"/>
                  </a:cubicBezTo>
                  <a:close/>
                  <a:moveTo>
                    <a:pt x="481199" y="330101"/>
                  </a:moveTo>
                  <a:cubicBezTo>
                    <a:pt x="486727" y="330101"/>
                    <a:pt x="490947" y="334339"/>
                    <a:pt x="490947" y="339868"/>
                  </a:cubicBezTo>
                  <a:cubicBezTo>
                    <a:pt x="490947" y="345397"/>
                    <a:pt x="486727" y="349616"/>
                    <a:pt x="481199" y="349616"/>
                  </a:cubicBezTo>
                  <a:cubicBezTo>
                    <a:pt x="475670" y="349616"/>
                    <a:pt x="471450" y="345397"/>
                    <a:pt x="471450" y="339868"/>
                  </a:cubicBezTo>
                  <a:cubicBezTo>
                    <a:pt x="471450" y="334339"/>
                    <a:pt x="475670" y="330101"/>
                    <a:pt x="481199" y="330101"/>
                  </a:cubicBezTo>
                  <a:close/>
                  <a:moveTo>
                    <a:pt x="619423" y="349951"/>
                  </a:moveTo>
                  <a:cubicBezTo>
                    <a:pt x="601025" y="349951"/>
                    <a:pt x="585843" y="365114"/>
                    <a:pt x="585843" y="383512"/>
                  </a:cubicBezTo>
                  <a:cubicBezTo>
                    <a:pt x="585843" y="401910"/>
                    <a:pt x="601025" y="417073"/>
                    <a:pt x="619423" y="417073"/>
                  </a:cubicBezTo>
                  <a:cubicBezTo>
                    <a:pt x="637821" y="417073"/>
                    <a:pt x="652983" y="401910"/>
                    <a:pt x="652983" y="383512"/>
                  </a:cubicBezTo>
                  <a:cubicBezTo>
                    <a:pt x="652983" y="365114"/>
                    <a:pt x="637821" y="349951"/>
                    <a:pt x="619423" y="349951"/>
                  </a:cubicBezTo>
                  <a:close/>
                  <a:moveTo>
                    <a:pt x="619423" y="373764"/>
                  </a:moveTo>
                  <a:cubicBezTo>
                    <a:pt x="624951" y="373764"/>
                    <a:pt x="629171" y="377983"/>
                    <a:pt x="629171" y="383512"/>
                  </a:cubicBezTo>
                  <a:cubicBezTo>
                    <a:pt x="629171" y="389040"/>
                    <a:pt x="624951" y="393260"/>
                    <a:pt x="619423" y="393260"/>
                  </a:cubicBezTo>
                  <a:cubicBezTo>
                    <a:pt x="613894" y="393260"/>
                    <a:pt x="609656" y="389040"/>
                    <a:pt x="609656" y="383512"/>
                  </a:cubicBezTo>
                  <a:cubicBezTo>
                    <a:pt x="609656" y="377983"/>
                    <a:pt x="613894" y="373764"/>
                    <a:pt x="619423" y="373764"/>
                  </a:cubicBezTo>
                  <a:close/>
                  <a:moveTo>
                    <a:pt x="39253" y="495207"/>
                  </a:moveTo>
                  <a:cubicBezTo>
                    <a:pt x="17712" y="495207"/>
                    <a:pt x="0" y="512920"/>
                    <a:pt x="0" y="534461"/>
                  </a:cubicBezTo>
                  <a:cubicBezTo>
                    <a:pt x="0" y="556002"/>
                    <a:pt x="17712" y="573714"/>
                    <a:pt x="39253" y="573714"/>
                  </a:cubicBezTo>
                  <a:cubicBezTo>
                    <a:pt x="60794" y="573714"/>
                    <a:pt x="78525" y="556002"/>
                    <a:pt x="78525" y="534461"/>
                  </a:cubicBezTo>
                  <a:cubicBezTo>
                    <a:pt x="78525" y="512920"/>
                    <a:pt x="60794" y="495207"/>
                    <a:pt x="39253" y="495207"/>
                  </a:cubicBezTo>
                  <a:close/>
                  <a:moveTo>
                    <a:pt x="600801" y="498928"/>
                  </a:moveTo>
                  <a:cubicBezTo>
                    <a:pt x="582403" y="498928"/>
                    <a:pt x="567221" y="514110"/>
                    <a:pt x="567221" y="532507"/>
                  </a:cubicBezTo>
                  <a:cubicBezTo>
                    <a:pt x="567221" y="550905"/>
                    <a:pt x="582403" y="566068"/>
                    <a:pt x="600801" y="566068"/>
                  </a:cubicBezTo>
                  <a:cubicBezTo>
                    <a:pt x="619198" y="566068"/>
                    <a:pt x="634361" y="550905"/>
                    <a:pt x="634361" y="532507"/>
                  </a:cubicBezTo>
                  <a:cubicBezTo>
                    <a:pt x="634361" y="514110"/>
                    <a:pt x="619198" y="498928"/>
                    <a:pt x="600801" y="498928"/>
                  </a:cubicBezTo>
                  <a:close/>
                  <a:moveTo>
                    <a:pt x="39253" y="519020"/>
                  </a:moveTo>
                  <a:cubicBezTo>
                    <a:pt x="47925" y="519020"/>
                    <a:pt x="54713" y="525789"/>
                    <a:pt x="54713" y="534461"/>
                  </a:cubicBezTo>
                  <a:cubicBezTo>
                    <a:pt x="54713" y="543133"/>
                    <a:pt x="47925" y="549902"/>
                    <a:pt x="39253" y="549902"/>
                  </a:cubicBezTo>
                  <a:cubicBezTo>
                    <a:pt x="30582" y="549902"/>
                    <a:pt x="23813" y="543133"/>
                    <a:pt x="23813" y="534461"/>
                  </a:cubicBezTo>
                  <a:cubicBezTo>
                    <a:pt x="23813" y="525789"/>
                    <a:pt x="30582" y="519020"/>
                    <a:pt x="39253" y="519020"/>
                  </a:cubicBezTo>
                  <a:close/>
                  <a:moveTo>
                    <a:pt x="600801" y="522741"/>
                  </a:moveTo>
                  <a:cubicBezTo>
                    <a:pt x="606329" y="522741"/>
                    <a:pt x="610549" y="526979"/>
                    <a:pt x="610549" y="532507"/>
                  </a:cubicBezTo>
                  <a:cubicBezTo>
                    <a:pt x="610549" y="538036"/>
                    <a:pt x="606329" y="542256"/>
                    <a:pt x="600801" y="542256"/>
                  </a:cubicBezTo>
                  <a:cubicBezTo>
                    <a:pt x="595272" y="542256"/>
                    <a:pt x="591034" y="538036"/>
                    <a:pt x="591034" y="532507"/>
                  </a:cubicBezTo>
                  <a:cubicBezTo>
                    <a:pt x="591034" y="526979"/>
                    <a:pt x="595272" y="522741"/>
                    <a:pt x="600801" y="522741"/>
                  </a:cubicBezTo>
                  <a:close/>
                  <a:moveTo>
                    <a:pt x="239055" y="711622"/>
                  </a:moveTo>
                  <a:cubicBezTo>
                    <a:pt x="216054" y="711929"/>
                    <a:pt x="195083" y="722205"/>
                    <a:pt x="184603" y="742206"/>
                  </a:cubicBezTo>
                  <a:cubicBezTo>
                    <a:pt x="167835" y="774209"/>
                    <a:pt x="186865" y="814132"/>
                    <a:pt x="222647" y="832880"/>
                  </a:cubicBezTo>
                  <a:cubicBezTo>
                    <a:pt x="258428" y="851628"/>
                    <a:pt x="302096" y="844549"/>
                    <a:pt x="318864" y="812546"/>
                  </a:cubicBezTo>
                  <a:cubicBezTo>
                    <a:pt x="335632" y="780543"/>
                    <a:pt x="316583" y="740620"/>
                    <a:pt x="280801" y="721873"/>
                  </a:cubicBezTo>
                  <a:cubicBezTo>
                    <a:pt x="267383" y="714842"/>
                    <a:pt x="252856" y="711438"/>
                    <a:pt x="239055" y="711622"/>
                  </a:cubicBezTo>
                  <a:close/>
                  <a:moveTo>
                    <a:pt x="240171" y="735416"/>
                  </a:moveTo>
                  <a:cubicBezTo>
                    <a:pt x="249512" y="735370"/>
                    <a:pt x="259729" y="737718"/>
                    <a:pt x="269751" y="742969"/>
                  </a:cubicBezTo>
                  <a:cubicBezTo>
                    <a:pt x="296477" y="756972"/>
                    <a:pt x="307017" y="783843"/>
                    <a:pt x="297768" y="801496"/>
                  </a:cubicBezTo>
                  <a:cubicBezTo>
                    <a:pt x="288519" y="819149"/>
                    <a:pt x="260423" y="825787"/>
                    <a:pt x="233697" y="811783"/>
                  </a:cubicBezTo>
                  <a:cubicBezTo>
                    <a:pt x="206971" y="797780"/>
                    <a:pt x="196431" y="770910"/>
                    <a:pt x="205680" y="753257"/>
                  </a:cubicBezTo>
                  <a:cubicBezTo>
                    <a:pt x="211461" y="742224"/>
                    <a:pt x="224603" y="735492"/>
                    <a:pt x="240171" y="73541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47" name="Google Shape;5247;p96"/>
            <p:cNvSpPr/>
            <p:nvPr/>
          </p:nvSpPr>
          <p:spPr>
            <a:xfrm>
              <a:off x="5835024" y="1386132"/>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248" name="Google Shape;5248;p96"/>
            <p:cNvSpPr/>
            <p:nvPr/>
          </p:nvSpPr>
          <p:spPr>
            <a:xfrm>
              <a:off x="9646461" y="1386132"/>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249" name="Google Shape;5249;p96"/>
            <p:cNvSpPr/>
            <p:nvPr/>
          </p:nvSpPr>
          <p:spPr>
            <a:xfrm>
              <a:off x="9736850" y="1452912"/>
              <a:ext cx="322186" cy="415988"/>
            </a:xfrm>
            <a:custGeom>
              <a:rect b="b" l="l" r="r" t="t"/>
              <a:pathLst>
                <a:path extrusionOk="0" h="562000" w="435274">
                  <a:moveTo>
                    <a:pt x="426459" y="0"/>
                  </a:moveTo>
                  <a:lnTo>
                    <a:pt x="391196" y="0"/>
                  </a:lnTo>
                  <a:lnTo>
                    <a:pt x="195047" y="0"/>
                  </a:lnTo>
                  <a:cubicBezTo>
                    <a:pt x="190179" y="0"/>
                    <a:pt x="186231" y="3947"/>
                    <a:pt x="186231" y="8816"/>
                  </a:cubicBezTo>
                  <a:cubicBezTo>
                    <a:pt x="186231" y="29553"/>
                    <a:pt x="175757" y="47884"/>
                    <a:pt x="159827" y="58816"/>
                  </a:cubicBezTo>
                  <a:cubicBezTo>
                    <a:pt x="153105" y="45513"/>
                    <a:pt x="139315" y="36365"/>
                    <a:pt x="123420" y="36365"/>
                  </a:cubicBezTo>
                  <a:cubicBezTo>
                    <a:pt x="108465" y="36365"/>
                    <a:pt x="95374" y="44462"/>
                    <a:pt x="88278" y="56498"/>
                  </a:cubicBezTo>
                  <a:cubicBezTo>
                    <a:pt x="74131" y="45393"/>
                    <a:pt x="65016" y="28154"/>
                    <a:pt x="65016" y="8816"/>
                  </a:cubicBezTo>
                  <a:cubicBezTo>
                    <a:pt x="65016" y="3947"/>
                    <a:pt x="61068" y="0"/>
                    <a:pt x="56200" y="0"/>
                  </a:cubicBezTo>
                  <a:cubicBezTo>
                    <a:pt x="51332" y="0"/>
                    <a:pt x="47384" y="3947"/>
                    <a:pt x="47384" y="8816"/>
                  </a:cubicBezTo>
                  <a:cubicBezTo>
                    <a:pt x="47384" y="36141"/>
                    <a:pt x="61476" y="60225"/>
                    <a:pt x="82763" y="74222"/>
                  </a:cubicBezTo>
                  <a:cubicBezTo>
                    <a:pt x="82694" y="75186"/>
                    <a:pt x="82647" y="76156"/>
                    <a:pt x="82647" y="77137"/>
                  </a:cubicBezTo>
                  <a:lnTo>
                    <a:pt x="82647" y="101380"/>
                  </a:lnTo>
                  <a:lnTo>
                    <a:pt x="35263" y="101380"/>
                  </a:lnTo>
                  <a:cubicBezTo>
                    <a:pt x="15819" y="101380"/>
                    <a:pt x="0" y="117200"/>
                    <a:pt x="0" y="136643"/>
                  </a:cubicBezTo>
                  <a:lnTo>
                    <a:pt x="0" y="315842"/>
                  </a:lnTo>
                  <a:cubicBezTo>
                    <a:pt x="0" y="365729"/>
                    <a:pt x="39031" y="406650"/>
                    <a:pt x="88157" y="409723"/>
                  </a:cubicBezTo>
                  <a:lnTo>
                    <a:pt x="88157" y="416030"/>
                  </a:lnTo>
                  <a:cubicBezTo>
                    <a:pt x="88157" y="430815"/>
                    <a:pt x="99221" y="443058"/>
                    <a:pt x="113502" y="444935"/>
                  </a:cubicBezTo>
                  <a:lnTo>
                    <a:pt x="113502" y="471639"/>
                  </a:lnTo>
                  <a:lnTo>
                    <a:pt x="104686" y="471639"/>
                  </a:lnTo>
                  <a:cubicBezTo>
                    <a:pt x="99818" y="471639"/>
                    <a:pt x="95871" y="475587"/>
                    <a:pt x="95871" y="480455"/>
                  </a:cubicBezTo>
                  <a:cubicBezTo>
                    <a:pt x="95871" y="485323"/>
                    <a:pt x="99818" y="489271"/>
                    <a:pt x="104686" y="489271"/>
                  </a:cubicBezTo>
                  <a:lnTo>
                    <a:pt x="113778" y="489271"/>
                  </a:lnTo>
                  <a:cubicBezTo>
                    <a:pt x="116552" y="517075"/>
                    <a:pt x="140078" y="538859"/>
                    <a:pt x="168600" y="538859"/>
                  </a:cubicBezTo>
                  <a:lnTo>
                    <a:pt x="188435" y="538859"/>
                  </a:lnTo>
                  <a:cubicBezTo>
                    <a:pt x="218817" y="538859"/>
                    <a:pt x="243533" y="514142"/>
                    <a:pt x="243533" y="483761"/>
                  </a:cubicBezTo>
                  <a:cubicBezTo>
                    <a:pt x="243533" y="463101"/>
                    <a:pt x="260340" y="446294"/>
                    <a:pt x="281000" y="446294"/>
                  </a:cubicBezTo>
                  <a:lnTo>
                    <a:pt x="284306" y="446294"/>
                  </a:lnTo>
                  <a:cubicBezTo>
                    <a:pt x="304966" y="446294"/>
                    <a:pt x="321773" y="463101"/>
                    <a:pt x="321773" y="483761"/>
                  </a:cubicBezTo>
                  <a:lnTo>
                    <a:pt x="321773" y="553184"/>
                  </a:lnTo>
                  <a:cubicBezTo>
                    <a:pt x="321773" y="558053"/>
                    <a:pt x="325720" y="562000"/>
                    <a:pt x="330588" y="562000"/>
                  </a:cubicBezTo>
                  <a:cubicBezTo>
                    <a:pt x="335457" y="562000"/>
                    <a:pt x="339404" y="558053"/>
                    <a:pt x="339404" y="553184"/>
                  </a:cubicBezTo>
                  <a:lnTo>
                    <a:pt x="339404" y="483761"/>
                  </a:lnTo>
                  <a:cubicBezTo>
                    <a:pt x="339404" y="453379"/>
                    <a:pt x="314687" y="428663"/>
                    <a:pt x="284306" y="428663"/>
                  </a:cubicBezTo>
                  <a:lnTo>
                    <a:pt x="281000" y="428663"/>
                  </a:lnTo>
                  <a:cubicBezTo>
                    <a:pt x="250619" y="428663"/>
                    <a:pt x="225902" y="453379"/>
                    <a:pt x="225902" y="483761"/>
                  </a:cubicBezTo>
                  <a:cubicBezTo>
                    <a:pt x="225902" y="504420"/>
                    <a:pt x="209095" y="521228"/>
                    <a:pt x="188435" y="521228"/>
                  </a:cubicBezTo>
                  <a:lnTo>
                    <a:pt x="168600" y="521228"/>
                  </a:lnTo>
                  <a:cubicBezTo>
                    <a:pt x="149812" y="521228"/>
                    <a:pt x="134215" y="507327"/>
                    <a:pt x="131542" y="489271"/>
                  </a:cubicBezTo>
                  <a:lnTo>
                    <a:pt x="138847" y="489271"/>
                  </a:lnTo>
                  <a:cubicBezTo>
                    <a:pt x="143716" y="489271"/>
                    <a:pt x="147663" y="485323"/>
                    <a:pt x="147663" y="480455"/>
                  </a:cubicBezTo>
                  <a:cubicBezTo>
                    <a:pt x="147663" y="475587"/>
                    <a:pt x="143716" y="471639"/>
                    <a:pt x="138847" y="471639"/>
                  </a:cubicBezTo>
                  <a:lnTo>
                    <a:pt x="131133" y="471639"/>
                  </a:lnTo>
                  <a:lnTo>
                    <a:pt x="131133" y="444769"/>
                  </a:lnTo>
                  <a:cubicBezTo>
                    <a:pt x="144878" y="442423"/>
                    <a:pt x="155377" y="430433"/>
                    <a:pt x="155377" y="416030"/>
                  </a:cubicBezTo>
                  <a:lnTo>
                    <a:pt x="155377" y="409723"/>
                  </a:lnTo>
                  <a:cubicBezTo>
                    <a:pt x="204502" y="406650"/>
                    <a:pt x="243533" y="365729"/>
                    <a:pt x="243533" y="315842"/>
                  </a:cubicBezTo>
                  <a:lnTo>
                    <a:pt x="243533" y="209315"/>
                  </a:lnTo>
                  <a:cubicBezTo>
                    <a:pt x="243533" y="209296"/>
                    <a:pt x="243534" y="209277"/>
                    <a:pt x="243533" y="209258"/>
                  </a:cubicBezTo>
                  <a:lnTo>
                    <a:pt x="243533" y="136643"/>
                  </a:lnTo>
                  <a:cubicBezTo>
                    <a:pt x="243533" y="117200"/>
                    <a:pt x="227714" y="101380"/>
                    <a:pt x="208271" y="101380"/>
                  </a:cubicBezTo>
                  <a:lnTo>
                    <a:pt x="164192" y="101380"/>
                  </a:lnTo>
                  <a:lnTo>
                    <a:pt x="164192" y="77137"/>
                  </a:lnTo>
                  <a:cubicBezTo>
                    <a:pt x="164192" y="77045"/>
                    <a:pt x="164186" y="76954"/>
                    <a:pt x="164185" y="76862"/>
                  </a:cubicBezTo>
                  <a:cubicBezTo>
                    <a:pt x="185435" y="64772"/>
                    <a:pt x="200508" y="43026"/>
                    <a:pt x="203369" y="17631"/>
                  </a:cubicBezTo>
                  <a:lnTo>
                    <a:pt x="382380" y="17631"/>
                  </a:lnTo>
                  <a:lnTo>
                    <a:pt x="382380" y="553184"/>
                  </a:lnTo>
                  <a:cubicBezTo>
                    <a:pt x="382380" y="558053"/>
                    <a:pt x="386328" y="562000"/>
                    <a:pt x="391196" y="562000"/>
                  </a:cubicBezTo>
                  <a:lnTo>
                    <a:pt x="426459" y="562000"/>
                  </a:lnTo>
                  <a:cubicBezTo>
                    <a:pt x="431327" y="562000"/>
                    <a:pt x="435275" y="558053"/>
                    <a:pt x="435275" y="553184"/>
                  </a:cubicBezTo>
                  <a:lnTo>
                    <a:pt x="435275" y="8816"/>
                  </a:lnTo>
                  <a:cubicBezTo>
                    <a:pt x="435275" y="3947"/>
                    <a:pt x="431327" y="0"/>
                    <a:pt x="426459" y="0"/>
                  </a:cubicBezTo>
                  <a:close/>
                  <a:moveTo>
                    <a:pt x="123420" y="53996"/>
                  </a:moveTo>
                  <a:cubicBezTo>
                    <a:pt x="132372" y="53996"/>
                    <a:pt x="140137" y="59116"/>
                    <a:pt x="143984" y="66573"/>
                  </a:cubicBezTo>
                  <a:cubicBezTo>
                    <a:pt x="138189" y="68419"/>
                    <a:pt x="132022" y="69424"/>
                    <a:pt x="125624" y="69424"/>
                  </a:cubicBezTo>
                  <a:cubicBezTo>
                    <a:pt x="117853" y="69424"/>
                    <a:pt x="110428" y="67938"/>
                    <a:pt x="103595" y="65262"/>
                  </a:cubicBezTo>
                  <a:cubicBezTo>
                    <a:pt x="107646" y="58527"/>
                    <a:pt x="115004" y="53996"/>
                    <a:pt x="123420" y="53996"/>
                  </a:cubicBezTo>
                  <a:close/>
                  <a:moveTo>
                    <a:pt x="137745" y="416030"/>
                  </a:moveTo>
                  <a:cubicBezTo>
                    <a:pt x="137745" y="422388"/>
                    <a:pt x="132572" y="427561"/>
                    <a:pt x="126214" y="427561"/>
                  </a:cubicBezTo>
                  <a:lnTo>
                    <a:pt x="117319" y="427561"/>
                  </a:lnTo>
                  <a:cubicBezTo>
                    <a:pt x="110961" y="427561"/>
                    <a:pt x="105788" y="422388"/>
                    <a:pt x="105788" y="416030"/>
                  </a:cubicBezTo>
                  <a:lnTo>
                    <a:pt x="105788" y="409929"/>
                  </a:lnTo>
                  <a:lnTo>
                    <a:pt x="137745" y="409929"/>
                  </a:lnTo>
                  <a:lnTo>
                    <a:pt x="137745" y="416030"/>
                  </a:lnTo>
                  <a:close/>
                  <a:moveTo>
                    <a:pt x="149446" y="392298"/>
                  </a:moveTo>
                  <a:lnTo>
                    <a:pt x="146561" y="392298"/>
                  </a:lnTo>
                  <a:lnTo>
                    <a:pt x="96973" y="392298"/>
                  </a:lnTo>
                  <a:lnTo>
                    <a:pt x="94087" y="392298"/>
                  </a:lnTo>
                  <a:cubicBezTo>
                    <a:pt x="51930" y="392298"/>
                    <a:pt x="17631" y="358000"/>
                    <a:pt x="17631" y="315842"/>
                  </a:cubicBezTo>
                  <a:lnTo>
                    <a:pt x="17631" y="314059"/>
                  </a:lnTo>
                  <a:lnTo>
                    <a:pt x="50690" y="314059"/>
                  </a:lnTo>
                  <a:cubicBezTo>
                    <a:pt x="55559" y="314059"/>
                    <a:pt x="59506" y="310112"/>
                    <a:pt x="59506" y="305243"/>
                  </a:cubicBezTo>
                  <a:cubicBezTo>
                    <a:pt x="59506" y="300375"/>
                    <a:pt x="55559" y="296428"/>
                    <a:pt x="50690" y="296428"/>
                  </a:cubicBezTo>
                  <a:lnTo>
                    <a:pt x="17631" y="296428"/>
                  </a:lnTo>
                  <a:lnTo>
                    <a:pt x="17631" y="266308"/>
                  </a:lnTo>
                  <a:lnTo>
                    <a:pt x="50690" y="266308"/>
                  </a:lnTo>
                  <a:cubicBezTo>
                    <a:pt x="55559" y="266308"/>
                    <a:pt x="59506" y="262360"/>
                    <a:pt x="59506" y="257492"/>
                  </a:cubicBezTo>
                  <a:cubicBezTo>
                    <a:pt x="59506" y="252623"/>
                    <a:pt x="55559" y="248676"/>
                    <a:pt x="50690" y="248676"/>
                  </a:cubicBezTo>
                  <a:lnTo>
                    <a:pt x="17631" y="248676"/>
                  </a:lnTo>
                  <a:lnTo>
                    <a:pt x="17631" y="216787"/>
                  </a:lnTo>
                  <a:cubicBezTo>
                    <a:pt x="55224" y="203897"/>
                    <a:pt x="89297" y="209511"/>
                    <a:pt x="125322" y="215459"/>
                  </a:cubicBezTo>
                  <a:cubicBezTo>
                    <a:pt x="146817" y="219009"/>
                    <a:pt x="168765" y="222634"/>
                    <a:pt x="192372" y="222634"/>
                  </a:cubicBezTo>
                  <a:cubicBezTo>
                    <a:pt x="203161" y="222634"/>
                    <a:pt x="214306" y="221865"/>
                    <a:pt x="225902" y="219996"/>
                  </a:cubicBezTo>
                  <a:lnTo>
                    <a:pt x="225902" y="315842"/>
                  </a:lnTo>
                  <a:cubicBezTo>
                    <a:pt x="225902" y="358000"/>
                    <a:pt x="191603" y="392298"/>
                    <a:pt x="149446" y="392298"/>
                  </a:cubicBezTo>
                  <a:close/>
                  <a:moveTo>
                    <a:pt x="225902" y="136643"/>
                  </a:moveTo>
                  <a:lnTo>
                    <a:pt x="225902" y="202120"/>
                  </a:lnTo>
                  <a:cubicBezTo>
                    <a:pt x="190525" y="208355"/>
                    <a:pt x="158870" y="203130"/>
                    <a:pt x="128194" y="198063"/>
                  </a:cubicBezTo>
                  <a:cubicBezTo>
                    <a:pt x="93246" y="192294"/>
                    <a:pt x="57188" y="186345"/>
                    <a:pt x="17631" y="198263"/>
                  </a:cubicBezTo>
                  <a:lnTo>
                    <a:pt x="17631" y="170804"/>
                  </a:lnTo>
                  <a:lnTo>
                    <a:pt x="50690" y="170804"/>
                  </a:lnTo>
                  <a:cubicBezTo>
                    <a:pt x="55559" y="170804"/>
                    <a:pt x="59506" y="166857"/>
                    <a:pt x="59506" y="161988"/>
                  </a:cubicBezTo>
                  <a:cubicBezTo>
                    <a:pt x="59506" y="157120"/>
                    <a:pt x="55559" y="153173"/>
                    <a:pt x="50690" y="153173"/>
                  </a:cubicBezTo>
                  <a:lnTo>
                    <a:pt x="17631" y="153173"/>
                  </a:lnTo>
                  <a:lnTo>
                    <a:pt x="17631" y="136643"/>
                  </a:lnTo>
                  <a:cubicBezTo>
                    <a:pt x="17631" y="126921"/>
                    <a:pt x="25541" y="119012"/>
                    <a:pt x="35263" y="119012"/>
                  </a:cubicBezTo>
                  <a:lnTo>
                    <a:pt x="91463" y="119012"/>
                  </a:lnTo>
                  <a:lnTo>
                    <a:pt x="155377" y="119012"/>
                  </a:lnTo>
                  <a:lnTo>
                    <a:pt x="208271" y="119012"/>
                  </a:lnTo>
                  <a:cubicBezTo>
                    <a:pt x="217992" y="119012"/>
                    <a:pt x="225902" y="126921"/>
                    <a:pt x="225902" y="136643"/>
                  </a:cubicBezTo>
                  <a:close/>
                  <a:moveTo>
                    <a:pt x="146561" y="101380"/>
                  </a:moveTo>
                  <a:lnTo>
                    <a:pt x="100278" y="101380"/>
                  </a:lnTo>
                  <a:lnTo>
                    <a:pt x="100278" y="82818"/>
                  </a:lnTo>
                  <a:cubicBezTo>
                    <a:pt x="108233" y="85550"/>
                    <a:pt x="116754" y="87055"/>
                    <a:pt x="125624" y="87055"/>
                  </a:cubicBezTo>
                  <a:cubicBezTo>
                    <a:pt x="132875" y="87055"/>
                    <a:pt x="139893" y="86050"/>
                    <a:pt x="146561" y="84195"/>
                  </a:cubicBezTo>
                  <a:lnTo>
                    <a:pt x="146561" y="101380"/>
                  </a:lnTo>
                  <a:close/>
                  <a:moveTo>
                    <a:pt x="417643" y="544369"/>
                  </a:moveTo>
                  <a:lnTo>
                    <a:pt x="400012" y="544369"/>
                  </a:lnTo>
                  <a:lnTo>
                    <a:pt x="400012" y="17631"/>
                  </a:lnTo>
                  <a:lnTo>
                    <a:pt x="417643" y="17631"/>
                  </a:lnTo>
                  <a:lnTo>
                    <a:pt x="417643" y="54436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50" name="Google Shape;5250;p96"/>
            <p:cNvSpPr/>
            <p:nvPr/>
          </p:nvSpPr>
          <p:spPr>
            <a:xfrm>
              <a:off x="5881939" y="1488878"/>
              <a:ext cx="402465" cy="367794"/>
            </a:xfrm>
            <a:custGeom>
              <a:rect b="b" l="l" r="r" t="t"/>
              <a:pathLst>
                <a:path extrusionOk="0" h="756308" w="827604">
                  <a:moveTo>
                    <a:pt x="121722" y="447281"/>
                  </a:moveTo>
                  <a:lnTo>
                    <a:pt x="137907" y="463466"/>
                  </a:lnTo>
                  <a:lnTo>
                    <a:pt x="334656" y="266718"/>
                  </a:lnTo>
                  <a:lnTo>
                    <a:pt x="440402" y="160943"/>
                  </a:lnTo>
                  <a:cubicBezTo>
                    <a:pt x="447099" y="154246"/>
                    <a:pt x="455955" y="150897"/>
                    <a:pt x="464773" y="150897"/>
                  </a:cubicBezTo>
                  <a:cubicBezTo>
                    <a:pt x="473591" y="150897"/>
                    <a:pt x="482409" y="154245"/>
                    <a:pt x="489144" y="160943"/>
                  </a:cubicBezTo>
                  <a:lnTo>
                    <a:pt x="498854" y="170654"/>
                  </a:lnTo>
                  <a:lnTo>
                    <a:pt x="521849" y="147659"/>
                  </a:lnTo>
                  <a:cubicBezTo>
                    <a:pt x="526500" y="143008"/>
                    <a:pt x="532639" y="140664"/>
                    <a:pt x="538777" y="140664"/>
                  </a:cubicBezTo>
                  <a:cubicBezTo>
                    <a:pt x="544879" y="140664"/>
                    <a:pt x="551019" y="142971"/>
                    <a:pt x="555669" y="147622"/>
                  </a:cubicBezTo>
                  <a:lnTo>
                    <a:pt x="596560" y="106768"/>
                  </a:lnTo>
                  <a:cubicBezTo>
                    <a:pt x="601546" y="101783"/>
                    <a:pt x="608169" y="99290"/>
                    <a:pt x="614792" y="99290"/>
                  </a:cubicBezTo>
                  <a:lnTo>
                    <a:pt x="614680" y="99252"/>
                  </a:lnTo>
                  <a:cubicBezTo>
                    <a:pt x="621266" y="99252"/>
                    <a:pt x="627888" y="101745"/>
                    <a:pt x="632912" y="106768"/>
                  </a:cubicBezTo>
                  <a:lnTo>
                    <a:pt x="634847" y="108703"/>
                  </a:lnTo>
                  <a:lnTo>
                    <a:pt x="740965" y="2623"/>
                  </a:lnTo>
                  <a:cubicBezTo>
                    <a:pt x="744462" y="-874"/>
                    <a:pt x="750155" y="-874"/>
                    <a:pt x="753689" y="2623"/>
                  </a:cubicBezTo>
                  <a:cubicBezTo>
                    <a:pt x="757187" y="6121"/>
                    <a:pt x="757187" y="11813"/>
                    <a:pt x="753689" y="15348"/>
                  </a:cubicBezTo>
                  <a:lnTo>
                    <a:pt x="647571" y="121427"/>
                  </a:lnTo>
                  <a:lnTo>
                    <a:pt x="649506" y="123362"/>
                  </a:lnTo>
                  <a:cubicBezTo>
                    <a:pt x="654492" y="128348"/>
                    <a:pt x="657022" y="134971"/>
                    <a:pt x="657022" y="141594"/>
                  </a:cubicBezTo>
                  <a:lnTo>
                    <a:pt x="657059" y="141594"/>
                  </a:lnTo>
                  <a:cubicBezTo>
                    <a:pt x="657059" y="148180"/>
                    <a:pt x="654566" y="154802"/>
                    <a:pt x="649543" y="159826"/>
                  </a:cubicBezTo>
                  <a:lnTo>
                    <a:pt x="608689" y="200679"/>
                  </a:lnTo>
                  <a:cubicBezTo>
                    <a:pt x="613340" y="205330"/>
                    <a:pt x="615647" y="211432"/>
                    <a:pt x="615647" y="217571"/>
                  </a:cubicBezTo>
                  <a:cubicBezTo>
                    <a:pt x="615647" y="223710"/>
                    <a:pt x="613303" y="229813"/>
                    <a:pt x="608652" y="234500"/>
                  </a:cubicBezTo>
                  <a:lnTo>
                    <a:pt x="585658" y="257494"/>
                  </a:lnTo>
                  <a:lnTo>
                    <a:pt x="595369" y="267205"/>
                  </a:lnTo>
                  <a:cubicBezTo>
                    <a:pt x="602066" y="273902"/>
                    <a:pt x="605415" y="282757"/>
                    <a:pt x="605415" y="291576"/>
                  </a:cubicBezTo>
                  <a:cubicBezTo>
                    <a:pt x="605415" y="300394"/>
                    <a:pt x="602066" y="309212"/>
                    <a:pt x="595369" y="315946"/>
                  </a:cubicBezTo>
                  <a:lnTo>
                    <a:pt x="292797" y="618365"/>
                  </a:lnTo>
                  <a:lnTo>
                    <a:pt x="308982" y="634550"/>
                  </a:lnTo>
                  <a:cubicBezTo>
                    <a:pt x="313484" y="639052"/>
                    <a:pt x="315717" y="644930"/>
                    <a:pt x="315717" y="650846"/>
                  </a:cubicBezTo>
                  <a:cubicBezTo>
                    <a:pt x="315717" y="656725"/>
                    <a:pt x="313484" y="662641"/>
                    <a:pt x="308982" y="667105"/>
                  </a:cubicBezTo>
                  <a:lnTo>
                    <a:pt x="282268" y="693820"/>
                  </a:lnTo>
                  <a:cubicBezTo>
                    <a:pt x="277766" y="698322"/>
                    <a:pt x="271887" y="700555"/>
                    <a:pt x="266008" y="700555"/>
                  </a:cubicBezTo>
                  <a:cubicBezTo>
                    <a:pt x="260130" y="700555"/>
                    <a:pt x="254214" y="698322"/>
                    <a:pt x="249712" y="693820"/>
                  </a:cubicBezTo>
                  <a:lnTo>
                    <a:pt x="194608" y="638716"/>
                  </a:lnTo>
                  <a:lnTo>
                    <a:pt x="128193" y="705131"/>
                  </a:lnTo>
                  <a:lnTo>
                    <a:pt x="164023" y="740961"/>
                  </a:lnTo>
                  <a:cubicBezTo>
                    <a:pt x="167521" y="744459"/>
                    <a:pt x="167521" y="750151"/>
                    <a:pt x="164023" y="753686"/>
                  </a:cubicBezTo>
                  <a:cubicBezTo>
                    <a:pt x="160526" y="757183"/>
                    <a:pt x="154833" y="757183"/>
                    <a:pt x="151299" y="753686"/>
                  </a:cubicBezTo>
                  <a:lnTo>
                    <a:pt x="2623" y="605010"/>
                  </a:lnTo>
                  <a:cubicBezTo>
                    <a:pt x="-874" y="601513"/>
                    <a:pt x="-874" y="595820"/>
                    <a:pt x="2623" y="592286"/>
                  </a:cubicBezTo>
                  <a:cubicBezTo>
                    <a:pt x="6121" y="588788"/>
                    <a:pt x="11813" y="588788"/>
                    <a:pt x="15348" y="592286"/>
                  </a:cubicBezTo>
                  <a:lnTo>
                    <a:pt x="51178" y="628116"/>
                  </a:lnTo>
                  <a:lnTo>
                    <a:pt x="117593" y="561701"/>
                  </a:lnTo>
                  <a:lnTo>
                    <a:pt x="62489" y="506597"/>
                  </a:lnTo>
                  <a:cubicBezTo>
                    <a:pt x="57987" y="502095"/>
                    <a:pt x="55754" y="496216"/>
                    <a:pt x="55754" y="490338"/>
                  </a:cubicBezTo>
                  <a:lnTo>
                    <a:pt x="55791" y="490338"/>
                  </a:lnTo>
                  <a:cubicBezTo>
                    <a:pt x="55791" y="484422"/>
                    <a:pt x="58024" y="478506"/>
                    <a:pt x="62489" y="474041"/>
                  </a:cubicBezTo>
                  <a:lnTo>
                    <a:pt x="89203" y="447327"/>
                  </a:lnTo>
                  <a:cubicBezTo>
                    <a:pt x="93706" y="442824"/>
                    <a:pt x="99584" y="440592"/>
                    <a:pt x="105463" y="440592"/>
                  </a:cubicBezTo>
                  <a:cubicBezTo>
                    <a:pt x="111304" y="440555"/>
                    <a:pt x="117220" y="442787"/>
                    <a:pt x="121722" y="447289"/>
                  </a:cubicBezTo>
                  <a:close/>
                  <a:moveTo>
                    <a:pt x="210461" y="416362"/>
                  </a:moveTo>
                  <a:lnTo>
                    <a:pt x="239631" y="445533"/>
                  </a:lnTo>
                  <a:cubicBezTo>
                    <a:pt x="243129" y="449030"/>
                    <a:pt x="243129" y="454723"/>
                    <a:pt x="239631" y="458257"/>
                  </a:cubicBezTo>
                  <a:cubicBezTo>
                    <a:pt x="236134" y="461755"/>
                    <a:pt x="230441" y="461755"/>
                    <a:pt x="226907" y="458257"/>
                  </a:cubicBezTo>
                  <a:lnTo>
                    <a:pt x="197737" y="429087"/>
                  </a:lnTo>
                  <a:lnTo>
                    <a:pt x="150633" y="476191"/>
                  </a:lnTo>
                  <a:lnTo>
                    <a:pt x="280077" y="605636"/>
                  </a:lnTo>
                  <a:lnTo>
                    <a:pt x="582572" y="303141"/>
                  </a:lnTo>
                  <a:cubicBezTo>
                    <a:pt x="585772" y="299941"/>
                    <a:pt x="587372" y="295736"/>
                    <a:pt x="587372" y="291494"/>
                  </a:cubicBezTo>
                  <a:cubicBezTo>
                    <a:pt x="587372" y="287253"/>
                    <a:pt x="585772" y="283048"/>
                    <a:pt x="582572" y="279848"/>
                  </a:cubicBezTo>
                  <a:lnTo>
                    <a:pt x="566536" y="263775"/>
                  </a:lnTo>
                  <a:lnTo>
                    <a:pt x="476384" y="173622"/>
                  </a:lnTo>
                  <a:cubicBezTo>
                    <a:pt x="473184" y="170423"/>
                    <a:pt x="468980" y="168823"/>
                    <a:pt x="464738" y="168823"/>
                  </a:cubicBezTo>
                  <a:cubicBezTo>
                    <a:pt x="460496" y="168823"/>
                    <a:pt x="456292" y="170423"/>
                    <a:pt x="453091" y="173622"/>
                  </a:cubicBezTo>
                  <a:lnTo>
                    <a:pt x="425297" y="201416"/>
                  </a:lnTo>
                  <a:lnTo>
                    <a:pt x="490038" y="266157"/>
                  </a:lnTo>
                  <a:cubicBezTo>
                    <a:pt x="493535" y="269654"/>
                    <a:pt x="493535" y="275347"/>
                    <a:pt x="490038" y="278881"/>
                  </a:cubicBezTo>
                  <a:cubicBezTo>
                    <a:pt x="486540" y="282379"/>
                    <a:pt x="480848" y="282379"/>
                    <a:pt x="477314" y="278881"/>
                  </a:cubicBezTo>
                  <a:lnTo>
                    <a:pt x="412573" y="214141"/>
                  </a:lnTo>
                  <a:lnTo>
                    <a:pt x="353674" y="273040"/>
                  </a:lnTo>
                  <a:lnTo>
                    <a:pt x="382845" y="302247"/>
                  </a:lnTo>
                  <a:cubicBezTo>
                    <a:pt x="386342" y="305745"/>
                    <a:pt x="386342" y="311437"/>
                    <a:pt x="382845" y="314972"/>
                  </a:cubicBezTo>
                  <a:cubicBezTo>
                    <a:pt x="379347" y="318469"/>
                    <a:pt x="373654" y="318469"/>
                    <a:pt x="370120" y="314972"/>
                  </a:cubicBezTo>
                  <a:lnTo>
                    <a:pt x="340950" y="285801"/>
                  </a:lnTo>
                  <a:lnTo>
                    <a:pt x="282051" y="344700"/>
                  </a:lnTo>
                  <a:lnTo>
                    <a:pt x="346791" y="409440"/>
                  </a:lnTo>
                  <a:cubicBezTo>
                    <a:pt x="350289" y="412938"/>
                    <a:pt x="350289" y="418631"/>
                    <a:pt x="346791" y="422165"/>
                  </a:cubicBezTo>
                  <a:cubicBezTo>
                    <a:pt x="343294" y="425662"/>
                    <a:pt x="337601" y="425662"/>
                    <a:pt x="334067" y="422165"/>
                  </a:cubicBezTo>
                  <a:lnTo>
                    <a:pt x="269327" y="357424"/>
                  </a:lnTo>
                  <a:close/>
                  <a:moveTo>
                    <a:pt x="63824" y="640790"/>
                  </a:moveTo>
                  <a:lnTo>
                    <a:pt x="115467" y="692434"/>
                  </a:lnTo>
                  <a:lnTo>
                    <a:pt x="181882" y="626019"/>
                  </a:lnTo>
                  <a:lnTo>
                    <a:pt x="130239" y="574375"/>
                  </a:lnTo>
                  <a:close/>
                  <a:moveTo>
                    <a:pt x="730688" y="62556"/>
                  </a:moveTo>
                  <a:cubicBezTo>
                    <a:pt x="670561" y="132580"/>
                    <a:pt x="656981" y="185410"/>
                    <a:pt x="666543" y="220719"/>
                  </a:cubicBezTo>
                  <a:cubicBezTo>
                    <a:pt x="676477" y="257442"/>
                    <a:pt x="710485" y="275376"/>
                    <a:pt x="744677" y="274855"/>
                  </a:cubicBezTo>
                  <a:cubicBezTo>
                    <a:pt x="778685" y="274371"/>
                    <a:pt x="813064" y="255619"/>
                    <a:pt x="824077" y="219044"/>
                  </a:cubicBezTo>
                  <a:cubicBezTo>
                    <a:pt x="834830" y="183363"/>
                    <a:pt x="822700" y="130789"/>
                    <a:pt x="764025" y="62444"/>
                  </a:cubicBezTo>
                  <a:cubicBezTo>
                    <a:pt x="763243" y="61514"/>
                    <a:pt x="762387" y="60658"/>
                    <a:pt x="761494" y="59914"/>
                  </a:cubicBezTo>
                  <a:cubicBezTo>
                    <a:pt x="757402" y="56379"/>
                    <a:pt x="752416" y="54630"/>
                    <a:pt x="747393" y="54668"/>
                  </a:cubicBezTo>
                  <a:cubicBezTo>
                    <a:pt x="742370" y="54705"/>
                    <a:pt x="737421" y="56454"/>
                    <a:pt x="733328" y="59988"/>
                  </a:cubicBezTo>
                  <a:cubicBezTo>
                    <a:pt x="732361" y="60769"/>
                    <a:pt x="731505" y="61625"/>
                    <a:pt x="730686" y="62555"/>
                  </a:cubicBezTo>
                  <a:close/>
                  <a:moveTo>
                    <a:pt x="744938" y="73607"/>
                  </a:moveTo>
                  <a:cubicBezTo>
                    <a:pt x="744715" y="73793"/>
                    <a:pt x="744529" y="73979"/>
                    <a:pt x="744306" y="74240"/>
                  </a:cubicBezTo>
                  <a:cubicBezTo>
                    <a:pt x="688756" y="138943"/>
                    <a:pt x="675696" y="185863"/>
                    <a:pt x="683881" y="216114"/>
                  </a:cubicBezTo>
                  <a:cubicBezTo>
                    <a:pt x="691397" y="243834"/>
                    <a:pt x="717777" y="257377"/>
                    <a:pt x="744455" y="256968"/>
                  </a:cubicBezTo>
                  <a:cubicBezTo>
                    <a:pt x="771318" y="256596"/>
                    <a:pt x="798330" y="242122"/>
                    <a:pt x="806851" y="213920"/>
                  </a:cubicBezTo>
                  <a:cubicBezTo>
                    <a:pt x="816004" y="183448"/>
                    <a:pt x="804321" y="136939"/>
                    <a:pt x="750370" y="74093"/>
                  </a:cubicBezTo>
                  <a:cubicBezTo>
                    <a:pt x="750184" y="73870"/>
                    <a:pt x="749998" y="73684"/>
                    <a:pt x="749812" y="73535"/>
                  </a:cubicBezTo>
                  <a:cubicBezTo>
                    <a:pt x="749068" y="72902"/>
                    <a:pt x="748250" y="72567"/>
                    <a:pt x="747468" y="72567"/>
                  </a:cubicBezTo>
                  <a:cubicBezTo>
                    <a:pt x="746613" y="72567"/>
                    <a:pt x="745757" y="72940"/>
                    <a:pt x="744938" y="73609"/>
                  </a:cubicBezTo>
                  <a:close/>
                  <a:moveTo>
                    <a:pt x="722986" y="112823"/>
                  </a:moveTo>
                  <a:cubicBezTo>
                    <a:pt x="711415" y="129604"/>
                    <a:pt x="700290" y="148839"/>
                    <a:pt x="693927" y="167778"/>
                  </a:cubicBezTo>
                  <a:cubicBezTo>
                    <a:pt x="688607" y="183666"/>
                    <a:pt x="686560" y="199478"/>
                    <a:pt x="690281" y="213766"/>
                  </a:cubicBezTo>
                  <a:lnTo>
                    <a:pt x="690281" y="213803"/>
                  </a:lnTo>
                  <a:lnTo>
                    <a:pt x="690430" y="214324"/>
                  </a:lnTo>
                  <a:lnTo>
                    <a:pt x="690616" y="214956"/>
                  </a:lnTo>
                  <a:cubicBezTo>
                    <a:pt x="691918" y="219719"/>
                    <a:pt x="696867" y="222509"/>
                    <a:pt x="701667" y="221207"/>
                  </a:cubicBezTo>
                  <a:cubicBezTo>
                    <a:pt x="706429" y="219905"/>
                    <a:pt x="709220" y="214956"/>
                    <a:pt x="707918" y="210156"/>
                  </a:cubicBezTo>
                  <a:lnTo>
                    <a:pt x="707657" y="209189"/>
                  </a:lnTo>
                  <a:cubicBezTo>
                    <a:pt x="704941" y="198622"/>
                    <a:pt x="706653" y="186270"/>
                    <a:pt x="710969" y="173433"/>
                  </a:cubicBezTo>
                  <a:cubicBezTo>
                    <a:pt x="716698" y="156317"/>
                    <a:pt x="727005" y="138608"/>
                    <a:pt x="737795" y="122980"/>
                  </a:cubicBezTo>
                  <a:cubicBezTo>
                    <a:pt x="740623" y="118887"/>
                    <a:pt x="739581" y="113306"/>
                    <a:pt x="735525" y="110515"/>
                  </a:cubicBezTo>
                  <a:cubicBezTo>
                    <a:pt x="731358" y="107725"/>
                    <a:pt x="725777" y="108729"/>
                    <a:pt x="722986" y="112822"/>
                  </a:cubicBezTo>
                  <a:close/>
                  <a:moveTo>
                    <a:pt x="568319" y="160374"/>
                  </a:moveTo>
                  <a:lnTo>
                    <a:pt x="595926" y="187981"/>
                  </a:lnTo>
                  <a:lnTo>
                    <a:pt x="636780" y="147128"/>
                  </a:lnTo>
                  <a:cubicBezTo>
                    <a:pt x="638306" y="145602"/>
                    <a:pt x="639050" y="143630"/>
                    <a:pt x="639050" y="141621"/>
                  </a:cubicBezTo>
                  <a:lnTo>
                    <a:pt x="639087" y="141621"/>
                  </a:lnTo>
                  <a:cubicBezTo>
                    <a:pt x="639087" y="139649"/>
                    <a:pt x="638306" y="137640"/>
                    <a:pt x="636780" y="136115"/>
                  </a:cubicBezTo>
                  <a:lnTo>
                    <a:pt x="620186" y="119520"/>
                  </a:lnTo>
                  <a:cubicBezTo>
                    <a:pt x="618660" y="117995"/>
                    <a:pt x="616688" y="117250"/>
                    <a:pt x="614679" y="117250"/>
                  </a:cubicBezTo>
                  <a:lnTo>
                    <a:pt x="614679" y="117213"/>
                  </a:lnTo>
                  <a:cubicBezTo>
                    <a:pt x="612707" y="117213"/>
                    <a:pt x="610698" y="117995"/>
                    <a:pt x="609172" y="119520"/>
                  </a:cubicBezTo>
                  <a:close/>
                  <a:moveTo>
                    <a:pt x="569398" y="186903"/>
                  </a:moveTo>
                  <a:lnTo>
                    <a:pt x="542907" y="160412"/>
                  </a:lnTo>
                  <a:cubicBezTo>
                    <a:pt x="541754" y="159259"/>
                    <a:pt x="540228" y="158701"/>
                    <a:pt x="538703" y="158701"/>
                  </a:cubicBezTo>
                  <a:cubicBezTo>
                    <a:pt x="537177" y="158701"/>
                    <a:pt x="535652" y="159259"/>
                    <a:pt x="534498" y="160412"/>
                  </a:cubicBezTo>
                  <a:lnTo>
                    <a:pt x="511504" y="183407"/>
                  </a:lnTo>
                  <a:lnTo>
                    <a:pt x="572858" y="244761"/>
                  </a:lnTo>
                  <a:lnTo>
                    <a:pt x="595853" y="221767"/>
                  </a:lnTo>
                  <a:cubicBezTo>
                    <a:pt x="597006" y="220613"/>
                    <a:pt x="597564" y="219088"/>
                    <a:pt x="597564" y="217562"/>
                  </a:cubicBezTo>
                  <a:cubicBezTo>
                    <a:pt x="597564" y="216037"/>
                    <a:pt x="597006" y="214511"/>
                    <a:pt x="595853" y="213358"/>
                  </a:cubicBezTo>
                  <a:close/>
                  <a:moveTo>
                    <a:pt x="296297" y="647304"/>
                  </a:moveTo>
                  <a:lnTo>
                    <a:pt x="109036" y="460042"/>
                  </a:lnTo>
                  <a:cubicBezTo>
                    <a:pt x="108069" y="459075"/>
                    <a:pt x="106766" y="458591"/>
                    <a:pt x="105501" y="458591"/>
                  </a:cubicBezTo>
                  <a:cubicBezTo>
                    <a:pt x="104199" y="458591"/>
                    <a:pt x="102897" y="459075"/>
                    <a:pt x="101967" y="460042"/>
                  </a:cubicBezTo>
                  <a:lnTo>
                    <a:pt x="75252" y="486757"/>
                  </a:lnTo>
                  <a:cubicBezTo>
                    <a:pt x="74247" y="487761"/>
                    <a:pt x="73764" y="489026"/>
                    <a:pt x="73764" y="490329"/>
                  </a:cubicBezTo>
                  <a:lnTo>
                    <a:pt x="73801" y="490329"/>
                  </a:lnTo>
                  <a:cubicBezTo>
                    <a:pt x="73801" y="491631"/>
                    <a:pt x="74284" y="492896"/>
                    <a:pt x="75252" y="493863"/>
                  </a:cubicBezTo>
                  <a:lnTo>
                    <a:pt x="262551" y="681163"/>
                  </a:lnTo>
                  <a:cubicBezTo>
                    <a:pt x="263519" y="682130"/>
                    <a:pt x="264821" y="682614"/>
                    <a:pt x="266123" y="682614"/>
                  </a:cubicBezTo>
                  <a:cubicBezTo>
                    <a:pt x="267426" y="682614"/>
                    <a:pt x="268691" y="682130"/>
                    <a:pt x="269658" y="681163"/>
                  </a:cubicBezTo>
                  <a:lnTo>
                    <a:pt x="296373" y="654448"/>
                  </a:lnTo>
                  <a:cubicBezTo>
                    <a:pt x="297340" y="653481"/>
                    <a:pt x="297824" y="652179"/>
                    <a:pt x="297824" y="650914"/>
                  </a:cubicBezTo>
                  <a:cubicBezTo>
                    <a:pt x="297749" y="649537"/>
                    <a:pt x="297266" y="648272"/>
                    <a:pt x="296298" y="64730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209"/>
                                        </p:tgtEl>
                                        <p:attrNameLst>
                                          <p:attrName>style.visibility</p:attrName>
                                        </p:attrNameLst>
                                      </p:cBhvr>
                                      <p:to>
                                        <p:strVal val="visible"/>
                                      </p:to>
                                    </p:set>
                                    <p:animEffect filter="fade" transition="in">
                                      <p:cBhvr>
                                        <p:cTn dur="500"/>
                                        <p:tgtEl>
                                          <p:spTgt spid="5209"/>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5212"/>
                                        </p:tgtEl>
                                        <p:attrNameLst>
                                          <p:attrName>style.visibility</p:attrName>
                                        </p:attrNameLst>
                                      </p:cBhvr>
                                      <p:to>
                                        <p:strVal val="visible"/>
                                      </p:to>
                                    </p:set>
                                    <p:animEffect filter="fade" transition="in">
                                      <p:cBhvr>
                                        <p:cTn dur="500"/>
                                        <p:tgtEl>
                                          <p:spTgt spid="5212"/>
                                        </p:tgtEl>
                                      </p:cBhvr>
                                    </p:animEffect>
                                  </p:childTnLst>
                                </p:cTn>
                              </p:par>
                              <p:par>
                                <p:cTn fill="hold" nodeType="withEffect" presetClass="entr" presetID="10" presetSubtype="0">
                                  <p:stCondLst>
                                    <p:cond delay="0"/>
                                  </p:stCondLst>
                                  <p:childTnLst>
                                    <p:set>
                                      <p:cBhvr>
                                        <p:cTn dur="1" fill="hold">
                                          <p:stCondLst>
                                            <p:cond delay="0"/>
                                          </p:stCondLst>
                                        </p:cTn>
                                        <p:tgtEl>
                                          <p:spTgt spid="5219"/>
                                        </p:tgtEl>
                                        <p:attrNameLst>
                                          <p:attrName>style.visibility</p:attrName>
                                        </p:attrNameLst>
                                      </p:cBhvr>
                                      <p:to>
                                        <p:strVal val="visible"/>
                                      </p:to>
                                    </p:set>
                                    <p:animEffect filter="fade" transition="in">
                                      <p:cBhvr>
                                        <p:cTn dur="500"/>
                                        <p:tgtEl>
                                          <p:spTgt spid="5219"/>
                                        </p:tgtEl>
                                      </p:cBhvr>
                                    </p:animEffect>
                                  </p:childTnLst>
                                </p:cTn>
                              </p:par>
                              <p:par>
                                <p:cTn fill="hold" nodeType="withEffect" presetClass="entr" presetID="10" presetSubtype="0">
                                  <p:stCondLst>
                                    <p:cond delay="500"/>
                                  </p:stCondLst>
                                  <p:childTnLst>
                                    <p:set>
                                      <p:cBhvr>
                                        <p:cTn dur="1" fill="hold">
                                          <p:stCondLst>
                                            <p:cond delay="0"/>
                                          </p:stCondLst>
                                        </p:cTn>
                                        <p:tgtEl>
                                          <p:spTgt spid="5213"/>
                                        </p:tgtEl>
                                        <p:attrNameLst>
                                          <p:attrName>style.visibility</p:attrName>
                                        </p:attrNameLst>
                                      </p:cBhvr>
                                      <p:to>
                                        <p:strVal val="visible"/>
                                      </p:to>
                                    </p:set>
                                    <p:animEffect filter="fade" transition="in">
                                      <p:cBhvr>
                                        <p:cTn dur="500"/>
                                        <p:tgtEl>
                                          <p:spTgt spid="5213"/>
                                        </p:tgtEl>
                                      </p:cBhvr>
                                    </p:animEffect>
                                  </p:childTnLst>
                                </p:cTn>
                              </p:par>
                              <p:par>
                                <p:cTn fill="hold" nodeType="withEffect" presetClass="entr" presetID="10" presetSubtype="0">
                                  <p:stCondLst>
                                    <p:cond delay="250"/>
                                  </p:stCondLst>
                                  <p:childTnLst>
                                    <p:set>
                                      <p:cBhvr>
                                        <p:cTn dur="1" fill="hold">
                                          <p:stCondLst>
                                            <p:cond delay="0"/>
                                          </p:stCondLst>
                                        </p:cTn>
                                        <p:tgtEl>
                                          <p:spTgt spid="5214"/>
                                        </p:tgtEl>
                                        <p:attrNameLst>
                                          <p:attrName>style.visibility</p:attrName>
                                        </p:attrNameLst>
                                      </p:cBhvr>
                                      <p:to>
                                        <p:strVal val="visible"/>
                                      </p:to>
                                    </p:set>
                                    <p:animEffect filter="fade" transition="in">
                                      <p:cBhvr>
                                        <p:cTn dur="500"/>
                                        <p:tgtEl>
                                          <p:spTgt spid="52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55" name="Shape 5255"/>
        <p:cNvGrpSpPr/>
        <p:nvPr/>
      </p:nvGrpSpPr>
      <p:grpSpPr>
        <a:xfrm>
          <a:off x="0" y="0"/>
          <a:ext cx="0" cy="0"/>
          <a:chOff x="0" y="0"/>
          <a:chExt cx="0" cy="0"/>
        </a:xfrm>
      </p:grpSpPr>
      <p:sp>
        <p:nvSpPr>
          <p:cNvPr id="5256" name="Google Shape;5256;p97"/>
          <p:cNvSpPr/>
          <p:nvPr/>
        </p:nvSpPr>
        <p:spPr>
          <a:xfrm flipH="1">
            <a:off x="505835" y="2098686"/>
            <a:ext cx="10953345" cy="3499659"/>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257" name="Google Shape;5257;p97"/>
          <p:cNvSpPr txBox="1"/>
          <p:nvPr/>
        </p:nvSpPr>
        <p:spPr>
          <a:xfrm>
            <a:off x="296270" y="385036"/>
            <a:ext cx="11336406"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Dose de manutenção</a:t>
            </a:r>
            <a:endParaRPr/>
          </a:p>
        </p:txBody>
      </p:sp>
      <p:sp>
        <p:nvSpPr>
          <p:cNvPr id="5258" name="Google Shape;5258;p97"/>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*Apenas para indicações de HPN e SHUa</a:t>
            </a:r>
            <a:endParaRPr/>
          </a:p>
          <a:p>
            <a:pPr indent="0" lvl="0" marL="0" rtl="0" algn="l">
              <a:lnSpc>
                <a:spcPct val="90000"/>
              </a:lnSpc>
              <a:spcBef>
                <a:spcPts val="300"/>
              </a:spcBef>
              <a:spcAft>
                <a:spcPts val="0"/>
              </a:spcAft>
              <a:buClr>
                <a:schemeClr val="dk1"/>
              </a:buClr>
              <a:buSzPts val="800"/>
              <a:buNone/>
            </a:pPr>
            <a:r>
              <a:rPr lang="pt-BR"/>
              <a:t>aPeso corporal no momento do tratamento</a:t>
            </a:r>
            <a:endParaRPr/>
          </a:p>
          <a:p>
            <a:pPr indent="0" lvl="0" marL="0" rtl="0" algn="l">
              <a:lnSpc>
                <a:spcPct val="90000"/>
              </a:lnSpc>
              <a:spcBef>
                <a:spcPts val="300"/>
              </a:spcBef>
              <a:spcAft>
                <a:spcPts val="0"/>
              </a:spcAft>
              <a:buClr>
                <a:schemeClr val="dk1"/>
              </a:buClr>
              <a:buSzPts val="800"/>
              <a:buNone/>
            </a:pPr>
            <a:r>
              <a:rPr lang="pt-BR"/>
              <a:t>bRavulizumabe deverá ser diluído apenas com uso de cloreto de sódio 9 mg/mL (0,9%) solução para injeção como diluente</a:t>
            </a:r>
            <a:endParaRPr/>
          </a:p>
          <a:p>
            <a:pPr indent="0" lvl="0" marL="0" rtl="0" algn="l">
              <a:lnSpc>
                <a:spcPct val="90000"/>
              </a:lnSpc>
              <a:spcBef>
                <a:spcPts val="300"/>
              </a:spcBef>
              <a:spcAft>
                <a:spcPts val="0"/>
              </a:spcAft>
              <a:buClr>
                <a:schemeClr val="dk1"/>
              </a:buClr>
              <a:buSzPts val="800"/>
              <a:buNone/>
            </a:pPr>
            <a:r>
              <a:rPr lang="pt-BR"/>
              <a:t>Bula Ultomirs ANVISA </a:t>
            </a:r>
            <a:endParaRPr/>
          </a:p>
        </p:txBody>
      </p:sp>
      <p:sp>
        <p:nvSpPr>
          <p:cNvPr id="5259" name="Google Shape;5259;p97"/>
          <p:cNvSpPr/>
          <p:nvPr/>
        </p:nvSpPr>
        <p:spPr>
          <a:xfrm>
            <a:off x="-685800" y="1522996"/>
            <a:ext cx="11872609" cy="1271388"/>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aphicFrame>
        <p:nvGraphicFramePr>
          <p:cNvPr id="5260" name="Google Shape;5260;p97"/>
          <p:cNvGraphicFramePr/>
          <p:nvPr/>
        </p:nvGraphicFramePr>
        <p:xfrm>
          <a:off x="628240" y="2068078"/>
          <a:ext cx="3000000" cy="3000000"/>
        </p:xfrm>
        <a:graphic>
          <a:graphicData uri="http://schemas.openxmlformats.org/drawingml/2006/table">
            <a:tbl>
              <a:tblPr bandRow="1" firstRow="1">
                <a:noFill/>
                <a:tableStyleId>{A0BF0AAD-81E2-4729-A6F2-3AC11B6F7D1A}</a:tableStyleId>
              </a:tblPr>
              <a:tblGrid>
                <a:gridCol w="2134850"/>
                <a:gridCol w="2134850"/>
                <a:gridCol w="2320000"/>
                <a:gridCol w="2383275"/>
                <a:gridCol w="1701225"/>
              </a:tblGrid>
              <a:tr h="730825">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Variação de peso corporal (kg)</a:t>
                      </a:r>
                      <a:r>
                        <a:rPr baseline="30000" lang="pt-BR" sz="1400">
                          <a:solidFill>
                            <a:schemeClr val="lt1"/>
                          </a:solidFill>
                          <a:latin typeface="Lustria"/>
                          <a:ea typeface="Lustria"/>
                          <a:cs typeface="Lustria"/>
                          <a:sym typeface="Lustria"/>
                        </a:rPr>
                        <a:t>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Dose  de manutenção</a:t>
                      </a:r>
                      <a:endParaRPr/>
                    </a:p>
                    <a:p>
                      <a:pPr indent="0" lvl="0" marL="0" marR="0" rtl="0" algn="ctr">
                        <a:spcBef>
                          <a:spcPts val="0"/>
                        </a:spcBef>
                        <a:spcAft>
                          <a:spcPts val="0"/>
                        </a:spcAft>
                        <a:buNone/>
                      </a:pPr>
                      <a:r>
                        <a:rPr lang="pt-BR" sz="1400">
                          <a:solidFill>
                            <a:schemeClr val="lt1"/>
                          </a:solidFill>
                          <a:latin typeface="Lustria"/>
                          <a:ea typeface="Lustria"/>
                          <a:cs typeface="Lustria"/>
                          <a:sym typeface="Lustria"/>
                        </a:rPr>
                        <a:t>(mg)</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Volume de ravulizumabe (mL)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Volume de diluente NaCl</a:t>
                      </a:r>
                      <a:r>
                        <a:rPr baseline="30000" lang="pt-BR" sz="1400">
                          <a:solidFill>
                            <a:schemeClr val="lt1"/>
                          </a:solidFill>
                          <a:latin typeface="Lustria"/>
                          <a:ea typeface="Lustria"/>
                          <a:cs typeface="Lustria"/>
                          <a:sym typeface="Lustria"/>
                        </a:rPr>
                        <a:t>b </a:t>
                      </a:r>
                      <a:r>
                        <a:rPr lang="pt-BR" sz="1400">
                          <a:solidFill>
                            <a:schemeClr val="lt1"/>
                          </a:solidFill>
                          <a:latin typeface="Lustria"/>
                          <a:ea typeface="Lustria"/>
                          <a:cs typeface="Lustria"/>
                          <a:sym typeface="Lustria"/>
                        </a:rPr>
                        <a:t>(mL)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Lustria"/>
                        <a:buNone/>
                      </a:pPr>
                      <a:r>
                        <a:rPr lang="pt-BR" sz="1400">
                          <a:solidFill>
                            <a:schemeClr val="lt1"/>
                          </a:solidFill>
                          <a:latin typeface="Lustria"/>
                          <a:ea typeface="Lustria"/>
                          <a:cs typeface="Lustria"/>
                          <a:sym typeface="Lustria"/>
                        </a:rPr>
                        <a:t>Volume total </a:t>
                      </a:r>
                      <a:endParaRPr/>
                    </a:p>
                    <a:p>
                      <a:pPr indent="0" lvl="0" marL="0" marR="0" rtl="0" algn="ctr">
                        <a:lnSpc>
                          <a:spcPct val="100000"/>
                        </a:lnSpc>
                        <a:spcBef>
                          <a:spcPts val="0"/>
                        </a:spcBef>
                        <a:spcAft>
                          <a:spcPts val="0"/>
                        </a:spcAft>
                        <a:buClr>
                          <a:schemeClr val="lt1"/>
                        </a:buClr>
                        <a:buSzPts val="1400"/>
                        <a:buFont typeface="Lustria"/>
                        <a:buNone/>
                      </a:pPr>
                      <a:r>
                        <a:rPr lang="pt-BR" sz="1400">
                          <a:solidFill>
                            <a:schemeClr val="lt1"/>
                          </a:solidFill>
                          <a:latin typeface="Lustria"/>
                          <a:ea typeface="Lustria"/>
                          <a:cs typeface="Lustria"/>
                          <a:sym typeface="Lustria"/>
                        </a:rPr>
                        <a:t>(mL)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00">
                <a:tc>
                  <a:txBody>
                    <a:bodyPr/>
                    <a:lstStyle/>
                    <a:p>
                      <a:pPr indent="0" lvl="0" marL="0" marR="0" rtl="0" algn="ctr">
                        <a:spcBef>
                          <a:spcPts val="0"/>
                        </a:spcBef>
                        <a:spcAft>
                          <a:spcPts val="0"/>
                        </a:spcAft>
                        <a:buNone/>
                      </a:pPr>
                      <a:r>
                        <a:rPr b="1" lang="pt-BR" sz="1400" u="sng">
                          <a:solidFill>
                            <a:schemeClr val="dk2"/>
                          </a:solidFill>
                          <a:latin typeface="Calibri"/>
                          <a:ea typeface="Calibri"/>
                          <a:cs typeface="Calibri"/>
                          <a:sym typeface="Calibri"/>
                        </a:rPr>
                        <a:t>&gt;</a:t>
                      </a:r>
                      <a:r>
                        <a:rPr b="1" lang="pt-BR" sz="1400">
                          <a:solidFill>
                            <a:schemeClr val="dk2"/>
                          </a:solidFill>
                          <a:latin typeface="Calibri"/>
                          <a:ea typeface="Calibri"/>
                          <a:cs typeface="Calibri"/>
                          <a:sym typeface="Calibri"/>
                        </a:rPr>
                        <a:t>10 a &lt;20*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600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00">
                <a:tc>
                  <a:txBody>
                    <a:bodyPr/>
                    <a:lstStyle/>
                    <a:p>
                      <a:pPr indent="0" lvl="0" marL="0" marR="0" rtl="0" algn="ctr">
                        <a:lnSpc>
                          <a:spcPct val="100000"/>
                        </a:lnSpc>
                        <a:spcBef>
                          <a:spcPts val="0"/>
                        </a:spcBef>
                        <a:spcAft>
                          <a:spcPts val="0"/>
                        </a:spcAft>
                        <a:buClr>
                          <a:schemeClr val="dk2"/>
                        </a:buClr>
                        <a:buSzPts val="1400"/>
                        <a:buFont typeface="Calibri"/>
                        <a:buNone/>
                      </a:pPr>
                      <a:r>
                        <a:rPr b="1" i="0" lang="pt-BR" sz="1400" u="sng" cap="none" strike="noStrike">
                          <a:solidFill>
                            <a:schemeClr val="dk2"/>
                          </a:solidFill>
                          <a:latin typeface="Calibri"/>
                          <a:ea typeface="Calibri"/>
                          <a:cs typeface="Calibri"/>
                          <a:sym typeface="Calibri"/>
                        </a:rPr>
                        <a:t>&gt;</a:t>
                      </a:r>
                      <a:r>
                        <a:rPr b="1" i="0" lang="pt-BR" sz="1400" u="none" cap="none" strike="noStrike">
                          <a:solidFill>
                            <a:schemeClr val="dk2"/>
                          </a:solidFill>
                          <a:latin typeface="Calibri"/>
                          <a:ea typeface="Calibri"/>
                          <a:cs typeface="Calibri"/>
                          <a:sym typeface="Calibri"/>
                        </a:rPr>
                        <a:t>20 a &lt;30*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2100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21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21</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42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43200">
                <a:tc>
                  <a:txBody>
                    <a:bodyPr/>
                    <a:lstStyle/>
                    <a:p>
                      <a:pPr indent="0" lvl="0" marL="0" marR="0" rtl="0" algn="ctr">
                        <a:lnSpc>
                          <a:spcPct val="100000"/>
                        </a:lnSpc>
                        <a:spcBef>
                          <a:spcPts val="0"/>
                        </a:spcBef>
                        <a:spcAft>
                          <a:spcPts val="0"/>
                        </a:spcAft>
                        <a:buClr>
                          <a:schemeClr val="dk2"/>
                        </a:buClr>
                        <a:buSzPts val="1400"/>
                        <a:buFont typeface="Calibri"/>
                        <a:buNone/>
                      </a:pPr>
                      <a:r>
                        <a:rPr b="1" i="0" lang="pt-BR" sz="1400" u="sng" cap="none" strike="noStrike">
                          <a:solidFill>
                            <a:schemeClr val="dk2"/>
                          </a:solidFill>
                          <a:latin typeface="Calibri"/>
                          <a:ea typeface="Calibri"/>
                          <a:cs typeface="Calibri"/>
                          <a:sym typeface="Calibri"/>
                        </a:rPr>
                        <a:t>&gt;</a:t>
                      </a:r>
                      <a:r>
                        <a:rPr b="1" i="0" lang="pt-BR" sz="1400" u="none" cap="none" strike="noStrike">
                          <a:solidFill>
                            <a:schemeClr val="dk2"/>
                          </a:solidFill>
                          <a:latin typeface="Calibri"/>
                          <a:ea typeface="Calibri"/>
                          <a:cs typeface="Calibri"/>
                          <a:sym typeface="Calibri"/>
                        </a:rPr>
                        <a:t>30 a &lt;40*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2700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27</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54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00">
                <a:tc>
                  <a:txBody>
                    <a:bodyPr/>
                    <a:lstStyle/>
                    <a:p>
                      <a:pPr indent="0" lvl="0" marL="0" marR="0" rtl="0" algn="ctr">
                        <a:lnSpc>
                          <a:spcPct val="100000"/>
                        </a:lnSpc>
                        <a:spcBef>
                          <a:spcPts val="0"/>
                        </a:spcBef>
                        <a:spcAft>
                          <a:spcPts val="0"/>
                        </a:spcAft>
                        <a:buClr>
                          <a:schemeClr val="dk2"/>
                        </a:buClr>
                        <a:buSzPts val="1400"/>
                        <a:buFont typeface="Calibri"/>
                        <a:buNone/>
                      </a:pPr>
                      <a:r>
                        <a:rPr b="1" i="0" lang="pt-BR" sz="1400" u="sng" cap="none" strike="noStrike">
                          <a:solidFill>
                            <a:schemeClr val="dk2"/>
                          </a:solidFill>
                          <a:latin typeface="Calibri"/>
                          <a:ea typeface="Calibri"/>
                          <a:cs typeface="Calibri"/>
                          <a:sym typeface="Calibri"/>
                        </a:rPr>
                        <a:t>&gt;</a:t>
                      </a:r>
                      <a:r>
                        <a:rPr b="1" i="0" lang="pt-BR" sz="1400" u="none" cap="none" strike="noStrike">
                          <a:solidFill>
                            <a:schemeClr val="dk2"/>
                          </a:solidFill>
                          <a:latin typeface="Calibri"/>
                          <a:ea typeface="Calibri"/>
                          <a:cs typeface="Calibri"/>
                          <a:sym typeface="Calibri"/>
                        </a:rPr>
                        <a:t>40 a &lt;60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3000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30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30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60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443200">
                <a:tc>
                  <a:txBody>
                    <a:bodyPr/>
                    <a:lstStyle/>
                    <a:p>
                      <a:pPr indent="0" lvl="0" marL="0" marR="0" rtl="0" algn="ctr">
                        <a:lnSpc>
                          <a:spcPct val="100000"/>
                        </a:lnSpc>
                        <a:spcBef>
                          <a:spcPts val="0"/>
                        </a:spcBef>
                        <a:spcAft>
                          <a:spcPts val="0"/>
                        </a:spcAft>
                        <a:buClr>
                          <a:schemeClr val="dk2"/>
                        </a:buClr>
                        <a:buSzPts val="1400"/>
                        <a:buFont typeface="Calibri"/>
                        <a:buNone/>
                      </a:pPr>
                      <a:r>
                        <a:rPr b="1" i="0" lang="pt-BR" sz="1400" u="sng" cap="none" strike="noStrike">
                          <a:solidFill>
                            <a:schemeClr val="dk2"/>
                          </a:solidFill>
                          <a:latin typeface="Calibri"/>
                          <a:ea typeface="Calibri"/>
                          <a:cs typeface="Calibri"/>
                          <a:sym typeface="Calibri"/>
                        </a:rPr>
                        <a:t>&gt;</a:t>
                      </a:r>
                      <a:r>
                        <a:rPr b="1" i="0" lang="pt-BR" sz="1400" u="none" cap="none" strike="noStrike">
                          <a:solidFill>
                            <a:schemeClr val="dk2"/>
                          </a:solidFill>
                          <a:latin typeface="Calibri"/>
                          <a:ea typeface="Calibri"/>
                          <a:cs typeface="Calibri"/>
                          <a:sym typeface="Calibri"/>
                        </a:rPr>
                        <a:t>60 a &lt;100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3300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33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33</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66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43200">
                <a:tc>
                  <a:txBody>
                    <a:bodyPr/>
                    <a:lstStyle/>
                    <a:p>
                      <a:pPr indent="0" lvl="0" marL="0" marR="0" rtl="0" algn="ctr">
                        <a:lnSpc>
                          <a:spcPct val="100000"/>
                        </a:lnSpc>
                        <a:spcBef>
                          <a:spcPts val="0"/>
                        </a:spcBef>
                        <a:spcAft>
                          <a:spcPts val="0"/>
                        </a:spcAft>
                        <a:buClr>
                          <a:schemeClr val="dk2"/>
                        </a:buClr>
                        <a:buSzPts val="1400"/>
                        <a:buFont typeface="Calibri"/>
                        <a:buNone/>
                      </a:pPr>
                      <a:r>
                        <a:rPr b="1" i="0" lang="pt-BR" sz="1400" u="sng" cap="none" strike="noStrike">
                          <a:solidFill>
                            <a:schemeClr val="dk2"/>
                          </a:solidFill>
                          <a:latin typeface="Calibri"/>
                          <a:ea typeface="Calibri"/>
                          <a:cs typeface="Calibri"/>
                          <a:sym typeface="Calibri"/>
                        </a:rPr>
                        <a:t>&gt;</a:t>
                      </a:r>
                      <a:r>
                        <a:rPr b="1" i="0" lang="pt-BR" sz="1400" u="none" cap="none" strike="noStrike">
                          <a:solidFill>
                            <a:schemeClr val="dk2"/>
                          </a:solidFill>
                          <a:latin typeface="Calibri"/>
                          <a:ea typeface="Calibri"/>
                          <a:cs typeface="Calibri"/>
                          <a:sym typeface="Calibri"/>
                        </a:rPr>
                        <a:t>100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3600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36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spcBef>
                          <a:spcPts val="0"/>
                        </a:spcBef>
                        <a:spcAft>
                          <a:spcPts val="0"/>
                        </a:spcAft>
                        <a:buNone/>
                      </a:pPr>
                      <a:r>
                        <a:rPr lang="pt-BR" sz="1200">
                          <a:solidFill>
                            <a:schemeClr val="dk1"/>
                          </a:solidFill>
                          <a:latin typeface="Calibri"/>
                          <a:ea typeface="Calibri"/>
                          <a:cs typeface="Calibri"/>
                          <a:sym typeface="Calibri"/>
                        </a:rPr>
                        <a:t>36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200"/>
                        <a:buFont typeface="Calibri"/>
                        <a:buNone/>
                      </a:pPr>
                      <a:r>
                        <a:rPr b="0" i="0" lang="pt-BR" sz="1200" u="none" cap="none" strike="noStrike">
                          <a:solidFill>
                            <a:srgbClr val="000000"/>
                          </a:solidFill>
                          <a:latin typeface="Calibri"/>
                          <a:ea typeface="Calibri"/>
                          <a:cs typeface="Calibri"/>
                          <a:sym typeface="Calibri"/>
                        </a:rPr>
                        <a:t>72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bl>
          </a:graphicData>
        </a:graphic>
      </p:graphicFrame>
      <p:grpSp>
        <p:nvGrpSpPr>
          <p:cNvPr id="5261" name="Google Shape;5261;p97"/>
          <p:cNvGrpSpPr/>
          <p:nvPr/>
        </p:nvGrpSpPr>
        <p:grpSpPr>
          <a:xfrm>
            <a:off x="2758285" y="1629357"/>
            <a:ext cx="6831134" cy="1073031"/>
            <a:chOff x="2830749" y="1445341"/>
            <a:chExt cx="6831134" cy="1077100"/>
          </a:xfrm>
        </p:grpSpPr>
        <p:cxnSp>
          <p:nvCxnSpPr>
            <p:cNvPr id="5262" name="Google Shape;5262;p97"/>
            <p:cNvCxnSpPr/>
            <p:nvPr/>
          </p:nvCxnSpPr>
          <p:spPr>
            <a:xfrm rot="10800000">
              <a:off x="2830749" y="1445341"/>
              <a:ext cx="0" cy="1077100"/>
            </a:xfrm>
            <a:prstGeom prst="straightConnector1">
              <a:avLst/>
            </a:prstGeom>
            <a:noFill/>
            <a:ln cap="flat" cmpd="sng" w="12700">
              <a:solidFill>
                <a:schemeClr val="lt1"/>
              </a:solidFill>
              <a:prstDash val="solid"/>
              <a:miter lim="800000"/>
              <a:headEnd len="sm" w="sm" type="none"/>
              <a:tailEnd len="sm" w="sm" type="none"/>
            </a:ln>
          </p:spPr>
        </p:cxnSp>
        <p:cxnSp>
          <p:nvCxnSpPr>
            <p:cNvPr id="5263" name="Google Shape;5263;p97"/>
            <p:cNvCxnSpPr/>
            <p:nvPr/>
          </p:nvCxnSpPr>
          <p:spPr>
            <a:xfrm rot="10800000">
              <a:off x="4963424" y="1445341"/>
              <a:ext cx="0" cy="1077100"/>
            </a:xfrm>
            <a:prstGeom prst="straightConnector1">
              <a:avLst/>
            </a:prstGeom>
            <a:noFill/>
            <a:ln cap="flat" cmpd="sng" w="12700">
              <a:solidFill>
                <a:schemeClr val="lt1"/>
              </a:solidFill>
              <a:prstDash val="solid"/>
              <a:miter lim="800000"/>
              <a:headEnd len="sm" w="sm" type="none"/>
              <a:tailEnd len="sm" w="sm" type="none"/>
            </a:ln>
          </p:spPr>
        </p:cxnSp>
        <p:cxnSp>
          <p:nvCxnSpPr>
            <p:cNvPr id="5264" name="Google Shape;5264;p97"/>
            <p:cNvCxnSpPr/>
            <p:nvPr/>
          </p:nvCxnSpPr>
          <p:spPr>
            <a:xfrm rot="10800000">
              <a:off x="7278606" y="1445341"/>
              <a:ext cx="0" cy="1077100"/>
            </a:xfrm>
            <a:prstGeom prst="straightConnector1">
              <a:avLst/>
            </a:prstGeom>
            <a:noFill/>
            <a:ln cap="flat" cmpd="sng" w="12700">
              <a:solidFill>
                <a:schemeClr val="lt1"/>
              </a:solidFill>
              <a:prstDash val="solid"/>
              <a:miter lim="800000"/>
              <a:headEnd len="sm" w="sm" type="none"/>
              <a:tailEnd len="sm" w="sm" type="none"/>
            </a:ln>
          </p:spPr>
        </p:cxnSp>
        <p:cxnSp>
          <p:nvCxnSpPr>
            <p:cNvPr id="5265" name="Google Shape;5265;p97"/>
            <p:cNvCxnSpPr/>
            <p:nvPr/>
          </p:nvCxnSpPr>
          <p:spPr>
            <a:xfrm rot="10800000">
              <a:off x="9661883" y="1445341"/>
              <a:ext cx="0" cy="1077100"/>
            </a:xfrm>
            <a:prstGeom prst="straightConnector1">
              <a:avLst/>
            </a:prstGeom>
            <a:noFill/>
            <a:ln cap="flat" cmpd="sng" w="12700">
              <a:solidFill>
                <a:schemeClr val="lt1"/>
              </a:solidFill>
              <a:prstDash val="solid"/>
              <a:miter lim="800000"/>
              <a:headEnd len="sm" w="sm" type="none"/>
              <a:tailEnd len="sm" w="sm" type="none"/>
            </a:ln>
          </p:spPr>
        </p:cxnSp>
      </p:grpSp>
      <p:grpSp>
        <p:nvGrpSpPr>
          <p:cNvPr id="5266" name="Google Shape;5266;p97"/>
          <p:cNvGrpSpPr/>
          <p:nvPr/>
        </p:nvGrpSpPr>
        <p:grpSpPr>
          <a:xfrm>
            <a:off x="1455188" y="1637640"/>
            <a:ext cx="9256384" cy="578892"/>
            <a:chOff x="1455188" y="1748558"/>
            <a:chExt cx="9256384" cy="578892"/>
          </a:xfrm>
        </p:grpSpPr>
        <p:sp>
          <p:nvSpPr>
            <p:cNvPr id="5267" name="Google Shape;5267;p97"/>
            <p:cNvSpPr/>
            <p:nvPr/>
          </p:nvSpPr>
          <p:spPr>
            <a:xfrm>
              <a:off x="1455188" y="1759031"/>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268" name="Google Shape;5268;p97"/>
            <p:cNvSpPr/>
            <p:nvPr/>
          </p:nvSpPr>
          <p:spPr>
            <a:xfrm>
              <a:off x="3587353" y="1759031"/>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269" name="Google Shape;5269;p97"/>
            <p:cNvSpPr/>
            <p:nvPr/>
          </p:nvSpPr>
          <p:spPr>
            <a:xfrm>
              <a:off x="5806929" y="1748558"/>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270" name="Google Shape;5270;p97"/>
            <p:cNvSpPr/>
            <p:nvPr/>
          </p:nvSpPr>
          <p:spPr>
            <a:xfrm>
              <a:off x="8206276" y="1759031"/>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271" name="Google Shape;5271;p97"/>
            <p:cNvSpPr/>
            <p:nvPr/>
          </p:nvSpPr>
          <p:spPr>
            <a:xfrm>
              <a:off x="10172057" y="1787935"/>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5272" name="Google Shape;5272;p97"/>
            <p:cNvGrpSpPr/>
            <p:nvPr/>
          </p:nvGrpSpPr>
          <p:grpSpPr>
            <a:xfrm>
              <a:off x="1534401" y="1819252"/>
              <a:ext cx="375253" cy="375255"/>
              <a:chOff x="4783474" y="5277724"/>
              <a:chExt cx="922767" cy="922771"/>
            </a:xfrm>
          </p:grpSpPr>
          <p:sp>
            <p:nvSpPr>
              <p:cNvPr id="5273" name="Google Shape;5273;p97"/>
              <p:cNvSpPr/>
              <p:nvPr/>
            </p:nvSpPr>
            <p:spPr>
              <a:xfrm>
                <a:off x="4783474" y="5277724"/>
                <a:ext cx="922767" cy="922771"/>
              </a:xfrm>
              <a:custGeom>
                <a:rect b="b" l="l" r="r" t="t"/>
                <a:pathLst>
                  <a:path extrusionOk="0" h="922771" w="922767">
                    <a:moveTo>
                      <a:pt x="902010" y="276109"/>
                    </a:moveTo>
                    <a:cubicBezTo>
                      <a:pt x="887722" y="261189"/>
                      <a:pt x="868486" y="253003"/>
                      <a:pt x="847799" y="253003"/>
                    </a:cubicBezTo>
                    <a:lnTo>
                      <a:pt x="730041" y="253003"/>
                    </a:lnTo>
                    <a:cubicBezTo>
                      <a:pt x="722191" y="112214"/>
                      <a:pt x="604873" y="0"/>
                      <a:pt x="461332" y="0"/>
                    </a:cubicBezTo>
                    <a:cubicBezTo>
                      <a:pt x="317828" y="0"/>
                      <a:pt x="200470" y="112214"/>
                      <a:pt x="192660" y="253003"/>
                    </a:cubicBezTo>
                    <a:lnTo>
                      <a:pt x="74902" y="253003"/>
                    </a:lnTo>
                    <a:cubicBezTo>
                      <a:pt x="54215" y="253003"/>
                      <a:pt x="34979" y="261226"/>
                      <a:pt x="20692" y="276146"/>
                    </a:cubicBezTo>
                    <a:cubicBezTo>
                      <a:pt x="6479" y="290992"/>
                      <a:pt x="-851" y="310451"/>
                      <a:pt x="79" y="330952"/>
                    </a:cubicBezTo>
                    <a:lnTo>
                      <a:pt x="27166" y="908557"/>
                    </a:lnTo>
                    <a:cubicBezTo>
                      <a:pt x="27538" y="916482"/>
                      <a:pt x="34086" y="922733"/>
                      <a:pt x="42049" y="922733"/>
                    </a:cubicBezTo>
                    <a:lnTo>
                      <a:pt x="491133" y="922733"/>
                    </a:lnTo>
                    <a:cubicBezTo>
                      <a:pt x="499356" y="922733"/>
                      <a:pt x="506016" y="916073"/>
                      <a:pt x="506016" y="907851"/>
                    </a:cubicBezTo>
                    <a:cubicBezTo>
                      <a:pt x="506016" y="899628"/>
                      <a:pt x="499356" y="892968"/>
                      <a:pt x="491133" y="892968"/>
                    </a:cubicBezTo>
                    <a:lnTo>
                      <a:pt x="56222" y="892968"/>
                    </a:lnTo>
                    <a:lnTo>
                      <a:pt x="29805" y="329583"/>
                    </a:lnTo>
                    <a:cubicBezTo>
                      <a:pt x="29284" y="317304"/>
                      <a:pt x="33675" y="305622"/>
                      <a:pt x="42195" y="296692"/>
                    </a:cubicBezTo>
                    <a:cubicBezTo>
                      <a:pt x="50790" y="287688"/>
                      <a:pt x="62399" y="282740"/>
                      <a:pt x="74900" y="282740"/>
                    </a:cubicBezTo>
                    <a:lnTo>
                      <a:pt x="847835" y="282777"/>
                    </a:lnTo>
                    <a:cubicBezTo>
                      <a:pt x="860337" y="282777"/>
                      <a:pt x="871908" y="287726"/>
                      <a:pt x="880503" y="296730"/>
                    </a:cubicBezTo>
                    <a:cubicBezTo>
                      <a:pt x="889061" y="305659"/>
                      <a:pt x="893451" y="317343"/>
                      <a:pt x="892930" y="329583"/>
                    </a:cubicBezTo>
                    <a:lnTo>
                      <a:pt x="866514" y="893006"/>
                    </a:lnTo>
                    <a:lnTo>
                      <a:pt x="550665" y="893006"/>
                    </a:lnTo>
                    <a:cubicBezTo>
                      <a:pt x="542442" y="893006"/>
                      <a:pt x="535782" y="899666"/>
                      <a:pt x="535782" y="907889"/>
                    </a:cubicBezTo>
                    <a:cubicBezTo>
                      <a:pt x="535782" y="916112"/>
                      <a:pt x="542442" y="922772"/>
                      <a:pt x="550665" y="922772"/>
                    </a:cubicBezTo>
                    <a:lnTo>
                      <a:pt x="880725" y="922772"/>
                    </a:lnTo>
                    <a:cubicBezTo>
                      <a:pt x="888687" y="922772"/>
                      <a:pt x="895198" y="916521"/>
                      <a:pt x="895608" y="908596"/>
                    </a:cubicBezTo>
                    <a:lnTo>
                      <a:pt x="922695" y="330952"/>
                    </a:lnTo>
                    <a:cubicBezTo>
                      <a:pt x="923588" y="310488"/>
                      <a:pt x="916258" y="291029"/>
                      <a:pt x="902045" y="276183"/>
                    </a:cubicBezTo>
                    <a:close/>
                    <a:moveTo>
                      <a:pt x="476252" y="253003"/>
                    </a:moveTo>
                    <a:lnTo>
                      <a:pt x="476252" y="163706"/>
                    </a:lnTo>
                    <a:cubicBezTo>
                      <a:pt x="476252" y="155483"/>
                      <a:pt x="469592" y="148823"/>
                      <a:pt x="461369" y="148823"/>
                    </a:cubicBezTo>
                    <a:cubicBezTo>
                      <a:pt x="453146" y="148823"/>
                      <a:pt x="446486" y="155483"/>
                      <a:pt x="446486" y="163706"/>
                    </a:cubicBezTo>
                    <a:lnTo>
                      <a:pt x="446486" y="253003"/>
                    </a:lnTo>
                    <a:lnTo>
                      <a:pt x="222125" y="253003"/>
                    </a:lnTo>
                    <a:cubicBezTo>
                      <a:pt x="229901" y="128616"/>
                      <a:pt x="334234" y="29756"/>
                      <a:pt x="461364" y="29756"/>
                    </a:cubicBezTo>
                    <a:cubicBezTo>
                      <a:pt x="588494" y="29756"/>
                      <a:pt x="692831" y="128616"/>
                      <a:pt x="700603" y="25300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74" name="Google Shape;5274;p97"/>
              <p:cNvSpPr/>
              <p:nvPr/>
            </p:nvSpPr>
            <p:spPr>
              <a:xfrm>
                <a:off x="5229955" y="5322366"/>
                <a:ext cx="29765" cy="74414"/>
              </a:xfrm>
              <a:custGeom>
                <a:rect b="b" l="l" r="r" t="t"/>
                <a:pathLst>
                  <a:path extrusionOk="0" h="74414" w="29765">
                    <a:moveTo>
                      <a:pt x="14883" y="0"/>
                    </a:moveTo>
                    <a:cubicBezTo>
                      <a:pt x="6660" y="0"/>
                      <a:pt x="0" y="6660"/>
                      <a:pt x="0" y="14883"/>
                    </a:cubicBezTo>
                    <a:lnTo>
                      <a:pt x="0" y="59531"/>
                    </a:lnTo>
                    <a:cubicBezTo>
                      <a:pt x="0" y="67754"/>
                      <a:pt x="6660" y="74414"/>
                      <a:pt x="14883" y="74414"/>
                    </a:cubicBezTo>
                    <a:cubicBezTo>
                      <a:pt x="23106" y="74414"/>
                      <a:pt x="29766" y="67754"/>
                      <a:pt x="29766" y="59531"/>
                    </a:cubicBezTo>
                    <a:lnTo>
                      <a:pt x="29766" y="14883"/>
                    </a:lnTo>
                    <a:cubicBezTo>
                      <a:pt x="29766" y="6660"/>
                      <a:pt x="23106" y="0"/>
                      <a:pt x="14883"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75" name="Google Shape;5275;p97"/>
              <p:cNvSpPr/>
              <p:nvPr/>
            </p:nvSpPr>
            <p:spPr>
              <a:xfrm>
                <a:off x="5304067" y="5361603"/>
                <a:ext cx="50937" cy="50838"/>
              </a:xfrm>
              <a:custGeom>
                <a:rect b="b" l="l" r="r" t="t"/>
                <a:pathLst>
                  <a:path extrusionOk="0" h="50838" w="50937">
                    <a:moveTo>
                      <a:pt x="25562" y="4330"/>
                    </a:moveTo>
                    <a:lnTo>
                      <a:pt x="4390" y="25389"/>
                    </a:lnTo>
                    <a:cubicBezTo>
                      <a:pt x="-1451" y="31193"/>
                      <a:pt x="-1451" y="40607"/>
                      <a:pt x="4316" y="46448"/>
                    </a:cubicBezTo>
                    <a:cubicBezTo>
                      <a:pt x="7218" y="49350"/>
                      <a:pt x="11051" y="50838"/>
                      <a:pt x="14883" y="50838"/>
                    </a:cubicBezTo>
                    <a:cubicBezTo>
                      <a:pt x="18678" y="50838"/>
                      <a:pt x="22473" y="49387"/>
                      <a:pt x="25376" y="46522"/>
                    </a:cubicBezTo>
                    <a:lnTo>
                      <a:pt x="46547" y="25463"/>
                    </a:lnTo>
                    <a:cubicBezTo>
                      <a:pt x="52389" y="19659"/>
                      <a:pt x="52389" y="10245"/>
                      <a:pt x="46621" y="4404"/>
                    </a:cubicBezTo>
                    <a:cubicBezTo>
                      <a:pt x="40817" y="-1437"/>
                      <a:pt x="31403" y="-1474"/>
                      <a:pt x="25563" y="433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76" name="Google Shape;5276;p97"/>
              <p:cNvSpPr/>
              <p:nvPr/>
            </p:nvSpPr>
            <p:spPr>
              <a:xfrm>
                <a:off x="5134619" y="5361617"/>
                <a:ext cx="50965" cy="50824"/>
              </a:xfrm>
              <a:custGeom>
                <a:rect b="b" l="l" r="r" t="t"/>
                <a:pathLst>
                  <a:path extrusionOk="0" h="50824" w="50965">
                    <a:moveTo>
                      <a:pt x="25389" y="4316"/>
                    </a:moveTo>
                    <a:cubicBezTo>
                      <a:pt x="19585" y="-1451"/>
                      <a:pt x="10134" y="-1451"/>
                      <a:pt x="4330" y="4390"/>
                    </a:cubicBezTo>
                    <a:cubicBezTo>
                      <a:pt x="-1474" y="10232"/>
                      <a:pt x="-1437" y="19646"/>
                      <a:pt x="4404" y="25449"/>
                    </a:cubicBezTo>
                    <a:lnTo>
                      <a:pt x="25576" y="46508"/>
                    </a:lnTo>
                    <a:cubicBezTo>
                      <a:pt x="28478" y="49410"/>
                      <a:pt x="32273" y="50824"/>
                      <a:pt x="36068" y="50824"/>
                    </a:cubicBezTo>
                    <a:cubicBezTo>
                      <a:pt x="39901" y="50824"/>
                      <a:pt x="43733" y="49373"/>
                      <a:pt x="46635" y="46434"/>
                    </a:cubicBezTo>
                    <a:cubicBezTo>
                      <a:pt x="52440" y="40592"/>
                      <a:pt x="52403" y="31178"/>
                      <a:pt x="46561" y="2537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77" name="Google Shape;5277;p97"/>
              <p:cNvSpPr/>
              <p:nvPr/>
            </p:nvSpPr>
            <p:spPr>
              <a:xfrm>
                <a:off x="5081669" y="5398283"/>
                <a:ext cx="50965" cy="50810"/>
              </a:xfrm>
              <a:custGeom>
                <a:rect b="b" l="l" r="r" t="t"/>
                <a:pathLst>
                  <a:path extrusionOk="0" h="50810" w="50965">
                    <a:moveTo>
                      <a:pt x="25389" y="4302"/>
                    </a:moveTo>
                    <a:cubicBezTo>
                      <a:pt x="19585" y="-1465"/>
                      <a:pt x="10134" y="-1428"/>
                      <a:pt x="4330" y="4377"/>
                    </a:cubicBezTo>
                    <a:cubicBezTo>
                      <a:pt x="-1474" y="10218"/>
                      <a:pt x="-1437" y="19632"/>
                      <a:pt x="4404" y="25435"/>
                    </a:cubicBezTo>
                    <a:lnTo>
                      <a:pt x="25576" y="46494"/>
                    </a:lnTo>
                    <a:cubicBezTo>
                      <a:pt x="28478" y="49396"/>
                      <a:pt x="32273" y="50810"/>
                      <a:pt x="36068" y="50810"/>
                    </a:cubicBezTo>
                    <a:cubicBezTo>
                      <a:pt x="39901" y="50810"/>
                      <a:pt x="43696" y="49359"/>
                      <a:pt x="46635" y="46420"/>
                    </a:cubicBezTo>
                    <a:cubicBezTo>
                      <a:pt x="52440" y="40578"/>
                      <a:pt x="52403" y="31165"/>
                      <a:pt x="46561" y="2536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78" name="Google Shape;5278;p97"/>
              <p:cNvSpPr/>
              <p:nvPr/>
            </p:nvSpPr>
            <p:spPr>
              <a:xfrm>
                <a:off x="5357017" y="5398269"/>
                <a:ext cx="50937" cy="50824"/>
              </a:xfrm>
              <a:custGeom>
                <a:rect b="b" l="l" r="r" t="t"/>
                <a:pathLst>
                  <a:path extrusionOk="0" h="50824" w="50937">
                    <a:moveTo>
                      <a:pt x="25562" y="4316"/>
                    </a:moveTo>
                    <a:lnTo>
                      <a:pt x="4390" y="25375"/>
                    </a:lnTo>
                    <a:cubicBezTo>
                      <a:pt x="-1451" y="31179"/>
                      <a:pt x="-1451" y="40593"/>
                      <a:pt x="4316" y="46434"/>
                    </a:cubicBezTo>
                    <a:cubicBezTo>
                      <a:pt x="7218" y="49336"/>
                      <a:pt x="11051" y="50824"/>
                      <a:pt x="14883" y="50824"/>
                    </a:cubicBezTo>
                    <a:cubicBezTo>
                      <a:pt x="18678" y="50824"/>
                      <a:pt x="22473" y="49373"/>
                      <a:pt x="25376" y="46508"/>
                    </a:cubicBezTo>
                    <a:lnTo>
                      <a:pt x="46547" y="25449"/>
                    </a:lnTo>
                    <a:cubicBezTo>
                      <a:pt x="52389" y="19645"/>
                      <a:pt x="52389" y="10231"/>
                      <a:pt x="46622" y="4391"/>
                    </a:cubicBezTo>
                    <a:cubicBezTo>
                      <a:pt x="40854" y="-1414"/>
                      <a:pt x="31403" y="-1488"/>
                      <a:pt x="25563" y="431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79" name="Google Shape;5279;p97"/>
              <p:cNvSpPr/>
              <p:nvPr/>
            </p:nvSpPr>
            <p:spPr>
              <a:xfrm>
                <a:off x="5329717" y="5732466"/>
                <a:ext cx="206531" cy="408527"/>
              </a:xfrm>
              <a:custGeom>
                <a:rect b="b" l="l" r="r" t="t"/>
                <a:pathLst>
                  <a:path extrusionOk="0" h="408527" w="206531">
                    <a:moveTo>
                      <a:pt x="8180" y="42862"/>
                    </a:moveTo>
                    <a:cubicBezTo>
                      <a:pt x="-7075" y="76459"/>
                      <a:pt x="-2647" y="125908"/>
                      <a:pt x="35602" y="151285"/>
                    </a:cubicBezTo>
                    <a:cubicBezTo>
                      <a:pt x="101198" y="194854"/>
                      <a:pt x="78241" y="243409"/>
                      <a:pt x="53945" y="294788"/>
                    </a:cubicBezTo>
                    <a:cubicBezTo>
                      <a:pt x="36941" y="330693"/>
                      <a:pt x="15808" y="375416"/>
                      <a:pt x="60382" y="398258"/>
                    </a:cubicBezTo>
                    <a:cubicBezTo>
                      <a:pt x="73739" y="405104"/>
                      <a:pt x="86390" y="408527"/>
                      <a:pt x="98259" y="408527"/>
                    </a:cubicBezTo>
                    <a:cubicBezTo>
                      <a:pt x="107598" y="408527"/>
                      <a:pt x="116491" y="406406"/>
                      <a:pt x="124825" y="402165"/>
                    </a:cubicBezTo>
                    <a:cubicBezTo>
                      <a:pt x="171706" y="378315"/>
                      <a:pt x="185175" y="292923"/>
                      <a:pt x="194998" y="230562"/>
                    </a:cubicBezTo>
                    <a:cubicBezTo>
                      <a:pt x="196374" y="221856"/>
                      <a:pt x="197677" y="213708"/>
                      <a:pt x="198942" y="206415"/>
                    </a:cubicBezTo>
                    <a:cubicBezTo>
                      <a:pt x="221341" y="78646"/>
                      <a:pt x="196523" y="31097"/>
                      <a:pt x="92785" y="2856"/>
                    </a:cubicBezTo>
                    <a:cubicBezTo>
                      <a:pt x="56918" y="-6892"/>
                      <a:pt x="23618" y="8772"/>
                      <a:pt x="8140" y="42853"/>
                    </a:cubicBezTo>
                    <a:close/>
                    <a:moveTo>
                      <a:pt x="35267" y="55140"/>
                    </a:moveTo>
                    <a:cubicBezTo>
                      <a:pt x="39063" y="46769"/>
                      <a:pt x="49555" y="29653"/>
                      <a:pt x="71581" y="29653"/>
                    </a:cubicBezTo>
                    <a:cubicBezTo>
                      <a:pt x="75637" y="29653"/>
                      <a:pt x="80102" y="30249"/>
                      <a:pt x="85014" y="31551"/>
                    </a:cubicBezTo>
                    <a:cubicBezTo>
                      <a:pt x="166944" y="53837"/>
                      <a:pt x="190646" y="81483"/>
                      <a:pt x="169659" y="201248"/>
                    </a:cubicBezTo>
                    <a:cubicBezTo>
                      <a:pt x="168357" y="208690"/>
                      <a:pt x="167055" y="217024"/>
                      <a:pt x="165641" y="225879"/>
                    </a:cubicBezTo>
                    <a:cubicBezTo>
                      <a:pt x="157828" y="275513"/>
                      <a:pt x="144731" y="358600"/>
                      <a:pt x="111356" y="375564"/>
                    </a:cubicBezTo>
                    <a:cubicBezTo>
                      <a:pt x="101273" y="380699"/>
                      <a:pt x="89031" y="379397"/>
                      <a:pt x="73963" y="371695"/>
                    </a:cubicBezTo>
                    <a:cubicBezTo>
                      <a:pt x="58225" y="363621"/>
                      <a:pt x="59378" y="352830"/>
                      <a:pt x="80846" y="307438"/>
                    </a:cubicBezTo>
                    <a:cubicBezTo>
                      <a:pt x="104026" y="258362"/>
                      <a:pt x="139113" y="184242"/>
                      <a:pt x="52011" y="126425"/>
                    </a:cubicBezTo>
                    <a:cubicBezTo>
                      <a:pt x="28384" y="110724"/>
                      <a:pt x="24962" y="77832"/>
                      <a:pt x="35268" y="5509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80" name="Google Shape;5280;p97"/>
              <p:cNvSpPr/>
              <p:nvPr/>
            </p:nvSpPr>
            <p:spPr>
              <a:xfrm>
                <a:off x="5274897" y="5605144"/>
                <a:ext cx="93921" cy="117641"/>
              </a:xfrm>
              <a:custGeom>
                <a:rect b="b" l="l" r="r" t="t"/>
                <a:pathLst>
                  <a:path extrusionOk="0" h="117641" w="93921">
                    <a:moveTo>
                      <a:pt x="44617" y="66"/>
                    </a:moveTo>
                    <a:cubicBezTo>
                      <a:pt x="18571" y="1666"/>
                      <a:pt x="-1037" y="28567"/>
                      <a:pt x="42" y="61272"/>
                    </a:cubicBezTo>
                    <a:cubicBezTo>
                      <a:pt x="638" y="79429"/>
                      <a:pt x="7633" y="95912"/>
                      <a:pt x="19204" y="106442"/>
                    </a:cubicBezTo>
                    <a:cubicBezTo>
                      <a:pt x="27203" y="113734"/>
                      <a:pt x="36989" y="117641"/>
                      <a:pt x="46961" y="117641"/>
                    </a:cubicBezTo>
                    <a:cubicBezTo>
                      <a:pt x="47742" y="117641"/>
                      <a:pt x="48523" y="117604"/>
                      <a:pt x="49305" y="117567"/>
                    </a:cubicBezTo>
                    <a:cubicBezTo>
                      <a:pt x="75350" y="115967"/>
                      <a:pt x="94958" y="89066"/>
                      <a:pt x="93879" y="56361"/>
                    </a:cubicBezTo>
                    <a:cubicBezTo>
                      <a:pt x="93284" y="38204"/>
                      <a:pt x="86289" y="21721"/>
                      <a:pt x="74680" y="11191"/>
                    </a:cubicBezTo>
                    <a:cubicBezTo>
                      <a:pt x="66085" y="3341"/>
                      <a:pt x="55667" y="-566"/>
                      <a:pt x="44579" y="66"/>
                    </a:cubicBezTo>
                    <a:close/>
                    <a:moveTo>
                      <a:pt x="47519" y="87875"/>
                    </a:moveTo>
                    <a:cubicBezTo>
                      <a:pt x="44728" y="88024"/>
                      <a:pt x="41938" y="86871"/>
                      <a:pt x="39259" y="84452"/>
                    </a:cubicBezTo>
                    <a:cubicBezTo>
                      <a:pt x="33678" y="79355"/>
                      <a:pt x="30106" y="70351"/>
                      <a:pt x="29771" y="60343"/>
                    </a:cubicBezTo>
                    <a:cubicBezTo>
                      <a:pt x="29250" y="43488"/>
                      <a:pt x="38143" y="30317"/>
                      <a:pt x="46440" y="29796"/>
                    </a:cubicBezTo>
                    <a:lnTo>
                      <a:pt x="46961" y="29796"/>
                    </a:lnTo>
                    <a:cubicBezTo>
                      <a:pt x="49565" y="29796"/>
                      <a:pt x="52170" y="30950"/>
                      <a:pt x="54663" y="33256"/>
                    </a:cubicBezTo>
                    <a:cubicBezTo>
                      <a:pt x="60244" y="38354"/>
                      <a:pt x="63815" y="47358"/>
                      <a:pt x="64150" y="57366"/>
                    </a:cubicBezTo>
                    <a:cubicBezTo>
                      <a:pt x="64671" y="74221"/>
                      <a:pt x="55779" y="87392"/>
                      <a:pt x="47482" y="8791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81" name="Google Shape;5281;p97"/>
              <p:cNvSpPr/>
              <p:nvPr/>
            </p:nvSpPr>
            <p:spPr>
              <a:xfrm>
                <a:off x="5393974" y="5633679"/>
                <a:ext cx="51588" cy="58784"/>
              </a:xfrm>
              <a:custGeom>
                <a:rect b="b" l="l" r="r" t="t"/>
                <a:pathLst>
                  <a:path extrusionOk="0" h="58784" w="51588">
                    <a:moveTo>
                      <a:pt x="21161" y="58561"/>
                    </a:moveTo>
                    <a:cubicBezTo>
                      <a:pt x="22240" y="58710"/>
                      <a:pt x="23357" y="58784"/>
                      <a:pt x="24436" y="58784"/>
                    </a:cubicBezTo>
                    <a:cubicBezTo>
                      <a:pt x="37123" y="58784"/>
                      <a:pt x="48471" y="48292"/>
                      <a:pt x="51076" y="33484"/>
                    </a:cubicBezTo>
                    <a:lnTo>
                      <a:pt x="51076" y="33447"/>
                    </a:lnTo>
                    <a:cubicBezTo>
                      <a:pt x="52564" y="24852"/>
                      <a:pt x="50778" y="16257"/>
                      <a:pt x="46128" y="9857"/>
                    </a:cubicBezTo>
                    <a:cubicBezTo>
                      <a:pt x="42258" y="4537"/>
                      <a:pt x="36677" y="1076"/>
                      <a:pt x="30389" y="221"/>
                    </a:cubicBezTo>
                    <a:cubicBezTo>
                      <a:pt x="16697" y="-1714"/>
                      <a:pt x="3340" y="9262"/>
                      <a:pt x="512" y="25298"/>
                    </a:cubicBezTo>
                    <a:cubicBezTo>
                      <a:pt x="-976" y="33893"/>
                      <a:pt x="810" y="42488"/>
                      <a:pt x="5461" y="48888"/>
                    </a:cubicBezTo>
                    <a:cubicBezTo>
                      <a:pt x="9330" y="54208"/>
                      <a:pt x="14911" y="57632"/>
                      <a:pt x="21162" y="58524"/>
                    </a:cubicBezTo>
                    <a:close/>
                    <a:moveTo>
                      <a:pt x="25366" y="29093"/>
                    </a:moveTo>
                    <a:cubicBezTo>
                      <a:pt x="26222" y="29204"/>
                      <a:pt x="27003" y="29502"/>
                      <a:pt x="27635" y="29762"/>
                    </a:cubicBezTo>
                    <a:cubicBezTo>
                      <a:pt x="27189" y="29800"/>
                      <a:pt x="26705" y="29762"/>
                      <a:pt x="26259" y="29688"/>
                    </a:cubicBezTo>
                    <a:cubicBezTo>
                      <a:pt x="25440" y="29576"/>
                      <a:pt x="24696" y="29316"/>
                      <a:pt x="24064" y="29018"/>
                    </a:cubicBezTo>
                    <a:cubicBezTo>
                      <a:pt x="24436" y="29018"/>
                      <a:pt x="24882" y="29018"/>
                      <a:pt x="25366" y="290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82" name="Google Shape;5282;p97"/>
              <p:cNvSpPr/>
              <p:nvPr/>
            </p:nvSpPr>
            <p:spPr>
              <a:xfrm>
                <a:off x="5455105" y="5657196"/>
                <a:ext cx="51571" cy="58747"/>
              </a:xfrm>
              <a:custGeom>
                <a:rect b="b" l="l" r="r" t="t"/>
                <a:pathLst>
                  <a:path extrusionOk="0" h="58747" w="51571">
                    <a:moveTo>
                      <a:pt x="21162" y="58524"/>
                    </a:moveTo>
                    <a:cubicBezTo>
                      <a:pt x="22241" y="58673"/>
                      <a:pt x="23320" y="58747"/>
                      <a:pt x="24399" y="58747"/>
                    </a:cubicBezTo>
                    <a:cubicBezTo>
                      <a:pt x="37086" y="58747"/>
                      <a:pt x="48434" y="48217"/>
                      <a:pt x="51039" y="33447"/>
                    </a:cubicBezTo>
                    <a:cubicBezTo>
                      <a:pt x="52565" y="24852"/>
                      <a:pt x="50779" y="16257"/>
                      <a:pt x="46128" y="9894"/>
                    </a:cubicBezTo>
                    <a:cubicBezTo>
                      <a:pt x="42258" y="4537"/>
                      <a:pt x="36677" y="1114"/>
                      <a:pt x="30390" y="221"/>
                    </a:cubicBezTo>
                    <a:cubicBezTo>
                      <a:pt x="16623" y="-1714"/>
                      <a:pt x="3341" y="9262"/>
                      <a:pt x="513" y="25298"/>
                    </a:cubicBezTo>
                    <a:cubicBezTo>
                      <a:pt x="-976" y="33893"/>
                      <a:pt x="810" y="42488"/>
                      <a:pt x="5424" y="48888"/>
                    </a:cubicBezTo>
                    <a:cubicBezTo>
                      <a:pt x="9294" y="54208"/>
                      <a:pt x="14875" y="57632"/>
                      <a:pt x="21162" y="58561"/>
                    </a:cubicBezTo>
                    <a:close/>
                    <a:moveTo>
                      <a:pt x="25329" y="29056"/>
                    </a:moveTo>
                    <a:cubicBezTo>
                      <a:pt x="26185" y="29167"/>
                      <a:pt x="26929" y="29428"/>
                      <a:pt x="27561" y="29725"/>
                    </a:cubicBezTo>
                    <a:cubicBezTo>
                      <a:pt x="27152" y="29762"/>
                      <a:pt x="26668" y="29762"/>
                      <a:pt x="26148" y="29651"/>
                    </a:cubicBezTo>
                    <a:cubicBezTo>
                      <a:pt x="25329" y="29539"/>
                      <a:pt x="24622" y="29279"/>
                      <a:pt x="24027" y="28981"/>
                    </a:cubicBezTo>
                    <a:cubicBezTo>
                      <a:pt x="24436" y="28944"/>
                      <a:pt x="24845" y="28981"/>
                      <a:pt x="25329" y="2905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83" name="Google Shape;5283;p97"/>
              <p:cNvSpPr/>
              <p:nvPr/>
            </p:nvSpPr>
            <p:spPr>
              <a:xfrm>
                <a:off x="5513628" y="5695075"/>
                <a:ext cx="51588" cy="58740"/>
              </a:xfrm>
              <a:custGeom>
                <a:rect b="b" l="l" r="r" t="t"/>
                <a:pathLst>
                  <a:path extrusionOk="0" h="58740" w="51588">
                    <a:moveTo>
                      <a:pt x="30389" y="214"/>
                    </a:moveTo>
                    <a:cubicBezTo>
                      <a:pt x="16660" y="-1684"/>
                      <a:pt x="3340" y="9255"/>
                      <a:pt x="512" y="25291"/>
                    </a:cubicBezTo>
                    <a:cubicBezTo>
                      <a:pt x="-976" y="33886"/>
                      <a:pt x="810" y="42481"/>
                      <a:pt x="5461" y="48881"/>
                    </a:cubicBezTo>
                    <a:cubicBezTo>
                      <a:pt x="9330" y="54201"/>
                      <a:pt x="14911" y="57624"/>
                      <a:pt x="21162" y="58517"/>
                    </a:cubicBezTo>
                    <a:cubicBezTo>
                      <a:pt x="22278" y="58666"/>
                      <a:pt x="23357" y="58740"/>
                      <a:pt x="24436" y="58740"/>
                    </a:cubicBezTo>
                    <a:cubicBezTo>
                      <a:pt x="37123" y="58740"/>
                      <a:pt x="48471" y="48210"/>
                      <a:pt x="51076" y="33440"/>
                    </a:cubicBezTo>
                    <a:cubicBezTo>
                      <a:pt x="52565" y="24845"/>
                      <a:pt x="50779" y="16250"/>
                      <a:pt x="46128" y="9850"/>
                    </a:cubicBezTo>
                    <a:cubicBezTo>
                      <a:pt x="42258" y="4530"/>
                      <a:pt x="36677" y="1070"/>
                      <a:pt x="30390" y="214"/>
                    </a:cubicBezTo>
                    <a:close/>
                    <a:moveTo>
                      <a:pt x="26222" y="29682"/>
                    </a:moveTo>
                    <a:cubicBezTo>
                      <a:pt x="25404" y="29570"/>
                      <a:pt x="24659" y="29310"/>
                      <a:pt x="24027" y="29012"/>
                    </a:cubicBezTo>
                    <a:cubicBezTo>
                      <a:pt x="24399" y="28975"/>
                      <a:pt x="24845" y="29012"/>
                      <a:pt x="25329" y="29087"/>
                    </a:cubicBezTo>
                    <a:cubicBezTo>
                      <a:pt x="26185" y="29198"/>
                      <a:pt x="26966" y="29496"/>
                      <a:pt x="27599" y="29756"/>
                    </a:cubicBezTo>
                    <a:cubicBezTo>
                      <a:pt x="27152" y="29794"/>
                      <a:pt x="26706" y="29756"/>
                      <a:pt x="26222" y="2968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84" name="Google Shape;5284;p97"/>
              <p:cNvSpPr/>
              <p:nvPr/>
            </p:nvSpPr>
            <p:spPr>
              <a:xfrm>
                <a:off x="5549823" y="5760402"/>
                <a:ext cx="54338" cy="56969"/>
              </a:xfrm>
              <a:custGeom>
                <a:rect b="b" l="l" r="r" t="t"/>
                <a:pathLst>
                  <a:path extrusionOk="0" h="56969" w="54338">
                    <a:moveTo>
                      <a:pt x="5320" y="15707"/>
                    </a:moveTo>
                    <a:cubicBezTo>
                      <a:pt x="409" y="23408"/>
                      <a:pt x="-1191" y="32264"/>
                      <a:pt x="893" y="40003"/>
                    </a:cubicBezTo>
                    <a:cubicBezTo>
                      <a:pt x="2604" y="46328"/>
                      <a:pt x="6660" y="51462"/>
                      <a:pt x="12278" y="54365"/>
                    </a:cubicBezTo>
                    <a:cubicBezTo>
                      <a:pt x="15664" y="56113"/>
                      <a:pt x="19310" y="56969"/>
                      <a:pt x="23031" y="56969"/>
                    </a:cubicBezTo>
                    <a:cubicBezTo>
                      <a:pt x="32704" y="56969"/>
                      <a:pt x="42713" y="51277"/>
                      <a:pt x="49039" y="41305"/>
                    </a:cubicBezTo>
                    <a:cubicBezTo>
                      <a:pt x="53913" y="33604"/>
                      <a:pt x="55550" y="24711"/>
                      <a:pt x="53429" y="16972"/>
                    </a:cubicBezTo>
                    <a:cubicBezTo>
                      <a:pt x="51718" y="10647"/>
                      <a:pt x="47662" y="5512"/>
                      <a:pt x="42044" y="2610"/>
                    </a:cubicBezTo>
                    <a:cubicBezTo>
                      <a:pt x="29877" y="-3752"/>
                      <a:pt x="14027" y="1866"/>
                      <a:pt x="5283" y="1567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85" name="Google Shape;5285;p97"/>
              <p:cNvSpPr/>
              <p:nvPr/>
            </p:nvSpPr>
            <p:spPr>
              <a:xfrm>
                <a:off x="4953404" y="5732459"/>
                <a:ext cx="206555" cy="408541"/>
              </a:xfrm>
              <a:custGeom>
                <a:rect b="b" l="l" r="r" t="t"/>
                <a:pathLst>
                  <a:path extrusionOk="0" h="408541" w="206555">
                    <a:moveTo>
                      <a:pt x="170990" y="151291"/>
                    </a:moveTo>
                    <a:cubicBezTo>
                      <a:pt x="209201" y="125915"/>
                      <a:pt x="213630" y="76504"/>
                      <a:pt x="198374" y="42868"/>
                    </a:cubicBezTo>
                    <a:cubicBezTo>
                      <a:pt x="182896" y="8786"/>
                      <a:pt x="149707" y="-6916"/>
                      <a:pt x="113728" y="2870"/>
                    </a:cubicBezTo>
                    <a:cubicBezTo>
                      <a:pt x="9992" y="31073"/>
                      <a:pt x="-14783" y="78661"/>
                      <a:pt x="7572" y="206429"/>
                    </a:cubicBezTo>
                    <a:cubicBezTo>
                      <a:pt x="8837" y="213722"/>
                      <a:pt x="10140" y="221870"/>
                      <a:pt x="11516" y="230577"/>
                    </a:cubicBezTo>
                    <a:cubicBezTo>
                      <a:pt x="21338" y="292936"/>
                      <a:pt x="34808" y="378329"/>
                      <a:pt x="81689" y="402179"/>
                    </a:cubicBezTo>
                    <a:cubicBezTo>
                      <a:pt x="90023" y="406421"/>
                      <a:pt x="98879" y="408542"/>
                      <a:pt x="108255" y="408542"/>
                    </a:cubicBezTo>
                    <a:cubicBezTo>
                      <a:pt x="120161" y="408542"/>
                      <a:pt x="132811" y="405119"/>
                      <a:pt x="146132" y="398273"/>
                    </a:cubicBezTo>
                    <a:cubicBezTo>
                      <a:pt x="190706" y="375428"/>
                      <a:pt x="169572" y="330743"/>
                      <a:pt x="152569" y="294803"/>
                    </a:cubicBezTo>
                    <a:cubicBezTo>
                      <a:pt x="128273" y="243420"/>
                      <a:pt x="105316" y="194866"/>
                      <a:pt x="170949" y="151299"/>
                    </a:cubicBezTo>
                    <a:close/>
                    <a:moveTo>
                      <a:pt x="125709" y="307520"/>
                    </a:moveTo>
                    <a:cubicBezTo>
                      <a:pt x="147177" y="352912"/>
                      <a:pt x="148331" y="363702"/>
                      <a:pt x="132592" y="371776"/>
                    </a:cubicBezTo>
                    <a:cubicBezTo>
                      <a:pt x="117524" y="379516"/>
                      <a:pt x="105282" y="380743"/>
                      <a:pt x="95199" y="375646"/>
                    </a:cubicBezTo>
                    <a:cubicBezTo>
                      <a:pt x="61862" y="358680"/>
                      <a:pt x="48765" y="275595"/>
                      <a:pt x="40914" y="225961"/>
                    </a:cubicBezTo>
                    <a:cubicBezTo>
                      <a:pt x="39500" y="217068"/>
                      <a:pt x="38198" y="208771"/>
                      <a:pt x="36896" y="201330"/>
                    </a:cubicBezTo>
                    <a:cubicBezTo>
                      <a:pt x="15911" y="81563"/>
                      <a:pt x="39612" y="53912"/>
                      <a:pt x="121542" y="31633"/>
                    </a:cubicBezTo>
                    <a:cubicBezTo>
                      <a:pt x="152907" y="23112"/>
                      <a:pt x="166748" y="45288"/>
                      <a:pt x="171251" y="55222"/>
                    </a:cubicBezTo>
                    <a:cubicBezTo>
                      <a:pt x="181557" y="77955"/>
                      <a:pt x="178134" y="110846"/>
                      <a:pt x="154508" y="126548"/>
                    </a:cubicBezTo>
                    <a:cubicBezTo>
                      <a:pt x="67443" y="184368"/>
                      <a:pt x="102493" y="258517"/>
                      <a:pt x="125710" y="30756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86" name="Google Shape;5286;p97"/>
              <p:cNvSpPr/>
              <p:nvPr/>
            </p:nvSpPr>
            <p:spPr>
              <a:xfrm>
                <a:off x="5120858" y="5605139"/>
                <a:ext cx="93921" cy="117647"/>
              </a:xfrm>
              <a:custGeom>
                <a:rect b="b" l="l" r="r" t="t"/>
                <a:pathLst>
                  <a:path extrusionOk="0" h="117647" w="93921">
                    <a:moveTo>
                      <a:pt x="46961" y="117648"/>
                    </a:moveTo>
                    <a:cubicBezTo>
                      <a:pt x="56970" y="117648"/>
                      <a:pt x="66755" y="113741"/>
                      <a:pt x="74718" y="106448"/>
                    </a:cubicBezTo>
                    <a:cubicBezTo>
                      <a:pt x="86327" y="95881"/>
                      <a:pt x="93284" y="79436"/>
                      <a:pt x="93879" y="61279"/>
                    </a:cubicBezTo>
                    <a:cubicBezTo>
                      <a:pt x="94958" y="28537"/>
                      <a:pt x="75387" y="1673"/>
                      <a:pt x="49305" y="73"/>
                    </a:cubicBezTo>
                    <a:cubicBezTo>
                      <a:pt x="38589" y="-597"/>
                      <a:pt x="27799" y="3347"/>
                      <a:pt x="19204" y="11198"/>
                    </a:cubicBezTo>
                    <a:cubicBezTo>
                      <a:pt x="7595" y="21765"/>
                      <a:pt x="638" y="38210"/>
                      <a:pt x="43" y="56368"/>
                    </a:cubicBezTo>
                    <a:cubicBezTo>
                      <a:pt x="-1036" y="89110"/>
                      <a:pt x="18534" y="115973"/>
                      <a:pt x="44617" y="117574"/>
                    </a:cubicBezTo>
                    <a:cubicBezTo>
                      <a:pt x="45398" y="117611"/>
                      <a:pt x="46179" y="117648"/>
                      <a:pt x="46961" y="117648"/>
                    </a:cubicBezTo>
                    <a:close/>
                    <a:moveTo>
                      <a:pt x="29771" y="57336"/>
                    </a:moveTo>
                    <a:cubicBezTo>
                      <a:pt x="30106" y="47327"/>
                      <a:pt x="33641" y="38286"/>
                      <a:pt x="39222" y="33188"/>
                    </a:cubicBezTo>
                    <a:cubicBezTo>
                      <a:pt x="41752" y="30881"/>
                      <a:pt x="44319" y="29728"/>
                      <a:pt x="46923" y="29728"/>
                    </a:cubicBezTo>
                    <a:lnTo>
                      <a:pt x="47444" y="29728"/>
                    </a:lnTo>
                    <a:cubicBezTo>
                      <a:pt x="55779" y="30248"/>
                      <a:pt x="64671" y="43420"/>
                      <a:pt x="64113" y="60274"/>
                    </a:cubicBezTo>
                    <a:cubicBezTo>
                      <a:pt x="63778" y="70283"/>
                      <a:pt x="60244" y="79324"/>
                      <a:pt x="54662" y="84422"/>
                    </a:cubicBezTo>
                    <a:cubicBezTo>
                      <a:pt x="51984" y="86878"/>
                      <a:pt x="49267" y="88068"/>
                      <a:pt x="46403" y="87845"/>
                    </a:cubicBezTo>
                    <a:cubicBezTo>
                      <a:pt x="38068" y="87324"/>
                      <a:pt x="29176" y="74153"/>
                      <a:pt x="29734" y="5729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87" name="Google Shape;5287;p97"/>
              <p:cNvSpPr/>
              <p:nvPr/>
            </p:nvSpPr>
            <p:spPr>
              <a:xfrm>
                <a:off x="5044090" y="5633750"/>
                <a:ext cx="51554" cy="58785"/>
              </a:xfrm>
              <a:custGeom>
                <a:rect b="b" l="l" r="r" t="t"/>
                <a:pathLst>
                  <a:path extrusionOk="0" h="58785" w="51554">
                    <a:moveTo>
                      <a:pt x="27136" y="58748"/>
                    </a:moveTo>
                    <a:cubicBezTo>
                      <a:pt x="28215" y="58748"/>
                      <a:pt x="29294" y="58673"/>
                      <a:pt x="30410" y="58524"/>
                    </a:cubicBezTo>
                    <a:cubicBezTo>
                      <a:pt x="36661" y="57631"/>
                      <a:pt x="42242" y="54208"/>
                      <a:pt x="46111" y="48888"/>
                    </a:cubicBezTo>
                    <a:cubicBezTo>
                      <a:pt x="50762" y="42488"/>
                      <a:pt x="52548" y="33894"/>
                      <a:pt x="51022" y="25298"/>
                    </a:cubicBezTo>
                    <a:cubicBezTo>
                      <a:pt x="48232" y="9262"/>
                      <a:pt x="35097" y="-1714"/>
                      <a:pt x="21145" y="221"/>
                    </a:cubicBezTo>
                    <a:cubicBezTo>
                      <a:pt x="14894" y="1114"/>
                      <a:pt x="9313" y="4537"/>
                      <a:pt x="5444" y="9857"/>
                    </a:cubicBezTo>
                    <a:cubicBezTo>
                      <a:pt x="793" y="16257"/>
                      <a:pt x="-993" y="24852"/>
                      <a:pt x="533" y="33447"/>
                    </a:cubicBezTo>
                    <a:cubicBezTo>
                      <a:pt x="3137" y="48255"/>
                      <a:pt x="14485" y="58785"/>
                      <a:pt x="27136" y="58785"/>
                    </a:cubicBezTo>
                    <a:close/>
                    <a:moveTo>
                      <a:pt x="26205" y="29056"/>
                    </a:moveTo>
                    <a:cubicBezTo>
                      <a:pt x="26652" y="28982"/>
                      <a:pt x="27098" y="28945"/>
                      <a:pt x="27508" y="28982"/>
                    </a:cubicBezTo>
                    <a:cubicBezTo>
                      <a:pt x="26875" y="29279"/>
                      <a:pt x="26168" y="29540"/>
                      <a:pt x="25350" y="29652"/>
                    </a:cubicBezTo>
                    <a:cubicBezTo>
                      <a:pt x="24903" y="29689"/>
                      <a:pt x="24457" y="29763"/>
                      <a:pt x="24047" y="29726"/>
                    </a:cubicBezTo>
                    <a:cubicBezTo>
                      <a:pt x="24680" y="29428"/>
                      <a:pt x="25387" y="29168"/>
                      <a:pt x="26205" y="2905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88" name="Google Shape;5288;p97"/>
              <p:cNvSpPr/>
              <p:nvPr/>
            </p:nvSpPr>
            <p:spPr>
              <a:xfrm>
                <a:off x="4983035" y="5657176"/>
                <a:ext cx="51554" cy="58762"/>
              </a:xfrm>
              <a:custGeom>
                <a:rect b="b" l="l" r="r" t="t"/>
                <a:pathLst>
                  <a:path extrusionOk="0" h="58762" w="51554">
                    <a:moveTo>
                      <a:pt x="27173" y="58762"/>
                    </a:moveTo>
                    <a:cubicBezTo>
                      <a:pt x="28252" y="58762"/>
                      <a:pt x="29331" y="58688"/>
                      <a:pt x="30410" y="58539"/>
                    </a:cubicBezTo>
                    <a:cubicBezTo>
                      <a:pt x="36661" y="57646"/>
                      <a:pt x="42242" y="54223"/>
                      <a:pt x="46111" y="48903"/>
                    </a:cubicBezTo>
                    <a:cubicBezTo>
                      <a:pt x="50762" y="42503"/>
                      <a:pt x="52548" y="33909"/>
                      <a:pt x="51022" y="25313"/>
                    </a:cubicBezTo>
                    <a:cubicBezTo>
                      <a:pt x="48232" y="9277"/>
                      <a:pt x="35023" y="-1774"/>
                      <a:pt x="21145" y="236"/>
                    </a:cubicBezTo>
                    <a:cubicBezTo>
                      <a:pt x="14894" y="1129"/>
                      <a:pt x="9313" y="4552"/>
                      <a:pt x="5444" y="9872"/>
                    </a:cubicBezTo>
                    <a:cubicBezTo>
                      <a:pt x="793" y="16272"/>
                      <a:pt x="-993" y="24866"/>
                      <a:pt x="533" y="33462"/>
                    </a:cubicBezTo>
                    <a:cubicBezTo>
                      <a:pt x="3137" y="48270"/>
                      <a:pt x="14485" y="58762"/>
                      <a:pt x="27173" y="58762"/>
                    </a:cubicBezTo>
                    <a:close/>
                    <a:moveTo>
                      <a:pt x="26243" y="29071"/>
                    </a:moveTo>
                    <a:cubicBezTo>
                      <a:pt x="26689" y="28997"/>
                      <a:pt x="27098" y="28997"/>
                      <a:pt x="27545" y="28997"/>
                    </a:cubicBezTo>
                    <a:cubicBezTo>
                      <a:pt x="26912" y="29294"/>
                      <a:pt x="26205" y="29555"/>
                      <a:pt x="25387" y="29666"/>
                    </a:cubicBezTo>
                    <a:cubicBezTo>
                      <a:pt x="24940" y="29741"/>
                      <a:pt x="24494" y="29778"/>
                      <a:pt x="24085" y="29741"/>
                    </a:cubicBezTo>
                    <a:cubicBezTo>
                      <a:pt x="24717" y="29443"/>
                      <a:pt x="25424" y="29183"/>
                      <a:pt x="26243" y="2907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89" name="Google Shape;5289;p97"/>
              <p:cNvSpPr/>
              <p:nvPr/>
            </p:nvSpPr>
            <p:spPr>
              <a:xfrm>
                <a:off x="4924477" y="5695059"/>
                <a:ext cx="51554" cy="58792"/>
              </a:xfrm>
              <a:custGeom>
                <a:rect b="b" l="l" r="r" t="t"/>
                <a:pathLst>
                  <a:path extrusionOk="0" h="58792" w="51554">
                    <a:moveTo>
                      <a:pt x="30410" y="58532"/>
                    </a:moveTo>
                    <a:cubicBezTo>
                      <a:pt x="36661" y="57639"/>
                      <a:pt x="42242" y="54216"/>
                      <a:pt x="46111" y="48895"/>
                    </a:cubicBezTo>
                    <a:cubicBezTo>
                      <a:pt x="50762" y="42496"/>
                      <a:pt x="52548" y="33901"/>
                      <a:pt x="51022" y="25306"/>
                    </a:cubicBezTo>
                    <a:cubicBezTo>
                      <a:pt x="48231" y="9269"/>
                      <a:pt x="35134" y="-1744"/>
                      <a:pt x="21145" y="228"/>
                    </a:cubicBezTo>
                    <a:cubicBezTo>
                      <a:pt x="14894" y="1121"/>
                      <a:pt x="9313" y="4544"/>
                      <a:pt x="5444" y="9865"/>
                    </a:cubicBezTo>
                    <a:cubicBezTo>
                      <a:pt x="793" y="16264"/>
                      <a:pt x="-993" y="24859"/>
                      <a:pt x="533" y="33454"/>
                    </a:cubicBezTo>
                    <a:cubicBezTo>
                      <a:pt x="3137" y="48263"/>
                      <a:pt x="14485" y="58793"/>
                      <a:pt x="27136" y="58793"/>
                    </a:cubicBezTo>
                    <a:cubicBezTo>
                      <a:pt x="28215" y="58793"/>
                      <a:pt x="29294" y="58718"/>
                      <a:pt x="30410" y="58569"/>
                    </a:cubicBezTo>
                    <a:close/>
                    <a:moveTo>
                      <a:pt x="24047" y="29734"/>
                    </a:moveTo>
                    <a:cubicBezTo>
                      <a:pt x="24680" y="29436"/>
                      <a:pt x="25387" y="29176"/>
                      <a:pt x="26205" y="29064"/>
                    </a:cubicBezTo>
                    <a:cubicBezTo>
                      <a:pt x="26652" y="28990"/>
                      <a:pt x="27098" y="28952"/>
                      <a:pt x="27508" y="28990"/>
                    </a:cubicBezTo>
                    <a:cubicBezTo>
                      <a:pt x="26875" y="29287"/>
                      <a:pt x="26168" y="29548"/>
                      <a:pt x="25350" y="29659"/>
                    </a:cubicBezTo>
                    <a:cubicBezTo>
                      <a:pt x="24903" y="29734"/>
                      <a:pt x="24457" y="29734"/>
                      <a:pt x="24047" y="2973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90" name="Google Shape;5290;p97"/>
              <p:cNvSpPr/>
              <p:nvPr/>
            </p:nvSpPr>
            <p:spPr>
              <a:xfrm>
                <a:off x="4885488" y="5760439"/>
                <a:ext cx="54395" cy="56932"/>
              </a:xfrm>
              <a:custGeom>
                <a:rect b="b" l="l" r="r" t="t"/>
                <a:pathLst>
                  <a:path extrusionOk="0" h="56932" w="54395">
                    <a:moveTo>
                      <a:pt x="12278" y="2610"/>
                    </a:moveTo>
                    <a:cubicBezTo>
                      <a:pt x="6660" y="5550"/>
                      <a:pt x="2604" y="10647"/>
                      <a:pt x="893" y="16972"/>
                    </a:cubicBezTo>
                    <a:cubicBezTo>
                      <a:pt x="-1191" y="24711"/>
                      <a:pt x="409" y="33567"/>
                      <a:pt x="5320" y="41269"/>
                    </a:cubicBezTo>
                    <a:cubicBezTo>
                      <a:pt x="11645" y="51240"/>
                      <a:pt x="21654" y="56970"/>
                      <a:pt x="31328" y="56933"/>
                    </a:cubicBezTo>
                    <a:cubicBezTo>
                      <a:pt x="35049" y="56933"/>
                      <a:pt x="38732" y="56114"/>
                      <a:pt x="42118" y="54328"/>
                    </a:cubicBezTo>
                    <a:cubicBezTo>
                      <a:pt x="47736" y="51389"/>
                      <a:pt x="51792" y="46291"/>
                      <a:pt x="53503" y="39966"/>
                    </a:cubicBezTo>
                    <a:cubicBezTo>
                      <a:pt x="55587" y="32227"/>
                      <a:pt x="53987" y="23372"/>
                      <a:pt x="49076" y="15670"/>
                    </a:cubicBezTo>
                    <a:cubicBezTo>
                      <a:pt x="40332" y="1866"/>
                      <a:pt x="24519" y="-3753"/>
                      <a:pt x="12315" y="261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291" name="Google Shape;5291;p97"/>
            <p:cNvGrpSpPr/>
            <p:nvPr/>
          </p:nvGrpSpPr>
          <p:grpSpPr>
            <a:xfrm>
              <a:off x="3739270" y="1816940"/>
              <a:ext cx="234321" cy="436273"/>
              <a:chOff x="7448062" y="5197796"/>
              <a:chExt cx="511823" cy="952941"/>
            </a:xfrm>
          </p:grpSpPr>
          <p:sp>
            <p:nvSpPr>
              <p:cNvPr id="5292" name="Google Shape;5292;p97"/>
              <p:cNvSpPr/>
              <p:nvPr/>
            </p:nvSpPr>
            <p:spPr>
              <a:xfrm>
                <a:off x="7448062" y="5197796"/>
                <a:ext cx="233657" cy="952941"/>
              </a:xfrm>
              <a:custGeom>
                <a:rect b="b" l="l" r="r" t="t"/>
                <a:pathLst>
                  <a:path extrusionOk="0" h="952941" w="233657">
                    <a:moveTo>
                      <a:pt x="222949" y="161921"/>
                    </a:moveTo>
                    <a:lnTo>
                      <a:pt x="126803" y="161921"/>
                    </a:lnTo>
                    <a:lnTo>
                      <a:pt x="126803" y="20389"/>
                    </a:lnTo>
                    <a:lnTo>
                      <a:pt x="186632" y="20389"/>
                    </a:lnTo>
                    <a:cubicBezTo>
                      <a:pt x="192287" y="20389"/>
                      <a:pt x="196901" y="15775"/>
                      <a:pt x="196901" y="10120"/>
                    </a:cubicBezTo>
                    <a:cubicBezTo>
                      <a:pt x="196901" y="4465"/>
                      <a:pt x="192138" y="0"/>
                      <a:pt x="186632" y="0"/>
                    </a:cubicBezTo>
                    <a:lnTo>
                      <a:pt x="46586" y="0"/>
                    </a:lnTo>
                    <a:cubicBezTo>
                      <a:pt x="40930" y="0"/>
                      <a:pt x="36317" y="4614"/>
                      <a:pt x="36317" y="10269"/>
                    </a:cubicBezTo>
                    <a:cubicBezTo>
                      <a:pt x="36317" y="15924"/>
                      <a:pt x="40931" y="20538"/>
                      <a:pt x="46586" y="20538"/>
                    </a:cubicBezTo>
                    <a:lnTo>
                      <a:pt x="106414" y="20538"/>
                    </a:lnTo>
                    <a:lnTo>
                      <a:pt x="106414" y="162070"/>
                    </a:lnTo>
                    <a:lnTo>
                      <a:pt x="10269" y="162070"/>
                    </a:lnTo>
                    <a:cubicBezTo>
                      <a:pt x="4613" y="162070"/>
                      <a:pt x="0" y="166684"/>
                      <a:pt x="0" y="172339"/>
                    </a:cubicBezTo>
                    <a:cubicBezTo>
                      <a:pt x="0" y="177994"/>
                      <a:pt x="4614" y="182608"/>
                      <a:pt x="10269" y="182608"/>
                    </a:cubicBezTo>
                    <a:lnTo>
                      <a:pt x="22622" y="182608"/>
                    </a:lnTo>
                    <a:lnTo>
                      <a:pt x="22622" y="665258"/>
                    </a:lnTo>
                    <a:cubicBezTo>
                      <a:pt x="22622" y="670914"/>
                      <a:pt x="27236" y="675527"/>
                      <a:pt x="32891" y="675527"/>
                    </a:cubicBezTo>
                    <a:lnTo>
                      <a:pt x="65782" y="675527"/>
                    </a:lnTo>
                    <a:lnTo>
                      <a:pt x="65782" y="712288"/>
                    </a:lnTo>
                    <a:cubicBezTo>
                      <a:pt x="65782" y="736844"/>
                      <a:pt x="83344" y="757383"/>
                      <a:pt x="106560" y="762146"/>
                    </a:cubicBezTo>
                    <a:lnTo>
                      <a:pt x="106560" y="942673"/>
                    </a:lnTo>
                    <a:cubicBezTo>
                      <a:pt x="106560" y="948329"/>
                      <a:pt x="111174" y="952942"/>
                      <a:pt x="116829" y="952942"/>
                    </a:cubicBezTo>
                    <a:cubicBezTo>
                      <a:pt x="122484" y="952942"/>
                      <a:pt x="127098" y="948328"/>
                      <a:pt x="127098" y="942673"/>
                    </a:cubicBezTo>
                    <a:lnTo>
                      <a:pt x="127098" y="761851"/>
                    </a:lnTo>
                    <a:cubicBezTo>
                      <a:pt x="150315" y="757088"/>
                      <a:pt x="167876" y="736550"/>
                      <a:pt x="167876" y="711993"/>
                    </a:cubicBezTo>
                    <a:lnTo>
                      <a:pt x="167876" y="675232"/>
                    </a:lnTo>
                    <a:lnTo>
                      <a:pt x="200767" y="675232"/>
                    </a:lnTo>
                    <a:cubicBezTo>
                      <a:pt x="206422" y="675232"/>
                      <a:pt x="211036" y="670618"/>
                      <a:pt x="211036" y="664963"/>
                    </a:cubicBezTo>
                    <a:lnTo>
                      <a:pt x="211036" y="182312"/>
                    </a:lnTo>
                    <a:lnTo>
                      <a:pt x="223389" y="182312"/>
                    </a:lnTo>
                    <a:cubicBezTo>
                      <a:pt x="229044" y="182312"/>
                      <a:pt x="233658" y="177699"/>
                      <a:pt x="233658" y="172043"/>
                    </a:cubicBezTo>
                    <a:cubicBezTo>
                      <a:pt x="233211" y="166388"/>
                      <a:pt x="228598" y="161923"/>
                      <a:pt x="222942" y="161923"/>
                    </a:cubicBezTo>
                    <a:close/>
                    <a:moveTo>
                      <a:pt x="136330" y="250921"/>
                    </a:moveTo>
                    <a:cubicBezTo>
                      <a:pt x="130675" y="250921"/>
                      <a:pt x="126061" y="255535"/>
                      <a:pt x="126061" y="261190"/>
                    </a:cubicBezTo>
                    <a:cubicBezTo>
                      <a:pt x="126061" y="266845"/>
                      <a:pt x="130675" y="271459"/>
                      <a:pt x="136330" y="271459"/>
                    </a:cubicBezTo>
                    <a:lnTo>
                      <a:pt x="190206" y="271459"/>
                    </a:lnTo>
                    <a:lnTo>
                      <a:pt x="190206" y="329799"/>
                    </a:lnTo>
                    <a:lnTo>
                      <a:pt x="136330" y="329799"/>
                    </a:lnTo>
                    <a:cubicBezTo>
                      <a:pt x="130675" y="329799"/>
                      <a:pt x="126061" y="334413"/>
                      <a:pt x="126061" y="340068"/>
                    </a:cubicBezTo>
                    <a:cubicBezTo>
                      <a:pt x="126061" y="345723"/>
                      <a:pt x="130675" y="350337"/>
                      <a:pt x="136330" y="350337"/>
                    </a:cubicBezTo>
                    <a:lnTo>
                      <a:pt x="190206" y="350337"/>
                    </a:lnTo>
                    <a:lnTo>
                      <a:pt x="190206" y="408678"/>
                    </a:lnTo>
                    <a:lnTo>
                      <a:pt x="136330" y="408678"/>
                    </a:lnTo>
                    <a:cubicBezTo>
                      <a:pt x="130675" y="408678"/>
                      <a:pt x="126061" y="413291"/>
                      <a:pt x="126061" y="418947"/>
                    </a:cubicBezTo>
                    <a:cubicBezTo>
                      <a:pt x="126061" y="424602"/>
                      <a:pt x="130675" y="429216"/>
                      <a:pt x="136330" y="429216"/>
                    </a:cubicBezTo>
                    <a:lnTo>
                      <a:pt x="190206" y="429216"/>
                    </a:lnTo>
                    <a:lnTo>
                      <a:pt x="190206" y="487556"/>
                    </a:lnTo>
                    <a:lnTo>
                      <a:pt x="136330" y="487556"/>
                    </a:lnTo>
                    <a:cubicBezTo>
                      <a:pt x="130675" y="487556"/>
                      <a:pt x="126061" y="492170"/>
                      <a:pt x="126061" y="497825"/>
                    </a:cubicBezTo>
                    <a:cubicBezTo>
                      <a:pt x="126061" y="503480"/>
                      <a:pt x="130675" y="508094"/>
                      <a:pt x="136330" y="508094"/>
                    </a:cubicBezTo>
                    <a:lnTo>
                      <a:pt x="190206" y="508094"/>
                    </a:lnTo>
                    <a:lnTo>
                      <a:pt x="190206" y="566435"/>
                    </a:lnTo>
                    <a:lnTo>
                      <a:pt x="136330" y="566435"/>
                    </a:lnTo>
                    <a:cubicBezTo>
                      <a:pt x="130675" y="566435"/>
                      <a:pt x="126061" y="571048"/>
                      <a:pt x="126061" y="576704"/>
                    </a:cubicBezTo>
                    <a:cubicBezTo>
                      <a:pt x="126061" y="582359"/>
                      <a:pt x="130675" y="586972"/>
                      <a:pt x="136330" y="586972"/>
                    </a:cubicBezTo>
                    <a:lnTo>
                      <a:pt x="190206" y="586972"/>
                    </a:lnTo>
                    <a:lnTo>
                      <a:pt x="190206" y="655582"/>
                    </a:lnTo>
                    <a:lnTo>
                      <a:pt x="42863" y="655582"/>
                    </a:lnTo>
                    <a:lnTo>
                      <a:pt x="42863" y="182304"/>
                    </a:lnTo>
                    <a:lnTo>
                      <a:pt x="190206" y="182304"/>
                    </a:lnTo>
                    <a:lnTo>
                      <a:pt x="190206" y="250913"/>
                    </a:lnTo>
                    <a:close/>
                    <a:moveTo>
                      <a:pt x="116536" y="742354"/>
                    </a:moveTo>
                    <a:cubicBezTo>
                      <a:pt x="99719" y="742354"/>
                      <a:pt x="86027" y="728662"/>
                      <a:pt x="86027" y="711844"/>
                    </a:cubicBezTo>
                    <a:lnTo>
                      <a:pt x="86027" y="675083"/>
                    </a:lnTo>
                    <a:lnTo>
                      <a:pt x="147046" y="675083"/>
                    </a:lnTo>
                    <a:lnTo>
                      <a:pt x="147046" y="711844"/>
                    </a:lnTo>
                    <a:cubicBezTo>
                      <a:pt x="147046" y="728662"/>
                      <a:pt x="133354" y="742354"/>
                      <a:pt x="116536" y="74235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93" name="Google Shape;5293;p97"/>
              <p:cNvSpPr/>
              <p:nvPr/>
            </p:nvSpPr>
            <p:spPr>
              <a:xfrm>
                <a:off x="7689014" y="5679553"/>
                <a:ext cx="270871" cy="468805"/>
              </a:xfrm>
              <a:custGeom>
                <a:rect b="b" l="l" r="r" t="t"/>
                <a:pathLst>
                  <a:path extrusionOk="0" h="468805" w="270871">
                    <a:moveTo>
                      <a:pt x="270871" y="223242"/>
                    </a:moveTo>
                    <a:cubicBezTo>
                      <a:pt x="270871" y="222200"/>
                      <a:pt x="270573" y="221308"/>
                      <a:pt x="270276" y="220266"/>
                    </a:cubicBezTo>
                    <a:cubicBezTo>
                      <a:pt x="268787" y="199430"/>
                      <a:pt x="260602" y="179040"/>
                      <a:pt x="246166" y="162372"/>
                    </a:cubicBezTo>
                    <a:cubicBezTo>
                      <a:pt x="218186" y="130225"/>
                      <a:pt x="213572" y="104180"/>
                      <a:pt x="213275" y="91828"/>
                    </a:cubicBezTo>
                    <a:lnTo>
                      <a:pt x="223247" y="91828"/>
                    </a:lnTo>
                    <a:cubicBezTo>
                      <a:pt x="237534" y="91828"/>
                      <a:pt x="249144" y="80219"/>
                      <a:pt x="249144" y="65931"/>
                    </a:cubicBezTo>
                    <a:lnTo>
                      <a:pt x="249144" y="25897"/>
                    </a:lnTo>
                    <a:cubicBezTo>
                      <a:pt x="249144" y="11609"/>
                      <a:pt x="237534" y="0"/>
                      <a:pt x="223247" y="0"/>
                    </a:cubicBezTo>
                    <a:lnTo>
                      <a:pt x="47625" y="0"/>
                    </a:lnTo>
                    <a:cubicBezTo>
                      <a:pt x="33338" y="0"/>
                      <a:pt x="21728" y="11609"/>
                      <a:pt x="21728" y="25897"/>
                    </a:cubicBezTo>
                    <a:lnTo>
                      <a:pt x="21728" y="65931"/>
                    </a:lnTo>
                    <a:cubicBezTo>
                      <a:pt x="21728" y="80219"/>
                      <a:pt x="33338" y="91828"/>
                      <a:pt x="47625" y="91828"/>
                    </a:cubicBezTo>
                    <a:lnTo>
                      <a:pt x="57745" y="91828"/>
                    </a:lnTo>
                    <a:cubicBezTo>
                      <a:pt x="57448" y="104181"/>
                      <a:pt x="52685" y="130225"/>
                      <a:pt x="24855" y="162372"/>
                    </a:cubicBezTo>
                    <a:cubicBezTo>
                      <a:pt x="10120" y="179338"/>
                      <a:pt x="1786" y="200175"/>
                      <a:pt x="595" y="221308"/>
                    </a:cubicBezTo>
                    <a:cubicBezTo>
                      <a:pt x="446" y="221903"/>
                      <a:pt x="149" y="222498"/>
                      <a:pt x="149" y="223242"/>
                    </a:cubicBezTo>
                    <a:cubicBezTo>
                      <a:pt x="149" y="223540"/>
                      <a:pt x="298" y="223689"/>
                      <a:pt x="298" y="223987"/>
                    </a:cubicBezTo>
                    <a:cubicBezTo>
                      <a:pt x="298" y="224880"/>
                      <a:pt x="0" y="225772"/>
                      <a:pt x="0" y="226665"/>
                    </a:cubicBezTo>
                    <a:lnTo>
                      <a:pt x="0" y="415822"/>
                    </a:lnTo>
                    <a:cubicBezTo>
                      <a:pt x="0" y="444993"/>
                      <a:pt x="23813" y="468805"/>
                      <a:pt x="52983" y="468805"/>
                    </a:cubicBezTo>
                    <a:lnTo>
                      <a:pt x="217737" y="468805"/>
                    </a:lnTo>
                    <a:cubicBezTo>
                      <a:pt x="246907" y="468805"/>
                      <a:pt x="270720" y="444993"/>
                      <a:pt x="270720" y="415822"/>
                    </a:cubicBezTo>
                    <a:lnTo>
                      <a:pt x="270720" y="226665"/>
                    </a:lnTo>
                    <a:cubicBezTo>
                      <a:pt x="270720" y="225921"/>
                      <a:pt x="270571" y="225177"/>
                      <a:pt x="270571" y="224433"/>
                    </a:cubicBezTo>
                    <a:cubicBezTo>
                      <a:pt x="270571" y="223986"/>
                      <a:pt x="270868" y="223689"/>
                      <a:pt x="270868" y="223242"/>
                    </a:cubicBezTo>
                    <a:close/>
                    <a:moveTo>
                      <a:pt x="217888" y="448423"/>
                    </a:moveTo>
                    <a:lnTo>
                      <a:pt x="53134" y="448423"/>
                    </a:lnTo>
                    <a:cubicBezTo>
                      <a:pt x="35126" y="448423"/>
                      <a:pt x="20541" y="433838"/>
                      <a:pt x="20541" y="415829"/>
                    </a:cubicBezTo>
                    <a:lnTo>
                      <a:pt x="20541" y="392314"/>
                    </a:lnTo>
                    <a:lnTo>
                      <a:pt x="250331" y="392314"/>
                    </a:lnTo>
                    <a:lnTo>
                      <a:pt x="250331" y="415829"/>
                    </a:lnTo>
                    <a:cubicBezTo>
                      <a:pt x="250480" y="433837"/>
                      <a:pt x="235747" y="448423"/>
                      <a:pt x="217887" y="448423"/>
                    </a:cubicBezTo>
                    <a:close/>
                    <a:moveTo>
                      <a:pt x="42123" y="25903"/>
                    </a:moveTo>
                    <a:cubicBezTo>
                      <a:pt x="42123" y="22778"/>
                      <a:pt x="44653" y="20397"/>
                      <a:pt x="47630" y="20397"/>
                    </a:cubicBezTo>
                    <a:lnTo>
                      <a:pt x="223252" y="20397"/>
                    </a:lnTo>
                    <a:cubicBezTo>
                      <a:pt x="226377" y="20397"/>
                      <a:pt x="228759" y="22927"/>
                      <a:pt x="228759" y="25903"/>
                    </a:cubicBezTo>
                    <a:lnTo>
                      <a:pt x="228759" y="65938"/>
                    </a:lnTo>
                    <a:cubicBezTo>
                      <a:pt x="228759" y="69063"/>
                      <a:pt x="226228" y="71444"/>
                      <a:pt x="223252" y="71444"/>
                    </a:cubicBezTo>
                    <a:lnTo>
                      <a:pt x="47630" y="71444"/>
                    </a:lnTo>
                    <a:cubicBezTo>
                      <a:pt x="44505" y="71444"/>
                      <a:pt x="42123" y="68914"/>
                      <a:pt x="42123" y="65938"/>
                    </a:cubicBezTo>
                    <a:close/>
                    <a:moveTo>
                      <a:pt x="192733" y="91983"/>
                    </a:moveTo>
                    <a:cubicBezTo>
                      <a:pt x="193030" y="108355"/>
                      <a:pt x="198686" y="139013"/>
                      <a:pt x="230684" y="175922"/>
                    </a:cubicBezTo>
                    <a:cubicBezTo>
                      <a:pt x="240209" y="186935"/>
                      <a:pt x="246609" y="199734"/>
                      <a:pt x="249139" y="213278"/>
                    </a:cubicBezTo>
                    <a:lnTo>
                      <a:pt x="21882" y="213278"/>
                    </a:lnTo>
                    <a:cubicBezTo>
                      <a:pt x="24412" y="199884"/>
                      <a:pt x="30811" y="186936"/>
                      <a:pt x="40336" y="175922"/>
                    </a:cubicBezTo>
                    <a:cubicBezTo>
                      <a:pt x="72335" y="139013"/>
                      <a:pt x="78139" y="108354"/>
                      <a:pt x="78288" y="91983"/>
                    </a:cubicBezTo>
                    <a:close/>
                    <a:moveTo>
                      <a:pt x="20540" y="372075"/>
                    </a:moveTo>
                    <a:lnTo>
                      <a:pt x="20540" y="233515"/>
                    </a:lnTo>
                    <a:lnTo>
                      <a:pt x="250330" y="233515"/>
                    </a:lnTo>
                    <a:lnTo>
                      <a:pt x="250330" y="37207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94" name="Google Shape;5294;p97"/>
              <p:cNvSpPr/>
              <p:nvPr/>
            </p:nvSpPr>
            <p:spPr>
              <a:xfrm>
                <a:off x="7762983" y="5920950"/>
                <a:ext cx="122931" cy="122931"/>
              </a:xfrm>
              <a:custGeom>
                <a:rect b="b" l="l" r="r" t="t"/>
                <a:pathLst>
                  <a:path extrusionOk="0" h="122931" w="122931">
                    <a:moveTo>
                      <a:pt x="112663" y="51197"/>
                    </a:moveTo>
                    <a:lnTo>
                      <a:pt x="71735" y="51197"/>
                    </a:lnTo>
                    <a:lnTo>
                      <a:pt x="71735" y="10269"/>
                    </a:lnTo>
                    <a:cubicBezTo>
                      <a:pt x="71735" y="4613"/>
                      <a:pt x="67121" y="0"/>
                      <a:pt x="61466" y="0"/>
                    </a:cubicBezTo>
                    <a:cubicBezTo>
                      <a:pt x="55811" y="0"/>
                      <a:pt x="51197" y="4614"/>
                      <a:pt x="51197" y="10269"/>
                    </a:cubicBezTo>
                    <a:lnTo>
                      <a:pt x="51197" y="51197"/>
                    </a:lnTo>
                    <a:lnTo>
                      <a:pt x="10269" y="51197"/>
                    </a:lnTo>
                    <a:cubicBezTo>
                      <a:pt x="4613" y="51197"/>
                      <a:pt x="0" y="55811"/>
                      <a:pt x="0" y="61466"/>
                    </a:cubicBezTo>
                    <a:cubicBezTo>
                      <a:pt x="0" y="67121"/>
                      <a:pt x="4614" y="71735"/>
                      <a:pt x="10269" y="71735"/>
                    </a:cubicBezTo>
                    <a:lnTo>
                      <a:pt x="51197" y="71735"/>
                    </a:lnTo>
                    <a:lnTo>
                      <a:pt x="51197" y="112663"/>
                    </a:lnTo>
                    <a:cubicBezTo>
                      <a:pt x="51197" y="118318"/>
                      <a:pt x="55811" y="122932"/>
                      <a:pt x="61466" y="122932"/>
                    </a:cubicBezTo>
                    <a:cubicBezTo>
                      <a:pt x="67121" y="122932"/>
                      <a:pt x="71735" y="118318"/>
                      <a:pt x="71735" y="112663"/>
                    </a:cubicBezTo>
                    <a:lnTo>
                      <a:pt x="71735" y="71586"/>
                    </a:lnTo>
                    <a:lnTo>
                      <a:pt x="112663" y="71586"/>
                    </a:lnTo>
                    <a:cubicBezTo>
                      <a:pt x="118318" y="71586"/>
                      <a:pt x="122932" y="66972"/>
                      <a:pt x="122932" y="61317"/>
                    </a:cubicBezTo>
                    <a:cubicBezTo>
                      <a:pt x="122932" y="55662"/>
                      <a:pt x="118318" y="51197"/>
                      <a:pt x="112663" y="5119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5295" name="Google Shape;5295;p97"/>
            <p:cNvSpPr/>
            <p:nvPr/>
          </p:nvSpPr>
          <p:spPr>
            <a:xfrm>
              <a:off x="8301148" y="1820251"/>
              <a:ext cx="343917" cy="467237"/>
            </a:xfrm>
            <a:custGeom>
              <a:rect b="b" l="l" r="r" t="t"/>
              <a:pathLst>
                <a:path extrusionOk="0" h="887127" w="652983">
                  <a:moveTo>
                    <a:pt x="504062" y="0"/>
                  </a:moveTo>
                  <a:cubicBezTo>
                    <a:pt x="499410" y="33"/>
                    <a:pt x="495203" y="2772"/>
                    <a:pt x="493291" y="7014"/>
                  </a:cubicBezTo>
                  <a:cubicBezTo>
                    <a:pt x="486347" y="22432"/>
                    <a:pt x="471840" y="41678"/>
                    <a:pt x="456884" y="59718"/>
                  </a:cubicBezTo>
                  <a:cubicBezTo>
                    <a:pt x="441927" y="77757"/>
                    <a:pt x="426694" y="94505"/>
                    <a:pt x="417388" y="108124"/>
                  </a:cubicBezTo>
                  <a:cubicBezTo>
                    <a:pt x="405872" y="124979"/>
                    <a:pt x="399120" y="145432"/>
                    <a:pt x="399120" y="167339"/>
                  </a:cubicBezTo>
                  <a:cubicBezTo>
                    <a:pt x="399120" y="225229"/>
                    <a:pt x="446321" y="272412"/>
                    <a:pt x="504211" y="272412"/>
                  </a:cubicBezTo>
                  <a:cubicBezTo>
                    <a:pt x="562101" y="272412"/>
                    <a:pt x="609284" y="225229"/>
                    <a:pt x="609284" y="167339"/>
                  </a:cubicBezTo>
                  <a:cubicBezTo>
                    <a:pt x="609284" y="145370"/>
                    <a:pt x="602499" y="124858"/>
                    <a:pt x="590922" y="107975"/>
                  </a:cubicBezTo>
                  <a:cubicBezTo>
                    <a:pt x="581642" y="94441"/>
                    <a:pt x="566525" y="77726"/>
                    <a:pt x="551613" y="59699"/>
                  </a:cubicBezTo>
                  <a:cubicBezTo>
                    <a:pt x="536701" y="41672"/>
                    <a:pt x="522166" y="22426"/>
                    <a:pt x="514945" y="6884"/>
                  </a:cubicBezTo>
                  <a:cubicBezTo>
                    <a:pt x="512978" y="2656"/>
                    <a:pt x="508725" y="-34"/>
                    <a:pt x="504062" y="0"/>
                  </a:cubicBezTo>
                  <a:close/>
                  <a:moveTo>
                    <a:pt x="504211" y="35012"/>
                  </a:moveTo>
                  <a:cubicBezTo>
                    <a:pt x="512809" y="48578"/>
                    <a:pt x="522690" y="62089"/>
                    <a:pt x="533270" y="74879"/>
                  </a:cubicBezTo>
                  <a:cubicBezTo>
                    <a:pt x="548563" y="93367"/>
                    <a:pt x="563769" y="110496"/>
                    <a:pt x="571277" y="121444"/>
                  </a:cubicBezTo>
                  <a:cubicBezTo>
                    <a:pt x="580235" y="134508"/>
                    <a:pt x="585471" y="150254"/>
                    <a:pt x="585471" y="167339"/>
                  </a:cubicBezTo>
                  <a:cubicBezTo>
                    <a:pt x="585471" y="212359"/>
                    <a:pt x="549232" y="248599"/>
                    <a:pt x="504211" y="248599"/>
                  </a:cubicBezTo>
                  <a:cubicBezTo>
                    <a:pt x="459190" y="248599"/>
                    <a:pt x="422932" y="212359"/>
                    <a:pt x="422932" y="167339"/>
                  </a:cubicBezTo>
                  <a:cubicBezTo>
                    <a:pt x="422932" y="150302"/>
                    <a:pt x="428141" y="134598"/>
                    <a:pt x="437052" y="121556"/>
                  </a:cubicBezTo>
                  <a:cubicBezTo>
                    <a:pt x="444524" y="110621"/>
                    <a:pt x="459853" y="93437"/>
                    <a:pt x="475208" y="74917"/>
                  </a:cubicBezTo>
                  <a:cubicBezTo>
                    <a:pt x="485820" y="62118"/>
                    <a:pt x="495680" y="48611"/>
                    <a:pt x="504211" y="35012"/>
                  </a:cubicBezTo>
                  <a:close/>
                  <a:moveTo>
                    <a:pt x="322976" y="46565"/>
                  </a:moveTo>
                  <a:cubicBezTo>
                    <a:pt x="304769" y="46565"/>
                    <a:pt x="289750" y="61585"/>
                    <a:pt x="289750" y="79791"/>
                  </a:cubicBezTo>
                  <a:cubicBezTo>
                    <a:pt x="289750" y="97997"/>
                    <a:pt x="304769" y="113017"/>
                    <a:pt x="322976" y="113017"/>
                  </a:cubicBezTo>
                  <a:cubicBezTo>
                    <a:pt x="341182" y="113017"/>
                    <a:pt x="356201" y="97997"/>
                    <a:pt x="356201" y="79791"/>
                  </a:cubicBezTo>
                  <a:cubicBezTo>
                    <a:pt x="356201" y="61585"/>
                    <a:pt x="341182" y="46565"/>
                    <a:pt x="322976" y="46565"/>
                  </a:cubicBezTo>
                  <a:close/>
                  <a:moveTo>
                    <a:pt x="81093" y="66229"/>
                  </a:moveTo>
                  <a:cubicBezTo>
                    <a:pt x="62695" y="66229"/>
                    <a:pt x="47513" y="81410"/>
                    <a:pt x="47513" y="99808"/>
                  </a:cubicBezTo>
                  <a:cubicBezTo>
                    <a:pt x="47513" y="118206"/>
                    <a:pt x="62695" y="133369"/>
                    <a:pt x="81093" y="133369"/>
                  </a:cubicBezTo>
                  <a:cubicBezTo>
                    <a:pt x="99490" y="133369"/>
                    <a:pt x="114653" y="118206"/>
                    <a:pt x="114653" y="99808"/>
                  </a:cubicBezTo>
                  <a:cubicBezTo>
                    <a:pt x="114653" y="81410"/>
                    <a:pt x="99490" y="66229"/>
                    <a:pt x="81093" y="66229"/>
                  </a:cubicBezTo>
                  <a:close/>
                  <a:moveTo>
                    <a:pt x="322976" y="70377"/>
                  </a:moveTo>
                  <a:cubicBezTo>
                    <a:pt x="328313" y="70377"/>
                    <a:pt x="332389" y="74454"/>
                    <a:pt x="332389" y="79791"/>
                  </a:cubicBezTo>
                  <a:cubicBezTo>
                    <a:pt x="332389" y="85128"/>
                    <a:pt x="328313" y="89204"/>
                    <a:pt x="322976" y="89204"/>
                  </a:cubicBezTo>
                  <a:cubicBezTo>
                    <a:pt x="317639" y="89204"/>
                    <a:pt x="313562" y="85128"/>
                    <a:pt x="313562" y="79791"/>
                  </a:cubicBezTo>
                  <a:cubicBezTo>
                    <a:pt x="313562" y="74454"/>
                    <a:pt x="317639" y="70377"/>
                    <a:pt x="322976" y="70377"/>
                  </a:cubicBezTo>
                  <a:close/>
                  <a:moveTo>
                    <a:pt x="81093" y="90041"/>
                  </a:moveTo>
                  <a:cubicBezTo>
                    <a:pt x="86621" y="90041"/>
                    <a:pt x="90841" y="94280"/>
                    <a:pt x="90841" y="99808"/>
                  </a:cubicBezTo>
                  <a:cubicBezTo>
                    <a:pt x="90841" y="105337"/>
                    <a:pt x="86621" y="109556"/>
                    <a:pt x="81093" y="109556"/>
                  </a:cubicBezTo>
                  <a:cubicBezTo>
                    <a:pt x="75564" y="109556"/>
                    <a:pt x="71326" y="105337"/>
                    <a:pt x="71326" y="99808"/>
                  </a:cubicBezTo>
                  <a:cubicBezTo>
                    <a:pt x="71326" y="94280"/>
                    <a:pt x="75564" y="90041"/>
                    <a:pt x="81093" y="90041"/>
                  </a:cubicBezTo>
                  <a:close/>
                  <a:moveTo>
                    <a:pt x="304781" y="162967"/>
                  </a:moveTo>
                  <a:cubicBezTo>
                    <a:pt x="286575" y="162967"/>
                    <a:pt x="271556" y="177987"/>
                    <a:pt x="271556" y="196193"/>
                  </a:cubicBezTo>
                  <a:cubicBezTo>
                    <a:pt x="271556" y="214399"/>
                    <a:pt x="286575" y="229419"/>
                    <a:pt x="304781" y="229419"/>
                  </a:cubicBezTo>
                  <a:cubicBezTo>
                    <a:pt x="322988" y="229419"/>
                    <a:pt x="338007" y="214399"/>
                    <a:pt x="338007" y="196193"/>
                  </a:cubicBezTo>
                  <a:cubicBezTo>
                    <a:pt x="338007" y="177987"/>
                    <a:pt x="322988" y="162967"/>
                    <a:pt x="304781" y="162967"/>
                  </a:cubicBezTo>
                  <a:close/>
                  <a:moveTo>
                    <a:pt x="527000" y="169199"/>
                  </a:moveTo>
                  <a:cubicBezTo>
                    <a:pt x="520515" y="169371"/>
                    <a:pt x="513880" y="171085"/>
                    <a:pt x="507857" y="174241"/>
                  </a:cubicBezTo>
                  <a:cubicBezTo>
                    <a:pt x="490337" y="183420"/>
                    <a:pt x="479920" y="203831"/>
                    <a:pt x="489086" y="221326"/>
                  </a:cubicBezTo>
                  <a:cubicBezTo>
                    <a:pt x="498253" y="238822"/>
                    <a:pt x="520959" y="241891"/>
                    <a:pt x="538479" y="232712"/>
                  </a:cubicBezTo>
                  <a:cubicBezTo>
                    <a:pt x="555999" y="223532"/>
                    <a:pt x="566398" y="203122"/>
                    <a:pt x="557231" y="185626"/>
                  </a:cubicBezTo>
                  <a:cubicBezTo>
                    <a:pt x="551215" y="174145"/>
                    <a:pt x="539381" y="168871"/>
                    <a:pt x="527000" y="169199"/>
                  </a:cubicBezTo>
                  <a:close/>
                  <a:moveTo>
                    <a:pt x="135117" y="175673"/>
                  </a:moveTo>
                  <a:cubicBezTo>
                    <a:pt x="130462" y="175646"/>
                    <a:pt x="126217" y="178336"/>
                    <a:pt x="124253" y="182557"/>
                  </a:cubicBezTo>
                  <a:cubicBezTo>
                    <a:pt x="119665" y="192433"/>
                    <a:pt x="109992" y="205363"/>
                    <a:pt x="99957" y="217494"/>
                  </a:cubicBezTo>
                  <a:cubicBezTo>
                    <a:pt x="89921" y="229625"/>
                    <a:pt x="79700" y="240878"/>
                    <a:pt x="73130" y="250459"/>
                  </a:cubicBezTo>
                  <a:cubicBezTo>
                    <a:pt x="64869" y="262507"/>
                    <a:pt x="60015" y="277156"/>
                    <a:pt x="60015" y="292820"/>
                  </a:cubicBezTo>
                  <a:cubicBezTo>
                    <a:pt x="60015" y="334094"/>
                    <a:pt x="93731" y="367810"/>
                    <a:pt x="135006" y="367810"/>
                  </a:cubicBezTo>
                  <a:cubicBezTo>
                    <a:pt x="176280" y="367810"/>
                    <a:pt x="209996" y="334094"/>
                    <a:pt x="209996" y="292820"/>
                  </a:cubicBezTo>
                  <a:cubicBezTo>
                    <a:pt x="209996" y="277200"/>
                    <a:pt x="205192" y="262599"/>
                    <a:pt x="196974" y="250571"/>
                  </a:cubicBezTo>
                  <a:cubicBezTo>
                    <a:pt x="190377" y="240916"/>
                    <a:pt x="180080" y="229649"/>
                    <a:pt x="170018" y="217513"/>
                  </a:cubicBezTo>
                  <a:cubicBezTo>
                    <a:pt x="159955" y="205376"/>
                    <a:pt x="150299" y="192439"/>
                    <a:pt x="145907" y="182687"/>
                  </a:cubicBezTo>
                  <a:cubicBezTo>
                    <a:pt x="143993" y="178439"/>
                    <a:pt x="139776" y="175699"/>
                    <a:pt x="135117" y="175673"/>
                  </a:cubicBezTo>
                  <a:close/>
                  <a:moveTo>
                    <a:pt x="304781" y="186780"/>
                  </a:moveTo>
                  <a:cubicBezTo>
                    <a:pt x="310118" y="186780"/>
                    <a:pt x="314195" y="190856"/>
                    <a:pt x="314195" y="196193"/>
                  </a:cubicBezTo>
                  <a:cubicBezTo>
                    <a:pt x="314195" y="201530"/>
                    <a:pt x="310118" y="205606"/>
                    <a:pt x="304781" y="205606"/>
                  </a:cubicBezTo>
                  <a:cubicBezTo>
                    <a:pt x="299444" y="205606"/>
                    <a:pt x="295368" y="201530"/>
                    <a:pt x="295368" y="196193"/>
                  </a:cubicBezTo>
                  <a:cubicBezTo>
                    <a:pt x="295368" y="190856"/>
                    <a:pt x="299444" y="186780"/>
                    <a:pt x="304781" y="186780"/>
                  </a:cubicBezTo>
                  <a:close/>
                  <a:moveTo>
                    <a:pt x="527652" y="192975"/>
                  </a:moveTo>
                  <a:cubicBezTo>
                    <a:pt x="531949" y="192940"/>
                    <a:pt x="535104" y="194710"/>
                    <a:pt x="536135" y="196677"/>
                  </a:cubicBezTo>
                  <a:cubicBezTo>
                    <a:pt x="537783" y="199823"/>
                    <a:pt x="535893" y="207180"/>
                    <a:pt x="527428" y="211615"/>
                  </a:cubicBezTo>
                  <a:cubicBezTo>
                    <a:pt x="518964" y="216050"/>
                    <a:pt x="511831" y="213422"/>
                    <a:pt x="510183" y="210276"/>
                  </a:cubicBezTo>
                  <a:cubicBezTo>
                    <a:pt x="508534" y="207130"/>
                    <a:pt x="510443" y="199772"/>
                    <a:pt x="518908" y="195337"/>
                  </a:cubicBezTo>
                  <a:cubicBezTo>
                    <a:pt x="522082" y="193674"/>
                    <a:pt x="525073" y="192995"/>
                    <a:pt x="527652" y="192975"/>
                  </a:cubicBezTo>
                  <a:close/>
                  <a:moveTo>
                    <a:pt x="135024" y="208341"/>
                  </a:moveTo>
                  <a:cubicBezTo>
                    <a:pt x="140511" y="216581"/>
                    <a:pt x="145337" y="225069"/>
                    <a:pt x="151674" y="232712"/>
                  </a:cubicBezTo>
                  <a:cubicBezTo>
                    <a:pt x="162136" y="245329"/>
                    <a:pt x="172547" y="257032"/>
                    <a:pt x="177310" y="264003"/>
                  </a:cubicBezTo>
                  <a:cubicBezTo>
                    <a:pt x="182924" y="272219"/>
                    <a:pt x="186184" y="282071"/>
                    <a:pt x="186184" y="292820"/>
                  </a:cubicBezTo>
                  <a:cubicBezTo>
                    <a:pt x="186184" y="321225"/>
                    <a:pt x="163411" y="343998"/>
                    <a:pt x="135006" y="343998"/>
                  </a:cubicBezTo>
                  <a:cubicBezTo>
                    <a:pt x="106600" y="343998"/>
                    <a:pt x="83827" y="321225"/>
                    <a:pt x="83827" y="292820"/>
                  </a:cubicBezTo>
                  <a:cubicBezTo>
                    <a:pt x="83827" y="282040"/>
                    <a:pt x="87133" y="272158"/>
                    <a:pt x="92776" y="263928"/>
                  </a:cubicBezTo>
                  <a:cubicBezTo>
                    <a:pt x="97573" y="256933"/>
                    <a:pt x="107883" y="245266"/>
                    <a:pt x="118300" y="232674"/>
                  </a:cubicBezTo>
                  <a:cubicBezTo>
                    <a:pt x="124624" y="225029"/>
                    <a:pt x="129509" y="216567"/>
                    <a:pt x="135024" y="208341"/>
                  </a:cubicBezTo>
                  <a:close/>
                  <a:moveTo>
                    <a:pt x="322566" y="265268"/>
                  </a:moveTo>
                  <a:cubicBezTo>
                    <a:pt x="317900" y="265237"/>
                    <a:pt x="313645" y="267935"/>
                    <a:pt x="311683" y="272170"/>
                  </a:cubicBezTo>
                  <a:cubicBezTo>
                    <a:pt x="293004" y="312377"/>
                    <a:pt x="257336" y="359134"/>
                    <a:pt x="221196" y="402822"/>
                  </a:cubicBezTo>
                  <a:cubicBezTo>
                    <a:pt x="185056" y="446511"/>
                    <a:pt x="148625" y="487033"/>
                    <a:pt x="127546" y="517773"/>
                  </a:cubicBezTo>
                  <a:cubicBezTo>
                    <a:pt x="101537" y="555703"/>
                    <a:pt x="86302" y="601688"/>
                    <a:pt x="86302" y="651105"/>
                  </a:cubicBezTo>
                  <a:cubicBezTo>
                    <a:pt x="86302" y="781319"/>
                    <a:pt x="192129" y="887128"/>
                    <a:pt x="322343" y="887128"/>
                  </a:cubicBezTo>
                  <a:cubicBezTo>
                    <a:pt x="452558" y="887128"/>
                    <a:pt x="558366" y="781319"/>
                    <a:pt x="558366" y="651105"/>
                  </a:cubicBezTo>
                  <a:cubicBezTo>
                    <a:pt x="558366" y="601829"/>
                    <a:pt x="543219" y="555976"/>
                    <a:pt x="517345" y="518108"/>
                  </a:cubicBezTo>
                  <a:cubicBezTo>
                    <a:pt x="496248" y="487232"/>
                    <a:pt x="459546" y="446649"/>
                    <a:pt x="423286" y="402915"/>
                  </a:cubicBezTo>
                  <a:cubicBezTo>
                    <a:pt x="387026" y="359182"/>
                    <a:pt x="351389" y="312365"/>
                    <a:pt x="333338" y="272282"/>
                  </a:cubicBezTo>
                  <a:cubicBezTo>
                    <a:pt x="331426" y="268040"/>
                    <a:pt x="327219" y="265301"/>
                    <a:pt x="322566" y="265268"/>
                  </a:cubicBezTo>
                  <a:close/>
                  <a:moveTo>
                    <a:pt x="122393" y="283220"/>
                  </a:moveTo>
                  <a:cubicBezTo>
                    <a:pt x="113250" y="283392"/>
                    <a:pt x="104520" y="287540"/>
                    <a:pt x="99882" y="296392"/>
                  </a:cubicBezTo>
                  <a:cubicBezTo>
                    <a:pt x="92462" y="310555"/>
                    <a:pt x="100882" y="326468"/>
                    <a:pt x="114207" y="333450"/>
                  </a:cubicBezTo>
                  <a:cubicBezTo>
                    <a:pt x="127532" y="340431"/>
                    <a:pt x="145407" y="338292"/>
                    <a:pt x="152828" y="324129"/>
                  </a:cubicBezTo>
                  <a:cubicBezTo>
                    <a:pt x="160249" y="309966"/>
                    <a:pt x="151828" y="294034"/>
                    <a:pt x="138503" y="287053"/>
                  </a:cubicBezTo>
                  <a:cubicBezTo>
                    <a:pt x="133506" y="284435"/>
                    <a:pt x="127878" y="283117"/>
                    <a:pt x="122393" y="283220"/>
                  </a:cubicBezTo>
                  <a:close/>
                  <a:moveTo>
                    <a:pt x="322418" y="300242"/>
                  </a:moveTo>
                  <a:cubicBezTo>
                    <a:pt x="343332" y="339292"/>
                    <a:pt x="373197" y="379803"/>
                    <a:pt x="404961" y="418114"/>
                  </a:cubicBezTo>
                  <a:cubicBezTo>
                    <a:pt x="441620" y="462329"/>
                    <a:pt x="478419" y="503348"/>
                    <a:pt x="497681" y="531540"/>
                  </a:cubicBezTo>
                  <a:cubicBezTo>
                    <a:pt x="520950" y="565595"/>
                    <a:pt x="534554" y="606699"/>
                    <a:pt x="534554" y="651105"/>
                  </a:cubicBezTo>
                  <a:cubicBezTo>
                    <a:pt x="534554" y="768450"/>
                    <a:pt x="439688" y="863315"/>
                    <a:pt x="322343" y="863315"/>
                  </a:cubicBezTo>
                  <a:cubicBezTo>
                    <a:pt x="204998" y="863315"/>
                    <a:pt x="110114" y="768450"/>
                    <a:pt x="110114" y="651105"/>
                  </a:cubicBezTo>
                  <a:cubicBezTo>
                    <a:pt x="110114" y="606572"/>
                    <a:pt x="123801" y="565354"/>
                    <a:pt x="147191" y="531242"/>
                  </a:cubicBezTo>
                  <a:cubicBezTo>
                    <a:pt x="166497" y="503088"/>
                    <a:pt x="203018" y="462152"/>
                    <a:pt x="239539" y="418003"/>
                  </a:cubicBezTo>
                  <a:cubicBezTo>
                    <a:pt x="271208" y="379719"/>
                    <a:pt x="301134" y="339230"/>
                    <a:pt x="322418" y="300242"/>
                  </a:cubicBezTo>
                  <a:close/>
                  <a:moveTo>
                    <a:pt x="481199" y="306289"/>
                  </a:moveTo>
                  <a:cubicBezTo>
                    <a:pt x="462801" y="306289"/>
                    <a:pt x="447638" y="321470"/>
                    <a:pt x="447638" y="339868"/>
                  </a:cubicBezTo>
                  <a:cubicBezTo>
                    <a:pt x="447638" y="358266"/>
                    <a:pt x="462801" y="373429"/>
                    <a:pt x="481199" y="373429"/>
                  </a:cubicBezTo>
                  <a:cubicBezTo>
                    <a:pt x="499596" y="373429"/>
                    <a:pt x="514759" y="358266"/>
                    <a:pt x="514759" y="339868"/>
                  </a:cubicBezTo>
                  <a:cubicBezTo>
                    <a:pt x="514759" y="321470"/>
                    <a:pt x="499596" y="306289"/>
                    <a:pt x="481199" y="306289"/>
                  </a:cubicBezTo>
                  <a:close/>
                  <a:moveTo>
                    <a:pt x="123509" y="306996"/>
                  </a:moveTo>
                  <a:cubicBezTo>
                    <a:pt x="124534" y="307031"/>
                    <a:pt x="125852" y="307310"/>
                    <a:pt x="127453" y="308149"/>
                  </a:cubicBezTo>
                  <a:cubicBezTo>
                    <a:pt x="131722" y="310386"/>
                    <a:pt x="131634" y="313266"/>
                    <a:pt x="131731" y="313079"/>
                  </a:cubicBezTo>
                  <a:cubicBezTo>
                    <a:pt x="131829" y="312892"/>
                    <a:pt x="129527" y="314590"/>
                    <a:pt x="125257" y="312353"/>
                  </a:cubicBezTo>
                  <a:cubicBezTo>
                    <a:pt x="120988" y="310117"/>
                    <a:pt x="121076" y="307255"/>
                    <a:pt x="120979" y="307442"/>
                  </a:cubicBezTo>
                  <a:cubicBezTo>
                    <a:pt x="120918" y="307559"/>
                    <a:pt x="121800" y="306936"/>
                    <a:pt x="123509" y="306996"/>
                  </a:cubicBezTo>
                  <a:close/>
                  <a:moveTo>
                    <a:pt x="481199" y="330101"/>
                  </a:moveTo>
                  <a:cubicBezTo>
                    <a:pt x="486727" y="330101"/>
                    <a:pt x="490947" y="334339"/>
                    <a:pt x="490947" y="339868"/>
                  </a:cubicBezTo>
                  <a:cubicBezTo>
                    <a:pt x="490947" y="345397"/>
                    <a:pt x="486727" y="349616"/>
                    <a:pt x="481199" y="349616"/>
                  </a:cubicBezTo>
                  <a:cubicBezTo>
                    <a:pt x="475670" y="349616"/>
                    <a:pt x="471450" y="345397"/>
                    <a:pt x="471450" y="339868"/>
                  </a:cubicBezTo>
                  <a:cubicBezTo>
                    <a:pt x="471450" y="334339"/>
                    <a:pt x="475670" y="330101"/>
                    <a:pt x="481199" y="330101"/>
                  </a:cubicBezTo>
                  <a:close/>
                  <a:moveTo>
                    <a:pt x="619423" y="349951"/>
                  </a:moveTo>
                  <a:cubicBezTo>
                    <a:pt x="601025" y="349951"/>
                    <a:pt x="585843" y="365114"/>
                    <a:pt x="585843" y="383512"/>
                  </a:cubicBezTo>
                  <a:cubicBezTo>
                    <a:pt x="585843" y="401910"/>
                    <a:pt x="601025" y="417073"/>
                    <a:pt x="619423" y="417073"/>
                  </a:cubicBezTo>
                  <a:cubicBezTo>
                    <a:pt x="637821" y="417073"/>
                    <a:pt x="652983" y="401910"/>
                    <a:pt x="652983" y="383512"/>
                  </a:cubicBezTo>
                  <a:cubicBezTo>
                    <a:pt x="652983" y="365114"/>
                    <a:pt x="637821" y="349951"/>
                    <a:pt x="619423" y="349951"/>
                  </a:cubicBezTo>
                  <a:close/>
                  <a:moveTo>
                    <a:pt x="619423" y="373764"/>
                  </a:moveTo>
                  <a:cubicBezTo>
                    <a:pt x="624951" y="373764"/>
                    <a:pt x="629171" y="377983"/>
                    <a:pt x="629171" y="383512"/>
                  </a:cubicBezTo>
                  <a:cubicBezTo>
                    <a:pt x="629171" y="389040"/>
                    <a:pt x="624951" y="393260"/>
                    <a:pt x="619423" y="393260"/>
                  </a:cubicBezTo>
                  <a:cubicBezTo>
                    <a:pt x="613894" y="393260"/>
                    <a:pt x="609656" y="389040"/>
                    <a:pt x="609656" y="383512"/>
                  </a:cubicBezTo>
                  <a:cubicBezTo>
                    <a:pt x="609656" y="377983"/>
                    <a:pt x="613894" y="373764"/>
                    <a:pt x="619423" y="373764"/>
                  </a:cubicBezTo>
                  <a:close/>
                  <a:moveTo>
                    <a:pt x="39253" y="495207"/>
                  </a:moveTo>
                  <a:cubicBezTo>
                    <a:pt x="17712" y="495207"/>
                    <a:pt x="0" y="512920"/>
                    <a:pt x="0" y="534461"/>
                  </a:cubicBezTo>
                  <a:cubicBezTo>
                    <a:pt x="0" y="556002"/>
                    <a:pt x="17712" y="573714"/>
                    <a:pt x="39253" y="573714"/>
                  </a:cubicBezTo>
                  <a:cubicBezTo>
                    <a:pt x="60794" y="573714"/>
                    <a:pt x="78525" y="556002"/>
                    <a:pt x="78525" y="534461"/>
                  </a:cubicBezTo>
                  <a:cubicBezTo>
                    <a:pt x="78525" y="512920"/>
                    <a:pt x="60794" y="495207"/>
                    <a:pt x="39253" y="495207"/>
                  </a:cubicBezTo>
                  <a:close/>
                  <a:moveTo>
                    <a:pt x="600801" y="498928"/>
                  </a:moveTo>
                  <a:cubicBezTo>
                    <a:pt x="582403" y="498928"/>
                    <a:pt x="567221" y="514110"/>
                    <a:pt x="567221" y="532507"/>
                  </a:cubicBezTo>
                  <a:cubicBezTo>
                    <a:pt x="567221" y="550905"/>
                    <a:pt x="582403" y="566068"/>
                    <a:pt x="600801" y="566068"/>
                  </a:cubicBezTo>
                  <a:cubicBezTo>
                    <a:pt x="619198" y="566068"/>
                    <a:pt x="634361" y="550905"/>
                    <a:pt x="634361" y="532507"/>
                  </a:cubicBezTo>
                  <a:cubicBezTo>
                    <a:pt x="634361" y="514110"/>
                    <a:pt x="619198" y="498928"/>
                    <a:pt x="600801" y="498928"/>
                  </a:cubicBezTo>
                  <a:close/>
                  <a:moveTo>
                    <a:pt x="39253" y="519020"/>
                  </a:moveTo>
                  <a:cubicBezTo>
                    <a:pt x="47925" y="519020"/>
                    <a:pt x="54713" y="525789"/>
                    <a:pt x="54713" y="534461"/>
                  </a:cubicBezTo>
                  <a:cubicBezTo>
                    <a:pt x="54713" y="543133"/>
                    <a:pt x="47925" y="549902"/>
                    <a:pt x="39253" y="549902"/>
                  </a:cubicBezTo>
                  <a:cubicBezTo>
                    <a:pt x="30582" y="549902"/>
                    <a:pt x="23813" y="543133"/>
                    <a:pt x="23813" y="534461"/>
                  </a:cubicBezTo>
                  <a:cubicBezTo>
                    <a:pt x="23813" y="525789"/>
                    <a:pt x="30582" y="519020"/>
                    <a:pt x="39253" y="519020"/>
                  </a:cubicBezTo>
                  <a:close/>
                  <a:moveTo>
                    <a:pt x="600801" y="522741"/>
                  </a:moveTo>
                  <a:cubicBezTo>
                    <a:pt x="606329" y="522741"/>
                    <a:pt x="610549" y="526979"/>
                    <a:pt x="610549" y="532507"/>
                  </a:cubicBezTo>
                  <a:cubicBezTo>
                    <a:pt x="610549" y="538036"/>
                    <a:pt x="606329" y="542256"/>
                    <a:pt x="600801" y="542256"/>
                  </a:cubicBezTo>
                  <a:cubicBezTo>
                    <a:pt x="595272" y="542256"/>
                    <a:pt x="591034" y="538036"/>
                    <a:pt x="591034" y="532507"/>
                  </a:cubicBezTo>
                  <a:cubicBezTo>
                    <a:pt x="591034" y="526979"/>
                    <a:pt x="595272" y="522741"/>
                    <a:pt x="600801" y="522741"/>
                  </a:cubicBezTo>
                  <a:close/>
                  <a:moveTo>
                    <a:pt x="239055" y="711622"/>
                  </a:moveTo>
                  <a:cubicBezTo>
                    <a:pt x="216054" y="711929"/>
                    <a:pt x="195083" y="722205"/>
                    <a:pt x="184603" y="742206"/>
                  </a:cubicBezTo>
                  <a:cubicBezTo>
                    <a:pt x="167835" y="774209"/>
                    <a:pt x="186865" y="814132"/>
                    <a:pt x="222647" y="832880"/>
                  </a:cubicBezTo>
                  <a:cubicBezTo>
                    <a:pt x="258428" y="851628"/>
                    <a:pt x="302096" y="844549"/>
                    <a:pt x="318864" y="812546"/>
                  </a:cubicBezTo>
                  <a:cubicBezTo>
                    <a:pt x="335632" y="780543"/>
                    <a:pt x="316583" y="740620"/>
                    <a:pt x="280801" y="721873"/>
                  </a:cubicBezTo>
                  <a:cubicBezTo>
                    <a:pt x="267383" y="714842"/>
                    <a:pt x="252856" y="711438"/>
                    <a:pt x="239055" y="711622"/>
                  </a:cubicBezTo>
                  <a:close/>
                  <a:moveTo>
                    <a:pt x="240171" y="735416"/>
                  </a:moveTo>
                  <a:cubicBezTo>
                    <a:pt x="249512" y="735370"/>
                    <a:pt x="259729" y="737718"/>
                    <a:pt x="269751" y="742969"/>
                  </a:cubicBezTo>
                  <a:cubicBezTo>
                    <a:pt x="296477" y="756972"/>
                    <a:pt x="307017" y="783843"/>
                    <a:pt x="297768" y="801496"/>
                  </a:cubicBezTo>
                  <a:cubicBezTo>
                    <a:pt x="288519" y="819149"/>
                    <a:pt x="260423" y="825787"/>
                    <a:pt x="233697" y="811783"/>
                  </a:cubicBezTo>
                  <a:cubicBezTo>
                    <a:pt x="206971" y="797780"/>
                    <a:pt x="196431" y="770910"/>
                    <a:pt x="205680" y="753257"/>
                  </a:cubicBezTo>
                  <a:cubicBezTo>
                    <a:pt x="211461" y="742224"/>
                    <a:pt x="224603" y="735492"/>
                    <a:pt x="240171" y="73541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96" name="Google Shape;5296;p97"/>
            <p:cNvSpPr/>
            <p:nvPr/>
          </p:nvSpPr>
          <p:spPr>
            <a:xfrm>
              <a:off x="10271955" y="1863699"/>
              <a:ext cx="322186" cy="415988"/>
            </a:xfrm>
            <a:custGeom>
              <a:rect b="b" l="l" r="r" t="t"/>
              <a:pathLst>
                <a:path extrusionOk="0" h="562000" w="435274">
                  <a:moveTo>
                    <a:pt x="426459" y="0"/>
                  </a:moveTo>
                  <a:lnTo>
                    <a:pt x="391196" y="0"/>
                  </a:lnTo>
                  <a:lnTo>
                    <a:pt x="195047" y="0"/>
                  </a:lnTo>
                  <a:cubicBezTo>
                    <a:pt x="190179" y="0"/>
                    <a:pt x="186231" y="3947"/>
                    <a:pt x="186231" y="8816"/>
                  </a:cubicBezTo>
                  <a:cubicBezTo>
                    <a:pt x="186231" y="29553"/>
                    <a:pt x="175757" y="47884"/>
                    <a:pt x="159827" y="58816"/>
                  </a:cubicBezTo>
                  <a:cubicBezTo>
                    <a:pt x="153105" y="45513"/>
                    <a:pt x="139315" y="36365"/>
                    <a:pt x="123420" y="36365"/>
                  </a:cubicBezTo>
                  <a:cubicBezTo>
                    <a:pt x="108465" y="36365"/>
                    <a:pt x="95374" y="44462"/>
                    <a:pt x="88278" y="56498"/>
                  </a:cubicBezTo>
                  <a:cubicBezTo>
                    <a:pt x="74131" y="45393"/>
                    <a:pt x="65016" y="28154"/>
                    <a:pt x="65016" y="8816"/>
                  </a:cubicBezTo>
                  <a:cubicBezTo>
                    <a:pt x="65016" y="3947"/>
                    <a:pt x="61068" y="0"/>
                    <a:pt x="56200" y="0"/>
                  </a:cubicBezTo>
                  <a:cubicBezTo>
                    <a:pt x="51332" y="0"/>
                    <a:pt x="47384" y="3947"/>
                    <a:pt x="47384" y="8816"/>
                  </a:cubicBezTo>
                  <a:cubicBezTo>
                    <a:pt x="47384" y="36141"/>
                    <a:pt x="61476" y="60225"/>
                    <a:pt x="82763" y="74222"/>
                  </a:cubicBezTo>
                  <a:cubicBezTo>
                    <a:pt x="82694" y="75186"/>
                    <a:pt x="82647" y="76156"/>
                    <a:pt x="82647" y="77137"/>
                  </a:cubicBezTo>
                  <a:lnTo>
                    <a:pt x="82647" y="101380"/>
                  </a:lnTo>
                  <a:lnTo>
                    <a:pt x="35263" y="101380"/>
                  </a:lnTo>
                  <a:cubicBezTo>
                    <a:pt x="15819" y="101380"/>
                    <a:pt x="0" y="117200"/>
                    <a:pt x="0" y="136643"/>
                  </a:cubicBezTo>
                  <a:lnTo>
                    <a:pt x="0" y="315842"/>
                  </a:lnTo>
                  <a:cubicBezTo>
                    <a:pt x="0" y="365729"/>
                    <a:pt x="39031" y="406650"/>
                    <a:pt x="88157" y="409723"/>
                  </a:cubicBezTo>
                  <a:lnTo>
                    <a:pt x="88157" y="416030"/>
                  </a:lnTo>
                  <a:cubicBezTo>
                    <a:pt x="88157" y="430815"/>
                    <a:pt x="99221" y="443058"/>
                    <a:pt x="113502" y="444935"/>
                  </a:cubicBezTo>
                  <a:lnTo>
                    <a:pt x="113502" y="471639"/>
                  </a:lnTo>
                  <a:lnTo>
                    <a:pt x="104686" y="471639"/>
                  </a:lnTo>
                  <a:cubicBezTo>
                    <a:pt x="99818" y="471639"/>
                    <a:pt x="95871" y="475587"/>
                    <a:pt x="95871" y="480455"/>
                  </a:cubicBezTo>
                  <a:cubicBezTo>
                    <a:pt x="95871" y="485323"/>
                    <a:pt x="99818" y="489271"/>
                    <a:pt x="104686" y="489271"/>
                  </a:cubicBezTo>
                  <a:lnTo>
                    <a:pt x="113778" y="489271"/>
                  </a:lnTo>
                  <a:cubicBezTo>
                    <a:pt x="116552" y="517075"/>
                    <a:pt x="140078" y="538859"/>
                    <a:pt x="168600" y="538859"/>
                  </a:cubicBezTo>
                  <a:lnTo>
                    <a:pt x="188435" y="538859"/>
                  </a:lnTo>
                  <a:cubicBezTo>
                    <a:pt x="218817" y="538859"/>
                    <a:pt x="243533" y="514142"/>
                    <a:pt x="243533" y="483761"/>
                  </a:cubicBezTo>
                  <a:cubicBezTo>
                    <a:pt x="243533" y="463101"/>
                    <a:pt x="260340" y="446294"/>
                    <a:pt x="281000" y="446294"/>
                  </a:cubicBezTo>
                  <a:lnTo>
                    <a:pt x="284306" y="446294"/>
                  </a:lnTo>
                  <a:cubicBezTo>
                    <a:pt x="304966" y="446294"/>
                    <a:pt x="321773" y="463101"/>
                    <a:pt x="321773" y="483761"/>
                  </a:cubicBezTo>
                  <a:lnTo>
                    <a:pt x="321773" y="553184"/>
                  </a:lnTo>
                  <a:cubicBezTo>
                    <a:pt x="321773" y="558053"/>
                    <a:pt x="325720" y="562000"/>
                    <a:pt x="330588" y="562000"/>
                  </a:cubicBezTo>
                  <a:cubicBezTo>
                    <a:pt x="335457" y="562000"/>
                    <a:pt x="339404" y="558053"/>
                    <a:pt x="339404" y="553184"/>
                  </a:cubicBezTo>
                  <a:lnTo>
                    <a:pt x="339404" y="483761"/>
                  </a:lnTo>
                  <a:cubicBezTo>
                    <a:pt x="339404" y="453379"/>
                    <a:pt x="314687" y="428663"/>
                    <a:pt x="284306" y="428663"/>
                  </a:cubicBezTo>
                  <a:lnTo>
                    <a:pt x="281000" y="428663"/>
                  </a:lnTo>
                  <a:cubicBezTo>
                    <a:pt x="250619" y="428663"/>
                    <a:pt x="225902" y="453379"/>
                    <a:pt x="225902" y="483761"/>
                  </a:cubicBezTo>
                  <a:cubicBezTo>
                    <a:pt x="225902" y="504420"/>
                    <a:pt x="209095" y="521228"/>
                    <a:pt x="188435" y="521228"/>
                  </a:cubicBezTo>
                  <a:lnTo>
                    <a:pt x="168600" y="521228"/>
                  </a:lnTo>
                  <a:cubicBezTo>
                    <a:pt x="149812" y="521228"/>
                    <a:pt x="134215" y="507327"/>
                    <a:pt x="131542" y="489271"/>
                  </a:cubicBezTo>
                  <a:lnTo>
                    <a:pt x="138847" y="489271"/>
                  </a:lnTo>
                  <a:cubicBezTo>
                    <a:pt x="143716" y="489271"/>
                    <a:pt x="147663" y="485323"/>
                    <a:pt x="147663" y="480455"/>
                  </a:cubicBezTo>
                  <a:cubicBezTo>
                    <a:pt x="147663" y="475587"/>
                    <a:pt x="143716" y="471639"/>
                    <a:pt x="138847" y="471639"/>
                  </a:cubicBezTo>
                  <a:lnTo>
                    <a:pt x="131133" y="471639"/>
                  </a:lnTo>
                  <a:lnTo>
                    <a:pt x="131133" y="444769"/>
                  </a:lnTo>
                  <a:cubicBezTo>
                    <a:pt x="144878" y="442423"/>
                    <a:pt x="155377" y="430433"/>
                    <a:pt x="155377" y="416030"/>
                  </a:cubicBezTo>
                  <a:lnTo>
                    <a:pt x="155377" y="409723"/>
                  </a:lnTo>
                  <a:cubicBezTo>
                    <a:pt x="204502" y="406650"/>
                    <a:pt x="243533" y="365729"/>
                    <a:pt x="243533" y="315842"/>
                  </a:cubicBezTo>
                  <a:lnTo>
                    <a:pt x="243533" y="209315"/>
                  </a:lnTo>
                  <a:cubicBezTo>
                    <a:pt x="243533" y="209296"/>
                    <a:pt x="243534" y="209277"/>
                    <a:pt x="243533" y="209258"/>
                  </a:cubicBezTo>
                  <a:lnTo>
                    <a:pt x="243533" y="136643"/>
                  </a:lnTo>
                  <a:cubicBezTo>
                    <a:pt x="243533" y="117200"/>
                    <a:pt x="227714" y="101380"/>
                    <a:pt x="208271" y="101380"/>
                  </a:cubicBezTo>
                  <a:lnTo>
                    <a:pt x="164192" y="101380"/>
                  </a:lnTo>
                  <a:lnTo>
                    <a:pt x="164192" y="77137"/>
                  </a:lnTo>
                  <a:cubicBezTo>
                    <a:pt x="164192" y="77045"/>
                    <a:pt x="164186" y="76954"/>
                    <a:pt x="164185" y="76862"/>
                  </a:cubicBezTo>
                  <a:cubicBezTo>
                    <a:pt x="185435" y="64772"/>
                    <a:pt x="200508" y="43026"/>
                    <a:pt x="203369" y="17631"/>
                  </a:cubicBezTo>
                  <a:lnTo>
                    <a:pt x="382380" y="17631"/>
                  </a:lnTo>
                  <a:lnTo>
                    <a:pt x="382380" y="553184"/>
                  </a:lnTo>
                  <a:cubicBezTo>
                    <a:pt x="382380" y="558053"/>
                    <a:pt x="386328" y="562000"/>
                    <a:pt x="391196" y="562000"/>
                  </a:cubicBezTo>
                  <a:lnTo>
                    <a:pt x="426459" y="562000"/>
                  </a:lnTo>
                  <a:cubicBezTo>
                    <a:pt x="431327" y="562000"/>
                    <a:pt x="435275" y="558053"/>
                    <a:pt x="435275" y="553184"/>
                  </a:cubicBezTo>
                  <a:lnTo>
                    <a:pt x="435275" y="8816"/>
                  </a:lnTo>
                  <a:cubicBezTo>
                    <a:pt x="435275" y="3947"/>
                    <a:pt x="431327" y="0"/>
                    <a:pt x="426459" y="0"/>
                  </a:cubicBezTo>
                  <a:close/>
                  <a:moveTo>
                    <a:pt x="123420" y="53996"/>
                  </a:moveTo>
                  <a:cubicBezTo>
                    <a:pt x="132372" y="53996"/>
                    <a:pt x="140137" y="59116"/>
                    <a:pt x="143984" y="66573"/>
                  </a:cubicBezTo>
                  <a:cubicBezTo>
                    <a:pt x="138189" y="68419"/>
                    <a:pt x="132022" y="69424"/>
                    <a:pt x="125624" y="69424"/>
                  </a:cubicBezTo>
                  <a:cubicBezTo>
                    <a:pt x="117853" y="69424"/>
                    <a:pt x="110428" y="67938"/>
                    <a:pt x="103595" y="65262"/>
                  </a:cubicBezTo>
                  <a:cubicBezTo>
                    <a:pt x="107646" y="58527"/>
                    <a:pt x="115004" y="53996"/>
                    <a:pt x="123420" y="53996"/>
                  </a:cubicBezTo>
                  <a:close/>
                  <a:moveTo>
                    <a:pt x="137745" y="416030"/>
                  </a:moveTo>
                  <a:cubicBezTo>
                    <a:pt x="137745" y="422388"/>
                    <a:pt x="132572" y="427561"/>
                    <a:pt x="126214" y="427561"/>
                  </a:cubicBezTo>
                  <a:lnTo>
                    <a:pt x="117319" y="427561"/>
                  </a:lnTo>
                  <a:cubicBezTo>
                    <a:pt x="110961" y="427561"/>
                    <a:pt x="105788" y="422388"/>
                    <a:pt x="105788" y="416030"/>
                  </a:cubicBezTo>
                  <a:lnTo>
                    <a:pt x="105788" y="409929"/>
                  </a:lnTo>
                  <a:lnTo>
                    <a:pt x="137745" y="409929"/>
                  </a:lnTo>
                  <a:lnTo>
                    <a:pt x="137745" y="416030"/>
                  </a:lnTo>
                  <a:close/>
                  <a:moveTo>
                    <a:pt x="149446" y="392298"/>
                  </a:moveTo>
                  <a:lnTo>
                    <a:pt x="146561" y="392298"/>
                  </a:lnTo>
                  <a:lnTo>
                    <a:pt x="96973" y="392298"/>
                  </a:lnTo>
                  <a:lnTo>
                    <a:pt x="94087" y="392298"/>
                  </a:lnTo>
                  <a:cubicBezTo>
                    <a:pt x="51930" y="392298"/>
                    <a:pt x="17631" y="358000"/>
                    <a:pt x="17631" y="315842"/>
                  </a:cubicBezTo>
                  <a:lnTo>
                    <a:pt x="17631" y="314059"/>
                  </a:lnTo>
                  <a:lnTo>
                    <a:pt x="50690" y="314059"/>
                  </a:lnTo>
                  <a:cubicBezTo>
                    <a:pt x="55559" y="314059"/>
                    <a:pt x="59506" y="310112"/>
                    <a:pt x="59506" y="305243"/>
                  </a:cubicBezTo>
                  <a:cubicBezTo>
                    <a:pt x="59506" y="300375"/>
                    <a:pt x="55559" y="296428"/>
                    <a:pt x="50690" y="296428"/>
                  </a:cubicBezTo>
                  <a:lnTo>
                    <a:pt x="17631" y="296428"/>
                  </a:lnTo>
                  <a:lnTo>
                    <a:pt x="17631" y="266308"/>
                  </a:lnTo>
                  <a:lnTo>
                    <a:pt x="50690" y="266308"/>
                  </a:lnTo>
                  <a:cubicBezTo>
                    <a:pt x="55559" y="266308"/>
                    <a:pt x="59506" y="262360"/>
                    <a:pt x="59506" y="257492"/>
                  </a:cubicBezTo>
                  <a:cubicBezTo>
                    <a:pt x="59506" y="252623"/>
                    <a:pt x="55559" y="248676"/>
                    <a:pt x="50690" y="248676"/>
                  </a:cubicBezTo>
                  <a:lnTo>
                    <a:pt x="17631" y="248676"/>
                  </a:lnTo>
                  <a:lnTo>
                    <a:pt x="17631" y="216787"/>
                  </a:lnTo>
                  <a:cubicBezTo>
                    <a:pt x="55224" y="203897"/>
                    <a:pt x="89297" y="209511"/>
                    <a:pt x="125322" y="215459"/>
                  </a:cubicBezTo>
                  <a:cubicBezTo>
                    <a:pt x="146817" y="219009"/>
                    <a:pt x="168765" y="222634"/>
                    <a:pt x="192372" y="222634"/>
                  </a:cubicBezTo>
                  <a:cubicBezTo>
                    <a:pt x="203161" y="222634"/>
                    <a:pt x="214306" y="221865"/>
                    <a:pt x="225902" y="219996"/>
                  </a:cubicBezTo>
                  <a:lnTo>
                    <a:pt x="225902" y="315842"/>
                  </a:lnTo>
                  <a:cubicBezTo>
                    <a:pt x="225902" y="358000"/>
                    <a:pt x="191603" y="392298"/>
                    <a:pt x="149446" y="392298"/>
                  </a:cubicBezTo>
                  <a:close/>
                  <a:moveTo>
                    <a:pt x="225902" y="136643"/>
                  </a:moveTo>
                  <a:lnTo>
                    <a:pt x="225902" y="202120"/>
                  </a:lnTo>
                  <a:cubicBezTo>
                    <a:pt x="190525" y="208355"/>
                    <a:pt x="158870" y="203130"/>
                    <a:pt x="128194" y="198063"/>
                  </a:cubicBezTo>
                  <a:cubicBezTo>
                    <a:pt x="93246" y="192294"/>
                    <a:pt x="57188" y="186345"/>
                    <a:pt x="17631" y="198263"/>
                  </a:cubicBezTo>
                  <a:lnTo>
                    <a:pt x="17631" y="170804"/>
                  </a:lnTo>
                  <a:lnTo>
                    <a:pt x="50690" y="170804"/>
                  </a:lnTo>
                  <a:cubicBezTo>
                    <a:pt x="55559" y="170804"/>
                    <a:pt x="59506" y="166857"/>
                    <a:pt x="59506" y="161988"/>
                  </a:cubicBezTo>
                  <a:cubicBezTo>
                    <a:pt x="59506" y="157120"/>
                    <a:pt x="55559" y="153173"/>
                    <a:pt x="50690" y="153173"/>
                  </a:cubicBezTo>
                  <a:lnTo>
                    <a:pt x="17631" y="153173"/>
                  </a:lnTo>
                  <a:lnTo>
                    <a:pt x="17631" y="136643"/>
                  </a:lnTo>
                  <a:cubicBezTo>
                    <a:pt x="17631" y="126921"/>
                    <a:pt x="25541" y="119012"/>
                    <a:pt x="35263" y="119012"/>
                  </a:cubicBezTo>
                  <a:lnTo>
                    <a:pt x="91463" y="119012"/>
                  </a:lnTo>
                  <a:lnTo>
                    <a:pt x="155377" y="119012"/>
                  </a:lnTo>
                  <a:lnTo>
                    <a:pt x="208271" y="119012"/>
                  </a:lnTo>
                  <a:cubicBezTo>
                    <a:pt x="217992" y="119012"/>
                    <a:pt x="225902" y="126921"/>
                    <a:pt x="225902" y="136643"/>
                  </a:cubicBezTo>
                  <a:close/>
                  <a:moveTo>
                    <a:pt x="146561" y="101380"/>
                  </a:moveTo>
                  <a:lnTo>
                    <a:pt x="100278" y="101380"/>
                  </a:lnTo>
                  <a:lnTo>
                    <a:pt x="100278" y="82818"/>
                  </a:lnTo>
                  <a:cubicBezTo>
                    <a:pt x="108233" y="85550"/>
                    <a:pt x="116754" y="87055"/>
                    <a:pt x="125624" y="87055"/>
                  </a:cubicBezTo>
                  <a:cubicBezTo>
                    <a:pt x="132875" y="87055"/>
                    <a:pt x="139893" y="86050"/>
                    <a:pt x="146561" y="84195"/>
                  </a:cubicBezTo>
                  <a:lnTo>
                    <a:pt x="146561" y="101380"/>
                  </a:lnTo>
                  <a:close/>
                  <a:moveTo>
                    <a:pt x="417643" y="544369"/>
                  </a:moveTo>
                  <a:lnTo>
                    <a:pt x="400012" y="544369"/>
                  </a:lnTo>
                  <a:lnTo>
                    <a:pt x="400012" y="17631"/>
                  </a:lnTo>
                  <a:lnTo>
                    <a:pt x="417643" y="17631"/>
                  </a:lnTo>
                  <a:lnTo>
                    <a:pt x="417643" y="54436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297" name="Google Shape;5297;p97"/>
            <p:cNvSpPr/>
            <p:nvPr/>
          </p:nvSpPr>
          <p:spPr>
            <a:xfrm>
              <a:off x="5862504" y="1828962"/>
              <a:ext cx="402465" cy="367794"/>
            </a:xfrm>
            <a:custGeom>
              <a:rect b="b" l="l" r="r" t="t"/>
              <a:pathLst>
                <a:path extrusionOk="0" h="756308" w="827604">
                  <a:moveTo>
                    <a:pt x="121722" y="447281"/>
                  </a:moveTo>
                  <a:lnTo>
                    <a:pt x="137907" y="463466"/>
                  </a:lnTo>
                  <a:lnTo>
                    <a:pt x="334656" y="266718"/>
                  </a:lnTo>
                  <a:lnTo>
                    <a:pt x="440402" y="160943"/>
                  </a:lnTo>
                  <a:cubicBezTo>
                    <a:pt x="447099" y="154246"/>
                    <a:pt x="455955" y="150897"/>
                    <a:pt x="464773" y="150897"/>
                  </a:cubicBezTo>
                  <a:cubicBezTo>
                    <a:pt x="473591" y="150897"/>
                    <a:pt x="482409" y="154245"/>
                    <a:pt x="489144" y="160943"/>
                  </a:cubicBezTo>
                  <a:lnTo>
                    <a:pt x="498854" y="170654"/>
                  </a:lnTo>
                  <a:lnTo>
                    <a:pt x="521849" y="147659"/>
                  </a:lnTo>
                  <a:cubicBezTo>
                    <a:pt x="526500" y="143008"/>
                    <a:pt x="532639" y="140664"/>
                    <a:pt x="538777" y="140664"/>
                  </a:cubicBezTo>
                  <a:cubicBezTo>
                    <a:pt x="544879" y="140664"/>
                    <a:pt x="551019" y="142971"/>
                    <a:pt x="555669" y="147622"/>
                  </a:cubicBezTo>
                  <a:lnTo>
                    <a:pt x="596560" y="106768"/>
                  </a:lnTo>
                  <a:cubicBezTo>
                    <a:pt x="601546" y="101783"/>
                    <a:pt x="608169" y="99290"/>
                    <a:pt x="614792" y="99290"/>
                  </a:cubicBezTo>
                  <a:lnTo>
                    <a:pt x="614680" y="99252"/>
                  </a:lnTo>
                  <a:cubicBezTo>
                    <a:pt x="621266" y="99252"/>
                    <a:pt x="627888" y="101745"/>
                    <a:pt x="632912" y="106768"/>
                  </a:cubicBezTo>
                  <a:lnTo>
                    <a:pt x="634847" y="108703"/>
                  </a:lnTo>
                  <a:lnTo>
                    <a:pt x="740965" y="2623"/>
                  </a:lnTo>
                  <a:cubicBezTo>
                    <a:pt x="744462" y="-874"/>
                    <a:pt x="750155" y="-874"/>
                    <a:pt x="753689" y="2623"/>
                  </a:cubicBezTo>
                  <a:cubicBezTo>
                    <a:pt x="757187" y="6121"/>
                    <a:pt x="757187" y="11813"/>
                    <a:pt x="753689" y="15348"/>
                  </a:cubicBezTo>
                  <a:lnTo>
                    <a:pt x="647571" y="121427"/>
                  </a:lnTo>
                  <a:lnTo>
                    <a:pt x="649506" y="123362"/>
                  </a:lnTo>
                  <a:cubicBezTo>
                    <a:pt x="654492" y="128348"/>
                    <a:pt x="657022" y="134971"/>
                    <a:pt x="657022" y="141594"/>
                  </a:cubicBezTo>
                  <a:lnTo>
                    <a:pt x="657059" y="141594"/>
                  </a:lnTo>
                  <a:cubicBezTo>
                    <a:pt x="657059" y="148180"/>
                    <a:pt x="654566" y="154802"/>
                    <a:pt x="649543" y="159826"/>
                  </a:cubicBezTo>
                  <a:lnTo>
                    <a:pt x="608689" y="200679"/>
                  </a:lnTo>
                  <a:cubicBezTo>
                    <a:pt x="613340" y="205330"/>
                    <a:pt x="615647" y="211432"/>
                    <a:pt x="615647" y="217571"/>
                  </a:cubicBezTo>
                  <a:cubicBezTo>
                    <a:pt x="615647" y="223710"/>
                    <a:pt x="613303" y="229813"/>
                    <a:pt x="608652" y="234500"/>
                  </a:cubicBezTo>
                  <a:lnTo>
                    <a:pt x="585658" y="257494"/>
                  </a:lnTo>
                  <a:lnTo>
                    <a:pt x="595369" y="267205"/>
                  </a:lnTo>
                  <a:cubicBezTo>
                    <a:pt x="602066" y="273902"/>
                    <a:pt x="605415" y="282757"/>
                    <a:pt x="605415" y="291576"/>
                  </a:cubicBezTo>
                  <a:cubicBezTo>
                    <a:pt x="605415" y="300394"/>
                    <a:pt x="602066" y="309212"/>
                    <a:pt x="595369" y="315946"/>
                  </a:cubicBezTo>
                  <a:lnTo>
                    <a:pt x="292797" y="618365"/>
                  </a:lnTo>
                  <a:lnTo>
                    <a:pt x="308982" y="634550"/>
                  </a:lnTo>
                  <a:cubicBezTo>
                    <a:pt x="313484" y="639052"/>
                    <a:pt x="315717" y="644930"/>
                    <a:pt x="315717" y="650846"/>
                  </a:cubicBezTo>
                  <a:cubicBezTo>
                    <a:pt x="315717" y="656725"/>
                    <a:pt x="313484" y="662641"/>
                    <a:pt x="308982" y="667105"/>
                  </a:cubicBezTo>
                  <a:lnTo>
                    <a:pt x="282268" y="693820"/>
                  </a:lnTo>
                  <a:cubicBezTo>
                    <a:pt x="277766" y="698322"/>
                    <a:pt x="271887" y="700555"/>
                    <a:pt x="266008" y="700555"/>
                  </a:cubicBezTo>
                  <a:cubicBezTo>
                    <a:pt x="260130" y="700555"/>
                    <a:pt x="254214" y="698322"/>
                    <a:pt x="249712" y="693820"/>
                  </a:cubicBezTo>
                  <a:lnTo>
                    <a:pt x="194608" y="638716"/>
                  </a:lnTo>
                  <a:lnTo>
                    <a:pt x="128193" y="705131"/>
                  </a:lnTo>
                  <a:lnTo>
                    <a:pt x="164023" y="740961"/>
                  </a:lnTo>
                  <a:cubicBezTo>
                    <a:pt x="167521" y="744459"/>
                    <a:pt x="167521" y="750151"/>
                    <a:pt x="164023" y="753686"/>
                  </a:cubicBezTo>
                  <a:cubicBezTo>
                    <a:pt x="160526" y="757183"/>
                    <a:pt x="154833" y="757183"/>
                    <a:pt x="151299" y="753686"/>
                  </a:cubicBezTo>
                  <a:lnTo>
                    <a:pt x="2623" y="605010"/>
                  </a:lnTo>
                  <a:cubicBezTo>
                    <a:pt x="-874" y="601513"/>
                    <a:pt x="-874" y="595820"/>
                    <a:pt x="2623" y="592286"/>
                  </a:cubicBezTo>
                  <a:cubicBezTo>
                    <a:pt x="6121" y="588788"/>
                    <a:pt x="11813" y="588788"/>
                    <a:pt x="15348" y="592286"/>
                  </a:cubicBezTo>
                  <a:lnTo>
                    <a:pt x="51178" y="628116"/>
                  </a:lnTo>
                  <a:lnTo>
                    <a:pt x="117593" y="561701"/>
                  </a:lnTo>
                  <a:lnTo>
                    <a:pt x="62489" y="506597"/>
                  </a:lnTo>
                  <a:cubicBezTo>
                    <a:pt x="57987" y="502095"/>
                    <a:pt x="55754" y="496216"/>
                    <a:pt x="55754" y="490338"/>
                  </a:cubicBezTo>
                  <a:lnTo>
                    <a:pt x="55791" y="490338"/>
                  </a:lnTo>
                  <a:cubicBezTo>
                    <a:pt x="55791" y="484422"/>
                    <a:pt x="58024" y="478506"/>
                    <a:pt x="62489" y="474041"/>
                  </a:cubicBezTo>
                  <a:lnTo>
                    <a:pt x="89203" y="447327"/>
                  </a:lnTo>
                  <a:cubicBezTo>
                    <a:pt x="93706" y="442824"/>
                    <a:pt x="99584" y="440592"/>
                    <a:pt x="105463" y="440592"/>
                  </a:cubicBezTo>
                  <a:cubicBezTo>
                    <a:pt x="111304" y="440555"/>
                    <a:pt x="117220" y="442787"/>
                    <a:pt x="121722" y="447289"/>
                  </a:cubicBezTo>
                  <a:close/>
                  <a:moveTo>
                    <a:pt x="210461" y="416362"/>
                  </a:moveTo>
                  <a:lnTo>
                    <a:pt x="239631" y="445533"/>
                  </a:lnTo>
                  <a:cubicBezTo>
                    <a:pt x="243129" y="449030"/>
                    <a:pt x="243129" y="454723"/>
                    <a:pt x="239631" y="458257"/>
                  </a:cubicBezTo>
                  <a:cubicBezTo>
                    <a:pt x="236134" y="461755"/>
                    <a:pt x="230441" y="461755"/>
                    <a:pt x="226907" y="458257"/>
                  </a:cubicBezTo>
                  <a:lnTo>
                    <a:pt x="197737" y="429087"/>
                  </a:lnTo>
                  <a:lnTo>
                    <a:pt x="150633" y="476191"/>
                  </a:lnTo>
                  <a:lnTo>
                    <a:pt x="280077" y="605636"/>
                  </a:lnTo>
                  <a:lnTo>
                    <a:pt x="582572" y="303141"/>
                  </a:lnTo>
                  <a:cubicBezTo>
                    <a:pt x="585772" y="299941"/>
                    <a:pt x="587372" y="295736"/>
                    <a:pt x="587372" y="291494"/>
                  </a:cubicBezTo>
                  <a:cubicBezTo>
                    <a:pt x="587372" y="287253"/>
                    <a:pt x="585772" y="283048"/>
                    <a:pt x="582572" y="279848"/>
                  </a:cubicBezTo>
                  <a:lnTo>
                    <a:pt x="566536" y="263775"/>
                  </a:lnTo>
                  <a:lnTo>
                    <a:pt x="476384" y="173622"/>
                  </a:lnTo>
                  <a:cubicBezTo>
                    <a:pt x="473184" y="170423"/>
                    <a:pt x="468980" y="168823"/>
                    <a:pt x="464738" y="168823"/>
                  </a:cubicBezTo>
                  <a:cubicBezTo>
                    <a:pt x="460496" y="168823"/>
                    <a:pt x="456292" y="170423"/>
                    <a:pt x="453091" y="173622"/>
                  </a:cubicBezTo>
                  <a:lnTo>
                    <a:pt x="425297" y="201416"/>
                  </a:lnTo>
                  <a:lnTo>
                    <a:pt x="490038" y="266157"/>
                  </a:lnTo>
                  <a:cubicBezTo>
                    <a:pt x="493535" y="269654"/>
                    <a:pt x="493535" y="275347"/>
                    <a:pt x="490038" y="278881"/>
                  </a:cubicBezTo>
                  <a:cubicBezTo>
                    <a:pt x="486540" y="282379"/>
                    <a:pt x="480848" y="282379"/>
                    <a:pt x="477314" y="278881"/>
                  </a:cubicBezTo>
                  <a:lnTo>
                    <a:pt x="412573" y="214141"/>
                  </a:lnTo>
                  <a:lnTo>
                    <a:pt x="353674" y="273040"/>
                  </a:lnTo>
                  <a:lnTo>
                    <a:pt x="382845" y="302247"/>
                  </a:lnTo>
                  <a:cubicBezTo>
                    <a:pt x="386342" y="305745"/>
                    <a:pt x="386342" y="311437"/>
                    <a:pt x="382845" y="314972"/>
                  </a:cubicBezTo>
                  <a:cubicBezTo>
                    <a:pt x="379347" y="318469"/>
                    <a:pt x="373654" y="318469"/>
                    <a:pt x="370120" y="314972"/>
                  </a:cubicBezTo>
                  <a:lnTo>
                    <a:pt x="340950" y="285801"/>
                  </a:lnTo>
                  <a:lnTo>
                    <a:pt x="282051" y="344700"/>
                  </a:lnTo>
                  <a:lnTo>
                    <a:pt x="346791" y="409440"/>
                  </a:lnTo>
                  <a:cubicBezTo>
                    <a:pt x="350289" y="412938"/>
                    <a:pt x="350289" y="418631"/>
                    <a:pt x="346791" y="422165"/>
                  </a:cubicBezTo>
                  <a:cubicBezTo>
                    <a:pt x="343294" y="425662"/>
                    <a:pt x="337601" y="425662"/>
                    <a:pt x="334067" y="422165"/>
                  </a:cubicBezTo>
                  <a:lnTo>
                    <a:pt x="269327" y="357424"/>
                  </a:lnTo>
                  <a:close/>
                  <a:moveTo>
                    <a:pt x="63824" y="640790"/>
                  </a:moveTo>
                  <a:lnTo>
                    <a:pt x="115467" y="692434"/>
                  </a:lnTo>
                  <a:lnTo>
                    <a:pt x="181882" y="626019"/>
                  </a:lnTo>
                  <a:lnTo>
                    <a:pt x="130239" y="574375"/>
                  </a:lnTo>
                  <a:close/>
                  <a:moveTo>
                    <a:pt x="730688" y="62556"/>
                  </a:moveTo>
                  <a:cubicBezTo>
                    <a:pt x="670561" y="132580"/>
                    <a:pt x="656981" y="185410"/>
                    <a:pt x="666543" y="220719"/>
                  </a:cubicBezTo>
                  <a:cubicBezTo>
                    <a:pt x="676477" y="257442"/>
                    <a:pt x="710485" y="275376"/>
                    <a:pt x="744677" y="274855"/>
                  </a:cubicBezTo>
                  <a:cubicBezTo>
                    <a:pt x="778685" y="274371"/>
                    <a:pt x="813064" y="255619"/>
                    <a:pt x="824077" y="219044"/>
                  </a:cubicBezTo>
                  <a:cubicBezTo>
                    <a:pt x="834830" y="183363"/>
                    <a:pt x="822700" y="130789"/>
                    <a:pt x="764025" y="62444"/>
                  </a:cubicBezTo>
                  <a:cubicBezTo>
                    <a:pt x="763243" y="61514"/>
                    <a:pt x="762387" y="60658"/>
                    <a:pt x="761494" y="59914"/>
                  </a:cubicBezTo>
                  <a:cubicBezTo>
                    <a:pt x="757402" y="56379"/>
                    <a:pt x="752416" y="54630"/>
                    <a:pt x="747393" y="54668"/>
                  </a:cubicBezTo>
                  <a:cubicBezTo>
                    <a:pt x="742370" y="54705"/>
                    <a:pt x="737421" y="56454"/>
                    <a:pt x="733328" y="59988"/>
                  </a:cubicBezTo>
                  <a:cubicBezTo>
                    <a:pt x="732361" y="60769"/>
                    <a:pt x="731505" y="61625"/>
                    <a:pt x="730686" y="62555"/>
                  </a:cubicBezTo>
                  <a:close/>
                  <a:moveTo>
                    <a:pt x="744938" y="73607"/>
                  </a:moveTo>
                  <a:cubicBezTo>
                    <a:pt x="744715" y="73793"/>
                    <a:pt x="744529" y="73979"/>
                    <a:pt x="744306" y="74240"/>
                  </a:cubicBezTo>
                  <a:cubicBezTo>
                    <a:pt x="688756" y="138943"/>
                    <a:pt x="675696" y="185863"/>
                    <a:pt x="683881" y="216114"/>
                  </a:cubicBezTo>
                  <a:cubicBezTo>
                    <a:pt x="691397" y="243834"/>
                    <a:pt x="717777" y="257377"/>
                    <a:pt x="744455" y="256968"/>
                  </a:cubicBezTo>
                  <a:cubicBezTo>
                    <a:pt x="771318" y="256596"/>
                    <a:pt x="798330" y="242122"/>
                    <a:pt x="806851" y="213920"/>
                  </a:cubicBezTo>
                  <a:cubicBezTo>
                    <a:pt x="816004" y="183448"/>
                    <a:pt x="804321" y="136939"/>
                    <a:pt x="750370" y="74093"/>
                  </a:cubicBezTo>
                  <a:cubicBezTo>
                    <a:pt x="750184" y="73870"/>
                    <a:pt x="749998" y="73684"/>
                    <a:pt x="749812" y="73535"/>
                  </a:cubicBezTo>
                  <a:cubicBezTo>
                    <a:pt x="749068" y="72902"/>
                    <a:pt x="748250" y="72567"/>
                    <a:pt x="747468" y="72567"/>
                  </a:cubicBezTo>
                  <a:cubicBezTo>
                    <a:pt x="746613" y="72567"/>
                    <a:pt x="745757" y="72940"/>
                    <a:pt x="744938" y="73609"/>
                  </a:cubicBezTo>
                  <a:close/>
                  <a:moveTo>
                    <a:pt x="722986" y="112823"/>
                  </a:moveTo>
                  <a:cubicBezTo>
                    <a:pt x="711415" y="129604"/>
                    <a:pt x="700290" y="148839"/>
                    <a:pt x="693927" y="167778"/>
                  </a:cubicBezTo>
                  <a:cubicBezTo>
                    <a:pt x="688607" y="183666"/>
                    <a:pt x="686560" y="199478"/>
                    <a:pt x="690281" y="213766"/>
                  </a:cubicBezTo>
                  <a:lnTo>
                    <a:pt x="690281" y="213803"/>
                  </a:lnTo>
                  <a:lnTo>
                    <a:pt x="690430" y="214324"/>
                  </a:lnTo>
                  <a:lnTo>
                    <a:pt x="690616" y="214956"/>
                  </a:lnTo>
                  <a:cubicBezTo>
                    <a:pt x="691918" y="219719"/>
                    <a:pt x="696867" y="222509"/>
                    <a:pt x="701667" y="221207"/>
                  </a:cubicBezTo>
                  <a:cubicBezTo>
                    <a:pt x="706429" y="219905"/>
                    <a:pt x="709220" y="214956"/>
                    <a:pt x="707918" y="210156"/>
                  </a:cubicBezTo>
                  <a:lnTo>
                    <a:pt x="707657" y="209189"/>
                  </a:lnTo>
                  <a:cubicBezTo>
                    <a:pt x="704941" y="198622"/>
                    <a:pt x="706653" y="186270"/>
                    <a:pt x="710969" y="173433"/>
                  </a:cubicBezTo>
                  <a:cubicBezTo>
                    <a:pt x="716698" y="156317"/>
                    <a:pt x="727005" y="138608"/>
                    <a:pt x="737795" y="122980"/>
                  </a:cubicBezTo>
                  <a:cubicBezTo>
                    <a:pt x="740623" y="118887"/>
                    <a:pt x="739581" y="113306"/>
                    <a:pt x="735525" y="110515"/>
                  </a:cubicBezTo>
                  <a:cubicBezTo>
                    <a:pt x="731358" y="107725"/>
                    <a:pt x="725777" y="108729"/>
                    <a:pt x="722986" y="112822"/>
                  </a:cubicBezTo>
                  <a:close/>
                  <a:moveTo>
                    <a:pt x="568319" y="160374"/>
                  </a:moveTo>
                  <a:lnTo>
                    <a:pt x="595926" y="187981"/>
                  </a:lnTo>
                  <a:lnTo>
                    <a:pt x="636780" y="147128"/>
                  </a:lnTo>
                  <a:cubicBezTo>
                    <a:pt x="638306" y="145602"/>
                    <a:pt x="639050" y="143630"/>
                    <a:pt x="639050" y="141621"/>
                  </a:cubicBezTo>
                  <a:lnTo>
                    <a:pt x="639087" y="141621"/>
                  </a:lnTo>
                  <a:cubicBezTo>
                    <a:pt x="639087" y="139649"/>
                    <a:pt x="638306" y="137640"/>
                    <a:pt x="636780" y="136115"/>
                  </a:cubicBezTo>
                  <a:lnTo>
                    <a:pt x="620186" y="119520"/>
                  </a:lnTo>
                  <a:cubicBezTo>
                    <a:pt x="618660" y="117995"/>
                    <a:pt x="616688" y="117250"/>
                    <a:pt x="614679" y="117250"/>
                  </a:cubicBezTo>
                  <a:lnTo>
                    <a:pt x="614679" y="117213"/>
                  </a:lnTo>
                  <a:cubicBezTo>
                    <a:pt x="612707" y="117213"/>
                    <a:pt x="610698" y="117995"/>
                    <a:pt x="609172" y="119520"/>
                  </a:cubicBezTo>
                  <a:close/>
                  <a:moveTo>
                    <a:pt x="569398" y="186903"/>
                  </a:moveTo>
                  <a:lnTo>
                    <a:pt x="542907" y="160412"/>
                  </a:lnTo>
                  <a:cubicBezTo>
                    <a:pt x="541754" y="159259"/>
                    <a:pt x="540228" y="158701"/>
                    <a:pt x="538703" y="158701"/>
                  </a:cubicBezTo>
                  <a:cubicBezTo>
                    <a:pt x="537177" y="158701"/>
                    <a:pt x="535652" y="159259"/>
                    <a:pt x="534498" y="160412"/>
                  </a:cubicBezTo>
                  <a:lnTo>
                    <a:pt x="511504" y="183407"/>
                  </a:lnTo>
                  <a:lnTo>
                    <a:pt x="572858" y="244761"/>
                  </a:lnTo>
                  <a:lnTo>
                    <a:pt x="595853" y="221767"/>
                  </a:lnTo>
                  <a:cubicBezTo>
                    <a:pt x="597006" y="220613"/>
                    <a:pt x="597564" y="219088"/>
                    <a:pt x="597564" y="217562"/>
                  </a:cubicBezTo>
                  <a:cubicBezTo>
                    <a:pt x="597564" y="216037"/>
                    <a:pt x="597006" y="214511"/>
                    <a:pt x="595853" y="213358"/>
                  </a:cubicBezTo>
                  <a:close/>
                  <a:moveTo>
                    <a:pt x="296297" y="647304"/>
                  </a:moveTo>
                  <a:lnTo>
                    <a:pt x="109036" y="460042"/>
                  </a:lnTo>
                  <a:cubicBezTo>
                    <a:pt x="108069" y="459075"/>
                    <a:pt x="106766" y="458591"/>
                    <a:pt x="105501" y="458591"/>
                  </a:cubicBezTo>
                  <a:cubicBezTo>
                    <a:pt x="104199" y="458591"/>
                    <a:pt x="102897" y="459075"/>
                    <a:pt x="101967" y="460042"/>
                  </a:cubicBezTo>
                  <a:lnTo>
                    <a:pt x="75252" y="486757"/>
                  </a:lnTo>
                  <a:cubicBezTo>
                    <a:pt x="74247" y="487761"/>
                    <a:pt x="73764" y="489026"/>
                    <a:pt x="73764" y="490329"/>
                  </a:cubicBezTo>
                  <a:lnTo>
                    <a:pt x="73801" y="490329"/>
                  </a:lnTo>
                  <a:cubicBezTo>
                    <a:pt x="73801" y="491631"/>
                    <a:pt x="74284" y="492896"/>
                    <a:pt x="75252" y="493863"/>
                  </a:cubicBezTo>
                  <a:lnTo>
                    <a:pt x="262551" y="681163"/>
                  </a:lnTo>
                  <a:cubicBezTo>
                    <a:pt x="263519" y="682130"/>
                    <a:pt x="264821" y="682614"/>
                    <a:pt x="266123" y="682614"/>
                  </a:cubicBezTo>
                  <a:cubicBezTo>
                    <a:pt x="267426" y="682614"/>
                    <a:pt x="268691" y="682130"/>
                    <a:pt x="269658" y="681163"/>
                  </a:cubicBezTo>
                  <a:lnTo>
                    <a:pt x="296373" y="654448"/>
                  </a:lnTo>
                  <a:cubicBezTo>
                    <a:pt x="297340" y="653481"/>
                    <a:pt x="297824" y="652179"/>
                    <a:pt x="297824" y="650914"/>
                  </a:cubicBezTo>
                  <a:cubicBezTo>
                    <a:pt x="297749" y="649537"/>
                    <a:pt x="297266" y="648272"/>
                    <a:pt x="296298" y="64730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256"/>
                                        </p:tgtEl>
                                        <p:attrNameLst>
                                          <p:attrName>style.visibility</p:attrName>
                                        </p:attrNameLst>
                                      </p:cBhvr>
                                      <p:to>
                                        <p:strVal val="visible"/>
                                      </p:to>
                                    </p:set>
                                    <p:animEffect filter="fade" transition="in">
                                      <p:cBhvr>
                                        <p:cTn dur="500"/>
                                        <p:tgtEl>
                                          <p:spTgt spid="5256"/>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5259"/>
                                        </p:tgtEl>
                                        <p:attrNameLst>
                                          <p:attrName>style.visibility</p:attrName>
                                        </p:attrNameLst>
                                      </p:cBhvr>
                                      <p:to>
                                        <p:strVal val="visible"/>
                                      </p:to>
                                    </p:set>
                                    <p:animEffect filter="fade" transition="in">
                                      <p:cBhvr>
                                        <p:cTn dur="500"/>
                                        <p:tgtEl>
                                          <p:spTgt spid="5259"/>
                                        </p:tgtEl>
                                      </p:cBhvr>
                                    </p:animEffect>
                                  </p:childTnLst>
                                </p:cTn>
                              </p:par>
                              <p:par>
                                <p:cTn fill="hold" nodeType="withEffect" presetClass="entr" presetID="10" presetSubtype="0">
                                  <p:stCondLst>
                                    <p:cond delay="0"/>
                                  </p:stCondLst>
                                  <p:childTnLst>
                                    <p:set>
                                      <p:cBhvr>
                                        <p:cTn dur="1" fill="hold">
                                          <p:stCondLst>
                                            <p:cond delay="0"/>
                                          </p:stCondLst>
                                        </p:cTn>
                                        <p:tgtEl>
                                          <p:spTgt spid="5266"/>
                                        </p:tgtEl>
                                        <p:attrNameLst>
                                          <p:attrName>style.visibility</p:attrName>
                                        </p:attrNameLst>
                                      </p:cBhvr>
                                      <p:to>
                                        <p:strVal val="visible"/>
                                      </p:to>
                                    </p:set>
                                    <p:animEffect filter="fade" transition="in">
                                      <p:cBhvr>
                                        <p:cTn dur="500"/>
                                        <p:tgtEl>
                                          <p:spTgt spid="5266"/>
                                        </p:tgtEl>
                                      </p:cBhvr>
                                    </p:animEffect>
                                  </p:childTnLst>
                                </p:cTn>
                              </p:par>
                              <p:par>
                                <p:cTn fill="hold" nodeType="withEffect" presetClass="entr" presetID="10" presetSubtype="0">
                                  <p:stCondLst>
                                    <p:cond delay="500"/>
                                  </p:stCondLst>
                                  <p:childTnLst>
                                    <p:set>
                                      <p:cBhvr>
                                        <p:cTn dur="1" fill="hold">
                                          <p:stCondLst>
                                            <p:cond delay="0"/>
                                          </p:stCondLst>
                                        </p:cTn>
                                        <p:tgtEl>
                                          <p:spTgt spid="5260"/>
                                        </p:tgtEl>
                                        <p:attrNameLst>
                                          <p:attrName>style.visibility</p:attrName>
                                        </p:attrNameLst>
                                      </p:cBhvr>
                                      <p:to>
                                        <p:strVal val="visible"/>
                                      </p:to>
                                    </p:set>
                                    <p:animEffect filter="fade" transition="in">
                                      <p:cBhvr>
                                        <p:cTn dur="500"/>
                                        <p:tgtEl>
                                          <p:spTgt spid="5260"/>
                                        </p:tgtEl>
                                      </p:cBhvr>
                                    </p:animEffect>
                                  </p:childTnLst>
                                </p:cTn>
                              </p:par>
                              <p:par>
                                <p:cTn fill="hold" nodeType="withEffect" presetClass="entr" presetID="10" presetSubtype="0">
                                  <p:stCondLst>
                                    <p:cond delay="250"/>
                                  </p:stCondLst>
                                  <p:childTnLst>
                                    <p:set>
                                      <p:cBhvr>
                                        <p:cTn dur="1" fill="hold">
                                          <p:stCondLst>
                                            <p:cond delay="0"/>
                                          </p:stCondLst>
                                        </p:cTn>
                                        <p:tgtEl>
                                          <p:spTgt spid="5261"/>
                                        </p:tgtEl>
                                        <p:attrNameLst>
                                          <p:attrName>style.visibility</p:attrName>
                                        </p:attrNameLst>
                                      </p:cBhvr>
                                      <p:to>
                                        <p:strVal val="visible"/>
                                      </p:to>
                                    </p:set>
                                    <p:animEffect filter="fade" transition="in">
                                      <p:cBhvr>
                                        <p:cTn dur="500"/>
                                        <p:tgtEl>
                                          <p:spTgt spid="52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2" name="Shape 5302"/>
        <p:cNvGrpSpPr/>
        <p:nvPr/>
      </p:nvGrpSpPr>
      <p:grpSpPr>
        <a:xfrm>
          <a:off x="0" y="0"/>
          <a:ext cx="0" cy="0"/>
          <a:chOff x="0" y="0"/>
          <a:chExt cx="0" cy="0"/>
        </a:xfrm>
      </p:grpSpPr>
      <p:sp>
        <p:nvSpPr>
          <p:cNvPr id="5303" name="Google Shape;5303;p98"/>
          <p:cNvSpPr/>
          <p:nvPr/>
        </p:nvSpPr>
        <p:spPr>
          <a:xfrm flipH="1">
            <a:off x="1129362" y="1887165"/>
            <a:ext cx="10135538" cy="4016063"/>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sp>
        <p:nvSpPr>
          <p:cNvPr id="5304" name="Google Shape;5304;p98"/>
          <p:cNvSpPr txBox="1"/>
          <p:nvPr/>
        </p:nvSpPr>
        <p:spPr>
          <a:xfrm>
            <a:off x="296270" y="385036"/>
            <a:ext cx="11336406" cy="535531"/>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Dose suplementar</a:t>
            </a:r>
            <a:endParaRPr/>
          </a:p>
        </p:txBody>
      </p:sp>
      <p:sp>
        <p:nvSpPr>
          <p:cNvPr id="5305" name="Google Shape;5305;p98"/>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*Apenas para indicações de MGg</a:t>
            </a:r>
            <a:endParaRPr/>
          </a:p>
          <a:p>
            <a:pPr indent="0" lvl="0" marL="0" rtl="0" algn="l">
              <a:lnSpc>
                <a:spcPct val="90000"/>
              </a:lnSpc>
              <a:spcBef>
                <a:spcPts val="300"/>
              </a:spcBef>
              <a:spcAft>
                <a:spcPts val="0"/>
              </a:spcAft>
              <a:buClr>
                <a:schemeClr val="dk1"/>
              </a:buClr>
              <a:buSzPts val="800"/>
              <a:buNone/>
            </a:pPr>
            <a:r>
              <a:rPr lang="pt-BR"/>
              <a:t>aPeso corporal no momento do tratamento</a:t>
            </a:r>
            <a:endParaRPr/>
          </a:p>
          <a:p>
            <a:pPr indent="0" lvl="0" marL="0" rtl="0" algn="l">
              <a:lnSpc>
                <a:spcPct val="90000"/>
              </a:lnSpc>
              <a:spcBef>
                <a:spcPts val="300"/>
              </a:spcBef>
              <a:spcAft>
                <a:spcPts val="0"/>
              </a:spcAft>
              <a:buClr>
                <a:schemeClr val="dk1"/>
              </a:buClr>
              <a:buSzPts val="800"/>
              <a:buNone/>
            </a:pPr>
            <a:r>
              <a:rPr lang="pt-BR"/>
              <a:t>bRavulizumabe deverá ser diluído apenas com uso de cloreto de sódio 9 mg/mL (0,9%) solução para injeção como diluente</a:t>
            </a:r>
            <a:endParaRPr/>
          </a:p>
          <a:p>
            <a:pPr indent="0" lvl="0" marL="0" rtl="0" algn="l">
              <a:lnSpc>
                <a:spcPct val="90000"/>
              </a:lnSpc>
              <a:spcBef>
                <a:spcPts val="300"/>
              </a:spcBef>
              <a:spcAft>
                <a:spcPts val="0"/>
              </a:spcAft>
              <a:buClr>
                <a:schemeClr val="dk1"/>
              </a:buClr>
              <a:buSzPts val="800"/>
              <a:buNone/>
            </a:pPr>
            <a:r>
              <a:rPr lang="pt-BR"/>
              <a:t>Bula Ultomirs ANVISA </a:t>
            </a:r>
            <a:endParaRPr/>
          </a:p>
        </p:txBody>
      </p:sp>
      <p:sp>
        <p:nvSpPr>
          <p:cNvPr id="5306" name="Google Shape;5306;p98"/>
          <p:cNvSpPr/>
          <p:nvPr/>
        </p:nvSpPr>
        <p:spPr>
          <a:xfrm>
            <a:off x="-685800" y="1320349"/>
            <a:ext cx="11748436" cy="1432849"/>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aphicFrame>
        <p:nvGraphicFramePr>
          <p:cNvPr id="5307" name="Google Shape;5307;p98"/>
          <p:cNvGraphicFramePr/>
          <p:nvPr/>
        </p:nvGraphicFramePr>
        <p:xfrm>
          <a:off x="1172681" y="1887166"/>
          <a:ext cx="3000000" cy="3000000"/>
        </p:xfrm>
        <a:graphic>
          <a:graphicData uri="http://schemas.openxmlformats.org/drawingml/2006/table">
            <a:tbl>
              <a:tblPr bandRow="1" firstRow="1">
                <a:noFill/>
                <a:tableStyleId>{A0BF0AAD-81E2-4729-A6F2-3AC11B6F7D1A}</a:tableStyleId>
              </a:tblPr>
              <a:tblGrid>
                <a:gridCol w="1978000"/>
                <a:gridCol w="1978000"/>
                <a:gridCol w="1978000"/>
                <a:gridCol w="1978000"/>
                <a:gridCol w="1978000"/>
              </a:tblGrid>
              <a:tr h="896300">
                <a:tc>
                  <a:txBody>
                    <a:bodyPr/>
                    <a:lstStyle/>
                    <a:p>
                      <a:pPr indent="0" lvl="0" marL="0" marR="0" rtl="0" algn="ctr">
                        <a:spcBef>
                          <a:spcPts val="0"/>
                        </a:spcBef>
                        <a:spcAft>
                          <a:spcPts val="0"/>
                        </a:spcAft>
                        <a:buNone/>
                      </a:pPr>
                      <a:r>
                        <a:rPr lang="pt-BR" sz="1600">
                          <a:latin typeface="Lustria"/>
                          <a:ea typeface="Lustria"/>
                          <a:cs typeface="Lustria"/>
                          <a:sym typeface="Lustria"/>
                        </a:rPr>
                        <a:t>Variação de peso corporal (kg)</a:t>
                      </a:r>
                      <a:r>
                        <a:rPr baseline="30000" lang="pt-BR" sz="1600">
                          <a:latin typeface="Lustria"/>
                          <a:ea typeface="Lustria"/>
                          <a:cs typeface="Lustria"/>
                          <a:sym typeface="Lustria"/>
                        </a:rPr>
                        <a:t>a</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latin typeface="Lustria"/>
                          <a:ea typeface="Lustria"/>
                          <a:cs typeface="Lustria"/>
                          <a:sym typeface="Lustria"/>
                        </a:rPr>
                        <a:t>Dose suplementar (mg)</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Volume de ravulizumabe (mL)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400">
                          <a:solidFill>
                            <a:schemeClr val="lt1"/>
                          </a:solidFill>
                          <a:latin typeface="Lustria"/>
                          <a:ea typeface="Lustria"/>
                          <a:cs typeface="Lustria"/>
                          <a:sym typeface="Lustria"/>
                        </a:rPr>
                        <a:t>Volume de diluente NaCl</a:t>
                      </a:r>
                      <a:r>
                        <a:rPr baseline="30000" lang="pt-BR" sz="1400">
                          <a:solidFill>
                            <a:schemeClr val="lt1"/>
                          </a:solidFill>
                          <a:latin typeface="Lustria"/>
                          <a:ea typeface="Lustria"/>
                          <a:cs typeface="Lustria"/>
                          <a:sym typeface="Lustria"/>
                        </a:rPr>
                        <a:t>b </a:t>
                      </a:r>
                      <a:r>
                        <a:rPr lang="pt-BR" sz="1400">
                          <a:solidFill>
                            <a:schemeClr val="lt1"/>
                          </a:solidFill>
                          <a:latin typeface="Lustria"/>
                          <a:ea typeface="Lustria"/>
                          <a:cs typeface="Lustria"/>
                          <a:sym typeface="Lustria"/>
                        </a:rPr>
                        <a:t>(mL)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Lustria"/>
                        <a:buNone/>
                      </a:pPr>
                      <a:r>
                        <a:rPr lang="pt-BR" sz="1400">
                          <a:solidFill>
                            <a:schemeClr val="lt1"/>
                          </a:solidFill>
                          <a:latin typeface="Lustria"/>
                          <a:ea typeface="Lustria"/>
                          <a:cs typeface="Lustria"/>
                          <a:sym typeface="Lustria"/>
                        </a:rPr>
                        <a:t>Volume total</a:t>
                      </a:r>
                      <a:endParaRPr/>
                    </a:p>
                    <a:p>
                      <a:pPr indent="0" lvl="0" marL="0" marR="0" rtl="0" algn="ctr">
                        <a:lnSpc>
                          <a:spcPct val="100000"/>
                        </a:lnSpc>
                        <a:spcBef>
                          <a:spcPts val="0"/>
                        </a:spcBef>
                        <a:spcAft>
                          <a:spcPts val="0"/>
                        </a:spcAft>
                        <a:buClr>
                          <a:schemeClr val="lt1"/>
                        </a:buClr>
                        <a:buSzPts val="1400"/>
                        <a:buFont typeface="Lustria"/>
                        <a:buNone/>
                      </a:pPr>
                      <a:r>
                        <a:rPr lang="pt-BR" sz="1400">
                          <a:solidFill>
                            <a:schemeClr val="lt1"/>
                          </a:solidFill>
                          <a:latin typeface="Lustria"/>
                          <a:ea typeface="Lustria"/>
                          <a:cs typeface="Lustria"/>
                          <a:sym typeface="Lustria"/>
                        </a:rPr>
                        <a:t>(mL)</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6750">
                <a:tc rowSpan="3">
                  <a:txBody>
                    <a:bodyPr/>
                    <a:lstStyle/>
                    <a:p>
                      <a:pPr indent="0" lvl="0" marL="0" marR="0" rtl="0" algn="ctr">
                        <a:spcBef>
                          <a:spcPts val="0"/>
                        </a:spcBef>
                        <a:spcAft>
                          <a:spcPts val="0"/>
                        </a:spcAft>
                        <a:buNone/>
                      </a:pPr>
                      <a:r>
                        <a:rPr b="1" lang="pt-BR" sz="1600" u="sng">
                          <a:solidFill>
                            <a:schemeClr val="dk2"/>
                          </a:solidFill>
                        </a:rPr>
                        <a:t>&gt;</a:t>
                      </a:r>
                      <a:r>
                        <a:rPr b="1" lang="pt-BR" sz="1600">
                          <a:solidFill>
                            <a:schemeClr val="dk2"/>
                          </a:solidFill>
                        </a:rPr>
                        <a:t>40 a &lt;60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t>600*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t>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t>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t>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6750">
                <a:tc vMerge="1"/>
                <a:tc>
                  <a:txBody>
                    <a:bodyPr/>
                    <a:lstStyle/>
                    <a:p>
                      <a:pPr indent="0" lvl="0" marL="0" marR="0" rtl="0" algn="ctr">
                        <a:spcBef>
                          <a:spcPts val="0"/>
                        </a:spcBef>
                        <a:spcAft>
                          <a:spcPts val="0"/>
                        </a:spcAft>
                        <a:buNone/>
                      </a:pPr>
                      <a:r>
                        <a:rPr lang="pt-BR" sz="1600"/>
                        <a:t>1200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24</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16750">
                <a:tc vMerge="1"/>
                <a:tc>
                  <a:txBody>
                    <a:bodyPr/>
                    <a:lstStyle/>
                    <a:p>
                      <a:pPr indent="0" lvl="0" marL="0" marR="0" rtl="0" algn="ctr">
                        <a:spcBef>
                          <a:spcPts val="0"/>
                        </a:spcBef>
                        <a:spcAft>
                          <a:spcPts val="0"/>
                        </a:spcAft>
                        <a:buNone/>
                      </a:pPr>
                      <a:r>
                        <a:rPr lang="pt-BR" sz="1600"/>
                        <a:t>1500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30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316750">
                <a:tc rowSpan="3">
                  <a:txBody>
                    <a:bodyPr/>
                    <a:lstStyle/>
                    <a:p>
                      <a:pPr indent="0" lvl="0" marL="0" marR="0" rtl="0" algn="ctr">
                        <a:lnSpc>
                          <a:spcPct val="100000"/>
                        </a:lnSpc>
                        <a:spcBef>
                          <a:spcPts val="0"/>
                        </a:spcBef>
                        <a:spcAft>
                          <a:spcPts val="0"/>
                        </a:spcAft>
                        <a:buClr>
                          <a:schemeClr val="dk2"/>
                        </a:buClr>
                        <a:buSzPts val="1600"/>
                        <a:buFont typeface="Calibri"/>
                        <a:buNone/>
                      </a:pPr>
                      <a:r>
                        <a:rPr b="1" lang="pt-BR" sz="1600" u="sng">
                          <a:solidFill>
                            <a:schemeClr val="dk2"/>
                          </a:solidFill>
                        </a:rPr>
                        <a:t>&gt;</a:t>
                      </a:r>
                      <a:r>
                        <a:rPr b="1" lang="pt-BR" sz="1600">
                          <a:solidFill>
                            <a:schemeClr val="dk2"/>
                          </a:solidFill>
                        </a:rPr>
                        <a:t>60 a &lt;100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t>600*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6750">
                <a:tc vMerge="1"/>
                <a:tc>
                  <a:txBody>
                    <a:bodyPr/>
                    <a:lstStyle/>
                    <a:p>
                      <a:pPr indent="0" lvl="0" marL="0" marR="0" rtl="0" algn="ctr">
                        <a:spcBef>
                          <a:spcPts val="0"/>
                        </a:spcBef>
                        <a:spcAft>
                          <a:spcPts val="0"/>
                        </a:spcAft>
                        <a:buNone/>
                      </a:pPr>
                      <a:r>
                        <a:rPr lang="pt-BR" sz="1600"/>
                        <a:t>1500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30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16750">
                <a:tc vMerge="1"/>
                <a:tc>
                  <a:txBody>
                    <a:bodyPr/>
                    <a:lstStyle/>
                    <a:p>
                      <a:pPr indent="0" lvl="0" marL="0" marR="0" rtl="0" algn="ctr">
                        <a:spcBef>
                          <a:spcPts val="0"/>
                        </a:spcBef>
                        <a:spcAft>
                          <a:spcPts val="0"/>
                        </a:spcAft>
                        <a:buNone/>
                      </a:pPr>
                      <a:r>
                        <a:rPr lang="pt-BR" sz="1600"/>
                        <a:t>1800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36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tcPr>
                </a:tc>
              </a:tr>
              <a:tr h="316750">
                <a:tc rowSpan="3">
                  <a:txBody>
                    <a:bodyPr/>
                    <a:lstStyle/>
                    <a:p>
                      <a:pPr indent="0" lvl="0" marL="0" marR="0" rtl="0" algn="ctr">
                        <a:lnSpc>
                          <a:spcPct val="100000"/>
                        </a:lnSpc>
                        <a:spcBef>
                          <a:spcPts val="0"/>
                        </a:spcBef>
                        <a:spcAft>
                          <a:spcPts val="0"/>
                        </a:spcAft>
                        <a:buClr>
                          <a:schemeClr val="dk2"/>
                        </a:buClr>
                        <a:buSzPts val="1600"/>
                        <a:buFont typeface="Calibri"/>
                        <a:buNone/>
                      </a:pPr>
                      <a:r>
                        <a:rPr b="1" lang="pt-BR" sz="1600" u="sng">
                          <a:solidFill>
                            <a:schemeClr val="dk2"/>
                          </a:solidFill>
                        </a:rPr>
                        <a:t>&gt;</a:t>
                      </a:r>
                      <a:r>
                        <a:rPr b="1" lang="pt-BR" sz="1600" u="none">
                          <a:solidFill>
                            <a:schemeClr val="dk2"/>
                          </a:solidFill>
                        </a:rPr>
                        <a:t>10</a:t>
                      </a:r>
                      <a:r>
                        <a:rPr b="1" lang="pt-BR" sz="1600">
                          <a:solidFill>
                            <a:schemeClr val="dk2"/>
                          </a:solidFill>
                        </a:rPr>
                        <a:t>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12700">
                      <a:solidFill>
                        <a:schemeClr val="dk2"/>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lang="pt-BR" sz="1600"/>
                        <a:t>600*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12</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16750">
                <a:tc vMerge="1"/>
                <a:tc>
                  <a:txBody>
                    <a:bodyPr/>
                    <a:lstStyle/>
                    <a:p>
                      <a:pPr indent="0" lvl="0" marL="0" marR="0" rtl="0" algn="ctr">
                        <a:spcBef>
                          <a:spcPts val="0"/>
                        </a:spcBef>
                        <a:spcAft>
                          <a:spcPts val="0"/>
                        </a:spcAft>
                        <a:buNone/>
                      </a:pPr>
                      <a:r>
                        <a:rPr lang="pt-BR" sz="1600"/>
                        <a:t>1500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15</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30</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2F2F2"/>
                    </a:solidFill>
                  </a:tcPr>
                </a:tc>
              </a:tr>
              <a:tr h="316750">
                <a:tc vMerge="1"/>
                <a:tc>
                  <a:txBody>
                    <a:bodyPr/>
                    <a:lstStyle/>
                    <a:p>
                      <a:pPr indent="0" lvl="0" marL="0" marR="0" rtl="0" algn="ctr">
                        <a:spcBef>
                          <a:spcPts val="0"/>
                        </a:spcBef>
                        <a:spcAft>
                          <a:spcPts val="0"/>
                        </a:spcAft>
                        <a:buNone/>
                      </a:pPr>
                      <a:r>
                        <a:rPr lang="pt-BR" sz="1600"/>
                        <a:t>1800</a:t>
                      </a:r>
                      <a:endParaRPr/>
                    </a:p>
                  </a:txBody>
                  <a:tcPr marT="45725" marB="45725" marR="91450" marL="91450" anchor="ctr">
                    <a:lnL cap="flat" cmpd="sng" w="12700">
                      <a:solidFill>
                        <a:schemeClr val="dk2"/>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18</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Calibri"/>
                        <a:buNone/>
                      </a:pPr>
                      <a:r>
                        <a:rPr b="0" i="0" lang="pt-BR" sz="1600" u="none" cap="none" strike="noStrike">
                          <a:solidFill>
                            <a:srgbClr val="000000"/>
                          </a:solidFill>
                          <a:latin typeface="Calibri"/>
                          <a:ea typeface="Calibri"/>
                          <a:cs typeface="Calibri"/>
                          <a:sym typeface="Calibri"/>
                        </a:rPr>
                        <a:t>36</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5308" name="Google Shape;5308;p98"/>
          <p:cNvGrpSpPr/>
          <p:nvPr/>
        </p:nvGrpSpPr>
        <p:grpSpPr>
          <a:xfrm>
            <a:off x="1878986" y="1487384"/>
            <a:ext cx="8385729" cy="558595"/>
            <a:chOff x="1878986" y="1487384"/>
            <a:chExt cx="8385729" cy="558595"/>
          </a:xfrm>
        </p:grpSpPr>
        <p:sp>
          <p:nvSpPr>
            <p:cNvPr id="5309" name="Google Shape;5309;p98"/>
            <p:cNvSpPr/>
            <p:nvPr/>
          </p:nvSpPr>
          <p:spPr>
            <a:xfrm>
              <a:off x="1878986" y="1502103"/>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310" name="Google Shape;5310;p98"/>
            <p:cNvSpPr/>
            <p:nvPr/>
          </p:nvSpPr>
          <p:spPr>
            <a:xfrm>
              <a:off x="3915542" y="1506464"/>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311" name="Google Shape;5311;p98"/>
            <p:cNvSpPr/>
            <p:nvPr/>
          </p:nvSpPr>
          <p:spPr>
            <a:xfrm>
              <a:off x="7784592" y="1487384"/>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5312" name="Google Shape;5312;p98"/>
            <p:cNvGrpSpPr/>
            <p:nvPr/>
          </p:nvGrpSpPr>
          <p:grpSpPr>
            <a:xfrm>
              <a:off x="1958199" y="1562324"/>
              <a:ext cx="375253" cy="375255"/>
              <a:chOff x="4783474" y="5277724"/>
              <a:chExt cx="922767" cy="922771"/>
            </a:xfrm>
          </p:grpSpPr>
          <p:sp>
            <p:nvSpPr>
              <p:cNvPr id="5313" name="Google Shape;5313;p98"/>
              <p:cNvSpPr/>
              <p:nvPr/>
            </p:nvSpPr>
            <p:spPr>
              <a:xfrm>
                <a:off x="4783474" y="5277724"/>
                <a:ext cx="922767" cy="922771"/>
              </a:xfrm>
              <a:custGeom>
                <a:rect b="b" l="l" r="r" t="t"/>
                <a:pathLst>
                  <a:path extrusionOk="0" h="922771" w="922767">
                    <a:moveTo>
                      <a:pt x="902010" y="276109"/>
                    </a:moveTo>
                    <a:cubicBezTo>
                      <a:pt x="887722" y="261189"/>
                      <a:pt x="868486" y="253003"/>
                      <a:pt x="847799" y="253003"/>
                    </a:cubicBezTo>
                    <a:lnTo>
                      <a:pt x="730041" y="253003"/>
                    </a:lnTo>
                    <a:cubicBezTo>
                      <a:pt x="722191" y="112214"/>
                      <a:pt x="604873" y="0"/>
                      <a:pt x="461332" y="0"/>
                    </a:cubicBezTo>
                    <a:cubicBezTo>
                      <a:pt x="317828" y="0"/>
                      <a:pt x="200470" y="112214"/>
                      <a:pt x="192660" y="253003"/>
                    </a:cubicBezTo>
                    <a:lnTo>
                      <a:pt x="74902" y="253003"/>
                    </a:lnTo>
                    <a:cubicBezTo>
                      <a:pt x="54215" y="253003"/>
                      <a:pt x="34979" y="261226"/>
                      <a:pt x="20692" y="276146"/>
                    </a:cubicBezTo>
                    <a:cubicBezTo>
                      <a:pt x="6479" y="290992"/>
                      <a:pt x="-851" y="310451"/>
                      <a:pt x="79" y="330952"/>
                    </a:cubicBezTo>
                    <a:lnTo>
                      <a:pt x="27166" y="908557"/>
                    </a:lnTo>
                    <a:cubicBezTo>
                      <a:pt x="27538" y="916482"/>
                      <a:pt x="34086" y="922733"/>
                      <a:pt x="42049" y="922733"/>
                    </a:cubicBezTo>
                    <a:lnTo>
                      <a:pt x="491133" y="922733"/>
                    </a:lnTo>
                    <a:cubicBezTo>
                      <a:pt x="499356" y="922733"/>
                      <a:pt x="506016" y="916073"/>
                      <a:pt x="506016" y="907851"/>
                    </a:cubicBezTo>
                    <a:cubicBezTo>
                      <a:pt x="506016" y="899628"/>
                      <a:pt x="499356" y="892968"/>
                      <a:pt x="491133" y="892968"/>
                    </a:cubicBezTo>
                    <a:lnTo>
                      <a:pt x="56222" y="892968"/>
                    </a:lnTo>
                    <a:lnTo>
                      <a:pt x="29805" y="329583"/>
                    </a:lnTo>
                    <a:cubicBezTo>
                      <a:pt x="29284" y="317304"/>
                      <a:pt x="33675" y="305622"/>
                      <a:pt x="42195" y="296692"/>
                    </a:cubicBezTo>
                    <a:cubicBezTo>
                      <a:pt x="50790" y="287688"/>
                      <a:pt x="62399" y="282740"/>
                      <a:pt x="74900" y="282740"/>
                    </a:cubicBezTo>
                    <a:lnTo>
                      <a:pt x="847835" y="282777"/>
                    </a:lnTo>
                    <a:cubicBezTo>
                      <a:pt x="860337" y="282777"/>
                      <a:pt x="871908" y="287726"/>
                      <a:pt x="880503" y="296730"/>
                    </a:cubicBezTo>
                    <a:cubicBezTo>
                      <a:pt x="889061" y="305659"/>
                      <a:pt x="893451" y="317343"/>
                      <a:pt x="892930" y="329583"/>
                    </a:cubicBezTo>
                    <a:lnTo>
                      <a:pt x="866514" y="893006"/>
                    </a:lnTo>
                    <a:lnTo>
                      <a:pt x="550665" y="893006"/>
                    </a:lnTo>
                    <a:cubicBezTo>
                      <a:pt x="542442" y="893006"/>
                      <a:pt x="535782" y="899666"/>
                      <a:pt x="535782" y="907889"/>
                    </a:cubicBezTo>
                    <a:cubicBezTo>
                      <a:pt x="535782" y="916112"/>
                      <a:pt x="542442" y="922772"/>
                      <a:pt x="550665" y="922772"/>
                    </a:cubicBezTo>
                    <a:lnTo>
                      <a:pt x="880725" y="922772"/>
                    </a:lnTo>
                    <a:cubicBezTo>
                      <a:pt x="888687" y="922772"/>
                      <a:pt x="895198" y="916521"/>
                      <a:pt x="895608" y="908596"/>
                    </a:cubicBezTo>
                    <a:lnTo>
                      <a:pt x="922695" y="330952"/>
                    </a:lnTo>
                    <a:cubicBezTo>
                      <a:pt x="923588" y="310488"/>
                      <a:pt x="916258" y="291029"/>
                      <a:pt x="902045" y="276183"/>
                    </a:cubicBezTo>
                    <a:close/>
                    <a:moveTo>
                      <a:pt x="476252" y="253003"/>
                    </a:moveTo>
                    <a:lnTo>
                      <a:pt x="476252" y="163706"/>
                    </a:lnTo>
                    <a:cubicBezTo>
                      <a:pt x="476252" y="155483"/>
                      <a:pt x="469592" y="148823"/>
                      <a:pt x="461369" y="148823"/>
                    </a:cubicBezTo>
                    <a:cubicBezTo>
                      <a:pt x="453146" y="148823"/>
                      <a:pt x="446486" y="155483"/>
                      <a:pt x="446486" y="163706"/>
                    </a:cubicBezTo>
                    <a:lnTo>
                      <a:pt x="446486" y="253003"/>
                    </a:lnTo>
                    <a:lnTo>
                      <a:pt x="222125" y="253003"/>
                    </a:lnTo>
                    <a:cubicBezTo>
                      <a:pt x="229901" y="128616"/>
                      <a:pt x="334234" y="29756"/>
                      <a:pt x="461364" y="29756"/>
                    </a:cubicBezTo>
                    <a:cubicBezTo>
                      <a:pt x="588494" y="29756"/>
                      <a:pt x="692831" y="128616"/>
                      <a:pt x="700603" y="25300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14" name="Google Shape;5314;p98"/>
              <p:cNvSpPr/>
              <p:nvPr/>
            </p:nvSpPr>
            <p:spPr>
              <a:xfrm>
                <a:off x="5229955" y="5322366"/>
                <a:ext cx="29765" cy="74414"/>
              </a:xfrm>
              <a:custGeom>
                <a:rect b="b" l="l" r="r" t="t"/>
                <a:pathLst>
                  <a:path extrusionOk="0" h="74414" w="29765">
                    <a:moveTo>
                      <a:pt x="14883" y="0"/>
                    </a:moveTo>
                    <a:cubicBezTo>
                      <a:pt x="6660" y="0"/>
                      <a:pt x="0" y="6660"/>
                      <a:pt x="0" y="14883"/>
                    </a:cubicBezTo>
                    <a:lnTo>
                      <a:pt x="0" y="59531"/>
                    </a:lnTo>
                    <a:cubicBezTo>
                      <a:pt x="0" y="67754"/>
                      <a:pt x="6660" y="74414"/>
                      <a:pt x="14883" y="74414"/>
                    </a:cubicBezTo>
                    <a:cubicBezTo>
                      <a:pt x="23106" y="74414"/>
                      <a:pt x="29766" y="67754"/>
                      <a:pt x="29766" y="59531"/>
                    </a:cubicBezTo>
                    <a:lnTo>
                      <a:pt x="29766" y="14883"/>
                    </a:lnTo>
                    <a:cubicBezTo>
                      <a:pt x="29766" y="6660"/>
                      <a:pt x="23106" y="0"/>
                      <a:pt x="14883" y="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15" name="Google Shape;5315;p98"/>
              <p:cNvSpPr/>
              <p:nvPr/>
            </p:nvSpPr>
            <p:spPr>
              <a:xfrm>
                <a:off x="5304067" y="5361603"/>
                <a:ext cx="50937" cy="50838"/>
              </a:xfrm>
              <a:custGeom>
                <a:rect b="b" l="l" r="r" t="t"/>
                <a:pathLst>
                  <a:path extrusionOk="0" h="50838" w="50937">
                    <a:moveTo>
                      <a:pt x="25562" y="4330"/>
                    </a:moveTo>
                    <a:lnTo>
                      <a:pt x="4390" y="25389"/>
                    </a:lnTo>
                    <a:cubicBezTo>
                      <a:pt x="-1451" y="31193"/>
                      <a:pt x="-1451" y="40607"/>
                      <a:pt x="4316" y="46448"/>
                    </a:cubicBezTo>
                    <a:cubicBezTo>
                      <a:pt x="7218" y="49350"/>
                      <a:pt x="11051" y="50838"/>
                      <a:pt x="14883" y="50838"/>
                    </a:cubicBezTo>
                    <a:cubicBezTo>
                      <a:pt x="18678" y="50838"/>
                      <a:pt x="22473" y="49387"/>
                      <a:pt x="25376" y="46522"/>
                    </a:cubicBezTo>
                    <a:lnTo>
                      <a:pt x="46547" y="25463"/>
                    </a:lnTo>
                    <a:cubicBezTo>
                      <a:pt x="52389" y="19659"/>
                      <a:pt x="52389" y="10245"/>
                      <a:pt x="46621" y="4404"/>
                    </a:cubicBezTo>
                    <a:cubicBezTo>
                      <a:pt x="40817" y="-1437"/>
                      <a:pt x="31403" y="-1474"/>
                      <a:pt x="25563" y="433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16" name="Google Shape;5316;p98"/>
              <p:cNvSpPr/>
              <p:nvPr/>
            </p:nvSpPr>
            <p:spPr>
              <a:xfrm>
                <a:off x="5134619" y="5361617"/>
                <a:ext cx="50965" cy="50824"/>
              </a:xfrm>
              <a:custGeom>
                <a:rect b="b" l="l" r="r" t="t"/>
                <a:pathLst>
                  <a:path extrusionOk="0" h="50824" w="50965">
                    <a:moveTo>
                      <a:pt x="25389" y="4316"/>
                    </a:moveTo>
                    <a:cubicBezTo>
                      <a:pt x="19585" y="-1451"/>
                      <a:pt x="10134" y="-1451"/>
                      <a:pt x="4330" y="4390"/>
                    </a:cubicBezTo>
                    <a:cubicBezTo>
                      <a:pt x="-1474" y="10232"/>
                      <a:pt x="-1437" y="19646"/>
                      <a:pt x="4404" y="25449"/>
                    </a:cubicBezTo>
                    <a:lnTo>
                      <a:pt x="25576" y="46508"/>
                    </a:lnTo>
                    <a:cubicBezTo>
                      <a:pt x="28478" y="49410"/>
                      <a:pt x="32273" y="50824"/>
                      <a:pt x="36068" y="50824"/>
                    </a:cubicBezTo>
                    <a:cubicBezTo>
                      <a:pt x="39901" y="50824"/>
                      <a:pt x="43733" y="49373"/>
                      <a:pt x="46635" y="46434"/>
                    </a:cubicBezTo>
                    <a:cubicBezTo>
                      <a:pt x="52440" y="40592"/>
                      <a:pt x="52403" y="31178"/>
                      <a:pt x="46561" y="25375"/>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17" name="Google Shape;5317;p98"/>
              <p:cNvSpPr/>
              <p:nvPr/>
            </p:nvSpPr>
            <p:spPr>
              <a:xfrm>
                <a:off x="5081669" y="5398283"/>
                <a:ext cx="50965" cy="50810"/>
              </a:xfrm>
              <a:custGeom>
                <a:rect b="b" l="l" r="r" t="t"/>
                <a:pathLst>
                  <a:path extrusionOk="0" h="50810" w="50965">
                    <a:moveTo>
                      <a:pt x="25389" y="4302"/>
                    </a:moveTo>
                    <a:cubicBezTo>
                      <a:pt x="19585" y="-1465"/>
                      <a:pt x="10134" y="-1428"/>
                      <a:pt x="4330" y="4377"/>
                    </a:cubicBezTo>
                    <a:cubicBezTo>
                      <a:pt x="-1474" y="10218"/>
                      <a:pt x="-1437" y="19632"/>
                      <a:pt x="4404" y="25435"/>
                    </a:cubicBezTo>
                    <a:lnTo>
                      <a:pt x="25576" y="46494"/>
                    </a:lnTo>
                    <a:cubicBezTo>
                      <a:pt x="28478" y="49396"/>
                      <a:pt x="32273" y="50810"/>
                      <a:pt x="36068" y="50810"/>
                    </a:cubicBezTo>
                    <a:cubicBezTo>
                      <a:pt x="39901" y="50810"/>
                      <a:pt x="43696" y="49359"/>
                      <a:pt x="46635" y="46420"/>
                    </a:cubicBezTo>
                    <a:cubicBezTo>
                      <a:pt x="52440" y="40578"/>
                      <a:pt x="52403" y="31165"/>
                      <a:pt x="46561" y="2536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18" name="Google Shape;5318;p98"/>
              <p:cNvSpPr/>
              <p:nvPr/>
            </p:nvSpPr>
            <p:spPr>
              <a:xfrm>
                <a:off x="5357017" y="5398269"/>
                <a:ext cx="50937" cy="50824"/>
              </a:xfrm>
              <a:custGeom>
                <a:rect b="b" l="l" r="r" t="t"/>
                <a:pathLst>
                  <a:path extrusionOk="0" h="50824" w="50937">
                    <a:moveTo>
                      <a:pt x="25562" y="4316"/>
                    </a:moveTo>
                    <a:lnTo>
                      <a:pt x="4390" y="25375"/>
                    </a:lnTo>
                    <a:cubicBezTo>
                      <a:pt x="-1451" y="31179"/>
                      <a:pt x="-1451" y="40593"/>
                      <a:pt x="4316" y="46434"/>
                    </a:cubicBezTo>
                    <a:cubicBezTo>
                      <a:pt x="7218" y="49336"/>
                      <a:pt x="11051" y="50824"/>
                      <a:pt x="14883" y="50824"/>
                    </a:cubicBezTo>
                    <a:cubicBezTo>
                      <a:pt x="18678" y="50824"/>
                      <a:pt x="22473" y="49373"/>
                      <a:pt x="25376" y="46508"/>
                    </a:cubicBezTo>
                    <a:lnTo>
                      <a:pt x="46547" y="25449"/>
                    </a:lnTo>
                    <a:cubicBezTo>
                      <a:pt x="52389" y="19645"/>
                      <a:pt x="52389" y="10231"/>
                      <a:pt x="46622" y="4391"/>
                    </a:cubicBezTo>
                    <a:cubicBezTo>
                      <a:pt x="40854" y="-1414"/>
                      <a:pt x="31403" y="-1488"/>
                      <a:pt x="25563" y="431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19" name="Google Shape;5319;p98"/>
              <p:cNvSpPr/>
              <p:nvPr/>
            </p:nvSpPr>
            <p:spPr>
              <a:xfrm>
                <a:off x="5329717" y="5732466"/>
                <a:ext cx="206531" cy="408527"/>
              </a:xfrm>
              <a:custGeom>
                <a:rect b="b" l="l" r="r" t="t"/>
                <a:pathLst>
                  <a:path extrusionOk="0" h="408527" w="206531">
                    <a:moveTo>
                      <a:pt x="8180" y="42862"/>
                    </a:moveTo>
                    <a:cubicBezTo>
                      <a:pt x="-7075" y="76459"/>
                      <a:pt x="-2647" y="125908"/>
                      <a:pt x="35602" y="151285"/>
                    </a:cubicBezTo>
                    <a:cubicBezTo>
                      <a:pt x="101198" y="194854"/>
                      <a:pt x="78241" y="243409"/>
                      <a:pt x="53945" y="294788"/>
                    </a:cubicBezTo>
                    <a:cubicBezTo>
                      <a:pt x="36941" y="330693"/>
                      <a:pt x="15808" y="375416"/>
                      <a:pt x="60382" y="398258"/>
                    </a:cubicBezTo>
                    <a:cubicBezTo>
                      <a:pt x="73739" y="405104"/>
                      <a:pt x="86390" y="408527"/>
                      <a:pt x="98259" y="408527"/>
                    </a:cubicBezTo>
                    <a:cubicBezTo>
                      <a:pt x="107598" y="408527"/>
                      <a:pt x="116491" y="406406"/>
                      <a:pt x="124825" y="402165"/>
                    </a:cubicBezTo>
                    <a:cubicBezTo>
                      <a:pt x="171706" y="378315"/>
                      <a:pt x="185175" y="292923"/>
                      <a:pt x="194998" y="230562"/>
                    </a:cubicBezTo>
                    <a:cubicBezTo>
                      <a:pt x="196374" y="221856"/>
                      <a:pt x="197677" y="213708"/>
                      <a:pt x="198942" y="206415"/>
                    </a:cubicBezTo>
                    <a:cubicBezTo>
                      <a:pt x="221341" y="78646"/>
                      <a:pt x="196523" y="31097"/>
                      <a:pt x="92785" y="2856"/>
                    </a:cubicBezTo>
                    <a:cubicBezTo>
                      <a:pt x="56918" y="-6892"/>
                      <a:pt x="23618" y="8772"/>
                      <a:pt x="8140" y="42853"/>
                    </a:cubicBezTo>
                    <a:close/>
                    <a:moveTo>
                      <a:pt x="35267" y="55140"/>
                    </a:moveTo>
                    <a:cubicBezTo>
                      <a:pt x="39063" y="46769"/>
                      <a:pt x="49555" y="29653"/>
                      <a:pt x="71581" y="29653"/>
                    </a:cubicBezTo>
                    <a:cubicBezTo>
                      <a:pt x="75637" y="29653"/>
                      <a:pt x="80102" y="30249"/>
                      <a:pt x="85014" y="31551"/>
                    </a:cubicBezTo>
                    <a:cubicBezTo>
                      <a:pt x="166944" y="53837"/>
                      <a:pt x="190646" y="81483"/>
                      <a:pt x="169659" y="201248"/>
                    </a:cubicBezTo>
                    <a:cubicBezTo>
                      <a:pt x="168357" y="208690"/>
                      <a:pt x="167055" y="217024"/>
                      <a:pt x="165641" y="225879"/>
                    </a:cubicBezTo>
                    <a:cubicBezTo>
                      <a:pt x="157828" y="275513"/>
                      <a:pt x="144731" y="358600"/>
                      <a:pt x="111356" y="375564"/>
                    </a:cubicBezTo>
                    <a:cubicBezTo>
                      <a:pt x="101273" y="380699"/>
                      <a:pt x="89031" y="379397"/>
                      <a:pt x="73963" y="371695"/>
                    </a:cubicBezTo>
                    <a:cubicBezTo>
                      <a:pt x="58225" y="363621"/>
                      <a:pt x="59378" y="352830"/>
                      <a:pt x="80846" y="307438"/>
                    </a:cubicBezTo>
                    <a:cubicBezTo>
                      <a:pt x="104026" y="258362"/>
                      <a:pt x="139113" y="184242"/>
                      <a:pt x="52011" y="126425"/>
                    </a:cubicBezTo>
                    <a:cubicBezTo>
                      <a:pt x="28384" y="110724"/>
                      <a:pt x="24962" y="77832"/>
                      <a:pt x="35268" y="55099"/>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20" name="Google Shape;5320;p98"/>
              <p:cNvSpPr/>
              <p:nvPr/>
            </p:nvSpPr>
            <p:spPr>
              <a:xfrm>
                <a:off x="5274897" y="5605144"/>
                <a:ext cx="93921" cy="117641"/>
              </a:xfrm>
              <a:custGeom>
                <a:rect b="b" l="l" r="r" t="t"/>
                <a:pathLst>
                  <a:path extrusionOk="0" h="117641" w="93921">
                    <a:moveTo>
                      <a:pt x="44617" y="66"/>
                    </a:moveTo>
                    <a:cubicBezTo>
                      <a:pt x="18571" y="1666"/>
                      <a:pt x="-1037" y="28567"/>
                      <a:pt x="42" y="61272"/>
                    </a:cubicBezTo>
                    <a:cubicBezTo>
                      <a:pt x="638" y="79429"/>
                      <a:pt x="7633" y="95912"/>
                      <a:pt x="19204" y="106442"/>
                    </a:cubicBezTo>
                    <a:cubicBezTo>
                      <a:pt x="27203" y="113734"/>
                      <a:pt x="36989" y="117641"/>
                      <a:pt x="46961" y="117641"/>
                    </a:cubicBezTo>
                    <a:cubicBezTo>
                      <a:pt x="47742" y="117641"/>
                      <a:pt x="48523" y="117604"/>
                      <a:pt x="49305" y="117567"/>
                    </a:cubicBezTo>
                    <a:cubicBezTo>
                      <a:pt x="75350" y="115967"/>
                      <a:pt x="94958" y="89066"/>
                      <a:pt x="93879" y="56361"/>
                    </a:cubicBezTo>
                    <a:cubicBezTo>
                      <a:pt x="93284" y="38204"/>
                      <a:pt x="86289" y="21721"/>
                      <a:pt x="74680" y="11191"/>
                    </a:cubicBezTo>
                    <a:cubicBezTo>
                      <a:pt x="66085" y="3341"/>
                      <a:pt x="55667" y="-566"/>
                      <a:pt x="44579" y="66"/>
                    </a:cubicBezTo>
                    <a:close/>
                    <a:moveTo>
                      <a:pt x="47519" y="87875"/>
                    </a:moveTo>
                    <a:cubicBezTo>
                      <a:pt x="44728" y="88024"/>
                      <a:pt x="41938" y="86871"/>
                      <a:pt x="39259" y="84452"/>
                    </a:cubicBezTo>
                    <a:cubicBezTo>
                      <a:pt x="33678" y="79355"/>
                      <a:pt x="30106" y="70351"/>
                      <a:pt x="29771" y="60343"/>
                    </a:cubicBezTo>
                    <a:cubicBezTo>
                      <a:pt x="29250" y="43488"/>
                      <a:pt x="38143" y="30317"/>
                      <a:pt x="46440" y="29796"/>
                    </a:cubicBezTo>
                    <a:lnTo>
                      <a:pt x="46961" y="29796"/>
                    </a:lnTo>
                    <a:cubicBezTo>
                      <a:pt x="49565" y="29796"/>
                      <a:pt x="52170" y="30950"/>
                      <a:pt x="54663" y="33256"/>
                    </a:cubicBezTo>
                    <a:cubicBezTo>
                      <a:pt x="60244" y="38354"/>
                      <a:pt x="63815" y="47358"/>
                      <a:pt x="64150" y="57366"/>
                    </a:cubicBezTo>
                    <a:cubicBezTo>
                      <a:pt x="64671" y="74221"/>
                      <a:pt x="55779" y="87392"/>
                      <a:pt x="47482" y="8791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21" name="Google Shape;5321;p98"/>
              <p:cNvSpPr/>
              <p:nvPr/>
            </p:nvSpPr>
            <p:spPr>
              <a:xfrm>
                <a:off x="5393974" y="5633679"/>
                <a:ext cx="51588" cy="58784"/>
              </a:xfrm>
              <a:custGeom>
                <a:rect b="b" l="l" r="r" t="t"/>
                <a:pathLst>
                  <a:path extrusionOk="0" h="58784" w="51588">
                    <a:moveTo>
                      <a:pt x="21161" y="58561"/>
                    </a:moveTo>
                    <a:cubicBezTo>
                      <a:pt x="22240" y="58710"/>
                      <a:pt x="23357" y="58784"/>
                      <a:pt x="24436" y="58784"/>
                    </a:cubicBezTo>
                    <a:cubicBezTo>
                      <a:pt x="37123" y="58784"/>
                      <a:pt x="48471" y="48292"/>
                      <a:pt x="51076" y="33484"/>
                    </a:cubicBezTo>
                    <a:lnTo>
                      <a:pt x="51076" y="33447"/>
                    </a:lnTo>
                    <a:cubicBezTo>
                      <a:pt x="52564" y="24852"/>
                      <a:pt x="50778" y="16257"/>
                      <a:pt x="46128" y="9857"/>
                    </a:cubicBezTo>
                    <a:cubicBezTo>
                      <a:pt x="42258" y="4537"/>
                      <a:pt x="36677" y="1076"/>
                      <a:pt x="30389" y="221"/>
                    </a:cubicBezTo>
                    <a:cubicBezTo>
                      <a:pt x="16697" y="-1714"/>
                      <a:pt x="3340" y="9262"/>
                      <a:pt x="512" y="25298"/>
                    </a:cubicBezTo>
                    <a:cubicBezTo>
                      <a:pt x="-976" y="33893"/>
                      <a:pt x="810" y="42488"/>
                      <a:pt x="5461" y="48888"/>
                    </a:cubicBezTo>
                    <a:cubicBezTo>
                      <a:pt x="9330" y="54208"/>
                      <a:pt x="14911" y="57632"/>
                      <a:pt x="21162" y="58524"/>
                    </a:cubicBezTo>
                    <a:close/>
                    <a:moveTo>
                      <a:pt x="25366" y="29093"/>
                    </a:moveTo>
                    <a:cubicBezTo>
                      <a:pt x="26222" y="29204"/>
                      <a:pt x="27003" y="29502"/>
                      <a:pt x="27635" y="29762"/>
                    </a:cubicBezTo>
                    <a:cubicBezTo>
                      <a:pt x="27189" y="29800"/>
                      <a:pt x="26705" y="29762"/>
                      <a:pt x="26259" y="29688"/>
                    </a:cubicBezTo>
                    <a:cubicBezTo>
                      <a:pt x="25440" y="29576"/>
                      <a:pt x="24696" y="29316"/>
                      <a:pt x="24064" y="29018"/>
                    </a:cubicBezTo>
                    <a:cubicBezTo>
                      <a:pt x="24436" y="29018"/>
                      <a:pt x="24882" y="29018"/>
                      <a:pt x="25366" y="29093"/>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22" name="Google Shape;5322;p98"/>
              <p:cNvSpPr/>
              <p:nvPr/>
            </p:nvSpPr>
            <p:spPr>
              <a:xfrm>
                <a:off x="5455105" y="5657196"/>
                <a:ext cx="51571" cy="58747"/>
              </a:xfrm>
              <a:custGeom>
                <a:rect b="b" l="l" r="r" t="t"/>
                <a:pathLst>
                  <a:path extrusionOk="0" h="58747" w="51571">
                    <a:moveTo>
                      <a:pt x="21162" y="58524"/>
                    </a:moveTo>
                    <a:cubicBezTo>
                      <a:pt x="22241" y="58673"/>
                      <a:pt x="23320" y="58747"/>
                      <a:pt x="24399" y="58747"/>
                    </a:cubicBezTo>
                    <a:cubicBezTo>
                      <a:pt x="37086" y="58747"/>
                      <a:pt x="48434" y="48217"/>
                      <a:pt x="51039" y="33447"/>
                    </a:cubicBezTo>
                    <a:cubicBezTo>
                      <a:pt x="52565" y="24852"/>
                      <a:pt x="50779" y="16257"/>
                      <a:pt x="46128" y="9894"/>
                    </a:cubicBezTo>
                    <a:cubicBezTo>
                      <a:pt x="42258" y="4537"/>
                      <a:pt x="36677" y="1114"/>
                      <a:pt x="30390" y="221"/>
                    </a:cubicBezTo>
                    <a:cubicBezTo>
                      <a:pt x="16623" y="-1714"/>
                      <a:pt x="3341" y="9262"/>
                      <a:pt x="513" y="25298"/>
                    </a:cubicBezTo>
                    <a:cubicBezTo>
                      <a:pt x="-976" y="33893"/>
                      <a:pt x="810" y="42488"/>
                      <a:pt x="5424" y="48888"/>
                    </a:cubicBezTo>
                    <a:cubicBezTo>
                      <a:pt x="9294" y="54208"/>
                      <a:pt x="14875" y="57632"/>
                      <a:pt x="21162" y="58561"/>
                    </a:cubicBezTo>
                    <a:close/>
                    <a:moveTo>
                      <a:pt x="25329" y="29056"/>
                    </a:moveTo>
                    <a:cubicBezTo>
                      <a:pt x="26185" y="29167"/>
                      <a:pt x="26929" y="29428"/>
                      <a:pt x="27561" y="29725"/>
                    </a:cubicBezTo>
                    <a:cubicBezTo>
                      <a:pt x="27152" y="29762"/>
                      <a:pt x="26668" y="29762"/>
                      <a:pt x="26148" y="29651"/>
                    </a:cubicBezTo>
                    <a:cubicBezTo>
                      <a:pt x="25329" y="29539"/>
                      <a:pt x="24622" y="29279"/>
                      <a:pt x="24027" y="28981"/>
                    </a:cubicBezTo>
                    <a:cubicBezTo>
                      <a:pt x="24436" y="28944"/>
                      <a:pt x="24845" y="28981"/>
                      <a:pt x="25329" y="2905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23" name="Google Shape;5323;p98"/>
              <p:cNvSpPr/>
              <p:nvPr/>
            </p:nvSpPr>
            <p:spPr>
              <a:xfrm>
                <a:off x="5513628" y="5695075"/>
                <a:ext cx="51588" cy="58740"/>
              </a:xfrm>
              <a:custGeom>
                <a:rect b="b" l="l" r="r" t="t"/>
                <a:pathLst>
                  <a:path extrusionOk="0" h="58740" w="51588">
                    <a:moveTo>
                      <a:pt x="30389" y="214"/>
                    </a:moveTo>
                    <a:cubicBezTo>
                      <a:pt x="16660" y="-1684"/>
                      <a:pt x="3340" y="9255"/>
                      <a:pt x="512" y="25291"/>
                    </a:cubicBezTo>
                    <a:cubicBezTo>
                      <a:pt x="-976" y="33886"/>
                      <a:pt x="810" y="42481"/>
                      <a:pt x="5461" y="48881"/>
                    </a:cubicBezTo>
                    <a:cubicBezTo>
                      <a:pt x="9330" y="54201"/>
                      <a:pt x="14911" y="57624"/>
                      <a:pt x="21162" y="58517"/>
                    </a:cubicBezTo>
                    <a:cubicBezTo>
                      <a:pt x="22278" y="58666"/>
                      <a:pt x="23357" y="58740"/>
                      <a:pt x="24436" y="58740"/>
                    </a:cubicBezTo>
                    <a:cubicBezTo>
                      <a:pt x="37123" y="58740"/>
                      <a:pt x="48471" y="48210"/>
                      <a:pt x="51076" y="33440"/>
                    </a:cubicBezTo>
                    <a:cubicBezTo>
                      <a:pt x="52565" y="24845"/>
                      <a:pt x="50779" y="16250"/>
                      <a:pt x="46128" y="9850"/>
                    </a:cubicBezTo>
                    <a:cubicBezTo>
                      <a:pt x="42258" y="4530"/>
                      <a:pt x="36677" y="1070"/>
                      <a:pt x="30390" y="214"/>
                    </a:cubicBezTo>
                    <a:close/>
                    <a:moveTo>
                      <a:pt x="26222" y="29682"/>
                    </a:moveTo>
                    <a:cubicBezTo>
                      <a:pt x="25404" y="29570"/>
                      <a:pt x="24659" y="29310"/>
                      <a:pt x="24027" y="29012"/>
                    </a:cubicBezTo>
                    <a:cubicBezTo>
                      <a:pt x="24399" y="28975"/>
                      <a:pt x="24845" y="29012"/>
                      <a:pt x="25329" y="29087"/>
                    </a:cubicBezTo>
                    <a:cubicBezTo>
                      <a:pt x="26185" y="29198"/>
                      <a:pt x="26966" y="29496"/>
                      <a:pt x="27599" y="29756"/>
                    </a:cubicBezTo>
                    <a:cubicBezTo>
                      <a:pt x="27152" y="29794"/>
                      <a:pt x="26706" y="29756"/>
                      <a:pt x="26222" y="2968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24" name="Google Shape;5324;p98"/>
              <p:cNvSpPr/>
              <p:nvPr/>
            </p:nvSpPr>
            <p:spPr>
              <a:xfrm>
                <a:off x="5549823" y="5760402"/>
                <a:ext cx="54338" cy="56969"/>
              </a:xfrm>
              <a:custGeom>
                <a:rect b="b" l="l" r="r" t="t"/>
                <a:pathLst>
                  <a:path extrusionOk="0" h="56969" w="54338">
                    <a:moveTo>
                      <a:pt x="5320" y="15707"/>
                    </a:moveTo>
                    <a:cubicBezTo>
                      <a:pt x="409" y="23408"/>
                      <a:pt x="-1191" y="32264"/>
                      <a:pt x="893" y="40003"/>
                    </a:cubicBezTo>
                    <a:cubicBezTo>
                      <a:pt x="2604" y="46328"/>
                      <a:pt x="6660" y="51462"/>
                      <a:pt x="12278" y="54365"/>
                    </a:cubicBezTo>
                    <a:cubicBezTo>
                      <a:pt x="15664" y="56113"/>
                      <a:pt x="19310" y="56969"/>
                      <a:pt x="23031" y="56969"/>
                    </a:cubicBezTo>
                    <a:cubicBezTo>
                      <a:pt x="32704" y="56969"/>
                      <a:pt x="42713" y="51277"/>
                      <a:pt x="49039" y="41305"/>
                    </a:cubicBezTo>
                    <a:cubicBezTo>
                      <a:pt x="53913" y="33604"/>
                      <a:pt x="55550" y="24711"/>
                      <a:pt x="53429" y="16972"/>
                    </a:cubicBezTo>
                    <a:cubicBezTo>
                      <a:pt x="51718" y="10647"/>
                      <a:pt x="47662" y="5512"/>
                      <a:pt x="42044" y="2610"/>
                    </a:cubicBezTo>
                    <a:cubicBezTo>
                      <a:pt x="29877" y="-3752"/>
                      <a:pt x="14027" y="1866"/>
                      <a:pt x="5283" y="1567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25" name="Google Shape;5325;p98"/>
              <p:cNvSpPr/>
              <p:nvPr/>
            </p:nvSpPr>
            <p:spPr>
              <a:xfrm>
                <a:off x="4953404" y="5732459"/>
                <a:ext cx="206555" cy="408541"/>
              </a:xfrm>
              <a:custGeom>
                <a:rect b="b" l="l" r="r" t="t"/>
                <a:pathLst>
                  <a:path extrusionOk="0" h="408541" w="206555">
                    <a:moveTo>
                      <a:pt x="170990" y="151291"/>
                    </a:moveTo>
                    <a:cubicBezTo>
                      <a:pt x="209201" y="125915"/>
                      <a:pt x="213630" y="76504"/>
                      <a:pt x="198374" y="42868"/>
                    </a:cubicBezTo>
                    <a:cubicBezTo>
                      <a:pt x="182896" y="8786"/>
                      <a:pt x="149707" y="-6916"/>
                      <a:pt x="113728" y="2870"/>
                    </a:cubicBezTo>
                    <a:cubicBezTo>
                      <a:pt x="9992" y="31073"/>
                      <a:pt x="-14783" y="78661"/>
                      <a:pt x="7572" y="206429"/>
                    </a:cubicBezTo>
                    <a:cubicBezTo>
                      <a:pt x="8837" y="213722"/>
                      <a:pt x="10140" y="221870"/>
                      <a:pt x="11516" y="230577"/>
                    </a:cubicBezTo>
                    <a:cubicBezTo>
                      <a:pt x="21338" y="292936"/>
                      <a:pt x="34808" y="378329"/>
                      <a:pt x="81689" y="402179"/>
                    </a:cubicBezTo>
                    <a:cubicBezTo>
                      <a:pt x="90023" y="406421"/>
                      <a:pt x="98879" y="408542"/>
                      <a:pt x="108255" y="408542"/>
                    </a:cubicBezTo>
                    <a:cubicBezTo>
                      <a:pt x="120161" y="408542"/>
                      <a:pt x="132811" y="405119"/>
                      <a:pt x="146132" y="398273"/>
                    </a:cubicBezTo>
                    <a:cubicBezTo>
                      <a:pt x="190706" y="375428"/>
                      <a:pt x="169572" y="330743"/>
                      <a:pt x="152569" y="294803"/>
                    </a:cubicBezTo>
                    <a:cubicBezTo>
                      <a:pt x="128273" y="243420"/>
                      <a:pt x="105316" y="194866"/>
                      <a:pt x="170949" y="151299"/>
                    </a:cubicBezTo>
                    <a:close/>
                    <a:moveTo>
                      <a:pt x="125709" y="307520"/>
                    </a:moveTo>
                    <a:cubicBezTo>
                      <a:pt x="147177" y="352912"/>
                      <a:pt x="148331" y="363702"/>
                      <a:pt x="132592" y="371776"/>
                    </a:cubicBezTo>
                    <a:cubicBezTo>
                      <a:pt x="117524" y="379516"/>
                      <a:pt x="105282" y="380743"/>
                      <a:pt x="95199" y="375646"/>
                    </a:cubicBezTo>
                    <a:cubicBezTo>
                      <a:pt x="61862" y="358680"/>
                      <a:pt x="48765" y="275595"/>
                      <a:pt x="40914" y="225961"/>
                    </a:cubicBezTo>
                    <a:cubicBezTo>
                      <a:pt x="39500" y="217068"/>
                      <a:pt x="38198" y="208771"/>
                      <a:pt x="36896" y="201330"/>
                    </a:cubicBezTo>
                    <a:cubicBezTo>
                      <a:pt x="15911" y="81563"/>
                      <a:pt x="39612" y="53912"/>
                      <a:pt x="121542" y="31633"/>
                    </a:cubicBezTo>
                    <a:cubicBezTo>
                      <a:pt x="152907" y="23112"/>
                      <a:pt x="166748" y="45288"/>
                      <a:pt x="171251" y="55222"/>
                    </a:cubicBezTo>
                    <a:cubicBezTo>
                      <a:pt x="181557" y="77955"/>
                      <a:pt x="178134" y="110846"/>
                      <a:pt x="154508" y="126548"/>
                    </a:cubicBezTo>
                    <a:cubicBezTo>
                      <a:pt x="67443" y="184368"/>
                      <a:pt x="102493" y="258517"/>
                      <a:pt x="125710" y="30756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26" name="Google Shape;5326;p98"/>
              <p:cNvSpPr/>
              <p:nvPr/>
            </p:nvSpPr>
            <p:spPr>
              <a:xfrm>
                <a:off x="5120858" y="5605139"/>
                <a:ext cx="93921" cy="117647"/>
              </a:xfrm>
              <a:custGeom>
                <a:rect b="b" l="l" r="r" t="t"/>
                <a:pathLst>
                  <a:path extrusionOk="0" h="117647" w="93921">
                    <a:moveTo>
                      <a:pt x="46961" y="117648"/>
                    </a:moveTo>
                    <a:cubicBezTo>
                      <a:pt x="56970" y="117648"/>
                      <a:pt x="66755" y="113741"/>
                      <a:pt x="74718" y="106448"/>
                    </a:cubicBezTo>
                    <a:cubicBezTo>
                      <a:pt x="86327" y="95881"/>
                      <a:pt x="93284" y="79436"/>
                      <a:pt x="93879" y="61279"/>
                    </a:cubicBezTo>
                    <a:cubicBezTo>
                      <a:pt x="94958" y="28537"/>
                      <a:pt x="75387" y="1673"/>
                      <a:pt x="49305" y="73"/>
                    </a:cubicBezTo>
                    <a:cubicBezTo>
                      <a:pt x="38589" y="-597"/>
                      <a:pt x="27799" y="3347"/>
                      <a:pt x="19204" y="11198"/>
                    </a:cubicBezTo>
                    <a:cubicBezTo>
                      <a:pt x="7595" y="21765"/>
                      <a:pt x="638" y="38210"/>
                      <a:pt x="43" y="56368"/>
                    </a:cubicBezTo>
                    <a:cubicBezTo>
                      <a:pt x="-1036" y="89110"/>
                      <a:pt x="18534" y="115973"/>
                      <a:pt x="44617" y="117574"/>
                    </a:cubicBezTo>
                    <a:cubicBezTo>
                      <a:pt x="45398" y="117611"/>
                      <a:pt x="46179" y="117648"/>
                      <a:pt x="46961" y="117648"/>
                    </a:cubicBezTo>
                    <a:close/>
                    <a:moveTo>
                      <a:pt x="29771" y="57336"/>
                    </a:moveTo>
                    <a:cubicBezTo>
                      <a:pt x="30106" y="47327"/>
                      <a:pt x="33641" y="38286"/>
                      <a:pt x="39222" y="33188"/>
                    </a:cubicBezTo>
                    <a:cubicBezTo>
                      <a:pt x="41752" y="30881"/>
                      <a:pt x="44319" y="29728"/>
                      <a:pt x="46923" y="29728"/>
                    </a:cubicBezTo>
                    <a:lnTo>
                      <a:pt x="47444" y="29728"/>
                    </a:lnTo>
                    <a:cubicBezTo>
                      <a:pt x="55779" y="30248"/>
                      <a:pt x="64671" y="43420"/>
                      <a:pt x="64113" y="60274"/>
                    </a:cubicBezTo>
                    <a:cubicBezTo>
                      <a:pt x="63778" y="70283"/>
                      <a:pt x="60244" y="79324"/>
                      <a:pt x="54662" y="84422"/>
                    </a:cubicBezTo>
                    <a:cubicBezTo>
                      <a:pt x="51984" y="86878"/>
                      <a:pt x="49267" y="88068"/>
                      <a:pt x="46403" y="87845"/>
                    </a:cubicBezTo>
                    <a:cubicBezTo>
                      <a:pt x="38068" y="87324"/>
                      <a:pt x="29176" y="74153"/>
                      <a:pt x="29734" y="57298"/>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27" name="Google Shape;5327;p98"/>
              <p:cNvSpPr/>
              <p:nvPr/>
            </p:nvSpPr>
            <p:spPr>
              <a:xfrm>
                <a:off x="5044090" y="5633750"/>
                <a:ext cx="51554" cy="58785"/>
              </a:xfrm>
              <a:custGeom>
                <a:rect b="b" l="l" r="r" t="t"/>
                <a:pathLst>
                  <a:path extrusionOk="0" h="58785" w="51554">
                    <a:moveTo>
                      <a:pt x="27136" y="58748"/>
                    </a:moveTo>
                    <a:cubicBezTo>
                      <a:pt x="28215" y="58748"/>
                      <a:pt x="29294" y="58673"/>
                      <a:pt x="30410" y="58524"/>
                    </a:cubicBezTo>
                    <a:cubicBezTo>
                      <a:pt x="36661" y="57631"/>
                      <a:pt x="42242" y="54208"/>
                      <a:pt x="46111" y="48888"/>
                    </a:cubicBezTo>
                    <a:cubicBezTo>
                      <a:pt x="50762" y="42488"/>
                      <a:pt x="52548" y="33894"/>
                      <a:pt x="51022" y="25298"/>
                    </a:cubicBezTo>
                    <a:cubicBezTo>
                      <a:pt x="48232" y="9262"/>
                      <a:pt x="35097" y="-1714"/>
                      <a:pt x="21145" y="221"/>
                    </a:cubicBezTo>
                    <a:cubicBezTo>
                      <a:pt x="14894" y="1114"/>
                      <a:pt x="9313" y="4537"/>
                      <a:pt x="5444" y="9857"/>
                    </a:cubicBezTo>
                    <a:cubicBezTo>
                      <a:pt x="793" y="16257"/>
                      <a:pt x="-993" y="24852"/>
                      <a:pt x="533" y="33447"/>
                    </a:cubicBezTo>
                    <a:cubicBezTo>
                      <a:pt x="3137" y="48255"/>
                      <a:pt x="14485" y="58785"/>
                      <a:pt x="27136" y="58785"/>
                    </a:cubicBezTo>
                    <a:close/>
                    <a:moveTo>
                      <a:pt x="26205" y="29056"/>
                    </a:moveTo>
                    <a:cubicBezTo>
                      <a:pt x="26652" y="28982"/>
                      <a:pt x="27098" y="28945"/>
                      <a:pt x="27508" y="28982"/>
                    </a:cubicBezTo>
                    <a:cubicBezTo>
                      <a:pt x="26875" y="29279"/>
                      <a:pt x="26168" y="29540"/>
                      <a:pt x="25350" y="29652"/>
                    </a:cubicBezTo>
                    <a:cubicBezTo>
                      <a:pt x="24903" y="29689"/>
                      <a:pt x="24457" y="29763"/>
                      <a:pt x="24047" y="29726"/>
                    </a:cubicBezTo>
                    <a:cubicBezTo>
                      <a:pt x="24680" y="29428"/>
                      <a:pt x="25387" y="29168"/>
                      <a:pt x="26205" y="2905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28" name="Google Shape;5328;p98"/>
              <p:cNvSpPr/>
              <p:nvPr/>
            </p:nvSpPr>
            <p:spPr>
              <a:xfrm>
                <a:off x="4983035" y="5657176"/>
                <a:ext cx="51554" cy="58762"/>
              </a:xfrm>
              <a:custGeom>
                <a:rect b="b" l="l" r="r" t="t"/>
                <a:pathLst>
                  <a:path extrusionOk="0" h="58762" w="51554">
                    <a:moveTo>
                      <a:pt x="27173" y="58762"/>
                    </a:moveTo>
                    <a:cubicBezTo>
                      <a:pt x="28252" y="58762"/>
                      <a:pt x="29331" y="58688"/>
                      <a:pt x="30410" y="58539"/>
                    </a:cubicBezTo>
                    <a:cubicBezTo>
                      <a:pt x="36661" y="57646"/>
                      <a:pt x="42242" y="54223"/>
                      <a:pt x="46111" y="48903"/>
                    </a:cubicBezTo>
                    <a:cubicBezTo>
                      <a:pt x="50762" y="42503"/>
                      <a:pt x="52548" y="33909"/>
                      <a:pt x="51022" y="25313"/>
                    </a:cubicBezTo>
                    <a:cubicBezTo>
                      <a:pt x="48232" y="9277"/>
                      <a:pt x="35023" y="-1774"/>
                      <a:pt x="21145" y="236"/>
                    </a:cubicBezTo>
                    <a:cubicBezTo>
                      <a:pt x="14894" y="1129"/>
                      <a:pt x="9313" y="4552"/>
                      <a:pt x="5444" y="9872"/>
                    </a:cubicBezTo>
                    <a:cubicBezTo>
                      <a:pt x="793" y="16272"/>
                      <a:pt x="-993" y="24866"/>
                      <a:pt x="533" y="33462"/>
                    </a:cubicBezTo>
                    <a:cubicBezTo>
                      <a:pt x="3137" y="48270"/>
                      <a:pt x="14485" y="58762"/>
                      <a:pt x="27173" y="58762"/>
                    </a:cubicBezTo>
                    <a:close/>
                    <a:moveTo>
                      <a:pt x="26243" y="29071"/>
                    </a:moveTo>
                    <a:cubicBezTo>
                      <a:pt x="26689" y="28997"/>
                      <a:pt x="27098" y="28997"/>
                      <a:pt x="27545" y="28997"/>
                    </a:cubicBezTo>
                    <a:cubicBezTo>
                      <a:pt x="26912" y="29294"/>
                      <a:pt x="26205" y="29555"/>
                      <a:pt x="25387" y="29666"/>
                    </a:cubicBezTo>
                    <a:cubicBezTo>
                      <a:pt x="24940" y="29741"/>
                      <a:pt x="24494" y="29778"/>
                      <a:pt x="24085" y="29741"/>
                    </a:cubicBezTo>
                    <a:cubicBezTo>
                      <a:pt x="24717" y="29443"/>
                      <a:pt x="25424" y="29183"/>
                      <a:pt x="26243" y="2907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29" name="Google Shape;5329;p98"/>
              <p:cNvSpPr/>
              <p:nvPr/>
            </p:nvSpPr>
            <p:spPr>
              <a:xfrm>
                <a:off x="4924477" y="5695059"/>
                <a:ext cx="51554" cy="58792"/>
              </a:xfrm>
              <a:custGeom>
                <a:rect b="b" l="l" r="r" t="t"/>
                <a:pathLst>
                  <a:path extrusionOk="0" h="58792" w="51554">
                    <a:moveTo>
                      <a:pt x="30410" y="58532"/>
                    </a:moveTo>
                    <a:cubicBezTo>
                      <a:pt x="36661" y="57639"/>
                      <a:pt x="42242" y="54216"/>
                      <a:pt x="46111" y="48895"/>
                    </a:cubicBezTo>
                    <a:cubicBezTo>
                      <a:pt x="50762" y="42496"/>
                      <a:pt x="52548" y="33901"/>
                      <a:pt x="51022" y="25306"/>
                    </a:cubicBezTo>
                    <a:cubicBezTo>
                      <a:pt x="48231" y="9269"/>
                      <a:pt x="35134" y="-1744"/>
                      <a:pt x="21145" y="228"/>
                    </a:cubicBezTo>
                    <a:cubicBezTo>
                      <a:pt x="14894" y="1121"/>
                      <a:pt x="9313" y="4544"/>
                      <a:pt x="5444" y="9865"/>
                    </a:cubicBezTo>
                    <a:cubicBezTo>
                      <a:pt x="793" y="16264"/>
                      <a:pt x="-993" y="24859"/>
                      <a:pt x="533" y="33454"/>
                    </a:cubicBezTo>
                    <a:cubicBezTo>
                      <a:pt x="3137" y="48263"/>
                      <a:pt x="14485" y="58793"/>
                      <a:pt x="27136" y="58793"/>
                    </a:cubicBezTo>
                    <a:cubicBezTo>
                      <a:pt x="28215" y="58793"/>
                      <a:pt x="29294" y="58718"/>
                      <a:pt x="30410" y="58569"/>
                    </a:cubicBezTo>
                    <a:close/>
                    <a:moveTo>
                      <a:pt x="24047" y="29734"/>
                    </a:moveTo>
                    <a:cubicBezTo>
                      <a:pt x="24680" y="29436"/>
                      <a:pt x="25387" y="29176"/>
                      <a:pt x="26205" y="29064"/>
                    </a:cubicBezTo>
                    <a:cubicBezTo>
                      <a:pt x="26652" y="28990"/>
                      <a:pt x="27098" y="28952"/>
                      <a:pt x="27508" y="28990"/>
                    </a:cubicBezTo>
                    <a:cubicBezTo>
                      <a:pt x="26875" y="29287"/>
                      <a:pt x="26168" y="29548"/>
                      <a:pt x="25350" y="29659"/>
                    </a:cubicBezTo>
                    <a:cubicBezTo>
                      <a:pt x="24903" y="29734"/>
                      <a:pt x="24457" y="29734"/>
                      <a:pt x="24047" y="2973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30" name="Google Shape;5330;p98"/>
              <p:cNvSpPr/>
              <p:nvPr/>
            </p:nvSpPr>
            <p:spPr>
              <a:xfrm>
                <a:off x="4885488" y="5760439"/>
                <a:ext cx="54395" cy="56932"/>
              </a:xfrm>
              <a:custGeom>
                <a:rect b="b" l="l" r="r" t="t"/>
                <a:pathLst>
                  <a:path extrusionOk="0" h="56932" w="54395">
                    <a:moveTo>
                      <a:pt x="12278" y="2610"/>
                    </a:moveTo>
                    <a:cubicBezTo>
                      <a:pt x="6660" y="5550"/>
                      <a:pt x="2604" y="10647"/>
                      <a:pt x="893" y="16972"/>
                    </a:cubicBezTo>
                    <a:cubicBezTo>
                      <a:pt x="-1191" y="24711"/>
                      <a:pt x="409" y="33567"/>
                      <a:pt x="5320" y="41269"/>
                    </a:cubicBezTo>
                    <a:cubicBezTo>
                      <a:pt x="11645" y="51240"/>
                      <a:pt x="21654" y="56970"/>
                      <a:pt x="31328" y="56933"/>
                    </a:cubicBezTo>
                    <a:cubicBezTo>
                      <a:pt x="35049" y="56933"/>
                      <a:pt x="38732" y="56114"/>
                      <a:pt x="42118" y="54328"/>
                    </a:cubicBezTo>
                    <a:cubicBezTo>
                      <a:pt x="47736" y="51389"/>
                      <a:pt x="51792" y="46291"/>
                      <a:pt x="53503" y="39966"/>
                    </a:cubicBezTo>
                    <a:cubicBezTo>
                      <a:pt x="55587" y="32227"/>
                      <a:pt x="53987" y="23372"/>
                      <a:pt x="49076" y="15670"/>
                    </a:cubicBezTo>
                    <a:cubicBezTo>
                      <a:pt x="40332" y="1866"/>
                      <a:pt x="24519" y="-3753"/>
                      <a:pt x="12315" y="2610"/>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331" name="Google Shape;5331;p98"/>
            <p:cNvGrpSpPr/>
            <p:nvPr/>
          </p:nvGrpSpPr>
          <p:grpSpPr>
            <a:xfrm>
              <a:off x="4067459" y="1564373"/>
              <a:ext cx="234321" cy="436273"/>
              <a:chOff x="7448062" y="5197796"/>
              <a:chExt cx="511823" cy="952941"/>
            </a:xfrm>
          </p:grpSpPr>
          <p:sp>
            <p:nvSpPr>
              <p:cNvPr id="5332" name="Google Shape;5332;p98"/>
              <p:cNvSpPr/>
              <p:nvPr/>
            </p:nvSpPr>
            <p:spPr>
              <a:xfrm>
                <a:off x="7448062" y="5197796"/>
                <a:ext cx="233657" cy="952941"/>
              </a:xfrm>
              <a:custGeom>
                <a:rect b="b" l="l" r="r" t="t"/>
                <a:pathLst>
                  <a:path extrusionOk="0" h="952941" w="233657">
                    <a:moveTo>
                      <a:pt x="222949" y="161921"/>
                    </a:moveTo>
                    <a:lnTo>
                      <a:pt x="126803" y="161921"/>
                    </a:lnTo>
                    <a:lnTo>
                      <a:pt x="126803" y="20389"/>
                    </a:lnTo>
                    <a:lnTo>
                      <a:pt x="186632" y="20389"/>
                    </a:lnTo>
                    <a:cubicBezTo>
                      <a:pt x="192287" y="20389"/>
                      <a:pt x="196901" y="15775"/>
                      <a:pt x="196901" y="10120"/>
                    </a:cubicBezTo>
                    <a:cubicBezTo>
                      <a:pt x="196901" y="4465"/>
                      <a:pt x="192138" y="0"/>
                      <a:pt x="186632" y="0"/>
                    </a:cubicBezTo>
                    <a:lnTo>
                      <a:pt x="46586" y="0"/>
                    </a:lnTo>
                    <a:cubicBezTo>
                      <a:pt x="40930" y="0"/>
                      <a:pt x="36317" y="4614"/>
                      <a:pt x="36317" y="10269"/>
                    </a:cubicBezTo>
                    <a:cubicBezTo>
                      <a:pt x="36317" y="15924"/>
                      <a:pt x="40931" y="20538"/>
                      <a:pt x="46586" y="20538"/>
                    </a:cubicBezTo>
                    <a:lnTo>
                      <a:pt x="106414" y="20538"/>
                    </a:lnTo>
                    <a:lnTo>
                      <a:pt x="106414" y="162070"/>
                    </a:lnTo>
                    <a:lnTo>
                      <a:pt x="10269" y="162070"/>
                    </a:lnTo>
                    <a:cubicBezTo>
                      <a:pt x="4613" y="162070"/>
                      <a:pt x="0" y="166684"/>
                      <a:pt x="0" y="172339"/>
                    </a:cubicBezTo>
                    <a:cubicBezTo>
                      <a:pt x="0" y="177994"/>
                      <a:pt x="4614" y="182608"/>
                      <a:pt x="10269" y="182608"/>
                    </a:cubicBezTo>
                    <a:lnTo>
                      <a:pt x="22622" y="182608"/>
                    </a:lnTo>
                    <a:lnTo>
                      <a:pt x="22622" y="665258"/>
                    </a:lnTo>
                    <a:cubicBezTo>
                      <a:pt x="22622" y="670914"/>
                      <a:pt x="27236" y="675527"/>
                      <a:pt x="32891" y="675527"/>
                    </a:cubicBezTo>
                    <a:lnTo>
                      <a:pt x="65782" y="675527"/>
                    </a:lnTo>
                    <a:lnTo>
                      <a:pt x="65782" y="712288"/>
                    </a:lnTo>
                    <a:cubicBezTo>
                      <a:pt x="65782" y="736844"/>
                      <a:pt x="83344" y="757383"/>
                      <a:pt x="106560" y="762146"/>
                    </a:cubicBezTo>
                    <a:lnTo>
                      <a:pt x="106560" y="942673"/>
                    </a:lnTo>
                    <a:cubicBezTo>
                      <a:pt x="106560" y="948329"/>
                      <a:pt x="111174" y="952942"/>
                      <a:pt x="116829" y="952942"/>
                    </a:cubicBezTo>
                    <a:cubicBezTo>
                      <a:pt x="122484" y="952942"/>
                      <a:pt x="127098" y="948328"/>
                      <a:pt x="127098" y="942673"/>
                    </a:cubicBezTo>
                    <a:lnTo>
                      <a:pt x="127098" y="761851"/>
                    </a:lnTo>
                    <a:cubicBezTo>
                      <a:pt x="150315" y="757088"/>
                      <a:pt x="167876" y="736550"/>
                      <a:pt x="167876" y="711993"/>
                    </a:cubicBezTo>
                    <a:lnTo>
                      <a:pt x="167876" y="675232"/>
                    </a:lnTo>
                    <a:lnTo>
                      <a:pt x="200767" y="675232"/>
                    </a:lnTo>
                    <a:cubicBezTo>
                      <a:pt x="206422" y="675232"/>
                      <a:pt x="211036" y="670618"/>
                      <a:pt x="211036" y="664963"/>
                    </a:cubicBezTo>
                    <a:lnTo>
                      <a:pt x="211036" y="182312"/>
                    </a:lnTo>
                    <a:lnTo>
                      <a:pt x="223389" y="182312"/>
                    </a:lnTo>
                    <a:cubicBezTo>
                      <a:pt x="229044" y="182312"/>
                      <a:pt x="233658" y="177699"/>
                      <a:pt x="233658" y="172043"/>
                    </a:cubicBezTo>
                    <a:cubicBezTo>
                      <a:pt x="233211" y="166388"/>
                      <a:pt x="228598" y="161923"/>
                      <a:pt x="222942" y="161923"/>
                    </a:cubicBezTo>
                    <a:close/>
                    <a:moveTo>
                      <a:pt x="136330" y="250921"/>
                    </a:moveTo>
                    <a:cubicBezTo>
                      <a:pt x="130675" y="250921"/>
                      <a:pt x="126061" y="255535"/>
                      <a:pt x="126061" y="261190"/>
                    </a:cubicBezTo>
                    <a:cubicBezTo>
                      <a:pt x="126061" y="266845"/>
                      <a:pt x="130675" y="271459"/>
                      <a:pt x="136330" y="271459"/>
                    </a:cubicBezTo>
                    <a:lnTo>
                      <a:pt x="190206" y="271459"/>
                    </a:lnTo>
                    <a:lnTo>
                      <a:pt x="190206" y="329799"/>
                    </a:lnTo>
                    <a:lnTo>
                      <a:pt x="136330" y="329799"/>
                    </a:lnTo>
                    <a:cubicBezTo>
                      <a:pt x="130675" y="329799"/>
                      <a:pt x="126061" y="334413"/>
                      <a:pt x="126061" y="340068"/>
                    </a:cubicBezTo>
                    <a:cubicBezTo>
                      <a:pt x="126061" y="345723"/>
                      <a:pt x="130675" y="350337"/>
                      <a:pt x="136330" y="350337"/>
                    </a:cubicBezTo>
                    <a:lnTo>
                      <a:pt x="190206" y="350337"/>
                    </a:lnTo>
                    <a:lnTo>
                      <a:pt x="190206" y="408678"/>
                    </a:lnTo>
                    <a:lnTo>
                      <a:pt x="136330" y="408678"/>
                    </a:lnTo>
                    <a:cubicBezTo>
                      <a:pt x="130675" y="408678"/>
                      <a:pt x="126061" y="413291"/>
                      <a:pt x="126061" y="418947"/>
                    </a:cubicBezTo>
                    <a:cubicBezTo>
                      <a:pt x="126061" y="424602"/>
                      <a:pt x="130675" y="429216"/>
                      <a:pt x="136330" y="429216"/>
                    </a:cubicBezTo>
                    <a:lnTo>
                      <a:pt x="190206" y="429216"/>
                    </a:lnTo>
                    <a:lnTo>
                      <a:pt x="190206" y="487556"/>
                    </a:lnTo>
                    <a:lnTo>
                      <a:pt x="136330" y="487556"/>
                    </a:lnTo>
                    <a:cubicBezTo>
                      <a:pt x="130675" y="487556"/>
                      <a:pt x="126061" y="492170"/>
                      <a:pt x="126061" y="497825"/>
                    </a:cubicBezTo>
                    <a:cubicBezTo>
                      <a:pt x="126061" y="503480"/>
                      <a:pt x="130675" y="508094"/>
                      <a:pt x="136330" y="508094"/>
                    </a:cubicBezTo>
                    <a:lnTo>
                      <a:pt x="190206" y="508094"/>
                    </a:lnTo>
                    <a:lnTo>
                      <a:pt x="190206" y="566435"/>
                    </a:lnTo>
                    <a:lnTo>
                      <a:pt x="136330" y="566435"/>
                    </a:lnTo>
                    <a:cubicBezTo>
                      <a:pt x="130675" y="566435"/>
                      <a:pt x="126061" y="571048"/>
                      <a:pt x="126061" y="576704"/>
                    </a:cubicBezTo>
                    <a:cubicBezTo>
                      <a:pt x="126061" y="582359"/>
                      <a:pt x="130675" y="586972"/>
                      <a:pt x="136330" y="586972"/>
                    </a:cubicBezTo>
                    <a:lnTo>
                      <a:pt x="190206" y="586972"/>
                    </a:lnTo>
                    <a:lnTo>
                      <a:pt x="190206" y="655582"/>
                    </a:lnTo>
                    <a:lnTo>
                      <a:pt x="42863" y="655582"/>
                    </a:lnTo>
                    <a:lnTo>
                      <a:pt x="42863" y="182304"/>
                    </a:lnTo>
                    <a:lnTo>
                      <a:pt x="190206" y="182304"/>
                    </a:lnTo>
                    <a:lnTo>
                      <a:pt x="190206" y="250913"/>
                    </a:lnTo>
                    <a:close/>
                    <a:moveTo>
                      <a:pt x="116536" y="742354"/>
                    </a:moveTo>
                    <a:cubicBezTo>
                      <a:pt x="99719" y="742354"/>
                      <a:pt x="86027" y="728662"/>
                      <a:pt x="86027" y="711844"/>
                    </a:cubicBezTo>
                    <a:lnTo>
                      <a:pt x="86027" y="675083"/>
                    </a:lnTo>
                    <a:lnTo>
                      <a:pt x="147046" y="675083"/>
                    </a:lnTo>
                    <a:lnTo>
                      <a:pt x="147046" y="711844"/>
                    </a:lnTo>
                    <a:cubicBezTo>
                      <a:pt x="147046" y="728662"/>
                      <a:pt x="133354" y="742354"/>
                      <a:pt x="116536" y="74235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33" name="Google Shape;5333;p98"/>
              <p:cNvSpPr/>
              <p:nvPr/>
            </p:nvSpPr>
            <p:spPr>
              <a:xfrm>
                <a:off x="7689014" y="5679553"/>
                <a:ext cx="270871" cy="468805"/>
              </a:xfrm>
              <a:custGeom>
                <a:rect b="b" l="l" r="r" t="t"/>
                <a:pathLst>
                  <a:path extrusionOk="0" h="468805" w="270871">
                    <a:moveTo>
                      <a:pt x="270871" y="223242"/>
                    </a:moveTo>
                    <a:cubicBezTo>
                      <a:pt x="270871" y="222200"/>
                      <a:pt x="270573" y="221308"/>
                      <a:pt x="270276" y="220266"/>
                    </a:cubicBezTo>
                    <a:cubicBezTo>
                      <a:pt x="268787" y="199430"/>
                      <a:pt x="260602" y="179040"/>
                      <a:pt x="246166" y="162372"/>
                    </a:cubicBezTo>
                    <a:cubicBezTo>
                      <a:pt x="218186" y="130225"/>
                      <a:pt x="213572" y="104180"/>
                      <a:pt x="213275" y="91828"/>
                    </a:cubicBezTo>
                    <a:lnTo>
                      <a:pt x="223247" y="91828"/>
                    </a:lnTo>
                    <a:cubicBezTo>
                      <a:pt x="237534" y="91828"/>
                      <a:pt x="249144" y="80219"/>
                      <a:pt x="249144" y="65931"/>
                    </a:cubicBezTo>
                    <a:lnTo>
                      <a:pt x="249144" y="25897"/>
                    </a:lnTo>
                    <a:cubicBezTo>
                      <a:pt x="249144" y="11609"/>
                      <a:pt x="237534" y="0"/>
                      <a:pt x="223247" y="0"/>
                    </a:cubicBezTo>
                    <a:lnTo>
                      <a:pt x="47625" y="0"/>
                    </a:lnTo>
                    <a:cubicBezTo>
                      <a:pt x="33338" y="0"/>
                      <a:pt x="21728" y="11609"/>
                      <a:pt x="21728" y="25897"/>
                    </a:cubicBezTo>
                    <a:lnTo>
                      <a:pt x="21728" y="65931"/>
                    </a:lnTo>
                    <a:cubicBezTo>
                      <a:pt x="21728" y="80219"/>
                      <a:pt x="33338" y="91828"/>
                      <a:pt x="47625" y="91828"/>
                    </a:cubicBezTo>
                    <a:lnTo>
                      <a:pt x="57745" y="91828"/>
                    </a:lnTo>
                    <a:cubicBezTo>
                      <a:pt x="57448" y="104181"/>
                      <a:pt x="52685" y="130225"/>
                      <a:pt x="24855" y="162372"/>
                    </a:cubicBezTo>
                    <a:cubicBezTo>
                      <a:pt x="10120" y="179338"/>
                      <a:pt x="1786" y="200175"/>
                      <a:pt x="595" y="221308"/>
                    </a:cubicBezTo>
                    <a:cubicBezTo>
                      <a:pt x="446" y="221903"/>
                      <a:pt x="149" y="222498"/>
                      <a:pt x="149" y="223242"/>
                    </a:cubicBezTo>
                    <a:cubicBezTo>
                      <a:pt x="149" y="223540"/>
                      <a:pt x="298" y="223689"/>
                      <a:pt x="298" y="223987"/>
                    </a:cubicBezTo>
                    <a:cubicBezTo>
                      <a:pt x="298" y="224880"/>
                      <a:pt x="0" y="225772"/>
                      <a:pt x="0" y="226665"/>
                    </a:cubicBezTo>
                    <a:lnTo>
                      <a:pt x="0" y="415822"/>
                    </a:lnTo>
                    <a:cubicBezTo>
                      <a:pt x="0" y="444993"/>
                      <a:pt x="23813" y="468805"/>
                      <a:pt x="52983" y="468805"/>
                    </a:cubicBezTo>
                    <a:lnTo>
                      <a:pt x="217737" y="468805"/>
                    </a:lnTo>
                    <a:cubicBezTo>
                      <a:pt x="246907" y="468805"/>
                      <a:pt x="270720" y="444993"/>
                      <a:pt x="270720" y="415822"/>
                    </a:cubicBezTo>
                    <a:lnTo>
                      <a:pt x="270720" y="226665"/>
                    </a:lnTo>
                    <a:cubicBezTo>
                      <a:pt x="270720" y="225921"/>
                      <a:pt x="270571" y="225177"/>
                      <a:pt x="270571" y="224433"/>
                    </a:cubicBezTo>
                    <a:cubicBezTo>
                      <a:pt x="270571" y="223986"/>
                      <a:pt x="270868" y="223689"/>
                      <a:pt x="270868" y="223242"/>
                    </a:cubicBezTo>
                    <a:close/>
                    <a:moveTo>
                      <a:pt x="217888" y="448423"/>
                    </a:moveTo>
                    <a:lnTo>
                      <a:pt x="53134" y="448423"/>
                    </a:lnTo>
                    <a:cubicBezTo>
                      <a:pt x="35126" y="448423"/>
                      <a:pt x="20541" y="433838"/>
                      <a:pt x="20541" y="415829"/>
                    </a:cubicBezTo>
                    <a:lnTo>
                      <a:pt x="20541" y="392314"/>
                    </a:lnTo>
                    <a:lnTo>
                      <a:pt x="250331" y="392314"/>
                    </a:lnTo>
                    <a:lnTo>
                      <a:pt x="250331" y="415829"/>
                    </a:lnTo>
                    <a:cubicBezTo>
                      <a:pt x="250480" y="433837"/>
                      <a:pt x="235747" y="448423"/>
                      <a:pt x="217887" y="448423"/>
                    </a:cubicBezTo>
                    <a:close/>
                    <a:moveTo>
                      <a:pt x="42123" y="25903"/>
                    </a:moveTo>
                    <a:cubicBezTo>
                      <a:pt x="42123" y="22778"/>
                      <a:pt x="44653" y="20397"/>
                      <a:pt x="47630" y="20397"/>
                    </a:cubicBezTo>
                    <a:lnTo>
                      <a:pt x="223252" y="20397"/>
                    </a:lnTo>
                    <a:cubicBezTo>
                      <a:pt x="226377" y="20397"/>
                      <a:pt x="228759" y="22927"/>
                      <a:pt x="228759" y="25903"/>
                    </a:cubicBezTo>
                    <a:lnTo>
                      <a:pt x="228759" y="65938"/>
                    </a:lnTo>
                    <a:cubicBezTo>
                      <a:pt x="228759" y="69063"/>
                      <a:pt x="226228" y="71444"/>
                      <a:pt x="223252" y="71444"/>
                    </a:cubicBezTo>
                    <a:lnTo>
                      <a:pt x="47630" y="71444"/>
                    </a:lnTo>
                    <a:cubicBezTo>
                      <a:pt x="44505" y="71444"/>
                      <a:pt x="42123" y="68914"/>
                      <a:pt x="42123" y="65938"/>
                    </a:cubicBezTo>
                    <a:close/>
                    <a:moveTo>
                      <a:pt x="192733" y="91983"/>
                    </a:moveTo>
                    <a:cubicBezTo>
                      <a:pt x="193030" y="108355"/>
                      <a:pt x="198686" y="139013"/>
                      <a:pt x="230684" y="175922"/>
                    </a:cubicBezTo>
                    <a:cubicBezTo>
                      <a:pt x="240209" y="186935"/>
                      <a:pt x="246609" y="199734"/>
                      <a:pt x="249139" y="213278"/>
                    </a:cubicBezTo>
                    <a:lnTo>
                      <a:pt x="21882" y="213278"/>
                    </a:lnTo>
                    <a:cubicBezTo>
                      <a:pt x="24412" y="199884"/>
                      <a:pt x="30811" y="186936"/>
                      <a:pt x="40336" y="175922"/>
                    </a:cubicBezTo>
                    <a:cubicBezTo>
                      <a:pt x="72335" y="139013"/>
                      <a:pt x="78139" y="108354"/>
                      <a:pt x="78288" y="91983"/>
                    </a:cubicBezTo>
                    <a:close/>
                    <a:moveTo>
                      <a:pt x="20540" y="372075"/>
                    </a:moveTo>
                    <a:lnTo>
                      <a:pt x="20540" y="233515"/>
                    </a:lnTo>
                    <a:lnTo>
                      <a:pt x="250330" y="233515"/>
                    </a:lnTo>
                    <a:lnTo>
                      <a:pt x="250330" y="37207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34" name="Google Shape;5334;p98"/>
              <p:cNvSpPr/>
              <p:nvPr/>
            </p:nvSpPr>
            <p:spPr>
              <a:xfrm>
                <a:off x="7762983" y="5920950"/>
                <a:ext cx="122931" cy="122931"/>
              </a:xfrm>
              <a:custGeom>
                <a:rect b="b" l="l" r="r" t="t"/>
                <a:pathLst>
                  <a:path extrusionOk="0" h="122931" w="122931">
                    <a:moveTo>
                      <a:pt x="112663" y="51197"/>
                    </a:moveTo>
                    <a:lnTo>
                      <a:pt x="71735" y="51197"/>
                    </a:lnTo>
                    <a:lnTo>
                      <a:pt x="71735" y="10269"/>
                    </a:lnTo>
                    <a:cubicBezTo>
                      <a:pt x="71735" y="4613"/>
                      <a:pt x="67121" y="0"/>
                      <a:pt x="61466" y="0"/>
                    </a:cubicBezTo>
                    <a:cubicBezTo>
                      <a:pt x="55811" y="0"/>
                      <a:pt x="51197" y="4614"/>
                      <a:pt x="51197" y="10269"/>
                    </a:cubicBezTo>
                    <a:lnTo>
                      <a:pt x="51197" y="51197"/>
                    </a:lnTo>
                    <a:lnTo>
                      <a:pt x="10269" y="51197"/>
                    </a:lnTo>
                    <a:cubicBezTo>
                      <a:pt x="4613" y="51197"/>
                      <a:pt x="0" y="55811"/>
                      <a:pt x="0" y="61466"/>
                    </a:cubicBezTo>
                    <a:cubicBezTo>
                      <a:pt x="0" y="67121"/>
                      <a:pt x="4614" y="71735"/>
                      <a:pt x="10269" y="71735"/>
                    </a:cubicBezTo>
                    <a:lnTo>
                      <a:pt x="51197" y="71735"/>
                    </a:lnTo>
                    <a:lnTo>
                      <a:pt x="51197" y="112663"/>
                    </a:lnTo>
                    <a:cubicBezTo>
                      <a:pt x="51197" y="118318"/>
                      <a:pt x="55811" y="122932"/>
                      <a:pt x="61466" y="122932"/>
                    </a:cubicBezTo>
                    <a:cubicBezTo>
                      <a:pt x="67121" y="122932"/>
                      <a:pt x="71735" y="118318"/>
                      <a:pt x="71735" y="112663"/>
                    </a:cubicBezTo>
                    <a:lnTo>
                      <a:pt x="71735" y="71586"/>
                    </a:lnTo>
                    <a:lnTo>
                      <a:pt x="112663" y="71586"/>
                    </a:lnTo>
                    <a:cubicBezTo>
                      <a:pt x="118318" y="71586"/>
                      <a:pt x="122932" y="66972"/>
                      <a:pt x="122932" y="61317"/>
                    </a:cubicBezTo>
                    <a:cubicBezTo>
                      <a:pt x="122932" y="55662"/>
                      <a:pt x="118318" y="51197"/>
                      <a:pt x="112663" y="5119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5335" name="Google Shape;5335;p98"/>
            <p:cNvSpPr/>
            <p:nvPr/>
          </p:nvSpPr>
          <p:spPr>
            <a:xfrm>
              <a:off x="7881726" y="1523522"/>
              <a:ext cx="343917" cy="467237"/>
            </a:xfrm>
            <a:custGeom>
              <a:rect b="b" l="l" r="r" t="t"/>
              <a:pathLst>
                <a:path extrusionOk="0" h="887127" w="652983">
                  <a:moveTo>
                    <a:pt x="504062" y="0"/>
                  </a:moveTo>
                  <a:cubicBezTo>
                    <a:pt x="499410" y="33"/>
                    <a:pt x="495203" y="2772"/>
                    <a:pt x="493291" y="7014"/>
                  </a:cubicBezTo>
                  <a:cubicBezTo>
                    <a:pt x="486347" y="22432"/>
                    <a:pt x="471840" y="41678"/>
                    <a:pt x="456884" y="59718"/>
                  </a:cubicBezTo>
                  <a:cubicBezTo>
                    <a:pt x="441927" y="77757"/>
                    <a:pt x="426694" y="94505"/>
                    <a:pt x="417388" y="108124"/>
                  </a:cubicBezTo>
                  <a:cubicBezTo>
                    <a:pt x="405872" y="124979"/>
                    <a:pt x="399120" y="145432"/>
                    <a:pt x="399120" y="167339"/>
                  </a:cubicBezTo>
                  <a:cubicBezTo>
                    <a:pt x="399120" y="225229"/>
                    <a:pt x="446321" y="272412"/>
                    <a:pt x="504211" y="272412"/>
                  </a:cubicBezTo>
                  <a:cubicBezTo>
                    <a:pt x="562101" y="272412"/>
                    <a:pt x="609284" y="225229"/>
                    <a:pt x="609284" y="167339"/>
                  </a:cubicBezTo>
                  <a:cubicBezTo>
                    <a:pt x="609284" y="145370"/>
                    <a:pt x="602499" y="124858"/>
                    <a:pt x="590922" y="107975"/>
                  </a:cubicBezTo>
                  <a:cubicBezTo>
                    <a:pt x="581642" y="94441"/>
                    <a:pt x="566525" y="77726"/>
                    <a:pt x="551613" y="59699"/>
                  </a:cubicBezTo>
                  <a:cubicBezTo>
                    <a:pt x="536701" y="41672"/>
                    <a:pt x="522166" y="22426"/>
                    <a:pt x="514945" y="6884"/>
                  </a:cubicBezTo>
                  <a:cubicBezTo>
                    <a:pt x="512978" y="2656"/>
                    <a:pt x="508725" y="-34"/>
                    <a:pt x="504062" y="0"/>
                  </a:cubicBezTo>
                  <a:close/>
                  <a:moveTo>
                    <a:pt x="504211" y="35012"/>
                  </a:moveTo>
                  <a:cubicBezTo>
                    <a:pt x="512809" y="48578"/>
                    <a:pt x="522690" y="62089"/>
                    <a:pt x="533270" y="74879"/>
                  </a:cubicBezTo>
                  <a:cubicBezTo>
                    <a:pt x="548563" y="93367"/>
                    <a:pt x="563769" y="110496"/>
                    <a:pt x="571277" y="121444"/>
                  </a:cubicBezTo>
                  <a:cubicBezTo>
                    <a:pt x="580235" y="134508"/>
                    <a:pt x="585471" y="150254"/>
                    <a:pt x="585471" y="167339"/>
                  </a:cubicBezTo>
                  <a:cubicBezTo>
                    <a:pt x="585471" y="212359"/>
                    <a:pt x="549232" y="248599"/>
                    <a:pt x="504211" y="248599"/>
                  </a:cubicBezTo>
                  <a:cubicBezTo>
                    <a:pt x="459190" y="248599"/>
                    <a:pt x="422932" y="212359"/>
                    <a:pt x="422932" y="167339"/>
                  </a:cubicBezTo>
                  <a:cubicBezTo>
                    <a:pt x="422932" y="150302"/>
                    <a:pt x="428141" y="134598"/>
                    <a:pt x="437052" y="121556"/>
                  </a:cubicBezTo>
                  <a:cubicBezTo>
                    <a:pt x="444524" y="110621"/>
                    <a:pt x="459853" y="93437"/>
                    <a:pt x="475208" y="74917"/>
                  </a:cubicBezTo>
                  <a:cubicBezTo>
                    <a:pt x="485820" y="62118"/>
                    <a:pt x="495680" y="48611"/>
                    <a:pt x="504211" y="35012"/>
                  </a:cubicBezTo>
                  <a:close/>
                  <a:moveTo>
                    <a:pt x="322976" y="46565"/>
                  </a:moveTo>
                  <a:cubicBezTo>
                    <a:pt x="304769" y="46565"/>
                    <a:pt x="289750" y="61585"/>
                    <a:pt x="289750" y="79791"/>
                  </a:cubicBezTo>
                  <a:cubicBezTo>
                    <a:pt x="289750" y="97997"/>
                    <a:pt x="304769" y="113017"/>
                    <a:pt x="322976" y="113017"/>
                  </a:cubicBezTo>
                  <a:cubicBezTo>
                    <a:pt x="341182" y="113017"/>
                    <a:pt x="356201" y="97997"/>
                    <a:pt x="356201" y="79791"/>
                  </a:cubicBezTo>
                  <a:cubicBezTo>
                    <a:pt x="356201" y="61585"/>
                    <a:pt x="341182" y="46565"/>
                    <a:pt x="322976" y="46565"/>
                  </a:cubicBezTo>
                  <a:close/>
                  <a:moveTo>
                    <a:pt x="81093" y="66229"/>
                  </a:moveTo>
                  <a:cubicBezTo>
                    <a:pt x="62695" y="66229"/>
                    <a:pt x="47513" y="81410"/>
                    <a:pt x="47513" y="99808"/>
                  </a:cubicBezTo>
                  <a:cubicBezTo>
                    <a:pt x="47513" y="118206"/>
                    <a:pt x="62695" y="133369"/>
                    <a:pt x="81093" y="133369"/>
                  </a:cubicBezTo>
                  <a:cubicBezTo>
                    <a:pt x="99490" y="133369"/>
                    <a:pt x="114653" y="118206"/>
                    <a:pt x="114653" y="99808"/>
                  </a:cubicBezTo>
                  <a:cubicBezTo>
                    <a:pt x="114653" y="81410"/>
                    <a:pt x="99490" y="66229"/>
                    <a:pt x="81093" y="66229"/>
                  </a:cubicBezTo>
                  <a:close/>
                  <a:moveTo>
                    <a:pt x="322976" y="70377"/>
                  </a:moveTo>
                  <a:cubicBezTo>
                    <a:pt x="328313" y="70377"/>
                    <a:pt x="332389" y="74454"/>
                    <a:pt x="332389" y="79791"/>
                  </a:cubicBezTo>
                  <a:cubicBezTo>
                    <a:pt x="332389" y="85128"/>
                    <a:pt x="328313" y="89204"/>
                    <a:pt x="322976" y="89204"/>
                  </a:cubicBezTo>
                  <a:cubicBezTo>
                    <a:pt x="317639" y="89204"/>
                    <a:pt x="313562" y="85128"/>
                    <a:pt x="313562" y="79791"/>
                  </a:cubicBezTo>
                  <a:cubicBezTo>
                    <a:pt x="313562" y="74454"/>
                    <a:pt x="317639" y="70377"/>
                    <a:pt x="322976" y="70377"/>
                  </a:cubicBezTo>
                  <a:close/>
                  <a:moveTo>
                    <a:pt x="81093" y="90041"/>
                  </a:moveTo>
                  <a:cubicBezTo>
                    <a:pt x="86621" y="90041"/>
                    <a:pt x="90841" y="94280"/>
                    <a:pt x="90841" y="99808"/>
                  </a:cubicBezTo>
                  <a:cubicBezTo>
                    <a:pt x="90841" y="105337"/>
                    <a:pt x="86621" y="109556"/>
                    <a:pt x="81093" y="109556"/>
                  </a:cubicBezTo>
                  <a:cubicBezTo>
                    <a:pt x="75564" y="109556"/>
                    <a:pt x="71326" y="105337"/>
                    <a:pt x="71326" y="99808"/>
                  </a:cubicBezTo>
                  <a:cubicBezTo>
                    <a:pt x="71326" y="94280"/>
                    <a:pt x="75564" y="90041"/>
                    <a:pt x="81093" y="90041"/>
                  </a:cubicBezTo>
                  <a:close/>
                  <a:moveTo>
                    <a:pt x="304781" y="162967"/>
                  </a:moveTo>
                  <a:cubicBezTo>
                    <a:pt x="286575" y="162967"/>
                    <a:pt x="271556" y="177987"/>
                    <a:pt x="271556" y="196193"/>
                  </a:cubicBezTo>
                  <a:cubicBezTo>
                    <a:pt x="271556" y="214399"/>
                    <a:pt x="286575" y="229419"/>
                    <a:pt x="304781" y="229419"/>
                  </a:cubicBezTo>
                  <a:cubicBezTo>
                    <a:pt x="322988" y="229419"/>
                    <a:pt x="338007" y="214399"/>
                    <a:pt x="338007" y="196193"/>
                  </a:cubicBezTo>
                  <a:cubicBezTo>
                    <a:pt x="338007" y="177987"/>
                    <a:pt x="322988" y="162967"/>
                    <a:pt x="304781" y="162967"/>
                  </a:cubicBezTo>
                  <a:close/>
                  <a:moveTo>
                    <a:pt x="527000" y="169199"/>
                  </a:moveTo>
                  <a:cubicBezTo>
                    <a:pt x="520515" y="169371"/>
                    <a:pt x="513880" y="171085"/>
                    <a:pt x="507857" y="174241"/>
                  </a:cubicBezTo>
                  <a:cubicBezTo>
                    <a:pt x="490337" y="183420"/>
                    <a:pt x="479920" y="203831"/>
                    <a:pt x="489086" y="221326"/>
                  </a:cubicBezTo>
                  <a:cubicBezTo>
                    <a:pt x="498253" y="238822"/>
                    <a:pt x="520959" y="241891"/>
                    <a:pt x="538479" y="232712"/>
                  </a:cubicBezTo>
                  <a:cubicBezTo>
                    <a:pt x="555999" y="223532"/>
                    <a:pt x="566398" y="203122"/>
                    <a:pt x="557231" y="185626"/>
                  </a:cubicBezTo>
                  <a:cubicBezTo>
                    <a:pt x="551215" y="174145"/>
                    <a:pt x="539381" y="168871"/>
                    <a:pt x="527000" y="169199"/>
                  </a:cubicBezTo>
                  <a:close/>
                  <a:moveTo>
                    <a:pt x="135117" y="175673"/>
                  </a:moveTo>
                  <a:cubicBezTo>
                    <a:pt x="130462" y="175646"/>
                    <a:pt x="126217" y="178336"/>
                    <a:pt x="124253" y="182557"/>
                  </a:cubicBezTo>
                  <a:cubicBezTo>
                    <a:pt x="119665" y="192433"/>
                    <a:pt x="109992" y="205363"/>
                    <a:pt x="99957" y="217494"/>
                  </a:cubicBezTo>
                  <a:cubicBezTo>
                    <a:pt x="89921" y="229625"/>
                    <a:pt x="79700" y="240878"/>
                    <a:pt x="73130" y="250459"/>
                  </a:cubicBezTo>
                  <a:cubicBezTo>
                    <a:pt x="64869" y="262507"/>
                    <a:pt x="60015" y="277156"/>
                    <a:pt x="60015" y="292820"/>
                  </a:cubicBezTo>
                  <a:cubicBezTo>
                    <a:pt x="60015" y="334094"/>
                    <a:pt x="93731" y="367810"/>
                    <a:pt x="135006" y="367810"/>
                  </a:cubicBezTo>
                  <a:cubicBezTo>
                    <a:pt x="176280" y="367810"/>
                    <a:pt x="209996" y="334094"/>
                    <a:pt x="209996" y="292820"/>
                  </a:cubicBezTo>
                  <a:cubicBezTo>
                    <a:pt x="209996" y="277200"/>
                    <a:pt x="205192" y="262599"/>
                    <a:pt x="196974" y="250571"/>
                  </a:cubicBezTo>
                  <a:cubicBezTo>
                    <a:pt x="190377" y="240916"/>
                    <a:pt x="180080" y="229649"/>
                    <a:pt x="170018" y="217513"/>
                  </a:cubicBezTo>
                  <a:cubicBezTo>
                    <a:pt x="159955" y="205376"/>
                    <a:pt x="150299" y="192439"/>
                    <a:pt x="145907" y="182687"/>
                  </a:cubicBezTo>
                  <a:cubicBezTo>
                    <a:pt x="143993" y="178439"/>
                    <a:pt x="139776" y="175699"/>
                    <a:pt x="135117" y="175673"/>
                  </a:cubicBezTo>
                  <a:close/>
                  <a:moveTo>
                    <a:pt x="304781" y="186780"/>
                  </a:moveTo>
                  <a:cubicBezTo>
                    <a:pt x="310118" y="186780"/>
                    <a:pt x="314195" y="190856"/>
                    <a:pt x="314195" y="196193"/>
                  </a:cubicBezTo>
                  <a:cubicBezTo>
                    <a:pt x="314195" y="201530"/>
                    <a:pt x="310118" y="205606"/>
                    <a:pt x="304781" y="205606"/>
                  </a:cubicBezTo>
                  <a:cubicBezTo>
                    <a:pt x="299444" y="205606"/>
                    <a:pt x="295368" y="201530"/>
                    <a:pt x="295368" y="196193"/>
                  </a:cubicBezTo>
                  <a:cubicBezTo>
                    <a:pt x="295368" y="190856"/>
                    <a:pt x="299444" y="186780"/>
                    <a:pt x="304781" y="186780"/>
                  </a:cubicBezTo>
                  <a:close/>
                  <a:moveTo>
                    <a:pt x="527652" y="192975"/>
                  </a:moveTo>
                  <a:cubicBezTo>
                    <a:pt x="531949" y="192940"/>
                    <a:pt x="535104" y="194710"/>
                    <a:pt x="536135" y="196677"/>
                  </a:cubicBezTo>
                  <a:cubicBezTo>
                    <a:pt x="537783" y="199823"/>
                    <a:pt x="535893" y="207180"/>
                    <a:pt x="527428" y="211615"/>
                  </a:cubicBezTo>
                  <a:cubicBezTo>
                    <a:pt x="518964" y="216050"/>
                    <a:pt x="511831" y="213422"/>
                    <a:pt x="510183" y="210276"/>
                  </a:cubicBezTo>
                  <a:cubicBezTo>
                    <a:pt x="508534" y="207130"/>
                    <a:pt x="510443" y="199772"/>
                    <a:pt x="518908" y="195337"/>
                  </a:cubicBezTo>
                  <a:cubicBezTo>
                    <a:pt x="522082" y="193674"/>
                    <a:pt x="525073" y="192995"/>
                    <a:pt x="527652" y="192975"/>
                  </a:cubicBezTo>
                  <a:close/>
                  <a:moveTo>
                    <a:pt x="135024" y="208341"/>
                  </a:moveTo>
                  <a:cubicBezTo>
                    <a:pt x="140511" y="216581"/>
                    <a:pt x="145337" y="225069"/>
                    <a:pt x="151674" y="232712"/>
                  </a:cubicBezTo>
                  <a:cubicBezTo>
                    <a:pt x="162136" y="245329"/>
                    <a:pt x="172547" y="257032"/>
                    <a:pt x="177310" y="264003"/>
                  </a:cubicBezTo>
                  <a:cubicBezTo>
                    <a:pt x="182924" y="272219"/>
                    <a:pt x="186184" y="282071"/>
                    <a:pt x="186184" y="292820"/>
                  </a:cubicBezTo>
                  <a:cubicBezTo>
                    <a:pt x="186184" y="321225"/>
                    <a:pt x="163411" y="343998"/>
                    <a:pt x="135006" y="343998"/>
                  </a:cubicBezTo>
                  <a:cubicBezTo>
                    <a:pt x="106600" y="343998"/>
                    <a:pt x="83827" y="321225"/>
                    <a:pt x="83827" y="292820"/>
                  </a:cubicBezTo>
                  <a:cubicBezTo>
                    <a:pt x="83827" y="282040"/>
                    <a:pt x="87133" y="272158"/>
                    <a:pt x="92776" y="263928"/>
                  </a:cubicBezTo>
                  <a:cubicBezTo>
                    <a:pt x="97573" y="256933"/>
                    <a:pt x="107883" y="245266"/>
                    <a:pt x="118300" y="232674"/>
                  </a:cubicBezTo>
                  <a:cubicBezTo>
                    <a:pt x="124624" y="225029"/>
                    <a:pt x="129509" y="216567"/>
                    <a:pt x="135024" y="208341"/>
                  </a:cubicBezTo>
                  <a:close/>
                  <a:moveTo>
                    <a:pt x="322566" y="265268"/>
                  </a:moveTo>
                  <a:cubicBezTo>
                    <a:pt x="317900" y="265237"/>
                    <a:pt x="313645" y="267935"/>
                    <a:pt x="311683" y="272170"/>
                  </a:cubicBezTo>
                  <a:cubicBezTo>
                    <a:pt x="293004" y="312377"/>
                    <a:pt x="257336" y="359134"/>
                    <a:pt x="221196" y="402822"/>
                  </a:cubicBezTo>
                  <a:cubicBezTo>
                    <a:pt x="185056" y="446511"/>
                    <a:pt x="148625" y="487033"/>
                    <a:pt x="127546" y="517773"/>
                  </a:cubicBezTo>
                  <a:cubicBezTo>
                    <a:pt x="101537" y="555703"/>
                    <a:pt x="86302" y="601688"/>
                    <a:pt x="86302" y="651105"/>
                  </a:cubicBezTo>
                  <a:cubicBezTo>
                    <a:pt x="86302" y="781319"/>
                    <a:pt x="192129" y="887128"/>
                    <a:pt x="322343" y="887128"/>
                  </a:cubicBezTo>
                  <a:cubicBezTo>
                    <a:pt x="452558" y="887128"/>
                    <a:pt x="558366" y="781319"/>
                    <a:pt x="558366" y="651105"/>
                  </a:cubicBezTo>
                  <a:cubicBezTo>
                    <a:pt x="558366" y="601829"/>
                    <a:pt x="543219" y="555976"/>
                    <a:pt x="517345" y="518108"/>
                  </a:cubicBezTo>
                  <a:cubicBezTo>
                    <a:pt x="496248" y="487232"/>
                    <a:pt x="459546" y="446649"/>
                    <a:pt x="423286" y="402915"/>
                  </a:cubicBezTo>
                  <a:cubicBezTo>
                    <a:pt x="387026" y="359182"/>
                    <a:pt x="351389" y="312365"/>
                    <a:pt x="333338" y="272282"/>
                  </a:cubicBezTo>
                  <a:cubicBezTo>
                    <a:pt x="331426" y="268040"/>
                    <a:pt x="327219" y="265301"/>
                    <a:pt x="322566" y="265268"/>
                  </a:cubicBezTo>
                  <a:close/>
                  <a:moveTo>
                    <a:pt x="122393" y="283220"/>
                  </a:moveTo>
                  <a:cubicBezTo>
                    <a:pt x="113250" y="283392"/>
                    <a:pt x="104520" y="287540"/>
                    <a:pt x="99882" y="296392"/>
                  </a:cubicBezTo>
                  <a:cubicBezTo>
                    <a:pt x="92462" y="310555"/>
                    <a:pt x="100882" y="326468"/>
                    <a:pt x="114207" y="333450"/>
                  </a:cubicBezTo>
                  <a:cubicBezTo>
                    <a:pt x="127532" y="340431"/>
                    <a:pt x="145407" y="338292"/>
                    <a:pt x="152828" y="324129"/>
                  </a:cubicBezTo>
                  <a:cubicBezTo>
                    <a:pt x="160249" y="309966"/>
                    <a:pt x="151828" y="294034"/>
                    <a:pt x="138503" y="287053"/>
                  </a:cubicBezTo>
                  <a:cubicBezTo>
                    <a:pt x="133506" y="284435"/>
                    <a:pt x="127878" y="283117"/>
                    <a:pt x="122393" y="283220"/>
                  </a:cubicBezTo>
                  <a:close/>
                  <a:moveTo>
                    <a:pt x="322418" y="300242"/>
                  </a:moveTo>
                  <a:cubicBezTo>
                    <a:pt x="343332" y="339292"/>
                    <a:pt x="373197" y="379803"/>
                    <a:pt x="404961" y="418114"/>
                  </a:cubicBezTo>
                  <a:cubicBezTo>
                    <a:pt x="441620" y="462329"/>
                    <a:pt x="478419" y="503348"/>
                    <a:pt x="497681" y="531540"/>
                  </a:cubicBezTo>
                  <a:cubicBezTo>
                    <a:pt x="520950" y="565595"/>
                    <a:pt x="534554" y="606699"/>
                    <a:pt x="534554" y="651105"/>
                  </a:cubicBezTo>
                  <a:cubicBezTo>
                    <a:pt x="534554" y="768450"/>
                    <a:pt x="439688" y="863315"/>
                    <a:pt x="322343" y="863315"/>
                  </a:cubicBezTo>
                  <a:cubicBezTo>
                    <a:pt x="204998" y="863315"/>
                    <a:pt x="110114" y="768450"/>
                    <a:pt x="110114" y="651105"/>
                  </a:cubicBezTo>
                  <a:cubicBezTo>
                    <a:pt x="110114" y="606572"/>
                    <a:pt x="123801" y="565354"/>
                    <a:pt x="147191" y="531242"/>
                  </a:cubicBezTo>
                  <a:cubicBezTo>
                    <a:pt x="166497" y="503088"/>
                    <a:pt x="203018" y="462152"/>
                    <a:pt x="239539" y="418003"/>
                  </a:cubicBezTo>
                  <a:cubicBezTo>
                    <a:pt x="271208" y="379719"/>
                    <a:pt x="301134" y="339230"/>
                    <a:pt x="322418" y="300242"/>
                  </a:cubicBezTo>
                  <a:close/>
                  <a:moveTo>
                    <a:pt x="481199" y="306289"/>
                  </a:moveTo>
                  <a:cubicBezTo>
                    <a:pt x="462801" y="306289"/>
                    <a:pt x="447638" y="321470"/>
                    <a:pt x="447638" y="339868"/>
                  </a:cubicBezTo>
                  <a:cubicBezTo>
                    <a:pt x="447638" y="358266"/>
                    <a:pt x="462801" y="373429"/>
                    <a:pt x="481199" y="373429"/>
                  </a:cubicBezTo>
                  <a:cubicBezTo>
                    <a:pt x="499596" y="373429"/>
                    <a:pt x="514759" y="358266"/>
                    <a:pt x="514759" y="339868"/>
                  </a:cubicBezTo>
                  <a:cubicBezTo>
                    <a:pt x="514759" y="321470"/>
                    <a:pt x="499596" y="306289"/>
                    <a:pt x="481199" y="306289"/>
                  </a:cubicBezTo>
                  <a:close/>
                  <a:moveTo>
                    <a:pt x="123509" y="306996"/>
                  </a:moveTo>
                  <a:cubicBezTo>
                    <a:pt x="124534" y="307031"/>
                    <a:pt x="125852" y="307310"/>
                    <a:pt x="127453" y="308149"/>
                  </a:cubicBezTo>
                  <a:cubicBezTo>
                    <a:pt x="131722" y="310386"/>
                    <a:pt x="131634" y="313266"/>
                    <a:pt x="131731" y="313079"/>
                  </a:cubicBezTo>
                  <a:cubicBezTo>
                    <a:pt x="131829" y="312892"/>
                    <a:pt x="129527" y="314590"/>
                    <a:pt x="125257" y="312353"/>
                  </a:cubicBezTo>
                  <a:cubicBezTo>
                    <a:pt x="120988" y="310117"/>
                    <a:pt x="121076" y="307255"/>
                    <a:pt x="120979" y="307442"/>
                  </a:cubicBezTo>
                  <a:cubicBezTo>
                    <a:pt x="120918" y="307559"/>
                    <a:pt x="121800" y="306936"/>
                    <a:pt x="123509" y="306996"/>
                  </a:cubicBezTo>
                  <a:close/>
                  <a:moveTo>
                    <a:pt x="481199" y="330101"/>
                  </a:moveTo>
                  <a:cubicBezTo>
                    <a:pt x="486727" y="330101"/>
                    <a:pt x="490947" y="334339"/>
                    <a:pt x="490947" y="339868"/>
                  </a:cubicBezTo>
                  <a:cubicBezTo>
                    <a:pt x="490947" y="345397"/>
                    <a:pt x="486727" y="349616"/>
                    <a:pt x="481199" y="349616"/>
                  </a:cubicBezTo>
                  <a:cubicBezTo>
                    <a:pt x="475670" y="349616"/>
                    <a:pt x="471450" y="345397"/>
                    <a:pt x="471450" y="339868"/>
                  </a:cubicBezTo>
                  <a:cubicBezTo>
                    <a:pt x="471450" y="334339"/>
                    <a:pt x="475670" y="330101"/>
                    <a:pt x="481199" y="330101"/>
                  </a:cubicBezTo>
                  <a:close/>
                  <a:moveTo>
                    <a:pt x="619423" y="349951"/>
                  </a:moveTo>
                  <a:cubicBezTo>
                    <a:pt x="601025" y="349951"/>
                    <a:pt x="585843" y="365114"/>
                    <a:pt x="585843" y="383512"/>
                  </a:cubicBezTo>
                  <a:cubicBezTo>
                    <a:pt x="585843" y="401910"/>
                    <a:pt x="601025" y="417073"/>
                    <a:pt x="619423" y="417073"/>
                  </a:cubicBezTo>
                  <a:cubicBezTo>
                    <a:pt x="637821" y="417073"/>
                    <a:pt x="652983" y="401910"/>
                    <a:pt x="652983" y="383512"/>
                  </a:cubicBezTo>
                  <a:cubicBezTo>
                    <a:pt x="652983" y="365114"/>
                    <a:pt x="637821" y="349951"/>
                    <a:pt x="619423" y="349951"/>
                  </a:cubicBezTo>
                  <a:close/>
                  <a:moveTo>
                    <a:pt x="619423" y="373764"/>
                  </a:moveTo>
                  <a:cubicBezTo>
                    <a:pt x="624951" y="373764"/>
                    <a:pt x="629171" y="377983"/>
                    <a:pt x="629171" y="383512"/>
                  </a:cubicBezTo>
                  <a:cubicBezTo>
                    <a:pt x="629171" y="389040"/>
                    <a:pt x="624951" y="393260"/>
                    <a:pt x="619423" y="393260"/>
                  </a:cubicBezTo>
                  <a:cubicBezTo>
                    <a:pt x="613894" y="393260"/>
                    <a:pt x="609656" y="389040"/>
                    <a:pt x="609656" y="383512"/>
                  </a:cubicBezTo>
                  <a:cubicBezTo>
                    <a:pt x="609656" y="377983"/>
                    <a:pt x="613894" y="373764"/>
                    <a:pt x="619423" y="373764"/>
                  </a:cubicBezTo>
                  <a:close/>
                  <a:moveTo>
                    <a:pt x="39253" y="495207"/>
                  </a:moveTo>
                  <a:cubicBezTo>
                    <a:pt x="17712" y="495207"/>
                    <a:pt x="0" y="512920"/>
                    <a:pt x="0" y="534461"/>
                  </a:cubicBezTo>
                  <a:cubicBezTo>
                    <a:pt x="0" y="556002"/>
                    <a:pt x="17712" y="573714"/>
                    <a:pt x="39253" y="573714"/>
                  </a:cubicBezTo>
                  <a:cubicBezTo>
                    <a:pt x="60794" y="573714"/>
                    <a:pt x="78525" y="556002"/>
                    <a:pt x="78525" y="534461"/>
                  </a:cubicBezTo>
                  <a:cubicBezTo>
                    <a:pt x="78525" y="512920"/>
                    <a:pt x="60794" y="495207"/>
                    <a:pt x="39253" y="495207"/>
                  </a:cubicBezTo>
                  <a:close/>
                  <a:moveTo>
                    <a:pt x="600801" y="498928"/>
                  </a:moveTo>
                  <a:cubicBezTo>
                    <a:pt x="582403" y="498928"/>
                    <a:pt x="567221" y="514110"/>
                    <a:pt x="567221" y="532507"/>
                  </a:cubicBezTo>
                  <a:cubicBezTo>
                    <a:pt x="567221" y="550905"/>
                    <a:pt x="582403" y="566068"/>
                    <a:pt x="600801" y="566068"/>
                  </a:cubicBezTo>
                  <a:cubicBezTo>
                    <a:pt x="619198" y="566068"/>
                    <a:pt x="634361" y="550905"/>
                    <a:pt x="634361" y="532507"/>
                  </a:cubicBezTo>
                  <a:cubicBezTo>
                    <a:pt x="634361" y="514110"/>
                    <a:pt x="619198" y="498928"/>
                    <a:pt x="600801" y="498928"/>
                  </a:cubicBezTo>
                  <a:close/>
                  <a:moveTo>
                    <a:pt x="39253" y="519020"/>
                  </a:moveTo>
                  <a:cubicBezTo>
                    <a:pt x="47925" y="519020"/>
                    <a:pt x="54713" y="525789"/>
                    <a:pt x="54713" y="534461"/>
                  </a:cubicBezTo>
                  <a:cubicBezTo>
                    <a:pt x="54713" y="543133"/>
                    <a:pt x="47925" y="549902"/>
                    <a:pt x="39253" y="549902"/>
                  </a:cubicBezTo>
                  <a:cubicBezTo>
                    <a:pt x="30582" y="549902"/>
                    <a:pt x="23813" y="543133"/>
                    <a:pt x="23813" y="534461"/>
                  </a:cubicBezTo>
                  <a:cubicBezTo>
                    <a:pt x="23813" y="525789"/>
                    <a:pt x="30582" y="519020"/>
                    <a:pt x="39253" y="519020"/>
                  </a:cubicBezTo>
                  <a:close/>
                  <a:moveTo>
                    <a:pt x="600801" y="522741"/>
                  </a:moveTo>
                  <a:cubicBezTo>
                    <a:pt x="606329" y="522741"/>
                    <a:pt x="610549" y="526979"/>
                    <a:pt x="610549" y="532507"/>
                  </a:cubicBezTo>
                  <a:cubicBezTo>
                    <a:pt x="610549" y="538036"/>
                    <a:pt x="606329" y="542256"/>
                    <a:pt x="600801" y="542256"/>
                  </a:cubicBezTo>
                  <a:cubicBezTo>
                    <a:pt x="595272" y="542256"/>
                    <a:pt x="591034" y="538036"/>
                    <a:pt x="591034" y="532507"/>
                  </a:cubicBezTo>
                  <a:cubicBezTo>
                    <a:pt x="591034" y="526979"/>
                    <a:pt x="595272" y="522741"/>
                    <a:pt x="600801" y="522741"/>
                  </a:cubicBezTo>
                  <a:close/>
                  <a:moveTo>
                    <a:pt x="239055" y="711622"/>
                  </a:moveTo>
                  <a:cubicBezTo>
                    <a:pt x="216054" y="711929"/>
                    <a:pt x="195083" y="722205"/>
                    <a:pt x="184603" y="742206"/>
                  </a:cubicBezTo>
                  <a:cubicBezTo>
                    <a:pt x="167835" y="774209"/>
                    <a:pt x="186865" y="814132"/>
                    <a:pt x="222647" y="832880"/>
                  </a:cubicBezTo>
                  <a:cubicBezTo>
                    <a:pt x="258428" y="851628"/>
                    <a:pt x="302096" y="844549"/>
                    <a:pt x="318864" y="812546"/>
                  </a:cubicBezTo>
                  <a:cubicBezTo>
                    <a:pt x="335632" y="780543"/>
                    <a:pt x="316583" y="740620"/>
                    <a:pt x="280801" y="721873"/>
                  </a:cubicBezTo>
                  <a:cubicBezTo>
                    <a:pt x="267383" y="714842"/>
                    <a:pt x="252856" y="711438"/>
                    <a:pt x="239055" y="711622"/>
                  </a:cubicBezTo>
                  <a:close/>
                  <a:moveTo>
                    <a:pt x="240171" y="735416"/>
                  </a:moveTo>
                  <a:cubicBezTo>
                    <a:pt x="249512" y="735370"/>
                    <a:pt x="259729" y="737718"/>
                    <a:pt x="269751" y="742969"/>
                  </a:cubicBezTo>
                  <a:cubicBezTo>
                    <a:pt x="296477" y="756972"/>
                    <a:pt x="307017" y="783843"/>
                    <a:pt x="297768" y="801496"/>
                  </a:cubicBezTo>
                  <a:cubicBezTo>
                    <a:pt x="288519" y="819149"/>
                    <a:pt x="260423" y="825787"/>
                    <a:pt x="233697" y="811783"/>
                  </a:cubicBezTo>
                  <a:cubicBezTo>
                    <a:pt x="206971" y="797780"/>
                    <a:pt x="196431" y="770910"/>
                    <a:pt x="205680" y="753257"/>
                  </a:cubicBezTo>
                  <a:cubicBezTo>
                    <a:pt x="211461" y="742224"/>
                    <a:pt x="224603" y="735492"/>
                    <a:pt x="240171" y="735416"/>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36" name="Google Shape;5336;p98"/>
            <p:cNvSpPr/>
            <p:nvPr/>
          </p:nvSpPr>
          <p:spPr>
            <a:xfrm>
              <a:off x="5851665" y="1487384"/>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337" name="Google Shape;5337;p98"/>
            <p:cNvSpPr/>
            <p:nvPr/>
          </p:nvSpPr>
          <p:spPr>
            <a:xfrm>
              <a:off x="9725200" y="1487384"/>
              <a:ext cx="539515" cy="539515"/>
            </a:xfrm>
            <a:prstGeom prst="ellipse">
              <a:avLst/>
            </a:prstGeom>
            <a:solidFill>
              <a:schemeClr val="l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5338" name="Google Shape;5338;p98"/>
            <p:cNvSpPr/>
            <p:nvPr/>
          </p:nvSpPr>
          <p:spPr>
            <a:xfrm>
              <a:off x="9815589" y="1554164"/>
              <a:ext cx="322186" cy="415988"/>
            </a:xfrm>
            <a:custGeom>
              <a:rect b="b" l="l" r="r" t="t"/>
              <a:pathLst>
                <a:path extrusionOk="0" h="562000" w="435274">
                  <a:moveTo>
                    <a:pt x="426459" y="0"/>
                  </a:moveTo>
                  <a:lnTo>
                    <a:pt x="391196" y="0"/>
                  </a:lnTo>
                  <a:lnTo>
                    <a:pt x="195047" y="0"/>
                  </a:lnTo>
                  <a:cubicBezTo>
                    <a:pt x="190179" y="0"/>
                    <a:pt x="186231" y="3947"/>
                    <a:pt x="186231" y="8816"/>
                  </a:cubicBezTo>
                  <a:cubicBezTo>
                    <a:pt x="186231" y="29553"/>
                    <a:pt x="175757" y="47884"/>
                    <a:pt x="159827" y="58816"/>
                  </a:cubicBezTo>
                  <a:cubicBezTo>
                    <a:pt x="153105" y="45513"/>
                    <a:pt x="139315" y="36365"/>
                    <a:pt x="123420" y="36365"/>
                  </a:cubicBezTo>
                  <a:cubicBezTo>
                    <a:pt x="108465" y="36365"/>
                    <a:pt x="95374" y="44462"/>
                    <a:pt x="88278" y="56498"/>
                  </a:cubicBezTo>
                  <a:cubicBezTo>
                    <a:pt x="74131" y="45393"/>
                    <a:pt x="65016" y="28154"/>
                    <a:pt x="65016" y="8816"/>
                  </a:cubicBezTo>
                  <a:cubicBezTo>
                    <a:pt x="65016" y="3947"/>
                    <a:pt x="61068" y="0"/>
                    <a:pt x="56200" y="0"/>
                  </a:cubicBezTo>
                  <a:cubicBezTo>
                    <a:pt x="51332" y="0"/>
                    <a:pt x="47384" y="3947"/>
                    <a:pt x="47384" y="8816"/>
                  </a:cubicBezTo>
                  <a:cubicBezTo>
                    <a:pt x="47384" y="36141"/>
                    <a:pt x="61476" y="60225"/>
                    <a:pt x="82763" y="74222"/>
                  </a:cubicBezTo>
                  <a:cubicBezTo>
                    <a:pt x="82694" y="75186"/>
                    <a:pt x="82647" y="76156"/>
                    <a:pt x="82647" y="77137"/>
                  </a:cubicBezTo>
                  <a:lnTo>
                    <a:pt x="82647" y="101380"/>
                  </a:lnTo>
                  <a:lnTo>
                    <a:pt x="35263" y="101380"/>
                  </a:lnTo>
                  <a:cubicBezTo>
                    <a:pt x="15819" y="101380"/>
                    <a:pt x="0" y="117200"/>
                    <a:pt x="0" y="136643"/>
                  </a:cubicBezTo>
                  <a:lnTo>
                    <a:pt x="0" y="315842"/>
                  </a:lnTo>
                  <a:cubicBezTo>
                    <a:pt x="0" y="365729"/>
                    <a:pt x="39031" y="406650"/>
                    <a:pt x="88157" y="409723"/>
                  </a:cubicBezTo>
                  <a:lnTo>
                    <a:pt x="88157" y="416030"/>
                  </a:lnTo>
                  <a:cubicBezTo>
                    <a:pt x="88157" y="430815"/>
                    <a:pt x="99221" y="443058"/>
                    <a:pt x="113502" y="444935"/>
                  </a:cubicBezTo>
                  <a:lnTo>
                    <a:pt x="113502" y="471639"/>
                  </a:lnTo>
                  <a:lnTo>
                    <a:pt x="104686" y="471639"/>
                  </a:lnTo>
                  <a:cubicBezTo>
                    <a:pt x="99818" y="471639"/>
                    <a:pt x="95871" y="475587"/>
                    <a:pt x="95871" y="480455"/>
                  </a:cubicBezTo>
                  <a:cubicBezTo>
                    <a:pt x="95871" y="485323"/>
                    <a:pt x="99818" y="489271"/>
                    <a:pt x="104686" y="489271"/>
                  </a:cubicBezTo>
                  <a:lnTo>
                    <a:pt x="113778" y="489271"/>
                  </a:lnTo>
                  <a:cubicBezTo>
                    <a:pt x="116552" y="517075"/>
                    <a:pt x="140078" y="538859"/>
                    <a:pt x="168600" y="538859"/>
                  </a:cubicBezTo>
                  <a:lnTo>
                    <a:pt x="188435" y="538859"/>
                  </a:lnTo>
                  <a:cubicBezTo>
                    <a:pt x="218817" y="538859"/>
                    <a:pt x="243533" y="514142"/>
                    <a:pt x="243533" y="483761"/>
                  </a:cubicBezTo>
                  <a:cubicBezTo>
                    <a:pt x="243533" y="463101"/>
                    <a:pt x="260340" y="446294"/>
                    <a:pt x="281000" y="446294"/>
                  </a:cubicBezTo>
                  <a:lnTo>
                    <a:pt x="284306" y="446294"/>
                  </a:lnTo>
                  <a:cubicBezTo>
                    <a:pt x="304966" y="446294"/>
                    <a:pt x="321773" y="463101"/>
                    <a:pt x="321773" y="483761"/>
                  </a:cubicBezTo>
                  <a:lnTo>
                    <a:pt x="321773" y="553184"/>
                  </a:lnTo>
                  <a:cubicBezTo>
                    <a:pt x="321773" y="558053"/>
                    <a:pt x="325720" y="562000"/>
                    <a:pt x="330588" y="562000"/>
                  </a:cubicBezTo>
                  <a:cubicBezTo>
                    <a:pt x="335457" y="562000"/>
                    <a:pt x="339404" y="558053"/>
                    <a:pt x="339404" y="553184"/>
                  </a:cubicBezTo>
                  <a:lnTo>
                    <a:pt x="339404" y="483761"/>
                  </a:lnTo>
                  <a:cubicBezTo>
                    <a:pt x="339404" y="453379"/>
                    <a:pt x="314687" y="428663"/>
                    <a:pt x="284306" y="428663"/>
                  </a:cubicBezTo>
                  <a:lnTo>
                    <a:pt x="281000" y="428663"/>
                  </a:lnTo>
                  <a:cubicBezTo>
                    <a:pt x="250619" y="428663"/>
                    <a:pt x="225902" y="453379"/>
                    <a:pt x="225902" y="483761"/>
                  </a:cubicBezTo>
                  <a:cubicBezTo>
                    <a:pt x="225902" y="504420"/>
                    <a:pt x="209095" y="521228"/>
                    <a:pt x="188435" y="521228"/>
                  </a:cubicBezTo>
                  <a:lnTo>
                    <a:pt x="168600" y="521228"/>
                  </a:lnTo>
                  <a:cubicBezTo>
                    <a:pt x="149812" y="521228"/>
                    <a:pt x="134215" y="507327"/>
                    <a:pt x="131542" y="489271"/>
                  </a:cubicBezTo>
                  <a:lnTo>
                    <a:pt x="138847" y="489271"/>
                  </a:lnTo>
                  <a:cubicBezTo>
                    <a:pt x="143716" y="489271"/>
                    <a:pt x="147663" y="485323"/>
                    <a:pt x="147663" y="480455"/>
                  </a:cubicBezTo>
                  <a:cubicBezTo>
                    <a:pt x="147663" y="475587"/>
                    <a:pt x="143716" y="471639"/>
                    <a:pt x="138847" y="471639"/>
                  </a:cubicBezTo>
                  <a:lnTo>
                    <a:pt x="131133" y="471639"/>
                  </a:lnTo>
                  <a:lnTo>
                    <a:pt x="131133" y="444769"/>
                  </a:lnTo>
                  <a:cubicBezTo>
                    <a:pt x="144878" y="442423"/>
                    <a:pt x="155377" y="430433"/>
                    <a:pt x="155377" y="416030"/>
                  </a:cubicBezTo>
                  <a:lnTo>
                    <a:pt x="155377" y="409723"/>
                  </a:lnTo>
                  <a:cubicBezTo>
                    <a:pt x="204502" y="406650"/>
                    <a:pt x="243533" y="365729"/>
                    <a:pt x="243533" y="315842"/>
                  </a:cubicBezTo>
                  <a:lnTo>
                    <a:pt x="243533" y="209315"/>
                  </a:lnTo>
                  <a:cubicBezTo>
                    <a:pt x="243533" y="209296"/>
                    <a:pt x="243534" y="209277"/>
                    <a:pt x="243533" y="209258"/>
                  </a:cubicBezTo>
                  <a:lnTo>
                    <a:pt x="243533" y="136643"/>
                  </a:lnTo>
                  <a:cubicBezTo>
                    <a:pt x="243533" y="117200"/>
                    <a:pt x="227714" y="101380"/>
                    <a:pt x="208271" y="101380"/>
                  </a:cubicBezTo>
                  <a:lnTo>
                    <a:pt x="164192" y="101380"/>
                  </a:lnTo>
                  <a:lnTo>
                    <a:pt x="164192" y="77137"/>
                  </a:lnTo>
                  <a:cubicBezTo>
                    <a:pt x="164192" y="77045"/>
                    <a:pt x="164186" y="76954"/>
                    <a:pt x="164185" y="76862"/>
                  </a:cubicBezTo>
                  <a:cubicBezTo>
                    <a:pt x="185435" y="64772"/>
                    <a:pt x="200508" y="43026"/>
                    <a:pt x="203369" y="17631"/>
                  </a:cubicBezTo>
                  <a:lnTo>
                    <a:pt x="382380" y="17631"/>
                  </a:lnTo>
                  <a:lnTo>
                    <a:pt x="382380" y="553184"/>
                  </a:lnTo>
                  <a:cubicBezTo>
                    <a:pt x="382380" y="558053"/>
                    <a:pt x="386328" y="562000"/>
                    <a:pt x="391196" y="562000"/>
                  </a:cubicBezTo>
                  <a:lnTo>
                    <a:pt x="426459" y="562000"/>
                  </a:lnTo>
                  <a:cubicBezTo>
                    <a:pt x="431327" y="562000"/>
                    <a:pt x="435275" y="558053"/>
                    <a:pt x="435275" y="553184"/>
                  </a:cubicBezTo>
                  <a:lnTo>
                    <a:pt x="435275" y="8816"/>
                  </a:lnTo>
                  <a:cubicBezTo>
                    <a:pt x="435275" y="3947"/>
                    <a:pt x="431327" y="0"/>
                    <a:pt x="426459" y="0"/>
                  </a:cubicBezTo>
                  <a:close/>
                  <a:moveTo>
                    <a:pt x="123420" y="53996"/>
                  </a:moveTo>
                  <a:cubicBezTo>
                    <a:pt x="132372" y="53996"/>
                    <a:pt x="140137" y="59116"/>
                    <a:pt x="143984" y="66573"/>
                  </a:cubicBezTo>
                  <a:cubicBezTo>
                    <a:pt x="138189" y="68419"/>
                    <a:pt x="132022" y="69424"/>
                    <a:pt x="125624" y="69424"/>
                  </a:cubicBezTo>
                  <a:cubicBezTo>
                    <a:pt x="117853" y="69424"/>
                    <a:pt x="110428" y="67938"/>
                    <a:pt x="103595" y="65262"/>
                  </a:cubicBezTo>
                  <a:cubicBezTo>
                    <a:pt x="107646" y="58527"/>
                    <a:pt x="115004" y="53996"/>
                    <a:pt x="123420" y="53996"/>
                  </a:cubicBezTo>
                  <a:close/>
                  <a:moveTo>
                    <a:pt x="137745" y="416030"/>
                  </a:moveTo>
                  <a:cubicBezTo>
                    <a:pt x="137745" y="422388"/>
                    <a:pt x="132572" y="427561"/>
                    <a:pt x="126214" y="427561"/>
                  </a:cubicBezTo>
                  <a:lnTo>
                    <a:pt x="117319" y="427561"/>
                  </a:lnTo>
                  <a:cubicBezTo>
                    <a:pt x="110961" y="427561"/>
                    <a:pt x="105788" y="422388"/>
                    <a:pt x="105788" y="416030"/>
                  </a:cubicBezTo>
                  <a:lnTo>
                    <a:pt x="105788" y="409929"/>
                  </a:lnTo>
                  <a:lnTo>
                    <a:pt x="137745" y="409929"/>
                  </a:lnTo>
                  <a:lnTo>
                    <a:pt x="137745" y="416030"/>
                  </a:lnTo>
                  <a:close/>
                  <a:moveTo>
                    <a:pt x="149446" y="392298"/>
                  </a:moveTo>
                  <a:lnTo>
                    <a:pt x="146561" y="392298"/>
                  </a:lnTo>
                  <a:lnTo>
                    <a:pt x="96973" y="392298"/>
                  </a:lnTo>
                  <a:lnTo>
                    <a:pt x="94087" y="392298"/>
                  </a:lnTo>
                  <a:cubicBezTo>
                    <a:pt x="51930" y="392298"/>
                    <a:pt x="17631" y="358000"/>
                    <a:pt x="17631" y="315842"/>
                  </a:cubicBezTo>
                  <a:lnTo>
                    <a:pt x="17631" y="314059"/>
                  </a:lnTo>
                  <a:lnTo>
                    <a:pt x="50690" y="314059"/>
                  </a:lnTo>
                  <a:cubicBezTo>
                    <a:pt x="55559" y="314059"/>
                    <a:pt x="59506" y="310112"/>
                    <a:pt x="59506" y="305243"/>
                  </a:cubicBezTo>
                  <a:cubicBezTo>
                    <a:pt x="59506" y="300375"/>
                    <a:pt x="55559" y="296428"/>
                    <a:pt x="50690" y="296428"/>
                  </a:cubicBezTo>
                  <a:lnTo>
                    <a:pt x="17631" y="296428"/>
                  </a:lnTo>
                  <a:lnTo>
                    <a:pt x="17631" y="266308"/>
                  </a:lnTo>
                  <a:lnTo>
                    <a:pt x="50690" y="266308"/>
                  </a:lnTo>
                  <a:cubicBezTo>
                    <a:pt x="55559" y="266308"/>
                    <a:pt x="59506" y="262360"/>
                    <a:pt x="59506" y="257492"/>
                  </a:cubicBezTo>
                  <a:cubicBezTo>
                    <a:pt x="59506" y="252623"/>
                    <a:pt x="55559" y="248676"/>
                    <a:pt x="50690" y="248676"/>
                  </a:cubicBezTo>
                  <a:lnTo>
                    <a:pt x="17631" y="248676"/>
                  </a:lnTo>
                  <a:lnTo>
                    <a:pt x="17631" y="216787"/>
                  </a:lnTo>
                  <a:cubicBezTo>
                    <a:pt x="55224" y="203897"/>
                    <a:pt x="89297" y="209511"/>
                    <a:pt x="125322" y="215459"/>
                  </a:cubicBezTo>
                  <a:cubicBezTo>
                    <a:pt x="146817" y="219009"/>
                    <a:pt x="168765" y="222634"/>
                    <a:pt x="192372" y="222634"/>
                  </a:cubicBezTo>
                  <a:cubicBezTo>
                    <a:pt x="203161" y="222634"/>
                    <a:pt x="214306" y="221865"/>
                    <a:pt x="225902" y="219996"/>
                  </a:cubicBezTo>
                  <a:lnTo>
                    <a:pt x="225902" y="315842"/>
                  </a:lnTo>
                  <a:cubicBezTo>
                    <a:pt x="225902" y="358000"/>
                    <a:pt x="191603" y="392298"/>
                    <a:pt x="149446" y="392298"/>
                  </a:cubicBezTo>
                  <a:close/>
                  <a:moveTo>
                    <a:pt x="225902" y="136643"/>
                  </a:moveTo>
                  <a:lnTo>
                    <a:pt x="225902" y="202120"/>
                  </a:lnTo>
                  <a:cubicBezTo>
                    <a:pt x="190525" y="208355"/>
                    <a:pt x="158870" y="203130"/>
                    <a:pt x="128194" y="198063"/>
                  </a:cubicBezTo>
                  <a:cubicBezTo>
                    <a:pt x="93246" y="192294"/>
                    <a:pt x="57188" y="186345"/>
                    <a:pt x="17631" y="198263"/>
                  </a:cubicBezTo>
                  <a:lnTo>
                    <a:pt x="17631" y="170804"/>
                  </a:lnTo>
                  <a:lnTo>
                    <a:pt x="50690" y="170804"/>
                  </a:lnTo>
                  <a:cubicBezTo>
                    <a:pt x="55559" y="170804"/>
                    <a:pt x="59506" y="166857"/>
                    <a:pt x="59506" y="161988"/>
                  </a:cubicBezTo>
                  <a:cubicBezTo>
                    <a:pt x="59506" y="157120"/>
                    <a:pt x="55559" y="153173"/>
                    <a:pt x="50690" y="153173"/>
                  </a:cubicBezTo>
                  <a:lnTo>
                    <a:pt x="17631" y="153173"/>
                  </a:lnTo>
                  <a:lnTo>
                    <a:pt x="17631" y="136643"/>
                  </a:lnTo>
                  <a:cubicBezTo>
                    <a:pt x="17631" y="126921"/>
                    <a:pt x="25541" y="119012"/>
                    <a:pt x="35263" y="119012"/>
                  </a:cubicBezTo>
                  <a:lnTo>
                    <a:pt x="91463" y="119012"/>
                  </a:lnTo>
                  <a:lnTo>
                    <a:pt x="155377" y="119012"/>
                  </a:lnTo>
                  <a:lnTo>
                    <a:pt x="208271" y="119012"/>
                  </a:lnTo>
                  <a:cubicBezTo>
                    <a:pt x="217992" y="119012"/>
                    <a:pt x="225902" y="126921"/>
                    <a:pt x="225902" y="136643"/>
                  </a:cubicBezTo>
                  <a:close/>
                  <a:moveTo>
                    <a:pt x="146561" y="101380"/>
                  </a:moveTo>
                  <a:lnTo>
                    <a:pt x="100278" y="101380"/>
                  </a:lnTo>
                  <a:lnTo>
                    <a:pt x="100278" y="82818"/>
                  </a:lnTo>
                  <a:cubicBezTo>
                    <a:pt x="108233" y="85550"/>
                    <a:pt x="116754" y="87055"/>
                    <a:pt x="125624" y="87055"/>
                  </a:cubicBezTo>
                  <a:cubicBezTo>
                    <a:pt x="132875" y="87055"/>
                    <a:pt x="139893" y="86050"/>
                    <a:pt x="146561" y="84195"/>
                  </a:cubicBezTo>
                  <a:lnTo>
                    <a:pt x="146561" y="101380"/>
                  </a:lnTo>
                  <a:close/>
                  <a:moveTo>
                    <a:pt x="417643" y="544369"/>
                  </a:moveTo>
                  <a:lnTo>
                    <a:pt x="400012" y="544369"/>
                  </a:lnTo>
                  <a:lnTo>
                    <a:pt x="400012" y="17631"/>
                  </a:lnTo>
                  <a:lnTo>
                    <a:pt x="417643" y="17631"/>
                  </a:lnTo>
                  <a:lnTo>
                    <a:pt x="417643" y="54436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39" name="Google Shape;5339;p98"/>
            <p:cNvSpPr/>
            <p:nvPr/>
          </p:nvSpPr>
          <p:spPr>
            <a:xfrm>
              <a:off x="5898580" y="1590130"/>
              <a:ext cx="402465" cy="367794"/>
            </a:xfrm>
            <a:custGeom>
              <a:rect b="b" l="l" r="r" t="t"/>
              <a:pathLst>
                <a:path extrusionOk="0" h="756308" w="827604">
                  <a:moveTo>
                    <a:pt x="121722" y="447281"/>
                  </a:moveTo>
                  <a:lnTo>
                    <a:pt x="137907" y="463466"/>
                  </a:lnTo>
                  <a:lnTo>
                    <a:pt x="334656" y="266718"/>
                  </a:lnTo>
                  <a:lnTo>
                    <a:pt x="440402" y="160943"/>
                  </a:lnTo>
                  <a:cubicBezTo>
                    <a:pt x="447099" y="154246"/>
                    <a:pt x="455955" y="150897"/>
                    <a:pt x="464773" y="150897"/>
                  </a:cubicBezTo>
                  <a:cubicBezTo>
                    <a:pt x="473591" y="150897"/>
                    <a:pt x="482409" y="154245"/>
                    <a:pt x="489144" y="160943"/>
                  </a:cubicBezTo>
                  <a:lnTo>
                    <a:pt x="498854" y="170654"/>
                  </a:lnTo>
                  <a:lnTo>
                    <a:pt x="521849" y="147659"/>
                  </a:lnTo>
                  <a:cubicBezTo>
                    <a:pt x="526500" y="143008"/>
                    <a:pt x="532639" y="140664"/>
                    <a:pt x="538777" y="140664"/>
                  </a:cubicBezTo>
                  <a:cubicBezTo>
                    <a:pt x="544879" y="140664"/>
                    <a:pt x="551019" y="142971"/>
                    <a:pt x="555669" y="147622"/>
                  </a:cubicBezTo>
                  <a:lnTo>
                    <a:pt x="596560" y="106768"/>
                  </a:lnTo>
                  <a:cubicBezTo>
                    <a:pt x="601546" y="101783"/>
                    <a:pt x="608169" y="99290"/>
                    <a:pt x="614792" y="99290"/>
                  </a:cubicBezTo>
                  <a:lnTo>
                    <a:pt x="614680" y="99252"/>
                  </a:lnTo>
                  <a:cubicBezTo>
                    <a:pt x="621266" y="99252"/>
                    <a:pt x="627888" y="101745"/>
                    <a:pt x="632912" y="106768"/>
                  </a:cubicBezTo>
                  <a:lnTo>
                    <a:pt x="634847" y="108703"/>
                  </a:lnTo>
                  <a:lnTo>
                    <a:pt x="740965" y="2623"/>
                  </a:lnTo>
                  <a:cubicBezTo>
                    <a:pt x="744462" y="-874"/>
                    <a:pt x="750155" y="-874"/>
                    <a:pt x="753689" y="2623"/>
                  </a:cubicBezTo>
                  <a:cubicBezTo>
                    <a:pt x="757187" y="6121"/>
                    <a:pt x="757187" y="11813"/>
                    <a:pt x="753689" y="15348"/>
                  </a:cubicBezTo>
                  <a:lnTo>
                    <a:pt x="647571" y="121427"/>
                  </a:lnTo>
                  <a:lnTo>
                    <a:pt x="649506" y="123362"/>
                  </a:lnTo>
                  <a:cubicBezTo>
                    <a:pt x="654492" y="128348"/>
                    <a:pt x="657022" y="134971"/>
                    <a:pt x="657022" y="141594"/>
                  </a:cubicBezTo>
                  <a:lnTo>
                    <a:pt x="657059" y="141594"/>
                  </a:lnTo>
                  <a:cubicBezTo>
                    <a:pt x="657059" y="148180"/>
                    <a:pt x="654566" y="154802"/>
                    <a:pt x="649543" y="159826"/>
                  </a:cubicBezTo>
                  <a:lnTo>
                    <a:pt x="608689" y="200679"/>
                  </a:lnTo>
                  <a:cubicBezTo>
                    <a:pt x="613340" y="205330"/>
                    <a:pt x="615647" y="211432"/>
                    <a:pt x="615647" y="217571"/>
                  </a:cubicBezTo>
                  <a:cubicBezTo>
                    <a:pt x="615647" y="223710"/>
                    <a:pt x="613303" y="229813"/>
                    <a:pt x="608652" y="234500"/>
                  </a:cubicBezTo>
                  <a:lnTo>
                    <a:pt x="585658" y="257494"/>
                  </a:lnTo>
                  <a:lnTo>
                    <a:pt x="595369" y="267205"/>
                  </a:lnTo>
                  <a:cubicBezTo>
                    <a:pt x="602066" y="273902"/>
                    <a:pt x="605415" y="282757"/>
                    <a:pt x="605415" y="291576"/>
                  </a:cubicBezTo>
                  <a:cubicBezTo>
                    <a:pt x="605415" y="300394"/>
                    <a:pt x="602066" y="309212"/>
                    <a:pt x="595369" y="315946"/>
                  </a:cubicBezTo>
                  <a:lnTo>
                    <a:pt x="292797" y="618365"/>
                  </a:lnTo>
                  <a:lnTo>
                    <a:pt x="308982" y="634550"/>
                  </a:lnTo>
                  <a:cubicBezTo>
                    <a:pt x="313484" y="639052"/>
                    <a:pt x="315717" y="644930"/>
                    <a:pt x="315717" y="650846"/>
                  </a:cubicBezTo>
                  <a:cubicBezTo>
                    <a:pt x="315717" y="656725"/>
                    <a:pt x="313484" y="662641"/>
                    <a:pt x="308982" y="667105"/>
                  </a:cubicBezTo>
                  <a:lnTo>
                    <a:pt x="282268" y="693820"/>
                  </a:lnTo>
                  <a:cubicBezTo>
                    <a:pt x="277766" y="698322"/>
                    <a:pt x="271887" y="700555"/>
                    <a:pt x="266008" y="700555"/>
                  </a:cubicBezTo>
                  <a:cubicBezTo>
                    <a:pt x="260130" y="700555"/>
                    <a:pt x="254214" y="698322"/>
                    <a:pt x="249712" y="693820"/>
                  </a:cubicBezTo>
                  <a:lnTo>
                    <a:pt x="194608" y="638716"/>
                  </a:lnTo>
                  <a:lnTo>
                    <a:pt x="128193" y="705131"/>
                  </a:lnTo>
                  <a:lnTo>
                    <a:pt x="164023" y="740961"/>
                  </a:lnTo>
                  <a:cubicBezTo>
                    <a:pt x="167521" y="744459"/>
                    <a:pt x="167521" y="750151"/>
                    <a:pt x="164023" y="753686"/>
                  </a:cubicBezTo>
                  <a:cubicBezTo>
                    <a:pt x="160526" y="757183"/>
                    <a:pt x="154833" y="757183"/>
                    <a:pt x="151299" y="753686"/>
                  </a:cubicBezTo>
                  <a:lnTo>
                    <a:pt x="2623" y="605010"/>
                  </a:lnTo>
                  <a:cubicBezTo>
                    <a:pt x="-874" y="601513"/>
                    <a:pt x="-874" y="595820"/>
                    <a:pt x="2623" y="592286"/>
                  </a:cubicBezTo>
                  <a:cubicBezTo>
                    <a:pt x="6121" y="588788"/>
                    <a:pt x="11813" y="588788"/>
                    <a:pt x="15348" y="592286"/>
                  </a:cubicBezTo>
                  <a:lnTo>
                    <a:pt x="51178" y="628116"/>
                  </a:lnTo>
                  <a:lnTo>
                    <a:pt x="117593" y="561701"/>
                  </a:lnTo>
                  <a:lnTo>
                    <a:pt x="62489" y="506597"/>
                  </a:lnTo>
                  <a:cubicBezTo>
                    <a:pt x="57987" y="502095"/>
                    <a:pt x="55754" y="496216"/>
                    <a:pt x="55754" y="490338"/>
                  </a:cubicBezTo>
                  <a:lnTo>
                    <a:pt x="55791" y="490338"/>
                  </a:lnTo>
                  <a:cubicBezTo>
                    <a:pt x="55791" y="484422"/>
                    <a:pt x="58024" y="478506"/>
                    <a:pt x="62489" y="474041"/>
                  </a:cubicBezTo>
                  <a:lnTo>
                    <a:pt x="89203" y="447327"/>
                  </a:lnTo>
                  <a:cubicBezTo>
                    <a:pt x="93706" y="442824"/>
                    <a:pt x="99584" y="440592"/>
                    <a:pt x="105463" y="440592"/>
                  </a:cubicBezTo>
                  <a:cubicBezTo>
                    <a:pt x="111304" y="440555"/>
                    <a:pt x="117220" y="442787"/>
                    <a:pt x="121722" y="447289"/>
                  </a:cubicBezTo>
                  <a:close/>
                  <a:moveTo>
                    <a:pt x="210461" y="416362"/>
                  </a:moveTo>
                  <a:lnTo>
                    <a:pt x="239631" y="445533"/>
                  </a:lnTo>
                  <a:cubicBezTo>
                    <a:pt x="243129" y="449030"/>
                    <a:pt x="243129" y="454723"/>
                    <a:pt x="239631" y="458257"/>
                  </a:cubicBezTo>
                  <a:cubicBezTo>
                    <a:pt x="236134" y="461755"/>
                    <a:pt x="230441" y="461755"/>
                    <a:pt x="226907" y="458257"/>
                  </a:cubicBezTo>
                  <a:lnTo>
                    <a:pt x="197737" y="429087"/>
                  </a:lnTo>
                  <a:lnTo>
                    <a:pt x="150633" y="476191"/>
                  </a:lnTo>
                  <a:lnTo>
                    <a:pt x="280077" y="605636"/>
                  </a:lnTo>
                  <a:lnTo>
                    <a:pt x="582572" y="303141"/>
                  </a:lnTo>
                  <a:cubicBezTo>
                    <a:pt x="585772" y="299941"/>
                    <a:pt x="587372" y="295736"/>
                    <a:pt x="587372" y="291494"/>
                  </a:cubicBezTo>
                  <a:cubicBezTo>
                    <a:pt x="587372" y="287253"/>
                    <a:pt x="585772" y="283048"/>
                    <a:pt x="582572" y="279848"/>
                  </a:cubicBezTo>
                  <a:lnTo>
                    <a:pt x="566536" y="263775"/>
                  </a:lnTo>
                  <a:lnTo>
                    <a:pt x="476384" y="173622"/>
                  </a:lnTo>
                  <a:cubicBezTo>
                    <a:pt x="473184" y="170423"/>
                    <a:pt x="468980" y="168823"/>
                    <a:pt x="464738" y="168823"/>
                  </a:cubicBezTo>
                  <a:cubicBezTo>
                    <a:pt x="460496" y="168823"/>
                    <a:pt x="456292" y="170423"/>
                    <a:pt x="453091" y="173622"/>
                  </a:cubicBezTo>
                  <a:lnTo>
                    <a:pt x="425297" y="201416"/>
                  </a:lnTo>
                  <a:lnTo>
                    <a:pt x="490038" y="266157"/>
                  </a:lnTo>
                  <a:cubicBezTo>
                    <a:pt x="493535" y="269654"/>
                    <a:pt x="493535" y="275347"/>
                    <a:pt x="490038" y="278881"/>
                  </a:cubicBezTo>
                  <a:cubicBezTo>
                    <a:pt x="486540" y="282379"/>
                    <a:pt x="480848" y="282379"/>
                    <a:pt x="477314" y="278881"/>
                  </a:cubicBezTo>
                  <a:lnTo>
                    <a:pt x="412573" y="214141"/>
                  </a:lnTo>
                  <a:lnTo>
                    <a:pt x="353674" y="273040"/>
                  </a:lnTo>
                  <a:lnTo>
                    <a:pt x="382845" y="302247"/>
                  </a:lnTo>
                  <a:cubicBezTo>
                    <a:pt x="386342" y="305745"/>
                    <a:pt x="386342" y="311437"/>
                    <a:pt x="382845" y="314972"/>
                  </a:cubicBezTo>
                  <a:cubicBezTo>
                    <a:pt x="379347" y="318469"/>
                    <a:pt x="373654" y="318469"/>
                    <a:pt x="370120" y="314972"/>
                  </a:cubicBezTo>
                  <a:lnTo>
                    <a:pt x="340950" y="285801"/>
                  </a:lnTo>
                  <a:lnTo>
                    <a:pt x="282051" y="344700"/>
                  </a:lnTo>
                  <a:lnTo>
                    <a:pt x="346791" y="409440"/>
                  </a:lnTo>
                  <a:cubicBezTo>
                    <a:pt x="350289" y="412938"/>
                    <a:pt x="350289" y="418631"/>
                    <a:pt x="346791" y="422165"/>
                  </a:cubicBezTo>
                  <a:cubicBezTo>
                    <a:pt x="343294" y="425662"/>
                    <a:pt x="337601" y="425662"/>
                    <a:pt x="334067" y="422165"/>
                  </a:cubicBezTo>
                  <a:lnTo>
                    <a:pt x="269327" y="357424"/>
                  </a:lnTo>
                  <a:close/>
                  <a:moveTo>
                    <a:pt x="63824" y="640790"/>
                  </a:moveTo>
                  <a:lnTo>
                    <a:pt x="115467" y="692434"/>
                  </a:lnTo>
                  <a:lnTo>
                    <a:pt x="181882" y="626019"/>
                  </a:lnTo>
                  <a:lnTo>
                    <a:pt x="130239" y="574375"/>
                  </a:lnTo>
                  <a:close/>
                  <a:moveTo>
                    <a:pt x="730688" y="62556"/>
                  </a:moveTo>
                  <a:cubicBezTo>
                    <a:pt x="670561" y="132580"/>
                    <a:pt x="656981" y="185410"/>
                    <a:pt x="666543" y="220719"/>
                  </a:cubicBezTo>
                  <a:cubicBezTo>
                    <a:pt x="676477" y="257442"/>
                    <a:pt x="710485" y="275376"/>
                    <a:pt x="744677" y="274855"/>
                  </a:cubicBezTo>
                  <a:cubicBezTo>
                    <a:pt x="778685" y="274371"/>
                    <a:pt x="813064" y="255619"/>
                    <a:pt x="824077" y="219044"/>
                  </a:cubicBezTo>
                  <a:cubicBezTo>
                    <a:pt x="834830" y="183363"/>
                    <a:pt x="822700" y="130789"/>
                    <a:pt x="764025" y="62444"/>
                  </a:cubicBezTo>
                  <a:cubicBezTo>
                    <a:pt x="763243" y="61514"/>
                    <a:pt x="762387" y="60658"/>
                    <a:pt x="761494" y="59914"/>
                  </a:cubicBezTo>
                  <a:cubicBezTo>
                    <a:pt x="757402" y="56379"/>
                    <a:pt x="752416" y="54630"/>
                    <a:pt x="747393" y="54668"/>
                  </a:cubicBezTo>
                  <a:cubicBezTo>
                    <a:pt x="742370" y="54705"/>
                    <a:pt x="737421" y="56454"/>
                    <a:pt x="733328" y="59988"/>
                  </a:cubicBezTo>
                  <a:cubicBezTo>
                    <a:pt x="732361" y="60769"/>
                    <a:pt x="731505" y="61625"/>
                    <a:pt x="730686" y="62555"/>
                  </a:cubicBezTo>
                  <a:close/>
                  <a:moveTo>
                    <a:pt x="744938" y="73607"/>
                  </a:moveTo>
                  <a:cubicBezTo>
                    <a:pt x="744715" y="73793"/>
                    <a:pt x="744529" y="73979"/>
                    <a:pt x="744306" y="74240"/>
                  </a:cubicBezTo>
                  <a:cubicBezTo>
                    <a:pt x="688756" y="138943"/>
                    <a:pt x="675696" y="185863"/>
                    <a:pt x="683881" y="216114"/>
                  </a:cubicBezTo>
                  <a:cubicBezTo>
                    <a:pt x="691397" y="243834"/>
                    <a:pt x="717777" y="257377"/>
                    <a:pt x="744455" y="256968"/>
                  </a:cubicBezTo>
                  <a:cubicBezTo>
                    <a:pt x="771318" y="256596"/>
                    <a:pt x="798330" y="242122"/>
                    <a:pt x="806851" y="213920"/>
                  </a:cubicBezTo>
                  <a:cubicBezTo>
                    <a:pt x="816004" y="183448"/>
                    <a:pt x="804321" y="136939"/>
                    <a:pt x="750370" y="74093"/>
                  </a:cubicBezTo>
                  <a:cubicBezTo>
                    <a:pt x="750184" y="73870"/>
                    <a:pt x="749998" y="73684"/>
                    <a:pt x="749812" y="73535"/>
                  </a:cubicBezTo>
                  <a:cubicBezTo>
                    <a:pt x="749068" y="72902"/>
                    <a:pt x="748250" y="72567"/>
                    <a:pt x="747468" y="72567"/>
                  </a:cubicBezTo>
                  <a:cubicBezTo>
                    <a:pt x="746613" y="72567"/>
                    <a:pt x="745757" y="72940"/>
                    <a:pt x="744938" y="73609"/>
                  </a:cubicBezTo>
                  <a:close/>
                  <a:moveTo>
                    <a:pt x="722986" y="112823"/>
                  </a:moveTo>
                  <a:cubicBezTo>
                    <a:pt x="711415" y="129604"/>
                    <a:pt x="700290" y="148839"/>
                    <a:pt x="693927" y="167778"/>
                  </a:cubicBezTo>
                  <a:cubicBezTo>
                    <a:pt x="688607" y="183666"/>
                    <a:pt x="686560" y="199478"/>
                    <a:pt x="690281" y="213766"/>
                  </a:cubicBezTo>
                  <a:lnTo>
                    <a:pt x="690281" y="213803"/>
                  </a:lnTo>
                  <a:lnTo>
                    <a:pt x="690430" y="214324"/>
                  </a:lnTo>
                  <a:lnTo>
                    <a:pt x="690616" y="214956"/>
                  </a:lnTo>
                  <a:cubicBezTo>
                    <a:pt x="691918" y="219719"/>
                    <a:pt x="696867" y="222509"/>
                    <a:pt x="701667" y="221207"/>
                  </a:cubicBezTo>
                  <a:cubicBezTo>
                    <a:pt x="706429" y="219905"/>
                    <a:pt x="709220" y="214956"/>
                    <a:pt x="707918" y="210156"/>
                  </a:cubicBezTo>
                  <a:lnTo>
                    <a:pt x="707657" y="209189"/>
                  </a:lnTo>
                  <a:cubicBezTo>
                    <a:pt x="704941" y="198622"/>
                    <a:pt x="706653" y="186270"/>
                    <a:pt x="710969" y="173433"/>
                  </a:cubicBezTo>
                  <a:cubicBezTo>
                    <a:pt x="716698" y="156317"/>
                    <a:pt x="727005" y="138608"/>
                    <a:pt x="737795" y="122980"/>
                  </a:cubicBezTo>
                  <a:cubicBezTo>
                    <a:pt x="740623" y="118887"/>
                    <a:pt x="739581" y="113306"/>
                    <a:pt x="735525" y="110515"/>
                  </a:cubicBezTo>
                  <a:cubicBezTo>
                    <a:pt x="731358" y="107725"/>
                    <a:pt x="725777" y="108729"/>
                    <a:pt x="722986" y="112822"/>
                  </a:cubicBezTo>
                  <a:close/>
                  <a:moveTo>
                    <a:pt x="568319" y="160374"/>
                  </a:moveTo>
                  <a:lnTo>
                    <a:pt x="595926" y="187981"/>
                  </a:lnTo>
                  <a:lnTo>
                    <a:pt x="636780" y="147128"/>
                  </a:lnTo>
                  <a:cubicBezTo>
                    <a:pt x="638306" y="145602"/>
                    <a:pt x="639050" y="143630"/>
                    <a:pt x="639050" y="141621"/>
                  </a:cubicBezTo>
                  <a:lnTo>
                    <a:pt x="639087" y="141621"/>
                  </a:lnTo>
                  <a:cubicBezTo>
                    <a:pt x="639087" y="139649"/>
                    <a:pt x="638306" y="137640"/>
                    <a:pt x="636780" y="136115"/>
                  </a:cubicBezTo>
                  <a:lnTo>
                    <a:pt x="620186" y="119520"/>
                  </a:lnTo>
                  <a:cubicBezTo>
                    <a:pt x="618660" y="117995"/>
                    <a:pt x="616688" y="117250"/>
                    <a:pt x="614679" y="117250"/>
                  </a:cubicBezTo>
                  <a:lnTo>
                    <a:pt x="614679" y="117213"/>
                  </a:lnTo>
                  <a:cubicBezTo>
                    <a:pt x="612707" y="117213"/>
                    <a:pt x="610698" y="117995"/>
                    <a:pt x="609172" y="119520"/>
                  </a:cubicBezTo>
                  <a:close/>
                  <a:moveTo>
                    <a:pt x="569398" y="186903"/>
                  </a:moveTo>
                  <a:lnTo>
                    <a:pt x="542907" y="160412"/>
                  </a:lnTo>
                  <a:cubicBezTo>
                    <a:pt x="541754" y="159259"/>
                    <a:pt x="540228" y="158701"/>
                    <a:pt x="538703" y="158701"/>
                  </a:cubicBezTo>
                  <a:cubicBezTo>
                    <a:pt x="537177" y="158701"/>
                    <a:pt x="535652" y="159259"/>
                    <a:pt x="534498" y="160412"/>
                  </a:cubicBezTo>
                  <a:lnTo>
                    <a:pt x="511504" y="183407"/>
                  </a:lnTo>
                  <a:lnTo>
                    <a:pt x="572858" y="244761"/>
                  </a:lnTo>
                  <a:lnTo>
                    <a:pt x="595853" y="221767"/>
                  </a:lnTo>
                  <a:cubicBezTo>
                    <a:pt x="597006" y="220613"/>
                    <a:pt x="597564" y="219088"/>
                    <a:pt x="597564" y="217562"/>
                  </a:cubicBezTo>
                  <a:cubicBezTo>
                    <a:pt x="597564" y="216037"/>
                    <a:pt x="597006" y="214511"/>
                    <a:pt x="595853" y="213358"/>
                  </a:cubicBezTo>
                  <a:close/>
                  <a:moveTo>
                    <a:pt x="296297" y="647304"/>
                  </a:moveTo>
                  <a:lnTo>
                    <a:pt x="109036" y="460042"/>
                  </a:lnTo>
                  <a:cubicBezTo>
                    <a:pt x="108069" y="459075"/>
                    <a:pt x="106766" y="458591"/>
                    <a:pt x="105501" y="458591"/>
                  </a:cubicBezTo>
                  <a:cubicBezTo>
                    <a:pt x="104199" y="458591"/>
                    <a:pt x="102897" y="459075"/>
                    <a:pt x="101967" y="460042"/>
                  </a:cubicBezTo>
                  <a:lnTo>
                    <a:pt x="75252" y="486757"/>
                  </a:lnTo>
                  <a:cubicBezTo>
                    <a:pt x="74247" y="487761"/>
                    <a:pt x="73764" y="489026"/>
                    <a:pt x="73764" y="490329"/>
                  </a:cubicBezTo>
                  <a:lnTo>
                    <a:pt x="73801" y="490329"/>
                  </a:lnTo>
                  <a:cubicBezTo>
                    <a:pt x="73801" y="491631"/>
                    <a:pt x="74284" y="492896"/>
                    <a:pt x="75252" y="493863"/>
                  </a:cubicBezTo>
                  <a:lnTo>
                    <a:pt x="262551" y="681163"/>
                  </a:lnTo>
                  <a:cubicBezTo>
                    <a:pt x="263519" y="682130"/>
                    <a:pt x="264821" y="682614"/>
                    <a:pt x="266123" y="682614"/>
                  </a:cubicBezTo>
                  <a:cubicBezTo>
                    <a:pt x="267426" y="682614"/>
                    <a:pt x="268691" y="682130"/>
                    <a:pt x="269658" y="681163"/>
                  </a:cubicBezTo>
                  <a:lnTo>
                    <a:pt x="296373" y="654448"/>
                  </a:lnTo>
                  <a:cubicBezTo>
                    <a:pt x="297340" y="653481"/>
                    <a:pt x="297824" y="652179"/>
                    <a:pt x="297824" y="650914"/>
                  </a:cubicBezTo>
                  <a:cubicBezTo>
                    <a:pt x="297749" y="649537"/>
                    <a:pt x="297266" y="648272"/>
                    <a:pt x="296298" y="647304"/>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5340" name="Google Shape;5340;p98"/>
          <p:cNvGrpSpPr/>
          <p:nvPr/>
        </p:nvGrpSpPr>
        <p:grpSpPr>
          <a:xfrm>
            <a:off x="3144673" y="1423007"/>
            <a:ext cx="5926462" cy="1252853"/>
            <a:chOff x="2830749" y="1445341"/>
            <a:chExt cx="5926462" cy="1077100"/>
          </a:xfrm>
        </p:grpSpPr>
        <p:cxnSp>
          <p:nvCxnSpPr>
            <p:cNvPr id="5341" name="Google Shape;5341;p98"/>
            <p:cNvCxnSpPr/>
            <p:nvPr/>
          </p:nvCxnSpPr>
          <p:spPr>
            <a:xfrm rot="10800000">
              <a:off x="2830749" y="1445341"/>
              <a:ext cx="0" cy="1077100"/>
            </a:xfrm>
            <a:prstGeom prst="straightConnector1">
              <a:avLst/>
            </a:prstGeom>
            <a:noFill/>
            <a:ln cap="flat" cmpd="sng" w="12700">
              <a:solidFill>
                <a:schemeClr val="lt1"/>
              </a:solidFill>
              <a:prstDash val="solid"/>
              <a:miter lim="800000"/>
              <a:headEnd len="sm" w="sm" type="none"/>
              <a:tailEnd len="sm" w="sm" type="none"/>
            </a:ln>
          </p:spPr>
        </p:cxnSp>
        <p:cxnSp>
          <p:nvCxnSpPr>
            <p:cNvPr id="5342" name="Google Shape;5342;p98"/>
            <p:cNvCxnSpPr/>
            <p:nvPr/>
          </p:nvCxnSpPr>
          <p:spPr>
            <a:xfrm rot="10800000">
              <a:off x="4798054" y="1445341"/>
              <a:ext cx="0" cy="1077100"/>
            </a:xfrm>
            <a:prstGeom prst="straightConnector1">
              <a:avLst/>
            </a:prstGeom>
            <a:noFill/>
            <a:ln cap="flat" cmpd="sng" w="12700">
              <a:solidFill>
                <a:schemeClr val="lt1"/>
              </a:solidFill>
              <a:prstDash val="solid"/>
              <a:miter lim="800000"/>
              <a:headEnd len="sm" w="sm" type="none"/>
              <a:tailEnd len="sm" w="sm" type="none"/>
            </a:ln>
          </p:spPr>
        </p:cxnSp>
        <p:cxnSp>
          <p:nvCxnSpPr>
            <p:cNvPr id="5343" name="Google Shape;5343;p98"/>
            <p:cNvCxnSpPr/>
            <p:nvPr/>
          </p:nvCxnSpPr>
          <p:spPr>
            <a:xfrm rot="10800000">
              <a:off x="6782495" y="1445341"/>
              <a:ext cx="0" cy="1077100"/>
            </a:xfrm>
            <a:prstGeom prst="straightConnector1">
              <a:avLst/>
            </a:prstGeom>
            <a:noFill/>
            <a:ln cap="flat" cmpd="sng" w="12700">
              <a:solidFill>
                <a:schemeClr val="lt1"/>
              </a:solidFill>
              <a:prstDash val="solid"/>
              <a:miter lim="800000"/>
              <a:headEnd len="sm" w="sm" type="none"/>
              <a:tailEnd len="sm" w="sm" type="none"/>
            </a:ln>
          </p:spPr>
        </p:cxnSp>
        <p:cxnSp>
          <p:nvCxnSpPr>
            <p:cNvPr id="5344" name="Google Shape;5344;p98"/>
            <p:cNvCxnSpPr/>
            <p:nvPr/>
          </p:nvCxnSpPr>
          <p:spPr>
            <a:xfrm rot="10800000">
              <a:off x="8757211" y="1445341"/>
              <a:ext cx="0" cy="1077100"/>
            </a:xfrm>
            <a:prstGeom prst="straightConnector1">
              <a:avLst/>
            </a:prstGeom>
            <a:noFill/>
            <a:ln cap="flat" cmpd="sng" w="12700">
              <a:solidFill>
                <a:schemeClr val="lt1"/>
              </a:solidFill>
              <a:prstDash val="solid"/>
              <a:miter lim="800000"/>
              <a:headEnd len="sm" w="sm" type="none"/>
              <a:tailEnd len="sm" w="sm" type="none"/>
            </a:ln>
          </p:spPr>
        </p:cxnSp>
      </p:gr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303"/>
                                        </p:tgtEl>
                                        <p:attrNameLst>
                                          <p:attrName>style.visibility</p:attrName>
                                        </p:attrNameLst>
                                      </p:cBhvr>
                                      <p:to>
                                        <p:strVal val="visible"/>
                                      </p:to>
                                    </p:set>
                                    <p:animEffect filter="fade" transition="in">
                                      <p:cBhvr>
                                        <p:cTn dur="500"/>
                                        <p:tgtEl>
                                          <p:spTgt spid="5303"/>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5306"/>
                                        </p:tgtEl>
                                        <p:attrNameLst>
                                          <p:attrName>style.visibility</p:attrName>
                                        </p:attrNameLst>
                                      </p:cBhvr>
                                      <p:to>
                                        <p:strVal val="visible"/>
                                      </p:to>
                                    </p:set>
                                    <p:animEffect filter="fade" transition="in">
                                      <p:cBhvr>
                                        <p:cTn dur="500"/>
                                        <p:tgtEl>
                                          <p:spTgt spid="5306"/>
                                        </p:tgtEl>
                                      </p:cBhvr>
                                    </p:animEffect>
                                  </p:childTnLst>
                                </p:cTn>
                              </p:par>
                              <p:par>
                                <p:cTn fill="hold" nodeType="withEffect" presetClass="entr" presetID="10" presetSubtype="0">
                                  <p:stCondLst>
                                    <p:cond delay="0"/>
                                  </p:stCondLst>
                                  <p:childTnLst>
                                    <p:set>
                                      <p:cBhvr>
                                        <p:cTn dur="1" fill="hold">
                                          <p:stCondLst>
                                            <p:cond delay="0"/>
                                          </p:stCondLst>
                                        </p:cTn>
                                        <p:tgtEl>
                                          <p:spTgt spid="5308"/>
                                        </p:tgtEl>
                                        <p:attrNameLst>
                                          <p:attrName>style.visibility</p:attrName>
                                        </p:attrNameLst>
                                      </p:cBhvr>
                                      <p:to>
                                        <p:strVal val="visible"/>
                                      </p:to>
                                    </p:set>
                                    <p:animEffect filter="fade" transition="in">
                                      <p:cBhvr>
                                        <p:cTn dur="500"/>
                                        <p:tgtEl>
                                          <p:spTgt spid="5308"/>
                                        </p:tgtEl>
                                      </p:cBhvr>
                                    </p:animEffect>
                                  </p:childTnLst>
                                </p:cTn>
                              </p:par>
                              <p:par>
                                <p:cTn fill="hold" nodeType="withEffect" presetClass="entr" presetID="10" presetSubtype="0">
                                  <p:stCondLst>
                                    <p:cond delay="250"/>
                                  </p:stCondLst>
                                  <p:childTnLst>
                                    <p:set>
                                      <p:cBhvr>
                                        <p:cTn dur="1" fill="hold">
                                          <p:stCondLst>
                                            <p:cond delay="0"/>
                                          </p:stCondLst>
                                        </p:cTn>
                                        <p:tgtEl>
                                          <p:spTgt spid="5307"/>
                                        </p:tgtEl>
                                        <p:attrNameLst>
                                          <p:attrName>style.visibility</p:attrName>
                                        </p:attrNameLst>
                                      </p:cBhvr>
                                      <p:to>
                                        <p:strVal val="visible"/>
                                      </p:to>
                                    </p:set>
                                    <p:animEffect filter="fade" transition="in">
                                      <p:cBhvr>
                                        <p:cTn dur="500"/>
                                        <p:tgtEl>
                                          <p:spTgt spid="5307"/>
                                        </p:tgtEl>
                                      </p:cBhvr>
                                    </p:animEffect>
                                  </p:childTnLst>
                                </p:cTn>
                              </p:par>
                              <p:par>
                                <p:cTn fill="hold" nodeType="withEffect" presetClass="entr" presetID="10" presetSubtype="0">
                                  <p:stCondLst>
                                    <p:cond delay="250"/>
                                  </p:stCondLst>
                                  <p:childTnLst>
                                    <p:set>
                                      <p:cBhvr>
                                        <p:cTn dur="1" fill="hold">
                                          <p:stCondLst>
                                            <p:cond delay="0"/>
                                          </p:stCondLst>
                                        </p:cTn>
                                        <p:tgtEl>
                                          <p:spTgt spid="5340"/>
                                        </p:tgtEl>
                                        <p:attrNameLst>
                                          <p:attrName>style.visibility</p:attrName>
                                        </p:attrNameLst>
                                      </p:cBhvr>
                                      <p:to>
                                        <p:strVal val="visible"/>
                                      </p:to>
                                    </p:set>
                                    <p:animEffect filter="fade" transition="in">
                                      <p:cBhvr>
                                        <p:cTn dur="500"/>
                                        <p:tgtEl>
                                          <p:spTgt spid="534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9" name="Shape 5349"/>
        <p:cNvGrpSpPr/>
        <p:nvPr/>
      </p:nvGrpSpPr>
      <p:grpSpPr>
        <a:xfrm>
          <a:off x="0" y="0"/>
          <a:ext cx="0" cy="0"/>
          <a:chOff x="0" y="0"/>
          <a:chExt cx="0" cy="0"/>
        </a:xfrm>
      </p:grpSpPr>
      <p:sp>
        <p:nvSpPr>
          <p:cNvPr id="5350" name="Google Shape;5350;p99"/>
          <p:cNvSpPr/>
          <p:nvPr/>
        </p:nvSpPr>
        <p:spPr>
          <a:xfrm flipH="1">
            <a:off x="526886" y="1695924"/>
            <a:ext cx="9368814" cy="4397844"/>
          </a:xfrm>
          <a:prstGeom prst="roundRect">
            <a:avLst>
              <a:gd fmla="val 0" name="adj"/>
            </a:avLst>
          </a:prstGeom>
          <a:gradFill>
            <a:gsLst>
              <a:gs pos="0">
                <a:srgbClr val="F1E2EB"/>
              </a:gs>
              <a:gs pos="37000">
                <a:srgbClr val="F7F7F7"/>
              </a:gs>
              <a:gs pos="99000">
                <a:srgbClr val="FFFFFF">
                  <a:alpha val="77647"/>
                </a:srgbClr>
              </a:gs>
              <a:gs pos="100000">
                <a:srgbClr val="FFFFFF">
                  <a:alpha val="77647"/>
                </a:srgbClr>
              </a:gs>
            </a:gsLst>
            <a:lin ang="17400000" scaled="0"/>
          </a:gradFill>
          <a:ln cap="flat" cmpd="sng" w="12700">
            <a:solidFill>
              <a:schemeClr val="accent1">
                <a:alpha val="40000"/>
              </a:schemeClr>
            </a:solidFill>
            <a:prstDash val="solid"/>
            <a:miter lim="800000"/>
            <a:headEnd len="sm" w="sm" type="none"/>
            <a:tailEnd len="sm" w="sm" type="none"/>
          </a:ln>
          <a:effectLst>
            <a:outerShdw blurRad="317500" sx="102000" rotWithShape="0" algn="ctr" sy="102000">
              <a:srgbClr val="000000">
                <a:alpha val="9803"/>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t/>
            </a:r>
            <a:endParaRPr b="0" i="0" sz="1400" u="none" cap="none" strike="noStrike">
              <a:solidFill>
                <a:srgbClr val="000000"/>
              </a:solidFill>
              <a:latin typeface="Arial"/>
              <a:ea typeface="Arial"/>
              <a:cs typeface="Arial"/>
              <a:sym typeface="Arial"/>
            </a:endParaRPr>
          </a:p>
        </p:txBody>
      </p:sp>
      <p:pic>
        <p:nvPicPr>
          <p:cNvPr descr="Garrafa de plástico&#10;&#10;Descrição gerada automaticamente com confiança média" id="5351" name="Google Shape;5351;p99"/>
          <p:cNvPicPr preferRelativeResize="0"/>
          <p:nvPr/>
        </p:nvPicPr>
        <p:blipFill rotWithShape="1">
          <a:blip r:embed="rId3">
            <a:alphaModFix/>
          </a:blip>
          <a:srcRect b="0" l="0" r="0" t="0"/>
          <a:stretch/>
        </p:blipFill>
        <p:spPr>
          <a:xfrm>
            <a:off x="8971529" y="331087"/>
            <a:ext cx="2693585" cy="5494235"/>
          </a:xfrm>
          <a:prstGeom prst="rect">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pic>
      <p:sp>
        <p:nvSpPr>
          <p:cNvPr id="5352" name="Google Shape;5352;p99"/>
          <p:cNvSpPr txBox="1"/>
          <p:nvPr/>
        </p:nvSpPr>
        <p:spPr>
          <a:xfrm>
            <a:off x="296270" y="385036"/>
            <a:ext cx="8793200" cy="978729"/>
          </a:xfrm>
          <a:prstGeom prst="rect">
            <a:avLst/>
          </a:prstGeom>
          <a:noFill/>
          <a:ln>
            <a:noFill/>
          </a:ln>
        </p:spPr>
        <p:txBody>
          <a:bodyPr anchorCtr="0" anchor="t" bIns="45700" lIns="91425" spcFirstLastPara="1" rIns="91425" wrap="square" tIns="45700">
            <a:spAutoFit/>
          </a:bodyPr>
          <a:lstStyle/>
          <a:p>
            <a:pPr indent="0" lvl="0" marL="0" marR="0" rtl="0" algn="l">
              <a:lnSpc>
                <a:spcPct val="80000"/>
              </a:lnSpc>
              <a:spcBef>
                <a:spcPts val="0"/>
              </a:spcBef>
              <a:spcAft>
                <a:spcPts val="0"/>
              </a:spcAft>
              <a:buNone/>
            </a:pPr>
            <a:r>
              <a:rPr b="1" lang="pt-BR" sz="3600">
                <a:solidFill>
                  <a:schemeClr val="accent1"/>
                </a:solidFill>
                <a:latin typeface="Lustria"/>
                <a:ea typeface="Lustria"/>
                <a:cs typeface="Lustria"/>
                <a:sym typeface="Lustria"/>
              </a:rPr>
              <a:t>Preparação e administração de ravulizumabe 100 mg/mL </a:t>
            </a:r>
            <a:endParaRPr/>
          </a:p>
        </p:txBody>
      </p:sp>
      <p:sp>
        <p:nvSpPr>
          <p:cNvPr id="5353" name="Google Shape;5353;p99"/>
          <p:cNvSpPr txBox="1"/>
          <p:nvPr>
            <p:ph idx="1" type="body"/>
          </p:nvPr>
        </p:nvSpPr>
        <p:spPr>
          <a:xfrm>
            <a:off x="407988" y="6200775"/>
            <a:ext cx="9729787" cy="565786"/>
          </a:xfrm>
          <a:prstGeom prst="rect">
            <a:avLst/>
          </a:prstGeom>
          <a:noFill/>
          <a:ln>
            <a:noFill/>
          </a:ln>
        </p:spPr>
        <p:txBody>
          <a:bodyPr anchorCtr="0" anchor="b" bIns="45700" lIns="91425" spcFirstLastPara="1" rIns="91425" wrap="square" tIns="45700">
            <a:noAutofit/>
          </a:bodyPr>
          <a:lstStyle/>
          <a:p>
            <a:pPr indent="0" lvl="0" marL="0" rtl="0" algn="l">
              <a:lnSpc>
                <a:spcPct val="90000"/>
              </a:lnSpc>
              <a:spcBef>
                <a:spcPts val="0"/>
              </a:spcBef>
              <a:spcAft>
                <a:spcPts val="0"/>
              </a:spcAft>
              <a:buClr>
                <a:schemeClr val="dk1"/>
              </a:buClr>
              <a:buSzPts val="800"/>
              <a:buNone/>
            </a:pPr>
            <a:r>
              <a:rPr lang="pt-BR"/>
              <a:t>Bula Ultomirs ANVISA </a:t>
            </a:r>
            <a:endParaRPr/>
          </a:p>
        </p:txBody>
      </p:sp>
      <p:sp>
        <p:nvSpPr>
          <p:cNvPr id="5354" name="Google Shape;5354;p99"/>
          <p:cNvSpPr/>
          <p:nvPr/>
        </p:nvSpPr>
        <p:spPr>
          <a:xfrm>
            <a:off x="-685799" y="1862514"/>
            <a:ext cx="10007599" cy="1401386"/>
          </a:xfrm>
          <a:prstGeom prst="roundRect">
            <a:avLst>
              <a:gd fmla="val 0" name="adj"/>
            </a:avLst>
          </a:prstGeom>
          <a:gradFill>
            <a:gsLst>
              <a:gs pos="0">
                <a:schemeClr val="accent1"/>
              </a:gs>
              <a:gs pos="100000">
                <a:schemeClr val="lt2"/>
              </a:gs>
            </a:gsLst>
            <a:lin ang="27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355" name="Google Shape;5355;p99"/>
          <p:cNvSpPr txBox="1"/>
          <p:nvPr/>
        </p:nvSpPr>
        <p:spPr>
          <a:xfrm>
            <a:off x="90719" y="2140677"/>
            <a:ext cx="3221630" cy="830997"/>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pt-BR" sz="2000">
                <a:solidFill>
                  <a:schemeClr val="lt1"/>
                </a:solidFill>
                <a:latin typeface="Lustria"/>
                <a:ea typeface="Lustria"/>
                <a:cs typeface="Lustria"/>
                <a:sym typeface="Lustria"/>
              </a:rPr>
              <a:t>Administrar apenas como </a:t>
            </a:r>
            <a:r>
              <a:rPr b="1" lang="pt-BR" sz="2800">
                <a:solidFill>
                  <a:schemeClr val="lt1"/>
                </a:solidFill>
                <a:latin typeface="Lustria"/>
                <a:ea typeface="Lustria"/>
                <a:cs typeface="Lustria"/>
                <a:sym typeface="Lustria"/>
              </a:rPr>
              <a:t>infusão intravenosa</a:t>
            </a:r>
            <a:endParaRPr sz="2000">
              <a:solidFill>
                <a:schemeClr val="lt1"/>
              </a:solidFill>
              <a:latin typeface="Lustria"/>
              <a:ea typeface="Lustria"/>
              <a:cs typeface="Lustria"/>
              <a:sym typeface="Lustria"/>
            </a:endParaRPr>
          </a:p>
        </p:txBody>
      </p:sp>
      <p:sp>
        <p:nvSpPr>
          <p:cNvPr id="5356" name="Google Shape;5356;p99"/>
          <p:cNvSpPr/>
          <p:nvPr/>
        </p:nvSpPr>
        <p:spPr>
          <a:xfrm>
            <a:off x="3470948" y="2085253"/>
            <a:ext cx="922042" cy="922046"/>
          </a:xfrm>
          <a:prstGeom prst="ellipse">
            <a:avLst/>
          </a:prstGeom>
          <a:solidFill>
            <a:schemeClr val="lt1"/>
          </a:soli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5357" name="Google Shape;5357;p99"/>
          <p:cNvGrpSpPr/>
          <p:nvPr/>
        </p:nvGrpSpPr>
        <p:grpSpPr>
          <a:xfrm>
            <a:off x="3611085" y="2235734"/>
            <a:ext cx="579915" cy="563955"/>
            <a:chOff x="-1491033" y="2625541"/>
            <a:chExt cx="571176" cy="555457"/>
          </a:xfrm>
        </p:grpSpPr>
        <p:sp>
          <p:nvSpPr>
            <p:cNvPr id="5358" name="Google Shape;5358;p99"/>
            <p:cNvSpPr/>
            <p:nvPr/>
          </p:nvSpPr>
          <p:spPr>
            <a:xfrm>
              <a:off x="-1243715" y="2625541"/>
              <a:ext cx="228600" cy="475640"/>
            </a:xfrm>
            <a:custGeom>
              <a:rect b="b" l="l" r="r" t="t"/>
              <a:pathLst>
                <a:path extrusionOk="0" h="475640" w="228600">
                  <a:moveTo>
                    <a:pt x="57150" y="304440"/>
                  </a:moveTo>
                  <a:lnTo>
                    <a:pt x="76200" y="304440"/>
                  </a:lnTo>
                  <a:cubicBezTo>
                    <a:pt x="76200" y="322137"/>
                    <a:pt x="88384" y="336921"/>
                    <a:pt x="104765" y="341184"/>
                  </a:cubicBezTo>
                  <a:cubicBezTo>
                    <a:pt x="104314" y="375280"/>
                    <a:pt x="115205" y="409763"/>
                    <a:pt x="135216" y="437434"/>
                  </a:cubicBezTo>
                  <a:cubicBezTo>
                    <a:pt x="122116" y="480152"/>
                    <a:pt x="187722" y="491974"/>
                    <a:pt x="190500" y="447314"/>
                  </a:cubicBezTo>
                  <a:cubicBezTo>
                    <a:pt x="191076" y="426079"/>
                    <a:pt x="166219" y="411505"/>
                    <a:pt x="148113" y="422456"/>
                  </a:cubicBezTo>
                  <a:cubicBezTo>
                    <a:pt x="132069" y="398679"/>
                    <a:pt x="123346" y="369809"/>
                    <a:pt x="123791" y="341198"/>
                  </a:cubicBezTo>
                  <a:cubicBezTo>
                    <a:pt x="140194" y="336950"/>
                    <a:pt x="152400" y="322153"/>
                    <a:pt x="152400" y="304440"/>
                  </a:cubicBezTo>
                  <a:lnTo>
                    <a:pt x="171450" y="304440"/>
                  </a:lnTo>
                  <a:cubicBezTo>
                    <a:pt x="202964" y="304440"/>
                    <a:pt x="228600" y="278804"/>
                    <a:pt x="228600" y="247290"/>
                  </a:cubicBezTo>
                  <a:lnTo>
                    <a:pt x="228600" y="104415"/>
                  </a:lnTo>
                  <a:cubicBezTo>
                    <a:pt x="228600" y="75849"/>
                    <a:pt x="207514" y="52183"/>
                    <a:pt x="180101" y="47992"/>
                  </a:cubicBezTo>
                  <a:cubicBezTo>
                    <a:pt x="167255" y="-16021"/>
                    <a:pt x="61316" y="-15974"/>
                    <a:pt x="48499" y="47992"/>
                  </a:cubicBezTo>
                  <a:cubicBezTo>
                    <a:pt x="21087" y="52183"/>
                    <a:pt x="0" y="75849"/>
                    <a:pt x="0" y="104415"/>
                  </a:cubicBezTo>
                  <a:lnTo>
                    <a:pt x="0" y="247290"/>
                  </a:lnTo>
                  <a:cubicBezTo>
                    <a:pt x="0" y="278804"/>
                    <a:pt x="25636" y="304440"/>
                    <a:pt x="57150" y="304440"/>
                  </a:cubicBezTo>
                  <a:close/>
                  <a:moveTo>
                    <a:pt x="159614" y="451571"/>
                  </a:moveTo>
                  <a:cubicBezTo>
                    <a:pt x="163485" y="448024"/>
                    <a:pt x="163752" y="442019"/>
                    <a:pt x="160223" y="438135"/>
                  </a:cubicBezTo>
                  <a:cubicBezTo>
                    <a:pt x="165877" y="436527"/>
                    <a:pt x="171538" y="441593"/>
                    <a:pt x="171450" y="447315"/>
                  </a:cubicBezTo>
                  <a:cubicBezTo>
                    <a:pt x="171743" y="455762"/>
                    <a:pt x="160377" y="460124"/>
                    <a:pt x="154985" y="453737"/>
                  </a:cubicBezTo>
                  <a:cubicBezTo>
                    <a:pt x="156649" y="453414"/>
                    <a:pt x="158271" y="452797"/>
                    <a:pt x="159614" y="451571"/>
                  </a:cubicBezTo>
                  <a:close/>
                  <a:moveTo>
                    <a:pt x="114300" y="323490"/>
                  </a:moveTo>
                  <a:cubicBezTo>
                    <a:pt x="103794" y="323490"/>
                    <a:pt x="95250" y="314946"/>
                    <a:pt x="95250" y="304440"/>
                  </a:cubicBezTo>
                  <a:lnTo>
                    <a:pt x="133350" y="304440"/>
                  </a:lnTo>
                  <a:cubicBezTo>
                    <a:pt x="133350" y="314946"/>
                    <a:pt x="124806" y="323490"/>
                    <a:pt x="114300" y="323490"/>
                  </a:cubicBezTo>
                  <a:close/>
                  <a:moveTo>
                    <a:pt x="114300" y="18690"/>
                  </a:moveTo>
                  <a:cubicBezTo>
                    <a:pt x="136452" y="18690"/>
                    <a:pt x="155116" y="30852"/>
                    <a:pt x="160418" y="47265"/>
                  </a:cubicBezTo>
                  <a:lnTo>
                    <a:pt x="68182" y="47265"/>
                  </a:lnTo>
                  <a:cubicBezTo>
                    <a:pt x="73484" y="30852"/>
                    <a:pt x="92148" y="18690"/>
                    <a:pt x="114300" y="18690"/>
                  </a:cubicBezTo>
                  <a:close/>
                  <a:moveTo>
                    <a:pt x="19050" y="104415"/>
                  </a:moveTo>
                  <a:cubicBezTo>
                    <a:pt x="19050" y="83407"/>
                    <a:pt x="36142" y="66315"/>
                    <a:pt x="57150" y="66315"/>
                  </a:cubicBezTo>
                  <a:lnTo>
                    <a:pt x="171450" y="66315"/>
                  </a:lnTo>
                  <a:cubicBezTo>
                    <a:pt x="192458" y="66315"/>
                    <a:pt x="209550" y="83407"/>
                    <a:pt x="209550" y="104415"/>
                  </a:cubicBezTo>
                  <a:lnTo>
                    <a:pt x="209550" y="247290"/>
                  </a:lnTo>
                  <a:cubicBezTo>
                    <a:pt x="209550" y="268298"/>
                    <a:pt x="192458" y="285390"/>
                    <a:pt x="171450" y="285390"/>
                  </a:cubicBezTo>
                  <a:lnTo>
                    <a:pt x="57150" y="285390"/>
                  </a:lnTo>
                  <a:cubicBezTo>
                    <a:pt x="36142" y="285390"/>
                    <a:pt x="19050" y="268298"/>
                    <a:pt x="19050" y="247290"/>
                  </a:cubicBezTo>
                  <a:lnTo>
                    <a:pt x="19050" y="10441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59" name="Google Shape;5359;p99"/>
            <p:cNvSpPr/>
            <p:nvPr/>
          </p:nvSpPr>
          <p:spPr>
            <a:xfrm>
              <a:off x="-1200534" y="2729956"/>
              <a:ext cx="142556" cy="142874"/>
            </a:xfrm>
            <a:custGeom>
              <a:rect b="b" l="l" r="r" t="t"/>
              <a:pathLst>
                <a:path extrusionOk="0" h="142874" w="142556">
                  <a:moveTo>
                    <a:pt x="28257" y="100012"/>
                  </a:moveTo>
                  <a:lnTo>
                    <a:pt x="42544" y="100012"/>
                  </a:lnTo>
                  <a:lnTo>
                    <a:pt x="42544" y="114300"/>
                  </a:lnTo>
                  <a:cubicBezTo>
                    <a:pt x="42544" y="130057"/>
                    <a:pt x="55362" y="142875"/>
                    <a:pt x="71119" y="142875"/>
                  </a:cubicBezTo>
                  <a:cubicBezTo>
                    <a:pt x="86876" y="142875"/>
                    <a:pt x="99694" y="130057"/>
                    <a:pt x="99694" y="114300"/>
                  </a:cubicBezTo>
                  <a:lnTo>
                    <a:pt x="99694" y="100012"/>
                  </a:lnTo>
                  <a:lnTo>
                    <a:pt x="113982" y="100012"/>
                  </a:lnTo>
                  <a:cubicBezTo>
                    <a:pt x="129739" y="100012"/>
                    <a:pt x="142557" y="87195"/>
                    <a:pt x="142557" y="71437"/>
                  </a:cubicBezTo>
                  <a:cubicBezTo>
                    <a:pt x="142557" y="55680"/>
                    <a:pt x="129739" y="42862"/>
                    <a:pt x="113982" y="42862"/>
                  </a:cubicBezTo>
                  <a:lnTo>
                    <a:pt x="99694" y="42862"/>
                  </a:lnTo>
                  <a:lnTo>
                    <a:pt x="99694" y="28575"/>
                  </a:lnTo>
                  <a:cubicBezTo>
                    <a:pt x="99694" y="12818"/>
                    <a:pt x="86876" y="0"/>
                    <a:pt x="71119" y="0"/>
                  </a:cubicBezTo>
                  <a:cubicBezTo>
                    <a:pt x="55362" y="0"/>
                    <a:pt x="42544" y="12818"/>
                    <a:pt x="42544" y="28575"/>
                  </a:cubicBezTo>
                  <a:lnTo>
                    <a:pt x="42544" y="42862"/>
                  </a:lnTo>
                  <a:lnTo>
                    <a:pt x="28257" y="42862"/>
                  </a:lnTo>
                  <a:cubicBezTo>
                    <a:pt x="-9426" y="43849"/>
                    <a:pt x="-9411" y="99033"/>
                    <a:pt x="28257" y="100012"/>
                  </a:cubicBezTo>
                  <a:close/>
                  <a:moveTo>
                    <a:pt x="28257" y="61912"/>
                  </a:moveTo>
                  <a:lnTo>
                    <a:pt x="52069" y="61912"/>
                  </a:lnTo>
                  <a:cubicBezTo>
                    <a:pt x="57329" y="61912"/>
                    <a:pt x="61594" y="57648"/>
                    <a:pt x="61594" y="52387"/>
                  </a:cubicBezTo>
                  <a:lnTo>
                    <a:pt x="61594" y="28575"/>
                  </a:lnTo>
                  <a:cubicBezTo>
                    <a:pt x="61811" y="16084"/>
                    <a:pt x="80419" y="16039"/>
                    <a:pt x="80644" y="28575"/>
                  </a:cubicBezTo>
                  <a:lnTo>
                    <a:pt x="80644" y="52387"/>
                  </a:lnTo>
                  <a:cubicBezTo>
                    <a:pt x="80644" y="57648"/>
                    <a:pt x="84909" y="61912"/>
                    <a:pt x="90169" y="61912"/>
                  </a:cubicBezTo>
                  <a:lnTo>
                    <a:pt x="113982" y="61912"/>
                  </a:lnTo>
                  <a:cubicBezTo>
                    <a:pt x="126487" y="62136"/>
                    <a:pt x="126507" y="80737"/>
                    <a:pt x="113981" y="80962"/>
                  </a:cubicBezTo>
                  <a:cubicBezTo>
                    <a:pt x="113982" y="80962"/>
                    <a:pt x="90169" y="80962"/>
                    <a:pt x="90169" y="80962"/>
                  </a:cubicBezTo>
                  <a:cubicBezTo>
                    <a:pt x="84909" y="80962"/>
                    <a:pt x="80644" y="85227"/>
                    <a:pt x="80644" y="90487"/>
                  </a:cubicBezTo>
                  <a:lnTo>
                    <a:pt x="80644" y="114300"/>
                  </a:lnTo>
                  <a:cubicBezTo>
                    <a:pt x="80429" y="126796"/>
                    <a:pt x="61817" y="126831"/>
                    <a:pt x="61594" y="114299"/>
                  </a:cubicBezTo>
                  <a:cubicBezTo>
                    <a:pt x="61594" y="114300"/>
                    <a:pt x="61594" y="90487"/>
                    <a:pt x="61594" y="90487"/>
                  </a:cubicBezTo>
                  <a:cubicBezTo>
                    <a:pt x="61594" y="85227"/>
                    <a:pt x="57329" y="80962"/>
                    <a:pt x="52069" y="80962"/>
                  </a:cubicBezTo>
                  <a:lnTo>
                    <a:pt x="28257" y="80962"/>
                  </a:lnTo>
                  <a:cubicBezTo>
                    <a:pt x="15766" y="80746"/>
                    <a:pt x="15720" y="62138"/>
                    <a:pt x="28257" y="61912"/>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360" name="Google Shape;5360;p99"/>
            <p:cNvSpPr/>
            <p:nvPr/>
          </p:nvSpPr>
          <p:spPr>
            <a:xfrm>
              <a:off x="-1491033" y="2872823"/>
              <a:ext cx="571176" cy="308175"/>
            </a:xfrm>
            <a:custGeom>
              <a:rect b="b" l="l" r="r" t="t"/>
              <a:pathLst>
                <a:path extrusionOk="0" h="308175" w="571176">
                  <a:moveTo>
                    <a:pt x="519864" y="111290"/>
                  </a:moveTo>
                  <a:lnTo>
                    <a:pt x="394323" y="120908"/>
                  </a:lnTo>
                  <a:cubicBezTo>
                    <a:pt x="381920" y="122065"/>
                    <a:pt x="383205" y="140652"/>
                    <a:pt x="395775" y="139902"/>
                  </a:cubicBezTo>
                  <a:cubicBezTo>
                    <a:pt x="395774" y="139902"/>
                    <a:pt x="521283" y="130289"/>
                    <a:pt x="521283" y="130289"/>
                  </a:cubicBezTo>
                  <a:cubicBezTo>
                    <a:pt x="529398" y="129698"/>
                    <a:pt x="537105" y="132400"/>
                    <a:pt x="543021" y="137893"/>
                  </a:cubicBezTo>
                  <a:cubicBezTo>
                    <a:pt x="548886" y="143348"/>
                    <a:pt x="552118" y="150767"/>
                    <a:pt x="552118" y="158789"/>
                  </a:cubicBezTo>
                  <a:lnTo>
                    <a:pt x="552118" y="228892"/>
                  </a:lnTo>
                  <a:cubicBezTo>
                    <a:pt x="552495" y="245117"/>
                    <a:pt x="537467" y="259015"/>
                    <a:pt x="521320" y="257401"/>
                  </a:cubicBezTo>
                  <a:cubicBezTo>
                    <a:pt x="521320" y="257402"/>
                    <a:pt x="341534" y="243547"/>
                    <a:pt x="341534" y="243547"/>
                  </a:cubicBezTo>
                  <a:cubicBezTo>
                    <a:pt x="355568" y="213594"/>
                    <a:pt x="355458" y="173283"/>
                    <a:pt x="341258" y="143384"/>
                  </a:cubicBezTo>
                  <a:cubicBezTo>
                    <a:pt x="350490" y="139030"/>
                    <a:pt x="346624" y="124426"/>
                    <a:pt x="336265" y="125391"/>
                  </a:cubicBezTo>
                  <a:cubicBezTo>
                    <a:pt x="336266" y="125391"/>
                    <a:pt x="331365" y="125791"/>
                    <a:pt x="331365" y="125791"/>
                  </a:cubicBezTo>
                  <a:cubicBezTo>
                    <a:pt x="315629" y="102707"/>
                    <a:pt x="292097" y="86178"/>
                    <a:pt x="264643" y="81199"/>
                  </a:cubicBezTo>
                  <a:lnTo>
                    <a:pt x="225854" y="12091"/>
                  </a:lnTo>
                  <a:cubicBezTo>
                    <a:pt x="222766" y="6580"/>
                    <a:pt x="217710" y="2603"/>
                    <a:pt x="211622" y="892"/>
                  </a:cubicBezTo>
                  <a:cubicBezTo>
                    <a:pt x="205539" y="-815"/>
                    <a:pt x="199153" y="-57"/>
                    <a:pt x="193647" y="3036"/>
                  </a:cubicBezTo>
                  <a:cubicBezTo>
                    <a:pt x="168730" y="16349"/>
                    <a:pt x="159208" y="50230"/>
                    <a:pt x="173542" y="74571"/>
                  </a:cubicBezTo>
                  <a:cubicBezTo>
                    <a:pt x="173541" y="74571"/>
                    <a:pt x="187043" y="98621"/>
                    <a:pt x="187043" y="98621"/>
                  </a:cubicBezTo>
                  <a:lnTo>
                    <a:pt x="61580" y="98621"/>
                  </a:lnTo>
                  <a:cubicBezTo>
                    <a:pt x="37418" y="98020"/>
                    <a:pt x="20548" y="125492"/>
                    <a:pt x="31698" y="146729"/>
                  </a:cubicBezTo>
                  <a:cubicBezTo>
                    <a:pt x="-10580" y="153869"/>
                    <a:pt x="-10552" y="214836"/>
                    <a:pt x="31698" y="221962"/>
                  </a:cubicBezTo>
                  <a:cubicBezTo>
                    <a:pt x="20553" y="243205"/>
                    <a:pt x="37414" y="270669"/>
                    <a:pt x="61581" y="270070"/>
                  </a:cubicBezTo>
                  <a:cubicBezTo>
                    <a:pt x="61580" y="270071"/>
                    <a:pt x="106075" y="270071"/>
                    <a:pt x="106075" y="270071"/>
                  </a:cubicBezTo>
                  <a:cubicBezTo>
                    <a:pt x="99351" y="288109"/>
                    <a:pt x="113666" y="308539"/>
                    <a:pt x="133018" y="308170"/>
                  </a:cubicBezTo>
                  <a:cubicBezTo>
                    <a:pt x="133018" y="308171"/>
                    <a:pt x="247318" y="308171"/>
                    <a:pt x="247318" y="308171"/>
                  </a:cubicBezTo>
                  <a:cubicBezTo>
                    <a:pt x="281730" y="308171"/>
                    <a:pt x="312226" y="289898"/>
                    <a:pt x="331338" y="261868"/>
                  </a:cubicBezTo>
                  <a:lnTo>
                    <a:pt x="519855" y="276396"/>
                  </a:lnTo>
                  <a:cubicBezTo>
                    <a:pt x="532982" y="277420"/>
                    <a:pt x="546197" y="272861"/>
                    <a:pt x="555890" y="263871"/>
                  </a:cubicBezTo>
                  <a:cubicBezTo>
                    <a:pt x="565601" y="254881"/>
                    <a:pt x="571168" y="242133"/>
                    <a:pt x="571168" y="228892"/>
                  </a:cubicBezTo>
                  <a:lnTo>
                    <a:pt x="571168" y="158789"/>
                  </a:lnTo>
                  <a:cubicBezTo>
                    <a:pt x="571710" y="131782"/>
                    <a:pt x="546762" y="108789"/>
                    <a:pt x="519864" y="111290"/>
                  </a:cubicBezTo>
                  <a:close/>
                  <a:moveTo>
                    <a:pt x="37768" y="203396"/>
                  </a:moveTo>
                  <a:cubicBezTo>
                    <a:pt x="12651" y="202739"/>
                    <a:pt x="12650" y="165950"/>
                    <a:pt x="37769" y="165296"/>
                  </a:cubicBezTo>
                  <a:cubicBezTo>
                    <a:pt x="37768" y="165296"/>
                    <a:pt x="132851" y="165296"/>
                    <a:pt x="132851" y="165296"/>
                  </a:cubicBezTo>
                  <a:cubicBezTo>
                    <a:pt x="129385" y="177628"/>
                    <a:pt x="128911" y="190787"/>
                    <a:pt x="131273" y="203396"/>
                  </a:cubicBezTo>
                  <a:lnTo>
                    <a:pt x="37768" y="203396"/>
                  </a:lnTo>
                  <a:close/>
                  <a:moveTo>
                    <a:pt x="247318" y="289121"/>
                  </a:moveTo>
                  <a:lnTo>
                    <a:pt x="133018" y="289121"/>
                  </a:lnTo>
                  <a:cubicBezTo>
                    <a:pt x="120495" y="288886"/>
                    <a:pt x="120505" y="270299"/>
                    <a:pt x="133019" y="270071"/>
                  </a:cubicBezTo>
                  <a:cubicBezTo>
                    <a:pt x="133018" y="270071"/>
                    <a:pt x="180643" y="270071"/>
                    <a:pt x="180643" y="270071"/>
                  </a:cubicBezTo>
                  <a:cubicBezTo>
                    <a:pt x="193139" y="269863"/>
                    <a:pt x="193181" y="251236"/>
                    <a:pt x="180642" y="251021"/>
                  </a:cubicBezTo>
                  <a:cubicBezTo>
                    <a:pt x="180643" y="251021"/>
                    <a:pt x="61580" y="251021"/>
                    <a:pt x="61580" y="251021"/>
                  </a:cubicBezTo>
                  <a:cubicBezTo>
                    <a:pt x="42850" y="250709"/>
                    <a:pt x="42772" y="222777"/>
                    <a:pt x="61581" y="222446"/>
                  </a:cubicBezTo>
                  <a:cubicBezTo>
                    <a:pt x="61580" y="222446"/>
                    <a:pt x="137468" y="222446"/>
                    <a:pt x="137468" y="222446"/>
                  </a:cubicBezTo>
                  <a:cubicBezTo>
                    <a:pt x="141159" y="228961"/>
                    <a:pt x="144326" y="239744"/>
                    <a:pt x="153123" y="240064"/>
                  </a:cubicBezTo>
                  <a:cubicBezTo>
                    <a:pt x="160696" y="240281"/>
                    <a:pt x="165550" y="230778"/>
                    <a:pt x="160709" y="224790"/>
                  </a:cubicBezTo>
                  <a:cubicBezTo>
                    <a:pt x="145412" y="204573"/>
                    <a:pt x="144645" y="174672"/>
                    <a:pt x="158886" y="153692"/>
                  </a:cubicBezTo>
                  <a:cubicBezTo>
                    <a:pt x="166327" y="140624"/>
                    <a:pt x="146508" y="132049"/>
                    <a:pt x="141301" y="146246"/>
                  </a:cubicBezTo>
                  <a:lnTo>
                    <a:pt x="61580" y="146246"/>
                  </a:lnTo>
                  <a:cubicBezTo>
                    <a:pt x="42816" y="145914"/>
                    <a:pt x="42797" y="118004"/>
                    <a:pt x="61581" y="117671"/>
                  </a:cubicBezTo>
                  <a:cubicBezTo>
                    <a:pt x="61580" y="117671"/>
                    <a:pt x="186749" y="117671"/>
                    <a:pt x="186749" y="117671"/>
                  </a:cubicBezTo>
                  <a:cubicBezTo>
                    <a:pt x="184254" y="150375"/>
                    <a:pt x="211932" y="180094"/>
                    <a:pt x="244691" y="180987"/>
                  </a:cubicBezTo>
                  <a:cubicBezTo>
                    <a:pt x="250192" y="180997"/>
                    <a:pt x="254406" y="177011"/>
                    <a:pt x="254638" y="171905"/>
                  </a:cubicBezTo>
                  <a:cubicBezTo>
                    <a:pt x="254875" y="166649"/>
                    <a:pt x="250806" y="162194"/>
                    <a:pt x="245555" y="161957"/>
                  </a:cubicBezTo>
                  <a:cubicBezTo>
                    <a:pt x="219125" y="161293"/>
                    <a:pt x="199827" y="134405"/>
                    <a:pt x="207101" y="109266"/>
                  </a:cubicBezTo>
                  <a:cubicBezTo>
                    <a:pt x="209910" y="106306"/>
                    <a:pt x="210708" y="101867"/>
                    <a:pt x="208623" y="98151"/>
                  </a:cubicBezTo>
                  <a:lnTo>
                    <a:pt x="190154" y="65251"/>
                  </a:lnTo>
                  <a:cubicBezTo>
                    <a:pt x="181117" y="49145"/>
                    <a:pt x="186866" y="28686"/>
                    <a:pt x="202967" y="19649"/>
                  </a:cubicBezTo>
                  <a:cubicBezTo>
                    <a:pt x="205784" y="18447"/>
                    <a:pt x="207447" y="18966"/>
                    <a:pt x="209241" y="21411"/>
                  </a:cubicBezTo>
                  <a:cubicBezTo>
                    <a:pt x="209241" y="21412"/>
                    <a:pt x="250294" y="94556"/>
                    <a:pt x="250294" y="94556"/>
                  </a:cubicBezTo>
                  <a:cubicBezTo>
                    <a:pt x="251769" y="97179"/>
                    <a:pt x="254392" y="98951"/>
                    <a:pt x="257373" y="99342"/>
                  </a:cubicBezTo>
                  <a:cubicBezTo>
                    <a:pt x="363176" y="116576"/>
                    <a:pt x="355100" y="285183"/>
                    <a:pt x="247318" y="289121"/>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5361" name="Google Shape;5361;p99"/>
          <p:cNvSpPr txBox="1"/>
          <p:nvPr/>
        </p:nvSpPr>
        <p:spPr>
          <a:xfrm>
            <a:off x="4582239" y="2130777"/>
            <a:ext cx="4129961"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lt1"/>
                </a:solidFill>
                <a:latin typeface="Calibri"/>
                <a:ea typeface="Calibri"/>
                <a:cs typeface="Calibri"/>
                <a:sym typeface="Calibri"/>
              </a:rPr>
              <a:t>ravulizumabe 100 mg/ml é uma </a:t>
            </a:r>
            <a:r>
              <a:rPr b="1" lang="pt-BR" sz="1600">
                <a:solidFill>
                  <a:schemeClr val="lt1"/>
                </a:solidFill>
                <a:latin typeface="Calibri"/>
                <a:ea typeface="Calibri"/>
                <a:cs typeface="Calibri"/>
                <a:sym typeface="Calibri"/>
              </a:rPr>
              <a:t>solução estéril e isenta de conservante</a:t>
            </a:r>
            <a:r>
              <a:rPr lang="pt-BR" sz="1600">
                <a:solidFill>
                  <a:schemeClr val="lt1"/>
                </a:solidFill>
                <a:latin typeface="Calibri"/>
                <a:ea typeface="Calibri"/>
                <a:cs typeface="Calibri"/>
                <a:sym typeface="Calibri"/>
              </a:rPr>
              <a:t>s que é fornecida em frascos para injetáveis de dose única</a:t>
            </a:r>
            <a:endParaRPr/>
          </a:p>
        </p:txBody>
      </p:sp>
      <p:grpSp>
        <p:nvGrpSpPr>
          <p:cNvPr id="5362" name="Google Shape;5362;p99"/>
          <p:cNvGrpSpPr/>
          <p:nvPr/>
        </p:nvGrpSpPr>
        <p:grpSpPr>
          <a:xfrm>
            <a:off x="684723" y="3605365"/>
            <a:ext cx="8103677" cy="2226886"/>
            <a:chOff x="684723" y="3605365"/>
            <a:chExt cx="8103677" cy="2226886"/>
          </a:xfrm>
        </p:grpSpPr>
        <p:sp>
          <p:nvSpPr>
            <p:cNvPr id="5363" name="Google Shape;5363;p99"/>
            <p:cNvSpPr/>
            <p:nvPr/>
          </p:nvSpPr>
          <p:spPr>
            <a:xfrm>
              <a:off x="684723" y="3605365"/>
              <a:ext cx="2086495" cy="2226886"/>
            </a:xfrm>
            <a:prstGeom prst="roundRect">
              <a:avLst>
                <a:gd fmla="val 0" name="adj"/>
              </a:avLst>
            </a:prstGeom>
            <a:gradFill>
              <a:gsLst>
                <a:gs pos="0">
                  <a:srgbClr val="004E8D"/>
                </a:gs>
                <a:gs pos="100000">
                  <a:schemeClr val="dk2"/>
                </a:gs>
              </a:gsLst>
              <a:lin ang="16200000" scaled="0"/>
            </a:gradFill>
            <a:ln>
              <a:noFill/>
            </a:ln>
            <a:effectLst>
              <a:outerShdw blurRad="393700" sx="101000" rotWithShape="0" algn="ctr" sy="101000">
                <a:srgbClr val="000000">
                  <a:alpha val="14901"/>
                </a:srgbClr>
              </a:outerShdw>
            </a:effectLst>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5364" name="Google Shape;5364;p99"/>
            <p:cNvSpPr txBox="1"/>
            <p:nvPr/>
          </p:nvSpPr>
          <p:spPr>
            <a:xfrm>
              <a:off x="822502" y="3991785"/>
              <a:ext cx="1810936" cy="1477328"/>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Clr>
                  <a:schemeClr val="lt1"/>
                </a:buClr>
                <a:buSzPts val="1800"/>
                <a:buFont typeface="Calibri"/>
                <a:buNone/>
              </a:pPr>
              <a:r>
                <a:rPr lang="pt-BR" sz="1800">
                  <a:solidFill>
                    <a:schemeClr val="lt1"/>
                  </a:solidFill>
                  <a:latin typeface="Calibri"/>
                  <a:ea typeface="Calibri"/>
                  <a:cs typeface="Calibri"/>
                  <a:sym typeface="Calibri"/>
                </a:rPr>
                <a:t>Use a </a:t>
              </a:r>
              <a:r>
                <a:rPr b="1" lang="pt-BR" sz="1800">
                  <a:solidFill>
                    <a:schemeClr val="lt1"/>
                  </a:solidFill>
                  <a:latin typeface="Calibri"/>
                  <a:ea typeface="Calibri"/>
                  <a:cs typeface="Calibri"/>
                  <a:sym typeface="Calibri"/>
                </a:rPr>
                <a:t>técnica asséptica </a:t>
              </a:r>
              <a:r>
                <a:rPr lang="pt-BR" sz="1800">
                  <a:solidFill>
                    <a:schemeClr val="lt1"/>
                  </a:solidFill>
                  <a:latin typeface="Calibri"/>
                  <a:ea typeface="Calibri"/>
                  <a:cs typeface="Calibri"/>
                  <a:sym typeface="Calibri"/>
                </a:rPr>
                <a:t>para preparar </a:t>
              </a:r>
              <a:r>
                <a:rPr b="1" lang="pt-BR" sz="1800">
                  <a:solidFill>
                    <a:schemeClr val="lt1"/>
                  </a:solidFill>
                  <a:latin typeface="Calibri"/>
                  <a:ea typeface="Calibri"/>
                  <a:cs typeface="Calibri"/>
                  <a:sym typeface="Calibri"/>
                </a:rPr>
                <a:t>ravulizumabe</a:t>
              </a:r>
              <a:r>
                <a:rPr lang="pt-BR" sz="1800">
                  <a:solidFill>
                    <a:schemeClr val="lt1"/>
                  </a:solidFill>
                  <a:latin typeface="Calibri"/>
                  <a:ea typeface="Calibri"/>
                  <a:cs typeface="Calibri"/>
                  <a:sym typeface="Calibri"/>
                </a:rPr>
                <a:t> da seguinte forma:</a:t>
              </a:r>
              <a:endParaRPr sz="1800">
                <a:solidFill>
                  <a:schemeClr val="lt1"/>
                </a:solidFill>
                <a:latin typeface="Calibri"/>
                <a:ea typeface="Calibri"/>
                <a:cs typeface="Calibri"/>
                <a:sym typeface="Calibri"/>
              </a:endParaRPr>
            </a:p>
          </p:txBody>
        </p:sp>
        <p:sp>
          <p:nvSpPr>
            <p:cNvPr id="5365" name="Google Shape;5365;p99"/>
            <p:cNvSpPr txBox="1"/>
            <p:nvPr/>
          </p:nvSpPr>
          <p:spPr>
            <a:xfrm>
              <a:off x="3497385" y="3651829"/>
              <a:ext cx="5164015" cy="58477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pt-BR" sz="1600">
                  <a:solidFill>
                    <a:schemeClr val="dk1"/>
                  </a:solidFill>
                  <a:latin typeface="Calibri"/>
                  <a:ea typeface="Calibri"/>
                  <a:cs typeface="Calibri"/>
                  <a:sym typeface="Calibri"/>
                </a:rPr>
                <a:t>O </a:t>
              </a:r>
              <a:r>
                <a:rPr b="1" lang="pt-BR" sz="1600">
                  <a:solidFill>
                    <a:schemeClr val="dk1"/>
                  </a:solidFill>
                  <a:latin typeface="Calibri"/>
                  <a:ea typeface="Calibri"/>
                  <a:cs typeface="Calibri"/>
                  <a:sym typeface="Calibri"/>
                </a:rPr>
                <a:t>número de frascos </a:t>
              </a:r>
              <a:r>
                <a:rPr lang="pt-BR" sz="1600">
                  <a:solidFill>
                    <a:schemeClr val="dk1"/>
                  </a:solidFill>
                  <a:latin typeface="Calibri"/>
                  <a:ea typeface="Calibri"/>
                  <a:cs typeface="Calibri"/>
                  <a:sym typeface="Calibri"/>
                </a:rPr>
                <a:t>para injetáveis a diluir é determinado com base no </a:t>
              </a:r>
              <a:r>
                <a:rPr b="1" lang="pt-BR" sz="1600">
                  <a:solidFill>
                    <a:schemeClr val="dk1"/>
                  </a:solidFill>
                  <a:latin typeface="Calibri"/>
                  <a:ea typeface="Calibri"/>
                  <a:cs typeface="Calibri"/>
                  <a:sym typeface="Calibri"/>
                </a:rPr>
                <a:t>peso individual do doente e na dose prescrita</a:t>
              </a:r>
              <a:endParaRPr sz="1600">
                <a:solidFill>
                  <a:schemeClr val="dk1"/>
                </a:solidFill>
                <a:latin typeface="Calibri"/>
                <a:ea typeface="Calibri"/>
                <a:cs typeface="Calibri"/>
                <a:sym typeface="Calibri"/>
              </a:endParaRPr>
            </a:p>
          </p:txBody>
        </p:sp>
        <p:sp>
          <p:nvSpPr>
            <p:cNvPr id="5366" name="Google Shape;5366;p99"/>
            <p:cNvSpPr txBox="1"/>
            <p:nvPr/>
          </p:nvSpPr>
          <p:spPr>
            <a:xfrm>
              <a:off x="3497385" y="4451091"/>
              <a:ext cx="5291015" cy="132343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pt-BR" sz="1600">
                  <a:solidFill>
                    <a:schemeClr val="dk1"/>
                  </a:solidFill>
                  <a:latin typeface="Calibri"/>
                  <a:ea typeface="Calibri"/>
                  <a:cs typeface="Calibri"/>
                  <a:sym typeface="Calibri"/>
                </a:rPr>
                <a:t>Antes da diluição</a:t>
              </a:r>
              <a:r>
                <a:rPr lang="pt-BR" sz="1600">
                  <a:solidFill>
                    <a:schemeClr val="dk1"/>
                  </a:solidFill>
                  <a:latin typeface="Calibri"/>
                  <a:ea typeface="Calibri"/>
                  <a:cs typeface="Calibri"/>
                  <a:sym typeface="Calibri"/>
                </a:rPr>
                <a:t>, inspecione visualmente a solução nos frascos para injetáveis</a:t>
              </a:r>
              <a:endParaRPr/>
            </a:p>
            <a:p>
              <a:pPr indent="-285750" lvl="0" marL="285750" marR="0" rtl="0" algn="l">
                <a:spcBef>
                  <a:spcPts val="0"/>
                </a:spcBef>
                <a:spcAft>
                  <a:spcPts val="0"/>
                </a:spcAft>
                <a:buClr>
                  <a:schemeClr val="dk1"/>
                </a:buClr>
                <a:buSzPts val="1600"/>
                <a:buFont typeface="Arial"/>
                <a:buChar char="•"/>
              </a:pPr>
              <a:r>
                <a:rPr lang="pt-BR" sz="1600">
                  <a:solidFill>
                    <a:schemeClr val="dk1"/>
                  </a:solidFill>
                  <a:latin typeface="Calibri"/>
                  <a:ea typeface="Calibri"/>
                  <a:cs typeface="Calibri"/>
                  <a:sym typeface="Calibri"/>
                </a:rPr>
                <a:t>a solução deve estar isenta de quaisquer partículas ou precipitação</a:t>
              </a:r>
              <a:endParaRPr/>
            </a:p>
            <a:p>
              <a:pPr indent="0" lvl="0" marL="0" marR="0" rtl="0" algn="l">
                <a:spcBef>
                  <a:spcPts val="0"/>
                </a:spcBef>
                <a:spcAft>
                  <a:spcPts val="0"/>
                </a:spcAft>
                <a:buNone/>
              </a:pPr>
              <a:r>
                <a:rPr b="1" lang="pt-BR" sz="1600">
                  <a:solidFill>
                    <a:schemeClr val="dk1"/>
                  </a:solidFill>
                  <a:latin typeface="Calibri"/>
                  <a:ea typeface="Calibri"/>
                  <a:cs typeface="Calibri"/>
                  <a:sym typeface="Calibri"/>
                </a:rPr>
                <a:t>Não utilizar </a:t>
              </a:r>
              <a:r>
                <a:rPr lang="pt-BR" sz="1600">
                  <a:solidFill>
                    <a:schemeClr val="dk1"/>
                  </a:solidFill>
                  <a:latin typeface="Calibri"/>
                  <a:ea typeface="Calibri"/>
                  <a:cs typeface="Calibri"/>
                  <a:sym typeface="Calibri"/>
                </a:rPr>
                <a:t>se houver evidência de partículas ou precipitação</a:t>
              </a:r>
              <a:endParaRPr/>
            </a:p>
          </p:txBody>
        </p:sp>
        <p:cxnSp>
          <p:nvCxnSpPr>
            <p:cNvPr id="5367" name="Google Shape;5367;p99"/>
            <p:cNvCxnSpPr/>
            <p:nvPr/>
          </p:nvCxnSpPr>
          <p:spPr>
            <a:xfrm>
              <a:off x="2933700" y="4338204"/>
              <a:ext cx="5778500" cy="0"/>
            </a:xfrm>
            <a:prstGeom prst="straightConnector1">
              <a:avLst/>
            </a:prstGeom>
            <a:noFill/>
            <a:ln cap="flat" cmpd="sng" w="12700">
              <a:solidFill>
                <a:schemeClr val="dk2"/>
              </a:solidFill>
              <a:prstDash val="solid"/>
              <a:miter lim="800000"/>
              <a:headEnd len="sm" w="sm" type="none"/>
              <a:tailEnd len="sm" w="sm" type="none"/>
            </a:ln>
          </p:spPr>
        </p:cxnSp>
      </p:grpSp>
      <p:sp>
        <p:nvSpPr>
          <p:cNvPr id="5368" name="Google Shape;5368;p99"/>
          <p:cNvSpPr/>
          <p:nvPr/>
        </p:nvSpPr>
        <p:spPr>
          <a:xfrm>
            <a:off x="2943060" y="3736924"/>
            <a:ext cx="488392" cy="488394"/>
          </a:xfrm>
          <a:prstGeom prst="ellipse">
            <a:avLst/>
          </a:prstGeom>
          <a:solidFill>
            <a:schemeClr val="lt1"/>
          </a:solidFill>
          <a:ln cap="flat" cmpd="sng" w="12700">
            <a:solidFill>
              <a:schemeClr val="dk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dk2"/>
                </a:solidFill>
                <a:latin typeface="Calibri"/>
                <a:ea typeface="Calibri"/>
                <a:cs typeface="Calibri"/>
                <a:sym typeface="Calibri"/>
              </a:rPr>
              <a:t>1</a:t>
            </a:r>
            <a:endParaRPr b="1" sz="1800">
              <a:solidFill>
                <a:schemeClr val="dk2"/>
              </a:solidFill>
              <a:latin typeface="Calibri"/>
              <a:ea typeface="Calibri"/>
              <a:cs typeface="Calibri"/>
              <a:sym typeface="Calibri"/>
            </a:endParaRPr>
          </a:p>
        </p:txBody>
      </p:sp>
      <p:sp>
        <p:nvSpPr>
          <p:cNvPr id="5369" name="Google Shape;5369;p99"/>
          <p:cNvSpPr/>
          <p:nvPr/>
        </p:nvSpPr>
        <p:spPr>
          <a:xfrm>
            <a:off x="2943060" y="4868613"/>
            <a:ext cx="488392" cy="488394"/>
          </a:xfrm>
          <a:prstGeom prst="ellipse">
            <a:avLst/>
          </a:prstGeom>
          <a:solidFill>
            <a:schemeClr val="lt1"/>
          </a:solidFill>
          <a:ln cap="flat" cmpd="sng" w="12700">
            <a:solidFill>
              <a:schemeClr val="dk2"/>
            </a:solidFill>
            <a:prstDash val="solid"/>
            <a:miter lim="800000"/>
            <a:headEnd len="sm" w="sm" type="none"/>
            <a:tailEnd len="sm" w="sm" type="none"/>
          </a:ln>
          <a:effectLst>
            <a:outerShdw blurRad="393700" sx="101000" rotWithShape="0" algn="ctr" sy="101000">
              <a:srgbClr val="000000">
                <a:alpha val="1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pt-BR" sz="1800">
                <a:solidFill>
                  <a:schemeClr val="dk2"/>
                </a:solidFill>
                <a:latin typeface="Calibri"/>
                <a:ea typeface="Calibri"/>
                <a:cs typeface="Calibri"/>
                <a:sym typeface="Calibri"/>
              </a:rPr>
              <a:t>2</a:t>
            </a:r>
            <a:endParaRPr b="1" sz="1800">
              <a:solidFill>
                <a:schemeClr val="dk2"/>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350"/>
                                        </p:tgtEl>
                                        <p:attrNameLst>
                                          <p:attrName>style.visibility</p:attrName>
                                        </p:attrNameLst>
                                      </p:cBhvr>
                                      <p:to>
                                        <p:strVal val="visible"/>
                                      </p:to>
                                    </p:set>
                                    <p:animEffect filter="fade" transition="in">
                                      <p:cBhvr>
                                        <p:cTn dur="500"/>
                                        <p:tgtEl>
                                          <p:spTgt spid="5350"/>
                                        </p:tgtEl>
                                      </p:cBhvr>
                                    </p:animEffect>
                                  </p:childTnLst>
                                </p:cTn>
                              </p:par>
                            </p:childTnLst>
                          </p:cTn>
                        </p:par>
                        <p:par>
                          <p:cTn fill="hold">
                            <p:stCondLst>
                              <p:cond delay="500"/>
                            </p:stCondLst>
                            <p:childTnLst>
                              <p:par>
                                <p:cTn fill="hold" nodeType="afterEffect" presetClass="entr" presetID="10" presetSubtype="0">
                                  <p:stCondLst>
                                    <p:cond delay="250"/>
                                  </p:stCondLst>
                                  <p:childTnLst>
                                    <p:set>
                                      <p:cBhvr>
                                        <p:cTn dur="1" fill="hold">
                                          <p:stCondLst>
                                            <p:cond delay="0"/>
                                          </p:stCondLst>
                                        </p:cTn>
                                        <p:tgtEl>
                                          <p:spTgt spid="5354"/>
                                        </p:tgtEl>
                                        <p:attrNameLst>
                                          <p:attrName>style.visibility</p:attrName>
                                        </p:attrNameLst>
                                      </p:cBhvr>
                                      <p:to>
                                        <p:strVal val="visible"/>
                                      </p:to>
                                    </p:set>
                                    <p:animEffect filter="fade" transition="in">
                                      <p:cBhvr>
                                        <p:cTn dur="500"/>
                                        <p:tgtEl>
                                          <p:spTgt spid="5354"/>
                                        </p:tgtEl>
                                      </p:cBhvr>
                                    </p:animEffect>
                                  </p:childTnLst>
                                </p:cTn>
                              </p:par>
                              <p:par>
                                <p:cTn fill="hold" nodeType="withEffect" presetClass="entr" presetID="10" presetSubtype="0">
                                  <p:stCondLst>
                                    <p:cond delay="0"/>
                                  </p:stCondLst>
                                  <p:childTnLst>
                                    <p:set>
                                      <p:cBhvr>
                                        <p:cTn dur="1" fill="hold">
                                          <p:stCondLst>
                                            <p:cond delay="0"/>
                                          </p:stCondLst>
                                        </p:cTn>
                                        <p:tgtEl>
                                          <p:spTgt spid="5351"/>
                                        </p:tgtEl>
                                        <p:attrNameLst>
                                          <p:attrName>style.visibility</p:attrName>
                                        </p:attrNameLst>
                                      </p:cBhvr>
                                      <p:to>
                                        <p:strVal val="visible"/>
                                      </p:to>
                                    </p:set>
                                    <p:animEffect filter="fade" transition="in">
                                      <p:cBhvr>
                                        <p:cTn dur="500"/>
                                        <p:tgtEl>
                                          <p:spTgt spid="5351"/>
                                        </p:tgtEl>
                                      </p:cBhvr>
                                    </p:animEffect>
                                  </p:childTnLst>
                                </p:cTn>
                              </p:par>
                              <p:par>
                                <p:cTn fill="hold" nodeType="withEffect" presetClass="entr" presetID="10" presetSubtype="0">
                                  <p:stCondLst>
                                    <p:cond delay="250"/>
                                  </p:stCondLst>
                                  <p:childTnLst>
                                    <p:set>
                                      <p:cBhvr>
                                        <p:cTn dur="1" fill="hold">
                                          <p:stCondLst>
                                            <p:cond delay="0"/>
                                          </p:stCondLst>
                                        </p:cTn>
                                        <p:tgtEl>
                                          <p:spTgt spid="5355"/>
                                        </p:tgtEl>
                                        <p:attrNameLst>
                                          <p:attrName>style.visibility</p:attrName>
                                        </p:attrNameLst>
                                      </p:cBhvr>
                                      <p:to>
                                        <p:strVal val="visible"/>
                                      </p:to>
                                    </p:set>
                                    <p:animEffect filter="fade" transition="in">
                                      <p:cBhvr>
                                        <p:cTn dur="500"/>
                                        <p:tgtEl>
                                          <p:spTgt spid="5355"/>
                                        </p:tgtEl>
                                      </p:cBhvr>
                                    </p:animEffect>
                                  </p:childTnLst>
                                </p:cTn>
                              </p:par>
                              <p:par>
                                <p:cTn fill="hold" nodeType="withEffect" presetClass="entr" presetID="10" presetSubtype="0">
                                  <p:stCondLst>
                                    <p:cond delay="250"/>
                                  </p:stCondLst>
                                  <p:childTnLst>
                                    <p:set>
                                      <p:cBhvr>
                                        <p:cTn dur="1" fill="hold">
                                          <p:stCondLst>
                                            <p:cond delay="0"/>
                                          </p:stCondLst>
                                        </p:cTn>
                                        <p:tgtEl>
                                          <p:spTgt spid="5356"/>
                                        </p:tgtEl>
                                        <p:attrNameLst>
                                          <p:attrName>style.visibility</p:attrName>
                                        </p:attrNameLst>
                                      </p:cBhvr>
                                      <p:to>
                                        <p:strVal val="visible"/>
                                      </p:to>
                                    </p:set>
                                    <p:animEffect filter="fade" transition="in">
                                      <p:cBhvr>
                                        <p:cTn dur="500"/>
                                        <p:tgtEl>
                                          <p:spTgt spid="5356"/>
                                        </p:tgtEl>
                                      </p:cBhvr>
                                    </p:animEffect>
                                  </p:childTnLst>
                                </p:cTn>
                              </p:par>
                              <p:par>
                                <p:cTn fill="hold" nodeType="withEffect" presetClass="entr" presetID="10" presetSubtype="0">
                                  <p:stCondLst>
                                    <p:cond delay="250"/>
                                  </p:stCondLst>
                                  <p:childTnLst>
                                    <p:set>
                                      <p:cBhvr>
                                        <p:cTn dur="1" fill="hold">
                                          <p:stCondLst>
                                            <p:cond delay="0"/>
                                          </p:stCondLst>
                                        </p:cTn>
                                        <p:tgtEl>
                                          <p:spTgt spid="5357"/>
                                        </p:tgtEl>
                                        <p:attrNameLst>
                                          <p:attrName>style.visibility</p:attrName>
                                        </p:attrNameLst>
                                      </p:cBhvr>
                                      <p:to>
                                        <p:strVal val="visible"/>
                                      </p:to>
                                    </p:set>
                                    <p:animEffect filter="fade" transition="in">
                                      <p:cBhvr>
                                        <p:cTn dur="500"/>
                                        <p:tgtEl>
                                          <p:spTgt spid="5357"/>
                                        </p:tgtEl>
                                      </p:cBhvr>
                                    </p:animEffect>
                                  </p:childTnLst>
                                </p:cTn>
                              </p:par>
                              <p:par>
                                <p:cTn fill="hold" nodeType="withEffect" presetClass="entr" presetID="10" presetSubtype="0">
                                  <p:stCondLst>
                                    <p:cond delay="250"/>
                                  </p:stCondLst>
                                  <p:childTnLst>
                                    <p:set>
                                      <p:cBhvr>
                                        <p:cTn dur="1" fill="hold">
                                          <p:stCondLst>
                                            <p:cond delay="0"/>
                                          </p:stCondLst>
                                        </p:cTn>
                                        <p:tgtEl>
                                          <p:spTgt spid="5361"/>
                                        </p:tgtEl>
                                        <p:attrNameLst>
                                          <p:attrName>style.visibility</p:attrName>
                                        </p:attrNameLst>
                                      </p:cBhvr>
                                      <p:to>
                                        <p:strVal val="visible"/>
                                      </p:to>
                                    </p:set>
                                    <p:animEffect filter="fade" transition="in">
                                      <p:cBhvr>
                                        <p:cTn dur="500"/>
                                        <p:tgtEl>
                                          <p:spTgt spid="5361"/>
                                        </p:tgtEl>
                                      </p:cBhvr>
                                    </p:animEffect>
                                  </p:childTnLst>
                                </p:cTn>
                              </p:par>
                              <p:par>
                                <p:cTn fill="hold" nodeType="withEffect" presetClass="entr" presetID="10" presetSubtype="0">
                                  <p:stCondLst>
                                    <p:cond delay="750"/>
                                  </p:stCondLst>
                                  <p:childTnLst>
                                    <p:set>
                                      <p:cBhvr>
                                        <p:cTn dur="1" fill="hold">
                                          <p:stCondLst>
                                            <p:cond delay="0"/>
                                          </p:stCondLst>
                                        </p:cTn>
                                        <p:tgtEl>
                                          <p:spTgt spid="5362"/>
                                        </p:tgtEl>
                                        <p:attrNameLst>
                                          <p:attrName>style.visibility</p:attrName>
                                        </p:attrNameLst>
                                      </p:cBhvr>
                                      <p:to>
                                        <p:strVal val="visible"/>
                                      </p:to>
                                    </p:set>
                                    <p:animEffect filter="fade" transition="in">
                                      <p:cBhvr>
                                        <p:cTn dur="500"/>
                                        <p:tgtEl>
                                          <p:spTgt spid="5362"/>
                                        </p:tgtEl>
                                      </p:cBhvr>
                                    </p:animEffect>
                                  </p:childTnLst>
                                </p:cTn>
                              </p:par>
                              <p:par>
                                <p:cTn fill="hold" nodeType="withEffect" presetClass="entr" presetID="10" presetSubtype="0">
                                  <p:stCondLst>
                                    <p:cond delay="750"/>
                                  </p:stCondLst>
                                  <p:childTnLst>
                                    <p:set>
                                      <p:cBhvr>
                                        <p:cTn dur="1" fill="hold">
                                          <p:stCondLst>
                                            <p:cond delay="0"/>
                                          </p:stCondLst>
                                        </p:cTn>
                                        <p:tgtEl>
                                          <p:spTgt spid="5368"/>
                                        </p:tgtEl>
                                        <p:attrNameLst>
                                          <p:attrName>style.visibility</p:attrName>
                                        </p:attrNameLst>
                                      </p:cBhvr>
                                      <p:to>
                                        <p:strVal val="visible"/>
                                      </p:to>
                                    </p:set>
                                    <p:animEffect filter="fade" transition="in">
                                      <p:cBhvr>
                                        <p:cTn dur="500"/>
                                        <p:tgtEl>
                                          <p:spTgt spid="5368"/>
                                        </p:tgtEl>
                                      </p:cBhvr>
                                    </p:animEffect>
                                  </p:childTnLst>
                                </p:cTn>
                              </p:par>
                              <p:par>
                                <p:cTn fill="hold" nodeType="withEffect" presetClass="entr" presetID="10" presetSubtype="0">
                                  <p:stCondLst>
                                    <p:cond delay="750"/>
                                  </p:stCondLst>
                                  <p:childTnLst>
                                    <p:set>
                                      <p:cBhvr>
                                        <p:cTn dur="1" fill="hold">
                                          <p:stCondLst>
                                            <p:cond delay="0"/>
                                          </p:stCondLst>
                                        </p:cTn>
                                        <p:tgtEl>
                                          <p:spTgt spid="5369"/>
                                        </p:tgtEl>
                                        <p:attrNameLst>
                                          <p:attrName>style.visibility</p:attrName>
                                        </p:attrNameLst>
                                      </p:cBhvr>
                                      <p:to>
                                        <p:strVal val="visible"/>
                                      </p:to>
                                    </p:set>
                                    <p:animEffect filter="fade" transition="in">
                                      <p:cBhvr>
                                        <p:cTn dur="500"/>
                                        <p:tgtEl>
                                          <p:spTgt spid="536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theme/theme1.xml><?xml version="1.0" encoding="utf-8"?>
<a:theme xmlns:a="http://schemas.openxmlformats.org/drawingml/2006/main" xmlns:r="http://schemas.openxmlformats.org/officeDocument/2006/relationships" name="3_AstraZeneca Standard Template">
  <a:themeElements>
    <a:clrScheme name="AstraZeneca 2020">
      <a:dk1>
        <a:srgbClr val="3F4444"/>
      </a:dk1>
      <a:lt1>
        <a:srgbClr val="FFFFFF"/>
      </a:lt1>
      <a:dk2>
        <a:srgbClr val="003865"/>
      </a:dk2>
      <a:lt2>
        <a:srgbClr val="9DB0AC"/>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AstraZeneca Standard Template">
  <a:themeElements>
    <a:clrScheme name="Personalizada 11">
      <a:dk1>
        <a:srgbClr val="3F4444"/>
      </a:dk1>
      <a:lt1>
        <a:srgbClr val="FFFFFF"/>
      </a:lt1>
      <a:dk2>
        <a:srgbClr val="003865"/>
      </a:dk2>
      <a:lt2>
        <a:srgbClr val="C00000"/>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Office Theme">
  <a:themeElements>
    <a:clrScheme name="AstraZeneca 2020">
      <a:dk1>
        <a:srgbClr val="3F4444"/>
      </a:dk1>
      <a:lt1>
        <a:srgbClr val="FFFFFF"/>
      </a:lt1>
      <a:dk2>
        <a:srgbClr val="003865"/>
      </a:dk2>
      <a:lt2>
        <a:srgbClr val="9DB0AC"/>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2_AstraZeneca Standard Template">
  <a:themeElements>
    <a:clrScheme name="Personalizada 11">
      <a:dk1>
        <a:srgbClr val="3F4444"/>
      </a:dk1>
      <a:lt1>
        <a:srgbClr val="FFFFFF"/>
      </a:lt1>
      <a:dk2>
        <a:srgbClr val="003865"/>
      </a:dk2>
      <a:lt2>
        <a:srgbClr val="C00000"/>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1_AstraZeneca Standard Template">
  <a:themeElements>
    <a:clrScheme name="Personalizada 12">
      <a:dk1>
        <a:srgbClr val="3F4444"/>
      </a:dk1>
      <a:lt1>
        <a:srgbClr val="FFFFFF"/>
      </a:lt1>
      <a:dk2>
        <a:srgbClr val="003865"/>
      </a:dk2>
      <a:lt2>
        <a:srgbClr val="F0AB00"/>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2021-05-05T13:17:30Z</dcterms:created>
  <dc:creator>Kolettis, George</dc:creator>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0x0101006836974A97E31E44851B30FE70CBDAF5</vt:lpwstr>
  </property>
  <property fmtid="{D5CDD505-2E9C-101B-9397-08002B2CF9AE}" pid="3" name="Version">
    <vt:lpwstr>ASTR 3935 - Template &amp; Model Slides 23.pptx</vt:lpwstr>
  </property>
  <property fmtid="{D5CDD505-2E9C-101B-9397-08002B2CF9AE}" pid="4" name="ArticulateGUID">
    <vt:lpwstr>3147F588-80EE-4A79-8B90-D2BF272EDFE6</vt:lpwstr>
  </property>
  <property fmtid="{D5CDD505-2E9C-101B-9397-08002B2CF9AE}" pid="5" name="ArticulatePath">
    <vt:lpwstr>https://brightcarbon.sharepoint.com/sites/Intranet/Projects/ABCD/AstraZeneca/ASTR 3935 - AstraZeneca Template Build Project/Corporate Templates Design/BrightCarbon Template-Build/ASTR 3935 - Template &amp; Model Slides 13</vt:lpwstr>
  </property>
  <property fmtid="{D5CDD505-2E9C-101B-9397-08002B2CF9AE}" pid="6" name="MediaServiceImageTags">
    <vt:lpwstr/>
  </property>
</Properties>
</file>